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Masters/slideMaster1.xml" ContentType="application/vnd.openxmlformats-officedocument.presentationml.slideMaster+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5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8.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1.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2.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3.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9.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8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6.xml" ContentType="application/vnd.openxmlformats-officedocument.presentationml.tags+xml"/>
  <Override PartName="/ppt/tags/tag19.xml" ContentType="application/vnd.openxmlformats-officedocument.presentationml.tags+xml"/>
  <Override PartName="/ppt/tags/tag22.xml" ContentType="application/vnd.openxmlformats-officedocument.presentationml.tags+xml"/>
  <Override PartName="/ppt/tags/tag18.xml" ContentType="application/vnd.openxmlformats-officedocument.presentationml.tags+xml"/>
  <Override PartName="/ppt/tags/tag21.xml" ContentType="application/vnd.openxmlformats-officedocument.presentationml.tags+xml"/>
  <Override PartName="/ppt/tags/tag27.xml" ContentType="application/vnd.openxmlformats-officedocument.presentationml.tags+xml"/>
  <Override PartName="/ppt/tags/tag20.xml" ContentType="application/vnd.openxmlformats-officedocument.presentationml.tags+xml"/>
  <Override PartName="/ppt/tags/tag23.xml" ContentType="application/vnd.openxmlformats-officedocument.presentationml.tags+xml"/>
  <Override PartName="/docProps/core.xml" ContentType="application/vnd.openxmlformats-package.core-properties+xml"/>
  <Override PartName="/ppt/tags/tag24.xml" ContentType="application/vnd.openxmlformats-officedocument.presentationml.tags+xml"/>
  <Override PartName="/docProps/app.xml" ContentType="application/vnd.openxmlformats-officedocument.extended-properties+xml"/>
  <Override PartName="/ppt/tags/tag25.xml" ContentType="application/vnd.openxmlformats-officedocument.presentationml.tags+xml"/>
  <Override PartName="/docProps/custom.xml" ContentType="application/vnd.openxmlformats-officedocument.custom-properties+xml"/>
  <Override PartName="/ppt/tags/tag9.xml" ContentType="application/vnd.openxmlformats-officedocument.presentationml.tags+xml"/>
  <Override PartName="/ppt/tags/tag28.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128"/>
  </p:notesMasterIdLst>
  <p:handoutMasterIdLst>
    <p:handoutMasterId r:id="rId129"/>
  </p:handoutMasterIdLst>
  <p:sldIdLst>
    <p:sldId id="1110" r:id="rId2"/>
    <p:sldId id="1111" r:id="rId3"/>
    <p:sldId id="919" r:id="rId4"/>
    <p:sldId id="685" r:id="rId5"/>
    <p:sldId id="1032" r:id="rId6"/>
    <p:sldId id="978" r:id="rId7"/>
    <p:sldId id="1082" r:id="rId8"/>
    <p:sldId id="1107" r:id="rId9"/>
    <p:sldId id="730" r:id="rId10"/>
    <p:sldId id="1115" r:id="rId11"/>
    <p:sldId id="1155" r:id="rId12"/>
    <p:sldId id="1156" r:id="rId13"/>
    <p:sldId id="1141" r:id="rId14"/>
    <p:sldId id="1142" r:id="rId15"/>
    <p:sldId id="1143" r:id="rId16"/>
    <p:sldId id="1170" r:id="rId17"/>
    <p:sldId id="1171" r:id="rId18"/>
    <p:sldId id="1173" r:id="rId19"/>
    <p:sldId id="1172" r:id="rId20"/>
    <p:sldId id="743" r:id="rId21"/>
    <p:sldId id="1138" r:id="rId22"/>
    <p:sldId id="1112" r:id="rId23"/>
    <p:sldId id="1113" r:id="rId24"/>
    <p:sldId id="1114" r:id="rId25"/>
    <p:sldId id="576" r:id="rId26"/>
    <p:sldId id="1202" r:id="rId27"/>
    <p:sldId id="1203" r:id="rId28"/>
    <p:sldId id="1204" r:id="rId29"/>
    <p:sldId id="1207" r:id="rId30"/>
    <p:sldId id="1147" r:id="rId31"/>
    <p:sldId id="1208" r:id="rId32"/>
    <p:sldId id="667" r:id="rId33"/>
    <p:sldId id="1116" r:id="rId34"/>
    <p:sldId id="1117" r:id="rId35"/>
    <p:sldId id="1118" r:id="rId36"/>
    <p:sldId id="1121" r:id="rId37"/>
    <p:sldId id="1122" r:id="rId38"/>
    <p:sldId id="1123" r:id="rId39"/>
    <p:sldId id="1124" r:id="rId40"/>
    <p:sldId id="1151" r:id="rId41"/>
    <p:sldId id="1152" r:id="rId42"/>
    <p:sldId id="1153" r:id="rId43"/>
    <p:sldId id="1154" r:id="rId44"/>
    <p:sldId id="1183" r:id="rId45"/>
    <p:sldId id="1184" r:id="rId46"/>
    <p:sldId id="1185" r:id="rId47"/>
    <p:sldId id="1186" r:id="rId48"/>
    <p:sldId id="750" r:id="rId49"/>
    <p:sldId id="1119" r:id="rId50"/>
    <p:sldId id="1120" r:id="rId51"/>
    <p:sldId id="1136" r:id="rId52"/>
    <p:sldId id="1137" r:id="rId53"/>
    <p:sldId id="1146" r:id="rId54"/>
    <p:sldId id="1145" r:id="rId55"/>
    <p:sldId id="1205" r:id="rId56"/>
    <p:sldId id="1148" r:id="rId57"/>
    <p:sldId id="1149" r:id="rId58"/>
    <p:sldId id="1150" r:id="rId59"/>
    <p:sldId id="1167" r:id="rId60"/>
    <p:sldId id="1168" r:id="rId61"/>
    <p:sldId id="1169" r:id="rId62"/>
    <p:sldId id="1176" r:id="rId63"/>
    <p:sldId id="1177" r:id="rId64"/>
    <p:sldId id="1178" r:id="rId65"/>
    <p:sldId id="1179" r:id="rId66"/>
    <p:sldId id="920" r:id="rId67"/>
    <p:sldId id="1180" r:id="rId68"/>
    <p:sldId id="1181" r:id="rId69"/>
    <p:sldId id="1182" r:id="rId70"/>
    <p:sldId id="990" r:id="rId71"/>
    <p:sldId id="1190" r:id="rId72"/>
    <p:sldId id="1191" r:id="rId73"/>
    <p:sldId id="1192" r:id="rId74"/>
    <p:sldId id="932" r:id="rId75"/>
    <p:sldId id="1198" r:id="rId76"/>
    <p:sldId id="1206" r:id="rId77"/>
    <p:sldId id="559" r:id="rId78"/>
    <p:sldId id="1125" r:id="rId79"/>
    <p:sldId id="1161" r:id="rId80"/>
    <p:sldId id="1162" r:id="rId81"/>
    <p:sldId id="1139" r:id="rId82"/>
    <p:sldId id="1140" r:id="rId83"/>
    <p:sldId id="355" r:id="rId84"/>
    <p:sldId id="1126" r:id="rId85"/>
    <p:sldId id="1130" r:id="rId86"/>
    <p:sldId id="1131" r:id="rId87"/>
    <p:sldId id="1132" r:id="rId88"/>
    <p:sldId id="790" r:id="rId89"/>
    <p:sldId id="1135" r:id="rId90"/>
    <p:sldId id="1127" r:id="rId91"/>
    <p:sldId id="1128" r:id="rId92"/>
    <p:sldId id="1129" r:id="rId93"/>
    <p:sldId id="376" r:id="rId94"/>
    <p:sldId id="1133" r:id="rId95"/>
    <p:sldId id="1134" r:id="rId96"/>
    <p:sldId id="1187" r:id="rId97"/>
    <p:sldId id="1188" r:id="rId98"/>
    <p:sldId id="1189" r:id="rId99"/>
    <p:sldId id="1158" r:id="rId100"/>
    <p:sldId id="1157" r:id="rId101"/>
    <p:sldId id="1159" r:id="rId102"/>
    <p:sldId id="782" r:id="rId103"/>
    <p:sldId id="1163" r:id="rId104"/>
    <p:sldId id="747" r:id="rId105"/>
    <p:sldId id="1164" r:id="rId106"/>
    <p:sldId id="1165" r:id="rId107"/>
    <p:sldId id="1166" r:id="rId108"/>
    <p:sldId id="1196" r:id="rId109"/>
    <p:sldId id="1197" r:id="rId110"/>
    <p:sldId id="717" r:id="rId111"/>
    <p:sldId id="1201" r:id="rId112"/>
    <p:sldId id="1241" r:id="rId113"/>
    <p:sldId id="1258" r:id="rId114"/>
    <p:sldId id="1259" r:id="rId115"/>
    <p:sldId id="1260" r:id="rId116"/>
    <p:sldId id="1261" r:id="rId117"/>
    <p:sldId id="1174" r:id="rId118"/>
    <p:sldId id="1175" r:id="rId119"/>
    <p:sldId id="1193" r:id="rId120"/>
    <p:sldId id="1194" r:id="rId121"/>
    <p:sldId id="1195" r:id="rId122"/>
    <p:sldId id="708" r:id="rId123"/>
    <p:sldId id="1199" r:id="rId124"/>
    <p:sldId id="1200" r:id="rId125"/>
    <p:sldId id="740" r:id="rId126"/>
    <p:sldId id="1144" r:id="rId127"/>
  </p:sldIdLst>
  <p:sldSz cx="12992100" cy="8439150"/>
  <p:notesSz cx="6858000" cy="9144000"/>
  <p:custDataLst>
    <p:tags r:id="rId13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rnading" id="{3433F4B1-340A-46EA-B911-C862547B6930}">
          <p14:sldIdLst>
            <p14:sldId id="1110"/>
            <p14:sldId id="1111"/>
          </p14:sldIdLst>
        </p14:section>
        <p14:section name="Intro Slide" id="{63743B87-982B-42EF-9417-615276AAF196}">
          <p14:sldIdLst>
            <p14:sldId id="919"/>
          </p14:sldIdLst>
        </p14:section>
        <p14:section name="Help" id="{733CAE52-7DDD-45B6-AF95-210B4F3C9E45}">
          <p14:sldIdLst>
            <p14:sldId id="685"/>
          </p14:sldIdLst>
        </p14:section>
        <p14:section name="Agenda" id="{7BCA95C6-3FF3-4960-8EB8-29256C1662FB}">
          <p14:sldIdLst>
            <p14:sldId id="1032"/>
          </p14:sldIdLst>
        </p14:section>
        <p14:section name="Image and Question Formate" id="{2DEAC2B7-8819-4EC7-9383-CAE19EA2E704}">
          <p14:sldIdLst>
            <p14:sldId id="978"/>
            <p14:sldId id="1082"/>
            <p14:sldId id="1107"/>
          </p14:sldIdLst>
        </p14:section>
        <p14:section name="Interactive Infographic" id="{DECC66E1-E660-4FC4-89F8-7BD46A3000A0}">
          <p14:sldIdLst>
            <p14:sldId id="730"/>
            <p14:sldId id="1115"/>
            <p14:sldId id="1155"/>
            <p14:sldId id="1156"/>
            <p14:sldId id="1141"/>
            <p14:sldId id="1142"/>
            <p14:sldId id="1143"/>
            <p14:sldId id="1170"/>
            <p14:sldId id="1171"/>
            <p14:sldId id="1173"/>
            <p14:sldId id="1172"/>
          </p14:sldIdLst>
        </p14:section>
        <p14:section name="Click on Arrows" id="{5012355D-F0A1-4623-AFB2-5808390F8C12}">
          <p14:sldIdLst>
            <p14:sldId id="743"/>
            <p14:sldId id="1138"/>
            <p14:sldId id="1112"/>
            <p14:sldId id="1113"/>
            <p14:sldId id="1114"/>
            <p14:sldId id="576"/>
            <p14:sldId id="1202"/>
            <p14:sldId id="1203"/>
            <p14:sldId id="1204"/>
            <p14:sldId id="1207"/>
            <p14:sldId id="1147"/>
            <p14:sldId id="1208"/>
          </p14:sldIdLst>
        </p14:section>
        <p14:section name="Drag and Drop" id="{8BE194AB-1A68-40BC-939E-4AD37395F2CB}">
          <p14:sldIdLst>
            <p14:sldId id="667"/>
            <p14:sldId id="1116"/>
            <p14:sldId id="1117"/>
            <p14:sldId id="1118"/>
            <p14:sldId id="1121"/>
            <p14:sldId id="1122"/>
            <p14:sldId id="1123"/>
            <p14:sldId id="1124"/>
            <p14:sldId id="1151"/>
            <p14:sldId id="1152"/>
            <p14:sldId id="1153"/>
            <p14:sldId id="1154"/>
            <p14:sldId id="1183"/>
            <p14:sldId id="1184"/>
            <p14:sldId id="1185"/>
            <p14:sldId id="1186"/>
          </p14:sldIdLst>
        </p14:section>
        <p14:section name="Tabs" id="{7796AFEE-B366-48EA-A35C-A720C52E20A1}">
          <p14:sldIdLst>
            <p14:sldId id="750"/>
            <p14:sldId id="1119"/>
            <p14:sldId id="1120"/>
            <p14:sldId id="1136"/>
            <p14:sldId id="1137"/>
            <p14:sldId id="1146"/>
            <p14:sldId id="1145"/>
            <p14:sldId id="1205"/>
            <p14:sldId id="1148"/>
            <p14:sldId id="1149"/>
            <p14:sldId id="1150"/>
            <p14:sldId id="1167"/>
            <p14:sldId id="1168"/>
            <p14:sldId id="1169"/>
            <p14:sldId id="1176"/>
            <p14:sldId id="1177"/>
            <p14:sldId id="1178"/>
            <p14:sldId id="1179"/>
            <p14:sldId id="920"/>
            <p14:sldId id="1180"/>
            <p14:sldId id="1181"/>
            <p14:sldId id="1182"/>
            <p14:sldId id="990"/>
            <p14:sldId id="1190"/>
            <p14:sldId id="1191"/>
            <p14:sldId id="1192"/>
            <p14:sldId id="932"/>
            <p14:sldId id="1198"/>
            <p14:sldId id="1206"/>
          </p14:sldIdLst>
        </p14:section>
        <p14:section name="Secnario" id="{918A69BB-5B81-4ABC-9E4C-234FFBB2743B}">
          <p14:sldIdLst>
            <p14:sldId id="559"/>
            <p14:sldId id="1125"/>
            <p14:sldId id="1161"/>
            <p14:sldId id="1162"/>
          </p14:sldIdLst>
        </p14:section>
        <p14:section name="Knowledge check" id="{905ECF69-8A43-4AAF-BABE-7AF8F94621C7}">
          <p14:sldIdLst>
            <p14:sldId id="1139"/>
            <p14:sldId id="1140"/>
            <p14:sldId id="355"/>
            <p14:sldId id="1126"/>
            <p14:sldId id="1130"/>
            <p14:sldId id="1131"/>
            <p14:sldId id="1132"/>
            <p14:sldId id="790"/>
            <p14:sldId id="1135"/>
          </p14:sldIdLst>
        </p14:section>
        <p14:section name="Faq" id="{92D7A5A3-0CC5-43CA-A23C-6ED52682CA18}">
          <p14:sldIdLst>
            <p14:sldId id="1127"/>
            <p14:sldId id="1128"/>
            <p14:sldId id="1129"/>
            <p14:sldId id="376"/>
            <p14:sldId id="1133"/>
            <p14:sldId id="1134"/>
          </p14:sldIdLst>
        </p14:section>
        <p14:section name="Click On numbers" id="{F9CAA2CD-801F-4F1D-9025-40179AF3D077}">
          <p14:sldIdLst>
            <p14:sldId id="1187"/>
            <p14:sldId id="1188"/>
            <p14:sldId id="1189"/>
            <p14:sldId id="1158"/>
            <p14:sldId id="1157"/>
            <p14:sldId id="1159"/>
          </p14:sldIdLst>
        </p14:section>
        <p14:section name="Click on dots" id="{EFF3678B-9B7F-4976-92BA-1969F1EE8ED1}">
          <p14:sldIdLst>
            <p14:sldId id="782"/>
            <p14:sldId id="1163"/>
          </p14:sldIdLst>
        </p14:section>
        <p14:section name="Click on Images" id="{DA9B0321-AD4A-4299-AAFA-791A41F51621}">
          <p14:sldIdLst>
            <p14:sldId id="747"/>
            <p14:sldId id="1164"/>
            <p14:sldId id="1165"/>
            <p14:sldId id="1166"/>
            <p14:sldId id="1196"/>
            <p14:sldId id="1197"/>
            <p14:sldId id="717"/>
            <p14:sldId id="1201"/>
            <p14:sldId id="1241"/>
            <p14:sldId id="1258"/>
            <p14:sldId id="1259"/>
            <p14:sldId id="1260"/>
            <p14:sldId id="1261"/>
          </p14:sldIdLst>
        </p14:section>
        <p14:section name="Steps" id="{E31921F2-39A9-441F-9B1A-379D05070BE5}">
          <p14:sldIdLst>
            <p14:sldId id="1174"/>
            <p14:sldId id="1175"/>
          </p14:sldIdLst>
        </p14:section>
        <p14:section name="Flash Card" id="{777CA8A2-04A9-45BF-BCFA-A1FE4EF2D4C0}">
          <p14:sldIdLst>
            <p14:sldId id="1193"/>
            <p14:sldId id="1194"/>
            <p14:sldId id="1195"/>
            <p14:sldId id="708"/>
            <p14:sldId id="1199"/>
            <p14:sldId id="1200"/>
            <p14:sldId id="740"/>
          </p14:sldIdLst>
        </p14:section>
        <p14:section name="Thank you slide" id="{5B97AA15-76D4-4089-AC17-6324734E0CF2}">
          <p14:sldIdLst>
            <p14:sldId id="114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Deb Hazen" initials="DH" lastIdx="35" clrIdx="6">
    <p:extLst>
      <p:ext uri="{19B8F6BF-5375-455C-9EA6-DF929625EA0E}">
        <p15:presenceInfo xmlns:p15="http://schemas.microsoft.com/office/powerpoint/2012/main" userId="S::dhazen@rmahq.org::0866ad7f-d74f-4a77-8eb4-68c316f6cf33" providerId="AD"/>
      </p:ext>
    </p:extLst>
  </p:cmAuthor>
  <p:cmAuthor id="1" name="Shweta" initials="S" lastIdx="9" clrIdx="0">
    <p:extLst>
      <p:ext uri="{19B8F6BF-5375-455C-9EA6-DF929625EA0E}">
        <p15:presenceInfo xmlns:p15="http://schemas.microsoft.com/office/powerpoint/2012/main" userId="S::shweta.vyas@commlabindia.com::cc396434-b642-4491-b3bc-6a0be3bed252" providerId="AD"/>
      </p:ext>
    </p:extLst>
  </p:cmAuthor>
  <p:cmAuthor id="8" name="Maanasa Nimishakavi" initials="MN" lastIdx="62" clrIdx="7">
    <p:extLst>
      <p:ext uri="{19B8F6BF-5375-455C-9EA6-DF929625EA0E}">
        <p15:presenceInfo xmlns:p15="http://schemas.microsoft.com/office/powerpoint/2012/main" userId="S::maanasa.nimishakavi@commlabindia.com::8c5ba6e0-ad61-404b-b2e2-7f8598e7285b" providerId="AD"/>
      </p:ext>
    </p:extLst>
  </p:cmAuthor>
  <p:cmAuthor id="2" name="Prashanthi Voggu" initials="PV" lastIdx="157" clrIdx="1">
    <p:extLst>
      <p:ext uri="{19B8F6BF-5375-455C-9EA6-DF929625EA0E}">
        <p15:presenceInfo xmlns:p15="http://schemas.microsoft.com/office/powerpoint/2012/main" userId="S::prashanthi.voggu@commlabindia.com::b200c6a6-37c5-46af-a529-adce16934862" providerId="AD"/>
      </p:ext>
    </p:extLst>
  </p:cmAuthor>
  <p:cmAuthor id="9" name="Christopher Oronzi" initials="CO" lastIdx="24" clrIdx="8">
    <p:extLst>
      <p:ext uri="{19B8F6BF-5375-455C-9EA6-DF929625EA0E}">
        <p15:presenceInfo xmlns:p15="http://schemas.microsoft.com/office/powerpoint/2012/main" userId="S::coronzi@rmahq.org::2eda57ec-e05b-464a-bf91-feb6d819a6ed" providerId="AD"/>
      </p:ext>
    </p:extLst>
  </p:cmAuthor>
  <p:cmAuthor id="3" name="Shalini Merugu" initials="SM" lastIdx="200" clrIdx="2">
    <p:extLst>
      <p:ext uri="{19B8F6BF-5375-455C-9EA6-DF929625EA0E}">
        <p15:presenceInfo xmlns:p15="http://schemas.microsoft.com/office/powerpoint/2012/main" userId="S::shalini.merugu@commlabindia.com::3c8a0fc6-9082-4b49-a54c-b7e85318674f" providerId="AD"/>
      </p:ext>
    </p:extLst>
  </p:cmAuthor>
  <p:cmAuthor id="10" name="Susmitha" initials="S" lastIdx="1" clrIdx="9">
    <p:extLst>
      <p:ext uri="{19B8F6BF-5375-455C-9EA6-DF929625EA0E}">
        <p15:presenceInfo xmlns:p15="http://schemas.microsoft.com/office/powerpoint/2012/main" userId="S::susmitha.reddy@commlabindia.com::63304adb-2cdc-4625-b79d-5744d6aff7c6" providerId="AD"/>
      </p:ext>
    </p:extLst>
  </p:cmAuthor>
  <p:cmAuthor id="4" name="Gitika" initials="G" lastIdx="14" clrIdx="3">
    <p:extLst>
      <p:ext uri="{19B8F6BF-5375-455C-9EA6-DF929625EA0E}">
        <p15:presenceInfo xmlns:p15="http://schemas.microsoft.com/office/powerpoint/2012/main" userId="S::gitika.nagra@commlabindia.com::e5e6f7fe-b9e5-4229-9ab3-ca9205e081b5" providerId="AD"/>
      </p:ext>
    </p:extLst>
  </p:cmAuthor>
  <p:cmAuthor id="5" name="Guest User" initials="GU" lastIdx="2" clrIdx="4">
    <p:extLst>
      <p:ext uri="{19B8F6BF-5375-455C-9EA6-DF929625EA0E}">
        <p15:presenceInfo xmlns:p15="http://schemas.microsoft.com/office/powerpoint/2012/main" userId="S::urn:spo:anon#5074923adc9535d98508956656ce750e3121a319f81717cacbf8e2962b4142ad::" providerId="AD"/>
      </p:ext>
    </p:extLst>
  </p:cmAuthor>
  <p:cmAuthor id="6" name="Guest User" initials="GU [2]" lastIdx="36" clrIdx="5">
    <p:extLst>
      <p:ext uri="{19B8F6BF-5375-455C-9EA6-DF929625EA0E}">
        <p15:presenceInfo xmlns:p15="http://schemas.microsoft.com/office/powerpoint/2012/main" userId="S::urn:spo:anon#8d4e07ce5c4f11c42391613ec99a5f922dc2be96195af5cd006866d4546f2d7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38A"/>
    <a:srgbClr val="0A3E6E"/>
    <a:srgbClr val="006FB8"/>
    <a:srgbClr val="09365F"/>
    <a:srgbClr val="006EB8"/>
    <a:srgbClr val="F7B641"/>
    <a:srgbClr val="E0EFFC"/>
    <a:srgbClr val="E7FFF3"/>
    <a:srgbClr val="E7EDF7"/>
    <a:srgbClr val="8081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86827" autoAdjust="0"/>
  </p:normalViewPr>
  <p:slideViewPr>
    <p:cSldViewPr snapToGrid="0">
      <p:cViewPr varScale="1">
        <p:scale>
          <a:sx n="51" d="100"/>
          <a:sy n="51" d="100"/>
        </p:scale>
        <p:origin x="1290" y="78"/>
      </p:cViewPr>
      <p:guideLst/>
    </p:cSldViewPr>
  </p:slideViewPr>
  <p:outlineViewPr>
    <p:cViewPr>
      <p:scale>
        <a:sx n="33" d="100"/>
        <a:sy n="33" d="100"/>
      </p:scale>
      <p:origin x="0" y="-11083"/>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66" d="100"/>
          <a:sy n="66" d="100"/>
        </p:scale>
        <p:origin x="2628" y="-43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customXml" Target="../customXml/item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ags" Target="tags/tag1.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commentAuthors" Target="commentAuthors.xml"/><Relationship Id="rId136" Type="http://schemas.openxmlformats.org/officeDocument/2006/relationships/customXml" Target="../customXml/item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0-10-26T14:26:17.120" idx="143">
    <p:pos x="10" y="10"/>
    <p:text>We've changed the instruction text slightly (in bold) for both onscreen and in the script. Please validate.</p:text>
    <p:extLst>
      <p:ext uri="{C676402C-5697-4E1C-873F-D02D1690AC5C}">
        <p15:threadingInfo xmlns:p15="http://schemas.microsoft.com/office/powerpoint/2012/main" timeZoneBias="-33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4E108B-D86F-4B5E-893D-728E786FC03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a:extLst>
              <a:ext uri="{FF2B5EF4-FFF2-40B4-BE49-F238E27FC236}">
                <a16:creationId xmlns:a16="http://schemas.microsoft.com/office/drawing/2014/main" id="{147CFF0B-839B-4308-B041-C7D7497C186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3D9194-AF76-4222-834C-281200612029}" type="datetimeFigureOut">
              <a:rPr lang="en-IN" smtClean="0"/>
              <a:t>29-10-2020</a:t>
            </a:fld>
            <a:endParaRPr lang="en-IN" dirty="0"/>
          </a:p>
        </p:txBody>
      </p:sp>
      <p:sp>
        <p:nvSpPr>
          <p:cNvPr id="4" name="Footer Placeholder 3">
            <a:extLst>
              <a:ext uri="{FF2B5EF4-FFF2-40B4-BE49-F238E27FC236}">
                <a16:creationId xmlns:a16="http://schemas.microsoft.com/office/drawing/2014/main" id="{13D6B8DF-AA73-4603-9CF7-588FA16A5BB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a:extLst>
              <a:ext uri="{FF2B5EF4-FFF2-40B4-BE49-F238E27FC236}">
                <a16:creationId xmlns:a16="http://schemas.microsoft.com/office/drawing/2014/main" id="{43EC55FD-2524-4ACD-8AAF-CE5A3B2E9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2E5A9A1-ACE8-4318-B917-EB1604F8958D}" type="slidenum">
              <a:rPr lang="en-IN" smtClean="0"/>
              <a:t>‹#›</a:t>
            </a:fld>
            <a:endParaRPr lang="en-IN" dirty="0"/>
          </a:p>
        </p:txBody>
      </p:sp>
    </p:spTree>
    <p:extLst>
      <p:ext uri="{BB962C8B-B14F-4D97-AF65-F5344CB8AC3E}">
        <p14:creationId xmlns:p14="http://schemas.microsoft.com/office/powerpoint/2010/main" val="35723715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322ABF-0DAE-4CE7-A3B6-03C4A96FA861}" type="datetimeFigureOut">
              <a:rPr lang="en-IN" smtClean="0"/>
              <a:t>29-10-2020</a:t>
            </a:fld>
            <a:endParaRPr lang="en-IN" dirty="0"/>
          </a:p>
        </p:txBody>
      </p:sp>
      <p:sp>
        <p:nvSpPr>
          <p:cNvPr id="4" name="Slide Image Placeholder 3"/>
          <p:cNvSpPr>
            <a:spLocks noGrp="1" noRot="1" noChangeAspect="1"/>
          </p:cNvSpPr>
          <p:nvPr>
            <p:ph type="sldImg" idx="2"/>
          </p:nvPr>
        </p:nvSpPr>
        <p:spPr>
          <a:xfrm>
            <a:off x="1054100" y="1143000"/>
            <a:ext cx="4749800" cy="3086100"/>
          </a:xfrm>
          <a:prstGeom prst="rect">
            <a:avLst/>
          </a:prstGeom>
          <a:noFill/>
          <a:ln w="12700">
            <a:solidFill>
              <a:prstClr val="black"/>
            </a:solidFill>
          </a:ln>
        </p:spPr>
        <p:txBody>
          <a:bodyPr vert="horz" lIns="91440" tIns="45720" rIns="91440" bIns="45720" rtlCol="0" anchor="ctr"/>
          <a:lstStyle/>
          <a:p>
            <a:endParaRPr lang="en-IN"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921B47-61DA-47CD-A9FD-A32EBA9E1D21}" type="slidenum">
              <a:rPr lang="en-IN" smtClean="0"/>
              <a:t>‹#›</a:t>
            </a:fld>
            <a:endParaRPr lang="en-IN" dirty="0"/>
          </a:p>
        </p:txBody>
      </p:sp>
    </p:spTree>
    <p:extLst>
      <p:ext uri="{BB962C8B-B14F-4D97-AF65-F5344CB8AC3E}">
        <p14:creationId xmlns:p14="http://schemas.microsoft.com/office/powerpoint/2010/main" val="3280989590"/>
      </p:ext>
    </p:extLst>
  </p:cSld>
  <p:clrMap bg1="lt1" tx1="dk1" bg2="lt2" tx2="dk2" accent1="accent1" accent2="accent2" accent3="accent3" accent4="accent4" accent5="accent5" accent6="accent6" hlink="hlink" folHlink="folHlink"/>
  <p:notesStyle>
    <a:lvl1pPr marL="0" algn="l" defTabSz="1028700" rtl="0" eaLnBrk="1" latinLnBrk="0" hangingPunct="1">
      <a:defRPr sz="1350" kern="1200">
        <a:solidFill>
          <a:schemeClr val="tx1"/>
        </a:solidFill>
        <a:latin typeface="+mn-lt"/>
        <a:ea typeface="+mn-ea"/>
        <a:cs typeface="+mn-cs"/>
      </a:defRPr>
    </a:lvl1pPr>
    <a:lvl2pPr marL="514350" algn="l" defTabSz="1028700" rtl="0" eaLnBrk="1" latinLnBrk="0" hangingPunct="1">
      <a:defRPr sz="1350" kern="1200">
        <a:solidFill>
          <a:schemeClr val="tx1"/>
        </a:solidFill>
        <a:latin typeface="+mn-lt"/>
        <a:ea typeface="+mn-ea"/>
        <a:cs typeface="+mn-cs"/>
      </a:defRPr>
    </a:lvl2pPr>
    <a:lvl3pPr marL="1028700" algn="l" defTabSz="1028700" rtl="0" eaLnBrk="1" latinLnBrk="0" hangingPunct="1">
      <a:defRPr sz="1350" kern="1200">
        <a:solidFill>
          <a:schemeClr val="tx1"/>
        </a:solidFill>
        <a:latin typeface="+mn-lt"/>
        <a:ea typeface="+mn-ea"/>
        <a:cs typeface="+mn-cs"/>
      </a:defRPr>
    </a:lvl3pPr>
    <a:lvl4pPr marL="1543050" algn="l" defTabSz="1028700" rtl="0" eaLnBrk="1" latinLnBrk="0" hangingPunct="1">
      <a:defRPr sz="1350" kern="1200">
        <a:solidFill>
          <a:schemeClr val="tx1"/>
        </a:solidFill>
        <a:latin typeface="+mn-lt"/>
        <a:ea typeface="+mn-ea"/>
        <a:cs typeface="+mn-cs"/>
      </a:defRPr>
    </a:lvl4pPr>
    <a:lvl5pPr marL="2057400" algn="l" defTabSz="1028700" rtl="0" eaLnBrk="1" latinLnBrk="0" hangingPunct="1">
      <a:defRPr sz="1350" kern="1200">
        <a:solidFill>
          <a:schemeClr val="tx1"/>
        </a:solidFill>
        <a:latin typeface="+mn-lt"/>
        <a:ea typeface="+mn-ea"/>
        <a:cs typeface="+mn-cs"/>
      </a:defRPr>
    </a:lvl5pPr>
    <a:lvl6pPr marL="2571750" algn="l" defTabSz="1028700" rtl="0" eaLnBrk="1" latinLnBrk="0" hangingPunct="1">
      <a:defRPr sz="1350" kern="1200">
        <a:solidFill>
          <a:schemeClr val="tx1"/>
        </a:solidFill>
        <a:latin typeface="+mn-lt"/>
        <a:ea typeface="+mn-ea"/>
        <a:cs typeface="+mn-cs"/>
      </a:defRPr>
    </a:lvl6pPr>
    <a:lvl7pPr marL="3086100" algn="l" defTabSz="1028700" rtl="0" eaLnBrk="1" latinLnBrk="0" hangingPunct="1">
      <a:defRPr sz="1350" kern="1200">
        <a:solidFill>
          <a:schemeClr val="tx1"/>
        </a:solidFill>
        <a:latin typeface="+mn-lt"/>
        <a:ea typeface="+mn-ea"/>
        <a:cs typeface="+mn-cs"/>
      </a:defRPr>
    </a:lvl7pPr>
    <a:lvl8pPr marL="3600450" algn="l" defTabSz="1028700" rtl="0" eaLnBrk="1" latinLnBrk="0" hangingPunct="1">
      <a:defRPr sz="1350" kern="1200">
        <a:solidFill>
          <a:schemeClr val="tx1"/>
        </a:solidFill>
        <a:latin typeface="+mn-lt"/>
        <a:ea typeface="+mn-ea"/>
        <a:cs typeface="+mn-cs"/>
      </a:defRPr>
    </a:lvl8pPr>
    <a:lvl9pPr marL="4114800" algn="l" defTabSz="1028700" rtl="0" eaLnBrk="1" latinLnBrk="0" hangingPunct="1">
      <a:defRPr sz="135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Title_s1</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r>
              <a:rPr lang="en-US" sz="1200" b="1" kern="1200" dirty="0">
                <a:effectLst/>
                <a:latin typeface="Arial" panose="020B0604020202020204" pitchFamily="34" charset="0"/>
                <a:ea typeface="Calibri" panose="020F0502020204030204" pitchFamily="34" charset="0"/>
                <a:cs typeface="Arial" panose="020B0604020202020204" pitchFamily="34" charset="0"/>
              </a:rPr>
              <a:t>Main Narrator: </a:t>
            </a:r>
            <a:r>
              <a:rPr lang="en-US" sz="1200" kern="1200" dirty="0">
                <a:effectLst/>
                <a:latin typeface="Arial" panose="020B0604020202020204" pitchFamily="34" charset="0"/>
                <a:cs typeface="Arial" panose="020B0604020202020204" pitchFamily="34" charset="0"/>
              </a:rPr>
              <a:t>Welcome to the course ‘Underwriting-Basics’.</a:t>
            </a:r>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r>
              <a:rPr lang="en-US" sz="1200" strike="sngStrike" kern="1200" dirty="0">
                <a:effectLst/>
                <a:latin typeface="Arial" panose="020B0604020202020204" pitchFamily="34" charset="0"/>
                <a:cs typeface="Arial" panose="020B0604020202020204" pitchFamily="34" charset="0"/>
              </a:rPr>
              <a:t> </a:t>
            </a:r>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r>
              <a:rPr lang="en-US" sz="1200" kern="1200" dirty="0">
                <a:effectLst/>
                <a:latin typeface="Arial" panose="020B0604020202020204" pitchFamily="34" charset="0"/>
                <a:cs typeface="Arial" panose="020B0604020202020204" pitchFamily="34" charset="0"/>
              </a:rPr>
              <a:t>Before you begin, notice the HELP and EXIT buttons in the top right corner. Use the HELP button if you have any questions about navigating the course. Use the EXIT button to save your progress when exiting the course at any time. </a:t>
            </a:r>
          </a:p>
          <a:p>
            <a:r>
              <a:rPr lang="en-US" sz="1200" u="none" strike="noStrike" kern="1200" dirty="0">
                <a:effectLst/>
                <a:latin typeface="Arial" panose="020B0604020202020204" pitchFamily="34" charset="0"/>
                <a:ea typeface="Calibri" panose="020F0502020204030204" pitchFamily="34" charset="0"/>
                <a:cs typeface="Arial" panose="020B0604020202020204" pitchFamily="34" charset="0"/>
              </a:rPr>
              <a:t> </a:t>
            </a:r>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r>
              <a:rPr lang="en-US" sz="1200" kern="1200" dirty="0">
                <a:effectLst/>
                <a:latin typeface="Arial" panose="020B0604020202020204" pitchFamily="34" charset="0"/>
                <a:cs typeface="Arial" panose="020B0604020202020204" pitchFamily="34" charset="0"/>
              </a:rPr>
              <a:t>Click on the START button to begin!</a:t>
            </a:r>
            <a:endParaRPr lang="en-IN" sz="12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Programming/Graphic Notes</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Fade in image, then title and Start button in sync with narration.</a:t>
            </a:r>
          </a:p>
          <a:p>
            <a:pPr marL="171450" marR="0" lvl="0" indent="-171450" algn="l" defTabSz="10287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Disable the "NEXT" button and option until the slide is complete throughout the course.</a:t>
            </a:r>
          </a:p>
          <a:p>
            <a:pPr marL="171450" marR="0" lvl="0" indent="-171450" algn="l" defTabSz="10287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Please pose change slightly with each new sentence throughout the course. </a:t>
            </a:r>
            <a:endParaRPr lang="en-IN" sz="1200"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Pronunciation note</a:t>
            </a:r>
          </a:p>
          <a:p>
            <a:pPr marL="171450" marR="0" lvl="0" indent="-171450" algn="l" defTabSz="10287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latin typeface="Arial" panose="020B0604020202020204" pitchFamily="34" charset="0"/>
                <a:cs typeface="Arial" panose="020B0604020202020204" pitchFamily="34" charset="0"/>
              </a:rPr>
              <a:t>CRE–Should be read as a single word Cree.</a:t>
            </a:r>
          </a:p>
          <a:p>
            <a:pPr marL="171450" indent="-171450">
              <a:buFont typeface="Arial" panose="020B0604020202020204" pitchFamily="34" charset="0"/>
              <a:buChar char="•"/>
            </a:pPr>
            <a:endParaRPr lang="en-US" sz="1200"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3</a:t>
            </a:fld>
            <a:endParaRPr lang="en-IN"/>
          </a:p>
        </p:txBody>
      </p:sp>
    </p:spTree>
    <p:extLst>
      <p:ext uri="{BB962C8B-B14F-4D97-AF65-F5344CB8AC3E}">
        <p14:creationId xmlns:p14="http://schemas.microsoft.com/office/powerpoint/2010/main" val="15469933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
              </a:rPr>
              <a:t>m2_s4c</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noStrike" dirty="0">
              <a:latin typeface="Arial "/>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
              </a:rPr>
              <a:t>Transition in activity.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
              </a:rPr>
              <a:t>Expert image clickable after learner enters something in the text field.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dirty="0">
              <a:latin typeface="Arial "/>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000" dirty="0">
              <a:solidFill>
                <a:schemeClr val="bg1"/>
              </a:solidFill>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21</a:t>
            </a:fld>
            <a:endParaRPr lang="en-IN" dirty="0"/>
          </a:p>
        </p:txBody>
      </p:sp>
    </p:spTree>
    <p:extLst>
      <p:ext uri="{BB962C8B-B14F-4D97-AF65-F5344CB8AC3E}">
        <p14:creationId xmlns:p14="http://schemas.microsoft.com/office/powerpoint/2010/main" val="3914799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800"/>
              </a:spcAft>
              <a:buClrTx/>
              <a:buSzTx/>
              <a:buFontTx/>
              <a:buNone/>
              <a:tabLst/>
              <a:defRPr/>
            </a:pPr>
            <a:r>
              <a:rPr lang="en-US" sz="1200" b="1" dirty="0">
                <a:latin typeface="Arial" panose="020B0604020202020204" pitchFamily="34" charset="0"/>
                <a:cs typeface="Arial" panose="020B0604020202020204" pitchFamily="34" charset="0"/>
              </a:rPr>
              <a:t>m1_s2c3</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activity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Make Next clickable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22</a:t>
            </a:fld>
            <a:endParaRPr lang="en-IN"/>
          </a:p>
        </p:txBody>
      </p:sp>
    </p:spTree>
    <p:extLst>
      <p:ext uri="{BB962C8B-B14F-4D97-AF65-F5344CB8AC3E}">
        <p14:creationId xmlns:p14="http://schemas.microsoft.com/office/powerpoint/2010/main" val="4081860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800"/>
              </a:spcAft>
              <a:buClrTx/>
              <a:buSzTx/>
              <a:buFontTx/>
              <a:buNone/>
              <a:tabLst/>
              <a:defRPr/>
            </a:pPr>
            <a:r>
              <a:rPr lang="en-US" sz="1200" b="1" dirty="0">
                <a:latin typeface="Arial" panose="020B0604020202020204" pitchFamily="34" charset="0"/>
                <a:cs typeface="Arial" panose="020B0604020202020204" pitchFamily="34" charset="0"/>
              </a:rPr>
              <a:t>m1_s2c3</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activity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Make Next clickable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23</a:t>
            </a:fld>
            <a:endParaRPr lang="en-IN"/>
          </a:p>
        </p:txBody>
      </p:sp>
    </p:spTree>
    <p:extLst>
      <p:ext uri="{BB962C8B-B14F-4D97-AF65-F5344CB8AC3E}">
        <p14:creationId xmlns:p14="http://schemas.microsoft.com/office/powerpoint/2010/main" val="2481093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800"/>
              </a:spcAft>
              <a:buClrTx/>
              <a:buSzTx/>
              <a:buFontTx/>
              <a:buNone/>
              <a:tabLst/>
              <a:defRPr/>
            </a:pPr>
            <a:r>
              <a:rPr lang="en-US" sz="1200" b="1" dirty="0">
                <a:latin typeface="Arial" panose="020B0604020202020204" pitchFamily="34" charset="0"/>
                <a:cs typeface="Arial" panose="020B0604020202020204" pitchFamily="34" charset="0"/>
              </a:rPr>
              <a:t>m1_s2c3</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activity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Make Next clickable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24</a:t>
            </a:fld>
            <a:endParaRPr lang="en-IN"/>
          </a:p>
        </p:txBody>
      </p:sp>
    </p:spTree>
    <p:extLst>
      <p:ext uri="{BB962C8B-B14F-4D97-AF65-F5344CB8AC3E}">
        <p14:creationId xmlns:p14="http://schemas.microsoft.com/office/powerpoint/2010/main" val="24659492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b="1" dirty="0"/>
              <a:t>m3_s3a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1028700" rtl="0" eaLnBrk="1" fontAlgn="auto" latinLnBrk="0" hangingPunct="1">
              <a:lnSpc>
                <a:spcPct val="100000"/>
              </a:lnSpc>
              <a:spcBef>
                <a:spcPts val="0"/>
              </a:spcBef>
              <a:spcAft>
                <a:spcPts val="0"/>
              </a:spcAft>
              <a:buClrTx/>
              <a:buSzTx/>
              <a:buFontTx/>
              <a:buNone/>
              <a:tabLst/>
              <a:defRPr/>
            </a:pPr>
            <a:r>
              <a:rPr lang="en-US" b="1" dirty="0"/>
              <a:t>Luke: </a:t>
            </a:r>
            <a:r>
              <a:rPr lang="en-US" dirty="0"/>
              <a:t>A manager’s knowledge, experience, and skill come from formal education and from participating in management activities. That is why the company overview reviews educational credentials and current and prior management roles.</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1028700" rtl="0" eaLnBrk="1" fontAlgn="auto" latinLnBrk="0" hangingPunct="1">
              <a:lnSpc>
                <a:spcPct val="100000"/>
              </a:lnSpc>
              <a:spcBef>
                <a:spcPts val="0"/>
              </a:spcBef>
              <a:spcAft>
                <a:spcPts val="0"/>
              </a:spcAft>
              <a:buClrTx/>
              <a:buSzTx/>
              <a:buFontTx/>
              <a:buNone/>
              <a:tabLst/>
              <a:defRPr/>
            </a:pPr>
            <a:r>
              <a:rPr lang="en-US" dirty="0"/>
              <a:t>Click through the arrows to learn more.</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1028700" rtl="0" eaLnBrk="1" fontAlgn="auto" latinLnBrk="0" hangingPunct="1">
              <a:lnSpc>
                <a:spcPct val="107000"/>
              </a:lnSpc>
              <a:buClrTx/>
              <a:buSzTx/>
              <a:buFontTx/>
              <a:buNone/>
              <a:tabLst/>
              <a:defRPr/>
            </a:pPr>
            <a:r>
              <a:rPr lang="en-US" b="1" dirty="0"/>
              <a:t>Programming/Graphic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Have the slide interactive.</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10287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F9921B47-61DA-47CD-A9FD-A32EBA9E1D21}" type="slidenum">
              <a:rPr lang="en-IN" smtClean="0"/>
              <a:t>25</a:t>
            </a:fld>
            <a:endParaRPr lang="en-IN"/>
          </a:p>
        </p:txBody>
      </p:sp>
    </p:spTree>
    <p:extLst>
      <p:ext uri="{BB962C8B-B14F-4D97-AF65-F5344CB8AC3E}">
        <p14:creationId xmlns:p14="http://schemas.microsoft.com/office/powerpoint/2010/main" val="1810925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latin typeface="Arial" panose="020B0604020202020204" pitchFamily="34" charset="0"/>
                <a:cs typeface="Arial" panose="020B0604020202020204" pitchFamily="34" charset="0"/>
              </a:rPr>
              <a:t>m1_s7c</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effectLst/>
              <a:latin typeface="Arial" panose="020B0604020202020204" pitchFamily="34" charset="0"/>
              <a:cs typeface="Arial" panose="020B0604020202020204" pitchFamily="34" charset="0"/>
            </a:endParaRPr>
          </a:p>
          <a:p>
            <a:pPr indent="0" algn="l"/>
            <a:r>
              <a:rPr lang="en-US" sz="1200" b="1" i="0" dirty="0">
                <a:effectLst/>
                <a:latin typeface="Arial" panose="020B0604020202020204" pitchFamily="34" charset="0"/>
                <a:cs typeface="Arial" panose="020B0604020202020204" pitchFamily="34" charset="0"/>
              </a:rPr>
              <a:t>Programming/Graphic Notes</a:t>
            </a:r>
            <a:endParaRPr lang="en-US" sz="1200" dirty="0">
              <a:latin typeface="Arial" panose="020B0604020202020204" pitchFamily="34" charset="0"/>
              <a:cs typeface="Arial" panose="020B0604020202020204" pitchFamily="34" charset="0"/>
            </a:endParaRPr>
          </a:p>
          <a:p>
            <a:pPr marL="171450" marR="0" indent="-171450" algn="l" defTabSz="914400">
              <a:lnSpc>
                <a:spcPct val="100000"/>
              </a:lnSpc>
              <a:spcBef>
                <a:spcPts val="0"/>
              </a:spcBef>
              <a:spcAft>
                <a:spcPts val="0"/>
              </a:spcAft>
              <a:buClrTx/>
              <a:buSzTx/>
              <a:buFont typeface="Arial" panose="020B0604020202020204" pitchFamily="34" charset="0"/>
              <a:buChar char="•"/>
              <a:tabLst/>
              <a:defRPr/>
            </a:pPr>
            <a:r>
              <a:rPr lang="en-US" sz="1200" kern="1200" dirty="0">
                <a:latin typeface="Arial" panose="020B0604020202020204" pitchFamily="34" charset="0"/>
                <a:cs typeface="Arial" panose="020B0604020202020204" pitchFamily="34" charset="0"/>
              </a:rPr>
              <a:t>Transition in activity.</a:t>
            </a:r>
            <a:endParaRPr lang="en-US"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latin typeface="Arial" panose="020B0604020202020204" pitchFamily="34" charset="0"/>
                <a:cs typeface="Arial" panose="020B0604020202020204" pitchFamily="34" charset="0"/>
              </a:rPr>
              <a:t>Once all items are dropped show the Check button.</a:t>
            </a:r>
            <a:endParaRPr lang="en-IN" sz="1200" kern="1200" dirty="0">
              <a:latin typeface="Arial" panose="020B0604020202020204" pitchFamily="34" charset="0"/>
              <a:cs typeface="Arial" panose="020B0604020202020204" pitchFamily="34" charset="0"/>
            </a:endParaRPr>
          </a:p>
          <a:p>
            <a:pPr marL="112014" indent="-285750" algn="l">
              <a:buFont typeface="Arial" panose="020B0604020202020204" pitchFamily="34" charset="0"/>
              <a:buChar char="•"/>
            </a:pPr>
            <a:endParaRPr lang="en-US" sz="1200" b="0" i="0" dirty="0">
              <a:effectLst/>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26</a:t>
            </a:fld>
            <a:endParaRPr lang="en-IN"/>
          </a:p>
        </p:txBody>
      </p:sp>
    </p:spTree>
    <p:extLst>
      <p:ext uri="{BB962C8B-B14F-4D97-AF65-F5344CB8AC3E}">
        <p14:creationId xmlns:p14="http://schemas.microsoft.com/office/powerpoint/2010/main" val="1111739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latin typeface="Arial" panose="020B0604020202020204" pitchFamily="34" charset="0"/>
                <a:cs typeface="Arial" panose="020B0604020202020204" pitchFamily="34" charset="0"/>
              </a:rPr>
              <a:t>m1_s7c</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effectLst/>
              <a:latin typeface="Arial" panose="020B0604020202020204" pitchFamily="34" charset="0"/>
              <a:cs typeface="Arial" panose="020B0604020202020204" pitchFamily="34" charset="0"/>
            </a:endParaRPr>
          </a:p>
          <a:p>
            <a:pPr indent="0" algn="l"/>
            <a:r>
              <a:rPr lang="en-US" sz="1200" b="1" i="0" dirty="0">
                <a:effectLst/>
                <a:latin typeface="Arial" panose="020B0604020202020204" pitchFamily="34" charset="0"/>
                <a:cs typeface="Arial" panose="020B0604020202020204" pitchFamily="34" charset="0"/>
              </a:rPr>
              <a:t>Programming/Graphic Notes</a:t>
            </a:r>
            <a:endParaRPr lang="en-US" sz="1200" dirty="0">
              <a:latin typeface="Arial" panose="020B0604020202020204" pitchFamily="34" charset="0"/>
              <a:cs typeface="Arial" panose="020B0604020202020204" pitchFamily="34" charset="0"/>
            </a:endParaRPr>
          </a:p>
          <a:p>
            <a:pPr marL="171450" marR="0" indent="-171450" algn="l" defTabSz="914400">
              <a:lnSpc>
                <a:spcPct val="100000"/>
              </a:lnSpc>
              <a:spcBef>
                <a:spcPts val="0"/>
              </a:spcBef>
              <a:spcAft>
                <a:spcPts val="0"/>
              </a:spcAft>
              <a:buClrTx/>
              <a:buSzTx/>
              <a:buFont typeface="Arial" panose="020B0604020202020204" pitchFamily="34" charset="0"/>
              <a:buChar char="•"/>
              <a:tabLst/>
              <a:defRPr/>
            </a:pPr>
            <a:r>
              <a:rPr lang="en-US" sz="1200" kern="1200" dirty="0">
                <a:latin typeface="Arial" panose="020B0604020202020204" pitchFamily="34" charset="0"/>
                <a:cs typeface="Arial" panose="020B0604020202020204" pitchFamily="34" charset="0"/>
              </a:rPr>
              <a:t>Transition in activity.</a:t>
            </a:r>
            <a:endParaRPr lang="en-US"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latin typeface="Arial" panose="020B0604020202020204" pitchFamily="34" charset="0"/>
                <a:cs typeface="Arial" panose="020B0604020202020204" pitchFamily="34" charset="0"/>
              </a:rPr>
              <a:t>Once all items are dropped show the Check button.</a:t>
            </a:r>
            <a:endParaRPr lang="en-IN" sz="1200" kern="1200" dirty="0">
              <a:latin typeface="Arial" panose="020B0604020202020204" pitchFamily="34" charset="0"/>
              <a:cs typeface="Arial" panose="020B0604020202020204" pitchFamily="34" charset="0"/>
            </a:endParaRPr>
          </a:p>
          <a:p>
            <a:pPr marL="112014" indent="-285750" algn="l">
              <a:buFont typeface="Arial" panose="020B0604020202020204" pitchFamily="34" charset="0"/>
              <a:buChar char="•"/>
            </a:pPr>
            <a:endParaRPr lang="en-US" sz="1200" b="0" i="0" dirty="0">
              <a:effectLst/>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27</a:t>
            </a:fld>
            <a:endParaRPr lang="en-IN"/>
          </a:p>
        </p:txBody>
      </p:sp>
    </p:spTree>
    <p:extLst>
      <p:ext uri="{BB962C8B-B14F-4D97-AF65-F5344CB8AC3E}">
        <p14:creationId xmlns:p14="http://schemas.microsoft.com/office/powerpoint/2010/main" val="1500355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latin typeface="Arial" panose="020B0604020202020204" pitchFamily="34" charset="0"/>
                <a:cs typeface="Arial" panose="020B0604020202020204" pitchFamily="34" charset="0"/>
              </a:rPr>
              <a:t>m1_s7c</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effectLst/>
              <a:latin typeface="Arial" panose="020B0604020202020204" pitchFamily="34" charset="0"/>
              <a:cs typeface="Arial" panose="020B0604020202020204" pitchFamily="34" charset="0"/>
            </a:endParaRPr>
          </a:p>
          <a:p>
            <a:pPr indent="0" algn="l"/>
            <a:r>
              <a:rPr lang="en-US" sz="1200" b="1" i="0" dirty="0">
                <a:effectLst/>
                <a:latin typeface="Arial" panose="020B0604020202020204" pitchFamily="34" charset="0"/>
                <a:cs typeface="Arial" panose="020B0604020202020204" pitchFamily="34" charset="0"/>
              </a:rPr>
              <a:t>Programming/Graphic Notes</a:t>
            </a:r>
            <a:endParaRPr lang="en-US" sz="1200" dirty="0">
              <a:latin typeface="Arial" panose="020B0604020202020204" pitchFamily="34" charset="0"/>
              <a:cs typeface="Arial" panose="020B0604020202020204" pitchFamily="34" charset="0"/>
            </a:endParaRPr>
          </a:p>
          <a:p>
            <a:pPr marL="171450" marR="0" indent="-171450" algn="l" defTabSz="914400">
              <a:lnSpc>
                <a:spcPct val="100000"/>
              </a:lnSpc>
              <a:spcBef>
                <a:spcPts val="0"/>
              </a:spcBef>
              <a:spcAft>
                <a:spcPts val="0"/>
              </a:spcAft>
              <a:buClrTx/>
              <a:buSzTx/>
              <a:buFont typeface="Arial" panose="020B0604020202020204" pitchFamily="34" charset="0"/>
              <a:buChar char="•"/>
              <a:tabLst/>
              <a:defRPr/>
            </a:pPr>
            <a:r>
              <a:rPr lang="en-US" sz="1200" kern="1200" dirty="0">
                <a:latin typeface="Arial" panose="020B0604020202020204" pitchFamily="34" charset="0"/>
                <a:cs typeface="Arial" panose="020B0604020202020204" pitchFamily="34" charset="0"/>
              </a:rPr>
              <a:t>Transition in activity.</a:t>
            </a:r>
            <a:endParaRPr lang="en-US"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latin typeface="Arial" panose="020B0604020202020204" pitchFamily="34" charset="0"/>
                <a:cs typeface="Arial" panose="020B0604020202020204" pitchFamily="34" charset="0"/>
              </a:rPr>
              <a:t>Once all items are dropped show the Check button.</a:t>
            </a:r>
            <a:endParaRPr lang="en-IN" sz="1200" kern="1200" dirty="0">
              <a:latin typeface="Arial" panose="020B0604020202020204" pitchFamily="34" charset="0"/>
              <a:cs typeface="Arial" panose="020B0604020202020204" pitchFamily="34" charset="0"/>
            </a:endParaRPr>
          </a:p>
          <a:p>
            <a:pPr marL="112014" indent="-285750" algn="l">
              <a:buFont typeface="Arial" panose="020B0604020202020204" pitchFamily="34" charset="0"/>
              <a:buChar char="•"/>
            </a:pPr>
            <a:endParaRPr lang="en-US" sz="1200" b="0" i="0" dirty="0">
              <a:effectLst/>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28</a:t>
            </a:fld>
            <a:endParaRPr lang="en-IN"/>
          </a:p>
        </p:txBody>
      </p:sp>
    </p:spTree>
    <p:extLst>
      <p:ext uri="{BB962C8B-B14F-4D97-AF65-F5344CB8AC3E}">
        <p14:creationId xmlns:p14="http://schemas.microsoft.com/office/powerpoint/2010/main" val="2192227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7000"/>
              </a:lnSpc>
              <a:spcBef>
                <a:spcPts val="0"/>
              </a:spcBef>
              <a:spcAft>
                <a:spcPts val="800"/>
              </a:spcAft>
              <a:buClrTx/>
              <a:buSzTx/>
              <a:buFontTx/>
              <a:buNone/>
              <a:tabLst/>
              <a:defRPr/>
            </a:pPr>
            <a:r>
              <a:rPr lang="en-US" sz="1200" b="1" dirty="0">
                <a:latin typeface="Arial" panose="020B0604020202020204" pitchFamily="34" charset="0"/>
                <a:cs typeface="Arial" panose="020B0604020202020204" pitchFamily="34" charset="0"/>
              </a:rPr>
              <a:t>m3_s3a</a:t>
            </a:r>
          </a:p>
          <a:p>
            <a:pPr marL="0" marR="0" lvl="0" indent="0" algn="l" defTabSz="1028700" rtl="0" eaLnBrk="1" fontAlgn="auto" latinLnBrk="0" hangingPunct="1">
              <a:lnSpc>
                <a:spcPct val="107000"/>
              </a:lnSpc>
              <a:spcBef>
                <a:spcPts val="0"/>
              </a:spcBef>
              <a:spcAft>
                <a:spcPts val="800"/>
              </a:spcAft>
              <a:buClrTx/>
              <a:buSzTx/>
              <a:buFontTx/>
              <a:buNone/>
              <a:tabLst/>
              <a:defRPr/>
            </a:pPr>
            <a:endParaRPr lang="en-US" sz="1200" b="1" dirty="0">
              <a:latin typeface="Arial" panose="020B0604020202020204" pitchFamily="34" charset="0"/>
              <a:cs typeface="Arial" panose="020B0604020202020204" pitchFamily="34" charset="0"/>
            </a:endParaRPr>
          </a:p>
          <a:p>
            <a:pPr>
              <a:lnSpc>
                <a:spcPct val="107000"/>
              </a:lnSpc>
              <a:spcAft>
                <a:spcPts val="800"/>
              </a:spcAft>
            </a:pPr>
            <a:r>
              <a:rPr lang="en-IN" sz="1200" b="1" dirty="0">
                <a:effectLst/>
                <a:latin typeface="Arial" panose="020B0604020202020204" pitchFamily="34" charset="0"/>
                <a:ea typeface="Calibri" panose="020F0502020204030204" pitchFamily="34" charset="0"/>
                <a:cs typeface="Arial" panose="020B0604020202020204" pitchFamily="34" charset="0"/>
              </a:rPr>
              <a:t>Elena:</a:t>
            </a:r>
            <a:r>
              <a:rPr lang="en-IN" sz="1200" dirty="0">
                <a:effectLst/>
                <a:latin typeface="Arial" panose="020B0604020202020204" pitchFamily="34" charset="0"/>
                <a:ea typeface="Calibri" panose="020F0502020204030204" pitchFamily="34" charset="0"/>
                <a:cs typeface="Arial" panose="020B0604020202020204" pitchFamily="34" charset="0"/>
              </a:rPr>
              <a:t> </a:t>
            </a:r>
            <a:r>
              <a:rPr lang="en-US" sz="1200" dirty="0">
                <a:effectLst/>
                <a:latin typeface="Arial" panose="020B0604020202020204" pitchFamily="34" charset="0"/>
                <a:ea typeface="Times New Roman" panose="02020603050405020304" pitchFamily="18" charset="0"/>
              </a:rPr>
              <a:t>Let's go over a few frequently asked questions lenders have about environmental assessments. </a:t>
            </a:r>
          </a:p>
          <a:p>
            <a:pPr>
              <a:lnSpc>
                <a:spcPct val="107000"/>
              </a:lnSpc>
              <a:spcAft>
                <a:spcPts val="800"/>
              </a:spcAft>
            </a:pPr>
            <a:endParaRPr lang="en-US" sz="1200" dirty="0">
              <a:effectLst/>
              <a:latin typeface="Arial" panose="020B0604020202020204" pitchFamily="34" charset="0"/>
              <a:ea typeface="Times New Roman" panose="02020603050405020304" pitchFamily="18" charset="0"/>
            </a:endParaRPr>
          </a:p>
          <a:p>
            <a:pPr marL="0" marR="0" lvl="0" indent="0" algn="l" defTabSz="1028700" rtl="0" eaLnBrk="1" fontAlgn="auto" latinLnBrk="0" hangingPunct="1">
              <a:lnSpc>
                <a:spcPct val="107000"/>
              </a:lnSpc>
              <a:spcBef>
                <a:spcPts val="0"/>
              </a:spcBef>
              <a:spcAft>
                <a:spcPts val="800"/>
              </a:spcAft>
              <a:buClrTx/>
              <a:buSzTx/>
              <a:buFontTx/>
              <a:buNone/>
              <a:tabLst/>
              <a:defRPr/>
            </a:pPr>
            <a:r>
              <a:rPr lang="en-US" sz="1200" strike="sngStrike" dirty="0">
                <a:effectLst/>
                <a:latin typeface="Arial" panose="020B0604020202020204" pitchFamily="34" charset="0"/>
                <a:ea typeface="Times New Roman" panose="02020603050405020304" pitchFamily="18" charset="0"/>
              </a:rPr>
              <a:t>Click the Forward Arrow to learn more.</a:t>
            </a:r>
            <a:endParaRPr lang="en-US" sz="1200" i="0" strike="sngStrike"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endParaRPr lang="en-US" sz="1200" dirty="0">
              <a:effectLst/>
              <a:latin typeface="Arial" panose="020B0604020202020204" pitchFamily="34" charset="0"/>
              <a:ea typeface="Times New Roman" panose="02020603050405020304" pitchFamily="18" charset="0"/>
            </a:endParaRPr>
          </a:p>
          <a:p>
            <a:pPr marL="0" marR="0" lvl="0" indent="0" algn="l" defTabSz="1028700" rtl="0" eaLnBrk="1" fontAlgn="auto" latinLnBrk="0" hangingPunct="1">
              <a:lnSpc>
                <a:spcPct val="107000"/>
              </a:lnSpc>
              <a:spcBef>
                <a:spcPts val="0"/>
              </a:spcBef>
              <a:spcAft>
                <a:spcPts val="800"/>
              </a:spcAft>
              <a:buClrTx/>
              <a:buSzTx/>
              <a:buFontTx/>
              <a:buNone/>
              <a:tabLst/>
              <a:defRPr/>
            </a:pPr>
            <a:r>
              <a:rPr lang="en-US" sz="1200" b="1" i="0" dirty="0">
                <a:latin typeface="Arial" panose="020B0604020202020204" pitchFamily="34" charset="0"/>
                <a:cs typeface="Arial" panose="020B0604020202020204" pitchFamily="34" charset="0"/>
              </a:rPr>
              <a:t>Click through the arrows to learn about it.</a:t>
            </a:r>
            <a:endParaRPr lang="en-US" sz="1200" b="1" i="0" dirty="0">
              <a:effectLst/>
              <a:latin typeface="Arial" panose="020B0604020202020204" pitchFamily="34" charset="0"/>
              <a:ea typeface="Times New Roman" panose="02020603050405020304" pitchFamily="18"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graphics/text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Make arrows clickable.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29</a:t>
            </a:fld>
            <a:endParaRPr lang="en-IN"/>
          </a:p>
        </p:txBody>
      </p:sp>
    </p:spTree>
    <p:extLst>
      <p:ext uri="{BB962C8B-B14F-4D97-AF65-F5344CB8AC3E}">
        <p14:creationId xmlns:p14="http://schemas.microsoft.com/office/powerpoint/2010/main" val="3581811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7000"/>
              </a:lnSpc>
              <a:spcBef>
                <a:spcPts val="0"/>
              </a:spcBef>
              <a:spcAft>
                <a:spcPts val="800"/>
              </a:spcAft>
              <a:buClrTx/>
              <a:buSzTx/>
              <a:buFontTx/>
              <a:buNone/>
              <a:tabLst/>
              <a:defRPr/>
            </a:pPr>
            <a:r>
              <a:rPr lang="en-US" sz="1200" b="1" dirty="0">
                <a:latin typeface="Arial" panose="020B0604020202020204" pitchFamily="34" charset="0"/>
                <a:cs typeface="Arial" panose="020B0604020202020204" pitchFamily="34" charset="0"/>
              </a:rPr>
              <a:t>m3_s3b</a:t>
            </a:r>
          </a:p>
          <a:p>
            <a:pPr marL="0" marR="0" lvl="0" indent="0" algn="l" defTabSz="1028700" rtl="0" eaLnBrk="1" fontAlgn="auto" latinLnBrk="0" hangingPunct="1">
              <a:lnSpc>
                <a:spcPct val="107000"/>
              </a:lnSpc>
              <a:spcBef>
                <a:spcPts val="0"/>
              </a:spcBef>
              <a:spcAft>
                <a:spcPts val="800"/>
              </a:spcAft>
              <a:buClrTx/>
              <a:buSzTx/>
              <a:buFontTx/>
              <a:buNone/>
              <a:tabLst/>
              <a:defRPr/>
            </a:pPr>
            <a:endParaRPr lang="en-US" sz="1200" b="1" dirty="0">
              <a:latin typeface="Arial" panose="020B0604020202020204" pitchFamily="34" charset="0"/>
              <a:cs typeface="Arial" panose="020B0604020202020204" pitchFamily="34" charset="0"/>
            </a:endParaRPr>
          </a:p>
          <a:p>
            <a:pPr>
              <a:lnSpc>
                <a:spcPct val="107000"/>
              </a:lnSpc>
              <a:spcAft>
                <a:spcPts val="800"/>
              </a:spcAft>
            </a:pPr>
            <a:r>
              <a:rPr lang="en-IN" sz="1200" b="1" dirty="0">
                <a:effectLst/>
                <a:latin typeface="Arial" panose="020B0604020202020204" pitchFamily="34" charset="0"/>
                <a:ea typeface="Calibri" panose="020F0502020204030204" pitchFamily="34" charset="0"/>
                <a:cs typeface="Arial" panose="020B0604020202020204" pitchFamily="34" charset="0"/>
              </a:rPr>
              <a:t>Elena:</a:t>
            </a:r>
            <a:r>
              <a:rPr lang="en-IN" sz="1200" dirty="0">
                <a:effectLst/>
                <a:latin typeface="Arial" panose="020B0604020202020204" pitchFamily="34" charset="0"/>
                <a:ea typeface="Calibri" panose="020F0502020204030204" pitchFamily="34" charset="0"/>
                <a:cs typeface="Arial" panose="020B0604020202020204" pitchFamily="34" charset="0"/>
              </a:rPr>
              <a:t> </a:t>
            </a:r>
            <a:r>
              <a:rPr lang="en-US" sz="1200" dirty="0">
                <a:effectLst/>
                <a:latin typeface="Arial" panose="020B0604020202020204" pitchFamily="34" charset="0"/>
                <a:ea typeface="Times New Roman" panose="02020603050405020304" pitchFamily="18" charset="0"/>
              </a:rPr>
              <a:t>Does a clean environmental assessment protect the bank if contamination is subsequently found to exist? Under federal law, banks are protected under what is known as the innocent landowner defense. To qualify for this defense, an innocent landowner (or bank exercising a security interest) must show that the contamination occurred prior to acquisition of the property and that at the time of the acquisition, the landowner did not know, or have reason to know, of the contamination. To pass the reason to know test, the landowner must have exercised all appropriate inquiries into the prior history and "uses of the property consistent with good commercial or customary practice in an effort to minimize liability." The lender is charged with the performance of due diligence sufficient to make reasonable assurances that a property has not been contaminated.</a:t>
            </a:r>
            <a:endParaRPr lang="en-US" sz="1200" i="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graphics/text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30</a:t>
            </a:fld>
            <a:endParaRPr lang="en-IN"/>
          </a:p>
        </p:txBody>
      </p:sp>
    </p:spTree>
    <p:extLst>
      <p:ext uri="{BB962C8B-B14F-4D97-AF65-F5344CB8AC3E}">
        <p14:creationId xmlns:p14="http://schemas.microsoft.com/office/powerpoint/2010/main" val="411642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9921B47-61DA-47CD-A9FD-A32EBA9E1D21}" type="slidenum">
              <a:rPr lang="en-IN" smtClean="0"/>
              <a:t>4</a:t>
            </a:fld>
            <a:endParaRPr lang="en-IN"/>
          </a:p>
        </p:txBody>
      </p:sp>
    </p:spTree>
    <p:extLst>
      <p:ext uri="{BB962C8B-B14F-4D97-AF65-F5344CB8AC3E}">
        <p14:creationId xmlns:p14="http://schemas.microsoft.com/office/powerpoint/2010/main" val="22251561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7000"/>
              </a:lnSpc>
              <a:spcBef>
                <a:spcPts val="0"/>
              </a:spcBef>
              <a:spcAft>
                <a:spcPts val="800"/>
              </a:spcAft>
              <a:buClrTx/>
              <a:buSzTx/>
              <a:buFontTx/>
              <a:buNone/>
              <a:tabLst/>
              <a:defRPr/>
            </a:pPr>
            <a:r>
              <a:rPr lang="en-US" sz="1200" b="1" dirty="0">
                <a:latin typeface="Arial" panose="020B0604020202020204" pitchFamily="34" charset="0"/>
                <a:cs typeface="Arial" panose="020B0604020202020204" pitchFamily="34" charset="0"/>
              </a:rPr>
              <a:t>m3_s3c</a:t>
            </a:r>
          </a:p>
          <a:p>
            <a:pPr>
              <a:lnSpc>
                <a:spcPct val="107000"/>
              </a:lnSpc>
              <a:spcAft>
                <a:spcPts val="800"/>
              </a:spcAft>
            </a:pPr>
            <a:endParaRPr lang="en-IN" sz="1200" b="1"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IN" sz="1200" b="1" dirty="0">
                <a:effectLst/>
                <a:latin typeface="Arial" panose="020B0604020202020204" pitchFamily="34" charset="0"/>
                <a:ea typeface="Calibri" panose="020F0502020204030204" pitchFamily="34" charset="0"/>
                <a:cs typeface="Arial" panose="020B0604020202020204" pitchFamily="34" charset="0"/>
              </a:rPr>
              <a:t>Elena:</a:t>
            </a:r>
            <a:r>
              <a:rPr lang="en-IN" sz="1200" dirty="0">
                <a:effectLst/>
                <a:latin typeface="Arial" panose="020B0604020202020204" pitchFamily="34" charset="0"/>
                <a:ea typeface="Calibri" panose="020F0502020204030204" pitchFamily="34" charset="0"/>
                <a:cs typeface="Arial" panose="020B0604020202020204" pitchFamily="34" charset="0"/>
              </a:rPr>
              <a:t> </a:t>
            </a:r>
            <a:r>
              <a:rPr lang="en-US" sz="1200" dirty="0">
                <a:effectLst/>
                <a:latin typeface="Arial" panose="020B0604020202020204" pitchFamily="34" charset="0"/>
                <a:ea typeface="Times New Roman" panose="02020603050405020304" pitchFamily="18" charset="0"/>
              </a:rPr>
              <a:t>What if the very nature of a borrower's business entails working with hazardous substances? Can we still lend to that company? Process industries, such as chemical manufacturers, and those that handle hazardous materials (such as battery manufacturers, gas stations, and dry cleaners) can be loan customers if certain precautions are taken. The borrower should issue an environmental indemnification that states that the company is aware that it handles hazardous materials and agrees to follow accepted procedures in its handling of those materials. Loan documents should contain an environmental rider that contains similar language and outlines the lender's remedies in the event that the borrower violates the accepted procedures. However, notwithstanding indemnifications or contractual defaults, a future contaminated property with an insolvent borrower still creates great risk. For this reason, lender underwriting needs to take into consideration the company's ability to handle toxic substances, report problems to proper agencies, and have procedures and response teams designated to deal with future issues. This evaluation should be a part of the overall assessment of the quality of the company's management team, as would be the case in the underwriting of any commercial business loan.</a:t>
            </a:r>
            <a:endParaRPr lang="en-US" sz="1200" i="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graphics/text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1"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31</a:t>
            </a:fld>
            <a:endParaRPr lang="en-IN"/>
          </a:p>
        </p:txBody>
      </p:sp>
    </p:spTree>
    <p:extLst>
      <p:ext uri="{BB962C8B-B14F-4D97-AF65-F5344CB8AC3E}">
        <p14:creationId xmlns:p14="http://schemas.microsoft.com/office/powerpoint/2010/main" val="2877162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latin typeface="Arial" panose="020B0604020202020204" pitchFamily="34" charset="0"/>
                <a:cs typeface="Arial" panose="020B0604020202020204" pitchFamily="34" charset="0"/>
              </a:rPr>
              <a:t>m1_s7c</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effectLst/>
              <a:latin typeface="Arial" panose="020B0604020202020204" pitchFamily="34" charset="0"/>
              <a:cs typeface="Arial" panose="020B0604020202020204" pitchFamily="34" charset="0"/>
            </a:endParaRPr>
          </a:p>
          <a:p>
            <a:pPr indent="0" algn="l"/>
            <a:r>
              <a:rPr lang="en-US" sz="1200" b="1" i="0" dirty="0">
                <a:effectLst/>
                <a:latin typeface="Arial" panose="020B0604020202020204" pitchFamily="34" charset="0"/>
                <a:cs typeface="Arial" panose="020B0604020202020204" pitchFamily="34" charset="0"/>
              </a:rPr>
              <a:t>Programming/Graphic Notes</a:t>
            </a:r>
            <a:endParaRPr lang="en-US" sz="1200" dirty="0">
              <a:latin typeface="Arial" panose="020B0604020202020204" pitchFamily="34" charset="0"/>
              <a:cs typeface="Arial" panose="020B0604020202020204" pitchFamily="34" charset="0"/>
            </a:endParaRPr>
          </a:p>
          <a:p>
            <a:pPr marL="171450" marR="0" indent="-171450" algn="l" defTabSz="914400">
              <a:lnSpc>
                <a:spcPct val="100000"/>
              </a:lnSpc>
              <a:spcBef>
                <a:spcPts val="0"/>
              </a:spcBef>
              <a:spcAft>
                <a:spcPts val="0"/>
              </a:spcAft>
              <a:buClrTx/>
              <a:buSzTx/>
              <a:buFont typeface="Arial" panose="020B0604020202020204" pitchFamily="34" charset="0"/>
              <a:buChar char="•"/>
              <a:tabLst/>
              <a:defRPr/>
            </a:pPr>
            <a:r>
              <a:rPr lang="en-US" sz="1200" kern="1200" dirty="0">
                <a:latin typeface="Arial" panose="020B0604020202020204" pitchFamily="34" charset="0"/>
                <a:cs typeface="Arial" panose="020B0604020202020204" pitchFamily="34" charset="0"/>
              </a:rPr>
              <a:t>Transition in activity.</a:t>
            </a:r>
            <a:endParaRPr lang="en-US"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latin typeface="Arial" panose="020B0604020202020204" pitchFamily="34" charset="0"/>
                <a:cs typeface="Arial" panose="020B0604020202020204" pitchFamily="34" charset="0"/>
              </a:rPr>
              <a:t>Once all items are dropped show the Check button.</a:t>
            </a:r>
            <a:endParaRPr lang="en-IN" sz="1200" kern="1200" dirty="0">
              <a:latin typeface="Arial" panose="020B0604020202020204" pitchFamily="34" charset="0"/>
              <a:cs typeface="Arial" panose="020B0604020202020204" pitchFamily="34" charset="0"/>
            </a:endParaRPr>
          </a:p>
          <a:p>
            <a:pPr marL="112014" indent="-285750" algn="l">
              <a:buFont typeface="Arial" panose="020B0604020202020204" pitchFamily="34" charset="0"/>
              <a:buChar char="•"/>
            </a:pPr>
            <a:endParaRPr lang="en-US" sz="1200" b="0" i="0" dirty="0">
              <a:effectLst/>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32</a:t>
            </a:fld>
            <a:endParaRPr lang="en-IN"/>
          </a:p>
        </p:txBody>
      </p:sp>
    </p:spTree>
    <p:extLst>
      <p:ext uri="{BB962C8B-B14F-4D97-AF65-F5344CB8AC3E}">
        <p14:creationId xmlns:p14="http://schemas.microsoft.com/office/powerpoint/2010/main" val="1184467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latin typeface="Arial" panose="020B0604020202020204" pitchFamily="34" charset="0"/>
                <a:cs typeface="Arial" panose="020B0604020202020204" pitchFamily="34" charset="0"/>
              </a:rPr>
              <a:t>m1_s7c</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effectLst/>
              <a:latin typeface="Arial" panose="020B0604020202020204" pitchFamily="34" charset="0"/>
              <a:cs typeface="Arial" panose="020B0604020202020204" pitchFamily="34" charset="0"/>
            </a:endParaRPr>
          </a:p>
          <a:p>
            <a:pPr indent="0" algn="l"/>
            <a:r>
              <a:rPr lang="en-US" sz="1200" b="1" i="0" dirty="0">
                <a:effectLst/>
                <a:latin typeface="Arial" panose="020B0604020202020204" pitchFamily="34" charset="0"/>
                <a:cs typeface="Arial" panose="020B0604020202020204" pitchFamily="34" charset="0"/>
              </a:rPr>
              <a:t>Programming/Graphic Notes</a:t>
            </a:r>
            <a:endParaRPr lang="en-US" sz="1200" dirty="0">
              <a:latin typeface="Arial" panose="020B0604020202020204" pitchFamily="34" charset="0"/>
              <a:cs typeface="Arial" panose="020B0604020202020204" pitchFamily="34" charset="0"/>
            </a:endParaRPr>
          </a:p>
          <a:p>
            <a:pPr marL="171450" marR="0" indent="-171450" algn="l" defTabSz="914400">
              <a:lnSpc>
                <a:spcPct val="100000"/>
              </a:lnSpc>
              <a:spcBef>
                <a:spcPts val="0"/>
              </a:spcBef>
              <a:spcAft>
                <a:spcPts val="0"/>
              </a:spcAft>
              <a:buClrTx/>
              <a:buSzTx/>
              <a:buFont typeface="Arial" panose="020B0604020202020204" pitchFamily="34" charset="0"/>
              <a:buChar char="•"/>
              <a:tabLst/>
              <a:defRPr/>
            </a:pPr>
            <a:r>
              <a:rPr lang="en-US" sz="1200" kern="1200" dirty="0">
                <a:latin typeface="Arial" panose="020B0604020202020204" pitchFamily="34" charset="0"/>
                <a:cs typeface="Arial" panose="020B0604020202020204" pitchFamily="34" charset="0"/>
              </a:rPr>
              <a:t>Transition in activity.</a:t>
            </a:r>
            <a:endParaRPr lang="en-US"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latin typeface="Arial" panose="020B0604020202020204" pitchFamily="34" charset="0"/>
                <a:cs typeface="Arial" panose="020B0604020202020204" pitchFamily="34" charset="0"/>
              </a:rPr>
              <a:t>Once all items are dropped show the Check button.</a:t>
            </a:r>
            <a:endParaRPr lang="en-IN" sz="1200" kern="1200" dirty="0">
              <a:latin typeface="Arial" panose="020B0604020202020204" pitchFamily="34" charset="0"/>
              <a:cs typeface="Arial" panose="020B0604020202020204" pitchFamily="34" charset="0"/>
            </a:endParaRPr>
          </a:p>
          <a:p>
            <a:pPr marL="112014" indent="-285750" algn="l">
              <a:buFont typeface="Arial" panose="020B0604020202020204" pitchFamily="34" charset="0"/>
              <a:buChar char="•"/>
            </a:pPr>
            <a:endParaRPr lang="en-US" sz="1200" b="0" i="0" dirty="0">
              <a:effectLst/>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33</a:t>
            </a:fld>
            <a:endParaRPr lang="en-IN"/>
          </a:p>
        </p:txBody>
      </p:sp>
    </p:spTree>
    <p:extLst>
      <p:ext uri="{BB962C8B-B14F-4D97-AF65-F5344CB8AC3E}">
        <p14:creationId xmlns:p14="http://schemas.microsoft.com/office/powerpoint/2010/main" val="35537818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latin typeface="Arial" panose="020B0604020202020204" pitchFamily="34" charset="0"/>
                <a:cs typeface="Arial" panose="020B0604020202020204" pitchFamily="34" charset="0"/>
              </a:rPr>
              <a:t>m1_s7c</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effectLst/>
              <a:latin typeface="Arial" panose="020B0604020202020204" pitchFamily="34" charset="0"/>
              <a:cs typeface="Arial" panose="020B0604020202020204" pitchFamily="34" charset="0"/>
            </a:endParaRPr>
          </a:p>
          <a:p>
            <a:pPr indent="0" algn="l"/>
            <a:r>
              <a:rPr lang="en-US" sz="1200" b="1" i="0" dirty="0">
                <a:effectLst/>
                <a:latin typeface="Arial" panose="020B0604020202020204" pitchFamily="34" charset="0"/>
                <a:cs typeface="Arial" panose="020B0604020202020204" pitchFamily="34" charset="0"/>
              </a:rPr>
              <a:t>Programming/Graphic Notes</a:t>
            </a:r>
            <a:endParaRPr lang="en-US" sz="1200" dirty="0">
              <a:latin typeface="Arial" panose="020B0604020202020204" pitchFamily="34" charset="0"/>
              <a:cs typeface="Arial" panose="020B0604020202020204" pitchFamily="34" charset="0"/>
            </a:endParaRPr>
          </a:p>
          <a:p>
            <a:pPr marL="171450" marR="0" indent="-171450" algn="l" defTabSz="914400">
              <a:lnSpc>
                <a:spcPct val="100000"/>
              </a:lnSpc>
              <a:spcBef>
                <a:spcPts val="0"/>
              </a:spcBef>
              <a:spcAft>
                <a:spcPts val="0"/>
              </a:spcAft>
              <a:buClrTx/>
              <a:buSzTx/>
              <a:buFont typeface="Arial" panose="020B0604020202020204" pitchFamily="34" charset="0"/>
              <a:buChar char="•"/>
              <a:tabLst/>
              <a:defRPr/>
            </a:pPr>
            <a:r>
              <a:rPr lang="en-US" sz="1200" kern="1200" dirty="0">
                <a:latin typeface="Arial" panose="020B0604020202020204" pitchFamily="34" charset="0"/>
                <a:cs typeface="Arial" panose="020B0604020202020204" pitchFamily="34" charset="0"/>
              </a:rPr>
              <a:t>Transition in activity.</a:t>
            </a:r>
            <a:endParaRPr lang="en-US"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latin typeface="Arial" panose="020B0604020202020204" pitchFamily="34" charset="0"/>
                <a:cs typeface="Arial" panose="020B0604020202020204" pitchFamily="34" charset="0"/>
              </a:rPr>
              <a:t>Once all items are dropped show the Check button.</a:t>
            </a:r>
            <a:endParaRPr lang="en-IN" sz="1200" kern="1200" dirty="0">
              <a:latin typeface="Arial" panose="020B0604020202020204" pitchFamily="34" charset="0"/>
              <a:cs typeface="Arial" panose="020B0604020202020204" pitchFamily="34" charset="0"/>
            </a:endParaRPr>
          </a:p>
          <a:p>
            <a:pPr marL="112014" indent="-285750" algn="l">
              <a:buFont typeface="Arial" panose="020B0604020202020204" pitchFamily="34" charset="0"/>
              <a:buChar char="•"/>
            </a:pPr>
            <a:endParaRPr lang="en-US" sz="1200" b="0" i="0" dirty="0">
              <a:effectLst/>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34</a:t>
            </a:fld>
            <a:endParaRPr lang="en-IN"/>
          </a:p>
        </p:txBody>
      </p:sp>
    </p:spTree>
    <p:extLst>
      <p:ext uri="{BB962C8B-B14F-4D97-AF65-F5344CB8AC3E}">
        <p14:creationId xmlns:p14="http://schemas.microsoft.com/office/powerpoint/2010/main" val="33947298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latin typeface="Arial" panose="020B0604020202020204" pitchFamily="34" charset="0"/>
                <a:cs typeface="Arial" panose="020B0604020202020204" pitchFamily="34" charset="0"/>
              </a:rPr>
              <a:t>m1_s7c</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effectLst/>
              <a:latin typeface="Arial" panose="020B0604020202020204" pitchFamily="34" charset="0"/>
              <a:cs typeface="Arial" panose="020B0604020202020204" pitchFamily="34" charset="0"/>
            </a:endParaRPr>
          </a:p>
          <a:p>
            <a:pPr indent="0" algn="l"/>
            <a:r>
              <a:rPr lang="en-US" sz="1200" b="1" i="0" dirty="0">
                <a:effectLst/>
                <a:latin typeface="Arial" panose="020B0604020202020204" pitchFamily="34" charset="0"/>
                <a:cs typeface="Arial" panose="020B0604020202020204" pitchFamily="34" charset="0"/>
              </a:rPr>
              <a:t>Programming/Graphic Notes</a:t>
            </a:r>
            <a:endParaRPr lang="en-US" sz="1200" dirty="0">
              <a:latin typeface="Arial" panose="020B0604020202020204" pitchFamily="34" charset="0"/>
              <a:cs typeface="Arial" panose="020B0604020202020204" pitchFamily="34" charset="0"/>
            </a:endParaRPr>
          </a:p>
          <a:p>
            <a:pPr marL="171450" marR="0" indent="-171450" algn="l" defTabSz="914400">
              <a:lnSpc>
                <a:spcPct val="100000"/>
              </a:lnSpc>
              <a:spcBef>
                <a:spcPts val="0"/>
              </a:spcBef>
              <a:spcAft>
                <a:spcPts val="0"/>
              </a:spcAft>
              <a:buClrTx/>
              <a:buSzTx/>
              <a:buFont typeface="Arial" panose="020B0604020202020204" pitchFamily="34" charset="0"/>
              <a:buChar char="•"/>
              <a:tabLst/>
              <a:defRPr/>
            </a:pPr>
            <a:r>
              <a:rPr lang="en-US" sz="1200" kern="1200" dirty="0">
                <a:latin typeface="Arial" panose="020B0604020202020204" pitchFamily="34" charset="0"/>
                <a:cs typeface="Arial" panose="020B0604020202020204" pitchFamily="34" charset="0"/>
              </a:rPr>
              <a:t>Transition in activity.</a:t>
            </a:r>
            <a:endParaRPr lang="en-US"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latin typeface="Arial" panose="020B0604020202020204" pitchFamily="34" charset="0"/>
                <a:cs typeface="Arial" panose="020B0604020202020204" pitchFamily="34" charset="0"/>
              </a:rPr>
              <a:t>Once all items are dropped show the Check button.</a:t>
            </a:r>
            <a:endParaRPr lang="en-IN" sz="1200" kern="1200" dirty="0">
              <a:latin typeface="Arial" panose="020B0604020202020204" pitchFamily="34" charset="0"/>
              <a:cs typeface="Arial" panose="020B0604020202020204" pitchFamily="34" charset="0"/>
            </a:endParaRPr>
          </a:p>
          <a:p>
            <a:pPr marL="112014" indent="-285750" algn="l">
              <a:buFont typeface="Arial" panose="020B0604020202020204" pitchFamily="34" charset="0"/>
              <a:buChar char="•"/>
            </a:pPr>
            <a:endParaRPr lang="en-US" sz="1200" b="0" i="0" dirty="0">
              <a:effectLst/>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35</a:t>
            </a:fld>
            <a:endParaRPr lang="en-IN"/>
          </a:p>
        </p:txBody>
      </p:sp>
    </p:spTree>
    <p:extLst>
      <p:ext uri="{BB962C8B-B14F-4D97-AF65-F5344CB8AC3E}">
        <p14:creationId xmlns:p14="http://schemas.microsoft.com/office/powerpoint/2010/main" val="2138333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latin typeface="Arial" panose="020B0604020202020204" pitchFamily="34" charset="0"/>
                <a:cs typeface="Arial" panose="020B0604020202020204" pitchFamily="34" charset="0"/>
              </a:rPr>
              <a:t>m1_s7c</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effectLst/>
              <a:latin typeface="Arial" panose="020B0604020202020204" pitchFamily="34" charset="0"/>
              <a:cs typeface="Arial" panose="020B0604020202020204" pitchFamily="34" charset="0"/>
            </a:endParaRPr>
          </a:p>
          <a:p>
            <a:pPr indent="0" algn="l"/>
            <a:r>
              <a:rPr lang="en-US" sz="1200" b="1" i="0" dirty="0">
                <a:effectLst/>
                <a:latin typeface="Arial" panose="020B0604020202020204" pitchFamily="34" charset="0"/>
                <a:cs typeface="Arial" panose="020B0604020202020204" pitchFamily="34" charset="0"/>
              </a:rPr>
              <a:t>Programming/Graphic Notes</a:t>
            </a:r>
            <a:endParaRPr lang="en-US" sz="1200" dirty="0">
              <a:latin typeface="Arial" panose="020B0604020202020204" pitchFamily="34" charset="0"/>
              <a:cs typeface="Arial" panose="020B0604020202020204" pitchFamily="34" charset="0"/>
            </a:endParaRPr>
          </a:p>
          <a:p>
            <a:pPr marL="171450" marR="0" indent="-171450" algn="l" defTabSz="914400">
              <a:lnSpc>
                <a:spcPct val="100000"/>
              </a:lnSpc>
              <a:spcBef>
                <a:spcPts val="0"/>
              </a:spcBef>
              <a:spcAft>
                <a:spcPts val="0"/>
              </a:spcAft>
              <a:buClrTx/>
              <a:buSzTx/>
              <a:buFont typeface="Arial" panose="020B0604020202020204" pitchFamily="34" charset="0"/>
              <a:buChar char="•"/>
              <a:tabLst/>
              <a:defRPr/>
            </a:pPr>
            <a:r>
              <a:rPr lang="en-US" sz="1200" kern="1200" dirty="0">
                <a:latin typeface="Arial" panose="020B0604020202020204" pitchFamily="34" charset="0"/>
                <a:cs typeface="Arial" panose="020B0604020202020204" pitchFamily="34" charset="0"/>
              </a:rPr>
              <a:t>Transition in activity.</a:t>
            </a:r>
            <a:endParaRPr lang="en-US"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latin typeface="Arial" panose="020B0604020202020204" pitchFamily="34" charset="0"/>
                <a:cs typeface="Arial" panose="020B0604020202020204" pitchFamily="34" charset="0"/>
              </a:rPr>
              <a:t>Once all items are dropped show the Check button.</a:t>
            </a:r>
            <a:endParaRPr lang="en-IN" sz="1200" kern="1200" dirty="0">
              <a:latin typeface="Arial" panose="020B0604020202020204" pitchFamily="34" charset="0"/>
              <a:cs typeface="Arial" panose="020B0604020202020204" pitchFamily="34" charset="0"/>
            </a:endParaRPr>
          </a:p>
          <a:p>
            <a:pPr marL="112014" indent="-285750" algn="l">
              <a:buFont typeface="Arial" panose="020B0604020202020204" pitchFamily="34" charset="0"/>
              <a:buChar char="•"/>
            </a:pPr>
            <a:endParaRPr lang="en-US" sz="1200" b="0" i="0" dirty="0">
              <a:effectLst/>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36</a:t>
            </a:fld>
            <a:endParaRPr lang="en-IN"/>
          </a:p>
        </p:txBody>
      </p:sp>
    </p:spTree>
    <p:extLst>
      <p:ext uri="{BB962C8B-B14F-4D97-AF65-F5344CB8AC3E}">
        <p14:creationId xmlns:p14="http://schemas.microsoft.com/office/powerpoint/2010/main" val="3959794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latin typeface="Arial" panose="020B0604020202020204" pitchFamily="34" charset="0"/>
                <a:cs typeface="Arial" panose="020B0604020202020204" pitchFamily="34" charset="0"/>
              </a:rPr>
              <a:t>m1_s7c</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effectLst/>
              <a:latin typeface="Arial" panose="020B0604020202020204" pitchFamily="34" charset="0"/>
              <a:cs typeface="Arial" panose="020B0604020202020204" pitchFamily="34" charset="0"/>
            </a:endParaRPr>
          </a:p>
          <a:p>
            <a:pPr indent="0" algn="l"/>
            <a:r>
              <a:rPr lang="en-US" sz="1200" b="1" i="0" dirty="0">
                <a:effectLst/>
                <a:latin typeface="Arial" panose="020B0604020202020204" pitchFamily="34" charset="0"/>
                <a:cs typeface="Arial" panose="020B0604020202020204" pitchFamily="34" charset="0"/>
              </a:rPr>
              <a:t>Programming/Graphic Notes</a:t>
            </a:r>
            <a:endParaRPr lang="en-US" sz="1200" dirty="0">
              <a:latin typeface="Arial" panose="020B0604020202020204" pitchFamily="34" charset="0"/>
              <a:cs typeface="Arial" panose="020B0604020202020204" pitchFamily="34" charset="0"/>
            </a:endParaRPr>
          </a:p>
          <a:p>
            <a:pPr marL="171450" marR="0" indent="-171450" algn="l" defTabSz="914400">
              <a:lnSpc>
                <a:spcPct val="100000"/>
              </a:lnSpc>
              <a:spcBef>
                <a:spcPts val="0"/>
              </a:spcBef>
              <a:spcAft>
                <a:spcPts val="0"/>
              </a:spcAft>
              <a:buClrTx/>
              <a:buSzTx/>
              <a:buFont typeface="Arial" panose="020B0604020202020204" pitchFamily="34" charset="0"/>
              <a:buChar char="•"/>
              <a:tabLst/>
              <a:defRPr/>
            </a:pPr>
            <a:r>
              <a:rPr lang="en-US" sz="1200" kern="1200" dirty="0">
                <a:latin typeface="Arial" panose="020B0604020202020204" pitchFamily="34" charset="0"/>
                <a:cs typeface="Arial" panose="020B0604020202020204" pitchFamily="34" charset="0"/>
              </a:rPr>
              <a:t>Transition in activity.</a:t>
            </a:r>
            <a:endParaRPr lang="en-US"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latin typeface="Arial" panose="020B0604020202020204" pitchFamily="34" charset="0"/>
                <a:cs typeface="Arial" panose="020B0604020202020204" pitchFamily="34" charset="0"/>
              </a:rPr>
              <a:t>Once all items are dropped show the Check button.</a:t>
            </a:r>
            <a:endParaRPr lang="en-IN" sz="1200" kern="1200" dirty="0">
              <a:latin typeface="Arial" panose="020B0604020202020204" pitchFamily="34" charset="0"/>
              <a:cs typeface="Arial" panose="020B0604020202020204" pitchFamily="34" charset="0"/>
            </a:endParaRPr>
          </a:p>
          <a:p>
            <a:pPr marL="112014" indent="-285750" algn="l">
              <a:buFont typeface="Arial" panose="020B0604020202020204" pitchFamily="34" charset="0"/>
              <a:buChar char="•"/>
            </a:pPr>
            <a:endParaRPr lang="en-US" sz="1200" b="0" i="0" dirty="0">
              <a:effectLst/>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37</a:t>
            </a:fld>
            <a:endParaRPr lang="en-IN"/>
          </a:p>
        </p:txBody>
      </p:sp>
    </p:spTree>
    <p:extLst>
      <p:ext uri="{BB962C8B-B14F-4D97-AF65-F5344CB8AC3E}">
        <p14:creationId xmlns:p14="http://schemas.microsoft.com/office/powerpoint/2010/main" val="27591788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latin typeface="Arial" panose="020B0604020202020204" pitchFamily="34" charset="0"/>
                <a:cs typeface="Arial" panose="020B0604020202020204" pitchFamily="34" charset="0"/>
              </a:rPr>
              <a:t>m1_s7c</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effectLst/>
              <a:latin typeface="Arial" panose="020B0604020202020204" pitchFamily="34" charset="0"/>
              <a:cs typeface="Arial" panose="020B0604020202020204" pitchFamily="34" charset="0"/>
            </a:endParaRPr>
          </a:p>
          <a:p>
            <a:pPr indent="0" algn="l"/>
            <a:r>
              <a:rPr lang="en-US" sz="1200" b="1" i="0" dirty="0">
                <a:effectLst/>
                <a:latin typeface="Arial" panose="020B0604020202020204" pitchFamily="34" charset="0"/>
                <a:cs typeface="Arial" panose="020B0604020202020204" pitchFamily="34" charset="0"/>
              </a:rPr>
              <a:t>Programming/Graphic Notes</a:t>
            </a:r>
            <a:endParaRPr lang="en-US" sz="1200" dirty="0">
              <a:latin typeface="Arial" panose="020B0604020202020204" pitchFamily="34" charset="0"/>
              <a:cs typeface="Arial" panose="020B0604020202020204" pitchFamily="34" charset="0"/>
            </a:endParaRPr>
          </a:p>
          <a:p>
            <a:pPr marL="171450" marR="0" indent="-171450" algn="l" defTabSz="914400">
              <a:lnSpc>
                <a:spcPct val="100000"/>
              </a:lnSpc>
              <a:spcBef>
                <a:spcPts val="0"/>
              </a:spcBef>
              <a:spcAft>
                <a:spcPts val="0"/>
              </a:spcAft>
              <a:buClrTx/>
              <a:buSzTx/>
              <a:buFont typeface="Arial" panose="020B0604020202020204" pitchFamily="34" charset="0"/>
              <a:buChar char="•"/>
              <a:tabLst/>
              <a:defRPr/>
            </a:pPr>
            <a:r>
              <a:rPr lang="en-US" sz="1200" kern="1200" dirty="0">
                <a:latin typeface="Arial" panose="020B0604020202020204" pitchFamily="34" charset="0"/>
                <a:cs typeface="Arial" panose="020B0604020202020204" pitchFamily="34" charset="0"/>
              </a:rPr>
              <a:t>Transition in activity.</a:t>
            </a:r>
            <a:endParaRPr lang="en-US"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latin typeface="Arial" panose="020B0604020202020204" pitchFamily="34" charset="0"/>
                <a:cs typeface="Arial" panose="020B0604020202020204" pitchFamily="34" charset="0"/>
              </a:rPr>
              <a:t>Once all items are dropped show the Check button.</a:t>
            </a:r>
            <a:endParaRPr lang="en-IN" sz="1200" kern="1200" dirty="0">
              <a:latin typeface="Arial" panose="020B0604020202020204" pitchFamily="34" charset="0"/>
              <a:cs typeface="Arial" panose="020B0604020202020204" pitchFamily="34" charset="0"/>
            </a:endParaRPr>
          </a:p>
          <a:p>
            <a:pPr marL="112014" indent="-285750" algn="l">
              <a:buFont typeface="Arial" panose="020B0604020202020204" pitchFamily="34" charset="0"/>
              <a:buChar char="•"/>
            </a:pPr>
            <a:endParaRPr lang="en-US" sz="1200" b="0" i="0" dirty="0">
              <a:effectLst/>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38</a:t>
            </a:fld>
            <a:endParaRPr lang="en-IN"/>
          </a:p>
        </p:txBody>
      </p:sp>
    </p:spTree>
    <p:extLst>
      <p:ext uri="{BB962C8B-B14F-4D97-AF65-F5344CB8AC3E}">
        <p14:creationId xmlns:p14="http://schemas.microsoft.com/office/powerpoint/2010/main" val="20450681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latin typeface="Arial" panose="020B0604020202020204" pitchFamily="34" charset="0"/>
                <a:cs typeface="Arial" panose="020B0604020202020204" pitchFamily="34" charset="0"/>
              </a:rPr>
              <a:t>m1_s7c</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effectLst/>
              <a:latin typeface="Arial" panose="020B0604020202020204" pitchFamily="34" charset="0"/>
              <a:cs typeface="Arial" panose="020B0604020202020204" pitchFamily="34" charset="0"/>
            </a:endParaRPr>
          </a:p>
          <a:p>
            <a:pPr indent="0" algn="l"/>
            <a:r>
              <a:rPr lang="en-US" sz="1200" b="1" i="0" dirty="0">
                <a:effectLst/>
                <a:latin typeface="Arial" panose="020B0604020202020204" pitchFamily="34" charset="0"/>
                <a:cs typeface="Arial" panose="020B0604020202020204" pitchFamily="34" charset="0"/>
              </a:rPr>
              <a:t>Programming/Graphic Notes</a:t>
            </a:r>
            <a:endParaRPr lang="en-US" sz="1200" dirty="0">
              <a:latin typeface="Arial" panose="020B0604020202020204" pitchFamily="34" charset="0"/>
              <a:cs typeface="Arial" panose="020B0604020202020204" pitchFamily="34" charset="0"/>
            </a:endParaRPr>
          </a:p>
          <a:p>
            <a:pPr marL="171450" marR="0" indent="-171450" algn="l" defTabSz="914400">
              <a:lnSpc>
                <a:spcPct val="100000"/>
              </a:lnSpc>
              <a:spcBef>
                <a:spcPts val="0"/>
              </a:spcBef>
              <a:spcAft>
                <a:spcPts val="0"/>
              </a:spcAft>
              <a:buClrTx/>
              <a:buSzTx/>
              <a:buFont typeface="Arial" panose="020B0604020202020204" pitchFamily="34" charset="0"/>
              <a:buChar char="•"/>
              <a:tabLst/>
              <a:defRPr/>
            </a:pPr>
            <a:r>
              <a:rPr lang="en-US" sz="1200" kern="1200" dirty="0">
                <a:latin typeface="Arial" panose="020B0604020202020204" pitchFamily="34" charset="0"/>
                <a:cs typeface="Arial" panose="020B0604020202020204" pitchFamily="34" charset="0"/>
              </a:rPr>
              <a:t>Transition in activity.</a:t>
            </a:r>
            <a:endParaRPr lang="en-US" sz="120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latin typeface="Arial" panose="020B0604020202020204" pitchFamily="34" charset="0"/>
                <a:cs typeface="Arial" panose="020B0604020202020204" pitchFamily="34" charset="0"/>
              </a:rPr>
              <a:t>Once all items are dropped show the Check button.</a:t>
            </a:r>
            <a:endParaRPr lang="en-IN" sz="1200" kern="1200" dirty="0">
              <a:latin typeface="Arial" panose="020B0604020202020204" pitchFamily="34" charset="0"/>
              <a:cs typeface="Arial" panose="020B0604020202020204" pitchFamily="34" charset="0"/>
            </a:endParaRPr>
          </a:p>
          <a:p>
            <a:pPr marL="112014" indent="-285750" algn="l">
              <a:buFont typeface="Arial" panose="020B0604020202020204" pitchFamily="34" charset="0"/>
              <a:buChar char="•"/>
            </a:pPr>
            <a:endParaRPr lang="en-US" sz="1200" b="0" i="0" dirty="0">
              <a:effectLst/>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39</a:t>
            </a:fld>
            <a:endParaRPr lang="en-IN"/>
          </a:p>
        </p:txBody>
      </p:sp>
    </p:spTree>
    <p:extLst>
      <p:ext uri="{BB962C8B-B14F-4D97-AF65-F5344CB8AC3E}">
        <p14:creationId xmlns:p14="http://schemas.microsoft.com/office/powerpoint/2010/main" val="1902726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800"/>
              </a:spcAft>
              <a:buClrTx/>
              <a:buSzTx/>
              <a:buFontTx/>
              <a:buNone/>
              <a:tabLst/>
              <a:defRPr/>
            </a:pPr>
            <a:r>
              <a:rPr lang="en-US" sz="1200" b="1" dirty="0">
                <a:latin typeface="Arial" panose="020B0604020202020204" pitchFamily="34" charset="0"/>
                <a:cs typeface="Arial" panose="020B0604020202020204" pitchFamily="34" charset="0"/>
              </a:rPr>
              <a:t>m1_s2c1</a:t>
            </a:r>
          </a:p>
          <a:p>
            <a:pPr>
              <a:spcAft>
                <a:spcPts val="800"/>
              </a:spcAft>
            </a:pPr>
            <a:endParaRPr lang="en-US" sz="1200" b="1" dirty="0">
              <a:latin typeface="Arial" panose="020B0604020202020204" pitchFamily="34" charset="0"/>
              <a:cs typeface="Arial" panose="020B0604020202020204" pitchFamily="34" charset="0"/>
            </a:endParaRPr>
          </a:p>
          <a:p>
            <a:pPr>
              <a:spcAft>
                <a:spcPts val="800"/>
              </a:spcAft>
            </a:pPr>
            <a:r>
              <a:rPr lang="en-US" sz="1200" b="1" dirty="0">
                <a:latin typeface="Arial" panose="020B0604020202020204" pitchFamily="34" charset="0"/>
                <a:cs typeface="Arial" panose="020B0604020202020204" pitchFamily="34" charset="0"/>
              </a:rPr>
              <a:t>Martin: </a:t>
            </a:r>
            <a:r>
              <a:rPr lang="en-US" sz="1200" strike="noStrike" dirty="0">
                <a:latin typeface="Arial" panose="020B0604020202020204" pitchFamily="34" charset="0"/>
                <a:cs typeface="Arial" panose="020B0604020202020204" pitchFamily="34" charset="0"/>
              </a:rPr>
              <a:t>So, if I do the math right, I should be good. </a:t>
            </a:r>
            <a:r>
              <a:rPr lang="en-IN" sz="1200" dirty="0">
                <a:effectLst/>
                <a:latin typeface="Arial" panose="020B0604020202020204" pitchFamily="34" charset="0"/>
                <a:ea typeface="Calibri" panose="020F0502020204030204" pitchFamily="34" charset="0"/>
                <a:cs typeface="Arial" panose="020B0604020202020204" pitchFamily="34" charset="0"/>
              </a:rPr>
              <a:t>Do you agree with me? </a:t>
            </a:r>
            <a:r>
              <a:rPr lang="en-IN" sz="1200" dirty="0">
                <a:effectLst/>
                <a:latin typeface="Arial" panose="020B0604020202020204" pitchFamily="34" charset="0"/>
                <a:cs typeface="Arial" panose="020B0604020202020204" pitchFamily="34" charset="0"/>
              </a:rPr>
              <a:t> </a:t>
            </a:r>
            <a:r>
              <a:rPr lang="en-IN" sz="1200" dirty="0">
                <a:effectLst/>
                <a:latin typeface="Arial" panose="020B0604020202020204" pitchFamily="34" charset="0"/>
                <a:ea typeface="Calibri" panose="020F0502020204030204" pitchFamily="34" charset="0"/>
                <a:cs typeface="Arial" panose="020B0604020202020204" pitchFamily="34" charset="0"/>
              </a:rPr>
              <a:t> </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activity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Show the feedback immediately once learner selects any one option.</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44</a:t>
            </a:fld>
            <a:endParaRPr lang="en-IN"/>
          </a:p>
        </p:txBody>
      </p:sp>
    </p:spTree>
    <p:extLst>
      <p:ext uri="{BB962C8B-B14F-4D97-AF65-F5344CB8AC3E}">
        <p14:creationId xmlns:p14="http://schemas.microsoft.com/office/powerpoint/2010/main" val="333392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t>m1_s1</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noStrike" dirty="0"/>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t>Main Narrator: </a:t>
            </a:r>
            <a:r>
              <a:rPr lang="en-IN" sz="1200" dirty="0">
                <a:effectLst/>
                <a:latin typeface="Calibri" panose="020F0502020204030204" pitchFamily="34" charset="0"/>
                <a:ea typeface="Calibri" panose="020F0502020204030204" pitchFamily="34" charset="0"/>
              </a:rPr>
              <a:t>First we’ll look at all the documents that need to be in place in the pre-approval or pre-closing stage, followed by the documents in the post-closing stage. We’ll wind up with a brief exercise and a summary. </a:t>
            </a:r>
            <a:r>
              <a:rPr lang="en-US" sz="1200" b="0" u="none" strike="noStrike" dirty="0"/>
              <a:t> </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i="0" u="none" strike="noStrike" dirty="0">
              <a:effectLst/>
              <a:latin typeface="Segoe UI" panose="020B0502040204020203"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IN" sz="1600" b="0" dirty="0">
                <a:effectLst/>
                <a:latin typeface="Arial" panose="020B0604020202020204" pitchFamily="34" charset="0"/>
                <a:ea typeface="Calibri" panose="020F0502020204030204" pitchFamily="34" charset="0"/>
                <a:cs typeface="Times New Roman" panose="02020603050405020304" pitchFamily="18" charset="0"/>
              </a:rPr>
              <a:t>Click the topic introduction to begin.</a:t>
            </a:r>
            <a:endParaRPr lang="en-US" sz="1600" b="0" i="0" u="none" dirty="0">
              <a:effectLst/>
              <a:latin typeface="Segoe UI" panose="020B0502040204020203" pitchFamily="34" charset="0"/>
            </a:endParaRPr>
          </a:p>
          <a:p>
            <a:pPr marL="0" marR="0" lvl="0" indent="0" algn="l" defTabSz="1028700" rtl="0" eaLnBrk="1" fontAlgn="auto" latinLnBrk="0" hangingPunct="1">
              <a:lnSpc>
                <a:spcPct val="100000"/>
              </a:lnSpc>
              <a:spcBef>
                <a:spcPts val="1200"/>
              </a:spcBef>
              <a:spcAft>
                <a:spcPts val="0"/>
              </a:spcAft>
              <a:buClrTx/>
              <a:buSzTx/>
              <a:buFontTx/>
              <a:buNone/>
              <a:tabLst/>
              <a:defRPr/>
            </a:pPr>
            <a:endParaRPr lang="en-US" sz="1200" b="0" i="0" strike="sngStrike"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t>Programming/Graphic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2"/>
                </a:solidFill>
              </a:rPr>
              <a:t>Fade in the image of buildings.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solidFill>
                  <a:schemeClr val="tx2"/>
                </a:solidFill>
              </a:rPr>
              <a:t>Transition in graphics/text.</a:t>
            </a:r>
          </a:p>
        </p:txBody>
      </p:sp>
      <p:sp>
        <p:nvSpPr>
          <p:cNvPr id="4" name="Slide Number Placeholder 3"/>
          <p:cNvSpPr>
            <a:spLocks noGrp="1"/>
          </p:cNvSpPr>
          <p:nvPr>
            <p:ph type="sldNum" sz="quarter" idx="5"/>
          </p:nvPr>
        </p:nvSpPr>
        <p:spPr/>
        <p:txBody>
          <a:bodyPr/>
          <a:lstStyle/>
          <a:p>
            <a:fld id="{F9921B47-61DA-47CD-A9FD-A32EBA9E1D21}" type="slidenum">
              <a:rPr lang="en-IN" smtClean="0"/>
              <a:t>5</a:t>
            </a:fld>
            <a:endParaRPr lang="en-IN"/>
          </a:p>
        </p:txBody>
      </p:sp>
    </p:spTree>
    <p:extLst>
      <p:ext uri="{BB962C8B-B14F-4D97-AF65-F5344CB8AC3E}">
        <p14:creationId xmlns:p14="http://schemas.microsoft.com/office/powerpoint/2010/main" val="20153065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800"/>
              </a:spcAft>
              <a:buClrTx/>
              <a:buSzTx/>
              <a:buFontTx/>
              <a:buNone/>
              <a:tabLst/>
              <a:defRPr/>
            </a:pPr>
            <a:r>
              <a:rPr lang="en-US" sz="1200" b="1" dirty="0">
                <a:latin typeface="Arial" panose="020B0604020202020204" pitchFamily="34" charset="0"/>
                <a:cs typeface="Arial" panose="020B0604020202020204" pitchFamily="34" charset="0"/>
              </a:rPr>
              <a:t>m1_s2c1</a:t>
            </a:r>
          </a:p>
          <a:p>
            <a:pPr>
              <a:spcAft>
                <a:spcPts val="800"/>
              </a:spcAft>
            </a:pPr>
            <a:endParaRPr lang="en-US" sz="1200" b="1" dirty="0">
              <a:latin typeface="Arial" panose="020B0604020202020204" pitchFamily="34" charset="0"/>
              <a:cs typeface="Arial" panose="020B0604020202020204" pitchFamily="34" charset="0"/>
            </a:endParaRPr>
          </a:p>
          <a:p>
            <a:pPr>
              <a:spcAft>
                <a:spcPts val="800"/>
              </a:spcAft>
            </a:pPr>
            <a:r>
              <a:rPr lang="en-US" sz="1200" b="1" dirty="0">
                <a:latin typeface="Arial" panose="020B0604020202020204" pitchFamily="34" charset="0"/>
                <a:cs typeface="Arial" panose="020B0604020202020204" pitchFamily="34" charset="0"/>
              </a:rPr>
              <a:t>Martin: </a:t>
            </a:r>
            <a:r>
              <a:rPr lang="en-US" sz="1200" strike="noStrike" dirty="0">
                <a:latin typeface="Arial" panose="020B0604020202020204" pitchFamily="34" charset="0"/>
                <a:cs typeface="Arial" panose="020B0604020202020204" pitchFamily="34" charset="0"/>
              </a:rPr>
              <a:t>So, if I do the math right, I should be good. </a:t>
            </a:r>
            <a:r>
              <a:rPr lang="en-IN" sz="1200" dirty="0">
                <a:effectLst/>
                <a:latin typeface="Arial" panose="020B0604020202020204" pitchFamily="34" charset="0"/>
                <a:ea typeface="Calibri" panose="020F0502020204030204" pitchFamily="34" charset="0"/>
                <a:cs typeface="Arial" panose="020B0604020202020204" pitchFamily="34" charset="0"/>
              </a:rPr>
              <a:t>Do you agree with me? </a:t>
            </a:r>
            <a:r>
              <a:rPr lang="en-IN" sz="1200" dirty="0">
                <a:effectLst/>
                <a:latin typeface="Arial" panose="020B0604020202020204" pitchFamily="34" charset="0"/>
                <a:cs typeface="Arial" panose="020B0604020202020204" pitchFamily="34" charset="0"/>
              </a:rPr>
              <a:t> </a:t>
            </a:r>
            <a:r>
              <a:rPr lang="en-IN" sz="1200" dirty="0">
                <a:effectLst/>
                <a:latin typeface="Arial" panose="020B0604020202020204" pitchFamily="34" charset="0"/>
                <a:ea typeface="Calibri" panose="020F0502020204030204" pitchFamily="34" charset="0"/>
                <a:cs typeface="Arial" panose="020B0604020202020204" pitchFamily="34" charset="0"/>
              </a:rPr>
              <a:t> </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activity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Show the feedback immediately once learner selects any one option.</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45</a:t>
            </a:fld>
            <a:endParaRPr lang="en-IN"/>
          </a:p>
        </p:txBody>
      </p:sp>
    </p:spTree>
    <p:extLst>
      <p:ext uri="{BB962C8B-B14F-4D97-AF65-F5344CB8AC3E}">
        <p14:creationId xmlns:p14="http://schemas.microsoft.com/office/powerpoint/2010/main" val="24653898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800"/>
              </a:spcAft>
              <a:buClrTx/>
              <a:buSzTx/>
              <a:buFontTx/>
              <a:buNone/>
              <a:tabLst/>
              <a:defRPr/>
            </a:pPr>
            <a:r>
              <a:rPr lang="en-US" sz="1200" b="1" dirty="0">
                <a:latin typeface="Arial" panose="020B0604020202020204" pitchFamily="34" charset="0"/>
                <a:cs typeface="Arial" panose="020B0604020202020204" pitchFamily="34" charset="0"/>
              </a:rPr>
              <a:t>m1_s2c1</a:t>
            </a:r>
          </a:p>
          <a:p>
            <a:pPr>
              <a:spcAft>
                <a:spcPts val="800"/>
              </a:spcAft>
            </a:pPr>
            <a:endParaRPr lang="en-US" sz="1200" b="1" dirty="0">
              <a:latin typeface="Arial" panose="020B0604020202020204" pitchFamily="34" charset="0"/>
              <a:cs typeface="Arial" panose="020B0604020202020204" pitchFamily="34" charset="0"/>
            </a:endParaRPr>
          </a:p>
          <a:p>
            <a:pPr>
              <a:spcAft>
                <a:spcPts val="800"/>
              </a:spcAft>
            </a:pPr>
            <a:r>
              <a:rPr lang="en-US" sz="1200" b="1" dirty="0">
                <a:latin typeface="Arial" panose="020B0604020202020204" pitchFamily="34" charset="0"/>
                <a:cs typeface="Arial" panose="020B0604020202020204" pitchFamily="34" charset="0"/>
              </a:rPr>
              <a:t>Martin: </a:t>
            </a:r>
            <a:r>
              <a:rPr lang="en-US" sz="1200" strike="noStrike" dirty="0">
                <a:latin typeface="Arial" panose="020B0604020202020204" pitchFamily="34" charset="0"/>
                <a:cs typeface="Arial" panose="020B0604020202020204" pitchFamily="34" charset="0"/>
              </a:rPr>
              <a:t>So, if I do the math right, I should be good. </a:t>
            </a:r>
            <a:r>
              <a:rPr lang="en-IN" sz="1200" dirty="0">
                <a:effectLst/>
                <a:latin typeface="Arial" panose="020B0604020202020204" pitchFamily="34" charset="0"/>
                <a:ea typeface="Calibri" panose="020F0502020204030204" pitchFamily="34" charset="0"/>
                <a:cs typeface="Arial" panose="020B0604020202020204" pitchFamily="34" charset="0"/>
              </a:rPr>
              <a:t>Do you agree with me? </a:t>
            </a:r>
            <a:r>
              <a:rPr lang="en-IN" sz="1200" dirty="0">
                <a:effectLst/>
                <a:latin typeface="Arial" panose="020B0604020202020204" pitchFamily="34" charset="0"/>
                <a:cs typeface="Arial" panose="020B0604020202020204" pitchFamily="34" charset="0"/>
              </a:rPr>
              <a:t> </a:t>
            </a:r>
            <a:r>
              <a:rPr lang="en-IN" sz="1200" dirty="0">
                <a:effectLst/>
                <a:latin typeface="Arial" panose="020B0604020202020204" pitchFamily="34" charset="0"/>
                <a:ea typeface="Calibri" panose="020F0502020204030204" pitchFamily="34" charset="0"/>
                <a:cs typeface="Arial" panose="020B0604020202020204" pitchFamily="34" charset="0"/>
              </a:rPr>
              <a:t> </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activity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Show the feedback immediately once learner selects any one option.</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46</a:t>
            </a:fld>
            <a:endParaRPr lang="en-IN"/>
          </a:p>
        </p:txBody>
      </p:sp>
    </p:spTree>
    <p:extLst>
      <p:ext uri="{BB962C8B-B14F-4D97-AF65-F5344CB8AC3E}">
        <p14:creationId xmlns:p14="http://schemas.microsoft.com/office/powerpoint/2010/main" val="26825029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800"/>
              </a:spcAft>
              <a:buClrTx/>
              <a:buSzTx/>
              <a:buFontTx/>
              <a:buNone/>
              <a:tabLst/>
              <a:defRPr/>
            </a:pPr>
            <a:r>
              <a:rPr lang="en-US" sz="1200" b="1" dirty="0">
                <a:latin typeface="Arial" panose="020B0604020202020204" pitchFamily="34" charset="0"/>
                <a:cs typeface="Arial" panose="020B0604020202020204" pitchFamily="34" charset="0"/>
              </a:rPr>
              <a:t>m1_s2c1</a:t>
            </a:r>
          </a:p>
          <a:p>
            <a:pPr>
              <a:spcAft>
                <a:spcPts val="800"/>
              </a:spcAft>
            </a:pPr>
            <a:endParaRPr lang="en-US" sz="1200" b="1" dirty="0">
              <a:latin typeface="Arial" panose="020B0604020202020204" pitchFamily="34" charset="0"/>
              <a:cs typeface="Arial" panose="020B0604020202020204" pitchFamily="34" charset="0"/>
            </a:endParaRPr>
          </a:p>
          <a:p>
            <a:pPr>
              <a:spcAft>
                <a:spcPts val="800"/>
              </a:spcAft>
            </a:pPr>
            <a:r>
              <a:rPr lang="en-US" sz="1200" b="1" dirty="0">
                <a:latin typeface="Arial" panose="020B0604020202020204" pitchFamily="34" charset="0"/>
                <a:cs typeface="Arial" panose="020B0604020202020204" pitchFamily="34" charset="0"/>
              </a:rPr>
              <a:t>Martin: </a:t>
            </a:r>
            <a:r>
              <a:rPr lang="en-US" sz="1200" strike="noStrike" dirty="0">
                <a:latin typeface="Arial" panose="020B0604020202020204" pitchFamily="34" charset="0"/>
                <a:cs typeface="Arial" panose="020B0604020202020204" pitchFamily="34" charset="0"/>
              </a:rPr>
              <a:t>So, if I do the math right, I should be good. </a:t>
            </a:r>
            <a:r>
              <a:rPr lang="en-IN" sz="1200" dirty="0">
                <a:effectLst/>
                <a:latin typeface="Arial" panose="020B0604020202020204" pitchFamily="34" charset="0"/>
                <a:ea typeface="Calibri" panose="020F0502020204030204" pitchFamily="34" charset="0"/>
                <a:cs typeface="Arial" panose="020B0604020202020204" pitchFamily="34" charset="0"/>
              </a:rPr>
              <a:t>Do you agree with me? </a:t>
            </a:r>
            <a:r>
              <a:rPr lang="en-IN" sz="1200" dirty="0">
                <a:effectLst/>
                <a:latin typeface="Arial" panose="020B0604020202020204" pitchFamily="34" charset="0"/>
                <a:cs typeface="Arial" panose="020B0604020202020204" pitchFamily="34" charset="0"/>
              </a:rPr>
              <a:t> </a:t>
            </a:r>
            <a:r>
              <a:rPr lang="en-IN" sz="1200" dirty="0">
                <a:effectLst/>
                <a:latin typeface="Arial" panose="020B0604020202020204" pitchFamily="34" charset="0"/>
                <a:ea typeface="Calibri" panose="020F0502020204030204" pitchFamily="34" charset="0"/>
                <a:cs typeface="Arial" panose="020B0604020202020204" pitchFamily="34" charset="0"/>
              </a:rPr>
              <a:t> </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activity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Show the feedback immediately once learner selects any one option.</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47</a:t>
            </a:fld>
            <a:endParaRPr lang="en-IN"/>
          </a:p>
        </p:txBody>
      </p:sp>
    </p:spTree>
    <p:extLst>
      <p:ext uri="{BB962C8B-B14F-4D97-AF65-F5344CB8AC3E}">
        <p14:creationId xmlns:p14="http://schemas.microsoft.com/office/powerpoint/2010/main" val="25789251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panose="020B0604020202020204" pitchFamily="34" charset="0"/>
                <a:cs typeface="Arial" panose="020B0604020202020204" pitchFamily="34" charset="0"/>
              </a:rPr>
              <a:t>m2_s1a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noStrike" dirty="0">
              <a:latin typeface="Arial" panose="020B0604020202020204" pitchFamily="34" charset="0"/>
              <a:cs typeface="Arial" panose="020B0604020202020204" pitchFamily="34" charset="0"/>
            </a:endParaRPr>
          </a:p>
          <a:p>
            <a:pPr>
              <a:defRPr/>
            </a:pPr>
            <a:r>
              <a:rPr lang="en-US" sz="1200" b="1" dirty="0">
                <a:latin typeface="Arial" panose="020B0604020202020204" pitchFamily="34" charset="0"/>
                <a:cs typeface="Arial" panose="020B0604020202020204" pitchFamily="34" charset="0"/>
              </a:rPr>
              <a:t>Elena: </a:t>
            </a:r>
            <a:r>
              <a:rPr lang="en-US" sz="1200" b="0" dirty="0">
                <a:latin typeface="Arial" panose="020B0604020202020204" pitchFamily="34" charset="0"/>
                <a:cs typeface="Arial" panose="020B0604020202020204" pitchFamily="34" charset="0"/>
              </a:rPr>
              <a:t>There are four basic types of CRE loans.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Click on the icon for each loan type to learn about its purpose and repayment 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Click to reveal</a:t>
            </a:r>
          </a:p>
          <a:p>
            <a:pPr>
              <a:defRPr/>
            </a:pPr>
            <a:endParaRPr lang="en-I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48</a:t>
            </a:fld>
            <a:endParaRPr lang="en-IN"/>
          </a:p>
        </p:txBody>
      </p:sp>
    </p:spTree>
    <p:extLst>
      <p:ext uri="{BB962C8B-B14F-4D97-AF65-F5344CB8AC3E}">
        <p14:creationId xmlns:p14="http://schemas.microsoft.com/office/powerpoint/2010/main" val="23405583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panose="020B0604020202020204" pitchFamily="34" charset="0"/>
                <a:cs typeface="Arial" panose="020B0604020202020204" pitchFamily="34" charset="0"/>
              </a:rPr>
              <a:t>m2_s1a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noStrike" dirty="0">
              <a:latin typeface="Arial" panose="020B0604020202020204" pitchFamily="34" charset="0"/>
              <a:cs typeface="Arial" panose="020B0604020202020204" pitchFamily="34" charset="0"/>
            </a:endParaRPr>
          </a:p>
          <a:p>
            <a:pPr>
              <a:defRPr/>
            </a:pPr>
            <a:r>
              <a:rPr lang="en-US" sz="1200" b="1" dirty="0">
                <a:latin typeface="Arial" panose="020B0604020202020204" pitchFamily="34" charset="0"/>
                <a:cs typeface="Arial" panose="020B0604020202020204" pitchFamily="34" charset="0"/>
              </a:rPr>
              <a:t>Elena: </a:t>
            </a:r>
            <a:r>
              <a:rPr lang="en-US" sz="1200" b="0" dirty="0">
                <a:latin typeface="Arial" panose="020B0604020202020204" pitchFamily="34" charset="0"/>
                <a:cs typeface="Arial" panose="020B0604020202020204" pitchFamily="34" charset="0"/>
              </a:rPr>
              <a:t>There are four basic types of CRE loans.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Click on the icon for each loan type to learn about its purpose and repayment 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Click to reveal</a:t>
            </a:r>
          </a:p>
          <a:p>
            <a:pPr>
              <a:defRPr/>
            </a:pPr>
            <a:endParaRPr lang="en-I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49</a:t>
            </a:fld>
            <a:endParaRPr lang="en-IN"/>
          </a:p>
        </p:txBody>
      </p:sp>
    </p:spTree>
    <p:extLst>
      <p:ext uri="{BB962C8B-B14F-4D97-AF65-F5344CB8AC3E}">
        <p14:creationId xmlns:p14="http://schemas.microsoft.com/office/powerpoint/2010/main" val="24343550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panose="020B0604020202020204" pitchFamily="34" charset="0"/>
                <a:cs typeface="Arial" panose="020B0604020202020204" pitchFamily="34" charset="0"/>
              </a:rPr>
              <a:t>m2_s1a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noStrike" dirty="0">
              <a:latin typeface="Arial" panose="020B0604020202020204" pitchFamily="34" charset="0"/>
              <a:cs typeface="Arial" panose="020B0604020202020204" pitchFamily="34" charset="0"/>
            </a:endParaRPr>
          </a:p>
          <a:p>
            <a:pPr>
              <a:defRPr/>
            </a:pPr>
            <a:r>
              <a:rPr lang="en-US" sz="1200" b="1" dirty="0">
                <a:latin typeface="Arial" panose="020B0604020202020204" pitchFamily="34" charset="0"/>
                <a:cs typeface="Arial" panose="020B0604020202020204" pitchFamily="34" charset="0"/>
              </a:rPr>
              <a:t>Elena: </a:t>
            </a:r>
            <a:r>
              <a:rPr lang="en-US" sz="1200" b="0" dirty="0">
                <a:latin typeface="Arial" panose="020B0604020202020204" pitchFamily="34" charset="0"/>
                <a:cs typeface="Arial" panose="020B0604020202020204" pitchFamily="34" charset="0"/>
              </a:rPr>
              <a:t>There are four basic types of CRE loans.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panose="020B0604020202020204" pitchFamily="34" charset="0"/>
                <a:cs typeface="Arial" panose="020B0604020202020204" pitchFamily="34" charset="0"/>
              </a:rPr>
              <a:t>Click on the icon for each loan type to learn about its purpose and repayment 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Click to reveal</a:t>
            </a:r>
          </a:p>
          <a:p>
            <a:pPr>
              <a:defRPr/>
            </a:pPr>
            <a:endParaRPr lang="en-I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50</a:t>
            </a:fld>
            <a:endParaRPr lang="en-IN"/>
          </a:p>
        </p:txBody>
      </p:sp>
    </p:spTree>
    <p:extLst>
      <p:ext uri="{BB962C8B-B14F-4D97-AF65-F5344CB8AC3E}">
        <p14:creationId xmlns:p14="http://schemas.microsoft.com/office/powerpoint/2010/main" val="34669589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
              </a:rPr>
              <a:t>m2_s4c</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noStrike" dirty="0">
              <a:latin typeface="Arial "/>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
              </a:rPr>
              <a:t>Transition in activity.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
              </a:rPr>
              <a:t>Expert image clickable after learner enters something in the text field.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dirty="0">
              <a:latin typeface="Arial "/>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000" dirty="0">
              <a:solidFill>
                <a:schemeClr val="bg1"/>
              </a:solidFill>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51</a:t>
            </a:fld>
            <a:endParaRPr lang="en-IN" dirty="0"/>
          </a:p>
        </p:txBody>
      </p:sp>
    </p:spTree>
    <p:extLst>
      <p:ext uri="{BB962C8B-B14F-4D97-AF65-F5344CB8AC3E}">
        <p14:creationId xmlns:p14="http://schemas.microsoft.com/office/powerpoint/2010/main" val="22028640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
              </a:rPr>
              <a:t>m2_s4c</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noStrike" dirty="0">
              <a:latin typeface="Arial "/>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
              </a:rPr>
              <a:t>Transition in activity.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
              </a:rPr>
              <a:t>Expert image clickable after learner enters something in the text field.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dirty="0">
              <a:latin typeface="Arial "/>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000" dirty="0">
              <a:solidFill>
                <a:schemeClr val="bg1"/>
              </a:solidFill>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52</a:t>
            </a:fld>
            <a:endParaRPr lang="en-IN" dirty="0"/>
          </a:p>
        </p:txBody>
      </p:sp>
    </p:spTree>
    <p:extLst>
      <p:ext uri="{BB962C8B-B14F-4D97-AF65-F5344CB8AC3E}">
        <p14:creationId xmlns:p14="http://schemas.microsoft.com/office/powerpoint/2010/main" val="31858159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m2_s2</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dirty="0">
              <a:latin typeface="Arial" panose="020B0604020202020204" pitchFamily="34" charset="0"/>
              <a:cs typeface="Arial" panose="020B0604020202020204" pitchFamily="34" charset="0"/>
            </a:endParaRPr>
          </a:p>
          <a:p>
            <a:pPr>
              <a:lnSpc>
                <a:spcPct val="107000"/>
              </a:lnSpc>
              <a:spcAft>
                <a:spcPts val="800"/>
              </a:spcAft>
            </a:pPr>
            <a:r>
              <a:rPr lang="en-IN" sz="12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Elena:</a:t>
            </a:r>
            <a:r>
              <a:rPr lang="en-IN"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IN" sz="1200" i="0" dirty="0">
                <a:effectLst/>
                <a:latin typeface="Arial" panose="020B0604020202020204" pitchFamily="34" charset="0"/>
                <a:ea typeface="Calibri" panose="020F0502020204030204" pitchFamily="34" charset="0"/>
                <a:cs typeface="Arial" panose="020B0604020202020204" pitchFamily="34" charset="0"/>
              </a:rPr>
              <a:t>Here are the key elements of due diligence that a borrower needs to submit in the pre-approval stage. </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0" i="0" dirty="0">
                <a:latin typeface="Arial" panose="020B0604020202020204" pitchFamily="34" charset="0"/>
                <a:cs typeface="Arial" panose="020B0604020202020204" pitchFamily="34" charset="0"/>
              </a:rPr>
              <a:t>Click on each element to learn about it.</a:t>
            </a:r>
            <a:endParaRPr lang="en-US" sz="1200" b="0" i="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0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latin typeface="Arial" panose="020B0604020202020204" pitchFamily="34" charset="0"/>
                <a:cs typeface="Arial" panose="020B0604020202020204" pitchFamily="34" charset="0"/>
              </a:rPr>
              <a:t>Transition in graphics/text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latin typeface="Arial" panose="020B0604020202020204" pitchFamily="34" charset="0"/>
                <a:cs typeface="Arial" panose="020B0604020202020204" pitchFamily="34" charset="0"/>
              </a:rPr>
              <a:t>Make tabs clickable.</a:t>
            </a:r>
            <a:endParaRPr lang="en-US"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66</a:t>
            </a:fld>
            <a:endParaRPr lang="en-IN"/>
          </a:p>
        </p:txBody>
      </p:sp>
    </p:spTree>
    <p:extLst>
      <p:ext uri="{BB962C8B-B14F-4D97-AF65-F5344CB8AC3E}">
        <p14:creationId xmlns:p14="http://schemas.microsoft.com/office/powerpoint/2010/main" val="12593298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m2_s2</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dirty="0">
              <a:latin typeface="Arial" panose="020B0604020202020204" pitchFamily="34" charset="0"/>
              <a:cs typeface="Arial" panose="020B0604020202020204" pitchFamily="34" charset="0"/>
            </a:endParaRPr>
          </a:p>
          <a:p>
            <a:pPr>
              <a:lnSpc>
                <a:spcPct val="107000"/>
              </a:lnSpc>
              <a:spcAft>
                <a:spcPts val="800"/>
              </a:spcAft>
            </a:pPr>
            <a:r>
              <a:rPr lang="en-IN" sz="12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Elena:</a:t>
            </a:r>
            <a:r>
              <a:rPr lang="en-IN"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IN" sz="1200" i="0" dirty="0">
                <a:effectLst/>
                <a:latin typeface="Arial" panose="020B0604020202020204" pitchFamily="34" charset="0"/>
                <a:ea typeface="Calibri" panose="020F0502020204030204" pitchFamily="34" charset="0"/>
                <a:cs typeface="Arial" panose="020B0604020202020204" pitchFamily="34" charset="0"/>
              </a:rPr>
              <a:t>Here are the key elements of due diligence that a borrower needs to submit in the pre-approval stage. </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0" i="0" dirty="0">
                <a:latin typeface="Arial" panose="020B0604020202020204" pitchFamily="34" charset="0"/>
                <a:cs typeface="Arial" panose="020B0604020202020204" pitchFamily="34" charset="0"/>
              </a:rPr>
              <a:t>Click on each element to learn about it.</a:t>
            </a:r>
            <a:endParaRPr lang="en-US" sz="1200" b="0" i="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0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latin typeface="Arial" panose="020B0604020202020204" pitchFamily="34" charset="0"/>
                <a:cs typeface="Arial" panose="020B0604020202020204" pitchFamily="34" charset="0"/>
              </a:rPr>
              <a:t>Transition in graphics/text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latin typeface="Arial" panose="020B0604020202020204" pitchFamily="34" charset="0"/>
                <a:cs typeface="Arial" panose="020B0604020202020204" pitchFamily="34" charset="0"/>
              </a:rPr>
              <a:t>Make tabs clickable.</a:t>
            </a:r>
            <a:endParaRPr lang="en-US"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67</a:t>
            </a:fld>
            <a:endParaRPr lang="en-IN"/>
          </a:p>
        </p:txBody>
      </p:sp>
    </p:spTree>
    <p:extLst>
      <p:ext uri="{BB962C8B-B14F-4D97-AF65-F5344CB8AC3E}">
        <p14:creationId xmlns:p14="http://schemas.microsoft.com/office/powerpoint/2010/main" val="1994130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800"/>
              </a:spcAft>
              <a:buClrTx/>
              <a:buSzTx/>
              <a:buFontTx/>
              <a:buNone/>
              <a:tabLst/>
              <a:defRPr/>
            </a:pPr>
            <a:r>
              <a:rPr lang="en-US" sz="1200" b="1" dirty="0">
                <a:latin typeface="Arial" panose="020B0604020202020204" pitchFamily="34" charset="0"/>
                <a:cs typeface="Arial" panose="020B0604020202020204" pitchFamily="34" charset="0"/>
              </a:rPr>
              <a:t>m1_s2c1</a:t>
            </a:r>
          </a:p>
          <a:p>
            <a:pPr>
              <a:spcAft>
                <a:spcPts val="800"/>
              </a:spcAft>
            </a:pPr>
            <a:endParaRPr lang="en-US" sz="1200" b="1" dirty="0">
              <a:latin typeface="Arial" panose="020B0604020202020204" pitchFamily="34" charset="0"/>
              <a:cs typeface="Arial" panose="020B0604020202020204" pitchFamily="34" charset="0"/>
            </a:endParaRPr>
          </a:p>
          <a:p>
            <a:pPr>
              <a:spcAft>
                <a:spcPts val="800"/>
              </a:spcAft>
            </a:pPr>
            <a:r>
              <a:rPr lang="en-US" sz="1200" b="1" dirty="0">
                <a:latin typeface="Arial" panose="020B0604020202020204" pitchFamily="34" charset="0"/>
                <a:cs typeface="Arial" panose="020B0604020202020204" pitchFamily="34" charset="0"/>
              </a:rPr>
              <a:t>Martin: </a:t>
            </a:r>
            <a:r>
              <a:rPr lang="en-US" sz="1200" strike="noStrike" dirty="0">
                <a:latin typeface="Arial" panose="020B0604020202020204" pitchFamily="34" charset="0"/>
                <a:cs typeface="Arial" panose="020B0604020202020204" pitchFamily="34" charset="0"/>
              </a:rPr>
              <a:t>So, if I do the math right, I should be good. </a:t>
            </a:r>
            <a:r>
              <a:rPr lang="en-IN" sz="1200" dirty="0">
                <a:effectLst/>
                <a:latin typeface="Arial" panose="020B0604020202020204" pitchFamily="34" charset="0"/>
                <a:ea typeface="Calibri" panose="020F0502020204030204" pitchFamily="34" charset="0"/>
                <a:cs typeface="Arial" panose="020B0604020202020204" pitchFamily="34" charset="0"/>
              </a:rPr>
              <a:t>Do you agree with me? </a:t>
            </a:r>
            <a:r>
              <a:rPr lang="en-IN" sz="1200" dirty="0">
                <a:effectLst/>
                <a:latin typeface="Arial" panose="020B0604020202020204" pitchFamily="34" charset="0"/>
                <a:cs typeface="Arial" panose="020B0604020202020204" pitchFamily="34" charset="0"/>
              </a:rPr>
              <a:t> </a:t>
            </a:r>
            <a:r>
              <a:rPr lang="en-IN" sz="1200" dirty="0">
                <a:effectLst/>
                <a:latin typeface="Arial" panose="020B0604020202020204" pitchFamily="34" charset="0"/>
                <a:ea typeface="Calibri" panose="020F0502020204030204" pitchFamily="34" charset="0"/>
                <a:cs typeface="Arial" panose="020B0604020202020204" pitchFamily="34" charset="0"/>
              </a:rPr>
              <a:t> </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activity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Show the feedback immediately once learner selects any one option.</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6</a:t>
            </a:fld>
            <a:endParaRPr lang="en-IN"/>
          </a:p>
        </p:txBody>
      </p:sp>
    </p:spTree>
    <p:extLst>
      <p:ext uri="{BB962C8B-B14F-4D97-AF65-F5344CB8AC3E}">
        <p14:creationId xmlns:p14="http://schemas.microsoft.com/office/powerpoint/2010/main" val="12444737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m2_s2</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dirty="0">
              <a:latin typeface="Arial" panose="020B0604020202020204" pitchFamily="34" charset="0"/>
              <a:cs typeface="Arial" panose="020B0604020202020204" pitchFamily="34" charset="0"/>
            </a:endParaRPr>
          </a:p>
          <a:p>
            <a:pPr>
              <a:lnSpc>
                <a:spcPct val="107000"/>
              </a:lnSpc>
              <a:spcAft>
                <a:spcPts val="800"/>
              </a:spcAft>
            </a:pPr>
            <a:r>
              <a:rPr lang="en-IN" sz="12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Elena:</a:t>
            </a:r>
            <a:r>
              <a:rPr lang="en-IN"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IN" sz="1200" i="0" dirty="0">
                <a:effectLst/>
                <a:latin typeface="Arial" panose="020B0604020202020204" pitchFamily="34" charset="0"/>
                <a:ea typeface="Calibri" panose="020F0502020204030204" pitchFamily="34" charset="0"/>
                <a:cs typeface="Arial" panose="020B0604020202020204" pitchFamily="34" charset="0"/>
              </a:rPr>
              <a:t>Here are the key elements of due diligence that a borrower needs to submit in the pre-approval stage. </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0" i="0" dirty="0">
                <a:latin typeface="Arial" panose="020B0604020202020204" pitchFamily="34" charset="0"/>
                <a:cs typeface="Arial" panose="020B0604020202020204" pitchFamily="34" charset="0"/>
              </a:rPr>
              <a:t>Click on each element to learn about it.</a:t>
            </a:r>
            <a:endParaRPr lang="en-US" sz="1200" b="0" i="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0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latin typeface="Arial" panose="020B0604020202020204" pitchFamily="34" charset="0"/>
                <a:cs typeface="Arial" panose="020B0604020202020204" pitchFamily="34" charset="0"/>
              </a:rPr>
              <a:t>Transition in graphics/text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latin typeface="Arial" panose="020B0604020202020204" pitchFamily="34" charset="0"/>
                <a:cs typeface="Arial" panose="020B0604020202020204" pitchFamily="34" charset="0"/>
              </a:rPr>
              <a:t>Make tabs clickable.</a:t>
            </a:r>
            <a:endParaRPr lang="en-US"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68</a:t>
            </a:fld>
            <a:endParaRPr lang="en-IN"/>
          </a:p>
        </p:txBody>
      </p:sp>
    </p:spTree>
    <p:extLst>
      <p:ext uri="{BB962C8B-B14F-4D97-AF65-F5344CB8AC3E}">
        <p14:creationId xmlns:p14="http://schemas.microsoft.com/office/powerpoint/2010/main" val="26329635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m2_s2</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dirty="0">
              <a:latin typeface="Arial" panose="020B0604020202020204" pitchFamily="34" charset="0"/>
              <a:cs typeface="Arial" panose="020B0604020202020204" pitchFamily="34" charset="0"/>
            </a:endParaRPr>
          </a:p>
          <a:p>
            <a:pPr>
              <a:lnSpc>
                <a:spcPct val="107000"/>
              </a:lnSpc>
              <a:spcAft>
                <a:spcPts val="800"/>
              </a:spcAft>
            </a:pPr>
            <a:r>
              <a:rPr lang="en-IN" sz="12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Elena:</a:t>
            </a:r>
            <a:r>
              <a:rPr lang="en-IN" sz="120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en-IN" sz="1200" i="0" dirty="0">
                <a:effectLst/>
                <a:latin typeface="Arial" panose="020B0604020202020204" pitchFamily="34" charset="0"/>
                <a:ea typeface="Calibri" panose="020F0502020204030204" pitchFamily="34" charset="0"/>
                <a:cs typeface="Arial" panose="020B0604020202020204" pitchFamily="34" charset="0"/>
              </a:rPr>
              <a:t>Here are the key elements of due diligence that a borrower needs to submit in the pre-approval stage. </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0" i="0" dirty="0">
                <a:latin typeface="Arial" panose="020B0604020202020204" pitchFamily="34" charset="0"/>
                <a:cs typeface="Arial" panose="020B0604020202020204" pitchFamily="34" charset="0"/>
              </a:rPr>
              <a:t>Click on each element to learn about it.</a:t>
            </a:r>
            <a:endParaRPr lang="en-US" sz="1200" b="0" i="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0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latin typeface="Arial" panose="020B0604020202020204" pitchFamily="34" charset="0"/>
                <a:cs typeface="Arial" panose="020B0604020202020204" pitchFamily="34" charset="0"/>
              </a:rPr>
              <a:t>Transition in graphics/text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dirty="0">
                <a:latin typeface="Arial" panose="020B0604020202020204" pitchFamily="34" charset="0"/>
                <a:cs typeface="Arial" panose="020B0604020202020204" pitchFamily="34" charset="0"/>
              </a:rPr>
              <a:t>Make tabs clickable.</a:t>
            </a:r>
            <a:endParaRPr lang="en-US" sz="11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69</a:t>
            </a:fld>
            <a:endParaRPr lang="en-IN"/>
          </a:p>
        </p:txBody>
      </p:sp>
    </p:spTree>
    <p:extLst>
      <p:ext uri="{BB962C8B-B14F-4D97-AF65-F5344CB8AC3E}">
        <p14:creationId xmlns:p14="http://schemas.microsoft.com/office/powerpoint/2010/main" val="419494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m2_s9b2</a:t>
            </a:r>
            <a:endParaRPr lang="en-IN" sz="1200" b="1"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i="1"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latin typeface="Arial" panose="020B0604020202020204" pitchFamily="34" charset="0"/>
                <a:cs typeface="Arial" panose="020B0604020202020204" pitchFamily="34" charset="0"/>
              </a:rPr>
              <a:t>Make the tab grey for visited state</a:t>
            </a:r>
          </a:p>
          <a:p>
            <a:endParaRPr lang="en-IN" sz="1200" i="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70</a:t>
            </a:fld>
            <a:endParaRPr lang="en-IN"/>
          </a:p>
        </p:txBody>
      </p:sp>
    </p:spTree>
    <p:extLst>
      <p:ext uri="{BB962C8B-B14F-4D97-AF65-F5344CB8AC3E}">
        <p14:creationId xmlns:p14="http://schemas.microsoft.com/office/powerpoint/2010/main" val="37712760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m2_s9b2</a:t>
            </a:r>
            <a:endParaRPr lang="en-IN" sz="1200" b="1"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i="1"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dirty="0">
                <a:latin typeface="Arial" panose="020B0604020202020204" pitchFamily="34" charset="0"/>
                <a:cs typeface="Arial" panose="020B0604020202020204" pitchFamily="34" charset="0"/>
              </a:rPr>
              <a:t>Make the tab grey for visited state</a:t>
            </a:r>
          </a:p>
          <a:p>
            <a:endParaRPr lang="en-IN" sz="1200" i="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71</a:t>
            </a:fld>
            <a:endParaRPr lang="en-IN"/>
          </a:p>
        </p:txBody>
      </p:sp>
    </p:spTree>
    <p:extLst>
      <p:ext uri="{BB962C8B-B14F-4D97-AF65-F5344CB8AC3E}">
        <p14:creationId xmlns:p14="http://schemas.microsoft.com/office/powerpoint/2010/main" val="27510126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m2_s13a1</a:t>
            </a:r>
            <a:endParaRPr lang="en-IN" sz="1200" dirty="0">
              <a:latin typeface="Arial" panose="020B0604020202020204" pitchFamily="34" charset="0"/>
              <a:cs typeface="Arial" panose="020B0604020202020204" pitchFamily="34" charset="0"/>
            </a:endParaRPr>
          </a:p>
          <a:p>
            <a:endParaRPr lang="en-IN" sz="1200" dirty="0">
              <a:latin typeface="Arial" panose="020B0604020202020204" pitchFamily="34" charset="0"/>
              <a:cs typeface="Arial" panose="020B0604020202020204" pitchFamily="34" charset="0"/>
            </a:endParaRPr>
          </a:p>
          <a:p>
            <a:r>
              <a:rPr lang="en-IN" sz="1200" b="1" dirty="0">
                <a:latin typeface="Arial" panose="020B0604020202020204" pitchFamily="34" charset="0"/>
                <a:cs typeface="Arial" panose="020B0604020202020204" pitchFamily="34" charset="0"/>
              </a:rPr>
              <a:t>Elena: </a:t>
            </a:r>
            <a:r>
              <a:rPr lang="en-IN" sz="1200" dirty="0">
                <a:effectLst/>
                <a:latin typeface="Arial" panose="020B0604020202020204" pitchFamily="34" charset="0"/>
                <a:ea typeface="Calibri" panose="020F0502020204030204" pitchFamily="34" charset="0"/>
                <a:cs typeface="Arial" panose="020B0604020202020204" pitchFamily="34" charset="0"/>
              </a:rPr>
              <a:t>Let's take a look at a portion of an actual survey for a single-family home development. </a:t>
            </a:r>
          </a:p>
          <a:p>
            <a:endParaRPr lang="en-IN" sz="1200" dirty="0">
              <a:effectLst/>
              <a:latin typeface="Arial" panose="020B0604020202020204" pitchFamily="34" charset="0"/>
              <a:cs typeface="Arial" panose="020B0604020202020204" pitchFamily="34" charset="0"/>
            </a:endParaRPr>
          </a:p>
          <a:p>
            <a:r>
              <a:rPr lang="en-IN" sz="1200" dirty="0">
                <a:effectLst/>
                <a:latin typeface="Arial" panose="020B0604020202020204" pitchFamily="34" charset="0"/>
                <a:cs typeface="Arial" panose="020B0604020202020204" pitchFamily="34" charset="0"/>
              </a:rPr>
              <a:t>Click on each item to learn about it.</a:t>
            </a:r>
          </a:p>
          <a:p>
            <a:endParaRPr lang="en-IN" sz="1200" dirty="0">
              <a:effectLst/>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graphics/text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Click on tabs</a:t>
            </a:r>
          </a:p>
          <a:p>
            <a:endParaRPr lang="en-I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72</a:t>
            </a:fld>
            <a:endParaRPr lang="en-IN"/>
          </a:p>
        </p:txBody>
      </p:sp>
    </p:spTree>
    <p:extLst>
      <p:ext uri="{BB962C8B-B14F-4D97-AF65-F5344CB8AC3E}">
        <p14:creationId xmlns:p14="http://schemas.microsoft.com/office/powerpoint/2010/main" val="13050901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m2_s13a1</a:t>
            </a:r>
            <a:endParaRPr lang="en-IN" sz="1200" dirty="0">
              <a:latin typeface="Arial" panose="020B0604020202020204" pitchFamily="34" charset="0"/>
              <a:cs typeface="Arial" panose="020B0604020202020204" pitchFamily="34" charset="0"/>
            </a:endParaRPr>
          </a:p>
          <a:p>
            <a:endParaRPr lang="en-IN" sz="1200" dirty="0">
              <a:latin typeface="Arial" panose="020B0604020202020204" pitchFamily="34" charset="0"/>
              <a:cs typeface="Arial" panose="020B0604020202020204" pitchFamily="34" charset="0"/>
            </a:endParaRPr>
          </a:p>
          <a:p>
            <a:r>
              <a:rPr lang="en-IN" sz="1200" b="1" dirty="0">
                <a:latin typeface="Arial" panose="020B0604020202020204" pitchFamily="34" charset="0"/>
                <a:cs typeface="Arial" panose="020B0604020202020204" pitchFamily="34" charset="0"/>
              </a:rPr>
              <a:t>Elena: </a:t>
            </a:r>
            <a:r>
              <a:rPr lang="en-IN" sz="1200" dirty="0">
                <a:effectLst/>
                <a:latin typeface="Arial" panose="020B0604020202020204" pitchFamily="34" charset="0"/>
                <a:ea typeface="Calibri" panose="020F0502020204030204" pitchFamily="34" charset="0"/>
                <a:cs typeface="Arial" panose="020B0604020202020204" pitchFamily="34" charset="0"/>
              </a:rPr>
              <a:t>Let's take a look at a portion of an actual survey for a single-family home development. </a:t>
            </a:r>
          </a:p>
          <a:p>
            <a:endParaRPr lang="en-IN" sz="1200" dirty="0">
              <a:effectLst/>
              <a:latin typeface="Arial" panose="020B0604020202020204" pitchFamily="34" charset="0"/>
              <a:cs typeface="Arial" panose="020B0604020202020204" pitchFamily="34" charset="0"/>
            </a:endParaRPr>
          </a:p>
          <a:p>
            <a:r>
              <a:rPr lang="en-IN" sz="1200" dirty="0">
                <a:effectLst/>
                <a:latin typeface="Arial" panose="020B0604020202020204" pitchFamily="34" charset="0"/>
                <a:cs typeface="Arial" panose="020B0604020202020204" pitchFamily="34" charset="0"/>
              </a:rPr>
              <a:t>Click on each item to learn about it.</a:t>
            </a:r>
          </a:p>
          <a:p>
            <a:endParaRPr lang="en-IN" sz="1200" dirty="0">
              <a:effectLst/>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graphics/text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Click on tabs</a:t>
            </a:r>
          </a:p>
          <a:p>
            <a:endParaRPr lang="en-I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73</a:t>
            </a:fld>
            <a:endParaRPr lang="en-IN"/>
          </a:p>
        </p:txBody>
      </p:sp>
    </p:spTree>
    <p:extLst>
      <p:ext uri="{BB962C8B-B14F-4D97-AF65-F5344CB8AC3E}">
        <p14:creationId xmlns:p14="http://schemas.microsoft.com/office/powerpoint/2010/main" val="33530189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buClrTx/>
              <a:buSzTx/>
              <a:buFontTx/>
              <a:buNone/>
              <a:tabLst/>
              <a:defRPr/>
            </a:pPr>
            <a:r>
              <a:rPr lang="en-US" b="1" dirty="0"/>
              <a:t>m1_s7a</a:t>
            </a:r>
          </a:p>
          <a:p>
            <a:pPr marL="0" marR="0" lvl="0" indent="0" algn="l" defTabSz="1028700" rtl="0" eaLnBrk="1" fontAlgn="auto" latinLnBrk="0" hangingPunct="1">
              <a:buClrTx/>
              <a:buSzTx/>
              <a:buFontTx/>
              <a:buNone/>
              <a:tabLst/>
              <a:defRPr/>
            </a:pPr>
            <a:endParaRPr lang="en-IN" b="1" dirty="0"/>
          </a:p>
          <a:p>
            <a:pPr marL="0" marR="0"/>
            <a:r>
              <a:rPr lang="en-IN" b="1" dirty="0"/>
              <a:t>Luke: </a:t>
            </a:r>
            <a:r>
              <a:rPr lang="en-IN" dirty="0"/>
              <a:t>It’s important to set an appropriate atmosphere and tone for the interview, so the manager is at ease, and willing to be open and honest with you. You can improve the usefulness of the information you gather if you adopt a few simple techniques before and during the interview.</a:t>
            </a:r>
          </a:p>
          <a:p>
            <a:pPr marL="0" marR="0">
              <a:lnSpc>
                <a:spcPct val="107000"/>
              </a:lnSpc>
              <a:spcBef>
                <a:spcPts val="600"/>
              </a:spcBef>
              <a:spcAft>
                <a:spcPts val="600"/>
              </a:spcAft>
            </a:pPr>
            <a:endParaRPr lang="en-IN" dirty="0"/>
          </a:p>
          <a:p>
            <a:pPr marL="0" marR="0">
              <a:lnSpc>
                <a:spcPct val="107000"/>
              </a:lnSpc>
              <a:spcBef>
                <a:spcPts val="600"/>
              </a:spcBef>
              <a:spcAft>
                <a:spcPts val="600"/>
              </a:spcAft>
            </a:pPr>
            <a:r>
              <a:rPr lang="en-US" dirty="0"/>
              <a:t>Click on each image to learn how to establish an appropriate interview atmosphere and tone.</a:t>
            </a:r>
          </a:p>
          <a:p>
            <a:pPr marL="0" marR="0">
              <a:lnSpc>
                <a:spcPct val="107000"/>
              </a:lnSpc>
              <a:spcBef>
                <a:spcPts val="600"/>
              </a:spcBef>
              <a:spcAft>
                <a:spcPts val="600"/>
              </a:spcAft>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Have the slide interactive.</a:t>
            </a:r>
          </a:p>
          <a:p>
            <a:pPr marL="0" marR="0">
              <a:lnSpc>
                <a:spcPct val="107000"/>
              </a:lnSpc>
              <a:spcBef>
                <a:spcPts val="1000"/>
              </a:spcBef>
              <a:spcAft>
                <a:spcPts val="1000"/>
              </a:spcAft>
            </a:pPr>
            <a:endParaRPr lang="en-US" dirty="0"/>
          </a:p>
          <a:p>
            <a:endParaRPr lang="en-US" dirty="0"/>
          </a:p>
        </p:txBody>
      </p:sp>
      <p:sp>
        <p:nvSpPr>
          <p:cNvPr id="4" name="Slide Number Placeholder 3"/>
          <p:cNvSpPr>
            <a:spLocks noGrp="1"/>
          </p:cNvSpPr>
          <p:nvPr>
            <p:ph type="sldNum" sz="quarter" idx="5"/>
          </p:nvPr>
        </p:nvSpPr>
        <p:spPr/>
        <p:txBody>
          <a:bodyPr/>
          <a:lstStyle/>
          <a:p>
            <a:fld id="{F9921B47-61DA-47CD-A9FD-A32EBA9E1D21}" type="slidenum">
              <a:rPr lang="en-IN" smtClean="0"/>
              <a:t>74</a:t>
            </a:fld>
            <a:endParaRPr lang="en-IN"/>
          </a:p>
        </p:txBody>
      </p:sp>
    </p:spTree>
    <p:extLst>
      <p:ext uri="{BB962C8B-B14F-4D97-AF65-F5344CB8AC3E}">
        <p14:creationId xmlns:p14="http://schemas.microsoft.com/office/powerpoint/2010/main" val="10891661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buClrTx/>
              <a:buSzTx/>
              <a:buFontTx/>
              <a:buNone/>
              <a:tabLst/>
              <a:defRPr/>
            </a:pPr>
            <a:r>
              <a:rPr lang="en-US" b="1" dirty="0"/>
              <a:t>m1_s7a</a:t>
            </a:r>
          </a:p>
          <a:p>
            <a:pPr marL="0" marR="0" lvl="0" indent="0" algn="l" defTabSz="1028700" rtl="0" eaLnBrk="1" fontAlgn="auto" latinLnBrk="0" hangingPunct="1">
              <a:buClrTx/>
              <a:buSzTx/>
              <a:buFontTx/>
              <a:buNone/>
              <a:tabLst/>
              <a:defRPr/>
            </a:pPr>
            <a:endParaRPr lang="en-IN" b="1" dirty="0"/>
          </a:p>
          <a:p>
            <a:pPr marL="0" marR="0"/>
            <a:r>
              <a:rPr lang="en-IN" b="1" dirty="0"/>
              <a:t>Luke: </a:t>
            </a:r>
            <a:r>
              <a:rPr lang="en-IN" dirty="0"/>
              <a:t>It’s important to set an appropriate atmosphere and tone for the interview, so the manager is at ease, and willing to be open and honest with you. You can improve the usefulness of the information you gather if you adopt a few simple techniques before and during the interview.</a:t>
            </a:r>
          </a:p>
          <a:p>
            <a:pPr marL="0" marR="0">
              <a:lnSpc>
                <a:spcPct val="107000"/>
              </a:lnSpc>
              <a:spcBef>
                <a:spcPts val="600"/>
              </a:spcBef>
              <a:spcAft>
                <a:spcPts val="600"/>
              </a:spcAft>
            </a:pPr>
            <a:endParaRPr lang="en-IN" dirty="0"/>
          </a:p>
          <a:p>
            <a:pPr marL="0" marR="0">
              <a:lnSpc>
                <a:spcPct val="107000"/>
              </a:lnSpc>
              <a:spcBef>
                <a:spcPts val="600"/>
              </a:spcBef>
              <a:spcAft>
                <a:spcPts val="600"/>
              </a:spcAft>
            </a:pPr>
            <a:r>
              <a:rPr lang="en-US" dirty="0"/>
              <a:t>Click on each image to learn how to establish an appropriate interview atmosphere and tone.</a:t>
            </a:r>
          </a:p>
          <a:p>
            <a:pPr marL="0" marR="0">
              <a:lnSpc>
                <a:spcPct val="107000"/>
              </a:lnSpc>
              <a:spcBef>
                <a:spcPts val="600"/>
              </a:spcBef>
              <a:spcAft>
                <a:spcPts val="600"/>
              </a:spcAft>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Have the slide interactive.</a:t>
            </a:r>
          </a:p>
          <a:p>
            <a:pPr marL="0" marR="0">
              <a:lnSpc>
                <a:spcPct val="107000"/>
              </a:lnSpc>
              <a:spcBef>
                <a:spcPts val="1000"/>
              </a:spcBef>
              <a:spcAft>
                <a:spcPts val="1000"/>
              </a:spcAft>
            </a:pPr>
            <a:endParaRPr lang="en-US" dirty="0"/>
          </a:p>
          <a:p>
            <a:endParaRPr lang="en-US" dirty="0"/>
          </a:p>
        </p:txBody>
      </p:sp>
      <p:sp>
        <p:nvSpPr>
          <p:cNvPr id="4" name="Slide Number Placeholder 3"/>
          <p:cNvSpPr>
            <a:spLocks noGrp="1"/>
          </p:cNvSpPr>
          <p:nvPr>
            <p:ph type="sldNum" sz="quarter" idx="5"/>
          </p:nvPr>
        </p:nvSpPr>
        <p:spPr/>
        <p:txBody>
          <a:bodyPr/>
          <a:lstStyle/>
          <a:p>
            <a:fld id="{F9921B47-61DA-47CD-A9FD-A32EBA9E1D21}" type="slidenum">
              <a:rPr lang="en-IN" smtClean="0"/>
              <a:t>75</a:t>
            </a:fld>
            <a:endParaRPr lang="en-IN"/>
          </a:p>
        </p:txBody>
      </p:sp>
    </p:spTree>
    <p:extLst>
      <p:ext uri="{BB962C8B-B14F-4D97-AF65-F5344CB8AC3E}">
        <p14:creationId xmlns:p14="http://schemas.microsoft.com/office/powerpoint/2010/main" val="14438063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buClrTx/>
              <a:buSzTx/>
              <a:buFontTx/>
              <a:buNone/>
              <a:tabLst/>
              <a:defRPr/>
            </a:pPr>
            <a:r>
              <a:rPr lang="en-US" b="1" dirty="0"/>
              <a:t>m1_s7a</a:t>
            </a:r>
          </a:p>
          <a:p>
            <a:pPr marL="0" marR="0" lvl="0" indent="0" algn="l" defTabSz="1028700" rtl="0" eaLnBrk="1" fontAlgn="auto" latinLnBrk="0" hangingPunct="1">
              <a:buClrTx/>
              <a:buSzTx/>
              <a:buFontTx/>
              <a:buNone/>
              <a:tabLst/>
              <a:defRPr/>
            </a:pPr>
            <a:endParaRPr lang="en-IN" b="1" dirty="0"/>
          </a:p>
          <a:p>
            <a:pPr marL="0" marR="0"/>
            <a:r>
              <a:rPr lang="en-IN" b="1" dirty="0"/>
              <a:t>Luke: </a:t>
            </a:r>
            <a:r>
              <a:rPr lang="en-IN" dirty="0"/>
              <a:t>It’s important to set an appropriate atmosphere and tone for the interview, so the manager is at ease, and willing to be open and honest with you. You can improve the usefulness of the information you gather if you adopt a few simple techniques before and during the interview.</a:t>
            </a:r>
          </a:p>
          <a:p>
            <a:pPr marL="0" marR="0">
              <a:lnSpc>
                <a:spcPct val="107000"/>
              </a:lnSpc>
              <a:spcBef>
                <a:spcPts val="600"/>
              </a:spcBef>
              <a:spcAft>
                <a:spcPts val="600"/>
              </a:spcAft>
            </a:pPr>
            <a:endParaRPr lang="en-IN" dirty="0"/>
          </a:p>
          <a:p>
            <a:pPr marL="0" marR="0">
              <a:lnSpc>
                <a:spcPct val="107000"/>
              </a:lnSpc>
              <a:spcBef>
                <a:spcPts val="600"/>
              </a:spcBef>
              <a:spcAft>
                <a:spcPts val="600"/>
              </a:spcAft>
            </a:pPr>
            <a:r>
              <a:rPr lang="en-US" dirty="0"/>
              <a:t>Click on each image to learn how to establish an appropriate interview atmosphere and tone.</a:t>
            </a:r>
          </a:p>
          <a:p>
            <a:pPr marL="0" marR="0">
              <a:lnSpc>
                <a:spcPct val="107000"/>
              </a:lnSpc>
              <a:spcBef>
                <a:spcPts val="600"/>
              </a:spcBef>
              <a:spcAft>
                <a:spcPts val="600"/>
              </a:spcAft>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Have the slide interactive.</a:t>
            </a:r>
          </a:p>
          <a:p>
            <a:pPr marL="0" marR="0">
              <a:lnSpc>
                <a:spcPct val="107000"/>
              </a:lnSpc>
              <a:spcBef>
                <a:spcPts val="1000"/>
              </a:spcBef>
              <a:spcAft>
                <a:spcPts val="1000"/>
              </a:spcAft>
            </a:pPr>
            <a:endParaRPr lang="en-US" dirty="0"/>
          </a:p>
          <a:p>
            <a:endParaRPr lang="en-US" dirty="0"/>
          </a:p>
        </p:txBody>
      </p:sp>
      <p:sp>
        <p:nvSpPr>
          <p:cNvPr id="4" name="Slide Number Placeholder 3"/>
          <p:cNvSpPr>
            <a:spLocks noGrp="1"/>
          </p:cNvSpPr>
          <p:nvPr>
            <p:ph type="sldNum" sz="quarter" idx="5"/>
          </p:nvPr>
        </p:nvSpPr>
        <p:spPr/>
        <p:txBody>
          <a:bodyPr/>
          <a:lstStyle/>
          <a:p>
            <a:fld id="{F9921B47-61DA-47CD-A9FD-A32EBA9E1D21}" type="slidenum">
              <a:rPr lang="en-IN" smtClean="0"/>
              <a:t>76</a:t>
            </a:fld>
            <a:endParaRPr lang="en-IN"/>
          </a:p>
        </p:txBody>
      </p:sp>
    </p:spTree>
    <p:extLst>
      <p:ext uri="{BB962C8B-B14F-4D97-AF65-F5344CB8AC3E}">
        <p14:creationId xmlns:p14="http://schemas.microsoft.com/office/powerpoint/2010/main" val="2564108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panose="020B0604020202020204" pitchFamily="34" charset="0"/>
                <a:cs typeface="Arial" panose="020B0604020202020204" pitchFamily="34" charset="0"/>
              </a:rPr>
              <a:t>m3_s3a</a:t>
            </a:r>
          </a:p>
          <a:p>
            <a:endParaRPr lang="en-IN"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latin typeface="Arial" panose="020B0604020202020204" pitchFamily="34" charset="0"/>
                <a:cs typeface="Arial" panose="020B0604020202020204" pitchFamily="34" charset="0"/>
              </a:rPr>
              <a:t>Transition in key words in sync with narration.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latin typeface="Arial" panose="020B0604020202020204" pitchFamily="34" charset="0"/>
                <a:cs typeface="Arial" panose="020B0604020202020204" pitchFamily="34" charset="0"/>
              </a:rPr>
              <a:t>Learner should enter something in the text entry field and then allow them to click on the Analyst.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dirty="0">
                <a:latin typeface="Arial" panose="020B0604020202020204" pitchFamily="34" charset="0"/>
                <a:cs typeface="Arial" panose="020B0604020202020204" pitchFamily="34" charset="0"/>
              </a:rPr>
              <a:t>Next button clickable.</a:t>
            </a:r>
            <a:endParaRPr lang="en-US" sz="1200" dirty="0">
              <a:highlight>
                <a:srgbClr val="FFFF00"/>
              </a:highlight>
              <a:latin typeface="Arial" panose="020B0604020202020204" pitchFamily="34" charset="0"/>
              <a:cs typeface="Arial" panose="020B0604020202020204" pitchFamily="34" charset="0"/>
            </a:endParaRPr>
          </a:p>
          <a:p>
            <a:endParaRPr lang="en-I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77</a:t>
            </a:fld>
            <a:endParaRPr lang="en-IN"/>
          </a:p>
        </p:txBody>
      </p:sp>
    </p:spTree>
    <p:extLst>
      <p:ext uri="{BB962C8B-B14F-4D97-AF65-F5344CB8AC3E}">
        <p14:creationId xmlns:p14="http://schemas.microsoft.com/office/powerpoint/2010/main" val="21470794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800"/>
              </a:spcAft>
              <a:buClrTx/>
              <a:buSzTx/>
              <a:buFontTx/>
              <a:buNone/>
              <a:tabLst/>
              <a:defRPr/>
            </a:pPr>
            <a:r>
              <a:rPr lang="en-US" sz="1200" b="1" dirty="0">
                <a:latin typeface="Arial" panose="020B0604020202020204" pitchFamily="34" charset="0"/>
                <a:cs typeface="Arial" panose="020B0604020202020204" pitchFamily="34" charset="0"/>
              </a:rPr>
              <a:t>m1_s2c2</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activity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Make Next clickable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7</a:t>
            </a:fld>
            <a:endParaRPr lang="en-IN"/>
          </a:p>
        </p:txBody>
      </p:sp>
    </p:spTree>
    <p:extLst>
      <p:ext uri="{BB962C8B-B14F-4D97-AF65-F5344CB8AC3E}">
        <p14:creationId xmlns:p14="http://schemas.microsoft.com/office/powerpoint/2010/main" val="33180480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panose="020B0604020202020204" pitchFamily="34" charset="0"/>
                <a:cs typeface="Arial" panose="020B0604020202020204" pitchFamily="34" charset="0"/>
              </a:rPr>
              <a:t>m3_s3a</a:t>
            </a:r>
          </a:p>
          <a:p>
            <a:endParaRPr lang="en-IN" sz="12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latin typeface="Arial" panose="020B0604020202020204" pitchFamily="34" charset="0"/>
                <a:cs typeface="Arial" panose="020B0604020202020204" pitchFamily="34" charset="0"/>
              </a:rPr>
              <a:t>Transition in key words in sync with narration.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kern="1200" dirty="0">
                <a:latin typeface="Arial" panose="020B0604020202020204" pitchFamily="34" charset="0"/>
                <a:cs typeface="Arial" panose="020B0604020202020204" pitchFamily="34" charset="0"/>
              </a:rPr>
              <a:t>Learner should enter something in the text entry field and then allow them to click on the Analyst.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i="0" dirty="0">
                <a:latin typeface="Arial" panose="020B0604020202020204" pitchFamily="34" charset="0"/>
                <a:cs typeface="Arial" panose="020B0604020202020204" pitchFamily="34" charset="0"/>
              </a:rPr>
              <a:t>Next button clickable.</a:t>
            </a:r>
            <a:endParaRPr lang="en-US" sz="1200" dirty="0">
              <a:highlight>
                <a:srgbClr val="FFFF00"/>
              </a:highlight>
              <a:latin typeface="Arial" panose="020B0604020202020204" pitchFamily="34" charset="0"/>
              <a:cs typeface="Arial" panose="020B0604020202020204" pitchFamily="34" charset="0"/>
            </a:endParaRPr>
          </a:p>
          <a:p>
            <a:endParaRPr lang="en-I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78</a:t>
            </a:fld>
            <a:endParaRPr lang="en-IN"/>
          </a:p>
        </p:txBody>
      </p:sp>
    </p:spTree>
    <p:extLst>
      <p:ext uri="{BB962C8B-B14F-4D97-AF65-F5344CB8AC3E}">
        <p14:creationId xmlns:p14="http://schemas.microsoft.com/office/powerpoint/2010/main" val="25340317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panose="020B0604020202020204" pitchFamily="34" charset="0"/>
                <a:cs typeface="Arial" panose="020B0604020202020204" pitchFamily="34" charset="0"/>
              </a:rPr>
              <a:t>m3_s5a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effectLst/>
              <a:latin typeface="Arial" panose="020B0604020202020204" pitchFamily="34" charset="0"/>
              <a:cs typeface="Arial" panose="020B0604020202020204" pitchFamily="34" charset="0"/>
            </a:endParaRPr>
          </a:p>
          <a:p>
            <a:pPr indent="0" algn="l"/>
            <a:r>
              <a:rPr lang="en-US" sz="1200" b="1" i="0" dirty="0">
                <a:effectLst/>
                <a:latin typeface="Arial" panose="020B0604020202020204" pitchFamily="34" charset="0"/>
                <a:cs typeface="Arial" panose="020B0604020202020204" pitchFamily="34" charset="0"/>
              </a:rPr>
              <a:t>Programming/Graphic Notes</a:t>
            </a:r>
            <a:endParaRPr lang="en-US" sz="1200" b="0" i="0" dirty="0">
              <a:effectLst/>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latin typeface="Arial" panose="020B0604020202020204" pitchFamily="34" charset="0"/>
                <a:cs typeface="Arial" panose="020B0604020202020204" pitchFamily="34" charset="0"/>
              </a:rPr>
              <a:t>Transition in activity.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latin typeface="Arial" panose="020B0604020202020204" pitchFamily="34" charset="0"/>
                <a:cs typeface="Arial" panose="020B0604020202020204" pitchFamily="34" charset="0"/>
              </a:rPr>
              <a:t>Once all items are selected show the Check button.</a:t>
            </a:r>
            <a:endParaRPr lang="en-IN" sz="1200" kern="1200" dirty="0">
              <a:latin typeface="Arial" panose="020B0604020202020204" pitchFamily="34" charset="0"/>
              <a:cs typeface="Arial" panose="020B0604020202020204" pitchFamily="34" charset="0"/>
            </a:endParaRPr>
          </a:p>
          <a:p>
            <a:pPr marL="112014" indent="-285750" algn="l">
              <a:buFont typeface="Arial" panose="020B0604020202020204" pitchFamily="34" charset="0"/>
              <a:buChar char="•"/>
            </a:pPr>
            <a:endParaRPr lang="en-US" sz="1200" b="0" i="0" dirty="0">
              <a:effectLst/>
              <a:latin typeface="Arial" panose="020B0604020202020204" pitchFamily="34" charset="0"/>
              <a:cs typeface="Arial" panose="020B0604020202020204" pitchFamily="34" charset="0"/>
            </a:endParaRPr>
          </a:p>
          <a:p>
            <a:pPr>
              <a:defRPr/>
            </a:pPr>
            <a:endParaRPr lang="en-IN" sz="1200" b="0" dirty="0">
              <a:highlight>
                <a:srgbClr val="FFFF00"/>
              </a:highlight>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83</a:t>
            </a:fld>
            <a:endParaRPr lang="en-IN"/>
          </a:p>
        </p:txBody>
      </p:sp>
    </p:spTree>
    <p:extLst>
      <p:ext uri="{BB962C8B-B14F-4D97-AF65-F5344CB8AC3E}">
        <p14:creationId xmlns:p14="http://schemas.microsoft.com/office/powerpoint/2010/main" val="36237392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panose="020B0604020202020204" pitchFamily="34" charset="0"/>
                <a:cs typeface="Arial" panose="020B0604020202020204" pitchFamily="34" charset="0"/>
              </a:rPr>
              <a:t>m3_s5a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effectLst/>
              <a:latin typeface="Arial" panose="020B0604020202020204" pitchFamily="34" charset="0"/>
              <a:cs typeface="Arial" panose="020B0604020202020204" pitchFamily="34" charset="0"/>
            </a:endParaRPr>
          </a:p>
          <a:p>
            <a:pPr indent="0" algn="l"/>
            <a:r>
              <a:rPr lang="en-US" sz="1200" b="1" i="0" dirty="0">
                <a:effectLst/>
                <a:latin typeface="Arial" panose="020B0604020202020204" pitchFamily="34" charset="0"/>
                <a:cs typeface="Arial" panose="020B0604020202020204" pitchFamily="34" charset="0"/>
              </a:rPr>
              <a:t>Programming/Graphic Notes</a:t>
            </a:r>
            <a:endParaRPr lang="en-US" sz="1200" b="0" i="0" dirty="0">
              <a:effectLst/>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latin typeface="Arial" panose="020B0604020202020204" pitchFamily="34" charset="0"/>
                <a:cs typeface="Arial" panose="020B0604020202020204" pitchFamily="34" charset="0"/>
              </a:rPr>
              <a:t>Transition in activity.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latin typeface="Arial" panose="020B0604020202020204" pitchFamily="34" charset="0"/>
                <a:cs typeface="Arial" panose="020B0604020202020204" pitchFamily="34" charset="0"/>
              </a:rPr>
              <a:t>Once all items are selected show the Check button.</a:t>
            </a:r>
            <a:endParaRPr lang="en-IN" sz="1200" kern="1200" dirty="0">
              <a:latin typeface="Arial" panose="020B0604020202020204" pitchFamily="34" charset="0"/>
              <a:cs typeface="Arial" panose="020B0604020202020204" pitchFamily="34" charset="0"/>
            </a:endParaRPr>
          </a:p>
          <a:p>
            <a:pPr marL="112014" indent="-285750" algn="l">
              <a:buFont typeface="Arial" panose="020B0604020202020204" pitchFamily="34" charset="0"/>
              <a:buChar char="•"/>
            </a:pPr>
            <a:endParaRPr lang="en-US" sz="1200" b="0" i="0" dirty="0">
              <a:effectLst/>
              <a:latin typeface="Arial" panose="020B0604020202020204" pitchFamily="34" charset="0"/>
              <a:cs typeface="Arial" panose="020B0604020202020204" pitchFamily="34" charset="0"/>
            </a:endParaRPr>
          </a:p>
          <a:p>
            <a:pPr>
              <a:defRPr/>
            </a:pPr>
            <a:endParaRPr lang="en-IN" sz="1200" b="0" dirty="0">
              <a:highlight>
                <a:srgbClr val="FFFF00"/>
              </a:highlight>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84</a:t>
            </a:fld>
            <a:endParaRPr lang="en-IN"/>
          </a:p>
        </p:txBody>
      </p:sp>
    </p:spTree>
    <p:extLst>
      <p:ext uri="{BB962C8B-B14F-4D97-AF65-F5344CB8AC3E}">
        <p14:creationId xmlns:p14="http://schemas.microsoft.com/office/powerpoint/2010/main" val="36345501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800"/>
              </a:spcAft>
              <a:buClrTx/>
              <a:buSzTx/>
              <a:buFontTx/>
              <a:buNone/>
              <a:tabLst/>
              <a:defRPr/>
            </a:pPr>
            <a:r>
              <a:rPr lang="en-US" sz="1200" b="1" dirty="0">
                <a:latin typeface="Arial" panose="020B0604020202020204" pitchFamily="34" charset="0"/>
                <a:cs typeface="Arial" panose="020B0604020202020204" pitchFamily="34" charset="0"/>
              </a:rPr>
              <a:t>m1_s2c1</a:t>
            </a:r>
          </a:p>
          <a:p>
            <a:pPr>
              <a:spcAft>
                <a:spcPts val="800"/>
              </a:spcAft>
            </a:pPr>
            <a:endParaRPr lang="en-US" sz="1200" b="1" dirty="0">
              <a:latin typeface="Arial" panose="020B0604020202020204" pitchFamily="34" charset="0"/>
              <a:cs typeface="Arial" panose="020B0604020202020204" pitchFamily="34" charset="0"/>
            </a:endParaRPr>
          </a:p>
          <a:p>
            <a:pPr>
              <a:spcAft>
                <a:spcPts val="800"/>
              </a:spcAft>
            </a:pPr>
            <a:r>
              <a:rPr lang="en-US" sz="1200" b="1" dirty="0">
                <a:latin typeface="Arial" panose="020B0604020202020204" pitchFamily="34" charset="0"/>
                <a:cs typeface="Arial" panose="020B0604020202020204" pitchFamily="34" charset="0"/>
              </a:rPr>
              <a:t>Martin: </a:t>
            </a:r>
            <a:r>
              <a:rPr lang="en-US" sz="1200" strike="noStrike" dirty="0">
                <a:latin typeface="Arial" panose="020B0604020202020204" pitchFamily="34" charset="0"/>
                <a:cs typeface="Arial" panose="020B0604020202020204" pitchFamily="34" charset="0"/>
              </a:rPr>
              <a:t>So, if I do the math right, I should be good. </a:t>
            </a:r>
            <a:r>
              <a:rPr lang="en-IN" sz="1200" dirty="0">
                <a:effectLst/>
                <a:latin typeface="Arial" panose="020B0604020202020204" pitchFamily="34" charset="0"/>
                <a:ea typeface="Calibri" panose="020F0502020204030204" pitchFamily="34" charset="0"/>
                <a:cs typeface="Arial" panose="020B0604020202020204" pitchFamily="34" charset="0"/>
              </a:rPr>
              <a:t>Do you agree with me? </a:t>
            </a:r>
            <a:r>
              <a:rPr lang="en-IN" sz="1200" dirty="0">
                <a:effectLst/>
                <a:latin typeface="Arial" panose="020B0604020202020204" pitchFamily="34" charset="0"/>
                <a:cs typeface="Arial" panose="020B0604020202020204" pitchFamily="34" charset="0"/>
              </a:rPr>
              <a:t> </a:t>
            </a:r>
            <a:r>
              <a:rPr lang="en-IN" sz="1200" dirty="0">
                <a:effectLst/>
                <a:latin typeface="Arial" panose="020B0604020202020204" pitchFamily="34" charset="0"/>
                <a:ea typeface="Calibri" panose="020F0502020204030204" pitchFamily="34" charset="0"/>
                <a:cs typeface="Arial" panose="020B0604020202020204" pitchFamily="34" charset="0"/>
              </a:rPr>
              <a:t> </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activity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Show the feedback immediately once learner selects any one option.</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85</a:t>
            </a:fld>
            <a:endParaRPr lang="en-IN"/>
          </a:p>
        </p:txBody>
      </p:sp>
    </p:spTree>
    <p:extLst>
      <p:ext uri="{BB962C8B-B14F-4D97-AF65-F5344CB8AC3E}">
        <p14:creationId xmlns:p14="http://schemas.microsoft.com/office/powerpoint/2010/main" val="196506477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800"/>
              </a:spcAft>
              <a:buClrTx/>
              <a:buSzTx/>
              <a:buFontTx/>
              <a:buNone/>
              <a:tabLst/>
              <a:defRPr/>
            </a:pPr>
            <a:r>
              <a:rPr lang="en-US" sz="1200" b="1" dirty="0">
                <a:latin typeface="Arial" panose="020B0604020202020204" pitchFamily="34" charset="0"/>
                <a:cs typeface="Arial" panose="020B0604020202020204" pitchFamily="34" charset="0"/>
              </a:rPr>
              <a:t>m1_s2c1</a:t>
            </a:r>
          </a:p>
          <a:p>
            <a:pPr>
              <a:spcAft>
                <a:spcPts val="800"/>
              </a:spcAft>
            </a:pPr>
            <a:endParaRPr lang="en-US" sz="1200" b="1" dirty="0">
              <a:latin typeface="Arial" panose="020B0604020202020204" pitchFamily="34" charset="0"/>
              <a:cs typeface="Arial" panose="020B0604020202020204" pitchFamily="34" charset="0"/>
            </a:endParaRPr>
          </a:p>
          <a:p>
            <a:pPr>
              <a:spcAft>
                <a:spcPts val="800"/>
              </a:spcAft>
            </a:pPr>
            <a:r>
              <a:rPr lang="en-US" sz="1200" b="1" dirty="0">
                <a:latin typeface="Arial" panose="020B0604020202020204" pitchFamily="34" charset="0"/>
                <a:cs typeface="Arial" panose="020B0604020202020204" pitchFamily="34" charset="0"/>
              </a:rPr>
              <a:t>Martin: </a:t>
            </a:r>
            <a:r>
              <a:rPr lang="en-US" sz="1200" strike="noStrike" dirty="0">
                <a:latin typeface="Arial" panose="020B0604020202020204" pitchFamily="34" charset="0"/>
                <a:cs typeface="Arial" panose="020B0604020202020204" pitchFamily="34" charset="0"/>
              </a:rPr>
              <a:t>So, if I do the math right, I should be good. </a:t>
            </a:r>
            <a:r>
              <a:rPr lang="en-IN" sz="1200" dirty="0">
                <a:effectLst/>
                <a:latin typeface="Arial" panose="020B0604020202020204" pitchFamily="34" charset="0"/>
                <a:ea typeface="Calibri" panose="020F0502020204030204" pitchFamily="34" charset="0"/>
                <a:cs typeface="Arial" panose="020B0604020202020204" pitchFamily="34" charset="0"/>
              </a:rPr>
              <a:t>Do you agree with me? </a:t>
            </a:r>
            <a:r>
              <a:rPr lang="en-IN" sz="1200" dirty="0">
                <a:effectLst/>
                <a:latin typeface="Arial" panose="020B0604020202020204" pitchFamily="34" charset="0"/>
                <a:cs typeface="Arial" panose="020B0604020202020204" pitchFamily="34" charset="0"/>
              </a:rPr>
              <a:t> </a:t>
            </a:r>
            <a:r>
              <a:rPr lang="en-IN" sz="1200" dirty="0">
                <a:effectLst/>
                <a:latin typeface="Arial" panose="020B0604020202020204" pitchFamily="34" charset="0"/>
                <a:ea typeface="Calibri" panose="020F0502020204030204" pitchFamily="34" charset="0"/>
                <a:cs typeface="Arial" panose="020B0604020202020204" pitchFamily="34" charset="0"/>
              </a:rPr>
              <a:t> </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activity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Show the feedback immediately once learner selects any one option.</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86</a:t>
            </a:fld>
            <a:endParaRPr lang="en-IN"/>
          </a:p>
        </p:txBody>
      </p:sp>
    </p:spTree>
    <p:extLst>
      <p:ext uri="{BB962C8B-B14F-4D97-AF65-F5344CB8AC3E}">
        <p14:creationId xmlns:p14="http://schemas.microsoft.com/office/powerpoint/2010/main" val="21841444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800"/>
              </a:spcAft>
              <a:buClrTx/>
              <a:buSzTx/>
              <a:buFontTx/>
              <a:buNone/>
              <a:tabLst/>
              <a:defRPr/>
            </a:pPr>
            <a:r>
              <a:rPr lang="en-US" sz="1200" b="1" dirty="0">
                <a:latin typeface="Arial" panose="020B0604020202020204" pitchFamily="34" charset="0"/>
                <a:cs typeface="Arial" panose="020B0604020202020204" pitchFamily="34" charset="0"/>
              </a:rPr>
              <a:t>m1_s2c1</a:t>
            </a:r>
          </a:p>
          <a:p>
            <a:pPr>
              <a:spcAft>
                <a:spcPts val="800"/>
              </a:spcAft>
            </a:pPr>
            <a:endParaRPr lang="en-US" sz="1200" b="1" dirty="0">
              <a:latin typeface="Arial" panose="020B0604020202020204" pitchFamily="34" charset="0"/>
              <a:cs typeface="Arial" panose="020B0604020202020204" pitchFamily="34" charset="0"/>
            </a:endParaRPr>
          </a:p>
          <a:p>
            <a:pPr>
              <a:spcAft>
                <a:spcPts val="800"/>
              </a:spcAft>
            </a:pPr>
            <a:r>
              <a:rPr lang="en-US" sz="1200" b="1" dirty="0">
                <a:latin typeface="Arial" panose="020B0604020202020204" pitchFamily="34" charset="0"/>
                <a:cs typeface="Arial" panose="020B0604020202020204" pitchFamily="34" charset="0"/>
              </a:rPr>
              <a:t>Martin: </a:t>
            </a:r>
            <a:r>
              <a:rPr lang="en-US" sz="1200" strike="noStrike" dirty="0">
                <a:latin typeface="Arial" panose="020B0604020202020204" pitchFamily="34" charset="0"/>
                <a:cs typeface="Arial" panose="020B0604020202020204" pitchFamily="34" charset="0"/>
              </a:rPr>
              <a:t>So, if I do the math right, I should be good. </a:t>
            </a:r>
            <a:r>
              <a:rPr lang="en-IN" sz="1200" dirty="0">
                <a:effectLst/>
                <a:latin typeface="Arial" panose="020B0604020202020204" pitchFamily="34" charset="0"/>
                <a:ea typeface="Calibri" panose="020F0502020204030204" pitchFamily="34" charset="0"/>
                <a:cs typeface="Arial" panose="020B0604020202020204" pitchFamily="34" charset="0"/>
              </a:rPr>
              <a:t>Do you agree with me? </a:t>
            </a:r>
            <a:r>
              <a:rPr lang="en-IN" sz="1200" dirty="0">
                <a:effectLst/>
                <a:latin typeface="Arial" panose="020B0604020202020204" pitchFamily="34" charset="0"/>
                <a:cs typeface="Arial" panose="020B0604020202020204" pitchFamily="34" charset="0"/>
              </a:rPr>
              <a:t> </a:t>
            </a:r>
            <a:r>
              <a:rPr lang="en-IN" sz="1200" dirty="0">
                <a:effectLst/>
                <a:latin typeface="Arial" panose="020B0604020202020204" pitchFamily="34" charset="0"/>
                <a:ea typeface="Calibri" panose="020F0502020204030204" pitchFamily="34" charset="0"/>
                <a:cs typeface="Arial" panose="020B0604020202020204" pitchFamily="34" charset="0"/>
              </a:rPr>
              <a:t> </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ea typeface="Calibri" panose="020F050202020403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activity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Show the feedback immediately once learner selects any one option.</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87</a:t>
            </a:fld>
            <a:endParaRPr lang="en-IN"/>
          </a:p>
        </p:txBody>
      </p:sp>
    </p:spTree>
    <p:extLst>
      <p:ext uri="{BB962C8B-B14F-4D97-AF65-F5344CB8AC3E}">
        <p14:creationId xmlns:p14="http://schemas.microsoft.com/office/powerpoint/2010/main" val="947029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
              </a:rPr>
              <a:t>m2_s4c</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noStrike" dirty="0">
              <a:latin typeface="Arial "/>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
              </a:rPr>
              <a:t>Transition in activity.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
              </a:rPr>
              <a:t>Expert image clickable after learner enters something in the text field.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dirty="0">
              <a:latin typeface="Arial "/>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000" dirty="0">
              <a:solidFill>
                <a:schemeClr val="bg1"/>
              </a:solidFill>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88</a:t>
            </a:fld>
            <a:endParaRPr lang="en-IN" dirty="0"/>
          </a:p>
        </p:txBody>
      </p:sp>
    </p:spTree>
    <p:extLst>
      <p:ext uri="{BB962C8B-B14F-4D97-AF65-F5344CB8AC3E}">
        <p14:creationId xmlns:p14="http://schemas.microsoft.com/office/powerpoint/2010/main" val="32999016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
              </a:rPr>
              <a:t>m2_s4c</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noStrike" dirty="0">
              <a:latin typeface="Arial "/>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
              </a:rPr>
              <a:t>Transition in activity.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
              </a:rPr>
              <a:t>Expert image clickable after learner enters something in the text field.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200" dirty="0">
              <a:latin typeface="Arial "/>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1000" dirty="0">
              <a:solidFill>
                <a:schemeClr val="bg1"/>
              </a:solidFill>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89</a:t>
            </a:fld>
            <a:endParaRPr lang="en-IN" dirty="0"/>
          </a:p>
        </p:txBody>
      </p:sp>
    </p:spTree>
    <p:extLst>
      <p:ext uri="{BB962C8B-B14F-4D97-AF65-F5344CB8AC3E}">
        <p14:creationId xmlns:p14="http://schemas.microsoft.com/office/powerpoint/2010/main" val="17815927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panose="020B0604020202020204" pitchFamily="34" charset="0"/>
                <a:cs typeface="Arial" panose="020B0604020202020204" pitchFamily="34" charset="0"/>
              </a:rPr>
              <a:t>m3_s5a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effectLst/>
              <a:latin typeface="Arial" panose="020B0604020202020204" pitchFamily="34" charset="0"/>
              <a:cs typeface="Arial" panose="020B0604020202020204" pitchFamily="34" charset="0"/>
            </a:endParaRPr>
          </a:p>
          <a:p>
            <a:pPr indent="0" algn="l"/>
            <a:r>
              <a:rPr lang="en-US" sz="1200" b="1" i="0" dirty="0">
                <a:effectLst/>
                <a:latin typeface="Arial" panose="020B0604020202020204" pitchFamily="34" charset="0"/>
                <a:cs typeface="Arial" panose="020B0604020202020204" pitchFamily="34" charset="0"/>
              </a:rPr>
              <a:t>Programming/Graphic Notes</a:t>
            </a:r>
            <a:endParaRPr lang="en-US" sz="1200" b="0" i="0" dirty="0">
              <a:effectLst/>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latin typeface="Arial" panose="020B0604020202020204" pitchFamily="34" charset="0"/>
                <a:cs typeface="Arial" panose="020B0604020202020204" pitchFamily="34" charset="0"/>
              </a:rPr>
              <a:t>Transition in activity.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latin typeface="Arial" panose="020B0604020202020204" pitchFamily="34" charset="0"/>
                <a:cs typeface="Arial" panose="020B0604020202020204" pitchFamily="34" charset="0"/>
              </a:rPr>
              <a:t>Once all items are selected show the Check button.</a:t>
            </a:r>
            <a:endParaRPr lang="en-IN" sz="1200" kern="1200" dirty="0">
              <a:latin typeface="Arial" panose="020B0604020202020204" pitchFamily="34" charset="0"/>
              <a:cs typeface="Arial" panose="020B0604020202020204" pitchFamily="34" charset="0"/>
            </a:endParaRPr>
          </a:p>
          <a:p>
            <a:pPr marL="112014" indent="-285750" algn="l">
              <a:buFont typeface="Arial" panose="020B0604020202020204" pitchFamily="34" charset="0"/>
              <a:buChar char="•"/>
            </a:pPr>
            <a:endParaRPr lang="en-US" sz="1200" b="0" i="0" dirty="0">
              <a:effectLst/>
              <a:latin typeface="Arial" panose="020B0604020202020204" pitchFamily="34" charset="0"/>
              <a:cs typeface="Arial" panose="020B0604020202020204" pitchFamily="34" charset="0"/>
            </a:endParaRPr>
          </a:p>
          <a:p>
            <a:pPr>
              <a:defRPr/>
            </a:pPr>
            <a:endParaRPr lang="en-IN" sz="1200" b="0" dirty="0">
              <a:highlight>
                <a:srgbClr val="FFFF00"/>
              </a:highlight>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90</a:t>
            </a:fld>
            <a:endParaRPr lang="en-IN"/>
          </a:p>
        </p:txBody>
      </p:sp>
    </p:spTree>
    <p:extLst>
      <p:ext uri="{BB962C8B-B14F-4D97-AF65-F5344CB8AC3E}">
        <p14:creationId xmlns:p14="http://schemas.microsoft.com/office/powerpoint/2010/main" val="19107959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panose="020B0604020202020204" pitchFamily="34" charset="0"/>
                <a:cs typeface="Arial" panose="020B0604020202020204" pitchFamily="34" charset="0"/>
              </a:rPr>
              <a:t>m3_s5a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effectLst/>
              <a:latin typeface="Arial" panose="020B0604020202020204" pitchFamily="34" charset="0"/>
              <a:cs typeface="Arial" panose="020B0604020202020204" pitchFamily="34" charset="0"/>
            </a:endParaRPr>
          </a:p>
          <a:p>
            <a:pPr indent="0" algn="l"/>
            <a:r>
              <a:rPr lang="en-US" sz="1200" b="1" i="0" dirty="0">
                <a:effectLst/>
                <a:latin typeface="Arial" panose="020B0604020202020204" pitchFamily="34" charset="0"/>
                <a:cs typeface="Arial" panose="020B0604020202020204" pitchFamily="34" charset="0"/>
              </a:rPr>
              <a:t>Programming/Graphic Notes</a:t>
            </a:r>
            <a:endParaRPr lang="en-US" sz="1200" b="0" i="0" dirty="0">
              <a:effectLst/>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latin typeface="Arial" panose="020B0604020202020204" pitchFamily="34" charset="0"/>
                <a:cs typeface="Arial" panose="020B0604020202020204" pitchFamily="34" charset="0"/>
              </a:rPr>
              <a:t>Transition in activity.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latin typeface="Arial" panose="020B0604020202020204" pitchFamily="34" charset="0"/>
                <a:cs typeface="Arial" panose="020B0604020202020204" pitchFamily="34" charset="0"/>
              </a:rPr>
              <a:t>Once all items are selected show the Check button.</a:t>
            </a:r>
            <a:endParaRPr lang="en-IN" sz="1200" kern="1200" dirty="0">
              <a:latin typeface="Arial" panose="020B0604020202020204" pitchFamily="34" charset="0"/>
              <a:cs typeface="Arial" panose="020B0604020202020204" pitchFamily="34" charset="0"/>
            </a:endParaRPr>
          </a:p>
          <a:p>
            <a:pPr marL="112014" indent="-285750" algn="l">
              <a:buFont typeface="Arial" panose="020B0604020202020204" pitchFamily="34" charset="0"/>
              <a:buChar char="•"/>
            </a:pPr>
            <a:endParaRPr lang="en-US" sz="1200" b="0" i="0" dirty="0">
              <a:effectLst/>
              <a:latin typeface="Arial" panose="020B0604020202020204" pitchFamily="34" charset="0"/>
              <a:cs typeface="Arial" panose="020B0604020202020204" pitchFamily="34" charset="0"/>
            </a:endParaRPr>
          </a:p>
          <a:p>
            <a:pPr>
              <a:defRPr/>
            </a:pPr>
            <a:endParaRPr lang="en-IN" sz="1200" b="0" dirty="0">
              <a:highlight>
                <a:srgbClr val="FFFF00"/>
              </a:highlight>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91</a:t>
            </a:fld>
            <a:endParaRPr lang="en-IN"/>
          </a:p>
        </p:txBody>
      </p:sp>
    </p:spTree>
    <p:extLst>
      <p:ext uri="{BB962C8B-B14F-4D97-AF65-F5344CB8AC3E}">
        <p14:creationId xmlns:p14="http://schemas.microsoft.com/office/powerpoint/2010/main" val="2245459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800"/>
              </a:spcAft>
              <a:buClrTx/>
              <a:buSzTx/>
              <a:buFontTx/>
              <a:buNone/>
              <a:tabLst/>
              <a:defRPr/>
            </a:pPr>
            <a:r>
              <a:rPr lang="en-US" sz="1200" b="1" dirty="0">
                <a:latin typeface="Arial" panose="020B0604020202020204" pitchFamily="34" charset="0"/>
                <a:cs typeface="Arial" panose="020B0604020202020204" pitchFamily="34" charset="0"/>
              </a:rPr>
              <a:t>m1_s2c3</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activity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Make Next clickable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8</a:t>
            </a:fld>
            <a:endParaRPr lang="en-IN"/>
          </a:p>
        </p:txBody>
      </p:sp>
    </p:spTree>
    <p:extLst>
      <p:ext uri="{BB962C8B-B14F-4D97-AF65-F5344CB8AC3E}">
        <p14:creationId xmlns:p14="http://schemas.microsoft.com/office/powerpoint/2010/main" val="26835088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panose="020B0604020202020204" pitchFamily="34" charset="0"/>
                <a:cs typeface="Arial" panose="020B0604020202020204" pitchFamily="34" charset="0"/>
              </a:rPr>
              <a:t>m3_s5a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b="0" dirty="0">
              <a:effectLst/>
              <a:latin typeface="Arial" panose="020B0604020202020204" pitchFamily="34" charset="0"/>
              <a:cs typeface="Arial" panose="020B0604020202020204" pitchFamily="34" charset="0"/>
            </a:endParaRPr>
          </a:p>
          <a:p>
            <a:pPr indent="0" algn="l"/>
            <a:r>
              <a:rPr lang="en-US" sz="1200" b="1" i="0" dirty="0">
                <a:effectLst/>
                <a:latin typeface="Arial" panose="020B0604020202020204" pitchFamily="34" charset="0"/>
                <a:cs typeface="Arial" panose="020B0604020202020204" pitchFamily="34" charset="0"/>
              </a:rPr>
              <a:t>Programming/Graphic Notes</a:t>
            </a:r>
            <a:endParaRPr lang="en-US" sz="1200" b="0" i="0" dirty="0">
              <a:effectLst/>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latin typeface="Arial" panose="020B0604020202020204" pitchFamily="34" charset="0"/>
                <a:cs typeface="Arial" panose="020B0604020202020204" pitchFamily="34" charset="0"/>
              </a:rPr>
              <a:t>Transition in activity.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kern="1200" dirty="0">
                <a:latin typeface="Arial" panose="020B0604020202020204" pitchFamily="34" charset="0"/>
                <a:cs typeface="Arial" panose="020B0604020202020204" pitchFamily="34" charset="0"/>
              </a:rPr>
              <a:t>Once all items are selected show the Check button.</a:t>
            </a:r>
            <a:endParaRPr lang="en-IN" sz="1200" kern="1200" dirty="0">
              <a:latin typeface="Arial" panose="020B0604020202020204" pitchFamily="34" charset="0"/>
              <a:cs typeface="Arial" panose="020B0604020202020204" pitchFamily="34" charset="0"/>
            </a:endParaRPr>
          </a:p>
          <a:p>
            <a:pPr marL="112014" indent="-285750" algn="l">
              <a:buFont typeface="Arial" panose="020B0604020202020204" pitchFamily="34" charset="0"/>
              <a:buChar char="•"/>
            </a:pPr>
            <a:endParaRPr lang="en-US" sz="1200" b="0" i="0" dirty="0">
              <a:effectLst/>
              <a:latin typeface="Arial" panose="020B0604020202020204" pitchFamily="34" charset="0"/>
              <a:cs typeface="Arial" panose="020B0604020202020204" pitchFamily="34" charset="0"/>
            </a:endParaRPr>
          </a:p>
          <a:p>
            <a:pPr>
              <a:defRPr/>
            </a:pPr>
            <a:endParaRPr lang="en-IN" sz="1200" b="0" dirty="0">
              <a:highlight>
                <a:srgbClr val="FFFF00"/>
              </a:highlight>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92</a:t>
            </a:fld>
            <a:endParaRPr lang="en-IN"/>
          </a:p>
        </p:txBody>
      </p:sp>
    </p:spTree>
    <p:extLst>
      <p:ext uri="{BB962C8B-B14F-4D97-AF65-F5344CB8AC3E}">
        <p14:creationId xmlns:p14="http://schemas.microsoft.com/office/powerpoint/2010/main" val="7142382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
              </a:rPr>
              <a:t>m2_s3a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dirty="0">
              <a:latin typeface="Arial "/>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
              </a:rPr>
              <a:t>Martin:</a:t>
            </a:r>
            <a:r>
              <a:rPr lang="en-US" sz="1200" b="0" dirty="0">
                <a:latin typeface="Arial "/>
              </a:rPr>
              <a:t> Take a minute or two to go through the definition of operational risk, its impact, aspects, and how to evaluate it.</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latin typeface="Arial "/>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i="0" dirty="0">
                <a:latin typeface="Arial "/>
                <a:cs typeface="Arial" panose="020B0604020202020204" pitchFamily="34" charset="0"/>
              </a:rPr>
              <a:t>Click on each tab to learn more about operational risk.</a:t>
            </a:r>
            <a:endParaRPr lang="en-US" sz="1200" b="0" i="0" dirty="0">
              <a:latin typeface="Arial "/>
            </a:endParaRPr>
          </a:p>
          <a:p>
            <a:endParaRPr lang="en-IN" sz="1200" dirty="0">
              <a:latin typeface="Arial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
                <a:cs typeface="Arial"/>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
              </a:rPr>
              <a:t>Transition in graphics/text in sync with audio.</a:t>
            </a:r>
            <a:endParaRPr lang="en-US" sz="1200" dirty="0">
              <a:latin typeface="Arial "/>
              <a:cs typeface="Ari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
                <a:cs typeface="Arial"/>
              </a:rPr>
              <a:t>Click to reveal.</a:t>
            </a:r>
          </a:p>
          <a:p>
            <a:endParaRPr lang="en-IN" dirty="0"/>
          </a:p>
        </p:txBody>
      </p:sp>
      <p:sp>
        <p:nvSpPr>
          <p:cNvPr id="4" name="Slide Number Placeholder 3"/>
          <p:cNvSpPr>
            <a:spLocks noGrp="1"/>
          </p:cNvSpPr>
          <p:nvPr>
            <p:ph type="sldNum" sz="quarter" idx="5"/>
          </p:nvPr>
        </p:nvSpPr>
        <p:spPr/>
        <p:txBody>
          <a:bodyPr/>
          <a:lstStyle/>
          <a:p>
            <a:fld id="{F9921B47-61DA-47CD-A9FD-A32EBA9E1D21}" type="slidenum">
              <a:rPr lang="en-IN" smtClean="0"/>
              <a:t>93</a:t>
            </a:fld>
            <a:endParaRPr lang="en-IN" dirty="0"/>
          </a:p>
        </p:txBody>
      </p:sp>
    </p:spTree>
    <p:extLst>
      <p:ext uri="{BB962C8B-B14F-4D97-AF65-F5344CB8AC3E}">
        <p14:creationId xmlns:p14="http://schemas.microsoft.com/office/powerpoint/2010/main" val="22968591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
              </a:rPr>
              <a:t>m2_s3a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dirty="0">
              <a:latin typeface="Arial "/>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
              </a:rPr>
              <a:t>Martin:</a:t>
            </a:r>
            <a:r>
              <a:rPr lang="en-US" sz="1200" b="0" dirty="0">
                <a:latin typeface="Arial "/>
              </a:rPr>
              <a:t> Take a minute or two to go through the definition of operational risk, its impact, aspects, and how to evaluate it.</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latin typeface="Arial "/>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i="0" dirty="0">
                <a:latin typeface="Arial "/>
                <a:cs typeface="Arial" panose="020B0604020202020204" pitchFamily="34" charset="0"/>
              </a:rPr>
              <a:t>Click on each tab to learn more about operational risk.</a:t>
            </a:r>
            <a:endParaRPr lang="en-US" sz="1200" b="0" i="0" dirty="0">
              <a:latin typeface="Arial "/>
            </a:endParaRPr>
          </a:p>
          <a:p>
            <a:endParaRPr lang="en-IN" sz="1200" dirty="0">
              <a:latin typeface="Arial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
                <a:cs typeface="Arial"/>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
              </a:rPr>
              <a:t>Transition in graphics/text in sync with audio.</a:t>
            </a:r>
            <a:endParaRPr lang="en-US" sz="1200" dirty="0">
              <a:latin typeface="Arial "/>
              <a:cs typeface="Ari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
                <a:cs typeface="Arial"/>
              </a:rPr>
              <a:t>Click to reveal.</a:t>
            </a:r>
          </a:p>
          <a:p>
            <a:endParaRPr lang="en-IN" dirty="0"/>
          </a:p>
        </p:txBody>
      </p:sp>
      <p:sp>
        <p:nvSpPr>
          <p:cNvPr id="4" name="Slide Number Placeholder 3"/>
          <p:cNvSpPr>
            <a:spLocks noGrp="1"/>
          </p:cNvSpPr>
          <p:nvPr>
            <p:ph type="sldNum" sz="quarter" idx="5"/>
          </p:nvPr>
        </p:nvSpPr>
        <p:spPr/>
        <p:txBody>
          <a:bodyPr/>
          <a:lstStyle/>
          <a:p>
            <a:fld id="{F9921B47-61DA-47CD-A9FD-A32EBA9E1D21}" type="slidenum">
              <a:rPr lang="en-IN" smtClean="0"/>
              <a:t>94</a:t>
            </a:fld>
            <a:endParaRPr lang="en-IN" dirty="0"/>
          </a:p>
        </p:txBody>
      </p:sp>
    </p:spTree>
    <p:extLst>
      <p:ext uri="{BB962C8B-B14F-4D97-AF65-F5344CB8AC3E}">
        <p14:creationId xmlns:p14="http://schemas.microsoft.com/office/powerpoint/2010/main" val="111775845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
              </a:rPr>
              <a:t>m2_s3a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dirty="0">
              <a:latin typeface="Arial "/>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
              </a:rPr>
              <a:t>Martin:</a:t>
            </a:r>
            <a:r>
              <a:rPr lang="en-US" sz="1200" b="0" dirty="0">
                <a:latin typeface="Arial "/>
              </a:rPr>
              <a:t> Take a minute or two to go through the definition of operational risk, its impact, aspects, and how to evaluate it.</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latin typeface="Arial "/>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i="0" dirty="0">
                <a:latin typeface="Arial "/>
                <a:cs typeface="Arial" panose="020B0604020202020204" pitchFamily="34" charset="0"/>
              </a:rPr>
              <a:t>Click on each tab to learn more about operational risk.</a:t>
            </a:r>
            <a:endParaRPr lang="en-US" sz="1200" b="0" i="0" dirty="0">
              <a:latin typeface="Arial "/>
            </a:endParaRPr>
          </a:p>
          <a:p>
            <a:endParaRPr lang="en-IN" sz="1200" dirty="0">
              <a:latin typeface="Arial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
                <a:cs typeface="Arial"/>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
              </a:rPr>
              <a:t>Transition in graphics/text in sync with audio.</a:t>
            </a:r>
            <a:endParaRPr lang="en-US" sz="1200" dirty="0">
              <a:latin typeface="Arial "/>
              <a:cs typeface="Arial"/>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
                <a:cs typeface="Arial"/>
              </a:rPr>
              <a:t>Click to reveal.</a:t>
            </a:r>
          </a:p>
          <a:p>
            <a:endParaRPr lang="en-IN" dirty="0"/>
          </a:p>
        </p:txBody>
      </p:sp>
      <p:sp>
        <p:nvSpPr>
          <p:cNvPr id="4" name="Slide Number Placeholder 3"/>
          <p:cNvSpPr>
            <a:spLocks noGrp="1"/>
          </p:cNvSpPr>
          <p:nvPr>
            <p:ph type="sldNum" sz="quarter" idx="5"/>
          </p:nvPr>
        </p:nvSpPr>
        <p:spPr/>
        <p:txBody>
          <a:bodyPr/>
          <a:lstStyle/>
          <a:p>
            <a:fld id="{F9921B47-61DA-47CD-A9FD-A32EBA9E1D21}" type="slidenum">
              <a:rPr lang="en-IN" smtClean="0"/>
              <a:t>95</a:t>
            </a:fld>
            <a:endParaRPr lang="en-IN" dirty="0"/>
          </a:p>
        </p:txBody>
      </p:sp>
    </p:spTree>
    <p:extLst>
      <p:ext uri="{BB962C8B-B14F-4D97-AF65-F5344CB8AC3E}">
        <p14:creationId xmlns:p14="http://schemas.microsoft.com/office/powerpoint/2010/main" val="105172303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panose="020B0604020202020204" pitchFamily="34" charset="0"/>
                <a:cs typeface="Arial" panose="020B0604020202020204" pitchFamily="34" charset="0"/>
              </a:rPr>
              <a:t>m4_s6a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sngStrike"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IN" sz="1200" b="1" i="0" strike="noStrike" dirty="0">
                <a:effectLst/>
                <a:latin typeface="Arial" panose="020B0604020202020204" pitchFamily="34" charset="0"/>
                <a:ea typeface="Times New Roman" panose="02020603050405020304" pitchFamily="18" charset="0"/>
                <a:cs typeface="Arial" panose="020B0604020202020204" pitchFamily="34" charset="0"/>
              </a:rPr>
              <a:t>Martin: </a:t>
            </a:r>
            <a:r>
              <a:rPr lang="en-IN" sz="1200" i="0" strike="noStrike" dirty="0">
                <a:effectLst/>
                <a:latin typeface="Arial" panose="020B0604020202020204" pitchFamily="34" charset="0"/>
                <a:ea typeface="Times New Roman" panose="02020603050405020304" pitchFamily="18" charset="0"/>
                <a:cs typeface="Arial" panose="020B0604020202020204" pitchFamily="34" charset="0"/>
              </a:rPr>
              <a:t>Ask, what does it cost to operate the building?</a:t>
            </a:r>
            <a:endParaRPr lang="en-US" sz="1200" b="1" i="0" strike="noStrike"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noStrike"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Click on each dot to learn more. </a:t>
            </a:r>
          </a:p>
          <a:p>
            <a:endParaRPr lang="en-US" sz="1200"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graphics/text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Click through arrows</a:t>
            </a:r>
          </a:p>
          <a:p>
            <a:endParaRPr lang="en-I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102</a:t>
            </a:fld>
            <a:endParaRPr lang="en-IN"/>
          </a:p>
        </p:txBody>
      </p:sp>
    </p:spTree>
    <p:extLst>
      <p:ext uri="{BB962C8B-B14F-4D97-AF65-F5344CB8AC3E}">
        <p14:creationId xmlns:p14="http://schemas.microsoft.com/office/powerpoint/2010/main" val="41337857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panose="020B0604020202020204" pitchFamily="34" charset="0"/>
                <a:cs typeface="Arial" panose="020B0604020202020204" pitchFamily="34" charset="0"/>
              </a:rPr>
              <a:t>m4_s6a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sngStrike"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IN" sz="1200" b="1" i="0" strike="noStrike" dirty="0">
                <a:effectLst/>
                <a:latin typeface="Arial" panose="020B0604020202020204" pitchFamily="34" charset="0"/>
                <a:ea typeface="Times New Roman" panose="02020603050405020304" pitchFamily="18" charset="0"/>
                <a:cs typeface="Arial" panose="020B0604020202020204" pitchFamily="34" charset="0"/>
              </a:rPr>
              <a:t>Martin: </a:t>
            </a:r>
            <a:r>
              <a:rPr lang="en-IN" sz="1200" i="0" strike="noStrike" dirty="0">
                <a:effectLst/>
                <a:latin typeface="Arial" panose="020B0604020202020204" pitchFamily="34" charset="0"/>
                <a:ea typeface="Times New Roman" panose="02020603050405020304" pitchFamily="18" charset="0"/>
                <a:cs typeface="Arial" panose="020B0604020202020204" pitchFamily="34" charset="0"/>
              </a:rPr>
              <a:t>Ask, what does it cost to operate the building?</a:t>
            </a:r>
            <a:endParaRPr lang="en-US" sz="1200" b="1" i="0" strike="noStrike"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noStrike"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Click on each dot to learn more. </a:t>
            </a:r>
          </a:p>
          <a:p>
            <a:endParaRPr lang="en-US" sz="1200"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graphics/text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Click through arrows</a:t>
            </a:r>
          </a:p>
          <a:p>
            <a:endParaRPr lang="en-I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103</a:t>
            </a:fld>
            <a:endParaRPr lang="en-IN"/>
          </a:p>
        </p:txBody>
      </p:sp>
    </p:spTree>
    <p:extLst>
      <p:ext uri="{BB962C8B-B14F-4D97-AF65-F5344CB8AC3E}">
        <p14:creationId xmlns:p14="http://schemas.microsoft.com/office/powerpoint/2010/main" val="33083091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m3_s2a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Martin: </a:t>
            </a:r>
            <a:r>
              <a:rPr lang="en-IN" sz="1200" dirty="0">
                <a:effectLst/>
                <a:latin typeface="Arial" panose="020B0604020202020204" pitchFamily="34" charset="0"/>
                <a:ea typeface="Calibri" panose="020F0502020204030204" pitchFamily="34" charset="0"/>
                <a:cs typeface="Arial" panose="020B0604020202020204" pitchFamily="34" charset="0"/>
              </a:rPr>
              <a:t>The FDICIA guidelines include general requirements for inclusion in financial institutions’ real estate lending policies, as well as specific Loan-to-Value limits to which lenders must adhere. While there are allowable exceptions documented within the text of the written FDICIA guidelines, in general, real estate lenders and financial institutions are charged with the following.</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IN" sz="1200" i="0" dirty="0">
                <a:latin typeface="Arial" panose="020B0604020202020204" pitchFamily="34" charset="0"/>
                <a:cs typeface="Arial" panose="020B0604020202020204" pitchFamily="34" charset="0"/>
              </a:rPr>
              <a:t>Click on each icon to learn about it.</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graphics/text in sync with audio</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104</a:t>
            </a:fld>
            <a:endParaRPr lang="en-IN"/>
          </a:p>
        </p:txBody>
      </p:sp>
    </p:spTree>
    <p:extLst>
      <p:ext uri="{BB962C8B-B14F-4D97-AF65-F5344CB8AC3E}">
        <p14:creationId xmlns:p14="http://schemas.microsoft.com/office/powerpoint/2010/main" val="3431021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m3_s2a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Martin: </a:t>
            </a:r>
            <a:r>
              <a:rPr lang="en-IN" sz="1200" dirty="0">
                <a:effectLst/>
                <a:latin typeface="Arial" panose="020B0604020202020204" pitchFamily="34" charset="0"/>
                <a:ea typeface="Calibri" panose="020F0502020204030204" pitchFamily="34" charset="0"/>
                <a:cs typeface="Arial" panose="020B0604020202020204" pitchFamily="34" charset="0"/>
              </a:rPr>
              <a:t>The FDICIA guidelines include general requirements for inclusion in financial institutions’ real estate lending policies, as well as specific Loan-to-Value limits to which lenders must adhere. While there are allowable exceptions documented within the text of the written FDICIA guidelines, in general, real estate lenders and financial institutions are charged with the following.</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IN" sz="1200" i="0" dirty="0">
                <a:latin typeface="Arial" panose="020B0604020202020204" pitchFamily="34" charset="0"/>
                <a:cs typeface="Arial" panose="020B0604020202020204" pitchFamily="34" charset="0"/>
              </a:rPr>
              <a:t>Click on each icon to learn about it.</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graphics/text in sync with audio</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105</a:t>
            </a:fld>
            <a:endParaRPr lang="en-IN"/>
          </a:p>
        </p:txBody>
      </p:sp>
    </p:spTree>
    <p:extLst>
      <p:ext uri="{BB962C8B-B14F-4D97-AF65-F5344CB8AC3E}">
        <p14:creationId xmlns:p14="http://schemas.microsoft.com/office/powerpoint/2010/main" val="124842314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m3_s2a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Martin: </a:t>
            </a:r>
            <a:r>
              <a:rPr lang="en-IN" sz="1200" dirty="0">
                <a:effectLst/>
                <a:latin typeface="Arial" panose="020B0604020202020204" pitchFamily="34" charset="0"/>
                <a:ea typeface="Calibri" panose="020F0502020204030204" pitchFamily="34" charset="0"/>
                <a:cs typeface="Arial" panose="020B0604020202020204" pitchFamily="34" charset="0"/>
              </a:rPr>
              <a:t>The FDICIA guidelines include general requirements for inclusion in financial institutions’ real estate lending policies, as well as specific Loan-to-Value limits to which lenders must adhere. While there are allowable exceptions documented within the text of the written FDICIA guidelines, in general, real estate lenders and financial institutions are charged with the following.</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IN" sz="1200" i="0" dirty="0">
                <a:latin typeface="Arial" panose="020B0604020202020204" pitchFamily="34" charset="0"/>
                <a:cs typeface="Arial" panose="020B0604020202020204" pitchFamily="34" charset="0"/>
              </a:rPr>
              <a:t>Click on each icon to learn about it.</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graphics/text in sync with audio</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106</a:t>
            </a:fld>
            <a:endParaRPr lang="en-IN"/>
          </a:p>
        </p:txBody>
      </p:sp>
    </p:spTree>
    <p:extLst>
      <p:ext uri="{BB962C8B-B14F-4D97-AF65-F5344CB8AC3E}">
        <p14:creationId xmlns:p14="http://schemas.microsoft.com/office/powerpoint/2010/main" val="16103738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m3_s2a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Martin: </a:t>
            </a:r>
            <a:r>
              <a:rPr lang="en-IN" sz="1200" dirty="0">
                <a:effectLst/>
                <a:latin typeface="Arial" panose="020B0604020202020204" pitchFamily="34" charset="0"/>
                <a:ea typeface="Calibri" panose="020F0502020204030204" pitchFamily="34" charset="0"/>
                <a:cs typeface="Arial" panose="020B0604020202020204" pitchFamily="34" charset="0"/>
              </a:rPr>
              <a:t>The FDICIA guidelines include general requirements for inclusion in financial institutions’ real estate lending policies, as well as specific Loan-to-Value limits to which lenders must adhere. While there are allowable exceptions documented within the text of the written FDICIA guidelines, in general, real estate lenders and financial institutions are charged with the following.</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IN" sz="1200" i="0" dirty="0">
                <a:latin typeface="Arial" panose="020B0604020202020204" pitchFamily="34" charset="0"/>
                <a:cs typeface="Arial" panose="020B0604020202020204" pitchFamily="34" charset="0"/>
              </a:rPr>
              <a:t>Click on each icon to learn about it.</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0" dirty="0">
              <a:effectLst/>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graphics/text in sync with audio</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107</a:t>
            </a:fld>
            <a:endParaRPr lang="en-IN"/>
          </a:p>
        </p:txBody>
      </p:sp>
    </p:spTree>
    <p:extLst>
      <p:ext uri="{BB962C8B-B14F-4D97-AF65-F5344CB8AC3E}">
        <p14:creationId xmlns:p14="http://schemas.microsoft.com/office/powerpoint/2010/main" val="30405202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m1_s4a</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Elena: </a:t>
            </a:r>
            <a:r>
              <a:rPr lang="en-US" dirty="0">
                <a:latin typeface="Arial" panose="020B0604020202020204" pitchFamily="34" charset="0"/>
                <a:cs typeface="Arial" panose="020B0604020202020204" pitchFamily="34" charset="0"/>
              </a:rPr>
              <a:t>There are a few more similarities between C&amp;I and CRE lending. Click on each icon to learn more. </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Programming/Graphic Note</a:t>
            </a:r>
          </a:p>
          <a:p>
            <a:pPr marL="285750" indent="-285750">
              <a:buFont typeface="Arial" panose="020B0604020202020204" pitchFamily="34" charset="0"/>
              <a:buChar char="•"/>
            </a:pPr>
            <a:r>
              <a:rPr lang="en-US" sz="1400" kern="1200" dirty="0">
                <a:latin typeface="Arial" panose="020B0604020202020204" pitchFamily="34" charset="0"/>
                <a:cs typeface="Arial" panose="020B0604020202020204" pitchFamily="34" charset="0"/>
              </a:rPr>
              <a:t>Have Elena face forward. Have a portion of the background masked. Have the graphic be interactive. </a:t>
            </a:r>
          </a:p>
        </p:txBody>
      </p:sp>
      <p:sp>
        <p:nvSpPr>
          <p:cNvPr id="4" name="Slide Number Placeholder 3"/>
          <p:cNvSpPr>
            <a:spLocks noGrp="1"/>
          </p:cNvSpPr>
          <p:nvPr>
            <p:ph type="sldNum" sz="quarter" idx="5"/>
          </p:nvPr>
        </p:nvSpPr>
        <p:spPr/>
        <p:txBody>
          <a:bodyPr/>
          <a:lstStyle/>
          <a:p>
            <a:fld id="{F9921B47-61DA-47CD-A9FD-A32EBA9E1D21}" type="slidenum">
              <a:rPr lang="en-IN" smtClean="0"/>
              <a:t>9</a:t>
            </a:fld>
            <a:endParaRPr lang="en-IN"/>
          </a:p>
        </p:txBody>
      </p:sp>
    </p:spTree>
    <p:extLst>
      <p:ext uri="{BB962C8B-B14F-4D97-AF65-F5344CB8AC3E}">
        <p14:creationId xmlns:p14="http://schemas.microsoft.com/office/powerpoint/2010/main" val="36687825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buClrTx/>
              <a:buSzTx/>
              <a:buFontTx/>
              <a:buNone/>
              <a:tabLst/>
              <a:defRPr/>
            </a:pPr>
            <a:r>
              <a:rPr lang="en-US" b="1" dirty="0"/>
              <a:t>m1_s4a</a:t>
            </a:r>
          </a:p>
          <a:p>
            <a:pPr marL="0" marR="0" lvl="0" indent="0" algn="l" defTabSz="1028700" rtl="0" eaLnBrk="1" fontAlgn="auto" latinLnBrk="0" hangingPunct="1">
              <a:buClrTx/>
              <a:buSzTx/>
              <a:buFontTx/>
              <a:buNone/>
              <a:tabLst/>
              <a:defRPr/>
            </a:pPr>
            <a:endParaRPr lang="en-US" b="1" dirty="0"/>
          </a:p>
          <a:p>
            <a:pPr marL="0" marR="0" lvl="0" indent="0" algn="l" defTabSz="1028700" rtl="0" eaLnBrk="1" fontAlgn="auto" latinLnBrk="0" hangingPunct="1">
              <a:buClrTx/>
              <a:buSzTx/>
              <a:buFontTx/>
              <a:buNone/>
              <a:tabLst/>
              <a:defRPr/>
            </a:pPr>
            <a:r>
              <a:rPr lang="en-US" b="1" dirty="0"/>
              <a:t>Main Narrator</a:t>
            </a:r>
            <a:r>
              <a:rPr lang="en-IN" b="1" dirty="0"/>
              <a:t>: </a:t>
            </a:r>
            <a:r>
              <a:rPr lang="en-US" dirty="0"/>
              <a:t>Throughout the courses you’ll be working with three co-workers. </a:t>
            </a:r>
          </a:p>
          <a:p>
            <a:pPr marL="0" marR="0" lvl="0" indent="0" algn="l" defTabSz="1028700" rtl="0" eaLnBrk="1" fontAlgn="auto" latinLnBrk="0" hangingPunct="1">
              <a:spcBef>
                <a:spcPts val="600"/>
              </a:spcBef>
              <a:spcAft>
                <a:spcPts val="600"/>
              </a:spcAft>
              <a:buClrTx/>
              <a:buSzTx/>
              <a:buFontTx/>
              <a:buNone/>
              <a:tabLst/>
              <a:defRPr/>
            </a:pPr>
            <a:endParaRPr lang="en-US" dirty="0"/>
          </a:p>
          <a:p>
            <a:pPr marL="0" marR="0"/>
            <a:r>
              <a:rPr lang="en-US" dirty="0"/>
              <a:t>Click on each image to get to know them.</a:t>
            </a:r>
          </a:p>
          <a:p>
            <a:pPr marL="0" marR="0">
              <a:lnSpc>
                <a:spcPct val="107000"/>
              </a:lnSpc>
            </a:pPr>
            <a:endParaRPr lang="en-US" dirty="0"/>
          </a:p>
          <a:p>
            <a:pPr marL="0" marR="0" lvl="0" indent="0" algn="l" defTabSz="1028700" rtl="0" eaLnBrk="1" fontAlgn="auto" latinLnBrk="0" hangingPunct="1">
              <a:lnSpc>
                <a:spcPct val="107000"/>
              </a:lnSpc>
              <a:buClrTx/>
              <a:buSzTx/>
              <a:buFontTx/>
              <a:buNone/>
              <a:tabLst/>
              <a:defRPr/>
            </a:pPr>
            <a:r>
              <a:rPr lang="en-US" b="1" dirty="0"/>
              <a:t>Programming/Graphic Notes</a:t>
            </a:r>
          </a:p>
          <a:p>
            <a:pPr marL="0" marR="0">
              <a:lnSpc>
                <a:spcPct val="107000"/>
              </a:lnSpc>
              <a:spcBef>
                <a:spcPts val="600"/>
              </a:spcBef>
              <a:spcAft>
                <a:spcPts val="600"/>
              </a:spcAft>
            </a:pPr>
            <a:endParaRPr lang="en-IN" dirty="0"/>
          </a:p>
          <a:p>
            <a:pPr marL="0" marR="0" lvl="0" indent="0" algn="l" defTabSz="1028700" rtl="0" eaLnBrk="1" fontAlgn="auto" latinLnBrk="0" hangingPunct="1">
              <a:lnSpc>
                <a:spcPct val="100000"/>
              </a:lnSpc>
              <a:spcBef>
                <a:spcPts val="600"/>
              </a:spcBef>
              <a:spcAft>
                <a:spcPts val="6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9921B47-61DA-47CD-A9FD-A32EBA9E1D21}" type="slidenum">
              <a:rPr lang="en-IN" smtClean="0"/>
              <a:t>108</a:t>
            </a:fld>
            <a:endParaRPr lang="en-IN"/>
          </a:p>
        </p:txBody>
      </p:sp>
    </p:spTree>
    <p:extLst>
      <p:ext uri="{BB962C8B-B14F-4D97-AF65-F5344CB8AC3E}">
        <p14:creationId xmlns:p14="http://schemas.microsoft.com/office/powerpoint/2010/main" val="261229023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buClrTx/>
              <a:buSzTx/>
              <a:buFontTx/>
              <a:buNone/>
              <a:tabLst/>
              <a:defRPr/>
            </a:pPr>
            <a:r>
              <a:rPr lang="en-US" b="1" dirty="0"/>
              <a:t>m1_s4a</a:t>
            </a:r>
          </a:p>
          <a:p>
            <a:pPr marL="0" marR="0" lvl="0" indent="0" algn="l" defTabSz="1028700" rtl="0" eaLnBrk="1" fontAlgn="auto" latinLnBrk="0" hangingPunct="1">
              <a:buClrTx/>
              <a:buSzTx/>
              <a:buFontTx/>
              <a:buNone/>
              <a:tabLst/>
              <a:defRPr/>
            </a:pPr>
            <a:endParaRPr lang="en-US" b="1" dirty="0"/>
          </a:p>
          <a:p>
            <a:pPr marL="0" marR="0" lvl="0" indent="0" algn="l" defTabSz="1028700" rtl="0" eaLnBrk="1" fontAlgn="auto" latinLnBrk="0" hangingPunct="1">
              <a:buClrTx/>
              <a:buSzTx/>
              <a:buFontTx/>
              <a:buNone/>
              <a:tabLst/>
              <a:defRPr/>
            </a:pPr>
            <a:r>
              <a:rPr lang="en-US" b="1" dirty="0"/>
              <a:t>Main Narrator</a:t>
            </a:r>
            <a:r>
              <a:rPr lang="en-IN" b="1" dirty="0"/>
              <a:t>: </a:t>
            </a:r>
            <a:r>
              <a:rPr lang="en-US" dirty="0"/>
              <a:t>Throughout the courses you’ll be working with three co-workers. </a:t>
            </a:r>
          </a:p>
          <a:p>
            <a:pPr marL="0" marR="0" lvl="0" indent="0" algn="l" defTabSz="1028700" rtl="0" eaLnBrk="1" fontAlgn="auto" latinLnBrk="0" hangingPunct="1">
              <a:spcBef>
                <a:spcPts val="600"/>
              </a:spcBef>
              <a:spcAft>
                <a:spcPts val="600"/>
              </a:spcAft>
              <a:buClrTx/>
              <a:buSzTx/>
              <a:buFontTx/>
              <a:buNone/>
              <a:tabLst/>
              <a:defRPr/>
            </a:pPr>
            <a:endParaRPr lang="en-US" dirty="0"/>
          </a:p>
          <a:p>
            <a:pPr marL="0" marR="0"/>
            <a:r>
              <a:rPr lang="en-US" dirty="0"/>
              <a:t>Click on each image to get to know them.</a:t>
            </a:r>
          </a:p>
          <a:p>
            <a:pPr marL="0" marR="0">
              <a:lnSpc>
                <a:spcPct val="107000"/>
              </a:lnSpc>
            </a:pPr>
            <a:endParaRPr lang="en-US" dirty="0"/>
          </a:p>
          <a:p>
            <a:pPr marL="0" marR="0" lvl="0" indent="0" algn="l" defTabSz="1028700" rtl="0" eaLnBrk="1" fontAlgn="auto" latinLnBrk="0" hangingPunct="1">
              <a:lnSpc>
                <a:spcPct val="107000"/>
              </a:lnSpc>
              <a:buClrTx/>
              <a:buSzTx/>
              <a:buFontTx/>
              <a:buNone/>
              <a:tabLst/>
              <a:defRPr/>
            </a:pPr>
            <a:r>
              <a:rPr lang="en-US" b="1" dirty="0"/>
              <a:t>Programming/Graphic Notes</a:t>
            </a:r>
          </a:p>
          <a:p>
            <a:pPr marL="0" marR="0">
              <a:lnSpc>
                <a:spcPct val="107000"/>
              </a:lnSpc>
              <a:spcBef>
                <a:spcPts val="600"/>
              </a:spcBef>
              <a:spcAft>
                <a:spcPts val="600"/>
              </a:spcAft>
            </a:pPr>
            <a:endParaRPr lang="en-IN" dirty="0"/>
          </a:p>
          <a:p>
            <a:pPr marL="0" marR="0" lvl="0" indent="0" algn="l" defTabSz="1028700" rtl="0" eaLnBrk="1" fontAlgn="auto" latinLnBrk="0" hangingPunct="1">
              <a:lnSpc>
                <a:spcPct val="100000"/>
              </a:lnSpc>
              <a:spcBef>
                <a:spcPts val="600"/>
              </a:spcBef>
              <a:spcAft>
                <a:spcPts val="60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9921B47-61DA-47CD-A9FD-A32EBA9E1D21}" type="slidenum">
              <a:rPr lang="en-IN" smtClean="0"/>
              <a:t>109</a:t>
            </a:fld>
            <a:endParaRPr lang="en-IN"/>
          </a:p>
        </p:txBody>
      </p:sp>
    </p:spTree>
    <p:extLst>
      <p:ext uri="{BB962C8B-B14F-4D97-AF65-F5344CB8AC3E}">
        <p14:creationId xmlns:p14="http://schemas.microsoft.com/office/powerpoint/2010/main" val="34246132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b="1" dirty="0"/>
              <a:t>m2_s6a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b="1" dirty="0"/>
          </a:p>
          <a:p>
            <a:pPr marL="0" marR="0">
              <a:lnSpc>
                <a:spcPct val="107000"/>
              </a:lnSpc>
              <a:spcBef>
                <a:spcPts val="1000"/>
              </a:spcBef>
              <a:spcAft>
                <a:spcPts val="1000"/>
              </a:spcAft>
            </a:pPr>
            <a:r>
              <a:rPr lang="en-IN" b="1" dirty="0"/>
              <a:t>Luke: </a:t>
            </a:r>
            <a:r>
              <a:rPr lang="en-IN" dirty="0"/>
              <a:t>Company overview charts are a useful way to consolidate and organize information for your company overview. They can be helpful, because they prompt you to ask the most relevant questions for each element of a company overview. </a:t>
            </a:r>
          </a:p>
          <a:p>
            <a:endParaRPr lang="en-IN" dirty="0"/>
          </a:p>
          <a:p>
            <a:r>
              <a:rPr lang="en-IN" dirty="0"/>
              <a:t>Click on the Resources icon and select the Company Overview Notes document. We'll go over some of my notes for the first chart together, and you can review the rest of this chart and the other charts afterward. When you're ready, click on each section of the chart below to learn more.</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Programming/Graphic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Have the slide clickable.</a:t>
            </a:r>
          </a:p>
          <a:p>
            <a:endParaRPr lang="en-US" dirty="0"/>
          </a:p>
        </p:txBody>
      </p:sp>
      <p:sp>
        <p:nvSpPr>
          <p:cNvPr id="4" name="Slide Number Placeholder 3"/>
          <p:cNvSpPr>
            <a:spLocks noGrp="1"/>
          </p:cNvSpPr>
          <p:nvPr>
            <p:ph type="sldNum" sz="quarter" idx="5"/>
          </p:nvPr>
        </p:nvSpPr>
        <p:spPr/>
        <p:txBody>
          <a:bodyPr/>
          <a:lstStyle/>
          <a:p>
            <a:fld id="{F9921B47-61DA-47CD-A9FD-A32EBA9E1D21}" type="slidenum">
              <a:rPr lang="en-IN" smtClean="0"/>
              <a:t>110</a:t>
            </a:fld>
            <a:endParaRPr lang="en-IN"/>
          </a:p>
        </p:txBody>
      </p:sp>
    </p:spTree>
    <p:extLst>
      <p:ext uri="{BB962C8B-B14F-4D97-AF65-F5344CB8AC3E}">
        <p14:creationId xmlns:p14="http://schemas.microsoft.com/office/powerpoint/2010/main" val="353040846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b="1" dirty="0"/>
              <a:t>m2_s6a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b="1" dirty="0"/>
          </a:p>
          <a:p>
            <a:pPr marL="0" marR="0">
              <a:lnSpc>
                <a:spcPct val="107000"/>
              </a:lnSpc>
              <a:spcBef>
                <a:spcPts val="1000"/>
              </a:spcBef>
              <a:spcAft>
                <a:spcPts val="1000"/>
              </a:spcAft>
            </a:pPr>
            <a:r>
              <a:rPr lang="en-IN" b="1" dirty="0"/>
              <a:t>Luke: </a:t>
            </a:r>
            <a:r>
              <a:rPr lang="en-IN" dirty="0"/>
              <a:t>Company overview charts are a useful way to consolidate and organize information for your company overview. They can be helpful, because they prompt you to ask the most relevant questions for each element of a company overview. </a:t>
            </a:r>
          </a:p>
          <a:p>
            <a:endParaRPr lang="en-IN" dirty="0"/>
          </a:p>
          <a:p>
            <a:r>
              <a:rPr lang="en-IN" dirty="0"/>
              <a:t>Click on the Resources icon and select the Company Overview Notes document. We'll go over some of my notes for the first chart together, and you can review the rest of this chart and the other charts afterward. When you're ready, click on each section of the chart below to learn more.</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Programming/Graphic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Have the slide clickable.</a:t>
            </a:r>
          </a:p>
          <a:p>
            <a:endParaRPr lang="en-US" dirty="0"/>
          </a:p>
        </p:txBody>
      </p:sp>
      <p:sp>
        <p:nvSpPr>
          <p:cNvPr id="4" name="Slide Number Placeholder 3"/>
          <p:cNvSpPr>
            <a:spLocks noGrp="1"/>
          </p:cNvSpPr>
          <p:nvPr>
            <p:ph type="sldNum" sz="quarter" idx="5"/>
          </p:nvPr>
        </p:nvSpPr>
        <p:spPr/>
        <p:txBody>
          <a:bodyPr/>
          <a:lstStyle/>
          <a:p>
            <a:fld id="{F9921B47-61DA-47CD-A9FD-A32EBA9E1D21}" type="slidenum">
              <a:rPr lang="en-IN" smtClean="0"/>
              <a:t>111</a:t>
            </a:fld>
            <a:endParaRPr lang="en-IN"/>
          </a:p>
        </p:txBody>
      </p:sp>
    </p:spTree>
    <p:extLst>
      <p:ext uri="{BB962C8B-B14F-4D97-AF65-F5344CB8AC3E}">
        <p14:creationId xmlns:p14="http://schemas.microsoft.com/office/powerpoint/2010/main" val="31526338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000" b="1" strike="noStrike" dirty="0">
                <a:latin typeface="Arial" panose="020B0604020202020204" pitchFamily="34" charset="0"/>
                <a:cs typeface="Arial" panose="020B0604020202020204" pitchFamily="34" charset="0"/>
              </a:rPr>
              <a:t>m2_s5a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000" b="1" strike="noStrike" dirty="0">
              <a:latin typeface="Arial" panose="020B0604020202020204" pitchFamily="34" charset="0"/>
              <a:cs typeface="Arial" panose="020B0604020202020204" pitchFamily="34" charset="0"/>
            </a:endParaRPr>
          </a:p>
          <a:p>
            <a:r>
              <a:rPr lang="en-US" sz="1200" b="1" dirty="0"/>
              <a:t>Elena: </a:t>
            </a:r>
            <a:r>
              <a:rPr lang="en-US" sz="1200" dirty="0">
                <a:effectLst/>
                <a:latin typeface="Arial" panose="020B0604020202020204" pitchFamily="34" charset="0"/>
                <a:ea typeface="Times New Roman" panose="02020603050405020304" pitchFamily="18" charset="0"/>
              </a:rPr>
              <a:t>Banks should have clear guidelines for underwriters to follow when faced with the decision of which environmental due diligence tool to use. </a:t>
            </a:r>
          </a:p>
          <a:p>
            <a:endParaRPr lang="en-US" sz="1200" strike="sngStrike" dirty="0">
              <a:effectLst/>
              <a:latin typeface="Arial" panose="020B0604020202020204" pitchFamily="34" charset="0"/>
              <a:ea typeface="Times New Roman" panose="02020603050405020304" pitchFamily="18" charset="0"/>
            </a:endParaRPr>
          </a:p>
          <a:p>
            <a:r>
              <a:rPr lang="en-US" sz="1200" strike="sngStrike" dirty="0">
                <a:effectLst/>
                <a:latin typeface="Arial" panose="020B0604020202020204" pitchFamily="34" charset="0"/>
                <a:ea typeface="Times New Roman" panose="02020603050405020304" pitchFamily="18" charset="0"/>
              </a:rPr>
              <a:t>Click each Analyst to learn more about these guidelines.</a:t>
            </a:r>
          </a:p>
          <a:p>
            <a:endParaRPr lang="en-US" sz="1200" dirty="0">
              <a:effectLst/>
              <a:latin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000" i="0" dirty="0">
                <a:solidFill>
                  <a:schemeClr val="accent3"/>
                </a:solidFill>
                <a:latin typeface="Arial "/>
                <a:cs typeface="+mn-cs"/>
              </a:rPr>
              <a:t>Click on each Analyst image to learn more. </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000" i="0" dirty="0">
              <a:solidFill>
                <a:schemeClr val="accent3"/>
              </a:solidFill>
              <a:latin typeface="Arial "/>
              <a:cs typeface="+mn-cs"/>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0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Arial" panose="020B0604020202020204" pitchFamily="34" charset="0"/>
                <a:cs typeface="Arial" panose="020B0604020202020204" pitchFamily="34" charset="0"/>
              </a:rPr>
              <a:t>Transition in graphics/text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Arial" panose="020B0604020202020204" pitchFamily="34" charset="0"/>
                <a:cs typeface="Arial" panose="020B0604020202020204" pitchFamily="34" charset="0"/>
              </a:rPr>
              <a:t>Click on images</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000" i="1"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IN" sz="1000" i="0" dirty="0">
              <a:solidFill>
                <a:schemeClr val="accent3"/>
              </a:solidFill>
              <a:latin typeface="Arial "/>
              <a:cs typeface="+mn-cs"/>
            </a:endParaRPr>
          </a:p>
          <a:p>
            <a:endParaRPr lang="en-IN" sz="1200" dirty="0"/>
          </a:p>
        </p:txBody>
      </p:sp>
      <p:sp>
        <p:nvSpPr>
          <p:cNvPr id="4" name="Slide Number Placeholder 3"/>
          <p:cNvSpPr>
            <a:spLocks noGrp="1"/>
          </p:cNvSpPr>
          <p:nvPr>
            <p:ph type="sldNum" sz="quarter" idx="5"/>
          </p:nvPr>
        </p:nvSpPr>
        <p:spPr/>
        <p:txBody>
          <a:bodyPr/>
          <a:lstStyle/>
          <a:p>
            <a:fld id="{F9921B47-61DA-47CD-A9FD-A32EBA9E1D21}" type="slidenum">
              <a:rPr lang="en-IN" smtClean="0"/>
              <a:t>112</a:t>
            </a:fld>
            <a:endParaRPr lang="en-IN"/>
          </a:p>
        </p:txBody>
      </p:sp>
    </p:spTree>
    <p:extLst>
      <p:ext uri="{BB962C8B-B14F-4D97-AF65-F5344CB8AC3E}">
        <p14:creationId xmlns:p14="http://schemas.microsoft.com/office/powerpoint/2010/main" val="132213605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900" b="1" strike="noStrike" dirty="0">
                <a:latin typeface="Arial" panose="020B0604020202020204" pitchFamily="34" charset="0"/>
                <a:cs typeface="Arial" panose="020B0604020202020204" pitchFamily="34" charset="0"/>
              </a:rPr>
              <a:t>m2_s5b</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900" b="1" strike="noStrike"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900" b="1" strike="noStrike" dirty="0">
                <a:latin typeface="Arial" panose="020B0604020202020204" pitchFamily="34" charset="0"/>
                <a:cs typeface="Arial" panose="020B0604020202020204" pitchFamily="34" charset="0"/>
              </a:rPr>
              <a:t>Elena: </a:t>
            </a:r>
            <a:r>
              <a:rPr lang="en-US" sz="1050" dirty="0">
                <a:effectLst/>
                <a:latin typeface="Arial" panose="020B0604020202020204" pitchFamily="34" charset="0"/>
                <a:ea typeface="Times New Roman" panose="02020603050405020304" pitchFamily="18" charset="0"/>
              </a:rPr>
              <a:t>Some lenders use a monetary threshold as the deciding factor. For example, some banks require an environmental checklist and possibly a transaction screen assessment or desktop review of the property for loans valued under $250,000, a transaction screen assessment or a desktop review of government and historical records for loans ranging from $250,000 to $1 million, and a Phase I for all loans valued over $1 million.</a:t>
            </a:r>
            <a:endParaRPr lang="en-US" sz="900" b="1" strike="noStrike" dirty="0">
              <a:latin typeface="Arial" panose="020B0604020202020204" pitchFamily="34" charset="0"/>
              <a:cs typeface="Arial" panose="020B0604020202020204" pitchFamily="34" charset="0"/>
            </a:endParaRPr>
          </a:p>
          <a:p>
            <a:endParaRPr lang="en-IN" sz="1050" dirty="0"/>
          </a:p>
          <a:p>
            <a:pPr marL="0" marR="0" lvl="0" indent="0" algn="l" defTabSz="1028700" rtl="0" eaLnBrk="1" fontAlgn="auto" latinLnBrk="0" hangingPunct="1">
              <a:lnSpc>
                <a:spcPct val="100000"/>
              </a:lnSpc>
              <a:spcBef>
                <a:spcPts val="0"/>
              </a:spcBef>
              <a:spcAft>
                <a:spcPts val="0"/>
              </a:spcAft>
              <a:buClrTx/>
              <a:buSzTx/>
              <a:buFontTx/>
              <a:buNone/>
              <a:tabLst/>
              <a:defRPr/>
            </a:pPr>
            <a:r>
              <a:rPr lang="en-US" sz="9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kern="1200" dirty="0">
                <a:solidFill>
                  <a:schemeClr val="tx1"/>
                </a:solidFill>
                <a:latin typeface="Arial "/>
                <a:ea typeface="+mn-ea"/>
                <a:cs typeface="+mn-cs"/>
              </a:rPr>
              <a:t>Transition in graphics/text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dirty="0">
                <a:latin typeface="Arial "/>
              </a:rPr>
              <a:t>Make the image grey and white for visited state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dirty="0">
                <a:latin typeface="Arial "/>
              </a:rPr>
              <a:t>Make Next clickable</a:t>
            </a:r>
          </a:p>
          <a:p>
            <a:endParaRPr lang="en-IN" sz="1050" dirty="0"/>
          </a:p>
          <a:p>
            <a:pPr marL="0" marR="0" lvl="0" indent="0" algn="l" defTabSz="1028700" rtl="0" eaLnBrk="1" fontAlgn="auto" latinLnBrk="0" hangingPunct="1">
              <a:lnSpc>
                <a:spcPct val="100000"/>
              </a:lnSpc>
              <a:spcBef>
                <a:spcPts val="0"/>
              </a:spcBef>
              <a:spcAft>
                <a:spcPts val="0"/>
              </a:spcAft>
              <a:buClrTx/>
              <a:buSzTx/>
              <a:buFontTx/>
              <a:buNone/>
              <a:tabLst/>
              <a:defRPr/>
            </a:pPr>
            <a:r>
              <a:rPr lang="en-IN" sz="900" b="1" kern="1200" dirty="0">
                <a:solidFill>
                  <a:schemeClr val="tx1"/>
                </a:solidFill>
                <a:latin typeface="Arial" panose="020B0604020202020204" pitchFamily="34" charset="0"/>
                <a:ea typeface="+mn-ea"/>
                <a:cs typeface="Arial" panose="020B0604020202020204" pitchFamily="34" charset="0"/>
              </a:rPr>
              <a:t>Pronunciation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dirty="0">
                <a:effectLst/>
                <a:latin typeface="Arial" panose="020B0604020202020204" pitchFamily="34" charset="0"/>
                <a:ea typeface="Times New Roman" panose="02020603050405020304" pitchFamily="18" charset="0"/>
              </a:rPr>
              <a:t>$250,000</a:t>
            </a:r>
            <a:r>
              <a:rPr lang="en-US" sz="900" kern="1200" dirty="0">
                <a:solidFill>
                  <a:schemeClr val="tx1"/>
                </a:solidFill>
                <a:latin typeface="Arial" panose="020B0604020202020204" pitchFamily="34" charset="0"/>
                <a:ea typeface="+mn-ea"/>
                <a:cs typeface="Arial" panose="020B0604020202020204" pitchFamily="34" charset="0"/>
              </a:rPr>
              <a:t>-Should be read as “Two hundred fifty thousand dollars”</a:t>
            </a:r>
          </a:p>
          <a:p>
            <a:endParaRPr lang="en-IN" sz="1050" dirty="0"/>
          </a:p>
        </p:txBody>
      </p:sp>
      <p:sp>
        <p:nvSpPr>
          <p:cNvPr id="4" name="Slide Number Placeholder 3"/>
          <p:cNvSpPr>
            <a:spLocks noGrp="1"/>
          </p:cNvSpPr>
          <p:nvPr>
            <p:ph type="sldNum" sz="quarter" idx="5"/>
          </p:nvPr>
        </p:nvSpPr>
        <p:spPr/>
        <p:txBody>
          <a:bodyPr/>
          <a:lstStyle/>
          <a:p>
            <a:fld id="{F9921B47-61DA-47CD-A9FD-A32EBA9E1D21}" type="slidenum">
              <a:rPr lang="en-IN" smtClean="0"/>
              <a:t>113</a:t>
            </a:fld>
            <a:endParaRPr lang="en-IN"/>
          </a:p>
        </p:txBody>
      </p:sp>
    </p:spTree>
    <p:extLst>
      <p:ext uri="{BB962C8B-B14F-4D97-AF65-F5344CB8AC3E}">
        <p14:creationId xmlns:p14="http://schemas.microsoft.com/office/powerpoint/2010/main" val="5983019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800" b="1" strike="noStrike" dirty="0">
                <a:latin typeface="Arial" panose="020B0604020202020204" pitchFamily="34" charset="0"/>
                <a:cs typeface="Arial" panose="020B0604020202020204" pitchFamily="34" charset="0"/>
              </a:rPr>
              <a:t>m2_s5d</a:t>
            </a:r>
          </a:p>
          <a:p>
            <a:endParaRPr lang="en-IN" sz="900" dirty="0"/>
          </a:p>
          <a:p>
            <a:r>
              <a:rPr lang="en-IN" sz="900" b="1" dirty="0"/>
              <a:t>Elena: </a:t>
            </a:r>
            <a:r>
              <a:rPr lang="en-US" sz="900" dirty="0">
                <a:effectLst/>
                <a:latin typeface="Arial" panose="020B0604020202020204" pitchFamily="34" charset="0"/>
                <a:ea typeface="Times New Roman" panose="02020603050405020304" pitchFamily="18" charset="0"/>
              </a:rPr>
              <a:t>Some lenders require a Phase I in certain situations, such as the acquisition of real estate, the existence of a specific known potential CERCLA liability (such as the property being part of a former Superfund site), pre-foreclosure, possible consideration for acceptance into trust management, the acquisition or transfer of a property by corporate facilities, the involvement of the Small Business Administration (SBA), and the likelihood that a loan will be securitized and included in a commercial mortgage-backed securities (CMBS) portfolio.</a:t>
            </a:r>
          </a:p>
          <a:p>
            <a:endParaRPr lang="en-IN" sz="900" dirty="0"/>
          </a:p>
          <a:p>
            <a:pPr marL="0" marR="0" lvl="0" indent="0" algn="l" defTabSz="1028700" rtl="0" eaLnBrk="1" fontAlgn="auto" latinLnBrk="0" hangingPunct="1">
              <a:lnSpc>
                <a:spcPct val="100000"/>
              </a:lnSpc>
              <a:spcBef>
                <a:spcPts val="0"/>
              </a:spcBef>
              <a:spcAft>
                <a:spcPts val="0"/>
              </a:spcAft>
              <a:buClrTx/>
              <a:buSzTx/>
              <a:buFontTx/>
              <a:buNone/>
              <a:tabLst/>
              <a:defRPr/>
            </a:pPr>
            <a:r>
              <a:rPr lang="en-US" sz="8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kern="1200" dirty="0">
                <a:solidFill>
                  <a:schemeClr val="tx1"/>
                </a:solidFill>
                <a:latin typeface="Arial "/>
                <a:ea typeface="+mn-ea"/>
                <a:cs typeface="+mn-cs"/>
              </a:rPr>
              <a:t>Transition in graphics/text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dirty="0">
                <a:latin typeface="Arial "/>
              </a:rPr>
              <a:t>Make the image grey and white for visited state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dirty="0">
                <a:latin typeface="Arial "/>
              </a:rPr>
              <a:t>Make Next clickable</a:t>
            </a:r>
          </a:p>
          <a:p>
            <a:endParaRPr lang="en-IN" sz="900" dirty="0"/>
          </a:p>
          <a:p>
            <a:pPr marL="0" marR="0" lvl="0" indent="0" algn="l" defTabSz="1028700" rtl="0" eaLnBrk="1" fontAlgn="auto" latinLnBrk="0" hangingPunct="1">
              <a:lnSpc>
                <a:spcPct val="100000"/>
              </a:lnSpc>
              <a:spcBef>
                <a:spcPts val="0"/>
              </a:spcBef>
              <a:spcAft>
                <a:spcPts val="0"/>
              </a:spcAft>
              <a:buClrTx/>
              <a:buSzTx/>
              <a:buFontTx/>
              <a:buNone/>
              <a:tabLst/>
              <a:defRPr/>
            </a:pPr>
            <a:r>
              <a:rPr lang="en-IN" sz="800" b="1" kern="1200" dirty="0">
                <a:solidFill>
                  <a:schemeClr val="tx1"/>
                </a:solidFill>
                <a:latin typeface="Arial" panose="020B0604020202020204" pitchFamily="34" charset="0"/>
                <a:ea typeface="+mn-ea"/>
                <a:cs typeface="Arial" panose="020B0604020202020204" pitchFamily="34" charset="0"/>
              </a:rPr>
              <a:t>Pronunciation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effectLst/>
                <a:latin typeface="Arial" panose="020B0604020202020204" pitchFamily="34" charset="0"/>
                <a:ea typeface="Times New Roman" panose="02020603050405020304" pitchFamily="18" charset="0"/>
              </a:rPr>
              <a:t>CERCLA</a:t>
            </a:r>
            <a:r>
              <a:rPr lang="en-US" sz="800" kern="1200" dirty="0">
                <a:solidFill>
                  <a:schemeClr val="tx1"/>
                </a:solidFill>
                <a:latin typeface="Arial" panose="020B0604020202020204" pitchFamily="34" charset="0"/>
                <a:ea typeface="+mn-ea"/>
                <a:cs typeface="Arial" panose="020B0604020202020204" pitchFamily="34" charset="0"/>
              </a:rPr>
              <a:t>-Should be read as “circle”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effectLst/>
                <a:latin typeface="Arial" panose="020B0604020202020204" pitchFamily="34" charset="0"/>
                <a:ea typeface="Times New Roman" panose="02020603050405020304" pitchFamily="18" charset="0"/>
              </a:rPr>
              <a:t>SBA</a:t>
            </a:r>
            <a:r>
              <a:rPr lang="en-US" sz="800" kern="1200" dirty="0">
                <a:solidFill>
                  <a:schemeClr val="tx1"/>
                </a:solidFill>
                <a:latin typeface="Arial" panose="020B0604020202020204" pitchFamily="34" charset="0"/>
                <a:ea typeface="+mn-ea"/>
                <a:cs typeface="Arial" panose="020B0604020202020204" pitchFamily="34" charset="0"/>
              </a:rPr>
              <a:t>-Should be read as “or S-B-A”</a:t>
            </a:r>
            <a:endParaRPr lang="en-US" sz="800" dirty="0">
              <a:effectLst/>
              <a:latin typeface="Arial" panose="020B0604020202020204" pitchFamily="34" charset="0"/>
              <a:ea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effectLst/>
                <a:latin typeface="Arial" panose="020B0604020202020204" pitchFamily="34" charset="0"/>
                <a:ea typeface="Times New Roman" panose="02020603050405020304" pitchFamily="18" charset="0"/>
              </a:rPr>
              <a:t>CMBS</a:t>
            </a:r>
            <a:r>
              <a:rPr lang="en-US" sz="800" kern="1200" dirty="0">
                <a:solidFill>
                  <a:schemeClr val="tx1"/>
                </a:solidFill>
                <a:latin typeface="Arial" panose="020B0604020202020204" pitchFamily="34" charset="0"/>
                <a:ea typeface="+mn-ea"/>
                <a:cs typeface="Arial" panose="020B0604020202020204" pitchFamily="34" charset="0"/>
              </a:rPr>
              <a:t>-Should be read as “or C-M-B-S”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sz="900" dirty="0"/>
          </a:p>
        </p:txBody>
      </p:sp>
      <p:sp>
        <p:nvSpPr>
          <p:cNvPr id="4" name="Slide Number Placeholder 3"/>
          <p:cNvSpPr>
            <a:spLocks noGrp="1"/>
          </p:cNvSpPr>
          <p:nvPr>
            <p:ph type="sldNum" sz="quarter" idx="5"/>
          </p:nvPr>
        </p:nvSpPr>
        <p:spPr/>
        <p:txBody>
          <a:bodyPr/>
          <a:lstStyle/>
          <a:p>
            <a:fld id="{F9921B47-61DA-47CD-A9FD-A32EBA9E1D21}" type="slidenum">
              <a:rPr lang="en-IN" smtClean="0"/>
              <a:t>114</a:t>
            </a:fld>
            <a:endParaRPr lang="en-IN"/>
          </a:p>
        </p:txBody>
      </p:sp>
    </p:spTree>
    <p:extLst>
      <p:ext uri="{BB962C8B-B14F-4D97-AF65-F5344CB8AC3E}">
        <p14:creationId xmlns:p14="http://schemas.microsoft.com/office/powerpoint/2010/main" val="27896279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800" b="1" strike="noStrike" dirty="0">
                <a:latin typeface="Arial" panose="020B0604020202020204" pitchFamily="34" charset="0"/>
                <a:cs typeface="Arial" panose="020B0604020202020204" pitchFamily="34" charset="0"/>
              </a:rPr>
              <a:t>m2_s5e</a:t>
            </a:r>
          </a:p>
          <a:p>
            <a:endParaRPr lang="en-IN" sz="800" dirty="0"/>
          </a:p>
          <a:p>
            <a:r>
              <a:rPr lang="en-IN" sz="800" b="1" dirty="0"/>
              <a:t>Elena: </a:t>
            </a:r>
            <a:r>
              <a:rPr lang="en-US" sz="800" dirty="0">
                <a:effectLst/>
                <a:latin typeface="Arial" panose="020B0604020202020204" pitchFamily="34" charset="0"/>
                <a:ea typeface="Times New Roman" panose="02020603050405020304" pitchFamily="18" charset="0"/>
              </a:rPr>
              <a:t>Regardless of the criteria used, the bank should spell out its guidelines in an environmental due diligence policy. To help ensure consistency, it is important to consider the following environmental risk criteria: the size of the loan transaction, the transaction's perceived risk, the type of property in question, the bank's risk tolerance, the level of environmental expertise at the bank, customary industry practices, the borrower's relationship with the bank, whether there has been any environmental spill or other concern on the subject property or adjacent properties, the planned use of the property, whether protection from federal clean-up liability under the CERCLA is a concern, and whether the loan will be sold in the secondary market.</a:t>
            </a:r>
            <a:endParaRPr lang="en-IN" sz="800" b="1" dirty="0"/>
          </a:p>
          <a:p>
            <a:endParaRPr lang="en-IN" sz="800" dirty="0"/>
          </a:p>
          <a:p>
            <a:pPr marL="0" marR="0" lvl="0" indent="0" algn="l" defTabSz="1028700" rtl="0" eaLnBrk="1" fontAlgn="auto" latinLnBrk="0" hangingPunct="1">
              <a:lnSpc>
                <a:spcPct val="100000"/>
              </a:lnSpc>
              <a:spcBef>
                <a:spcPts val="0"/>
              </a:spcBef>
              <a:spcAft>
                <a:spcPts val="0"/>
              </a:spcAft>
              <a:buClrTx/>
              <a:buSzTx/>
              <a:buFontTx/>
              <a:buNone/>
              <a:tabLst/>
              <a:defRPr/>
            </a:pPr>
            <a:r>
              <a:rPr lang="en-US" sz="8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kern="1200" dirty="0">
                <a:solidFill>
                  <a:schemeClr val="tx1"/>
                </a:solidFill>
                <a:latin typeface="Arial "/>
                <a:ea typeface="+mn-ea"/>
                <a:cs typeface="+mn-cs"/>
              </a:rPr>
              <a:t>Transition in graphics/text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dirty="0">
                <a:latin typeface="Arial "/>
              </a:rPr>
              <a:t>Make the image grey and white for visited state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800" b="0" dirty="0">
              <a:latin typeface="Arial "/>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IN" sz="800" b="1" kern="1200" dirty="0">
                <a:solidFill>
                  <a:schemeClr val="tx1"/>
                </a:solidFill>
                <a:latin typeface="Arial" panose="020B0604020202020204" pitchFamily="34" charset="0"/>
                <a:ea typeface="+mn-ea"/>
                <a:cs typeface="Arial" panose="020B0604020202020204" pitchFamily="34" charset="0"/>
              </a:rPr>
              <a:t>Pronunciation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dirty="0">
                <a:effectLst/>
                <a:latin typeface="Arial" panose="020B0604020202020204" pitchFamily="34" charset="0"/>
                <a:ea typeface="Times New Roman" panose="02020603050405020304" pitchFamily="18" charset="0"/>
              </a:rPr>
              <a:t>CERCLA</a:t>
            </a:r>
            <a:r>
              <a:rPr lang="en-US" sz="800" kern="1200" dirty="0">
                <a:solidFill>
                  <a:schemeClr val="tx1"/>
                </a:solidFill>
                <a:latin typeface="Arial" panose="020B0604020202020204" pitchFamily="34" charset="0"/>
                <a:ea typeface="+mn-ea"/>
                <a:cs typeface="Arial" panose="020B0604020202020204" pitchFamily="34" charset="0"/>
              </a:rPr>
              <a:t>-Should be read as “circle”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b="0" dirty="0">
              <a:latin typeface="Arial "/>
            </a:endParaRPr>
          </a:p>
          <a:p>
            <a:endParaRPr lang="en-IN" sz="800" dirty="0"/>
          </a:p>
        </p:txBody>
      </p:sp>
      <p:sp>
        <p:nvSpPr>
          <p:cNvPr id="4" name="Slide Number Placeholder 3"/>
          <p:cNvSpPr>
            <a:spLocks noGrp="1"/>
          </p:cNvSpPr>
          <p:nvPr>
            <p:ph type="sldNum" sz="quarter" idx="5"/>
          </p:nvPr>
        </p:nvSpPr>
        <p:spPr/>
        <p:txBody>
          <a:bodyPr/>
          <a:lstStyle/>
          <a:p>
            <a:fld id="{F9921B47-61DA-47CD-A9FD-A32EBA9E1D21}" type="slidenum">
              <a:rPr lang="en-IN" smtClean="0"/>
              <a:t>115</a:t>
            </a:fld>
            <a:endParaRPr lang="en-IN"/>
          </a:p>
        </p:txBody>
      </p:sp>
    </p:spTree>
    <p:extLst>
      <p:ext uri="{BB962C8B-B14F-4D97-AF65-F5344CB8AC3E}">
        <p14:creationId xmlns:p14="http://schemas.microsoft.com/office/powerpoint/2010/main" val="37408703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800" b="1" strike="noStrike" dirty="0">
                <a:latin typeface="Arial" panose="020B0604020202020204" pitchFamily="34" charset="0"/>
                <a:cs typeface="Arial" panose="020B0604020202020204" pitchFamily="34" charset="0"/>
              </a:rPr>
              <a:t>m2_s5f</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800" b="1" strike="noStrike" dirty="0">
              <a:latin typeface="Arial" panose="020B0604020202020204" pitchFamily="34" charset="0"/>
              <a:cs typeface="Arial" panose="020B0604020202020204" pitchFamily="34" charset="0"/>
            </a:endParaRPr>
          </a:p>
          <a:p>
            <a:r>
              <a:rPr lang="en-IN" sz="800" b="1" dirty="0"/>
              <a:t>Elena: </a:t>
            </a:r>
            <a:r>
              <a:rPr lang="en-US" sz="800" dirty="0">
                <a:effectLst/>
                <a:latin typeface="Arial" panose="020B0604020202020204" pitchFamily="34" charset="0"/>
                <a:ea typeface="Times New Roman" panose="02020603050405020304" pitchFamily="18" charset="0"/>
              </a:rPr>
              <a:t>It is important to remember that environmental risk is a function of a site's current and past use and may not be reflected in its current value. For this reason, the degree of environmental due diligence should be based on the bank's transaction exposure, since the bank's potential return on some smaller loans may not justify extensive environmental investigation. Lenders should always proceed with caution, however, as clean-up costs have been known to exceed property values.</a:t>
            </a:r>
            <a:endParaRPr lang="en-IN" sz="800" b="1" dirty="0"/>
          </a:p>
          <a:p>
            <a:endParaRPr lang="en-IN" sz="800" dirty="0"/>
          </a:p>
          <a:p>
            <a:pPr marL="0" marR="0" lvl="0" indent="0" algn="l" defTabSz="1028700" rtl="0" eaLnBrk="1" fontAlgn="auto" latinLnBrk="0" hangingPunct="1">
              <a:lnSpc>
                <a:spcPct val="100000"/>
              </a:lnSpc>
              <a:spcBef>
                <a:spcPts val="0"/>
              </a:spcBef>
              <a:spcAft>
                <a:spcPts val="0"/>
              </a:spcAft>
              <a:buClrTx/>
              <a:buSzTx/>
              <a:buFontTx/>
              <a:buNone/>
              <a:tabLst/>
              <a:defRPr/>
            </a:pPr>
            <a:r>
              <a:rPr lang="en-US" sz="8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kern="1200" dirty="0">
                <a:solidFill>
                  <a:schemeClr val="tx1"/>
                </a:solidFill>
                <a:latin typeface="Arial "/>
                <a:ea typeface="+mn-ea"/>
                <a:cs typeface="+mn-cs"/>
              </a:rPr>
              <a:t>Transition in graphics/text in sync with audio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dirty="0">
                <a:latin typeface="Arial "/>
              </a:rPr>
              <a:t>Make the image grey and white for visited state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b="0" dirty="0">
                <a:latin typeface="Arial "/>
              </a:rPr>
              <a:t>Make Next clickable</a:t>
            </a:r>
          </a:p>
          <a:p>
            <a:endParaRPr lang="en-IN" sz="800" dirty="0"/>
          </a:p>
        </p:txBody>
      </p:sp>
      <p:sp>
        <p:nvSpPr>
          <p:cNvPr id="4" name="Slide Number Placeholder 3"/>
          <p:cNvSpPr>
            <a:spLocks noGrp="1"/>
          </p:cNvSpPr>
          <p:nvPr>
            <p:ph type="sldNum" sz="quarter" idx="5"/>
          </p:nvPr>
        </p:nvSpPr>
        <p:spPr/>
        <p:txBody>
          <a:bodyPr/>
          <a:lstStyle/>
          <a:p>
            <a:fld id="{F9921B47-61DA-47CD-A9FD-A32EBA9E1D21}" type="slidenum">
              <a:rPr lang="en-IN" smtClean="0"/>
              <a:t>116</a:t>
            </a:fld>
            <a:endParaRPr lang="en-IN"/>
          </a:p>
        </p:txBody>
      </p:sp>
    </p:spTree>
    <p:extLst>
      <p:ext uri="{BB962C8B-B14F-4D97-AF65-F5344CB8AC3E}">
        <p14:creationId xmlns:p14="http://schemas.microsoft.com/office/powerpoint/2010/main" val="250142066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panose="020B0604020202020204" pitchFamily="34" charset="0"/>
                <a:cs typeface="Arial" panose="020B0604020202020204" pitchFamily="34" charset="0"/>
              </a:rPr>
              <a:t>m4_s6a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sngStrike"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IN" sz="1200" b="1" i="0" strike="noStrike" dirty="0">
                <a:effectLst/>
                <a:latin typeface="Arial" panose="020B0604020202020204" pitchFamily="34" charset="0"/>
                <a:ea typeface="Times New Roman" panose="02020603050405020304" pitchFamily="18" charset="0"/>
                <a:cs typeface="Arial" panose="020B0604020202020204" pitchFamily="34" charset="0"/>
              </a:rPr>
              <a:t>Martin: </a:t>
            </a:r>
            <a:r>
              <a:rPr lang="en-IN" sz="1200" i="0" strike="noStrike" dirty="0">
                <a:effectLst/>
                <a:latin typeface="Arial" panose="020B0604020202020204" pitchFamily="34" charset="0"/>
                <a:ea typeface="Times New Roman" panose="02020603050405020304" pitchFamily="18" charset="0"/>
                <a:cs typeface="Arial" panose="020B0604020202020204" pitchFamily="34" charset="0"/>
              </a:rPr>
              <a:t>Ask, what does it cost to operate the building?</a:t>
            </a:r>
            <a:endParaRPr lang="en-US" sz="1200" b="1" i="0" strike="noStrike"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noStrike"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Click on each dot to learn more. </a:t>
            </a:r>
          </a:p>
          <a:p>
            <a:endParaRPr lang="en-US" sz="1200"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graphics/text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Click through arrows</a:t>
            </a:r>
          </a:p>
          <a:p>
            <a:endParaRPr lang="en-I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117</a:t>
            </a:fld>
            <a:endParaRPr lang="en-IN"/>
          </a:p>
        </p:txBody>
      </p:sp>
    </p:spTree>
    <p:extLst>
      <p:ext uri="{BB962C8B-B14F-4D97-AF65-F5344CB8AC3E}">
        <p14:creationId xmlns:p14="http://schemas.microsoft.com/office/powerpoint/2010/main" val="2854886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m1_s4a</a:t>
            </a:r>
          </a:p>
          <a:p>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Elena: </a:t>
            </a:r>
            <a:r>
              <a:rPr lang="en-US" dirty="0">
                <a:latin typeface="Arial" panose="020B0604020202020204" pitchFamily="34" charset="0"/>
                <a:cs typeface="Arial" panose="020B0604020202020204" pitchFamily="34" charset="0"/>
              </a:rPr>
              <a:t>There are a few more similarities between C&amp;I and CRE lending. Click on each icon to learn more. </a:t>
            </a:r>
          </a:p>
          <a:p>
            <a:endParaRPr lang="en-US"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Programming/Graphic Note</a:t>
            </a:r>
          </a:p>
          <a:p>
            <a:pPr marL="285750" indent="-285750">
              <a:buFont typeface="Arial" panose="020B0604020202020204" pitchFamily="34" charset="0"/>
              <a:buChar char="•"/>
            </a:pPr>
            <a:r>
              <a:rPr lang="en-US" sz="1400" kern="1200" dirty="0">
                <a:latin typeface="Arial" panose="020B0604020202020204" pitchFamily="34" charset="0"/>
                <a:cs typeface="Arial" panose="020B0604020202020204" pitchFamily="34" charset="0"/>
              </a:rPr>
              <a:t>Have Elena face forward. Have a portion of the background masked. Have the graphic be interactive. </a:t>
            </a:r>
          </a:p>
        </p:txBody>
      </p:sp>
      <p:sp>
        <p:nvSpPr>
          <p:cNvPr id="4" name="Slide Number Placeholder 3"/>
          <p:cNvSpPr>
            <a:spLocks noGrp="1"/>
          </p:cNvSpPr>
          <p:nvPr>
            <p:ph type="sldNum" sz="quarter" idx="5"/>
          </p:nvPr>
        </p:nvSpPr>
        <p:spPr/>
        <p:txBody>
          <a:bodyPr/>
          <a:lstStyle/>
          <a:p>
            <a:fld id="{F9921B47-61DA-47CD-A9FD-A32EBA9E1D21}" type="slidenum">
              <a:rPr lang="en-IN" smtClean="0"/>
              <a:t>10</a:t>
            </a:fld>
            <a:endParaRPr lang="en-IN"/>
          </a:p>
        </p:txBody>
      </p:sp>
    </p:spTree>
    <p:extLst>
      <p:ext uri="{BB962C8B-B14F-4D97-AF65-F5344CB8AC3E}">
        <p14:creationId xmlns:p14="http://schemas.microsoft.com/office/powerpoint/2010/main" val="21077121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panose="020B0604020202020204" pitchFamily="34" charset="0"/>
                <a:cs typeface="Arial" panose="020B0604020202020204" pitchFamily="34" charset="0"/>
              </a:rPr>
              <a:t>m4_s6a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sngStrike"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IN" sz="1200" b="1" i="0" strike="noStrike" dirty="0">
                <a:effectLst/>
                <a:latin typeface="Arial" panose="020B0604020202020204" pitchFamily="34" charset="0"/>
                <a:ea typeface="Times New Roman" panose="02020603050405020304" pitchFamily="18" charset="0"/>
                <a:cs typeface="Arial" panose="020B0604020202020204" pitchFamily="34" charset="0"/>
              </a:rPr>
              <a:t>Martin: </a:t>
            </a:r>
            <a:r>
              <a:rPr lang="en-IN" sz="1200" i="0" strike="noStrike" dirty="0">
                <a:effectLst/>
                <a:latin typeface="Arial" panose="020B0604020202020204" pitchFamily="34" charset="0"/>
                <a:ea typeface="Times New Roman" panose="02020603050405020304" pitchFamily="18" charset="0"/>
                <a:cs typeface="Arial" panose="020B0604020202020204" pitchFamily="34" charset="0"/>
              </a:rPr>
              <a:t>Ask, what does it cost to operate the building?</a:t>
            </a:r>
            <a:endParaRPr lang="en-US" sz="1200" b="1" i="0" strike="noStrike"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noStrike"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Click on each dot to learn more. </a:t>
            </a:r>
          </a:p>
          <a:p>
            <a:endParaRPr lang="en-US" sz="1200"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graphics/text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Click through arrows</a:t>
            </a:r>
          </a:p>
          <a:p>
            <a:endParaRPr lang="en-I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118</a:t>
            </a:fld>
            <a:endParaRPr lang="en-IN"/>
          </a:p>
        </p:txBody>
      </p:sp>
    </p:spTree>
    <p:extLst>
      <p:ext uri="{BB962C8B-B14F-4D97-AF65-F5344CB8AC3E}">
        <p14:creationId xmlns:p14="http://schemas.microsoft.com/office/powerpoint/2010/main" val="413389837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panose="020B0604020202020204" pitchFamily="34" charset="0"/>
                <a:cs typeface="Arial" panose="020B0604020202020204" pitchFamily="34" charset="0"/>
              </a:rPr>
              <a:t>m4_s6a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sngStrike"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IN" sz="1200" b="1" i="0" strike="noStrike" dirty="0">
                <a:effectLst/>
                <a:latin typeface="Arial" panose="020B0604020202020204" pitchFamily="34" charset="0"/>
                <a:ea typeface="Times New Roman" panose="02020603050405020304" pitchFamily="18" charset="0"/>
                <a:cs typeface="Arial" panose="020B0604020202020204" pitchFamily="34" charset="0"/>
              </a:rPr>
              <a:t>Martin: </a:t>
            </a:r>
            <a:r>
              <a:rPr lang="en-IN" sz="1200" i="0" strike="noStrike" dirty="0">
                <a:effectLst/>
                <a:latin typeface="Arial" panose="020B0604020202020204" pitchFamily="34" charset="0"/>
                <a:ea typeface="Times New Roman" panose="02020603050405020304" pitchFamily="18" charset="0"/>
                <a:cs typeface="Arial" panose="020B0604020202020204" pitchFamily="34" charset="0"/>
              </a:rPr>
              <a:t>Ask, what does it cost to operate the building?</a:t>
            </a:r>
            <a:endParaRPr lang="en-US" sz="1200" b="1" i="0" strike="noStrike"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noStrike"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Click on each dot to learn more. </a:t>
            </a:r>
          </a:p>
          <a:p>
            <a:endParaRPr lang="en-US" sz="1200"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graphics/text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Click through arrows</a:t>
            </a:r>
          </a:p>
          <a:p>
            <a:endParaRPr lang="en-I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119</a:t>
            </a:fld>
            <a:endParaRPr lang="en-IN"/>
          </a:p>
        </p:txBody>
      </p:sp>
    </p:spTree>
    <p:extLst>
      <p:ext uri="{BB962C8B-B14F-4D97-AF65-F5344CB8AC3E}">
        <p14:creationId xmlns:p14="http://schemas.microsoft.com/office/powerpoint/2010/main" val="30875252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panose="020B0604020202020204" pitchFamily="34" charset="0"/>
                <a:cs typeface="Arial" panose="020B0604020202020204" pitchFamily="34" charset="0"/>
              </a:rPr>
              <a:t>m4_s6a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sngStrike"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IN" sz="1200" b="1" i="0" strike="noStrike" dirty="0">
                <a:effectLst/>
                <a:latin typeface="Arial" panose="020B0604020202020204" pitchFamily="34" charset="0"/>
                <a:ea typeface="Times New Roman" panose="02020603050405020304" pitchFamily="18" charset="0"/>
                <a:cs typeface="Arial" panose="020B0604020202020204" pitchFamily="34" charset="0"/>
              </a:rPr>
              <a:t>Martin: </a:t>
            </a:r>
            <a:r>
              <a:rPr lang="en-IN" sz="1200" i="0" strike="noStrike" dirty="0">
                <a:effectLst/>
                <a:latin typeface="Arial" panose="020B0604020202020204" pitchFamily="34" charset="0"/>
                <a:ea typeface="Times New Roman" panose="02020603050405020304" pitchFamily="18" charset="0"/>
                <a:cs typeface="Arial" panose="020B0604020202020204" pitchFamily="34" charset="0"/>
              </a:rPr>
              <a:t>Ask, what does it cost to operate the building?</a:t>
            </a:r>
            <a:endParaRPr lang="en-US" sz="1200" b="1" i="0" strike="noStrike"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noStrike"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Click on each dot to learn more. </a:t>
            </a:r>
          </a:p>
          <a:p>
            <a:endParaRPr lang="en-US" sz="1200"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graphics/text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Click through arrows</a:t>
            </a:r>
          </a:p>
          <a:p>
            <a:endParaRPr lang="en-I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120</a:t>
            </a:fld>
            <a:endParaRPr lang="en-IN"/>
          </a:p>
        </p:txBody>
      </p:sp>
    </p:spTree>
    <p:extLst>
      <p:ext uri="{BB962C8B-B14F-4D97-AF65-F5344CB8AC3E}">
        <p14:creationId xmlns:p14="http://schemas.microsoft.com/office/powerpoint/2010/main" val="21519707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strike="noStrike" dirty="0">
                <a:latin typeface="Arial" panose="020B0604020202020204" pitchFamily="34" charset="0"/>
                <a:cs typeface="Arial" panose="020B0604020202020204" pitchFamily="34" charset="0"/>
              </a:rPr>
              <a:t>m4_s6a</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sngStrike"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IN" sz="1200" b="1" i="0" strike="noStrike" dirty="0">
                <a:effectLst/>
                <a:latin typeface="Arial" panose="020B0604020202020204" pitchFamily="34" charset="0"/>
                <a:ea typeface="Times New Roman" panose="02020603050405020304" pitchFamily="18" charset="0"/>
                <a:cs typeface="Arial" panose="020B0604020202020204" pitchFamily="34" charset="0"/>
              </a:rPr>
              <a:t>Martin: </a:t>
            </a:r>
            <a:r>
              <a:rPr lang="en-IN" sz="1200" i="0" strike="noStrike" dirty="0">
                <a:effectLst/>
                <a:latin typeface="Arial" panose="020B0604020202020204" pitchFamily="34" charset="0"/>
                <a:ea typeface="Times New Roman" panose="02020603050405020304" pitchFamily="18" charset="0"/>
                <a:cs typeface="Arial" panose="020B0604020202020204" pitchFamily="34" charset="0"/>
              </a:rPr>
              <a:t>Ask, what does it cost to operate the building?</a:t>
            </a:r>
            <a:endParaRPr lang="en-US" sz="1200" b="1" i="0" strike="noStrike"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b="1" strike="noStrike"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Click on each dot to learn more. </a:t>
            </a:r>
          </a:p>
          <a:p>
            <a:endParaRPr lang="en-US" sz="1200"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Transition in graphics/text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latin typeface="Arial" panose="020B0604020202020204" pitchFamily="34" charset="0"/>
                <a:cs typeface="Arial" panose="020B0604020202020204" pitchFamily="34" charset="0"/>
              </a:rPr>
              <a:t>Click through arrows</a:t>
            </a:r>
          </a:p>
          <a:p>
            <a:endParaRPr lang="en-I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121</a:t>
            </a:fld>
            <a:endParaRPr lang="en-IN"/>
          </a:p>
        </p:txBody>
      </p:sp>
    </p:spTree>
    <p:extLst>
      <p:ext uri="{BB962C8B-B14F-4D97-AF65-F5344CB8AC3E}">
        <p14:creationId xmlns:p14="http://schemas.microsoft.com/office/powerpoint/2010/main" val="244831174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b="1" dirty="0"/>
              <a:t>m2_s4b</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b="1" dirty="0"/>
          </a:p>
          <a:p>
            <a:pPr marL="0" marR="0"/>
            <a:r>
              <a:rPr lang="en-IN" b="1" dirty="0"/>
              <a:t>Luke: </a:t>
            </a:r>
            <a:r>
              <a:rPr lang="en-IN" dirty="0"/>
              <a:t>A general description of the business and its industry. The resources shown in blue will provide you with information about different industries and give you an idea of how a company fits into its industry.</a:t>
            </a:r>
          </a:p>
          <a:p>
            <a:pPr marL="0" marR="0"/>
            <a:endParaRPr lang="en-IN" dirty="0"/>
          </a:p>
          <a:p>
            <a:pPr marL="0" marR="0" lvl="0" indent="0" algn="l" defTabSz="1028700" rtl="0" eaLnBrk="1" fontAlgn="auto" latinLnBrk="0" hangingPunct="1">
              <a:buClrTx/>
              <a:buSzTx/>
              <a:buFontTx/>
              <a:buNone/>
              <a:tabLst/>
              <a:defRPr/>
            </a:pPr>
            <a:r>
              <a:rPr lang="en-US" b="1" dirty="0"/>
              <a:t>Programming/Graphic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Highlight text in sync with audio.</a:t>
            </a:r>
          </a:p>
        </p:txBody>
      </p:sp>
      <p:sp>
        <p:nvSpPr>
          <p:cNvPr id="4" name="Slide Number Placeholder 3"/>
          <p:cNvSpPr>
            <a:spLocks noGrp="1"/>
          </p:cNvSpPr>
          <p:nvPr>
            <p:ph type="sldNum" sz="quarter" idx="5"/>
          </p:nvPr>
        </p:nvSpPr>
        <p:spPr/>
        <p:txBody>
          <a:bodyPr/>
          <a:lstStyle/>
          <a:p>
            <a:fld id="{F9921B47-61DA-47CD-A9FD-A32EBA9E1D21}" type="slidenum">
              <a:rPr lang="en-IN" smtClean="0"/>
              <a:t>122</a:t>
            </a:fld>
            <a:endParaRPr lang="en-IN"/>
          </a:p>
        </p:txBody>
      </p:sp>
    </p:spTree>
    <p:extLst>
      <p:ext uri="{BB962C8B-B14F-4D97-AF65-F5344CB8AC3E}">
        <p14:creationId xmlns:p14="http://schemas.microsoft.com/office/powerpoint/2010/main" val="42204276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b="1" dirty="0"/>
              <a:t>m2_s4b</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b="1" dirty="0"/>
          </a:p>
          <a:p>
            <a:pPr marL="0" marR="0"/>
            <a:r>
              <a:rPr lang="en-IN" b="1" dirty="0"/>
              <a:t>Luke: </a:t>
            </a:r>
            <a:r>
              <a:rPr lang="en-IN" dirty="0"/>
              <a:t>A general description of the business and its industry. The resources shown in blue will provide you with information about different industries and give you an idea of how a company fits into its industry.</a:t>
            </a:r>
          </a:p>
          <a:p>
            <a:pPr marL="0" marR="0"/>
            <a:endParaRPr lang="en-IN" dirty="0"/>
          </a:p>
          <a:p>
            <a:pPr marL="0" marR="0" lvl="0" indent="0" algn="l" defTabSz="1028700" rtl="0" eaLnBrk="1" fontAlgn="auto" latinLnBrk="0" hangingPunct="1">
              <a:buClrTx/>
              <a:buSzTx/>
              <a:buFontTx/>
              <a:buNone/>
              <a:tabLst/>
              <a:defRPr/>
            </a:pPr>
            <a:r>
              <a:rPr lang="en-US" b="1" dirty="0"/>
              <a:t>Programming/Graphic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Highlight text in sync with audio.</a:t>
            </a:r>
          </a:p>
        </p:txBody>
      </p:sp>
      <p:sp>
        <p:nvSpPr>
          <p:cNvPr id="4" name="Slide Number Placeholder 3"/>
          <p:cNvSpPr>
            <a:spLocks noGrp="1"/>
          </p:cNvSpPr>
          <p:nvPr>
            <p:ph type="sldNum" sz="quarter" idx="5"/>
          </p:nvPr>
        </p:nvSpPr>
        <p:spPr/>
        <p:txBody>
          <a:bodyPr/>
          <a:lstStyle/>
          <a:p>
            <a:fld id="{F9921B47-61DA-47CD-A9FD-A32EBA9E1D21}" type="slidenum">
              <a:rPr lang="en-IN" smtClean="0"/>
              <a:t>123</a:t>
            </a:fld>
            <a:endParaRPr lang="en-IN"/>
          </a:p>
        </p:txBody>
      </p:sp>
    </p:spTree>
    <p:extLst>
      <p:ext uri="{BB962C8B-B14F-4D97-AF65-F5344CB8AC3E}">
        <p14:creationId xmlns:p14="http://schemas.microsoft.com/office/powerpoint/2010/main" val="228940614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b="1" dirty="0"/>
              <a:t>m2_s4b</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b="1" dirty="0"/>
          </a:p>
          <a:p>
            <a:pPr marL="0" marR="0"/>
            <a:r>
              <a:rPr lang="en-IN" b="1" dirty="0"/>
              <a:t>Luke: </a:t>
            </a:r>
            <a:r>
              <a:rPr lang="en-IN" dirty="0"/>
              <a:t>A general description of the business and its industry. The resources shown in blue will provide you with information about different industries and give you an idea of how a company fits into its industry.</a:t>
            </a:r>
          </a:p>
          <a:p>
            <a:pPr marL="0" marR="0"/>
            <a:endParaRPr lang="en-IN" dirty="0"/>
          </a:p>
          <a:p>
            <a:pPr marL="0" marR="0" lvl="0" indent="0" algn="l" defTabSz="1028700" rtl="0" eaLnBrk="1" fontAlgn="auto" latinLnBrk="0" hangingPunct="1">
              <a:buClrTx/>
              <a:buSzTx/>
              <a:buFontTx/>
              <a:buNone/>
              <a:tabLst/>
              <a:defRPr/>
            </a:pPr>
            <a:r>
              <a:rPr lang="en-US" b="1" dirty="0"/>
              <a:t>Programming/Graphic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Highlight text in sync with audio.</a:t>
            </a:r>
          </a:p>
        </p:txBody>
      </p:sp>
      <p:sp>
        <p:nvSpPr>
          <p:cNvPr id="4" name="Slide Number Placeholder 3"/>
          <p:cNvSpPr>
            <a:spLocks noGrp="1"/>
          </p:cNvSpPr>
          <p:nvPr>
            <p:ph type="sldNum" sz="quarter" idx="5"/>
          </p:nvPr>
        </p:nvSpPr>
        <p:spPr/>
        <p:txBody>
          <a:bodyPr/>
          <a:lstStyle/>
          <a:p>
            <a:fld id="{F9921B47-61DA-47CD-A9FD-A32EBA9E1D21}" type="slidenum">
              <a:rPr lang="en-IN" smtClean="0"/>
              <a:t>124</a:t>
            </a:fld>
            <a:endParaRPr lang="en-IN"/>
          </a:p>
        </p:txBody>
      </p:sp>
    </p:spTree>
    <p:extLst>
      <p:ext uri="{BB962C8B-B14F-4D97-AF65-F5344CB8AC3E}">
        <p14:creationId xmlns:p14="http://schemas.microsoft.com/office/powerpoint/2010/main" val="36241222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1" dirty="0">
                <a:latin typeface="Arial" panose="020B0604020202020204" pitchFamily="34" charset="0"/>
                <a:cs typeface="Arial" panose="020B0604020202020204" pitchFamily="34" charset="0"/>
              </a:rPr>
              <a:t>m1_s7b</a:t>
            </a:r>
          </a:p>
          <a:p>
            <a:pPr marL="0" marR="914400" fontAlgn="base">
              <a:spcBef>
                <a:spcPts val="0"/>
              </a:spcBef>
              <a:spcAft>
                <a:spcPts val="0"/>
              </a:spcAft>
            </a:pPr>
            <a:endParaRPr lang="en-US" sz="1200" dirty="0">
              <a:effectLst/>
              <a:latin typeface="Arial" panose="020B0604020202020204" pitchFamily="34" charset="0"/>
              <a:ea typeface="Times New Roman" panose="02020603050405020304" pitchFamily="18"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panose="020B0604020202020204" pitchFamily="34" charset="0"/>
              <a:cs typeface="Arial" panose="020B0604020202020204" pitchFamily="34" charset="0"/>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dirty="0">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125</a:t>
            </a:fld>
            <a:endParaRPr lang="en-IN" dirty="0"/>
          </a:p>
        </p:txBody>
      </p:sp>
    </p:spTree>
    <p:extLst>
      <p:ext uri="{BB962C8B-B14F-4D97-AF65-F5344CB8AC3E}">
        <p14:creationId xmlns:p14="http://schemas.microsoft.com/office/powerpoint/2010/main" val="15309815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m5_s4</a:t>
            </a:r>
          </a:p>
          <a:p>
            <a:pPr marL="0" marR="0" lvl="0" indent="0" algn="l" defTabSz="1028700" rtl="0" eaLnBrk="1" fontAlgn="auto" latinLnBrk="0" hangingPunct="1">
              <a:lnSpc>
                <a:spcPct val="100000"/>
              </a:lnSpc>
              <a:spcBef>
                <a:spcPts val="0"/>
              </a:spcBef>
              <a:spcAft>
                <a:spcPts val="0"/>
              </a:spcAft>
              <a:buClrTx/>
              <a:buSzTx/>
              <a:buFontTx/>
              <a:buNone/>
              <a:tabLst/>
              <a:defRPr/>
            </a:pPr>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Programming/Graphic Notes</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Fade in image and then text in sync with narration.</a:t>
            </a:r>
          </a:p>
          <a:p>
            <a:endParaRPr lang="en-US"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126</a:t>
            </a:fld>
            <a:endParaRPr lang="en-IN"/>
          </a:p>
        </p:txBody>
      </p:sp>
    </p:spTree>
    <p:extLst>
      <p:ext uri="{BB962C8B-B14F-4D97-AF65-F5344CB8AC3E}">
        <p14:creationId xmlns:p14="http://schemas.microsoft.com/office/powerpoint/2010/main" val="1973015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m1_s6b</a:t>
            </a:r>
          </a:p>
          <a:p>
            <a:endParaRPr lang="en-IN" sz="1200" b="1" dirty="0">
              <a:latin typeface="Arial" panose="020B0604020202020204" pitchFamily="34" charset="0"/>
              <a:cs typeface="Arial" panose="020B0604020202020204" pitchFamily="34" charset="0"/>
            </a:endParaRPr>
          </a:p>
          <a:p>
            <a:r>
              <a:rPr lang="en-IN" sz="1200" b="1" dirty="0">
                <a:latin typeface="Arial" panose="020B0604020202020204" pitchFamily="34" charset="0"/>
                <a:cs typeface="Arial" panose="020B0604020202020204" pitchFamily="34" charset="0"/>
              </a:rPr>
              <a:t>Elena: </a:t>
            </a:r>
            <a:r>
              <a:rPr lang="en-IN" sz="1200" dirty="0">
                <a:latin typeface="Arial" panose="020B0604020202020204" pitchFamily="34" charset="0"/>
                <a:cs typeface="Arial" panose="020B0604020202020204" pitchFamily="34" charset="0"/>
              </a:rPr>
              <a:t>Well, I am sure you are familiar with these points about CRE, but let’s take a look.</a:t>
            </a:r>
          </a:p>
          <a:p>
            <a:endParaRPr lang="en-IN" sz="1200" dirty="0">
              <a:latin typeface="Arial" panose="020B0604020202020204" pitchFamily="34" charset="0"/>
              <a:cs typeface="Arial" panose="020B0604020202020204" pitchFamily="34" charset="0"/>
            </a:endParaRPr>
          </a:p>
          <a:p>
            <a:r>
              <a:rPr lang="en-IN" sz="1200" dirty="0">
                <a:latin typeface="Arial" panose="020B0604020202020204" pitchFamily="34" charset="0"/>
                <a:cs typeface="Arial" panose="020B0604020202020204" pitchFamily="34" charset="0"/>
              </a:rPr>
              <a:t>In CRE Lending, investor properties require the following.</a:t>
            </a:r>
          </a:p>
          <a:p>
            <a:endParaRPr lang="en-IN" sz="1200" dirty="0">
              <a:latin typeface="Arial" panose="020B0604020202020204" pitchFamily="34" charset="0"/>
              <a:cs typeface="Arial" panose="020B0604020202020204" pitchFamily="34" charset="0"/>
            </a:endParaRPr>
          </a:p>
          <a:p>
            <a:r>
              <a:rPr lang="en-IN" sz="1200" dirty="0">
                <a:latin typeface="Arial" panose="020B0604020202020204" pitchFamily="34" charset="0"/>
                <a:cs typeface="Arial" panose="020B0604020202020204" pitchFamily="34" charset="0"/>
              </a:rPr>
              <a:t>Click through the arrows to learn more. </a:t>
            </a:r>
          </a:p>
          <a:p>
            <a:endParaRPr lang="en-IN" sz="1200" dirty="0">
              <a:latin typeface="Arial" panose="020B0604020202020204" pitchFamily="34" charset="0"/>
              <a:cs typeface="Arial" panose="020B0604020202020204" pitchFamily="34" charset="0"/>
            </a:endParaRPr>
          </a:p>
          <a:p>
            <a:pPr marL="0" marR="0" lvl="0" indent="0" algn="l" defTabSz="1028700" rtl="0" eaLnBrk="1" fontAlgn="auto" latinLnBrk="0" hangingPunct="1">
              <a:lnSpc>
                <a:spcPct val="100000"/>
              </a:lnSpc>
              <a:spcBef>
                <a:spcPts val="0"/>
              </a:spcBef>
              <a:spcAft>
                <a:spcPts val="0"/>
              </a:spcAft>
              <a:buClrTx/>
              <a:buSzTx/>
              <a:buFontTx/>
              <a:buNone/>
              <a:tabLst/>
              <a:defRPr/>
            </a:pPr>
            <a:r>
              <a:rPr lang="en-US" sz="1200" b="1" dirty="0">
                <a:latin typeface="Arial" panose="020B0604020202020204" pitchFamily="34" charset="0"/>
                <a:cs typeface="Arial" panose="020B0604020202020204" pitchFamily="34" charset="0"/>
              </a:rPr>
              <a:t>Programming/Graphic Notes</a:t>
            </a:r>
            <a:endParaRPr lang="en-US" sz="1200" dirty="0">
              <a:latin typeface="Arial" panose="020B0604020202020204" pitchFamily="34" charset="0"/>
              <a:cs typeface="Arial" panose="020B0604020202020204" pitchFamily="34" charset="0"/>
            </a:endParaRPr>
          </a:p>
          <a:p>
            <a:endParaRPr lang="en-IN" sz="12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F9921B47-61DA-47CD-A9FD-A32EBA9E1D21}" type="slidenum">
              <a:rPr lang="en-IN" smtClean="0"/>
              <a:t>20</a:t>
            </a:fld>
            <a:endParaRPr lang="en-IN"/>
          </a:p>
        </p:txBody>
      </p:sp>
    </p:spTree>
    <p:extLst>
      <p:ext uri="{BB962C8B-B14F-4D97-AF65-F5344CB8AC3E}">
        <p14:creationId xmlns:p14="http://schemas.microsoft.com/office/powerpoint/2010/main" val="107845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cree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F14913A-7E36-41F5-807A-B74691A19FB9}"/>
              </a:ext>
            </a:extLst>
          </p:cNvPr>
          <p:cNvSpPr/>
          <p:nvPr userDrawn="1"/>
        </p:nvSpPr>
        <p:spPr>
          <a:xfrm>
            <a:off x="145542" y="648843"/>
            <a:ext cx="12701016" cy="7141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Working Area</a:t>
            </a:r>
          </a:p>
        </p:txBody>
      </p:sp>
    </p:spTree>
    <p:extLst>
      <p:ext uri="{BB962C8B-B14F-4D97-AF65-F5344CB8AC3E}">
        <p14:creationId xmlns:p14="http://schemas.microsoft.com/office/powerpoint/2010/main" val="697186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descr="A close up of a window&#10;&#10;Description automatically generated">
            <a:extLst>
              <a:ext uri="{FF2B5EF4-FFF2-40B4-BE49-F238E27FC236}">
                <a16:creationId xmlns:a16="http://schemas.microsoft.com/office/drawing/2014/main" id="{E3FCE1F8-7CD3-4E56-83F4-CA3E3D432FF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9841" b="9841"/>
          <a:stretch/>
        </p:blipFill>
        <p:spPr>
          <a:xfrm>
            <a:off x="234671" y="2046514"/>
            <a:ext cx="12522756" cy="5659403"/>
          </a:xfrm>
          <a:prstGeom prst="rect">
            <a:avLst/>
          </a:prstGeom>
        </p:spPr>
      </p:pic>
      <p:sp>
        <p:nvSpPr>
          <p:cNvPr id="2" name="Title 1"/>
          <p:cNvSpPr>
            <a:spLocks noGrp="1"/>
          </p:cNvSpPr>
          <p:nvPr>
            <p:ph type="title"/>
          </p:nvPr>
        </p:nvSpPr>
        <p:spPr>
          <a:xfrm>
            <a:off x="310896" y="1499616"/>
            <a:ext cx="10972800" cy="341632"/>
          </a:xfrm>
          <a:prstGeom prst="rect">
            <a:avLst/>
          </a:prstGeom>
        </p:spPr>
        <p:txBody>
          <a:bodyPr/>
          <a:lstStyle>
            <a:lvl1pPr>
              <a:defRPr>
                <a:solidFill>
                  <a:schemeClr val="accent1"/>
                </a:solidFill>
              </a:defRPr>
            </a:lvl1pPr>
          </a:lstStyle>
          <a:p>
            <a:r>
              <a:rPr lang="en-US" dirty="0"/>
              <a:t>Click to edit Master title style</a:t>
            </a:r>
          </a:p>
        </p:txBody>
      </p:sp>
      <p:sp>
        <p:nvSpPr>
          <p:cNvPr id="6" name="Slide Number Placeholder 5"/>
          <p:cNvSpPr>
            <a:spLocks noGrp="1"/>
          </p:cNvSpPr>
          <p:nvPr>
            <p:ph type="sldNum" sz="quarter" idx="12"/>
          </p:nvPr>
        </p:nvSpPr>
        <p:spPr>
          <a:xfrm>
            <a:off x="11531811" y="1520038"/>
            <a:ext cx="1235797" cy="307777"/>
          </a:xfrm>
        </p:spPr>
        <p:txBody>
          <a:bodyPr/>
          <a:lstStyle/>
          <a:p>
            <a:fld id="{71A628A0-E779-4D32-97F1-9C80A60D6EF0}" type="slidenum">
              <a:rPr lang="en-IN" smtClean="0"/>
              <a:pPr/>
              <a:t>‹#›</a:t>
            </a:fld>
            <a:r>
              <a:rPr lang="en-IN" dirty="0"/>
              <a:t> of 116</a:t>
            </a:r>
          </a:p>
        </p:txBody>
      </p:sp>
    </p:spTree>
    <p:extLst>
      <p:ext uri="{BB962C8B-B14F-4D97-AF65-F5344CB8AC3E}">
        <p14:creationId xmlns:p14="http://schemas.microsoft.com/office/powerpoint/2010/main" val="36912220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0896" y="1499616"/>
            <a:ext cx="10972800" cy="341632"/>
          </a:xfrm>
          <a:prstGeom prst="rect">
            <a:avLst/>
          </a:prstGeom>
        </p:spPr>
        <p:txBody>
          <a:bodyPr/>
          <a:lstStyle>
            <a:lvl1pPr>
              <a:defRPr>
                <a:solidFill>
                  <a:schemeClr val="accent1"/>
                </a:solidFill>
              </a:defRPr>
            </a:lvl1pPr>
          </a:lstStyle>
          <a:p>
            <a:r>
              <a:rPr lang="en-US" dirty="0"/>
              <a:t>Click to edit Master title style</a:t>
            </a:r>
          </a:p>
        </p:txBody>
      </p:sp>
      <p:sp>
        <p:nvSpPr>
          <p:cNvPr id="6" name="Slide Number Placeholder 5"/>
          <p:cNvSpPr>
            <a:spLocks noGrp="1"/>
          </p:cNvSpPr>
          <p:nvPr>
            <p:ph type="sldNum" sz="quarter" idx="12"/>
          </p:nvPr>
        </p:nvSpPr>
        <p:spPr>
          <a:xfrm>
            <a:off x="11537928" y="1520038"/>
            <a:ext cx="1223562" cy="307777"/>
          </a:xfrm>
        </p:spPr>
        <p:txBody>
          <a:bodyPr/>
          <a:lstStyle/>
          <a:p>
            <a:fld id="{71A628A0-E779-4D32-97F1-9C80A60D6EF0}" type="slidenum">
              <a:rPr lang="en-IN" smtClean="0"/>
              <a:pPr/>
              <a:t>‹#›</a:t>
            </a:fld>
            <a:r>
              <a:rPr lang="en-IN" dirty="0"/>
              <a:t> of 116</a:t>
            </a:r>
          </a:p>
        </p:txBody>
      </p:sp>
      <p:pic>
        <p:nvPicPr>
          <p:cNvPr id="8" name="Picture 7" descr="A close up of a window&#10;&#10;Description automatically generated">
            <a:extLst>
              <a:ext uri="{FF2B5EF4-FFF2-40B4-BE49-F238E27FC236}">
                <a16:creationId xmlns:a16="http://schemas.microsoft.com/office/drawing/2014/main" id="{40192492-562C-4EA9-8C9D-6B92F09CC6D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502" b="11858"/>
          <a:stretch/>
        </p:blipFill>
        <p:spPr>
          <a:xfrm>
            <a:off x="234671" y="2043618"/>
            <a:ext cx="12522756" cy="5659403"/>
          </a:xfrm>
          <a:prstGeom prst="rect">
            <a:avLst/>
          </a:prstGeom>
        </p:spPr>
      </p:pic>
    </p:spTree>
    <p:extLst>
      <p:ext uri="{BB962C8B-B14F-4D97-AF65-F5344CB8AC3E}">
        <p14:creationId xmlns:p14="http://schemas.microsoft.com/office/powerpoint/2010/main" val="4055542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10896" y="1499616"/>
            <a:ext cx="10972800" cy="341632"/>
          </a:xfrm>
          <a:prstGeom prst="rect">
            <a:avLst/>
          </a:prstGeo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idx="1"/>
          </p:nvPr>
        </p:nvSpPr>
        <p:spPr/>
        <p:txBody>
          <a:bodyPr/>
          <a:lstStyle>
            <a:lvl1pPr marL="228600">
              <a:defRPr/>
            </a:lvl1pPr>
            <a:lvl2pPr marL="228600">
              <a:defRPr/>
            </a:lvl2pPr>
            <a:lvl3pPr marL="228600">
              <a:defRPr/>
            </a:lvl3pPr>
            <a:lvl4pPr marL="228600">
              <a:defRPr/>
            </a:lvl4pPr>
            <a:lvl5pPr marL="22860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a:xfrm>
            <a:off x="11476750" y="1520038"/>
            <a:ext cx="1345918" cy="307777"/>
          </a:xfrm>
        </p:spPr>
        <p:txBody>
          <a:bodyPr/>
          <a:lstStyle/>
          <a:p>
            <a:fld id="{71A628A0-E779-4D32-97F1-9C80A60D6EF0}" type="slidenum">
              <a:rPr lang="en-IN" smtClean="0"/>
              <a:pPr/>
              <a:t>‹#›</a:t>
            </a:fld>
            <a:r>
              <a:rPr lang="en-IN" dirty="0"/>
              <a:t> of 116</a:t>
            </a:r>
          </a:p>
        </p:txBody>
      </p:sp>
    </p:spTree>
    <p:extLst>
      <p:ext uri="{BB962C8B-B14F-4D97-AF65-F5344CB8AC3E}">
        <p14:creationId xmlns:p14="http://schemas.microsoft.com/office/powerpoint/2010/main" val="1333147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10896" y="1484248"/>
            <a:ext cx="10972800" cy="341632"/>
          </a:xfrm>
          <a:prstGeom prst="rect">
            <a:avLst/>
          </a:prstGeom>
        </p:spPr>
        <p:txBody>
          <a:bodyPr/>
          <a:lstStyle>
            <a:lvl1pPr>
              <a:defRPr>
                <a:solidFill>
                  <a:schemeClr val="accent1"/>
                </a:solidFill>
              </a:defRPr>
            </a:lvl1pPr>
          </a:lstStyle>
          <a:p>
            <a:r>
              <a:rPr lang="en-US" dirty="0"/>
              <a:t>Click to edit Master title style</a:t>
            </a:r>
          </a:p>
        </p:txBody>
      </p:sp>
      <p:sp>
        <p:nvSpPr>
          <p:cNvPr id="3" name="Content Placeholder 2"/>
          <p:cNvSpPr>
            <a:spLocks noGrp="1"/>
          </p:cNvSpPr>
          <p:nvPr>
            <p:ph sz="half" idx="1"/>
          </p:nvPr>
        </p:nvSpPr>
        <p:spPr>
          <a:xfrm>
            <a:off x="310896" y="2103119"/>
            <a:ext cx="603504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20273" y="2132232"/>
            <a:ext cx="603504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a:xfrm>
            <a:off x="11537928" y="1520038"/>
            <a:ext cx="1223562" cy="307777"/>
          </a:xfrm>
        </p:spPr>
        <p:txBody>
          <a:bodyPr/>
          <a:lstStyle/>
          <a:p>
            <a:fld id="{71A628A0-E779-4D32-97F1-9C80A60D6EF0}" type="slidenum">
              <a:rPr lang="en-IN" smtClean="0"/>
              <a:pPr/>
              <a:t>‹#›</a:t>
            </a:fld>
            <a:r>
              <a:rPr lang="en-IN" dirty="0"/>
              <a:t> of 116</a:t>
            </a:r>
          </a:p>
        </p:txBody>
      </p:sp>
    </p:spTree>
    <p:extLst>
      <p:ext uri="{BB962C8B-B14F-4D97-AF65-F5344CB8AC3E}">
        <p14:creationId xmlns:p14="http://schemas.microsoft.com/office/powerpoint/2010/main" val="882387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2" name="Title 1"/>
          <p:cNvSpPr>
            <a:spLocks noGrp="1"/>
          </p:cNvSpPr>
          <p:nvPr>
            <p:ph type="title"/>
          </p:nvPr>
        </p:nvSpPr>
        <p:spPr>
          <a:xfrm>
            <a:off x="310896" y="1484248"/>
            <a:ext cx="10972800" cy="341632"/>
          </a:xfrm>
          <a:prstGeom prst="rect">
            <a:avLst/>
          </a:prstGeom>
        </p:spPr>
        <p:txBody>
          <a:bodyPr/>
          <a:lstStyle>
            <a:lvl1pPr>
              <a:defRPr>
                <a:solidFill>
                  <a:schemeClr val="accent1"/>
                </a:solidFill>
              </a:defRPr>
            </a:lvl1pPr>
          </a:lstStyle>
          <a:p>
            <a:r>
              <a:rPr lang="en-US"/>
              <a:t>Click to edit Master title style</a:t>
            </a:r>
            <a:endParaRPr lang="en-US" dirty="0"/>
          </a:p>
        </p:txBody>
      </p:sp>
      <p:sp>
        <p:nvSpPr>
          <p:cNvPr id="7" name="Slide Number Placeholder 6"/>
          <p:cNvSpPr>
            <a:spLocks noGrp="1"/>
          </p:cNvSpPr>
          <p:nvPr>
            <p:ph type="sldNum" sz="quarter" idx="12"/>
          </p:nvPr>
        </p:nvSpPr>
        <p:spPr>
          <a:xfrm>
            <a:off x="11537928" y="1520038"/>
            <a:ext cx="1223562" cy="307777"/>
          </a:xfrm>
        </p:spPr>
        <p:txBody>
          <a:bodyPr/>
          <a:lstStyle/>
          <a:p>
            <a:fld id="{71A628A0-E779-4D32-97F1-9C80A60D6EF0}" type="slidenum">
              <a:rPr lang="en-IN" smtClean="0"/>
              <a:pPr/>
              <a:t>‹#›</a:t>
            </a:fld>
            <a:r>
              <a:rPr lang="en-IN" dirty="0"/>
              <a:t> of 116</a:t>
            </a:r>
          </a:p>
        </p:txBody>
      </p:sp>
      <p:sp>
        <p:nvSpPr>
          <p:cNvPr id="6" name="Picture Placeholder 5">
            <a:extLst>
              <a:ext uri="{FF2B5EF4-FFF2-40B4-BE49-F238E27FC236}">
                <a16:creationId xmlns:a16="http://schemas.microsoft.com/office/drawing/2014/main" id="{8D0377FA-F0FC-4146-B76D-80FDE368EAAF}"/>
              </a:ext>
            </a:extLst>
          </p:cNvPr>
          <p:cNvSpPr>
            <a:spLocks noGrp="1"/>
          </p:cNvSpPr>
          <p:nvPr>
            <p:ph type="pic" sz="quarter" idx="13"/>
          </p:nvPr>
        </p:nvSpPr>
        <p:spPr>
          <a:xfrm>
            <a:off x="311150" y="2103120"/>
            <a:ext cx="12344400" cy="5486400"/>
          </a:xfrm>
          <a:solidFill>
            <a:schemeClr val="accent2">
              <a:lumMod val="20000"/>
              <a:lumOff val="80000"/>
            </a:schemeClr>
          </a:solidFill>
        </p:spPr>
        <p:txBody>
          <a:bodyPr/>
          <a:lstStyle/>
          <a:p>
            <a:endParaRPr lang="en-IN" dirty="0"/>
          </a:p>
        </p:txBody>
      </p:sp>
    </p:spTree>
    <p:extLst>
      <p:ext uri="{BB962C8B-B14F-4D97-AF65-F5344CB8AC3E}">
        <p14:creationId xmlns:p14="http://schemas.microsoft.com/office/powerpoint/2010/main" val="12107427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a:xfrm>
            <a:off x="310896" y="1484248"/>
            <a:ext cx="10972800" cy="341632"/>
          </a:xfrm>
          <a:prstGeom prst="rect">
            <a:avLst/>
          </a:prstGeom>
        </p:spPr>
        <p:txBody>
          <a:bodyPr/>
          <a:lstStyle>
            <a:lvl1pPr>
              <a:defRPr>
                <a:solidFill>
                  <a:schemeClr val="accent1"/>
                </a:solidFill>
              </a:defRPr>
            </a:lvl1pPr>
          </a:lstStyle>
          <a:p>
            <a:r>
              <a:rPr lang="en-US" dirty="0"/>
              <a:t>Click to edit Master title style</a:t>
            </a:r>
          </a:p>
        </p:txBody>
      </p:sp>
      <p:sp>
        <p:nvSpPr>
          <p:cNvPr id="7" name="Slide Number Placeholder 6"/>
          <p:cNvSpPr>
            <a:spLocks noGrp="1"/>
          </p:cNvSpPr>
          <p:nvPr>
            <p:ph type="sldNum" sz="quarter" idx="12"/>
          </p:nvPr>
        </p:nvSpPr>
        <p:spPr>
          <a:xfrm>
            <a:off x="11537928" y="1520038"/>
            <a:ext cx="1223562" cy="307777"/>
          </a:xfrm>
        </p:spPr>
        <p:txBody>
          <a:bodyPr/>
          <a:lstStyle/>
          <a:p>
            <a:fld id="{71A628A0-E779-4D32-97F1-9C80A60D6EF0}" type="slidenum">
              <a:rPr lang="en-IN" smtClean="0"/>
              <a:pPr/>
              <a:t>‹#›</a:t>
            </a:fld>
            <a:r>
              <a:rPr lang="en-IN" dirty="0"/>
              <a:t> of 116</a:t>
            </a:r>
          </a:p>
        </p:txBody>
      </p:sp>
      <p:sp>
        <p:nvSpPr>
          <p:cNvPr id="8" name="Chart Placeholder 3">
            <a:extLst>
              <a:ext uri="{FF2B5EF4-FFF2-40B4-BE49-F238E27FC236}">
                <a16:creationId xmlns:a16="http://schemas.microsoft.com/office/drawing/2014/main" id="{003AC5AA-EA71-4E4E-B7AD-D82F9A64A27D}"/>
              </a:ext>
            </a:extLst>
          </p:cNvPr>
          <p:cNvSpPr>
            <a:spLocks noGrp="1"/>
          </p:cNvSpPr>
          <p:nvPr>
            <p:ph type="chart" sz="quarter" idx="14"/>
          </p:nvPr>
        </p:nvSpPr>
        <p:spPr>
          <a:xfrm>
            <a:off x="311150" y="2103120"/>
            <a:ext cx="12344400" cy="5486400"/>
          </a:xfrm>
        </p:spPr>
        <p:txBody>
          <a:bodyPr/>
          <a:lstStyle/>
          <a:p>
            <a:endParaRPr lang="en-IN" dirty="0"/>
          </a:p>
        </p:txBody>
      </p:sp>
    </p:spTree>
    <p:extLst>
      <p:ext uri="{BB962C8B-B14F-4D97-AF65-F5344CB8AC3E}">
        <p14:creationId xmlns:p14="http://schemas.microsoft.com/office/powerpoint/2010/main" val="1972230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ables">
    <p:spTree>
      <p:nvGrpSpPr>
        <p:cNvPr id="1" name=""/>
        <p:cNvGrpSpPr/>
        <p:nvPr/>
      </p:nvGrpSpPr>
      <p:grpSpPr>
        <a:xfrm>
          <a:off x="0" y="0"/>
          <a:ext cx="0" cy="0"/>
          <a:chOff x="0" y="0"/>
          <a:chExt cx="0" cy="0"/>
        </a:xfrm>
      </p:grpSpPr>
      <p:sp>
        <p:nvSpPr>
          <p:cNvPr id="2" name="Title 1"/>
          <p:cNvSpPr>
            <a:spLocks noGrp="1"/>
          </p:cNvSpPr>
          <p:nvPr>
            <p:ph type="title"/>
          </p:nvPr>
        </p:nvSpPr>
        <p:spPr>
          <a:xfrm>
            <a:off x="310896" y="1484248"/>
            <a:ext cx="10972800" cy="341632"/>
          </a:xfrm>
          <a:prstGeom prst="rect">
            <a:avLst/>
          </a:prstGeom>
        </p:spPr>
        <p:txBody>
          <a:bodyPr/>
          <a:lstStyle>
            <a:lvl1pPr>
              <a:defRPr>
                <a:solidFill>
                  <a:schemeClr val="accent1"/>
                </a:solidFill>
              </a:defRPr>
            </a:lvl1pPr>
          </a:lstStyle>
          <a:p>
            <a:r>
              <a:rPr lang="en-US"/>
              <a:t>Click to edit Master title style</a:t>
            </a:r>
            <a:endParaRPr lang="en-US" dirty="0"/>
          </a:p>
        </p:txBody>
      </p:sp>
      <p:sp>
        <p:nvSpPr>
          <p:cNvPr id="7" name="Slide Number Placeholder 6"/>
          <p:cNvSpPr>
            <a:spLocks noGrp="1"/>
          </p:cNvSpPr>
          <p:nvPr>
            <p:ph type="sldNum" sz="quarter" idx="12"/>
          </p:nvPr>
        </p:nvSpPr>
        <p:spPr>
          <a:xfrm>
            <a:off x="11537928" y="1520038"/>
            <a:ext cx="1223562" cy="307777"/>
          </a:xfrm>
        </p:spPr>
        <p:txBody>
          <a:bodyPr/>
          <a:lstStyle/>
          <a:p>
            <a:fld id="{71A628A0-E779-4D32-97F1-9C80A60D6EF0}" type="slidenum">
              <a:rPr lang="en-IN" smtClean="0"/>
              <a:pPr/>
              <a:t>‹#›</a:t>
            </a:fld>
            <a:r>
              <a:rPr lang="en-IN" dirty="0"/>
              <a:t> of 116</a:t>
            </a:r>
          </a:p>
        </p:txBody>
      </p:sp>
      <p:sp>
        <p:nvSpPr>
          <p:cNvPr id="9" name="Table Placeholder 3">
            <a:extLst>
              <a:ext uri="{FF2B5EF4-FFF2-40B4-BE49-F238E27FC236}">
                <a16:creationId xmlns:a16="http://schemas.microsoft.com/office/drawing/2014/main" id="{1AF957AF-0AD8-4E50-9D44-951F4131F8FC}"/>
              </a:ext>
            </a:extLst>
          </p:cNvPr>
          <p:cNvSpPr>
            <a:spLocks noGrp="1"/>
          </p:cNvSpPr>
          <p:nvPr>
            <p:ph type="tbl" sz="quarter" idx="15"/>
          </p:nvPr>
        </p:nvSpPr>
        <p:spPr>
          <a:xfrm>
            <a:off x="311150" y="2103438"/>
            <a:ext cx="12344400" cy="5486400"/>
          </a:xfrm>
        </p:spPr>
        <p:txBody>
          <a:bodyPr/>
          <a:lstStyle/>
          <a:p>
            <a:endParaRPr lang="en-IN" dirty="0"/>
          </a:p>
        </p:txBody>
      </p:sp>
    </p:spTree>
    <p:extLst>
      <p:ext uri="{BB962C8B-B14F-4D97-AF65-F5344CB8AC3E}">
        <p14:creationId xmlns:p14="http://schemas.microsoft.com/office/powerpoint/2010/main" val="3551161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5AC541C-126F-4DF4-BFB8-CC3F03E26AB1}"/>
              </a:ext>
            </a:extLst>
          </p:cNvPr>
          <p:cNvSpPr/>
          <p:nvPr userDrawn="1"/>
        </p:nvSpPr>
        <p:spPr>
          <a:xfrm>
            <a:off x="0" y="0"/>
            <a:ext cx="12992100" cy="843915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2A1E370C-F2D8-477E-8D2D-0BD471EA49DF}"/>
              </a:ext>
            </a:extLst>
          </p:cNvPr>
          <p:cNvSpPr/>
          <p:nvPr userDrawn="1"/>
        </p:nvSpPr>
        <p:spPr>
          <a:xfrm>
            <a:off x="145542" y="648843"/>
            <a:ext cx="12701016" cy="71414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Working Area</a:t>
            </a:r>
          </a:p>
        </p:txBody>
      </p:sp>
      <p:sp>
        <p:nvSpPr>
          <p:cNvPr id="3" name="Text Placeholder 2"/>
          <p:cNvSpPr>
            <a:spLocks noGrp="1"/>
          </p:cNvSpPr>
          <p:nvPr>
            <p:ph type="body" idx="1"/>
          </p:nvPr>
        </p:nvSpPr>
        <p:spPr>
          <a:xfrm>
            <a:off x="310913" y="2098884"/>
            <a:ext cx="12344400" cy="5486400"/>
          </a:xfrm>
          <a:prstGeom prst="rect">
            <a:avLst/>
          </a:prstGeom>
        </p:spPr>
        <p:txBody>
          <a:bodyPr vert="horz" lIns="91440" tIns="45720" rIns="91440" bIns="45720" rtlCol="0">
            <a:normAutofit/>
          </a:bodyPr>
          <a:lstStyle/>
          <a:p>
            <a:pPr lvl="0"/>
            <a:r>
              <a:rPr lang="en-US" dirty="0"/>
              <a:t>Click to edit Master text styles</a:t>
            </a:r>
          </a:p>
          <a:p>
            <a:pPr lvl="0"/>
            <a:endParaRPr lang="en-US" dirty="0"/>
          </a:p>
        </p:txBody>
      </p:sp>
      <p:sp>
        <p:nvSpPr>
          <p:cNvPr id="13" name="TextBox 12">
            <a:extLst>
              <a:ext uri="{FF2B5EF4-FFF2-40B4-BE49-F238E27FC236}">
                <a16:creationId xmlns:a16="http://schemas.microsoft.com/office/drawing/2014/main" id="{872C7697-DB8F-4475-9CEE-D00FDCAF567F}"/>
              </a:ext>
            </a:extLst>
          </p:cNvPr>
          <p:cNvSpPr txBox="1"/>
          <p:nvPr userDrawn="1"/>
        </p:nvSpPr>
        <p:spPr>
          <a:xfrm>
            <a:off x="12318203" y="200025"/>
            <a:ext cx="550068" cy="276999"/>
          </a:xfrm>
          <a:prstGeom prst="rect">
            <a:avLst/>
          </a:prstGeom>
          <a:noFill/>
        </p:spPr>
        <p:txBody>
          <a:bodyPr wrap="square" rtlCol="0">
            <a:spAutoFit/>
          </a:bodyPr>
          <a:lstStyle/>
          <a:p>
            <a:r>
              <a:rPr lang="en-IN" sz="1200" dirty="0">
                <a:solidFill>
                  <a:schemeClr val="bg1">
                    <a:lumMod val="85000"/>
                  </a:schemeClr>
                </a:solidFill>
                <a:latin typeface="Arial" panose="020B0604020202020204" pitchFamily="34" charset="0"/>
                <a:cs typeface="Arial" panose="020B0604020202020204" pitchFamily="34" charset="0"/>
              </a:rPr>
              <a:t>EXIT</a:t>
            </a:r>
          </a:p>
        </p:txBody>
      </p:sp>
      <p:sp>
        <p:nvSpPr>
          <p:cNvPr id="14" name="TextBox 13">
            <a:extLst>
              <a:ext uri="{FF2B5EF4-FFF2-40B4-BE49-F238E27FC236}">
                <a16:creationId xmlns:a16="http://schemas.microsoft.com/office/drawing/2014/main" id="{69042498-0D1D-4D1D-ADF3-BD88CDC1E57F}"/>
              </a:ext>
            </a:extLst>
          </p:cNvPr>
          <p:cNvSpPr txBox="1"/>
          <p:nvPr userDrawn="1"/>
        </p:nvSpPr>
        <p:spPr>
          <a:xfrm>
            <a:off x="11799090" y="202406"/>
            <a:ext cx="600073" cy="276999"/>
          </a:xfrm>
          <a:prstGeom prst="rect">
            <a:avLst/>
          </a:prstGeom>
          <a:noFill/>
        </p:spPr>
        <p:txBody>
          <a:bodyPr wrap="square" rtlCol="0">
            <a:spAutoFit/>
          </a:bodyPr>
          <a:lstStyle/>
          <a:p>
            <a:r>
              <a:rPr lang="en-IN" sz="1200" dirty="0">
                <a:solidFill>
                  <a:schemeClr val="bg1">
                    <a:lumMod val="85000"/>
                  </a:schemeClr>
                </a:solidFill>
                <a:latin typeface="Arial" panose="020B0604020202020204" pitchFamily="34" charset="0"/>
                <a:cs typeface="Arial" panose="020B0604020202020204" pitchFamily="34" charset="0"/>
              </a:rPr>
              <a:t>HELP</a:t>
            </a:r>
          </a:p>
        </p:txBody>
      </p:sp>
      <p:sp>
        <p:nvSpPr>
          <p:cNvPr id="15" name="TextBox 14">
            <a:extLst>
              <a:ext uri="{FF2B5EF4-FFF2-40B4-BE49-F238E27FC236}">
                <a16:creationId xmlns:a16="http://schemas.microsoft.com/office/drawing/2014/main" id="{97A7E1D1-F7D4-4D7D-9193-44262032EB35}"/>
              </a:ext>
            </a:extLst>
          </p:cNvPr>
          <p:cNvSpPr txBox="1"/>
          <p:nvPr userDrawn="1"/>
        </p:nvSpPr>
        <p:spPr>
          <a:xfrm>
            <a:off x="11234767" y="205840"/>
            <a:ext cx="645283" cy="276999"/>
          </a:xfrm>
          <a:prstGeom prst="rect">
            <a:avLst/>
          </a:prstGeom>
          <a:noFill/>
        </p:spPr>
        <p:txBody>
          <a:bodyPr wrap="square" rtlCol="0">
            <a:spAutoFit/>
          </a:bodyPr>
          <a:lstStyle/>
          <a:p>
            <a:r>
              <a:rPr lang="en-IN" sz="1200" dirty="0">
                <a:solidFill>
                  <a:schemeClr val="bg1">
                    <a:lumMod val="85000"/>
                  </a:schemeClr>
                </a:solidFill>
                <a:latin typeface="Arial" panose="020B0604020202020204" pitchFamily="34" charset="0"/>
                <a:cs typeface="Arial" panose="020B0604020202020204" pitchFamily="34" charset="0"/>
              </a:rPr>
              <a:t>MENU</a:t>
            </a:r>
          </a:p>
        </p:txBody>
      </p:sp>
      <p:sp>
        <p:nvSpPr>
          <p:cNvPr id="40" name="Rectangle 39">
            <a:extLst>
              <a:ext uri="{FF2B5EF4-FFF2-40B4-BE49-F238E27FC236}">
                <a16:creationId xmlns:a16="http://schemas.microsoft.com/office/drawing/2014/main" id="{135B70BD-78F2-465D-9F62-60249415DB31}"/>
              </a:ext>
            </a:extLst>
          </p:cNvPr>
          <p:cNvSpPr/>
          <p:nvPr userDrawn="1"/>
        </p:nvSpPr>
        <p:spPr>
          <a:xfrm>
            <a:off x="145542" y="648843"/>
            <a:ext cx="12701016" cy="72237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85" name="Group 84" hidden="1">
            <a:extLst>
              <a:ext uri="{FF2B5EF4-FFF2-40B4-BE49-F238E27FC236}">
                <a16:creationId xmlns:a16="http://schemas.microsoft.com/office/drawing/2014/main" id="{49E88C0D-268E-4264-A54B-BE9CF5F3E70A}"/>
              </a:ext>
            </a:extLst>
          </p:cNvPr>
          <p:cNvGrpSpPr/>
          <p:nvPr userDrawn="1"/>
        </p:nvGrpSpPr>
        <p:grpSpPr>
          <a:xfrm>
            <a:off x="220038" y="762248"/>
            <a:ext cx="2071938" cy="504443"/>
            <a:chOff x="-2594083" y="2048951"/>
            <a:chExt cx="2071938" cy="504443"/>
          </a:xfrm>
        </p:grpSpPr>
        <p:sp>
          <p:nvSpPr>
            <p:cNvPr id="86" name="Freeform: Shape 85">
              <a:extLst>
                <a:ext uri="{FF2B5EF4-FFF2-40B4-BE49-F238E27FC236}">
                  <a16:creationId xmlns:a16="http://schemas.microsoft.com/office/drawing/2014/main" id="{514C6C94-E50B-4B56-83CF-3FA6CE6DC431}"/>
                </a:ext>
              </a:extLst>
            </p:cNvPr>
            <p:cNvSpPr/>
            <p:nvPr/>
          </p:nvSpPr>
          <p:spPr>
            <a:xfrm>
              <a:off x="-1602126" y="2075697"/>
              <a:ext cx="239694" cy="325348"/>
            </a:xfrm>
            <a:custGeom>
              <a:avLst/>
              <a:gdLst>
                <a:gd name="connsiteX0" fmla="*/ 0 w 239694"/>
                <a:gd name="connsiteY0" fmla="*/ 325349 h 325348"/>
                <a:gd name="connsiteX1" fmla="*/ 105628 w 239694"/>
                <a:gd name="connsiteY1" fmla="*/ 325349 h 325348"/>
                <a:gd name="connsiteX2" fmla="*/ 121879 w 239694"/>
                <a:gd name="connsiteY2" fmla="*/ 215996 h 325348"/>
                <a:gd name="connsiteX3" fmla="*/ 200423 w 239694"/>
                <a:gd name="connsiteY3" fmla="*/ 123910 h 325348"/>
                <a:gd name="connsiteX4" fmla="*/ 221413 w 239694"/>
                <a:gd name="connsiteY4" fmla="*/ 127634 h 325348"/>
                <a:gd name="connsiteX5" fmla="*/ 239695 w 239694"/>
                <a:gd name="connsiteY5" fmla="*/ 2031 h 325348"/>
                <a:gd name="connsiteX6" fmla="*/ 226153 w 239694"/>
                <a:gd name="connsiteY6" fmla="*/ 0 h 325348"/>
                <a:gd name="connsiteX7" fmla="*/ 134067 w 239694"/>
                <a:gd name="connsiteY7" fmla="*/ 72789 h 325348"/>
                <a:gd name="connsiteX8" fmla="*/ 133051 w 239694"/>
                <a:gd name="connsiteY8" fmla="*/ 72789 h 325348"/>
                <a:gd name="connsiteX9" fmla="*/ 142530 w 239694"/>
                <a:gd name="connsiteY9" fmla="*/ 8464 h 325348"/>
                <a:gd name="connsiteX10" fmla="*/ 46720 w 239694"/>
                <a:gd name="connsiteY10" fmla="*/ 8464 h 325348"/>
                <a:gd name="connsiteX11" fmla="*/ 0 w 239694"/>
                <a:gd name="connsiteY11" fmla="*/ 325349 h 325348"/>
                <a:gd name="connsiteX12" fmla="*/ 0 w 239694"/>
                <a:gd name="connsiteY12" fmla="*/ 325349 h 325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9694" h="325348">
                  <a:moveTo>
                    <a:pt x="0" y="325349"/>
                  </a:moveTo>
                  <a:lnTo>
                    <a:pt x="105628" y="325349"/>
                  </a:lnTo>
                  <a:lnTo>
                    <a:pt x="121879" y="215996"/>
                  </a:lnTo>
                  <a:cubicBezTo>
                    <a:pt x="131358" y="147947"/>
                    <a:pt x="157427" y="123910"/>
                    <a:pt x="200423" y="123910"/>
                  </a:cubicBezTo>
                  <a:cubicBezTo>
                    <a:pt x="207194" y="123910"/>
                    <a:pt x="214642" y="126957"/>
                    <a:pt x="221413" y="127634"/>
                  </a:cubicBezTo>
                  <a:lnTo>
                    <a:pt x="239695" y="2031"/>
                  </a:lnTo>
                  <a:cubicBezTo>
                    <a:pt x="234955" y="1016"/>
                    <a:pt x="231231" y="0"/>
                    <a:pt x="226153" y="0"/>
                  </a:cubicBezTo>
                  <a:cubicBezTo>
                    <a:pt x="184849" y="0"/>
                    <a:pt x="156073" y="24037"/>
                    <a:pt x="134067" y="72789"/>
                  </a:cubicBezTo>
                  <a:lnTo>
                    <a:pt x="133051" y="72789"/>
                  </a:lnTo>
                  <a:lnTo>
                    <a:pt x="142530" y="8464"/>
                  </a:lnTo>
                  <a:lnTo>
                    <a:pt x="46720" y="8464"/>
                  </a:lnTo>
                  <a:lnTo>
                    <a:pt x="0" y="325349"/>
                  </a:lnTo>
                  <a:lnTo>
                    <a:pt x="0" y="325349"/>
                  </a:lnTo>
                  <a:close/>
                </a:path>
              </a:pathLst>
            </a:custGeom>
            <a:solidFill>
              <a:schemeClr val="bg1"/>
            </a:solidFill>
            <a:ln w="3377" cap="flat">
              <a:noFill/>
              <a:prstDash val="solid"/>
              <a:miter/>
            </a:ln>
          </p:spPr>
          <p:txBody>
            <a:bodyPr rtlCol="0" anchor="ctr"/>
            <a:lstStyle/>
            <a:p>
              <a:endParaRPr lang="en-IN" dirty="0"/>
            </a:p>
          </p:txBody>
        </p:sp>
        <p:sp>
          <p:nvSpPr>
            <p:cNvPr id="87" name="Freeform: Shape 86">
              <a:extLst>
                <a:ext uri="{FF2B5EF4-FFF2-40B4-BE49-F238E27FC236}">
                  <a16:creationId xmlns:a16="http://schemas.microsoft.com/office/drawing/2014/main" id="{406667FC-8052-48EF-8026-2C524E21559C}"/>
                </a:ext>
              </a:extLst>
            </p:cNvPr>
            <p:cNvSpPr/>
            <p:nvPr/>
          </p:nvSpPr>
          <p:spPr>
            <a:xfrm>
              <a:off x="-1397979" y="2076035"/>
              <a:ext cx="491994" cy="325010"/>
            </a:xfrm>
            <a:custGeom>
              <a:avLst/>
              <a:gdLst>
                <a:gd name="connsiteX0" fmla="*/ 0 w 491994"/>
                <a:gd name="connsiteY0" fmla="*/ 325010 h 325010"/>
                <a:gd name="connsiteX1" fmla="*/ 105628 w 491994"/>
                <a:gd name="connsiteY1" fmla="*/ 325010 h 325010"/>
                <a:gd name="connsiteX2" fmla="*/ 128650 w 491994"/>
                <a:gd name="connsiteY2" fmla="*/ 168599 h 325010"/>
                <a:gd name="connsiteX3" fmla="*/ 175709 w 491994"/>
                <a:gd name="connsiteY3" fmla="*/ 98519 h 325010"/>
                <a:gd name="connsiteX4" fmla="*/ 201439 w 491994"/>
                <a:gd name="connsiteY4" fmla="*/ 163859 h 325010"/>
                <a:gd name="connsiteX5" fmla="*/ 177401 w 491994"/>
                <a:gd name="connsiteY5" fmla="*/ 325010 h 325010"/>
                <a:gd name="connsiteX6" fmla="*/ 283030 w 491994"/>
                <a:gd name="connsiteY6" fmla="*/ 325010 h 325010"/>
                <a:gd name="connsiteX7" fmla="*/ 306051 w 491994"/>
                <a:gd name="connsiteY7" fmla="*/ 168599 h 325010"/>
                <a:gd name="connsiteX8" fmla="*/ 353110 w 491994"/>
                <a:gd name="connsiteY8" fmla="*/ 98519 h 325010"/>
                <a:gd name="connsiteX9" fmla="*/ 378840 w 491994"/>
                <a:gd name="connsiteY9" fmla="*/ 163859 h 325010"/>
                <a:gd name="connsiteX10" fmla="*/ 354803 w 491994"/>
                <a:gd name="connsiteY10" fmla="*/ 325010 h 325010"/>
                <a:gd name="connsiteX11" fmla="*/ 460431 w 491994"/>
                <a:gd name="connsiteY11" fmla="*/ 325010 h 325010"/>
                <a:gd name="connsiteX12" fmla="*/ 488192 w 491994"/>
                <a:gd name="connsiteY12" fmla="*/ 138129 h 325010"/>
                <a:gd name="connsiteX13" fmla="*/ 406601 w 491994"/>
                <a:gd name="connsiteY13" fmla="*/ 0 h 325010"/>
                <a:gd name="connsiteX14" fmla="*/ 306728 w 491994"/>
                <a:gd name="connsiteY14" fmla="*/ 57554 h 325010"/>
                <a:gd name="connsiteX15" fmla="*/ 228861 w 491994"/>
                <a:gd name="connsiteY15" fmla="*/ 0 h 325010"/>
                <a:gd name="connsiteX16" fmla="*/ 136775 w 491994"/>
                <a:gd name="connsiteY16" fmla="*/ 56538 h 325010"/>
                <a:gd name="connsiteX17" fmla="*/ 143546 w 491994"/>
                <a:gd name="connsiteY17" fmla="*/ 9479 h 325010"/>
                <a:gd name="connsiteX18" fmla="*/ 46720 w 491994"/>
                <a:gd name="connsiteY18" fmla="*/ 9479 h 325010"/>
                <a:gd name="connsiteX19" fmla="*/ 0 w 491994"/>
                <a:gd name="connsiteY19" fmla="*/ 325010 h 325010"/>
                <a:gd name="connsiteX20" fmla="*/ 0 w 491994"/>
                <a:gd name="connsiteY20" fmla="*/ 325010 h 32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1994" h="325010">
                  <a:moveTo>
                    <a:pt x="0" y="325010"/>
                  </a:moveTo>
                  <a:lnTo>
                    <a:pt x="105628" y="325010"/>
                  </a:lnTo>
                  <a:lnTo>
                    <a:pt x="128650" y="168599"/>
                  </a:lnTo>
                  <a:cubicBezTo>
                    <a:pt x="134405" y="130343"/>
                    <a:pt x="144900" y="98519"/>
                    <a:pt x="175709" y="98519"/>
                  </a:cubicBezTo>
                  <a:cubicBezTo>
                    <a:pt x="203470" y="98519"/>
                    <a:pt x="208210" y="117816"/>
                    <a:pt x="201439" y="163859"/>
                  </a:cubicBezTo>
                  <a:lnTo>
                    <a:pt x="177401" y="325010"/>
                  </a:lnTo>
                  <a:lnTo>
                    <a:pt x="283030" y="325010"/>
                  </a:lnTo>
                  <a:lnTo>
                    <a:pt x="306051" y="168599"/>
                  </a:lnTo>
                  <a:cubicBezTo>
                    <a:pt x="311807" y="130343"/>
                    <a:pt x="322302" y="98519"/>
                    <a:pt x="353110" y="98519"/>
                  </a:cubicBezTo>
                  <a:cubicBezTo>
                    <a:pt x="380871" y="98519"/>
                    <a:pt x="385611" y="117816"/>
                    <a:pt x="378840" y="163859"/>
                  </a:cubicBezTo>
                  <a:lnTo>
                    <a:pt x="354803" y="325010"/>
                  </a:lnTo>
                  <a:lnTo>
                    <a:pt x="460431" y="325010"/>
                  </a:lnTo>
                  <a:lnTo>
                    <a:pt x="488192" y="138129"/>
                  </a:lnTo>
                  <a:cubicBezTo>
                    <a:pt x="500719" y="51798"/>
                    <a:pt x="484468" y="0"/>
                    <a:pt x="406601" y="0"/>
                  </a:cubicBezTo>
                  <a:cubicBezTo>
                    <a:pt x="367329" y="0"/>
                    <a:pt x="334828" y="19975"/>
                    <a:pt x="306728" y="57554"/>
                  </a:cubicBezTo>
                  <a:cubicBezTo>
                    <a:pt x="298942" y="24037"/>
                    <a:pt x="275920" y="0"/>
                    <a:pt x="228861" y="0"/>
                  </a:cubicBezTo>
                  <a:cubicBezTo>
                    <a:pt x="190605" y="0"/>
                    <a:pt x="153026" y="31485"/>
                    <a:pt x="136775" y="56538"/>
                  </a:cubicBezTo>
                  <a:lnTo>
                    <a:pt x="143546" y="9479"/>
                  </a:lnTo>
                  <a:lnTo>
                    <a:pt x="46720" y="9479"/>
                  </a:lnTo>
                  <a:lnTo>
                    <a:pt x="0" y="325010"/>
                  </a:lnTo>
                  <a:lnTo>
                    <a:pt x="0" y="325010"/>
                  </a:lnTo>
                  <a:close/>
                </a:path>
              </a:pathLst>
            </a:custGeom>
            <a:solidFill>
              <a:schemeClr val="bg1"/>
            </a:solidFill>
            <a:ln w="3377" cap="flat">
              <a:noFill/>
              <a:prstDash val="solid"/>
              <a:miter/>
            </a:ln>
          </p:spPr>
          <p:txBody>
            <a:bodyPr rtlCol="0" anchor="ctr"/>
            <a:lstStyle/>
            <a:p>
              <a:endParaRPr lang="en-IN" dirty="0"/>
            </a:p>
          </p:txBody>
        </p:sp>
        <p:sp>
          <p:nvSpPr>
            <p:cNvPr id="88" name="Freeform: Shape 87">
              <a:extLst>
                <a:ext uri="{FF2B5EF4-FFF2-40B4-BE49-F238E27FC236}">
                  <a16:creationId xmlns:a16="http://schemas.microsoft.com/office/drawing/2014/main" id="{F2EF5C5F-06A2-415E-ACF9-A642B6015CFD}"/>
                </a:ext>
              </a:extLst>
            </p:cNvPr>
            <p:cNvSpPr/>
            <p:nvPr/>
          </p:nvSpPr>
          <p:spPr>
            <a:xfrm>
              <a:off x="-917272" y="2076035"/>
              <a:ext cx="315568" cy="335166"/>
            </a:xfrm>
            <a:custGeom>
              <a:avLst/>
              <a:gdLst>
                <a:gd name="connsiteX0" fmla="*/ 296270 w 315568"/>
                <a:gd name="connsiteY0" fmla="*/ 325010 h 335166"/>
                <a:gd name="connsiteX1" fmla="*/ 297286 w 315568"/>
                <a:gd name="connsiteY1" fmla="*/ 319255 h 335166"/>
                <a:gd name="connsiteX2" fmla="*/ 288822 w 315568"/>
                <a:gd name="connsiteY2" fmla="*/ 278967 h 335166"/>
                <a:gd name="connsiteX3" fmla="*/ 310828 w 315568"/>
                <a:gd name="connsiteY3" fmla="*/ 131358 h 335166"/>
                <a:gd name="connsiteX4" fmla="*/ 197751 w 315568"/>
                <a:gd name="connsiteY4" fmla="*/ 0 h 335166"/>
                <a:gd name="connsiteX5" fmla="*/ 37616 w 315568"/>
                <a:gd name="connsiteY5" fmla="*/ 106305 h 335166"/>
                <a:gd name="connsiteX6" fmla="*/ 138505 w 315568"/>
                <a:gd name="connsiteY6" fmla="*/ 106305 h 335166"/>
                <a:gd name="connsiteX7" fmla="*/ 179808 w 315568"/>
                <a:gd name="connsiteY7" fmla="*/ 75497 h 335166"/>
                <a:gd name="connsiteX8" fmla="*/ 210616 w 315568"/>
                <a:gd name="connsiteY8" fmla="*/ 101227 h 335166"/>
                <a:gd name="connsiteX9" fmla="*/ 1391 w 315568"/>
                <a:gd name="connsiteY9" fmla="*/ 239357 h 335166"/>
                <a:gd name="connsiteX10" fmla="*/ 81967 w 315568"/>
                <a:gd name="connsiteY10" fmla="*/ 335167 h 335166"/>
                <a:gd name="connsiteX11" fmla="*/ 187595 w 315568"/>
                <a:gd name="connsiteY11" fmla="*/ 291832 h 335166"/>
                <a:gd name="connsiteX12" fmla="*/ 187595 w 315568"/>
                <a:gd name="connsiteY12" fmla="*/ 325349 h 335166"/>
                <a:gd name="connsiteX13" fmla="*/ 296947 w 315568"/>
                <a:gd name="connsiteY13" fmla="*/ 325349 h 335166"/>
                <a:gd name="connsiteX14" fmla="*/ 296947 w 315568"/>
                <a:gd name="connsiteY14" fmla="*/ 325010 h 335166"/>
                <a:gd name="connsiteX15" fmla="*/ 139859 w 315568"/>
                <a:gd name="connsiteY15" fmla="*/ 262717 h 335166"/>
                <a:gd name="connsiteX16" fmla="*/ 110066 w 315568"/>
                <a:gd name="connsiteY16" fmla="*/ 235971 h 335166"/>
                <a:gd name="connsiteX17" fmla="*/ 197413 w 315568"/>
                <a:gd name="connsiteY17" fmla="*/ 184172 h 335166"/>
                <a:gd name="connsiteX18" fmla="*/ 139859 w 315568"/>
                <a:gd name="connsiteY18" fmla="*/ 262717 h 335166"/>
                <a:gd name="connsiteX19" fmla="*/ 139859 w 315568"/>
                <a:gd name="connsiteY19" fmla="*/ 262717 h 335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5568" h="335166">
                  <a:moveTo>
                    <a:pt x="296270" y="325010"/>
                  </a:moveTo>
                  <a:lnTo>
                    <a:pt x="297286" y="319255"/>
                  </a:lnTo>
                  <a:cubicBezTo>
                    <a:pt x="285775" y="305713"/>
                    <a:pt x="286791" y="297249"/>
                    <a:pt x="288822" y="278967"/>
                  </a:cubicBezTo>
                  <a:lnTo>
                    <a:pt x="310828" y="131358"/>
                  </a:lnTo>
                  <a:cubicBezTo>
                    <a:pt x="322339" y="55523"/>
                    <a:pt x="322339" y="0"/>
                    <a:pt x="197751" y="0"/>
                  </a:cubicBezTo>
                  <a:cubicBezTo>
                    <a:pt x="93139" y="0"/>
                    <a:pt x="47096" y="39272"/>
                    <a:pt x="37616" y="106305"/>
                  </a:cubicBezTo>
                  <a:lnTo>
                    <a:pt x="138505" y="106305"/>
                  </a:lnTo>
                  <a:cubicBezTo>
                    <a:pt x="145276" y="79560"/>
                    <a:pt x="165250" y="75497"/>
                    <a:pt x="179808" y="75497"/>
                  </a:cubicBezTo>
                  <a:cubicBezTo>
                    <a:pt x="191319" y="75497"/>
                    <a:pt x="213325" y="78544"/>
                    <a:pt x="210616" y="101227"/>
                  </a:cubicBezTo>
                  <a:cubicBezTo>
                    <a:pt x="202153" y="160812"/>
                    <a:pt x="22720" y="95472"/>
                    <a:pt x="1391" y="239357"/>
                  </a:cubicBezTo>
                  <a:cubicBezTo>
                    <a:pt x="-8088" y="305713"/>
                    <a:pt x="32199" y="335167"/>
                    <a:pt x="81967" y="335167"/>
                  </a:cubicBezTo>
                  <a:cubicBezTo>
                    <a:pt x="121239" y="335167"/>
                    <a:pt x="153063" y="325687"/>
                    <a:pt x="187595" y="291832"/>
                  </a:cubicBezTo>
                  <a:lnTo>
                    <a:pt x="187595" y="325349"/>
                  </a:lnTo>
                  <a:lnTo>
                    <a:pt x="296947" y="325349"/>
                  </a:lnTo>
                  <a:lnTo>
                    <a:pt x="296947" y="325010"/>
                  </a:lnTo>
                  <a:close/>
                  <a:moveTo>
                    <a:pt x="139859" y="262717"/>
                  </a:moveTo>
                  <a:cubicBezTo>
                    <a:pt x="118869" y="262717"/>
                    <a:pt x="108035" y="252222"/>
                    <a:pt x="110066" y="235971"/>
                  </a:cubicBezTo>
                  <a:cubicBezTo>
                    <a:pt x="115822" y="194668"/>
                    <a:pt x="159834" y="204147"/>
                    <a:pt x="197413" y="184172"/>
                  </a:cubicBezTo>
                  <a:cubicBezTo>
                    <a:pt x="193689" y="228184"/>
                    <a:pt x="176423" y="262717"/>
                    <a:pt x="139859" y="262717"/>
                  </a:cubicBezTo>
                  <a:lnTo>
                    <a:pt x="139859" y="262717"/>
                  </a:lnTo>
                  <a:close/>
                </a:path>
              </a:pathLst>
            </a:custGeom>
            <a:solidFill>
              <a:schemeClr val="bg1"/>
            </a:solidFill>
            <a:ln w="3377" cap="flat">
              <a:noFill/>
              <a:prstDash val="solid"/>
              <a:miter/>
            </a:ln>
          </p:spPr>
          <p:txBody>
            <a:bodyPr rtlCol="0" anchor="ctr"/>
            <a:lstStyle/>
            <a:p>
              <a:endParaRPr lang="en-IN" dirty="0"/>
            </a:p>
          </p:txBody>
        </p:sp>
        <p:sp>
          <p:nvSpPr>
            <p:cNvPr id="89" name="Freeform: Shape 88">
              <a:extLst>
                <a:ext uri="{FF2B5EF4-FFF2-40B4-BE49-F238E27FC236}">
                  <a16:creationId xmlns:a16="http://schemas.microsoft.com/office/drawing/2014/main" id="{EC010C36-74CF-4F2D-90FD-C657225CF4FD}"/>
                </a:ext>
              </a:extLst>
            </p:cNvPr>
            <p:cNvSpPr/>
            <p:nvPr/>
          </p:nvSpPr>
          <p:spPr>
            <a:xfrm>
              <a:off x="-2594083" y="2426776"/>
              <a:ext cx="1956831" cy="126618"/>
            </a:xfrm>
            <a:custGeom>
              <a:avLst/>
              <a:gdLst>
                <a:gd name="connsiteX0" fmla="*/ 0 w 1956831"/>
                <a:gd name="connsiteY0" fmla="*/ 126619 h 126618"/>
                <a:gd name="connsiteX1" fmla="*/ 1935841 w 1956831"/>
                <a:gd name="connsiteY1" fmla="*/ 126619 h 126618"/>
                <a:gd name="connsiteX2" fmla="*/ 1956831 w 1956831"/>
                <a:gd name="connsiteY2" fmla="*/ 0 h 126618"/>
                <a:gd name="connsiteX3" fmla="*/ 39272 w 1956831"/>
                <a:gd name="connsiteY3" fmla="*/ 1016 h 126618"/>
              </a:gdLst>
              <a:ahLst/>
              <a:cxnLst>
                <a:cxn ang="0">
                  <a:pos x="connsiteX0" y="connsiteY0"/>
                </a:cxn>
                <a:cxn ang="0">
                  <a:pos x="connsiteX1" y="connsiteY1"/>
                </a:cxn>
                <a:cxn ang="0">
                  <a:pos x="connsiteX2" y="connsiteY2"/>
                </a:cxn>
                <a:cxn ang="0">
                  <a:pos x="connsiteX3" y="connsiteY3"/>
                </a:cxn>
              </a:cxnLst>
              <a:rect l="l" t="t" r="r" b="b"/>
              <a:pathLst>
                <a:path w="1956831" h="126618">
                  <a:moveTo>
                    <a:pt x="0" y="126619"/>
                  </a:moveTo>
                  <a:lnTo>
                    <a:pt x="1935841" y="126619"/>
                  </a:lnTo>
                  <a:lnTo>
                    <a:pt x="1956831" y="0"/>
                  </a:lnTo>
                  <a:lnTo>
                    <a:pt x="39272" y="1016"/>
                  </a:lnTo>
                  <a:close/>
                </a:path>
              </a:pathLst>
            </a:custGeom>
            <a:solidFill>
              <a:schemeClr val="bg1"/>
            </a:solidFill>
            <a:ln w="3377" cap="flat">
              <a:noFill/>
              <a:prstDash val="solid"/>
              <a:miter/>
            </a:ln>
          </p:spPr>
          <p:txBody>
            <a:bodyPr rtlCol="0" anchor="ctr"/>
            <a:lstStyle/>
            <a:p>
              <a:endParaRPr lang="en-IN" dirty="0"/>
            </a:p>
          </p:txBody>
        </p:sp>
        <p:sp>
          <p:nvSpPr>
            <p:cNvPr id="90" name="Freeform: Shape 89">
              <a:extLst>
                <a:ext uri="{FF2B5EF4-FFF2-40B4-BE49-F238E27FC236}">
                  <a16:creationId xmlns:a16="http://schemas.microsoft.com/office/drawing/2014/main" id="{DCE2ECB9-A7B1-4AA5-904A-ECCD2EA5DCF2}"/>
                </a:ext>
              </a:extLst>
            </p:cNvPr>
            <p:cNvSpPr/>
            <p:nvPr/>
          </p:nvSpPr>
          <p:spPr>
            <a:xfrm>
              <a:off x="-2531790" y="2467063"/>
              <a:ext cx="46043" cy="48074"/>
            </a:xfrm>
            <a:custGeom>
              <a:avLst/>
              <a:gdLst>
                <a:gd name="connsiteX0" fmla="*/ 0 w 46043"/>
                <a:gd name="connsiteY0" fmla="*/ 12526 h 48074"/>
                <a:gd name="connsiteX1" fmla="*/ 14558 w 46043"/>
                <a:gd name="connsiteY1" fmla="*/ 12526 h 48074"/>
                <a:gd name="connsiteX2" fmla="*/ 7787 w 46043"/>
                <a:gd name="connsiteY2" fmla="*/ 48074 h 48074"/>
                <a:gd name="connsiteX3" fmla="*/ 23022 w 46043"/>
                <a:gd name="connsiteY3" fmla="*/ 48074 h 48074"/>
                <a:gd name="connsiteX4" fmla="*/ 29793 w 46043"/>
                <a:gd name="connsiteY4" fmla="*/ 12526 h 48074"/>
                <a:gd name="connsiteX5" fmla="*/ 43335 w 46043"/>
                <a:gd name="connsiteY5" fmla="*/ 12526 h 48074"/>
                <a:gd name="connsiteX6" fmla="*/ 46043 w 46043"/>
                <a:gd name="connsiteY6" fmla="*/ 0 h 48074"/>
                <a:gd name="connsiteX7" fmla="*/ 2031 w 46043"/>
                <a:gd name="connsiteY7" fmla="*/ 0 h 4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043" h="48074">
                  <a:moveTo>
                    <a:pt x="0" y="12526"/>
                  </a:moveTo>
                  <a:lnTo>
                    <a:pt x="14558" y="12526"/>
                  </a:lnTo>
                  <a:lnTo>
                    <a:pt x="7787" y="48074"/>
                  </a:lnTo>
                  <a:lnTo>
                    <a:pt x="23022" y="48074"/>
                  </a:lnTo>
                  <a:lnTo>
                    <a:pt x="29793" y="12526"/>
                  </a:lnTo>
                  <a:lnTo>
                    <a:pt x="43335" y="12526"/>
                  </a:lnTo>
                  <a:lnTo>
                    <a:pt x="46043" y="0"/>
                  </a:lnTo>
                  <a:lnTo>
                    <a:pt x="2031" y="0"/>
                  </a:lnTo>
                  <a:close/>
                </a:path>
              </a:pathLst>
            </a:custGeom>
            <a:solidFill>
              <a:schemeClr val="tx2"/>
            </a:solidFill>
            <a:ln w="3377" cap="flat">
              <a:noFill/>
              <a:prstDash val="solid"/>
              <a:miter/>
            </a:ln>
          </p:spPr>
          <p:txBody>
            <a:bodyPr rtlCol="0" anchor="ctr"/>
            <a:lstStyle/>
            <a:p>
              <a:endParaRPr lang="en-IN" dirty="0"/>
            </a:p>
          </p:txBody>
        </p:sp>
        <p:sp>
          <p:nvSpPr>
            <p:cNvPr id="91" name="Freeform: Shape 90">
              <a:extLst>
                <a:ext uri="{FF2B5EF4-FFF2-40B4-BE49-F238E27FC236}">
                  <a16:creationId xmlns:a16="http://schemas.microsoft.com/office/drawing/2014/main" id="{7B97ECDC-BCE7-4E91-8966-EA57673D52A4}"/>
                </a:ext>
              </a:extLst>
            </p:cNvPr>
            <p:cNvSpPr/>
            <p:nvPr/>
          </p:nvSpPr>
          <p:spPr>
            <a:xfrm>
              <a:off x="-2477960" y="2467063"/>
              <a:ext cx="53829" cy="48074"/>
            </a:xfrm>
            <a:custGeom>
              <a:avLst/>
              <a:gdLst>
                <a:gd name="connsiteX0" fmla="*/ 15235 w 53829"/>
                <a:gd name="connsiteY0" fmla="*/ 48074 h 48074"/>
                <a:gd name="connsiteX1" fmla="*/ 18282 w 53829"/>
                <a:gd name="connsiteY1" fmla="*/ 29793 h 48074"/>
                <a:gd name="connsiteX2" fmla="*/ 33517 w 53829"/>
                <a:gd name="connsiteY2" fmla="*/ 29793 h 48074"/>
                <a:gd name="connsiteX3" fmla="*/ 29793 w 53829"/>
                <a:gd name="connsiteY3" fmla="*/ 48074 h 48074"/>
                <a:gd name="connsiteX4" fmla="*/ 46043 w 53829"/>
                <a:gd name="connsiteY4" fmla="*/ 48074 h 48074"/>
                <a:gd name="connsiteX5" fmla="*/ 53830 w 53829"/>
                <a:gd name="connsiteY5" fmla="*/ 0 h 48074"/>
                <a:gd name="connsiteX6" fmla="*/ 38256 w 53829"/>
                <a:gd name="connsiteY6" fmla="*/ 0 h 48074"/>
                <a:gd name="connsiteX7" fmla="*/ 35548 w 53829"/>
                <a:gd name="connsiteY7" fmla="*/ 16250 h 48074"/>
                <a:gd name="connsiteX8" fmla="*/ 20990 w 53829"/>
                <a:gd name="connsiteY8" fmla="*/ 16250 h 48074"/>
                <a:gd name="connsiteX9" fmla="*/ 24037 w 53829"/>
                <a:gd name="connsiteY9" fmla="*/ 0 h 48074"/>
                <a:gd name="connsiteX10" fmla="*/ 8464 w 53829"/>
                <a:gd name="connsiteY10" fmla="*/ 0 h 48074"/>
                <a:gd name="connsiteX11" fmla="*/ 0 w 53829"/>
                <a:gd name="connsiteY11" fmla="*/ 48074 h 4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829" h="48074">
                  <a:moveTo>
                    <a:pt x="15235" y="48074"/>
                  </a:moveTo>
                  <a:lnTo>
                    <a:pt x="18282" y="29793"/>
                  </a:lnTo>
                  <a:lnTo>
                    <a:pt x="33517" y="29793"/>
                  </a:lnTo>
                  <a:lnTo>
                    <a:pt x="29793" y="48074"/>
                  </a:lnTo>
                  <a:lnTo>
                    <a:pt x="46043" y="48074"/>
                  </a:lnTo>
                  <a:lnTo>
                    <a:pt x="53830" y="0"/>
                  </a:lnTo>
                  <a:lnTo>
                    <a:pt x="38256" y="0"/>
                  </a:lnTo>
                  <a:lnTo>
                    <a:pt x="35548" y="16250"/>
                  </a:lnTo>
                  <a:lnTo>
                    <a:pt x="20990" y="16250"/>
                  </a:lnTo>
                  <a:lnTo>
                    <a:pt x="24037" y="0"/>
                  </a:lnTo>
                  <a:lnTo>
                    <a:pt x="8464" y="0"/>
                  </a:lnTo>
                  <a:lnTo>
                    <a:pt x="0" y="48074"/>
                  </a:lnTo>
                  <a:close/>
                </a:path>
              </a:pathLst>
            </a:custGeom>
            <a:solidFill>
              <a:schemeClr val="tx2"/>
            </a:solidFill>
            <a:ln w="3377" cap="flat">
              <a:noFill/>
              <a:prstDash val="solid"/>
              <a:miter/>
            </a:ln>
          </p:spPr>
          <p:txBody>
            <a:bodyPr rtlCol="0" anchor="ctr"/>
            <a:lstStyle/>
            <a:p>
              <a:endParaRPr lang="en-IN" dirty="0"/>
            </a:p>
          </p:txBody>
        </p:sp>
        <p:sp>
          <p:nvSpPr>
            <p:cNvPr id="92" name="Freeform: Shape 91">
              <a:extLst>
                <a:ext uri="{FF2B5EF4-FFF2-40B4-BE49-F238E27FC236}">
                  <a16:creationId xmlns:a16="http://schemas.microsoft.com/office/drawing/2014/main" id="{6E9AA17E-7F68-457C-B4D4-4D1B3932D849}"/>
                </a:ext>
              </a:extLst>
            </p:cNvPr>
            <p:cNvSpPr/>
            <p:nvPr/>
          </p:nvSpPr>
          <p:spPr>
            <a:xfrm>
              <a:off x="-2413635" y="2467063"/>
              <a:ext cx="47058" cy="48074"/>
            </a:xfrm>
            <a:custGeom>
              <a:avLst/>
              <a:gdLst>
                <a:gd name="connsiteX0" fmla="*/ 40288 w 47058"/>
                <a:gd name="connsiteY0" fmla="*/ 48074 h 48074"/>
                <a:gd name="connsiteX1" fmla="*/ 41980 w 47058"/>
                <a:gd name="connsiteY1" fmla="*/ 36564 h 48074"/>
                <a:gd name="connsiteX2" fmla="*/ 18282 w 47058"/>
                <a:gd name="connsiteY2" fmla="*/ 36564 h 48074"/>
                <a:gd name="connsiteX3" fmla="*/ 18959 w 47058"/>
                <a:gd name="connsiteY3" fmla="*/ 28777 h 48074"/>
                <a:gd name="connsiteX4" fmla="*/ 38256 w 47058"/>
                <a:gd name="connsiteY4" fmla="*/ 28777 h 48074"/>
                <a:gd name="connsiteX5" fmla="*/ 40288 w 47058"/>
                <a:gd name="connsiteY5" fmla="*/ 18282 h 48074"/>
                <a:gd name="connsiteX6" fmla="*/ 20990 w 47058"/>
                <a:gd name="connsiteY6" fmla="*/ 18282 h 48074"/>
                <a:gd name="connsiteX7" fmla="*/ 22006 w 47058"/>
                <a:gd name="connsiteY7" fmla="*/ 10495 h 48074"/>
                <a:gd name="connsiteX8" fmla="*/ 45027 w 47058"/>
                <a:gd name="connsiteY8" fmla="*/ 10495 h 48074"/>
                <a:gd name="connsiteX9" fmla="*/ 47059 w 47058"/>
                <a:gd name="connsiteY9" fmla="*/ 0 h 48074"/>
                <a:gd name="connsiteX10" fmla="*/ 8464 w 47058"/>
                <a:gd name="connsiteY10" fmla="*/ 0 h 48074"/>
                <a:gd name="connsiteX11" fmla="*/ 0 w 47058"/>
                <a:gd name="connsiteY11" fmla="*/ 48074 h 4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58" h="48074">
                  <a:moveTo>
                    <a:pt x="40288" y="48074"/>
                  </a:moveTo>
                  <a:lnTo>
                    <a:pt x="41980" y="36564"/>
                  </a:lnTo>
                  <a:lnTo>
                    <a:pt x="18282" y="36564"/>
                  </a:lnTo>
                  <a:lnTo>
                    <a:pt x="18959" y="28777"/>
                  </a:lnTo>
                  <a:lnTo>
                    <a:pt x="38256" y="28777"/>
                  </a:lnTo>
                  <a:lnTo>
                    <a:pt x="40288" y="18282"/>
                  </a:lnTo>
                  <a:lnTo>
                    <a:pt x="20990" y="18282"/>
                  </a:lnTo>
                  <a:lnTo>
                    <a:pt x="22006" y="10495"/>
                  </a:lnTo>
                  <a:lnTo>
                    <a:pt x="45027" y="10495"/>
                  </a:lnTo>
                  <a:lnTo>
                    <a:pt x="47059" y="0"/>
                  </a:lnTo>
                  <a:lnTo>
                    <a:pt x="8464" y="0"/>
                  </a:lnTo>
                  <a:lnTo>
                    <a:pt x="0" y="48074"/>
                  </a:lnTo>
                  <a:close/>
                </a:path>
              </a:pathLst>
            </a:custGeom>
            <a:solidFill>
              <a:schemeClr val="tx2"/>
            </a:solidFill>
            <a:ln w="3377" cap="flat">
              <a:noFill/>
              <a:prstDash val="solid"/>
              <a:miter/>
            </a:ln>
          </p:spPr>
          <p:txBody>
            <a:bodyPr rtlCol="0" anchor="ctr"/>
            <a:lstStyle/>
            <a:p>
              <a:endParaRPr lang="en-IN" dirty="0"/>
            </a:p>
          </p:txBody>
        </p:sp>
        <p:sp>
          <p:nvSpPr>
            <p:cNvPr id="93" name="Freeform: Shape 92">
              <a:extLst>
                <a:ext uri="{FF2B5EF4-FFF2-40B4-BE49-F238E27FC236}">
                  <a16:creationId xmlns:a16="http://schemas.microsoft.com/office/drawing/2014/main" id="{2F8DE274-4027-44DF-9673-FA1823F67F47}"/>
                </a:ext>
              </a:extLst>
            </p:cNvPr>
            <p:cNvSpPr/>
            <p:nvPr/>
          </p:nvSpPr>
          <p:spPr>
            <a:xfrm>
              <a:off x="-2283631" y="2467741"/>
              <a:ext cx="49534" cy="49090"/>
            </a:xfrm>
            <a:custGeom>
              <a:avLst/>
              <a:gdLst>
                <a:gd name="connsiteX0" fmla="*/ 23360 w 49534"/>
                <a:gd name="connsiteY0" fmla="*/ 9818 h 49090"/>
                <a:gd name="connsiteX1" fmla="*/ 31147 w 49534"/>
                <a:gd name="connsiteY1" fmla="*/ 9818 h 49090"/>
                <a:gd name="connsiteX2" fmla="*/ 36902 w 49534"/>
                <a:gd name="connsiteY2" fmla="*/ 14558 h 49090"/>
                <a:gd name="connsiteX3" fmla="*/ 28100 w 49534"/>
                <a:gd name="connsiteY3" fmla="*/ 19297 h 49090"/>
                <a:gd name="connsiteX4" fmla="*/ 22344 w 49534"/>
                <a:gd name="connsiteY4" fmla="*/ 19297 h 49090"/>
                <a:gd name="connsiteX5" fmla="*/ 23360 w 49534"/>
                <a:gd name="connsiteY5" fmla="*/ 9818 h 49090"/>
                <a:gd name="connsiteX6" fmla="*/ 23360 w 49534"/>
                <a:gd name="connsiteY6" fmla="*/ 9818 h 49090"/>
                <a:gd name="connsiteX7" fmla="*/ 24376 w 49534"/>
                <a:gd name="connsiteY7" fmla="*/ 31147 h 49090"/>
                <a:gd name="connsiteX8" fmla="*/ 31147 w 49534"/>
                <a:gd name="connsiteY8" fmla="*/ 39949 h 49090"/>
                <a:gd name="connsiteX9" fmla="*/ 30131 w 49534"/>
                <a:gd name="connsiteY9" fmla="*/ 48413 h 49090"/>
                <a:gd name="connsiteX10" fmla="*/ 45366 w 49534"/>
                <a:gd name="connsiteY10" fmla="*/ 48413 h 49090"/>
                <a:gd name="connsiteX11" fmla="*/ 45366 w 49534"/>
                <a:gd name="connsiteY11" fmla="*/ 46382 h 49090"/>
                <a:gd name="connsiteX12" fmla="*/ 45366 w 49534"/>
                <a:gd name="connsiteY12" fmla="*/ 37579 h 49090"/>
                <a:gd name="connsiteX13" fmla="*/ 39611 w 49534"/>
                <a:gd name="connsiteY13" fmla="*/ 25053 h 49090"/>
                <a:gd name="connsiteX14" fmla="*/ 49090 w 49534"/>
                <a:gd name="connsiteY14" fmla="*/ 13542 h 49090"/>
                <a:gd name="connsiteX15" fmla="*/ 30808 w 49534"/>
                <a:gd name="connsiteY15" fmla="*/ 0 h 49090"/>
                <a:gd name="connsiteX16" fmla="*/ 8802 w 49534"/>
                <a:gd name="connsiteY16" fmla="*/ 0 h 49090"/>
                <a:gd name="connsiteX17" fmla="*/ 0 w 49534"/>
                <a:gd name="connsiteY17" fmla="*/ 49090 h 49090"/>
                <a:gd name="connsiteX18" fmla="*/ 15235 w 49534"/>
                <a:gd name="connsiteY18" fmla="*/ 49090 h 49090"/>
                <a:gd name="connsiteX19" fmla="*/ 17943 w 49534"/>
                <a:gd name="connsiteY19" fmla="*/ 31824 h 49090"/>
                <a:gd name="connsiteX20" fmla="*/ 23699 w 49534"/>
                <a:gd name="connsiteY20" fmla="*/ 31824 h 49090"/>
                <a:gd name="connsiteX21" fmla="*/ 23699 w 49534"/>
                <a:gd name="connsiteY21" fmla="*/ 31147 h 4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9534" h="49090">
                  <a:moveTo>
                    <a:pt x="23360" y="9818"/>
                  </a:moveTo>
                  <a:lnTo>
                    <a:pt x="31147" y="9818"/>
                  </a:lnTo>
                  <a:cubicBezTo>
                    <a:pt x="34871" y="9818"/>
                    <a:pt x="36902" y="11849"/>
                    <a:pt x="36902" y="14558"/>
                  </a:cubicBezTo>
                  <a:cubicBezTo>
                    <a:pt x="35887" y="18282"/>
                    <a:pt x="34194" y="19297"/>
                    <a:pt x="28100" y="19297"/>
                  </a:cubicBezTo>
                  <a:lnTo>
                    <a:pt x="22344" y="19297"/>
                  </a:lnTo>
                  <a:lnTo>
                    <a:pt x="23360" y="9818"/>
                  </a:lnTo>
                  <a:lnTo>
                    <a:pt x="23360" y="9818"/>
                  </a:lnTo>
                  <a:close/>
                  <a:moveTo>
                    <a:pt x="24376" y="31147"/>
                  </a:moveTo>
                  <a:cubicBezTo>
                    <a:pt x="32162" y="31147"/>
                    <a:pt x="32162" y="33178"/>
                    <a:pt x="31147" y="39949"/>
                  </a:cubicBezTo>
                  <a:cubicBezTo>
                    <a:pt x="30131" y="44689"/>
                    <a:pt x="30131" y="47736"/>
                    <a:pt x="30131" y="48413"/>
                  </a:cubicBezTo>
                  <a:lnTo>
                    <a:pt x="45366" y="48413"/>
                  </a:lnTo>
                  <a:lnTo>
                    <a:pt x="45366" y="46382"/>
                  </a:lnTo>
                  <a:cubicBezTo>
                    <a:pt x="43335" y="46382"/>
                    <a:pt x="44350" y="44350"/>
                    <a:pt x="45366" y="37579"/>
                  </a:cubicBezTo>
                  <a:cubicBezTo>
                    <a:pt x="47397" y="28100"/>
                    <a:pt x="44350" y="27084"/>
                    <a:pt x="39611" y="25053"/>
                  </a:cubicBezTo>
                  <a:cubicBezTo>
                    <a:pt x="45366" y="23022"/>
                    <a:pt x="48413" y="18282"/>
                    <a:pt x="49090" y="13542"/>
                  </a:cubicBezTo>
                  <a:cubicBezTo>
                    <a:pt x="51121" y="4063"/>
                    <a:pt x="46382" y="0"/>
                    <a:pt x="30808" y="0"/>
                  </a:cubicBezTo>
                  <a:lnTo>
                    <a:pt x="8802" y="0"/>
                  </a:lnTo>
                  <a:lnTo>
                    <a:pt x="0" y="49090"/>
                  </a:lnTo>
                  <a:lnTo>
                    <a:pt x="15235" y="49090"/>
                  </a:lnTo>
                  <a:lnTo>
                    <a:pt x="17943" y="31824"/>
                  </a:lnTo>
                  <a:lnTo>
                    <a:pt x="23699" y="31824"/>
                  </a:lnTo>
                  <a:lnTo>
                    <a:pt x="23699" y="31147"/>
                  </a:lnTo>
                  <a:close/>
                </a:path>
              </a:pathLst>
            </a:custGeom>
            <a:solidFill>
              <a:schemeClr val="tx2"/>
            </a:solidFill>
            <a:ln w="3377" cap="flat">
              <a:noFill/>
              <a:prstDash val="solid"/>
              <a:miter/>
            </a:ln>
          </p:spPr>
          <p:txBody>
            <a:bodyPr rtlCol="0" anchor="ctr"/>
            <a:lstStyle/>
            <a:p>
              <a:endParaRPr lang="en-IN" dirty="0"/>
            </a:p>
          </p:txBody>
        </p:sp>
        <p:sp>
          <p:nvSpPr>
            <p:cNvPr id="94" name="Freeform: Shape 93">
              <a:extLst>
                <a:ext uri="{FF2B5EF4-FFF2-40B4-BE49-F238E27FC236}">
                  <a16:creationId xmlns:a16="http://schemas.microsoft.com/office/drawing/2014/main" id="{7573F428-344C-4E8A-9D96-4DC9F1A49694}"/>
                </a:ext>
              </a:extLst>
            </p:cNvPr>
            <p:cNvSpPr/>
            <p:nvPr/>
          </p:nvSpPr>
          <p:spPr>
            <a:xfrm>
              <a:off x="-2220999" y="2467063"/>
              <a:ext cx="24037" cy="48074"/>
            </a:xfrm>
            <a:custGeom>
              <a:avLst/>
              <a:gdLst>
                <a:gd name="connsiteX0" fmla="*/ 16251 w 24037"/>
                <a:gd name="connsiteY0" fmla="*/ 48074 h 48074"/>
                <a:gd name="connsiteX1" fmla="*/ 24037 w 24037"/>
                <a:gd name="connsiteY1" fmla="*/ 0 h 48074"/>
                <a:gd name="connsiteX2" fmla="*/ 8802 w 24037"/>
                <a:gd name="connsiteY2" fmla="*/ 0 h 48074"/>
                <a:gd name="connsiteX3" fmla="*/ 0 w 24037"/>
                <a:gd name="connsiteY3" fmla="*/ 48074 h 48074"/>
              </a:gdLst>
              <a:ahLst/>
              <a:cxnLst>
                <a:cxn ang="0">
                  <a:pos x="connsiteX0" y="connsiteY0"/>
                </a:cxn>
                <a:cxn ang="0">
                  <a:pos x="connsiteX1" y="connsiteY1"/>
                </a:cxn>
                <a:cxn ang="0">
                  <a:pos x="connsiteX2" y="connsiteY2"/>
                </a:cxn>
                <a:cxn ang="0">
                  <a:pos x="connsiteX3" y="connsiteY3"/>
                </a:cxn>
              </a:cxnLst>
              <a:rect l="l" t="t" r="r" b="b"/>
              <a:pathLst>
                <a:path w="24037" h="48074">
                  <a:moveTo>
                    <a:pt x="16251" y="48074"/>
                  </a:moveTo>
                  <a:lnTo>
                    <a:pt x="24037" y="0"/>
                  </a:lnTo>
                  <a:lnTo>
                    <a:pt x="8802" y="0"/>
                  </a:lnTo>
                  <a:lnTo>
                    <a:pt x="0" y="48074"/>
                  </a:lnTo>
                  <a:close/>
                </a:path>
              </a:pathLst>
            </a:custGeom>
            <a:solidFill>
              <a:schemeClr val="tx2"/>
            </a:solidFill>
            <a:ln w="3377" cap="flat">
              <a:noFill/>
              <a:prstDash val="solid"/>
              <a:miter/>
            </a:ln>
          </p:spPr>
          <p:txBody>
            <a:bodyPr rtlCol="0" anchor="ctr"/>
            <a:lstStyle/>
            <a:p>
              <a:endParaRPr lang="en-IN" dirty="0"/>
            </a:p>
          </p:txBody>
        </p:sp>
        <p:sp>
          <p:nvSpPr>
            <p:cNvPr id="95" name="Freeform: Shape 94">
              <a:extLst>
                <a:ext uri="{FF2B5EF4-FFF2-40B4-BE49-F238E27FC236}">
                  <a16:creationId xmlns:a16="http://schemas.microsoft.com/office/drawing/2014/main" id="{3E9C09CC-A244-4FF0-964B-6470E237BD21}"/>
                </a:ext>
              </a:extLst>
            </p:cNvPr>
            <p:cNvSpPr/>
            <p:nvPr/>
          </p:nvSpPr>
          <p:spPr>
            <a:xfrm>
              <a:off x="-2183520" y="2465371"/>
              <a:ext cx="43665" cy="51459"/>
            </a:xfrm>
            <a:custGeom>
              <a:avLst/>
              <a:gdLst>
                <a:gd name="connsiteX0" fmla="*/ 43096 w 43665"/>
                <a:gd name="connsiteY0" fmla="*/ 15235 h 51459"/>
                <a:gd name="connsiteX1" fmla="*/ 25830 w 43665"/>
                <a:gd name="connsiteY1" fmla="*/ 0 h 51459"/>
                <a:gd name="connsiteX2" fmla="*/ 2808 w 43665"/>
                <a:gd name="connsiteY2" fmla="*/ 15235 h 51459"/>
                <a:gd name="connsiteX3" fmla="*/ 26846 w 43665"/>
                <a:gd name="connsiteY3" fmla="*/ 36225 h 51459"/>
                <a:gd name="connsiteX4" fmla="*/ 20074 w 43665"/>
                <a:gd name="connsiteY4" fmla="*/ 39949 h 51459"/>
                <a:gd name="connsiteX5" fmla="*/ 16350 w 43665"/>
                <a:gd name="connsiteY5" fmla="*/ 38934 h 51459"/>
                <a:gd name="connsiteX6" fmla="*/ 14319 w 43665"/>
                <a:gd name="connsiteY6" fmla="*/ 35209 h 51459"/>
                <a:gd name="connsiteX7" fmla="*/ 100 w 43665"/>
                <a:gd name="connsiteY7" fmla="*/ 35209 h 51459"/>
                <a:gd name="connsiteX8" fmla="*/ 18382 w 43665"/>
                <a:gd name="connsiteY8" fmla="*/ 51460 h 51459"/>
                <a:gd name="connsiteX9" fmla="*/ 43435 w 43665"/>
                <a:gd name="connsiteY9" fmla="*/ 35209 h 51459"/>
                <a:gd name="connsiteX10" fmla="*/ 19397 w 43665"/>
                <a:gd name="connsiteY10" fmla="*/ 14896 h 51459"/>
                <a:gd name="connsiteX11" fmla="*/ 25153 w 43665"/>
                <a:gd name="connsiteY11" fmla="*/ 12188 h 51459"/>
                <a:gd name="connsiteX12" fmla="*/ 28877 w 43665"/>
                <a:gd name="connsiteY12" fmla="*/ 13204 h 51459"/>
                <a:gd name="connsiteX13" fmla="*/ 30908 w 43665"/>
                <a:gd name="connsiteY13" fmla="*/ 15912 h 51459"/>
                <a:gd name="connsiteX14" fmla="*/ 43435 w 43665"/>
                <a:gd name="connsiteY14" fmla="*/ 15912 h 51459"/>
                <a:gd name="connsiteX15" fmla="*/ 43435 w 43665"/>
                <a:gd name="connsiteY15" fmla="*/ 15235 h 5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65" h="51459">
                  <a:moveTo>
                    <a:pt x="43096" y="15235"/>
                  </a:moveTo>
                  <a:cubicBezTo>
                    <a:pt x="43096" y="6432"/>
                    <a:pt x="38356" y="0"/>
                    <a:pt x="25830" y="0"/>
                  </a:cubicBezTo>
                  <a:cubicBezTo>
                    <a:pt x="14319" y="0"/>
                    <a:pt x="4840" y="4740"/>
                    <a:pt x="2808" y="15235"/>
                  </a:cubicBezTo>
                  <a:cubicBezTo>
                    <a:pt x="100" y="33517"/>
                    <a:pt x="27861" y="28777"/>
                    <a:pt x="26846" y="36225"/>
                  </a:cubicBezTo>
                  <a:cubicBezTo>
                    <a:pt x="26846" y="38256"/>
                    <a:pt x="23799" y="39949"/>
                    <a:pt x="20074" y="39949"/>
                  </a:cubicBezTo>
                  <a:cubicBezTo>
                    <a:pt x="18043" y="39949"/>
                    <a:pt x="17366" y="39949"/>
                    <a:pt x="16350" y="38934"/>
                  </a:cubicBezTo>
                  <a:cubicBezTo>
                    <a:pt x="15335" y="37918"/>
                    <a:pt x="14319" y="36902"/>
                    <a:pt x="14319" y="35209"/>
                  </a:cubicBezTo>
                  <a:lnTo>
                    <a:pt x="100" y="35209"/>
                  </a:lnTo>
                  <a:cubicBezTo>
                    <a:pt x="-916" y="43673"/>
                    <a:pt x="5855" y="51460"/>
                    <a:pt x="18382" y="51460"/>
                  </a:cubicBezTo>
                  <a:cubicBezTo>
                    <a:pt x="31924" y="51460"/>
                    <a:pt x="41403" y="45705"/>
                    <a:pt x="43435" y="35209"/>
                  </a:cubicBezTo>
                  <a:cubicBezTo>
                    <a:pt x="46482" y="17943"/>
                    <a:pt x="18382" y="21667"/>
                    <a:pt x="19397" y="14896"/>
                  </a:cubicBezTo>
                  <a:cubicBezTo>
                    <a:pt x="19397" y="12865"/>
                    <a:pt x="21429" y="12188"/>
                    <a:pt x="25153" y="12188"/>
                  </a:cubicBezTo>
                  <a:cubicBezTo>
                    <a:pt x="27184" y="12188"/>
                    <a:pt x="27861" y="12188"/>
                    <a:pt x="28877" y="13204"/>
                  </a:cubicBezTo>
                  <a:cubicBezTo>
                    <a:pt x="29893" y="14219"/>
                    <a:pt x="30908" y="15235"/>
                    <a:pt x="30908" y="15912"/>
                  </a:cubicBezTo>
                  <a:lnTo>
                    <a:pt x="43435" y="15912"/>
                  </a:lnTo>
                  <a:lnTo>
                    <a:pt x="43435" y="15235"/>
                  </a:lnTo>
                  <a:close/>
                </a:path>
              </a:pathLst>
            </a:custGeom>
            <a:solidFill>
              <a:schemeClr val="tx2"/>
            </a:solidFill>
            <a:ln w="3377" cap="flat">
              <a:noFill/>
              <a:prstDash val="solid"/>
              <a:miter/>
            </a:ln>
          </p:spPr>
          <p:txBody>
            <a:bodyPr rtlCol="0" anchor="ctr"/>
            <a:lstStyle/>
            <a:p>
              <a:endParaRPr lang="en-IN" dirty="0"/>
            </a:p>
          </p:txBody>
        </p:sp>
        <p:sp>
          <p:nvSpPr>
            <p:cNvPr id="96" name="Freeform: Shape 95">
              <a:extLst>
                <a:ext uri="{FF2B5EF4-FFF2-40B4-BE49-F238E27FC236}">
                  <a16:creationId xmlns:a16="http://schemas.microsoft.com/office/drawing/2014/main" id="{CB52B58F-BF2F-4187-9771-32C821B8A124}"/>
                </a:ext>
              </a:extLst>
            </p:cNvPr>
            <p:cNvSpPr/>
            <p:nvPr/>
          </p:nvSpPr>
          <p:spPr>
            <a:xfrm>
              <a:off x="-2128913" y="2467063"/>
              <a:ext cx="56538" cy="48074"/>
            </a:xfrm>
            <a:custGeom>
              <a:avLst/>
              <a:gdLst>
                <a:gd name="connsiteX0" fmla="*/ 0 w 56538"/>
                <a:gd name="connsiteY0" fmla="*/ 48074 h 48074"/>
                <a:gd name="connsiteX1" fmla="*/ 16251 w 56538"/>
                <a:gd name="connsiteY1" fmla="*/ 48074 h 48074"/>
                <a:gd name="connsiteX2" fmla="*/ 18282 w 56538"/>
                <a:gd name="connsiteY2" fmla="*/ 32501 h 48074"/>
                <a:gd name="connsiteX3" fmla="*/ 23022 w 56538"/>
                <a:gd name="connsiteY3" fmla="*/ 28777 h 48074"/>
                <a:gd name="connsiteX4" fmla="*/ 30808 w 56538"/>
                <a:gd name="connsiteY4" fmla="*/ 48074 h 48074"/>
                <a:gd name="connsiteX5" fmla="*/ 49767 w 56538"/>
                <a:gd name="connsiteY5" fmla="*/ 48074 h 48074"/>
                <a:gd name="connsiteX6" fmla="*/ 35548 w 56538"/>
                <a:gd name="connsiteY6" fmla="*/ 18282 h 48074"/>
                <a:gd name="connsiteX7" fmla="*/ 56538 w 56538"/>
                <a:gd name="connsiteY7" fmla="*/ 0 h 48074"/>
                <a:gd name="connsiteX8" fmla="*/ 38595 w 56538"/>
                <a:gd name="connsiteY8" fmla="*/ 0 h 48074"/>
                <a:gd name="connsiteX9" fmla="*/ 22006 w 56538"/>
                <a:gd name="connsiteY9" fmla="*/ 15235 h 48074"/>
                <a:gd name="connsiteX10" fmla="*/ 24037 w 56538"/>
                <a:gd name="connsiteY10" fmla="*/ 0 h 48074"/>
                <a:gd name="connsiteX11" fmla="*/ 8802 w 56538"/>
                <a:gd name="connsiteY11" fmla="*/ 0 h 4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538" h="48074">
                  <a:moveTo>
                    <a:pt x="0" y="48074"/>
                  </a:moveTo>
                  <a:lnTo>
                    <a:pt x="16251" y="48074"/>
                  </a:lnTo>
                  <a:lnTo>
                    <a:pt x="18282" y="32501"/>
                  </a:lnTo>
                  <a:lnTo>
                    <a:pt x="23022" y="28777"/>
                  </a:lnTo>
                  <a:lnTo>
                    <a:pt x="30808" y="48074"/>
                  </a:lnTo>
                  <a:lnTo>
                    <a:pt x="49767" y="48074"/>
                  </a:lnTo>
                  <a:lnTo>
                    <a:pt x="35548" y="18282"/>
                  </a:lnTo>
                  <a:lnTo>
                    <a:pt x="56538" y="0"/>
                  </a:lnTo>
                  <a:lnTo>
                    <a:pt x="38595" y="0"/>
                  </a:lnTo>
                  <a:lnTo>
                    <a:pt x="22006" y="15235"/>
                  </a:lnTo>
                  <a:lnTo>
                    <a:pt x="24037" y="0"/>
                  </a:lnTo>
                  <a:lnTo>
                    <a:pt x="8802" y="0"/>
                  </a:lnTo>
                  <a:close/>
                </a:path>
              </a:pathLst>
            </a:custGeom>
            <a:solidFill>
              <a:schemeClr val="tx2"/>
            </a:solidFill>
            <a:ln w="3377" cap="flat">
              <a:noFill/>
              <a:prstDash val="solid"/>
              <a:miter/>
            </a:ln>
          </p:spPr>
          <p:txBody>
            <a:bodyPr rtlCol="0" anchor="ctr"/>
            <a:lstStyle/>
            <a:p>
              <a:endParaRPr lang="en-IN" dirty="0"/>
            </a:p>
          </p:txBody>
        </p:sp>
        <p:sp>
          <p:nvSpPr>
            <p:cNvPr id="97" name="Freeform: Shape 96">
              <a:extLst>
                <a:ext uri="{FF2B5EF4-FFF2-40B4-BE49-F238E27FC236}">
                  <a16:creationId xmlns:a16="http://schemas.microsoft.com/office/drawing/2014/main" id="{69E79E8F-C067-499F-BA4F-F5628A5C9027}"/>
                </a:ext>
              </a:extLst>
            </p:cNvPr>
            <p:cNvSpPr/>
            <p:nvPr/>
          </p:nvSpPr>
          <p:spPr>
            <a:xfrm>
              <a:off x="-1989768" y="2467063"/>
              <a:ext cx="62293" cy="48074"/>
            </a:xfrm>
            <a:custGeom>
              <a:avLst/>
              <a:gdLst>
                <a:gd name="connsiteX0" fmla="*/ 13542 w 62293"/>
                <a:gd name="connsiteY0" fmla="*/ 48074 h 48074"/>
                <a:gd name="connsiteX1" fmla="*/ 16251 w 62293"/>
                <a:gd name="connsiteY1" fmla="*/ 31824 h 48074"/>
                <a:gd name="connsiteX2" fmla="*/ 17266 w 62293"/>
                <a:gd name="connsiteY2" fmla="*/ 24037 h 48074"/>
                <a:gd name="connsiteX3" fmla="*/ 18282 w 62293"/>
                <a:gd name="connsiteY3" fmla="*/ 17266 h 48074"/>
                <a:gd name="connsiteX4" fmla="*/ 18282 w 62293"/>
                <a:gd name="connsiteY4" fmla="*/ 17266 h 48074"/>
                <a:gd name="connsiteX5" fmla="*/ 20990 w 62293"/>
                <a:gd name="connsiteY5" fmla="*/ 48074 h 48074"/>
                <a:gd name="connsiteX6" fmla="*/ 32501 w 62293"/>
                <a:gd name="connsiteY6" fmla="*/ 48074 h 48074"/>
                <a:gd name="connsiteX7" fmla="*/ 46043 w 62293"/>
                <a:gd name="connsiteY7" fmla="*/ 17266 h 48074"/>
                <a:gd name="connsiteX8" fmla="*/ 46043 w 62293"/>
                <a:gd name="connsiteY8" fmla="*/ 17266 h 48074"/>
                <a:gd name="connsiteX9" fmla="*/ 44012 w 62293"/>
                <a:gd name="connsiteY9" fmla="*/ 26069 h 48074"/>
                <a:gd name="connsiteX10" fmla="*/ 42319 w 62293"/>
                <a:gd name="connsiteY10" fmla="*/ 33517 h 48074"/>
                <a:gd name="connsiteX11" fmla="*/ 40288 w 62293"/>
                <a:gd name="connsiteY11" fmla="*/ 48074 h 48074"/>
                <a:gd name="connsiteX12" fmla="*/ 53830 w 62293"/>
                <a:gd name="connsiteY12" fmla="*/ 48074 h 48074"/>
                <a:gd name="connsiteX13" fmla="*/ 62294 w 62293"/>
                <a:gd name="connsiteY13" fmla="*/ 0 h 48074"/>
                <a:gd name="connsiteX14" fmla="*/ 42996 w 62293"/>
                <a:gd name="connsiteY14" fmla="*/ 0 h 48074"/>
                <a:gd name="connsiteX15" fmla="*/ 29793 w 62293"/>
                <a:gd name="connsiteY15" fmla="*/ 29793 h 48074"/>
                <a:gd name="connsiteX16" fmla="*/ 26746 w 62293"/>
                <a:gd name="connsiteY16" fmla="*/ 0 h 48074"/>
                <a:gd name="connsiteX17" fmla="*/ 7787 w 62293"/>
                <a:gd name="connsiteY17" fmla="*/ 0 h 48074"/>
                <a:gd name="connsiteX18" fmla="*/ 0 w 62293"/>
                <a:gd name="connsiteY18" fmla="*/ 48074 h 4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93" h="48074">
                  <a:moveTo>
                    <a:pt x="13542" y="48074"/>
                  </a:moveTo>
                  <a:lnTo>
                    <a:pt x="16251" y="31824"/>
                  </a:lnTo>
                  <a:lnTo>
                    <a:pt x="17266" y="24037"/>
                  </a:lnTo>
                  <a:lnTo>
                    <a:pt x="18282" y="17266"/>
                  </a:lnTo>
                  <a:lnTo>
                    <a:pt x="18282" y="17266"/>
                  </a:lnTo>
                  <a:lnTo>
                    <a:pt x="20990" y="48074"/>
                  </a:lnTo>
                  <a:lnTo>
                    <a:pt x="32501" y="48074"/>
                  </a:lnTo>
                  <a:lnTo>
                    <a:pt x="46043" y="17266"/>
                  </a:lnTo>
                  <a:lnTo>
                    <a:pt x="46043" y="17266"/>
                  </a:lnTo>
                  <a:lnTo>
                    <a:pt x="44012" y="26069"/>
                  </a:lnTo>
                  <a:lnTo>
                    <a:pt x="42319" y="33517"/>
                  </a:lnTo>
                  <a:lnTo>
                    <a:pt x="40288" y="48074"/>
                  </a:lnTo>
                  <a:lnTo>
                    <a:pt x="53830" y="48074"/>
                  </a:lnTo>
                  <a:lnTo>
                    <a:pt x="62294" y="0"/>
                  </a:lnTo>
                  <a:lnTo>
                    <a:pt x="42996" y="0"/>
                  </a:lnTo>
                  <a:lnTo>
                    <a:pt x="29793" y="29793"/>
                  </a:lnTo>
                  <a:lnTo>
                    <a:pt x="26746" y="0"/>
                  </a:lnTo>
                  <a:lnTo>
                    <a:pt x="7787" y="0"/>
                  </a:lnTo>
                  <a:lnTo>
                    <a:pt x="0" y="48074"/>
                  </a:lnTo>
                  <a:close/>
                </a:path>
              </a:pathLst>
            </a:custGeom>
            <a:solidFill>
              <a:schemeClr val="tx2"/>
            </a:solidFill>
            <a:ln w="3377" cap="flat">
              <a:noFill/>
              <a:prstDash val="solid"/>
              <a:miter/>
            </a:ln>
          </p:spPr>
          <p:txBody>
            <a:bodyPr rtlCol="0" anchor="ctr"/>
            <a:lstStyle/>
            <a:p>
              <a:endParaRPr lang="en-IN" dirty="0"/>
            </a:p>
          </p:txBody>
        </p:sp>
        <p:sp>
          <p:nvSpPr>
            <p:cNvPr id="98" name="Freeform: Shape 97">
              <a:extLst>
                <a:ext uri="{FF2B5EF4-FFF2-40B4-BE49-F238E27FC236}">
                  <a16:creationId xmlns:a16="http://schemas.microsoft.com/office/drawing/2014/main" id="{86883399-AD07-447E-AFF1-C29E8EA97E4D}"/>
                </a:ext>
              </a:extLst>
            </p:cNvPr>
            <p:cNvSpPr/>
            <p:nvPr/>
          </p:nvSpPr>
          <p:spPr>
            <a:xfrm>
              <a:off x="-1921042" y="2467063"/>
              <a:ext cx="49090" cy="49090"/>
            </a:xfrm>
            <a:custGeom>
              <a:avLst/>
              <a:gdLst>
                <a:gd name="connsiteX0" fmla="*/ 31824 w 49090"/>
                <a:gd name="connsiteY0" fmla="*/ 31824 h 49090"/>
                <a:gd name="connsiteX1" fmla="*/ 22344 w 49090"/>
                <a:gd name="connsiteY1" fmla="*/ 31824 h 49090"/>
                <a:gd name="connsiteX2" fmla="*/ 30131 w 49090"/>
                <a:gd name="connsiteY2" fmla="*/ 14558 h 49090"/>
                <a:gd name="connsiteX3" fmla="*/ 31824 w 49090"/>
                <a:gd name="connsiteY3" fmla="*/ 31824 h 49090"/>
                <a:gd name="connsiteX4" fmla="*/ 31824 w 49090"/>
                <a:gd name="connsiteY4" fmla="*/ 31824 h 49090"/>
                <a:gd name="connsiteX5" fmla="*/ 14558 w 49090"/>
                <a:gd name="connsiteY5" fmla="*/ 48074 h 49090"/>
                <a:gd name="connsiteX6" fmla="*/ 17605 w 49090"/>
                <a:gd name="connsiteY6" fmla="*/ 42319 h 49090"/>
                <a:gd name="connsiteX7" fmla="*/ 32840 w 49090"/>
                <a:gd name="connsiteY7" fmla="*/ 42319 h 49090"/>
                <a:gd name="connsiteX8" fmla="*/ 33855 w 49090"/>
                <a:gd name="connsiteY8" fmla="*/ 49090 h 49090"/>
                <a:gd name="connsiteX9" fmla="*/ 49090 w 49090"/>
                <a:gd name="connsiteY9" fmla="*/ 49090 h 49090"/>
                <a:gd name="connsiteX10" fmla="*/ 40288 w 49090"/>
                <a:gd name="connsiteY10" fmla="*/ 0 h 49090"/>
                <a:gd name="connsiteX11" fmla="*/ 25053 w 49090"/>
                <a:gd name="connsiteY11" fmla="*/ 0 h 49090"/>
                <a:gd name="connsiteX12" fmla="*/ 0 w 49090"/>
                <a:gd name="connsiteY12" fmla="*/ 49090 h 49090"/>
                <a:gd name="connsiteX13" fmla="*/ 14219 w 49090"/>
                <a:gd name="connsiteY13" fmla="*/ 49090 h 49090"/>
                <a:gd name="connsiteX14" fmla="*/ 14219 w 49090"/>
                <a:gd name="connsiteY14" fmla="*/ 48074 h 4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090" h="49090">
                  <a:moveTo>
                    <a:pt x="31824" y="31824"/>
                  </a:moveTo>
                  <a:lnTo>
                    <a:pt x="22344" y="31824"/>
                  </a:lnTo>
                  <a:lnTo>
                    <a:pt x="30131" y="14558"/>
                  </a:lnTo>
                  <a:lnTo>
                    <a:pt x="31824" y="31824"/>
                  </a:lnTo>
                  <a:lnTo>
                    <a:pt x="31824" y="31824"/>
                  </a:lnTo>
                  <a:close/>
                  <a:moveTo>
                    <a:pt x="14558" y="48074"/>
                  </a:moveTo>
                  <a:lnTo>
                    <a:pt x="17605" y="42319"/>
                  </a:lnTo>
                  <a:lnTo>
                    <a:pt x="32840" y="42319"/>
                  </a:lnTo>
                  <a:lnTo>
                    <a:pt x="33855" y="49090"/>
                  </a:lnTo>
                  <a:lnTo>
                    <a:pt x="49090" y="49090"/>
                  </a:lnTo>
                  <a:lnTo>
                    <a:pt x="40288" y="0"/>
                  </a:lnTo>
                  <a:lnTo>
                    <a:pt x="25053" y="0"/>
                  </a:lnTo>
                  <a:lnTo>
                    <a:pt x="0" y="49090"/>
                  </a:lnTo>
                  <a:lnTo>
                    <a:pt x="14219" y="49090"/>
                  </a:lnTo>
                  <a:lnTo>
                    <a:pt x="14219" y="48074"/>
                  </a:lnTo>
                  <a:close/>
                </a:path>
              </a:pathLst>
            </a:custGeom>
            <a:solidFill>
              <a:schemeClr val="tx2"/>
            </a:solidFill>
            <a:ln w="3377" cap="flat">
              <a:noFill/>
              <a:prstDash val="solid"/>
              <a:miter/>
            </a:ln>
          </p:spPr>
          <p:txBody>
            <a:bodyPr rtlCol="0" anchor="ctr"/>
            <a:lstStyle/>
            <a:p>
              <a:endParaRPr lang="en-IN" dirty="0"/>
            </a:p>
          </p:txBody>
        </p:sp>
        <p:sp>
          <p:nvSpPr>
            <p:cNvPr id="99" name="Freeform: Shape 98">
              <a:extLst>
                <a:ext uri="{FF2B5EF4-FFF2-40B4-BE49-F238E27FC236}">
                  <a16:creationId xmlns:a16="http://schemas.microsoft.com/office/drawing/2014/main" id="{43D4B3F7-1F51-4DA2-BA45-0A4A5E2A44A8}"/>
                </a:ext>
              </a:extLst>
            </p:cNvPr>
            <p:cNvSpPr/>
            <p:nvPr/>
          </p:nvSpPr>
          <p:spPr>
            <a:xfrm>
              <a:off x="-1857394" y="2467063"/>
              <a:ext cx="54845" cy="48074"/>
            </a:xfrm>
            <a:custGeom>
              <a:avLst/>
              <a:gdLst>
                <a:gd name="connsiteX0" fmla="*/ 23022 w 54845"/>
                <a:gd name="connsiteY0" fmla="*/ 0 h 48074"/>
                <a:gd name="connsiteX1" fmla="*/ 8464 w 54845"/>
                <a:gd name="connsiteY1" fmla="*/ 0 h 48074"/>
                <a:gd name="connsiteX2" fmla="*/ 0 w 54845"/>
                <a:gd name="connsiteY2" fmla="*/ 48074 h 48074"/>
                <a:gd name="connsiteX3" fmla="*/ 15235 w 54845"/>
                <a:gd name="connsiteY3" fmla="*/ 48074 h 48074"/>
                <a:gd name="connsiteX4" fmla="*/ 18282 w 54845"/>
                <a:gd name="connsiteY4" fmla="*/ 32501 h 48074"/>
                <a:gd name="connsiteX5" fmla="*/ 19297 w 54845"/>
                <a:gd name="connsiteY5" fmla="*/ 22006 h 48074"/>
                <a:gd name="connsiteX6" fmla="*/ 31485 w 54845"/>
                <a:gd name="connsiteY6" fmla="*/ 48074 h 48074"/>
                <a:gd name="connsiteX7" fmla="*/ 46043 w 54845"/>
                <a:gd name="connsiteY7" fmla="*/ 48074 h 48074"/>
                <a:gd name="connsiteX8" fmla="*/ 54845 w 54845"/>
                <a:gd name="connsiteY8" fmla="*/ 0 h 48074"/>
                <a:gd name="connsiteX9" fmla="*/ 39272 w 54845"/>
                <a:gd name="connsiteY9" fmla="*/ 0 h 48074"/>
                <a:gd name="connsiteX10" fmla="*/ 36564 w 54845"/>
                <a:gd name="connsiteY10" fmla="*/ 15235 h 48074"/>
                <a:gd name="connsiteX11" fmla="*/ 35548 w 54845"/>
                <a:gd name="connsiteY11" fmla="*/ 26069 h 4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845" h="48074">
                  <a:moveTo>
                    <a:pt x="23022" y="0"/>
                  </a:moveTo>
                  <a:lnTo>
                    <a:pt x="8464" y="0"/>
                  </a:lnTo>
                  <a:lnTo>
                    <a:pt x="0" y="48074"/>
                  </a:lnTo>
                  <a:lnTo>
                    <a:pt x="15235" y="48074"/>
                  </a:lnTo>
                  <a:lnTo>
                    <a:pt x="18282" y="32501"/>
                  </a:lnTo>
                  <a:lnTo>
                    <a:pt x="19297" y="22006"/>
                  </a:lnTo>
                  <a:lnTo>
                    <a:pt x="31485" y="48074"/>
                  </a:lnTo>
                  <a:lnTo>
                    <a:pt x="46043" y="48074"/>
                  </a:lnTo>
                  <a:lnTo>
                    <a:pt x="54845" y="0"/>
                  </a:lnTo>
                  <a:lnTo>
                    <a:pt x="39272" y="0"/>
                  </a:lnTo>
                  <a:lnTo>
                    <a:pt x="36564" y="15235"/>
                  </a:lnTo>
                  <a:lnTo>
                    <a:pt x="35548" y="26069"/>
                  </a:lnTo>
                  <a:close/>
                </a:path>
              </a:pathLst>
            </a:custGeom>
            <a:solidFill>
              <a:schemeClr val="tx2"/>
            </a:solidFill>
            <a:ln w="3377" cap="flat">
              <a:noFill/>
              <a:prstDash val="solid"/>
              <a:miter/>
            </a:ln>
          </p:spPr>
          <p:txBody>
            <a:bodyPr rtlCol="0" anchor="ctr"/>
            <a:lstStyle/>
            <a:p>
              <a:endParaRPr lang="en-IN" dirty="0"/>
            </a:p>
          </p:txBody>
        </p:sp>
        <p:sp>
          <p:nvSpPr>
            <p:cNvPr id="100" name="Freeform: Shape 99">
              <a:extLst>
                <a:ext uri="{FF2B5EF4-FFF2-40B4-BE49-F238E27FC236}">
                  <a16:creationId xmlns:a16="http://schemas.microsoft.com/office/drawing/2014/main" id="{B6926C81-F6C7-4509-A214-541125A22574}"/>
                </a:ext>
              </a:extLst>
            </p:cNvPr>
            <p:cNvSpPr/>
            <p:nvPr/>
          </p:nvSpPr>
          <p:spPr>
            <a:xfrm>
              <a:off x="-1796116" y="2467063"/>
              <a:ext cx="49090" cy="49090"/>
            </a:xfrm>
            <a:custGeom>
              <a:avLst/>
              <a:gdLst>
                <a:gd name="connsiteX0" fmla="*/ 31824 w 49090"/>
                <a:gd name="connsiteY0" fmla="*/ 31824 h 49090"/>
                <a:gd name="connsiteX1" fmla="*/ 22344 w 49090"/>
                <a:gd name="connsiteY1" fmla="*/ 31824 h 49090"/>
                <a:gd name="connsiteX2" fmla="*/ 30131 w 49090"/>
                <a:gd name="connsiteY2" fmla="*/ 14558 h 49090"/>
                <a:gd name="connsiteX3" fmla="*/ 31824 w 49090"/>
                <a:gd name="connsiteY3" fmla="*/ 31824 h 49090"/>
                <a:gd name="connsiteX4" fmla="*/ 31824 w 49090"/>
                <a:gd name="connsiteY4" fmla="*/ 31824 h 49090"/>
                <a:gd name="connsiteX5" fmla="*/ 14558 w 49090"/>
                <a:gd name="connsiteY5" fmla="*/ 48074 h 49090"/>
                <a:gd name="connsiteX6" fmla="*/ 17605 w 49090"/>
                <a:gd name="connsiteY6" fmla="*/ 42319 h 49090"/>
                <a:gd name="connsiteX7" fmla="*/ 32840 w 49090"/>
                <a:gd name="connsiteY7" fmla="*/ 42319 h 49090"/>
                <a:gd name="connsiteX8" fmla="*/ 33855 w 49090"/>
                <a:gd name="connsiteY8" fmla="*/ 49090 h 49090"/>
                <a:gd name="connsiteX9" fmla="*/ 49090 w 49090"/>
                <a:gd name="connsiteY9" fmla="*/ 49090 h 49090"/>
                <a:gd name="connsiteX10" fmla="*/ 40288 w 49090"/>
                <a:gd name="connsiteY10" fmla="*/ 0 h 49090"/>
                <a:gd name="connsiteX11" fmla="*/ 25053 w 49090"/>
                <a:gd name="connsiteY11" fmla="*/ 0 h 49090"/>
                <a:gd name="connsiteX12" fmla="*/ 0 w 49090"/>
                <a:gd name="connsiteY12" fmla="*/ 49090 h 49090"/>
                <a:gd name="connsiteX13" fmla="*/ 14219 w 49090"/>
                <a:gd name="connsiteY13" fmla="*/ 49090 h 49090"/>
                <a:gd name="connsiteX14" fmla="*/ 14219 w 49090"/>
                <a:gd name="connsiteY14" fmla="*/ 48074 h 4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090" h="49090">
                  <a:moveTo>
                    <a:pt x="31824" y="31824"/>
                  </a:moveTo>
                  <a:lnTo>
                    <a:pt x="22344" y="31824"/>
                  </a:lnTo>
                  <a:lnTo>
                    <a:pt x="30131" y="14558"/>
                  </a:lnTo>
                  <a:lnTo>
                    <a:pt x="31824" y="31824"/>
                  </a:lnTo>
                  <a:lnTo>
                    <a:pt x="31824" y="31824"/>
                  </a:lnTo>
                  <a:close/>
                  <a:moveTo>
                    <a:pt x="14558" y="48074"/>
                  </a:moveTo>
                  <a:lnTo>
                    <a:pt x="17605" y="42319"/>
                  </a:lnTo>
                  <a:lnTo>
                    <a:pt x="32840" y="42319"/>
                  </a:lnTo>
                  <a:lnTo>
                    <a:pt x="33855" y="49090"/>
                  </a:lnTo>
                  <a:lnTo>
                    <a:pt x="49090" y="49090"/>
                  </a:lnTo>
                  <a:lnTo>
                    <a:pt x="40288" y="0"/>
                  </a:lnTo>
                  <a:lnTo>
                    <a:pt x="25053" y="0"/>
                  </a:lnTo>
                  <a:lnTo>
                    <a:pt x="0" y="49090"/>
                  </a:lnTo>
                  <a:lnTo>
                    <a:pt x="14219" y="49090"/>
                  </a:lnTo>
                  <a:lnTo>
                    <a:pt x="14219" y="48074"/>
                  </a:lnTo>
                  <a:close/>
                </a:path>
              </a:pathLst>
            </a:custGeom>
            <a:solidFill>
              <a:schemeClr val="tx2"/>
            </a:solidFill>
            <a:ln w="3377" cap="flat">
              <a:noFill/>
              <a:prstDash val="solid"/>
              <a:miter/>
            </a:ln>
          </p:spPr>
          <p:txBody>
            <a:bodyPr rtlCol="0" anchor="ctr"/>
            <a:lstStyle/>
            <a:p>
              <a:endParaRPr lang="en-IN" dirty="0"/>
            </a:p>
          </p:txBody>
        </p:sp>
        <p:sp>
          <p:nvSpPr>
            <p:cNvPr id="101" name="Freeform: Shape 100">
              <a:extLst>
                <a:ext uri="{FF2B5EF4-FFF2-40B4-BE49-F238E27FC236}">
                  <a16:creationId xmlns:a16="http://schemas.microsoft.com/office/drawing/2014/main" id="{CB17647E-A303-4D26-AD42-8139D299B990}"/>
                </a:ext>
              </a:extLst>
            </p:cNvPr>
            <p:cNvSpPr/>
            <p:nvPr/>
          </p:nvSpPr>
          <p:spPr>
            <a:xfrm>
              <a:off x="-1732014" y="2464017"/>
              <a:ext cx="49989" cy="50782"/>
            </a:xfrm>
            <a:custGeom>
              <a:avLst/>
              <a:gdLst>
                <a:gd name="connsiteX0" fmla="*/ 49990 w 49989"/>
                <a:gd name="connsiteY0" fmla="*/ 24037 h 50782"/>
                <a:gd name="connsiteX1" fmla="*/ 29000 w 49989"/>
                <a:gd name="connsiteY1" fmla="*/ 24037 h 50782"/>
                <a:gd name="connsiteX2" fmla="*/ 26968 w 49989"/>
                <a:gd name="connsiteY2" fmla="*/ 34532 h 50782"/>
                <a:gd name="connsiteX3" fmla="*/ 33740 w 49989"/>
                <a:gd name="connsiteY3" fmla="*/ 34532 h 50782"/>
                <a:gd name="connsiteX4" fmla="*/ 24937 w 49989"/>
                <a:gd name="connsiteY4" fmla="*/ 40288 h 50782"/>
                <a:gd name="connsiteX5" fmla="*/ 17150 w 49989"/>
                <a:gd name="connsiteY5" fmla="*/ 26746 h 50782"/>
                <a:gd name="connsiteX6" fmla="*/ 28661 w 49989"/>
                <a:gd name="connsiteY6" fmla="*/ 12526 h 50782"/>
                <a:gd name="connsiteX7" fmla="*/ 35432 w 49989"/>
                <a:gd name="connsiteY7" fmla="*/ 18282 h 50782"/>
                <a:gd name="connsiteX8" fmla="*/ 49651 w 49989"/>
                <a:gd name="connsiteY8" fmla="*/ 18282 h 50782"/>
                <a:gd name="connsiteX9" fmla="*/ 30354 w 49989"/>
                <a:gd name="connsiteY9" fmla="*/ 0 h 50782"/>
                <a:gd name="connsiteX10" fmla="*/ 561 w 49989"/>
                <a:gd name="connsiteY10" fmla="*/ 25730 h 50782"/>
                <a:gd name="connsiteX11" fmla="*/ 18843 w 49989"/>
                <a:gd name="connsiteY11" fmla="*/ 50783 h 50782"/>
                <a:gd name="connsiteX12" fmla="*/ 34078 w 49989"/>
                <a:gd name="connsiteY12" fmla="*/ 45027 h 50782"/>
                <a:gd name="connsiteX13" fmla="*/ 34078 w 49989"/>
                <a:gd name="connsiteY13" fmla="*/ 49767 h 50782"/>
                <a:gd name="connsiteX14" fmla="*/ 43558 w 49989"/>
                <a:gd name="connsiteY14" fmla="*/ 49767 h 50782"/>
                <a:gd name="connsiteX15" fmla="*/ 49990 w 49989"/>
                <a:gd name="connsiteY15" fmla="*/ 24037 h 50782"/>
                <a:gd name="connsiteX16" fmla="*/ 49990 w 49989"/>
                <a:gd name="connsiteY16" fmla="*/ 24037 h 5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989" h="50782">
                  <a:moveTo>
                    <a:pt x="49990" y="24037"/>
                  </a:moveTo>
                  <a:lnTo>
                    <a:pt x="29000" y="24037"/>
                  </a:lnTo>
                  <a:lnTo>
                    <a:pt x="26968" y="34532"/>
                  </a:lnTo>
                  <a:lnTo>
                    <a:pt x="33740" y="34532"/>
                  </a:lnTo>
                  <a:cubicBezTo>
                    <a:pt x="32724" y="38256"/>
                    <a:pt x="27984" y="40288"/>
                    <a:pt x="24937" y="40288"/>
                  </a:cubicBezTo>
                  <a:cubicBezTo>
                    <a:pt x="17150" y="40288"/>
                    <a:pt x="16473" y="33517"/>
                    <a:pt x="17150" y="26746"/>
                  </a:cubicBezTo>
                  <a:cubicBezTo>
                    <a:pt x="19182" y="18282"/>
                    <a:pt x="22906" y="12526"/>
                    <a:pt x="28661" y="12526"/>
                  </a:cubicBezTo>
                  <a:cubicBezTo>
                    <a:pt x="32385" y="12526"/>
                    <a:pt x="35432" y="14558"/>
                    <a:pt x="35432" y="18282"/>
                  </a:cubicBezTo>
                  <a:lnTo>
                    <a:pt x="49651" y="18282"/>
                  </a:lnTo>
                  <a:cubicBezTo>
                    <a:pt x="49651" y="6771"/>
                    <a:pt x="41865" y="0"/>
                    <a:pt x="30354" y="0"/>
                  </a:cubicBezTo>
                  <a:cubicBezTo>
                    <a:pt x="15119" y="0"/>
                    <a:pt x="3608" y="10495"/>
                    <a:pt x="561" y="25730"/>
                  </a:cubicBezTo>
                  <a:cubicBezTo>
                    <a:pt x="-2486" y="42996"/>
                    <a:pt x="7332" y="50783"/>
                    <a:pt x="18843" y="50783"/>
                  </a:cubicBezTo>
                  <a:cubicBezTo>
                    <a:pt x="26630" y="50783"/>
                    <a:pt x="31370" y="47736"/>
                    <a:pt x="34078" y="45027"/>
                  </a:cubicBezTo>
                  <a:lnTo>
                    <a:pt x="34078" y="49767"/>
                  </a:lnTo>
                  <a:lnTo>
                    <a:pt x="43558" y="49767"/>
                  </a:lnTo>
                  <a:lnTo>
                    <a:pt x="49990" y="24037"/>
                  </a:lnTo>
                  <a:lnTo>
                    <a:pt x="49990" y="24037"/>
                  </a:lnTo>
                  <a:close/>
                </a:path>
              </a:pathLst>
            </a:custGeom>
            <a:solidFill>
              <a:schemeClr val="tx2"/>
            </a:solidFill>
            <a:ln w="3377" cap="flat">
              <a:noFill/>
              <a:prstDash val="solid"/>
              <a:miter/>
            </a:ln>
          </p:spPr>
          <p:txBody>
            <a:bodyPr rtlCol="0" anchor="ctr"/>
            <a:lstStyle/>
            <a:p>
              <a:endParaRPr lang="en-IN" dirty="0"/>
            </a:p>
          </p:txBody>
        </p:sp>
        <p:sp>
          <p:nvSpPr>
            <p:cNvPr id="102" name="Freeform: Shape 101">
              <a:extLst>
                <a:ext uri="{FF2B5EF4-FFF2-40B4-BE49-F238E27FC236}">
                  <a16:creationId xmlns:a16="http://schemas.microsoft.com/office/drawing/2014/main" id="{AE640087-C156-468D-9978-5D149FC32842}"/>
                </a:ext>
              </a:extLst>
            </p:cNvPr>
            <p:cNvSpPr/>
            <p:nvPr/>
          </p:nvSpPr>
          <p:spPr>
            <a:xfrm>
              <a:off x="-1667466" y="2467063"/>
              <a:ext cx="47058" cy="48074"/>
            </a:xfrm>
            <a:custGeom>
              <a:avLst/>
              <a:gdLst>
                <a:gd name="connsiteX0" fmla="*/ 40288 w 47058"/>
                <a:gd name="connsiteY0" fmla="*/ 48074 h 48074"/>
                <a:gd name="connsiteX1" fmla="*/ 42319 w 47058"/>
                <a:gd name="connsiteY1" fmla="*/ 36564 h 48074"/>
                <a:gd name="connsiteX2" fmla="*/ 18282 w 47058"/>
                <a:gd name="connsiteY2" fmla="*/ 36564 h 48074"/>
                <a:gd name="connsiteX3" fmla="*/ 19297 w 47058"/>
                <a:gd name="connsiteY3" fmla="*/ 28777 h 48074"/>
                <a:gd name="connsiteX4" fmla="*/ 38256 w 47058"/>
                <a:gd name="connsiteY4" fmla="*/ 28777 h 48074"/>
                <a:gd name="connsiteX5" fmla="*/ 40288 w 47058"/>
                <a:gd name="connsiteY5" fmla="*/ 18282 h 48074"/>
                <a:gd name="connsiteX6" fmla="*/ 20990 w 47058"/>
                <a:gd name="connsiteY6" fmla="*/ 18282 h 48074"/>
                <a:gd name="connsiteX7" fmla="*/ 22006 w 47058"/>
                <a:gd name="connsiteY7" fmla="*/ 10495 h 48074"/>
                <a:gd name="connsiteX8" fmla="*/ 45027 w 47058"/>
                <a:gd name="connsiteY8" fmla="*/ 10495 h 48074"/>
                <a:gd name="connsiteX9" fmla="*/ 47059 w 47058"/>
                <a:gd name="connsiteY9" fmla="*/ 0 h 48074"/>
                <a:gd name="connsiteX10" fmla="*/ 8464 w 47058"/>
                <a:gd name="connsiteY10" fmla="*/ 0 h 48074"/>
                <a:gd name="connsiteX11" fmla="*/ 0 w 47058"/>
                <a:gd name="connsiteY11" fmla="*/ 48074 h 4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58" h="48074">
                  <a:moveTo>
                    <a:pt x="40288" y="48074"/>
                  </a:moveTo>
                  <a:lnTo>
                    <a:pt x="42319" y="36564"/>
                  </a:lnTo>
                  <a:lnTo>
                    <a:pt x="18282" y="36564"/>
                  </a:lnTo>
                  <a:lnTo>
                    <a:pt x="19297" y="28777"/>
                  </a:lnTo>
                  <a:lnTo>
                    <a:pt x="38256" y="28777"/>
                  </a:lnTo>
                  <a:lnTo>
                    <a:pt x="40288" y="18282"/>
                  </a:lnTo>
                  <a:lnTo>
                    <a:pt x="20990" y="18282"/>
                  </a:lnTo>
                  <a:lnTo>
                    <a:pt x="22006" y="10495"/>
                  </a:lnTo>
                  <a:lnTo>
                    <a:pt x="45027" y="10495"/>
                  </a:lnTo>
                  <a:lnTo>
                    <a:pt x="47059" y="0"/>
                  </a:lnTo>
                  <a:lnTo>
                    <a:pt x="8464" y="0"/>
                  </a:lnTo>
                  <a:lnTo>
                    <a:pt x="0" y="48074"/>
                  </a:lnTo>
                  <a:close/>
                </a:path>
              </a:pathLst>
            </a:custGeom>
            <a:solidFill>
              <a:schemeClr val="tx2"/>
            </a:solidFill>
            <a:ln w="3377" cap="flat">
              <a:noFill/>
              <a:prstDash val="solid"/>
              <a:miter/>
            </a:ln>
          </p:spPr>
          <p:txBody>
            <a:bodyPr rtlCol="0" anchor="ctr"/>
            <a:lstStyle/>
            <a:p>
              <a:endParaRPr lang="en-IN" dirty="0"/>
            </a:p>
          </p:txBody>
        </p:sp>
        <p:sp>
          <p:nvSpPr>
            <p:cNvPr id="103" name="Freeform: Shape 102">
              <a:extLst>
                <a:ext uri="{FF2B5EF4-FFF2-40B4-BE49-F238E27FC236}">
                  <a16:creationId xmlns:a16="http://schemas.microsoft.com/office/drawing/2014/main" id="{139D4255-5DDE-4E92-846B-EACDA714107C}"/>
                </a:ext>
              </a:extLst>
            </p:cNvPr>
            <p:cNvSpPr/>
            <p:nvPr/>
          </p:nvSpPr>
          <p:spPr>
            <a:xfrm>
              <a:off x="-1610928" y="2467063"/>
              <a:ext cx="62293" cy="48074"/>
            </a:xfrm>
            <a:custGeom>
              <a:avLst/>
              <a:gdLst>
                <a:gd name="connsiteX0" fmla="*/ 13542 w 62293"/>
                <a:gd name="connsiteY0" fmla="*/ 48074 h 48074"/>
                <a:gd name="connsiteX1" fmla="*/ 16251 w 62293"/>
                <a:gd name="connsiteY1" fmla="*/ 31824 h 48074"/>
                <a:gd name="connsiteX2" fmla="*/ 17266 w 62293"/>
                <a:gd name="connsiteY2" fmla="*/ 24037 h 48074"/>
                <a:gd name="connsiteX3" fmla="*/ 18282 w 62293"/>
                <a:gd name="connsiteY3" fmla="*/ 17266 h 48074"/>
                <a:gd name="connsiteX4" fmla="*/ 18282 w 62293"/>
                <a:gd name="connsiteY4" fmla="*/ 17266 h 48074"/>
                <a:gd name="connsiteX5" fmla="*/ 20990 w 62293"/>
                <a:gd name="connsiteY5" fmla="*/ 48074 h 48074"/>
                <a:gd name="connsiteX6" fmla="*/ 32501 w 62293"/>
                <a:gd name="connsiteY6" fmla="*/ 48074 h 48074"/>
                <a:gd name="connsiteX7" fmla="*/ 46043 w 62293"/>
                <a:gd name="connsiteY7" fmla="*/ 17266 h 48074"/>
                <a:gd name="connsiteX8" fmla="*/ 46043 w 62293"/>
                <a:gd name="connsiteY8" fmla="*/ 17266 h 48074"/>
                <a:gd name="connsiteX9" fmla="*/ 44012 w 62293"/>
                <a:gd name="connsiteY9" fmla="*/ 26069 h 48074"/>
                <a:gd name="connsiteX10" fmla="*/ 42319 w 62293"/>
                <a:gd name="connsiteY10" fmla="*/ 33517 h 48074"/>
                <a:gd name="connsiteX11" fmla="*/ 40288 w 62293"/>
                <a:gd name="connsiteY11" fmla="*/ 48074 h 48074"/>
                <a:gd name="connsiteX12" fmla="*/ 53830 w 62293"/>
                <a:gd name="connsiteY12" fmla="*/ 48074 h 48074"/>
                <a:gd name="connsiteX13" fmla="*/ 62294 w 62293"/>
                <a:gd name="connsiteY13" fmla="*/ 0 h 48074"/>
                <a:gd name="connsiteX14" fmla="*/ 43335 w 62293"/>
                <a:gd name="connsiteY14" fmla="*/ 0 h 48074"/>
                <a:gd name="connsiteX15" fmla="*/ 29793 w 62293"/>
                <a:gd name="connsiteY15" fmla="*/ 29793 h 48074"/>
                <a:gd name="connsiteX16" fmla="*/ 27084 w 62293"/>
                <a:gd name="connsiteY16" fmla="*/ 0 h 48074"/>
                <a:gd name="connsiteX17" fmla="*/ 8802 w 62293"/>
                <a:gd name="connsiteY17" fmla="*/ 0 h 48074"/>
                <a:gd name="connsiteX18" fmla="*/ 0 w 62293"/>
                <a:gd name="connsiteY18" fmla="*/ 48074 h 4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93" h="48074">
                  <a:moveTo>
                    <a:pt x="13542" y="48074"/>
                  </a:moveTo>
                  <a:lnTo>
                    <a:pt x="16251" y="31824"/>
                  </a:lnTo>
                  <a:lnTo>
                    <a:pt x="17266" y="24037"/>
                  </a:lnTo>
                  <a:lnTo>
                    <a:pt x="18282" y="17266"/>
                  </a:lnTo>
                  <a:lnTo>
                    <a:pt x="18282" y="17266"/>
                  </a:lnTo>
                  <a:lnTo>
                    <a:pt x="20990" y="48074"/>
                  </a:lnTo>
                  <a:lnTo>
                    <a:pt x="32501" y="48074"/>
                  </a:lnTo>
                  <a:lnTo>
                    <a:pt x="46043" y="17266"/>
                  </a:lnTo>
                  <a:lnTo>
                    <a:pt x="46043" y="17266"/>
                  </a:lnTo>
                  <a:lnTo>
                    <a:pt x="44012" y="26069"/>
                  </a:lnTo>
                  <a:lnTo>
                    <a:pt x="42319" y="33517"/>
                  </a:lnTo>
                  <a:lnTo>
                    <a:pt x="40288" y="48074"/>
                  </a:lnTo>
                  <a:lnTo>
                    <a:pt x="53830" y="48074"/>
                  </a:lnTo>
                  <a:lnTo>
                    <a:pt x="62294" y="0"/>
                  </a:lnTo>
                  <a:lnTo>
                    <a:pt x="43335" y="0"/>
                  </a:lnTo>
                  <a:lnTo>
                    <a:pt x="29793" y="29793"/>
                  </a:lnTo>
                  <a:lnTo>
                    <a:pt x="27084" y="0"/>
                  </a:lnTo>
                  <a:lnTo>
                    <a:pt x="8802" y="0"/>
                  </a:lnTo>
                  <a:lnTo>
                    <a:pt x="0" y="48074"/>
                  </a:lnTo>
                  <a:close/>
                </a:path>
              </a:pathLst>
            </a:custGeom>
            <a:solidFill>
              <a:schemeClr val="tx2"/>
            </a:solidFill>
            <a:ln w="3377" cap="flat">
              <a:noFill/>
              <a:prstDash val="solid"/>
              <a:miter/>
            </a:ln>
          </p:spPr>
          <p:txBody>
            <a:bodyPr rtlCol="0" anchor="ctr"/>
            <a:lstStyle/>
            <a:p>
              <a:endParaRPr lang="en-IN" dirty="0"/>
            </a:p>
          </p:txBody>
        </p:sp>
        <p:sp>
          <p:nvSpPr>
            <p:cNvPr id="104" name="Freeform: Shape 103">
              <a:extLst>
                <a:ext uri="{FF2B5EF4-FFF2-40B4-BE49-F238E27FC236}">
                  <a16:creationId xmlns:a16="http://schemas.microsoft.com/office/drawing/2014/main" id="{A6F6DB8A-BBC1-4417-B914-BB256504965C}"/>
                </a:ext>
              </a:extLst>
            </p:cNvPr>
            <p:cNvSpPr/>
            <p:nvPr/>
          </p:nvSpPr>
          <p:spPr>
            <a:xfrm>
              <a:off x="-1538139" y="2467063"/>
              <a:ext cx="47058" cy="48074"/>
            </a:xfrm>
            <a:custGeom>
              <a:avLst/>
              <a:gdLst>
                <a:gd name="connsiteX0" fmla="*/ 39611 w 47058"/>
                <a:gd name="connsiteY0" fmla="*/ 48074 h 48074"/>
                <a:gd name="connsiteX1" fmla="*/ 41303 w 47058"/>
                <a:gd name="connsiteY1" fmla="*/ 36564 h 48074"/>
                <a:gd name="connsiteX2" fmla="*/ 17266 w 47058"/>
                <a:gd name="connsiteY2" fmla="*/ 36564 h 48074"/>
                <a:gd name="connsiteX3" fmla="*/ 18282 w 47058"/>
                <a:gd name="connsiteY3" fmla="*/ 28777 h 48074"/>
                <a:gd name="connsiteX4" fmla="*/ 38595 w 47058"/>
                <a:gd name="connsiteY4" fmla="*/ 28777 h 48074"/>
                <a:gd name="connsiteX5" fmla="*/ 40626 w 47058"/>
                <a:gd name="connsiteY5" fmla="*/ 18282 h 48074"/>
                <a:gd name="connsiteX6" fmla="*/ 20313 w 47058"/>
                <a:gd name="connsiteY6" fmla="*/ 18282 h 48074"/>
                <a:gd name="connsiteX7" fmla="*/ 22344 w 47058"/>
                <a:gd name="connsiteY7" fmla="*/ 10495 h 48074"/>
                <a:gd name="connsiteX8" fmla="*/ 45366 w 47058"/>
                <a:gd name="connsiteY8" fmla="*/ 10495 h 48074"/>
                <a:gd name="connsiteX9" fmla="*/ 47059 w 47058"/>
                <a:gd name="connsiteY9" fmla="*/ 0 h 48074"/>
                <a:gd name="connsiteX10" fmla="*/ 7787 w 47058"/>
                <a:gd name="connsiteY10" fmla="*/ 0 h 48074"/>
                <a:gd name="connsiteX11" fmla="*/ 0 w 47058"/>
                <a:gd name="connsiteY11" fmla="*/ 48074 h 4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058" h="48074">
                  <a:moveTo>
                    <a:pt x="39611" y="48074"/>
                  </a:moveTo>
                  <a:lnTo>
                    <a:pt x="41303" y="36564"/>
                  </a:lnTo>
                  <a:lnTo>
                    <a:pt x="17266" y="36564"/>
                  </a:lnTo>
                  <a:lnTo>
                    <a:pt x="18282" y="28777"/>
                  </a:lnTo>
                  <a:lnTo>
                    <a:pt x="38595" y="28777"/>
                  </a:lnTo>
                  <a:lnTo>
                    <a:pt x="40626" y="18282"/>
                  </a:lnTo>
                  <a:lnTo>
                    <a:pt x="20313" y="18282"/>
                  </a:lnTo>
                  <a:lnTo>
                    <a:pt x="22344" y="10495"/>
                  </a:lnTo>
                  <a:lnTo>
                    <a:pt x="45366" y="10495"/>
                  </a:lnTo>
                  <a:lnTo>
                    <a:pt x="47059" y="0"/>
                  </a:lnTo>
                  <a:lnTo>
                    <a:pt x="7787" y="0"/>
                  </a:lnTo>
                  <a:lnTo>
                    <a:pt x="0" y="48074"/>
                  </a:lnTo>
                  <a:close/>
                </a:path>
              </a:pathLst>
            </a:custGeom>
            <a:solidFill>
              <a:schemeClr val="tx2"/>
            </a:solidFill>
            <a:ln w="3377" cap="flat">
              <a:noFill/>
              <a:prstDash val="solid"/>
              <a:miter/>
            </a:ln>
          </p:spPr>
          <p:txBody>
            <a:bodyPr rtlCol="0" anchor="ctr"/>
            <a:lstStyle/>
            <a:p>
              <a:endParaRPr lang="en-IN" dirty="0"/>
            </a:p>
          </p:txBody>
        </p:sp>
        <p:sp>
          <p:nvSpPr>
            <p:cNvPr id="105" name="Freeform: Shape 104">
              <a:extLst>
                <a:ext uri="{FF2B5EF4-FFF2-40B4-BE49-F238E27FC236}">
                  <a16:creationId xmlns:a16="http://schemas.microsoft.com/office/drawing/2014/main" id="{52148B65-71F7-4A05-802F-DE98CF58049B}"/>
                </a:ext>
              </a:extLst>
            </p:cNvPr>
            <p:cNvSpPr/>
            <p:nvPr/>
          </p:nvSpPr>
          <p:spPr>
            <a:xfrm>
              <a:off x="-1481263" y="2467063"/>
              <a:ext cx="53491" cy="48074"/>
            </a:xfrm>
            <a:custGeom>
              <a:avLst/>
              <a:gdLst>
                <a:gd name="connsiteX0" fmla="*/ 23022 w 53491"/>
                <a:gd name="connsiteY0" fmla="*/ 0 h 48074"/>
                <a:gd name="connsiteX1" fmla="*/ 7448 w 53491"/>
                <a:gd name="connsiteY1" fmla="*/ 0 h 48074"/>
                <a:gd name="connsiteX2" fmla="*/ 0 w 53491"/>
                <a:gd name="connsiteY2" fmla="*/ 48074 h 48074"/>
                <a:gd name="connsiteX3" fmla="*/ 14219 w 53491"/>
                <a:gd name="connsiteY3" fmla="*/ 48074 h 48074"/>
                <a:gd name="connsiteX4" fmla="*/ 17266 w 53491"/>
                <a:gd name="connsiteY4" fmla="*/ 32501 h 48074"/>
                <a:gd name="connsiteX5" fmla="*/ 17943 w 53491"/>
                <a:gd name="connsiteY5" fmla="*/ 22006 h 48074"/>
                <a:gd name="connsiteX6" fmla="*/ 30470 w 53491"/>
                <a:gd name="connsiteY6" fmla="*/ 48074 h 48074"/>
                <a:gd name="connsiteX7" fmla="*/ 45027 w 53491"/>
                <a:gd name="connsiteY7" fmla="*/ 48074 h 48074"/>
                <a:gd name="connsiteX8" fmla="*/ 53491 w 53491"/>
                <a:gd name="connsiteY8" fmla="*/ 0 h 48074"/>
                <a:gd name="connsiteX9" fmla="*/ 39272 w 53491"/>
                <a:gd name="connsiteY9" fmla="*/ 0 h 48074"/>
                <a:gd name="connsiteX10" fmla="*/ 36225 w 53491"/>
                <a:gd name="connsiteY10" fmla="*/ 15235 h 48074"/>
                <a:gd name="connsiteX11" fmla="*/ 34532 w 53491"/>
                <a:gd name="connsiteY11" fmla="*/ 26069 h 4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491" h="48074">
                  <a:moveTo>
                    <a:pt x="23022" y="0"/>
                  </a:moveTo>
                  <a:lnTo>
                    <a:pt x="7448" y="0"/>
                  </a:lnTo>
                  <a:lnTo>
                    <a:pt x="0" y="48074"/>
                  </a:lnTo>
                  <a:lnTo>
                    <a:pt x="14219" y="48074"/>
                  </a:lnTo>
                  <a:lnTo>
                    <a:pt x="17266" y="32501"/>
                  </a:lnTo>
                  <a:lnTo>
                    <a:pt x="17943" y="22006"/>
                  </a:lnTo>
                  <a:lnTo>
                    <a:pt x="30470" y="48074"/>
                  </a:lnTo>
                  <a:lnTo>
                    <a:pt x="45027" y="48074"/>
                  </a:lnTo>
                  <a:lnTo>
                    <a:pt x="53491" y="0"/>
                  </a:lnTo>
                  <a:lnTo>
                    <a:pt x="39272" y="0"/>
                  </a:lnTo>
                  <a:lnTo>
                    <a:pt x="36225" y="15235"/>
                  </a:lnTo>
                  <a:lnTo>
                    <a:pt x="34532" y="26069"/>
                  </a:lnTo>
                  <a:close/>
                </a:path>
              </a:pathLst>
            </a:custGeom>
            <a:solidFill>
              <a:schemeClr val="tx2"/>
            </a:solidFill>
            <a:ln w="3377" cap="flat">
              <a:noFill/>
              <a:prstDash val="solid"/>
              <a:miter/>
            </a:ln>
          </p:spPr>
          <p:txBody>
            <a:bodyPr rtlCol="0" anchor="ctr"/>
            <a:lstStyle/>
            <a:p>
              <a:endParaRPr lang="en-IN" dirty="0"/>
            </a:p>
          </p:txBody>
        </p:sp>
        <p:sp>
          <p:nvSpPr>
            <p:cNvPr id="106" name="Freeform: Shape 105">
              <a:extLst>
                <a:ext uri="{FF2B5EF4-FFF2-40B4-BE49-F238E27FC236}">
                  <a16:creationId xmlns:a16="http://schemas.microsoft.com/office/drawing/2014/main" id="{50FA4E03-1FDF-443A-9637-10CCD597499A}"/>
                </a:ext>
              </a:extLst>
            </p:cNvPr>
            <p:cNvSpPr/>
            <p:nvPr/>
          </p:nvSpPr>
          <p:spPr>
            <a:xfrm>
              <a:off x="-1413214" y="2467063"/>
              <a:ext cx="45027" cy="48074"/>
            </a:xfrm>
            <a:custGeom>
              <a:avLst/>
              <a:gdLst>
                <a:gd name="connsiteX0" fmla="*/ 0 w 45027"/>
                <a:gd name="connsiteY0" fmla="*/ 12526 h 48074"/>
                <a:gd name="connsiteX1" fmla="*/ 13542 w 45027"/>
                <a:gd name="connsiteY1" fmla="*/ 12526 h 48074"/>
                <a:gd name="connsiteX2" fmla="*/ 7448 w 45027"/>
                <a:gd name="connsiteY2" fmla="*/ 48074 h 48074"/>
                <a:gd name="connsiteX3" fmla="*/ 23022 w 45027"/>
                <a:gd name="connsiteY3" fmla="*/ 48074 h 48074"/>
                <a:gd name="connsiteX4" fmla="*/ 28777 w 45027"/>
                <a:gd name="connsiteY4" fmla="*/ 12526 h 48074"/>
                <a:gd name="connsiteX5" fmla="*/ 42996 w 45027"/>
                <a:gd name="connsiteY5" fmla="*/ 12526 h 48074"/>
                <a:gd name="connsiteX6" fmla="*/ 45027 w 45027"/>
                <a:gd name="connsiteY6" fmla="*/ 0 h 48074"/>
                <a:gd name="connsiteX7" fmla="*/ 2031 w 45027"/>
                <a:gd name="connsiteY7" fmla="*/ 0 h 4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27" h="48074">
                  <a:moveTo>
                    <a:pt x="0" y="12526"/>
                  </a:moveTo>
                  <a:lnTo>
                    <a:pt x="13542" y="12526"/>
                  </a:lnTo>
                  <a:lnTo>
                    <a:pt x="7448" y="48074"/>
                  </a:lnTo>
                  <a:lnTo>
                    <a:pt x="23022" y="48074"/>
                  </a:lnTo>
                  <a:lnTo>
                    <a:pt x="28777" y="12526"/>
                  </a:lnTo>
                  <a:lnTo>
                    <a:pt x="42996" y="12526"/>
                  </a:lnTo>
                  <a:lnTo>
                    <a:pt x="45027" y="0"/>
                  </a:lnTo>
                  <a:lnTo>
                    <a:pt x="2031" y="0"/>
                  </a:lnTo>
                  <a:close/>
                </a:path>
              </a:pathLst>
            </a:custGeom>
            <a:solidFill>
              <a:schemeClr val="tx2"/>
            </a:solidFill>
            <a:ln w="3377" cap="flat">
              <a:noFill/>
              <a:prstDash val="solid"/>
              <a:miter/>
            </a:ln>
          </p:spPr>
          <p:txBody>
            <a:bodyPr rtlCol="0" anchor="ctr"/>
            <a:lstStyle/>
            <a:p>
              <a:endParaRPr lang="en-IN" dirty="0"/>
            </a:p>
          </p:txBody>
        </p:sp>
        <p:sp>
          <p:nvSpPr>
            <p:cNvPr id="107" name="Freeform: Shape 106">
              <a:extLst>
                <a:ext uri="{FF2B5EF4-FFF2-40B4-BE49-F238E27FC236}">
                  <a16:creationId xmlns:a16="http://schemas.microsoft.com/office/drawing/2014/main" id="{6F7C43D0-64DE-47A7-B1A0-2CAB8DC253FF}"/>
                </a:ext>
              </a:extLst>
            </p:cNvPr>
            <p:cNvSpPr/>
            <p:nvPr/>
          </p:nvSpPr>
          <p:spPr>
            <a:xfrm>
              <a:off x="-1288626" y="2466386"/>
              <a:ext cx="49090" cy="48751"/>
            </a:xfrm>
            <a:custGeom>
              <a:avLst/>
              <a:gdLst>
                <a:gd name="connsiteX0" fmla="*/ 31824 w 49090"/>
                <a:gd name="connsiteY0" fmla="*/ 32501 h 48751"/>
                <a:gd name="connsiteX1" fmla="*/ 22344 w 49090"/>
                <a:gd name="connsiteY1" fmla="*/ 32501 h 48751"/>
                <a:gd name="connsiteX2" fmla="*/ 30131 w 49090"/>
                <a:gd name="connsiteY2" fmla="*/ 15235 h 48751"/>
                <a:gd name="connsiteX3" fmla="*/ 31824 w 49090"/>
                <a:gd name="connsiteY3" fmla="*/ 32501 h 48751"/>
                <a:gd name="connsiteX4" fmla="*/ 31824 w 49090"/>
                <a:gd name="connsiteY4" fmla="*/ 32501 h 48751"/>
                <a:gd name="connsiteX5" fmla="*/ 14558 w 49090"/>
                <a:gd name="connsiteY5" fmla="*/ 48752 h 48751"/>
                <a:gd name="connsiteX6" fmla="*/ 17605 w 49090"/>
                <a:gd name="connsiteY6" fmla="*/ 41981 h 48751"/>
                <a:gd name="connsiteX7" fmla="*/ 32839 w 49090"/>
                <a:gd name="connsiteY7" fmla="*/ 41981 h 48751"/>
                <a:gd name="connsiteX8" fmla="*/ 33855 w 49090"/>
                <a:gd name="connsiteY8" fmla="*/ 48752 h 48751"/>
                <a:gd name="connsiteX9" fmla="*/ 49090 w 49090"/>
                <a:gd name="connsiteY9" fmla="*/ 48752 h 48751"/>
                <a:gd name="connsiteX10" fmla="*/ 40626 w 49090"/>
                <a:gd name="connsiteY10" fmla="*/ 0 h 48751"/>
                <a:gd name="connsiteX11" fmla="*/ 25053 w 49090"/>
                <a:gd name="connsiteY11" fmla="*/ 0 h 48751"/>
                <a:gd name="connsiteX12" fmla="*/ 0 w 49090"/>
                <a:gd name="connsiteY12" fmla="*/ 48752 h 48751"/>
                <a:gd name="connsiteX13" fmla="*/ 14558 w 49090"/>
                <a:gd name="connsiteY13" fmla="*/ 48752 h 48751"/>
                <a:gd name="connsiteX14" fmla="*/ 14558 w 49090"/>
                <a:gd name="connsiteY14" fmla="*/ 48752 h 4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090" h="48751">
                  <a:moveTo>
                    <a:pt x="31824" y="32501"/>
                  </a:moveTo>
                  <a:lnTo>
                    <a:pt x="22344" y="32501"/>
                  </a:lnTo>
                  <a:lnTo>
                    <a:pt x="30131" y="15235"/>
                  </a:lnTo>
                  <a:lnTo>
                    <a:pt x="31824" y="32501"/>
                  </a:lnTo>
                  <a:lnTo>
                    <a:pt x="31824" y="32501"/>
                  </a:lnTo>
                  <a:close/>
                  <a:moveTo>
                    <a:pt x="14558" y="48752"/>
                  </a:moveTo>
                  <a:lnTo>
                    <a:pt x="17605" y="41981"/>
                  </a:lnTo>
                  <a:lnTo>
                    <a:pt x="32839" y="41981"/>
                  </a:lnTo>
                  <a:lnTo>
                    <a:pt x="33855" y="48752"/>
                  </a:lnTo>
                  <a:lnTo>
                    <a:pt x="49090" y="48752"/>
                  </a:lnTo>
                  <a:lnTo>
                    <a:pt x="40626" y="0"/>
                  </a:lnTo>
                  <a:lnTo>
                    <a:pt x="25053" y="0"/>
                  </a:lnTo>
                  <a:lnTo>
                    <a:pt x="0" y="48752"/>
                  </a:lnTo>
                  <a:lnTo>
                    <a:pt x="14558" y="48752"/>
                  </a:lnTo>
                  <a:lnTo>
                    <a:pt x="14558" y="48752"/>
                  </a:lnTo>
                  <a:close/>
                </a:path>
              </a:pathLst>
            </a:custGeom>
            <a:solidFill>
              <a:schemeClr val="tx2"/>
            </a:solidFill>
            <a:ln w="3377" cap="flat">
              <a:noFill/>
              <a:prstDash val="solid"/>
              <a:miter/>
            </a:ln>
          </p:spPr>
          <p:txBody>
            <a:bodyPr rtlCol="0" anchor="ctr"/>
            <a:lstStyle/>
            <a:p>
              <a:endParaRPr lang="en-IN" dirty="0"/>
            </a:p>
          </p:txBody>
        </p:sp>
        <p:sp>
          <p:nvSpPr>
            <p:cNvPr id="108" name="Freeform: Shape 107">
              <a:extLst>
                <a:ext uri="{FF2B5EF4-FFF2-40B4-BE49-F238E27FC236}">
                  <a16:creationId xmlns:a16="http://schemas.microsoft.com/office/drawing/2014/main" id="{426C8117-3DA9-4F07-899E-6EB83EB84EA1}"/>
                </a:ext>
              </a:extLst>
            </p:cNvPr>
            <p:cNvSpPr/>
            <p:nvPr/>
          </p:nvSpPr>
          <p:spPr>
            <a:xfrm>
              <a:off x="-1222370" y="2465371"/>
              <a:ext cx="43665" cy="51459"/>
            </a:xfrm>
            <a:custGeom>
              <a:avLst/>
              <a:gdLst>
                <a:gd name="connsiteX0" fmla="*/ 43096 w 43665"/>
                <a:gd name="connsiteY0" fmla="*/ 15235 h 51459"/>
                <a:gd name="connsiteX1" fmla="*/ 25830 w 43665"/>
                <a:gd name="connsiteY1" fmla="*/ 0 h 51459"/>
                <a:gd name="connsiteX2" fmla="*/ 2808 w 43665"/>
                <a:gd name="connsiteY2" fmla="*/ 15235 h 51459"/>
                <a:gd name="connsiteX3" fmla="*/ 26846 w 43665"/>
                <a:gd name="connsiteY3" fmla="*/ 36225 h 51459"/>
                <a:gd name="connsiteX4" fmla="*/ 20074 w 43665"/>
                <a:gd name="connsiteY4" fmla="*/ 39949 h 51459"/>
                <a:gd name="connsiteX5" fmla="*/ 16350 w 43665"/>
                <a:gd name="connsiteY5" fmla="*/ 38934 h 51459"/>
                <a:gd name="connsiteX6" fmla="*/ 14319 w 43665"/>
                <a:gd name="connsiteY6" fmla="*/ 35209 h 51459"/>
                <a:gd name="connsiteX7" fmla="*/ 100 w 43665"/>
                <a:gd name="connsiteY7" fmla="*/ 35209 h 51459"/>
                <a:gd name="connsiteX8" fmla="*/ 18382 w 43665"/>
                <a:gd name="connsiteY8" fmla="*/ 51460 h 51459"/>
                <a:gd name="connsiteX9" fmla="*/ 43435 w 43665"/>
                <a:gd name="connsiteY9" fmla="*/ 35209 h 51459"/>
                <a:gd name="connsiteX10" fmla="*/ 19397 w 43665"/>
                <a:gd name="connsiteY10" fmla="*/ 14896 h 51459"/>
                <a:gd name="connsiteX11" fmla="*/ 25153 w 43665"/>
                <a:gd name="connsiteY11" fmla="*/ 12188 h 51459"/>
                <a:gd name="connsiteX12" fmla="*/ 28877 w 43665"/>
                <a:gd name="connsiteY12" fmla="*/ 13204 h 51459"/>
                <a:gd name="connsiteX13" fmla="*/ 30908 w 43665"/>
                <a:gd name="connsiteY13" fmla="*/ 15912 h 51459"/>
                <a:gd name="connsiteX14" fmla="*/ 43435 w 43665"/>
                <a:gd name="connsiteY14" fmla="*/ 15912 h 51459"/>
                <a:gd name="connsiteX15" fmla="*/ 43435 w 43665"/>
                <a:gd name="connsiteY15" fmla="*/ 15235 h 5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65" h="51459">
                  <a:moveTo>
                    <a:pt x="43096" y="15235"/>
                  </a:moveTo>
                  <a:cubicBezTo>
                    <a:pt x="43096" y="6432"/>
                    <a:pt x="38356" y="0"/>
                    <a:pt x="25830" y="0"/>
                  </a:cubicBezTo>
                  <a:cubicBezTo>
                    <a:pt x="14319" y="0"/>
                    <a:pt x="4840" y="4740"/>
                    <a:pt x="2808" y="15235"/>
                  </a:cubicBezTo>
                  <a:cubicBezTo>
                    <a:pt x="-239" y="33517"/>
                    <a:pt x="27861" y="28777"/>
                    <a:pt x="26846" y="36225"/>
                  </a:cubicBezTo>
                  <a:cubicBezTo>
                    <a:pt x="26846" y="38256"/>
                    <a:pt x="23799" y="39949"/>
                    <a:pt x="20074" y="39949"/>
                  </a:cubicBezTo>
                  <a:cubicBezTo>
                    <a:pt x="18043" y="39949"/>
                    <a:pt x="17028" y="39949"/>
                    <a:pt x="16350" y="38934"/>
                  </a:cubicBezTo>
                  <a:cubicBezTo>
                    <a:pt x="15335" y="37918"/>
                    <a:pt x="14319" y="36902"/>
                    <a:pt x="14319" y="35209"/>
                  </a:cubicBezTo>
                  <a:lnTo>
                    <a:pt x="100" y="35209"/>
                  </a:lnTo>
                  <a:cubicBezTo>
                    <a:pt x="-916" y="43673"/>
                    <a:pt x="5855" y="51460"/>
                    <a:pt x="18382" y="51460"/>
                  </a:cubicBezTo>
                  <a:cubicBezTo>
                    <a:pt x="31924" y="51460"/>
                    <a:pt x="41403" y="45705"/>
                    <a:pt x="43435" y="35209"/>
                  </a:cubicBezTo>
                  <a:cubicBezTo>
                    <a:pt x="46482" y="17943"/>
                    <a:pt x="18382" y="21667"/>
                    <a:pt x="19397" y="14896"/>
                  </a:cubicBezTo>
                  <a:cubicBezTo>
                    <a:pt x="19397" y="12865"/>
                    <a:pt x="21429" y="12188"/>
                    <a:pt x="25153" y="12188"/>
                  </a:cubicBezTo>
                  <a:cubicBezTo>
                    <a:pt x="27184" y="12188"/>
                    <a:pt x="28200" y="12188"/>
                    <a:pt x="28877" y="13204"/>
                  </a:cubicBezTo>
                  <a:cubicBezTo>
                    <a:pt x="29892" y="14219"/>
                    <a:pt x="30908" y="15235"/>
                    <a:pt x="30908" y="15912"/>
                  </a:cubicBezTo>
                  <a:lnTo>
                    <a:pt x="43435" y="15912"/>
                  </a:lnTo>
                  <a:lnTo>
                    <a:pt x="43435" y="15235"/>
                  </a:lnTo>
                  <a:close/>
                </a:path>
              </a:pathLst>
            </a:custGeom>
            <a:solidFill>
              <a:schemeClr val="tx2"/>
            </a:solidFill>
            <a:ln w="3377" cap="flat">
              <a:noFill/>
              <a:prstDash val="solid"/>
              <a:miter/>
            </a:ln>
          </p:spPr>
          <p:txBody>
            <a:bodyPr rtlCol="0" anchor="ctr"/>
            <a:lstStyle/>
            <a:p>
              <a:endParaRPr lang="en-IN" dirty="0"/>
            </a:p>
          </p:txBody>
        </p:sp>
        <p:sp>
          <p:nvSpPr>
            <p:cNvPr id="109" name="Freeform: Shape 108">
              <a:extLst>
                <a:ext uri="{FF2B5EF4-FFF2-40B4-BE49-F238E27FC236}">
                  <a16:creationId xmlns:a16="http://schemas.microsoft.com/office/drawing/2014/main" id="{2F0E8C88-D05A-40A8-9BFA-6F638B06E4A1}"/>
                </a:ext>
              </a:extLst>
            </p:cNvPr>
            <p:cNvSpPr/>
            <p:nvPr/>
          </p:nvSpPr>
          <p:spPr>
            <a:xfrm>
              <a:off x="-1165832" y="2465371"/>
              <a:ext cx="44450" cy="51459"/>
            </a:xfrm>
            <a:custGeom>
              <a:avLst/>
              <a:gdLst>
                <a:gd name="connsiteX0" fmla="*/ 44112 w 44450"/>
                <a:gd name="connsiteY0" fmla="*/ 15235 h 51459"/>
                <a:gd name="connsiteX1" fmla="*/ 26846 w 44450"/>
                <a:gd name="connsiteY1" fmla="*/ 0 h 51459"/>
                <a:gd name="connsiteX2" fmla="*/ 3824 w 44450"/>
                <a:gd name="connsiteY2" fmla="*/ 15235 h 51459"/>
                <a:gd name="connsiteX3" fmla="*/ 27861 w 44450"/>
                <a:gd name="connsiteY3" fmla="*/ 36225 h 51459"/>
                <a:gd name="connsiteX4" fmla="*/ 21090 w 44450"/>
                <a:gd name="connsiteY4" fmla="*/ 39949 h 51459"/>
                <a:gd name="connsiteX5" fmla="*/ 17366 w 44450"/>
                <a:gd name="connsiteY5" fmla="*/ 38934 h 51459"/>
                <a:gd name="connsiteX6" fmla="*/ 15335 w 44450"/>
                <a:gd name="connsiteY6" fmla="*/ 35209 h 51459"/>
                <a:gd name="connsiteX7" fmla="*/ 100 w 44450"/>
                <a:gd name="connsiteY7" fmla="*/ 35209 h 51459"/>
                <a:gd name="connsiteX8" fmla="*/ 18382 w 44450"/>
                <a:gd name="connsiteY8" fmla="*/ 51460 h 51459"/>
                <a:gd name="connsiteX9" fmla="*/ 43435 w 44450"/>
                <a:gd name="connsiteY9" fmla="*/ 35209 h 51459"/>
                <a:gd name="connsiteX10" fmla="*/ 19397 w 44450"/>
                <a:gd name="connsiteY10" fmla="*/ 14896 h 51459"/>
                <a:gd name="connsiteX11" fmla="*/ 25153 w 44450"/>
                <a:gd name="connsiteY11" fmla="*/ 12188 h 51459"/>
                <a:gd name="connsiteX12" fmla="*/ 28877 w 44450"/>
                <a:gd name="connsiteY12" fmla="*/ 13204 h 51459"/>
                <a:gd name="connsiteX13" fmla="*/ 30908 w 44450"/>
                <a:gd name="connsiteY13" fmla="*/ 15912 h 51459"/>
                <a:gd name="connsiteX14" fmla="*/ 44450 w 44450"/>
                <a:gd name="connsiteY14" fmla="*/ 15912 h 51459"/>
                <a:gd name="connsiteX15" fmla="*/ 44450 w 44450"/>
                <a:gd name="connsiteY15" fmla="*/ 15235 h 5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450" h="51459">
                  <a:moveTo>
                    <a:pt x="44112" y="15235"/>
                  </a:moveTo>
                  <a:cubicBezTo>
                    <a:pt x="44112" y="6432"/>
                    <a:pt x="39372" y="0"/>
                    <a:pt x="26846" y="0"/>
                  </a:cubicBezTo>
                  <a:cubicBezTo>
                    <a:pt x="15335" y="0"/>
                    <a:pt x="5855" y="4740"/>
                    <a:pt x="3824" y="15235"/>
                  </a:cubicBezTo>
                  <a:cubicBezTo>
                    <a:pt x="777" y="33517"/>
                    <a:pt x="28877" y="28777"/>
                    <a:pt x="27861" y="36225"/>
                  </a:cubicBezTo>
                  <a:cubicBezTo>
                    <a:pt x="27861" y="38256"/>
                    <a:pt x="24814" y="39949"/>
                    <a:pt x="21090" y="39949"/>
                  </a:cubicBezTo>
                  <a:cubicBezTo>
                    <a:pt x="19059" y="39949"/>
                    <a:pt x="18043" y="39949"/>
                    <a:pt x="17366" y="38934"/>
                  </a:cubicBezTo>
                  <a:cubicBezTo>
                    <a:pt x="16350" y="37918"/>
                    <a:pt x="15335" y="36902"/>
                    <a:pt x="15335" y="35209"/>
                  </a:cubicBezTo>
                  <a:lnTo>
                    <a:pt x="100" y="35209"/>
                  </a:lnTo>
                  <a:cubicBezTo>
                    <a:pt x="-916" y="43673"/>
                    <a:pt x="5855" y="51460"/>
                    <a:pt x="18382" y="51460"/>
                  </a:cubicBezTo>
                  <a:cubicBezTo>
                    <a:pt x="31924" y="51460"/>
                    <a:pt x="41403" y="45705"/>
                    <a:pt x="43435" y="35209"/>
                  </a:cubicBezTo>
                  <a:cubicBezTo>
                    <a:pt x="46482" y="17943"/>
                    <a:pt x="18382" y="21667"/>
                    <a:pt x="19397" y="14896"/>
                  </a:cubicBezTo>
                  <a:cubicBezTo>
                    <a:pt x="19397" y="12865"/>
                    <a:pt x="21429" y="12188"/>
                    <a:pt x="25153" y="12188"/>
                  </a:cubicBezTo>
                  <a:cubicBezTo>
                    <a:pt x="27184" y="12188"/>
                    <a:pt x="28200" y="12188"/>
                    <a:pt x="28877" y="13204"/>
                  </a:cubicBezTo>
                  <a:cubicBezTo>
                    <a:pt x="29554" y="14219"/>
                    <a:pt x="30908" y="15235"/>
                    <a:pt x="30908" y="15912"/>
                  </a:cubicBezTo>
                  <a:lnTo>
                    <a:pt x="44450" y="15912"/>
                  </a:lnTo>
                  <a:lnTo>
                    <a:pt x="44450" y="15235"/>
                  </a:lnTo>
                  <a:close/>
                </a:path>
              </a:pathLst>
            </a:custGeom>
            <a:solidFill>
              <a:schemeClr val="tx2"/>
            </a:solidFill>
            <a:ln w="3377" cap="flat">
              <a:noFill/>
              <a:prstDash val="solid"/>
              <a:miter/>
            </a:ln>
          </p:spPr>
          <p:txBody>
            <a:bodyPr rtlCol="0" anchor="ctr"/>
            <a:lstStyle/>
            <a:p>
              <a:endParaRPr lang="en-IN" dirty="0"/>
            </a:p>
          </p:txBody>
        </p:sp>
        <p:sp>
          <p:nvSpPr>
            <p:cNvPr id="110" name="Freeform: Shape 109">
              <a:extLst>
                <a:ext uri="{FF2B5EF4-FFF2-40B4-BE49-F238E27FC236}">
                  <a16:creationId xmlns:a16="http://schemas.microsoft.com/office/drawing/2014/main" id="{87974BE2-040C-4EC6-B47D-1B01C9FE2B42}"/>
                </a:ext>
              </a:extLst>
            </p:cNvPr>
            <p:cNvSpPr/>
            <p:nvPr/>
          </p:nvSpPr>
          <p:spPr>
            <a:xfrm>
              <a:off x="-1108780" y="2465371"/>
              <a:ext cx="50989" cy="50782"/>
            </a:xfrm>
            <a:custGeom>
              <a:avLst/>
              <a:gdLst>
                <a:gd name="connsiteX0" fmla="*/ 27347 w 50989"/>
                <a:gd name="connsiteY0" fmla="*/ 12188 h 50782"/>
                <a:gd name="connsiteX1" fmla="*/ 34118 w 50989"/>
                <a:gd name="connsiteY1" fmla="*/ 25730 h 50782"/>
                <a:gd name="connsiteX2" fmla="*/ 22607 w 50989"/>
                <a:gd name="connsiteY2" fmla="*/ 39949 h 50782"/>
                <a:gd name="connsiteX3" fmla="*/ 15836 w 50989"/>
                <a:gd name="connsiteY3" fmla="*/ 25730 h 50782"/>
                <a:gd name="connsiteX4" fmla="*/ 27347 w 50989"/>
                <a:gd name="connsiteY4" fmla="*/ 12188 h 50782"/>
                <a:gd name="connsiteX5" fmla="*/ 27347 w 50989"/>
                <a:gd name="connsiteY5" fmla="*/ 12188 h 50782"/>
                <a:gd name="connsiteX6" fmla="*/ 29378 w 50989"/>
                <a:gd name="connsiteY6" fmla="*/ 0 h 50782"/>
                <a:gd name="connsiteX7" fmla="*/ 601 w 50989"/>
                <a:gd name="connsiteY7" fmla="*/ 25053 h 50782"/>
                <a:gd name="connsiteX8" fmla="*/ 20914 w 50989"/>
                <a:gd name="connsiteY8" fmla="*/ 50783 h 50782"/>
                <a:gd name="connsiteX9" fmla="*/ 50707 w 50989"/>
                <a:gd name="connsiteY9" fmla="*/ 25053 h 50782"/>
                <a:gd name="connsiteX10" fmla="*/ 29378 w 50989"/>
                <a:gd name="connsiteY10" fmla="*/ 0 h 50782"/>
                <a:gd name="connsiteX11" fmla="*/ 29378 w 50989"/>
                <a:gd name="connsiteY11" fmla="*/ 0 h 5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989" h="50782">
                  <a:moveTo>
                    <a:pt x="27347" y="12188"/>
                  </a:moveTo>
                  <a:cubicBezTo>
                    <a:pt x="34118" y="12188"/>
                    <a:pt x="35811" y="18959"/>
                    <a:pt x="34118" y="25730"/>
                  </a:cubicBezTo>
                  <a:cubicBezTo>
                    <a:pt x="33102" y="33517"/>
                    <a:pt x="29378" y="39949"/>
                    <a:pt x="22607" y="39949"/>
                  </a:cubicBezTo>
                  <a:cubicBezTo>
                    <a:pt x="14820" y="39949"/>
                    <a:pt x="14820" y="32162"/>
                    <a:pt x="15836" y="25730"/>
                  </a:cubicBezTo>
                  <a:cubicBezTo>
                    <a:pt x="16852" y="19298"/>
                    <a:pt x="20576" y="12188"/>
                    <a:pt x="27347" y="12188"/>
                  </a:cubicBezTo>
                  <a:lnTo>
                    <a:pt x="27347" y="12188"/>
                  </a:lnTo>
                  <a:close/>
                  <a:moveTo>
                    <a:pt x="29378" y="0"/>
                  </a:moveTo>
                  <a:cubicBezTo>
                    <a:pt x="15159" y="0"/>
                    <a:pt x="2633" y="9479"/>
                    <a:pt x="601" y="25053"/>
                  </a:cubicBezTo>
                  <a:cubicBezTo>
                    <a:pt x="-2446" y="41303"/>
                    <a:pt x="6357" y="50783"/>
                    <a:pt x="20914" y="50783"/>
                  </a:cubicBezTo>
                  <a:cubicBezTo>
                    <a:pt x="35472" y="50783"/>
                    <a:pt x="47660" y="41303"/>
                    <a:pt x="50707" y="25053"/>
                  </a:cubicBezTo>
                  <a:cubicBezTo>
                    <a:pt x="52400" y="12188"/>
                    <a:pt x="46644" y="0"/>
                    <a:pt x="29378" y="0"/>
                  </a:cubicBezTo>
                  <a:lnTo>
                    <a:pt x="29378" y="0"/>
                  </a:lnTo>
                  <a:close/>
                </a:path>
              </a:pathLst>
            </a:custGeom>
            <a:solidFill>
              <a:schemeClr val="tx2"/>
            </a:solidFill>
            <a:ln w="3377" cap="flat">
              <a:noFill/>
              <a:prstDash val="solid"/>
              <a:miter/>
            </a:ln>
          </p:spPr>
          <p:txBody>
            <a:bodyPr rtlCol="0" anchor="ctr"/>
            <a:lstStyle/>
            <a:p>
              <a:endParaRPr lang="en-IN" dirty="0"/>
            </a:p>
          </p:txBody>
        </p:sp>
        <p:sp>
          <p:nvSpPr>
            <p:cNvPr id="111" name="Freeform: Shape 110">
              <a:extLst>
                <a:ext uri="{FF2B5EF4-FFF2-40B4-BE49-F238E27FC236}">
                  <a16:creationId xmlns:a16="http://schemas.microsoft.com/office/drawing/2014/main" id="{3FCAF075-AAAC-4D46-B4E1-158E394BCE78}"/>
                </a:ext>
              </a:extLst>
            </p:cNvPr>
            <p:cNvSpPr/>
            <p:nvPr/>
          </p:nvSpPr>
          <p:spPr>
            <a:xfrm>
              <a:off x="-1045518" y="2465371"/>
              <a:ext cx="48823" cy="51459"/>
            </a:xfrm>
            <a:custGeom>
              <a:avLst/>
              <a:gdLst>
                <a:gd name="connsiteX0" fmla="*/ 48724 w 48823"/>
                <a:gd name="connsiteY0" fmla="*/ 19975 h 51459"/>
                <a:gd name="connsiteX1" fmla="*/ 28411 w 48823"/>
                <a:gd name="connsiteY1" fmla="*/ 0 h 51459"/>
                <a:gd name="connsiteX2" fmla="*/ 649 w 48823"/>
                <a:gd name="connsiteY2" fmla="*/ 25730 h 51459"/>
                <a:gd name="connsiteX3" fmla="*/ 21640 w 48823"/>
                <a:gd name="connsiteY3" fmla="*/ 51460 h 51459"/>
                <a:gd name="connsiteX4" fmla="*/ 47370 w 48823"/>
                <a:gd name="connsiteY4" fmla="*/ 31485 h 51459"/>
                <a:gd name="connsiteX5" fmla="*/ 32135 w 48823"/>
                <a:gd name="connsiteY5" fmla="*/ 31485 h 51459"/>
                <a:gd name="connsiteX6" fmla="*/ 22655 w 48823"/>
                <a:gd name="connsiteY6" fmla="*/ 39949 h 51459"/>
                <a:gd name="connsiteX7" fmla="*/ 15884 w 48823"/>
                <a:gd name="connsiteY7" fmla="*/ 26407 h 51459"/>
                <a:gd name="connsiteX8" fmla="*/ 27395 w 48823"/>
                <a:gd name="connsiteY8" fmla="*/ 12188 h 51459"/>
                <a:gd name="connsiteX9" fmla="*/ 34166 w 48823"/>
                <a:gd name="connsiteY9" fmla="*/ 19975 h 51459"/>
                <a:gd name="connsiteX10" fmla="*/ 48724 w 48823"/>
                <a:gd name="connsiteY10" fmla="*/ 19975 h 51459"/>
                <a:gd name="connsiteX11" fmla="*/ 48724 w 48823"/>
                <a:gd name="connsiteY11" fmla="*/ 19975 h 5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823" h="51459">
                  <a:moveTo>
                    <a:pt x="48724" y="19975"/>
                  </a:moveTo>
                  <a:cubicBezTo>
                    <a:pt x="49740" y="7448"/>
                    <a:pt x="42968" y="0"/>
                    <a:pt x="28411" y="0"/>
                  </a:cubicBezTo>
                  <a:cubicBezTo>
                    <a:pt x="14869" y="0"/>
                    <a:pt x="3358" y="9479"/>
                    <a:pt x="649" y="25730"/>
                  </a:cubicBezTo>
                  <a:cubicBezTo>
                    <a:pt x="-2397" y="40965"/>
                    <a:pt x="5389" y="51460"/>
                    <a:pt x="21640" y="51460"/>
                  </a:cubicBezTo>
                  <a:cubicBezTo>
                    <a:pt x="34166" y="51460"/>
                    <a:pt x="43646" y="43673"/>
                    <a:pt x="47370" y="31485"/>
                  </a:cubicBezTo>
                  <a:lnTo>
                    <a:pt x="32135" y="31485"/>
                  </a:lnTo>
                  <a:cubicBezTo>
                    <a:pt x="31119" y="36225"/>
                    <a:pt x="27395" y="39949"/>
                    <a:pt x="22655" y="39949"/>
                  </a:cubicBezTo>
                  <a:cubicBezTo>
                    <a:pt x="14869" y="39949"/>
                    <a:pt x="14192" y="33178"/>
                    <a:pt x="15884" y="26407"/>
                  </a:cubicBezTo>
                  <a:cubicBezTo>
                    <a:pt x="17916" y="16928"/>
                    <a:pt x="21640" y="12188"/>
                    <a:pt x="27395" y="12188"/>
                  </a:cubicBezTo>
                  <a:cubicBezTo>
                    <a:pt x="32135" y="12188"/>
                    <a:pt x="35182" y="14896"/>
                    <a:pt x="34166" y="19975"/>
                  </a:cubicBezTo>
                  <a:lnTo>
                    <a:pt x="48724" y="19975"/>
                  </a:lnTo>
                  <a:lnTo>
                    <a:pt x="48724" y="19975"/>
                  </a:lnTo>
                  <a:close/>
                </a:path>
              </a:pathLst>
            </a:custGeom>
            <a:solidFill>
              <a:schemeClr val="tx2"/>
            </a:solidFill>
            <a:ln w="3377" cap="flat">
              <a:noFill/>
              <a:prstDash val="solid"/>
              <a:miter/>
            </a:ln>
          </p:spPr>
          <p:txBody>
            <a:bodyPr rtlCol="0" anchor="ctr"/>
            <a:lstStyle/>
            <a:p>
              <a:endParaRPr lang="en-IN" dirty="0"/>
            </a:p>
          </p:txBody>
        </p:sp>
        <p:sp>
          <p:nvSpPr>
            <p:cNvPr id="112" name="Freeform: Shape 111">
              <a:extLst>
                <a:ext uri="{FF2B5EF4-FFF2-40B4-BE49-F238E27FC236}">
                  <a16:creationId xmlns:a16="http://schemas.microsoft.com/office/drawing/2014/main" id="{84A87B74-02E9-4D45-87DE-DF79CFD5B19B}"/>
                </a:ext>
              </a:extLst>
            </p:cNvPr>
            <p:cNvSpPr/>
            <p:nvPr/>
          </p:nvSpPr>
          <p:spPr>
            <a:xfrm>
              <a:off x="-984607" y="2467063"/>
              <a:ext cx="24037" cy="48074"/>
            </a:xfrm>
            <a:custGeom>
              <a:avLst/>
              <a:gdLst>
                <a:gd name="connsiteX0" fmla="*/ 15573 w 24037"/>
                <a:gd name="connsiteY0" fmla="*/ 48074 h 48074"/>
                <a:gd name="connsiteX1" fmla="*/ 24037 w 24037"/>
                <a:gd name="connsiteY1" fmla="*/ 0 h 48074"/>
                <a:gd name="connsiteX2" fmla="*/ 7787 w 24037"/>
                <a:gd name="connsiteY2" fmla="*/ 0 h 48074"/>
                <a:gd name="connsiteX3" fmla="*/ 0 w 24037"/>
                <a:gd name="connsiteY3" fmla="*/ 48074 h 48074"/>
              </a:gdLst>
              <a:ahLst/>
              <a:cxnLst>
                <a:cxn ang="0">
                  <a:pos x="connsiteX0" y="connsiteY0"/>
                </a:cxn>
                <a:cxn ang="0">
                  <a:pos x="connsiteX1" y="connsiteY1"/>
                </a:cxn>
                <a:cxn ang="0">
                  <a:pos x="connsiteX2" y="connsiteY2"/>
                </a:cxn>
                <a:cxn ang="0">
                  <a:pos x="connsiteX3" y="connsiteY3"/>
                </a:cxn>
              </a:cxnLst>
              <a:rect l="l" t="t" r="r" b="b"/>
              <a:pathLst>
                <a:path w="24037" h="48074">
                  <a:moveTo>
                    <a:pt x="15573" y="48074"/>
                  </a:moveTo>
                  <a:lnTo>
                    <a:pt x="24037" y="0"/>
                  </a:lnTo>
                  <a:lnTo>
                    <a:pt x="7787" y="0"/>
                  </a:lnTo>
                  <a:lnTo>
                    <a:pt x="0" y="48074"/>
                  </a:lnTo>
                  <a:close/>
                </a:path>
              </a:pathLst>
            </a:custGeom>
            <a:solidFill>
              <a:schemeClr val="tx2"/>
            </a:solidFill>
            <a:ln w="3377" cap="flat">
              <a:noFill/>
              <a:prstDash val="solid"/>
              <a:miter/>
            </a:ln>
          </p:spPr>
          <p:txBody>
            <a:bodyPr rtlCol="0" anchor="ctr"/>
            <a:lstStyle/>
            <a:p>
              <a:endParaRPr lang="en-IN" dirty="0"/>
            </a:p>
          </p:txBody>
        </p:sp>
        <p:sp>
          <p:nvSpPr>
            <p:cNvPr id="113" name="Freeform: Shape 112">
              <a:extLst>
                <a:ext uri="{FF2B5EF4-FFF2-40B4-BE49-F238E27FC236}">
                  <a16:creationId xmlns:a16="http://schemas.microsoft.com/office/drawing/2014/main" id="{11C0B474-84C2-40AF-A99D-2A296B284285}"/>
                </a:ext>
              </a:extLst>
            </p:cNvPr>
            <p:cNvSpPr/>
            <p:nvPr/>
          </p:nvSpPr>
          <p:spPr>
            <a:xfrm>
              <a:off x="-952783" y="2466386"/>
              <a:ext cx="48751" cy="48751"/>
            </a:xfrm>
            <a:custGeom>
              <a:avLst/>
              <a:gdLst>
                <a:gd name="connsiteX0" fmla="*/ 31485 w 48751"/>
                <a:gd name="connsiteY0" fmla="*/ 32501 h 48751"/>
                <a:gd name="connsiteX1" fmla="*/ 22006 w 48751"/>
                <a:gd name="connsiteY1" fmla="*/ 32501 h 48751"/>
                <a:gd name="connsiteX2" fmla="*/ 29793 w 48751"/>
                <a:gd name="connsiteY2" fmla="*/ 15235 h 48751"/>
                <a:gd name="connsiteX3" fmla="*/ 31485 w 48751"/>
                <a:gd name="connsiteY3" fmla="*/ 32501 h 48751"/>
                <a:gd name="connsiteX4" fmla="*/ 31485 w 48751"/>
                <a:gd name="connsiteY4" fmla="*/ 32501 h 48751"/>
                <a:gd name="connsiteX5" fmla="*/ 14219 w 48751"/>
                <a:gd name="connsiteY5" fmla="*/ 48752 h 48751"/>
                <a:gd name="connsiteX6" fmla="*/ 17266 w 48751"/>
                <a:gd name="connsiteY6" fmla="*/ 41981 h 48751"/>
                <a:gd name="connsiteX7" fmla="*/ 32501 w 48751"/>
                <a:gd name="connsiteY7" fmla="*/ 41981 h 48751"/>
                <a:gd name="connsiteX8" fmla="*/ 33517 w 48751"/>
                <a:gd name="connsiteY8" fmla="*/ 48752 h 48751"/>
                <a:gd name="connsiteX9" fmla="*/ 48752 w 48751"/>
                <a:gd name="connsiteY9" fmla="*/ 48752 h 48751"/>
                <a:gd name="connsiteX10" fmla="*/ 40288 w 48751"/>
                <a:gd name="connsiteY10" fmla="*/ 0 h 48751"/>
                <a:gd name="connsiteX11" fmla="*/ 25053 w 48751"/>
                <a:gd name="connsiteY11" fmla="*/ 0 h 48751"/>
                <a:gd name="connsiteX12" fmla="*/ 0 w 48751"/>
                <a:gd name="connsiteY12" fmla="*/ 48752 h 48751"/>
                <a:gd name="connsiteX13" fmla="*/ 14219 w 48751"/>
                <a:gd name="connsiteY13" fmla="*/ 48752 h 48751"/>
                <a:gd name="connsiteX14" fmla="*/ 14219 w 48751"/>
                <a:gd name="connsiteY14" fmla="*/ 48752 h 4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8751" h="48751">
                  <a:moveTo>
                    <a:pt x="31485" y="32501"/>
                  </a:moveTo>
                  <a:lnTo>
                    <a:pt x="22006" y="32501"/>
                  </a:lnTo>
                  <a:lnTo>
                    <a:pt x="29793" y="15235"/>
                  </a:lnTo>
                  <a:lnTo>
                    <a:pt x="31485" y="32501"/>
                  </a:lnTo>
                  <a:lnTo>
                    <a:pt x="31485" y="32501"/>
                  </a:lnTo>
                  <a:close/>
                  <a:moveTo>
                    <a:pt x="14219" y="48752"/>
                  </a:moveTo>
                  <a:lnTo>
                    <a:pt x="17266" y="41981"/>
                  </a:lnTo>
                  <a:lnTo>
                    <a:pt x="32501" y="41981"/>
                  </a:lnTo>
                  <a:lnTo>
                    <a:pt x="33517" y="48752"/>
                  </a:lnTo>
                  <a:lnTo>
                    <a:pt x="48752" y="48752"/>
                  </a:lnTo>
                  <a:lnTo>
                    <a:pt x="40288" y="0"/>
                  </a:lnTo>
                  <a:lnTo>
                    <a:pt x="25053" y="0"/>
                  </a:lnTo>
                  <a:lnTo>
                    <a:pt x="0" y="48752"/>
                  </a:lnTo>
                  <a:lnTo>
                    <a:pt x="14219" y="48752"/>
                  </a:lnTo>
                  <a:lnTo>
                    <a:pt x="14219" y="48752"/>
                  </a:lnTo>
                  <a:close/>
                </a:path>
              </a:pathLst>
            </a:custGeom>
            <a:solidFill>
              <a:schemeClr val="tx2"/>
            </a:solidFill>
            <a:ln w="3377" cap="flat">
              <a:noFill/>
              <a:prstDash val="solid"/>
              <a:miter/>
            </a:ln>
          </p:spPr>
          <p:txBody>
            <a:bodyPr rtlCol="0" anchor="ctr"/>
            <a:lstStyle/>
            <a:p>
              <a:endParaRPr lang="en-IN" dirty="0"/>
            </a:p>
          </p:txBody>
        </p:sp>
        <p:sp>
          <p:nvSpPr>
            <p:cNvPr id="114" name="Freeform: Shape 113">
              <a:extLst>
                <a:ext uri="{FF2B5EF4-FFF2-40B4-BE49-F238E27FC236}">
                  <a16:creationId xmlns:a16="http://schemas.microsoft.com/office/drawing/2014/main" id="{6973B084-6791-40D2-AA47-18A67A550A22}"/>
                </a:ext>
              </a:extLst>
            </p:cNvPr>
            <p:cNvSpPr/>
            <p:nvPr/>
          </p:nvSpPr>
          <p:spPr>
            <a:xfrm>
              <a:off x="-891505" y="2467063"/>
              <a:ext cx="45027" cy="48074"/>
            </a:xfrm>
            <a:custGeom>
              <a:avLst/>
              <a:gdLst>
                <a:gd name="connsiteX0" fmla="*/ 0 w 45027"/>
                <a:gd name="connsiteY0" fmla="*/ 12526 h 48074"/>
                <a:gd name="connsiteX1" fmla="*/ 13542 w 45027"/>
                <a:gd name="connsiteY1" fmla="*/ 12526 h 48074"/>
                <a:gd name="connsiteX2" fmla="*/ 7787 w 45027"/>
                <a:gd name="connsiteY2" fmla="*/ 48074 h 48074"/>
                <a:gd name="connsiteX3" fmla="*/ 23022 w 45027"/>
                <a:gd name="connsiteY3" fmla="*/ 48074 h 48074"/>
                <a:gd name="connsiteX4" fmla="*/ 28777 w 45027"/>
                <a:gd name="connsiteY4" fmla="*/ 12526 h 48074"/>
                <a:gd name="connsiteX5" fmla="*/ 43335 w 45027"/>
                <a:gd name="connsiteY5" fmla="*/ 12526 h 48074"/>
                <a:gd name="connsiteX6" fmla="*/ 45027 w 45027"/>
                <a:gd name="connsiteY6" fmla="*/ 0 h 48074"/>
                <a:gd name="connsiteX7" fmla="*/ 2031 w 45027"/>
                <a:gd name="connsiteY7" fmla="*/ 0 h 4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27" h="48074">
                  <a:moveTo>
                    <a:pt x="0" y="12526"/>
                  </a:moveTo>
                  <a:lnTo>
                    <a:pt x="13542" y="12526"/>
                  </a:lnTo>
                  <a:lnTo>
                    <a:pt x="7787" y="48074"/>
                  </a:lnTo>
                  <a:lnTo>
                    <a:pt x="23022" y="48074"/>
                  </a:lnTo>
                  <a:lnTo>
                    <a:pt x="28777" y="12526"/>
                  </a:lnTo>
                  <a:lnTo>
                    <a:pt x="43335" y="12526"/>
                  </a:lnTo>
                  <a:lnTo>
                    <a:pt x="45027" y="0"/>
                  </a:lnTo>
                  <a:lnTo>
                    <a:pt x="2031" y="0"/>
                  </a:lnTo>
                  <a:close/>
                </a:path>
              </a:pathLst>
            </a:custGeom>
            <a:solidFill>
              <a:schemeClr val="tx2"/>
            </a:solidFill>
            <a:ln w="3377" cap="flat">
              <a:noFill/>
              <a:prstDash val="solid"/>
              <a:miter/>
            </a:ln>
          </p:spPr>
          <p:txBody>
            <a:bodyPr rtlCol="0" anchor="ctr"/>
            <a:lstStyle/>
            <a:p>
              <a:endParaRPr lang="en-IN" dirty="0"/>
            </a:p>
          </p:txBody>
        </p:sp>
        <p:sp>
          <p:nvSpPr>
            <p:cNvPr id="115" name="Freeform: Shape 114">
              <a:extLst>
                <a:ext uri="{FF2B5EF4-FFF2-40B4-BE49-F238E27FC236}">
                  <a16:creationId xmlns:a16="http://schemas.microsoft.com/office/drawing/2014/main" id="{311FECCB-7FF2-4429-85F1-650C9BF6504A}"/>
                </a:ext>
              </a:extLst>
            </p:cNvPr>
            <p:cNvSpPr/>
            <p:nvPr/>
          </p:nvSpPr>
          <p:spPr>
            <a:xfrm>
              <a:off x="-837675" y="2467063"/>
              <a:ext cx="24037" cy="48074"/>
            </a:xfrm>
            <a:custGeom>
              <a:avLst/>
              <a:gdLst>
                <a:gd name="connsiteX0" fmla="*/ 15235 w 24037"/>
                <a:gd name="connsiteY0" fmla="*/ 48074 h 48074"/>
                <a:gd name="connsiteX1" fmla="*/ 24037 w 24037"/>
                <a:gd name="connsiteY1" fmla="*/ 0 h 48074"/>
                <a:gd name="connsiteX2" fmla="*/ 8464 w 24037"/>
                <a:gd name="connsiteY2" fmla="*/ 0 h 48074"/>
                <a:gd name="connsiteX3" fmla="*/ 0 w 24037"/>
                <a:gd name="connsiteY3" fmla="*/ 48074 h 48074"/>
              </a:gdLst>
              <a:ahLst/>
              <a:cxnLst>
                <a:cxn ang="0">
                  <a:pos x="connsiteX0" y="connsiteY0"/>
                </a:cxn>
                <a:cxn ang="0">
                  <a:pos x="connsiteX1" y="connsiteY1"/>
                </a:cxn>
                <a:cxn ang="0">
                  <a:pos x="connsiteX2" y="connsiteY2"/>
                </a:cxn>
                <a:cxn ang="0">
                  <a:pos x="connsiteX3" y="connsiteY3"/>
                </a:cxn>
              </a:cxnLst>
              <a:rect l="l" t="t" r="r" b="b"/>
              <a:pathLst>
                <a:path w="24037" h="48074">
                  <a:moveTo>
                    <a:pt x="15235" y="48074"/>
                  </a:moveTo>
                  <a:lnTo>
                    <a:pt x="24037" y="0"/>
                  </a:lnTo>
                  <a:lnTo>
                    <a:pt x="8464" y="0"/>
                  </a:lnTo>
                  <a:lnTo>
                    <a:pt x="0" y="48074"/>
                  </a:lnTo>
                  <a:close/>
                </a:path>
              </a:pathLst>
            </a:custGeom>
            <a:solidFill>
              <a:schemeClr val="tx2"/>
            </a:solidFill>
            <a:ln w="3377" cap="flat">
              <a:noFill/>
              <a:prstDash val="solid"/>
              <a:miter/>
            </a:ln>
          </p:spPr>
          <p:txBody>
            <a:bodyPr rtlCol="0" anchor="ctr"/>
            <a:lstStyle/>
            <a:p>
              <a:endParaRPr lang="en-IN" dirty="0"/>
            </a:p>
          </p:txBody>
        </p:sp>
        <p:sp>
          <p:nvSpPr>
            <p:cNvPr id="116" name="Freeform: Shape 115">
              <a:extLst>
                <a:ext uri="{FF2B5EF4-FFF2-40B4-BE49-F238E27FC236}">
                  <a16:creationId xmlns:a16="http://schemas.microsoft.com/office/drawing/2014/main" id="{A2F6CB3F-1F3D-424C-8147-33E2293D272B}"/>
                </a:ext>
              </a:extLst>
            </p:cNvPr>
            <p:cNvSpPr/>
            <p:nvPr/>
          </p:nvSpPr>
          <p:spPr>
            <a:xfrm>
              <a:off x="-800936" y="2465371"/>
              <a:ext cx="50660" cy="50782"/>
            </a:xfrm>
            <a:custGeom>
              <a:avLst/>
              <a:gdLst>
                <a:gd name="connsiteX0" fmla="*/ 26570 w 50660"/>
                <a:gd name="connsiteY0" fmla="*/ 12188 h 50782"/>
                <a:gd name="connsiteX1" fmla="*/ 33341 w 50660"/>
                <a:gd name="connsiteY1" fmla="*/ 25730 h 50782"/>
                <a:gd name="connsiteX2" fmla="*/ 21831 w 50660"/>
                <a:gd name="connsiteY2" fmla="*/ 39949 h 50782"/>
                <a:gd name="connsiteX3" fmla="*/ 15060 w 50660"/>
                <a:gd name="connsiteY3" fmla="*/ 25730 h 50782"/>
                <a:gd name="connsiteX4" fmla="*/ 26570 w 50660"/>
                <a:gd name="connsiteY4" fmla="*/ 12188 h 50782"/>
                <a:gd name="connsiteX5" fmla="*/ 26570 w 50660"/>
                <a:gd name="connsiteY5" fmla="*/ 12188 h 50782"/>
                <a:gd name="connsiteX6" fmla="*/ 29279 w 50660"/>
                <a:gd name="connsiteY6" fmla="*/ 0 h 50782"/>
                <a:gd name="connsiteX7" fmla="*/ 502 w 50660"/>
                <a:gd name="connsiteY7" fmla="*/ 25053 h 50782"/>
                <a:gd name="connsiteX8" fmla="*/ 20815 w 50660"/>
                <a:gd name="connsiteY8" fmla="*/ 50783 h 50782"/>
                <a:gd name="connsiteX9" fmla="*/ 50608 w 50660"/>
                <a:gd name="connsiteY9" fmla="*/ 25053 h 50782"/>
                <a:gd name="connsiteX10" fmla="*/ 29279 w 50660"/>
                <a:gd name="connsiteY10" fmla="*/ 0 h 50782"/>
                <a:gd name="connsiteX11" fmla="*/ 29279 w 50660"/>
                <a:gd name="connsiteY11" fmla="*/ 0 h 50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60" h="50782">
                  <a:moveTo>
                    <a:pt x="26570" y="12188"/>
                  </a:moveTo>
                  <a:cubicBezTo>
                    <a:pt x="33341" y="12188"/>
                    <a:pt x="35034" y="18959"/>
                    <a:pt x="33341" y="25730"/>
                  </a:cubicBezTo>
                  <a:cubicBezTo>
                    <a:pt x="32326" y="33517"/>
                    <a:pt x="28602" y="39949"/>
                    <a:pt x="21831" y="39949"/>
                  </a:cubicBezTo>
                  <a:cubicBezTo>
                    <a:pt x="14044" y="39949"/>
                    <a:pt x="14044" y="32162"/>
                    <a:pt x="15060" y="25730"/>
                  </a:cubicBezTo>
                  <a:cubicBezTo>
                    <a:pt x="16752" y="18959"/>
                    <a:pt x="19799" y="12188"/>
                    <a:pt x="26570" y="12188"/>
                  </a:cubicBezTo>
                  <a:lnTo>
                    <a:pt x="26570" y="12188"/>
                  </a:lnTo>
                  <a:close/>
                  <a:moveTo>
                    <a:pt x="29279" y="0"/>
                  </a:moveTo>
                  <a:cubicBezTo>
                    <a:pt x="15060" y="0"/>
                    <a:pt x="2533" y="9479"/>
                    <a:pt x="502" y="25053"/>
                  </a:cubicBezTo>
                  <a:cubicBezTo>
                    <a:pt x="-2207" y="41303"/>
                    <a:pt x="6257" y="50783"/>
                    <a:pt x="20815" y="50783"/>
                  </a:cubicBezTo>
                  <a:cubicBezTo>
                    <a:pt x="35373" y="50783"/>
                    <a:pt x="47561" y="41303"/>
                    <a:pt x="50608" y="25053"/>
                  </a:cubicBezTo>
                  <a:cubicBezTo>
                    <a:pt x="51285" y="12188"/>
                    <a:pt x="45529" y="0"/>
                    <a:pt x="29279" y="0"/>
                  </a:cubicBezTo>
                  <a:lnTo>
                    <a:pt x="29279" y="0"/>
                  </a:lnTo>
                  <a:close/>
                </a:path>
              </a:pathLst>
            </a:custGeom>
            <a:solidFill>
              <a:schemeClr val="tx2"/>
            </a:solidFill>
            <a:ln w="3377" cap="flat">
              <a:noFill/>
              <a:prstDash val="solid"/>
              <a:miter/>
            </a:ln>
          </p:spPr>
          <p:txBody>
            <a:bodyPr rtlCol="0" anchor="ctr"/>
            <a:lstStyle/>
            <a:p>
              <a:endParaRPr lang="en-IN" dirty="0"/>
            </a:p>
          </p:txBody>
        </p:sp>
        <p:sp>
          <p:nvSpPr>
            <p:cNvPr id="117" name="Freeform: Shape 116">
              <a:extLst>
                <a:ext uri="{FF2B5EF4-FFF2-40B4-BE49-F238E27FC236}">
                  <a16:creationId xmlns:a16="http://schemas.microsoft.com/office/drawing/2014/main" id="{15036358-62E7-43C1-921B-C8B19BDD2259}"/>
                </a:ext>
              </a:extLst>
            </p:cNvPr>
            <p:cNvSpPr/>
            <p:nvPr/>
          </p:nvSpPr>
          <p:spPr>
            <a:xfrm>
              <a:off x="-738818" y="2467063"/>
              <a:ext cx="53491" cy="48074"/>
            </a:xfrm>
            <a:custGeom>
              <a:avLst/>
              <a:gdLst>
                <a:gd name="connsiteX0" fmla="*/ 23022 w 53491"/>
                <a:gd name="connsiteY0" fmla="*/ 0 h 48074"/>
                <a:gd name="connsiteX1" fmla="*/ 8464 w 53491"/>
                <a:gd name="connsiteY1" fmla="*/ 0 h 48074"/>
                <a:gd name="connsiteX2" fmla="*/ 0 w 53491"/>
                <a:gd name="connsiteY2" fmla="*/ 48074 h 48074"/>
                <a:gd name="connsiteX3" fmla="*/ 15235 w 53491"/>
                <a:gd name="connsiteY3" fmla="*/ 48074 h 48074"/>
                <a:gd name="connsiteX4" fmla="*/ 17266 w 53491"/>
                <a:gd name="connsiteY4" fmla="*/ 32501 h 48074"/>
                <a:gd name="connsiteX5" fmla="*/ 18959 w 53491"/>
                <a:gd name="connsiteY5" fmla="*/ 22006 h 48074"/>
                <a:gd name="connsiteX6" fmla="*/ 31485 w 53491"/>
                <a:gd name="connsiteY6" fmla="*/ 48074 h 48074"/>
                <a:gd name="connsiteX7" fmla="*/ 46043 w 53491"/>
                <a:gd name="connsiteY7" fmla="*/ 48074 h 48074"/>
                <a:gd name="connsiteX8" fmla="*/ 53491 w 53491"/>
                <a:gd name="connsiteY8" fmla="*/ 0 h 48074"/>
                <a:gd name="connsiteX9" fmla="*/ 39272 w 53491"/>
                <a:gd name="connsiteY9" fmla="*/ 0 h 48074"/>
                <a:gd name="connsiteX10" fmla="*/ 36225 w 53491"/>
                <a:gd name="connsiteY10" fmla="*/ 15235 h 48074"/>
                <a:gd name="connsiteX11" fmla="*/ 35548 w 53491"/>
                <a:gd name="connsiteY11" fmla="*/ 26069 h 4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491" h="48074">
                  <a:moveTo>
                    <a:pt x="23022" y="0"/>
                  </a:moveTo>
                  <a:lnTo>
                    <a:pt x="8464" y="0"/>
                  </a:lnTo>
                  <a:lnTo>
                    <a:pt x="0" y="48074"/>
                  </a:lnTo>
                  <a:lnTo>
                    <a:pt x="15235" y="48074"/>
                  </a:lnTo>
                  <a:lnTo>
                    <a:pt x="17266" y="32501"/>
                  </a:lnTo>
                  <a:lnTo>
                    <a:pt x="18959" y="22006"/>
                  </a:lnTo>
                  <a:lnTo>
                    <a:pt x="31485" y="48074"/>
                  </a:lnTo>
                  <a:lnTo>
                    <a:pt x="46043" y="48074"/>
                  </a:lnTo>
                  <a:lnTo>
                    <a:pt x="53491" y="0"/>
                  </a:lnTo>
                  <a:lnTo>
                    <a:pt x="39272" y="0"/>
                  </a:lnTo>
                  <a:lnTo>
                    <a:pt x="36225" y="15235"/>
                  </a:lnTo>
                  <a:lnTo>
                    <a:pt x="35548" y="26069"/>
                  </a:lnTo>
                  <a:close/>
                </a:path>
              </a:pathLst>
            </a:custGeom>
            <a:solidFill>
              <a:schemeClr val="tx2"/>
            </a:solidFill>
            <a:ln w="3377" cap="flat">
              <a:noFill/>
              <a:prstDash val="solid"/>
              <a:miter/>
            </a:ln>
          </p:spPr>
          <p:txBody>
            <a:bodyPr rtlCol="0" anchor="ctr"/>
            <a:lstStyle/>
            <a:p>
              <a:endParaRPr lang="en-IN" dirty="0"/>
            </a:p>
          </p:txBody>
        </p:sp>
        <p:sp>
          <p:nvSpPr>
            <p:cNvPr id="118" name="Freeform: Shape 117">
              <a:extLst>
                <a:ext uri="{FF2B5EF4-FFF2-40B4-BE49-F238E27FC236}">
                  <a16:creationId xmlns:a16="http://schemas.microsoft.com/office/drawing/2014/main" id="{04966EF0-98ED-4968-A345-566639D3ED95}"/>
                </a:ext>
              </a:extLst>
            </p:cNvPr>
            <p:cNvSpPr/>
            <p:nvPr/>
          </p:nvSpPr>
          <p:spPr>
            <a:xfrm>
              <a:off x="-602720" y="2048951"/>
              <a:ext cx="80575" cy="80575"/>
            </a:xfrm>
            <a:custGeom>
              <a:avLst/>
              <a:gdLst>
                <a:gd name="connsiteX0" fmla="*/ 17266 w 80575"/>
                <a:gd name="connsiteY0" fmla="*/ 61278 h 80575"/>
                <a:gd name="connsiteX1" fmla="*/ 24037 w 80575"/>
                <a:gd name="connsiteY1" fmla="*/ 60262 h 80575"/>
                <a:gd name="connsiteX2" fmla="*/ 26069 w 80575"/>
                <a:gd name="connsiteY2" fmla="*/ 56538 h 80575"/>
                <a:gd name="connsiteX3" fmla="*/ 26069 w 80575"/>
                <a:gd name="connsiteY3" fmla="*/ 23022 h 80575"/>
                <a:gd name="connsiteX4" fmla="*/ 24037 w 80575"/>
                <a:gd name="connsiteY4" fmla="*/ 20313 h 80575"/>
                <a:gd name="connsiteX5" fmla="*/ 17266 w 80575"/>
                <a:gd name="connsiteY5" fmla="*/ 19298 h 80575"/>
                <a:gd name="connsiteX6" fmla="*/ 17266 w 80575"/>
                <a:gd name="connsiteY6" fmla="*/ 16589 h 80575"/>
                <a:gd name="connsiteX7" fmla="*/ 40288 w 80575"/>
                <a:gd name="connsiteY7" fmla="*/ 16589 h 80575"/>
                <a:gd name="connsiteX8" fmla="*/ 54507 w 80575"/>
                <a:gd name="connsiteY8" fmla="*/ 19298 h 80575"/>
                <a:gd name="connsiteX9" fmla="*/ 60262 w 80575"/>
                <a:gd name="connsiteY9" fmla="*/ 28100 h 80575"/>
                <a:gd name="connsiteX10" fmla="*/ 55522 w 80575"/>
                <a:gd name="connsiteY10" fmla="*/ 35887 h 80575"/>
                <a:gd name="connsiteX11" fmla="*/ 44012 w 80575"/>
                <a:gd name="connsiteY11" fmla="*/ 39611 h 80575"/>
                <a:gd name="connsiteX12" fmla="*/ 44012 w 80575"/>
                <a:gd name="connsiteY12" fmla="*/ 39611 h 80575"/>
                <a:gd name="connsiteX13" fmla="*/ 55522 w 80575"/>
                <a:gd name="connsiteY13" fmla="*/ 51121 h 80575"/>
                <a:gd name="connsiteX14" fmla="*/ 59247 w 80575"/>
                <a:gd name="connsiteY14" fmla="*/ 59924 h 80575"/>
                <a:gd name="connsiteX15" fmla="*/ 62293 w 80575"/>
                <a:gd name="connsiteY15" fmla="*/ 57892 h 80575"/>
                <a:gd name="connsiteX16" fmla="*/ 63309 w 80575"/>
                <a:gd name="connsiteY16" fmla="*/ 52137 h 80575"/>
                <a:gd name="connsiteX17" fmla="*/ 66356 w 80575"/>
                <a:gd name="connsiteY17" fmla="*/ 52137 h 80575"/>
                <a:gd name="connsiteX18" fmla="*/ 64325 w 80575"/>
                <a:gd name="connsiteY18" fmla="*/ 59924 h 80575"/>
                <a:gd name="connsiteX19" fmla="*/ 55861 w 80575"/>
                <a:gd name="connsiteY19" fmla="*/ 64664 h 80575"/>
                <a:gd name="connsiteX20" fmla="*/ 48074 w 80575"/>
                <a:gd name="connsiteY20" fmla="*/ 60939 h 80575"/>
                <a:gd name="connsiteX21" fmla="*/ 46043 w 80575"/>
                <a:gd name="connsiteY21" fmla="*/ 52137 h 80575"/>
                <a:gd name="connsiteX22" fmla="*/ 43335 w 80575"/>
                <a:gd name="connsiteY22" fmla="*/ 43673 h 80575"/>
                <a:gd name="connsiteX23" fmla="*/ 32840 w 80575"/>
                <a:gd name="connsiteY23" fmla="*/ 41642 h 80575"/>
                <a:gd name="connsiteX24" fmla="*/ 32840 w 80575"/>
                <a:gd name="connsiteY24" fmla="*/ 57892 h 80575"/>
                <a:gd name="connsiteX25" fmla="*/ 34871 w 80575"/>
                <a:gd name="connsiteY25" fmla="*/ 61617 h 80575"/>
                <a:gd name="connsiteX26" fmla="*/ 40626 w 80575"/>
                <a:gd name="connsiteY26" fmla="*/ 61617 h 80575"/>
                <a:gd name="connsiteX27" fmla="*/ 40626 w 80575"/>
                <a:gd name="connsiteY27" fmla="*/ 64664 h 80575"/>
                <a:gd name="connsiteX28" fmla="*/ 16250 w 80575"/>
                <a:gd name="connsiteY28" fmla="*/ 64664 h 80575"/>
                <a:gd name="connsiteX29" fmla="*/ 16250 w 80575"/>
                <a:gd name="connsiteY29" fmla="*/ 61617 h 80575"/>
                <a:gd name="connsiteX30" fmla="*/ 17266 w 80575"/>
                <a:gd name="connsiteY30" fmla="*/ 61617 h 80575"/>
                <a:gd name="connsiteX31" fmla="*/ 14558 w 80575"/>
                <a:gd name="connsiteY31" fmla="*/ 66018 h 80575"/>
                <a:gd name="connsiteX32" fmla="*/ 40288 w 80575"/>
                <a:gd name="connsiteY32" fmla="*/ 76513 h 80575"/>
                <a:gd name="connsiteX33" fmla="*/ 66356 w 80575"/>
                <a:gd name="connsiteY33" fmla="*/ 66018 h 80575"/>
                <a:gd name="connsiteX34" fmla="*/ 76851 w 80575"/>
                <a:gd name="connsiteY34" fmla="*/ 40288 h 80575"/>
                <a:gd name="connsiteX35" fmla="*/ 66356 w 80575"/>
                <a:gd name="connsiteY35" fmla="*/ 14558 h 80575"/>
                <a:gd name="connsiteX36" fmla="*/ 40288 w 80575"/>
                <a:gd name="connsiteY36" fmla="*/ 4063 h 80575"/>
                <a:gd name="connsiteX37" fmla="*/ 14558 w 80575"/>
                <a:gd name="connsiteY37" fmla="*/ 14558 h 80575"/>
                <a:gd name="connsiteX38" fmla="*/ 4063 w 80575"/>
                <a:gd name="connsiteY38" fmla="*/ 40288 h 80575"/>
                <a:gd name="connsiteX39" fmla="*/ 14558 w 80575"/>
                <a:gd name="connsiteY39" fmla="*/ 66018 h 80575"/>
                <a:gd name="connsiteX40" fmla="*/ 14558 w 80575"/>
                <a:gd name="connsiteY40" fmla="*/ 66018 h 80575"/>
                <a:gd name="connsiteX41" fmla="*/ 11511 w 80575"/>
                <a:gd name="connsiteY41" fmla="*/ 11511 h 80575"/>
                <a:gd name="connsiteX42" fmla="*/ 40288 w 80575"/>
                <a:gd name="connsiteY42" fmla="*/ 0 h 80575"/>
                <a:gd name="connsiteX43" fmla="*/ 69065 w 80575"/>
                <a:gd name="connsiteY43" fmla="*/ 11511 h 80575"/>
                <a:gd name="connsiteX44" fmla="*/ 80575 w 80575"/>
                <a:gd name="connsiteY44" fmla="*/ 40288 h 80575"/>
                <a:gd name="connsiteX45" fmla="*/ 69065 w 80575"/>
                <a:gd name="connsiteY45" fmla="*/ 69065 h 80575"/>
                <a:gd name="connsiteX46" fmla="*/ 40288 w 80575"/>
                <a:gd name="connsiteY46" fmla="*/ 80575 h 80575"/>
                <a:gd name="connsiteX47" fmla="*/ 11511 w 80575"/>
                <a:gd name="connsiteY47" fmla="*/ 69065 h 80575"/>
                <a:gd name="connsiteX48" fmla="*/ 0 w 80575"/>
                <a:gd name="connsiteY48" fmla="*/ 40288 h 80575"/>
                <a:gd name="connsiteX49" fmla="*/ 11511 w 80575"/>
                <a:gd name="connsiteY49" fmla="*/ 11511 h 80575"/>
                <a:gd name="connsiteX50" fmla="*/ 11511 w 80575"/>
                <a:gd name="connsiteY50" fmla="*/ 11511 h 80575"/>
                <a:gd name="connsiteX51" fmla="*/ 45027 w 80575"/>
                <a:gd name="connsiteY51" fmla="*/ 37241 h 80575"/>
                <a:gd name="connsiteX52" fmla="*/ 49767 w 80575"/>
                <a:gd name="connsiteY52" fmla="*/ 28777 h 80575"/>
                <a:gd name="connsiteX53" fmla="*/ 46720 w 80575"/>
                <a:gd name="connsiteY53" fmla="*/ 22006 h 80575"/>
                <a:gd name="connsiteX54" fmla="*/ 38256 w 80575"/>
                <a:gd name="connsiteY54" fmla="*/ 18959 h 80575"/>
                <a:gd name="connsiteX55" fmla="*/ 33517 w 80575"/>
                <a:gd name="connsiteY55" fmla="*/ 19975 h 80575"/>
                <a:gd name="connsiteX56" fmla="*/ 31485 w 80575"/>
                <a:gd name="connsiteY56" fmla="*/ 22683 h 80575"/>
                <a:gd name="connsiteX57" fmla="*/ 31485 w 80575"/>
                <a:gd name="connsiteY57" fmla="*/ 37918 h 80575"/>
                <a:gd name="connsiteX58" fmla="*/ 45027 w 80575"/>
                <a:gd name="connsiteY58" fmla="*/ 37241 h 80575"/>
                <a:gd name="connsiteX59" fmla="*/ 45027 w 80575"/>
                <a:gd name="connsiteY59" fmla="*/ 37241 h 8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0575" h="80575">
                  <a:moveTo>
                    <a:pt x="17266" y="61278"/>
                  </a:moveTo>
                  <a:cubicBezTo>
                    <a:pt x="19974" y="61278"/>
                    <a:pt x="22006" y="61278"/>
                    <a:pt x="24037" y="60262"/>
                  </a:cubicBezTo>
                  <a:cubicBezTo>
                    <a:pt x="25053" y="60262"/>
                    <a:pt x="26069" y="58231"/>
                    <a:pt x="26069" y="56538"/>
                  </a:cubicBezTo>
                  <a:lnTo>
                    <a:pt x="26069" y="23022"/>
                  </a:lnTo>
                  <a:cubicBezTo>
                    <a:pt x="26069" y="20990"/>
                    <a:pt x="25053" y="20313"/>
                    <a:pt x="24037" y="20313"/>
                  </a:cubicBezTo>
                  <a:cubicBezTo>
                    <a:pt x="22006" y="19298"/>
                    <a:pt x="20313" y="19298"/>
                    <a:pt x="17266" y="19298"/>
                  </a:cubicBezTo>
                  <a:lnTo>
                    <a:pt x="17266" y="16589"/>
                  </a:lnTo>
                  <a:lnTo>
                    <a:pt x="40288" y="16589"/>
                  </a:lnTo>
                  <a:cubicBezTo>
                    <a:pt x="46043" y="16589"/>
                    <a:pt x="50783" y="17605"/>
                    <a:pt x="54507" y="19298"/>
                  </a:cubicBezTo>
                  <a:cubicBezTo>
                    <a:pt x="58231" y="21329"/>
                    <a:pt x="60262" y="24037"/>
                    <a:pt x="60262" y="28100"/>
                  </a:cubicBezTo>
                  <a:cubicBezTo>
                    <a:pt x="60262" y="31147"/>
                    <a:pt x="58231" y="33855"/>
                    <a:pt x="55522" y="35887"/>
                  </a:cubicBezTo>
                  <a:cubicBezTo>
                    <a:pt x="52476" y="37918"/>
                    <a:pt x="48751" y="39611"/>
                    <a:pt x="44012" y="39611"/>
                  </a:cubicBezTo>
                  <a:lnTo>
                    <a:pt x="44012" y="39611"/>
                  </a:lnTo>
                  <a:cubicBezTo>
                    <a:pt x="49767" y="41642"/>
                    <a:pt x="53491" y="45366"/>
                    <a:pt x="55522" y="51121"/>
                  </a:cubicBezTo>
                  <a:cubicBezTo>
                    <a:pt x="57554" y="56877"/>
                    <a:pt x="58569" y="59924"/>
                    <a:pt x="59247" y="59924"/>
                  </a:cubicBezTo>
                  <a:cubicBezTo>
                    <a:pt x="60262" y="59924"/>
                    <a:pt x="62293" y="58908"/>
                    <a:pt x="62293" y="57892"/>
                  </a:cubicBezTo>
                  <a:cubicBezTo>
                    <a:pt x="62293" y="56877"/>
                    <a:pt x="63309" y="54846"/>
                    <a:pt x="63309" y="52137"/>
                  </a:cubicBezTo>
                  <a:lnTo>
                    <a:pt x="66356" y="52137"/>
                  </a:lnTo>
                  <a:cubicBezTo>
                    <a:pt x="66356" y="55861"/>
                    <a:pt x="65341" y="57892"/>
                    <a:pt x="64325" y="59924"/>
                  </a:cubicBezTo>
                  <a:cubicBezTo>
                    <a:pt x="62293" y="62632"/>
                    <a:pt x="59585" y="64664"/>
                    <a:pt x="55861" y="64664"/>
                  </a:cubicBezTo>
                  <a:cubicBezTo>
                    <a:pt x="52137" y="64664"/>
                    <a:pt x="49090" y="63648"/>
                    <a:pt x="48074" y="60939"/>
                  </a:cubicBezTo>
                  <a:cubicBezTo>
                    <a:pt x="47059" y="58908"/>
                    <a:pt x="47059" y="56200"/>
                    <a:pt x="46043" y="52137"/>
                  </a:cubicBezTo>
                  <a:cubicBezTo>
                    <a:pt x="46043" y="47397"/>
                    <a:pt x="45027" y="44350"/>
                    <a:pt x="43335" y="43673"/>
                  </a:cubicBezTo>
                  <a:cubicBezTo>
                    <a:pt x="41642" y="42996"/>
                    <a:pt x="37579" y="41642"/>
                    <a:pt x="32840" y="41642"/>
                  </a:cubicBezTo>
                  <a:lnTo>
                    <a:pt x="32840" y="57892"/>
                  </a:lnTo>
                  <a:cubicBezTo>
                    <a:pt x="32840" y="59924"/>
                    <a:pt x="33855" y="60939"/>
                    <a:pt x="34871" y="61617"/>
                  </a:cubicBezTo>
                  <a:cubicBezTo>
                    <a:pt x="35886" y="61617"/>
                    <a:pt x="37918" y="62632"/>
                    <a:pt x="40626" y="61617"/>
                  </a:cubicBezTo>
                  <a:lnTo>
                    <a:pt x="40626" y="64664"/>
                  </a:lnTo>
                  <a:lnTo>
                    <a:pt x="16250" y="64664"/>
                  </a:lnTo>
                  <a:lnTo>
                    <a:pt x="16250" y="61617"/>
                  </a:lnTo>
                  <a:lnTo>
                    <a:pt x="17266" y="61617"/>
                  </a:lnTo>
                  <a:close/>
                  <a:moveTo>
                    <a:pt x="14558" y="66018"/>
                  </a:moveTo>
                  <a:cubicBezTo>
                    <a:pt x="21329" y="72789"/>
                    <a:pt x="29793" y="76513"/>
                    <a:pt x="40288" y="76513"/>
                  </a:cubicBezTo>
                  <a:cubicBezTo>
                    <a:pt x="49767" y="76513"/>
                    <a:pt x="58569" y="72789"/>
                    <a:pt x="66356" y="66018"/>
                  </a:cubicBezTo>
                  <a:cubicBezTo>
                    <a:pt x="73127" y="59247"/>
                    <a:pt x="76851" y="50783"/>
                    <a:pt x="76851" y="40288"/>
                  </a:cubicBezTo>
                  <a:cubicBezTo>
                    <a:pt x="76851" y="29793"/>
                    <a:pt x="73127" y="22006"/>
                    <a:pt x="66356" y="14558"/>
                  </a:cubicBezTo>
                  <a:cubicBezTo>
                    <a:pt x="59585" y="7787"/>
                    <a:pt x="51121" y="4063"/>
                    <a:pt x="40288" y="4063"/>
                  </a:cubicBezTo>
                  <a:cubicBezTo>
                    <a:pt x="30808" y="4063"/>
                    <a:pt x="22006" y="7787"/>
                    <a:pt x="14558" y="14558"/>
                  </a:cubicBezTo>
                  <a:cubicBezTo>
                    <a:pt x="7787" y="21329"/>
                    <a:pt x="4063" y="29793"/>
                    <a:pt x="4063" y="40288"/>
                  </a:cubicBezTo>
                  <a:cubicBezTo>
                    <a:pt x="4063" y="50783"/>
                    <a:pt x="7787" y="59247"/>
                    <a:pt x="14558" y="66018"/>
                  </a:cubicBezTo>
                  <a:lnTo>
                    <a:pt x="14558" y="66018"/>
                  </a:lnTo>
                  <a:close/>
                  <a:moveTo>
                    <a:pt x="11511" y="11511"/>
                  </a:moveTo>
                  <a:cubicBezTo>
                    <a:pt x="19298" y="3724"/>
                    <a:pt x="28777" y="0"/>
                    <a:pt x="40288" y="0"/>
                  </a:cubicBezTo>
                  <a:cubicBezTo>
                    <a:pt x="51798" y="0"/>
                    <a:pt x="61278" y="3724"/>
                    <a:pt x="69065" y="11511"/>
                  </a:cubicBezTo>
                  <a:cubicBezTo>
                    <a:pt x="76851" y="19298"/>
                    <a:pt x="80575" y="28777"/>
                    <a:pt x="80575" y="40288"/>
                  </a:cubicBezTo>
                  <a:cubicBezTo>
                    <a:pt x="80575" y="51798"/>
                    <a:pt x="76851" y="61278"/>
                    <a:pt x="69065" y="69065"/>
                  </a:cubicBezTo>
                  <a:cubicBezTo>
                    <a:pt x="61278" y="76851"/>
                    <a:pt x="51798" y="80575"/>
                    <a:pt x="40288" y="80575"/>
                  </a:cubicBezTo>
                  <a:cubicBezTo>
                    <a:pt x="28777" y="80575"/>
                    <a:pt x="19298" y="76851"/>
                    <a:pt x="11511" y="69065"/>
                  </a:cubicBezTo>
                  <a:cubicBezTo>
                    <a:pt x="3724" y="61278"/>
                    <a:pt x="0" y="51798"/>
                    <a:pt x="0" y="40288"/>
                  </a:cubicBezTo>
                  <a:cubicBezTo>
                    <a:pt x="0" y="28777"/>
                    <a:pt x="2708" y="19975"/>
                    <a:pt x="11511" y="11511"/>
                  </a:cubicBezTo>
                  <a:lnTo>
                    <a:pt x="11511" y="11511"/>
                  </a:lnTo>
                  <a:close/>
                  <a:moveTo>
                    <a:pt x="45027" y="37241"/>
                  </a:moveTo>
                  <a:cubicBezTo>
                    <a:pt x="47736" y="36225"/>
                    <a:pt x="49767" y="32501"/>
                    <a:pt x="49767" y="28777"/>
                  </a:cubicBezTo>
                  <a:cubicBezTo>
                    <a:pt x="49767" y="25730"/>
                    <a:pt x="48751" y="24037"/>
                    <a:pt x="46720" y="22006"/>
                  </a:cubicBezTo>
                  <a:cubicBezTo>
                    <a:pt x="44689" y="19975"/>
                    <a:pt x="41980" y="18959"/>
                    <a:pt x="38256" y="18959"/>
                  </a:cubicBezTo>
                  <a:cubicBezTo>
                    <a:pt x="36225" y="18959"/>
                    <a:pt x="34532" y="18959"/>
                    <a:pt x="33517" y="19975"/>
                  </a:cubicBezTo>
                  <a:cubicBezTo>
                    <a:pt x="32501" y="20990"/>
                    <a:pt x="31485" y="22006"/>
                    <a:pt x="31485" y="22683"/>
                  </a:cubicBezTo>
                  <a:lnTo>
                    <a:pt x="31485" y="37918"/>
                  </a:lnTo>
                  <a:cubicBezTo>
                    <a:pt x="39272" y="38256"/>
                    <a:pt x="43335" y="38256"/>
                    <a:pt x="45027" y="37241"/>
                  </a:cubicBezTo>
                  <a:lnTo>
                    <a:pt x="45027" y="37241"/>
                  </a:lnTo>
                  <a:close/>
                </a:path>
              </a:pathLst>
            </a:custGeom>
            <a:solidFill>
              <a:schemeClr val="bg1"/>
            </a:solidFill>
            <a:ln w="3377" cap="flat">
              <a:noFill/>
              <a:prstDash val="solid"/>
              <a:miter/>
            </a:ln>
          </p:spPr>
          <p:txBody>
            <a:bodyPr rtlCol="0" anchor="ctr"/>
            <a:lstStyle/>
            <a:p>
              <a:endParaRPr lang="en-IN" dirty="0"/>
            </a:p>
          </p:txBody>
        </p:sp>
        <p:sp>
          <p:nvSpPr>
            <p:cNvPr id="119" name="Freeform: Shape 118">
              <a:extLst>
                <a:ext uri="{FF2B5EF4-FFF2-40B4-BE49-F238E27FC236}">
                  <a16:creationId xmlns:a16="http://schemas.microsoft.com/office/drawing/2014/main" id="{9CCD1788-92A1-4250-84FE-3CDD27313434}"/>
                </a:ext>
              </a:extLst>
            </p:cNvPr>
            <p:cNvSpPr/>
            <p:nvPr/>
          </p:nvSpPr>
          <p:spPr>
            <a:xfrm>
              <a:off x="-2463741" y="2096687"/>
              <a:ext cx="912397" cy="28776"/>
            </a:xfrm>
            <a:custGeom>
              <a:avLst/>
              <a:gdLst>
                <a:gd name="connsiteX0" fmla="*/ 912398 w 912397"/>
                <a:gd name="connsiteY0" fmla="*/ 0 h 28776"/>
                <a:gd name="connsiteX1" fmla="*/ 9818 w 912397"/>
                <a:gd name="connsiteY1" fmla="*/ 0 h 28776"/>
                <a:gd name="connsiteX2" fmla="*/ 0 w 912397"/>
                <a:gd name="connsiteY2" fmla="*/ 28777 h 28776"/>
                <a:gd name="connsiteX3" fmla="*/ 912398 w 912397"/>
                <a:gd name="connsiteY3" fmla="*/ 28777 h 28776"/>
              </a:gdLst>
              <a:ahLst/>
              <a:cxnLst>
                <a:cxn ang="0">
                  <a:pos x="connsiteX0" y="connsiteY0"/>
                </a:cxn>
                <a:cxn ang="0">
                  <a:pos x="connsiteX1" y="connsiteY1"/>
                </a:cxn>
                <a:cxn ang="0">
                  <a:pos x="connsiteX2" y="connsiteY2"/>
                </a:cxn>
                <a:cxn ang="0">
                  <a:pos x="connsiteX3" y="connsiteY3"/>
                </a:cxn>
              </a:cxnLst>
              <a:rect l="l" t="t" r="r" b="b"/>
              <a:pathLst>
                <a:path w="912397" h="28776">
                  <a:moveTo>
                    <a:pt x="912398" y="0"/>
                  </a:moveTo>
                  <a:lnTo>
                    <a:pt x="9818" y="0"/>
                  </a:lnTo>
                  <a:lnTo>
                    <a:pt x="0" y="28777"/>
                  </a:lnTo>
                  <a:lnTo>
                    <a:pt x="912398" y="28777"/>
                  </a:lnTo>
                  <a:close/>
                </a:path>
              </a:pathLst>
            </a:custGeom>
            <a:solidFill>
              <a:srgbClr val="FFFFFF"/>
            </a:solidFill>
            <a:ln w="3377" cap="flat">
              <a:noFill/>
              <a:prstDash val="solid"/>
              <a:miter/>
            </a:ln>
          </p:spPr>
          <p:txBody>
            <a:bodyPr rtlCol="0" anchor="ctr"/>
            <a:lstStyle/>
            <a:p>
              <a:endParaRPr lang="en-IN" dirty="0"/>
            </a:p>
          </p:txBody>
        </p:sp>
        <p:sp>
          <p:nvSpPr>
            <p:cNvPr id="120" name="Freeform: Shape 119">
              <a:extLst>
                <a:ext uri="{FF2B5EF4-FFF2-40B4-BE49-F238E27FC236}">
                  <a16:creationId xmlns:a16="http://schemas.microsoft.com/office/drawing/2014/main" id="{A9C66AF4-830D-4050-BBF2-BEC068819CB4}"/>
                </a:ext>
              </a:extLst>
            </p:cNvPr>
            <p:cNvSpPr/>
            <p:nvPr/>
          </p:nvSpPr>
          <p:spPr>
            <a:xfrm>
              <a:off x="-2482023" y="2158304"/>
              <a:ext cx="930679" cy="35547"/>
            </a:xfrm>
            <a:custGeom>
              <a:avLst/>
              <a:gdLst>
                <a:gd name="connsiteX0" fmla="*/ 930680 w 930679"/>
                <a:gd name="connsiteY0" fmla="*/ 0 h 35547"/>
                <a:gd name="connsiteX1" fmla="*/ 9818 w 930679"/>
                <a:gd name="connsiteY1" fmla="*/ 0 h 35547"/>
                <a:gd name="connsiteX2" fmla="*/ 0 w 930679"/>
                <a:gd name="connsiteY2" fmla="*/ 35548 h 35547"/>
                <a:gd name="connsiteX3" fmla="*/ 930680 w 930679"/>
                <a:gd name="connsiteY3" fmla="*/ 35548 h 35547"/>
              </a:gdLst>
              <a:ahLst/>
              <a:cxnLst>
                <a:cxn ang="0">
                  <a:pos x="connsiteX0" y="connsiteY0"/>
                </a:cxn>
                <a:cxn ang="0">
                  <a:pos x="connsiteX1" y="connsiteY1"/>
                </a:cxn>
                <a:cxn ang="0">
                  <a:pos x="connsiteX2" y="connsiteY2"/>
                </a:cxn>
                <a:cxn ang="0">
                  <a:pos x="connsiteX3" y="connsiteY3"/>
                </a:cxn>
              </a:cxnLst>
              <a:rect l="l" t="t" r="r" b="b"/>
              <a:pathLst>
                <a:path w="930679" h="35547">
                  <a:moveTo>
                    <a:pt x="930680" y="0"/>
                  </a:moveTo>
                  <a:lnTo>
                    <a:pt x="9818" y="0"/>
                  </a:lnTo>
                  <a:lnTo>
                    <a:pt x="0" y="35548"/>
                  </a:lnTo>
                  <a:lnTo>
                    <a:pt x="930680" y="35548"/>
                  </a:lnTo>
                  <a:close/>
                </a:path>
              </a:pathLst>
            </a:custGeom>
            <a:solidFill>
              <a:srgbClr val="FFFFFF"/>
            </a:solidFill>
            <a:ln w="3377" cap="flat">
              <a:noFill/>
              <a:prstDash val="solid"/>
              <a:miter/>
            </a:ln>
          </p:spPr>
          <p:txBody>
            <a:bodyPr rtlCol="0" anchor="ctr"/>
            <a:lstStyle/>
            <a:p>
              <a:endParaRPr lang="en-IN" dirty="0"/>
            </a:p>
          </p:txBody>
        </p:sp>
        <p:sp>
          <p:nvSpPr>
            <p:cNvPr id="121" name="Freeform: Shape 120">
              <a:extLst>
                <a:ext uri="{FF2B5EF4-FFF2-40B4-BE49-F238E27FC236}">
                  <a16:creationId xmlns:a16="http://schemas.microsoft.com/office/drawing/2014/main" id="{16127671-B070-4DFE-B209-6724D4D2C310}"/>
                </a:ext>
              </a:extLst>
            </p:cNvPr>
            <p:cNvSpPr/>
            <p:nvPr/>
          </p:nvSpPr>
          <p:spPr>
            <a:xfrm>
              <a:off x="-2500982" y="2227368"/>
              <a:ext cx="949638" cy="47058"/>
            </a:xfrm>
            <a:custGeom>
              <a:avLst/>
              <a:gdLst>
                <a:gd name="connsiteX0" fmla="*/ 949639 w 949638"/>
                <a:gd name="connsiteY0" fmla="*/ 0 h 47058"/>
                <a:gd name="connsiteX1" fmla="*/ 14219 w 949638"/>
                <a:gd name="connsiteY1" fmla="*/ 0 h 47058"/>
                <a:gd name="connsiteX2" fmla="*/ 0 w 949638"/>
                <a:gd name="connsiteY2" fmla="*/ 47059 h 47058"/>
                <a:gd name="connsiteX3" fmla="*/ 949639 w 949638"/>
                <a:gd name="connsiteY3" fmla="*/ 47059 h 47058"/>
              </a:gdLst>
              <a:ahLst/>
              <a:cxnLst>
                <a:cxn ang="0">
                  <a:pos x="connsiteX0" y="connsiteY0"/>
                </a:cxn>
                <a:cxn ang="0">
                  <a:pos x="connsiteX1" y="connsiteY1"/>
                </a:cxn>
                <a:cxn ang="0">
                  <a:pos x="connsiteX2" y="connsiteY2"/>
                </a:cxn>
                <a:cxn ang="0">
                  <a:pos x="connsiteX3" y="connsiteY3"/>
                </a:cxn>
              </a:cxnLst>
              <a:rect l="l" t="t" r="r" b="b"/>
              <a:pathLst>
                <a:path w="949638" h="47058">
                  <a:moveTo>
                    <a:pt x="949639" y="0"/>
                  </a:moveTo>
                  <a:lnTo>
                    <a:pt x="14219" y="0"/>
                  </a:lnTo>
                  <a:lnTo>
                    <a:pt x="0" y="47059"/>
                  </a:lnTo>
                  <a:lnTo>
                    <a:pt x="949639" y="47059"/>
                  </a:lnTo>
                  <a:close/>
                </a:path>
              </a:pathLst>
            </a:custGeom>
            <a:solidFill>
              <a:srgbClr val="FFFFFF"/>
            </a:solidFill>
            <a:ln w="3377" cap="flat">
              <a:noFill/>
              <a:prstDash val="solid"/>
              <a:miter/>
            </a:ln>
          </p:spPr>
          <p:txBody>
            <a:bodyPr rtlCol="0" anchor="ctr"/>
            <a:lstStyle/>
            <a:p>
              <a:endParaRPr lang="en-IN" dirty="0"/>
            </a:p>
          </p:txBody>
        </p:sp>
        <p:sp>
          <p:nvSpPr>
            <p:cNvPr id="122" name="Freeform: Shape 121">
              <a:extLst>
                <a:ext uri="{FF2B5EF4-FFF2-40B4-BE49-F238E27FC236}">
                  <a16:creationId xmlns:a16="http://schemas.microsoft.com/office/drawing/2014/main" id="{55053F35-997A-41C8-87FC-9C37D6DDC2EE}"/>
                </a:ext>
              </a:extLst>
            </p:cNvPr>
            <p:cNvSpPr/>
            <p:nvPr/>
          </p:nvSpPr>
          <p:spPr>
            <a:xfrm>
              <a:off x="-2541269" y="2310652"/>
              <a:ext cx="983155" cy="90393"/>
            </a:xfrm>
            <a:custGeom>
              <a:avLst/>
              <a:gdLst>
                <a:gd name="connsiteX0" fmla="*/ 983155 w 983155"/>
                <a:gd name="connsiteY0" fmla="*/ 0 h 90393"/>
                <a:gd name="connsiteX1" fmla="*/ 29793 w 983155"/>
                <a:gd name="connsiteY1" fmla="*/ 0 h 90393"/>
                <a:gd name="connsiteX2" fmla="*/ 0 w 983155"/>
                <a:gd name="connsiteY2" fmla="*/ 90394 h 90393"/>
                <a:gd name="connsiteX3" fmla="*/ 967921 w 983155"/>
                <a:gd name="connsiteY3" fmla="*/ 90394 h 90393"/>
              </a:gdLst>
              <a:ahLst/>
              <a:cxnLst>
                <a:cxn ang="0">
                  <a:pos x="connsiteX0" y="connsiteY0"/>
                </a:cxn>
                <a:cxn ang="0">
                  <a:pos x="connsiteX1" y="connsiteY1"/>
                </a:cxn>
                <a:cxn ang="0">
                  <a:pos x="connsiteX2" y="connsiteY2"/>
                </a:cxn>
                <a:cxn ang="0">
                  <a:pos x="connsiteX3" y="connsiteY3"/>
                </a:cxn>
              </a:cxnLst>
              <a:rect l="l" t="t" r="r" b="b"/>
              <a:pathLst>
                <a:path w="983155" h="90393">
                  <a:moveTo>
                    <a:pt x="983155" y="0"/>
                  </a:moveTo>
                  <a:lnTo>
                    <a:pt x="29793" y="0"/>
                  </a:lnTo>
                  <a:lnTo>
                    <a:pt x="0" y="90394"/>
                  </a:lnTo>
                  <a:lnTo>
                    <a:pt x="967921" y="90394"/>
                  </a:lnTo>
                  <a:close/>
                </a:path>
              </a:pathLst>
            </a:custGeom>
            <a:solidFill>
              <a:srgbClr val="FFFFFF"/>
            </a:solidFill>
            <a:ln w="3377" cap="flat">
              <a:noFill/>
              <a:prstDash val="solid"/>
              <a:miter/>
            </a:ln>
          </p:spPr>
          <p:txBody>
            <a:bodyPr rtlCol="0" anchor="ctr"/>
            <a:lstStyle/>
            <a:p>
              <a:endParaRPr lang="en-IN" dirty="0"/>
            </a:p>
          </p:txBody>
        </p:sp>
      </p:grpSp>
      <p:cxnSp>
        <p:nvCxnSpPr>
          <p:cNvPr id="124" name="Straight Connector 123">
            <a:extLst>
              <a:ext uri="{FF2B5EF4-FFF2-40B4-BE49-F238E27FC236}">
                <a16:creationId xmlns:a16="http://schemas.microsoft.com/office/drawing/2014/main" id="{13A8F9C4-D186-46AA-A106-FE89D6F2D077}"/>
              </a:ext>
            </a:extLst>
          </p:cNvPr>
          <p:cNvCxnSpPr>
            <a:cxnSpLocks/>
          </p:cNvCxnSpPr>
          <p:nvPr userDrawn="1"/>
        </p:nvCxnSpPr>
        <p:spPr>
          <a:xfrm>
            <a:off x="2493169" y="757810"/>
            <a:ext cx="0" cy="50444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5952915-384A-46AE-838F-883977CAFC53}"/>
              </a:ext>
            </a:extLst>
          </p:cNvPr>
          <p:cNvSpPr txBox="1"/>
          <p:nvPr userDrawn="1"/>
        </p:nvSpPr>
        <p:spPr>
          <a:xfrm>
            <a:off x="2565363" y="809976"/>
            <a:ext cx="6921857" cy="400110"/>
          </a:xfrm>
          <a:prstGeom prst="rect">
            <a:avLst/>
          </a:prstGeom>
          <a:noFill/>
        </p:spPr>
        <p:txBody>
          <a:bodyPr wrap="square" rtlCol="0">
            <a:spAutoFit/>
          </a:bodyPr>
          <a:lstStyle/>
          <a:p>
            <a:r>
              <a:rPr lang="en-US" sz="2000" b="1" dirty="0">
                <a:solidFill>
                  <a:schemeClr val="bg1"/>
                </a:solidFill>
                <a:latin typeface="Arial" panose="020B0604020202020204" pitchFamily="34" charset="0"/>
                <a:cs typeface="Arial" panose="020B0604020202020204" pitchFamily="34" charset="0"/>
              </a:rPr>
              <a:t>RMA TEMPLATES</a:t>
            </a:r>
          </a:p>
        </p:txBody>
      </p:sp>
      <p:sp>
        <p:nvSpPr>
          <p:cNvPr id="128" name="Rectangle 127">
            <a:extLst>
              <a:ext uri="{FF2B5EF4-FFF2-40B4-BE49-F238E27FC236}">
                <a16:creationId xmlns:a16="http://schemas.microsoft.com/office/drawing/2014/main" id="{01077A8D-BB8E-42A4-A9E4-98C3FF0262FC}"/>
              </a:ext>
            </a:extLst>
          </p:cNvPr>
          <p:cNvSpPr/>
          <p:nvPr userDrawn="1"/>
        </p:nvSpPr>
        <p:spPr>
          <a:xfrm>
            <a:off x="135512" y="1385890"/>
            <a:ext cx="12711045" cy="576072"/>
          </a:xfrm>
          <a:prstGeom prst="rect">
            <a:avLst/>
          </a:prstGeom>
          <a:solidFill>
            <a:schemeClr val="accent2">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0" name="Title Placeholder 1">
            <a:extLst>
              <a:ext uri="{FF2B5EF4-FFF2-40B4-BE49-F238E27FC236}">
                <a16:creationId xmlns:a16="http://schemas.microsoft.com/office/drawing/2014/main" id="{F3FEE3CE-5A63-482A-906D-80B00D8DC7CF}"/>
              </a:ext>
            </a:extLst>
          </p:cNvPr>
          <p:cNvSpPr>
            <a:spLocks noGrp="1"/>
          </p:cNvSpPr>
          <p:nvPr userDrawn="1">
            <p:ph type="title"/>
          </p:nvPr>
        </p:nvSpPr>
        <p:spPr>
          <a:xfrm>
            <a:off x="310913" y="1503110"/>
            <a:ext cx="10972800" cy="341632"/>
          </a:xfrm>
          <a:prstGeom prst="rect">
            <a:avLst/>
          </a:prstGeom>
        </p:spPr>
        <p:txBody>
          <a:bodyPr vert="horz" lIns="91440" tIns="45720" rIns="91440" bIns="45720" rtlCol="0" anchor="ctr">
            <a:spAutoFit/>
          </a:bodyPr>
          <a:lstStyle/>
          <a:p>
            <a:r>
              <a:rPr lang="en-US" dirty="0"/>
              <a:t>Click to edit Master title style</a:t>
            </a:r>
          </a:p>
        </p:txBody>
      </p:sp>
      <p:sp>
        <p:nvSpPr>
          <p:cNvPr id="134" name="Oval 133">
            <a:extLst>
              <a:ext uri="{FF2B5EF4-FFF2-40B4-BE49-F238E27FC236}">
                <a16:creationId xmlns:a16="http://schemas.microsoft.com/office/drawing/2014/main" id="{6F4D773C-1707-4BBD-9C58-1827022044D7}"/>
              </a:ext>
            </a:extLst>
          </p:cNvPr>
          <p:cNvSpPr/>
          <p:nvPr userDrawn="1"/>
        </p:nvSpPr>
        <p:spPr>
          <a:xfrm>
            <a:off x="10405808" y="781431"/>
            <a:ext cx="457200" cy="457200"/>
          </a:xfrm>
          <a:prstGeom prst="ellipse">
            <a:avLst/>
          </a:prstGeom>
          <a:solidFill>
            <a:schemeClr val="bg1"/>
          </a:solidFill>
          <a:ln w="19050">
            <a:solidFill>
              <a:srgbClr val="003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5" name="Oval 134">
            <a:extLst>
              <a:ext uri="{FF2B5EF4-FFF2-40B4-BE49-F238E27FC236}">
                <a16:creationId xmlns:a16="http://schemas.microsoft.com/office/drawing/2014/main" id="{CDB4B77F-0B8C-464A-979D-4FFE37F63E7E}"/>
              </a:ext>
            </a:extLst>
          </p:cNvPr>
          <p:cNvSpPr/>
          <p:nvPr userDrawn="1"/>
        </p:nvSpPr>
        <p:spPr>
          <a:xfrm>
            <a:off x="10978915" y="781431"/>
            <a:ext cx="457200" cy="457200"/>
          </a:xfrm>
          <a:prstGeom prst="ellipse">
            <a:avLst/>
          </a:prstGeom>
          <a:solidFill>
            <a:schemeClr val="bg1"/>
          </a:solidFill>
          <a:ln w="19050">
            <a:solidFill>
              <a:srgbClr val="003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6" name="Oval 135">
            <a:extLst>
              <a:ext uri="{FF2B5EF4-FFF2-40B4-BE49-F238E27FC236}">
                <a16:creationId xmlns:a16="http://schemas.microsoft.com/office/drawing/2014/main" id="{33FC0314-FEDF-433E-94C0-43BED3B7994D}"/>
              </a:ext>
            </a:extLst>
          </p:cNvPr>
          <p:cNvSpPr/>
          <p:nvPr userDrawn="1"/>
        </p:nvSpPr>
        <p:spPr>
          <a:xfrm>
            <a:off x="11552022" y="781431"/>
            <a:ext cx="457200" cy="457200"/>
          </a:xfrm>
          <a:prstGeom prst="ellipse">
            <a:avLst/>
          </a:prstGeom>
          <a:solidFill>
            <a:schemeClr val="bg1"/>
          </a:solidFill>
          <a:ln w="19050">
            <a:solidFill>
              <a:srgbClr val="003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37" name="Oval 136">
            <a:extLst>
              <a:ext uri="{FF2B5EF4-FFF2-40B4-BE49-F238E27FC236}">
                <a16:creationId xmlns:a16="http://schemas.microsoft.com/office/drawing/2014/main" id="{02FF412F-038C-47F5-A5AC-8938948DA311}"/>
              </a:ext>
            </a:extLst>
          </p:cNvPr>
          <p:cNvSpPr/>
          <p:nvPr userDrawn="1"/>
        </p:nvSpPr>
        <p:spPr>
          <a:xfrm>
            <a:off x="12125129" y="781431"/>
            <a:ext cx="457200" cy="457200"/>
          </a:xfrm>
          <a:prstGeom prst="ellipse">
            <a:avLst/>
          </a:prstGeom>
          <a:solidFill>
            <a:schemeClr val="bg1"/>
          </a:solidFill>
          <a:ln w="19050">
            <a:solidFill>
              <a:srgbClr val="003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161" name="Group 160">
            <a:extLst>
              <a:ext uri="{FF2B5EF4-FFF2-40B4-BE49-F238E27FC236}">
                <a16:creationId xmlns:a16="http://schemas.microsoft.com/office/drawing/2014/main" id="{E3D0F591-9097-415B-A31A-ECB47EDB43E6}"/>
              </a:ext>
            </a:extLst>
          </p:cNvPr>
          <p:cNvGrpSpPr/>
          <p:nvPr userDrawn="1"/>
        </p:nvGrpSpPr>
        <p:grpSpPr>
          <a:xfrm>
            <a:off x="10509679" y="891104"/>
            <a:ext cx="248296" cy="237855"/>
            <a:chOff x="10509679" y="891104"/>
            <a:chExt cx="248296" cy="237855"/>
          </a:xfrm>
        </p:grpSpPr>
        <p:sp>
          <p:nvSpPr>
            <p:cNvPr id="141" name="Freeform: Shape 140">
              <a:extLst>
                <a:ext uri="{FF2B5EF4-FFF2-40B4-BE49-F238E27FC236}">
                  <a16:creationId xmlns:a16="http://schemas.microsoft.com/office/drawing/2014/main" id="{82A524AB-81B2-4BAF-812A-69D60C51F4B3}"/>
                </a:ext>
              </a:extLst>
            </p:cNvPr>
            <p:cNvSpPr/>
            <p:nvPr/>
          </p:nvSpPr>
          <p:spPr>
            <a:xfrm>
              <a:off x="10563921" y="891104"/>
              <a:ext cx="139812" cy="237855"/>
            </a:xfrm>
            <a:custGeom>
              <a:avLst/>
              <a:gdLst>
                <a:gd name="connsiteX0" fmla="*/ 139813 w 139812"/>
                <a:gd name="connsiteY0" fmla="*/ 237855 h 237855"/>
                <a:gd name="connsiteX1" fmla="*/ 0 w 139812"/>
                <a:gd name="connsiteY1" fmla="*/ 237855 h 237855"/>
                <a:gd name="connsiteX2" fmla="*/ 0 w 139812"/>
                <a:gd name="connsiteY2" fmla="*/ 0 h 237855"/>
                <a:gd name="connsiteX3" fmla="*/ 139813 w 139812"/>
                <a:gd name="connsiteY3" fmla="*/ 0 h 237855"/>
                <a:gd name="connsiteX4" fmla="*/ 139813 w 139812"/>
                <a:gd name="connsiteY4" fmla="*/ 237855 h 237855"/>
                <a:gd name="connsiteX5" fmla="*/ 5801 w 139812"/>
                <a:gd name="connsiteY5" fmla="*/ 232054 h 237855"/>
                <a:gd name="connsiteX6" fmla="*/ 134011 w 139812"/>
                <a:gd name="connsiteY6" fmla="*/ 232054 h 237855"/>
                <a:gd name="connsiteX7" fmla="*/ 134011 w 139812"/>
                <a:gd name="connsiteY7" fmla="*/ 5801 h 237855"/>
                <a:gd name="connsiteX8" fmla="*/ 5801 w 139812"/>
                <a:gd name="connsiteY8" fmla="*/ 5801 h 237855"/>
                <a:gd name="connsiteX9" fmla="*/ 5801 w 139812"/>
                <a:gd name="connsiteY9" fmla="*/ 232054 h 23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812" h="237855">
                  <a:moveTo>
                    <a:pt x="139813" y="237855"/>
                  </a:moveTo>
                  <a:lnTo>
                    <a:pt x="0" y="237855"/>
                  </a:lnTo>
                  <a:lnTo>
                    <a:pt x="0" y="0"/>
                  </a:lnTo>
                  <a:lnTo>
                    <a:pt x="139813" y="0"/>
                  </a:lnTo>
                  <a:lnTo>
                    <a:pt x="139813" y="237855"/>
                  </a:lnTo>
                  <a:close/>
                  <a:moveTo>
                    <a:pt x="5801" y="232054"/>
                  </a:moveTo>
                  <a:lnTo>
                    <a:pt x="134011" y="232054"/>
                  </a:lnTo>
                  <a:lnTo>
                    <a:pt x="134011" y="5801"/>
                  </a:lnTo>
                  <a:lnTo>
                    <a:pt x="5801" y="5801"/>
                  </a:lnTo>
                  <a:lnTo>
                    <a:pt x="5801" y="232054"/>
                  </a:lnTo>
                  <a:close/>
                </a:path>
              </a:pathLst>
            </a:custGeom>
            <a:solidFill>
              <a:srgbClr val="2081C1"/>
            </a:solidFill>
            <a:ln w="2880" cap="flat">
              <a:noFill/>
              <a:prstDash val="solid"/>
              <a:miter/>
            </a:ln>
          </p:spPr>
          <p:txBody>
            <a:bodyPr rtlCol="0" anchor="ctr"/>
            <a:lstStyle/>
            <a:p>
              <a:endParaRPr lang="en-IN" dirty="0"/>
            </a:p>
          </p:txBody>
        </p:sp>
        <p:sp>
          <p:nvSpPr>
            <p:cNvPr id="142" name="Freeform: Shape 141">
              <a:extLst>
                <a:ext uri="{FF2B5EF4-FFF2-40B4-BE49-F238E27FC236}">
                  <a16:creationId xmlns:a16="http://schemas.microsoft.com/office/drawing/2014/main" id="{F98F5408-C74E-49F1-A755-1E91CCA3B6F3}"/>
                </a:ext>
              </a:extLst>
            </p:cNvPr>
            <p:cNvSpPr/>
            <p:nvPr/>
          </p:nvSpPr>
          <p:spPr>
            <a:xfrm>
              <a:off x="10588287" y="920980"/>
              <a:ext cx="35388" cy="35388"/>
            </a:xfrm>
            <a:custGeom>
              <a:avLst/>
              <a:gdLst>
                <a:gd name="connsiteX0" fmla="*/ 35098 w 35388"/>
                <a:gd name="connsiteY0" fmla="*/ 35388 h 35388"/>
                <a:gd name="connsiteX1" fmla="*/ 0 w 35388"/>
                <a:gd name="connsiteY1" fmla="*/ 35388 h 35388"/>
                <a:gd name="connsiteX2" fmla="*/ 0 w 35388"/>
                <a:gd name="connsiteY2" fmla="*/ 0 h 35388"/>
                <a:gd name="connsiteX3" fmla="*/ 35388 w 35388"/>
                <a:gd name="connsiteY3" fmla="*/ 0 h 35388"/>
                <a:gd name="connsiteX4" fmla="*/ 35388 w 35388"/>
                <a:gd name="connsiteY4" fmla="*/ 35388 h 35388"/>
                <a:gd name="connsiteX5" fmla="*/ 5801 w 35388"/>
                <a:gd name="connsiteY5" fmla="*/ 29587 h 35388"/>
                <a:gd name="connsiteX6" fmla="*/ 29587 w 35388"/>
                <a:gd name="connsiteY6" fmla="*/ 29587 h 35388"/>
                <a:gd name="connsiteX7" fmla="*/ 29587 w 35388"/>
                <a:gd name="connsiteY7" fmla="*/ 5801 h 35388"/>
                <a:gd name="connsiteX8" fmla="*/ 5801 w 35388"/>
                <a:gd name="connsiteY8" fmla="*/ 5801 h 35388"/>
                <a:gd name="connsiteX9" fmla="*/ 5801 w 35388"/>
                <a:gd name="connsiteY9" fmla="*/ 29587 h 3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88" h="35388">
                  <a:moveTo>
                    <a:pt x="35098" y="35388"/>
                  </a:moveTo>
                  <a:lnTo>
                    <a:pt x="0" y="35388"/>
                  </a:lnTo>
                  <a:lnTo>
                    <a:pt x="0" y="0"/>
                  </a:lnTo>
                  <a:lnTo>
                    <a:pt x="35388" y="0"/>
                  </a:lnTo>
                  <a:lnTo>
                    <a:pt x="35388" y="35388"/>
                  </a:lnTo>
                  <a:close/>
                  <a:moveTo>
                    <a:pt x="5801" y="29587"/>
                  </a:moveTo>
                  <a:lnTo>
                    <a:pt x="29587" y="29587"/>
                  </a:lnTo>
                  <a:lnTo>
                    <a:pt x="29587" y="5801"/>
                  </a:lnTo>
                  <a:lnTo>
                    <a:pt x="5801" y="5801"/>
                  </a:lnTo>
                  <a:lnTo>
                    <a:pt x="5801" y="29587"/>
                  </a:lnTo>
                  <a:close/>
                </a:path>
              </a:pathLst>
            </a:custGeom>
            <a:solidFill>
              <a:srgbClr val="2081C1"/>
            </a:solidFill>
            <a:ln w="2880" cap="flat">
              <a:noFill/>
              <a:prstDash val="solid"/>
              <a:miter/>
            </a:ln>
          </p:spPr>
          <p:txBody>
            <a:bodyPr rtlCol="0" anchor="ctr"/>
            <a:lstStyle/>
            <a:p>
              <a:endParaRPr lang="en-IN" dirty="0"/>
            </a:p>
          </p:txBody>
        </p:sp>
        <p:sp>
          <p:nvSpPr>
            <p:cNvPr id="143" name="Freeform: Shape 142">
              <a:extLst>
                <a:ext uri="{FF2B5EF4-FFF2-40B4-BE49-F238E27FC236}">
                  <a16:creationId xmlns:a16="http://schemas.microsoft.com/office/drawing/2014/main" id="{39A15173-C245-44FA-965A-6EA88BAB5F76}"/>
                </a:ext>
              </a:extLst>
            </p:cNvPr>
            <p:cNvSpPr/>
            <p:nvPr/>
          </p:nvSpPr>
          <p:spPr>
            <a:xfrm>
              <a:off x="10642239" y="920980"/>
              <a:ext cx="35388" cy="35388"/>
            </a:xfrm>
            <a:custGeom>
              <a:avLst/>
              <a:gdLst>
                <a:gd name="connsiteX0" fmla="*/ 35388 w 35388"/>
                <a:gd name="connsiteY0" fmla="*/ 35388 h 35388"/>
                <a:gd name="connsiteX1" fmla="*/ 0 w 35388"/>
                <a:gd name="connsiteY1" fmla="*/ 35388 h 35388"/>
                <a:gd name="connsiteX2" fmla="*/ 0 w 35388"/>
                <a:gd name="connsiteY2" fmla="*/ 0 h 35388"/>
                <a:gd name="connsiteX3" fmla="*/ 35388 w 35388"/>
                <a:gd name="connsiteY3" fmla="*/ 0 h 35388"/>
                <a:gd name="connsiteX4" fmla="*/ 35388 w 35388"/>
                <a:gd name="connsiteY4" fmla="*/ 35388 h 35388"/>
                <a:gd name="connsiteX5" fmla="*/ 5801 w 35388"/>
                <a:gd name="connsiteY5" fmla="*/ 29587 h 35388"/>
                <a:gd name="connsiteX6" fmla="*/ 29587 w 35388"/>
                <a:gd name="connsiteY6" fmla="*/ 29587 h 35388"/>
                <a:gd name="connsiteX7" fmla="*/ 29587 w 35388"/>
                <a:gd name="connsiteY7" fmla="*/ 5801 h 35388"/>
                <a:gd name="connsiteX8" fmla="*/ 5801 w 35388"/>
                <a:gd name="connsiteY8" fmla="*/ 5801 h 35388"/>
                <a:gd name="connsiteX9" fmla="*/ 5801 w 35388"/>
                <a:gd name="connsiteY9" fmla="*/ 29587 h 3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88" h="35388">
                  <a:moveTo>
                    <a:pt x="35388" y="35388"/>
                  </a:moveTo>
                  <a:lnTo>
                    <a:pt x="0" y="35388"/>
                  </a:lnTo>
                  <a:lnTo>
                    <a:pt x="0" y="0"/>
                  </a:lnTo>
                  <a:lnTo>
                    <a:pt x="35388" y="0"/>
                  </a:lnTo>
                  <a:lnTo>
                    <a:pt x="35388" y="35388"/>
                  </a:lnTo>
                  <a:close/>
                  <a:moveTo>
                    <a:pt x="5801" y="29587"/>
                  </a:moveTo>
                  <a:lnTo>
                    <a:pt x="29587" y="29587"/>
                  </a:lnTo>
                  <a:lnTo>
                    <a:pt x="29587" y="5801"/>
                  </a:lnTo>
                  <a:lnTo>
                    <a:pt x="5801" y="5801"/>
                  </a:lnTo>
                  <a:lnTo>
                    <a:pt x="5801" y="29587"/>
                  </a:lnTo>
                  <a:close/>
                </a:path>
              </a:pathLst>
            </a:custGeom>
            <a:solidFill>
              <a:srgbClr val="2081C1"/>
            </a:solidFill>
            <a:ln w="2880" cap="flat">
              <a:noFill/>
              <a:prstDash val="solid"/>
              <a:miter/>
            </a:ln>
          </p:spPr>
          <p:txBody>
            <a:bodyPr rtlCol="0" anchor="ctr"/>
            <a:lstStyle/>
            <a:p>
              <a:endParaRPr lang="en-IN" dirty="0"/>
            </a:p>
          </p:txBody>
        </p:sp>
        <p:grpSp>
          <p:nvGrpSpPr>
            <p:cNvPr id="144" name="Graphic 137">
              <a:extLst>
                <a:ext uri="{FF2B5EF4-FFF2-40B4-BE49-F238E27FC236}">
                  <a16:creationId xmlns:a16="http://schemas.microsoft.com/office/drawing/2014/main" id="{060882FB-E371-4B73-BCBC-20C17BD5F503}"/>
                </a:ext>
              </a:extLst>
            </p:cNvPr>
            <p:cNvGrpSpPr/>
            <p:nvPr/>
          </p:nvGrpSpPr>
          <p:grpSpPr>
            <a:xfrm>
              <a:off x="10588287" y="968551"/>
              <a:ext cx="89340" cy="35388"/>
              <a:chOff x="10588287" y="968551"/>
              <a:chExt cx="89340" cy="35388"/>
            </a:xfrm>
            <a:solidFill>
              <a:srgbClr val="2081C1"/>
            </a:solidFill>
          </p:grpSpPr>
          <p:sp>
            <p:nvSpPr>
              <p:cNvPr id="145" name="Freeform: Shape 144">
                <a:extLst>
                  <a:ext uri="{FF2B5EF4-FFF2-40B4-BE49-F238E27FC236}">
                    <a16:creationId xmlns:a16="http://schemas.microsoft.com/office/drawing/2014/main" id="{451C08B3-256C-45D7-A171-330FC8C764CE}"/>
                  </a:ext>
                </a:extLst>
              </p:cNvPr>
              <p:cNvSpPr/>
              <p:nvPr/>
            </p:nvSpPr>
            <p:spPr>
              <a:xfrm>
                <a:off x="10588287" y="968551"/>
                <a:ext cx="35388" cy="35388"/>
              </a:xfrm>
              <a:custGeom>
                <a:avLst/>
                <a:gdLst>
                  <a:gd name="connsiteX0" fmla="*/ 35098 w 35388"/>
                  <a:gd name="connsiteY0" fmla="*/ 35388 h 35388"/>
                  <a:gd name="connsiteX1" fmla="*/ 0 w 35388"/>
                  <a:gd name="connsiteY1" fmla="*/ 35388 h 35388"/>
                  <a:gd name="connsiteX2" fmla="*/ 0 w 35388"/>
                  <a:gd name="connsiteY2" fmla="*/ 0 h 35388"/>
                  <a:gd name="connsiteX3" fmla="*/ 35388 w 35388"/>
                  <a:gd name="connsiteY3" fmla="*/ 0 h 35388"/>
                  <a:gd name="connsiteX4" fmla="*/ 35388 w 35388"/>
                  <a:gd name="connsiteY4" fmla="*/ 35388 h 35388"/>
                  <a:gd name="connsiteX5" fmla="*/ 5801 w 35388"/>
                  <a:gd name="connsiteY5" fmla="*/ 29587 h 35388"/>
                  <a:gd name="connsiteX6" fmla="*/ 29587 w 35388"/>
                  <a:gd name="connsiteY6" fmla="*/ 29587 h 35388"/>
                  <a:gd name="connsiteX7" fmla="*/ 29587 w 35388"/>
                  <a:gd name="connsiteY7" fmla="*/ 5801 h 35388"/>
                  <a:gd name="connsiteX8" fmla="*/ 5801 w 35388"/>
                  <a:gd name="connsiteY8" fmla="*/ 5801 h 35388"/>
                  <a:gd name="connsiteX9" fmla="*/ 5801 w 35388"/>
                  <a:gd name="connsiteY9" fmla="*/ 29587 h 3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88" h="35388">
                    <a:moveTo>
                      <a:pt x="35098" y="35388"/>
                    </a:moveTo>
                    <a:lnTo>
                      <a:pt x="0" y="35388"/>
                    </a:lnTo>
                    <a:lnTo>
                      <a:pt x="0" y="0"/>
                    </a:lnTo>
                    <a:lnTo>
                      <a:pt x="35388" y="0"/>
                    </a:lnTo>
                    <a:lnTo>
                      <a:pt x="35388" y="35388"/>
                    </a:lnTo>
                    <a:close/>
                    <a:moveTo>
                      <a:pt x="5801" y="29587"/>
                    </a:moveTo>
                    <a:lnTo>
                      <a:pt x="29587" y="29587"/>
                    </a:lnTo>
                    <a:lnTo>
                      <a:pt x="29587" y="5801"/>
                    </a:lnTo>
                    <a:lnTo>
                      <a:pt x="5801" y="5801"/>
                    </a:lnTo>
                    <a:lnTo>
                      <a:pt x="5801" y="29587"/>
                    </a:lnTo>
                    <a:close/>
                  </a:path>
                </a:pathLst>
              </a:custGeom>
              <a:solidFill>
                <a:srgbClr val="2081C1"/>
              </a:solidFill>
              <a:ln w="2880" cap="flat">
                <a:noFill/>
                <a:prstDash val="solid"/>
                <a:miter/>
              </a:ln>
            </p:spPr>
            <p:txBody>
              <a:bodyPr rtlCol="0" anchor="ctr"/>
              <a:lstStyle/>
              <a:p>
                <a:endParaRPr lang="en-IN" dirty="0"/>
              </a:p>
            </p:txBody>
          </p:sp>
          <p:sp>
            <p:nvSpPr>
              <p:cNvPr id="146" name="Freeform: Shape 145">
                <a:extLst>
                  <a:ext uri="{FF2B5EF4-FFF2-40B4-BE49-F238E27FC236}">
                    <a16:creationId xmlns:a16="http://schemas.microsoft.com/office/drawing/2014/main" id="{ACD8290D-E638-490D-8DC5-3874EB7582E5}"/>
                  </a:ext>
                </a:extLst>
              </p:cNvPr>
              <p:cNvSpPr/>
              <p:nvPr/>
            </p:nvSpPr>
            <p:spPr>
              <a:xfrm>
                <a:off x="10642239" y="968551"/>
                <a:ext cx="35388" cy="35388"/>
              </a:xfrm>
              <a:custGeom>
                <a:avLst/>
                <a:gdLst>
                  <a:gd name="connsiteX0" fmla="*/ 35388 w 35388"/>
                  <a:gd name="connsiteY0" fmla="*/ 35388 h 35388"/>
                  <a:gd name="connsiteX1" fmla="*/ 0 w 35388"/>
                  <a:gd name="connsiteY1" fmla="*/ 35388 h 35388"/>
                  <a:gd name="connsiteX2" fmla="*/ 0 w 35388"/>
                  <a:gd name="connsiteY2" fmla="*/ 0 h 35388"/>
                  <a:gd name="connsiteX3" fmla="*/ 35388 w 35388"/>
                  <a:gd name="connsiteY3" fmla="*/ 0 h 35388"/>
                  <a:gd name="connsiteX4" fmla="*/ 35388 w 35388"/>
                  <a:gd name="connsiteY4" fmla="*/ 35388 h 35388"/>
                  <a:gd name="connsiteX5" fmla="*/ 5801 w 35388"/>
                  <a:gd name="connsiteY5" fmla="*/ 29587 h 35388"/>
                  <a:gd name="connsiteX6" fmla="*/ 29587 w 35388"/>
                  <a:gd name="connsiteY6" fmla="*/ 29587 h 35388"/>
                  <a:gd name="connsiteX7" fmla="*/ 29587 w 35388"/>
                  <a:gd name="connsiteY7" fmla="*/ 5801 h 35388"/>
                  <a:gd name="connsiteX8" fmla="*/ 5801 w 35388"/>
                  <a:gd name="connsiteY8" fmla="*/ 5801 h 35388"/>
                  <a:gd name="connsiteX9" fmla="*/ 5801 w 35388"/>
                  <a:gd name="connsiteY9" fmla="*/ 29587 h 3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88" h="35388">
                    <a:moveTo>
                      <a:pt x="35388" y="35388"/>
                    </a:moveTo>
                    <a:lnTo>
                      <a:pt x="0" y="35388"/>
                    </a:lnTo>
                    <a:lnTo>
                      <a:pt x="0" y="0"/>
                    </a:lnTo>
                    <a:lnTo>
                      <a:pt x="35388" y="0"/>
                    </a:lnTo>
                    <a:lnTo>
                      <a:pt x="35388" y="35388"/>
                    </a:lnTo>
                    <a:close/>
                    <a:moveTo>
                      <a:pt x="5801" y="29587"/>
                    </a:moveTo>
                    <a:lnTo>
                      <a:pt x="29587" y="29587"/>
                    </a:lnTo>
                    <a:lnTo>
                      <a:pt x="29587" y="5801"/>
                    </a:lnTo>
                    <a:lnTo>
                      <a:pt x="5801" y="5801"/>
                    </a:lnTo>
                    <a:lnTo>
                      <a:pt x="5801" y="29587"/>
                    </a:lnTo>
                    <a:close/>
                  </a:path>
                </a:pathLst>
              </a:custGeom>
              <a:solidFill>
                <a:srgbClr val="2081C1"/>
              </a:solidFill>
              <a:ln w="2880" cap="flat">
                <a:noFill/>
                <a:prstDash val="solid"/>
                <a:miter/>
              </a:ln>
            </p:spPr>
            <p:txBody>
              <a:bodyPr rtlCol="0" anchor="ctr"/>
              <a:lstStyle/>
              <a:p>
                <a:endParaRPr lang="en-IN" dirty="0"/>
              </a:p>
            </p:txBody>
          </p:sp>
        </p:grpSp>
        <p:grpSp>
          <p:nvGrpSpPr>
            <p:cNvPr id="147" name="Graphic 137">
              <a:extLst>
                <a:ext uri="{FF2B5EF4-FFF2-40B4-BE49-F238E27FC236}">
                  <a16:creationId xmlns:a16="http://schemas.microsoft.com/office/drawing/2014/main" id="{060882FB-E371-4B73-BCBC-20C17BD5F503}"/>
                </a:ext>
              </a:extLst>
            </p:cNvPr>
            <p:cNvGrpSpPr/>
            <p:nvPr/>
          </p:nvGrpSpPr>
          <p:grpSpPr>
            <a:xfrm>
              <a:off x="10588287" y="1022504"/>
              <a:ext cx="89340" cy="35388"/>
              <a:chOff x="10588287" y="1022504"/>
              <a:chExt cx="89340" cy="35388"/>
            </a:xfrm>
            <a:solidFill>
              <a:srgbClr val="2081C1"/>
            </a:solidFill>
          </p:grpSpPr>
          <p:sp>
            <p:nvSpPr>
              <p:cNvPr id="148" name="Freeform: Shape 147">
                <a:extLst>
                  <a:ext uri="{FF2B5EF4-FFF2-40B4-BE49-F238E27FC236}">
                    <a16:creationId xmlns:a16="http://schemas.microsoft.com/office/drawing/2014/main" id="{DA789279-9578-460E-A148-5F582BEEA334}"/>
                  </a:ext>
                </a:extLst>
              </p:cNvPr>
              <p:cNvSpPr/>
              <p:nvPr/>
            </p:nvSpPr>
            <p:spPr>
              <a:xfrm>
                <a:off x="10588287" y="1022504"/>
                <a:ext cx="35388" cy="35388"/>
              </a:xfrm>
              <a:custGeom>
                <a:avLst/>
                <a:gdLst>
                  <a:gd name="connsiteX0" fmla="*/ 35098 w 35388"/>
                  <a:gd name="connsiteY0" fmla="*/ 35388 h 35388"/>
                  <a:gd name="connsiteX1" fmla="*/ 0 w 35388"/>
                  <a:gd name="connsiteY1" fmla="*/ 35388 h 35388"/>
                  <a:gd name="connsiteX2" fmla="*/ 0 w 35388"/>
                  <a:gd name="connsiteY2" fmla="*/ 0 h 35388"/>
                  <a:gd name="connsiteX3" fmla="*/ 35388 w 35388"/>
                  <a:gd name="connsiteY3" fmla="*/ 0 h 35388"/>
                  <a:gd name="connsiteX4" fmla="*/ 35388 w 35388"/>
                  <a:gd name="connsiteY4" fmla="*/ 35388 h 35388"/>
                  <a:gd name="connsiteX5" fmla="*/ 5801 w 35388"/>
                  <a:gd name="connsiteY5" fmla="*/ 29587 h 35388"/>
                  <a:gd name="connsiteX6" fmla="*/ 29587 w 35388"/>
                  <a:gd name="connsiteY6" fmla="*/ 29587 h 35388"/>
                  <a:gd name="connsiteX7" fmla="*/ 29587 w 35388"/>
                  <a:gd name="connsiteY7" fmla="*/ 5801 h 35388"/>
                  <a:gd name="connsiteX8" fmla="*/ 5801 w 35388"/>
                  <a:gd name="connsiteY8" fmla="*/ 5801 h 35388"/>
                  <a:gd name="connsiteX9" fmla="*/ 5801 w 35388"/>
                  <a:gd name="connsiteY9" fmla="*/ 29587 h 3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88" h="35388">
                    <a:moveTo>
                      <a:pt x="35098" y="35388"/>
                    </a:moveTo>
                    <a:lnTo>
                      <a:pt x="0" y="35388"/>
                    </a:lnTo>
                    <a:lnTo>
                      <a:pt x="0" y="0"/>
                    </a:lnTo>
                    <a:lnTo>
                      <a:pt x="35388" y="0"/>
                    </a:lnTo>
                    <a:lnTo>
                      <a:pt x="35388" y="35388"/>
                    </a:lnTo>
                    <a:close/>
                    <a:moveTo>
                      <a:pt x="5801" y="29587"/>
                    </a:moveTo>
                    <a:lnTo>
                      <a:pt x="29587" y="29587"/>
                    </a:lnTo>
                    <a:lnTo>
                      <a:pt x="29587" y="5801"/>
                    </a:lnTo>
                    <a:lnTo>
                      <a:pt x="5801" y="5801"/>
                    </a:lnTo>
                    <a:lnTo>
                      <a:pt x="5801" y="29587"/>
                    </a:lnTo>
                    <a:close/>
                  </a:path>
                </a:pathLst>
              </a:custGeom>
              <a:solidFill>
                <a:srgbClr val="2081C1"/>
              </a:solidFill>
              <a:ln w="2880" cap="flat">
                <a:noFill/>
                <a:prstDash val="solid"/>
                <a:miter/>
              </a:ln>
            </p:spPr>
            <p:txBody>
              <a:bodyPr rtlCol="0" anchor="ctr"/>
              <a:lstStyle/>
              <a:p>
                <a:endParaRPr lang="en-IN" dirty="0"/>
              </a:p>
            </p:txBody>
          </p:sp>
          <p:sp>
            <p:nvSpPr>
              <p:cNvPr id="149" name="Freeform: Shape 148">
                <a:extLst>
                  <a:ext uri="{FF2B5EF4-FFF2-40B4-BE49-F238E27FC236}">
                    <a16:creationId xmlns:a16="http://schemas.microsoft.com/office/drawing/2014/main" id="{44FB2C44-51DB-4D3D-9A58-52B3A99D5DFF}"/>
                  </a:ext>
                </a:extLst>
              </p:cNvPr>
              <p:cNvSpPr/>
              <p:nvPr/>
            </p:nvSpPr>
            <p:spPr>
              <a:xfrm>
                <a:off x="10642239" y="1022504"/>
                <a:ext cx="35388" cy="35388"/>
              </a:xfrm>
              <a:custGeom>
                <a:avLst/>
                <a:gdLst>
                  <a:gd name="connsiteX0" fmla="*/ 35388 w 35388"/>
                  <a:gd name="connsiteY0" fmla="*/ 35388 h 35388"/>
                  <a:gd name="connsiteX1" fmla="*/ 0 w 35388"/>
                  <a:gd name="connsiteY1" fmla="*/ 35388 h 35388"/>
                  <a:gd name="connsiteX2" fmla="*/ 0 w 35388"/>
                  <a:gd name="connsiteY2" fmla="*/ 0 h 35388"/>
                  <a:gd name="connsiteX3" fmla="*/ 35388 w 35388"/>
                  <a:gd name="connsiteY3" fmla="*/ 0 h 35388"/>
                  <a:gd name="connsiteX4" fmla="*/ 35388 w 35388"/>
                  <a:gd name="connsiteY4" fmla="*/ 35388 h 35388"/>
                  <a:gd name="connsiteX5" fmla="*/ 5801 w 35388"/>
                  <a:gd name="connsiteY5" fmla="*/ 29587 h 35388"/>
                  <a:gd name="connsiteX6" fmla="*/ 29587 w 35388"/>
                  <a:gd name="connsiteY6" fmla="*/ 29587 h 35388"/>
                  <a:gd name="connsiteX7" fmla="*/ 29587 w 35388"/>
                  <a:gd name="connsiteY7" fmla="*/ 5801 h 35388"/>
                  <a:gd name="connsiteX8" fmla="*/ 5801 w 35388"/>
                  <a:gd name="connsiteY8" fmla="*/ 5801 h 35388"/>
                  <a:gd name="connsiteX9" fmla="*/ 5801 w 35388"/>
                  <a:gd name="connsiteY9" fmla="*/ 29587 h 3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88" h="35388">
                    <a:moveTo>
                      <a:pt x="35388" y="35388"/>
                    </a:moveTo>
                    <a:lnTo>
                      <a:pt x="0" y="35388"/>
                    </a:lnTo>
                    <a:lnTo>
                      <a:pt x="0" y="0"/>
                    </a:lnTo>
                    <a:lnTo>
                      <a:pt x="35388" y="0"/>
                    </a:lnTo>
                    <a:lnTo>
                      <a:pt x="35388" y="35388"/>
                    </a:lnTo>
                    <a:close/>
                    <a:moveTo>
                      <a:pt x="5801" y="29587"/>
                    </a:moveTo>
                    <a:lnTo>
                      <a:pt x="29587" y="29587"/>
                    </a:lnTo>
                    <a:lnTo>
                      <a:pt x="29587" y="5801"/>
                    </a:lnTo>
                    <a:lnTo>
                      <a:pt x="5801" y="5801"/>
                    </a:lnTo>
                    <a:lnTo>
                      <a:pt x="5801" y="29587"/>
                    </a:lnTo>
                    <a:close/>
                  </a:path>
                </a:pathLst>
              </a:custGeom>
              <a:solidFill>
                <a:srgbClr val="2081C1"/>
              </a:solidFill>
              <a:ln w="2880" cap="flat">
                <a:noFill/>
                <a:prstDash val="solid"/>
                <a:miter/>
              </a:ln>
            </p:spPr>
            <p:txBody>
              <a:bodyPr rtlCol="0" anchor="ctr"/>
              <a:lstStyle/>
              <a:p>
                <a:endParaRPr lang="en-IN" dirty="0"/>
              </a:p>
            </p:txBody>
          </p:sp>
        </p:grpSp>
        <p:sp>
          <p:nvSpPr>
            <p:cNvPr id="150" name="Freeform: Shape 149">
              <a:extLst>
                <a:ext uri="{FF2B5EF4-FFF2-40B4-BE49-F238E27FC236}">
                  <a16:creationId xmlns:a16="http://schemas.microsoft.com/office/drawing/2014/main" id="{41CDA7F4-E582-4198-A9F5-CF04FC87505C}"/>
                </a:ext>
              </a:extLst>
            </p:cNvPr>
            <p:cNvSpPr/>
            <p:nvPr/>
          </p:nvSpPr>
          <p:spPr>
            <a:xfrm>
              <a:off x="10606271" y="1075876"/>
              <a:ext cx="52502" cy="53082"/>
            </a:xfrm>
            <a:custGeom>
              <a:avLst/>
              <a:gdLst>
                <a:gd name="connsiteX0" fmla="*/ 52502 w 52502"/>
                <a:gd name="connsiteY0" fmla="*/ 53082 h 53082"/>
                <a:gd name="connsiteX1" fmla="*/ 0 w 52502"/>
                <a:gd name="connsiteY1" fmla="*/ 53082 h 53082"/>
                <a:gd name="connsiteX2" fmla="*/ 0 w 52502"/>
                <a:gd name="connsiteY2" fmla="*/ 0 h 53082"/>
                <a:gd name="connsiteX3" fmla="*/ 52502 w 52502"/>
                <a:gd name="connsiteY3" fmla="*/ 0 h 53082"/>
                <a:gd name="connsiteX4" fmla="*/ 52502 w 52502"/>
                <a:gd name="connsiteY4" fmla="*/ 53082 h 53082"/>
                <a:gd name="connsiteX5" fmla="*/ 5801 w 52502"/>
                <a:gd name="connsiteY5" fmla="*/ 47281 h 53082"/>
                <a:gd name="connsiteX6" fmla="*/ 46701 w 52502"/>
                <a:gd name="connsiteY6" fmla="*/ 47281 h 53082"/>
                <a:gd name="connsiteX7" fmla="*/ 46701 w 52502"/>
                <a:gd name="connsiteY7" fmla="*/ 5801 h 53082"/>
                <a:gd name="connsiteX8" fmla="*/ 5801 w 52502"/>
                <a:gd name="connsiteY8" fmla="*/ 5801 h 53082"/>
                <a:gd name="connsiteX9" fmla="*/ 5801 w 52502"/>
                <a:gd name="connsiteY9" fmla="*/ 47281 h 5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02" h="53082">
                  <a:moveTo>
                    <a:pt x="52502" y="53082"/>
                  </a:moveTo>
                  <a:lnTo>
                    <a:pt x="0" y="53082"/>
                  </a:lnTo>
                  <a:lnTo>
                    <a:pt x="0" y="0"/>
                  </a:lnTo>
                  <a:lnTo>
                    <a:pt x="52502" y="0"/>
                  </a:lnTo>
                  <a:lnTo>
                    <a:pt x="52502" y="53082"/>
                  </a:lnTo>
                  <a:close/>
                  <a:moveTo>
                    <a:pt x="5801" y="47281"/>
                  </a:moveTo>
                  <a:lnTo>
                    <a:pt x="46701" y="47281"/>
                  </a:lnTo>
                  <a:lnTo>
                    <a:pt x="46701" y="5801"/>
                  </a:lnTo>
                  <a:lnTo>
                    <a:pt x="5801" y="5801"/>
                  </a:lnTo>
                  <a:lnTo>
                    <a:pt x="5801" y="47281"/>
                  </a:lnTo>
                  <a:close/>
                </a:path>
              </a:pathLst>
            </a:custGeom>
            <a:solidFill>
              <a:srgbClr val="2081C1"/>
            </a:solidFill>
            <a:ln w="2880" cap="flat">
              <a:noFill/>
              <a:prstDash val="solid"/>
              <a:miter/>
            </a:ln>
          </p:spPr>
          <p:txBody>
            <a:bodyPr rtlCol="0" anchor="ctr"/>
            <a:lstStyle/>
            <a:p>
              <a:endParaRPr lang="en-IN" dirty="0"/>
            </a:p>
          </p:txBody>
        </p:sp>
        <p:grpSp>
          <p:nvGrpSpPr>
            <p:cNvPr id="151" name="Graphic 137">
              <a:extLst>
                <a:ext uri="{FF2B5EF4-FFF2-40B4-BE49-F238E27FC236}">
                  <a16:creationId xmlns:a16="http://schemas.microsoft.com/office/drawing/2014/main" id="{060882FB-E371-4B73-BCBC-20C17BD5F503}"/>
                </a:ext>
              </a:extLst>
            </p:cNvPr>
            <p:cNvGrpSpPr/>
            <p:nvPr/>
          </p:nvGrpSpPr>
          <p:grpSpPr>
            <a:xfrm>
              <a:off x="10715626" y="1011771"/>
              <a:ext cx="24945" cy="99783"/>
              <a:chOff x="10715626" y="1011771"/>
              <a:chExt cx="24945" cy="99783"/>
            </a:xfrm>
            <a:solidFill>
              <a:srgbClr val="2081C1"/>
            </a:solidFill>
          </p:grpSpPr>
          <p:sp>
            <p:nvSpPr>
              <p:cNvPr id="152" name="Freeform: Shape 151">
                <a:extLst>
                  <a:ext uri="{FF2B5EF4-FFF2-40B4-BE49-F238E27FC236}">
                    <a16:creationId xmlns:a16="http://schemas.microsoft.com/office/drawing/2014/main" id="{256F06B6-4AD8-40F3-BC3A-4B905E86E59A}"/>
                  </a:ext>
                </a:extLst>
              </p:cNvPr>
              <p:cNvSpPr/>
              <p:nvPr/>
            </p:nvSpPr>
            <p:spPr>
              <a:xfrm>
                <a:off x="10715626" y="1011771"/>
                <a:ext cx="24945" cy="25525"/>
              </a:xfrm>
              <a:custGeom>
                <a:avLst/>
                <a:gdLst>
                  <a:gd name="connsiteX0" fmla="*/ 24946 w 24945"/>
                  <a:gd name="connsiteY0" fmla="*/ 25526 h 25525"/>
                  <a:gd name="connsiteX1" fmla="*/ 0 w 24945"/>
                  <a:gd name="connsiteY1" fmla="*/ 25526 h 25525"/>
                  <a:gd name="connsiteX2" fmla="*/ 0 w 24945"/>
                  <a:gd name="connsiteY2" fmla="*/ 0 h 25525"/>
                  <a:gd name="connsiteX3" fmla="*/ 24656 w 24945"/>
                  <a:gd name="connsiteY3" fmla="*/ 0 h 25525"/>
                  <a:gd name="connsiteX4" fmla="*/ 24656 w 24945"/>
                  <a:gd name="connsiteY4" fmla="*/ 25526 h 25525"/>
                  <a:gd name="connsiteX5" fmla="*/ 5801 w 24945"/>
                  <a:gd name="connsiteY5" fmla="*/ 19725 h 25525"/>
                  <a:gd name="connsiteX6" fmla="*/ 18854 w 24945"/>
                  <a:gd name="connsiteY6" fmla="*/ 19725 h 25525"/>
                  <a:gd name="connsiteX7" fmla="*/ 18854 w 24945"/>
                  <a:gd name="connsiteY7" fmla="*/ 5801 h 25525"/>
                  <a:gd name="connsiteX8" fmla="*/ 5801 w 24945"/>
                  <a:gd name="connsiteY8" fmla="*/ 5801 h 25525"/>
                  <a:gd name="connsiteX9" fmla="*/ 5801 w 24945"/>
                  <a:gd name="connsiteY9" fmla="*/ 19725 h 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45" h="25525">
                    <a:moveTo>
                      <a:pt x="24946" y="25526"/>
                    </a:moveTo>
                    <a:lnTo>
                      <a:pt x="0" y="25526"/>
                    </a:lnTo>
                    <a:lnTo>
                      <a:pt x="0" y="0"/>
                    </a:lnTo>
                    <a:lnTo>
                      <a:pt x="24656" y="0"/>
                    </a:lnTo>
                    <a:lnTo>
                      <a:pt x="24656" y="25526"/>
                    </a:lnTo>
                    <a:close/>
                    <a:moveTo>
                      <a:pt x="5801" y="19725"/>
                    </a:moveTo>
                    <a:lnTo>
                      <a:pt x="18854" y="19725"/>
                    </a:lnTo>
                    <a:lnTo>
                      <a:pt x="18854" y="5801"/>
                    </a:lnTo>
                    <a:lnTo>
                      <a:pt x="5801" y="5801"/>
                    </a:lnTo>
                    <a:lnTo>
                      <a:pt x="5801" y="19725"/>
                    </a:lnTo>
                    <a:close/>
                  </a:path>
                </a:pathLst>
              </a:custGeom>
              <a:solidFill>
                <a:srgbClr val="2081C1"/>
              </a:solidFill>
              <a:ln w="2880" cap="flat">
                <a:noFill/>
                <a:prstDash val="solid"/>
                <a:miter/>
              </a:ln>
            </p:spPr>
            <p:txBody>
              <a:bodyPr rtlCol="0" anchor="ctr"/>
              <a:lstStyle/>
              <a:p>
                <a:endParaRPr lang="en-IN" dirty="0"/>
              </a:p>
            </p:txBody>
          </p:sp>
          <p:sp>
            <p:nvSpPr>
              <p:cNvPr id="153" name="Freeform: Shape 152">
                <a:extLst>
                  <a:ext uri="{FF2B5EF4-FFF2-40B4-BE49-F238E27FC236}">
                    <a16:creationId xmlns:a16="http://schemas.microsoft.com/office/drawing/2014/main" id="{C2E3F0C5-C7B4-4C28-9F26-5C2EB48133BF}"/>
                  </a:ext>
                </a:extLst>
              </p:cNvPr>
              <p:cNvSpPr/>
              <p:nvPr/>
            </p:nvSpPr>
            <p:spPr>
              <a:xfrm>
                <a:off x="10715626" y="1048900"/>
                <a:ext cx="24945" cy="25525"/>
              </a:xfrm>
              <a:custGeom>
                <a:avLst/>
                <a:gdLst>
                  <a:gd name="connsiteX0" fmla="*/ 24946 w 24945"/>
                  <a:gd name="connsiteY0" fmla="*/ 25526 h 25525"/>
                  <a:gd name="connsiteX1" fmla="*/ 0 w 24945"/>
                  <a:gd name="connsiteY1" fmla="*/ 25526 h 25525"/>
                  <a:gd name="connsiteX2" fmla="*/ 0 w 24945"/>
                  <a:gd name="connsiteY2" fmla="*/ 0 h 25525"/>
                  <a:gd name="connsiteX3" fmla="*/ 24656 w 24945"/>
                  <a:gd name="connsiteY3" fmla="*/ 0 h 25525"/>
                  <a:gd name="connsiteX4" fmla="*/ 24656 w 24945"/>
                  <a:gd name="connsiteY4" fmla="*/ 25526 h 25525"/>
                  <a:gd name="connsiteX5" fmla="*/ 5801 w 24945"/>
                  <a:gd name="connsiteY5" fmla="*/ 19725 h 25525"/>
                  <a:gd name="connsiteX6" fmla="*/ 18854 w 24945"/>
                  <a:gd name="connsiteY6" fmla="*/ 19725 h 25525"/>
                  <a:gd name="connsiteX7" fmla="*/ 18854 w 24945"/>
                  <a:gd name="connsiteY7" fmla="*/ 5801 h 25525"/>
                  <a:gd name="connsiteX8" fmla="*/ 5801 w 24945"/>
                  <a:gd name="connsiteY8" fmla="*/ 5801 h 25525"/>
                  <a:gd name="connsiteX9" fmla="*/ 5801 w 24945"/>
                  <a:gd name="connsiteY9" fmla="*/ 19725 h 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45" h="25525">
                    <a:moveTo>
                      <a:pt x="24946" y="25526"/>
                    </a:moveTo>
                    <a:lnTo>
                      <a:pt x="0" y="25526"/>
                    </a:lnTo>
                    <a:lnTo>
                      <a:pt x="0" y="0"/>
                    </a:lnTo>
                    <a:lnTo>
                      <a:pt x="24656" y="0"/>
                    </a:lnTo>
                    <a:lnTo>
                      <a:pt x="24656" y="25526"/>
                    </a:lnTo>
                    <a:close/>
                    <a:moveTo>
                      <a:pt x="5801" y="19725"/>
                    </a:moveTo>
                    <a:lnTo>
                      <a:pt x="18854" y="19725"/>
                    </a:lnTo>
                    <a:lnTo>
                      <a:pt x="18854" y="5801"/>
                    </a:lnTo>
                    <a:lnTo>
                      <a:pt x="5801" y="5801"/>
                    </a:lnTo>
                    <a:lnTo>
                      <a:pt x="5801" y="19725"/>
                    </a:lnTo>
                    <a:close/>
                  </a:path>
                </a:pathLst>
              </a:custGeom>
              <a:solidFill>
                <a:srgbClr val="2081C1"/>
              </a:solidFill>
              <a:ln w="2880" cap="flat">
                <a:noFill/>
                <a:prstDash val="solid"/>
                <a:miter/>
              </a:ln>
            </p:spPr>
            <p:txBody>
              <a:bodyPr rtlCol="0" anchor="ctr"/>
              <a:lstStyle/>
              <a:p>
                <a:endParaRPr lang="en-IN" dirty="0"/>
              </a:p>
            </p:txBody>
          </p:sp>
          <p:sp>
            <p:nvSpPr>
              <p:cNvPr id="154" name="Freeform: Shape 153">
                <a:extLst>
                  <a:ext uri="{FF2B5EF4-FFF2-40B4-BE49-F238E27FC236}">
                    <a16:creationId xmlns:a16="http://schemas.microsoft.com/office/drawing/2014/main" id="{5B3317BF-ED56-42EE-8506-1BA1E034FF35}"/>
                  </a:ext>
                </a:extLst>
              </p:cNvPr>
              <p:cNvSpPr/>
              <p:nvPr/>
            </p:nvSpPr>
            <p:spPr>
              <a:xfrm>
                <a:off x="10715626" y="1086029"/>
                <a:ext cx="24945" cy="25525"/>
              </a:xfrm>
              <a:custGeom>
                <a:avLst/>
                <a:gdLst>
                  <a:gd name="connsiteX0" fmla="*/ 24946 w 24945"/>
                  <a:gd name="connsiteY0" fmla="*/ 25526 h 25525"/>
                  <a:gd name="connsiteX1" fmla="*/ 0 w 24945"/>
                  <a:gd name="connsiteY1" fmla="*/ 25526 h 25525"/>
                  <a:gd name="connsiteX2" fmla="*/ 0 w 24945"/>
                  <a:gd name="connsiteY2" fmla="*/ 0 h 25525"/>
                  <a:gd name="connsiteX3" fmla="*/ 24656 w 24945"/>
                  <a:gd name="connsiteY3" fmla="*/ 0 h 25525"/>
                  <a:gd name="connsiteX4" fmla="*/ 24656 w 24945"/>
                  <a:gd name="connsiteY4" fmla="*/ 25526 h 25525"/>
                  <a:gd name="connsiteX5" fmla="*/ 5801 w 24945"/>
                  <a:gd name="connsiteY5" fmla="*/ 19725 h 25525"/>
                  <a:gd name="connsiteX6" fmla="*/ 18854 w 24945"/>
                  <a:gd name="connsiteY6" fmla="*/ 19725 h 25525"/>
                  <a:gd name="connsiteX7" fmla="*/ 18854 w 24945"/>
                  <a:gd name="connsiteY7" fmla="*/ 5801 h 25525"/>
                  <a:gd name="connsiteX8" fmla="*/ 5801 w 24945"/>
                  <a:gd name="connsiteY8" fmla="*/ 5801 h 25525"/>
                  <a:gd name="connsiteX9" fmla="*/ 5801 w 24945"/>
                  <a:gd name="connsiteY9" fmla="*/ 19725 h 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45" h="25525">
                    <a:moveTo>
                      <a:pt x="24946" y="25526"/>
                    </a:moveTo>
                    <a:lnTo>
                      <a:pt x="0" y="25526"/>
                    </a:lnTo>
                    <a:lnTo>
                      <a:pt x="0" y="0"/>
                    </a:lnTo>
                    <a:lnTo>
                      <a:pt x="24656" y="0"/>
                    </a:lnTo>
                    <a:lnTo>
                      <a:pt x="24656" y="25526"/>
                    </a:lnTo>
                    <a:close/>
                    <a:moveTo>
                      <a:pt x="5801" y="19725"/>
                    </a:moveTo>
                    <a:lnTo>
                      <a:pt x="18854" y="19725"/>
                    </a:lnTo>
                    <a:lnTo>
                      <a:pt x="18854" y="5801"/>
                    </a:lnTo>
                    <a:lnTo>
                      <a:pt x="5801" y="5801"/>
                    </a:lnTo>
                    <a:lnTo>
                      <a:pt x="5801" y="19725"/>
                    </a:lnTo>
                    <a:close/>
                  </a:path>
                </a:pathLst>
              </a:custGeom>
              <a:solidFill>
                <a:srgbClr val="2081C1"/>
              </a:solidFill>
              <a:ln w="2880" cap="flat">
                <a:noFill/>
                <a:prstDash val="solid"/>
                <a:miter/>
              </a:ln>
            </p:spPr>
            <p:txBody>
              <a:bodyPr rtlCol="0" anchor="ctr"/>
              <a:lstStyle/>
              <a:p>
                <a:endParaRPr lang="en-IN" dirty="0"/>
              </a:p>
            </p:txBody>
          </p:sp>
        </p:grpSp>
        <p:grpSp>
          <p:nvGrpSpPr>
            <p:cNvPr id="155" name="Graphic 137">
              <a:extLst>
                <a:ext uri="{FF2B5EF4-FFF2-40B4-BE49-F238E27FC236}">
                  <a16:creationId xmlns:a16="http://schemas.microsoft.com/office/drawing/2014/main" id="{060882FB-E371-4B73-BCBC-20C17BD5F503}"/>
                </a:ext>
              </a:extLst>
            </p:cNvPr>
            <p:cNvGrpSpPr/>
            <p:nvPr/>
          </p:nvGrpSpPr>
          <p:grpSpPr>
            <a:xfrm>
              <a:off x="10526212" y="1011771"/>
              <a:ext cx="24945" cy="99783"/>
              <a:chOff x="10526212" y="1011771"/>
              <a:chExt cx="24945" cy="99783"/>
            </a:xfrm>
            <a:solidFill>
              <a:srgbClr val="2081C1"/>
            </a:solidFill>
          </p:grpSpPr>
          <p:sp>
            <p:nvSpPr>
              <p:cNvPr id="156" name="Freeform: Shape 155">
                <a:extLst>
                  <a:ext uri="{FF2B5EF4-FFF2-40B4-BE49-F238E27FC236}">
                    <a16:creationId xmlns:a16="http://schemas.microsoft.com/office/drawing/2014/main" id="{3E074C09-E554-4F9F-81D5-9C38CCCFE9C8}"/>
                  </a:ext>
                </a:extLst>
              </p:cNvPr>
              <p:cNvSpPr/>
              <p:nvPr/>
            </p:nvSpPr>
            <p:spPr>
              <a:xfrm>
                <a:off x="10526212" y="1011771"/>
                <a:ext cx="24945" cy="25525"/>
              </a:xfrm>
              <a:custGeom>
                <a:avLst/>
                <a:gdLst>
                  <a:gd name="connsiteX0" fmla="*/ 24946 w 24945"/>
                  <a:gd name="connsiteY0" fmla="*/ 25526 h 25525"/>
                  <a:gd name="connsiteX1" fmla="*/ 0 w 24945"/>
                  <a:gd name="connsiteY1" fmla="*/ 25526 h 25525"/>
                  <a:gd name="connsiteX2" fmla="*/ 0 w 24945"/>
                  <a:gd name="connsiteY2" fmla="*/ 0 h 25525"/>
                  <a:gd name="connsiteX3" fmla="*/ 24656 w 24945"/>
                  <a:gd name="connsiteY3" fmla="*/ 0 h 25525"/>
                  <a:gd name="connsiteX4" fmla="*/ 24656 w 24945"/>
                  <a:gd name="connsiteY4" fmla="*/ 25526 h 25525"/>
                  <a:gd name="connsiteX5" fmla="*/ 5801 w 24945"/>
                  <a:gd name="connsiteY5" fmla="*/ 19725 h 25525"/>
                  <a:gd name="connsiteX6" fmla="*/ 18854 w 24945"/>
                  <a:gd name="connsiteY6" fmla="*/ 19725 h 25525"/>
                  <a:gd name="connsiteX7" fmla="*/ 18854 w 24945"/>
                  <a:gd name="connsiteY7" fmla="*/ 5801 h 25525"/>
                  <a:gd name="connsiteX8" fmla="*/ 5801 w 24945"/>
                  <a:gd name="connsiteY8" fmla="*/ 5801 h 25525"/>
                  <a:gd name="connsiteX9" fmla="*/ 5801 w 24945"/>
                  <a:gd name="connsiteY9" fmla="*/ 19725 h 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45" h="25525">
                    <a:moveTo>
                      <a:pt x="24946" y="25526"/>
                    </a:moveTo>
                    <a:lnTo>
                      <a:pt x="0" y="25526"/>
                    </a:lnTo>
                    <a:lnTo>
                      <a:pt x="0" y="0"/>
                    </a:lnTo>
                    <a:lnTo>
                      <a:pt x="24656" y="0"/>
                    </a:lnTo>
                    <a:lnTo>
                      <a:pt x="24656" y="25526"/>
                    </a:lnTo>
                    <a:close/>
                    <a:moveTo>
                      <a:pt x="5801" y="19725"/>
                    </a:moveTo>
                    <a:lnTo>
                      <a:pt x="18854" y="19725"/>
                    </a:lnTo>
                    <a:lnTo>
                      <a:pt x="18854" y="5801"/>
                    </a:lnTo>
                    <a:lnTo>
                      <a:pt x="5801" y="5801"/>
                    </a:lnTo>
                    <a:lnTo>
                      <a:pt x="5801" y="19725"/>
                    </a:lnTo>
                    <a:close/>
                  </a:path>
                </a:pathLst>
              </a:custGeom>
              <a:solidFill>
                <a:srgbClr val="2081C1"/>
              </a:solidFill>
              <a:ln w="2880" cap="flat">
                <a:noFill/>
                <a:prstDash val="solid"/>
                <a:miter/>
              </a:ln>
            </p:spPr>
            <p:txBody>
              <a:bodyPr rtlCol="0" anchor="ctr"/>
              <a:lstStyle/>
              <a:p>
                <a:endParaRPr lang="en-IN" dirty="0"/>
              </a:p>
            </p:txBody>
          </p:sp>
          <p:sp>
            <p:nvSpPr>
              <p:cNvPr id="157" name="Freeform: Shape 156">
                <a:extLst>
                  <a:ext uri="{FF2B5EF4-FFF2-40B4-BE49-F238E27FC236}">
                    <a16:creationId xmlns:a16="http://schemas.microsoft.com/office/drawing/2014/main" id="{129930E6-D86F-422E-9BD2-04C058A91623}"/>
                  </a:ext>
                </a:extLst>
              </p:cNvPr>
              <p:cNvSpPr/>
              <p:nvPr/>
            </p:nvSpPr>
            <p:spPr>
              <a:xfrm>
                <a:off x="10526212" y="1048900"/>
                <a:ext cx="24945" cy="25525"/>
              </a:xfrm>
              <a:custGeom>
                <a:avLst/>
                <a:gdLst>
                  <a:gd name="connsiteX0" fmla="*/ 24946 w 24945"/>
                  <a:gd name="connsiteY0" fmla="*/ 25526 h 25525"/>
                  <a:gd name="connsiteX1" fmla="*/ 0 w 24945"/>
                  <a:gd name="connsiteY1" fmla="*/ 25526 h 25525"/>
                  <a:gd name="connsiteX2" fmla="*/ 0 w 24945"/>
                  <a:gd name="connsiteY2" fmla="*/ 0 h 25525"/>
                  <a:gd name="connsiteX3" fmla="*/ 24656 w 24945"/>
                  <a:gd name="connsiteY3" fmla="*/ 0 h 25525"/>
                  <a:gd name="connsiteX4" fmla="*/ 24656 w 24945"/>
                  <a:gd name="connsiteY4" fmla="*/ 25526 h 25525"/>
                  <a:gd name="connsiteX5" fmla="*/ 5801 w 24945"/>
                  <a:gd name="connsiteY5" fmla="*/ 19725 h 25525"/>
                  <a:gd name="connsiteX6" fmla="*/ 18854 w 24945"/>
                  <a:gd name="connsiteY6" fmla="*/ 19725 h 25525"/>
                  <a:gd name="connsiteX7" fmla="*/ 18854 w 24945"/>
                  <a:gd name="connsiteY7" fmla="*/ 5801 h 25525"/>
                  <a:gd name="connsiteX8" fmla="*/ 5801 w 24945"/>
                  <a:gd name="connsiteY8" fmla="*/ 5801 h 25525"/>
                  <a:gd name="connsiteX9" fmla="*/ 5801 w 24945"/>
                  <a:gd name="connsiteY9" fmla="*/ 19725 h 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45" h="25525">
                    <a:moveTo>
                      <a:pt x="24946" y="25526"/>
                    </a:moveTo>
                    <a:lnTo>
                      <a:pt x="0" y="25526"/>
                    </a:lnTo>
                    <a:lnTo>
                      <a:pt x="0" y="0"/>
                    </a:lnTo>
                    <a:lnTo>
                      <a:pt x="24656" y="0"/>
                    </a:lnTo>
                    <a:lnTo>
                      <a:pt x="24656" y="25526"/>
                    </a:lnTo>
                    <a:close/>
                    <a:moveTo>
                      <a:pt x="5801" y="19725"/>
                    </a:moveTo>
                    <a:lnTo>
                      <a:pt x="18854" y="19725"/>
                    </a:lnTo>
                    <a:lnTo>
                      <a:pt x="18854" y="5801"/>
                    </a:lnTo>
                    <a:lnTo>
                      <a:pt x="5801" y="5801"/>
                    </a:lnTo>
                    <a:lnTo>
                      <a:pt x="5801" y="19725"/>
                    </a:lnTo>
                    <a:close/>
                  </a:path>
                </a:pathLst>
              </a:custGeom>
              <a:solidFill>
                <a:srgbClr val="2081C1"/>
              </a:solidFill>
              <a:ln w="2880" cap="flat">
                <a:noFill/>
                <a:prstDash val="solid"/>
                <a:miter/>
              </a:ln>
            </p:spPr>
            <p:txBody>
              <a:bodyPr rtlCol="0" anchor="ctr"/>
              <a:lstStyle/>
              <a:p>
                <a:endParaRPr lang="en-IN" dirty="0"/>
              </a:p>
            </p:txBody>
          </p:sp>
          <p:sp>
            <p:nvSpPr>
              <p:cNvPr id="158" name="Freeform: Shape 157">
                <a:extLst>
                  <a:ext uri="{FF2B5EF4-FFF2-40B4-BE49-F238E27FC236}">
                    <a16:creationId xmlns:a16="http://schemas.microsoft.com/office/drawing/2014/main" id="{81EE0A35-AD25-42A2-BB06-BF02DA4B8C14}"/>
                  </a:ext>
                </a:extLst>
              </p:cNvPr>
              <p:cNvSpPr/>
              <p:nvPr/>
            </p:nvSpPr>
            <p:spPr>
              <a:xfrm>
                <a:off x="10526212" y="1086029"/>
                <a:ext cx="24945" cy="25525"/>
              </a:xfrm>
              <a:custGeom>
                <a:avLst/>
                <a:gdLst>
                  <a:gd name="connsiteX0" fmla="*/ 24946 w 24945"/>
                  <a:gd name="connsiteY0" fmla="*/ 25526 h 25525"/>
                  <a:gd name="connsiteX1" fmla="*/ 0 w 24945"/>
                  <a:gd name="connsiteY1" fmla="*/ 25526 h 25525"/>
                  <a:gd name="connsiteX2" fmla="*/ 0 w 24945"/>
                  <a:gd name="connsiteY2" fmla="*/ 0 h 25525"/>
                  <a:gd name="connsiteX3" fmla="*/ 24656 w 24945"/>
                  <a:gd name="connsiteY3" fmla="*/ 0 h 25525"/>
                  <a:gd name="connsiteX4" fmla="*/ 24656 w 24945"/>
                  <a:gd name="connsiteY4" fmla="*/ 25526 h 25525"/>
                  <a:gd name="connsiteX5" fmla="*/ 5801 w 24945"/>
                  <a:gd name="connsiteY5" fmla="*/ 19725 h 25525"/>
                  <a:gd name="connsiteX6" fmla="*/ 18854 w 24945"/>
                  <a:gd name="connsiteY6" fmla="*/ 19725 h 25525"/>
                  <a:gd name="connsiteX7" fmla="*/ 18854 w 24945"/>
                  <a:gd name="connsiteY7" fmla="*/ 5801 h 25525"/>
                  <a:gd name="connsiteX8" fmla="*/ 5801 w 24945"/>
                  <a:gd name="connsiteY8" fmla="*/ 5801 h 25525"/>
                  <a:gd name="connsiteX9" fmla="*/ 5801 w 24945"/>
                  <a:gd name="connsiteY9" fmla="*/ 19725 h 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45" h="25525">
                    <a:moveTo>
                      <a:pt x="24946" y="25526"/>
                    </a:moveTo>
                    <a:lnTo>
                      <a:pt x="0" y="25526"/>
                    </a:lnTo>
                    <a:lnTo>
                      <a:pt x="0" y="0"/>
                    </a:lnTo>
                    <a:lnTo>
                      <a:pt x="24656" y="0"/>
                    </a:lnTo>
                    <a:lnTo>
                      <a:pt x="24656" y="25526"/>
                    </a:lnTo>
                    <a:close/>
                    <a:moveTo>
                      <a:pt x="5801" y="19725"/>
                    </a:moveTo>
                    <a:lnTo>
                      <a:pt x="18854" y="19725"/>
                    </a:lnTo>
                    <a:lnTo>
                      <a:pt x="18854" y="5801"/>
                    </a:lnTo>
                    <a:lnTo>
                      <a:pt x="5801" y="5801"/>
                    </a:lnTo>
                    <a:lnTo>
                      <a:pt x="5801" y="19725"/>
                    </a:lnTo>
                    <a:close/>
                  </a:path>
                </a:pathLst>
              </a:custGeom>
              <a:solidFill>
                <a:srgbClr val="2081C1"/>
              </a:solidFill>
              <a:ln w="2880" cap="flat">
                <a:noFill/>
                <a:prstDash val="solid"/>
                <a:miter/>
              </a:ln>
            </p:spPr>
            <p:txBody>
              <a:bodyPr rtlCol="0" anchor="ctr"/>
              <a:lstStyle/>
              <a:p>
                <a:endParaRPr lang="en-IN" dirty="0"/>
              </a:p>
            </p:txBody>
          </p:sp>
        </p:grpSp>
        <p:sp>
          <p:nvSpPr>
            <p:cNvPr id="159" name="Freeform: Shape 158">
              <a:extLst>
                <a:ext uri="{FF2B5EF4-FFF2-40B4-BE49-F238E27FC236}">
                  <a16:creationId xmlns:a16="http://schemas.microsoft.com/office/drawing/2014/main" id="{00BD846A-1EB1-450D-B1E3-1021C244FE71}"/>
                </a:ext>
              </a:extLst>
            </p:cNvPr>
            <p:cNvSpPr/>
            <p:nvPr/>
          </p:nvSpPr>
          <p:spPr>
            <a:xfrm>
              <a:off x="10697932" y="994367"/>
              <a:ext cx="60043" cy="134591"/>
            </a:xfrm>
            <a:custGeom>
              <a:avLst/>
              <a:gdLst>
                <a:gd name="connsiteX0" fmla="*/ 60044 w 60043"/>
                <a:gd name="connsiteY0" fmla="*/ 134591 h 134591"/>
                <a:gd name="connsiteX1" fmla="*/ 0 w 60043"/>
                <a:gd name="connsiteY1" fmla="*/ 134591 h 134591"/>
                <a:gd name="connsiteX2" fmla="*/ 0 w 60043"/>
                <a:gd name="connsiteY2" fmla="*/ 0 h 134591"/>
                <a:gd name="connsiteX3" fmla="*/ 60044 w 60043"/>
                <a:gd name="connsiteY3" fmla="*/ 0 h 134591"/>
                <a:gd name="connsiteX4" fmla="*/ 60044 w 60043"/>
                <a:gd name="connsiteY4" fmla="*/ 134591 h 134591"/>
                <a:gd name="connsiteX5" fmla="*/ 5801 w 60043"/>
                <a:gd name="connsiteY5" fmla="*/ 128790 h 134591"/>
                <a:gd name="connsiteX6" fmla="*/ 54243 w 60043"/>
                <a:gd name="connsiteY6" fmla="*/ 128790 h 134591"/>
                <a:gd name="connsiteX7" fmla="*/ 54243 w 60043"/>
                <a:gd name="connsiteY7" fmla="*/ 5801 h 134591"/>
                <a:gd name="connsiteX8" fmla="*/ 5801 w 60043"/>
                <a:gd name="connsiteY8" fmla="*/ 5801 h 134591"/>
                <a:gd name="connsiteX9" fmla="*/ 5801 w 60043"/>
                <a:gd name="connsiteY9" fmla="*/ 128790 h 1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43" h="134591">
                  <a:moveTo>
                    <a:pt x="60044" y="134591"/>
                  </a:moveTo>
                  <a:lnTo>
                    <a:pt x="0" y="134591"/>
                  </a:lnTo>
                  <a:lnTo>
                    <a:pt x="0" y="0"/>
                  </a:lnTo>
                  <a:lnTo>
                    <a:pt x="60044" y="0"/>
                  </a:lnTo>
                  <a:lnTo>
                    <a:pt x="60044" y="134591"/>
                  </a:lnTo>
                  <a:close/>
                  <a:moveTo>
                    <a:pt x="5801" y="128790"/>
                  </a:moveTo>
                  <a:lnTo>
                    <a:pt x="54243" y="128790"/>
                  </a:lnTo>
                  <a:lnTo>
                    <a:pt x="54243" y="5801"/>
                  </a:lnTo>
                  <a:lnTo>
                    <a:pt x="5801" y="5801"/>
                  </a:lnTo>
                  <a:lnTo>
                    <a:pt x="5801" y="128790"/>
                  </a:lnTo>
                  <a:close/>
                </a:path>
              </a:pathLst>
            </a:custGeom>
            <a:solidFill>
              <a:srgbClr val="2081C1"/>
            </a:solidFill>
            <a:ln w="2880" cap="flat">
              <a:noFill/>
              <a:prstDash val="solid"/>
              <a:miter/>
            </a:ln>
          </p:spPr>
          <p:txBody>
            <a:bodyPr rtlCol="0" anchor="ctr"/>
            <a:lstStyle/>
            <a:p>
              <a:endParaRPr lang="en-IN" dirty="0"/>
            </a:p>
          </p:txBody>
        </p:sp>
        <p:sp>
          <p:nvSpPr>
            <p:cNvPr id="160" name="Freeform: Shape 159">
              <a:extLst>
                <a:ext uri="{FF2B5EF4-FFF2-40B4-BE49-F238E27FC236}">
                  <a16:creationId xmlns:a16="http://schemas.microsoft.com/office/drawing/2014/main" id="{78BB18ED-8800-4F27-809C-0EA6161E3073}"/>
                </a:ext>
              </a:extLst>
            </p:cNvPr>
            <p:cNvSpPr/>
            <p:nvPr/>
          </p:nvSpPr>
          <p:spPr>
            <a:xfrm>
              <a:off x="10509679" y="994077"/>
              <a:ext cx="60043" cy="134591"/>
            </a:xfrm>
            <a:custGeom>
              <a:avLst/>
              <a:gdLst>
                <a:gd name="connsiteX0" fmla="*/ 60044 w 60043"/>
                <a:gd name="connsiteY0" fmla="*/ 134591 h 134591"/>
                <a:gd name="connsiteX1" fmla="*/ 0 w 60043"/>
                <a:gd name="connsiteY1" fmla="*/ 134591 h 134591"/>
                <a:gd name="connsiteX2" fmla="*/ 0 w 60043"/>
                <a:gd name="connsiteY2" fmla="*/ 0 h 134591"/>
                <a:gd name="connsiteX3" fmla="*/ 60044 w 60043"/>
                <a:gd name="connsiteY3" fmla="*/ 0 h 134591"/>
                <a:gd name="connsiteX4" fmla="*/ 60044 w 60043"/>
                <a:gd name="connsiteY4" fmla="*/ 134591 h 134591"/>
                <a:gd name="connsiteX5" fmla="*/ 5801 w 60043"/>
                <a:gd name="connsiteY5" fmla="*/ 128790 h 134591"/>
                <a:gd name="connsiteX6" fmla="*/ 54243 w 60043"/>
                <a:gd name="connsiteY6" fmla="*/ 128790 h 134591"/>
                <a:gd name="connsiteX7" fmla="*/ 54243 w 60043"/>
                <a:gd name="connsiteY7" fmla="*/ 5801 h 134591"/>
                <a:gd name="connsiteX8" fmla="*/ 5801 w 60043"/>
                <a:gd name="connsiteY8" fmla="*/ 5801 h 134591"/>
                <a:gd name="connsiteX9" fmla="*/ 5801 w 60043"/>
                <a:gd name="connsiteY9" fmla="*/ 128790 h 1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43" h="134591">
                  <a:moveTo>
                    <a:pt x="60044" y="134591"/>
                  </a:moveTo>
                  <a:lnTo>
                    <a:pt x="0" y="134591"/>
                  </a:lnTo>
                  <a:lnTo>
                    <a:pt x="0" y="0"/>
                  </a:lnTo>
                  <a:lnTo>
                    <a:pt x="60044" y="0"/>
                  </a:lnTo>
                  <a:lnTo>
                    <a:pt x="60044" y="134591"/>
                  </a:lnTo>
                  <a:close/>
                  <a:moveTo>
                    <a:pt x="5801" y="128790"/>
                  </a:moveTo>
                  <a:lnTo>
                    <a:pt x="54243" y="128790"/>
                  </a:lnTo>
                  <a:lnTo>
                    <a:pt x="54243" y="5801"/>
                  </a:lnTo>
                  <a:lnTo>
                    <a:pt x="5801" y="5801"/>
                  </a:lnTo>
                  <a:lnTo>
                    <a:pt x="5801" y="128790"/>
                  </a:lnTo>
                  <a:close/>
                </a:path>
              </a:pathLst>
            </a:custGeom>
            <a:solidFill>
              <a:srgbClr val="2081C1"/>
            </a:solidFill>
            <a:ln w="2880" cap="flat">
              <a:noFill/>
              <a:prstDash val="solid"/>
              <a:miter/>
            </a:ln>
          </p:spPr>
          <p:txBody>
            <a:bodyPr rtlCol="0" anchor="ctr"/>
            <a:lstStyle/>
            <a:p>
              <a:endParaRPr lang="en-IN" dirty="0"/>
            </a:p>
          </p:txBody>
        </p:sp>
      </p:grpSp>
      <p:grpSp>
        <p:nvGrpSpPr>
          <p:cNvPr id="177" name="Group 176">
            <a:extLst>
              <a:ext uri="{FF2B5EF4-FFF2-40B4-BE49-F238E27FC236}">
                <a16:creationId xmlns:a16="http://schemas.microsoft.com/office/drawing/2014/main" id="{B75E362C-301D-446A-98AD-C7A883AF63CE}"/>
              </a:ext>
            </a:extLst>
          </p:cNvPr>
          <p:cNvGrpSpPr/>
          <p:nvPr userDrawn="1"/>
        </p:nvGrpSpPr>
        <p:grpSpPr>
          <a:xfrm>
            <a:off x="11117202" y="891159"/>
            <a:ext cx="180627" cy="237744"/>
            <a:chOff x="11117636" y="891159"/>
            <a:chExt cx="180627" cy="237744"/>
          </a:xfrm>
        </p:grpSpPr>
        <p:sp>
          <p:nvSpPr>
            <p:cNvPr id="163" name="Freeform: Shape 162">
              <a:extLst>
                <a:ext uri="{FF2B5EF4-FFF2-40B4-BE49-F238E27FC236}">
                  <a16:creationId xmlns:a16="http://schemas.microsoft.com/office/drawing/2014/main" id="{2ED44168-9039-4E24-93AD-929E010384C2}"/>
                </a:ext>
              </a:extLst>
            </p:cNvPr>
            <p:cNvSpPr/>
            <p:nvPr/>
          </p:nvSpPr>
          <p:spPr>
            <a:xfrm>
              <a:off x="11117636" y="891159"/>
              <a:ext cx="180627" cy="237744"/>
            </a:xfrm>
            <a:custGeom>
              <a:avLst/>
              <a:gdLst>
                <a:gd name="connsiteX0" fmla="*/ 171930 w 180627"/>
                <a:gd name="connsiteY0" fmla="*/ 237744 h 237744"/>
                <a:gd name="connsiteX1" fmla="*/ 8698 w 180627"/>
                <a:gd name="connsiteY1" fmla="*/ 237744 h 237744"/>
                <a:gd name="connsiteX2" fmla="*/ 0 w 180627"/>
                <a:gd name="connsiteY2" fmla="*/ 229046 h 237744"/>
                <a:gd name="connsiteX3" fmla="*/ 0 w 180627"/>
                <a:gd name="connsiteY3" fmla="*/ 8698 h 237744"/>
                <a:gd name="connsiteX4" fmla="*/ 8698 w 180627"/>
                <a:gd name="connsiteY4" fmla="*/ 0 h 237744"/>
                <a:gd name="connsiteX5" fmla="*/ 171930 w 180627"/>
                <a:gd name="connsiteY5" fmla="*/ 0 h 237744"/>
                <a:gd name="connsiteX6" fmla="*/ 180628 w 180627"/>
                <a:gd name="connsiteY6" fmla="*/ 8698 h 237744"/>
                <a:gd name="connsiteX7" fmla="*/ 180628 w 180627"/>
                <a:gd name="connsiteY7" fmla="*/ 229046 h 237744"/>
                <a:gd name="connsiteX8" fmla="*/ 171930 w 180627"/>
                <a:gd name="connsiteY8" fmla="*/ 237744 h 237744"/>
                <a:gd name="connsiteX9" fmla="*/ 8698 w 180627"/>
                <a:gd name="connsiteY9" fmla="*/ 5799 h 237744"/>
                <a:gd name="connsiteX10" fmla="*/ 5799 w 180627"/>
                <a:gd name="connsiteY10" fmla="*/ 8698 h 237744"/>
                <a:gd name="connsiteX11" fmla="*/ 5799 w 180627"/>
                <a:gd name="connsiteY11" fmla="*/ 229046 h 237744"/>
                <a:gd name="connsiteX12" fmla="*/ 8698 w 180627"/>
                <a:gd name="connsiteY12" fmla="*/ 231945 h 237744"/>
                <a:gd name="connsiteX13" fmla="*/ 171930 w 180627"/>
                <a:gd name="connsiteY13" fmla="*/ 231945 h 237744"/>
                <a:gd name="connsiteX14" fmla="*/ 174829 w 180627"/>
                <a:gd name="connsiteY14" fmla="*/ 229046 h 237744"/>
                <a:gd name="connsiteX15" fmla="*/ 174829 w 180627"/>
                <a:gd name="connsiteY15" fmla="*/ 8698 h 237744"/>
                <a:gd name="connsiteX16" fmla="*/ 171930 w 180627"/>
                <a:gd name="connsiteY16" fmla="*/ 5799 h 237744"/>
                <a:gd name="connsiteX17" fmla="*/ 8698 w 180627"/>
                <a:gd name="connsiteY17" fmla="*/ 5799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0627" h="237744">
                  <a:moveTo>
                    <a:pt x="171930" y="237744"/>
                  </a:moveTo>
                  <a:lnTo>
                    <a:pt x="8698" y="237744"/>
                  </a:lnTo>
                  <a:cubicBezTo>
                    <a:pt x="3769" y="237744"/>
                    <a:pt x="0" y="233975"/>
                    <a:pt x="0" y="229046"/>
                  </a:cubicBezTo>
                  <a:lnTo>
                    <a:pt x="0" y="8698"/>
                  </a:lnTo>
                  <a:cubicBezTo>
                    <a:pt x="0" y="3769"/>
                    <a:pt x="3769" y="0"/>
                    <a:pt x="8698" y="0"/>
                  </a:cubicBezTo>
                  <a:lnTo>
                    <a:pt x="171930" y="0"/>
                  </a:lnTo>
                  <a:cubicBezTo>
                    <a:pt x="176859" y="0"/>
                    <a:pt x="180628" y="3769"/>
                    <a:pt x="180628" y="8698"/>
                  </a:cubicBezTo>
                  <a:lnTo>
                    <a:pt x="180628" y="229046"/>
                  </a:lnTo>
                  <a:cubicBezTo>
                    <a:pt x="180628" y="233975"/>
                    <a:pt x="176859" y="237744"/>
                    <a:pt x="171930" y="237744"/>
                  </a:cubicBezTo>
                  <a:close/>
                  <a:moveTo>
                    <a:pt x="8698" y="5799"/>
                  </a:moveTo>
                  <a:cubicBezTo>
                    <a:pt x="6958" y="5799"/>
                    <a:pt x="5799" y="6958"/>
                    <a:pt x="5799" y="8698"/>
                  </a:cubicBezTo>
                  <a:lnTo>
                    <a:pt x="5799" y="229046"/>
                  </a:lnTo>
                  <a:cubicBezTo>
                    <a:pt x="5799" y="230786"/>
                    <a:pt x="6958" y="231945"/>
                    <a:pt x="8698" y="231945"/>
                  </a:cubicBezTo>
                  <a:lnTo>
                    <a:pt x="171930" y="231945"/>
                  </a:lnTo>
                  <a:cubicBezTo>
                    <a:pt x="173669" y="231945"/>
                    <a:pt x="174829" y="230786"/>
                    <a:pt x="174829" y="229046"/>
                  </a:cubicBezTo>
                  <a:lnTo>
                    <a:pt x="174829" y="8698"/>
                  </a:lnTo>
                  <a:cubicBezTo>
                    <a:pt x="174829" y="6958"/>
                    <a:pt x="173669" y="5799"/>
                    <a:pt x="171930" y="5799"/>
                  </a:cubicBezTo>
                  <a:lnTo>
                    <a:pt x="8698" y="5799"/>
                  </a:lnTo>
                  <a:close/>
                </a:path>
              </a:pathLst>
            </a:custGeom>
            <a:solidFill>
              <a:srgbClr val="2081C1"/>
            </a:solidFill>
            <a:ln w="2765" cap="flat">
              <a:noFill/>
              <a:prstDash val="solid"/>
              <a:miter/>
            </a:ln>
          </p:spPr>
          <p:txBody>
            <a:bodyPr rtlCol="0" anchor="ctr"/>
            <a:lstStyle/>
            <a:p>
              <a:endParaRPr lang="en-IN" dirty="0"/>
            </a:p>
          </p:txBody>
        </p:sp>
        <p:sp>
          <p:nvSpPr>
            <p:cNvPr id="164" name="Freeform: Shape 163">
              <a:extLst>
                <a:ext uri="{FF2B5EF4-FFF2-40B4-BE49-F238E27FC236}">
                  <a16:creationId xmlns:a16="http://schemas.microsoft.com/office/drawing/2014/main" id="{D2582133-28FF-4EA7-A07A-6F27077D3426}"/>
                </a:ext>
              </a:extLst>
            </p:cNvPr>
            <p:cNvSpPr/>
            <p:nvPr/>
          </p:nvSpPr>
          <p:spPr>
            <a:xfrm>
              <a:off x="11143150" y="907685"/>
              <a:ext cx="129889" cy="48128"/>
            </a:xfrm>
            <a:custGeom>
              <a:avLst/>
              <a:gdLst>
                <a:gd name="connsiteX0" fmla="*/ 121192 w 129889"/>
                <a:gd name="connsiteY0" fmla="*/ 48129 h 48128"/>
                <a:gd name="connsiteX1" fmla="*/ 8698 w 129889"/>
                <a:gd name="connsiteY1" fmla="*/ 48129 h 48128"/>
                <a:gd name="connsiteX2" fmla="*/ 0 w 129889"/>
                <a:gd name="connsiteY2" fmla="*/ 39431 h 48128"/>
                <a:gd name="connsiteX3" fmla="*/ 0 w 129889"/>
                <a:gd name="connsiteY3" fmla="*/ 8698 h 48128"/>
                <a:gd name="connsiteX4" fmla="*/ 8698 w 129889"/>
                <a:gd name="connsiteY4" fmla="*/ 0 h 48128"/>
                <a:gd name="connsiteX5" fmla="*/ 121192 w 129889"/>
                <a:gd name="connsiteY5" fmla="*/ 0 h 48128"/>
                <a:gd name="connsiteX6" fmla="*/ 129890 w 129889"/>
                <a:gd name="connsiteY6" fmla="*/ 8698 h 48128"/>
                <a:gd name="connsiteX7" fmla="*/ 129890 w 129889"/>
                <a:gd name="connsiteY7" fmla="*/ 39721 h 48128"/>
                <a:gd name="connsiteX8" fmla="*/ 121192 w 129889"/>
                <a:gd name="connsiteY8" fmla="*/ 48129 h 48128"/>
                <a:gd name="connsiteX9" fmla="*/ 8698 w 129889"/>
                <a:gd name="connsiteY9" fmla="*/ 5799 h 48128"/>
                <a:gd name="connsiteX10" fmla="*/ 5799 w 129889"/>
                <a:gd name="connsiteY10" fmla="*/ 8698 h 48128"/>
                <a:gd name="connsiteX11" fmla="*/ 5799 w 129889"/>
                <a:gd name="connsiteY11" fmla="*/ 39721 h 48128"/>
                <a:gd name="connsiteX12" fmla="*/ 8698 w 129889"/>
                <a:gd name="connsiteY12" fmla="*/ 42620 h 48128"/>
                <a:gd name="connsiteX13" fmla="*/ 121192 w 129889"/>
                <a:gd name="connsiteY13" fmla="*/ 42620 h 48128"/>
                <a:gd name="connsiteX14" fmla="*/ 124091 w 129889"/>
                <a:gd name="connsiteY14" fmla="*/ 39721 h 48128"/>
                <a:gd name="connsiteX15" fmla="*/ 124091 w 129889"/>
                <a:gd name="connsiteY15" fmla="*/ 8698 h 48128"/>
                <a:gd name="connsiteX16" fmla="*/ 121192 w 129889"/>
                <a:gd name="connsiteY16" fmla="*/ 5799 h 48128"/>
                <a:gd name="connsiteX17" fmla="*/ 8698 w 129889"/>
                <a:gd name="connsiteY17" fmla="*/ 5799 h 4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9889" h="48128">
                  <a:moveTo>
                    <a:pt x="121192" y="48129"/>
                  </a:moveTo>
                  <a:lnTo>
                    <a:pt x="8698" y="48129"/>
                  </a:lnTo>
                  <a:cubicBezTo>
                    <a:pt x="3769" y="48129"/>
                    <a:pt x="0" y="44360"/>
                    <a:pt x="0" y="39431"/>
                  </a:cubicBezTo>
                  <a:lnTo>
                    <a:pt x="0" y="8698"/>
                  </a:lnTo>
                  <a:cubicBezTo>
                    <a:pt x="0" y="3769"/>
                    <a:pt x="3769" y="0"/>
                    <a:pt x="8698" y="0"/>
                  </a:cubicBezTo>
                  <a:lnTo>
                    <a:pt x="121192" y="0"/>
                  </a:lnTo>
                  <a:cubicBezTo>
                    <a:pt x="126121" y="0"/>
                    <a:pt x="129890" y="3769"/>
                    <a:pt x="129890" y="8698"/>
                  </a:cubicBezTo>
                  <a:lnTo>
                    <a:pt x="129890" y="39721"/>
                  </a:lnTo>
                  <a:cubicBezTo>
                    <a:pt x="129890" y="44360"/>
                    <a:pt x="125831" y="48129"/>
                    <a:pt x="121192" y="48129"/>
                  </a:cubicBezTo>
                  <a:close/>
                  <a:moveTo>
                    <a:pt x="8698" y="5799"/>
                  </a:moveTo>
                  <a:cubicBezTo>
                    <a:pt x="6958" y="5799"/>
                    <a:pt x="5799" y="6958"/>
                    <a:pt x="5799" y="8698"/>
                  </a:cubicBezTo>
                  <a:lnTo>
                    <a:pt x="5799" y="39721"/>
                  </a:lnTo>
                  <a:cubicBezTo>
                    <a:pt x="5799" y="41460"/>
                    <a:pt x="6958" y="42620"/>
                    <a:pt x="8698" y="42620"/>
                  </a:cubicBezTo>
                  <a:lnTo>
                    <a:pt x="121192" y="42620"/>
                  </a:lnTo>
                  <a:cubicBezTo>
                    <a:pt x="122931" y="42620"/>
                    <a:pt x="124091" y="41460"/>
                    <a:pt x="124091" y="39721"/>
                  </a:cubicBezTo>
                  <a:lnTo>
                    <a:pt x="124091" y="8698"/>
                  </a:lnTo>
                  <a:cubicBezTo>
                    <a:pt x="124091" y="6958"/>
                    <a:pt x="122931" y="5799"/>
                    <a:pt x="121192" y="5799"/>
                  </a:cubicBezTo>
                  <a:lnTo>
                    <a:pt x="8698" y="5799"/>
                  </a:lnTo>
                  <a:close/>
                </a:path>
              </a:pathLst>
            </a:custGeom>
            <a:solidFill>
              <a:srgbClr val="2081C1"/>
            </a:solidFill>
            <a:ln w="2765" cap="flat">
              <a:noFill/>
              <a:prstDash val="solid"/>
              <a:miter/>
            </a:ln>
          </p:spPr>
          <p:txBody>
            <a:bodyPr rtlCol="0" anchor="ctr"/>
            <a:lstStyle/>
            <a:p>
              <a:endParaRPr lang="en-IN" dirty="0"/>
            </a:p>
          </p:txBody>
        </p:sp>
        <p:sp>
          <p:nvSpPr>
            <p:cNvPr id="165" name="Freeform: Shape 164">
              <a:extLst>
                <a:ext uri="{FF2B5EF4-FFF2-40B4-BE49-F238E27FC236}">
                  <a16:creationId xmlns:a16="http://schemas.microsoft.com/office/drawing/2014/main" id="{26B15BC7-2667-4854-BE94-50475137E84E}"/>
                </a:ext>
              </a:extLst>
            </p:cNvPr>
            <p:cNvSpPr/>
            <p:nvPr/>
          </p:nvSpPr>
          <p:spPr>
            <a:xfrm>
              <a:off x="11136771" y="975529"/>
              <a:ext cx="30442" cy="29283"/>
            </a:xfrm>
            <a:custGeom>
              <a:avLst/>
              <a:gdLst>
                <a:gd name="connsiteX0" fmla="*/ 2580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5804 w 30442"/>
                <a:gd name="connsiteY8" fmla="*/ 29283 h 29283"/>
                <a:gd name="connsiteX9" fmla="*/ 5799 w 30442"/>
                <a:gd name="connsiteY9" fmla="*/ 23484 h 29283"/>
                <a:gd name="connsiteX10" fmla="*/ 24354 w 30442"/>
                <a:gd name="connsiteY10" fmla="*/ 23484 h 29283"/>
                <a:gd name="connsiteX11" fmla="*/ 2435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580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153" y="27254"/>
                    <a:pt x="28413" y="29283"/>
                    <a:pt x="25804" y="29283"/>
                  </a:cubicBezTo>
                  <a:close/>
                  <a:moveTo>
                    <a:pt x="5799" y="23484"/>
                  </a:moveTo>
                  <a:lnTo>
                    <a:pt x="24354" y="23484"/>
                  </a:lnTo>
                  <a:lnTo>
                    <a:pt x="24354" y="5799"/>
                  </a:lnTo>
                  <a:lnTo>
                    <a:pt x="5799" y="5799"/>
                  </a:lnTo>
                  <a:lnTo>
                    <a:pt x="5799" y="23484"/>
                  </a:lnTo>
                  <a:close/>
                </a:path>
              </a:pathLst>
            </a:custGeom>
            <a:solidFill>
              <a:srgbClr val="2081C1"/>
            </a:solidFill>
            <a:ln w="2765" cap="flat">
              <a:noFill/>
              <a:prstDash val="solid"/>
              <a:miter/>
            </a:ln>
          </p:spPr>
          <p:txBody>
            <a:bodyPr rtlCol="0" anchor="ctr"/>
            <a:lstStyle/>
            <a:p>
              <a:endParaRPr lang="en-IN" dirty="0"/>
            </a:p>
          </p:txBody>
        </p:sp>
        <p:sp>
          <p:nvSpPr>
            <p:cNvPr id="166" name="Freeform: Shape 165">
              <a:extLst>
                <a:ext uri="{FF2B5EF4-FFF2-40B4-BE49-F238E27FC236}">
                  <a16:creationId xmlns:a16="http://schemas.microsoft.com/office/drawing/2014/main" id="{8B39FF6E-6D2B-4F2C-B74D-5138DB80E44B}"/>
                </a:ext>
              </a:extLst>
            </p:cNvPr>
            <p:cNvSpPr/>
            <p:nvPr/>
          </p:nvSpPr>
          <p:spPr>
            <a:xfrm>
              <a:off x="11179681" y="975529"/>
              <a:ext cx="30442" cy="29283"/>
            </a:xfrm>
            <a:custGeom>
              <a:avLst/>
              <a:gdLst>
                <a:gd name="connsiteX0" fmla="*/ 2609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6094 w 30442"/>
                <a:gd name="connsiteY8" fmla="*/ 29283 h 29283"/>
                <a:gd name="connsiteX9" fmla="*/ 5799 w 30442"/>
                <a:gd name="connsiteY9" fmla="*/ 23484 h 29283"/>
                <a:gd name="connsiteX10" fmla="*/ 24644 w 30442"/>
                <a:gd name="connsiteY10" fmla="*/ 23484 h 29283"/>
                <a:gd name="connsiteX11" fmla="*/ 2464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609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443" y="27254"/>
                    <a:pt x="28413" y="29283"/>
                    <a:pt x="26094" y="29283"/>
                  </a:cubicBezTo>
                  <a:close/>
                  <a:moveTo>
                    <a:pt x="5799" y="23484"/>
                  </a:moveTo>
                  <a:lnTo>
                    <a:pt x="24644" y="23484"/>
                  </a:lnTo>
                  <a:lnTo>
                    <a:pt x="24644" y="5799"/>
                  </a:lnTo>
                  <a:lnTo>
                    <a:pt x="5799" y="5799"/>
                  </a:lnTo>
                  <a:lnTo>
                    <a:pt x="5799" y="23484"/>
                  </a:lnTo>
                  <a:close/>
                </a:path>
              </a:pathLst>
            </a:custGeom>
            <a:solidFill>
              <a:srgbClr val="2081C1"/>
            </a:solidFill>
            <a:ln w="2765" cap="flat">
              <a:noFill/>
              <a:prstDash val="solid"/>
              <a:miter/>
            </a:ln>
          </p:spPr>
          <p:txBody>
            <a:bodyPr rtlCol="0" anchor="ctr"/>
            <a:lstStyle/>
            <a:p>
              <a:endParaRPr lang="en-IN" dirty="0"/>
            </a:p>
          </p:txBody>
        </p:sp>
        <p:sp>
          <p:nvSpPr>
            <p:cNvPr id="167" name="Freeform: Shape 166">
              <a:extLst>
                <a:ext uri="{FF2B5EF4-FFF2-40B4-BE49-F238E27FC236}">
                  <a16:creationId xmlns:a16="http://schemas.microsoft.com/office/drawing/2014/main" id="{26DE00F9-D481-4165-9397-A45A1F89C909}"/>
                </a:ext>
              </a:extLst>
            </p:cNvPr>
            <p:cNvSpPr/>
            <p:nvPr/>
          </p:nvSpPr>
          <p:spPr>
            <a:xfrm>
              <a:off x="11210414" y="975529"/>
              <a:ext cx="30442" cy="29283"/>
            </a:xfrm>
            <a:custGeom>
              <a:avLst/>
              <a:gdLst>
                <a:gd name="connsiteX0" fmla="*/ 2609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6094 w 30442"/>
                <a:gd name="connsiteY8" fmla="*/ 29283 h 29283"/>
                <a:gd name="connsiteX9" fmla="*/ 5799 w 30442"/>
                <a:gd name="connsiteY9" fmla="*/ 23484 h 29283"/>
                <a:gd name="connsiteX10" fmla="*/ 24644 w 30442"/>
                <a:gd name="connsiteY10" fmla="*/ 23484 h 29283"/>
                <a:gd name="connsiteX11" fmla="*/ 2464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609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443" y="27254"/>
                    <a:pt x="28413" y="29283"/>
                    <a:pt x="26094" y="29283"/>
                  </a:cubicBezTo>
                  <a:close/>
                  <a:moveTo>
                    <a:pt x="5799" y="23484"/>
                  </a:moveTo>
                  <a:lnTo>
                    <a:pt x="24644" y="23484"/>
                  </a:lnTo>
                  <a:lnTo>
                    <a:pt x="24644" y="5799"/>
                  </a:lnTo>
                  <a:lnTo>
                    <a:pt x="5799" y="5799"/>
                  </a:lnTo>
                  <a:lnTo>
                    <a:pt x="5799" y="23484"/>
                  </a:lnTo>
                  <a:close/>
                </a:path>
              </a:pathLst>
            </a:custGeom>
            <a:solidFill>
              <a:srgbClr val="2081C1"/>
            </a:solidFill>
            <a:ln w="2765" cap="flat">
              <a:noFill/>
              <a:prstDash val="solid"/>
              <a:miter/>
            </a:ln>
          </p:spPr>
          <p:txBody>
            <a:bodyPr rtlCol="0" anchor="ctr"/>
            <a:lstStyle/>
            <a:p>
              <a:endParaRPr lang="en-IN" dirty="0"/>
            </a:p>
          </p:txBody>
        </p:sp>
        <p:sp>
          <p:nvSpPr>
            <p:cNvPr id="168" name="Freeform: Shape 167">
              <a:extLst>
                <a:ext uri="{FF2B5EF4-FFF2-40B4-BE49-F238E27FC236}">
                  <a16:creationId xmlns:a16="http://schemas.microsoft.com/office/drawing/2014/main" id="{4DFF3F0C-2DEC-4DAE-8602-F0C9C6E192EA}"/>
                </a:ext>
              </a:extLst>
            </p:cNvPr>
            <p:cNvSpPr/>
            <p:nvPr/>
          </p:nvSpPr>
          <p:spPr>
            <a:xfrm>
              <a:off x="11253614" y="975529"/>
              <a:ext cx="30442" cy="29283"/>
            </a:xfrm>
            <a:custGeom>
              <a:avLst/>
              <a:gdLst>
                <a:gd name="connsiteX0" fmla="*/ 2609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6094 w 30442"/>
                <a:gd name="connsiteY8" fmla="*/ 29283 h 29283"/>
                <a:gd name="connsiteX9" fmla="*/ 5799 w 30442"/>
                <a:gd name="connsiteY9" fmla="*/ 23484 h 29283"/>
                <a:gd name="connsiteX10" fmla="*/ 24644 w 30442"/>
                <a:gd name="connsiteY10" fmla="*/ 23484 h 29283"/>
                <a:gd name="connsiteX11" fmla="*/ 2464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609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443" y="27254"/>
                    <a:pt x="28413" y="29283"/>
                    <a:pt x="26094" y="29283"/>
                  </a:cubicBezTo>
                  <a:close/>
                  <a:moveTo>
                    <a:pt x="5799" y="23484"/>
                  </a:moveTo>
                  <a:lnTo>
                    <a:pt x="24644" y="23484"/>
                  </a:lnTo>
                  <a:lnTo>
                    <a:pt x="24644" y="5799"/>
                  </a:lnTo>
                  <a:lnTo>
                    <a:pt x="5799" y="5799"/>
                  </a:lnTo>
                  <a:lnTo>
                    <a:pt x="5799" y="23484"/>
                  </a:lnTo>
                  <a:close/>
                </a:path>
              </a:pathLst>
            </a:custGeom>
            <a:solidFill>
              <a:srgbClr val="2081C1"/>
            </a:solidFill>
            <a:ln w="2765" cap="flat">
              <a:noFill/>
              <a:prstDash val="solid"/>
              <a:miter/>
            </a:ln>
          </p:spPr>
          <p:txBody>
            <a:bodyPr rtlCol="0" anchor="ctr"/>
            <a:lstStyle/>
            <a:p>
              <a:endParaRPr lang="en-IN" dirty="0"/>
            </a:p>
          </p:txBody>
        </p:sp>
        <p:sp>
          <p:nvSpPr>
            <p:cNvPr id="169" name="Freeform: Shape 168">
              <a:extLst>
                <a:ext uri="{FF2B5EF4-FFF2-40B4-BE49-F238E27FC236}">
                  <a16:creationId xmlns:a16="http://schemas.microsoft.com/office/drawing/2014/main" id="{F66729A6-E348-47C9-AFC9-C827518BE195}"/>
                </a:ext>
              </a:extLst>
            </p:cNvPr>
            <p:cNvSpPr/>
            <p:nvPr/>
          </p:nvSpPr>
          <p:spPr>
            <a:xfrm>
              <a:off x="11136771" y="1018728"/>
              <a:ext cx="30442" cy="29283"/>
            </a:xfrm>
            <a:custGeom>
              <a:avLst/>
              <a:gdLst>
                <a:gd name="connsiteX0" fmla="*/ 2580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5804 w 30442"/>
                <a:gd name="connsiteY8" fmla="*/ 29283 h 29283"/>
                <a:gd name="connsiteX9" fmla="*/ 5799 w 30442"/>
                <a:gd name="connsiteY9" fmla="*/ 23484 h 29283"/>
                <a:gd name="connsiteX10" fmla="*/ 24354 w 30442"/>
                <a:gd name="connsiteY10" fmla="*/ 23484 h 29283"/>
                <a:gd name="connsiteX11" fmla="*/ 2435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580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153" y="27254"/>
                    <a:pt x="28413" y="29283"/>
                    <a:pt x="25804" y="29283"/>
                  </a:cubicBezTo>
                  <a:close/>
                  <a:moveTo>
                    <a:pt x="5799" y="23484"/>
                  </a:moveTo>
                  <a:lnTo>
                    <a:pt x="24354" y="23484"/>
                  </a:lnTo>
                  <a:lnTo>
                    <a:pt x="24354" y="5799"/>
                  </a:lnTo>
                  <a:lnTo>
                    <a:pt x="5799" y="5799"/>
                  </a:lnTo>
                  <a:lnTo>
                    <a:pt x="5799" y="23484"/>
                  </a:lnTo>
                  <a:close/>
                </a:path>
              </a:pathLst>
            </a:custGeom>
            <a:solidFill>
              <a:srgbClr val="2081C1"/>
            </a:solidFill>
            <a:ln w="2765" cap="flat">
              <a:noFill/>
              <a:prstDash val="solid"/>
              <a:miter/>
            </a:ln>
          </p:spPr>
          <p:txBody>
            <a:bodyPr rtlCol="0" anchor="ctr"/>
            <a:lstStyle/>
            <a:p>
              <a:endParaRPr lang="en-IN" dirty="0"/>
            </a:p>
          </p:txBody>
        </p:sp>
        <p:sp>
          <p:nvSpPr>
            <p:cNvPr id="170" name="Freeform: Shape 169">
              <a:extLst>
                <a:ext uri="{FF2B5EF4-FFF2-40B4-BE49-F238E27FC236}">
                  <a16:creationId xmlns:a16="http://schemas.microsoft.com/office/drawing/2014/main" id="{8B2FD10F-DEC8-4CF9-9473-0489CEB079C2}"/>
                </a:ext>
              </a:extLst>
            </p:cNvPr>
            <p:cNvSpPr/>
            <p:nvPr/>
          </p:nvSpPr>
          <p:spPr>
            <a:xfrm>
              <a:off x="11179681" y="1018728"/>
              <a:ext cx="30442" cy="29283"/>
            </a:xfrm>
            <a:custGeom>
              <a:avLst/>
              <a:gdLst>
                <a:gd name="connsiteX0" fmla="*/ 2609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6094 w 30442"/>
                <a:gd name="connsiteY8" fmla="*/ 29283 h 29283"/>
                <a:gd name="connsiteX9" fmla="*/ 5799 w 30442"/>
                <a:gd name="connsiteY9" fmla="*/ 23484 h 29283"/>
                <a:gd name="connsiteX10" fmla="*/ 24644 w 30442"/>
                <a:gd name="connsiteY10" fmla="*/ 23484 h 29283"/>
                <a:gd name="connsiteX11" fmla="*/ 2464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609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443" y="27254"/>
                    <a:pt x="28413" y="29283"/>
                    <a:pt x="26094" y="29283"/>
                  </a:cubicBezTo>
                  <a:close/>
                  <a:moveTo>
                    <a:pt x="5799" y="23484"/>
                  </a:moveTo>
                  <a:lnTo>
                    <a:pt x="24644" y="23484"/>
                  </a:lnTo>
                  <a:lnTo>
                    <a:pt x="24644" y="5799"/>
                  </a:lnTo>
                  <a:lnTo>
                    <a:pt x="5799" y="5799"/>
                  </a:lnTo>
                  <a:lnTo>
                    <a:pt x="5799" y="23484"/>
                  </a:lnTo>
                  <a:close/>
                </a:path>
              </a:pathLst>
            </a:custGeom>
            <a:solidFill>
              <a:srgbClr val="2081C1"/>
            </a:solidFill>
            <a:ln w="2765" cap="flat">
              <a:noFill/>
              <a:prstDash val="solid"/>
              <a:miter/>
            </a:ln>
          </p:spPr>
          <p:txBody>
            <a:bodyPr rtlCol="0" anchor="ctr"/>
            <a:lstStyle/>
            <a:p>
              <a:endParaRPr lang="en-IN" dirty="0"/>
            </a:p>
          </p:txBody>
        </p:sp>
        <p:sp>
          <p:nvSpPr>
            <p:cNvPr id="171" name="Freeform: Shape 170">
              <a:extLst>
                <a:ext uri="{FF2B5EF4-FFF2-40B4-BE49-F238E27FC236}">
                  <a16:creationId xmlns:a16="http://schemas.microsoft.com/office/drawing/2014/main" id="{E36E4FA0-1466-490D-97B0-EA4AF7B2EA2D}"/>
                </a:ext>
              </a:extLst>
            </p:cNvPr>
            <p:cNvSpPr/>
            <p:nvPr/>
          </p:nvSpPr>
          <p:spPr>
            <a:xfrm>
              <a:off x="11210414" y="1018728"/>
              <a:ext cx="30442" cy="29283"/>
            </a:xfrm>
            <a:custGeom>
              <a:avLst/>
              <a:gdLst>
                <a:gd name="connsiteX0" fmla="*/ 2609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6094 w 30442"/>
                <a:gd name="connsiteY8" fmla="*/ 29283 h 29283"/>
                <a:gd name="connsiteX9" fmla="*/ 5799 w 30442"/>
                <a:gd name="connsiteY9" fmla="*/ 23484 h 29283"/>
                <a:gd name="connsiteX10" fmla="*/ 24644 w 30442"/>
                <a:gd name="connsiteY10" fmla="*/ 23484 h 29283"/>
                <a:gd name="connsiteX11" fmla="*/ 2464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609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443" y="27254"/>
                    <a:pt x="28413" y="29283"/>
                    <a:pt x="26094" y="29283"/>
                  </a:cubicBezTo>
                  <a:close/>
                  <a:moveTo>
                    <a:pt x="5799" y="23484"/>
                  </a:moveTo>
                  <a:lnTo>
                    <a:pt x="24644" y="23484"/>
                  </a:lnTo>
                  <a:lnTo>
                    <a:pt x="24644" y="5799"/>
                  </a:lnTo>
                  <a:lnTo>
                    <a:pt x="5799" y="5799"/>
                  </a:lnTo>
                  <a:lnTo>
                    <a:pt x="5799" y="23484"/>
                  </a:lnTo>
                  <a:close/>
                </a:path>
              </a:pathLst>
            </a:custGeom>
            <a:solidFill>
              <a:srgbClr val="2081C1"/>
            </a:solidFill>
            <a:ln w="2765" cap="flat">
              <a:noFill/>
              <a:prstDash val="solid"/>
              <a:miter/>
            </a:ln>
          </p:spPr>
          <p:txBody>
            <a:bodyPr rtlCol="0" anchor="ctr"/>
            <a:lstStyle/>
            <a:p>
              <a:endParaRPr lang="en-IN" dirty="0"/>
            </a:p>
          </p:txBody>
        </p:sp>
        <p:sp>
          <p:nvSpPr>
            <p:cNvPr id="172" name="Freeform: Shape 171">
              <a:extLst>
                <a:ext uri="{FF2B5EF4-FFF2-40B4-BE49-F238E27FC236}">
                  <a16:creationId xmlns:a16="http://schemas.microsoft.com/office/drawing/2014/main" id="{C055FDD2-08A0-43A0-9D3D-23214C2E9CA3}"/>
                </a:ext>
              </a:extLst>
            </p:cNvPr>
            <p:cNvSpPr/>
            <p:nvPr/>
          </p:nvSpPr>
          <p:spPr>
            <a:xfrm>
              <a:off x="11253614" y="1018728"/>
              <a:ext cx="30442" cy="29283"/>
            </a:xfrm>
            <a:custGeom>
              <a:avLst/>
              <a:gdLst>
                <a:gd name="connsiteX0" fmla="*/ 2609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6094 w 30442"/>
                <a:gd name="connsiteY8" fmla="*/ 29283 h 29283"/>
                <a:gd name="connsiteX9" fmla="*/ 5799 w 30442"/>
                <a:gd name="connsiteY9" fmla="*/ 23484 h 29283"/>
                <a:gd name="connsiteX10" fmla="*/ 24644 w 30442"/>
                <a:gd name="connsiteY10" fmla="*/ 23484 h 29283"/>
                <a:gd name="connsiteX11" fmla="*/ 2464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609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443" y="27254"/>
                    <a:pt x="28413" y="29283"/>
                    <a:pt x="26094" y="29283"/>
                  </a:cubicBezTo>
                  <a:close/>
                  <a:moveTo>
                    <a:pt x="5799" y="23484"/>
                  </a:moveTo>
                  <a:lnTo>
                    <a:pt x="24644" y="23484"/>
                  </a:lnTo>
                  <a:lnTo>
                    <a:pt x="24644" y="5799"/>
                  </a:lnTo>
                  <a:lnTo>
                    <a:pt x="5799" y="5799"/>
                  </a:lnTo>
                  <a:lnTo>
                    <a:pt x="5799" y="23484"/>
                  </a:lnTo>
                  <a:close/>
                </a:path>
              </a:pathLst>
            </a:custGeom>
            <a:solidFill>
              <a:srgbClr val="2081C1"/>
            </a:solidFill>
            <a:ln w="2765" cap="flat">
              <a:noFill/>
              <a:prstDash val="solid"/>
              <a:miter/>
            </a:ln>
          </p:spPr>
          <p:txBody>
            <a:bodyPr rtlCol="0" anchor="ctr"/>
            <a:lstStyle/>
            <a:p>
              <a:endParaRPr lang="en-IN" dirty="0"/>
            </a:p>
          </p:txBody>
        </p:sp>
        <p:sp>
          <p:nvSpPr>
            <p:cNvPr id="173" name="Freeform: Shape 172">
              <a:extLst>
                <a:ext uri="{FF2B5EF4-FFF2-40B4-BE49-F238E27FC236}">
                  <a16:creationId xmlns:a16="http://schemas.microsoft.com/office/drawing/2014/main" id="{4214FA99-F605-49CA-AA57-D88FFD1BB76F}"/>
                </a:ext>
              </a:extLst>
            </p:cNvPr>
            <p:cNvSpPr/>
            <p:nvPr/>
          </p:nvSpPr>
          <p:spPr>
            <a:xfrm>
              <a:off x="11136771" y="1067727"/>
              <a:ext cx="30442" cy="29283"/>
            </a:xfrm>
            <a:custGeom>
              <a:avLst/>
              <a:gdLst>
                <a:gd name="connsiteX0" fmla="*/ 2580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5804 w 30442"/>
                <a:gd name="connsiteY8" fmla="*/ 29283 h 29283"/>
                <a:gd name="connsiteX9" fmla="*/ 5799 w 30442"/>
                <a:gd name="connsiteY9" fmla="*/ 23484 h 29283"/>
                <a:gd name="connsiteX10" fmla="*/ 24354 w 30442"/>
                <a:gd name="connsiteY10" fmla="*/ 23484 h 29283"/>
                <a:gd name="connsiteX11" fmla="*/ 2435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580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153" y="27544"/>
                    <a:pt x="28413" y="29283"/>
                    <a:pt x="25804" y="29283"/>
                  </a:cubicBezTo>
                  <a:close/>
                  <a:moveTo>
                    <a:pt x="5799" y="23484"/>
                  </a:moveTo>
                  <a:lnTo>
                    <a:pt x="24354" y="23484"/>
                  </a:lnTo>
                  <a:lnTo>
                    <a:pt x="24354" y="5799"/>
                  </a:lnTo>
                  <a:lnTo>
                    <a:pt x="5799" y="5799"/>
                  </a:lnTo>
                  <a:lnTo>
                    <a:pt x="5799" y="23484"/>
                  </a:lnTo>
                  <a:close/>
                </a:path>
              </a:pathLst>
            </a:custGeom>
            <a:solidFill>
              <a:srgbClr val="2081C1"/>
            </a:solidFill>
            <a:ln w="2765" cap="flat">
              <a:noFill/>
              <a:prstDash val="solid"/>
              <a:miter/>
            </a:ln>
          </p:spPr>
          <p:txBody>
            <a:bodyPr rtlCol="0" anchor="ctr"/>
            <a:lstStyle/>
            <a:p>
              <a:endParaRPr lang="en-IN" dirty="0"/>
            </a:p>
          </p:txBody>
        </p:sp>
        <p:sp>
          <p:nvSpPr>
            <p:cNvPr id="174" name="Freeform: Shape 173">
              <a:extLst>
                <a:ext uri="{FF2B5EF4-FFF2-40B4-BE49-F238E27FC236}">
                  <a16:creationId xmlns:a16="http://schemas.microsoft.com/office/drawing/2014/main" id="{0314EC38-4CF3-422C-B41C-BE7CBD1C6061}"/>
                </a:ext>
              </a:extLst>
            </p:cNvPr>
            <p:cNvSpPr/>
            <p:nvPr/>
          </p:nvSpPr>
          <p:spPr>
            <a:xfrm>
              <a:off x="11179681" y="1067727"/>
              <a:ext cx="30442" cy="29283"/>
            </a:xfrm>
            <a:custGeom>
              <a:avLst/>
              <a:gdLst>
                <a:gd name="connsiteX0" fmla="*/ 2609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6094 w 30442"/>
                <a:gd name="connsiteY8" fmla="*/ 29283 h 29283"/>
                <a:gd name="connsiteX9" fmla="*/ 5799 w 30442"/>
                <a:gd name="connsiteY9" fmla="*/ 23484 h 29283"/>
                <a:gd name="connsiteX10" fmla="*/ 24644 w 30442"/>
                <a:gd name="connsiteY10" fmla="*/ 23484 h 29283"/>
                <a:gd name="connsiteX11" fmla="*/ 2464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609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443" y="27544"/>
                    <a:pt x="28413" y="29283"/>
                    <a:pt x="26094" y="29283"/>
                  </a:cubicBezTo>
                  <a:close/>
                  <a:moveTo>
                    <a:pt x="5799" y="23484"/>
                  </a:moveTo>
                  <a:lnTo>
                    <a:pt x="24644" y="23484"/>
                  </a:lnTo>
                  <a:lnTo>
                    <a:pt x="24644" y="5799"/>
                  </a:lnTo>
                  <a:lnTo>
                    <a:pt x="5799" y="5799"/>
                  </a:lnTo>
                  <a:lnTo>
                    <a:pt x="5799" y="23484"/>
                  </a:lnTo>
                  <a:close/>
                </a:path>
              </a:pathLst>
            </a:custGeom>
            <a:solidFill>
              <a:srgbClr val="2081C1"/>
            </a:solidFill>
            <a:ln w="2765" cap="flat">
              <a:noFill/>
              <a:prstDash val="solid"/>
              <a:miter/>
            </a:ln>
          </p:spPr>
          <p:txBody>
            <a:bodyPr rtlCol="0" anchor="ctr"/>
            <a:lstStyle/>
            <a:p>
              <a:endParaRPr lang="en-IN" dirty="0"/>
            </a:p>
          </p:txBody>
        </p:sp>
        <p:sp>
          <p:nvSpPr>
            <p:cNvPr id="175" name="Freeform: Shape 174">
              <a:extLst>
                <a:ext uri="{FF2B5EF4-FFF2-40B4-BE49-F238E27FC236}">
                  <a16:creationId xmlns:a16="http://schemas.microsoft.com/office/drawing/2014/main" id="{53851982-3EDD-4253-8325-F2FDA7D4AFD1}"/>
                </a:ext>
              </a:extLst>
            </p:cNvPr>
            <p:cNvSpPr/>
            <p:nvPr/>
          </p:nvSpPr>
          <p:spPr>
            <a:xfrm>
              <a:off x="11210414" y="1067727"/>
              <a:ext cx="30442" cy="29283"/>
            </a:xfrm>
            <a:custGeom>
              <a:avLst/>
              <a:gdLst>
                <a:gd name="connsiteX0" fmla="*/ 2609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6094 w 30442"/>
                <a:gd name="connsiteY8" fmla="*/ 29283 h 29283"/>
                <a:gd name="connsiteX9" fmla="*/ 5799 w 30442"/>
                <a:gd name="connsiteY9" fmla="*/ 23484 h 29283"/>
                <a:gd name="connsiteX10" fmla="*/ 24644 w 30442"/>
                <a:gd name="connsiteY10" fmla="*/ 23484 h 29283"/>
                <a:gd name="connsiteX11" fmla="*/ 2464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609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443" y="27544"/>
                    <a:pt x="28413" y="29283"/>
                    <a:pt x="26094" y="29283"/>
                  </a:cubicBezTo>
                  <a:close/>
                  <a:moveTo>
                    <a:pt x="5799" y="23484"/>
                  </a:moveTo>
                  <a:lnTo>
                    <a:pt x="24644" y="23484"/>
                  </a:lnTo>
                  <a:lnTo>
                    <a:pt x="24644" y="5799"/>
                  </a:lnTo>
                  <a:lnTo>
                    <a:pt x="5799" y="5799"/>
                  </a:lnTo>
                  <a:lnTo>
                    <a:pt x="5799" y="23484"/>
                  </a:lnTo>
                  <a:close/>
                </a:path>
              </a:pathLst>
            </a:custGeom>
            <a:solidFill>
              <a:srgbClr val="2081C1"/>
            </a:solidFill>
            <a:ln w="2765" cap="flat">
              <a:noFill/>
              <a:prstDash val="solid"/>
              <a:miter/>
            </a:ln>
          </p:spPr>
          <p:txBody>
            <a:bodyPr rtlCol="0" anchor="ctr"/>
            <a:lstStyle/>
            <a:p>
              <a:endParaRPr lang="en-IN" dirty="0"/>
            </a:p>
          </p:txBody>
        </p:sp>
        <p:sp>
          <p:nvSpPr>
            <p:cNvPr id="176" name="Freeform: Shape 175">
              <a:extLst>
                <a:ext uri="{FF2B5EF4-FFF2-40B4-BE49-F238E27FC236}">
                  <a16:creationId xmlns:a16="http://schemas.microsoft.com/office/drawing/2014/main" id="{C2A614A5-D1B5-4495-A21E-967AE1F39866}"/>
                </a:ext>
              </a:extLst>
            </p:cNvPr>
            <p:cNvSpPr/>
            <p:nvPr/>
          </p:nvSpPr>
          <p:spPr>
            <a:xfrm>
              <a:off x="11253614" y="1067727"/>
              <a:ext cx="30442" cy="29283"/>
            </a:xfrm>
            <a:custGeom>
              <a:avLst/>
              <a:gdLst>
                <a:gd name="connsiteX0" fmla="*/ 2609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6094 w 30442"/>
                <a:gd name="connsiteY8" fmla="*/ 29283 h 29283"/>
                <a:gd name="connsiteX9" fmla="*/ 5799 w 30442"/>
                <a:gd name="connsiteY9" fmla="*/ 23484 h 29283"/>
                <a:gd name="connsiteX10" fmla="*/ 24644 w 30442"/>
                <a:gd name="connsiteY10" fmla="*/ 23484 h 29283"/>
                <a:gd name="connsiteX11" fmla="*/ 2464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609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443" y="27544"/>
                    <a:pt x="28413" y="29283"/>
                    <a:pt x="26094" y="29283"/>
                  </a:cubicBezTo>
                  <a:close/>
                  <a:moveTo>
                    <a:pt x="5799" y="23484"/>
                  </a:moveTo>
                  <a:lnTo>
                    <a:pt x="24644" y="23484"/>
                  </a:lnTo>
                  <a:lnTo>
                    <a:pt x="24644" y="5799"/>
                  </a:lnTo>
                  <a:lnTo>
                    <a:pt x="5799" y="5799"/>
                  </a:lnTo>
                  <a:lnTo>
                    <a:pt x="5799" y="23484"/>
                  </a:lnTo>
                  <a:close/>
                </a:path>
              </a:pathLst>
            </a:custGeom>
            <a:solidFill>
              <a:srgbClr val="2081C1"/>
            </a:solidFill>
            <a:ln w="2765" cap="flat">
              <a:noFill/>
              <a:prstDash val="solid"/>
              <a:miter/>
            </a:ln>
          </p:spPr>
          <p:txBody>
            <a:bodyPr rtlCol="0" anchor="ctr"/>
            <a:lstStyle/>
            <a:p>
              <a:endParaRPr lang="en-IN" dirty="0"/>
            </a:p>
          </p:txBody>
        </p:sp>
      </p:grpSp>
      <p:sp>
        <p:nvSpPr>
          <p:cNvPr id="179" name="Graphic 177">
            <a:extLst>
              <a:ext uri="{FF2B5EF4-FFF2-40B4-BE49-F238E27FC236}">
                <a16:creationId xmlns:a16="http://schemas.microsoft.com/office/drawing/2014/main" id="{B6B6CAF1-1265-496F-B107-14A14B0FF184}"/>
              </a:ext>
            </a:extLst>
          </p:cNvPr>
          <p:cNvSpPr/>
          <p:nvPr userDrawn="1"/>
        </p:nvSpPr>
        <p:spPr>
          <a:xfrm>
            <a:off x="11649449" y="891061"/>
            <a:ext cx="262346" cy="237941"/>
          </a:xfrm>
          <a:custGeom>
            <a:avLst/>
            <a:gdLst>
              <a:gd name="connsiteX0" fmla="*/ 260427 w 262346"/>
              <a:gd name="connsiteY0" fmla="*/ 73026 h 237941"/>
              <a:gd name="connsiteX1" fmla="*/ 258922 w 262346"/>
              <a:gd name="connsiteY1" fmla="*/ 72123 h 237941"/>
              <a:gd name="connsiteX2" fmla="*/ 258020 w 262346"/>
              <a:gd name="connsiteY2" fmla="*/ 67910 h 237941"/>
              <a:gd name="connsiteX3" fmla="*/ 257719 w 262346"/>
              <a:gd name="connsiteY3" fmla="*/ 67308 h 237941"/>
              <a:gd name="connsiteX4" fmla="*/ 254709 w 262346"/>
              <a:gd name="connsiteY4" fmla="*/ 66104 h 237941"/>
              <a:gd name="connsiteX5" fmla="*/ 254709 w 262346"/>
              <a:gd name="connsiteY5" fmla="*/ 63095 h 237941"/>
              <a:gd name="connsiteX6" fmla="*/ 252001 w 262346"/>
              <a:gd name="connsiteY6" fmla="*/ 60386 h 237941"/>
              <a:gd name="connsiteX7" fmla="*/ 80464 w 262346"/>
              <a:gd name="connsiteY7" fmla="*/ 198 h 237941"/>
              <a:gd name="connsiteX8" fmla="*/ 76853 w 262346"/>
              <a:gd name="connsiteY8" fmla="*/ 499 h 237941"/>
              <a:gd name="connsiteX9" fmla="*/ 74746 w 262346"/>
              <a:gd name="connsiteY9" fmla="*/ 3508 h 237941"/>
              <a:gd name="connsiteX10" fmla="*/ 1016 w 262346"/>
              <a:gd name="connsiteY10" fmla="*/ 145553 h 237941"/>
              <a:gd name="connsiteX11" fmla="*/ 113 w 262346"/>
              <a:gd name="connsiteY11" fmla="*/ 149766 h 237941"/>
              <a:gd name="connsiteX12" fmla="*/ 3122 w 262346"/>
              <a:gd name="connsiteY12" fmla="*/ 152775 h 237941"/>
              <a:gd name="connsiteX13" fmla="*/ 8539 w 262346"/>
              <a:gd name="connsiteY13" fmla="*/ 154581 h 237941"/>
              <a:gd name="connsiteX14" fmla="*/ 6132 w 262346"/>
              <a:gd name="connsiteY14" fmla="*/ 159396 h 237941"/>
              <a:gd name="connsiteX15" fmla="*/ 6132 w 262346"/>
              <a:gd name="connsiteY15" fmla="*/ 163007 h 237941"/>
              <a:gd name="connsiteX16" fmla="*/ 8840 w 262346"/>
              <a:gd name="connsiteY16" fmla="*/ 165415 h 237941"/>
              <a:gd name="connsiteX17" fmla="*/ 10044 w 262346"/>
              <a:gd name="connsiteY17" fmla="*/ 165716 h 237941"/>
              <a:gd name="connsiteX18" fmla="*/ 8840 w 262346"/>
              <a:gd name="connsiteY18" fmla="*/ 168725 h 237941"/>
              <a:gd name="connsiteX19" fmla="*/ 8840 w 262346"/>
              <a:gd name="connsiteY19" fmla="*/ 169026 h 237941"/>
              <a:gd name="connsiteX20" fmla="*/ 11549 w 262346"/>
              <a:gd name="connsiteY20" fmla="*/ 174443 h 237941"/>
              <a:gd name="connsiteX21" fmla="*/ 186095 w 262346"/>
              <a:gd name="connsiteY21" fmla="*/ 237641 h 237941"/>
              <a:gd name="connsiteX22" fmla="*/ 187599 w 262346"/>
              <a:gd name="connsiteY22" fmla="*/ 237942 h 237941"/>
              <a:gd name="connsiteX23" fmla="*/ 191813 w 262346"/>
              <a:gd name="connsiteY23" fmla="*/ 235233 h 237941"/>
              <a:gd name="connsiteX24" fmla="*/ 261932 w 262346"/>
              <a:gd name="connsiteY24" fmla="*/ 78443 h 237941"/>
              <a:gd name="connsiteX25" fmla="*/ 260427 w 262346"/>
              <a:gd name="connsiteY25" fmla="*/ 73026 h 237941"/>
              <a:gd name="connsiteX26" fmla="*/ 14859 w 262346"/>
              <a:gd name="connsiteY26" fmla="*/ 169929 h 237941"/>
              <a:gd name="connsiteX27" fmla="*/ 15461 w 262346"/>
              <a:gd name="connsiteY27" fmla="*/ 168123 h 237941"/>
              <a:gd name="connsiteX28" fmla="*/ 178571 w 262346"/>
              <a:gd name="connsiteY28" fmla="*/ 226807 h 237941"/>
              <a:gd name="connsiteX29" fmla="*/ 180076 w 262346"/>
              <a:gd name="connsiteY29" fmla="*/ 227108 h 237941"/>
              <a:gd name="connsiteX30" fmla="*/ 183988 w 262346"/>
              <a:gd name="connsiteY30" fmla="*/ 224700 h 237941"/>
              <a:gd name="connsiteX31" fmla="*/ 249292 w 262346"/>
              <a:gd name="connsiteY31" fmla="*/ 91383 h 237941"/>
              <a:gd name="connsiteX32" fmla="*/ 186095 w 262346"/>
              <a:gd name="connsiteY32" fmla="*/ 232224 h 237941"/>
              <a:gd name="connsiteX33" fmla="*/ 14859 w 262346"/>
              <a:gd name="connsiteY33" fmla="*/ 169929 h 237941"/>
              <a:gd name="connsiteX34" fmla="*/ 229129 w 262346"/>
              <a:gd name="connsiteY34" fmla="*/ 58881 h 237941"/>
              <a:gd name="connsiteX35" fmla="*/ 231537 w 262346"/>
              <a:gd name="connsiteY35" fmla="*/ 59784 h 237941"/>
              <a:gd name="connsiteX36" fmla="*/ 233342 w 262346"/>
              <a:gd name="connsiteY36" fmla="*/ 60386 h 237941"/>
              <a:gd name="connsiteX37" fmla="*/ 238458 w 262346"/>
              <a:gd name="connsiteY37" fmla="*/ 62192 h 237941"/>
              <a:gd name="connsiteX38" fmla="*/ 247788 w 262346"/>
              <a:gd name="connsiteY38" fmla="*/ 65502 h 237941"/>
              <a:gd name="connsiteX39" fmla="*/ 247186 w 262346"/>
              <a:gd name="connsiteY39" fmla="*/ 66706 h 237941"/>
              <a:gd name="connsiteX40" fmla="*/ 246885 w 262346"/>
              <a:gd name="connsiteY40" fmla="*/ 67609 h 237941"/>
              <a:gd name="connsiteX41" fmla="*/ 245681 w 262346"/>
              <a:gd name="connsiteY41" fmla="*/ 69113 h 237941"/>
              <a:gd name="connsiteX42" fmla="*/ 245079 w 262346"/>
              <a:gd name="connsiteY42" fmla="*/ 70016 h 237941"/>
              <a:gd name="connsiteX43" fmla="*/ 166834 w 262346"/>
              <a:gd name="connsiteY43" fmla="*/ 202130 h 237941"/>
              <a:gd name="connsiteX44" fmla="*/ 22082 w 262346"/>
              <a:gd name="connsiteY44" fmla="*/ 152474 h 237941"/>
              <a:gd name="connsiteX45" fmla="*/ 19072 w 262346"/>
              <a:gd name="connsiteY45" fmla="*/ 151571 h 237941"/>
              <a:gd name="connsiteX46" fmla="*/ 16665 w 262346"/>
              <a:gd name="connsiteY46" fmla="*/ 150669 h 237941"/>
              <a:gd name="connsiteX47" fmla="*/ 16063 w 262346"/>
              <a:gd name="connsiteY47" fmla="*/ 150368 h 237941"/>
              <a:gd name="connsiteX48" fmla="*/ 13655 w 262346"/>
              <a:gd name="connsiteY48" fmla="*/ 149465 h 237941"/>
              <a:gd name="connsiteX49" fmla="*/ 10646 w 262346"/>
              <a:gd name="connsiteY49" fmla="*/ 148562 h 237941"/>
              <a:gd name="connsiteX50" fmla="*/ 6734 w 262346"/>
              <a:gd name="connsiteY50" fmla="*/ 147057 h 237941"/>
              <a:gd name="connsiteX51" fmla="*/ 79260 w 262346"/>
              <a:gd name="connsiteY51" fmla="*/ 5916 h 237941"/>
              <a:gd name="connsiteX52" fmla="*/ 229129 w 262346"/>
              <a:gd name="connsiteY52" fmla="*/ 58881 h 237941"/>
              <a:gd name="connsiteX53" fmla="*/ 14257 w 262346"/>
              <a:gd name="connsiteY53" fmla="*/ 156386 h 237941"/>
              <a:gd name="connsiteX54" fmla="*/ 16665 w 262346"/>
              <a:gd name="connsiteY54" fmla="*/ 157289 h 237941"/>
              <a:gd name="connsiteX55" fmla="*/ 19674 w 262346"/>
              <a:gd name="connsiteY55" fmla="*/ 158192 h 237941"/>
              <a:gd name="connsiteX56" fmla="*/ 165932 w 262346"/>
              <a:gd name="connsiteY56" fmla="*/ 208449 h 237941"/>
              <a:gd name="connsiteX57" fmla="*/ 167436 w 262346"/>
              <a:gd name="connsiteY57" fmla="*/ 208750 h 237941"/>
              <a:gd name="connsiteX58" fmla="*/ 171349 w 262346"/>
              <a:gd name="connsiteY58" fmla="*/ 206644 h 237941"/>
              <a:gd name="connsiteX59" fmla="*/ 250195 w 262346"/>
              <a:gd name="connsiteY59" fmla="*/ 73627 h 237941"/>
              <a:gd name="connsiteX60" fmla="*/ 251399 w 262346"/>
              <a:gd name="connsiteY60" fmla="*/ 71521 h 237941"/>
              <a:gd name="connsiteX61" fmla="*/ 252302 w 262346"/>
              <a:gd name="connsiteY61" fmla="*/ 71822 h 237941"/>
              <a:gd name="connsiteX62" fmla="*/ 251098 w 262346"/>
              <a:gd name="connsiteY62" fmla="*/ 74229 h 237941"/>
              <a:gd name="connsiteX63" fmla="*/ 179474 w 262346"/>
              <a:gd name="connsiteY63" fmla="*/ 220487 h 237941"/>
              <a:gd name="connsiteX64" fmla="*/ 17868 w 262346"/>
              <a:gd name="connsiteY64" fmla="*/ 162405 h 237941"/>
              <a:gd name="connsiteX65" fmla="*/ 15160 w 262346"/>
              <a:gd name="connsiteY65" fmla="*/ 161502 h 237941"/>
              <a:gd name="connsiteX66" fmla="*/ 12451 w 262346"/>
              <a:gd name="connsiteY66" fmla="*/ 160600 h 237941"/>
              <a:gd name="connsiteX67" fmla="*/ 14257 w 262346"/>
              <a:gd name="connsiteY67" fmla="*/ 156386 h 23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2346" h="237941">
                <a:moveTo>
                  <a:pt x="260427" y="73026"/>
                </a:moveTo>
                <a:lnTo>
                  <a:pt x="258922" y="72123"/>
                </a:lnTo>
                <a:cubicBezTo>
                  <a:pt x="259223" y="70618"/>
                  <a:pt x="258922" y="69113"/>
                  <a:pt x="258020" y="67910"/>
                </a:cubicBezTo>
                <a:lnTo>
                  <a:pt x="257719" y="67308"/>
                </a:lnTo>
                <a:lnTo>
                  <a:pt x="254709" y="66104"/>
                </a:lnTo>
                <a:cubicBezTo>
                  <a:pt x="255010" y="65201"/>
                  <a:pt x="255010" y="63997"/>
                  <a:pt x="254709" y="63095"/>
                </a:cubicBezTo>
                <a:cubicBezTo>
                  <a:pt x="254408" y="61891"/>
                  <a:pt x="253205" y="60687"/>
                  <a:pt x="252001" y="60386"/>
                </a:cubicBezTo>
                <a:lnTo>
                  <a:pt x="80464" y="198"/>
                </a:lnTo>
                <a:cubicBezTo>
                  <a:pt x="79260" y="-103"/>
                  <a:pt x="78057" y="-103"/>
                  <a:pt x="76853" y="499"/>
                </a:cubicBezTo>
                <a:cubicBezTo>
                  <a:pt x="75649" y="1101"/>
                  <a:pt x="75047" y="2304"/>
                  <a:pt x="74746" y="3508"/>
                </a:cubicBezTo>
                <a:cubicBezTo>
                  <a:pt x="57292" y="75132"/>
                  <a:pt x="10345" y="134418"/>
                  <a:pt x="1016" y="145553"/>
                </a:cubicBezTo>
                <a:cubicBezTo>
                  <a:pt x="113" y="146756"/>
                  <a:pt x="-188" y="148261"/>
                  <a:pt x="113" y="149766"/>
                </a:cubicBezTo>
                <a:cubicBezTo>
                  <a:pt x="414" y="151270"/>
                  <a:pt x="1618" y="152474"/>
                  <a:pt x="3122" y="152775"/>
                </a:cubicBezTo>
                <a:lnTo>
                  <a:pt x="8539" y="154581"/>
                </a:lnTo>
                <a:lnTo>
                  <a:pt x="6132" y="159396"/>
                </a:lnTo>
                <a:cubicBezTo>
                  <a:pt x="5530" y="160600"/>
                  <a:pt x="5530" y="161803"/>
                  <a:pt x="6132" y="163007"/>
                </a:cubicBezTo>
                <a:cubicBezTo>
                  <a:pt x="6734" y="164211"/>
                  <a:pt x="7636" y="165114"/>
                  <a:pt x="8840" y="165415"/>
                </a:cubicBezTo>
                <a:lnTo>
                  <a:pt x="10044" y="165716"/>
                </a:lnTo>
                <a:lnTo>
                  <a:pt x="8840" y="168725"/>
                </a:lnTo>
                <a:lnTo>
                  <a:pt x="8840" y="169026"/>
                </a:lnTo>
                <a:cubicBezTo>
                  <a:pt x="8238" y="171434"/>
                  <a:pt x="9442" y="173841"/>
                  <a:pt x="11549" y="174443"/>
                </a:cubicBezTo>
                <a:lnTo>
                  <a:pt x="186095" y="237641"/>
                </a:lnTo>
                <a:cubicBezTo>
                  <a:pt x="186697" y="237942"/>
                  <a:pt x="186997" y="237942"/>
                  <a:pt x="187599" y="237942"/>
                </a:cubicBezTo>
                <a:cubicBezTo>
                  <a:pt x="189405" y="237942"/>
                  <a:pt x="190910" y="237039"/>
                  <a:pt x="191813" y="235233"/>
                </a:cubicBezTo>
                <a:lnTo>
                  <a:pt x="261932" y="78443"/>
                </a:lnTo>
                <a:cubicBezTo>
                  <a:pt x="262835" y="76637"/>
                  <a:pt x="262233" y="74229"/>
                  <a:pt x="260427" y="73026"/>
                </a:cubicBezTo>
                <a:close/>
                <a:moveTo>
                  <a:pt x="14859" y="169929"/>
                </a:moveTo>
                <a:lnTo>
                  <a:pt x="15461" y="168123"/>
                </a:lnTo>
                <a:lnTo>
                  <a:pt x="178571" y="226807"/>
                </a:lnTo>
                <a:cubicBezTo>
                  <a:pt x="179173" y="227108"/>
                  <a:pt x="179474" y="227108"/>
                  <a:pt x="180076" y="227108"/>
                </a:cubicBezTo>
                <a:cubicBezTo>
                  <a:pt x="181881" y="227108"/>
                  <a:pt x="183386" y="226205"/>
                  <a:pt x="183988" y="224700"/>
                </a:cubicBezTo>
                <a:lnTo>
                  <a:pt x="249292" y="91383"/>
                </a:lnTo>
                <a:lnTo>
                  <a:pt x="186095" y="232224"/>
                </a:lnTo>
                <a:lnTo>
                  <a:pt x="14859" y="169929"/>
                </a:lnTo>
                <a:close/>
                <a:moveTo>
                  <a:pt x="229129" y="58881"/>
                </a:moveTo>
                <a:lnTo>
                  <a:pt x="231537" y="59784"/>
                </a:lnTo>
                <a:lnTo>
                  <a:pt x="233342" y="60386"/>
                </a:lnTo>
                <a:lnTo>
                  <a:pt x="238458" y="62192"/>
                </a:lnTo>
                <a:lnTo>
                  <a:pt x="247788" y="65502"/>
                </a:lnTo>
                <a:lnTo>
                  <a:pt x="247186" y="66706"/>
                </a:lnTo>
                <a:lnTo>
                  <a:pt x="246885" y="67609"/>
                </a:lnTo>
                <a:lnTo>
                  <a:pt x="245681" y="69113"/>
                </a:lnTo>
                <a:lnTo>
                  <a:pt x="245079" y="70016"/>
                </a:lnTo>
                <a:lnTo>
                  <a:pt x="166834" y="202130"/>
                </a:lnTo>
                <a:lnTo>
                  <a:pt x="22082" y="152474"/>
                </a:lnTo>
                <a:lnTo>
                  <a:pt x="19072" y="151571"/>
                </a:lnTo>
                <a:lnTo>
                  <a:pt x="16665" y="150669"/>
                </a:lnTo>
                <a:lnTo>
                  <a:pt x="16063" y="150368"/>
                </a:lnTo>
                <a:lnTo>
                  <a:pt x="13655" y="149465"/>
                </a:lnTo>
                <a:lnTo>
                  <a:pt x="10646" y="148562"/>
                </a:lnTo>
                <a:lnTo>
                  <a:pt x="6734" y="147057"/>
                </a:lnTo>
                <a:cubicBezTo>
                  <a:pt x="18470" y="132311"/>
                  <a:pt x="62408" y="75132"/>
                  <a:pt x="79260" y="5916"/>
                </a:cubicBezTo>
                <a:lnTo>
                  <a:pt x="229129" y="58881"/>
                </a:lnTo>
                <a:close/>
                <a:moveTo>
                  <a:pt x="14257" y="156386"/>
                </a:moveTo>
                <a:lnTo>
                  <a:pt x="16665" y="157289"/>
                </a:lnTo>
                <a:lnTo>
                  <a:pt x="19674" y="158192"/>
                </a:lnTo>
                <a:lnTo>
                  <a:pt x="165932" y="208449"/>
                </a:lnTo>
                <a:cubicBezTo>
                  <a:pt x="166533" y="208750"/>
                  <a:pt x="166834" y="208750"/>
                  <a:pt x="167436" y="208750"/>
                </a:cubicBezTo>
                <a:cubicBezTo>
                  <a:pt x="168941" y="208750"/>
                  <a:pt x="170446" y="207848"/>
                  <a:pt x="171349" y="206644"/>
                </a:cubicBezTo>
                <a:lnTo>
                  <a:pt x="250195" y="73627"/>
                </a:lnTo>
                <a:lnTo>
                  <a:pt x="251399" y="71521"/>
                </a:lnTo>
                <a:lnTo>
                  <a:pt x="252302" y="71822"/>
                </a:lnTo>
                <a:lnTo>
                  <a:pt x="251098" y="74229"/>
                </a:lnTo>
                <a:lnTo>
                  <a:pt x="179474" y="220487"/>
                </a:lnTo>
                <a:lnTo>
                  <a:pt x="17868" y="162405"/>
                </a:lnTo>
                <a:lnTo>
                  <a:pt x="15160" y="161502"/>
                </a:lnTo>
                <a:lnTo>
                  <a:pt x="12451" y="160600"/>
                </a:lnTo>
                <a:lnTo>
                  <a:pt x="14257" y="156386"/>
                </a:lnTo>
                <a:close/>
              </a:path>
            </a:pathLst>
          </a:custGeom>
          <a:solidFill>
            <a:srgbClr val="2081C1"/>
          </a:solidFill>
          <a:ln w="2956" cap="flat">
            <a:noFill/>
            <a:prstDash val="solid"/>
            <a:miter/>
          </a:ln>
        </p:spPr>
        <p:txBody>
          <a:bodyPr rtlCol="0" anchor="ctr"/>
          <a:lstStyle/>
          <a:p>
            <a:endParaRPr lang="en-IN" dirty="0"/>
          </a:p>
        </p:txBody>
      </p:sp>
      <p:pic>
        <p:nvPicPr>
          <p:cNvPr id="180" name="Graphic 179">
            <a:extLst>
              <a:ext uri="{FF2B5EF4-FFF2-40B4-BE49-F238E27FC236}">
                <a16:creationId xmlns:a16="http://schemas.microsoft.com/office/drawing/2014/main" id="{7E1447A6-C65E-494B-923B-63A9DECE13C8}"/>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12260951" y="891159"/>
            <a:ext cx="185556" cy="237744"/>
          </a:xfrm>
          <a:prstGeom prst="rect">
            <a:avLst/>
          </a:prstGeom>
        </p:spPr>
      </p:pic>
      <p:pic>
        <p:nvPicPr>
          <p:cNvPr id="5" name="Picture 4">
            <a:extLst>
              <a:ext uri="{FF2B5EF4-FFF2-40B4-BE49-F238E27FC236}">
                <a16:creationId xmlns:a16="http://schemas.microsoft.com/office/drawing/2014/main" id="{784BD51A-D1DA-4EAE-9C1A-C95E7D7CF0AF}"/>
              </a:ext>
            </a:extLst>
          </p:cNvPr>
          <p:cNvPicPr>
            <a:picLocks noChangeAspect="1"/>
          </p:cNvPicPr>
          <p:nvPr userDrawn="1"/>
        </p:nvPicPr>
        <p:blipFill>
          <a:blip r:embed="rId12">
            <a:extLst>
              <a:ext uri="{28A0092B-C50C-407E-A947-70E740481C1C}">
                <a14:useLocalDpi xmlns:a14="http://schemas.microsoft.com/office/drawing/2010/main" val="0"/>
              </a:ext>
            </a:extLst>
          </a:blip>
          <a:stretch/>
        </p:blipFill>
        <p:spPr>
          <a:xfrm>
            <a:off x="269353" y="756201"/>
            <a:ext cx="2101153" cy="507661"/>
          </a:xfrm>
          <a:prstGeom prst="rect">
            <a:avLst/>
          </a:prstGeom>
        </p:spPr>
      </p:pic>
      <p:grpSp>
        <p:nvGrpSpPr>
          <p:cNvPr id="123" name="Group 122">
            <a:extLst>
              <a:ext uri="{FF2B5EF4-FFF2-40B4-BE49-F238E27FC236}">
                <a16:creationId xmlns:a16="http://schemas.microsoft.com/office/drawing/2014/main" id="{099D163E-8803-450A-A060-D86945DDAE45}"/>
              </a:ext>
            </a:extLst>
          </p:cNvPr>
          <p:cNvGrpSpPr/>
          <p:nvPr userDrawn="1"/>
        </p:nvGrpSpPr>
        <p:grpSpPr>
          <a:xfrm>
            <a:off x="11485878" y="7972120"/>
            <a:ext cx="148274" cy="186666"/>
            <a:chOff x="9157651" y="8934006"/>
            <a:chExt cx="106680" cy="134302"/>
          </a:xfrm>
          <a:solidFill>
            <a:srgbClr val="B4B4B4"/>
          </a:solidFill>
        </p:grpSpPr>
        <p:sp>
          <p:nvSpPr>
            <p:cNvPr id="126" name="Freeform: Shape 125">
              <a:extLst>
                <a:ext uri="{FF2B5EF4-FFF2-40B4-BE49-F238E27FC236}">
                  <a16:creationId xmlns:a16="http://schemas.microsoft.com/office/drawing/2014/main" id="{7DFFD0D1-3A03-4BA2-8D2D-BFDB0F36CF24}"/>
                </a:ext>
              </a:extLst>
            </p:cNvPr>
            <p:cNvSpPr/>
            <p:nvPr/>
          </p:nvSpPr>
          <p:spPr>
            <a:xfrm>
              <a:off x="9157651" y="8961628"/>
              <a:ext cx="106680" cy="106680"/>
            </a:xfrm>
            <a:custGeom>
              <a:avLst/>
              <a:gdLst>
                <a:gd name="connsiteX0" fmla="*/ 53340 w 106680"/>
                <a:gd name="connsiteY0" fmla="*/ 106680 h 106680"/>
                <a:gd name="connsiteX1" fmla="*/ 0 w 106680"/>
                <a:gd name="connsiteY1" fmla="*/ 53340 h 106680"/>
                <a:gd name="connsiteX2" fmla="*/ 53340 w 106680"/>
                <a:gd name="connsiteY2" fmla="*/ 0 h 106680"/>
                <a:gd name="connsiteX3" fmla="*/ 53340 w 106680"/>
                <a:gd name="connsiteY3" fmla="*/ 13335 h 106680"/>
                <a:gd name="connsiteX4" fmla="*/ 13335 w 106680"/>
                <a:gd name="connsiteY4" fmla="*/ 53340 h 106680"/>
                <a:gd name="connsiteX5" fmla="*/ 53340 w 106680"/>
                <a:gd name="connsiteY5" fmla="*/ 93345 h 106680"/>
                <a:gd name="connsiteX6" fmla="*/ 93345 w 106680"/>
                <a:gd name="connsiteY6" fmla="*/ 53340 h 106680"/>
                <a:gd name="connsiteX7" fmla="*/ 106680 w 106680"/>
                <a:gd name="connsiteY7" fmla="*/ 53340 h 106680"/>
                <a:gd name="connsiteX8" fmla="*/ 53340 w 106680"/>
                <a:gd name="connsiteY8" fmla="*/ 10668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680" h="106680">
                  <a:moveTo>
                    <a:pt x="53340" y="106680"/>
                  </a:moveTo>
                  <a:cubicBezTo>
                    <a:pt x="23813" y="106680"/>
                    <a:pt x="0" y="82868"/>
                    <a:pt x="0" y="53340"/>
                  </a:cubicBezTo>
                  <a:cubicBezTo>
                    <a:pt x="0" y="23813"/>
                    <a:pt x="23813" y="0"/>
                    <a:pt x="53340" y="0"/>
                  </a:cubicBezTo>
                  <a:lnTo>
                    <a:pt x="53340" y="13335"/>
                  </a:lnTo>
                  <a:cubicBezTo>
                    <a:pt x="31433" y="13335"/>
                    <a:pt x="13335" y="31432"/>
                    <a:pt x="13335" y="53340"/>
                  </a:cubicBezTo>
                  <a:cubicBezTo>
                    <a:pt x="13335" y="75248"/>
                    <a:pt x="31433" y="93345"/>
                    <a:pt x="53340" y="93345"/>
                  </a:cubicBezTo>
                  <a:cubicBezTo>
                    <a:pt x="75248" y="93345"/>
                    <a:pt x="93345" y="75248"/>
                    <a:pt x="93345" y="53340"/>
                  </a:cubicBezTo>
                  <a:lnTo>
                    <a:pt x="106680" y="53340"/>
                  </a:lnTo>
                  <a:cubicBezTo>
                    <a:pt x="106680" y="82868"/>
                    <a:pt x="82868" y="106680"/>
                    <a:pt x="53340" y="106680"/>
                  </a:cubicBezTo>
                  <a:close/>
                </a:path>
              </a:pathLst>
            </a:custGeom>
            <a:grpFill/>
            <a:ln w="9525" cap="flat">
              <a:noFill/>
              <a:prstDash val="solid"/>
              <a:miter/>
            </a:ln>
          </p:spPr>
          <p:txBody>
            <a:bodyPr rtlCol="0" anchor="ctr"/>
            <a:lstStyle/>
            <a:p>
              <a:endParaRPr lang="en-IN" dirty="0"/>
            </a:p>
          </p:txBody>
        </p:sp>
        <p:sp>
          <p:nvSpPr>
            <p:cNvPr id="127" name="Freeform: Shape 126">
              <a:extLst>
                <a:ext uri="{FF2B5EF4-FFF2-40B4-BE49-F238E27FC236}">
                  <a16:creationId xmlns:a16="http://schemas.microsoft.com/office/drawing/2014/main" id="{C402C093-0554-44FF-BC11-894AEE449F66}"/>
                </a:ext>
              </a:extLst>
            </p:cNvPr>
            <p:cNvSpPr/>
            <p:nvPr/>
          </p:nvSpPr>
          <p:spPr>
            <a:xfrm>
              <a:off x="9204324" y="8934006"/>
              <a:ext cx="49530" cy="66675"/>
            </a:xfrm>
            <a:custGeom>
              <a:avLst/>
              <a:gdLst>
                <a:gd name="connsiteX0" fmla="*/ 0 w 49530"/>
                <a:gd name="connsiteY0" fmla="*/ 0 h 66675"/>
                <a:gd name="connsiteX1" fmla="*/ 0 w 49530"/>
                <a:gd name="connsiteY1" fmla="*/ 66675 h 66675"/>
                <a:gd name="connsiteX2" fmla="*/ 49530 w 49530"/>
                <a:gd name="connsiteY2" fmla="*/ 33338 h 66675"/>
              </a:gdLst>
              <a:ahLst/>
              <a:cxnLst>
                <a:cxn ang="0">
                  <a:pos x="connsiteX0" y="connsiteY0"/>
                </a:cxn>
                <a:cxn ang="0">
                  <a:pos x="connsiteX1" y="connsiteY1"/>
                </a:cxn>
                <a:cxn ang="0">
                  <a:pos x="connsiteX2" y="connsiteY2"/>
                </a:cxn>
              </a:cxnLst>
              <a:rect l="l" t="t" r="r" b="b"/>
              <a:pathLst>
                <a:path w="49530" h="66675">
                  <a:moveTo>
                    <a:pt x="0" y="0"/>
                  </a:moveTo>
                  <a:lnTo>
                    <a:pt x="0" y="66675"/>
                  </a:lnTo>
                  <a:lnTo>
                    <a:pt x="49530" y="33338"/>
                  </a:lnTo>
                  <a:close/>
                </a:path>
              </a:pathLst>
            </a:custGeom>
            <a:grpFill/>
            <a:ln w="9525" cap="flat">
              <a:noFill/>
              <a:prstDash val="solid"/>
              <a:miter/>
            </a:ln>
          </p:spPr>
          <p:txBody>
            <a:bodyPr rtlCol="0" anchor="ctr"/>
            <a:lstStyle/>
            <a:p>
              <a:endParaRPr lang="en-IN" dirty="0"/>
            </a:p>
          </p:txBody>
        </p:sp>
      </p:grpSp>
      <p:sp>
        <p:nvSpPr>
          <p:cNvPr id="129" name="Freeform: Shape 128">
            <a:extLst>
              <a:ext uri="{FF2B5EF4-FFF2-40B4-BE49-F238E27FC236}">
                <a16:creationId xmlns:a16="http://schemas.microsoft.com/office/drawing/2014/main" id="{D793189A-71F6-45B5-A586-FA99C9110A8F}"/>
              </a:ext>
            </a:extLst>
          </p:cNvPr>
          <p:cNvSpPr/>
          <p:nvPr userDrawn="1"/>
        </p:nvSpPr>
        <p:spPr>
          <a:xfrm>
            <a:off x="1288114" y="8002998"/>
            <a:ext cx="133871" cy="150962"/>
          </a:xfrm>
          <a:custGeom>
            <a:avLst/>
            <a:gdLst>
              <a:gd name="connsiteX0" fmla="*/ 0 w 89534"/>
              <a:gd name="connsiteY0" fmla="*/ 0 h 100964"/>
              <a:gd name="connsiteX1" fmla="*/ 0 w 89534"/>
              <a:gd name="connsiteY1" fmla="*/ 100965 h 100964"/>
              <a:gd name="connsiteX2" fmla="*/ 89535 w 89534"/>
              <a:gd name="connsiteY2" fmla="*/ 50483 h 100964"/>
            </a:gdLst>
            <a:ahLst/>
            <a:cxnLst>
              <a:cxn ang="0">
                <a:pos x="connsiteX0" y="connsiteY0"/>
              </a:cxn>
              <a:cxn ang="0">
                <a:pos x="connsiteX1" y="connsiteY1"/>
              </a:cxn>
              <a:cxn ang="0">
                <a:pos x="connsiteX2" y="connsiteY2"/>
              </a:cxn>
            </a:cxnLst>
            <a:rect l="l" t="t" r="r" b="b"/>
            <a:pathLst>
              <a:path w="89534" h="100964">
                <a:moveTo>
                  <a:pt x="0" y="0"/>
                </a:moveTo>
                <a:lnTo>
                  <a:pt x="0" y="100965"/>
                </a:lnTo>
                <a:lnTo>
                  <a:pt x="89535" y="50483"/>
                </a:lnTo>
                <a:close/>
              </a:path>
            </a:pathLst>
          </a:custGeom>
          <a:solidFill>
            <a:srgbClr val="B4B4B4"/>
          </a:solidFill>
          <a:ln w="9525" cap="flat">
            <a:noFill/>
            <a:prstDash val="solid"/>
            <a:miter/>
          </a:ln>
        </p:spPr>
        <p:txBody>
          <a:bodyPr rtlCol="0" anchor="ctr"/>
          <a:lstStyle/>
          <a:p>
            <a:endParaRPr lang="en-IN" dirty="0"/>
          </a:p>
        </p:txBody>
      </p:sp>
      <p:grpSp>
        <p:nvGrpSpPr>
          <p:cNvPr id="133" name="Group 132">
            <a:extLst>
              <a:ext uri="{FF2B5EF4-FFF2-40B4-BE49-F238E27FC236}">
                <a16:creationId xmlns:a16="http://schemas.microsoft.com/office/drawing/2014/main" id="{B3E5DA56-94E6-46C3-B1E8-B958124FB738}"/>
              </a:ext>
            </a:extLst>
          </p:cNvPr>
          <p:cNvGrpSpPr/>
          <p:nvPr userDrawn="1"/>
        </p:nvGrpSpPr>
        <p:grpSpPr>
          <a:xfrm>
            <a:off x="732952" y="8005760"/>
            <a:ext cx="224346" cy="180014"/>
            <a:chOff x="732952" y="8005760"/>
            <a:chExt cx="224346" cy="180014"/>
          </a:xfrm>
          <a:solidFill>
            <a:srgbClr val="B4B4B4"/>
          </a:solidFill>
        </p:grpSpPr>
        <p:sp>
          <p:nvSpPr>
            <p:cNvPr id="138" name="Freeform: Shape 137">
              <a:extLst>
                <a:ext uri="{FF2B5EF4-FFF2-40B4-BE49-F238E27FC236}">
                  <a16:creationId xmlns:a16="http://schemas.microsoft.com/office/drawing/2014/main" id="{F3E1DEFB-2F1B-4D67-BCAE-D151C405DA80}"/>
                </a:ext>
              </a:extLst>
            </p:cNvPr>
            <p:cNvSpPr/>
            <p:nvPr/>
          </p:nvSpPr>
          <p:spPr>
            <a:xfrm>
              <a:off x="821616" y="8157563"/>
              <a:ext cx="57765" cy="28211"/>
            </a:xfrm>
            <a:custGeom>
              <a:avLst/>
              <a:gdLst>
                <a:gd name="connsiteX0" fmla="*/ 40957 w 40957"/>
                <a:gd name="connsiteY0" fmla="*/ 0 h 20002"/>
                <a:gd name="connsiteX1" fmla="*/ 0 w 40957"/>
                <a:gd name="connsiteY1" fmla="*/ 0 h 20002"/>
                <a:gd name="connsiteX2" fmla="*/ 20002 w 40957"/>
                <a:gd name="connsiteY2" fmla="*/ 20003 h 20002"/>
              </a:gdLst>
              <a:ahLst/>
              <a:cxnLst>
                <a:cxn ang="0">
                  <a:pos x="connsiteX0" y="connsiteY0"/>
                </a:cxn>
                <a:cxn ang="0">
                  <a:pos x="connsiteX1" y="connsiteY1"/>
                </a:cxn>
                <a:cxn ang="0">
                  <a:pos x="connsiteX2" y="connsiteY2"/>
                </a:cxn>
              </a:cxnLst>
              <a:rect l="l" t="t" r="r" b="b"/>
              <a:pathLst>
                <a:path w="40957" h="20002">
                  <a:moveTo>
                    <a:pt x="40957" y="0"/>
                  </a:moveTo>
                  <a:lnTo>
                    <a:pt x="0" y="0"/>
                  </a:lnTo>
                  <a:lnTo>
                    <a:pt x="20002" y="20003"/>
                  </a:lnTo>
                  <a:close/>
                </a:path>
              </a:pathLst>
            </a:custGeom>
            <a:grpFill/>
            <a:ln w="9525" cap="flat">
              <a:noFill/>
              <a:prstDash val="solid"/>
              <a:miter/>
            </a:ln>
          </p:spPr>
          <p:txBody>
            <a:bodyPr rtlCol="0" anchor="ctr"/>
            <a:lstStyle/>
            <a:p>
              <a:endParaRPr lang="en-IN" dirty="0"/>
            </a:p>
          </p:txBody>
        </p:sp>
        <p:sp>
          <p:nvSpPr>
            <p:cNvPr id="139" name="Freeform: Shape 138">
              <a:extLst>
                <a:ext uri="{FF2B5EF4-FFF2-40B4-BE49-F238E27FC236}">
                  <a16:creationId xmlns:a16="http://schemas.microsoft.com/office/drawing/2014/main" id="{B1E58E83-8142-4E2F-85E6-8888AF2D983A}"/>
                </a:ext>
              </a:extLst>
            </p:cNvPr>
            <p:cNvSpPr/>
            <p:nvPr/>
          </p:nvSpPr>
          <p:spPr>
            <a:xfrm>
              <a:off x="732952" y="8005760"/>
              <a:ext cx="224346" cy="151803"/>
            </a:xfrm>
            <a:custGeom>
              <a:avLst/>
              <a:gdLst>
                <a:gd name="connsiteX0" fmla="*/ 150495 w 159067"/>
                <a:gd name="connsiteY0" fmla="*/ 0 h 107632"/>
                <a:gd name="connsiteX1" fmla="*/ 8573 w 159067"/>
                <a:gd name="connsiteY1" fmla="*/ 0 h 107632"/>
                <a:gd name="connsiteX2" fmla="*/ 0 w 159067"/>
                <a:gd name="connsiteY2" fmla="*/ 8573 h 107632"/>
                <a:gd name="connsiteX3" fmla="*/ 0 w 159067"/>
                <a:gd name="connsiteY3" fmla="*/ 99060 h 107632"/>
                <a:gd name="connsiteX4" fmla="*/ 8573 w 159067"/>
                <a:gd name="connsiteY4" fmla="*/ 107633 h 107632"/>
                <a:gd name="connsiteX5" fmla="*/ 62865 w 159067"/>
                <a:gd name="connsiteY5" fmla="*/ 107633 h 107632"/>
                <a:gd name="connsiteX6" fmla="*/ 150495 w 159067"/>
                <a:gd name="connsiteY6" fmla="*/ 107633 h 107632"/>
                <a:gd name="connsiteX7" fmla="*/ 159068 w 159067"/>
                <a:gd name="connsiteY7" fmla="*/ 99060 h 107632"/>
                <a:gd name="connsiteX8" fmla="*/ 159068 w 159067"/>
                <a:gd name="connsiteY8" fmla="*/ 8573 h 107632"/>
                <a:gd name="connsiteX9" fmla="*/ 150495 w 159067"/>
                <a:gd name="connsiteY9" fmla="*/ 0 h 107632"/>
                <a:gd name="connsiteX10" fmla="*/ 67628 w 159067"/>
                <a:gd name="connsiteY10" fmla="*/ 75248 h 107632"/>
                <a:gd name="connsiteX11" fmla="*/ 53340 w 159067"/>
                <a:gd name="connsiteY11" fmla="*/ 80010 h 107632"/>
                <a:gd name="connsiteX12" fmla="*/ 35243 w 159067"/>
                <a:gd name="connsiteY12" fmla="*/ 72390 h 107632"/>
                <a:gd name="connsiteX13" fmla="*/ 28575 w 159067"/>
                <a:gd name="connsiteY13" fmla="*/ 52388 h 107632"/>
                <a:gd name="connsiteX14" fmla="*/ 35243 w 159067"/>
                <a:gd name="connsiteY14" fmla="*/ 31433 h 107632"/>
                <a:gd name="connsiteX15" fmla="*/ 53340 w 159067"/>
                <a:gd name="connsiteY15" fmla="*/ 23813 h 107632"/>
                <a:gd name="connsiteX16" fmla="*/ 69532 w 159067"/>
                <a:gd name="connsiteY16" fmla="*/ 29528 h 107632"/>
                <a:gd name="connsiteX17" fmla="*/ 75248 w 159067"/>
                <a:gd name="connsiteY17" fmla="*/ 40005 h 107632"/>
                <a:gd name="connsiteX18" fmla="*/ 64770 w 159067"/>
                <a:gd name="connsiteY18" fmla="*/ 42863 h 107632"/>
                <a:gd name="connsiteX19" fmla="*/ 60960 w 159067"/>
                <a:gd name="connsiteY19" fmla="*/ 36195 h 107632"/>
                <a:gd name="connsiteX20" fmla="*/ 53340 w 159067"/>
                <a:gd name="connsiteY20" fmla="*/ 33338 h 107632"/>
                <a:gd name="connsiteX21" fmla="*/ 43815 w 159067"/>
                <a:gd name="connsiteY21" fmla="*/ 38100 h 107632"/>
                <a:gd name="connsiteX22" fmla="*/ 40005 w 159067"/>
                <a:gd name="connsiteY22" fmla="*/ 52388 h 107632"/>
                <a:gd name="connsiteX23" fmla="*/ 43815 w 159067"/>
                <a:gd name="connsiteY23" fmla="*/ 66675 h 107632"/>
                <a:gd name="connsiteX24" fmla="*/ 53340 w 159067"/>
                <a:gd name="connsiteY24" fmla="*/ 71438 h 107632"/>
                <a:gd name="connsiteX25" fmla="*/ 60960 w 159067"/>
                <a:gd name="connsiteY25" fmla="*/ 68580 h 107632"/>
                <a:gd name="connsiteX26" fmla="*/ 65723 w 159067"/>
                <a:gd name="connsiteY26" fmla="*/ 60007 h 107632"/>
                <a:gd name="connsiteX27" fmla="*/ 76200 w 159067"/>
                <a:gd name="connsiteY27" fmla="*/ 63818 h 107632"/>
                <a:gd name="connsiteX28" fmla="*/ 67628 w 159067"/>
                <a:gd name="connsiteY28" fmla="*/ 75248 h 107632"/>
                <a:gd name="connsiteX29" fmla="*/ 122873 w 159067"/>
                <a:gd name="connsiteY29" fmla="*/ 75248 h 107632"/>
                <a:gd name="connsiteX30" fmla="*/ 108585 w 159067"/>
                <a:gd name="connsiteY30" fmla="*/ 80010 h 107632"/>
                <a:gd name="connsiteX31" fmla="*/ 90488 w 159067"/>
                <a:gd name="connsiteY31" fmla="*/ 72390 h 107632"/>
                <a:gd name="connsiteX32" fmla="*/ 82868 w 159067"/>
                <a:gd name="connsiteY32" fmla="*/ 51435 h 107632"/>
                <a:gd name="connsiteX33" fmla="*/ 89535 w 159067"/>
                <a:gd name="connsiteY33" fmla="*/ 30480 h 107632"/>
                <a:gd name="connsiteX34" fmla="*/ 107632 w 159067"/>
                <a:gd name="connsiteY34" fmla="*/ 22860 h 107632"/>
                <a:gd name="connsiteX35" fmla="*/ 123825 w 159067"/>
                <a:gd name="connsiteY35" fmla="*/ 28575 h 107632"/>
                <a:gd name="connsiteX36" fmla="*/ 129540 w 159067"/>
                <a:gd name="connsiteY36" fmla="*/ 39053 h 107632"/>
                <a:gd name="connsiteX37" fmla="*/ 119063 w 159067"/>
                <a:gd name="connsiteY37" fmla="*/ 41910 h 107632"/>
                <a:gd name="connsiteX38" fmla="*/ 115253 w 159067"/>
                <a:gd name="connsiteY38" fmla="*/ 35243 h 107632"/>
                <a:gd name="connsiteX39" fmla="*/ 107632 w 159067"/>
                <a:gd name="connsiteY39" fmla="*/ 32385 h 107632"/>
                <a:gd name="connsiteX40" fmla="*/ 98107 w 159067"/>
                <a:gd name="connsiteY40" fmla="*/ 37148 h 107632"/>
                <a:gd name="connsiteX41" fmla="*/ 94298 w 159067"/>
                <a:gd name="connsiteY41" fmla="*/ 51435 h 107632"/>
                <a:gd name="connsiteX42" fmla="*/ 98107 w 159067"/>
                <a:gd name="connsiteY42" fmla="*/ 65723 h 107632"/>
                <a:gd name="connsiteX43" fmla="*/ 107632 w 159067"/>
                <a:gd name="connsiteY43" fmla="*/ 70485 h 107632"/>
                <a:gd name="connsiteX44" fmla="*/ 115253 w 159067"/>
                <a:gd name="connsiteY44" fmla="*/ 67628 h 107632"/>
                <a:gd name="connsiteX45" fmla="*/ 120015 w 159067"/>
                <a:gd name="connsiteY45" fmla="*/ 59055 h 107632"/>
                <a:gd name="connsiteX46" fmla="*/ 130493 w 159067"/>
                <a:gd name="connsiteY46" fmla="*/ 61913 h 107632"/>
                <a:gd name="connsiteX47" fmla="*/ 122873 w 159067"/>
                <a:gd name="connsiteY47" fmla="*/ 75248 h 10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59067" h="107632">
                  <a:moveTo>
                    <a:pt x="150495" y="0"/>
                  </a:moveTo>
                  <a:lnTo>
                    <a:pt x="8573" y="0"/>
                  </a:lnTo>
                  <a:cubicBezTo>
                    <a:pt x="3810" y="0"/>
                    <a:pt x="0" y="3810"/>
                    <a:pt x="0" y="8573"/>
                  </a:cubicBezTo>
                  <a:lnTo>
                    <a:pt x="0" y="99060"/>
                  </a:lnTo>
                  <a:cubicBezTo>
                    <a:pt x="0" y="103823"/>
                    <a:pt x="3810" y="107633"/>
                    <a:pt x="8573" y="107633"/>
                  </a:cubicBezTo>
                  <a:lnTo>
                    <a:pt x="62865" y="107633"/>
                  </a:lnTo>
                  <a:lnTo>
                    <a:pt x="150495" y="107633"/>
                  </a:lnTo>
                  <a:cubicBezTo>
                    <a:pt x="155258" y="107633"/>
                    <a:pt x="159068" y="103823"/>
                    <a:pt x="159068" y="99060"/>
                  </a:cubicBezTo>
                  <a:lnTo>
                    <a:pt x="159068" y="8573"/>
                  </a:lnTo>
                  <a:cubicBezTo>
                    <a:pt x="159068" y="3810"/>
                    <a:pt x="155258" y="0"/>
                    <a:pt x="150495" y="0"/>
                  </a:cubicBezTo>
                  <a:close/>
                  <a:moveTo>
                    <a:pt x="67628" y="75248"/>
                  </a:moveTo>
                  <a:cubicBezTo>
                    <a:pt x="63818" y="78105"/>
                    <a:pt x="59055" y="80010"/>
                    <a:pt x="53340" y="80010"/>
                  </a:cubicBezTo>
                  <a:cubicBezTo>
                    <a:pt x="45720" y="80010"/>
                    <a:pt x="40005" y="77153"/>
                    <a:pt x="35243" y="72390"/>
                  </a:cubicBezTo>
                  <a:cubicBezTo>
                    <a:pt x="30480" y="67628"/>
                    <a:pt x="28575" y="60960"/>
                    <a:pt x="28575" y="52388"/>
                  </a:cubicBezTo>
                  <a:cubicBezTo>
                    <a:pt x="28575" y="42863"/>
                    <a:pt x="30480" y="36195"/>
                    <a:pt x="35243" y="31433"/>
                  </a:cubicBezTo>
                  <a:cubicBezTo>
                    <a:pt x="40005" y="26670"/>
                    <a:pt x="45720" y="23813"/>
                    <a:pt x="53340" y="23813"/>
                  </a:cubicBezTo>
                  <a:cubicBezTo>
                    <a:pt x="60007" y="23813"/>
                    <a:pt x="65723" y="25718"/>
                    <a:pt x="69532" y="29528"/>
                  </a:cubicBezTo>
                  <a:cubicBezTo>
                    <a:pt x="72390" y="31433"/>
                    <a:pt x="74295" y="35243"/>
                    <a:pt x="75248" y="40005"/>
                  </a:cubicBezTo>
                  <a:lnTo>
                    <a:pt x="64770" y="42863"/>
                  </a:lnTo>
                  <a:cubicBezTo>
                    <a:pt x="63818" y="40005"/>
                    <a:pt x="62865" y="38100"/>
                    <a:pt x="60960" y="36195"/>
                  </a:cubicBezTo>
                  <a:cubicBezTo>
                    <a:pt x="59055" y="34290"/>
                    <a:pt x="56198" y="33338"/>
                    <a:pt x="53340" y="33338"/>
                  </a:cubicBezTo>
                  <a:cubicBezTo>
                    <a:pt x="49530" y="33338"/>
                    <a:pt x="45720" y="35243"/>
                    <a:pt x="43815" y="38100"/>
                  </a:cubicBezTo>
                  <a:cubicBezTo>
                    <a:pt x="41910" y="40958"/>
                    <a:pt x="40005" y="45720"/>
                    <a:pt x="40005" y="52388"/>
                  </a:cubicBezTo>
                  <a:cubicBezTo>
                    <a:pt x="40005" y="59055"/>
                    <a:pt x="40957" y="63818"/>
                    <a:pt x="43815" y="66675"/>
                  </a:cubicBezTo>
                  <a:cubicBezTo>
                    <a:pt x="46673" y="69533"/>
                    <a:pt x="49530" y="71438"/>
                    <a:pt x="53340" y="71438"/>
                  </a:cubicBezTo>
                  <a:cubicBezTo>
                    <a:pt x="56198" y="71438"/>
                    <a:pt x="59055" y="70485"/>
                    <a:pt x="60960" y="68580"/>
                  </a:cubicBezTo>
                  <a:cubicBezTo>
                    <a:pt x="62865" y="66675"/>
                    <a:pt x="64770" y="63818"/>
                    <a:pt x="65723" y="60007"/>
                  </a:cubicBezTo>
                  <a:lnTo>
                    <a:pt x="76200" y="63818"/>
                  </a:lnTo>
                  <a:cubicBezTo>
                    <a:pt x="74295" y="67628"/>
                    <a:pt x="71438" y="72390"/>
                    <a:pt x="67628" y="75248"/>
                  </a:cubicBezTo>
                  <a:close/>
                  <a:moveTo>
                    <a:pt x="122873" y="75248"/>
                  </a:moveTo>
                  <a:cubicBezTo>
                    <a:pt x="119063" y="78105"/>
                    <a:pt x="114300" y="80010"/>
                    <a:pt x="108585" y="80010"/>
                  </a:cubicBezTo>
                  <a:cubicBezTo>
                    <a:pt x="100965" y="80010"/>
                    <a:pt x="95250" y="77153"/>
                    <a:pt x="90488" y="72390"/>
                  </a:cubicBezTo>
                  <a:cubicBezTo>
                    <a:pt x="85725" y="67628"/>
                    <a:pt x="82868" y="60007"/>
                    <a:pt x="82868" y="51435"/>
                  </a:cubicBezTo>
                  <a:cubicBezTo>
                    <a:pt x="82868" y="41910"/>
                    <a:pt x="84773" y="35243"/>
                    <a:pt x="89535" y="30480"/>
                  </a:cubicBezTo>
                  <a:cubicBezTo>
                    <a:pt x="94298" y="25718"/>
                    <a:pt x="100013" y="22860"/>
                    <a:pt x="107632" y="22860"/>
                  </a:cubicBezTo>
                  <a:cubicBezTo>
                    <a:pt x="114300" y="22860"/>
                    <a:pt x="120015" y="24765"/>
                    <a:pt x="123825" y="28575"/>
                  </a:cubicBezTo>
                  <a:cubicBezTo>
                    <a:pt x="126682" y="30480"/>
                    <a:pt x="128588" y="34290"/>
                    <a:pt x="129540" y="39053"/>
                  </a:cubicBezTo>
                  <a:lnTo>
                    <a:pt x="119063" y="41910"/>
                  </a:lnTo>
                  <a:cubicBezTo>
                    <a:pt x="118110" y="39053"/>
                    <a:pt x="117157" y="37148"/>
                    <a:pt x="115253" y="35243"/>
                  </a:cubicBezTo>
                  <a:cubicBezTo>
                    <a:pt x="113348" y="33338"/>
                    <a:pt x="110490" y="32385"/>
                    <a:pt x="107632" y="32385"/>
                  </a:cubicBezTo>
                  <a:cubicBezTo>
                    <a:pt x="103823" y="32385"/>
                    <a:pt x="100013" y="34290"/>
                    <a:pt x="98107" y="37148"/>
                  </a:cubicBezTo>
                  <a:cubicBezTo>
                    <a:pt x="96203" y="40005"/>
                    <a:pt x="94298" y="44768"/>
                    <a:pt x="94298" y="51435"/>
                  </a:cubicBezTo>
                  <a:cubicBezTo>
                    <a:pt x="94298" y="58103"/>
                    <a:pt x="95250" y="62865"/>
                    <a:pt x="98107" y="65723"/>
                  </a:cubicBezTo>
                  <a:cubicBezTo>
                    <a:pt x="100965" y="68580"/>
                    <a:pt x="103823" y="70485"/>
                    <a:pt x="107632" y="70485"/>
                  </a:cubicBezTo>
                  <a:cubicBezTo>
                    <a:pt x="110490" y="70485"/>
                    <a:pt x="113348" y="69533"/>
                    <a:pt x="115253" y="67628"/>
                  </a:cubicBezTo>
                  <a:cubicBezTo>
                    <a:pt x="117157" y="65723"/>
                    <a:pt x="119063" y="62865"/>
                    <a:pt x="120015" y="59055"/>
                  </a:cubicBezTo>
                  <a:lnTo>
                    <a:pt x="130493" y="61913"/>
                  </a:lnTo>
                  <a:cubicBezTo>
                    <a:pt x="128588" y="67628"/>
                    <a:pt x="126682" y="72390"/>
                    <a:pt x="122873" y="75248"/>
                  </a:cubicBezTo>
                  <a:close/>
                </a:path>
              </a:pathLst>
            </a:custGeom>
            <a:grpFill/>
            <a:ln w="9525" cap="flat">
              <a:noFill/>
              <a:prstDash val="solid"/>
              <a:miter/>
            </a:ln>
          </p:spPr>
          <p:txBody>
            <a:bodyPr rtlCol="0" anchor="ctr"/>
            <a:lstStyle/>
            <a:p>
              <a:endParaRPr lang="en-IN" dirty="0"/>
            </a:p>
          </p:txBody>
        </p:sp>
      </p:grpSp>
      <p:grpSp>
        <p:nvGrpSpPr>
          <p:cNvPr id="140" name="Group 139">
            <a:extLst>
              <a:ext uri="{FF2B5EF4-FFF2-40B4-BE49-F238E27FC236}">
                <a16:creationId xmlns:a16="http://schemas.microsoft.com/office/drawing/2014/main" id="{AB2BAF16-E96E-4D50-A9AF-CA0F2574BE8C}"/>
              </a:ext>
            </a:extLst>
          </p:cNvPr>
          <p:cNvGrpSpPr/>
          <p:nvPr userDrawn="1"/>
        </p:nvGrpSpPr>
        <p:grpSpPr>
          <a:xfrm>
            <a:off x="231772" y="7998290"/>
            <a:ext cx="192092" cy="160379"/>
            <a:chOff x="231772" y="7998290"/>
            <a:chExt cx="192092" cy="160379"/>
          </a:xfrm>
          <a:solidFill>
            <a:srgbClr val="B4B4B4"/>
          </a:solidFill>
        </p:grpSpPr>
        <p:sp>
          <p:nvSpPr>
            <p:cNvPr id="162" name="Freeform: Shape 161">
              <a:extLst>
                <a:ext uri="{FF2B5EF4-FFF2-40B4-BE49-F238E27FC236}">
                  <a16:creationId xmlns:a16="http://schemas.microsoft.com/office/drawing/2014/main" id="{3A187D6B-0BCF-4304-BAE0-3F162FCACBEA}"/>
                </a:ext>
              </a:extLst>
            </p:cNvPr>
            <p:cNvSpPr/>
            <p:nvPr/>
          </p:nvSpPr>
          <p:spPr>
            <a:xfrm>
              <a:off x="231772" y="8045068"/>
              <a:ext cx="32076" cy="68160"/>
            </a:xfrm>
            <a:custGeom>
              <a:avLst/>
              <a:gdLst>
                <a:gd name="connsiteX0" fmla="*/ 0 w 22860"/>
                <a:gd name="connsiteY0" fmla="*/ 0 h 48577"/>
                <a:gd name="connsiteX1" fmla="*/ 22860 w 22860"/>
                <a:gd name="connsiteY1" fmla="*/ 0 h 48577"/>
                <a:gd name="connsiteX2" fmla="*/ 22860 w 22860"/>
                <a:gd name="connsiteY2" fmla="*/ 48578 h 48577"/>
                <a:gd name="connsiteX3" fmla="*/ 0 w 22860"/>
                <a:gd name="connsiteY3" fmla="*/ 48578 h 48577"/>
              </a:gdLst>
              <a:ahLst/>
              <a:cxnLst>
                <a:cxn ang="0">
                  <a:pos x="connsiteX0" y="connsiteY0"/>
                </a:cxn>
                <a:cxn ang="0">
                  <a:pos x="connsiteX1" y="connsiteY1"/>
                </a:cxn>
                <a:cxn ang="0">
                  <a:pos x="connsiteX2" y="connsiteY2"/>
                </a:cxn>
                <a:cxn ang="0">
                  <a:pos x="connsiteX3" y="connsiteY3"/>
                </a:cxn>
              </a:cxnLst>
              <a:rect l="l" t="t" r="r" b="b"/>
              <a:pathLst>
                <a:path w="22860" h="48577">
                  <a:moveTo>
                    <a:pt x="0" y="0"/>
                  </a:moveTo>
                  <a:lnTo>
                    <a:pt x="22860" y="0"/>
                  </a:lnTo>
                  <a:lnTo>
                    <a:pt x="22860" y="48578"/>
                  </a:lnTo>
                  <a:lnTo>
                    <a:pt x="0" y="48578"/>
                  </a:lnTo>
                  <a:close/>
                </a:path>
              </a:pathLst>
            </a:custGeom>
            <a:grpFill/>
            <a:ln w="9525" cap="flat">
              <a:noFill/>
              <a:prstDash val="solid"/>
              <a:miter/>
            </a:ln>
          </p:spPr>
          <p:txBody>
            <a:bodyPr rtlCol="0" anchor="ctr"/>
            <a:lstStyle/>
            <a:p>
              <a:endParaRPr lang="en-IN" dirty="0"/>
            </a:p>
          </p:txBody>
        </p:sp>
        <p:sp>
          <p:nvSpPr>
            <p:cNvPr id="178" name="Freeform: Shape 177">
              <a:extLst>
                <a:ext uri="{FF2B5EF4-FFF2-40B4-BE49-F238E27FC236}">
                  <a16:creationId xmlns:a16="http://schemas.microsoft.com/office/drawing/2014/main" id="{79CC43C1-0A8D-4F8C-98EC-0F643FFE43EA}"/>
                </a:ext>
              </a:extLst>
            </p:cNvPr>
            <p:cNvSpPr/>
            <p:nvPr/>
          </p:nvSpPr>
          <p:spPr>
            <a:xfrm>
              <a:off x="275876" y="8002300"/>
              <a:ext cx="54796" cy="155032"/>
            </a:xfrm>
            <a:custGeom>
              <a:avLst/>
              <a:gdLst>
                <a:gd name="connsiteX0" fmla="*/ 0 w 39052"/>
                <a:gd name="connsiteY0" fmla="*/ 31432 h 110489"/>
                <a:gd name="connsiteX1" fmla="*/ 39053 w 39052"/>
                <a:gd name="connsiteY1" fmla="*/ 0 h 110489"/>
                <a:gd name="connsiteX2" fmla="*/ 39053 w 39052"/>
                <a:gd name="connsiteY2" fmla="*/ 110490 h 110489"/>
                <a:gd name="connsiteX3" fmla="*/ 0 w 39052"/>
                <a:gd name="connsiteY3" fmla="*/ 78105 h 110489"/>
              </a:gdLst>
              <a:ahLst/>
              <a:cxnLst>
                <a:cxn ang="0">
                  <a:pos x="connsiteX0" y="connsiteY0"/>
                </a:cxn>
                <a:cxn ang="0">
                  <a:pos x="connsiteX1" y="connsiteY1"/>
                </a:cxn>
                <a:cxn ang="0">
                  <a:pos x="connsiteX2" y="connsiteY2"/>
                </a:cxn>
                <a:cxn ang="0">
                  <a:pos x="connsiteX3" y="connsiteY3"/>
                </a:cxn>
              </a:cxnLst>
              <a:rect l="l" t="t" r="r" b="b"/>
              <a:pathLst>
                <a:path w="39052" h="110489">
                  <a:moveTo>
                    <a:pt x="0" y="31432"/>
                  </a:moveTo>
                  <a:lnTo>
                    <a:pt x="39053" y="0"/>
                  </a:lnTo>
                  <a:lnTo>
                    <a:pt x="39053" y="110490"/>
                  </a:lnTo>
                  <a:lnTo>
                    <a:pt x="0" y="78105"/>
                  </a:lnTo>
                  <a:close/>
                </a:path>
              </a:pathLst>
            </a:custGeom>
            <a:grpFill/>
            <a:ln w="9525" cap="flat">
              <a:noFill/>
              <a:prstDash val="solid"/>
              <a:miter/>
            </a:ln>
          </p:spPr>
          <p:txBody>
            <a:bodyPr rtlCol="0" anchor="ctr"/>
            <a:lstStyle/>
            <a:p>
              <a:endParaRPr lang="en-IN" dirty="0"/>
            </a:p>
          </p:txBody>
        </p:sp>
        <p:sp>
          <p:nvSpPr>
            <p:cNvPr id="181" name="Freeform: Shape 180">
              <a:extLst>
                <a:ext uri="{FF2B5EF4-FFF2-40B4-BE49-F238E27FC236}">
                  <a16:creationId xmlns:a16="http://schemas.microsoft.com/office/drawing/2014/main" id="{72749FBC-7F7F-4754-BAB6-1F19E73FE97C}"/>
                </a:ext>
              </a:extLst>
            </p:cNvPr>
            <p:cNvSpPr/>
            <p:nvPr/>
          </p:nvSpPr>
          <p:spPr>
            <a:xfrm>
              <a:off x="343674" y="7998290"/>
              <a:ext cx="80190" cy="160379"/>
            </a:xfrm>
            <a:custGeom>
              <a:avLst/>
              <a:gdLst>
                <a:gd name="connsiteX0" fmla="*/ 0 w 57150"/>
                <a:gd name="connsiteY0" fmla="*/ 114300 h 114300"/>
                <a:gd name="connsiteX1" fmla="*/ 0 w 57150"/>
                <a:gd name="connsiteY1" fmla="*/ 101918 h 114300"/>
                <a:gd name="connsiteX2" fmla="*/ 44768 w 57150"/>
                <a:gd name="connsiteY2" fmla="*/ 57150 h 114300"/>
                <a:gd name="connsiteX3" fmla="*/ 0 w 57150"/>
                <a:gd name="connsiteY3" fmla="*/ 12383 h 114300"/>
                <a:gd name="connsiteX4" fmla="*/ 0 w 57150"/>
                <a:gd name="connsiteY4" fmla="*/ 0 h 114300"/>
                <a:gd name="connsiteX5" fmla="*/ 57150 w 57150"/>
                <a:gd name="connsiteY5" fmla="*/ 57150 h 114300"/>
                <a:gd name="connsiteX6" fmla="*/ 0 w 5715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14300">
                  <a:moveTo>
                    <a:pt x="0" y="114300"/>
                  </a:moveTo>
                  <a:lnTo>
                    <a:pt x="0" y="101918"/>
                  </a:lnTo>
                  <a:cubicBezTo>
                    <a:pt x="24765" y="101918"/>
                    <a:pt x="44768" y="81915"/>
                    <a:pt x="44768" y="57150"/>
                  </a:cubicBezTo>
                  <a:cubicBezTo>
                    <a:pt x="44768" y="32385"/>
                    <a:pt x="24765" y="12383"/>
                    <a:pt x="0" y="12383"/>
                  </a:cubicBezTo>
                  <a:lnTo>
                    <a:pt x="0" y="0"/>
                  </a:lnTo>
                  <a:cubicBezTo>
                    <a:pt x="31433" y="0"/>
                    <a:pt x="57150" y="25718"/>
                    <a:pt x="57150" y="57150"/>
                  </a:cubicBezTo>
                  <a:cubicBezTo>
                    <a:pt x="57150" y="88583"/>
                    <a:pt x="31433" y="114300"/>
                    <a:pt x="0" y="114300"/>
                  </a:cubicBezTo>
                  <a:close/>
                </a:path>
              </a:pathLst>
            </a:custGeom>
            <a:grpFill/>
            <a:ln w="9525" cap="flat">
              <a:noFill/>
              <a:prstDash val="solid"/>
              <a:miter/>
            </a:ln>
          </p:spPr>
          <p:txBody>
            <a:bodyPr rtlCol="0" anchor="ctr"/>
            <a:lstStyle/>
            <a:p>
              <a:endParaRPr lang="en-IN" dirty="0"/>
            </a:p>
          </p:txBody>
        </p:sp>
        <p:sp>
          <p:nvSpPr>
            <p:cNvPr id="182" name="Freeform: Shape 181">
              <a:extLst>
                <a:ext uri="{FF2B5EF4-FFF2-40B4-BE49-F238E27FC236}">
                  <a16:creationId xmlns:a16="http://schemas.microsoft.com/office/drawing/2014/main" id="{91D294D5-F6FD-472D-9E81-69FA4D103FF3}"/>
                </a:ext>
              </a:extLst>
            </p:cNvPr>
            <p:cNvSpPr/>
            <p:nvPr/>
          </p:nvSpPr>
          <p:spPr>
            <a:xfrm>
              <a:off x="343674" y="8027186"/>
              <a:ext cx="51292" cy="102588"/>
            </a:xfrm>
            <a:custGeom>
              <a:avLst/>
              <a:gdLst>
                <a:gd name="connsiteX0" fmla="*/ 0 w 30479"/>
                <a:gd name="connsiteY0" fmla="*/ 60960 h 60960"/>
                <a:gd name="connsiteX1" fmla="*/ 0 w 30479"/>
                <a:gd name="connsiteY1" fmla="*/ 51435 h 60960"/>
                <a:gd name="connsiteX2" fmla="*/ 20955 w 30479"/>
                <a:gd name="connsiteY2" fmla="*/ 30480 h 60960"/>
                <a:gd name="connsiteX3" fmla="*/ 0 w 30479"/>
                <a:gd name="connsiteY3" fmla="*/ 9525 h 60960"/>
                <a:gd name="connsiteX4" fmla="*/ 0 w 30479"/>
                <a:gd name="connsiteY4" fmla="*/ 0 h 60960"/>
                <a:gd name="connsiteX5" fmla="*/ 30480 w 30479"/>
                <a:gd name="connsiteY5" fmla="*/ 30480 h 60960"/>
                <a:gd name="connsiteX6" fmla="*/ 0 w 30479"/>
                <a:gd name="connsiteY6" fmla="*/ 6096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79" h="60960">
                  <a:moveTo>
                    <a:pt x="0" y="60960"/>
                  </a:moveTo>
                  <a:lnTo>
                    <a:pt x="0" y="51435"/>
                  </a:lnTo>
                  <a:cubicBezTo>
                    <a:pt x="11430" y="51435"/>
                    <a:pt x="20955" y="41910"/>
                    <a:pt x="20955" y="30480"/>
                  </a:cubicBezTo>
                  <a:cubicBezTo>
                    <a:pt x="20955" y="19050"/>
                    <a:pt x="11430" y="9525"/>
                    <a:pt x="0" y="9525"/>
                  </a:cubicBezTo>
                  <a:lnTo>
                    <a:pt x="0" y="0"/>
                  </a:lnTo>
                  <a:cubicBezTo>
                    <a:pt x="17145" y="0"/>
                    <a:pt x="30480" y="13335"/>
                    <a:pt x="30480" y="30480"/>
                  </a:cubicBezTo>
                  <a:cubicBezTo>
                    <a:pt x="30480" y="47625"/>
                    <a:pt x="17145" y="60960"/>
                    <a:pt x="0" y="60960"/>
                  </a:cubicBezTo>
                  <a:close/>
                </a:path>
              </a:pathLst>
            </a:custGeom>
            <a:grpFill/>
            <a:ln w="9525" cap="flat">
              <a:noFill/>
              <a:prstDash val="solid"/>
              <a:miter/>
            </a:ln>
          </p:spPr>
          <p:txBody>
            <a:bodyPr rtlCol="0" anchor="ctr"/>
            <a:lstStyle/>
            <a:p>
              <a:endParaRPr lang="en-IN" dirty="0"/>
            </a:p>
          </p:txBody>
        </p:sp>
      </p:grpSp>
      <p:sp>
        <p:nvSpPr>
          <p:cNvPr id="6" name="Slide Number Placeholder 5"/>
          <p:cNvSpPr>
            <a:spLocks noGrp="1"/>
          </p:cNvSpPr>
          <p:nvPr>
            <p:ph type="sldNum" sz="quarter" idx="4"/>
          </p:nvPr>
        </p:nvSpPr>
        <p:spPr>
          <a:xfrm>
            <a:off x="11537928" y="1520038"/>
            <a:ext cx="1223562" cy="307777"/>
          </a:xfrm>
          <a:prstGeom prst="rect">
            <a:avLst/>
          </a:prstGeom>
        </p:spPr>
        <p:txBody>
          <a:bodyPr vert="horz" wrap="square" lIns="91440" tIns="45720" rIns="91440" bIns="45720" rtlCol="0" anchor="ctr">
            <a:spAutoFit/>
          </a:bodyPr>
          <a:lstStyle>
            <a:lvl1pPr algn="ctr">
              <a:defRPr sz="1400">
                <a:solidFill>
                  <a:schemeClr val="tx1"/>
                </a:solidFill>
                <a:latin typeface="Arial" panose="020B0604020202020204" pitchFamily="34" charset="0"/>
                <a:cs typeface="Arial" panose="020B0604020202020204" pitchFamily="34" charset="0"/>
              </a:defRPr>
            </a:lvl1pPr>
          </a:lstStyle>
          <a:p>
            <a:fld id="{71A628A0-E779-4D32-97F1-9C80A60D6EF0}" type="slidenum">
              <a:rPr lang="en-IN" smtClean="0"/>
              <a:pPr/>
              <a:t>‹#›</a:t>
            </a:fld>
            <a:r>
              <a:rPr lang="en-IN" dirty="0"/>
              <a:t> of 116</a:t>
            </a:r>
          </a:p>
        </p:txBody>
      </p:sp>
      <p:cxnSp>
        <p:nvCxnSpPr>
          <p:cNvPr id="131" name="Straight Connector 130">
            <a:extLst>
              <a:ext uri="{FF2B5EF4-FFF2-40B4-BE49-F238E27FC236}">
                <a16:creationId xmlns:a16="http://schemas.microsoft.com/office/drawing/2014/main" id="{842F356E-839D-4ADE-96C4-9406DACCCA8D}"/>
              </a:ext>
            </a:extLst>
          </p:cNvPr>
          <p:cNvCxnSpPr/>
          <p:nvPr userDrawn="1"/>
        </p:nvCxnSpPr>
        <p:spPr>
          <a:xfrm>
            <a:off x="11579529" y="1491814"/>
            <a:ext cx="0" cy="359653"/>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88" name="Freeform: Shape 187">
            <a:extLst>
              <a:ext uri="{FF2B5EF4-FFF2-40B4-BE49-F238E27FC236}">
                <a16:creationId xmlns:a16="http://schemas.microsoft.com/office/drawing/2014/main" id="{CEC4E716-5BFA-48E4-BDFC-AE152353219D}"/>
              </a:ext>
            </a:extLst>
          </p:cNvPr>
          <p:cNvSpPr/>
          <p:nvPr userDrawn="1"/>
        </p:nvSpPr>
        <p:spPr>
          <a:xfrm>
            <a:off x="1628188" y="8063557"/>
            <a:ext cx="9720000" cy="31432"/>
          </a:xfrm>
          <a:custGeom>
            <a:avLst/>
            <a:gdLst>
              <a:gd name="connsiteX0" fmla="*/ 0 w 6577964"/>
              <a:gd name="connsiteY0" fmla="*/ 0 h 22860"/>
              <a:gd name="connsiteX1" fmla="*/ 6577965 w 6577964"/>
              <a:gd name="connsiteY1" fmla="*/ 0 h 22860"/>
              <a:gd name="connsiteX2" fmla="*/ 6577965 w 6577964"/>
              <a:gd name="connsiteY2" fmla="*/ 22860 h 22860"/>
              <a:gd name="connsiteX3" fmla="*/ 0 w 6577964"/>
              <a:gd name="connsiteY3" fmla="*/ 22860 h 22860"/>
            </a:gdLst>
            <a:ahLst/>
            <a:cxnLst>
              <a:cxn ang="0">
                <a:pos x="connsiteX0" y="connsiteY0"/>
              </a:cxn>
              <a:cxn ang="0">
                <a:pos x="connsiteX1" y="connsiteY1"/>
              </a:cxn>
              <a:cxn ang="0">
                <a:pos x="connsiteX2" y="connsiteY2"/>
              </a:cxn>
              <a:cxn ang="0">
                <a:pos x="connsiteX3" y="connsiteY3"/>
              </a:cxn>
            </a:cxnLst>
            <a:rect l="l" t="t" r="r" b="b"/>
            <a:pathLst>
              <a:path w="6577964" h="22860">
                <a:moveTo>
                  <a:pt x="0" y="0"/>
                </a:moveTo>
                <a:lnTo>
                  <a:pt x="6577965" y="0"/>
                </a:lnTo>
                <a:lnTo>
                  <a:pt x="6577965" y="22860"/>
                </a:lnTo>
                <a:lnTo>
                  <a:pt x="0" y="22860"/>
                </a:lnTo>
                <a:close/>
              </a:path>
            </a:pathLst>
          </a:custGeom>
          <a:solidFill>
            <a:srgbClr val="3C3C3C"/>
          </a:solidFill>
          <a:ln w="9525" cap="flat">
            <a:noFill/>
            <a:prstDash val="solid"/>
            <a:miter/>
          </a:ln>
        </p:spPr>
        <p:txBody>
          <a:bodyPr rtlCol="0" anchor="ctr"/>
          <a:lstStyle/>
          <a:p>
            <a:endParaRPr lang="en-IN"/>
          </a:p>
        </p:txBody>
      </p:sp>
      <p:grpSp>
        <p:nvGrpSpPr>
          <p:cNvPr id="189" name="Group 188">
            <a:extLst>
              <a:ext uri="{FF2B5EF4-FFF2-40B4-BE49-F238E27FC236}">
                <a16:creationId xmlns:a16="http://schemas.microsoft.com/office/drawing/2014/main" id="{0C9D628C-A6F5-437F-8342-A45F11D96F13}"/>
              </a:ext>
            </a:extLst>
          </p:cNvPr>
          <p:cNvGrpSpPr/>
          <p:nvPr userDrawn="1"/>
        </p:nvGrpSpPr>
        <p:grpSpPr>
          <a:xfrm>
            <a:off x="12109429" y="8003327"/>
            <a:ext cx="633893" cy="149112"/>
            <a:chOff x="11855429" y="8003327"/>
            <a:chExt cx="633893" cy="149112"/>
          </a:xfrm>
        </p:grpSpPr>
        <p:sp>
          <p:nvSpPr>
            <p:cNvPr id="190" name="Freeform: Shape 189">
              <a:extLst>
                <a:ext uri="{FF2B5EF4-FFF2-40B4-BE49-F238E27FC236}">
                  <a16:creationId xmlns:a16="http://schemas.microsoft.com/office/drawing/2014/main" id="{743F66BC-BBD4-46A4-BCCC-AF5112F9C268}"/>
                </a:ext>
              </a:extLst>
            </p:cNvPr>
            <p:cNvSpPr/>
            <p:nvPr/>
          </p:nvSpPr>
          <p:spPr>
            <a:xfrm>
              <a:off x="11855429" y="8003328"/>
              <a:ext cx="90159" cy="149111"/>
            </a:xfrm>
            <a:custGeom>
              <a:avLst/>
              <a:gdLst>
                <a:gd name="connsiteX0" fmla="*/ 59055 w 74294"/>
                <a:gd name="connsiteY0" fmla="*/ 122873 h 122872"/>
                <a:gd name="connsiteX1" fmla="*/ 0 w 74294"/>
                <a:gd name="connsiteY1" fmla="*/ 62865 h 122872"/>
                <a:gd name="connsiteX2" fmla="*/ 60960 w 74294"/>
                <a:gd name="connsiteY2" fmla="*/ 0 h 122872"/>
                <a:gd name="connsiteX3" fmla="*/ 74295 w 74294"/>
                <a:gd name="connsiteY3" fmla="*/ 13335 h 122872"/>
                <a:gd name="connsiteX4" fmla="*/ 26670 w 74294"/>
                <a:gd name="connsiteY4" fmla="*/ 62865 h 122872"/>
                <a:gd name="connsiteX5" fmla="*/ 73343 w 74294"/>
                <a:gd name="connsiteY5" fmla="*/ 109538 h 122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94" h="122872">
                  <a:moveTo>
                    <a:pt x="59055" y="122873"/>
                  </a:moveTo>
                  <a:lnTo>
                    <a:pt x="0" y="62865"/>
                  </a:lnTo>
                  <a:lnTo>
                    <a:pt x="60960" y="0"/>
                  </a:lnTo>
                  <a:lnTo>
                    <a:pt x="74295" y="13335"/>
                  </a:lnTo>
                  <a:lnTo>
                    <a:pt x="26670" y="62865"/>
                  </a:lnTo>
                  <a:lnTo>
                    <a:pt x="73343" y="109538"/>
                  </a:lnTo>
                  <a:close/>
                </a:path>
              </a:pathLst>
            </a:custGeom>
            <a:solidFill>
              <a:srgbClr val="B4B4B4"/>
            </a:solidFill>
            <a:ln w="9525" cap="flat">
              <a:no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582AA77E-692D-4683-94A1-2768F83C1D48}"/>
                </a:ext>
              </a:extLst>
            </p:cNvPr>
            <p:cNvSpPr/>
            <p:nvPr userDrawn="1"/>
          </p:nvSpPr>
          <p:spPr>
            <a:xfrm flipH="1">
              <a:off x="12399163" y="8003327"/>
              <a:ext cx="90159" cy="149111"/>
            </a:xfrm>
            <a:custGeom>
              <a:avLst/>
              <a:gdLst>
                <a:gd name="connsiteX0" fmla="*/ 59055 w 74294"/>
                <a:gd name="connsiteY0" fmla="*/ 122873 h 122872"/>
                <a:gd name="connsiteX1" fmla="*/ 0 w 74294"/>
                <a:gd name="connsiteY1" fmla="*/ 62865 h 122872"/>
                <a:gd name="connsiteX2" fmla="*/ 60960 w 74294"/>
                <a:gd name="connsiteY2" fmla="*/ 0 h 122872"/>
                <a:gd name="connsiteX3" fmla="*/ 74295 w 74294"/>
                <a:gd name="connsiteY3" fmla="*/ 13335 h 122872"/>
                <a:gd name="connsiteX4" fmla="*/ 26670 w 74294"/>
                <a:gd name="connsiteY4" fmla="*/ 62865 h 122872"/>
                <a:gd name="connsiteX5" fmla="*/ 73343 w 74294"/>
                <a:gd name="connsiteY5" fmla="*/ 109538 h 122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94" h="122872">
                  <a:moveTo>
                    <a:pt x="59055" y="122873"/>
                  </a:moveTo>
                  <a:lnTo>
                    <a:pt x="0" y="62865"/>
                  </a:lnTo>
                  <a:lnTo>
                    <a:pt x="60960" y="0"/>
                  </a:lnTo>
                  <a:lnTo>
                    <a:pt x="74295" y="13335"/>
                  </a:lnTo>
                  <a:lnTo>
                    <a:pt x="26670" y="62865"/>
                  </a:lnTo>
                  <a:lnTo>
                    <a:pt x="73343" y="109538"/>
                  </a:lnTo>
                  <a:close/>
                </a:path>
              </a:pathLst>
            </a:custGeom>
            <a:solidFill>
              <a:srgbClr val="B4B4B4"/>
            </a:solidFill>
            <a:ln w="9525" cap="flat">
              <a:noFill/>
              <a:prstDash val="solid"/>
              <a:miter/>
            </a:ln>
          </p:spPr>
          <p:txBody>
            <a:bodyPr rtlCol="0" anchor="ctr"/>
            <a:lstStyle/>
            <a:p>
              <a:endParaRPr lang="en-IN"/>
            </a:p>
          </p:txBody>
        </p:sp>
      </p:grpSp>
    </p:spTree>
    <p:extLst>
      <p:ext uri="{BB962C8B-B14F-4D97-AF65-F5344CB8AC3E}">
        <p14:creationId xmlns:p14="http://schemas.microsoft.com/office/powerpoint/2010/main" val="11166191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85" r:id="rId3"/>
    <p:sldLayoutId id="2147483672" r:id="rId4"/>
    <p:sldLayoutId id="2147483673" r:id="rId5"/>
    <p:sldLayoutId id="2147483674" r:id="rId6"/>
    <p:sldLayoutId id="2147483675" r:id="rId7"/>
    <p:sldLayoutId id="2147483676" r:id="rId8"/>
  </p:sldLayoutIdLst>
  <p:hf hdr="0" ftr="0" dt="0"/>
  <p:txStyles>
    <p:titleStyle>
      <a:lvl1pPr algn="l" defTabSz="1125261" rtl="0" eaLnBrk="1" latinLnBrk="0" hangingPunct="1">
        <a:lnSpc>
          <a:spcPct val="90000"/>
        </a:lnSpc>
        <a:spcBef>
          <a:spcPct val="0"/>
        </a:spcBef>
        <a:buNone/>
        <a:defRPr sz="1800" b="1" kern="1200">
          <a:solidFill>
            <a:schemeClr val="accent1"/>
          </a:solidFill>
          <a:latin typeface="Arial" panose="020B0604020202020204" pitchFamily="34" charset="0"/>
          <a:ea typeface="+mj-ea"/>
          <a:cs typeface="Arial" panose="020B0604020202020204" pitchFamily="34" charset="0"/>
        </a:defRPr>
      </a:lvl1pPr>
    </p:titleStyle>
    <p:body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p:bodyStyle>
    <p:otherStyle>
      <a:defPPr>
        <a:defRPr lang="en-US"/>
      </a:defPPr>
      <a:lvl1pPr marL="0" algn="l" defTabSz="1125261" rtl="0" eaLnBrk="1" latinLnBrk="0" hangingPunct="1">
        <a:defRPr sz="2215" kern="1200">
          <a:solidFill>
            <a:schemeClr val="tx1"/>
          </a:solidFill>
          <a:latin typeface="+mn-lt"/>
          <a:ea typeface="+mn-ea"/>
          <a:cs typeface="+mn-cs"/>
        </a:defRPr>
      </a:lvl1pPr>
      <a:lvl2pPr marL="562630" algn="l" defTabSz="1125261" rtl="0" eaLnBrk="1" latinLnBrk="0" hangingPunct="1">
        <a:defRPr sz="2215" kern="1200">
          <a:solidFill>
            <a:schemeClr val="tx1"/>
          </a:solidFill>
          <a:latin typeface="+mn-lt"/>
          <a:ea typeface="+mn-ea"/>
          <a:cs typeface="+mn-cs"/>
        </a:defRPr>
      </a:lvl2pPr>
      <a:lvl3pPr marL="1125261" algn="l" defTabSz="1125261" rtl="0" eaLnBrk="1" latinLnBrk="0" hangingPunct="1">
        <a:defRPr sz="2215" kern="1200">
          <a:solidFill>
            <a:schemeClr val="tx1"/>
          </a:solidFill>
          <a:latin typeface="+mn-lt"/>
          <a:ea typeface="+mn-ea"/>
          <a:cs typeface="+mn-cs"/>
        </a:defRPr>
      </a:lvl3pPr>
      <a:lvl4pPr marL="1687891" algn="l" defTabSz="1125261" rtl="0" eaLnBrk="1" latinLnBrk="0" hangingPunct="1">
        <a:defRPr sz="2215" kern="1200">
          <a:solidFill>
            <a:schemeClr val="tx1"/>
          </a:solidFill>
          <a:latin typeface="+mn-lt"/>
          <a:ea typeface="+mn-ea"/>
          <a:cs typeface="+mn-cs"/>
        </a:defRPr>
      </a:lvl4pPr>
      <a:lvl5pPr marL="2250521" algn="l" defTabSz="1125261" rtl="0" eaLnBrk="1" latinLnBrk="0" hangingPunct="1">
        <a:defRPr sz="2215" kern="1200">
          <a:solidFill>
            <a:schemeClr val="tx1"/>
          </a:solidFill>
          <a:latin typeface="+mn-lt"/>
          <a:ea typeface="+mn-ea"/>
          <a:cs typeface="+mn-cs"/>
        </a:defRPr>
      </a:lvl5pPr>
      <a:lvl6pPr marL="2813152" algn="l" defTabSz="1125261" rtl="0" eaLnBrk="1" latinLnBrk="0" hangingPunct="1">
        <a:defRPr sz="2215" kern="1200">
          <a:solidFill>
            <a:schemeClr val="tx1"/>
          </a:solidFill>
          <a:latin typeface="+mn-lt"/>
          <a:ea typeface="+mn-ea"/>
          <a:cs typeface="+mn-cs"/>
        </a:defRPr>
      </a:lvl6pPr>
      <a:lvl7pPr marL="3375782" algn="l" defTabSz="1125261" rtl="0" eaLnBrk="1" latinLnBrk="0" hangingPunct="1">
        <a:defRPr sz="2215" kern="1200">
          <a:solidFill>
            <a:schemeClr val="tx1"/>
          </a:solidFill>
          <a:latin typeface="+mn-lt"/>
          <a:ea typeface="+mn-ea"/>
          <a:cs typeface="+mn-cs"/>
        </a:defRPr>
      </a:lvl7pPr>
      <a:lvl8pPr marL="3938412" algn="l" defTabSz="1125261" rtl="0" eaLnBrk="1" latinLnBrk="0" hangingPunct="1">
        <a:defRPr sz="2215" kern="1200">
          <a:solidFill>
            <a:schemeClr val="tx1"/>
          </a:solidFill>
          <a:latin typeface="+mn-lt"/>
          <a:ea typeface="+mn-ea"/>
          <a:cs typeface="+mn-cs"/>
        </a:defRPr>
      </a:lvl8pPr>
      <a:lvl9pPr marL="4501043" algn="l" defTabSz="1125261" rtl="0" eaLnBrk="1" latinLnBrk="0" hangingPunct="1">
        <a:defRPr sz="22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98.svg"/></Relationships>
</file>

<file path=ppt/slides/_rels/slide10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98.svg"/></Relationships>
</file>

<file path=ppt/slides/_rels/slide10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4.xml"/><Relationship Id="rId1" Type="http://schemas.openxmlformats.org/officeDocument/2006/relationships/slideLayout" Target="../slideLayouts/slideLayout4.xml"/><Relationship Id="rId4" Type="http://schemas.openxmlformats.org/officeDocument/2006/relationships/image" Target="../media/image32.svg"/></Relationships>
</file>

<file path=ppt/slides/_rels/slide10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101.png"/><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32.svg"/></Relationships>
</file>

<file path=ppt/slides/_rels/slide10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6.xml"/><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4.jpeg"/><Relationship Id="rId4" Type="http://schemas.openxmlformats.org/officeDocument/2006/relationships/image" Target="../media/image103.png"/></Relationships>
</file>

<file path=ppt/slides/_rels/slide10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7.xml"/><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4.jpeg"/><Relationship Id="rId4" Type="http://schemas.openxmlformats.org/officeDocument/2006/relationships/image" Target="../media/image103.png"/></Relationships>
</file>

<file path=ppt/slides/_rels/slide10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image" Target="../media/image105.png"/><Relationship Id="rId5" Type="http://schemas.openxmlformats.org/officeDocument/2006/relationships/image" Target="../media/image104.jpeg"/><Relationship Id="rId4" Type="http://schemas.openxmlformats.org/officeDocument/2006/relationships/image" Target="../media/image103.png"/></Relationships>
</file>

<file path=ppt/slides/_rels/slide10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notesSlide" Target="../notesSlides/notesSlide70.xml"/><Relationship Id="rId7" Type="http://schemas.openxmlformats.org/officeDocument/2006/relationships/image" Target="../media/image108.png"/><Relationship Id="rId2" Type="http://schemas.openxmlformats.org/officeDocument/2006/relationships/slideLayout" Target="../slideLayouts/slideLayout4.xml"/><Relationship Id="rId1" Type="http://schemas.openxmlformats.org/officeDocument/2006/relationships/tags" Target="../tags/tag26.xml"/><Relationship Id="rId6" Type="http://schemas.openxmlformats.org/officeDocument/2006/relationships/image" Target="../media/image107.png"/><Relationship Id="rId5" Type="http://schemas.microsoft.com/office/2007/relationships/hdphoto" Target="../media/hdphoto5.wdp"/><Relationship Id="rId4" Type="http://schemas.openxmlformats.org/officeDocument/2006/relationships/image" Target="../media/image106.png"/></Relationships>
</file>

<file path=ppt/slides/_rels/slide10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notesSlide" Target="../notesSlides/notesSlide71.xml"/><Relationship Id="rId7" Type="http://schemas.openxmlformats.org/officeDocument/2006/relationships/image" Target="../media/image108.png"/><Relationship Id="rId2" Type="http://schemas.openxmlformats.org/officeDocument/2006/relationships/slideLayout" Target="../slideLayouts/slideLayout4.xml"/><Relationship Id="rId1" Type="http://schemas.openxmlformats.org/officeDocument/2006/relationships/tags" Target="../tags/tag27.xml"/><Relationship Id="rId6" Type="http://schemas.openxmlformats.org/officeDocument/2006/relationships/image" Target="../media/image107.png"/><Relationship Id="rId5" Type="http://schemas.microsoft.com/office/2007/relationships/hdphoto" Target="../media/hdphoto5.wdp"/><Relationship Id="rId4" Type="http://schemas.openxmlformats.org/officeDocument/2006/relationships/image" Target="../media/image106.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4.svg"/><Relationship Id="rId4" Type="http://schemas.openxmlformats.org/officeDocument/2006/relationships/image" Target="../media/image23.png"/></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73.xml"/><Relationship Id="rId1" Type="http://schemas.openxmlformats.org/officeDocument/2006/relationships/slideLayout" Target="../slideLayouts/slideLayout4.xml"/><Relationship Id="rId4" Type="http://schemas.openxmlformats.org/officeDocument/2006/relationships/image" Target="../media/image111.jpg"/></Relationships>
</file>

<file path=ppt/slides/_rels/slide11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4.xml"/><Relationship Id="rId1" Type="http://schemas.openxmlformats.org/officeDocument/2006/relationships/slideLayout" Target="../slideLayouts/slideLayout4.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1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5.xml"/><Relationship Id="rId1" Type="http://schemas.openxmlformats.org/officeDocument/2006/relationships/slideLayout" Target="../slideLayouts/slideLayout4.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1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6.xml"/><Relationship Id="rId1" Type="http://schemas.openxmlformats.org/officeDocument/2006/relationships/slideLayout" Target="../slideLayouts/slideLayout4.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1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7.xml"/><Relationship Id="rId1" Type="http://schemas.openxmlformats.org/officeDocument/2006/relationships/slideLayout" Target="../slideLayouts/slideLayout4.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1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78.xml"/><Relationship Id="rId1" Type="http://schemas.openxmlformats.org/officeDocument/2006/relationships/slideLayout" Target="../slideLayouts/slideLayout4.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119.sv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svg"/><Relationship Id="rId4" Type="http://schemas.openxmlformats.org/officeDocument/2006/relationships/image" Target="../media/image117.svg"/><Relationship Id="rId9" Type="http://schemas.openxmlformats.org/officeDocument/2006/relationships/image" Target="../media/image122.png"/><Relationship Id="rId14" Type="http://schemas.openxmlformats.org/officeDocument/2006/relationships/image" Target="../media/image127.sv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26.svg"/><Relationship Id="rId4" Type="http://schemas.openxmlformats.org/officeDocument/2006/relationships/image" Target="../media/image25.png"/></Relationships>
</file>

<file path=ppt/slides/_rels/slide120.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notesSlide" Target="../notesSlides/notesSlide82.xml"/><Relationship Id="rId1" Type="http://schemas.openxmlformats.org/officeDocument/2006/relationships/slideLayout" Target="../slideLayouts/slideLayout4.xml"/><Relationship Id="rId6" Type="http://schemas.openxmlformats.org/officeDocument/2006/relationships/image" Target="../media/image119.sv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svg"/><Relationship Id="rId4" Type="http://schemas.openxmlformats.org/officeDocument/2006/relationships/image" Target="../media/image117.svg"/><Relationship Id="rId9" Type="http://schemas.openxmlformats.org/officeDocument/2006/relationships/image" Target="../media/image122.png"/><Relationship Id="rId14" Type="http://schemas.openxmlformats.org/officeDocument/2006/relationships/image" Target="../media/image127.svg"/></Relationships>
</file>

<file path=ppt/slides/_rels/slide121.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2" Type="http://schemas.openxmlformats.org/officeDocument/2006/relationships/notesSlide" Target="../notesSlides/notesSlide83.xml"/><Relationship Id="rId1" Type="http://schemas.openxmlformats.org/officeDocument/2006/relationships/slideLayout" Target="../slideLayouts/slideLayout4.xml"/><Relationship Id="rId6" Type="http://schemas.openxmlformats.org/officeDocument/2006/relationships/image" Target="../media/image119.svg"/><Relationship Id="rId11" Type="http://schemas.openxmlformats.org/officeDocument/2006/relationships/image" Target="../media/image124.png"/><Relationship Id="rId5" Type="http://schemas.openxmlformats.org/officeDocument/2006/relationships/image" Target="../media/image118.png"/><Relationship Id="rId10" Type="http://schemas.openxmlformats.org/officeDocument/2006/relationships/image" Target="../media/image123.svg"/><Relationship Id="rId4" Type="http://schemas.openxmlformats.org/officeDocument/2006/relationships/image" Target="../media/image117.svg"/><Relationship Id="rId9" Type="http://schemas.openxmlformats.org/officeDocument/2006/relationships/image" Target="../media/image122.png"/><Relationship Id="rId14" Type="http://schemas.openxmlformats.org/officeDocument/2006/relationships/image" Target="../media/image127.svg"/></Relationships>
</file>

<file path=ppt/slides/_rels/slide122.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84.xml"/><Relationship Id="rId1" Type="http://schemas.openxmlformats.org/officeDocument/2006/relationships/slideLayout" Target="../slideLayouts/slideLayout4.xml"/><Relationship Id="rId6" Type="http://schemas.openxmlformats.org/officeDocument/2006/relationships/image" Target="../media/image131.svg"/><Relationship Id="rId5" Type="http://schemas.openxmlformats.org/officeDocument/2006/relationships/image" Target="../media/image130.png"/><Relationship Id="rId10" Type="http://schemas.openxmlformats.org/officeDocument/2006/relationships/image" Target="../media/image135.svg"/><Relationship Id="rId4" Type="http://schemas.openxmlformats.org/officeDocument/2006/relationships/image" Target="../media/image129.svg"/><Relationship Id="rId9" Type="http://schemas.openxmlformats.org/officeDocument/2006/relationships/image" Target="../media/image134.png"/></Relationships>
</file>

<file path=ppt/slides/_rels/slide123.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85.xml"/><Relationship Id="rId1" Type="http://schemas.openxmlformats.org/officeDocument/2006/relationships/slideLayout" Target="../slideLayouts/slideLayout4.xml"/><Relationship Id="rId6" Type="http://schemas.openxmlformats.org/officeDocument/2006/relationships/image" Target="../media/image131.svg"/><Relationship Id="rId5" Type="http://schemas.openxmlformats.org/officeDocument/2006/relationships/image" Target="../media/image130.png"/><Relationship Id="rId10" Type="http://schemas.openxmlformats.org/officeDocument/2006/relationships/image" Target="../media/image135.svg"/><Relationship Id="rId4" Type="http://schemas.openxmlformats.org/officeDocument/2006/relationships/image" Target="../media/image129.svg"/><Relationship Id="rId9" Type="http://schemas.openxmlformats.org/officeDocument/2006/relationships/image" Target="../media/image134.png"/></Relationships>
</file>

<file path=ppt/slides/_rels/slide124.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4.xml"/><Relationship Id="rId6" Type="http://schemas.openxmlformats.org/officeDocument/2006/relationships/image" Target="../media/image131.svg"/><Relationship Id="rId5" Type="http://schemas.openxmlformats.org/officeDocument/2006/relationships/image" Target="../media/image130.png"/><Relationship Id="rId10" Type="http://schemas.openxmlformats.org/officeDocument/2006/relationships/image" Target="../media/image135.svg"/><Relationship Id="rId4" Type="http://schemas.openxmlformats.org/officeDocument/2006/relationships/image" Target="../media/image129.svg"/><Relationship Id="rId9" Type="http://schemas.openxmlformats.org/officeDocument/2006/relationships/image" Target="../media/image134.png"/></Relationships>
</file>

<file path=ppt/slides/_rels/slide12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xml"/><Relationship Id="rId1" Type="http://schemas.openxmlformats.org/officeDocument/2006/relationships/tags" Target="../tags/tag28.xml"/><Relationship Id="rId5" Type="http://schemas.openxmlformats.org/officeDocument/2006/relationships/image" Target="../media/image3.png"/><Relationship Id="rId4" Type="http://schemas.openxmlformats.org/officeDocument/2006/relationships/image" Target="../media/image137.jp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8.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notesSlide" Target="../notesSlides/notesSlide10.xml"/><Relationship Id="rId7" Type="http://schemas.openxmlformats.org/officeDocument/2006/relationships/image" Target="../media/image39.jpeg"/><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38.jpe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4.png"/><Relationship Id="rId9"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7.sv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tags" Target="../tags/tag6.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tags" Target="../tags/tag8.xml"/><Relationship Id="rId5" Type="http://schemas.openxmlformats.org/officeDocument/2006/relationships/image" Target="../media/image47.sv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10.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9.xml"/><Relationship Id="rId5" Type="http://schemas.openxmlformats.org/officeDocument/2006/relationships/image" Target="../media/image52.sv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20.svg"/><Relationship Id="rId2" Type="http://schemas.openxmlformats.org/officeDocument/2006/relationships/slideLayout" Target="../slideLayouts/slideLayout4.xml"/><Relationship Id="rId1" Type="http://schemas.openxmlformats.org/officeDocument/2006/relationships/tags" Target="../tags/tag10.xml"/><Relationship Id="rId6" Type="http://schemas.openxmlformats.org/officeDocument/2006/relationships/image" Target="../media/image19.png"/><Relationship Id="rId5" Type="http://schemas.openxmlformats.org/officeDocument/2006/relationships/image" Target="../media/image52.svg"/><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23.xml"/><Relationship Id="rId7" Type="http://schemas.openxmlformats.org/officeDocument/2006/relationships/image" Target="../media/image20.svg"/><Relationship Id="rId2" Type="http://schemas.openxmlformats.org/officeDocument/2006/relationships/slideLayout" Target="../slideLayouts/slideLayout4.xml"/><Relationship Id="rId1" Type="http://schemas.openxmlformats.org/officeDocument/2006/relationships/tags" Target="../tags/tag11.xml"/><Relationship Id="rId6" Type="http://schemas.openxmlformats.org/officeDocument/2006/relationships/image" Target="../media/image19.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4.svg"/></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24.xml"/><Relationship Id="rId7" Type="http://schemas.openxmlformats.org/officeDocument/2006/relationships/image" Target="../media/image56.svg"/><Relationship Id="rId2" Type="http://schemas.openxmlformats.org/officeDocument/2006/relationships/slideLayout" Target="../slideLayouts/slideLayout4.xml"/><Relationship Id="rId1" Type="http://schemas.openxmlformats.org/officeDocument/2006/relationships/tags" Target="../tags/tag12.xml"/><Relationship Id="rId6" Type="http://schemas.openxmlformats.org/officeDocument/2006/relationships/image" Target="../media/image55.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8.sv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13.xml"/><Relationship Id="rId5" Type="http://schemas.openxmlformats.org/officeDocument/2006/relationships/image" Target="../media/image52.sv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20.svg"/><Relationship Id="rId2" Type="http://schemas.openxmlformats.org/officeDocument/2006/relationships/slideLayout" Target="../slideLayouts/slideLayout4.xml"/><Relationship Id="rId1" Type="http://schemas.openxmlformats.org/officeDocument/2006/relationships/tags" Target="../tags/tag14.xml"/><Relationship Id="rId6" Type="http://schemas.openxmlformats.org/officeDocument/2006/relationships/image" Target="../media/image19.png"/><Relationship Id="rId5" Type="http://schemas.openxmlformats.org/officeDocument/2006/relationships/image" Target="../media/image52.sv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notesSlide" Target="../notesSlides/notesSlide27.xml"/><Relationship Id="rId7" Type="http://schemas.openxmlformats.org/officeDocument/2006/relationships/image" Target="../media/image20.svg"/><Relationship Id="rId2" Type="http://schemas.openxmlformats.org/officeDocument/2006/relationships/slideLayout" Target="../slideLayouts/slideLayout4.xml"/><Relationship Id="rId1" Type="http://schemas.openxmlformats.org/officeDocument/2006/relationships/tags" Target="../tags/tag15.xml"/><Relationship Id="rId6" Type="http://schemas.openxmlformats.org/officeDocument/2006/relationships/image" Target="../media/image19.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4.svg"/></Relationships>
</file>

<file path=ppt/slides/_rels/slide3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notesSlide" Target="../notesSlides/notesSlide28.xml"/><Relationship Id="rId7" Type="http://schemas.openxmlformats.org/officeDocument/2006/relationships/image" Target="../media/image56.svg"/><Relationship Id="rId2" Type="http://schemas.openxmlformats.org/officeDocument/2006/relationships/slideLayout" Target="../slideLayouts/slideLayout4.xml"/><Relationship Id="rId1" Type="http://schemas.openxmlformats.org/officeDocument/2006/relationships/tags" Target="../tags/tag16.xml"/><Relationship Id="rId6" Type="http://schemas.openxmlformats.org/officeDocument/2006/relationships/image" Target="../media/image55.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8.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2.png"/><Relationship Id="rId5" Type="http://schemas.openxmlformats.org/officeDocument/2006/relationships/image" Target="../media/image2.sv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s>
</file>

<file path=ppt/slides/_rels/slide4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3.xml"/><Relationship Id="rId7" Type="http://schemas.openxmlformats.org/officeDocument/2006/relationships/image" Target="../media/image16.png"/><Relationship Id="rId2" Type="http://schemas.openxmlformats.org/officeDocument/2006/relationships/slideLayout" Target="../slideLayouts/slideLayout4.xml"/><Relationship Id="rId1" Type="http://schemas.openxmlformats.org/officeDocument/2006/relationships/tags" Target="../tags/tag4.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 Id="rId9"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59.jpg"/><Relationship Id="rId7" Type="http://schemas.openxmlformats.org/officeDocument/2006/relationships/image" Target="../media/image62.jp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61.jpg"/><Relationship Id="rId5" Type="http://schemas.microsoft.com/office/2007/relationships/hdphoto" Target="../media/hdphoto2.wdp"/><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tags" Target="../tags/tag17.xml"/><Relationship Id="rId4" Type="http://schemas.openxmlformats.org/officeDocument/2006/relationships/image" Target="../media/image64.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18.xml"/><Relationship Id="rId5" Type="http://schemas.openxmlformats.org/officeDocument/2006/relationships/image" Target="../media/image66.png"/><Relationship Id="rId4" Type="http://schemas.openxmlformats.org/officeDocument/2006/relationships/image" Target="../media/image65.jpe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g"/><Relationship Id="rId1" Type="http://schemas.openxmlformats.org/officeDocument/2006/relationships/slideLayout" Target="../slideLayouts/slideLayout4.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png"/></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32.svg"/><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0.svg"/><Relationship Id="rId4" Type="http://schemas.openxmlformats.org/officeDocument/2006/relationships/image" Target="../media/image19.png"/></Relationships>
</file>

<file path=ppt/slides/_rels/slide7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5.xml"/><Relationship Id="rId1" Type="http://schemas.openxmlformats.org/officeDocument/2006/relationships/slideLayout" Target="../slideLayouts/slideLayout4.xml"/><Relationship Id="rId5" Type="http://schemas.openxmlformats.org/officeDocument/2006/relationships/image" Target="../media/image85.svg"/><Relationship Id="rId4" Type="http://schemas.openxmlformats.org/officeDocument/2006/relationships/image" Target="../media/image84.png"/></Relationships>
</file>

<file path=ppt/slides/_rels/slide7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87.png"/></Relationships>
</file>

<file path=ppt/slides/_rels/slide7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7.xml"/><Relationship Id="rId1"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image" Target="../media/image87.png"/></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8.xml"/><Relationship Id="rId1" Type="http://schemas.openxmlformats.org/officeDocument/2006/relationships/slideLayout" Target="../slideLayouts/slideLayout4.xml"/><Relationship Id="rId6" Type="http://schemas.openxmlformats.org/officeDocument/2006/relationships/image" Target="../media/image88.png"/><Relationship Id="rId5" Type="http://schemas.microsoft.com/office/2007/relationships/hdphoto" Target="../media/hdphoto4.wdp"/><Relationship Id="rId4" Type="http://schemas.openxmlformats.org/officeDocument/2006/relationships/image" Target="../media/image89.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tags" Target="../tags/tag19.xml"/><Relationship Id="rId4" Type="http://schemas.openxmlformats.org/officeDocument/2006/relationships/image" Target="../media/image90.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90.png"/></Relationships>
</file>

<file path=ppt/slides/_rels/slide7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7.sv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2.svg"/><Relationship Id="rId2" Type="http://schemas.openxmlformats.org/officeDocument/2006/relationships/image" Target="../media/image51.png"/><Relationship Id="rId1" Type="http://schemas.openxmlformats.org/officeDocument/2006/relationships/slideLayout" Target="../slideLayouts/slideLayout4.xml"/><Relationship Id="rId5" Type="http://schemas.openxmlformats.org/officeDocument/2006/relationships/image" Target="../media/image47.svg"/><Relationship Id="rId4" Type="http://schemas.openxmlformats.org/officeDocument/2006/relationships/image" Target="../media/image91.png"/></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image" Target="../media/image52.svg"/></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52.svg"/></Relationships>
</file>

<file path=ppt/slides/_rels/slide8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9.svg"/><Relationship Id="rId4" Type="http://schemas.openxmlformats.org/officeDocument/2006/relationships/image" Target="../media/image8.png"/></Relationships>
</file>

<file path=ppt/slides/_rels/slide87.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7.sv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9.svg"/><Relationship Id="rId4" Type="http://schemas.openxmlformats.org/officeDocument/2006/relationships/image" Target="../media/image8.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21.xml"/><Relationship Id="rId4" Type="http://schemas.openxmlformats.org/officeDocument/2006/relationships/image" Target="../media/image18.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xml"/><Relationship Id="rId1" Type="http://schemas.openxmlformats.org/officeDocument/2006/relationships/tags" Target="../tags/tag22.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23.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60.jp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2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60.jp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tags" Target="../tags/tag25.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60.jpg"/></Relationships>
</file>

<file path=ppt/slides/_rels/slide96.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C8130C8-E9AD-416B-AB0F-3998DA7582B0}"/>
              </a:ext>
            </a:extLst>
          </p:cNvPr>
          <p:cNvSpPr/>
          <p:nvPr/>
        </p:nvSpPr>
        <p:spPr>
          <a:xfrm>
            <a:off x="214732" y="2023897"/>
            <a:ext cx="6281317" cy="39197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16">
            <a:extLst>
              <a:ext uri="{FF2B5EF4-FFF2-40B4-BE49-F238E27FC236}">
                <a16:creationId xmlns:a16="http://schemas.microsoft.com/office/drawing/2014/main" id="{37CA2FCD-A50A-4CE3-A7CB-9C5D4AAE8292}"/>
              </a:ext>
            </a:extLst>
          </p:cNvPr>
          <p:cNvSpPr/>
          <p:nvPr/>
        </p:nvSpPr>
        <p:spPr>
          <a:xfrm>
            <a:off x="214733" y="729290"/>
            <a:ext cx="12569840" cy="12311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RMA TEMPLATES</a:t>
            </a:r>
            <a:endParaRPr lang="en-IN" sz="3600" b="1" dirty="0"/>
          </a:p>
        </p:txBody>
      </p:sp>
      <p:sp>
        <p:nvSpPr>
          <p:cNvPr id="19" name="Rectangle 18">
            <a:extLst>
              <a:ext uri="{FF2B5EF4-FFF2-40B4-BE49-F238E27FC236}">
                <a16:creationId xmlns:a16="http://schemas.microsoft.com/office/drawing/2014/main" id="{BC0B1A64-97E8-47D6-B45B-2B47E672E000}"/>
              </a:ext>
            </a:extLst>
          </p:cNvPr>
          <p:cNvSpPr/>
          <p:nvPr/>
        </p:nvSpPr>
        <p:spPr>
          <a:xfrm>
            <a:off x="214732" y="2606873"/>
            <a:ext cx="6281317" cy="8861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TextBox 20">
            <a:extLst>
              <a:ext uri="{FF2B5EF4-FFF2-40B4-BE49-F238E27FC236}">
                <a16:creationId xmlns:a16="http://schemas.microsoft.com/office/drawing/2014/main" id="{6E354263-618B-4270-9323-97567C379584}"/>
              </a:ext>
            </a:extLst>
          </p:cNvPr>
          <p:cNvSpPr txBox="1"/>
          <p:nvPr/>
        </p:nvSpPr>
        <p:spPr>
          <a:xfrm>
            <a:off x="214733" y="2069752"/>
            <a:ext cx="6281316" cy="400110"/>
          </a:xfrm>
          <a:prstGeom prst="rect">
            <a:avLst/>
          </a:prstGeom>
          <a:noFill/>
        </p:spPr>
        <p:txBody>
          <a:bodyPr wrap="square" rtlCol="0">
            <a:spAutoFit/>
          </a:bodyPr>
          <a:lstStyle/>
          <a:p>
            <a:pPr algn="ctr"/>
            <a:r>
              <a:rPr lang="en-US" sz="2000" b="1" dirty="0"/>
              <a:t>FONT TYPE : ARIAL</a:t>
            </a:r>
            <a:endParaRPr lang="en-IN" sz="2000" b="1" dirty="0"/>
          </a:p>
        </p:txBody>
      </p:sp>
      <p:sp>
        <p:nvSpPr>
          <p:cNvPr id="23" name="TextBox 22">
            <a:extLst>
              <a:ext uri="{FF2B5EF4-FFF2-40B4-BE49-F238E27FC236}">
                <a16:creationId xmlns:a16="http://schemas.microsoft.com/office/drawing/2014/main" id="{3E46DD9C-015D-434A-9675-91201CDAE277}"/>
              </a:ext>
            </a:extLst>
          </p:cNvPr>
          <p:cNvSpPr txBox="1"/>
          <p:nvPr/>
        </p:nvSpPr>
        <p:spPr>
          <a:xfrm>
            <a:off x="214733" y="2622113"/>
            <a:ext cx="6281316" cy="3139321"/>
          </a:xfrm>
          <a:prstGeom prst="rect">
            <a:avLst/>
          </a:prstGeom>
          <a:noFill/>
        </p:spPr>
        <p:txBody>
          <a:bodyPr wrap="square" rtlCol="0">
            <a:spAutoFit/>
          </a:bodyPr>
          <a:lstStyle/>
          <a:p>
            <a:pPr>
              <a:spcBef>
                <a:spcPts val="600"/>
              </a:spcBef>
              <a:spcAft>
                <a:spcPts val="600"/>
              </a:spcAft>
            </a:pPr>
            <a:r>
              <a:rPr lang="en-US" sz="2000" dirty="0">
                <a:solidFill>
                  <a:schemeClr val="bg1"/>
                </a:solidFill>
              </a:rPr>
              <a:t>CORSE TITLE TEXT FONT : 20PT  ARIAL BOLD</a:t>
            </a:r>
          </a:p>
          <a:p>
            <a:pPr>
              <a:spcBef>
                <a:spcPts val="600"/>
              </a:spcBef>
              <a:spcAft>
                <a:spcPts val="600"/>
              </a:spcAft>
            </a:pPr>
            <a:r>
              <a:rPr lang="en-US" sz="2000" dirty="0">
                <a:solidFill>
                  <a:schemeClr val="bg1"/>
                </a:solidFill>
              </a:rPr>
              <a:t>COLOR CODE :  #FFFFFF R:255 G:255 B:255</a:t>
            </a:r>
            <a:br>
              <a:rPr lang="en-US" dirty="0"/>
            </a:br>
            <a:endParaRPr lang="en-US" dirty="0"/>
          </a:p>
          <a:p>
            <a:pPr>
              <a:spcBef>
                <a:spcPts val="600"/>
              </a:spcBef>
              <a:spcAft>
                <a:spcPts val="600"/>
              </a:spcAft>
            </a:pPr>
            <a:r>
              <a:rPr lang="en-US" dirty="0"/>
              <a:t>SLIDE TITLE TEXT FONT : 18PT  ARIAL BOLD</a:t>
            </a:r>
          </a:p>
          <a:p>
            <a:pPr>
              <a:spcBef>
                <a:spcPts val="600"/>
              </a:spcBef>
              <a:spcAft>
                <a:spcPts val="600"/>
              </a:spcAft>
            </a:pPr>
            <a:r>
              <a:rPr lang="en-US" dirty="0"/>
              <a:t>COLOR CODE :  # 006EB8 R:0 G:110 B:184</a:t>
            </a:r>
            <a:br>
              <a:rPr lang="en-US" dirty="0"/>
            </a:br>
            <a:endParaRPr lang="en-IN" dirty="0"/>
          </a:p>
          <a:p>
            <a:pPr>
              <a:spcBef>
                <a:spcPts val="600"/>
              </a:spcBef>
              <a:spcAft>
                <a:spcPts val="600"/>
              </a:spcAft>
            </a:pPr>
            <a:r>
              <a:rPr lang="en-IN" sz="1600" dirty="0"/>
              <a:t>BODY TEXT FONT : 16PT ARIAL NORMAL</a:t>
            </a:r>
            <a:r>
              <a:rPr lang="en-US" sz="1600" dirty="0"/>
              <a:t> 	</a:t>
            </a:r>
          </a:p>
          <a:p>
            <a:pPr>
              <a:spcBef>
                <a:spcPts val="600"/>
              </a:spcBef>
              <a:spcAft>
                <a:spcPts val="600"/>
              </a:spcAft>
            </a:pPr>
            <a:r>
              <a:rPr lang="en-US" sz="1600" dirty="0"/>
              <a:t>COLOR CODE :  # 000000 R:0 G:0 B:0 </a:t>
            </a:r>
          </a:p>
        </p:txBody>
      </p:sp>
      <p:sp>
        <p:nvSpPr>
          <p:cNvPr id="31" name="TextBox 30">
            <a:extLst>
              <a:ext uri="{FF2B5EF4-FFF2-40B4-BE49-F238E27FC236}">
                <a16:creationId xmlns:a16="http://schemas.microsoft.com/office/drawing/2014/main" id="{C6B03377-A3CB-47E1-A632-6188EE80FEA5}"/>
              </a:ext>
            </a:extLst>
          </p:cNvPr>
          <p:cNvSpPr txBox="1"/>
          <p:nvPr/>
        </p:nvSpPr>
        <p:spPr>
          <a:xfrm>
            <a:off x="6503257" y="2069752"/>
            <a:ext cx="6281316" cy="400110"/>
          </a:xfrm>
          <a:prstGeom prst="rect">
            <a:avLst/>
          </a:prstGeom>
          <a:noFill/>
        </p:spPr>
        <p:txBody>
          <a:bodyPr wrap="square" rtlCol="0">
            <a:spAutoFit/>
          </a:bodyPr>
          <a:lstStyle/>
          <a:p>
            <a:pPr algn="ctr"/>
            <a:r>
              <a:rPr lang="en-US" sz="2000" b="1" dirty="0"/>
              <a:t>COLORS</a:t>
            </a:r>
            <a:endParaRPr lang="en-IN" sz="2000" b="1" dirty="0"/>
          </a:p>
        </p:txBody>
      </p:sp>
      <p:sp>
        <p:nvSpPr>
          <p:cNvPr id="33" name="Rectangle 32">
            <a:extLst>
              <a:ext uri="{FF2B5EF4-FFF2-40B4-BE49-F238E27FC236}">
                <a16:creationId xmlns:a16="http://schemas.microsoft.com/office/drawing/2014/main" id="{46347B74-785C-4DB7-8A1C-A7D6B585EA38}"/>
              </a:ext>
            </a:extLst>
          </p:cNvPr>
          <p:cNvSpPr/>
          <p:nvPr/>
        </p:nvSpPr>
        <p:spPr>
          <a:xfrm>
            <a:off x="6985000" y="2694683"/>
            <a:ext cx="1844675" cy="4938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4" name="TextBox 33">
            <a:extLst>
              <a:ext uri="{FF2B5EF4-FFF2-40B4-BE49-F238E27FC236}">
                <a16:creationId xmlns:a16="http://schemas.microsoft.com/office/drawing/2014/main" id="{8369C9C0-A3D8-46F3-BF72-738EC941E20D}"/>
              </a:ext>
            </a:extLst>
          </p:cNvPr>
          <p:cNvSpPr txBox="1"/>
          <p:nvPr/>
        </p:nvSpPr>
        <p:spPr>
          <a:xfrm>
            <a:off x="6985000" y="3229224"/>
            <a:ext cx="1844675" cy="738664"/>
          </a:xfrm>
          <a:prstGeom prst="rect">
            <a:avLst/>
          </a:prstGeom>
          <a:noFill/>
        </p:spPr>
        <p:txBody>
          <a:bodyPr wrap="square" rtlCol="0">
            <a:spAutoFit/>
          </a:bodyPr>
          <a:lstStyle/>
          <a:p>
            <a:pPr>
              <a:spcBef>
                <a:spcPts val="600"/>
              </a:spcBef>
              <a:spcAft>
                <a:spcPts val="600"/>
              </a:spcAft>
            </a:pPr>
            <a:r>
              <a:rPr lang="en-US" dirty="0"/>
              <a:t>Hex: #006EB8</a:t>
            </a:r>
          </a:p>
          <a:p>
            <a:pPr>
              <a:spcBef>
                <a:spcPts val="600"/>
              </a:spcBef>
              <a:spcAft>
                <a:spcPts val="600"/>
              </a:spcAft>
            </a:pPr>
            <a:r>
              <a:rPr lang="en-IN" sz="1400" dirty="0"/>
              <a:t>R:0  G:110  B:184</a:t>
            </a:r>
          </a:p>
        </p:txBody>
      </p:sp>
      <p:sp>
        <p:nvSpPr>
          <p:cNvPr id="35" name="Rectangle 34">
            <a:extLst>
              <a:ext uri="{FF2B5EF4-FFF2-40B4-BE49-F238E27FC236}">
                <a16:creationId xmlns:a16="http://schemas.microsoft.com/office/drawing/2014/main" id="{A3A96075-D011-4CC2-B819-03408076831D}"/>
              </a:ext>
            </a:extLst>
          </p:cNvPr>
          <p:cNvSpPr/>
          <p:nvPr/>
        </p:nvSpPr>
        <p:spPr>
          <a:xfrm>
            <a:off x="8953843" y="2694683"/>
            <a:ext cx="1844675" cy="493831"/>
          </a:xfrm>
          <a:prstGeom prst="rect">
            <a:avLst/>
          </a:prstGeom>
          <a:solidFill>
            <a:srgbClr val="0A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TextBox 35">
            <a:extLst>
              <a:ext uri="{FF2B5EF4-FFF2-40B4-BE49-F238E27FC236}">
                <a16:creationId xmlns:a16="http://schemas.microsoft.com/office/drawing/2014/main" id="{B83115AA-8ACA-4DC5-B9FB-C75FFF031FF3}"/>
              </a:ext>
            </a:extLst>
          </p:cNvPr>
          <p:cNvSpPr txBox="1"/>
          <p:nvPr/>
        </p:nvSpPr>
        <p:spPr>
          <a:xfrm>
            <a:off x="8953843" y="3229224"/>
            <a:ext cx="1844675" cy="738664"/>
          </a:xfrm>
          <a:prstGeom prst="rect">
            <a:avLst/>
          </a:prstGeom>
          <a:noFill/>
        </p:spPr>
        <p:txBody>
          <a:bodyPr wrap="square" rtlCol="0">
            <a:spAutoFit/>
          </a:bodyPr>
          <a:lstStyle/>
          <a:p>
            <a:pPr>
              <a:spcBef>
                <a:spcPts val="600"/>
              </a:spcBef>
              <a:spcAft>
                <a:spcPts val="600"/>
              </a:spcAft>
            </a:pPr>
            <a:r>
              <a:rPr lang="en-US" dirty="0"/>
              <a:t>Hex: #0A3E6E</a:t>
            </a:r>
          </a:p>
          <a:p>
            <a:pPr>
              <a:spcBef>
                <a:spcPts val="600"/>
              </a:spcBef>
              <a:spcAft>
                <a:spcPts val="600"/>
              </a:spcAft>
            </a:pPr>
            <a:r>
              <a:rPr lang="en-IN" sz="1400" dirty="0"/>
              <a:t>R:10  G:62  B:110</a:t>
            </a:r>
          </a:p>
        </p:txBody>
      </p:sp>
      <p:sp>
        <p:nvSpPr>
          <p:cNvPr id="37" name="Rectangle 36">
            <a:extLst>
              <a:ext uri="{FF2B5EF4-FFF2-40B4-BE49-F238E27FC236}">
                <a16:creationId xmlns:a16="http://schemas.microsoft.com/office/drawing/2014/main" id="{8E03EFE2-043E-4BA2-AB80-6913A16AFDF1}"/>
              </a:ext>
            </a:extLst>
          </p:cNvPr>
          <p:cNvSpPr/>
          <p:nvPr/>
        </p:nvSpPr>
        <p:spPr>
          <a:xfrm>
            <a:off x="10922686" y="2694683"/>
            <a:ext cx="1844675" cy="4938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8" name="TextBox 37">
            <a:extLst>
              <a:ext uri="{FF2B5EF4-FFF2-40B4-BE49-F238E27FC236}">
                <a16:creationId xmlns:a16="http://schemas.microsoft.com/office/drawing/2014/main" id="{18E28F93-2B3F-4334-ADE1-C4E369C59EB8}"/>
              </a:ext>
            </a:extLst>
          </p:cNvPr>
          <p:cNvSpPr txBox="1"/>
          <p:nvPr/>
        </p:nvSpPr>
        <p:spPr>
          <a:xfrm>
            <a:off x="10922686" y="3229224"/>
            <a:ext cx="1844675" cy="738664"/>
          </a:xfrm>
          <a:prstGeom prst="rect">
            <a:avLst/>
          </a:prstGeom>
          <a:noFill/>
        </p:spPr>
        <p:txBody>
          <a:bodyPr wrap="square" rtlCol="0">
            <a:spAutoFit/>
          </a:bodyPr>
          <a:lstStyle/>
          <a:p>
            <a:pPr>
              <a:spcBef>
                <a:spcPts val="600"/>
              </a:spcBef>
              <a:spcAft>
                <a:spcPts val="600"/>
              </a:spcAft>
            </a:pPr>
            <a:r>
              <a:rPr lang="en-US" dirty="0"/>
              <a:t>Hex: #D56B22</a:t>
            </a:r>
          </a:p>
          <a:p>
            <a:pPr>
              <a:spcBef>
                <a:spcPts val="600"/>
              </a:spcBef>
              <a:spcAft>
                <a:spcPts val="600"/>
              </a:spcAft>
            </a:pPr>
            <a:r>
              <a:rPr lang="en-IN" sz="1400" dirty="0"/>
              <a:t>R:213  G:107  B:34</a:t>
            </a:r>
          </a:p>
        </p:txBody>
      </p:sp>
      <p:sp>
        <p:nvSpPr>
          <p:cNvPr id="54" name="Rectangle 53">
            <a:extLst>
              <a:ext uri="{FF2B5EF4-FFF2-40B4-BE49-F238E27FC236}">
                <a16:creationId xmlns:a16="http://schemas.microsoft.com/office/drawing/2014/main" id="{FBFEDE3B-2FBF-46CF-8981-B1C34CF4123A}"/>
              </a:ext>
            </a:extLst>
          </p:cNvPr>
          <p:cNvSpPr/>
          <p:nvPr/>
        </p:nvSpPr>
        <p:spPr>
          <a:xfrm>
            <a:off x="6985000" y="4078064"/>
            <a:ext cx="1844675" cy="4938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5" name="TextBox 54">
            <a:extLst>
              <a:ext uri="{FF2B5EF4-FFF2-40B4-BE49-F238E27FC236}">
                <a16:creationId xmlns:a16="http://schemas.microsoft.com/office/drawing/2014/main" id="{0290032B-27B6-4992-BD0F-4D96ACAC3DC5}"/>
              </a:ext>
            </a:extLst>
          </p:cNvPr>
          <p:cNvSpPr txBox="1"/>
          <p:nvPr/>
        </p:nvSpPr>
        <p:spPr>
          <a:xfrm>
            <a:off x="6985000" y="4612605"/>
            <a:ext cx="1844675" cy="738664"/>
          </a:xfrm>
          <a:prstGeom prst="rect">
            <a:avLst/>
          </a:prstGeom>
          <a:noFill/>
        </p:spPr>
        <p:txBody>
          <a:bodyPr wrap="square" rtlCol="0">
            <a:spAutoFit/>
          </a:bodyPr>
          <a:lstStyle/>
          <a:p>
            <a:pPr>
              <a:spcBef>
                <a:spcPts val="600"/>
              </a:spcBef>
              <a:spcAft>
                <a:spcPts val="600"/>
              </a:spcAft>
            </a:pPr>
            <a:r>
              <a:rPr lang="en-US" dirty="0"/>
              <a:t>Hex: #00934A</a:t>
            </a:r>
          </a:p>
          <a:p>
            <a:pPr>
              <a:spcBef>
                <a:spcPts val="600"/>
              </a:spcBef>
              <a:spcAft>
                <a:spcPts val="600"/>
              </a:spcAft>
            </a:pPr>
            <a:r>
              <a:rPr lang="en-IN" sz="1400" dirty="0"/>
              <a:t>R:0  G:147  B:74</a:t>
            </a:r>
          </a:p>
        </p:txBody>
      </p:sp>
      <p:sp>
        <p:nvSpPr>
          <p:cNvPr id="56" name="Rectangle 55">
            <a:extLst>
              <a:ext uri="{FF2B5EF4-FFF2-40B4-BE49-F238E27FC236}">
                <a16:creationId xmlns:a16="http://schemas.microsoft.com/office/drawing/2014/main" id="{E6807CA4-6F34-441D-A20A-78D63FBECFA4}"/>
              </a:ext>
            </a:extLst>
          </p:cNvPr>
          <p:cNvSpPr/>
          <p:nvPr/>
        </p:nvSpPr>
        <p:spPr>
          <a:xfrm>
            <a:off x="8953843" y="4078064"/>
            <a:ext cx="1844675" cy="4938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7" name="TextBox 56">
            <a:extLst>
              <a:ext uri="{FF2B5EF4-FFF2-40B4-BE49-F238E27FC236}">
                <a16:creationId xmlns:a16="http://schemas.microsoft.com/office/drawing/2014/main" id="{9A614939-59EB-49BC-8407-8F75BB8CD435}"/>
              </a:ext>
            </a:extLst>
          </p:cNvPr>
          <p:cNvSpPr txBox="1"/>
          <p:nvPr/>
        </p:nvSpPr>
        <p:spPr>
          <a:xfrm>
            <a:off x="8953843" y="4612605"/>
            <a:ext cx="1844675" cy="738664"/>
          </a:xfrm>
          <a:prstGeom prst="rect">
            <a:avLst/>
          </a:prstGeom>
          <a:noFill/>
        </p:spPr>
        <p:txBody>
          <a:bodyPr wrap="square" rtlCol="0">
            <a:spAutoFit/>
          </a:bodyPr>
          <a:lstStyle/>
          <a:p>
            <a:pPr>
              <a:spcBef>
                <a:spcPts val="600"/>
              </a:spcBef>
              <a:spcAft>
                <a:spcPts val="600"/>
              </a:spcAft>
            </a:pPr>
            <a:r>
              <a:rPr lang="en-US" dirty="0"/>
              <a:t>Hex: #808185</a:t>
            </a:r>
          </a:p>
          <a:p>
            <a:pPr>
              <a:spcBef>
                <a:spcPts val="600"/>
              </a:spcBef>
              <a:spcAft>
                <a:spcPts val="600"/>
              </a:spcAft>
            </a:pPr>
            <a:r>
              <a:rPr lang="en-IN" sz="1400" dirty="0"/>
              <a:t>R:128  G:129  B:133</a:t>
            </a:r>
          </a:p>
        </p:txBody>
      </p:sp>
      <p:sp>
        <p:nvSpPr>
          <p:cNvPr id="58" name="Rectangle 57">
            <a:extLst>
              <a:ext uri="{FF2B5EF4-FFF2-40B4-BE49-F238E27FC236}">
                <a16:creationId xmlns:a16="http://schemas.microsoft.com/office/drawing/2014/main" id="{38ADC6CE-E393-4604-9E76-60C256FC5AB8}"/>
              </a:ext>
            </a:extLst>
          </p:cNvPr>
          <p:cNvSpPr/>
          <p:nvPr/>
        </p:nvSpPr>
        <p:spPr>
          <a:xfrm>
            <a:off x="10922686" y="4078064"/>
            <a:ext cx="1844675" cy="4938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9" name="TextBox 58">
            <a:extLst>
              <a:ext uri="{FF2B5EF4-FFF2-40B4-BE49-F238E27FC236}">
                <a16:creationId xmlns:a16="http://schemas.microsoft.com/office/drawing/2014/main" id="{CC418549-4A4C-48F9-8D34-AC23BBF7B2F2}"/>
              </a:ext>
            </a:extLst>
          </p:cNvPr>
          <p:cNvSpPr txBox="1"/>
          <p:nvPr/>
        </p:nvSpPr>
        <p:spPr>
          <a:xfrm>
            <a:off x="10922686" y="4612605"/>
            <a:ext cx="1844675" cy="738664"/>
          </a:xfrm>
          <a:prstGeom prst="rect">
            <a:avLst/>
          </a:prstGeom>
          <a:noFill/>
        </p:spPr>
        <p:txBody>
          <a:bodyPr wrap="square" rtlCol="0">
            <a:spAutoFit/>
          </a:bodyPr>
          <a:lstStyle/>
          <a:p>
            <a:pPr>
              <a:spcBef>
                <a:spcPts val="600"/>
              </a:spcBef>
              <a:spcAft>
                <a:spcPts val="600"/>
              </a:spcAft>
            </a:pPr>
            <a:r>
              <a:rPr lang="en-US" dirty="0"/>
              <a:t>Hex: #87A6D7</a:t>
            </a:r>
          </a:p>
          <a:p>
            <a:pPr>
              <a:spcBef>
                <a:spcPts val="600"/>
              </a:spcBef>
              <a:spcAft>
                <a:spcPts val="600"/>
              </a:spcAft>
            </a:pPr>
            <a:r>
              <a:rPr lang="en-IN" sz="1400" dirty="0"/>
              <a:t>R:135  G:166  B:215</a:t>
            </a:r>
          </a:p>
        </p:txBody>
      </p:sp>
    </p:spTree>
    <p:extLst>
      <p:ext uri="{BB962C8B-B14F-4D97-AF65-F5344CB8AC3E}">
        <p14:creationId xmlns:p14="http://schemas.microsoft.com/office/powerpoint/2010/main" val="957916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le 1">
            <a:extLst>
              <a:ext uri="{FF2B5EF4-FFF2-40B4-BE49-F238E27FC236}">
                <a16:creationId xmlns:a16="http://schemas.microsoft.com/office/drawing/2014/main" id="{D18A1AD4-8501-4D84-A919-AED0D8647C93}"/>
              </a:ext>
            </a:extLst>
          </p:cNvPr>
          <p:cNvSpPr>
            <a:spLocks noGrp="1"/>
          </p:cNvSpPr>
          <p:nvPr>
            <p:ph type="title"/>
          </p:nvPr>
        </p:nvSpPr>
        <p:spPr/>
        <p:txBody>
          <a:bodyPr/>
          <a:lstStyle/>
          <a:p>
            <a:r>
              <a:rPr lang="en-US" dirty="0"/>
              <a:t>Compare C&amp;I and CRE Lending: Similarities</a:t>
            </a:r>
          </a:p>
        </p:txBody>
      </p:sp>
      <p:sp>
        <p:nvSpPr>
          <p:cNvPr id="4" name="Content Placeholder 3">
            <a:extLst>
              <a:ext uri="{FF2B5EF4-FFF2-40B4-BE49-F238E27FC236}">
                <a16:creationId xmlns:a16="http://schemas.microsoft.com/office/drawing/2014/main" id="{A16FB45D-073D-4C60-9E2A-E21A543EA351}"/>
              </a:ext>
            </a:extLst>
          </p:cNvPr>
          <p:cNvSpPr>
            <a:spLocks noGrp="1"/>
          </p:cNvSpPr>
          <p:nvPr>
            <p:ph idx="1"/>
          </p:nvPr>
        </p:nvSpPr>
        <p:spPr/>
        <p:txBody>
          <a:bodyPr/>
          <a:lstStyle/>
          <a:p>
            <a:endParaRPr lang="en-IN"/>
          </a:p>
        </p:txBody>
      </p:sp>
      <p:sp>
        <p:nvSpPr>
          <p:cNvPr id="90" name="Rectangle 89">
            <a:extLst>
              <a:ext uri="{FF2B5EF4-FFF2-40B4-BE49-F238E27FC236}">
                <a16:creationId xmlns:a16="http://schemas.microsoft.com/office/drawing/2014/main" id="{C8679680-7F4A-4F5E-BB1F-923C111CB6BB}"/>
              </a:ext>
            </a:extLst>
          </p:cNvPr>
          <p:cNvSpPr/>
          <p:nvPr/>
        </p:nvSpPr>
        <p:spPr>
          <a:xfrm>
            <a:off x="152400" y="2046514"/>
            <a:ext cx="12692743" cy="56652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90" descr="A close up of a window&#10;&#10;Description automatically generated">
            <a:extLst>
              <a:ext uri="{FF2B5EF4-FFF2-40B4-BE49-F238E27FC236}">
                <a16:creationId xmlns:a16="http://schemas.microsoft.com/office/drawing/2014/main" id="{359373C3-F6F0-4F2A-944F-10C02F4B025F}"/>
              </a:ext>
            </a:extLst>
          </p:cNvPr>
          <p:cNvPicPr>
            <a:picLocks noChangeAspect="1"/>
          </p:cNvPicPr>
          <p:nvPr/>
        </p:nvPicPr>
        <p:blipFill rotWithShape="1">
          <a:blip r:embed="rId3">
            <a:extLst>
              <a:ext uri="{28A0092B-C50C-407E-A947-70E740481C1C}">
                <a14:useLocalDpi xmlns:a14="http://schemas.microsoft.com/office/drawing/2010/main" val="0"/>
              </a:ext>
            </a:extLst>
          </a:blip>
          <a:srcRect t="9841" r="65321" b="9841"/>
          <a:stretch/>
        </p:blipFill>
        <p:spPr>
          <a:xfrm>
            <a:off x="234671" y="2046514"/>
            <a:ext cx="4342727" cy="5659403"/>
          </a:xfrm>
          <a:prstGeom prst="rect">
            <a:avLst/>
          </a:prstGeom>
          <a:ln w="28575">
            <a:solidFill>
              <a:schemeClr val="bg1"/>
            </a:solidFill>
          </a:ln>
        </p:spPr>
      </p:pic>
      <p:pic>
        <p:nvPicPr>
          <p:cNvPr id="92" name="Picture 91" descr="A person standing posing for the camera&#10;&#10;Description automatically generated">
            <a:extLst>
              <a:ext uri="{FF2B5EF4-FFF2-40B4-BE49-F238E27FC236}">
                <a16:creationId xmlns:a16="http://schemas.microsoft.com/office/drawing/2014/main" id="{96965C98-9362-4390-9EF6-A5D4447554F1}"/>
              </a:ext>
            </a:extLst>
          </p:cNvPr>
          <p:cNvPicPr>
            <a:picLocks noChangeAspect="1"/>
          </p:cNvPicPr>
          <p:nvPr/>
        </p:nvPicPr>
        <p:blipFill rotWithShape="1">
          <a:blip r:embed="rId4">
            <a:extLst>
              <a:ext uri="{28A0092B-C50C-407E-A947-70E740481C1C}">
                <a14:useLocalDpi xmlns:a14="http://schemas.microsoft.com/office/drawing/2010/main" val="0"/>
              </a:ext>
            </a:extLst>
          </a:blip>
          <a:srcRect t="1" b="51911"/>
          <a:stretch/>
        </p:blipFill>
        <p:spPr>
          <a:xfrm flipH="1">
            <a:off x="1002030" y="3323625"/>
            <a:ext cx="4041648" cy="4382292"/>
          </a:xfrm>
          <a:prstGeom prst="rect">
            <a:avLst/>
          </a:prstGeom>
        </p:spPr>
      </p:pic>
      <p:grpSp>
        <p:nvGrpSpPr>
          <p:cNvPr id="217" name="Group 216">
            <a:extLst>
              <a:ext uri="{FF2B5EF4-FFF2-40B4-BE49-F238E27FC236}">
                <a16:creationId xmlns:a16="http://schemas.microsoft.com/office/drawing/2014/main" id="{FD123939-124C-4519-B9C3-DD84699E6594}"/>
              </a:ext>
            </a:extLst>
          </p:cNvPr>
          <p:cNvGrpSpPr/>
          <p:nvPr/>
        </p:nvGrpSpPr>
        <p:grpSpPr>
          <a:xfrm>
            <a:off x="4869045" y="2839640"/>
            <a:ext cx="7993730" cy="4363436"/>
            <a:chOff x="1848423" y="2827509"/>
            <a:chExt cx="8217615" cy="4692747"/>
          </a:xfrm>
        </p:grpSpPr>
        <p:grpSp>
          <p:nvGrpSpPr>
            <p:cNvPr id="218" name="Group 217">
              <a:extLst>
                <a:ext uri="{FF2B5EF4-FFF2-40B4-BE49-F238E27FC236}">
                  <a16:creationId xmlns:a16="http://schemas.microsoft.com/office/drawing/2014/main" id="{9E95F45E-9502-40EA-9882-968B9F4FCD63}"/>
                </a:ext>
              </a:extLst>
            </p:cNvPr>
            <p:cNvGrpSpPr/>
            <p:nvPr/>
          </p:nvGrpSpPr>
          <p:grpSpPr>
            <a:xfrm>
              <a:off x="4324156" y="2982555"/>
              <a:ext cx="3696423" cy="3864241"/>
              <a:chOff x="4824429" y="2952945"/>
              <a:chExt cx="3696423" cy="3864241"/>
            </a:xfrm>
          </p:grpSpPr>
          <p:grpSp>
            <p:nvGrpSpPr>
              <p:cNvPr id="267" name="Graphic 3">
                <a:extLst>
                  <a:ext uri="{FF2B5EF4-FFF2-40B4-BE49-F238E27FC236}">
                    <a16:creationId xmlns:a16="http://schemas.microsoft.com/office/drawing/2014/main" id="{2C3BAA2C-2998-4A5A-B429-3428CDED0A19}"/>
                  </a:ext>
                </a:extLst>
              </p:cNvPr>
              <p:cNvGrpSpPr/>
              <p:nvPr/>
            </p:nvGrpSpPr>
            <p:grpSpPr>
              <a:xfrm>
                <a:off x="4824429" y="2952945"/>
                <a:ext cx="3696423" cy="3864241"/>
                <a:chOff x="3119437" y="319086"/>
                <a:chExt cx="5953125" cy="6223397"/>
              </a:xfrm>
            </p:grpSpPr>
            <p:grpSp>
              <p:nvGrpSpPr>
                <p:cNvPr id="269" name="Graphic 3">
                  <a:extLst>
                    <a:ext uri="{FF2B5EF4-FFF2-40B4-BE49-F238E27FC236}">
                      <a16:creationId xmlns:a16="http://schemas.microsoft.com/office/drawing/2014/main" id="{F935055D-BAF5-49F5-B489-FFBA4A9302A9}"/>
                    </a:ext>
                  </a:extLst>
                </p:cNvPr>
                <p:cNvGrpSpPr/>
                <p:nvPr/>
              </p:nvGrpSpPr>
              <p:grpSpPr>
                <a:xfrm>
                  <a:off x="4294822" y="4624387"/>
                  <a:ext cx="3603307" cy="1918097"/>
                  <a:chOff x="4294822" y="4624387"/>
                  <a:chExt cx="3603307" cy="1918097"/>
                </a:xfrm>
              </p:grpSpPr>
              <p:sp>
                <p:nvSpPr>
                  <p:cNvPr id="290" name="Freeform: Shape 289">
                    <a:extLst>
                      <a:ext uri="{FF2B5EF4-FFF2-40B4-BE49-F238E27FC236}">
                        <a16:creationId xmlns:a16="http://schemas.microsoft.com/office/drawing/2014/main" id="{519468EF-F92A-4801-B93B-01F58AEA2068}"/>
                      </a:ext>
                    </a:extLst>
                  </p:cNvPr>
                  <p:cNvSpPr/>
                  <p:nvPr/>
                </p:nvSpPr>
                <p:spPr>
                  <a:xfrm>
                    <a:off x="4294822" y="4625159"/>
                    <a:ext cx="3603307" cy="1355588"/>
                  </a:xfrm>
                  <a:custGeom>
                    <a:avLst/>
                    <a:gdLst>
                      <a:gd name="connsiteX0" fmla="*/ 979170 w 3603307"/>
                      <a:gd name="connsiteY0" fmla="*/ 7800 h 1355588"/>
                      <a:gd name="connsiteX1" fmla="*/ 0 w 3603307"/>
                      <a:gd name="connsiteY1" fmla="*/ 1355588 h 1355588"/>
                      <a:gd name="connsiteX2" fmla="*/ 3603308 w 3603307"/>
                      <a:gd name="connsiteY2" fmla="*/ 1355588 h 1355588"/>
                      <a:gd name="connsiteX3" fmla="*/ 2623185 w 3603307"/>
                      <a:gd name="connsiteY3" fmla="*/ 7800 h 1355588"/>
                      <a:gd name="connsiteX4" fmla="*/ 2607945 w 3603307"/>
                      <a:gd name="connsiteY4" fmla="*/ 181 h 1355588"/>
                      <a:gd name="connsiteX5" fmla="*/ 994410 w 3603307"/>
                      <a:gd name="connsiteY5" fmla="*/ 181 h 1355588"/>
                      <a:gd name="connsiteX6" fmla="*/ 979170 w 3603307"/>
                      <a:gd name="connsiteY6" fmla="*/ 7800 h 135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3307" h="1355588">
                        <a:moveTo>
                          <a:pt x="979170" y="7800"/>
                        </a:moveTo>
                        <a:lnTo>
                          <a:pt x="0" y="1355588"/>
                        </a:lnTo>
                        <a:lnTo>
                          <a:pt x="3603308" y="1355588"/>
                        </a:lnTo>
                        <a:lnTo>
                          <a:pt x="2623185" y="7800"/>
                        </a:lnTo>
                        <a:cubicBezTo>
                          <a:pt x="2619375" y="3038"/>
                          <a:pt x="2613660" y="181"/>
                          <a:pt x="2607945" y="181"/>
                        </a:cubicBezTo>
                        <a:lnTo>
                          <a:pt x="994410" y="181"/>
                        </a:lnTo>
                        <a:cubicBezTo>
                          <a:pt x="988695" y="-772"/>
                          <a:pt x="982980" y="2085"/>
                          <a:pt x="979170" y="7800"/>
                        </a:cubicBezTo>
                        <a:close/>
                      </a:path>
                    </a:pathLst>
                  </a:custGeom>
                  <a:solidFill>
                    <a:schemeClr val="accent2"/>
                  </a:solidFill>
                  <a:ln w="9525"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FB0D1C95-CF41-4D96-B868-733F7F4D5A24}"/>
                      </a:ext>
                    </a:extLst>
                  </p:cNvPr>
                  <p:cNvSpPr/>
                  <p:nvPr/>
                </p:nvSpPr>
                <p:spPr>
                  <a:xfrm>
                    <a:off x="4294822" y="5981699"/>
                    <a:ext cx="3602355" cy="560784"/>
                  </a:xfrm>
                  <a:custGeom>
                    <a:avLst/>
                    <a:gdLst>
                      <a:gd name="connsiteX0" fmla="*/ 1795462 w 3602355"/>
                      <a:gd name="connsiteY0" fmla="*/ 560070 h 560784"/>
                      <a:gd name="connsiteX1" fmla="*/ 0 w 3602355"/>
                      <a:gd name="connsiteY1" fmla="*/ 0 h 560784"/>
                      <a:gd name="connsiteX2" fmla="*/ 1801178 w 3602355"/>
                      <a:gd name="connsiteY2" fmla="*/ 0 h 560784"/>
                      <a:gd name="connsiteX3" fmla="*/ 3602355 w 3602355"/>
                      <a:gd name="connsiteY3" fmla="*/ 0 h 560784"/>
                      <a:gd name="connsiteX4" fmla="*/ 1806893 w 3602355"/>
                      <a:gd name="connsiteY4" fmla="*/ 560070 h 560784"/>
                      <a:gd name="connsiteX5" fmla="*/ 1795462 w 3602355"/>
                      <a:gd name="connsiteY5" fmla="*/ 560070 h 56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2355" h="560784">
                        <a:moveTo>
                          <a:pt x="1795462" y="560070"/>
                        </a:moveTo>
                        <a:lnTo>
                          <a:pt x="0" y="0"/>
                        </a:lnTo>
                        <a:lnTo>
                          <a:pt x="1801178" y="0"/>
                        </a:lnTo>
                        <a:lnTo>
                          <a:pt x="3602355" y="0"/>
                        </a:lnTo>
                        <a:lnTo>
                          <a:pt x="1806893" y="560070"/>
                        </a:lnTo>
                        <a:cubicBezTo>
                          <a:pt x="1803083" y="561023"/>
                          <a:pt x="1799272" y="561023"/>
                          <a:pt x="1795462" y="560070"/>
                        </a:cubicBezTo>
                        <a:close/>
                      </a:path>
                    </a:pathLst>
                  </a:custGeom>
                  <a:solidFill>
                    <a:srgbClr val="CFDBEF"/>
                  </a:solidFill>
                  <a:ln w="9525"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5489E7F7-AEFA-42B5-BA62-DA330CEA62A7}"/>
                      </a:ext>
                    </a:extLst>
                  </p:cNvPr>
                  <p:cNvSpPr/>
                  <p:nvPr/>
                </p:nvSpPr>
                <p:spPr>
                  <a:xfrm>
                    <a:off x="5093016" y="4624387"/>
                    <a:ext cx="2005964" cy="257175"/>
                  </a:xfrm>
                  <a:custGeom>
                    <a:avLst/>
                    <a:gdLst>
                      <a:gd name="connsiteX0" fmla="*/ 1809750 w 2005964"/>
                      <a:gd name="connsiteY0" fmla="*/ 0 h 257175"/>
                      <a:gd name="connsiteX1" fmla="*/ 196215 w 2005964"/>
                      <a:gd name="connsiteY1" fmla="*/ 0 h 257175"/>
                      <a:gd name="connsiteX2" fmla="*/ 180975 w 2005964"/>
                      <a:gd name="connsiteY2" fmla="*/ 7620 h 257175"/>
                      <a:gd name="connsiteX3" fmla="*/ 0 w 2005964"/>
                      <a:gd name="connsiteY3" fmla="*/ 257175 h 257175"/>
                      <a:gd name="connsiteX4" fmla="*/ 2005965 w 2005964"/>
                      <a:gd name="connsiteY4" fmla="*/ 257175 h 257175"/>
                      <a:gd name="connsiteX5" fmla="*/ 1824990 w 2005964"/>
                      <a:gd name="connsiteY5" fmla="*/ 7620 h 257175"/>
                      <a:gd name="connsiteX6" fmla="*/ 1809750 w 2005964"/>
                      <a:gd name="connsiteY6" fmla="*/ 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964" h="257175">
                        <a:moveTo>
                          <a:pt x="1809750" y="0"/>
                        </a:moveTo>
                        <a:lnTo>
                          <a:pt x="196215" y="0"/>
                        </a:lnTo>
                        <a:cubicBezTo>
                          <a:pt x="190500" y="0"/>
                          <a:pt x="184785" y="2857"/>
                          <a:pt x="180975" y="7620"/>
                        </a:cubicBezTo>
                        <a:lnTo>
                          <a:pt x="0" y="257175"/>
                        </a:lnTo>
                        <a:lnTo>
                          <a:pt x="2005965" y="257175"/>
                        </a:lnTo>
                        <a:lnTo>
                          <a:pt x="1824990" y="7620"/>
                        </a:lnTo>
                        <a:cubicBezTo>
                          <a:pt x="1821180" y="2857"/>
                          <a:pt x="1815465" y="0"/>
                          <a:pt x="1809750" y="0"/>
                        </a:cubicBezTo>
                        <a:close/>
                      </a:path>
                    </a:pathLst>
                  </a:custGeom>
                  <a:solidFill>
                    <a:srgbClr val="CFDBEF"/>
                  </a:solidFill>
                  <a:ln w="9525"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9EB6C120-7414-4965-B01B-9BCD5591A450}"/>
                      </a:ext>
                    </a:extLst>
                  </p:cNvPr>
                  <p:cNvSpPr/>
                  <p:nvPr/>
                </p:nvSpPr>
                <p:spPr>
                  <a:xfrm>
                    <a:off x="4294822" y="4624387"/>
                    <a:ext cx="3603307" cy="1356360"/>
                  </a:xfrm>
                  <a:custGeom>
                    <a:avLst/>
                    <a:gdLst>
                      <a:gd name="connsiteX0" fmla="*/ 2611755 w 3603307"/>
                      <a:gd name="connsiteY0" fmla="*/ 16193 h 1356360"/>
                      <a:gd name="connsiteX1" fmla="*/ 2607945 w 3603307"/>
                      <a:gd name="connsiteY1" fmla="*/ 14288 h 1356360"/>
                      <a:gd name="connsiteX2" fmla="*/ 994410 w 3603307"/>
                      <a:gd name="connsiteY2" fmla="*/ 14288 h 1356360"/>
                      <a:gd name="connsiteX3" fmla="*/ 990600 w 3603307"/>
                      <a:gd name="connsiteY3" fmla="*/ 16193 h 1356360"/>
                      <a:gd name="connsiteX4" fmla="*/ 0 w 3603307"/>
                      <a:gd name="connsiteY4" fmla="*/ 1356360 h 1356360"/>
                      <a:gd name="connsiteX5" fmla="*/ 980123 w 3603307"/>
                      <a:gd name="connsiteY5" fmla="*/ 7620 h 1356360"/>
                      <a:gd name="connsiteX6" fmla="*/ 995362 w 3603307"/>
                      <a:gd name="connsiteY6" fmla="*/ 0 h 1356360"/>
                      <a:gd name="connsiteX7" fmla="*/ 2607945 w 3603307"/>
                      <a:gd name="connsiteY7" fmla="*/ 0 h 1356360"/>
                      <a:gd name="connsiteX8" fmla="*/ 2623185 w 3603307"/>
                      <a:gd name="connsiteY8" fmla="*/ 7620 h 1356360"/>
                      <a:gd name="connsiteX9" fmla="*/ 3603308 w 3603307"/>
                      <a:gd name="connsiteY9" fmla="*/ 1356360 h 1356360"/>
                      <a:gd name="connsiteX10" fmla="*/ 2611755 w 3603307"/>
                      <a:gd name="connsiteY10" fmla="*/ 16193 h 135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3307" h="1356360">
                        <a:moveTo>
                          <a:pt x="2611755" y="16193"/>
                        </a:moveTo>
                        <a:cubicBezTo>
                          <a:pt x="2610803" y="15240"/>
                          <a:pt x="2609850" y="14288"/>
                          <a:pt x="2607945" y="14288"/>
                        </a:cubicBezTo>
                        <a:lnTo>
                          <a:pt x="994410" y="14288"/>
                        </a:lnTo>
                        <a:cubicBezTo>
                          <a:pt x="992505" y="14288"/>
                          <a:pt x="991553" y="15240"/>
                          <a:pt x="990600" y="16193"/>
                        </a:cubicBezTo>
                        <a:lnTo>
                          <a:pt x="0" y="1356360"/>
                        </a:lnTo>
                        <a:lnTo>
                          <a:pt x="980123" y="7620"/>
                        </a:lnTo>
                        <a:cubicBezTo>
                          <a:pt x="983932" y="2857"/>
                          <a:pt x="989648" y="0"/>
                          <a:pt x="995362" y="0"/>
                        </a:cubicBezTo>
                        <a:lnTo>
                          <a:pt x="2607945" y="0"/>
                        </a:lnTo>
                        <a:cubicBezTo>
                          <a:pt x="2613660" y="0"/>
                          <a:pt x="2619375" y="2857"/>
                          <a:pt x="2623185" y="7620"/>
                        </a:cubicBezTo>
                        <a:lnTo>
                          <a:pt x="3603308" y="1356360"/>
                        </a:lnTo>
                        <a:lnTo>
                          <a:pt x="2611755" y="16193"/>
                        </a:lnTo>
                        <a:close/>
                      </a:path>
                    </a:pathLst>
                  </a:custGeom>
                  <a:solidFill>
                    <a:srgbClr val="FFFFFF">
                      <a:alpha val="50000"/>
                    </a:srgbClr>
                  </a:solidFill>
                  <a:ln w="9525" cap="flat">
                    <a:noFill/>
                    <a:prstDash val="solid"/>
                    <a:miter/>
                  </a:ln>
                </p:spPr>
                <p:txBody>
                  <a:bodyPr rtlCol="0" anchor="ctr"/>
                  <a:lstStyle/>
                  <a:p>
                    <a:endParaRPr lang="en-IN"/>
                  </a:p>
                </p:txBody>
              </p:sp>
            </p:grpSp>
            <p:grpSp>
              <p:nvGrpSpPr>
                <p:cNvPr id="270" name="Graphic 3">
                  <a:extLst>
                    <a:ext uri="{FF2B5EF4-FFF2-40B4-BE49-F238E27FC236}">
                      <a16:creationId xmlns:a16="http://schemas.microsoft.com/office/drawing/2014/main" id="{F7E6B7EE-9D56-45C8-88C6-A1D69F2CC968}"/>
                    </a:ext>
                  </a:extLst>
                </p:cNvPr>
                <p:cNvGrpSpPr/>
                <p:nvPr/>
              </p:nvGrpSpPr>
              <p:grpSpPr>
                <a:xfrm>
                  <a:off x="6976109" y="2509837"/>
                  <a:ext cx="2096452" cy="3427094"/>
                  <a:chOff x="6976109" y="2509837"/>
                  <a:chExt cx="2096452" cy="3427094"/>
                </a:xfrm>
              </p:grpSpPr>
              <p:sp>
                <p:nvSpPr>
                  <p:cNvPr id="286" name="Freeform: Shape 285">
                    <a:extLst>
                      <a:ext uri="{FF2B5EF4-FFF2-40B4-BE49-F238E27FC236}">
                        <a16:creationId xmlns:a16="http://schemas.microsoft.com/office/drawing/2014/main" id="{E0832A19-5B8F-4140-B429-447F0CF5D023}"/>
                      </a:ext>
                    </a:extLst>
                  </p:cNvPr>
                  <p:cNvSpPr/>
                  <p:nvPr/>
                </p:nvSpPr>
                <p:spPr>
                  <a:xfrm>
                    <a:off x="6976109" y="2509837"/>
                    <a:ext cx="2096452" cy="3427094"/>
                  </a:xfrm>
                  <a:custGeom>
                    <a:avLst/>
                    <a:gdLst>
                      <a:gd name="connsiteX0" fmla="*/ 3810 w 2096452"/>
                      <a:gd name="connsiteY0" fmla="*/ 2078355 h 3427094"/>
                      <a:gd name="connsiteX1" fmla="*/ 983933 w 2096452"/>
                      <a:gd name="connsiteY1" fmla="*/ 3427095 h 3427094"/>
                      <a:gd name="connsiteX2" fmla="*/ 2096453 w 2096452"/>
                      <a:gd name="connsiteY2" fmla="*/ 0 h 3427094"/>
                      <a:gd name="connsiteX3" fmla="*/ 511493 w 2096452"/>
                      <a:gd name="connsiteY3" fmla="*/ 514350 h 3427094"/>
                      <a:gd name="connsiteX4" fmla="*/ 499110 w 2096452"/>
                      <a:gd name="connsiteY4" fmla="*/ 526732 h 3427094"/>
                      <a:gd name="connsiteX5" fmla="*/ 953 w 2096452"/>
                      <a:gd name="connsiteY5" fmla="*/ 2060257 h 3427094"/>
                      <a:gd name="connsiteX6" fmla="*/ 3810 w 2096452"/>
                      <a:gd name="connsiteY6" fmla="*/ 2078355 h 342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6452" h="3427094">
                        <a:moveTo>
                          <a:pt x="3810" y="2078355"/>
                        </a:moveTo>
                        <a:lnTo>
                          <a:pt x="983933" y="3427095"/>
                        </a:lnTo>
                        <a:lnTo>
                          <a:pt x="2096453" y="0"/>
                        </a:lnTo>
                        <a:lnTo>
                          <a:pt x="511493" y="514350"/>
                        </a:lnTo>
                        <a:cubicBezTo>
                          <a:pt x="505778" y="516255"/>
                          <a:pt x="501015" y="521018"/>
                          <a:pt x="499110" y="526732"/>
                        </a:cubicBezTo>
                        <a:lnTo>
                          <a:pt x="953" y="2060257"/>
                        </a:lnTo>
                        <a:cubicBezTo>
                          <a:pt x="-953" y="2066925"/>
                          <a:pt x="0" y="2072640"/>
                          <a:pt x="3810" y="2078355"/>
                        </a:cubicBezTo>
                        <a:close/>
                      </a:path>
                    </a:pathLst>
                  </a:custGeom>
                  <a:solidFill>
                    <a:schemeClr val="accent5"/>
                  </a:solidFill>
                  <a:ln w="9525" cap="flat">
                    <a:noFill/>
                    <a:prstDash val="solid"/>
                    <a:miter/>
                  </a:ln>
                </p:spPr>
                <p:txBody>
                  <a:bodyPr rtlCol="0" anchor="ctr"/>
                  <a:lstStyle/>
                  <a:p>
                    <a:endParaRPr lang="en-IN" dirty="0"/>
                  </a:p>
                </p:txBody>
              </p:sp>
              <p:sp>
                <p:nvSpPr>
                  <p:cNvPr id="287" name="Freeform: Shape 286">
                    <a:extLst>
                      <a:ext uri="{FF2B5EF4-FFF2-40B4-BE49-F238E27FC236}">
                        <a16:creationId xmlns:a16="http://schemas.microsoft.com/office/drawing/2014/main" id="{FEC70201-4166-4D4F-B647-9AB7073F978F}"/>
                      </a:ext>
                    </a:extLst>
                  </p:cNvPr>
                  <p:cNvSpPr/>
                  <p:nvPr/>
                </p:nvSpPr>
                <p:spPr>
                  <a:xfrm>
                    <a:off x="7959089" y="2509837"/>
                    <a:ext cx="1113472" cy="3426142"/>
                  </a:xfrm>
                  <a:custGeom>
                    <a:avLst/>
                    <a:gdLst>
                      <a:gd name="connsiteX0" fmla="*/ 1087755 w 1113472"/>
                      <a:gd name="connsiteY0" fmla="*/ 1891665 h 3426142"/>
                      <a:gd name="connsiteX1" fmla="*/ 0 w 1113472"/>
                      <a:gd name="connsiteY1" fmla="*/ 3426143 h 3426142"/>
                      <a:gd name="connsiteX2" fmla="*/ 556260 w 1113472"/>
                      <a:gd name="connsiteY2" fmla="*/ 1712595 h 3426142"/>
                      <a:gd name="connsiteX3" fmla="*/ 1113473 w 1113472"/>
                      <a:gd name="connsiteY3" fmla="*/ 0 h 3426142"/>
                      <a:gd name="connsiteX4" fmla="*/ 1091565 w 1113472"/>
                      <a:gd name="connsiteY4" fmla="*/ 1881188 h 3426142"/>
                      <a:gd name="connsiteX5" fmla="*/ 1087755 w 1113472"/>
                      <a:gd name="connsiteY5" fmla="*/ 1891665 h 342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472" h="3426142">
                        <a:moveTo>
                          <a:pt x="1087755" y="1891665"/>
                        </a:moveTo>
                        <a:lnTo>
                          <a:pt x="0" y="3426143"/>
                        </a:lnTo>
                        <a:lnTo>
                          <a:pt x="556260" y="1712595"/>
                        </a:lnTo>
                        <a:lnTo>
                          <a:pt x="1113473" y="0"/>
                        </a:lnTo>
                        <a:lnTo>
                          <a:pt x="1091565" y="1881188"/>
                        </a:lnTo>
                        <a:cubicBezTo>
                          <a:pt x="1091565" y="1884998"/>
                          <a:pt x="1090612" y="1888807"/>
                          <a:pt x="1087755" y="1891665"/>
                        </a:cubicBezTo>
                        <a:close/>
                      </a:path>
                    </a:pathLst>
                  </a:custGeom>
                  <a:solidFill>
                    <a:schemeClr val="accent6">
                      <a:lumMod val="60000"/>
                      <a:lumOff val="40000"/>
                    </a:schemeClr>
                  </a:solidFill>
                  <a:ln w="9525"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3AE8FACC-4DF2-407C-A32A-6C22F735ECC6}"/>
                      </a:ext>
                    </a:extLst>
                  </p:cNvPr>
                  <p:cNvSpPr/>
                  <p:nvPr/>
                </p:nvSpPr>
                <p:spPr>
                  <a:xfrm>
                    <a:off x="6976109" y="2929889"/>
                    <a:ext cx="802005" cy="1904047"/>
                  </a:xfrm>
                  <a:custGeom>
                    <a:avLst/>
                    <a:gdLst>
                      <a:gd name="connsiteX0" fmla="*/ 499110 w 802005"/>
                      <a:gd name="connsiteY0" fmla="*/ 106680 h 1904047"/>
                      <a:gd name="connsiteX1" fmla="*/ 953 w 802005"/>
                      <a:gd name="connsiteY1" fmla="*/ 1640205 h 1904047"/>
                      <a:gd name="connsiteX2" fmla="*/ 3810 w 802005"/>
                      <a:gd name="connsiteY2" fmla="*/ 1657350 h 1904047"/>
                      <a:gd name="connsiteX3" fmla="*/ 182880 w 802005"/>
                      <a:gd name="connsiteY3" fmla="*/ 1904048 h 1904047"/>
                      <a:gd name="connsiteX4" fmla="*/ 802005 w 802005"/>
                      <a:gd name="connsiteY4" fmla="*/ 0 h 1904047"/>
                      <a:gd name="connsiteX5" fmla="*/ 511493 w 802005"/>
                      <a:gd name="connsiteY5" fmla="*/ 94297 h 1904047"/>
                      <a:gd name="connsiteX6" fmla="*/ 499110 w 802005"/>
                      <a:gd name="connsiteY6" fmla="*/ 106680 h 19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2005" h="1904047">
                        <a:moveTo>
                          <a:pt x="499110" y="106680"/>
                        </a:moveTo>
                        <a:lnTo>
                          <a:pt x="953" y="1640205"/>
                        </a:lnTo>
                        <a:cubicBezTo>
                          <a:pt x="-953" y="1645920"/>
                          <a:pt x="0" y="1652588"/>
                          <a:pt x="3810" y="1657350"/>
                        </a:cubicBezTo>
                        <a:lnTo>
                          <a:pt x="182880" y="1904048"/>
                        </a:lnTo>
                        <a:lnTo>
                          <a:pt x="802005" y="0"/>
                        </a:lnTo>
                        <a:lnTo>
                          <a:pt x="511493" y="94297"/>
                        </a:lnTo>
                        <a:cubicBezTo>
                          <a:pt x="505778" y="96203"/>
                          <a:pt x="501015" y="100965"/>
                          <a:pt x="499110" y="106680"/>
                        </a:cubicBezTo>
                        <a:close/>
                      </a:path>
                    </a:pathLst>
                  </a:custGeom>
                  <a:solidFill>
                    <a:schemeClr val="accent6">
                      <a:lumMod val="60000"/>
                      <a:lumOff val="40000"/>
                    </a:schemeClr>
                  </a:solidFill>
                  <a:ln w="9525"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E511F006-9C89-4F76-89B2-60748E25C57D}"/>
                      </a:ext>
                    </a:extLst>
                  </p:cNvPr>
                  <p:cNvSpPr/>
                  <p:nvPr/>
                </p:nvSpPr>
                <p:spPr>
                  <a:xfrm>
                    <a:off x="6976109" y="2509837"/>
                    <a:ext cx="2096452" cy="3426142"/>
                  </a:xfrm>
                  <a:custGeom>
                    <a:avLst/>
                    <a:gdLst>
                      <a:gd name="connsiteX0" fmla="*/ 516255 w 2096452"/>
                      <a:gd name="connsiteY0" fmla="*/ 528638 h 3426142"/>
                      <a:gd name="connsiteX1" fmla="*/ 513397 w 2096452"/>
                      <a:gd name="connsiteY1" fmla="*/ 531495 h 3426142"/>
                      <a:gd name="connsiteX2" fmla="*/ 15240 w 2096452"/>
                      <a:gd name="connsiteY2" fmla="*/ 2065020 h 3426142"/>
                      <a:gd name="connsiteX3" fmla="*/ 16193 w 2096452"/>
                      <a:gd name="connsiteY3" fmla="*/ 2068830 h 3426142"/>
                      <a:gd name="connsiteX4" fmla="*/ 983933 w 2096452"/>
                      <a:gd name="connsiteY4" fmla="*/ 3426143 h 3426142"/>
                      <a:gd name="connsiteX5" fmla="*/ 3810 w 2096452"/>
                      <a:gd name="connsiteY5" fmla="*/ 2078355 h 3426142"/>
                      <a:gd name="connsiteX6" fmla="*/ 953 w 2096452"/>
                      <a:gd name="connsiteY6" fmla="*/ 2061210 h 3426142"/>
                      <a:gd name="connsiteX7" fmla="*/ 499110 w 2096452"/>
                      <a:gd name="connsiteY7" fmla="*/ 527685 h 3426142"/>
                      <a:gd name="connsiteX8" fmla="*/ 511493 w 2096452"/>
                      <a:gd name="connsiteY8" fmla="*/ 515303 h 3426142"/>
                      <a:gd name="connsiteX9" fmla="*/ 2096453 w 2096452"/>
                      <a:gd name="connsiteY9" fmla="*/ 0 h 3426142"/>
                      <a:gd name="connsiteX10" fmla="*/ 516255 w 2096452"/>
                      <a:gd name="connsiteY10" fmla="*/ 528638 h 342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6452" h="3426142">
                        <a:moveTo>
                          <a:pt x="516255" y="528638"/>
                        </a:moveTo>
                        <a:cubicBezTo>
                          <a:pt x="514350" y="528638"/>
                          <a:pt x="513397" y="530543"/>
                          <a:pt x="513397" y="531495"/>
                        </a:cubicBezTo>
                        <a:lnTo>
                          <a:pt x="15240" y="2065020"/>
                        </a:lnTo>
                        <a:cubicBezTo>
                          <a:pt x="15240" y="2066925"/>
                          <a:pt x="15240" y="2067878"/>
                          <a:pt x="16193" y="2068830"/>
                        </a:cubicBezTo>
                        <a:lnTo>
                          <a:pt x="983933" y="3426143"/>
                        </a:lnTo>
                        <a:lnTo>
                          <a:pt x="3810" y="2078355"/>
                        </a:lnTo>
                        <a:cubicBezTo>
                          <a:pt x="0" y="2073593"/>
                          <a:pt x="-953" y="2066925"/>
                          <a:pt x="953" y="2061210"/>
                        </a:cubicBezTo>
                        <a:lnTo>
                          <a:pt x="499110" y="527685"/>
                        </a:lnTo>
                        <a:cubicBezTo>
                          <a:pt x="501015" y="521970"/>
                          <a:pt x="505778" y="517207"/>
                          <a:pt x="511493" y="515303"/>
                        </a:cubicBezTo>
                        <a:lnTo>
                          <a:pt x="2096453" y="0"/>
                        </a:lnTo>
                        <a:lnTo>
                          <a:pt x="516255" y="528638"/>
                        </a:lnTo>
                        <a:close/>
                      </a:path>
                    </a:pathLst>
                  </a:custGeom>
                  <a:solidFill>
                    <a:srgbClr val="FFFFFF">
                      <a:alpha val="50000"/>
                    </a:srgbClr>
                  </a:solidFill>
                  <a:ln w="9525" cap="flat">
                    <a:noFill/>
                    <a:prstDash val="solid"/>
                    <a:miter/>
                  </a:ln>
                </p:spPr>
                <p:txBody>
                  <a:bodyPr rtlCol="0" anchor="ctr"/>
                  <a:lstStyle/>
                  <a:p>
                    <a:endParaRPr lang="en-IN"/>
                  </a:p>
                </p:txBody>
              </p:sp>
            </p:grpSp>
            <p:grpSp>
              <p:nvGrpSpPr>
                <p:cNvPr id="271" name="Graphic 3">
                  <a:extLst>
                    <a:ext uri="{FF2B5EF4-FFF2-40B4-BE49-F238E27FC236}">
                      <a16:creationId xmlns:a16="http://schemas.microsoft.com/office/drawing/2014/main" id="{6D8EB2B3-56B4-431C-9201-4759B310217C}"/>
                    </a:ext>
                  </a:extLst>
                </p:cNvPr>
                <p:cNvGrpSpPr/>
                <p:nvPr/>
              </p:nvGrpSpPr>
              <p:grpSpPr>
                <a:xfrm>
                  <a:off x="6134099" y="319087"/>
                  <a:ext cx="2915602" cy="2633662"/>
                  <a:chOff x="6134099" y="319087"/>
                  <a:chExt cx="2915602" cy="2633662"/>
                </a:xfrm>
              </p:grpSpPr>
              <p:sp>
                <p:nvSpPr>
                  <p:cNvPr id="282" name="Freeform: Shape 281">
                    <a:extLst>
                      <a:ext uri="{FF2B5EF4-FFF2-40B4-BE49-F238E27FC236}">
                        <a16:creationId xmlns:a16="http://schemas.microsoft.com/office/drawing/2014/main" id="{007A471A-CA34-4D16-B7ED-1984EED13C56}"/>
                      </a:ext>
                    </a:extLst>
                  </p:cNvPr>
                  <p:cNvSpPr/>
                  <p:nvPr/>
                </p:nvSpPr>
                <p:spPr>
                  <a:xfrm>
                    <a:off x="6134099" y="319087"/>
                    <a:ext cx="2914650" cy="2633662"/>
                  </a:xfrm>
                  <a:custGeom>
                    <a:avLst/>
                    <a:gdLst>
                      <a:gd name="connsiteX0" fmla="*/ 1329690 w 2914650"/>
                      <a:gd name="connsiteY0" fmla="*/ 2632710 h 2633662"/>
                      <a:gd name="connsiteX1" fmla="*/ 2914650 w 2914650"/>
                      <a:gd name="connsiteY1" fmla="*/ 2117408 h 2633662"/>
                      <a:gd name="connsiteX2" fmla="*/ 0 w 2914650"/>
                      <a:gd name="connsiteY2" fmla="*/ 0 h 2633662"/>
                      <a:gd name="connsiteX3" fmla="*/ 0 w 2914650"/>
                      <a:gd name="connsiteY3" fmla="*/ 1666875 h 2633662"/>
                      <a:gd name="connsiteX4" fmla="*/ 7620 w 2914650"/>
                      <a:gd name="connsiteY4" fmla="*/ 1682115 h 2633662"/>
                      <a:gd name="connsiteX5" fmla="*/ 1312545 w 2914650"/>
                      <a:gd name="connsiteY5" fmla="*/ 2629853 h 2633662"/>
                      <a:gd name="connsiteX6" fmla="*/ 1329690 w 2914650"/>
                      <a:gd name="connsiteY6" fmla="*/ 2632710 h 263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650" h="2633662">
                        <a:moveTo>
                          <a:pt x="1329690" y="2632710"/>
                        </a:moveTo>
                        <a:lnTo>
                          <a:pt x="2914650" y="2117408"/>
                        </a:lnTo>
                        <a:lnTo>
                          <a:pt x="0" y="0"/>
                        </a:lnTo>
                        <a:lnTo>
                          <a:pt x="0" y="1666875"/>
                        </a:lnTo>
                        <a:cubicBezTo>
                          <a:pt x="0" y="1672590"/>
                          <a:pt x="2857" y="1678305"/>
                          <a:pt x="7620" y="1682115"/>
                        </a:cubicBezTo>
                        <a:lnTo>
                          <a:pt x="1312545" y="2629853"/>
                        </a:lnTo>
                        <a:cubicBezTo>
                          <a:pt x="1317307" y="2633663"/>
                          <a:pt x="1323975" y="2634615"/>
                          <a:pt x="1329690" y="2632710"/>
                        </a:cubicBezTo>
                        <a:close/>
                      </a:path>
                    </a:pathLst>
                  </a:custGeom>
                  <a:solidFill>
                    <a:schemeClr val="accent3"/>
                  </a:solidFill>
                  <a:ln w="9525"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6C64B880-6890-49D2-98EA-199E22FB0FCD}"/>
                      </a:ext>
                    </a:extLst>
                  </p:cNvPr>
                  <p:cNvSpPr/>
                  <p:nvPr/>
                </p:nvSpPr>
                <p:spPr>
                  <a:xfrm>
                    <a:off x="6134099" y="319087"/>
                    <a:ext cx="2915602" cy="2117407"/>
                  </a:xfrm>
                  <a:custGeom>
                    <a:avLst/>
                    <a:gdLst>
                      <a:gd name="connsiteX0" fmla="*/ 1791653 w 2915602"/>
                      <a:gd name="connsiteY0" fmla="*/ 608648 h 2117407"/>
                      <a:gd name="connsiteX1" fmla="*/ 2915602 w 2915602"/>
                      <a:gd name="connsiteY1" fmla="*/ 2117408 h 2117407"/>
                      <a:gd name="connsiteX2" fmla="*/ 1458278 w 2915602"/>
                      <a:gd name="connsiteY2" fmla="*/ 1058228 h 2117407"/>
                      <a:gd name="connsiteX3" fmla="*/ 0 w 2915602"/>
                      <a:gd name="connsiteY3" fmla="*/ 0 h 2117407"/>
                      <a:gd name="connsiteX4" fmla="*/ 1782128 w 2915602"/>
                      <a:gd name="connsiteY4" fmla="*/ 601980 h 2117407"/>
                      <a:gd name="connsiteX5" fmla="*/ 1791653 w 2915602"/>
                      <a:gd name="connsiteY5" fmla="*/ 608648 h 211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5602" h="2117407">
                        <a:moveTo>
                          <a:pt x="1791653" y="608648"/>
                        </a:moveTo>
                        <a:lnTo>
                          <a:pt x="2915602" y="2117408"/>
                        </a:lnTo>
                        <a:lnTo>
                          <a:pt x="1458278" y="1058228"/>
                        </a:lnTo>
                        <a:lnTo>
                          <a:pt x="0" y="0"/>
                        </a:lnTo>
                        <a:lnTo>
                          <a:pt x="1782128" y="601980"/>
                        </a:lnTo>
                        <a:cubicBezTo>
                          <a:pt x="1785938" y="603885"/>
                          <a:pt x="1788795" y="605790"/>
                          <a:pt x="1791653" y="608648"/>
                        </a:cubicBezTo>
                        <a:close/>
                      </a:path>
                    </a:pathLst>
                  </a:custGeom>
                  <a:solidFill>
                    <a:schemeClr val="accent3">
                      <a:lumMod val="20000"/>
                      <a:lumOff val="80000"/>
                    </a:schemeClr>
                  </a:solidFill>
                  <a:ln w="9525"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B7085B2A-A32D-4381-AA8D-47F6595B1073}"/>
                      </a:ext>
                    </a:extLst>
                  </p:cNvPr>
                  <p:cNvSpPr/>
                  <p:nvPr/>
                </p:nvSpPr>
                <p:spPr>
                  <a:xfrm>
                    <a:off x="6134099" y="1685924"/>
                    <a:ext cx="1615440" cy="1266825"/>
                  </a:xfrm>
                  <a:custGeom>
                    <a:avLst/>
                    <a:gdLst>
                      <a:gd name="connsiteX0" fmla="*/ 7620 w 1615440"/>
                      <a:gd name="connsiteY0" fmla="*/ 315278 h 1266825"/>
                      <a:gd name="connsiteX1" fmla="*/ 1312545 w 1615440"/>
                      <a:gd name="connsiteY1" fmla="*/ 1263015 h 1266825"/>
                      <a:gd name="connsiteX2" fmla="*/ 1329690 w 1615440"/>
                      <a:gd name="connsiteY2" fmla="*/ 1265873 h 1266825"/>
                      <a:gd name="connsiteX3" fmla="*/ 1615440 w 1615440"/>
                      <a:gd name="connsiteY3" fmla="*/ 1173480 h 1266825"/>
                      <a:gd name="connsiteX4" fmla="*/ 0 w 1615440"/>
                      <a:gd name="connsiteY4" fmla="*/ 0 h 1266825"/>
                      <a:gd name="connsiteX5" fmla="*/ 0 w 1615440"/>
                      <a:gd name="connsiteY5" fmla="*/ 300038 h 1266825"/>
                      <a:gd name="connsiteX6" fmla="*/ 7620 w 1615440"/>
                      <a:gd name="connsiteY6" fmla="*/ 31527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5440" h="1266825">
                        <a:moveTo>
                          <a:pt x="7620" y="315278"/>
                        </a:moveTo>
                        <a:lnTo>
                          <a:pt x="1312545" y="1263015"/>
                        </a:lnTo>
                        <a:cubicBezTo>
                          <a:pt x="1317307" y="1266825"/>
                          <a:pt x="1323975" y="1267778"/>
                          <a:pt x="1329690" y="1265873"/>
                        </a:cubicBezTo>
                        <a:lnTo>
                          <a:pt x="1615440" y="1173480"/>
                        </a:lnTo>
                        <a:lnTo>
                          <a:pt x="0" y="0"/>
                        </a:lnTo>
                        <a:lnTo>
                          <a:pt x="0" y="300038"/>
                        </a:lnTo>
                        <a:cubicBezTo>
                          <a:pt x="0" y="305753"/>
                          <a:pt x="2857" y="311467"/>
                          <a:pt x="7620" y="315278"/>
                        </a:cubicBezTo>
                        <a:close/>
                      </a:path>
                    </a:pathLst>
                  </a:custGeom>
                  <a:solidFill>
                    <a:schemeClr val="accent3">
                      <a:lumMod val="20000"/>
                      <a:lumOff val="80000"/>
                    </a:schemeClr>
                  </a:solidFill>
                  <a:ln w="9525"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19040B97-0AB0-4149-AC30-889B0215C166}"/>
                      </a:ext>
                    </a:extLst>
                  </p:cNvPr>
                  <p:cNvSpPr/>
                  <p:nvPr/>
                </p:nvSpPr>
                <p:spPr>
                  <a:xfrm>
                    <a:off x="6134099" y="319087"/>
                    <a:ext cx="2914650" cy="2633662"/>
                  </a:xfrm>
                  <a:custGeom>
                    <a:avLst/>
                    <a:gdLst>
                      <a:gd name="connsiteX0" fmla="*/ 14288 w 2914650"/>
                      <a:gd name="connsiteY0" fmla="*/ 1666875 h 2633662"/>
                      <a:gd name="connsiteX1" fmla="*/ 16193 w 2914650"/>
                      <a:gd name="connsiteY1" fmla="*/ 1670685 h 2633662"/>
                      <a:gd name="connsiteX2" fmla="*/ 1321118 w 2914650"/>
                      <a:gd name="connsiteY2" fmla="*/ 2618423 h 2633662"/>
                      <a:gd name="connsiteX3" fmla="*/ 1324928 w 2914650"/>
                      <a:gd name="connsiteY3" fmla="*/ 2619375 h 2633662"/>
                      <a:gd name="connsiteX4" fmla="*/ 2914650 w 2914650"/>
                      <a:gd name="connsiteY4" fmla="*/ 2117408 h 2633662"/>
                      <a:gd name="connsiteX5" fmla="*/ 1329690 w 2914650"/>
                      <a:gd name="connsiteY5" fmla="*/ 2632710 h 2633662"/>
                      <a:gd name="connsiteX6" fmla="*/ 1312545 w 2914650"/>
                      <a:gd name="connsiteY6" fmla="*/ 2629853 h 2633662"/>
                      <a:gd name="connsiteX7" fmla="*/ 7620 w 2914650"/>
                      <a:gd name="connsiteY7" fmla="*/ 1682115 h 2633662"/>
                      <a:gd name="connsiteX8" fmla="*/ 0 w 2914650"/>
                      <a:gd name="connsiteY8" fmla="*/ 1666875 h 2633662"/>
                      <a:gd name="connsiteX9" fmla="*/ 0 w 2914650"/>
                      <a:gd name="connsiteY9" fmla="*/ 0 h 2633662"/>
                      <a:gd name="connsiteX10" fmla="*/ 14288 w 2914650"/>
                      <a:gd name="connsiteY10" fmla="*/ 1666875 h 263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4650" h="2633662">
                        <a:moveTo>
                          <a:pt x="14288" y="1666875"/>
                        </a:moveTo>
                        <a:cubicBezTo>
                          <a:pt x="14288" y="1668780"/>
                          <a:pt x="15240" y="1669733"/>
                          <a:pt x="16193" y="1670685"/>
                        </a:cubicBezTo>
                        <a:lnTo>
                          <a:pt x="1321118" y="2618423"/>
                        </a:lnTo>
                        <a:cubicBezTo>
                          <a:pt x="1322070" y="2619375"/>
                          <a:pt x="1323975" y="2619375"/>
                          <a:pt x="1324928" y="2619375"/>
                        </a:cubicBezTo>
                        <a:lnTo>
                          <a:pt x="2914650" y="2117408"/>
                        </a:lnTo>
                        <a:lnTo>
                          <a:pt x="1329690" y="2632710"/>
                        </a:lnTo>
                        <a:cubicBezTo>
                          <a:pt x="1323975" y="2634615"/>
                          <a:pt x="1317307" y="2633663"/>
                          <a:pt x="1312545" y="2629853"/>
                        </a:cubicBezTo>
                        <a:lnTo>
                          <a:pt x="7620" y="1682115"/>
                        </a:lnTo>
                        <a:cubicBezTo>
                          <a:pt x="2857" y="1678305"/>
                          <a:pt x="0" y="1672590"/>
                          <a:pt x="0" y="1666875"/>
                        </a:cubicBezTo>
                        <a:lnTo>
                          <a:pt x="0" y="0"/>
                        </a:lnTo>
                        <a:lnTo>
                          <a:pt x="14288" y="1666875"/>
                        </a:lnTo>
                        <a:close/>
                      </a:path>
                    </a:pathLst>
                  </a:custGeom>
                  <a:solidFill>
                    <a:srgbClr val="FFFFFF">
                      <a:alpha val="50000"/>
                    </a:srgbClr>
                  </a:solidFill>
                  <a:ln w="9525" cap="flat">
                    <a:noFill/>
                    <a:prstDash val="solid"/>
                    <a:miter/>
                  </a:ln>
                </p:spPr>
                <p:txBody>
                  <a:bodyPr rtlCol="0" anchor="ctr"/>
                  <a:lstStyle/>
                  <a:p>
                    <a:endParaRPr lang="en-IN"/>
                  </a:p>
                </p:txBody>
              </p:sp>
            </p:grpSp>
            <p:grpSp>
              <p:nvGrpSpPr>
                <p:cNvPr id="272" name="Graphic 3">
                  <a:extLst>
                    <a:ext uri="{FF2B5EF4-FFF2-40B4-BE49-F238E27FC236}">
                      <a16:creationId xmlns:a16="http://schemas.microsoft.com/office/drawing/2014/main" id="{53AFB692-2518-4F1D-BD6A-3EC38B7FBADE}"/>
                    </a:ext>
                  </a:extLst>
                </p:cNvPr>
                <p:cNvGrpSpPr/>
                <p:nvPr/>
              </p:nvGrpSpPr>
              <p:grpSpPr>
                <a:xfrm>
                  <a:off x="3143249" y="319086"/>
                  <a:ext cx="2914650" cy="2633662"/>
                  <a:chOff x="3143249" y="319086"/>
                  <a:chExt cx="2914650" cy="2633662"/>
                </a:xfrm>
              </p:grpSpPr>
              <p:sp>
                <p:nvSpPr>
                  <p:cNvPr id="278" name="Freeform: Shape 277">
                    <a:extLst>
                      <a:ext uri="{FF2B5EF4-FFF2-40B4-BE49-F238E27FC236}">
                        <a16:creationId xmlns:a16="http://schemas.microsoft.com/office/drawing/2014/main" id="{AEE1DF4B-BA00-46C3-9318-F1EAEF8FDFB3}"/>
                      </a:ext>
                    </a:extLst>
                  </p:cNvPr>
                  <p:cNvSpPr/>
                  <p:nvPr/>
                </p:nvSpPr>
                <p:spPr>
                  <a:xfrm>
                    <a:off x="3143249" y="319087"/>
                    <a:ext cx="2914650" cy="2633662"/>
                  </a:xfrm>
                  <a:custGeom>
                    <a:avLst/>
                    <a:gdLst>
                      <a:gd name="connsiteX0" fmla="*/ 2914650 w 2914650"/>
                      <a:gd name="connsiteY0" fmla="*/ 1666875 h 2633662"/>
                      <a:gd name="connsiteX1" fmla="*/ 2914650 w 2914650"/>
                      <a:gd name="connsiteY1" fmla="*/ 0 h 2633662"/>
                      <a:gd name="connsiteX2" fmla="*/ 0 w 2914650"/>
                      <a:gd name="connsiteY2" fmla="*/ 2117408 h 2633662"/>
                      <a:gd name="connsiteX3" fmla="*/ 1584960 w 2914650"/>
                      <a:gd name="connsiteY3" fmla="*/ 2632710 h 2633662"/>
                      <a:gd name="connsiteX4" fmla="*/ 1602105 w 2914650"/>
                      <a:gd name="connsiteY4" fmla="*/ 2629853 h 2633662"/>
                      <a:gd name="connsiteX5" fmla="*/ 2907030 w 2914650"/>
                      <a:gd name="connsiteY5" fmla="*/ 1682115 h 2633662"/>
                      <a:gd name="connsiteX6" fmla="*/ 2914650 w 2914650"/>
                      <a:gd name="connsiteY6" fmla="*/ 1666875 h 263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650" h="2633662">
                        <a:moveTo>
                          <a:pt x="2914650" y="1666875"/>
                        </a:moveTo>
                        <a:lnTo>
                          <a:pt x="2914650" y="0"/>
                        </a:lnTo>
                        <a:lnTo>
                          <a:pt x="0" y="2117408"/>
                        </a:lnTo>
                        <a:lnTo>
                          <a:pt x="1584960" y="2632710"/>
                        </a:lnTo>
                        <a:cubicBezTo>
                          <a:pt x="1590675" y="2634615"/>
                          <a:pt x="1597343" y="2633663"/>
                          <a:pt x="1602105" y="2629853"/>
                        </a:cubicBezTo>
                        <a:lnTo>
                          <a:pt x="2907030" y="1682115"/>
                        </a:lnTo>
                        <a:cubicBezTo>
                          <a:pt x="2911793" y="1678305"/>
                          <a:pt x="2914650" y="1672590"/>
                          <a:pt x="2914650" y="1666875"/>
                        </a:cubicBezTo>
                        <a:close/>
                      </a:path>
                    </a:pathLst>
                  </a:custGeom>
                  <a:solidFill>
                    <a:schemeClr val="tx2"/>
                  </a:solidFill>
                  <a:ln w="9525"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5B5F4D16-C1B1-46E7-9756-A9870C689B5E}"/>
                      </a:ext>
                    </a:extLst>
                  </p:cNvPr>
                  <p:cNvSpPr/>
                  <p:nvPr/>
                </p:nvSpPr>
                <p:spPr>
                  <a:xfrm>
                    <a:off x="3143249" y="319087"/>
                    <a:ext cx="2914650" cy="2117407"/>
                  </a:xfrm>
                  <a:custGeom>
                    <a:avLst/>
                    <a:gdLst>
                      <a:gd name="connsiteX0" fmla="*/ 1132523 w 2914650"/>
                      <a:gd name="connsiteY0" fmla="*/ 601980 h 2117407"/>
                      <a:gd name="connsiteX1" fmla="*/ 2914650 w 2914650"/>
                      <a:gd name="connsiteY1" fmla="*/ 0 h 2117407"/>
                      <a:gd name="connsiteX2" fmla="*/ 1457325 w 2914650"/>
                      <a:gd name="connsiteY2" fmla="*/ 1059180 h 2117407"/>
                      <a:gd name="connsiteX3" fmla="*/ 0 w 2914650"/>
                      <a:gd name="connsiteY3" fmla="*/ 2117408 h 2117407"/>
                      <a:gd name="connsiteX4" fmla="*/ 1123950 w 2914650"/>
                      <a:gd name="connsiteY4" fmla="*/ 608648 h 2117407"/>
                      <a:gd name="connsiteX5" fmla="*/ 1132523 w 2914650"/>
                      <a:gd name="connsiteY5" fmla="*/ 601980 h 211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4650" h="2117407">
                        <a:moveTo>
                          <a:pt x="1132523" y="601980"/>
                        </a:moveTo>
                        <a:lnTo>
                          <a:pt x="2914650" y="0"/>
                        </a:lnTo>
                        <a:lnTo>
                          <a:pt x="1457325" y="1059180"/>
                        </a:lnTo>
                        <a:lnTo>
                          <a:pt x="0" y="2117408"/>
                        </a:lnTo>
                        <a:lnTo>
                          <a:pt x="1123950" y="608648"/>
                        </a:lnTo>
                        <a:cubicBezTo>
                          <a:pt x="1125855" y="605790"/>
                          <a:pt x="1128713" y="603885"/>
                          <a:pt x="1132523" y="601980"/>
                        </a:cubicBezTo>
                        <a:close/>
                      </a:path>
                    </a:pathLst>
                  </a:custGeom>
                  <a:solidFill>
                    <a:srgbClr val="B8D9F8"/>
                  </a:solidFill>
                  <a:ln w="9525"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7BAE20C1-D9A2-4976-B80C-71A3FA318CE3}"/>
                      </a:ext>
                    </a:extLst>
                  </p:cNvPr>
                  <p:cNvSpPr/>
                  <p:nvPr/>
                </p:nvSpPr>
                <p:spPr>
                  <a:xfrm>
                    <a:off x="4442459" y="1685924"/>
                    <a:ext cx="1615440" cy="1266825"/>
                  </a:xfrm>
                  <a:custGeom>
                    <a:avLst/>
                    <a:gdLst>
                      <a:gd name="connsiteX0" fmla="*/ 302895 w 1615440"/>
                      <a:gd name="connsiteY0" fmla="*/ 1263015 h 1266825"/>
                      <a:gd name="connsiteX1" fmla="*/ 1607820 w 1615440"/>
                      <a:gd name="connsiteY1" fmla="*/ 315278 h 1266825"/>
                      <a:gd name="connsiteX2" fmla="*/ 1615440 w 1615440"/>
                      <a:gd name="connsiteY2" fmla="*/ 300038 h 1266825"/>
                      <a:gd name="connsiteX3" fmla="*/ 1615440 w 1615440"/>
                      <a:gd name="connsiteY3" fmla="*/ 0 h 1266825"/>
                      <a:gd name="connsiteX4" fmla="*/ 0 w 1615440"/>
                      <a:gd name="connsiteY4" fmla="*/ 1173480 h 1266825"/>
                      <a:gd name="connsiteX5" fmla="*/ 285750 w 1615440"/>
                      <a:gd name="connsiteY5" fmla="*/ 1265873 h 1266825"/>
                      <a:gd name="connsiteX6" fmla="*/ 302895 w 1615440"/>
                      <a:gd name="connsiteY6" fmla="*/ 1263015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5440" h="1266825">
                        <a:moveTo>
                          <a:pt x="302895" y="1263015"/>
                        </a:moveTo>
                        <a:lnTo>
                          <a:pt x="1607820" y="315278"/>
                        </a:lnTo>
                        <a:cubicBezTo>
                          <a:pt x="1612583" y="311467"/>
                          <a:pt x="1615440" y="305753"/>
                          <a:pt x="1615440" y="300038"/>
                        </a:cubicBezTo>
                        <a:lnTo>
                          <a:pt x="1615440" y="0"/>
                        </a:lnTo>
                        <a:lnTo>
                          <a:pt x="0" y="1173480"/>
                        </a:lnTo>
                        <a:lnTo>
                          <a:pt x="285750" y="1265873"/>
                        </a:lnTo>
                        <a:cubicBezTo>
                          <a:pt x="291465" y="1267778"/>
                          <a:pt x="298133" y="1266825"/>
                          <a:pt x="302895" y="1263015"/>
                        </a:cubicBezTo>
                        <a:close/>
                      </a:path>
                    </a:pathLst>
                  </a:custGeom>
                  <a:solidFill>
                    <a:srgbClr val="B8D9F8"/>
                  </a:solidFill>
                  <a:ln w="9525"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84393928-607C-4DFD-86FC-B120A9B633DE}"/>
                      </a:ext>
                    </a:extLst>
                  </p:cNvPr>
                  <p:cNvSpPr/>
                  <p:nvPr/>
                </p:nvSpPr>
                <p:spPr>
                  <a:xfrm>
                    <a:off x="3143249" y="319086"/>
                    <a:ext cx="2914650" cy="2633662"/>
                  </a:xfrm>
                  <a:custGeom>
                    <a:avLst/>
                    <a:gdLst>
                      <a:gd name="connsiteX0" fmla="*/ 1589723 w 2914650"/>
                      <a:gd name="connsiteY0" fmla="*/ 2619375 h 2633662"/>
                      <a:gd name="connsiteX1" fmla="*/ 1593533 w 2914650"/>
                      <a:gd name="connsiteY1" fmla="*/ 2618423 h 2633662"/>
                      <a:gd name="connsiteX2" fmla="*/ 2898458 w 2914650"/>
                      <a:gd name="connsiteY2" fmla="*/ 1670685 h 2633662"/>
                      <a:gd name="connsiteX3" fmla="*/ 2900363 w 2914650"/>
                      <a:gd name="connsiteY3" fmla="*/ 1666875 h 2633662"/>
                      <a:gd name="connsiteX4" fmla="*/ 2914650 w 2914650"/>
                      <a:gd name="connsiteY4" fmla="*/ 0 h 2633662"/>
                      <a:gd name="connsiteX5" fmla="*/ 2914650 w 2914650"/>
                      <a:gd name="connsiteY5" fmla="*/ 1666875 h 2633662"/>
                      <a:gd name="connsiteX6" fmla="*/ 2907030 w 2914650"/>
                      <a:gd name="connsiteY6" fmla="*/ 1682115 h 2633662"/>
                      <a:gd name="connsiteX7" fmla="*/ 1602105 w 2914650"/>
                      <a:gd name="connsiteY7" fmla="*/ 2629853 h 2633662"/>
                      <a:gd name="connsiteX8" fmla="*/ 1584960 w 2914650"/>
                      <a:gd name="connsiteY8" fmla="*/ 2632710 h 2633662"/>
                      <a:gd name="connsiteX9" fmla="*/ 0 w 2914650"/>
                      <a:gd name="connsiteY9" fmla="*/ 2117408 h 2633662"/>
                      <a:gd name="connsiteX10" fmla="*/ 1589723 w 2914650"/>
                      <a:gd name="connsiteY10" fmla="*/ 2619375 h 263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4650" h="2633662">
                        <a:moveTo>
                          <a:pt x="1589723" y="2619375"/>
                        </a:moveTo>
                        <a:cubicBezTo>
                          <a:pt x="1591628" y="2619375"/>
                          <a:pt x="1592580" y="2619375"/>
                          <a:pt x="1593533" y="2618423"/>
                        </a:cubicBezTo>
                        <a:lnTo>
                          <a:pt x="2898458" y="1670685"/>
                        </a:lnTo>
                        <a:cubicBezTo>
                          <a:pt x="2899410" y="1669733"/>
                          <a:pt x="2900363" y="1668780"/>
                          <a:pt x="2900363" y="1666875"/>
                        </a:cubicBezTo>
                        <a:lnTo>
                          <a:pt x="2914650" y="0"/>
                        </a:lnTo>
                        <a:lnTo>
                          <a:pt x="2914650" y="1666875"/>
                        </a:lnTo>
                        <a:cubicBezTo>
                          <a:pt x="2914650" y="1672590"/>
                          <a:pt x="2911793" y="1678305"/>
                          <a:pt x="2907030" y="1682115"/>
                        </a:cubicBezTo>
                        <a:lnTo>
                          <a:pt x="1602105" y="2629853"/>
                        </a:lnTo>
                        <a:cubicBezTo>
                          <a:pt x="1597343" y="2633663"/>
                          <a:pt x="1590675" y="2634615"/>
                          <a:pt x="1584960" y="2632710"/>
                        </a:cubicBezTo>
                        <a:lnTo>
                          <a:pt x="0" y="2117408"/>
                        </a:lnTo>
                        <a:lnTo>
                          <a:pt x="1589723" y="2619375"/>
                        </a:lnTo>
                        <a:close/>
                      </a:path>
                    </a:pathLst>
                  </a:custGeom>
                  <a:solidFill>
                    <a:srgbClr val="FFFFFF">
                      <a:alpha val="50000"/>
                    </a:srgbClr>
                  </a:solidFill>
                  <a:ln w="9525" cap="flat">
                    <a:noFill/>
                    <a:prstDash val="solid"/>
                    <a:miter/>
                  </a:ln>
                </p:spPr>
                <p:txBody>
                  <a:bodyPr rtlCol="0" anchor="ctr"/>
                  <a:lstStyle/>
                  <a:p>
                    <a:endParaRPr lang="en-IN"/>
                  </a:p>
                </p:txBody>
              </p:sp>
            </p:grpSp>
            <p:grpSp>
              <p:nvGrpSpPr>
                <p:cNvPr id="273" name="Graphic 3">
                  <a:extLst>
                    <a:ext uri="{FF2B5EF4-FFF2-40B4-BE49-F238E27FC236}">
                      <a16:creationId xmlns:a16="http://schemas.microsoft.com/office/drawing/2014/main" id="{DD30FCFE-AD18-4A29-B0BD-8949F29D7242}"/>
                    </a:ext>
                  </a:extLst>
                </p:cNvPr>
                <p:cNvGrpSpPr/>
                <p:nvPr/>
              </p:nvGrpSpPr>
              <p:grpSpPr>
                <a:xfrm>
                  <a:off x="3119437" y="2509837"/>
                  <a:ext cx="2097405" cy="3427094"/>
                  <a:chOff x="3119437" y="2509837"/>
                  <a:chExt cx="2097405" cy="3427094"/>
                </a:xfrm>
              </p:grpSpPr>
              <p:sp>
                <p:nvSpPr>
                  <p:cNvPr id="274" name="Freeform: Shape 273">
                    <a:extLst>
                      <a:ext uri="{FF2B5EF4-FFF2-40B4-BE49-F238E27FC236}">
                        <a16:creationId xmlns:a16="http://schemas.microsoft.com/office/drawing/2014/main" id="{D8D36866-5711-4B0F-B242-FC005D7D1E04}"/>
                      </a:ext>
                    </a:extLst>
                  </p:cNvPr>
                  <p:cNvSpPr/>
                  <p:nvPr/>
                </p:nvSpPr>
                <p:spPr>
                  <a:xfrm>
                    <a:off x="3119437" y="2509837"/>
                    <a:ext cx="2097405" cy="3427094"/>
                  </a:xfrm>
                  <a:custGeom>
                    <a:avLst/>
                    <a:gdLst>
                      <a:gd name="connsiteX0" fmla="*/ 1584960 w 2097405"/>
                      <a:gd name="connsiteY0" fmla="*/ 514350 h 3427094"/>
                      <a:gd name="connsiteX1" fmla="*/ 0 w 2097405"/>
                      <a:gd name="connsiteY1" fmla="*/ 0 h 3427094"/>
                      <a:gd name="connsiteX2" fmla="*/ 1113473 w 2097405"/>
                      <a:gd name="connsiteY2" fmla="*/ 3427095 h 3427094"/>
                      <a:gd name="connsiteX3" fmla="*/ 2093595 w 2097405"/>
                      <a:gd name="connsiteY3" fmla="*/ 2078355 h 3427094"/>
                      <a:gd name="connsiteX4" fmla="*/ 2096453 w 2097405"/>
                      <a:gd name="connsiteY4" fmla="*/ 2061210 h 3427094"/>
                      <a:gd name="connsiteX5" fmla="*/ 1598295 w 2097405"/>
                      <a:gd name="connsiteY5" fmla="*/ 527685 h 3427094"/>
                      <a:gd name="connsiteX6" fmla="*/ 1584960 w 2097405"/>
                      <a:gd name="connsiteY6" fmla="*/ 514350 h 342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405" h="3427094">
                        <a:moveTo>
                          <a:pt x="1584960" y="514350"/>
                        </a:moveTo>
                        <a:lnTo>
                          <a:pt x="0" y="0"/>
                        </a:lnTo>
                        <a:lnTo>
                          <a:pt x="1113473" y="3427095"/>
                        </a:lnTo>
                        <a:lnTo>
                          <a:pt x="2093595" y="2078355"/>
                        </a:lnTo>
                        <a:cubicBezTo>
                          <a:pt x="2097405" y="2073593"/>
                          <a:pt x="2098358" y="2066925"/>
                          <a:pt x="2096453" y="2061210"/>
                        </a:cubicBezTo>
                        <a:lnTo>
                          <a:pt x="1598295" y="527685"/>
                        </a:lnTo>
                        <a:cubicBezTo>
                          <a:pt x="1595438" y="521018"/>
                          <a:pt x="1590675" y="516255"/>
                          <a:pt x="1584960" y="514350"/>
                        </a:cubicBezTo>
                        <a:close/>
                      </a:path>
                    </a:pathLst>
                  </a:custGeom>
                  <a:solidFill>
                    <a:schemeClr val="accent1"/>
                  </a:solidFill>
                  <a:ln w="9525"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F7EA16BF-9E46-43F8-BE0B-608E175A014E}"/>
                      </a:ext>
                    </a:extLst>
                  </p:cNvPr>
                  <p:cNvSpPr/>
                  <p:nvPr/>
                </p:nvSpPr>
                <p:spPr>
                  <a:xfrm>
                    <a:off x="3119437" y="2509837"/>
                    <a:ext cx="1112520" cy="3427094"/>
                  </a:xfrm>
                  <a:custGeom>
                    <a:avLst/>
                    <a:gdLst>
                      <a:gd name="connsiteX0" fmla="*/ 21908 w 1112520"/>
                      <a:gd name="connsiteY0" fmla="*/ 1881188 h 3427094"/>
                      <a:gd name="connsiteX1" fmla="*/ 0 w 1112520"/>
                      <a:gd name="connsiteY1" fmla="*/ 0 h 3427094"/>
                      <a:gd name="connsiteX2" fmla="*/ 556260 w 1112520"/>
                      <a:gd name="connsiteY2" fmla="*/ 1713548 h 3427094"/>
                      <a:gd name="connsiteX3" fmla="*/ 1112520 w 1112520"/>
                      <a:gd name="connsiteY3" fmla="*/ 3427095 h 3427094"/>
                      <a:gd name="connsiteX4" fmla="*/ 25718 w 1112520"/>
                      <a:gd name="connsiteY4" fmla="*/ 1891665 h 3427094"/>
                      <a:gd name="connsiteX5" fmla="*/ 21908 w 1112520"/>
                      <a:gd name="connsiteY5" fmla="*/ 1881188 h 342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520" h="3427094">
                        <a:moveTo>
                          <a:pt x="21908" y="1881188"/>
                        </a:moveTo>
                        <a:lnTo>
                          <a:pt x="0" y="0"/>
                        </a:lnTo>
                        <a:lnTo>
                          <a:pt x="556260" y="1713548"/>
                        </a:lnTo>
                        <a:lnTo>
                          <a:pt x="1112520" y="3427095"/>
                        </a:lnTo>
                        <a:lnTo>
                          <a:pt x="25718" y="1891665"/>
                        </a:lnTo>
                        <a:cubicBezTo>
                          <a:pt x="22860" y="1888807"/>
                          <a:pt x="21908" y="1884998"/>
                          <a:pt x="21908" y="1881188"/>
                        </a:cubicBezTo>
                        <a:close/>
                      </a:path>
                    </a:pathLst>
                  </a:custGeom>
                  <a:solidFill>
                    <a:schemeClr val="tx2">
                      <a:lumMod val="20000"/>
                      <a:lumOff val="80000"/>
                    </a:schemeClr>
                  </a:solidFill>
                  <a:ln w="9525"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6CE7107B-DF78-4322-8F3F-54C4ACB65A9B}"/>
                      </a:ext>
                    </a:extLst>
                  </p:cNvPr>
                  <p:cNvSpPr/>
                  <p:nvPr/>
                </p:nvSpPr>
                <p:spPr>
                  <a:xfrm>
                    <a:off x="4413884" y="2930842"/>
                    <a:ext cx="802005" cy="1904047"/>
                  </a:xfrm>
                  <a:custGeom>
                    <a:avLst/>
                    <a:gdLst>
                      <a:gd name="connsiteX0" fmla="*/ 801053 w 802005"/>
                      <a:gd name="connsiteY0" fmla="*/ 1640205 h 1904047"/>
                      <a:gd name="connsiteX1" fmla="*/ 302895 w 802005"/>
                      <a:gd name="connsiteY1" fmla="*/ 106680 h 1904047"/>
                      <a:gd name="connsiteX2" fmla="*/ 290513 w 802005"/>
                      <a:gd name="connsiteY2" fmla="*/ 94297 h 1904047"/>
                      <a:gd name="connsiteX3" fmla="*/ 0 w 802005"/>
                      <a:gd name="connsiteY3" fmla="*/ 0 h 1904047"/>
                      <a:gd name="connsiteX4" fmla="*/ 619125 w 802005"/>
                      <a:gd name="connsiteY4" fmla="*/ 1904048 h 1904047"/>
                      <a:gd name="connsiteX5" fmla="*/ 798195 w 802005"/>
                      <a:gd name="connsiteY5" fmla="*/ 1657350 h 1904047"/>
                      <a:gd name="connsiteX6" fmla="*/ 801053 w 802005"/>
                      <a:gd name="connsiteY6" fmla="*/ 1640205 h 19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2005" h="1904047">
                        <a:moveTo>
                          <a:pt x="801053" y="1640205"/>
                        </a:moveTo>
                        <a:lnTo>
                          <a:pt x="302895" y="106680"/>
                        </a:lnTo>
                        <a:cubicBezTo>
                          <a:pt x="300990" y="100965"/>
                          <a:pt x="296228" y="96202"/>
                          <a:pt x="290513" y="94297"/>
                        </a:cubicBezTo>
                        <a:lnTo>
                          <a:pt x="0" y="0"/>
                        </a:lnTo>
                        <a:lnTo>
                          <a:pt x="619125" y="1904048"/>
                        </a:lnTo>
                        <a:lnTo>
                          <a:pt x="798195" y="1657350"/>
                        </a:lnTo>
                        <a:cubicBezTo>
                          <a:pt x="802005" y="1651635"/>
                          <a:pt x="802958" y="1645920"/>
                          <a:pt x="801053" y="1640205"/>
                        </a:cubicBezTo>
                        <a:close/>
                      </a:path>
                    </a:pathLst>
                  </a:custGeom>
                  <a:solidFill>
                    <a:schemeClr val="tx2">
                      <a:lumMod val="20000"/>
                      <a:lumOff val="80000"/>
                    </a:schemeClr>
                  </a:solidFill>
                  <a:ln w="9525"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9D01FE1C-54BB-47F6-AF01-1B8FB6A839D9}"/>
                      </a:ext>
                    </a:extLst>
                  </p:cNvPr>
                  <p:cNvSpPr/>
                  <p:nvPr/>
                </p:nvSpPr>
                <p:spPr>
                  <a:xfrm>
                    <a:off x="3119437" y="2509837"/>
                    <a:ext cx="2096452" cy="3426142"/>
                  </a:xfrm>
                  <a:custGeom>
                    <a:avLst/>
                    <a:gdLst>
                      <a:gd name="connsiteX0" fmla="*/ 2081213 w 2096452"/>
                      <a:gd name="connsiteY0" fmla="*/ 2069782 h 3426142"/>
                      <a:gd name="connsiteX1" fmla="*/ 2082165 w 2096452"/>
                      <a:gd name="connsiteY1" fmla="*/ 2065973 h 3426142"/>
                      <a:gd name="connsiteX2" fmla="*/ 1584008 w 2096452"/>
                      <a:gd name="connsiteY2" fmla="*/ 532447 h 3426142"/>
                      <a:gd name="connsiteX3" fmla="*/ 1581150 w 2096452"/>
                      <a:gd name="connsiteY3" fmla="*/ 529590 h 3426142"/>
                      <a:gd name="connsiteX4" fmla="*/ 0 w 2096452"/>
                      <a:gd name="connsiteY4" fmla="*/ 0 h 3426142"/>
                      <a:gd name="connsiteX5" fmla="*/ 1584960 w 2096452"/>
                      <a:gd name="connsiteY5" fmla="*/ 514350 h 3426142"/>
                      <a:gd name="connsiteX6" fmla="*/ 1597343 w 2096452"/>
                      <a:gd name="connsiteY6" fmla="*/ 526732 h 3426142"/>
                      <a:gd name="connsiteX7" fmla="*/ 2095500 w 2096452"/>
                      <a:gd name="connsiteY7" fmla="*/ 2060257 h 3426142"/>
                      <a:gd name="connsiteX8" fmla="*/ 2092643 w 2096452"/>
                      <a:gd name="connsiteY8" fmla="*/ 2077403 h 3426142"/>
                      <a:gd name="connsiteX9" fmla="*/ 1113473 w 2096452"/>
                      <a:gd name="connsiteY9" fmla="*/ 3426143 h 3426142"/>
                      <a:gd name="connsiteX10" fmla="*/ 2081213 w 2096452"/>
                      <a:gd name="connsiteY10" fmla="*/ 2069782 h 342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6452" h="3426142">
                        <a:moveTo>
                          <a:pt x="2081213" y="2069782"/>
                        </a:moveTo>
                        <a:cubicBezTo>
                          <a:pt x="2082165" y="2068830"/>
                          <a:pt x="2082165" y="2066925"/>
                          <a:pt x="2082165" y="2065973"/>
                        </a:cubicBezTo>
                        <a:lnTo>
                          <a:pt x="1584008" y="532447"/>
                        </a:lnTo>
                        <a:cubicBezTo>
                          <a:pt x="1584008" y="530543"/>
                          <a:pt x="1582103" y="529590"/>
                          <a:pt x="1581150" y="529590"/>
                        </a:cubicBezTo>
                        <a:lnTo>
                          <a:pt x="0" y="0"/>
                        </a:lnTo>
                        <a:lnTo>
                          <a:pt x="1584960" y="514350"/>
                        </a:lnTo>
                        <a:cubicBezTo>
                          <a:pt x="1590675" y="516255"/>
                          <a:pt x="1595438" y="521018"/>
                          <a:pt x="1597343" y="526732"/>
                        </a:cubicBezTo>
                        <a:lnTo>
                          <a:pt x="2095500" y="2060257"/>
                        </a:lnTo>
                        <a:cubicBezTo>
                          <a:pt x="2097405" y="2065973"/>
                          <a:pt x="2096453" y="2072640"/>
                          <a:pt x="2092643" y="2077403"/>
                        </a:cubicBezTo>
                        <a:lnTo>
                          <a:pt x="1113473" y="3426143"/>
                        </a:lnTo>
                        <a:lnTo>
                          <a:pt x="2081213" y="2069782"/>
                        </a:lnTo>
                        <a:close/>
                      </a:path>
                    </a:pathLst>
                  </a:custGeom>
                  <a:solidFill>
                    <a:srgbClr val="FFFFFF">
                      <a:alpha val="50000"/>
                    </a:srgbClr>
                  </a:solidFill>
                  <a:ln w="9525" cap="flat">
                    <a:noFill/>
                    <a:prstDash val="solid"/>
                    <a:miter/>
                  </a:ln>
                </p:spPr>
                <p:txBody>
                  <a:bodyPr rtlCol="0" anchor="ctr"/>
                  <a:lstStyle/>
                  <a:p>
                    <a:endParaRPr lang="en-IN"/>
                  </a:p>
                </p:txBody>
              </p:sp>
            </p:grpSp>
          </p:grpSp>
          <p:sp>
            <p:nvSpPr>
              <p:cNvPr id="268" name="TextBox 267">
                <a:extLst>
                  <a:ext uri="{FF2B5EF4-FFF2-40B4-BE49-F238E27FC236}">
                    <a16:creationId xmlns:a16="http://schemas.microsoft.com/office/drawing/2014/main" id="{C5672FBD-2AB6-42A8-8CC4-524C81D78C24}"/>
                  </a:ext>
                </a:extLst>
              </p:cNvPr>
              <p:cNvSpPr txBox="1"/>
              <p:nvPr/>
            </p:nvSpPr>
            <p:spPr>
              <a:xfrm>
                <a:off x="5863980" y="4401713"/>
                <a:ext cx="1588068" cy="1012599"/>
              </a:xfrm>
              <a:prstGeom prst="rect">
                <a:avLst/>
              </a:prstGeom>
              <a:noFill/>
            </p:spPr>
            <p:txBody>
              <a:bodyPr wrap="square">
                <a:spAutoFit/>
              </a:bodyPr>
              <a:lstStyle/>
              <a:p>
                <a:pPr algn="ctr"/>
                <a:r>
                  <a:rPr lang="en-IN" sz="2000" b="1" dirty="0">
                    <a:effectLst/>
                    <a:latin typeface="Arial" panose="020B0604020202020204" pitchFamily="34" charset="0"/>
                    <a:ea typeface="Calibri" panose="020F0502020204030204" pitchFamily="34" charset="0"/>
                    <a:cs typeface="Times New Roman" panose="02020603050405020304" pitchFamily="18" charset="0"/>
                  </a:rPr>
                  <a:t>For Both Lending Types</a:t>
                </a:r>
                <a:endParaRPr lang="en-US" sz="2000" b="1" dirty="0"/>
              </a:p>
            </p:txBody>
          </p:sp>
        </p:grpSp>
        <p:sp>
          <p:nvSpPr>
            <p:cNvPr id="219" name="TextBox 218">
              <a:extLst>
                <a:ext uri="{FF2B5EF4-FFF2-40B4-BE49-F238E27FC236}">
                  <a16:creationId xmlns:a16="http://schemas.microsoft.com/office/drawing/2014/main" id="{BB396101-E328-45F8-96AE-5485D38E030C}"/>
                </a:ext>
              </a:extLst>
            </p:cNvPr>
            <p:cNvSpPr txBox="1"/>
            <p:nvPr/>
          </p:nvSpPr>
          <p:spPr>
            <a:xfrm>
              <a:off x="8298927" y="5075286"/>
              <a:ext cx="1767111" cy="911853"/>
            </a:xfrm>
            <a:prstGeom prst="rect">
              <a:avLst/>
            </a:prstGeom>
            <a:noFill/>
          </p:spPr>
          <p:txBody>
            <a:bodyPr wrap="square">
              <a:spAutoFit/>
            </a:bodyPr>
            <a:lstStyle/>
            <a:p>
              <a:pPr>
                <a:lnSpc>
                  <a:spcPct val="107000"/>
                </a:lnSpc>
                <a:spcAft>
                  <a:spcPts val="800"/>
                </a:spcAft>
              </a:pPr>
              <a:r>
                <a:rPr lang="en-IN" sz="1700" dirty="0">
                  <a:latin typeface="Arial" panose="020B0604020202020204" pitchFamily="34" charset="0"/>
                </a:rPr>
                <a:t>Thorough </a:t>
              </a:r>
              <a:br>
                <a:rPr lang="en-IN" sz="1700" dirty="0">
                  <a:latin typeface="Arial" panose="020B0604020202020204" pitchFamily="34" charset="0"/>
                </a:rPr>
              </a:br>
              <a:r>
                <a:rPr lang="en-IN" sz="1700" b="1" dirty="0">
                  <a:solidFill>
                    <a:srgbClr val="00934A"/>
                  </a:solidFill>
                  <a:latin typeface="Arial" panose="020B0604020202020204" pitchFamily="34" charset="0"/>
                </a:rPr>
                <a:t>analysis</a:t>
              </a:r>
              <a:r>
                <a:rPr lang="en-IN" sz="1700" dirty="0">
                  <a:latin typeface="Arial" panose="020B0604020202020204" pitchFamily="34" charset="0"/>
                </a:rPr>
                <a:t> is required.</a:t>
              </a:r>
            </a:p>
          </p:txBody>
        </p:sp>
        <p:grpSp>
          <p:nvGrpSpPr>
            <p:cNvPr id="220" name="Group 219">
              <a:extLst>
                <a:ext uri="{FF2B5EF4-FFF2-40B4-BE49-F238E27FC236}">
                  <a16:creationId xmlns:a16="http://schemas.microsoft.com/office/drawing/2014/main" id="{BCBC9A8E-828B-461A-9533-920B3FEA05BE}"/>
                </a:ext>
              </a:extLst>
            </p:cNvPr>
            <p:cNvGrpSpPr/>
            <p:nvPr/>
          </p:nvGrpSpPr>
          <p:grpSpPr>
            <a:xfrm>
              <a:off x="7319138" y="3155372"/>
              <a:ext cx="539212" cy="181541"/>
              <a:chOff x="7393254" y="3519388"/>
              <a:chExt cx="539212" cy="181541"/>
            </a:xfrm>
          </p:grpSpPr>
          <p:cxnSp>
            <p:nvCxnSpPr>
              <p:cNvPr id="265" name="Straight Connector 264">
                <a:extLst>
                  <a:ext uri="{FF2B5EF4-FFF2-40B4-BE49-F238E27FC236}">
                    <a16:creationId xmlns:a16="http://schemas.microsoft.com/office/drawing/2014/main" id="{614AE1B7-304A-4087-9978-35DACD47C2D6}"/>
                  </a:ext>
                </a:extLst>
              </p:cNvPr>
              <p:cNvCxnSpPr>
                <a:cxnSpLocks/>
              </p:cNvCxnSpPr>
              <p:nvPr/>
            </p:nvCxnSpPr>
            <p:spPr>
              <a:xfrm flipV="1">
                <a:off x="7702507" y="3519388"/>
                <a:ext cx="229959" cy="0"/>
              </a:xfrm>
              <a:prstGeom prst="line">
                <a:avLst/>
              </a:prstGeom>
              <a:ln w="38100">
                <a:solidFill>
                  <a:srgbClr val="00375C"/>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5C792CDD-2F76-43A8-8EA7-07A06E90B38C}"/>
                  </a:ext>
                </a:extLst>
              </p:cNvPr>
              <p:cNvCxnSpPr>
                <a:cxnSpLocks/>
              </p:cNvCxnSpPr>
              <p:nvPr/>
            </p:nvCxnSpPr>
            <p:spPr>
              <a:xfrm flipV="1">
                <a:off x="7393254" y="3519388"/>
                <a:ext cx="309253" cy="181541"/>
              </a:xfrm>
              <a:prstGeom prst="line">
                <a:avLst/>
              </a:prstGeom>
              <a:ln w="38100">
                <a:solidFill>
                  <a:srgbClr val="00375C"/>
                </a:solidFill>
                <a:prstDash val="sysDot"/>
                <a:tailEnd type="none"/>
              </a:ln>
            </p:spPr>
            <p:style>
              <a:lnRef idx="1">
                <a:schemeClr val="accent1"/>
              </a:lnRef>
              <a:fillRef idx="0">
                <a:schemeClr val="accent1"/>
              </a:fillRef>
              <a:effectRef idx="0">
                <a:schemeClr val="accent1"/>
              </a:effectRef>
              <a:fontRef idx="minor">
                <a:schemeClr val="tx1"/>
              </a:fontRef>
            </p:style>
          </p:cxnSp>
        </p:grpSp>
        <p:grpSp>
          <p:nvGrpSpPr>
            <p:cNvPr id="221" name="Group 220">
              <a:extLst>
                <a:ext uri="{FF2B5EF4-FFF2-40B4-BE49-F238E27FC236}">
                  <a16:creationId xmlns:a16="http://schemas.microsoft.com/office/drawing/2014/main" id="{9A7D9B17-2CD3-4354-842D-18FAFD6FF2F4}"/>
                </a:ext>
              </a:extLst>
            </p:cNvPr>
            <p:cNvGrpSpPr/>
            <p:nvPr/>
          </p:nvGrpSpPr>
          <p:grpSpPr>
            <a:xfrm flipH="1">
              <a:off x="4502359" y="3142479"/>
              <a:ext cx="539212" cy="181541"/>
              <a:chOff x="7393254" y="3519388"/>
              <a:chExt cx="539212" cy="181541"/>
            </a:xfrm>
          </p:grpSpPr>
          <p:cxnSp>
            <p:nvCxnSpPr>
              <p:cNvPr id="263" name="Straight Connector 262">
                <a:extLst>
                  <a:ext uri="{FF2B5EF4-FFF2-40B4-BE49-F238E27FC236}">
                    <a16:creationId xmlns:a16="http://schemas.microsoft.com/office/drawing/2014/main" id="{A9C05E0E-49A0-4ECD-9F08-15587C320947}"/>
                  </a:ext>
                </a:extLst>
              </p:cNvPr>
              <p:cNvCxnSpPr>
                <a:cxnSpLocks/>
              </p:cNvCxnSpPr>
              <p:nvPr/>
            </p:nvCxnSpPr>
            <p:spPr>
              <a:xfrm flipV="1">
                <a:off x="7702507" y="3519388"/>
                <a:ext cx="229959" cy="0"/>
              </a:xfrm>
              <a:prstGeom prst="line">
                <a:avLst/>
              </a:prstGeom>
              <a:ln w="38100">
                <a:solidFill>
                  <a:srgbClr val="00375C"/>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D1381F1D-CFEE-4F1D-B3DB-A7B92D454111}"/>
                  </a:ext>
                </a:extLst>
              </p:cNvPr>
              <p:cNvCxnSpPr>
                <a:cxnSpLocks/>
              </p:cNvCxnSpPr>
              <p:nvPr/>
            </p:nvCxnSpPr>
            <p:spPr>
              <a:xfrm flipV="1">
                <a:off x="7393254" y="3519388"/>
                <a:ext cx="309253" cy="181541"/>
              </a:xfrm>
              <a:prstGeom prst="line">
                <a:avLst/>
              </a:prstGeom>
              <a:ln w="38100">
                <a:solidFill>
                  <a:srgbClr val="00375C"/>
                </a:solidFill>
                <a:prstDash val="sysDot"/>
                <a:tailEnd type="none"/>
              </a:ln>
            </p:spPr>
            <p:style>
              <a:lnRef idx="1">
                <a:schemeClr val="accent1"/>
              </a:lnRef>
              <a:fillRef idx="0">
                <a:schemeClr val="accent1"/>
              </a:fillRef>
              <a:effectRef idx="0">
                <a:schemeClr val="accent1"/>
              </a:effectRef>
              <a:fontRef idx="minor">
                <a:schemeClr val="tx1"/>
              </a:fontRef>
            </p:style>
          </p:cxnSp>
        </p:grpSp>
        <p:cxnSp>
          <p:nvCxnSpPr>
            <p:cNvPr id="222" name="Straight Connector 221">
              <a:extLst>
                <a:ext uri="{FF2B5EF4-FFF2-40B4-BE49-F238E27FC236}">
                  <a16:creationId xmlns:a16="http://schemas.microsoft.com/office/drawing/2014/main" id="{236D3611-91DC-477D-9E42-71020B6BAEC7}"/>
                </a:ext>
              </a:extLst>
            </p:cNvPr>
            <p:cNvCxnSpPr>
              <a:cxnSpLocks/>
            </p:cNvCxnSpPr>
            <p:nvPr/>
          </p:nvCxnSpPr>
          <p:spPr>
            <a:xfrm flipV="1">
              <a:off x="8005793" y="5524894"/>
              <a:ext cx="278251" cy="0"/>
            </a:xfrm>
            <a:prstGeom prst="line">
              <a:avLst/>
            </a:prstGeom>
            <a:ln w="38100">
              <a:solidFill>
                <a:srgbClr val="00375C"/>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CD7D9151-74BB-41A4-8E6E-54DDAA71351F}"/>
                </a:ext>
              </a:extLst>
            </p:cNvPr>
            <p:cNvCxnSpPr>
              <a:cxnSpLocks/>
            </p:cNvCxnSpPr>
            <p:nvPr/>
          </p:nvCxnSpPr>
          <p:spPr>
            <a:xfrm flipH="1" flipV="1">
              <a:off x="4022755" y="5513993"/>
              <a:ext cx="278251" cy="0"/>
            </a:xfrm>
            <a:prstGeom prst="line">
              <a:avLst/>
            </a:prstGeom>
            <a:ln w="38100">
              <a:solidFill>
                <a:srgbClr val="00375C"/>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FE388250-67DA-431B-99DE-054F2F79411E}"/>
                </a:ext>
              </a:extLst>
            </p:cNvPr>
            <p:cNvCxnSpPr>
              <a:cxnSpLocks/>
            </p:cNvCxnSpPr>
            <p:nvPr/>
          </p:nvCxnSpPr>
          <p:spPr>
            <a:xfrm rot="16200000" flipH="1" flipV="1">
              <a:off x="6033242" y="6998113"/>
              <a:ext cx="278251" cy="0"/>
            </a:xfrm>
            <a:prstGeom prst="line">
              <a:avLst/>
            </a:prstGeom>
            <a:ln w="38100">
              <a:solidFill>
                <a:srgbClr val="00375C"/>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225" name="Group 224">
              <a:extLst>
                <a:ext uri="{FF2B5EF4-FFF2-40B4-BE49-F238E27FC236}">
                  <a16:creationId xmlns:a16="http://schemas.microsoft.com/office/drawing/2014/main" id="{D885DCA9-20E1-426B-AA86-43552F593702}"/>
                </a:ext>
              </a:extLst>
            </p:cNvPr>
            <p:cNvGrpSpPr/>
            <p:nvPr/>
          </p:nvGrpSpPr>
          <p:grpSpPr>
            <a:xfrm>
              <a:off x="6684339" y="3732029"/>
              <a:ext cx="385249" cy="385391"/>
              <a:chOff x="2894399" y="440931"/>
              <a:chExt cx="1760719" cy="1761367"/>
            </a:xfrm>
            <a:solidFill>
              <a:schemeClr val="bg1"/>
            </a:solidFill>
          </p:grpSpPr>
          <p:sp>
            <p:nvSpPr>
              <p:cNvPr id="260" name="Freeform: Shape 259">
                <a:extLst>
                  <a:ext uri="{FF2B5EF4-FFF2-40B4-BE49-F238E27FC236}">
                    <a16:creationId xmlns:a16="http://schemas.microsoft.com/office/drawing/2014/main" id="{A6D56B53-0A14-4A03-91D9-6A325EDB2A4C}"/>
                  </a:ext>
                </a:extLst>
              </p:cNvPr>
              <p:cNvSpPr/>
              <p:nvPr/>
            </p:nvSpPr>
            <p:spPr>
              <a:xfrm>
                <a:off x="2894399" y="505976"/>
                <a:ext cx="1760719" cy="1696322"/>
              </a:xfrm>
              <a:custGeom>
                <a:avLst/>
                <a:gdLst>
                  <a:gd name="connsiteX0" fmla="*/ 870833 w 1760719"/>
                  <a:gd name="connsiteY0" fmla="*/ 1653312 h 1696322"/>
                  <a:gd name="connsiteX1" fmla="*/ 102166 w 1760719"/>
                  <a:gd name="connsiteY1" fmla="*/ 1653312 h 1696322"/>
                  <a:gd name="connsiteX2" fmla="*/ 73591 w 1760719"/>
                  <a:gd name="connsiteY2" fmla="*/ 1653312 h 1696322"/>
                  <a:gd name="connsiteX3" fmla="*/ 42158 w 1760719"/>
                  <a:gd name="connsiteY3" fmla="*/ 1621880 h 1696322"/>
                  <a:gd name="connsiteX4" fmla="*/ 45968 w 1760719"/>
                  <a:gd name="connsiteY4" fmla="*/ 1106577 h 1696322"/>
                  <a:gd name="connsiteX5" fmla="*/ 46921 w 1760719"/>
                  <a:gd name="connsiteY5" fmla="*/ 1071335 h 1696322"/>
                  <a:gd name="connsiteX6" fmla="*/ 46921 w 1760719"/>
                  <a:gd name="connsiteY6" fmla="*/ 93117 h 1696322"/>
                  <a:gd name="connsiteX7" fmla="*/ 38348 w 1760719"/>
                  <a:gd name="connsiteY7" fmla="*/ 61685 h 1696322"/>
                  <a:gd name="connsiteX8" fmla="*/ 15488 w 1760719"/>
                  <a:gd name="connsiteY8" fmla="*/ 84545 h 1696322"/>
                  <a:gd name="connsiteX9" fmla="*/ 3106 w 1760719"/>
                  <a:gd name="connsiteY9" fmla="*/ 94070 h 1696322"/>
                  <a:gd name="connsiteX10" fmla="*/ 5011 w 1760719"/>
                  <a:gd name="connsiteY10" fmla="*/ 78830 h 1696322"/>
                  <a:gd name="connsiteX11" fmla="*/ 40253 w 1760719"/>
                  <a:gd name="connsiteY11" fmla="*/ 13107 h 1696322"/>
                  <a:gd name="connsiteX12" fmla="*/ 63113 w 1760719"/>
                  <a:gd name="connsiteY12" fmla="*/ 11202 h 1696322"/>
                  <a:gd name="connsiteX13" fmla="*/ 103118 w 1760719"/>
                  <a:gd name="connsiteY13" fmla="*/ 86450 h 1696322"/>
                  <a:gd name="connsiteX14" fmla="*/ 103118 w 1760719"/>
                  <a:gd name="connsiteY14" fmla="*/ 95975 h 1696322"/>
                  <a:gd name="connsiteX15" fmla="*/ 92641 w 1760719"/>
                  <a:gd name="connsiteY15" fmla="*/ 91212 h 1696322"/>
                  <a:gd name="connsiteX16" fmla="*/ 90736 w 1760719"/>
                  <a:gd name="connsiteY16" fmla="*/ 88355 h 1696322"/>
                  <a:gd name="connsiteX17" fmla="*/ 72638 w 1760719"/>
                  <a:gd name="connsiteY17" fmla="*/ 62637 h 1696322"/>
                  <a:gd name="connsiteX18" fmla="*/ 61208 w 1760719"/>
                  <a:gd name="connsiteY18" fmla="*/ 99785 h 1696322"/>
                  <a:gd name="connsiteX19" fmla="*/ 61208 w 1760719"/>
                  <a:gd name="connsiteY19" fmla="*/ 1092290 h 1696322"/>
                  <a:gd name="connsiteX20" fmla="*/ 104071 w 1760719"/>
                  <a:gd name="connsiteY20" fmla="*/ 1135152 h 1696322"/>
                  <a:gd name="connsiteX21" fmla="*/ 243136 w 1760719"/>
                  <a:gd name="connsiteY21" fmla="*/ 1135152 h 1696322"/>
                  <a:gd name="connsiteX22" fmla="*/ 278378 w 1760719"/>
                  <a:gd name="connsiteY22" fmla="*/ 1170395 h 1696322"/>
                  <a:gd name="connsiteX23" fmla="*/ 344101 w 1760719"/>
                  <a:gd name="connsiteY23" fmla="*/ 1233260 h 1696322"/>
                  <a:gd name="connsiteX24" fmla="*/ 418396 w 1760719"/>
                  <a:gd name="connsiteY24" fmla="*/ 1233260 h 1696322"/>
                  <a:gd name="connsiteX25" fmla="*/ 484118 w 1760719"/>
                  <a:gd name="connsiteY25" fmla="*/ 1169443 h 1696322"/>
                  <a:gd name="connsiteX26" fmla="*/ 484118 w 1760719"/>
                  <a:gd name="connsiteY26" fmla="*/ 1009422 h 1696322"/>
                  <a:gd name="connsiteX27" fmla="*/ 529838 w 1760719"/>
                  <a:gd name="connsiteY27" fmla="*/ 965607 h 1696322"/>
                  <a:gd name="connsiteX28" fmla="*/ 665093 w 1760719"/>
                  <a:gd name="connsiteY28" fmla="*/ 965607 h 1696322"/>
                  <a:gd name="connsiteX29" fmla="*/ 703193 w 1760719"/>
                  <a:gd name="connsiteY29" fmla="*/ 928460 h 1696322"/>
                  <a:gd name="connsiteX30" fmla="*/ 704146 w 1760719"/>
                  <a:gd name="connsiteY30" fmla="*/ 729387 h 1696322"/>
                  <a:gd name="connsiteX31" fmla="*/ 750818 w 1760719"/>
                  <a:gd name="connsiteY31" fmla="*/ 681762 h 1696322"/>
                  <a:gd name="connsiteX32" fmla="*/ 892741 w 1760719"/>
                  <a:gd name="connsiteY32" fmla="*/ 681762 h 1696322"/>
                  <a:gd name="connsiteX33" fmla="*/ 935603 w 1760719"/>
                  <a:gd name="connsiteY33" fmla="*/ 723672 h 1696322"/>
                  <a:gd name="connsiteX34" fmla="*/ 935603 w 1760719"/>
                  <a:gd name="connsiteY34" fmla="*/ 787490 h 1696322"/>
                  <a:gd name="connsiteX35" fmla="*/ 963226 w 1760719"/>
                  <a:gd name="connsiteY35" fmla="*/ 816065 h 1696322"/>
                  <a:gd name="connsiteX36" fmla="*/ 1108958 w 1760719"/>
                  <a:gd name="connsiteY36" fmla="*/ 816065 h 1696322"/>
                  <a:gd name="connsiteX37" fmla="*/ 1138486 w 1760719"/>
                  <a:gd name="connsiteY37" fmla="*/ 780822 h 1696322"/>
                  <a:gd name="connsiteX38" fmla="*/ 1139438 w 1760719"/>
                  <a:gd name="connsiteY38" fmla="*/ 649377 h 1696322"/>
                  <a:gd name="connsiteX39" fmla="*/ 1140391 w 1760719"/>
                  <a:gd name="connsiteY39" fmla="*/ 610325 h 1696322"/>
                  <a:gd name="connsiteX40" fmla="*/ 1174681 w 1760719"/>
                  <a:gd name="connsiteY40" fmla="*/ 577940 h 1696322"/>
                  <a:gd name="connsiteX41" fmla="*/ 1313746 w 1760719"/>
                  <a:gd name="connsiteY41" fmla="*/ 577940 h 1696322"/>
                  <a:gd name="connsiteX42" fmla="*/ 1358513 w 1760719"/>
                  <a:gd name="connsiteY42" fmla="*/ 533172 h 1696322"/>
                  <a:gd name="connsiteX43" fmla="*/ 1358513 w 1760719"/>
                  <a:gd name="connsiteY43" fmla="*/ 352197 h 1696322"/>
                  <a:gd name="connsiteX44" fmla="*/ 1399471 w 1760719"/>
                  <a:gd name="connsiteY44" fmla="*/ 311240 h 1696322"/>
                  <a:gd name="connsiteX45" fmla="*/ 1552823 w 1760719"/>
                  <a:gd name="connsiteY45" fmla="*/ 311240 h 1696322"/>
                  <a:gd name="connsiteX46" fmla="*/ 1590923 w 1760719"/>
                  <a:gd name="connsiteY46" fmla="*/ 350292 h 1696322"/>
                  <a:gd name="connsiteX47" fmla="*/ 1590923 w 1760719"/>
                  <a:gd name="connsiteY47" fmla="*/ 1175157 h 1696322"/>
                  <a:gd name="connsiteX48" fmla="*/ 1590923 w 1760719"/>
                  <a:gd name="connsiteY48" fmla="*/ 1591400 h 1696322"/>
                  <a:gd name="connsiteX49" fmla="*/ 1639501 w 1760719"/>
                  <a:gd name="connsiteY49" fmla="*/ 1639025 h 1696322"/>
                  <a:gd name="connsiteX50" fmla="*/ 1678553 w 1760719"/>
                  <a:gd name="connsiteY50" fmla="*/ 1638072 h 1696322"/>
                  <a:gd name="connsiteX51" fmla="*/ 1695698 w 1760719"/>
                  <a:gd name="connsiteY51" fmla="*/ 1627595 h 1696322"/>
                  <a:gd name="connsiteX52" fmla="*/ 1684268 w 1760719"/>
                  <a:gd name="connsiteY52" fmla="*/ 1612355 h 1696322"/>
                  <a:gd name="connsiteX53" fmla="*/ 1669028 w 1760719"/>
                  <a:gd name="connsiteY53" fmla="*/ 1603782 h 1696322"/>
                  <a:gd name="connsiteX54" fmla="*/ 1666171 w 1760719"/>
                  <a:gd name="connsiteY54" fmla="*/ 1595210 h 1696322"/>
                  <a:gd name="connsiteX55" fmla="*/ 1675696 w 1760719"/>
                  <a:gd name="connsiteY55" fmla="*/ 1594257 h 1696322"/>
                  <a:gd name="connsiteX56" fmla="*/ 1750943 w 1760719"/>
                  <a:gd name="connsiteY56" fmla="*/ 1633310 h 1696322"/>
                  <a:gd name="connsiteX57" fmla="*/ 1751896 w 1760719"/>
                  <a:gd name="connsiteY57" fmla="*/ 1653312 h 1696322"/>
                  <a:gd name="connsiteX58" fmla="*/ 1673791 w 1760719"/>
                  <a:gd name="connsiteY58" fmla="*/ 1695222 h 1696322"/>
                  <a:gd name="connsiteX59" fmla="*/ 1664266 w 1760719"/>
                  <a:gd name="connsiteY59" fmla="*/ 1695222 h 1696322"/>
                  <a:gd name="connsiteX60" fmla="*/ 1669028 w 1760719"/>
                  <a:gd name="connsiteY60" fmla="*/ 1684745 h 1696322"/>
                  <a:gd name="connsiteX61" fmla="*/ 1671886 w 1760719"/>
                  <a:gd name="connsiteY61" fmla="*/ 1682840 h 1696322"/>
                  <a:gd name="connsiteX62" fmla="*/ 1693793 w 1760719"/>
                  <a:gd name="connsiteY62" fmla="*/ 1663790 h 1696322"/>
                  <a:gd name="connsiteX63" fmla="*/ 1659503 w 1760719"/>
                  <a:gd name="connsiteY63" fmla="*/ 1652360 h 1696322"/>
                  <a:gd name="connsiteX64" fmla="*/ 1296601 w 1760719"/>
                  <a:gd name="connsiteY64" fmla="*/ 1653312 h 1696322"/>
                  <a:gd name="connsiteX65" fmla="*/ 870833 w 1760719"/>
                  <a:gd name="connsiteY65" fmla="*/ 1653312 h 1696322"/>
                  <a:gd name="connsiteX66" fmla="*/ 870833 w 1760719"/>
                  <a:gd name="connsiteY66" fmla="*/ 1653312 h 1696322"/>
                  <a:gd name="connsiteX67" fmla="*/ 1371848 w 1760719"/>
                  <a:gd name="connsiteY67" fmla="*/ 975132 h 1696322"/>
                  <a:gd name="connsiteX68" fmla="*/ 1371848 w 1760719"/>
                  <a:gd name="connsiteY68" fmla="*/ 1416140 h 1696322"/>
                  <a:gd name="connsiteX69" fmla="*/ 1371848 w 1760719"/>
                  <a:gd name="connsiteY69" fmla="*/ 1600925 h 1696322"/>
                  <a:gd name="connsiteX70" fmla="*/ 1407091 w 1760719"/>
                  <a:gd name="connsiteY70" fmla="*/ 1635215 h 1696322"/>
                  <a:gd name="connsiteX71" fmla="*/ 1521391 w 1760719"/>
                  <a:gd name="connsiteY71" fmla="*/ 1635215 h 1696322"/>
                  <a:gd name="connsiteX72" fmla="*/ 1578541 w 1760719"/>
                  <a:gd name="connsiteY72" fmla="*/ 1578065 h 1696322"/>
                  <a:gd name="connsiteX73" fmla="*/ 1578541 w 1760719"/>
                  <a:gd name="connsiteY73" fmla="*/ 390297 h 1696322"/>
                  <a:gd name="connsiteX74" fmla="*/ 1577588 w 1760719"/>
                  <a:gd name="connsiteY74" fmla="*/ 355055 h 1696322"/>
                  <a:gd name="connsiteX75" fmla="*/ 1540441 w 1760719"/>
                  <a:gd name="connsiteY75" fmla="*/ 321717 h 1696322"/>
                  <a:gd name="connsiteX76" fmla="*/ 1405186 w 1760719"/>
                  <a:gd name="connsiteY76" fmla="*/ 321717 h 1696322"/>
                  <a:gd name="connsiteX77" fmla="*/ 1371848 w 1760719"/>
                  <a:gd name="connsiteY77" fmla="*/ 356007 h 1696322"/>
                  <a:gd name="connsiteX78" fmla="*/ 1371848 w 1760719"/>
                  <a:gd name="connsiteY78" fmla="*/ 384582 h 1696322"/>
                  <a:gd name="connsiteX79" fmla="*/ 1371848 w 1760719"/>
                  <a:gd name="connsiteY79" fmla="*/ 975132 h 1696322"/>
                  <a:gd name="connsiteX80" fmla="*/ 1353751 w 1760719"/>
                  <a:gd name="connsiteY80" fmla="*/ 1117055 h 1696322"/>
                  <a:gd name="connsiteX81" fmla="*/ 1353751 w 1760719"/>
                  <a:gd name="connsiteY81" fmla="*/ 644615 h 1696322"/>
                  <a:gd name="connsiteX82" fmla="*/ 1299458 w 1760719"/>
                  <a:gd name="connsiteY82" fmla="*/ 592227 h 1696322"/>
                  <a:gd name="connsiteX83" fmla="*/ 1207066 w 1760719"/>
                  <a:gd name="connsiteY83" fmla="*/ 592227 h 1696322"/>
                  <a:gd name="connsiteX84" fmla="*/ 1151821 w 1760719"/>
                  <a:gd name="connsiteY84" fmla="*/ 648425 h 1696322"/>
                  <a:gd name="connsiteX85" fmla="*/ 1151821 w 1760719"/>
                  <a:gd name="connsiteY85" fmla="*/ 1582827 h 1696322"/>
                  <a:gd name="connsiteX86" fmla="*/ 1152773 w 1760719"/>
                  <a:gd name="connsiteY86" fmla="*/ 1611402 h 1696322"/>
                  <a:gd name="connsiteX87" fmla="*/ 1176586 w 1760719"/>
                  <a:gd name="connsiteY87" fmla="*/ 1636168 h 1696322"/>
                  <a:gd name="connsiteX88" fmla="*/ 1328986 w 1760719"/>
                  <a:gd name="connsiteY88" fmla="*/ 1636168 h 1696322"/>
                  <a:gd name="connsiteX89" fmla="*/ 1352798 w 1760719"/>
                  <a:gd name="connsiteY89" fmla="*/ 1612355 h 1696322"/>
                  <a:gd name="connsiteX90" fmla="*/ 1352798 w 1760719"/>
                  <a:gd name="connsiteY90" fmla="*/ 1579970 h 1696322"/>
                  <a:gd name="connsiteX91" fmla="*/ 1353751 w 1760719"/>
                  <a:gd name="connsiteY91" fmla="*/ 1117055 h 1696322"/>
                  <a:gd name="connsiteX92" fmla="*/ 716528 w 1760719"/>
                  <a:gd name="connsiteY92" fmla="*/ 1165632 h 1696322"/>
                  <a:gd name="connsiteX93" fmla="*/ 716528 w 1760719"/>
                  <a:gd name="connsiteY93" fmla="*/ 1165632 h 1696322"/>
                  <a:gd name="connsiteX94" fmla="*/ 716528 w 1760719"/>
                  <a:gd name="connsiteY94" fmla="*/ 1378993 h 1696322"/>
                  <a:gd name="connsiteX95" fmla="*/ 716528 w 1760719"/>
                  <a:gd name="connsiteY95" fmla="*/ 1599020 h 1696322"/>
                  <a:gd name="connsiteX96" fmla="*/ 749866 w 1760719"/>
                  <a:gd name="connsiteY96" fmla="*/ 1635215 h 1696322"/>
                  <a:gd name="connsiteX97" fmla="*/ 885121 w 1760719"/>
                  <a:gd name="connsiteY97" fmla="*/ 1635215 h 1696322"/>
                  <a:gd name="connsiteX98" fmla="*/ 917506 w 1760719"/>
                  <a:gd name="connsiteY98" fmla="*/ 1604735 h 1696322"/>
                  <a:gd name="connsiteX99" fmla="*/ 917506 w 1760719"/>
                  <a:gd name="connsiteY99" fmla="*/ 1583780 h 1696322"/>
                  <a:gd name="connsiteX100" fmla="*/ 917506 w 1760719"/>
                  <a:gd name="connsiteY100" fmla="*/ 865595 h 1696322"/>
                  <a:gd name="connsiteX101" fmla="*/ 922268 w 1760719"/>
                  <a:gd name="connsiteY101" fmla="*/ 741770 h 1696322"/>
                  <a:gd name="connsiteX102" fmla="*/ 877501 w 1760719"/>
                  <a:gd name="connsiteY102" fmla="*/ 696050 h 1696322"/>
                  <a:gd name="connsiteX103" fmla="*/ 760343 w 1760719"/>
                  <a:gd name="connsiteY103" fmla="*/ 696050 h 1696322"/>
                  <a:gd name="connsiteX104" fmla="*/ 716528 w 1760719"/>
                  <a:gd name="connsiteY104" fmla="*/ 739865 h 1696322"/>
                  <a:gd name="connsiteX105" fmla="*/ 716528 w 1760719"/>
                  <a:gd name="connsiteY105" fmla="*/ 1165632 h 1696322"/>
                  <a:gd name="connsiteX106" fmla="*/ 935603 w 1760719"/>
                  <a:gd name="connsiteY106" fmla="*/ 1229450 h 1696322"/>
                  <a:gd name="connsiteX107" fmla="*/ 935603 w 1760719"/>
                  <a:gd name="connsiteY107" fmla="*/ 1595210 h 1696322"/>
                  <a:gd name="connsiteX108" fmla="*/ 976561 w 1760719"/>
                  <a:gd name="connsiteY108" fmla="*/ 1635215 h 1696322"/>
                  <a:gd name="connsiteX109" fmla="*/ 1076573 w 1760719"/>
                  <a:gd name="connsiteY109" fmla="*/ 1635215 h 1696322"/>
                  <a:gd name="connsiteX110" fmla="*/ 1137533 w 1760719"/>
                  <a:gd name="connsiteY110" fmla="*/ 1575207 h 1696322"/>
                  <a:gd name="connsiteX111" fmla="*/ 1137533 w 1760719"/>
                  <a:gd name="connsiteY111" fmla="*/ 892265 h 1696322"/>
                  <a:gd name="connsiteX112" fmla="*/ 1136581 w 1760719"/>
                  <a:gd name="connsiteY112" fmla="*/ 859880 h 1696322"/>
                  <a:gd name="connsiteX113" fmla="*/ 1102291 w 1760719"/>
                  <a:gd name="connsiteY113" fmla="*/ 826542 h 1696322"/>
                  <a:gd name="connsiteX114" fmla="*/ 977513 w 1760719"/>
                  <a:gd name="connsiteY114" fmla="*/ 826542 h 1696322"/>
                  <a:gd name="connsiteX115" fmla="*/ 935603 w 1760719"/>
                  <a:gd name="connsiteY115" fmla="*/ 869405 h 1696322"/>
                  <a:gd name="connsiteX116" fmla="*/ 935603 w 1760719"/>
                  <a:gd name="connsiteY116" fmla="*/ 1229450 h 1696322"/>
                  <a:gd name="connsiteX117" fmla="*/ 698431 w 1760719"/>
                  <a:gd name="connsiteY117" fmla="*/ 1309460 h 1696322"/>
                  <a:gd name="connsiteX118" fmla="*/ 698431 w 1760719"/>
                  <a:gd name="connsiteY118" fmla="*/ 1284695 h 1696322"/>
                  <a:gd name="connsiteX119" fmla="*/ 698431 w 1760719"/>
                  <a:gd name="connsiteY119" fmla="*/ 1015137 h 1696322"/>
                  <a:gd name="connsiteX120" fmla="*/ 662236 w 1760719"/>
                  <a:gd name="connsiteY120" fmla="*/ 977037 h 1696322"/>
                  <a:gd name="connsiteX121" fmla="*/ 530791 w 1760719"/>
                  <a:gd name="connsiteY121" fmla="*/ 977037 h 1696322"/>
                  <a:gd name="connsiteX122" fmla="*/ 497453 w 1760719"/>
                  <a:gd name="connsiteY122" fmla="*/ 1008470 h 1696322"/>
                  <a:gd name="connsiteX123" fmla="*/ 497453 w 1760719"/>
                  <a:gd name="connsiteY123" fmla="*/ 1033235 h 1696322"/>
                  <a:gd name="connsiteX124" fmla="*/ 497453 w 1760719"/>
                  <a:gd name="connsiteY124" fmla="*/ 1445668 h 1696322"/>
                  <a:gd name="connsiteX125" fmla="*/ 497453 w 1760719"/>
                  <a:gd name="connsiteY125" fmla="*/ 1605687 h 1696322"/>
                  <a:gd name="connsiteX126" fmla="*/ 528886 w 1760719"/>
                  <a:gd name="connsiteY126" fmla="*/ 1637120 h 1696322"/>
                  <a:gd name="connsiteX127" fmla="*/ 656521 w 1760719"/>
                  <a:gd name="connsiteY127" fmla="*/ 1637120 h 1696322"/>
                  <a:gd name="connsiteX128" fmla="*/ 698431 w 1760719"/>
                  <a:gd name="connsiteY128" fmla="*/ 1595210 h 1696322"/>
                  <a:gd name="connsiteX129" fmla="*/ 698431 w 1760719"/>
                  <a:gd name="connsiteY129" fmla="*/ 1309460 h 1696322"/>
                  <a:gd name="connsiteX130" fmla="*/ 61208 w 1760719"/>
                  <a:gd name="connsiteY130" fmla="*/ 1391375 h 1696322"/>
                  <a:gd name="connsiteX131" fmla="*/ 61208 w 1760719"/>
                  <a:gd name="connsiteY131" fmla="*/ 1600925 h 1696322"/>
                  <a:gd name="connsiteX132" fmla="*/ 96451 w 1760719"/>
                  <a:gd name="connsiteY132" fmla="*/ 1635215 h 1696322"/>
                  <a:gd name="connsiteX133" fmla="*/ 224086 w 1760719"/>
                  <a:gd name="connsiteY133" fmla="*/ 1635215 h 1696322"/>
                  <a:gd name="connsiteX134" fmla="*/ 261233 w 1760719"/>
                  <a:gd name="connsiteY134" fmla="*/ 1599020 h 1696322"/>
                  <a:gd name="connsiteX135" fmla="*/ 261233 w 1760719"/>
                  <a:gd name="connsiteY135" fmla="*/ 1463765 h 1696322"/>
                  <a:gd name="connsiteX136" fmla="*/ 263138 w 1760719"/>
                  <a:gd name="connsiteY136" fmla="*/ 1186587 h 1696322"/>
                  <a:gd name="connsiteX137" fmla="*/ 224086 w 1760719"/>
                  <a:gd name="connsiteY137" fmla="*/ 1147535 h 1696322"/>
                  <a:gd name="connsiteX138" fmla="*/ 99308 w 1760719"/>
                  <a:gd name="connsiteY138" fmla="*/ 1147535 h 1696322"/>
                  <a:gd name="connsiteX139" fmla="*/ 60256 w 1760719"/>
                  <a:gd name="connsiteY139" fmla="*/ 1188493 h 1696322"/>
                  <a:gd name="connsiteX140" fmla="*/ 61208 w 1760719"/>
                  <a:gd name="connsiteY140" fmla="*/ 1391375 h 1696322"/>
                  <a:gd name="connsiteX141" fmla="*/ 479356 w 1760719"/>
                  <a:gd name="connsiteY141" fmla="*/ 1442810 h 1696322"/>
                  <a:gd name="connsiteX142" fmla="*/ 479356 w 1760719"/>
                  <a:gd name="connsiteY142" fmla="*/ 1278980 h 1696322"/>
                  <a:gd name="connsiteX143" fmla="*/ 447923 w 1760719"/>
                  <a:gd name="connsiteY143" fmla="*/ 1247547 h 1696322"/>
                  <a:gd name="connsiteX144" fmla="*/ 312668 w 1760719"/>
                  <a:gd name="connsiteY144" fmla="*/ 1247547 h 1696322"/>
                  <a:gd name="connsiteX145" fmla="*/ 279331 w 1760719"/>
                  <a:gd name="connsiteY145" fmla="*/ 1280885 h 1696322"/>
                  <a:gd name="connsiteX146" fmla="*/ 279331 w 1760719"/>
                  <a:gd name="connsiteY146" fmla="*/ 1604735 h 1696322"/>
                  <a:gd name="connsiteX147" fmla="*/ 310763 w 1760719"/>
                  <a:gd name="connsiteY147" fmla="*/ 1636168 h 1696322"/>
                  <a:gd name="connsiteX148" fmla="*/ 446018 w 1760719"/>
                  <a:gd name="connsiteY148" fmla="*/ 1636168 h 1696322"/>
                  <a:gd name="connsiteX149" fmla="*/ 479356 w 1760719"/>
                  <a:gd name="connsiteY149" fmla="*/ 1603782 h 1696322"/>
                  <a:gd name="connsiteX150" fmla="*/ 479356 w 1760719"/>
                  <a:gd name="connsiteY150" fmla="*/ 1442810 h 169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760719" h="1696322">
                    <a:moveTo>
                      <a:pt x="870833" y="1653312"/>
                    </a:moveTo>
                    <a:cubicBezTo>
                      <a:pt x="614611" y="1653312"/>
                      <a:pt x="358388" y="1653312"/>
                      <a:pt x="102166" y="1653312"/>
                    </a:cubicBezTo>
                    <a:cubicBezTo>
                      <a:pt x="92641" y="1653312"/>
                      <a:pt x="83116" y="1653312"/>
                      <a:pt x="73591" y="1653312"/>
                    </a:cubicBezTo>
                    <a:cubicBezTo>
                      <a:pt x="45968" y="1652360"/>
                      <a:pt x="42158" y="1649502"/>
                      <a:pt x="42158" y="1621880"/>
                    </a:cubicBezTo>
                    <a:cubicBezTo>
                      <a:pt x="44063" y="1450430"/>
                      <a:pt x="37396" y="1278027"/>
                      <a:pt x="45968" y="1106577"/>
                    </a:cubicBezTo>
                    <a:cubicBezTo>
                      <a:pt x="46921" y="1095147"/>
                      <a:pt x="46921" y="1082765"/>
                      <a:pt x="46921" y="1071335"/>
                    </a:cubicBezTo>
                    <a:cubicBezTo>
                      <a:pt x="46921" y="745580"/>
                      <a:pt x="46921" y="418872"/>
                      <a:pt x="46921" y="93117"/>
                    </a:cubicBezTo>
                    <a:cubicBezTo>
                      <a:pt x="46921" y="82640"/>
                      <a:pt x="53588" y="65495"/>
                      <a:pt x="38348" y="61685"/>
                    </a:cubicBezTo>
                    <a:cubicBezTo>
                      <a:pt x="24061" y="57875"/>
                      <a:pt x="20251" y="74067"/>
                      <a:pt x="15488" y="84545"/>
                    </a:cubicBezTo>
                    <a:cubicBezTo>
                      <a:pt x="13583" y="89307"/>
                      <a:pt x="9773" y="97880"/>
                      <a:pt x="3106" y="94070"/>
                    </a:cubicBezTo>
                    <a:cubicBezTo>
                      <a:pt x="-3562" y="90260"/>
                      <a:pt x="2153" y="83592"/>
                      <a:pt x="5011" y="78830"/>
                    </a:cubicBezTo>
                    <a:cubicBezTo>
                      <a:pt x="16441" y="56922"/>
                      <a:pt x="27871" y="35015"/>
                      <a:pt x="40253" y="13107"/>
                    </a:cubicBezTo>
                    <a:cubicBezTo>
                      <a:pt x="49778" y="-4038"/>
                      <a:pt x="54541" y="-4038"/>
                      <a:pt x="63113" y="11202"/>
                    </a:cubicBezTo>
                    <a:cubicBezTo>
                      <a:pt x="77401" y="35967"/>
                      <a:pt x="89783" y="60732"/>
                      <a:pt x="103118" y="86450"/>
                    </a:cubicBezTo>
                    <a:cubicBezTo>
                      <a:pt x="104071" y="89307"/>
                      <a:pt x="105023" y="95022"/>
                      <a:pt x="103118" y="95975"/>
                    </a:cubicBezTo>
                    <a:cubicBezTo>
                      <a:pt x="97403" y="99785"/>
                      <a:pt x="95498" y="94070"/>
                      <a:pt x="92641" y="91212"/>
                    </a:cubicBezTo>
                    <a:cubicBezTo>
                      <a:pt x="91688" y="90260"/>
                      <a:pt x="91688" y="89307"/>
                      <a:pt x="90736" y="88355"/>
                    </a:cubicBezTo>
                    <a:cubicBezTo>
                      <a:pt x="84068" y="79782"/>
                      <a:pt x="86926" y="58827"/>
                      <a:pt x="72638" y="62637"/>
                    </a:cubicBezTo>
                    <a:cubicBezTo>
                      <a:pt x="55493" y="67400"/>
                      <a:pt x="61208" y="86450"/>
                      <a:pt x="61208" y="99785"/>
                    </a:cubicBezTo>
                    <a:cubicBezTo>
                      <a:pt x="61208" y="430302"/>
                      <a:pt x="61208" y="761772"/>
                      <a:pt x="61208" y="1092290"/>
                    </a:cubicBezTo>
                    <a:cubicBezTo>
                      <a:pt x="61208" y="1131342"/>
                      <a:pt x="65018" y="1135152"/>
                      <a:pt x="104071" y="1135152"/>
                    </a:cubicBezTo>
                    <a:cubicBezTo>
                      <a:pt x="150743" y="1135152"/>
                      <a:pt x="196463" y="1135152"/>
                      <a:pt x="243136" y="1135152"/>
                    </a:cubicBezTo>
                    <a:cubicBezTo>
                      <a:pt x="273616" y="1136105"/>
                      <a:pt x="279331" y="1139915"/>
                      <a:pt x="278378" y="1170395"/>
                    </a:cubicBezTo>
                    <a:cubicBezTo>
                      <a:pt x="277426" y="1238022"/>
                      <a:pt x="281236" y="1233260"/>
                      <a:pt x="344101" y="1233260"/>
                    </a:cubicBezTo>
                    <a:cubicBezTo>
                      <a:pt x="368866" y="1233260"/>
                      <a:pt x="393631" y="1233260"/>
                      <a:pt x="418396" y="1233260"/>
                    </a:cubicBezTo>
                    <a:cubicBezTo>
                      <a:pt x="484118" y="1233260"/>
                      <a:pt x="484118" y="1233260"/>
                      <a:pt x="484118" y="1169443"/>
                    </a:cubicBezTo>
                    <a:cubicBezTo>
                      <a:pt x="484118" y="1116102"/>
                      <a:pt x="484118" y="1062762"/>
                      <a:pt x="484118" y="1009422"/>
                    </a:cubicBezTo>
                    <a:cubicBezTo>
                      <a:pt x="484118" y="968465"/>
                      <a:pt x="486976" y="965607"/>
                      <a:pt x="529838" y="965607"/>
                    </a:cubicBezTo>
                    <a:cubicBezTo>
                      <a:pt x="574606" y="965607"/>
                      <a:pt x="620326" y="965607"/>
                      <a:pt x="665093" y="965607"/>
                    </a:cubicBezTo>
                    <a:cubicBezTo>
                      <a:pt x="697478" y="965607"/>
                      <a:pt x="703193" y="959892"/>
                      <a:pt x="703193" y="928460"/>
                    </a:cubicBezTo>
                    <a:cubicBezTo>
                      <a:pt x="704146" y="861785"/>
                      <a:pt x="703193" y="796062"/>
                      <a:pt x="704146" y="729387"/>
                    </a:cubicBezTo>
                    <a:cubicBezTo>
                      <a:pt x="704146" y="686525"/>
                      <a:pt x="708908" y="681762"/>
                      <a:pt x="750818" y="681762"/>
                    </a:cubicBezTo>
                    <a:cubicBezTo>
                      <a:pt x="798443" y="681762"/>
                      <a:pt x="846068" y="681762"/>
                      <a:pt x="892741" y="681762"/>
                    </a:cubicBezTo>
                    <a:cubicBezTo>
                      <a:pt x="932746" y="681762"/>
                      <a:pt x="935603" y="684620"/>
                      <a:pt x="935603" y="723672"/>
                    </a:cubicBezTo>
                    <a:cubicBezTo>
                      <a:pt x="935603" y="744627"/>
                      <a:pt x="935603" y="766535"/>
                      <a:pt x="935603" y="787490"/>
                    </a:cubicBezTo>
                    <a:cubicBezTo>
                      <a:pt x="935603" y="806540"/>
                      <a:pt x="944176" y="816065"/>
                      <a:pt x="963226" y="816065"/>
                    </a:cubicBezTo>
                    <a:cubicBezTo>
                      <a:pt x="1011803" y="816065"/>
                      <a:pt x="1060381" y="817017"/>
                      <a:pt x="1108958" y="816065"/>
                    </a:cubicBezTo>
                    <a:cubicBezTo>
                      <a:pt x="1131818" y="815112"/>
                      <a:pt x="1138486" y="807492"/>
                      <a:pt x="1138486" y="780822"/>
                    </a:cubicBezTo>
                    <a:cubicBezTo>
                      <a:pt x="1139438" y="737007"/>
                      <a:pt x="1138486" y="693192"/>
                      <a:pt x="1139438" y="649377"/>
                    </a:cubicBezTo>
                    <a:cubicBezTo>
                      <a:pt x="1139438" y="636042"/>
                      <a:pt x="1139438" y="623660"/>
                      <a:pt x="1140391" y="610325"/>
                    </a:cubicBezTo>
                    <a:cubicBezTo>
                      <a:pt x="1142296" y="581750"/>
                      <a:pt x="1146106" y="577940"/>
                      <a:pt x="1174681" y="577940"/>
                    </a:cubicBezTo>
                    <a:cubicBezTo>
                      <a:pt x="1221353" y="577940"/>
                      <a:pt x="1267073" y="578892"/>
                      <a:pt x="1313746" y="577940"/>
                    </a:cubicBezTo>
                    <a:cubicBezTo>
                      <a:pt x="1355656" y="577940"/>
                      <a:pt x="1358513" y="574130"/>
                      <a:pt x="1358513" y="533172"/>
                    </a:cubicBezTo>
                    <a:cubicBezTo>
                      <a:pt x="1358513" y="473165"/>
                      <a:pt x="1358513" y="412205"/>
                      <a:pt x="1358513" y="352197"/>
                    </a:cubicBezTo>
                    <a:cubicBezTo>
                      <a:pt x="1358513" y="315050"/>
                      <a:pt x="1362323" y="311240"/>
                      <a:pt x="1399471" y="311240"/>
                    </a:cubicBezTo>
                    <a:cubicBezTo>
                      <a:pt x="1450906" y="311240"/>
                      <a:pt x="1501388" y="310287"/>
                      <a:pt x="1552823" y="311240"/>
                    </a:cubicBezTo>
                    <a:cubicBezTo>
                      <a:pt x="1589018" y="311240"/>
                      <a:pt x="1590923" y="314097"/>
                      <a:pt x="1590923" y="350292"/>
                    </a:cubicBezTo>
                    <a:cubicBezTo>
                      <a:pt x="1590923" y="625565"/>
                      <a:pt x="1590923" y="900837"/>
                      <a:pt x="1590923" y="1175157"/>
                    </a:cubicBezTo>
                    <a:cubicBezTo>
                      <a:pt x="1590923" y="1314222"/>
                      <a:pt x="1590923" y="1452335"/>
                      <a:pt x="1590923" y="1591400"/>
                    </a:cubicBezTo>
                    <a:cubicBezTo>
                      <a:pt x="1590923" y="1637120"/>
                      <a:pt x="1592828" y="1639025"/>
                      <a:pt x="1639501" y="1639025"/>
                    </a:cubicBezTo>
                    <a:cubicBezTo>
                      <a:pt x="1652836" y="1639025"/>
                      <a:pt x="1665218" y="1639025"/>
                      <a:pt x="1678553" y="1638072"/>
                    </a:cubicBezTo>
                    <a:cubicBezTo>
                      <a:pt x="1685221" y="1638072"/>
                      <a:pt x="1693793" y="1636168"/>
                      <a:pt x="1695698" y="1627595"/>
                    </a:cubicBezTo>
                    <a:cubicBezTo>
                      <a:pt x="1698556" y="1619022"/>
                      <a:pt x="1690936" y="1615212"/>
                      <a:pt x="1684268" y="1612355"/>
                    </a:cubicBezTo>
                    <a:cubicBezTo>
                      <a:pt x="1678553" y="1609497"/>
                      <a:pt x="1673791" y="1607593"/>
                      <a:pt x="1669028" y="1603782"/>
                    </a:cubicBezTo>
                    <a:cubicBezTo>
                      <a:pt x="1666171" y="1601877"/>
                      <a:pt x="1664266" y="1598068"/>
                      <a:pt x="1666171" y="1595210"/>
                    </a:cubicBezTo>
                    <a:cubicBezTo>
                      <a:pt x="1668076" y="1592352"/>
                      <a:pt x="1672838" y="1592352"/>
                      <a:pt x="1675696" y="1594257"/>
                    </a:cubicBezTo>
                    <a:cubicBezTo>
                      <a:pt x="1701413" y="1607593"/>
                      <a:pt x="1726178" y="1619975"/>
                      <a:pt x="1750943" y="1633310"/>
                    </a:cubicBezTo>
                    <a:cubicBezTo>
                      <a:pt x="1763326" y="1639977"/>
                      <a:pt x="1764278" y="1646645"/>
                      <a:pt x="1751896" y="1653312"/>
                    </a:cubicBezTo>
                    <a:cubicBezTo>
                      <a:pt x="1726178" y="1667600"/>
                      <a:pt x="1699508" y="1681887"/>
                      <a:pt x="1673791" y="1695222"/>
                    </a:cubicBezTo>
                    <a:cubicBezTo>
                      <a:pt x="1670933" y="1696175"/>
                      <a:pt x="1665218" y="1697127"/>
                      <a:pt x="1664266" y="1695222"/>
                    </a:cubicBezTo>
                    <a:cubicBezTo>
                      <a:pt x="1660456" y="1689507"/>
                      <a:pt x="1666171" y="1687602"/>
                      <a:pt x="1669028" y="1684745"/>
                    </a:cubicBezTo>
                    <a:cubicBezTo>
                      <a:pt x="1669981" y="1683793"/>
                      <a:pt x="1670933" y="1683793"/>
                      <a:pt x="1671886" y="1682840"/>
                    </a:cubicBezTo>
                    <a:cubicBezTo>
                      <a:pt x="1679506" y="1676172"/>
                      <a:pt x="1697603" y="1677125"/>
                      <a:pt x="1693793" y="1663790"/>
                    </a:cubicBezTo>
                    <a:cubicBezTo>
                      <a:pt x="1689983" y="1647597"/>
                      <a:pt x="1671886" y="1652360"/>
                      <a:pt x="1659503" y="1652360"/>
                    </a:cubicBezTo>
                    <a:cubicBezTo>
                      <a:pt x="1538536" y="1652360"/>
                      <a:pt x="1417568" y="1653312"/>
                      <a:pt x="1296601" y="1653312"/>
                    </a:cubicBezTo>
                    <a:cubicBezTo>
                      <a:pt x="1155631" y="1653312"/>
                      <a:pt x="1013708" y="1653312"/>
                      <a:pt x="870833" y="1653312"/>
                    </a:cubicBezTo>
                    <a:cubicBezTo>
                      <a:pt x="870833" y="1653312"/>
                      <a:pt x="870833" y="1653312"/>
                      <a:pt x="870833" y="1653312"/>
                    </a:cubicBezTo>
                    <a:close/>
                    <a:moveTo>
                      <a:pt x="1371848" y="975132"/>
                    </a:moveTo>
                    <a:cubicBezTo>
                      <a:pt x="1371848" y="1121817"/>
                      <a:pt x="1371848" y="1269455"/>
                      <a:pt x="1371848" y="1416140"/>
                    </a:cubicBezTo>
                    <a:cubicBezTo>
                      <a:pt x="1371848" y="1478052"/>
                      <a:pt x="1371848" y="1539012"/>
                      <a:pt x="1371848" y="1600925"/>
                    </a:cubicBezTo>
                    <a:cubicBezTo>
                      <a:pt x="1371848" y="1632357"/>
                      <a:pt x="1375658" y="1635215"/>
                      <a:pt x="1407091" y="1635215"/>
                    </a:cubicBezTo>
                    <a:cubicBezTo>
                      <a:pt x="1445191" y="1636168"/>
                      <a:pt x="1483291" y="1635215"/>
                      <a:pt x="1521391" y="1635215"/>
                    </a:cubicBezTo>
                    <a:cubicBezTo>
                      <a:pt x="1578541" y="1635215"/>
                      <a:pt x="1578541" y="1635215"/>
                      <a:pt x="1578541" y="1578065"/>
                    </a:cubicBezTo>
                    <a:cubicBezTo>
                      <a:pt x="1578541" y="1181825"/>
                      <a:pt x="1578541" y="785585"/>
                      <a:pt x="1578541" y="390297"/>
                    </a:cubicBezTo>
                    <a:cubicBezTo>
                      <a:pt x="1578541" y="378867"/>
                      <a:pt x="1578541" y="366485"/>
                      <a:pt x="1577588" y="355055"/>
                    </a:cubicBezTo>
                    <a:cubicBezTo>
                      <a:pt x="1574731" y="330290"/>
                      <a:pt x="1566158" y="322670"/>
                      <a:pt x="1540441" y="321717"/>
                    </a:cubicBezTo>
                    <a:cubicBezTo>
                      <a:pt x="1495673" y="320765"/>
                      <a:pt x="1449953" y="320765"/>
                      <a:pt x="1405186" y="321717"/>
                    </a:cubicBezTo>
                    <a:cubicBezTo>
                      <a:pt x="1376611" y="321717"/>
                      <a:pt x="1373753" y="326480"/>
                      <a:pt x="1371848" y="356007"/>
                    </a:cubicBezTo>
                    <a:cubicBezTo>
                      <a:pt x="1371848" y="365532"/>
                      <a:pt x="1371848" y="375057"/>
                      <a:pt x="1371848" y="384582"/>
                    </a:cubicBezTo>
                    <a:cubicBezTo>
                      <a:pt x="1371848" y="580797"/>
                      <a:pt x="1371848" y="777965"/>
                      <a:pt x="1371848" y="975132"/>
                    </a:cubicBezTo>
                    <a:close/>
                    <a:moveTo>
                      <a:pt x="1353751" y="1117055"/>
                    </a:moveTo>
                    <a:cubicBezTo>
                      <a:pt x="1353751" y="959892"/>
                      <a:pt x="1353751" y="801777"/>
                      <a:pt x="1353751" y="644615"/>
                    </a:cubicBezTo>
                    <a:cubicBezTo>
                      <a:pt x="1353751" y="592227"/>
                      <a:pt x="1353751" y="592227"/>
                      <a:pt x="1299458" y="592227"/>
                    </a:cubicBezTo>
                    <a:cubicBezTo>
                      <a:pt x="1268978" y="592227"/>
                      <a:pt x="1237546" y="592227"/>
                      <a:pt x="1207066" y="592227"/>
                    </a:cubicBezTo>
                    <a:cubicBezTo>
                      <a:pt x="1152773" y="592227"/>
                      <a:pt x="1151821" y="593180"/>
                      <a:pt x="1151821" y="648425"/>
                    </a:cubicBezTo>
                    <a:cubicBezTo>
                      <a:pt x="1151821" y="959892"/>
                      <a:pt x="1151821" y="1271360"/>
                      <a:pt x="1151821" y="1582827"/>
                    </a:cubicBezTo>
                    <a:cubicBezTo>
                      <a:pt x="1151821" y="1592352"/>
                      <a:pt x="1151821" y="1601877"/>
                      <a:pt x="1152773" y="1611402"/>
                    </a:cubicBezTo>
                    <a:cubicBezTo>
                      <a:pt x="1153726" y="1626643"/>
                      <a:pt x="1160393" y="1636168"/>
                      <a:pt x="1176586" y="1636168"/>
                    </a:cubicBezTo>
                    <a:cubicBezTo>
                      <a:pt x="1227068" y="1636168"/>
                      <a:pt x="1278503" y="1636168"/>
                      <a:pt x="1328986" y="1636168"/>
                    </a:cubicBezTo>
                    <a:cubicBezTo>
                      <a:pt x="1345178" y="1636168"/>
                      <a:pt x="1352798" y="1627595"/>
                      <a:pt x="1352798" y="1612355"/>
                    </a:cubicBezTo>
                    <a:cubicBezTo>
                      <a:pt x="1352798" y="1601877"/>
                      <a:pt x="1352798" y="1591400"/>
                      <a:pt x="1352798" y="1579970"/>
                    </a:cubicBezTo>
                    <a:cubicBezTo>
                      <a:pt x="1353751" y="1424712"/>
                      <a:pt x="1353751" y="1271360"/>
                      <a:pt x="1353751" y="1117055"/>
                    </a:cubicBezTo>
                    <a:close/>
                    <a:moveTo>
                      <a:pt x="716528" y="1165632"/>
                    </a:moveTo>
                    <a:cubicBezTo>
                      <a:pt x="716528" y="1165632"/>
                      <a:pt x="716528" y="1165632"/>
                      <a:pt x="716528" y="1165632"/>
                    </a:cubicBezTo>
                    <a:cubicBezTo>
                      <a:pt x="716528" y="1237070"/>
                      <a:pt x="716528" y="1307555"/>
                      <a:pt x="716528" y="1378993"/>
                    </a:cubicBezTo>
                    <a:cubicBezTo>
                      <a:pt x="716528" y="1452335"/>
                      <a:pt x="716528" y="1525677"/>
                      <a:pt x="716528" y="1599020"/>
                    </a:cubicBezTo>
                    <a:cubicBezTo>
                      <a:pt x="716528" y="1631405"/>
                      <a:pt x="719386" y="1634262"/>
                      <a:pt x="749866" y="1635215"/>
                    </a:cubicBezTo>
                    <a:cubicBezTo>
                      <a:pt x="794633" y="1636168"/>
                      <a:pt x="840353" y="1636168"/>
                      <a:pt x="885121" y="1635215"/>
                    </a:cubicBezTo>
                    <a:cubicBezTo>
                      <a:pt x="912743" y="1635215"/>
                      <a:pt x="915601" y="1631405"/>
                      <a:pt x="917506" y="1604735"/>
                    </a:cubicBezTo>
                    <a:cubicBezTo>
                      <a:pt x="917506" y="1598068"/>
                      <a:pt x="917506" y="1590447"/>
                      <a:pt x="917506" y="1583780"/>
                    </a:cubicBezTo>
                    <a:cubicBezTo>
                      <a:pt x="917506" y="1344702"/>
                      <a:pt x="917506" y="1104672"/>
                      <a:pt x="917506" y="865595"/>
                    </a:cubicBezTo>
                    <a:cubicBezTo>
                      <a:pt x="917506" y="824637"/>
                      <a:pt x="921316" y="782727"/>
                      <a:pt x="922268" y="741770"/>
                    </a:cubicBezTo>
                    <a:cubicBezTo>
                      <a:pt x="922268" y="700812"/>
                      <a:pt x="917506" y="696050"/>
                      <a:pt x="877501" y="696050"/>
                    </a:cubicBezTo>
                    <a:cubicBezTo>
                      <a:pt x="838448" y="695097"/>
                      <a:pt x="799396" y="696050"/>
                      <a:pt x="760343" y="696050"/>
                    </a:cubicBezTo>
                    <a:cubicBezTo>
                      <a:pt x="718433" y="696050"/>
                      <a:pt x="716528" y="698907"/>
                      <a:pt x="716528" y="739865"/>
                    </a:cubicBezTo>
                    <a:cubicBezTo>
                      <a:pt x="716528" y="881787"/>
                      <a:pt x="716528" y="1023710"/>
                      <a:pt x="716528" y="1165632"/>
                    </a:cubicBezTo>
                    <a:close/>
                    <a:moveTo>
                      <a:pt x="935603" y="1229450"/>
                    </a:moveTo>
                    <a:cubicBezTo>
                      <a:pt x="935603" y="1351370"/>
                      <a:pt x="935603" y="1473290"/>
                      <a:pt x="935603" y="1595210"/>
                    </a:cubicBezTo>
                    <a:cubicBezTo>
                      <a:pt x="935603" y="1633310"/>
                      <a:pt x="937508" y="1634262"/>
                      <a:pt x="976561" y="1635215"/>
                    </a:cubicBezTo>
                    <a:cubicBezTo>
                      <a:pt x="1009898" y="1635215"/>
                      <a:pt x="1043236" y="1635215"/>
                      <a:pt x="1076573" y="1635215"/>
                    </a:cubicBezTo>
                    <a:cubicBezTo>
                      <a:pt x="1137533" y="1635215"/>
                      <a:pt x="1137533" y="1635215"/>
                      <a:pt x="1137533" y="1575207"/>
                    </a:cubicBezTo>
                    <a:cubicBezTo>
                      <a:pt x="1137533" y="1347560"/>
                      <a:pt x="1137533" y="1119912"/>
                      <a:pt x="1137533" y="892265"/>
                    </a:cubicBezTo>
                    <a:cubicBezTo>
                      <a:pt x="1137533" y="881787"/>
                      <a:pt x="1137533" y="871310"/>
                      <a:pt x="1136581" y="859880"/>
                    </a:cubicBezTo>
                    <a:cubicBezTo>
                      <a:pt x="1134676" y="831305"/>
                      <a:pt x="1130866" y="827495"/>
                      <a:pt x="1102291" y="826542"/>
                    </a:cubicBezTo>
                    <a:cubicBezTo>
                      <a:pt x="1060381" y="825590"/>
                      <a:pt x="1019423" y="826542"/>
                      <a:pt x="977513" y="826542"/>
                    </a:cubicBezTo>
                    <a:cubicBezTo>
                      <a:pt x="937508" y="826542"/>
                      <a:pt x="935603" y="828447"/>
                      <a:pt x="935603" y="869405"/>
                    </a:cubicBezTo>
                    <a:cubicBezTo>
                      <a:pt x="935603" y="990372"/>
                      <a:pt x="935603" y="1110387"/>
                      <a:pt x="935603" y="1229450"/>
                    </a:cubicBezTo>
                    <a:close/>
                    <a:moveTo>
                      <a:pt x="698431" y="1309460"/>
                    </a:moveTo>
                    <a:cubicBezTo>
                      <a:pt x="698431" y="1300887"/>
                      <a:pt x="698431" y="1293268"/>
                      <a:pt x="698431" y="1284695"/>
                    </a:cubicBezTo>
                    <a:cubicBezTo>
                      <a:pt x="698431" y="1195160"/>
                      <a:pt x="698431" y="1104672"/>
                      <a:pt x="698431" y="1015137"/>
                    </a:cubicBezTo>
                    <a:cubicBezTo>
                      <a:pt x="698431" y="981800"/>
                      <a:pt x="693668" y="977037"/>
                      <a:pt x="662236" y="977037"/>
                    </a:cubicBezTo>
                    <a:cubicBezTo>
                      <a:pt x="618421" y="976085"/>
                      <a:pt x="574606" y="976085"/>
                      <a:pt x="530791" y="977037"/>
                    </a:cubicBezTo>
                    <a:cubicBezTo>
                      <a:pt x="504121" y="977037"/>
                      <a:pt x="500311" y="981800"/>
                      <a:pt x="497453" y="1008470"/>
                    </a:cubicBezTo>
                    <a:cubicBezTo>
                      <a:pt x="496501" y="1017042"/>
                      <a:pt x="497453" y="1024662"/>
                      <a:pt x="497453" y="1033235"/>
                    </a:cubicBezTo>
                    <a:cubicBezTo>
                      <a:pt x="497453" y="1170395"/>
                      <a:pt x="497453" y="1307555"/>
                      <a:pt x="497453" y="1445668"/>
                    </a:cubicBezTo>
                    <a:cubicBezTo>
                      <a:pt x="497453" y="1499007"/>
                      <a:pt x="497453" y="1552347"/>
                      <a:pt x="497453" y="1605687"/>
                    </a:cubicBezTo>
                    <a:cubicBezTo>
                      <a:pt x="497453" y="1633310"/>
                      <a:pt x="502216" y="1636168"/>
                      <a:pt x="528886" y="1637120"/>
                    </a:cubicBezTo>
                    <a:cubicBezTo>
                      <a:pt x="571748" y="1638072"/>
                      <a:pt x="614611" y="1638072"/>
                      <a:pt x="656521" y="1637120"/>
                    </a:cubicBezTo>
                    <a:cubicBezTo>
                      <a:pt x="696526" y="1637120"/>
                      <a:pt x="698431" y="1635215"/>
                      <a:pt x="698431" y="1595210"/>
                    </a:cubicBezTo>
                    <a:cubicBezTo>
                      <a:pt x="698431" y="1498055"/>
                      <a:pt x="698431" y="1403757"/>
                      <a:pt x="698431" y="1309460"/>
                    </a:cubicBezTo>
                    <a:close/>
                    <a:moveTo>
                      <a:pt x="61208" y="1391375"/>
                    </a:moveTo>
                    <a:cubicBezTo>
                      <a:pt x="61208" y="1460907"/>
                      <a:pt x="61208" y="1531393"/>
                      <a:pt x="61208" y="1600925"/>
                    </a:cubicBezTo>
                    <a:cubicBezTo>
                      <a:pt x="61208" y="1632357"/>
                      <a:pt x="64066" y="1635215"/>
                      <a:pt x="96451" y="1635215"/>
                    </a:cubicBezTo>
                    <a:cubicBezTo>
                      <a:pt x="139313" y="1635215"/>
                      <a:pt x="182176" y="1635215"/>
                      <a:pt x="224086" y="1635215"/>
                    </a:cubicBezTo>
                    <a:cubicBezTo>
                      <a:pt x="257423" y="1635215"/>
                      <a:pt x="261233" y="1631405"/>
                      <a:pt x="261233" y="1599020"/>
                    </a:cubicBezTo>
                    <a:cubicBezTo>
                      <a:pt x="262186" y="1554252"/>
                      <a:pt x="261233" y="1508532"/>
                      <a:pt x="261233" y="1463765"/>
                    </a:cubicBezTo>
                    <a:cubicBezTo>
                      <a:pt x="261233" y="1371372"/>
                      <a:pt x="260281" y="1278980"/>
                      <a:pt x="263138" y="1186587"/>
                    </a:cubicBezTo>
                    <a:cubicBezTo>
                      <a:pt x="264091" y="1152297"/>
                      <a:pt x="258376" y="1147535"/>
                      <a:pt x="224086" y="1147535"/>
                    </a:cubicBezTo>
                    <a:cubicBezTo>
                      <a:pt x="182176" y="1147535"/>
                      <a:pt x="141218" y="1147535"/>
                      <a:pt x="99308" y="1147535"/>
                    </a:cubicBezTo>
                    <a:cubicBezTo>
                      <a:pt x="62161" y="1147535"/>
                      <a:pt x="60256" y="1149440"/>
                      <a:pt x="60256" y="1188493"/>
                    </a:cubicBezTo>
                    <a:cubicBezTo>
                      <a:pt x="61208" y="1256120"/>
                      <a:pt x="61208" y="1323747"/>
                      <a:pt x="61208" y="1391375"/>
                    </a:cubicBezTo>
                    <a:close/>
                    <a:moveTo>
                      <a:pt x="479356" y="1442810"/>
                    </a:moveTo>
                    <a:cubicBezTo>
                      <a:pt x="479356" y="1388518"/>
                      <a:pt x="479356" y="1333272"/>
                      <a:pt x="479356" y="1278980"/>
                    </a:cubicBezTo>
                    <a:cubicBezTo>
                      <a:pt x="479356" y="1252310"/>
                      <a:pt x="474593" y="1248500"/>
                      <a:pt x="447923" y="1247547"/>
                    </a:cubicBezTo>
                    <a:cubicBezTo>
                      <a:pt x="403156" y="1246595"/>
                      <a:pt x="357436" y="1246595"/>
                      <a:pt x="312668" y="1247547"/>
                    </a:cubicBezTo>
                    <a:cubicBezTo>
                      <a:pt x="284093" y="1247547"/>
                      <a:pt x="279331" y="1251357"/>
                      <a:pt x="279331" y="1280885"/>
                    </a:cubicBezTo>
                    <a:cubicBezTo>
                      <a:pt x="278378" y="1388518"/>
                      <a:pt x="278378" y="1497102"/>
                      <a:pt x="279331" y="1604735"/>
                    </a:cubicBezTo>
                    <a:cubicBezTo>
                      <a:pt x="279331" y="1632357"/>
                      <a:pt x="284093" y="1635215"/>
                      <a:pt x="310763" y="1636168"/>
                    </a:cubicBezTo>
                    <a:cubicBezTo>
                      <a:pt x="355531" y="1637120"/>
                      <a:pt x="401251" y="1637120"/>
                      <a:pt x="446018" y="1636168"/>
                    </a:cubicBezTo>
                    <a:cubicBezTo>
                      <a:pt x="475546" y="1636168"/>
                      <a:pt x="479356" y="1632357"/>
                      <a:pt x="479356" y="1603782"/>
                    </a:cubicBezTo>
                    <a:cubicBezTo>
                      <a:pt x="479356" y="1549490"/>
                      <a:pt x="479356" y="1496150"/>
                      <a:pt x="479356" y="1442810"/>
                    </a:cubicBezTo>
                    <a:close/>
                  </a:path>
                </a:pathLst>
              </a:custGeom>
              <a:grpFill/>
              <a:ln w="9525" cap="flat">
                <a:solidFill>
                  <a:schemeClr val="bg1"/>
                </a:solid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57498077-85D9-4EA3-B5ED-3DEC01970AF8}"/>
                  </a:ext>
                </a:extLst>
              </p:cNvPr>
              <p:cNvSpPr/>
              <p:nvPr/>
            </p:nvSpPr>
            <p:spPr>
              <a:xfrm>
                <a:off x="3023689" y="440931"/>
                <a:ext cx="1509441" cy="1156925"/>
              </a:xfrm>
              <a:custGeom>
                <a:avLst/>
                <a:gdLst>
                  <a:gd name="connsiteX0" fmla="*/ 1509258 w 1509441"/>
                  <a:gd name="connsiteY0" fmla="*/ 166735 h 1156925"/>
                  <a:gd name="connsiteX1" fmla="*/ 1274943 w 1509441"/>
                  <a:gd name="connsiteY1" fmla="*/ 314372 h 1156925"/>
                  <a:gd name="connsiteX2" fmla="*/ 1217793 w 1509441"/>
                  <a:gd name="connsiteY2" fmla="*/ 334375 h 1156925"/>
                  <a:gd name="connsiteX3" fmla="*/ 1168263 w 1509441"/>
                  <a:gd name="connsiteY3" fmla="*/ 436292 h 1156925"/>
                  <a:gd name="connsiteX4" fmla="*/ 1156833 w 1509441"/>
                  <a:gd name="connsiteY4" fmla="*/ 473440 h 1156925"/>
                  <a:gd name="connsiteX5" fmla="*/ 1122543 w 1509441"/>
                  <a:gd name="connsiteY5" fmla="*/ 507730 h 1156925"/>
                  <a:gd name="connsiteX6" fmla="*/ 1080633 w 1509441"/>
                  <a:gd name="connsiteY6" fmla="*/ 528685 h 1156925"/>
                  <a:gd name="connsiteX7" fmla="*/ 957760 w 1509441"/>
                  <a:gd name="connsiteY7" fmla="*/ 657272 h 1156925"/>
                  <a:gd name="connsiteX8" fmla="*/ 936805 w 1509441"/>
                  <a:gd name="connsiteY8" fmla="*/ 707755 h 1156925"/>
                  <a:gd name="connsiteX9" fmla="*/ 910135 w 1509441"/>
                  <a:gd name="connsiteY9" fmla="*/ 742997 h 1156925"/>
                  <a:gd name="connsiteX10" fmla="*/ 876798 w 1509441"/>
                  <a:gd name="connsiteY10" fmla="*/ 717280 h 1156925"/>
                  <a:gd name="connsiteX11" fmla="*/ 840603 w 1509441"/>
                  <a:gd name="connsiteY11" fmla="*/ 671560 h 1156925"/>
                  <a:gd name="connsiteX12" fmla="*/ 772023 w 1509441"/>
                  <a:gd name="connsiteY12" fmla="*/ 626792 h 1156925"/>
                  <a:gd name="connsiteX13" fmla="*/ 669153 w 1509441"/>
                  <a:gd name="connsiteY13" fmla="*/ 601075 h 1156925"/>
                  <a:gd name="connsiteX14" fmla="*/ 643435 w 1509441"/>
                  <a:gd name="connsiteY14" fmla="*/ 618220 h 1156925"/>
                  <a:gd name="connsiteX15" fmla="*/ 508180 w 1509441"/>
                  <a:gd name="connsiteY15" fmla="*/ 818245 h 1156925"/>
                  <a:gd name="connsiteX16" fmla="*/ 500560 w 1509441"/>
                  <a:gd name="connsiteY16" fmla="*/ 855392 h 1156925"/>
                  <a:gd name="connsiteX17" fmla="*/ 465318 w 1509441"/>
                  <a:gd name="connsiteY17" fmla="*/ 893492 h 1156925"/>
                  <a:gd name="connsiteX18" fmla="*/ 427218 w 1509441"/>
                  <a:gd name="connsiteY18" fmla="*/ 914447 h 1156925"/>
                  <a:gd name="connsiteX19" fmla="*/ 298630 w 1509441"/>
                  <a:gd name="connsiteY19" fmla="*/ 1084945 h 1156925"/>
                  <a:gd name="connsiteX20" fmla="*/ 281485 w 1509441"/>
                  <a:gd name="connsiteY20" fmla="*/ 1126855 h 1156925"/>
                  <a:gd name="connsiteX21" fmla="*/ 256720 w 1509441"/>
                  <a:gd name="connsiteY21" fmla="*/ 1156382 h 1156925"/>
                  <a:gd name="connsiteX22" fmla="*/ 220525 w 1509441"/>
                  <a:gd name="connsiteY22" fmla="*/ 1134475 h 1156925"/>
                  <a:gd name="connsiteX23" fmla="*/ 184330 w 1509441"/>
                  <a:gd name="connsiteY23" fmla="*/ 1099232 h 1156925"/>
                  <a:gd name="connsiteX24" fmla="*/ 92890 w 1509441"/>
                  <a:gd name="connsiteY24" fmla="*/ 1059227 h 1156925"/>
                  <a:gd name="connsiteX25" fmla="*/ 33835 w 1509441"/>
                  <a:gd name="connsiteY25" fmla="*/ 1051607 h 1156925"/>
                  <a:gd name="connsiteX26" fmla="*/ 1450 w 1509441"/>
                  <a:gd name="connsiteY26" fmla="*/ 1029700 h 1156925"/>
                  <a:gd name="connsiteX27" fmla="*/ 14785 w 1509441"/>
                  <a:gd name="connsiteY27" fmla="*/ 996362 h 1156925"/>
                  <a:gd name="connsiteX28" fmla="*/ 58600 w 1509441"/>
                  <a:gd name="connsiteY28" fmla="*/ 1008745 h 1156925"/>
                  <a:gd name="connsiteX29" fmla="*/ 111940 w 1509441"/>
                  <a:gd name="connsiteY29" fmla="*/ 1055417 h 1156925"/>
                  <a:gd name="connsiteX30" fmla="*/ 203380 w 1509441"/>
                  <a:gd name="connsiteY30" fmla="*/ 1094470 h 1156925"/>
                  <a:gd name="connsiteX31" fmla="*/ 237670 w 1509441"/>
                  <a:gd name="connsiteY31" fmla="*/ 1098280 h 1156925"/>
                  <a:gd name="connsiteX32" fmla="*/ 303393 w 1509441"/>
                  <a:gd name="connsiteY32" fmla="*/ 1057322 h 1156925"/>
                  <a:gd name="connsiteX33" fmla="*/ 410073 w 1509441"/>
                  <a:gd name="connsiteY33" fmla="*/ 915400 h 1156925"/>
                  <a:gd name="connsiteX34" fmla="*/ 438648 w 1509441"/>
                  <a:gd name="connsiteY34" fmla="*/ 859202 h 1156925"/>
                  <a:gd name="connsiteX35" fmla="*/ 467223 w 1509441"/>
                  <a:gd name="connsiteY35" fmla="*/ 831580 h 1156925"/>
                  <a:gd name="connsiteX36" fmla="*/ 500560 w 1509441"/>
                  <a:gd name="connsiteY36" fmla="*/ 807767 h 1156925"/>
                  <a:gd name="connsiteX37" fmla="*/ 641530 w 1509441"/>
                  <a:gd name="connsiteY37" fmla="*/ 599170 h 1156925"/>
                  <a:gd name="connsiteX38" fmla="*/ 654865 w 1509441"/>
                  <a:gd name="connsiteY38" fmla="*/ 570595 h 1156925"/>
                  <a:gd name="connsiteX39" fmla="*/ 685345 w 1509441"/>
                  <a:gd name="connsiteY39" fmla="*/ 541067 h 1156925"/>
                  <a:gd name="connsiteX40" fmla="*/ 718683 w 1509441"/>
                  <a:gd name="connsiteY40" fmla="*/ 562975 h 1156925"/>
                  <a:gd name="connsiteX41" fmla="*/ 754878 w 1509441"/>
                  <a:gd name="connsiteY41" fmla="*/ 600122 h 1156925"/>
                  <a:gd name="connsiteX42" fmla="*/ 858700 w 1509441"/>
                  <a:gd name="connsiteY42" fmla="*/ 668702 h 1156925"/>
                  <a:gd name="connsiteX43" fmla="*/ 934900 w 1509441"/>
                  <a:gd name="connsiteY43" fmla="*/ 662987 h 1156925"/>
                  <a:gd name="connsiteX44" fmla="*/ 1079680 w 1509441"/>
                  <a:gd name="connsiteY44" fmla="*/ 511540 h 1156925"/>
                  <a:gd name="connsiteX45" fmla="*/ 1093015 w 1509441"/>
                  <a:gd name="connsiteY45" fmla="*/ 482965 h 1156925"/>
                  <a:gd name="connsiteX46" fmla="*/ 1127305 w 1509441"/>
                  <a:gd name="connsiteY46" fmla="*/ 447722 h 1156925"/>
                  <a:gd name="connsiteX47" fmla="*/ 1161595 w 1509441"/>
                  <a:gd name="connsiteY47" fmla="*/ 421052 h 1156925"/>
                  <a:gd name="connsiteX48" fmla="*/ 1217793 w 1509441"/>
                  <a:gd name="connsiteY48" fmla="*/ 305800 h 1156925"/>
                  <a:gd name="connsiteX49" fmla="*/ 1211126 w 1509441"/>
                  <a:gd name="connsiteY49" fmla="*/ 262937 h 1156925"/>
                  <a:gd name="connsiteX50" fmla="*/ 1178740 w 1509441"/>
                  <a:gd name="connsiteY50" fmla="*/ 162925 h 1156925"/>
                  <a:gd name="connsiteX51" fmla="*/ 1317805 w 1509441"/>
                  <a:gd name="connsiteY51" fmla="*/ 1952 h 1156925"/>
                  <a:gd name="connsiteX52" fmla="*/ 1502590 w 1509441"/>
                  <a:gd name="connsiteY52" fmla="*/ 113395 h 1156925"/>
                  <a:gd name="connsiteX53" fmla="*/ 1509258 w 1509441"/>
                  <a:gd name="connsiteY53" fmla="*/ 166735 h 1156925"/>
                  <a:gd name="connsiteX54" fmla="*/ 1347333 w 1509441"/>
                  <a:gd name="connsiteY54" fmla="*/ 10525 h 1156925"/>
                  <a:gd name="connsiteX55" fmla="*/ 1190170 w 1509441"/>
                  <a:gd name="connsiteY55" fmla="*/ 165782 h 1156925"/>
                  <a:gd name="connsiteX56" fmla="*/ 1344476 w 1509441"/>
                  <a:gd name="connsiteY56" fmla="*/ 320087 h 1156925"/>
                  <a:gd name="connsiteX57" fmla="*/ 1499733 w 1509441"/>
                  <a:gd name="connsiteY57" fmla="*/ 167687 h 1156925"/>
                  <a:gd name="connsiteX58" fmla="*/ 1347333 w 1509441"/>
                  <a:gd name="connsiteY58" fmla="*/ 10525 h 1156925"/>
                  <a:gd name="connsiteX59" fmla="*/ 50980 w 1509441"/>
                  <a:gd name="connsiteY59" fmla="*/ 1019222 h 1156925"/>
                  <a:gd name="connsiteX60" fmla="*/ 30978 w 1509441"/>
                  <a:gd name="connsiteY60" fmla="*/ 1002077 h 1156925"/>
                  <a:gd name="connsiteX61" fmla="*/ 13833 w 1509441"/>
                  <a:gd name="connsiteY61" fmla="*/ 1020175 h 1156925"/>
                  <a:gd name="connsiteX62" fmla="*/ 33835 w 1509441"/>
                  <a:gd name="connsiteY62" fmla="*/ 1039225 h 1156925"/>
                  <a:gd name="connsiteX63" fmla="*/ 50980 w 1509441"/>
                  <a:gd name="connsiteY63" fmla="*/ 1019222 h 1156925"/>
                  <a:gd name="connsiteX64" fmla="*/ 1127305 w 1509441"/>
                  <a:gd name="connsiteY64" fmla="*/ 460105 h 1156925"/>
                  <a:gd name="connsiteX65" fmla="*/ 1110160 w 1509441"/>
                  <a:gd name="connsiteY65" fmla="*/ 477250 h 1156925"/>
                  <a:gd name="connsiteX66" fmla="*/ 1127305 w 1509441"/>
                  <a:gd name="connsiteY66" fmla="*/ 495347 h 1156925"/>
                  <a:gd name="connsiteX67" fmla="*/ 1144451 w 1509441"/>
                  <a:gd name="connsiteY67" fmla="*/ 478202 h 1156925"/>
                  <a:gd name="connsiteX68" fmla="*/ 1127305 w 1509441"/>
                  <a:gd name="connsiteY68" fmla="*/ 460105 h 1156925"/>
                  <a:gd name="connsiteX69" fmla="*/ 707253 w 1509441"/>
                  <a:gd name="connsiteY69" fmla="*/ 568690 h 1156925"/>
                  <a:gd name="connsiteX70" fmla="*/ 689155 w 1509441"/>
                  <a:gd name="connsiteY70" fmla="*/ 550592 h 1156925"/>
                  <a:gd name="connsiteX71" fmla="*/ 672010 w 1509441"/>
                  <a:gd name="connsiteY71" fmla="*/ 568690 h 1156925"/>
                  <a:gd name="connsiteX72" fmla="*/ 688203 w 1509441"/>
                  <a:gd name="connsiteY72" fmla="*/ 586787 h 1156925"/>
                  <a:gd name="connsiteX73" fmla="*/ 707253 w 1509441"/>
                  <a:gd name="connsiteY73" fmla="*/ 568690 h 1156925"/>
                  <a:gd name="connsiteX74" fmla="*/ 248148 w 1509441"/>
                  <a:gd name="connsiteY74" fmla="*/ 1108757 h 1156925"/>
                  <a:gd name="connsiteX75" fmla="*/ 234813 w 1509441"/>
                  <a:gd name="connsiteY75" fmla="*/ 1128760 h 1156925"/>
                  <a:gd name="connsiteX76" fmla="*/ 253863 w 1509441"/>
                  <a:gd name="connsiteY76" fmla="*/ 1144952 h 1156925"/>
                  <a:gd name="connsiteX77" fmla="*/ 269103 w 1509441"/>
                  <a:gd name="connsiteY77" fmla="*/ 1125902 h 1156925"/>
                  <a:gd name="connsiteX78" fmla="*/ 248148 w 1509441"/>
                  <a:gd name="connsiteY78" fmla="*/ 1108757 h 1156925"/>
                  <a:gd name="connsiteX79" fmla="*/ 926328 w 1509441"/>
                  <a:gd name="connsiteY79" fmla="*/ 712517 h 1156925"/>
                  <a:gd name="connsiteX80" fmla="*/ 909183 w 1509441"/>
                  <a:gd name="connsiteY80" fmla="*/ 694420 h 1156925"/>
                  <a:gd name="connsiteX81" fmla="*/ 891085 w 1509441"/>
                  <a:gd name="connsiteY81" fmla="*/ 714422 h 1156925"/>
                  <a:gd name="connsiteX82" fmla="*/ 907278 w 1509441"/>
                  <a:gd name="connsiteY82" fmla="*/ 728710 h 1156925"/>
                  <a:gd name="connsiteX83" fmla="*/ 926328 w 1509441"/>
                  <a:gd name="connsiteY83" fmla="*/ 712517 h 1156925"/>
                  <a:gd name="connsiteX84" fmla="*/ 489130 w 1509441"/>
                  <a:gd name="connsiteY84" fmla="*/ 864917 h 1156925"/>
                  <a:gd name="connsiteX85" fmla="*/ 471985 w 1509441"/>
                  <a:gd name="connsiteY85" fmla="*/ 845867 h 1156925"/>
                  <a:gd name="connsiteX86" fmla="*/ 452935 w 1509441"/>
                  <a:gd name="connsiteY86" fmla="*/ 862060 h 1156925"/>
                  <a:gd name="connsiteX87" fmla="*/ 469128 w 1509441"/>
                  <a:gd name="connsiteY87" fmla="*/ 882062 h 1156925"/>
                  <a:gd name="connsiteX88" fmla="*/ 489130 w 1509441"/>
                  <a:gd name="connsiteY88" fmla="*/ 864917 h 115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509441" h="1156925">
                    <a:moveTo>
                      <a:pt x="1509258" y="166735"/>
                    </a:moveTo>
                    <a:cubicBezTo>
                      <a:pt x="1514973" y="277225"/>
                      <a:pt x="1386385" y="369617"/>
                      <a:pt x="1274943" y="314372"/>
                    </a:cubicBezTo>
                    <a:cubicBezTo>
                      <a:pt x="1228270" y="291512"/>
                      <a:pt x="1233033" y="304847"/>
                      <a:pt x="1217793" y="334375"/>
                    </a:cubicBezTo>
                    <a:cubicBezTo>
                      <a:pt x="1200648" y="367712"/>
                      <a:pt x="1185408" y="402955"/>
                      <a:pt x="1168263" y="436292"/>
                    </a:cubicBezTo>
                    <a:cubicBezTo>
                      <a:pt x="1162548" y="447722"/>
                      <a:pt x="1158738" y="460105"/>
                      <a:pt x="1156833" y="473440"/>
                    </a:cubicBezTo>
                    <a:cubicBezTo>
                      <a:pt x="1154928" y="500110"/>
                      <a:pt x="1146355" y="509635"/>
                      <a:pt x="1122543" y="507730"/>
                    </a:cubicBezTo>
                    <a:cubicBezTo>
                      <a:pt x="1102540" y="506777"/>
                      <a:pt x="1092063" y="516302"/>
                      <a:pt x="1080633" y="528685"/>
                    </a:cubicBezTo>
                    <a:cubicBezTo>
                      <a:pt x="1039675" y="571547"/>
                      <a:pt x="998718" y="614410"/>
                      <a:pt x="957760" y="657272"/>
                    </a:cubicBezTo>
                    <a:cubicBezTo>
                      <a:pt x="944425" y="671560"/>
                      <a:pt x="935853" y="685847"/>
                      <a:pt x="936805" y="707755"/>
                    </a:cubicBezTo>
                    <a:cubicBezTo>
                      <a:pt x="938710" y="728710"/>
                      <a:pt x="926328" y="742997"/>
                      <a:pt x="910135" y="742997"/>
                    </a:cubicBezTo>
                    <a:cubicBezTo>
                      <a:pt x="892038" y="742997"/>
                      <a:pt x="878703" y="732520"/>
                      <a:pt x="876798" y="717280"/>
                    </a:cubicBezTo>
                    <a:cubicBezTo>
                      <a:pt x="873940" y="693467"/>
                      <a:pt x="857748" y="682990"/>
                      <a:pt x="840603" y="671560"/>
                    </a:cubicBezTo>
                    <a:cubicBezTo>
                      <a:pt x="817743" y="656320"/>
                      <a:pt x="794883" y="641080"/>
                      <a:pt x="772023" y="626792"/>
                    </a:cubicBezTo>
                    <a:cubicBezTo>
                      <a:pt x="723445" y="594407"/>
                      <a:pt x="723445" y="594407"/>
                      <a:pt x="669153" y="601075"/>
                    </a:cubicBezTo>
                    <a:cubicBezTo>
                      <a:pt x="656770" y="602980"/>
                      <a:pt x="650103" y="608695"/>
                      <a:pt x="643435" y="618220"/>
                    </a:cubicBezTo>
                    <a:cubicBezTo>
                      <a:pt x="598668" y="684895"/>
                      <a:pt x="553900" y="751570"/>
                      <a:pt x="508180" y="818245"/>
                    </a:cubicBezTo>
                    <a:cubicBezTo>
                      <a:pt x="500560" y="829675"/>
                      <a:pt x="500560" y="842057"/>
                      <a:pt x="500560" y="855392"/>
                    </a:cubicBezTo>
                    <a:cubicBezTo>
                      <a:pt x="500560" y="882062"/>
                      <a:pt x="491988" y="891587"/>
                      <a:pt x="465318" y="893492"/>
                    </a:cubicBezTo>
                    <a:cubicBezTo>
                      <a:pt x="448173" y="894445"/>
                      <a:pt x="436743" y="901112"/>
                      <a:pt x="427218" y="914447"/>
                    </a:cubicBezTo>
                    <a:cubicBezTo>
                      <a:pt x="385308" y="971597"/>
                      <a:pt x="341493" y="1027795"/>
                      <a:pt x="298630" y="1084945"/>
                    </a:cubicBezTo>
                    <a:cubicBezTo>
                      <a:pt x="289105" y="1097327"/>
                      <a:pt x="281485" y="1109710"/>
                      <a:pt x="281485" y="1126855"/>
                    </a:cubicBezTo>
                    <a:cubicBezTo>
                      <a:pt x="281485" y="1143047"/>
                      <a:pt x="272913" y="1153525"/>
                      <a:pt x="256720" y="1156382"/>
                    </a:cubicBezTo>
                    <a:cubicBezTo>
                      <a:pt x="238623" y="1159240"/>
                      <a:pt x="225288" y="1150667"/>
                      <a:pt x="220525" y="1134475"/>
                    </a:cubicBezTo>
                    <a:cubicBezTo>
                      <a:pt x="214810" y="1114472"/>
                      <a:pt x="200523" y="1106852"/>
                      <a:pt x="184330" y="1099232"/>
                    </a:cubicBezTo>
                    <a:cubicBezTo>
                      <a:pt x="153850" y="1085897"/>
                      <a:pt x="123370" y="1073515"/>
                      <a:pt x="92890" y="1059227"/>
                    </a:cubicBezTo>
                    <a:cubicBezTo>
                      <a:pt x="73840" y="1050655"/>
                      <a:pt x="53838" y="1050655"/>
                      <a:pt x="33835" y="1051607"/>
                    </a:cubicBezTo>
                    <a:cubicBezTo>
                      <a:pt x="17643" y="1052560"/>
                      <a:pt x="6213" y="1043987"/>
                      <a:pt x="1450" y="1029700"/>
                    </a:cubicBezTo>
                    <a:cubicBezTo>
                      <a:pt x="-3312" y="1015412"/>
                      <a:pt x="4308" y="1003982"/>
                      <a:pt x="14785" y="996362"/>
                    </a:cubicBezTo>
                    <a:cubicBezTo>
                      <a:pt x="30025" y="984932"/>
                      <a:pt x="51933" y="988742"/>
                      <a:pt x="58600" y="1008745"/>
                    </a:cubicBezTo>
                    <a:cubicBezTo>
                      <a:pt x="68125" y="1036367"/>
                      <a:pt x="89080" y="1045892"/>
                      <a:pt x="111940" y="1055417"/>
                    </a:cubicBezTo>
                    <a:cubicBezTo>
                      <a:pt x="142420" y="1067800"/>
                      <a:pt x="172900" y="1081135"/>
                      <a:pt x="203380" y="1094470"/>
                    </a:cubicBezTo>
                    <a:cubicBezTo>
                      <a:pt x="214810" y="1099232"/>
                      <a:pt x="225288" y="1099232"/>
                      <a:pt x="237670" y="1098280"/>
                    </a:cubicBezTo>
                    <a:cubicBezTo>
                      <a:pt x="267198" y="1095422"/>
                      <a:pt x="286248" y="1082087"/>
                      <a:pt x="303393" y="1057322"/>
                    </a:cubicBezTo>
                    <a:cubicBezTo>
                      <a:pt x="336730" y="1008745"/>
                      <a:pt x="373878" y="962072"/>
                      <a:pt x="410073" y="915400"/>
                    </a:cubicBezTo>
                    <a:cubicBezTo>
                      <a:pt x="422455" y="898255"/>
                      <a:pt x="435790" y="882062"/>
                      <a:pt x="438648" y="859202"/>
                    </a:cubicBezTo>
                    <a:cubicBezTo>
                      <a:pt x="440553" y="843962"/>
                      <a:pt x="451030" y="833485"/>
                      <a:pt x="467223" y="831580"/>
                    </a:cubicBezTo>
                    <a:cubicBezTo>
                      <a:pt x="483415" y="829675"/>
                      <a:pt x="491988" y="820150"/>
                      <a:pt x="500560" y="807767"/>
                    </a:cubicBezTo>
                    <a:cubicBezTo>
                      <a:pt x="547233" y="738235"/>
                      <a:pt x="594858" y="668702"/>
                      <a:pt x="641530" y="599170"/>
                    </a:cubicBezTo>
                    <a:cubicBezTo>
                      <a:pt x="647245" y="590597"/>
                      <a:pt x="652008" y="581072"/>
                      <a:pt x="654865" y="570595"/>
                    </a:cubicBezTo>
                    <a:cubicBezTo>
                      <a:pt x="658675" y="554402"/>
                      <a:pt x="667248" y="542020"/>
                      <a:pt x="685345" y="541067"/>
                    </a:cubicBezTo>
                    <a:cubicBezTo>
                      <a:pt x="701538" y="540115"/>
                      <a:pt x="712968" y="548687"/>
                      <a:pt x="718683" y="562975"/>
                    </a:cubicBezTo>
                    <a:cubicBezTo>
                      <a:pt x="725350" y="581072"/>
                      <a:pt x="739638" y="590597"/>
                      <a:pt x="754878" y="600122"/>
                    </a:cubicBezTo>
                    <a:cubicBezTo>
                      <a:pt x="790120" y="622030"/>
                      <a:pt x="824410" y="645842"/>
                      <a:pt x="858700" y="668702"/>
                    </a:cubicBezTo>
                    <a:cubicBezTo>
                      <a:pt x="888228" y="688705"/>
                      <a:pt x="911088" y="687752"/>
                      <a:pt x="934900" y="662987"/>
                    </a:cubicBezTo>
                    <a:cubicBezTo>
                      <a:pt x="983478" y="613457"/>
                      <a:pt x="1031103" y="562022"/>
                      <a:pt x="1079680" y="511540"/>
                    </a:cubicBezTo>
                    <a:cubicBezTo>
                      <a:pt x="1087300" y="502967"/>
                      <a:pt x="1092063" y="494395"/>
                      <a:pt x="1093015" y="482965"/>
                    </a:cubicBezTo>
                    <a:cubicBezTo>
                      <a:pt x="1095873" y="462962"/>
                      <a:pt x="1106351" y="449627"/>
                      <a:pt x="1127305" y="447722"/>
                    </a:cubicBezTo>
                    <a:cubicBezTo>
                      <a:pt x="1145403" y="445817"/>
                      <a:pt x="1154928" y="435340"/>
                      <a:pt x="1161595" y="421052"/>
                    </a:cubicBezTo>
                    <a:cubicBezTo>
                      <a:pt x="1180645" y="382952"/>
                      <a:pt x="1198743" y="343900"/>
                      <a:pt x="1217793" y="305800"/>
                    </a:cubicBezTo>
                    <a:cubicBezTo>
                      <a:pt x="1226365" y="289607"/>
                      <a:pt x="1220651" y="277225"/>
                      <a:pt x="1211126" y="262937"/>
                    </a:cubicBezTo>
                    <a:cubicBezTo>
                      <a:pt x="1190170" y="233410"/>
                      <a:pt x="1179693" y="201025"/>
                      <a:pt x="1178740" y="162925"/>
                    </a:cubicBezTo>
                    <a:cubicBezTo>
                      <a:pt x="1177788" y="97202"/>
                      <a:pt x="1228270" y="16240"/>
                      <a:pt x="1317805" y="1952"/>
                    </a:cubicBezTo>
                    <a:cubicBezTo>
                      <a:pt x="1398768" y="-10430"/>
                      <a:pt x="1479730" y="37195"/>
                      <a:pt x="1502590" y="113395"/>
                    </a:cubicBezTo>
                    <a:cubicBezTo>
                      <a:pt x="1507353" y="130540"/>
                      <a:pt x="1507353" y="148637"/>
                      <a:pt x="1509258" y="166735"/>
                    </a:cubicBezTo>
                    <a:close/>
                    <a:moveTo>
                      <a:pt x="1347333" y="10525"/>
                    </a:moveTo>
                    <a:cubicBezTo>
                      <a:pt x="1260655" y="12430"/>
                      <a:pt x="1191123" y="71485"/>
                      <a:pt x="1190170" y="165782"/>
                    </a:cubicBezTo>
                    <a:cubicBezTo>
                      <a:pt x="1189218" y="256270"/>
                      <a:pt x="1260655" y="318182"/>
                      <a:pt x="1344476" y="320087"/>
                    </a:cubicBezTo>
                    <a:cubicBezTo>
                      <a:pt x="1428295" y="321040"/>
                      <a:pt x="1499733" y="250555"/>
                      <a:pt x="1499733" y="167687"/>
                    </a:cubicBezTo>
                    <a:cubicBezTo>
                      <a:pt x="1500685" y="82915"/>
                      <a:pt x="1430201" y="11477"/>
                      <a:pt x="1347333" y="10525"/>
                    </a:cubicBezTo>
                    <a:close/>
                    <a:moveTo>
                      <a:pt x="50980" y="1019222"/>
                    </a:moveTo>
                    <a:cubicBezTo>
                      <a:pt x="48123" y="1009697"/>
                      <a:pt x="42408" y="1002077"/>
                      <a:pt x="30978" y="1002077"/>
                    </a:cubicBezTo>
                    <a:cubicBezTo>
                      <a:pt x="20500" y="1002077"/>
                      <a:pt x="12880" y="1009697"/>
                      <a:pt x="13833" y="1020175"/>
                    </a:cubicBezTo>
                    <a:cubicBezTo>
                      <a:pt x="13833" y="1031605"/>
                      <a:pt x="21453" y="1041130"/>
                      <a:pt x="33835" y="1039225"/>
                    </a:cubicBezTo>
                    <a:cubicBezTo>
                      <a:pt x="44313" y="1037320"/>
                      <a:pt x="50980" y="1029700"/>
                      <a:pt x="50980" y="1019222"/>
                    </a:cubicBezTo>
                    <a:close/>
                    <a:moveTo>
                      <a:pt x="1127305" y="460105"/>
                    </a:moveTo>
                    <a:cubicBezTo>
                      <a:pt x="1115876" y="460105"/>
                      <a:pt x="1110160" y="466772"/>
                      <a:pt x="1110160" y="477250"/>
                    </a:cubicBezTo>
                    <a:cubicBezTo>
                      <a:pt x="1110160" y="487727"/>
                      <a:pt x="1115876" y="495347"/>
                      <a:pt x="1127305" y="495347"/>
                    </a:cubicBezTo>
                    <a:cubicBezTo>
                      <a:pt x="1137783" y="495347"/>
                      <a:pt x="1144451" y="489632"/>
                      <a:pt x="1144451" y="478202"/>
                    </a:cubicBezTo>
                    <a:cubicBezTo>
                      <a:pt x="1144451" y="466772"/>
                      <a:pt x="1137783" y="461057"/>
                      <a:pt x="1127305" y="460105"/>
                    </a:cubicBezTo>
                    <a:close/>
                    <a:moveTo>
                      <a:pt x="707253" y="568690"/>
                    </a:moveTo>
                    <a:cubicBezTo>
                      <a:pt x="706300" y="558212"/>
                      <a:pt x="700585" y="550592"/>
                      <a:pt x="689155" y="550592"/>
                    </a:cubicBezTo>
                    <a:cubicBezTo>
                      <a:pt x="677725" y="549640"/>
                      <a:pt x="672010" y="558212"/>
                      <a:pt x="672010" y="568690"/>
                    </a:cubicBezTo>
                    <a:cubicBezTo>
                      <a:pt x="672010" y="579167"/>
                      <a:pt x="676773" y="587740"/>
                      <a:pt x="688203" y="586787"/>
                    </a:cubicBezTo>
                    <a:cubicBezTo>
                      <a:pt x="698680" y="586787"/>
                      <a:pt x="705348" y="580120"/>
                      <a:pt x="707253" y="568690"/>
                    </a:cubicBezTo>
                    <a:close/>
                    <a:moveTo>
                      <a:pt x="248148" y="1108757"/>
                    </a:moveTo>
                    <a:cubicBezTo>
                      <a:pt x="239575" y="1111615"/>
                      <a:pt x="232908" y="1117330"/>
                      <a:pt x="234813" y="1128760"/>
                    </a:cubicBezTo>
                    <a:cubicBezTo>
                      <a:pt x="235765" y="1139237"/>
                      <a:pt x="242433" y="1145905"/>
                      <a:pt x="253863" y="1144952"/>
                    </a:cubicBezTo>
                    <a:cubicBezTo>
                      <a:pt x="265293" y="1144000"/>
                      <a:pt x="270055" y="1136380"/>
                      <a:pt x="269103" y="1125902"/>
                    </a:cubicBezTo>
                    <a:cubicBezTo>
                      <a:pt x="268150" y="1115425"/>
                      <a:pt x="260530" y="1109710"/>
                      <a:pt x="248148" y="1108757"/>
                    </a:cubicBezTo>
                    <a:close/>
                    <a:moveTo>
                      <a:pt x="926328" y="712517"/>
                    </a:moveTo>
                    <a:cubicBezTo>
                      <a:pt x="923470" y="703945"/>
                      <a:pt x="919660" y="695372"/>
                      <a:pt x="909183" y="694420"/>
                    </a:cubicBezTo>
                    <a:cubicBezTo>
                      <a:pt x="895848" y="693467"/>
                      <a:pt x="891085" y="702992"/>
                      <a:pt x="891085" y="714422"/>
                    </a:cubicBezTo>
                    <a:cubicBezTo>
                      <a:pt x="890133" y="723947"/>
                      <a:pt x="898705" y="728710"/>
                      <a:pt x="907278" y="728710"/>
                    </a:cubicBezTo>
                    <a:cubicBezTo>
                      <a:pt x="916803" y="728710"/>
                      <a:pt x="924423" y="724900"/>
                      <a:pt x="926328" y="712517"/>
                    </a:cubicBezTo>
                    <a:close/>
                    <a:moveTo>
                      <a:pt x="489130" y="864917"/>
                    </a:moveTo>
                    <a:cubicBezTo>
                      <a:pt x="489130" y="853487"/>
                      <a:pt x="481510" y="847772"/>
                      <a:pt x="471985" y="845867"/>
                    </a:cubicBezTo>
                    <a:cubicBezTo>
                      <a:pt x="460555" y="843962"/>
                      <a:pt x="452935" y="851582"/>
                      <a:pt x="452935" y="862060"/>
                    </a:cubicBezTo>
                    <a:cubicBezTo>
                      <a:pt x="452935" y="871585"/>
                      <a:pt x="458650" y="881110"/>
                      <a:pt x="469128" y="882062"/>
                    </a:cubicBezTo>
                    <a:cubicBezTo>
                      <a:pt x="479605" y="882062"/>
                      <a:pt x="486273" y="874442"/>
                      <a:pt x="489130" y="864917"/>
                    </a:cubicBezTo>
                    <a:close/>
                  </a:path>
                </a:pathLst>
              </a:custGeom>
              <a:grpFill/>
              <a:ln w="9525" cap="flat">
                <a:solidFill>
                  <a:schemeClr val="bg1"/>
                </a:solidFill>
                <a:prstDash val="solid"/>
                <a:miter/>
              </a:ln>
            </p:spPr>
            <p:txBody>
              <a:bodyPr rtlCol="0" anchor="ctr"/>
              <a:lstStyle/>
              <a:p>
                <a:endParaRPr lang="en-IN"/>
              </a:p>
            </p:txBody>
          </p:sp>
          <p:sp>
            <p:nvSpPr>
              <p:cNvPr id="262" name="Graphic 20" descr="Dollar">
                <a:extLst>
                  <a:ext uri="{FF2B5EF4-FFF2-40B4-BE49-F238E27FC236}">
                    <a16:creationId xmlns:a16="http://schemas.microsoft.com/office/drawing/2014/main" id="{C01F7B8F-3235-4F10-89A4-96C57A53F5E9}"/>
                  </a:ext>
                </a:extLst>
              </p:cNvPr>
              <p:cNvSpPr/>
              <p:nvPr/>
            </p:nvSpPr>
            <p:spPr>
              <a:xfrm>
                <a:off x="4329115" y="510738"/>
                <a:ext cx="76200" cy="182242"/>
              </a:xfrm>
              <a:custGeom>
                <a:avLst/>
                <a:gdLst>
                  <a:gd name="connsiteX0" fmla="*/ 166549 w 171249"/>
                  <a:gd name="connsiteY0" fmla="*/ 245993 h 409560"/>
                  <a:gd name="connsiteX1" fmla="*/ 153910 w 171249"/>
                  <a:gd name="connsiteY1" fmla="*/ 227224 h 409560"/>
                  <a:gd name="connsiteX2" fmla="*/ 135741 w 171249"/>
                  <a:gd name="connsiteY2" fmla="*/ 214065 h 409560"/>
                  <a:gd name="connsiteX3" fmla="*/ 114357 w 171249"/>
                  <a:gd name="connsiteY3" fmla="*/ 204602 h 409560"/>
                  <a:gd name="connsiteX4" fmla="*/ 91497 w 171249"/>
                  <a:gd name="connsiteY4" fmla="*/ 196982 h 409560"/>
                  <a:gd name="connsiteX5" fmla="*/ 89716 w 171249"/>
                  <a:gd name="connsiteY5" fmla="*/ 196410 h 409560"/>
                  <a:gd name="connsiteX6" fmla="*/ 89716 w 171249"/>
                  <a:gd name="connsiteY6" fmla="*/ 62036 h 409560"/>
                  <a:gd name="connsiteX7" fmla="*/ 92845 w 171249"/>
                  <a:gd name="connsiteY7" fmla="*/ 61912 h 409560"/>
                  <a:gd name="connsiteX8" fmla="*/ 128749 w 171249"/>
                  <a:gd name="connsiteY8" fmla="*/ 68437 h 409560"/>
                  <a:gd name="connsiteX9" fmla="*/ 158005 w 171249"/>
                  <a:gd name="connsiteY9" fmla="*/ 89297 h 409560"/>
                  <a:gd name="connsiteX10" fmla="*/ 164878 w 171249"/>
                  <a:gd name="connsiteY10" fmla="*/ 82706 h 409560"/>
                  <a:gd name="connsiteX11" fmla="*/ 132440 w 171249"/>
                  <a:gd name="connsiteY11" fmla="*/ 59655 h 409560"/>
                  <a:gd name="connsiteX12" fmla="*/ 92845 w 171249"/>
                  <a:gd name="connsiteY12" fmla="*/ 52387 h 409560"/>
                  <a:gd name="connsiteX13" fmla="*/ 89716 w 171249"/>
                  <a:gd name="connsiteY13" fmla="*/ 52511 h 409560"/>
                  <a:gd name="connsiteX14" fmla="*/ 89716 w 171249"/>
                  <a:gd name="connsiteY14" fmla="*/ 0 h 409560"/>
                  <a:gd name="connsiteX15" fmla="*/ 80191 w 171249"/>
                  <a:gd name="connsiteY15" fmla="*/ 0 h 409560"/>
                  <a:gd name="connsiteX16" fmla="*/ 80191 w 171249"/>
                  <a:gd name="connsiteY16" fmla="*/ 53154 h 409560"/>
                  <a:gd name="connsiteX17" fmla="*/ 57331 w 171249"/>
                  <a:gd name="connsiteY17" fmla="*/ 58574 h 409560"/>
                  <a:gd name="connsiteX18" fmla="*/ 30971 w 171249"/>
                  <a:gd name="connsiteY18" fmla="*/ 75281 h 409560"/>
                  <a:gd name="connsiteX19" fmla="*/ 14630 w 171249"/>
                  <a:gd name="connsiteY19" fmla="*/ 99570 h 409560"/>
                  <a:gd name="connsiteX20" fmla="*/ 9054 w 171249"/>
                  <a:gd name="connsiteY20" fmla="*/ 128230 h 409560"/>
                  <a:gd name="connsiteX21" fmla="*/ 13687 w 171249"/>
                  <a:gd name="connsiteY21" fmla="*/ 155010 h 409560"/>
                  <a:gd name="connsiteX22" fmla="*/ 26256 w 171249"/>
                  <a:gd name="connsiteY22" fmla="*/ 174731 h 409560"/>
                  <a:gd name="connsiteX23" fmla="*/ 44425 w 171249"/>
                  <a:gd name="connsiteY23" fmla="*/ 188571 h 409560"/>
                  <a:gd name="connsiteX24" fmla="*/ 65856 w 171249"/>
                  <a:gd name="connsiteY24" fmla="*/ 198368 h 409560"/>
                  <a:gd name="connsiteX25" fmla="*/ 80186 w 171249"/>
                  <a:gd name="connsiteY25" fmla="*/ 203373 h 409560"/>
                  <a:gd name="connsiteX26" fmla="*/ 80186 w 171249"/>
                  <a:gd name="connsiteY26" fmla="*/ 347639 h 409560"/>
                  <a:gd name="connsiteX27" fmla="*/ 57683 w 171249"/>
                  <a:gd name="connsiteY27" fmla="*/ 345186 h 409560"/>
                  <a:gd name="connsiteX28" fmla="*/ 39514 w 171249"/>
                  <a:gd name="connsiteY28" fmla="*/ 338842 h 409560"/>
                  <a:gd name="connsiteX29" fmla="*/ 26146 w 171249"/>
                  <a:gd name="connsiteY29" fmla="*/ 330689 h 409560"/>
                  <a:gd name="connsiteX30" fmla="*/ 16497 w 171249"/>
                  <a:gd name="connsiteY30" fmla="*/ 322369 h 409560"/>
                  <a:gd name="connsiteX31" fmla="*/ 10087 w 171249"/>
                  <a:gd name="connsiteY31" fmla="*/ 315863 h 409560"/>
                  <a:gd name="connsiteX32" fmla="*/ 7272 w 171249"/>
                  <a:gd name="connsiteY32" fmla="*/ 312868 h 409560"/>
                  <a:gd name="connsiteX33" fmla="*/ 6896 w 171249"/>
                  <a:gd name="connsiteY33" fmla="*/ 312477 h 409560"/>
                  <a:gd name="connsiteX34" fmla="*/ 0 w 171249"/>
                  <a:gd name="connsiteY34" fmla="*/ 319035 h 409560"/>
                  <a:gd name="connsiteX35" fmla="*/ 391 w 171249"/>
                  <a:gd name="connsiteY35" fmla="*/ 319445 h 409560"/>
                  <a:gd name="connsiteX36" fmla="*/ 3077 w 171249"/>
                  <a:gd name="connsiteY36" fmla="*/ 322302 h 409560"/>
                  <a:gd name="connsiteX37" fmla="*/ 9844 w 171249"/>
                  <a:gd name="connsiteY37" fmla="*/ 329174 h 409560"/>
                  <a:gd name="connsiteX38" fmla="*/ 20264 w 171249"/>
                  <a:gd name="connsiteY38" fmla="*/ 338190 h 409560"/>
                  <a:gd name="connsiteX39" fmla="*/ 35347 w 171249"/>
                  <a:gd name="connsiteY39" fmla="*/ 347415 h 409560"/>
                  <a:gd name="connsiteX40" fmla="*/ 55440 w 171249"/>
                  <a:gd name="connsiteY40" fmla="*/ 354449 h 409560"/>
                  <a:gd name="connsiteX41" fmla="*/ 80205 w 171249"/>
                  <a:gd name="connsiteY41" fmla="*/ 357173 h 409560"/>
                  <a:gd name="connsiteX42" fmla="*/ 80205 w 171249"/>
                  <a:gd name="connsiteY42" fmla="*/ 409561 h 409560"/>
                  <a:gd name="connsiteX43" fmla="*/ 89730 w 171249"/>
                  <a:gd name="connsiteY43" fmla="*/ 409561 h 409560"/>
                  <a:gd name="connsiteX44" fmla="*/ 89730 w 171249"/>
                  <a:gd name="connsiteY44" fmla="*/ 356830 h 409560"/>
                  <a:gd name="connsiteX45" fmla="*/ 119029 w 171249"/>
                  <a:gd name="connsiteY45" fmla="*/ 350349 h 409560"/>
                  <a:gd name="connsiteX46" fmla="*/ 147361 w 171249"/>
                  <a:gd name="connsiteY46" fmla="*/ 331851 h 409560"/>
                  <a:gd name="connsiteX47" fmla="*/ 165154 w 171249"/>
                  <a:gd name="connsiteY47" fmla="*/ 304610 h 409560"/>
                  <a:gd name="connsiteX48" fmla="*/ 171236 w 171249"/>
                  <a:gd name="connsiteY48" fmla="*/ 271705 h 409560"/>
                  <a:gd name="connsiteX49" fmla="*/ 166549 w 171249"/>
                  <a:gd name="connsiteY49" fmla="*/ 245993 h 409560"/>
                  <a:gd name="connsiteX50" fmla="*/ 69223 w 171249"/>
                  <a:gd name="connsiteY50" fmla="*/ 189457 h 409560"/>
                  <a:gd name="connsiteX51" fmla="*/ 49030 w 171249"/>
                  <a:gd name="connsiteY51" fmla="*/ 180223 h 409560"/>
                  <a:gd name="connsiteX52" fmla="*/ 33133 w 171249"/>
                  <a:gd name="connsiteY52" fmla="*/ 168131 h 409560"/>
                  <a:gd name="connsiteX53" fmla="*/ 22498 w 171249"/>
                  <a:gd name="connsiteY53" fmla="*/ 151462 h 409560"/>
                  <a:gd name="connsiteX54" fmla="*/ 18564 w 171249"/>
                  <a:gd name="connsiteY54" fmla="*/ 128264 h 409560"/>
                  <a:gd name="connsiteX55" fmla="*/ 23436 w 171249"/>
                  <a:gd name="connsiteY55" fmla="*/ 103189 h 409560"/>
                  <a:gd name="connsiteX56" fmla="*/ 37624 w 171249"/>
                  <a:gd name="connsiteY56" fmla="*/ 82110 h 409560"/>
                  <a:gd name="connsiteX57" fmla="*/ 60836 w 171249"/>
                  <a:gd name="connsiteY57" fmla="*/ 67447 h 409560"/>
                  <a:gd name="connsiteX58" fmla="*/ 80191 w 171249"/>
                  <a:gd name="connsiteY58" fmla="*/ 62765 h 409560"/>
                  <a:gd name="connsiteX59" fmla="*/ 80191 w 171249"/>
                  <a:gd name="connsiteY59" fmla="*/ 193377 h 409560"/>
                  <a:gd name="connsiteX60" fmla="*/ 69223 w 171249"/>
                  <a:gd name="connsiteY60" fmla="*/ 189457 h 409560"/>
                  <a:gd name="connsiteX61" fmla="*/ 156277 w 171249"/>
                  <a:gd name="connsiteY61" fmla="*/ 301123 h 409560"/>
                  <a:gd name="connsiteX62" fmla="*/ 140627 w 171249"/>
                  <a:gd name="connsiteY62" fmla="*/ 325117 h 409560"/>
                  <a:gd name="connsiteX63" fmla="*/ 115386 w 171249"/>
                  <a:gd name="connsiteY63" fmla="*/ 341538 h 409560"/>
                  <a:gd name="connsiteX64" fmla="*/ 89702 w 171249"/>
                  <a:gd name="connsiteY64" fmla="*/ 347310 h 409560"/>
                  <a:gd name="connsiteX65" fmla="*/ 89702 w 171249"/>
                  <a:gd name="connsiteY65" fmla="*/ 206407 h 409560"/>
                  <a:gd name="connsiteX66" fmla="*/ 111057 w 171249"/>
                  <a:gd name="connsiteY66" fmla="*/ 213551 h 409560"/>
                  <a:gd name="connsiteX67" fmla="*/ 131288 w 171249"/>
                  <a:gd name="connsiteY67" fmla="*/ 222499 h 409560"/>
                  <a:gd name="connsiteX68" fmla="*/ 147209 w 171249"/>
                  <a:gd name="connsiteY68" fmla="*/ 234015 h 409560"/>
                  <a:gd name="connsiteX69" fmla="*/ 157777 w 171249"/>
                  <a:gd name="connsiteY69" fmla="*/ 249731 h 409560"/>
                  <a:gd name="connsiteX70" fmla="*/ 161682 w 171249"/>
                  <a:gd name="connsiteY70" fmla="*/ 271705 h 409560"/>
                  <a:gd name="connsiteX71" fmla="*/ 156277 w 171249"/>
                  <a:gd name="connsiteY71" fmla="*/ 301123 h 4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249" h="409560">
                    <a:moveTo>
                      <a:pt x="166549" y="245993"/>
                    </a:moveTo>
                    <a:cubicBezTo>
                      <a:pt x="163603" y="238970"/>
                      <a:pt x="159309" y="232594"/>
                      <a:pt x="153910" y="227224"/>
                    </a:cubicBezTo>
                    <a:cubicBezTo>
                      <a:pt x="148530" y="221971"/>
                      <a:pt x="142409" y="217537"/>
                      <a:pt x="135741" y="214065"/>
                    </a:cubicBezTo>
                    <a:cubicBezTo>
                      <a:pt x="128830" y="210442"/>
                      <a:pt x="121686" y="207281"/>
                      <a:pt x="114357" y="204602"/>
                    </a:cubicBezTo>
                    <a:cubicBezTo>
                      <a:pt x="106909" y="201863"/>
                      <a:pt x="99217" y="199301"/>
                      <a:pt x="91497" y="196982"/>
                    </a:cubicBezTo>
                    <a:cubicBezTo>
                      <a:pt x="90897" y="196801"/>
                      <a:pt x="90311" y="196596"/>
                      <a:pt x="89716" y="196410"/>
                    </a:cubicBezTo>
                    <a:lnTo>
                      <a:pt x="89716" y="62036"/>
                    </a:lnTo>
                    <a:cubicBezTo>
                      <a:pt x="90768" y="62008"/>
                      <a:pt x="91773" y="61912"/>
                      <a:pt x="92845" y="61912"/>
                    </a:cubicBezTo>
                    <a:cubicBezTo>
                      <a:pt x="105127" y="61682"/>
                      <a:pt x="117333" y="63900"/>
                      <a:pt x="128749" y="68437"/>
                    </a:cubicBezTo>
                    <a:cubicBezTo>
                      <a:pt x="139824" y="73319"/>
                      <a:pt x="149781" y="80418"/>
                      <a:pt x="158005" y="89297"/>
                    </a:cubicBezTo>
                    <a:lnTo>
                      <a:pt x="164878" y="82706"/>
                    </a:lnTo>
                    <a:cubicBezTo>
                      <a:pt x="155757" y="72883"/>
                      <a:pt x="144717" y="65037"/>
                      <a:pt x="132440" y="59655"/>
                    </a:cubicBezTo>
                    <a:cubicBezTo>
                      <a:pt x="119856" y="54624"/>
                      <a:pt x="106395" y="52153"/>
                      <a:pt x="92845" y="52387"/>
                    </a:cubicBezTo>
                    <a:cubicBezTo>
                      <a:pt x="91778" y="52387"/>
                      <a:pt x="90768" y="52483"/>
                      <a:pt x="89716" y="52511"/>
                    </a:cubicBezTo>
                    <a:lnTo>
                      <a:pt x="89716" y="0"/>
                    </a:lnTo>
                    <a:lnTo>
                      <a:pt x="80191" y="0"/>
                    </a:lnTo>
                    <a:lnTo>
                      <a:pt x="80191" y="53154"/>
                    </a:lnTo>
                    <a:cubicBezTo>
                      <a:pt x="72364" y="53937"/>
                      <a:pt x="64676" y="55760"/>
                      <a:pt x="57331" y="58574"/>
                    </a:cubicBezTo>
                    <a:cubicBezTo>
                      <a:pt x="47522" y="62337"/>
                      <a:pt x="38561" y="68017"/>
                      <a:pt x="30971" y="75281"/>
                    </a:cubicBezTo>
                    <a:cubicBezTo>
                      <a:pt x="23911" y="82167"/>
                      <a:pt x="18348" y="90436"/>
                      <a:pt x="14630" y="99570"/>
                    </a:cubicBezTo>
                    <a:cubicBezTo>
                      <a:pt x="10930" y="108671"/>
                      <a:pt x="9035" y="118405"/>
                      <a:pt x="9054" y="128230"/>
                    </a:cubicBezTo>
                    <a:cubicBezTo>
                      <a:pt x="8865" y="137371"/>
                      <a:pt x="10438" y="146464"/>
                      <a:pt x="13687" y="155010"/>
                    </a:cubicBezTo>
                    <a:cubicBezTo>
                      <a:pt x="16582" y="162325"/>
                      <a:pt x="20848" y="169018"/>
                      <a:pt x="26256" y="174731"/>
                    </a:cubicBezTo>
                    <a:cubicBezTo>
                      <a:pt x="31571" y="180244"/>
                      <a:pt x="37698" y="184911"/>
                      <a:pt x="44425" y="188571"/>
                    </a:cubicBezTo>
                    <a:cubicBezTo>
                      <a:pt x="51330" y="192335"/>
                      <a:pt x="58491" y="195609"/>
                      <a:pt x="65856" y="198368"/>
                    </a:cubicBezTo>
                    <a:cubicBezTo>
                      <a:pt x="70514" y="200125"/>
                      <a:pt x="75324" y="201778"/>
                      <a:pt x="80186" y="203373"/>
                    </a:cubicBezTo>
                    <a:lnTo>
                      <a:pt x="80186" y="347639"/>
                    </a:lnTo>
                    <a:cubicBezTo>
                      <a:pt x="72616" y="347680"/>
                      <a:pt x="65067" y="346857"/>
                      <a:pt x="57683" y="345186"/>
                    </a:cubicBezTo>
                    <a:cubicBezTo>
                      <a:pt x="51418" y="343725"/>
                      <a:pt x="45328" y="341598"/>
                      <a:pt x="39514" y="338842"/>
                    </a:cubicBezTo>
                    <a:cubicBezTo>
                      <a:pt x="34785" y="336601"/>
                      <a:pt x="30304" y="333867"/>
                      <a:pt x="26146" y="330689"/>
                    </a:cubicBezTo>
                    <a:cubicBezTo>
                      <a:pt x="22783" y="328091"/>
                      <a:pt x="19562" y="325313"/>
                      <a:pt x="16497" y="322369"/>
                    </a:cubicBezTo>
                    <a:cubicBezTo>
                      <a:pt x="13786" y="319727"/>
                      <a:pt x="11649" y="317559"/>
                      <a:pt x="10087" y="315863"/>
                    </a:cubicBezTo>
                    <a:cubicBezTo>
                      <a:pt x="8758" y="314435"/>
                      <a:pt x="7882" y="313482"/>
                      <a:pt x="7272" y="312868"/>
                    </a:cubicBezTo>
                    <a:lnTo>
                      <a:pt x="6896" y="312477"/>
                    </a:lnTo>
                    <a:lnTo>
                      <a:pt x="0" y="319035"/>
                    </a:lnTo>
                    <a:lnTo>
                      <a:pt x="391" y="319445"/>
                    </a:lnTo>
                    <a:cubicBezTo>
                      <a:pt x="976" y="320054"/>
                      <a:pt x="1819" y="320931"/>
                      <a:pt x="3077" y="322302"/>
                    </a:cubicBezTo>
                    <a:cubicBezTo>
                      <a:pt x="4724" y="324099"/>
                      <a:pt x="6980" y="326390"/>
                      <a:pt x="9844" y="329174"/>
                    </a:cubicBezTo>
                    <a:cubicBezTo>
                      <a:pt x="13153" y="332365"/>
                      <a:pt x="16632" y="335374"/>
                      <a:pt x="20264" y="338190"/>
                    </a:cubicBezTo>
                    <a:cubicBezTo>
                      <a:pt x="24954" y="341787"/>
                      <a:pt x="30009" y="344879"/>
                      <a:pt x="35347" y="347415"/>
                    </a:cubicBezTo>
                    <a:cubicBezTo>
                      <a:pt x="41776" y="350467"/>
                      <a:pt x="48512" y="352825"/>
                      <a:pt x="55440" y="354449"/>
                    </a:cubicBezTo>
                    <a:cubicBezTo>
                      <a:pt x="63564" y="356303"/>
                      <a:pt x="71873" y="357217"/>
                      <a:pt x="80205" y="357173"/>
                    </a:cubicBezTo>
                    <a:lnTo>
                      <a:pt x="80205" y="409561"/>
                    </a:lnTo>
                    <a:lnTo>
                      <a:pt x="89730" y="409561"/>
                    </a:lnTo>
                    <a:lnTo>
                      <a:pt x="89730" y="356830"/>
                    </a:lnTo>
                    <a:cubicBezTo>
                      <a:pt x="99780" y="356244"/>
                      <a:pt x="109670" y="354056"/>
                      <a:pt x="119029" y="350349"/>
                    </a:cubicBezTo>
                    <a:cubicBezTo>
                      <a:pt x="129608" y="346126"/>
                      <a:pt x="139240" y="339838"/>
                      <a:pt x="147361" y="331851"/>
                    </a:cubicBezTo>
                    <a:cubicBezTo>
                      <a:pt x="155112" y="324098"/>
                      <a:pt x="161170" y="314823"/>
                      <a:pt x="165154" y="304610"/>
                    </a:cubicBezTo>
                    <a:cubicBezTo>
                      <a:pt x="169229" y="294121"/>
                      <a:pt x="171292" y="282958"/>
                      <a:pt x="171236" y="271705"/>
                    </a:cubicBezTo>
                    <a:cubicBezTo>
                      <a:pt x="171418" y="262907"/>
                      <a:pt x="169824" y="254161"/>
                      <a:pt x="166549" y="245993"/>
                    </a:cubicBezTo>
                    <a:close/>
                    <a:moveTo>
                      <a:pt x="69223" y="189457"/>
                    </a:moveTo>
                    <a:cubicBezTo>
                      <a:pt x="62284" y="186855"/>
                      <a:pt x="55536" y="183770"/>
                      <a:pt x="49030" y="180223"/>
                    </a:cubicBezTo>
                    <a:cubicBezTo>
                      <a:pt x="43144" y="177028"/>
                      <a:pt x="37783" y="172950"/>
                      <a:pt x="33133" y="168131"/>
                    </a:cubicBezTo>
                    <a:cubicBezTo>
                      <a:pt x="28558" y="163302"/>
                      <a:pt x="24949" y="157645"/>
                      <a:pt x="22498" y="151462"/>
                    </a:cubicBezTo>
                    <a:cubicBezTo>
                      <a:pt x="19714" y="144052"/>
                      <a:pt x="18379" y="136177"/>
                      <a:pt x="18564" y="128264"/>
                    </a:cubicBezTo>
                    <a:cubicBezTo>
                      <a:pt x="18547" y="119669"/>
                      <a:pt x="20201" y="111152"/>
                      <a:pt x="23436" y="103189"/>
                    </a:cubicBezTo>
                    <a:cubicBezTo>
                      <a:pt x="26662" y="95260"/>
                      <a:pt x="31493" y="88084"/>
                      <a:pt x="37624" y="82110"/>
                    </a:cubicBezTo>
                    <a:cubicBezTo>
                      <a:pt x="44310" y="75728"/>
                      <a:pt x="52201" y="70743"/>
                      <a:pt x="60836" y="67447"/>
                    </a:cubicBezTo>
                    <a:cubicBezTo>
                      <a:pt x="67063" y="65070"/>
                      <a:pt x="73567" y="63497"/>
                      <a:pt x="80191" y="62765"/>
                    </a:cubicBezTo>
                    <a:lnTo>
                      <a:pt x="80191" y="193377"/>
                    </a:lnTo>
                    <a:cubicBezTo>
                      <a:pt x="76476" y="192119"/>
                      <a:pt x="72809" y="190810"/>
                      <a:pt x="69223" y="189457"/>
                    </a:cubicBezTo>
                    <a:close/>
                    <a:moveTo>
                      <a:pt x="156277" y="301123"/>
                    </a:moveTo>
                    <a:cubicBezTo>
                      <a:pt x="152773" y="310116"/>
                      <a:pt x="147445" y="318286"/>
                      <a:pt x="140627" y="325117"/>
                    </a:cubicBezTo>
                    <a:cubicBezTo>
                      <a:pt x="133389" y="332214"/>
                      <a:pt x="124808" y="337797"/>
                      <a:pt x="115386" y="341538"/>
                    </a:cubicBezTo>
                    <a:cubicBezTo>
                      <a:pt x="107179" y="344791"/>
                      <a:pt x="98512" y="346739"/>
                      <a:pt x="89702" y="347310"/>
                    </a:cubicBezTo>
                    <a:lnTo>
                      <a:pt x="89702" y="206407"/>
                    </a:lnTo>
                    <a:cubicBezTo>
                      <a:pt x="96912" y="208593"/>
                      <a:pt x="104094" y="210984"/>
                      <a:pt x="111057" y="213551"/>
                    </a:cubicBezTo>
                    <a:cubicBezTo>
                      <a:pt x="117990" y="216085"/>
                      <a:pt x="124748" y="219075"/>
                      <a:pt x="131288" y="222499"/>
                    </a:cubicBezTo>
                    <a:cubicBezTo>
                      <a:pt x="137131" y="225536"/>
                      <a:pt x="142495" y="229416"/>
                      <a:pt x="147209" y="234015"/>
                    </a:cubicBezTo>
                    <a:cubicBezTo>
                      <a:pt x="151722" y="238515"/>
                      <a:pt x="155312" y="243854"/>
                      <a:pt x="157777" y="249731"/>
                    </a:cubicBezTo>
                    <a:cubicBezTo>
                      <a:pt x="160536" y="256721"/>
                      <a:pt x="161864" y="264193"/>
                      <a:pt x="161682" y="271705"/>
                    </a:cubicBezTo>
                    <a:cubicBezTo>
                      <a:pt x="161744" y="281764"/>
                      <a:pt x="159910" y="291744"/>
                      <a:pt x="156277" y="301123"/>
                    </a:cubicBezTo>
                    <a:close/>
                  </a:path>
                </a:pathLst>
              </a:custGeom>
              <a:grpFill/>
              <a:ln w="3175" cap="flat">
                <a:solidFill>
                  <a:schemeClr val="bg1"/>
                </a:solidFill>
                <a:prstDash val="solid"/>
                <a:miter/>
              </a:ln>
            </p:spPr>
            <p:txBody>
              <a:bodyPr rtlCol="0" anchor="ctr"/>
              <a:lstStyle/>
              <a:p>
                <a:endParaRPr lang="en-IN"/>
              </a:p>
            </p:txBody>
          </p:sp>
        </p:grpSp>
        <p:grpSp>
          <p:nvGrpSpPr>
            <p:cNvPr id="226" name="Graphic 31">
              <a:extLst>
                <a:ext uri="{FF2B5EF4-FFF2-40B4-BE49-F238E27FC236}">
                  <a16:creationId xmlns:a16="http://schemas.microsoft.com/office/drawing/2014/main" id="{4969C12C-FD62-4161-8EFB-2D253B2EC76E}"/>
                </a:ext>
              </a:extLst>
            </p:cNvPr>
            <p:cNvGrpSpPr/>
            <p:nvPr/>
          </p:nvGrpSpPr>
          <p:grpSpPr>
            <a:xfrm>
              <a:off x="7141982" y="4996911"/>
              <a:ext cx="440016" cy="465206"/>
              <a:chOff x="5181345" y="447336"/>
              <a:chExt cx="1470723" cy="1554922"/>
            </a:xfrm>
          </p:grpSpPr>
          <p:sp>
            <p:nvSpPr>
              <p:cNvPr id="251" name="Freeform: Shape 250">
                <a:extLst>
                  <a:ext uri="{FF2B5EF4-FFF2-40B4-BE49-F238E27FC236}">
                    <a16:creationId xmlns:a16="http://schemas.microsoft.com/office/drawing/2014/main" id="{94CC56E7-D8AC-4F50-912E-B9CDEDB24285}"/>
                  </a:ext>
                </a:extLst>
              </p:cNvPr>
              <p:cNvSpPr/>
              <p:nvPr/>
            </p:nvSpPr>
            <p:spPr>
              <a:xfrm>
                <a:off x="5377520" y="1254583"/>
                <a:ext cx="111198" cy="323004"/>
              </a:xfrm>
              <a:custGeom>
                <a:avLst/>
                <a:gdLst>
                  <a:gd name="connsiteX0" fmla="*/ 0 w 111198"/>
                  <a:gd name="connsiteY0" fmla="*/ 238282 h 323004"/>
                  <a:gd name="connsiteX1" fmla="*/ 111198 w 111198"/>
                  <a:gd name="connsiteY1" fmla="*/ 323004 h 323004"/>
                  <a:gd name="connsiteX2" fmla="*/ 111198 w 111198"/>
                  <a:gd name="connsiteY2" fmla="*/ 0 h 323004"/>
                  <a:gd name="connsiteX3" fmla="*/ 0 w 111198"/>
                  <a:gd name="connsiteY3" fmla="*/ 0 h 323004"/>
                  <a:gd name="connsiteX4" fmla="*/ 0 w 111198"/>
                  <a:gd name="connsiteY4" fmla="*/ 238282 h 323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8" h="323004">
                    <a:moveTo>
                      <a:pt x="0" y="238282"/>
                    </a:moveTo>
                    <a:cubicBezTo>
                      <a:pt x="33889" y="270053"/>
                      <a:pt x="70955" y="298647"/>
                      <a:pt x="111198" y="323004"/>
                    </a:cubicBezTo>
                    <a:lnTo>
                      <a:pt x="111198" y="0"/>
                    </a:lnTo>
                    <a:lnTo>
                      <a:pt x="0" y="0"/>
                    </a:lnTo>
                    <a:lnTo>
                      <a:pt x="0" y="238282"/>
                    </a:lnTo>
                    <a:close/>
                  </a:path>
                </a:pathLst>
              </a:custGeom>
              <a:noFill/>
              <a:ln w="10553" cap="flat">
                <a:solidFill>
                  <a:schemeClr val="bg1"/>
                </a:solid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5503FE0A-2D88-48EE-BC1B-A4D90A5EEB26}"/>
                  </a:ext>
                </a:extLst>
              </p:cNvPr>
              <p:cNvSpPr/>
              <p:nvPr/>
            </p:nvSpPr>
            <p:spPr>
              <a:xfrm>
                <a:off x="5956810" y="690120"/>
                <a:ext cx="3177" cy="2118"/>
              </a:xfrm>
              <a:custGeom>
                <a:avLst/>
                <a:gdLst>
                  <a:gd name="connsiteX0" fmla="*/ 3177 w 3177"/>
                  <a:gd name="connsiteY0" fmla="*/ 2118 h 2118"/>
                  <a:gd name="connsiteX1" fmla="*/ 3177 w 3177"/>
                  <a:gd name="connsiteY1" fmla="*/ 0 h 2118"/>
                  <a:gd name="connsiteX2" fmla="*/ 0 w 3177"/>
                  <a:gd name="connsiteY2" fmla="*/ 0 h 2118"/>
                </a:gdLst>
                <a:ahLst/>
                <a:cxnLst>
                  <a:cxn ang="0">
                    <a:pos x="connsiteX0" y="connsiteY0"/>
                  </a:cxn>
                  <a:cxn ang="0">
                    <a:pos x="connsiteX1" y="connsiteY1"/>
                  </a:cxn>
                  <a:cxn ang="0">
                    <a:pos x="connsiteX2" y="connsiteY2"/>
                  </a:cxn>
                </a:cxnLst>
                <a:rect l="l" t="t" r="r" b="b"/>
                <a:pathLst>
                  <a:path w="3177" h="2118">
                    <a:moveTo>
                      <a:pt x="3177" y="2118"/>
                    </a:moveTo>
                    <a:lnTo>
                      <a:pt x="3177" y="0"/>
                    </a:lnTo>
                    <a:lnTo>
                      <a:pt x="0" y="0"/>
                    </a:lnTo>
                    <a:close/>
                  </a:path>
                </a:pathLst>
              </a:custGeom>
              <a:noFill/>
              <a:ln w="10553" cap="flat">
                <a:solidFill>
                  <a:schemeClr val="bg1"/>
                </a:solid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722109A4-E4C1-4552-91B9-1BE06ED3C09E}"/>
                  </a:ext>
                </a:extLst>
              </p:cNvPr>
              <p:cNvSpPr/>
              <p:nvPr/>
            </p:nvSpPr>
            <p:spPr>
              <a:xfrm>
                <a:off x="5192062" y="458324"/>
                <a:ext cx="1184666" cy="1201867"/>
              </a:xfrm>
              <a:custGeom>
                <a:avLst/>
                <a:gdLst>
                  <a:gd name="connsiteX0" fmla="*/ 991381 w 1184666"/>
                  <a:gd name="connsiteY0" fmla="*/ 1066312 h 1201867"/>
                  <a:gd name="connsiteX1" fmla="*/ 1184125 w 1184666"/>
                  <a:gd name="connsiteY1" fmla="*/ 563272 h 1201867"/>
                  <a:gd name="connsiteX2" fmla="*/ 1000912 w 1184666"/>
                  <a:gd name="connsiteY2" fmla="*/ 149191 h 1201867"/>
                  <a:gd name="connsiteX3" fmla="*/ 201344 w 1184666"/>
                  <a:gd name="connsiteY3" fmla="*/ 150250 h 1201867"/>
                  <a:gd name="connsiteX4" fmla="*/ 111326 w 1184666"/>
                  <a:gd name="connsiteY4" fmla="*/ 949818 h 1201867"/>
                  <a:gd name="connsiteX5" fmla="*/ 173809 w 1184666"/>
                  <a:gd name="connsiteY5" fmla="*/ 1023950 h 1201867"/>
                  <a:gd name="connsiteX6" fmla="*/ 173809 w 1184666"/>
                  <a:gd name="connsiteY6" fmla="*/ 785669 h 1201867"/>
                  <a:gd name="connsiteX7" fmla="*/ 307247 w 1184666"/>
                  <a:gd name="connsiteY7" fmla="*/ 785669 h 1201867"/>
                  <a:gd name="connsiteX8" fmla="*/ 307247 w 1184666"/>
                  <a:gd name="connsiteY8" fmla="*/ 1124558 h 1201867"/>
                  <a:gd name="connsiteX9" fmla="*/ 498932 w 1184666"/>
                  <a:gd name="connsiteY9" fmla="*/ 1193395 h 1201867"/>
                  <a:gd name="connsiteX10" fmla="*/ 498932 w 1184666"/>
                  <a:gd name="connsiteY10" fmla="*/ 647995 h 1201867"/>
                  <a:gd name="connsiteX11" fmla="*/ 631310 w 1184666"/>
                  <a:gd name="connsiteY11" fmla="*/ 647995 h 1201867"/>
                  <a:gd name="connsiteX12" fmla="*/ 631310 w 1184666"/>
                  <a:gd name="connsiteY12" fmla="*/ 1201868 h 1201867"/>
                  <a:gd name="connsiteX13" fmla="*/ 857943 w 1184666"/>
                  <a:gd name="connsiteY13" fmla="*/ 1145739 h 1201867"/>
                  <a:gd name="connsiteX14" fmla="*/ 857943 w 1184666"/>
                  <a:gd name="connsiteY14" fmla="*/ 436189 h 1201867"/>
                  <a:gd name="connsiteX15" fmla="*/ 990322 w 1184666"/>
                  <a:gd name="connsiteY15" fmla="*/ 436189 h 1201867"/>
                  <a:gd name="connsiteX16" fmla="*/ 990322 w 1184666"/>
                  <a:gd name="connsiteY16" fmla="*/ 1066312 h 1201867"/>
                  <a:gd name="connsiteX17" fmla="*/ 768984 w 1184666"/>
                  <a:gd name="connsiteY17" fmla="*/ 352525 h 1201867"/>
                  <a:gd name="connsiteX18" fmla="*/ 758394 w 1184666"/>
                  <a:gd name="connsiteY18" fmla="*/ 351466 h 1201867"/>
                  <a:gd name="connsiteX19" fmla="*/ 766866 w 1184666"/>
                  <a:gd name="connsiteY19" fmla="*/ 242386 h 1201867"/>
                  <a:gd name="connsiteX20" fmla="*/ 513758 w 1184666"/>
                  <a:gd name="connsiteY20" fmla="*/ 492317 h 1201867"/>
                  <a:gd name="connsiteX21" fmla="*/ 354903 w 1184666"/>
                  <a:gd name="connsiteY21" fmla="*/ 440425 h 1201867"/>
                  <a:gd name="connsiteX22" fmla="*/ 137802 w 1184666"/>
                  <a:gd name="connsiteY22" fmla="*/ 697769 h 1201867"/>
                  <a:gd name="connsiteX23" fmla="*/ 129330 w 1184666"/>
                  <a:gd name="connsiteY23" fmla="*/ 691415 h 1201867"/>
                  <a:gd name="connsiteX24" fmla="*/ 349608 w 1184666"/>
                  <a:gd name="connsiteY24" fmla="*/ 428775 h 1201867"/>
                  <a:gd name="connsiteX25" fmla="*/ 509522 w 1184666"/>
                  <a:gd name="connsiteY25" fmla="*/ 480668 h 1201867"/>
                  <a:gd name="connsiteX26" fmla="*/ 762630 w 1184666"/>
                  <a:gd name="connsiteY26" fmla="*/ 231796 h 1201867"/>
                  <a:gd name="connsiteX27" fmla="*/ 631310 w 1184666"/>
                  <a:gd name="connsiteY27" fmla="*/ 231796 h 1201867"/>
                  <a:gd name="connsiteX28" fmla="*/ 631310 w 1184666"/>
                  <a:gd name="connsiteY28" fmla="*/ 221205 h 1201867"/>
                  <a:gd name="connsiteX29" fmla="*/ 779575 w 1184666"/>
                  <a:gd name="connsiteY29" fmla="*/ 221205 h 1201867"/>
                  <a:gd name="connsiteX30" fmla="*/ 768984 w 1184666"/>
                  <a:gd name="connsiteY30" fmla="*/ 352525 h 12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84666" h="1201867">
                    <a:moveTo>
                      <a:pt x="991381" y="1066312"/>
                    </a:moveTo>
                    <a:cubicBezTo>
                      <a:pt x="1122701" y="928638"/>
                      <a:pt x="1191538" y="749662"/>
                      <a:pt x="1184125" y="563272"/>
                    </a:cubicBezTo>
                    <a:cubicBezTo>
                      <a:pt x="1177770" y="398063"/>
                      <a:pt x="1111052" y="246622"/>
                      <a:pt x="1000912" y="149191"/>
                    </a:cubicBezTo>
                    <a:cubicBezTo>
                      <a:pt x="776398" y="-49907"/>
                      <a:pt x="425858" y="-49907"/>
                      <a:pt x="201344" y="150250"/>
                    </a:cubicBezTo>
                    <a:cubicBezTo>
                      <a:pt x="-27407" y="353584"/>
                      <a:pt x="-66591" y="697769"/>
                      <a:pt x="111326" y="949818"/>
                    </a:cubicBezTo>
                    <a:cubicBezTo>
                      <a:pt x="130389" y="976294"/>
                      <a:pt x="151569" y="1001711"/>
                      <a:pt x="173809" y="1023950"/>
                    </a:cubicBezTo>
                    <a:lnTo>
                      <a:pt x="173809" y="785669"/>
                    </a:lnTo>
                    <a:lnTo>
                      <a:pt x="307247" y="785669"/>
                    </a:lnTo>
                    <a:lnTo>
                      <a:pt x="307247" y="1124558"/>
                    </a:lnTo>
                    <a:cubicBezTo>
                      <a:pt x="366553" y="1157388"/>
                      <a:pt x="431154" y="1180687"/>
                      <a:pt x="498932" y="1193395"/>
                    </a:cubicBezTo>
                    <a:lnTo>
                      <a:pt x="498932" y="647995"/>
                    </a:lnTo>
                    <a:lnTo>
                      <a:pt x="631310" y="647995"/>
                    </a:lnTo>
                    <a:lnTo>
                      <a:pt x="631310" y="1201868"/>
                    </a:lnTo>
                    <a:cubicBezTo>
                      <a:pt x="709679" y="1198691"/>
                      <a:pt x="785929" y="1179628"/>
                      <a:pt x="857943" y="1145739"/>
                    </a:cubicBezTo>
                    <a:lnTo>
                      <a:pt x="857943" y="436189"/>
                    </a:lnTo>
                    <a:lnTo>
                      <a:pt x="990322" y="436189"/>
                    </a:lnTo>
                    <a:lnTo>
                      <a:pt x="990322" y="1066312"/>
                    </a:lnTo>
                    <a:close/>
                    <a:moveTo>
                      <a:pt x="768984" y="352525"/>
                    </a:moveTo>
                    <a:lnTo>
                      <a:pt x="758394" y="351466"/>
                    </a:lnTo>
                    <a:lnTo>
                      <a:pt x="766866" y="242386"/>
                    </a:lnTo>
                    <a:lnTo>
                      <a:pt x="513758" y="492317"/>
                    </a:lnTo>
                    <a:lnTo>
                      <a:pt x="354903" y="440425"/>
                    </a:lnTo>
                    <a:lnTo>
                      <a:pt x="137802" y="697769"/>
                    </a:lnTo>
                    <a:lnTo>
                      <a:pt x="129330" y="691415"/>
                    </a:lnTo>
                    <a:lnTo>
                      <a:pt x="349608" y="428775"/>
                    </a:lnTo>
                    <a:lnTo>
                      <a:pt x="509522" y="480668"/>
                    </a:lnTo>
                    <a:lnTo>
                      <a:pt x="762630" y="231796"/>
                    </a:lnTo>
                    <a:lnTo>
                      <a:pt x="631310" y="231796"/>
                    </a:lnTo>
                    <a:lnTo>
                      <a:pt x="631310" y="221205"/>
                    </a:lnTo>
                    <a:lnTo>
                      <a:pt x="779575" y="221205"/>
                    </a:lnTo>
                    <a:lnTo>
                      <a:pt x="768984" y="352525"/>
                    </a:lnTo>
                    <a:close/>
                  </a:path>
                </a:pathLst>
              </a:custGeom>
              <a:noFill/>
              <a:ln w="10553" cap="flat">
                <a:solidFill>
                  <a:schemeClr val="bg1"/>
                </a:solid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AF5D6DEC-369E-44DE-A393-C5A6F7C42051}"/>
                  </a:ext>
                </a:extLst>
              </p:cNvPr>
              <p:cNvSpPr/>
              <p:nvPr/>
            </p:nvSpPr>
            <p:spPr>
              <a:xfrm>
                <a:off x="5701584" y="1116909"/>
                <a:ext cx="111198" cy="543547"/>
              </a:xfrm>
              <a:custGeom>
                <a:avLst/>
                <a:gdLst>
                  <a:gd name="connsiteX0" fmla="*/ 0 w 111198"/>
                  <a:gd name="connsiteY0" fmla="*/ 535870 h 543547"/>
                  <a:gd name="connsiteX1" fmla="*/ 6354 w 111198"/>
                  <a:gd name="connsiteY1" fmla="*/ 536929 h 543547"/>
                  <a:gd name="connsiteX2" fmla="*/ 111198 w 111198"/>
                  <a:gd name="connsiteY2" fmla="*/ 543283 h 543547"/>
                  <a:gd name="connsiteX3" fmla="*/ 111198 w 111198"/>
                  <a:gd name="connsiteY3" fmla="*/ 0 h 543547"/>
                  <a:gd name="connsiteX4" fmla="*/ 0 w 111198"/>
                  <a:gd name="connsiteY4" fmla="*/ 0 h 543547"/>
                  <a:gd name="connsiteX5" fmla="*/ 0 w 111198"/>
                  <a:gd name="connsiteY5" fmla="*/ 535870 h 54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198" h="543547">
                    <a:moveTo>
                      <a:pt x="0" y="535870"/>
                    </a:moveTo>
                    <a:cubicBezTo>
                      <a:pt x="2118" y="535870"/>
                      <a:pt x="4236" y="536929"/>
                      <a:pt x="6354" y="536929"/>
                    </a:cubicBezTo>
                    <a:cubicBezTo>
                      <a:pt x="41302" y="542224"/>
                      <a:pt x="76250" y="544342"/>
                      <a:pt x="111198" y="543283"/>
                    </a:cubicBezTo>
                    <a:lnTo>
                      <a:pt x="111198" y="0"/>
                    </a:lnTo>
                    <a:lnTo>
                      <a:pt x="0" y="0"/>
                    </a:lnTo>
                    <a:lnTo>
                      <a:pt x="0" y="535870"/>
                    </a:lnTo>
                    <a:close/>
                  </a:path>
                </a:pathLst>
              </a:custGeom>
              <a:noFill/>
              <a:ln w="10553" cap="flat">
                <a:solidFill>
                  <a:schemeClr val="bg1"/>
                </a:solid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0F42E2BD-298C-4BED-A9BA-28CD94E5A998}"/>
                  </a:ext>
                </a:extLst>
              </p:cNvPr>
              <p:cNvSpPr/>
              <p:nvPr/>
            </p:nvSpPr>
            <p:spPr>
              <a:xfrm>
                <a:off x="6183443" y="1525695"/>
                <a:ext cx="2118" cy="4236"/>
              </a:xfrm>
              <a:custGeom>
                <a:avLst/>
                <a:gdLst>
                  <a:gd name="connsiteX0" fmla="*/ 0 w 2118"/>
                  <a:gd name="connsiteY0" fmla="*/ 4236 h 4236"/>
                  <a:gd name="connsiteX1" fmla="*/ 2118 w 2118"/>
                  <a:gd name="connsiteY1" fmla="*/ 2118 h 4236"/>
                  <a:gd name="connsiteX2" fmla="*/ 0 w 2118"/>
                  <a:gd name="connsiteY2" fmla="*/ 0 h 4236"/>
                </a:gdLst>
                <a:ahLst/>
                <a:cxnLst>
                  <a:cxn ang="0">
                    <a:pos x="connsiteX0" y="connsiteY0"/>
                  </a:cxn>
                  <a:cxn ang="0">
                    <a:pos x="connsiteX1" y="connsiteY1"/>
                  </a:cxn>
                  <a:cxn ang="0">
                    <a:pos x="connsiteX2" y="connsiteY2"/>
                  </a:cxn>
                </a:cxnLst>
                <a:rect l="l" t="t" r="r" b="b"/>
                <a:pathLst>
                  <a:path w="2118" h="4236">
                    <a:moveTo>
                      <a:pt x="0" y="4236"/>
                    </a:moveTo>
                    <a:lnTo>
                      <a:pt x="2118" y="2118"/>
                    </a:lnTo>
                    <a:lnTo>
                      <a:pt x="0" y="0"/>
                    </a:lnTo>
                    <a:close/>
                  </a:path>
                </a:pathLst>
              </a:custGeom>
              <a:noFill/>
              <a:ln w="10553" cap="flat">
                <a:solidFill>
                  <a:schemeClr val="bg1"/>
                </a:solid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C7BEA7CE-FBCE-4F29-B879-C53D6228FD57}"/>
                  </a:ext>
                </a:extLst>
              </p:cNvPr>
              <p:cNvSpPr/>
              <p:nvPr/>
            </p:nvSpPr>
            <p:spPr>
              <a:xfrm>
                <a:off x="6060595" y="905103"/>
                <a:ext cx="111198" cy="694724"/>
              </a:xfrm>
              <a:custGeom>
                <a:avLst/>
                <a:gdLst>
                  <a:gd name="connsiteX0" fmla="*/ 0 w 111198"/>
                  <a:gd name="connsiteY0" fmla="*/ 694724 h 694724"/>
                  <a:gd name="connsiteX1" fmla="*/ 111198 w 111198"/>
                  <a:gd name="connsiteY1" fmla="*/ 624828 h 694724"/>
                  <a:gd name="connsiteX2" fmla="*/ 111198 w 111198"/>
                  <a:gd name="connsiteY2" fmla="*/ 0 h 694724"/>
                  <a:gd name="connsiteX3" fmla="*/ 0 w 111198"/>
                  <a:gd name="connsiteY3" fmla="*/ 0 h 694724"/>
                  <a:gd name="connsiteX4" fmla="*/ 0 w 111198"/>
                  <a:gd name="connsiteY4" fmla="*/ 694724 h 69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8" h="694724">
                    <a:moveTo>
                      <a:pt x="0" y="694724"/>
                    </a:moveTo>
                    <a:cubicBezTo>
                      <a:pt x="39184" y="675662"/>
                      <a:pt x="76250" y="652363"/>
                      <a:pt x="111198" y="624828"/>
                    </a:cubicBezTo>
                    <a:lnTo>
                      <a:pt x="111198" y="0"/>
                    </a:lnTo>
                    <a:lnTo>
                      <a:pt x="0" y="0"/>
                    </a:lnTo>
                    <a:lnTo>
                      <a:pt x="0" y="694724"/>
                    </a:lnTo>
                    <a:close/>
                  </a:path>
                </a:pathLst>
              </a:custGeom>
              <a:noFill/>
              <a:ln w="10553" cap="flat">
                <a:solidFill>
                  <a:schemeClr val="bg1"/>
                </a:solid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AF4FD323-5CE7-481B-9B73-2C31FD1461B0}"/>
                  </a:ext>
                </a:extLst>
              </p:cNvPr>
              <p:cNvSpPr/>
              <p:nvPr/>
            </p:nvSpPr>
            <p:spPr>
              <a:xfrm>
                <a:off x="5181345" y="447336"/>
                <a:ext cx="1205062" cy="1223446"/>
              </a:xfrm>
              <a:custGeom>
                <a:avLst/>
                <a:gdLst>
                  <a:gd name="connsiteX0" fmla="*/ 1002098 w 1205062"/>
                  <a:gd name="connsiteY0" fmla="*/ 1082595 h 1223446"/>
                  <a:gd name="connsiteX1" fmla="*/ 997862 w 1205062"/>
                  <a:gd name="connsiteY1" fmla="*/ 1086831 h 1223446"/>
                  <a:gd name="connsiteX2" fmla="*/ 1096352 w 1205062"/>
                  <a:gd name="connsiteY2" fmla="*/ 1185321 h 1223446"/>
                  <a:gd name="connsiteX3" fmla="*/ 1103765 w 1205062"/>
                  <a:gd name="connsiteY3" fmla="*/ 1177908 h 1223446"/>
                  <a:gd name="connsiteX4" fmla="*/ 1009511 w 1205062"/>
                  <a:gd name="connsiteY4" fmla="*/ 1083654 h 1223446"/>
                  <a:gd name="connsiteX5" fmla="*/ 1204373 w 1205062"/>
                  <a:gd name="connsiteY5" fmla="*/ 573201 h 1223446"/>
                  <a:gd name="connsiteX6" fmla="*/ 1017983 w 1205062"/>
                  <a:gd name="connsiteY6" fmla="*/ 150648 h 1223446"/>
                  <a:gd name="connsiteX7" fmla="*/ 204648 w 1205062"/>
                  <a:gd name="connsiteY7" fmla="*/ 152766 h 1223446"/>
                  <a:gd name="connsiteX8" fmla="*/ 113571 w 1205062"/>
                  <a:gd name="connsiteY8" fmla="*/ 967161 h 1223446"/>
                  <a:gd name="connsiteX9" fmla="*/ 184526 w 1205062"/>
                  <a:gd name="connsiteY9" fmla="*/ 1050824 h 1223446"/>
                  <a:gd name="connsiteX10" fmla="*/ 184526 w 1205062"/>
                  <a:gd name="connsiteY10" fmla="*/ 1052942 h 1223446"/>
                  <a:gd name="connsiteX11" fmla="*/ 186644 w 1205062"/>
                  <a:gd name="connsiteY11" fmla="*/ 1052942 h 1223446"/>
                  <a:gd name="connsiteX12" fmla="*/ 306315 w 1205062"/>
                  <a:gd name="connsiteY12" fmla="*/ 1141901 h 1223446"/>
                  <a:gd name="connsiteX13" fmla="*/ 306315 w 1205062"/>
                  <a:gd name="connsiteY13" fmla="*/ 1146137 h 1223446"/>
                  <a:gd name="connsiteX14" fmla="*/ 313728 w 1205062"/>
                  <a:gd name="connsiteY14" fmla="*/ 1146137 h 1223446"/>
                  <a:gd name="connsiteX15" fmla="*/ 523416 w 1205062"/>
                  <a:gd name="connsiteY15" fmla="*/ 1217092 h 1223446"/>
                  <a:gd name="connsiteX16" fmla="*/ 613434 w 1205062"/>
                  <a:gd name="connsiteY16" fmla="*/ 1223446 h 1223446"/>
                  <a:gd name="connsiteX17" fmla="*/ 996803 w 1205062"/>
                  <a:gd name="connsiteY17" fmla="*/ 1090008 h 1223446"/>
                  <a:gd name="connsiteX18" fmla="*/ 990449 w 1205062"/>
                  <a:gd name="connsiteY18" fmla="*/ 1082595 h 1223446"/>
                  <a:gd name="connsiteX19" fmla="*/ 1002098 w 1205062"/>
                  <a:gd name="connsiteY19" fmla="*/ 1082595 h 1223446"/>
                  <a:gd name="connsiteX20" fmla="*/ 1002098 w 1205062"/>
                  <a:gd name="connsiteY20" fmla="*/ 1082595 h 1223446"/>
                  <a:gd name="connsiteX21" fmla="*/ 1002098 w 1205062"/>
                  <a:gd name="connsiteY21" fmla="*/ 1078359 h 1223446"/>
                  <a:gd name="connsiteX22" fmla="*/ 1004216 w 1205062"/>
                  <a:gd name="connsiteY22" fmla="*/ 1080477 h 1223446"/>
                  <a:gd name="connsiteX23" fmla="*/ 1002098 w 1205062"/>
                  <a:gd name="connsiteY23" fmla="*/ 1082595 h 1223446"/>
                  <a:gd name="connsiteX24" fmla="*/ 307374 w 1205062"/>
                  <a:gd name="connsiteY24" fmla="*/ 1129192 h 1223446"/>
                  <a:gd name="connsiteX25" fmla="*/ 196175 w 1205062"/>
                  <a:gd name="connsiteY25" fmla="*/ 1044470 h 1223446"/>
                  <a:gd name="connsiteX26" fmla="*/ 196175 w 1205062"/>
                  <a:gd name="connsiteY26" fmla="*/ 807247 h 1223446"/>
                  <a:gd name="connsiteX27" fmla="*/ 307374 w 1205062"/>
                  <a:gd name="connsiteY27" fmla="*/ 807247 h 1223446"/>
                  <a:gd name="connsiteX28" fmla="*/ 307374 w 1205062"/>
                  <a:gd name="connsiteY28" fmla="*/ 1129192 h 1223446"/>
                  <a:gd name="connsiteX29" fmla="*/ 631437 w 1205062"/>
                  <a:gd name="connsiteY29" fmla="*/ 1212856 h 1223446"/>
                  <a:gd name="connsiteX30" fmla="*/ 526593 w 1205062"/>
                  <a:gd name="connsiteY30" fmla="*/ 1206502 h 1223446"/>
                  <a:gd name="connsiteX31" fmla="*/ 520239 w 1205062"/>
                  <a:gd name="connsiteY31" fmla="*/ 1205443 h 1223446"/>
                  <a:gd name="connsiteX32" fmla="*/ 520239 w 1205062"/>
                  <a:gd name="connsiteY32" fmla="*/ 669573 h 1223446"/>
                  <a:gd name="connsiteX33" fmla="*/ 631437 w 1205062"/>
                  <a:gd name="connsiteY33" fmla="*/ 669573 h 1223446"/>
                  <a:gd name="connsiteX34" fmla="*/ 631437 w 1205062"/>
                  <a:gd name="connsiteY34" fmla="*/ 1212856 h 1223446"/>
                  <a:gd name="connsiteX35" fmla="*/ 868660 w 1205062"/>
                  <a:gd name="connsiteY35" fmla="*/ 1156727 h 1223446"/>
                  <a:gd name="connsiteX36" fmla="*/ 642027 w 1205062"/>
                  <a:gd name="connsiteY36" fmla="*/ 1212856 h 1223446"/>
                  <a:gd name="connsiteX37" fmla="*/ 642027 w 1205062"/>
                  <a:gd name="connsiteY37" fmla="*/ 658983 h 1223446"/>
                  <a:gd name="connsiteX38" fmla="*/ 509648 w 1205062"/>
                  <a:gd name="connsiteY38" fmla="*/ 658983 h 1223446"/>
                  <a:gd name="connsiteX39" fmla="*/ 509648 w 1205062"/>
                  <a:gd name="connsiteY39" fmla="*/ 1204384 h 1223446"/>
                  <a:gd name="connsiteX40" fmla="*/ 317964 w 1205062"/>
                  <a:gd name="connsiteY40" fmla="*/ 1135547 h 1223446"/>
                  <a:gd name="connsiteX41" fmla="*/ 317964 w 1205062"/>
                  <a:gd name="connsiteY41" fmla="*/ 796657 h 1223446"/>
                  <a:gd name="connsiteX42" fmla="*/ 185585 w 1205062"/>
                  <a:gd name="connsiteY42" fmla="*/ 796657 h 1223446"/>
                  <a:gd name="connsiteX43" fmla="*/ 185585 w 1205062"/>
                  <a:gd name="connsiteY43" fmla="*/ 1034939 h 1223446"/>
                  <a:gd name="connsiteX44" fmla="*/ 123102 w 1205062"/>
                  <a:gd name="connsiteY44" fmla="*/ 960807 h 1223446"/>
                  <a:gd name="connsiteX45" fmla="*/ 212061 w 1205062"/>
                  <a:gd name="connsiteY45" fmla="*/ 161238 h 1223446"/>
                  <a:gd name="connsiteX46" fmla="*/ 1011629 w 1205062"/>
                  <a:gd name="connsiteY46" fmla="*/ 160179 h 1223446"/>
                  <a:gd name="connsiteX47" fmla="*/ 1194842 w 1205062"/>
                  <a:gd name="connsiteY47" fmla="*/ 574260 h 1223446"/>
                  <a:gd name="connsiteX48" fmla="*/ 1002098 w 1205062"/>
                  <a:gd name="connsiteY48" fmla="*/ 1077300 h 1223446"/>
                  <a:gd name="connsiteX49" fmla="*/ 1002098 w 1205062"/>
                  <a:gd name="connsiteY49" fmla="*/ 447177 h 1223446"/>
                  <a:gd name="connsiteX50" fmla="*/ 868660 w 1205062"/>
                  <a:gd name="connsiteY50" fmla="*/ 447177 h 1223446"/>
                  <a:gd name="connsiteX51" fmla="*/ 868660 w 1205062"/>
                  <a:gd name="connsiteY51" fmla="*/ 1156727 h 1223446"/>
                  <a:gd name="connsiteX52" fmla="*/ 991508 w 1205062"/>
                  <a:gd name="connsiteY52" fmla="*/ 1082595 h 1223446"/>
                  <a:gd name="connsiteX53" fmla="*/ 880309 w 1205062"/>
                  <a:gd name="connsiteY53" fmla="*/ 1152491 h 1223446"/>
                  <a:gd name="connsiteX54" fmla="*/ 880309 w 1205062"/>
                  <a:gd name="connsiteY54" fmla="*/ 457767 h 1223446"/>
                  <a:gd name="connsiteX55" fmla="*/ 991508 w 1205062"/>
                  <a:gd name="connsiteY55" fmla="*/ 457767 h 1223446"/>
                  <a:gd name="connsiteX56" fmla="*/ 991508 w 1205062"/>
                  <a:gd name="connsiteY56" fmla="*/ 1082595 h 122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05062" h="1223446">
                    <a:moveTo>
                      <a:pt x="1002098" y="1082595"/>
                    </a:moveTo>
                    <a:lnTo>
                      <a:pt x="997862" y="1086831"/>
                    </a:lnTo>
                    <a:lnTo>
                      <a:pt x="1096352" y="1185321"/>
                    </a:lnTo>
                    <a:lnTo>
                      <a:pt x="1103765" y="1177908"/>
                    </a:lnTo>
                    <a:lnTo>
                      <a:pt x="1009511" y="1083654"/>
                    </a:lnTo>
                    <a:cubicBezTo>
                      <a:pt x="1142949" y="943862"/>
                      <a:pt x="1212845" y="762768"/>
                      <a:pt x="1204373" y="573201"/>
                    </a:cubicBezTo>
                    <a:cubicBezTo>
                      <a:pt x="1198019" y="404816"/>
                      <a:pt x="1129182" y="251256"/>
                      <a:pt x="1017983" y="150648"/>
                    </a:cubicBezTo>
                    <a:cubicBezTo>
                      <a:pt x="790292" y="-50568"/>
                      <a:pt x="433398" y="-50568"/>
                      <a:pt x="204648" y="152766"/>
                    </a:cubicBezTo>
                    <a:cubicBezTo>
                      <a:pt x="-28339" y="360336"/>
                      <a:pt x="-67523" y="710875"/>
                      <a:pt x="113571" y="967161"/>
                    </a:cubicBezTo>
                    <a:cubicBezTo>
                      <a:pt x="134752" y="996814"/>
                      <a:pt x="159109" y="1025407"/>
                      <a:pt x="184526" y="1050824"/>
                    </a:cubicBezTo>
                    <a:lnTo>
                      <a:pt x="184526" y="1052942"/>
                    </a:lnTo>
                    <a:lnTo>
                      <a:pt x="186644" y="1052942"/>
                    </a:lnTo>
                    <a:cubicBezTo>
                      <a:pt x="222651" y="1087890"/>
                      <a:pt x="262894" y="1117543"/>
                      <a:pt x="306315" y="1141901"/>
                    </a:cubicBezTo>
                    <a:lnTo>
                      <a:pt x="306315" y="1146137"/>
                    </a:lnTo>
                    <a:lnTo>
                      <a:pt x="313728" y="1146137"/>
                    </a:lnTo>
                    <a:cubicBezTo>
                      <a:pt x="378329" y="1182144"/>
                      <a:pt x="449284" y="1206502"/>
                      <a:pt x="523416" y="1217092"/>
                    </a:cubicBezTo>
                    <a:cubicBezTo>
                      <a:pt x="553069" y="1221328"/>
                      <a:pt x="583781" y="1223446"/>
                      <a:pt x="613434" y="1223446"/>
                    </a:cubicBezTo>
                    <a:cubicBezTo>
                      <a:pt x="750049" y="1223446"/>
                      <a:pt x="883486" y="1176849"/>
                      <a:pt x="996803" y="1090008"/>
                    </a:cubicBezTo>
                    <a:lnTo>
                      <a:pt x="990449" y="1082595"/>
                    </a:lnTo>
                    <a:lnTo>
                      <a:pt x="1002098" y="1082595"/>
                    </a:lnTo>
                    <a:close/>
                    <a:moveTo>
                      <a:pt x="1002098" y="1082595"/>
                    </a:moveTo>
                    <a:lnTo>
                      <a:pt x="1002098" y="1078359"/>
                    </a:lnTo>
                    <a:lnTo>
                      <a:pt x="1004216" y="1080477"/>
                    </a:lnTo>
                    <a:lnTo>
                      <a:pt x="1002098" y="1082595"/>
                    </a:lnTo>
                    <a:close/>
                    <a:moveTo>
                      <a:pt x="307374" y="1129192"/>
                    </a:moveTo>
                    <a:cubicBezTo>
                      <a:pt x="267130" y="1105894"/>
                      <a:pt x="229005" y="1077300"/>
                      <a:pt x="196175" y="1044470"/>
                    </a:cubicBezTo>
                    <a:lnTo>
                      <a:pt x="196175" y="807247"/>
                    </a:lnTo>
                    <a:lnTo>
                      <a:pt x="307374" y="807247"/>
                    </a:lnTo>
                    <a:lnTo>
                      <a:pt x="307374" y="1129192"/>
                    </a:lnTo>
                    <a:close/>
                    <a:moveTo>
                      <a:pt x="631437" y="1212856"/>
                    </a:moveTo>
                    <a:cubicBezTo>
                      <a:pt x="596489" y="1213915"/>
                      <a:pt x="561541" y="1211797"/>
                      <a:pt x="526593" y="1206502"/>
                    </a:cubicBezTo>
                    <a:cubicBezTo>
                      <a:pt x="524475" y="1206502"/>
                      <a:pt x="522357" y="1205443"/>
                      <a:pt x="520239" y="1205443"/>
                    </a:cubicBezTo>
                    <a:lnTo>
                      <a:pt x="520239" y="669573"/>
                    </a:lnTo>
                    <a:lnTo>
                      <a:pt x="631437" y="669573"/>
                    </a:lnTo>
                    <a:lnTo>
                      <a:pt x="631437" y="1212856"/>
                    </a:lnTo>
                    <a:close/>
                    <a:moveTo>
                      <a:pt x="868660" y="1156727"/>
                    </a:moveTo>
                    <a:cubicBezTo>
                      <a:pt x="796646" y="1189557"/>
                      <a:pt x="720396" y="1208620"/>
                      <a:pt x="642027" y="1212856"/>
                    </a:cubicBezTo>
                    <a:lnTo>
                      <a:pt x="642027" y="658983"/>
                    </a:lnTo>
                    <a:lnTo>
                      <a:pt x="509648" y="658983"/>
                    </a:lnTo>
                    <a:lnTo>
                      <a:pt x="509648" y="1204384"/>
                    </a:lnTo>
                    <a:cubicBezTo>
                      <a:pt x="441871" y="1192734"/>
                      <a:pt x="377270" y="1169436"/>
                      <a:pt x="317964" y="1135547"/>
                    </a:cubicBezTo>
                    <a:lnTo>
                      <a:pt x="317964" y="796657"/>
                    </a:lnTo>
                    <a:lnTo>
                      <a:pt x="185585" y="796657"/>
                    </a:lnTo>
                    <a:lnTo>
                      <a:pt x="185585" y="1034939"/>
                    </a:lnTo>
                    <a:cubicBezTo>
                      <a:pt x="162286" y="1011640"/>
                      <a:pt x="142165" y="987282"/>
                      <a:pt x="123102" y="960807"/>
                    </a:cubicBezTo>
                    <a:cubicBezTo>
                      <a:pt x="-55874" y="708757"/>
                      <a:pt x="-16690" y="364572"/>
                      <a:pt x="212061" y="161238"/>
                    </a:cubicBezTo>
                    <a:cubicBezTo>
                      <a:pt x="436575" y="-38918"/>
                      <a:pt x="787115" y="-38918"/>
                      <a:pt x="1011629" y="160179"/>
                    </a:cubicBezTo>
                    <a:cubicBezTo>
                      <a:pt x="1121768" y="257610"/>
                      <a:pt x="1188487" y="409052"/>
                      <a:pt x="1194842" y="574260"/>
                    </a:cubicBezTo>
                    <a:cubicBezTo>
                      <a:pt x="1202255" y="760650"/>
                      <a:pt x="1134477" y="938567"/>
                      <a:pt x="1002098" y="1077300"/>
                    </a:cubicBezTo>
                    <a:lnTo>
                      <a:pt x="1002098" y="447177"/>
                    </a:lnTo>
                    <a:lnTo>
                      <a:pt x="868660" y="447177"/>
                    </a:lnTo>
                    <a:lnTo>
                      <a:pt x="868660" y="1156727"/>
                    </a:lnTo>
                    <a:close/>
                    <a:moveTo>
                      <a:pt x="991508" y="1082595"/>
                    </a:moveTo>
                    <a:cubicBezTo>
                      <a:pt x="956560" y="1110130"/>
                      <a:pt x="918434" y="1133429"/>
                      <a:pt x="880309" y="1152491"/>
                    </a:cubicBezTo>
                    <a:lnTo>
                      <a:pt x="880309" y="457767"/>
                    </a:lnTo>
                    <a:lnTo>
                      <a:pt x="991508" y="457767"/>
                    </a:lnTo>
                    <a:lnTo>
                      <a:pt x="991508" y="1082595"/>
                    </a:lnTo>
                    <a:close/>
                  </a:path>
                </a:pathLst>
              </a:custGeom>
              <a:solidFill>
                <a:srgbClr val="231F20"/>
              </a:solidFill>
              <a:ln w="10553" cap="flat">
                <a:solidFill>
                  <a:schemeClr val="bg1"/>
                </a:solid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C660C093-3745-4287-B5CD-C1776A8D890E}"/>
                  </a:ext>
                </a:extLst>
              </p:cNvPr>
              <p:cNvSpPr/>
              <p:nvPr/>
            </p:nvSpPr>
            <p:spPr>
              <a:xfrm>
                <a:off x="6225725" y="1580234"/>
                <a:ext cx="426344" cy="422024"/>
              </a:xfrm>
              <a:custGeom>
                <a:avLst/>
                <a:gdLst>
                  <a:gd name="connsiteX0" fmla="*/ 394039 w 426344"/>
                  <a:gd name="connsiteY0" fmla="*/ 227163 h 422024"/>
                  <a:gd name="connsiteX1" fmla="*/ 330497 w 426344"/>
                  <a:gd name="connsiteY1" fmla="*/ 164680 h 422024"/>
                  <a:gd name="connsiteX2" fmla="*/ 196000 w 426344"/>
                  <a:gd name="connsiteY2" fmla="*/ 29124 h 422024"/>
                  <a:gd name="connsiteX3" fmla="*/ 194941 w 426344"/>
                  <a:gd name="connsiteY3" fmla="*/ 29124 h 422024"/>
                  <a:gd name="connsiteX4" fmla="*/ 38205 w 426344"/>
                  <a:gd name="connsiteY4" fmla="*/ 54541 h 422024"/>
                  <a:gd name="connsiteX5" fmla="*/ 79 w 426344"/>
                  <a:gd name="connsiteY5" fmla="*/ 121260 h 422024"/>
                  <a:gd name="connsiteX6" fmla="*/ 28673 w 426344"/>
                  <a:gd name="connsiteY6" fmla="*/ 189038 h 422024"/>
                  <a:gd name="connsiteX7" fmla="*/ 29732 w 426344"/>
                  <a:gd name="connsiteY7" fmla="*/ 187979 h 422024"/>
                  <a:gd name="connsiteX8" fmla="*/ 137753 w 426344"/>
                  <a:gd name="connsiteY8" fmla="*/ 294941 h 422024"/>
                  <a:gd name="connsiteX9" fmla="*/ 233066 w 426344"/>
                  <a:gd name="connsiteY9" fmla="*/ 389195 h 422024"/>
                  <a:gd name="connsiteX10" fmla="*/ 295549 w 426344"/>
                  <a:gd name="connsiteY10" fmla="*/ 422025 h 422024"/>
                  <a:gd name="connsiteX11" fmla="*/ 391921 w 426344"/>
                  <a:gd name="connsiteY11" fmla="*/ 361660 h 422024"/>
                  <a:gd name="connsiteX12" fmla="*/ 394039 w 426344"/>
                  <a:gd name="connsiteY12" fmla="*/ 227163 h 422024"/>
                  <a:gd name="connsiteX13" fmla="*/ 385567 w 426344"/>
                  <a:gd name="connsiteY13" fmla="*/ 354247 h 422024"/>
                  <a:gd name="connsiteX14" fmla="*/ 241539 w 426344"/>
                  <a:gd name="connsiteY14" fmla="*/ 381782 h 422024"/>
                  <a:gd name="connsiteX15" fmla="*/ 146226 w 426344"/>
                  <a:gd name="connsiteY15" fmla="*/ 287528 h 422024"/>
                  <a:gd name="connsiteX16" fmla="*/ 33968 w 426344"/>
                  <a:gd name="connsiteY16" fmla="*/ 176330 h 422024"/>
                  <a:gd name="connsiteX17" fmla="*/ 32909 w 426344"/>
                  <a:gd name="connsiteY17" fmla="*/ 177389 h 422024"/>
                  <a:gd name="connsiteX18" fmla="*/ 10670 w 426344"/>
                  <a:gd name="connsiteY18" fmla="*/ 122319 h 422024"/>
                  <a:gd name="connsiteX19" fmla="*/ 45618 w 426344"/>
                  <a:gd name="connsiteY19" fmla="*/ 63013 h 422024"/>
                  <a:gd name="connsiteX20" fmla="*/ 194941 w 426344"/>
                  <a:gd name="connsiteY20" fmla="*/ 43951 h 422024"/>
                  <a:gd name="connsiteX21" fmla="*/ 194941 w 426344"/>
                  <a:gd name="connsiteY21" fmla="*/ 43951 h 422024"/>
                  <a:gd name="connsiteX22" fmla="*/ 322025 w 426344"/>
                  <a:gd name="connsiteY22" fmla="*/ 172093 h 422024"/>
                  <a:gd name="connsiteX23" fmla="*/ 385567 w 426344"/>
                  <a:gd name="connsiteY23" fmla="*/ 234576 h 422024"/>
                  <a:gd name="connsiteX24" fmla="*/ 385567 w 426344"/>
                  <a:gd name="connsiteY24" fmla="*/ 354247 h 42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6344" h="422024">
                    <a:moveTo>
                      <a:pt x="394039" y="227163"/>
                    </a:moveTo>
                    <a:cubicBezTo>
                      <a:pt x="372858" y="205983"/>
                      <a:pt x="351678" y="184802"/>
                      <a:pt x="330497" y="164680"/>
                    </a:cubicBezTo>
                    <a:cubicBezTo>
                      <a:pt x="286018" y="121260"/>
                      <a:pt x="239420" y="75722"/>
                      <a:pt x="196000" y="29124"/>
                    </a:cubicBezTo>
                    <a:lnTo>
                      <a:pt x="194941" y="29124"/>
                    </a:lnTo>
                    <a:cubicBezTo>
                      <a:pt x="148344" y="-16414"/>
                      <a:pt x="110219" y="-9001"/>
                      <a:pt x="38205" y="54541"/>
                    </a:cubicBezTo>
                    <a:cubicBezTo>
                      <a:pt x="13847" y="75722"/>
                      <a:pt x="1138" y="97961"/>
                      <a:pt x="79" y="121260"/>
                    </a:cubicBezTo>
                    <a:cubicBezTo>
                      <a:pt x="-980" y="143500"/>
                      <a:pt x="8552" y="166798"/>
                      <a:pt x="28673" y="189038"/>
                    </a:cubicBezTo>
                    <a:lnTo>
                      <a:pt x="29732" y="187979"/>
                    </a:lnTo>
                    <a:cubicBezTo>
                      <a:pt x="65739" y="222927"/>
                      <a:pt x="102805" y="259993"/>
                      <a:pt x="137753" y="294941"/>
                    </a:cubicBezTo>
                    <a:cubicBezTo>
                      <a:pt x="168465" y="325653"/>
                      <a:pt x="201295" y="358483"/>
                      <a:pt x="233066" y="389195"/>
                    </a:cubicBezTo>
                    <a:cubicBezTo>
                      <a:pt x="255306" y="410375"/>
                      <a:pt x="274368" y="422025"/>
                      <a:pt x="295549" y="422025"/>
                    </a:cubicBezTo>
                    <a:cubicBezTo>
                      <a:pt x="323084" y="422025"/>
                      <a:pt x="352737" y="402962"/>
                      <a:pt x="391921" y="361660"/>
                    </a:cubicBezTo>
                    <a:cubicBezTo>
                      <a:pt x="437459" y="317181"/>
                      <a:pt x="437459" y="270583"/>
                      <a:pt x="394039" y="227163"/>
                    </a:cubicBezTo>
                    <a:close/>
                    <a:moveTo>
                      <a:pt x="385567" y="354247"/>
                    </a:moveTo>
                    <a:cubicBezTo>
                      <a:pt x="318848" y="422025"/>
                      <a:pt x="288136" y="427320"/>
                      <a:pt x="241539" y="381782"/>
                    </a:cubicBezTo>
                    <a:cubicBezTo>
                      <a:pt x="209768" y="351070"/>
                      <a:pt x="177997" y="318240"/>
                      <a:pt x="146226" y="287528"/>
                    </a:cubicBezTo>
                    <a:cubicBezTo>
                      <a:pt x="109160" y="250462"/>
                      <a:pt x="72094" y="212337"/>
                      <a:pt x="33968" y="176330"/>
                    </a:cubicBezTo>
                    <a:lnTo>
                      <a:pt x="32909" y="177389"/>
                    </a:lnTo>
                    <a:cubicBezTo>
                      <a:pt x="17024" y="158326"/>
                      <a:pt x="9611" y="140323"/>
                      <a:pt x="10670" y="122319"/>
                    </a:cubicBezTo>
                    <a:cubicBezTo>
                      <a:pt x="11729" y="102197"/>
                      <a:pt x="23378" y="82076"/>
                      <a:pt x="45618" y="63013"/>
                    </a:cubicBezTo>
                    <a:cubicBezTo>
                      <a:pt x="117632" y="-528"/>
                      <a:pt x="149403" y="-4765"/>
                      <a:pt x="194941" y="43951"/>
                    </a:cubicBezTo>
                    <a:lnTo>
                      <a:pt x="194941" y="43951"/>
                    </a:lnTo>
                    <a:cubicBezTo>
                      <a:pt x="236243" y="88430"/>
                      <a:pt x="279664" y="130791"/>
                      <a:pt x="322025" y="172093"/>
                    </a:cubicBezTo>
                    <a:cubicBezTo>
                      <a:pt x="343205" y="193274"/>
                      <a:pt x="364386" y="213396"/>
                      <a:pt x="385567" y="234576"/>
                    </a:cubicBezTo>
                    <a:cubicBezTo>
                      <a:pt x="425810" y="273761"/>
                      <a:pt x="425810" y="314004"/>
                      <a:pt x="385567" y="354247"/>
                    </a:cubicBezTo>
                    <a:close/>
                  </a:path>
                </a:pathLst>
              </a:custGeom>
              <a:solidFill>
                <a:srgbClr val="231F20"/>
              </a:solidFill>
              <a:ln w="10553" cap="flat">
                <a:solidFill>
                  <a:schemeClr val="bg1"/>
                </a:solid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B620E9CD-BF43-440E-823D-38A2D12813E1}"/>
                  </a:ext>
                </a:extLst>
              </p:cNvPr>
              <p:cNvSpPr/>
              <p:nvPr/>
            </p:nvSpPr>
            <p:spPr>
              <a:xfrm>
                <a:off x="5322451" y="678470"/>
                <a:ext cx="649185" cy="476563"/>
              </a:xfrm>
              <a:custGeom>
                <a:avLst/>
                <a:gdLst>
                  <a:gd name="connsiteX0" fmla="*/ 500922 w 649185"/>
                  <a:gd name="connsiteY0" fmla="*/ 11649 h 476563"/>
                  <a:gd name="connsiteX1" fmla="*/ 632241 w 649185"/>
                  <a:gd name="connsiteY1" fmla="*/ 11649 h 476563"/>
                  <a:gd name="connsiteX2" fmla="*/ 380192 w 649185"/>
                  <a:gd name="connsiteY2" fmla="*/ 259463 h 476563"/>
                  <a:gd name="connsiteX3" fmla="*/ 220278 w 649185"/>
                  <a:gd name="connsiteY3" fmla="*/ 207570 h 476563"/>
                  <a:gd name="connsiteX4" fmla="*/ 0 w 649185"/>
                  <a:gd name="connsiteY4" fmla="*/ 470210 h 476563"/>
                  <a:gd name="connsiteX5" fmla="*/ 8472 w 649185"/>
                  <a:gd name="connsiteY5" fmla="*/ 476564 h 476563"/>
                  <a:gd name="connsiteX6" fmla="*/ 224515 w 649185"/>
                  <a:gd name="connsiteY6" fmla="*/ 219219 h 476563"/>
                  <a:gd name="connsiteX7" fmla="*/ 383369 w 649185"/>
                  <a:gd name="connsiteY7" fmla="*/ 271112 h 476563"/>
                  <a:gd name="connsiteX8" fmla="*/ 636478 w 649185"/>
                  <a:gd name="connsiteY8" fmla="*/ 21181 h 476563"/>
                  <a:gd name="connsiteX9" fmla="*/ 628005 w 649185"/>
                  <a:gd name="connsiteY9" fmla="*/ 130261 h 476563"/>
                  <a:gd name="connsiteX10" fmla="*/ 638596 w 649185"/>
                  <a:gd name="connsiteY10" fmla="*/ 131320 h 476563"/>
                  <a:gd name="connsiteX11" fmla="*/ 649186 w 649185"/>
                  <a:gd name="connsiteY11" fmla="*/ 0 h 476563"/>
                  <a:gd name="connsiteX12" fmla="*/ 500922 w 649185"/>
                  <a:gd name="connsiteY12" fmla="*/ 0 h 476563"/>
                  <a:gd name="connsiteX13" fmla="*/ 500922 w 649185"/>
                  <a:gd name="connsiteY13" fmla="*/ 11649 h 476563"/>
                  <a:gd name="connsiteX14" fmla="*/ 637537 w 649185"/>
                  <a:gd name="connsiteY14" fmla="*/ 13767 h 476563"/>
                  <a:gd name="connsiteX15" fmla="*/ 635419 w 649185"/>
                  <a:gd name="connsiteY15" fmla="*/ 11649 h 476563"/>
                  <a:gd name="connsiteX16" fmla="*/ 638596 w 649185"/>
                  <a:gd name="connsiteY16" fmla="*/ 11649 h 476563"/>
                  <a:gd name="connsiteX17" fmla="*/ 637537 w 649185"/>
                  <a:gd name="connsiteY17" fmla="*/ 13767 h 47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9185" h="476563">
                    <a:moveTo>
                      <a:pt x="500922" y="11649"/>
                    </a:moveTo>
                    <a:lnTo>
                      <a:pt x="632241" y="11649"/>
                    </a:lnTo>
                    <a:lnTo>
                      <a:pt x="380192" y="259463"/>
                    </a:lnTo>
                    <a:lnTo>
                      <a:pt x="220278" y="207570"/>
                    </a:lnTo>
                    <a:lnTo>
                      <a:pt x="0" y="470210"/>
                    </a:lnTo>
                    <a:lnTo>
                      <a:pt x="8472" y="476564"/>
                    </a:lnTo>
                    <a:lnTo>
                      <a:pt x="224515" y="219219"/>
                    </a:lnTo>
                    <a:lnTo>
                      <a:pt x="383369" y="271112"/>
                    </a:lnTo>
                    <a:lnTo>
                      <a:pt x="636478" y="21181"/>
                    </a:lnTo>
                    <a:lnTo>
                      <a:pt x="628005" y="130261"/>
                    </a:lnTo>
                    <a:lnTo>
                      <a:pt x="638596" y="131320"/>
                    </a:lnTo>
                    <a:lnTo>
                      <a:pt x="649186" y="0"/>
                    </a:lnTo>
                    <a:lnTo>
                      <a:pt x="500922" y="0"/>
                    </a:lnTo>
                    <a:lnTo>
                      <a:pt x="500922" y="11649"/>
                    </a:lnTo>
                    <a:close/>
                    <a:moveTo>
                      <a:pt x="637537" y="13767"/>
                    </a:moveTo>
                    <a:lnTo>
                      <a:pt x="635419" y="11649"/>
                    </a:lnTo>
                    <a:lnTo>
                      <a:pt x="638596" y="11649"/>
                    </a:lnTo>
                    <a:lnTo>
                      <a:pt x="637537" y="13767"/>
                    </a:lnTo>
                    <a:close/>
                  </a:path>
                </a:pathLst>
              </a:custGeom>
              <a:solidFill>
                <a:srgbClr val="231F20"/>
              </a:solidFill>
              <a:ln w="10553" cap="flat">
                <a:solidFill>
                  <a:schemeClr val="bg1"/>
                </a:solidFill>
                <a:prstDash val="solid"/>
                <a:miter/>
              </a:ln>
            </p:spPr>
            <p:txBody>
              <a:bodyPr rtlCol="0" anchor="ctr"/>
              <a:lstStyle/>
              <a:p>
                <a:endParaRPr lang="en-IN"/>
              </a:p>
            </p:txBody>
          </p:sp>
        </p:grpSp>
        <p:grpSp>
          <p:nvGrpSpPr>
            <p:cNvPr id="227" name="Graphic 75">
              <a:extLst>
                <a:ext uri="{FF2B5EF4-FFF2-40B4-BE49-F238E27FC236}">
                  <a16:creationId xmlns:a16="http://schemas.microsoft.com/office/drawing/2014/main" id="{7B4477CF-CA19-40BC-8DA6-5D81DA0DDE6C}"/>
                </a:ext>
              </a:extLst>
            </p:cNvPr>
            <p:cNvGrpSpPr/>
            <p:nvPr/>
          </p:nvGrpSpPr>
          <p:grpSpPr>
            <a:xfrm>
              <a:off x="5925312" y="5935255"/>
              <a:ext cx="424381" cy="438339"/>
              <a:chOff x="462269" y="2749403"/>
              <a:chExt cx="1580063" cy="1483670"/>
            </a:xfrm>
            <a:noFill/>
          </p:grpSpPr>
          <p:sp>
            <p:nvSpPr>
              <p:cNvPr id="241" name="Freeform: Shape 240">
                <a:extLst>
                  <a:ext uri="{FF2B5EF4-FFF2-40B4-BE49-F238E27FC236}">
                    <a16:creationId xmlns:a16="http://schemas.microsoft.com/office/drawing/2014/main" id="{10543FF7-334E-415D-8409-BDF0DAC93521}"/>
                  </a:ext>
                </a:extLst>
              </p:cNvPr>
              <p:cNvSpPr/>
              <p:nvPr/>
            </p:nvSpPr>
            <p:spPr>
              <a:xfrm>
                <a:off x="462269" y="2749403"/>
                <a:ext cx="1580063" cy="1483670"/>
              </a:xfrm>
              <a:custGeom>
                <a:avLst/>
                <a:gdLst>
                  <a:gd name="connsiteX0" fmla="*/ 443623 w 1580063"/>
                  <a:gd name="connsiteY0" fmla="*/ 579386 h 1483670"/>
                  <a:gd name="connsiteX1" fmla="*/ 443623 w 1580063"/>
                  <a:gd name="connsiteY1" fmla="*/ 130269 h 1483670"/>
                  <a:gd name="connsiteX2" fmla="*/ 485806 w 1580063"/>
                  <a:gd name="connsiteY2" fmla="*/ 88086 h 1483670"/>
                  <a:gd name="connsiteX3" fmla="*/ 617315 w 1580063"/>
                  <a:gd name="connsiteY3" fmla="*/ 88086 h 1483670"/>
                  <a:gd name="connsiteX4" fmla="*/ 644610 w 1580063"/>
                  <a:gd name="connsiteY4" fmla="*/ 60792 h 1483670"/>
                  <a:gd name="connsiteX5" fmla="*/ 645850 w 1580063"/>
                  <a:gd name="connsiteY5" fmla="*/ 0 h 1483670"/>
                  <a:gd name="connsiteX6" fmla="*/ 1384040 w 1580063"/>
                  <a:gd name="connsiteY6" fmla="*/ 0 h 1483670"/>
                  <a:gd name="connsiteX7" fmla="*/ 1386521 w 1580063"/>
                  <a:gd name="connsiteY7" fmla="*/ 58311 h 1483670"/>
                  <a:gd name="connsiteX8" fmla="*/ 1417537 w 1580063"/>
                  <a:gd name="connsiteY8" fmla="*/ 89327 h 1483670"/>
                  <a:gd name="connsiteX9" fmla="*/ 1580063 w 1580063"/>
                  <a:gd name="connsiteY9" fmla="*/ 93049 h 1483670"/>
                  <a:gd name="connsiteX10" fmla="*/ 1580063 w 1580063"/>
                  <a:gd name="connsiteY10" fmla="*/ 1421790 h 1483670"/>
                  <a:gd name="connsiteX11" fmla="*/ 1403890 w 1580063"/>
                  <a:gd name="connsiteY11" fmla="*/ 1421790 h 1483670"/>
                  <a:gd name="connsiteX12" fmla="*/ 351815 w 1580063"/>
                  <a:gd name="connsiteY12" fmla="*/ 1421790 h 1483670"/>
                  <a:gd name="connsiteX13" fmla="*/ 344371 w 1580063"/>
                  <a:gd name="connsiteY13" fmla="*/ 555813 h 1483670"/>
                  <a:gd name="connsiteX14" fmla="*/ 73908 w 1580063"/>
                  <a:gd name="connsiteY14" fmla="*/ 662510 h 1483670"/>
                  <a:gd name="connsiteX15" fmla="*/ 6913 w 1580063"/>
                  <a:gd name="connsiteY15" fmla="*/ 906918 h 1483670"/>
                  <a:gd name="connsiteX16" fmla="*/ 116091 w 1580063"/>
                  <a:gd name="connsiteY16" fmla="*/ 1167456 h 1483670"/>
                  <a:gd name="connsiteX17" fmla="*/ 289782 w 1580063"/>
                  <a:gd name="connsiteY17" fmla="*/ 1463972 h 1483670"/>
                  <a:gd name="connsiteX18" fmla="*/ 322039 w 1580063"/>
                  <a:gd name="connsiteY18" fmla="*/ 1465213 h 1483670"/>
                  <a:gd name="connsiteX19" fmla="*/ 561486 w 1580063"/>
                  <a:gd name="connsiteY19" fmla="*/ 1029743 h 1483670"/>
                  <a:gd name="connsiteX20" fmla="*/ 611112 w 1580063"/>
                  <a:gd name="connsiteY20" fmla="*/ 867218 h 1483670"/>
                  <a:gd name="connsiteX21" fmla="*/ 344371 w 1580063"/>
                  <a:gd name="connsiteY21" fmla="*/ 555813 h 148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80063" h="1483670">
                    <a:moveTo>
                      <a:pt x="443623" y="579386"/>
                    </a:moveTo>
                    <a:cubicBezTo>
                      <a:pt x="443623" y="477652"/>
                      <a:pt x="443623" y="232002"/>
                      <a:pt x="443623" y="130269"/>
                    </a:cubicBezTo>
                    <a:cubicBezTo>
                      <a:pt x="443623" y="93049"/>
                      <a:pt x="449827" y="88086"/>
                      <a:pt x="485806" y="88086"/>
                    </a:cubicBezTo>
                    <a:cubicBezTo>
                      <a:pt x="529229" y="88086"/>
                      <a:pt x="573892" y="88086"/>
                      <a:pt x="617315" y="88086"/>
                    </a:cubicBezTo>
                    <a:cubicBezTo>
                      <a:pt x="637166" y="88086"/>
                      <a:pt x="645850" y="81883"/>
                      <a:pt x="644610" y="60792"/>
                    </a:cubicBezTo>
                    <a:cubicBezTo>
                      <a:pt x="643369" y="40942"/>
                      <a:pt x="644610" y="19850"/>
                      <a:pt x="645850" y="0"/>
                    </a:cubicBezTo>
                    <a:cubicBezTo>
                      <a:pt x="891500" y="0"/>
                      <a:pt x="1137149" y="0"/>
                      <a:pt x="1384040" y="0"/>
                    </a:cubicBezTo>
                    <a:cubicBezTo>
                      <a:pt x="1385280" y="19850"/>
                      <a:pt x="1386521" y="38460"/>
                      <a:pt x="1386521" y="58311"/>
                    </a:cubicBezTo>
                    <a:cubicBezTo>
                      <a:pt x="1386521" y="89327"/>
                      <a:pt x="1386521" y="88086"/>
                      <a:pt x="1417537" y="89327"/>
                    </a:cubicBezTo>
                    <a:cubicBezTo>
                      <a:pt x="1472126" y="90568"/>
                      <a:pt x="1525474" y="84365"/>
                      <a:pt x="1580063" y="93049"/>
                    </a:cubicBezTo>
                    <a:cubicBezTo>
                      <a:pt x="1580063" y="535963"/>
                      <a:pt x="1580063" y="978876"/>
                      <a:pt x="1580063" y="1421790"/>
                    </a:cubicBezTo>
                    <a:cubicBezTo>
                      <a:pt x="1521752" y="1421790"/>
                      <a:pt x="1462201" y="1421790"/>
                      <a:pt x="1403890" y="1421790"/>
                    </a:cubicBezTo>
                    <a:cubicBezTo>
                      <a:pt x="1107374" y="1421790"/>
                      <a:pt x="648331" y="1421790"/>
                      <a:pt x="351815" y="1421790"/>
                    </a:cubicBezTo>
                    <a:moveTo>
                      <a:pt x="344371" y="555813"/>
                    </a:moveTo>
                    <a:cubicBezTo>
                      <a:pt x="214102" y="555813"/>
                      <a:pt x="134700" y="590552"/>
                      <a:pt x="73908" y="662510"/>
                    </a:cubicBezTo>
                    <a:cubicBezTo>
                      <a:pt x="14357" y="733227"/>
                      <a:pt x="-14178" y="815110"/>
                      <a:pt x="6913" y="906918"/>
                    </a:cubicBezTo>
                    <a:cubicBezTo>
                      <a:pt x="28004" y="998727"/>
                      <a:pt x="72668" y="1083092"/>
                      <a:pt x="116091" y="1167456"/>
                    </a:cubicBezTo>
                    <a:cubicBezTo>
                      <a:pt x="168198" y="1269190"/>
                      <a:pt x="227750" y="1367201"/>
                      <a:pt x="289782" y="1463972"/>
                    </a:cubicBezTo>
                    <a:cubicBezTo>
                      <a:pt x="305911" y="1490026"/>
                      <a:pt x="305911" y="1490026"/>
                      <a:pt x="322039" y="1465213"/>
                    </a:cubicBezTo>
                    <a:cubicBezTo>
                      <a:pt x="410126" y="1325019"/>
                      <a:pt x="494490" y="1182344"/>
                      <a:pt x="561486" y="1029743"/>
                    </a:cubicBezTo>
                    <a:cubicBezTo>
                      <a:pt x="585058" y="977636"/>
                      <a:pt x="607390" y="924288"/>
                      <a:pt x="611112" y="867218"/>
                    </a:cubicBezTo>
                    <a:cubicBezTo>
                      <a:pt x="619796" y="704692"/>
                      <a:pt x="480843" y="553332"/>
                      <a:pt x="344371" y="555813"/>
                    </a:cubicBezTo>
                    <a:close/>
                  </a:path>
                </a:pathLst>
              </a:custGeom>
              <a:noFill/>
              <a:ln w="19050" cap="flat">
                <a:solidFill>
                  <a:schemeClr val="bg1"/>
                </a:solid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EC08F74A-CEB2-4778-A2CF-7CFF67441B7A}"/>
                  </a:ext>
                </a:extLst>
              </p:cNvPr>
              <p:cNvSpPr/>
              <p:nvPr/>
            </p:nvSpPr>
            <p:spPr>
              <a:xfrm>
                <a:off x="1523635" y="3259312"/>
                <a:ext cx="215977" cy="115380"/>
              </a:xfrm>
              <a:custGeom>
                <a:avLst/>
                <a:gdLst>
                  <a:gd name="connsiteX0" fmla="*/ 105559 w 215977"/>
                  <a:gd name="connsiteY0" fmla="*/ 115381 h 115380"/>
                  <a:gd name="connsiteX1" fmla="*/ 27398 w 215977"/>
                  <a:gd name="connsiteY1" fmla="*/ 115381 h 115380"/>
                  <a:gd name="connsiteX2" fmla="*/ 104 w 215977"/>
                  <a:gd name="connsiteY2" fmla="*/ 86846 h 115380"/>
                  <a:gd name="connsiteX3" fmla="*/ 104 w 215977"/>
                  <a:gd name="connsiteY3" fmla="*/ 28535 h 115380"/>
                  <a:gd name="connsiteX4" fmla="*/ 26158 w 215977"/>
                  <a:gd name="connsiteY4" fmla="*/ 0 h 115380"/>
                  <a:gd name="connsiteX5" fmla="*/ 189924 w 215977"/>
                  <a:gd name="connsiteY5" fmla="*/ 0 h 115380"/>
                  <a:gd name="connsiteX6" fmla="*/ 215978 w 215977"/>
                  <a:gd name="connsiteY6" fmla="*/ 28535 h 115380"/>
                  <a:gd name="connsiteX7" fmla="*/ 215978 w 215977"/>
                  <a:gd name="connsiteY7" fmla="*/ 84365 h 115380"/>
                  <a:gd name="connsiteX8" fmla="*/ 186202 w 215977"/>
                  <a:gd name="connsiteY8" fmla="*/ 114140 h 115380"/>
                  <a:gd name="connsiteX9" fmla="*/ 105559 w 215977"/>
                  <a:gd name="connsiteY9" fmla="*/ 115381 h 115380"/>
                  <a:gd name="connsiteX10" fmla="*/ 105559 w 215977"/>
                  <a:gd name="connsiteY10" fmla="*/ 115381 h 11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77" h="115380">
                    <a:moveTo>
                      <a:pt x="105559" y="115381"/>
                    </a:moveTo>
                    <a:cubicBezTo>
                      <a:pt x="79506" y="115381"/>
                      <a:pt x="53452" y="115381"/>
                      <a:pt x="27398" y="115381"/>
                    </a:cubicBezTo>
                    <a:cubicBezTo>
                      <a:pt x="8788" y="115381"/>
                      <a:pt x="-1137" y="106696"/>
                      <a:pt x="104" y="86846"/>
                    </a:cubicBezTo>
                    <a:cubicBezTo>
                      <a:pt x="104" y="66995"/>
                      <a:pt x="104" y="48386"/>
                      <a:pt x="104" y="28535"/>
                    </a:cubicBezTo>
                    <a:cubicBezTo>
                      <a:pt x="104" y="11166"/>
                      <a:pt x="8788" y="0"/>
                      <a:pt x="26158" y="0"/>
                    </a:cubicBezTo>
                    <a:cubicBezTo>
                      <a:pt x="80746" y="0"/>
                      <a:pt x="135335" y="0"/>
                      <a:pt x="189924" y="0"/>
                    </a:cubicBezTo>
                    <a:cubicBezTo>
                      <a:pt x="207293" y="0"/>
                      <a:pt x="215978" y="12407"/>
                      <a:pt x="215978" y="28535"/>
                    </a:cubicBezTo>
                    <a:cubicBezTo>
                      <a:pt x="215978" y="47145"/>
                      <a:pt x="214737" y="65755"/>
                      <a:pt x="215978" y="84365"/>
                    </a:cubicBezTo>
                    <a:cubicBezTo>
                      <a:pt x="215978" y="105456"/>
                      <a:pt x="206052" y="114140"/>
                      <a:pt x="186202" y="114140"/>
                    </a:cubicBezTo>
                    <a:cubicBezTo>
                      <a:pt x="158908" y="115381"/>
                      <a:pt x="131613" y="115381"/>
                      <a:pt x="105559" y="115381"/>
                    </a:cubicBezTo>
                    <a:cubicBezTo>
                      <a:pt x="105559" y="115381"/>
                      <a:pt x="105559" y="115381"/>
                      <a:pt x="105559" y="115381"/>
                    </a:cubicBezTo>
                    <a:close/>
                  </a:path>
                </a:pathLst>
              </a:custGeom>
              <a:noFill/>
              <a:ln w="6350" cap="flat">
                <a:solidFill>
                  <a:schemeClr val="bg1"/>
                </a:solid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F48EF8F7-4E26-4C2A-A2AC-8F470C9EE4F5}"/>
                  </a:ext>
                </a:extLst>
              </p:cNvPr>
              <p:cNvSpPr/>
              <p:nvPr/>
            </p:nvSpPr>
            <p:spPr>
              <a:xfrm>
                <a:off x="1225520" y="3257790"/>
                <a:ext cx="216428" cy="116903"/>
              </a:xfrm>
              <a:custGeom>
                <a:avLst/>
                <a:gdLst>
                  <a:gd name="connsiteX0" fmla="*/ 107158 w 216428"/>
                  <a:gd name="connsiteY0" fmla="*/ 116903 h 116903"/>
                  <a:gd name="connsiteX1" fmla="*/ 28996 w 216428"/>
                  <a:gd name="connsiteY1" fmla="*/ 116903 h 116903"/>
                  <a:gd name="connsiteX2" fmla="*/ 461 w 216428"/>
                  <a:gd name="connsiteY2" fmla="*/ 88368 h 116903"/>
                  <a:gd name="connsiteX3" fmla="*/ 81104 w 216428"/>
                  <a:gd name="connsiteY3" fmla="*/ 282 h 116903"/>
                  <a:gd name="connsiteX4" fmla="*/ 171672 w 216428"/>
                  <a:gd name="connsiteY4" fmla="*/ 282 h 116903"/>
                  <a:gd name="connsiteX5" fmla="*/ 216335 w 216428"/>
                  <a:gd name="connsiteY5" fmla="*/ 43704 h 116903"/>
                  <a:gd name="connsiteX6" fmla="*/ 216335 w 216428"/>
                  <a:gd name="connsiteY6" fmla="*/ 84646 h 116903"/>
                  <a:gd name="connsiteX7" fmla="*/ 184078 w 216428"/>
                  <a:gd name="connsiteY7" fmla="*/ 116903 h 116903"/>
                  <a:gd name="connsiteX8" fmla="*/ 107158 w 216428"/>
                  <a:gd name="connsiteY8" fmla="*/ 116903 h 116903"/>
                  <a:gd name="connsiteX9" fmla="*/ 107158 w 216428"/>
                  <a:gd name="connsiteY9" fmla="*/ 116903 h 116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428" h="116903">
                    <a:moveTo>
                      <a:pt x="107158" y="116903"/>
                    </a:moveTo>
                    <a:cubicBezTo>
                      <a:pt x="81104" y="116903"/>
                      <a:pt x="55050" y="116903"/>
                      <a:pt x="28996" y="116903"/>
                    </a:cubicBezTo>
                    <a:cubicBezTo>
                      <a:pt x="10386" y="116903"/>
                      <a:pt x="461" y="106978"/>
                      <a:pt x="461" y="88368"/>
                    </a:cubicBezTo>
                    <a:cubicBezTo>
                      <a:pt x="-2020" y="-9644"/>
                      <a:pt x="2943" y="282"/>
                      <a:pt x="81104" y="282"/>
                    </a:cubicBezTo>
                    <a:cubicBezTo>
                      <a:pt x="110880" y="282"/>
                      <a:pt x="141896" y="282"/>
                      <a:pt x="171672" y="282"/>
                    </a:cubicBezTo>
                    <a:cubicBezTo>
                      <a:pt x="210132" y="282"/>
                      <a:pt x="216335" y="5244"/>
                      <a:pt x="216335" y="43704"/>
                    </a:cubicBezTo>
                    <a:cubicBezTo>
                      <a:pt x="216335" y="57352"/>
                      <a:pt x="215095" y="70999"/>
                      <a:pt x="216335" y="84646"/>
                    </a:cubicBezTo>
                    <a:cubicBezTo>
                      <a:pt x="217576" y="108218"/>
                      <a:pt x="206410" y="116903"/>
                      <a:pt x="184078" y="116903"/>
                    </a:cubicBezTo>
                    <a:cubicBezTo>
                      <a:pt x="158024" y="116903"/>
                      <a:pt x="131971" y="116903"/>
                      <a:pt x="107158" y="116903"/>
                    </a:cubicBezTo>
                    <a:cubicBezTo>
                      <a:pt x="107158" y="116903"/>
                      <a:pt x="107158" y="116903"/>
                      <a:pt x="107158" y="116903"/>
                    </a:cubicBezTo>
                    <a:close/>
                  </a:path>
                </a:pathLst>
              </a:custGeom>
              <a:noFill/>
              <a:ln w="6350" cap="flat">
                <a:solidFill>
                  <a:schemeClr val="bg1"/>
                </a:solid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AEADC89C-4759-4010-953E-9E578739CD7E}"/>
                  </a:ext>
                </a:extLst>
              </p:cNvPr>
              <p:cNvSpPr/>
              <p:nvPr/>
            </p:nvSpPr>
            <p:spPr>
              <a:xfrm>
                <a:off x="1523635" y="3651359"/>
                <a:ext cx="217218" cy="114140"/>
              </a:xfrm>
              <a:custGeom>
                <a:avLst/>
                <a:gdLst>
                  <a:gd name="connsiteX0" fmla="*/ 105559 w 217218"/>
                  <a:gd name="connsiteY0" fmla="*/ 114140 h 114140"/>
                  <a:gd name="connsiteX1" fmla="*/ 27398 w 217218"/>
                  <a:gd name="connsiteY1" fmla="*/ 114140 h 114140"/>
                  <a:gd name="connsiteX2" fmla="*/ 104 w 217218"/>
                  <a:gd name="connsiteY2" fmla="*/ 85605 h 114140"/>
                  <a:gd name="connsiteX3" fmla="*/ 104 w 217218"/>
                  <a:gd name="connsiteY3" fmla="*/ 24813 h 114140"/>
                  <a:gd name="connsiteX4" fmla="*/ 24917 w 217218"/>
                  <a:gd name="connsiteY4" fmla="*/ 0 h 114140"/>
                  <a:gd name="connsiteX5" fmla="*/ 191165 w 217218"/>
                  <a:gd name="connsiteY5" fmla="*/ 0 h 114140"/>
                  <a:gd name="connsiteX6" fmla="*/ 215978 w 217218"/>
                  <a:gd name="connsiteY6" fmla="*/ 23572 h 114140"/>
                  <a:gd name="connsiteX7" fmla="*/ 217218 w 217218"/>
                  <a:gd name="connsiteY7" fmla="*/ 76921 h 114140"/>
                  <a:gd name="connsiteX8" fmla="*/ 179999 w 217218"/>
                  <a:gd name="connsiteY8" fmla="*/ 114140 h 114140"/>
                  <a:gd name="connsiteX9" fmla="*/ 105559 w 217218"/>
                  <a:gd name="connsiteY9" fmla="*/ 114140 h 114140"/>
                  <a:gd name="connsiteX10" fmla="*/ 105559 w 217218"/>
                  <a:gd name="connsiteY10" fmla="*/ 114140 h 1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218" h="114140">
                    <a:moveTo>
                      <a:pt x="105559" y="114140"/>
                    </a:moveTo>
                    <a:cubicBezTo>
                      <a:pt x="79506" y="114140"/>
                      <a:pt x="53452" y="114140"/>
                      <a:pt x="27398" y="114140"/>
                    </a:cubicBezTo>
                    <a:cubicBezTo>
                      <a:pt x="8788" y="114140"/>
                      <a:pt x="-1137" y="105456"/>
                      <a:pt x="104" y="85605"/>
                    </a:cubicBezTo>
                    <a:cubicBezTo>
                      <a:pt x="104" y="65755"/>
                      <a:pt x="104" y="44664"/>
                      <a:pt x="104" y="24813"/>
                    </a:cubicBezTo>
                    <a:cubicBezTo>
                      <a:pt x="104" y="8685"/>
                      <a:pt x="8788" y="1241"/>
                      <a:pt x="24917" y="0"/>
                    </a:cubicBezTo>
                    <a:cubicBezTo>
                      <a:pt x="80746" y="0"/>
                      <a:pt x="135335" y="0"/>
                      <a:pt x="191165" y="0"/>
                    </a:cubicBezTo>
                    <a:cubicBezTo>
                      <a:pt x="207293" y="0"/>
                      <a:pt x="215978" y="8685"/>
                      <a:pt x="215978" y="23572"/>
                    </a:cubicBezTo>
                    <a:cubicBezTo>
                      <a:pt x="217218" y="40942"/>
                      <a:pt x="217218" y="59551"/>
                      <a:pt x="217218" y="76921"/>
                    </a:cubicBezTo>
                    <a:cubicBezTo>
                      <a:pt x="217218" y="107937"/>
                      <a:pt x="211015" y="112900"/>
                      <a:pt x="179999" y="114140"/>
                    </a:cubicBezTo>
                    <a:cubicBezTo>
                      <a:pt x="153945" y="114140"/>
                      <a:pt x="130373" y="114140"/>
                      <a:pt x="105559" y="114140"/>
                    </a:cubicBezTo>
                    <a:cubicBezTo>
                      <a:pt x="105559" y="114140"/>
                      <a:pt x="105559" y="114140"/>
                      <a:pt x="105559" y="114140"/>
                    </a:cubicBezTo>
                    <a:close/>
                  </a:path>
                </a:pathLst>
              </a:custGeom>
              <a:noFill/>
              <a:ln w="6350" cap="flat">
                <a:solidFill>
                  <a:schemeClr val="bg1"/>
                </a:solid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09C8927C-F238-4E7F-91AD-981D76D11147}"/>
                  </a:ext>
                </a:extLst>
              </p:cNvPr>
              <p:cNvSpPr/>
              <p:nvPr/>
            </p:nvSpPr>
            <p:spPr>
              <a:xfrm>
                <a:off x="1523622" y="3454095"/>
                <a:ext cx="217230" cy="114140"/>
              </a:xfrm>
              <a:custGeom>
                <a:avLst/>
                <a:gdLst>
                  <a:gd name="connsiteX0" fmla="*/ 104331 w 217230"/>
                  <a:gd name="connsiteY0" fmla="*/ 112900 h 114140"/>
                  <a:gd name="connsiteX1" fmla="*/ 26170 w 217230"/>
                  <a:gd name="connsiteY1" fmla="*/ 112900 h 114140"/>
                  <a:gd name="connsiteX2" fmla="*/ 116 w 217230"/>
                  <a:gd name="connsiteY2" fmla="*/ 86846 h 114140"/>
                  <a:gd name="connsiteX3" fmla="*/ 116 w 217230"/>
                  <a:gd name="connsiteY3" fmla="*/ 28535 h 114140"/>
                  <a:gd name="connsiteX4" fmla="*/ 28651 w 217230"/>
                  <a:gd name="connsiteY4" fmla="*/ 0 h 114140"/>
                  <a:gd name="connsiteX5" fmla="*/ 187455 w 217230"/>
                  <a:gd name="connsiteY5" fmla="*/ 0 h 114140"/>
                  <a:gd name="connsiteX6" fmla="*/ 215990 w 217230"/>
                  <a:gd name="connsiteY6" fmla="*/ 28535 h 114140"/>
                  <a:gd name="connsiteX7" fmla="*/ 217231 w 217230"/>
                  <a:gd name="connsiteY7" fmla="*/ 86846 h 114140"/>
                  <a:gd name="connsiteX8" fmla="*/ 191177 w 217230"/>
                  <a:gd name="connsiteY8" fmla="*/ 114140 h 114140"/>
                  <a:gd name="connsiteX9" fmla="*/ 104331 w 217230"/>
                  <a:gd name="connsiteY9" fmla="*/ 112900 h 1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230" h="114140">
                    <a:moveTo>
                      <a:pt x="104331" y="112900"/>
                    </a:moveTo>
                    <a:cubicBezTo>
                      <a:pt x="78278" y="112900"/>
                      <a:pt x="52224" y="112900"/>
                      <a:pt x="26170" y="112900"/>
                    </a:cubicBezTo>
                    <a:cubicBezTo>
                      <a:pt x="7560" y="112900"/>
                      <a:pt x="-1124" y="104215"/>
                      <a:pt x="116" y="86846"/>
                    </a:cubicBezTo>
                    <a:cubicBezTo>
                      <a:pt x="116" y="66995"/>
                      <a:pt x="116" y="48386"/>
                      <a:pt x="116" y="28535"/>
                    </a:cubicBezTo>
                    <a:cubicBezTo>
                      <a:pt x="116" y="9925"/>
                      <a:pt x="8801" y="0"/>
                      <a:pt x="28651" y="0"/>
                    </a:cubicBezTo>
                    <a:cubicBezTo>
                      <a:pt x="82000" y="0"/>
                      <a:pt x="134107" y="0"/>
                      <a:pt x="187455" y="0"/>
                    </a:cubicBezTo>
                    <a:cubicBezTo>
                      <a:pt x="206065" y="0"/>
                      <a:pt x="215990" y="9925"/>
                      <a:pt x="215990" y="28535"/>
                    </a:cubicBezTo>
                    <a:cubicBezTo>
                      <a:pt x="215990" y="48386"/>
                      <a:pt x="215990" y="66995"/>
                      <a:pt x="217231" y="86846"/>
                    </a:cubicBezTo>
                    <a:cubicBezTo>
                      <a:pt x="217231" y="105456"/>
                      <a:pt x="208546" y="114140"/>
                      <a:pt x="191177" y="114140"/>
                    </a:cubicBezTo>
                    <a:cubicBezTo>
                      <a:pt x="161401" y="112900"/>
                      <a:pt x="132866" y="112900"/>
                      <a:pt x="104331" y="112900"/>
                    </a:cubicBezTo>
                    <a:close/>
                  </a:path>
                </a:pathLst>
              </a:custGeom>
              <a:noFill/>
              <a:ln w="6350" cap="flat">
                <a:solidFill>
                  <a:schemeClr val="bg1"/>
                </a:solid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94D67AFC-CB81-4F2B-833C-84B4ED1EF3AA}"/>
                  </a:ext>
                </a:extLst>
              </p:cNvPr>
              <p:cNvSpPr/>
              <p:nvPr/>
            </p:nvSpPr>
            <p:spPr>
              <a:xfrm>
                <a:off x="1225051" y="3452854"/>
                <a:ext cx="214323" cy="114691"/>
              </a:xfrm>
              <a:custGeom>
                <a:avLst/>
                <a:gdLst>
                  <a:gd name="connsiteX0" fmla="*/ 110108 w 214323"/>
                  <a:gd name="connsiteY0" fmla="*/ 114140 h 114691"/>
                  <a:gd name="connsiteX1" fmla="*/ 29466 w 214323"/>
                  <a:gd name="connsiteY1" fmla="*/ 114140 h 114691"/>
                  <a:gd name="connsiteX2" fmla="*/ 930 w 214323"/>
                  <a:gd name="connsiteY2" fmla="*/ 88087 h 114691"/>
                  <a:gd name="connsiteX3" fmla="*/ 930 w 214323"/>
                  <a:gd name="connsiteY3" fmla="*/ 24813 h 114691"/>
                  <a:gd name="connsiteX4" fmla="*/ 25744 w 214323"/>
                  <a:gd name="connsiteY4" fmla="*/ 0 h 114691"/>
                  <a:gd name="connsiteX5" fmla="*/ 191991 w 214323"/>
                  <a:gd name="connsiteY5" fmla="*/ 0 h 114691"/>
                  <a:gd name="connsiteX6" fmla="*/ 214323 w 214323"/>
                  <a:gd name="connsiteY6" fmla="*/ 22332 h 114691"/>
                  <a:gd name="connsiteX7" fmla="*/ 214323 w 214323"/>
                  <a:gd name="connsiteY7" fmla="*/ 93049 h 114691"/>
                  <a:gd name="connsiteX8" fmla="*/ 190751 w 214323"/>
                  <a:gd name="connsiteY8" fmla="*/ 114140 h 114691"/>
                  <a:gd name="connsiteX9" fmla="*/ 110108 w 214323"/>
                  <a:gd name="connsiteY9" fmla="*/ 114140 h 114691"/>
                  <a:gd name="connsiteX10" fmla="*/ 110108 w 214323"/>
                  <a:gd name="connsiteY10" fmla="*/ 114140 h 1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323" h="114691">
                    <a:moveTo>
                      <a:pt x="110108" y="114140"/>
                    </a:moveTo>
                    <a:cubicBezTo>
                      <a:pt x="82814" y="114140"/>
                      <a:pt x="56760" y="114140"/>
                      <a:pt x="29466" y="114140"/>
                    </a:cubicBezTo>
                    <a:cubicBezTo>
                      <a:pt x="10856" y="114140"/>
                      <a:pt x="2171" y="105456"/>
                      <a:pt x="930" y="88087"/>
                    </a:cubicBezTo>
                    <a:cubicBezTo>
                      <a:pt x="-310" y="66995"/>
                      <a:pt x="-310" y="45904"/>
                      <a:pt x="930" y="24813"/>
                    </a:cubicBezTo>
                    <a:cubicBezTo>
                      <a:pt x="930" y="9925"/>
                      <a:pt x="10856" y="1241"/>
                      <a:pt x="25744" y="0"/>
                    </a:cubicBezTo>
                    <a:cubicBezTo>
                      <a:pt x="81573" y="0"/>
                      <a:pt x="136162" y="0"/>
                      <a:pt x="191991" y="0"/>
                    </a:cubicBezTo>
                    <a:cubicBezTo>
                      <a:pt x="206879" y="0"/>
                      <a:pt x="214323" y="8685"/>
                      <a:pt x="214323" y="22332"/>
                    </a:cubicBezTo>
                    <a:cubicBezTo>
                      <a:pt x="214323" y="45904"/>
                      <a:pt x="214323" y="69477"/>
                      <a:pt x="214323" y="93049"/>
                    </a:cubicBezTo>
                    <a:cubicBezTo>
                      <a:pt x="214323" y="109178"/>
                      <a:pt x="204398" y="114140"/>
                      <a:pt x="190751" y="114140"/>
                    </a:cubicBezTo>
                    <a:cubicBezTo>
                      <a:pt x="163456" y="114140"/>
                      <a:pt x="137403" y="115381"/>
                      <a:pt x="110108" y="114140"/>
                    </a:cubicBezTo>
                    <a:cubicBezTo>
                      <a:pt x="110108" y="114140"/>
                      <a:pt x="110108" y="114140"/>
                      <a:pt x="110108" y="114140"/>
                    </a:cubicBezTo>
                    <a:close/>
                  </a:path>
                </a:pathLst>
              </a:custGeom>
              <a:noFill/>
              <a:ln w="6350" cap="flat">
                <a:solidFill>
                  <a:schemeClr val="bg1"/>
                </a:solid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E9F6CCA9-69C6-4218-9CEF-EB1DAC869BBF}"/>
                  </a:ext>
                </a:extLst>
              </p:cNvPr>
              <p:cNvSpPr/>
              <p:nvPr/>
            </p:nvSpPr>
            <p:spPr>
              <a:xfrm>
                <a:off x="1523623" y="3062048"/>
                <a:ext cx="216093" cy="113450"/>
              </a:xfrm>
              <a:custGeom>
                <a:avLst/>
                <a:gdLst>
                  <a:gd name="connsiteX0" fmla="*/ 106812 w 216093"/>
                  <a:gd name="connsiteY0" fmla="*/ 112900 h 113450"/>
                  <a:gd name="connsiteX1" fmla="*/ 28651 w 216093"/>
                  <a:gd name="connsiteY1" fmla="*/ 112900 h 113450"/>
                  <a:gd name="connsiteX2" fmla="*/ 116 w 216093"/>
                  <a:gd name="connsiteY2" fmla="*/ 83124 h 113450"/>
                  <a:gd name="connsiteX3" fmla="*/ 116 w 216093"/>
                  <a:gd name="connsiteY3" fmla="*/ 27294 h 113450"/>
                  <a:gd name="connsiteX4" fmla="*/ 26169 w 216093"/>
                  <a:gd name="connsiteY4" fmla="*/ 0 h 113450"/>
                  <a:gd name="connsiteX5" fmla="*/ 187455 w 216093"/>
                  <a:gd name="connsiteY5" fmla="*/ 0 h 113450"/>
                  <a:gd name="connsiteX6" fmla="*/ 214749 w 216093"/>
                  <a:gd name="connsiteY6" fmla="*/ 27294 h 113450"/>
                  <a:gd name="connsiteX7" fmla="*/ 215990 w 216093"/>
                  <a:gd name="connsiteY7" fmla="*/ 85605 h 113450"/>
                  <a:gd name="connsiteX8" fmla="*/ 189936 w 216093"/>
                  <a:gd name="connsiteY8" fmla="*/ 112900 h 113450"/>
                  <a:gd name="connsiteX9" fmla="*/ 106812 w 216093"/>
                  <a:gd name="connsiteY9" fmla="*/ 112900 h 113450"/>
                  <a:gd name="connsiteX10" fmla="*/ 106812 w 216093"/>
                  <a:gd name="connsiteY10" fmla="*/ 112900 h 11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093" h="113450">
                    <a:moveTo>
                      <a:pt x="106812" y="112900"/>
                    </a:moveTo>
                    <a:cubicBezTo>
                      <a:pt x="80758" y="112900"/>
                      <a:pt x="54705" y="112900"/>
                      <a:pt x="28651" y="112900"/>
                    </a:cubicBezTo>
                    <a:cubicBezTo>
                      <a:pt x="7560" y="112900"/>
                      <a:pt x="-1125" y="104215"/>
                      <a:pt x="116" y="83124"/>
                    </a:cubicBezTo>
                    <a:cubicBezTo>
                      <a:pt x="116" y="64514"/>
                      <a:pt x="116" y="45904"/>
                      <a:pt x="116" y="27294"/>
                    </a:cubicBezTo>
                    <a:cubicBezTo>
                      <a:pt x="116" y="9925"/>
                      <a:pt x="8800" y="0"/>
                      <a:pt x="26169" y="0"/>
                    </a:cubicBezTo>
                    <a:cubicBezTo>
                      <a:pt x="79518" y="0"/>
                      <a:pt x="132866" y="0"/>
                      <a:pt x="187455" y="0"/>
                    </a:cubicBezTo>
                    <a:cubicBezTo>
                      <a:pt x="204824" y="0"/>
                      <a:pt x="214749" y="9925"/>
                      <a:pt x="214749" y="27294"/>
                    </a:cubicBezTo>
                    <a:cubicBezTo>
                      <a:pt x="214749" y="47145"/>
                      <a:pt x="214749" y="65755"/>
                      <a:pt x="215990" y="85605"/>
                    </a:cubicBezTo>
                    <a:cubicBezTo>
                      <a:pt x="217230" y="105456"/>
                      <a:pt x="207305" y="112900"/>
                      <a:pt x="189936" y="112900"/>
                    </a:cubicBezTo>
                    <a:cubicBezTo>
                      <a:pt x="161401" y="114140"/>
                      <a:pt x="134106" y="112900"/>
                      <a:pt x="106812" y="112900"/>
                    </a:cubicBezTo>
                    <a:cubicBezTo>
                      <a:pt x="106812" y="112900"/>
                      <a:pt x="106812" y="112900"/>
                      <a:pt x="106812" y="112900"/>
                    </a:cubicBezTo>
                    <a:close/>
                  </a:path>
                </a:pathLst>
              </a:custGeom>
              <a:noFill/>
              <a:ln w="6350" cap="flat">
                <a:solidFill>
                  <a:schemeClr val="bg1"/>
                </a:solid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5AB1CC62-090F-4CA4-A447-85D988494764}"/>
                  </a:ext>
                </a:extLst>
              </p:cNvPr>
              <p:cNvSpPr/>
              <p:nvPr/>
            </p:nvSpPr>
            <p:spPr>
              <a:xfrm>
                <a:off x="1225981" y="3062048"/>
                <a:ext cx="216217" cy="113830"/>
              </a:xfrm>
              <a:custGeom>
                <a:avLst/>
                <a:gdLst>
                  <a:gd name="connsiteX0" fmla="*/ 106696 w 216217"/>
                  <a:gd name="connsiteY0" fmla="*/ 112900 h 113830"/>
                  <a:gd name="connsiteX1" fmla="*/ 28535 w 216217"/>
                  <a:gd name="connsiteY1" fmla="*/ 112900 h 113830"/>
                  <a:gd name="connsiteX2" fmla="*/ 0 w 216217"/>
                  <a:gd name="connsiteY2" fmla="*/ 85605 h 113830"/>
                  <a:gd name="connsiteX3" fmla="*/ 1241 w 216217"/>
                  <a:gd name="connsiteY3" fmla="*/ 27294 h 113830"/>
                  <a:gd name="connsiteX4" fmla="*/ 29776 w 216217"/>
                  <a:gd name="connsiteY4" fmla="*/ 0 h 113830"/>
                  <a:gd name="connsiteX5" fmla="*/ 191061 w 216217"/>
                  <a:gd name="connsiteY5" fmla="*/ 0 h 113830"/>
                  <a:gd name="connsiteX6" fmla="*/ 215874 w 216217"/>
                  <a:gd name="connsiteY6" fmla="*/ 23572 h 113830"/>
                  <a:gd name="connsiteX7" fmla="*/ 215874 w 216217"/>
                  <a:gd name="connsiteY7" fmla="*/ 28535 h 113830"/>
                  <a:gd name="connsiteX8" fmla="*/ 138953 w 216217"/>
                  <a:gd name="connsiteY8" fmla="*/ 112900 h 113830"/>
                  <a:gd name="connsiteX9" fmla="*/ 106696 w 216217"/>
                  <a:gd name="connsiteY9" fmla="*/ 112900 h 113830"/>
                  <a:gd name="connsiteX10" fmla="*/ 106696 w 216217"/>
                  <a:gd name="connsiteY10" fmla="*/ 112900 h 11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217" h="113830">
                    <a:moveTo>
                      <a:pt x="106696" y="112900"/>
                    </a:moveTo>
                    <a:cubicBezTo>
                      <a:pt x="80643" y="112900"/>
                      <a:pt x="54589" y="112900"/>
                      <a:pt x="28535" y="112900"/>
                    </a:cubicBezTo>
                    <a:cubicBezTo>
                      <a:pt x="9925" y="112900"/>
                      <a:pt x="0" y="104215"/>
                      <a:pt x="0" y="85605"/>
                    </a:cubicBezTo>
                    <a:cubicBezTo>
                      <a:pt x="0" y="65755"/>
                      <a:pt x="0" y="47145"/>
                      <a:pt x="1241" y="27294"/>
                    </a:cubicBezTo>
                    <a:cubicBezTo>
                      <a:pt x="2481" y="9925"/>
                      <a:pt x="11166" y="0"/>
                      <a:pt x="29776" y="0"/>
                    </a:cubicBezTo>
                    <a:cubicBezTo>
                      <a:pt x="83124" y="0"/>
                      <a:pt x="136472" y="0"/>
                      <a:pt x="191061" y="0"/>
                    </a:cubicBezTo>
                    <a:cubicBezTo>
                      <a:pt x="207189" y="0"/>
                      <a:pt x="214633" y="8685"/>
                      <a:pt x="215874" y="23572"/>
                    </a:cubicBezTo>
                    <a:cubicBezTo>
                      <a:pt x="215874" y="24813"/>
                      <a:pt x="215874" y="27294"/>
                      <a:pt x="215874" y="28535"/>
                    </a:cubicBezTo>
                    <a:cubicBezTo>
                      <a:pt x="215874" y="125306"/>
                      <a:pt x="225799" y="111659"/>
                      <a:pt x="138953" y="112900"/>
                    </a:cubicBezTo>
                    <a:cubicBezTo>
                      <a:pt x="127787" y="114140"/>
                      <a:pt x="116622" y="114140"/>
                      <a:pt x="106696" y="112900"/>
                    </a:cubicBezTo>
                    <a:cubicBezTo>
                      <a:pt x="106696" y="114140"/>
                      <a:pt x="106696" y="112900"/>
                      <a:pt x="106696" y="112900"/>
                    </a:cubicBezTo>
                    <a:close/>
                  </a:path>
                </a:pathLst>
              </a:custGeom>
              <a:noFill/>
              <a:ln w="6350" cap="flat">
                <a:solidFill>
                  <a:schemeClr val="bg1"/>
                </a:solid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D5C371AF-51D5-40BA-84EF-04F22ACAA1EF}"/>
                  </a:ext>
                </a:extLst>
              </p:cNvPr>
              <p:cNvSpPr/>
              <p:nvPr/>
            </p:nvSpPr>
            <p:spPr>
              <a:xfrm>
                <a:off x="1224741" y="3651359"/>
                <a:ext cx="214748" cy="114140"/>
              </a:xfrm>
              <a:custGeom>
                <a:avLst/>
                <a:gdLst>
                  <a:gd name="connsiteX0" fmla="*/ 107937 w 214748"/>
                  <a:gd name="connsiteY0" fmla="*/ 114140 h 114140"/>
                  <a:gd name="connsiteX1" fmla="*/ 32257 w 214748"/>
                  <a:gd name="connsiteY1" fmla="*/ 114140 h 114140"/>
                  <a:gd name="connsiteX2" fmla="*/ 0 w 214748"/>
                  <a:gd name="connsiteY2" fmla="*/ 83124 h 114140"/>
                  <a:gd name="connsiteX3" fmla="*/ 0 w 214748"/>
                  <a:gd name="connsiteY3" fmla="*/ 32257 h 114140"/>
                  <a:gd name="connsiteX4" fmla="*/ 33498 w 214748"/>
                  <a:gd name="connsiteY4" fmla="*/ 0 h 114140"/>
                  <a:gd name="connsiteX5" fmla="*/ 184858 w 214748"/>
                  <a:gd name="connsiteY5" fmla="*/ 0 h 114140"/>
                  <a:gd name="connsiteX6" fmla="*/ 214633 w 214748"/>
                  <a:gd name="connsiteY6" fmla="*/ 31016 h 114140"/>
                  <a:gd name="connsiteX7" fmla="*/ 214633 w 214748"/>
                  <a:gd name="connsiteY7" fmla="*/ 84365 h 114140"/>
                  <a:gd name="connsiteX8" fmla="*/ 184858 w 214748"/>
                  <a:gd name="connsiteY8" fmla="*/ 112900 h 114140"/>
                  <a:gd name="connsiteX9" fmla="*/ 107937 w 214748"/>
                  <a:gd name="connsiteY9" fmla="*/ 114140 h 1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748" h="114140">
                    <a:moveTo>
                      <a:pt x="107937" y="114140"/>
                    </a:moveTo>
                    <a:cubicBezTo>
                      <a:pt x="83124" y="114140"/>
                      <a:pt x="57070" y="114140"/>
                      <a:pt x="32257" y="114140"/>
                    </a:cubicBezTo>
                    <a:cubicBezTo>
                      <a:pt x="11166" y="114140"/>
                      <a:pt x="0" y="105456"/>
                      <a:pt x="0" y="83124"/>
                    </a:cubicBezTo>
                    <a:cubicBezTo>
                      <a:pt x="0" y="65755"/>
                      <a:pt x="0" y="49626"/>
                      <a:pt x="0" y="32257"/>
                    </a:cubicBezTo>
                    <a:cubicBezTo>
                      <a:pt x="0" y="9925"/>
                      <a:pt x="11166" y="0"/>
                      <a:pt x="33498" y="0"/>
                    </a:cubicBezTo>
                    <a:cubicBezTo>
                      <a:pt x="84364" y="0"/>
                      <a:pt x="133991" y="0"/>
                      <a:pt x="184858" y="0"/>
                    </a:cubicBezTo>
                    <a:cubicBezTo>
                      <a:pt x="207189" y="0"/>
                      <a:pt x="215874" y="9925"/>
                      <a:pt x="214633" y="31016"/>
                    </a:cubicBezTo>
                    <a:cubicBezTo>
                      <a:pt x="214633" y="48386"/>
                      <a:pt x="214633" y="66995"/>
                      <a:pt x="214633" y="84365"/>
                    </a:cubicBezTo>
                    <a:cubicBezTo>
                      <a:pt x="215874" y="105456"/>
                      <a:pt x="204708" y="114140"/>
                      <a:pt x="184858" y="112900"/>
                    </a:cubicBezTo>
                    <a:cubicBezTo>
                      <a:pt x="160044" y="114140"/>
                      <a:pt x="133991" y="114140"/>
                      <a:pt x="107937" y="114140"/>
                    </a:cubicBezTo>
                    <a:close/>
                  </a:path>
                </a:pathLst>
              </a:custGeom>
              <a:noFill/>
              <a:ln w="6350" cap="flat">
                <a:solidFill>
                  <a:schemeClr val="bg1"/>
                </a:solid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71B43E25-9922-42D1-BA3C-68DC2B441C6C}"/>
                  </a:ext>
                </a:extLst>
              </p:cNvPr>
              <p:cNvSpPr/>
              <p:nvPr/>
            </p:nvSpPr>
            <p:spPr>
              <a:xfrm>
                <a:off x="562219" y="3403228"/>
                <a:ext cx="411922" cy="410669"/>
              </a:xfrm>
              <a:custGeom>
                <a:avLst/>
                <a:gdLst>
                  <a:gd name="connsiteX0" fmla="*/ 209683 w 411922"/>
                  <a:gd name="connsiteY0" fmla="*/ 0 h 410669"/>
                  <a:gd name="connsiteX1" fmla="*/ 411909 w 411922"/>
                  <a:gd name="connsiteY1" fmla="*/ 205949 h 410669"/>
                  <a:gd name="connsiteX2" fmla="*/ 203479 w 411922"/>
                  <a:gd name="connsiteY2" fmla="*/ 410657 h 410669"/>
                  <a:gd name="connsiteX3" fmla="*/ 12 w 411922"/>
                  <a:gd name="connsiteY3" fmla="*/ 208430 h 410669"/>
                  <a:gd name="connsiteX4" fmla="*/ 209683 w 411922"/>
                  <a:gd name="connsiteY4" fmla="*/ 0 h 41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22" h="410669">
                    <a:moveTo>
                      <a:pt x="209683" y="0"/>
                    </a:moveTo>
                    <a:cubicBezTo>
                      <a:pt x="325064" y="7444"/>
                      <a:pt x="413150" y="91808"/>
                      <a:pt x="411909" y="205949"/>
                    </a:cubicBezTo>
                    <a:cubicBezTo>
                      <a:pt x="411909" y="321330"/>
                      <a:pt x="321342" y="411897"/>
                      <a:pt x="203479" y="410657"/>
                    </a:cubicBezTo>
                    <a:cubicBezTo>
                      <a:pt x="86858" y="409416"/>
                      <a:pt x="1253" y="316367"/>
                      <a:pt x="12" y="208430"/>
                    </a:cubicBezTo>
                    <a:cubicBezTo>
                      <a:pt x="-1229" y="91808"/>
                      <a:pt x="94302" y="2481"/>
                      <a:pt x="209683" y="0"/>
                    </a:cubicBezTo>
                    <a:close/>
                  </a:path>
                </a:pathLst>
              </a:custGeom>
              <a:noFill/>
              <a:ln w="19050" cap="flat">
                <a:solidFill>
                  <a:schemeClr val="bg1"/>
                </a:solidFill>
                <a:prstDash val="solid"/>
                <a:miter/>
              </a:ln>
            </p:spPr>
            <p:txBody>
              <a:bodyPr rtlCol="0" anchor="ctr"/>
              <a:lstStyle/>
              <a:p>
                <a:endParaRPr lang="en-IN"/>
              </a:p>
            </p:txBody>
          </p:sp>
        </p:grpSp>
        <p:grpSp>
          <p:nvGrpSpPr>
            <p:cNvPr id="228" name="Graphic 87">
              <a:extLst>
                <a:ext uri="{FF2B5EF4-FFF2-40B4-BE49-F238E27FC236}">
                  <a16:creationId xmlns:a16="http://schemas.microsoft.com/office/drawing/2014/main" id="{AF9E60C8-6D93-474D-B788-DC147FA81FBD}"/>
                </a:ext>
              </a:extLst>
            </p:cNvPr>
            <p:cNvGrpSpPr/>
            <p:nvPr/>
          </p:nvGrpSpPr>
          <p:grpSpPr>
            <a:xfrm>
              <a:off x="4840339" y="5127086"/>
              <a:ext cx="330224" cy="329984"/>
              <a:chOff x="2814056" y="3049478"/>
              <a:chExt cx="1028110" cy="1027362"/>
            </a:xfrm>
            <a:noFill/>
          </p:grpSpPr>
          <p:sp>
            <p:nvSpPr>
              <p:cNvPr id="238" name="Freeform: Shape 237">
                <a:extLst>
                  <a:ext uri="{FF2B5EF4-FFF2-40B4-BE49-F238E27FC236}">
                    <a16:creationId xmlns:a16="http://schemas.microsoft.com/office/drawing/2014/main" id="{1D31227E-BEA3-4F22-B888-3A8A9AE07303}"/>
                  </a:ext>
                </a:extLst>
              </p:cNvPr>
              <p:cNvSpPr/>
              <p:nvPr/>
            </p:nvSpPr>
            <p:spPr>
              <a:xfrm>
                <a:off x="2814056" y="3049478"/>
                <a:ext cx="455682" cy="447412"/>
              </a:xfrm>
              <a:custGeom>
                <a:avLst/>
                <a:gdLst>
                  <a:gd name="connsiteX0" fmla="*/ 166644 w 455682"/>
                  <a:gd name="connsiteY0" fmla="*/ 438981 h 447412"/>
                  <a:gd name="connsiteX1" fmla="*/ 447209 w 455682"/>
                  <a:gd name="connsiteY1" fmla="*/ 282693 h 447412"/>
                  <a:gd name="connsiteX2" fmla="*/ 447209 w 455682"/>
                  <a:gd name="connsiteY2" fmla="*/ 162182 h 447412"/>
                  <a:gd name="connsiteX3" fmla="*/ 289038 w 455682"/>
                  <a:gd name="connsiteY3" fmla="*/ 7777 h 447412"/>
                  <a:gd name="connsiteX4" fmla="*/ 8473 w 455682"/>
                  <a:gd name="connsiteY4" fmla="*/ 164065 h 447412"/>
                  <a:gd name="connsiteX5" fmla="*/ 8473 w 455682"/>
                  <a:gd name="connsiteY5" fmla="*/ 284576 h 447412"/>
                  <a:gd name="connsiteX6" fmla="*/ 166644 w 455682"/>
                  <a:gd name="connsiteY6" fmla="*/ 438981 h 447412"/>
                  <a:gd name="connsiteX7" fmla="*/ 166644 w 455682"/>
                  <a:gd name="connsiteY7" fmla="*/ 438981 h 44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82" h="447412">
                    <a:moveTo>
                      <a:pt x="166644" y="438981"/>
                    </a:moveTo>
                    <a:cubicBezTo>
                      <a:pt x="287155" y="472875"/>
                      <a:pt x="413315" y="401321"/>
                      <a:pt x="447209" y="282693"/>
                    </a:cubicBezTo>
                    <a:cubicBezTo>
                      <a:pt x="458507" y="243151"/>
                      <a:pt x="458507" y="201725"/>
                      <a:pt x="447209" y="162182"/>
                    </a:cubicBezTo>
                    <a:cubicBezTo>
                      <a:pt x="426496" y="86863"/>
                      <a:pt x="366241" y="28490"/>
                      <a:pt x="289038" y="7777"/>
                    </a:cubicBezTo>
                    <a:cubicBezTo>
                      <a:pt x="168527" y="-24233"/>
                      <a:pt x="42367" y="45437"/>
                      <a:pt x="8473" y="164065"/>
                    </a:cubicBezTo>
                    <a:cubicBezTo>
                      <a:pt x="-2824" y="203608"/>
                      <a:pt x="-2824" y="245034"/>
                      <a:pt x="8473" y="284576"/>
                    </a:cubicBezTo>
                    <a:cubicBezTo>
                      <a:pt x="31069" y="359896"/>
                      <a:pt x="89442" y="420151"/>
                      <a:pt x="166644" y="438981"/>
                    </a:cubicBezTo>
                    <a:lnTo>
                      <a:pt x="166644" y="438981"/>
                    </a:lnTo>
                    <a:close/>
                  </a:path>
                </a:pathLst>
              </a:custGeom>
              <a:noFill/>
              <a:ln w="18710" cap="flat">
                <a:solidFill>
                  <a:schemeClr val="bg1"/>
                </a:solidFill>
                <a:prstDash val="solid"/>
                <a:miter/>
              </a:ln>
            </p:spPr>
            <p:txBody>
              <a:bodyPr rtlCol="0" anchor="ctr"/>
              <a:lstStyle/>
              <a:p>
                <a:endParaRPr lang="en-IN" sz="1400"/>
              </a:p>
            </p:txBody>
          </p:sp>
          <p:sp>
            <p:nvSpPr>
              <p:cNvPr id="239" name="Freeform: Shape 238">
                <a:extLst>
                  <a:ext uri="{FF2B5EF4-FFF2-40B4-BE49-F238E27FC236}">
                    <a16:creationId xmlns:a16="http://schemas.microsoft.com/office/drawing/2014/main" id="{E46FBC16-2A62-4D9E-96AE-8BAA4B63812D}"/>
                  </a:ext>
                </a:extLst>
              </p:cNvPr>
              <p:cNvSpPr/>
              <p:nvPr/>
            </p:nvSpPr>
            <p:spPr>
              <a:xfrm>
                <a:off x="3394016" y="3621261"/>
                <a:ext cx="448150" cy="455579"/>
              </a:xfrm>
              <a:custGeom>
                <a:avLst/>
                <a:gdLst>
                  <a:gd name="connsiteX0" fmla="*/ 285272 w 448150"/>
                  <a:gd name="connsiteY0" fmla="*/ 8422 h 455579"/>
                  <a:gd name="connsiteX1" fmla="*/ 8473 w 448150"/>
                  <a:gd name="connsiteY1" fmla="*/ 166593 h 455579"/>
                  <a:gd name="connsiteX2" fmla="*/ 8473 w 448150"/>
                  <a:gd name="connsiteY2" fmla="*/ 288987 h 455579"/>
                  <a:gd name="connsiteX3" fmla="*/ 162878 w 448150"/>
                  <a:gd name="connsiteY3" fmla="*/ 447158 h 455579"/>
                  <a:gd name="connsiteX4" fmla="*/ 439677 w 448150"/>
                  <a:gd name="connsiteY4" fmla="*/ 288987 h 455579"/>
                  <a:gd name="connsiteX5" fmla="*/ 439677 w 448150"/>
                  <a:gd name="connsiteY5" fmla="*/ 166593 h 455579"/>
                  <a:gd name="connsiteX6" fmla="*/ 285272 w 448150"/>
                  <a:gd name="connsiteY6" fmla="*/ 8422 h 455579"/>
                  <a:gd name="connsiteX7" fmla="*/ 285272 w 448150"/>
                  <a:gd name="connsiteY7" fmla="*/ 8422 h 45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8150" h="455579">
                    <a:moveTo>
                      <a:pt x="285272" y="8422"/>
                    </a:moveTo>
                    <a:cubicBezTo>
                      <a:pt x="166644" y="-25472"/>
                      <a:pt x="42367" y="46082"/>
                      <a:pt x="8473" y="166593"/>
                    </a:cubicBezTo>
                    <a:cubicBezTo>
                      <a:pt x="-2824" y="206135"/>
                      <a:pt x="-2824" y="249444"/>
                      <a:pt x="8473" y="288987"/>
                    </a:cubicBezTo>
                    <a:cubicBezTo>
                      <a:pt x="29186" y="366189"/>
                      <a:pt x="87559" y="424562"/>
                      <a:pt x="162878" y="447158"/>
                    </a:cubicBezTo>
                    <a:cubicBezTo>
                      <a:pt x="281506" y="481051"/>
                      <a:pt x="405783" y="409498"/>
                      <a:pt x="439677" y="288987"/>
                    </a:cubicBezTo>
                    <a:cubicBezTo>
                      <a:pt x="450975" y="249444"/>
                      <a:pt x="450975" y="206135"/>
                      <a:pt x="439677" y="166593"/>
                    </a:cubicBezTo>
                    <a:cubicBezTo>
                      <a:pt x="418964" y="89390"/>
                      <a:pt x="360592" y="29135"/>
                      <a:pt x="285272" y="8422"/>
                    </a:cubicBezTo>
                    <a:lnTo>
                      <a:pt x="285272" y="8422"/>
                    </a:lnTo>
                    <a:close/>
                  </a:path>
                </a:pathLst>
              </a:custGeom>
              <a:noFill/>
              <a:ln w="18710" cap="flat">
                <a:solidFill>
                  <a:schemeClr val="bg1"/>
                </a:solidFill>
                <a:prstDash val="solid"/>
                <a:miter/>
              </a:ln>
            </p:spPr>
            <p:txBody>
              <a:bodyPr rtlCol="0" anchor="ctr"/>
              <a:lstStyle/>
              <a:p>
                <a:endParaRPr lang="en-IN" sz="1400"/>
              </a:p>
            </p:txBody>
          </p:sp>
          <p:sp>
            <p:nvSpPr>
              <p:cNvPr id="240" name="Freeform: Shape 239">
                <a:extLst>
                  <a:ext uri="{FF2B5EF4-FFF2-40B4-BE49-F238E27FC236}">
                    <a16:creationId xmlns:a16="http://schemas.microsoft.com/office/drawing/2014/main" id="{92C5985F-1243-44F1-8D10-1686A64D26DC}"/>
                  </a:ext>
                </a:extLst>
              </p:cNvPr>
              <p:cNvSpPr/>
              <p:nvPr/>
            </p:nvSpPr>
            <p:spPr>
              <a:xfrm>
                <a:off x="2877136" y="3108096"/>
                <a:ext cx="901950" cy="901950"/>
              </a:xfrm>
              <a:custGeom>
                <a:avLst/>
                <a:gdLst>
                  <a:gd name="connsiteX0" fmla="*/ 0 w 901950"/>
                  <a:gd name="connsiteY0" fmla="*/ 901950 h 901950"/>
                  <a:gd name="connsiteX1" fmla="*/ 0 w 901950"/>
                  <a:gd name="connsiteY1" fmla="*/ 901950 h 901950"/>
                  <a:gd name="connsiteX2" fmla="*/ 901950 w 901950"/>
                  <a:gd name="connsiteY2" fmla="*/ 0 h 901950"/>
                </a:gdLst>
                <a:ahLst/>
                <a:cxnLst>
                  <a:cxn ang="0">
                    <a:pos x="connsiteX0" y="connsiteY0"/>
                  </a:cxn>
                  <a:cxn ang="0">
                    <a:pos x="connsiteX1" y="connsiteY1"/>
                  </a:cxn>
                  <a:cxn ang="0">
                    <a:pos x="connsiteX2" y="connsiteY2"/>
                  </a:cxn>
                </a:cxnLst>
                <a:rect l="l" t="t" r="r" b="b"/>
                <a:pathLst>
                  <a:path w="901950" h="901950">
                    <a:moveTo>
                      <a:pt x="0" y="901950"/>
                    </a:moveTo>
                    <a:lnTo>
                      <a:pt x="0" y="901950"/>
                    </a:lnTo>
                    <a:lnTo>
                      <a:pt x="901950" y="0"/>
                    </a:lnTo>
                  </a:path>
                </a:pathLst>
              </a:custGeom>
              <a:noFill/>
              <a:ln w="18710" cap="flat">
                <a:solidFill>
                  <a:schemeClr val="bg1"/>
                </a:solidFill>
                <a:prstDash val="solid"/>
                <a:miter/>
              </a:ln>
            </p:spPr>
            <p:txBody>
              <a:bodyPr rtlCol="0" anchor="ctr"/>
              <a:lstStyle/>
              <a:p>
                <a:endParaRPr lang="en-IN" sz="1400"/>
              </a:p>
            </p:txBody>
          </p:sp>
        </p:grpSp>
        <p:grpSp>
          <p:nvGrpSpPr>
            <p:cNvPr id="229" name="Graphic 3">
              <a:extLst>
                <a:ext uri="{FF2B5EF4-FFF2-40B4-BE49-F238E27FC236}">
                  <a16:creationId xmlns:a16="http://schemas.microsoft.com/office/drawing/2014/main" id="{625B7FE1-8AE5-46F1-BD3D-FF919CFE7D70}"/>
                </a:ext>
              </a:extLst>
            </p:cNvPr>
            <p:cNvGrpSpPr/>
            <p:nvPr/>
          </p:nvGrpSpPr>
          <p:grpSpPr>
            <a:xfrm>
              <a:off x="5251337" y="3601288"/>
              <a:ext cx="403967" cy="426979"/>
              <a:chOff x="456776" y="457147"/>
              <a:chExt cx="1420286" cy="1501192"/>
            </a:xfrm>
            <a:solidFill>
              <a:schemeClr val="bg1"/>
            </a:solidFill>
          </p:grpSpPr>
          <p:sp>
            <p:nvSpPr>
              <p:cNvPr id="234" name="Freeform: Shape 233">
                <a:extLst>
                  <a:ext uri="{FF2B5EF4-FFF2-40B4-BE49-F238E27FC236}">
                    <a16:creationId xmlns:a16="http://schemas.microsoft.com/office/drawing/2014/main" id="{E2B6A4D8-03FB-44E8-876F-8656E380C171}"/>
                  </a:ext>
                </a:extLst>
              </p:cNvPr>
              <p:cNvSpPr/>
              <p:nvPr/>
            </p:nvSpPr>
            <p:spPr>
              <a:xfrm>
                <a:off x="701040" y="457147"/>
                <a:ext cx="1176022" cy="1501192"/>
              </a:xfrm>
              <a:custGeom>
                <a:avLst/>
                <a:gdLst>
                  <a:gd name="connsiteX0" fmla="*/ 740093 w 1176022"/>
                  <a:gd name="connsiteY0" fmla="*/ 1500240 h 1501192"/>
                  <a:gd name="connsiteX1" fmla="*/ 537210 w 1176022"/>
                  <a:gd name="connsiteY1" fmla="*/ 1500240 h 1501192"/>
                  <a:gd name="connsiteX2" fmla="*/ 306705 w 1176022"/>
                  <a:gd name="connsiteY2" fmla="*/ 1454520 h 1501192"/>
                  <a:gd name="connsiteX3" fmla="*/ 36195 w 1176022"/>
                  <a:gd name="connsiteY3" fmla="*/ 1357365 h 1501192"/>
                  <a:gd name="connsiteX4" fmla="*/ 953 w 1176022"/>
                  <a:gd name="connsiteY4" fmla="*/ 1311645 h 1501192"/>
                  <a:gd name="connsiteX5" fmla="*/ 0 w 1176022"/>
                  <a:gd name="connsiteY5" fmla="*/ 899212 h 1501192"/>
                  <a:gd name="connsiteX6" fmla="*/ 33338 w 1176022"/>
                  <a:gd name="connsiteY6" fmla="*/ 853492 h 1501192"/>
                  <a:gd name="connsiteX7" fmla="*/ 80010 w 1176022"/>
                  <a:gd name="connsiteY7" fmla="*/ 836347 h 1501192"/>
                  <a:gd name="connsiteX8" fmla="*/ 260985 w 1176022"/>
                  <a:gd name="connsiteY8" fmla="*/ 682995 h 1501192"/>
                  <a:gd name="connsiteX9" fmla="*/ 327660 w 1176022"/>
                  <a:gd name="connsiteY9" fmla="*/ 578220 h 1501192"/>
                  <a:gd name="connsiteX10" fmla="*/ 444818 w 1176022"/>
                  <a:gd name="connsiteY10" fmla="*/ 523927 h 1501192"/>
                  <a:gd name="connsiteX11" fmla="*/ 466725 w 1176022"/>
                  <a:gd name="connsiteY11" fmla="*/ 490590 h 1501192"/>
                  <a:gd name="connsiteX12" fmla="*/ 328612 w 1176022"/>
                  <a:gd name="connsiteY12" fmla="*/ 133402 h 1501192"/>
                  <a:gd name="connsiteX13" fmla="*/ 347662 w 1176022"/>
                  <a:gd name="connsiteY13" fmla="*/ 81967 h 1501192"/>
                  <a:gd name="connsiteX14" fmla="*/ 892493 w 1176022"/>
                  <a:gd name="connsiteY14" fmla="*/ 54345 h 1501192"/>
                  <a:gd name="connsiteX15" fmla="*/ 926783 w 1176022"/>
                  <a:gd name="connsiteY15" fmla="*/ 72442 h 1501192"/>
                  <a:gd name="connsiteX16" fmla="*/ 943927 w 1176022"/>
                  <a:gd name="connsiteY16" fmla="*/ 115305 h 1501192"/>
                  <a:gd name="connsiteX17" fmla="*/ 968693 w 1176022"/>
                  <a:gd name="connsiteY17" fmla="*/ 159120 h 1501192"/>
                  <a:gd name="connsiteX18" fmla="*/ 1031557 w 1176022"/>
                  <a:gd name="connsiteY18" fmla="*/ 182932 h 1501192"/>
                  <a:gd name="connsiteX19" fmla="*/ 1052513 w 1176022"/>
                  <a:gd name="connsiteY19" fmla="*/ 224842 h 1501192"/>
                  <a:gd name="connsiteX20" fmla="*/ 973455 w 1176022"/>
                  <a:gd name="connsiteY20" fmla="*/ 548692 h 1501192"/>
                  <a:gd name="connsiteX21" fmla="*/ 957263 w 1176022"/>
                  <a:gd name="connsiteY21" fmla="*/ 621082 h 1501192"/>
                  <a:gd name="connsiteX22" fmla="*/ 982027 w 1176022"/>
                  <a:gd name="connsiteY22" fmla="*/ 650610 h 1501192"/>
                  <a:gd name="connsiteX23" fmla="*/ 1045845 w 1176022"/>
                  <a:gd name="connsiteY23" fmla="*/ 650610 h 1501192"/>
                  <a:gd name="connsiteX24" fmla="*/ 1175385 w 1176022"/>
                  <a:gd name="connsiteY24" fmla="*/ 767767 h 1501192"/>
                  <a:gd name="connsiteX25" fmla="*/ 1143953 w 1176022"/>
                  <a:gd name="connsiteY25" fmla="*/ 851587 h 1501192"/>
                  <a:gd name="connsiteX26" fmla="*/ 1142048 w 1176022"/>
                  <a:gd name="connsiteY26" fmla="*/ 890640 h 1501192"/>
                  <a:gd name="connsiteX27" fmla="*/ 1136333 w 1176022"/>
                  <a:gd name="connsiteY27" fmla="*/ 1063995 h 1501192"/>
                  <a:gd name="connsiteX28" fmla="*/ 1138238 w 1176022"/>
                  <a:gd name="connsiteY28" fmla="*/ 1104952 h 1501192"/>
                  <a:gd name="connsiteX29" fmla="*/ 1145858 w 1176022"/>
                  <a:gd name="connsiteY29" fmla="*/ 1269735 h 1501192"/>
                  <a:gd name="connsiteX30" fmla="*/ 1092518 w 1176022"/>
                  <a:gd name="connsiteY30" fmla="*/ 1309740 h 1501192"/>
                  <a:gd name="connsiteX31" fmla="*/ 1081088 w 1176022"/>
                  <a:gd name="connsiteY31" fmla="*/ 1339267 h 1501192"/>
                  <a:gd name="connsiteX32" fmla="*/ 1088708 w 1176022"/>
                  <a:gd name="connsiteY32" fmla="*/ 1363080 h 1501192"/>
                  <a:gd name="connsiteX33" fmla="*/ 981075 w 1176022"/>
                  <a:gd name="connsiteY33" fmla="*/ 1500240 h 1501192"/>
                  <a:gd name="connsiteX34" fmla="*/ 860108 w 1176022"/>
                  <a:gd name="connsiteY34" fmla="*/ 1501192 h 1501192"/>
                  <a:gd name="connsiteX35" fmla="*/ 739140 w 1176022"/>
                  <a:gd name="connsiteY35" fmla="*/ 1501192 h 1501192"/>
                  <a:gd name="connsiteX36" fmla="*/ 740093 w 1176022"/>
                  <a:gd name="connsiteY36" fmla="*/ 1500240 h 1501192"/>
                  <a:gd name="connsiteX37" fmla="*/ 782002 w 1176022"/>
                  <a:gd name="connsiteY37" fmla="*/ 1474522 h 1501192"/>
                  <a:gd name="connsiteX38" fmla="*/ 984885 w 1176022"/>
                  <a:gd name="connsiteY38" fmla="*/ 1472617 h 1501192"/>
                  <a:gd name="connsiteX39" fmla="*/ 1062038 w 1176022"/>
                  <a:gd name="connsiteY39" fmla="*/ 1386892 h 1501192"/>
                  <a:gd name="connsiteX40" fmla="*/ 1042035 w 1176022"/>
                  <a:gd name="connsiteY40" fmla="*/ 1331647 h 1501192"/>
                  <a:gd name="connsiteX41" fmla="*/ 1054418 w 1176022"/>
                  <a:gd name="connsiteY41" fmla="*/ 1289737 h 1501192"/>
                  <a:gd name="connsiteX42" fmla="*/ 1075373 w 1176022"/>
                  <a:gd name="connsiteY42" fmla="*/ 1284975 h 1501192"/>
                  <a:gd name="connsiteX43" fmla="*/ 1139190 w 1176022"/>
                  <a:gd name="connsiteY43" fmla="*/ 1228777 h 1501192"/>
                  <a:gd name="connsiteX44" fmla="*/ 1097280 w 1176022"/>
                  <a:gd name="connsiteY44" fmla="*/ 1106857 h 1501192"/>
                  <a:gd name="connsiteX45" fmla="*/ 1094423 w 1176022"/>
                  <a:gd name="connsiteY45" fmla="*/ 1063995 h 1501192"/>
                  <a:gd name="connsiteX46" fmla="*/ 1102995 w 1176022"/>
                  <a:gd name="connsiteY46" fmla="*/ 1058280 h 1501192"/>
                  <a:gd name="connsiteX47" fmla="*/ 1145858 w 1176022"/>
                  <a:gd name="connsiteY47" fmla="*/ 963030 h 1501192"/>
                  <a:gd name="connsiteX48" fmla="*/ 1075373 w 1176022"/>
                  <a:gd name="connsiteY48" fmla="*/ 882067 h 1501192"/>
                  <a:gd name="connsiteX49" fmla="*/ 1051560 w 1176022"/>
                  <a:gd name="connsiteY49" fmla="*/ 870637 h 1501192"/>
                  <a:gd name="connsiteX50" fmla="*/ 1077278 w 1176022"/>
                  <a:gd name="connsiteY50" fmla="*/ 858255 h 1501192"/>
                  <a:gd name="connsiteX51" fmla="*/ 1145858 w 1176022"/>
                  <a:gd name="connsiteY51" fmla="*/ 764910 h 1501192"/>
                  <a:gd name="connsiteX52" fmla="*/ 1055370 w 1176022"/>
                  <a:gd name="connsiteY52" fmla="*/ 682995 h 1501192"/>
                  <a:gd name="connsiteX53" fmla="*/ 689610 w 1176022"/>
                  <a:gd name="connsiteY53" fmla="*/ 676327 h 1501192"/>
                  <a:gd name="connsiteX54" fmla="*/ 533400 w 1176022"/>
                  <a:gd name="connsiteY54" fmla="*/ 668707 h 1501192"/>
                  <a:gd name="connsiteX55" fmla="*/ 503873 w 1176022"/>
                  <a:gd name="connsiteY55" fmla="*/ 644895 h 1501192"/>
                  <a:gd name="connsiteX56" fmla="*/ 491490 w 1176022"/>
                  <a:gd name="connsiteY56" fmla="*/ 589650 h 1501192"/>
                  <a:gd name="connsiteX57" fmla="*/ 449580 w 1176022"/>
                  <a:gd name="connsiteY57" fmla="*/ 554407 h 1501192"/>
                  <a:gd name="connsiteX58" fmla="*/ 349568 w 1176022"/>
                  <a:gd name="connsiteY58" fmla="*/ 602985 h 1501192"/>
                  <a:gd name="connsiteX59" fmla="*/ 292418 w 1176022"/>
                  <a:gd name="connsiteY59" fmla="*/ 692520 h 1501192"/>
                  <a:gd name="connsiteX60" fmla="*/ 110490 w 1176022"/>
                  <a:gd name="connsiteY60" fmla="*/ 853492 h 1501192"/>
                  <a:gd name="connsiteX61" fmla="*/ 64770 w 1176022"/>
                  <a:gd name="connsiteY61" fmla="*/ 872542 h 1501192"/>
                  <a:gd name="connsiteX62" fmla="*/ 31432 w 1176022"/>
                  <a:gd name="connsiteY62" fmla="*/ 922072 h 1501192"/>
                  <a:gd name="connsiteX63" fmla="*/ 32385 w 1176022"/>
                  <a:gd name="connsiteY63" fmla="*/ 1287832 h 1501192"/>
                  <a:gd name="connsiteX64" fmla="*/ 67628 w 1176022"/>
                  <a:gd name="connsiteY64" fmla="*/ 1334505 h 1501192"/>
                  <a:gd name="connsiteX65" fmla="*/ 343853 w 1176022"/>
                  <a:gd name="connsiteY65" fmla="*/ 1436422 h 1501192"/>
                  <a:gd name="connsiteX66" fmla="*/ 466725 w 1176022"/>
                  <a:gd name="connsiteY66" fmla="*/ 1467855 h 1501192"/>
                  <a:gd name="connsiteX67" fmla="*/ 782002 w 1176022"/>
                  <a:gd name="connsiteY67" fmla="*/ 1474522 h 1501192"/>
                  <a:gd name="connsiteX68" fmla="*/ 791527 w 1176022"/>
                  <a:gd name="connsiteY68" fmla="*/ 651562 h 1501192"/>
                  <a:gd name="connsiteX69" fmla="*/ 896302 w 1176022"/>
                  <a:gd name="connsiteY69" fmla="*/ 651562 h 1501192"/>
                  <a:gd name="connsiteX70" fmla="*/ 925830 w 1176022"/>
                  <a:gd name="connsiteY70" fmla="*/ 628702 h 1501192"/>
                  <a:gd name="connsiteX71" fmla="*/ 936308 w 1176022"/>
                  <a:gd name="connsiteY71" fmla="*/ 580125 h 1501192"/>
                  <a:gd name="connsiteX72" fmla="*/ 1013460 w 1176022"/>
                  <a:gd name="connsiteY72" fmla="*/ 266752 h 1501192"/>
                  <a:gd name="connsiteX73" fmla="*/ 969645 w 1176022"/>
                  <a:gd name="connsiteY73" fmla="*/ 189600 h 1501192"/>
                  <a:gd name="connsiteX74" fmla="*/ 793433 w 1176022"/>
                  <a:gd name="connsiteY74" fmla="*/ 153405 h 1501192"/>
                  <a:gd name="connsiteX75" fmla="*/ 475298 w 1176022"/>
                  <a:gd name="connsiteY75" fmla="*/ 202935 h 1501192"/>
                  <a:gd name="connsiteX76" fmla="*/ 455295 w 1176022"/>
                  <a:gd name="connsiteY76" fmla="*/ 243892 h 1501192"/>
                  <a:gd name="connsiteX77" fmla="*/ 564833 w 1176022"/>
                  <a:gd name="connsiteY77" fmla="*/ 614415 h 1501192"/>
                  <a:gd name="connsiteX78" fmla="*/ 602933 w 1176022"/>
                  <a:gd name="connsiteY78" fmla="*/ 643942 h 1501192"/>
                  <a:gd name="connsiteX79" fmla="*/ 791527 w 1176022"/>
                  <a:gd name="connsiteY79" fmla="*/ 651562 h 1501192"/>
                  <a:gd name="connsiteX80" fmla="*/ 886777 w 1176022"/>
                  <a:gd name="connsiteY80" fmla="*/ 138165 h 1501192"/>
                  <a:gd name="connsiteX81" fmla="*/ 910590 w 1176022"/>
                  <a:gd name="connsiteY81" fmla="*/ 122925 h 1501192"/>
                  <a:gd name="connsiteX82" fmla="*/ 898208 w 1176022"/>
                  <a:gd name="connsiteY82" fmla="*/ 91492 h 1501192"/>
                  <a:gd name="connsiteX83" fmla="*/ 879158 w 1176022"/>
                  <a:gd name="connsiteY83" fmla="*/ 81967 h 1501192"/>
                  <a:gd name="connsiteX84" fmla="*/ 687705 w 1176022"/>
                  <a:gd name="connsiteY84" fmla="*/ 31485 h 1501192"/>
                  <a:gd name="connsiteX85" fmla="*/ 373380 w 1176022"/>
                  <a:gd name="connsiteY85" fmla="*/ 101017 h 1501192"/>
                  <a:gd name="connsiteX86" fmla="*/ 360045 w 1176022"/>
                  <a:gd name="connsiteY86" fmla="*/ 138165 h 1501192"/>
                  <a:gd name="connsiteX87" fmla="*/ 379095 w 1176022"/>
                  <a:gd name="connsiteY87" fmla="*/ 187695 h 1501192"/>
                  <a:gd name="connsiteX88" fmla="*/ 437198 w 1176022"/>
                  <a:gd name="connsiteY88" fmla="*/ 336285 h 1501192"/>
                  <a:gd name="connsiteX89" fmla="*/ 457200 w 1176022"/>
                  <a:gd name="connsiteY89" fmla="*/ 371527 h 1501192"/>
                  <a:gd name="connsiteX90" fmla="*/ 450533 w 1176022"/>
                  <a:gd name="connsiteY90" fmla="*/ 334380 h 1501192"/>
                  <a:gd name="connsiteX91" fmla="*/ 420052 w 1176022"/>
                  <a:gd name="connsiteY91" fmla="*/ 232462 h 1501192"/>
                  <a:gd name="connsiteX92" fmla="*/ 439102 w 1176022"/>
                  <a:gd name="connsiteY92" fmla="*/ 188647 h 1501192"/>
                  <a:gd name="connsiteX93" fmla="*/ 692468 w 1176022"/>
                  <a:gd name="connsiteY93" fmla="*/ 125782 h 1501192"/>
                  <a:gd name="connsiteX94" fmla="*/ 886777 w 1176022"/>
                  <a:gd name="connsiteY94" fmla="*/ 138165 h 150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176022" h="1501192">
                    <a:moveTo>
                      <a:pt x="740093" y="1500240"/>
                    </a:moveTo>
                    <a:cubicBezTo>
                      <a:pt x="672465" y="1500240"/>
                      <a:pt x="604838" y="1500240"/>
                      <a:pt x="537210" y="1500240"/>
                    </a:cubicBezTo>
                    <a:cubicBezTo>
                      <a:pt x="457200" y="1500240"/>
                      <a:pt x="380048" y="1488810"/>
                      <a:pt x="306705" y="1454520"/>
                    </a:cubicBezTo>
                    <a:cubicBezTo>
                      <a:pt x="220028" y="1413562"/>
                      <a:pt x="128587" y="1383082"/>
                      <a:pt x="36195" y="1357365"/>
                    </a:cubicBezTo>
                    <a:cubicBezTo>
                      <a:pt x="953" y="1346887"/>
                      <a:pt x="953" y="1346887"/>
                      <a:pt x="953" y="1311645"/>
                    </a:cubicBezTo>
                    <a:cubicBezTo>
                      <a:pt x="953" y="1174485"/>
                      <a:pt x="1905" y="1036372"/>
                      <a:pt x="0" y="899212"/>
                    </a:cubicBezTo>
                    <a:cubicBezTo>
                      <a:pt x="0" y="873495"/>
                      <a:pt x="8572" y="860160"/>
                      <a:pt x="33338" y="853492"/>
                    </a:cubicBezTo>
                    <a:cubicBezTo>
                      <a:pt x="49530" y="849682"/>
                      <a:pt x="64770" y="842062"/>
                      <a:pt x="80010" y="836347"/>
                    </a:cubicBezTo>
                    <a:cubicBezTo>
                      <a:pt x="157162" y="804915"/>
                      <a:pt x="218123" y="755385"/>
                      <a:pt x="260985" y="682995"/>
                    </a:cubicBezTo>
                    <a:cubicBezTo>
                      <a:pt x="281940" y="647752"/>
                      <a:pt x="301943" y="610605"/>
                      <a:pt x="327660" y="578220"/>
                    </a:cubicBezTo>
                    <a:cubicBezTo>
                      <a:pt x="357187" y="541072"/>
                      <a:pt x="396240" y="521070"/>
                      <a:pt x="444818" y="523927"/>
                    </a:cubicBezTo>
                    <a:cubicBezTo>
                      <a:pt x="479108" y="525832"/>
                      <a:pt x="480060" y="525832"/>
                      <a:pt x="466725" y="490590"/>
                    </a:cubicBezTo>
                    <a:cubicBezTo>
                      <a:pt x="421005" y="371527"/>
                      <a:pt x="374333" y="252465"/>
                      <a:pt x="328612" y="133402"/>
                    </a:cubicBezTo>
                    <a:cubicBezTo>
                      <a:pt x="315278" y="100065"/>
                      <a:pt x="315278" y="99112"/>
                      <a:pt x="347662" y="81967"/>
                    </a:cubicBezTo>
                    <a:cubicBezTo>
                      <a:pt x="523875" y="-18045"/>
                      <a:pt x="706755" y="-25665"/>
                      <a:pt x="892493" y="54345"/>
                    </a:cubicBezTo>
                    <a:cubicBezTo>
                      <a:pt x="904875" y="59107"/>
                      <a:pt x="915352" y="66727"/>
                      <a:pt x="926783" y="72442"/>
                    </a:cubicBezTo>
                    <a:cubicBezTo>
                      <a:pt x="946785" y="81967"/>
                      <a:pt x="950595" y="94350"/>
                      <a:pt x="943927" y="115305"/>
                    </a:cubicBezTo>
                    <a:cubicBezTo>
                      <a:pt x="933450" y="147690"/>
                      <a:pt x="935355" y="147690"/>
                      <a:pt x="968693" y="159120"/>
                    </a:cubicBezTo>
                    <a:cubicBezTo>
                      <a:pt x="989648" y="166740"/>
                      <a:pt x="1010602" y="174360"/>
                      <a:pt x="1031557" y="182932"/>
                    </a:cubicBezTo>
                    <a:cubicBezTo>
                      <a:pt x="1051560" y="190552"/>
                      <a:pt x="1056323" y="203887"/>
                      <a:pt x="1052513" y="224842"/>
                    </a:cubicBezTo>
                    <a:cubicBezTo>
                      <a:pt x="1029652" y="333427"/>
                      <a:pt x="1000125" y="441060"/>
                      <a:pt x="973455" y="548692"/>
                    </a:cubicBezTo>
                    <a:cubicBezTo>
                      <a:pt x="967740" y="572505"/>
                      <a:pt x="961073" y="597270"/>
                      <a:pt x="957263" y="621082"/>
                    </a:cubicBezTo>
                    <a:cubicBezTo>
                      <a:pt x="953452" y="646800"/>
                      <a:pt x="956310" y="649657"/>
                      <a:pt x="982027" y="650610"/>
                    </a:cubicBezTo>
                    <a:cubicBezTo>
                      <a:pt x="1002982" y="651562"/>
                      <a:pt x="1024890" y="650610"/>
                      <a:pt x="1045845" y="650610"/>
                    </a:cubicBezTo>
                    <a:cubicBezTo>
                      <a:pt x="1114425" y="651562"/>
                      <a:pt x="1169670" y="700140"/>
                      <a:pt x="1175385" y="767767"/>
                    </a:cubicBezTo>
                    <a:cubicBezTo>
                      <a:pt x="1178243" y="800152"/>
                      <a:pt x="1164908" y="828727"/>
                      <a:pt x="1143953" y="851587"/>
                    </a:cubicBezTo>
                    <a:cubicBezTo>
                      <a:pt x="1130618" y="865875"/>
                      <a:pt x="1131570" y="874447"/>
                      <a:pt x="1142048" y="890640"/>
                    </a:cubicBezTo>
                    <a:cubicBezTo>
                      <a:pt x="1188720" y="955410"/>
                      <a:pt x="1187768" y="1003987"/>
                      <a:pt x="1136333" y="1063995"/>
                    </a:cubicBezTo>
                    <a:cubicBezTo>
                      <a:pt x="1121093" y="1081140"/>
                      <a:pt x="1125855" y="1089712"/>
                      <a:pt x="1138238" y="1104952"/>
                    </a:cubicBezTo>
                    <a:cubicBezTo>
                      <a:pt x="1184910" y="1156387"/>
                      <a:pt x="1186815" y="1215442"/>
                      <a:pt x="1145858" y="1269735"/>
                    </a:cubicBezTo>
                    <a:cubicBezTo>
                      <a:pt x="1131570" y="1287832"/>
                      <a:pt x="1114425" y="1302120"/>
                      <a:pt x="1092518" y="1309740"/>
                    </a:cubicBezTo>
                    <a:cubicBezTo>
                      <a:pt x="1076325" y="1315455"/>
                      <a:pt x="1072515" y="1324027"/>
                      <a:pt x="1081088" y="1339267"/>
                    </a:cubicBezTo>
                    <a:cubicBezTo>
                      <a:pt x="1084898" y="1346887"/>
                      <a:pt x="1087755" y="1354507"/>
                      <a:pt x="1088708" y="1363080"/>
                    </a:cubicBezTo>
                    <a:cubicBezTo>
                      <a:pt x="1104900" y="1437375"/>
                      <a:pt x="1057275" y="1498335"/>
                      <a:pt x="981075" y="1500240"/>
                    </a:cubicBezTo>
                    <a:cubicBezTo>
                      <a:pt x="941070" y="1501192"/>
                      <a:pt x="900113" y="1501192"/>
                      <a:pt x="860108" y="1501192"/>
                    </a:cubicBezTo>
                    <a:cubicBezTo>
                      <a:pt x="820102" y="1501192"/>
                      <a:pt x="779145" y="1501192"/>
                      <a:pt x="739140" y="1501192"/>
                    </a:cubicBezTo>
                    <a:cubicBezTo>
                      <a:pt x="740093" y="1501192"/>
                      <a:pt x="740093" y="1500240"/>
                      <a:pt x="740093" y="1500240"/>
                    </a:cubicBezTo>
                    <a:close/>
                    <a:moveTo>
                      <a:pt x="782002" y="1474522"/>
                    </a:moveTo>
                    <a:cubicBezTo>
                      <a:pt x="849630" y="1474522"/>
                      <a:pt x="917258" y="1478332"/>
                      <a:pt x="984885" y="1472617"/>
                    </a:cubicBezTo>
                    <a:cubicBezTo>
                      <a:pt x="1040130" y="1467855"/>
                      <a:pt x="1062990" y="1441185"/>
                      <a:pt x="1062038" y="1386892"/>
                    </a:cubicBezTo>
                    <a:cubicBezTo>
                      <a:pt x="1062038" y="1365937"/>
                      <a:pt x="1056323" y="1347840"/>
                      <a:pt x="1042035" y="1331647"/>
                    </a:cubicBezTo>
                    <a:cubicBezTo>
                      <a:pt x="1024890" y="1312597"/>
                      <a:pt x="1030605" y="1298310"/>
                      <a:pt x="1054418" y="1289737"/>
                    </a:cubicBezTo>
                    <a:cubicBezTo>
                      <a:pt x="1061085" y="1287832"/>
                      <a:pt x="1068705" y="1286880"/>
                      <a:pt x="1075373" y="1284975"/>
                    </a:cubicBezTo>
                    <a:cubicBezTo>
                      <a:pt x="1106805" y="1278307"/>
                      <a:pt x="1126808" y="1258305"/>
                      <a:pt x="1139190" y="1228777"/>
                    </a:cubicBezTo>
                    <a:cubicBezTo>
                      <a:pt x="1158240" y="1180200"/>
                      <a:pt x="1143000" y="1135432"/>
                      <a:pt x="1097280" y="1106857"/>
                    </a:cubicBezTo>
                    <a:cubicBezTo>
                      <a:pt x="1076325" y="1093522"/>
                      <a:pt x="1075373" y="1080187"/>
                      <a:pt x="1094423" y="1063995"/>
                    </a:cubicBezTo>
                    <a:cubicBezTo>
                      <a:pt x="1097280" y="1062090"/>
                      <a:pt x="1100138" y="1060185"/>
                      <a:pt x="1102995" y="1058280"/>
                    </a:cubicBezTo>
                    <a:cubicBezTo>
                      <a:pt x="1135380" y="1034467"/>
                      <a:pt x="1150620" y="1002082"/>
                      <a:pt x="1145858" y="963030"/>
                    </a:cubicBezTo>
                    <a:cubicBezTo>
                      <a:pt x="1140143" y="922072"/>
                      <a:pt x="1115378" y="895402"/>
                      <a:pt x="1075373" y="882067"/>
                    </a:cubicBezTo>
                    <a:cubicBezTo>
                      <a:pt x="1066800" y="879210"/>
                      <a:pt x="1050608" y="877305"/>
                      <a:pt x="1051560" y="870637"/>
                    </a:cubicBezTo>
                    <a:cubicBezTo>
                      <a:pt x="1053465" y="860160"/>
                      <a:pt x="1067753" y="861112"/>
                      <a:pt x="1077278" y="858255"/>
                    </a:cubicBezTo>
                    <a:cubicBezTo>
                      <a:pt x="1126808" y="843967"/>
                      <a:pt x="1150620" y="811582"/>
                      <a:pt x="1145858" y="764910"/>
                    </a:cubicBezTo>
                    <a:cubicBezTo>
                      <a:pt x="1140143" y="717285"/>
                      <a:pt x="1103948" y="682042"/>
                      <a:pt x="1055370" y="682995"/>
                    </a:cubicBezTo>
                    <a:cubicBezTo>
                      <a:pt x="933450" y="683947"/>
                      <a:pt x="811530" y="679185"/>
                      <a:pt x="689610" y="676327"/>
                    </a:cubicBezTo>
                    <a:cubicBezTo>
                      <a:pt x="637223" y="675375"/>
                      <a:pt x="585788" y="668707"/>
                      <a:pt x="533400" y="668707"/>
                    </a:cubicBezTo>
                    <a:cubicBezTo>
                      <a:pt x="516255" y="668707"/>
                      <a:pt x="506730" y="661087"/>
                      <a:pt x="503873" y="644895"/>
                    </a:cubicBezTo>
                    <a:cubicBezTo>
                      <a:pt x="500062" y="626797"/>
                      <a:pt x="495300" y="607747"/>
                      <a:pt x="491490" y="589650"/>
                    </a:cubicBezTo>
                    <a:cubicBezTo>
                      <a:pt x="486727" y="566790"/>
                      <a:pt x="472440" y="557265"/>
                      <a:pt x="449580" y="554407"/>
                    </a:cubicBezTo>
                    <a:cubicBezTo>
                      <a:pt x="405765" y="550597"/>
                      <a:pt x="373380" y="568695"/>
                      <a:pt x="349568" y="602985"/>
                    </a:cubicBezTo>
                    <a:cubicBezTo>
                      <a:pt x="329565" y="632512"/>
                      <a:pt x="310515" y="662040"/>
                      <a:pt x="292418" y="692520"/>
                    </a:cubicBezTo>
                    <a:cubicBezTo>
                      <a:pt x="246698" y="764910"/>
                      <a:pt x="187642" y="819202"/>
                      <a:pt x="110490" y="853492"/>
                    </a:cubicBezTo>
                    <a:cubicBezTo>
                      <a:pt x="95250" y="860160"/>
                      <a:pt x="80010" y="867780"/>
                      <a:pt x="64770" y="872542"/>
                    </a:cubicBezTo>
                    <a:cubicBezTo>
                      <a:pt x="38100" y="880162"/>
                      <a:pt x="30480" y="895402"/>
                      <a:pt x="31432" y="922072"/>
                    </a:cubicBezTo>
                    <a:cubicBezTo>
                      <a:pt x="32385" y="1043992"/>
                      <a:pt x="31432" y="1165912"/>
                      <a:pt x="32385" y="1287832"/>
                    </a:cubicBezTo>
                    <a:cubicBezTo>
                      <a:pt x="32385" y="1324027"/>
                      <a:pt x="32385" y="1324980"/>
                      <a:pt x="67628" y="1334505"/>
                    </a:cubicBezTo>
                    <a:cubicBezTo>
                      <a:pt x="161925" y="1362127"/>
                      <a:pt x="253365" y="1397370"/>
                      <a:pt x="343853" y="1436422"/>
                    </a:cubicBezTo>
                    <a:cubicBezTo>
                      <a:pt x="382905" y="1453567"/>
                      <a:pt x="422910" y="1467855"/>
                      <a:pt x="466725" y="1467855"/>
                    </a:cubicBezTo>
                    <a:cubicBezTo>
                      <a:pt x="571500" y="1468807"/>
                      <a:pt x="676275" y="1477380"/>
                      <a:pt x="782002" y="1474522"/>
                    </a:cubicBezTo>
                    <a:close/>
                    <a:moveTo>
                      <a:pt x="791527" y="651562"/>
                    </a:moveTo>
                    <a:cubicBezTo>
                      <a:pt x="829627" y="651562"/>
                      <a:pt x="862965" y="651562"/>
                      <a:pt x="896302" y="651562"/>
                    </a:cubicBezTo>
                    <a:cubicBezTo>
                      <a:pt x="912495" y="651562"/>
                      <a:pt x="922973" y="645847"/>
                      <a:pt x="925830" y="628702"/>
                    </a:cubicBezTo>
                    <a:cubicBezTo>
                      <a:pt x="928688" y="612510"/>
                      <a:pt x="932498" y="596317"/>
                      <a:pt x="936308" y="580125"/>
                    </a:cubicBezTo>
                    <a:cubicBezTo>
                      <a:pt x="962025" y="475350"/>
                      <a:pt x="988695" y="371527"/>
                      <a:pt x="1013460" y="266752"/>
                    </a:cubicBezTo>
                    <a:cubicBezTo>
                      <a:pt x="1027748" y="209602"/>
                      <a:pt x="1026795" y="208650"/>
                      <a:pt x="969645" y="189600"/>
                    </a:cubicBezTo>
                    <a:cubicBezTo>
                      <a:pt x="912495" y="170550"/>
                      <a:pt x="853440" y="160072"/>
                      <a:pt x="793433" y="153405"/>
                    </a:cubicBezTo>
                    <a:cubicBezTo>
                      <a:pt x="681990" y="140070"/>
                      <a:pt x="577215" y="161025"/>
                      <a:pt x="475298" y="202935"/>
                    </a:cubicBezTo>
                    <a:cubicBezTo>
                      <a:pt x="455295" y="210555"/>
                      <a:pt x="448627" y="221032"/>
                      <a:pt x="455295" y="243892"/>
                    </a:cubicBezTo>
                    <a:cubicBezTo>
                      <a:pt x="492443" y="366765"/>
                      <a:pt x="528638" y="490590"/>
                      <a:pt x="564833" y="614415"/>
                    </a:cubicBezTo>
                    <a:cubicBezTo>
                      <a:pt x="570548" y="635370"/>
                      <a:pt x="581977" y="642990"/>
                      <a:pt x="602933" y="643942"/>
                    </a:cubicBezTo>
                    <a:cubicBezTo>
                      <a:pt x="666750" y="645847"/>
                      <a:pt x="731520" y="648705"/>
                      <a:pt x="791527" y="651562"/>
                    </a:cubicBezTo>
                    <a:close/>
                    <a:moveTo>
                      <a:pt x="886777" y="138165"/>
                    </a:moveTo>
                    <a:cubicBezTo>
                      <a:pt x="896302" y="140070"/>
                      <a:pt x="905827" y="136260"/>
                      <a:pt x="910590" y="122925"/>
                    </a:cubicBezTo>
                    <a:cubicBezTo>
                      <a:pt x="915352" y="107685"/>
                      <a:pt x="912495" y="97207"/>
                      <a:pt x="898208" y="91492"/>
                    </a:cubicBezTo>
                    <a:cubicBezTo>
                      <a:pt x="891540" y="88635"/>
                      <a:pt x="885825" y="84825"/>
                      <a:pt x="879158" y="81967"/>
                    </a:cubicBezTo>
                    <a:cubicBezTo>
                      <a:pt x="818198" y="53392"/>
                      <a:pt x="754380" y="37200"/>
                      <a:pt x="687705" y="31485"/>
                    </a:cubicBezTo>
                    <a:cubicBezTo>
                      <a:pt x="576263" y="21960"/>
                      <a:pt x="471487" y="47677"/>
                      <a:pt x="373380" y="101017"/>
                    </a:cubicBezTo>
                    <a:cubicBezTo>
                      <a:pt x="356235" y="110542"/>
                      <a:pt x="352425" y="121972"/>
                      <a:pt x="360045" y="138165"/>
                    </a:cubicBezTo>
                    <a:cubicBezTo>
                      <a:pt x="366712" y="154357"/>
                      <a:pt x="373380" y="171502"/>
                      <a:pt x="379095" y="187695"/>
                    </a:cubicBezTo>
                    <a:cubicBezTo>
                      <a:pt x="398145" y="237225"/>
                      <a:pt x="417195" y="286755"/>
                      <a:pt x="437198" y="336285"/>
                    </a:cubicBezTo>
                    <a:cubicBezTo>
                      <a:pt x="441960" y="348667"/>
                      <a:pt x="442912" y="363907"/>
                      <a:pt x="457200" y="371527"/>
                    </a:cubicBezTo>
                    <a:cubicBezTo>
                      <a:pt x="460058" y="358192"/>
                      <a:pt x="454343" y="346762"/>
                      <a:pt x="450533" y="334380"/>
                    </a:cubicBezTo>
                    <a:cubicBezTo>
                      <a:pt x="441008" y="300090"/>
                      <a:pt x="431483" y="265800"/>
                      <a:pt x="420052" y="232462"/>
                    </a:cubicBezTo>
                    <a:cubicBezTo>
                      <a:pt x="412433" y="209602"/>
                      <a:pt x="417195" y="198172"/>
                      <a:pt x="439102" y="188647"/>
                    </a:cubicBezTo>
                    <a:cubicBezTo>
                      <a:pt x="520065" y="153405"/>
                      <a:pt x="602933" y="127687"/>
                      <a:pt x="692468" y="125782"/>
                    </a:cubicBezTo>
                    <a:cubicBezTo>
                      <a:pt x="757238" y="121972"/>
                      <a:pt x="821055" y="123877"/>
                      <a:pt x="886777" y="138165"/>
                    </a:cubicBezTo>
                    <a:close/>
                  </a:path>
                </a:pathLst>
              </a:custGeom>
              <a:grpFill/>
              <a:ln w="3175"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98C490C7-AE5E-415F-84D4-C627BAE8E69F}"/>
                  </a:ext>
                </a:extLst>
              </p:cNvPr>
              <p:cNvSpPr/>
              <p:nvPr/>
            </p:nvSpPr>
            <p:spPr>
              <a:xfrm>
                <a:off x="456776" y="1256347"/>
                <a:ext cx="210925" cy="604256"/>
              </a:xfrm>
              <a:custGeom>
                <a:avLst/>
                <a:gdLst>
                  <a:gd name="connsiteX0" fmla="*/ 210926 w 210925"/>
                  <a:gd name="connsiteY0" fmla="*/ 303848 h 604256"/>
                  <a:gd name="connsiteX1" fmla="*/ 210926 w 210925"/>
                  <a:gd name="connsiteY1" fmla="*/ 523875 h 604256"/>
                  <a:gd name="connsiteX2" fmla="*/ 191876 w 210925"/>
                  <a:gd name="connsiteY2" fmla="*/ 582930 h 604256"/>
                  <a:gd name="connsiteX3" fmla="*/ 17568 w 210925"/>
                  <a:gd name="connsiteY3" fmla="*/ 584835 h 604256"/>
                  <a:gd name="connsiteX4" fmla="*/ 423 w 210925"/>
                  <a:gd name="connsiteY4" fmla="*/ 528637 h 604256"/>
                  <a:gd name="connsiteX5" fmla="*/ 423 w 210925"/>
                  <a:gd name="connsiteY5" fmla="*/ 204788 h 604256"/>
                  <a:gd name="connsiteX6" fmla="*/ 423 w 210925"/>
                  <a:gd name="connsiteY6" fmla="*/ 73342 h 604256"/>
                  <a:gd name="connsiteX7" fmla="*/ 72813 w 210925"/>
                  <a:gd name="connsiteY7" fmla="*/ 0 h 604256"/>
                  <a:gd name="connsiteX8" fmla="*/ 132821 w 210925"/>
                  <a:gd name="connsiteY8" fmla="*/ 0 h 604256"/>
                  <a:gd name="connsiteX9" fmla="*/ 209973 w 210925"/>
                  <a:gd name="connsiteY9" fmla="*/ 79057 h 604256"/>
                  <a:gd name="connsiteX10" fmla="*/ 210926 w 210925"/>
                  <a:gd name="connsiteY10" fmla="*/ 303848 h 604256"/>
                  <a:gd name="connsiteX11" fmla="*/ 27093 w 210925"/>
                  <a:gd name="connsiteY11" fmla="*/ 297180 h 604256"/>
                  <a:gd name="connsiteX12" fmla="*/ 27093 w 210925"/>
                  <a:gd name="connsiteY12" fmla="*/ 297180 h 604256"/>
                  <a:gd name="connsiteX13" fmla="*/ 27093 w 210925"/>
                  <a:gd name="connsiteY13" fmla="*/ 531495 h 604256"/>
                  <a:gd name="connsiteX14" fmla="*/ 69003 w 210925"/>
                  <a:gd name="connsiteY14" fmla="*/ 575310 h 604256"/>
                  <a:gd name="connsiteX15" fmla="*/ 143298 w 210925"/>
                  <a:gd name="connsiteY15" fmla="*/ 575310 h 604256"/>
                  <a:gd name="connsiteX16" fmla="*/ 179493 w 210925"/>
                  <a:gd name="connsiteY16" fmla="*/ 537210 h 604256"/>
                  <a:gd name="connsiteX17" fmla="*/ 179493 w 210925"/>
                  <a:gd name="connsiteY17" fmla="*/ 68580 h 604256"/>
                  <a:gd name="connsiteX18" fmla="*/ 141393 w 210925"/>
                  <a:gd name="connsiteY18" fmla="*/ 28575 h 604256"/>
                  <a:gd name="connsiteX19" fmla="*/ 73766 w 210925"/>
                  <a:gd name="connsiteY19" fmla="*/ 27623 h 604256"/>
                  <a:gd name="connsiteX20" fmla="*/ 27093 w 210925"/>
                  <a:gd name="connsiteY20" fmla="*/ 77152 h 604256"/>
                  <a:gd name="connsiteX21" fmla="*/ 27093 w 210925"/>
                  <a:gd name="connsiteY21" fmla="*/ 297180 h 6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0925" h="604256">
                    <a:moveTo>
                      <a:pt x="210926" y="303848"/>
                    </a:moveTo>
                    <a:cubicBezTo>
                      <a:pt x="210926" y="377190"/>
                      <a:pt x="210926" y="450532"/>
                      <a:pt x="210926" y="523875"/>
                    </a:cubicBezTo>
                    <a:cubicBezTo>
                      <a:pt x="210926" y="545782"/>
                      <a:pt x="207116" y="566737"/>
                      <a:pt x="191876" y="582930"/>
                    </a:cubicBezTo>
                    <a:cubicBezTo>
                      <a:pt x="167111" y="610553"/>
                      <a:pt x="43286" y="611505"/>
                      <a:pt x="17568" y="584835"/>
                    </a:cubicBezTo>
                    <a:cubicBezTo>
                      <a:pt x="1376" y="568643"/>
                      <a:pt x="423" y="548640"/>
                      <a:pt x="423" y="528637"/>
                    </a:cubicBezTo>
                    <a:cubicBezTo>
                      <a:pt x="423" y="421005"/>
                      <a:pt x="423" y="313373"/>
                      <a:pt x="423" y="204788"/>
                    </a:cubicBezTo>
                    <a:cubicBezTo>
                      <a:pt x="423" y="160973"/>
                      <a:pt x="-529" y="117157"/>
                      <a:pt x="423" y="73342"/>
                    </a:cubicBezTo>
                    <a:cubicBezTo>
                      <a:pt x="1376" y="19050"/>
                      <a:pt x="19473" y="952"/>
                      <a:pt x="72813" y="0"/>
                    </a:cubicBezTo>
                    <a:cubicBezTo>
                      <a:pt x="92816" y="0"/>
                      <a:pt x="112818" y="0"/>
                      <a:pt x="132821" y="0"/>
                    </a:cubicBezTo>
                    <a:cubicBezTo>
                      <a:pt x="186161" y="952"/>
                      <a:pt x="209021" y="23813"/>
                      <a:pt x="209973" y="79057"/>
                    </a:cubicBezTo>
                    <a:cubicBezTo>
                      <a:pt x="210926" y="154305"/>
                      <a:pt x="210926" y="228600"/>
                      <a:pt x="210926" y="303848"/>
                    </a:cubicBezTo>
                    <a:close/>
                    <a:moveTo>
                      <a:pt x="27093" y="297180"/>
                    </a:moveTo>
                    <a:cubicBezTo>
                      <a:pt x="27093" y="297180"/>
                      <a:pt x="27093" y="297180"/>
                      <a:pt x="27093" y="297180"/>
                    </a:cubicBezTo>
                    <a:cubicBezTo>
                      <a:pt x="27093" y="375285"/>
                      <a:pt x="27093" y="453390"/>
                      <a:pt x="27093" y="531495"/>
                    </a:cubicBezTo>
                    <a:cubicBezTo>
                      <a:pt x="27093" y="563880"/>
                      <a:pt x="36618" y="573405"/>
                      <a:pt x="69003" y="575310"/>
                    </a:cubicBezTo>
                    <a:cubicBezTo>
                      <a:pt x="93768" y="576262"/>
                      <a:pt x="118533" y="576262"/>
                      <a:pt x="143298" y="575310"/>
                    </a:cubicBezTo>
                    <a:cubicBezTo>
                      <a:pt x="169968" y="573405"/>
                      <a:pt x="179493" y="563880"/>
                      <a:pt x="179493" y="537210"/>
                    </a:cubicBezTo>
                    <a:cubicBezTo>
                      <a:pt x="180446" y="381000"/>
                      <a:pt x="180446" y="224790"/>
                      <a:pt x="179493" y="68580"/>
                    </a:cubicBezTo>
                    <a:cubicBezTo>
                      <a:pt x="179493" y="40005"/>
                      <a:pt x="170921" y="31432"/>
                      <a:pt x="141393" y="28575"/>
                    </a:cubicBezTo>
                    <a:cubicBezTo>
                      <a:pt x="119486" y="26670"/>
                      <a:pt x="96626" y="26670"/>
                      <a:pt x="73766" y="27623"/>
                    </a:cubicBezTo>
                    <a:cubicBezTo>
                      <a:pt x="34713" y="29527"/>
                      <a:pt x="27093" y="37148"/>
                      <a:pt x="27093" y="77152"/>
                    </a:cubicBezTo>
                    <a:cubicBezTo>
                      <a:pt x="27093" y="150495"/>
                      <a:pt x="27093" y="223838"/>
                      <a:pt x="27093" y="297180"/>
                    </a:cubicBezTo>
                    <a:close/>
                  </a:path>
                </a:pathLst>
              </a:custGeom>
              <a:grpFill/>
              <a:ln w="3175"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801B2497-5E49-4FD1-840D-1E9B5C943C15}"/>
                  </a:ext>
                </a:extLst>
              </p:cNvPr>
              <p:cNvSpPr/>
              <p:nvPr/>
            </p:nvSpPr>
            <p:spPr>
              <a:xfrm>
                <a:off x="1361084" y="680084"/>
                <a:ext cx="159105" cy="360997"/>
              </a:xfrm>
              <a:custGeom>
                <a:avLst/>
                <a:gdLst>
                  <a:gd name="connsiteX0" fmla="*/ 159105 w 159105"/>
                  <a:gd name="connsiteY0" fmla="*/ 242888 h 360997"/>
                  <a:gd name="connsiteX1" fmla="*/ 120053 w 159105"/>
                  <a:gd name="connsiteY1" fmla="*/ 305753 h 360997"/>
                  <a:gd name="connsiteX2" fmla="*/ 83858 w 159105"/>
                  <a:gd name="connsiteY2" fmla="*/ 351473 h 360997"/>
                  <a:gd name="connsiteX3" fmla="*/ 75285 w 159105"/>
                  <a:gd name="connsiteY3" fmla="*/ 360998 h 360997"/>
                  <a:gd name="connsiteX4" fmla="*/ 66713 w 159105"/>
                  <a:gd name="connsiteY4" fmla="*/ 351473 h 360997"/>
                  <a:gd name="connsiteX5" fmla="*/ 29565 w 159105"/>
                  <a:gd name="connsiteY5" fmla="*/ 316230 h 360997"/>
                  <a:gd name="connsiteX6" fmla="*/ 16230 w 159105"/>
                  <a:gd name="connsiteY6" fmla="*/ 311468 h 360997"/>
                  <a:gd name="connsiteX7" fmla="*/ 1943 w 159105"/>
                  <a:gd name="connsiteY7" fmla="*/ 291465 h 360997"/>
                  <a:gd name="connsiteX8" fmla="*/ 22898 w 159105"/>
                  <a:gd name="connsiteY8" fmla="*/ 288608 h 360997"/>
                  <a:gd name="connsiteX9" fmla="*/ 85763 w 159105"/>
                  <a:gd name="connsiteY9" fmla="*/ 294323 h 360997"/>
                  <a:gd name="connsiteX10" fmla="*/ 125768 w 159105"/>
                  <a:gd name="connsiteY10" fmla="*/ 254317 h 360997"/>
                  <a:gd name="connsiteX11" fmla="*/ 101955 w 159105"/>
                  <a:gd name="connsiteY11" fmla="*/ 206692 h 360997"/>
                  <a:gd name="connsiteX12" fmla="*/ 41948 w 159105"/>
                  <a:gd name="connsiteY12" fmla="*/ 176213 h 360997"/>
                  <a:gd name="connsiteX13" fmla="*/ 38 w 159105"/>
                  <a:gd name="connsiteY13" fmla="*/ 112395 h 360997"/>
                  <a:gd name="connsiteX14" fmla="*/ 43853 w 159105"/>
                  <a:gd name="connsiteY14" fmla="*/ 50483 h 360997"/>
                  <a:gd name="connsiteX15" fmla="*/ 65760 w 159105"/>
                  <a:gd name="connsiteY15" fmla="*/ 15240 h 360997"/>
                  <a:gd name="connsiteX16" fmla="*/ 76238 w 159105"/>
                  <a:gd name="connsiteY16" fmla="*/ 0 h 360997"/>
                  <a:gd name="connsiteX17" fmla="*/ 87668 w 159105"/>
                  <a:gd name="connsiteY17" fmla="*/ 15240 h 360997"/>
                  <a:gd name="connsiteX18" fmla="*/ 116243 w 159105"/>
                  <a:gd name="connsiteY18" fmla="*/ 47625 h 360997"/>
                  <a:gd name="connsiteX19" fmla="*/ 132435 w 159105"/>
                  <a:gd name="connsiteY19" fmla="*/ 53340 h 360997"/>
                  <a:gd name="connsiteX20" fmla="*/ 138150 w 159105"/>
                  <a:gd name="connsiteY20" fmla="*/ 67628 h 360997"/>
                  <a:gd name="connsiteX21" fmla="*/ 126720 w 159105"/>
                  <a:gd name="connsiteY21" fmla="*/ 73343 h 360997"/>
                  <a:gd name="connsiteX22" fmla="*/ 96240 w 159105"/>
                  <a:gd name="connsiteY22" fmla="*/ 65723 h 360997"/>
                  <a:gd name="connsiteX23" fmla="*/ 36233 w 159105"/>
                  <a:gd name="connsiteY23" fmla="*/ 87630 h 360997"/>
                  <a:gd name="connsiteX24" fmla="*/ 52425 w 159105"/>
                  <a:gd name="connsiteY24" fmla="*/ 145733 h 360997"/>
                  <a:gd name="connsiteX25" fmla="*/ 108623 w 159105"/>
                  <a:gd name="connsiteY25" fmla="*/ 175260 h 360997"/>
                  <a:gd name="connsiteX26" fmla="*/ 159105 w 159105"/>
                  <a:gd name="connsiteY26" fmla="*/ 242888 h 36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9105" h="360997">
                    <a:moveTo>
                      <a:pt x="159105" y="242888"/>
                    </a:moveTo>
                    <a:cubicBezTo>
                      <a:pt x="155295" y="269558"/>
                      <a:pt x="145770" y="293370"/>
                      <a:pt x="120053" y="305753"/>
                    </a:cubicBezTo>
                    <a:cubicBezTo>
                      <a:pt x="100050" y="315278"/>
                      <a:pt x="81953" y="324803"/>
                      <a:pt x="83858" y="351473"/>
                    </a:cubicBezTo>
                    <a:cubicBezTo>
                      <a:pt x="83858" y="356235"/>
                      <a:pt x="81000" y="360998"/>
                      <a:pt x="75285" y="360998"/>
                    </a:cubicBezTo>
                    <a:cubicBezTo>
                      <a:pt x="69570" y="360998"/>
                      <a:pt x="66713" y="356235"/>
                      <a:pt x="66713" y="351473"/>
                    </a:cubicBezTo>
                    <a:cubicBezTo>
                      <a:pt x="68618" y="324803"/>
                      <a:pt x="52425" y="316230"/>
                      <a:pt x="29565" y="316230"/>
                    </a:cubicBezTo>
                    <a:cubicBezTo>
                      <a:pt x="24803" y="316230"/>
                      <a:pt x="20993" y="313373"/>
                      <a:pt x="16230" y="311468"/>
                    </a:cubicBezTo>
                    <a:cubicBezTo>
                      <a:pt x="6705" y="307658"/>
                      <a:pt x="-2820" y="303848"/>
                      <a:pt x="1943" y="291465"/>
                    </a:cubicBezTo>
                    <a:cubicBezTo>
                      <a:pt x="6705" y="280035"/>
                      <a:pt x="16230" y="285750"/>
                      <a:pt x="22898" y="288608"/>
                    </a:cubicBezTo>
                    <a:cubicBezTo>
                      <a:pt x="43853" y="295275"/>
                      <a:pt x="63855" y="300038"/>
                      <a:pt x="85763" y="294323"/>
                    </a:cubicBezTo>
                    <a:cubicBezTo>
                      <a:pt x="106718" y="288608"/>
                      <a:pt x="121958" y="276225"/>
                      <a:pt x="125768" y="254317"/>
                    </a:cubicBezTo>
                    <a:cubicBezTo>
                      <a:pt x="129578" y="233363"/>
                      <a:pt x="119100" y="217170"/>
                      <a:pt x="101955" y="206692"/>
                    </a:cubicBezTo>
                    <a:cubicBezTo>
                      <a:pt x="82905" y="195263"/>
                      <a:pt x="61950" y="185738"/>
                      <a:pt x="41948" y="176213"/>
                    </a:cubicBezTo>
                    <a:cubicBezTo>
                      <a:pt x="16230" y="162878"/>
                      <a:pt x="-915" y="143828"/>
                      <a:pt x="38" y="112395"/>
                    </a:cubicBezTo>
                    <a:cubicBezTo>
                      <a:pt x="990" y="80963"/>
                      <a:pt x="16230" y="60960"/>
                      <a:pt x="43853" y="50483"/>
                    </a:cubicBezTo>
                    <a:cubicBezTo>
                      <a:pt x="61950" y="43815"/>
                      <a:pt x="66713" y="32385"/>
                      <a:pt x="65760" y="15240"/>
                    </a:cubicBezTo>
                    <a:cubicBezTo>
                      <a:pt x="65760" y="7620"/>
                      <a:pt x="67665" y="0"/>
                      <a:pt x="76238" y="0"/>
                    </a:cubicBezTo>
                    <a:cubicBezTo>
                      <a:pt x="85763" y="0"/>
                      <a:pt x="87668" y="7620"/>
                      <a:pt x="87668" y="15240"/>
                    </a:cubicBezTo>
                    <a:cubicBezTo>
                      <a:pt x="86715" y="36195"/>
                      <a:pt x="96240" y="45720"/>
                      <a:pt x="116243" y="47625"/>
                    </a:cubicBezTo>
                    <a:cubicBezTo>
                      <a:pt x="121958" y="47625"/>
                      <a:pt x="127673" y="51435"/>
                      <a:pt x="132435" y="53340"/>
                    </a:cubicBezTo>
                    <a:cubicBezTo>
                      <a:pt x="139103" y="56197"/>
                      <a:pt x="141008" y="60960"/>
                      <a:pt x="138150" y="67628"/>
                    </a:cubicBezTo>
                    <a:cubicBezTo>
                      <a:pt x="136245" y="72390"/>
                      <a:pt x="131483" y="74295"/>
                      <a:pt x="126720" y="73343"/>
                    </a:cubicBezTo>
                    <a:cubicBezTo>
                      <a:pt x="116243" y="70485"/>
                      <a:pt x="105765" y="67628"/>
                      <a:pt x="96240" y="65723"/>
                    </a:cubicBezTo>
                    <a:cubicBezTo>
                      <a:pt x="71475" y="60960"/>
                      <a:pt x="46710" y="70485"/>
                      <a:pt x="36233" y="87630"/>
                    </a:cubicBezTo>
                    <a:cubicBezTo>
                      <a:pt x="24803" y="106680"/>
                      <a:pt x="30518" y="131445"/>
                      <a:pt x="52425" y="145733"/>
                    </a:cubicBezTo>
                    <a:cubicBezTo>
                      <a:pt x="70523" y="157163"/>
                      <a:pt x="90525" y="164783"/>
                      <a:pt x="108623" y="175260"/>
                    </a:cubicBezTo>
                    <a:cubicBezTo>
                      <a:pt x="139103" y="187642"/>
                      <a:pt x="156248" y="210503"/>
                      <a:pt x="159105" y="242888"/>
                    </a:cubicBezTo>
                    <a:close/>
                  </a:path>
                </a:pathLst>
              </a:custGeom>
              <a:grpFill/>
              <a:ln w="3175"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B11BAA44-8561-4D21-90D4-C74F23C11A11}"/>
                  </a:ext>
                </a:extLst>
              </p:cNvPr>
              <p:cNvSpPr/>
              <p:nvPr/>
            </p:nvSpPr>
            <p:spPr>
              <a:xfrm>
                <a:off x="509554" y="1322042"/>
                <a:ext cx="99120" cy="96260"/>
              </a:xfrm>
              <a:custGeom>
                <a:avLst/>
                <a:gdLst>
                  <a:gd name="connsiteX0" fmla="*/ 49563 w 99120"/>
                  <a:gd name="connsiteY0" fmla="*/ 28 h 96260"/>
                  <a:gd name="connsiteX1" fmla="*/ 99093 w 99120"/>
                  <a:gd name="connsiteY1" fmla="*/ 49558 h 96260"/>
                  <a:gd name="connsiteX2" fmla="*/ 46705 w 99120"/>
                  <a:gd name="connsiteY2" fmla="*/ 96230 h 96260"/>
                  <a:gd name="connsiteX3" fmla="*/ 33 w 99120"/>
                  <a:gd name="connsiteY3" fmla="*/ 49558 h 96260"/>
                  <a:gd name="connsiteX4" fmla="*/ 49563 w 99120"/>
                  <a:gd name="connsiteY4" fmla="*/ 28 h 96260"/>
                  <a:gd name="connsiteX5" fmla="*/ 69565 w 99120"/>
                  <a:gd name="connsiteY5" fmla="*/ 47653 h 96260"/>
                  <a:gd name="connsiteX6" fmla="*/ 48610 w 99120"/>
                  <a:gd name="connsiteY6" fmla="*/ 28603 h 96260"/>
                  <a:gd name="connsiteX7" fmla="*/ 30513 w 99120"/>
                  <a:gd name="connsiteY7" fmla="*/ 50510 h 96260"/>
                  <a:gd name="connsiteX8" fmla="*/ 51468 w 99120"/>
                  <a:gd name="connsiteY8" fmla="*/ 69560 h 96260"/>
                  <a:gd name="connsiteX9" fmla="*/ 69565 w 99120"/>
                  <a:gd name="connsiteY9" fmla="*/ 47653 h 9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120" h="96260">
                    <a:moveTo>
                      <a:pt x="49563" y="28"/>
                    </a:moveTo>
                    <a:cubicBezTo>
                      <a:pt x="76233" y="28"/>
                      <a:pt x="100045" y="23840"/>
                      <a:pt x="99093" y="49558"/>
                    </a:cubicBezTo>
                    <a:cubicBezTo>
                      <a:pt x="98140" y="75275"/>
                      <a:pt x="74328" y="97183"/>
                      <a:pt x="46705" y="96230"/>
                    </a:cubicBezTo>
                    <a:cubicBezTo>
                      <a:pt x="19083" y="95278"/>
                      <a:pt x="-920" y="75275"/>
                      <a:pt x="33" y="49558"/>
                    </a:cubicBezTo>
                    <a:cubicBezTo>
                      <a:pt x="985" y="22888"/>
                      <a:pt x="23845" y="-925"/>
                      <a:pt x="49563" y="28"/>
                    </a:cubicBezTo>
                    <a:close/>
                    <a:moveTo>
                      <a:pt x="69565" y="47653"/>
                    </a:moveTo>
                    <a:cubicBezTo>
                      <a:pt x="67660" y="35270"/>
                      <a:pt x="60993" y="27650"/>
                      <a:pt x="48610" y="28603"/>
                    </a:cubicBezTo>
                    <a:cubicBezTo>
                      <a:pt x="36228" y="29555"/>
                      <a:pt x="29560" y="38128"/>
                      <a:pt x="30513" y="50510"/>
                    </a:cubicBezTo>
                    <a:cubicBezTo>
                      <a:pt x="31465" y="62893"/>
                      <a:pt x="38133" y="70513"/>
                      <a:pt x="51468" y="69560"/>
                    </a:cubicBezTo>
                    <a:cubicBezTo>
                      <a:pt x="62898" y="67655"/>
                      <a:pt x="69565" y="59083"/>
                      <a:pt x="69565" y="47653"/>
                    </a:cubicBezTo>
                    <a:close/>
                  </a:path>
                </a:pathLst>
              </a:custGeom>
              <a:grpFill/>
              <a:ln w="3175" cap="flat">
                <a:noFill/>
                <a:prstDash val="solid"/>
                <a:miter/>
              </a:ln>
            </p:spPr>
            <p:txBody>
              <a:bodyPr rtlCol="0" anchor="ctr"/>
              <a:lstStyle/>
              <a:p>
                <a:endParaRPr lang="en-IN"/>
              </a:p>
            </p:txBody>
          </p:sp>
        </p:grpSp>
        <p:sp>
          <p:nvSpPr>
            <p:cNvPr id="230" name="Inhaltsplatzhalter 4">
              <a:extLst>
                <a:ext uri="{FF2B5EF4-FFF2-40B4-BE49-F238E27FC236}">
                  <a16:creationId xmlns:a16="http://schemas.microsoft.com/office/drawing/2014/main" id="{76B6C46C-FD37-4DF2-9F9C-0AD2A61FEA7F}"/>
                </a:ext>
              </a:extLst>
            </p:cNvPr>
            <p:cNvSpPr txBox="1">
              <a:spLocks/>
            </p:cNvSpPr>
            <p:nvPr/>
          </p:nvSpPr>
          <p:spPr>
            <a:xfrm flipH="1">
              <a:off x="8050186" y="2827509"/>
              <a:ext cx="1398945" cy="66705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sz="1800" b="1" dirty="0">
                  <a:solidFill>
                    <a:srgbClr val="D56B22"/>
                  </a:solidFill>
                  <a:latin typeface="Arial" panose="020B0604020202020204" pitchFamily="34" charset="0"/>
                  <a:ea typeface="Open Sans" panose="020B0606030504020204" pitchFamily="34" charset="0"/>
                  <a:cs typeface="Arial" panose="020B0604020202020204" pitchFamily="34" charset="0"/>
                </a:rPr>
                <a:t>Cash flow </a:t>
              </a:r>
              <a:r>
                <a:rPr lang="en-US" sz="1800" dirty="0">
                  <a:solidFill>
                    <a:schemeClr val="tx1"/>
                  </a:solidFill>
                  <a:latin typeface="Arial" panose="020B0604020202020204" pitchFamily="34" charset="0"/>
                  <a:ea typeface="Open Sans" panose="020B0606030504020204" pitchFamily="34" charset="0"/>
                  <a:cs typeface="Arial" panose="020B0604020202020204" pitchFamily="34" charset="0"/>
                </a:rPr>
                <a:t>is king.</a:t>
              </a:r>
            </a:p>
          </p:txBody>
        </p:sp>
        <p:sp>
          <p:nvSpPr>
            <p:cNvPr id="231" name="Inhaltsplatzhalter 4">
              <a:extLst>
                <a:ext uri="{FF2B5EF4-FFF2-40B4-BE49-F238E27FC236}">
                  <a16:creationId xmlns:a16="http://schemas.microsoft.com/office/drawing/2014/main" id="{89929FEB-9D98-4E44-928B-122F30D6A1EA}"/>
                </a:ext>
              </a:extLst>
            </p:cNvPr>
            <p:cNvSpPr txBox="1">
              <a:spLocks/>
            </p:cNvSpPr>
            <p:nvPr/>
          </p:nvSpPr>
          <p:spPr>
            <a:xfrm flipH="1">
              <a:off x="4859398" y="7222352"/>
              <a:ext cx="2687135" cy="297904"/>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1800" b="1" dirty="0">
                  <a:solidFill>
                    <a:srgbClr val="87A6D7"/>
                  </a:solidFill>
                  <a:latin typeface="Arial" panose="020B0604020202020204" pitchFamily="34" charset="0"/>
                  <a:cs typeface="Arial" panose="020B0604020202020204" pitchFamily="34" charset="0"/>
                </a:rPr>
                <a:t>Site</a:t>
              </a:r>
              <a:r>
                <a:rPr lang="en-US" sz="1800" dirty="0">
                  <a:solidFill>
                    <a:schemeClr val="tx1"/>
                  </a:solidFill>
                  <a:latin typeface="Arial" panose="020B0604020202020204" pitchFamily="34" charset="0"/>
                  <a:cs typeface="Arial" panose="020B0604020202020204" pitchFamily="34" charset="0"/>
                </a:rPr>
                <a:t> visit is required.</a:t>
              </a:r>
            </a:p>
          </p:txBody>
        </p:sp>
        <p:sp>
          <p:nvSpPr>
            <p:cNvPr id="232" name="Inhaltsplatzhalter 4">
              <a:extLst>
                <a:ext uri="{FF2B5EF4-FFF2-40B4-BE49-F238E27FC236}">
                  <a16:creationId xmlns:a16="http://schemas.microsoft.com/office/drawing/2014/main" id="{577495D0-AC63-4828-8770-9F5E9DD5CE2D}"/>
                </a:ext>
              </a:extLst>
            </p:cNvPr>
            <p:cNvSpPr txBox="1">
              <a:spLocks/>
            </p:cNvSpPr>
            <p:nvPr/>
          </p:nvSpPr>
          <p:spPr>
            <a:xfrm>
              <a:off x="1848423" y="5020004"/>
              <a:ext cx="2032441" cy="100057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en-US" sz="1800" dirty="0">
                  <a:solidFill>
                    <a:schemeClr val="tx1"/>
                  </a:solidFill>
                  <a:latin typeface="Arial" panose="020B0604020202020204" pitchFamily="34" charset="0"/>
                  <a:cs typeface="Arial" panose="020B0604020202020204" pitchFamily="34" charset="0"/>
                </a:rPr>
                <a:t>Fixed or floating </a:t>
              </a:r>
              <a:r>
                <a:rPr lang="en-US" sz="1800" b="1" dirty="0">
                  <a:solidFill>
                    <a:srgbClr val="006FB8"/>
                  </a:solidFill>
                  <a:latin typeface="Arial" panose="020B0604020202020204" pitchFamily="34" charset="0"/>
                  <a:cs typeface="Arial" panose="020B0604020202020204" pitchFamily="34" charset="0"/>
                </a:rPr>
                <a:t>interest rate </a:t>
              </a:r>
              <a:r>
                <a:rPr lang="en-US" sz="1800" dirty="0">
                  <a:solidFill>
                    <a:schemeClr val="tx1"/>
                  </a:solidFill>
                  <a:latin typeface="Arial" panose="020B0604020202020204" pitchFamily="34" charset="0"/>
                  <a:cs typeface="Arial" panose="020B0604020202020204" pitchFamily="34" charset="0"/>
                </a:rPr>
                <a:t>apply.</a:t>
              </a:r>
            </a:p>
          </p:txBody>
        </p:sp>
        <p:sp>
          <p:nvSpPr>
            <p:cNvPr id="233" name="Inhaltsplatzhalter 4">
              <a:extLst>
                <a:ext uri="{FF2B5EF4-FFF2-40B4-BE49-F238E27FC236}">
                  <a16:creationId xmlns:a16="http://schemas.microsoft.com/office/drawing/2014/main" id="{5EF97AB5-C183-4892-8E07-1850F0A7A9B0}"/>
                </a:ext>
              </a:extLst>
            </p:cNvPr>
            <p:cNvSpPr txBox="1">
              <a:spLocks/>
            </p:cNvSpPr>
            <p:nvPr/>
          </p:nvSpPr>
          <p:spPr>
            <a:xfrm>
              <a:off x="2912717" y="2862390"/>
              <a:ext cx="1398945" cy="59580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en-US" sz="1800" dirty="0">
                  <a:solidFill>
                    <a:schemeClr val="tx1"/>
                  </a:solidFill>
                  <a:latin typeface="Arial" panose="020B0604020202020204" pitchFamily="34" charset="0"/>
                  <a:cs typeface="Arial" panose="020B0604020202020204" pitchFamily="34" charset="0"/>
                </a:rPr>
                <a:t>Loan </a:t>
              </a:r>
              <a:r>
                <a:rPr lang="en-US" sz="1800" b="1" dirty="0">
                  <a:solidFill>
                    <a:srgbClr val="0A3E6E"/>
                  </a:solidFill>
                  <a:latin typeface="Arial" panose="020B0604020202020204" pitchFamily="34" charset="0"/>
                  <a:cs typeface="Arial" panose="020B0604020202020204" pitchFamily="34" charset="0"/>
                </a:rPr>
                <a:t>fees</a:t>
              </a:r>
              <a:r>
                <a:rPr lang="en-US" sz="1800" dirty="0">
                  <a:solidFill>
                    <a:schemeClr val="tx1"/>
                  </a:solidFill>
                  <a:latin typeface="Arial" panose="020B0604020202020204" pitchFamily="34" charset="0"/>
                  <a:cs typeface="Arial" panose="020B0604020202020204" pitchFamily="34" charset="0"/>
                </a:rPr>
                <a:t> apply.</a:t>
              </a:r>
            </a:p>
          </p:txBody>
        </p:sp>
      </p:grpSp>
      <p:sp>
        <p:nvSpPr>
          <p:cNvPr id="8" name="TextBox 7">
            <a:extLst>
              <a:ext uri="{FF2B5EF4-FFF2-40B4-BE49-F238E27FC236}">
                <a16:creationId xmlns:a16="http://schemas.microsoft.com/office/drawing/2014/main" id="{E57E3184-82CF-4717-B3E6-4BB7EF9640C6}"/>
              </a:ext>
            </a:extLst>
          </p:cNvPr>
          <p:cNvSpPr txBox="1"/>
          <p:nvPr/>
        </p:nvSpPr>
        <p:spPr>
          <a:xfrm>
            <a:off x="4698862" y="2147617"/>
            <a:ext cx="7918352" cy="307777"/>
          </a:xfrm>
          <a:prstGeom prst="rect">
            <a:avLst/>
          </a:prstGeom>
          <a:noFill/>
        </p:spPr>
        <p:txBody>
          <a:bodyPr wrap="square">
            <a:spAutoFit/>
          </a:bodyPr>
          <a:lstStyle/>
          <a:p>
            <a:pPr algn="l"/>
            <a:r>
              <a:rPr lang="en-US" sz="1400" b="0" i="1" dirty="0">
                <a:solidFill>
                  <a:schemeClr val="accent3"/>
                </a:solidFill>
                <a:effectLst/>
                <a:latin typeface="Arial" panose="020B0604020202020204" pitchFamily="34" charset="0"/>
                <a:cs typeface="Arial" panose="020B0604020202020204" pitchFamily="34" charset="0"/>
              </a:rPr>
              <a:t>Click on each icon to learn more. </a:t>
            </a:r>
          </a:p>
        </p:txBody>
      </p:sp>
      <p:sp>
        <p:nvSpPr>
          <p:cNvPr id="2" name="Slide Number Placeholder 1">
            <a:extLst>
              <a:ext uri="{FF2B5EF4-FFF2-40B4-BE49-F238E27FC236}">
                <a16:creationId xmlns:a16="http://schemas.microsoft.com/office/drawing/2014/main" id="{B2422863-E624-4199-8B8B-244B5CE5B75D}"/>
              </a:ext>
            </a:extLst>
          </p:cNvPr>
          <p:cNvSpPr>
            <a:spLocks noGrp="1"/>
          </p:cNvSpPr>
          <p:nvPr>
            <p:ph type="sldNum" sz="quarter" idx="12"/>
          </p:nvPr>
        </p:nvSpPr>
        <p:spPr/>
        <p:txBody>
          <a:bodyPr/>
          <a:lstStyle/>
          <a:p>
            <a:fld id="{71A628A0-E779-4D32-97F1-9C80A60D6EF0}" type="slidenum">
              <a:rPr lang="en-IN" smtClean="0"/>
              <a:pPr/>
              <a:t>10</a:t>
            </a:fld>
            <a:r>
              <a:rPr lang="en-IN"/>
              <a:t> of 116</a:t>
            </a:r>
            <a:endParaRPr lang="en-IN" dirty="0"/>
          </a:p>
        </p:txBody>
      </p:sp>
    </p:spTree>
    <p:extLst>
      <p:ext uri="{BB962C8B-B14F-4D97-AF65-F5344CB8AC3E}">
        <p14:creationId xmlns:p14="http://schemas.microsoft.com/office/powerpoint/2010/main" val="266666500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226C2466-7812-4A22-9753-496BF93713D8}"/>
              </a:ext>
            </a:extLst>
          </p:cNvPr>
          <p:cNvSpPr/>
          <p:nvPr/>
        </p:nvSpPr>
        <p:spPr>
          <a:xfrm rot="5400000">
            <a:off x="4478453" y="-531976"/>
            <a:ext cx="4030671" cy="125272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42" name="Rectangle 41">
            <a:extLst>
              <a:ext uri="{FF2B5EF4-FFF2-40B4-BE49-F238E27FC236}">
                <a16:creationId xmlns:a16="http://schemas.microsoft.com/office/drawing/2014/main" id="{643E0513-0BB4-447A-91F5-FE47C5E7C7B4}"/>
              </a:ext>
            </a:extLst>
          </p:cNvPr>
          <p:cNvSpPr/>
          <p:nvPr/>
        </p:nvSpPr>
        <p:spPr>
          <a:xfrm rot="5400000">
            <a:off x="5688246" y="-3411582"/>
            <a:ext cx="1611085" cy="125272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2CF10C66-2CAE-4D3D-9D4F-A4EF3E299839}"/>
              </a:ext>
            </a:extLst>
          </p:cNvPr>
          <p:cNvGrpSpPr/>
          <p:nvPr/>
        </p:nvGrpSpPr>
        <p:grpSpPr>
          <a:xfrm>
            <a:off x="10796136" y="1950788"/>
            <a:ext cx="1640504" cy="1814265"/>
            <a:chOff x="432435" y="1943170"/>
            <a:chExt cx="1985009" cy="2195260"/>
          </a:xfrm>
        </p:grpSpPr>
        <p:sp>
          <p:nvSpPr>
            <p:cNvPr id="44" name="Oval 43">
              <a:extLst>
                <a:ext uri="{FF2B5EF4-FFF2-40B4-BE49-F238E27FC236}">
                  <a16:creationId xmlns:a16="http://schemas.microsoft.com/office/drawing/2014/main" id="{44ADC078-6102-4A46-9DE3-AED724F81AA3}"/>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Picture 44" descr="A person wearing a suit and tie&#10;&#10;Description automatically generated">
              <a:extLst>
                <a:ext uri="{FF2B5EF4-FFF2-40B4-BE49-F238E27FC236}">
                  <a16:creationId xmlns:a16="http://schemas.microsoft.com/office/drawing/2014/main" id="{0B8AA38F-8768-4815-BE03-621189C68203}"/>
                </a:ext>
              </a:extLst>
            </p:cNvPr>
            <p:cNvPicPr>
              <a:picLocks noChangeAspect="1"/>
            </p:cNvPicPr>
            <p:nvPr/>
          </p:nvPicPr>
          <p:blipFill rotWithShape="1">
            <a:blip r:embed="rId2">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2" name="Title 1">
            <a:extLst>
              <a:ext uri="{FF2B5EF4-FFF2-40B4-BE49-F238E27FC236}">
                <a16:creationId xmlns:a16="http://schemas.microsoft.com/office/drawing/2014/main" id="{3465A022-CA26-411C-9CC6-A54C708B9734}"/>
              </a:ext>
            </a:extLst>
          </p:cNvPr>
          <p:cNvSpPr>
            <a:spLocks noGrp="1"/>
          </p:cNvSpPr>
          <p:nvPr>
            <p:ph type="title"/>
          </p:nvPr>
        </p:nvSpPr>
        <p:spPr/>
        <p:txBody>
          <a:bodyPr/>
          <a:lstStyle/>
          <a:p>
            <a:r>
              <a:rPr lang="en-US" dirty="0"/>
              <a:t>General Risk Mitigation Strategies: Thoughtful Structuring</a:t>
            </a:r>
            <a:endParaRPr lang="en-IN" dirty="0"/>
          </a:p>
        </p:txBody>
      </p:sp>
      <p:sp>
        <p:nvSpPr>
          <p:cNvPr id="6" name="TextBox 5">
            <a:extLst>
              <a:ext uri="{FF2B5EF4-FFF2-40B4-BE49-F238E27FC236}">
                <a16:creationId xmlns:a16="http://schemas.microsoft.com/office/drawing/2014/main" id="{10CAFF95-02EE-405B-A375-DAD790DCEC7B}"/>
              </a:ext>
            </a:extLst>
          </p:cNvPr>
          <p:cNvSpPr txBox="1"/>
          <p:nvPr/>
        </p:nvSpPr>
        <p:spPr>
          <a:xfrm>
            <a:off x="390906" y="2430468"/>
            <a:ext cx="9408414" cy="843180"/>
          </a:xfrm>
          <a:prstGeom prst="rect">
            <a:avLst/>
          </a:prstGeom>
          <a:noFill/>
        </p:spPr>
        <p:txBody>
          <a:bodyPr wrap="square">
            <a:spAutoFit/>
          </a:bodyPr>
          <a:lstStyle/>
          <a:p>
            <a:pPr>
              <a:lnSpc>
                <a:spcPct val="107000"/>
              </a:lnSpc>
              <a:spcBef>
                <a:spcPts val="600"/>
              </a:spcBef>
              <a:spcAft>
                <a:spcPts val="600"/>
              </a:spcAft>
            </a:pPr>
            <a:r>
              <a:rPr lang="en-US" sz="1400" i="1" dirty="0">
                <a:solidFill>
                  <a:schemeClr val="bg1"/>
                </a:solidFill>
                <a:latin typeface="Arial" panose="020B0604020202020204" pitchFamily="34" charset="0"/>
                <a:ea typeface="Calibri" panose="020F0502020204030204" pitchFamily="34" charset="0"/>
                <a:cs typeface="Times New Roman" panose="02020603050405020304" pitchFamily="18" charset="0"/>
              </a:rPr>
              <a:t>Click on each number to learn how…</a:t>
            </a:r>
          </a:p>
          <a:p>
            <a:pPr>
              <a:lnSpc>
                <a:spcPct val="107000"/>
              </a:lnSpc>
              <a:spcBef>
                <a:spcPts val="600"/>
              </a:spcBef>
              <a:spcAft>
                <a:spcPts val="600"/>
              </a:spcAft>
            </a:pPr>
            <a:r>
              <a:rPr lang="en-US" sz="2400" dirty="0">
                <a:solidFill>
                  <a:schemeClr val="bg1"/>
                </a:solidFill>
                <a:latin typeface="Arial" panose="020B0604020202020204" pitchFamily="34" charset="0"/>
                <a:ea typeface="Calibri" panose="020F0502020204030204" pitchFamily="34" charset="0"/>
                <a:cs typeface="Times New Roman" panose="02020603050405020304" pitchFamily="18" charset="0"/>
              </a:rPr>
              <a:t>To structure the funding and the repayment of the loan, </a:t>
            </a:r>
            <a:r>
              <a:rPr lang="en-US" sz="2400" dirty="0">
                <a:solidFill>
                  <a:schemeClr val="bg1"/>
                </a:solidFill>
                <a:latin typeface="Arial" panose="020B0604020202020204" pitchFamily="34" charset="0"/>
                <a:cs typeface="Times New Roman" panose="02020603050405020304" pitchFamily="18" charset="0"/>
              </a:rPr>
              <a:t>consider:</a:t>
            </a:r>
          </a:p>
        </p:txBody>
      </p:sp>
      <p:sp>
        <p:nvSpPr>
          <p:cNvPr id="53" name="TextBox 52">
            <a:extLst>
              <a:ext uri="{FF2B5EF4-FFF2-40B4-BE49-F238E27FC236}">
                <a16:creationId xmlns:a16="http://schemas.microsoft.com/office/drawing/2014/main" id="{5B18E567-2764-41BB-805A-8AC24B1D01AF}"/>
              </a:ext>
            </a:extLst>
          </p:cNvPr>
          <p:cNvSpPr txBox="1"/>
          <p:nvPr/>
        </p:nvSpPr>
        <p:spPr>
          <a:xfrm>
            <a:off x="2564622" y="5658279"/>
            <a:ext cx="8929827" cy="663580"/>
          </a:xfrm>
          <a:prstGeom prst="rect">
            <a:avLst/>
          </a:prstGeom>
          <a:noFill/>
        </p:spPr>
        <p:txBody>
          <a:bodyPr wrap="square">
            <a:spAutoFit/>
          </a:bodyPr>
          <a:lstStyle/>
          <a:p>
            <a:pPr lvl="0">
              <a:lnSpc>
                <a:spcPct val="107000"/>
              </a:lnSpc>
              <a:spcAft>
                <a:spcPts val="800"/>
              </a:spcAft>
            </a:pPr>
            <a:r>
              <a:rPr lang="en-IN" dirty="0">
                <a:latin typeface="Arial" panose="020B0604020202020204" pitchFamily="34" charset="0"/>
                <a:cs typeface="Times New Roman" panose="02020603050405020304" pitchFamily="18" charset="0"/>
              </a:rPr>
              <a:t>Reviewing all </a:t>
            </a:r>
            <a:r>
              <a:rPr lang="en-IN" b="1" dirty="0">
                <a:latin typeface="Arial" panose="020B0604020202020204" pitchFamily="34" charset="0"/>
                <a:cs typeface="Times New Roman" panose="02020603050405020304" pitchFamily="18" charset="0"/>
              </a:rPr>
              <a:t>construction plans </a:t>
            </a:r>
            <a:r>
              <a:rPr lang="en-IN" dirty="0">
                <a:latin typeface="Arial" panose="020B0604020202020204" pitchFamily="34" charset="0"/>
                <a:cs typeface="Times New Roman" panose="02020603050405020304" pitchFamily="18" charset="0"/>
              </a:rPr>
              <a:t>and the contemplated budget with a qualified independent engineer or architect prior to loan closing.</a:t>
            </a:r>
          </a:p>
        </p:txBody>
      </p:sp>
      <p:cxnSp>
        <p:nvCxnSpPr>
          <p:cNvPr id="57" name="Straight Connector 56">
            <a:extLst>
              <a:ext uri="{FF2B5EF4-FFF2-40B4-BE49-F238E27FC236}">
                <a16:creationId xmlns:a16="http://schemas.microsoft.com/office/drawing/2014/main" id="{4FF988E4-C237-4F75-A62D-D42AB0020467}"/>
              </a:ext>
            </a:extLst>
          </p:cNvPr>
          <p:cNvCxnSpPr/>
          <p:nvPr/>
        </p:nvCxnSpPr>
        <p:spPr>
          <a:xfrm>
            <a:off x="2316480" y="5247243"/>
            <a:ext cx="0" cy="135038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58" name="Graphic 57">
            <a:extLst>
              <a:ext uri="{FF2B5EF4-FFF2-40B4-BE49-F238E27FC236}">
                <a16:creationId xmlns:a16="http://schemas.microsoft.com/office/drawing/2014/main" id="{78BA0D85-788A-4B98-9743-8A0FEE50C8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580" y="5442620"/>
            <a:ext cx="1117950" cy="1094899"/>
          </a:xfrm>
          <a:prstGeom prst="rect">
            <a:avLst/>
          </a:prstGeom>
        </p:spPr>
      </p:pic>
      <p:grpSp>
        <p:nvGrpSpPr>
          <p:cNvPr id="23" name="Group 22">
            <a:extLst>
              <a:ext uri="{FF2B5EF4-FFF2-40B4-BE49-F238E27FC236}">
                <a16:creationId xmlns:a16="http://schemas.microsoft.com/office/drawing/2014/main" id="{E2986123-4854-4733-97ED-A8F9AF236805}"/>
              </a:ext>
            </a:extLst>
          </p:cNvPr>
          <p:cNvGrpSpPr/>
          <p:nvPr/>
        </p:nvGrpSpPr>
        <p:grpSpPr>
          <a:xfrm>
            <a:off x="3204733" y="4041554"/>
            <a:ext cx="8076334" cy="585216"/>
            <a:chOff x="2938031" y="4041554"/>
            <a:chExt cx="8076334" cy="585216"/>
          </a:xfrm>
        </p:grpSpPr>
        <p:sp>
          <p:nvSpPr>
            <p:cNvPr id="24" name="Oval 23">
              <a:extLst>
                <a:ext uri="{FF2B5EF4-FFF2-40B4-BE49-F238E27FC236}">
                  <a16:creationId xmlns:a16="http://schemas.microsoft.com/office/drawing/2014/main" id="{98E08FEC-8D5F-462C-BDCB-17480771BB50}"/>
                </a:ext>
              </a:extLst>
            </p:cNvPr>
            <p:cNvSpPr/>
            <p:nvPr/>
          </p:nvSpPr>
          <p:spPr>
            <a:xfrm>
              <a:off x="4436254" y="4041554"/>
              <a:ext cx="585216" cy="585216"/>
            </a:xfrm>
            <a:prstGeom prst="ellipse">
              <a:avLst/>
            </a:prstGeom>
            <a:gradFill flip="none" rotWithShape="1">
              <a:gsLst>
                <a:gs pos="50000">
                  <a:schemeClr val="accent1"/>
                </a:gs>
                <a:gs pos="50000">
                  <a:srgbClr val="00538A"/>
                </a:gs>
              </a:gsLst>
              <a:lin ang="0" scaled="1"/>
              <a:tileRect/>
            </a:gradFill>
            <a:ln w="25400" cap="flat" cmpd="sng" algn="ctr">
              <a:noFill/>
              <a:prstDash val="solid"/>
            </a:ln>
            <a:effectLst/>
          </p:spPr>
          <p:txBody>
            <a:bodyPr rtlCol="0" anchor="ctr"/>
            <a:lstStyle/>
            <a:p>
              <a:pPr defTabSz="1215118"/>
              <a:r>
                <a:rPr lang="en-US" sz="2800" b="1" kern="0" dirty="0">
                  <a:solidFill>
                    <a:schemeClr val="bg1"/>
                  </a:solidFill>
                  <a:latin typeface="Arial"/>
                </a:rPr>
                <a:t>3</a:t>
              </a:r>
            </a:p>
          </p:txBody>
        </p:sp>
        <p:sp>
          <p:nvSpPr>
            <p:cNvPr id="25" name="Oval 24">
              <a:extLst>
                <a:ext uri="{FF2B5EF4-FFF2-40B4-BE49-F238E27FC236}">
                  <a16:creationId xmlns:a16="http://schemas.microsoft.com/office/drawing/2014/main" id="{0AF1DA44-7361-425E-9F56-3DAC0C66E330}"/>
                </a:ext>
              </a:extLst>
            </p:cNvPr>
            <p:cNvSpPr/>
            <p:nvPr/>
          </p:nvSpPr>
          <p:spPr>
            <a:xfrm>
              <a:off x="2938031" y="4041554"/>
              <a:ext cx="585216" cy="585216"/>
            </a:xfrm>
            <a:prstGeom prst="ellipse">
              <a:avLst/>
            </a:prstGeom>
            <a:gradFill flip="none" rotWithShape="1">
              <a:gsLst>
                <a:gs pos="50000">
                  <a:schemeClr val="accent1"/>
                </a:gs>
                <a:gs pos="50000">
                  <a:srgbClr val="00538A"/>
                </a:gs>
              </a:gsLst>
              <a:lin ang="0" scaled="1"/>
              <a:tileRect/>
            </a:gradFill>
            <a:ln w="25400" cap="flat" cmpd="sng" algn="ctr">
              <a:noFill/>
              <a:prstDash val="solid"/>
            </a:ln>
            <a:effectLst/>
          </p:spPr>
          <p:txBody>
            <a:bodyPr rtlCol="0" anchor="ctr"/>
            <a:lstStyle/>
            <a:p>
              <a:pPr defTabSz="1215118"/>
              <a:r>
                <a:rPr lang="en-US" sz="2800" b="1" kern="0" dirty="0">
                  <a:solidFill>
                    <a:schemeClr val="bg1"/>
                  </a:solidFill>
                  <a:latin typeface="Arial"/>
                </a:rPr>
                <a:t>2</a:t>
              </a:r>
            </a:p>
          </p:txBody>
        </p:sp>
        <p:sp>
          <p:nvSpPr>
            <p:cNvPr id="26" name="Oval 25">
              <a:extLst>
                <a:ext uri="{FF2B5EF4-FFF2-40B4-BE49-F238E27FC236}">
                  <a16:creationId xmlns:a16="http://schemas.microsoft.com/office/drawing/2014/main" id="{DBD9F5A7-F8CF-41ED-9DB6-24CB5ADD28FA}"/>
                </a:ext>
              </a:extLst>
            </p:cNvPr>
            <p:cNvSpPr/>
            <p:nvPr/>
          </p:nvSpPr>
          <p:spPr>
            <a:xfrm>
              <a:off x="5934477" y="4041554"/>
              <a:ext cx="585216" cy="585216"/>
            </a:xfrm>
            <a:prstGeom prst="ellipse">
              <a:avLst/>
            </a:prstGeom>
            <a:gradFill flip="none" rotWithShape="1">
              <a:gsLst>
                <a:gs pos="50000">
                  <a:schemeClr val="accent1"/>
                </a:gs>
                <a:gs pos="50000">
                  <a:srgbClr val="00538A"/>
                </a:gs>
              </a:gsLst>
              <a:lin ang="0" scaled="1"/>
              <a:tileRect/>
            </a:gradFill>
            <a:ln w="25400" cap="flat" cmpd="sng" algn="ctr">
              <a:noFill/>
              <a:prstDash val="solid"/>
            </a:ln>
            <a:effectLst/>
          </p:spPr>
          <p:txBody>
            <a:bodyPr rtlCol="0" anchor="ctr"/>
            <a:lstStyle/>
            <a:p>
              <a:pPr defTabSz="1215118"/>
              <a:r>
                <a:rPr lang="en-US" sz="2800" b="1" kern="0">
                  <a:solidFill>
                    <a:schemeClr val="bg1"/>
                  </a:solidFill>
                  <a:latin typeface="Arial"/>
                </a:rPr>
                <a:t>4</a:t>
              </a:r>
            </a:p>
          </p:txBody>
        </p:sp>
        <p:sp>
          <p:nvSpPr>
            <p:cNvPr id="27" name="Oval 26">
              <a:extLst>
                <a:ext uri="{FF2B5EF4-FFF2-40B4-BE49-F238E27FC236}">
                  <a16:creationId xmlns:a16="http://schemas.microsoft.com/office/drawing/2014/main" id="{2C858630-0FE2-4F52-A923-A90F89924021}"/>
                </a:ext>
              </a:extLst>
            </p:cNvPr>
            <p:cNvSpPr/>
            <p:nvPr/>
          </p:nvSpPr>
          <p:spPr>
            <a:xfrm>
              <a:off x="7432700" y="4041554"/>
              <a:ext cx="585216" cy="585216"/>
            </a:xfrm>
            <a:prstGeom prst="ellipse">
              <a:avLst/>
            </a:prstGeom>
            <a:gradFill flip="none" rotWithShape="1">
              <a:gsLst>
                <a:gs pos="50000">
                  <a:schemeClr val="accent1"/>
                </a:gs>
                <a:gs pos="50000">
                  <a:srgbClr val="00538A"/>
                </a:gs>
              </a:gsLst>
              <a:lin ang="0" scaled="1"/>
              <a:tileRect/>
            </a:gradFill>
            <a:ln w="25400" cap="flat" cmpd="sng" algn="ctr">
              <a:noFill/>
              <a:prstDash val="solid"/>
            </a:ln>
            <a:effectLst/>
          </p:spPr>
          <p:txBody>
            <a:bodyPr rtlCol="0" anchor="ctr"/>
            <a:lstStyle/>
            <a:p>
              <a:pPr defTabSz="1215118"/>
              <a:r>
                <a:rPr lang="en-US" sz="2800" b="1" kern="0">
                  <a:solidFill>
                    <a:schemeClr val="bg1"/>
                  </a:solidFill>
                  <a:latin typeface="Arial"/>
                </a:rPr>
                <a:t>5</a:t>
              </a:r>
            </a:p>
          </p:txBody>
        </p:sp>
        <p:sp>
          <p:nvSpPr>
            <p:cNvPr id="28" name="Oval 27">
              <a:extLst>
                <a:ext uri="{FF2B5EF4-FFF2-40B4-BE49-F238E27FC236}">
                  <a16:creationId xmlns:a16="http://schemas.microsoft.com/office/drawing/2014/main" id="{B63A762E-655B-4FB6-A697-263D48A7769F}"/>
                </a:ext>
              </a:extLst>
            </p:cNvPr>
            <p:cNvSpPr/>
            <p:nvPr/>
          </p:nvSpPr>
          <p:spPr>
            <a:xfrm>
              <a:off x="8930923" y="4041554"/>
              <a:ext cx="585216" cy="585216"/>
            </a:xfrm>
            <a:prstGeom prst="ellipse">
              <a:avLst/>
            </a:prstGeom>
            <a:gradFill flip="none" rotWithShape="1">
              <a:gsLst>
                <a:gs pos="50000">
                  <a:schemeClr val="accent1"/>
                </a:gs>
                <a:gs pos="50000">
                  <a:srgbClr val="00538A"/>
                </a:gs>
              </a:gsLst>
              <a:lin ang="0" scaled="1"/>
              <a:tileRect/>
            </a:gradFill>
            <a:ln w="25400" cap="flat" cmpd="sng" algn="ctr">
              <a:noFill/>
              <a:prstDash val="solid"/>
            </a:ln>
            <a:effectLst/>
          </p:spPr>
          <p:txBody>
            <a:bodyPr rtlCol="0" anchor="ctr"/>
            <a:lstStyle/>
            <a:p>
              <a:pPr defTabSz="1215118"/>
              <a:r>
                <a:rPr lang="en-US" sz="2800" b="1" kern="0">
                  <a:solidFill>
                    <a:schemeClr val="bg1"/>
                  </a:solidFill>
                  <a:latin typeface="Arial"/>
                </a:rPr>
                <a:t>6</a:t>
              </a:r>
            </a:p>
          </p:txBody>
        </p:sp>
        <p:sp>
          <p:nvSpPr>
            <p:cNvPr id="29" name="Oval 28">
              <a:extLst>
                <a:ext uri="{FF2B5EF4-FFF2-40B4-BE49-F238E27FC236}">
                  <a16:creationId xmlns:a16="http://schemas.microsoft.com/office/drawing/2014/main" id="{270F2B68-9138-44E6-9A34-8432D93CD6DB}"/>
                </a:ext>
              </a:extLst>
            </p:cNvPr>
            <p:cNvSpPr/>
            <p:nvPr/>
          </p:nvSpPr>
          <p:spPr>
            <a:xfrm>
              <a:off x="10429149" y="4041554"/>
              <a:ext cx="585216" cy="585216"/>
            </a:xfrm>
            <a:prstGeom prst="ellipse">
              <a:avLst/>
            </a:prstGeom>
            <a:gradFill flip="none" rotWithShape="1">
              <a:gsLst>
                <a:gs pos="50000">
                  <a:schemeClr val="accent1"/>
                </a:gs>
                <a:gs pos="50000">
                  <a:srgbClr val="00538A"/>
                </a:gs>
              </a:gsLst>
              <a:lin ang="0" scaled="1"/>
              <a:tileRect/>
            </a:gradFill>
            <a:ln w="25400" cap="flat" cmpd="sng" algn="ctr">
              <a:noFill/>
              <a:prstDash val="solid"/>
            </a:ln>
            <a:effectLst/>
          </p:spPr>
          <p:txBody>
            <a:bodyPr rtlCol="0" anchor="ctr"/>
            <a:lstStyle/>
            <a:p>
              <a:pPr defTabSz="1215118"/>
              <a:r>
                <a:rPr lang="en-US" sz="2800" b="1" kern="0">
                  <a:solidFill>
                    <a:schemeClr val="bg1"/>
                  </a:solidFill>
                  <a:latin typeface="Arial"/>
                </a:rPr>
                <a:t>7</a:t>
              </a:r>
            </a:p>
          </p:txBody>
        </p:sp>
      </p:grpSp>
      <p:grpSp>
        <p:nvGrpSpPr>
          <p:cNvPr id="31" name="Group 30">
            <a:extLst>
              <a:ext uri="{FF2B5EF4-FFF2-40B4-BE49-F238E27FC236}">
                <a16:creationId xmlns:a16="http://schemas.microsoft.com/office/drawing/2014/main" id="{D02865D5-9347-4E75-9C0A-4ECF208E0496}"/>
              </a:ext>
            </a:extLst>
          </p:cNvPr>
          <p:cNvGrpSpPr/>
          <p:nvPr/>
        </p:nvGrpSpPr>
        <p:grpSpPr>
          <a:xfrm>
            <a:off x="1590596" y="3710884"/>
            <a:ext cx="822960" cy="1051560"/>
            <a:chOff x="965552" y="4097328"/>
            <a:chExt cx="822960" cy="1051560"/>
          </a:xfrm>
          <a:solidFill>
            <a:srgbClr val="0A3E6E"/>
          </a:solidFill>
        </p:grpSpPr>
        <p:sp>
          <p:nvSpPr>
            <p:cNvPr id="32" name="Pentagon 47">
              <a:extLst>
                <a:ext uri="{FF2B5EF4-FFF2-40B4-BE49-F238E27FC236}">
                  <a16:creationId xmlns:a16="http://schemas.microsoft.com/office/drawing/2014/main" id="{6E51503F-369E-4538-8700-C0C81B02FBEA}"/>
                </a:ext>
              </a:extLst>
            </p:cNvPr>
            <p:cNvSpPr/>
            <p:nvPr/>
          </p:nvSpPr>
          <p:spPr>
            <a:xfrm rot="5400000">
              <a:off x="851252" y="4211628"/>
              <a:ext cx="1051560" cy="822960"/>
            </a:xfrm>
            <a:prstGeom prst="homePlate">
              <a:avLst>
                <a:gd name="adj" fmla="val 37969"/>
              </a:avLst>
            </a:prstGeom>
            <a:gradFill flip="none" rotWithShape="1">
              <a:gsLst>
                <a:gs pos="50000">
                  <a:schemeClr val="accent1"/>
                </a:gs>
                <a:gs pos="50000">
                  <a:srgbClr val="00538A"/>
                </a:gs>
              </a:gsLst>
              <a:lin ang="16200000" scaled="1"/>
              <a:tileRect/>
            </a:gradFill>
            <a:ln w="25400" cap="flat" cmpd="sng" algn="ctr">
              <a:noFill/>
              <a:prstDash val="solid"/>
            </a:ln>
            <a:effectLst/>
          </p:spPr>
          <p:txBody>
            <a:bodyPr rtlCol="0" anchor="ctr"/>
            <a:lstStyle/>
            <a:p>
              <a:pPr defTabSz="1215118"/>
              <a:endParaRPr lang="en-US" sz="2800" b="1" kern="0" dirty="0">
                <a:solidFill>
                  <a:schemeClr val="bg1"/>
                </a:solidFill>
                <a:latin typeface="Arial"/>
              </a:endParaRPr>
            </a:p>
          </p:txBody>
        </p:sp>
        <p:sp>
          <p:nvSpPr>
            <p:cNvPr id="33" name="Oval 32">
              <a:extLst>
                <a:ext uri="{FF2B5EF4-FFF2-40B4-BE49-F238E27FC236}">
                  <a16:creationId xmlns:a16="http://schemas.microsoft.com/office/drawing/2014/main" id="{1E136422-2829-4B2F-9DA8-6AC8B00D48B5}"/>
                </a:ext>
              </a:extLst>
            </p:cNvPr>
            <p:cNvSpPr/>
            <p:nvPr/>
          </p:nvSpPr>
          <p:spPr>
            <a:xfrm>
              <a:off x="1084424" y="4264007"/>
              <a:ext cx="585216" cy="585216"/>
            </a:xfrm>
            <a:prstGeom prst="ellipse">
              <a:avLst/>
            </a:prstGeom>
            <a:solidFill>
              <a:schemeClr val="bg1"/>
            </a:solidFill>
            <a:ln w="25400" cap="flat" cmpd="sng" algn="ctr">
              <a:noFill/>
              <a:prstDash val="solid"/>
            </a:ln>
            <a:effectLst/>
          </p:spPr>
          <p:txBody>
            <a:bodyPr rtlCol="0" anchor="ctr"/>
            <a:lstStyle/>
            <a:p>
              <a:pPr defTabSz="1215118"/>
              <a:r>
                <a:rPr lang="en-US" sz="2800" b="1" kern="0" dirty="0">
                  <a:solidFill>
                    <a:srgbClr val="0A3E6E"/>
                  </a:solidFill>
                  <a:latin typeface="Arial"/>
                </a:rPr>
                <a:t>1</a:t>
              </a:r>
            </a:p>
          </p:txBody>
        </p:sp>
      </p:grpSp>
      <p:sp>
        <p:nvSpPr>
          <p:cNvPr id="3" name="Slide Number Placeholder 2">
            <a:extLst>
              <a:ext uri="{FF2B5EF4-FFF2-40B4-BE49-F238E27FC236}">
                <a16:creationId xmlns:a16="http://schemas.microsoft.com/office/drawing/2014/main" id="{F3457973-1641-4287-8E60-A0EDACD3D1A9}"/>
              </a:ext>
            </a:extLst>
          </p:cNvPr>
          <p:cNvSpPr>
            <a:spLocks noGrp="1"/>
          </p:cNvSpPr>
          <p:nvPr>
            <p:ph type="sldNum" sz="quarter" idx="12"/>
          </p:nvPr>
        </p:nvSpPr>
        <p:spPr/>
        <p:txBody>
          <a:bodyPr/>
          <a:lstStyle/>
          <a:p>
            <a:fld id="{71A628A0-E779-4D32-97F1-9C80A60D6EF0}" type="slidenum">
              <a:rPr lang="en-IN" smtClean="0"/>
              <a:pPr/>
              <a:t>100</a:t>
            </a:fld>
            <a:r>
              <a:rPr lang="en-IN"/>
              <a:t> of 116</a:t>
            </a:r>
            <a:endParaRPr lang="en-IN" dirty="0"/>
          </a:p>
        </p:txBody>
      </p:sp>
    </p:spTree>
    <p:extLst>
      <p:ext uri="{BB962C8B-B14F-4D97-AF65-F5344CB8AC3E}">
        <p14:creationId xmlns:p14="http://schemas.microsoft.com/office/powerpoint/2010/main" val="34489148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226C2466-7812-4A22-9753-496BF93713D8}"/>
              </a:ext>
            </a:extLst>
          </p:cNvPr>
          <p:cNvSpPr/>
          <p:nvPr/>
        </p:nvSpPr>
        <p:spPr>
          <a:xfrm rot="5400000">
            <a:off x="4478453" y="-531976"/>
            <a:ext cx="4030671" cy="125272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42" name="Rectangle 41">
            <a:extLst>
              <a:ext uri="{FF2B5EF4-FFF2-40B4-BE49-F238E27FC236}">
                <a16:creationId xmlns:a16="http://schemas.microsoft.com/office/drawing/2014/main" id="{643E0513-0BB4-447A-91F5-FE47C5E7C7B4}"/>
              </a:ext>
            </a:extLst>
          </p:cNvPr>
          <p:cNvSpPr/>
          <p:nvPr/>
        </p:nvSpPr>
        <p:spPr>
          <a:xfrm rot="5400000">
            <a:off x="5688246" y="-3411582"/>
            <a:ext cx="1611085" cy="125272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2CF10C66-2CAE-4D3D-9D4F-A4EF3E299839}"/>
              </a:ext>
            </a:extLst>
          </p:cNvPr>
          <p:cNvGrpSpPr/>
          <p:nvPr/>
        </p:nvGrpSpPr>
        <p:grpSpPr>
          <a:xfrm>
            <a:off x="10796136" y="1950788"/>
            <a:ext cx="1640504" cy="1814265"/>
            <a:chOff x="432435" y="1943170"/>
            <a:chExt cx="1985009" cy="2195260"/>
          </a:xfrm>
        </p:grpSpPr>
        <p:sp>
          <p:nvSpPr>
            <p:cNvPr id="44" name="Oval 43">
              <a:extLst>
                <a:ext uri="{FF2B5EF4-FFF2-40B4-BE49-F238E27FC236}">
                  <a16:creationId xmlns:a16="http://schemas.microsoft.com/office/drawing/2014/main" id="{44ADC078-6102-4A46-9DE3-AED724F81AA3}"/>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Picture 44" descr="A person wearing a suit and tie&#10;&#10;Description automatically generated">
              <a:extLst>
                <a:ext uri="{FF2B5EF4-FFF2-40B4-BE49-F238E27FC236}">
                  <a16:creationId xmlns:a16="http://schemas.microsoft.com/office/drawing/2014/main" id="{0B8AA38F-8768-4815-BE03-621189C68203}"/>
                </a:ext>
              </a:extLst>
            </p:cNvPr>
            <p:cNvPicPr>
              <a:picLocks noChangeAspect="1"/>
            </p:cNvPicPr>
            <p:nvPr/>
          </p:nvPicPr>
          <p:blipFill rotWithShape="1">
            <a:blip r:embed="rId2">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2" name="Title 1">
            <a:extLst>
              <a:ext uri="{FF2B5EF4-FFF2-40B4-BE49-F238E27FC236}">
                <a16:creationId xmlns:a16="http://schemas.microsoft.com/office/drawing/2014/main" id="{3465A022-CA26-411C-9CC6-A54C708B9734}"/>
              </a:ext>
            </a:extLst>
          </p:cNvPr>
          <p:cNvSpPr>
            <a:spLocks noGrp="1"/>
          </p:cNvSpPr>
          <p:nvPr>
            <p:ph type="title"/>
          </p:nvPr>
        </p:nvSpPr>
        <p:spPr/>
        <p:txBody>
          <a:bodyPr/>
          <a:lstStyle/>
          <a:p>
            <a:r>
              <a:rPr lang="en-US" dirty="0"/>
              <a:t>General Risk Mitigation Strategies: Thoughtful Structuring</a:t>
            </a:r>
            <a:endParaRPr lang="en-IN" dirty="0"/>
          </a:p>
        </p:txBody>
      </p:sp>
      <p:sp>
        <p:nvSpPr>
          <p:cNvPr id="6" name="TextBox 5">
            <a:extLst>
              <a:ext uri="{FF2B5EF4-FFF2-40B4-BE49-F238E27FC236}">
                <a16:creationId xmlns:a16="http://schemas.microsoft.com/office/drawing/2014/main" id="{10CAFF95-02EE-405B-A375-DAD790DCEC7B}"/>
              </a:ext>
            </a:extLst>
          </p:cNvPr>
          <p:cNvSpPr txBox="1"/>
          <p:nvPr/>
        </p:nvSpPr>
        <p:spPr>
          <a:xfrm>
            <a:off x="390906" y="2430468"/>
            <a:ext cx="9408414" cy="843180"/>
          </a:xfrm>
          <a:prstGeom prst="rect">
            <a:avLst/>
          </a:prstGeom>
          <a:noFill/>
        </p:spPr>
        <p:txBody>
          <a:bodyPr wrap="square">
            <a:spAutoFit/>
          </a:bodyPr>
          <a:lstStyle/>
          <a:p>
            <a:pPr>
              <a:lnSpc>
                <a:spcPct val="107000"/>
              </a:lnSpc>
              <a:spcBef>
                <a:spcPts val="600"/>
              </a:spcBef>
              <a:spcAft>
                <a:spcPts val="600"/>
              </a:spcAft>
            </a:pPr>
            <a:r>
              <a:rPr lang="en-US" sz="1400" i="1" dirty="0">
                <a:solidFill>
                  <a:schemeClr val="bg1"/>
                </a:solidFill>
                <a:latin typeface="Arial" panose="020B0604020202020204" pitchFamily="34" charset="0"/>
                <a:ea typeface="Calibri" panose="020F0502020204030204" pitchFamily="34" charset="0"/>
                <a:cs typeface="Times New Roman" panose="02020603050405020304" pitchFamily="18" charset="0"/>
              </a:rPr>
              <a:t>Click on each number to learn how…</a:t>
            </a:r>
          </a:p>
          <a:p>
            <a:pPr>
              <a:lnSpc>
                <a:spcPct val="107000"/>
              </a:lnSpc>
              <a:spcBef>
                <a:spcPts val="600"/>
              </a:spcBef>
              <a:spcAft>
                <a:spcPts val="600"/>
              </a:spcAft>
            </a:pPr>
            <a:r>
              <a:rPr lang="en-US" sz="2400" dirty="0">
                <a:solidFill>
                  <a:schemeClr val="bg1"/>
                </a:solidFill>
                <a:latin typeface="Arial" panose="020B0604020202020204" pitchFamily="34" charset="0"/>
                <a:ea typeface="Calibri" panose="020F0502020204030204" pitchFamily="34" charset="0"/>
                <a:cs typeface="Times New Roman" panose="02020603050405020304" pitchFamily="18" charset="0"/>
              </a:rPr>
              <a:t>To structure the funding and the repayment of the loan, </a:t>
            </a:r>
            <a:r>
              <a:rPr lang="en-US" sz="2400" dirty="0">
                <a:solidFill>
                  <a:schemeClr val="bg1"/>
                </a:solidFill>
                <a:latin typeface="Arial" panose="020B0604020202020204" pitchFamily="34" charset="0"/>
                <a:cs typeface="Times New Roman" panose="02020603050405020304" pitchFamily="18" charset="0"/>
              </a:rPr>
              <a:t>consider:</a:t>
            </a:r>
          </a:p>
        </p:txBody>
      </p:sp>
      <p:sp>
        <p:nvSpPr>
          <p:cNvPr id="53" name="TextBox 52">
            <a:extLst>
              <a:ext uri="{FF2B5EF4-FFF2-40B4-BE49-F238E27FC236}">
                <a16:creationId xmlns:a16="http://schemas.microsoft.com/office/drawing/2014/main" id="{5B18E567-2764-41BB-805A-8AC24B1D01AF}"/>
              </a:ext>
            </a:extLst>
          </p:cNvPr>
          <p:cNvSpPr txBox="1"/>
          <p:nvPr/>
        </p:nvSpPr>
        <p:spPr>
          <a:xfrm>
            <a:off x="2564622" y="5658279"/>
            <a:ext cx="8929827" cy="663580"/>
          </a:xfrm>
          <a:prstGeom prst="rect">
            <a:avLst/>
          </a:prstGeom>
          <a:noFill/>
        </p:spPr>
        <p:txBody>
          <a:bodyPr wrap="square">
            <a:spAutoFit/>
          </a:bodyPr>
          <a:lstStyle/>
          <a:p>
            <a:pPr lvl="0">
              <a:lnSpc>
                <a:spcPct val="107000"/>
              </a:lnSpc>
              <a:spcAft>
                <a:spcPts val="800"/>
              </a:spcAft>
            </a:pPr>
            <a:r>
              <a:rPr lang="en-IN" dirty="0">
                <a:latin typeface="Arial" panose="020B0604020202020204" pitchFamily="34" charset="0"/>
                <a:cs typeface="Times New Roman" panose="02020603050405020304" pitchFamily="18" charset="0"/>
              </a:rPr>
              <a:t>Reviewing all </a:t>
            </a:r>
            <a:r>
              <a:rPr lang="en-IN" b="1" dirty="0">
                <a:latin typeface="Arial" panose="020B0604020202020204" pitchFamily="34" charset="0"/>
                <a:cs typeface="Times New Roman" panose="02020603050405020304" pitchFamily="18" charset="0"/>
              </a:rPr>
              <a:t>construction plans </a:t>
            </a:r>
            <a:r>
              <a:rPr lang="en-IN" dirty="0">
                <a:latin typeface="Arial" panose="020B0604020202020204" pitchFamily="34" charset="0"/>
                <a:cs typeface="Times New Roman" panose="02020603050405020304" pitchFamily="18" charset="0"/>
              </a:rPr>
              <a:t>and the contemplated budget with a qualified independent engineer or architect prior to loan closing.</a:t>
            </a:r>
          </a:p>
        </p:txBody>
      </p:sp>
      <p:cxnSp>
        <p:nvCxnSpPr>
          <p:cNvPr id="57" name="Straight Connector 56">
            <a:extLst>
              <a:ext uri="{FF2B5EF4-FFF2-40B4-BE49-F238E27FC236}">
                <a16:creationId xmlns:a16="http://schemas.microsoft.com/office/drawing/2014/main" id="{4FF988E4-C237-4F75-A62D-D42AB0020467}"/>
              </a:ext>
            </a:extLst>
          </p:cNvPr>
          <p:cNvCxnSpPr/>
          <p:nvPr/>
        </p:nvCxnSpPr>
        <p:spPr>
          <a:xfrm>
            <a:off x="2316480" y="5247243"/>
            <a:ext cx="0" cy="135038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pic>
        <p:nvPicPr>
          <p:cNvPr id="58" name="Graphic 57">
            <a:extLst>
              <a:ext uri="{FF2B5EF4-FFF2-40B4-BE49-F238E27FC236}">
                <a16:creationId xmlns:a16="http://schemas.microsoft.com/office/drawing/2014/main" id="{78BA0D85-788A-4B98-9743-8A0FEE50C8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2580" y="5442620"/>
            <a:ext cx="1117950" cy="1094899"/>
          </a:xfrm>
          <a:prstGeom prst="rect">
            <a:avLst/>
          </a:prstGeom>
        </p:spPr>
      </p:pic>
      <p:grpSp>
        <p:nvGrpSpPr>
          <p:cNvPr id="49" name="Group 48">
            <a:extLst>
              <a:ext uri="{FF2B5EF4-FFF2-40B4-BE49-F238E27FC236}">
                <a16:creationId xmlns:a16="http://schemas.microsoft.com/office/drawing/2014/main" id="{B7B1EE91-8898-4758-B5D8-D3BC4BCCA70D}"/>
              </a:ext>
            </a:extLst>
          </p:cNvPr>
          <p:cNvGrpSpPr/>
          <p:nvPr/>
        </p:nvGrpSpPr>
        <p:grpSpPr>
          <a:xfrm>
            <a:off x="1706510" y="4041554"/>
            <a:ext cx="9574557" cy="585216"/>
            <a:chOff x="1439808" y="4041554"/>
            <a:chExt cx="9574557" cy="585216"/>
          </a:xfrm>
        </p:grpSpPr>
        <p:sp>
          <p:nvSpPr>
            <p:cNvPr id="50" name="Oval 49">
              <a:extLst>
                <a:ext uri="{FF2B5EF4-FFF2-40B4-BE49-F238E27FC236}">
                  <a16:creationId xmlns:a16="http://schemas.microsoft.com/office/drawing/2014/main" id="{F0CBF9E5-F9E6-4110-B86E-09AF4C9C3D7E}"/>
                </a:ext>
              </a:extLst>
            </p:cNvPr>
            <p:cNvSpPr/>
            <p:nvPr/>
          </p:nvSpPr>
          <p:spPr>
            <a:xfrm>
              <a:off x="4436254" y="4041554"/>
              <a:ext cx="585216" cy="585216"/>
            </a:xfrm>
            <a:prstGeom prst="ellipse">
              <a:avLst/>
            </a:prstGeom>
            <a:gradFill flip="none" rotWithShape="1">
              <a:gsLst>
                <a:gs pos="50000">
                  <a:schemeClr val="accent1"/>
                </a:gs>
                <a:gs pos="50000">
                  <a:srgbClr val="00538A"/>
                </a:gs>
              </a:gsLst>
              <a:lin ang="0" scaled="1"/>
              <a:tileRect/>
            </a:gradFill>
            <a:ln w="25400" cap="flat" cmpd="sng" algn="ctr">
              <a:noFill/>
              <a:prstDash val="solid"/>
            </a:ln>
            <a:effectLst/>
          </p:spPr>
          <p:txBody>
            <a:bodyPr rtlCol="0" anchor="ctr"/>
            <a:lstStyle/>
            <a:p>
              <a:pPr defTabSz="1215118"/>
              <a:r>
                <a:rPr lang="en-US" sz="2800" b="1" kern="0">
                  <a:solidFill>
                    <a:schemeClr val="bg1"/>
                  </a:solidFill>
                  <a:latin typeface="Arial"/>
                </a:rPr>
                <a:t>3</a:t>
              </a:r>
            </a:p>
          </p:txBody>
        </p:sp>
        <p:sp>
          <p:nvSpPr>
            <p:cNvPr id="52" name="Oval 51">
              <a:extLst>
                <a:ext uri="{FF2B5EF4-FFF2-40B4-BE49-F238E27FC236}">
                  <a16:creationId xmlns:a16="http://schemas.microsoft.com/office/drawing/2014/main" id="{E2713CD7-B298-4775-8BCC-F15260F1EEAE}"/>
                </a:ext>
              </a:extLst>
            </p:cNvPr>
            <p:cNvSpPr/>
            <p:nvPr/>
          </p:nvSpPr>
          <p:spPr>
            <a:xfrm>
              <a:off x="5934477" y="4041554"/>
              <a:ext cx="585216" cy="585216"/>
            </a:xfrm>
            <a:prstGeom prst="ellipse">
              <a:avLst/>
            </a:prstGeom>
            <a:gradFill flip="none" rotWithShape="1">
              <a:gsLst>
                <a:gs pos="50000">
                  <a:schemeClr val="accent1"/>
                </a:gs>
                <a:gs pos="50000">
                  <a:srgbClr val="00538A"/>
                </a:gs>
              </a:gsLst>
              <a:lin ang="0" scaled="1"/>
              <a:tileRect/>
            </a:gradFill>
            <a:ln w="25400" cap="flat" cmpd="sng" algn="ctr">
              <a:noFill/>
              <a:prstDash val="solid"/>
            </a:ln>
            <a:effectLst/>
          </p:spPr>
          <p:txBody>
            <a:bodyPr rtlCol="0" anchor="ctr"/>
            <a:lstStyle/>
            <a:p>
              <a:pPr defTabSz="1215118"/>
              <a:r>
                <a:rPr lang="en-US" sz="2800" b="1" kern="0" dirty="0">
                  <a:solidFill>
                    <a:schemeClr val="bg1"/>
                  </a:solidFill>
                  <a:latin typeface="Arial"/>
                </a:rPr>
                <a:t>4</a:t>
              </a:r>
            </a:p>
          </p:txBody>
        </p:sp>
        <p:sp>
          <p:nvSpPr>
            <p:cNvPr id="54" name="Oval 53">
              <a:extLst>
                <a:ext uri="{FF2B5EF4-FFF2-40B4-BE49-F238E27FC236}">
                  <a16:creationId xmlns:a16="http://schemas.microsoft.com/office/drawing/2014/main" id="{267BAFB1-7991-49BC-8561-279AE5996290}"/>
                </a:ext>
              </a:extLst>
            </p:cNvPr>
            <p:cNvSpPr/>
            <p:nvPr/>
          </p:nvSpPr>
          <p:spPr>
            <a:xfrm>
              <a:off x="7432700" y="4041554"/>
              <a:ext cx="585216" cy="585216"/>
            </a:xfrm>
            <a:prstGeom prst="ellipse">
              <a:avLst/>
            </a:prstGeom>
            <a:gradFill flip="none" rotWithShape="1">
              <a:gsLst>
                <a:gs pos="50000">
                  <a:schemeClr val="accent1"/>
                </a:gs>
                <a:gs pos="50000">
                  <a:srgbClr val="00538A"/>
                </a:gs>
              </a:gsLst>
              <a:lin ang="0" scaled="1"/>
              <a:tileRect/>
            </a:gradFill>
            <a:ln w="25400" cap="flat" cmpd="sng" algn="ctr">
              <a:noFill/>
              <a:prstDash val="solid"/>
            </a:ln>
            <a:effectLst/>
          </p:spPr>
          <p:txBody>
            <a:bodyPr rtlCol="0" anchor="ctr"/>
            <a:lstStyle/>
            <a:p>
              <a:pPr defTabSz="1215118"/>
              <a:r>
                <a:rPr lang="en-US" sz="2800" b="1" kern="0" dirty="0">
                  <a:solidFill>
                    <a:schemeClr val="bg1"/>
                  </a:solidFill>
                  <a:latin typeface="Arial"/>
                </a:rPr>
                <a:t>5</a:t>
              </a:r>
            </a:p>
          </p:txBody>
        </p:sp>
        <p:sp>
          <p:nvSpPr>
            <p:cNvPr id="55" name="Oval 54">
              <a:extLst>
                <a:ext uri="{FF2B5EF4-FFF2-40B4-BE49-F238E27FC236}">
                  <a16:creationId xmlns:a16="http://schemas.microsoft.com/office/drawing/2014/main" id="{5C55AA7F-1610-4206-A11F-E4F54ADD05B3}"/>
                </a:ext>
              </a:extLst>
            </p:cNvPr>
            <p:cNvSpPr/>
            <p:nvPr/>
          </p:nvSpPr>
          <p:spPr>
            <a:xfrm>
              <a:off x="8930923" y="4041554"/>
              <a:ext cx="585216" cy="585216"/>
            </a:xfrm>
            <a:prstGeom prst="ellipse">
              <a:avLst/>
            </a:prstGeom>
            <a:gradFill flip="none" rotWithShape="1">
              <a:gsLst>
                <a:gs pos="50000">
                  <a:schemeClr val="accent1"/>
                </a:gs>
                <a:gs pos="50000">
                  <a:srgbClr val="00538A"/>
                </a:gs>
              </a:gsLst>
              <a:lin ang="0" scaled="1"/>
              <a:tileRect/>
            </a:gradFill>
            <a:ln w="25400" cap="flat" cmpd="sng" algn="ctr">
              <a:noFill/>
              <a:prstDash val="solid"/>
            </a:ln>
            <a:effectLst/>
          </p:spPr>
          <p:txBody>
            <a:bodyPr rtlCol="0" anchor="ctr"/>
            <a:lstStyle/>
            <a:p>
              <a:pPr defTabSz="1215118"/>
              <a:r>
                <a:rPr lang="en-US" sz="2800" b="1" kern="0" dirty="0">
                  <a:solidFill>
                    <a:schemeClr val="bg1"/>
                  </a:solidFill>
                  <a:latin typeface="Arial"/>
                </a:rPr>
                <a:t>6</a:t>
              </a:r>
            </a:p>
          </p:txBody>
        </p:sp>
        <p:sp>
          <p:nvSpPr>
            <p:cNvPr id="56" name="Oval 55">
              <a:extLst>
                <a:ext uri="{FF2B5EF4-FFF2-40B4-BE49-F238E27FC236}">
                  <a16:creationId xmlns:a16="http://schemas.microsoft.com/office/drawing/2014/main" id="{B09A599E-AB8F-45F4-AD7E-BEE411887313}"/>
                </a:ext>
              </a:extLst>
            </p:cNvPr>
            <p:cNvSpPr/>
            <p:nvPr/>
          </p:nvSpPr>
          <p:spPr>
            <a:xfrm>
              <a:off x="10429149" y="4041554"/>
              <a:ext cx="585216" cy="585216"/>
            </a:xfrm>
            <a:prstGeom prst="ellipse">
              <a:avLst/>
            </a:prstGeom>
            <a:gradFill flip="none" rotWithShape="1">
              <a:gsLst>
                <a:gs pos="50000">
                  <a:schemeClr val="accent1"/>
                </a:gs>
                <a:gs pos="50000">
                  <a:srgbClr val="00538A"/>
                </a:gs>
              </a:gsLst>
              <a:lin ang="0" scaled="1"/>
              <a:tileRect/>
            </a:gradFill>
            <a:ln w="25400" cap="flat" cmpd="sng" algn="ctr">
              <a:noFill/>
              <a:prstDash val="solid"/>
            </a:ln>
            <a:effectLst/>
          </p:spPr>
          <p:txBody>
            <a:bodyPr rtlCol="0" anchor="ctr"/>
            <a:lstStyle/>
            <a:p>
              <a:pPr defTabSz="1215118"/>
              <a:r>
                <a:rPr lang="en-US" sz="2800" b="1" kern="0">
                  <a:solidFill>
                    <a:schemeClr val="bg1"/>
                  </a:solidFill>
                  <a:latin typeface="Arial"/>
                </a:rPr>
                <a:t>7</a:t>
              </a:r>
            </a:p>
          </p:txBody>
        </p:sp>
        <p:sp>
          <p:nvSpPr>
            <p:cNvPr id="59" name="Oval 58">
              <a:extLst>
                <a:ext uri="{FF2B5EF4-FFF2-40B4-BE49-F238E27FC236}">
                  <a16:creationId xmlns:a16="http://schemas.microsoft.com/office/drawing/2014/main" id="{C25C265B-FFAD-49CC-A993-188111704169}"/>
                </a:ext>
              </a:extLst>
            </p:cNvPr>
            <p:cNvSpPr/>
            <p:nvPr/>
          </p:nvSpPr>
          <p:spPr>
            <a:xfrm>
              <a:off x="1439808" y="4041554"/>
              <a:ext cx="585216" cy="585216"/>
            </a:xfrm>
            <a:prstGeom prst="ellipse">
              <a:avLst/>
            </a:prstGeom>
            <a:gradFill flip="none" rotWithShape="1">
              <a:gsLst>
                <a:gs pos="50000">
                  <a:schemeClr val="bg2">
                    <a:lumMod val="75000"/>
                  </a:schemeClr>
                </a:gs>
                <a:gs pos="50000">
                  <a:schemeClr val="bg2"/>
                </a:gs>
              </a:gsLst>
              <a:lin ang="10800000" scaled="1"/>
              <a:tileRect/>
            </a:gradFill>
            <a:ln w="25400" cap="flat" cmpd="sng" algn="ctr">
              <a:noFill/>
              <a:prstDash val="solid"/>
            </a:ln>
            <a:effectLst/>
          </p:spPr>
          <p:txBody>
            <a:bodyPr rtlCol="0" anchor="ctr"/>
            <a:lstStyle/>
            <a:p>
              <a:pPr defTabSz="1215118"/>
              <a:r>
                <a:rPr lang="en-US" sz="2800" b="1" kern="0" dirty="0">
                  <a:solidFill>
                    <a:schemeClr val="bg1"/>
                  </a:solidFill>
                  <a:latin typeface="Arial"/>
                </a:rPr>
                <a:t>1</a:t>
              </a:r>
            </a:p>
          </p:txBody>
        </p:sp>
      </p:grpSp>
      <p:grpSp>
        <p:nvGrpSpPr>
          <p:cNvPr id="60" name="Group 59">
            <a:extLst>
              <a:ext uri="{FF2B5EF4-FFF2-40B4-BE49-F238E27FC236}">
                <a16:creationId xmlns:a16="http://schemas.microsoft.com/office/drawing/2014/main" id="{C575696C-FA44-4593-84BC-F86FD9841E19}"/>
              </a:ext>
            </a:extLst>
          </p:cNvPr>
          <p:cNvGrpSpPr/>
          <p:nvPr/>
        </p:nvGrpSpPr>
        <p:grpSpPr>
          <a:xfrm>
            <a:off x="3023157" y="3721768"/>
            <a:ext cx="822960" cy="1051560"/>
            <a:chOff x="965552" y="4097328"/>
            <a:chExt cx="822960" cy="1051560"/>
          </a:xfrm>
          <a:solidFill>
            <a:srgbClr val="0A3E6E"/>
          </a:solidFill>
        </p:grpSpPr>
        <p:sp>
          <p:nvSpPr>
            <p:cNvPr id="61" name="Pentagon 47">
              <a:extLst>
                <a:ext uri="{FF2B5EF4-FFF2-40B4-BE49-F238E27FC236}">
                  <a16:creationId xmlns:a16="http://schemas.microsoft.com/office/drawing/2014/main" id="{F30591E4-F549-4A4B-9C0D-1FEC809B2B9D}"/>
                </a:ext>
              </a:extLst>
            </p:cNvPr>
            <p:cNvSpPr/>
            <p:nvPr/>
          </p:nvSpPr>
          <p:spPr>
            <a:xfrm rot="5400000">
              <a:off x="851252" y="4211628"/>
              <a:ext cx="1051560" cy="822960"/>
            </a:xfrm>
            <a:prstGeom prst="homePlate">
              <a:avLst>
                <a:gd name="adj" fmla="val 37969"/>
              </a:avLst>
            </a:prstGeom>
            <a:gradFill flip="none" rotWithShape="1">
              <a:gsLst>
                <a:gs pos="50000">
                  <a:schemeClr val="accent1"/>
                </a:gs>
                <a:gs pos="50000">
                  <a:srgbClr val="00538A"/>
                </a:gs>
              </a:gsLst>
              <a:lin ang="16200000" scaled="1"/>
              <a:tileRect/>
            </a:gradFill>
            <a:ln w="25400" cap="flat" cmpd="sng" algn="ctr">
              <a:noFill/>
              <a:prstDash val="solid"/>
            </a:ln>
            <a:effectLst/>
          </p:spPr>
          <p:txBody>
            <a:bodyPr rtlCol="0" anchor="ctr"/>
            <a:lstStyle/>
            <a:p>
              <a:pPr defTabSz="1215118"/>
              <a:endParaRPr lang="en-US" sz="2800" b="1" kern="0" dirty="0">
                <a:solidFill>
                  <a:schemeClr val="bg1"/>
                </a:solidFill>
                <a:latin typeface="Arial"/>
              </a:endParaRPr>
            </a:p>
          </p:txBody>
        </p:sp>
        <p:sp>
          <p:nvSpPr>
            <p:cNvPr id="62" name="Oval 61">
              <a:extLst>
                <a:ext uri="{FF2B5EF4-FFF2-40B4-BE49-F238E27FC236}">
                  <a16:creationId xmlns:a16="http://schemas.microsoft.com/office/drawing/2014/main" id="{1B0D1A4B-9E6F-4BBA-82DC-25868CBE3DB4}"/>
                </a:ext>
              </a:extLst>
            </p:cNvPr>
            <p:cNvSpPr/>
            <p:nvPr/>
          </p:nvSpPr>
          <p:spPr>
            <a:xfrm>
              <a:off x="1084424" y="4264007"/>
              <a:ext cx="585216" cy="585216"/>
            </a:xfrm>
            <a:prstGeom prst="ellipse">
              <a:avLst/>
            </a:prstGeom>
            <a:solidFill>
              <a:schemeClr val="bg1"/>
            </a:solidFill>
            <a:ln w="25400" cap="flat" cmpd="sng" algn="ctr">
              <a:noFill/>
              <a:prstDash val="solid"/>
            </a:ln>
            <a:effectLst/>
          </p:spPr>
          <p:txBody>
            <a:bodyPr rtlCol="0" anchor="ctr"/>
            <a:lstStyle/>
            <a:p>
              <a:pPr defTabSz="1215118"/>
              <a:r>
                <a:rPr lang="en-US" sz="2800" b="1" kern="0" dirty="0">
                  <a:solidFill>
                    <a:srgbClr val="0A3E6E"/>
                  </a:solidFill>
                  <a:latin typeface="Arial"/>
                </a:rPr>
                <a:t>2</a:t>
              </a:r>
            </a:p>
          </p:txBody>
        </p:sp>
      </p:grpSp>
      <p:sp>
        <p:nvSpPr>
          <p:cNvPr id="3" name="Slide Number Placeholder 2">
            <a:extLst>
              <a:ext uri="{FF2B5EF4-FFF2-40B4-BE49-F238E27FC236}">
                <a16:creationId xmlns:a16="http://schemas.microsoft.com/office/drawing/2014/main" id="{81888EBB-B10A-4522-84F1-655F6A8379F6}"/>
              </a:ext>
            </a:extLst>
          </p:cNvPr>
          <p:cNvSpPr>
            <a:spLocks noGrp="1"/>
          </p:cNvSpPr>
          <p:nvPr>
            <p:ph type="sldNum" sz="quarter" idx="12"/>
          </p:nvPr>
        </p:nvSpPr>
        <p:spPr/>
        <p:txBody>
          <a:bodyPr/>
          <a:lstStyle/>
          <a:p>
            <a:fld id="{71A628A0-E779-4D32-97F1-9C80A60D6EF0}" type="slidenum">
              <a:rPr lang="en-IN" smtClean="0"/>
              <a:pPr/>
              <a:t>101</a:t>
            </a:fld>
            <a:r>
              <a:rPr lang="en-IN"/>
              <a:t> of 116</a:t>
            </a:r>
            <a:endParaRPr lang="en-IN" dirty="0"/>
          </a:p>
        </p:txBody>
      </p:sp>
    </p:spTree>
    <p:extLst>
      <p:ext uri="{BB962C8B-B14F-4D97-AF65-F5344CB8AC3E}">
        <p14:creationId xmlns:p14="http://schemas.microsoft.com/office/powerpoint/2010/main" val="289157889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DCC47CF-CF53-4BE8-9198-F06A894D6070}"/>
              </a:ext>
            </a:extLst>
          </p:cNvPr>
          <p:cNvSpPr/>
          <p:nvPr/>
        </p:nvSpPr>
        <p:spPr>
          <a:xfrm rot="5400000">
            <a:off x="5636643" y="569465"/>
            <a:ext cx="5542953" cy="8613536"/>
          </a:xfrm>
          <a:prstGeom prst="rect">
            <a:avLst/>
          </a:prstGeom>
          <a:solidFill>
            <a:schemeClr val="bg1">
              <a:lumMod val="95000"/>
              <a:alpha val="8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2" name="Title 1">
            <a:extLst>
              <a:ext uri="{FF2B5EF4-FFF2-40B4-BE49-F238E27FC236}">
                <a16:creationId xmlns:a16="http://schemas.microsoft.com/office/drawing/2014/main" id="{C98EB5E0-3786-4B59-84DE-8C246E8C6B66}"/>
              </a:ext>
            </a:extLst>
          </p:cNvPr>
          <p:cNvSpPr>
            <a:spLocks noGrp="1"/>
          </p:cNvSpPr>
          <p:nvPr>
            <p:ph type="title"/>
          </p:nvPr>
        </p:nvSpPr>
        <p:spPr/>
        <p:txBody>
          <a:bodyPr/>
          <a:lstStyle/>
          <a:p>
            <a:r>
              <a:rPr lang="en-US" dirty="0"/>
              <a:t>Operating Expenses</a:t>
            </a:r>
            <a:endParaRPr lang="en-IN" dirty="0"/>
          </a:p>
        </p:txBody>
      </p:sp>
      <p:sp>
        <p:nvSpPr>
          <p:cNvPr id="5" name="Rectangle 4">
            <a:extLst>
              <a:ext uri="{FF2B5EF4-FFF2-40B4-BE49-F238E27FC236}">
                <a16:creationId xmlns:a16="http://schemas.microsoft.com/office/drawing/2014/main" id="{00D0287E-8B22-4250-BE02-02D0CF1927F2}"/>
              </a:ext>
            </a:extLst>
          </p:cNvPr>
          <p:cNvSpPr/>
          <p:nvPr/>
        </p:nvSpPr>
        <p:spPr>
          <a:xfrm>
            <a:off x="310896" y="2098884"/>
            <a:ext cx="3733200" cy="55719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37878A8-1487-438B-A744-6D02723F6A4F}"/>
              </a:ext>
            </a:extLst>
          </p:cNvPr>
          <p:cNvSpPr txBox="1"/>
          <p:nvPr/>
        </p:nvSpPr>
        <p:spPr>
          <a:xfrm>
            <a:off x="440644" y="4884842"/>
            <a:ext cx="3473704" cy="830997"/>
          </a:xfrm>
          <a:prstGeom prst="rect">
            <a:avLst/>
          </a:prstGeom>
          <a:noFill/>
        </p:spPr>
        <p:txBody>
          <a:bodyPr wrap="square">
            <a:spAutoFit/>
          </a:bodyPr>
          <a:lstStyle/>
          <a:p>
            <a:pPr marL="0" indent="0" algn="ctr">
              <a:buNone/>
            </a:pPr>
            <a:r>
              <a:rPr lang="en-US" sz="2400" b="1" dirty="0">
                <a:solidFill>
                  <a:schemeClr val="bg1"/>
                </a:solidFill>
                <a:latin typeface="Arial" panose="020B0604020202020204" pitchFamily="34" charset="0"/>
                <a:cs typeface="Arial" panose="020B0604020202020204" pitchFamily="34" charset="0"/>
              </a:rPr>
              <a:t>What does it cost to operate the building?</a:t>
            </a:r>
          </a:p>
        </p:txBody>
      </p:sp>
      <p:sp>
        <p:nvSpPr>
          <p:cNvPr id="11" name="Content Placeholder 2">
            <a:extLst>
              <a:ext uri="{FF2B5EF4-FFF2-40B4-BE49-F238E27FC236}">
                <a16:creationId xmlns:a16="http://schemas.microsoft.com/office/drawing/2014/main" id="{7EDCB06A-1DA6-4814-9A80-5B36AA197C3B}"/>
              </a:ext>
            </a:extLst>
          </p:cNvPr>
          <p:cNvSpPr txBox="1">
            <a:spLocks/>
          </p:cNvSpPr>
          <p:nvPr/>
        </p:nvSpPr>
        <p:spPr>
          <a:xfrm>
            <a:off x="4278867" y="2276743"/>
            <a:ext cx="8376446" cy="4195977"/>
          </a:xfrm>
          <a:prstGeom prst="rect">
            <a:avLst/>
          </a:prstGeom>
        </p:spPr>
        <p:txBody>
          <a:bodyPr vert="horz" lIns="91440" tIns="45720" rIns="91440" bIns="45720" rtlCol="0">
            <a:no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spcBef>
                <a:spcPts val="600"/>
              </a:spcBef>
              <a:buNone/>
            </a:pPr>
            <a:r>
              <a:rPr lang="en-US" sz="1800" b="1" dirty="0"/>
              <a:t>Operating Expenses</a:t>
            </a:r>
            <a:r>
              <a:rPr lang="en-US" sz="1800" dirty="0"/>
              <a:t> are generally expressed on an annual basis, per square foot and include: </a:t>
            </a:r>
          </a:p>
          <a:p>
            <a:pPr marL="283464" indent="-283464">
              <a:spcBef>
                <a:spcPts val="600"/>
              </a:spcBef>
              <a:buClr>
                <a:schemeClr val="tx1"/>
              </a:buClr>
              <a:buFont typeface="Wingdings" panose="05000000000000000000" pitchFamily="2" charset="2"/>
              <a:buChar char="§"/>
            </a:pPr>
            <a:r>
              <a:rPr lang="en-US" sz="1800" dirty="0"/>
              <a:t>Utilities</a:t>
            </a:r>
          </a:p>
          <a:p>
            <a:pPr marL="283464" indent="-283464">
              <a:spcBef>
                <a:spcPts val="600"/>
              </a:spcBef>
              <a:buClr>
                <a:schemeClr val="tx1"/>
              </a:buClr>
              <a:buFont typeface="Wingdings" panose="05000000000000000000" pitchFamily="2" charset="2"/>
              <a:buChar char="§"/>
            </a:pPr>
            <a:r>
              <a:rPr lang="en-US" sz="1800" dirty="0"/>
              <a:t>Taxes</a:t>
            </a:r>
          </a:p>
          <a:p>
            <a:pPr marL="283464" indent="-283464">
              <a:spcBef>
                <a:spcPts val="600"/>
              </a:spcBef>
              <a:buClr>
                <a:schemeClr val="tx1"/>
              </a:buClr>
              <a:buFont typeface="Wingdings" panose="05000000000000000000" pitchFamily="2" charset="2"/>
              <a:buChar char="§"/>
            </a:pPr>
            <a:r>
              <a:rPr lang="en-US" sz="1800" dirty="0"/>
              <a:t>Management fees</a:t>
            </a:r>
          </a:p>
          <a:p>
            <a:pPr marL="283464" indent="-283464">
              <a:spcBef>
                <a:spcPts val="600"/>
              </a:spcBef>
              <a:buClr>
                <a:schemeClr val="tx1"/>
              </a:buClr>
              <a:buFont typeface="Wingdings" panose="05000000000000000000" pitchFamily="2" charset="2"/>
              <a:buChar char="§"/>
            </a:pPr>
            <a:r>
              <a:rPr lang="en-US" sz="1800" dirty="0"/>
              <a:t>Maintenance</a:t>
            </a:r>
          </a:p>
          <a:p>
            <a:pPr marL="283464" indent="-283464">
              <a:spcBef>
                <a:spcPts val="600"/>
              </a:spcBef>
              <a:buClr>
                <a:schemeClr val="tx1"/>
              </a:buClr>
              <a:buFont typeface="Wingdings" panose="05000000000000000000" pitchFamily="2" charset="2"/>
              <a:buChar char="§"/>
            </a:pPr>
            <a:r>
              <a:rPr lang="en-US" sz="1800" dirty="0"/>
              <a:t>Marketing</a:t>
            </a:r>
          </a:p>
          <a:p>
            <a:pPr marL="283464" indent="-283464">
              <a:spcBef>
                <a:spcPts val="600"/>
              </a:spcBef>
              <a:buClr>
                <a:schemeClr val="tx1"/>
              </a:buClr>
              <a:buFont typeface="Wingdings" panose="05000000000000000000" pitchFamily="2" charset="2"/>
              <a:buChar char="§"/>
            </a:pPr>
            <a:r>
              <a:rPr lang="en-US" sz="1800" dirty="0"/>
              <a:t>Insurance</a:t>
            </a:r>
          </a:p>
          <a:p>
            <a:pPr marL="283464" indent="-283464">
              <a:spcBef>
                <a:spcPts val="600"/>
              </a:spcBef>
              <a:buClr>
                <a:schemeClr val="tx1"/>
              </a:buClr>
              <a:buFont typeface="Wingdings" panose="05000000000000000000" pitchFamily="2" charset="2"/>
              <a:buChar char="§"/>
            </a:pPr>
            <a:r>
              <a:rPr lang="en-US" sz="1800" dirty="0"/>
              <a:t>Legal</a:t>
            </a:r>
          </a:p>
          <a:p>
            <a:pPr marL="283464" indent="-283464">
              <a:spcBef>
                <a:spcPts val="600"/>
              </a:spcBef>
              <a:buClr>
                <a:schemeClr val="tx1"/>
              </a:buClr>
              <a:buFont typeface="Wingdings" panose="05000000000000000000" pitchFamily="2" charset="2"/>
              <a:buChar char="§"/>
            </a:pPr>
            <a:r>
              <a:rPr lang="en-US" sz="1800" dirty="0"/>
              <a:t>Accounting Fees </a:t>
            </a:r>
          </a:p>
        </p:txBody>
      </p:sp>
      <p:pic>
        <p:nvPicPr>
          <p:cNvPr id="10" name="Graphic 9" descr="Help">
            <a:extLst>
              <a:ext uri="{FF2B5EF4-FFF2-40B4-BE49-F238E27FC236}">
                <a16:creationId xmlns:a16="http://schemas.microsoft.com/office/drawing/2014/main" id="{118D8185-41A1-462B-9020-B4B612E7CE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3151" y="2624420"/>
            <a:ext cx="1781907" cy="1781907"/>
          </a:xfrm>
          <a:prstGeom prst="rect">
            <a:avLst/>
          </a:prstGeom>
        </p:spPr>
      </p:pic>
      <p:sp>
        <p:nvSpPr>
          <p:cNvPr id="22" name="TextBox 21">
            <a:extLst>
              <a:ext uri="{FF2B5EF4-FFF2-40B4-BE49-F238E27FC236}">
                <a16:creationId xmlns:a16="http://schemas.microsoft.com/office/drawing/2014/main" id="{37BFF178-CF35-4312-AA71-07B2A7F68EFE}"/>
              </a:ext>
            </a:extLst>
          </p:cNvPr>
          <p:cNvSpPr txBox="1"/>
          <p:nvPr/>
        </p:nvSpPr>
        <p:spPr>
          <a:xfrm>
            <a:off x="6967458" y="7261490"/>
            <a:ext cx="2881323" cy="307777"/>
          </a:xfrm>
          <a:prstGeom prst="rect">
            <a:avLst/>
          </a:prstGeom>
          <a:noFill/>
        </p:spPr>
        <p:txBody>
          <a:bodyPr wrap="square">
            <a:spAutoFit/>
          </a:bodyPr>
          <a:lstStyle/>
          <a:p>
            <a:pPr marL="0" marR="0" lvl="0" indent="0" algn="ctr" defTabSz="1028700" rtl="0" eaLnBrk="1" fontAlgn="auto" latinLnBrk="0" hangingPunct="1">
              <a:lnSpc>
                <a:spcPct val="100000"/>
              </a:lnSpc>
              <a:spcBef>
                <a:spcPts val="0"/>
              </a:spcBef>
              <a:spcAft>
                <a:spcPts val="0"/>
              </a:spcAft>
              <a:buClrTx/>
              <a:buSzTx/>
              <a:buFontTx/>
              <a:buNone/>
              <a:tabLst/>
              <a:defRPr/>
            </a:pPr>
            <a:r>
              <a:rPr lang="en-US" sz="1400" i="1" dirty="0">
                <a:solidFill>
                  <a:schemeClr val="accent3"/>
                </a:solidFill>
                <a:latin typeface="Arial" panose="020B0604020202020204" pitchFamily="34" charset="0"/>
                <a:cs typeface="Arial" panose="020B0604020202020204" pitchFamily="34" charset="0"/>
              </a:rPr>
              <a:t>Click on each dot to learn more. </a:t>
            </a:r>
          </a:p>
        </p:txBody>
      </p:sp>
      <p:sp>
        <p:nvSpPr>
          <p:cNvPr id="24" name="Freeform: Shape 23">
            <a:extLst>
              <a:ext uri="{FF2B5EF4-FFF2-40B4-BE49-F238E27FC236}">
                <a16:creationId xmlns:a16="http://schemas.microsoft.com/office/drawing/2014/main" id="{DDE009AA-B7C9-4DE9-8075-9E87E2832987}"/>
              </a:ext>
            </a:extLst>
          </p:cNvPr>
          <p:cNvSpPr/>
          <p:nvPr/>
        </p:nvSpPr>
        <p:spPr>
          <a:xfrm rot="5400000">
            <a:off x="7470091" y="7065099"/>
            <a:ext cx="172378" cy="87164"/>
          </a:xfrm>
          <a:custGeom>
            <a:avLst/>
            <a:gdLst>
              <a:gd name="connsiteX0" fmla="*/ 0 w 252412"/>
              <a:gd name="connsiteY0" fmla="*/ 0 h 127635"/>
              <a:gd name="connsiteX1" fmla="*/ 128588 w 252412"/>
              <a:gd name="connsiteY1" fmla="*/ 127635 h 127635"/>
              <a:gd name="connsiteX2" fmla="*/ 252413 w 252412"/>
              <a:gd name="connsiteY2" fmla="*/ 4763 h 127635"/>
            </a:gdLst>
            <a:ahLst/>
            <a:cxnLst>
              <a:cxn ang="0">
                <a:pos x="connsiteX0" y="connsiteY0"/>
              </a:cxn>
              <a:cxn ang="0">
                <a:pos x="connsiteX1" y="connsiteY1"/>
              </a:cxn>
              <a:cxn ang="0">
                <a:pos x="connsiteX2" y="connsiteY2"/>
              </a:cxn>
            </a:cxnLst>
            <a:rect l="l" t="t" r="r" b="b"/>
            <a:pathLst>
              <a:path w="252412" h="127635">
                <a:moveTo>
                  <a:pt x="0" y="0"/>
                </a:moveTo>
                <a:lnTo>
                  <a:pt x="128588" y="127635"/>
                </a:lnTo>
                <a:lnTo>
                  <a:pt x="252413" y="4763"/>
                </a:lnTo>
              </a:path>
            </a:pathLst>
          </a:custGeom>
          <a:noFill/>
          <a:ln w="38100" cap="flat">
            <a:solidFill>
              <a:schemeClr val="tx2"/>
            </a:solid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AA5E519C-71F8-44DC-9F05-E1BE4A620907}"/>
              </a:ext>
            </a:extLst>
          </p:cNvPr>
          <p:cNvSpPr/>
          <p:nvPr/>
        </p:nvSpPr>
        <p:spPr>
          <a:xfrm rot="16200000">
            <a:off x="9159819" y="7063960"/>
            <a:ext cx="185189" cy="102252"/>
          </a:xfrm>
          <a:custGeom>
            <a:avLst/>
            <a:gdLst>
              <a:gd name="connsiteX0" fmla="*/ 0 w 252412"/>
              <a:gd name="connsiteY0" fmla="*/ 0 h 127635"/>
              <a:gd name="connsiteX1" fmla="*/ 128588 w 252412"/>
              <a:gd name="connsiteY1" fmla="*/ 127635 h 127635"/>
              <a:gd name="connsiteX2" fmla="*/ 252413 w 252412"/>
              <a:gd name="connsiteY2" fmla="*/ 4763 h 127635"/>
            </a:gdLst>
            <a:ahLst/>
            <a:cxnLst>
              <a:cxn ang="0">
                <a:pos x="connsiteX0" y="connsiteY0"/>
              </a:cxn>
              <a:cxn ang="0">
                <a:pos x="connsiteX1" y="connsiteY1"/>
              </a:cxn>
              <a:cxn ang="0">
                <a:pos x="connsiteX2" y="connsiteY2"/>
              </a:cxn>
            </a:cxnLst>
            <a:rect l="l" t="t" r="r" b="b"/>
            <a:pathLst>
              <a:path w="252412" h="127635">
                <a:moveTo>
                  <a:pt x="0" y="0"/>
                </a:moveTo>
                <a:lnTo>
                  <a:pt x="128588" y="127635"/>
                </a:lnTo>
                <a:lnTo>
                  <a:pt x="252413" y="4763"/>
                </a:lnTo>
              </a:path>
            </a:pathLst>
          </a:custGeom>
          <a:noFill/>
          <a:ln w="38100" cap="flat">
            <a:solidFill>
              <a:schemeClr val="tx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6" name="Oval 25">
            <a:extLst>
              <a:ext uri="{FF2B5EF4-FFF2-40B4-BE49-F238E27FC236}">
                <a16:creationId xmlns:a16="http://schemas.microsoft.com/office/drawing/2014/main" id="{721A82C6-4E1C-4906-B90E-4D51A4142AC5}"/>
              </a:ext>
            </a:extLst>
          </p:cNvPr>
          <p:cNvSpPr/>
          <p:nvPr/>
        </p:nvSpPr>
        <p:spPr>
          <a:xfrm flipV="1">
            <a:off x="7817581" y="7014493"/>
            <a:ext cx="206073" cy="206073"/>
          </a:xfrm>
          <a:prstGeom prst="ellipse">
            <a:avLst/>
          </a:prstGeom>
          <a:solidFill>
            <a:schemeClr val="accent2"/>
          </a:solidFill>
          <a:ln w="7707" cap="flat">
            <a:noFill/>
            <a:prstDash val="solid"/>
            <a:miter/>
          </a:ln>
        </p:spPr>
        <p:txBody>
          <a:bodyPr rtlCol="0" anchor="ctr"/>
          <a:lstStyle/>
          <a:p>
            <a:endParaRPr lang="en-US">
              <a:solidFill>
                <a:schemeClr val="tx1"/>
              </a:solidFill>
            </a:endParaRPr>
          </a:p>
        </p:txBody>
      </p:sp>
      <p:sp>
        <p:nvSpPr>
          <p:cNvPr id="27" name="Oval 26">
            <a:extLst>
              <a:ext uri="{FF2B5EF4-FFF2-40B4-BE49-F238E27FC236}">
                <a16:creationId xmlns:a16="http://schemas.microsoft.com/office/drawing/2014/main" id="{EFABCF7D-4F79-4E71-800F-43E5694CEE4E}"/>
              </a:ext>
            </a:extLst>
          </p:cNvPr>
          <p:cNvSpPr/>
          <p:nvPr/>
        </p:nvSpPr>
        <p:spPr>
          <a:xfrm flipV="1">
            <a:off x="8241373" y="7066403"/>
            <a:ext cx="102252" cy="102252"/>
          </a:xfrm>
          <a:prstGeom prst="ellipse">
            <a:avLst/>
          </a:prstGeom>
          <a:solidFill>
            <a:srgbClr val="D7D7D7"/>
          </a:solidFill>
          <a:ln w="7707" cap="flat">
            <a:noFill/>
            <a:prstDash val="solid"/>
            <a:miter/>
          </a:ln>
        </p:spPr>
        <p:txBody>
          <a:bodyPr rtlCol="0" anchor="ctr"/>
          <a:lstStyle/>
          <a:p>
            <a:endParaRPr lang="en-US"/>
          </a:p>
        </p:txBody>
      </p:sp>
      <p:sp>
        <p:nvSpPr>
          <p:cNvPr id="28" name="Oval 27">
            <a:extLst>
              <a:ext uri="{FF2B5EF4-FFF2-40B4-BE49-F238E27FC236}">
                <a16:creationId xmlns:a16="http://schemas.microsoft.com/office/drawing/2014/main" id="{D04361AB-4137-4BCC-954B-6C4333184871}"/>
              </a:ext>
            </a:extLst>
          </p:cNvPr>
          <p:cNvSpPr/>
          <p:nvPr/>
        </p:nvSpPr>
        <p:spPr>
          <a:xfrm flipV="1">
            <a:off x="8561344" y="7066403"/>
            <a:ext cx="102252" cy="102252"/>
          </a:xfrm>
          <a:prstGeom prst="ellipse">
            <a:avLst/>
          </a:prstGeom>
          <a:solidFill>
            <a:srgbClr val="D7D7D7"/>
          </a:solidFill>
          <a:ln w="7707" cap="flat">
            <a:noFill/>
            <a:prstDash val="solid"/>
            <a:miter/>
          </a:ln>
        </p:spPr>
        <p:txBody>
          <a:bodyPr rtlCol="0" anchor="ctr"/>
          <a:lstStyle/>
          <a:p>
            <a:endParaRPr lang="en-US"/>
          </a:p>
        </p:txBody>
      </p:sp>
      <p:sp>
        <p:nvSpPr>
          <p:cNvPr id="30" name="Oval 29">
            <a:extLst>
              <a:ext uri="{FF2B5EF4-FFF2-40B4-BE49-F238E27FC236}">
                <a16:creationId xmlns:a16="http://schemas.microsoft.com/office/drawing/2014/main" id="{74D24FF3-71F6-4B9A-8A22-1A1C46EC1AF8}"/>
              </a:ext>
            </a:extLst>
          </p:cNvPr>
          <p:cNvSpPr/>
          <p:nvPr/>
        </p:nvSpPr>
        <p:spPr>
          <a:xfrm flipV="1">
            <a:off x="8881315" y="7066403"/>
            <a:ext cx="102252" cy="102252"/>
          </a:xfrm>
          <a:prstGeom prst="ellipse">
            <a:avLst/>
          </a:prstGeom>
          <a:solidFill>
            <a:srgbClr val="D7D7D7"/>
          </a:solidFill>
          <a:ln w="7707" cap="flat">
            <a:noFill/>
            <a:prstDash val="solid"/>
            <a:miter/>
          </a:ln>
        </p:spPr>
        <p:txBody>
          <a:bodyPr rtlCol="0" anchor="ctr"/>
          <a:lstStyle/>
          <a:p>
            <a:endParaRPr lang="en-US"/>
          </a:p>
        </p:txBody>
      </p:sp>
      <p:sp>
        <p:nvSpPr>
          <p:cNvPr id="8" name="Rectangle 7">
            <a:extLst>
              <a:ext uri="{FF2B5EF4-FFF2-40B4-BE49-F238E27FC236}">
                <a16:creationId xmlns:a16="http://schemas.microsoft.com/office/drawing/2014/main" id="{88263489-F4F6-417A-8E98-98F123E5EF81}"/>
              </a:ext>
            </a:extLst>
          </p:cNvPr>
          <p:cNvSpPr/>
          <p:nvPr/>
        </p:nvSpPr>
        <p:spPr>
          <a:xfrm>
            <a:off x="13090068" y="0"/>
            <a:ext cx="1102182"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Slide 31</a:t>
            </a:r>
          </a:p>
        </p:txBody>
      </p:sp>
      <p:sp>
        <p:nvSpPr>
          <p:cNvPr id="4" name="Slide Number Placeholder 3">
            <a:extLst>
              <a:ext uri="{FF2B5EF4-FFF2-40B4-BE49-F238E27FC236}">
                <a16:creationId xmlns:a16="http://schemas.microsoft.com/office/drawing/2014/main" id="{5FF564E5-BDAA-4180-80C3-26D0C64A74FA}"/>
              </a:ext>
            </a:extLst>
          </p:cNvPr>
          <p:cNvSpPr>
            <a:spLocks noGrp="1"/>
          </p:cNvSpPr>
          <p:nvPr>
            <p:ph type="sldNum" sz="quarter" idx="12"/>
          </p:nvPr>
        </p:nvSpPr>
        <p:spPr/>
        <p:txBody>
          <a:bodyPr/>
          <a:lstStyle/>
          <a:p>
            <a:fld id="{71A628A0-E779-4D32-97F1-9C80A60D6EF0}" type="slidenum">
              <a:rPr lang="en-IN" smtClean="0"/>
              <a:pPr/>
              <a:t>102</a:t>
            </a:fld>
            <a:r>
              <a:rPr lang="en-IN"/>
              <a:t> of 116</a:t>
            </a:r>
            <a:endParaRPr lang="en-IN" dirty="0"/>
          </a:p>
        </p:txBody>
      </p:sp>
    </p:spTree>
    <p:extLst>
      <p:ext uri="{BB962C8B-B14F-4D97-AF65-F5344CB8AC3E}">
        <p14:creationId xmlns:p14="http://schemas.microsoft.com/office/powerpoint/2010/main" val="137848309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FDCC47CF-CF53-4BE8-9198-F06A894D6070}"/>
              </a:ext>
            </a:extLst>
          </p:cNvPr>
          <p:cNvSpPr/>
          <p:nvPr/>
        </p:nvSpPr>
        <p:spPr>
          <a:xfrm rot="5400000">
            <a:off x="5636643" y="569465"/>
            <a:ext cx="5542953" cy="8613536"/>
          </a:xfrm>
          <a:prstGeom prst="rect">
            <a:avLst/>
          </a:prstGeom>
          <a:solidFill>
            <a:schemeClr val="bg1">
              <a:lumMod val="95000"/>
              <a:alpha val="8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2" name="Title 1">
            <a:extLst>
              <a:ext uri="{FF2B5EF4-FFF2-40B4-BE49-F238E27FC236}">
                <a16:creationId xmlns:a16="http://schemas.microsoft.com/office/drawing/2014/main" id="{C98EB5E0-3786-4B59-84DE-8C246E8C6B66}"/>
              </a:ext>
            </a:extLst>
          </p:cNvPr>
          <p:cNvSpPr>
            <a:spLocks noGrp="1"/>
          </p:cNvSpPr>
          <p:nvPr>
            <p:ph type="title"/>
          </p:nvPr>
        </p:nvSpPr>
        <p:spPr/>
        <p:txBody>
          <a:bodyPr/>
          <a:lstStyle/>
          <a:p>
            <a:r>
              <a:rPr lang="en-US" dirty="0"/>
              <a:t>Operating Expenses</a:t>
            </a:r>
            <a:endParaRPr lang="en-IN" dirty="0"/>
          </a:p>
        </p:txBody>
      </p:sp>
      <p:sp>
        <p:nvSpPr>
          <p:cNvPr id="5" name="Rectangle 4">
            <a:extLst>
              <a:ext uri="{FF2B5EF4-FFF2-40B4-BE49-F238E27FC236}">
                <a16:creationId xmlns:a16="http://schemas.microsoft.com/office/drawing/2014/main" id="{00D0287E-8B22-4250-BE02-02D0CF1927F2}"/>
              </a:ext>
            </a:extLst>
          </p:cNvPr>
          <p:cNvSpPr/>
          <p:nvPr/>
        </p:nvSpPr>
        <p:spPr>
          <a:xfrm>
            <a:off x="310896" y="2098884"/>
            <a:ext cx="3733200" cy="5571916"/>
          </a:xfrm>
          <a:prstGeom prst="rect">
            <a:avLst/>
          </a:prstGeom>
          <a:solidFill>
            <a:srgbClr val="0A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737878A8-1487-438B-A744-6D02723F6A4F}"/>
              </a:ext>
            </a:extLst>
          </p:cNvPr>
          <p:cNvSpPr txBox="1"/>
          <p:nvPr/>
        </p:nvSpPr>
        <p:spPr>
          <a:xfrm>
            <a:off x="440644" y="4884842"/>
            <a:ext cx="3473704" cy="830997"/>
          </a:xfrm>
          <a:prstGeom prst="rect">
            <a:avLst/>
          </a:prstGeom>
          <a:noFill/>
        </p:spPr>
        <p:txBody>
          <a:bodyPr wrap="square">
            <a:spAutoFit/>
          </a:bodyPr>
          <a:lstStyle/>
          <a:p>
            <a:pPr marL="0" indent="0" algn="ctr">
              <a:buNone/>
            </a:pPr>
            <a:r>
              <a:rPr lang="en-US" sz="2400" b="1" dirty="0">
                <a:solidFill>
                  <a:schemeClr val="bg1"/>
                </a:solidFill>
                <a:latin typeface="Arial" panose="020B0604020202020204" pitchFamily="34" charset="0"/>
                <a:cs typeface="Arial" panose="020B0604020202020204" pitchFamily="34" charset="0"/>
              </a:rPr>
              <a:t>What does it cost to operate the building?</a:t>
            </a:r>
          </a:p>
        </p:txBody>
      </p:sp>
      <p:pic>
        <p:nvPicPr>
          <p:cNvPr id="10" name="Graphic 9" descr="Help">
            <a:extLst>
              <a:ext uri="{FF2B5EF4-FFF2-40B4-BE49-F238E27FC236}">
                <a16:creationId xmlns:a16="http://schemas.microsoft.com/office/drawing/2014/main" id="{118D8185-41A1-462B-9020-B4B612E7CE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3151" y="2624420"/>
            <a:ext cx="1781907" cy="1781907"/>
          </a:xfrm>
          <a:prstGeom prst="rect">
            <a:avLst/>
          </a:prstGeom>
        </p:spPr>
      </p:pic>
      <p:sp>
        <p:nvSpPr>
          <p:cNvPr id="22" name="TextBox 21">
            <a:extLst>
              <a:ext uri="{FF2B5EF4-FFF2-40B4-BE49-F238E27FC236}">
                <a16:creationId xmlns:a16="http://schemas.microsoft.com/office/drawing/2014/main" id="{37BFF178-CF35-4312-AA71-07B2A7F68EFE}"/>
              </a:ext>
            </a:extLst>
          </p:cNvPr>
          <p:cNvSpPr txBox="1"/>
          <p:nvPr/>
        </p:nvSpPr>
        <p:spPr>
          <a:xfrm>
            <a:off x="6967458" y="7261490"/>
            <a:ext cx="2881323" cy="307777"/>
          </a:xfrm>
          <a:prstGeom prst="rect">
            <a:avLst/>
          </a:prstGeom>
          <a:noFill/>
        </p:spPr>
        <p:txBody>
          <a:bodyPr wrap="square">
            <a:spAutoFit/>
          </a:bodyPr>
          <a:lstStyle/>
          <a:p>
            <a:pPr marL="0" marR="0" lvl="0" indent="0" algn="ctr" defTabSz="1028700" rtl="0" eaLnBrk="1" fontAlgn="auto" latinLnBrk="0" hangingPunct="1">
              <a:lnSpc>
                <a:spcPct val="100000"/>
              </a:lnSpc>
              <a:spcBef>
                <a:spcPts val="0"/>
              </a:spcBef>
              <a:spcAft>
                <a:spcPts val="0"/>
              </a:spcAft>
              <a:buClrTx/>
              <a:buSzTx/>
              <a:buFontTx/>
              <a:buNone/>
              <a:tabLst/>
              <a:defRPr/>
            </a:pPr>
            <a:r>
              <a:rPr lang="en-US" sz="1400" i="1" dirty="0">
                <a:solidFill>
                  <a:schemeClr val="accent3"/>
                </a:solidFill>
                <a:latin typeface="Arial" panose="020B0604020202020204" pitchFamily="34" charset="0"/>
                <a:cs typeface="Arial" panose="020B0604020202020204" pitchFamily="34" charset="0"/>
              </a:rPr>
              <a:t>Click on each dot to learn more. </a:t>
            </a:r>
          </a:p>
        </p:txBody>
      </p:sp>
      <p:sp>
        <p:nvSpPr>
          <p:cNvPr id="24" name="Freeform: Shape 23">
            <a:extLst>
              <a:ext uri="{FF2B5EF4-FFF2-40B4-BE49-F238E27FC236}">
                <a16:creationId xmlns:a16="http://schemas.microsoft.com/office/drawing/2014/main" id="{DDE009AA-B7C9-4DE9-8075-9E87E2832987}"/>
              </a:ext>
            </a:extLst>
          </p:cNvPr>
          <p:cNvSpPr/>
          <p:nvPr/>
        </p:nvSpPr>
        <p:spPr>
          <a:xfrm rot="5400000">
            <a:off x="7470091" y="7065099"/>
            <a:ext cx="172378" cy="87164"/>
          </a:xfrm>
          <a:custGeom>
            <a:avLst/>
            <a:gdLst>
              <a:gd name="connsiteX0" fmla="*/ 0 w 252412"/>
              <a:gd name="connsiteY0" fmla="*/ 0 h 127635"/>
              <a:gd name="connsiteX1" fmla="*/ 128588 w 252412"/>
              <a:gd name="connsiteY1" fmla="*/ 127635 h 127635"/>
              <a:gd name="connsiteX2" fmla="*/ 252413 w 252412"/>
              <a:gd name="connsiteY2" fmla="*/ 4763 h 127635"/>
            </a:gdLst>
            <a:ahLst/>
            <a:cxnLst>
              <a:cxn ang="0">
                <a:pos x="connsiteX0" y="connsiteY0"/>
              </a:cxn>
              <a:cxn ang="0">
                <a:pos x="connsiteX1" y="connsiteY1"/>
              </a:cxn>
              <a:cxn ang="0">
                <a:pos x="connsiteX2" y="connsiteY2"/>
              </a:cxn>
            </a:cxnLst>
            <a:rect l="l" t="t" r="r" b="b"/>
            <a:pathLst>
              <a:path w="252412" h="127635">
                <a:moveTo>
                  <a:pt x="0" y="0"/>
                </a:moveTo>
                <a:lnTo>
                  <a:pt x="128588" y="127635"/>
                </a:lnTo>
                <a:lnTo>
                  <a:pt x="252413" y="4763"/>
                </a:lnTo>
              </a:path>
            </a:pathLst>
          </a:custGeom>
          <a:noFill/>
          <a:ln w="38100" cap="flat">
            <a:solidFill>
              <a:schemeClr val="tx2"/>
            </a:solid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AA5E519C-71F8-44DC-9F05-E1BE4A620907}"/>
              </a:ext>
            </a:extLst>
          </p:cNvPr>
          <p:cNvSpPr/>
          <p:nvPr/>
        </p:nvSpPr>
        <p:spPr>
          <a:xfrm rot="16200000">
            <a:off x="9159819" y="7063960"/>
            <a:ext cx="185189" cy="102252"/>
          </a:xfrm>
          <a:custGeom>
            <a:avLst/>
            <a:gdLst>
              <a:gd name="connsiteX0" fmla="*/ 0 w 252412"/>
              <a:gd name="connsiteY0" fmla="*/ 0 h 127635"/>
              <a:gd name="connsiteX1" fmla="*/ 128588 w 252412"/>
              <a:gd name="connsiteY1" fmla="*/ 127635 h 127635"/>
              <a:gd name="connsiteX2" fmla="*/ 252413 w 252412"/>
              <a:gd name="connsiteY2" fmla="*/ 4763 h 127635"/>
            </a:gdLst>
            <a:ahLst/>
            <a:cxnLst>
              <a:cxn ang="0">
                <a:pos x="connsiteX0" y="connsiteY0"/>
              </a:cxn>
              <a:cxn ang="0">
                <a:pos x="connsiteX1" y="connsiteY1"/>
              </a:cxn>
              <a:cxn ang="0">
                <a:pos x="connsiteX2" y="connsiteY2"/>
              </a:cxn>
            </a:cxnLst>
            <a:rect l="l" t="t" r="r" b="b"/>
            <a:pathLst>
              <a:path w="252412" h="127635">
                <a:moveTo>
                  <a:pt x="0" y="0"/>
                </a:moveTo>
                <a:lnTo>
                  <a:pt x="128588" y="127635"/>
                </a:lnTo>
                <a:lnTo>
                  <a:pt x="252413" y="4763"/>
                </a:lnTo>
              </a:path>
            </a:pathLst>
          </a:custGeom>
          <a:noFill/>
          <a:ln w="38100" cap="flat">
            <a:solidFill>
              <a:schemeClr val="tx2"/>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27" name="Oval 26">
            <a:extLst>
              <a:ext uri="{FF2B5EF4-FFF2-40B4-BE49-F238E27FC236}">
                <a16:creationId xmlns:a16="http://schemas.microsoft.com/office/drawing/2014/main" id="{EFABCF7D-4F79-4E71-800F-43E5694CEE4E}"/>
              </a:ext>
            </a:extLst>
          </p:cNvPr>
          <p:cNvSpPr/>
          <p:nvPr/>
        </p:nvSpPr>
        <p:spPr>
          <a:xfrm flipV="1">
            <a:off x="7874661" y="7066403"/>
            <a:ext cx="102252" cy="102252"/>
          </a:xfrm>
          <a:prstGeom prst="ellipse">
            <a:avLst/>
          </a:prstGeom>
          <a:solidFill>
            <a:srgbClr val="D7D7D7"/>
          </a:solidFill>
          <a:ln w="7707" cap="flat">
            <a:noFill/>
            <a:prstDash val="solid"/>
            <a:miter/>
          </a:ln>
        </p:spPr>
        <p:txBody>
          <a:bodyPr rtlCol="0" anchor="ctr"/>
          <a:lstStyle/>
          <a:p>
            <a:endParaRPr lang="en-US"/>
          </a:p>
        </p:txBody>
      </p:sp>
      <p:sp>
        <p:nvSpPr>
          <p:cNvPr id="8" name="Rectangle 7">
            <a:extLst>
              <a:ext uri="{FF2B5EF4-FFF2-40B4-BE49-F238E27FC236}">
                <a16:creationId xmlns:a16="http://schemas.microsoft.com/office/drawing/2014/main" id="{88263489-F4F6-417A-8E98-98F123E5EF81}"/>
              </a:ext>
            </a:extLst>
          </p:cNvPr>
          <p:cNvSpPr/>
          <p:nvPr/>
        </p:nvSpPr>
        <p:spPr>
          <a:xfrm>
            <a:off x="13090068" y="0"/>
            <a:ext cx="1102182"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Slide 31</a:t>
            </a:r>
          </a:p>
        </p:txBody>
      </p:sp>
      <p:sp>
        <p:nvSpPr>
          <p:cNvPr id="4" name="Oval 3">
            <a:extLst>
              <a:ext uri="{FF2B5EF4-FFF2-40B4-BE49-F238E27FC236}">
                <a16:creationId xmlns:a16="http://schemas.microsoft.com/office/drawing/2014/main" id="{7662EB6A-F9A4-4387-99A2-8F633C9A7BAF}"/>
              </a:ext>
            </a:extLst>
          </p:cNvPr>
          <p:cNvSpPr/>
          <p:nvPr/>
        </p:nvSpPr>
        <p:spPr>
          <a:xfrm flipV="1">
            <a:off x="8175605" y="7014493"/>
            <a:ext cx="206073" cy="206073"/>
          </a:xfrm>
          <a:prstGeom prst="ellipse">
            <a:avLst/>
          </a:prstGeom>
          <a:solidFill>
            <a:schemeClr val="accent2"/>
          </a:solidFill>
          <a:ln w="7707" cap="flat">
            <a:noFill/>
            <a:prstDash val="solid"/>
            <a:miter/>
          </a:ln>
        </p:spPr>
        <p:txBody>
          <a:bodyPr rtlCol="0" anchor="ctr"/>
          <a:lstStyle/>
          <a:p>
            <a:endParaRPr lang="en-US">
              <a:solidFill>
                <a:schemeClr val="tx1"/>
              </a:solidFill>
            </a:endParaRPr>
          </a:p>
        </p:txBody>
      </p:sp>
      <p:sp>
        <p:nvSpPr>
          <p:cNvPr id="7" name="Oval 6">
            <a:extLst>
              <a:ext uri="{FF2B5EF4-FFF2-40B4-BE49-F238E27FC236}">
                <a16:creationId xmlns:a16="http://schemas.microsoft.com/office/drawing/2014/main" id="{AF83160E-E905-451C-9CC4-1267401D30E6}"/>
              </a:ext>
            </a:extLst>
          </p:cNvPr>
          <p:cNvSpPr/>
          <p:nvPr/>
        </p:nvSpPr>
        <p:spPr>
          <a:xfrm flipV="1">
            <a:off x="8561344" y="7066403"/>
            <a:ext cx="102252" cy="102252"/>
          </a:xfrm>
          <a:prstGeom prst="ellipse">
            <a:avLst/>
          </a:prstGeom>
          <a:solidFill>
            <a:srgbClr val="D7D7D7"/>
          </a:solidFill>
          <a:ln w="7707" cap="flat">
            <a:noFill/>
            <a:prstDash val="solid"/>
            <a:miter/>
          </a:ln>
        </p:spPr>
        <p:txBody>
          <a:bodyPr rtlCol="0" anchor="ctr"/>
          <a:lstStyle/>
          <a:p>
            <a:endParaRPr lang="en-US"/>
          </a:p>
        </p:txBody>
      </p:sp>
      <p:sp>
        <p:nvSpPr>
          <p:cNvPr id="9" name="Oval 8">
            <a:extLst>
              <a:ext uri="{FF2B5EF4-FFF2-40B4-BE49-F238E27FC236}">
                <a16:creationId xmlns:a16="http://schemas.microsoft.com/office/drawing/2014/main" id="{D4A38DA3-4401-47B5-B7EE-79F6EAC53CE3}"/>
              </a:ext>
            </a:extLst>
          </p:cNvPr>
          <p:cNvSpPr/>
          <p:nvPr/>
        </p:nvSpPr>
        <p:spPr>
          <a:xfrm flipV="1">
            <a:off x="8881315" y="7066403"/>
            <a:ext cx="102252" cy="102252"/>
          </a:xfrm>
          <a:prstGeom prst="ellipse">
            <a:avLst/>
          </a:prstGeom>
          <a:solidFill>
            <a:srgbClr val="D7D7D7"/>
          </a:solidFill>
          <a:ln w="7707" cap="flat">
            <a:noFill/>
            <a:prstDash val="solid"/>
            <a:miter/>
          </a:ln>
        </p:spPr>
        <p:txBody>
          <a:bodyPr rtlCol="0" anchor="ctr"/>
          <a:lstStyle/>
          <a:p>
            <a:endParaRPr lang="en-US"/>
          </a:p>
        </p:txBody>
      </p:sp>
      <p:sp>
        <p:nvSpPr>
          <p:cNvPr id="45" name="Content Placeholder 2">
            <a:extLst>
              <a:ext uri="{FF2B5EF4-FFF2-40B4-BE49-F238E27FC236}">
                <a16:creationId xmlns:a16="http://schemas.microsoft.com/office/drawing/2014/main" id="{D0C773A9-C928-46A3-BF6D-F260CC02A9F5}"/>
              </a:ext>
            </a:extLst>
          </p:cNvPr>
          <p:cNvSpPr txBox="1">
            <a:spLocks/>
          </p:cNvSpPr>
          <p:nvPr/>
        </p:nvSpPr>
        <p:spPr>
          <a:xfrm>
            <a:off x="4278867" y="2276743"/>
            <a:ext cx="8376446" cy="1404903"/>
          </a:xfrm>
          <a:prstGeom prst="rect">
            <a:avLst/>
          </a:prstGeom>
        </p:spPr>
        <p:txBody>
          <a:bodyPr vert="horz" lIns="91440" tIns="45720" rIns="91440" bIns="45720" rtlCol="0">
            <a:no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800" dirty="0"/>
              <a:t>As lenders, we are generally happier to see net leases because the risk of cost increases can be passed onto the tenants. </a:t>
            </a:r>
          </a:p>
          <a:p>
            <a:pPr marL="0" indent="0">
              <a:buNone/>
            </a:pPr>
            <a:endParaRPr lang="en-US" sz="900" dirty="0"/>
          </a:p>
          <a:p>
            <a:pPr marL="0" indent="0">
              <a:buNone/>
            </a:pPr>
            <a:r>
              <a:rPr lang="en-US" sz="1800" dirty="0"/>
              <a:t>The most common type of net lease passes the following to the tenants: </a:t>
            </a:r>
          </a:p>
        </p:txBody>
      </p:sp>
      <p:grpSp>
        <p:nvGrpSpPr>
          <p:cNvPr id="46" name="Group 45">
            <a:extLst>
              <a:ext uri="{FF2B5EF4-FFF2-40B4-BE49-F238E27FC236}">
                <a16:creationId xmlns:a16="http://schemas.microsoft.com/office/drawing/2014/main" id="{D11ED908-D011-4DD4-AEFC-F4C4E12BCFF5}"/>
              </a:ext>
            </a:extLst>
          </p:cNvPr>
          <p:cNvGrpSpPr/>
          <p:nvPr/>
        </p:nvGrpSpPr>
        <p:grpSpPr>
          <a:xfrm>
            <a:off x="4219313" y="5448007"/>
            <a:ext cx="8552830" cy="422687"/>
            <a:chOff x="4173844" y="4699261"/>
            <a:chExt cx="8552830" cy="422687"/>
          </a:xfrm>
        </p:grpSpPr>
        <p:sp>
          <p:nvSpPr>
            <p:cNvPr id="47" name="TextBox 46">
              <a:extLst>
                <a:ext uri="{FF2B5EF4-FFF2-40B4-BE49-F238E27FC236}">
                  <a16:creationId xmlns:a16="http://schemas.microsoft.com/office/drawing/2014/main" id="{451F79CA-E0AB-48D0-9092-917A44B8EB42}"/>
                </a:ext>
              </a:extLst>
            </p:cNvPr>
            <p:cNvSpPr txBox="1"/>
            <p:nvPr/>
          </p:nvSpPr>
          <p:spPr>
            <a:xfrm>
              <a:off x="4173844" y="4752616"/>
              <a:ext cx="2617470" cy="369332"/>
            </a:xfrm>
            <a:prstGeom prst="rect">
              <a:avLst/>
            </a:prstGeom>
            <a:noFill/>
          </p:spPr>
          <p:txBody>
            <a:bodyPr wrap="square">
              <a:spAutoFit/>
            </a:bodyPr>
            <a:lstStyle/>
            <a:p>
              <a:pPr algn="ctr"/>
              <a:r>
                <a:rPr lang="en-US" b="1" dirty="0">
                  <a:latin typeface="Arial" panose="020B0604020202020204" pitchFamily="34" charset="0"/>
                  <a:cs typeface="Arial" panose="020B0604020202020204" pitchFamily="34" charset="0"/>
                </a:rPr>
                <a:t>Taxes</a:t>
              </a:r>
            </a:p>
          </p:txBody>
        </p:sp>
        <p:sp>
          <p:nvSpPr>
            <p:cNvPr id="48" name="TextBox 47">
              <a:extLst>
                <a:ext uri="{FF2B5EF4-FFF2-40B4-BE49-F238E27FC236}">
                  <a16:creationId xmlns:a16="http://schemas.microsoft.com/office/drawing/2014/main" id="{AA957BCD-FC4F-413C-B62E-5DF2CDA0C38D}"/>
                </a:ext>
              </a:extLst>
            </p:cNvPr>
            <p:cNvSpPr txBox="1"/>
            <p:nvPr/>
          </p:nvSpPr>
          <p:spPr>
            <a:xfrm>
              <a:off x="7019190" y="4714516"/>
              <a:ext cx="2617470" cy="369332"/>
            </a:xfrm>
            <a:prstGeom prst="rect">
              <a:avLst/>
            </a:prstGeom>
            <a:noFill/>
          </p:spPr>
          <p:txBody>
            <a:bodyPr wrap="square">
              <a:spAutoFit/>
            </a:bodyPr>
            <a:lstStyle/>
            <a:p>
              <a:pPr algn="ctr"/>
              <a:r>
                <a:rPr lang="en-US" b="1" dirty="0">
                  <a:latin typeface="Arial" panose="020B0604020202020204" pitchFamily="34" charset="0"/>
                  <a:cs typeface="Arial" panose="020B0604020202020204" pitchFamily="34" charset="0"/>
                </a:rPr>
                <a:t>Insurance</a:t>
              </a:r>
            </a:p>
          </p:txBody>
        </p:sp>
        <p:sp>
          <p:nvSpPr>
            <p:cNvPr id="49" name="TextBox 48">
              <a:extLst>
                <a:ext uri="{FF2B5EF4-FFF2-40B4-BE49-F238E27FC236}">
                  <a16:creationId xmlns:a16="http://schemas.microsoft.com/office/drawing/2014/main" id="{99B29F62-A487-4170-A2B7-A67015C29698}"/>
                </a:ext>
              </a:extLst>
            </p:cNvPr>
            <p:cNvSpPr txBox="1"/>
            <p:nvPr/>
          </p:nvSpPr>
          <p:spPr>
            <a:xfrm>
              <a:off x="9629519" y="4699261"/>
              <a:ext cx="3097155" cy="369332"/>
            </a:xfrm>
            <a:prstGeom prst="rect">
              <a:avLst/>
            </a:prstGeom>
            <a:noFill/>
          </p:spPr>
          <p:txBody>
            <a:bodyPr wrap="square">
              <a:spAutoFit/>
            </a:bodyPr>
            <a:lstStyle/>
            <a:p>
              <a:pPr algn="ctr"/>
              <a:r>
                <a:rPr lang="en-US" b="1" dirty="0">
                  <a:latin typeface="Arial" panose="020B0604020202020204" pitchFamily="34" charset="0"/>
                  <a:cs typeface="Arial" panose="020B0604020202020204" pitchFamily="34" charset="0"/>
                </a:rPr>
                <a:t>Maintenance expenses</a:t>
              </a:r>
              <a:endParaRPr lang="en-US" b="1" strike="sngStrike" dirty="0">
                <a:solidFill>
                  <a:srgbClr val="FF0000"/>
                </a:solidFill>
                <a:highlight>
                  <a:srgbClr val="FFFF00"/>
                </a:highlight>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5DEDC2B0-01CA-42EB-B56A-469B1F0B03E2}"/>
              </a:ext>
            </a:extLst>
          </p:cNvPr>
          <p:cNvGrpSpPr/>
          <p:nvPr/>
        </p:nvGrpSpPr>
        <p:grpSpPr>
          <a:xfrm>
            <a:off x="10408453" y="3841355"/>
            <a:ext cx="1524000" cy="1524000"/>
            <a:chOff x="10408453" y="5105075"/>
            <a:chExt cx="1524000" cy="1524000"/>
          </a:xfrm>
        </p:grpSpPr>
        <p:sp>
          <p:nvSpPr>
            <p:cNvPr id="51" name="Oval 50">
              <a:extLst>
                <a:ext uri="{FF2B5EF4-FFF2-40B4-BE49-F238E27FC236}">
                  <a16:creationId xmlns:a16="http://schemas.microsoft.com/office/drawing/2014/main" id="{BDD34F02-5E5F-45AB-A435-76554D77595A}"/>
                </a:ext>
              </a:extLst>
            </p:cNvPr>
            <p:cNvSpPr/>
            <p:nvPr/>
          </p:nvSpPr>
          <p:spPr>
            <a:xfrm>
              <a:off x="10408453" y="5105075"/>
              <a:ext cx="1524000" cy="1524000"/>
            </a:xfrm>
            <a:prstGeom prst="ellipse">
              <a:avLst/>
            </a:prstGeom>
            <a:solidFill>
              <a:srgbClr val="EBEFF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2" name="Picture 2" descr="Building Maintenance Icon of Colored Outline style - Available in SVG, PNG,  EPS, AI &amp; Icon fonts">
              <a:extLst>
                <a:ext uri="{FF2B5EF4-FFF2-40B4-BE49-F238E27FC236}">
                  <a16:creationId xmlns:a16="http://schemas.microsoft.com/office/drawing/2014/main" id="{C08A5E78-1449-4F83-9280-F0AEEE9A7F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0889" y="5330167"/>
              <a:ext cx="1013216" cy="10132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E1ADA822-E0C0-4D9A-A274-C3E2C430D246}"/>
              </a:ext>
            </a:extLst>
          </p:cNvPr>
          <p:cNvGrpSpPr/>
          <p:nvPr/>
        </p:nvGrpSpPr>
        <p:grpSpPr>
          <a:xfrm>
            <a:off x="4766048" y="3841355"/>
            <a:ext cx="1524000" cy="1524000"/>
            <a:chOff x="4766048" y="5105075"/>
            <a:chExt cx="1524000" cy="1524000"/>
          </a:xfrm>
        </p:grpSpPr>
        <p:sp>
          <p:nvSpPr>
            <p:cNvPr id="54" name="Oval 53">
              <a:extLst>
                <a:ext uri="{FF2B5EF4-FFF2-40B4-BE49-F238E27FC236}">
                  <a16:creationId xmlns:a16="http://schemas.microsoft.com/office/drawing/2014/main" id="{E494E01C-B4E8-4766-988B-FEAAC96B7A1B}"/>
                </a:ext>
              </a:extLst>
            </p:cNvPr>
            <p:cNvSpPr/>
            <p:nvPr/>
          </p:nvSpPr>
          <p:spPr>
            <a:xfrm>
              <a:off x="4766048" y="5105075"/>
              <a:ext cx="1524000" cy="1524000"/>
            </a:xfrm>
            <a:prstGeom prst="ellipse">
              <a:avLst/>
            </a:prstGeom>
            <a:solidFill>
              <a:srgbClr val="EBEFF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5" name="Picture 4" descr="Taxes - Free business icons">
              <a:extLst>
                <a:ext uri="{FF2B5EF4-FFF2-40B4-BE49-F238E27FC236}">
                  <a16:creationId xmlns:a16="http://schemas.microsoft.com/office/drawing/2014/main" id="{D202BACA-426B-45BC-8D17-9D33198BADE9}"/>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93711" y="5370991"/>
              <a:ext cx="931568" cy="9315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66C00E09-2BBA-41A0-9AA0-9A45D371FF1A}"/>
              </a:ext>
            </a:extLst>
          </p:cNvPr>
          <p:cNvGrpSpPr/>
          <p:nvPr/>
        </p:nvGrpSpPr>
        <p:grpSpPr>
          <a:xfrm>
            <a:off x="7587250" y="3841355"/>
            <a:ext cx="1524000" cy="1524000"/>
            <a:chOff x="7705090" y="5105075"/>
            <a:chExt cx="1524000" cy="1524000"/>
          </a:xfrm>
        </p:grpSpPr>
        <p:sp>
          <p:nvSpPr>
            <p:cNvPr id="57" name="Oval 56">
              <a:extLst>
                <a:ext uri="{FF2B5EF4-FFF2-40B4-BE49-F238E27FC236}">
                  <a16:creationId xmlns:a16="http://schemas.microsoft.com/office/drawing/2014/main" id="{E7FFF0C4-306F-4DF4-B6E6-3A6642FF1B0E}"/>
                </a:ext>
              </a:extLst>
            </p:cNvPr>
            <p:cNvSpPr/>
            <p:nvPr/>
          </p:nvSpPr>
          <p:spPr>
            <a:xfrm>
              <a:off x="7705090" y="5105075"/>
              <a:ext cx="1524000" cy="1524000"/>
            </a:xfrm>
            <a:prstGeom prst="ellipse">
              <a:avLst/>
            </a:prstGeom>
            <a:solidFill>
              <a:srgbClr val="EBEFF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8" name="Picture 6" descr="Insurance icon">
              <a:extLst>
                <a:ext uri="{FF2B5EF4-FFF2-40B4-BE49-F238E27FC236}">
                  <a16:creationId xmlns:a16="http://schemas.microsoft.com/office/drawing/2014/main" id="{5454823E-C56C-485C-B092-7F9874CF0F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65756" y="5283587"/>
              <a:ext cx="1205657" cy="1205657"/>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Slide Number Placeholder 10">
            <a:extLst>
              <a:ext uri="{FF2B5EF4-FFF2-40B4-BE49-F238E27FC236}">
                <a16:creationId xmlns:a16="http://schemas.microsoft.com/office/drawing/2014/main" id="{B1640944-EEA5-4CB4-803E-2B5BFFB4664C}"/>
              </a:ext>
            </a:extLst>
          </p:cNvPr>
          <p:cNvSpPr>
            <a:spLocks noGrp="1"/>
          </p:cNvSpPr>
          <p:nvPr>
            <p:ph type="sldNum" sz="quarter" idx="12"/>
          </p:nvPr>
        </p:nvSpPr>
        <p:spPr/>
        <p:txBody>
          <a:bodyPr/>
          <a:lstStyle/>
          <a:p>
            <a:fld id="{71A628A0-E779-4D32-97F1-9C80A60D6EF0}" type="slidenum">
              <a:rPr lang="en-IN" smtClean="0"/>
              <a:pPr/>
              <a:t>103</a:t>
            </a:fld>
            <a:r>
              <a:rPr lang="en-IN"/>
              <a:t> of 116</a:t>
            </a:r>
            <a:endParaRPr lang="en-IN" dirty="0"/>
          </a:p>
        </p:txBody>
      </p:sp>
    </p:spTree>
    <p:extLst>
      <p:ext uri="{BB962C8B-B14F-4D97-AF65-F5344CB8AC3E}">
        <p14:creationId xmlns:p14="http://schemas.microsoft.com/office/powerpoint/2010/main" val="29530831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7F2E-DDAA-48D0-B40C-8061554B005C}"/>
              </a:ext>
            </a:extLst>
          </p:cNvPr>
          <p:cNvSpPr>
            <a:spLocks noGrp="1"/>
          </p:cNvSpPr>
          <p:nvPr>
            <p:ph type="title"/>
          </p:nvPr>
        </p:nvSpPr>
        <p:spPr/>
        <p:txBody>
          <a:bodyPr/>
          <a:lstStyle/>
          <a:p>
            <a:r>
              <a:rPr lang="en-US" dirty="0"/>
              <a:t>FDICIA Guidelines</a:t>
            </a:r>
            <a:endParaRPr lang="en-IN" dirty="0"/>
          </a:p>
        </p:txBody>
      </p:sp>
      <p:sp>
        <p:nvSpPr>
          <p:cNvPr id="11" name="Rectangle 10">
            <a:extLst>
              <a:ext uri="{FF2B5EF4-FFF2-40B4-BE49-F238E27FC236}">
                <a16:creationId xmlns:a16="http://schemas.microsoft.com/office/drawing/2014/main" id="{E0323890-D164-4F8C-8715-8A72718F7BF6}"/>
              </a:ext>
            </a:extLst>
          </p:cNvPr>
          <p:cNvSpPr/>
          <p:nvPr/>
        </p:nvSpPr>
        <p:spPr>
          <a:xfrm>
            <a:off x="13090068" y="0"/>
            <a:ext cx="1102182"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Slide 15</a:t>
            </a:r>
          </a:p>
        </p:txBody>
      </p:sp>
      <p:sp>
        <p:nvSpPr>
          <p:cNvPr id="92" name="Rectangle 91">
            <a:extLst>
              <a:ext uri="{FF2B5EF4-FFF2-40B4-BE49-F238E27FC236}">
                <a16:creationId xmlns:a16="http://schemas.microsoft.com/office/drawing/2014/main" id="{59296E6B-22B3-4E2D-B9AB-3E7050FF5130}"/>
              </a:ext>
            </a:extLst>
          </p:cNvPr>
          <p:cNvSpPr/>
          <p:nvPr/>
        </p:nvSpPr>
        <p:spPr>
          <a:xfrm>
            <a:off x="165063" y="4006384"/>
            <a:ext cx="12666034" cy="1836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TextBox 105">
            <a:extLst>
              <a:ext uri="{FF2B5EF4-FFF2-40B4-BE49-F238E27FC236}">
                <a16:creationId xmlns:a16="http://schemas.microsoft.com/office/drawing/2014/main" id="{44E8E050-400F-400A-BF62-56AE37CEC459}"/>
              </a:ext>
            </a:extLst>
          </p:cNvPr>
          <p:cNvSpPr txBox="1"/>
          <p:nvPr/>
        </p:nvSpPr>
        <p:spPr>
          <a:xfrm>
            <a:off x="153933" y="6862248"/>
            <a:ext cx="3227832" cy="646331"/>
          </a:xfrm>
          <a:prstGeom prst="rect">
            <a:avLst/>
          </a:prstGeom>
          <a:noFill/>
        </p:spPr>
        <p:txBody>
          <a:bodyPr wrap="square">
            <a:spAutoFit/>
          </a:bodyPr>
          <a:lstStyle/>
          <a:p>
            <a:pPr algn="ctr"/>
            <a:r>
              <a:rPr lang="en-US" b="1" dirty="0">
                <a:solidFill>
                  <a:schemeClr val="accent1"/>
                </a:solidFill>
                <a:latin typeface="Arial" panose="020B0604020202020204" pitchFamily="34" charset="0"/>
                <a:cs typeface="Arial" panose="020B0604020202020204" pitchFamily="34" charset="0"/>
              </a:rPr>
              <a:t>Written Credit </a:t>
            </a:r>
          </a:p>
          <a:p>
            <a:pPr algn="ctr"/>
            <a:r>
              <a:rPr lang="en-US" b="1" dirty="0">
                <a:solidFill>
                  <a:schemeClr val="accent1"/>
                </a:solidFill>
                <a:latin typeface="Arial" panose="020B0604020202020204" pitchFamily="34" charset="0"/>
                <a:cs typeface="Arial" panose="020B0604020202020204" pitchFamily="34" charset="0"/>
              </a:rPr>
              <a:t>Policy </a:t>
            </a:r>
            <a:endParaRPr lang="en-IN" b="1" dirty="0">
              <a:solidFill>
                <a:schemeClr val="accent1"/>
              </a:solidFill>
              <a:latin typeface="Arial" panose="020B0604020202020204" pitchFamily="34" charset="0"/>
              <a:cs typeface="Arial" panose="020B0604020202020204" pitchFamily="34" charset="0"/>
            </a:endParaRPr>
          </a:p>
        </p:txBody>
      </p:sp>
      <p:sp>
        <p:nvSpPr>
          <p:cNvPr id="107" name="TextBox 106">
            <a:extLst>
              <a:ext uri="{FF2B5EF4-FFF2-40B4-BE49-F238E27FC236}">
                <a16:creationId xmlns:a16="http://schemas.microsoft.com/office/drawing/2014/main" id="{0D9D775D-8EF2-4105-8DF6-3A21A86193A4}"/>
              </a:ext>
            </a:extLst>
          </p:cNvPr>
          <p:cNvSpPr txBox="1"/>
          <p:nvPr/>
        </p:nvSpPr>
        <p:spPr>
          <a:xfrm>
            <a:off x="3305884" y="6862248"/>
            <a:ext cx="3229917" cy="646331"/>
          </a:xfrm>
          <a:prstGeom prst="rect">
            <a:avLst/>
          </a:prstGeom>
          <a:noFill/>
        </p:spPr>
        <p:txBody>
          <a:bodyPr wrap="square">
            <a:spAutoFit/>
          </a:bodyPr>
          <a:lstStyle/>
          <a:p>
            <a:pPr algn="ctr"/>
            <a:r>
              <a:rPr lang="en-US" b="1" dirty="0">
                <a:solidFill>
                  <a:schemeClr val="accent1"/>
                </a:solidFill>
                <a:latin typeface="Arial" panose="020B0604020202020204" pitchFamily="34" charset="0"/>
                <a:cs typeface="Arial" panose="020B0604020202020204" pitchFamily="34" charset="0"/>
              </a:rPr>
              <a:t>Loan Portfolio </a:t>
            </a:r>
            <a:br>
              <a:rPr lang="en-US" b="1" dirty="0">
                <a:solidFill>
                  <a:schemeClr val="accent1"/>
                </a:solidFill>
                <a:latin typeface="Arial" panose="020B0604020202020204" pitchFamily="34" charset="0"/>
                <a:cs typeface="Arial" panose="020B0604020202020204" pitchFamily="34" charset="0"/>
              </a:rPr>
            </a:br>
            <a:r>
              <a:rPr lang="en-US" b="1" dirty="0">
                <a:solidFill>
                  <a:schemeClr val="accent1"/>
                </a:solidFill>
                <a:latin typeface="Arial" panose="020B0604020202020204" pitchFamily="34" charset="0"/>
                <a:cs typeface="Arial" panose="020B0604020202020204" pitchFamily="34" charset="0"/>
              </a:rPr>
              <a:t>Management and Strategy</a:t>
            </a:r>
          </a:p>
        </p:txBody>
      </p:sp>
      <p:sp>
        <p:nvSpPr>
          <p:cNvPr id="108" name="TextBox 107">
            <a:extLst>
              <a:ext uri="{FF2B5EF4-FFF2-40B4-BE49-F238E27FC236}">
                <a16:creationId xmlns:a16="http://schemas.microsoft.com/office/drawing/2014/main" id="{DF0F2DAC-7B56-43E9-BA15-00800768D6B9}"/>
              </a:ext>
            </a:extLst>
          </p:cNvPr>
          <p:cNvSpPr txBox="1"/>
          <p:nvPr/>
        </p:nvSpPr>
        <p:spPr>
          <a:xfrm>
            <a:off x="6459920" y="6862248"/>
            <a:ext cx="3227832" cy="646331"/>
          </a:xfrm>
          <a:prstGeom prst="rect">
            <a:avLst/>
          </a:prstGeom>
          <a:noFill/>
        </p:spPr>
        <p:txBody>
          <a:bodyPr wrap="square">
            <a:spAutoFit/>
          </a:bodyPr>
          <a:lstStyle/>
          <a:p>
            <a:pPr algn="ctr"/>
            <a:r>
              <a:rPr lang="en-US" b="1" dirty="0">
                <a:solidFill>
                  <a:schemeClr val="accent1"/>
                </a:solidFill>
                <a:latin typeface="Arial" panose="020B0604020202020204" pitchFamily="34" charset="0"/>
                <a:cs typeface="Arial" panose="020B0604020202020204" pitchFamily="34" charset="0"/>
              </a:rPr>
              <a:t>Underwriting </a:t>
            </a:r>
            <a:br>
              <a:rPr lang="en-US" b="1" dirty="0">
                <a:solidFill>
                  <a:schemeClr val="accent1"/>
                </a:solidFill>
                <a:latin typeface="Arial" panose="020B0604020202020204" pitchFamily="34" charset="0"/>
                <a:cs typeface="Arial" panose="020B0604020202020204" pitchFamily="34" charset="0"/>
              </a:rPr>
            </a:br>
            <a:r>
              <a:rPr lang="en-US" b="1" dirty="0">
                <a:solidFill>
                  <a:schemeClr val="accent1"/>
                </a:solidFill>
                <a:latin typeface="Arial" panose="020B0604020202020204" pitchFamily="34" charset="0"/>
                <a:cs typeface="Arial" panose="020B0604020202020204" pitchFamily="34" charset="0"/>
              </a:rPr>
              <a:t>Standards</a:t>
            </a:r>
          </a:p>
        </p:txBody>
      </p:sp>
      <p:sp>
        <p:nvSpPr>
          <p:cNvPr id="109" name="TextBox 108">
            <a:extLst>
              <a:ext uri="{FF2B5EF4-FFF2-40B4-BE49-F238E27FC236}">
                <a16:creationId xmlns:a16="http://schemas.microsoft.com/office/drawing/2014/main" id="{AE2CD775-B5B3-4F8D-B874-7465B182C37B}"/>
              </a:ext>
            </a:extLst>
          </p:cNvPr>
          <p:cNvSpPr txBox="1"/>
          <p:nvPr/>
        </p:nvSpPr>
        <p:spPr>
          <a:xfrm>
            <a:off x="9611872" y="6862248"/>
            <a:ext cx="3227832" cy="646331"/>
          </a:xfrm>
          <a:prstGeom prst="rect">
            <a:avLst/>
          </a:prstGeom>
          <a:noFill/>
        </p:spPr>
        <p:txBody>
          <a:bodyPr wrap="square">
            <a:spAutoFit/>
          </a:bodyPr>
          <a:lstStyle/>
          <a:p>
            <a:pPr algn="ctr"/>
            <a:r>
              <a:rPr lang="en-US" b="1" dirty="0">
                <a:solidFill>
                  <a:schemeClr val="accent1"/>
                </a:solidFill>
                <a:latin typeface="Arial" panose="020B0604020202020204" pitchFamily="34" charset="0"/>
                <a:cs typeface="Arial" panose="020B0604020202020204" pitchFamily="34" charset="0"/>
              </a:rPr>
              <a:t>Loan-to-Value (LTV) </a:t>
            </a:r>
          </a:p>
          <a:p>
            <a:pPr algn="ctr"/>
            <a:r>
              <a:rPr lang="en-US" b="1" dirty="0">
                <a:solidFill>
                  <a:schemeClr val="accent1"/>
                </a:solidFill>
                <a:latin typeface="Arial" panose="020B0604020202020204" pitchFamily="34" charset="0"/>
                <a:cs typeface="Arial" panose="020B0604020202020204" pitchFamily="34" charset="0"/>
              </a:rPr>
              <a:t>Limits</a:t>
            </a:r>
          </a:p>
        </p:txBody>
      </p:sp>
      <p:grpSp>
        <p:nvGrpSpPr>
          <p:cNvPr id="53" name="Group 52">
            <a:extLst>
              <a:ext uri="{FF2B5EF4-FFF2-40B4-BE49-F238E27FC236}">
                <a16:creationId xmlns:a16="http://schemas.microsoft.com/office/drawing/2014/main" id="{964FA93B-4B02-414F-A3DD-2B4FF4E5CA41}"/>
              </a:ext>
            </a:extLst>
          </p:cNvPr>
          <p:cNvGrpSpPr/>
          <p:nvPr/>
        </p:nvGrpSpPr>
        <p:grpSpPr>
          <a:xfrm>
            <a:off x="10060142" y="4303164"/>
            <a:ext cx="2331293" cy="2331293"/>
            <a:chOff x="10059057" y="4409494"/>
            <a:chExt cx="2331293" cy="2331293"/>
          </a:xfrm>
        </p:grpSpPr>
        <p:sp>
          <p:nvSpPr>
            <p:cNvPr id="54" name="Oval 53">
              <a:extLst>
                <a:ext uri="{FF2B5EF4-FFF2-40B4-BE49-F238E27FC236}">
                  <a16:creationId xmlns:a16="http://schemas.microsoft.com/office/drawing/2014/main" id="{A9A51D32-2E64-4D3C-B741-051F870E78DB}"/>
                </a:ext>
              </a:extLst>
            </p:cNvPr>
            <p:cNvSpPr/>
            <p:nvPr/>
          </p:nvSpPr>
          <p:spPr>
            <a:xfrm>
              <a:off x="10059057" y="4409494"/>
              <a:ext cx="2331293" cy="2331293"/>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5" name="Picture 54" descr="Logo&#10;&#10;Description automatically generated">
              <a:extLst>
                <a:ext uri="{FF2B5EF4-FFF2-40B4-BE49-F238E27FC236}">
                  <a16:creationId xmlns:a16="http://schemas.microsoft.com/office/drawing/2014/main" id="{592E2A29-A2F1-45FA-9AC3-D265A4D05416}"/>
                </a:ext>
              </a:extLst>
            </p:cNvPr>
            <p:cNvPicPr>
              <a:picLocks noChangeAspect="1"/>
            </p:cNvPicPr>
            <p:nvPr/>
          </p:nvPicPr>
          <p:blipFill rotWithShape="1">
            <a:blip r:embed="rId3">
              <a:extLst>
                <a:ext uri="{28A0092B-C50C-407E-A947-70E740481C1C}">
                  <a14:useLocalDpi xmlns:a14="http://schemas.microsoft.com/office/drawing/2010/main" val="0"/>
                </a:ext>
              </a:extLst>
            </a:blip>
            <a:srcRect l="14624" t="12793" r="13273" b="15104"/>
            <a:stretch/>
          </p:blipFill>
          <p:spPr>
            <a:xfrm>
              <a:off x="10122310" y="4475320"/>
              <a:ext cx="2211627" cy="2211627"/>
            </a:xfrm>
            <a:prstGeom prst="ellipse">
              <a:avLst/>
            </a:prstGeom>
            <a:noFill/>
          </p:spPr>
        </p:pic>
      </p:grpSp>
      <p:grpSp>
        <p:nvGrpSpPr>
          <p:cNvPr id="56" name="Group 55">
            <a:extLst>
              <a:ext uri="{FF2B5EF4-FFF2-40B4-BE49-F238E27FC236}">
                <a16:creationId xmlns:a16="http://schemas.microsoft.com/office/drawing/2014/main" id="{22E8E74A-4064-47AF-B7FD-8007559BD028}"/>
              </a:ext>
            </a:extLst>
          </p:cNvPr>
          <p:cNvGrpSpPr/>
          <p:nvPr/>
        </p:nvGrpSpPr>
        <p:grpSpPr>
          <a:xfrm>
            <a:off x="6908190" y="4303164"/>
            <a:ext cx="2331293" cy="2331293"/>
            <a:chOff x="6925425" y="4409494"/>
            <a:chExt cx="2331293" cy="2331293"/>
          </a:xfrm>
        </p:grpSpPr>
        <p:sp>
          <p:nvSpPr>
            <p:cNvPr id="57" name="Oval 56">
              <a:extLst>
                <a:ext uri="{FF2B5EF4-FFF2-40B4-BE49-F238E27FC236}">
                  <a16:creationId xmlns:a16="http://schemas.microsoft.com/office/drawing/2014/main" id="{2975B1CA-468D-4534-920C-D932BD4D0AB6}"/>
                </a:ext>
              </a:extLst>
            </p:cNvPr>
            <p:cNvSpPr/>
            <p:nvPr/>
          </p:nvSpPr>
          <p:spPr>
            <a:xfrm>
              <a:off x="6925425" y="4409494"/>
              <a:ext cx="2331293" cy="2331293"/>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D7DB7969-B077-49C4-AE8E-75EBD31BC2AB}"/>
                </a:ext>
              </a:extLst>
            </p:cNvPr>
            <p:cNvSpPr/>
            <p:nvPr/>
          </p:nvSpPr>
          <p:spPr>
            <a:xfrm>
              <a:off x="7014257" y="4480560"/>
              <a:ext cx="2159043" cy="219455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Picture 58" descr="A picture containing text&#10;&#10;Description automatically generated">
              <a:extLst>
                <a:ext uri="{FF2B5EF4-FFF2-40B4-BE49-F238E27FC236}">
                  <a16:creationId xmlns:a16="http://schemas.microsoft.com/office/drawing/2014/main" id="{F4F90D02-9FF1-4A31-B0E7-B2DC0DDA01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567" y="5069802"/>
              <a:ext cx="1876757" cy="1457998"/>
            </a:xfrm>
            <a:prstGeom prst="rect">
              <a:avLst/>
            </a:prstGeom>
          </p:spPr>
        </p:pic>
      </p:grpSp>
      <p:grpSp>
        <p:nvGrpSpPr>
          <p:cNvPr id="60" name="Group 59">
            <a:extLst>
              <a:ext uri="{FF2B5EF4-FFF2-40B4-BE49-F238E27FC236}">
                <a16:creationId xmlns:a16="http://schemas.microsoft.com/office/drawing/2014/main" id="{BB1D895A-8439-49DD-B9BA-7C84A933DD1B}"/>
              </a:ext>
            </a:extLst>
          </p:cNvPr>
          <p:cNvGrpSpPr/>
          <p:nvPr/>
        </p:nvGrpSpPr>
        <p:grpSpPr>
          <a:xfrm>
            <a:off x="3755196" y="4303164"/>
            <a:ext cx="2331293" cy="2331293"/>
            <a:chOff x="3791794" y="4409494"/>
            <a:chExt cx="2331293" cy="2331293"/>
          </a:xfrm>
        </p:grpSpPr>
        <p:sp>
          <p:nvSpPr>
            <p:cNvPr id="61" name="Oval 60">
              <a:extLst>
                <a:ext uri="{FF2B5EF4-FFF2-40B4-BE49-F238E27FC236}">
                  <a16:creationId xmlns:a16="http://schemas.microsoft.com/office/drawing/2014/main" id="{DD637700-F89B-44B4-B427-CBD00ADF894D}"/>
                </a:ext>
              </a:extLst>
            </p:cNvPr>
            <p:cNvSpPr/>
            <p:nvPr/>
          </p:nvSpPr>
          <p:spPr>
            <a:xfrm>
              <a:off x="3791794" y="4409494"/>
              <a:ext cx="2331293" cy="2331293"/>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2" name="Picture 61" descr="Icon&#10;&#10;Description automatically generated">
              <a:extLst>
                <a:ext uri="{FF2B5EF4-FFF2-40B4-BE49-F238E27FC236}">
                  <a16:creationId xmlns:a16="http://schemas.microsoft.com/office/drawing/2014/main" id="{60368925-77E8-4ECA-BCF2-4C66E8EB1D32}"/>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884" t="10393" r="7884" b="9587"/>
            <a:stretch/>
          </p:blipFill>
          <p:spPr>
            <a:xfrm>
              <a:off x="3865536" y="4483236"/>
              <a:ext cx="2196000" cy="2196000"/>
            </a:xfrm>
            <a:prstGeom prst="ellipse">
              <a:avLst/>
            </a:prstGeom>
          </p:spPr>
        </p:pic>
      </p:grpSp>
      <p:grpSp>
        <p:nvGrpSpPr>
          <p:cNvPr id="63" name="Group 62">
            <a:extLst>
              <a:ext uri="{FF2B5EF4-FFF2-40B4-BE49-F238E27FC236}">
                <a16:creationId xmlns:a16="http://schemas.microsoft.com/office/drawing/2014/main" id="{811F76D8-63B2-4C36-92E1-1F7F21C0D47D}"/>
              </a:ext>
            </a:extLst>
          </p:cNvPr>
          <p:cNvGrpSpPr/>
          <p:nvPr/>
        </p:nvGrpSpPr>
        <p:grpSpPr>
          <a:xfrm>
            <a:off x="602203" y="4303164"/>
            <a:ext cx="2331293" cy="2331293"/>
            <a:chOff x="658163" y="4409494"/>
            <a:chExt cx="2331293" cy="2331293"/>
          </a:xfrm>
        </p:grpSpPr>
        <p:sp>
          <p:nvSpPr>
            <p:cNvPr id="64" name="Oval 63">
              <a:extLst>
                <a:ext uri="{FF2B5EF4-FFF2-40B4-BE49-F238E27FC236}">
                  <a16:creationId xmlns:a16="http://schemas.microsoft.com/office/drawing/2014/main" id="{CF6BABA8-C4B5-4C34-B83B-1CA2D7113219}"/>
                </a:ext>
              </a:extLst>
            </p:cNvPr>
            <p:cNvSpPr/>
            <p:nvPr/>
          </p:nvSpPr>
          <p:spPr>
            <a:xfrm>
              <a:off x="658163" y="4409494"/>
              <a:ext cx="2331293" cy="2331293"/>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a:extLst>
                <a:ext uri="{FF2B5EF4-FFF2-40B4-BE49-F238E27FC236}">
                  <a16:creationId xmlns:a16="http://schemas.microsoft.com/office/drawing/2014/main" id="{62531464-4572-47AF-A113-7D387015804A}"/>
                </a:ext>
              </a:extLst>
            </p:cNvPr>
            <p:cNvSpPr/>
            <p:nvPr/>
          </p:nvSpPr>
          <p:spPr>
            <a:xfrm>
              <a:off x="731520" y="4466338"/>
              <a:ext cx="2196000" cy="2196000"/>
            </a:xfrm>
            <a:prstGeom prst="ellipse">
              <a:avLst/>
            </a:prstGeom>
            <a:solidFill>
              <a:srgbClr val="B48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6" name="Picture 65" descr="A picture containing text&#10;&#10;Description automatically generated">
              <a:extLst>
                <a:ext uri="{FF2B5EF4-FFF2-40B4-BE49-F238E27FC236}">
                  <a16:creationId xmlns:a16="http://schemas.microsoft.com/office/drawing/2014/main" id="{0C93C0CE-3DD6-4782-9EF9-6F167B4F4E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185" y="4634313"/>
              <a:ext cx="1426043" cy="1836605"/>
            </a:xfrm>
            <a:prstGeom prst="rect">
              <a:avLst/>
            </a:prstGeom>
          </p:spPr>
        </p:pic>
      </p:grpSp>
      <p:sp>
        <p:nvSpPr>
          <p:cNvPr id="4" name="TextBox 3">
            <a:extLst>
              <a:ext uri="{FF2B5EF4-FFF2-40B4-BE49-F238E27FC236}">
                <a16:creationId xmlns:a16="http://schemas.microsoft.com/office/drawing/2014/main" id="{8A14EEDE-5DE6-47B5-88AC-936CE73A9FE4}"/>
              </a:ext>
            </a:extLst>
          </p:cNvPr>
          <p:cNvSpPr txBox="1"/>
          <p:nvPr/>
        </p:nvSpPr>
        <p:spPr>
          <a:xfrm>
            <a:off x="301752" y="2057400"/>
            <a:ext cx="12344417" cy="1785104"/>
          </a:xfrm>
          <a:prstGeom prst="rect">
            <a:avLst/>
          </a:prstGeom>
          <a:noFill/>
        </p:spPr>
        <p:txBody>
          <a:bodyPr wrap="square">
            <a:spAutoFit/>
          </a:bodyPr>
          <a:lstStyle/>
          <a:p>
            <a:pPr>
              <a:spcBef>
                <a:spcPts val="600"/>
              </a:spcBef>
              <a:spcAft>
                <a:spcPts val="600"/>
              </a:spcAft>
            </a:pPr>
            <a:r>
              <a:rPr lang="en-US" dirty="0">
                <a:latin typeface="Arial" panose="020B0604020202020204" pitchFamily="34" charset="0"/>
                <a:cs typeface="Arial" panose="020B0604020202020204" pitchFamily="34" charset="0"/>
              </a:rPr>
              <a:t>FDICIA guidelines include general requirements for inclusion in financial institutions’ real estate lending policies, as well as specific Loan-to-Value (LTV) limits to which lenders must adhere. </a:t>
            </a:r>
          </a:p>
          <a:p>
            <a:pPr>
              <a:spcBef>
                <a:spcPts val="600"/>
              </a:spcBef>
              <a:spcAft>
                <a:spcPts val="600"/>
              </a:spcAft>
            </a:pPr>
            <a:r>
              <a:rPr lang="en-US" dirty="0">
                <a:latin typeface="Arial" panose="020B0604020202020204" pitchFamily="34" charset="0"/>
                <a:cs typeface="Arial" panose="020B0604020202020204" pitchFamily="34" charset="0"/>
              </a:rPr>
              <a:t>While there are allowable exceptions documented within the text of the written FDICIA guidelines, in general, real estate lenders and financial institutions are charged with the following:</a:t>
            </a:r>
          </a:p>
          <a:p>
            <a:pPr>
              <a:spcBef>
                <a:spcPts val="600"/>
              </a:spcBef>
              <a:spcAft>
                <a:spcPts val="600"/>
              </a:spcAft>
            </a:pPr>
            <a:r>
              <a:rPr lang="en-IN" sz="1400" i="1" dirty="0">
                <a:solidFill>
                  <a:schemeClr val="accent3"/>
                </a:solidFill>
                <a:latin typeface="Arial "/>
              </a:rPr>
              <a:t>Click on each icon to learn about it. </a:t>
            </a:r>
          </a:p>
        </p:txBody>
      </p:sp>
      <p:sp>
        <p:nvSpPr>
          <p:cNvPr id="3" name="Slide Number Placeholder 2">
            <a:extLst>
              <a:ext uri="{FF2B5EF4-FFF2-40B4-BE49-F238E27FC236}">
                <a16:creationId xmlns:a16="http://schemas.microsoft.com/office/drawing/2014/main" id="{CC1C629D-BC37-493E-9960-C2268F3114EC}"/>
              </a:ext>
            </a:extLst>
          </p:cNvPr>
          <p:cNvSpPr>
            <a:spLocks noGrp="1"/>
          </p:cNvSpPr>
          <p:nvPr>
            <p:ph type="sldNum" sz="quarter" idx="12"/>
          </p:nvPr>
        </p:nvSpPr>
        <p:spPr/>
        <p:txBody>
          <a:bodyPr/>
          <a:lstStyle/>
          <a:p>
            <a:fld id="{71A628A0-E779-4D32-97F1-9C80A60D6EF0}" type="slidenum">
              <a:rPr lang="en-IN" smtClean="0"/>
              <a:pPr/>
              <a:t>104</a:t>
            </a:fld>
            <a:r>
              <a:rPr lang="en-IN"/>
              <a:t> of 116</a:t>
            </a:r>
            <a:endParaRPr lang="en-IN" dirty="0"/>
          </a:p>
        </p:txBody>
      </p:sp>
    </p:spTree>
    <p:extLst>
      <p:ext uri="{BB962C8B-B14F-4D97-AF65-F5344CB8AC3E}">
        <p14:creationId xmlns:p14="http://schemas.microsoft.com/office/powerpoint/2010/main" val="149254629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7F2E-DDAA-48D0-B40C-8061554B005C}"/>
              </a:ext>
            </a:extLst>
          </p:cNvPr>
          <p:cNvSpPr>
            <a:spLocks noGrp="1"/>
          </p:cNvSpPr>
          <p:nvPr>
            <p:ph type="title"/>
          </p:nvPr>
        </p:nvSpPr>
        <p:spPr/>
        <p:txBody>
          <a:bodyPr/>
          <a:lstStyle/>
          <a:p>
            <a:r>
              <a:rPr lang="en-US" dirty="0"/>
              <a:t>FDICIA Guidelines</a:t>
            </a:r>
            <a:endParaRPr lang="en-IN" dirty="0"/>
          </a:p>
        </p:txBody>
      </p:sp>
      <p:sp>
        <p:nvSpPr>
          <p:cNvPr id="11" name="Rectangle 10">
            <a:extLst>
              <a:ext uri="{FF2B5EF4-FFF2-40B4-BE49-F238E27FC236}">
                <a16:creationId xmlns:a16="http://schemas.microsoft.com/office/drawing/2014/main" id="{E0323890-D164-4F8C-8715-8A72718F7BF6}"/>
              </a:ext>
            </a:extLst>
          </p:cNvPr>
          <p:cNvSpPr/>
          <p:nvPr/>
        </p:nvSpPr>
        <p:spPr>
          <a:xfrm>
            <a:off x="13090068" y="0"/>
            <a:ext cx="1102182"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Slide 15</a:t>
            </a:r>
          </a:p>
        </p:txBody>
      </p:sp>
      <p:sp>
        <p:nvSpPr>
          <p:cNvPr id="92" name="Rectangle 91">
            <a:extLst>
              <a:ext uri="{FF2B5EF4-FFF2-40B4-BE49-F238E27FC236}">
                <a16:creationId xmlns:a16="http://schemas.microsoft.com/office/drawing/2014/main" id="{59296E6B-22B3-4E2D-B9AB-3E7050FF5130}"/>
              </a:ext>
            </a:extLst>
          </p:cNvPr>
          <p:cNvSpPr/>
          <p:nvPr/>
        </p:nvSpPr>
        <p:spPr>
          <a:xfrm>
            <a:off x="165063" y="4006384"/>
            <a:ext cx="12666034" cy="1836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TextBox 105">
            <a:extLst>
              <a:ext uri="{FF2B5EF4-FFF2-40B4-BE49-F238E27FC236}">
                <a16:creationId xmlns:a16="http://schemas.microsoft.com/office/drawing/2014/main" id="{44E8E050-400F-400A-BF62-56AE37CEC459}"/>
              </a:ext>
            </a:extLst>
          </p:cNvPr>
          <p:cNvSpPr txBox="1"/>
          <p:nvPr/>
        </p:nvSpPr>
        <p:spPr>
          <a:xfrm>
            <a:off x="153933" y="6862248"/>
            <a:ext cx="3227832" cy="646331"/>
          </a:xfrm>
          <a:prstGeom prst="rect">
            <a:avLst/>
          </a:prstGeom>
          <a:noFill/>
        </p:spPr>
        <p:txBody>
          <a:bodyPr wrap="square">
            <a:spAutoFit/>
          </a:bodyPr>
          <a:lstStyle/>
          <a:p>
            <a:pPr algn="ctr"/>
            <a:r>
              <a:rPr lang="en-US" b="1" dirty="0">
                <a:solidFill>
                  <a:schemeClr val="accent1"/>
                </a:solidFill>
                <a:latin typeface="Arial" panose="020B0604020202020204" pitchFamily="34" charset="0"/>
                <a:cs typeface="Arial" panose="020B0604020202020204" pitchFamily="34" charset="0"/>
              </a:rPr>
              <a:t>Written Credit </a:t>
            </a:r>
          </a:p>
          <a:p>
            <a:pPr algn="ctr"/>
            <a:r>
              <a:rPr lang="en-US" b="1" dirty="0">
                <a:solidFill>
                  <a:schemeClr val="accent1"/>
                </a:solidFill>
                <a:latin typeface="Arial" panose="020B0604020202020204" pitchFamily="34" charset="0"/>
                <a:cs typeface="Arial" panose="020B0604020202020204" pitchFamily="34" charset="0"/>
              </a:rPr>
              <a:t>Policy </a:t>
            </a:r>
            <a:endParaRPr lang="en-IN" b="1" dirty="0">
              <a:solidFill>
                <a:schemeClr val="accent1"/>
              </a:solidFill>
              <a:latin typeface="Arial" panose="020B0604020202020204" pitchFamily="34" charset="0"/>
              <a:cs typeface="Arial" panose="020B0604020202020204" pitchFamily="34" charset="0"/>
            </a:endParaRPr>
          </a:p>
        </p:txBody>
      </p:sp>
      <p:sp>
        <p:nvSpPr>
          <p:cNvPr id="107" name="TextBox 106">
            <a:extLst>
              <a:ext uri="{FF2B5EF4-FFF2-40B4-BE49-F238E27FC236}">
                <a16:creationId xmlns:a16="http://schemas.microsoft.com/office/drawing/2014/main" id="{0D9D775D-8EF2-4105-8DF6-3A21A86193A4}"/>
              </a:ext>
            </a:extLst>
          </p:cNvPr>
          <p:cNvSpPr txBox="1"/>
          <p:nvPr/>
        </p:nvSpPr>
        <p:spPr>
          <a:xfrm>
            <a:off x="3305884" y="6862248"/>
            <a:ext cx="3229917" cy="646331"/>
          </a:xfrm>
          <a:prstGeom prst="rect">
            <a:avLst/>
          </a:prstGeom>
          <a:noFill/>
        </p:spPr>
        <p:txBody>
          <a:bodyPr wrap="square">
            <a:spAutoFit/>
          </a:bodyPr>
          <a:lstStyle/>
          <a:p>
            <a:pPr algn="ctr"/>
            <a:r>
              <a:rPr lang="en-US" b="1" dirty="0">
                <a:solidFill>
                  <a:schemeClr val="accent1"/>
                </a:solidFill>
                <a:latin typeface="Arial" panose="020B0604020202020204" pitchFamily="34" charset="0"/>
                <a:cs typeface="Arial" panose="020B0604020202020204" pitchFamily="34" charset="0"/>
              </a:rPr>
              <a:t>Loan Portfolio </a:t>
            </a:r>
            <a:br>
              <a:rPr lang="en-US" b="1" dirty="0">
                <a:solidFill>
                  <a:schemeClr val="accent1"/>
                </a:solidFill>
                <a:latin typeface="Arial" panose="020B0604020202020204" pitchFamily="34" charset="0"/>
                <a:cs typeface="Arial" panose="020B0604020202020204" pitchFamily="34" charset="0"/>
              </a:rPr>
            </a:br>
            <a:r>
              <a:rPr lang="en-US" b="1" dirty="0">
                <a:solidFill>
                  <a:schemeClr val="accent1"/>
                </a:solidFill>
                <a:latin typeface="Arial" panose="020B0604020202020204" pitchFamily="34" charset="0"/>
                <a:cs typeface="Arial" panose="020B0604020202020204" pitchFamily="34" charset="0"/>
              </a:rPr>
              <a:t>Management and Strategy</a:t>
            </a:r>
          </a:p>
        </p:txBody>
      </p:sp>
      <p:sp>
        <p:nvSpPr>
          <p:cNvPr id="108" name="TextBox 107">
            <a:extLst>
              <a:ext uri="{FF2B5EF4-FFF2-40B4-BE49-F238E27FC236}">
                <a16:creationId xmlns:a16="http://schemas.microsoft.com/office/drawing/2014/main" id="{DF0F2DAC-7B56-43E9-BA15-00800768D6B9}"/>
              </a:ext>
            </a:extLst>
          </p:cNvPr>
          <p:cNvSpPr txBox="1"/>
          <p:nvPr/>
        </p:nvSpPr>
        <p:spPr>
          <a:xfrm>
            <a:off x="6459920" y="6862248"/>
            <a:ext cx="3227832" cy="646331"/>
          </a:xfrm>
          <a:prstGeom prst="rect">
            <a:avLst/>
          </a:prstGeom>
          <a:noFill/>
        </p:spPr>
        <p:txBody>
          <a:bodyPr wrap="square">
            <a:spAutoFit/>
          </a:bodyPr>
          <a:lstStyle/>
          <a:p>
            <a:pPr algn="ctr"/>
            <a:r>
              <a:rPr lang="en-US" b="1" dirty="0">
                <a:solidFill>
                  <a:schemeClr val="accent1"/>
                </a:solidFill>
                <a:latin typeface="Arial" panose="020B0604020202020204" pitchFamily="34" charset="0"/>
                <a:cs typeface="Arial" panose="020B0604020202020204" pitchFamily="34" charset="0"/>
              </a:rPr>
              <a:t>Underwriting </a:t>
            </a:r>
            <a:br>
              <a:rPr lang="en-US" b="1" dirty="0">
                <a:solidFill>
                  <a:schemeClr val="accent1"/>
                </a:solidFill>
                <a:latin typeface="Arial" panose="020B0604020202020204" pitchFamily="34" charset="0"/>
                <a:cs typeface="Arial" panose="020B0604020202020204" pitchFamily="34" charset="0"/>
              </a:rPr>
            </a:br>
            <a:r>
              <a:rPr lang="en-US" b="1" dirty="0">
                <a:solidFill>
                  <a:schemeClr val="accent1"/>
                </a:solidFill>
                <a:latin typeface="Arial" panose="020B0604020202020204" pitchFamily="34" charset="0"/>
                <a:cs typeface="Arial" panose="020B0604020202020204" pitchFamily="34" charset="0"/>
              </a:rPr>
              <a:t>Standards</a:t>
            </a:r>
          </a:p>
        </p:txBody>
      </p:sp>
      <p:sp>
        <p:nvSpPr>
          <p:cNvPr id="109" name="TextBox 108">
            <a:extLst>
              <a:ext uri="{FF2B5EF4-FFF2-40B4-BE49-F238E27FC236}">
                <a16:creationId xmlns:a16="http://schemas.microsoft.com/office/drawing/2014/main" id="{AE2CD775-B5B3-4F8D-B874-7465B182C37B}"/>
              </a:ext>
            </a:extLst>
          </p:cNvPr>
          <p:cNvSpPr txBox="1"/>
          <p:nvPr/>
        </p:nvSpPr>
        <p:spPr>
          <a:xfrm>
            <a:off x="9611872" y="6862248"/>
            <a:ext cx="3227832" cy="646331"/>
          </a:xfrm>
          <a:prstGeom prst="rect">
            <a:avLst/>
          </a:prstGeom>
          <a:noFill/>
        </p:spPr>
        <p:txBody>
          <a:bodyPr wrap="square">
            <a:spAutoFit/>
          </a:bodyPr>
          <a:lstStyle/>
          <a:p>
            <a:pPr algn="ctr"/>
            <a:r>
              <a:rPr lang="en-US" b="1" dirty="0">
                <a:solidFill>
                  <a:schemeClr val="accent1"/>
                </a:solidFill>
                <a:latin typeface="Arial" panose="020B0604020202020204" pitchFamily="34" charset="0"/>
                <a:cs typeface="Arial" panose="020B0604020202020204" pitchFamily="34" charset="0"/>
              </a:rPr>
              <a:t>Loan-to-Value (LTV) </a:t>
            </a:r>
          </a:p>
          <a:p>
            <a:pPr algn="ctr"/>
            <a:r>
              <a:rPr lang="en-US" b="1" dirty="0">
                <a:solidFill>
                  <a:schemeClr val="accent1"/>
                </a:solidFill>
                <a:latin typeface="Arial" panose="020B0604020202020204" pitchFamily="34" charset="0"/>
                <a:cs typeface="Arial" panose="020B0604020202020204" pitchFamily="34" charset="0"/>
              </a:rPr>
              <a:t>Limits</a:t>
            </a:r>
          </a:p>
        </p:txBody>
      </p:sp>
      <p:sp>
        <p:nvSpPr>
          <p:cNvPr id="3" name="TextBox 2">
            <a:extLst>
              <a:ext uri="{FF2B5EF4-FFF2-40B4-BE49-F238E27FC236}">
                <a16:creationId xmlns:a16="http://schemas.microsoft.com/office/drawing/2014/main" id="{333E60A8-47DA-46CE-9ECB-A61009FC9D6D}"/>
              </a:ext>
            </a:extLst>
          </p:cNvPr>
          <p:cNvSpPr txBox="1"/>
          <p:nvPr/>
        </p:nvSpPr>
        <p:spPr>
          <a:xfrm>
            <a:off x="301752" y="2057400"/>
            <a:ext cx="12344417" cy="1785104"/>
          </a:xfrm>
          <a:prstGeom prst="rect">
            <a:avLst/>
          </a:prstGeom>
          <a:noFill/>
        </p:spPr>
        <p:txBody>
          <a:bodyPr wrap="square">
            <a:spAutoFit/>
          </a:bodyPr>
          <a:lstStyle/>
          <a:p>
            <a:pPr>
              <a:spcBef>
                <a:spcPts val="600"/>
              </a:spcBef>
              <a:spcAft>
                <a:spcPts val="600"/>
              </a:spcAft>
            </a:pPr>
            <a:r>
              <a:rPr lang="en-US" dirty="0">
                <a:latin typeface="Arial" panose="020B0604020202020204" pitchFamily="34" charset="0"/>
                <a:cs typeface="Arial" panose="020B0604020202020204" pitchFamily="34" charset="0"/>
              </a:rPr>
              <a:t>FDICIA guidelines include general requirements for inclusion in financial institutions’ real estate lending policies, as well as specific Loan-to-Value (LTV) limits to which lenders must adhere. </a:t>
            </a:r>
          </a:p>
          <a:p>
            <a:pPr>
              <a:spcBef>
                <a:spcPts val="600"/>
              </a:spcBef>
              <a:spcAft>
                <a:spcPts val="600"/>
              </a:spcAft>
            </a:pPr>
            <a:r>
              <a:rPr lang="en-US" dirty="0">
                <a:latin typeface="Arial" panose="020B0604020202020204" pitchFamily="34" charset="0"/>
                <a:cs typeface="Arial" panose="020B0604020202020204" pitchFamily="34" charset="0"/>
              </a:rPr>
              <a:t>While there are allowable exceptions documented within the text of the written FDICIA guidelines, in general, real estate lenders and financial institutions are charged with the following:</a:t>
            </a:r>
          </a:p>
          <a:p>
            <a:pPr>
              <a:spcBef>
                <a:spcPts val="600"/>
              </a:spcBef>
              <a:spcAft>
                <a:spcPts val="600"/>
              </a:spcAft>
            </a:pPr>
            <a:r>
              <a:rPr lang="en-IN" sz="1400" i="1" dirty="0">
                <a:solidFill>
                  <a:schemeClr val="accent3"/>
                </a:solidFill>
                <a:latin typeface="Arial "/>
              </a:rPr>
              <a:t>Click on each icon to learn about it. </a:t>
            </a:r>
          </a:p>
        </p:txBody>
      </p:sp>
      <p:grpSp>
        <p:nvGrpSpPr>
          <p:cNvPr id="53" name="Group 52">
            <a:extLst>
              <a:ext uri="{FF2B5EF4-FFF2-40B4-BE49-F238E27FC236}">
                <a16:creationId xmlns:a16="http://schemas.microsoft.com/office/drawing/2014/main" id="{964FA93B-4B02-414F-A3DD-2B4FF4E5CA41}"/>
              </a:ext>
            </a:extLst>
          </p:cNvPr>
          <p:cNvGrpSpPr/>
          <p:nvPr/>
        </p:nvGrpSpPr>
        <p:grpSpPr>
          <a:xfrm>
            <a:off x="10060142" y="4303164"/>
            <a:ext cx="2331293" cy="2331293"/>
            <a:chOff x="10059057" y="4409494"/>
            <a:chExt cx="2331293" cy="2331293"/>
          </a:xfrm>
        </p:grpSpPr>
        <p:sp>
          <p:nvSpPr>
            <p:cNvPr id="54" name="Oval 53">
              <a:extLst>
                <a:ext uri="{FF2B5EF4-FFF2-40B4-BE49-F238E27FC236}">
                  <a16:creationId xmlns:a16="http://schemas.microsoft.com/office/drawing/2014/main" id="{A9A51D32-2E64-4D3C-B741-051F870E78DB}"/>
                </a:ext>
              </a:extLst>
            </p:cNvPr>
            <p:cNvSpPr/>
            <p:nvPr/>
          </p:nvSpPr>
          <p:spPr>
            <a:xfrm>
              <a:off x="10059057" y="4409494"/>
              <a:ext cx="2331293" cy="2331293"/>
            </a:xfrm>
            <a:prstGeom prst="ellipse">
              <a:avLst/>
            </a:prstGeom>
            <a:solidFill>
              <a:schemeClr val="bg1"/>
            </a:solidFill>
            <a:ln w="38100">
              <a:solidFill>
                <a:srgbClr val="006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5" name="Picture 54" descr="Logo&#10;&#10;Description automatically generated">
              <a:extLst>
                <a:ext uri="{FF2B5EF4-FFF2-40B4-BE49-F238E27FC236}">
                  <a16:creationId xmlns:a16="http://schemas.microsoft.com/office/drawing/2014/main" id="{592E2A29-A2F1-45FA-9AC3-D265A4D05416}"/>
                </a:ext>
              </a:extLst>
            </p:cNvPr>
            <p:cNvPicPr>
              <a:picLocks noChangeAspect="1"/>
            </p:cNvPicPr>
            <p:nvPr/>
          </p:nvPicPr>
          <p:blipFill rotWithShape="1">
            <a:blip r:embed="rId3">
              <a:extLst>
                <a:ext uri="{28A0092B-C50C-407E-A947-70E740481C1C}">
                  <a14:useLocalDpi xmlns:a14="http://schemas.microsoft.com/office/drawing/2010/main" val="0"/>
                </a:ext>
              </a:extLst>
            </a:blip>
            <a:srcRect l="14624" t="12793" r="13273" b="15104"/>
            <a:stretch/>
          </p:blipFill>
          <p:spPr>
            <a:xfrm>
              <a:off x="10122310" y="4475320"/>
              <a:ext cx="2211627" cy="2211627"/>
            </a:xfrm>
            <a:prstGeom prst="ellipse">
              <a:avLst/>
            </a:prstGeom>
            <a:noFill/>
          </p:spPr>
        </p:pic>
      </p:grpSp>
      <p:grpSp>
        <p:nvGrpSpPr>
          <p:cNvPr id="56" name="Group 55">
            <a:extLst>
              <a:ext uri="{FF2B5EF4-FFF2-40B4-BE49-F238E27FC236}">
                <a16:creationId xmlns:a16="http://schemas.microsoft.com/office/drawing/2014/main" id="{22E8E74A-4064-47AF-B7FD-8007559BD028}"/>
              </a:ext>
            </a:extLst>
          </p:cNvPr>
          <p:cNvGrpSpPr/>
          <p:nvPr/>
        </p:nvGrpSpPr>
        <p:grpSpPr>
          <a:xfrm>
            <a:off x="6908190" y="4303164"/>
            <a:ext cx="2331293" cy="2331293"/>
            <a:chOff x="6925425" y="4409494"/>
            <a:chExt cx="2331293" cy="2331293"/>
          </a:xfrm>
        </p:grpSpPr>
        <p:sp>
          <p:nvSpPr>
            <p:cNvPr id="57" name="Oval 56">
              <a:extLst>
                <a:ext uri="{FF2B5EF4-FFF2-40B4-BE49-F238E27FC236}">
                  <a16:creationId xmlns:a16="http://schemas.microsoft.com/office/drawing/2014/main" id="{2975B1CA-468D-4534-920C-D932BD4D0AB6}"/>
                </a:ext>
              </a:extLst>
            </p:cNvPr>
            <p:cNvSpPr/>
            <p:nvPr/>
          </p:nvSpPr>
          <p:spPr>
            <a:xfrm>
              <a:off x="6925425" y="4409494"/>
              <a:ext cx="2331293" cy="2331293"/>
            </a:xfrm>
            <a:prstGeom prst="ellipse">
              <a:avLst/>
            </a:prstGeom>
            <a:solidFill>
              <a:schemeClr val="bg1"/>
            </a:solidFill>
            <a:ln w="38100">
              <a:solidFill>
                <a:srgbClr val="006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D7DB7969-B077-49C4-AE8E-75EBD31BC2AB}"/>
                </a:ext>
              </a:extLst>
            </p:cNvPr>
            <p:cNvSpPr/>
            <p:nvPr/>
          </p:nvSpPr>
          <p:spPr>
            <a:xfrm>
              <a:off x="7014257" y="4480560"/>
              <a:ext cx="2159043" cy="219455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Picture 58" descr="A picture containing text&#10;&#10;Description automatically generated">
              <a:extLst>
                <a:ext uri="{FF2B5EF4-FFF2-40B4-BE49-F238E27FC236}">
                  <a16:creationId xmlns:a16="http://schemas.microsoft.com/office/drawing/2014/main" id="{F4F90D02-9FF1-4A31-B0E7-B2DC0DDA01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567" y="5069802"/>
              <a:ext cx="1876757" cy="1457998"/>
            </a:xfrm>
            <a:prstGeom prst="rect">
              <a:avLst/>
            </a:prstGeom>
          </p:spPr>
        </p:pic>
      </p:grpSp>
      <p:grpSp>
        <p:nvGrpSpPr>
          <p:cNvPr id="60" name="Group 59">
            <a:extLst>
              <a:ext uri="{FF2B5EF4-FFF2-40B4-BE49-F238E27FC236}">
                <a16:creationId xmlns:a16="http://schemas.microsoft.com/office/drawing/2014/main" id="{BB1D895A-8439-49DD-B9BA-7C84A933DD1B}"/>
              </a:ext>
            </a:extLst>
          </p:cNvPr>
          <p:cNvGrpSpPr/>
          <p:nvPr/>
        </p:nvGrpSpPr>
        <p:grpSpPr>
          <a:xfrm>
            <a:off x="3755196" y="4303164"/>
            <a:ext cx="2331293" cy="2331293"/>
            <a:chOff x="3791794" y="4409494"/>
            <a:chExt cx="2331293" cy="2331293"/>
          </a:xfrm>
        </p:grpSpPr>
        <p:sp>
          <p:nvSpPr>
            <p:cNvPr id="61" name="Oval 60">
              <a:extLst>
                <a:ext uri="{FF2B5EF4-FFF2-40B4-BE49-F238E27FC236}">
                  <a16:creationId xmlns:a16="http://schemas.microsoft.com/office/drawing/2014/main" id="{DD637700-F89B-44B4-B427-CBD00ADF894D}"/>
                </a:ext>
              </a:extLst>
            </p:cNvPr>
            <p:cNvSpPr/>
            <p:nvPr/>
          </p:nvSpPr>
          <p:spPr>
            <a:xfrm>
              <a:off x="3791794" y="4409494"/>
              <a:ext cx="2331293" cy="2331293"/>
            </a:xfrm>
            <a:prstGeom prst="ellipse">
              <a:avLst/>
            </a:prstGeom>
            <a:solidFill>
              <a:schemeClr val="bg1"/>
            </a:solidFill>
            <a:ln w="38100">
              <a:solidFill>
                <a:srgbClr val="006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2" name="Picture 61" descr="Icon&#10;&#10;Description automatically generated">
              <a:extLst>
                <a:ext uri="{FF2B5EF4-FFF2-40B4-BE49-F238E27FC236}">
                  <a16:creationId xmlns:a16="http://schemas.microsoft.com/office/drawing/2014/main" id="{60368925-77E8-4ECA-BCF2-4C66E8EB1D32}"/>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884" t="10393" r="7884" b="9587"/>
            <a:stretch/>
          </p:blipFill>
          <p:spPr>
            <a:xfrm>
              <a:off x="3865536" y="4483236"/>
              <a:ext cx="2196000" cy="2196000"/>
            </a:xfrm>
            <a:prstGeom prst="ellipse">
              <a:avLst/>
            </a:prstGeom>
          </p:spPr>
        </p:pic>
      </p:grpSp>
      <p:grpSp>
        <p:nvGrpSpPr>
          <p:cNvPr id="63" name="Group 62">
            <a:extLst>
              <a:ext uri="{FF2B5EF4-FFF2-40B4-BE49-F238E27FC236}">
                <a16:creationId xmlns:a16="http://schemas.microsoft.com/office/drawing/2014/main" id="{811F76D8-63B2-4C36-92E1-1F7F21C0D47D}"/>
              </a:ext>
            </a:extLst>
          </p:cNvPr>
          <p:cNvGrpSpPr/>
          <p:nvPr/>
        </p:nvGrpSpPr>
        <p:grpSpPr>
          <a:xfrm>
            <a:off x="602203" y="4303164"/>
            <a:ext cx="2331293" cy="2331293"/>
            <a:chOff x="658163" y="4409494"/>
            <a:chExt cx="2331293" cy="2331293"/>
          </a:xfrm>
        </p:grpSpPr>
        <p:sp>
          <p:nvSpPr>
            <p:cNvPr id="64" name="Oval 63">
              <a:extLst>
                <a:ext uri="{FF2B5EF4-FFF2-40B4-BE49-F238E27FC236}">
                  <a16:creationId xmlns:a16="http://schemas.microsoft.com/office/drawing/2014/main" id="{CF6BABA8-C4B5-4C34-B83B-1CA2D7113219}"/>
                </a:ext>
              </a:extLst>
            </p:cNvPr>
            <p:cNvSpPr/>
            <p:nvPr/>
          </p:nvSpPr>
          <p:spPr>
            <a:xfrm>
              <a:off x="658163" y="4409494"/>
              <a:ext cx="2331293" cy="2331293"/>
            </a:xfrm>
            <a:prstGeom prst="ellipse">
              <a:avLst/>
            </a:prstGeom>
            <a:solidFill>
              <a:schemeClr val="bg1"/>
            </a:solidFill>
            <a:ln w="38100">
              <a:solidFill>
                <a:srgbClr val="0A3E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a:extLst>
                <a:ext uri="{FF2B5EF4-FFF2-40B4-BE49-F238E27FC236}">
                  <a16:creationId xmlns:a16="http://schemas.microsoft.com/office/drawing/2014/main" id="{62531464-4572-47AF-A113-7D387015804A}"/>
                </a:ext>
              </a:extLst>
            </p:cNvPr>
            <p:cNvSpPr/>
            <p:nvPr/>
          </p:nvSpPr>
          <p:spPr>
            <a:xfrm>
              <a:off x="731520" y="4466338"/>
              <a:ext cx="2196000" cy="2196000"/>
            </a:xfrm>
            <a:prstGeom prst="ellipse">
              <a:avLst/>
            </a:prstGeom>
            <a:solidFill>
              <a:srgbClr val="B48C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6" name="Picture 65" descr="A picture containing text&#10;&#10;Description automatically generated">
              <a:extLst>
                <a:ext uri="{FF2B5EF4-FFF2-40B4-BE49-F238E27FC236}">
                  <a16:creationId xmlns:a16="http://schemas.microsoft.com/office/drawing/2014/main" id="{0C93C0CE-3DD6-4782-9EF9-6F167B4F4E0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6185" y="4634313"/>
              <a:ext cx="1426043" cy="1836605"/>
            </a:xfrm>
            <a:prstGeom prst="rect">
              <a:avLst/>
            </a:prstGeom>
          </p:spPr>
        </p:pic>
      </p:grpSp>
      <p:sp>
        <p:nvSpPr>
          <p:cNvPr id="4" name="Slide Number Placeholder 3">
            <a:extLst>
              <a:ext uri="{FF2B5EF4-FFF2-40B4-BE49-F238E27FC236}">
                <a16:creationId xmlns:a16="http://schemas.microsoft.com/office/drawing/2014/main" id="{796C7935-BAF3-416D-A4DD-76F9BC3CE1ED}"/>
              </a:ext>
            </a:extLst>
          </p:cNvPr>
          <p:cNvSpPr>
            <a:spLocks noGrp="1"/>
          </p:cNvSpPr>
          <p:nvPr>
            <p:ph type="sldNum" sz="quarter" idx="12"/>
          </p:nvPr>
        </p:nvSpPr>
        <p:spPr/>
        <p:txBody>
          <a:bodyPr/>
          <a:lstStyle/>
          <a:p>
            <a:fld id="{71A628A0-E779-4D32-97F1-9C80A60D6EF0}" type="slidenum">
              <a:rPr lang="en-IN" smtClean="0"/>
              <a:pPr/>
              <a:t>105</a:t>
            </a:fld>
            <a:r>
              <a:rPr lang="en-IN"/>
              <a:t> of 116</a:t>
            </a:r>
            <a:endParaRPr lang="en-IN" dirty="0"/>
          </a:p>
        </p:txBody>
      </p:sp>
    </p:spTree>
    <p:extLst>
      <p:ext uri="{BB962C8B-B14F-4D97-AF65-F5344CB8AC3E}">
        <p14:creationId xmlns:p14="http://schemas.microsoft.com/office/powerpoint/2010/main" val="53326696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7F2E-DDAA-48D0-B40C-8061554B005C}"/>
              </a:ext>
            </a:extLst>
          </p:cNvPr>
          <p:cNvSpPr>
            <a:spLocks noGrp="1"/>
          </p:cNvSpPr>
          <p:nvPr>
            <p:ph type="title"/>
          </p:nvPr>
        </p:nvSpPr>
        <p:spPr/>
        <p:txBody>
          <a:bodyPr/>
          <a:lstStyle/>
          <a:p>
            <a:r>
              <a:rPr lang="en-US" dirty="0"/>
              <a:t>FDICIA Guidelines</a:t>
            </a:r>
            <a:endParaRPr lang="en-IN" dirty="0"/>
          </a:p>
        </p:txBody>
      </p:sp>
      <p:sp>
        <p:nvSpPr>
          <p:cNvPr id="11" name="Rectangle 10">
            <a:extLst>
              <a:ext uri="{FF2B5EF4-FFF2-40B4-BE49-F238E27FC236}">
                <a16:creationId xmlns:a16="http://schemas.microsoft.com/office/drawing/2014/main" id="{E0323890-D164-4F8C-8715-8A72718F7BF6}"/>
              </a:ext>
            </a:extLst>
          </p:cNvPr>
          <p:cNvSpPr/>
          <p:nvPr/>
        </p:nvSpPr>
        <p:spPr>
          <a:xfrm>
            <a:off x="13090068" y="0"/>
            <a:ext cx="1102182"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Slide 15</a:t>
            </a:r>
          </a:p>
        </p:txBody>
      </p:sp>
      <p:sp>
        <p:nvSpPr>
          <p:cNvPr id="25" name="Rectangle 24">
            <a:extLst>
              <a:ext uri="{FF2B5EF4-FFF2-40B4-BE49-F238E27FC236}">
                <a16:creationId xmlns:a16="http://schemas.microsoft.com/office/drawing/2014/main" id="{609C14F5-E12F-4F3E-9C2F-43E02A4B9623}"/>
              </a:ext>
            </a:extLst>
          </p:cNvPr>
          <p:cNvSpPr/>
          <p:nvPr/>
        </p:nvSpPr>
        <p:spPr>
          <a:xfrm>
            <a:off x="6571807" y="3886201"/>
            <a:ext cx="6083506" cy="267615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744614F6-62CE-4ADD-9D4B-6F582C508AA9}"/>
              </a:ext>
            </a:extLst>
          </p:cNvPr>
          <p:cNvSpPr/>
          <p:nvPr/>
        </p:nvSpPr>
        <p:spPr>
          <a:xfrm>
            <a:off x="310896" y="3886201"/>
            <a:ext cx="6185154" cy="267615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TextBox 26">
            <a:extLst>
              <a:ext uri="{FF2B5EF4-FFF2-40B4-BE49-F238E27FC236}">
                <a16:creationId xmlns:a16="http://schemas.microsoft.com/office/drawing/2014/main" id="{82D09164-7064-49BD-BC9B-16C744774C3B}"/>
              </a:ext>
            </a:extLst>
          </p:cNvPr>
          <p:cNvSpPr txBox="1"/>
          <p:nvPr/>
        </p:nvSpPr>
        <p:spPr>
          <a:xfrm>
            <a:off x="1382105" y="6775457"/>
            <a:ext cx="10201998" cy="646331"/>
          </a:xfrm>
          <a:prstGeom prst="rect">
            <a:avLst/>
          </a:prstGeom>
          <a:noFill/>
        </p:spPr>
        <p:txBody>
          <a:bodyPr wrap="square">
            <a:spAutoFit/>
          </a:bodyPr>
          <a:lstStyle/>
          <a:p>
            <a:pPr algn="ctr"/>
            <a:r>
              <a:rPr lang="en-IN" dirty="0">
                <a:latin typeface="Arial" panose="020B0604020202020204" pitchFamily="34" charset="0"/>
                <a:cs typeface="Arial" panose="020B0604020202020204" pitchFamily="34" charset="0"/>
              </a:rPr>
              <a:t>Every officer needs to know where to </a:t>
            </a:r>
            <a:r>
              <a:rPr lang="en-IN" b="1" dirty="0">
                <a:latin typeface="Arial" panose="020B0604020202020204" pitchFamily="34" charset="0"/>
                <a:cs typeface="Arial" panose="020B0604020202020204" pitchFamily="34" charset="0"/>
              </a:rPr>
              <a:t>find</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the</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policy</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for his/her financial institution </a:t>
            </a:r>
            <a:r>
              <a:rPr lang="en-IN" dirty="0">
                <a:latin typeface="Arial" panose="020B0604020202020204" pitchFamily="34" charset="0"/>
                <a:cs typeface="Arial" panose="020B0604020202020204" pitchFamily="34" charset="0"/>
              </a:rPr>
              <a:t>before becoming involved with real estate lending of any kind.</a:t>
            </a:r>
          </a:p>
        </p:txBody>
      </p:sp>
      <p:sp>
        <p:nvSpPr>
          <p:cNvPr id="28" name="Rectangle 27">
            <a:extLst>
              <a:ext uri="{FF2B5EF4-FFF2-40B4-BE49-F238E27FC236}">
                <a16:creationId xmlns:a16="http://schemas.microsoft.com/office/drawing/2014/main" id="{05085DCB-5A4A-499E-96CB-A37AEA5BDB2D}"/>
              </a:ext>
            </a:extLst>
          </p:cNvPr>
          <p:cNvSpPr/>
          <p:nvPr/>
        </p:nvSpPr>
        <p:spPr>
          <a:xfrm>
            <a:off x="310896" y="2249258"/>
            <a:ext cx="12344417" cy="15532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16425325-8761-4D1D-A339-3C2D0AD07F3B}"/>
              </a:ext>
            </a:extLst>
          </p:cNvPr>
          <p:cNvSpPr txBox="1"/>
          <p:nvPr/>
        </p:nvSpPr>
        <p:spPr>
          <a:xfrm>
            <a:off x="2745128" y="2666348"/>
            <a:ext cx="9805707" cy="707886"/>
          </a:xfrm>
          <a:prstGeom prst="rect">
            <a:avLst/>
          </a:prstGeom>
          <a:noFill/>
        </p:spPr>
        <p:txBody>
          <a:bodyPr wrap="square">
            <a:spAutoFit/>
          </a:bodyPr>
          <a:lstStyle/>
          <a:p>
            <a:r>
              <a:rPr lang="en-IN" sz="2000" dirty="0">
                <a:solidFill>
                  <a:schemeClr val="bg1"/>
                </a:solidFill>
                <a:latin typeface="Arial" panose="020B0604020202020204" pitchFamily="34" charset="0"/>
                <a:cs typeface="Arial" panose="020B0604020202020204" pitchFamily="34" charset="0"/>
              </a:rPr>
              <a:t>Each insured depository institution must adopt and maintain a written policy that establishes appropriate limits and standards for all extensions of credit that are:</a:t>
            </a:r>
          </a:p>
        </p:txBody>
      </p:sp>
      <p:sp>
        <p:nvSpPr>
          <p:cNvPr id="30" name="TextBox 29">
            <a:extLst>
              <a:ext uri="{FF2B5EF4-FFF2-40B4-BE49-F238E27FC236}">
                <a16:creationId xmlns:a16="http://schemas.microsoft.com/office/drawing/2014/main" id="{71410962-5419-4659-8639-1A96D51569F4}"/>
              </a:ext>
            </a:extLst>
          </p:cNvPr>
          <p:cNvSpPr txBox="1"/>
          <p:nvPr/>
        </p:nvSpPr>
        <p:spPr>
          <a:xfrm>
            <a:off x="797190" y="5654635"/>
            <a:ext cx="5212567" cy="369332"/>
          </a:xfrm>
          <a:prstGeom prst="rect">
            <a:avLst/>
          </a:prstGeom>
          <a:noFill/>
        </p:spPr>
        <p:txBody>
          <a:bodyPr wrap="square">
            <a:spAutoFit/>
          </a:bodyPr>
          <a:lstStyle/>
          <a:p>
            <a:pPr algn="ctr"/>
            <a:r>
              <a:rPr lang="en-IN" dirty="0">
                <a:latin typeface="Arial" panose="020B0604020202020204" pitchFamily="34" charset="0"/>
                <a:cs typeface="Arial" panose="020B0604020202020204" pitchFamily="34" charset="0"/>
              </a:rPr>
              <a:t>Secured by </a:t>
            </a:r>
            <a:r>
              <a:rPr lang="en-IN" b="1" dirty="0">
                <a:latin typeface="Arial" panose="020B0604020202020204" pitchFamily="34" charset="0"/>
                <a:cs typeface="Arial" panose="020B0604020202020204" pitchFamily="34" charset="0"/>
              </a:rPr>
              <a:t>liens</a:t>
            </a:r>
            <a:r>
              <a:rPr lang="en-IN" dirty="0">
                <a:latin typeface="Arial" panose="020B0604020202020204" pitchFamily="34" charset="0"/>
                <a:cs typeface="Arial" panose="020B0604020202020204" pitchFamily="34" charset="0"/>
              </a:rPr>
              <a:t> on, or </a:t>
            </a:r>
            <a:r>
              <a:rPr lang="en-IN" b="1" dirty="0">
                <a:latin typeface="Arial" panose="020B0604020202020204" pitchFamily="34" charset="0"/>
                <a:cs typeface="Arial" panose="020B0604020202020204" pitchFamily="34" charset="0"/>
              </a:rPr>
              <a:t>interests</a:t>
            </a:r>
            <a:r>
              <a:rPr lang="en-IN" dirty="0">
                <a:latin typeface="Arial" panose="020B0604020202020204" pitchFamily="34" charset="0"/>
                <a:cs typeface="Arial" panose="020B0604020202020204" pitchFamily="34" charset="0"/>
              </a:rPr>
              <a:t> in, real estate.</a:t>
            </a:r>
          </a:p>
        </p:txBody>
      </p:sp>
      <p:sp>
        <p:nvSpPr>
          <p:cNvPr id="31" name="TextBox 30">
            <a:extLst>
              <a:ext uri="{FF2B5EF4-FFF2-40B4-BE49-F238E27FC236}">
                <a16:creationId xmlns:a16="http://schemas.microsoft.com/office/drawing/2014/main" id="{25E93534-97A0-4B81-BB1E-4A8B991B6D51}"/>
              </a:ext>
            </a:extLst>
          </p:cNvPr>
          <p:cNvSpPr txBox="1"/>
          <p:nvPr/>
        </p:nvSpPr>
        <p:spPr>
          <a:xfrm>
            <a:off x="6811174" y="5639277"/>
            <a:ext cx="5604772" cy="646331"/>
          </a:xfrm>
          <a:prstGeom prst="rect">
            <a:avLst/>
          </a:prstGeom>
          <a:noFill/>
        </p:spPr>
        <p:txBody>
          <a:bodyPr wrap="square">
            <a:spAutoFit/>
          </a:bodyPr>
          <a:lstStyle/>
          <a:p>
            <a:pPr algn="ctr"/>
            <a:r>
              <a:rPr lang="en-IN" dirty="0">
                <a:latin typeface="Arial" panose="020B0604020202020204" pitchFamily="34" charset="0"/>
                <a:cs typeface="Arial" panose="020B0604020202020204" pitchFamily="34" charset="0"/>
              </a:rPr>
              <a:t>Made for the purpose of </a:t>
            </a:r>
            <a:r>
              <a:rPr lang="en-IN" b="1" dirty="0">
                <a:latin typeface="Arial" panose="020B0604020202020204" pitchFamily="34" charset="0"/>
                <a:cs typeface="Arial" panose="020B0604020202020204" pitchFamily="34" charset="0"/>
              </a:rPr>
              <a:t>financing</a:t>
            </a:r>
            <a:r>
              <a:rPr lang="en-IN" dirty="0">
                <a:latin typeface="Arial" panose="020B0604020202020204" pitchFamily="34" charset="0"/>
                <a:cs typeface="Arial" panose="020B0604020202020204" pitchFamily="34" charset="0"/>
              </a:rPr>
              <a:t> the </a:t>
            </a:r>
            <a:r>
              <a:rPr lang="en-IN" b="1" dirty="0">
                <a:latin typeface="Arial" panose="020B0604020202020204" pitchFamily="34" charset="0"/>
                <a:cs typeface="Arial" panose="020B0604020202020204" pitchFamily="34" charset="0"/>
              </a:rPr>
              <a:t>construction</a:t>
            </a:r>
            <a:r>
              <a:rPr lang="en-IN" dirty="0">
                <a:latin typeface="Arial" panose="020B0604020202020204" pitchFamily="34" charset="0"/>
                <a:cs typeface="Arial" panose="020B0604020202020204" pitchFamily="34" charset="0"/>
              </a:rPr>
              <a:t> of a </a:t>
            </a:r>
            <a:r>
              <a:rPr lang="en-IN" b="1" dirty="0">
                <a:latin typeface="Arial" panose="020B0604020202020204" pitchFamily="34" charset="0"/>
                <a:cs typeface="Arial" panose="020B0604020202020204" pitchFamily="34" charset="0"/>
              </a:rPr>
              <a:t>building</a:t>
            </a:r>
            <a:r>
              <a:rPr lang="en-IN" dirty="0">
                <a:latin typeface="Arial" panose="020B0604020202020204" pitchFamily="34" charset="0"/>
                <a:cs typeface="Arial" panose="020B0604020202020204" pitchFamily="34" charset="0"/>
              </a:rPr>
              <a:t> or </a:t>
            </a:r>
            <a:r>
              <a:rPr lang="en-IN" b="1" dirty="0">
                <a:latin typeface="Arial" panose="020B0604020202020204" pitchFamily="34" charset="0"/>
                <a:cs typeface="Arial" panose="020B0604020202020204" pitchFamily="34" charset="0"/>
              </a:rPr>
              <a:t>other</a:t>
            </a:r>
            <a:r>
              <a:rPr lang="en-IN" dirty="0">
                <a:latin typeface="Arial" panose="020B0604020202020204" pitchFamily="34" charset="0"/>
                <a:cs typeface="Arial" panose="020B0604020202020204" pitchFamily="34" charset="0"/>
              </a:rPr>
              <a:t> </a:t>
            </a:r>
            <a:r>
              <a:rPr lang="en-IN" b="1" dirty="0">
                <a:latin typeface="Arial" panose="020B0604020202020204" pitchFamily="34" charset="0"/>
                <a:cs typeface="Arial" panose="020B0604020202020204" pitchFamily="34" charset="0"/>
              </a:rPr>
              <a:t>improvements</a:t>
            </a:r>
            <a:r>
              <a:rPr lang="en-IN" dirty="0">
                <a:latin typeface="Arial" panose="020B0604020202020204" pitchFamily="34" charset="0"/>
                <a:cs typeface="Arial" panose="020B0604020202020204" pitchFamily="34" charset="0"/>
              </a:rPr>
              <a:t>. </a:t>
            </a:r>
          </a:p>
        </p:txBody>
      </p:sp>
      <p:grpSp>
        <p:nvGrpSpPr>
          <p:cNvPr id="32" name="Group 31">
            <a:extLst>
              <a:ext uri="{FF2B5EF4-FFF2-40B4-BE49-F238E27FC236}">
                <a16:creationId xmlns:a16="http://schemas.microsoft.com/office/drawing/2014/main" id="{70CEEB05-D238-404D-935A-645D4DBA2F70}"/>
              </a:ext>
            </a:extLst>
          </p:cNvPr>
          <p:cNvGrpSpPr/>
          <p:nvPr/>
        </p:nvGrpSpPr>
        <p:grpSpPr>
          <a:xfrm>
            <a:off x="485031" y="2066498"/>
            <a:ext cx="1937902" cy="2081945"/>
            <a:chOff x="10667241" y="2199591"/>
            <a:chExt cx="1937902" cy="2081945"/>
          </a:xfrm>
        </p:grpSpPr>
        <p:sp>
          <p:nvSpPr>
            <p:cNvPr id="33" name="Oval 32">
              <a:extLst>
                <a:ext uri="{FF2B5EF4-FFF2-40B4-BE49-F238E27FC236}">
                  <a16:creationId xmlns:a16="http://schemas.microsoft.com/office/drawing/2014/main" id="{EE7FF0D0-DB78-45AB-B688-365BBC907480}"/>
                </a:ext>
              </a:extLst>
            </p:cNvPr>
            <p:cNvSpPr/>
            <p:nvPr/>
          </p:nvSpPr>
          <p:spPr>
            <a:xfrm>
              <a:off x="10667241" y="2372975"/>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Picture 33" descr="A person wearing a suit and tie&#10;&#10;Description automatically generated">
              <a:extLst>
                <a:ext uri="{FF2B5EF4-FFF2-40B4-BE49-F238E27FC236}">
                  <a16:creationId xmlns:a16="http://schemas.microsoft.com/office/drawing/2014/main" id="{7ED573BD-9CCC-4455-AA56-CDFA833F0F36}"/>
                </a:ext>
              </a:extLst>
            </p:cNvPr>
            <p:cNvPicPr>
              <a:picLocks noChangeAspect="1"/>
            </p:cNvPicPr>
            <p:nvPr/>
          </p:nvPicPr>
          <p:blipFill rotWithShape="1">
            <a:blip r:embed="rId3">
              <a:extLst>
                <a:ext uri="{28A0092B-C50C-407E-A947-70E740481C1C}">
                  <a14:useLocalDpi xmlns:a14="http://schemas.microsoft.com/office/drawing/2010/main" val="0"/>
                </a:ext>
              </a:extLst>
            </a:blip>
            <a:srcRect l="13493" r="10288" b="70385"/>
            <a:stretch/>
          </p:blipFill>
          <p:spPr>
            <a:xfrm>
              <a:off x="10667827" y="2199591"/>
              <a:ext cx="1937316" cy="2065472"/>
            </a:xfrm>
            <a:prstGeom prst="ellipse">
              <a:avLst/>
            </a:prstGeom>
          </p:spPr>
        </p:pic>
      </p:grpSp>
      <p:grpSp>
        <p:nvGrpSpPr>
          <p:cNvPr id="35" name="Group 34">
            <a:extLst>
              <a:ext uri="{FF2B5EF4-FFF2-40B4-BE49-F238E27FC236}">
                <a16:creationId xmlns:a16="http://schemas.microsoft.com/office/drawing/2014/main" id="{6EC64B6B-A02B-4682-A1BA-120979F3A320}"/>
              </a:ext>
            </a:extLst>
          </p:cNvPr>
          <p:cNvGrpSpPr/>
          <p:nvPr/>
        </p:nvGrpSpPr>
        <p:grpSpPr>
          <a:xfrm>
            <a:off x="2847482" y="4256228"/>
            <a:ext cx="1072058" cy="1048221"/>
            <a:chOff x="2847482" y="4256228"/>
            <a:chExt cx="1072058" cy="1048221"/>
          </a:xfrm>
        </p:grpSpPr>
        <p:grpSp>
          <p:nvGrpSpPr>
            <p:cNvPr id="36" name="Graphic 87">
              <a:extLst>
                <a:ext uri="{FF2B5EF4-FFF2-40B4-BE49-F238E27FC236}">
                  <a16:creationId xmlns:a16="http://schemas.microsoft.com/office/drawing/2014/main" id="{277DF31D-82B6-4555-AF3F-568B6F18A4E1}"/>
                </a:ext>
              </a:extLst>
            </p:cNvPr>
            <p:cNvGrpSpPr/>
            <p:nvPr/>
          </p:nvGrpSpPr>
          <p:grpSpPr>
            <a:xfrm>
              <a:off x="3483521" y="4256228"/>
              <a:ext cx="436019" cy="435702"/>
              <a:chOff x="2814056" y="3049478"/>
              <a:chExt cx="1028110" cy="1027362"/>
            </a:xfrm>
            <a:noFill/>
          </p:grpSpPr>
          <p:sp>
            <p:nvSpPr>
              <p:cNvPr id="38" name="Freeform: Shape 37">
                <a:extLst>
                  <a:ext uri="{FF2B5EF4-FFF2-40B4-BE49-F238E27FC236}">
                    <a16:creationId xmlns:a16="http://schemas.microsoft.com/office/drawing/2014/main" id="{ABB7EC13-CD73-4FEF-AD90-F06051389409}"/>
                  </a:ext>
                </a:extLst>
              </p:cNvPr>
              <p:cNvSpPr/>
              <p:nvPr/>
            </p:nvSpPr>
            <p:spPr>
              <a:xfrm>
                <a:off x="2814056" y="3049478"/>
                <a:ext cx="455682" cy="447412"/>
              </a:xfrm>
              <a:custGeom>
                <a:avLst/>
                <a:gdLst>
                  <a:gd name="connsiteX0" fmla="*/ 166644 w 455682"/>
                  <a:gd name="connsiteY0" fmla="*/ 438981 h 447412"/>
                  <a:gd name="connsiteX1" fmla="*/ 447209 w 455682"/>
                  <a:gd name="connsiteY1" fmla="*/ 282693 h 447412"/>
                  <a:gd name="connsiteX2" fmla="*/ 447209 w 455682"/>
                  <a:gd name="connsiteY2" fmla="*/ 162182 h 447412"/>
                  <a:gd name="connsiteX3" fmla="*/ 289038 w 455682"/>
                  <a:gd name="connsiteY3" fmla="*/ 7777 h 447412"/>
                  <a:gd name="connsiteX4" fmla="*/ 8473 w 455682"/>
                  <a:gd name="connsiteY4" fmla="*/ 164065 h 447412"/>
                  <a:gd name="connsiteX5" fmla="*/ 8473 w 455682"/>
                  <a:gd name="connsiteY5" fmla="*/ 284576 h 447412"/>
                  <a:gd name="connsiteX6" fmla="*/ 166644 w 455682"/>
                  <a:gd name="connsiteY6" fmla="*/ 438981 h 447412"/>
                  <a:gd name="connsiteX7" fmla="*/ 166644 w 455682"/>
                  <a:gd name="connsiteY7" fmla="*/ 438981 h 44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82" h="447412">
                    <a:moveTo>
                      <a:pt x="166644" y="438981"/>
                    </a:moveTo>
                    <a:cubicBezTo>
                      <a:pt x="287155" y="472875"/>
                      <a:pt x="413315" y="401321"/>
                      <a:pt x="447209" y="282693"/>
                    </a:cubicBezTo>
                    <a:cubicBezTo>
                      <a:pt x="458507" y="243151"/>
                      <a:pt x="458507" y="201725"/>
                      <a:pt x="447209" y="162182"/>
                    </a:cubicBezTo>
                    <a:cubicBezTo>
                      <a:pt x="426496" y="86863"/>
                      <a:pt x="366241" y="28490"/>
                      <a:pt x="289038" y="7777"/>
                    </a:cubicBezTo>
                    <a:cubicBezTo>
                      <a:pt x="168527" y="-24233"/>
                      <a:pt x="42367" y="45437"/>
                      <a:pt x="8473" y="164065"/>
                    </a:cubicBezTo>
                    <a:cubicBezTo>
                      <a:pt x="-2824" y="203608"/>
                      <a:pt x="-2824" y="245034"/>
                      <a:pt x="8473" y="284576"/>
                    </a:cubicBezTo>
                    <a:cubicBezTo>
                      <a:pt x="31069" y="359896"/>
                      <a:pt x="89442" y="420151"/>
                      <a:pt x="166644" y="438981"/>
                    </a:cubicBezTo>
                    <a:lnTo>
                      <a:pt x="166644" y="438981"/>
                    </a:lnTo>
                    <a:close/>
                  </a:path>
                </a:pathLst>
              </a:custGeom>
              <a:noFill/>
              <a:ln w="19050" cap="flat">
                <a:solidFill>
                  <a:schemeClr val="accent1"/>
                </a:solid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EFA2A487-10FA-4CC2-80D7-80B0D7313405}"/>
                  </a:ext>
                </a:extLst>
              </p:cNvPr>
              <p:cNvSpPr/>
              <p:nvPr/>
            </p:nvSpPr>
            <p:spPr>
              <a:xfrm>
                <a:off x="3394016" y="3621261"/>
                <a:ext cx="448150" cy="455579"/>
              </a:xfrm>
              <a:custGeom>
                <a:avLst/>
                <a:gdLst>
                  <a:gd name="connsiteX0" fmla="*/ 285272 w 448150"/>
                  <a:gd name="connsiteY0" fmla="*/ 8422 h 455579"/>
                  <a:gd name="connsiteX1" fmla="*/ 8473 w 448150"/>
                  <a:gd name="connsiteY1" fmla="*/ 166593 h 455579"/>
                  <a:gd name="connsiteX2" fmla="*/ 8473 w 448150"/>
                  <a:gd name="connsiteY2" fmla="*/ 288987 h 455579"/>
                  <a:gd name="connsiteX3" fmla="*/ 162878 w 448150"/>
                  <a:gd name="connsiteY3" fmla="*/ 447158 h 455579"/>
                  <a:gd name="connsiteX4" fmla="*/ 439677 w 448150"/>
                  <a:gd name="connsiteY4" fmla="*/ 288987 h 455579"/>
                  <a:gd name="connsiteX5" fmla="*/ 439677 w 448150"/>
                  <a:gd name="connsiteY5" fmla="*/ 166593 h 455579"/>
                  <a:gd name="connsiteX6" fmla="*/ 285272 w 448150"/>
                  <a:gd name="connsiteY6" fmla="*/ 8422 h 455579"/>
                  <a:gd name="connsiteX7" fmla="*/ 285272 w 448150"/>
                  <a:gd name="connsiteY7" fmla="*/ 8422 h 45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8150" h="455579">
                    <a:moveTo>
                      <a:pt x="285272" y="8422"/>
                    </a:moveTo>
                    <a:cubicBezTo>
                      <a:pt x="166644" y="-25472"/>
                      <a:pt x="42367" y="46082"/>
                      <a:pt x="8473" y="166593"/>
                    </a:cubicBezTo>
                    <a:cubicBezTo>
                      <a:pt x="-2824" y="206135"/>
                      <a:pt x="-2824" y="249444"/>
                      <a:pt x="8473" y="288987"/>
                    </a:cubicBezTo>
                    <a:cubicBezTo>
                      <a:pt x="29186" y="366189"/>
                      <a:pt x="87559" y="424562"/>
                      <a:pt x="162878" y="447158"/>
                    </a:cubicBezTo>
                    <a:cubicBezTo>
                      <a:pt x="281506" y="481051"/>
                      <a:pt x="405783" y="409498"/>
                      <a:pt x="439677" y="288987"/>
                    </a:cubicBezTo>
                    <a:cubicBezTo>
                      <a:pt x="450975" y="249444"/>
                      <a:pt x="450975" y="206135"/>
                      <a:pt x="439677" y="166593"/>
                    </a:cubicBezTo>
                    <a:cubicBezTo>
                      <a:pt x="418964" y="89390"/>
                      <a:pt x="360592" y="29135"/>
                      <a:pt x="285272" y="8422"/>
                    </a:cubicBezTo>
                    <a:lnTo>
                      <a:pt x="285272" y="8422"/>
                    </a:lnTo>
                    <a:close/>
                  </a:path>
                </a:pathLst>
              </a:custGeom>
              <a:noFill/>
              <a:ln w="19050" cap="flat">
                <a:solidFill>
                  <a:schemeClr val="accent1"/>
                </a:solid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D642D8B2-DE81-44F6-B906-4AD64D2061BA}"/>
                  </a:ext>
                </a:extLst>
              </p:cNvPr>
              <p:cNvSpPr/>
              <p:nvPr/>
            </p:nvSpPr>
            <p:spPr>
              <a:xfrm>
                <a:off x="2877136" y="3108096"/>
                <a:ext cx="901950" cy="901950"/>
              </a:xfrm>
              <a:custGeom>
                <a:avLst/>
                <a:gdLst>
                  <a:gd name="connsiteX0" fmla="*/ 0 w 901950"/>
                  <a:gd name="connsiteY0" fmla="*/ 901950 h 901950"/>
                  <a:gd name="connsiteX1" fmla="*/ 0 w 901950"/>
                  <a:gd name="connsiteY1" fmla="*/ 901950 h 901950"/>
                  <a:gd name="connsiteX2" fmla="*/ 901950 w 901950"/>
                  <a:gd name="connsiteY2" fmla="*/ 0 h 901950"/>
                </a:gdLst>
                <a:ahLst/>
                <a:cxnLst>
                  <a:cxn ang="0">
                    <a:pos x="connsiteX0" y="connsiteY0"/>
                  </a:cxn>
                  <a:cxn ang="0">
                    <a:pos x="connsiteX1" y="connsiteY1"/>
                  </a:cxn>
                  <a:cxn ang="0">
                    <a:pos x="connsiteX2" y="connsiteY2"/>
                  </a:cxn>
                </a:cxnLst>
                <a:rect l="l" t="t" r="r" b="b"/>
                <a:pathLst>
                  <a:path w="901950" h="901950">
                    <a:moveTo>
                      <a:pt x="0" y="901950"/>
                    </a:moveTo>
                    <a:lnTo>
                      <a:pt x="0" y="901950"/>
                    </a:lnTo>
                    <a:lnTo>
                      <a:pt x="901950" y="0"/>
                    </a:lnTo>
                  </a:path>
                </a:pathLst>
              </a:custGeom>
              <a:noFill/>
              <a:ln w="19050" cap="flat">
                <a:solidFill>
                  <a:schemeClr val="accent1"/>
                </a:solidFill>
                <a:prstDash val="solid"/>
                <a:miter/>
              </a:ln>
            </p:spPr>
            <p:txBody>
              <a:bodyPr rtlCol="0" anchor="ctr"/>
              <a:lstStyle/>
              <a:p>
                <a:endParaRPr lang="en-IN"/>
              </a:p>
            </p:txBody>
          </p:sp>
        </p:grpSp>
        <p:sp>
          <p:nvSpPr>
            <p:cNvPr id="37" name="Freeform: Shape 36">
              <a:extLst>
                <a:ext uri="{FF2B5EF4-FFF2-40B4-BE49-F238E27FC236}">
                  <a16:creationId xmlns:a16="http://schemas.microsoft.com/office/drawing/2014/main" id="{49CD080A-D69A-433B-8B8B-22BCE2C8E43C}"/>
                </a:ext>
              </a:extLst>
            </p:cNvPr>
            <p:cNvSpPr/>
            <p:nvPr/>
          </p:nvSpPr>
          <p:spPr>
            <a:xfrm flipH="1">
              <a:off x="2847482" y="4737483"/>
              <a:ext cx="1045306" cy="566966"/>
            </a:xfrm>
            <a:custGeom>
              <a:avLst/>
              <a:gdLst>
                <a:gd name="connsiteX0" fmla="*/ 1201052 w 1312936"/>
                <a:gd name="connsiteY0" fmla="*/ 191888 h 495916"/>
                <a:gd name="connsiteX1" fmla="*/ 987692 w 1312936"/>
                <a:gd name="connsiteY1" fmla="*/ 192841 h 495916"/>
                <a:gd name="connsiteX2" fmla="*/ 924827 w 1312936"/>
                <a:gd name="connsiteY2" fmla="*/ 173791 h 495916"/>
                <a:gd name="connsiteX3" fmla="*/ 806717 w 1312936"/>
                <a:gd name="connsiteY3" fmla="*/ 101401 h 495916"/>
                <a:gd name="connsiteX4" fmla="*/ 652412 w 1312936"/>
                <a:gd name="connsiteY4" fmla="*/ 47108 h 495916"/>
                <a:gd name="connsiteX5" fmla="*/ 524777 w 1312936"/>
                <a:gd name="connsiteY5" fmla="*/ 3293 h 495916"/>
                <a:gd name="connsiteX6" fmla="*/ 467627 w 1312936"/>
                <a:gd name="connsiteY6" fmla="*/ 24248 h 495916"/>
                <a:gd name="connsiteX7" fmla="*/ 491440 w 1312936"/>
                <a:gd name="connsiteY7" fmla="*/ 76636 h 495916"/>
                <a:gd name="connsiteX8" fmla="*/ 506680 w 1312936"/>
                <a:gd name="connsiteY8" fmla="*/ 85208 h 495916"/>
                <a:gd name="connsiteX9" fmla="*/ 673367 w 1312936"/>
                <a:gd name="connsiteY9" fmla="*/ 173791 h 495916"/>
                <a:gd name="connsiteX10" fmla="*/ 690512 w 1312936"/>
                <a:gd name="connsiteY10" fmla="*/ 189031 h 495916"/>
                <a:gd name="connsiteX11" fmla="*/ 673367 w 1312936"/>
                <a:gd name="connsiteY11" fmla="*/ 205223 h 495916"/>
                <a:gd name="connsiteX12" fmla="*/ 575260 w 1312936"/>
                <a:gd name="connsiteY12" fmla="*/ 254753 h 495916"/>
                <a:gd name="connsiteX13" fmla="*/ 510490 w 1312936"/>
                <a:gd name="connsiteY13" fmla="*/ 269993 h 495916"/>
                <a:gd name="connsiteX14" fmla="*/ 211405 w 1312936"/>
                <a:gd name="connsiteY14" fmla="*/ 269993 h 495916"/>
                <a:gd name="connsiteX15" fmla="*/ 154255 w 1312936"/>
                <a:gd name="connsiteY15" fmla="*/ 254753 h 495916"/>
                <a:gd name="connsiteX16" fmla="*/ 57100 w 1312936"/>
                <a:gd name="connsiteY16" fmla="*/ 201413 h 495916"/>
                <a:gd name="connsiteX17" fmla="*/ 3760 w 1312936"/>
                <a:gd name="connsiteY17" fmla="*/ 207128 h 495916"/>
                <a:gd name="connsiteX18" fmla="*/ 29477 w 1312936"/>
                <a:gd name="connsiteY18" fmla="*/ 257611 h 495916"/>
                <a:gd name="connsiteX19" fmla="*/ 55195 w 1312936"/>
                <a:gd name="connsiteY19" fmla="*/ 270946 h 495916"/>
                <a:gd name="connsiteX20" fmla="*/ 279032 w 1312936"/>
                <a:gd name="connsiteY20" fmla="*/ 359528 h 495916"/>
                <a:gd name="connsiteX21" fmla="*/ 460960 w 1312936"/>
                <a:gd name="connsiteY21" fmla="*/ 394771 h 495916"/>
                <a:gd name="connsiteX22" fmla="*/ 700990 w 1312936"/>
                <a:gd name="connsiteY22" fmla="*/ 418583 h 495916"/>
                <a:gd name="connsiteX23" fmla="*/ 829577 w 1312936"/>
                <a:gd name="connsiteY23" fmla="*/ 418583 h 495916"/>
                <a:gd name="connsiteX24" fmla="*/ 968642 w 1312936"/>
                <a:gd name="connsiteY24" fmla="*/ 418583 h 495916"/>
                <a:gd name="connsiteX25" fmla="*/ 1201052 w 1312936"/>
                <a:gd name="connsiteY25" fmla="*/ 393818 h 495916"/>
                <a:gd name="connsiteX26" fmla="*/ 1312495 w 1312936"/>
                <a:gd name="connsiteY26" fmla="*/ 285233 h 495916"/>
                <a:gd name="connsiteX27" fmla="*/ 1312495 w 1312936"/>
                <a:gd name="connsiteY27" fmla="*/ 149978 h 495916"/>
                <a:gd name="connsiteX28" fmla="*/ 1237247 w 1312936"/>
                <a:gd name="connsiteY28" fmla="*/ 75683 h 495916"/>
                <a:gd name="connsiteX29" fmla="*/ 1201052 w 1312936"/>
                <a:gd name="connsiteY29" fmla="*/ 110926 h 495916"/>
                <a:gd name="connsiteX30" fmla="*/ 1201052 w 1312936"/>
                <a:gd name="connsiteY30" fmla="*/ 419536 h 495916"/>
                <a:gd name="connsiteX31" fmla="*/ 1278205 w 1312936"/>
                <a:gd name="connsiteY31" fmla="*/ 495736 h 495916"/>
                <a:gd name="connsiteX32" fmla="*/ 1312495 w 1312936"/>
                <a:gd name="connsiteY32" fmla="*/ 462398 h 495916"/>
                <a:gd name="connsiteX33" fmla="*/ 1312495 w 1312936"/>
                <a:gd name="connsiteY33" fmla="*/ 285233 h 495916"/>
                <a:gd name="connsiteX34" fmla="*/ 292367 w 1312936"/>
                <a:gd name="connsiteY34" fmla="*/ 269993 h 495916"/>
                <a:gd name="connsiteX35" fmla="*/ 315227 w 1312936"/>
                <a:gd name="connsiteY35" fmla="*/ 247133 h 495916"/>
                <a:gd name="connsiteX36" fmla="*/ 282842 w 1312936"/>
                <a:gd name="connsiteY36" fmla="*/ 168076 h 495916"/>
                <a:gd name="connsiteX37" fmla="*/ 249505 w 1312936"/>
                <a:gd name="connsiteY37" fmla="*/ 155693 h 495916"/>
                <a:gd name="connsiteX38" fmla="*/ 233312 w 1312936"/>
                <a:gd name="connsiteY38" fmla="*/ 187126 h 495916"/>
                <a:gd name="connsiteX39" fmla="*/ 247600 w 1312936"/>
                <a:gd name="connsiteY39" fmla="*/ 234751 h 495916"/>
                <a:gd name="connsiteX40" fmla="*/ 292367 w 1312936"/>
                <a:gd name="connsiteY40" fmla="*/ 269993 h 4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312936" h="495916">
                  <a:moveTo>
                    <a:pt x="1201052" y="191888"/>
                  </a:moveTo>
                  <a:cubicBezTo>
                    <a:pt x="1129615" y="192841"/>
                    <a:pt x="1059130" y="191888"/>
                    <a:pt x="987692" y="192841"/>
                  </a:cubicBezTo>
                  <a:cubicBezTo>
                    <a:pt x="963880" y="192841"/>
                    <a:pt x="944830" y="187126"/>
                    <a:pt x="924827" y="173791"/>
                  </a:cubicBezTo>
                  <a:cubicBezTo>
                    <a:pt x="886727" y="149026"/>
                    <a:pt x="851485" y="117593"/>
                    <a:pt x="806717" y="101401"/>
                  </a:cubicBezTo>
                  <a:cubicBezTo>
                    <a:pt x="755282" y="83303"/>
                    <a:pt x="703847" y="65206"/>
                    <a:pt x="652412" y="47108"/>
                  </a:cubicBezTo>
                  <a:cubicBezTo>
                    <a:pt x="609550" y="31868"/>
                    <a:pt x="567640" y="16628"/>
                    <a:pt x="524777" y="3293"/>
                  </a:cubicBezTo>
                  <a:cubicBezTo>
                    <a:pt x="496202" y="-5279"/>
                    <a:pt x="477152" y="3293"/>
                    <a:pt x="467627" y="24248"/>
                  </a:cubicBezTo>
                  <a:cubicBezTo>
                    <a:pt x="460007" y="44251"/>
                    <a:pt x="467627" y="61396"/>
                    <a:pt x="491440" y="76636"/>
                  </a:cubicBezTo>
                  <a:cubicBezTo>
                    <a:pt x="496202" y="79493"/>
                    <a:pt x="501917" y="82351"/>
                    <a:pt x="506680" y="85208"/>
                  </a:cubicBezTo>
                  <a:cubicBezTo>
                    <a:pt x="561925" y="114736"/>
                    <a:pt x="618122" y="144263"/>
                    <a:pt x="673367" y="173791"/>
                  </a:cubicBezTo>
                  <a:cubicBezTo>
                    <a:pt x="680035" y="177601"/>
                    <a:pt x="691465" y="178553"/>
                    <a:pt x="690512" y="189031"/>
                  </a:cubicBezTo>
                  <a:cubicBezTo>
                    <a:pt x="689560" y="198556"/>
                    <a:pt x="680987" y="201413"/>
                    <a:pt x="673367" y="205223"/>
                  </a:cubicBezTo>
                  <a:cubicBezTo>
                    <a:pt x="640982" y="221416"/>
                    <a:pt x="607645" y="237608"/>
                    <a:pt x="575260" y="254753"/>
                  </a:cubicBezTo>
                  <a:cubicBezTo>
                    <a:pt x="554305" y="266183"/>
                    <a:pt x="534302" y="269993"/>
                    <a:pt x="510490" y="269993"/>
                  </a:cubicBezTo>
                  <a:cubicBezTo>
                    <a:pt x="410477" y="269041"/>
                    <a:pt x="311417" y="269041"/>
                    <a:pt x="211405" y="269993"/>
                  </a:cubicBezTo>
                  <a:cubicBezTo>
                    <a:pt x="190450" y="269993"/>
                    <a:pt x="172352" y="265231"/>
                    <a:pt x="154255" y="254753"/>
                  </a:cubicBezTo>
                  <a:cubicBezTo>
                    <a:pt x="122822" y="236656"/>
                    <a:pt x="90437" y="218558"/>
                    <a:pt x="57100" y="201413"/>
                  </a:cubicBezTo>
                  <a:cubicBezTo>
                    <a:pt x="31382" y="188078"/>
                    <a:pt x="13285" y="189983"/>
                    <a:pt x="3760" y="207128"/>
                  </a:cubicBezTo>
                  <a:cubicBezTo>
                    <a:pt x="-5765" y="226178"/>
                    <a:pt x="2807" y="243323"/>
                    <a:pt x="29477" y="257611"/>
                  </a:cubicBezTo>
                  <a:cubicBezTo>
                    <a:pt x="38050" y="262373"/>
                    <a:pt x="46622" y="266183"/>
                    <a:pt x="55195" y="270946"/>
                  </a:cubicBezTo>
                  <a:cubicBezTo>
                    <a:pt x="127585" y="305236"/>
                    <a:pt x="196165" y="348098"/>
                    <a:pt x="279032" y="359528"/>
                  </a:cubicBezTo>
                  <a:cubicBezTo>
                    <a:pt x="339992" y="368101"/>
                    <a:pt x="400952" y="380483"/>
                    <a:pt x="460960" y="394771"/>
                  </a:cubicBezTo>
                  <a:cubicBezTo>
                    <a:pt x="540017" y="412868"/>
                    <a:pt x="619075" y="422393"/>
                    <a:pt x="700990" y="418583"/>
                  </a:cubicBezTo>
                  <a:cubicBezTo>
                    <a:pt x="743852" y="416678"/>
                    <a:pt x="786715" y="418583"/>
                    <a:pt x="829577" y="418583"/>
                  </a:cubicBezTo>
                  <a:cubicBezTo>
                    <a:pt x="876250" y="418583"/>
                    <a:pt x="921970" y="416678"/>
                    <a:pt x="968642" y="418583"/>
                  </a:cubicBezTo>
                  <a:cubicBezTo>
                    <a:pt x="1047700" y="422393"/>
                    <a:pt x="1124852" y="410011"/>
                    <a:pt x="1201052" y="393818"/>
                  </a:cubicBezTo>
                  <a:moveTo>
                    <a:pt x="1312495" y="285233"/>
                  </a:moveTo>
                  <a:cubicBezTo>
                    <a:pt x="1312495" y="240466"/>
                    <a:pt x="1313447" y="195698"/>
                    <a:pt x="1312495" y="149978"/>
                  </a:cubicBezTo>
                  <a:cubicBezTo>
                    <a:pt x="1311542" y="64253"/>
                    <a:pt x="1326782" y="76636"/>
                    <a:pt x="1237247" y="75683"/>
                  </a:cubicBezTo>
                  <a:cubicBezTo>
                    <a:pt x="1202005" y="75683"/>
                    <a:pt x="1201052" y="75683"/>
                    <a:pt x="1201052" y="110926"/>
                  </a:cubicBezTo>
                  <a:cubicBezTo>
                    <a:pt x="1201052" y="213796"/>
                    <a:pt x="1201052" y="316666"/>
                    <a:pt x="1201052" y="419536"/>
                  </a:cubicBezTo>
                  <a:cubicBezTo>
                    <a:pt x="1201052" y="496688"/>
                    <a:pt x="1201052" y="496688"/>
                    <a:pt x="1278205" y="495736"/>
                  </a:cubicBezTo>
                  <a:cubicBezTo>
                    <a:pt x="1311542" y="494783"/>
                    <a:pt x="1312495" y="494783"/>
                    <a:pt x="1312495" y="462398"/>
                  </a:cubicBezTo>
                  <a:cubicBezTo>
                    <a:pt x="1312495" y="404296"/>
                    <a:pt x="1312495" y="345241"/>
                    <a:pt x="1312495" y="285233"/>
                  </a:cubicBezTo>
                  <a:close/>
                  <a:moveTo>
                    <a:pt x="292367" y="269993"/>
                  </a:moveTo>
                  <a:cubicBezTo>
                    <a:pt x="297130" y="265231"/>
                    <a:pt x="323800" y="275708"/>
                    <a:pt x="315227" y="247133"/>
                  </a:cubicBezTo>
                  <a:cubicBezTo>
                    <a:pt x="307607" y="219511"/>
                    <a:pt x="295225" y="193793"/>
                    <a:pt x="282842" y="168076"/>
                  </a:cubicBezTo>
                  <a:cubicBezTo>
                    <a:pt x="276175" y="154741"/>
                    <a:pt x="262840" y="150931"/>
                    <a:pt x="249505" y="155693"/>
                  </a:cubicBezTo>
                  <a:cubicBezTo>
                    <a:pt x="235217" y="160456"/>
                    <a:pt x="230455" y="172838"/>
                    <a:pt x="233312" y="187126"/>
                  </a:cubicBezTo>
                  <a:cubicBezTo>
                    <a:pt x="237122" y="203318"/>
                    <a:pt x="242837" y="218558"/>
                    <a:pt x="247600" y="234751"/>
                  </a:cubicBezTo>
                  <a:cubicBezTo>
                    <a:pt x="253315" y="255706"/>
                    <a:pt x="257125" y="271898"/>
                    <a:pt x="292367" y="269993"/>
                  </a:cubicBezTo>
                  <a:close/>
                </a:path>
              </a:pathLst>
            </a:custGeom>
            <a:noFill/>
            <a:ln w="19050" cap="flat">
              <a:solidFill>
                <a:schemeClr val="accent1"/>
              </a:solidFill>
              <a:prstDash val="solid"/>
              <a:miter/>
            </a:ln>
          </p:spPr>
          <p:txBody>
            <a:bodyPr rtlCol="0" anchor="ctr"/>
            <a:lstStyle/>
            <a:p>
              <a:endParaRPr lang="en-IN"/>
            </a:p>
          </p:txBody>
        </p:sp>
      </p:grpSp>
      <p:grpSp>
        <p:nvGrpSpPr>
          <p:cNvPr id="41" name="Group 40">
            <a:extLst>
              <a:ext uri="{FF2B5EF4-FFF2-40B4-BE49-F238E27FC236}">
                <a16:creationId xmlns:a16="http://schemas.microsoft.com/office/drawing/2014/main" id="{6A52E7F3-EB19-4897-938E-7757F118BFDA}"/>
              </a:ext>
            </a:extLst>
          </p:cNvPr>
          <p:cNvGrpSpPr/>
          <p:nvPr/>
        </p:nvGrpSpPr>
        <p:grpSpPr>
          <a:xfrm>
            <a:off x="9252777" y="4281158"/>
            <a:ext cx="915585" cy="1057456"/>
            <a:chOff x="608674" y="2509052"/>
            <a:chExt cx="1593050" cy="1839895"/>
          </a:xfrm>
        </p:grpSpPr>
        <p:grpSp>
          <p:nvGrpSpPr>
            <p:cNvPr id="42" name="Group 41">
              <a:extLst>
                <a:ext uri="{FF2B5EF4-FFF2-40B4-BE49-F238E27FC236}">
                  <a16:creationId xmlns:a16="http://schemas.microsoft.com/office/drawing/2014/main" id="{DD3F05CB-391A-49E1-9FA3-798C2580C900}"/>
                </a:ext>
              </a:extLst>
            </p:cNvPr>
            <p:cNvGrpSpPr/>
            <p:nvPr/>
          </p:nvGrpSpPr>
          <p:grpSpPr>
            <a:xfrm>
              <a:off x="608674" y="2509052"/>
              <a:ext cx="1593050" cy="1839895"/>
              <a:chOff x="705802" y="2442188"/>
              <a:chExt cx="1593050" cy="1839895"/>
            </a:xfrm>
          </p:grpSpPr>
          <p:sp>
            <p:nvSpPr>
              <p:cNvPr id="44" name="Freeform: Shape 43">
                <a:extLst>
                  <a:ext uri="{FF2B5EF4-FFF2-40B4-BE49-F238E27FC236}">
                    <a16:creationId xmlns:a16="http://schemas.microsoft.com/office/drawing/2014/main" id="{09D145B7-6604-4213-B94C-02581E3E38E9}"/>
                  </a:ext>
                </a:extLst>
              </p:cNvPr>
              <p:cNvSpPr/>
              <p:nvPr/>
            </p:nvSpPr>
            <p:spPr>
              <a:xfrm>
                <a:off x="705802" y="2442188"/>
                <a:ext cx="970867" cy="1421531"/>
              </a:xfrm>
              <a:custGeom>
                <a:avLst/>
                <a:gdLst>
                  <a:gd name="connsiteX0" fmla="*/ 810578 w 970867"/>
                  <a:gd name="connsiteY0" fmla="*/ 650579 h 1421531"/>
                  <a:gd name="connsiteX1" fmla="*/ 922020 w 970867"/>
                  <a:gd name="connsiteY1" fmla="*/ 859176 h 1421531"/>
                  <a:gd name="connsiteX2" fmla="*/ 904875 w 970867"/>
                  <a:gd name="connsiteY2" fmla="*/ 1252559 h 1421531"/>
                  <a:gd name="connsiteX3" fmla="*/ 461010 w 970867"/>
                  <a:gd name="connsiteY3" fmla="*/ 1398291 h 1421531"/>
                  <a:gd name="connsiteX4" fmla="*/ 213360 w 970867"/>
                  <a:gd name="connsiteY4" fmla="*/ 1057296 h 1421531"/>
                  <a:gd name="connsiteX5" fmla="*/ 291465 w 970867"/>
                  <a:gd name="connsiteY5" fmla="*/ 813456 h 1421531"/>
                  <a:gd name="connsiteX6" fmla="*/ 408623 w 970867"/>
                  <a:gd name="connsiteY6" fmla="*/ 225764 h 1421531"/>
                  <a:gd name="connsiteX7" fmla="*/ 393383 w 970867"/>
                  <a:gd name="connsiteY7" fmla="*/ 69554 h 1421531"/>
                  <a:gd name="connsiteX8" fmla="*/ 456248 w 970867"/>
                  <a:gd name="connsiteY8" fmla="*/ 1926 h 1421531"/>
                  <a:gd name="connsiteX9" fmla="*/ 526733 w 970867"/>
                  <a:gd name="connsiteY9" fmla="*/ 41931 h 1421531"/>
                  <a:gd name="connsiteX10" fmla="*/ 533400 w 970867"/>
                  <a:gd name="connsiteY10" fmla="*/ 79079 h 1421531"/>
                  <a:gd name="connsiteX11" fmla="*/ 536258 w 970867"/>
                  <a:gd name="connsiteY11" fmla="*/ 105749 h 1421531"/>
                  <a:gd name="connsiteX12" fmla="*/ 552450 w 970867"/>
                  <a:gd name="connsiteY12" fmla="*/ 117179 h 1421531"/>
                  <a:gd name="connsiteX13" fmla="*/ 567690 w 970867"/>
                  <a:gd name="connsiteY13" fmla="*/ 103844 h 1421531"/>
                  <a:gd name="connsiteX14" fmla="*/ 569595 w 970867"/>
                  <a:gd name="connsiteY14" fmla="*/ 74316 h 1421531"/>
                  <a:gd name="connsiteX15" fmla="*/ 641033 w 970867"/>
                  <a:gd name="connsiteY15" fmla="*/ 974 h 1421531"/>
                  <a:gd name="connsiteX16" fmla="*/ 710565 w 970867"/>
                  <a:gd name="connsiteY16" fmla="*/ 76221 h 1421531"/>
                  <a:gd name="connsiteX17" fmla="*/ 711518 w 970867"/>
                  <a:gd name="connsiteY17" fmla="*/ 102891 h 1421531"/>
                  <a:gd name="connsiteX18" fmla="*/ 728663 w 970867"/>
                  <a:gd name="connsiteY18" fmla="*/ 116226 h 1421531"/>
                  <a:gd name="connsiteX19" fmla="*/ 742950 w 970867"/>
                  <a:gd name="connsiteY19" fmla="*/ 101939 h 1421531"/>
                  <a:gd name="connsiteX20" fmla="*/ 743903 w 970867"/>
                  <a:gd name="connsiteY20" fmla="*/ 72411 h 1421531"/>
                  <a:gd name="connsiteX21" fmla="*/ 814388 w 970867"/>
                  <a:gd name="connsiteY21" fmla="*/ 21 h 1421531"/>
                  <a:gd name="connsiteX22" fmla="*/ 885825 w 970867"/>
                  <a:gd name="connsiteY22" fmla="*/ 67649 h 1421531"/>
                  <a:gd name="connsiteX23" fmla="*/ 862013 w 970867"/>
                  <a:gd name="connsiteY23" fmla="*/ 241956 h 1421531"/>
                  <a:gd name="connsiteX24" fmla="*/ 114300 w 970867"/>
                  <a:gd name="connsiteY24" fmla="*/ 771546 h 1421531"/>
                  <a:gd name="connsiteX25" fmla="*/ 266700 w 970867"/>
                  <a:gd name="connsiteY25" fmla="*/ 804884 h 1421531"/>
                  <a:gd name="connsiteX26" fmla="*/ 316230 w 970867"/>
                  <a:gd name="connsiteY26" fmla="*/ 794406 h 1421531"/>
                  <a:gd name="connsiteX27" fmla="*/ 424815 w 970867"/>
                  <a:gd name="connsiteY27" fmla="*/ 577236 h 1421531"/>
                  <a:gd name="connsiteX28" fmla="*/ 413385 w 970867"/>
                  <a:gd name="connsiteY28" fmla="*/ 530564 h 1421531"/>
                  <a:gd name="connsiteX29" fmla="*/ 417195 w 970867"/>
                  <a:gd name="connsiteY29" fmla="*/ 498179 h 1421531"/>
                  <a:gd name="connsiteX30" fmla="*/ 605790 w 970867"/>
                  <a:gd name="connsiteY30" fmla="*/ 346731 h 1421531"/>
                  <a:gd name="connsiteX31" fmla="*/ 639128 w 970867"/>
                  <a:gd name="connsiteY31" fmla="*/ 349589 h 1421531"/>
                  <a:gd name="connsiteX32" fmla="*/ 705803 w 970867"/>
                  <a:gd name="connsiteY32" fmla="*/ 414359 h 1421531"/>
                  <a:gd name="connsiteX33" fmla="*/ 786765 w 970867"/>
                  <a:gd name="connsiteY33" fmla="*/ 415311 h 1421531"/>
                  <a:gd name="connsiteX34" fmla="*/ 794385 w 970867"/>
                  <a:gd name="connsiteY34" fmla="*/ 334349 h 1421531"/>
                  <a:gd name="connsiteX35" fmla="*/ 721995 w 970867"/>
                  <a:gd name="connsiteY35" fmla="*/ 241956 h 1421531"/>
                  <a:gd name="connsiteX36" fmla="*/ 688658 w 970867"/>
                  <a:gd name="connsiteY36" fmla="*/ 223859 h 1421531"/>
                  <a:gd name="connsiteX37" fmla="*/ 507683 w 970867"/>
                  <a:gd name="connsiteY37" fmla="*/ 171471 h 1421531"/>
                  <a:gd name="connsiteX38" fmla="*/ 449580 w 970867"/>
                  <a:gd name="connsiteY38" fmla="*/ 184806 h 1421531"/>
                  <a:gd name="connsiteX39" fmla="*/ 275273 w 970867"/>
                  <a:gd name="connsiteY39" fmla="*/ 331491 h 1421531"/>
                  <a:gd name="connsiteX40" fmla="*/ 217170 w 970867"/>
                  <a:gd name="connsiteY40" fmla="*/ 353399 h 1421531"/>
                  <a:gd name="connsiteX41" fmla="*/ 117158 w 970867"/>
                  <a:gd name="connsiteY41" fmla="*/ 353399 h 1421531"/>
                  <a:gd name="connsiteX42" fmla="*/ 111443 w 970867"/>
                  <a:gd name="connsiteY42" fmla="*/ 561996 h 1421531"/>
                  <a:gd name="connsiteX43" fmla="*/ 111443 w 970867"/>
                  <a:gd name="connsiteY43" fmla="*/ 348636 h 1421531"/>
                  <a:gd name="connsiteX44" fmla="*/ 36195 w 970867"/>
                  <a:gd name="connsiteY44" fmla="*/ 275294 h 1421531"/>
                  <a:gd name="connsiteX45" fmla="*/ 0 w 970867"/>
                  <a:gd name="connsiteY45" fmla="*/ 313394 h 1421531"/>
                  <a:gd name="connsiteX46" fmla="*/ 0 w 970867"/>
                  <a:gd name="connsiteY46" fmla="*/ 772499 h 1421531"/>
                  <a:gd name="connsiteX47" fmla="*/ 79058 w 970867"/>
                  <a:gd name="connsiteY47" fmla="*/ 850604 h 1421531"/>
                  <a:gd name="connsiteX48" fmla="*/ 111443 w 970867"/>
                  <a:gd name="connsiteY48" fmla="*/ 815361 h 1421531"/>
                  <a:gd name="connsiteX49" fmla="*/ 111443 w 970867"/>
                  <a:gd name="connsiteY49" fmla="*/ 561996 h 1421531"/>
                  <a:gd name="connsiteX50" fmla="*/ 852488 w 970867"/>
                  <a:gd name="connsiteY50" fmla="*/ 650579 h 1421531"/>
                  <a:gd name="connsiteX51" fmla="*/ 852488 w 970867"/>
                  <a:gd name="connsiteY51" fmla="*/ 650579 h 1421531"/>
                  <a:gd name="connsiteX52" fmla="*/ 920115 w 970867"/>
                  <a:gd name="connsiteY52" fmla="*/ 650579 h 1421531"/>
                  <a:gd name="connsiteX53" fmla="*/ 965835 w 970867"/>
                  <a:gd name="connsiteY53" fmla="*/ 615336 h 1421531"/>
                  <a:gd name="connsiteX54" fmla="*/ 923925 w 970867"/>
                  <a:gd name="connsiteY54" fmla="*/ 577236 h 1421531"/>
                  <a:gd name="connsiteX55" fmla="*/ 782003 w 970867"/>
                  <a:gd name="connsiteY55" fmla="*/ 577236 h 1421531"/>
                  <a:gd name="connsiteX56" fmla="*/ 740093 w 970867"/>
                  <a:gd name="connsiteY56" fmla="*/ 615336 h 1421531"/>
                  <a:gd name="connsiteX57" fmla="*/ 782003 w 970867"/>
                  <a:gd name="connsiteY57" fmla="*/ 650579 h 1421531"/>
                  <a:gd name="connsiteX58" fmla="*/ 852488 w 970867"/>
                  <a:gd name="connsiteY58" fmla="*/ 650579 h 1421531"/>
                  <a:gd name="connsiteX59" fmla="*/ 851535 w 970867"/>
                  <a:gd name="connsiteY59" fmla="*/ 561044 h 1421531"/>
                  <a:gd name="connsiteX60" fmla="*/ 851535 w 970867"/>
                  <a:gd name="connsiteY60" fmla="*/ 561044 h 1421531"/>
                  <a:gd name="connsiteX61" fmla="*/ 925830 w 970867"/>
                  <a:gd name="connsiteY61" fmla="*/ 561044 h 1421531"/>
                  <a:gd name="connsiteX62" fmla="*/ 964883 w 970867"/>
                  <a:gd name="connsiteY62" fmla="*/ 527706 h 1421531"/>
                  <a:gd name="connsiteX63" fmla="*/ 925830 w 970867"/>
                  <a:gd name="connsiteY63" fmla="*/ 490559 h 1421531"/>
                  <a:gd name="connsiteX64" fmla="*/ 780098 w 970867"/>
                  <a:gd name="connsiteY64" fmla="*/ 490559 h 1421531"/>
                  <a:gd name="connsiteX65" fmla="*/ 739140 w 970867"/>
                  <a:gd name="connsiteY65" fmla="*/ 525801 h 1421531"/>
                  <a:gd name="connsiteX66" fmla="*/ 780098 w 970867"/>
                  <a:gd name="connsiteY66" fmla="*/ 561044 h 1421531"/>
                  <a:gd name="connsiteX67" fmla="*/ 851535 w 970867"/>
                  <a:gd name="connsiteY67" fmla="*/ 561044 h 1421531"/>
                  <a:gd name="connsiteX68" fmla="*/ 868680 w 970867"/>
                  <a:gd name="connsiteY68" fmla="*/ 473414 h 1421531"/>
                  <a:gd name="connsiteX69" fmla="*/ 868680 w 970867"/>
                  <a:gd name="connsiteY69" fmla="*/ 473414 h 1421531"/>
                  <a:gd name="connsiteX70" fmla="*/ 914400 w 970867"/>
                  <a:gd name="connsiteY70" fmla="*/ 473414 h 1421531"/>
                  <a:gd name="connsiteX71" fmla="*/ 956310 w 970867"/>
                  <a:gd name="connsiteY71" fmla="*/ 438171 h 1421531"/>
                  <a:gd name="connsiteX72" fmla="*/ 916305 w 970867"/>
                  <a:gd name="connsiteY72" fmla="*/ 401024 h 1421531"/>
                  <a:gd name="connsiteX73" fmla="*/ 838200 w 970867"/>
                  <a:gd name="connsiteY73" fmla="*/ 440076 h 1421531"/>
                  <a:gd name="connsiteX74" fmla="*/ 812483 w 970867"/>
                  <a:gd name="connsiteY74" fmla="*/ 468651 h 1421531"/>
                  <a:gd name="connsiteX75" fmla="*/ 855345 w 970867"/>
                  <a:gd name="connsiteY75" fmla="*/ 473414 h 1421531"/>
                  <a:gd name="connsiteX76" fmla="*/ 868680 w 970867"/>
                  <a:gd name="connsiteY76" fmla="*/ 473414 h 1421531"/>
                  <a:gd name="connsiteX77" fmla="*/ 870585 w 970867"/>
                  <a:gd name="connsiteY77" fmla="*/ 248624 h 1421531"/>
                  <a:gd name="connsiteX78" fmla="*/ 870585 w 970867"/>
                  <a:gd name="connsiteY78" fmla="*/ 248624 h 1421531"/>
                  <a:gd name="connsiteX79" fmla="*/ 852488 w 970867"/>
                  <a:gd name="connsiteY79" fmla="*/ 247671 h 1421531"/>
                  <a:gd name="connsiteX80" fmla="*/ 839153 w 970867"/>
                  <a:gd name="connsiteY80" fmla="*/ 271484 h 1421531"/>
                  <a:gd name="connsiteX81" fmla="*/ 845820 w 970867"/>
                  <a:gd name="connsiteY81" fmla="*/ 283866 h 1421531"/>
                  <a:gd name="connsiteX82" fmla="*/ 932498 w 970867"/>
                  <a:gd name="connsiteY82" fmla="*/ 317204 h 1421531"/>
                  <a:gd name="connsiteX83" fmla="*/ 964883 w 970867"/>
                  <a:gd name="connsiteY83" fmla="*/ 281961 h 1421531"/>
                  <a:gd name="connsiteX84" fmla="*/ 931545 w 970867"/>
                  <a:gd name="connsiteY84" fmla="*/ 247671 h 1421531"/>
                  <a:gd name="connsiteX85" fmla="*/ 870585 w 970867"/>
                  <a:gd name="connsiteY85" fmla="*/ 248624 h 1421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970867" h="1421531">
                    <a:moveTo>
                      <a:pt x="810578" y="650579"/>
                    </a:moveTo>
                    <a:lnTo>
                      <a:pt x="922020" y="859176"/>
                    </a:lnTo>
                    <a:cubicBezTo>
                      <a:pt x="991553" y="993479"/>
                      <a:pt x="987743" y="1126829"/>
                      <a:pt x="904875" y="1252559"/>
                    </a:cubicBezTo>
                    <a:cubicBezTo>
                      <a:pt x="805815" y="1402101"/>
                      <a:pt x="622935" y="1457346"/>
                      <a:pt x="461010" y="1398291"/>
                    </a:cubicBezTo>
                    <a:cubicBezTo>
                      <a:pt x="315278" y="1344951"/>
                      <a:pt x="220028" y="1211601"/>
                      <a:pt x="213360" y="1057296"/>
                    </a:cubicBezTo>
                    <a:cubicBezTo>
                      <a:pt x="209550" y="967761"/>
                      <a:pt x="236220" y="885846"/>
                      <a:pt x="291465" y="813456"/>
                    </a:cubicBezTo>
                    <a:moveTo>
                      <a:pt x="408623" y="225764"/>
                    </a:moveTo>
                    <a:cubicBezTo>
                      <a:pt x="388620" y="175281"/>
                      <a:pt x="389573" y="121941"/>
                      <a:pt x="393383" y="69554"/>
                    </a:cubicBezTo>
                    <a:cubicBezTo>
                      <a:pt x="395288" y="33359"/>
                      <a:pt x="421005" y="8594"/>
                      <a:pt x="456248" y="1926"/>
                    </a:cubicBezTo>
                    <a:cubicBezTo>
                      <a:pt x="481013" y="-2836"/>
                      <a:pt x="513398" y="16214"/>
                      <a:pt x="526733" y="41931"/>
                    </a:cubicBezTo>
                    <a:cubicBezTo>
                      <a:pt x="532448" y="53361"/>
                      <a:pt x="533400" y="65744"/>
                      <a:pt x="533400" y="79079"/>
                    </a:cubicBezTo>
                    <a:cubicBezTo>
                      <a:pt x="533400" y="87651"/>
                      <a:pt x="532448" y="97176"/>
                      <a:pt x="536258" y="105749"/>
                    </a:cubicBezTo>
                    <a:cubicBezTo>
                      <a:pt x="539115" y="112416"/>
                      <a:pt x="544830" y="118131"/>
                      <a:pt x="552450" y="117179"/>
                    </a:cubicBezTo>
                    <a:cubicBezTo>
                      <a:pt x="560070" y="116226"/>
                      <a:pt x="565785" y="111464"/>
                      <a:pt x="567690" y="103844"/>
                    </a:cubicBezTo>
                    <a:cubicBezTo>
                      <a:pt x="569595" y="94319"/>
                      <a:pt x="569595" y="83841"/>
                      <a:pt x="569595" y="74316"/>
                    </a:cubicBezTo>
                    <a:cubicBezTo>
                      <a:pt x="571500" y="31454"/>
                      <a:pt x="602933" y="21"/>
                      <a:pt x="641033" y="974"/>
                    </a:cubicBezTo>
                    <a:cubicBezTo>
                      <a:pt x="678180" y="1926"/>
                      <a:pt x="709613" y="35264"/>
                      <a:pt x="710565" y="76221"/>
                    </a:cubicBezTo>
                    <a:cubicBezTo>
                      <a:pt x="710565" y="84794"/>
                      <a:pt x="710565" y="94319"/>
                      <a:pt x="711518" y="102891"/>
                    </a:cubicBezTo>
                    <a:cubicBezTo>
                      <a:pt x="712470" y="112416"/>
                      <a:pt x="719138" y="117179"/>
                      <a:pt x="728663" y="116226"/>
                    </a:cubicBezTo>
                    <a:cubicBezTo>
                      <a:pt x="737235" y="116226"/>
                      <a:pt x="741998" y="110511"/>
                      <a:pt x="742950" y="101939"/>
                    </a:cubicBezTo>
                    <a:cubicBezTo>
                      <a:pt x="743903" y="92414"/>
                      <a:pt x="743903" y="81936"/>
                      <a:pt x="743903" y="72411"/>
                    </a:cubicBezTo>
                    <a:cubicBezTo>
                      <a:pt x="746760" y="33359"/>
                      <a:pt x="778193" y="974"/>
                      <a:pt x="814388" y="21"/>
                    </a:cubicBezTo>
                    <a:cubicBezTo>
                      <a:pt x="848678" y="-931"/>
                      <a:pt x="883920" y="30501"/>
                      <a:pt x="885825" y="67649"/>
                    </a:cubicBezTo>
                    <a:cubicBezTo>
                      <a:pt x="889635" y="126704"/>
                      <a:pt x="890588" y="186711"/>
                      <a:pt x="862013" y="241956"/>
                    </a:cubicBezTo>
                    <a:moveTo>
                      <a:pt x="114300" y="771546"/>
                    </a:moveTo>
                    <a:cubicBezTo>
                      <a:pt x="168593" y="768689"/>
                      <a:pt x="220980" y="773451"/>
                      <a:pt x="266700" y="804884"/>
                    </a:cubicBezTo>
                    <a:cubicBezTo>
                      <a:pt x="286703" y="818219"/>
                      <a:pt x="300990" y="810599"/>
                      <a:pt x="316230" y="794406"/>
                    </a:cubicBezTo>
                    <a:cubicBezTo>
                      <a:pt x="372428" y="731541"/>
                      <a:pt x="406718" y="659151"/>
                      <a:pt x="424815" y="577236"/>
                    </a:cubicBezTo>
                    <a:cubicBezTo>
                      <a:pt x="428625" y="560091"/>
                      <a:pt x="425768" y="543899"/>
                      <a:pt x="413385" y="530564"/>
                    </a:cubicBezTo>
                    <a:cubicBezTo>
                      <a:pt x="402908" y="518181"/>
                      <a:pt x="403860" y="508656"/>
                      <a:pt x="417195" y="498179"/>
                    </a:cubicBezTo>
                    <a:cubicBezTo>
                      <a:pt x="480060" y="447696"/>
                      <a:pt x="542925" y="397214"/>
                      <a:pt x="605790" y="346731"/>
                    </a:cubicBezTo>
                    <a:cubicBezTo>
                      <a:pt x="618173" y="336254"/>
                      <a:pt x="627698" y="337206"/>
                      <a:pt x="639128" y="349589"/>
                    </a:cubicBezTo>
                    <a:cubicBezTo>
                      <a:pt x="660083" y="371496"/>
                      <a:pt x="681990" y="394356"/>
                      <a:pt x="705803" y="414359"/>
                    </a:cubicBezTo>
                    <a:cubicBezTo>
                      <a:pt x="731520" y="436266"/>
                      <a:pt x="763905" y="435314"/>
                      <a:pt x="786765" y="415311"/>
                    </a:cubicBezTo>
                    <a:cubicBezTo>
                      <a:pt x="808673" y="395309"/>
                      <a:pt x="813435" y="361971"/>
                      <a:pt x="794385" y="334349"/>
                    </a:cubicBezTo>
                    <a:cubicBezTo>
                      <a:pt x="771525" y="302916"/>
                      <a:pt x="745808" y="272436"/>
                      <a:pt x="721995" y="241956"/>
                    </a:cubicBezTo>
                    <a:cubicBezTo>
                      <a:pt x="713423" y="231479"/>
                      <a:pt x="701040" y="226716"/>
                      <a:pt x="688658" y="223859"/>
                    </a:cubicBezTo>
                    <a:cubicBezTo>
                      <a:pt x="628650" y="206714"/>
                      <a:pt x="567690" y="189569"/>
                      <a:pt x="507683" y="171471"/>
                    </a:cubicBezTo>
                    <a:cubicBezTo>
                      <a:pt x="484823" y="164804"/>
                      <a:pt x="467678" y="168614"/>
                      <a:pt x="449580" y="184806"/>
                    </a:cubicBezTo>
                    <a:cubicBezTo>
                      <a:pt x="392430" y="234336"/>
                      <a:pt x="333375" y="281961"/>
                      <a:pt x="275273" y="331491"/>
                    </a:cubicBezTo>
                    <a:cubicBezTo>
                      <a:pt x="258128" y="345779"/>
                      <a:pt x="240030" y="354351"/>
                      <a:pt x="217170" y="353399"/>
                    </a:cubicBezTo>
                    <a:cubicBezTo>
                      <a:pt x="183833" y="351494"/>
                      <a:pt x="150495" y="352446"/>
                      <a:pt x="117158" y="353399"/>
                    </a:cubicBezTo>
                    <a:moveTo>
                      <a:pt x="111443" y="561996"/>
                    </a:moveTo>
                    <a:cubicBezTo>
                      <a:pt x="111443" y="490559"/>
                      <a:pt x="111443" y="420074"/>
                      <a:pt x="111443" y="348636"/>
                    </a:cubicBezTo>
                    <a:cubicBezTo>
                      <a:pt x="111443" y="274341"/>
                      <a:pt x="111443" y="274341"/>
                      <a:pt x="36195" y="275294"/>
                    </a:cubicBezTo>
                    <a:cubicBezTo>
                      <a:pt x="0" y="275294"/>
                      <a:pt x="0" y="275294"/>
                      <a:pt x="0" y="313394"/>
                    </a:cubicBezTo>
                    <a:cubicBezTo>
                      <a:pt x="0" y="466746"/>
                      <a:pt x="0" y="619146"/>
                      <a:pt x="0" y="772499"/>
                    </a:cubicBezTo>
                    <a:cubicBezTo>
                      <a:pt x="0" y="852509"/>
                      <a:pt x="0" y="852509"/>
                      <a:pt x="79058" y="850604"/>
                    </a:cubicBezTo>
                    <a:cubicBezTo>
                      <a:pt x="111443" y="849651"/>
                      <a:pt x="111443" y="849651"/>
                      <a:pt x="111443" y="815361"/>
                    </a:cubicBezTo>
                    <a:cubicBezTo>
                      <a:pt x="111443" y="729636"/>
                      <a:pt x="111443" y="645816"/>
                      <a:pt x="111443" y="561996"/>
                    </a:cubicBezTo>
                    <a:close/>
                    <a:moveTo>
                      <a:pt x="852488" y="650579"/>
                    </a:moveTo>
                    <a:cubicBezTo>
                      <a:pt x="852488" y="650579"/>
                      <a:pt x="852488" y="650579"/>
                      <a:pt x="852488" y="650579"/>
                    </a:cubicBezTo>
                    <a:cubicBezTo>
                      <a:pt x="875348" y="650579"/>
                      <a:pt x="897255" y="651531"/>
                      <a:pt x="920115" y="650579"/>
                    </a:cubicBezTo>
                    <a:cubicBezTo>
                      <a:pt x="947738" y="649626"/>
                      <a:pt x="964883" y="635339"/>
                      <a:pt x="965835" y="615336"/>
                    </a:cubicBezTo>
                    <a:cubicBezTo>
                      <a:pt x="966788" y="595334"/>
                      <a:pt x="950595" y="578189"/>
                      <a:pt x="923925" y="577236"/>
                    </a:cubicBezTo>
                    <a:cubicBezTo>
                      <a:pt x="876300" y="575331"/>
                      <a:pt x="829628" y="575331"/>
                      <a:pt x="782003" y="577236"/>
                    </a:cubicBezTo>
                    <a:cubicBezTo>
                      <a:pt x="754380" y="578189"/>
                      <a:pt x="738188" y="594381"/>
                      <a:pt x="740093" y="615336"/>
                    </a:cubicBezTo>
                    <a:cubicBezTo>
                      <a:pt x="742950" y="640101"/>
                      <a:pt x="760095" y="649626"/>
                      <a:pt x="782003" y="650579"/>
                    </a:cubicBezTo>
                    <a:cubicBezTo>
                      <a:pt x="804863" y="651531"/>
                      <a:pt x="828675" y="650579"/>
                      <a:pt x="852488" y="650579"/>
                    </a:cubicBezTo>
                    <a:close/>
                    <a:moveTo>
                      <a:pt x="851535" y="561044"/>
                    </a:moveTo>
                    <a:cubicBezTo>
                      <a:pt x="851535" y="561044"/>
                      <a:pt x="851535" y="561044"/>
                      <a:pt x="851535" y="561044"/>
                    </a:cubicBezTo>
                    <a:cubicBezTo>
                      <a:pt x="876300" y="561044"/>
                      <a:pt x="901065" y="561044"/>
                      <a:pt x="925830" y="561044"/>
                    </a:cubicBezTo>
                    <a:cubicBezTo>
                      <a:pt x="947738" y="561044"/>
                      <a:pt x="962025" y="549614"/>
                      <a:pt x="964883" y="527706"/>
                    </a:cubicBezTo>
                    <a:cubicBezTo>
                      <a:pt x="967740" y="507704"/>
                      <a:pt x="950595" y="491511"/>
                      <a:pt x="925830" y="490559"/>
                    </a:cubicBezTo>
                    <a:cubicBezTo>
                      <a:pt x="877253" y="489606"/>
                      <a:pt x="828675" y="489606"/>
                      <a:pt x="780098" y="490559"/>
                    </a:cubicBezTo>
                    <a:cubicBezTo>
                      <a:pt x="754380" y="490559"/>
                      <a:pt x="739140" y="504846"/>
                      <a:pt x="739140" y="525801"/>
                    </a:cubicBezTo>
                    <a:cubicBezTo>
                      <a:pt x="739140" y="545804"/>
                      <a:pt x="755333" y="560091"/>
                      <a:pt x="780098" y="561044"/>
                    </a:cubicBezTo>
                    <a:cubicBezTo>
                      <a:pt x="803910" y="561044"/>
                      <a:pt x="827723" y="561044"/>
                      <a:pt x="851535" y="561044"/>
                    </a:cubicBezTo>
                    <a:close/>
                    <a:moveTo>
                      <a:pt x="868680" y="473414"/>
                    </a:moveTo>
                    <a:cubicBezTo>
                      <a:pt x="868680" y="473414"/>
                      <a:pt x="868680" y="472461"/>
                      <a:pt x="868680" y="473414"/>
                    </a:cubicBezTo>
                    <a:cubicBezTo>
                      <a:pt x="883920" y="473414"/>
                      <a:pt x="899160" y="474366"/>
                      <a:pt x="914400" y="473414"/>
                    </a:cubicBezTo>
                    <a:cubicBezTo>
                      <a:pt x="940118" y="471509"/>
                      <a:pt x="955358" y="457221"/>
                      <a:pt x="956310" y="438171"/>
                    </a:cubicBezTo>
                    <a:cubicBezTo>
                      <a:pt x="956310" y="419121"/>
                      <a:pt x="940118" y="404834"/>
                      <a:pt x="916305" y="401024"/>
                    </a:cubicBezTo>
                    <a:cubicBezTo>
                      <a:pt x="880110" y="394356"/>
                      <a:pt x="855345" y="408644"/>
                      <a:pt x="838200" y="440076"/>
                    </a:cubicBezTo>
                    <a:cubicBezTo>
                      <a:pt x="831533" y="452459"/>
                      <a:pt x="806768" y="458174"/>
                      <a:pt x="812483" y="468651"/>
                    </a:cubicBezTo>
                    <a:cubicBezTo>
                      <a:pt x="819150" y="481034"/>
                      <a:pt x="840105" y="472461"/>
                      <a:pt x="855345" y="473414"/>
                    </a:cubicBezTo>
                    <a:cubicBezTo>
                      <a:pt x="859155" y="473414"/>
                      <a:pt x="863918" y="473414"/>
                      <a:pt x="868680" y="473414"/>
                    </a:cubicBezTo>
                    <a:close/>
                    <a:moveTo>
                      <a:pt x="870585" y="248624"/>
                    </a:moveTo>
                    <a:cubicBezTo>
                      <a:pt x="870585" y="247671"/>
                      <a:pt x="870585" y="247671"/>
                      <a:pt x="870585" y="248624"/>
                    </a:cubicBezTo>
                    <a:cubicBezTo>
                      <a:pt x="864870" y="247671"/>
                      <a:pt x="859155" y="248624"/>
                      <a:pt x="852488" y="247671"/>
                    </a:cubicBezTo>
                    <a:cubicBezTo>
                      <a:pt x="829628" y="245766"/>
                      <a:pt x="824865" y="253386"/>
                      <a:pt x="839153" y="271484"/>
                    </a:cubicBezTo>
                    <a:cubicBezTo>
                      <a:pt x="842010" y="275294"/>
                      <a:pt x="843915" y="280056"/>
                      <a:pt x="845820" y="283866"/>
                    </a:cubicBezTo>
                    <a:cubicBezTo>
                      <a:pt x="861060" y="318156"/>
                      <a:pt x="897255" y="322919"/>
                      <a:pt x="932498" y="317204"/>
                    </a:cubicBezTo>
                    <a:cubicBezTo>
                      <a:pt x="953453" y="314346"/>
                      <a:pt x="964883" y="301964"/>
                      <a:pt x="964883" y="281961"/>
                    </a:cubicBezTo>
                    <a:cubicBezTo>
                      <a:pt x="964883" y="261959"/>
                      <a:pt x="951548" y="249576"/>
                      <a:pt x="931545" y="247671"/>
                    </a:cubicBezTo>
                    <a:cubicBezTo>
                      <a:pt x="920115" y="247671"/>
                      <a:pt x="881063" y="248624"/>
                      <a:pt x="870585" y="248624"/>
                    </a:cubicBezTo>
                    <a:close/>
                  </a:path>
                </a:pathLst>
              </a:custGeom>
              <a:noFill/>
              <a:ln w="19050" cap="flat">
                <a:solidFill>
                  <a:schemeClr val="accent1"/>
                </a:solid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214CCB2A-BE43-4621-90F6-8FF6E4FB53DF}"/>
                  </a:ext>
                </a:extLst>
              </p:cNvPr>
              <p:cNvSpPr/>
              <p:nvPr/>
            </p:nvSpPr>
            <p:spPr>
              <a:xfrm>
                <a:off x="1191235" y="3863719"/>
                <a:ext cx="1107617" cy="418364"/>
              </a:xfrm>
              <a:custGeom>
                <a:avLst/>
                <a:gdLst>
                  <a:gd name="connsiteX0" fmla="*/ 1201052 w 1312936"/>
                  <a:gd name="connsiteY0" fmla="*/ 191888 h 495916"/>
                  <a:gd name="connsiteX1" fmla="*/ 987692 w 1312936"/>
                  <a:gd name="connsiteY1" fmla="*/ 192841 h 495916"/>
                  <a:gd name="connsiteX2" fmla="*/ 924827 w 1312936"/>
                  <a:gd name="connsiteY2" fmla="*/ 173791 h 495916"/>
                  <a:gd name="connsiteX3" fmla="*/ 806717 w 1312936"/>
                  <a:gd name="connsiteY3" fmla="*/ 101401 h 495916"/>
                  <a:gd name="connsiteX4" fmla="*/ 652412 w 1312936"/>
                  <a:gd name="connsiteY4" fmla="*/ 47108 h 495916"/>
                  <a:gd name="connsiteX5" fmla="*/ 524777 w 1312936"/>
                  <a:gd name="connsiteY5" fmla="*/ 3293 h 495916"/>
                  <a:gd name="connsiteX6" fmla="*/ 467627 w 1312936"/>
                  <a:gd name="connsiteY6" fmla="*/ 24248 h 495916"/>
                  <a:gd name="connsiteX7" fmla="*/ 491440 w 1312936"/>
                  <a:gd name="connsiteY7" fmla="*/ 76636 h 495916"/>
                  <a:gd name="connsiteX8" fmla="*/ 506680 w 1312936"/>
                  <a:gd name="connsiteY8" fmla="*/ 85208 h 495916"/>
                  <a:gd name="connsiteX9" fmla="*/ 673367 w 1312936"/>
                  <a:gd name="connsiteY9" fmla="*/ 173791 h 495916"/>
                  <a:gd name="connsiteX10" fmla="*/ 690512 w 1312936"/>
                  <a:gd name="connsiteY10" fmla="*/ 189031 h 495916"/>
                  <a:gd name="connsiteX11" fmla="*/ 673367 w 1312936"/>
                  <a:gd name="connsiteY11" fmla="*/ 205223 h 495916"/>
                  <a:gd name="connsiteX12" fmla="*/ 575260 w 1312936"/>
                  <a:gd name="connsiteY12" fmla="*/ 254753 h 495916"/>
                  <a:gd name="connsiteX13" fmla="*/ 510490 w 1312936"/>
                  <a:gd name="connsiteY13" fmla="*/ 269993 h 495916"/>
                  <a:gd name="connsiteX14" fmla="*/ 211405 w 1312936"/>
                  <a:gd name="connsiteY14" fmla="*/ 269993 h 495916"/>
                  <a:gd name="connsiteX15" fmla="*/ 154255 w 1312936"/>
                  <a:gd name="connsiteY15" fmla="*/ 254753 h 495916"/>
                  <a:gd name="connsiteX16" fmla="*/ 57100 w 1312936"/>
                  <a:gd name="connsiteY16" fmla="*/ 201413 h 495916"/>
                  <a:gd name="connsiteX17" fmla="*/ 3760 w 1312936"/>
                  <a:gd name="connsiteY17" fmla="*/ 207128 h 495916"/>
                  <a:gd name="connsiteX18" fmla="*/ 29477 w 1312936"/>
                  <a:gd name="connsiteY18" fmla="*/ 257611 h 495916"/>
                  <a:gd name="connsiteX19" fmla="*/ 55195 w 1312936"/>
                  <a:gd name="connsiteY19" fmla="*/ 270946 h 495916"/>
                  <a:gd name="connsiteX20" fmla="*/ 279032 w 1312936"/>
                  <a:gd name="connsiteY20" fmla="*/ 359528 h 495916"/>
                  <a:gd name="connsiteX21" fmla="*/ 460960 w 1312936"/>
                  <a:gd name="connsiteY21" fmla="*/ 394771 h 495916"/>
                  <a:gd name="connsiteX22" fmla="*/ 700990 w 1312936"/>
                  <a:gd name="connsiteY22" fmla="*/ 418583 h 495916"/>
                  <a:gd name="connsiteX23" fmla="*/ 829577 w 1312936"/>
                  <a:gd name="connsiteY23" fmla="*/ 418583 h 495916"/>
                  <a:gd name="connsiteX24" fmla="*/ 968642 w 1312936"/>
                  <a:gd name="connsiteY24" fmla="*/ 418583 h 495916"/>
                  <a:gd name="connsiteX25" fmla="*/ 1201052 w 1312936"/>
                  <a:gd name="connsiteY25" fmla="*/ 393818 h 495916"/>
                  <a:gd name="connsiteX26" fmla="*/ 1312495 w 1312936"/>
                  <a:gd name="connsiteY26" fmla="*/ 285233 h 495916"/>
                  <a:gd name="connsiteX27" fmla="*/ 1312495 w 1312936"/>
                  <a:gd name="connsiteY27" fmla="*/ 149978 h 495916"/>
                  <a:gd name="connsiteX28" fmla="*/ 1237247 w 1312936"/>
                  <a:gd name="connsiteY28" fmla="*/ 75683 h 495916"/>
                  <a:gd name="connsiteX29" fmla="*/ 1201052 w 1312936"/>
                  <a:gd name="connsiteY29" fmla="*/ 110926 h 495916"/>
                  <a:gd name="connsiteX30" fmla="*/ 1201052 w 1312936"/>
                  <a:gd name="connsiteY30" fmla="*/ 419536 h 495916"/>
                  <a:gd name="connsiteX31" fmla="*/ 1278205 w 1312936"/>
                  <a:gd name="connsiteY31" fmla="*/ 495736 h 495916"/>
                  <a:gd name="connsiteX32" fmla="*/ 1312495 w 1312936"/>
                  <a:gd name="connsiteY32" fmla="*/ 462398 h 495916"/>
                  <a:gd name="connsiteX33" fmla="*/ 1312495 w 1312936"/>
                  <a:gd name="connsiteY33" fmla="*/ 285233 h 495916"/>
                  <a:gd name="connsiteX34" fmla="*/ 292367 w 1312936"/>
                  <a:gd name="connsiteY34" fmla="*/ 269993 h 495916"/>
                  <a:gd name="connsiteX35" fmla="*/ 315227 w 1312936"/>
                  <a:gd name="connsiteY35" fmla="*/ 247133 h 495916"/>
                  <a:gd name="connsiteX36" fmla="*/ 282842 w 1312936"/>
                  <a:gd name="connsiteY36" fmla="*/ 168076 h 495916"/>
                  <a:gd name="connsiteX37" fmla="*/ 249505 w 1312936"/>
                  <a:gd name="connsiteY37" fmla="*/ 155693 h 495916"/>
                  <a:gd name="connsiteX38" fmla="*/ 233312 w 1312936"/>
                  <a:gd name="connsiteY38" fmla="*/ 187126 h 495916"/>
                  <a:gd name="connsiteX39" fmla="*/ 247600 w 1312936"/>
                  <a:gd name="connsiteY39" fmla="*/ 234751 h 495916"/>
                  <a:gd name="connsiteX40" fmla="*/ 292367 w 1312936"/>
                  <a:gd name="connsiteY40" fmla="*/ 269993 h 4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312936" h="495916">
                    <a:moveTo>
                      <a:pt x="1201052" y="191888"/>
                    </a:moveTo>
                    <a:cubicBezTo>
                      <a:pt x="1129615" y="192841"/>
                      <a:pt x="1059130" y="191888"/>
                      <a:pt x="987692" y="192841"/>
                    </a:cubicBezTo>
                    <a:cubicBezTo>
                      <a:pt x="963880" y="192841"/>
                      <a:pt x="944830" y="187126"/>
                      <a:pt x="924827" y="173791"/>
                    </a:cubicBezTo>
                    <a:cubicBezTo>
                      <a:pt x="886727" y="149026"/>
                      <a:pt x="851485" y="117593"/>
                      <a:pt x="806717" y="101401"/>
                    </a:cubicBezTo>
                    <a:cubicBezTo>
                      <a:pt x="755282" y="83303"/>
                      <a:pt x="703847" y="65206"/>
                      <a:pt x="652412" y="47108"/>
                    </a:cubicBezTo>
                    <a:cubicBezTo>
                      <a:pt x="609550" y="31868"/>
                      <a:pt x="567640" y="16628"/>
                      <a:pt x="524777" y="3293"/>
                    </a:cubicBezTo>
                    <a:cubicBezTo>
                      <a:pt x="496202" y="-5279"/>
                      <a:pt x="477152" y="3293"/>
                      <a:pt x="467627" y="24248"/>
                    </a:cubicBezTo>
                    <a:cubicBezTo>
                      <a:pt x="460007" y="44251"/>
                      <a:pt x="467627" y="61396"/>
                      <a:pt x="491440" y="76636"/>
                    </a:cubicBezTo>
                    <a:cubicBezTo>
                      <a:pt x="496202" y="79493"/>
                      <a:pt x="501917" y="82351"/>
                      <a:pt x="506680" y="85208"/>
                    </a:cubicBezTo>
                    <a:cubicBezTo>
                      <a:pt x="561925" y="114736"/>
                      <a:pt x="618122" y="144263"/>
                      <a:pt x="673367" y="173791"/>
                    </a:cubicBezTo>
                    <a:cubicBezTo>
                      <a:pt x="680035" y="177601"/>
                      <a:pt x="691465" y="178553"/>
                      <a:pt x="690512" y="189031"/>
                    </a:cubicBezTo>
                    <a:cubicBezTo>
                      <a:pt x="689560" y="198556"/>
                      <a:pt x="680987" y="201413"/>
                      <a:pt x="673367" y="205223"/>
                    </a:cubicBezTo>
                    <a:cubicBezTo>
                      <a:pt x="640982" y="221416"/>
                      <a:pt x="607645" y="237608"/>
                      <a:pt x="575260" y="254753"/>
                    </a:cubicBezTo>
                    <a:cubicBezTo>
                      <a:pt x="554305" y="266183"/>
                      <a:pt x="534302" y="269993"/>
                      <a:pt x="510490" y="269993"/>
                    </a:cubicBezTo>
                    <a:cubicBezTo>
                      <a:pt x="410477" y="269041"/>
                      <a:pt x="311417" y="269041"/>
                      <a:pt x="211405" y="269993"/>
                    </a:cubicBezTo>
                    <a:cubicBezTo>
                      <a:pt x="190450" y="269993"/>
                      <a:pt x="172352" y="265231"/>
                      <a:pt x="154255" y="254753"/>
                    </a:cubicBezTo>
                    <a:cubicBezTo>
                      <a:pt x="122822" y="236656"/>
                      <a:pt x="90437" y="218558"/>
                      <a:pt x="57100" y="201413"/>
                    </a:cubicBezTo>
                    <a:cubicBezTo>
                      <a:pt x="31382" y="188078"/>
                      <a:pt x="13285" y="189983"/>
                      <a:pt x="3760" y="207128"/>
                    </a:cubicBezTo>
                    <a:cubicBezTo>
                      <a:pt x="-5765" y="226178"/>
                      <a:pt x="2807" y="243323"/>
                      <a:pt x="29477" y="257611"/>
                    </a:cubicBezTo>
                    <a:cubicBezTo>
                      <a:pt x="38050" y="262373"/>
                      <a:pt x="46622" y="266183"/>
                      <a:pt x="55195" y="270946"/>
                    </a:cubicBezTo>
                    <a:cubicBezTo>
                      <a:pt x="127585" y="305236"/>
                      <a:pt x="196165" y="348098"/>
                      <a:pt x="279032" y="359528"/>
                    </a:cubicBezTo>
                    <a:cubicBezTo>
                      <a:pt x="339992" y="368101"/>
                      <a:pt x="400952" y="380483"/>
                      <a:pt x="460960" y="394771"/>
                    </a:cubicBezTo>
                    <a:cubicBezTo>
                      <a:pt x="540017" y="412868"/>
                      <a:pt x="619075" y="422393"/>
                      <a:pt x="700990" y="418583"/>
                    </a:cubicBezTo>
                    <a:cubicBezTo>
                      <a:pt x="743852" y="416678"/>
                      <a:pt x="786715" y="418583"/>
                      <a:pt x="829577" y="418583"/>
                    </a:cubicBezTo>
                    <a:cubicBezTo>
                      <a:pt x="876250" y="418583"/>
                      <a:pt x="921970" y="416678"/>
                      <a:pt x="968642" y="418583"/>
                    </a:cubicBezTo>
                    <a:cubicBezTo>
                      <a:pt x="1047700" y="422393"/>
                      <a:pt x="1124852" y="410011"/>
                      <a:pt x="1201052" y="393818"/>
                    </a:cubicBezTo>
                    <a:moveTo>
                      <a:pt x="1312495" y="285233"/>
                    </a:moveTo>
                    <a:cubicBezTo>
                      <a:pt x="1312495" y="240466"/>
                      <a:pt x="1313447" y="195698"/>
                      <a:pt x="1312495" y="149978"/>
                    </a:cubicBezTo>
                    <a:cubicBezTo>
                      <a:pt x="1311542" y="64253"/>
                      <a:pt x="1326782" y="76636"/>
                      <a:pt x="1237247" y="75683"/>
                    </a:cubicBezTo>
                    <a:cubicBezTo>
                      <a:pt x="1202005" y="75683"/>
                      <a:pt x="1201052" y="75683"/>
                      <a:pt x="1201052" y="110926"/>
                    </a:cubicBezTo>
                    <a:cubicBezTo>
                      <a:pt x="1201052" y="213796"/>
                      <a:pt x="1201052" y="316666"/>
                      <a:pt x="1201052" y="419536"/>
                    </a:cubicBezTo>
                    <a:cubicBezTo>
                      <a:pt x="1201052" y="496688"/>
                      <a:pt x="1201052" y="496688"/>
                      <a:pt x="1278205" y="495736"/>
                    </a:cubicBezTo>
                    <a:cubicBezTo>
                      <a:pt x="1311542" y="494783"/>
                      <a:pt x="1312495" y="494783"/>
                      <a:pt x="1312495" y="462398"/>
                    </a:cubicBezTo>
                    <a:cubicBezTo>
                      <a:pt x="1312495" y="404296"/>
                      <a:pt x="1312495" y="345241"/>
                      <a:pt x="1312495" y="285233"/>
                    </a:cubicBezTo>
                    <a:close/>
                    <a:moveTo>
                      <a:pt x="292367" y="269993"/>
                    </a:moveTo>
                    <a:cubicBezTo>
                      <a:pt x="297130" y="265231"/>
                      <a:pt x="323800" y="275708"/>
                      <a:pt x="315227" y="247133"/>
                    </a:cubicBezTo>
                    <a:cubicBezTo>
                      <a:pt x="307607" y="219511"/>
                      <a:pt x="295225" y="193793"/>
                      <a:pt x="282842" y="168076"/>
                    </a:cubicBezTo>
                    <a:cubicBezTo>
                      <a:pt x="276175" y="154741"/>
                      <a:pt x="262840" y="150931"/>
                      <a:pt x="249505" y="155693"/>
                    </a:cubicBezTo>
                    <a:cubicBezTo>
                      <a:pt x="235217" y="160456"/>
                      <a:pt x="230455" y="172838"/>
                      <a:pt x="233312" y="187126"/>
                    </a:cubicBezTo>
                    <a:cubicBezTo>
                      <a:pt x="237122" y="203318"/>
                      <a:pt x="242837" y="218558"/>
                      <a:pt x="247600" y="234751"/>
                    </a:cubicBezTo>
                    <a:cubicBezTo>
                      <a:pt x="253315" y="255706"/>
                      <a:pt x="257125" y="271898"/>
                      <a:pt x="292367" y="269993"/>
                    </a:cubicBezTo>
                    <a:close/>
                  </a:path>
                </a:pathLst>
              </a:custGeom>
              <a:noFill/>
              <a:ln w="19050" cap="flat">
                <a:solidFill>
                  <a:schemeClr val="accent1"/>
                </a:solidFill>
                <a:prstDash val="solid"/>
                <a:miter/>
              </a:ln>
            </p:spPr>
            <p:txBody>
              <a:bodyPr rtlCol="0" anchor="ctr"/>
              <a:lstStyle/>
              <a:p>
                <a:endParaRPr lang="en-IN"/>
              </a:p>
            </p:txBody>
          </p:sp>
        </p:grpSp>
        <p:sp>
          <p:nvSpPr>
            <p:cNvPr id="43" name="Graphic 20" descr="Dollar">
              <a:extLst>
                <a:ext uri="{FF2B5EF4-FFF2-40B4-BE49-F238E27FC236}">
                  <a16:creationId xmlns:a16="http://schemas.microsoft.com/office/drawing/2014/main" id="{D2E787C7-AD0E-43BD-A097-AE467C70F0F0}"/>
                </a:ext>
              </a:extLst>
            </p:cNvPr>
            <p:cNvSpPr/>
            <p:nvPr/>
          </p:nvSpPr>
          <p:spPr>
            <a:xfrm>
              <a:off x="1114972" y="3255096"/>
              <a:ext cx="192473" cy="460322"/>
            </a:xfrm>
            <a:custGeom>
              <a:avLst/>
              <a:gdLst>
                <a:gd name="connsiteX0" fmla="*/ 166549 w 171249"/>
                <a:gd name="connsiteY0" fmla="*/ 245993 h 409560"/>
                <a:gd name="connsiteX1" fmla="*/ 153910 w 171249"/>
                <a:gd name="connsiteY1" fmla="*/ 227224 h 409560"/>
                <a:gd name="connsiteX2" fmla="*/ 135741 w 171249"/>
                <a:gd name="connsiteY2" fmla="*/ 214065 h 409560"/>
                <a:gd name="connsiteX3" fmla="*/ 114357 w 171249"/>
                <a:gd name="connsiteY3" fmla="*/ 204602 h 409560"/>
                <a:gd name="connsiteX4" fmla="*/ 91497 w 171249"/>
                <a:gd name="connsiteY4" fmla="*/ 196982 h 409560"/>
                <a:gd name="connsiteX5" fmla="*/ 89716 w 171249"/>
                <a:gd name="connsiteY5" fmla="*/ 196410 h 409560"/>
                <a:gd name="connsiteX6" fmla="*/ 89716 w 171249"/>
                <a:gd name="connsiteY6" fmla="*/ 62036 h 409560"/>
                <a:gd name="connsiteX7" fmla="*/ 92845 w 171249"/>
                <a:gd name="connsiteY7" fmla="*/ 61912 h 409560"/>
                <a:gd name="connsiteX8" fmla="*/ 128749 w 171249"/>
                <a:gd name="connsiteY8" fmla="*/ 68437 h 409560"/>
                <a:gd name="connsiteX9" fmla="*/ 158005 w 171249"/>
                <a:gd name="connsiteY9" fmla="*/ 89297 h 409560"/>
                <a:gd name="connsiteX10" fmla="*/ 164878 w 171249"/>
                <a:gd name="connsiteY10" fmla="*/ 82706 h 409560"/>
                <a:gd name="connsiteX11" fmla="*/ 132440 w 171249"/>
                <a:gd name="connsiteY11" fmla="*/ 59655 h 409560"/>
                <a:gd name="connsiteX12" fmla="*/ 92845 w 171249"/>
                <a:gd name="connsiteY12" fmla="*/ 52387 h 409560"/>
                <a:gd name="connsiteX13" fmla="*/ 89716 w 171249"/>
                <a:gd name="connsiteY13" fmla="*/ 52511 h 409560"/>
                <a:gd name="connsiteX14" fmla="*/ 89716 w 171249"/>
                <a:gd name="connsiteY14" fmla="*/ 0 h 409560"/>
                <a:gd name="connsiteX15" fmla="*/ 80191 w 171249"/>
                <a:gd name="connsiteY15" fmla="*/ 0 h 409560"/>
                <a:gd name="connsiteX16" fmla="*/ 80191 w 171249"/>
                <a:gd name="connsiteY16" fmla="*/ 53154 h 409560"/>
                <a:gd name="connsiteX17" fmla="*/ 57331 w 171249"/>
                <a:gd name="connsiteY17" fmla="*/ 58574 h 409560"/>
                <a:gd name="connsiteX18" fmla="*/ 30971 w 171249"/>
                <a:gd name="connsiteY18" fmla="*/ 75281 h 409560"/>
                <a:gd name="connsiteX19" fmla="*/ 14630 w 171249"/>
                <a:gd name="connsiteY19" fmla="*/ 99570 h 409560"/>
                <a:gd name="connsiteX20" fmla="*/ 9054 w 171249"/>
                <a:gd name="connsiteY20" fmla="*/ 128230 h 409560"/>
                <a:gd name="connsiteX21" fmla="*/ 13687 w 171249"/>
                <a:gd name="connsiteY21" fmla="*/ 155010 h 409560"/>
                <a:gd name="connsiteX22" fmla="*/ 26256 w 171249"/>
                <a:gd name="connsiteY22" fmla="*/ 174731 h 409560"/>
                <a:gd name="connsiteX23" fmla="*/ 44425 w 171249"/>
                <a:gd name="connsiteY23" fmla="*/ 188571 h 409560"/>
                <a:gd name="connsiteX24" fmla="*/ 65856 w 171249"/>
                <a:gd name="connsiteY24" fmla="*/ 198368 h 409560"/>
                <a:gd name="connsiteX25" fmla="*/ 80186 w 171249"/>
                <a:gd name="connsiteY25" fmla="*/ 203373 h 409560"/>
                <a:gd name="connsiteX26" fmla="*/ 80186 w 171249"/>
                <a:gd name="connsiteY26" fmla="*/ 347639 h 409560"/>
                <a:gd name="connsiteX27" fmla="*/ 57683 w 171249"/>
                <a:gd name="connsiteY27" fmla="*/ 345186 h 409560"/>
                <a:gd name="connsiteX28" fmla="*/ 39514 w 171249"/>
                <a:gd name="connsiteY28" fmla="*/ 338842 h 409560"/>
                <a:gd name="connsiteX29" fmla="*/ 26146 w 171249"/>
                <a:gd name="connsiteY29" fmla="*/ 330689 h 409560"/>
                <a:gd name="connsiteX30" fmla="*/ 16497 w 171249"/>
                <a:gd name="connsiteY30" fmla="*/ 322369 h 409560"/>
                <a:gd name="connsiteX31" fmla="*/ 10087 w 171249"/>
                <a:gd name="connsiteY31" fmla="*/ 315863 h 409560"/>
                <a:gd name="connsiteX32" fmla="*/ 7272 w 171249"/>
                <a:gd name="connsiteY32" fmla="*/ 312868 h 409560"/>
                <a:gd name="connsiteX33" fmla="*/ 6896 w 171249"/>
                <a:gd name="connsiteY33" fmla="*/ 312477 h 409560"/>
                <a:gd name="connsiteX34" fmla="*/ 0 w 171249"/>
                <a:gd name="connsiteY34" fmla="*/ 319035 h 409560"/>
                <a:gd name="connsiteX35" fmla="*/ 391 w 171249"/>
                <a:gd name="connsiteY35" fmla="*/ 319445 h 409560"/>
                <a:gd name="connsiteX36" fmla="*/ 3077 w 171249"/>
                <a:gd name="connsiteY36" fmla="*/ 322302 h 409560"/>
                <a:gd name="connsiteX37" fmla="*/ 9844 w 171249"/>
                <a:gd name="connsiteY37" fmla="*/ 329174 h 409560"/>
                <a:gd name="connsiteX38" fmla="*/ 20264 w 171249"/>
                <a:gd name="connsiteY38" fmla="*/ 338190 h 409560"/>
                <a:gd name="connsiteX39" fmla="*/ 35347 w 171249"/>
                <a:gd name="connsiteY39" fmla="*/ 347415 h 409560"/>
                <a:gd name="connsiteX40" fmla="*/ 55440 w 171249"/>
                <a:gd name="connsiteY40" fmla="*/ 354449 h 409560"/>
                <a:gd name="connsiteX41" fmla="*/ 80205 w 171249"/>
                <a:gd name="connsiteY41" fmla="*/ 357173 h 409560"/>
                <a:gd name="connsiteX42" fmla="*/ 80205 w 171249"/>
                <a:gd name="connsiteY42" fmla="*/ 409561 h 409560"/>
                <a:gd name="connsiteX43" fmla="*/ 89730 w 171249"/>
                <a:gd name="connsiteY43" fmla="*/ 409561 h 409560"/>
                <a:gd name="connsiteX44" fmla="*/ 89730 w 171249"/>
                <a:gd name="connsiteY44" fmla="*/ 356830 h 409560"/>
                <a:gd name="connsiteX45" fmla="*/ 119029 w 171249"/>
                <a:gd name="connsiteY45" fmla="*/ 350349 h 409560"/>
                <a:gd name="connsiteX46" fmla="*/ 147361 w 171249"/>
                <a:gd name="connsiteY46" fmla="*/ 331851 h 409560"/>
                <a:gd name="connsiteX47" fmla="*/ 165154 w 171249"/>
                <a:gd name="connsiteY47" fmla="*/ 304610 h 409560"/>
                <a:gd name="connsiteX48" fmla="*/ 171236 w 171249"/>
                <a:gd name="connsiteY48" fmla="*/ 271705 h 409560"/>
                <a:gd name="connsiteX49" fmla="*/ 166549 w 171249"/>
                <a:gd name="connsiteY49" fmla="*/ 245993 h 409560"/>
                <a:gd name="connsiteX50" fmla="*/ 69223 w 171249"/>
                <a:gd name="connsiteY50" fmla="*/ 189457 h 409560"/>
                <a:gd name="connsiteX51" fmla="*/ 49030 w 171249"/>
                <a:gd name="connsiteY51" fmla="*/ 180223 h 409560"/>
                <a:gd name="connsiteX52" fmla="*/ 33133 w 171249"/>
                <a:gd name="connsiteY52" fmla="*/ 168131 h 409560"/>
                <a:gd name="connsiteX53" fmla="*/ 22498 w 171249"/>
                <a:gd name="connsiteY53" fmla="*/ 151462 h 409560"/>
                <a:gd name="connsiteX54" fmla="*/ 18564 w 171249"/>
                <a:gd name="connsiteY54" fmla="*/ 128264 h 409560"/>
                <a:gd name="connsiteX55" fmla="*/ 23436 w 171249"/>
                <a:gd name="connsiteY55" fmla="*/ 103189 h 409560"/>
                <a:gd name="connsiteX56" fmla="*/ 37624 w 171249"/>
                <a:gd name="connsiteY56" fmla="*/ 82110 h 409560"/>
                <a:gd name="connsiteX57" fmla="*/ 60836 w 171249"/>
                <a:gd name="connsiteY57" fmla="*/ 67447 h 409560"/>
                <a:gd name="connsiteX58" fmla="*/ 80191 w 171249"/>
                <a:gd name="connsiteY58" fmla="*/ 62765 h 409560"/>
                <a:gd name="connsiteX59" fmla="*/ 80191 w 171249"/>
                <a:gd name="connsiteY59" fmla="*/ 193377 h 409560"/>
                <a:gd name="connsiteX60" fmla="*/ 69223 w 171249"/>
                <a:gd name="connsiteY60" fmla="*/ 189457 h 409560"/>
                <a:gd name="connsiteX61" fmla="*/ 156277 w 171249"/>
                <a:gd name="connsiteY61" fmla="*/ 301123 h 409560"/>
                <a:gd name="connsiteX62" fmla="*/ 140627 w 171249"/>
                <a:gd name="connsiteY62" fmla="*/ 325117 h 409560"/>
                <a:gd name="connsiteX63" fmla="*/ 115386 w 171249"/>
                <a:gd name="connsiteY63" fmla="*/ 341538 h 409560"/>
                <a:gd name="connsiteX64" fmla="*/ 89702 w 171249"/>
                <a:gd name="connsiteY64" fmla="*/ 347310 h 409560"/>
                <a:gd name="connsiteX65" fmla="*/ 89702 w 171249"/>
                <a:gd name="connsiteY65" fmla="*/ 206407 h 409560"/>
                <a:gd name="connsiteX66" fmla="*/ 111057 w 171249"/>
                <a:gd name="connsiteY66" fmla="*/ 213551 h 409560"/>
                <a:gd name="connsiteX67" fmla="*/ 131288 w 171249"/>
                <a:gd name="connsiteY67" fmla="*/ 222499 h 409560"/>
                <a:gd name="connsiteX68" fmla="*/ 147209 w 171249"/>
                <a:gd name="connsiteY68" fmla="*/ 234015 h 409560"/>
                <a:gd name="connsiteX69" fmla="*/ 157777 w 171249"/>
                <a:gd name="connsiteY69" fmla="*/ 249731 h 409560"/>
                <a:gd name="connsiteX70" fmla="*/ 161682 w 171249"/>
                <a:gd name="connsiteY70" fmla="*/ 271705 h 409560"/>
                <a:gd name="connsiteX71" fmla="*/ 156277 w 171249"/>
                <a:gd name="connsiteY71" fmla="*/ 301123 h 4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249" h="409560">
                  <a:moveTo>
                    <a:pt x="166549" y="245993"/>
                  </a:moveTo>
                  <a:cubicBezTo>
                    <a:pt x="163603" y="238970"/>
                    <a:pt x="159309" y="232594"/>
                    <a:pt x="153910" y="227224"/>
                  </a:cubicBezTo>
                  <a:cubicBezTo>
                    <a:pt x="148530" y="221971"/>
                    <a:pt x="142409" y="217537"/>
                    <a:pt x="135741" y="214065"/>
                  </a:cubicBezTo>
                  <a:cubicBezTo>
                    <a:pt x="128830" y="210442"/>
                    <a:pt x="121686" y="207281"/>
                    <a:pt x="114357" y="204602"/>
                  </a:cubicBezTo>
                  <a:cubicBezTo>
                    <a:pt x="106909" y="201863"/>
                    <a:pt x="99217" y="199301"/>
                    <a:pt x="91497" y="196982"/>
                  </a:cubicBezTo>
                  <a:cubicBezTo>
                    <a:pt x="90897" y="196801"/>
                    <a:pt x="90311" y="196596"/>
                    <a:pt x="89716" y="196410"/>
                  </a:cubicBezTo>
                  <a:lnTo>
                    <a:pt x="89716" y="62036"/>
                  </a:lnTo>
                  <a:cubicBezTo>
                    <a:pt x="90768" y="62008"/>
                    <a:pt x="91773" y="61912"/>
                    <a:pt x="92845" y="61912"/>
                  </a:cubicBezTo>
                  <a:cubicBezTo>
                    <a:pt x="105127" y="61682"/>
                    <a:pt x="117333" y="63900"/>
                    <a:pt x="128749" y="68437"/>
                  </a:cubicBezTo>
                  <a:cubicBezTo>
                    <a:pt x="139824" y="73319"/>
                    <a:pt x="149781" y="80418"/>
                    <a:pt x="158005" y="89297"/>
                  </a:cubicBezTo>
                  <a:lnTo>
                    <a:pt x="164878" y="82706"/>
                  </a:lnTo>
                  <a:cubicBezTo>
                    <a:pt x="155757" y="72883"/>
                    <a:pt x="144717" y="65037"/>
                    <a:pt x="132440" y="59655"/>
                  </a:cubicBezTo>
                  <a:cubicBezTo>
                    <a:pt x="119856" y="54624"/>
                    <a:pt x="106395" y="52153"/>
                    <a:pt x="92845" y="52387"/>
                  </a:cubicBezTo>
                  <a:cubicBezTo>
                    <a:pt x="91778" y="52387"/>
                    <a:pt x="90768" y="52483"/>
                    <a:pt x="89716" y="52511"/>
                  </a:cubicBezTo>
                  <a:lnTo>
                    <a:pt x="89716" y="0"/>
                  </a:lnTo>
                  <a:lnTo>
                    <a:pt x="80191" y="0"/>
                  </a:lnTo>
                  <a:lnTo>
                    <a:pt x="80191" y="53154"/>
                  </a:lnTo>
                  <a:cubicBezTo>
                    <a:pt x="72364" y="53937"/>
                    <a:pt x="64676" y="55760"/>
                    <a:pt x="57331" y="58574"/>
                  </a:cubicBezTo>
                  <a:cubicBezTo>
                    <a:pt x="47522" y="62337"/>
                    <a:pt x="38561" y="68017"/>
                    <a:pt x="30971" y="75281"/>
                  </a:cubicBezTo>
                  <a:cubicBezTo>
                    <a:pt x="23911" y="82167"/>
                    <a:pt x="18348" y="90436"/>
                    <a:pt x="14630" y="99570"/>
                  </a:cubicBezTo>
                  <a:cubicBezTo>
                    <a:pt x="10930" y="108671"/>
                    <a:pt x="9035" y="118405"/>
                    <a:pt x="9054" y="128230"/>
                  </a:cubicBezTo>
                  <a:cubicBezTo>
                    <a:pt x="8865" y="137371"/>
                    <a:pt x="10438" y="146464"/>
                    <a:pt x="13687" y="155010"/>
                  </a:cubicBezTo>
                  <a:cubicBezTo>
                    <a:pt x="16582" y="162325"/>
                    <a:pt x="20848" y="169018"/>
                    <a:pt x="26256" y="174731"/>
                  </a:cubicBezTo>
                  <a:cubicBezTo>
                    <a:pt x="31571" y="180244"/>
                    <a:pt x="37698" y="184911"/>
                    <a:pt x="44425" y="188571"/>
                  </a:cubicBezTo>
                  <a:cubicBezTo>
                    <a:pt x="51330" y="192335"/>
                    <a:pt x="58491" y="195609"/>
                    <a:pt x="65856" y="198368"/>
                  </a:cubicBezTo>
                  <a:cubicBezTo>
                    <a:pt x="70514" y="200125"/>
                    <a:pt x="75324" y="201778"/>
                    <a:pt x="80186" y="203373"/>
                  </a:cubicBezTo>
                  <a:lnTo>
                    <a:pt x="80186" y="347639"/>
                  </a:lnTo>
                  <a:cubicBezTo>
                    <a:pt x="72616" y="347680"/>
                    <a:pt x="65067" y="346857"/>
                    <a:pt x="57683" y="345186"/>
                  </a:cubicBezTo>
                  <a:cubicBezTo>
                    <a:pt x="51418" y="343725"/>
                    <a:pt x="45328" y="341598"/>
                    <a:pt x="39514" y="338842"/>
                  </a:cubicBezTo>
                  <a:cubicBezTo>
                    <a:pt x="34785" y="336601"/>
                    <a:pt x="30304" y="333867"/>
                    <a:pt x="26146" y="330689"/>
                  </a:cubicBezTo>
                  <a:cubicBezTo>
                    <a:pt x="22783" y="328091"/>
                    <a:pt x="19562" y="325313"/>
                    <a:pt x="16497" y="322369"/>
                  </a:cubicBezTo>
                  <a:cubicBezTo>
                    <a:pt x="13786" y="319727"/>
                    <a:pt x="11649" y="317559"/>
                    <a:pt x="10087" y="315863"/>
                  </a:cubicBezTo>
                  <a:cubicBezTo>
                    <a:pt x="8758" y="314435"/>
                    <a:pt x="7882" y="313482"/>
                    <a:pt x="7272" y="312868"/>
                  </a:cubicBezTo>
                  <a:lnTo>
                    <a:pt x="6896" y="312477"/>
                  </a:lnTo>
                  <a:lnTo>
                    <a:pt x="0" y="319035"/>
                  </a:lnTo>
                  <a:lnTo>
                    <a:pt x="391" y="319445"/>
                  </a:lnTo>
                  <a:cubicBezTo>
                    <a:pt x="976" y="320054"/>
                    <a:pt x="1819" y="320931"/>
                    <a:pt x="3077" y="322302"/>
                  </a:cubicBezTo>
                  <a:cubicBezTo>
                    <a:pt x="4724" y="324099"/>
                    <a:pt x="6980" y="326390"/>
                    <a:pt x="9844" y="329174"/>
                  </a:cubicBezTo>
                  <a:cubicBezTo>
                    <a:pt x="13153" y="332365"/>
                    <a:pt x="16632" y="335374"/>
                    <a:pt x="20264" y="338190"/>
                  </a:cubicBezTo>
                  <a:cubicBezTo>
                    <a:pt x="24954" y="341787"/>
                    <a:pt x="30009" y="344879"/>
                    <a:pt x="35347" y="347415"/>
                  </a:cubicBezTo>
                  <a:cubicBezTo>
                    <a:pt x="41776" y="350467"/>
                    <a:pt x="48512" y="352825"/>
                    <a:pt x="55440" y="354449"/>
                  </a:cubicBezTo>
                  <a:cubicBezTo>
                    <a:pt x="63564" y="356303"/>
                    <a:pt x="71873" y="357217"/>
                    <a:pt x="80205" y="357173"/>
                  </a:cubicBezTo>
                  <a:lnTo>
                    <a:pt x="80205" y="409561"/>
                  </a:lnTo>
                  <a:lnTo>
                    <a:pt x="89730" y="409561"/>
                  </a:lnTo>
                  <a:lnTo>
                    <a:pt x="89730" y="356830"/>
                  </a:lnTo>
                  <a:cubicBezTo>
                    <a:pt x="99780" y="356244"/>
                    <a:pt x="109670" y="354056"/>
                    <a:pt x="119029" y="350349"/>
                  </a:cubicBezTo>
                  <a:cubicBezTo>
                    <a:pt x="129608" y="346126"/>
                    <a:pt x="139240" y="339838"/>
                    <a:pt x="147361" y="331851"/>
                  </a:cubicBezTo>
                  <a:cubicBezTo>
                    <a:pt x="155112" y="324098"/>
                    <a:pt x="161170" y="314823"/>
                    <a:pt x="165154" y="304610"/>
                  </a:cubicBezTo>
                  <a:cubicBezTo>
                    <a:pt x="169229" y="294121"/>
                    <a:pt x="171292" y="282958"/>
                    <a:pt x="171236" y="271705"/>
                  </a:cubicBezTo>
                  <a:cubicBezTo>
                    <a:pt x="171418" y="262907"/>
                    <a:pt x="169824" y="254161"/>
                    <a:pt x="166549" y="245993"/>
                  </a:cubicBezTo>
                  <a:close/>
                  <a:moveTo>
                    <a:pt x="69223" y="189457"/>
                  </a:moveTo>
                  <a:cubicBezTo>
                    <a:pt x="62284" y="186855"/>
                    <a:pt x="55536" y="183770"/>
                    <a:pt x="49030" y="180223"/>
                  </a:cubicBezTo>
                  <a:cubicBezTo>
                    <a:pt x="43144" y="177028"/>
                    <a:pt x="37783" y="172950"/>
                    <a:pt x="33133" y="168131"/>
                  </a:cubicBezTo>
                  <a:cubicBezTo>
                    <a:pt x="28558" y="163302"/>
                    <a:pt x="24949" y="157645"/>
                    <a:pt x="22498" y="151462"/>
                  </a:cubicBezTo>
                  <a:cubicBezTo>
                    <a:pt x="19714" y="144052"/>
                    <a:pt x="18379" y="136177"/>
                    <a:pt x="18564" y="128264"/>
                  </a:cubicBezTo>
                  <a:cubicBezTo>
                    <a:pt x="18547" y="119669"/>
                    <a:pt x="20201" y="111152"/>
                    <a:pt x="23436" y="103189"/>
                  </a:cubicBezTo>
                  <a:cubicBezTo>
                    <a:pt x="26662" y="95260"/>
                    <a:pt x="31493" y="88084"/>
                    <a:pt x="37624" y="82110"/>
                  </a:cubicBezTo>
                  <a:cubicBezTo>
                    <a:pt x="44310" y="75728"/>
                    <a:pt x="52201" y="70743"/>
                    <a:pt x="60836" y="67447"/>
                  </a:cubicBezTo>
                  <a:cubicBezTo>
                    <a:pt x="67063" y="65070"/>
                    <a:pt x="73567" y="63497"/>
                    <a:pt x="80191" y="62765"/>
                  </a:cubicBezTo>
                  <a:lnTo>
                    <a:pt x="80191" y="193377"/>
                  </a:lnTo>
                  <a:cubicBezTo>
                    <a:pt x="76476" y="192119"/>
                    <a:pt x="72809" y="190810"/>
                    <a:pt x="69223" y="189457"/>
                  </a:cubicBezTo>
                  <a:close/>
                  <a:moveTo>
                    <a:pt x="156277" y="301123"/>
                  </a:moveTo>
                  <a:cubicBezTo>
                    <a:pt x="152773" y="310116"/>
                    <a:pt x="147445" y="318286"/>
                    <a:pt x="140627" y="325117"/>
                  </a:cubicBezTo>
                  <a:cubicBezTo>
                    <a:pt x="133389" y="332214"/>
                    <a:pt x="124808" y="337797"/>
                    <a:pt x="115386" y="341538"/>
                  </a:cubicBezTo>
                  <a:cubicBezTo>
                    <a:pt x="107179" y="344791"/>
                    <a:pt x="98512" y="346739"/>
                    <a:pt x="89702" y="347310"/>
                  </a:cubicBezTo>
                  <a:lnTo>
                    <a:pt x="89702" y="206407"/>
                  </a:lnTo>
                  <a:cubicBezTo>
                    <a:pt x="96912" y="208593"/>
                    <a:pt x="104094" y="210984"/>
                    <a:pt x="111057" y="213551"/>
                  </a:cubicBezTo>
                  <a:cubicBezTo>
                    <a:pt x="117990" y="216085"/>
                    <a:pt x="124748" y="219075"/>
                    <a:pt x="131288" y="222499"/>
                  </a:cubicBezTo>
                  <a:cubicBezTo>
                    <a:pt x="137131" y="225536"/>
                    <a:pt x="142495" y="229416"/>
                    <a:pt x="147209" y="234015"/>
                  </a:cubicBezTo>
                  <a:cubicBezTo>
                    <a:pt x="151722" y="238515"/>
                    <a:pt x="155312" y="243854"/>
                    <a:pt x="157777" y="249731"/>
                  </a:cubicBezTo>
                  <a:cubicBezTo>
                    <a:pt x="160536" y="256721"/>
                    <a:pt x="161864" y="264193"/>
                    <a:pt x="161682" y="271705"/>
                  </a:cubicBezTo>
                  <a:cubicBezTo>
                    <a:pt x="161744" y="281764"/>
                    <a:pt x="159910" y="291744"/>
                    <a:pt x="156277" y="301123"/>
                  </a:cubicBezTo>
                  <a:close/>
                </a:path>
              </a:pathLst>
            </a:custGeom>
            <a:solidFill>
              <a:schemeClr val="tx1"/>
            </a:solidFill>
            <a:ln w="19050" cap="flat">
              <a:solidFill>
                <a:schemeClr val="accent1"/>
              </a:solidFill>
              <a:prstDash val="solid"/>
              <a:miter/>
            </a:ln>
          </p:spPr>
          <p:txBody>
            <a:bodyPr rtlCol="0" anchor="ctr"/>
            <a:lstStyle/>
            <a:p>
              <a:endParaRPr lang="en-IN" dirty="0"/>
            </a:p>
          </p:txBody>
        </p:sp>
      </p:grpSp>
      <p:sp>
        <p:nvSpPr>
          <p:cNvPr id="3" name="Slide Number Placeholder 2">
            <a:extLst>
              <a:ext uri="{FF2B5EF4-FFF2-40B4-BE49-F238E27FC236}">
                <a16:creationId xmlns:a16="http://schemas.microsoft.com/office/drawing/2014/main" id="{AC24C461-F99D-4938-A50C-066BABDF30B2}"/>
              </a:ext>
            </a:extLst>
          </p:cNvPr>
          <p:cNvSpPr>
            <a:spLocks noGrp="1"/>
          </p:cNvSpPr>
          <p:nvPr>
            <p:ph type="sldNum" sz="quarter" idx="12"/>
          </p:nvPr>
        </p:nvSpPr>
        <p:spPr/>
        <p:txBody>
          <a:bodyPr/>
          <a:lstStyle/>
          <a:p>
            <a:fld id="{71A628A0-E779-4D32-97F1-9C80A60D6EF0}" type="slidenum">
              <a:rPr lang="en-IN" smtClean="0"/>
              <a:pPr/>
              <a:t>106</a:t>
            </a:fld>
            <a:r>
              <a:rPr lang="en-IN"/>
              <a:t> of 116</a:t>
            </a:r>
            <a:endParaRPr lang="en-IN" dirty="0"/>
          </a:p>
        </p:txBody>
      </p:sp>
    </p:spTree>
    <p:extLst>
      <p:ext uri="{BB962C8B-B14F-4D97-AF65-F5344CB8AC3E}">
        <p14:creationId xmlns:p14="http://schemas.microsoft.com/office/powerpoint/2010/main" val="81920726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7F2E-DDAA-48D0-B40C-8061554B005C}"/>
              </a:ext>
            </a:extLst>
          </p:cNvPr>
          <p:cNvSpPr>
            <a:spLocks noGrp="1"/>
          </p:cNvSpPr>
          <p:nvPr>
            <p:ph type="title"/>
          </p:nvPr>
        </p:nvSpPr>
        <p:spPr/>
        <p:txBody>
          <a:bodyPr/>
          <a:lstStyle/>
          <a:p>
            <a:r>
              <a:rPr lang="en-US" dirty="0"/>
              <a:t>FDICIA Guidelines</a:t>
            </a:r>
            <a:endParaRPr lang="en-IN" dirty="0"/>
          </a:p>
        </p:txBody>
      </p:sp>
      <p:sp>
        <p:nvSpPr>
          <p:cNvPr id="11" name="Rectangle 10">
            <a:extLst>
              <a:ext uri="{FF2B5EF4-FFF2-40B4-BE49-F238E27FC236}">
                <a16:creationId xmlns:a16="http://schemas.microsoft.com/office/drawing/2014/main" id="{E0323890-D164-4F8C-8715-8A72718F7BF6}"/>
              </a:ext>
            </a:extLst>
          </p:cNvPr>
          <p:cNvSpPr/>
          <p:nvPr/>
        </p:nvSpPr>
        <p:spPr>
          <a:xfrm>
            <a:off x="13090068" y="0"/>
            <a:ext cx="1102182"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Slide 15</a:t>
            </a:r>
          </a:p>
        </p:txBody>
      </p:sp>
      <p:sp>
        <p:nvSpPr>
          <p:cNvPr id="92" name="Rectangle 91">
            <a:extLst>
              <a:ext uri="{FF2B5EF4-FFF2-40B4-BE49-F238E27FC236}">
                <a16:creationId xmlns:a16="http://schemas.microsoft.com/office/drawing/2014/main" id="{59296E6B-22B3-4E2D-B9AB-3E7050FF5130}"/>
              </a:ext>
            </a:extLst>
          </p:cNvPr>
          <p:cNvSpPr/>
          <p:nvPr/>
        </p:nvSpPr>
        <p:spPr>
          <a:xfrm>
            <a:off x="165063" y="4006384"/>
            <a:ext cx="12666034" cy="183660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6" name="TextBox 105">
            <a:extLst>
              <a:ext uri="{FF2B5EF4-FFF2-40B4-BE49-F238E27FC236}">
                <a16:creationId xmlns:a16="http://schemas.microsoft.com/office/drawing/2014/main" id="{44E8E050-400F-400A-BF62-56AE37CEC459}"/>
              </a:ext>
            </a:extLst>
          </p:cNvPr>
          <p:cNvSpPr txBox="1"/>
          <p:nvPr/>
        </p:nvSpPr>
        <p:spPr>
          <a:xfrm>
            <a:off x="153933" y="6862248"/>
            <a:ext cx="3227832" cy="646331"/>
          </a:xfrm>
          <a:prstGeom prst="rect">
            <a:avLst/>
          </a:prstGeom>
          <a:noFill/>
        </p:spPr>
        <p:txBody>
          <a:bodyPr wrap="square">
            <a:spAutoFit/>
          </a:bodyPr>
          <a:lstStyle/>
          <a:p>
            <a:pPr algn="ctr"/>
            <a:r>
              <a:rPr lang="en-US" b="1" dirty="0">
                <a:solidFill>
                  <a:schemeClr val="bg2"/>
                </a:solidFill>
                <a:latin typeface="Arial" panose="020B0604020202020204" pitchFamily="34" charset="0"/>
                <a:cs typeface="Arial" panose="020B0604020202020204" pitchFamily="34" charset="0"/>
              </a:rPr>
              <a:t>Written Credit </a:t>
            </a:r>
          </a:p>
          <a:p>
            <a:pPr algn="ctr"/>
            <a:r>
              <a:rPr lang="en-US" b="1" dirty="0">
                <a:solidFill>
                  <a:schemeClr val="bg2"/>
                </a:solidFill>
                <a:latin typeface="Arial" panose="020B0604020202020204" pitchFamily="34" charset="0"/>
                <a:cs typeface="Arial" panose="020B0604020202020204" pitchFamily="34" charset="0"/>
              </a:rPr>
              <a:t>Policy </a:t>
            </a:r>
            <a:endParaRPr lang="en-IN" b="1" dirty="0">
              <a:solidFill>
                <a:schemeClr val="bg2"/>
              </a:solidFill>
              <a:latin typeface="Arial" panose="020B0604020202020204" pitchFamily="34" charset="0"/>
              <a:cs typeface="Arial" panose="020B0604020202020204" pitchFamily="34" charset="0"/>
            </a:endParaRPr>
          </a:p>
        </p:txBody>
      </p:sp>
      <p:sp>
        <p:nvSpPr>
          <p:cNvPr id="107" name="TextBox 106">
            <a:extLst>
              <a:ext uri="{FF2B5EF4-FFF2-40B4-BE49-F238E27FC236}">
                <a16:creationId xmlns:a16="http://schemas.microsoft.com/office/drawing/2014/main" id="{0D9D775D-8EF2-4105-8DF6-3A21A86193A4}"/>
              </a:ext>
            </a:extLst>
          </p:cNvPr>
          <p:cNvSpPr txBox="1"/>
          <p:nvPr/>
        </p:nvSpPr>
        <p:spPr>
          <a:xfrm>
            <a:off x="3305884" y="6862248"/>
            <a:ext cx="3229917" cy="646331"/>
          </a:xfrm>
          <a:prstGeom prst="rect">
            <a:avLst/>
          </a:prstGeom>
          <a:noFill/>
        </p:spPr>
        <p:txBody>
          <a:bodyPr wrap="square">
            <a:spAutoFit/>
          </a:bodyPr>
          <a:lstStyle/>
          <a:p>
            <a:pPr algn="ctr"/>
            <a:r>
              <a:rPr lang="en-US" b="1" dirty="0">
                <a:solidFill>
                  <a:schemeClr val="accent1"/>
                </a:solidFill>
                <a:latin typeface="Arial" panose="020B0604020202020204" pitchFamily="34" charset="0"/>
                <a:cs typeface="Arial" panose="020B0604020202020204" pitchFamily="34" charset="0"/>
              </a:rPr>
              <a:t>Loan Portfolio </a:t>
            </a:r>
            <a:br>
              <a:rPr lang="en-US" b="1" dirty="0">
                <a:solidFill>
                  <a:schemeClr val="accent1"/>
                </a:solidFill>
                <a:latin typeface="Arial" panose="020B0604020202020204" pitchFamily="34" charset="0"/>
                <a:cs typeface="Arial" panose="020B0604020202020204" pitchFamily="34" charset="0"/>
              </a:rPr>
            </a:br>
            <a:r>
              <a:rPr lang="en-US" b="1" dirty="0">
                <a:solidFill>
                  <a:schemeClr val="accent1"/>
                </a:solidFill>
                <a:latin typeface="Arial" panose="020B0604020202020204" pitchFamily="34" charset="0"/>
                <a:cs typeface="Arial" panose="020B0604020202020204" pitchFamily="34" charset="0"/>
              </a:rPr>
              <a:t>Management and Strategy</a:t>
            </a:r>
          </a:p>
        </p:txBody>
      </p:sp>
      <p:sp>
        <p:nvSpPr>
          <p:cNvPr id="108" name="TextBox 107">
            <a:extLst>
              <a:ext uri="{FF2B5EF4-FFF2-40B4-BE49-F238E27FC236}">
                <a16:creationId xmlns:a16="http://schemas.microsoft.com/office/drawing/2014/main" id="{DF0F2DAC-7B56-43E9-BA15-00800768D6B9}"/>
              </a:ext>
            </a:extLst>
          </p:cNvPr>
          <p:cNvSpPr txBox="1"/>
          <p:nvPr/>
        </p:nvSpPr>
        <p:spPr>
          <a:xfrm>
            <a:off x="6459920" y="6862248"/>
            <a:ext cx="3227832" cy="646331"/>
          </a:xfrm>
          <a:prstGeom prst="rect">
            <a:avLst/>
          </a:prstGeom>
          <a:noFill/>
        </p:spPr>
        <p:txBody>
          <a:bodyPr wrap="square">
            <a:spAutoFit/>
          </a:bodyPr>
          <a:lstStyle/>
          <a:p>
            <a:pPr algn="ctr"/>
            <a:r>
              <a:rPr lang="en-US" b="1" dirty="0">
                <a:solidFill>
                  <a:schemeClr val="accent1"/>
                </a:solidFill>
                <a:latin typeface="Arial" panose="020B0604020202020204" pitchFamily="34" charset="0"/>
                <a:cs typeface="Arial" panose="020B0604020202020204" pitchFamily="34" charset="0"/>
              </a:rPr>
              <a:t>Underwriting </a:t>
            </a:r>
            <a:br>
              <a:rPr lang="en-US" b="1" dirty="0">
                <a:solidFill>
                  <a:schemeClr val="accent1"/>
                </a:solidFill>
                <a:latin typeface="Arial" panose="020B0604020202020204" pitchFamily="34" charset="0"/>
                <a:cs typeface="Arial" panose="020B0604020202020204" pitchFamily="34" charset="0"/>
              </a:rPr>
            </a:br>
            <a:r>
              <a:rPr lang="en-US" b="1" dirty="0">
                <a:solidFill>
                  <a:schemeClr val="accent1"/>
                </a:solidFill>
                <a:latin typeface="Arial" panose="020B0604020202020204" pitchFamily="34" charset="0"/>
                <a:cs typeface="Arial" panose="020B0604020202020204" pitchFamily="34" charset="0"/>
              </a:rPr>
              <a:t>Standards</a:t>
            </a:r>
          </a:p>
        </p:txBody>
      </p:sp>
      <p:sp>
        <p:nvSpPr>
          <p:cNvPr id="109" name="TextBox 108">
            <a:extLst>
              <a:ext uri="{FF2B5EF4-FFF2-40B4-BE49-F238E27FC236}">
                <a16:creationId xmlns:a16="http://schemas.microsoft.com/office/drawing/2014/main" id="{AE2CD775-B5B3-4F8D-B874-7465B182C37B}"/>
              </a:ext>
            </a:extLst>
          </p:cNvPr>
          <p:cNvSpPr txBox="1"/>
          <p:nvPr/>
        </p:nvSpPr>
        <p:spPr>
          <a:xfrm>
            <a:off x="9611872" y="6862248"/>
            <a:ext cx="3227832" cy="646331"/>
          </a:xfrm>
          <a:prstGeom prst="rect">
            <a:avLst/>
          </a:prstGeom>
          <a:noFill/>
        </p:spPr>
        <p:txBody>
          <a:bodyPr wrap="square">
            <a:spAutoFit/>
          </a:bodyPr>
          <a:lstStyle/>
          <a:p>
            <a:pPr algn="ctr"/>
            <a:r>
              <a:rPr lang="en-US" b="1" dirty="0">
                <a:solidFill>
                  <a:schemeClr val="accent1"/>
                </a:solidFill>
                <a:latin typeface="Arial" panose="020B0604020202020204" pitchFamily="34" charset="0"/>
                <a:cs typeface="Arial" panose="020B0604020202020204" pitchFamily="34" charset="0"/>
              </a:rPr>
              <a:t>Loan-to-Value (LTV) </a:t>
            </a:r>
          </a:p>
          <a:p>
            <a:pPr algn="ctr"/>
            <a:r>
              <a:rPr lang="en-US" b="1" dirty="0">
                <a:solidFill>
                  <a:schemeClr val="accent1"/>
                </a:solidFill>
                <a:latin typeface="Arial" panose="020B0604020202020204" pitchFamily="34" charset="0"/>
                <a:cs typeface="Arial" panose="020B0604020202020204" pitchFamily="34" charset="0"/>
              </a:rPr>
              <a:t>Limits</a:t>
            </a:r>
          </a:p>
        </p:txBody>
      </p:sp>
      <p:sp>
        <p:nvSpPr>
          <p:cNvPr id="3" name="TextBox 2">
            <a:extLst>
              <a:ext uri="{FF2B5EF4-FFF2-40B4-BE49-F238E27FC236}">
                <a16:creationId xmlns:a16="http://schemas.microsoft.com/office/drawing/2014/main" id="{333E60A8-47DA-46CE-9ECB-A61009FC9D6D}"/>
              </a:ext>
            </a:extLst>
          </p:cNvPr>
          <p:cNvSpPr txBox="1"/>
          <p:nvPr/>
        </p:nvSpPr>
        <p:spPr>
          <a:xfrm>
            <a:off x="310895" y="2148516"/>
            <a:ext cx="12344417" cy="1785104"/>
          </a:xfrm>
          <a:prstGeom prst="rect">
            <a:avLst/>
          </a:prstGeom>
          <a:noFill/>
        </p:spPr>
        <p:txBody>
          <a:bodyPr wrap="square">
            <a:spAutoFit/>
          </a:bodyPr>
          <a:lstStyle/>
          <a:p>
            <a:pPr>
              <a:spcBef>
                <a:spcPts val="600"/>
              </a:spcBef>
              <a:spcAft>
                <a:spcPts val="600"/>
              </a:spcAft>
            </a:pPr>
            <a:r>
              <a:rPr lang="en-US" dirty="0">
                <a:latin typeface="Arial" panose="020B0604020202020204" pitchFamily="34" charset="0"/>
                <a:cs typeface="Arial" panose="020B0604020202020204" pitchFamily="34" charset="0"/>
              </a:rPr>
              <a:t>FDICIA guidelines include general requirements for inclusion in financial institutions’ real estate lending policies, as well as specific Loan-to-Value (LTV) limits to which lenders must adhere. </a:t>
            </a:r>
          </a:p>
          <a:p>
            <a:pPr>
              <a:spcBef>
                <a:spcPts val="600"/>
              </a:spcBef>
              <a:spcAft>
                <a:spcPts val="600"/>
              </a:spcAft>
            </a:pPr>
            <a:r>
              <a:rPr lang="en-US" dirty="0">
                <a:latin typeface="Arial" panose="020B0604020202020204" pitchFamily="34" charset="0"/>
                <a:cs typeface="Arial" panose="020B0604020202020204" pitchFamily="34" charset="0"/>
              </a:rPr>
              <a:t>While there are allowable exceptions documented within the text of the written FDICIA guidelines, in general, real estate lenders and financial institutions are charged with the following:</a:t>
            </a:r>
          </a:p>
          <a:p>
            <a:pPr>
              <a:spcBef>
                <a:spcPts val="600"/>
              </a:spcBef>
              <a:spcAft>
                <a:spcPts val="600"/>
              </a:spcAft>
            </a:pPr>
            <a:r>
              <a:rPr lang="en-IN" sz="1400" i="1" dirty="0">
                <a:solidFill>
                  <a:schemeClr val="accent3"/>
                </a:solidFill>
                <a:latin typeface="Arial "/>
              </a:rPr>
              <a:t>Click on each icon to learn about it. </a:t>
            </a:r>
          </a:p>
        </p:txBody>
      </p:sp>
      <p:grpSp>
        <p:nvGrpSpPr>
          <p:cNvPr id="53" name="Group 52">
            <a:extLst>
              <a:ext uri="{FF2B5EF4-FFF2-40B4-BE49-F238E27FC236}">
                <a16:creationId xmlns:a16="http://schemas.microsoft.com/office/drawing/2014/main" id="{964FA93B-4B02-414F-A3DD-2B4FF4E5CA41}"/>
              </a:ext>
            </a:extLst>
          </p:cNvPr>
          <p:cNvGrpSpPr/>
          <p:nvPr/>
        </p:nvGrpSpPr>
        <p:grpSpPr>
          <a:xfrm>
            <a:off x="10060142" y="4303164"/>
            <a:ext cx="2331293" cy="2331293"/>
            <a:chOff x="10059057" y="4409494"/>
            <a:chExt cx="2331293" cy="2331293"/>
          </a:xfrm>
        </p:grpSpPr>
        <p:sp>
          <p:nvSpPr>
            <p:cNvPr id="54" name="Oval 53">
              <a:extLst>
                <a:ext uri="{FF2B5EF4-FFF2-40B4-BE49-F238E27FC236}">
                  <a16:creationId xmlns:a16="http://schemas.microsoft.com/office/drawing/2014/main" id="{A9A51D32-2E64-4D3C-B741-051F870E78DB}"/>
                </a:ext>
              </a:extLst>
            </p:cNvPr>
            <p:cNvSpPr/>
            <p:nvPr/>
          </p:nvSpPr>
          <p:spPr>
            <a:xfrm>
              <a:off x="10059057" y="4409494"/>
              <a:ext cx="2331293" cy="2331293"/>
            </a:xfrm>
            <a:prstGeom prst="ellipse">
              <a:avLst/>
            </a:prstGeom>
            <a:solidFill>
              <a:schemeClr val="bg1"/>
            </a:solidFill>
            <a:ln w="38100">
              <a:solidFill>
                <a:srgbClr val="006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5" name="Picture 54" descr="Logo&#10;&#10;Description automatically generated">
              <a:extLst>
                <a:ext uri="{FF2B5EF4-FFF2-40B4-BE49-F238E27FC236}">
                  <a16:creationId xmlns:a16="http://schemas.microsoft.com/office/drawing/2014/main" id="{592E2A29-A2F1-45FA-9AC3-D265A4D05416}"/>
                </a:ext>
              </a:extLst>
            </p:cNvPr>
            <p:cNvPicPr>
              <a:picLocks noChangeAspect="1"/>
            </p:cNvPicPr>
            <p:nvPr/>
          </p:nvPicPr>
          <p:blipFill rotWithShape="1">
            <a:blip r:embed="rId3">
              <a:extLst>
                <a:ext uri="{28A0092B-C50C-407E-A947-70E740481C1C}">
                  <a14:useLocalDpi xmlns:a14="http://schemas.microsoft.com/office/drawing/2010/main" val="0"/>
                </a:ext>
              </a:extLst>
            </a:blip>
            <a:srcRect l="14624" t="12793" r="13273" b="15104"/>
            <a:stretch/>
          </p:blipFill>
          <p:spPr>
            <a:xfrm>
              <a:off x="10122310" y="4475320"/>
              <a:ext cx="2211627" cy="2211627"/>
            </a:xfrm>
            <a:prstGeom prst="ellipse">
              <a:avLst/>
            </a:prstGeom>
            <a:noFill/>
          </p:spPr>
        </p:pic>
      </p:grpSp>
      <p:grpSp>
        <p:nvGrpSpPr>
          <p:cNvPr id="56" name="Group 55">
            <a:extLst>
              <a:ext uri="{FF2B5EF4-FFF2-40B4-BE49-F238E27FC236}">
                <a16:creationId xmlns:a16="http://schemas.microsoft.com/office/drawing/2014/main" id="{22E8E74A-4064-47AF-B7FD-8007559BD028}"/>
              </a:ext>
            </a:extLst>
          </p:cNvPr>
          <p:cNvGrpSpPr/>
          <p:nvPr/>
        </p:nvGrpSpPr>
        <p:grpSpPr>
          <a:xfrm>
            <a:off x="6908190" y="4303164"/>
            <a:ext cx="2331293" cy="2331293"/>
            <a:chOff x="6925425" y="4409494"/>
            <a:chExt cx="2331293" cy="2331293"/>
          </a:xfrm>
        </p:grpSpPr>
        <p:sp>
          <p:nvSpPr>
            <p:cNvPr id="57" name="Oval 56">
              <a:extLst>
                <a:ext uri="{FF2B5EF4-FFF2-40B4-BE49-F238E27FC236}">
                  <a16:creationId xmlns:a16="http://schemas.microsoft.com/office/drawing/2014/main" id="{2975B1CA-468D-4534-920C-D932BD4D0AB6}"/>
                </a:ext>
              </a:extLst>
            </p:cNvPr>
            <p:cNvSpPr/>
            <p:nvPr/>
          </p:nvSpPr>
          <p:spPr>
            <a:xfrm>
              <a:off x="6925425" y="4409494"/>
              <a:ext cx="2331293" cy="2331293"/>
            </a:xfrm>
            <a:prstGeom prst="ellipse">
              <a:avLst/>
            </a:prstGeom>
            <a:solidFill>
              <a:schemeClr val="bg1"/>
            </a:solidFill>
            <a:ln w="38100">
              <a:solidFill>
                <a:srgbClr val="006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Oval 57">
              <a:extLst>
                <a:ext uri="{FF2B5EF4-FFF2-40B4-BE49-F238E27FC236}">
                  <a16:creationId xmlns:a16="http://schemas.microsoft.com/office/drawing/2014/main" id="{D7DB7969-B077-49C4-AE8E-75EBD31BC2AB}"/>
                </a:ext>
              </a:extLst>
            </p:cNvPr>
            <p:cNvSpPr/>
            <p:nvPr/>
          </p:nvSpPr>
          <p:spPr>
            <a:xfrm>
              <a:off x="7014257" y="4480560"/>
              <a:ext cx="2159043" cy="219455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9" name="Picture 58" descr="A picture containing text&#10;&#10;Description automatically generated">
              <a:extLst>
                <a:ext uri="{FF2B5EF4-FFF2-40B4-BE49-F238E27FC236}">
                  <a16:creationId xmlns:a16="http://schemas.microsoft.com/office/drawing/2014/main" id="{F4F90D02-9FF1-4A31-B0E7-B2DC0DDA01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567" y="5069802"/>
              <a:ext cx="1876757" cy="1457998"/>
            </a:xfrm>
            <a:prstGeom prst="rect">
              <a:avLst/>
            </a:prstGeom>
          </p:spPr>
        </p:pic>
      </p:grpSp>
      <p:grpSp>
        <p:nvGrpSpPr>
          <p:cNvPr id="60" name="Group 59">
            <a:extLst>
              <a:ext uri="{FF2B5EF4-FFF2-40B4-BE49-F238E27FC236}">
                <a16:creationId xmlns:a16="http://schemas.microsoft.com/office/drawing/2014/main" id="{BB1D895A-8439-49DD-B9BA-7C84A933DD1B}"/>
              </a:ext>
            </a:extLst>
          </p:cNvPr>
          <p:cNvGrpSpPr/>
          <p:nvPr/>
        </p:nvGrpSpPr>
        <p:grpSpPr>
          <a:xfrm>
            <a:off x="3755196" y="4303164"/>
            <a:ext cx="2331293" cy="2331293"/>
            <a:chOff x="3791794" y="4409494"/>
            <a:chExt cx="2331293" cy="2331293"/>
          </a:xfrm>
        </p:grpSpPr>
        <p:sp>
          <p:nvSpPr>
            <p:cNvPr id="61" name="Oval 60">
              <a:extLst>
                <a:ext uri="{FF2B5EF4-FFF2-40B4-BE49-F238E27FC236}">
                  <a16:creationId xmlns:a16="http://schemas.microsoft.com/office/drawing/2014/main" id="{DD637700-F89B-44B4-B427-CBD00ADF894D}"/>
                </a:ext>
              </a:extLst>
            </p:cNvPr>
            <p:cNvSpPr/>
            <p:nvPr/>
          </p:nvSpPr>
          <p:spPr>
            <a:xfrm>
              <a:off x="3791794" y="4409494"/>
              <a:ext cx="2331293" cy="2331293"/>
            </a:xfrm>
            <a:prstGeom prst="ellipse">
              <a:avLst/>
            </a:prstGeom>
            <a:solidFill>
              <a:schemeClr val="bg1"/>
            </a:solidFill>
            <a:ln w="38100">
              <a:solidFill>
                <a:srgbClr val="006FB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2" name="Picture 61" descr="Icon&#10;&#10;Description automatically generated">
              <a:extLst>
                <a:ext uri="{FF2B5EF4-FFF2-40B4-BE49-F238E27FC236}">
                  <a16:creationId xmlns:a16="http://schemas.microsoft.com/office/drawing/2014/main" id="{60368925-77E8-4ECA-BCF2-4C66E8EB1D32}"/>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7884" t="10393" r="7884" b="9587"/>
            <a:stretch/>
          </p:blipFill>
          <p:spPr>
            <a:xfrm>
              <a:off x="3865536" y="4483236"/>
              <a:ext cx="2196000" cy="2196000"/>
            </a:xfrm>
            <a:prstGeom prst="ellipse">
              <a:avLst/>
            </a:prstGeom>
          </p:spPr>
        </p:pic>
      </p:grpSp>
      <p:grpSp>
        <p:nvGrpSpPr>
          <p:cNvPr id="63" name="Group 62">
            <a:extLst>
              <a:ext uri="{FF2B5EF4-FFF2-40B4-BE49-F238E27FC236}">
                <a16:creationId xmlns:a16="http://schemas.microsoft.com/office/drawing/2014/main" id="{811F76D8-63B2-4C36-92E1-1F7F21C0D47D}"/>
              </a:ext>
            </a:extLst>
          </p:cNvPr>
          <p:cNvGrpSpPr/>
          <p:nvPr/>
        </p:nvGrpSpPr>
        <p:grpSpPr>
          <a:xfrm>
            <a:off x="602203" y="4303164"/>
            <a:ext cx="2331293" cy="2331293"/>
            <a:chOff x="658163" y="4409494"/>
            <a:chExt cx="2331293" cy="2331293"/>
          </a:xfrm>
        </p:grpSpPr>
        <p:sp>
          <p:nvSpPr>
            <p:cNvPr id="64" name="Oval 63">
              <a:extLst>
                <a:ext uri="{FF2B5EF4-FFF2-40B4-BE49-F238E27FC236}">
                  <a16:creationId xmlns:a16="http://schemas.microsoft.com/office/drawing/2014/main" id="{CF6BABA8-C4B5-4C34-B83B-1CA2D7113219}"/>
                </a:ext>
              </a:extLst>
            </p:cNvPr>
            <p:cNvSpPr/>
            <p:nvPr/>
          </p:nvSpPr>
          <p:spPr>
            <a:xfrm>
              <a:off x="658163" y="4409494"/>
              <a:ext cx="2331293" cy="2331293"/>
            </a:xfrm>
            <a:prstGeom prst="ellipse">
              <a:avLst/>
            </a:prstGeom>
            <a:solidFill>
              <a:schemeClr val="bg1"/>
            </a:solid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Oval 64">
              <a:extLst>
                <a:ext uri="{FF2B5EF4-FFF2-40B4-BE49-F238E27FC236}">
                  <a16:creationId xmlns:a16="http://schemas.microsoft.com/office/drawing/2014/main" id="{62531464-4572-47AF-A113-7D387015804A}"/>
                </a:ext>
              </a:extLst>
            </p:cNvPr>
            <p:cNvSpPr/>
            <p:nvPr/>
          </p:nvSpPr>
          <p:spPr>
            <a:xfrm>
              <a:off x="731520" y="4466338"/>
              <a:ext cx="2196000" cy="2196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6" name="Picture 65" descr="A picture containing text&#10;&#10;Description automatically generated">
              <a:extLst>
                <a:ext uri="{FF2B5EF4-FFF2-40B4-BE49-F238E27FC236}">
                  <a16:creationId xmlns:a16="http://schemas.microsoft.com/office/drawing/2014/main" id="{0C93C0CE-3DD6-4782-9EF9-6F167B4F4E04}"/>
                </a:ext>
              </a:extLst>
            </p:cNvPr>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96185" y="4634313"/>
              <a:ext cx="1426043" cy="1836605"/>
            </a:xfrm>
            <a:prstGeom prst="rect">
              <a:avLst/>
            </a:prstGeom>
          </p:spPr>
        </p:pic>
      </p:grpSp>
      <p:sp>
        <p:nvSpPr>
          <p:cNvPr id="4" name="Slide Number Placeholder 3">
            <a:extLst>
              <a:ext uri="{FF2B5EF4-FFF2-40B4-BE49-F238E27FC236}">
                <a16:creationId xmlns:a16="http://schemas.microsoft.com/office/drawing/2014/main" id="{A3B251E4-842F-437E-BA61-EE20DF7B378C}"/>
              </a:ext>
            </a:extLst>
          </p:cNvPr>
          <p:cNvSpPr>
            <a:spLocks noGrp="1"/>
          </p:cNvSpPr>
          <p:nvPr>
            <p:ph type="sldNum" sz="quarter" idx="12"/>
          </p:nvPr>
        </p:nvSpPr>
        <p:spPr/>
        <p:txBody>
          <a:bodyPr/>
          <a:lstStyle/>
          <a:p>
            <a:fld id="{71A628A0-E779-4D32-97F1-9C80A60D6EF0}" type="slidenum">
              <a:rPr lang="en-IN" smtClean="0"/>
              <a:pPr/>
              <a:t>107</a:t>
            </a:fld>
            <a:r>
              <a:rPr lang="en-IN"/>
              <a:t> of 116</a:t>
            </a:r>
            <a:endParaRPr lang="en-IN" dirty="0"/>
          </a:p>
        </p:txBody>
      </p:sp>
    </p:spTree>
    <p:extLst>
      <p:ext uri="{BB962C8B-B14F-4D97-AF65-F5344CB8AC3E}">
        <p14:creationId xmlns:p14="http://schemas.microsoft.com/office/powerpoint/2010/main" val="37337422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9" descr="A picture containing building&#10;&#10;Description automatically generated">
            <a:extLst>
              <a:ext uri="{FF2B5EF4-FFF2-40B4-BE49-F238E27FC236}">
                <a16:creationId xmlns:a16="http://schemas.microsoft.com/office/drawing/2014/main" id="{57770582-02AA-460F-830C-5D707914E1A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t="19010" b="26505"/>
          <a:stretch/>
        </p:blipFill>
        <p:spPr>
          <a:xfrm>
            <a:off x="265730" y="2042553"/>
            <a:ext cx="12456000" cy="5679047"/>
          </a:xfrm>
          <a:prstGeom prst="rect">
            <a:avLst/>
          </a:prstGeom>
        </p:spPr>
      </p:pic>
      <p:sp>
        <p:nvSpPr>
          <p:cNvPr id="2" name="Title 1">
            <a:extLst>
              <a:ext uri="{FF2B5EF4-FFF2-40B4-BE49-F238E27FC236}">
                <a16:creationId xmlns:a16="http://schemas.microsoft.com/office/drawing/2014/main" id="{5EE5098E-21C9-49F2-9AF0-F6F6DCFBA3F6}"/>
              </a:ext>
            </a:extLst>
          </p:cNvPr>
          <p:cNvSpPr>
            <a:spLocks noGrp="1"/>
          </p:cNvSpPr>
          <p:nvPr>
            <p:ph type="title"/>
          </p:nvPr>
        </p:nvSpPr>
        <p:spPr/>
        <p:txBody>
          <a:bodyPr/>
          <a:lstStyle/>
          <a:p>
            <a:r>
              <a:rPr lang="en-IN" dirty="0"/>
              <a:t>Your Co-workers</a:t>
            </a:r>
          </a:p>
        </p:txBody>
      </p:sp>
      <p:sp>
        <p:nvSpPr>
          <p:cNvPr id="18" name="TextBox 17">
            <a:extLst>
              <a:ext uri="{FF2B5EF4-FFF2-40B4-BE49-F238E27FC236}">
                <a16:creationId xmlns:a16="http://schemas.microsoft.com/office/drawing/2014/main" id="{5D7D2CE1-9B17-4FBB-8F4E-88F1F25D8823}"/>
              </a:ext>
            </a:extLst>
          </p:cNvPr>
          <p:cNvSpPr txBox="1"/>
          <p:nvPr/>
        </p:nvSpPr>
        <p:spPr>
          <a:xfrm>
            <a:off x="301752" y="2057400"/>
            <a:ext cx="4969148" cy="307777"/>
          </a:xfrm>
          <a:prstGeom prst="rect">
            <a:avLst/>
          </a:prstGeom>
          <a:noFill/>
        </p:spPr>
        <p:txBody>
          <a:bodyPr wrap="square">
            <a:spAutoFit/>
          </a:bodyPr>
          <a:lstStyle/>
          <a:p>
            <a:pPr defTabSz="914400">
              <a:defRPr/>
            </a:pPr>
            <a:r>
              <a:rPr lang="en-US" sz="1400" i="1" dirty="0">
                <a:solidFill>
                  <a:schemeClr val="accent3"/>
                </a:solidFill>
                <a:latin typeface="Arial" panose="020B0604020202020204" pitchFamily="34" charset="0"/>
                <a:cs typeface="Arial" panose="020B0604020202020204" pitchFamily="34" charset="0"/>
              </a:rPr>
              <a:t>Click on each image to learn more about your co-workers.</a:t>
            </a:r>
          </a:p>
        </p:txBody>
      </p:sp>
      <p:sp>
        <p:nvSpPr>
          <p:cNvPr id="13" name="Rectangle 12">
            <a:extLst>
              <a:ext uri="{FF2B5EF4-FFF2-40B4-BE49-F238E27FC236}">
                <a16:creationId xmlns:a16="http://schemas.microsoft.com/office/drawing/2014/main" id="{3CCB12A1-F776-488E-9039-955C060F0C6D}"/>
              </a:ext>
            </a:extLst>
          </p:cNvPr>
          <p:cNvSpPr/>
          <p:nvPr/>
        </p:nvSpPr>
        <p:spPr>
          <a:xfrm>
            <a:off x="268049" y="4461408"/>
            <a:ext cx="12455999" cy="32601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5" name="Group 44">
            <a:extLst>
              <a:ext uri="{FF2B5EF4-FFF2-40B4-BE49-F238E27FC236}">
                <a16:creationId xmlns:a16="http://schemas.microsoft.com/office/drawing/2014/main" id="{C7BCE377-E4AF-49FC-BD07-D9E91A28553A}"/>
              </a:ext>
            </a:extLst>
          </p:cNvPr>
          <p:cNvGrpSpPr/>
          <p:nvPr/>
        </p:nvGrpSpPr>
        <p:grpSpPr>
          <a:xfrm>
            <a:off x="5235077" y="3041491"/>
            <a:ext cx="2623099" cy="2625096"/>
            <a:chOff x="2398850" y="2921945"/>
            <a:chExt cx="2623099" cy="2625096"/>
          </a:xfrm>
        </p:grpSpPr>
        <p:sp>
          <p:nvSpPr>
            <p:cNvPr id="46" name="Oval 45">
              <a:extLst>
                <a:ext uri="{FF2B5EF4-FFF2-40B4-BE49-F238E27FC236}">
                  <a16:creationId xmlns:a16="http://schemas.microsoft.com/office/drawing/2014/main" id="{8E301C15-9921-44A1-93A0-4C56101D95C5}"/>
                </a:ext>
              </a:extLst>
            </p:cNvPr>
            <p:cNvSpPr/>
            <p:nvPr/>
          </p:nvSpPr>
          <p:spPr>
            <a:xfrm>
              <a:off x="2398850" y="2921945"/>
              <a:ext cx="2623099" cy="26250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ED455F65-5D5A-41E7-BD59-F99342303670}"/>
                </a:ext>
              </a:extLst>
            </p:cNvPr>
            <p:cNvSpPr txBox="1"/>
            <p:nvPr/>
          </p:nvSpPr>
          <p:spPr>
            <a:xfrm>
              <a:off x="2574522" y="4589619"/>
              <a:ext cx="2271755" cy="369332"/>
            </a:xfrm>
            <a:prstGeom prst="rect">
              <a:avLst/>
            </a:prstGeom>
            <a:noFill/>
          </p:spPr>
          <p:txBody>
            <a:bodyPr wrap="square" rtlCol="0">
              <a:spAutoFit/>
            </a:bodyPr>
            <a:lstStyle/>
            <a:p>
              <a:pPr algn="ctr">
                <a:spcBef>
                  <a:spcPts val="600"/>
                </a:spcBef>
                <a:spcAft>
                  <a:spcPts val="600"/>
                </a:spcAft>
              </a:pPr>
              <a:r>
                <a:rPr lang="en-IN" b="1" dirty="0">
                  <a:solidFill>
                    <a:schemeClr val="accent1"/>
                  </a:solidFill>
                  <a:latin typeface="Arial" panose="020B0604020202020204" pitchFamily="34" charset="0"/>
                  <a:cs typeface="Arial" panose="020B0604020202020204" pitchFamily="34" charset="0"/>
                </a:rPr>
                <a:t>Rachel Easton</a:t>
              </a:r>
            </a:p>
          </p:txBody>
        </p:sp>
        <p:sp>
          <p:nvSpPr>
            <p:cNvPr id="48" name="Freeform: Shape 47">
              <a:extLst>
                <a:ext uri="{FF2B5EF4-FFF2-40B4-BE49-F238E27FC236}">
                  <a16:creationId xmlns:a16="http://schemas.microsoft.com/office/drawing/2014/main" id="{A412A9D2-6F05-48A9-B42E-1E7E40D14DBD}"/>
                </a:ext>
              </a:extLst>
            </p:cNvPr>
            <p:cNvSpPr/>
            <p:nvPr/>
          </p:nvSpPr>
          <p:spPr>
            <a:xfrm>
              <a:off x="2486399" y="3052198"/>
              <a:ext cx="2448000" cy="1260000"/>
            </a:xfrm>
            <a:custGeom>
              <a:avLst/>
              <a:gdLst>
                <a:gd name="connsiteX0" fmla="*/ 1311550 w 2623100"/>
                <a:gd name="connsiteY0" fmla="*/ 0 h 1312548"/>
                <a:gd name="connsiteX1" fmla="*/ 2623100 w 2623100"/>
                <a:gd name="connsiteY1" fmla="*/ 1312548 h 1312548"/>
                <a:gd name="connsiteX2" fmla="*/ 0 w 2623100"/>
                <a:gd name="connsiteY2" fmla="*/ 1312548 h 1312548"/>
                <a:gd name="connsiteX3" fmla="*/ 1311550 w 2623100"/>
                <a:gd name="connsiteY3" fmla="*/ 0 h 1312548"/>
              </a:gdLst>
              <a:ahLst/>
              <a:cxnLst>
                <a:cxn ang="0">
                  <a:pos x="connsiteX0" y="connsiteY0"/>
                </a:cxn>
                <a:cxn ang="0">
                  <a:pos x="connsiteX1" y="connsiteY1"/>
                </a:cxn>
                <a:cxn ang="0">
                  <a:pos x="connsiteX2" y="connsiteY2"/>
                </a:cxn>
                <a:cxn ang="0">
                  <a:pos x="connsiteX3" y="connsiteY3"/>
                </a:cxn>
              </a:cxnLst>
              <a:rect l="l" t="t" r="r" b="b"/>
              <a:pathLst>
                <a:path w="2623100" h="1312548">
                  <a:moveTo>
                    <a:pt x="1311550" y="0"/>
                  </a:moveTo>
                  <a:cubicBezTo>
                    <a:pt x="2035899" y="0"/>
                    <a:pt x="2623100" y="587648"/>
                    <a:pt x="2623100" y="1312548"/>
                  </a:cubicBezTo>
                  <a:lnTo>
                    <a:pt x="0" y="1312548"/>
                  </a:lnTo>
                  <a:cubicBezTo>
                    <a:pt x="0" y="587648"/>
                    <a:pt x="587201" y="0"/>
                    <a:pt x="131155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pic>
        <p:nvPicPr>
          <p:cNvPr id="5" name="Picture 4" descr="A close up of a person&#10;&#10;Description automatically generated">
            <a:extLst>
              <a:ext uri="{FF2B5EF4-FFF2-40B4-BE49-F238E27FC236}">
                <a16:creationId xmlns:a16="http://schemas.microsoft.com/office/drawing/2014/main" id="{0F38D170-22B4-45FC-859D-398D8C1D8374}"/>
              </a:ext>
            </a:extLst>
          </p:cNvPr>
          <p:cNvPicPr>
            <a:picLocks noChangeAspect="1"/>
          </p:cNvPicPr>
          <p:nvPr/>
        </p:nvPicPr>
        <p:blipFill rotWithShape="1">
          <a:blip r:embed="rId6">
            <a:extLst>
              <a:ext uri="{28A0092B-C50C-407E-A947-70E740481C1C}">
                <a14:useLocalDpi xmlns:a14="http://schemas.microsoft.com/office/drawing/2010/main" val="0"/>
              </a:ext>
            </a:extLst>
          </a:blip>
          <a:srcRect l="6030" r="4130" b="74378"/>
          <a:stretch/>
        </p:blipFill>
        <p:spPr>
          <a:xfrm>
            <a:off x="5729503" y="2621516"/>
            <a:ext cx="1725909" cy="1805850"/>
          </a:xfrm>
          <a:prstGeom prst="rect">
            <a:avLst/>
          </a:prstGeom>
        </p:spPr>
      </p:pic>
      <p:grpSp>
        <p:nvGrpSpPr>
          <p:cNvPr id="49" name="Group 48">
            <a:extLst>
              <a:ext uri="{FF2B5EF4-FFF2-40B4-BE49-F238E27FC236}">
                <a16:creationId xmlns:a16="http://schemas.microsoft.com/office/drawing/2014/main" id="{5D015CA5-76AD-4A85-AC61-629C4F41D4DB}"/>
              </a:ext>
            </a:extLst>
          </p:cNvPr>
          <p:cNvGrpSpPr/>
          <p:nvPr/>
        </p:nvGrpSpPr>
        <p:grpSpPr>
          <a:xfrm>
            <a:off x="9413195" y="3060352"/>
            <a:ext cx="2623099" cy="2625096"/>
            <a:chOff x="2398850" y="2921945"/>
            <a:chExt cx="2623099" cy="2625096"/>
          </a:xfrm>
        </p:grpSpPr>
        <p:sp>
          <p:nvSpPr>
            <p:cNvPr id="50" name="Oval 49">
              <a:extLst>
                <a:ext uri="{FF2B5EF4-FFF2-40B4-BE49-F238E27FC236}">
                  <a16:creationId xmlns:a16="http://schemas.microsoft.com/office/drawing/2014/main" id="{EE327B73-A766-4A5C-8ED6-60B100C45318}"/>
                </a:ext>
              </a:extLst>
            </p:cNvPr>
            <p:cNvSpPr/>
            <p:nvPr/>
          </p:nvSpPr>
          <p:spPr>
            <a:xfrm>
              <a:off x="2398850" y="2921945"/>
              <a:ext cx="2623099" cy="26250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97EA1F29-1F0A-4C8D-BB7A-0D025A8A2103}"/>
                </a:ext>
              </a:extLst>
            </p:cNvPr>
            <p:cNvSpPr txBox="1"/>
            <p:nvPr/>
          </p:nvSpPr>
          <p:spPr>
            <a:xfrm>
              <a:off x="2574522" y="4589619"/>
              <a:ext cx="2271755" cy="369332"/>
            </a:xfrm>
            <a:prstGeom prst="rect">
              <a:avLst/>
            </a:prstGeom>
            <a:noFill/>
          </p:spPr>
          <p:txBody>
            <a:bodyPr wrap="square" rtlCol="0">
              <a:spAutoFit/>
            </a:bodyPr>
            <a:lstStyle/>
            <a:p>
              <a:pPr algn="ctr">
                <a:spcBef>
                  <a:spcPts val="600"/>
                </a:spcBef>
                <a:spcAft>
                  <a:spcPts val="600"/>
                </a:spcAft>
              </a:pPr>
              <a:r>
                <a:rPr lang="en-IN" b="1" dirty="0">
                  <a:solidFill>
                    <a:schemeClr val="accent1"/>
                  </a:solidFill>
                  <a:latin typeface="Arial" panose="020B0604020202020204" pitchFamily="34" charset="0"/>
                  <a:cs typeface="Arial" panose="020B0604020202020204" pitchFamily="34" charset="0"/>
                </a:rPr>
                <a:t>Cloe Espinoza</a:t>
              </a:r>
            </a:p>
          </p:txBody>
        </p:sp>
        <p:sp>
          <p:nvSpPr>
            <p:cNvPr id="52" name="Freeform: Shape 51">
              <a:extLst>
                <a:ext uri="{FF2B5EF4-FFF2-40B4-BE49-F238E27FC236}">
                  <a16:creationId xmlns:a16="http://schemas.microsoft.com/office/drawing/2014/main" id="{755D0BFF-03F3-47C2-A922-265084A11B01}"/>
                </a:ext>
              </a:extLst>
            </p:cNvPr>
            <p:cNvSpPr/>
            <p:nvPr/>
          </p:nvSpPr>
          <p:spPr>
            <a:xfrm>
              <a:off x="2486399" y="3052198"/>
              <a:ext cx="2448000" cy="1260000"/>
            </a:xfrm>
            <a:custGeom>
              <a:avLst/>
              <a:gdLst>
                <a:gd name="connsiteX0" fmla="*/ 1311550 w 2623100"/>
                <a:gd name="connsiteY0" fmla="*/ 0 h 1312548"/>
                <a:gd name="connsiteX1" fmla="*/ 2623100 w 2623100"/>
                <a:gd name="connsiteY1" fmla="*/ 1312548 h 1312548"/>
                <a:gd name="connsiteX2" fmla="*/ 0 w 2623100"/>
                <a:gd name="connsiteY2" fmla="*/ 1312548 h 1312548"/>
                <a:gd name="connsiteX3" fmla="*/ 1311550 w 2623100"/>
                <a:gd name="connsiteY3" fmla="*/ 0 h 1312548"/>
              </a:gdLst>
              <a:ahLst/>
              <a:cxnLst>
                <a:cxn ang="0">
                  <a:pos x="connsiteX0" y="connsiteY0"/>
                </a:cxn>
                <a:cxn ang="0">
                  <a:pos x="connsiteX1" y="connsiteY1"/>
                </a:cxn>
                <a:cxn ang="0">
                  <a:pos x="connsiteX2" y="connsiteY2"/>
                </a:cxn>
                <a:cxn ang="0">
                  <a:pos x="connsiteX3" y="connsiteY3"/>
                </a:cxn>
              </a:cxnLst>
              <a:rect l="l" t="t" r="r" b="b"/>
              <a:pathLst>
                <a:path w="2623100" h="1312548">
                  <a:moveTo>
                    <a:pt x="1311550" y="0"/>
                  </a:moveTo>
                  <a:cubicBezTo>
                    <a:pt x="2035899" y="0"/>
                    <a:pt x="2623100" y="587648"/>
                    <a:pt x="2623100" y="1312548"/>
                  </a:cubicBezTo>
                  <a:lnTo>
                    <a:pt x="0" y="1312548"/>
                  </a:lnTo>
                  <a:cubicBezTo>
                    <a:pt x="0" y="587648"/>
                    <a:pt x="587201" y="0"/>
                    <a:pt x="131155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sp>
        <p:nvSpPr>
          <p:cNvPr id="11" name="Title 1">
            <a:extLst>
              <a:ext uri="{FF2B5EF4-FFF2-40B4-BE49-F238E27FC236}">
                <a16:creationId xmlns:a16="http://schemas.microsoft.com/office/drawing/2014/main" id="{84D9F5A5-B826-4F5E-B0D1-6FAB6C770A3E}"/>
              </a:ext>
            </a:extLst>
          </p:cNvPr>
          <p:cNvSpPr txBox="1">
            <a:spLocks/>
          </p:cNvSpPr>
          <p:nvPr/>
        </p:nvSpPr>
        <p:spPr>
          <a:xfrm>
            <a:off x="1627748" y="4554951"/>
            <a:ext cx="1692913" cy="313932"/>
          </a:xfrm>
          <a:prstGeom prst="rect">
            <a:avLst/>
          </a:prstGeom>
          <a:noFill/>
        </p:spPr>
        <p:txBody>
          <a:bodyPr vert="horz" wrap="square" lIns="91440" tIns="45720" rIns="91440" bIns="45720" rtlCol="0" anchor="ctr">
            <a:spAutoFit/>
          </a:bodyPr>
          <a:lstStyle>
            <a:defPPr>
              <a:defRPr lang="en-US"/>
            </a:defPPr>
            <a:lvl1pPr algn="ctr" defTabSz="1125261">
              <a:lnSpc>
                <a:spcPct val="90000"/>
              </a:lnSpc>
              <a:spcBef>
                <a:spcPct val="0"/>
              </a:spcBef>
              <a:buNone/>
              <a:defRPr b="1">
                <a:solidFill>
                  <a:sysClr val="windowText" lastClr="000000"/>
                </a:solidFill>
                <a:latin typeface="Arial" panose="020B0604020202020204" pitchFamily="34" charset="0"/>
                <a:ea typeface="+mj-ea"/>
                <a:cs typeface="Arial" panose="020B0604020202020204" pitchFamily="34" charset="0"/>
              </a:defRPr>
            </a:lvl1pPr>
          </a:lstStyle>
          <a:p>
            <a:r>
              <a:rPr lang="en-IN" sz="1600" dirty="0">
                <a:solidFill>
                  <a:srgbClr val="00538A"/>
                </a:solidFill>
              </a:rPr>
              <a:t>Luke Winthrop</a:t>
            </a:r>
          </a:p>
        </p:txBody>
      </p:sp>
      <p:grpSp>
        <p:nvGrpSpPr>
          <p:cNvPr id="36" name="Group 35">
            <a:extLst>
              <a:ext uri="{FF2B5EF4-FFF2-40B4-BE49-F238E27FC236}">
                <a16:creationId xmlns:a16="http://schemas.microsoft.com/office/drawing/2014/main" id="{0CBC7403-2963-4900-97D8-31990AEDEEDF}"/>
              </a:ext>
            </a:extLst>
          </p:cNvPr>
          <p:cNvGrpSpPr/>
          <p:nvPr/>
        </p:nvGrpSpPr>
        <p:grpSpPr>
          <a:xfrm>
            <a:off x="1311556" y="3048777"/>
            <a:ext cx="2623099" cy="2625096"/>
            <a:chOff x="2398850" y="2921945"/>
            <a:chExt cx="2623099" cy="2625096"/>
          </a:xfrm>
        </p:grpSpPr>
        <p:sp>
          <p:nvSpPr>
            <p:cNvPr id="37" name="Oval 36">
              <a:extLst>
                <a:ext uri="{FF2B5EF4-FFF2-40B4-BE49-F238E27FC236}">
                  <a16:creationId xmlns:a16="http://schemas.microsoft.com/office/drawing/2014/main" id="{D5847047-59A5-4518-AE15-59490D568B19}"/>
                </a:ext>
              </a:extLst>
            </p:cNvPr>
            <p:cNvSpPr/>
            <p:nvPr/>
          </p:nvSpPr>
          <p:spPr>
            <a:xfrm>
              <a:off x="2398850" y="2921945"/>
              <a:ext cx="2623099" cy="26250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0ED775AC-F4C9-495B-90C1-39BF6CB00769}"/>
                </a:ext>
              </a:extLst>
            </p:cNvPr>
            <p:cNvSpPr txBox="1"/>
            <p:nvPr/>
          </p:nvSpPr>
          <p:spPr>
            <a:xfrm>
              <a:off x="2574522" y="4589619"/>
              <a:ext cx="2271755" cy="369332"/>
            </a:xfrm>
            <a:prstGeom prst="rect">
              <a:avLst/>
            </a:prstGeom>
            <a:noFill/>
          </p:spPr>
          <p:txBody>
            <a:bodyPr wrap="square" rtlCol="0">
              <a:spAutoFit/>
            </a:bodyPr>
            <a:lstStyle/>
            <a:p>
              <a:pPr algn="ctr">
                <a:spcBef>
                  <a:spcPts val="600"/>
                </a:spcBef>
                <a:spcAft>
                  <a:spcPts val="600"/>
                </a:spcAft>
              </a:pPr>
              <a:r>
                <a:rPr lang="en-IN" b="1" dirty="0">
                  <a:solidFill>
                    <a:schemeClr val="accent1"/>
                  </a:solidFill>
                  <a:latin typeface="Arial" panose="020B0604020202020204" pitchFamily="34" charset="0"/>
                  <a:cs typeface="Arial" panose="020B0604020202020204" pitchFamily="34" charset="0"/>
                </a:rPr>
                <a:t>Luke Winthrop </a:t>
              </a:r>
            </a:p>
          </p:txBody>
        </p:sp>
        <p:sp>
          <p:nvSpPr>
            <p:cNvPr id="39" name="Freeform: Shape 38">
              <a:extLst>
                <a:ext uri="{FF2B5EF4-FFF2-40B4-BE49-F238E27FC236}">
                  <a16:creationId xmlns:a16="http://schemas.microsoft.com/office/drawing/2014/main" id="{F639429F-90CD-44B5-B0D4-B6A0BEEF8470}"/>
                </a:ext>
              </a:extLst>
            </p:cNvPr>
            <p:cNvSpPr/>
            <p:nvPr/>
          </p:nvSpPr>
          <p:spPr>
            <a:xfrm>
              <a:off x="2486399" y="3052198"/>
              <a:ext cx="2448000" cy="1260000"/>
            </a:xfrm>
            <a:custGeom>
              <a:avLst/>
              <a:gdLst>
                <a:gd name="connsiteX0" fmla="*/ 1311550 w 2623100"/>
                <a:gd name="connsiteY0" fmla="*/ 0 h 1312548"/>
                <a:gd name="connsiteX1" fmla="*/ 2623100 w 2623100"/>
                <a:gd name="connsiteY1" fmla="*/ 1312548 h 1312548"/>
                <a:gd name="connsiteX2" fmla="*/ 0 w 2623100"/>
                <a:gd name="connsiteY2" fmla="*/ 1312548 h 1312548"/>
                <a:gd name="connsiteX3" fmla="*/ 1311550 w 2623100"/>
                <a:gd name="connsiteY3" fmla="*/ 0 h 1312548"/>
              </a:gdLst>
              <a:ahLst/>
              <a:cxnLst>
                <a:cxn ang="0">
                  <a:pos x="connsiteX0" y="connsiteY0"/>
                </a:cxn>
                <a:cxn ang="0">
                  <a:pos x="connsiteX1" y="connsiteY1"/>
                </a:cxn>
                <a:cxn ang="0">
                  <a:pos x="connsiteX2" y="connsiteY2"/>
                </a:cxn>
                <a:cxn ang="0">
                  <a:pos x="connsiteX3" y="connsiteY3"/>
                </a:cxn>
              </a:cxnLst>
              <a:rect l="l" t="t" r="r" b="b"/>
              <a:pathLst>
                <a:path w="2623100" h="1312548">
                  <a:moveTo>
                    <a:pt x="1311550" y="0"/>
                  </a:moveTo>
                  <a:cubicBezTo>
                    <a:pt x="2035899" y="0"/>
                    <a:pt x="2623100" y="587648"/>
                    <a:pt x="2623100" y="1312548"/>
                  </a:cubicBezTo>
                  <a:lnTo>
                    <a:pt x="0" y="1312548"/>
                  </a:lnTo>
                  <a:cubicBezTo>
                    <a:pt x="0" y="587648"/>
                    <a:pt x="587201" y="0"/>
                    <a:pt x="131155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pic>
        <p:nvPicPr>
          <p:cNvPr id="8" name="Picture 7" descr="A person wearing a suit and tie&#10;&#10;Description automatically generated">
            <a:extLst>
              <a:ext uri="{FF2B5EF4-FFF2-40B4-BE49-F238E27FC236}">
                <a16:creationId xmlns:a16="http://schemas.microsoft.com/office/drawing/2014/main" id="{409C5A45-784F-46A7-956D-1EBE3E2599AD}"/>
              </a:ext>
            </a:extLst>
          </p:cNvPr>
          <p:cNvPicPr>
            <a:picLocks noChangeAspect="1"/>
          </p:cNvPicPr>
          <p:nvPr/>
        </p:nvPicPr>
        <p:blipFill rotWithShape="1">
          <a:blip r:embed="rId7">
            <a:extLst>
              <a:ext uri="{28A0092B-C50C-407E-A947-70E740481C1C}">
                <a14:useLocalDpi xmlns:a14="http://schemas.microsoft.com/office/drawing/2010/main" val="0"/>
              </a:ext>
            </a:extLst>
          </a:blip>
          <a:srcRect l="6311" r="7141" b="75155"/>
          <a:stretch/>
        </p:blipFill>
        <p:spPr>
          <a:xfrm>
            <a:off x="1566152" y="2621516"/>
            <a:ext cx="2113906" cy="1820526"/>
          </a:xfrm>
          <a:prstGeom prst="rect">
            <a:avLst/>
          </a:prstGeom>
        </p:spPr>
      </p:pic>
      <p:pic>
        <p:nvPicPr>
          <p:cNvPr id="6" name="Picture 5" descr="A picture containing table, standing&#10;&#10;Description automatically generated">
            <a:extLst>
              <a:ext uri="{FF2B5EF4-FFF2-40B4-BE49-F238E27FC236}">
                <a16:creationId xmlns:a16="http://schemas.microsoft.com/office/drawing/2014/main" id="{D9F80B0C-CAF3-429D-AA88-7609AD8139C5}"/>
              </a:ext>
            </a:extLst>
          </p:cNvPr>
          <p:cNvPicPr>
            <a:picLocks noChangeAspect="1"/>
          </p:cNvPicPr>
          <p:nvPr/>
        </p:nvPicPr>
        <p:blipFill rotWithShape="1">
          <a:blip r:embed="rId8">
            <a:extLst>
              <a:ext uri="{28A0092B-C50C-407E-A947-70E740481C1C}">
                <a14:useLocalDpi xmlns:a14="http://schemas.microsoft.com/office/drawing/2010/main" val="0"/>
              </a:ext>
            </a:extLst>
          </a:blip>
          <a:srcRect b="74252"/>
          <a:stretch/>
        </p:blipFill>
        <p:spPr>
          <a:xfrm>
            <a:off x="9719661" y="2624499"/>
            <a:ext cx="1961709" cy="1833737"/>
          </a:xfrm>
          <a:prstGeom prst="rect">
            <a:avLst/>
          </a:prstGeom>
        </p:spPr>
      </p:pic>
      <p:sp>
        <p:nvSpPr>
          <p:cNvPr id="3" name="Slide Number Placeholder 2">
            <a:extLst>
              <a:ext uri="{FF2B5EF4-FFF2-40B4-BE49-F238E27FC236}">
                <a16:creationId xmlns:a16="http://schemas.microsoft.com/office/drawing/2014/main" id="{91C513D1-53F8-4DE4-97C8-8A6D30DBB7DF}"/>
              </a:ext>
            </a:extLst>
          </p:cNvPr>
          <p:cNvSpPr>
            <a:spLocks noGrp="1"/>
          </p:cNvSpPr>
          <p:nvPr>
            <p:ph type="sldNum" sz="quarter" idx="12"/>
          </p:nvPr>
        </p:nvSpPr>
        <p:spPr/>
        <p:txBody>
          <a:bodyPr/>
          <a:lstStyle/>
          <a:p>
            <a:fld id="{71A628A0-E779-4D32-97F1-9C80A60D6EF0}" type="slidenum">
              <a:rPr lang="en-IN" smtClean="0"/>
              <a:pPr/>
              <a:t>108</a:t>
            </a:fld>
            <a:r>
              <a:rPr lang="en-IN"/>
              <a:t> of 116</a:t>
            </a:r>
            <a:endParaRPr lang="en-IN" dirty="0"/>
          </a:p>
        </p:txBody>
      </p:sp>
    </p:spTree>
    <p:custDataLst>
      <p:tags r:id="rId1"/>
    </p:custDataLst>
    <p:extLst>
      <p:ext uri="{BB962C8B-B14F-4D97-AF65-F5344CB8AC3E}">
        <p14:creationId xmlns:p14="http://schemas.microsoft.com/office/powerpoint/2010/main" val="3156685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Placeholder 9" descr="A picture containing building&#10;&#10;Description automatically generated">
            <a:extLst>
              <a:ext uri="{FF2B5EF4-FFF2-40B4-BE49-F238E27FC236}">
                <a16:creationId xmlns:a16="http://schemas.microsoft.com/office/drawing/2014/main" id="{57770582-02AA-460F-830C-5D707914E1AA}"/>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t="19010" b="26505"/>
          <a:stretch/>
        </p:blipFill>
        <p:spPr>
          <a:xfrm>
            <a:off x="265730" y="2042553"/>
            <a:ext cx="12456000" cy="5679047"/>
          </a:xfrm>
          <a:prstGeom prst="rect">
            <a:avLst/>
          </a:prstGeom>
        </p:spPr>
      </p:pic>
      <p:sp>
        <p:nvSpPr>
          <p:cNvPr id="2" name="Title 1">
            <a:extLst>
              <a:ext uri="{FF2B5EF4-FFF2-40B4-BE49-F238E27FC236}">
                <a16:creationId xmlns:a16="http://schemas.microsoft.com/office/drawing/2014/main" id="{5EE5098E-21C9-49F2-9AF0-F6F6DCFBA3F6}"/>
              </a:ext>
            </a:extLst>
          </p:cNvPr>
          <p:cNvSpPr>
            <a:spLocks noGrp="1"/>
          </p:cNvSpPr>
          <p:nvPr>
            <p:ph type="title"/>
          </p:nvPr>
        </p:nvSpPr>
        <p:spPr/>
        <p:txBody>
          <a:bodyPr/>
          <a:lstStyle/>
          <a:p>
            <a:r>
              <a:rPr lang="en-IN" dirty="0"/>
              <a:t>Your Co-workers</a:t>
            </a:r>
          </a:p>
        </p:txBody>
      </p:sp>
      <p:sp>
        <p:nvSpPr>
          <p:cNvPr id="18" name="TextBox 17">
            <a:extLst>
              <a:ext uri="{FF2B5EF4-FFF2-40B4-BE49-F238E27FC236}">
                <a16:creationId xmlns:a16="http://schemas.microsoft.com/office/drawing/2014/main" id="{5D7D2CE1-9B17-4FBB-8F4E-88F1F25D8823}"/>
              </a:ext>
            </a:extLst>
          </p:cNvPr>
          <p:cNvSpPr txBox="1"/>
          <p:nvPr/>
        </p:nvSpPr>
        <p:spPr>
          <a:xfrm>
            <a:off x="301752" y="2057400"/>
            <a:ext cx="4969148" cy="307777"/>
          </a:xfrm>
          <a:prstGeom prst="rect">
            <a:avLst/>
          </a:prstGeom>
          <a:noFill/>
        </p:spPr>
        <p:txBody>
          <a:bodyPr wrap="square">
            <a:spAutoFit/>
          </a:bodyPr>
          <a:lstStyle/>
          <a:p>
            <a:pPr defTabSz="914400">
              <a:defRPr/>
            </a:pPr>
            <a:r>
              <a:rPr lang="en-US" sz="1400" i="1" dirty="0">
                <a:solidFill>
                  <a:schemeClr val="accent3"/>
                </a:solidFill>
                <a:latin typeface="Arial" panose="020B0604020202020204" pitchFamily="34" charset="0"/>
                <a:cs typeface="Arial" panose="020B0604020202020204" pitchFamily="34" charset="0"/>
              </a:rPr>
              <a:t>Click on each image to learn more about your co-workers.</a:t>
            </a:r>
          </a:p>
        </p:txBody>
      </p:sp>
      <p:sp>
        <p:nvSpPr>
          <p:cNvPr id="13" name="Rectangle 12">
            <a:extLst>
              <a:ext uri="{FF2B5EF4-FFF2-40B4-BE49-F238E27FC236}">
                <a16:creationId xmlns:a16="http://schemas.microsoft.com/office/drawing/2014/main" id="{3CCB12A1-F776-488E-9039-955C060F0C6D}"/>
              </a:ext>
            </a:extLst>
          </p:cNvPr>
          <p:cNvSpPr/>
          <p:nvPr/>
        </p:nvSpPr>
        <p:spPr>
          <a:xfrm>
            <a:off x="268049" y="4461408"/>
            <a:ext cx="12455999" cy="32601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5" name="Group 44">
            <a:extLst>
              <a:ext uri="{FF2B5EF4-FFF2-40B4-BE49-F238E27FC236}">
                <a16:creationId xmlns:a16="http://schemas.microsoft.com/office/drawing/2014/main" id="{C7BCE377-E4AF-49FC-BD07-D9E91A28553A}"/>
              </a:ext>
            </a:extLst>
          </p:cNvPr>
          <p:cNvGrpSpPr/>
          <p:nvPr/>
        </p:nvGrpSpPr>
        <p:grpSpPr>
          <a:xfrm>
            <a:off x="5235077" y="3041491"/>
            <a:ext cx="2623099" cy="2625096"/>
            <a:chOff x="2398850" y="2921945"/>
            <a:chExt cx="2623099" cy="2625096"/>
          </a:xfrm>
        </p:grpSpPr>
        <p:sp>
          <p:nvSpPr>
            <p:cNvPr id="46" name="Oval 45">
              <a:extLst>
                <a:ext uri="{FF2B5EF4-FFF2-40B4-BE49-F238E27FC236}">
                  <a16:creationId xmlns:a16="http://schemas.microsoft.com/office/drawing/2014/main" id="{8E301C15-9921-44A1-93A0-4C56101D95C5}"/>
                </a:ext>
              </a:extLst>
            </p:cNvPr>
            <p:cNvSpPr/>
            <p:nvPr/>
          </p:nvSpPr>
          <p:spPr>
            <a:xfrm>
              <a:off x="2398850" y="2921945"/>
              <a:ext cx="2623099" cy="26250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ED455F65-5D5A-41E7-BD59-F99342303670}"/>
                </a:ext>
              </a:extLst>
            </p:cNvPr>
            <p:cNvSpPr txBox="1"/>
            <p:nvPr/>
          </p:nvSpPr>
          <p:spPr>
            <a:xfrm>
              <a:off x="2574522" y="4589619"/>
              <a:ext cx="2271755" cy="369332"/>
            </a:xfrm>
            <a:prstGeom prst="rect">
              <a:avLst/>
            </a:prstGeom>
            <a:noFill/>
          </p:spPr>
          <p:txBody>
            <a:bodyPr wrap="square" rtlCol="0">
              <a:spAutoFit/>
            </a:bodyPr>
            <a:lstStyle/>
            <a:p>
              <a:pPr algn="ctr">
                <a:spcBef>
                  <a:spcPts val="600"/>
                </a:spcBef>
                <a:spcAft>
                  <a:spcPts val="600"/>
                </a:spcAft>
              </a:pPr>
              <a:r>
                <a:rPr lang="en-IN" b="1" dirty="0">
                  <a:solidFill>
                    <a:schemeClr val="accent1"/>
                  </a:solidFill>
                  <a:latin typeface="Arial" panose="020B0604020202020204" pitchFamily="34" charset="0"/>
                  <a:cs typeface="Arial" panose="020B0604020202020204" pitchFamily="34" charset="0"/>
                </a:rPr>
                <a:t>Rachel Easton</a:t>
              </a:r>
            </a:p>
          </p:txBody>
        </p:sp>
        <p:sp>
          <p:nvSpPr>
            <p:cNvPr id="48" name="Freeform: Shape 47">
              <a:extLst>
                <a:ext uri="{FF2B5EF4-FFF2-40B4-BE49-F238E27FC236}">
                  <a16:creationId xmlns:a16="http://schemas.microsoft.com/office/drawing/2014/main" id="{A412A9D2-6F05-48A9-B42E-1E7E40D14DBD}"/>
                </a:ext>
              </a:extLst>
            </p:cNvPr>
            <p:cNvSpPr/>
            <p:nvPr/>
          </p:nvSpPr>
          <p:spPr>
            <a:xfrm>
              <a:off x="2486399" y="3052198"/>
              <a:ext cx="2448000" cy="1260000"/>
            </a:xfrm>
            <a:custGeom>
              <a:avLst/>
              <a:gdLst>
                <a:gd name="connsiteX0" fmla="*/ 1311550 w 2623100"/>
                <a:gd name="connsiteY0" fmla="*/ 0 h 1312548"/>
                <a:gd name="connsiteX1" fmla="*/ 2623100 w 2623100"/>
                <a:gd name="connsiteY1" fmla="*/ 1312548 h 1312548"/>
                <a:gd name="connsiteX2" fmla="*/ 0 w 2623100"/>
                <a:gd name="connsiteY2" fmla="*/ 1312548 h 1312548"/>
                <a:gd name="connsiteX3" fmla="*/ 1311550 w 2623100"/>
                <a:gd name="connsiteY3" fmla="*/ 0 h 1312548"/>
              </a:gdLst>
              <a:ahLst/>
              <a:cxnLst>
                <a:cxn ang="0">
                  <a:pos x="connsiteX0" y="connsiteY0"/>
                </a:cxn>
                <a:cxn ang="0">
                  <a:pos x="connsiteX1" y="connsiteY1"/>
                </a:cxn>
                <a:cxn ang="0">
                  <a:pos x="connsiteX2" y="connsiteY2"/>
                </a:cxn>
                <a:cxn ang="0">
                  <a:pos x="connsiteX3" y="connsiteY3"/>
                </a:cxn>
              </a:cxnLst>
              <a:rect l="l" t="t" r="r" b="b"/>
              <a:pathLst>
                <a:path w="2623100" h="1312548">
                  <a:moveTo>
                    <a:pt x="1311550" y="0"/>
                  </a:moveTo>
                  <a:cubicBezTo>
                    <a:pt x="2035899" y="0"/>
                    <a:pt x="2623100" y="587648"/>
                    <a:pt x="2623100" y="1312548"/>
                  </a:cubicBezTo>
                  <a:lnTo>
                    <a:pt x="0" y="1312548"/>
                  </a:lnTo>
                  <a:cubicBezTo>
                    <a:pt x="0" y="587648"/>
                    <a:pt x="587201" y="0"/>
                    <a:pt x="131155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pic>
        <p:nvPicPr>
          <p:cNvPr id="5" name="Picture 4" descr="A close up of a person&#10;&#10;Description automatically generated">
            <a:extLst>
              <a:ext uri="{FF2B5EF4-FFF2-40B4-BE49-F238E27FC236}">
                <a16:creationId xmlns:a16="http://schemas.microsoft.com/office/drawing/2014/main" id="{0F38D170-22B4-45FC-859D-398D8C1D8374}"/>
              </a:ext>
            </a:extLst>
          </p:cNvPr>
          <p:cNvPicPr>
            <a:picLocks noChangeAspect="1"/>
          </p:cNvPicPr>
          <p:nvPr/>
        </p:nvPicPr>
        <p:blipFill rotWithShape="1">
          <a:blip r:embed="rId6">
            <a:extLst>
              <a:ext uri="{28A0092B-C50C-407E-A947-70E740481C1C}">
                <a14:useLocalDpi xmlns:a14="http://schemas.microsoft.com/office/drawing/2010/main" val="0"/>
              </a:ext>
            </a:extLst>
          </a:blip>
          <a:srcRect l="6030" r="4130" b="74378"/>
          <a:stretch/>
        </p:blipFill>
        <p:spPr>
          <a:xfrm>
            <a:off x="5729503" y="2621516"/>
            <a:ext cx="1725909" cy="1805850"/>
          </a:xfrm>
          <a:prstGeom prst="rect">
            <a:avLst/>
          </a:prstGeom>
        </p:spPr>
      </p:pic>
      <p:grpSp>
        <p:nvGrpSpPr>
          <p:cNvPr id="49" name="Group 48">
            <a:extLst>
              <a:ext uri="{FF2B5EF4-FFF2-40B4-BE49-F238E27FC236}">
                <a16:creationId xmlns:a16="http://schemas.microsoft.com/office/drawing/2014/main" id="{5D015CA5-76AD-4A85-AC61-629C4F41D4DB}"/>
              </a:ext>
            </a:extLst>
          </p:cNvPr>
          <p:cNvGrpSpPr/>
          <p:nvPr/>
        </p:nvGrpSpPr>
        <p:grpSpPr>
          <a:xfrm>
            <a:off x="9413195" y="3060352"/>
            <a:ext cx="2623099" cy="2625096"/>
            <a:chOff x="2398850" y="2921945"/>
            <a:chExt cx="2623099" cy="2625096"/>
          </a:xfrm>
        </p:grpSpPr>
        <p:sp>
          <p:nvSpPr>
            <p:cNvPr id="50" name="Oval 49">
              <a:extLst>
                <a:ext uri="{FF2B5EF4-FFF2-40B4-BE49-F238E27FC236}">
                  <a16:creationId xmlns:a16="http://schemas.microsoft.com/office/drawing/2014/main" id="{EE327B73-A766-4A5C-8ED6-60B100C45318}"/>
                </a:ext>
              </a:extLst>
            </p:cNvPr>
            <p:cNvSpPr/>
            <p:nvPr/>
          </p:nvSpPr>
          <p:spPr>
            <a:xfrm>
              <a:off x="2398850" y="2921945"/>
              <a:ext cx="2623099" cy="26250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TextBox 50">
              <a:extLst>
                <a:ext uri="{FF2B5EF4-FFF2-40B4-BE49-F238E27FC236}">
                  <a16:creationId xmlns:a16="http://schemas.microsoft.com/office/drawing/2014/main" id="{97EA1F29-1F0A-4C8D-BB7A-0D025A8A2103}"/>
                </a:ext>
              </a:extLst>
            </p:cNvPr>
            <p:cNvSpPr txBox="1"/>
            <p:nvPr/>
          </p:nvSpPr>
          <p:spPr>
            <a:xfrm>
              <a:off x="2574522" y="4589619"/>
              <a:ext cx="2271755" cy="369332"/>
            </a:xfrm>
            <a:prstGeom prst="rect">
              <a:avLst/>
            </a:prstGeom>
            <a:noFill/>
          </p:spPr>
          <p:txBody>
            <a:bodyPr wrap="square" rtlCol="0">
              <a:spAutoFit/>
            </a:bodyPr>
            <a:lstStyle/>
            <a:p>
              <a:pPr algn="ctr">
                <a:spcBef>
                  <a:spcPts val="600"/>
                </a:spcBef>
                <a:spcAft>
                  <a:spcPts val="600"/>
                </a:spcAft>
              </a:pPr>
              <a:r>
                <a:rPr lang="en-IN" b="1" dirty="0">
                  <a:solidFill>
                    <a:schemeClr val="accent1"/>
                  </a:solidFill>
                  <a:latin typeface="Arial" panose="020B0604020202020204" pitchFamily="34" charset="0"/>
                  <a:cs typeface="Arial" panose="020B0604020202020204" pitchFamily="34" charset="0"/>
                </a:rPr>
                <a:t>Cloe Espinoza</a:t>
              </a:r>
            </a:p>
          </p:txBody>
        </p:sp>
        <p:sp>
          <p:nvSpPr>
            <p:cNvPr id="52" name="Freeform: Shape 51">
              <a:extLst>
                <a:ext uri="{FF2B5EF4-FFF2-40B4-BE49-F238E27FC236}">
                  <a16:creationId xmlns:a16="http://schemas.microsoft.com/office/drawing/2014/main" id="{755D0BFF-03F3-47C2-A922-265084A11B01}"/>
                </a:ext>
              </a:extLst>
            </p:cNvPr>
            <p:cNvSpPr/>
            <p:nvPr/>
          </p:nvSpPr>
          <p:spPr>
            <a:xfrm>
              <a:off x="2486399" y="3052198"/>
              <a:ext cx="2448000" cy="1260000"/>
            </a:xfrm>
            <a:custGeom>
              <a:avLst/>
              <a:gdLst>
                <a:gd name="connsiteX0" fmla="*/ 1311550 w 2623100"/>
                <a:gd name="connsiteY0" fmla="*/ 0 h 1312548"/>
                <a:gd name="connsiteX1" fmla="*/ 2623100 w 2623100"/>
                <a:gd name="connsiteY1" fmla="*/ 1312548 h 1312548"/>
                <a:gd name="connsiteX2" fmla="*/ 0 w 2623100"/>
                <a:gd name="connsiteY2" fmla="*/ 1312548 h 1312548"/>
                <a:gd name="connsiteX3" fmla="*/ 1311550 w 2623100"/>
                <a:gd name="connsiteY3" fmla="*/ 0 h 1312548"/>
              </a:gdLst>
              <a:ahLst/>
              <a:cxnLst>
                <a:cxn ang="0">
                  <a:pos x="connsiteX0" y="connsiteY0"/>
                </a:cxn>
                <a:cxn ang="0">
                  <a:pos x="connsiteX1" y="connsiteY1"/>
                </a:cxn>
                <a:cxn ang="0">
                  <a:pos x="connsiteX2" y="connsiteY2"/>
                </a:cxn>
                <a:cxn ang="0">
                  <a:pos x="connsiteX3" y="connsiteY3"/>
                </a:cxn>
              </a:cxnLst>
              <a:rect l="l" t="t" r="r" b="b"/>
              <a:pathLst>
                <a:path w="2623100" h="1312548">
                  <a:moveTo>
                    <a:pt x="1311550" y="0"/>
                  </a:moveTo>
                  <a:cubicBezTo>
                    <a:pt x="2035899" y="0"/>
                    <a:pt x="2623100" y="587648"/>
                    <a:pt x="2623100" y="1312548"/>
                  </a:cubicBezTo>
                  <a:lnTo>
                    <a:pt x="0" y="1312548"/>
                  </a:lnTo>
                  <a:cubicBezTo>
                    <a:pt x="0" y="587648"/>
                    <a:pt x="587201" y="0"/>
                    <a:pt x="131155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sp>
        <p:nvSpPr>
          <p:cNvPr id="11" name="Title 1">
            <a:extLst>
              <a:ext uri="{FF2B5EF4-FFF2-40B4-BE49-F238E27FC236}">
                <a16:creationId xmlns:a16="http://schemas.microsoft.com/office/drawing/2014/main" id="{84D9F5A5-B826-4F5E-B0D1-6FAB6C770A3E}"/>
              </a:ext>
            </a:extLst>
          </p:cNvPr>
          <p:cNvSpPr txBox="1">
            <a:spLocks/>
          </p:cNvSpPr>
          <p:nvPr/>
        </p:nvSpPr>
        <p:spPr>
          <a:xfrm>
            <a:off x="1627748" y="4554951"/>
            <a:ext cx="1692913" cy="313932"/>
          </a:xfrm>
          <a:prstGeom prst="rect">
            <a:avLst/>
          </a:prstGeom>
          <a:noFill/>
        </p:spPr>
        <p:txBody>
          <a:bodyPr vert="horz" wrap="square" lIns="91440" tIns="45720" rIns="91440" bIns="45720" rtlCol="0" anchor="ctr">
            <a:spAutoFit/>
          </a:bodyPr>
          <a:lstStyle>
            <a:defPPr>
              <a:defRPr lang="en-US"/>
            </a:defPPr>
            <a:lvl1pPr algn="ctr" defTabSz="1125261">
              <a:lnSpc>
                <a:spcPct val="90000"/>
              </a:lnSpc>
              <a:spcBef>
                <a:spcPct val="0"/>
              </a:spcBef>
              <a:buNone/>
              <a:defRPr b="1">
                <a:solidFill>
                  <a:sysClr val="windowText" lastClr="000000"/>
                </a:solidFill>
                <a:latin typeface="Arial" panose="020B0604020202020204" pitchFamily="34" charset="0"/>
                <a:ea typeface="+mj-ea"/>
                <a:cs typeface="Arial" panose="020B0604020202020204" pitchFamily="34" charset="0"/>
              </a:defRPr>
            </a:lvl1pPr>
          </a:lstStyle>
          <a:p>
            <a:r>
              <a:rPr lang="en-IN" sz="1600" dirty="0">
                <a:solidFill>
                  <a:srgbClr val="00538A"/>
                </a:solidFill>
              </a:rPr>
              <a:t>Luke Winthrop</a:t>
            </a:r>
          </a:p>
        </p:txBody>
      </p:sp>
      <p:grpSp>
        <p:nvGrpSpPr>
          <p:cNvPr id="36" name="Group 35">
            <a:extLst>
              <a:ext uri="{FF2B5EF4-FFF2-40B4-BE49-F238E27FC236}">
                <a16:creationId xmlns:a16="http://schemas.microsoft.com/office/drawing/2014/main" id="{0CBC7403-2963-4900-97D8-31990AEDEEDF}"/>
              </a:ext>
            </a:extLst>
          </p:cNvPr>
          <p:cNvGrpSpPr/>
          <p:nvPr/>
        </p:nvGrpSpPr>
        <p:grpSpPr>
          <a:xfrm>
            <a:off x="1311556" y="3048777"/>
            <a:ext cx="2623099" cy="2625096"/>
            <a:chOff x="2398850" y="2921945"/>
            <a:chExt cx="2623099" cy="2625096"/>
          </a:xfrm>
        </p:grpSpPr>
        <p:sp>
          <p:nvSpPr>
            <p:cNvPr id="37" name="Oval 36">
              <a:extLst>
                <a:ext uri="{FF2B5EF4-FFF2-40B4-BE49-F238E27FC236}">
                  <a16:creationId xmlns:a16="http://schemas.microsoft.com/office/drawing/2014/main" id="{D5847047-59A5-4518-AE15-59490D568B19}"/>
                </a:ext>
              </a:extLst>
            </p:cNvPr>
            <p:cNvSpPr/>
            <p:nvPr/>
          </p:nvSpPr>
          <p:spPr>
            <a:xfrm>
              <a:off x="2398850" y="2921945"/>
              <a:ext cx="2623099" cy="26250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37">
              <a:extLst>
                <a:ext uri="{FF2B5EF4-FFF2-40B4-BE49-F238E27FC236}">
                  <a16:creationId xmlns:a16="http://schemas.microsoft.com/office/drawing/2014/main" id="{0ED775AC-F4C9-495B-90C1-39BF6CB00769}"/>
                </a:ext>
              </a:extLst>
            </p:cNvPr>
            <p:cNvSpPr txBox="1"/>
            <p:nvPr/>
          </p:nvSpPr>
          <p:spPr>
            <a:xfrm>
              <a:off x="2574522" y="4589619"/>
              <a:ext cx="2271755" cy="369332"/>
            </a:xfrm>
            <a:prstGeom prst="rect">
              <a:avLst/>
            </a:prstGeom>
            <a:noFill/>
          </p:spPr>
          <p:txBody>
            <a:bodyPr wrap="square" rtlCol="0">
              <a:spAutoFit/>
            </a:bodyPr>
            <a:lstStyle/>
            <a:p>
              <a:pPr algn="ctr">
                <a:spcBef>
                  <a:spcPts val="600"/>
                </a:spcBef>
                <a:spcAft>
                  <a:spcPts val="600"/>
                </a:spcAft>
              </a:pPr>
              <a:r>
                <a:rPr lang="en-IN" b="1" dirty="0">
                  <a:solidFill>
                    <a:schemeClr val="accent1"/>
                  </a:solidFill>
                  <a:latin typeface="Arial" panose="020B0604020202020204" pitchFamily="34" charset="0"/>
                  <a:cs typeface="Arial" panose="020B0604020202020204" pitchFamily="34" charset="0"/>
                </a:rPr>
                <a:t>Luke Winthrop </a:t>
              </a:r>
            </a:p>
          </p:txBody>
        </p:sp>
        <p:sp>
          <p:nvSpPr>
            <p:cNvPr id="39" name="Freeform: Shape 38">
              <a:extLst>
                <a:ext uri="{FF2B5EF4-FFF2-40B4-BE49-F238E27FC236}">
                  <a16:creationId xmlns:a16="http://schemas.microsoft.com/office/drawing/2014/main" id="{F639429F-90CD-44B5-B0D4-B6A0BEEF8470}"/>
                </a:ext>
              </a:extLst>
            </p:cNvPr>
            <p:cNvSpPr/>
            <p:nvPr/>
          </p:nvSpPr>
          <p:spPr>
            <a:xfrm>
              <a:off x="2486399" y="3052198"/>
              <a:ext cx="2448000" cy="1260000"/>
            </a:xfrm>
            <a:custGeom>
              <a:avLst/>
              <a:gdLst>
                <a:gd name="connsiteX0" fmla="*/ 1311550 w 2623100"/>
                <a:gd name="connsiteY0" fmla="*/ 0 h 1312548"/>
                <a:gd name="connsiteX1" fmla="*/ 2623100 w 2623100"/>
                <a:gd name="connsiteY1" fmla="*/ 1312548 h 1312548"/>
                <a:gd name="connsiteX2" fmla="*/ 0 w 2623100"/>
                <a:gd name="connsiteY2" fmla="*/ 1312548 h 1312548"/>
                <a:gd name="connsiteX3" fmla="*/ 1311550 w 2623100"/>
                <a:gd name="connsiteY3" fmla="*/ 0 h 1312548"/>
              </a:gdLst>
              <a:ahLst/>
              <a:cxnLst>
                <a:cxn ang="0">
                  <a:pos x="connsiteX0" y="connsiteY0"/>
                </a:cxn>
                <a:cxn ang="0">
                  <a:pos x="connsiteX1" y="connsiteY1"/>
                </a:cxn>
                <a:cxn ang="0">
                  <a:pos x="connsiteX2" y="connsiteY2"/>
                </a:cxn>
                <a:cxn ang="0">
                  <a:pos x="connsiteX3" y="connsiteY3"/>
                </a:cxn>
              </a:cxnLst>
              <a:rect l="l" t="t" r="r" b="b"/>
              <a:pathLst>
                <a:path w="2623100" h="1312548">
                  <a:moveTo>
                    <a:pt x="1311550" y="0"/>
                  </a:moveTo>
                  <a:cubicBezTo>
                    <a:pt x="2035899" y="0"/>
                    <a:pt x="2623100" y="587648"/>
                    <a:pt x="2623100" y="1312548"/>
                  </a:cubicBezTo>
                  <a:lnTo>
                    <a:pt x="0" y="1312548"/>
                  </a:lnTo>
                  <a:cubicBezTo>
                    <a:pt x="0" y="587648"/>
                    <a:pt x="587201" y="0"/>
                    <a:pt x="131155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grpSp>
      <p:pic>
        <p:nvPicPr>
          <p:cNvPr id="8" name="Picture 7" descr="A person wearing a suit and tie&#10;&#10;Description automatically generated">
            <a:extLst>
              <a:ext uri="{FF2B5EF4-FFF2-40B4-BE49-F238E27FC236}">
                <a16:creationId xmlns:a16="http://schemas.microsoft.com/office/drawing/2014/main" id="{409C5A45-784F-46A7-956D-1EBE3E2599AD}"/>
              </a:ext>
            </a:extLst>
          </p:cNvPr>
          <p:cNvPicPr>
            <a:picLocks noChangeAspect="1"/>
          </p:cNvPicPr>
          <p:nvPr/>
        </p:nvPicPr>
        <p:blipFill rotWithShape="1">
          <a:blip r:embed="rId7">
            <a:extLst>
              <a:ext uri="{28A0092B-C50C-407E-A947-70E740481C1C}">
                <a14:useLocalDpi xmlns:a14="http://schemas.microsoft.com/office/drawing/2010/main" val="0"/>
              </a:ext>
            </a:extLst>
          </a:blip>
          <a:srcRect l="6311" r="7141" b="75155"/>
          <a:stretch/>
        </p:blipFill>
        <p:spPr>
          <a:xfrm>
            <a:off x="1566152" y="2621516"/>
            <a:ext cx="2113906" cy="1820526"/>
          </a:xfrm>
          <a:prstGeom prst="rect">
            <a:avLst/>
          </a:prstGeom>
        </p:spPr>
      </p:pic>
      <p:pic>
        <p:nvPicPr>
          <p:cNvPr id="6" name="Picture 5" descr="A picture containing table, standing&#10;&#10;Description automatically generated">
            <a:extLst>
              <a:ext uri="{FF2B5EF4-FFF2-40B4-BE49-F238E27FC236}">
                <a16:creationId xmlns:a16="http://schemas.microsoft.com/office/drawing/2014/main" id="{D9F80B0C-CAF3-429D-AA88-7609AD8139C5}"/>
              </a:ext>
            </a:extLst>
          </p:cNvPr>
          <p:cNvPicPr>
            <a:picLocks noChangeAspect="1"/>
          </p:cNvPicPr>
          <p:nvPr/>
        </p:nvPicPr>
        <p:blipFill rotWithShape="1">
          <a:blip r:embed="rId8">
            <a:extLst>
              <a:ext uri="{28A0092B-C50C-407E-A947-70E740481C1C}">
                <a14:useLocalDpi xmlns:a14="http://schemas.microsoft.com/office/drawing/2010/main" val="0"/>
              </a:ext>
            </a:extLst>
          </a:blip>
          <a:srcRect b="74252"/>
          <a:stretch/>
        </p:blipFill>
        <p:spPr>
          <a:xfrm>
            <a:off x="9719661" y="2624499"/>
            <a:ext cx="1961709" cy="1833737"/>
          </a:xfrm>
          <a:prstGeom prst="rect">
            <a:avLst/>
          </a:prstGeom>
        </p:spPr>
      </p:pic>
      <p:sp>
        <p:nvSpPr>
          <p:cNvPr id="3" name="TextBox 2">
            <a:extLst>
              <a:ext uri="{FF2B5EF4-FFF2-40B4-BE49-F238E27FC236}">
                <a16:creationId xmlns:a16="http://schemas.microsoft.com/office/drawing/2014/main" id="{58CC31D7-40DD-4D24-8DD9-5FC9C4F167A0}"/>
              </a:ext>
            </a:extLst>
          </p:cNvPr>
          <p:cNvSpPr txBox="1"/>
          <p:nvPr/>
        </p:nvSpPr>
        <p:spPr>
          <a:xfrm>
            <a:off x="1331416" y="5717755"/>
            <a:ext cx="2527225" cy="1834990"/>
          </a:xfrm>
          <a:prstGeom prst="rect">
            <a:avLst/>
          </a:prstGeom>
          <a:noFill/>
        </p:spPr>
        <p:txBody>
          <a:bodyPr wrap="square" rtlCol="0">
            <a:spAutoFit/>
          </a:bodyPr>
          <a:lstStyle/>
          <a:p>
            <a:pPr marL="0" marR="0">
              <a:lnSpc>
                <a:spcPct val="107000"/>
              </a:lnSpc>
              <a:spcBef>
                <a:spcPts val="300"/>
              </a:spcBef>
              <a:spcAft>
                <a:spcPts val="300"/>
              </a:spcAft>
            </a:pPr>
            <a:r>
              <a:rPr lang="en-IN" sz="1600" b="1" dirty="0">
                <a:effectLst/>
                <a:latin typeface="Arial" panose="020B0604020202020204" pitchFamily="34" charset="0"/>
                <a:ea typeface="Calibri" panose="020F0502020204030204" pitchFamily="34" charset="0"/>
                <a:cs typeface="Times New Roman" panose="02020603050405020304" pitchFamily="18" charset="0"/>
              </a:rPr>
              <a:t>Years at the bank: </a:t>
            </a:r>
            <a:r>
              <a:rPr lang="en-IN" sz="1600" dirty="0">
                <a:effectLst/>
                <a:latin typeface="Arial" panose="020B0604020202020204" pitchFamily="34" charset="0"/>
                <a:ea typeface="Calibri" panose="020F0502020204030204" pitchFamily="34" charset="0"/>
                <a:cs typeface="Times New Roman" panose="02020603050405020304" pitchFamily="18" charset="0"/>
              </a:rPr>
              <a:t>25</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2">
              <a:lnSpc>
                <a:spcPct val="107000"/>
              </a:lnSpc>
              <a:spcBef>
                <a:spcPts val="300"/>
              </a:spcBef>
              <a:spcAft>
                <a:spcPts val="300"/>
              </a:spcAft>
            </a:pPr>
            <a:r>
              <a:rPr lang="en-IN" sz="1600" dirty="0">
                <a:latin typeface="Arial" panose="020B0604020202020204" pitchFamily="34" charset="0"/>
                <a:cs typeface="Times New Roman" panose="02020603050405020304" pitchFamily="18" charset="0"/>
              </a:rPr>
              <a:t>Positions at the bank:</a:t>
            </a:r>
            <a:endParaRPr lang="en-US" sz="1600" dirty="0">
              <a:latin typeface="Arial" panose="020B0604020202020204" pitchFamily="34" charset="0"/>
              <a:cs typeface="Times New Roman" panose="02020603050405020304" pitchFamily="18" charset="0"/>
            </a:endParaRPr>
          </a:p>
          <a:p>
            <a:pPr marL="285750" marR="0" lvl="2" indent="-285750">
              <a:spcBef>
                <a:spcPts val="300"/>
              </a:spcBef>
              <a:buFont typeface="Wingdings" panose="05000000000000000000" pitchFamily="2" charset="2"/>
              <a:buChar char="§"/>
            </a:pPr>
            <a:r>
              <a:rPr lang="en-IN" sz="1600" dirty="0">
                <a:latin typeface="Arial" panose="020B0604020202020204" pitchFamily="34" charset="0"/>
                <a:cs typeface="Times New Roman" panose="02020603050405020304" pitchFamily="18" charset="0"/>
              </a:rPr>
              <a:t>Bank teller</a:t>
            </a:r>
            <a:endParaRPr lang="en-US" sz="1600" dirty="0">
              <a:latin typeface="Arial" panose="020B0604020202020204" pitchFamily="34" charset="0"/>
              <a:cs typeface="Times New Roman" panose="02020603050405020304" pitchFamily="18" charset="0"/>
            </a:endParaRPr>
          </a:p>
          <a:p>
            <a:pPr marL="285750" marR="0" lvl="2" indent="-285750">
              <a:spcBef>
                <a:spcPts val="300"/>
              </a:spcBef>
              <a:buFont typeface="Wingdings" panose="05000000000000000000" pitchFamily="2" charset="2"/>
              <a:buChar char="§"/>
            </a:pPr>
            <a:r>
              <a:rPr lang="en-IN" sz="1600" dirty="0">
                <a:latin typeface="Arial" panose="020B0604020202020204" pitchFamily="34" charset="0"/>
                <a:cs typeface="Times New Roman" panose="02020603050405020304" pitchFamily="18" charset="0"/>
              </a:rPr>
              <a:t>Small business lender</a:t>
            </a:r>
            <a:endParaRPr lang="en-US" sz="1600" dirty="0">
              <a:latin typeface="Arial" panose="020B0604020202020204" pitchFamily="34" charset="0"/>
              <a:cs typeface="Times New Roman" panose="02020603050405020304" pitchFamily="18" charset="0"/>
            </a:endParaRPr>
          </a:p>
          <a:p>
            <a:pPr marL="285750" marR="0" lvl="2" indent="-285750">
              <a:spcBef>
                <a:spcPts val="300"/>
              </a:spcBef>
              <a:buFont typeface="Wingdings" panose="05000000000000000000" pitchFamily="2" charset="2"/>
              <a:buChar char="§"/>
            </a:pPr>
            <a:r>
              <a:rPr lang="en-IN" sz="1600" dirty="0">
                <a:latin typeface="Arial" panose="020B0604020202020204" pitchFamily="34" charset="0"/>
                <a:cs typeface="Times New Roman" panose="02020603050405020304" pitchFamily="18" charset="0"/>
              </a:rPr>
              <a:t>Branch manager/</a:t>
            </a:r>
            <a:br>
              <a:rPr lang="en-IN" sz="1600" dirty="0">
                <a:latin typeface="Arial" panose="020B0604020202020204" pitchFamily="34" charset="0"/>
                <a:cs typeface="Times New Roman" panose="02020603050405020304" pitchFamily="18" charset="0"/>
              </a:rPr>
            </a:br>
            <a:r>
              <a:rPr lang="en-IN" sz="1600" dirty="0">
                <a:latin typeface="Arial" panose="020B0604020202020204" pitchFamily="34" charset="0"/>
                <a:cs typeface="Times New Roman" panose="02020603050405020304" pitchFamily="18" charset="0"/>
              </a:rPr>
              <a:t>supervisor (current)</a:t>
            </a:r>
          </a:p>
        </p:txBody>
      </p:sp>
      <p:sp>
        <p:nvSpPr>
          <p:cNvPr id="4" name="TextBox 3">
            <a:extLst>
              <a:ext uri="{FF2B5EF4-FFF2-40B4-BE49-F238E27FC236}">
                <a16:creationId xmlns:a16="http://schemas.microsoft.com/office/drawing/2014/main" id="{2A96D3C7-AB80-4E04-AF7F-14E572E306EC}"/>
              </a:ext>
            </a:extLst>
          </p:cNvPr>
          <p:cNvSpPr txBox="1"/>
          <p:nvPr/>
        </p:nvSpPr>
        <p:spPr>
          <a:xfrm>
            <a:off x="5308010" y="5717755"/>
            <a:ext cx="2537308" cy="1357872"/>
          </a:xfrm>
          <a:prstGeom prst="rect">
            <a:avLst/>
          </a:prstGeom>
          <a:noFill/>
        </p:spPr>
        <p:txBody>
          <a:bodyPr wrap="square" rtlCol="0">
            <a:spAutoFit/>
          </a:bodyPr>
          <a:lstStyle/>
          <a:p>
            <a:pPr marL="0" marR="0">
              <a:lnSpc>
                <a:spcPct val="107000"/>
              </a:lnSpc>
              <a:spcBef>
                <a:spcPts val="300"/>
              </a:spcBef>
              <a:spcAft>
                <a:spcPts val="300"/>
              </a:spcAft>
            </a:pPr>
            <a:r>
              <a:rPr lang="en-US" sz="1600" b="1" dirty="0">
                <a:effectLst/>
                <a:latin typeface="Arial" panose="020B0604020202020204" pitchFamily="34" charset="0"/>
                <a:ea typeface="Calibri" panose="020F0502020204030204" pitchFamily="34" charset="0"/>
                <a:cs typeface="Times New Roman" panose="02020603050405020304" pitchFamily="18" charset="0"/>
              </a:rPr>
              <a:t>Years at the bank: </a:t>
            </a:r>
            <a:r>
              <a:rPr lang="en-US" sz="1600" dirty="0">
                <a:effectLst/>
                <a:latin typeface="Arial" panose="020B0604020202020204" pitchFamily="34" charset="0"/>
                <a:ea typeface="Calibri" panose="020F0502020204030204" pitchFamily="34" charset="0"/>
                <a:cs typeface="Times New Roman" panose="02020603050405020304" pitchFamily="18" charset="0"/>
              </a:rPr>
              <a:t>10</a:t>
            </a:r>
          </a:p>
          <a:p>
            <a:pPr marL="0" marR="0">
              <a:lnSpc>
                <a:spcPct val="107000"/>
              </a:lnSpc>
              <a:spcBef>
                <a:spcPts val="300"/>
              </a:spcBef>
              <a:spcAft>
                <a:spcPts val="3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Positions at the bank:</a:t>
            </a:r>
          </a:p>
          <a:p>
            <a:pPr marL="285750" lvl="2" indent="-285750">
              <a:lnSpc>
                <a:spcPct val="107000"/>
              </a:lnSpc>
              <a:spcBef>
                <a:spcPts val="300"/>
              </a:spcBef>
              <a:spcAft>
                <a:spcPts val="300"/>
              </a:spcAft>
              <a:buFont typeface="Wingdings" panose="05000000000000000000" pitchFamily="2" charset="2"/>
              <a:buChar char="§"/>
            </a:pPr>
            <a:r>
              <a:rPr lang="en-US" sz="1600" dirty="0">
                <a:latin typeface="Arial" panose="020B0604020202020204" pitchFamily="34" charset="0"/>
                <a:cs typeface="Times New Roman" panose="02020603050405020304" pitchFamily="18" charset="0"/>
              </a:rPr>
              <a:t>Relationship manager</a:t>
            </a:r>
          </a:p>
          <a:p>
            <a:pPr marL="285750" lvl="2" indent="-285750">
              <a:lnSpc>
                <a:spcPct val="107000"/>
              </a:lnSpc>
              <a:spcBef>
                <a:spcPts val="300"/>
              </a:spcBef>
              <a:spcAft>
                <a:spcPts val="300"/>
              </a:spcAft>
              <a:buFont typeface="Wingdings" panose="05000000000000000000" pitchFamily="2" charset="2"/>
              <a:buChar char="§"/>
            </a:pPr>
            <a:r>
              <a:rPr lang="en-US" sz="1600" dirty="0">
                <a:latin typeface="Arial" panose="020B0604020202020204" pitchFamily="34" charset="0"/>
                <a:cs typeface="Times New Roman" panose="02020603050405020304" pitchFamily="18" charset="0"/>
              </a:rPr>
              <a:t>Small business lender</a:t>
            </a:r>
          </a:p>
        </p:txBody>
      </p:sp>
      <p:sp>
        <p:nvSpPr>
          <p:cNvPr id="9" name="TextBox 8">
            <a:extLst>
              <a:ext uri="{FF2B5EF4-FFF2-40B4-BE49-F238E27FC236}">
                <a16:creationId xmlns:a16="http://schemas.microsoft.com/office/drawing/2014/main" id="{61D02D77-262A-46B5-9CC4-CB3606C38E93}"/>
              </a:ext>
            </a:extLst>
          </p:cNvPr>
          <p:cNvSpPr txBox="1"/>
          <p:nvPr/>
        </p:nvSpPr>
        <p:spPr>
          <a:xfrm>
            <a:off x="9687816" y="5717755"/>
            <a:ext cx="2153923" cy="1404000"/>
          </a:xfrm>
          <a:prstGeom prst="rect">
            <a:avLst/>
          </a:prstGeom>
          <a:noFill/>
        </p:spPr>
        <p:txBody>
          <a:bodyPr wrap="square" rtlCol="0">
            <a:spAutoFit/>
          </a:bodyPr>
          <a:lstStyle/>
          <a:p>
            <a:pPr marL="0" marR="0">
              <a:lnSpc>
                <a:spcPct val="107000"/>
              </a:lnSpc>
              <a:spcBef>
                <a:spcPts val="300"/>
              </a:spcBef>
              <a:spcAft>
                <a:spcPts val="300"/>
              </a:spcAft>
            </a:pPr>
            <a:r>
              <a:rPr lang="en-US" sz="1600" b="1" dirty="0">
                <a:effectLst/>
                <a:latin typeface="Arial" panose="020B0604020202020204" pitchFamily="34" charset="0"/>
                <a:ea typeface="Calibri" panose="020F0502020204030204" pitchFamily="34" charset="0"/>
                <a:cs typeface="Times New Roman" panose="02020603050405020304" pitchFamily="18" charset="0"/>
              </a:rPr>
              <a:t>Years at the bank: </a:t>
            </a:r>
            <a:r>
              <a:rPr lang="en-US" sz="1600" dirty="0">
                <a:effectLst/>
                <a:latin typeface="Arial" panose="020B0604020202020204" pitchFamily="34" charset="0"/>
                <a:ea typeface="Calibri" panose="020F0502020204030204" pitchFamily="34" charset="0"/>
                <a:cs typeface="Times New Roman" panose="02020603050405020304" pitchFamily="18" charset="0"/>
              </a:rPr>
              <a:t>2</a:t>
            </a:r>
          </a:p>
          <a:p>
            <a:pPr marL="0" marR="0">
              <a:lnSpc>
                <a:spcPct val="107000"/>
              </a:lnSpc>
              <a:spcBef>
                <a:spcPts val="300"/>
              </a:spcBef>
              <a:spcAft>
                <a:spcPts val="300"/>
              </a:spcAft>
            </a:pPr>
            <a:r>
              <a:rPr lang="en-US" sz="1600" dirty="0">
                <a:effectLst/>
                <a:latin typeface="Arial" panose="020B0604020202020204" pitchFamily="34" charset="0"/>
                <a:ea typeface="Calibri" panose="020F0502020204030204" pitchFamily="34" charset="0"/>
                <a:cs typeface="Times New Roman" panose="02020603050405020304" pitchFamily="18" charset="0"/>
              </a:rPr>
              <a:t>Positions at the bank:  </a:t>
            </a:r>
          </a:p>
          <a:p>
            <a:pPr marL="342900" marR="0" indent="-342900">
              <a:lnSpc>
                <a:spcPct val="107000"/>
              </a:lnSpc>
              <a:spcBef>
                <a:spcPts val="300"/>
              </a:spcBef>
              <a:spcAft>
                <a:spcPts val="300"/>
              </a:spcAft>
              <a:buFont typeface="Wingdings" panose="05000000000000000000" pitchFamily="2" charset="2"/>
              <a:buChar char="§"/>
            </a:pPr>
            <a:r>
              <a:rPr lang="en-US" sz="1600" dirty="0">
                <a:effectLst/>
                <a:latin typeface="Arial" panose="020B0604020202020204" pitchFamily="34" charset="0"/>
                <a:ea typeface="Calibri" panose="020F0502020204030204" pitchFamily="34" charset="0"/>
                <a:cs typeface="Times New Roman" panose="02020603050405020304" pitchFamily="18" charset="0"/>
              </a:rPr>
              <a:t>Small business </a:t>
            </a:r>
            <a:br>
              <a:rPr lang="en-US" sz="1600" dirty="0">
                <a:effectLst/>
                <a:latin typeface="Arial" panose="020B0604020202020204" pitchFamily="34" charset="0"/>
                <a:ea typeface="Calibri" panose="020F0502020204030204" pitchFamily="34" charset="0"/>
                <a:cs typeface="Times New Roman" panose="02020603050405020304" pitchFamily="18" charset="0"/>
              </a:rPr>
            </a:br>
            <a:r>
              <a:rPr lang="en-US" sz="1600" dirty="0">
                <a:effectLst/>
                <a:latin typeface="Arial" panose="020B0604020202020204" pitchFamily="34" charset="0"/>
                <a:ea typeface="Calibri" panose="020F0502020204030204" pitchFamily="34" charset="0"/>
                <a:cs typeface="Times New Roman" panose="02020603050405020304" pitchFamily="18" charset="0"/>
              </a:rPr>
              <a:t>loan underwriter</a:t>
            </a:r>
          </a:p>
        </p:txBody>
      </p:sp>
      <p:sp>
        <p:nvSpPr>
          <p:cNvPr id="10" name="Slide Number Placeholder 9">
            <a:extLst>
              <a:ext uri="{FF2B5EF4-FFF2-40B4-BE49-F238E27FC236}">
                <a16:creationId xmlns:a16="http://schemas.microsoft.com/office/drawing/2014/main" id="{E4462307-5BF4-4070-811E-CA6534D9C371}"/>
              </a:ext>
            </a:extLst>
          </p:cNvPr>
          <p:cNvSpPr>
            <a:spLocks noGrp="1"/>
          </p:cNvSpPr>
          <p:nvPr>
            <p:ph type="sldNum" sz="quarter" idx="12"/>
          </p:nvPr>
        </p:nvSpPr>
        <p:spPr/>
        <p:txBody>
          <a:bodyPr/>
          <a:lstStyle/>
          <a:p>
            <a:fld id="{71A628A0-E779-4D32-97F1-9C80A60D6EF0}" type="slidenum">
              <a:rPr lang="en-IN" smtClean="0"/>
              <a:pPr/>
              <a:t>109</a:t>
            </a:fld>
            <a:r>
              <a:rPr lang="en-IN"/>
              <a:t> of 116</a:t>
            </a:r>
            <a:endParaRPr lang="en-IN" dirty="0"/>
          </a:p>
        </p:txBody>
      </p:sp>
    </p:spTree>
    <p:custDataLst>
      <p:tags r:id="rId1"/>
    </p:custDataLst>
    <p:extLst>
      <p:ext uri="{BB962C8B-B14F-4D97-AF65-F5344CB8AC3E}">
        <p14:creationId xmlns:p14="http://schemas.microsoft.com/office/powerpoint/2010/main" val="4233192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57416F4-8966-4776-8299-B622F606BFBD}"/>
              </a:ext>
            </a:extLst>
          </p:cNvPr>
          <p:cNvSpPr/>
          <p:nvPr/>
        </p:nvSpPr>
        <p:spPr>
          <a:xfrm>
            <a:off x="229997" y="2045719"/>
            <a:ext cx="12527280" cy="5662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 Placeholder 2">
            <a:extLst>
              <a:ext uri="{FF2B5EF4-FFF2-40B4-BE49-F238E27FC236}">
                <a16:creationId xmlns:a16="http://schemas.microsoft.com/office/drawing/2014/main" id="{D49280F3-3AA6-4FBD-9394-A649FB840979}"/>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each question to find its answer.</a:t>
            </a:r>
          </a:p>
        </p:txBody>
      </p:sp>
      <p:sp>
        <p:nvSpPr>
          <p:cNvPr id="2" name="Title 1">
            <a:extLst>
              <a:ext uri="{FF2B5EF4-FFF2-40B4-BE49-F238E27FC236}">
                <a16:creationId xmlns:a16="http://schemas.microsoft.com/office/drawing/2014/main" id="{3465A022-CA26-411C-9CC6-A54C708B9734}"/>
              </a:ext>
            </a:extLst>
          </p:cNvPr>
          <p:cNvSpPr>
            <a:spLocks noGrp="1"/>
          </p:cNvSpPr>
          <p:nvPr>
            <p:ph type="title"/>
          </p:nvPr>
        </p:nvSpPr>
        <p:spPr/>
        <p:txBody>
          <a:bodyPr/>
          <a:lstStyle/>
          <a:p>
            <a:r>
              <a:rPr lang="en-US" dirty="0"/>
              <a:t>Risks Affecting Individual CRE Loan Repayment</a:t>
            </a:r>
            <a:endParaRPr lang="en-IN" dirty="0"/>
          </a:p>
        </p:txBody>
      </p:sp>
      <p:grpSp>
        <p:nvGrpSpPr>
          <p:cNvPr id="88" name="Group 87">
            <a:extLst>
              <a:ext uri="{FF2B5EF4-FFF2-40B4-BE49-F238E27FC236}">
                <a16:creationId xmlns:a16="http://schemas.microsoft.com/office/drawing/2014/main" id="{4D5488D8-606F-4D43-8D8C-6E9CE4042FE8}"/>
              </a:ext>
            </a:extLst>
          </p:cNvPr>
          <p:cNvGrpSpPr/>
          <p:nvPr/>
        </p:nvGrpSpPr>
        <p:grpSpPr>
          <a:xfrm>
            <a:off x="10796136" y="1950788"/>
            <a:ext cx="1640504" cy="1814265"/>
            <a:chOff x="432435" y="1943170"/>
            <a:chExt cx="1985009" cy="2195260"/>
          </a:xfrm>
        </p:grpSpPr>
        <p:sp>
          <p:nvSpPr>
            <p:cNvPr id="89" name="Oval 88">
              <a:extLst>
                <a:ext uri="{FF2B5EF4-FFF2-40B4-BE49-F238E27FC236}">
                  <a16:creationId xmlns:a16="http://schemas.microsoft.com/office/drawing/2014/main" id="{3E71D070-5DCB-4A26-AF52-4666626D024E}"/>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0" name="Picture 89" descr="A person wearing a suit and tie&#10;&#10;Description automatically generated">
              <a:extLst>
                <a:ext uri="{FF2B5EF4-FFF2-40B4-BE49-F238E27FC236}">
                  <a16:creationId xmlns:a16="http://schemas.microsoft.com/office/drawing/2014/main" id="{D95E7C2E-6157-4E77-8373-FD4B3CBC504D}"/>
                </a:ext>
              </a:extLst>
            </p:cNvPr>
            <p:cNvPicPr>
              <a:picLocks noChangeAspect="1"/>
            </p:cNvPicPr>
            <p:nvPr/>
          </p:nvPicPr>
          <p:blipFill rotWithShape="1">
            <a:blip r:embed="rId2">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97" name="TextBox 96">
            <a:extLst>
              <a:ext uri="{FF2B5EF4-FFF2-40B4-BE49-F238E27FC236}">
                <a16:creationId xmlns:a16="http://schemas.microsoft.com/office/drawing/2014/main" id="{FBED97F7-24C6-4B16-9BE9-F4E87398AD1C}"/>
              </a:ext>
            </a:extLst>
          </p:cNvPr>
          <p:cNvSpPr txBox="1"/>
          <p:nvPr/>
        </p:nvSpPr>
        <p:spPr>
          <a:xfrm>
            <a:off x="5521863" y="6321114"/>
            <a:ext cx="1607828" cy="1169551"/>
          </a:xfrm>
          <a:prstGeom prst="rect">
            <a:avLst/>
          </a:prstGeom>
          <a:noFill/>
        </p:spPr>
        <p:txBody>
          <a:bodyPr wrap="square">
            <a:spAutoFit/>
          </a:bodyPr>
          <a:lstStyle/>
          <a:p>
            <a:pPr marL="0" marR="0" lvl="0" indent="0" algn="ctr" defTabSz="10287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Arial" panose="020B0604020202020204" pitchFamily="34" charset="0"/>
                <a:cs typeface="Arial" panose="020B0604020202020204" pitchFamily="34" charset="0"/>
              </a:rPr>
              <a:t>THREE KEY </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QUESTIONS </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to EVALUATE your loan request</a:t>
            </a:r>
          </a:p>
        </p:txBody>
      </p:sp>
      <p:grpSp>
        <p:nvGrpSpPr>
          <p:cNvPr id="98" name="Group 97">
            <a:extLst>
              <a:ext uri="{FF2B5EF4-FFF2-40B4-BE49-F238E27FC236}">
                <a16:creationId xmlns:a16="http://schemas.microsoft.com/office/drawing/2014/main" id="{C1E9DE40-375B-4EE9-8B76-FE9CEBA7279C}"/>
              </a:ext>
            </a:extLst>
          </p:cNvPr>
          <p:cNvGrpSpPr/>
          <p:nvPr/>
        </p:nvGrpSpPr>
        <p:grpSpPr>
          <a:xfrm>
            <a:off x="4644302" y="2111716"/>
            <a:ext cx="3625060" cy="5531776"/>
            <a:chOff x="4858540" y="2179684"/>
            <a:chExt cx="3625060" cy="5531776"/>
          </a:xfrm>
        </p:grpSpPr>
        <p:pic>
          <p:nvPicPr>
            <p:cNvPr id="99" name="Picture 98" descr="Icon&#10;&#10;Description automatically generated">
              <a:extLst>
                <a:ext uri="{FF2B5EF4-FFF2-40B4-BE49-F238E27FC236}">
                  <a16:creationId xmlns:a16="http://schemas.microsoft.com/office/drawing/2014/main" id="{F195F786-0E76-41BC-978F-51A703343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540" y="2179684"/>
              <a:ext cx="3625060" cy="5531776"/>
            </a:xfrm>
            <a:prstGeom prst="rect">
              <a:avLst/>
            </a:prstGeom>
          </p:spPr>
        </p:pic>
        <p:sp>
          <p:nvSpPr>
            <p:cNvPr id="100" name="TextBox 99">
              <a:extLst>
                <a:ext uri="{FF2B5EF4-FFF2-40B4-BE49-F238E27FC236}">
                  <a16:creationId xmlns:a16="http://schemas.microsoft.com/office/drawing/2014/main" id="{E1FD8A9D-73CF-4408-8B31-65D027C0DA57}"/>
                </a:ext>
              </a:extLst>
            </p:cNvPr>
            <p:cNvSpPr txBox="1"/>
            <p:nvPr/>
          </p:nvSpPr>
          <p:spPr>
            <a:xfrm>
              <a:off x="5736101" y="6389082"/>
              <a:ext cx="1607828" cy="1169551"/>
            </a:xfrm>
            <a:prstGeom prst="rect">
              <a:avLst/>
            </a:prstGeom>
            <a:noFill/>
          </p:spPr>
          <p:txBody>
            <a:bodyPr wrap="square">
              <a:spAutoFit/>
            </a:bodyPr>
            <a:lstStyle/>
            <a:p>
              <a:pPr marL="0" marR="0" lvl="0" indent="0" algn="ctr" defTabSz="10287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Arial" panose="020B0604020202020204" pitchFamily="34" charset="0"/>
                  <a:cs typeface="Arial" panose="020B0604020202020204" pitchFamily="34" charset="0"/>
                </a:rPr>
                <a:t>THREE KEY </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QUESTIONS </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to EVALUATE your loan request</a:t>
              </a:r>
            </a:p>
          </p:txBody>
        </p:sp>
      </p:grpSp>
      <p:grpSp>
        <p:nvGrpSpPr>
          <p:cNvPr id="101" name="Group 100">
            <a:extLst>
              <a:ext uri="{FF2B5EF4-FFF2-40B4-BE49-F238E27FC236}">
                <a16:creationId xmlns:a16="http://schemas.microsoft.com/office/drawing/2014/main" id="{6B84B0D4-F6C0-40EF-ACDE-6F3DEC9A03E9}"/>
              </a:ext>
            </a:extLst>
          </p:cNvPr>
          <p:cNvGrpSpPr/>
          <p:nvPr/>
        </p:nvGrpSpPr>
        <p:grpSpPr>
          <a:xfrm>
            <a:off x="5396291" y="2438893"/>
            <a:ext cx="541748" cy="635194"/>
            <a:chOff x="650895" y="381000"/>
            <a:chExt cx="1161283" cy="1361592"/>
          </a:xfrm>
        </p:grpSpPr>
        <p:sp>
          <p:nvSpPr>
            <p:cNvPr id="102" name="Freeform: Shape 101">
              <a:extLst>
                <a:ext uri="{FF2B5EF4-FFF2-40B4-BE49-F238E27FC236}">
                  <a16:creationId xmlns:a16="http://schemas.microsoft.com/office/drawing/2014/main" id="{43F38BBC-B3A8-4A5D-9953-A902A4D0266E}"/>
                </a:ext>
              </a:extLst>
            </p:cNvPr>
            <p:cNvSpPr/>
            <p:nvPr/>
          </p:nvSpPr>
          <p:spPr>
            <a:xfrm>
              <a:off x="1182093" y="1141666"/>
              <a:ext cx="630085" cy="600926"/>
            </a:xfrm>
            <a:custGeom>
              <a:avLst/>
              <a:gdLst>
                <a:gd name="connsiteX0" fmla="*/ 0 w 630085"/>
                <a:gd name="connsiteY0" fmla="*/ 130581 h 600926"/>
                <a:gd name="connsiteX1" fmla="*/ 275108 w 630085"/>
                <a:gd name="connsiteY1" fmla="*/ 600927 h 600926"/>
                <a:gd name="connsiteX2" fmla="*/ 391743 w 630085"/>
                <a:gd name="connsiteY2" fmla="*/ 401886 h 600926"/>
                <a:gd name="connsiteX3" fmla="*/ 630085 w 630085"/>
                <a:gd name="connsiteY3" fmla="*/ 403153 h 600926"/>
                <a:gd name="connsiteX4" fmla="*/ 394279 w 630085"/>
                <a:gd name="connsiteY4" fmla="*/ 0 h 600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085" h="600926">
                  <a:moveTo>
                    <a:pt x="0" y="130581"/>
                  </a:moveTo>
                  <a:lnTo>
                    <a:pt x="275108" y="600927"/>
                  </a:lnTo>
                  <a:lnTo>
                    <a:pt x="391743" y="401886"/>
                  </a:lnTo>
                  <a:lnTo>
                    <a:pt x="630085" y="403153"/>
                  </a:lnTo>
                  <a:lnTo>
                    <a:pt x="394279" y="0"/>
                  </a:lnTo>
                </a:path>
              </a:pathLst>
            </a:custGeom>
            <a:noFill/>
            <a:ln w="19050" cap="flat">
              <a:solidFill>
                <a:schemeClr val="bg1"/>
              </a:solid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7AB310E3-1647-4A8F-9056-8718EC48DA0C}"/>
                </a:ext>
              </a:extLst>
            </p:cNvPr>
            <p:cNvSpPr/>
            <p:nvPr/>
          </p:nvSpPr>
          <p:spPr>
            <a:xfrm>
              <a:off x="661037" y="1141666"/>
              <a:ext cx="575571" cy="589516"/>
            </a:xfrm>
            <a:custGeom>
              <a:avLst/>
              <a:gdLst>
                <a:gd name="connsiteX0" fmla="*/ 575571 w 575571"/>
                <a:gd name="connsiteY0" fmla="*/ 216790 h 589516"/>
                <a:gd name="connsiteX1" fmla="*/ 349907 w 575571"/>
                <a:gd name="connsiteY1" fmla="*/ 589517 h 589516"/>
                <a:gd name="connsiteX2" fmla="*/ 234539 w 575571"/>
                <a:gd name="connsiteY2" fmla="*/ 403153 h 589516"/>
                <a:gd name="connsiteX3" fmla="*/ 0 w 575571"/>
                <a:gd name="connsiteY3" fmla="*/ 403153 h 589516"/>
                <a:gd name="connsiteX4" fmla="*/ 221861 w 575571"/>
                <a:gd name="connsiteY4" fmla="*/ 0 h 58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571" h="589516">
                  <a:moveTo>
                    <a:pt x="575571" y="216790"/>
                  </a:moveTo>
                  <a:lnTo>
                    <a:pt x="349907" y="589517"/>
                  </a:lnTo>
                  <a:lnTo>
                    <a:pt x="234539" y="403153"/>
                  </a:lnTo>
                  <a:lnTo>
                    <a:pt x="0" y="403153"/>
                  </a:lnTo>
                  <a:lnTo>
                    <a:pt x="221861" y="0"/>
                  </a:lnTo>
                </a:path>
              </a:pathLst>
            </a:custGeom>
            <a:noFill/>
            <a:ln w="19050" cap="flat">
              <a:solidFill>
                <a:schemeClr val="bg1"/>
              </a:solid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9DE3A562-9203-4896-AB41-3E8A63A9804F}"/>
                </a:ext>
              </a:extLst>
            </p:cNvPr>
            <p:cNvSpPr/>
            <p:nvPr/>
          </p:nvSpPr>
          <p:spPr>
            <a:xfrm>
              <a:off x="1109830" y="756262"/>
              <a:ext cx="247216" cy="174953"/>
            </a:xfrm>
            <a:custGeom>
              <a:avLst/>
              <a:gdLst>
                <a:gd name="connsiteX0" fmla="*/ 0 w 247216"/>
                <a:gd name="connsiteY0" fmla="*/ 95083 h 174953"/>
                <a:gd name="connsiteX1" fmla="*/ 81138 w 247216"/>
                <a:gd name="connsiteY1" fmla="*/ 174953 h 174953"/>
                <a:gd name="connsiteX2" fmla="*/ 247217 w 247216"/>
                <a:gd name="connsiteY2" fmla="*/ 0 h 174953"/>
              </a:gdLst>
              <a:ahLst/>
              <a:cxnLst>
                <a:cxn ang="0">
                  <a:pos x="connsiteX0" y="connsiteY0"/>
                </a:cxn>
                <a:cxn ang="0">
                  <a:pos x="connsiteX1" y="connsiteY1"/>
                </a:cxn>
                <a:cxn ang="0">
                  <a:pos x="connsiteX2" y="connsiteY2"/>
                </a:cxn>
              </a:cxnLst>
              <a:rect l="l" t="t" r="r" b="b"/>
              <a:pathLst>
                <a:path w="247216" h="174953">
                  <a:moveTo>
                    <a:pt x="0" y="95083"/>
                  </a:moveTo>
                  <a:lnTo>
                    <a:pt x="81138" y="174953"/>
                  </a:lnTo>
                  <a:lnTo>
                    <a:pt x="247217" y="0"/>
                  </a:lnTo>
                </a:path>
              </a:pathLst>
            </a:custGeom>
            <a:noFill/>
            <a:ln w="19050" cap="rnd">
              <a:solidFill>
                <a:schemeClr val="bg1"/>
              </a:solidFill>
              <a:prstDash val="solid"/>
              <a:round/>
            </a:ln>
          </p:spPr>
          <p:txBody>
            <a:bodyPr rtlCol="0" anchor="ctr"/>
            <a:lstStyle/>
            <a:p>
              <a:endParaRPr lang="en-IN"/>
            </a:p>
          </p:txBody>
        </p:sp>
        <p:sp>
          <p:nvSpPr>
            <p:cNvPr id="105" name="Freeform: Shape 104">
              <a:extLst>
                <a:ext uri="{FF2B5EF4-FFF2-40B4-BE49-F238E27FC236}">
                  <a16:creationId xmlns:a16="http://schemas.microsoft.com/office/drawing/2014/main" id="{45457593-4392-410F-B76C-A02ABE39CC19}"/>
                </a:ext>
              </a:extLst>
            </p:cNvPr>
            <p:cNvSpPr/>
            <p:nvPr/>
          </p:nvSpPr>
          <p:spPr>
            <a:xfrm>
              <a:off x="986856" y="601593"/>
              <a:ext cx="491897" cy="491897"/>
            </a:xfrm>
            <a:custGeom>
              <a:avLst/>
              <a:gdLst>
                <a:gd name="connsiteX0" fmla="*/ 491898 w 491897"/>
                <a:gd name="connsiteY0" fmla="*/ 245949 h 491897"/>
                <a:gd name="connsiteX1" fmla="*/ 245949 w 491897"/>
                <a:gd name="connsiteY1" fmla="*/ 491898 h 491897"/>
                <a:gd name="connsiteX2" fmla="*/ 0 w 491897"/>
                <a:gd name="connsiteY2" fmla="*/ 245949 h 491897"/>
                <a:gd name="connsiteX3" fmla="*/ 245949 w 491897"/>
                <a:gd name="connsiteY3" fmla="*/ 0 h 491897"/>
                <a:gd name="connsiteX4" fmla="*/ 491898 w 491897"/>
                <a:gd name="connsiteY4" fmla="*/ 245949 h 4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897" h="491897">
                  <a:moveTo>
                    <a:pt x="491898" y="245949"/>
                  </a:moveTo>
                  <a:cubicBezTo>
                    <a:pt x="491898" y="381783"/>
                    <a:pt x="381783" y="491898"/>
                    <a:pt x="245949" y="491898"/>
                  </a:cubicBezTo>
                  <a:cubicBezTo>
                    <a:pt x="110115" y="491898"/>
                    <a:pt x="0" y="381783"/>
                    <a:pt x="0" y="245949"/>
                  </a:cubicBezTo>
                  <a:cubicBezTo>
                    <a:pt x="0" y="110115"/>
                    <a:pt x="110115" y="0"/>
                    <a:pt x="245949" y="0"/>
                  </a:cubicBezTo>
                  <a:cubicBezTo>
                    <a:pt x="381783" y="0"/>
                    <a:pt x="491898" y="110115"/>
                    <a:pt x="491898" y="245949"/>
                  </a:cubicBezTo>
                  <a:close/>
                </a:path>
              </a:pathLst>
            </a:custGeom>
            <a:noFill/>
            <a:ln w="19050" cap="rnd">
              <a:solidFill>
                <a:schemeClr val="bg1"/>
              </a:solidFill>
              <a:prstDash val="solid"/>
              <a:round/>
            </a:ln>
          </p:spPr>
          <p:txBody>
            <a:bodyPr rtlCol="0" anchor="ctr"/>
            <a:lstStyle/>
            <a:p>
              <a:endParaRPr lang="en-IN"/>
            </a:p>
          </p:txBody>
        </p:sp>
        <p:sp>
          <p:nvSpPr>
            <p:cNvPr id="106" name="Freeform: Shape 105">
              <a:extLst>
                <a:ext uri="{FF2B5EF4-FFF2-40B4-BE49-F238E27FC236}">
                  <a16:creationId xmlns:a16="http://schemas.microsoft.com/office/drawing/2014/main" id="{C864D1D9-A6DF-469E-9898-2F88B7B2F5B8}"/>
                </a:ext>
              </a:extLst>
            </p:cNvPr>
            <p:cNvSpPr/>
            <p:nvPr/>
          </p:nvSpPr>
          <p:spPr>
            <a:xfrm>
              <a:off x="650895" y="381000"/>
              <a:ext cx="12677" cy="12677"/>
            </a:xfrm>
            <a:custGeom>
              <a:avLst/>
              <a:gdLst/>
              <a:ahLst/>
              <a:cxnLst/>
              <a:rect l="l" t="t" r="r" b="b"/>
              <a:pathLst>
                <a:path w="12677" h="12677"/>
              </a:pathLst>
            </a:custGeom>
            <a:noFill/>
            <a:ln w="19050" cap="flat">
              <a:solidFill>
                <a:schemeClr val="bg1"/>
              </a:solid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5F5826B9-22FC-4379-873E-CCBB42268832}"/>
                </a:ext>
              </a:extLst>
            </p:cNvPr>
            <p:cNvSpPr/>
            <p:nvPr/>
          </p:nvSpPr>
          <p:spPr>
            <a:xfrm>
              <a:off x="753584" y="391142"/>
              <a:ext cx="963510" cy="922942"/>
            </a:xfrm>
            <a:custGeom>
              <a:avLst/>
              <a:gdLst>
                <a:gd name="connsiteX0" fmla="*/ 963511 w 963510"/>
                <a:gd name="connsiteY0" fmla="*/ 467810 h 922942"/>
                <a:gd name="connsiteX1" fmla="*/ 854482 w 963510"/>
                <a:gd name="connsiteY1" fmla="*/ 334693 h 922942"/>
                <a:gd name="connsiteX2" fmla="*/ 873499 w 963510"/>
                <a:gd name="connsiteY2" fmla="*/ 182560 h 922942"/>
                <a:gd name="connsiteX3" fmla="*/ 720098 w 963510"/>
                <a:gd name="connsiteY3" fmla="*/ 139456 h 922942"/>
                <a:gd name="connsiteX4" fmla="*/ 630085 w 963510"/>
                <a:gd name="connsiteY4" fmla="*/ 0 h 922942"/>
                <a:gd name="connsiteX5" fmla="*/ 477952 w 963510"/>
                <a:gd name="connsiteY5" fmla="*/ 59586 h 922942"/>
                <a:gd name="connsiteX6" fmla="*/ 332158 w 963510"/>
                <a:gd name="connsiteY6" fmla="*/ 0 h 922942"/>
                <a:gd name="connsiteX7" fmla="*/ 242146 w 963510"/>
                <a:gd name="connsiteY7" fmla="*/ 139456 h 922942"/>
                <a:gd name="connsiteX8" fmla="*/ 88744 w 963510"/>
                <a:gd name="connsiteY8" fmla="*/ 182560 h 922942"/>
                <a:gd name="connsiteX9" fmla="*/ 107761 w 963510"/>
                <a:gd name="connsiteY9" fmla="*/ 334693 h 922942"/>
                <a:gd name="connsiteX10" fmla="*/ 0 w 963510"/>
                <a:gd name="connsiteY10" fmla="*/ 467810 h 922942"/>
                <a:gd name="connsiteX11" fmla="*/ 101422 w 963510"/>
                <a:gd name="connsiteY11" fmla="*/ 589517 h 922942"/>
                <a:gd name="connsiteX12" fmla="*/ 84941 w 963510"/>
                <a:gd name="connsiteY12" fmla="*/ 739114 h 922942"/>
                <a:gd name="connsiteX13" fmla="*/ 245949 w 963510"/>
                <a:gd name="connsiteY13" fmla="*/ 774612 h 922942"/>
                <a:gd name="connsiteX14" fmla="*/ 337229 w 963510"/>
                <a:gd name="connsiteY14" fmla="*/ 922942 h 922942"/>
                <a:gd name="connsiteX15" fmla="*/ 481755 w 963510"/>
                <a:gd name="connsiteY15" fmla="*/ 858286 h 922942"/>
                <a:gd name="connsiteX16" fmla="*/ 625014 w 963510"/>
                <a:gd name="connsiteY16" fmla="*/ 922942 h 922942"/>
                <a:gd name="connsiteX17" fmla="*/ 716294 w 963510"/>
                <a:gd name="connsiteY17" fmla="*/ 774612 h 922942"/>
                <a:gd name="connsiteX18" fmla="*/ 877302 w 963510"/>
                <a:gd name="connsiteY18" fmla="*/ 739114 h 922942"/>
                <a:gd name="connsiteX19" fmla="*/ 860821 w 963510"/>
                <a:gd name="connsiteY19" fmla="*/ 589517 h 9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510" h="922942">
                  <a:moveTo>
                    <a:pt x="963511" y="467810"/>
                  </a:moveTo>
                  <a:lnTo>
                    <a:pt x="854482" y="334693"/>
                  </a:lnTo>
                  <a:lnTo>
                    <a:pt x="873499" y="182560"/>
                  </a:lnTo>
                  <a:lnTo>
                    <a:pt x="720098" y="139456"/>
                  </a:lnTo>
                  <a:lnTo>
                    <a:pt x="630085" y="0"/>
                  </a:lnTo>
                  <a:lnTo>
                    <a:pt x="477952" y="59586"/>
                  </a:lnTo>
                  <a:lnTo>
                    <a:pt x="332158" y="0"/>
                  </a:lnTo>
                  <a:lnTo>
                    <a:pt x="242146" y="139456"/>
                  </a:lnTo>
                  <a:lnTo>
                    <a:pt x="88744" y="182560"/>
                  </a:lnTo>
                  <a:lnTo>
                    <a:pt x="107761" y="334693"/>
                  </a:lnTo>
                  <a:lnTo>
                    <a:pt x="0" y="467810"/>
                  </a:lnTo>
                  <a:lnTo>
                    <a:pt x="101422" y="589517"/>
                  </a:lnTo>
                  <a:lnTo>
                    <a:pt x="84941" y="739114"/>
                  </a:lnTo>
                  <a:lnTo>
                    <a:pt x="245949" y="774612"/>
                  </a:lnTo>
                  <a:lnTo>
                    <a:pt x="337229" y="922942"/>
                  </a:lnTo>
                  <a:lnTo>
                    <a:pt x="481755" y="858286"/>
                  </a:lnTo>
                  <a:lnTo>
                    <a:pt x="625014" y="922942"/>
                  </a:lnTo>
                  <a:lnTo>
                    <a:pt x="716294" y="774612"/>
                  </a:lnTo>
                  <a:lnTo>
                    <a:pt x="877302" y="739114"/>
                  </a:lnTo>
                  <a:lnTo>
                    <a:pt x="860821" y="589517"/>
                  </a:lnTo>
                  <a:close/>
                </a:path>
              </a:pathLst>
            </a:custGeom>
            <a:noFill/>
            <a:ln w="19050" cap="flat">
              <a:solidFill>
                <a:schemeClr val="bg1"/>
              </a:solidFill>
              <a:prstDash val="solid"/>
              <a:round/>
            </a:ln>
          </p:spPr>
          <p:txBody>
            <a:bodyPr rtlCol="0" anchor="ctr"/>
            <a:lstStyle/>
            <a:p>
              <a:endParaRPr lang="en-IN"/>
            </a:p>
          </p:txBody>
        </p:sp>
        <p:sp>
          <p:nvSpPr>
            <p:cNvPr id="108" name="Freeform: Shape 107">
              <a:extLst>
                <a:ext uri="{FF2B5EF4-FFF2-40B4-BE49-F238E27FC236}">
                  <a16:creationId xmlns:a16="http://schemas.microsoft.com/office/drawing/2014/main" id="{5BE0CF6F-5450-4F79-B393-C4D1590049CA}"/>
                </a:ext>
              </a:extLst>
            </p:cNvPr>
            <p:cNvSpPr/>
            <p:nvPr/>
          </p:nvSpPr>
          <p:spPr>
            <a:xfrm>
              <a:off x="650895" y="381000"/>
              <a:ext cx="12677" cy="12677"/>
            </a:xfrm>
            <a:custGeom>
              <a:avLst/>
              <a:gdLst/>
              <a:ahLst/>
              <a:cxnLst/>
              <a:rect l="l" t="t" r="r" b="b"/>
              <a:pathLst>
                <a:path w="12677" h="12677"/>
              </a:pathLst>
            </a:custGeom>
            <a:noFill/>
            <a:ln w="19050" cap="flat">
              <a:solidFill>
                <a:schemeClr val="bg1"/>
              </a:solid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2134657E-EA4D-424A-8301-A439C1234BD7}"/>
                </a:ext>
              </a:extLst>
            </p:cNvPr>
            <p:cNvSpPr/>
            <p:nvPr/>
          </p:nvSpPr>
          <p:spPr>
            <a:xfrm>
              <a:off x="650895" y="381000"/>
              <a:ext cx="12677" cy="12677"/>
            </a:xfrm>
            <a:custGeom>
              <a:avLst/>
              <a:gdLst/>
              <a:ahLst/>
              <a:cxnLst/>
              <a:rect l="l" t="t" r="r" b="b"/>
              <a:pathLst>
                <a:path w="12677" h="12677"/>
              </a:pathLst>
            </a:custGeom>
            <a:noFill/>
            <a:ln w="19050" cap="flat">
              <a:solidFill>
                <a:schemeClr val="bg1"/>
              </a:solidFill>
              <a:prstDash val="solid"/>
              <a:round/>
            </a:ln>
          </p:spPr>
          <p:txBody>
            <a:bodyPr rtlCol="0" anchor="ctr"/>
            <a:lstStyle/>
            <a:p>
              <a:endParaRPr lang="en-IN"/>
            </a:p>
          </p:txBody>
        </p:sp>
      </p:grpSp>
      <p:pic>
        <p:nvPicPr>
          <p:cNvPr id="110" name="Graphic 109" descr="Warning">
            <a:extLst>
              <a:ext uri="{FF2B5EF4-FFF2-40B4-BE49-F238E27FC236}">
                <a16:creationId xmlns:a16="http://schemas.microsoft.com/office/drawing/2014/main" id="{63E0FB09-63B9-47BC-A40E-BA0894E9EC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46877" y="3106124"/>
            <a:ext cx="624548" cy="624548"/>
          </a:xfrm>
          <a:prstGeom prst="rect">
            <a:avLst/>
          </a:prstGeom>
          <a:effectLst/>
        </p:spPr>
      </p:pic>
      <p:grpSp>
        <p:nvGrpSpPr>
          <p:cNvPr id="111" name="Graphic 2">
            <a:extLst>
              <a:ext uri="{FF2B5EF4-FFF2-40B4-BE49-F238E27FC236}">
                <a16:creationId xmlns:a16="http://schemas.microsoft.com/office/drawing/2014/main" id="{CE0ECB5A-F22B-464D-ACAF-E5EDD384159B}"/>
              </a:ext>
            </a:extLst>
          </p:cNvPr>
          <p:cNvGrpSpPr/>
          <p:nvPr/>
        </p:nvGrpSpPr>
        <p:grpSpPr>
          <a:xfrm>
            <a:off x="6201003" y="4945733"/>
            <a:ext cx="604562" cy="472314"/>
            <a:chOff x="4414795" y="5629787"/>
            <a:chExt cx="731520" cy="571500"/>
          </a:xfrm>
          <a:noFill/>
        </p:grpSpPr>
        <p:sp>
          <p:nvSpPr>
            <p:cNvPr id="112" name="Freeform: Shape 111">
              <a:extLst>
                <a:ext uri="{FF2B5EF4-FFF2-40B4-BE49-F238E27FC236}">
                  <a16:creationId xmlns:a16="http://schemas.microsoft.com/office/drawing/2014/main" id="{7E6DDED2-9498-429F-AD84-C99561E2A12F}"/>
                </a:ext>
              </a:extLst>
            </p:cNvPr>
            <p:cNvSpPr/>
            <p:nvPr/>
          </p:nvSpPr>
          <p:spPr>
            <a:xfrm>
              <a:off x="4414795" y="5629787"/>
              <a:ext cx="571500" cy="571500"/>
            </a:xfrm>
            <a:custGeom>
              <a:avLst/>
              <a:gdLst>
                <a:gd name="connsiteX0" fmla="*/ 491490 w 571500"/>
                <a:gd name="connsiteY0" fmla="*/ 87630 h 571500"/>
                <a:gd name="connsiteX1" fmla="*/ 285750 w 571500"/>
                <a:gd name="connsiteY1" fmla="*/ 0 h 571500"/>
                <a:gd name="connsiteX2" fmla="*/ 0 w 571500"/>
                <a:gd name="connsiteY2" fmla="*/ 285750 h 571500"/>
                <a:gd name="connsiteX3" fmla="*/ 285750 w 571500"/>
                <a:gd name="connsiteY3" fmla="*/ 571500 h 571500"/>
                <a:gd name="connsiteX4" fmla="*/ 571500 w 571500"/>
                <a:gd name="connsiteY4" fmla="*/ 285750 h 57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571500">
                  <a:moveTo>
                    <a:pt x="491490" y="87630"/>
                  </a:moveTo>
                  <a:cubicBezTo>
                    <a:pt x="439103" y="33338"/>
                    <a:pt x="366713" y="0"/>
                    <a:pt x="285750" y="0"/>
                  </a:cubicBezTo>
                  <a:cubicBezTo>
                    <a:pt x="127635" y="0"/>
                    <a:pt x="0" y="127635"/>
                    <a:pt x="0" y="285750"/>
                  </a:cubicBezTo>
                  <a:cubicBezTo>
                    <a:pt x="0" y="443865"/>
                    <a:pt x="127635" y="571500"/>
                    <a:pt x="285750" y="571500"/>
                  </a:cubicBezTo>
                  <a:cubicBezTo>
                    <a:pt x="443865" y="571500"/>
                    <a:pt x="571500" y="443865"/>
                    <a:pt x="571500" y="285750"/>
                  </a:cubicBezTo>
                </a:path>
              </a:pathLst>
            </a:custGeom>
            <a:noFill/>
            <a:ln w="19050" cap="flat">
              <a:solidFill>
                <a:schemeClr val="bg1"/>
              </a:solid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9BA24E21-7F5A-4B6E-9D31-F45B534E2569}"/>
                </a:ext>
              </a:extLst>
            </p:cNvPr>
            <p:cNvSpPr/>
            <p:nvPr/>
          </p:nvSpPr>
          <p:spPr>
            <a:xfrm>
              <a:off x="4592913" y="5634550"/>
              <a:ext cx="553402" cy="356594"/>
            </a:xfrm>
            <a:custGeom>
              <a:avLst/>
              <a:gdLst>
                <a:gd name="connsiteX0" fmla="*/ 0 w 553402"/>
                <a:gd name="connsiteY0" fmla="*/ 243840 h 356594"/>
                <a:gd name="connsiteX1" fmla="*/ 96202 w 553402"/>
                <a:gd name="connsiteY1" fmla="*/ 340043 h 356594"/>
                <a:gd name="connsiteX2" fmla="*/ 140970 w 553402"/>
                <a:gd name="connsiteY2" fmla="*/ 340995 h 356594"/>
                <a:gd name="connsiteX3" fmla="*/ 553403 w 553402"/>
                <a:gd name="connsiteY3" fmla="*/ 0 h 356594"/>
              </a:gdLst>
              <a:ahLst/>
              <a:cxnLst>
                <a:cxn ang="0">
                  <a:pos x="connsiteX0" y="connsiteY0"/>
                </a:cxn>
                <a:cxn ang="0">
                  <a:pos x="connsiteX1" y="connsiteY1"/>
                </a:cxn>
                <a:cxn ang="0">
                  <a:pos x="connsiteX2" y="connsiteY2"/>
                </a:cxn>
                <a:cxn ang="0">
                  <a:pos x="connsiteX3" y="connsiteY3"/>
                </a:cxn>
              </a:cxnLst>
              <a:rect l="l" t="t" r="r" b="b"/>
              <a:pathLst>
                <a:path w="553402" h="356594">
                  <a:moveTo>
                    <a:pt x="0" y="243840"/>
                  </a:moveTo>
                  <a:cubicBezTo>
                    <a:pt x="38100" y="280988"/>
                    <a:pt x="58102" y="302895"/>
                    <a:pt x="96202" y="340043"/>
                  </a:cubicBezTo>
                  <a:cubicBezTo>
                    <a:pt x="118110" y="361950"/>
                    <a:pt x="118110" y="361950"/>
                    <a:pt x="140970" y="340995"/>
                  </a:cubicBezTo>
                  <a:cubicBezTo>
                    <a:pt x="205740" y="280988"/>
                    <a:pt x="488633" y="60008"/>
                    <a:pt x="553403" y="0"/>
                  </a:cubicBezTo>
                </a:path>
              </a:pathLst>
            </a:custGeom>
            <a:noFill/>
            <a:ln w="19050" cap="flat">
              <a:solidFill>
                <a:schemeClr val="bg1"/>
              </a:solidFill>
              <a:prstDash val="solid"/>
              <a:miter/>
            </a:ln>
          </p:spPr>
          <p:txBody>
            <a:bodyPr rtlCol="0" anchor="ctr"/>
            <a:lstStyle/>
            <a:p>
              <a:endParaRPr lang="en-IN"/>
            </a:p>
          </p:txBody>
        </p:sp>
      </p:grpSp>
      <p:cxnSp>
        <p:nvCxnSpPr>
          <p:cNvPr id="114" name="Straight Arrow Connector 113">
            <a:extLst>
              <a:ext uri="{FF2B5EF4-FFF2-40B4-BE49-F238E27FC236}">
                <a16:creationId xmlns:a16="http://schemas.microsoft.com/office/drawing/2014/main" id="{08C6EA41-EAFE-4AAB-BE21-A4F13530ED26}"/>
              </a:ext>
            </a:extLst>
          </p:cNvPr>
          <p:cNvCxnSpPr>
            <a:cxnSpLocks/>
          </p:cNvCxnSpPr>
          <p:nvPr/>
        </p:nvCxnSpPr>
        <p:spPr>
          <a:xfrm flipH="1">
            <a:off x="4307181" y="3068764"/>
            <a:ext cx="480759" cy="0"/>
          </a:xfrm>
          <a:prstGeom prst="straightConnector1">
            <a:avLst/>
          </a:prstGeom>
          <a:ln w="38100">
            <a:solidFill>
              <a:srgbClr val="045D9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6C49D1E-AA0D-40BA-B628-11AAAE4AE447}"/>
              </a:ext>
            </a:extLst>
          </p:cNvPr>
          <p:cNvSpPr txBox="1"/>
          <p:nvPr/>
        </p:nvSpPr>
        <p:spPr>
          <a:xfrm>
            <a:off x="1591424" y="2882751"/>
            <a:ext cx="2752707" cy="367216"/>
          </a:xfrm>
          <a:prstGeom prst="rect">
            <a:avLst/>
          </a:prstGeom>
          <a:noFill/>
        </p:spPr>
        <p:txBody>
          <a:bodyPr wrap="square">
            <a:spAutoFit/>
          </a:bodyPr>
          <a:lstStyle/>
          <a:p>
            <a:pPr marL="342900" lvl="0" indent="-342900" algn="ctr">
              <a:lnSpc>
                <a:spcPct val="107000"/>
              </a:lnSpc>
              <a:spcAft>
                <a:spcPts val="800"/>
              </a:spcAft>
              <a:buFont typeface="+mj-lt"/>
              <a:buAutoNum type="arabicPeriod"/>
            </a:pPr>
            <a:r>
              <a:rPr lang="en-IN" b="1" dirty="0">
                <a:solidFill>
                  <a:schemeClr val="accent1"/>
                </a:solidFill>
                <a:latin typeface="Arial" panose="020B0604020202020204" pitchFamily="34" charset="0"/>
                <a:cs typeface="Times New Roman" panose="02020603050405020304" pitchFamily="18" charset="0"/>
              </a:rPr>
              <a:t>MARKET SUCCESS </a:t>
            </a:r>
          </a:p>
        </p:txBody>
      </p:sp>
      <p:grpSp>
        <p:nvGrpSpPr>
          <p:cNvPr id="116" name="Group 115">
            <a:extLst>
              <a:ext uri="{FF2B5EF4-FFF2-40B4-BE49-F238E27FC236}">
                <a16:creationId xmlns:a16="http://schemas.microsoft.com/office/drawing/2014/main" id="{A8C5F87A-D8D1-44B0-92FD-B2148957BBFA}"/>
              </a:ext>
            </a:extLst>
          </p:cNvPr>
          <p:cNvGrpSpPr/>
          <p:nvPr/>
        </p:nvGrpSpPr>
        <p:grpSpPr>
          <a:xfrm>
            <a:off x="8239541" y="3386793"/>
            <a:ext cx="2909299" cy="933733"/>
            <a:chOff x="8239541" y="3386793"/>
            <a:chExt cx="2909299" cy="933733"/>
          </a:xfrm>
        </p:grpSpPr>
        <p:grpSp>
          <p:nvGrpSpPr>
            <p:cNvPr id="117" name="Group 116">
              <a:extLst>
                <a:ext uri="{FF2B5EF4-FFF2-40B4-BE49-F238E27FC236}">
                  <a16:creationId xmlns:a16="http://schemas.microsoft.com/office/drawing/2014/main" id="{3564900E-4201-4A48-9CCD-609F9BBC1E90}"/>
                </a:ext>
              </a:extLst>
            </p:cNvPr>
            <p:cNvGrpSpPr/>
            <p:nvPr/>
          </p:nvGrpSpPr>
          <p:grpSpPr>
            <a:xfrm>
              <a:off x="8284400" y="3386793"/>
              <a:ext cx="266011" cy="529258"/>
              <a:chOff x="8309172" y="3599371"/>
              <a:chExt cx="396000" cy="529258"/>
            </a:xfrm>
          </p:grpSpPr>
          <p:cxnSp>
            <p:nvCxnSpPr>
              <p:cNvPr id="119" name="Straight Arrow Connector 118">
                <a:extLst>
                  <a:ext uri="{FF2B5EF4-FFF2-40B4-BE49-F238E27FC236}">
                    <a16:creationId xmlns:a16="http://schemas.microsoft.com/office/drawing/2014/main" id="{2595EE4F-3B9F-4EF4-BD43-AD482BF0C07C}"/>
                  </a:ext>
                </a:extLst>
              </p:cNvPr>
              <p:cNvCxnSpPr>
                <a:cxnSpLocks/>
              </p:cNvCxnSpPr>
              <p:nvPr/>
            </p:nvCxnSpPr>
            <p:spPr>
              <a:xfrm rot="5400000">
                <a:off x="8440543" y="3864000"/>
                <a:ext cx="529258" cy="0"/>
              </a:xfrm>
              <a:prstGeom prst="straightConnector1">
                <a:avLst/>
              </a:prstGeom>
              <a:ln w="38100">
                <a:solidFill>
                  <a:srgbClr val="00A55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81011454-AA7E-4C9E-9B94-0031CBCB743F}"/>
                  </a:ext>
                </a:extLst>
              </p:cNvPr>
              <p:cNvCxnSpPr/>
              <p:nvPr/>
            </p:nvCxnSpPr>
            <p:spPr>
              <a:xfrm flipH="1">
                <a:off x="8309172" y="3599371"/>
                <a:ext cx="396000" cy="0"/>
              </a:xfrm>
              <a:prstGeom prst="straightConnector1">
                <a:avLst/>
              </a:prstGeom>
              <a:ln w="38100">
                <a:solidFill>
                  <a:srgbClr val="00A55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8" name="TextBox 117">
              <a:extLst>
                <a:ext uri="{FF2B5EF4-FFF2-40B4-BE49-F238E27FC236}">
                  <a16:creationId xmlns:a16="http://schemas.microsoft.com/office/drawing/2014/main" id="{6987AB51-E01E-48B8-A0A3-4A6FACAA65F4}"/>
                </a:ext>
              </a:extLst>
            </p:cNvPr>
            <p:cNvSpPr txBox="1"/>
            <p:nvPr/>
          </p:nvSpPr>
          <p:spPr>
            <a:xfrm>
              <a:off x="8239541" y="3946769"/>
              <a:ext cx="2909299" cy="373757"/>
            </a:xfrm>
            <a:prstGeom prst="rect">
              <a:avLst/>
            </a:prstGeom>
            <a:noFill/>
          </p:spPr>
          <p:txBody>
            <a:bodyPr wrap="square">
              <a:spAutoFit/>
            </a:bodyPr>
            <a:lstStyle/>
            <a:p>
              <a:pPr marL="342900" lvl="0" indent="-342900" algn="ctr">
                <a:lnSpc>
                  <a:spcPct val="107000"/>
                </a:lnSpc>
                <a:spcAft>
                  <a:spcPts val="800"/>
                </a:spcAft>
                <a:buFont typeface="+mj-lt"/>
                <a:buAutoNum type="arabicPeriod" startAt="2"/>
              </a:pPr>
              <a:r>
                <a:rPr lang="en-IN" sz="1800" b="1">
                  <a:solidFill>
                    <a:schemeClr val="accent5"/>
                  </a:solidFill>
                  <a:effectLst/>
                  <a:latin typeface="Arial" panose="020B0604020202020204" pitchFamily="34" charset="0"/>
                  <a:ea typeface="Calibri" panose="020F0502020204030204" pitchFamily="34" charset="0"/>
                  <a:cs typeface="Times New Roman" panose="02020603050405020304" pitchFamily="18" charset="0"/>
                </a:rPr>
                <a:t>POSSIBLE THREATS</a:t>
              </a:r>
              <a:endParaRPr lang="en-IN" sz="2400" b="1">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p:txBody>
        </p:sp>
      </p:grpSp>
      <p:cxnSp>
        <p:nvCxnSpPr>
          <p:cNvPr id="121" name="Straight Arrow Connector 120">
            <a:extLst>
              <a:ext uri="{FF2B5EF4-FFF2-40B4-BE49-F238E27FC236}">
                <a16:creationId xmlns:a16="http://schemas.microsoft.com/office/drawing/2014/main" id="{26004916-27D7-43F6-B248-74FE1BF33079}"/>
              </a:ext>
            </a:extLst>
          </p:cNvPr>
          <p:cNvCxnSpPr>
            <a:cxnSpLocks/>
          </p:cNvCxnSpPr>
          <p:nvPr/>
        </p:nvCxnSpPr>
        <p:spPr>
          <a:xfrm rot="10800000">
            <a:off x="5368621" y="5308530"/>
            <a:ext cx="529258" cy="0"/>
          </a:xfrm>
          <a:prstGeom prst="straightConnector1">
            <a:avLst/>
          </a:prstGeom>
          <a:ln w="3810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4C8263EB-A981-4754-87F2-A06DF5B3D3C9}"/>
              </a:ext>
            </a:extLst>
          </p:cNvPr>
          <p:cNvSpPr txBox="1"/>
          <p:nvPr/>
        </p:nvSpPr>
        <p:spPr>
          <a:xfrm>
            <a:off x="914162" y="4996643"/>
            <a:ext cx="4441748" cy="663580"/>
          </a:xfrm>
          <a:prstGeom prst="rect">
            <a:avLst/>
          </a:prstGeom>
          <a:noFill/>
        </p:spPr>
        <p:txBody>
          <a:bodyPr wrap="square">
            <a:spAutoFit/>
          </a:bodyPr>
          <a:lstStyle/>
          <a:p>
            <a:pPr marL="342900" lvl="0" indent="-342900" algn="r">
              <a:lnSpc>
                <a:spcPct val="107000"/>
              </a:lnSpc>
              <a:spcAft>
                <a:spcPts val="800"/>
              </a:spcAft>
              <a:buFont typeface="+mj-lt"/>
              <a:buAutoNum type="arabicPeriod" startAt="3"/>
            </a:pPr>
            <a:r>
              <a:rPr lang="en-US" b="1">
                <a:solidFill>
                  <a:schemeClr val="accent3"/>
                </a:solidFill>
                <a:latin typeface="Arial" panose="020B0604020202020204" pitchFamily="34" charset="0"/>
                <a:cs typeface="Times New Roman" panose="02020603050405020304" pitchFamily="18" charset="0"/>
              </a:rPr>
              <a:t>PROPERTY'S COMPETITIVE ADVANTAGES/DISADVANTAGES</a:t>
            </a:r>
            <a:endParaRPr lang="en-IN" b="1">
              <a:solidFill>
                <a:schemeClr val="accent3"/>
              </a:solidFill>
              <a:latin typeface="Arial" panose="020B0604020202020204" pitchFamily="34"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129BDF98-3F10-4E0C-BC8C-873FCF0CE8FC}"/>
              </a:ext>
            </a:extLst>
          </p:cNvPr>
          <p:cNvSpPr>
            <a:spLocks noGrp="1"/>
          </p:cNvSpPr>
          <p:nvPr>
            <p:ph type="sldNum" sz="quarter" idx="12"/>
          </p:nvPr>
        </p:nvSpPr>
        <p:spPr/>
        <p:txBody>
          <a:bodyPr/>
          <a:lstStyle/>
          <a:p>
            <a:fld id="{71A628A0-E779-4D32-97F1-9C80A60D6EF0}" type="slidenum">
              <a:rPr lang="en-IN" smtClean="0"/>
              <a:pPr/>
              <a:t>11</a:t>
            </a:fld>
            <a:r>
              <a:rPr lang="en-IN"/>
              <a:t> of 116</a:t>
            </a:r>
            <a:endParaRPr lang="en-IN" dirty="0"/>
          </a:p>
        </p:txBody>
      </p:sp>
    </p:spTree>
    <p:extLst>
      <p:ext uri="{BB962C8B-B14F-4D97-AF65-F5344CB8AC3E}">
        <p14:creationId xmlns:p14="http://schemas.microsoft.com/office/powerpoint/2010/main" val="23033010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B718D-AF6C-4EE4-AEF2-E4509EA5F678}"/>
              </a:ext>
            </a:extLst>
          </p:cNvPr>
          <p:cNvSpPr>
            <a:spLocks noGrp="1"/>
          </p:cNvSpPr>
          <p:nvPr>
            <p:ph type="title"/>
          </p:nvPr>
        </p:nvSpPr>
        <p:spPr>
          <a:xfrm>
            <a:off x="310896" y="1483554"/>
            <a:ext cx="10972800" cy="373757"/>
          </a:xfrm>
        </p:spPr>
        <p:txBody>
          <a:bodyPr/>
          <a:lstStyle/>
          <a:p>
            <a:pPr marL="0" marR="0">
              <a:lnSpc>
                <a:spcPct val="107000"/>
              </a:lnSpc>
              <a:spcBef>
                <a:spcPts val="1000"/>
              </a:spcBef>
              <a:spcAft>
                <a:spcPts val="1000"/>
              </a:spcAft>
            </a:pPr>
            <a:r>
              <a:rPr lang="en-IN" sz="1800" b="1">
                <a:effectLst/>
                <a:latin typeface="Arial" panose="020B0604020202020204" pitchFamily="34" charset="0"/>
                <a:ea typeface="Calibri" panose="020F0502020204030204" pitchFamily="34" charset="0"/>
                <a:cs typeface="Times New Roman" panose="02020603050405020304" pitchFamily="18" charset="0"/>
              </a:rPr>
              <a:t>Company Overview Charts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98D7827-5800-4030-B2AA-8A479EB361B2}"/>
              </a:ext>
            </a:extLst>
          </p:cNvPr>
          <p:cNvSpPr txBox="1"/>
          <p:nvPr/>
        </p:nvSpPr>
        <p:spPr>
          <a:xfrm>
            <a:off x="301752" y="2057400"/>
            <a:ext cx="11337563" cy="697820"/>
          </a:xfrm>
          <a:prstGeom prst="rect">
            <a:avLst/>
          </a:prstGeom>
          <a:noFill/>
        </p:spPr>
        <p:txBody>
          <a:bodyPr wrap="square">
            <a:spAutoFit/>
          </a:bodyPr>
          <a:lstStyle/>
          <a:p>
            <a:pPr marL="0" marR="0" indent="0">
              <a:lnSpc>
                <a:spcPct val="107000"/>
              </a:lnSpc>
              <a:spcBef>
                <a:spcPts val="1000"/>
              </a:spcBef>
              <a:buNone/>
            </a:pPr>
            <a:r>
              <a:rPr lang="en-US" sz="1600" dirty="0">
                <a:effectLst/>
                <a:latin typeface="Arial" panose="020B0604020202020204" pitchFamily="34" charset="0"/>
                <a:ea typeface="Calibri" panose="020F0502020204030204" pitchFamily="34" charset="0"/>
                <a:cs typeface="Times New Roman" panose="02020603050405020304" pitchFamily="18" charset="0"/>
              </a:rPr>
              <a:t>You can use company overview charts to consolidate and organize the information for your company overview. </a:t>
            </a:r>
          </a:p>
          <a:p>
            <a:pPr>
              <a:lnSpc>
                <a:spcPct val="107000"/>
              </a:lnSpc>
              <a:spcBef>
                <a:spcPts val="1000"/>
              </a:spcBef>
            </a:pPr>
            <a:r>
              <a:rPr lang="en-US" sz="1400" i="1" dirty="0">
                <a:solidFill>
                  <a:schemeClr val="accent3"/>
                </a:solidFill>
                <a:latin typeface="Arial" panose="020B0604020202020204" pitchFamily="34" charset="0"/>
                <a:cs typeface="Arial" panose="020B0604020202020204" pitchFamily="34" charset="0"/>
              </a:rPr>
              <a:t>Click on the </a:t>
            </a:r>
            <a:r>
              <a:rPr lang="en-US" sz="1400" b="1" i="1" dirty="0">
                <a:solidFill>
                  <a:schemeClr val="accent3"/>
                </a:solidFill>
                <a:latin typeface="Arial" panose="020B0604020202020204" pitchFamily="34" charset="0"/>
                <a:cs typeface="Arial" panose="020B0604020202020204" pitchFamily="34" charset="0"/>
              </a:rPr>
              <a:t>Resources</a:t>
            </a:r>
            <a:r>
              <a:rPr lang="en-US" sz="1400" i="1" dirty="0">
                <a:solidFill>
                  <a:schemeClr val="accent3"/>
                </a:solidFill>
                <a:latin typeface="Arial" panose="020B0604020202020204" pitchFamily="34" charset="0"/>
                <a:cs typeface="Arial" panose="020B0604020202020204" pitchFamily="34" charset="0"/>
              </a:rPr>
              <a:t> and select </a:t>
            </a:r>
            <a:r>
              <a:rPr lang="en-US" sz="1400" b="1" i="1" dirty="0">
                <a:solidFill>
                  <a:schemeClr val="accent3"/>
                </a:solidFill>
                <a:latin typeface="Arial" panose="020B0604020202020204" pitchFamily="34" charset="0"/>
                <a:cs typeface="Arial" panose="020B0604020202020204" pitchFamily="34" charset="0"/>
              </a:rPr>
              <a:t>Company Overview Notes</a:t>
            </a:r>
            <a:r>
              <a:rPr lang="en-US" sz="1400" i="1" dirty="0">
                <a:solidFill>
                  <a:schemeClr val="accent3"/>
                </a:solidFill>
                <a:latin typeface="Arial" panose="020B0604020202020204" pitchFamily="34" charset="0"/>
                <a:cs typeface="Arial" panose="020B0604020202020204" pitchFamily="34" charset="0"/>
              </a:rPr>
              <a:t>. Click on each section of the chart to learn more.</a:t>
            </a:r>
          </a:p>
        </p:txBody>
      </p:sp>
      <p:pic>
        <p:nvPicPr>
          <p:cNvPr id="9" name="Picture 8" descr="Table&#10;&#10;Description automatically generated">
            <a:extLst>
              <a:ext uri="{FF2B5EF4-FFF2-40B4-BE49-F238E27FC236}">
                <a16:creationId xmlns:a16="http://schemas.microsoft.com/office/drawing/2014/main" id="{A4EF9472-0861-403E-B822-CD13E57A7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10" y="2853512"/>
            <a:ext cx="4139175" cy="4727448"/>
          </a:xfrm>
          <a:prstGeom prst="rect">
            <a:avLst/>
          </a:prstGeom>
        </p:spPr>
      </p:pic>
      <p:sp>
        <p:nvSpPr>
          <p:cNvPr id="16" name="Rectangle 15">
            <a:extLst>
              <a:ext uri="{FF2B5EF4-FFF2-40B4-BE49-F238E27FC236}">
                <a16:creationId xmlns:a16="http://schemas.microsoft.com/office/drawing/2014/main" id="{413A9E1C-CCDE-4504-A429-620A26BBF1F6}"/>
              </a:ext>
            </a:extLst>
          </p:cNvPr>
          <p:cNvSpPr/>
          <p:nvPr/>
        </p:nvSpPr>
        <p:spPr>
          <a:xfrm>
            <a:off x="521062" y="3976369"/>
            <a:ext cx="3851758" cy="486412"/>
          </a:xfrm>
          <a:prstGeom prst="rect">
            <a:avLst/>
          </a:prstGeom>
          <a:solidFill>
            <a:schemeClr val="bg1">
              <a:alpha val="8000"/>
            </a:schemeClr>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2F84256-013A-46C0-90E9-0BCCF5768622}"/>
              </a:ext>
            </a:extLst>
          </p:cNvPr>
          <p:cNvSpPr/>
          <p:nvPr/>
        </p:nvSpPr>
        <p:spPr>
          <a:xfrm>
            <a:off x="520868" y="4974029"/>
            <a:ext cx="3851758" cy="1214499"/>
          </a:xfrm>
          <a:prstGeom prst="rect">
            <a:avLst/>
          </a:prstGeom>
          <a:solidFill>
            <a:schemeClr val="bg1">
              <a:alpha val="8000"/>
            </a:schemeClr>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DE5D5CB-612A-4D71-8D0A-C619B6FC3151}"/>
              </a:ext>
            </a:extLst>
          </p:cNvPr>
          <p:cNvSpPr/>
          <p:nvPr/>
        </p:nvSpPr>
        <p:spPr>
          <a:xfrm>
            <a:off x="520868" y="6243662"/>
            <a:ext cx="3851758" cy="434724"/>
          </a:xfrm>
          <a:prstGeom prst="rect">
            <a:avLst/>
          </a:prstGeom>
          <a:solidFill>
            <a:schemeClr val="bg1">
              <a:alpha val="8000"/>
            </a:schemeClr>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E6494AD9-6B97-4998-9FB3-FB2F3ECC6B4C}"/>
              </a:ext>
            </a:extLst>
          </p:cNvPr>
          <p:cNvSpPr/>
          <p:nvPr/>
        </p:nvSpPr>
        <p:spPr>
          <a:xfrm>
            <a:off x="4522684" y="2872462"/>
            <a:ext cx="8132629" cy="47636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90437898-D684-4219-B8EF-2C88CA14F7B3}"/>
              </a:ext>
            </a:extLst>
          </p:cNvPr>
          <p:cNvSpPr>
            <a:spLocks noGrp="1"/>
          </p:cNvSpPr>
          <p:nvPr>
            <p:ph type="sldNum" sz="quarter" idx="12"/>
          </p:nvPr>
        </p:nvSpPr>
        <p:spPr/>
        <p:txBody>
          <a:bodyPr/>
          <a:lstStyle/>
          <a:p>
            <a:fld id="{71A628A0-E779-4D32-97F1-9C80A60D6EF0}" type="slidenum">
              <a:rPr lang="en-IN" smtClean="0"/>
              <a:pPr/>
              <a:t>110</a:t>
            </a:fld>
            <a:r>
              <a:rPr lang="en-IN"/>
              <a:t> of 116</a:t>
            </a:r>
            <a:endParaRPr lang="en-IN" dirty="0"/>
          </a:p>
        </p:txBody>
      </p:sp>
    </p:spTree>
    <p:extLst>
      <p:ext uri="{BB962C8B-B14F-4D97-AF65-F5344CB8AC3E}">
        <p14:creationId xmlns:p14="http://schemas.microsoft.com/office/powerpoint/2010/main" val="31102193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B718D-AF6C-4EE4-AEF2-E4509EA5F678}"/>
              </a:ext>
            </a:extLst>
          </p:cNvPr>
          <p:cNvSpPr>
            <a:spLocks noGrp="1"/>
          </p:cNvSpPr>
          <p:nvPr>
            <p:ph type="title"/>
          </p:nvPr>
        </p:nvSpPr>
        <p:spPr>
          <a:xfrm>
            <a:off x="310896" y="1483554"/>
            <a:ext cx="10972800" cy="373757"/>
          </a:xfrm>
        </p:spPr>
        <p:txBody>
          <a:bodyPr/>
          <a:lstStyle/>
          <a:p>
            <a:pPr marL="0" marR="0">
              <a:lnSpc>
                <a:spcPct val="107000"/>
              </a:lnSpc>
              <a:spcBef>
                <a:spcPts val="1000"/>
              </a:spcBef>
              <a:spcAft>
                <a:spcPts val="1000"/>
              </a:spcAft>
            </a:pPr>
            <a:r>
              <a:rPr lang="en-IN" sz="1800" b="1">
                <a:effectLst/>
                <a:latin typeface="Arial" panose="020B0604020202020204" pitchFamily="34" charset="0"/>
                <a:ea typeface="Calibri" panose="020F0502020204030204" pitchFamily="34" charset="0"/>
                <a:cs typeface="Times New Roman" panose="02020603050405020304" pitchFamily="18" charset="0"/>
              </a:rPr>
              <a:t>Company Overview Charts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498D7827-5800-4030-B2AA-8A479EB361B2}"/>
              </a:ext>
            </a:extLst>
          </p:cNvPr>
          <p:cNvSpPr txBox="1"/>
          <p:nvPr/>
        </p:nvSpPr>
        <p:spPr>
          <a:xfrm>
            <a:off x="301752" y="2057400"/>
            <a:ext cx="11337563" cy="697820"/>
          </a:xfrm>
          <a:prstGeom prst="rect">
            <a:avLst/>
          </a:prstGeom>
          <a:noFill/>
        </p:spPr>
        <p:txBody>
          <a:bodyPr wrap="square">
            <a:spAutoFit/>
          </a:bodyPr>
          <a:lstStyle/>
          <a:p>
            <a:pPr marL="0" marR="0" indent="0">
              <a:lnSpc>
                <a:spcPct val="107000"/>
              </a:lnSpc>
              <a:spcBef>
                <a:spcPts val="1000"/>
              </a:spcBef>
              <a:buNone/>
            </a:pPr>
            <a:r>
              <a:rPr lang="en-US" sz="1600" dirty="0">
                <a:effectLst/>
                <a:latin typeface="Arial" panose="020B0604020202020204" pitchFamily="34" charset="0"/>
                <a:ea typeface="Calibri" panose="020F0502020204030204" pitchFamily="34" charset="0"/>
                <a:cs typeface="Times New Roman" panose="02020603050405020304" pitchFamily="18" charset="0"/>
              </a:rPr>
              <a:t>You can use company overview charts to consolidate and organize the information for your company overview. </a:t>
            </a:r>
          </a:p>
          <a:p>
            <a:pPr>
              <a:lnSpc>
                <a:spcPct val="107000"/>
              </a:lnSpc>
              <a:spcBef>
                <a:spcPts val="1000"/>
              </a:spcBef>
            </a:pPr>
            <a:r>
              <a:rPr lang="en-US" sz="1400" i="1" dirty="0">
                <a:solidFill>
                  <a:schemeClr val="accent3"/>
                </a:solidFill>
                <a:latin typeface="Arial" panose="020B0604020202020204" pitchFamily="34" charset="0"/>
                <a:cs typeface="Arial" panose="020B0604020202020204" pitchFamily="34" charset="0"/>
              </a:rPr>
              <a:t>Click on the </a:t>
            </a:r>
            <a:r>
              <a:rPr lang="en-US" sz="1400" b="1" i="1" dirty="0">
                <a:solidFill>
                  <a:schemeClr val="accent3"/>
                </a:solidFill>
                <a:latin typeface="Arial" panose="020B0604020202020204" pitchFamily="34" charset="0"/>
                <a:cs typeface="Arial" panose="020B0604020202020204" pitchFamily="34" charset="0"/>
              </a:rPr>
              <a:t>Resources</a:t>
            </a:r>
            <a:r>
              <a:rPr lang="en-US" sz="1400" i="1" dirty="0">
                <a:solidFill>
                  <a:schemeClr val="accent3"/>
                </a:solidFill>
                <a:latin typeface="Arial" panose="020B0604020202020204" pitchFamily="34" charset="0"/>
                <a:cs typeface="Arial" panose="020B0604020202020204" pitchFamily="34" charset="0"/>
              </a:rPr>
              <a:t> and select </a:t>
            </a:r>
            <a:r>
              <a:rPr lang="en-US" sz="1400" b="1" i="1" dirty="0">
                <a:solidFill>
                  <a:schemeClr val="accent3"/>
                </a:solidFill>
                <a:latin typeface="Arial" panose="020B0604020202020204" pitchFamily="34" charset="0"/>
                <a:cs typeface="Arial" panose="020B0604020202020204" pitchFamily="34" charset="0"/>
              </a:rPr>
              <a:t>Company Overview Notes</a:t>
            </a:r>
            <a:r>
              <a:rPr lang="en-US" sz="1400" i="1" dirty="0">
                <a:solidFill>
                  <a:schemeClr val="accent3"/>
                </a:solidFill>
                <a:latin typeface="Arial" panose="020B0604020202020204" pitchFamily="34" charset="0"/>
                <a:cs typeface="Arial" panose="020B0604020202020204" pitchFamily="34" charset="0"/>
              </a:rPr>
              <a:t>. Click on each section of the chart to learn more.</a:t>
            </a:r>
          </a:p>
        </p:txBody>
      </p:sp>
      <p:pic>
        <p:nvPicPr>
          <p:cNvPr id="9" name="Picture 8" descr="Table&#10;&#10;Description automatically generated">
            <a:extLst>
              <a:ext uri="{FF2B5EF4-FFF2-40B4-BE49-F238E27FC236}">
                <a16:creationId xmlns:a16="http://schemas.microsoft.com/office/drawing/2014/main" id="{A4EF9472-0861-403E-B822-CD13E57A75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510" y="2853512"/>
            <a:ext cx="4139175" cy="4727448"/>
          </a:xfrm>
          <a:prstGeom prst="rect">
            <a:avLst/>
          </a:prstGeom>
        </p:spPr>
      </p:pic>
      <p:sp>
        <p:nvSpPr>
          <p:cNvPr id="16" name="Rectangle 15">
            <a:extLst>
              <a:ext uri="{FF2B5EF4-FFF2-40B4-BE49-F238E27FC236}">
                <a16:creationId xmlns:a16="http://schemas.microsoft.com/office/drawing/2014/main" id="{413A9E1C-CCDE-4504-A429-620A26BBF1F6}"/>
              </a:ext>
            </a:extLst>
          </p:cNvPr>
          <p:cNvSpPr/>
          <p:nvPr/>
        </p:nvSpPr>
        <p:spPr>
          <a:xfrm>
            <a:off x="521062" y="3976369"/>
            <a:ext cx="3851758" cy="486412"/>
          </a:xfrm>
          <a:prstGeom prst="rect">
            <a:avLst/>
          </a:prstGeom>
          <a:solidFill>
            <a:schemeClr val="accent3">
              <a:alpha val="30000"/>
            </a:schemeClr>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2F84256-013A-46C0-90E9-0BCCF5768622}"/>
              </a:ext>
            </a:extLst>
          </p:cNvPr>
          <p:cNvSpPr/>
          <p:nvPr/>
        </p:nvSpPr>
        <p:spPr>
          <a:xfrm>
            <a:off x="520868" y="4974029"/>
            <a:ext cx="3851758" cy="1214499"/>
          </a:xfrm>
          <a:prstGeom prst="rect">
            <a:avLst/>
          </a:prstGeom>
          <a:solidFill>
            <a:schemeClr val="bg1">
              <a:alpha val="8000"/>
            </a:schemeClr>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DE5D5CB-612A-4D71-8D0A-C619B6FC3151}"/>
              </a:ext>
            </a:extLst>
          </p:cNvPr>
          <p:cNvSpPr/>
          <p:nvPr/>
        </p:nvSpPr>
        <p:spPr>
          <a:xfrm>
            <a:off x="520868" y="6243662"/>
            <a:ext cx="3851758" cy="434724"/>
          </a:xfrm>
          <a:prstGeom prst="rect">
            <a:avLst/>
          </a:prstGeom>
          <a:solidFill>
            <a:schemeClr val="bg1">
              <a:alpha val="8000"/>
            </a:schemeClr>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E6494AD9-6B97-4998-9FB3-FB2F3ECC6B4C}"/>
              </a:ext>
            </a:extLst>
          </p:cNvPr>
          <p:cNvSpPr/>
          <p:nvPr/>
        </p:nvSpPr>
        <p:spPr>
          <a:xfrm>
            <a:off x="4522684" y="2872462"/>
            <a:ext cx="8132629" cy="476368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D3BA04D-E3DB-4141-BC4D-0230A6288993}"/>
              </a:ext>
            </a:extLst>
          </p:cNvPr>
          <p:cNvSpPr txBox="1"/>
          <p:nvPr/>
        </p:nvSpPr>
        <p:spPr>
          <a:xfrm>
            <a:off x="4743003" y="3110641"/>
            <a:ext cx="3635365" cy="1978619"/>
          </a:xfrm>
          <a:prstGeom prst="rect">
            <a:avLst/>
          </a:prstGeom>
          <a:noFill/>
        </p:spPr>
        <p:txBody>
          <a:bodyPr wrap="square">
            <a:spAutoFit/>
          </a:bodyPr>
          <a:lstStyle/>
          <a:p>
            <a:pPr marL="0" marR="0" indent="0">
              <a:spcBef>
                <a:spcPts val="600"/>
              </a:spcBef>
              <a:spcAft>
                <a:spcPts val="600"/>
              </a:spcAft>
              <a:buNone/>
            </a:pPr>
            <a:r>
              <a:rPr lang="en-US" sz="1600" b="1" dirty="0">
                <a:effectLst/>
                <a:latin typeface="Arial" panose="020B0604020202020204" pitchFamily="34" charset="0"/>
                <a:ea typeface="Calibri" panose="020F0502020204030204" pitchFamily="34" charset="0"/>
                <a:cs typeface="Times New Roman" panose="02020603050405020304" pitchFamily="18" charset="0"/>
              </a:rPr>
              <a:t>What is the business form? </a:t>
            </a:r>
          </a:p>
          <a:p>
            <a:pPr marL="285750" marR="0" indent="-285750">
              <a:spcBef>
                <a:spcPts val="600"/>
              </a:spcBef>
              <a:spcAft>
                <a:spcPts val="600"/>
              </a:spcAft>
              <a:buFont typeface="Wingdings" panose="05000000000000000000" pitchFamily="2" charset="2"/>
              <a:buChar char="§"/>
            </a:pPr>
            <a:r>
              <a:rPr lang="en-US" sz="1400" dirty="0">
                <a:effectLst/>
                <a:latin typeface="Arial" panose="020B0604020202020204" pitchFamily="34" charset="0"/>
                <a:ea typeface="Calibri" panose="020F0502020204030204" pitchFamily="34" charset="0"/>
                <a:cs typeface="Times New Roman" panose="02020603050405020304" pitchFamily="18" charset="0"/>
              </a:rPr>
              <a:t>Different business forms include proprietorship, corporation, limited </a:t>
            </a:r>
            <a:br>
              <a:rPr lang="en-US" sz="1400" dirty="0">
                <a:effectLst/>
                <a:latin typeface="Arial" panose="020B0604020202020204" pitchFamily="34" charset="0"/>
                <a:ea typeface="Calibri" panose="020F0502020204030204" pitchFamily="34" charset="0"/>
                <a:cs typeface="Times New Roman" panose="02020603050405020304" pitchFamily="18" charset="0"/>
              </a:rPr>
            </a:br>
            <a:r>
              <a:rPr lang="en-US" sz="1400" dirty="0">
                <a:effectLst/>
                <a:latin typeface="Arial" panose="020B0604020202020204" pitchFamily="34" charset="0"/>
                <a:ea typeface="Calibri" panose="020F0502020204030204" pitchFamily="34" charset="0"/>
                <a:cs typeface="Times New Roman" panose="02020603050405020304" pitchFamily="18" charset="0"/>
              </a:rPr>
              <a:t>liability company, etc. </a:t>
            </a:r>
          </a:p>
          <a:p>
            <a:pPr marL="285750" marR="0" indent="-285750">
              <a:spcBef>
                <a:spcPts val="600"/>
              </a:spcBef>
              <a:spcAft>
                <a:spcPts val="600"/>
              </a:spcAft>
              <a:buFont typeface="Wingdings" panose="05000000000000000000" pitchFamily="2" charset="2"/>
              <a:buChar char="§"/>
            </a:pPr>
            <a:r>
              <a:rPr lang="en-US" sz="1400" dirty="0">
                <a:effectLst/>
                <a:latin typeface="Arial" panose="020B0604020202020204" pitchFamily="34" charset="0"/>
                <a:ea typeface="Calibri" panose="020F0502020204030204" pitchFamily="34" charset="0"/>
                <a:cs typeface="Times New Roman" panose="02020603050405020304" pitchFamily="18" charset="0"/>
              </a:rPr>
              <a:t>Knowing a business's form helps you interpret the company's financial statements.</a:t>
            </a:r>
          </a:p>
        </p:txBody>
      </p:sp>
      <p:pic>
        <p:nvPicPr>
          <p:cNvPr id="7" name="Picture 6" descr="Diagram&#10;&#10;Description automatically generated">
            <a:extLst>
              <a:ext uri="{FF2B5EF4-FFF2-40B4-BE49-F238E27FC236}">
                <a16:creationId xmlns:a16="http://schemas.microsoft.com/office/drawing/2014/main" id="{88EAEAD0-9B76-4667-AAE5-2A67A891A56A}"/>
              </a:ext>
            </a:extLst>
          </p:cNvPr>
          <p:cNvPicPr>
            <a:picLocks noChangeAspect="1"/>
          </p:cNvPicPr>
          <p:nvPr/>
        </p:nvPicPr>
        <p:blipFill rotWithShape="1">
          <a:blip r:embed="rId4">
            <a:extLst>
              <a:ext uri="{28A0092B-C50C-407E-A947-70E740481C1C}">
                <a14:useLocalDpi xmlns:a14="http://schemas.microsoft.com/office/drawing/2010/main" val="0"/>
              </a:ext>
            </a:extLst>
          </a:blip>
          <a:srcRect l="4961" r="4961"/>
          <a:stretch/>
        </p:blipFill>
        <p:spPr>
          <a:xfrm>
            <a:off x="8502818" y="3058966"/>
            <a:ext cx="3936926" cy="4370533"/>
          </a:xfrm>
          <a:prstGeom prst="rect">
            <a:avLst/>
          </a:prstGeom>
        </p:spPr>
      </p:pic>
      <p:sp>
        <p:nvSpPr>
          <p:cNvPr id="8" name="Slide Number Placeholder 7">
            <a:extLst>
              <a:ext uri="{FF2B5EF4-FFF2-40B4-BE49-F238E27FC236}">
                <a16:creationId xmlns:a16="http://schemas.microsoft.com/office/drawing/2014/main" id="{E463453D-E4FD-430A-9499-93C0EA6CC2CF}"/>
              </a:ext>
            </a:extLst>
          </p:cNvPr>
          <p:cNvSpPr>
            <a:spLocks noGrp="1"/>
          </p:cNvSpPr>
          <p:nvPr>
            <p:ph type="sldNum" sz="quarter" idx="12"/>
          </p:nvPr>
        </p:nvSpPr>
        <p:spPr/>
        <p:txBody>
          <a:bodyPr/>
          <a:lstStyle/>
          <a:p>
            <a:fld id="{71A628A0-E779-4D32-97F1-9C80A60D6EF0}" type="slidenum">
              <a:rPr lang="en-IN" smtClean="0"/>
              <a:pPr/>
              <a:t>111</a:t>
            </a:fld>
            <a:r>
              <a:rPr lang="en-IN"/>
              <a:t> of 116</a:t>
            </a:r>
            <a:endParaRPr lang="en-IN" dirty="0"/>
          </a:p>
        </p:txBody>
      </p:sp>
    </p:spTree>
    <p:extLst>
      <p:ext uri="{BB962C8B-B14F-4D97-AF65-F5344CB8AC3E}">
        <p14:creationId xmlns:p14="http://schemas.microsoft.com/office/powerpoint/2010/main" val="84796229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680DE58-787F-473E-BCE7-C420CA4A124A}"/>
              </a:ext>
            </a:extLst>
          </p:cNvPr>
          <p:cNvSpPr/>
          <p:nvPr/>
        </p:nvSpPr>
        <p:spPr>
          <a:xfrm>
            <a:off x="232599" y="5020832"/>
            <a:ext cx="12527280" cy="26864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B8E28B8-3377-482C-842B-13907889E58C}"/>
              </a:ext>
            </a:extLst>
          </p:cNvPr>
          <p:cNvSpPr>
            <a:spLocks noGrp="1"/>
          </p:cNvSpPr>
          <p:nvPr>
            <p:ph type="title"/>
          </p:nvPr>
        </p:nvSpPr>
        <p:spPr/>
        <p:txBody>
          <a:bodyPr/>
          <a:lstStyle/>
          <a:p>
            <a:r>
              <a:rPr lang="en-IN" dirty="0"/>
              <a:t>Due Diligence Guidelines </a:t>
            </a:r>
          </a:p>
        </p:txBody>
      </p:sp>
      <p:sp>
        <p:nvSpPr>
          <p:cNvPr id="4" name="Slide Number Placeholder 3">
            <a:extLst>
              <a:ext uri="{FF2B5EF4-FFF2-40B4-BE49-F238E27FC236}">
                <a16:creationId xmlns:a16="http://schemas.microsoft.com/office/drawing/2014/main" id="{ACDD7E8D-78E3-4621-BED9-86D32C4D58FD}"/>
              </a:ext>
            </a:extLst>
          </p:cNvPr>
          <p:cNvSpPr>
            <a:spLocks noGrp="1"/>
          </p:cNvSpPr>
          <p:nvPr>
            <p:ph type="sldNum" sz="quarter" idx="12"/>
          </p:nvPr>
        </p:nvSpPr>
        <p:spPr/>
        <p:txBody>
          <a:bodyPr/>
          <a:lstStyle/>
          <a:p>
            <a:fld id="{71A628A0-E779-4D32-97F1-9C80A60D6EF0}" type="slidenum">
              <a:rPr lang="en-IN" smtClean="0"/>
              <a:pPr/>
              <a:t>112</a:t>
            </a:fld>
            <a:r>
              <a:rPr lang="en-IN"/>
              <a:t> of 221</a:t>
            </a:r>
            <a:endParaRPr lang="en-IN" dirty="0"/>
          </a:p>
        </p:txBody>
      </p:sp>
      <p:sp>
        <p:nvSpPr>
          <p:cNvPr id="7" name="Text Placeholder 2">
            <a:extLst>
              <a:ext uri="{FF2B5EF4-FFF2-40B4-BE49-F238E27FC236}">
                <a16:creationId xmlns:a16="http://schemas.microsoft.com/office/drawing/2014/main" id="{1AD4621E-A2F7-4AA7-9AE8-94BEDD2DAAAF}"/>
              </a:ext>
            </a:extLst>
          </p:cNvPr>
          <p:cNvSpPr txBox="1">
            <a:spLocks/>
          </p:cNvSpPr>
          <p:nvPr/>
        </p:nvSpPr>
        <p:spPr>
          <a:xfrm>
            <a:off x="305171" y="2056352"/>
            <a:ext cx="12408198" cy="95410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spcBef>
                <a:spcPts val="600"/>
              </a:spcBef>
              <a:buNone/>
            </a:pPr>
            <a:r>
              <a:rPr lang="en-US" dirty="0">
                <a:effectLst/>
                <a:latin typeface="Arial" panose="020B0604020202020204" pitchFamily="34" charset="0"/>
                <a:ea typeface="Times New Roman" panose="02020603050405020304" pitchFamily="18" charset="0"/>
                <a:cs typeface="Times New Roman" panose="02020603050405020304" pitchFamily="18" charset="0"/>
              </a:rPr>
              <a:t>Banks should have clear guidelines for underwriters to follow when faced with the decision of which environmental due diligence </a:t>
            </a:r>
            <a:br>
              <a:rPr lang="en-US" dirty="0">
                <a:effectLst/>
                <a:latin typeface="Arial" panose="020B0604020202020204" pitchFamily="34" charset="0"/>
                <a:ea typeface="Times New Roman" panose="02020603050405020304" pitchFamily="18" charset="0"/>
                <a:cs typeface="Times New Roman" panose="02020603050405020304" pitchFamily="18" charset="0"/>
              </a:rPr>
            </a:br>
            <a:r>
              <a:rPr lang="en-US" dirty="0">
                <a:effectLst/>
                <a:latin typeface="Arial" panose="020B0604020202020204" pitchFamily="34" charset="0"/>
                <a:ea typeface="Times New Roman" panose="02020603050405020304" pitchFamily="18" charset="0"/>
                <a:cs typeface="Times New Roman" panose="02020603050405020304" pitchFamily="18" charset="0"/>
              </a:rPr>
              <a:t>tool to use. </a:t>
            </a:r>
          </a:p>
          <a:p>
            <a:pPr marL="0" indent="0">
              <a:spcBef>
                <a:spcPts val="600"/>
              </a:spcBef>
              <a:buNone/>
            </a:pPr>
            <a:r>
              <a:rPr lang="en-US" sz="1400" i="1" dirty="0">
                <a:solidFill>
                  <a:schemeClr val="accent3"/>
                </a:solidFill>
                <a:effectLst/>
                <a:latin typeface="Arial" panose="020B0604020202020204" pitchFamily="34" charset="0"/>
                <a:ea typeface="Times New Roman" panose="02020603050405020304" pitchFamily="18" charset="0"/>
                <a:cs typeface="Times New Roman" panose="02020603050405020304" pitchFamily="18" charset="0"/>
              </a:rPr>
              <a:t>Click on each Analyst image to learn more. </a:t>
            </a:r>
          </a:p>
        </p:txBody>
      </p:sp>
      <p:sp>
        <p:nvSpPr>
          <p:cNvPr id="8" name="Rectangle 7">
            <a:extLst>
              <a:ext uri="{FF2B5EF4-FFF2-40B4-BE49-F238E27FC236}">
                <a16:creationId xmlns:a16="http://schemas.microsoft.com/office/drawing/2014/main" id="{838A4078-4664-4C44-A9F5-E4B10F9A761C}"/>
              </a:ext>
            </a:extLst>
          </p:cNvPr>
          <p:cNvSpPr/>
          <p:nvPr/>
        </p:nvSpPr>
        <p:spPr>
          <a:xfrm>
            <a:off x="232599" y="3098563"/>
            <a:ext cx="12527280" cy="185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descr="A close up of a coat&#10;&#10;Description automatically generated">
            <a:extLst>
              <a:ext uri="{FF2B5EF4-FFF2-40B4-BE49-F238E27FC236}">
                <a16:creationId xmlns:a16="http://schemas.microsoft.com/office/drawing/2014/main" id="{8881A707-F00F-4769-8446-86479558C60A}"/>
              </a:ext>
            </a:extLst>
          </p:cNvPr>
          <p:cNvPicPr>
            <a:picLocks noChangeAspect="1"/>
          </p:cNvPicPr>
          <p:nvPr/>
        </p:nvPicPr>
        <p:blipFill rotWithShape="1">
          <a:blip r:embed="rId3">
            <a:extLst>
              <a:ext uri="{28A0092B-C50C-407E-A947-70E740481C1C}">
                <a14:useLocalDpi xmlns:a14="http://schemas.microsoft.com/office/drawing/2010/main" val="0"/>
              </a:ext>
            </a:extLst>
          </a:blip>
          <a:srcRect b="75511"/>
          <a:stretch/>
        </p:blipFill>
        <p:spPr>
          <a:xfrm>
            <a:off x="1280160" y="3225560"/>
            <a:ext cx="1828800" cy="1731027"/>
          </a:xfrm>
          <a:prstGeom prst="rect">
            <a:avLst/>
          </a:prstGeom>
        </p:spPr>
      </p:pic>
      <p:pic>
        <p:nvPicPr>
          <p:cNvPr id="14" name="Picture 13" descr="A person wearing a suit and tie&#10;&#10;Description automatically generated">
            <a:extLst>
              <a:ext uri="{FF2B5EF4-FFF2-40B4-BE49-F238E27FC236}">
                <a16:creationId xmlns:a16="http://schemas.microsoft.com/office/drawing/2014/main" id="{BFDB4771-FD90-4121-982A-052D3914C1E1}"/>
              </a:ext>
            </a:extLst>
          </p:cNvPr>
          <p:cNvPicPr>
            <a:picLocks noChangeAspect="1"/>
          </p:cNvPicPr>
          <p:nvPr/>
        </p:nvPicPr>
        <p:blipFill rotWithShape="1">
          <a:blip r:embed="rId4">
            <a:extLst>
              <a:ext uri="{28A0092B-C50C-407E-A947-70E740481C1C}">
                <a14:useLocalDpi xmlns:a14="http://schemas.microsoft.com/office/drawing/2010/main" val="0"/>
              </a:ext>
            </a:extLst>
          </a:blip>
          <a:srcRect b="77132"/>
          <a:stretch/>
        </p:blipFill>
        <p:spPr>
          <a:xfrm>
            <a:off x="3774420" y="3253322"/>
            <a:ext cx="2507230" cy="1703265"/>
          </a:xfrm>
          <a:prstGeom prst="rect">
            <a:avLst/>
          </a:prstGeom>
        </p:spPr>
      </p:pic>
      <p:pic>
        <p:nvPicPr>
          <p:cNvPr id="29" name="Picture 28" descr="A person posing for the camera&#10;&#10;Description automatically generated">
            <a:extLst>
              <a:ext uri="{FF2B5EF4-FFF2-40B4-BE49-F238E27FC236}">
                <a16:creationId xmlns:a16="http://schemas.microsoft.com/office/drawing/2014/main" id="{48AEC46A-B18F-4B0A-BD35-2E0478567D59}"/>
              </a:ext>
            </a:extLst>
          </p:cNvPr>
          <p:cNvPicPr>
            <a:picLocks noChangeAspect="1"/>
          </p:cNvPicPr>
          <p:nvPr/>
        </p:nvPicPr>
        <p:blipFill rotWithShape="1">
          <a:blip r:embed="rId5">
            <a:extLst>
              <a:ext uri="{28A0092B-C50C-407E-A947-70E740481C1C}">
                <a14:useLocalDpi xmlns:a14="http://schemas.microsoft.com/office/drawing/2010/main" val="0"/>
              </a:ext>
            </a:extLst>
          </a:blip>
          <a:srcRect b="77464"/>
          <a:stretch/>
        </p:blipFill>
        <p:spPr>
          <a:xfrm>
            <a:off x="9387585" y="3268479"/>
            <a:ext cx="2539636" cy="1687254"/>
          </a:xfrm>
          <a:prstGeom prst="rect">
            <a:avLst/>
          </a:prstGeom>
        </p:spPr>
      </p:pic>
      <p:pic>
        <p:nvPicPr>
          <p:cNvPr id="31" name="Picture 30" descr="A person posing for a picture&#10;&#10;Description automatically generated">
            <a:extLst>
              <a:ext uri="{FF2B5EF4-FFF2-40B4-BE49-F238E27FC236}">
                <a16:creationId xmlns:a16="http://schemas.microsoft.com/office/drawing/2014/main" id="{AC4B1114-BABA-418C-9F87-8DCD3FAD4C51}"/>
              </a:ext>
            </a:extLst>
          </p:cNvPr>
          <p:cNvPicPr>
            <a:picLocks noChangeAspect="1"/>
          </p:cNvPicPr>
          <p:nvPr/>
        </p:nvPicPr>
        <p:blipFill rotWithShape="1">
          <a:blip r:embed="rId6">
            <a:extLst>
              <a:ext uri="{28A0092B-C50C-407E-A947-70E740481C1C}">
                <a14:useLocalDpi xmlns:a14="http://schemas.microsoft.com/office/drawing/2010/main" val="0"/>
              </a:ext>
            </a:extLst>
          </a:blip>
          <a:srcRect b="74598"/>
          <a:stretch/>
        </p:blipFill>
        <p:spPr>
          <a:xfrm>
            <a:off x="6947110" y="3238260"/>
            <a:ext cx="1775015" cy="1717473"/>
          </a:xfrm>
          <a:prstGeom prst="rect">
            <a:avLst/>
          </a:prstGeom>
        </p:spPr>
      </p:pic>
    </p:spTree>
    <p:extLst>
      <p:ext uri="{BB962C8B-B14F-4D97-AF65-F5344CB8AC3E}">
        <p14:creationId xmlns:p14="http://schemas.microsoft.com/office/powerpoint/2010/main" val="20890135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680DE58-787F-473E-BCE7-C420CA4A124A}"/>
              </a:ext>
            </a:extLst>
          </p:cNvPr>
          <p:cNvSpPr/>
          <p:nvPr/>
        </p:nvSpPr>
        <p:spPr>
          <a:xfrm>
            <a:off x="232599" y="5020832"/>
            <a:ext cx="12527280" cy="26864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B8E28B8-3377-482C-842B-13907889E58C}"/>
              </a:ext>
            </a:extLst>
          </p:cNvPr>
          <p:cNvSpPr>
            <a:spLocks noGrp="1"/>
          </p:cNvSpPr>
          <p:nvPr>
            <p:ph type="title"/>
          </p:nvPr>
        </p:nvSpPr>
        <p:spPr/>
        <p:txBody>
          <a:bodyPr/>
          <a:lstStyle/>
          <a:p>
            <a:r>
              <a:rPr lang="en-IN" dirty="0"/>
              <a:t>Due Diligence Guidelines </a:t>
            </a:r>
          </a:p>
        </p:txBody>
      </p:sp>
      <p:sp>
        <p:nvSpPr>
          <p:cNvPr id="4" name="Slide Number Placeholder 3">
            <a:extLst>
              <a:ext uri="{FF2B5EF4-FFF2-40B4-BE49-F238E27FC236}">
                <a16:creationId xmlns:a16="http://schemas.microsoft.com/office/drawing/2014/main" id="{ACDD7E8D-78E3-4621-BED9-86D32C4D58FD}"/>
              </a:ext>
            </a:extLst>
          </p:cNvPr>
          <p:cNvSpPr>
            <a:spLocks noGrp="1"/>
          </p:cNvSpPr>
          <p:nvPr>
            <p:ph type="sldNum" sz="quarter" idx="12"/>
          </p:nvPr>
        </p:nvSpPr>
        <p:spPr/>
        <p:txBody>
          <a:bodyPr/>
          <a:lstStyle/>
          <a:p>
            <a:fld id="{71A628A0-E779-4D32-97F1-9C80A60D6EF0}" type="slidenum">
              <a:rPr lang="en-IN" smtClean="0"/>
              <a:pPr/>
              <a:t>113</a:t>
            </a:fld>
            <a:r>
              <a:rPr lang="en-IN"/>
              <a:t> of 221</a:t>
            </a:r>
            <a:endParaRPr lang="en-IN" dirty="0"/>
          </a:p>
        </p:txBody>
      </p:sp>
      <p:sp>
        <p:nvSpPr>
          <p:cNvPr id="7" name="Text Placeholder 2">
            <a:extLst>
              <a:ext uri="{FF2B5EF4-FFF2-40B4-BE49-F238E27FC236}">
                <a16:creationId xmlns:a16="http://schemas.microsoft.com/office/drawing/2014/main" id="{1AD4621E-A2F7-4AA7-9AE8-94BEDD2DAAAF}"/>
              </a:ext>
            </a:extLst>
          </p:cNvPr>
          <p:cNvSpPr txBox="1">
            <a:spLocks/>
          </p:cNvSpPr>
          <p:nvPr/>
        </p:nvSpPr>
        <p:spPr>
          <a:xfrm>
            <a:off x="305171" y="2056352"/>
            <a:ext cx="12408198" cy="95410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spcBef>
                <a:spcPts val="600"/>
              </a:spcBef>
              <a:buNone/>
            </a:pPr>
            <a:r>
              <a:rPr lang="en-US" dirty="0">
                <a:effectLst/>
                <a:latin typeface="Arial" panose="020B0604020202020204" pitchFamily="34" charset="0"/>
                <a:ea typeface="Times New Roman" panose="02020603050405020304" pitchFamily="18" charset="0"/>
                <a:cs typeface="Times New Roman" panose="02020603050405020304" pitchFamily="18" charset="0"/>
              </a:rPr>
              <a:t>Banks should have clear guidelines for underwriters to follow when faced with the decision of which environmental due diligence </a:t>
            </a:r>
            <a:br>
              <a:rPr lang="en-US" dirty="0">
                <a:effectLst/>
                <a:latin typeface="Arial" panose="020B0604020202020204" pitchFamily="34" charset="0"/>
                <a:ea typeface="Times New Roman" panose="02020603050405020304" pitchFamily="18" charset="0"/>
                <a:cs typeface="Times New Roman" panose="02020603050405020304" pitchFamily="18" charset="0"/>
              </a:rPr>
            </a:br>
            <a:r>
              <a:rPr lang="en-US" dirty="0">
                <a:effectLst/>
                <a:latin typeface="Arial" panose="020B0604020202020204" pitchFamily="34" charset="0"/>
                <a:ea typeface="Times New Roman" panose="02020603050405020304" pitchFamily="18" charset="0"/>
                <a:cs typeface="Times New Roman" panose="02020603050405020304" pitchFamily="18" charset="0"/>
              </a:rPr>
              <a:t>tool to use. </a:t>
            </a:r>
          </a:p>
          <a:p>
            <a:pPr marL="0" indent="0">
              <a:spcBef>
                <a:spcPts val="600"/>
              </a:spcBef>
              <a:buNone/>
            </a:pPr>
            <a:r>
              <a:rPr lang="en-US" sz="1400" i="1" dirty="0">
                <a:solidFill>
                  <a:schemeClr val="accent3"/>
                </a:solidFill>
                <a:effectLst/>
                <a:latin typeface="Arial" panose="020B0604020202020204" pitchFamily="34" charset="0"/>
                <a:ea typeface="Times New Roman" panose="02020603050405020304" pitchFamily="18" charset="0"/>
                <a:cs typeface="Times New Roman" panose="02020603050405020304" pitchFamily="18" charset="0"/>
              </a:rPr>
              <a:t>Click on each Analyst image to learn more. </a:t>
            </a:r>
          </a:p>
        </p:txBody>
      </p:sp>
      <p:sp>
        <p:nvSpPr>
          <p:cNvPr id="8" name="Rectangle 7">
            <a:extLst>
              <a:ext uri="{FF2B5EF4-FFF2-40B4-BE49-F238E27FC236}">
                <a16:creationId xmlns:a16="http://schemas.microsoft.com/office/drawing/2014/main" id="{838A4078-4664-4C44-A9F5-E4B10F9A761C}"/>
              </a:ext>
            </a:extLst>
          </p:cNvPr>
          <p:cNvSpPr/>
          <p:nvPr/>
        </p:nvSpPr>
        <p:spPr>
          <a:xfrm>
            <a:off x="232599" y="3098563"/>
            <a:ext cx="12527280" cy="185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BD3B549B-D87B-49B9-93F1-C5DB8EAC1032}"/>
              </a:ext>
            </a:extLst>
          </p:cNvPr>
          <p:cNvSpPr/>
          <p:nvPr/>
        </p:nvSpPr>
        <p:spPr>
          <a:xfrm>
            <a:off x="1140460" y="3098563"/>
            <a:ext cx="2072640" cy="1857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descr="A close up of a coat&#10;&#10;Description automatically generated">
            <a:extLst>
              <a:ext uri="{FF2B5EF4-FFF2-40B4-BE49-F238E27FC236}">
                <a16:creationId xmlns:a16="http://schemas.microsoft.com/office/drawing/2014/main" id="{8881A707-F00F-4769-8446-86479558C60A}"/>
              </a:ext>
            </a:extLst>
          </p:cNvPr>
          <p:cNvPicPr>
            <a:picLocks noChangeAspect="1"/>
          </p:cNvPicPr>
          <p:nvPr/>
        </p:nvPicPr>
        <p:blipFill rotWithShape="1">
          <a:blip r:embed="rId3">
            <a:extLst>
              <a:ext uri="{28A0092B-C50C-407E-A947-70E740481C1C}">
                <a14:useLocalDpi xmlns:a14="http://schemas.microsoft.com/office/drawing/2010/main" val="0"/>
              </a:ext>
            </a:extLst>
          </a:blip>
          <a:srcRect b="75511"/>
          <a:stretch/>
        </p:blipFill>
        <p:spPr>
          <a:xfrm>
            <a:off x="1280160" y="3225560"/>
            <a:ext cx="1828800" cy="1731027"/>
          </a:xfrm>
          <a:prstGeom prst="rect">
            <a:avLst/>
          </a:prstGeom>
        </p:spPr>
      </p:pic>
      <p:pic>
        <p:nvPicPr>
          <p:cNvPr id="14" name="Picture 13" descr="A person wearing a suit and tie&#10;&#10;Description automatically generated">
            <a:extLst>
              <a:ext uri="{FF2B5EF4-FFF2-40B4-BE49-F238E27FC236}">
                <a16:creationId xmlns:a16="http://schemas.microsoft.com/office/drawing/2014/main" id="{BFDB4771-FD90-4121-982A-052D3914C1E1}"/>
              </a:ext>
            </a:extLst>
          </p:cNvPr>
          <p:cNvPicPr>
            <a:picLocks noChangeAspect="1"/>
          </p:cNvPicPr>
          <p:nvPr/>
        </p:nvPicPr>
        <p:blipFill rotWithShape="1">
          <a:blip r:embed="rId4">
            <a:extLst>
              <a:ext uri="{28A0092B-C50C-407E-A947-70E740481C1C}">
                <a14:useLocalDpi xmlns:a14="http://schemas.microsoft.com/office/drawing/2010/main" val="0"/>
              </a:ext>
            </a:extLst>
          </a:blip>
          <a:srcRect b="77132"/>
          <a:stretch/>
        </p:blipFill>
        <p:spPr>
          <a:xfrm>
            <a:off x="3774420" y="3253322"/>
            <a:ext cx="2507230" cy="1703265"/>
          </a:xfrm>
          <a:prstGeom prst="rect">
            <a:avLst/>
          </a:prstGeom>
        </p:spPr>
      </p:pic>
      <p:pic>
        <p:nvPicPr>
          <p:cNvPr id="29" name="Picture 28" descr="A person posing for the camera&#10;&#10;Description automatically generated">
            <a:extLst>
              <a:ext uri="{FF2B5EF4-FFF2-40B4-BE49-F238E27FC236}">
                <a16:creationId xmlns:a16="http://schemas.microsoft.com/office/drawing/2014/main" id="{48AEC46A-B18F-4B0A-BD35-2E0478567D59}"/>
              </a:ext>
            </a:extLst>
          </p:cNvPr>
          <p:cNvPicPr>
            <a:picLocks noChangeAspect="1"/>
          </p:cNvPicPr>
          <p:nvPr/>
        </p:nvPicPr>
        <p:blipFill rotWithShape="1">
          <a:blip r:embed="rId5">
            <a:extLst>
              <a:ext uri="{28A0092B-C50C-407E-A947-70E740481C1C}">
                <a14:useLocalDpi xmlns:a14="http://schemas.microsoft.com/office/drawing/2010/main" val="0"/>
              </a:ext>
            </a:extLst>
          </a:blip>
          <a:srcRect b="77464"/>
          <a:stretch/>
        </p:blipFill>
        <p:spPr>
          <a:xfrm>
            <a:off x="9387585" y="3268479"/>
            <a:ext cx="2539636" cy="1687254"/>
          </a:xfrm>
          <a:prstGeom prst="rect">
            <a:avLst/>
          </a:prstGeom>
        </p:spPr>
      </p:pic>
      <p:pic>
        <p:nvPicPr>
          <p:cNvPr id="31" name="Picture 30" descr="A person posing for a picture&#10;&#10;Description automatically generated">
            <a:extLst>
              <a:ext uri="{FF2B5EF4-FFF2-40B4-BE49-F238E27FC236}">
                <a16:creationId xmlns:a16="http://schemas.microsoft.com/office/drawing/2014/main" id="{AC4B1114-BABA-418C-9F87-8DCD3FAD4C51}"/>
              </a:ext>
            </a:extLst>
          </p:cNvPr>
          <p:cNvPicPr>
            <a:picLocks noChangeAspect="1"/>
          </p:cNvPicPr>
          <p:nvPr/>
        </p:nvPicPr>
        <p:blipFill rotWithShape="1">
          <a:blip r:embed="rId6">
            <a:extLst>
              <a:ext uri="{28A0092B-C50C-407E-A947-70E740481C1C}">
                <a14:useLocalDpi xmlns:a14="http://schemas.microsoft.com/office/drawing/2010/main" val="0"/>
              </a:ext>
            </a:extLst>
          </a:blip>
          <a:srcRect b="74598"/>
          <a:stretch/>
        </p:blipFill>
        <p:spPr>
          <a:xfrm>
            <a:off x="6947110" y="3238260"/>
            <a:ext cx="1775015" cy="1717473"/>
          </a:xfrm>
          <a:prstGeom prst="rect">
            <a:avLst/>
          </a:prstGeom>
        </p:spPr>
      </p:pic>
      <p:sp>
        <p:nvSpPr>
          <p:cNvPr id="34" name="TextBox 33">
            <a:extLst>
              <a:ext uri="{FF2B5EF4-FFF2-40B4-BE49-F238E27FC236}">
                <a16:creationId xmlns:a16="http://schemas.microsoft.com/office/drawing/2014/main" id="{05A50451-A16E-4EC1-9087-6FE269E18CC3}"/>
              </a:ext>
            </a:extLst>
          </p:cNvPr>
          <p:cNvSpPr txBox="1"/>
          <p:nvPr/>
        </p:nvSpPr>
        <p:spPr>
          <a:xfrm>
            <a:off x="305171" y="5041415"/>
            <a:ext cx="11378960" cy="800219"/>
          </a:xfrm>
          <a:prstGeom prst="rect">
            <a:avLst/>
          </a:prstGeom>
          <a:noFill/>
        </p:spPr>
        <p:txBody>
          <a:bodyPr wrap="square">
            <a:spAutoFit/>
          </a:bodyPr>
          <a:lstStyle/>
          <a:p>
            <a:pPr defTabSz="1125261">
              <a:spcAft>
                <a:spcPts val="600"/>
              </a:spcAft>
              <a:buClr>
                <a:schemeClr val="accent1"/>
              </a:buClr>
              <a:buSzPct val="120000"/>
            </a:pPr>
            <a:r>
              <a:rPr lang="en-US" sz="1600" b="1" dirty="0">
                <a:latin typeface="Arial" panose="020B0604020202020204" pitchFamily="34" charset="0"/>
                <a:cs typeface="Arial" panose="020B0604020202020204" pitchFamily="34" charset="0"/>
              </a:rPr>
              <a:t>Monetary Threshold </a:t>
            </a:r>
            <a:endParaRPr lang="en-IN" sz="1600" b="1" dirty="0">
              <a:latin typeface="Arial" panose="020B0604020202020204" pitchFamily="34" charset="0"/>
              <a:cs typeface="Arial" panose="020B0604020202020204" pitchFamily="34" charset="0"/>
            </a:endParaRPr>
          </a:p>
          <a:p>
            <a:pPr defTabSz="1125261">
              <a:spcAft>
                <a:spcPts val="600"/>
              </a:spcAft>
              <a:buClr>
                <a:schemeClr val="accent1"/>
              </a:buClr>
              <a:buSzPct val="120000"/>
            </a:pPr>
            <a:endParaRPr lang="en-US" sz="400" dirty="0">
              <a:latin typeface="Arial" panose="020B0604020202020204" pitchFamily="34" charset="0"/>
              <a:cs typeface="Arial" panose="020B0604020202020204" pitchFamily="34" charset="0"/>
            </a:endParaRPr>
          </a:p>
          <a:p>
            <a:pPr defTabSz="1125261">
              <a:spcAft>
                <a:spcPts val="600"/>
              </a:spcAft>
              <a:buClr>
                <a:schemeClr val="accent1"/>
              </a:buClr>
              <a:buSzPct val="120000"/>
            </a:pPr>
            <a:r>
              <a:rPr lang="en-US" sz="1600" dirty="0">
                <a:latin typeface="Arial" panose="020B0604020202020204" pitchFamily="34" charset="0"/>
                <a:cs typeface="Arial" panose="020B0604020202020204" pitchFamily="34" charset="0"/>
              </a:rPr>
              <a:t>Many lenders use a monetary threshold as the deciding factor: </a:t>
            </a:r>
          </a:p>
        </p:txBody>
      </p:sp>
      <p:grpSp>
        <p:nvGrpSpPr>
          <p:cNvPr id="51" name="Group 50">
            <a:extLst>
              <a:ext uri="{FF2B5EF4-FFF2-40B4-BE49-F238E27FC236}">
                <a16:creationId xmlns:a16="http://schemas.microsoft.com/office/drawing/2014/main" id="{361CEC8D-CC68-4C94-8B64-CFF00884DC4A}"/>
              </a:ext>
            </a:extLst>
          </p:cNvPr>
          <p:cNvGrpSpPr/>
          <p:nvPr/>
        </p:nvGrpSpPr>
        <p:grpSpPr>
          <a:xfrm>
            <a:off x="548134" y="6012704"/>
            <a:ext cx="11809126" cy="1456228"/>
            <a:chOff x="775655" y="6070760"/>
            <a:chExt cx="11809126" cy="1456228"/>
          </a:xfrm>
        </p:grpSpPr>
        <p:sp>
          <p:nvSpPr>
            <p:cNvPr id="37" name="TextBox 36">
              <a:extLst>
                <a:ext uri="{FF2B5EF4-FFF2-40B4-BE49-F238E27FC236}">
                  <a16:creationId xmlns:a16="http://schemas.microsoft.com/office/drawing/2014/main" id="{424A8878-E9AF-40BA-8AE6-28AB3477F761}"/>
                </a:ext>
              </a:extLst>
            </p:cNvPr>
            <p:cNvSpPr txBox="1"/>
            <p:nvPr/>
          </p:nvSpPr>
          <p:spPr>
            <a:xfrm>
              <a:off x="775655" y="6695991"/>
              <a:ext cx="3383280" cy="830997"/>
            </a:xfrm>
            <a:prstGeom prst="rect">
              <a:avLst/>
            </a:prstGeom>
            <a:noFill/>
          </p:spPr>
          <p:txBody>
            <a:bodyPr wrap="square">
              <a:spAutoFit/>
            </a:bodyPr>
            <a:lstStyle/>
            <a:p>
              <a:pPr algn="ctr" defTabSz="1125261">
                <a:spcAft>
                  <a:spcPts val="600"/>
                </a:spcAft>
                <a:buClr>
                  <a:schemeClr val="tx1"/>
                </a:buClr>
                <a:buSzPct val="120000"/>
              </a:pPr>
              <a:r>
                <a:rPr lang="en-US" sz="1600" dirty="0">
                  <a:latin typeface="Arial" panose="020B0604020202020204" pitchFamily="34" charset="0"/>
                  <a:cs typeface="Arial" panose="020B0604020202020204" pitchFamily="34" charset="0"/>
                </a:rPr>
                <a:t>Environmental checklist and possibly a transaction screen assessment or desktop review. </a:t>
              </a:r>
            </a:p>
          </p:txBody>
        </p:sp>
        <p:sp>
          <p:nvSpPr>
            <p:cNvPr id="39" name="TextBox 38">
              <a:extLst>
                <a:ext uri="{FF2B5EF4-FFF2-40B4-BE49-F238E27FC236}">
                  <a16:creationId xmlns:a16="http://schemas.microsoft.com/office/drawing/2014/main" id="{15415646-B5C9-42A7-B6D0-FD478A5FB51F}"/>
                </a:ext>
              </a:extLst>
            </p:cNvPr>
            <p:cNvSpPr txBox="1"/>
            <p:nvPr/>
          </p:nvSpPr>
          <p:spPr>
            <a:xfrm>
              <a:off x="4988578" y="6695991"/>
              <a:ext cx="3383280" cy="830997"/>
            </a:xfrm>
            <a:prstGeom prst="rect">
              <a:avLst/>
            </a:prstGeom>
            <a:noFill/>
          </p:spPr>
          <p:txBody>
            <a:bodyPr wrap="square">
              <a:spAutoFit/>
            </a:bodyPr>
            <a:lstStyle/>
            <a:p>
              <a:pPr algn="ctr" defTabSz="1125261">
                <a:spcAft>
                  <a:spcPts val="600"/>
                </a:spcAft>
                <a:buClr>
                  <a:schemeClr val="tx1"/>
                </a:buClr>
                <a:buSzPct val="120000"/>
              </a:pPr>
              <a:r>
                <a:rPr lang="en-US" sz="1600" dirty="0">
                  <a:latin typeface="Arial" panose="020B0604020202020204" pitchFamily="34" charset="0"/>
                  <a:cs typeface="Arial" panose="020B0604020202020204" pitchFamily="34" charset="0"/>
                </a:rPr>
                <a:t>Transaction screen assessment or a desktop review of government and historical records. </a:t>
              </a:r>
            </a:p>
          </p:txBody>
        </p:sp>
        <p:sp>
          <p:nvSpPr>
            <p:cNvPr id="38" name="Rectangle: Rounded Corners 37">
              <a:extLst>
                <a:ext uri="{FF2B5EF4-FFF2-40B4-BE49-F238E27FC236}">
                  <a16:creationId xmlns:a16="http://schemas.microsoft.com/office/drawing/2014/main" id="{A767721C-E02A-4BC7-925E-175395C6F3E4}"/>
                </a:ext>
              </a:extLst>
            </p:cNvPr>
            <p:cNvSpPr/>
            <p:nvPr/>
          </p:nvSpPr>
          <p:spPr>
            <a:xfrm>
              <a:off x="1095695" y="6070760"/>
              <a:ext cx="2743200" cy="45617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Arial" panose="020B0604020202020204" pitchFamily="34" charset="0"/>
                  <a:cs typeface="Arial" panose="020B0604020202020204" pitchFamily="34" charset="0"/>
                </a:rPr>
                <a:t>Under $250,000</a:t>
              </a:r>
            </a:p>
          </p:txBody>
        </p:sp>
        <p:sp>
          <p:nvSpPr>
            <p:cNvPr id="40" name="Rectangle: Rounded Corners 39">
              <a:extLst>
                <a:ext uri="{FF2B5EF4-FFF2-40B4-BE49-F238E27FC236}">
                  <a16:creationId xmlns:a16="http://schemas.microsoft.com/office/drawing/2014/main" id="{B650BB6F-694A-4738-ACAD-A0FDACAB0EF3}"/>
                </a:ext>
              </a:extLst>
            </p:cNvPr>
            <p:cNvSpPr/>
            <p:nvPr/>
          </p:nvSpPr>
          <p:spPr>
            <a:xfrm>
              <a:off x="5308618" y="6070760"/>
              <a:ext cx="2743200" cy="45617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$250,000 to $1 million</a:t>
              </a:r>
            </a:p>
          </p:txBody>
        </p:sp>
        <p:sp>
          <p:nvSpPr>
            <p:cNvPr id="41" name="Rectangle: Rounded Corners 40">
              <a:extLst>
                <a:ext uri="{FF2B5EF4-FFF2-40B4-BE49-F238E27FC236}">
                  <a16:creationId xmlns:a16="http://schemas.microsoft.com/office/drawing/2014/main" id="{8477D395-7D1B-4228-9CA3-34A3772A873C}"/>
                </a:ext>
              </a:extLst>
            </p:cNvPr>
            <p:cNvSpPr/>
            <p:nvPr/>
          </p:nvSpPr>
          <p:spPr>
            <a:xfrm>
              <a:off x="9521541" y="6070760"/>
              <a:ext cx="2743200" cy="456177"/>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Over $1 million</a:t>
              </a:r>
            </a:p>
          </p:txBody>
        </p:sp>
        <p:sp>
          <p:nvSpPr>
            <p:cNvPr id="42" name="TextBox 41">
              <a:extLst>
                <a:ext uri="{FF2B5EF4-FFF2-40B4-BE49-F238E27FC236}">
                  <a16:creationId xmlns:a16="http://schemas.microsoft.com/office/drawing/2014/main" id="{FD64A322-F5D6-4D5E-A2AD-15408D42EFA0}"/>
                </a:ext>
              </a:extLst>
            </p:cNvPr>
            <p:cNvSpPr txBox="1"/>
            <p:nvPr/>
          </p:nvSpPr>
          <p:spPr>
            <a:xfrm>
              <a:off x="9201501" y="6695991"/>
              <a:ext cx="3383280" cy="338554"/>
            </a:xfrm>
            <a:prstGeom prst="rect">
              <a:avLst/>
            </a:prstGeom>
            <a:noFill/>
          </p:spPr>
          <p:txBody>
            <a:bodyPr wrap="square">
              <a:spAutoFit/>
            </a:bodyPr>
            <a:lstStyle/>
            <a:p>
              <a:pPr algn="ctr" defTabSz="1125261">
                <a:spcAft>
                  <a:spcPts val="600"/>
                </a:spcAft>
                <a:buClr>
                  <a:schemeClr val="tx1"/>
                </a:buClr>
                <a:buSzPct val="120000"/>
              </a:pPr>
              <a:r>
                <a:rPr lang="en-US" sz="1600" dirty="0">
                  <a:latin typeface="Arial" panose="020B0604020202020204" pitchFamily="34" charset="0"/>
                  <a:cs typeface="Arial" panose="020B0604020202020204" pitchFamily="34" charset="0"/>
                </a:rPr>
                <a:t>Phase I. </a:t>
              </a:r>
            </a:p>
          </p:txBody>
        </p:sp>
        <p:cxnSp>
          <p:nvCxnSpPr>
            <p:cNvPr id="43" name="Straight Connector 42">
              <a:extLst>
                <a:ext uri="{FF2B5EF4-FFF2-40B4-BE49-F238E27FC236}">
                  <a16:creationId xmlns:a16="http://schemas.microsoft.com/office/drawing/2014/main" id="{147E5666-3867-46D2-A22E-94D206E76CAC}"/>
                </a:ext>
              </a:extLst>
            </p:cNvPr>
            <p:cNvCxnSpPr/>
            <p:nvPr/>
          </p:nvCxnSpPr>
          <p:spPr>
            <a:xfrm>
              <a:off x="4573757" y="6166593"/>
              <a:ext cx="0" cy="1205268"/>
            </a:xfrm>
            <a:prstGeom prst="line">
              <a:avLst/>
            </a:prstGeom>
            <a:ln>
              <a:gradFill>
                <a:gsLst>
                  <a:gs pos="0">
                    <a:schemeClr val="bg1"/>
                  </a:gs>
                  <a:gs pos="50000">
                    <a:schemeClr val="accent1"/>
                  </a:gs>
                  <a:gs pos="100000">
                    <a:schemeClr val="bg1"/>
                  </a:gs>
                </a:gsLst>
                <a:lin ang="5400000" scaled="1"/>
              </a:gra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5D37743-547A-42B7-8F48-7B0956030DB9}"/>
                </a:ext>
              </a:extLst>
            </p:cNvPr>
            <p:cNvCxnSpPr/>
            <p:nvPr/>
          </p:nvCxnSpPr>
          <p:spPr>
            <a:xfrm>
              <a:off x="8786680" y="6166593"/>
              <a:ext cx="0" cy="1205268"/>
            </a:xfrm>
            <a:prstGeom prst="line">
              <a:avLst/>
            </a:prstGeom>
            <a:ln>
              <a:gradFill>
                <a:gsLst>
                  <a:gs pos="0">
                    <a:schemeClr val="bg1"/>
                  </a:gs>
                  <a:gs pos="50000">
                    <a:schemeClr val="accent1"/>
                  </a:gs>
                  <a:gs pos="100000">
                    <a:schemeClr val="bg1"/>
                  </a:gs>
                </a:gsLst>
                <a:lin ang="5400000" scaled="1"/>
              </a:gra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40432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680DE58-787F-473E-BCE7-C420CA4A124A}"/>
              </a:ext>
            </a:extLst>
          </p:cNvPr>
          <p:cNvSpPr/>
          <p:nvPr/>
        </p:nvSpPr>
        <p:spPr>
          <a:xfrm>
            <a:off x="232599" y="5020832"/>
            <a:ext cx="12527280" cy="26864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B8E28B8-3377-482C-842B-13907889E58C}"/>
              </a:ext>
            </a:extLst>
          </p:cNvPr>
          <p:cNvSpPr>
            <a:spLocks noGrp="1"/>
          </p:cNvSpPr>
          <p:nvPr>
            <p:ph type="title"/>
          </p:nvPr>
        </p:nvSpPr>
        <p:spPr/>
        <p:txBody>
          <a:bodyPr/>
          <a:lstStyle/>
          <a:p>
            <a:r>
              <a:rPr lang="en-IN" dirty="0"/>
              <a:t>Due Diligence Guidelines </a:t>
            </a:r>
          </a:p>
        </p:txBody>
      </p:sp>
      <p:sp>
        <p:nvSpPr>
          <p:cNvPr id="4" name="Slide Number Placeholder 3">
            <a:extLst>
              <a:ext uri="{FF2B5EF4-FFF2-40B4-BE49-F238E27FC236}">
                <a16:creationId xmlns:a16="http://schemas.microsoft.com/office/drawing/2014/main" id="{ACDD7E8D-78E3-4621-BED9-86D32C4D58FD}"/>
              </a:ext>
            </a:extLst>
          </p:cNvPr>
          <p:cNvSpPr>
            <a:spLocks noGrp="1"/>
          </p:cNvSpPr>
          <p:nvPr>
            <p:ph type="sldNum" sz="quarter" idx="12"/>
          </p:nvPr>
        </p:nvSpPr>
        <p:spPr/>
        <p:txBody>
          <a:bodyPr/>
          <a:lstStyle/>
          <a:p>
            <a:fld id="{71A628A0-E779-4D32-97F1-9C80A60D6EF0}" type="slidenum">
              <a:rPr lang="en-IN" smtClean="0"/>
              <a:pPr/>
              <a:t>114</a:t>
            </a:fld>
            <a:r>
              <a:rPr lang="en-IN"/>
              <a:t> of 221</a:t>
            </a:r>
            <a:endParaRPr lang="en-IN" dirty="0"/>
          </a:p>
        </p:txBody>
      </p:sp>
      <p:sp>
        <p:nvSpPr>
          <p:cNvPr id="7" name="Text Placeholder 2">
            <a:extLst>
              <a:ext uri="{FF2B5EF4-FFF2-40B4-BE49-F238E27FC236}">
                <a16:creationId xmlns:a16="http://schemas.microsoft.com/office/drawing/2014/main" id="{1AD4621E-A2F7-4AA7-9AE8-94BEDD2DAAAF}"/>
              </a:ext>
            </a:extLst>
          </p:cNvPr>
          <p:cNvSpPr txBox="1">
            <a:spLocks/>
          </p:cNvSpPr>
          <p:nvPr/>
        </p:nvSpPr>
        <p:spPr>
          <a:xfrm>
            <a:off x="305171" y="2056352"/>
            <a:ext cx="12408198" cy="95410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spcBef>
                <a:spcPts val="600"/>
              </a:spcBef>
              <a:buNone/>
            </a:pPr>
            <a:r>
              <a:rPr lang="en-US" dirty="0">
                <a:effectLst/>
                <a:latin typeface="Arial" panose="020B0604020202020204" pitchFamily="34" charset="0"/>
                <a:ea typeface="Times New Roman" panose="02020603050405020304" pitchFamily="18" charset="0"/>
                <a:cs typeface="Times New Roman" panose="02020603050405020304" pitchFamily="18" charset="0"/>
              </a:rPr>
              <a:t>Banks should have clear guidelines for underwriters to follow when faced with the decision of which environmental due diligence </a:t>
            </a:r>
            <a:br>
              <a:rPr lang="en-US" dirty="0">
                <a:effectLst/>
                <a:latin typeface="Arial" panose="020B0604020202020204" pitchFamily="34" charset="0"/>
                <a:ea typeface="Times New Roman" panose="02020603050405020304" pitchFamily="18" charset="0"/>
                <a:cs typeface="Times New Roman" panose="02020603050405020304" pitchFamily="18" charset="0"/>
              </a:rPr>
            </a:br>
            <a:r>
              <a:rPr lang="en-US" dirty="0">
                <a:effectLst/>
                <a:latin typeface="Arial" panose="020B0604020202020204" pitchFamily="34" charset="0"/>
                <a:ea typeface="Times New Roman" panose="02020603050405020304" pitchFamily="18" charset="0"/>
                <a:cs typeface="Times New Roman" panose="02020603050405020304" pitchFamily="18" charset="0"/>
              </a:rPr>
              <a:t>tool to use. </a:t>
            </a:r>
          </a:p>
          <a:p>
            <a:pPr marL="0" indent="0">
              <a:spcBef>
                <a:spcPts val="600"/>
              </a:spcBef>
              <a:buNone/>
            </a:pPr>
            <a:r>
              <a:rPr lang="en-US" sz="1400" i="1" dirty="0">
                <a:solidFill>
                  <a:schemeClr val="accent3"/>
                </a:solidFill>
                <a:effectLst/>
                <a:latin typeface="Arial" panose="020B0604020202020204" pitchFamily="34" charset="0"/>
                <a:ea typeface="Times New Roman" panose="02020603050405020304" pitchFamily="18" charset="0"/>
                <a:cs typeface="Times New Roman" panose="02020603050405020304" pitchFamily="18" charset="0"/>
              </a:rPr>
              <a:t>Click on each Analyst image to learn more. </a:t>
            </a:r>
          </a:p>
        </p:txBody>
      </p:sp>
      <p:sp>
        <p:nvSpPr>
          <p:cNvPr id="8" name="Rectangle 7">
            <a:extLst>
              <a:ext uri="{FF2B5EF4-FFF2-40B4-BE49-F238E27FC236}">
                <a16:creationId xmlns:a16="http://schemas.microsoft.com/office/drawing/2014/main" id="{838A4078-4664-4C44-A9F5-E4B10F9A761C}"/>
              </a:ext>
            </a:extLst>
          </p:cNvPr>
          <p:cNvSpPr/>
          <p:nvPr/>
        </p:nvSpPr>
        <p:spPr>
          <a:xfrm>
            <a:off x="232599" y="3098563"/>
            <a:ext cx="12527280" cy="185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BD3B549B-D87B-49B9-93F1-C5DB8EAC1032}"/>
              </a:ext>
            </a:extLst>
          </p:cNvPr>
          <p:cNvSpPr/>
          <p:nvPr/>
        </p:nvSpPr>
        <p:spPr>
          <a:xfrm>
            <a:off x="3908806" y="3098563"/>
            <a:ext cx="2200149" cy="1857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descr="A close up of a coat&#10;&#10;Description automatically generated">
            <a:extLst>
              <a:ext uri="{FF2B5EF4-FFF2-40B4-BE49-F238E27FC236}">
                <a16:creationId xmlns:a16="http://schemas.microsoft.com/office/drawing/2014/main" id="{8881A707-F00F-4769-8446-86479558C60A}"/>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b="75511"/>
          <a:stretch/>
        </p:blipFill>
        <p:spPr>
          <a:xfrm>
            <a:off x="1280160" y="3225560"/>
            <a:ext cx="1828800" cy="1731027"/>
          </a:xfrm>
          <a:prstGeom prst="rect">
            <a:avLst/>
          </a:prstGeom>
        </p:spPr>
      </p:pic>
      <p:pic>
        <p:nvPicPr>
          <p:cNvPr id="14" name="Picture 13" descr="A person wearing a suit and tie&#10;&#10;Description automatically generated">
            <a:extLst>
              <a:ext uri="{FF2B5EF4-FFF2-40B4-BE49-F238E27FC236}">
                <a16:creationId xmlns:a16="http://schemas.microsoft.com/office/drawing/2014/main" id="{BFDB4771-FD90-4121-982A-052D3914C1E1}"/>
              </a:ext>
            </a:extLst>
          </p:cNvPr>
          <p:cNvPicPr>
            <a:picLocks noChangeAspect="1"/>
          </p:cNvPicPr>
          <p:nvPr/>
        </p:nvPicPr>
        <p:blipFill rotWithShape="1">
          <a:blip r:embed="rId4">
            <a:extLst>
              <a:ext uri="{28A0092B-C50C-407E-A947-70E740481C1C}">
                <a14:useLocalDpi xmlns:a14="http://schemas.microsoft.com/office/drawing/2010/main" val="0"/>
              </a:ext>
            </a:extLst>
          </a:blip>
          <a:srcRect b="77132"/>
          <a:stretch/>
        </p:blipFill>
        <p:spPr>
          <a:xfrm>
            <a:off x="3774420" y="3253322"/>
            <a:ext cx="2507230" cy="1703265"/>
          </a:xfrm>
          <a:prstGeom prst="rect">
            <a:avLst/>
          </a:prstGeom>
        </p:spPr>
      </p:pic>
      <p:pic>
        <p:nvPicPr>
          <p:cNvPr id="29" name="Picture 28" descr="A person posing for the camera&#10;&#10;Description automatically generated">
            <a:extLst>
              <a:ext uri="{FF2B5EF4-FFF2-40B4-BE49-F238E27FC236}">
                <a16:creationId xmlns:a16="http://schemas.microsoft.com/office/drawing/2014/main" id="{48AEC46A-B18F-4B0A-BD35-2E0478567D59}"/>
              </a:ext>
            </a:extLst>
          </p:cNvPr>
          <p:cNvPicPr>
            <a:picLocks noChangeAspect="1"/>
          </p:cNvPicPr>
          <p:nvPr/>
        </p:nvPicPr>
        <p:blipFill rotWithShape="1">
          <a:blip r:embed="rId5">
            <a:extLst>
              <a:ext uri="{28A0092B-C50C-407E-A947-70E740481C1C}">
                <a14:useLocalDpi xmlns:a14="http://schemas.microsoft.com/office/drawing/2010/main" val="0"/>
              </a:ext>
            </a:extLst>
          </a:blip>
          <a:srcRect b="77464"/>
          <a:stretch/>
        </p:blipFill>
        <p:spPr>
          <a:xfrm>
            <a:off x="9387585" y="3268479"/>
            <a:ext cx="2539636" cy="1687254"/>
          </a:xfrm>
          <a:prstGeom prst="rect">
            <a:avLst/>
          </a:prstGeom>
        </p:spPr>
      </p:pic>
      <p:pic>
        <p:nvPicPr>
          <p:cNvPr id="31" name="Picture 30" descr="A person posing for a picture&#10;&#10;Description automatically generated">
            <a:extLst>
              <a:ext uri="{FF2B5EF4-FFF2-40B4-BE49-F238E27FC236}">
                <a16:creationId xmlns:a16="http://schemas.microsoft.com/office/drawing/2014/main" id="{AC4B1114-BABA-418C-9F87-8DCD3FAD4C51}"/>
              </a:ext>
            </a:extLst>
          </p:cNvPr>
          <p:cNvPicPr>
            <a:picLocks noChangeAspect="1"/>
          </p:cNvPicPr>
          <p:nvPr/>
        </p:nvPicPr>
        <p:blipFill rotWithShape="1">
          <a:blip r:embed="rId6">
            <a:extLst>
              <a:ext uri="{28A0092B-C50C-407E-A947-70E740481C1C}">
                <a14:useLocalDpi xmlns:a14="http://schemas.microsoft.com/office/drawing/2010/main" val="0"/>
              </a:ext>
            </a:extLst>
          </a:blip>
          <a:srcRect b="74598"/>
          <a:stretch/>
        </p:blipFill>
        <p:spPr>
          <a:xfrm>
            <a:off x="6947110" y="3238260"/>
            <a:ext cx="1775015" cy="1717473"/>
          </a:xfrm>
          <a:prstGeom prst="rect">
            <a:avLst/>
          </a:prstGeom>
        </p:spPr>
      </p:pic>
      <p:sp>
        <p:nvSpPr>
          <p:cNvPr id="34" name="TextBox 33">
            <a:extLst>
              <a:ext uri="{FF2B5EF4-FFF2-40B4-BE49-F238E27FC236}">
                <a16:creationId xmlns:a16="http://schemas.microsoft.com/office/drawing/2014/main" id="{05A50451-A16E-4EC1-9087-6FE269E18CC3}"/>
              </a:ext>
            </a:extLst>
          </p:cNvPr>
          <p:cNvSpPr txBox="1"/>
          <p:nvPr/>
        </p:nvSpPr>
        <p:spPr>
          <a:xfrm>
            <a:off x="305171" y="5041415"/>
            <a:ext cx="5976479" cy="2354491"/>
          </a:xfrm>
          <a:prstGeom prst="rect">
            <a:avLst/>
          </a:prstGeom>
          <a:noFill/>
        </p:spPr>
        <p:txBody>
          <a:bodyPr wrap="square">
            <a:spAutoFit/>
          </a:bodyPr>
          <a:lstStyle/>
          <a:p>
            <a:pPr defTabSz="1125261">
              <a:spcBef>
                <a:spcPts val="600"/>
              </a:spcBef>
              <a:spcAft>
                <a:spcPts val="600"/>
              </a:spcAft>
              <a:buClr>
                <a:schemeClr val="accent1"/>
              </a:buClr>
              <a:buSzPct val="120000"/>
            </a:pPr>
            <a:r>
              <a:rPr lang="en-US" sz="1600" b="1" dirty="0">
                <a:latin typeface="Arial" panose="020B0604020202020204" pitchFamily="34" charset="0"/>
                <a:cs typeface="Arial" panose="020B0604020202020204" pitchFamily="34" charset="0"/>
              </a:rPr>
              <a:t>Situational use</a:t>
            </a:r>
          </a:p>
          <a:p>
            <a:pPr defTabSz="1125261">
              <a:spcBef>
                <a:spcPts val="600"/>
              </a:spcBef>
              <a:spcAft>
                <a:spcPts val="600"/>
              </a:spcAft>
              <a:buClr>
                <a:schemeClr val="accent1"/>
              </a:buClr>
              <a:buSzPct val="120000"/>
            </a:pPr>
            <a:r>
              <a:rPr lang="en-US" sz="1600" dirty="0">
                <a:latin typeface="Arial" panose="020B0604020202020204" pitchFamily="34" charset="0"/>
                <a:cs typeface="Arial" panose="020B0604020202020204" pitchFamily="34" charset="0"/>
              </a:rPr>
              <a:t>Some lenders require a Phase I in certain situations: </a:t>
            </a:r>
          </a:p>
          <a:p>
            <a:pPr marL="285750" indent="-285750" defTabSz="1125261">
              <a:spcAft>
                <a:spcPts val="600"/>
              </a:spcAft>
              <a:buClr>
                <a:schemeClr val="tx1"/>
              </a:buClr>
              <a:buSzPct val="120000"/>
              <a:buFont typeface="Wingdings" panose="05000000000000000000" pitchFamily="2" charset="2"/>
              <a:buChar char="§"/>
            </a:pPr>
            <a:r>
              <a:rPr lang="en-US" sz="1600" dirty="0">
                <a:latin typeface="Arial" panose="020B0604020202020204" pitchFamily="34" charset="0"/>
                <a:cs typeface="Arial" panose="020B0604020202020204" pitchFamily="34" charset="0"/>
              </a:rPr>
              <a:t>Acquisition of real estate. </a:t>
            </a:r>
          </a:p>
          <a:p>
            <a:pPr marL="285750" indent="-285750" defTabSz="1125261">
              <a:spcAft>
                <a:spcPts val="600"/>
              </a:spcAft>
              <a:buClr>
                <a:schemeClr val="tx1"/>
              </a:buClr>
              <a:buSzPct val="120000"/>
              <a:buFont typeface="Wingdings" panose="05000000000000000000" pitchFamily="2" charset="2"/>
              <a:buChar char="§"/>
            </a:pPr>
            <a:r>
              <a:rPr lang="en-US" sz="1600" dirty="0">
                <a:latin typeface="Arial" panose="020B0604020202020204" pitchFamily="34" charset="0"/>
                <a:cs typeface="Arial" panose="020B0604020202020204" pitchFamily="34" charset="0"/>
              </a:rPr>
              <a:t>Existence of a specific known potential CERCLA liability. </a:t>
            </a:r>
          </a:p>
          <a:p>
            <a:pPr marL="285750" indent="-285750" defTabSz="1125261">
              <a:spcAft>
                <a:spcPts val="600"/>
              </a:spcAft>
              <a:buClr>
                <a:schemeClr val="tx1"/>
              </a:buClr>
              <a:buSzPct val="120000"/>
              <a:buFont typeface="Wingdings" panose="05000000000000000000" pitchFamily="2" charset="2"/>
              <a:buChar char="§"/>
            </a:pPr>
            <a:r>
              <a:rPr lang="en-US" sz="1600" dirty="0">
                <a:latin typeface="Arial" panose="020B0604020202020204" pitchFamily="34" charset="0"/>
                <a:cs typeface="Arial" panose="020B0604020202020204" pitchFamily="34" charset="0"/>
              </a:rPr>
              <a:t>Pre-foreclosure. </a:t>
            </a:r>
          </a:p>
          <a:p>
            <a:pPr marL="285750" indent="-285750" defTabSz="1125261">
              <a:spcAft>
                <a:spcPts val="600"/>
              </a:spcAft>
              <a:buClr>
                <a:schemeClr val="tx1"/>
              </a:buClr>
              <a:buSzPct val="120000"/>
              <a:buFont typeface="Wingdings" panose="05000000000000000000" pitchFamily="2" charset="2"/>
              <a:buChar char="§"/>
            </a:pPr>
            <a:r>
              <a:rPr lang="en-US" sz="1600" dirty="0">
                <a:latin typeface="Arial" panose="020B0604020202020204" pitchFamily="34" charset="0"/>
                <a:cs typeface="Arial" panose="020B0604020202020204" pitchFamily="34" charset="0"/>
              </a:rPr>
              <a:t>Consideration for acceptance into trust management. </a:t>
            </a:r>
          </a:p>
          <a:p>
            <a:pPr marL="285750" indent="-285750" defTabSz="1125261">
              <a:spcAft>
                <a:spcPts val="600"/>
              </a:spcAft>
              <a:buClr>
                <a:schemeClr val="tx1"/>
              </a:buClr>
              <a:buSzPct val="120000"/>
              <a:buFont typeface="Wingdings" panose="05000000000000000000" pitchFamily="2" charset="2"/>
              <a:buChar char="§"/>
            </a:pPr>
            <a:r>
              <a:rPr lang="en-US" sz="1600" dirty="0">
                <a:latin typeface="Arial" panose="020B0604020202020204" pitchFamily="34" charset="0"/>
                <a:cs typeface="Arial" panose="020B0604020202020204" pitchFamily="34" charset="0"/>
              </a:rPr>
              <a:t>Acquisition or transfer of a property by corporate facilities.</a:t>
            </a:r>
          </a:p>
        </p:txBody>
      </p:sp>
      <p:sp>
        <p:nvSpPr>
          <p:cNvPr id="9" name="TextBox 8">
            <a:extLst>
              <a:ext uri="{FF2B5EF4-FFF2-40B4-BE49-F238E27FC236}">
                <a16:creationId xmlns:a16="http://schemas.microsoft.com/office/drawing/2014/main" id="{DA9C5F3B-E219-4A87-BC29-D4DB8F78A783}"/>
              </a:ext>
            </a:extLst>
          </p:cNvPr>
          <p:cNvSpPr txBox="1"/>
          <p:nvPr/>
        </p:nvSpPr>
        <p:spPr>
          <a:xfrm>
            <a:off x="6464671" y="5759931"/>
            <a:ext cx="6262923" cy="907941"/>
          </a:xfrm>
          <a:prstGeom prst="rect">
            <a:avLst/>
          </a:prstGeom>
          <a:noFill/>
        </p:spPr>
        <p:txBody>
          <a:bodyPr wrap="square">
            <a:spAutoFit/>
          </a:bodyPr>
          <a:lstStyle/>
          <a:p>
            <a:pPr marL="285750" indent="-285750" defTabSz="1125261">
              <a:spcAft>
                <a:spcPts val="600"/>
              </a:spcAft>
              <a:buClr>
                <a:schemeClr val="tx1"/>
              </a:buClr>
              <a:buSzPct val="120000"/>
              <a:buFont typeface="Wingdings" panose="05000000000000000000" pitchFamily="2" charset="2"/>
              <a:buChar char="§"/>
            </a:pPr>
            <a:r>
              <a:rPr lang="en-US" sz="1600" dirty="0">
                <a:latin typeface="Arial" panose="020B0604020202020204" pitchFamily="34" charset="0"/>
                <a:cs typeface="Arial" panose="020B0604020202020204" pitchFamily="34" charset="0"/>
              </a:rPr>
              <a:t>Involvement of the Small Business Administration (SBA). </a:t>
            </a:r>
          </a:p>
          <a:p>
            <a:pPr marL="285750" indent="-285750" defTabSz="1125261">
              <a:spcAft>
                <a:spcPts val="600"/>
              </a:spcAft>
              <a:buClr>
                <a:schemeClr val="tx1"/>
              </a:buClr>
              <a:buSzPct val="120000"/>
              <a:buFont typeface="Wingdings" panose="05000000000000000000" pitchFamily="2" charset="2"/>
              <a:buChar char="§"/>
            </a:pPr>
            <a:r>
              <a:rPr lang="en-US" sz="1600" dirty="0">
                <a:latin typeface="Arial" panose="020B0604020202020204" pitchFamily="34" charset="0"/>
                <a:cs typeface="Arial" panose="020B0604020202020204" pitchFamily="34" charset="0"/>
              </a:rPr>
              <a:t>Likelihood that a loan will be securitized and included in a commercial mortgage-backed securities (CMBS) portfolio.</a:t>
            </a:r>
          </a:p>
        </p:txBody>
      </p:sp>
    </p:spTree>
    <p:extLst>
      <p:ext uri="{BB962C8B-B14F-4D97-AF65-F5344CB8AC3E}">
        <p14:creationId xmlns:p14="http://schemas.microsoft.com/office/powerpoint/2010/main" val="30332047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680DE58-787F-473E-BCE7-C420CA4A124A}"/>
              </a:ext>
            </a:extLst>
          </p:cNvPr>
          <p:cNvSpPr/>
          <p:nvPr/>
        </p:nvSpPr>
        <p:spPr>
          <a:xfrm>
            <a:off x="232599" y="5020832"/>
            <a:ext cx="12527280" cy="26864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B8E28B8-3377-482C-842B-13907889E58C}"/>
              </a:ext>
            </a:extLst>
          </p:cNvPr>
          <p:cNvSpPr>
            <a:spLocks noGrp="1"/>
          </p:cNvSpPr>
          <p:nvPr>
            <p:ph type="title"/>
          </p:nvPr>
        </p:nvSpPr>
        <p:spPr/>
        <p:txBody>
          <a:bodyPr/>
          <a:lstStyle/>
          <a:p>
            <a:r>
              <a:rPr lang="en-IN" dirty="0"/>
              <a:t>Due Diligence Guidelines </a:t>
            </a:r>
          </a:p>
        </p:txBody>
      </p:sp>
      <p:sp>
        <p:nvSpPr>
          <p:cNvPr id="4" name="Slide Number Placeholder 3">
            <a:extLst>
              <a:ext uri="{FF2B5EF4-FFF2-40B4-BE49-F238E27FC236}">
                <a16:creationId xmlns:a16="http://schemas.microsoft.com/office/drawing/2014/main" id="{ACDD7E8D-78E3-4621-BED9-86D32C4D58FD}"/>
              </a:ext>
            </a:extLst>
          </p:cNvPr>
          <p:cNvSpPr>
            <a:spLocks noGrp="1"/>
          </p:cNvSpPr>
          <p:nvPr>
            <p:ph type="sldNum" sz="quarter" idx="12"/>
          </p:nvPr>
        </p:nvSpPr>
        <p:spPr/>
        <p:txBody>
          <a:bodyPr/>
          <a:lstStyle/>
          <a:p>
            <a:fld id="{71A628A0-E779-4D32-97F1-9C80A60D6EF0}" type="slidenum">
              <a:rPr lang="en-IN" smtClean="0"/>
              <a:pPr/>
              <a:t>115</a:t>
            </a:fld>
            <a:r>
              <a:rPr lang="en-IN"/>
              <a:t> of 221</a:t>
            </a:r>
            <a:endParaRPr lang="en-IN" dirty="0"/>
          </a:p>
        </p:txBody>
      </p:sp>
      <p:sp>
        <p:nvSpPr>
          <p:cNvPr id="7" name="Text Placeholder 2">
            <a:extLst>
              <a:ext uri="{FF2B5EF4-FFF2-40B4-BE49-F238E27FC236}">
                <a16:creationId xmlns:a16="http://schemas.microsoft.com/office/drawing/2014/main" id="{1AD4621E-A2F7-4AA7-9AE8-94BEDD2DAAAF}"/>
              </a:ext>
            </a:extLst>
          </p:cNvPr>
          <p:cNvSpPr txBox="1">
            <a:spLocks/>
          </p:cNvSpPr>
          <p:nvPr/>
        </p:nvSpPr>
        <p:spPr>
          <a:xfrm>
            <a:off x="305171" y="2056352"/>
            <a:ext cx="12408198" cy="95410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spcBef>
                <a:spcPts val="600"/>
              </a:spcBef>
              <a:buNone/>
            </a:pPr>
            <a:r>
              <a:rPr lang="en-US" dirty="0">
                <a:effectLst/>
                <a:latin typeface="Arial" panose="020B0604020202020204" pitchFamily="34" charset="0"/>
                <a:ea typeface="Times New Roman" panose="02020603050405020304" pitchFamily="18" charset="0"/>
                <a:cs typeface="Times New Roman" panose="02020603050405020304" pitchFamily="18" charset="0"/>
              </a:rPr>
              <a:t>Banks should have clear guidelines for underwriters to follow when faced with the decision of which environmental due diligence </a:t>
            </a:r>
            <a:br>
              <a:rPr lang="en-US" dirty="0">
                <a:effectLst/>
                <a:latin typeface="Arial" panose="020B0604020202020204" pitchFamily="34" charset="0"/>
                <a:ea typeface="Times New Roman" panose="02020603050405020304" pitchFamily="18" charset="0"/>
                <a:cs typeface="Times New Roman" panose="02020603050405020304" pitchFamily="18" charset="0"/>
              </a:rPr>
            </a:br>
            <a:r>
              <a:rPr lang="en-US" dirty="0">
                <a:effectLst/>
                <a:latin typeface="Arial" panose="020B0604020202020204" pitchFamily="34" charset="0"/>
                <a:ea typeface="Times New Roman" panose="02020603050405020304" pitchFamily="18" charset="0"/>
                <a:cs typeface="Times New Roman" panose="02020603050405020304" pitchFamily="18" charset="0"/>
              </a:rPr>
              <a:t>tool to use. </a:t>
            </a:r>
          </a:p>
          <a:p>
            <a:pPr marL="0" indent="0">
              <a:spcBef>
                <a:spcPts val="600"/>
              </a:spcBef>
              <a:buNone/>
            </a:pPr>
            <a:r>
              <a:rPr lang="en-US" sz="1400" i="1" dirty="0">
                <a:solidFill>
                  <a:schemeClr val="accent3"/>
                </a:solidFill>
                <a:effectLst/>
                <a:latin typeface="Arial" panose="020B0604020202020204" pitchFamily="34" charset="0"/>
                <a:ea typeface="Times New Roman" panose="02020603050405020304" pitchFamily="18" charset="0"/>
                <a:cs typeface="Times New Roman" panose="02020603050405020304" pitchFamily="18" charset="0"/>
              </a:rPr>
              <a:t>Click on each Analyst image to learn more. </a:t>
            </a:r>
          </a:p>
        </p:txBody>
      </p:sp>
      <p:sp>
        <p:nvSpPr>
          <p:cNvPr id="8" name="Rectangle 7">
            <a:extLst>
              <a:ext uri="{FF2B5EF4-FFF2-40B4-BE49-F238E27FC236}">
                <a16:creationId xmlns:a16="http://schemas.microsoft.com/office/drawing/2014/main" id="{838A4078-4664-4C44-A9F5-E4B10F9A761C}"/>
              </a:ext>
            </a:extLst>
          </p:cNvPr>
          <p:cNvSpPr/>
          <p:nvPr/>
        </p:nvSpPr>
        <p:spPr>
          <a:xfrm>
            <a:off x="232599" y="3098563"/>
            <a:ext cx="12527280" cy="185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BD3B549B-D87B-49B9-93F1-C5DB8EAC1032}"/>
              </a:ext>
            </a:extLst>
          </p:cNvPr>
          <p:cNvSpPr/>
          <p:nvPr/>
        </p:nvSpPr>
        <p:spPr>
          <a:xfrm>
            <a:off x="6724575" y="3098563"/>
            <a:ext cx="2200149" cy="1857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descr="A close up of a coat&#10;&#10;Description automatically generated">
            <a:extLst>
              <a:ext uri="{FF2B5EF4-FFF2-40B4-BE49-F238E27FC236}">
                <a16:creationId xmlns:a16="http://schemas.microsoft.com/office/drawing/2014/main" id="{8881A707-F00F-4769-8446-86479558C60A}"/>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b="75511"/>
          <a:stretch/>
        </p:blipFill>
        <p:spPr>
          <a:xfrm>
            <a:off x="1280160" y="3225560"/>
            <a:ext cx="1828800" cy="1731027"/>
          </a:xfrm>
          <a:prstGeom prst="rect">
            <a:avLst/>
          </a:prstGeom>
        </p:spPr>
      </p:pic>
      <p:pic>
        <p:nvPicPr>
          <p:cNvPr id="14" name="Picture 13" descr="A person wearing a suit and tie&#10;&#10;Description automatically generated">
            <a:extLst>
              <a:ext uri="{FF2B5EF4-FFF2-40B4-BE49-F238E27FC236}">
                <a16:creationId xmlns:a16="http://schemas.microsoft.com/office/drawing/2014/main" id="{BFDB4771-FD90-4121-982A-052D3914C1E1}"/>
              </a:ext>
            </a:extLst>
          </p:cNvPr>
          <p:cNvPicPr>
            <a:picLocks noChangeAspect="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b="77132"/>
          <a:stretch/>
        </p:blipFill>
        <p:spPr>
          <a:xfrm>
            <a:off x="3774420" y="3253322"/>
            <a:ext cx="2507230" cy="1703265"/>
          </a:xfrm>
          <a:prstGeom prst="rect">
            <a:avLst/>
          </a:prstGeom>
        </p:spPr>
      </p:pic>
      <p:pic>
        <p:nvPicPr>
          <p:cNvPr id="29" name="Picture 28" descr="A person posing for the camera&#10;&#10;Description automatically generated">
            <a:extLst>
              <a:ext uri="{FF2B5EF4-FFF2-40B4-BE49-F238E27FC236}">
                <a16:creationId xmlns:a16="http://schemas.microsoft.com/office/drawing/2014/main" id="{48AEC46A-B18F-4B0A-BD35-2E0478567D59}"/>
              </a:ext>
            </a:extLst>
          </p:cNvPr>
          <p:cNvPicPr>
            <a:picLocks noChangeAspect="1"/>
          </p:cNvPicPr>
          <p:nvPr/>
        </p:nvPicPr>
        <p:blipFill rotWithShape="1">
          <a:blip r:embed="rId5">
            <a:extLst>
              <a:ext uri="{28A0092B-C50C-407E-A947-70E740481C1C}">
                <a14:useLocalDpi xmlns:a14="http://schemas.microsoft.com/office/drawing/2010/main" val="0"/>
              </a:ext>
            </a:extLst>
          </a:blip>
          <a:srcRect b="77464"/>
          <a:stretch/>
        </p:blipFill>
        <p:spPr>
          <a:xfrm>
            <a:off x="9387585" y="3268479"/>
            <a:ext cx="2539636" cy="1687254"/>
          </a:xfrm>
          <a:prstGeom prst="rect">
            <a:avLst/>
          </a:prstGeom>
        </p:spPr>
      </p:pic>
      <p:pic>
        <p:nvPicPr>
          <p:cNvPr id="31" name="Picture 30" descr="A person posing for a picture&#10;&#10;Description automatically generated">
            <a:extLst>
              <a:ext uri="{FF2B5EF4-FFF2-40B4-BE49-F238E27FC236}">
                <a16:creationId xmlns:a16="http://schemas.microsoft.com/office/drawing/2014/main" id="{AC4B1114-BABA-418C-9F87-8DCD3FAD4C51}"/>
              </a:ext>
            </a:extLst>
          </p:cNvPr>
          <p:cNvPicPr>
            <a:picLocks noChangeAspect="1"/>
          </p:cNvPicPr>
          <p:nvPr/>
        </p:nvPicPr>
        <p:blipFill rotWithShape="1">
          <a:blip r:embed="rId6">
            <a:extLst>
              <a:ext uri="{28A0092B-C50C-407E-A947-70E740481C1C}">
                <a14:useLocalDpi xmlns:a14="http://schemas.microsoft.com/office/drawing/2010/main" val="0"/>
              </a:ext>
            </a:extLst>
          </a:blip>
          <a:srcRect b="74598"/>
          <a:stretch/>
        </p:blipFill>
        <p:spPr>
          <a:xfrm>
            <a:off x="6947110" y="3238260"/>
            <a:ext cx="1775015" cy="1717473"/>
          </a:xfrm>
          <a:prstGeom prst="rect">
            <a:avLst/>
          </a:prstGeom>
        </p:spPr>
      </p:pic>
      <p:sp>
        <p:nvSpPr>
          <p:cNvPr id="34" name="TextBox 33">
            <a:extLst>
              <a:ext uri="{FF2B5EF4-FFF2-40B4-BE49-F238E27FC236}">
                <a16:creationId xmlns:a16="http://schemas.microsoft.com/office/drawing/2014/main" id="{05A50451-A16E-4EC1-9087-6FE269E18CC3}"/>
              </a:ext>
            </a:extLst>
          </p:cNvPr>
          <p:cNvSpPr txBox="1"/>
          <p:nvPr/>
        </p:nvSpPr>
        <p:spPr>
          <a:xfrm>
            <a:off x="305171" y="5041415"/>
            <a:ext cx="5976479" cy="2677656"/>
          </a:xfrm>
          <a:prstGeom prst="rect">
            <a:avLst/>
          </a:prstGeom>
          <a:noFill/>
        </p:spPr>
        <p:txBody>
          <a:bodyPr wrap="square">
            <a:spAutoFit/>
          </a:bodyPr>
          <a:lstStyle/>
          <a:p>
            <a:pPr defTabSz="1125261">
              <a:spcBef>
                <a:spcPts val="600"/>
              </a:spcBef>
              <a:spcAft>
                <a:spcPts val="600"/>
              </a:spcAft>
              <a:buClr>
                <a:schemeClr val="accent1"/>
              </a:buClr>
              <a:buSzPct val="120000"/>
            </a:pPr>
            <a:r>
              <a:rPr lang="en-US" sz="1600" b="1" dirty="0">
                <a:latin typeface="Arial" panose="020B0604020202020204" pitchFamily="34" charset="0"/>
                <a:cs typeface="Arial" panose="020B0604020202020204" pitchFamily="34" charset="0"/>
              </a:rPr>
              <a:t>Environmental Due Diligence Policy </a:t>
            </a:r>
          </a:p>
          <a:p>
            <a:pPr defTabSz="1125261">
              <a:spcBef>
                <a:spcPts val="600"/>
              </a:spcBef>
              <a:spcAft>
                <a:spcPts val="600"/>
              </a:spcAft>
              <a:buClr>
                <a:schemeClr val="accent1"/>
              </a:buClr>
              <a:buSzPct val="120000"/>
            </a:pPr>
            <a:r>
              <a:rPr lang="en-US" sz="1600" dirty="0">
                <a:latin typeface="Arial" panose="020B0604020202020204" pitchFamily="34" charset="0"/>
                <a:cs typeface="Arial" panose="020B0604020202020204" pitchFamily="34" charset="0"/>
              </a:rPr>
              <a:t>It is important to consider the following risk criteria: </a:t>
            </a:r>
          </a:p>
          <a:p>
            <a:pPr marL="285750" indent="-285750" defTabSz="1125261">
              <a:spcAft>
                <a:spcPts val="600"/>
              </a:spcAft>
              <a:buClr>
                <a:schemeClr val="tx1"/>
              </a:buClr>
              <a:buSzPct val="120000"/>
              <a:buFont typeface="Wingdings" panose="05000000000000000000" pitchFamily="2" charset="2"/>
              <a:buChar char="§"/>
            </a:pPr>
            <a:r>
              <a:rPr lang="en-US" sz="1600" dirty="0">
                <a:latin typeface="Arial" panose="020B0604020202020204" pitchFamily="34" charset="0"/>
                <a:cs typeface="Arial" panose="020B0604020202020204" pitchFamily="34" charset="0"/>
              </a:rPr>
              <a:t>Size of the loan transaction. </a:t>
            </a:r>
          </a:p>
          <a:p>
            <a:pPr marL="285750" indent="-285750" defTabSz="1125261">
              <a:spcAft>
                <a:spcPts val="600"/>
              </a:spcAft>
              <a:buClr>
                <a:schemeClr val="tx1"/>
              </a:buClr>
              <a:buSzPct val="120000"/>
              <a:buFont typeface="Wingdings" panose="05000000000000000000" pitchFamily="2" charset="2"/>
              <a:buChar char="§"/>
            </a:pPr>
            <a:r>
              <a:rPr lang="en-US" sz="1600" dirty="0">
                <a:latin typeface="Arial" panose="020B0604020202020204" pitchFamily="34" charset="0"/>
                <a:cs typeface="Arial" panose="020B0604020202020204" pitchFamily="34" charset="0"/>
              </a:rPr>
              <a:t>Transaction's perceived risk. </a:t>
            </a:r>
          </a:p>
          <a:p>
            <a:pPr marL="285750" indent="-285750" defTabSz="1125261">
              <a:spcAft>
                <a:spcPts val="600"/>
              </a:spcAft>
              <a:buClr>
                <a:schemeClr val="tx1"/>
              </a:buClr>
              <a:buSzPct val="120000"/>
              <a:buFont typeface="Wingdings" panose="05000000000000000000" pitchFamily="2" charset="2"/>
              <a:buChar char="§"/>
            </a:pPr>
            <a:r>
              <a:rPr lang="en-US" sz="1600" dirty="0">
                <a:latin typeface="Arial" panose="020B0604020202020204" pitchFamily="34" charset="0"/>
                <a:cs typeface="Arial" panose="020B0604020202020204" pitchFamily="34" charset="0"/>
              </a:rPr>
              <a:t>Type of property in question. </a:t>
            </a:r>
          </a:p>
          <a:p>
            <a:pPr marL="285750" indent="-285750" defTabSz="1125261">
              <a:spcAft>
                <a:spcPts val="600"/>
              </a:spcAft>
              <a:buClr>
                <a:schemeClr val="tx1"/>
              </a:buClr>
              <a:buSzPct val="120000"/>
              <a:buFont typeface="Wingdings" panose="05000000000000000000" pitchFamily="2" charset="2"/>
              <a:buChar char="§"/>
            </a:pPr>
            <a:r>
              <a:rPr lang="en-US" sz="1600" dirty="0">
                <a:latin typeface="Arial" panose="020B0604020202020204" pitchFamily="34" charset="0"/>
                <a:cs typeface="Arial" panose="020B0604020202020204" pitchFamily="34" charset="0"/>
              </a:rPr>
              <a:t>Bank's risk tolerance. </a:t>
            </a:r>
          </a:p>
          <a:p>
            <a:pPr marL="285750" indent="-285750" defTabSz="1125261">
              <a:spcAft>
                <a:spcPts val="600"/>
              </a:spcAft>
              <a:buClr>
                <a:schemeClr val="tx1"/>
              </a:buClr>
              <a:buSzPct val="120000"/>
              <a:buFont typeface="Wingdings" panose="05000000000000000000" pitchFamily="2" charset="2"/>
              <a:buChar char="§"/>
            </a:pPr>
            <a:r>
              <a:rPr lang="en-US" sz="1600" dirty="0">
                <a:latin typeface="Arial" panose="020B0604020202020204" pitchFamily="34" charset="0"/>
                <a:cs typeface="Arial" panose="020B0604020202020204" pitchFamily="34" charset="0"/>
              </a:rPr>
              <a:t>Level of environmental expertise at the bank. </a:t>
            </a:r>
          </a:p>
          <a:p>
            <a:pPr marL="285750" indent="-285750" defTabSz="1125261">
              <a:spcAft>
                <a:spcPts val="600"/>
              </a:spcAft>
              <a:buClr>
                <a:schemeClr val="tx1"/>
              </a:buClr>
              <a:buSzPct val="120000"/>
              <a:buFont typeface="Wingdings" panose="05000000000000000000" pitchFamily="2" charset="2"/>
              <a:buChar char="§"/>
            </a:pPr>
            <a:r>
              <a:rPr lang="en-US" sz="1600" dirty="0">
                <a:latin typeface="Arial" panose="020B0604020202020204" pitchFamily="34" charset="0"/>
                <a:cs typeface="Arial" panose="020B0604020202020204" pitchFamily="34" charset="0"/>
              </a:rPr>
              <a:t>Customary industry practices. </a:t>
            </a:r>
          </a:p>
        </p:txBody>
      </p:sp>
      <p:sp>
        <p:nvSpPr>
          <p:cNvPr id="9" name="TextBox 8">
            <a:extLst>
              <a:ext uri="{FF2B5EF4-FFF2-40B4-BE49-F238E27FC236}">
                <a16:creationId xmlns:a16="http://schemas.microsoft.com/office/drawing/2014/main" id="{DA9C5F3B-E219-4A87-BC29-D4DB8F78A783}"/>
              </a:ext>
            </a:extLst>
          </p:cNvPr>
          <p:cNvSpPr txBox="1"/>
          <p:nvPr/>
        </p:nvSpPr>
        <p:spPr>
          <a:xfrm>
            <a:off x="6464671" y="5759931"/>
            <a:ext cx="6262923" cy="1877437"/>
          </a:xfrm>
          <a:prstGeom prst="rect">
            <a:avLst/>
          </a:prstGeom>
          <a:noFill/>
        </p:spPr>
        <p:txBody>
          <a:bodyPr wrap="square">
            <a:spAutoFit/>
          </a:bodyPr>
          <a:lstStyle/>
          <a:p>
            <a:pPr marL="285750" indent="-285750" defTabSz="1125261">
              <a:spcAft>
                <a:spcPts val="600"/>
              </a:spcAft>
              <a:buClr>
                <a:schemeClr val="tx1"/>
              </a:buClr>
              <a:buSzPct val="120000"/>
              <a:buFont typeface="Wingdings" panose="05000000000000000000" pitchFamily="2" charset="2"/>
              <a:buChar char="§"/>
            </a:pPr>
            <a:r>
              <a:rPr lang="en-US" sz="1600" dirty="0">
                <a:latin typeface="Arial" panose="020B0604020202020204" pitchFamily="34" charset="0"/>
                <a:cs typeface="Arial" panose="020B0604020202020204" pitchFamily="34" charset="0"/>
              </a:rPr>
              <a:t>Borrowers relationship with the bank. </a:t>
            </a:r>
          </a:p>
          <a:p>
            <a:pPr marL="285750" indent="-285750" defTabSz="1125261">
              <a:spcAft>
                <a:spcPts val="600"/>
              </a:spcAft>
              <a:buClr>
                <a:schemeClr val="tx1"/>
              </a:buClr>
              <a:buSzPct val="120000"/>
              <a:buFont typeface="Wingdings" panose="05000000000000000000" pitchFamily="2" charset="2"/>
              <a:buChar char="§"/>
            </a:pPr>
            <a:r>
              <a:rPr lang="en-US" sz="1600" dirty="0">
                <a:latin typeface="Arial" panose="020B0604020202020204" pitchFamily="34" charset="0"/>
                <a:cs typeface="Arial" panose="020B0604020202020204" pitchFamily="34" charset="0"/>
              </a:rPr>
              <a:t>Any environmental spill or other concern on the subject property or adjacent properties. </a:t>
            </a:r>
          </a:p>
          <a:p>
            <a:pPr marL="285750" indent="-285750" defTabSz="1125261">
              <a:spcAft>
                <a:spcPts val="600"/>
              </a:spcAft>
              <a:buClr>
                <a:schemeClr val="tx1"/>
              </a:buClr>
              <a:buSzPct val="120000"/>
              <a:buFont typeface="Wingdings" panose="05000000000000000000" pitchFamily="2" charset="2"/>
              <a:buChar char="§"/>
            </a:pPr>
            <a:r>
              <a:rPr lang="en-US" sz="1600" dirty="0">
                <a:latin typeface="Arial" panose="020B0604020202020204" pitchFamily="34" charset="0"/>
                <a:cs typeface="Arial" panose="020B0604020202020204" pitchFamily="34" charset="0"/>
              </a:rPr>
              <a:t>Planned use of the property. </a:t>
            </a:r>
          </a:p>
          <a:p>
            <a:pPr marL="285750" indent="-285750" defTabSz="1125261">
              <a:spcAft>
                <a:spcPts val="600"/>
              </a:spcAft>
              <a:buClr>
                <a:schemeClr val="tx1"/>
              </a:buClr>
              <a:buSzPct val="120000"/>
              <a:buFont typeface="Wingdings" panose="05000000000000000000" pitchFamily="2" charset="2"/>
              <a:buChar char="§"/>
            </a:pPr>
            <a:r>
              <a:rPr lang="en-US" sz="1600" dirty="0">
                <a:latin typeface="Arial" panose="020B0604020202020204" pitchFamily="34" charset="0"/>
                <a:cs typeface="Arial" panose="020B0604020202020204" pitchFamily="34" charset="0"/>
              </a:rPr>
              <a:t>Protection from federal clean-up liability under CERCLA. </a:t>
            </a:r>
          </a:p>
          <a:p>
            <a:pPr marL="285750" indent="-285750" defTabSz="1125261">
              <a:spcAft>
                <a:spcPts val="600"/>
              </a:spcAft>
              <a:buClr>
                <a:schemeClr val="tx1"/>
              </a:buClr>
              <a:buSzPct val="120000"/>
              <a:buFont typeface="Wingdings" panose="05000000000000000000" pitchFamily="2" charset="2"/>
              <a:buChar char="§"/>
            </a:pPr>
            <a:r>
              <a:rPr lang="en-US" sz="1600" dirty="0">
                <a:latin typeface="Arial" panose="020B0604020202020204" pitchFamily="34" charset="0"/>
                <a:cs typeface="Arial" panose="020B0604020202020204" pitchFamily="34" charset="0"/>
              </a:rPr>
              <a:t>Whether the loan will be sold in the secondary market.</a:t>
            </a:r>
          </a:p>
        </p:txBody>
      </p:sp>
    </p:spTree>
    <p:extLst>
      <p:ext uri="{BB962C8B-B14F-4D97-AF65-F5344CB8AC3E}">
        <p14:creationId xmlns:p14="http://schemas.microsoft.com/office/powerpoint/2010/main" val="16664155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680DE58-787F-473E-BCE7-C420CA4A124A}"/>
              </a:ext>
            </a:extLst>
          </p:cNvPr>
          <p:cNvSpPr/>
          <p:nvPr/>
        </p:nvSpPr>
        <p:spPr>
          <a:xfrm>
            <a:off x="232599" y="5020832"/>
            <a:ext cx="12527280" cy="26864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3B8E28B8-3377-482C-842B-13907889E58C}"/>
              </a:ext>
            </a:extLst>
          </p:cNvPr>
          <p:cNvSpPr>
            <a:spLocks noGrp="1"/>
          </p:cNvSpPr>
          <p:nvPr>
            <p:ph type="title"/>
          </p:nvPr>
        </p:nvSpPr>
        <p:spPr/>
        <p:txBody>
          <a:bodyPr/>
          <a:lstStyle/>
          <a:p>
            <a:r>
              <a:rPr lang="en-IN" dirty="0"/>
              <a:t>Due Diligence Guidelines </a:t>
            </a:r>
          </a:p>
        </p:txBody>
      </p:sp>
      <p:sp>
        <p:nvSpPr>
          <p:cNvPr id="4" name="Slide Number Placeholder 3">
            <a:extLst>
              <a:ext uri="{FF2B5EF4-FFF2-40B4-BE49-F238E27FC236}">
                <a16:creationId xmlns:a16="http://schemas.microsoft.com/office/drawing/2014/main" id="{ACDD7E8D-78E3-4621-BED9-86D32C4D58FD}"/>
              </a:ext>
            </a:extLst>
          </p:cNvPr>
          <p:cNvSpPr>
            <a:spLocks noGrp="1"/>
          </p:cNvSpPr>
          <p:nvPr>
            <p:ph type="sldNum" sz="quarter" idx="12"/>
          </p:nvPr>
        </p:nvSpPr>
        <p:spPr/>
        <p:txBody>
          <a:bodyPr/>
          <a:lstStyle/>
          <a:p>
            <a:fld id="{71A628A0-E779-4D32-97F1-9C80A60D6EF0}" type="slidenum">
              <a:rPr lang="en-IN" smtClean="0"/>
              <a:pPr/>
              <a:t>116</a:t>
            </a:fld>
            <a:r>
              <a:rPr lang="en-IN"/>
              <a:t> of 221</a:t>
            </a:r>
            <a:endParaRPr lang="en-IN" dirty="0"/>
          </a:p>
        </p:txBody>
      </p:sp>
      <p:sp>
        <p:nvSpPr>
          <p:cNvPr id="7" name="Text Placeholder 2">
            <a:extLst>
              <a:ext uri="{FF2B5EF4-FFF2-40B4-BE49-F238E27FC236}">
                <a16:creationId xmlns:a16="http://schemas.microsoft.com/office/drawing/2014/main" id="{1AD4621E-A2F7-4AA7-9AE8-94BEDD2DAAAF}"/>
              </a:ext>
            </a:extLst>
          </p:cNvPr>
          <p:cNvSpPr txBox="1">
            <a:spLocks/>
          </p:cNvSpPr>
          <p:nvPr/>
        </p:nvSpPr>
        <p:spPr>
          <a:xfrm>
            <a:off x="305171" y="2056352"/>
            <a:ext cx="12408198" cy="95410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spcBef>
                <a:spcPts val="600"/>
              </a:spcBef>
              <a:buNone/>
            </a:pPr>
            <a:r>
              <a:rPr lang="en-US" dirty="0">
                <a:effectLst/>
                <a:latin typeface="Arial" panose="020B0604020202020204" pitchFamily="34" charset="0"/>
                <a:ea typeface="Times New Roman" panose="02020603050405020304" pitchFamily="18" charset="0"/>
                <a:cs typeface="Times New Roman" panose="02020603050405020304" pitchFamily="18" charset="0"/>
              </a:rPr>
              <a:t>Banks should have clear guidelines for underwriters to follow when faced with the decision of which environmental due diligence </a:t>
            </a:r>
            <a:br>
              <a:rPr lang="en-US" dirty="0">
                <a:effectLst/>
                <a:latin typeface="Arial" panose="020B0604020202020204" pitchFamily="34" charset="0"/>
                <a:ea typeface="Times New Roman" panose="02020603050405020304" pitchFamily="18" charset="0"/>
                <a:cs typeface="Times New Roman" panose="02020603050405020304" pitchFamily="18" charset="0"/>
              </a:rPr>
            </a:br>
            <a:r>
              <a:rPr lang="en-US" dirty="0">
                <a:effectLst/>
                <a:latin typeface="Arial" panose="020B0604020202020204" pitchFamily="34" charset="0"/>
                <a:ea typeface="Times New Roman" panose="02020603050405020304" pitchFamily="18" charset="0"/>
                <a:cs typeface="Times New Roman" panose="02020603050405020304" pitchFamily="18" charset="0"/>
              </a:rPr>
              <a:t>tool to use. </a:t>
            </a:r>
          </a:p>
          <a:p>
            <a:pPr marL="0" indent="0">
              <a:spcBef>
                <a:spcPts val="600"/>
              </a:spcBef>
              <a:buNone/>
            </a:pPr>
            <a:r>
              <a:rPr lang="en-US" sz="1400" i="1" dirty="0">
                <a:solidFill>
                  <a:schemeClr val="accent3"/>
                </a:solidFill>
                <a:effectLst/>
                <a:latin typeface="Arial" panose="020B0604020202020204" pitchFamily="34" charset="0"/>
                <a:ea typeface="Times New Roman" panose="02020603050405020304" pitchFamily="18" charset="0"/>
                <a:cs typeface="Times New Roman" panose="02020603050405020304" pitchFamily="18" charset="0"/>
              </a:rPr>
              <a:t>Click on each Analyst image to learn more. </a:t>
            </a:r>
          </a:p>
        </p:txBody>
      </p:sp>
      <p:sp>
        <p:nvSpPr>
          <p:cNvPr id="8" name="Rectangle 7">
            <a:extLst>
              <a:ext uri="{FF2B5EF4-FFF2-40B4-BE49-F238E27FC236}">
                <a16:creationId xmlns:a16="http://schemas.microsoft.com/office/drawing/2014/main" id="{838A4078-4664-4C44-A9F5-E4B10F9A761C}"/>
              </a:ext>
            </a:extLst>
          </p:cNvPr>
          <p:cNvSpPr/>
          <p:nvPr/>
        </p:nvSpPr>
        <p:spPr>
          <a:xfrm>
            <a:off x="232599" y="3098563"/>
            <a:ext cx="12527280" cy="18580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BD3B549B-D87B-49B9-93F1-C5DB8EAC1032}"/>
              </a:ext>
            </a:extLst>
          </p:cNvPr>
          <p:cNvSpPr/>
          <p:nvPr/>
        </p:nvSpPr>
        <p:spPr>
          <a:xfrm>
            <a:off x="9469715" y="3098563"/>
            <a:ext cx="2312379" cy="18571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descr="A close up of a coat&#10;&#10;Description automatically generated">
            <a:extLst>
              <a:ext uri="{FF2B5EF4-FFF2-40B4-BE49-F238E27FC236}">
                <a16:creationId xmlns:a16="http://schemas.microsoft.com/office/drawing/2014/main" id="{8881A707-F00F-4769-8446-86479558C60A}"/>
              </a:ext>
            </a:extLst>
          </p:cNvPr>
          <p:cNvPicPr>
            <a:picLocks noChangeAspect="1"/>
          </p:cNvPicPr>
          <p:nvPr/>
        </p:nvPicPr>
        <p:blipFill rotWithShape="1">
          <a:blip r:embed="rId3">
            <a:duotone>
              <a:schemeClr val="bg2">
                <a:shade val="45000"/>
                <a:satMod val="135000"/>
              </a:schemeClr>
              <a:prstClr val="white"/>
            </a:duotone>
            <a:extLst>
              <a:ext uri="{28A0092B-C50C-407E-A947-70E740481C1C}">
                <a14:useLocalDpi xmlns:a14="http://schemas.microsoft.com/office/drawing/2010/main" val="0"/>
              </a:ext>
            </a:extLst>
          </a:blip>
          <a:srcRect b="75511"/>
          <a:stretch/>
        </p:blipFill>
        <p:spPr>
          <a:xfrm>
            <a:off x="1280160" y="3225560"/>
            <a:ext cx="1828800" cy="1731027"/>
          </a:xfrm>
          <a:prstGeom prst="rect">
            <a:avLst/>
          </a:prstGeom>
        </p:spPr>
      </p:pic>
      <p:pic>
        <p:nvPicPr>
          <p:cNvPr id="14" name="Picture 13" descr="A person wearing a suit and tie&#10;&#10;Description automatically generated">
            <a:extLst>
              <a:ext uri="{FF2B5EF4-FFF2-40B4-BE49-F238E27FC236}">
                <a16:creationId xmlns:a16="http://schemas.microsoft.com/office/drawing/2014/main" id="{BFDB4771-FD90-4121-982A-052D3914C1E1}"/>
              </a:ext>
            </a:extLst>
          </p:cNvPr>
          <p:cNvPicPr>
            <a:picLocks noChangeAspect="1"/>
          </p:cNvPicPr>
          <p:nvPr/>
        </p:nvPicPr>
        <p:blipFill rotWithShape="1">
          <a:blip r:embed="rId4">
            <a:duotone>
              <a:schemeClr val="bg2">
                <a:shade val="45000"/>
                <a:satMod val="135000"/>
              </a:schemeClr>
              <a:prstClr val="white"/>
            </a:duotone>
            <a:extLst>
              <a:ext uri="{28A0092B-C50C-407E-A947-70E740481C1C}">
                <a14:useLocalDpi xmlns:a14="http://schemas.microsoft.com/office/drawing/2010/main" val="0"/>
              </a:ext>
            </a:extLst>
          </a:blip>
          <a:srcRect b="77132"/>
          <a:stretch/>
        </p:blipFill>
        <p:spPr>
          <a:xfrm>
            <a:off x="3774420" y="3253322"/>
            <a:ext cx="2507230" cy="1703265"/>
          </a:xfrm>
          <a:prstGeom prst="rect">
            <a:avLst/>
          </a:prstGeom>
        </p:spPr>
      </p:pic>
      <p:pic>
        <p:nvPicPr>
          <p:cNvPr id="29" name="Picture 28" descr="A person posing for the camera&#10;&#10;Description automatically generated">
            <a:extLst>
              <a:ext uri="{FF2B5EF4-FFF2-40B4-BE49-F238E27FC236}">
                <a16:creationId xmlns:a16="http://schemas.microsoft.com/office/drawing/2014/main" id="{48AEC46A-B18F-4B0A-BD35-2E0478567D59}"/>
              </a:ext>
            </a:extLst>
          </p:cNvPr>
          <p:cNvPicPr>
            <a:picLocks noChangeAspect="1"/>
          </p:cNvPicPr>
          <p:nvPr/>
        </p:nvPicPr>
        <p:blipFill rotWithShape="1">
          <a:blip r:embed="rId5">
            <a:extLst>
              <a:ext uri="{28A0092B-C50C-407E-A947-70E740481C1C}">
                <a14:useLocalDpi xmlns:a14="http://schemas.microsoft.com/office/drawing/2010/main" val="0"/>
              </a:ext>
            </a:extLst>
          </a:blip>
          <a:srcRect b="77464"/>
          <a:stretch/>
        </p:blipFill>
        <p:spPr>
          <a:xfrm>
            <a:off x="9387585" y="3268479"/>
            <a:ext cx="2539636" cy="1687254"/>
          </a:xfrm>
          <a:prstGeom prst="rect">
            <a:avLst/>
          </a:prstGeom>
        </p:spPr>
      </p:pic>
      <p:pic>
        <p:nvPicPr>
          <p:cNvPr id="31" name="Picture 30" descr="A person posing for a picture&#10;&#10;Description automatically generated">
            <a:extLst>
              <a:ext uri="{FF2B5EF4-FFF2-40B4-BE49-F238E27FC236}">
                <a16:creationId xmlns:a16="http://schemas.microsoft.com/office/drawing/2014/main" id="{AC4B1114-BABA-418C-9F87-8DCD3FAD4C51}"/>
              </a:ext>
            </a:extLst>
          </p:cNvPr>
          <p:cNvPicPr>
            <a:picLocks noChangeAspect="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b="74598"/>
          <a:stretch/>
        </p:blipFill>
        <p:spPr>
          <a:xfrm>
            <a:off x="6947110" y="3238260"/>
            <a:ext cx="1775015" cy="1717473"/>
          </a:xfrm>
          <a:prstGeom prst="rect">
            <a:avLst/>
          </a:prstGeom>
        </p:spPr>
      </p:pic>
      <p:sp>
        <p:nvSpPr>
          <p:cNvPr id="34" name="TextBox 33">
            <a:extLst>
              <a:ext uri="{FF2B5EF4-FFF2-40B4-BE49-F238E27FC236}">
                <a16:creationId xmlns:a16="http://schemas.microsoft.com/office/drawing/2014/main" id="{05A50451-A16E-4EC1-9087-6FE269E18CC3}"/>
              </a:ext>
            </a:extLst>
          </p:cNvPr>
          <p:cNvSpPr txBox="1"/>
          <p:nvPr/>
        </p:nvSpPr>
        <p:spPr>
          <a:xfrm>
            <a:off x="305171" y="5041415"/>
            <a:ext cx="12454330" cy="1538883"/>
          </a:xfrm>
          <a:prstGeom prst="rect">
            <a:avLst/>
          </a:prstGeom>
          <a:noFill/>
        </p:spPr>
        <p:txBody>
          <a:bodyPr wrap="square">
            <a:spAutoFit/>
          </a:bodyPr>
          <a:lstStyle/>
          <a:p>
            <a:pPr defTabSz="1125261">
              <a:spcBef>
                <a:spcPts val="600"/>
              </a:spcBef>
              <a:spcAft>
                <a:spcPts val="600"/>
              </a:spcAft>
              <a:buClr>
                <a:schemeClr val="accent1"/>
              </a:buClr>
              <a:buSzPct val="120000"/>
            </a:pPr>
            <a:r>
              <a:rPr lang="en-US" sz="1600" b="1" dirty="0">
                <a:latin typeface="Arial" panose="020B0604020202020204" pitchFamily="34" charset="0"/>
                <a:cs typeface="Arial" panose="020B0604020202020204" pitchFamily="34" charset="0"/>
              </a:rPr>
              <a:t>Transaction Exposure </a:t>
            </a:r>
          </a:p>
          <a:p>
            <a:pPr defTabSz="1125261">
              <a:spcBef>
                <a:spcPts val="600"/>
              </a:spcBef>
              <a:spcAft>
                <a:spcPts val="600"/>
              </a:spcAft>
              <a:buClr>
                <a:schemeClr val="accent1"/>
              </a:buClr>
              <a:buSzPct val="120000"/>
            </a:pPr>
            <a:r>
              <a:rPr lang="en-US" sz="1600" dirty="0">
                <a:latin typeface="Arial" panose="020B0604020202020204" pitchFamily="34" charset="0"/>
                <a:cs typeface="Arial" panose="020B0604020202020204" pitchFamily="34" charset="0"/>
              </a:rPr>
              <a:t>Environmental risk is a function of a site's current and past use and may not be reflected in its current value. </a:t>
            </a:r>
          </a:p>
          <a:p>
            <a:pPr defTabSz="1125261">
              <a:spcBef>
                <a:spcPts val="600"/>
              </a:spcBef>
              <a:spcAft>
                <a:spcPts val="600"/>
              </a:spcAft>
              <a:buClr>
                <a:schemeClr val="accent1"/>
              </a:buClr>
              <a:buSzPct val="120000"/>
            </a:pPr>
            <a:r>
              <a:rPr lang="en-US" sz="1600" dirty="0">
                <a:latin typeface="Arial" panose="020B0604020202020204" pitchFamily="34" charset="0"/>
                <a:cs typeface="Arial" panose="020B0604020202020204" pitchFamily="34" charset="0"/>
              </a:rPr>
              <a:t>The degree of environmental due diligence should be based on the bank's transaction exposure.</a:t>
            </a:r>
          </a:p>
          <a:p>
            <a:pPr defTabSz="1125261">
              <a:spcBef>
                <a:spcPts val="600"/>
              </a:spcBef>
              <a:spcAft>
                <a:spcPts val="600"/>
              </a:spcAft>
              <a:buClr>
                <a:schemeClr val="accent1"/>
              </a:buClr>
              <a:buSzPct val="120000"/>
            </a:pPr>
            <a:r>
              <a:rPr lang="en-US" sz="1600" dirty="0">
                <a:latin typeface="Arial" panose="020B0604020202020204" pitchFamily="34" charset="0"/>
                <a:cs typeface="Arial" panose="020B0604020202020204" pitchFamily="34" charset="0"/>
              </a:rPr>
              <a:t>Lenders should always proceed with caution, as clean-up costs have been known to exceed property values. </a:t>
            </a:r>
          </a:p>
        </p:txBody>
      </p:sp>
    </p:spTree>
    <p:extLst>
      <p:ext uri="{BB962C8B-B14F-4D97-AF65-F5344CB8AC3E}">
        <p14:creationId xmlns:p14="http://schemas.microsoft.com/office/powerpoint/2010/main" val="405858895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B5E0-3786-4B59-84DE-8C246E8C6B66}"/>
              </a:ext>
            </a:extLst>
          </p:cNvPr>
          <p:cNvSpPr>
            <a:spLocks noGrp="1"/>
          </p:cNvSpPr>
          <p:nvPr>
            <p:ph type="title"/>
          </p:nvPr>
        </p:nvSpPr>
        <p:spPr/>
        <p:txBody>
          <a:bodyPr/>
          <a:lstStyle/>
          <a:p>
            <a:r>
              <a:rPr lang="en-US" dirty="0"/>
              <a:t>Operating Expenses</a:t>
            </a:r>
            <a:endParaRPr lang="en-IN" dirty="0"/>
          </a:p>
        </p:txBody>
      </p:sp>
      <p:sp>
        <p:nvSpPr>
          <p:cNvPr id="78" name="Content Placeholder 77">
            <a:extLst>
              <a:ext uri="{FF2B5EF4-FFF2-40B4-BE49-F238E27FC236}">
                <a16:creationId xmlns:a16="http://schemas.microsoft.com/office/drawing/2014/main" id="{41CB5021-EADB-4581-988B-D30A84A91190}"/>
              </a:ext>
            </a:extLst>
          </p:cNvPr>
          <p:cNvSpPr>
            <a:spLocks noGrp="1"/>
          </p:cNvSpPr>
          <p:nvPr>
            <p:ph idx="1"/>
          </p:nvPr>
        </p:nvSpPr>
        <p:spPr/>
        <p:txBody>
          <a:bodyPr/>
          <a:lstStyle/>
          <a:p>
            <a:endParaRPr lang="en-IN"/>
          </a:p>
        </p:txBody>
      </p:sp>
      <p:sp>
        <p:nvSpPr>
          <p:cNvPr id="8" name="Rectangle 7">
            <a:extLst>
              <a:ext uri="{FF2B5EF4-FFF2-40B4-BE49-F238E27FC236}">
                <a16:creationId xmlns:a16="http://schemas.microsoft.com/office/drawing/2014/main" id="{88263489-F4F6-417A-8E98-98F123E5EF81}"/>
              </a:ext>
            </a:extLst>
          </p:cNvPr>
          <p:cNvSpPr/>
          <p:nvPr/>
        </p:nvSpPr>
        <p:spPr>
          <a:xfrm>
            <a:off x="13090068" y="0"/>
            <a:ext cx="1102182"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Slide 31</a:t>
            </a:r>
          </a:p>
        </p:txBody>
      </p:sp>
      <p:sp>
        <p:nvSpPr>
          <p:cNvPr id="11" name="Rectangle 10">
            <a:extLst>
              <a:ext uri="{FF2B5EF4-FFF2-40B4-BE49-F238E27FC236}">
                <a16:creationId xmlns:a16="http://schemas.microsoft.com/office/drawing/2014/main" id="{B5488AC0-774F-427B-9E2F-BBBCCA3DEEAE}"/>
              </a:ext>
            </a:extLst>
          </p:cNvPr>
          <p:cNvSpPr/>
          <p:nvPr/>
        </p:nvSpPr>
        <p:spPr>
          <a:xfrm>
            <a:off x="227838" y="2044900"/>
            <a:ext cx="12527280" cy="566399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400">
              <a:solidFill>
                <a:schemeClr val="tx1"/>
              </a:solidFill>
              <a:latin typeface="Arial" panose="020B0604020202020204" pitchFamily="34" charset="0"/>
              <a:cs typeface="Arial" panose="020B0604020202020204" pitchFamily="34" charset="0"/>
            </a:endParaRPr>
          </a:p>
        </p:txBody>
      </p:sp>
      <p:sp>
        <p:nvSpPr>
          <p:cNvPr id="14" name="Freeform 55">
            <a:extLst>
              <a:ext uri="{FF2B5EF4-FFF2-40B4-BE49-F238E27FC236}">
                <a16:creationId xmlns:a16="http://schemas.microsoft.com/office/drawing/2014/main" id="{1BDC1B46-30D1-4AED-84B8-5890896DD671}"/>
              </a:ext>
            </a:extLst>
          </p:cNvPr>
          <p:cNvSpPr>
            <a:spLocks/>
          </p:cNvSpPr>
          <p:nvPr/>
        </p:nvSpPr>
        <p:spPr bwMode="auto">
          <a:xfrm>
            <a:off x="683599" y="3689926"/>
            <a:ext cx="2158586" cy="1553164"/>
          </a:xfrm>
          <a:custGeom>
            <a:avLst/>
            <a:gdLst>
              <a:gd name="T0" fmla="*/ 677 w 759"/>
              <a:gd name="T1" fmla="*/ 247 h 546"/>
              <a:gd name="T2" fmla="*/ 613 w 759"/>
              <a:gd name="T3" fmla="*/ 179 h 546"/>
              <a:gd name="T4" fmla="*/ 607 w 759"/>
              <a:gd name="T5" fmla="*/ 174 h 546"/>
              <a:gd name="T6" fmla="*/ 605 w 759"/>
              <a:gd name="T7" fmla="*/ 143 h 546"/>
              <a:gd name="T8" fmla="*/ 636 w 759"/>
              <a:gd name="T9" fmla="*/ 143 h 546"/>
              <a:gd name="T10" fmla="*/ 686 w 759"/>
              <a:gd name="T11" fmla="*/ 190 h 546"/>
              <a:gd name="T12" fmla="*/ 746 w 759"/>
              <a:gd name="T13" fmla="*/ 249 h 546"/>
              <a:gd name="T14" fmla="*/ 745 w 759"/>
              <a:gd name="T15" fmla="*/ 286 h 546"/>
              <a:gd name="T16" fmla="*/ 639 w 759"/>
              <a:gd name="T17" fmla="*/ 390 h 546"/>
              <a:gd name="T18" fmla="*/ 606 w 759"/>
              <a:gd name="T19" fmla="*/ 393 h 546"/>
              <a:gd name="T20" fmla="*/ 610 w 759"/>
              <a:gd name="T21" fmla="*/ 359 h 546"/>
              <a:gd name="T22" fmla="*/ 668 w 759"/>
              <a:gd name="T23" fmla="*/ 303 h 546"/>
              <a:gd name="T24" fmla="*/ 677 w 759"/>
              <a:gd name="T25" fmla="*/ 292 h 546"/>
              <a:gd name="T26" fmla="*/ 665 w 759"/>
              <a:gd name="T27" fmla="*/ 289 h 546"/>
              <a:gd name="T28" fmla="*/ 545 w 759"/>
              <a:gd name="T29" fmla="*/ 289 h 546"/>
              <a:gd name="T30" fmla="*/ 526 w 759"/>
              <a:gd name="T31" fmla="*/ 306 h 546"/>
              <a:gd name="T32" fmla="*/ 312 w 759"/>
              <a:gd name="T33" fmla="*/ 522 h 546"/>
              <a:gd name="T34" fmla="*/ 17 w 759"/>
              <a:gd name="T35" fmla="*/ 303 h 546"/>
              <a:gd name="T36" fmla="*/ 229 w 759"/>
              <a:gd name="T37" fmla="*/ 14 h 546"/>
              <a:gd name="T38" fmla="*/ 448 w 759"/>
              <a:gd name="T39" fmla="*/ 80 h 546"/>
              <a:gd name="T40" fmla="*/ 458 w 759"/>
              <a:gd name="T41" fmla="*/ 95 h 546"/>
              <a:gd name="T42" fmla="*/ 451 w 759"/>
              <a:gd name="T43" fmla="*/ 117 h 546"/>
              <a:gd name="T44" fmla="*/ 424 w 759"/>
              <a:gd name="T45" fmla="*/ 115 h 546"/>
              <a:gd name="T46" fmla="*/ 338 w 759"/>
              <a:gd name="T47" fmla="*/ 63 h 546"/>
              <a:gd name="T48" fmla="*/ 74 w 759"/>
              <a:gd name="T49" fmla="*/ 183 h 546"/>
              <a:gd name="T50" fmla="*/ 161 w 759"/>
              <a:gd name="T51" fmla="*/ 452 h 546"/>
              <a:gd name="T52" fmla="*/ 486 w 759"/>
              <a:gd name="T53" fmla="*/ 276 h 546"/>
              <a:gd name="T54" fmla="*/ 516 w 759"/>
              <a:gd name="T55" fmla="*/ 247 h 546"/>
              <a:gd name="T56" fmla="*/ 660 w 759"/>
              <a:gd name="T57" fmla="*/ 247 h 546"/>
              <a:gd name="T58" fmla="*/ 677 w 759"/>
              <a:gd name="T59" fmla="*/ 24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9" h="546">
                <a:moveTo>
                  <a:pt x="677" y="247"/>
                </a:moveTo>
                <a:cubicBezTo>
                  <a:pt x="655" y="223"/>
                  <a:pt x="634" y="201"/>
                  <a:pt x="613" y="179"/>
                </a:cubicBezTo>
                <a:cubicBezTo>
                  <a:pt x="611" y="177"/>
                  <a:pt x="609" y="176"/>
                  <a:pt x="607" y="174"/>
                </a:cubicBezTo>
                <a:cubicBezTo>
                  <a:pt x="598" y="164"/>
                  <a:pt x="597" y="152"/>
                  <a:pt x="605" y="143"/>
                </a:cubicBezTo>
                <a:cubicBezTo>
                  <a:pt x="613" y="134"/>
                  <a:pt x="625" y="133"/>
                  <a:pt x="636" y="143"/>
                </a:cubicBezTo>
                <a:cubicBezTo>
                  <a:pt x="653" y="158"/>
                  <a:pt x="669" y="174"/>
                  <a:pt x="686" y="190"/>
                </a:cubicBezTo>
                <a:cubicBezTo>
                  <a:pt x="706" y="210"/>
                  <a:pt x="726" y="230"/>
                  <a:pt x="746" y="249"/>
                </a:cubicBezTo>
                <a:cubicBezTo>
                  <a:pt x="759" y="263"/>
                  <a:pt x="759" y="273"/>
                  <a:pt x="745" y="286"/>
                </a:cubicBezTo>
                <a:cubicBezTo>
                  <a:pt x="710" y="321"/>
                  <a:pt x="675" y="355"/>
                  <a:pt x="639" y="390"/>
                </a:cubicBezTo>
                <a:cubicBezTo>
                  <a:pt x="627" y="402"/>
                  <a:pt x="616" y="403"/>
                  <a:pt x="606" y="393"/>
                </a:cubicBezTo>
                <a:cubicBezTo>
                  <a:pt x="596" y="384"/>
                  <a:pt x="597" y="371"/>
                  <a:pt x="610" y="359"/>
                </a:cubicBezTo>
                <a:cubicBezTo>
                  <a:pt x="629" y="340"/>
                  <a:pt x="649" y="322"/>
                  <a:pt x="668" y="303"/>
                </a:cubicBezTo>
                <a:cubicBezTo>
                  <a:pt x="671" y="300"/>
                  <a:pt x="676" y="297"/>
                  <a:pt x="677" y="292"/>
                </a:cubicBezTo>
                <a:cubicBezTo>
                  <a:pt x="673" y="288"/>
                  <a:pt x="669" y="289"/>
                  <a:pt x="665" y="289"/>
                </a:cubicBezTo>
                <a:cubicBezTo>
                  <a:pt x="625" y="289"/>
                  <a:pt x="585" y="290"/>
                  <a:pt x="545" y="289"/>
                </a:cubicBezTo>
                <a:cubicBezTo>
                  <a:pt x="533" y="289"/>
                  <a:pt x="528" y="293"/>
                  <a:pt x="526" y="306"/>
                </a:cubicBezTo>
                <a:cubicBezTo>
                  <a:pt x="507" y="419"/>
                  <a:pt x="425" y="502"/>
                  <a:pt x="312" y="522"/>
                </a:cubicBezTo>
                <a:cubicBezTo>
                  <a:pt x="173" y="546"/>
                  <a:pt x="34" y="443"/>
                  <a:pt x="17" y="303"/>
                </a:cubicBezTo>
                <a:cubicBezTo>
                  <a:pt x="0" y="162"/>
                  <a:pt x="90" y="39"/>
                  <a:pt x="229" y="14"/>
                </a:cubicBezTo>
                <a:cubicBezTo>
                  <a:pt x="312" y="0"/>
                  <a:pt x="385" y="24"/>
                  <a:pt x="448" y="80"/>
                </a:cubicBezTo>
                <a:cubicBezTo>
                  <a:pt x="452" y="84"/>
                  <a:pt x="457" y="89"/>
                  <a:pt x="458" y="95"/>
                </a:cubicBezTo>
                <a:cubicBezTo>
                  <a:pt x="461" y="104"/>
                  <a:pt x="459" y="112"/>
                  <a:pt x="451" y="117"/>
                </a:cubicBezTo>
                <a:cubicBezTo>
                  <a:pt x="441" y="124"/>
                  <a:pt x="432" y="123"/>
                  <a:pt x="424" y="115"/>
                </a:cubicBezTo>
                <a:cubicBezTo>
                  <a:pt x="399" y="92"/>
                  <a:pt x="371" y="74"/>
                  <a:pt x="338" y="63"/>
                </a:cubicBezTo>
                <a:cubicBezTo>
                  <a:pt x="233" y="29"/>
                  <a:pt x="122" y="79"/>
                  <a:pt x="74" y="183"/>
                </a:cubicBezTo>
                <a:cubicBezTo>
                  <a:pt x="31" y="278"/>
                  <a:pt x="69" y="397"/>
                  <a:pt x="161" y="452"/>
                </a:cubicBezTo>
                <a:cubicBezTo>
                  <a:pt x="302" y="536"/>
                  <a:pt x="479" y="440"/>
                  <a:pt x="486" y="276"/>
                </a:cubicBezTo>
                <a:cubicBezTo>
                  <a:pt x="487" y="254"/>
                  <a:pt x="494" y="247"/>
                  <a:pt x="516" y="247"/>
                </a:cubicBezTo>
                <a:cubicBezTo>
                  <a:pt x="564" y="247"/>
                  <a:pt x="612" y="247"/>
                  <a:pt x="660" y="247"/>
                </a:cubicBezTo>
                <a:cubicBezTo>
                  <a:pt x="666" y="247"/>
                  <a:pt x="671" y="247"/>
                  <a:pt x="677" y="24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4">
            <a:extLst>
              <a:ext uri="{FF2B5EF4-FFF2-40B4-BE49-F238E27FC236}">
                <a16:creationId xmlns:a16="http://schemas.microsoft.com/office/drawing/2014/main" id="{EACD916E-26C6-4014-AEB3-913C6F3EB669}"/>
              </a:ext>
            </a:extLst>
          </p:cNvPr>
          <p:cNvSpPr/>
          <p:nvPr/>
        </p:nvSpPr>
        <p:spPr>
          <a:xfrm>
            <a:off x="896640" y="3893740"/>
            <a:ext cx="1115546" cy="11155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4ED02677-89A5-4D96-BD93-200AF2FB4FB8}"/>
              </a:ext>
            </a:extLst>
          </p:cNvPr>
          <p:cNvSpPr/>
          <p:nvPr/>
        </p:nvSpPr>
        <p:spPr>
          <a:xfrm>
            <a:off x="369829" y="5251772"/>
            <a:ext cx="2251612" cy="830997"/>
          </a:xfrm>
          <a:prstGeom prst="rect">
            <a:avLst/>
          </a:prstGeom>
        </p:spPr>
        <p:txBody>
          <a:bodyPr wrap="square">
            <a:spAutoFit/>
          </a:bodyPr>
          <a:lstStyle/>
          <a:p>
            <a:pPr algn="ctr"/>
            <a:r>
              <a:rPr lang="en-US" sz="1600" b="1" dirty="0">
                <a:latin typeface="Arial" panose="020B0604020202020204" pitchFamily="34" charset="0"/>
                <a:cs typeface="Arial" panose="020B0604020202020204" pitchFamily="34" charset="0"/>
              </a:rPr>
              <a:t>Calculate the Effective Gross Income</a:t>
            </a:r>
          </a:p>
        </p:txBody>
      </p:sp>
      <p:sp>
        <p:nvSpPr>
          <p:cNvPr id="17" name="TextBox 16">
            <a:extLst>
              <a:ext uri="{FF2B5EF4-FFF2-40B4-BE49-F238E27FC236}">
                <a16:creationId xmlns:a16="http://schemas.microsoft.com/office/drawing/2014/main" id="{37A8D7FE-4DE9-4616-8F54-1E5CCA4E2A60}"/>
              </a:ext>
            </a:extLst>
          </p:cNvPr>
          <p:cNvSpPr txBox="1"/>
          <p:nvPr/>
        </p:nvSpPr>
        <p:spPr>
          <a:xfrm>
            <a:off x="978064" y="4097570"/>
            <a:ext cx="952698"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STEP</a:t>
            </a:r>
          </a:p>
          <a:p>
            <a:pPr algn="ctr"/>
            <a:r>
              <a:rPr lang="en-US" sz="2000" b="1" dirty="0">
                <a:solidFill>
                  <a:schemeClr val="bg1"/>
                </a:solidFill>
                <a:latin typeface="Arial" panose="020B0604020202020204" pitchFamily="34" charset="0"/>
                <a:cs typeface="Arial" panose="020B0604020202020204" pitchFamily="34" charset="0"/>
              </a:rPr>
              <a:t>01</a:t>
            </a:r>
            <a:endParaRPr lang="en-IN" sz="2000" b="1" dirty="0">
              <a:solidFill>
                <a:schemeClr val="bg1"/>
              </a:solidFill>
              <a:latin typeface="Arial" panose="020B0604020202020204" pitchFamily="34" charset="0"/>
              <a:cs typeface="Arial" panose="020B0604020202020204" pitchFamily="34" charset="0"/>
            </a:endParaRPr>
          </a:p>
        </p:txBody>
      </p:sp>
      <p:sp>
        <p:nvSpPr>
          <p:cNvPr id="18" name="Freeform 55">
            <a:extLst>
              <a:ext uri="{FF2B5EF4-FFF2-40B4-BE49-F238E27FC236}">
                <a16:creationId xmlns:a16="http://schemas.microsoft.com/office/drawing/2014/main" id="{B45D8406-AD85-4236-A69C-59F80C6C0850}"/>
              </a:ext>
            </a:extLst>
          </p:cNvPr>
          <p:cNvSpPr>
            <a:spLocks/>
          </p:cNvSpPr>
          <p:nvPr/>
        </p:nvSpPr>
        <p:spPr bwMode="auto">
          <a:xfrm>
            <a:off x="3230143" y="3689926"/>
            <a:ext cx="2158586" cy="1553164"/>
          </a:xfrm>
          <a:custGeom>
            <a:avLst/>
            <a:gdLst>
              <a:gd name="T0" fmla="*/ 677 w 759"/>
              <a:gd name="T1" fmla="*/ 247 h 546"/>
              <a:gd name="T2" fmla="*/ 613 w 759"/>
              <a:gd name="T3" fmla="*/ 179 h 546"/>
              <a:gd name="T4" fmla="*/ 607 w 759"/>
              <a:gd name="T5" fmla="*/ 174 h 546"/>
              <a:gd name="T6" fmla="*/ 605 w 759"/>
              <a:gd name="T7" fmla="*/ 143 h 546"/>
              <a:gd name="T8" fmla="*/ 636 w 759"/>
              <a:gd name="T9" fmla="*/ 143 h 546"/>
              <a:gd name="T10" fmla="*/ 686 w 759"/>
              <a:gd name="T11" fmla="*/ 190 h 546"/>
              <a:gd name="T12" fmla="*/ 746 w 759"/>
              <a:gd name="T13" fmla="*/ 249 h 546"/>
              <a:gd name="T14" fmla="*/ 745 w 759"/>
              <a:gd name="T15" fmla="*/ 286 h 546"/>
              <a:gd name="T16" fmla="*/ 639 w 759"/>
              <a:gd name="T17" fmla="*/ 390 h 546"/>
              <a:gd name="T18" fmla="*/ 606 w 759"/>
              <a:gd name="T19" fmla="*/ 393 h 546"/>
              <a:gd name="T20" fmla="*/ 610 w 759"/>
              <a:gd name="T21" fmla="*/ 359 h 546"/>
              <a:gd name="T22" fmla="*/ 668 w 759"/>
              <a:gd name="T23" fmla="*/ 303 h 546"/>
              <a:gd name="T24" fmla="*/ 677 w 759"/>
              <a:gd name="T25" fmla="*/ 292 h 546"/>
              <a:gd name="T26" fmla="*/ 665 w 759"/>
              <a:gd name="T27" fmla="*/ 289 h 546"/>
              <a:gd name="T28" fmla="*/ 545 w 759"/>
              <a:gd name="T29" fmla="*/ 289 h 546"/>
              <a:gd name="T30" fmla="*/ 526 w 759"/>
              <a:gd name="T31" fmla="*/ 306 h 546"/>
              <a:gd name="T32" fmla="*/ 312 w 759"/>
              <a:gd name="T33" fmla="*/ 522 h 546"/>
              <a:gd name="T34" fmla="*/ 17 w 759"/>
              <a:gd name="T35" fmla="*/ 303 h 546"/>
              <a:gd name="T36" fmla="*/ 229 w 759"/>
              <a:gd name="T37" fmla="*/ 14 h 546"/>
              <a:gd name="T38" fmla="*/ 448 w 759"/>
              <a:gd name="T39" fmla="*/ 80 h 546"/>
              <a:gd name="T40" fmla="*/ 458 w 759"/>
              <a:gd name="T41" fmla="*/ 95 h 546"/>
              <a:gd name="T42" fmla="*/ 451 w 759"/>
              <a:gd name="T43" fmla="*/ 117 h 546"/>
              <a:gd name="T44" fmla="*/ 424 w 759"/>
              <a:gd name="T45" fmla="*/ 115 h 546"/>
              <a:gd name="T46" fmla="*/ 338 w 759"/>
              <a:gd name="T47" fmla="*/ 63 h 546"/>
              <a:gd name="T48" fmla="*/ 74 w 759"/>
              <a:gd name="T49" fmla="*/ 183 h 546"/>
              <a:gd name="T50" fmla="*/ 161 w 759"/>
              <a:gd name="T51" fmla="*/ 452 h 546"/>
              <a:gd name="T52" fmla="*/ 486 w 759"/>
              <a:gd name="T53" fmla="*/ 276 h 546"/>
              <a:gd name="T54" fmla="*/ 516 w 759"/>
              <a:gd name="T55" fmla="*/ 247 h 546"/>
              <a:gd name="T56" fmla="*/ 660 w 759"/>
              <a:gd name="T57" fmla="*/ 247 h 546"/>
              <a:gd name="T58" fmla="*/ 677 w 759"/>
              <a:gd name="T59" fmla="*/ 24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9" h="546">
                <a:moveTo>
                  <a:pt x="677" y="247"/>
                </a:moveTo>
                <a:cubicBezTo>
                  <a:pt x="655" y="223"/>
                  <a:pt x="634" y="201"/>
                  <a:pt x="613" y="179"/>
                </a:cubicBezTo>
                <a:cubicBezTo>
                  <a:pt x="611" y="177"/>
                  <a:pt x="609" y="176"/>
                  <a:pt x="607" y="174"/>
                </a:cubicBezTo>
                <a:cubicBezTo>
                  <a:pt x="598" y="164"/>
                  <a:pt x="597" y="152"/>
                  <a:pt x="605" y="143"/>
                </a:cubicBezTo>
                <a:cubicBezTo>
                  <a:pt x="613" y="134"/>
                  <a:pt x="625" y="133"/>
                  <a:pt x="636" y="143"/>
                </a:cubicBezTo>
                <a:cubicBezTo>
                  <a:pt x="653" y="158"/>
                  <a:pt x="669" y="174"/>
                  <a:pt x="686" y="190"/>
                </a:cubicBezTo>
                <a:cubicBezTo>
                  <a:pt x="706" y="210"/>
                  <a:pt x="726" y="230"/>
                  <a:pt x="746" y="249"/>
                </a:cubicBezTo>
                <a:cubicBezTo>
                  <a:pt x="759" y="263"/>
                  <a:pt x="759" y="273"/>
                  <a:pt x="745" y="286"/>
                </a:cubicBezTo>
                <a:cubicBezTo>
                  <a:pt x="710" y="321"/>
                  <a:pt x="675" y="355"/>
                  <a:pt x="639" y="390"/>
                </a:cubicBezTo>
                <a:cubicBezTo>
                  <a:pt x="627" y="402"/>
                  <a:pt x="616" y="403"/>
                  <a:pt x="606" y="393"/>
                </a:cubicBezTo>
                <a:cubicBezTo>
                  <a:pt x="596" y="384"/>
                  <a:pt x="597" y="371"/>
                  <a:pt x="610" y="359"/>
                </a:cubicBezTo>
                <a:cubicBezTo>
                  <a:pt x="629" y="340"/>
                  <a:pt x="649" y="322"/>
                  <a:pt x="668" y="303"/>
                </a:cubicBezTo>
                <a:cubicBezTo>
                  <a:pt x="671" y="300"/>
                  <a:pt x="676" y="297"/>
                  <a:pt x="677" y="292"/>
                </a:cubicBezTo>
                <a:cubicBezTo>
                  <a:pt x="673" y="288"/>
                  <a:pt x="669" y="289"/>
                  <a:pt x="665" y="289"/>
                </a:cubicBezTo>
                <a:cubicBezTo>
                  <a:pt x="625" y="289"/>
                  <a:pt x="585" y="290"/>
                  <a:pt x="545" y="289"/>
                </a:cubicBezTo>
                <a:cubicBezTo>
                  <a:pt x="533" y="289"/>
                  <a:pt x="528" y="293"/>
                  <a:pt x="526" y="306"/>
                </a:cubicBezTo>
                <a:cubicBezTo>
                  <a:pt x="507" y="419"/>
                  <a:pt x="425" y="502"/>
                  <a:pt x="312" y="522"/>
                </a:cubicBezTo>
                <a:cubicBezTo>
                  <a:pt x="173" y="546"/>
                  <a:pt x="34" y="443"/>
                  <a:pt x="17" y="303"/>
                </a:cubicBezTo>
                <a:cubicBezTo>
                  <a:pt x="0" y="162"/>
                  <a:pt x="90" y="39"/>
                  <a:pt x="229" y="14"/>
                </a:cubicBezTo>
                <a:cubicBezTo>
                  <a:pt x="312" y="0"/>
                  <a:pt x="385" y="24"/>
                  <a:pt x="448" y="80"/>
                </a:cubicBezTo>
                <a:cubicBezTo>
                  <a:pt x="452" y="84"/>
                  <a:pt x="457" y="89"/>
                  <a:pt x="458" y="95"/>
                </a:cubicBezTo>
                <a:cubicBezTo>
                  <a:pt x="461" y="104"/>
                  <a:pt x="459" y="112"/>
                  <a:pt x="451" y="117"/>
                </a:cubicBezTo>
                <a:cubicBezTo>
                  <a:pt x="441" y="124"/>
                  <a:pt x="432" y="123"/>
                  <a:pt x="424" y="115"/>
                </a:cubicBezTo>
                <a:cubicBezTo>
                  <a:pt x="399" y="92"/>
                  <a:pt x="371" y="74"/>
                  <a:pt x="338" y="63"/>
                </a:cubicBezTo>
                <a:cubicBezTo>
                  <a:pt x="233" y="29"/>
                  <a:pt x="122" y="79"/>
                  <a:pt x="74" y="183"/>
                </a:cubicBezTo>
                <a:cubicBezTo>
                  <a:pt x="31" y="278"/>
                  <a:pt x="69" y="397"/>
                  <a:pt x="161" y="452"/>
                </a:cubicBezTo>
                <a:cubicBezTo>
                  <a:pt x="302" y="536"/>
                  <a:pt x="479" y="440"/>
                  <a:pt x="486" y="276"/>
                </a:cubicBezTo>
                <a:cubicBezTo>
                  <a:pt x="487" y="254"/>
                  <a:pt x="494" y="247"/>
                  <a:pt x="516" y="247"/>
                </a:cubicBezTo>
                <a:cubicBezTo>
                  <a:pt x="564" y="247"/>
                  <a:pt x="612" y="247"/>
                  <a:pt x="660" y="247"/>
                </a:cubicBezTo>
                <a:cubicBezTo>
                  <a:pt x="666" y="247"/>
                  <a:pt x="671" y="247"/>
                  <a:pt x="677" y="24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5B34F3D9-080C-457C-9BA7-9216FFE14257}"/>
              </a:ext>
            </a:extLst>
          </p:cNvPr>
          <p:cNvSpPr/>
          <p:nvPr/>
        </p:nvSpPr>
        <p:spPr>
          <a:xfrm>
            <a:off x="3105190" y="5251772"/>
            <a:ext cx="2081051" cy="1107996"/>
          </a:xfrm>
          <a:prstGeom prst="rect">
            <a:avLst/>
          </a:prstGeom>
        </p:spPr>
        <p:txBody>
          <a:bodyPr wrap="square">
            <a:spAutoFit/>
          </a:bodyPr>
          <a:lstStyle/>
          <a:p>
            <a:pPr algn="ctr"/>
            <a:r>
              <a:rPr lang="en-US" sz="1600" b="1" dirty="0">
                <a:latin typeface="Arial" panose="020B0604020202020204" pitchFamily="34" charset="0"/>
                <a:cs typeface="Arial" panose="020B0604020202020204" pitchFamily="34" charset="0"/>
              </a:rPr>
              <a:t>Calculate the Net Operating Income (NOI)</a:t>
            </a:r>
          </a:p>
          <a:p>
            <a:pPr algn="ctr"/>
            <a:endParaRPr lang="en-IN" sz="1600" b="1"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3FDF602C-1848-4ECB-8F59-A21650AF27F6}"/>
              </a:ext>
            </a:extLst>
          </p:cNvPr>
          <p:cNvSpPr/>
          <p:nvPr/>
        </p:nvSpPr>
        <p:spPr>
          <a:xfrm>
            <a:off x="3449488" y="3893740"/>
            <a:ext cx="1115546" cy="11155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D2B26287-977A-4ED3-A63F-F2A48AB755C9}"/>
              </a:ext>
            </a:extLst>
          </p:cNvPr>
          <p:cNvSpPr txBox="1"/>
          <p:nvPr/>
        </p:nvSpPr>
        <p:spPr>
          <a:xfrm>
            <a:off x="3528528" y="4097570"/>
            <a:ext cx="957466"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STEP</a:t>
            </a:r>
          </a:p>
          <a:p>
            <a:pPr algn="ctr"/>
            <a:r>
              <a:rPr lang="en-US" sz="2000" b="1" dirty="0">
                <a:solidFill>
                  <a:schemeClr val="bg1"/>
                </a:solidFill>
                <a:latin typeface="Arial" panose="020B0604020202020204" pitchFamily="34" charset="0"/>
                <a:cs typeface="Arial" panose="020B0604020202020204" pitchFamily="34" charset="0"/>
              </a:rPr>
              <a:t>02</a:t>
            </a:r>
            <a:endParaRPr lang="en-IN" sz="2000" b="1" dirty="0">
              <a:solidFill>
                <a:schemeClr val="bg1"/>
              </a:solidFill>
              <a:latin typeface="Arial" panose="020B0604020202020204" pitchFamily="34" charset="0"/>
              <a:cs typeface="Arial" panose="020B0604020202020204" pitchFamily="34" charset="0"/>
            </a:endParaRPr>
          </a:p>
        </p:txBody>
      </p:sp>
      <p:sp>
        <p:nvSpPr>
          <p:cNvPr id="23" name="Freeform 55">
            <a:extLst>
              <a:ext uri="{FF2B5EF4-FFF2-40B4-BE49-F238E27FC236}">
                <a16:creationId xmlns:a16="http://schemas.microsoft.com/office/drawing/2014/main" id="{1FC626CC-BC5C-4000-871E-C7F04A929CA5}"/>
              </a:ext>
            </a:extLst>
          </p:cNvPr>
          <p:cNvSpPr>
            <a:spLocks/>
          </p:cNvSpPr>
          <p:nvPr/>
        </p:nvSpPr>
        <p:spPr bwMode="auto">
          <a:xfrm>
            <a:off x="5742387" y="3689926"/>
            <a:ext cx="2158586" cy="1553164"/>
          </a:xfrm>
          <a:custGeom>
            <a:avLst/>
            <a:gdLst>
              <a:gd name="T0" fmla="*/ 677 w 759"/>
              <a:gd name="T1" fmla="*/ 247 h 546"/>
              <a:gd name="T2" fmla="*/ 613 w 759"/>
              <a:gd name="T3" fmla="*/ 179 h 546"/>
              <a:gd name="T4" fmla="*/ 607 w 759"/>
              <a:gd name="T5" fmla="*/ 174 h 546"/>
              <a:gd name="T6" fmla="*/ 605 w 759"/>
              <a:gd name="T7" fmla="*/ 143 h 546"/>
              <a:gd name="T8" fmla="*/ 636 w 759"/>
              <a:gd name="T9" fmla="*/ 143 h 546"/>
              <a:gd name="T10" fmla="*/ 686 w 759"/>
              <a:gd name="T11" fmla="*/ 190 h 546"/>
              <a:gd name="T12" fmla="*/ 746 w 759"/>
              <a:gd name="T13" fmla="*/ 249 h 546"/>
              <a:gd name="T14" fmla="*/ 745 w 759"/>
              <a:gd name="T15" fmla="*/ 286 h 546"/>
              <a:gd name="T16" fmla="*/ 639 w 759"/>
              <a:gd name="T17" fmla="*/ 390 h 546"/>
              <a:gd name="T18" fmla="*/ 606 w 759"/>
              <a:gd name="T19" fmla="*/ 393 h 546"/>
              <a:gd name="T20" fmla="*/ 610 w 759"/>
              <a:gd name="T21" fmla="*/ 359 h 546"/>
              <a:gd name="T22" fmla="*/ 668 w 759"/>
              <a:gd name="T23" fmla="*/ 303 h 546"/>
              <a:gd name="T24" fmla="*/ 677 w 759"/>
              <a:gd name="T25" fmla="*/ 292 h 546"/>
              <a:gd name="T26" fmla="*/ 665 w 759"/>
              <a:gd name="T27" fmla="*/ 289 h 546"/>
              <a:gd name="T28" fmla="*/ 545 w 759"/>
              <a:gd name="T29" fmla="*/ 289 h 546"/>
              <a:gd name="T30" fmla="*/ 526 w 759"/>
              <a:gd name="T31" fmla="*/ 306 h 546"/>
              <a:gd name="T32" fmla="*/ 312 w 759"/>
              <a:gd name="T33" fmla="*/ 522 h 546"/>
              <a:gd name="T34" fmla="*/ 17 w 759"/>
              <a:gd name="T35" fmla="*/ 303 h 546"/>
              <a:gd name="T36" fmla="*/ 229 w 759"/>
              <a:gd name="T37" fmla="*/ 14 h 546"/>
              <a:gd name="T38" fmla="*/ 448 w 759"/>
              <a:gd name="T39" fmla="*/ 80 h 546"/>
              <a:gd name="T40" fmla="*/ 458 w 759"/>
              <a:gd name="T41" fmla="*/ 95 h 546"/>
              <a:gd name="T42" fmla="*/ 451 w 759"/>
              <a:gd name="T43" fmla="*/ 117 h 546"/>
              <a:gd name="T44" fmla="*/ 424 w 759"/>
              <a:gd name="T45" fmla="*/ 115 h 546"/>
              <a:gd name="T46" fmla="*/ 338 w 759"/>
              <a:gd name="T47" fmla="*/ 63 h 546"/>
              <a:gd name="T48" fmla="*/ 74 w 759"/>
              <a:gd name="T49" fmla="*/ 183 h 546"/>
              <a:gd name="T50" fmla="*/ 161 w 759"/>
              <a:gd name="T51" fmla="*/ 452 h 546"/>
              <a:gd name="T52" fmla="*/ 486 w 759"/>
              <a:gd name="T53" fmla="*/ 276 h 546"/>
              <a:gd name="T54" fmla="*/ 516 w 759"/>
              <a:gd name="T55" fmla="*/ 247 h 546"/>
              <a:gd name="T56" fmla="*/ 660 w 759"/>
              <a:gd name="T57" fmla="*/ 247 h 546"/>
              <a:gd name="T58" fmla="*/ 677 w 759"/>
              <a:gd name="T59" fmla="*/ 24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9" h="546">
                <a:moveTo>
                  <a:pt x="677" y="247"/>
                </a:moveTo>
                <a:cubicBezTo>
                  <a:pt x="655" y="223"/>
                  <a:pt x="634" y="201"/>
                  <a:pt x="613" y="179"/>
                </a:cubicBezTo>
                <a:cubicBezTo>
                  <a:pt x="611" y="177"/>
                  <a:pt x="609" y="176"/>
                  <a:pt x="607" y="174"/>
                </a:cubicBezTo>
                <a:cubicBezTo>
                  <a:pt x="598" y="164"/>
                  <a:pt x="597" y="152"/>
                  <a:pt x="605" y="143"/>
                </a:cubicBezTo>
                <a:cubicBezTo>
                  <a:pt x="613" y="134"/>
                  <a:pt x="625" y="133"/>
                  <a:pt x="636" y="143"/>
                </a:cubicBezTo>
                <a:cubicBezTo>
                  <a:pt x="653" y="158"/>
                  <a:pt x="669" y="174"/>
                  <a:pt x="686" y="190"/>
                </a:cubicBezTo>
                <a:cubicBezTo>
                  <a:pt x="706" y="210"/>
                  <a:pt x="726" y="230"/>
                  <a:pt x="746" y="249"/>
                </a:cubicBezTo>
                <a:cubicBezTo>
                  <a:pt x="759" y="263"/>
                  <a:pt x="759" y="273"/>
                  <a:pt x="745" y="286"/>
                </a:cubicBezTo>
                <a:cubicBezTo>
                  <a:pt x="710" y="321"/>
                  <a:pt x="675" y="355"/>
                  <a:pt x="639" y="390"/>
                </a:cubicBezTo>
                <a:cubicBezTo>
                  <a:pt x="627" y="402"/>
                  <a:pt x="616" y="403"/>
                  <a:pt x="606" y="393"/>
                </a:cubicBezTo>
                <a:cubicBezTo>
                  <a:pt x="596" y="384"/>
                  <a:pt x="597" y="371"/>
                  <a:pt x="610" y="359"/>
                </a:cubicBezTo>
                <a:cubicBezTo>
                  <a:pt x="629" y="340"/>
                  <a:pt x="649" y="322"/>
                  <a:pt x="668" y="303"/>
                </a:cubicBezTo>
                <a:cubicBezTo>
                  <a:pt x="671" y="300"/>
                  <a:pt x="676" y="297"/>
                  <a:pt x="677" y="292"/>
                </a:cubicBezTo>
                <a:cubicBezTo>
                  <a:pt x="673" y="288"/>
                  <a:pt x="669" y="289"/>
                  <a:pt x="665" y="289"/>
                </a:cubicBezTo>
                <a:cubicBezTo>
                  <a:pt x="625" y="289"/>
                  <a:pt x="585" y="290"/>
                  <a:pt x="545" y="289"/>
                </a:cubicBezTo>
                <a:cubicBezTo>
                  <a:pt x="533" y="289"/>
                  <a:pt x="528" y="293"/>
                  <a:pt x="526" y="306"/>
                </a:cubicBezTo>
                <a:cubicBezTo>
                  <a:pt x="507" y="419"/>
                  <a:pt x="425" y="502"/>
                  <a:pt x="312" y="522"/>
                </a:cubicBezTo>
                <a:cubicBezTo>
                  <a:pt x="173" y="546"/>
                  <a:pt x="34" y="443"/>
                  <a:pt x="17" y="303"/>
                </a:cubicBezTo>
                <a:cubicBezTo>
                  <a:pt x="0" y="162"/>
                  <a:pt x="90" y="39"/>
                  <a:pt x="229" y="14"/>
                </a:cubicBezTo>
                <a:cubicBezTo>
                  <a:pt x="312" y="0"/>
                  <a:pt x="385" y="24"/>
                  <a:pt x="448" y="80"/>
                </a:cubicBezTo>
                <a:cubicBezTo>
                  <a:pt x="452" y="84"/>
                  <a:pt x="457" y="89"/>
                  <a:pt x="458" y="95"/>
                </a:cubicBezTo>
                <a:cubicBezTo>
                  <a:pt x="461" y="104"/>
                  <a:pt x="459" y="112"/>
                  <a:pt x="451" y="117"/>
                </a:cubicBezTo>
                <a:cubicBezTo>
                  <a:pt x="441" y="124"/>
                  <a:pt x="432" y="123"/>
                  <a:pt x="424" y="115"/>
                </a:cubicBezTo>
                <a:cubicBezTo>
                  <a:pt x="399" y="92"/>
                  <a:pt x="371" y="74"/>
                  <a:pt x="338" y="63"/>
                </a:cubicBezTo>
                <a:cubicBezTo>
                  <a:pt x="233" y="29"/>
                  <a:pt x="122" y="79"/>
                  <a:pt x="74" y="183"/>
                </a:cubicBezTo>
                <a:cubicBezTo>
                  <a:pt x="31" y="278"/>
                  <a:pt x="69" y="397"/>
                  <a:pt x="161" y="452"/>
                </a:cubicBezTo>
                <a:cubicBezTo>
                  <a:pt x="302" y="536"/>
                  <a:pt x="479" y="440"/>
                  <a:pt x="486" y="276"/>
                </a:cubicBezTo>
                <a:cubicBezTo>
                  <a:pt x="487" y="254"/>
                  <a:pt x="494" y="247"/>
                  <a:pt x="516" y="247"/>
                </a:cubicBezTo>
                <a:cubicBezTo>
                  <a:pt x="564" y="247"/>
                  <a:pt x="612" y="247"/>
                  <a:pt x="660" y="247"/>
                </a:cubicBezTo>
                <a:cubicBezTo>
                  <a:pt x="666" y="247"/>
                  <a:pt x="671" y="247"/>
                  <a:pt x="677" y="24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25">
            <a:extLst>
              <a:ext uri="{FF2B5EF4-FFF2-40B4-BE49-F238E27FC236}">
                <a16:creationId xmlns:a16="http://schemas.microsoft.com/office/drawing/2014/main" id="{A9EAC002-3E3D-4F3D-8615-7377C320CF09}"/>
              </a:ext>
            </a:extLst>
          </p:cNvPr>
          <p:cNvSpPr/>
          <p:nvPr/>
        </p:nvSpPr>
        <p:spPr>
          <a:xfrm>
            <a:off x="5570052" y="5251772"/>
            <a:ext cx="1908919" cy="1354217"/>
          </a:xfrm>
          <a:prstGeom prst="rect">
            <a:avLst/>
          </a:prstGeom>
        </p:spPr>
        <p:txBody>
          <a:bodyPr wrap="square">
            <a:spAutoFit/>
          </a:bodyPr>
          <a:lstStyle/>
          <a:p>
            <a:pPr algn="ctr"/>
            <a:r>
              <a:rPr lang="en-US" sz="1600" b="1" dirty="0">
                <a:latin typeface="Arial" panose="020B0604020202020204" pitchFamily="34" charset="0"/>
                <a:cs typeface="Arial" panose="020B0604020202020204" pitchFamily="34" charset="0"/>
              </a:rPr>
              <a:t>Calculate the</a:t>
            </a:r>
          </a:p>
          <a:p>
            <a:pPr algn="ctr"/>
            <a:r>
              <a:rPr lang="en-US" sz="1600" b="1" dirty="0">
                <a:latin typeface="Arial" panose="020B0604020202020204" pitchFamily="34" charset="0"/>
                <a:cs typeface="Arial" panose="020B0604020202020204" pitchFamily="34" charset="0"/>
              </a:rPr>
              <a:t>Estimated Market Value using </a:t>
            </a:r>
            <a:br>
              <a:rPr lang="en-US" sz="1600" b="1" dirty="0">
                <a:latin typeface="Arial" panose="020B0604020202020204" pitchFamily="34" charset="0"/>
                <a:cs typeface="Arial" panose="020B0604020202020204" pitchFamily="34" charset="0"/>
              </a:rPr>
            </a:br>
            <a:r>
              <a:rPr lang="en-US" sz="1600" b="1" dirty="0">
                <a:latin typeface="Arial" panose="020B0604020202020204" pitchFamily="34" charset="0"/>
                <a:cs typeface="Arial" panose="020B0604020202020204" pitchFamily="34" charset="0"/>
              </a:rPr>
              <a:t>Cap Rate</a:t>
            </a:r>
          </a:p>
          <a:p>
            <a:pPr algn="ctr"/>
            <a:endParaRPr lang="en-IN" sz="1600" b="1"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1644ABC8-8FE7-44A5-9281-0FC1B79EFA63}"/>
              </a:ext>
            </a:extLst>
          </p:cNvPr>
          <p:cNvSpPr/>
          <p:nvPr/>
        </p:nvSpPr>
        <p:spPr>
          <a:xfrm>
            <a:off x="5966739" y="3893740"/>
            <a:ext cx="1115546" cy="11155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C28B1B60-B5E2-45DF-9904-0A27CB5B7B68}"/>
              </a:ext>
            </a:extLst>
          </p:cNvPr>
          <p:cNvSpPr txBox="1"/>
          <p:nvPr/>
        </p:nvSpPr>
        <p:spPr>
          <a:xfrm>
            <a:off x="6076445" y="4097570"/>
            <a:ext cx="896134"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STEP</a:t>
            </a:r>
          </a:p>
          <a:p>
            <a:pPr algn="ctr"/>
            <a:r>
              <a:rPr lang="en-US" sz="2000" b="1" dirty="0">
                <a:solidFill>
                  <a:schemeClr val="bg1"/>
                </a:solidFill>
                <a:latin typeface="Arial" panose="020B0604020202020204" pitchFamily="34" charset="0"/>
                <a:cs typeface="Arial" panose="020B0604020202020204" pitchFamily="34" charset="0"/>
              </a:rPr>
              <a:t>03</a:t>
            </a:r>
            <a:endParaRPr lang="en-IN" sz="2000" b="1" dirty="0">
              <a:solidFill>
                <a:schemeClr val="bg1"/>
              </a:solidFill>
              <a:latin typeface="Arial" panose="020B0604020202020204" pitchFamily="34" charset="0"/>
              <a:cs typeface="Arial" panose="020B0604020202020204" pitchFamily="34" charset="0"/>
            </a:endParaRPr>
          </a:p>
        </p:txBody>
      </p:sp>
      <p:sp>
        <p:nvSpPr>
          <p:cNvPr id="31" name="Freeform 59">
            <a:extLst>
              <a:ext uri="{FF2B5EF4-FFF2-40B4-BE49-F238E27FC236}">
                <a16:creationId xmlns:a16="http://schemas.microsoft.com/office/drawing/2014/main" id="{1239A4F1-F865-4C9D-8CFA-A07C6C4A90AF}"/>
              </a:ext>
            </a:extLst>
          </p:cNvPr>
          <p:cNvSpPr>
            <a:spLocks noEditPoints="1"/>
          </p:cNvSpPr>
          <p:nvPr/>
        </p:nvSpPr>
        <p:spPr bwMode="auto">
          <a:xfrm>
            <a:off x="10816186" y="3689926"/>
            <a:ext cx="1470963" cy="1469547"/>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70 h 512"/>
              <a:gd name="T12" fmla="*/ 41 w 512"/>
              <a:gd name="T13" fmla="*/ 256 h 512"/>
              <a:gd name="T14" fmla="*/ 256 w 512"/>
              <a:gd name="T15" fmla="*/ 41 h 512"/>
              <a:gd name="T16" fmla="*/ 470 w 512"/>
              <a:gd name="T17" fmla="*/ 256 h 512"/>
              <a:gd name="T18" fmla="*/ 256 w 512"/>
              <a:gd name="T19" fmla="*/ 4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5" y="0"/>
                  <a:pt x="0" y="115"/>
                  <a:pt x="0" y="256"/>
                </a:cubicBezTo>
                <a:cubicBezTo>
                  <a:pt x="0" y="397"/>
                  <a:pt x="115" y="512"/>
                  <a:pt x="256" y="512"/>
                </a:cubicBezTo>
                <a:cubicBezTo>
                  <a:pt x="397" y="512"/>
                  <a:pt x="512" y="397"/>
                  <a:pt x="512" y="256"/>
                </a:cubicBezTo>
                <a:cubicBezTo>
                  <a:pt x="512" y="115"/>
                  <a:pt x="397" y="0"/>
                  <a:pt x="256" y="0"/>
                </a:cubicBezTo>
                <a:close/>
                <a:moveTo>
                  <a:pt x="256" y="470"/>
                </a:moveTo>
                <a:cubicBezTo>
                  <a:pt x="137" y="470"/>
                  <a:pt x="41" y="374"/>
                  <a:pt x="41" y="256"/>
                </a:cubicBezTo>
                <a:cubicBezTo>
                  <a:pt x="41" y="137"/>
                  <a:pt x="137" y="41"/>
                  <a:pt x="256" y="41"/>
                </a:cubicBezTo>
                <a:cubicBezTo>
                  <a:pt x="374" y="41"/>
                  <a:pt x="470" y="137"/>
                  <a:pt x="470" y="256"/>
                </a:cubicBezTo>
                <a:cubicBezTo>
                  <a:pt x="470" y="374"/>
                  <a:pt x="374" y="470"/>
                  <a:pt x="256" y="47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32">
            <a:extLst>
              <a:ext uri="{FF2B5EF4-FFF2-40B4-BE49-F238E27FC236}">
                <a16:creationId xmlns:a16="http://schemas.microsoft.com/office/drawing/2014/main" id="{CD26EDC9-269C-4C81-9260-66C031CE85E8}"/>
              </a:ext>
            </a:extLst>
          </p:cNvPr>
          <p:cNvSpPr/>
          <p:nvPr/>
        </p:nvSpPr>
        <p:spPr>
          <a:xfrm>
            <a:off x="10993894" y="3866926"/>
            <a:ext cx="1115546" cy="11155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5BA9B114-680B-4ED4-A822-42B0CA7D6117}"/>
              </a:ext>
            </a:extLst>
          </p:cNvPr>
          <p:cNvSpPr txBox="1"/>
          <p:nvPr/>
        </p:nvSpPr>
        <p:spPr>
          <a:xfrm>
            <a:off x="10926120" y="4070756"/>
            <a:ext cx="1251095"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STEP</a:t>
            </a:r>
          </a:p>
          <a:p>
            <a:pPr algn="ctr"/>
            <a:r>
              <a:rPr lang="en-US" sz="2000" b="1" dirty="0">
                <a:solidFill>
                  <a:schemeClr val="bg1"/>
                </a:solidFill>
                <a:latin typeface="Arial" panose="020B0604020202020204" pitchFamily="34" charset="0"/>
                <a:cs typeface="Arial" panose="020B0604020202020204" pitchFamily="34" charset="0"/>
              </a:rPr>
              <a:t>05</a:t>
            </a:r>
            <a:endParaRPr lang="en-IN" sz="2000" b="1" dirty="0">
              <a:solidFill>
                <a:schemeClr val="bg1"/>
              </a:solidFill>
              <a:latin typeface="Arial" panose="020B0604020202020204" pitchFamily="34" charset="0"/>
              <a:cs typeface="Arial" panose="020B0604020202020204" pitchFamily="34" charset="0"/>
            </a:endParaRPr>
          </a:p>
        </p:txBody>
      </p:sp>
      <p:sp>
        <p:nvSpPr>
          <p:cNvPr id="37" name="Freeform 55">
            <a:extLst>
              <a:ext uri="{FF2B5EF4-FFF2-40B4-BE49-F238E27FC236}">
                <a16:creationId xmlns:a16="http://schemas.microsoft.com/office/drawing/2014/main" id="{C7BCB825-1438-4365-8544-54BEB5AFB340}"/>
              </a:ext>
            </a:extLst>
          </p:cNvPr>
          <p:cNvSpPr>
            <a:spLocks/>
          </p:cNvSpPr>
          <p:nvPr/>
        </p:nvSpPr>
        <p:spPr bwMode="auto">
          <a:xfrm>
            <a:off x="8254631" y="3689926"/>
            <a:ext cx="2158586" cy="1553164"/>
          </a:xfrm>
          <a:custGeom>
            <a:avLst/>
            <a:gdLst>
              <a:gd name="T0" fmla="*/ 677 w 759"/>
              <a:gd name="T1" fmla="*/ 247 h 546"/>
              <a:gd name="T2" fmla="*/ 613 w 759"/>
              <a:gd name="T3" fmla="*/ 179 h 546"/>
              <a:gd name="T4" fmla="*/ 607 w 759"/>
              <a:gd name="T5" fmla="*/ 174 h 546"/>
              <a:gd name="T6" fmla="*/ 605 w 759"/>
              <a:gd name="T7" fmla="*/ 143 h 546"/>
              <a:gd name="T8" fmla="*/ 636 w 759"/>
              <a:gd name="T9" fmla="*/ 143 h 546"/>
              <a:gd name="T10" fmla="*/ 686 w 759"/>
              <a:gd name="T11" fmla="*/ 190 h 546"/>
              <a:gd name="T12" fmla="*/ 746 w 759"/>
              <a:gd name="T13" fmla="*/ 249 h 546"/>
              <a:gd name="T14" fmla="*/ 745 w 759"/>
              <a:gd name="T15" fmla="*/ 286 h 546"/>
              <a:gd name="T16" fmla="*/ 639 w 759"/>
              <a:gd name="T17" fmla="*/ 390 h 546"/>
              <a:gd name="T18" fmla="*/ 606 w 759"/>
              <a:gd name="T19" fmla="*/ 393 h 546"/>
              <a:gd name="T20" fmla="*/ 610 w 759"/>
              <a:gd name="T21" fmla="*/ 359 h 546"/>
              <a:gd name="T22" fmla="*/ 668 w 759"/>
              <a:gd name="T23" fmla="*/ 303 h 546"/>
              <a:gd name="T24" fmla="*/ 677 w 759"/>
              <a:gd name="T25" fmla="*/ 292 h 546"/>
              <a:gd name="T26" fmla="*/ 665 w 759"/>
              <a:gd name="T27" fmla="*/ 289 h 546"/>
              <a:gd name="T28" fmla="*/ 545 w 759"/>
              <a:gd name="T29" fmla="*/ 289 h 546"/>
              <a:gd name="T30" fmla="*/ 526 w 759"/>
              <a:gd name="T31" fmla="*/ 306 h 546"/>
              <a:gd name="T32" fmla="*/ 312 w 759"/>
              <a:gd name="T33" fmla="*/ 522 h 546"/>
              <a:gd name="T34" fmla="*/ 17 w 759"/>
              <a:gd name="T35" fmla="*/ 303 h 546"/>
              <a:gd name="T36" fmla="*/ 229 w 759"/>
              <a:gd name="T37" fmla="*/ 14 h 546"/>
              <a:gd name="T38" fmla="*/ 448 w 759"/>
              <a:gd name="T39" fmla="*/ 80 h 546"/>
              <a:gd name="T40" fmla="*/ 458 w 759"/>
              <a:gd name="T41" fmla="*/ 95 h 546"/>
              <a:gd name="T42" fmla="*/ 451 w 759"/>
              <a:gd name="T43" fmla="*/ 117 h 546"/>
              <a:gd name="T44" fmla="*/ 424 w 759"/>
              <a:gd name="T45" fmla="*/ 115 h 546"/>
              <a:gd name="T46" fmla="*/ 338 w 759"/>
              <a:gd name="T47" fmla="*/ 63 h 546"/>
              <a:gd name="T48" fmla="*/ 74 w 759"/>
              <a:gd name="T49" fmla="*/ 183 h 546"/>
              <a:gd name="T50" fmla="*/ 161 w 759"/>
              <a:gd name="T51" fmla="*/ 452 h 546"/>
              <a:gd name="T52" fmla="*/ 486 w 759"/>
              <a:gd name="T53" fmla="*/ 276 h 546"/>
              <a:gd name="T54" fmla="*/ 516 w 759"/>
              <a:gd name="T55" fmla="*/ 247 h 546"/>
              <a:gd name="T56" fmla="*/ 660 w 759"/>
              <a:gd name="T57" fmla="*/ 247 h 546"/>
              <a:gd name="T58" fmla="*/ 677 w 759"/>
              <a:gd name="T59" fmla="*/ 24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9" h="546">
                <a:moveTo>
                  <a:pt x="677" y="247"/>
                </a:moveTo>
                <a:cubicBezTo>
                  <a:pt x="655" y="223"/>
                  <a:pt x="634" y="201"/>
                  <a:pt x="613" y="179"/>
                </a:cubicBezTo>
                <a:cubicBezTo>
                  <a:pt x="611" y="177"/>
                  <a:pt x="609" y="176"/>
                  <a:pt x="607" y="174"/>
                </a:cubicBezTo>
                <a:cubicBezTo>
                  <a:pt x="598" y="164"/>
                  <a:pt x="597" y="152"/>
                  <a:pt x="605" y="143"/>
                </a:cubicBezTo>
                <a:cubicBezTo>
                  <a:pt x="613" y="134"/>
                  <a:pt x="625" y="133"/>
                  <a:pt x="636" y="143"/>
                </a:cubicBezTo>
                <a:cubicBezTo>
                  <a:pt x="653" y="158"/>
                  <a:pt x="669" y="174"/>
                  <a:pt x="686" y="190"/>
                </a:cubicBezTo>
                <a:cubicBezTo>
                  <a:pt x="706" y="210"/>
                  <a:pt x="726" y="230"/>
                  <a:pt x="746" y="249"/>
                </a:cubicBezTo>
                <a:cubicBezTo>
                  <a:pt x="759" y="263"/>
                  <a:pt x="759" y="273"/>
                  <a:pt x="745" y="286"/>
                </a:cubicBezTo>
                <a:cubicBezTo>
                  <a:pt x="710" y="321"/>
                  <a:pt x="675" y="355"/>
                  <a:pt x="639" y="390"/>
                </a:cubicBezTo>
                <a:cubicBezTo>
                  <a:pt x="627" y="402"/>
                  <a:pt x="616" y="403"/>
                  <a:pt x="606" y="393"/>
                </a:cubicBezTo>
                <a:cubicBezTo>
                  <a:pt x="596" y="384"/>
                  <a:pt x="597" y="371"/>
                  <a:pt x="610" y="359"/>
                </a:cubicBezTo>
                <a:cubicBezTo>
                  <a:pt x="629" y="340"/>
                  <a:pt x="649" y="322"/>
                  <a:pt x="668" y="303"/>
                </a:cubicBezTo>
                <a:cubicBezTo>
                  <a:pt x="671" y="300"/>
                  <a:pt x="676" y="297"/>
                  <a:pt x="677" y="292"/>
                </a:cubicBezTo>
                <a:cubicBezTo>
                  <a:pt x="673" y="288"/>
                  <a:pt x="669" y="289"/>
                  <a:pt x="665" y="289"/>
                </a:cubicBezTo>
                <a:cubicBezTo>
                  <a:pt x="625" y="289"/>
                  <a:pt x="585" y="290"/>
                  <a:pt x="545" y="289"/>
                </a:cubicBezTo>
                <a:cubicBezTo>
                  <a:pt x="533" y="289"/>
                  <a:pt x="528" y="293"/>
                  <a:pt x="526" y="306"/>
                </a:cubicBezTo>
                <a:cubicBezTo>
                  <a:pt x="507" y="419"/>
                  <a:pt x="425" y="502"/>
                  <a:pt x="312" y="522"/>
                </a:cubicBezTo>
                <a:cubicBezTo>
                  <a:pt x="173" y="546"/>
                  <a:pt x="34" y="443"/>
                  <a:pt x="17" y="303"/>
                </a:cubicBezTo>
                <a:cubicBezTo>
                  <a:pt x="0" y="162"/>
                  <a:pt x="90" y="39"/>
                  <a:pt x="229" y="14"/>
                </a:cubicBezTo>
                <a:cubicBezTo>
                  <a:pt x="312" y="0"/>
                  <a:pt x="385" y="24"/>
                  <a:pt x="448" y="80"/>
                </a:cubicBezTo>
                <a:cubicBezTo>
                  <a:pt x="452" y="84"/>
                  <a:pt x="457" y="89"/>
                  <a:pt x="458" y="95"/>
                </a:cubicBezTo>
                <a:cubicBezTo>
                  <a:pt x="461" y="104"/>
                  <a:pt x="459" y="112"/>
                  <a:pt x="451" y="117"/>
                </a:cubicBezTo>
                <a:cubicBezTo>
                  <a:pt x="441" y="124"/>
                  <a:pt x="432" y="123"/>
                  <a:pt x="424" y="115"/>
                </a:cubicBezTo>
                <a:cubicBezTo>
                  <a:pt x="399" y="92"/>
                  <a:pt x="371" y="74"/>
                  <a:pt x="338" y="63"/>
                </a:cubicBezTo>
                <a:cubicBezTo>
                  <a:pt x="233" y="29"/>
                  <a:pt x="122" y="79"/>
                  <a:pt x="74" y="183"/>
                </a:cubicBezTo>
                <a:cubicBezTo>
                  <a:pt x="31" y="278"/>
                  <a:pt x="69" y="397"/>
                  <a:pt x="161" y="452"/>
                </a:cubicBezTo>
                <a:cubicBezTo>
                  <a:pt x="302" y="536"/>
                  <a:pt x="479" y="440"/>
                  <a:pt x="486" y="276"/>
                </a:cubicBezTo>
                <a:cubicBezTo>
                  <a:pt x="487" y="254"/>
                  <a:pt x="494" y="247"/>
                  <a:pt x="516" y="247"/>
                </a:cubicBezTo>
                <a:cubicBezTo>
                  <a:pt x="564" y="247"/>
                  <a:pt x="612" y="247"/>
                  <a:pt x="660" y="247"/>
                </a:cubicBezTo>
                <a:cubicBezTo>
                  <a:pt x="666" y="247"/>
                  <a:pt x="671" y="247"/>
                  <a:pt x="677" y="24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38">
            <a:extLst>
              <a:ext uri="{FF2B5EF4-FFF2-40B4-BE49-F238E27FC236}">
                <a16:creationId xmlns:a16="http://schemas.microsoft.com/office/drawing/2014/main" id="{7FC53CFA-849C-43F5-B361-A9419F033239}"/>
              </a:ext>
            </a:extLst>
          </p:cNvPr>
          <p:cNvSpPr/>
          <p:nvPr/>
        </p:nvSpPr>
        <p:spPr>
          <a:xfrm>
            <a:off x="7938824" y="5251772"/>
            <a:ext cx="2201855" cy="1846659"/>
          </a:xfrm>
          <a:prstGeom prst="rect">
            <a:avLst/>
          </a:prstGeom>
        </p:spPr>
        <p:txBody>
          <a:bodyPr wrap="square">
            <a:spAutoFit/>
          </a:bodyPr>
          <a:lstStyle/>
          <a:p>
            <a:pPr algn="ctr"/>
            <a:r>
              <a:rPr lang="en-US" sz="1600" b="1" dirty="0">
                <a:latin typeface="Arial" panose="020B0604020202020204" pitchFamily="34" charset="0"/>
                <a:cs typeface="Arial" panose="020B0604020202020204" pitchFamily="34" charset="0"/>
              </a:rPr>
              <a:t>Derive the Loan Amount, based on the Loan-to-Value (LTV) and Debt Service Coverage (DSC) calculations</a:t>
            </a:r>
          </a:p>
          <a:p>
            <a:pPr algn="ctr"/>
            <a:endParaRPr lang="en-IN" sz="1600" b="1" dirty="0">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D03BAF19-8CD8-431F-9664-778F41078518}"/>
              </a:ext>
            </a:extLst>
          </p:cNvPr>
          <p:cNvSpPr/>
          <p:nvPr/>
        </p:nvSpPr>
        <p:spPr>
          <a:xfrm>
            <a:off x="8478983" y="3893740"/>
            <a:ext cx="1115546" cy="11155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2C95D1BE-334C-4BBC-B953-44A84EB26447}"/>
              </a:ext>
            </a:extLst>
          </p:cNvPr>
          <p:cNvSpPr txBox="1"/>
          <p:nvPr/>
        </p:nvSpPr>
        <p:spPr>
          <a:xfrm>
            <a:off x="8588689" y="4097570"/>
            <a:ext cx="896134"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STEP</a:t>
            </a:r>
          </a:p>
          <a:p>
            <a:pPr algn="ctr"/>
            <a:r>
              <a:rPr lang="en-US" sz="2000" b="1" dirty="0">
                <a:solidFill>
                  <a:schemeClr val="bg1"/>
                </a:solidFill>
                <a:latin typeface="Arial" panose="020B0604020202020204" pitchFamily="34" charset="0"/>
                <a:cs typeface="Arial" panose="020B0604020202020204" pitchFamily="34" charset="0"/>
              </a:rPr>
              <a:t>04</a:t>
            </a:r>
            <a:endParaRPr lang="en-IN" sz="2000" b="1" dirty="0">
              <a:solidFill>
                <a:schemeClr val="bg1"/>
              </a:solidFill>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BA9F0CB7-5AB2-4232-90B4-977524CD7BD5}"/>
              </a:ext>
            </a:extLst>
          </p:cNvPr>
          <p:cNvSpPr txBox="1"/>
          <p:nvPr/>
        </p:nvSpPr>
        <p:spPr>
          <a:xfrm>
            <a:off x="1150297" y="2802070"/>
            <a:ext cx="10691507" cy="461665"/>
          </a:xfrm>
          <a:prstGeom prst="rect">
            <a:avLst/>
          </a:prstGeom>
          <a:noFill/>
        </p:spPr>
        <p:txBody>
          <a:bodyPr wrap="square">
            <a:spAutoFit/>
          </a:bodyPr>
          <a:lstStyle/>
          <a:p>
            <a:pPr algn="ctr"/>
            <a:r>
              <a:rPr lang="en-US" sz="2400" b="1" dirty="0">
                <a:latin typeface="Arial" panose="020B0604020202020204" pitchFamily="34" charset="0"/>
                <a:cs typeface="Arial" panose="020B0604020202020204" pitchFamily="34" charset="0"/>
              </a:rPr>
              <a:t>Steps to Evaluate the Proposed Building’s Income-producing Potential </a:t>
            </a:r>
          </a:p>
        </p:txBody>
      </p:sp>
      <p:sp>
        <p:nvSpPr>
          <p:cNvPr id="75" name="Rectangle 74">
            <a:extLst>
              <a:ext uri="{FF2B5EF4-FFF2-40B4-BE49-F238E27FC236}">
                <a16:creationId xmlns:a16="http://schemas.microsoft.com/office/drawing/2014/main" id="{9FA5486E-2492-4851-9DC9-869003698644}"/>
              </a:ext>
            </a:extLst>
          </p:cNvPr>
          <p:cNvSpPr/>
          <p:nvPr/>
        </p:nvSpPr>
        <p:spPr>
          <a:xfrm>
            <a:off x="10483557" y="5251771"/>
            <a:ext cx="2148779" cy="1077218"/>
          </a:xfrm>
          <a:prstGeom prst="rect">
            <a:avLst/>
          </a:prstGeom>
        </p:spPr>
        <p:txBody>
          <a:bodyPr wrap="square">
            <a:spAutoFit/>
          </a:bodyPr>
          <a:lstStyle/>
          <a:p>
            <a:pPr algn="ctr"/>
            <a:r>
              <a:rPr lang="en-US" sz="1600" b="1" dirty="0">
                <a:latin typeface="Arial" panose="020B0604020202020204" pitchFamily="34" charset="0"/>
                <a:cs typeface="Arial" panose="020B0604020202020204" pitchFamily="34" charset="0"/>
              </a:rPr>
              <a:t>Conduct Transaction-level Stress Testing and Sensitivity Analysis</a:t>
            </a:r>
          </a:p>
        </p:txBody>
      </p:sp>
      <p:sp>
        <p:nvSpPr>
          <p:cNvPr id="77" name="Text Placeholder 2">
            <a:extLst>
              <a:ext uri="{FF2B5EF4-FFF2-40B4-BE49-F238E27FC236}">
                <a16:creationId xmlns:a16="http://schemas.microsoft.com/office/drawing/2014/main" id="{C4F15CE3-0991-44DF-B7E8-6B376DBD04A7}"/>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each step to learn about it.</a:t>
            </a:r>
          </a:p>
        </p:txBody>
      </p:sp>
      <p:sp>
        <p:nvSpPr>
          <p:cNvPr id="4" name="Slide Number Placeholder 3">
            <a:extLst>
              <a:ext uri="{FF2B5EF4-FFF2-40B4-BE49-F238E27FC236}">
                <a16:creationId xmlns:a16="http://schemas.microsoft.com/office/drawing/2014/main" id="{FBD5FD92-2817-4AA9-8AA7-F7F1C4F0690A}"/>
              </a:ext>
            </a:extLst>
          </p:cNvPr>
          <p:cNvSpPr>
            <a:spLocks noGrp="1"/>
          </p:cNvSpPr>
          <p:nvPr>
            <p:ph type="sldNum" sz="quarter" idx="12"/>
          </p:nvPr>
        </p:nvSpPr>
        <p:spPr/>
        <p:txBody>
          <a:bodyPr/>
          <a:lstStyle/>
          <a:p>
            <a:fld id="{71A628A0-E779-4D32-97F1-9C80A60D6EF0}" type="slidenum">
              <a:rPr lang="en-IN" smtClean="0"/>
              <a:pPr/>
              <a:t>117</a:t>
            </a:fld>
            <a:r>
              <a:rPr lang="en-IN"/>
              <a:t> of 116</a:t>
            </a:r>
            <a:endParaRPr lang="en-IN" dirty="0"/>
          </a:p>
        </p:txBody>
      </p:sp>
    </p:spTree>
    <p:extLst>
      <p:ext uri="{BB962C8B-B14F-4D97-AF65-F5344CB8AC3E}">
        <p14:creationId xmlns:p14="http://schemas.microsoft.com/office/powerpoint/2010/main" val="24772283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9EFDB35-F867-4E79-9CF2-B8D08F9793C2}"/>
              </a:ext>
            </a:extLst>
          </p:cNvPr>
          <p:cNvSpPr/>
          <p:nvPr/>
        </p:nvSpPr>
        <p:spPr>
          <a:xfrm>
            <a:off x="227838" y="2044900"/>
            <a:ext cx="12527280" cy="566399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40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C98EB5E0-3786-4B59-84DE-8C246E8C6B66}"/>
              </a:ext>
            </a:extLst>
          </p:cNvPr>
          <p:cNvSpPr>
            <a:spLocks noGrp="1"/>
          </p:cNvSpPr>
          <p:nvPr>
            <p:ph type="title"/>
          </p:nvPr>
        </p:nvSpPr>
        <p:spPr/>
        <p:txBody>
          <a:bodyPr/>
          <a:lstStyle/>
          <a:p>
            <a:r>
              <a:rPr lang="en-US" dirty="0"/>
              <a:t>Operating Expenses</a:t>
            </a:r>
            <a:endParaRPr lang="en-IN" dirty="0"/>
          </a:p>
        </p:txBody>
      </p:sp>
      <p:sp>
        <p:nvSpPr>
          <p:cNvPr id="8" name="Rectangle 7">
            <a:extLst>
              <a:ext uri="{FF2B5EF4-FFF2-40B4-BE49-F238E27FC236}">
                <a16:creationId xmlns:a16="http://schemas.microsoft.com/office/drawing/2014/main" id="{88263489-F4F6-417A-8E98-98F123E5EF81}"/>
              </a:ext>
            </a:extLst>
          </p:cNvPr>
          <p:cNvSpPr/>
          <p:nvPr/>
        </p:nvSpPr>
        <p:spPr>
          <a:xfrm>
            <a:off x="13090068" y="0"/>
            <a:ext cx="1102182"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Slide 31</a:t>
            </a:r>
          </a:p>
        </p:txBody>
      </p:sp>
      <p:sp>
        <p:nvSpPr>
          <p:cNvPr id="14" name="Freeform 55">
            <a:extLst>
              <a:ext uri="{FF2B5EF4-FFF2-40B4-BE49-F238E27FC236}">
                <a16:creationId xmlns:a16="http://schemas.microsoft.com/office/drawing/2014/main" id="{1BDC1B46-30D1-4AED-84B8-5890896DD671}"/>
              </a:ext>
            </a:extLst>
          </p:cNvPr>
          <p:cNvSpPr>
            <a:spLocks/>
          </p:cNvSpPr>
          <p:nvPr/>
        </p:nvSpPr>
        <p:spPr bwMode="auto">
          <a:xfrm>
            <a:off x="683599" y="3689926"/>
            <a:ext cx="2158586" cy="1553164"/>
          </a:xfrm>
          <a:custGeom>
            <a:avLst/>
            <a:gdLst>
              <a:gd name="T0" fmla="*/ 677 w 759"/>
              <a:gd name="T1" fmla="*/ 247 h 546"/>
              <a:gd name="T2" fmla="*/ 613 w 759"/>
              <a:gd name="T3" fmla="*/ 179 h 546"/>
              <a:gd name="T4" fmla="*/ 607 w 759"/>
              <a:gd name="T5" fmla="*/ 174 h 546"/>
              <a:gd name="T6" fmla="*/ 605 w 759"/>
              <a:gd name="T7" fmla="*/ 143 h 546"/>
              <a:gd name="T8" fmla="*/ 636 w 759"/>
              <a:gd name="T9" fmla="*/ 143 h 546"/>
              <a:gd name="T10" fmla="*/ 686 w 759"/>
              <a:gd name="T11" fmla="*/ 190 h 546"/>
              <a:gd name="T12" fmla="*/ 746 w 759"/>
              <a:gd name="T13" fmla="*/ 249 h 546"/>
              <a:gd name="T14" fmla="*/ 745 w 759"/>
              <a:gd name="T15" fmla="*/ 286 h 546"/>
              <a:gd name="T16" fmla="*/ 639 w 759"/>
              <a:gd name="T17" fmla="*/ 390 h 546"/>
              <a:gd name="T18" fmla="*/ 606 w 759"/>
              <a:gd name="T19" fmla="*/ 393 h 546"/>
              <a:gd name="T20" fmla="*/ 610 w 759"/>
              <a:gd name="T21" fmla="*/ 359 h 546"/>
              <a:gd name="T22" fmla="*/ 668 w 759"/>
              <a:gd name="T23" fmla="*/ 303 h 546"/>
              <a:gd name="T24" fmla="*/ 677 w 759"/>
              <a:gd name="T25" fmla="*/ 292 h 546"/>
              <a:gd name="T26" fmla="*/ 665 w 759"/>
              <a:gd name="T27" fmla="*/ 289 h 546"/>
              <a:gd name="T28" fmla="*/ 545 w 759"/>
              <a:gd name="T29" fmla="*/ 289 h 546"/>
              <a:gd name="T30" fmla="*/ 526 w 759"/>
              <a:gd name="T31" fmla="*/ 306 h 546"/>
              <a:gd name="T32" fmla="*/ 312 w 759"/>
              <a:gd name="T33" fmla="*/ 522 h 546"/>
              <a:gd name="T34" fmla="*/ 17 w 759"/>
              <a:gd name="T35" fmla="*/ 303 h 546"/>
              <a:gd name="T36" fmla="*/ 229 w 759"/>
              <a:gd name="T37" fmla="*/ 14 h 546"/>
              <a:gd name="T38" fmla="*/ 448 w 759"/>
              <a:gd name="T39" fmla="*/ 80 h 546"/>
              <a:gd name="T40" fmla="*/ 458 w 759"/>
              <a:gd name="T41" fmla="*/ 95 h 546"/>
              <a:gd name="T42" fmla="*/ 451 w 759"/>
              <a:gd name="T43" fmla="*/ 117 h 546"/>
              <a:gd name="T44" fmla="*/ 424 w 759"/>
              <a:gd name="T45" fmla="*/ 115 h 546"/>
              <a:gd name="T46" fmla="*/ 338 w 759"/>
              <a:gd name="T47" fmla="*/ 63 h 546"/>
              <a:gd name="T48" fmla="*/ 74 w 759"/>
              <a:gd name="T49" fmla="*/ 183 h 546"/>
              <a:gd name="T50" fmla="*/ 161 w 759"/>
              <a:gd name="T51" fmla="*/ 452 h 546"/>
              <a:gd name="T52" fmla="*/ 486 w 759"/>
              <a:gd name="T53" fmla="*/ 276 h 546"/>
              <a:gd name="T54" fmla="*/ 516 w 759"/>
              <a:gd name="T55" fmla="*/ 247 h 546"/>
              <a:gd name="T56" fmla="*/ 660 w 759"/>
              <a:gd name="T57" fmla="*/ 247 h 546"/>
              <a:gd name="T58" fmla="*/ 677 w 759"/>
              <a:gd name="T59" fmla="*/ 24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9" h="546">
                <a:moveTo>
                  <a:pt x="677" y="247"/>
                </a:moveTo>
                <a:cubicBezTo>
                  <a:pt x="655" y="223"/>
                  <a:pt x="634" y="201"/>
                  <a:pt x="613" y="179"/>
                </a:cubicBezTo>
                <a:cubicBezTo>
                  <a:pt x="611" y="177"/>
                  <a:pt x="609" y="176"/>
                  <a:pt x="607" y="174"/>
                </a:cubicBezTo>
                <a:cubicBezTo>
                  <a:pt x="598" y="164"/>
                  <a:pt x="597" y="152"/>
                  <a:pt x="605" y="143"/>
                </a:cubicBezTo>
                <a:cubicBezTo>
                  <a:pt x="613" y="134"/>
                  <a:pt x="625" y="133"/>
                  <a:pt x="636" y="143"/>
                </a:cubicBezTo>
                <a:cubicBezTo>
                  <a:pt x="653" y="158"/>
                  <a:pt x="669" y="174"/>
                  <a:pt x="686" y="190"/>
                </a:cubicBezTo>
                <a:cubicBezTo>
                  <a:pt x="706" y="210"/>
                  <a:pt x="726" y="230"/>
                  <a:pt x="746" y="249"/>
                </a:cubicBezTo>
                <a:cubicBezTo>
                  <a:pt x="759" y="263"/>
                  <a:pt x="759" y="273"/>
                  <a:pt x="745" y="286"/>
                </a:cubicBezTo>
                <a:cubicBezTo>
                  <a:pt x="710" y="321"/>
                  <a:pt x="675" y="355"/>
                  <a:pt x="639" y="390"/>
                </a:cubicBezTo>
                <a:cubicBezTo>
                  <a:pt x="627" y="402"/>
                  <a:pt x="616" y="403"/>
                  <a:pt x="606" y="393"/>
                </a:cubicBezTo>
                <a:cubicBezTo>
                  <a:pt x="596" y="384"/>
                  <a:pt x="597" y="371"/>
                  <a:pt x="610" y="359"/>
                </a:cubicBezTo>
                <a:cubicBezTo>
                  <a:pt x="629" y="340"/>
                  <a:pt x="649" y="322"/>
                  <a:pt x="668" y="303"/>
                </a:cubicBezTo>
                <a:cubicBezTo>
                  <a:pt x="671" y="300"/>
                  <a:pt x="676" y="297"/>
                  <a:pt x="677" y="292"/>
                </a:cubicBezTo>
                <a:cubicBezTo>
                  <a:pt x="673" y="288"/>
                  <a:pt x="669" y="289"/>
                  <a:pt x="665" y="289"/>
                </a:cubicBezTo>
                <a:cubicBezTo>
                  <a:pt x="625" y="289"/>
                  <a:pt x="585" y="290"/>
                  <a:pt x="545" y="289"/>
                </a:cubicBezTo>
                <a:cubicBezTo>
                  <a:pt x="533" y="289"/>
                  <a:pt x="528" y="293"/>
                  <a:pt x="526" y="306"/>
                </a:cubicBezTo>
                <a:cubicBezTo>
                  <a:pt x="507" y="419"/>
                  <a:pt x="425" y="502"/>
                  <a:pt x="312" y="522"/>
                </a:cubicBezTo>
                <a:cubicBezTo>
                  <a:pt x="173" y="546"/>
                  <a:pt x="34" y="443"/>
                  <a:pt x="17" y="303"/>
                </a:cubicBezTo>
                <a:cubicBezTo>
                  <a:pt x="0" y="162"/>
                  <a:pt x="90" y="39"/>
                  <a:pt x="229" y="14"/>
                </a:cubicBezTo>
                <a:cubicBezTo>
                  <a:pt x="312" y="0"/>
                  <a:pt x="385" y="24"/>
                  <a:pt x="448" y="80"/>
                </a:cubicBezTo>
                <a:cubicBezTo>
                  <a:pt x="452" y="84"/>
                  <a:pt x="457" y="89"/>
                  <a:pt x="458" y="95"/>
                </a:cubicBezTo>
                <a:cubicBezTo>
                  <a:pt x="461" y="104"/>
                  <a:pt x="459" y="112"/>
                  <a:pt x="451" y="117"/>
                </a:cubicBezTo>
                <a:cubicBezTo>
                  <a:pt x="441" y="124"/>
                  <a:pt x="432" y="123"/>
                  <a:pt x="424" y="115"/>
                </a:cubicBezTo>
                <a:cubicBezTo>
                  <a:pt x="399" y="92"/>
                  <a:pt x="371" y="74"/>
                  <a:pt x="338" y="63"/>
                </a:cubicBezTo>
                <a:cubicBezTo>
                  <a:pt x="233" y="29"/>
                  <a:pt x="122" y="79"/>
                  <a:pt x="74" y="183"/>
                </a:cubicBezTo>
                <a:cubicBezTo>
                  <a:pt x="31" y="278"/>
                  <a:pt x="69" y="397"/>
                  <a:pt x="161" y="452"/>
                </a:cubicBezTo>
                <a:cubicBezTo>
                  <a:pt x="302" y="536"/>
                  <a:pt x="479" y="440"/>
                  <a:pt x="486" y="276"/>
                </a:cubicBezTo>
                <a:cubicBezTo>
                  <a:pt x="487" y="254"/>
                  <a:pt x="494" y="247"/>
                  <a:pt x="516" y="247"/>
                </a:cubicBezTo>
                <a:cubicBezTo>
                  <a:pt x="564" y="247"/>
                  <a:pt x="612" y="247"/>
                  <a:pt x="660" y="247"/>
                </a:cubicBezTo>
                <a:cubicBezTo>
                  <a:pt x="666" y="247"/>
                  <a:pt x="671" y="247"/>
                  <a:pt x="677" y="247"/>
                </a:cubicBezTo>
                <a:close/>
              </a:path>
            </a:pathLst>
          </a:custGeom>
          <a:solidFill>
            <a:srgbClr val="0A3E6E"/>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4">
            <a:extLst>
              <a:ext uri="{FF2B5EF4-FFF2-40B4-BE49-F238E27FC236}">
                <a16:creationId xmlns:a16="http://schemas.microsoft.com/office/drawing/2014/main" id="{EACD916E-26C6-4014-AEB3-913C6F3EB669}"/>
              </a:ext>
            </a:extLst>
          </p:cNvPr>
          <p:cNvSpPr/>
          <p:nvPr/>
        </p:nvSpPr>
        <p:spPr>
          <a:xfrm>
            <a:off x="896640" y="3893740"/>
            <a:ext cx="1115546" cy="1115546"/>
          </a:xfrm>
          <a:prstGeom prst="ellipse">
            <a:avLst/>
          </a:prstGeom>
          <a:solidFill>
            <a:srgbClr val="0A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4ED02677-89A5-4D96-BD93-200AF2FB4FB8}"/>
              </a:ext>
            </a:extLst>
          </p:cNvPr>
          <p:cNvSpPr/>
          <p:nvPr/>
        </p:nvSpPr>
        <p:spPr>
          <a:xfrm>
            <a:off x="369829" y="5251772"/>
            <a:ext cx="2251612" cy="830997"/>
          </a:xfrm>
          <a:prstGeom prst="rect">
            <a:avLst/>
          </a:prstGeom>
        </p:spPr>
        <p:txBody>
          <a:bodyPr wrap="square">
            <a:spAutoFit/>
          </a:bodyPr>
          <a:lstStyle/>
          <a:p>
            <a:pPr algn="ctr"/>
            <a:r>
              <a:rPr lang="en-US" sz="1600" b="1" dirty="0">
                <a:latin typeface="Arial" panose="020B0604020202020204" pitchFamily="34" charset="0"/>
                <a:cs typeface="Arial" panose="020B0604020202020204" pitchFamily="34" charset="0"/>
              </a:rPr>
              <a:t>Calculate the Effective Gross Income</a:t>
            </a:r>
          </a:p>
        </p:txBody>
      </p:sp>
      <p:sp>
        <p:nvSpPr>
          <p:cNvPr id="17" name="TextBox 16">
            <a:extLst>
              <a:ext uri="{FF2B5EF4-FFF2-40B4-BE49-F238E27FC236}">
                <a16:creationId xmlns:a16="http://schemas.microsoft.com/office/drawing/2014/main" id="{37A8D7FE-4DE9-4616-8F54-1E5CCA4E2A60}"/>
              </a:ext>
            </a:extLst>
          </p:cNvPr>
          <p:cNvSpPr txBox="1"/>
          <p:nvPr/>
        </p:nvSpPr>
        <p:spPr>
          <a:xfrm>
            <a:off x="978064" y="4097570"/>
            <a:ext cx="952698"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STEP</a:t>
            </a:r>
          </a:p>
          <a:p>
            <a:pPr algn="ctr"/>
            <a:r>
              <a:rPr lang="en-US" sz="2000" b="1" dirty="0">
                <a:solidFill>
                  <a:schemeClr val="bg1"/>
                </a:solidFill>
                <a:latin typeface="Arial" panose="020B0604020202020204" pitchFamily="34" charset="0"/>
                <a:cs typeface="Arial" panose="020B0604020202020204" pitchFamily="34" charset="0"/>
              </a:rPr>
              <a:t>01</a:t>
            </a:r>
            <a:endParaRPr lang="en-IN" sz="2000" b="1" dirty="0">
              <a:solidFill>
                <a:schemeClr val="bg1"/>
              </a:solidFill>
              <a:latin typeface="Arial" panose="020B0604020202020204" pitchFamily="34" charset="0"/>
              <a:cs typeface="Arial" panose="020B0604020202020204" pitchFamily="34" charset="0"/>
            </a:endParaRPr>
          </a:p>
        </p:txBody>
      </p:sp>
      <p:sp>
        <p:nvSpPr>
          <p:cNvPr id="18" name="Freeform 55">
            <a:extLst>
              <a:ext uri="{FF2B5EF4-FFF2-40B4-BE49-F238E27FC236}">
                <a16:creationId xmlns:a16="http://schemas.microsoft.com/office/drawing/2014/main" id="{B45D8406-AD85-4236-A69C-59F80C6C0850}"/>
              </a:ext>
            </a:extLst>
          </p:cNvPr>
          <p:cNvSpPr>
            <a:spLocks/>
          </p:cNvSpPr>
          <p:nvPr/>
        </p:nvSpPr>
        <p:spPr bwMode="auto">
          <a:xfrm>
            <a:off x="3230143" y="3689926"/>
            <a:ext cx="2158586" cy="1553164"/>
          </a:xfrm>
          <a:custGeom>
            <a:avLst/>
            <a:gdLst>
              <a:gd name="T0" fmla="*/ 677 w 759"/>
              <a:gd name="T1" fmla="*/ 247 h 546"/>
              <a:gd name="T2" fmla="*/ 613 w 759"/>
              <a:gd name="T3" fmla="*/ 179 h 546"/>
              <a:gd name="T4" fmla="*/ 607 w 759"/>
              <a:gd name="T5" fmla="*/ 174 h 546"/>
              <a:gd name="T6" fmla="*/ 605 w 759"/>
              <a:gd name="T7" fmla="*/ 143 h 546"/>
              <a:gd name="T8" fmla="*/ 636 w 759"/>
              <a:gd name="T9" fmla="*/ 143 h 546"/>
              <a:gd name="T10" fmla="*/ 686 w 759"/>
              <a:gd name="T11" fmla="*/ 190 h 546"/>
              <a:gd name="T12" fmla="*/ 746 w 759"/>
              <a:gd name="T13" fmla="*/ 249 h 546"/>
              <a:gd name="T14" fmla="*/ 745 w 759"/>
              <a:gd name="T15" fmla="*/ 286 h 546"/>
              <a:gd name="T16" fmla="*/ 639 w 759"/>
              <a:gd name="T17" fmla="*/ 390 h 546"/>
              <a:gd name="T18" fmla="*/ 606 w 759"/>
              <a:gd name="T19" fmla="*/ 393 h 546"/>
              <a:gd name="T20" fmla="*/ 610 w 759"/>
              <a:gd name="T21" fmla="*/ 359 h 546"/>
              <a:gd name="T22" fmla="*/ 668 w 759"/>
              <a:gd name="T23" fmla="*/ 303 h 546"/>
              <a:gd name="T24" fmla="*/ 677 w 759"/>
              <a:gd name="T25" fmla="*/ 292 h 546"/>
              <a:gd name="T26" fmla="*/ 665 w 759"/>
              <a:gd name="T27" fmla="*/ 289 h 546"/>
              <a:gd name="T28" fmla="*/ 545 w 759"/>
              <a:gd name="T29" fmla="*/ 289 h 546"/>
              <a:gd name="T30" fmla="*/ 526 w 759"/>
              <a:gd name="T31" fmla="*/ 306 h 546"/>
              <a:gd name="T32" fmla="*/ 312 w 759"/>
              <a:gd name="T33" fmla="*/ 522 h 546"/>
              <a:gd name="T34" fmla="*/ 17 w 759"/>
              <a:gd name="T35" fmla="*/ 303 h 546"/>
              <a:gd name="T36" fmla="*/ 229 w 759"/>
              <a:gd name="T37" fmla="*/ 14 h 546"/>
              <a:gd name="T38" fmla="*/ 448 w 759"/>
              <a:gd name="T39" fmla="*/ 80 h 546"/>
              <a:gd name="T40" fmla="*/ 458 w 759"/>
              <a:gd name="T41" fmla="*/ 95 h 546"/>
              <a:gd name="T42" fmla="*/ 451 w 759"/>
              <a:gd name="T43" fmla="*/ 117 h 546"/>
              <a:gd name="T44" fmla="*/ 424 w 759"/>
              <a:gd name="T45" fmla="*/ 115 h 546"/>
              <a:gd name="T46" fmla="*/ 338 w 759"/>
              <a:gd name="T47" fmla="*/ 63 h 546"/>
              <a:gd name="T48" fmla="*/ 74 w 759"/>
              <a:gd name="T49" fmla="*/ 183 h 546"/>
              <a:gd name="T50" fmla="*/ 161 w 759"/>
              <a:gd name="T51" fmla="*/ 452 h 546"/>
              <a:gd name="T52" fmla="*/ 486 w 759"/>
              <a:gd name="T53" fmla="*/ 276 h 546"/>
              <a:gd name="T54" fmla="*/ 516 w 759"/>
              <a:gd name="T55" fmla="*/ 247 h 546"/>
              <a:gd name="T56" fmla="*/ 660 w 759"/>
              <a:gd name="T57" fmla="*/ 247 h 546"/>
              <a:gd name="T58" fmla="*/ 677 w 759"/>
              <a:gd name="T59" fmla="*/ 24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9" h="546">
                <a:moveTo>
                  <a:pt x="677" y="247"/>
                </a:moveTo>
                <a:cubicBezTo>
                  <a:pt x="655" y="223"/>
                  <a:pt x="634" y="201"/>
                  <a:pt x="613" y="179"/>
                </a:cubicBezTo>
                <a:cubicBezTo>
                  <a:pt x="611" y="177"/>
                  <a:pt x="609" y="176"/>
                  <a:pt x="607" y="174"/>
                </a:cubicBezTo>
                <a:cubicBezTo>
                  <a:pt x="598" y="164"/>
                  <a:pt x="597" y="152"/>
                  <a:pt x="605" y="143"/>
                </a:cubicBezTo>
                <a:cubicBezTo>
                  <a:pt x="613" y="134"/>
                  <a:pt x="625" y="133"/>
                  <a:pt x="636" y="143"/>
                </a:cubicBezTo>
                <a:cubicBezTo>
                  <a:pt x="653" y="158"/>
                  <a:pt x="669" y="174"/>
                  <a:pt x="686" y="190"/>
                </a:cubicBezTo>
                <a:cubicBezTo>
                  <a:pt x="706" y="210"/>
                  <a:pt x="726" y="230"/>
                  <a:pt x="746" y="249"/>
                </a:cubicBezTo>
                <a:cubicBezTo>
                  <a:pt x="759" y="263"/>
                  <a:pt x="759" y="273"/>
                  <a:pt x="745" y="286"/>
                </a:cubicBezTo>
                <a:cubicBezTo>
                  <a:pt x="710" y="321"/>
                  <a:pt x="675" y="355"/>
                  <a:pt x="639" y="390"/>
                </a:cubicBezTo>
                <a:cubicBezTo>
                  <a:pt x="627" y="402"/>
                  <a:pt x="616" y="403"/>
                  <a:pt x="606" y="393"/>
                </a:cubicBezTo>
                <a:cubicBezTo>
                  <a:pt x="596" y="384"/>
                  <a:pt x="597" y="371"/>
                  <a:pt x="610" y="359"/>
                </a:cubicBezTo>
                <a:cubicBezTo>
                  <a:pt x="629" y="340"/>
                  <a:pt x="649" y="322"/>
                  <a:pt x="668" y="303"/>
                </a:cubicBezTo>
                <a:cubicBezTo>
                  <a:pt x="671" y="300"/>
                  <a:pt x="676" y="297"/>
                  <a:pt x="677" y="292"/>
                </a:cubicBezTo>
                <a:cubicBezTo>
                  <a:pt x="673" y="288"/>
                  <a:pt x="669" y="289"/>
                  <a:pt x="665" y="289"/>
                </a:cubicBezTo>
                <a:cubicBezTo>
                  <a:pt x="625" y="289"/>
                  <a:pt x="585" y="290"/>
                  <a:pt x="545" y="289"/>
                </a:cubicBezTo>
                <a:cubicBezTo>
                  <a:pt x="533" y="289"/>
                  <a:pt x="528" y="293"/>
                  <a:pt x="526" y="306"/>
                </a:cubicBezTo>
                <a:cubicBezTo>
                  <a:pt x="507" y="419"/>
                  <a:pt x="425" y="502"/>
                  <a:pt x="312" y="522"/>
                </a:cubicBezTo>
                <a:cubicBezTo>
                  <a:pt x="173" y="546"/>
                  <a:pt x="34" y="443"/>
                  <a:pt x="17" y="303"/>
                </a:cubicBezTo>
                <a:cubicBezTo>
                  <a:pt x="0" y="162"/>
                  <a:pt x="90" y="39"/>
                  <a:pt x="229" y="14"/>
                </a:cubicBezTo>
                <a:cubicBezTo>
                  <a:pt x="312" y="0"/>
                  <a:pt x="385" y="24"/>
                  <a:pt x="448" y="80"/>
                </a:cubicBezTo>
                <a:cubicBezTo>
                  <a:pt x="452" y="84"/>
                  <a:pt x="457" y="89"/>
                  <a:pt x="458" y="95"/>
                </a:cubicBezTo>
                <a:cubicBezTo>
                  <a:pt x="461" y="104"/>
                  <a:pt x="459" y="112"/>
                  <a:pt x="451" y="117"/>
                </a:cubicBezTo>
                <a:cubicBezTo>
                  <a:pt x="441" y="124"/>
                  <a:pt x="432" y="123"/>
                  <a:pt x="424" y="115"/>
                </a:cubicBezTo>
                <a:cubicBezTo>
                  <a:pt x="399" y="92"/>
                  <a:pt x="371" y="74"/>
                  <a:pt x="338" y="63"/>
                </a:cubicBezTo>
                <a:cubicBezTo>
                  <a:pt x="233" y="29"/>
                  <a:pt x="122" y="79"/>
                  <a:pt x="74" y="183"/>
                </a:cubicBezTo>
                <a:cubicBezTo>
                  <a:pt x="31" y="278"/>
                  <a:pt x="69" y="397"/>
                  <a:pt x="161" y="452"/>
                </a:cubicBezTo>
                <a:cubicBezTo>
                  <a:pt x="302" y="536"/>
                  <a:pt x="479" y="440"/>
                  <a:pt x="486" y="276"/>
                </a:cubicBezTo>
                <a:cubicBezTo>
                  <a:pt x="487" y="254"/>
                  <a:pt x="494" y="247"/>
                  <a:pt x="516" y="247"/>
                </a:cubicBezTo>
                <a:cubicBezTo>
                  <a:pt x="564" y="247"/>
                  <a:pt x="612" y="247"/>
                  <a:pt x="660" y="247"/>
                </a:cubicBezTo>
                <a:cubicBezTo>
                  <a:pt x="666" y="247"/>
                  <a:pt x="671" y="247"/>
                  <a:pt x="677" y="24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5B34F3D9-080C-457C-9BA7-9216FFE14257}"/>
              </a:ext>
            </a:extLst>
          </p:cNvPr>
          <p:cNvSpPr/>
          <p:nvPr/>
        </p:nvSpPr>
        <p:spPr>
          <a:xfrm>
            <a:off x="3105190" y="5251772"/>
            <a:ext cx="2081051" cy="1107996"/>
          </a:xfrm>
          <a:prstGeom prst="rect">
            <a:avLst/>
          </a:prstGeom>
        </p:spPr>
        <p:txBody>
          <a:bodyPr wrap="square">
            <a:spAutoFit/>
          </a:bodyPr>
          <a:lstStyle/>
          <a:p>
            <a:pPr algn="ctr"/>
            <a:r>
              <a:rPr lang="en-US" sz="1600" b="1" dirty="0">
                <a:latin typeface="Arial" panose="020B0604020202020204" pitchFamily="34" charset="0"/>
                <a:cs typeface="Arial" panose="020B0604020202020204" pitchFamily="34" charset="0"/>
              </a:rPr>
              <a:t>Calculate the Net Operating Income (NOI)</a:t>
            </a:r>
          </a:p>
          <a:p>
            <a:pPr algn="ctr"/>
            <a:endParaRPr lang="en-IN" sz="1600" b="1"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3FDF602C-1848-4ECB-8F59-A21650AF27F6}"/>
              </a:ext>
            </a:extLst>
          </p:cNvPr>
          <p:cNvSpPr/>
          <p:nvPr/>
        </p:nvSpPr>
        <p:spPr>
          <a:xfrm>
            <a:off x="3449488" y="3893740"/>
            <a:ext cx="1115546" cy="11155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D2B26287-977A-4ED3-A63F-F2A48AB755C9}"/>
              </a:ext>
            </a:extLst>
          </p:cNvPr>
          <p:cNvSpPr txBox="1"/>
          <p:nvPr/>
        </p:nvSpPr>
        <p:spPr>
          <a:xfrm>
            <a:off x="3528528" y="4097570"/>
            <a:ext cx="957466"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STEP</a:t>
            </a:r>
          </a:p>
          <a:p>
            <a:pPr algn="ctr"/>
            <a:r>
              <a:rPr lang="en-US" sz="2000" b="1" dirty="0">
                <a:solidFill>
                  <a:schemeClr val="bg1"/>
                </a:solidFill>
                <a:latin typeface="Arial" panose="020B0604020202020204" pitchFamily="34" charset="0"/>
                <a:cs typeface="Arial" panose="020B0604020202020204" pitchFamily="34" charset="0"/>
              </a:rPr>
              <a:t>02</a:t>
            </a:r>
            <a:endParaRPr lang="en-IN" sz="2000" b="1" dirty="0">
              <a:solidFill>
                <a:schemeClr val="bg1"/>
              </a:solidFill>
              <a:latin typeface="Arial" panose="020B0604020202020204" pitchFamily="34" charset="0"/>
              <a:cs typeface="Arial" panose="020B0604020202020204" pitchFamily="34" charset="0"/>
            </a:endParaRPr>
          </a:p>
        </p:txBody>
      </p:sp>
      <p:sp>
        <p:nvSpPr>
          <p:cNvPr id="23" name="Freeform 55">
            <a:extLst>
              <a:ext uri="{FF2B5EF4-FFF2-40B4-BE49-F238E27FC236}">
                <a16:creationId xmlns:a16="http://schemas.microsoft.com/office/drawing/2014/main" id="{1FC626CC-BC5C-4000-871E-C7F04A929CA5}"/>
              </a:ext>
            </a:extLst>
          </p:cNvPr>
          <p:cNvSpPr>
            <a:spLocks/>
          </p:cNvSpPr>
          <p:nvPr/>
        </p:nvSpPr>
        <p:spPr bwMode="auto">
          <a:xfrm>
            <a:off x="5742387" y="3689926"/>
            <a:ext cx="2158586" cy="1553164"/>
          </a:xfrm>
          <a:custGeom>
            <a:avLst/>
            <a:gdLst>
              <a:gd name="T0" fmla="*/ 677 w 759"/>
              <a:gd name="T1" fmla="*/ 247 h 546"/>
              <a:gd name="T2" fmla="*/ 613 w 759"/>
              <a:gd name="T3" fmla="*/ 179 h 546"/>
              <a:gd name="T4" fmla="*/ 607 w 759"/>
              <a:gd name="T5" fmla="*/ 174 h 546"/>
              <a:gd name="T6" fmla="*/ 605 w 759"/>
              <a:gd name="T7" fmla="*/ 143 h 546"/>
              <a:gd name="T8" fmla="*/ 636 w 759"/>
              <a:gd name="T9" fmla="*/ 143 h 546"/>
              <a:gd name="T10" fmla="*/ 686 w 759"/>
              <a:gd name="T11" fmla="*/ 190 h 546"/>
              <a:gd name="T12" fmla="*/ 746 w 759"/>
              <a:gd name="T13" fmla="*/ 249 h 546"/>
              <a:gd name="T14" fmla="*/ 745 w 759"/>
              <a:gd name="T15" fmla="*/ 286 h 546"/>
              <a:gd name="T16" fmla="*/ 639 w 759"/>
              <a:gd name="T17" fmla="*/ 390 h 546"/>
              <a:gd name="T18" fmla="*/ 606 w 759"/>
              <a:gd name="T19" fmla="*/ 393 h 546"/>
              <a:gd name="T20" fmla="*/ 610 w 759"/>
              <a:gd name="T21" fmla="*/ 359 h 546"/>
              <a:gd name="T22" fmla="*/ 668 w 759"/>
              <a:gd name="T23" fmla="*/ 303 h 546"/>
              <a:gd name="T24" fmla="*/ 677 w 759"/>
              <a:gd name="T25" fmla="*/ 292 h 546"/>
              <a:gd name="T26" fmla="*/ 665 w 759"/>
              <a:gd name="T27" fmla="*/ 289 h 546"/>
              <a:gd name="T28" fmla="*/ 545 w 759"/>
              <a:gd name="T29" fmla="*/ 289 h 546"/>
              <a:gd name="T30" fmla="*/ 526 w 759"/>
              <a:gd name="T31" fmla="*/ 306 h 546"/>
              <a:gd name="T32" fmla="*/ 312 w 759"/>
              <a:gd name="T33" fmla="*/ 522 h 546"/>
              <a:gd name="T34" fmla="*/ 17 w 759"/>
              <a:gd name="T35" fmla="*/ 303 h 546"/>
              <a:gd name="T36" fmla="*/ 229 w 759"/>
              <a:gd name="T37" fmla="*/ 14 h 546"/>
              <a:gd name="T38" fmla="*/ 448 w 759"/>
              <a:gd name="T39" fmla="*/ 80 h 546"/>
              <a:gd name="T40" fmla="*/ 458 w 759"/>
              <a:gd name="T41" fmla="*/ 95 h 546"/>
              <a:gd name="T42" fmla="*/ 451 w 759"/>
              <a:gd name="T43" fmla="*/ 117 h 546"/>
              <a:gd name="T44" fmla="*/ 424 w 759"/>
              <a:gd name="T45" fmla="*/ 115 h 546"/>
              <a:gd name="T46" fmla="*/ 338 w 759"/>
              <a:gd name="T47" fmla="*/ 63 h 546"/>
              <a:gd name="T48" fmla="*/ 74 w 759"/>
              <a:gd name="T49" fmla="*/ 183 h 546"/>
              <a:gd name="T50" fmla="*/ 161 w 759"/>
              <a:gd name="T51" fmla="*/ 452 h 546"/>
              <a:gd name="T52" fmla="*/ 486 w 759"/>
              <a:gd name="T53" fmla="*/ 276 h 546"/>
              <a:gd name="T54" fmla="*/ 516 w 759"/>
              <a:gd name="T55" fmla="*/ 247 h 546"/>
              <a:gd name="T56" fmla="*/ 660 w 759"/>
              <a:gd name="T57" fmla="*/ 247 h 546"/>
              <a:gd name="T58" fmla="*/ 677 w 759"/>
              <a:gd name="T59" fmla="*/ 24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9" h="546">
                <a:moveTo>
                  <a:pt x="677" y="247"/>
                </a:moveTo>
                <a:cubicBezTo>
                  <a:pt x="655" y="223"/>
                  <a:pt x="634" y="201"/>
                  <a:pt x="613" y="179"/>
                </a:cubicBezTo>
                <a:cubicBezTo>
                  <a:pt x="611" y="177"/>
                  <a:pt x="609" y="176"/>
                  <a:pt x="607" y="174"/>
                </a:cubicBezTo>
                <a:cubicBezTo>
                  <a:pt x="598" y="164"/>
                  <a:pt x="597" y="152"/>
                  <a:pt x="605" y="143"/>
                </a:cubicBezTo>
                <a:cubicBezTo>
                  <a:pt x="613" y="134"/>
                  <a:pt x="625" y="133"/>
                  <a:pt x="636" y="143"/>
                </a:cubicBezTo>
                <a:cubicBezTo>
                  <a:pt x="653" y="158"/>
                  <a:pt x="669" y="174"/>
                  <a:pt x="686" y="190"/>
                </a:cubicBezTo>
                <a:cubicBezTo>
                  <a:pt x="706" y="210"/>
                  <a:pt x="726" y="230"/>
                  <a:pt x="746" y="249"/>
                </a:cubicBezTo>
                <a:cubicBezTo>
                  <a:pt x="759" y="263"/>
                  <a:pt x="759" y="273"/>
                  <a:pt x="745" y="286"/>
                </a:cubicBezTo>
                <a:cubicBezTo>
                  <a:pt x="710" y="321"/>
                  <a:pt x="675" y="355"/>
                  <a:pt x="639" y="390"/>
                </a:cubicBezTo>
                <a:cubicBezTo>
                  <a:pt x="627" y="402"/>
                  <a:pt x="616" y="403"/>
                  <a:pt x="606" y="393"/>
                </a:cubicBezTo>
                <a:cubicBezTo>
                  <a:pt x="596" y="384"/>
                  <a:pt x="597" y="371"/>
                  <a:pt x="610" y="359"/>
                </a:cubicBezTo>
                <a:cubicBezTo>
                  <a:pt x="629" y="340"/>
                  <a:pt x="649" y="322"/>
                  <a:pt x="668" y="303"/>
                </a:cubicBezTo>
                <a:cubicBezTo>
                  <a:pt x="671" y="300"/>
                  <a:pt x="676" y="297"/>
                  <a:pt x="677" y="292"/>
                </a:cubicBezTo>
                <a:cubicBezTo>
                  <a:pt x="673" y="288"/>
                  <a:pt x="669" y="289"/>
                  <a:pt x="665" y="289"/>
                </a:cubicBezTo>
                <a:cubicBezTo>
                  <a:pt x="625" y="289"/>
                  <a:pt x="585" y="290"/>
                  <a:pt x="545" y="289"/>
                </a:cubicBezTo>
                <a:cubicBezTo>
                  <a:pt x="533" y="289"/>
                  <a:pt x="528" y="293"/>
                  <a:pt x="526" y="306"/>
                </a:cubicBezTo>
                <a:cubicBezTo>
                  <a:pt x="507" y="419"/>
                  <a:pt x="425" y="502"/>
                  <a:pt x="312" y="522"/>
                </a:cubicBezTo>
                <a:cubicBezTo>
                  <a:pt x="173" y="546"/>
                  <a:pt x="34" y="443"/>
                  <a:pt x="17" y="303"/>
                </a:cubicBezTo>
                <a:cubicBezTo>
                  <a:pt x="0" y="162"/>
                  <a:pt x="90" y="39"/>
                  <a:pt x="229" y="14"/>
                </a:cubicBezTo>
                <a:cubicBezTo>
                  <a:pt x="312" y="0"/>
                  <a:pt x="385" y="24"/>
                  <a:pt x="448" y="80"/>
                </a:cubicBezTo>
                <a:cubicBezTo>
                  <a:pt x="452" y="84"/>
                  <a:pt x="457" y="89"/>
                  <a:pt x="458" y="95"/>
                </a:cubicBezTo>
                <a:cubicBezTo>
                  <a:pt x="461" y="104"/>
                  <a:pt x="459" y="112"/>
                  <a:pt x="451" y="117"/>
                </a:cubicBezTo>
                <a:cubicBezTo>
                  <a:pt x="441" y="124"/>
                  <a:pt x="432" y="123"/>
                  <a:pt x="424" y="115"/>
                </a:cubicBezTo>
                <a:cubicBezTo>
                  <a:pt x="399" y="92"/>
                  <a:pt x="371" y="74"/>
                  <a:pt x="338" y="63"/>
                </a:cubicBezTo>
                <a:cubicBezTo>
                  <a:pt x="233" y="29"/>
                  <a:pt x="122" y="79"/>
                  <a:pt x="74" y="183"/>
                </a:cubicBezTo>
                <a:cubicBezTo>
                  <a:pt x="31" y="278"/>
                  <a:pt x="69" y="397"/>
                  <a:pt x="161" y="452"/>
                </a:cubicBezTo>
                <a:cubicBezTo>
                  <a:pt x="302" y="536"/>
                  <a:pt x="479" y="440"/>
                  <a:pt x="486" y="276"/>
                </a:cubicBezTo>
                <a:cubicBezTo>
                  <a:pt x="487" y="254"/>
                  <a:pt x="494" y="247"/>
                  <a:pt x="516" y="247"/>
                </a:cubicBezTo>
                <a:cubicBezTo>
                  <a:pt x="564" y="247"/>
                  <a:pt x="612" y="247"/>
                  <a:pt x="660" y="247"/>
                </a:cubicBezTo>
                <a:cubicBezTo>
                  <a:pt x="666" y="247"/>
                  <a:pt x="671" y="247"/>
                  <a:pt x="677" y="24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25">
            <a:extLst>
              <a:ext uri="{FF2B5EF4-FFF2-40B4-BE49-F238E27FC236}">
                <a16:creationId xmlns:a16="http://schemas.microsoft.com/office/drawing/2014/main" id="{A9EAC002-3E3D-4F3D-8615-7377C320CF09}"/>
              </a:ext>
            </a:extLst>
          </p:cNvPr>
          <p:cNvSpPr/>
          <p:nvPr/>
        </p:nvSpPr>
        <p:spPr>
          <a:xfrm>
            <a:off x="5570052" y="5251772"/>
            <a:ext cx="1908919" cy="1354217"/>
          </a:xfrm>
          <a:prstGeom prst="rect">
            <a:avLst/>
          </a:prstGeom>
        </p:spPr>
        <p:txBody>
          <a:bodyPr wrap="square">
            <a:spAutoFit/>
          </a:bodyPr>
          <a:lstStyle/>
          <a:p>
            <a:pPr algn="ctr"/>
            <a:r>
              <a:rPr lang="en-US" sz="1600" b="1" dirty="0">
                <a:latin typeface="Arial" panose="020B0604020202020204" pitchFamily="34" charset="0"/>
                <a:cs typeface="Arial" panose="020B0604020202020204" pitchFamily="34" charset="0"/>
              </a:rPr>
              <a:t>Calculate the</a:t>
            </a:r>
          </a:p>
          <a:p>
            <a:pPr algn="ctr"/>
            <a:r>
              <a:rPr lang="en-US" sz="1600" b="1" dirty="0">
                <a:latin typeface="Arial" panose="020B0604020202020204" pitchFamily="34" charset="0"/>
                <a:cs typeface="Arial" panose="020B0604020202020204" pitchFamily="34" charset="0"/>
              </a:rPr>
              <a:t>Estimated Market Value using </a:t>
            </a:r>
            <a:br>
              <a:rPr lang="en-US" sz="1600" b="1" dirty="0">
                <a:latin typeface="Arial" panose="020B0604020202020204" pitchFamily="34" charset="0"/>
                <a:cs typeface="Arial" panose="020B0604020202020204" pitchFamily="34" charset="0"/>
              </a:rPr>
            </a:br>
            <a:r>
              <a:rPr lang="en-US" sz="1600" b="1" dirty="0">
                <a:latin typeface="Arial" panose="020B0604020202020204" pitchFamily="34" charset="0"/>
                <a:cs typeface="Arial" panose="020B0604020202020204" pitchFamily="34" charset="0"/>
              </a:rPr>
              <a:t>Cap Rate</a:t>
            </a:r>
          </a:p>
          <a:p>
            <a:pPr algn="ctr"/>
            <a:endParaRPr lang="en-IN" sz="1600" b="1"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1644ABC8-8FE7-44A5-9281-0FC1B79EFA63}"/>
              </a:ext>
            </a:extLst>
          </p:cNvPr>
          <p:cNvSpPr/>
          <p:nvPr/>
        </p:nvSpPr>
        <p:spPr>
          <a:xfrm>
            <a:off x="5966739" y="3893740"/>
            <a:ext cx="1115546" cy="11155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C28B1B60-B5E2-45DF-9904-0A27CB5B7B68}"/>
              </a:ext>
            </a:extLst>
          </p:cNvPr>
          <p:cNvSpPr txBox="1"/>
          <p:nvPr/>
        </p:nvSpPr>
        <p:spPr>
          <a:xfrm>
            <a:off x="6076445" y="4097570"/>
            <a:ext cx="896134"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STEP</a:t>
            </a:r>
          </a:p>
          <a:p>
            <a:pPr algn="ctr"/>
            <a:r>
              <a:rPr lang="en-US" sz="2000" b="1" dirty="0">
                <a:solidFill>
                  <a:schemeClr val="bg1"/>
                </a:solidFill>
                <a:latin typeface="Arial" panose="020B0604020202020204" pitchFamily="34" charset="0"/>
                <a:cs typeface="Arial" panose="020B0604020202020204" pitchFamily="34" charset="0"/>
              </a:rPr>
              <a:t>03</a:t>
            </a:r>
            <a:endParaRPr lang="en-IN" sz="2000" b="1" dirty="0">
              <a:solidFill>
                <a:schemeClr val="bg1"/>
              </a:solidFill>
              <a:latin typeface="Arial" panose="020B0604020202020204" pitchFamily="34" charset="0"/>
              <a:cs typeface="Arial" panose="020B0604020202020204" pitchFamily="34" charset="0"/>
            </a:endParaRPr>
          </a:p>
        </p:txBody>
      </p:sp>
      <p:sp>
        <p:nvSpPr>
          <p:cNvPr id="31" name="Freeform 59">
            <a:extLst>
              <a:ext uri="{FF2B5EF4-FFF2-40B4-BE49-F238E27FC236}">
                <a16:creationId xmlns:a16="http://schemas.microsoft.com/office/drawing/2014/main" id="{1239A4F1-F865-4C9D-8CFA-A07C6C4A90AF}"/>
              </a:ext>
            </a:extLst>
          </p:cNvPr>
          <p:cNvSpPr>
            <a:spLocks noEditPoints="1"/>
          </p:cNvSpPr>
          <p:nvPr/>
        </p:nvSpPr>
        <p:spPr bwMode="auto">
          <a:xfrm>
            <a:off x="10816186" y="3689926"/>
            <a:ext cx="1470963" cy="1469547"/>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56 w 512"/>
              <a:gd name="T11" fmla="*/ 470 h 512"/>
              <a:gd name="T12" fmla="*/ 41 w 512"/>
              <a:gd name="T13" fmla="*/ 256 h 512"/>
              <a:gd name="T14" fmla="*/ 256 w 512"/>
              <a:gd name="T15" fmla="*/ 41 h 512"/>
              <a:gd name="T16" fmla="*/ 470 w 512"/>
              <a:gd name="T17" fmla="*/ 256 h 512"/>
              <a:gd name="T18" fmla="*/ 256 w 512"/>
              <a:gd name="T19" fmla="*/ 47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0"/>
                </a:moveTo>
                <a:cubicBezTo>
                  <a:pt x="115" y="0"/>
                  <a:pt x="0" y="115"/>
                  <a:pt x="0" y="256"/>
                </a:cubicBezTo>
                <a:cubicBezTo>
                  <a:pt x="0" y="397"/>
                  <a:pt x="115" y="512"/>
                  <a:pt x="256" y="512"/>
                </a:cubicBezTo>
                <a:cubicBezTo>
                  <a:pt x="397" y="512"/>
                  <a:pt x="512" y="397"/>
                  <a:pt x="512" y="256"/>
                </a:cubicBezTo>
                <a:cubicBezTo>
                  <a:pt x="512" y="115"/>
                  <a:pt x="397" y="0"/>
                  <a:pt x="256" y="0"/>
                </a:cubicBezTo>
                <a:close/>
                <a:moveTo>
                  <a:pt x="256" y="470"/>
                </a:moveTo>
                <a:cubicBezTo>
                  <a:pt x="137" y="470"/>
                  <a:pt x="41" y="374"/>
                  <a:pt x="41" y="256"/>
                </a:cubicBezTo>
                <a:cubicBezTo>
                  <a:pt x="41" y="137"/>
                  <a:pt x="137" y="41"/>
                  <a:pt x="256" y="41"/>
                </a:cubicBezTo>
                <a:cubicBezTo>
                  <a:pt x="374" y="41"/>
                  <a:pt x="470" y="137"/>
                  <a:pt x="470" y="256"/>
                </a:cubicBezTo>
                <a:cubicBezTo>
                  <a:pt x="470" y="374"/>
                  <a:pt x="374" y="470"/>
                  <a:pt x="256" y="47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32">
            <a:extLst>
              <a:ext uri="{FF2B5EF4-FFF2-40B4-BE49-F238E27FC236}">
                <a16:creationId xmlns:a16="http://schemas.microsoft.com/office/drawing/2014/main" id="{CD26EDC9-269C-4C81-9260-66C031CE85E8}"/>
              </a:ext>
            </a:extLst>
          </p:cNvPr>
          <p:cNvSpPr/>
          <p:nvPr/>
        </p:nvSpPr>
        <p:spPr>
          <a:xfrm>
            <a:off x="10993894" y="3866926"/>
            <a:ext cx="1115546" cy="11155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5BA9B114-680B-4ED4-A822-42B0CA7D6117}"/>
              </a:ext>
            </a:extLst>
          </p:cNvPr>
          <p:cNvSpPr txBox="1"/>
          <p:nvPr/>
        </p:nvSpPr>
        <p:spPr>
          <a:xfrm>
            <a:off x="10926120" y="4070756"/>
            <a:ext cx="1251095"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STEP</a:t>
            </a:r>
          </a:p>
          <a:p>
            <a:pPr algn="ctr"/>
            <a:r>
              <a:rPr lang="en-US" sz="2000" b="1" dirty="0">
                <a:solidFill>
                  <a:schemeClr val="bg1"/>
                </a:solidFill>
                <a:latin typeface="Arial" panose="020B0604020202020204" pitchFamily="34" charset="0"/>
                <a:cs typeface="Arial" panose="020B0604020202020204" pitchFamily="34" charset="0"/>
              </a:rPr>
              <a:t>05</a:t>
            </a:r>
            <a:endParaRPr lang="en-IN" sz="2000" b="1" dirty="0">
              <a:solidFill>
                <a:schemeClr val="bg1"/>
              </a:solidFill>
              <a:latin typeface="Arial" panose="020B0604020202020204" pitchFamily="34" charset="0"/>
              <a:cs typeface="Arial" panose="020B0604020202020204" pitchFamily="34" charset="0"/>
            </a:endParaRPr>
          </a:p>
        </p:txBody>
      </p:sp>
      <p:sp>
        <p:nvSpPr>
          <p:cNvPr id="37" name="Freeform 55">
            <a:extLst>
              <a:ext uri="{FF2B5EF4-FFF2-40B4-BE49-F238E27FC236}">
                <a16:creationId xmlns:a16="http://schemas.microsoft.com/office/drawing/2014/main" id="{C7BCB825-1438-4365-8544-54BEB5AFB340}"/>
              </a:ext>
            </a:extLst>
          </p:cNvPr>
          <p:cNvSpPr>
            <a:spLocks/>
          </p:cNvSpPr>
          <p:nvPr/>
        </p:nvSpPr>
        <p:spPr bwMode="auto">
          <a:xfrm>
            <a:off x="8254631" y="3689926"/>
            <a:ext cx="2158586" cy="1553164"/>
          </a:xfrm>
          <a:custGeom>
            <a:avLst/>
            <a:gdLst>
              <a:gd name="T0" fmla="*/ 677 w 759"/>
              <a:gd name="T1" fmla="*/ 247 h 546"/>
              <a:gd name="T2" fmla="*/ 613 w 759"/>
              <a:gd name="T3" fmla="*/ 179 h 546"/>
              <a:gd name="T4" fmla="*/ 607 w 759"/>
              <a:gd name="T5" fmla="*/ 174 h 546"/>
              <a:gd name="T6" fmla="*/ 605 w 759"/>
              <a:gd name="T7" fmla="*/ 143 h 546"/>
              <a:gd name="T8" fmla="*/ 636 w 759"/>
              <a:gd name="T9" fmla="*/ 143 h 546"/>
              <a:gd name="T10" fmla="*/ 686 w 759"/>
              <a:gd name="T11" fmla="*/ 190 h 546"/>
              <a:gd name="T12" fmla="*/ 746 w 759"/>
              <a:gd name="T13" fmla="*/ 249 h 546"/>
              <a:gd name="T14" fmla="*/ 745 w 759"/>
              <a:gd name="T15" fmla="*/ 286 h 546"/>
              <a:gd name="T16" fmla="*/ 639 w 759"/>
              <a:gd name="T17" fmla="*/ 390 h 546"/>
              <a:gd name="T18" fmla="*/ 606 w 759"/>
              <a:gd name="T19" fmla="*/ 393 h 546"/>
              <a:gd name="T20" fmla="*/ 610 w 759"/>
              <a:gd name="T21" fmla="*/ 359 h 546"/>
              <a:gd name="T22" fmla="*/ 668 w 759"/>
              <a:gd name="T23" fmla="*/ 303 h 546"/>
              <a:gd name="T24" fmla="*/ 677 w 759"/>
              <a:gd name="T25" fmla="*/ 292 h 546"/>
              <a:gd name="T26" fmla="*/ 665 w 759"/>
              <a:gd name="T27" fmla="*/ 289 h 546"/>
              <a:gd name="T28" fmla="*/ 545 w 759"/>
              <a:gd name="T29" fmla="*/ 289 h 546"/>
              <a:gd name="T30" fmla="*/ 526 w 759"/>
              <a:gd name="T31" fmla="*/ 306 h 546"/>
              <a:gd name="T32" fmla="*/ 312 w 759"/>
              <a:gd name="T33" fmla="*/ 522 h 546"/>
              <a:gd name="T34" fmla="*/ 17 w 759"/>
              <a:gd name="T35" fmla="*/ 303 h 546"/>
              <a:gd name="T36" fmla="*/ 229 w 759"/>
              <a:gd name="T37" fmla="*/ 14 h 546"/>
              <a:gd name="T38" fmla="*/ 448 w 759"/>
              <a:gd name="T39" fmla="*/ 80 h 546"/>
              <a:gd name="T40" fmla="*/ 458 w 759"/>
              <a:gd name="T41" fmla="*/ 95 h 546"/>
              <a:gd name="T42" fmla="*/ 451 w 759"/>
              <a:gd name="T43" fmla="*/ 117 h 546"/>
              <a:gd name="T44" fmla="*/ 424 w 759"/>
              <a:gd name="T45" fmla="*/ 115 h 546"/>
              <a:gd name="T46" fmla="*/ 338 w 759"/>
              <a:gd name="T47" fmla="*/ 63 h 546"/>
              <a:gd name="T48" fmla="*/ 74 w 759"/>
              <a:gd name="T49" fmla="*/ 183 h 546"/>
              <a:gd name="T50" fmla="*/ 161 w 759"/>
              <a:gd name="T51" fmla="*/ 452 h 546"/>
              <a:gd name="T52" fmla="*/ 486 w 759"/>
              <a:gd name="T53" fmla="*/ 276 h 546"/>
              <a:gd name="T54" fmla="*/ 516 w 759"/>
              <a:gd name="T55" fmla="*/ 247 h 546"/>
              <a:gd name="T56" fmla="*/ 660 w 759"/>
              <a:gd name="T57" fmla="*/ 247 h 546"/>
              <a:gd name="T58" fmla="*/ 677 w 759"/>
              <a:gd name="T59" fmla="*/ 24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59" h="546">
                <a:moveTo>
                  <a:pt x="677" y="247"/>
                </a:moveTo>
                <a:cubicBezTo>
                  <a:pt x="655" y="223"/>
                  <a:pt x="634" y="201"/>
                  <a:pt x="613" y="179"/>
                </a:cubicBezTo>
                <a:cubicBezTo>
                  <a:pt x="611" y="177"/>
                  <a:pt x="609" y="176"/>
                  <a:pt x="607" y="174"/>
                </a:cubicBezTo>
                <a:cubicBezTo>
                  <a:pt x="598" y="164"/>
                  <a:pt x="597" y="152"/>
                  <a:pt x="605" y="143"/>
                </a:cubicBezTo>
                <a:cubicBezTo>
                  <a:pt x="613" y="134"/>
                  <a:pt x="625" y="133"/>
                  <a:pt x="636" y="143"/>
                </a:cubicBezTo>
                <a:cubicBezTo>
                  <a:pt x="653" y="158"/>
                  <a:pt x="669" y="174"/>
                  <a:pt x="686" y="190"/>
                </a:cubicBezTo>
                <a:cubicBezTo>
                  <a:pt x="706" y="210"/>
                  <a:pt x="726" y="230"/>
                  <a:pt x="746" y="249"/>
                </a:cubicBezTo>
                <a:cubicBezTo>
                  <a:pt x="759" y="263"/>
                  <a:pt x="759" y="273"/>
                  <a:pt x="745" y="286"/>
                </a:cubicBezTo>
                <a:cubicBezTo>
                  <a:pt x="710" y="321"/>
                  <a:pt x="675" y="355"/>
                  <a:pt x="639" y="390"/>
                </a:cubicBezTo>
                <a:cubicBezTo>
                  <a:pt x="627" y="402"/>
                  <a:pt x="616" y="403"/>
                  <a:pt x="606" y="393"/>
                </a:cubicBezTo>
                <a:cubicBezTo>
                  <a:pt x="596" y="384"/>
                  <a:pt x="597" y="371"/>
                  <a:pt x="610" y="359"/>
                </a:cubicBezTo>
                <a:cubicBezTo>
                  <a:pt x="629" y="340"/>
                  <a:pt x="649" y="322"/>
                  <a:pt x="668" y="303"/>
                </a:cubicBezTo>
                <a:cubicBezTo>
                  <a:pt x="671" y="300"/>
                  <a:pt x="676" y="297"/>
                  <a:pt x="677" y="292"/>
                </a:cubicBezTo>
                <a:cubicBezTo>
                  <a:pt x="673" y="288"/>
                  <a:pt x="669" y="289"/>
                  <a:pt x="665" y="289"/>
                </a:cubicBezTo>
                <a:cubicBezTo>
                  <a:pt x="625" y="289"/>
                  <a:pt x="585" y="290"/>
                  <a:pt x="545" y="289"/>
                </a:cubicBezTo>
                <a:cubicBezTo>
                  <a:pt x="533" y="289"/>
                  <a:pt x="528" y="293"/>
                  <a:pt x="526" y="306"/>
                </a:cubicBezTo>
                <a:cubicBezTo>
                  <a:pt x="507" y="419"/>
                  <a:pt x="425" y="502"/>
                  <a:pt x="312" y="522"/>
                </a:cubicBezTo>
                <a:cubicBezTo>
                  <a:pt x="173" y="546"/>
                  <a:pt x="34" y="443"/>
                  <a:pt x="17" y="303"/>
                </a:cubicBezTo>
                <a:cubicBezTo>
                  <a:pt x="0" y="162"/>
                  <a:pt x="90" y="39"/>
                  <a:pt x="229" y="14"/>
                </a:cubicBezTo>
                <a:cubicBezTo>
                  <a:pt x="312" y="0"/>
                  <a:pt x="385" y="24"/>
                  <a:pt x="448" y="80"/>
                </a:cubicBezTo>
                <a:cubicBezTo>
                  <a:pt x="452" y="84"/>
                  <a:pt x="457" y="89"/>
                  <a:pt x="458" y="95"/>
                </a:cubicBezTo>
                <a:cubicBezTo>
                  <a:pt x="461" y="104"/>
                  <a:pt x="459" y="112"/>
                  <a:pt x="451" y="117"/>
                </a:cubicBezTo>
                <a:cubicBezTo>
                  <a:pt x="441" y="124"/>
                  <a:pt x="432" y="123"/>
                  <a:pt x="424" y="115"/>
                </a:cubicBezTo>
                <a:cubicBezTo>
                  <a:pt x="399" y="92"/>
                  <a:pt x="371" y="74"/>
                  <a:pt x="338" y="63"/>
                </a:cubicBezTo>
                <a:cubicBezTo>
                  <a:pt x="233" y="29"/>
                  <a:pt x="122" y="79"/>
                  <a:pt x="74" y="183"/>
                </a:cubicBezTo>
                <a:cubicBezTo>
                  <a:pt x="31" y="278"/>
                  <a:pt x="69" y="397"/>
                  <a:pt x="161" y="452"/>
                </a:cubicBezTo>
                <a:cubicBezTo>
                  <a:pt x="302" y="536"/>
                  <a:pt x="479" y="440"/>
                  <a:pt x="486" y="276"/>
                </a:cubicBezTo>
                <a:cubicBezTo>
                  <a:pt x="487" y="254"/>
                  <a:pt x="494" y="247"/>
                  <a:pt x="516" y="247"/>
                </a:cubicBezTo>
                <a:cubicBezTo>
                  <a:pt x="564" y="247"/>
                  <a:pt x="612" y="247"/>
                  <a:pt x="660" y="247"/>
                </a:cubicBezTo>
                <a:cubicBezTo>
                  <a:pt x="666" y="247"/>
                  <a:pt x="671" y="247"/>
                  <a:pt x="677" y="24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38">
            <a:extLst>
              <a:ext uri="{FF2B5EF4-FFF2-40B4-BE49-F238E27FC236}">
                <a16:creationId xmlns:a16="http://schemas.microsoft.com/office/drawing/2014/main" id="{7FC53CFA-849C-43F5-B361-A9419F033239}"/>
              </a:ext>
            </a:extLst>
          </p:cNvPr>
          <p:cNvSpPr/>
          <p:nvPr/>
        </p:nvSpPr>
        <p:spPr>
          <a:xfrm>
            <a:off x="7938824" y="5251772"/>
            <a:ext cx="2201855" cy="1846659"/>
          </a:xfrm>
          <a:prstGeom prst="rect">
            <a:avLst/>
          </a:prstGeom>
        </p:spPr>
        <p:txBody>
          <a:bodyPr wrap="square">
            <a:spAutoFit/>
          </a:bodyPr>
          <a:lstStyle/>
          <a:p>
            <a:pPr algn="ctr"/>
            <a:r>
              <a:rPr lang="en-US" sz="1600" b="1" dirty="0">
                <a:latin typeface="Arial" panose="020B0604020202020204" pitchFamily="34" charset="0"/>
                <a:cs typeface="Arial" panose="020B0604020202020204" pitchFamily="34" charset="0"/>
              </a:rPr>
              <a:t>Derive the Loan Amount, based on the Loan-to-Value (LTV) and Debt Service Coverage (DSC) calculations</a:t>
            </a:r>
          </a:p>
          <a:p>
            <a:pPr algn="ctr"/>
            <a:endParaRPr lang="en-IN" sz="1600" b="1" dirty="0">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D03BAF19-8CD8-431F-9664-778F41078518}"/>
              </a:ext>
            </a:extLst>
          </p:cNvPr>
          <p:cNvSpPr/>
          <p:nvPr/>
        </p:nvSpPr>
        <p:spPr>
          <a:xfrm>
            <a:off x="8478983" y="3893740"/>
            <a:ext cx="1115546" cy="11155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TextBox 42">
            <a:extLst>
              <a:ext uri="{FF2B5EF4-FFF2-40B4-BE49-F238E27FC236}">
                <a16:creationId xmlns:a16="http://schemas.microsoft.com/office/drawing/2014/main" id="{2C95D1BE-334C-4BBC-B953-44A84EB26447}"/>
              </a:ext>
            </a:extLst>
          </p:cNvPr>
          <p:cNvSpPr txBox="1"/>
          <p:nvPr/>
        </p:nvSpPr>
        <p:spPr>
          <a:xfrm>
            <a:off x="8588689" y="4097570"/>
            <a:ext cx="896134" cy="707886"/>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STEP</a:t>
            </a:r>
          </a:p>
          <a:p>
            <a:pPr algn="ctr"/>
            <a:r>
              <a:rPr lang="en-US" sz="2000" b="1" dirty="0">
                <a:solidFill>
                  <a:schemeClr val="bg1"/>
                </a:solidFill>
                <a:latin typeface="Arial" panose="020B0604020202020204" pitchFamily="34" charset="0"/>
                <a:cs typeface="Arial" panose="020B0604020202020204" pitchFamily="34" charset="0"/>
              </a:rPr>
              <a:t>04</a:t>
            </a:r>
            <a:endParaRPr lang="en-IN" sz="2000" b="1" dirty="0">
              <a:solidFill>
                <a:schemeClr val="bg1"/>
              </a:solidFill>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BA9F0CB7-5AB2-4232-90B4-977524CD7BD5}"/>
              </a:ext>
            </a:extLst>
          </p:cNvPr>
          <p:cNvSpPr txBox="1"/>
          <p:nvPr/>
        </p:nvSpPr>
        <p:spPr>
          <a:xfrm>
            <a:off x="1150297" y="2802070"/>
            <a:ext cx="10691507" cy="461665"/>
          </a:xfrm>
          <a:prstGeom prst="rect">
            <a:avLst/>
          </a:prstGeom>
          <a:noFill/>
        </p:spPr>
        <p:txBody>
          <a:bodyPr wrap="square">
            <a:spAutoFit/>
          </a:bodyPr>
          <a:lstStyle/>
          <a:p>
            <a:pPr algn="ctr"/>
            <a:r>
              <a:rPr lang="en-US" sz="2400" b="1" dirty="0">
                <a:latin typeface="Arial" panose="020B0604020202020204" pitchFamily="34" charset="0"/>
                <a:cs typeface="Arial" panose="020B0604020202020204" pitchFamily="34" charset="0"/>
              </a:rPr>
              <a:t>Steps to Evaluate the Proposed Building’s Income-producing Potential </a:t>
            </a:r>
          </a:p>
        </p:txBody>
      </p:sp>
      <p:sp>
        <p:nvSpPr>
          <p:cNvPr id="75" name="Rectangle 74">
            <a:extLst>
              <a:ext uri="{FF2B5EF4-FFF2-40B4-BE49-F238E27FC236}">
                <a16:creationId xmlns:a16="http://schemas.microsoft.com/office/drawing/2014/main" id="{9FA5486E-2492-4851-9DC9-869003698644}"/>
              </a:ext>
            </a:extLst>
          </p:cNvPr>
          <p:cNvSpPr/>
          <p:nvPr/>
        </p:nvSpPr>
        <p:spPr>
          <a:xfrm>
            <a:off x="10483557" y="5251771"/>
            <a:ext cx="2148779" cy="1077218"/>
          </a:xfrm>
          <a:prstGeom prst="rect">
            <a:avLst/>
          </a:prstGeom>
        </p:spPr>
        <p:txBody>
          <a:bodyPr wrap="square">
            <a:spAutoFit/>
          </a:bodyPr>
          <a:lstStyle/>
          <a:p>
            <a:pPr algn="ctr"/>
            <a:r>
              <a:rPr lang="en-US" sz="1600" b="1" dirty="0">
                <a:latin typeface="Arial" panose="020B0604020202020204" pitchFamily="34" charset="0"/>
                <a:cs typeface="Arial" panose="020B0604020202020204" pitchFamily="34" charset="0"/>
              </a:rPr>
              <a:t>Conduct Transaction-level Stress Testing and Sensitivity Analysis</a:t>
            </a:r>
          </a:p>
        </p:txBody>
      </p:sp>
      <p:sp>
        <p:nvSpPr>
          <p:cNvPr id="77" name="Text Placeholder 2">
            <a:extLst>
              <a:ext uri="{FF2B5EF4-FFF2-40B4-BE49-F238E27FC236}">
                <a16:creationId xmlns:a16="http://schemas.microsoft.com/office/drawing/2014/main" id="{C4F15CE3-0991-44DF-B7E8-6B376DBD04A7}"/>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each step to learn about it.</a:t>
            </a:r>
          </a:p>
        </p:txBody>
      </p:sp>
      <p:sp>
        <p:nvSpPr>
          <p:cNvPr id="5" name="Slide Number Placeholder 4">
            <a:extLst>
              <a:ext uri="{FF2B5EF4-FFF2-40B4-BE49-F238E27FC236}">
                <a16:creationId xmlns:a16="http://schemas.microsoft.com/office/drawing/2014/main" id="{89EE76A8-DE8F-4961-9B99-E5686E6C0E1E}"/>
              </a:ext>
            </a:extLst>
          </p:cNvPr>
          <p:cNvSpPr>
            <a:spLocks noGrp="1"/>
          </p:cNvSpPr>
          <p:nvPr>
            <p:ph type="sldNum" sz="quarter" idx="12"/>
          </p:nvPr>
        </p:nvSpPr>
        <p:spPr/>
        <p:txBody>
          <a:bodyPr/>
          <a:lstStyle/>
          <a:p>
            <a:fld id="{71A628A0-E779-4D32-97F1-9C80A60D6EF0}" type="slidenum">
              <a:rPr lang="en-IN" smtClean="0"/>
              <a:pPr/>
              <a:t>118</a:t>
            </a:fld>
            <a:r>
              <a:rPr lang="en-IN"/>
              <a:t> of 116</a:t>
            </a:r>
            <a:endParaRPr lang="en-IN" dirty="0"/>
          </a:p>
        </p:txBody>
      </p:sp>
    </p:spTree>
    <p:extLst>
      <p:ext uri="{BB962C8B-B14F-4D97-AF65-F5344CB8AC3E}">
        <p14:creationId xmlns:p14="http://schemas.microsoft.com/office/powerpoint/2010/main" val="385098286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B5E0-3786-4B59-84DE-8C246E8C6B66}"/>
              </a:ext>
            </a:extLst>
          </p:cNvPr>
          <p:cNvSpPr>
            <a:spLocks noGrp="1"/>
          </p:cNvSpPr>
          <p:nvPr>
            <p:ph type="title"/>
          </p:nvPr>
        </p:nvSpPr>
        <p:spPr/>
        <p:txBody>
          <a:bodyPr/>
          <a:lstStyle/>
          <a:p>
            <a:r>
              <a:rPr lang="en-US" dirty="0"/>
              <a:t>Operating Expenses</a:t>
            </a:r>
            <a:endParaRPr lang="en-IN" dirty="0"/>
          </a:p>
        </p:txBody>
      </p:sp>
      <p:sp>
        <p:nvSpPr>
          <p:cNvPr id="8" name="Rectangle 7">
            <a:extLst>
              <a:ext uri="{FF2B5EF4-FFF2-40B4-BE49-F238E27FC236}">
                <a16:creationId xmlns:a16="http://schemas.microsoft.com/office/drawing/2014/main" id="{88263489-F4F6-417A-8E98-98F123E5EF81}"/>
              </a:ext>
            </a:extLst>
          </p:cNvPr>
          <p:cNvSpPr/>
          <p:nvPr/>
        </p:nvSpPr>
        <p:spPr>
          <a:xfrm>
            <a:off x="13090068" y="0"/>
            <a:ext cx="1102182"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Slide 31</a:t>
            </a:r>
          </a:p>
        </p:txBody>
      </p:sp>
      <p:sp>
        <p:nvSpPr>
          <p:cNvPr id="10" name="Rectangle 9">
            <a:extLst>
              <a:ext uri="{FF2B5EF4-FFF2-40B4-BE49-F238E27FC236}">
                <a16:creationId xmlns:a16="http://schemas.microsoft.com/office/drawing/2014/main" id="{93F0DC97-D64D-40E2-9B76-A7896488AA06}"/>
              </a:ext>
            </a:extLst>
          </p:cNvPr>
          <p:cNvSpPr/>
          <p:nvPr/>
        </p:nvSpPr>
        <p:spPr>
          <a:xfrm>
            <a:off x="233916" y="3462719"/>
            <a:ext cx="12527280" cy="32936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400" dirty="0">
              <a:solidFill>
                <a:schemeClr val="tx1"/>
              </a:solidFill>
              <a:latin typeface="Arial" panose="020B060402020202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F17F6BAB-C8CC-4B58-AF36-4DCFE33B943F}"/>
              </a:ext>
            </a:extLst>
          </p:cNvPr>
          <p:cNvSpPr txBox="1">
            <a:spLocks/>
          </p:cNvSpPr>
          <p:nvPr/>
        </p:nvSpPr>
        <p:spPr>
          <a:xfrm>
            <a:off x="305171" y="2056352"/>
            <a:ext cx="12408198" cy="135421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marR="0" indent="0">
              <a:spcBef>
                <a:spcPts val="600"/>
              </a:spcBef>
              <a:buNone/>
            </a:pPr>
            <a:r>
              <a:rPr lang="en-US" sz="1600" dirty="0">
                <a:effectLst/>
                <a:latin typeface="Arial" panose="020B0604020202020204" pitchFamily="34" charset="0"/>
                <a:ea typeface="Calibri" panose="020F0502020204030204" pitchFamily="34" charset="0"/>
                <a:cs typeface="Times New Roman" panose="02020603050405020304" pitchFamily="18" charset="0"/>
              </a:rPr>
              <a:t>Welcome to the Small Business Lending Decision Process Curriculum.</a:t>
            </a:r>
          </a:p>
          <a:p>
            <a:pPr marL="0" marR="0" indent="0">
              <a:spcBef>
                <a:spcPts val="600"/>
              </a:spcBef>
              <a:buNone/>
            </a:pPr>
            <a:r>
              <a:rPr lang="en-US" sz="1600" dirty="0">
                <a:effectLst/>
                <a:latin typeface="Arial" panose="020B0604020202020204" pitchFamily="34" charset="0"/>
                <a:ea typeface="Calibri" panose="020F0502020204030204" pitchFamily="34" charset="0"/>
                <a:cs typeface="Times New Roman" panose="02020603050405020304" pitchFamily="18" charset="0"/>
              </a:rPr>
              <a:t>This curriculum will increase your ability to make informed decisions in the small business lending process. There are eight series in the curriculum. Each series is represented on this page.</a:t>
            </a:r>
          </a:p>
          <a:p>
            <a:pPr marL="0" marR="0" indent="0">
              <a:spcBef>
                <a:spcPts val="600"/>
              </a:spcBef>
              <a:buNone/>
            </a:pPr>
            <a:r>
              <a:rPr lang="en-US" sz="1400" i="1" dirty="0">
                <a:solidFill>
                  <a:schemeClr val="accent3"/>
                </a:solidFill>
                <a:latin typeface="Arial" panose="020B0604020202020204" pitchFamily="34" charset="0"/>
                <a:cs typeface="Arial" panose="020B0604020202020204" pitchFamily="34" charset="0"/>
              </a:rPr>
              <a:t>Click on the icons to learn more about each series.</a:t>
            </a:r>
            <a:endParaRPr lang="en-US" sz="1400" b="1" i="1" dirty="0">
              <a:solidFill>
                <a:schemeClr val="accent3"/>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07BDD3C6-7C3E-434A-82AD-1E33FFD50D04}"/>
              </a:ext>
            </a:extLst>
          </p:cNvPr>
          <p:cNvGrpSpPr/>
          <p:nvPr/>
        </p:nvGrpSpPr>
        <p:grpSpPr>
          <a:xfrm>
            <a:off x="644105" y="3810418"/>
            <a:ext cx="11706902" cy="2598285"/>
            <a:chOff x="619550" y="3803390"/>
            <a:chExt cx="11706902" cy="2598285"/>
          </a:xfrm>
        </p:grpSpPr>
        <p:sp>
          <p:nvSpPr>
            <p:cNvPr id="44" name="Rectangle 43">
              <a:extLst>
                <a:ext uri="{FF2B5EF4-FFF2-40B4-BE49-F238E27FC236}">
                  <a16:creationId xmlns:a16="http://schemas.microsoft.com/office/drawing/2014/main" id="{FC27F69E-B77D-4E09-B70E-7DB9C6EE81AC}"/>
                </a:ext>
              </a:extLst>
            </p:cNvPr>
            <p:cNvSpPr/>
            <p:nvPr/>
          </p:nvSpPr>
          <p:spPr>
            <a:xfrm>
              <a:off x="619550" y="3813380"/>
              <a:ext cx="2835845" cy="1220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Text Placeholder 3">
              <a:extLst>
                <a:ext uri="{FF2B5EF4-FFF2-40B4-BE49-F238E27FC236}">
                  <a16:creationId xmlns:a16="http://schemas.microsoft.com/office/drawing/2014/main" id="{755F808C-C4FA-49BA-B416-04DDAE70B32D}"/>
                </a:ext>
              </a:extLst>
            </p:cNvPr>
            <p:cNvSpPr txBox="1">
              <a:spLocks/>
            </p:cNvSpPr>
            <p:nvPr/>
          </p:nvSpPr>
          <p:spPr>
            <a:xfrm>
              <a:off x="1672617" y="4165216"/>
              <a:ext cx="1526121" cy="523220"/>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Clr>
                  <a:schemeClr val="bg1"/>
                </a:buClr>
                <a:buNone/>
              </a:pPr>
              <a:r>
                <a:rPr lang="en-US" sz="1400" b="1" dirty="0">
                  <a:solidFill>
                    <a:schemeClr val="bg1"/>
                  </a:solidFill>
                </a:rPr>
                <a:t>Understand the Customer</a:t>
              </a:r>
            </a:p>
          </p:txBody>
        </p:sp>
        <p:grpSp>
          <p:nvGrpSpPr>
            <p:cNvPr id="46" name="Group 45">
              <a:extLst>
                <a:ext uri="{FF2B5EF4-FFF2-40B4-BE49-F238E27FC236}">
                  <a16:creationId xmlns:a16="http://schemas.microsoft.com/office/drawing/2014/main" id="{8AE3FA60-F22D-4D19-B6BF-926B25EB7B76}"/>
                </a:ext>
              </a:extLst>
            </p:cNvPr>
            <p:cNvGrpSpPr/>
            <p:nvPr/>
          </p:nvGrpSpPr>
          <p:grpSpPr>
            <a:xfrm>
              <a:off x="672745" y="4199526"/>
              <a:ext cx="1065757" cy="516155"/>
              <a:chOff x="1824975" y="4051176"/>
              <a:chExt cx="1418523" cy="687003"/>
            </a:xfrm>
          </p:grpSpPr>
          <p:pic>
            <p:nvPicPr>
              <p:cNvPr id="47" name="Graphic 46" descr="User">
                <a:extLst>
                  <a:ext uri="{FF2B5EF4-FFF2-40B4-BE49-F238E27FC236}">
                    <a16:creationId xmlns:a16="http://schemas.microsoft.com/office/drawing/2014/main" id="{C0160D34-2229-4DEA-9568-D15A980B42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4975" y="4051176"/>
                <a:ext cx="687003" cy="687003"/>
              </a:xfrm>
              <a:prstGeom prst="rect">
                <a:avLst/>
              </a:prstGeom>
            </p:spPr>
          </p:pic>
          <p:pic>
            <p:nvPicPr>
              <p:cNvPr id="48" name="Graphic 47" descr="User">
                <a:extLst>
                  <a:ext uri="{FF2B5EF4-FFF2-40B4-BE49-F238E27FC236}">
                    <a16:creationId xmlns:a16="http://schemas.microsoft.com/office/drawing/2014/main" id="{1B2E0592-2EF5-418E-9F6D-4681C20028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495" y="4051176"/>
                <a:ext cx="687003" cy="687003"/>
              </a:xfrm>
              <a:prstGeom prst="rect">
                <a:avLst/>
              </a:prstGeom>
            </p:spPr>
          </p:pic>
          <p:sp>
            <p:nvSpPr>
              <p:cNvPr id="49" name="TextBox 48">
                <a:extLst>
                  <a:ext uri="{FF2B5EF4-FFF2-40B4-BE49-F238E27FC236}">
                    <a16:creationId xmlns:a16="http://schemas.microsoft.com/office/drawing/2014/main" id="{26B801A7-4E0F-4B9D-93E4-FE444C1BC042}"/>
                  </a:ext>
                </a:extLst>
              </p:cNvPr>
              <p:cNvSpPr txBox="1"/>
              <p:nvPr/>
            </p:nvSpPr>
            <p:spPr>
              <a:xfrm>
                <a:off x="2334441" y="4099309"/>
                <a:ext cx="399592" cy="488765"/>
              </a:xfrm>
              <a:prstGeom prst="rect">
                <a:avLst/>
              </a:prstGeom>
              <a:noFill/>
            </p:spPr>
            <p:txBody>
              <a:bodyPr wrap="square">
                <a:spAutoFit/>
              </a:bodyPr>
              <a:lstStyle/>
              <a:p>
                <a:pPr marL="0" marR="0" indent="0" algn="ctr">
                  <a:lnSpc>
                    <a:spcPct val="107000"/>
                  </a:lnSpc>
                  <a:spcBef>
                    <a:spcPts val="1000"/>
                  </a:spcBef>
                  <a:buNone/>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a:t>
                </a:r>
                <a:endParaRPr lang="en-US"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p:txBody>
          </p:sp>
        </p:grpSp>
        <p:sp>
          <p:nvSpPr>
            <p:cNvPr id="50" name="Text Placeholder 3">
              <a:extLst>
                <a:ext uri="{FF2B5EF4-FFF2-40B4-BE49-F238E27FC236}">
                  <a16:creationId xmlns:a16="http://schemas.microsoft.com/office/drawing/2014/main" id="{171CBB18-74C4-4862-8C23-6E1AF20DF2FB}"/>
                </a:ext>
              </a:extLst>
            </p:cNvPr>
            <p:cNvSpPr txBox="1">
              <a:spLocks/>
            </p:cNvSpPr>
            <p:nvPr/>
          </p:nvSpPr>
          <p:spPr>
            <a:xfrm>
              <a:off x="3151410" y="4696716"/>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1</a:t>
              </a:r>
            </a:p>
          </p:txBody>
        </p:sp>
        <p:sp>
          <p:nvSpPr>
            <p:cNvPr id="51" name="Rectangle 50">
              <a:extLst>
                <a:ext uri="{FF2B5EF4-FFF2-40B4-BE49-F238E27FC236}">
                  <a16:creationId xmlns:a16="http://schemas.microsoft.com/office/drawing/2014/main" id="{43E335FC-FEDD-4847-A0F9-E004A7FA7327}"/>
                </a:ext>
              </a:extLst>
            </p:cNvPr>
            <p:cNvSpPr/>
            <p:nvPr/>
          </p:nvSpPr>
          <p:spPr>
            <a:xfrm>
              <a:off x="3562121" y="3813380"/>
              <a:ext cx="2835845" cy="12202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 Placeholder 3">
              <a:extLst>
                <a:ext uri="{FF2B5EF4-FFF2-40B4-BE49-F238E27FC236}">
                  <a16:creationId xmlns:a16="http://schemas.microsoft.com/office/drawing/2014/main" id="{0DF277BA-D1E3-4989-9277-78FF6DD9A04A}"/>
                </a:ext>
              </a:extLst>
            </p:cNvPr>
            <p:cNvSpPr txBox="1">
              <a:spLocks/>
            </p:cNvSpPr>
            <p:nvPr/>
          </p:nvSpPr>
          <p:spPr>
            <a:xfrm>
              <a:off x="4643474" y="4182681"/>
              <a:ext cx="1723243" cy="523220"/>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400" b="1" dirty="0">
                  <a:solidFill>
                    <a:schemeClr val="bg1"/>
                  </a:solidFill>
                </a:rPr>
                <a:t>Evaluate </a:t>
              </a:r>
              <a:br>
                <a:rPr lang="en-US" sz="1400" b="1" dirty="0">
                  <a:solidFill>
                    <a:schemeClr val="bg1"/>
                  </a:solidFill>
                </a:rPr>
              </a:br>
              <a:r>
                <a:rPr lang="en-US" sz="1400" b="1" dirty="0">
                  <a:solidFill>
                    <a:schemeClr val="bg1"/>
                  </a:solidFill>
                </a:rPr>
                <a:t>Financial Reports</a:t>
              </a:r>
            </a:p>
          </p:txBody>
        </p:sp>
        <p:pic>
          <p:nvPicPr>
            <p:cNvPr id="53" name="Graphic 52" descr="Calculator">
              <a:extLst>
                <a:ext uri="{FF2B5EF4-FFF2-40B4-BE49-F238E27FC236}">
                  <a16:creationId xmlns:a16="http://schemas.microsoft.com/office/drawing/2014/main" id="{70988C5F-403A-47EF-8409-9004D68B91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1432" y="4105839"/>
              <a:ext cx="687003" cy="687003"/>
            </a:xfrm>
            <a:prstGeom prst="rect">
              <a:avLst/>
            </a:prstGeom>
          </p:spPr>
        </p:pic>
        <p:sp>
          <p:nvSpPr>
            <p:cNvPr id="54" name="Rectangle 53">
              <a:extLst>
                <a:ext uri="{FF2B5EF4-FFF2-40B4-BE49-F238E27FC236}">
                  <a16:creationId xmlns:a16="http://schemas.microsoft.com/office/drawing/2014/main" id="{CA085A0B-99E8-4D22-88ED-C2F834881498}"/>
                </a:ext>
              </a:extLst>
            </p:cNvPr>
            <p:cNvSpPr/>
            <p:nvPr/>
          </p:nvSpPr>
          <p:spPr>
            <a:xfrm>
              <a:off x="619550" y="5148654"/>
              <a:ext cx="2835845" cy="12202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TextBox 54">
              <a:extLst>
                <a:ext uri="{FF2B5EF4-FFF2-40B4-BE49-F238E27FC236}">
                  <a16:creationId xmlns:a16="http://schemas.microsoft.com/office/drawing/2014/main" id="{4B9B6923-496C-4C4B-BB13-5D1A3F7F67E7}"/>
                </a:ext>
              </a:extLst>
            </p:cNvPr>
            <p:cNvSpPr txBox="1"/>
            <p:nvPr/>
          </p:nvSpPr>
          <p:spPr>
            <a:xfrm>
              <a:off x="1730701" y="5329154"/>
              <a:ext cx="1583333" cy="738664"/>
            </a:xfrm>
            <a:prstGeom prst="rect">
              <a:avLst/>
            </a:prstGeom>
            <a:noFill/>
          </p:spPr>
          <p:txBody>
            <a:bodyPr wrap="square">
              <a:spAutoFit/>
            </a:bodyPr>
            <a:lstStyle/>
            <a:p>
              <a:pPr marR="0" defTabSz="1073963">
                <a:spcBef>
                  <a:spcPts val="600"/>
                </a:spcBef>
                <a:spcAft>
                  <a:spcPts val="600"/>
                </a:spcAft>
                <a:buClr>
                  <a:schemeClr val="accent1"/>
                </a:buClr>
              </a:pPr>
              <a:r>
                <a:rPr lang="en-US" sz="1400" b="1" dirty="0">
                  <a:solidFill>
                    <a:schemeClr val="bg1"/>
                  </a:solidFill>
                  <a:latin typeface="Arial" panose="020B0604020202020204" pitchFamily="34" charset="0"/>
                  <a:cs typeface="Arial" panose="020B0604020202020204" pitchFamily="34" charset="0"/>
                </a:rPr>
                <a:t>Use Tax Returns to Analyze a Business</a:t>
              </a:r>
            </a:p>
          </p:txBody>
        </p:sp>
        <p:pic>
          <p:nvPicPr>
            <p:cNvPr id="56" name="Graphic 55">
              <a:extLst>
                <a:ext uri="{FF2B5EF4-FFF2-40B4-BE49-F238E27FC236}">
                  <a16:creationId xmlns:a16="http://schemas.microsoft.com/office/drawing/2014/main" id="{D642CCB5-1E3D-465D-B07C-75E4976C2F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2315" y="5432151"/>
              <a:ext cx="573685" cy="561856"/>
            </a:xfrm>
            <a:prstGeom prst="rect">
              <a:avLst/>
            </a:prstGeom>
          </p:spPr>
        </p:pic>
        <p:sp>
          <p:nvSpPr>
            <p:cNvPr id="57" name="Rectangle 56">
              <a:extLst>
                <a:ext uri="{FF2B5EF4-FFF2-40B4-BE49-F238E27FC236}">
                  <a16:creationId xmlns:a16="http://schemas.microsoft.com/office/drawing/2014/main" id="{5A78E9B8-D352-4E4D-8D82-F376F50E6DEA}"/>
                </a:ext>
              </a:extLst>
            </p:cNvPr>
            <p:cNvSpPr/>
            <p:nvPr/>
          </p:nvSpPr>
          <p:spPr>
            <a:xfrm>
              <a:off x="3562121" y="5148654"/>
              <a:ext cx="2835845" cy="1220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F17999E5-6070-441E-88C7-5A5868545769}"/>
                </a:ext>
              </a:extLst>
            </p:cNvPr>
            <p:cNvSpPr txBox="1"/>
            <p:nvPr/>
          </p:nvSpPr>
          <p:spPr>
            <a:xfrm>
              <a:off x="4643474" y="5375232"/>
              <a:ext cx="1723243" cy="767133"/>
            </a:xfrm>
            <a:prstGeom prst="rect">
              <a:avLst/>
            </a:prstGeom>
            <a:noFill/>
          </p:spPr>
          <p:txBody>
            <a:bodyPr wrap="square">
              <a:spAutoFit/>
            </a:bodyPr>
            <a:lstStyle/>
            <a:p>
              <a:pPr indent="0" defTabSz="1073963">
                <a:lnSpc>
                  <a:spcPct val="107000"/>
                </a:lnSpc>
                <a:spcBef>
                  <a:spcPts val="600"/>
                </a:spcBef>
                <a:spcAft>
                  <a:spcPts val="600"/>
                </a:spcAft>
                <a:buClr>
                  <a:schemeClr val="accent1"/>
                </a:buClr>
                <a:buNone/>
              </a:pPr>
              <a:r>
                <a:rPr lang="en-US" sz="1400" b="1" dirty="0">
                  <a:solidFill>
                    <a:schemeClr val="bg1"/>
                  </a:solidFill>
                  <a:latin typeface="Arial" panose="020B0604020202020204" pitchFamily="34" charset="0"/>
                  <a:cs typeface="Arial" panose="020B0604020202020204" pitchFamily="34" charset="0"/>
                </a:rPr>
                <a:t>Analyze </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Personal and Global Cash Flow</a:t>
              </a:r>
            </a:p>
          </p:txBody>
        </p:sp>
        <p:grpSp>
          <p:nvGrpSpPr>
            <p:cNvPr id="59" name="Group 58">
              <a:extLst>
                <a:ext uri="{FF2B5EF4-FFF2-40B4-BE49-F238E27FC236}">
                  <a16:creationId xmlns:a16="http://schemas.microsoft.com/office/drawing/2014/main" id="{697D754D-DC09-403C-B839-9FB0EE1AA445}"/>
                </a:ext>
              </a:extLst>
            </p:cNvPr>
            <p:cNvGrpSpPr/>
            <p:nvPr/>
          </p:nvGrpSpPr>
          <p:grpSpPr>
            <a:xfrm>
              <a:off x="3731717" y="5564488"/>
              <a:ext cx="791527" cy="388620"/>
              <a:chOff x="-2004904" y="1200517"/>
              <a:chExt cx="1053523" cy="517253"/>
            </a:xfrm>
          </p:grpSpPr>
          <p:sp>
            <p:nvSpPr>
              <p:cNvPr id="60" name="Freeform: Shape 59">
                <a:extLst>
                  <a:ext uri="{FF2B5EF4-FFF2-40B4-BE49-F238E27FC236}">
                    <a16:creationId xmlns:a16="http://schemas.microsoft.com/office/drawing/2014/main" id="{0B2B1DEF-61D4-47CD-91A4-295B293A4FC8}"/>
                  </a:ext>
                </a:extLst>
              </p:cNvPr>
              <p:cNvSpPr/>
              <p:nvPr/>
            </p:nvSpPr>
            <p:spPr>
              <a:xfrm>
                <a:off x="-1999833" y="1206856"/>
                <a:ext cx="1047184" cy="507111"/>
              </a:xfrm>
              <a:custGeom>
                <a:avLst/>
                <a:gdLst>
                  <a:gd name="connsiteX0" fmla="*/ 0 w 1047184"/>
                  <a:gd name="connsiteY0" fmla="*/ 507111 h 507111"/>
                  <a:gd name="connsiteX1" fmla="*/ 119171 w 1047184"/>
                  <a:gd name="connsiteY1" fmla="*/ 507111 h 507111"/>
                  <a:gd name="connsiteX2" fmla="*/ 1047184 w 1047184"/>
                  <a:gd name="connsiteY2" fmla="*/ 507111 h 507111"/>
                  <a:gd name="connsiteX3" fmla="*/ 1047184 w 1047184"/>
                  <a:gd name="connsiteY3" fmla="*/ 0 h 507111"/>
                  <a:gd name="connsiteX4" fmla="*/ 0 w 1047184"/>
                  <a:gd name="connsiteY4" fmla="*/ 0 h 507111"/>
                  <a:gd name="connsiteX5" fmla="*/ 0 w 1047184"/>
                  <a:gd name="connsiteY5" fmla="*/ 377798 h 50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184" h="507111">
                    <a:moveTo>
                      <a:pt x="0" y="507111"/>
                    </a:moveTo>
                    <a:lnTo>
                      <a:pt x="119171" y="507111"/>
                    </a:lnTo>
                    <a:lnTo>
                      <a:pt x="1047184" y="507111"/>
                    </a:lnTo>
                    <a:lnTo>
                      <a:pt x="1047184" y="0"/>
                    </a:lnTo>
                    <a:lnTo>
                      <a:pt x="0" y="0"/>
                    </a:lnTo>
                    <a:lnTo>
                      <a:pt x="0" y="377798"/>
                    </a:lnTo>
                    <a:close/>
                  </a:path>
                </a:pathLst>
              </a:custGeom>
              <a:noFill/>
              <a:ln w="19050" cap="flat">
                <a:solidFill>
                  <a:schemeClr val="bg1"/>
                </a:solid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816F2441-F4DF-418E-90F9-165898159751}"/>
                  </a:ext>
                </a:extLst>
              </p:cNvPr>
              <p:cNvSpPr/>
              <p:nvPr/>
            </p:nvSpPr>
            <p:spPr>
              <a:xfrm>
                <a:off x="-1999833" y="1574512"/>
                <a:ext cx="119171" cy="140723"/>
              </a:xfrm>
              <a:custGeom>
                <a:avLst/>
                <a:gdLst>
                  <a:gd name="connsiteX0" fmla="*/ 0 w 119171"/>
                  <a:gd name="connsiteY0" fmla="*/ 0 h 140723"/>
                  <a:gd name="connsiteX1" fmla="*/ 0 w 119171"/>
                  <a:gd name="connsiteY1" fmla="*/ 0 h 140723"/>
                  <a:gd name="connsiteX2" fmla="*/ 119171 w 119171"/>
                  <a:gd name="connsiteY2" fmla="*/ 119171 h 140723"/>
                  <a:gd name="connsiteX3" fmla="*/ 119171 w 119171"/>
                  <a:gd name="connsiteY3" fmla="*/ 140723 h 140723"/>
                </a:gdLst>
                <a:ahLst/>
                <a:cxnLst>
                  <a:cxn ang="0">
                    <a:pos x="connsiteX0" y="connsiteY0"/>
                  </a:cxn>
                  <a:cxn ang="0">
                    <a:pos x="connsiteX1" y="connsiteY1"/>
                  </a:cxn>
                  <a:cxn ang="0">
                    <a:pos x="connsiteX2" y="connsiteY2"/>
                  </a:cxn>
                  <a:cxn ang="0">
                    <a:pos x="connsiteX3" y="connsiteY3"/>
                  </a:cxn>
                </a:cxnLst>
                <a:rect l="l" t="t" r="r" b="b"/>
                <a:pathLst>
                  <a:path w="119171" h="140723">
                    <a:moveTo>
                      <a:pt x="0" y="0"/>
                    </a:moveTo>
                    <a:lnTo>
                      <a:pt x="0" y="0"/>
                    </a:lnTo>
                    <a:cubicBezTo>
                      <a:pt x="65925" y="0"/>
                      <a:pt x="119171" y="53247"/>
                      <a:pt x="119171" y="119171"/>
                    </a:cubicBezTo>
                    <a:lnTo>
                      <a:pt x="119171" y="140723"/>
                    </a:lnTo>
                  </a:path>
                </a:pathLst>
              </a:custGeom>
              <a:noFill/>
              <a:ln w="19050" cap="flat">
                <a:solidFill>
                  <a:schemeClr val="bg1"/>
                </a:solid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1968FE5B-A8CB-49A5-9EF1-305EA3773A2C}"/>
                  </a:ext>
                </a:extLst>
              </p:cNvPr>
              <p:cNvSpPr/>
              <p:nvPr/>
            </p:nvSpPr>
            <p:spPr>
              <a:xfrm>
                <a:off x="-2004904" y="1210660"/>
                <a:ext cx="140723" cy="119171"/>
              </a:xfrm>
              <a:custGeom>
                <a:avLst/>
                <a:gdLst>
                  <a:gd name="connsiteX0" fmla="*/ 140723 w 140723"/>
                  <a:gd name="connsiteY0" fmla="*/ 0 h 119171"/>
                  <a:gd name="connsiteX1" fmla="*/ 140723 w 140723"/>
                  <a:gd name="connsiteY1" fmla="*/ 0 h 119171"/>
                  <a:gd name="connsiteX2" fmla="*/ 21552 w 140723"/>
                  <a:gd name="connsiteY2" fmla="*/ 119171 h 119171"/>
                  <a:gd name="connsiteX3" fmla="*/ 0 w 140723"/>
                  <a:gd name="connsiteY3" fmla="*/ 119171 h 119171"/>
                </a:gdLst>
                <a:ahLst/>
                <a:cxnLst>
                  <a:cxn ang="0">
                    <a:pos x="connsiteX0" y="connsiteY0"/>
                  </a:cxn>
                  <a:cxn ang="0">
                    <a:pos x="connsiteX1" y="connsiteY1"/>
                  </a:cxn>
                  <a:cxn ang="0">
                    <a:pos x="connsiteX2" y="connsiteY2"/>
                  </a:cxn>
                  <a:cxn ang="0">
                    <a:pos x="connsiteX3" y="connsiteY3"/>
                  </a:cxn>
                </a:cxnLst>
                <a:rect l="l" t="t" r="r" b="b"/>
                <a:pathLst>
                  <a:path w="140723" h="119171">
                    <a:moveTo>
                      <a:pt x="140723" y="0"/>
                    </a:moveTo>
                    <a:lnTo>
                      <a:pt x="140723" y="0"/>
                    </a:lnTo>
                    <a:cubicBezTo>
                      <a:pt x="140723" y="65924"/>
                      <a:pt x="87477" y="119171"/>
                      <a:pt x="21552" y="119171"/>
                    </a:cubicBezTo>
                    <a:lnTo>
                      <a:pt x="0" y="119171"/>
                    </a:lnTo>
                  </a:path>
                </a:pathLst>
              </a:custGeom>
              <a:noFill/>
              <a:ln w="19050" cap="flat">
                <a:solidFill>
                  <a:schemeClr val="bg1"/>
                </a:solid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42F45546-436C-45F7-9CDF-D5B0750E25E9}"/>
                  </a:ext>
                </a:extLst>
              </p:cNvPr>
              <p:cNvSpPr/>
              <p:nvPr/>
            </p:nvSpPr>
            <p:spPr>
              <a:xfrm>
                <a:off x="-1074356" y="1577047"/>
                <a:ext cx="119171" cy="140723"/>
              </a:xfrm>
              <a:custGeom>
                <a:avLst/>
                <a:gdLst>
                  <a:gd name="connsiteX0" fmla="*/ 119171 w 119171"/>
                  <a:gd name="connsiteY0" fmla="*/ 0 h 140723"/>
                  <a:gd name="connsiteX1" fmla="*/ 119171 w 119171"/>
                  <a:gd name="connsiteY1" fmla="*/ 0 h 140723"/>
                  <a:gd name="connsiteX2" fmla="*/ 0 w 119171"/>
                  <a:gd name="connsiteY2" fmla="*/ 119171 h 140723"/>
                  <a:gd name="connsiteX3" fmla="*/ 0 w 119171"/>
                  <a:gd name="connsiteY3" fmla="*/ 140723 h 140723"/>
                </a:gdLst>
                <a:ahLst/>
                <a:cxnLst>
                  <a:cxn ang="0">
                    <a:pos x="connsiteX0" y="connsiteY0"/>
                  </a:cxn>
                  <a:cxn ang="0">
                    <a:pos x="connsiteX1" y="connsiteY1"/>
                  </a:cxn>
                  <a:cxn ang="0">
                    <a:pos x="connsiteX2" y="connsiteY2"/>
                  </a:cxn>
                  <a:cxn ang="0">
                    <a:pos x="connsiteX3" y="connsiteY3"/>
                  </a:cxn>
                </a:cxnLst>
                <a:rect l="l" t="t" r="r" b="b"/>
                <a:pathLst>
                  <a:path w="119171" h="140723">
                    <a:moveTo>
                      <a:pt x="119171" y="0"/>
                    </a:moveTo>
                    <a:lnTo>
                      <a:pt x="119171" y="0"/>
                    </a:lnTo>
                    <a:cubicBezTo>
                      <a:pt x="53247" y="0"/>
                      <a:pt x="0" y="53247"/>
                      <a:pt x="0" y="119171"/>
                    </a:cubicBezTo>
                    <a:lnTo>
                      <a:pt x="0" y="140723"/>
                    </a:lnTo>
                  </a:path>
                </a:pathLst>
              </a:custGeom>
              <a:noFill/>
              <a:ln w="19050" cap="flat">
                <a:solidFill>
                  <a:schemeClr val="bg1"/>
                </a:solid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73AB1E22-E6C2-4E7C-AE4E-569A64643726}"/>
                  </a:ext>
                </a:extLst>
              </p:cNvPr>
              <p:cNvSpPr/>
              <p:nvPr/>
            </p:nvSpPr>
            <p:spPr>
              <a:xfrm>
                <a:off x="-1092104" y="1200517"/>
                <a:ext cx="140723" cy="119171"/>
              </a:xfrm>
              <a:custGeom>
                <a:avLst/>
                <a:gdLst>
                  <a:gd name="connsiteX0" fmla="*/ 0 w 140723"/>
                  <a:gd name="connsiteY0" fmla="*/ 0 h 119171"/>
                  <a:gd name="connsiteX1" fmla="*/ 0 w 140723"/>
                  <a:gd name="connsiteY1" fmla="*/ 0 h 119171"/>
                  <a:gd name="connsiteX2" fmla="*/ 119171 w 140723"/>
                  <a:gd name="connsiteY2" fmla="*/ 119171 h 119171"/>
                  <a:gd name="connsiteX3" fmla="*/ 140723 w 140723"/>
                  <a:gd name="connsiteY3" fmla="*/ 119171 h 119171"/>
                </a:gdLst>
                <a:ahLst/>
                <a:cxnLst>
                  <a:cxn ang="0">
                    <a:pos x="connsiteX0" y="connsiteY0"/>
                  </a:cxn>
                  <a:cxn ang="0">
                    <a:pos x="connsiteX1" y="connsiteY1"/>
                  </a:cxn>
                  <a:cxn ang="0">
                    <a:pos x="connsiteX2" y="connsiteY2"/>
                  </a:cxn>
                  <a:cxn ang="0">
                    <a:pos x="connsiteX3" y="connsiteY3"/>
                  </a:cxn>
                </a:cxnLst>
                <a:rect l="l" t="t" r="r" b="b"/>
                <a:pathLst>
                  <a:path w="140723" h="119171">
                    <a:moveTo>
                      <a:pt x="0" y="0"/>
                    </a:moveTo>
                    <a:lnTo>
                      <a:pt x="0" y="0"/>
                    </a:lnTo>
                    <a:cubicBezTo>
                      <a:pt x="0" y="65924"/>
                      <a:pt x="53246" y="119171"/>
                      <a:pt x="119171" y="119171"/>
                    </a:cubicBezTo>
                    <a:lnTo>
                      <a:pt x="140723" y="119171"/>
                    </a:lnTo>
                  </a:path>
                </a:pathLst>
              </a:custGeom>
              <a:noFill/>
              <a:ln w="19050" cap="flat">
                <a:solidFill>
                  <a:schemeClr val="bg1"/>
                </a:solidFill>
                <a:prstDash val="solid"/>
                <a:miter/>
              </a:ln>
            </p:spPr>
            <p:txBody>
              <a:bodyPr rtlCol="0" anchor="ctr"/>
              <a:lstStyle/>
              <a:p>
                <a:endParaRPr lang="en-IN"/>
              </a:p>
            </p:txBody>
          </p:sp>
          <p:grpSp>
            <p:nvGrpSpPr>
              <p:cNvPr id="65" name="Graphic 1">
                <a:extLst>
                  <a:ext uri="{FF2B5EF4-FFF2-40B4-BE49-F238E27FC236}">
                    <a16:creationId xmlns:a16="http://schemas.microsoft.com/office/drawing/2014/main" id="{DF2ADD9D-008E-412B-A0CF-94EDA5278285}"/>
                  </a:ext>
                </a:extLst>
              </p:cNvPr>
              <p:cNvGrpSpPr/>
              <p:nvPr/>
            </p:nvGrpSpPr>
            <p:grpSpPr>
              <a:xfrm>
                <a:off x="-1829951" y="1398291"/>
                <a:ext cx="736578" cy="124242"/>
                <a:chOff x="5828498" y="1093491"/>
                <a:chExt cx="736578" cy="124242"/>
              </a:xfrm>
              <a:noFill/>
            </p:grpSpPr>
            <p:sp>
              <p:nvSpPr>
                <p:cNvPr id="71" name="Freeform: Shape 70">
                  <a:extLst>
                    <a:ext uri="{FF2B5EF4-FFF2-40B4-BE49-F238E27FC236}">
                      <a16:creationId xmlns:a16="http://schemas.microsoft.com/office/drawing/2014/main" id="{02CFC417-DB6B-4345-83A9-4E015EA6689B}"/>
                    </a:ext>
                  </a:extLst>
                </p:cNvPr>
                <p:cNvSpPr/>
                <p:nvPr/>
              </p:nvSpPr>
              <p:spPr>
                <a:xfrm>
                  <a:off x="5828498" y="1093491"/>
                  <a:ext cx="124242" cy="124242"/>
                </a:xfrm>
                <a:custGeom>
                  <a:avLst/>
                  <a:gdLst>
                    <a:gd name="connsiteX0" fmla="*/ 124242 w 124242"/>
                    <a:gd name="connsiteY0" fmla="*/ 62121 h 124242"/>
                    <a:gd name="connsiteX1" fmla="*/ 62121 w 124242"/>
                    <a:gd name="connsiteY1" fmla="*/ 124242 h 124242"/>
                    <a:gd name="connsiteX2" fmla="*/ 0 w 124242"/>
                    <a:gd name="connsiteY2" fmla="*/ 62121 h 124242"/>
                    <a:gd name="connsiteX3" fmla="*/ 62121 w 124242"/>
                    <a:gd name="connsiteY3" fmla="*/ 0 h 124242"/>
                    <a:gd name="connsiteX4" fmla="*/ 124242 w 124242"/>
                    <a:gd name="connsiteY4" fmla="*/ 62121 h 12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42" h="124242">
                      <a:moveTo>
                        <a:pt x="124242" y="62121"/>
                      </a:moveTo>
                      <a:cubicBezTo>
                        <a:pt x="124242" y="96430"/>
                        <a:pt x="96430" y="124242"/>
                        <a:pt x="62121" y="124242"/>
                      </a:cubicBezTo>
                      <a:cubicBezTo>
                        <a:pt x="27813" y="124242"/>
                        <a:pt x="0" y="96430"/>
                        <a:pt x="0" y="62121"/>
                      </a:cubicBezTo>
                      <a:cubicBezTo>
                        <a:pt x="0" y="27813"/>
                        <a:pt x="27813" y="0"/>
                        <a:pt x="62121" y="0"/>
                      </a:cubicBezTo>
                      <a:cubicBezTo>
                        <a:pt x="96430" y="0"/>
                        <a:pt x="124242" y="27813"/>
                        <a:pt x="124242" y="62121"/>
                      </a:cubicBezTo>
                      <a:close/>
                    </a:path>
                  </a:pathLst>
                </a:custGeom>
                <a:noFill/>
                <a:ln w="19050" cap="flat">
                  <a:solidFill>
                    <a:schemeClr val="bg1"/>
                  </a:solid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F4EF1935-3C88-4A04-88BA-B1D9184FA64C}"/>
                    </a:ext>
                  </a:extLst>
                </p:cNvPr>
                <p:cNvSpPr/>
                <p:nvPr/>
              </p:nvSpPr>
              <p:spPr>
                <a:xfrm>
                  <a:off x="6440834" y="1093491"/>
                  <a:ext cx="124242" cy="124242"/>
                </a:xfrm>
                <a:custGeom>
                  <a:avLst/>
                  <a:gdLst>
                    <a:gd name="connsiteX0" fmla="*/ 124242 w 124242"/>
                    <a:gd name="connsiteY0" fmla="*/ 62121 h 124242"/>
                    <a:gd name="connsiteX1" fmla="*/ 62121 w 124242"/>
                    <a:gd name="connsiteY1" fmla="*/ 124242 h 124242"/>
                    <a:gd name="connsiteX2" fmla="*/ 0 w 124242"/>
                    <a:gd name="connsiteY2" fmla="*/ 62121 h 124242"/>
                    <a:gd name="connsiteX3" fmla="*/ 62121 w 124242"/>
                    <a:gd name="connsiteY3" fmla="*/ 0 h 124242"/>
                    <a:gd name="connsiteX4" fmla="*/ 124242 w 124242"/>
                    <a:gd name="connsiteY4" fmla="*/ 62121 h 12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42" h="124242">
                      <a:moveTo>
                        <a:pt x="124242" y="62121"/>
                      </a:moveTo>
                      <a:cubicBezTo>
                        <a:pt x="124242" y="96430"/>
                        <a:pt x="96429" y="124242"/>
                        <a:pt x="62121" y="124242"/>
                      </a:cubicBezTo>
                      <a:cubicBezTo>
                        <a:pt x="27812" y="124242"/>
                        <a:pt x="0" y="96430"/>
                        <a:pt x="0" y="62121"/>
                      </a:cubicBezTo>
                      <a:cubicBezTo>
                        <a:pt x="0" y="27813"/>
                        <a:pt x="27813" y="0"/>
                        <a:pt x="62121" y="0"/>
                      </a:cubicBezTo>
                      <a:cubicBezTo>
                        <a:pt x="96430" y="0"/>
                        <a:pt x="124242" y="27813"/>
                        <a:pt x="124242" y="62121"/>
                      </a:cubicBezTo>
                      <a:close/>
                    </a:path>
                  </a:pathLst>
                </a:custGeom>
                <a:noFill/>
                <a:ln w="19050" cap="flat">
                  <a:solidFill>
                    <a:schemeClr val="bg1"/>
                  </a:solidFill>
                  <a:prstDash val="solid"/>
                  <a:miter/>
                </a:ln>
              </p:spPr>
              <p:txBody>
                <a:bodyPr rtlCol="0" anchor="ctr"/>
                <a:lstStyle/>
                <a:p>
                  <a:endParaRPr lang="en-IN"/>
                </a:p>
              </p:txBody>
            </p:sp>
          </p:grpSp>
          <p:sp>
            <p:nvSpPr>
              <p:cNvPr id="66" name="Freeform: Shape 65">
                <a:extLst>
                  <a:ext uri="{FF2B5EF4-FFF2-40B4-BE49-F238E27FC236}">
                    <a16:creationId xmlns:a16="http://schemas.microsoft.com/office/drawing/2014/main" id="{1CA4DCF8-AAC5-4DF1-A1DD-8ACA371C80BE}"/>
                  </a:ext>
                </a:extLst>
              </p:cNvPr>
              <p:cNvSpPr/>
              <p:nvPr/>
            </p:nvSpPr>
            <p:spPr>
              <a:xfrm>
                <a:off x="-1627107" y="1295601"/>
                <a:ext cx="329622" cy="329622"/>
              </a:xfrm>
              <a:custGeom>
                <a:avLst/>
                <a:gdLst>
                  <a:gd name="connsiteX0" fmla="*/ 329622 w 329622"/>
                  <a:gd name="connsiteY0" fmla="*/ 164811 h 329622"/>
                  <a:gd name="connsiteX1" fmla="*/ 164811 w 329622"/>
                  <a:gd name="connsiteY1" fmla="*/ 329622 h 329622"/>
                  <a:gd name="connsiteX2" fmla="*/ 0 w 329622"/>
                  <a:gd name="connsiteY2" fmla="*/ 164811 h 329622"/>
                  <a:gd name="connsiteX3" fmla="*/ 164811 w 329622"/>
                  <a:gd name="connsiteY3" fmla="*/ 0 h 329622"/>
                  <a:gd name="connsiteX4" fmla="*/ 329622 w 329622"/>
                  <a:gd name="connsiteY4" fmla="*/ 164811 h 329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22" h="329622">
                    <a:moveTo>
                      <a:pt x="329622" y="164811"/>
                    </a:moveTo>
                    <a:cubicBezTo>
                      <a:pt x="329622" y="255834"/>
                      <a:pt x="255833" y="329622"/>
                      <a:pt x="164811" y="329622"/>
                    </a:cubicBezTo>
                    <a:cubicBezTo>
                      <a:pt x="73789" y="329622"/>
                      <a:pt x="0" y="255834"/>
                      <a:pt x="0" y="164811"/>
                    </a:cubicBezTo>
                    <a:cubicBezTo>
                      <a:pt x="0" y="73788"/>
                      <a:pt x="73789" y="0"/>
                      <a:pt x="164811" y="0"/>
                    </a:cubicBezTo>
                    <a:cubicBezTo>
                      <a:pt x="255833" y="0"/>
                      <a:pt x="329622" y="73788"/>
                      <a:pt x="329622" y="164811"/>
                    </a:cubicBezTo>
                    <a:close/>
                  </a:path>
                </a:pathLst>
              </a:custGeom>
              <a:noFill/>
              <a:ln w="19050" cap="flat">
                <a:solidFill>
                  <a:schemeClr val="bg1"/>
                </a:solidFill>
                <a:prstDash val="solid"/>
                <a:miter/>
              </a:ln>
            </p:spPr>
            <p:txBody>
              <a:bodyPr rtlCol="0" anchor="ctr"/>
              <a:lstStyle/>
              <a:p>
                <a:endParaRPr lang="en-IN"/>
              </a:p>
            </p:txBody>
          </p:sp>
          <p:grpSp>
            <p:nvGrpSpPr>
              <p:cNvPr id="67" name="Graphic 1">
                <a:extLst>
                  <a:ext uri="{FF2B5EF4-FFF2-40B4-BE49-F238E27FC236}">
                    <a16:creationId xmlns:a16="http://schemas.microsoft.com/office/drawing/2014/main" id="{0779EDC4-B3C6-4748-910E-BE3FC902BBB7}"/>
                  </a:ext>
                </a:extLst>
              </p:cNvPr>
              <p:cNvGrpSpPr/>
              <p:nvPr/>
            </p:nvGrpSpPr>
            <p:grpSpPr>
              <a:xfrm>
                <a:off x="-1513033" y="1379274"/>
                <a:ext cx="102716" cy="167346"/>
                <a:chOff x="6145416" y="1074474"/>
                <a:chExt cx="102716" cy="167346"/>
              </a:xfrm>
              <a:noFill/>
            </p:grpSpPr>
            <p:sp>
              <p:nvSpPr>
                <p:cNvPr id="68" name="Freeform: Shape 67">
                  <a:extLst>
                    <a:ext uri="{FF2B5EF4-FFF2-40B4-BE49-F238E27FC236}">
                      <a16:creationId xmlns:a16="http://schemas.microsoft.com/office/drawing/2014/main" id="{FD51106F-0FDA-4CBD-8D7D-78E401E15445}"/>
                    </a:ext>
                  </a:extLst>
                </p:cNvPr>
                <p:cNvSpPr/>
                <p:nvPr/>
              </p:nvSpPr>
              <p:spPr>
                <a:xfrm>
                  <a:off x="6197421" y="1074474"/>
                  <a:ext cx="12677" cy="167346"/>
                </a:xfrm>
                <a:custGeom>
                  <a:avLst/>
                  <a:gdLst>
                    <a:gd name="connsiteX0" fmla="*/ 0 w 12677"/>
                    <a:gd name="connsiteY0" fmla="*/ 0 h 167346"/>
                    <a:gd name="connsiteX1" fmla="*/ 0 w 12677"/>
                    <a:gd name="connsiteY1" fmla="*/ 167347 h 167346"/>
                  </a:gdLst>
                  <a:ahLst/>
                  <a:cxnLst>
                    <a:cxn ang="0">
                      <a:pos x="connsiteX0" y="connsiteY0"/>
                    </a:cxn>
                    <a:cxn ang="0">
                      <a:pos x="connsiteX1" y="connsiteY1"/>
                    </a:cxn>
                  </a:cxnLst>
                  <a:rect l="l" t="t" r="r" b="b"/>
                  <a:pathLst>
                    <a:path w="12677" h="167346">
                      <a:moveTo>
                        <a:pt x="0" y="0"/>
                      </a:moveTo>
                      <a:lnTo>
                        <a:pt x="0" y="167347"/>
                      </a:lnTo>
                    </a:path>
                  </a:pathLst>
                </a:custGeom>
                <a:ln w="19050" cap="flat">
                  <a:solidFill>
                    <a:schemeClr val="bg1"/>
                  </a:solid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EB78BEA7-6F82-4887-BF96-9D071C6F4114}"/>
                    </a:ext>
                  </a:extLst>
                </p:cNvPr>
                <p:cNvSpPr/>
                <p:nvPr/>
              </p:nvSpPr>
              <p:spPr>
                <a:xfrm>
                  <a:off x="6149719" y="1088419"/>
                  <a:ext cx="98413" cy="66087"/>
                </a:xfrm>
                <a:custGeom>
                  <a:avLst/>
                  <a:gdLst>
                    <a:gd name="connsiteX0" fmla="*/ 98413 w 98413"/>
                    <a:gd name="connsiteY0" fmla="*/ 38033 h 66087"/>
                    <a:gd name="connsiteX1" fmla="*/ 54041 w 98413"/>
                    <a:gd name="connsiteY1" fmla="*/ 0 h 66087"/>
                    <a:gd name="connsiteX2" fmla="*/ 42631 w 98413"/>
                    <a:gd name="connsiteY2" fmla="*/ 0 h 66087"/>
                    <a:gd name="connsiteX3" fmla="*/ 794 w 98413"/>
                    <a:gd name="connsiteY3" fmla="*/ 29159 h 66087"/>
                    <a:gd name="connsiteX4" fmla="*/ 8401 w 98413"/>
                    <a:gd name="connsiteY4" fmla="*/ 54514 h 66087"/>
                    <a:gd name="connsiteX5" fmla="*/ 48970 w 98413"/>
                    <a:gd name="connsiteY5" fmla="*/ 65924 h 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13" h="66087">
                      <a:moveTo>
                        <a:pt x="98413" y="38033"/>
                      </a:moveTo>
                      <a:cubicBezTo>
                        <a:pt x="98413" y="38033"/>
                        <a:pt x="98413" y="6339"/>
                        <a:pt x="54041" y="0"/>
                      </a:cubicBezTo>
                      <a:cubicBezTo>
                        <a:pt x="50238" y="0"/>
                        <a:pt x="46434" y="0"/>
                        <a:pt x="42631" y="0"/>
                      </a:cubicBezTo>
                      <a:cubicBezTo>
                        <a:pt x="31221" y="1268"/>
                        <a:pt x="5866" y="7607"/>
                        <a:pt x="794" y="29159"/>
                      </a:cubicBezTo>
                      <a:cubicBezTo>
                        <a:pt x="-1741" y="38033"/>
                        <a:pt x="2062" y="48176"/>
                        <a:pt x="8401" y="54514"/>
                      </a:cubicBezTo>
                      <a:cubicBezTo>
                        <a:pt x="16008" y="60853"/>
                        <a:pt x="28685" y="67192"/>
                        <a:pt x="48970" y="65924"/>
                      </a:cubicBezTo>
                    </a:path>
                  </a:pathLst>
                </a:custGeom>
                <a:noFill/>
                <a:ln w="19050" cap="flat">
                  <a:solidFill>
                    <a:schemeClr val="bg1"/>
                  </a:solid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605A7F1D-094F-4CB0-94C8-F3191D69E53D}"/>
                    </a:ext>
                  </a:extLst>
                </p:cNvPr>
                <p:cNvSpPr/>
                <p:nvPr/>
              </p:nvSpPr>
              <p:spPr>
                <a:xfrm>
                  <a:off x="6145416" y="1155612"/>
                  <a:ext cx="98617" cy="66875"/>
                </a:xfrm>
                <a:custGeom>
                  <a:avLst/>
                  <a:gdLst>
                    <a:gd name="connsiteX0" fmla="*/ 27 w 98617"/>
                    <a:gd name="connsiteY0" fmla="*/ 25356 h 66875"/>
                    <a:gd name="connsiteX1" fmla="*/ 41864 w 98617"/>
                    <a:gd name="connsiteY1" fmla="*/ 65925 h 66875"/>
                    <a:gd name="connsiteX2" fmla="*/ 53273 w 98617"/>
                    <a:gd name="connsiteY2" fmla="*/ 65925 h 66875"/>
                    <a:gd name="connsiteX3" fmla="*/ 97646 w 98617"/>
                    <a:gd name="connsiteY3" fmla="*/ 40569 h 66875"/>
                    <a:gd name="connsiteX4" fmla="*/ 91307 w 98617"/>
                    <a:gd name="connsiteY4" fmla="*/ 15213 h 66875"/>
                    <a:gd name="connsiteX5" fmla="*/ 52006 w 98617"/>
                    <a:gd name="connsiteY5" fmla="*/ 0 h 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17" h="66875">
                      <a:moveTo>
                        <a:pt x="27" y="25356"/>
                      </a:moveTo>
                      <a:cubicBezTo>
                        <a:pt x="27" y="25356"/>
                        <a:pt x="-2509" y="57050"/>
                        <a:pt x="41864" y="65925"/>
                      </a:cubicBezTo>
                      <a:cubicBezTo>
                        <a:pt x="45667" y="67192"/>
                        <a:pt x="49470" y="67192"/>
                        <a:pt x="53273" y="65925"/>
                      </a:cubicBezTo>
                      <a:cubicBezTo>
                        <a:pt x="65951" y="64657"/>
                        <a:pt x="91307" y="60853"/>
                        <a:pt x="97646" y="40569"/>
                      </a:cubicBezTo>
                      <a:cubicBezTo>
                        <a:pt x="100181" y="31694"/>
                        <a:pt x="97646" y="21552"/>
                        <a:pt x="91307" y="15213"/>
                      </a:cubicBezTo>
                      <a:cubicBezTo>
                        <a:pt x="84968" y="8874"/>
                        <a:pt x="72290" y="1268"/>
                        <a:pt x="52006" y="0"/>
                      </a:cubicBezTo>
                    </a:path>
                  </a:pathLst>
                </a:custGeom>
                <a:noFill/>
                <a:ln w="19050" cap="flat">
                  <a:solidFill>
                    <a:schemeClr val="bg1"/>
                  </a:solidFill>
                  <a:prstDash val="solid"/>
                  <a:miter/>
                </a:ln>
              </p:spPr>
              <p:txBody>
                <a:bodyPr rtlCol="0" anchor="ctr"/>
                <a:lstStyle/>
                <a:p>
                  <a:endParaRPr lang="en-IN"/>
                </a:p>
              </p:txBody>
            </p:sp>
          </p:grpSp>
        </p:grpSp>
        <p:sp>
          <p:nvSpPr>
            <p:cNvPr id="74" name="Rectangle 73">
              <a:extLst>
                <a:ext uri="{FF2B5EF4-FFF2-40B4-BE49-F238E27FC236}">
                  <a16:creationId xmlns:a16="http://schemas.microsoft.com/office/drawing/2014/main" id="{58B3FB0B-563C-4331-A471-F279DF938D58}"/>
                </a:ext>
              </a:extLst>
            </p:cNvPr>
            <p:cNvSpPr/>
            <p:nvPr/>
          </p:nvSpPr>
          <p:spPr>
            <a:xfrm>
              <a:off x="6504692" y="5148654"/>
              <a:ext cx="2835845" cy="12202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C5FDBE68-CA2F-4D00-9A37-100397A4C250}"/>
                </a:ext>
              </a:extLst>
            </p:cNvPr>
            <p:cNvSpPr txBox="1"/>
            <p:nvPr/>
          </p:nvSpPr>
          <p:spPr>
            <a:xfrm>
              <a:off x="7513942" y="5303988"/>
              <a:ext cx="1612381" cy="767133"/>
            </a:xfrm>
            <a:prstGeom prst="rect">
              <a:avLst/>
            </a:prstGeom>
            <a:noFill/>
          </p:spPr>
          <p:txBody>
            <a:bodyPr wrap="square">
              <a:spAutoFit/>
            </a:bodyPr>
            <a:lstStyle/>
            <a:p>
              <a:pPr marR="0" defTabSz="1073963">
                <a:lnSpc>
                  <a:spcPct val="107000"/>
                </a:lnSpc>
                <a:spcBef>
                  <a:spcPts val="600"/>
                </a:spcBef>
                <a:spcAft>
                  <a:spcPts val="600"/>
                </a:spcAft>
                <a:buClr>
                  <a:schemeClr val="accent1"/>
                </a:buClr>
              </a:pPr>
              <a:r>
                <a:rPr lang="en-US" sz="1400" b="1" dirty="0">
                  <a:solidFill>
                    <a:schemeClr val="bg1"/>
                  </a:solidFill>
                  <a:latin typeface="Arial" panose="020B0604020202020204" pitchFamily="34" charset="0"/>
                  <a:cs typeface="Arial" panose="020B0604020202020204" pitchFamily="34" charset="0"/>
                </a:rPr>
                <a:t>Structure </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and Document the Loan</a:t>
              </a:r>
            </a:p>
          </p:txBody>
        </p:sp>
        <p:sp>
          <p:nvSpPr>
            <p:cNvPr id="79" name="Rectangle 78">
              <a:extLst>
                <a:ext uri="{FF2B5EF4-FFF2-40B4-BE49-F238E27FC236}">
                  <a16:creationId xmlns:a16="http://schemas.microsoft.com/office/drawing/2014/main" id="{7A678DE3-1DA5-4F8F-A444-1EA3F0D28E35}"/>
                </a:ext>
              </a:extLst>
            </p:cNvPr>
            <p:cNvSpPr/>
            <p:nvPr/>
          </p:nvSpPr>
          <p:spPr>
            <a:xfrm>
              <a:off x="6504692" y="3813380"/>
              <a:ext cx="2835845" cy="1220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 Placeholder 3">
              <a:extLst>
                <a:ext uri="{FF2B5EF4-FFF2-40B4-BE49-F238E27FC236}">
                  <a16:creationId xmlns:a16="http://schemas.microsoft.com/office/drawing/2014/main" id="{12B10C2F-C4C3-4441-B3F6-659B3D414C97}"/>
                </a:ext>
              </a:extLst>
            </p:cNvPr>
            <p:cNvSpPr txBox="1">
              <a:spLocks/>
            </p:cNvSpPr>
            <p:nvPr/>
          </p:nvSpPr>
          <p:spPr>
            <a:xfrm>
              <a:off x="7513942" y="4182680"/>
              <a:ext cx="1800000" cy="523220"/>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400" b="1" dirty="0">
                  <a:solidFill>
                    <a:schemeClr val="bg1"/>
                  </a:solidFill>
                </a:rPr>
                <a:t>Perform Basic Financial Analysis</a:t>
              </a:r>
            </a:p>
          </p:txBody>
        </p:sp>
        <p:sp>
          <p:nvSpPr>
            <p:cNvPr id="81" name="Rectangle 80">
              <a:extLst>
                <a:ext uri="{FF2B5EF4-FFF2-40B4-BE49-F238E27FC236}">
                  <a16:creationId xmlns:a16="http://schemas.microsoft.com/office/drawing/2014/main" id="{EE6DEF2E-505F-4C25-92F8-F6DDBF6D58EB}"/>
                </a:ext>
              </a:extLst>
            </p:cNvPr>
            <p:cNvSpPr/>
            <p:nvPr/>
          </p:nvSpPr>
          <p:spPr>
            <a:xfrm>
              <a:off x="9476806" y="3803390"/>
              <a:ext cx="2835845" cy="12202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 Placeholder 3">
              <a:extLst>
                <a:ext uri="{FF2B5EF4-FFF2-40B4-BE49-F238E27FC236}">
                  <a16:creationId xmlns:a16="http://schemas.microsoft.com/office/drawing/2014/main" id="{CAB54D97-3A1B-427A-A6FD-1C4FDCF3EB31}"/>
                </a:ext>
              </a:extLst>
            </p:cNvPr>
            <p:cNvSpPr txBox="1">
              <a:spLocks/>
            </p:cNvSpPr>
            <p:nvPr/>
          </p:nvSpPr>
          <p:spPr>
            <a:xfrm>
              <a:off x="10310452" y="4044202"/>
              <a:ext cx="2016000" cy="738664"/>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400" b="1" dirty="0">
                  <a:solidFill>
                    <a:schemeClr val="bg1"/>
                  </a:solidFill>
                </a:rPr>
                <a:t>Discover Borrowing Causes and </a:t>
              </a:r>
              <a:br>
                <a:rPr lang="en-US" sz="1400" b="1" dirty="0">
                  <a:solidFill>
                    <a:schemeClr val="bg1"/>
                  </a:solidFill>
                </a:rPr>
              </a:br>
              <a:r>
                <a:rPr lang="en-US" sz="1400" b="1" dirty="0">
                  <a:solidFill>
                    <a:schemeClr val="bg1"/>
                  </a:solidFill>
                </a:rPr>
                <a:t>Repayment Sources</a:t>
              </a:r>
            </a:p>
          </p:txBody>
        </p:sp>
        <p:sp>
          <p:nvSpPr>
            <p:cNvPr id="83" name="Rectangle 82">
              <a:extLst>
                <a:ext uri="{FF2B5EF4-FFF2-40B4-BE49-F238E27FC236}">
                  <a16:creationId xmlns:a16="http://schemas.microsoft.com/office/drawing/2014/main" id="{94CB7A40-E0A0-4F2D-924C-425FB5B31B0C}"/>
                </a:ext>
              </a:extLst>
            </p:cNvPr>
            <p:cNvSpPr/>
            <p:nvPr/>
          </p:nvSpPr>
          <p:spPr>
            <a:xfrm>
              <a:off x="9476806" y="5172192"/>
              <a:ext cx="2835845" cy="1220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TextBox 83">
              <a:extLst>
                <a:ext uri="{FF2B5EF4-FFF2-40B4-BE49-F238E27FC236}">
                  <a16:creationId xmlns:a16="http://schemas.microsoft.com/office/drawing/2014/main" id="{A84D4812-0FB3-4B46-92EE-AB5B208BCA9D}"/>
                </a:ext>
              </a:extLst>
            </p:cNvPr>
            <p:cNvSpPr txBox="1"/>
            <p:nvPr/>
          </p:nvSpPr>
          <p:spPr>
            <a:xfrm>
              <a:off x="10310452" y="5429766"/>
              <a:ext cx="1627327" cy="767133"/>
            </a:xfrm>
            <a:prstGeom prst="rect">
              <a:avLst/>
            </a:prstGeom>
            <a:noFill/>
          </p:spPr>
          <p:txBody>
            <a:bodyPr wrap="square">
              <a:spAutoFit/>
            </a:bodyPr>
            <a:lstStyle/>
            <a:p>
              <a:pPr indent="0" defTabSz="1073963">
                <a:lnSpc>
                  <a:spcPct val="107000"/>
                </a:lnSpc>
                <a:spcBef>
                  <a:spcPts val="600"/>
                </a:spcBef>
                <a:spcAft>
                  <a:spcPts val="600"/>
                </a:spcAft>
                <a:buClr>
                  <a:schemeClr val="accent1"/>
                </a:buClr>
                <a:buNone/>
              </a:pPr>
              <a:r>
                <a:rPr lang="en-US" sz="1400" b="1" dirty="0">
                  <a:solidFill>
                    <a:schemeClr val="bg1"/>
                  </a:solidFill>
                  <a:latin typeface="Arial" panose="020B0604020202020204" pitchFamily="34" charset="0"/>
                  <a:cs typeface="Arial" panose="020B0604020202020204" pitchFamily="34" charset="0"/>
                </a:rPr>
                <a:t>Monitor the Loan and Look for Opportunities</a:t>
              </a:r>
            </a:p>
          </p:txBody>
        </p:sp>
        <p:sp>
          <p:nvSpPr>
            <p:cNvPr id="85" name="Rectangle 84">
              <a:extLst>
                <a:ext uri="{FF2B5EF4-FFF2-40B4-BE49-F238E27FC236}">
                  <a16:creationId xmlns:a16="http://schemas.microsoft.com/office/drawing/2014/main" id="{1F8DDAF6-960E-402D-AAF6-02AC3BCD9E7D}"/>
                </a:ext>
              </a:extLst>
            </p:cNvPr>
            <p:cNvSpPr/>
            <p:nvPr/>
          </p:nvSpPr>
          <p:spPr>
            <a:xfrm>
              <a:off x="619550" y="3813726"/>
              <a:ext cx="267768" cy="267768"/>
            </a:xfrm>
            <a:prstGeom prst="rect">
              <a:avLst/>
            </a:prstGeom>
            <a:solidFill>
              <a:srgbClr val="003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6" name="Text Placeholder 3">
              <a:extLst>
                <a:ext uri="{FF2B5EF4-FFF2-40B4-BE49-F238E27FC236}">
                  <a16:creationId xmlns:a16="http://schemas.microsoft.com/office/drawing/2014/main" id="{E67E3DBF-3AA5-441A-AD5A-CCD08F2CFC63}"/>
                </a:ext>
              </a:extLst>
            </p:cNvPr>
            <p:cNvSpPr txBox="1">
              <a:spLocks/>
            </p:cNvSpPr>
            <p:nvPr/>
          </p:nvSpPr>
          <p:spPr>
            <a:xfrm>
              <a:off x="6054941" y="4696716"/>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2</a:t>
              </a:r>
            </a:p>
          </p:txBody>
        </p:sp>
        <p:sp>
          <p:nvSpPr>
            <p:cNvPr id="87" name="Text Placeholder 3">
              <a:extLst>
                <a:ext uri="{FF2B5EF4-FFF2-40B4-BE49-F238E27FC236}">
                  <a16:creationId xmlns:a16="http://schemas.microsoft.com/office/drawing/2014/main" id="{2D6360E7-11CA-4EAA-B5CD-68551857F60F}"/>
                </a:ext>
              </a:extLst>
            </p:cNvPr>
            <p:cNvSpPr txBox="1">
              <a:spLocks/>
            </p:cNvSpPr>
            <p:nvPr/>
          </p:nvSpPr>
          <p:spPr>
            <a:xfrm>
              <a:off x="12000308" y="4658734"/>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4</a:t>
              </a:r>
            </a:p>
          </p:txBody>
        </p:sp>
        <p:sp>
          <p:nvSpPr>
            <p:cNvPr id="88" name="Text Placeholder 3">
              <a:extLst>
                <a:ext uri="{FF2B5EF4-FFF2-40B4-BE49-F238E27FC236}">
                  <a16:creationId xmlns:a16="http://schemas.microsoft.com/office/drawing/2014/main" id="{E146E3F3-FD28-4EBD-AB95-C6C327249730}"/>
                </a:ext>
              </a:extLst>
            </p:cNvPr>
            <p:cNvSpPr txBox="1">
              <a:spLocks/>
            </p:cNvSpPr>
            <p:nvPr/>
          </p:nvSpPr>
          <p:spPr>
            <a:xfrm>
              <a:off x="9002166" y="6012161"/>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7</a:t>
              </a:r>
            </a:p>
          </p:txBody>
        </p:sp>
        <p:sp>
          <p:nvSpPr>
            <p:cNvPr id="89" name="Text Placeholder 3">
              <a:extLst>
                <a:ext uri="{FF2B5EF4-FFF2-40B4-BE49-F238E27FC236}">
                  <a16:creationId xmlns:a16="http://schemas.microsoft.com/office/drawing/2014/main" id="{A1FD6581-E8DC-4D59-9DFD-E64A42C1D4D0}"/>
                </a:ext>
              </a:extLst>
            </p:cNvPr>
            <p:cNvSpPr txBox="1">
              <a:spLocks/>
            </p:cNvSpPr>
            <p:nvPr/>
          </p:nvSpPr>
          <p:spPr>
            <a:xfrm>
              <a:off x="3145927" y="6032343"/>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5</a:t>
              </a:r>
            </a:p>
          </p:txBody>
        </p:sp>
        <p:sp>
          <p:nvSpPr>
            <p:cNvPr id="90" name="Text Placeholder 3">
              <a:extLst>
                <a:ext uri="{FF2B5EF4-FFF2-40B4-BE49-F238E27FC236}">
                  <a16:creationId xmlns:a16="http://schemas.microsoft.com/office/drawing/2014/main" id="{06FF85A5-467B-447E-BA08-CE6E0C5D7C16}"/>
                </a:ext>
              </a:extLst>
            </p:cNvPr>
            <p:cNvSpPr txBox="1">
              <a:spLocks/>
            </p:cNvSpPr>
            <p:nvPr/>
          </p:nvSpPr>
          <p:spPr>
            <a:xfrm>
              <a:off x="9041940" y="4696716"/>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3</a:t>
              </a:r>
            </a:p>
          </p:txBody>
        </p:sp>
        <p:sp>
          <p:nvSpPr>
            <p:cNvPr id="91" name="Text Placeholder 3">
              <a:extLst>
                <a:ext uri="{FF2B5EF4-FFF2-40B4-BE49-F238E27FC236}">
                  <a16:creationId xmlns:a16="http://schemas.microsoft.com/office/drawing/2014/main" id="{77B9C848-76AC-41B8-A665-2E3A8C9EB0B8}"/>
                </a:ext>
              </a:extLst>
            </p:cNvPr>
            <p:cNvSpPr txBox="1">
              <a:spLocks/>
            </p:cNvSpPr>
            <p:nvPr/>
          </p:nvSpPr>
          <p:spPr>
            <a:xfrm>
              <a:off x="6099488" y="6016644"/>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6</a:t>
              </a:r>
            </a:p>
          </p:txBody>
        </p:sp>
        <p:sp>
          <p:nvSpPr>
            <p:cNvPr id="92" name="Text Placeholder 3">
              <a:extLst>
                <a:ext uri="{FF2B5EF4-FFF2-40B4-BE49-F238E27FC236}">
                  <a16:creationId xmlns:a16="http://schemas.microsoft.com/office/drawing/2014/main" id="{0DE817D2-DA90-4CFE-B805-FE420DA2AD30}"/>
                </a:ext>
              </a:extLst>
            </p:cNvPr>
            <p:cNvSpPr txBox="1">
              <a:spLocks/>
            </p:cNvSpPr>
            <p:nvPr/>
          </p:nvSpPr>
          <p:spPr>
            <a:xfrm>
              <a:off x="12000308" y="6032343"/>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8</a:t>
              </a:r>
            </a:p>
          </p:txBody>
        </p:sp>
        <p:sp>
          <p:nvSpPr>
            <p:cNvPr id="93" name="Rectangle 92">
              <a:extLst>
                <a:ext uri="{FF2B5EF4-FFF2-40B4-BE49-F238E27FC236}">
                  <a16:creationId xmlns:a16="http://schemas.microsoft.com/office/drawing/2014/main" id="{E5C81EA8-0FF6-4535-B0AE-751BDDFBE1AA}"/>
                </a:ext>
              </a:extLst>
            </p:cNvPr>
            <p:cNvSpPr/>
            <p:nvPr/>
          </p:nvSpPr>
          <p:spPr>
            <a:xfrm>
              <a:off x="3562121" y="3813726"/>
              <a:ext cx="267768" cy="26776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DDA410AF-341F-4EC5-8949-54FEDC86C7A9}"/>
                </a:ext>
              </a:extLst>
            </p:cNvPr>
            <p:cNvSpPr/>
            <p:nvPr/>
          </p:nvSpPr>
          <p:spPr>
            <a:xfrm>
              <a:off x="9491977" y="3803390"/>
              <a:ext cx="267768" cy="26776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87FB1E90-E4BE-4231-9D79-A0EA3AE5D899}"/>
                </a:ext>
              </a:extLst>
            </p:cNvPr>
            <p:cNvSpPr/>
            <p:nvPr/>
          </p:nvSpPr>
          <p:spPr>
            <a:xfrm>
              <a:off x="6504692" y="5148654"/>
              <a:ext cx="267768" cy="26776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35820067-BD50-4668-B598-1D85809EF770}"/>
                </a:ext>
              </a:extLst>
            </p:cNvPr>
            <p:cNvSpPr/>
            <p:nvPr/>
          </p:nvSpPr>
          <p:spPr>
            <a:xfrm>
              <a:off x="619550" y="5148654"/>
              <a:ext cx="267768" cy="26776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25AA9B61-750D-4E0B-A240-4DC5867A9E42}"/>
                </a:ext>
              </a:extLst>
            </p:cNvPr>
            <p:cNvSpPr/>
            <p:nvPr/>
          </p:nvSpPr>
          <p:spPr>
            <a:xfrm>
              <a:off x="3562121" y="5148654"/>
              <a:ext cx="267768" cy="267768"/>
            </a:xfrm>
            <a:prstGeom prst="rect">
              <a:avLst/>
            </a:prstGeom>
            <a:solidFill>
              <a:srgbClr val="003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98" name="Rectangle 97">
              <a:extLst>
                <a:ext uri="{FF2B5EF4-FFF2-40B4-BE49-F238E27FC236}">
                  <a16:creationId xmlns:a16="http://schemas.microsoft.com/office/drawing/2014/main" id="{A8E464B4-552C-44FA-8524-299A0F0605D9}"/>
                </a:ext>
              </a:extLst>
            </p:cNvPr>
            <p:cNvSpPr/>
            <p:nvPr/>
          </p:nvSpPr>
          <p:spPr>
            <a:xfrm>
              <a:off x="6504692" y="3813380"/>
              <a:ext cx="267768" cy="267768"/>
            </a:xfrm>
            <a:prstGeom prst="rect">
              <a:avLst/>
            </a:prstGeom>
            <a:solidFill>
              <a:srgbClr val="003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99" name="Rectangle 98">
              <a:extLst>
                <a:ext uri="{FF2B5EF4-FFF2-40B4-BE49-F238E27FC236}">
                  <a16:creationId xmlns:a16="http://schemas.microsoft.com/office/drawing/2014/main" id="{F0749C1B-B11F-4F36-884B-A5EDA4272376}"/>
                </a:ext>
              </a:extLst>
            </p:cNvPr>
            <p:cNvSpPr/>
            <p:nvPr/>
          </p:nvSpPr>
          <p:spPr>
            <a:xfrm>
              <a:off x="9476806" y="5172192"/>
              <a:ext cx="267768" cy="267768"/>
            </a:xfrm>
            <a:prstGeom prst="rect">
              <a:avLst/>
            </a:prstGeom>
            <a:solidFill>
              <a:srgbClr val="003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100" name="Graphic 99" descr="Upward trend">
              <a:extLst>
                <a:ext uri="{FF2B5EF4-FFF2-40B4-BE49-F238E27FC236}">
                  <a16:creationId xmlns:a16="http://schemas.microsoft.com/office/drawing/2014/main" id="{44660F28-074D-45A7-9E5B-1004A349EA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86646" y="4067460"/>
              <a:ext cx="687003" cy="687003"/>
            </a:xfrm>
            <a:prstGeom prst="rect">
              <a:avLst/>
            </a:prstGeom>
          </p:spPr>
        </p:pic>
        <p:pic>
          <p:nvPicPr>
            <p:cNvPr id="101" name="Graphic 100" descr="Eye">
              <a:extLst>
                <a:ext uri="{FF2B5EF4-FFF2-40B4-BE49-F238E27FC236}">
                  <a16:creationId xmlns:a16="http://schemas.microsoft.com/office/drawing/2014/main" id="{54F87E45-CA7A-4F3C-AB8E-4B2CBD36B9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59890" y="4064404"/>
              <a:ext cx="687003" cy="687003"/>
            </a:xfrm>
            <a:prstGeom prst="rect">
              <a:avLst/>
            </a:prstGeom>
          </p:spPr>
        </p:pic>
        <p:pic>
          <p:nvPicPr>
            <p:cNvPr id="102" name="Graphic 101" descr="Clipboard">
              <a:extLst>
                <a:ext uri="{FF2B5EF4-FFF2-40B4-BE49-F238E27FC236}">
                  <a16:creationId xmlns:a16="http://schemas.microsoft.com/office/drawing/2014/main" id="{E128BA49-B4C5-40AD-B7F4-A2DD1FF321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96251" y="5385343"/>
              <a:ext cx="687003" cy="687003"/>
            </a:xfrm>
            <a:prstGeom prst="rect">
              <a:avLst/>
            </a:prstGeom>
          </p:spPr>
        </p:pic>
        <p:grpSp>
          <p:nvGrpSpPr>
            <p:cNvPr id="103" name="Group 102">
              <a:extLst>
                <a:ext uri="{FF2B5EF4-FFF2-40B4-BE49-F238E27FC236}">
                  <a16:creationId xmlns:a16="http://schemas.microsoft.com/office/drawing/2014/main" id="{33DC75CA-6DF4-486D-A8E9-B86D8B2718A1}"/>
                </a:ext>
              </a:extLst>
            </p:cNvPr>
            <p:cNvGrpSpPr/>
            <p:nvPr/>
          </p:nvGrpSpPr>
          <p:grpSpPr>
            <a:xfrm>
              <a:off x="9630801" y="5485275"/>
              <a:ext cx="553211" cy="573119"/>
              <a:chOff x="3105150" y="3133725"/>
              <a:chExt cx="502919" cy="521017"/>
            </a:xfrm>
          </p:grpSpPr>
          <p:sp>
            <p:nvSpPr>
              <p:cNvPr id="104" name="Freeform: Shape 103">
                <a:extLst>
                  <a:ext uri="{FF2B5EF4-FFF2-40B4-BE49-F238E27FC236}">
                    <a16:creationId xmlns:a16="http://schemas.microsoft.com/office/drawing/2014/main" id="{9C079838-E1A7-4F6C-A17A-09859F49C68C}"/>
                  </a:ext>
                </a:extLst>
              </p:cNvPr>
              <p:cNvSpPr/>
              <p:nvPr/>
            </p:nvSpPr>
            <p:spPr>
              <a:xfrm>
                <a:off x="3109912" y="3263265"/>
                <a:ext cx="207644" cy="388620"/>
              </a:xfrm>
              <a:custGeom>
                <a:avLst/>
                <a:gdLst>
                  <a:gd name="connsiteX0" fmla="*/ 146685 w 207644"/>
                  <a:gd name="connsiteY0" fmla="*/ 188595 h 388620"/>
                  <a:gd name="connsiteX1" fmla="*/ 146685 w 207644"/>
                  <a:gd name="connsiteY1" fmla="*/ 368618 h 388620"/>
                  <a:gd name="connsiteX2" fmla="*/ 126683 w 207644"/>
                  <a:gd name="connsiteY2" fmla="*/ 388620 h 388620"/>
                  <a:gd name="connsiteX3" fmla="*/ 20003 w 207644"/>
                  <a:gd name="connsiteY3" fmla="*/ 388620 h 388620"/>
                  <a:gd name="connsiteX4" fmla="*/ 0 w 207644"/>
                  <a:gd name="connsiteY4" fmla="*/ 368618 h 388620"/>
                  <a:gd name="connsiteX5" fmla="*/ 0 w 207644"/>
                  <a:gd name="connsiteY5" fmla="*/ 230505 h 388620"/>
                  <a:gd name="connsiteX6" fmla="*/ 10478 w 207644"/>
                  <a:gd name="connsiteY6" fmla="*/ 187642 h 388620"/>
                  <a:gd name="connsiteX7" fmla="*/ 187643 w 207644"/>
                  <a:gd name="connsiteY7" fmla="*/ 187642 h 388620"/>
                  <a:gd name="connsiteX8" fmla="*/ 207645 w 207644"/>
                  <a:gd name="connsiteY8" fmla="*/ 167640 h 388620"/>
                  <a:gd name="connsiteX9" fmla="*/ 207645 w 207644"/>
                  <a:gd name="connsiteY9" fmla="*/ 0 h 388620"/>
                  <a:gd name="connsiteX10" fmla="*/ 42863 w 207644"/>
                  <a:gd name="connsiteY10" fmla="*/ 0 h 388620"/>
                  <a:gd name="connsiteX11" fmla="*/ 10478 w 207644"/>
                  <a:gd name="connsiteY11" fmla="*/ 188595 h 38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644" h="388620">
                    <a:moveTo>
                      <a:pt x="146685" y="188595"/>
                    </a:moveTo>
                    <a:lnTo>
                      <a:pt x="146685" y="368618"/>
                    </a:lnTo>
                    <a:cubicBezTo>
                      <a:pt x="146685" y="380048"/>
                      <a:pt x="138113" y="388620"/>
                      <a:pt x="126683" y="388620"/>
                    </a:cubicBezTo>
                    <a:lnTo>
                      <a:pt x="20003" y="388620"/>
                    </a:lnTo>
                    <a:cubicBezTo>
                      <a:pt x="8573" y="388620"/>
                      <a:pt x="0" y="380048"/>
                      <a:pt x="0" y="368618"/>
                    </a:cubicBezTo>
                    <a:lnTo>
                      <a:pt x="0" y="230505"/>
                    </a:lnTo>
                    <a:lnTo>
                      <a:pt x="10478" y="187642"/>
                    </a:lnTo>
                    <a:lnTo>
                      <a:pt x="187643" y="187642"/>
                    </a:lnTo>
                    <a:cubicBezTo>
                      <a:pt x="199073" y="187642"/>
                      <a:pt x="207645" y="179070"/>
                      <a:pt x="207645" y="167640"/>
                    </a:cubicBezTo>
                    <a:lnTo>
                      <a:pt x="207645" y="0"/>
                    </a:lnTo>
                    <a:lnTo>
                      <a:pt x="42863" y="0"/>
                    </a:lnTo>
                    <a:lnTo>
                      <a:pt x="10478" y="188595"/>
                    </a:lnTo>
                  </a:path>
                </a:pathLst>
              </a:custGeom>
              <a:noFill/>
              <a:ln w="28575" cap="flat">
                <a:solidFill>
                  <a:schemeClr val="bg1"/>
                </a:solid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D063E760-B4D3-4778-B6FE-FB2401887CA7}"/>
                  </a:ext>
                </a:extLst>
              </p:cNvPr>
              <p:cNvSpPr/>
              <p:nvPr/>
            </p:nvSpPr>
            <p:spPr>
              <a:xfrm>
                <a:off x="3239452" y="3229927"/>
                <a:ext cx="64769" cy="33337"/>
              </a:xfrm>
              <a:custGeom>
                <a:avLst/>
                <a:gdLst>
                  <a:gd name="connsiteX0" fmla="*/ 0 w 64769"/>
                  <a:gd name="connsiteY0" fmla="*/ 33338 h 33337"/>
                  <a:gd name="connsiteX1" fmla="*/ 0 w 64769"/>
                  <a:gd name="connsiteY1" fmla="*/ 0 h 33337"/>
                  <a:gd name="connsiteX2" fmla="*/ 64770 w 64769"/>
                  <a:gd name="connsiteY2" fmla="*/ 0 h 33337"/>
                  <a:gd name="connsiteX3" fmla="*/ 64770 w 64769"/>
                  <a:gd name="connsiteY3" fmla="*/ 29527 h 33337"/>
                </a:gdLst>
                <a:ahLst/>
                <a:cxnLst>
                  <a:cxn ang="0">
                    <a:pos x="connsiteX0" y="connsiteY0"/>
                  </a:cxn>
                  <a:cxn ang="0">
                    <a:pos x="connsiteX1" y="connsiteY1"/>
                  </a:cxn>
                  <a:cxn ang="0">
                    <a:pos x="connsiteX2" y="connsiteY2"/>
                  </a:cxn>
                  <a:cxn ang="0">
                    <a:pos x="connsiteX3" y="connsiteY3"/>
                  </a:cxn>
                </a:cxnLst>
                <a:rect l="l" t="t" r="r" b="b"/>
                <a:pathLst>
                  <a:path w="64769" h="33337">
                    <a:moveTo>
                      <a:pt x="0" y="33338"/>
                    </a:moveTo>
                    <a:lnTo>
                      <a:pt x="0" y="0"/>
                    </a:lnTo>
                    <a:lnTo>
                      <a:pt x="64770" y="0"/>
                    </a:lnTo>
                    <a:lnTo>
                      <a:pt x="64770" y="29527"/>
                    </a:lnTo>
                  </a:path>
                </a:pathLst>
              </a:custGeom>
              <a:noFill/>
              <a:ln w="28575" cap="flat">
                <a:solidFill>
                  <a:schemeClr val="bg1"/>
                </a:solid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0E84AFD8-9ECB-4294-A9A5-E3027F1924CF}"/>
                  </a:ext>
                </a:extLst>
              </p:cNvPr>
              <p:cNvSpPr/>
              <p:nvPr/>
            </p:nvSpPr>
            <p:spPr>
              <a:xfrm>
                <a:off x="3221355" y="3173730"/>
                <a:ext cx="100012" cy="57149"/>
              </a:xfrm>
              <a:custGeom>
                <a:avLst/>
                <a:gdLst>
                  <a:gd name="connsiteX0" fmla="*/ 0 w 100012"/>
                  <a:gd name="connsiteY0" fmla="*/ 0 h 57149"/>
                  <a:gd name="connsiteX1" fmla="*/ 100013 w 100012"/>
                  <a:gd name="connsiteY1" fmla="*/ 0 h 57149"/>
                  <a:gd name="connsiteX2" fmla="*/ 100013 w 100012"/>
                  <a:gd name="connsiteY2" fmla="*/ 57150 h 57149"/>
                  <a:gd name="connsiteX3" fmla="*/ 0 w 100012"/>
                  <a:gd name="connsiteY3" fmla="*/ 57150 h 57149"/>
                </a:gdLst>
                <a:ahLst/>
                <a:cxnLst>
                  <a:cxn ang="0">
                    <a:pos x="connsiteX0" y="connsiteY0"/>
                  </a:cxn>
                  <a:cxn ang="0">
                    <a:pos x="connsiteX1" y="connsiteY1"/>
                  </a:cxn>
                  <a:cxn ang="0">
                    <a:pos x="connsiteX2" y="connsiteY2"/>
                  </a:cxn>
                  <a:cxn ang="0">
                    <a:pos x="connsiteX3" y="connsiteY3"/>
                  </a:cxn>
                </a:cxnLst>
                <a:rect l="l" t="t" r="r" b="b"/>
                <a:pathLst>
                  <a:path w="100012" h="57149">
                    <a:moveTo>
                      <a:pt x="0" y="0"/>
                    </a:moveTo>
                    <a:lnTo>
                      <a:pt x="100013" y="0"/>
                    </a:lnTo>
                    <a:lnTo>
                      <a:pt x="100013" y="57150"/>
                    </a:lnTo>
                    <a:lnTo>
                      <a:pt x="0" y="57150"/>
                    </a:lnTo>
                    <a:close/>
                  </a:path>
                </a:pathLst>
              </a:custGeom>
              <a:noFill/>
              <a:ln w="28575" cap="flat">
                <a:solidFill>
                  <a:schemeClr val="bg1"/>
                </a:solid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3E93F59A-A4D5-4E65-85DD-12E0B592A13D}"/>
                  </a:ext>
                </a:extLst>
              </p:cNvPr>
              <p:cNvSpPr/>
              <p:nvPr/>
            </p:nvSpPr>
            <p:spPr>
              <a:xfrm>
                <a:off x="3399472" y="3266122"/>
                <a:ext cx="208597" cy="388620"/>
              </a:xfrm>
              <a:custGeom>
                <a:avLst/>
                <a:gdLst>
                  <a:gd name="connsiteX0" fmla="*/ 61913 w 208597"/>
                  <a:gd name="connsiteY0" fmla="*/ 188595 h 388620"/>
                  <a:gd name="connsiteX1" fmla="*/ 61913 w 208597"/>
                  <a:gd name="connsiteY1" fmla="*/ 368618 h 388620"/>
                  <a:gd name="connsiteX2" fmla="*/ 81915 w 208597"/>
                  <a:gd name="connsiteY2" fmla="*/ 388620 h 388620"/>
                  <a:gd name="connsiteX3" fmla="*/ 188595 w 208597"/>
                  <a:gd name="connsiteY3" fmla="*/ 388620 h 388620"/>
                  <a:gd name="connsiteX4" fmla="*/ 208598 w 208597"/>
                  <a:gd name="connsiteY4" fmla="*/ 368618 h 388620"/>
                  <a:gd name="connsiteX5" fmla="*/ 208598 w 208597"/>
                  <a:gd name="connsiteY5" fmla="*/ 230505 h 388620"/>
                  <a:gd name="connsiteX6" fmla="*/ 198120 w 208597"/>
                  <a:gd name="connsiteY6" fmla="*/ 187642 h 388620"/>
                  <a:gd name="connsiteX7" fmla="*/ 20003 w 208597"/>
                  <a:gd name="connsiteY7" fmla="*/ 187642 h 388620"/>
                  <a:gd name="connsiteX8" fmla="*/ 0 w 208597"/>
                  <a:gd name="connsiteY8" fmla="*/ 167640 h 388620"/>
                  <a:gd name="connsiteX9" fmla="*/ 0 w 208597"/>
                  <a:gd name="connsiteY9" fmla="*/ 0 h 388620"/>
                  <a:gd name="connsiteX10" fmla="*/ 165735 w 208597"/>
                  <a:gd name="connsiteY10" fmla="*/ 0 h 388620"/>
                  <a:gd name="connsiteX11" fmla="*/ 197167 w 208597"/>
                  <a:gd name="connsiteY11" fmla="*/ 188595 h 38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597" h="388620">
                    <a:moveTo>
                      <a:pt x="61913" y="188595"/>
                    </a:moveTo>
                    <a:lnTo>
                      <a:pt x="61913" y="368618"/>
                    </a:lnTo>
                    <a:cubicBezTo>
                      <a:pt x="61913" y="380048"/>
                      <a:pt x="70485" y="388620"/>
                      <a:pt x="81915" y="388620"/>
                    </a:cubicBezTo>
                    <a:lnTo>
                      <a:pt x="188595" y="388620"/>
                    </a:lnTo>
                    <a:cubicBezTo>
                      <a:pt x="200025" y="388620"/>
                      <a:pt x="208598" y="380048"/>
                      <a:pt x="208598" y="368618"/>
                    </a:cubicBezTo>
                    <a:lnTo>
                      <a:pt x="208598" y="230505"/>
                    </a:lnTo>
                    <a:lnTo>
                      <a:pt x="198120" y="187642"/>
                    </a:lnTo>
                    <a:lnTo>
                      <a:pt x="20003" y="187642"/>
                    </a:lnTo>
                    <a:cubicBezTo>
                      <a:pt x="8572" y="187642"/>
                      <a:pt x="0" y="179070"/>
                      <a:pt x="0" y="167640"/>
                    </a:cubicBezTo>
                    <a:lnTo>
                      <a:pt x="0" y="0"/>
                    </a:lnTo>
                    <a:lnTo>
                      <a:pt x="165735" y="0"/>
                    </a:lnTo>
                    <a:lnTo>
                      <a:pt x="197167" y="188595"/>
                    </a:lnTo>
                  </a:path>
                </a:pathLst>
              </a:custGeom>
              <a:noFill/>
              <a:ln w="28575" cap="flat">
                <a:solidFill>
                  <a:schemeClr val="bg1"/>
                </a:solid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D606DEA6-1617-4595-A7BF-AC2CBAB9FCE4}"/>
                  </a:ext>
                </a:extLst>
              </p:cNvPr>
              <p:cNvSpPr/>
              <p:nvPr/>
            </p:nvSpPr>
            <p:spPr>
              <a:xfrm>
                <a:off x="3413760" y="3232784"/>
                <a:ext cx="64769" cy="33337"/>
              </a:xfrm>
              <a:custGeom>
                <a:avLst/>
                <a:gdLst>
                  <a:gd name="connsiteX0" fmla="*/ 64770 w 64769"/>
                  <a:gd name="connsiteY0" fmla="*/ 33338 h 33337"/>
                  <a:gd name="connsiteX1" fmla="*/ 64770 w 64769"/>
                  <a:gd name="connsiteY1" fmla="*/ 0 h 33337"/>
                  <a:gd name="connsiteX2" fmla="*/ 0 w 64769"/>
                  <a:gd name="connsiteY2" fmla="*/ 0 h 33337"/>
                  <a:gd name="connsiteX3" fmla="*/ 0 w 64769"/>
                  <a:gd name="connsiteY3" fmla="*/ 29528 h 33337"/>
                </a:gdLst>
                <a:ahLst/>
                <a:cxnLst>
                  <a:cxn ang="0">
                    <a:pos x="connsiteX0" y="connsiteY0"/>
                  </a:cxn>
                  <a:cxn ang="0">
                    <a:pos x="connsiteX1" y="connsiteY1"/>
                  </a:cxn>
                  <a:cxn ang="0">
                    <a:pos x="connsiteX2" y="connsiteY2"/>
                  </a:cxn>
                  <a:cxn ang="0">
                    <a:pos x="connsiteX3" y="connsiteY3"/>
                  </a:cxn>
                </a:cxnLst>
                <a:rect l="l" t="t" r="r" b="b"/>
                <a:pathLst>
                  <a:path w="64769" h="33337">
                    <a:moveTo>
                      <a:pt x="64770" y="33338"/>
                    </a:moveTo>
                    <a:lnTo>
                      <a:pt x="64770" y="0"/>
                    </a:lnTo>
                    <a:lnTo>
                      <a:pt x="0" y="0"/>
                    </a:lnTo>
                    <a:lnTo>
                      <a:pt x="0" y="29528"/>
                    </a:lnTo>
                  </a:path>
                </a:pathLst>
              </a:custGeom>
              <a:noFill/>
              <a:ln w="28575" cap="flat">
                <a:solidFill>
                  <a:schemeClr val="bg1"/>
                </a:solid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1CBFE495-066E-45B3-9F9D-2A0B700DB3E3}"/>
                  </a:ext>
                </a:extLst>
              </p:cNvPr>
              <p:cNvSpPr/>
              <p:nvPr/>
            </p:nvSpPr>
            <p:spPr>
              <a:xfrm rot="10800000">
                <a:off x="3397267" y="3175844"/>
                <a:ext cx="100012" cy="57149"/>
              </a:xfrm>
              <a:custGeom>
                <a:avLst/>
                <a:gdLst>
                  <a:gd name="connsiteX0" fmla="*/ 0 w 100012"/>
                  <a:gd name="connsiteY0" fmla="*/ 0 h 57149"/>
                  <a:gd name="connsiteX1" fmla="*/ 100013 w 100012"/>
                  <a:gd name="connsiteY1" fmla="*/ 0 h 57149"/>
                  <a:gd name="connsiteX2" fmla="*/ 100013 w 100012"/>
                  <a:gd name="connsiteY2" fmla="*/ 57150 h 57149"/>
                  <a:gd name="connsiteX3" fmla="*/ 0 w 100012"/>
                  <a:gd name="connsiteY3" fmla="*/ 57150 h 57149"/>
                </a:gdLst>
                <a:ahLst/>
                <a:cxnLst>
                  <a:cxn ang="0">
                    <a:pos x="connsiteX0" y="connsiteY0"/>
                  </a:cxn>
                  <a:cxn ang="0">
                    <a:pos x="connsiteX1" y="connsiteY1"/>
                  </a:cxn>
                  <a:cxn ang="0">
                    <a:pos x="connsiteX2" y="connsiteY2"/>
                  </a:cxn>
                  <a:cxn ang="0">
                    <a:pos x="connsiteX3" y="connsiteY3"/>
                  </a:cxn>
                </a:cxnLst>
                <a:rect l="l" t="t" r="r" b="b"/>
                <a:pathLst>
                  <a:path w="100012" h="57149">
                    <a:moveTo>
                      <a:pt x="0" y="0"/>
                    </a:moveTo>
                    <a:lnTo>
                      <a:pt x="100013" y="0"/>
                    </a:lnTo>
                    <a:lnTo>
                      <a:pt x="100013" y="57150"/>
                    </a:lnTo>
                    <a:lnTo>
                      <a:pt x="0" y="57150"/>
                    </a:lnTo>
                    <a:close/>
                  </a:path>
                </a:pathLst>
              </a:custGeom>
              <a:noFill/>
              <a:ln w="28575" cap="flat">
                <a:solidFill>
                  <a:schemeClr val="bg1"/>
                </a:solid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B97167EB-C9D4-4C35-8B65-6BA3CB244C31}"/>
                  </a:ext>
                </a:extLst>
              </p:cNvPr>
              <p:cNvSpPr/>
              <p:nvPr/>
            </p:nvSpPr>
            <p:spPr>
              <a:xfrm>
                <a:off x="3318510" y="3301365"/>
                <a:ext cx="83820" cy="9525"/>
              </a:xfrm>
              <a:custGeom>
                <a:avLst/>
                <a:gdLst>
                  <a:gd name="connsiteX0" fmla="*/ 0 w 83820"/>
                  <a:gd name="connsiteY0" fmla="*/ 0 h 9525"/>
                  <a:gd name="connsiteX1" fmla="*/ 83820 w 83820"/>
                  <a:gd name="connsiteY1" fmla="*/ 0 h 9525"/>
                </a:gdLst>
                <a:ahLst/>
                <a:cxnLst>
                  <a:cxn ang="0">
                    <a:pos x="connsiteX0" y="connsiteY0"/>
                  </a:cxn>
                  <a:cxn ang="0">
                    <a:pos x="connsiteX1" y="connsiteY1"/>
                  </a:cxn>
                </a:cxnLst>
                <a:rect l="l" t="t" r="r" b="b"/>
                <a:pathLst>
                  <a:path w="83820" h="9525">
                    <a:moveTo>
                      <a:pt x="0" y="0"/>
                    </a:moveTo>
                    <a:lnTo>
                      <a:pt x="83820" y="0"/>
                    </a:lnTo>
                  </a:path>
                </a:pathLst>
              </a:custGeom>
              <a:ln w="28575" cap="flat">
                <a:solidFill>
                  <a:schemeClr val="bg1"/>
                </a:solid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B1CC2E62-E59A-4E05-8993-C769E71A8B4B}"/>
                  </a:ext>
                </a:extLst>
              </p:cNvPr>
              <p:cNvSpPr/>
              <p:nvPr/>
            </p:nvSpPr>
            <p:spPr>
              <a:xfrm>
                <a:off x="3318510" y="3414712"/>
                <a:ext cx="83820" cy="9525"/>
              </a:xfrm>
              <a:custGeom>
                <a:avLst/>
                <a:gdLst>
                  <a:gd name="connsiteX0" fmla="*/ 0 w 83820"/>
                  <a:gd name="connsiteY0" fmla="*/ 0 h 9525"/>
                  <a:gd name="connsiteX1" fmla="*/ 83820 w 83820"/>
                  <a:gd name="connsiteY1" fmla="*/ 0 h 9525"/>
                </a:gdLst>
                <a:ahLst/>
                <a:cxnLst>
                  <a:cxn ang="0">
                    <a:pos x="connsiteX0" y="connsiteY0"/>
                  </a:cxn>
                  <a:cxn ang="0">
                    <a:pos x="connsiteX1" y="connsiteY1"/>
                  </a:cxn>
                </a:cxnLst>
                <a:rect l="l" t="t" r="r" b="b"/>
                <a:pathLst>
                  <a:path w="83820" h="9525">
                    <a:moveTo>
                      <a:pt x="0" y="0"/>
                    </a:moveTo>
                    <a:lnTo>
                      <a:pt x="83820" y="0"/>
                    </a:lnTo>
                  </a:path>
                </a:pathLst>
              </a:custGeom>
              <a:ln w="28575" cap="flat">
                <a:solidFill>
                  <a:schemeClr val="bg1"/>
                </a:solid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9AE06783-3DBB-40BC-B136-E68BC0BF5E65}"/>
                  </a:ext>
                </a:extLst>
              </p:cNvPr>
              <p:cNvSpPr/>
              <p:nvPr/>
            </p:nvSpPr>
            <p:spPr>
              <a:xfrm>
                <a:off x="3105150" y="3133725"/>
                <a:ext cx="9525" cy="9525"/>
              </a:xfrm>
              <a:custGeom>
                <a:avLst/>
                <a:gdLst/>
                <a:ahLst/>
                <a:cxnLst/>
                <a:rect l="l" t="t" r="r" b="b"/>
                <a:pathLst>
                  <a:path w="9525" h="9525"/>
                </a:pathLst>
              </a:custGeom>
              <a:noFill/>
              <a:ln w="28575" cap="flat">
                <a:solidFill>
                  <a:schemeClr val="bg1"/>
                </a:solidFill>
                <a:prstDash val="solid"/>
                <a:miter/>
              </a:ln>
            </p:spPr>
            <p:txBody>
              <a:bodyPr rtlCol="0" anchor="ctr"/>
              <a:lstStyle/>
              <a:p>
                <a:endParaRPr lang="en-IN"/>
              </a:p>
            </p:txBody>
          </p:sp>
        </p:grpSp>
      </p:grpSp>
      <p:sp>
        <p:nvSpPr>
          <p:cNvPr id="4" name="Slide Number Placeholder 3">
            <a:extLst>
              <a:ext uri="{FF2B5EF4-FFF2-40B4-BE49-F238E27FC236}">
                <a16:creationId xmlns:a16="http://schemas.microsoft.com/office/drawing/2014/main" id="{A1A55F12-55D6-4253-83C1-9963F5F018BA}"/>
              </a:ext>
            </a:extLst>
          </p:cNvPr>
          <p:cNvSpPr>
            <a:spLocks noGrp="1"/>
          </p:cNvSpPr>
          <p:nvPr>
            <p:ph type="sldNum" sz="quarter" idx="12"/>
          </p:nvPr>
        </p:nvSpPr>
        <p:spPr/>
        <p:txBody>
          <a:bodyPr/>
          <a:lstStyle/>
          <a:p>
            <a:fld id="{71A628A0-E779-4D32-97F1-9C80A60D6EF0}" type="slidenum">
              <a:rPr lang="en-IN" smtClean="0"/>
              <a:pPr/>
              <a:t>119</a:t>
            </a:fld>
            <a:r>
              <a:rPr lang="en-IN"/>
              <a:t> of 116</a:t>
            </a:r>
            <a:endParaRPr lang="en-IN" dirty="0"/>
          </a:p>
        </p:txBody>
      </p:sp>
    </p:spTree>
    <p:extLst>
      <p:ext uri="{BB962C8B-B14F-4D97-AF65-F5344CB8AC3E}">
        <p14:creationId xmlns:p14="http://schemas.microsoft.com/office/powerpoint/2010/main" val="2180057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57416F4-8966-4776-8299-B622F606BFBD}"/>
              </a:ext>
            </a:extLst>
          </p:cNvPr>
          <p:cNvSpPr/>
          <p:nvPr/>
        </p:nvSpPr>
        <p:spPr>
          <a:xfrm>
            <a:off x="229997" y="2045719"/>
            <a:ext cx="12527280" cy="5662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 Placeholder 2">
            <a:extLst>
              <a:ext uri="{FF2B5EF4-FFF2-40B4-BE49-F238E27FC236}">
                <a16:creationId xmlns:a16="http://schemas.microsoft.com/office/drawing/2014/main" id="{D49280F3-3AA6-4FBD-9394-A649FB840979}"/>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each question to find its answer.</a:t>
            </a:r>
          </a:p>
        </p:txBody>
      </p:sp>
      <p:sp>
        <p:nvSpPr>
          <p:cNvPr id="2" name="Title 1">
            <a:extLst>
              <a:ext uri="{FF2B5EF4-FFF2-40B4-BE49-F238E27FC236}">
                <a16:creationId xmlns:a16="http://schemas.microsoft.com/office/drawing/2014/main" id="{3465A022-CA26-411C-9CC6-A54C708B9734}"/>
              </a:ext>
            </a:extLst>
          </p:cNvPr>
          <p:cNvSpPr>
            <a:spLocks noGrp="1"/>
          </p:cNvSpPr>
          <p:nvPr>
            <p:ph type="title"/>
          </p:nvPr>
        </p:nvSpPr>
        <p:spPr/>
        <p:txBody>
          <a:bodyPr/>
          <a:lstStyle/>
          <a:p>
            <a:r>
              <a:rPr lang="en-US" dirty="0"/>
              <a:t>Risks Affecting Individual CRE Loan Repayment</a:t>
            </a:r>
            <a:endParaRPr lang="en-IN" dirty="0"/>
          </a:p>
        </p:txBody>
      </p:sp>
      <p:grpSp>
        <p:nvGrpSpPr>
          <p:cNvPr id="88" name="Group 87">
            <a:extLst>
              <a:ext uri="{FF2B5EF4-FFF2-40B4-BE49-F238E27FC236}">
                <a16:creationId xmlns:a16="http://schemas.microsoft.com/office/drawing/2014/main" id="{4D5488D8-606F-4D43-8D8C-6E9CE4042FE8}"/>
              </a:ext>
            </a:extLst>
          </p:cNvPr>
          <p:cNvGrpSpPr/>
          <p:nvPr/>
        </p:nvGrpSpPr>
        <p:grpSpPr>
          <a:xfrm>
            <a:off x="10796136" y="1950788"/>
            <a:ext cx="1640504" cy="1814265"/>
            <a:chOff x="432435" y="1943170"/>
            <a:chExt cx="1985009" cy="2195260"/>
          </a:xfrm>
        </p:grpSpPr>
        <p:sp>
          <p:nvSpPr>
            <p:cNvPr id="89" name="Oval 88">
              <a:extLst>
                <a:ext uri="{FF2B5EF4-FFF2-40B4-BE49-F238E27FC236}">
                  <a16:creationId xmlns:a16="http://schemas.microsoft.com/office/drawing/2014/main" id="{3E71D070-5DCB-4A26-AF52-4666626D024E}"/>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0" name="Picture 89" descr="A person wearing a suit and tie&#10;&#10;Description automatically generated">
              <a:extLst>
                <a:ext uri="{FF2B5EF4-FFF2-40B4-BE49-F238E27FC236}">
                  <a16:creationId xmlns:a16="http://schemas.microsoft.com/office/drawing/2014/main" id="{D95E7C2E-6157-4E77-8373-FD4B3CBC504D}"/>
                </a:ext>
              </a:extLst>
            </p:cNvPr>
            <p:cNvPicPr>
              <a:picLocks noChangeAspect="1"/>
            </p:cNvPicPr>
            <p:nvPr/>
          </p:nvPicPr>
          <p:blipFill rotWithShape="1">
            <a:blip r:embed="rId2">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97" name="TextBox 96">
            <a:extLst>
              <a:ext uri="{FF2B5EF4-FFF2-40B4-BE49-F238E27FC236}">
                <a16:creationId xmlns:a16="http://schemas.microsoft.com/office/drawing/2014/main" id="{FBED97F7-24C6-4B16-9BE9-F4E87398AD1C}"/>
              </a:ext>
            </a:extLst>
          </p:cNvPr>
          <p:cNvSpPr txBox="1"/>
          <p:nvPr/>
        </p:nvSpPr>
        <p:spPr>
          <a:xfrm>
            <a:off x="5521863" y="6321114"/>
            <a:ext cx="1607828" cy="1169551"/>
          </a:xfrm>
          <a:prstGeom prst="rect">
            <a:avLst/>
          </a:prstGeom>
          <a:noFill/>
        </p:spPr>
        <p:txBody>
          <a:bodyPr wrap="square">
            <a:spAutoFit/>
          </a:bodyPr>
          <a:lstStyle/>
          <a:p>
            <a:pPr marL="0" marR="0" lvl="0" indent="0" algn="ctr" defTabSz="10287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Arial" panose="020B0604020202020204" pitchFamily="34" charset="0"/>
                <a:cs typeface="Arial" panose="020B0604020202020204" pitchFamily="34" charset="0"/>
              </a:rPr>
              <a:t>THREE KEY </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QUESTIONS </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to EVALUATE your loan request</a:t>
            </a:r>
          </a:p>
        </p:txBody>
      </p:sp>
      <p:grpSp>
        <p:nvGrpSpPr>
          <p:cNvPr id="98" name="Group 97">
            <a:extLst>
              <a:ext uri="{FF2B5EF4-FFF2-40B4-BE49-F238E27FC236}">
                <a16:creationId xmlns:a16="http://schemas.microsoft.com/office/drawing/2014/main" id="{C1E9DE40-375B-4EE9-8B76-FE9CEBA7279C}"/>
              </a:ext>
            </a:extLst>
          </p:cNvPr>
          <p:cNvGrpSpPr/>
          <p:nvPr/>
        </p:nvGrpSpPr>
        <p:grpSpPr>
          <a:xfrm>
            <a:off x="4644302" y="2111716"/>
            <a:ext cx="3625060" cy="5531776"/>
            <a:chOff x="4858540" y="2179684"/>
            <a:chExt cx="3625060" cy="5531776"/>
          </a:xfrm>
        </p:grpSpPr>
        <p:pic>
          <p:nvPicPr>
            <p:cNvPr id="99" name="Picture 98" descr="Icon&#10;&#10;Description automatically generated">
              <a:extLst>
                <a:ext uri="{FF2B5EF4-FFF2-40B4-BE49-F238E27FC236}">
                  <a16:creationId xmlns:a16="http://schemas.microsoft.com/office/drawing/2014/main" id="{F195F786-0E76-41BC-978F-51A703343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8540" y="2179684"/>
              <a:ext cx="3625060" cy="5531776"/>
            </a:xfrm>
            <a:prstGeom prst="rect">
              <a:avLst/>
            </a:prstGeom>
          </p:spPr>
        </p:pic>
        <p:sp>
          <p:nvSpPr>
            <p:cNvPr id="100" name="TextBox 99">
              <a:extLst>
                <a:ext uri="{FF2B5EF4-FFF2-40B4-BE49-F238E27FC236}">
                  <a16:creationId xmlns:a16="http://schemas.microsoft.com/office/drawing/2014/main" id="{E1FD8A9D-73CF-4408-8B31-65D027C0DA57}"/>
                </a:ext>
              </a:extLst>
            </p:cNvPr>
            <p:cNvSpPr txBox="1"/>
            <p:nvPr/>
          </p:nvSpPr>
          <p:spPr>
            <a:xfrm>
              <a:off x="5736101" y="6389082"/>
              <a:ext cx="1607828" cy="1169551"/>
            </a:xfrm>
            <a:prstGeom prst="rect">
              <a:avLst/>
            </a:prstGeom>
            <a:noFill/>
          </p:spPr>
          <p:txBody>
            <a:bodyPr wrap="square">
              <a:spAutoFit/>
            </a:bodyPr>
            <a:lstStyle/>
            <a:p>
              <a:pPr marL="0" marR="0" lvl="0" indent="0" algn="ctr" defTabSz="1028700" rtl="0" eaLnBrk="1" fontAlgn="auto" latinLnBrk="0" hangingPunct="1">
                <a:lnSpc>
                  <a:spcPct val="100000"/>
                </a:lnSpc>
                <a:spcBef>
                  <a:spcPts val="0"/>
                </a:spcBef>
                <a:spcAft>
                  <a:spcPts val="0"/>
                </a:spcAft>
                <a:buClrTx/>
                <a:buSzTx/>
                <a:buFontTx/>
                <a:buNone/>
                <a:tabLst/>
                <a:defRPr/>
              </a:pPr>
              <a:r>
                <a:rPr lang="en-US" sz="1400" b="1" dirty="0">
                  <a:solidFill>
                    <a:schemeClr val="bg1"/>
                  </a:solidFill>
                  <a:latin typeface="Arial" panose="020B0604020202020204" pitchFamily="34" charset="0"/>
                  <a:cs typeface="Arial" panose="020B0604020202020204" pitchFamily="34" charset="0"/>
                </a:rPr>
                <a:t>THREE KEY </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QUESTIONS </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to EVALUATE your loan request</a:t>
              </a:r>
            </a:p>
          </p:txBody>
        </p:sp>
      </p:grpSp>
      <p:grpSp>
        <p:nvGrpSpPr>
          <p:cNvPr id="101" name="Group 100">
            <a:extLst>
              <a:ext uri="{FF2B5EF4-FFF2-40B4-BE49-F238E27FC236}">
                <a16:creationId xmlns:a16="http://schemas.microsoft.com/office/drawing/2014/main" id="{6B84B0D4-F6C0-40EF-ACDE-6F3DEC9A03E9}"/>
              </a:ext>
            </a:extLst>
          </p:cNvPr>
          <p:cNvGrpSpPr/>
          <p:nvPr/>
        </p:nvGrpSpPr>
        <p:grpSpPr>
          <a:xfrm>
            <a:off x="5396291" y="2438893"/>
            <a:ext cx="541748" cy="635194"/>
            <a:chOff x="650895" y="381000"/>
            <a:chExt cx="1161283" cy="1361592"/>
          </a:xfrm>
        </p:grpSpPr>
        <p:sp>
          <p:nvSpPr>
            <p:cNvPr id="102" name="Freeform: Shape 101">
              <a:extLst>
                <a:ext uri="{FF2B5EF4-FFF2-40B4-BE49-F238E27FC236}">
                  <a16:creationId xmlns:a16="http://schemas.microsoft.com/office/drawing/2014/main" id="{43F38BBC-B3A8-4A5D-9953-A902A4D0266E}"/>
                </a:ext>
              </a:extLst>
            </p:cNvPr>
            <p:cNvSpPr/>
            <p:nvPr/>
          </p:nvSpPr>
          <p:spPr>
            <a:xfrm>
              <a:off x="1182093" y="1141666"/>
              <a:ext cx="630085" cy="600926"/>
            </a:xfrm>
            <a:custGeom>
              <a:avLst/>
              <a:gdLst>
                <a:gd name="connsiteX0" fmla="*/ 0 w 630085"/>
                <a:gd name="connsiteY0" fmla="*/ 130581 h 600926"/>
                <a:gd name="connsiteX1" fmla="*/ 275108 w 630085"/>
                <a:gd name="connsiteY1" fmla="*/ 600927 h 600926"/>
                <a:gd name="connsiteX2" fmla="*/ 391743 w 630085"/>
                <a:gd name="connsiteY2" fmla="*/ 401886 h 600926"/>
                <a:gd name="connsiteX3" fmla="*/ 630085 w 630085"/>
                <a:gd name="connsiteY3" fmla="*/ 403153 h 600926"/>
                <a:gd name="connsiteX4" fmla="*/ 394279 w 630085"/>
                <a:gd name="connsiteY4" fmla="*/ 0 h 600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085" h="600926">
                  <a:moveTo>
                    <a:pt x="0" y="130581"/>
                  </a:moveTo>
                  <a:lnTo>
                    <a:pt x="275108" y="600927"/>
                  </a:lnTo>
                  <a:lnTo>
                    <a:pt x="391743" y="401886"/>
                  </a:lnTo>
                  <a:lnTo>
                    <a:pt x="630085" y="403153"/>
                  </a:lnTo>
                  <a:lnTo>
                    <a:pt x="394279" y="0"/>
                  </a:lnTo>
                </a:path>
              </a:pathLst>
            </a:custGeom>
            <a:noFill/>
            <a:ln w="19050" cap="flat">
              <a:solidFill>
                <a:schemeClr val="bg2"/>
              </a:solidFill>
              <a:prstDash val="solid"/>
              <a:miter/>
            </a:ln>
          </p:spPr>
          <p:txBody>
            <a:bodyPr rtlCol="0" anchor="ctr"/>
            <a:lstStyle/>
            <a:p>
              <a:endParaRPr lang="en-IN"/>
            </a:p>
          </p:txBody>
        </p:sp>
        <p:sp>
          <p:nvSpPr>
            <p:cNvPr id="103" name="Freeform: Shape 102">
              <a:extLst>
                <a:ext uri="{FF2B5EF4-FFF2-40B4-BE49-F238E27FC236}">
                  <a16:creationId xmlns:a16="http://schemas.microsoft.com/office/drawing/2014/main" id="{7AB310E3-1647-4A8F-9056-8718EC48DA0C}"/>
                </a:ext>
              </a:extLst>
            </p:cNvPr>
            <p:cNvSpPr/>
            <p:nvPr/>
          </p:nvSpPr>
          <p:spPr>
            <a:xfrm>
              <a:off x="661037" y="1141666"/>
              <a:ext cx="575571" cy="589516"/>
            </a:xfrm>
            <a:custGeom>
              <a:avLst/>
              <a:gdLst>
                <a:gd name="connsiteX0" fmla="*/ 575571 w 575571"/>
                <a:gd name="connsiteY0" fmla="*/ 216790 h 589516"/>
                <a:gd name="connsiteX1" fmla="*/ 349907 w 575571"/>
                <a:gd name="connsiteY1" fmla="*/ 589517 h 589516"/>
                <a:gd name="connsiteX2" fmla="*/ 234539 w 575571"/>
                <a:gd name="connsiteY2" fmla="*/ 403153 h 589516"/>
                <a:gd name="connsiteX3" fmla="*/ 0 w 575571"/>
                <a:gd name="connsiteY3" fmla="*/ 403153 h 589516"/>
                <a:gd name="connsiteX4" fmla="*/ 221861 w 575571"/>
                <a:gd name="connsiteY4" fmla="*/ 0 h 589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571" h="589516">
                  <a:moveTo>
                    <a:pt x="575571" y="216790"/>
                  </a:moveTo>
                  <a:lnTo>
                    <a:pt x="349907" y="589517"/>
                  </a:lnTo>
                  <a:lnTo>
                    <a:pt x="234539" y="403153"/>
                  </a:lnTo>
                  <a:lnTo>
                    <a:pt x="0" y="403153"/>
                  </a:lnTo>
                  <a:lnTo>
                    <a:pt x="221861" y="0"/>
                  </a:lnTo>
                </a:path>
              </a:pathLst>
            </a:custGeom>
            <a:noFill/>
            <a:ln w="19050" cap="flat">
              <a:solidFill>
                <a:schemeClr val="bg2"/>
              </a:solidFill>
              <a:prstDash val="solid"/>
              <a:miter/>
            </a:ln>
          </p:spPr>
          <p:txBody>
            <a:bodyPr rtlCol="0" anchor="ctr"/>
            <a:lstStyle/>
            <a:p>
              <a:endParaRPr lang="en-IN"/>
            </a:p>
          </p:txBody>
        </p:sp>
        <p:sp>
          <p:nvSpPr>
            <p:cNvPr id="104" name="Freeform: Shape 103">
              <a:extLst>
                <a:ext uri="{FF2B5EF4-FFF2-40B4-BE49-F238E27FC236}">
                  <a16:creationId xmlns:a16="http://schemas.microsoft.com/office/drawing/2014/main" id="{9DE3A562-9203-4896-AB41-3E8A63A9804F}"/>
                </a:ext>
              </a:extLst>
            </p:cNvPr>
            <p:cNvSpPr/>
            <p:nvPr/>
          </p:nvSpPr>
          <p:spPr>
            <a:xfrm>
              <a:off x="1109830" y="756262"/>
              <a:ext cx="247216" cy="174953"/>
            </a:xfrm>
            <a:custGeom>
              <a:avLst/>
              <a:gdLst>
                <a:gd name="connsiteX0" fmla="*/ 0 w 247216"/>
                <a:gd name="connsiteY0" fmla="*/ 95083 h 174953"/>
                <a:gd name="connsiteX1" fmla="*/ 81138 w 247216"/>
                <a:gd name="connsiteY1" fmla="*/ 174953 h 174953"/>
                <a:gd name="connsiteX2" fmla="*/ 247217 w 247216"/>
                <a:gd name="connsiteY2" fmla="*/ 0 h 174953"/>
              </a:gdLst>
              <a:ahLst/>
              <a:cxnLst>
                <a:cxn ang="0">
                  <a:pos x="connsiteX0" y="connsiteY0"/>
                </a:cxn>
                <a:cxn ang="0">
                  <a:pos x="connsiteX1" y="connsiteY1"/>
                </a:cxn>
                <a:cxn ang="0">
                  <a:pos x="connsiteX2" y="connsiteY2"/>
                </a:cxn>
              </a:cxnLst>
              <a:rect l="l" t="t" r="r" b="b"/>
              <a:pathLst>
                <a:path w="247216" h="174953">
                  <a:moveTo>
                    <a:pt x="0" y="95083"/>
                  </a:moveTo>
                  <a:lnTo>
                    <a:pt x="81138" y="174953"/>
                  </a:lnTo>
                  <a:lnTo>
                    <a:pt x="247217" y="0"/>
                  </a:lnTo>
                </a:path>
              </a:pathLst>
            </a:custGeom>
            <a:noFill/>
            <a:ln w="19050" cap="rnd">
              <a:solidFill>
                <a:schemeClr val="bg2"/>
              </a:solidFill>
              <a:prstDash val="solid"/>
              <a:round/>
            </a:ln>
          </p:spPr>
          <p:txBody>
            <a:bodyPr rtlCol="0" anchor="ctr"/>
            <a:lstStyle/>
            <a:p>
              <a:endParaRPr lang="en-IN"/>
            </a:p>
          </p:txBody>
        </p:sp>
        <p:sp>
          <p:nvSpPr>
            <p:cNvPr id="105" name="Freeform: Shape 104">
              <a:extLst>
                <a:ext uri="{FF2B5EF4-FFF2-40B4-BE49-F238E27FC236}">
                  <a16:creationId xmlns:a16="http://schemas.microsoft.com/office/drawing/2014/main" id="{45457593-4392-410F-B76C-A02ABE39CC19}"/>
                </a:ext>
              </a:extLst>
            </p:cNvPr>
            <p:cNvSpPr/>
            <p:nvPr/>
          </p:nvSpPr>
          <p:spPr>
            <a:xfrm>
              <a:off x="986856" y="601593"/>
              <a:ext cx="491897" cy="491897"/>
            </a:xfrm>
            <a:custGeom>
              <a:avLst/>
              <a:gdLst>
                <a:gd name="connsiteX0" fmla="*/ 491898 w 491897"/>
                <a:gd name="connsiteY0" fmla="*/ 245949 h 491897"/>
                <a:gd name="connsiteX1" fmla="*/ 245949 w 491897"/>
                <a:gd name="connsiteY1" fmla="*/ 491898 h 491897"/>
                <a:gd name="connsiteX2" fmla="*/ 0 w 491897"/>
                <a:gd name="connsiteY2" fmla="*/ 245949 h 491897"/>
                <a:gd name="connsiteX3" fmla="*/ 245949 w 491897"/>
                <a:gd name="connsiteY3" fmla="*/ 0 h 491897"/>
                <a:gd name="connsiteX4" fmla="*/ 491898 w 491897"/>
                <a:gd name="connsiteY4" fmla="*/ 245949 h 491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1897" h="491897">
                  <a:moveTo>
                    <a:pt x="491898" y="245949"/>
                  </a:moveTo>
                  <a:cubicBezTo>
                    <a:pt x="491898" y="381783"/>
                    <a:pt x="381783" y="491898"/>
                    <a:pt x="245949" y="491898"/>
                  </a:cubicBezTo>
                  <a:cubicBezTo>
                    <a:pt x="110115" y="491898"/>
                    <a:pt x="0" y="381783"/>
                    <a:pt x="0" y="245949"/>
                  </a:cubicBezTo>
                  <a:cubicBezTo>
                    <a:pt x="0" y="110115"/>
                    <a:pt x="110115" y="0"/>
                    <a:pt x="245949" y="0"/>
                  </a:cubicBezTo>
                  <a:cubicBezTo>
                    <a:pt x="381783" y="0"/>
                    <a:pt x="491898" y="110115"/>
                    <a:pt x="491898" y="245949"/>
                  </a:cubicBezTo>
                  <a:close/>
                </a:path>
              </a:pathLst>
            </a:custGeom>
            <a:noFill/>
            <a:ln w="19050" cap="rnd">
              <a:solidFill>
                <a:schemeClr val="bg2"/>
              </a:solidFill>
              <a:prstDash val="solid"/>
              <a:round/>
            </a:ln>
          </p:spPr>
          <p:txBody>
            <a:bodyPr rtlCol="0" anchor="ctr"/>
            <a:lstStyle/>
            <a:p>
              <a:endParaRPr lang="en-IN"/>
            </a:p>
          </p:txBody>
        </p:sp>
        <p:sp>
          <p:nvSpPr>
            <p:cNvPr id="106" name="Freeform: Shape 105">
              <a:extLst>
                <a:ext uri="{FF2B5EF4-FFF2-40B4-BE49-F238E27FC236}">
                  <a16:creationId xmlns:a16="http://schemas.microsoft.com/office/drawing/2014/main" id="{C864D1D9-A6DF-469E-9898-2F88B7B2F5B8}"/>
                </a:ext>
              </a:extLst>
            </p:cNvPr>
            <p:cNvSpPr/>
            <p:nvPr/>
          </p:nvSpPr>
          <p:spPr>
            <a:xfrm>
              <a:off x="650895" y="381000"/>
              <a:ext cx="12677" cy="12677"/>
            </a:xfrm>
            <a:custGeom>
              <a:avLst/>
              <a:gdLst/>
              <a:ahLst/>
              <a:cxnLst/>
              <a:rect l="l" t="t" r="r" b="b"/>
              <a:pathLst>
                <a:path w="12677" h="12677"/>
              </a:pathLst>
            </a:custGeom>
            <a:noFill/>
            <a:ln w="19050" cap="flat">
              <a:solidFill>
                <a:schemeClr val="bg2"/>
              </a:solid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5F5826B9-22FC-4379-873E-CCBB42268832}"/>
                </a:ext>
              </a:extLst>
            </p:cNvPr>
            <p:cNvSpPr/>
            <p:nvPr/>
          </p:nvSpPr>
          <p:spPr>
            <a:xfrm>
              <a:off x="753584" y="391142"/>
              <a:ext cx="963510" cy="922942"/>
            </a:xfrm>
            <a:custGeom>
              <a:avLst/>
              <a:gdLst>
                <a:gd name="connsiteX0" fmla="*/ 963511 w 963510"/>
                <a:gd name="connsiteY0" fmla="*/ 467810 h 922942"/>
                <a:gd name="connsiteX1" fmla="*/ 854482 w 963510"/>
                <a:gd name="connsiteY1" fmla="*/ 334693 h 922942"/>
                <a:gd name="connsiteX2" fmla="*/ 873499 w 963510"/>
                <a:gd name="connsiteY2" fmla="*/ 182560 h 922942"/>
                <a:gd name="connsiteX3" fmla="*/ 720098 w 963510"/>
                <a:gd name="connsiteY3" fmla="*/ 139456 h 922942"/>
                <a:gd name="connsiteX4" fmla="*/ 630085 w 963510"/>
                <a:gd name="connsiteY4" fmla="*/ 0 h 922942"/>
                <a:gd name="connsiteX5" fmla="*/ 477952 w 963510"/>
                <a:gd name="connsiteY5" fmla="*/ 59586 h 922942"/>
                <a:gd name="connsiteX6" fmla="*/ 332158 w 963510"/>
                <a:gd name="connsiteY6" fmla="*/ 0 h 922942"/>
                <a:gd name="connsiteX7" fmla="*/ 242146 w 963510"/>
                <a:gd name="connsiteY7" fmla="*/ 139456 h 922942"/>
                <a:gd name="connsiteX8" fmla="*/ 88744 w 963510"/>
                <a:gd name="connsiteY8" fmla="*/ 182560 h 922942"/>
                <a:gd name="connsiteX9" fmla="*/ 107761 w 963510"/>
                <a:gd name="connsiteY9" fmla="*/ 334693 h 922942"/>
                <a:gd name="connsiteX10" fmla="*/ 0 w 963510"/>
                <a:gd name="connsiteY10" fmla="*/ 467810 h 922942"/>
                <a:gd name="connsiteX11" fmla="*/ 101422 w 963510"/>
                <a:gd name="connsiteY11" fmla="*/ 589517 h 922942"/>
                <a:gd name="connsiteX12" fmla="*/ 84941 w 963510"/>
                <a:gd name="connsiteY12" fmla="*/ 739114 h 922942"/>
                <a:gd name="connsiteX13" fmla="*/ 245949 w 963510"/>
                <a:gd name="connsiteY13" fmla="*/ 774612 h 922942"/>
                <a:gd name="connsiteX14" fmla="*/ 337229 w 963510"/>
                <a:gd name="connsiteY14" fmla="*/ 922942 h 922942"/>
                <a:gd name="connsiteX15" fmla="*/ 481755 w 963510"/>
                <a:gd name="connsiteY15" fmla="*/ 858286 h 922942"/>
                <a:gd name="connsiteX16" fmla="*/ 625014 w 963510"/>
                <a:gd name="connsiteY16" fmla="*/ 922942 h 922942"/>
                <a:gd name="connsiteX17" fmla="*/ 716294 w 963510"/>
                <a:gd name="connsiteY17" fmla="*/ 774612 h 922942"/>
                <a:gd name="connsiteX18" fmla="*/ 877302 w 963510"/>
                <a:gd name="connsiteY18" fmla="*/ 739114 h 922942"/>
                <a:gd name="connsiteX19" fmla="*/ 860821 w 963510"/>
                <a:gd name="connsiteY19" fmla="*/ 589517 h 92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63510" h="922942">
                  <a:moveTo>
                    <a:pt x="963511" y="467810"/>
                  </a:moveTo>
                  <a:lnTo>
                    <a:pt x="854482" y="334693"/>
                  </a:lnTo>
                  <a:lnTo>
                    <a:pt x="873499" y="182560"/>
                  </a:lnTo>
                  <a:lnTo>
                    <a:pt x="720098" y="139456"/>
                  </a:lnTo>
                  <a:lnTo>
                    <a:pt x="630085" y="0"/>
                  </a:lnTo>
                  <a:lnTo>
                    <a:pt x="477952" y="59586"/>
                  </a:lnTo>
                  <a:lnTo>
                    <a:pt x="332158" y="0"/>
                  </a:lnTo>
                  <a:lnTo>
                    <a:pt x="242146" y="139456"/>
                  </a:lnTo>
                  <a:lnTo>
                    <a:pt x="88744" y="182560"/>
                  </a:lnTo>
                  <a:lnTo>
                    <a:pt x="107761" y="334693"/>
                  </a:lnTo>
                  <a:lnTo>
                    <a:pt x="0" y="467810"/>
                  </a:lnTo>
                  <a:lnTo>
                    <a:pt x="101422" y="589517"/>
                  </a:lnTo>
                  <a:lnTo>
                    <a:pt x="84941" y="739114"/>
                  </a:lnTo>
                  <a:lnTo>
                    <a:pt x="245949" y="774612"/>
                  </a:lnTo>
                  <a:lnTo>
                    <a:pt x="337229" y="922942"/>
                  </a:lnTo>
                  <a:lnTo>
                    <a:pt x="481755" y="858286"/>
                  </a:lnTo>
                  <a:lnTo>
                    <a:pt x="625014" y="922942"/>
                  </a:lnTo>
                  <a:lnTo>
                    <a:pt x="716294" y="774612"/>
                  </a:lnTo>
                  <a:lnTo>
                    <a:pt x="877302" y="739114"/>
                  </a:lnTo>
                  <a:lnTo>
                    <a:pt x="860821" y="589517"/>
                  </a:lnTo>
                  <a:close/>
                </a:path>
              </a:pathLst>
            </a:custGeom>
            <a:noFill/>
            <a:ln w="19050" cap="flat">
              <a:solidFill>
                <a:schemeClr val="bg2"/>
              </a:solidFill>
              <a:prstDash val="solid"/>
              <a:round/>
            </a:ln>
          </p:spPr>
          <p:txBody>
            <a:bodyPr rtlCol="0" anchor="ctr"/>
            <a:lstStyle/>
            <a:p>
              <a:endParaRPr lang="en-IN"/>
            </a:p>
          </p:txBody>
        </p:sp>
        <p:sp>
          <p:nvSpPr>
            <p:cNvPr id="108" name="Freeform: Shape 107">
              <a:extLst>
                <a:ext uri="{FF2B5EF4-FFF2-40B4-BE49-F238E27FC236}">
                  <a16:creationId xmlns:a16="http://schemas.microsoft.com/office/drawing/2014/main" id="{5BE0CF6F-5450-4F79-B393-C4D1590049CA}"/>
                </a:ext>
              </a:extLst>
            </p:cNvPr>
            <p:cNvSpPr/>
            <p:nvPr/>
          </p:nvSpPr>
          <p:spPr>
            <a:xfrm>
              <a:off x="650895" y="381000"/>
              <a:ext cx="12677" cy="12677"/>
            </a:xfrm>
            <a:custGeom>
              <a:avLst/>
              <a:gdLst/>
              <a:ahLst/>
              <a:cxnLst/>
              <a:rect l="l" t="t" r="r" b="b"/>
              <a:pathLst>
                <a:path w="12677" h="12677"/>
              </a:pathLst>
            </a:custGeom>
            <a:noFill/>
            <a:ln w="19050" cap="flat">
              <a:solidFill>
                <a:schemeClr val="bg2"/>
              </a:solid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2134657E-EA4D-424A-8301-A439C1234BD7}"/>
                </a:ext>
              </a:extLst>
            </p:cNvPr>
            <p:cNvSpPr/>
            <p:nvPr/>
          </p:nvSpPr>
          <p:spPr>
            <a:xfrm>
              <a:off x="650895" y="381000"/>
              <a:ext cx="12677" cy="12677"/>
            </a:xfrm>
            <a:custGeom>
              <a:avLst/>
              <a:gdLst/>
              <a:ahLst/>
              <a:cxnLst/>
              <a:rect l="l" t="t" r="r" b="b"/>
              <a:pathLst>
                <a:path w="12677" h="12677"/>
              </a:pathLst>
            </a:custGeom>
            <a:noFill/>
            <a:ln w="19050" cap="flat">
              <a:solidFill>
                <a:schemeClr val="bg2"/>
              </a:solidFill>
              <a:prstDash val="solid"/>
              <a:round/>
            </a:ln>
          </p:spPr>
          <p:txBody>
            <a:bodyPr rtlCol="0" anchor="ctr"/>
            <a:lstStyle/>
            <a:p>
              <a:endParaRPr lang="en-IN"/>
            </a:p>
          </p:txBody>
        </p:sp>
      </p:grpSp>
      <p:pic>
        <p:nvPicPr>
          <p:cNvPr id="110" name="Graphic 109" descr="Warning">
            <a:extLst>
              <a:ext uri="{FF2B5EF4-FFF2-40B4-BE49-F238E27FC236}">
                <a16:creationId xmlns:a16="http://schemas.microsoft.com/office/drawing/2014/main" id="{63E0FB09-63B9-47BC-A40E-BA0894E9EC6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46877" y="3106124"/>
            <a:ext cx="624548" cy="624548"/>
          </a:xfrm>
          <a:prstGeom prst="rect">
            <a:avLst/>
          </a:prstGeom>
          <a:effectLst/>
        </p:spPr>
      </p:pic>
      <p:grpSp>
        <p:nvGrpSpPr>
          <p:cNvPr id="111" name="Graphic 2">
            <a:extLst>
              <a:ext uri="{FF2B5EF4-FFF2-40B4-BE49-F238E27FC236}">
                <a16:creationId xmlns:a16="http://schemas.microsoft.com/office/drawing/2014/main" id="{CE0ECB5A-F22B-464D-ACAF-E5EDD384159B}"/>
              </a:ext>
            </a:extLst>
          </p:cNvPr>
          <p:cNvGrpSpPr/>
          <p:nvPr/>
        </p:nvGrpSpPr>
        <p:grpSpPr>
          <a:xfrm>
            <a:off x="6201003" y="4945733"/>
            <a:ext cx="604562" cy="472314"/>
            <a:chOff x="4414795" y="5629787"/>
            <a:chExt cx="731520" cy="571500"/>
          </a:xfrm>
          <a:noFill/>
        </p:grpSpPr>
        <p:sp>
          <p:nvSpPr>
            <p:cNvPr id="112" name="Freeform: Shape 111">
              <a:extLst>
                <a:ext uri="{FF2B5EF4-FFF2-40B4-BE49-F238E27FC236}">
                  <a16:creationId xmlns:a16="http://schemas.microsoft.com/office/drawing/2014/main" id="{7E6DDED2-9498-429F-AD84-C99561E2A12F}"/>
                </a:ext>
              </a:extLst>
            </p:cNvPr>
            <p:cNvSpPr/>
            <p:nvPr/>
          </p:nvSpPr>
          <p:spPr>
            <a:xfrm>
              <a:off x="4414795" y="5629787"/>
              <a:ext cx="571500" cy="571500"/>
            </a:xfrm>
            <a:custGeom>
              <a:avLst/>
              <a:gdLst>
                <a:gd name="connsiteX0" fmla="*/ 491490 w 571500"/>
                <a:gd name="connsiteY0" fmla="*/ 87630 h 571500"/>
                <a:gd name="connsiteX1" fmla="*/ 285750 w 571500"/>
                <a:gd name="connsiteY1" fmla="*/ 0 h 571500"/>
                <a:gd name="connsiteX2" fmla="*/ 0 w 571500"/>
                <a:gd name="connsiteY2" fmla="*/ 285750 h 571500"/>
                <a:gd name="connsiteX3" fmla="*/ 285750 w 571500"/>
                <a:gd name="connsiteY3" fmla="*/ 571500 h 571500"/>
                <a:gd name="connsiteX4" fmla="*/ 571500 w 571500"/>
                <a:gd name="connsiteY4" fmla="*/ 285750 h 57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0" h="571500">
                  <a:moveTo>
                    <a:pt x="491490" y="87630"/>
                  </a:moveTo>
                  <a:cubicBezTo>
                    <a:pt x="439103" y="33338"/>
                    <a:pt x="366713" y="0"/>
                    <a:pt x="285750" y="0"/>
                  </a:cubicBezTo>
                  <a:cubicBezTo>
                    <a:pt x="127635" y="0"/>
                    <a:pt x="0" y="127635"/>
                    <a:pt x="0" y="285750"/>
                  </a:cubicBezTo>
                  <a:cubicBezTo>
                    <a:pt x="0" y="443865"/>
                    <a:pt x="127635" y="571500"/>
                    <a:pt x="285750" y="571500"/>
                  </a:cubicBezTo>
                  <a:cubicBezTo>
                    <a:pt x="443865" y="571500"/>
                    <a:pt x="571500" y="443865"/>
                    <a:pt x="571500" y="285750"/>
                  </a:cubicBezTo>
                </a:path>
              </a:pathLst>
            </a:custGeom>
            <a:noFill/>
            <a:ln w="19050" cap="flat">
              <a:solidFill>
                <a:schemeClr val="bg2"/>
              </a:solid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9BA24E21-7F5A-4B6E-9D31-F45B534E2569}"/>
                </a:ext>
              </a:extLst>
            </p:cNvPr>
            <p:cNvSpPr/>
            <p:nvPr/>
          </p:nvSpPr>
          <p:spPr>
            <a:xfrm>
              <a:off x="4592913" y="5634550"/>
              <a:ext cx="553402" cy="356594"/>
            </a:xfrm>
            <a:custGeom>
              <a:avLst/>
              <a:gdLst>
                <a:gd name="connsiteX0" fmla="*/ 0 w 553402"/>
                <a:gd name="connsiteY0" fmla="*/ 243840 h 356594"/>
                <a:gd name="connsiteX1" fmla="*/ 96202 w 553402"/>
                <a:gd name="connsiteY1" fmla="*/ 340043 h 356594"/>
                <a:gd name="connsiteX2" fmla="*/ 140970 w 553402"/>
                <a:gd name="connsiteY2" fmla="*/ 340995 h 356594"/>
                <a:gd name="connsiteX3" fmla="*/ 553403 w 553402"/>
                <a:gd name="connsiteY3" fmla="*/ 0 h 356594"/>
              </a:gdLst>
              <a:ahLst/>
              <a:cxnLst>
                <a:cxn ang="0">
                  <a:pos x="connsiteX0" y="connsiteY0"/>
                </a:cxn>
                <a:cxn ang="0">
                  <a:pos x="connsiteX1" y="connsiteY1"/>
                </a:cxn>
                <a:cxn ang="0">
                  <a:pos x="connsiteX2" y="connsiteY2"/>
                </a:cxn>
                <a:cxn ang="0">
                  <a:pos x="connsiteX3" y="connsiteY3"/>
                </a:cxn>
              </a:cxnLst>
              <a:rect l="l" t="t" r="r" b="b"/>
              <a:pathLst>
                <a:path w="553402" h="356594">
                  <a:moveTo>
                    <a:pt x="0" y="243840"/>
                  </a:moveTo>
                  <a:cubicBezTo>
                    <a:pt x="38100" y="280988"/>
                    <a:pt x="58102" y="302895"/>
                    <a:pt x="96202" y="340043"/>
                  </a:cubicBezTo>
                  <a:cubicBezTo>
                    <a:pt x="118110" y="361950"/>
                    <a:pt x="118110" y="361950"/>
                    <a:pt x="140970" y="340995"/>
                  </a:cubicBezTo>
                  <a:cubicBezTo>
                    <a:pt x="205740" y="280988"/>
                    <a:pt x="488633" y="60008"/>
                    <a:pt x="553403" y="0"/>
                  </a:cubicBezTo>
                </a:path>
              </a:pathLst>
            </a:custGeom>
            <a:noFill/>
            <a:ln w="19050" cap="flat">
              <a:solidFill>
                <a:schemeClr val="bg2"/>
              </a:solidFill>
              <a:prstDash val="solid"/>
              <a:miter/>
            </a:ln>
          </p:spPr>
          <p:txBody>
            <a:bodyPr rtlCol="0" anchor="ctr"/>
            <a:lstStyle/>
            <a:p>
              <a:endParaRPr lang="en-IN"/>
            </a:p>
          </p:txBody>
        </p:sp>
      </p:grpSp>
      <p:cxnSp>
        <p:nvCxnSpPr>
          <p:cNvPr id="114" name="Straight Arrow Connector 113">
            <a:extLst>
              <a:ext uri="{FF2B5EF4-FFF2-40B4-BE49-F238E27FC236}">
                <a16:creationId xmlns:a16="http://schemas.microsoft.com/office/drawing/2014/main" id="{08C6EA41-EAFE-4AAB-BE21-A4F13530ED26}"/>
              </a:ext>
            </a:extLst>
          </p:cNvPr>
          <p:cNvCxnSpPr>
            <a:cxnSpLocks/>
          </p:cNvCxnSpPr>
          <p:nvPr/>
        </p:nvCxnSpPr>
        <p:spPr>
          <a:xfrm flipH="1">
            <a:off x="4307181" y="3068764"/>
            <a:ext cx="480759" cy="0"/>
          </a:xfrm>
          <a:prstGeom prst="straightConnector1">
            <a:avLst/>
          </a:prstGeom>
          <a:ln w="38100">
            <a:solidFill>
              <a:srgbClr val="045D92"/>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E6C49D1E-AA0D-40BA-B628-11AAAE4AE447}"/>
              </a:ext>
            </a:extLst>
          </p:cNvPr>
          <p:cNvSpPr txBox="1"/>
          <p:nvPr/>
        </p:nvSpPr>
        <p:spPr>
          <a:xfrm>
            <a:off x="1591424" y="2882751"/>
            <a:ext cx="2752707" cy="367216"/>
          </a:xfrm>
          <a:prstGeom prst="rect">
            <a:avLst/>
          </a:prstGeom>
          <a:noFill/>
        </p:spPr>
        <p:txBody>
          <a:bodyPr wrap="square">
            <a:spAutoFit/>
          </a:bodyPr>
          <a:lstStyle/>
          <a:p>
            <a:pPr marL="342900" lvl="0" indent="-342900" algn="ctr">
              <a:lnSpc>
                <a:spcPct val="107000"/>
              </a:lnSpc>
              <a:spcAft>
                <a:spcPts val="800"/>
              </a:spcAft>
              <a:buFont typeface="+mj-lt"/>
              <a:buAutoNum type="arabicPeriod"/>
            </a:pPr>
            <a:r>
              <a:rPr lang="en-IN" b="1" dirty="0">
                <a:solidFill>
                  <a:schemeClr val="bg2"/>
                </a:solidFill>
                <a:latin typeface="Arial" panose="020B0604020202020204" pitchFamily="34" charset="0"/>
                <a:cs typeface="Times New Roman" panose="02020603050405020304" pitchFamily="18" charset="0"/>
              </a:rPr>
              <a:t>MARKET SUCCESS </a:t>
            </a:r>
          </a:p>
        </p:txBody>
      </p:sp>
      <p:grpSp>
        <p:nvGrpSpPr>
          <p:cNvPr id="116" name="Group 115">
            <a:extLst>
              <a:ext uri="{FF2B5EF4-FFF2-40B4-BE49-F238E27FC236}">
                <a16:creationId xmlns:a16="http://schemas.microsoft.com/office/drawing/2014/main" id="{A8C5F87A-D8D1-44B0-92FD-B2148957BBFA}"/>
              </a:ext>
            </a:extLst>
          </p:cNvPr>
          <p:cNvGrpSpPr/>
          <p:nvPr/>
        </p:nvGrpSpPr>
        <p:grpSpPr>
          <a:xfrm>
            <a:off x="8239541" y="3386793"/>
            <a:ext cx="2909299" cy="933733"/>
            <a:chOff x="8239541" y="3386793"/>
            <a:chExt cx="2909299" cy="933733"/>
          </a:xfrm>
        </p:grpSpPr>
        <p:grpSp>
          <p:nvGrpSpPr>
            <p:cNvPr id="117" name="Group 116">
              <a:extLst>
                <a:ext uri="{FF2B5EF4-FFF2-40B4-BE49-F238E27FC236}">
                  <a16:creationId xmlns:a16="http://schemas.microsoft.com/office/drawing/2014/main" id="{3564900E-4201-4A48-9CCD-609F9BBC1E90}"/>
                </a:ext>
              </a:extLst>
            </p:cNvPr>
            <p:cNvGrpSpPr/>
            <p:nvPr/>
          </p:nvGrpSpPr>
          <p:grpSpPr>
            <a:xfrm>
              <a:off x="8284400" y="3386793"/>
              <a:ext cx="266011" cy="529258"/>
              <a:chOff x="8309172" y="3599371"/>
              <a:chExt cx="396000" cy="529258"/>
            </a:xfrm>
          </p:grpSpPr>
          <p:cxnSp>
            <p:nvCxnSpPr>
              <p:cNvPr id="119" name="Straight Arrow Connector 118">
                <a:extLst>
                  <a:ext uri="{FF2B5EF4-FFF2-40B4-BE49-F238E27FC236}">
                    <a16:creationId xmlns:a16="http://schemas.microsoft.com/office/drawing/2014/main" id="{2595EE4F-3B9F-4EF4-BD43-AD482BF0C07C}"/>
                  </a:ext>
                </a:extLst>
              </p:cNvPr>
              <p:cNvCxnSpPr>
                <a:cxnSpLocks/>
              </p:cNvCxnSpPr>
              <p:nvPr/>
            </p:nvCxnSpPr>
            <p:spPr>
              <a:xfrm rot="5400000">
                <a:off x="8440543" y="3864000"/>
                <a:ext cx="529258" cy="0"/>
              </a:xfrm>
              <a:prstGeom prst="straightConnector1">
                <a:avLst/>
              </a:prstGeom>
              <a:ln w="38100">
                <a:solidFill>
                  <a:srgbClr val="00A552"/>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81011454-AA7E-4C9E-9B94-0031CBCB743F}"/>
                  </a:ext>
                </a:extLst>
              </p:cNvPr>
              <p:cNvCxnSpPr/>
              <p:nvPr/>
            </p:nvCxnSpPr>
            <p:spPr>
              <a:xfrm flipH="1">
                <a:off x="8309172" y="3599371"/>
                <a:ext cx="396000" cy="0"/>
              </a:xfrm>
              <a:prstGeom prst="straightConnector1">
                <a:avLst/>
              </a:prstGeom>
              <a:ln w="38100">
                <a:solidFill>
                  <a:srgbClr val="00A55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18" name="TextBox 117">
              <a:extLst>
                <a:ext uri="{FF2B5EF4-FFF2-40B4-BE49-F238E27FC236}">
                  <a16:creationId xmlns:a16="http://schemas.microsoft.com/office/drawing/2014/main" id="{6987AB51-E01E-48B8-A0A3-4A6FACAA65F4}"/>
                </a:ext>
              </a:extLst>
            </p:cNvPr>
            <p:cNvSpPr txBox="1"/>
            <p:nvPr/>
          </p:nvSpPr>
          <p:spPr>
            <a:xfrm>
              <a:off x="8239541" y="3946769"/>
              <a:ext cx="2909299" cy="373757"/>
            </a:xfrm>
            <a:prstGeom prst="rect">
              <a:avLst/>
            </a:prstGeom>
            <a:noFill/>
          </p:spPr>
          <p:txBody>
            <a:bodyPr wrap="square">
              <a:spAutoFit/>
            </a:bodyPr>
            <a:lstStyle/>
            <a:p>
              <a:pPr marL="342900" lvl="0" indent="-342900" algn="ctr">
                <a:lnSpc>
                  <a:spcPct val="107000"/>
                </a:lnSpc>
                <a:spcAft>
                  <a:spcPts val="800"/>
                </a:spcAft>
                <a:buFont typeface="+mj-lt"/>
                <a:buAutoNum type="arabicPeriod" startAt="2"/>
              </a:pPr>
              <a:r>
                <a:rPr lang="en-IN" sz="1800" b="1">
                  <a:solidFill>
                    <a:schemeClr val="accent5"/>
                  </a:solidFill>
                  <a:effectLst/>
                  <a:latin typeface="Arial" panose="020B0604020202020204" pitchFamily="34" charset="0"/>
                  <a:ea typeface="Calibri" panose="020F0502020204030204" pitchFamily="34" charset="0"/>
                  <a:cs typeface="Times New Roman" panose="02020603050405020304" pitchFamily="18" charset="0"/>
                </a:rPr>
                <a:t>POSSIBLE THREATS</a:t>
              </a:r>
              <a:endParaRPr lang="en-IN" sz="2400" b="1">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p:txBody>
        </p:sp>
      </p:grpSp>
      <p:cxnSp>
        <p:nvCxnSpPr>
          <p:cNvPr id="121" name="Straight Arrow Connector 120">
            <a:extLst>
              <a:ext uri="{FF2B5EF4-FFF2-40B4-BE49-F238E27FC236}">
                <a16:creationId xmlns:a16="http://schemas.microsoft.com/office/drawing/2014/main" id="{26004916-27D7-43F6-B248-74FE1BF33079}"/>
              </a:ext>
            </a:extLst>
          </p:cNvPr>
          <p:cNvCxnSpPr>
            <a:cxnSpLocks/>
          </p:cNvCxnSpPr>
          <p:nvPr/>
        </p:nvCxnSpPr>
        <p:spPr>
          <a:xfrm rot="10800000">
            <a:off x="5368621" y="5308530"/>
            <a:ext cx="529258" cy="0"/>
          </a:xfrm>
          <a:prstGeom prst="straightConnector1">
            <a:avLst/>
          </a:prstGeom>
          <a:ln w="38100">
            <a:solidFill>
              <a:schemeClr val="accent3"/>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4C8263EB-A981-4754-87F2-A06DF5B3D3C9}"/>
              </a:ext>
            </a:extLst>
          </p:cNvPr>
          <p:cNvSpPr txBox="1"/>
          <p:nvPr/>
        </p:nvSpPr>
        <p:spPr>
          <a:xfrm>
            <a:off x="914162" y="4996643"/>
            <a:ext cx="4441748" cy="663580"/>
          </a:xfrm>
          <a:prstGeom prst="rect">
            <a:avLst/>
          </a:prstGeom>
          <a:noFill/>
        </p:spPr>
        <p:txBody>
          <a:bodyPr wrap="square">
            <a:spAutoFit/>
          </a:bodyPr>
          <a:lstStyle/>
          <a:p>
            <a:pPr marL="342900" lvl="0" indent="-342900" algn="r">
              <a:lnSpc>
                <a:spcPct val="107000"/>
              </a:lnSpc>
              <a:spcAft>
                <a:spcPts val="800"/>
              </a:spcAft>
              <a:buFont typeface="+mj-lt"/>
              <a:buAutoNum type="arabicPeriod" startAt="3"/>
            </a:pPr>
            <a:r>
              <a:rPr lang="en-US" b="1">
                <a:solidFill>
                  <a:schemeClr val="accent3"/>
                </a:solidFill>
                <a:latin typeface="Arial" panose="020B0604020202020204" pitchFamily="34" charset="0"/>
                <a:cs typeface="Times New Roman" panose="02020603050405020304" pitchFamily="18" charset="0"/>
              </a:rPr>
              <a:t>PROPERTY'S COMPETITIVE ADVANTAGES/DISADVANTAGES</a:t>
            </a:r>
            <a:endParaRPr lang="en-IN" b="1">
              <a:solidFill>
                <a:schemeClr val="accent3"/>
              </a:solidFill>
              <a:latin typeface="Arial" panose="020B060402020202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771FA3F9-06FD-4B60-A1FD-A49F71EF6BCC}"/>
              </a:ext>
            </a:extLst>
          </p:cNvPr>
          <p:cNvSpPr txBox="1"/>
          <p:nvPr/>
        </p:nvSpPr>
        <p:spPr>
          <a:xfrm>
            <a:off x="2060574" y="3278442"/>
            <a:ext cx="2644360" cy="1077218"/>
          </a:xfrm>
          <a:prstGeom prst="rect">
            <a:avLst/>
          </a:prstGeom>
          <a:noFill/>
        </p:spPr>
        <p:txBody>
          <a:bodyPr wrap="square" rtlCol="0">
            <a:spAutoFit/>
          </a:bodyPr>
          <a:lstStyle/>
          <a:p>
            <a:r>
              <a:rPr lang="en-IN" sz="1600" dirty="0"/>
              <a:t>Lorem ipsum dolor sit amet, consectetuer adipiscing elit. Maecenas porttitor congue massa. </a:t>
            </a:r>
          </a:p>
        </p:txBody>
      </p:sp>
      <p:sp>
        <p:nvSpPr>
          <p:cNvPr id="36" name="TextBox 35">
            <a:extLst>
              <a:ext uri="{FF2B5EF4-FFF2-40B4-BE49-F238E27FC236}">
                <a16:creationId xmlns:a16="http://schemas.microsoft.com/office/drawing/2014/main" id="{C1E3AD80-9138-40AC-B334-6BD303B09103}"/>
              </a:ext>
            </a:extLst>
          </p:cNvPr>
          <p:cNvSpPr txBox="1"/>
          <p:nvPr/>
        </p:nvSpPr>
        <p:spPr>
          <a:xfrm>
            <a:off x="8652462" y="4413091"/>
            <a:ext cx="2644360" cy="1077218"/>
          </a:xfrm>
          <a:prstGeom prst="rect">
            <a:avLst/>
          </a:prstGeom>
          <a:noFill/>
        </p:spPr>
        <p:txBody>
          <a:bodyPr wrap="square" rtlCol="0">
            <a:spAutoFit/>
          </a:bodyPr>
          <a:lstStyle/>
          <a:p>
            <a:r>
              <a:rPr lang="en-IN" sz="1600" dirty="0"/>
              <a:t>Lorem ipsum dolor sit amet, consectetuer adipiscing elit. Maecenas porttitor congue massa. </a:t>
            </a:r>
          </a:p>
        </p:txBody>
      </p:sp>
      <p:sp>
        <p:nvSpPr>
          <p:cNvPr id="38" name="TextBox 37">
            <a:extLst>
              <a:ext uri="{FF2B5EF4-FFF2-40B4-BE49-F238E27FC236}">
                <a16:creationId xmlns:a16="http://schemas.microsoft.com/office/drawing/2014/main" id="{F657B4A3-E77E-47C7-943A-01142EAF4874}"/>
              </a:ext>
            </a:extLst>
          </p:cNvPr>
          <p:cNvSpPr txBox="1"/>
          <p:nvPr/>
        </p:nvSpPr>
        <p:spPr>
          <a:xfrm>
            <a:off x="2060574" y="5709246"/>
            <a:ext cx="3295335" cy="1077218"/>
          </a:xfrm>
          <a:prstGeom prst="rect">
            <a:avLst/>
          </a:prstGeom>
          <a:noFill/>
        </p:spPr>
        <p:txBody>
          <a:bodyPr wrap="square" rtlCol="0">
            <a:spAutoFit/>
          </a:bodyPr>
          <a:lstStyle/>
          <a:p>
            <a:r>
              <a:rPr lang="en-IN" sz="1600" dirty="0"/>
              <a:t>Lorem ipsum dolor sit amet, consectetuer adipiscing elit. Maecenas porttitor congue massa. </a:t>
            </a:r>
          </a:p>
        </p:txBody>
      </p:sp>
      <p:sp>
        <p:nvSpPr>
          <p:cNvPr id="5" name="Slide Number Placeholder 4">
            <a:extLst>
              <a:ext uri="{FF2B5EF4-FFF2-40B4-BE49-F238E27FC236}">
                <a16:creationId xmlns:a16="http://schemas.microsoft.com/office/drawing/2014/main" id="{E14633AA-DB63-42E6-8730-E1FEC20D65E7}"/>
              </a:ext>
            </a:extLst>
          </p:cNvPr>
          <p:cNvSpPr>
            <a:spLocks noGrp="1"/>
          </p:cNvSpPr>
          <p:nvPr>
            <p:ph type="sldNum" sz="quarter" idx="12"/>
          </p:nvPr>
        </p:nvSpPr>
        <p:spPr/>
        <p:txBody>
          <a:bodyPr/>
          <a:lstStyle/>
          <a:p>
            <a:fld id="{71A628A0-E779-4D32-97F1-9C80A60D6EF0}" type="slidenum">
              <a:rPr lang="en-IN" smtClean="0"/>
              <a:pPr/>
              <a:t>12</a:t>
            </a:fld>
            <a:r>
              <a:rPr lang="en-IN"/>
              <a:t> of 116</a:t>
            </a:r>
            <a:endParaRPr lang="en-IN" dirty="0"/>
          </a:p>
        </p:txBody>
      </p:sp>
    </p:spTree>
    <p:extLst>
      <p:ext uri="{BB962C8B-B14F-4D97-AF65-F5344CB8AC3E}">
        <p14:creationId xmlns:p14="http://schemas.microsoft.com/office/powerpoint/2010/main" val="66765504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B5E0-3786-4B59-84DE-8C246E8C6B66}"/>
              </a:ext>
            </a:extLst>
          </p:cNvPr>
          <p:cNvSpPr>
            <a:spLocks noGrp="1"/>
          </p:cNvSpPr>
          <p:nvPr>
            <p:ph type="title"/>
          </p:nvPr>
        </p:nvSpPr>
        <p:spPr/>
        <p:txBody>
          <a:bodyPr/>
          <a:lstStyle/>
          <a:p>
            <a:r>
              <a:rPr lang="en-US" dirty="0"/>
              <a:t>Operating Expenses</a:t>
            </a:r>
            <a:endParaRPr lang="en-IN" dirty="0"/>
          </a:p>
        </p:txBody>
      </p:sp>
      <p:sp>
        <p:nvSpPr>
          <p:cNvPr id="8" name="Rectangle 7">
            <a:extLst>
              <a:ext uri="{FF2B5EF4-FFF2-40B4-BE49-F238E27FC236}">
                <a16:creationId xmlns:a16="http://schemas.microsoft.com/office/drawing/2014/main" id="{88263489-F4F6-417A-8E98-98F123E5EF81}"/>
              </a:ext>
            </a:extLst>
          </p:cNvPr>
          <p:cNvSpPr/>
          <p:nvPr/>
        </p:nvSpPr>
        <p:spPr>
          <a:xfrm>
            <a:off x="13090068" y="0"/>
            <a:ext cx="1102182"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Slide 31</a:t>
            </a:r>
          </a:p>
        </p:txBody>
      </p:sp>
      <p:sp>
        <p:nvSpPr>
          <p:cNvPr id="10" name="Rectangle 9">
            <a:extLst>
              <a:ext uri="{FF2B5EF4-FFF2-40B4-BE49-F238E27FC236}">
                <a16:creationId xmlns:a16="http://schemas.microsoft.com/office/drawing/2014/main" id="{93F0DC97-D64D-40E2-9B76-A7896488AA06}"/>
              </a:ext>
            </a:extLst>
          </p:cNvPr>
          <p:cNvSpPr/>
          <p:nvPr/>
        </p:nvSpPr>
        <p:spPr>
          <a:xfrm>
            <a:off x="233916" y="3462719"/>
            <a:ext cx="12527280" cy="32936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400" dirty="0">
              <a:solidFill>
                <a:schemeClr val="tx1"/>
              </a:solidFill>
              <a:latin typeface="Arial" panose="020B060402020202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F17F6BAB-C8CC-4B58-AF36-4DCFE33B943F}"/>
              </a:ext>
            </a:extLst>
          </p:cNvPr>
          <p:cNvSpPr txBox="1">
            <a:spLocks/>
          </p:cNvSpPr>
          <p:nvPr/>
        </p:nvSpPr>
        <p:spPr>
          <a:xfrm>
            <a:off x="305171" y="2056352"/>
            <a:ext cx="12408198" cy="135421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marR="0" indent="0">
              <a:spcBef>
                <a:spcPts val="600"/>
              </a:spcBef>
              <a:buNone/>
            </a:pPr>
            <a:r>
              <a:rPr lang="en-US" sz="1600" dirty="0">
                <a:effectLst/>
                <a:latin typeface="Arial" panose="020B0604020202020204" pitchFamily="34" charset="0"/>
                <a:ea typeface="Calibri" panose="020F0502020204030204" pitchFamily="34" charset="0"/>
                <a:cs typeface="Times New Roman" panose="02020603050405020304" pitchFamily="18" charset="0"/>
              </a:rPr>
              <a:t>Welcome to the Small Business Lending Decision Process Curriculum.</a:t>
            </a:r>
          </a:p>
          <a:p>
            <a:pPr marL="0" marR="0" indent="0">
              <a:spcBef>
                <a:spcPts val="600"/>
              </a:spcBef>
              <a:buNone/>
            </a:pPr>
            <a:r>
              <a:rPr lang="en-US" sz="1600" dirty="0">
                <a:effectLst/>
                <a:latin typeface="Arial" panose="020B0604020202020204" pitchFamily="34" charset="0"/>
                <a:ea typeface="Calibri" panose="020F0502020204030204" pitchFamily="34" charset="0"/>
                <a:cs typeface="Times New Roman" panose="02020603050405020304" pitchFamily="18" charset="0"/>
              </a:rPr>
              <a:t>This curriculum will increase your ability to make informed decisions in the small business lending process. There are eight series in the curriculum. Each series is represented on this page.</a:t>
            </a:r>
          </a:p>
          <a:p>
            <a:pPr marL="0" marR="0" indent="0">
              <a:spcBef>
                <a:spcPts val="600"/>
              </a:spcBef>
              <a:buNone/>
            </a:pPr>
            <a:r>
              <a:rPr lang="en-US" sz="1400" i="1" dirty="0">
                <a:solidFill>
                  <a:schemeClr val="accent3"/>
                </a:solidFill>
                <a:latin typeface="Arial" panose="020B0604020202020204" pitchFamily="34" charset="0"/>
                <a:cs typeface="Arial" panose="020B0604020202020204" pitchFamily="34" charset="0"/>
              </a:rPr>
              <a:t>Click on the icons to learn more about each series.</a:t>
            </a:r>
            <a:endParaRPr lang="en-US" sz="1400" b="1" i="1" dirty="0">
              <a:solidFill>
                <a:schemeClr val="accent3"/>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07BDD3C6-7C3E-434A-82AD-1E33FFD50D04}"/>
              </a:ext>
            </a:extLst>
          </p:cNvPr>
          <p:cNvGrpSpPr/>
          <p:nvPr/>
        </p:nvGrpSpPr>
        <p:grpSpPr>
          <a:xfrm>
            <a:off x="644105" y="3810418"/>
            <a:ext cx="11706902" cy="2598285"/>
            <a:chOff x="619550" y="3803390"/>
            <a:chExt cx="11706902" cy="2598285"/>
          </a:xfrm>
        </p:grpSpPr>
        <p:sp>
          <p:nvSpPr>
            <p:cNvPr id="44" name="Rectangle 43">
              <a:extLst>
                <a:ext uri="{FF2B5EF4-FFF2-40B4-BE49-F238E27FC236}">
                  <a16:creationId xmlns:a16="http://schemas.microsoft.com/office/drawing/2014/main" id="{FC27F69E-B77D-4E09-B70E-7DB9C6EE81AC}"/>
                </a:ext>
              </a:extLst>
            </p:cNvPr>
            <p:cNvSpPr/>
            <p:nvPr/>
          </p:nvSpPr>
          <p:spPr>
            <a:xfrm>
              <a:off x="619550" y="3813380"/>
              <a:ext cx="2835845" cy="12202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Text Placeholder 3">
              <a:extLst>
                <a:ext uri="{FF2B5EF4-FFF2-40B4-BE49-F238E27FC236}">
                  <a16:creationId xmlns:a16="http://schemas.microsoft.com/office/drawing/2014/main" id="{755F808C-C4FA-49BA-B416-04DDAE70B32D}"/>
                </a:ext>
              </a:extLst>
            </p:cNvPr>
            <p:cNvSpPr txBox="1">
              <a:spLocks/>
            </p:cNvSpPr>
            <p:nvPr/>
          </p:nvSpPr>
          <p:spPr>
            <a:xfrm>
              <a:off x="1672617" y="4165216"/>
              <a:ext cx="1526121" cy="523220"/>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Clr>
                  <a:schemeClr val="bg1"/>
                </a:buClr>
                <a:buNone/>
              </a:pPr>
              <a:r>
                <a:rPr lang="en-US" sz="1400" b="1" dirty="0">
                  <a:solidFill>
                    <a:schemeClr val="bg1"/>
                  </a:solidFill>
                </a:rPr>
                <a:t>Understand the Customer</a:t>
              </a:r>
            </a:p>
          </p:txBody>
        </p:sp>
        <p:grpSp>
          <p:nvGrpSpPr>
            <p:cNvPr id="46" name="Group 45">
              <a:extLst>
                <a:ext uri="{FF2B5EF4-FFF2-40B4-BE49-F238E27FC236}">
                  <a16:creationId xmlns:a16="http://schemas.microsoft.com/office/drawing/2014/main" id="{8AE3FA60-F22D-4D19-B6BF-926B25EB7B76}"/>
                </a:ext>
              </a:extLst>
            </p:cNvPr>
            <p:cNvGrpSpPr/>
            <p:nvPr/>
          </p:nvGrpSpPr>
          <p:grpSpPr>
            <a:xfrm>
              <a:off x="672745" y="4199526"/>
              <a:ext cx="1065757" cy="516155"/>
              <a:chOff x="1824975" y="4051176"/>
              <a:chExt cx="1418523" cy="687003"/>
            </a:xfrm>
          </p:grpSpPr>
          <p:pic>
            <p:nvPicPr>
              <p:cNvPr id="47" name="Graphic 46" descr="User">
                <a:extLst>
                  <a:ext uri="{FF2B5EF4-FFF2-40B4-BE49-F238E27FC236}">
                    <a16:creationId xmlns:a16="http://schemas.microsoft.com/office/drawing/2014/main" id="{C0160D34-2229-4DEA-9568-D15A980B42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4975" y="4051176"/>
                <a:ext cx="687003" cy="687003"/>
              </a:xfrm>
              <a:prstGeom prst="rect">
                <a:avLst/>
              </a:prstGeom>
            </p:spPr>
          </p:pic>
          <p:pic>
            <p:nvPicPr>
              <p:cNvPr id="48" name="Graphic 47" descr="User">
                <a:extLst>
                  <a:ext uri="{FF2B5EF4-FFF2-40B4-BE49-F238E27FC236}">
                    <a16:creationId xmlns:a16="http://schemas.microsoft.com/office/drawing/2014/main" id="{1B2E0592-2EF5-418E-9F6D-4681C20028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495" y="4051176"/>
                <a:ext cx="687003" cy="687003"/>
              </a:xfrm>
              <a:prstGeom prst="rect">
                <a:avLst/>
              </a:prstGeom>
            </p:spPr>
          </p:pic>
          <p:sp>
            <p:nvSpPr>
              <p:cNvPr id="49" name="TextBox 48">
                <a:extLst>
                  <a:ext uri="{FF2B5EF4-FFF2-40B4-BE49-F238E27FC236}">
                    <a16:creationId xmlns:a16="http://schemas.microsoft.com/office/drawing/2014/main" id="{26B801A7-4E0F-4B9D-93E4-FE444C1BC042}"/>
                  </a:ext>
                </a:extLst>
              </p:cNvPr>
              <p:cNvSpPr txBox="1"/>
              <p:nvPr/>
            </p:nvSpPr>
            <p:spPr>
              <a:xfrm>
                <a:off x="2334441" y="4099309"/>
                <a:ext cx="399592" cy="488765"/>
              </a:xfrm>
              <a:prstGeom prst="rect">
                <a:avLst/>
              </a:prstGeom>
              <a:noFill/>
            </p:spPr>
            <p:txBody>
              <a:bodyPr wrap="square">
                <a:spAutoFit/>
              </a:bodyPr>
              <a:lstStyle/>
              <a:p>
                <a:pPr marL="0" marR="0" indent="0" algn="ctr">
                  <a:lnSpc>
                    <a:spcPct val="107000"/>
                  </a:lnSpc>
                  <a:spcBef>
                    <a:spcPts val="1000"/>
                  </a:spcBef>
                  <a:buNone/>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a:t>
                </a:r>
                <a:endParaRPr lang="en-US"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p:txBody>
          </p:sp>
        </p:grpSp>
        <p:sp>
          <p:nvSpPr>
            <p:cNvPr id="50" name="Text Placeholder 3">
              <a:extLst>
                <a:ext uri="{FF2B5EF4-FFF2-40B4-BE49-F238E27FC236}">
                  <a16:creationId xmlns:a16="http://schemas.microsoft.com/office/drawing/2014/main" id="{171CBB18-74C4-4862-8C23-6E1AF20DF2FB}"/>
                </a:ext>
              </a:extLst>
            </p:cNvPr>
            <p:cNvSpPr txBox="1">
              <a:spLocks/>
            </p:cNvSpPr>
            <p:nvPr/>
          </p:nvSpPr>
          <p:spPr>
            <a:xfrm>
              <a:off x="3151410" y="4696716"/>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1</a:t>
              </a:r>
            </a:p>
          </p:txBody>
        </p:sp>
        <p:sp>
          <p:nvSpPr>
            <p:cNvPr id="51" name="Rectangle 50">
              <a:extLst>
                <a:ext uri="{FF2B5EF4-FFF2-40B4-BE49-F238E27FC236}">
                  <a16:creationId xmlns:a16="http://schemas.microsoft.com/office/drawing/2014/main" id="{43E335FC-FEDD-4847-A0F9-E004A7FA7327}"/>
                </a:ext>
              </a:extLst>
            </p:cNvPr>
            <p:cNvSpPr/>
            <p:nvPr/>
          </p:nvSpPr>
          <p:spPr>
            <a:xfrm>
              <a:off x="3562121" y="3813380"/>
              <a:ext cx="2835845" cy="12202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 Placeholder 3">
              <a:extLst>
                <a:ext uri="{FF2B5EF4-FFF2-40B4-BE49-F238E27FC236}">
                  <a16:creationId xmlns:a16="http://schemas.microsoft.com/office/drawing/2014/main" id="{0DF277BA-D1E3-4989-9277-78FF6DD9A04A}"/>
                </a:ext>
              </a:extLst>
            </p:cNvPr>
            <p:cNvSpPr txBox="1">
              <a:spLocks/>
            </p:cNvSpPr>
            <p:nvPr/>
          </p:nvSpPr>
          <p:spPr>
            <a:xfrm>
              <a:off x="4643474" y="4182681"/>
              <a:ext cx="1723243" cy="523220"/>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400" b="1" dirty="0">
                  <a:solidFill>
                    <a:schemeClr val="bg1"/>
                  </a:solidFill>
                </a:rPr>
                <a:t>Evaluate </a:t>
              </a:r>
              <a:br>
                <a:rPr lang="en-US" sz="1400" b="1" dirty="0">
                  <a:solidFill>
                    <a:schemeClr val="bg1"/>
                  </a:solidFill>
                </a:rPr>
              </a:br>
              <a:r>
                <a:rPr lang="en-US" sz="1400" b="1" dirty="0">
                  <a:solidFill>
                    <a:schemeClr val="bg1"/>
                  </a:solidFill>
                </a:rPr>
                <a:t>Financial Reports</a:t>
              </a:r>
            </a:p>
          </p:txBody>
        </p:sp>
        <p:pic>
          <p:nvPicPr>
            <p:cNvPr id="53" name="Graphic 52" descr="Calculator">
              <a:extLst>
                <a:ext uri="{FF2B5EF4-FFF2-40B4-BE49-F238E27FC236}">
                  <a16:creationId xmlns:a16="http://schemas.microsoft.com/office/drawing/2014/main" id="{70988C5F-403A-47EF-8409-9004D68B91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1432" y="4105839"/>
              <a:ext cx="687003" cy="687003"/>
            </a:xfrm>
            <a:prstGeom prst="rect">
              <a:avLst/>
            </a:prstGeom>
          </p:spPr>
        </p:pic>
        <p:sp>
          <p:nvSpPr>
            <p:cNvPr id="54" name="Rectangle 53">
              <a:extLst>
                <a:ext uri="{FF2B5EF4-FFF2-40B4-BE49-F238E27FC236}">
                  <a16:creationId xmlns:a16="http://schemas.microsoft.com/office/drawing/2014/main" id="{CA085A0B-99E8-4D22-88ED-C2F834881498}"/>
                </a:ext>
              </a:extLst>
            </p:cNvPr>
            <p:cNvSpPr/>
            <p:nvPr/>
          </p:nvSpPr>
          <p:spPr>
            <a:xfrm>
              <a:off x="619550" y="5148654"/>
              <a:ext cx="2835845" cy="12202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TextBox 54">
              <a:extLst>
                <a:ext uri="{FF2B5EF4-FFF2-40B4-BE49-F238E27FC236}">
                  <a16:creationId xmlns:a16="http://schemas.microsoft.com/office/drawing/2014/main" id="{4B9B6923-496C-4C4B-BB13-5D1A3F7F67E7}"/>
                </a:ext>
              </a:extLst>
            </p:cNvPr>
            <p:cNvSpPr txBox="1"/>
            <p:nvPr/>
          </p:nvSpPr>
          <p:spPr>
            <a:xfrm>
              <a:off x="1730701" y="5329154"/>
              <a:ext cx="1583333" cy="738664"/>
            </a:xfrm>
            <a:prstGeom prst="rect">
              <a:avLst/>
            </a:prstGeom>
            <a:noFill/>
          </p:spPr>
          <p:txBody>
            <a:bodyPr wrap="square">
              <a:spAutoFit/>
            </a:bodyPr>
            <a:lstStyle/>
            <a:p>
              <a:pPr marR="0" defTabSz="1073963">
                <a:spcBef>
                  <a:spcPts val="600"/>
                </a:spcBef>
                <a:spcAft>
                  <a:spcPts val="600"/>
                </a:spcAft>
                <a:buClr>
                  <a:schemeClr val="accent1"/>
                </a:buClr>
              </a:pPr>
              <a:r>
                <a:rPr lang="en-US" sz="1400" b="1" dirty="0">
                  <a:solidFill>
                    <a:schemeClr val="bg1"/>
                  </a:solidFill>
                  <a:latin typeface="Arial" panose="020B0604020202020204" pitchFamily="34" charset="0"/>
                  <a:cs typeface="Arial" panose="020B0604020202020204" pitchFamily="34" charset="0"/>
                </a:rPr>
                <a:t>Use Tax Returns to Analyze a Business</a:t>
              </a:r>
            </a:p>
          </p:txBody>
        </p:sp>
        <p:pic>
          <p:nvPicPr>
            <p:cNvPr id="56" name="Graphic 55">
              <a:extLst>
                <a:ext uri="{FF2B5EF4-FFF2-40B4-BE49-F238E27FC236}">
                  <a16:creationId xmlns:a16="http://schemas.microsoft.com/office/drawing/2014/main" id="{D642CCB5-1E3D-465D-B07C-75E4976C2F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2315" y="5432151"/>
              <a:ext cx="573685" cy="561856"/>
            </a:xfrm>
            <a:prstGeom prst="rect">
              <a:avLst/>
            </a:prstGeom>
          </p:spPr>
        </p:pic>
        <p:sp>
          <p:nvSpPr>
            <p:cNvPr id="57" name="Rectangle 56">
              <a:extLst>
                <a:ext uri="{FF2B5EF4-FFF2-40B4-BE49-F238E27FC236}">
                  <a16:creationId xmlns:a16="http://schemas.microsoft.com/office/drawing/2014/main" id="{5A78E9B8-D352-4E4D-8D82-F376F50E6DEA}"/>
                </a:ext>
              </a:extLst>
            </p:cNvPr>
            <p:cNvSpPr/>
            <p:nvPr/>
          </p:nvSpPr>
          <p:spPr>
            <a:xfrm>
              <a:off x="3562121" y="5148654"/>
              <a:ext cx="2835845" cy="12202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F17999E5-6070-441E-88C7-5A5868545769}"/>
                </a:ext>
              </a:extLst>
            </p:cNvPr>
            <p:cNvSpPr txBox="1"/>
            <p:nvPr/>
          </p:nvSpPr>
          <p:spPr>
            <a:xfrm>
              <a:off x="4643474" y="5375232"/>
              <a:ext cx="1723243" cy="767133"/>
            </a:xfrm>
            <a:prstGeom prst="rect">
              <a:avLst/>
            </a:prstGeom>
            <a:noFill/>
          </p:spPr>
          <p:txBody>
            <a:bodyPr wrap="square">
              <a:spAutoFit/>
            </a:bodyPr>
            <a:lstStyle/>
            <a:p>
              <a:pPr indent="0" defTabSz="1073963">
                <a:lnSpc>
                  <a:spcPct val="107000"/>
                </a:lnSpc>
                <a:spcBef>
                  <a:spcPts val="600"/>
                </a:spcBef>
                <a:spcAft>
                  <a:spcPts val="600"/>
                </a:spcAft>
                <a:buClr>
                  <a:schemeClr val="accent1"/>
                </a:buClr>
                <a:buNone/>
              </a:pPr>
              <a:r>
                <a:rPr lang="en-US" sz="1400" b="1" dirty="0">
                  <a:solidFill>
                    <a:schemeClr val="bg1"/>
                  </a:solidFill>
                  <a:latin typeface="Arial" panose="020B0604020202020204" pitchFamily="34" charset="0"/>
                  <a:cs typeface="Arial" panose="020B0604020202020204" pitchFamily="34" charset="0"/>
                </a:rPr>
                <a:t>Analyze </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Personal and Global Cash Flow</a:t>
              </a:r>
            </a:p>
          </p:txBody>
        </p:sp>
        <p:grpSp>
          <p:nvGrpSpPr>
            <p:cNvPr id="59" name="Group 58">
              <a:extLst>
                <a:ext uri="{FF2B5EF4-FFF2-40B4-BE49-F238E27FC236}">
                  <a16:creationId xmlns:a16="http://schemas.microsoft.com/office/drawing/2014/main" id="{697D754D-DC09-403C-B839-9FB0EE1AA445}"/>
                </a:ext>
              </a:extLst>
            </p:cNvPr>
            <p:cNvGrpSpPr/>
            <p:nvPr/>
          </p:nvGrpSpPr>
          <p:grpSpPr>
            <a:xfrm>
              <a:off x="3731717" y="5564488"/>
              <a:ext cx="791527" cy="388620"/>
              <a:chOff x="-2004904" y="1200517"/>
              <a:chExt cx="1053523" cy="517253"/>
            </a:xfrm>
          </p:grpSpPr>
          <p:sp>
            <p:nvSpPr>
              <p:cNvPr id="60" name="Freeform: Shape 59">
                <a:extLst>
                  <a:ext uri="{FF2B5EF4-FFF2-40B4-BE49-F238E27FC236}">
                    <a16:creationId xmlns:a16="http://schemas.microsoft.com/office/drawing/2014/main" id="{0B2B1DEF-61D4-47CD-91A4-295B293A4FC8}"/>
                  </a:ext>
                </a:extLst>
              </p:cNvPr>
              <p:cNvSpPr/>
              <p:nvPr/>
            </p:nvSpPr>
            <p:spPr>
              <a:xfrm>
                <a:off x="-1999833" y="1206856"/>
                <a:ext cx="1047184" cy="507111"/>
              </a:xfrm>
              <a:custGeom>
                <a:avLst/>
                <a:gdLst>
                  <a:gd name="connsiteX0" fmla="*/ 0 w 1047184"/>
                  <a:gd name="connsiteY0" fmla="*/ 507111 h 507111"/>
                  <a:gd name="connsiteX1" fmla="*/ 119171 w 1047184"/>
                  <a:gd name="connsiteY1" fmla="*/ 507111 h 507111"/>
                  <a:gd name="connsiteX2" fmla="*/ 1047184 w 1047184"/>
                  <a:gd name="connsiteY2" fmla="*/ 507111 h 507111"/>
                  <a:gd name="connsiteX3" fmla="*/ 1047184 w 1047184"/>
                  <a:gd name="connsiteY3" fmla="*/ 0 h 507111"/>
                  <a:gd name="connsiteX4" fmla="*/ 0 w 1047184"/>
                  <a:gd name="connsiteY4" fmla="*/ 0 h 507111"/>
                  <a:gd name="connsiteX5" fmla="*/ 0 w 1047184"/>
                  <a:gd name="connsiteY5" fmla="*/ 377798 h 50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184" h="507111">
                    <a:moveTo>
                      <a:pt x="0" y="507111"/>
                    </a:moveTo>
                    <a:lnTo>
                      <a:pt x="119171" y="507111"/>
                    </a:lnTo>
                    <a:lnTo>
                      <a:pt x="1047184" y="507111"/>
                    </a:lnTo>
                    <a:lnTo>
                      <a:pt x="1047184" y="0"/>
                    </a:lnTo>
                    <a:lnTo>
                      <a:pt x="0" y="0"/>
                    </a:lnTo>
                    <a:lnTo>
                      <a:pt x="0" y="377798"/>
                    </a:lnTo>
                    <a:close/>
                  </a:path>
                </a:pathLst>
              </a:custGeom>
              <a:noFill/>
              <a:ln w="19050" cap="flat">
                <a:solidFill>
                  <a:schemeClr val="bg1"/>
                </a:solid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816F2441-F4DF-418E-90F9-165898159751}"/>
                  </a:ext>
                </a:extLst>
              </p:cNvPr>
              <p:cNvSpPr/>
              <p:nvPr/>
            </p:nvSpPr>
            <p:spPr>
              <a:xfrm>
                <a:off x="-1999833" y="1574512"/>
                <a:ext cx="119171" cy="140723"/>
              </a:xfrm>
              <a:custGeom>
                <a:avLst/>
                <a:gdLst>
                  <a:gd name="connsiteX0" fmla="*/ 0 w 119171"/>
                  <a:gd name="connsiteY0" fmla="*/ 0 h 140723"/>
                  <a:gd name="connsiteX1" fmla="*/ 0 w 119171"/>
                  <a:gd name="connsiteY1" fmla="*/ 0 h 140723"/>
                  <a:gd name="connsiteX2" fmla="*/ 119171 w 119171"/>
                  <a:gd name="connsiteY2" fmla="*/ 119171 h 140723"/>
                  <a:gd name="connsiteX3" fmla="*/ 119171 w 119171"/>
                  <a:gd name="connsiteY3" fmla="*/ 140723 h 140723"/>
                </a:gdLst>
                <a:ahLst/>
                <a:cxnLst>
                  <a:cxn ang="0">
                    <a:pos x="connsiteX0" y="connsiteY0"/>
                  </a:cxn>
                  <a:cxn ang="0">
                    <a:pos x="connsiteX1" y="connsiteY1"/>
                  </a:cxn>
                  <a:cxn ang="0">
                    <a:pos x="connsiteX2" y="connsiteY2"/>
                  </a:cxn>
                  <a:cxn ang="0">
                    <a:pos x="connsiteX3" y="connsiteY3"/>
                  </a:cxn>
                </a:cxnLst>
                <a:rect l="l" t="t" r="r" b="b"/>
                <a:pathLst>
                  <a:path w="119171" h="140723">
                    <a:moveTo>
                      <a:pt x="0" y="0"/>
                    </a:moveTo>
                    <a:lnTo>
                      <a:pt x="0" y="0"/>
                    </a:lnTo>
                    <a:cubicBezTo>
                      <a:pt x="65925" y="0"/>
                      <a:pt x="119171" y="53247"/>
                      <a:pt x="119171" y="119171"/>
                    </a:cubicBezTo>
                    <a:lnTo>
                      <a:pt x="119171" y="140723"/>
                    </a:lnTo>
                  </a:path>
                </a:pathLst>
              </a:custGeom>
              <a:noFill/>
              <a:ln w="19050" cap="flat">
                <a:solidFill>
                  <a:schemeClr val="bg1"/>
                </a:solid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1968FE5B-A8CB-49A5-9EF1-305EA3773A2C}"/>
                  </a:ext>
                </a:extLst>
              </p:cNvPr>
              <p:cNvSpPr/>
              <p:nvPr/>
            </p:nvSpPr>
            <p:spPr>
              <a:xfrm>
                <a:off x="-2004904" y="1210660"/>
                <a:ext cx="140723" cy="119171"/>
              </a:xfrm>
              <a:custGeom>
                <a:avLst/>
                <a:gdLst>
                  <a:gd name="connsiteX0" fmla="*/ 140723 w 140723"/>
                  <a:gd name="connsiteY0" fmla="*/ 0 h 119171"/>
                  <a:gd name="connsiteX1" fmla="*/ 140723 w 140723"/>
                  <a:gd name="connsiteY1" fmla="*/ 0 h 119171"/>
                  <a:gd name="connsiteX2" fmla="*/ 21552 w 140723"/>
                  <a:gd name="connsiteY2" fmla="*/ 119171 h 119171"/>
                  <a:gd name="connsiteX3" fmla="*/ 0 w 140723"/>
                  <a:gd name="connsiteY3" fmla="*/ 119171 h 119171"/>
                </a:gdLst>
                <a:ahLst/>
                <a:cxnLst>
                  <a:cxn ang="0">
                    <a:pos x="connsiteX0" y="connsiteY0"/>
                  </a:cxn>
                  <a:cxn ang="0">
                    <a:pos x="connsiteX1" y="connsiteY1"/>
                  </a:cxn>
                  <a:cxn ang="0">
                    <a:pos x="connsiteX2" y="connsiteY2"/>
                  </a:cxn>
                  <a:cxn ang="0">
                    <a:pos x="connsiteX3" y="connsiteY3"/>
                  </a:cxn>
                </a:cxnLst>
                <a:rect l="l" t="t" r="r" b="b"/>
                <a:pathLst>
                  <a:path w="140723" h="119171">
                    <a:moveTo>
                      <a:pt x="140723" y="0"/>
                    </a:moveTo>
                    <a:lnTo>
                      <a:pt x="140723" y="0"/>
                    </a:lnTo>
                    <a:cubicBezTo>
                      <a:pt x="140723" y="65924"/>
                      <a:pt x="87477" y="119171"/>
                      <a:pt x="21552" y="119171"/>
                    </a:cubicBezTo>
                    <a:lnTo>
                      <a:pt x="0" y="119171"/>
                    </a:lnTo>
                  </a:path>
                </a:pathLst>
              </a:custGeom>
              <a:noFill/>
              <a:ln w="19050" cap="flat">
                <a:solidFill>
                  <a:schemeClr val="bg1"/>
                </a:solid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42F45546-436C-45F7-9CDF-D5B0750E25E9}"/>
                  </a:ext>
                </a:extLst>
              </p:cNvPr>
              <p:cNvSpPr/>
              <p:nvPr/>
            </p:nvSpPr>
            <p:spPr>
              <a:xfrm>
                <a:off x="-1074356" y="1577047"/>
                <a:ext cx="119171" cy="140723"/>
              </a:xfrm>
              <a:custGeom>
                <a:avLst/>
                <a:gdLst>
                  <a:gd name="connsiteX0" fmla="*/ 119171 w 119171"/>
                  <a:gd name="connsiteY0" fmla="*/ 0 h 140723"/>
                  <a:gd name="connsiteX1" fmla="*/ 119171 w 119171"/>
                  <a:gd name="connsiteY1" fmla="*/ 0 h 140723"/>
                  <a:gd name="connsiteX2" fmla="*/ 0 w 119171"/>
                  <a:gd name="connsiteY2" fmla="*/ 119171 h 140723"/>
                  <a:gd name="connsiteX3" fmla="*/ 0 w 119171"/>
                  <a:gd name="connsiteY3" fmla="*/ 140723 h 140723"/>
                </a:gdLst>
                <a:ahLst/>
                <a:cxnLst>
                  <a:cxn ang="0">
                    <a:pos x="connsiteX0" y="connsiteY0"/>
                  </a:cxn>
                  <a:cxn ang="0">
                    <a:pos x="connsiteX1" y="connsiteY1"/>
                  </a:cxn>
                  <a:cxn ang="0">
                    <a:pos x="connsiteX2" y="connsiteY2"/>
                  </a:cxn>
                  <a:cxn ang="0">
                    <a:pos x="connsiteX3" y="connsiteY3"/>
                  </a:cxn>
                </a:cxnLst>
                <a:rect l="l" t="t" r="r" b="b"/>
                <a:pathLst>
                  <a:path w="119171" h="140723">
                    <a:moveTo>
                      <a:pt x="119171" y="0"/>
                    </a:moveTo>
                    <a:lnTo>
                      <a:pt x="119171" y="0"/>
                    </a:lnTo>
                    <a:cubicBezTo>
                      <a:pt x="53247" y="0"/>
                      <a:pt x="0" y="53247"/>
                      <a:pt x="0" y="119171"/>
                    </a:cubicBezTo>
                    <a:lnTo>
                      <a:pt x="0" y="140723"/>
                    </a:lnTo>
                  </a:path>
                </a:pathLst>
              </a:custGeom>
              <a:noFill/>
              <a:ln w="19050" cap="flat">
                <a:solidFill>
                  <a:schemeClr val="bg1"/>
                </a:solid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73AB1E22-E6C2-4E7C-AE4E-569A64643726}"/>
                  </a:ext>
                </a:extLst>
              </p:cNvPr>
              <p:cNvSpPr/>
              <p:nvPr/>
            </p:nvSpPr>
            <p:spPr>
              <a:xfrm>
                <a:off x="-1092104" y="1200517"/>
                <a:ext cx="140723" cy="119171"/>
              </a:xfrm>
              <a:custGeom>
                <a:avLst/>
                <a:gdLst>
                  <a:gd name="connsiteX0" fmla="*/ 0 w 140723"/>
                  <a:gd name="connsiteY0" fmla="*/ 0 h 119171"/>
                  <a:gd name="connsiteX1" fmla="*/ 0 w 140723"/>
                  <a:gd name="connsiteY1" fmla="*/ 0 h 119171"/>
                  <a:gd name="connsiteX2" fmla="*/ 119171 w 140723"/>
                  <a:gd name="connsiteY2" fmla="*/ 119171 h 119171"/>
                  <a:gd name="connsiteX3" fmla="*/ 140723 w 140723"/>
                  <a:gd name="connsiteY3" fmla="*/ 119171 h 119171"/>
                </a:gdLst>
                <a:ahLst/>
                <a:cxnLst>
                  <a:cxn ang="0">
                    <a:pos x="connsiteX0" y="connsiteY0"/>
                  </a:cxn>
                  <a:cxn ang="0">
                    <a:pos x="connsiteX1" y="connsiteY1"/>
                  </a:cxn>
                  <a:cxn ang="0">
                    <a:pos x="connsiteX2" y="connsiteY2"/>
                  </a:cxn>
                  <a:cxn ang="0">
                    <a:pos x="connsiteX3" y="connsiteY3"/>
                  </a:cxn>
                </a:cxnLst>
                <a:rect l="l" t="t" r="r" b="b"/>
                <a:pathLst>
                  <a:path w="140723" h="119171">
                    <a:moveTo>
                      <a:pt x="0" y="0"/>
                    </a:moveTo>
                    <a:lnTo>
                      <a:pt x="0" y="0"/>
                    </a:lnTo>
                    <a:cubicBezTo>
                      <a:pt x="0" y="65924"/>
                      <a:pt x="53246" y="119171"/>
                      <a:pt x="119171" y="119171"/>
                    </a:cubicBezTo>
                    <a:lnTo>
                      <a:pt x="140723" y="119171"/>
                    </a:lnTo>
                  </a:path>
                </a:pathLst>
              </a:custGeom>
              <a:noFill/>
              <a:ln w="19050" cap="flat">
                <a:solidFill>
                  <a:schemeClr val="bg1"/>
                </a:solidFill>
                <a:prstDash val="solid"/>
                <a:miter/>
              </a:ln>
            </p:spPr>
            <p:txBody>
              <a:bodyPr rtlCol="0" anchor="ctr"/>
              <a:lstStyle/>
              <a:p>
                <a:endParaRPr lang="en-IN"/>
              </a:p>
            </p:txBody>
          </p:sp>
          <p:grpSp>
            <p:nvGrpSpPr>
              <p:cNvPr id="65" name="Graphic 1">
                <a:extLst>
                  <a:ext uri="{FF2B5EF4-FFF2-40B4-BE49-F238E27FC236}">
                    <a16:creationId xmlns:a16="http://schemas.microsoft.com/office/drawing/2014/main" id="{DF2ADD9D-008E-412B-A0CF-94EDA5278285}"/>
                  </a:ext>
                </a:extLst>
              </p:cNvPr>
              <p:cNvGrpSpPr/>
              <p:nvPr/>
            </p:nvGrpSpPr>
            <p:grpSpPr>
              <a:xfrm>
                <a:off x="-1829951" y="1398291"/>
                <a:ext cx="736578" cy="124242"/>
                <a:chOff x="5828498" y="1093491"/>
                <a:chExt cx="736578" cy="124242"/>
              </a:xfrm>
              <a:noFill/>
            </p:grpSpPr>
            <p:sp>
              <p:nvSpPr>
                <p:cNvPr id="71" name="Freeform: Shape 70">
                  <a:extLst>
                    <a:ext uri="{FF2B5EF4-FFF2-40B4-BE49-F238E27FC236}">
                      <a16:creationId xmlns:a16="http://schemas.microsoft.com/office/drawing/2014/main" id="{02CFC417-DB6B-4345-83A9-4E015EA6689B}"/>
                    </a:ext>
                  </a:extLst>
                </p:cNvPr>
                <p:cNvSpPr/>
                <p:nvPr/>
              </p:nvSpPr>
              <p:spPr>
                <a:xfrm>
                  <a:off x="5828498" y="1093491"/>
                  <a:ext cx="124242" cy="124242"/>
                </a:xfrm>
                <a:custGeom>
                  <a:avLst/>
                  <a:gdLst>
                    <a:gd name="connsiteX0" fmla="*/ 124242 w 124242"/>
                    <a:gd name="connsiteY0" fmla="*/ 62121 h 124242"/>
                    <a:gd name="connsiteX1" fmla="*/ 62121 w 124242"/>
                    <a:gd name="connsiteY1" fmla="*/ 124242 h 124242"/>
                    <a:gd name="connsiteX2" fmla="*/ 0 w 124242"/>
                    <a:gd name="connsiteY2" fmla="*/ 62121 h 124242"/>
                    <a:gd name="connsiteX3" fmla="*/ 62121 w 124242"/>
                    <a:gd name="connsiteY3" fmla="*/ 0 h 124242"/>
                    <a:gd name="connsiteX4" fmla="*/ 124242 w 124242"/>
                    <a:gd name="connsiteY4" fmla="*/ 62121 h 12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42" h="124242">
                      <a:moveTo>
                        <a:pt x="124242" y="62121"/>
                      </a:moveTo>
                      <a:cubicBezTo>
                        <a:pt x="124242" y="96430"/>
                        <a:pt x="96430" y="124242"/>
                        <a:pt x="62121" y="124242"/>
                      </a:cubicBezTo>
                      <a:cubicBezTo>
                        <a:pt x="27813" y="124242"/>
                        <a:pt x="0" y="96430"/>
                        <a:pt x="0" y="62121"/>
                      </a:cubicBezTo>
                      <a:cubicBezTo>
                        <a:pt x="0" y="27813"/>
                        <a:pt x="27813" y="0"/>
                        <a:pt x="62121" y="0"/>
                      </a:cubicBezTo>
                      <a:cubicBezTo>
                        <a:pt x="96430" y="0"/>
                        <a:pt x="124242" y="27813"/>
                        <a:pt x="124242" y="62121"/>
                      </a:cubicBezTo>
                      <a:close/>
                    </a:path>
                  </a:pathLst>
                </a:custGeom>
                <a:noFill/>
                <a:ln w="19050" cap="flat">
                  <a:solidFill>
                    <a:schemeClr val="bg1"/>
                  </a:solid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F4EF1935-3C88-4A04-88BA-B1D9184FA64C}"/>
                    </a:ext>
                  </a:extLst>
                </p:cNvPr>
                <p:cNvSpPr/>
                <p:nvPr/>
              </p:nvSpPr>
              <p:spPr>
                <a:xfrm>
                  <a:off x="6440834" y="1093491"/>
                  <a:ext cx="124242" cy="124242"/>
                </a:xfrm>
                <a:custGeom>
                  <a:avLst/>
                  <a:gdLst>
                    <a:gd name="connsiteX0" fmla="*/ 124242 w 124242"/>
                    <a:gd name="connsiteY0" fmla="*/ 62121 h 124242"/>
                    <a:gd name="connsiteX1" fmla="*/ 62121 w 124242"/>
                    <a:gd name="connsiteY1" fmla="*/ 124242 h 124242"/>
                    <a:gd name="connsiteX2" fmla="*/ 0 w 124242"/>
                    <a:gd name="connsiteY2" fmla="*/ 62121 h 124242"/>
                    <a:gd name="connsiteX3" fmla="*/ 62121 w 124242"/>
                    <a:gd name="connsiteY3" fmla="*/ 0 h 124242"/>
                    <a:gd name="connsiteX4" fmla="*/ 124242 w 124242"/>
                    <a:gd name="connsiteY4" fmla="*/ 62121 h 12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42" h="124242">
                      <a:moveTo>
                        <a:pt x="124242" y="62121"/>
                      </a:moveTo>
                      <a:cubicBezTo>
                        <a:pt x="124242" y="96430"/>
                        <a:pt x="96429" y="124242"/>
                        <a:pt x="62121" y="124242"/>
                      </a:cubicBezTo>
                      <a:cubicBezTo>
                        <a:pt x="27812" y="124242"/>
                        <a:pt x="0" y="96430"/>
                        <a:pt x="0" y="62121"/>
                      </a:cubicBezTo>
                      <a:cubicBezTo>
                        <a:pt x="0" y="27813"/>
                        <a:pt x="27813" y="0"/>
                        <a:pt x="62121" y="0"/>
                      </a:cubicBezTo>
                      <a:cubicBezTo>
                        <a:pt x="96430" y="0"/>
                        <a:pt x="124242" y="27813"/>
                        <a:pt x="124242" y="62121"/>
                      </a:cubicBezTo>
                      <a:close/>
                    </a:path>
                  </a:pathLst>
                </a:custGeom>
                <a:noFill/>
                <a:ln w="19050" cap="flat">
                  <a:solidFill>
                    <a:schemeClr val="bg1"/>
                  </a:solidFill>
                  <a:prstDash val="solid"/>
                  <a:miter/>
                </a:ln>
              </p:spPr>
              <p:txBody>
                <a:bodyPr rtlCol="0" anchor="ctr"/>
                <a:lstStyle/>
                <a:p>
                  <a:endParaRPr lang="en-IN"/>
                </a:p>
              </p:txBody>
            </p:sp>
          </p:grpSp>
          <p:sp>
            <p:nvSpPr>
              <p:cNvPr id="66" name="Freeform: Shape 65">
                <a:extLst>
                  <a:ext uri="{FF2B5EF4-FFF2-40B4-BE49-F238E27FC236}">
                    <a16:creationId xmlns:a16="http://schemas.microsoft.com/office/drawing/2014/main" id="{1CA4DCF8-AAC5-4DF1-A1DD-8ACA371C80BE}"/>
                  </a:ext>
                </a:extLst>
              </p:cNvPr>
              <p:cNvSpPr/>
              <p:nvPr/>
            </p:nvSpPr>
            <p:spPr>
              <a:xfrm>
                <a:off x="-1627107" y="1295601"/>
                <a:ext cx="329622" cy="329622"/>
              </a:xfrm>
              <a:custGeom>
                <a:avLst/>
                <a:gdLst>
                  <a:gd name="connsiteX0" fmla="*/ 329622 w 329622"/>
                  <a:gd name="connsiteY0" fmla="*/ 164811 h 329622"/>
                  <a:gd name="connsiteX1" fmla="*/ 164811 w 329622"/>
                  <a:gd name="connsiteY1" fmla="*/ 329622 h 329622"/>
                  <a:gd name="connsiteX2" fmla="*/ 0 w 329622"/>
                  <a:gd name="connsiteY2" fmla="*/ 164811 h 329622"/>
                  <a:gd name="connsiteX3" fmla="*/ 164811 w 329622"/>
                  <a:gd name="connsiteY3" fmla="*/ 0 h 329622"/>
                  <a:gd name="connsiteX4" fmla="*/ 329622 w 329622"/>
                  <a:gd name="connsiteY4" fmla="*/ 164811 h 329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22" h="329622">
                    <a:moveTo>
                      <a:pt x="329622" y="164811"/>
                    </a:moveTo>
                    <a:cubicBezTo>
                      <a:pt x="329622" y="255834"/>
                      <a:pt x="255833" y="329622"/>
                      <a:pt x="164811" y="329622"/>
                    </a:cubicBezTo>
                    <a:cubicBezTo>
                      <a:pt x="73789" y="329622"/>
                      <a:pt x="0" y="255834"/>
                      <a:pt x="0" y="164811"/>
                    </a:cubicBezTo>
                    <a:cubicBezTo>
                      <a:pt x="0" y="73788"/>
                      <a:pt x="73789" y="0"/>
                      <a:pt x="164811" y="0"/>
                    </a:cubicBezTo>
                    <a:cubicBezTo>
                      <a:pt x="255833" y="0"/>
                      <a:pt x="329622" y="73788"/>
                      <a:pt x="329622" y="164811"/>
                    </a:cubicBezTo>
                    <a:close/>
                  </a:path>
                </a:pathLst>
              </a:custGeom>
              <a:noFill/>
              <a:ln w="19050" cap="flat">
                <a:solidFill>
                  <a:schemeClr val="bg1"/>
                </a:solidFill>
                <a:prstDash val="solid"/>
                <a:miter/>
              </a:ln>
            </p:spPr>
            <p:txBody>
              <a:bodyPr rtlCol="0" anchor="ctr"/>
              <a:lstStyle/>
              <a:p>
                <a:endParaRPr lang="en-IN"/>
              </a:p>
            </p:txBody>
          </p:sp>
          <p:grpSp>
            <p:nvGrpSpPr>
              <p:cNvPr id="67" name="Graphic 1">
                <a:extLst>
                  <a:ext uri="{FF2B5EF4-FFF2-40B4-BE49-F238E27FC236}">
                    <a16:creationId xmlns:a16="http://schemas.microsoft.com/office/drawing/2014/main" id="{0779EDC4-B3C6-4748-910E-BE3FC902BBB7}"/>
                  </a:ext>
                </a:extLst>
              </p:cNvPr>
              <p:cNvGrpSpPr/>
              <p:nvPr/>
            </p:nvGrpSpPr>
            <p:grpSpPr>
              <a:xfrm>
                <a:off x="-1513033" y="1379274"/>
                <a:ext cx="102716" cy="167346"/>
                <a:chOff x="6145416" y="1074474"/>
                <a:chExt cx="102716" cy="167346"/>
              </a:xfrm>
              <a:noFill/>
            </p:grpSpPr>
            <p:sp>
              <p:nvSpPr>
                <p:cNvPr id="68" name="Freeform: Shape 67">
                  <a:extLst>
                    <a:ext uri="{FF2B5EF4-FFF2-40B4-BE49-F238E27FC236}">
                      <a16:creationId xmlns:a16="http://schemas.microsoft.com/office/drawing/2014/main" id="{FD51106F-0FDA-4CBD-8D7D-78E401E15445}"/>
                    </a:ext>
                  </a:extLst>
                </p:cNvPr>
                <p:cNvSpPr/>
                <p:nvPr/>
              </p:nvSpPr>
              <p:spPr>
                <a:xfrm>
                  <a:off x="6197421" y="1074474"/>
                  <a:ext cx="12677" cy="167346"/>
                </a:xfrm>
                <a:custGeom>
                  <a:avLst/>
                  <a:gdLst>
                    <a:gd name="connsiteX0" fmla="*/ 0 w 12677"/>
                    <a:gd name="connsiteY0" fmla="*/ 0 h 167346"/>
                    <a:gd name="connsiteX1" fmla="*/ 0 w 12677"/>
                    <a:gd name="connsiteY1" fmla="*/ 167347 h 167346"/>
                  </a:gdLst>
                  <a:ahLst/>
                  <a:cxnLst>
                    <a:cxn ang="0">
                      <a:pos x="connsiteX0" y="connsiteY0"/>
                    </a:cxn>
                    <a:cxn ang="0">
                      <a:pos x="connsiteX1" y="connsiteY1"/>
                    </a:cxn>
                  </a:cxnLst>
                  <a:rect l="l" t="t" r="r" b="b"/>
                  <a:pathLst>
                    <a:path w="12677" h="167346">
                      <a:moveTo>
                        <a:pt x="0" y="0"/>
                      </a:moveTo>
                      <a:lnTo>
                        <a:pt x="0" y="167347"/>
                      </a:lnTo>
                    </a:path>
                  </a:pathLst>
                </a:custGeom>
                <a:ln w="19050" cap="flat">
                  <a:solidFill>
                    <a:schemeClr val="bg1"/>
                  </a:solid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EB78BEA7-6F82-4887-BF96-9D071C6F4114}"/>
                    </a:ext>
                  </a:extLst>
                </p:cNvPr>
                <p:cNvSpPr/>
                <p:nvPr/>
              </p:nvSpPr>
              <p:spPr>
                <a:xfrm>
                  <a:off x="6149719" y="1088419"/>
                  <a:ext cx="98413" cy="66087"/>
                </a:xfrm>
                <a:custGeom>
                  <a:avLst/>
                  <a:gdLst>
                    <a:gd name="connsiteX0" fmla="*/ 98413 w 98413"/>
                    <a:gd name="connsiteY0" fmla="*/ 38033 h 66087"/>
                    <a:gd name="connsiteX1" fmla="*/ 54041 w 98413"/>
                    <a:gd name="connsiteY1" fmla="*/ 0 h 66087"/>
                    <a:gd name="connsiteX2" fmla="*/ 42631 w 98413"/>
                    <a:gd name="connsiteY2" fmla="*/ 0 h 66087"/>
                    <a:gd name="connsiteX3" fmla="*/ 794 w 98413"/>
                    <a:gd name="connsiteY3" fmla="*/ 29159 h 66087"/>
                    <a:gd name="connsiteX4" fmla="*/ 8401 w 98413"/>
                    <a:gd name="connsiteY4" fmla="*/ 54514 h 66087"/>
                    <a:gd name="connsiteX5" fmla="*/ 48970 w 98413"/>
                    <a:gd name="connsiteY5" fmla="*/ 65924 h 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13" h="66087">
                      <a:moveTo>
                        <a:pt x="98413" y="38033"/>
                      </a:moveTo>
                      <a:cubicBezTo>
                        <a:pt x="98413" y="38033"/>
                        <a:pt x="98413" y="6339"/>
                        <a:pt x="54041" y="0"/>
                      </a:cubicBezTo>
                      <a:cubicBezTo>
                        <a:pt x="50238" y="0"/>
                        <a:pt x="46434" y="0"/>
                        <a:pt x="42631" y="0"/>
                      </a:cubicBezTo>
                      <a:cubicBezTo>
                        <a:pt x="31221" y="1268"/>
                        <a:pt x="5866" y="7607"/>
                        <a:pt x="794" y="29159"/>
                      </a:cubicBezTo>
                      <a:cubicBezTo>
                        <a:pt x="-1741" y="38033"/>
                        <a:pt x="2062" y="48176"/>
                        <a:pt x="8401" y="54514"/>
                      </a:cubicBezTo>
                      <a:cubicBezTo>
                        <a:pt x="16008" y="60853"/>
                        <a:pt x="28685" y="67192"/>
                        <a:pt x="48970" y="65924"/>
                      </a:cubicBezTo>
                    </a:path>
                  </a:pathLst>
                </a:custGeom>
                <a:noFill/>
                <a:ln w="19050" cap="flat">
                  <a:solidFill>
                    <a:schemeClr val="bg1"/>
                  </a:solid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605A7F1D-094F-4CB0-94C8-F3191D69E53D}"/>
                    </a:ext>
                  </a:extLst>
                </p:cNvPr>
                <p:cNvSpPr/>
                <p:nvPr/>
              </p:nvSpPr>
              <p:spPr>
                <a:xfrm>
                  <a:off x="6145416" y="1155612"/>
                  <a:ext cx="98617" cy="66875"/>
                </a:xfrm>
                <a:custGeom>
                  <a:avLst/>
                  <a:gdLst>
                    <a:gd name="connsiteX0" fmla="*/ 27 w 98617"/>
                    <a:gd name="connsiteY0" fmla="*/ 25356 h 66875"/>
                    <a:gd name="connsiteX1" fmla="*/ 41864 w 98617"/>
                    <a:gd name="connsiteY1" fmla="*/ 65925 h 66875"/>
                    <a:gd name="connsiteX2" fmla="*/ 53273 w 98617"/>
                    <a:gd name="connsiteY2" fmla="*/ 65925 h 66875"/>
                    <a:gd name="connsiteX3" fmla="*/ 97646 w 98617"/>
                    <a:gd name="connsiteY3" fmla="*/ 40569 h 66875"/>
                    <a:gd name="connsiteX4" fmla="*/ 91307 w 98617"/>
                    <a:gd name="connsiteY4" fmla="*/ 15213 h 66875"/>
                    <a:gd name="connsiteX5" fmla="*/ 52006 w 98617"/>
                    <a:gd name="connsiteY5" fmla="*/ 0 h 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17" h="66875">
                      <a:moveTo>
                        <a:pt x="27" y="25356"/>
                      </a:moveTo>
                      <a:cubicBezTo>
                        <a:pt x="27" y="25356"/>
                        <a:pt x="-2509" y="57050"/>
                        <a:pt x="41864" y="65925"/>
                      </a:cubicBezTo>
                      <a:cubicBezTo>
                        <a:pt x="45667" y="67192"/>
                        <a:pt x="49470" y="67192"/>
                        <a:pt x="53273" y="65925"/>
                      </a:cubicBezTo>
                      <a:cubicBezTo>
                        <a:pt x="65951" y="64657"/>
                        <a:pt x="91307" y="60853"/>
                        <a:pt x="97646" y="40569"/>
                      </a:cubicBezTo>
                      <a:cubicBezTo>
                        <a:pt x="100181" y="31694"/>
                        <a:pt x="97646" y="21552"/>
                        <a:pt x="91307" y="15213"/>
                      </a:cubicBezTo>
                      <a:cubicBezTo>
                        <a:pt x="84968" y="8874"/>
                        <a:pt x="72290" y="1268"/>
                        <a:pt x="52006" y="0"/>
                      </a:cubicBezTo>
                    </a:path>
                  </a:pathLst>
                </a:custGeom>
                <a:noFill/>
                <a:ln w="19050" cap="flat">
                  <a:solidFill>
                    <a:schemeClr val="bg1"/>
                  </a:solidFill>
                  <a:prstDash val="solid"/>
                  <a:miter/>
                </a:ln>
              </p:spPr>
              <p:txBody>
                <a:bodyPr rtlCol="0" anchor="ctr"/>
                <a:lstStyle/>
                <a:p>
                  <a:endParaRPr lang="en-IN"/>
                </a:p>
              </p:txBody>
            </p:sp>
          </p:grpSp>
        </p:grpSp>
        <p:sp>
          <p:nvSpPr>
            <p:cNvPr id="74" name="Rectangle 73">
              <a:extLst>
                <a:ext uri="{FF2B5EF4-FFF2-40B4-BE49-F238E27FC236}">
                  <a16:creationId xmlns:a16="http://schemas.microsoft.com/office/drawing/2014/main" id="{58B3FB0B-563C-4331-A471-F279DF938D58}"/>
                </a:ext>
              </a:extLst>
            </p:cNvPr>
            <p:cNvSpPr/>
            <p:nvPr/>
          </p:nvSpPr>
          <p:spPr>
            <a:xfrm>
              <a:off x="6504692" y="5148654"/>
              <a:ext cx="2835845" cy="12202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C5FDBE68-CA2F-4D00-9A37-100397A4C250}"/>
                </a:ext>
              </a:extLst>
            </p:cNvPr>
            <p:cNvSpPr txBox="1"/>
            <p:nvPr/>
          </p:nvSpPr>
          <p:spPr>
            <a:xfrm>
              <a:off x="7513942" y="5303988"/>
              <a:ext cx="1612381" cy="767133"/>
            </a:xfrm>
            <a:prstGeom prst="rect">
              <a:avLst/>
            </a:prstGeom>
            <a:noFill/>
          </p:spPr>
          <p:txBody>
            <a:bodyPr wrap="square">
              <a:spAutoFit/>
            </a:bodyPr>
            <a:lstStyle/>
            <a:p>
              <a:pPr marR="0" defTabSz="1073963">
                <a:lnSpc>
                  <a:spcPct val="107000"/>
                </a:lnSpc>
                <a:spcBef>
                  <a:spcPts val="600"/>
                </a:spcBef>
                <a:spcAft>
                  <a:spcPts val="600"/>
                </a:spcAft>
                <a:buClr>
                  <a:schemeClr val="accent1"/>
                </a:buClr>
              </a:pPr>
              <a:r>
                <a:rPr lang="en-US" sz="1400" b="1" dirty="0">
                  <a:solidFill>
                    <a:schemeClr val="bg1"/>
                  </a:solidFill>
                  <a:latin typeface="Arial" panose="020B0604020202020204" pitchFamily="34" charset="0"/>
                  <a:cs typeface="Arial" panose="020B0604020202020204" pitchFamily="34" charset="0"/>
                </a:rPr>
                <a:t>Structure </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and Document the Loan</a:t>
              </a:r>
            </a:p>
          </p:txBody>
        </p:sp>
        <p:sp>
          <p:nvSpPr>
            <p:cNvPr id="79" name="Rectangle 78">
              <a:extLst>
                <a:ext uri="{FF2B5EF4-FFF2-40B4-BE49-F238E27FC236}">
                  <a16:creationId xmlns:a16="http://schemas.microsoft.com/office/drawing/2014/main" id="{7A678DE3-1DA5-4F8F-A444-1EA3F0D28E35}"/>
                </a:ext>
              </a:extLst>
            </p:cNvPr>
            <p:cNvSpPr/>
            <p:nvPr/>
          </p:nvSpPr>
          <p:spPr>
            <a:xfrm>
              <a:off x="6504692" y="3813380"/>
              <a:ext cx="2835845" cy="12202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 Placeholder 3">
              <a:extLst>
                <a:ext uri="{FF2B5EF4-FFF2-40B4-BE49-F238E27FC236}">
                  <a16:creationId xmlns:a16="http://schemas.microsoft.com/office/drawing/2014/main" id="{12B10C2F-C4C3-4441-B3F6-659B3D414C97}"/>
                </a:ext>
              </a:extLst>
            </p:cNvPr>
            <p:cNvSpPr txBox="1">
              <a:spLocks/>
            </p:cNvSpPr>
            <p:nvPr/>
          </p:nvSpPr>
          <p:spPr>
            <a:xfrm>
              <a:off x="7513942" y="4182680"/>
              <a:ext cx="1800000" cy="523220"/>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400" b="1" dirty="0">
                  <a:solidFill>
                    <a:schemeClr val="bg1"/>
                  </a:solidFill>
                </a:rPr>
                <a:t>Perform Basic Financial Analysis</a:t>
              </a:r>
            </a:p>
          </p:txBody>
        </p:sp>
        <p:sp>
          <p:nvSpPr>
            <p:cNvPr id="81" name="Rectangle 80">
              <a:extLst>
                <a:ext uri="{FF2B5EF4-FFF2-40B4-BE49-F238E27FC236}">
                  <a16:creationId xmlns:a16="http://schemas.microsoft.com/office/drawing/2014/main" id="{EE6DEF2E-505F-4C25-92F8-F6DDBF6D58EB}"/>
                </a:ext>
              </a:extLst>
            </p:cNvPr>
            <p:cNvSpPr/>
            <p:nvPr/>
          </p:nvSpPr>
          <p:spPr>
            <a:xfrm>
              <a:off x="9476806" y="3803390"/>
              <a:ext cx="2835845" cy="12202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 Placeholder 3">
              <a:extLst>
                <a:ext uri="{FF2B5EF4-FFF2-40B4-BE49-F238E27FC236}">
                  <a16:creationId xmlns:a16="http://schemas.microsoft.com/office/drawing/2014/main" id="{CAB54D97-3A1B-427A-A6FD-1C4FDCF3EB31}"/>
                </a:ext>
              </a:extLst>
            </p:cNvPr>
            <p:cNvSpPr txBox="1">
              <a:spLocks/>
            </p:cNvSpPr>
            <p:nvPr/>
          </p:nvSpPr>
          <p:spPr>
            <a:xfrm>
              <a:off x="10310452" y="4044202"/>
              <a:ext cx="2016000" cy="738664"/>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400" b="1" dirty="0">
                  <a:solidFill>
                    <a:schemeClr val="bg1"/>
                  </a:solidFill>
                </a:rPr>
                <a:t>Discover Borrowing Causes and </a:t>
              </a:r>
              <a:br>
                <a:rPr lang="en-US" sz="1400" b="1" dirty="0">
                  <a:solidFill>
                    <a:schemeClr val="bg1"/>
                  </a:solidFill>
                </a:rPr>
              </a:br>
              <a:r>
                <a:rPr lang="en-US" sz="1400" b="1" dirty="0">
                  <a:solidFill>
                    <a:schemeClr val="bg1"/>
                  </a:solidFill>
                </a:rPr>
                <a:t>Repayment Sources</a:t>
              </a:r>
            </a:p>
          </p:txBody>
        </p:sp>
        <p:sp>
          <p:nvSpPr>
            <p:cNvPr id="83" name="Rectangle 82">
              <a:extLst>
                <a:ext uri="{FF2B5EF4-FFF2-40B4-BE49-F238E27FC236}">
                  <a16:creationId xmlns:a16="http://schemas.microsoft.com/office/drawing/2014/main" id="{94CB7A40-E0A0-4F2D-924C-425FB5B31B0C}"/>
                </a:ext>
              </a:extLst>
            </p:cNvPr>
            <p:cNvSpPr/>
            <p:nvPr/>
          </p:nvSpPr>
          <p:spPr>
            <a:xfrm>
              <a:off x="9476806" y="5172192"/>
              <a:ext cx="2835845" cy="12202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TextBox 83">
              <a:extLst>
                <a:ext uri="{FF2B5EF4-FFF2-40B4-BE49-F238E27FC236}">
                  <a16:creationId xmlns:a16="http://schemas.microsoft.com/office/drawing/2014/main" id="{A84D4812-0FB3-4B46-92EE-AB5B208BCA9D}"/>
                </a:ext>
              </a:extLst>
            </p:cNvPr>
            <p:cNvSpPr txBox="1"/>
            <p:nvPr/>
          </p:nvSpPr>
          <p:spPr>
            <a:xfrm>
              <a:off x="10310452" y="5429766"/>
              <a:ext cx="1627327" cy="767133"/>
            </a:xfrm>
            <a:prstGeom prst="rect">
              <a:avLst/>
            </a:prstGeom>
            <a:noFill/>
          </p:spPr>
          <p:txBody>
            <a:bodyPr wrap="square">
              <a:spAutoFit/>
            </a:bodyPr>
            <a:lstStyle/>
            <a:p>
              <a:pPr indent="0" defTabSz="1073963">
                <a:lnSpc>
                  <a:spcPct val="107000"/>
                </a:lnSpc>
                <a:spcBef>
                  <a:spcPts val="600"/>
                </a:spcBef>
                <a:spcAft>
                  <a:spcPts val="600"/>
                </a:spcAft>
                <a:buClr>
                  <a:schemeClr val="accent1"/>
                </a:buClr>
                <a:buNone/>
              </a:pPr>
              <a:r>
                <a:rPr lang="en-US" sz="1400" b="1" dirty="0">
                  <a:solidFill>
                    <a:schemeClr val="bg1"/>
                  </a:solidFill>
                  <a:latin typeface="Arial" panose="020B0604020202020204" pitchFamily="34" charset="0"/>
                  <a:cs typeface="Arial" panose="020B0604020202020204" pitchFamily="34" charset="0"/>
                </a:rPr>
                <a:t>Monitor the Loan and Look for Opportunities</a:t>
              </a:r>
            </a:p>
          </p:txBody>
        </p:sp>
        <p:sp>
          <p:nvSpPr>
            <p:cNvPr id="85" name="Rectangle 84">
              <a:extLst>
                <a:ext uri="{FF2B5EF4-FFF2-40B4-BE49-F238E27FC236}">
                  <a16:creationId xmlns:a16="http://schemas.microsoft.com/office/drawing/2014/main" id="{1F8DDAF6-960E-402D-AAF6-02AC3BCD9E7D}"/>
                </a:ext>
              </a:extLst>
            </p:cNvPr>
            <p:cNvSpPr/>
            <p:nvPr/>
          </p:nvSpPr>
          <p:spPr>
            <a:xfrm>
              <a:off x="619550" y="3813726"/>
              <a:ext cx="267768" cy="267768"/>
            </a:xfrm>
            <a:prstGeom prst="rect">
              <a:avLst/>
            </a:prstGeom>
            <a:solidFill>
              <a:srgbClr val="003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6" name="Text Placeholder 3">
              <a:extLst>
                <a:ext uri="{FF2B5EF4-FFF2-40B4-BE49-F238E27FC236}">
                  <a16:creationId xmlns:a16="http://schemas.microsoft.com/office/drawing/2014/main" id="{E67E3DBF-3AA5-441A-AD5A-CCD08F2CFC63}"/>
                </a:ext>
              </a:extLst>
            </p:cNvPr>
            <p:cNvSpPr txBox="1">
              <a:spLocks/>
            </p:cNvSpPr>
            <p:nvPr/>
          </p:nvSpPr>
          <p:spPr>
            <a:xfrm>
              <a:off x="6054941" y="4696716"/>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2</a:t>
              </a:r>
            </a:p>
          </p:txBody>
        </p:sp>
        <p:sp>
          <p:nvSpPr>
            <p:cNvPr id="87" name="Text Placeholder 3">
              <a:extLst>
                <a:ext uri="{FF2B5EF4-FFF2-40B4-BE49-F238E27FC236}">
                  <a16:creationId xmlns:a16="http://schemas.microsoft.com/office/drawing/2014/main" id="{2D6360E7-11CA-4EAA-B5CD-68551857F60F}"/>
                </a:ext>
              </a:extLst>
            </p:cNvPr>
            <p:cNvSpPr txBox="1">
              <a:spLocks/>
            </p:cNvSpPr>
            <p:nvPr/>
          </p:nvSpPr>
          <p:spPr>
            <a:xfrm>
              <a:off x="12000308" y="4658734"/>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4</a:t>
              </a:r>
            </a:p>
          </p:txBody>
        </p:sp>
        <p:sp>
          <p:nvSpPr>
            <p:cNvPr id="88" name="Text Placeholder 3">
              <a:extLst>
                <a:ext uri="{FF2B5EF4-FFF2-40B4-BE49-F238E27FC236}">
                  <a16:creationId xmlns:a16="http://schemas.microsoft.com/office/drawing/2014/main" id="{E146E3F3-FD28-4EBD-AB95-C6C327249730}"/>
                </a:ext>
              </a:extLst>
            </p:cNvPr>
            <p:cNvSpPr txBox="1">
              <a:spLocks/>
            </p:cNvSpPr>
            <p:nvPr/>
          </p:nvSpPr>
          <p:spPr>
            <a:xfrm>
              <a:off x="9002166" y="6012161"/>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7</a:t>
              </a:r>
            </a:p>
          </p:txBody>
        </p:sp>
        <p:sp>
          <p:nvSpPr>
            <p:cNvPr id="89" name="Text Placeholder 3">
              <a:extLst>
                <a:ext uri="{FF2B5EF4-FFF2-40B4-BE49-F238E27FC236}">
                  <a16:creationId xmlns:a16="http://schemas.microsoft.com/office/drawing/2014/main" id="{A1FD6581-E8DC-4D59-9DFD-E64A42C1D4D0}"/>
                </a:ext>
              </a:extLst>
            </p:cNvPr>
            <p:cNvSpPr txBox="1">
              <a:spLocks/>
            </p:cNvSpPr>
            <p:nvPr/>
          </p:nvSpPr>
          <p:spPr>
            <a:xfrm>
              <a:off x="3145927" y="6032343"/>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5</a:t>
              </a:r>
            </a:p>
          </p:txBody>
        </p:sp>
        <p:sp>
          <p:nvSpPr>
            <p:cNvPr id="90" name="Text Placeholder 3">
              <a:extLst>
                <a:ext uri="{FF2B5EF4-FFF2-40B4-BE49-F238E27FC236}">
                  <a16:creationId xmlns:a16="http://schemas.microsoft.com/office/drawing/2014/main" id="{06FF85A5-467B-447E-BA08-CE6E0C5D7C16}"/>
                </a:ext>
              </a:extLst>
            </p:cNvPr>
            <p:cNvSpPr txBox="1">
              <a:spLocks/>
            </p:cNvSpPr>
            <p:nvPr/>
          </p:nvSpPr>
          <p:spPr>
            <a:xfrm>
              <a:off x="9041940" y="4696716"/>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3</a:t>
              </a:r>
            </a:p>
          </p:txBody>
        </p:sp>
        <p:sp>
          <p:nvSpPr>
            <p:cNvPr id="91" name="Text Placeholder 3">
              <a:extLst>
                <a:ext uri="{FF2B5EF4-FFF2-40B4-BE49-F238E27FC236}">
                  <a16:creationId xmlns:a16="http://schemas.microsoft.com/office/drawing/2014/main" id="{77B9C848-76AC-41B8-A665-2E3A8C9EB0B8}"/>
                </a:ext>
              </a:extLst>
            </p:cNvPr>
            <p:cNvSpPr txBox="1">
              <a:spLocks/>
            </p:cNvSpPr>
            <p:nvPr/>
          </p:nvSpPr>
          <p:spPr>
            <a:xfrm>
              <a:off x="6099488" y="6016644"/>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6</a:t>
              </a:r>
            </a:p>
          </p:txBody>
        </p:sp>
        <p:sp>
          <p:nvSpPr>
            <p:cNvPr id="92" name="Text Placeholder 3">
              <a:extLst>
                <a:ext uri="{FF2B5EF4-FFF2-40B4-BE49-F238E27FC236}">
                  <a16:creationId xmlns:a16="http://schemas.microsoft.com/office/drawing/2014/main" id="{0DE817D2-DA90-4CFE-B805-FE420DA2AD30}"/>
                </a:ext>
              </a:extLst>
            </p:cNvPr>
            <p:cNvSpPr txBox="1">
              <a:spLocks/>
            </p:cNvSpPr>
            <p:nvPr/>
          </p:nvSpPr>
          <p:spPr>
            <a:xfrm>
              <a:off x="12000308" y="6032343"/>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8</a:t>
              </a:r>
            </a:p>
          </p:txBody>
        </p:sp>
        <p:sp>
          <p:nvSpPr>
            <p:cNvPr id="93" name="Rectangle 92">
              <a:extLst>
                <a:ext uri="{FF2B5EF4-FFF2-40B4-BE49-F238E27FC236}">
                  <a16:creationId xmlns:a16="http://schemas.microsoft.com/office/drawing/2014/main" id="{E5C81EA8-0FF6-4535-B0AE-751BDDFBE1AA}"/>
                </a:ext>
              </a:extLst>
            </p:cNvPr>
            <p:cNvSpPr/>
            <p:nvPr/>
          </p:nvSpPr>
          <p:spPr>
            <a:xfrm>
              <a:off x="3562121" y="3813726"/>
              <a:ext cx="267768" cy="26776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DDA410AF-341F-4EC5-8949-54FEDC86C7A9}"/>
                </a:ext>
              </a:extLst>
            </p:cNvPr>
            <p:cNvSpPr/>
            <p:nvPr/>
          </p:nvSpPr>
          <p:spPr>
            <a:xfrm>
              <a:off x="9491977" y="3803390"/>
              <a:ext cx="267768" cy="26776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87FB1E90-E4BE-4231-9D79-A0EA3AE5D899}"/>
                </a:ext>
              </a:extLst>
            </p:cNvPr>
            <p:cNvSpPr/>
            <p:nvPr/>
          </p:nvSpPr>
          <p:spPr>
            <a:xfrm>
              <a:off x="6504692" y="5148654"/>
              <a:ext cx="267768" cy="26776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35820067-BD50-4668-B598-1D85809EF770}"/>
                </a:ext>
              </a:extLst>
            </p:cNvPr>
            <p:cNvSpPr/>
            <p:nvPr/>
          </p:nvSpPr>
          <p:spPr>
            <a:xfrm>
              <a:off x="619550" y="5148654"/>
              <a:ext cx="267768" cy="26776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25AA9B61-750D-4E0B-A240-4DC5867A9E42}"/>
                </a:ext>
              </a:extLst>
            </p:cNvPr>
            <p:cNvSpPr/>
            <p:nvPr/>
          </p:nvSpPr>
          <p:spPr>
            <a:xfrm>
              <a:off x="3562121" y="5148654"/>
              <a:ext cx="267768" cy="267768"/>
            </a:xfrm>
            <a:prstGeom prst="rect">
              <a:avLst/>
            </a:prstGeom>
            <a:solidFill>
              <a:srgbClr val="003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98" name="Rectangle 97">
              <a:extLst>
                <a:ext uri="{FF2B5EF4-FFF2-40B4-BE49-F238E27FC236}">
                  <a16:creationId xmlns:a16="http://schemas.microsoft.com/office/drawing/2014/main" id="{A8E464B4-552C-44FA-8524-299A0F0605D9}"/>
                </a:ext>
              </a:extLst>
            </p:cNvPr>
            <p:cNvSpPr/>
            <p:nvPr/>
          </p:nvSpPr>
          <p:spPr>
            <a:xfrm>
              <a:off x="6504692" y="3813380"/>
              <a:ext cx="267768" cy="267768"/>
            </a:xfrm>
            <a:prstGeom prst="rect">
              <a:avLst/>
            </a:prstGeom>
            <a:solidFill>
              <a:srgbClr val="003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99" name="Rectangle 98">
              <a:extLst>
                <a:ext uri="{FF2B5EF4-FFF2-40B4-BE49-F238E27FC236}">
                  <a16:creationId xmlns:a16="http://schemas.microsoft.com/office/drawing/2014/main" id="{F0749C1B-B11F-4F36-884B-A5EDA4272376}"/>
                </a:ext>
              </a:extLst>
            </p:cNvPr>
            <p:cNvSpPr/>
            <p:nvPr/>
          </p:nvSpPr>
          <p:spPr>
            <a:xfrm>
              <a:off x="9476806" y="5172192"/>
              <a:ext cx="267768" cy="267768"/>
            </a:xfrm>
            <a:prstGeom prst="rect">
              <a:avLst/>
            </a:prstGeom>
            <a:solidFill>
              <a:srgbClr val="003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100" name="Graphic 99" descr="Upward trend">
              <a:extLst>
                <a:ext uri="{FF2B5EF4-FFF2-40B4-BE49-F238E27FC236}">
                  <a16:creationId xmlns:a16="http://schemas.microsoft.com/office/drawing/2014/main" id="{44660F28-074D-45A7-9E5B-1004A349EA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86646" y="4067460"/>
              <a:ext cx="687003" cy="687003"/>
            </a:xfrm>
            <a:prstGeom prst="rect">
              <a:avLst/>
            </a:prstGeom>
          </p:spPr>
        </p:pic>
        <p:pic>
          <p:nvPicPr>
            <p:cNvPr id="101" name="Graphic 100" descr="Eye">
              <a:extLst>
                <a:ext uri="{FF2B5EF4-FFF2-40B4-BE49-F238E27FC236}">
                  <a16:creationId xmlns:a16="http://schemas.microsoft.com/office/drawing/2014/main" id="{54F87E45-CA7A-4F3C-AB8E-4B2CBD36B9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59890" y="4064404"/>
              <a:ext cx="687003" cy="687003"/>
            </a:xfrm>
            <a:prstGeom prst="rect">
              <a:avLst/>
            </a:prstGeom>
          </p:spPr>
        </p:pic>
        <p:pic>
          <p:nvPicPr>
            <p:cNvPr id="102" name="Graphic 101" descr="Clipboard">
              <a:extLst>
                <a:ext uri="{FF2B5EF4-FFF2-40B4-BE49-F238E27FC236}">
                  <a16:creationId xmlns:a16="http://schemas.microsoft.com/office/drawing/2014/main" id="{E128BA49-B4C5-40AD-B7F4-A2DD1FF321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96251" y="5385343"/>
              <a:ext cx="687003" cy="687003"/>
            </a:xfrm>
            <a:prstGeom prst="rect">
              <a:avLst/>
            </a:prstGeom>
          </p:spPr>
        </p:pic>
        <p:grpSp>
          <p:nvGrpSpPr>
            <p:cNvPr id="103" name="Group 102">
              <a:extLst>
                <a:ext uri="{FF2B5EF4-FFF2-40B4-BE49-F238E27FC236}">
                  <a16:creationId xmlns:a16="http://schemas.microsoft.com/office/drawing/2014/main" id="{33DC75CA-6DF4-486D-A8E9-B86D8B2718A1}"/>
                </a:ext>
              </a:extLst>
            </p:cNvPr>
            <p:cNvGrpSpPr/>
            <p:nvPr/>
          </p:nvGrpSpPr>
          <p:grpSpPr>
            <a:xfrm>
              <a:off x="9630801" y="5485275"/>
              <a:ext cx="553211" cy="573119"/>
              <a:chOff x="3105150" y="3133725"/>
              <a:chExt cx="502919" cy="521017"/>
            </a:xfrm>
          </p:grpSpPr>
          <p:sp>
            <p:nvSpPr>
              <p:cNvPr id="104" name="Freeform: Shape 103">
                <a:extLst>
                  <a:ext uri="{FF2B5EF4-FFF2-40B4-BE49-F238E27FC236}">
                    <a16:creationId xmlns:a16="http://schemas.microsoft.com/office/drawing/2014/main" id="{9C079838-E1A7-4F6C-A17A-09859F49C68C}"/>
                  </a:ext>
                </a:extLst>
              </p:cNvPr>
              <p:cNvSpPr/>
              <p:nvPr/>
            </p:nvSpPr>
            <p:spPr>
              <a:xfrm>
                <a:off x="3109912" y="3263265"/>
                <a:ext cx="207644" cy="388620"/>
              </a:xfrm>
              <a:custGeom>
                <a:avLst/>
                <a:gdLst>
                  <a:gd name="connsiteX0" fmla="*/ 146685 w 207644"/>
                  <a:gd name="connsiteY0" fmla="*/ 188595 h 388620"/>
                  <a:gd name="connsiteX1" fmla="*/ 146685 w 207644"/>
                  <a:gd name="connsiteY1" fmla="*/ 368618 h 388620"/>
                  <a:gd name="connsiteX2" fmla="*/ 126683 w 207644"/>
                  <a:gd name="connsiteY2" fmla="*/ 388620 h 388620"/>
                  <a:gd name="connsiteX3" fmla="*/ 20003 w 207644"/>
                  <a:gd name="connsiteY3" fmla="*/ 388620 h 388620"/>
                  <a:gd name="connsiteX4" fmla="*/ 0 w 207644"/>
                  <a:gd name="connsiteY4" fmla="*/ 368618 h 388620"/>
                  <a:gd name="connsiteX5" fmla="*/ 0 w 207644"/>
                  <a:gd name="connsiteY5" fmla="*/ 230505 h 388620"/>
                  <a:gd name="connsiteX6" fmla="*/ 10478 w 207644"/>
                  <a:gd name="connsiteY6" fmla="*/ 187642 h 388620"/>
                  <a:gd name="connsiteX7" fmla="*/ 187643 w 207644"/>
                  <a:gd name="connsiteY7" fmla="*/ 187642 h 388620"/>
                  <a:gd name="connsiteX8" fmla="*/ 207645 w 207644"/>
                  <a:gd name="connsiteY8" fmla="*/ 167640 h 388620"/>
                  <a:gd name="connsiteX9" fmla="*/ 207645 w 207644"/>
                  <a:gd name="connsiteY9" fmla="*/ 0 h 388620"/>
                  <a:gd name="connsiteX10" fmla="*/ 42863 w 207644"/>
                  <a:gd name="connsiteY10" fmla="*/ 0 h 388620"/>
                  <a:gd name="connsiteX11" fmla="*/ 10478 w 207644"/>
                  <a:gd name="connsiteY11" fmla="*/ 188595 h 38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644" h="388620">
                    <a:moveTo>
                      <a:pt x="146685" y="188595"/>
                    </a:moveTo>
                    <a:lnTo>
                      <a:pt x="146685" y="368618"/>
                    </a:lnTo>
                    <a:cubicBezTo>
                      <a:pt x="146685" y="380048"/>
                      <a:pt x="138113" y="388620"/>
                      <a:pt x="126683" y="388620"/>
                    </a:cubicBezTo>
                    <a:lnTo>
                      <a:pt x="20003" y="388620"/>
                    </a:lnTo>
                    <a:cubicBezTo>
                      <a:pt x="8573" y="388620"/>
                      <a:pt x="0" y="380048"/>
                      <a:pt x="0" y="368618"/>
                    </a:cubicBezTo>
                    <a:lnTo>
                      <a:pt x="0" y="230505"/>
                    </a:lnTo>
                    <a:lnTo>
                      <a:pt x="10478" y="187642"/>
                    </a:lnTo>
                    <a:lnTo>
                      <a:pt x="187643" y="187642"/>
                    </a:lnTo>
                    <a:cubicBezTo>
                      <a:pt x="199073" y="187642"/>
                      <a:pt x="207645" y="179070"/>
                      <a:pt x="207645" y="167640"/>
                    </a:cubicBezTo>
                    <a:lnTo>
                      <a:pt x="207645" y="0"/>
                    </a:lnTo>
                    <a:lnTo>
                      <a:pt x="42863" y="0"/>
                    </a:lnTo>
                    <a:lnTo>
                      <a:pt x="10478" y="188595"/>
                    </a:lnTo>
                  </a:path>
                </a:pathLst>
              </a:custGeom>
              <a:noFill/>
              <a:ln w="28575" cap="flat">
                <a:solidFill>
                  <a:schemeClr val="bg1"/>
                </a:solid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D063E760-B4D3-4778-B6FE-FB2401887CA7}"/>
                  </a:ext>
                </a:extLst>
              </p:cNvPr>
              <p:cNvSpPr/>
              <p:nvPr/>
            </p:nvSpPr>
            <p:spPr>
              <a:xfrm>
                <a:off x="3239452" y="3229927"/>
                <a:ext cx="64769" cy="33337"/>
              </a:xfrm>
              <a:custGeom>
                <a:avLst/>
                <a:gdLst>
                  <a:gd name="connsiteX0" fmla="*/ 0 w 64769"/>
                  <a:gd name="connsiteY0" fmla="*/ 33338 h 33337"/>
                  <a:gd name="connsiteX1" fmla="*/ 0 w 64769"/>
                  <a:gd name="connsiteY1" fmla="*/ 0 h 33337"/>
                  <a:gd name="connsiteX2" fmla="*/ 64770 w 64769"/>
                  <a:gd name="connsiteY2" fmla="*/ 0 h 33337"/>
                  <a:gd name="connsiteX3" fmla="*/ 64770 w 64769"/>
                  <a:gd name="connsiteY3" fmla="*/ 29527 h 33337"/>
                </a:gdLst>
                <a:ahLst/>
                <a:cxnLst>
                  <a:cxn ang="0">
                    <a:pos x="connsiteX0" y="connsiteY0"/>
                  </a:cxn>
                  <a:cxn ang="0">
                    <a:pos x="connsiteX1" y="connsiteY1"/>
                  </a:cxn>
                  <a:cxn ang="0">
                    <a:pos x="connsiteX2" y="connsiteY2"/>
                  </a:cxn>
                  <a:cxn ang="0">
                    <a:pos x="connsiteX3" y="connsiteY3"/>
                  </a:cxn>
                </a:cxnLst>
                <a:rect l="l" t="t" r="r" b="b"/>
                <a:pathLst>
                  <a:path w="64769" h="33337">
                    <a:moveTo>
                      <a:pt x="0" y="33338"/>
                    </a:moveTo>
                    <a:lnTo>
                      <a:pt x="0" y="0"/>
                    </a:lnTo>
                    <a:lnTo>
                      <a:pt x="64770" y="0"/>
                    </a:lnTo>
                    <a:lnTo>
                      <a:pt x="64770" y="29527"/>
                    </a:lnTo>
                  </a:path>
                </a:pathLst>
              </a:custGeom>
              <a:noFill/>
              <a:ln w="28575" cap="flat">
                <a:solidFill>
                  <a:schemeClr val="bg1"/>
                </a:solid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0E84AFD8-9ECB-4294-A9A5-E3027F1924CF}"/>
                  </a:ext>
                </a:extLst>
              </p:cNvPr>
              <p:cNvSpPr/>
              <p:nvPr/>
            </p:nvSpPr>
            <p:spPr>
              <a:xfrm>
                <a:off x="3221355" y="3173730"/>
                <a:ext cx="100012" cy="57149"/>
              </a:xfrm>
              <a:custGeom>
                <a:avLst/>
                <a:gdLst>
                  <a:gd name="connsiteX0" fmla="*/ 0 w 100012"/>
                  <a:gd name="connsiteY0" fmla="*/ 0 h 57149"/>
                  <a:gd name="connsiteX1" fmla="*/ 100013 w 100012"/>
                  <a:gd name="connsiteY1" fmla="*/ 0 h 57149"/>
                  <a:gd name="connsiteX2" fmla="*/ 100013 w 100012"/>
                  <a:gd name="connsiteY2" fmla="*/ 57150 h 57149"/>
                  <a:gd name="connsiteX3" fmla="*/ 0 w 100012"/>
                  <a:gd name="connsiteY3" fmla="*/ 57150 h 57149"/>
                </a:gdLst>
                <a:ahLst/>
                <a:cxnLst>
                  <a:cxn ang="0">
                    <a:pos x="connsiteX0" y="connsiteY0"/>
                  </a:cxn>
                  <a:cxn ang="0">
                    <a:pos x="connsiteX1" y="connsiteY1"/>
                  </a:cxn>
                  <a:cxn ang="0">
                    <a:pos x="connsiteX2" y="connsiteY2"/>
                  </a:cxn>
                  <a:cxn ang="0">
                    <a:pos x="connsiteX3" y="connsiteY3"/>
                  </a:cxn>
                </a:cxnLst>
                <a:rect l="l" t="t" r="r" b="b"/>
                <a:pathLst>
                  <a:path w="100012" h="57149">
                    <a:moveTo>
                      <a:pt x="0" y="0"/>
                    </a:moveTo>
                    <a:lnTo>
                      <a:pt x="100013" y="0"/>
                    </a:lnTo>
                    <a:lnTo>
                      <a:pt x="100013" y="57150"/>
                    </a:lnTo>
                    <a:lnTo>
                      <a:pt x="0" y="57150"/>
                    </a:lnTo>
                    <a:close/>
                  </a:path>
                </a:pathLst>
              </a:custGeom>
              <a:noFill/>
              <a:ln w="28575" cap="flat">
                <a:solidFill>
                  <a:schemeClr val="bg1"/>
                </a:solid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3E93F59A-A4D5-4E65-85DD-12E0B592A13D}"/>
                  </a:ext>
                </a:extLst>
              </p:cNvPr>
              <p:cNvSpPr/>
              <p:nvPr/>
            </p:nvSpPr>
            <p:spPr>
              <a:xfrm>
                <a:off x="3399472" y="3266122"/>
                <a:ext cx="208597" cy="388620"/>
              </a:xfrm>
              <a:custGeom>
                <a:avLst/>
                <a:gdLst>
                  <a:gd name="connsiteX0" fmla="*/ 61913 w 208597"/>
                  <a:gd name="connsiteY0" fmla="*/ 188595 h 388620"/>
                  <a:gd name="connsiteX1" fmla="*/ 61913 w 208597"/>
                  <a:gd name="connsiteY1" fmla="*/ 368618 h 388620"/>
                  <a:gd name="connsiteX2" fmla="*/ 81915 w 208597"/>
                  <a:gd name="connsiteY2" fmla="*/ 388620 h 388620"/>
                  <a:gd name="connsiteX3" fmla="*/ 188595 w 208597"/>
                  <a:gd name="connsiteY3" fmla="*/ 388620 h 388620"/>
                  <a:gd name="connsiteX4" fmla="*/ 208598 w 208597"/>
                  <a:gd name="connsiteY4" fmla="*/ 368618 h 388620"/>
                  <a:gd name="connsiteX5" fmla="*/ 208598 w 208597"/>
                  <a:gd name="connsiteY5" fmla="*/ 230505 h 388620"/>
                  <a:gd name="connsiteX6" fmla="*/ 198120 w 208597"/>
                  <a:gd name="connsiteY6" fmla="*/ 187642 h 388620"/>
                  <a:gd name="connsiteX7" fmla="*/ 20003 w 208597"/>
                  <a:gd name="connsiteY7" fmla="*/ 187642 h 388620"/>
                  <a:gd name="connsiteX8" fmla="*/ 0 w 208597"/>
                  <a:gd name="connsiteY8" fmla="*/ 167640 h 388620"/>
                  <a:gd name="connsiteX9" fmla="*/ 0 w 208597"/>
                  <a:gd name="connsiteY9" fmla="*/ 0 h 388620"/>
                  <a:gd name="connsiteX10" fmla="*/ 165735 w 208597"/>
                  <a:gd name="connsiteY10" fmla="*/ 0 h 388620"/>
                  <a:gd name="connsiteX11" fmla="*/ 197167 w 208597"/>
                  <a:gd name="connsiteY11" fmla="*/ 188595 h 38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597" h="388620">
                    <a:moveTo>
                      <a:pt x="61913" y="188595"/>
                    </a:moveTo>
                    <a:lnTo>
                      <a:pt x="61913" y="368618"/>
                    </a:lnTo>
                    <a:cubicBezTo>
                      <a:pt x="61913" y="380048"/>
                      <a:pt x="70485" y="388620"/>
                      <a:pt x="81915" y="388620"/>
                    </a:cubicBezTo>
                    <a:lnTo>
                      <a:pt x="188595" y="388620"/>
                    </a:lnTo>
                    <a:cubicBezTo>
                      <a:pt x="200025" y="388620"/>
                      <a:pt x="208598" y="380048"/>
                      <a:pt x="208598" y="368618"/>
                    </a:cubicBezTo>
                    <a:lnTo>
                      <a:pt x="208598" y="230505"/>
                    </a:lnTo>
                    <a:lnTo>
                      <a:pt x="198120" y="187642"/>
                    </a:lnTo>
                    <a:lnTo>
                      <a:pt x="20003" y="187642"/>
                    </a:lnTo>
                    <a:cubicBezTo>
                      <a:pt x="8572" y="187642"/>
                      <a:pt x="0" y="179070"/>
                      <a:pt x="0" y="167640"/>
                    </a:cubicBezTo>
                    <a:lnTo>
                      <a:pt x="0" y="0"/>
                    </a:lnTo>
                    <a:lnTo>
                      <a:pt x="165735" y="0"/>
                    </a:lnTo>
                    <a:lnTo>
                      <a:pt x="197167" y="188595"/>
                    </a:lnTo>
                  </a:path>
                </a:pathLst>
              </a:custGeom>
              <a:noFill/>
              <a:ln w="28575" cap="flat">
                <a:solidFill>
                  <a:schemeClr val="bg1"/>
                </a:solid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D606DEA6-1617-4595-A7BF-AC2CBAB9FCE4}"/>
                  </a:ext>
                </a:extLst>
              </p:cNvPr>
              <p:cNvSpPr/>
              <p:nvPr/>
            </p:nvSpPr>
            <p:spPr>
              <a:xfrm>
                <a:off x="3413760" y="3232784"/>
                <a:ext cx="64769" cy="33337"/>
              </a:xfrm>
              <a:custGeom>
                <a:avLst/>
                <a:gdLst>
                  <a:gd name="connsiteX0" fmla="*/ 64770 w 64769"/>
                  <a:gd name="connsiteY0" fmla="*/ 33338 h 33337"/>
                  <a:gd name="connsiteX1" fmla="*/ 64770 w 64769"/>
                  <a:gd name="connsiteY1" fmla="*/ 0 h 33337"/>
                  <a:gd name="connsiteX2" fmla="*/ 0 w 64769"/>
                  <a:gd name="connsiteY2" fmla="*/ 0 h 33337"/>
                  <a:gd name="connsiteX3" fmla="*/ 0 w 64769"/>
                  <a:gd name="connsiteY3" fmla="*/ 29528 h 33337"/>
                </a:gdLst>
                <a:ahLst/>
                <a:cxnLst>
                  <a:cxn ang="0">
                    <a:pos x="connsiteX0" y="connsiteY0"/>
                  </a:cxn>
                  <a:cxn ang="0">
                    <a:pos x="connsiteX1" y="connsiteY1"/>
                  </a:cxn>
                  <a:cxn ang="0">
                    <a:pos x="connsiteX2" y="connsiteY2"/>
                  </a:cxn>
                  <a:cxn ang="0">
                    <a:pos x="connsiteX3" y="connsiteY3"/>
                  </a:cxn>
                </a:cxnLst>
                <a:rect l="l" t="t" r="r" b="b"/>
                <a:pathLst>
                  <a:path w="64769" h="33337">
                    <a:moveTo>
                      <a:pt x="64770" y="33338"/>
                    </a:moveTo>
                    <a:lnTo>
                      <a:pt x="64770" y="0"/>
                    </a:lnTo>
                    <a:lnTo>
                      <a:pt x="0" y="0"/>
                    </a:lnTo>
                    <a:lnTo>
                      <a:pt x="0" y="29528"/>
                    </a:lnTo>
                  </a:path>
                </a:pathLst>
              </a:custGeom>
              <a:noFill/>
              <a:ln w="28575" cap="flat">
                <a:solidFill>
                  <a:schemeClr val="bg1"/>
                </a:solid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1CBFE495-066E-45B3-9F9D-2A0B700DB3E3}"/>
                  </a:ext>
                </a:extLst>
              </p:cNvPr>
              <p:cNvSpPr/>
              <p:nvPr/>
            </p:nvSpPr>
            <p:spPr>
              <a:xfrm rot="10800000">
                <a:off x="3397267" y="3175844"/>
                <a:ext cx="100012" cy="57149"/>
              </a:xfrm>
              <a:custGeom>
                <a:avLst/>
                <a:gdLst>
                  <a:gd name="connsiteX0" fmla="*/ 0 w 100012"/>
                  <a:gd name="connsiteY0" fmla="*/ 0 h 57149"/>
                  <a:gd name="connsiteX1" fmla="*/ 100013 w 100012"/>
                  <a:gd name="connsiteY1" fmla="*/ 0 h 57149"/>
                  <a:gd name="connsiteX2" fmla="*/ 100013 w 100012"/>
                  <a:gd name="connsiteY2" fmla="*/ 57150 h 57149"/>
                  <a:gd name="connsiteX3" fmla="*/ 0 w 100012"/>
                  <a:gd name="connsiteY3" fmla="*/ 57150 h 57149"/>
                </a:gdLst>
                <a:ahLst/>
                <a:cxnLst>
                  <a:cxn ang="0">
                    <a:pos x="connsiteX0" y="connsiteY0"/>
                  </a:cxn>
                  <a:cxn ang="0">
                    <a:pos x="connsiteX1" y="connsiteY1"/>
                  </a:cxn>
                  <a:cxn ang="0">
                    <a:pos x="connsiteX2" y="connsiteY2"/>
                  </a:cxn>
                  <a:cxn ang="0">
                    <a:pos x="connsiteX3" y="connsiteY3"/>
                  </a:cxn>
                </a:cxnLst>
                <a:rect l="l" t="t" r="r" b="b"/>
                <a:pathLst>
                  <a:path w="100012" h="57149">
                    <a:moveTo>
                      <a:pt x="0" y="0"/>
                    </a:moveTo>
                    <a:lnTo>
                      <a:pt x="100013" y="0"/>
                    </a:lnTo>
                    <a:lnTo>
                      <a:pt x="100013" y="57150"/>
                    </a:lnTo>
                    <a:lnTo>
                      <a:pt x="0" y="57150"/>
                    </a:lnTo>
                    <a:close/>
                  </a:path>
                </a:pathLst>
              </a:custGeom>
              <a:noFill/>
              <a:ln w="28575" cap="flat">
                <a:solidFill>
                  <a:schemeClr val="bg1"/>
                </a:solid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B97167EB-C9D4-4C35-8B65-6BA3CB244C31}"/>
                  </a:ext>
                </a:extLst>
              </p:cNvPr>
              <p:cNvSpPr/>
              <p:nvPr/>
            </p:nvSpPr>
            <p:spPr>
              <a:xfrm>
                <a:off x="3318510" y="3301365"/>
                <a:ext cx="83820" cy="9525"/>
              </a:xfrm>
              <a:custGeom>
                <a:avLst/>
                <a:gdLst>
                  <a:gd name="connsiteX0" fmla="*/ 0 w 83820"/>
                  <a:gd name="connsiteY0" fmla="*/ 0 h 9525"/>
                  <a:gd name="connsiteX1" fmla="*/ 83820 w 83820"/>
                  <a:gd name="connsiteY1" fmla="*/ 0 h 9525"/>
                </a:gdLst>
                <a:ahLst/>
                <a:cxnLst>
                  <a:cxn ang="0">
                    <a:pos x="connsiteX0" y="connsiteY0"/>
                  </a:cxn>
                  <a:cxn ang="0">
                    <a:pos x="connsiteX1" y="connsiteY1"/>
                  </a:cxn>
                </a:cxnLst>
                <a:rect l="l" t="t" r="r" b="b"/>
                <a:pathLst>
                  <a:path w="83820" h="9525">
                    <a:moveTo>
                      <a:pt x="0" y="0"/>
                    </a:moveTo>
                    <a:lnTo>
                      <a:pt x="83820" y="0"/>
                    </a:lnTo>
                  </a:path>
                </a:pathLst>
              </a:custGeom>
              <a:ln w="28575" cap="flat">
                <a:solidFill>
                  <a:schemeClr val="bg1"/>
                </a:solid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B1CC2E62-E59A-4E05-8993-C769E71A8B4B}"/>
                  </a:ext>
                </a:extLst>
              </p:cNvPr>
              <p:cNvSpPr/>
              <p:nvPr/>
            </p:nvSpPr>
            <p:spPr>
              <a:xfrm>
                <a:off x="3318510" y="3414712"/>
                <a:ext cx="83820" cy="9525"/>
              </a:xfrm>
              <a:custGeom>
                <a:avLst/>
                <a:gdLst>
                  <a:gd name="connsiteX0" fmla="*/ 0 w 83820"/>
                  <a:gd name="connsiteY0" fmla="*/ 0 h 9525"/>
                  <a:gd name="connsiteX1" fmla="*/ 83820 w 83820"/>
                  <a:gd name="connsiteY1" fmla="*/ 0 h 9525"/>
                </a:gdLst>
                <a:ahLst/>
                <a:cxnLst>
                  <a:cxn ang="0">
                    <a:pos x="connsiteX0" y="connsiteY0"/>
                  </a:cxn>
                  <a:cxn ang="0">
                    <a:pos x="connsiteX1" y="connsiteY1"/>
                  </a:cxn>
                </a:cxnLst>
                <a:rect l="l" t="t" r="r" b="b"/>
                <a:pathLst>
                  <a:path w="83820" h="9525">
                    <a:moveTo>
                      <a:pt x="0" y="0"/>
                    </a:moveTo>
                    <a:lnTo>
                      <a:pt x="83820" y="0"/>
                    </a:lnTo>
                  </a:path>
                </a:pathLst>
              </a:custGeom>
              <a:ln w="28575" cap="flat">
                <a:solidFill>
                  <a:schemeClr val="bg1"/>
                </a:solid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9AE06783-3DBB-40BC-B136-E68BC0BF5E65}"/>
                  </a:ext>
                </a:extLst>
              </p:cNvPr>
              <p:cNvSpPr/>
              <p:nvPr/>
            </p:nvSpPr>
            <p:spPr>
              <a:xfrm>
                <a:off x="3105150" y="3133725"/>
                <a:ext cx="9525" cy="9525"/>
              </a:xfrm>
              <a:custGeom>
                <a:avLst/>
                <a:gdLst/>
                <a:ahLst/>
                <a:cxnLst/>
                <a:rect l="l" t="t" r="r" b="b"/>
                <a:pathLst>
                  <a:path w="9525" h="9525"/>
                </a:pathLst>
              </a:custGeom>
              <a:noFill/>
              <a:ln w="28575" cap="flat">
                <a:solidFill>
                  <a:schemeClr val="bg1"/>
                </a:solidFill>
                <a:prstDash val="solid"/>
                <a:miter/>
              </a:ln>
            </p:spPr>
            <p:txBody>
              <a:bodyPr rtlCol="0" anchor="ctr"/>
              <a:lstStyle/>
              <a:p>
                <a:endParaRPr lang="en-IN"/>
              </a:p>
            </p:txBody>
          </p:sp>
        </p:grpSp>
      </p:grpSp>
      <p:grpSp>
        <p:nvGrpSpPr>
          <p:cNvPr id="7" name="Group 6">
            <a:extLst>
              <a:ext uri="{FF2B5EF4-FFF2-40B4-BE49-F238E27FC236}">
                <a16:creationId xmlns:a16="http://schemas.microsoft.com/office/drawing/2014/main" id="{872CA407-B7E9-42FC-98AA-16F40471FB9F}"/>
              </a:ext>
            </a:extLst>
          </p:cNvPr>
          <p:cNvGrpSpPr/>
          <p:nvPr/>
        </p:nvGrpSpPr>
        <p:grpSpPr>
          <a:xfrm>
            <a:off x="609718" y="3813380"/>
            <a:ext cx="11762832" cy="3721739"/>
            <a:chOff x="609718" y="3813380"/>
            <a:chExt cx="11762832" cy="3721739"/>
          </a:xfrm>
        </p:grpSpPr>
        <p:sp>
          <p:nvSpPr>
            <p:cNvPr id="122" name="Rectangle 121">
              <a:extLst>
                <a:ext uri="{FF2B5EF4-FFF2-40B4-BE49-F238E27FC236}">
                  <a16:creationId xmlns:a16="http://schemas.microsoft.com/office/drawing/2014/main" id="{8E49DAFA-B1D6-4AAC-BA47-310054A3288D}"/>
                </a:ext>
              </a:extLst>
            </p:cNvPr>
            <p:cNvSpPr/>
            <p:nvPr/>
          </p:nvSpPr>
          <p:spPr>
            <a:xfrm>
              <a:off x="619550" y="3813380"/>
              <a:ext cx="11753000" cy="3721739"/>
            </a:xfrm>
            <a:prstGeom prst="rect">
              <a:avLst/>
            </a:prstGeom>
            <a:solidFill>
              <a:schemeClr val="accent1"/>
            </a:solidFill>
            <a:ln w="19050">
              <a:solidFill>
                <a:srgbClr val="0A3E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a:latin typeface="Arial" panose="020B0604020202020204" pitchFamily="34" charset="0"/>
                <a:cs typeface="Arial" panose="020B0604020202020204" pitchFamily="34" charset="0"/>
              </a:endParaRPr>
            </a:p>
          </p:txBody>
        </p:sp>
        <p:sp>
          <p:nvSpPr>
            <p:cNvPr id="123" name="TextBox 122">
              <a:extLst>
                <a:ext uri="{FF2B5EF4-FFF2-40B4-BE49-F238E27FC236}">
                  <a16:creationId xmlns:a16="http://schemas.microsoft.com/office/drawing/2014/main" id="{BD529AA3-92CA-4E75-B382-64D119ECE66C}"/>
                </a:ext>
              </a:extLst>
            </p:cNvPr>
            <p:cNvSpPr txBox="1"/>
            <p:nvPr/>
          </p:nvSpPr>
          <p:spPr>
            <a:xfrm>
              <a:off x="894832" y="4065062"/>
              <a:ext cx="9096757" cy="2816156"/>
            </a:xfrm>
            <a:prstGeom prst="rect">
              <a:avLst/>
            </a:prstGeom>
            <a:noFill/>
          </p:spPr>
          <p:txBody>
            <a:bodyPr wrap="square">
              <a:spAutoFit/>
            </a:bodyPr>
            <a:lstStyle/>
            <a:p>
              <a:pPr marL="0" marR="0" indent="0">
                <a:spcAft>
                  <a:spcPts val="600"/>
                </a:spcAft>
                <a:buNone/>
              </a:pPr>
              <a:r>
                <a:rPr lang="en-US" sz="16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Series 1: Understand the Customer</a:t>
              </a:r>
            </a:p>
            <a:p>
              <a:pPr marL="0" marR="0" indent="0">
                <a:spcAft>
                  <a:spcPts val="600"/>
                </a:spcAft>
                <a:buNone/>
              </a:pPr>
              <a:r>
                <a:rPr lang="en-US" sz="14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Course 2: Analyze Market and Industry Risk (2 of 2)</a:t>
              </a:r>
            </a:p>
            <a:p>
              <a:pPr marL="0" marR="0" indent="0">
                <a:spcAft>
                  <a:spcPts val="600"/>
                </a:spcAft>
                <a:buNone/>
              </a:pPr>
              <a:r>
                <a:rPr lang="en-US" sz="1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Estimated time: 1.75 hours</a:t>
              </a:r>
            </a:p>
            <a:p>
              <a:pPr marL="285750" marR="0" indent="-285750">
                <a:spcAft>
                  <a:spcPts val="600"/>
                </a:spcAft>
                <a:buFont typeface="Wingdings" panose="05000000000000000000" pitchFamily="2" charset="2"/>
                <a:buChar char="§"/>
              </a:pPr>
              <a:r>
                <a:rPr lang="en-US" sz="1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Perform a strategic market analysis using your profile of the market and competition.</a:t>
              </a:r>
            </a:p>
            <a:p>
              <a:pPr marL="285750" marR="0" indent="-285750">
                <a:spcAft>
                  <a:spcPts val="600"/>
                </a:spcAft>
                <a:buFont typeface="Wingdings" panose="05000000000000000000" pitchFamily="2" charset="2"/>
                <a:buChar char="§"/>
              </a:pPr>
              <a:r>
                <a:rPr lang="en-US" sz="1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Conduct appropriate industry research to identify industry risks and key success factors.</a:t>
              </a:r>
            </a:p>
            <a:p>
              <a:pPr marL="285750" marR="0" indent="-285750">
                <a:spcAft>
                  <a:spcPts val="600"/>
                </a:spcAft>
                <a:buFont typeface="Wingdings" panose="05000000000000000000" pitchFamily="2" charset="2"/>
                <a:buChar char="§"/>
              </a:pPr>
              <a:r>
                <a:rPr lang="en-US" sz="1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Analyze the impact of economic cycles and conditions.</a:t>
              </a:r>
            </a:p>
            <a:p>
              <a:pPr marL="285750" marR="0" indent="-285750">
                <a:spcAft>
                  <a:spcPts val="600"/>
                </a:spcAft>
                <a:buFont typeface="Wingdings" panose="05000000000000000000" pitchFamily="2" charset="2"/>
                <a:buChar char="§"/>
              </a:pPr>
              <a:r>
                <a:rPr lang="en-US" sz="1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Identify the challenges and opportunities that the borrower may face due to the economic cycle.</a:t>
              </a:r>
            </a:p>
            <a:p>
              <a:pPr marL="285750" marR="0" indent="-285750">
                <a:spcAft>
                  <a:spcPts val="600"/>
                </a:spcAft>
                <a:buFont typeface="Wingdings" panose="05000000000000000000" pitchFamily="2" charset="2"/>
                <a:buChar char="§"/>
              </a:pPr>
              <a:r>
                <a:rPr lang="en-US" sz="1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Interpret the financial behavior of the company throughout the different stages of its life cycles, and make connections between the life cycle, related financing needs, other bank product needs, and market competition.</a:t>
              </a:r>
            </a:p>
          </p:txBody>
        </p:sp>
        <p:grpSp>
          <p:nvGrpSpPr>
            <p:cNvPr id="124" name="Group 123">
              <a:extLst>
                <a:ext uri="{FF2B5EF4-FFF2-40B4-BE49-F238E27FC236}">
                  <a16:creationId xmlns:a16="http://schemas.microsoft.com/office/drawing/2014/main" id="{837D339F-DD60-41D5-9F3A-3C09B62DD017}"/>
                </a:ext>
              </a:extLst>
            </p:cNvPr>
            <p:cNvGrpSpPr/>
            <p:nvPr/>
          </p:nvGrpSpPr>
          <p:grpSpPr>
            <a:xfrm flipH="1">
              <a:off x="10673440" y="7209901"/>
              <a:ext cx="1140602" cy="206073"/>
              <a:chOff x="5522160" y="7256183"/>
              <a:chExt cx="1140602" cy="206073"/>
            </a:xfrm>
          </p:grpSpPr>
          <p:sp>
            <p:nvSpPr>
              <p:cNvPr id="125" name="Freeform: Shape 124">
                <a:extLst>
                  <a:ext uri="{FF2B5EF4-FFF2-40B4-BE49-F238E27FC236}">
                    <a16:creationId xmlns:a16="http://schemas.microsoft.com/office/drawing/2014/main" id="{53469E63-19BC-42B8-B8AF-F607416986C9}"/>
                  </a:ext>
                </a:extLst>
              </p:cNvPr>
              <p:cNvSpPr/>
              <p:nvPr/>
            </p:nvSpPr>
            <p:spPr>
              <a:xfrm rot="5400000">
                <a:off x="5479553" y="7306789"/>
                <a:ext cx="172378" cy="87164"/>
              </a:xfrm>
              <a:custGeom>
                <a:avLst/>
                <a:gdLst>
                  <a:gd name="connsiteX0" fmla="*/ 0 w 252412"/>
                  <a:gd name="connsiteY0" fmla="*/ 0 h 127635"/>
                  <a:gd name="connsiteX1" fmla="*/ 128588 w 252412"/>
                  <a:gd name="connsiteY1" fmla="*/ 127635 h 127635"/>
                  <a:gd name="connsiteX2" fmla="*/ 252413 w 252412"/>
                  <a:gd name="connsiteY2" fmla="*/ 4763 h 127635"/>
                </a:gdLst>
                <a:ahLst/>
                <a:cxnLst>
                  <a:cxn ang="0">
                    <a:pos x="connsiteX0" y="connsiteY0"/>
                  </a:cxn>
                  <a:cxn ang="0">
                    <a:pos x="connsiteX1" y="connsiteY1"/>
                  </a:cxn>
                  <a:cxn ang="0">
                    <a:pos x="connsiteX2" y="connsiteY2"/>
                  </a:cxn>
                </a:cxnLst>
                <a:rect l="l" t="t" r="r" b="b"/>
                <a:pathLst>
                  <a:path w="252412" h="127635">
                    <a:moveTo>
                      <a:pt x="0" y="0"/>
                    </a:moveTo>
                    <a:lnTo>
                      <a:pt x="128588" y="127635"/>
                    </a:lnTo>
                    <a:lnTo>
                      <a:pt x="252413" y="4763"/>
                    </a:lnTo>
                  </a:path>
                </a:pathLst>
              </a:custGeom>
              <a:noFill/>
              <a:ln w="38100" cap="flat">
                <a:solidFill>
                  <a:schemeClr val="bg1"/>
                </a:solidFill>
                <a:prstDash val="solid"/>
                <a:miter/>
              </a:ln>
            </p:spPr>
            <p:txBody>
              <a:bodyPr rtlCol="0" anchor="ctr"/>
              <a:lstStyle/>
              <a:p>
                <a:endParaRPr lang="en-IN"/>
              </a:p>
            </p:txBody>
          </p:sp>
          <p:sp>
            <p:nvSpPr>
              <p:cNvPr id="126" name="Freeform: Shape 125">
                <a:extLst>
                  <a:ext uri="{FF2B5EF4-FFF2-40B4-BE49-F238E27FC236}">
                    <a16:creationId xmlns:a16="http://schemas.microsoft.com/office/drawing/2014/main" id="{F092E948-E948-4F2F-9F5C-2F1205B3A646}"/>
                  </a:ext>
                </a:extLst>
              </p:cNvPr>
              <p:cNvSpPr/>
              <p:nvPr/>
            </p:nvSpPr>
            <p:spPr>
              <a:xfrm rot="16200000">
                <a:off x="6519041" y="7305650"/>
                <a:ext cx="185189" cy="102252"/>
              </a:xfrm>
              <a:custGeom>
                <a:avLst/>
                <a:gdLst>
                  <a:gd name="connsiteX0" fmla="*/ 0 w 252412"/>
                  <a:gd name="connsiteY0" fmla="*/ 0 h 127635"/>
                  <a:gd name="connsiteX1" fmla="*/ 128588 w 252412"/>
                  <a:gd name="connsiteY1" fmla="*/ 127635 h 127635"/>
                  <a:gd name="connsiteX2" fmla="*/ 252413 w 252412"/>
                  <a:gd name="connsiteY2" fmla="*/ 4763 h 127635"/>
                </a:gdLst>
                <a:ahLst/>
                <a:cxnLst>
                  <a:cxn ang="0">
                    <a:pos x="connsiteX0" y="connsiteY0"/>
                  </a:cxn>
                  <a:cxn ang="0">
                    <a:pos x="connsiteX1" y="connsiteY1"/>
                  </a:cxn>
                  <a:cxn ang="0">
                    <a:pos x="connsiteX2" y="connsiteY2"/>
                  </a:cxn>
                </a:cxnLst>
                <a:rect l="l" t="t" r="r" b="b"/>
                <a:pathLst>
                  <a:path w="252412" h="127635">
                    <a:moveTo>
                      <a:pt x="0" y="0"/>
                    </a:moveTo>
                    <a:lnTo>
                      <a:pt x="128588" y="127635"/>
                    </a:lnTo>
                    <a:lnTo>
                      <a:pt x="252413" y="4763"/>
                    </a:lnTo>
                  </a:path>
                </a:pathLst>
              </a:custGeom>
              <a:noFill/>
              <a:ln w="38100" cap="flat">
                <a:solidFill>
                  <a:schemeClr val="bg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p>
            </p:txBody>
          </p:sp>
          <p:sp>
            <p:nvSpPr>
              <p:cNvPr id="127" name="Oval 126">
                <a:extLst>
                  <a:ext uri="{FF2B5EF4-FFF2-40B4-BE49-F238E27FC236}">
                    <a16:creationId xmlns:a16="http://schemas.microsoft.com/office/drawing/2014/main" id="{E78DE20D-2339-4161-890A-0717C167DBB6}"/>
                  </a:ext>
                </a:extLst>
              </p:cNvPr>
              <p:cNvSpPr/>
              <p:nvPr/>
            </p:nvSpPr>
            <p:spPr>
              <a:xfrm flipV="1">
                <a:off x="5823611" y="7256183"/>
                <a:ext cx="206073" cy="206073"/>
              </a:xfrm>
              <a:prstGeom prst="ellipse">
                <a:avLst/>
              </a:prstGeom>
              <a:solidFill>
                <a:schemeClr val="bg1"/>
              </a:solidFill>
              <a:ln w="7707" cap="flat">
                <a:noFill/>
                <a:prstDash val="solid"/>
                <a:miter/>
              </a:ln>
            </p:spPr>
            <p:txBody>
              <a:bodyPr rtlCol="0" anchor="ctr"/>
              <a:lstStyle/>
              <a:p>
                <a:endParaRPr lang="en-US">
                  <a:solidFill>
                    <a:schemeClr val="tx1"/>
                  </a:solidFill>
                </a:endParaRPr>
              </a:p>
            </p:txBody>
          </p:sp>
          <p:sp>
            <p:nvSpPr>
              <p:cNvPr id="128" name="Oval 127">
                <a:extLst>
                  <a:ext uri="{FF2B5EF4-FFF2-40B4-BE49-F238E27FC236}">
                    <a16:creationId xmlns:a16="http://schemas.microsoft.com/office/drawing/2014/main" id="{98838B71-C79A-4682-A965-5E1AC25BF47B}"/>
                  </a:ext>
                </a:extLst>
              </p:cNvPr>
              <p:cNvSpPr/>
              <p:nvPr/>
            </p:nvSpPr>
            <p:spPr>
              <a:xfrm flipV="1">
                <a:off x="6243971" y="7308093"/>
                <a:ext cx="102252" cy="102252"/>
              </a:xfrm>
              <a:prstGeom prst="ellipse">
                <a:avLst/>
              </a:prstGeom>
              <a:noFill/>
              <a:ln w="12700" cap="flat">
                <a:solidFill>
                  <a:schemeClr val="bg1"/>
                </a:solidFill>
                <a:prstDash val="solid"/>
                <a:miter/>
              </a:ln>
            </p:spPr>
            <p:txBody>
              <a:bodyPr rtlCol="0" anchor="ctr"/>
              <a:lstStyle/>
              <a:p>
                <a:endParaRPr lang="en-US"/>
              </a:p>
            </p:txBody>
          </p:sp>
        </p:grpSp>
        <p:grpSp>
          <p:nvGrpSpPr>
            <p:cNvPr id="129" name="Group 128">
              <a:extLst>
                <a:ext uri="{FF2B5EF4-FFF2-40B4-BE49-F238E27FC236}">
                  <a16:creationId xmlns:a16="http://schemas.microsoft.com/office/drawing/2014/main" id="{8FC9712E-C953-44EF-85CA-D272D2DC1124}"/>
                </a:ext>
              </a:extLst>
            </p:cNvPr>
            <p:cNvGrpSpPr/>
            <p:nvPr/>
          </p:nvGrpSpPr>
          <p:grpSpPr>
            <a:xfrm>
              <a:off x="5761890" y="7108905"/>
              <a:ext cx="1468321" cy="336631"/>
              <a:chOff x="5828023" y="7108905"/>
              <a:chExt cx="1468321" cy="336631"/>
            </a:xfrm>
          </p:grpSpPr>
          <p:sp>
            <p:nvSpPr>
              <p:cNvPr id="130" name="Title 1">
                <a:extLst>
                  <a:ext uri="{FF2B5EF4-FFF2-40B4-BE49-F238E27FC236}">
                    <a16:creationId xmlns:a16="http://schemas.microsoft.com/office/drawing/2014/main" id="{528673AD-63B6-45A9-8056-EA72DB83D303}"/>
                  </a:ext>
                </a:extLst>
              </p:cNvPr>
              <p:cNvSpPr txBox="1">
                <a:spLocks/>
              </p:cNvSpPr>
              <p:nvPr/>
            </p:nvSpPr>
            <p:spPr>
              <a:xfrm>
                <a:off x="5828023" y="7108905"/>
                <a:ext cx="1336055" cy="336631"/>
              </a:xfrm>
              <a:prstGeom prst="rect">
                <a:avLst/>
              </a:prstGeom>
            </p:spPr>
            <p:txBody>
              <a:bodyPr vert="horz" wrap="square" lIns="91440" tIns="45720" rIns="91440" bIns="45720" rtlCol="0" anchor="ctr">
                <a:spAutoFit/>
              </a:bodyPr>
              <a:lstStyle>
                <a:lvl1pPr algn="l" defTabSz="1125261" rtl="0" eaLnBrk="1" latinLnBrk="0" hangingPunct="1">
                  <a:lnSpc>
                    <a:spcPct val="90000"/>
                  </a:lnSpc>
                  <a:spcBef>
                    <a:spcPct val="0"/>
                  </a:spcBef>
                  <a:buNone/>
                  <a:defRPr sz="1800" b="1" kern="1200">
                    <a:solidFill>
                      <a:schemeClr val="tx2"/>
                    </a:solidFill>
                    <a:latin typeface="Arial" panose="020B0604020202020204" pitchFamily="34" charset="0"/>
                    <a:ea typeface="+mj-ea"/>
                    <a:cs typeface="Arial" panose="020B0604020202020204" pitchFamily="34" charset="0"/>
                  </a:defRPr>
                </a:lvl1pPr>
              </a:lstStyle>
              <a:p>
                <a:pPr algn="ctr">
                  <a:lnSpc>
                    <a:spcPct val="107000"/>
                  </a:lnSpc>
                  <a:spcBef>
                    <a:spcPts val="1000"/>
                  </a:spcBef>
                  <a:spcAft>
                    <a:spcPts val="1000"/>
                  </a:spcAft>
                </a:pPr>
                <a:r>
                  <a:rPr lang="en-US" sz="1600" dirty="0">
                    <a:solidFill>
                      <a:schemeClr val="bg1"/>
                    </a:solidFill>
                    <a:ea typeface="Calibri" panose="020F0502020204030204" pitchFamily="34" charset="0"/>
                  </a:rPr>
                  <a:t>Complete</a:t>
                </a:r>
              </a:p>
            </p:txBody>
          </p:sp>
          <p:sp>
            <p:nvSpPr>
              <p:cNvPr id="131" name="Rectangle 130">
                <a:extLst>
                  <a:ext uri="{FF2B5EF4-FFF2-40B4-BE49-F238E27FC236}">
                    <a16:creationId xmlns:a16="http://schemas.microsoft.com/office/drawing/2014/main" id="{279C2C4D-76F2-4D72-BC57-657081A04E73}"/>
                  </a:ext>
                </a:extLst>
              </p:cNvPr>
              <p:cNvSpPr/>
              <p:nvPr/>
            </p:nvSpPr>
            <p:spPr>
              <a:xfrm>
                <a:off x="7113464" y="7194146"/>
                <a:ext cx="182880" cy="182880"/>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Rectangle 131">
              <a:extLst>
                <a:ext uri="{FF2B5EF4-FFF2-40B4-BE49-F238E27FC236}">
                  <a16:creationId xmlns:a16="http://schemas.microsoft.com/office/drawing/2014/main" id="{2081684C-CC7C-4653-92F0-B9299D352724}"/>
                </a:ext>
              </a:extLst>
            </p:cNvPr>
            <p:cNvSpPr/>
            <p:nvPr/>
          </p:nvSpPr>
          <p:spPr>
            <a:xfrm>
              <a:off x="629568" y="3818488"/>
              <a:ext cx="267768" cy="267768"/>
            </a:xfrm>
            <a:prstGeom prst="rect">
              <a:avLst/>
            </a:prstGeom>
            <a:solidFill>
              <a:srgbClr val="0A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dirty="0">
                <a:latin typeface="Arial" panose="020B0604020202020204" pitchFamily="34" charset="0"/>
                <a:cs typeface="Arial" panose="020B0604020202020204" pitchFamily="34" charset="0"/>
              </a:endParaRPr>
            </a:p>
          </p:txBody>
        </p:sp>
        <p:sp>
          <p:nvSpPr>
            <p:cNvPr id="133" name="TextBox 132">
              <a:extLst>
                <a:ext uri="{FF2B5EF4-FFF2-40B4-BE49-F238E27FC236}">
                  <a16:creationId xmlns:a16="http://schemas.microsoft.com/office/drawing/2014/main" id="{C1581747-098E-4940-84EE-BD137C98B824}"/>
                </a:ext>
              </a:extLst>
            </p:cNvPr>
            <p:cNvSpPr txBox="1"/>
            <p:nvPr/>
          </p:nvSpPr>
          <p:spPr>
            <a:xfrm>
              <a:off x="609718" y="3832554"/>
              <a:ext cx="287375" cy="208478"/>
            </a:xfrm>
            <a:prstGeom prst="rect">
              <a:avLst/>
            </a:prstGeom>
            <a:noFill/>
          </p:spPr>
          <p:txBody>
            <a:bodyPr wrap="square" anchor="ctr">
              <a:spAutoFit/>
            </a:bodyPr>
            <a:lstStyle/>
            <a:p>
              <a:pPr algn="ctr"/>
              <a:r>
                <a:rPr lang="en-US" sz="1800" dirty="0">
                  <a:solidFill>
                    <a:schemeClr val="bg1"/>
                  </a:solidFill>
                  <a:latin typeface="Arial" panose="020B0604020202020204" pitchFamily="34" charset="0"/>
                  <a:cs typeface="Arial" panose="020B0604020202020204" pitchFamily="34" charset="0"/>
                </a:rPr>
                <a:t>-</a:t>
              </a:r>
              <a:endParaRPr lang="en-IN" sz="1800" dirty="0">
                <a:solidFill>
                  <a:schemeClr val="bg1"/>
                </a:solidFill>
                <a:latin typeface="Arial" panose="020B0604020202020204" pitchFamily="34" charset="0"/>
                <a:cs typeface="Arial" panose="020B0604020202020204" pitchFamily="34" charset="0"/>
              </a:endParaRPr>
            </a:p>
          </p:txBody>
        </p:sp>
      </p:grpSp>
      <p:sp>
        <p:nvSpPr>
          <p:cNvPr id="4" name="Slide Number Placeholder 3">
            <a:extLst>
              <a:ext uri="{FF2B5EF4-FFF2-40B4-BE49-F238E27FC236}">
                <a16:creationId xmlns:a16="http://schemas.microsoft.com/office/drawing/2014/main" id="{C5B9FE90-CB72-4BB9-B900-6E803821C48F}"/>
              </a:ext>
            </a:extLst>
          </p:cNvPr>
          <p:cNvSpPr>
            <a:spLocks noGrp="1"/>
          </p:cNvSpPr>
          <p:nvPr>
            <p:ph type="sldNum" sz="quarter" idx="12"/>
          </p:nvPr>
        </p:nvSpPr>
        <p:spPr/>
        <p:txBody>
          <a:bodyPr/>
          <a:lstStyle/>
          <a:p>
            <a:fld id="{71A628A0-E779-4D32-97F1-9C80A60D6EF0}" type="slidenum">
              <a:rPr lang="en-IN" smtClean="0"/>
              <a:pPr/>
              <a:t>120</a:t>
            </a:fld>
            <a:r>
              <a:rPr lang="en-IN"/>
              <a:t> of 116</a:t>
            </a:r>
            <a:endParaRPr lang="en-IN" dirty="0"/>
          </a:p>
        </p:txBody>
      </p:sp>
    </p:spTree>
    <p:extLst>
      <p:ext uri="{BB962C8B-B14F-4D97-AF65-F5344CB8AC3E}">
        <p14:creationId xmlns:p14="http://schemas.microsoft.com/office/powerpoint/2010/main" val="13459532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EB5E0-3786-4B59-84DE-8C246E8C6B66}"/>
              </a:ext>
            </a:extLst>
          </p:cNvPr>
          <p:cNvSpPr>
            <a:spLocks noGrp="1"/>
          </p:cNvSpPr>
          <p:nvPr>
            <p:ph type="title"/>
          </p:nvPr>
        </p:nvSpPr>
        <p:spPr/>
        <p:txBody>
          <a:bodyPr/>
          <a:lstStyle/>
          <a:p>
            <a:r>
              <a:rPr lang="en-US" dirty="0"/>
              <a:t>Operating Expenses</a:t>
            </a:r>
            <a:endParaRPr lang="en-IN" dirty="0"/>
          </a:p>
        </p:txBody>
      </p:sp>
      <p:sp>
        <p:nvSpPr>
          <p:cNvPr id="8" name="Rectangle 7">
            <a:extLst>
              <a:ext uri="{FF2B5EF4-FFF2-40B4-BE49-F238E27FC236}">
                <a16:creationId xmlns:a16="http://schemas.microsoft.com/office/drawing/2014/main" id="{88263489-F4F6-417A-8E98-98F123E5EF81}"/>
              </a:ext>
            </a:extLst>
          </p:cNvPr>
          <p:cNvSpPr/>
          <p:nvPr/>
        </p:nvSpPr>
        <p:spPr>
          <a:xfrm>
            <a:off x="13090068" y="0"/>
            <a:ext cx="1102182"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Slide 31</a:t>
            </a:r>
          </a:p>
        </p:txBody>
      </p:sp>
      <p:sp>
        <p:nvSpPr>
          <p:cNvPr id="10" name="Rectangle 9">
            <a:extLst>
              <a:ext uri="{FF2B5EF4-FFF2-40B4-BE49-F238E27FC236}">
                <a16:creationId xmlns:a16="http://schemas.microsoft.com/office/drawing/2014/main" id="{93F0DC97-D64D-40E2-9B76-A7896488AA06}"/>
              </a:ext>
            </a:extLst>
          </p:cNvPr>
          <p:cNvSpPr/>
          <p:nvPr/>
        </p:nvSpPr>
        <p:spPr>
          <a:xfrm>
            <a:off x="233916" y="3462719"/>
            <a:ext cx="12527280" cy="32936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400" dirty="0">
              <a:solidFill>
                <a:schemeClr val="tx1"/>
              </a:solidFill>
              <a:latin typeface="Arial" panose="020B0604020202020204" pitchFamily="34" charset="0"/>
              <a:cs typeface="Arial" panose="020B0604020202020204" pitchFamily="34" charset="0"/>
            </a:endParaRPr>
          </a:p>
        </p:txBody>
      </p:sp>
      <p:sp>
        <p:nvSpPr>
          <p:cNvPr id="13" name="Text Placeholder 2">
            <a:extLst>
              <a:ext uri="{FF2B5EF4-FFF2-40B4-BE49-F238E27FC236}">
                <a16:creationId xmlns:a16="http://schemas.microsoft.com/office/drawing/2014/main" id="{F17F6BAB-C8CC-4B58-AF36-4DCFE33B943F}"/>
              </a:ext>
            </a:extLst>
          </p:cNvPr>
          <p:cNvSpPr txBox="1">
            <a:spLocks/>
          </p:cNvSpPr>
          <p:nvPr/>
        </p:nvSpPr>
        <p:spPr>
          <a:xfrm>
            <a:off x="305171" y="2056352"/>
            <a:ext cx="12408198" cy="135421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marR="0" indent="0">
              <a:spcBef>
                <a:spcPts val="600"/>
              </a:spcBef>
              <a:buNone/>
            </a:pPr>
            <a:r>
              <a:rPr lang="en-US" sz="1600" dirty="0">
                <a:effectLst/>
                <a:latin typeface="Arial" panose="020B0604020202020204" pitchFamily="34" charset="0"/>
                <a:ea typeface="Calibri" panose="020F0502020204030204" pitchFamily="34" charset="0"/>
                <a:cs typeface="Times New Roman" panose="02020603050405020304" pitchFamily="18" charset="0"/>
              </a:rPr>
              <a:t>Welcome to the Small Business Lending Decision Process Curriculum.</a:t>
            </a:r>
          </a:p>
          <a:p>
            <a:pPr marL="0" marR="0" indent="0">
              <a:spcBef>
                <a:spcPts val="600"/>
              </a:spcBef>
              <a:buNone/>
            </a:pPr>
            <a:r>
              <a:rPr lang="en-US" sz="1600" dirty="0">
                <a:effectLst/>
                <a:latin typeface="Arial" panose="020B0604020202020204" pitchFamily="34" charset="0"/>
                <a:ea typeface="Calibri" panose="020F0502020204030204" pitchFamily="34" charset="0"/>
                <a:cs typeface="Times New Roman" panose="02020603050405020304" pitchFamily="18" charset="0"/>
              </a:rPr>
              <a:t>This curriculum will increase your ability to make informed decisions in the small business lending process. There are eight series in the curriculum. Each series is represented on this page.</a:t>
            </a:r>
          </a:p>
          <a:p>
            <a:pPr marL="0" marR="0" indent="0">
              <a:spcBef>
                <a:spcPts val="600"/>
              </a:spcBef>
              <a:buNone/>
            </a:pPr>
            <a:r>
              <a:rPr lang="en-US" sz="1400" i="1" dirty="0">
                <a:solidFill>
                  <a:schemeClr val="accent3"/>
                </a:solidFill>
                <a:latin typeface="Arial" panose="020B0604020202020204" pitchFamily="34" charset="0"/>
                <a:cs typeface="Arial" panose="020B0604020202020204" pitchFamily="34" charset="0"/>
              </a:rPr>
              <a:t>Click on the icons to learn more about each series.</a:t>
            </a:r>
            <a:endParaRPr lang="en-US" sz="1400" b="1" i="1" dirty="0">
              <a:solidFill>
                <a:schemeClr val="accent3"/>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07BDD3C6-7C3E-434A-82AD-1E33FFD50D04}"/>
              </a:ext>
            </a:extLst>
          </p:cNvPr>
          <p:cNvGrpSpPr/>
          <p:nvPr/>
        </p:nvGrpSpPr>
        <p:grpSpPr>
          <a:xfrm>
            <a:off x="642218" y="3810418"/>
            <a:ext cx="11708789" cy="2598285"/>
            <a:chOff x="617663" y="3803390"/>
            <a:chExt cx="11708789" cy="2598285"/>
          </a:xfrm>
        </p:grpSpPr>
        <p:sp>
          <p:nvSpPr>
            <p:cNvPr id="44" name="Rectangle 43">
              <a:extLst>
                <a:ext uri="{FF2B5EF4-FFF2-40B4-BE49-F238E27FC236}">
                  <a16:creationId xmlns:a16="http://schemas.microsoft.com/office/drawing/2014/main" id="{FC27F69E-B77D-4E09-B70E-7DB9C6EE81AC}"/>
                </a:ext>
              </a:extLst>
            </p:cNvPr>
            <p:cNvSpPr/>
            <p:nvPr/>
          </p:nvSpPr>
          <p:spPr>
            <a:xfrm>
              <a:off x="619550" y="3813380"/>
              <a:ext cx="2835845" cy="122028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Text Placeholder 3">
              <a:extLst>
                <a:ext uri="{FF2B5EF4-FFF2-40B4-BE49-F238E27FC236}">
                  <a16:creationId xmlns:a16="http://schemas.microsoft.com/office/drawing/2014/main" id="{755F808C-C4FA-49BA-B416-04DDAE70B32D}"/>
                </a:ext>
              </a:extLst>
            </p:cNvPr>
            <p:cNvSpPr txBox="1">
              <a:spLocks/>
            </p:cNvSpPr>
            <p:nvPr/>
          </p:nvSpPr>
          <p:spPr>
            <a:xfrm>
              <a:off x="1672617" y="4165216"/>
              <a:ext cx="1526121" cy="523220"/>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Clr>
                  <a:schemeClr val="bg1"/>
                </a:buClr>
                <a:buNone/>
              </a:pPr>
              <a:r>
                <a:rPr lang="en-US" sz="1400" b="1" dirty="0">
                  <a:solidFill>
                    <a:schemeClr val="bg1"/>
                  </a:solidFill>
                </a:rPr>
                <a:t>Understand the Customer</a:t>
              </a:r>
            </a:p>
          </p:txBody>
        </p:sp>
        <p:grpSp>
          <p:nvGrpSpPr>
            <p:cNvPr id="46" name="Group 45">
              <a:extLst>
                <a:ext uri="{FF2B5EF4-FFF2-40B4-BE49-F238E27FC236}">
                  <a16:creationId xmlns:a16="http://schemas.microsoft.com/office/drawing/2014/main" id="{8AE3FA60-F22D-4D19-B6BF-926B25EB7B76}"/>
                </a:ext>
              </a:extLst>
            </p:cNvPr>
            <p:cNvGrpSpPr/>
            <p:nvPr/>
          </p:nvGrpSpPr>
          <p:grpSpPr>
            <a:xfrm>
              <a:off x="672745" y="4199526"/>
              <a:ext cx="1065757" cy="516155"/>
              <a:chOff x="1824975" y="4051176"/>
              <a:chExt cx="1418523" cy="687003"/>
            </a:xfrm>
          </p:grpSpPr>
          <p:pic>
            <p:nvPicPr>
              <p:cNvPr id="47" name="Graphic 46" descr="User">
                <a:extLst>
                  <a:ext uri="{FF2B5EF4-FFF2-40B4-BE49-F238E27FC236}">
                    <a16:creationId xmlns:a16="http://schemas.microsoft.com/office/drawing/2014/main" id="{C0160D34-2229-4DEA-9568-D15A980B42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24975" y="4051176"/>
                <a:ext cx="687003" cy="687003"/>
              </a:xfrm>
              <a:prstGeom prst="rect">
                <a:avLst/>
              </a:prstGeom>
            </p:spPr>
          </p:pic>
          <p:pic>
            <p:nvPicPr>
              <p:cNvPr id="48" name="Graphic 47" descr="User">
                <a:extLst>
                  <a:ext uri="{FF2B5EF4-FFF2-40B4-BE49-F238E27FC236}">
                    <a16:creationId xmlns:a16="http://schemas.microsoft.com/office/drawing/2014/main" id="{1B2E0592-2EF5-418E-9F6D-4681C20028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56495" y="4051176"/>
                <a:ext cx="687003" cy="687003"/>
              </a:xfrm>
              <a:prstGeom prst="rect">
                <a:avLst/>
              </a:prstGeom>
            </p:spPr>
          </p:pic>
          <p:sp>
            <p:nvSpPr>
              <p:cNvPr id="49" name="TextBox 48">
                <a:extLst>
                  <a:ext uri="{FF2B5EF4-FFF2-40B4-BE49-F238E27FC236}">
                    <a16:creationId xmlns:a16="http://schemas.microsoft.com/office/drawing/2014/main" id="{26B801A7-4E0F-4B9D-93E4-FE444C1BC042}"/>
                  </a:ext>
                </a:extLst>
              </p:cNvPr>
              <p:cNvSpPr txBox="1"/>
              <p:nvPr/>
            </p:nvSpPr>
            <p:spPr>
              <a:xfrm>
                <a:off x="2334441" y="4099309"/>
                <a:ext cx="399592" cy="488765"/>
              </a:xfrm>
              <a:prstGeom prst="rect">
                <a:avLst/>
              </a:prstGeom>
              <a:noFill/>
            </p:spPr>
            <p:txBody>
              <a:bodyPr wrap="square">
                <a:spAutoFit/>
              </a:bodyPr>
              <a:lstStyle/>
              <a:p>
                <a:pPr marL="0" marR="0" indent="0" algn="ctr">
                  <a:lnSpc>
                    <a:spcPct val="107000"/>
                  </a:lnSpc>
                  <a:spcBef>
                    <a:spcPts val="1000"/>
                  </a:spcBef>
                  <a:buNone/>
                </a:pPr>
                <a:r>
                  <a:rPr lang="en-US" dirty="0">
                    <a:solidFill>
                      <a:schemeClr val="bg1"/>
                    </a:solidFill>
                    <a:latin typeface="Arial" panose="020B0604020202020204" pitchFamily="34" charset="0"/>
                    <a:ea typeface="Calibri" panose="020F0502020204030204" pitchFamily="34" charset="0"/>
                    <a:cs typeface="Times New Roman" panose="02020603050405020304" pitchFamily="18" charset="0"/>
                  </a:rPr>
                  <a:t>=</a:t>
                </a:r>
                <a:endParaRPr lang="en-US"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p:txBody>
          </p:sp>
        </p:grpSp>
        <p:sp>
          <p:nvSpPr>
            <p:cNvPr id="50" name="Text Placeholder 3">
              <a:extLst>
                <a:ext uri="{FF2B5EF4-FFF2-40B4-BE49-F238E27FC236}">
                  <a16:creationId xmlns:a16="http://schemas.microsoft.com/office/drawing/2014/main" id="{171CBB18-74C4-4862-8C23-6E1AF20DF2FB}"/>
                </a:ext>
              </a:extLst>
            </p:cNvPr>
            <p:cNvSpPr txBox="1">
              <a:spLocks/>
            </p:cNvSpPr>
            <p:nvPr/>
          </p:nvSpPr>
          <p:spPr>
            <a:xfrm>
              <a:off x="3151410" y="4696716"/>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1</a:t>
              </a:r>
            </a:p>
          </p:txBody>
        </p:sp>
        <p:sp>
          <p:nvSpPr>
            <p:cNvPr id="51" name="Rectangle 50">
              <a:extLst>
                <a:ext uri="{FF2B5EF4-FFF2-40B4-BE49-F238E27FC236}">
                  <a16:creationId xmlns:a16="http://schemas.microsoft.com/office/drawing/2014/main" id="{43E335FC-FEDD-4847-A0F9-E004A7FA7327}"/>
                </a:ext>
              </a:extLst>
            </p:cNvPr>
            <p:cNvSpPr/>
            <p:nvPr/>
          </p:nvSpPr>
          <p:spPr>
            <a:xfrm>
              <a:off x="3562121" y="3813380"/>
              <a:ext cx="2835845" cy="12202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 Placeholder 3">
              <a:extLst>
                <a:ext uri="{FF2B5EF4-FFF2-40B4-BE49-F238E27FC236}">
                  <a16:creationId xmlns:a16="http://schemas.microsoft.com/office/drawing/2014/main" id="{0DF277BA-D1E3-4989-9277-78FF6DD9A04A}"/>
                </a:ext>
              </a:extLst>
            </p:cNvPr>
            <p:cNvSpPr txBox="1">
              <a:spLocks/>
            </p:cNvSpPr>
            <p:nvPr/>
          </p:nvSpPr>
          <p:spPr>
            <a:xfrm>
              <a:off x="4643474" y="4182681"/>
              <a:ext cx="1723243" cy="523220"/>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400" b="1" dirty="0">
                  <a:solidFill>
                    <a:schemeClr val="bg1"/>
                  </a:solidFill>
                </a:rPr>
                <a:t>Evaluate </a:t>
              </a:r>
              <a:br>
                <a:rPr lang="en-US" sz="1400" b="1" dirty="0">
                  <a:solidFill>
                    <a:schemeClr val="bg1"/>
                  </a:solidFill>
                </a:rPr>
              </a:br>
              <a:r>
                <a:rPr lang="en-US" sz="1400" b="1" dirty="0">
                  <a:solidFill>
                    <a:schemeClr val="bg1"/>
                  </a:solidFill>
                </a:rPr>
                <a:t>Financial Reports</a:t>
              </a:r>
            </a:p>
          </p:txBody>
        </p:sp>
        <p:pic>
          <p:nvPicPr>
            <p:cNvPr id="53" name="Graphic 52" descr="Calculator">
              <a:extLst>
                <a:ext uri="{FF2B5EF4-FFF2-40B4-BE49-F238E27FC236}">
                  <a16:creationId xmlns:a16="http://schemas.microsoft.com/office/drawing/2014/main" id="{70988C5F-403A-47EF-8409-9004D68B91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1432" y="4105839"/>
              <a:ext cx="687003" cy="687003"/>
            </a:xfrm>
            <a:prstGeom prst="rect">
              <a:avLst/>
            </a:prstGeom>
          </p:spPr>
        </p:pic>
        <p:sp>
          <p:nvSpPr>
            <p:cNvPr id="54" name="Rectangle 53">
              <a:extLst>
                <a:ext uri="{FF2B5EF4-FFF2-40B4-BE49-F238E27FC236}">
                  <a16:creationId xmlns:a16="http://schemas.microsoft.com/office/drawing/2014/main" id="{CA085A0B-99E8-4D22-88ED-C2F834881498}"/>
                </a:ext>
              </a:extLst>
            </p:cNvPr>
            <p:cNvSpPr/>
            <p:nvPr/>
          </p:nvSpPr>
          <p:spPr>
            <a:xfrm>
              <a:off x="619550" y="5148654"/>
              <a:ext cx="2835845" cy="12202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TextBox 54">
              <a:extLst>
                <a:ext uri="{FF2B5EF4-FFF2-40B4-BE49-F238E27FC236}">
                  <a16:creationId xmlns:a16="http://schemas.microsoft.com/office/drawing/2014/main" id="{4B9B6923-496C-4C4B-BB13-5D1A3F7F67E7}"/>
                </a:ext>
              </a:extLst>
            </p:cNvPr>
            <p:cNvSpPr txBox="1"/>
            <p:nvPr/>
          </p:nvSpPr>
          <p:spPr>
            <a:xfrm>
              <a:off x="1730701" y="5329154"/>
              <a:ext cx="1583333" cy="738664"/>
            </a:xfrm>
            <a:prstGeom prst="rect">
              <a:avLst/>
            </a:prstGeom>
            <a:noFill/>
          </p:spPr>
          <p:txBody>
            <a:bodyPr wrap="square">
              <a:spAutoFit/>
            </a:bodyPr>
            <a:lstStyle/>
            <a:p>
              <a:pPr marR="0" defTabSz="1073963">
                <a:spcBef>
                  <a:spcPts val="600"/>
                </a:spcBef>
                <a:spcAft>
                  <a:spcPts val="600"/>
                </a:spcAft>
                <a:buClr>
                  <a:schemeClr val="accent1"/>
                </a:buClr>
              </a:pPr>
              <a:r>
                <a:rPr lang="en-US" sz="1400" b="1" dirty="0">
                  <a:solidFill>
                    <a:schemeClr val="bg1"/>
                  </a:solidFill>
                  <a:latin typeface="Arial" panose="020B0604020202020204" pitchFamily="34" charset="0"/>
                  <a:cs typeface="Arial" panose="020B0604020202020204" pitchFamily="34" charset="0"/>
                </a:rPr>
                <a:t>Use Tax Returns to Analyze a Business</a:t>
              </a:r>
            </a:p>
          </p:txBody>
        </p:sp>
        <p:pic>
          <p:nvPicPr>
            <p:cNvPr id="56" name="Graphic 55">
              <a:extLst>
                <a:ext uri="{FF2B5EF4-FFF2-40B4-BE49-F238E27FC236}">
                  <a16:creationId xmlns:a16="http://schemas.microsoft.com/office/drawing/2014/main" id="{D642CCB5-1E3D-465D-B07C-75E4976C2F2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2315" y="5432151"/>
              <a:ext cx="573685" cy="561856"/>
            </a:xfrm>
            <a:prstGeom prst="rect">
              <a:avLst/>
            </a:prstGeom>
          </p:spPr>
        </p:pic>
        <p:sp>
          <p:nvSpPr>
            <p:cNvPr id="57" name="Rectangle 56">
              <a:extLst>
                <a:ext uri="{FF2B5EF4-FFF2-40B4-BE49-F238E27FC236}">
                  <a16:creationId xmlns:a16="http://schemas.microsoft.com/office/drawing/2014/main" id="{5A78E9B8-D352-4E4D-8D82-F376F50E6DEA}"/>
                </a:ext>
              </a:extLst>
            </p:cNvPr>
            <p:cNvSpPr/>
            <p:nvPr/>
          </p:nvSpPr>
          <p:spPr>
            <a:xfrm>
              <a:off x="3562121" y="5148654"/>
              <a:ext cx="2835845" cy="1220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8" name="TextBox 57">
              <a:extLst>
                <a:ext uri="{FF2B5EF4-FFF2-40B4-BE49-F238E27FC236}">
                  <a16:creationId xmlns:a16="http://schemas.microsoft.com/office/drawing/2014/main" id="{F17999E5-6070-441E-88C7-5A5868545769}"/>
                </a:ext>
              </a:extLst>
            </p:cNvPr>
            <p:cNvSpPr txBox="1"/>
            <p:nvPr/>
          </p:nvSpPr>
          <p:spPr>
            <a:xfrm>
              <a:off x="4643474" y="5375232"/>
              <a:ext cx="1723243" cy="767133"/>
            </a:xfrm>
            <a:prstGeom prst="rect">
              <a:avLst/>
            </a:prstGeom>
            <a:noFill/>
          </p:spPr>
          <p:txBody>
            <a:bodyPr wrap="square">
              <a:spAutoFit/>
            </a:bodyPr>
            <a:lstStyle/>
            <a:p>
              <a:pPr indent="0" defTabSz="1073963">
                <a:lnSpc>
                  <a:spcPct val="107000"/>
                </a:lnSpc>
                <a:spcBef>
                  <a:spcPts val="600"/>
                </a:spcBef>
                <a:spcAft>
                  <a:spcPts val="600"/>
                </a:spcAft>
                <a:buClr>
                  <a:schemeClr val="accent1"/>
                </a:buClr>
                <a:buNone/>
              </a:pPr>
              <a:r>
                <a:rPr lang="en-US" sz="1400" b="1" dirty="0">
                  <a:solidFill>
                    <a:schemeClr val="bg1"/>
                  </a:solidFill>
                  <a:latin typeface="Arial" panose="020B0604020202020204" pitchFamily="34" charset="0"/>
                  <a:cs typeface="Arial" panose="020B0604020202020204" pitchFamily="34" charset="0"/>
                </a:rPr>
                <a:t>Analyze </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Personal and Global Cash Flow</a:t>
              </a:r>
            </a:p>
          </p:txBody>
        </p:sp>
        <p:grpSp>
          <p:nvGrpSpPr>
            <p:cNvPr id="59" name="Group 58">
              <a:extLst>
                <a:ext uri="{FF2B5EF4-FFF2-40B4-BE49-F238E27FC236}">
                  <a16:creationId xmlns:a16="http://schemas.microsoft.com/office/drawing/2014/main" id="{697D754D-DC09-403C-B839-9FB0EE1AA445}"/>
                </a:ext>
              </a:extLst>
            </p:cNvPr>
            <p:cNvGrpSpPr/>
            <p:nvPr/>
          </p:nvGrpSpPr>
          <p:grpSpPr>
            <a:xfrm>
              <a:off x="3731717" y="5564488"/>
              <a:ext cx="791527" cy="388620"/>
              <a:chOff x="-2004904" y="1200517"/>
              <a:chExt cx="1053523" cy="517253"/>
            </a:xfrm>
          </p:grpSpPr>
          <p:sp>
            <p:nvSpPr>
              <p:cNvPr id="60" name="Freeform: Shape 59">
                <a:extLst>
                  <a:ext uri="{FF2B5EF4-FFF2-40B4-BE49-F238E27FC236}">
                    <a16:creationId xmlns:a16="http://schemas.microsoft.com/office/drawing/2014/main" id="{0B2B1DEF-61D4-47CD-91A4-295B293A4FC8}"/>
                  </a:ext>
                </a:extLst>
              </p:cNvPr>
              <p:cNvSpPr/>
              <p:nvPr/>
            </p:nvSpPr>
            <p:spPr>
              <a:xfrm>
                <a:off x="-1999833" y="1206856"/>
                <a:ext cx="1047184" cy="507111"/>
              </a:xfrm>
              <a:custGeom>
                <a:avLst/>
                <a:gdLst>
                  <a:gd name="connsiteX0" fmla="*/ 0 w 1047184"/>
                  <a:gd name="connsiteY0" fmla="*/ 507111 h 507111"/>
                  <a:gd name="connsiteX1" fmla="*/ 119171 w 1047184"/>
                  <a:gd name="connsiteY1" fmla="*/ 507111 h 507111"/>
                  <a:gd name="connsiteX2" fmla="*/ 1047184 w 1047184"/>
                  <a:gd name="connsiteY2" fmla="*/ 507111 h 507111"/>
                  <a:gd name="connsiteX3" fmla="*/ 1047184 w 1047184"/>
                  <a:gd name="connsiteY3" fmla="*/ 0 h 507111"/>
                  <a:gd name="connsiteX4" fmla="*/ 0 w 1047184"/>
                  <a:gd name="connsiteY4" fmla="*/ 0 h 507111"/>
                  <a:gd name="connsiteX5" fmla="*/ 0 w 1047184"/>
                  <a:gd name="connsiteY5" fmla="*/ 377798 h 50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184" h="507111">
                    <a:moveTo>
                      <a:pt x="0" y="507111"/>
                    </a:moveTo>
                    <a:lnTo>
                      <a:pt x="119171" y="507111"/>
                    </a:lnTo>
                    <a:lnTo>
                      <a:pt x="1047184" y="507111"/>
                    </a:lnTo>
                    <a:lnTo>
                      <a:pt x="1047184" y="0"/>
                    </a:lnTo>
                    <a:lnTo>
                      <a:pt x="0" y="0"/>
                    </a:lnTo>
                    <a:lnTo>
                      <a:pt x="0" y="377798"/>
                    </a:lnTo>
                    <a:close/>
                  </a:path>
                </a:pathLst>
              </a:custGeom>
              <a:noFill/>
              <a:ln w="19050" cap="flat">
                <a:solidFill>
                  <a:schemeClr val="bg1"/>
                </a:solid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816F2441-F4DF-418E-90F9-165898159751}"/>
                  </a:ext>
                </a:extLst>
              </p:cNvPr>
              <p:cNvSpPr/>
              <p:nvPr/>
            </p:nvSpPr>
            <p:spPr>
              <a:xfrm>
                <a:off x="-1999833" y="1574512"/>
                <a:ext cx="119171" cy="140723"/>
              </a:xfrm>
              <a:custGeom>
                <a:avLst/>
                <a:gdLst>
                  <a:gd name="connsiteX0" fmla="*/ 0 w 119171"/>
                  <a:gd name="connsiteY0" fmla="*/ 0 h 140723"/>
                  <a:gd name="connsiteX1" fmla="*/ 0 w 119171"/>
                  <a:gd name="connsiteY1" fmla="*/ 0 h 140723"/>
                  <a:gd name="connsiteX2" fmla="*/ 119171 w 119171"/>
                  <a:gd name="connsiteY2" fmla="*/ 119171 h 140723"/>
                  <a:gd name="connsiteX3" fmla="*/ 119171 w 119171"/>
                  <a:gd name="connsiteY3" fmla="*/ 140723 h 140723"/>
                </a:gdLst>
                <a:ahLst/>
                <a:cxnLst>
                  <a:cxn ang="0">
                    <a:pos x="connsiteX0" y="connsiteY0"/>
                  </a:cxn>
                  <a:cxn ang="0">
                    <a:pos x="connsiteX1" y="connsiteY1"/>
                  </a:cxn>
                  <a:cxn ang="0">
                    <a:pos x="connsiteX2" y="connsiteY2"/>
                  </a:cxn>
                  <a:cxn ang="0">
                    <a:pos x="connsiteX3" y="connsiteY3"/>
                  </a:cxn>
                </a:cxnLst>
                <a:rect l="l" t="t" r="r" b="b"/>
                <a:pathLst>
                  <a:path w="119171" h="140723">
                    <a:moveTo>
                      <a:pt x="0" y="0"/>
                    </a:moveTo>
                    <a:lnTo>
                      <a:pt x="0" y="0"/>
                    </a:lnTo>
                    <a:cubicBezTo>
                      <a:pt x="65925" y="0"/>
                      <a:pt x="119171" y="53247"/>
                      <a:pt x="119171" y="119171"/>
                    </a:cubicBezTo>
                    <a:lnTo>
                      <a:pt x="119171" y="140723"/>
                    </a:lnTo>
                  </a:path>
                </a:pathLst>
              </a:custGeom>
              <a:noFill/>
              <a:ln w="19050" cap="flat">
                <a:solidFill>
                  <a:schemeClr val="bg1"/>
                </a:solid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1968FE5B-A8CB-49A5-9EF1-305EA3773A2C}"/>
                  </a:ext>
                </a:extLst>
              </p:cNvPr>
              <p:cNvSpPr/>
              <p:nvPr/>
            </p:nvSpPr>
            <p:spPr>
              <a:xfrm>
                <a:off x="-2004904" y="1210660"/>
                <a:ext cx="140723" cy="119171"/>
              </a:xfrm>
              <a:custGeom>
                <a:avLst/>
                <a:gdLst>
                  <a:gd name="connsiteX0" fmla="*/ 140723 w 140723"/>
                  <a:gd name="connsiteY0" fmla="*/ 0 h 119171"/>
                  <a:gd name="connsiteX1" fmla="*/ 140723 w 140723"/>
                  <a:gd name="connsiteY1" fmla="*/ 0 h 119171"/>
                  <a:gd name="connsiteX2" fmla="*/ 21552 w 140723"/>
                  <a:gd name="connsiteY2" fmla="*/ 119171 h 119171"/>
                  <a:gd name="connsiteX3" fmla="*/ 0 w 140723"/>
                  <a:gd name="connsiteY3" fmla="*/ 119171 h 119171"/>
                </a:gdLst>
                <a:ahLst/>
                <a:cxnLst>
                  <a:cxn ang="0">
                    <a:pos x="connsiteX0" y="connsiteY0"/>
                  </a:cxn>
                  <a:cxn ang="0">
                    <a:pos x="connsiteX1" y="connsiteY1"/>
                  </a:cxn>
                  <a:cxn ang="0">
                    <a:pos x="connsiteX2" y="connsiteY2"/>
                  </a:cxn>
                  <a:cxn ang="0">
                    <a:pos x="connsiteX3" y="connsiteY3"/>
                  </a:cxn>
                </a:cxnLst>
                <a:rect l="l" t="t" r="r" b="b"/>
                <a:pathLst>
                  <a:path w="140723" h="119171">
                    <a:moveTo>
                      <a:pt x="140723" y="0"/>
                    </a:moveTo>
                    <a:lnTo>
                      <a:pt x="140723" y="0"/>
                    </a:lnTo>
                    <a:cubicBezTo>
                      <a:pt x="140723" y="65924"/>
                      <a:pt x="87477" y="119171"/>
                      <a:pt x="21552" y="119171"/>
                    </a:cubicBezTo>
                    <a:lnTo>
                      <a:pt x="0" y="119171"/>
                    </a:lnTo>
                  </a:path>
                </a:pathLst>
              </a:custGeom>
              <a:noFill/>
              <a:ln w="19050" cap="flat">
                <a:solidFill>
                  <a:schemeClr val="bg1"/>
                </a:solid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42F45546-436C-45F7-9CDF-D5B0750E25E9}"/>
                  </a:ext>
                </a:extLst>
              </p:cNvPr>
              <p:cNvSpPr/>
              <p:nvPr/>
            </p:nvSpPr>
            <p:spPr>
              <a:xfrm>
                <a:off x="-1074356" y="1577047"/>
                <a:ext cx="119171" cy="140723"/>
              </a:xfrm>
              <a:custGeom>
                <a:avLst/>
                <a:gdLst>
                  <a:gd name="connsiteX0" fmla="*/ 119171 w 119171"/>
                  <a:gd name="connsiteY0" fmla="*/ 0 h 140723"/>
                  <a:gd name="connsiteX1" fmla="*/ 119171 w 119171"/>
                  <a:gd name="connsiteY1" fmla="*/ 0 h 140723"/>
                  <a:gd name="connsiteX2" fmla="*/ 0 w 119171"/>
                  <a:gd name="connsiteY2" fmla="*/ 119171 h 140723"/>
                  <a:gd name="connsiteX3" fmla="*/ 0 w 119171"/>
                  <a:gd name="connsiteY3" fmla="*/ 140723 h 140723"/>
                </a:gdLst>
                <a:ahLst/>
                <a:cxnLst>
                  <a:cxn ang="0">
                    <a:pos x="connsiteX0" y="connsiteY0"/>
                  </a:cxn>
                  <a:cxn ang="0">
                    <a:pos x="connsiteX1" y="connsiteY1"/>
                  </a:cxn>
                  <a:cxn ang="0">
                    <a:pos x="connsiteX2" y="connsiteY2"/>
                  </a:cxn>
                  <a:cxn ang="0">
                    <a:pos x="connsiteX3" y="connsiteY3"/>
                  </a:cxn>
                </a:cxnLst>
                <a:rect l="l" t="t" r="r" b="b"/>
                <a:pathLst>
                  <a:path w="119171" h="140723">
                    <a:moveTo>
                      <a:pt x="119171" y="0"/>
                    </a:moveTo>
                    <a:lnTo>
                      <a:pt x="119171" y="0"/>
                    </a:lnTo>
                    <a:cubicBezTo>
                      <a:pt x="53247" y="0"/>
                      <a:pt x="0" y="53247"/>
                      <a:pt x="0" y="119171"/>
                    </a:cubicBezTo>
                    <a:lnTo>
                      <a:pt x="0" y="140723"/>
                    </a:lnTo>
                  </a:path>
                </a:pathLst>
              </a:custGeom>
              <a:noFill/>
              <a:ln w="19050" cap="flat">
                <a:solidFill>
                  <a:schemeClr val="bg1"/>
                </a:solid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73AB1E22-E6C2-4E7C-AE4E-569A64643726}"/>
                  </a:ext>
                </a:extLst>
              </p:cNvPr>
              <p:cNvSpPr/>
              <p:nvPr/>
            </p:nvSpPr>
            <p:spPr>
              <a:xfrm>
                <a:off x="-1092104" y="1200517"/>
                <a:ext cx="140723" cy="119171"/>
              </a:xfrm>
              <a:custGeom>
                <a:avLst/>
                <a:gdLst>
                  <a:gd name="connsiteX0" fmla="*/ 0 w 140723"/>
                  <a:gd name="connsiteY0" fmla="*/ 0 h 119171"/>
                  <a:gd name="connsiteX1" fmla="*/ 0 w 140723"/>
                  <a:gd name="connsiteY1" fmla="*/ 0 h 119171"/>
                  <a:gd name="connsiteX2" fmla="*/ 119171 w 140723"/>
                  <a:gd name="connsiteY2" fmla="*/ 119171 h 119171"/>
                  <a:gd name="connsiteX3" fmla="*/ 140723 w 140723"/>
                  <a:gd name="connsiteY3" fmla="*/ 119171 h 119171"/>
                </a:gdLst>
                <a:ahLst/>
                <a:cxnLst>
                  <a:cxn ang="0">
                    <a:pos x="connsiteX0" y="connsiteY0"/>
                  </a:cxn>
                  <a:cxn ang="0">
                    <a:pos x="connsiteX1" y="connsiteY1"/>
                  </a:cxn>
                  <a:cxn ang="0">
                    <a:pos x="connsiteX2" y="connsiteY2"/>
                  </a:cxn>
                  <a:cxn ang="0">
                    <a:pos x="connsiteX3" y="connsiteY3"/>
                  </a:cxn>
                </a:cxnLst>
                <a:rect l="l" t="t" r="r" b="b"/>
                <a:pathLst>
                  <a:path w="140723" h="119171">
                    <a:moveTo>
                      <a:pt x="0" y="0"/>
                    </a:moveTo>
                    <a:lnTo>
                      <a:pt x="0" y="0"/>
                    </a:lnTo>
                    <a:cubicBezTo>
                      <a:pt x="0" y="65924"/>
                      <a:pt x="53246" y="119171"/>
                      <a:pt x="119171" y="119171"/>
                    </a:cubicBezTo>
                    <a:lnTo>
                      <a:pt x="140723" y="119171"/>
                    </a:lnTo>
                  </a:path>
                </a:pathLst>
              </a:custGeom>
              <a:noFill/>
              <a:ln w="19050" cap="flat">
                <a:solidFill>
                  <a:schemeClr val="bg1"/>
                </a:solidFill>
                <a:prstDash val="solid"/>
                <a:miter/>
              </a:ln>
            </p:spPr>
            <p:txBody>
              <a:bodyPr rtlCol="0" anchor="ctr"/>
              <a:lstStyle/>
              <a:p>
                <a:endParaRPr lang="en-IN"/>
              </a:p>
            </p:txBody>
          </p:sp>
          <p:grpSp>
            <p:nvGrpSpPr>
              <p:cNvPr id="65" name="Graphic 1">
                <a:extLst>
                  <a:ext uri="{FF2B5EF4-FFF2-40B4-BE49-F238E27FC236}">
                    <a16:creationId xmlns:a16="http://schemas.microsoft.com/office/drawing/2014/main" id="{DF2ADD9D-008E-412B-A0CF-94EDA5278285}"/>
                  </a:ext>
                </a:extLst>
              </p:cNvPr>
              <p:cNvGrpSpPr/>
              <p:nvPr/>
            </p:nvGrpSpPr>
            <p:grpSpPr>
              <a:xfrm>
                <a:off x="-1829951" y="1398291"/>
                <a:ext cx="736578" cy="124242"/>
                <a:chOff x="5828498" y="1093491"/>
                <a:chExt cx="736578" cy="124242"/>
              </a:xfrm>
              <a:noFill/>
            </p:grpSpPr>
            <p:sp>
              <p:nvSpPr>
                <p:cNvPr id="71" name="Freeform: Shape 70">
                  <a:extLst>
                    <a:ext uri="{FF2B5EF4-FFF2-40B4-BE49-F238E27FC236}">
                      <a16:creationId xmlns:a16="http://schemas.microsoft.com/office/drawing/2014/main" id="{02CFC417-DB6B-4345-83A9-4E015EA6689B}"/>
                    </a:ext>
                  </a:extLst>
                </p:cNvPr>
                <p:cNvSpPr/>
                <p:nvPr/>
              </p:nvSpPr>
              <p:spPr>
                <a:xfrm>
                  <a:off x="5828498" y="1093491"/>
                  <a:ext cx="124242" cy="124242"/>
                </a:xfrm>
                <a:custGeom>
                  <a:avLst/>
                  <a:gdLst>
                    <a:gd name="connsiteX0" fmla="*/ 124242 w 124242"/>
                    <a:gd name="connsiteY0" fmla="*/ 62121 h 124242"/>
                    <a:gd name="connsiteX1" fmla="*/ 62121 w 124242"/>
                    <a:gd name="connsiteY1" fmla="*/ 124242 h 124242"/>
                    <a:gd name="connsiteX2" fmla="*/ 0 w 124242"/>
                    <a:gd name="connsiteY2" fmla="*/ 62121 h 124242"/>
                    <a:gd name="connsiteX3" fmla="*/ 62121 w 124242"/>
                    <a:gd name="connsiteY3" fmla="*/ 0 h 124242"/>
                    <a:gd name="connsiteX4" fmla="*/ 124242 w 124242"/>
                    <a:gd name="connsiteY4" fmla="*/ 62121 h 12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42" h="124242">
                      <a:moveTo>
                        <a:pt x="124242" y="62121"/>
                      </a:moveTo>
                      <a:cubicBezTo>
                        <a:pt x="124242" y="96430"/>
                        <a:pt x="96430" y="124242"/>
                        <a:pt x="62121" y="124242"/>
                      </a:cubicBezTo>
                      <a:cubicBezTo>
                        <a:pt x="27813" y="124242"/>
                        <a:pt x="0" y="96430"/>
                        <a:pt x="0" y="62121"/>
                      </a:cubicBezTo>
                      <a:cubicBezTo>
                        <a:pt x="0" y="27813"/>
                        <a:pt x="27813" y="0"/>
                        <a:pt x="62121" y="0"/>
                      </a:cubicBezTo>
                      <a:cubicBezTo>
                        <a:pt x="96430" y="0"/>
                        <a:pt x="124242" y="27813"/>
                        <a:pt x="124242" y="62121"/>
                      </a:cubicBezTo>
                      <a:close/>
                    </a:path>
                  </a:pathLst>
                </a:custGeom>
                <a:noFill/>
                <a:ln w="19050" cap="flat">
                  <a:solidFill>
                    <a:schemeClr val="bg1"/>
                  </a:solid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F4EF1935-3C88-4A04-88BA-B1D9184FA64C}"/>
                    </a:ext>
                  </a:extLst>
                </p:cNvPr>
                <p:cNvSpPr/>
                <p:nvPr/>
              </p:nvSpPr>
              <p:spPr>
                <a:xfrm>
                  <a:off x="6440834" y="1093491"/>
                  <a:ext cx="124242" cy="124242"/>
                </a:xfrm>
                <a:custGeom>
                  <a:avLst/>
                  <a:gdLst>
                    <a:gd name="connsiteX0" fmla="*/ 124242 w 124242"/>
                    <a:gd name="connsiteY0" fmla="*/ 62121 h 124242"/>
                    <a:gd name="connsiteX1" fmla="*/ 62121 w 124242"/>
                    <a:gd name="connsiteY1" fmla="*/ 124242 h 124242"/>
                    <a:gd name="connsiteX2" fmla="*/ 0 w 124242"/>
                    <a:gd name="connsiteY2" fmla="*/ 62121 h 124242"/>
                    <a:gd name="connsiteX3" fmla="*/ 62121 w 124242"/>
                    <a:gd name="connsiteY3" fmla="*/ 0 h 124242"/>
                    <a:gd name="connsiteX4" fmla="*/ 124242 w 124242"/>
                    <a:gd name="connsiteY4" fmla="*/ 62121 h 1242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242" h="124242">
                      <a:moveTo>
                        <a:pt x="124242" y="62121"/>
                      </a:moveTo>
                      <a:cubicBezTo>
                        <a:pt x="124242" y="96430"/>
                        <a:pt x="96429" y="124242"/>
                        <a:pt x="62121" y="124242"/>
                      </a:cubicBezTo>
                      <a:cubicBezTo>
                        <a:pt x="27812" y="124242"/>
                        <a:pt x="0" y="96430"/>
                        <a:pt x="0" y="62121"/>
                      </a:cubicBezTo>
                      <a:cubicBezTo>
                        <a:pt x="0" y="27813"/>
                        <a:pt x="27813" y="0"/>
                        <a:pt x="62121" y="0"/>
                      </a:cubicBezTo>
                      <a:cubicBezTo>
                        <a:pt x="96430" y="0"/>
                        <a:pt x="124242" y="27813"/>
                        <a:pt x="124242" y="62121"/>
                      </a:cubicBezTo>
                      <a:close/>
                    </a:path>
                  </a:pathLst>
                </a:custGeom>
                <a:noFill/>
                <a:ln w="19050" cap="flat">
                  <a:solidFill>
                    <a:schemeClr val="bg1"/>
                  </a:solidFill>
                  <a:prstDash val="solid"/>
                  <a:miter/>
                </a:ln>
              </p:spPr>
              <p:txBody>
                <a:bodyPr rtlCol="0" anchor="ctr"/>
                <a:lstStyle/>
                <a:p>
                  <a:endParaRPr lang="en-IN"/>
                </a:p>
              </p:txBody>
            </p:sp>
          </p:grpSp>
          <p:sp>
            <p:nvSpPr>
              <p:cNvPr id="66" name="Freeform: Shape 65">
                <a:extLst>
                  <a:ext uri="{FF2B5EF4-FFF2-40B4-BE49-F238E27FC236}">
                    <a16:creationId xmlns:a16="http://schemas.microsoft.com/office/drawing/2014/main" id="{1CA4DCF8-AAC5-4DF1-A1DD-8ACA371C80BE}"/>
                  </a:ext>
                </a:extLst>
              </p:cNvPr>
              <p:cNvSpPr/>
              <p:nvPr/>
            </p:nvSpPr>
            <p:spPr>
              <a:xfrm>
                <a:off x="-1627107" y="1295601"/>
                <a:ext cx="329622" cy="329622"/>
              </a:xfrm>
              <a:custGeom>
                <a:avLst/>
                <a:gdLst>
                  <a:gd name="connsiteX0" fmla="*/ 329622 w 329622"/>
                  <a:gd name="connsiteY0" fmla="*/ 164811 h 329622"/>
                  <a:gd name="connsiteX1" fmla="*/ 164811 w 329622"/>
                  <a:gd name="connsiteY1" fmla="*/ 329622 h 329622"/>
                  <a:gd name="connsiteX2" fmla="*/ 0 w 329622"/>
                  <a:gd name="connsiteY2" fmla="*/ 164811 h 329622"/>
                  <a:gd name="connsiteX3" fmla="*/ 164811 w 329622"/>
                  <a:gd name="connsiteY3" fmla="*/ 0 h 329622"/>
                  <a:gd name="connsiteX4" fmla="*/ 329622 w 329622"/>
                  <a:gd name="connsiteY4" fmla="*/ 164811 h 329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22" h="329622">
                    <a:moveTo>
                      <a:pt x="329622" y="164811"/>
                    </a:moveTo>
                    <a:cubicBezTo>
                      <a:pt x="329622" y="255834"/>
                      <a:pt x="255833" y="329622"/>
                      <a:pt x="164811" y="329622"/>
                    </a:cubicBezTo>
                    <a:cubicBezTo>
                      <a:pt x="73789" y="329622"/>
                      <a:pt x="0" y="255834"/>
                      <a:pt x="0" y="164811"/>
                    </a:cubicBezTo>
                    <a:cubicBezTo>
                      <a:pt x="0" y="73788"/>
                      <a:pt x="73789" y="0"/>
                      <a:pt x="164811" y="0"/>
                    </a:cubicBezTo>
                    <a:cubicBezTo>
                      <a:pt x="255833" y="0"/>
                      <a:pt x="329622" y="73788"/>
                      <a:pt x="329622" y="164811"/>
                    </a:cubicBezTo>
                    <a:close/>
                  </a:path>
                </a:pathLst>
              </a:custGeom>
              <a:noFill/>
              <a:ln w="19050" cap="flat">
                <a:solidFill>
                  <a:schemeClr val="bg1"/>
                </a:solidFill>
                <a:prstDash val="solid"/>
                <a:miter/>
              </a:ln>
            </p:spPr>
            <p:txBody>
              <a:bodyPr rtlCol="0" anchor="ctr"/>
              <a:lstStyle/>
              <a:p>
                <a:endParaRPr lang="en-IN"/>
              </a:p>
            </p:txBody>
          </p:sp>
          <p:grpSp>
            <p:nvGrpSpPr>
              <p:cNvPr id="67" name="Graphic 1">
                <a:extLst>
                  <a:ext uri="{FF2B5EF4-FFF2-40B4-BE49-F238E27FC236}">
                    <a16:creationId xmlns:a16="http://schemas.microsoft.com/office/drawing/2014/main" id="{0779EDC4-B3C6-4748-910E-BE3FC902BBB7}"/>
                  </a:ext>
                </a:extLst>
              </p:cNvPr>
              <p:cNvGrpSpPr/>
              <p:nvPr/>
            </p:nvGrpSpPr>
            <p:grpSpPr>
              <a:xfrm>
                <a:off x="-1513033" y="1379274"/>
                <a:ext cx="102716" cy="167346"/>
                <a:chOff x="6145416" y="1074474"/>
                <a:chExt cx="102716" cy="167346"/>
              </a:xfrm>
              <a:noFill/>
            </p:grpSpPr>
            <p:sp>
              <p:nvSpPr>
                <p:cNvPr id="68" name="Freeform: Shape 67">
                  <a:extLst>
                    <a:ext uri="{FF2B5EF4-FFF2-40B4-BE49-F238E27FC236}">
                      <a16:creationId xmlns:a16="http://schemas.microsoft.com/office/drawing/2014/main" id="{FD51106F-0FDA-4CBD-8D7D-78E401E15445}"/>
                    </a:ext>
                  </a:extLst>
                </p:cNvPr>
                <p:cNvSpPr/>
                <p:nvPr/>
              </p:nvSpPr>
              <p:spPr>
                <a:xfrm>
                  <a:off x="6197421" y="1074474"/>
                  <a:ext cx="12677" cy="167346"/>
                </a:xfrm>
                <a:custGeom>
                  <a:avLst/>
                  <a:gdLst>
                    <a:gd name="connsiteX0" fmla="*/ 0 w 12677"/>
                    <a:gd name="connsiteY0" fmla="*/ 0 h 167346"/>
                    <a:gd name="connsiteX1" fmla="*/ 0 w 12677"/>
                    <a:gd name="connsiteY1" fmla="*/ 167347 h 167346"/>
                  </a:gdLst>
                  <a:ahLst/>
                  <a:cxnLst>
                    <a:cxn ang="0">
                      <a:pos x="connsiteX0" y="connsiteY0"/>
                    </a:cxn>
                    <a:cxn ang="0">
                      <a:pos x="connsiteX1" y="connsiteY1"/>
                    </a:cxn>
                  </a:cxnLst>
                  <a:rect l="l" t="t" r="r" b="b"/>
                  <a:pathLst>
                    <a:path w="12677" h="167346">
                      <a:moveTo>
                        <a:pt x="0" y="0"/>
                      </a:moveTo>
                      <a:lnTo>
                        <a:pt x="0" y="167347"/>
                      </a:lnTo>
                    </a:path>
                  </a:pathLst>
                </a:custGeom>
                <a:ln w="19050" cap="flat">
                  <a:solidFill>
                    <a:schemeClr val="bg1"/>
                  </a:solid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EB78BEA7-6F82-4887-BF96-9D071C6F4114}"/>
                    </a:ext>
                  </a:extLst>
                </p:cNvPr>
                <p:cNvSpPr/>
                <p:nvPr/>
              </p:nvSpPr>
              <p:spPr>
                <a:xfrm>
                  <a:off x="6149719" y="1088419"/>
                  <a:ext cx="98413" cy="66087"/>
                </a:xfrm>
                <a:custGeom>
                  <a:avLst/>
                  <a:gdLst>
                    <a:gd name="connsiteX0" fmla="*/ 98413 w 98413"/>
                    <a:gd name="connsiteY0" fmla="*/ 38033 h 66087"/>
                    <a:gd name="connsiteX1" fmla="*/ 54041 w 98413"/>
                    <a:gd name="connsiteY1" fmla="*/ 0 h 66087"/>
                    <a:gd name="connsiteX2" fmla="*/ 42631 w 98413"/>
                    <a:gd name="connsiteY2" fmla="*/ 0 h 66087"/>
                    <a:gd name="connsiteX3" fmla="*/ 794 w 98413"/>
                    <a:gd name="connsiteY3" fmla="*/ 29159 h 66087"/>
                    <a:gd name="connsiteX4" fmla="*/ 8401 w 98413"/>
                    <a:gd name="connsiteY4" fmla="*/ 54514 h 66087"/>
                    <a:gd name="connsiteX5" fmla="*/ 48970 w 98413"/>
                    <a:gd name="connsiteY5" fmla="*/ 65924 h 6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413" h="66087">
                      <a:moveTo>
                        <a:pt x="98413" y="38033"/>
                      </a:moveTo>
                      <a:cubicBezTo>
                        <a:pt x="98413" y="38033"/>
                        <a:pt x="98413" y="6339"/>
                        <a:pt x="54041" y="0"/>
                      </a:cubicBezTo>
                      <a:cubicBezTo>
                        <a:pt x="50238" y="0"/>
                        <a:pt x="46434" y="0"/>
                        <a:pt x="42631" y="0"/>
                      </a:cubicBezTo>
                      <a:cubicBezTo>
                        <a:pt x="31221" y="1268"/>
                        <a:pt x="5866" y="7607"/>
                        <a:pt x="794" y="29159"/>
                      </a:cubicBezTo>
                      <a:cubicBezTo>
                        <a:pt x="-1741" y="38033"/>
                        <a:pt x="2062" y="48176"/>
                        <a:pt x="8401" y="54514"/>
                      </a:cubicBezTo>
                      <a:cubicBezTo>
                        <a:pt x="16008" y="60853"/>
                        <a:pt x="28685" y="67192"/>
                        <a:pt x="48970" y="65924"/>
                      </a:cubicBezTo>
                    </a:path>
                  </a:pathLst>
                </a:custGeom>
                <a:noFill/>
                <a:ln w="19050" cap="flat">
                  <a:solidFill>
                    <a:schemeClr val="bg1"/>
                  </a:solid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605A7F1D-094F-4CB0-94C8-F3191D69E53D}"/>
                    </a:ext>
                  </a:extLst>
                </p:cNvPr>
                <p:cNvSpPr/>
                <p:nvPr/>
              </p:nvSpPr>
              <p:spPr>
                <a:xfrm>
                  <a:off x="6145416" y="1155612"/>
                  <a:ext cx="98617" cy="66875"/>
                </a:xfrm>
                <a:custGeom>
                  <a:avLst/>
                  <a:gdLst>
                    <a:gd name="connsiteX0" fmla="*/ 27 w 98617"/>
                    <a:gd name="connsiteY0" fmla="*/ 25356 h 66875"/>
                    <a:gd name="connsiteX1" fmla="*/ 41864 w 98617"/>
                    <a:gd name="connsiteY1" fmla="*/ 65925 h 66875"/>
                    <a:gd name="connsiteX2" fmla="*/ 53273 w 98617"/>
                    <a:gd name="connsiteY2" fmla="*/ 65925 h 66875"/>
                    <a:gd name="connsiteX3" fmla="*/ 97646 w 98617"/>
                    <a:gd name="connsiteY3" fmla="*/ 40569 h 66875"/>
                    <a:gd name="connsiteX4" fmla="*/ 91307 w 98617"/>
                    <a:gd name="connsiteY4" fmla="*/ 15213 h 66875"/>
                    <a:gd name="connsiteX5" fmla="*/ 52006 w 98617"/>
                    <a:gd name="connsiteY5" fmla="*/ 0 h 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617" h="66875">
                      <a:moveTo>
                        <a:pt x="27" y="25356"/>
                      </a:moveTo>
                      <a:cubicBezTo>
                        <a:pt x="27" y="25356"/>
                        <a:pt x="-2509" y="57050"/>
                        <a:pt x="41864" y="65925"/>
                      </a:cubicBezTo>
                      <a:cubicBezTo>
                        <a:pt x="45667" y="67192"/>
                        <a:pt x="49470" y="67192"/>
                        <a:pt x="53273" y="65925"/>
                      </a:cubicBezTo>
                      <a:cubicBezTo>
                        <a:pt x="65951" y="64657"/>
                        <a:pt x="91307" y="60853"/>
                        <a:pt x="97646" y="40569"/>
                      </a:cubicBezTo>
                      <a:cubicBezTo>
                        <a:pt x="100181" y="31694"/>
                        <a:pt x="97646" y="21552"/>
                        <a:pt x="91307" y="15213"/>
                      </a:cubicBezTo>
                      <a:cubicBezTo>
                        <a:pt x="84968" y="8874"/>
                        <a:pt x="72290" y="1268"/>
                        <a:pt x="52006" y="0"/>
                      </a:cubicBezTo>
                    </a:path>
                  </a:pathLst>
                </a:custGeom>
                <a:noFill/>
                <a:ln w="19050" cap="flat">
                  <a:solidFill>
                    <a:schemeClr val="bg1"/>
                  </a:solidFill>
                  <a:prstDash val="solid"/>
                  <a:miter/>
                </a:ln>
              </p:spPr>
              <p:txBody>
                <a:bodyPr rtlCol="0" anchor="ctr"/>
                <a:lstStyle/>
                <a:p>
                  <a:endParaRPr lang="en-IN"/>
                </a:p>
              </p:txBody>
            </p:sp>
          </p:grpSp>
        </p:grpSp>
        <p:sp>
          <p:nvSpPr>
            <p:cNvPr id="74" name="Rectangle 73">
              <a:extLst>
                <a:ext uri="{FF2B5EF4-FFF2-40B4-BE49-F238E27FC236}">
                  <a16:creationId xmlns:a16="http://schemas.microsoft.com/office/drawing/2014/main" id="{58B3FB0B-563C-4331-A471-F279DF938D58}"/>
                </a:ext>
              </a:extLst>
            </p:cNvPr>
            <p:cNvSpPr/>
            <p:nvPr/>
          </p:nvSpPr>
          <p:spPr>
            <a:xfrm>
              <a:off x="6504692" y="5148654"/>
              <a:ext cx="2835845" cy="12202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TextBox 75">
              <a:extLst>
                <a:ext uri="{FF2B5EF4-FFF2-40B4-BE49-F238E27FC236}">
                  <a16:creationId xmlns:a16="http://schemas.microsoft.com/office/drawing/2014/main" id="{C5FDBE68-CA2F-4D00-9A37-100397A4C250}"/>
                </a:ext>
              </a:extLst>
            </p:cNvPr>
            <p:cNvSpPr txBox="1"/>
            <p:nvPr/>
          </p:nvSpPr>
          <p:spPr>
            <a:xfrm>
              <a:off x="7513942" y="5303988"/>
              <a:ext cx="1612381" cy="767133"/>
            </a:xfrm>
            <a:prstGeom prst="rect">
              <a:avLst/>
            </a:prstGeom>
            <a:noFill/>
          </p:spPr>
          <p:txBody>
            <a:bodyPr wrap="square">
              <a:spAutoFit/>
            </a:bodyPr>
            <a:lstStyle/>
            <a:p>
              <a:pPr marR="0" defTabSz="1073963">
                <a:lnSpc>
                  <a:spcPct val="107000"/>
                </a:lnSpc>
                <a:spcBef>
                  <a:spcPts val="600"/>
                </a:spcBef>
                <a:spcAft>
                  <a:spcPts val="600"/>
                </a:spcAft>
                <a:buClr>
                  <a:schemeClr val="accent1"/>
                </a:buClr>
              </a:pPr>
              <a:r>
                <a:rPr lang="en-US" sz="1400" b="1" dirty="0">
                  <a:solidFill>
                    <a:schemeClr val="bg1"/>
                  </a:solidFill>
                  <a:latin typeface="Arial" panose="020B0604020202020204" pitchFamily="34" charset="0"/>
                  <a:cs typeface="Arial" panose="020B0604020202020204" pitchFamily="34" charset="0"/>
                </a:rPr>
                <a:t>Structure </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and Document the Loan</a:t>
              </a:r>
            </a:p>
          </p:txBody>
        </p:sp>
        <p:sp>
          <p:nvSpPr>
            <p:cNvPr id="79" name="Rectangle 78">
              <a:extLst>
                <a:ext uri="{FF2B5EF4-FFF2-40B4-BE49-F238E27FC236}">
                  <a16:creationId xmlns:a16="http://schemas.microsoft.com/office/drawing/2014/main" id="{7A678DE3-1DA5-4F8F-A444-1EA3F0D28E35}"/>
                </a:ext>
              </a:extLst>
            </p:cNvPr>
            <p:cNvSpPr/>
            <p:nvPr/>
          </p:nvSpPr>
          <p:spPr>
            <a:xfrm>
              <a:off x="6504692" y="3813380"/>
              <a:ext cx="2835845" cy="1220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0" name="Text Placeholder 3">
              <a:extLst>
                <a:ext uri="{FF2B5EF4-FFF2-40B4-BE49-F238E27FC236}">
                  <a16:creationId xmlns:a16="http://schemas.microsoft.com/office/drawing/2014/main" id="{12B10C2F-C4C3-4441-B3F6-659B3D414C97}"/>
                </a:ext>
              </a:extLst>
            </p:cNvPr>
            <p:cNvSpPr txBox="1">
              <a:spLocks/>
            </p:cNvSpPr>
            <p:nvPr/>
          </p:nvSpPr>
          <p:spPr>
            <a:xfrm>
              <a:off x="7513942" y="4182680"/>
              <a:ext cx="1800000" cy="523220"/>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400" b="1" dirty="0">
                  <a:solidFill>
                    <a:schemeClr val="bg1"/>
                  </a:solidFill>
                </a:rPr>
                <a:t>Perform Basic Financial Analysis</a:t>
              </a:r>
            </a:p>
          </p:txBody>
        </p:sp>
        <p:sp>
          <p:nvSpPr>
            <p:cNvPr id="81" name="Rectangle 80">
              <a:extLst>
                <a:ext uri="{FF2B5EF4-FFF2-40B4-BE49-F238E27FC236}">
                  <a16:creationId xmlns:a16="http://schemas.microsoft.com/office/drawing/2014/main" id="{EE6DEF2E-505F-4C25-92F8-F6DDBF6D58EB}"/>
                </a:ext>
              </a:extLst>
            </p:cNvPr>
            <p:cNvSpPr/>
            <p:nvPr/>
          </p:nvSpPr>
          <p:spPr>
            <a:xfrm>
              <a:off x="9476806" y="3803390"/>
              <a:ext cx="2835845" cy="12202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Text Placeholder 3">
              <a:extLst>
                <a:ext uri="{FF2B5EF4-FFF2-40B4-BE49-F238E27FC236}">
                  <a16:creationId xmlns:a16="http://schemas.microsoft.com/office/drawing/2014/main" id="{CAB54D97-3A1B-427A-A6FD-1C4FDCF3EB31}"/>
                </a:ext>
              </a:extLst>
            </p:cNvPr>
            <p:cNvSpPr txBox="1">
              <a:spLocks/>
            </p:cNvSpPr>
            <p:nvPr/>
          </p:nvSpPr>
          <p:spPr>
            <a:xfrm>
              <a:off x="10310452" y="4044202"/>
              <a:ext cx="2016000" cy="738664"/>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400" b="1" dirty="0">
                  <a:solidFill>
                    <a:schemeClr val="bg1"/>
                  </a:solidFill>
                </a:rPr>
                <a:t>Discover Borrowing Causes and </a:t>
              </a:r>
              <a:br>
                <a:rPr lang="en-US" sz="1400" b="1" dirty="0">
                  <a:solidFill>
                    <a:schemeClr val="bg1"/>
                  </a:solidFill>
                </a:rPr>
              </a:br>
              <a:r>
                <a:rPr lang="en-US" sz="1400" b="1" dirty="0">
                  <a:solidFill>
                    <a:schemeClr val="bg1"/>
                  </a:solidFill>
                </a:rPr>
                <a:t>Repayment Sources</a:t>
              </a:r>
            </a:p>
          </p:txBody>
        </p:sp>
        <p:sp>
          <p:nvSpPr>
            <p:cNvPr id="83" name="Rectangle 82">
              <a:extLst>
                <a:ext uri="{FF2B5EF4-FFF2-40B4-BE49-F238E27FC236}">
                  <a16:creationId xmlns:a16="http://schemas.microsoft.com/office/drawing/2014/main" id="{94CB7A40-E0A0-4F2D-924C-425FB5B31B0C}"/>
                </a:ext>
              </a:extLst>
            </p:cNvPr>
            <p:cNvSpPr/>
            <p:nvPr/>
          </p:nvSpPr>
          <p:spPr>
            <a:xfrm>
              <a:off x="9476806" y="5172192"/>
              <a:ext cx="2835845" cy="122028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4" name="TextBox 83">
              <a:extLst>
                <a:ext uri="{FF2B5EF4-FFF2-40B4-BE49-F238E27FC236}">
                  <a16:creationId xmlns:a16="http://schemas.microsoft.com/office/drawing/2014/main" id="{A84D4812-0FB3-4B46-92EE-AB5B208BCA9D}"/>
                </a:ext>
              </a:extLst>
            </p:cNvPr>
            <p:cNvSpPr txBox="1"/>
            <p:nvPr/>
          </p:nvSpPr>
          <p:spPr>
            <a:xfrm>
              <a:off x="10310452" y="5429766"/>
              <a:ext cx="1627327" cy="767133"/>
            </a:xfrm>
            <a:prstGeom prst="rect">
              <a:avLst/>
            </a:prstGeom>
            <a:noFill/>
          </p:spPr>
          <p:txBody>
            <a:bodyPr wrap="square">
              <a:spAutoFit/>
            </a:bodyPr>
            <a:lstStyle/>
            <a:p>
              <a:pPr indent="0" defTabSz="1073963">
                <a:lnSpc>
                  <a:spcPct val="107000"/>
                </a:lnSpc>
                <a:spcBef>
                  <a:spcPts val="600"/>
                </a:spcBef>
                <a:spcAft>
                  <a:spcPts val="600"/>
                </a:spcAft>
                <a:buClr>
                  <a:schemeClr val="accent1"/>
                </a:buClr>
                <a:buNone/>
              </a:pPr>
              <a:r>
                <a:rPr lang="en-US" sz="1400" b="1" dirty="0">
                  <a:solidFill>
                    <a:schemeClr val="bg1"/>
                  </a:solidFill>
                  <a:latin typeface="Arial" panose="020B0604020202020204" pitchFamily="34" charset="0"/>
                  <a:cs typeface="Arial" panose="020B0604020202020204" pitchFamily="34" charset="0"/>
                </a:rPr>
                <a:t>Monitor the Loan and Look for Opportunities</a:t>
              </a:r>
            </a:p>
          </p:txBody>
        </p:sp>
        <p:sp>
          <p:nvSpPr>
            <p:cNvPr id="85" name="Rectangle 84">
              <a:extLst>
                <a:ext uri="{FF2B5EF4-FFF2-40B4-BE49-F238E27FC236}">
                  <a16:creationId xmlns:a16="http://schemas.microsoft.com/office/drawing/2014/main" id="{1F8DDAF6-960E-402D-AAF6-02AC3BCD9E7D}"/>
                </a:ext>
              </a:extLst>
            </p:cNvPr>
            <p:cNvSpPr/>
            <p:nvPr/>
          </p:nvSpPr>
          <p:spPr>
            <a:xfrm>
              <a:off x="617663" y="3813726"/>
              <a:ext cx="267768" cy="267768"/>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86" name="Text Placeholder 3">
              <a:extLst>
                <a:ext uri="{FF2B5EF4-FFF2-40B4-BE49-F238E27FC236}">
                  <a16:creationId xmlns:a16="http://schemas.microsoft.com/office/drawing/2014/main" id="{E67E3DBF-3AA5-441A-AD5A-CCD08F2CFC63}"/>
                </a:ext>
              </a:extLst>
            </p:cNvPr>
            <p:cNvSpPr txBox="1">
              <a:spLocks/>
            </p:cNvSpPr>
            <p:nvPr/>
          </p:nvSpPr>
          <p:spPr>
            <a:xfrm>
              <a:off x="6054941" y="4696716"/>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2</a:t>
              </a:r>
            </a:p>
          </p:txBody>
        </p:sp>
        <p:sp>
          <p:nvSpPr>
            <p:cNvPr id="87" name="Text Placeholder 3">
              <a:extLst>
                <a:ext uri="{FF2B5EF4-FFF2-40B4-BE49-F238E27FC236}">
                  <a16:creationId xmlns:a16="http://schemas.microsoft.com/office/drawing/2014/main" id="{2D6360E7-11CA-4EAA-B5CD-68551857F60F}"/>
                </a:ext>
              </a:extLst>
            </p:cNvPr>
            <p:cNvSpPr txBox="1">
              <a:spLocks/>
            </p:cNvSpPr>
            <p:nvPr/>
          </p:nvSpPr>
          <p:spPr>
            <a:xfrm>
              <a:off x="12000308" y="4658734"/>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4</a:t>
              </a:r>
            </a:p>
          </p:txBody>
        </p:sp>
        <p:sp>
          <p:nvSpPr>
            <p:cNvPr id="88" name="Text Placeholder 3">
              <a:extLst>
                <a:ext uri="{FF2B5EF4-FFF2-40B4-BE49-F238E27FC236}">
                  <a16:creationId xmlns:a16="http://schemas.microsoft.com/office/drawing/2014/main" id="{E146E3F3-FD28-4EBD-AB95-C6C327249730}"/>
                </a:ext>
              </a:extLst>
            </p:cNvPr>
            <p:cNvSpPr txBox="1">
              <a:spLocks/>
            </p:cNvSpPr>
            <p:nvPr/>
          </p:nvSpPr>
          <p:spPr>
            <a:xfrm>
              <a:off x="9002166" y="6012161"/>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7</a:t>
              </a:r>
            </a:p>
          </p:txBody>
        </p:sp>
        <p:sp>
          <p:nvSpPr>
            <p:cNvPr id="89" name="Text Placeholder 3">
              <a:extLst>
                <a:ext uri="{FF2B5EF4-FFF2-40B4-BE49-F238E27FC236}">
                  <a16:creationId xmlns:a16="http://schemas.microsoft.com/office/drawing/2014/main" id="{A1FD6581-E8DC-4D59-9DFD-E64A42C1D4D0}"/>
                </a:ext>
              </a:extLst>
            </p:cNvPr>
            <p:cNvSpPr txBox="1">
              <a:spLocks/>
            </p:cNvSpPr>
            <p:nvPr/>
          </p:nvSpPr>
          <p:spPr>
            <a:xfrm>
              <a:off x="3145927" y="6032343"/>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5</a:t>
              </a:r>
            </a:p>
          </p:txBody>
        </p:sp>
        <p:sp>
          <p:nvSpPr>
            <p:cNvPr id="90" name="Text Placeholder 3">
              <a:extLst>
                <a:ext uri="{FF2B5EF4-FFF2-40B4-BE49-F238E27FC236}">
                  <a16:creationId xmlns:a16="http://schemas.microsoft.com/office/drawing/2014/main" id="{06FF85A5-467B-447E-BA08-CE6E0C5D7C16}"/>
                </a:ext>
              </a:extLst>
            </p:cNvPr>
            <p:cNvSpPr txBox="1">
              <a:spLocks/>
            </p:cNvSpPr>
            <p:nvPr/>
          </p:nvSpPr>
          <p:spPr>
            <a:xfrm>
              <a:off x="9041940" y="4696716"/>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3</a:t>
              </a:r>
            </a:p>
          </p:txBody>
        </p:sp>
        <p:sp>
          <p:nvSpPr>
            <p:cNvPr id="91" name="Text Placeholder 3">
              <a:extLst>
                <a:ext uri="{FF2B5EF4-FFF2-40B4-BE49-F238E27FC236}">
                  <a16:creationId xmlns:a16="http://schemas.microsoft.com/office/drawing/2014/main" id="{77B9C848-76AC-41B8-A665-2E3A8C9EB0B8}"/>
                </a:ext>
              </a:extLst>
            </p:cNvPr>
            <p:cNvSpPr txBox="1">
              <a:spLocks/>
            </p:cNvSpPr>
            <p:nvPr/>
          </p:nvSpPr>
          <p:spPr>
            <a:xfrm>
              <a:off x="6099488" y="6016644"/>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6</a:t>
              </a:r>
            </a:p>
          </p:txBody>
        </p:sp>
        <p:sp>
          <p:nvSpPr>
            <p:cNvPr id="92" name="Text Placeholder 3">
              <a:extLst>
                <a:ext uri="{FF2B5EF4-FFF2-40B4-BE49-F238E27FC236}">
                  <a16:creationId xmlns:a16="http://schemas.microsoft.com/office/drawing/2014/main" id="{0DE817D2-DA90-4CFE-B805-FE420DA2AD30}"/>
                </a:ext>
              </a:extLst>
            </p:cNvPr>
            <p:cNvSpPr txBox="1">
              <a:spLocks/>
            </p:cNvSpPr>
            <p:nvPr/>
          </p:nvSpPr>
          <p:spPr>
            <a:xfrm>
              <a:off x="12000308" y="6032343"/>
              <a:ext cx="311776" cy="369332"/>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8</a:t>
              </a:r>
            </a:p>
          </p:txBody>
        </p:sp>
        <p:sp>
          <p:nvSpPr>
            <p:cNvPr id="93" name="Rectangle 92">
              <a:extLst>
                <a:ext uri="{FF2B5EF4-FFF2-40B4-BE49-F238E27FC236}">
                  <a16:creationId xmlns:a16="http://schemas.microsoft.com/office/drawing/2014/main" id="{E5C81EA8-0FF6-4535-B0AE-751BDDFBE1AA}"/>
                </a:ext>
              </a:extLst>
            </p:cNvPr>
            <p:cNvSpPr/>
            <p:nvPr/>
          </p:nvSpPr>
          <p:spPr>
            <a:xfrm>
              <a:off x="3562121" y="3813726"/>
              <a:ext cx="267768" cy="26776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94" name="Rectangle 93">
              <a:extLst>
                <a:ext uri="{FF2B5EF4-FFF2-40B4-BE49-F238E27FC236}">
                  <a16:creationId xmlns:a16="http://schemas.microsoft.com/office/drawing/2014/main" id="{DDA410AF-341F-4EC5-8949-54FEDC86C7A9}"/>
                </a:ext>
              </a:extLst>
            </p:cNvPr>
            <p:cNvSpPr/>
            <p:nvPr/>
          </p:nvSpPr>
          <p:spPr>
            <a:xfrm>
              <a:off x="9491977" y="3803390"/>
              <a:ext cx="267768" cy="26776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95" name="Rectangle 94">
              <a:extLst>
                <a:ext uri="{FF2B5EF4-FFF2-40B4-BE49-F238E27FC236}">
                  <a16:creationId xmlns:a16="http://schemas.microsoft.com/office/drawing/2014/main" id="{87FB1E90-E4BE-4231-9D79-A0EA3AE5D899}"/>
                </a:ext>
              </a:extLst>
            </p:cNvPr>
            <p:cNvSpPr/>
            <p:nvPr/>
          </p:nvSpPr>
          <p:spPr>
            <a:xfrm>
              <a:off x="6504692" y="5148654"/>
              <a:ext cx="267768" cy="26776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96" name="Rectangle 95">
              <a:extLst>
                <a:ext uri="{FF2B5EF4-FFF2-40B4-BE49-F238E27FC236}">
                  <a16:creationId xmlns:a16="http://schemas.microsoft.com/office/drawing/2014/main" id="{35820067-BD50-4668-B598-1D85809EF770}"/>
                </a:ext>
              </a:extLst>
            </p:cNvPr>
            <p:cNvSpPr/>
            <p:nvPr/>
          </p:nvSpPr>
          <p:spPr>
            <a:xfrm>
              <a:off x="619550" y="5148654"/>
              <a:ext cx="267768" cy="26776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97" name="Rectangle 96">
              <a:extLst>
                <a:ext uri="{FF2B5EF4-FFF2-40B4-BE49-F238E27FC236}">
                  <a16:creationId xmlns:a16="http://schemas.microsoft.com/office/drawing/2014/main" id="{25AA9B61-750D-4E0B-A240-4DC5867A9E42}"/>
                </a:ext>
              </a:extLst>
            </p:cNvPr>
            <p:cNvSpPr/>
            <p:nvPr/>
          </p:nvSpPr>
          <p:spPr>
            <a:xfrm>
              <a:off x="3562121" y="5148654"/>
              <a:ext cx="267768" cy="267768"/>
            </a:xfrm>
            <a:prstGeom prst="rect">
              <a:avLst/>
            </a:prstGeom>
            <a:solidFill>
              <a:srgbClr val="003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98" name="Rectangle 97">
              <a:extLst>
                <a:ext uri="{FF2B5EF4-FFF2-40B4-BE49-F238E27FC236}">
                  <a16:creationId xmlns:a16="http://schemas.microsoft.com/office/drawing/2014/main" id="{A8E464B4-552C-44FA-8524-299A0F0605D9}"/>
                </a:ext>
              </a:extLst>
            </p:cNvPr>
            <p:cNvSpPr/>
            <p:nvPr/>
          </p:nvSpPr>
          <p:spPr>
            <a:xfrm>
              <a:off x="6504692" y="3813380"/>
              <a:ext cx="267768" cy="267768"/>
            </a:xfrm>
            <a:prstGeom prst="rect">
              <a:avLst/>
            </a:prstGeom>
            <a:solidFill>
              <a:srgbClr val="003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sp>
          <p:nvSpPr>
            <p:cNvPr id="99" name="Rectangle 98">
              <a:extLst>
                <a:ext uri="{FF2B5EF4-FFF2-40B4-BE49-F238E27FC236}">
                  <a16:creationId xmlns:a16="http://schemas.microsoft.com/office/drawing/2014/main" id="{F0749C1B-B11F-4F36-884B-A5EDA4272376}"/>
                </a:ext>
              </a:extLst>
            </p:cNvPr>
            <p:cNvSpPr/>
            <p:nvPr/>
          </p:nvSpPr>
          <p:spPr>
            <a:xfrm>
              <a:off x="9476806" y="5172192"/>
              <a:ext cx="267768" cy="267768"/>
            </a:xfrm>
            <a:prstGeom prst="rect">
              <a:avLst/>
            </a:prstGeom>
            <a:solidFill>
              <a:srgbClr val="003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rial" panose="020B0604020202020204" pitchFamily="34" charset="0"/>
                  <a:cs typeface="Arial" panose="020B0604020202020204" pitchFamily="34" charset="0"/>
                </a:rPr>
                <a:t>+</a:t>
              </a:r>
              <a:endParaRPr lang="en-IN" sz="1600" dirty="0">
                <a:latin typeface="Arial" panose="020B0604020202020204" pitchFamily="34" charset="0"/>
                <a:cs typeface="Arial" panose="020B0604020202020204" pitchFamily="34" charset="0"/>
              </a:endParaRPr>
            </a:p>
          </p:txBody>
        </p:sp>
        <p:pic>
          <p:nvPicPr>
            <p:cNvPr id="100" name="Graphic 99" descr="Upward trend">
              <a:extLst>
                <a:ext uri="{FF2B5EF4-FFF2-40B4-BE49-F238E27FC236}">
                  <a16:creationId xmlns:a16="http://schemas.microsoft.com/office/drawing/2014/main" id="{44660F28-074D-45A7-9E5B-1004A349EA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686646" y="4067460"/>
              <a:ext cx="687003" cy="687003"/>
            </a:xfrm>
            <a:prstGeom prst="rect">
              <a:avLst/>
            </a:prstGeom>
          </p:spPr>
        </p:pic>
        <p:pic>
          <p:nvPicPr>
            <p:cNvPr id="101" name="Graphic 100" descr="Eye">
              <a:extLst>
                <a:ext uri="{FF2B5EF4-FFF2-40B4-BE49-F238E27FC236}">
                  <a16:creationId xmlns:a16="http://schemas.microsoft.com/office/drawing/2014/main" id="{54F87E45-CA7A-4F3C-AB8E-4B2CBD36B9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59890" y="4064404"/>
              <a:ext cx="687003" cy="687003"/>
            </a:xfrm>
            <a:prstGeom prst="rect">
              <a:avLst/>
            </a:prstGeom>
          </p:spPr>
        </p:pic>
        <p:pic>
          <p:nvPicPr>
            <p:cNvPr id="102" name="Graphic 101" descr="Clipboard">
              <a:extLst>
                <a:ext uri="{FF2B5EF4-FFF2-40B4-BE49-F238E27FC236}">
                  <a16:creationId xmlns:a16="http://schemas.microsoft.com/office/drawing/2014/main" id="{E128BA49-B4C5-40AD-B7F4-A2DD1FF321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696251" y="5385343"/>
              <a:ext cx="687003" cy="687003"/>
            </a:xfrm>
            <a:prstGeom prst="rect">
              <a:avLst/>
            </a:prstGeom>
          </p:spPr>
        </p:pic>
        <p:grpSp>
          <p:nvGrpSpPr>
            <p:cNvPr id="103" name="Group 102">
              <a:extLst>
                <a:ext uri="{FF2B5EF4-FFF2-40B4-BE49-F238E27FC236}">
                  <a16:creationId xmlns:a16="http://schemas.microsoft.com/office/drawing/2014/main" id="{33DC75CA-6DF4-486D-A8E9-B86D8B2718A1}"/>
                </a:ext>
              </a:extLst>
            </p:cNvPr>
            <p:cNvGrpSpPr/>
            <p:nvPr/>
          </p:nvGrpSpPr>
          <p:grpSpPr>
            <a:xfrm>
              <a:off x="9630801" y="5485275"/>
              <a:ext cx="553211" cy="573119"/>
              <a:chOff x="3105150" y="3133725"/>
              <a:chExt cx="502919" cy="521017"/>
            </a:xfrm>
          </p:grpSpPr>
          <p:sp>
            <p:nvSpPr>
              <p:cNvPr id="104" name="Freeform: Shape 103">
                <a:extLst>
                  <a:ext uri="{FF2B5EF4-FFF2-40B4-BE49-F238E27FC236}">
                    <a16:creationId xmlns:a16="http://schemas.microsoft.com/office/drawing/2014/main" id="{9C079838-E1A7-4F6C-A17A-09859F49C68C}"/>
                  </a:ext>
                </a:extLst>
              </p:cNvPr>
              <p:cNvSpPr/>
              <p:nvPr/>
            </p:nvSpPr>
            <p:spPr>
              <a:xfrm>
                <a:off x="3109912" y="3263265"/>
                <a:ext cx="207644" cy="388620"/>
              </a:xfrm>
              <a:custGeom>
                <a:avLst/>
                <a:gdLst>
                  <a:gd name="connsiteX0" fmla="*/ 146685 w 207644"/>
                  <a:gd name="connsiteY0" fmla="*/ 188595 h 388620"/>
                  <a:gd name="connsiteX1" fmla="*/ 146685 w 207644"/>
                  <a:gd name="connsiteY1" fmla="*/ 368618 h 388620"/>
                  <a:gd name="connsiteX2" fmla="*/ 126683 w 207644"/>
                  <a:gd name="connsiteY2" fmla="*/ 388620 h 388620"/>
                  <a:gd name="connsiteX3" fmla="*/ 20003 w 207644"/>
                  <a:gd name="connsiteY3" fmla="*/ 388620 h 388620"/>
                  <a:gd name="connsiteX4" fmla="*/ 0 w 207644"/>
                  <a:gd name="connsiteY4" fmla="*/ 368618 h 388620"/>
                  <a:gd name="connsiteX5" fmla="*/ 0 w 207644"/>
                  <a:gd name="connsiteY5" fmla="*/ 230505 h 388620"/>
                  <a:gd name="connsiteX6" fmla="*/ 10478 w 207644"/>
                  <a:gd name="connsiteY6" fmla="*/ 187642 h 388620"/>
                  <a:gd name="connsiteX7" fmla="*/ 187643 w 207644"/>
                  <a:gd name="connsiteY7" fmla="*/ 187642 h 388620"/>
                  <a:gd name="connsiteX8" fmla="*/ 207645 w 207644"/>
                  <a:gd name="connsiteY8" fmla="*/ 167640 h 388620"/>
                  <a:gd name="connsiteX9" fmla="*/ 207645 w 207644"/>
                  <a:gd name="connsiteY9" fmla="*/ 0 h 388620"/>
                  <a:gd name="connsiteX10" fmla="*/ 42863 w 207644"/>
                  <a:gd name="connsiteY10" fmla="*/ 0 h 388620"/>
                  <a:gd name="connsiteX11" fmla="*/ 10478 w 207644"/>
                  <a:gd name="connsiteY11" fmla="*/ 188595 h 38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644" h="388620">
                    <a:moveTo>
                      <a:pt x="146685" y="188595"/>
                    </a:moveTo>
                    <a:lnTo>
                      <a:pt x="146685" y="368618"/>
                    </a:lnTo>
                    <a:cubicBezTo>
                      <a:pt x="146685" y="380048"/>
                      <a:pt x="138113" y="388620"/>
                      <a:pt x="126683" y="388620"/>
                    </a:cubicBezTo>
                    <a:lnTo>
                      <a:pt x="20003" y="388620"/>
                    </a:lnTo>
                    <a:cubicBezTo>
                      <a:pt x="8573" y="388620"/>
                      <a:pt x="0" y="380048"/>
                      <a:pt x="0" y="368618"/>
                    </a:cubicBezTo>
                    <a:lnTo>
                      <a:pt x="0" y="230505"/>
                    </a:lnTo>
                    <a:lnTo>
                      <a:pt x="10478" y="187642"/>
                    </a:lnTo>
                    <a:lnTo>
                      <a:pt x="187643" y="187642"/>
                    </a:lnTo>
                    <a:cubicBezTo>
                      <a:pt x="199073" y="187642"/>
                      <a:pt x="207645" y="179070"/>
                      <a:pt x="207645" y="167640"/>
                    </a:cubicBezTo>
                    <a:lnTo>
                      <a:pt x="207645" y="0"/>
                    </a:lnTo>
                    <a:lnTo>
                      <a:pt x="42863" y="0"/>
                    </a:lnTo>
                    <a:lnTo>
                      <a:pt x="10478" y="188595"/>
                    </a:lnTo>
                  </a:path>
                </a:pathLst>
              </a:custGeom>
              <a:noFill/>
              <a:ln w="28575" cap="flat">
                <a:solidFill>
                  <a:schemeClr val="bg1"/>
                </a:solid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D063E760-B4D3-4778-B6FE-FB2401887CA7}"/>
                  </a:ext>
                </a:extLst>
              </p:cNvPr>
              <p:cNvSpPr/>
              <p:nvPr/>
            </p:nvSpPr>
            <p:spPr>
              <a:xfrm>
                <a:off x="3239452" y="3229927"/>
                <a:ext cx="64769" cy="33337"/>
              </a:xfrm>
              <a:custGeom>
                <a:avLst/>
                <a:gdLst>
                  <a:gd name="connsiteX0" fmla="*/ 0 w 64769"/>
                  <a:gd name="connsiteY0" fmla="*/ 33338 h 33337"/>
                  <a:gd name="connsiteX1" fmla="*/ 0 w 64769"/>
                  <a:gd name="connsiteY1" fmla="*/ 0 h 33337"/>
                  <a:gd name="connsiteX2" fmla="*/ 64770 w 64769"/>
                  <a:gd name="connsiteY2" fmla="*/ 0 h 33337"/>
                  <a:gd name="connsiteX3" fmla="*/ 64770 w 64769"/>
                  <a:gd name="connsiteY3" fmla="*/ 29527 h 33337"/>
                </a:gdLst>
                <a:ahLst/>
                <a:cxnLst>
                  <a:cxn ang="0">
                    <a:pos x="connsiteX0" y="connsiteY0"/>
                  </a:cxn>
                  <a:cxn ang="0">
                    <a:pos x="connsiteX1" y="connsiteY1"/>
                  </a:cxn>
                  <a:cxn ang="0">
                    <a:pos x="connsiteX2" y="connsiteY2"/>
                  </a:cxn>
                  <a:cxn ang="0">
                    <a:pos x="connsiteX3" y="connsiteY3"/>
                  </a:cxn>
                </a:cxnLst>
                <a:rect l="l" t="t" r="r" b="b"/>
                <a:pathLst>
                  <a:path w="64769" h="33337">
                    <a:moveTo>
                      <a:pt x="0" y="33338"/>
                    </a:moveTo>
                    <a:lnTo>
                      <a:pt x="0" y="0"/>
                    </a:lnTo>
                    <a:lnTo>
                      <a:pt x="64770" y="0"/>
                    </a:lnTo>
                    <a:lnTo>
                      <a:pt x="64770" y="29527"/>
                    </a:lnTo>
                  </a:path>
                </a:pathLst>
              </a:custGeom>
              <a:noFill/>
              <a:ln w="28575" cap="flat">
                <a:solidFill>
                  <a:schemeClr val="bg1"/>
                </a:solid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0E84AFD8-9ECB-4294-A9A5-E3027F1924CF}"/>
                  </a:ext>
                </a:extLst>
              </p:cNvPr>
              <p:cNvSpPr/>
              <p:nvPr/>
            </p:nvSpPr>
            <p:spPr>
              <a:xfrm>
                <a:off x="3221355" y="3173730"/>
                <a:ext cx="100012" cy="57149"/>
              </a:xfrm>
              <a:custGeom>
                <a:avLst/>
                <a:gdLst>
                  <a:gd name="connsiteX0" fmla="*/ 0 w 100012"/>
                  <a:gd name="connsiteY0" fmla="*/ 0 h 57149"/>
                  <a:gd name="connsiteX1" fmla="*/ 100013 w 100012"/>
                  <a:gd name="connsiteY1" fmla="*/ 0 h 57149"/>
                  <a:gd name="connsiteX2" fmla="*/ 100013 w 100012"/>
                  <a:gd name="connsiteY2" fmla="*/ 57150 h 57149"/>
                  <a:gd name="connsiteX3" fmla="*/ 0 w 100012"/>
                  <a:gd name="connsiteY3" fmla="*/ 57150 h 57149"/>
                </a:gdLst>
                <a:ahLst/>
                <a:cxnLst>
                  <a:cxn ang="0">
                    <a:pos x="connsiteX0" y="connsiteY0"/>
                  </a:cxn>
                  <a:cxn ang="0">
                    <a:pos x="connsiteX1" y="connsiteY1"/>
                  </a:cxn>
                  <a:cxn ang="0">
                    <a:pos x="connsiteX2" y="connsiteY2"/>
                  </a:cxn>
                  <a:cxn ang="0">
                    <a:pos x="connsiteX3" y="connsiteY3"/>
                  </a:cxn>
                </a:cxnLst>
                <a:rect l="l" t="t" r="r" b="b"/>
                <a:pathLst>
                  <a:path w="100012" h="57149">
                    <a:moveTo>
                      <a:pt x="0" y="0"/>
                    </a:moveTo>
                    <a:lnTo>
                      <a:pt x="100013" y="0"/>
                    </a:lnTo>
                    <a:lnTo>
                      <a:pt x="100013" y="57150"/>
                    </a:lnTo>
                    <a:lnTo>
                      <a:pt x="0" y="57150"/>
                    </a:lnTo>
                    <a:close/>
                  </a:path>
                </a:pathLst>
              </a:custGeom>
              <a:noFill/>
              <a:ln w="28575" cap="flat">
                <a:solidFill>
                  <a:schemeClr val="bg1"/>
                </a:solid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3E93F59A-A4D5-4E65-85DD-12E0B592A13D}"/>
                  </a:ext>
                </a:extLst>
              </p:cNvPr>
              <p:cNvSpPr/>
              <p:nvPr/>
            </p:nvSpPr>
            <p:spPr>
              <a:xfrm>
                <a:off x="3399472" y="3266122"/>
                <a:ext cx="208597" cy="388620"/>
              </a:xfrm>
              <a:custGeom>
                <a:avLst/>
                <a:gdLst>
                  <a:gd name="connsiteX0" fmla="*/ 61913 w 208597"/>
                  <a:gd name="connsiteY0" fmla="*/ 188595 h 388620"/>
                  <a:gd name="connsiteX1" fmla="*/ 61913 w 208597"/>
                  <a:gd name="connsiteY1" fmla="*/ 368618 h 388620"/>
                  <a:gd name="connsiteX2" fmla="*/ 81915 w 208597"/>
                  <a:gd name="connsiteY2" fmla="*/ 388620 h 388620"/>
                  <a:gd name="connsiteX3" fmla="*/ 188595 w 208597"/>
                  <a:gd name="connsiteY3" fmla="*/ 388620 h 388620"/>
                  <a:gd name="connsiteX4" fmla="*/ 208598 w 208597"/>
                  <a:gd name="connsiteY4" fmla="*/ 368618 h 388620"/>
                  <a:gd name="connsiteX5" fmla="*/ 208598 w 208597"/>
                  <a:gd name="connsiteY5" fmla="*/ 230505 h 388620"/>
                  <a:gd name="connsiteX6" fmla="*/ 198120 w 208597"/>
                  <a:gd name="connsiteY6" fmla="*/ 187642 h 388620"/>
                  <a:gd name="connsiteX7" fmla="*/ 20003 w 208597"/>
                  <a:gd name="connsiteY7" fmla="*/ 187642 h 388620"/>
                  <a:gd name="connsiteX8" fmla="*/ 0 w 208597"/>
                  <a:gd name="connsiteY8" fmla="*/ 167640 h 388620"/>
                  <a:gd name="connsiteX9" fmla="*/ 0 w 208597"/>
                  <a:gd name="connsiteY9" fmla="*/ 0 h 388620"/>
                  <a:gd name="connsiteX10" fmla="*/ 165735 w 208597"/>
                  <a:gd name="connsiteY10" fmla="*/ 0 h 388620"/>
                  <a:gd name="connsiteX11" fmla="*/ 197167 w 208597"/>
                  <a:gd name="connsiteY11" fmla="*/ 188595 h 38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597" h="388620">
                    <a:moveTo>
                      <a:pt x="61913" y="188595"/>
                    </a:moveTo>
                    <a:lnTo>
                      <a:pt x="61913" y="368618"/>
                    </a:lnTo>
                    <a:cubicBezTo>
                      <a:pt x="61913" y="380048"/>
                      <a:pt x="70485" y="388620"/>
                      <a:pt x="81915" y="388620"/>
                    </a:cubicBezTo>
                    <a:lnTo>
                      <a:pt x="188595" y="388620"/>
                    </a:lnTo>
                    <a:cubicBezTo>
                      <a:pt x="200025" y="388620"/>
                      <a:pt x="208598" y="380048"/>
                      <a:pt x="208598" y="368618"/>
                    </a:cubicBezTo>
                    <a:lnTo>
                      <a:pt x="208598" y="230505"/>
                    </a:lnTo>
                    <a:lnTo>
                      <a:pt x="198120" y="187642"/>
                    </a:lnTo>
                    <a:lnTo>
                      <a:pt x="20003" y="187642"/>
                    </a:lnTo>
                    <a:cubicBezTo>
                      <a:pt x="8572" y="187642"/>
                      <a:pt x="0" y="179070"/>
                      <a:pt x="0" y="167640"/>
                    </a:cubicBezTo>
                    <a:lnTo>
                      <a:pt x="0" y="0"/>
                    </a:lnTo>
                    <a:lnTo>
                      <a:pt x="165735" y="0"/>
                    </a:lnTo>
                    <a:lnTo>
                      <a:pt x="197167" y="188595"/>
                    </a:lnTo>
                  </a:path>
                </a:pathLst>
              </a:custGeom>
              <a:noFill/>
              <a:ln w="28575" cap="flat">
                <a:solidFill>
                  <a:schemeClr val="bg1"/>
                </a:solid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D606DEA6-1617-4595-A7BF-AC2CBAB9FCE4}"/>
                  </a:ext>
                </a:extLst>
              </p:cNvPr>
              <p:cNvSpPr/>
              <p:nvPr/>
            </p:nvSpPr>
            <p:spPr>
              <a:xfrm>
                <a:off x="3413760" y="3232784"/>
                <a:ext cx="64769" cy="33337"/>
              </a:xfrm>
              <a:custGeom>
                <a:avLst/>
                <a:gdLst>
                  <a:gd name="connsiteX0" fmla="*/ 64770 w 64769"/>
                  <a:gd name="connsiteY0" fmla="*/ 33338 h 33337"/>
                  <a:gd name="connsiteX1" fmla="*/ 64770 w 64769"/>
                  <a:gd name="connsiteY1" fmla="*/ 0 h 33337"/>
                  <a:gd name="connsiteX2" fmla="*/ 0 w 64769"/>
                  <a:gd name="connsiteY2" fmla="*/ 0 h 33337"/>
                  <a:gd name="connsiteX3" fmla="*/ 0 w 64769"/>
                  <a:gd name="connsiteY3" fmla="*/ 29528 h 33337"/>
                </a:gdLst>
                <a:ahLst/>
                <a:cxnLst>
                  <a:cxn ang="0">
                    <a:pos x="connsiteX0" y="connsiteY0"/>
                  </a:cxn>
                  <a:cxn ang="0">
                    <a:pos x="connsiteX1" y="connsiteY1"/>
                  </a:cxn>
                  <a:cxn ang="0">
                    <a:pos x="connsiteX2" y="connsiteY2"/>
                  </a:cxn>
                  <a:cxn ang="0">
                    <a:pos x="connsiteX3" y="connsiteY3"/>
                  </a:cxn>
                </a:cxnLst>
                <a:rect l="l" t="t" r="r" b="b"/>
                <a:pathLst>
                  <a:path w="64769" h="33337">
                    <a:moveTo>
                      <a:pt x="64770" y="33338"/>
                    </a:moveTo>
                    <a:lnTo>
                      <a:pt x="64770" y="0"/>
                    </a:lnTo>
                    <a:lnTo>
                      <a:pt x="0" y="0"/>
                    </a:lnTo>
                    <a:lnTo>
                      <a:pt x="0" y="29528"/>
                    </a:lnTo>
                  </a:path>
                </a:pathLst>
              </a:custGeom>
              <a:noFill/>
              <a:ln w="28575" cap="flat">
                <a:solidFill>
                  <a:schemeClr val="bg1"/>
                </a:solid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1CBFE495-066E-45B3-9F9D-2A0B700DB3E3}"/>
                  </a:ext>
                </a:extLst>
              </p:cNvPr>
              <p:cNvSpPr/>
              <p:nvPr/>
            </p:nvSpPr>
            <p:spPr>
              <a:xfrm rot="10800000">
                <a:off x="3397267" y="3175844"/>
                <a:ext cx="100012" cy="57149"/>
              </a:xfrm>
              <a:custGeom>
                <a:avLst/>
                <a:gdLst>
                  <a:gd name="connsiteX0" fmla="*/ 0 w 100012"/>
                  <a:gd name="connsiteY0" fmla="*/ 0 h 57149"/>
                  <a:gd name="connsiteX1" fmla="*/ 100013 w 100012"/>
                  <a:gd name="connsiteY1" fmla="*/ 0 h 57149"/>
                  <a:gd name="connsiteX2" fmla="*/ 100013 w 100012"/>
                  <a:gd name="connsiteY2" fmla="*/ 57150 h 57149"/>
                  <a:gd name="connsiteX3" fmla="*/ 0 w 100012"/>
                  <a:gd name="connsiteY3" fmla="*/ 57150 h 57149"/>
                </a:gdLst>
                <a:ahLst/>
                <a:cxnLst>
                  <a:cxn ang="0">
                    <a:pos x="connsiteX0" y="connsiteY0"/>
                  </a:cxn>
                  <a:cxn ang="0">
                    <a:pos x="connsiteX1" y="connsiteY1"/>
                  </a:cxn>
                  <a:cxn ang="0">
                    <a:pos x="connsiteX2" y="connsiteY2"/>
                  </a:cxn>
                  <a:cxn ang="0">
                    <a:pos x="connsiteX3" y="connsiteY3"/>
                  </a:cxn>
                </a:cxnLst>
                <a:rect l="l" t="t" r="r" b="b"/>
                <a:pathLst>
                  <a:path w="100012" h="57149">
                    <a:moveTo>
                      <a:pt x="0" y="0"/>
                    </a:moveTo>
                    <a:lnTo>
                      <a:pt x="100013" y="0"/>
                    </a:lnTo>
                    <a:lnTo>
                      <a:pt x="100013" y="57150"/>
                    </a:lnTo>
                    <a:lnTo>
                      <a:pt x="0" y="57150"/>
                    </a:lnTo>
                    <a:close/>
                  </a:path>
                </a:pathLst>
              </a:custGeom>
              <a:noFill/>
              <a:ln w="28575" cap="flat">
                <a:solidFill>
                  <a:schemeClr val="bg1"/>
                </a:solid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B97167EB-C9D4-4C35-8B65-6BA3CB244C31}"/>
                  </a:ext>
                </a:extLst>
              </p:cNvPr>
              <p:cNvSpPr/>
              <p:nvPr/>
            </p:nvSpPr>
            <p:spPr>
              <a:xfrm>
                <a:off x="3318510" y="3301365"/>
                <a:ext cx="83820" cy="9525"/>
              </a:xfrm>
              <a:custGeom>
                <a:avLst/>
                <a:gdLst>
                  <a:gd name="connsiteX0" fmla="*/ 0 w 83820"/>
                  <a:gd name="connsiteY0" fmla="*/ 0 h 9525"/>
                  <a:gd name="connsiteX1" fmla="*/ 83820 w 83820"/>
                  <a:gd name="connsiteY1" fmla="*/ 0 h 9525"/>
                </a:gdLst>
                <a:ahLst/>
                <a:cxnLst>
                  <a:cxn ang="0">
                    <a:pos x="connsiteX0" y="connsiteY0"/>
                  </a:cxn>
                  <a:cxn ang="0">
                    <a:pos x="connsiteX1" y="connsiteY1"/>
                  </a:cxn>
                </a:cxnLst>
                <a:rect l="l" t="t" r="r" b="b"/>
                <a:pathLst>
                  <a:path w="83820" h="9525">
                    <a:moveTo>
                      <a:pt x="0" y="0"/>
                    </a:moveTo>
                    <a:lnTo>
                      <a:pt x="83820" y="0"/>
                    </a:lnTo>
                  </a:path>
                </a:pathLst>
              </a:custGeom>
              <a:ln w="28575" cap="flat">
                <a:solidFill>
                  <a:schemeClr val="bg1"/>
                </a:solid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B1CC2E62-E59A-4E05-8993-C769E71A8B4B}"/>
                  </a:ext>
                </a:extLst>
              </p:cNvPr>
              <p:cNvSpPr/>
              <p:nvPr/>
            </p:nvSpPr>
            <p:spPr>
              <a:xfrm>
                <a:off x="3318510" y="3414712"/>
                <a:ext cx="83820" cy="9525"/>
              </a:xfrm>
              <a:custGeom>
                <a:avLst/>
                <a:gdLst>
                  <a:gd name="connsiteX0" fmla="*/ 0 w 83820"/>
                  <a:gd name="connsiteY0" fmla="*/ 0 h 9525"/>
                  <a:gd name="connsiteX1" fmla="*/ 83820 w 83820"/>
                  <a:gd name="connsiteY1" fmla="*/ 0 h 9525"/>
                </a:gdLst>
                <a:ahLst/>
                <a:cxnLst>
                  <a:cxn ang="0">
                    <a:pos x="connsiteX0" y="connsiteY0"/>
                  </a:cxn>
                  <a:cxn ang="0">
                    <a:pos x="connsiteX1" y="connsiteY1"/>
                  </a:cxn>
                </a:cxnLst>
                <a:rect l="l" t="t" r="r" b="b"/>
                <a:pathLst>
                  <a:path w="83820" h="9525">
                    <a:moveTo>
                      <a:pt x="0" y="0"/>
                    </a:moveTo>
                    <a:lnTo>
                      <a:pt x="83820" y="0"/>
                    </a:lnTo>
                  </a:path>
                </a:pathLst>
              </a:custGeom>
              <a:ln w="28575" cap="flat">
                <a:solidFill>
                  <a:schemeClr val="bg1"/>
                </a:solid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9AE06783-3DBB-40BC-B136-E68BC0BF5E65}"/>
                  </a:ext>
                </a:extLst>
              </p:cNvPr>
              <p:cNvSpPr/>
              <p:nvPr/>
            </p:nvSpPr>
            <p:spPr>
              <a:xfrm>
                <a:off x="3105150" y="3133725"/>
                <a:ext cx="9525" cy="9525"/>
              </a:xfrm>
              <a:custGeom>
                <a:avLst/>
                <a:gdLst/>
                <a:ahLst/>
                <a:cxnLst/>
                <a:rect l="l" t="t" r="r" b="b"/>
                <a:pathLst>
                  <a:path w="9525" h="9525"/>
                </a:pathLst>
              </a:custGeom>
              <a:noFill/>
              <a:ln w="28575" cap="flat">
                <a:solidFill>
                  <a:schemeClr val="bg1"/>
                </a:solidFill>
                <a:prstDash val="solid"/>
                <a:miter/>
              </a:ln>
            </p:spPr>
            <p:txBody>
              <a:bodyPr rtlCol="0" anchor="ctr"/>
              <a:lstStyle/>
              <a:p>
                <a:endParaRPr lang="en-IN"/>
              </a:p>
            </p:txBody>
          </p:sp>
        </p:grpSp>
      </p:grpSp>
      <p:sp>
        <p:nvSpPr>
          <p:cNvPr id="4" name="Slide Number Placeholder 3">
            <a:extLst>
              <a:ext uri="{FF2B5EF4-FFF2-40B4-BE49-F238E27FC236}">
                <a16:creationId xmlns:a16="http://schemas.microsoft.com/office/drawing/2014/main" id="{E504604D-924F-427B-B93A-991B73A21962}"/>
              </a:ext>
            </a:extLst>
          </p:cNvPr>
          <p:cNvSpPr>
            <a:spLocks noGrp="1"/>
          </p:cNvSpPr>
          <p:nvPr>
            <p:ph type="sldNum" sz="quarter" idx="12"/>
          </p:nvPr>
        </p:nvSpPr>
        <p:spPr/>
        <p:txBody>
          <a:bodyPr/>
          <a:lstStyle/>
          <a:p>
            <a:fld id="{71A628A0-E779-4D32-97F1-9C80A60D6EF0}" type="slidenum">
              <a:rPr lang="en-IN" smtClean="0"/>
              <a:pPr/>
              <a:t>121</a:t>
            </a:fld>
            <a:r>
              <a:rPr lang="en-IN" dirty="0"/>
              <a:t> of 116</a:t>
            </a:r>
          </a:p>
        </p:txBody>
      </p:sp>
    </p:spTree>
    <p:extLst>
      <p:ext uri="{BB962C8B-B14F-4D97-AF65-F5344CB8AC3E}">
        <p14:creationId xmlns:p14="http://schemas.microsoft.com/office/powerpoint/2010/main" val="36707829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49637-2143-4879-BE45-668E63C43CAA}"/>
              </a:ext>
            </a:extLst>
          </p:cNvPr>
          <p:cNvSpPr>
            <a:spLocks noGrp="1"/>
          </p:cNvSpPr>
          <p:nvPr>
            <p:ph type="title"/>
          </p:nvPr>
        </p:nvSpPr>
        <p:spPr>
          <a:xfrm>
            <a:off x="310896" y="1483554"/>
            <a:ext cx="10972800" cy="373757"/>
          </a:xfrm>
        </p:spPr>
        <p:txBody>
          <a:bodyPr/>
          <a:lstStyle/>
          <a:p>
            <a:pPr marL="0" marR="0">
              <a:lnSpc>
                <a:spcPct val="107000"/>
              </a:lnSpc>
              <a:spcBef>
                <a:spcPts val="1000"/>
              </a:spcBef>
              <a:spcAft>
                <a:spcPts val="1000"/>
              </a:spcAft>
            </a:pPr>
            <a:r>
              <a:rPr lang="en-IN" sz="1800" b="1">
                <a:effectLst/>
                <a:latin typeface="Arial" panose="020B0604020202020204" pitchFamily="34" charset="0"/>
                <a:ea typeface="Calibri" panose="020F0502020204030204" pitchFamily="34" charset="0"/>
                <a:cs typeface="Times New Roman" panose="02020603050405020304" pitchFamily="18" charset="0"/>
              </a:rPr>
              <a:t>Sources of Nonfinancial Information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9" name="Rectangle 148">
            <a:extLst>
              <a:ext uri="{FF2B5EF4-FFF2-40B4-BE49-F238E27FC236}">
                <a16:creationId xmlns:a16="http://schemas.microsoft.com/office/drawing/2014/main" id="{67C659ED-AF0C-4870-975C-437442462B89}"/>
              </a:ext>
            </a:extLst>
          </p:cNvPr>
          <p:cNvSpPr/>
          <p:nvPr/>
        </p:nvSpPr>
        <p:spPr>
          <a:xfrm rot="5400000">
            <a:off x="6260916" y="1196893"/>
            <a:ext cx="4875987" cy="81319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98FB9B2-2DF4-4427-87D6-252D0B14FD9D}"/>
              </a:ext>
            </a:extLst>
          </p:cNvPr>
          <p:cNvSpPr txBox="1"/>
          <p:nvPr/>
        </p:nvSpPr>
        <p:spPr>
          <a:xfrm>
            <a:off x="301752" y="2057400"/>
            <a:ext cx="11337563" cy="672172"/>
          </a:xfrm>
          <a:prstGeom prst="rect">
            <a:avLst/>
          </a:prstGeom>
          <a:noFill/>
        </p:spPr>
        <p:txBody>
          <a:bodyPr wrap="square">
            <a:spAutoFit/>
          </a:bodyPr>
          <a:lstStyle/>
          <a:p>
            <a:pPr marL="0" marR="0" indent="0">
              <a:lnSpc>
                <a:spcPct val="107000"/>
              </a:lnSpc>
              <a:spcBef>
                <a:spcPts val="400"/>
              </a:spcBef>
              <a:spcAft>
                <a:spcPts val="400"/>
              </a:spcAft>
              <a:buNone/>
            </a:pPr>
            <a:r>
              <a:rPr lang="en-US" sz="1600" dirty="0">
                <a:effectLst/>
                <a:latin typeface="Arial" panose="020B0604020202020204" pitchFamily="34" charset="0"/>
                <a:ea typeface="Calibri" panose="020F0502020204030204" pitchFamily="34" charset="0"/>
                <a:cs typeface="Times New Roman" panose="02020603050405020304" pitchFamily="18" charset="0"/>
              </a:rPr>
              <a:t>The more inclusive your company overview is, the better understanding you’ll have of the company.</a:t>
            </a: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indent="0">
              <a:lnSpc>
                <a:spcPct val="107000"/>
              </a:lnSpc>
              <a:spcBef>
                <a:spcPts val="400"/>
              </a:spcBef>
              <a:spcAft>
                <a:spcPts val="400"/>
              </a:spcAft>
              <a:buNone/>
            </a:pPr>
            <a:r>
              <a:rPr lang="en-US" sz="1400" i="1" dirty="0">
                <a:solidFill>
                  <a:schemeClr val="accent3"/>
                </a:solidFill>
                <a:latin typeface="Arial" panose="020B0604020202020204" pitchFamily="34" charset="0"/>
                <a:cs typeface="Arial" panose="020B0604020202020204" pitchFamily="34" charset="0"/>
              </a:rPr>
              <a:t>Click on each icon to see what you can learn from these different resources. </a:t>
            </a:r>
          </a:p>
        </p:txBody>
      </p:sp>
      <p:sp>
        <p:nvSpPr>
          <p:cNvPr id="151" name="Rectangle 150">
            <a:extLst>
              <a:ext uri="{FF2B5EF4-FFF2-40B4-BE49-F238E27FC236}">
                <a16:creationId xmlns:a16="http://schemas.microsoft.com/office/drawing/2014/main" id="{8ED49D9A-8176-4886-A1AF-01E275526C89}"/>
              </a:ext>
            </a:extLst>
          </p:cNvPr>
          <p:cNvSpPr/>
          <p:nvPr/>
        </p:nvSpPr>
        <p:spPr>
          <a:xfrm rot="5400000">
            <a:off x="39339" y="3012745"/>
            <a:ext cx="1764000" cy="138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TextBox 151">
            <a:extLst>
              <a:ext uri="{FF2B5EF4-FFF2-40B4-BE49-F238E27FC236}">
                <a16:creationId xmlns:a16="http://schemas.microsoft.com/office/drawing/2014/main" id="{AF8F7BB6-9F5B-4B41-8353-28280A75DC61}"/>
              </a:ext>
            </a:extLst>
          </p:cNvPr>
          <p:cNvSpPr txBox="1"/>
          <p:nvPr/>
        </p:nvSpPr>
        <p:spPr>
          <a:xfrm>
            <a:off x="340926" y="3911843"/>
            <a:ext cx="1160827" cy="670889"/>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Business and Industry </a:t>
            </a:r>
            <a:br>
              <a:rPr lang="en-US" sz="1200" b="1" dirty="0">
                <a:solidFill>
                  <a:schemeClr val="bg1"/>
                </a:solidFill>
                <a:latin typeface="Arial" panose="020B0604020202020204" pitchFamily="34" charset="0"/>
                <a:cs typeface="Times New Roman" panose="02020603050405020304" pitchFamily="18" charset="0"/>
              </a:rPr>
            </a:br>
            <a:r>
              <a:rPr lang="en-US" sz="1200" b="1" dirty="0">
                <a:solidFill>
                  <a:schemeClr val="bg1"/>
                </a:solidFill>
                <a:latin typeface="Arial" panose="020B0604020202020204" pitchFamily="34" charset="0"/>
                <a:cs typeface="Times New Roman" panose="02020603050405020304" pitchFamily="18" charset="0"/>
              </a:rPr>
              <a:t>Description</a:t>
            </a:r>
          </a:p>
        </p:txBody>
      </p:sp>
      <p:sp>
        <p:nvSpPr>
          <p:cNvPr id="153" name="Oval 152">
            <a:extLst>
              <a:ext uri="{FF2B5EF4-FFF2-40B4-BE49-F238E27FC236}">
                <a16:creationId xmlns:a16="http://schemas.microsoft.com/office/drawing/2014/main" id="{14CF8614-C939-4918-B12F-1CCCC2F89107}"/>
              </a:ext>
            </a:extLst>
          </p:cNvPr>
          <p:cNvSpPr/>
          <p:nvPr/>
        </p:nvSpPr>
        <p:spPr>
          <a:xfrm>
            <a:off x="406266" y="2877597"/>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4" name="Group 153">
            <a:extLst>
              <a:ext uri="{FF2B5EF4-FFF2-40B4-BE49-F238E27FC236}">
                <a16:creationId xmlns:a16="http://schemas.microsoft.com/office/drawing/2014/main" id="{756BF49B-FEE7-4E06-BF0F-BAC483E47B62}"/>
              </a:ext>
            </a:extLst>
          </p:cNvPr>
          <p:cNvGrpSpPr/>
          <p:nvPr/>
        </p:nvGrpSpPr>
        <p:grpSpPr>
          <a:xfrm>
            <a:off x="542204" y="3118236"/>
            <a:ext cx="758271" cy="548869"/>
            <a:chOff x="4902517" y="3226117"/>
            <a:chExt cx="555307" cy="401955"/>
          </a:xfrm>
        </p:grpSpPr>
        <p:sp>
          <p:nvSpPr>
            <p:cNvPr id="155" name="Freeform: Shape 154">
              <a:extLst>
                <a:ext uri="{FF2B5EF4-FFF2-40B4-BE49-F238E27FC236}">
                  <a16:creationId xmlns:a16="http://schemas.microsoft.com/office/drawing/2014/main" id="{C5FE03C5-00CB-4661-838D-81FD5B97ADAE}"/>
                </a:ext>
              </a:extLst>
            </p:cNvPr>
            <p:cNvSpPr/>
            <p:nvPr/>
          </p:nvSpPr>
          <p:spPr>
            <a:xfrm>
              <a:off x="4902517" y="3618547"/>
              <a:ext cx="555307" cy="9525"/>
            </a:xfrm>
            <a:custGeom>
              <a:avLst/>
              <a:gdLst>
                <a:gd name="connsiteX0" fmla="*/ 0 w 555307"/>
                <a:gd name="connsiteY0" fmla="*/ 0 h 9525"/>
                <a:gd name="connsiteX1" fmla="*/ 555308 w 555307"/>
                <a:gd name="connsiteY1" fmla="*/ 0 h 9525"/>
              </a:gdLst>
              <a:ahLst/>
              <a:cxnLst>
                <a:cxn ang="0">
                  <a:pos x="connsiteX0" y="connsiteY0"/>
                </a:cxn>
                <a:cxn ang="0">
                  <a:pos x="connsiteX1" y="connsiteY1"/>
                </a:cxn>
              </a:cxnLst>
              <a:rect l="l" t="t" r="r" b="b"/>
              <a:pathLst>
                <a:path w="555307" h="9525">
                  <a:moveTo>
                    <a:pt x="0" y="0"/>
                  </a:moveTo>
                  <a:lnTo>
                    <a:pt x="555308" y="0"/>
                  </a:lnTo>
                </a:path>
              </a:pathLst>
            </a:custGeom>
            <a:ln w="12700" cap="flat">
              <a:solidFill>
                <a:schemeClr val="accent1"/>
              </a:solid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773AA5A3-98E3-4B68-A1A5-22262B294DE1}"/>
                </a:ext>
              </a:extLst>
            </p:cNvPr>
            <p:cNvSpPr/>
            <p:nvPr/>
          </p:nvSpPr>
          <p:spPr>
            <a:xfrm>
              <a:off x="4947284" y="3285172"/>
              <a:ext cx="107632" cy="333375"/>
            </a:xfrm>
            <a:custGeom>
              <a:avLst/>
              <a:gdLst>
                <a:gd name="connsiteX0" fmla="*/ 0 w 107632"/>
                <a:gd name="connsiteY0" fmla="*/ 333375 h 333375"/>
                <a:gd name="connsiteX1" fmla="*/ 0 w 107632"/>
                <a:gd name="connsiteY1" fmla="*/ 0 h 333375"/>
                <a:gd name="connsiteX2" fmla="*/ 107633 w 107632"/>
                <a:gd name="connsiteY2" fmla="*/ 0 h 333375"/>
                <a:gd name="connsiteX3" fmla="*/ 107633 w 107632"/>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7632" h="333375">
                  <a:moveTo>
                    <a:pt x="0" y="333375"/>
                  </a:moveTo>
                  <a:lnTo>
                    <a:pt x="0" y="0"/>
                  </a:lnTo>
                  <a:lnTo>
                    <a:pt x="107633" y="0"/>
                  </a:lnTo>
                  <a:lnTo>
                    <a:pt x="107633" y="333375"/>
                  </a:lnTo>
                </a:path>
              </a:pathLst>
            </a:custGeom>
            <a:noFill/>
            <a:ln w="12700" cap="flat">
              <a:solidFill>
                <a:schemeClr val="accent1"/>
              </a:solid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0413952D-87EA-473E-AE05-09161F3ED2AB}"/>
                </a:ext>
              </a:extLst>
            </p:cNvPr>
            <p:cNvSpPr/>
            <p:nvPr/>
          </p:nvSpPr>
          <p:spPr>
            <a:xfrm>
              <a:off x="5054917" y="3226117"/>
              <a:ext cx="240029" cy="392430"/>
            </a:xfrm>
            <a:custGeom>
              <a:avLst/>
              <a:gdLst>
                <a:gd name="connsiteX0" fmla="*/ 240030 w 240029"/>
                <a:gd name="connsiteY0" fmla="*/ 392430 h 392430"/>
                <a:gd name="connsiteX1" fmla="*/ 240030 w 240029"/>
                <a:gd name="connsiteY1" fmla="*/ 0 h 392430"/>
                <a:gd name="connsiteX2" fmla="*/ 0 w 240029"/>
                <a:gd name="connsiteY2" fmla="*/ 0 h 392430"/>
                <a:gd name="connsiteX3" fmla="*/ 0 w 240029"/>
                <a:gd name="connsiteY3" fmla="*/ 59055 h 392430"/>
              </a:gdLst>
              <a:ahLst/>
              <a:cxnLst>
                <a:cxn ang="0">
                  <a:pos x="connsiteX0" y="connsiteY0"/>
                </a:cxn>
                <a:cxn ang="0">
                  <a:pos x="connsiteX1" y="connsiteY1"/>
                </a:cxn>
                <a:cxn ang="0">
                  <a:pos x="connsiteX2" y="connsiteY2"/>
                </a:cxn>
                <a:cxn ang="0">
                  <a:pos x="connsiteX3" y="connsiteY3"/>
                </a:cxn>
              </a:cxnLst>
              <a:rect l="l" t="t" r="r" b="b"/>
              <a:pathLst>
                <a:path w="240029" h="392430">
                  <a:moveTo>
                    <a:pt x="240030" y="392430"/>
                  </a:moveTo>
                  <a:lnTo>
                    <a:pt x="240030" y="0"/>
                  </a:lnTo>
                  <a:lnTo>
                    <a:pt x="0" y="0"/>
                  </a:lnTo>
                  <a:lnTo>
                    <a:pt x="0" y="59055"/>
                  </a:lnTo>
                </a:path>
              </a:pathLst>
            </a:custGeom>
            <a:noFill/>
            <a:ln w="12700" cap="flat">
              <a:solidFill>
                <a:schemeClr val="accent1"/>
              </a:solid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4E256067-D822-4DF7-B7EA-2824B4E11EF6}"/>
                </a:ext>
              </a:extLst>
            </p:cNvPr>
            <p:cNvSpPr/>
            <p:nvPr/>
          </p:nvSpPr>
          <p:spPr>
            <a:xfrm>
              <a:off x="5294947" y="3285172"/>
              <a:ext cx="117157" cy="333375"/>
            </a:xfrm>
            <a:custGeom>
              <a:avLst/>
              <a:gdLst>
                <a:gd name="connsiteX0" fmla="*/ 0 w 117157"/>
                <a:gd name="connsiteY0" fmla="*/ 0 h 333375"/>
                <a:gd name="connsiteX1" fmla="*/ 117158 w 117157"/>
                <a:gd name="connsiteY1" fmla="*/ 0 h 333375"/>
                <a:gd name="connsiteX2" fmla="*/ 117158 w 117157"/>
                <a:gd name="connsiteY2" fmla="*/ 333375 h 333375"/>
              </a:gdLst>
              <a:ahLst/>
              <a:cxnLst>
                <a:cxn ang="0">
                  <a:pos x="connsiteX0" y="connsiteY0"/>
                </a:cxn>
                <a:cxn ang="0">
                  <a:pos x="connsiteX1" y="connsiteY1"/>
                </a:cxn>
                <a:cxn ang="0">
                  <a:pos x="connsiteX2" y="connsiteY2"/>
                </a:cxn>
              </a:cxnLst>
              <a:rect l="l" t="t" r="r" b="b"/>
              <a:pathLst>
                <a:path w="117157" h="333375">
                  <a:moveTo>
                    <a:pt x="0" y="0"/>
                  </a:moveTo>
                  <a:lnTo>
                    <a:pt x="117158" y="0"/>
                  </a:lnTo>
                  <a:lnTo>
                    <a:pt x="117158" y="333375"/>
                  </a:lnTo>
                </a:path>
              </a:pathLst>
            </a:custGeom>
            <a:noFill/>
            <a:ln w="12700" cap="flat">
              <a:solidFill>
                <a:schemeClr val="accent1"/>
              </a:solid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8025DCB9-4CB8-40AD-B144-C542239FE052}"/>
                </a:ext>
              </a:extLst>
            </p:cNvPr>
            <p:cNvSpPr/>
            <p:nvPr/>
          </p:nvSpPr>
          <p:spPr>
            <a:xfrm>
              <a:off x="4990147" y="3333750"/>
              <a:ext cx="35242" cy="88582"/>
            </a:xfrm>
            <a:custGeom>
              <a:avLst/>
              <a:gdLst>
                <a:gd name="connsiteX0" fmla="*/ 0 w 35242"/>
                <a:gd name="connsiteY0" fmla="*/ 0 h 88582"/>
                <a:gd name="connsiteX1" fmla="*/ 35242 w 35242"/>
                <a:gd name="connsiteY1" fmla="*/ 0 h 88582"/>
                <a:gd name="connsiteX2" fmla="*/ 35242 w 35242"/>
                <a:gd name="connsiteY2" fmla="*/ 88582 h 88582"/>
                <a:gd name="connsiteX3" fmla="*/ 0 w 35242"/>
                <a:gd name="connsiteY3" fmla="*/ 88582 h 88582"/>
              </a:gdLst>
              <a:ahLst/>
              <a:cxnLst>
                <a:cxn ang="0">
                  <a:pos x="connsiteX0" y="connsiteY0"/>
                </a:cxn>
                <a:cxn ang="0">
                  <a:pos x="connsiteX1" y="connsiteY1"/>
                </a:cxn>
                <a:cxn ang="0">
                  <a:pos x="connsiteX2" y="connsiteY2"/>
                </a:cxn>
                <a:cxn ang="0">
                  <a:pos x="connsiteX3" y="connsiteY3"/>
                </a:cxn>
              </a:cxnLst>
              <a:rect l="l" t="t" r="r" b="b"/>
              <a:pathLst>
                <a:path w="35242" h="88582">
                  <a:moveTo>
                    <a:pt x="0" y="0"/>
                  </a:moveTo>
                  <a:lnTo>
                    <a:pt x="35242" y="0"/>
                  </a:lnTo>
                  <a:lnTo>
                    <a:pt x="35242" y="88582"/>
                  </a:lnTo>
                  <a:lnTo>
                    <a:pt x="0" y="88582"/>
                  </a:lnTo>
                  <a:close/>
                </a:path>
              </a:pathLst>
            </a:custGeom>
            <a:noFill/>
            <a:ln w="12700" cap="flat">
              <a:solidFill>
                <a:schemeClr val="accent1"/>
              </a:solid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EEF56099-F7C4-405E-996E-89436FA31034}"/>
                </a:ext>
              </a:extLst>
            </p:cNvPr>
            <p:cNvSpPr/>
            <p:nvPr/>
          </p:nvSpPr>
          <p:spPr>
            <a:xfrm>
              <a:off x="4990147" y="3476625"/>
              <a:ext cx="35242" cy="88582"/>
            </a:xfrm>
            <a:custGeom>
              <a:avLst/>
              <a:gdLst>
                <a:gd name="connsiteX0" fmla="*/ 0 w 35242"/>
                <a:gd name="connsiteY0" fmla="*/ 0 h 88582"/>
                <a:gd name="connsiteX1" fmla="*/ 35242 w 35242"/>
                <a:gd name="connsiteY1" fmla="*/ 0 h 88582"/>
                <a:gd name="connsiteX2" fmla="*/ 35242 w 35242"/>
                <a:gd name="connsiteY2" fmla="*/ 88582 h 88582"/>
                <a:gd name="connsiteX3" fmla="*/ 0 w 35242"/>
                <a:gd name="connsiteY3" fmla="*/ 88582 h 88582"/>
              </a:gdLst>
              <a:ahLst/>
              <a:cxnLst>
                <a:cxn ang="0">
                  <a:pos x="connsiteX0" y="connsiteY0"/>
                </a:cxn>
                <a:cxn ang="0">
                  <a:pos x="connsiteX1" y="connsiteY1"/>
                </a:cxn>
                <a:cxn ang="0">
                  <a:pos x="connsiteX2" y="connsiteY2"/>
                </a:cxn>
                <a:cxn ang="0">
                  <a:pos x="connsiteX3" y="connsiteY3"/>
                </a:cxn>
              </a:cxnLst>
              <a:rect l="l" t="t" r="r" b="b"/>
              <a:pathLst>
                <a:path w="35242" h="88582">
                  <a:moveTo>
                    <a:pt x="0" y="0"/>
                  </a:moveTo>
                  <a:lnTo>
                    <a:pt x="35242" y="0"/>
                  </a:lnTo>
                  <a:lnTo>
                    <a:pt x="35242" y="88582"/>
                  </a:lnTo>
                  <a:lnTo>
                    <a:pt x="0" y="88582"/>
                  </a:lnTo>
                  <a:close/>
                </a:path>
              </a:pathLst>
            </a:custGeom>
            <a:noFill/>
            <a:ln w="12700" cap="flat">
              <a:solidFill>
                <a:schemeClr val="accent1"/>
              </a:solid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79CD7ACB-F57E-4E1F-BC24-32B5138649A8}"/>
                </a:ext>
              </a:extLst>
            </p:cNvPr>
            <p:cNvSpPr/>
            <p:nvPr/>
          </p:nvSpPr>
          <p:spPr>
            <a:xfrm>
              <a:off x="5335905" y="3336607"/>
              <a:ext cx="35242" cy="88582"/>
            </a:xfrm>
            <a:custGeom>
              <a:avLst/>
              <a:gdLst>
                <a:gd name="connsiteX0" fmla="*/ 0 w 35242"/>
                <a:gd name="connsiteY0" fmla="*/ 0 h 88582"/>
                <a:gd name="connsiteX1" fmla="*/ 35242 w 35242"/>
                <a:gd name="connsiteY1" fmla="*/ 0 h 88582"/>
                <a:gd name="connsiteX2" fmla="*/ 35242 w 35242"/>
                <a:gd name="connsiteY2" fmla="*/ 88582 h 88582"/>
                <a:gd name="connsiteX3" fmla="*/ 0 w 35242"/>
                <a:gd name="connsiteY3" fmla="*/ 88582 h 88582"/>
              </a:gdLst>
              <a:ahLst/>
              <a:cxnLst>
                <a:cxn ang="0">
                  <a:pos x="connsiteX0" y="connsiteY0"/>
                </a:cxn>
                <a:cxn ang="0">
                  <a:pos x="connsiteX1" y="connsiteY1"/>
                </a:cxn>
                <a:cxn ang="0">
                  <a:pos x="connsiteX2" y="connsiteY2"/>
                </a:cxn>
                <a:cxn ang="0">
                  <a:pos x="connsiteX3" y="connsiteY3"/>
                </a:cxn>
              </a:cxnLst>
              <a:rect l="l" t="t" r="r" b="b"/>
              <a:pathLst>
                <a:path w="35242" h="88582">
                  <a:moveTo>
                    <a:pt x="0" y="0"/>
                  </a:moveTo>
                  <a:lnTo>
                    <a:pt x="35242" y="0"/>
                  </a:lnTo>
                  <a:lnTo>
                    <a:pt x="35242" y="88582"/>
                  </a:lnTo>
                  <a:lnTo>
                    <a:pt x="0" y="88582"/>
                  </a:lnTo>
                  <a:close/>
                </a:path>
              </a:pathLst>
            </a:custGeom>
            <a:noFill/>
            <a:ln w="12700" cap="flat">
              <a:solidFill>
                <a:schemeClr val="accent1"/>
              </a:solid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C7E9F420-A18F-44E8-BA10-F654E7935B2D}"/>
                </a:ext>
              </a:extLst>
            </p:cNvPr>
            <p:cNvSpPr/>
            <p:nvPr/>
          </p:nvSpPr>
          <p:spPr>
            <a:xfrm>
              <a:off x="5335905" y="3478530"/>
              <a:ext cx="35242" cy="88582"/>
            </a:xfrm>
            <a:custGeom>
              <a:avLst/>
              <a:gdLst>
                <a:gd name="connsiteX0" fmla="*/ 0 w 35242"/>
                <a:gd name="connsiteY0" fmla="*/ 0 h 88582"/>
                <a:gd name="connsiteX1" fmla="*/ 35242 w 35242"/>
                <a:gd name="connsiteY1" fmla="*/ 0 h 88582"/>
                <a:gd name="connsiteX2" fmla="*/ 35242 w 35242"/>
                <a:gd name="connsiteY2" fmla="*/ 88583 h 88582"/>
                <a:gd name="connsiteX3" fmla="*/ 0 w 35242"/>
                <a:gd name="connsiteY3" fmla="*/ 88583 h 88582"/>
              </a:gdLst>
              <a:ahLst/>
              <a:cxnLst>
                <a:cxn ang="0">
                  <a:pos x="connsiteX0" y="connsiteY0"/>
                </a:cxn>
                <a:cxn ang="0">
                  <a:pos x="connsiteX1" y="connsiteY1"/>
                </a:cxn>
                <a:cxn ang="0">
                  <a:pos x="connsiteX2" y="connsiteY2"/>
                </a:cxn>
                <a:cxn ang="0">
                  <a:pos x="connsiteX3" y="connsiteY3"/>
                </a:cxn>
              </a:cxnLst>
              <a:rect l="l" t="t" r="r" b="b"/>
              <a:pathLst>
                <a:path w="35242" h="88582">
                  <a:moveTo>
                    <a:pt x="0" y="0"/>
                  </a:moveTo>
                  <a:lnTo>
                    <a:pt x="35242" y="0"/>
                  </a:lnTo>
                  <a:lnTo>
                    <a:pt x="35242" y="88583"/>
                  </a:lnTo>
                  <a:lnTo>
                    <a:pt x="0" y="88583"/>
                  </a:lnTo>
                  <a:close/>
                </a:path>
              </a:pathLst>
            </a:custGeom>
            <a:noFill/>
            <a:ln w="12700" cap="flat">
              <a:solidFill>
                <a:schemeClr val="accent1"/>
              </a:solid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4BF0A9F8-8380-410D-A3F5-25CF7AE64312}"/>
                </a:ext>
              </a:extLst>
            </p:cNvPr>
            <p:cNvSpPr/>
            <p:nvPr/>
          </p:nvSpPr>
          <p:spPr>
            <a:xfrm>
              <a:off x="5085397" y="3265170"/>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chemeClr val="accent1"/>
              </a:solid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23E47803-191E-43B9-AC89-4A9F93EB8621}"/>
                </a:ext>
              </a:extLst>
            </p:cNvPr>
            <p:cNvSpPr/>
            <p:nvPr/>
          </p:nvSpPr>
          <p:spPr>
            <a:xfrm>
              <a:off x="5157787" y="3265170"/>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chemeClr val="accent1"/>
              </a:solid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0BCDF19E-EE7B-458B-AEA7-3FA46D7D3AAB}"/>
                </a:ext>
              </a:extLst>
            </p:cNvPr>
            <p:cNvSpPr/>
            <p:nvPr/>
          </p:nvSpPr>
          <p:spPr>
            <a:xfrm>
              <a:off x="5227320" y="3265170"/>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chemeClr val="accent1"/>
              </a:solid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25641DE7-B3E7-4E80-AC20-DC11544F203E}"/>
                </a:ext>
              </a:extLst>
            </p:cNvPr>
            <p:cNvSpPr/>
            <p:nvPr/>
          </p:nvSpPr>
          <p:spPr>
            <a:xfrm>
              <a:off x="5085397" y="3335655"/>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chemeClr val="accent1"/>
              </a:solid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F905AD0E-3E53-444B-A6B2-BD643DBFD536}"/>
                </a:ext>
              </a:extLst>
            </p:cNvPr>
            <p:cNvSpPr/>
            <p:nvPr/>
          </p:nvSpPr>
          <p:spPr>
            <a:xfrm>
              <a:off x="5157787" y="3335655"/>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chemeClr val="accent1"/>
              </a:solid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B2482B0C-CD12-4356-A423-B546569F7253}"/>
                </a:ext>
              </a:extLst>
            </p:cNvPr>
            <p:cNvSpPr/>
            <p:nvPr/>
          </p:nvSpPr>
          <p:spPr>
            <a:xfrm>
              <a:off x="5227320" y="3335655"/>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chemeClr val="accent1"/>
              </a:solid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0CDB3FA7-695E-488F-9B8D-6A9B71AF3C66}"/>
                </a:ext>
              </a:extLst>
            </p:cNvPr>
            <p:cNvSpPr/>
            <p:nvPr/>
          </p:nvSpPr>
          <p:spPr>
            <a:xfrm>
              <a:off x="5085397" y="3402330"/>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chemeClr val="accent1"/>
              </a:solid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C0A20F33-77A3-4AAA-893B-45CD3BA42E5B}"/>
                </a:ext>
              </a:extLst>
            </p:cNvPr>
            <p:cNvSpPr/>
            <p:nvPr/>
          </p:nvSpPr>
          <p:spPr>
            <a:xfrm>
              <a:off x="5157787" y="3402330"/>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chemeClr val="accent1"/>
              </a:solid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1FD7AF81-2EDB-4617-9A76-008E3A911D75}"/>
                </a:ext>
              </a:extLst>
            </p:cNvPr>
            <p:cNvSpPr/>
            <p:nvPr/>
          </p:nvSpPr>
          <p:spPr>
            <a:xfrm>
              <a:off x="5117782" y="3490912"/>
              <a:ext cx="122872" cy="110490"/>
            </a:xfrm>
            <a:custGeom>
              <a:avLst/>
              <a:gdLst>
                <a:gd name="connsiteX0" fmla="*/ 0 w 122872"/>
                <a:gd name="connsiteY0" fmla="*/ 0 h 110490"/>
                <a:gd name="connsiteX1" fmla="*/ 122872 w 122872"/>
                <a:gd name="connsiteY1" fmla="*/ 0 h 110490"/>
                <a:gd name="connsiteX2" fmla="*/ 122872 w 122872"/>
                <a:gd name="connsiteY2" fmla="*/ 110490 h 110490"/>
                <a:gd name="connsiteX3" fmla="*/ 0 w 122872"/>
                <a:gd name="connsiteY3" fmla="*/ 110490 h 110490"/>
              </a:gdLst>
              <a:ahLst/>
              <a:cxnLst>
                <a:cxn ang="0">
                  <a:pos x="connsiteX0" y="connsiteY0"/>
                </a:cxn>
                <a:cxn ang="0">
                  <a:pos x="connsiteX1" y="connsiteY1"/>
                </a:cxn>
                <a:cxn ang="0">
                  <a:pos x="connsiteX2" y="connsiteY2"/>
                </a:cxn>
                <a:cxn ang="0">
                  <a:pos x="connsiteX3" y="connsiteY3"/>
                </a:cxn>
              </a:cxnLst>
              <a:rect l="l" t="t" r="r" b="b"/>
              <a:pathLst>
                <a:path w="122872" h="110490">
                  <a:moveTo>
                    <a:pt x="0" y="0"/>
                  </a:moveTo>
                  <a:lnTo>
                    <a:pt x="122872" y="0"/>
                  </a:lnTo>
                  <a:lnTo>
                    <a:pt x="122872" y="110490"/>
                  </a:lnTo>
                  <a:lnTo>
                    <a:pt x="0" y="110490"/>
                  </a:lnTo>
                  <a:close/>
                </a:path>
              </a:pathLst>
            </a:custGeom>
            <a:noFill/>
            <a:ln w="12700" cap="flat">
              <a:solidFill>
                <a:schemeClr val="accent1"/>
              </a:solid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7ED30818-87C8-4CAA-A4E0-6DBC47E2EFCA}"/>
                </a:ext>
              </a:extLst>
            </p:cNvPr>
            <p:cNvSpPr/>
            <p:nvPr/>
          </p:nvSpPr>
          <p:spPr>
            <a:xfrm>
              <a:off x="5227320" y="3402330"/>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chemeClr val="accent1"/>
              </a:solidFill>
              <a:prstDash val="solid"/>
              <a:miter/>
            </a:ln>
          </p:spPr>
          <p:txBody>
            <a:bodyPr rtlCol="0" anchor="ctr"/>
            <a:lstStyle/>
            <a:p>
              <a:endParaRPr lang="en-IN"/>
            </a:p>
          </p:txBody>
        </p:sp>
      </p:grpSp>
      <p:sp>
        <p:nvSpPr>
          <p:cNvPr id="173" name="Rectangle 172">
            <a:extLst>
              <a:ext uri="{FF2B5EF4-FFF2-40B4-BE49-F238E27FC236}">
                <a16:creationId xmlns:a16="http://schemas.microsoft.com/office/drawing/2014/main" id="{6C453AF1-7854-4CA2-B93B-CA45A28271FA}"/>
              </a:ext>
            </a:extLst>
          </p:cNvPr>
          <p:cNvSpPr/>
          <p:nvPr/>
        </p:nvSpPr>
        <p:spPr>
          <a:xfrm rot="5400000">
            <a:off x="1510920" y="3012744"/>
            <a:ext cx="1764000" cy="138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FD39C89F-8433-48C6-B12D-F4BEEF35784E}"/>
              </a:ext>
            </a:extLst>
          </p:cNvPr>
          <p:cNvSpPr txBox="1"/>
          <p:nvPr/>
        </p:nvSpPr>
        <p:spPr>
          <a:xfrm>
            <a:off x="1812507" y="3911842"/>
            <a:ext cx="1160827" cy="473271"/>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Products </a:t>
            </a:r>
            <a:br>
              <a:rPr lang="en-US" sz="1200" b="1" dirty="0">
                <a:solidFill>
                  <a:schemeClr val="bg1"/>
                </a:solidFill>
                <a:latin typeface="Arial" panose="020B0604020202020204" pitchFamily="34" charset="0"/>
                <a:cs typeface="Times New Roman" panose="02020603050405020304" pitchFamily="18" charset="0"/>
              </a:rPr>
            </a:br>
            <a:r>
              <a:rPr lang="en-US" sz="1200" b="1" dirty="0">
                <a:solidFill>
                  <a:schemeClr val="bg1"/>
                </a:solidFill>
                <a:latin typeface="Arial" panose="020B0604020202020204" pitchFamily="34" charset="0"/>
                <a:cs typeface="Times New Roman" panose="02020603050405020304" pitchFamily="18" charset="0"/>
              </a:rPr>
              <a:t>and Services</a:t>
            </a:r>
          </a:p>
        </p:txBody>
      </p:sp>
      <p:sp>
        <p:nvSpPr>
          <p:cNvPr id="175" name="Oval 174">
            <a:extLst>
              <a:ext uri="{FF2B5EF4-FFF2-40B4-BE49-F238E27FC236}">
                <a16:creationId xmlns:a16="http://schemas.microsoft.com/office/drawing/2014/main" id="{0C5B8378-1721-4F8B-A7FB-4ACC2C7D6D84}"/>
              </a:ext>
            </a:extLst>
          </p:cNvPr>
          <p:cNvSpPr/>
          <p:nvPr/>
        </p:nvSpPr>
        <p:spPr>
          <a:xfrm>
            <a:off x="1877847" y="2877596"/>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 name="Rectangle 175">
            <a:extLst>
              <a:ext uri="{FF2B5EF4-FFF2-40B4-BE49-F238E27FC236}">
                <a16:creationId xmlns:a16="http://schemas.microsoft.com/office/drawing/2014/main" id="{155AD27C-676E-494F-9CD2-DAD87CEA3A90}"/>
              </a:ext>
            </a:extLst>
          </p:cNvPr>
          <p:cNvSpPr/>
          <p:nvPr/>
        </p:nvSpPr>
        <p:spPr>
          <a:xfrm rot="5400000">
            <a:off x="2982501" y="3012743"/>
            <a:ext cx="1764000" cy="138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TextBox 176">
            <a:extLst>
              <a:ext uri="{FF2B5EF4-FFF2-40B4-BE49-F238E27FC236}">
                <a16:creationId xmlns:a16="http://schemas.microsoft.com/office/drawing/2014/main" id="{F3ADEEB9-714D-4AF8-8939-BF2DCFCDA1B4}"/>
              </a:ext>
            </a:extLst>
          </p:cNvPr>
          <p:cNvSpPr txBox="1"/>
          <p:nvPr/>
        </p:nvSpPr>
        <p:spPr>
          <a:xfrm>
            <a:off x="3284088" y="3911841"/>
            <a:ext cx="1160827" cy="473271"/>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Markets and Competition</a:t>
            </a:r>
          </a:p>
        </p:txBody>
      </p:sp>
      <p:sp>
        <p:nvSpPr>
          <p:cNvPr id="178" name="Oval 177">
            <a:extLst>
              <a:ext uri="{FF2B5EF4-FFF2-40B4-BE49-F238E27FC236}">
                <a16:creationId xmlns:a16="http://schemas.microsoft.com/office/drawing/2014/main" id="{B03CAE14-164B-44DA-B875-F8D9F389E1B8}"/>
              </a:ext>
            </a:extLst>
          </p:cNvPr>
          <p:cNvSpPr/>
          <p:nvPr/>
        </p:nvSpPr>
        <p:spPr>
          <a:xfrm>
            <a:off x="3349428" y="2877595"/>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 name="Rectangle 178">
            <a:extLst>
              <a:ext uri="{FF2B5EF4-FFF2-40B4-BE49-F238E27FC236}">
                <a16:creationId xmlns:a16="http://schemas.microsoft.com/office/drawing/2014/main" id="{179BB6B5-60AA-4959-A212-92A8B5768B11}"/>
              </a:ext>
            </a:extLst>
          </p:cNvPr>
          <p:cNvSpPr/>
          <p:nvPr/>
        </p:nvSpPr>
        <p:spPr>
          <a:xfrm rot="5400000">
            <a:off x="183338" y="4697150"/>
            <a:ext cx="1476000" cy="1388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TextBox 179">
            <a:extLst>
              <a:ext uri="{FF2B5EF4-FFF2-40B4-BE49-F238E27FC236}">
                <a16:creationId xmlns:a16="http://schemas.microsoft.com/office/drawing/2014/main" id="{071ACC59-0BFB-4B1D-B311-00C24D37B491}"/>
              </a:ext>
            </a:extLst>
          </p:cNvPr>
          <p:cNvSpPr txBox="1"/>
          <p:nvPr/>
        </p:nvSpPr>
        <p:spPr>
          <a:xfrm>
            <a:off x="340926" y="5740249"/>
            <a:ext cx="1160827" cy="275653"/>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Customers</a:t>
            </a:r>
          </a:p>
        </p:txBody>
      </p:sp>
      <p:sp>
        <p:nvSpPr>
          <p:cNvPr id="181" name="Oval 180">
            <a:extLst>
              <a:ext uri="{FF2B5EF4-FFF2-40B4-BE49-F238E27FC236}">
                <a16:creationId xmlns:a16="http://schemas.microsoft.com/office/drawing/2014/main" id="{6BF779D4-3127-4A79-BEC7-180F9387B918}"/>
              </a:ext>
            </a:extLst>
          </p:cNvPr>
          <p:cNvSpPr/>
          <p:nvPr/>
        </p:nvSpPr>
        <p:spPr>
          <a:xfrm>
            <a:off x="406266" y="4706003"/>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 name="Rectangle 181">
            <a:extLst>
              <a:ext uri="{FF2B5EF4-FFF2-40B4-BE49-F238E27FC236}">
                <a16:creationId xmlns:a16="http://schemas.microsoft.com/office/drawing/2014/main" id="{5EABFD6C-0B56-4F26-B324-3ADD2A93B991}"/>
              </a:ext>
            </a:extLst>
          </p:cNvPr>
          <p:cNvSpPr/>
          <p:nvPr/>
        </p:nvSpPr>
        <p:spPr>
          <a:xfrm rot="5400000">
            <a:off x="1654919" y="4697149"/>
            <a:ext cx="1476000" cy="1388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TextBox 182">
            <a:extLst>
              <a:ext uri="{FF2B5EF4-FFF2-40B4-BE49-F238E27FC236}">
                <a16:creationId xmlns:a16="http://schemas.microsoft.com/office/drawing/2014/main" id="{526AFDA6-A3A6-467C-99EE-9BFA75DADAC5}"/>
              </a:ext>
            </a:extLst>
          </p:cNvPr>
          <p:cNvSpPr txBox="1"/>
          <p:nvPr/>
        </p:nvSpPr>
        <p:spPr>
          <a:xfrm>
            <a:off x="1812507" y="5740248"/>
            <a:ext cx="1160827" cy="275653"/>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Suppliers</a:t>
            </a:r>
          </a:p>
        </p:txBody>
      </p:sp>
      <p:sp>
        <p:nvSpPr>
          <p:cNvPr id="184" name="Oval 183">
            <a:extLst>
              <a:ext uri="{FF2B5EF4-FFF2-40B4-BE49-F238E27FC236}">
                <a16:creationId xmlns:a16="http://schemas.microsoft.com/office/drawing/2014/main" id="{FA32AA0E-C870-4665-A413-3BA3F3AB46F5}"/>
              </a:ext>
            </a:extLst>
          </p:cNvPr>
          <p:cNvSpPr/>
          <p:nvPr/>
        </p:nvSpPr>
        <p:spPr>
          <a:xfrm>
            <a:off x="1877847" y="4706002"/>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5" name="Rectangle 184">
            <a:extLst>
              <a:ext uri="{FF2B5EF4-FFF2-40B4-BE49-F238E27FC236}">
                <a16:creationId xmlns:a16="http://schemas.microsoft.com/office/drawing/2014/main" id="{4222DF10-8364-4755-8217-7800FEC3DC1F}"/>
              </a:ext>
            </a:extLst>
          </p:cNvPr>
          <p:cNvSpPr/>
          <p:nvPr/>
        </p:nvSpPr>
        <p:spPr>
          <a:xfrm rot="5400000">
            <a:off x="3126501" y="4697148"/>
            <a:ext cx="1476000" cy="138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TextBox 185">
            <a:extLst>
              <a:ext uri="{FF2B5EF4-FFF2-40B4-BE49-F238E27FC236}">
                <a16:creationId xmlns:a16="http://schemas.microsoft.com/office/drawing/2014/main" id="{A074D7A3-C7E1-4BC3-8EEE-5D8A60ED868B}"/>
              </a:ext>
            </a:extLst>
          </p:cNvPr>
          <p:cNvSpPr txBox="1"/>
          <p:nvPr/>
        </p:nvSpPr>
        <p:spPr>
          <a:xfrm>
            <a:off x="3284088" y="5740247"/>
            <a:ext cx="1160827" cy="275653"/>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Facilities</a:t>
            </a:r>
          </a:p>
        </p:txBody>
      </p:sp>
      <p:sp>
        <p:nvSpPr>
          <p:cNvPr id="187" name="Oval 186">
            <a:extLst>
              <a:ext uri="{FF2B5EF4-FFF2-40B4-BE49-F238E27FC236}">
                <a16:creationId xmlns:a16="http://schemas.microsoft.com/office/drawing/2014/main" id="{4FA0CB3E-17D6-4BE7-A831-DAF843C6CCFC}"/>
              </a:ext>
            </a:extLst>
          </p:cNvPr>
          <p:cNvSpPr/>
          <p:nvPr/>
        </p:nvSpPr>
        <p:spPr>
          <a:xfrm>
            <a:off x="3349428" y="4706001"/>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 name="Rectangle 187">
            <a:extLst>
              <a:ext uri="{FF2B5EF4-FFF2-40B4-BE49-F238E27FC236}">
                <a16:creationId xmlns:a16="http://schemas.microsoft.com/office/drawing/2014/main" id="{5A2A2339-57DD-4387-9EC9-68F76B7E1B2E}"/>
              </a:ext>
            </a:extLst>
          </p:cNvPr>
          <p:cNvSpPr/>
          <p:nvPr/>
        </p:nvSpPr>
        <p:spPr>
          <a:xfrm rot="5400000">
            <a:off x="183338" y="6236188"/>
            <a:ext cx="1476000" cy="1388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TextBox 188">
            <a:extLst>
              <a:ext uri="{FF2B5EF4-FFF2-40B4-BE49-F238E27FC236}">
                <a16:creationId xmlns:a16="http://schemas.microsoft.com/office/drawing/2014/main" id="{33E4DCF6-7B52-4180-B850-CDC66A8852B8}"/>
              </a:ext>
            </a:extLst>
          </p:cNvPr>
          <p:cNvSpPr txBox="1"/>
          <p:nvPr/>
        </p:nvSpPr>
        <p:spPr>
          <a:xfrm>
            <a:off x="340926" y="7279287"/>
            <a:ext cx="1160827" cy="275653"/>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Management</a:t>
            </a:r>
          </a:p>
        </p:txBody>
      </p:sp>
      <p:sp>
        <p:nvSpPr>
          <p:cNvPr id="190" name="Oval 189">
            <a:extLst>
              <a:ext uri="{FF2B5EF4-FFF2-40B4-BE49-F238E27FC236}">
                <a16:creationId xmlns:a16="http://schemas.microsoft.com/office/drawing/2014/main" id="{71F64F79-134E-4B84-827A-7E02DFA79E35}"/>
              </a:ext>
            </a:extLst>
          </p:cNvPr>
          <p:cNvSpPr/>
          <p:nvPr/>
        </p:nvSpPr>
        <p:spPr>
          <a:xfrm>
            <a:off x="406266" y="6245041"/>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1" name="Rectangle 190">
            <a:extLst>
              <a:ext uri="{FF2B5EF4-FFF2-40B4-BE49-F238E27FC236}">
                <a16:creationId xmlns:a16="http://schemas.microsoft.com/office/drawing/2014/main" id="{7C334AEE-165B-41A3-994B-3CA100FAA328}"/>
              </a:ext>
            </a:extLst>
          </p:cNvPr>
          <p:cNvSpPr/>
          <p:nvPr/>
        </p:nvSpPr>
        <p:spPr>
          <a:xfrm rot="5400000">
            <a:off x="1654919" y="6236187"/>
            <a:ext cx="1476000" cy="1388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TextBox 191">
            <a:extLst>
              <a:ext uri="{FF2B5EF4-FFF2-40B4-BE49-F238E27FC236}">
                <a16:creationId xmlns:a16="http://schemas.microsoft.com/office/drawing/2014/main" id="{71483801-C794-452F-8D83-99F6D0F315E4}"/>
              </a:ext>
            </a:extLst>
          </p:cNvPr>
          <p:cNvSpPr txBox="1"/>
          <p:nvPr/>
        </p:nvSpPr>
        <p:spPr>
          <a:xfrm>
            <a:off x="1812507" y="7279286"/>
            <a:ext cx="1160827" cy="275653"/>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Ownership</a:t>
            </a:r>
          </a:p>
        </p:txBody>
      </p:sp>
      <p:sp>
        <p:nvSpPr>
          <p:cNvPr id="193" name="Oval 192">
            <a:extLst>
              <a:ext uri="{FF2B5EF4-FFF2-40B4-BE49-F238E27FC236}">
                <a16:creationId xmlns:a16="http://schemas.microsoft.com/office/drawing/2014/main" id="{8149EF53-51C1-4418-A921-4A747F26DFF8}"/>
              </a:ext>
            </a:extLst>
          </p:cNvPr>
          <p:cNvSpPr/>
          <p:nvPr/>
        </p:nvSpPr>
        <p:spPr>
          <a:xfrm>
            <a:off x="1877847" y="6245040"/>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4" name="Rectangle 193">
            <a:extLst>
              <a:ext uri="{FF2B5EF4-FFF2-40B4-BE49-F238E27FC236}">
                <a16:creationId xmlns:a16="http://schemas.microsoft.com/office/drawing/2014/main" id="{B9753BDE-FAC0-4B59-98A1-11E82C3A4791}"/>
              </a:ext>
            </a:extLst>
          </p:cNvPr>
          <p:cNvSpPr/>
          <p:nvPr/>
        </p:nvSpPr>
        <p:spPr>
          <a:xfrm rot="5400000">
            <a:off x="3126501" y="6236186"/>
            <a:ext cx="1476000" cy="138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TextBox 194">
            <a:extLst>
              <a:ext uri="{FF2B5EF4-FFF2-40B4-BE49-F238E27FC236}">
                <a16:creationId xmlns:a16="http://schemas.microsoft.com/office/drawing/2014/main" id="{653610F4-0F46-42CB-802B-F68D5DB99021}"/>
              </a:ext>
            </a:extLst>
          </p:cNvPr>
          <p:cNvSpPr txBox="1"/>
          <p:nvPr/>
        </p:nvSpPr>
        <p:spPr>
          <a:xfrm>
            <a:off x="3284088" y="7279285"/>
            <a:ext cx="1160827" cy="275653"/>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History</a:t>
            </a:r>
          </a:p>
        </p:txBody>
      </p:sp>
      <p:sp>
        <p:nvSpPr>
          <p:cNvPr id="196" name="Oval 195">
            <a:extLst>
              <a:ext uri="{FF2B5EF4-FFF2-40B4-BE49-F238E27FC236}">
                <a16:creationId xmlns:a16="http://schemas.microsoft.com/office/drawing/2014/main" id="{E327D450-6689-4873-ADDA-5A48F462C88F}"/>
              </a:ext>
            </a:extLst>
          </p:cNvPr>
          <p:cNvSpPr/>
          <p:nvPr/>
        </p:nvSpPr>
        <p:spPr>
          <a:xfrm>
            <a:off x="3349428" y="6245039"/>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7" name="Group 196">
            <a:extLst>
              <a:ext uri="{FF2B5EF4-FFF2-40B4-BE49-F238E27FC236}">
                <a16:creationId xmlns:a16="http://schemas.microsoft.com/office/drawing/2014/main" id="{52C5EC49-32E2-4F41-B819-77BF9F629135}"/>
              </a:ext>
            </a:extLst>
          </p:cNvPr>
          <p:cNvGrpSpPr/>
          <p:nvPr/>
        </p:nvGrpSpPr>
        <p:grpSpPr>
          <a:xfrm>
            <a:off x="2043836" y="3058600"/>
            <a:ext cx="698165" cy="620828"/>
            <a:chOff x="5754052" y="3138487"/>
            <a:chExt cx="619125" cy="550544"/>
          </a:xfrm>
        </p:grpSpPr>
        <p:sp>
          <p:nvSpPr>
            <p:cNvPr id="198" name="Freeform: Shape 197">
              <a:extLst>
                <a:ext uri="{FF2B5EF4-FFF2-40B4-BE49-F238E27FC236}">
                  <a16:creationId xmlns:a16="http://schemas.microsoft.com/office/drawing/2014/main" id="{DA514190-9AAD-43C9-81D5-A096226C89DE}"/>
                </a:ext>
              </a:extLst>
            </p:cNvPr>
            <p:cNvSpPr/>
            <p:nvPr/>
          </p:nvSpPr>
          <p:spPr>
            <a:xfrm>
              <a:off x="5754052" y="3238500"/>
              <a:ext cx="114300" cy="380047"/>
            </a:xfrm>
            <a:custGeom>
              <a:avLst/>
              <a:gdLst>
                <a:gd name="connsiteX0" fmla="*/ 0 w 114300"/>
                <a:gd name="connsiteY0" fmla="*/ 380048 h 380047"/>
                <a:gd name="connsiteX1" fmla="*/ 114300 w 114300"/>
                <a:gd name="connsiteY1" fmla="*/ 380048 h 380047"/>
                <a:gd name="connsiteX2" fmla="*/ 114300 w 114300"/>
                <a:gd name="connsiteY2" fmla="*/ 0 h 380047"/>
              </a:gdLst>
              <a:ahLst/>
              <a:cxnLst>
                <a:cxn ang="0">
                  <a:pos x="connsiteX0" y="connsiteY0"/>
                </a:cxn>
                <a:cxn ang="0">
                  <a:pos x="connsiteX1" y="connsiteY1"/>
                </a:cxn>
                <a:cxn ang="0">
                  <a:pos x="connsiteX2" y="connsiteY2"/>
                </a:cxn>
              </a:cxnLst>
              <a:rect l="l" t="t" r="r" b="b"/>
              <a:pathLst>
                <a:path w="114300" h="380047">
                  <a:moveTo>
                    <a:pt x="0" y="380048"/>
                  </a:moveTo>
                  <a:lnTo>
                    <a:pt x="114300" y="380048"/>
                  </a:lnTo>
                  <a:lnTo>
                    <a:pt x="114300" y="0"/>
                  </a:lnTo>
                </a:path>
              </a:pathLst>
            </a:custGeom>
            <a:noFill/>
            <a:ln w="12700" cap="flat">
              <a:solidFill>
                <a:schemeClr val="accent1"/>
              </a:solid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C43B2B02-0202-494B-81EF-FB7FE0F2EDAC}"/>
                </a:ext>
              </a:extLst>
            </p:cNvPr>
            <p:cNvSpPr/>
            <p:nvPr/>
          </p:nvSpPr>
          <p:spPr>
            <a:xfrm>
              <a:off x="5868352" y="3419475"/>
              <a:ext cx="46672" cy="149542"/>
            </a:xfrm>
            <a:custGeom>
              <a:avLst/>
              <a:gdLst>
                <a:gd name="connsiteX0" fmla="*/ 0 w 46672"/>
                <a:gd name="connsiteY0" fmla="*/ 0 h 149542"/>
                <a:gd name="connsiteX1" fmla="*/ 46672 w 46672"/>
                <a:gd name="connsiteY1" fmla="*/ 0 h 149542"/>
                <a:gd name="connsiteX2" fmla="*/ 46672 w 46672"/>
                <a:gd name="connsiteY2" fmla="*/ 149543 h 149542"/>
                <a:gd name="connsiteX3" fmla="*/ 3810 w 46672"/>
                <a:gd name="connsiteY3" fmla="*/ 149543 h 149542"/>
              </a:gdLst>
              <a:ahLst/>
              <a:cxnLst>
                <a:cxn ang="0">
                  <a:pos x="connsiteX0" y="connsiteY0"/>
                </a:cxn>
                <a:cxn ang="0">
                  <a:pos x="connsiteX1" y="connsiteY1"/>
                </a:cxn>
                <a:cxn ang="0">
                  <a:pos x="connsiteX2" y="connsiteY2"/>
                </a:cxn>
                <a:cxn ang="0">
                  <a:pos x="connsiteX3" y="connsiteY3"/>
                </a:cxn>
              </a:cxnLst>
              <a:rect l="l" t="t" r="r" b="b"/>
              <a:pathLst>
                <a:path w="46672" h="149542">
                  <a:moveTo>
                    <a:pt x="0" y="0"/>
                  </a:moveTo>
                  <a:lnTo>
                    <a:pt x="46672" y="0"/>
                  </a:lnTo>
                  <a:lnTo>
                    <a:pt x="46672" y="149543"/>
                  </a:lnTo>
                  <a:lnTo>
                    <a:pt x="3810" y="149543"/>
                  </a:lnTo>
                </a:path>
              </a:pathLst>
            </a:custGeom>
            <a:noFill/>
            <a:ln w="12700" cap="flat">
              <a:solidFill>
                <a:schemeClr val="accent1"/>
              </a:solid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7D0626CF-685D-439F-B646-3E828C0A3986}"/>
                </a:ext>
              </a:extLst>
            </p:cNvPr>
            <p:cNvSpPr/>
            <p:nvPr/>
          </p:nvSpPr>
          <p:spPr>
            <a:xfrm>
              <a:off x="5915025" y="3138487"/>
              <a:ext cx="242887" cy="385762"/>
            </a:xfrm>
            <a:custGeom>
              <a:avLst/>
              <a:gdLst>
                <a:gd name="connsiteX0" fmla="*/ 0 w 242887"/>
                <a:gd name="connsiteY0" fmla="*/ 280988 h 385762"/>
                <a:gd name="connsiteX1" fmla="*/ 0 w 242887"/>
                <a:gd name="connsiteY1" fmla="*/ 30480 h 385762"/>
                <a:gd name="connsiteX2" fmla="*/ 30480 w 242887"/>
                <a:gd name="connsiteY2" fmla="*/ 0 h 385762"/>
                <a:gd name="connsiteX3" fmla="*/ 30480 w 242887"/>
                <a:gd name="connsiteY3" fmla="*/ 0 h 385762"/>
                <a:gd name="connsiteX4" fmla="*/ 60960 w 242887"/>
                <a:gd name="connsiteY4" fmla="*/ 30480 h 385762"/>
                <a:gd name="connsiteX5" fmla="*/ 60960 w 242887"/>
                <a:gd name="connsiteY5" fmla="*/ 370523 h 385762"/>
                <a:gd name="connsiteX6" fmla="*/ 76200 w 242887"/>
                <a:gd name="connsiteY6" fmla="*/ 385763 h 385762"/>
                <a:gd name="connsiteX7" fmla="*/ 242888 w 242887"/>
                <a:gd name="connsiteY7" fmla="*/ 385763 h 385762"/>
                <a:gd name="connsiteX8" fmla="*/ 242888 w 242887"/>
                <a:gd name="connsiteY8" fmla="*/ 195263 h 385762"/>
                <a:gd name="connsiteX9" fmla="*/ 220028 w 242887"/>
                <a:gd name="connsiteY9" fmla="*/ 172403 h 385762"/>
                <a:gd name="connsiteX10" fmla="*/ 220028 w 242887"/>
                <a:gd name="connsiteY10" fmla="*/ 172403 h 385762"/>
                <a:gd name="connsiteX11" fmla="*/ 197168 w 242887"/>
                <a:gd name="connsiteY11" fmla="*/ 195263 h 385762"/>
                <a:gd name="connsiteX12" fmla="*/ 197168 w 242887"/>
                <a:gd name="connsiteY12" fmla="*/ 324803 h 385762"/>
                <a:gd name="connsiteX13" fmla="*/ 178118 w 242887"/>
                <a:gd name="connsiteY13" fmla="*/ 343853 h 385762"/>
                <a:gd name="connsiteX14" fmla="*/ 147638 w 242887"/>
                <a:gd name="connsiteY14" fmla="*/ 343853 h 385762"/>
                <a:gd name="connsiteX15" fmla="*/ 127635 w 242887"/>
                <a:gd name="connsiteY15" fmla="*/ 362903 h 385762"/>
                <a:gd name="connsiteX16" fmla="*/ 126682 w 242887"/>
                <a:gd name="connsiteY16" fmla="*/ 385763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2887" h="385762">
                  <a:moveTo>
                    <a:pt x="0" y="280988"/>
                  </a:moveTo>
                  <a:lnTo>
                    <a:pt x="0" y="30480"/>
                  </a:lnTo>
                  <a:cubicBezTo>
                    <a:pt x="0" y="13335"/>
                    <a:pt x="13335" y="0"/>
                    <a:pt x="30480" y="0"/>
                  </a:cubicBezTo>
                  <a:lnTo>
                    <a:pt x="30480" y="0"/>
                  </a:lnTo>
                  <a:cubicBezTo>
                    <a:pt x="47625" y="0"/>
                    <a:pt x="60960" y="13335"/>
                    <a:pt x="60960" y="30480"/>
                  </a:cubicBezTo>
                  <a:lnTo>
                    <a:pt x="60960" y="370523"/>
                  </a:lnTo>
                  <a:cubicBezTo>
                    <a:pt x="60960" y="379095"/>
                    <a:pt x="67628" y="385763"/>
                    <a:pt x="76200" y="385763"/>
                  </a:cubicBezTo>
                  <a:lnTo>
                    <a:pt x="242888" y="385763"/>
                  </a:lnTo>
                  <a:lnTo>
                    <a:pt x="242888" y="195263"/>
                  </a:lnTo>
                  <a:cubicBezTo>
                    <a:pt x="242888" y="182880"/>
                    <a:pt x="232410" y="172403"/>
                    <a:pt x="220028" y="172403"/>
                  </a:cubicBezTo>
                  <a:lnTo>
                    <a:pt x="220028" y="172403"/>
                  </a:lnTo>
                  <a:cubicBezTo>
                    <a:pt x="207645" y="172403"/>
                    <a:pt x="197168" y="182880"/>
                    <a:pt x="197168" y="195263"/>
                  </a:cubicBezTo>
                  <a:lnTo>
                    <a:pt x="197168" y="324803"/>
                  </a:lnTo>
                  <a:cubicBezTo>
                    <a:pt x="197168" y="335280"/>
                    <a:pt x="188595" y="343853"/>
                    <a:pt x="178118" y="343853"/>
                  </a:cubicBezTo>
                  <a:lnTo>
                    <a:pt x="147638" y="343853"/>
                  </a:lnTo>
                  <a:cubicBezTo>
                    <a:pt x="137160" y="343853"/>
                    <a:pt x="128588" y="352425"/>
                    <a:pt x="127635" y="362903"/>
                  </a:cubicBezTo>
                  <a:lnTo>
                    <a:pt x="126682" y="385763"/>
                  </a:lnTo>
                </a:path>
              </a:pathLst>
            </a:custGeom>
            <a:noFill/>
            <a:ln w="12700" cap="flat">
              <a:solidFill>
                <a:schemeClr val="accent1"/>
              </a:solid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FBBEEEF2-9528-4A83-9C58-6AA1C020878B}"/>
                </a:ext>
              </a:extLst>
            </p:cNvPr>
            <p:cNvSpPr/>
            <p:nvPr/>
          </p:nvSpPr>
          <p:spPr>
            <a:xfrm>
              <a:off x="5975984" y="3197542"/>
              <a:ext cx="291465" cy="268605"/>
            </a:xfrm>
            <a:custGeom>
              <a:avLst/>
              <a:gdLst>
                <a:gd name="connsiteX0" fmla="*/ 0 w 291465"/>
                <a:gd name="connsiteY0" fmla="*/ 167640 h 268605"/>
                <a:gd name="connsiteX1" fmla="*/ 82868 w 291465"/>
                <a:gd name="connsiteY1" fmla="*/ 6668 h 268605"/>
                <a:gd name="connsiteX2" fmla="*/ 93345 w 291465"/>
                <a:gd name="connsiteY2" fmla="*/ 0 h 268605"/>
                <a:gd name="connsiteX3" fmla="*/ 268605 w 291465"/>
                <a:gd name="connsiteY3" fmla="*/ 0 h 268605"/>
                <a:gd name="connsiteX4" fmla="*/ 291465 w 291465"/>
                <a:gd name="connsiteY4" fmla="*/ 22860 h 268605"/>
                <a:gd name="connsiteX5" fmla="*/ 291465 w 291465"/>
                <a:gd name="connsiteY5" fmla="*/ 268605 h 26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465" h="268605">
                  <a:moveTo>
                    <a:pt x="0" y="167640"/>
                  </a:moveTo>
                  <a:lnTo>
                    <a:pt x="82868" y="6668"/>
                  </a:lnTo>
                  <a:cubicBezTo>
                    <a:pt x="84772" y="2858"/>
                    <a:pt x="88583" y="0"/>
                    <a:pt x="93345" y="0"/>
                  </a:cubicBezTo>
                  <a:lnTo>
                    <a:pt x="268605" y="0"/>
                  </a:lnTo>
                  <a:cubicBezTo>
                    <a:pt x="280988" y="0"/>
                    <a:pt x="291465" y="10478"/>
                    <a:pt x="291465" y="22860"/>
                  </a:cubicBezTo>
                  <a:lnTo>
                    <a:pt x="291465" y="268605"/>
                  </a:lnTo>
                </a:path>
              </a:pathLst>
            </a:custGeom>
            <a:noFill/>
            <a:ln w="12700" cap="flat">
              <a:solidFill>
                <a:schemeClr val="accent1"/>
              </a:solid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71508092-9D2E-41B6-9B25-958213B3FF3E}"/>
                </a:ext>
              </a:extLst>
            </p:cNvPr>
            <p:cNvSpPr/>
            <p:nvPr/>
          </p:nvSpPr>
          <p:spPr>
            <a:xfrm>
              <a:off x="6212205" y="3197542"/>
              <a:ext cx="9525" cy="270510"/>
            </a:xfrm>
            <a:custGeom>
              <a:avLst/>
              <a:gdLst>
                <a:gd name="connsiteX0" fmla="*/ 0 w 9525"/>
                <a:gd name="connsiteY0" fmla="*/ 0 h 270510"/>
                <a:gd name="connsiteX1" fmla="*/ 0 w 9525"/>
                <a:gd name="connsiteY1" fmla="*/ 270510 h 270510"/>
              </a:gdLst>
              <a:ahLst/>
              <a:cxnLst>
                <a:cxn ang="0">
                  <a:pos x="connsiteX0" y="connsiteY0"/>
                </a:cxn>
                <a:cxn ang="0">
                  <a:pos x="connsiteX1" y="connsiteY1"/>
                </a:cxn>
              </a:cxnLst>
              <a:rect l="l" t="t" r="r" b="b"/>
              <a:pathLst>
                <a:path w="9525" h="270510">
                  <a:moveTo>
                    <a:pt x="0" y="0"/>
                  </a:moveTo>
                  <a:lnTo>
                    <a:pt x="0" y="270510"/>
                  </a:lnTo>
                </a:path>
              </a:pathLst>
            </a:custGeom>
            <a:ln w="12700" cap="flat">
              <a:solidFill>
                <a:schemeClr val="accent1"/>
              </a:solid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1058D8A4-2F25-4E30-A686-A83404EC952C}"/>
                </a:ext>
              </a:extLst>
            </p:cNvPr>
            <p:cNvSpPr/>
            <p:nvPr/>
          </p:nvSpPr>
          <p:spPr>
            <a:xfrm>
              <a:off x="6157912" y="3468052"/>
              <a:ext cx="215265" cy="149542"/>
            </a:xfrm>
            <a:custGeom>
              <a:avLst/>
              <a:gdLst>
                <a:gd name="connsiteX0" fmla="*/ 0 w 215265"/>
                <a:gd name="connsiteY0" fmla="*/ 0 h 149542"/>
                <a:gd name="connsiteX1" fmla="*/ 178118 w 215265"/>
                <a:gd name="connsiteY1" fmla="*/ 0 h 149542"/>
                <a:gd name="connsiteX2" fmla="*/ 215265 w 215265"/>
                <a:gd name="connsiteY2" fmla="*/ 37148 h 149542"/>
                <a:gd name="connsiteX3" fmla="*/ 215265 w 215265"/>
                <a:gd name="connsiteY3" fmla="*/ 133350 h 149542"/>
                <a:gd name="connsiteX4" fmla="*/ 199072 w 215265"/>
                <a:gd name="connsiteY4" fmla="*/ 149543 h 149542"/>
                <a:gd name="connsiteX5" fmla="*/ 176213 w 215265"/>
                <a:gd name="connsiteY5" fmla="*/ 149543 h 14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265" h="149542">
                  <a:moveTo>
                    <a:pt x="0" y="0"/>
                  </a:moveTo>
                  <a:lnTo>
                    <a:pt x="178118" y="0"/>
                  </a:lnTo>
                  <a:cubicBezTo>
                    <a:pt x="199072" y="0"/>
                    <a:pt x="215265" y="17145"/>
                    <a:pt x="215265" y="37148"/>
                  </a:cubicBezTo>
                  <a:lnTo>
                    <a:pt x="215265" y="133350"/>
                  </a:lnTo>
                  <a:cubicBezTo>
                    <a:pt x="215265" y="141923"/>
                    <a:pt x="208597" y="149543"/>
                    <a:pt x="199072" y="149543"/>
                  </a:cubicBezTo>
                  <a:lnTo>
                    <a:pt x="176213" y="149543"/>
                  </a:lnTo>
                </a:path>
              </a:pathLst>
            </a:custGeom>
            <a:noFill/>
            <a:ln w="12700" cap="flat">
              <a:solidFill>
                <a:schemeClr val="accent1"/>
              </a:solid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AE3EA54A-23DE-402B-959D-E1B6377B5D08}"/>
                </a:ext>
              </a:extLst>
            </p:cNvPr>
            <p:cNvSpPr/>
            <p:nvPr/>
          </p:nvSpPr>
          <p:spPr>
            <a:xfrm>
              <a:off x="6069330" y="3617595"/>
              <a:ext cx="136207" cy="9525"/>
            </a:xfrm>
            <a:custGeom>
              <a:avLst/>
              <a:gdLst>
                <a:gd name="connsiteX0" fmla="*/ 0 w 136207"/>
                <a:gd name="connsiteY0" fmla="*/ 0 h 9525"/>
                <a:gd name="connsiteX1" fmla="*/ 136208 w 136207"/>
                <a:gd name="connsiteY1" fmla="*/ 0 h 9525"/>
              </a:gdLst>
              <a:ahLst/>
              <a:cxnLst>
                <a:cxn ang="0">
                  <a:pos x="connsiteX0" y="connsiteY0"/>
                </a:cxn>
                <a:cxn ang="0">
                  <a:pos x="connsiteX1" y="connsiteY1"/>
                </a:cxn>
              </a:cxnLst>
              <a:rect l="l" t="t" r="r" b="b"/>
              <a:pathLst>
                <a:path w="136207" h="9525">
                  <a:moveTo>
                    <a:pt x="0" y="0"/>
                  </a:moveTo>
                  <a:lnTo>
                    <a:pt x="136208" y="0"/>
                  </a:lnTo>
                </a:path>
              </a:pathLst>
            </a:custGeom>
            <a:ln w="12700" cap="flat">
              <a:solidFill>
                <a:schemeClr val="accent1"/>
              </a:solid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099CF787-0DB2-4B6C-AF04-B6FEB4AF0D9B}"/>
                </a:ext>
              </a:extLst>
            </p:cNvPr>
            <p:cNvSpPr/>
            <p:nvPr/>
          </p:nvSpPr>
          <p:spPr>
            <a:xfrm>
              <a:off x="6335077" y="3557587"/>
              <a:ext cx="38100" cy="9525"/>
            </a:xfrm>
            <a:custGeom>
              <a:avLst/>
              <a:gdLst>
                <a:gd name="connsiteX0" fmla="*/ 38100 w 38100"/>
                <a:gd name="connsiteY0" fmla="*/ 0 h 9525"/>
                <a:gd name="connsiteX1" fmla="*/ 0 w 38100"/>
                <a:gd name="connsiteY1" fmla="*/ 0 h 9525"/>
              </a:gdLst>
              <a:ahLst/>
              <a:cxnLst>
                <a:cxn ang="0">
                  <a:pos x="connsiteX0" y="connsiteY0"/>
                </a:cxn>
                <a:cxn ang="0">
                  <a:pos x="connsiteX1" y="connsiteY1"/>
                </a:cxn>
              </a:cxnLst>
              <a:rect l="l" t="t" r="r" b="b"/>
              <a:pathLst>
                <a:path w="38100" h="9525">
                  <a:moveTo>
                    <a:pt x="38100" y="0"/>
                  </a:moveTo>
                  <a:lnTo>
                    <a:pt x="0" y="0"/>
                  </a:lnTo>
                </a:path>
              </a:pathLst>
            </a:custGeom>
            <a:ln w="12700" cap="flat">
              <a:solidFill>
                <a:schemeClr val="accent1"/>
              </a:solid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ECE224C8-9694-4C19-80AE-FD8A9B71021E}"/>
                </a:ext>
              </a:extLst>
            </p:cNvPr>
            <p:cNvSpPr/>
            <p:nvPr/>
          </p:nvSpPr>
          <p:spPr>
            <a:xfrm>
              <a:off x="6335077" y="3522345"/>
              <a:ext cx="37147" cy="9525"/>
            </a:xfrm>
            <a:custGeom>
              <a:avLst/>
              <a:gdLst>
                <a:gd name="connsiteX0" fmla="*/ 37148 w 37147"/>
                <a:gd name="connsiteY0" fmla="*/ 0 h 9525"/>
                <a:gd name="connsiteX1" fmla="*/ 0 w 37147"/>
                <a:gd name="connsiteY1" fmla="*/ 0 h 9525"/>
              </a:gdLst>
              <a:ahLst/>
              <a:cxnLst>
                <a:cxn ang="0">
                  <a:pos x="connsiteX0" y="connsiteY0"/>
                </a:cxn>
                <a:cxn ang="0">
                  <a:pos x="connsiteX1" y="connsiteY1"/>
                </a:cxn>
              </a:cxnLst>
              <a:rect l="l" t="t" r="r" b="b"/>
              <a:pathLst>
                <a:path w="37147" h="9525">
                  <a:moveTo>
                    <a:pt x="37148" y="0"/>
                  </a:moveTo>
                  <a:lnTo>
                    <a:pt x="0" y="0"/>
                  </a:lnTo>
                </a:path>
              </a:pathLst>
            </a:custGeom>
            <a:ln w="12700" cap="flat">
              <a:solidFill>
                <a:schemeClr val="accent1"/>
              </a:solid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ED18EA0D-52C7-4409-BF81-638E169125AD}"/>
                </a:ext>
              </a:extLst>
            </p:cNvPr>
            <p:cNvSpPr/>
            <p:nvPr/>
          </p:nvSpPr>
          <p:spPr>
            <a:xfrm>
              <a:off x="5915025" y="3569017"/>
              <a:ext cx="25717" cy="49530"/>
            </a:xfrm>
            <a:custGeom>
              <a:avLst/>
              <a:gdLst>
                <a:gd name="connsiteX0" fmla="*/ 0 w 25717"/>
                <a:gd name="connsiteY0" fmla="*/ 0 h 49530"/>
                <a:gd name="connsiteX1" fmla="*/ 0 w 25717"/>
                <a:gd name="connsiteY1" fmla="*/ 39052 h 49530"/>
                <a:gd name="connsiteX2" fmla="*/ 10478 w 25717"/>
                <a:gd name="connsiteY2" fmla="*/ 49530 h 49530"/>
                <a:gd name="connsiteX3" fmla="*/ 25718 w 25717"/>
                <a:gd name="connsiteY3" fmla="*/ 49530 h 49530"/>
              </a:gdLst>
              <a:ahLst/>
              <a:cxnLst>
                <a:cxn ang="0">
                  <a:pos x="connsiteX0" y="connsiteY0"/>
                </a:cxn>
                <a:cxn ang="0">
                  <a:pos x="connsiteX1" y="connsiteY1"/>
                </a:cxn>
                <a:cxn ang="0">
                  <a:pos x="connsiteX2" y="connsiteY2"/>
                </a:cxn>
                <a:cxn ang="0">
                  <a:pos x="connsiteX3" y="connsiteY3"/>
                </a:cxn>
              </a:cxnLst>
              <a:rect l="l" t="t" r="r" b="b"/>
              <a:pathLst>
                <a:path w="25717" h="49530">
                  <a:moveTo>
                    <a:pt x="0" y="0"/>
                  </a:moveTo>
                  <a:lnTo>
                    <a:pt x="0" y="39052"/>
                  </a:lnTo>
                  <a:cubicBezTo>
                    <a:pt x="0" y="44768"/>
                    <a:pt x="4763" y="49530"/>
                    <a:pt x="10478" y="49530"/>
                  </a:cubicBezTo>
                  <a:lnTo>
                    <a:pt x="25718" y="49530"/>
                  </a:lnTo>
                </a:path>
              </a:pathLst>
            </a:custGeom>
            <a:noFill/>
            <a:ln w="12700" cap="flat">
              <a:solidFill>
                <a:schemeClr val="accent1"/>
              </a:solid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D58FC429-6FFA-47CE-8B6D-008521A9D6B4}"/>
                </a:ext>
              </a:extLst>
            </p:cNvPr>
            <p:cNvSpPr/>
            <p:nvPr/>
          </p:nvSpPr>
          <p:spPr>
            <a:xfrm>
              <a:off x="5939790" y="3559492"/>
              <a:ext cx="129540" cy="129539"/>
            </a:xfrm>
            <a:custGeom>
              <a:avLst/>
              <a:gdLst>
                <a:gd name="connsiteX0" fmla="*/ 129540 w 129540"/>
                <a:gd name="connsiteY0" fmla="*/ 64770 h 129539"/>
                <a:gd name="connsiteX1" fmla="*/ 64770 w 129540"/>
                <a:gd name="connsiteY1" fmla="*/ 129540 h 129539"/>
                <a:gd name="connsiteX2" fmla="*/ 0 w 129540"/>
                <a:gd name="connsiteY2" fmla="*/ 64770 h 129539"/>
                <a:gd name="connsiteX3" fmla="*/ 64770 w 129540"/>
                <a:gd name="connsiteY3" fmla="*/ 0 h 129539"/>
                <a:gd name="connsiteX4" fmla="*/ 129540 w 129540"/>
                <a:gd name="connsiteY4" fmla="*/ 64770 h 129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29539">
                  <a:moveTo>
                    <a:pt x="129540" y="64770"/>
                  </a:moveTo>
                  <a:cubicBezTo>
                    <a:pt x="129540" y="100541"/>
                    <a:pt x="100542" y="129540"/>
                    <a:pt x="64770" y="129540"/>
                  </a:cubicBezTo>
                  <a:cubicBezTo>
                    <a:pt x="28999" y="129540"/>
                    <a:pt x="0" y="100541"/>
                    <a:pt x="0" y="64770"/>
                  </a:cubicBezTo>
                  <a:cubicBezTo>
                    <a:pt x="0" y="28999"/>
                    <a:pt x="28999" y="0"/>
                    <a:pt x="64770" y="0"/>
                  </a:cubicBezTo>
                  <a:cubicBezTo>
                    <a:pt x="100542" y="0"/>
                    <a:pt x="129540" y="28999"/>
                    <a:pt x="129540" y="64770"/>
                  </a:cubicBezTo>
                  <a:close/>
                </a:path>
              </a:pathLst>
            </a:custGeom>
            <a:noFill/>
            <a:ln w="12700" cap="flat">
              <a:solidFill>
                <a:schemeClr val="accent1"/>
              </a:solid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9229FF77-0E66-4C2F-BAF1-65E919186D9E}"/>
                </a:ext>
              </a:extLst>
            </p:cNvPr>
            <p:cNvSpPr/>
            <p:nvPr/>
          </p:nvSpPr>
          <p:spPr>
            <a:xfrm>
              <a:off x="6206490" y="3559492"/>
              <a:ext cx="129540" cy="129539"/>
            </a:xfrm>
            <a:custGeom>
              <a:avLst/>
              <a:gdLst>
                <a:gd name="connsiteX0" fmla="*/ 129540 w 129540"/>
                <a:gd name="connsiteY0" fmla="*/ 64770 h 129539"/>
                <a:gd name="connsiteX1" fmla="*/ 64770 w 129540"/>
                <a:gd name="connsiteY1" fmla="*/ 129540 h 129539"/>
                <a:gd name="connsiteX2" fmla="*/ 0 w 129540"/>
                <a:gd name="connsiteY2" fmla="*/ 64770 h 129539"/>
                <a:gd name="connsiteX3" fmla="*/ 64770 w 129540"/>
                <a:gd name="connsiteY3" fmla="*/ 0 h 129539"/>
                <a:gd name="connsiteX4" fmla="*/ 129540 w 129540"/>
                <a:gd name="connsiteY4" fmla="*/ 64770 h 129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29539">
                  <a:moveTo>
                    <a:pt x="129540" y="64770"/>
                  </a:moveTo>
                  <a:cubicBezTo>
                    <a:pt x="129540" y="100541"/>
                    <a:pt x="100542" y="129540"/>
                    <a:pt x="64770" y="129540"/>
                  </a:cubicBezTo>
                  <a:cubicBezTo>
                    <a:pt x="28999" y="129540"/>
                    <a:pt x="0" y="100541"/>
                    <a:pt x="0" y="64770"/>
                  </a:cubicBezTo>
                  <a:cubicBezTo>
                    <a:pt x="0" y="28999"/>
                    <a:pt x="28999" y="0"/>
                    <a:pt x="64770" y="0"/>
                  </a:cubicBezTo>
                  <a:cubicBezTo>
                    <a:pt x="100542" y="0"/>
                    <a:pt x="129540" y="28999"/>
                    <a:pt x="129540" y="64770"/>
                  </a:cubicBezTo>
                  <a:close/>
                </a:path>
              </a:pathLst>
            </a:custGeom>
            <a:noFill/>
            <a:ln w="12700" cap="flat">
              <a:solidFill>
                <a:schemeClr val="accent1"/>
              </a:solid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96618D77-CC21-4853-9A5A-971F3297F144}"/>
                </a:ext>
              </a:extLst>
            </p:cNvPr>
            <p:cNvSpPr/>
            <p:nvPr/>
          </p:nvSpPr>
          <p:spPr>
            <a:xfrm>
              <a:off x="5974080" y="3593782"/>
              <a:ext cx="60959" cy="60960"/>
            </a:xfrm>
            <a:custGeom>
              <a:avLst/>
              <a:gdLst>
                <a:gd name="connsiteX0" fmla="*/ 60960 w 60959"/>
                <a:gd name="connsiteY0" fmla="*/ 30480 h 60960"/>
                <a:gd name="connsiteX1" fmla="*/ 30480 w 60959"/>
                <a:gd name="connsiteY1" fmla="*/ 60960 h 60960"/>
                <a:gd name="connsiteX2" fmla="*/ 0 w 60959"/>
                <a:gd name="connsiteY2" fmla="*/ 30480 h 60960"/>
                <a:gd name="connsiteX3" fmla="*/ 30480 w 60959"/>
                <a:gd name="connsiteY3" fmla="*/ 0 h 60960"/>
                <a:gd name="connsiteX4" fmla="*/ 60960 w 60959"/>
                <a:gd name="connsiteY4" fmla="*/ 3048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60960">
                  <a:moveTo>
                    <a:pt x="60960" y="30480"/>
                  </a:moveTo>
                  <a:cubicBezTo>
                    <a:pt x="60960" y="47314"/>
                    <a:pt x="47314" y="60960"/>
                    <a:pt x="30480" y="60960"/>
                  </a:cubicBezTo>
                  <a:cubicBezTo>
                    <a:pt x="13646" y="60960"/>
                    <a:pt x="0" y="47314"/>
                    <a:pt x="0" y="30480"/>
                  </a:cubicBezTo>
                  <a:cubicBezTo>
                    <a:pt x="0" y="13646"/>
                    <a:pt x="13646" y="0"/>
                    <a:pt x="30480" y="0"/>
                  </a:cubicBezTo>
                  <a:cubicBezTo>
                    <a:pt x="47314" y="0"/>
                    <a:pt x="60960" y="13646"/>
                    <a:pt x="60960" y="30480"/>
                  </a:cubicBezTo>
                  <a:close/>
                </a:path>
              </a:pathLst>
            </a:custGeom>
            <a:noFill/>
            <a:ln w="12700" cap="flat">
              <a:solidFill>
                <a:schemeClr val="accent1"/>
              </a:solid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3A035729-2B67-4750-A088-767D10274011}"/>
                </a:ext>
              </a:extLst>
            </p:cNvPr>
            <p:cNvSpPr/>
            <p:nvPr/>
          </p:nvSpPr>
          <p:spPr>
            <a:xfrm>
              <a:off x="6240780" y="3593782"/>
              <a:ext cx="60959" cy="60960"/>
            </a:xfrm>
            <a:custGeom>
              <a:avLst/>
              <a:gdLst>
                <a:gd name="connsiteX0" fmla="*/ 60960 w 60959"/>
                <a:gd name="connsiteY0" fmla="*/ 30480 h 60960"/>
                <a:gd name="connsiteX1" fmla="*/ 30480 w 60959"/>
                <a:gd name="connsiteY1" fmla="*/ 60960 h 60960"/>
                <a:gd name="connsiteX2" fmla="*/ 0 w 60959"/>
                <a:gd name="connsiteY2" fmla="*/ 30480 h 60960"/>
                <a:gd name="connsiteX3" fmla="*/ 30480 w 60959"/>
                <a:gd name="connsiteY3" fmla="*/ 0 h 60960"/>
                <a:gd name="connsiteX4" fmla="*/ 60960 w 60959"/>
                <a:gd name="connsiteY4" fmla="*/ 3048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60960">
                  <a:moveTo>
                    <a:pt x="60960" y="30480"/>
                  </a:moveTo>
                  <a:cubicBezTo>
                    <a:pt x="60960" y="47314"/>
                    <a:pt x="47314" y="60960"/>
                    <a:pt x="30480" y="60960"/>
                  </a:cubicBezTo>
                  <a:cubicBezTo>
                    <a:pt x="13646" y="60960"/>
                    <a:pt x="0" y="47314"/>
                    <a:pt x="0" y="30480"/>
                  </a:cubicBezTo>
                  <a:cubicBezTo>
                    <a:pt x="0" y="13646"/>
                    <a:pt x="13646" y="0"/>
                    <a:pt x="30480" y="0"/>
                  </a:cubicBezTo>
                  <a:cubicBezTo>
                    <a:pt x="47314" y="0"/>
                    <a:pt x="60960" y="13646"/>
                    <a:pt x="60960" y="30480"/>
                  </a:cubicBezTo>
                  <a:close/>
                </a:path>
              </a:pathLst>
            </a:custGeom>
            <a:noFill/>
            <a:ln w="12700" cap="flat">
              <a:solidFill>
                <a:schemeClr val="accent1"/>
              </a:solid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8E5E6C78-CBE5-47FE-96F0-89C548749509}"/>
                </a:ext>
              </a:extLst>
            </p:cNvPr>
            <p:cNvSpPr/>
            <p:nvPr/>
          </p:nvSpPr>
          <p:spPr>
            <a:xfrm>
              <a:off x="5975985" y="3395662"/>
              <a:ext cx="78105" cy="48577"/>
            </a:xfrm>
            <a:custGeom>
              <a:avLst/>
              <a:gdLst>
                <a:gd name="connsiteX0" fmla="*/ 0 w 78105"/>
                <a:gd name="connsiteY0" fmla="*/ 48577 h 48577"/>
                <a:gd name="connsiteX1" fmla="*/ 78105 w 78105"/>
                <a:gd name="connsiteY1" fmla="*/ 0 h 48577"/>
              </a:gdLst>
              <a:ahLst/>
              <a:cxnLst>
                <a:cxn ang="0">
                  <a:pos x="connsiteX0" y="connsiteY0"/>
                </a:cxn>
                <a:cxn ang="0">
                  <a:pos x="connsiteX1" y="connsiteY1"/>
                </a:cxn>
              </a:cxnLst>
              <a:rect l="l" t="t" r="r" b="b"/>
              <a:pathLst>
                <a:path w="78105" h="48577">
                  <a:moveTo>
                    <a:pt x="0" y="48577"/>
                  </a:moveTo>
                  <a:lnTo>
                    <a:pt x="78105" y="0"/>
                  </a:lnTo>
                </a:path>
              </a:pathLst>
            </a:custGeom>
            <a:ln w="12700" cap="flat">
              <a:solidFill>
                <a:schemeClr val="accent1"/>
              </a:solid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FE776E10-57DF-434E-983F-279D849332AB}"/>
                </a:ext>
              </a:extLst>
            </p:cNvPr>
            <p:cNvSpPr/>
            <p:nvPr/>
          </p:nvSpPr>
          <p:spPr>
            <a:xfrm>
              <a:off x="6041707" y="3368992"/>
              <a:ext cx="22859" cy="51435"/>
            </a:xfrm>
            <a:custGeom>
              <a:avLst/>
              <a:gdLst>
                <a:gd name="connsiteX0" fmla="*/ 0 w 22859"/>
                <a:gd name="connsiteY0" fmla="*/ 0 h 51435"/>
                <a:gd name="connsiteX1" fmla="*/ 22860 w 22859"/>
                <a:gd name="connsiteY1" fmla="*/ 51435 h 51435"/>
              </a:gdLst>
              <a:ahLst/>
              <a:cxnLst>
                <a:cxn ang="0">
                  <a:pos x="connsiteX0" y="connsiteY0"/>
                </a:cxn>
                <a:cxn ang="0">
                  <a:pos x="connsiteX1" y="connsiteY1"/>
                </a:cxn>
              </a:cxnLst>
              <a:rect l="l" t="t" r="r" b="b"/>
              <a:pathLst>
                <a:path w="22859" h="51435">
                  <a:moveTo>
                    <a:pt x="0" y="0"/>
                  </a:moveTo>
                  <a:lnTo>
                    <a:pt x="22860" y="51435"/>
                  </a:lnTo>
                </a:path>
              </a:pathLst>
            </a:custGeom>
            <a:ln w="12700" cap="flat">
              <a:solidFill>
                <a:schemeClr val="accent1"/>
              </a:solidFill>
              <a:prstDash val="solid"/>
              <a:miter/>
            </a:ln>
          </p:spPr>
          <p:txBody>
            <a:bodyPr rtlCol="0" anchor="ctr"/>
            <a:lstStyle/>
            <a:p>
              <a:endParaRPr lang="en-IN"/>
            </a:p>
          </p:txBody>
        </p:sp>
      </p:grpSp>
      <p:pic>
        <p:nvPicPr>
          <p:cNvPr id="214" name="Graphic 213" descr="City">
            <a:extLst>
              <a:ext uri="{FF2B5EF4-FFF2-40B4-BE49-F238E27FC236}">
                <a16:creationId xmlns:a16="http://schemas.microsoft.com/office/drawing/2014/main" id="{10290378-3682-4165-B313-F85DFE0CA4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3364" y="2993259"/>
            <a:ext cx="755703" cy="755703"/>
          </a:xfrm>
          <a:prstGeom prst="rect">
            <a:avLst/>
          </a:prstGeom>
        </p:spPr>
      </p:pic>
      <p:grpSp>
        <p:nvGrpSpPr>
          <p:cNvPr id="215" name="Group 214">
            <a:extLst>
              <a:ext uri="{FF2B5EF4-FFF2-40B4-BE49-F238E27FC236}">
                <a16:creationId xmlns:a16="http://schemas.microsoft.com/office/drawing/2014/main" id="{7DC31456-DE6D-4DA3-8571-BBFD27FDE2D1}"/>
              </a:ext>
            </a:extLst>
          </p:cNvPr>
          <p:cNvGrpSpPr/>
          <p:nvPr/>
        </p:nvGrpSpPr>
        <p:grpSpPr>
          <a:xfrm>
            <a:off x="513342" y="5067864"/>
            <a:ext cx="840170" cy="297483"/>
            <a:chOff x="6707383" y="3361269"/>
            <a:chExt cx="567902" cy="201080"/>
          </a:xfrm>
        </p:grpSpPr>
        <p:sp>
          <p:nvSpPr>
            <p:cNvPr id="216" name="Freeform: Shape 215">
              <a:extLst>
                <a:ext uri="{FF2B5EF4-FFF2-40B4-BE49-F238E27FC236}">
                  <a16:creationId xmlns:a16="http://schemas.microsoft.com/office/drawing/2014/main" id="{87F9C609-3892-4DFA-8BC5-0D75DA2DC932}"/>
                </a:ext>
              </a:extLst>
            </p:cNvPr>
            <p:cNvSpPr/>
            <p:nvPr/>
          </p:nvSpPr>
          <p:spPr>
            <a:xfrm>
              <a:off x="7178889" y="3361269"/>
              <a:ext cx="96396" cy="158321"/>
            </a:xfrm>
            <a:custGeom>
              <a:avLst/>
              <a:gdLst>
                <a:gd name="connsiteX0" fmla="*/ 82971 w 96396"/>
                <a:gd name="connsiteY0" fmla="*/ 151551 h 158321"/>
                <a:gd name="connsiteX1" fmla="*/ 32488 w 96396"/>
                <a:gd name="connsiteY1" fmla="*/ 158218 h 158321"/>
                <a:gd name="connsiteX2" fmla="*/ 15343 w 96396"/>
                <a:gd name="connsiteY2" fmla="*/ 144883 h 158321"/>
                <a:gd name="connsiteX3" fmla="*/ 103 w 96396"/>
                <a:gd name="connsiteY3" fmla="*/ 23916 h 158321"/>
                <a:gd name="connsiteX4" fmla="*/ 13438 w 96396"/>
                <a:gd name="connsiteY4" fmla="*/ 6771 h 158321"/>
                <a:gd name="connsiteX5" fmla="*/ 63921 w 96396"/>
                <a:gd name="connsiteY5" fmla="*/ 103 h 158321"/>
                <a:gd name="connsiteX6" fmla="*/ 81066 w 96396"/>
                <a:gd name="connsiteY6" fmla="*/ 13438 h 158321"/>
                <a:gd name="connsiteX7" fmla="*/ 96306 w 96396"/>
                <a:gd name="connsiteY7" fmla="*/ 134406 h 158321"/>
                <a:gd name="connsiteX8" fmla="*/ 82971 w 96396"/>
                <a:gd name="connsiteY8" fmla="*/ 151551 h 15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396" h="158321">
                  <a:moveTo>
                    <a:pt x="82971" y="151551"/>
                  </a:moveTo>
                  <a:lnTo>
                    <a:pt x="32488" y="158218"/>
                  </a:lnTo>
                  <a:cubicBezTo>
                    <a:pt x="23916" y="159171"/>
                    <a:pt x="16296" y="153456"/>
                    <a:pt x="15343" y="144883"/>
                  </a:cubicBezTo>
                  <a:lnTo>
                    <a:pt x="103" y="23916"/>
                  </a:lnTo>
                  <a:cubicBezTo>
                    <a:pt x="-849" y="15343"/>
                    <a:pt x="4866" y="7723"/>
                    <a:pt x="13438" y="6771"/>
                  </a:cubicBezTo>
                  <a:lnTo>
                    <a:pt x="63921" y="103"/>
                  </a:lnTo>
                  <a:cubicBezTo>
                    <a:pt x="72493" y="-849"/>
                    <a:pt x="80113" y="4866"/>
                    <a:pt x="81066" y="13438"/>
                  </a:cubicBezTo>
                  <a:lnTo>
                    <a:pt x="96306" y="134406"/>
                  </a:lnTo>
                  <a:cubicBezTo>
                    <a:pt x="97258" y="142026"/>
                    <a:pt x="90591" y="149646"/>
                    <a:pt x="82971" y="151551"/>
                  </a:cubicBezTo>
                  <a:close/>
                </a:path>
              </a:pathLst>
            </a:custGeom>
            <a:noFill/>
            <a:ln w="12700" cap="flat">
              <a:solidFill>
                <a:schemeClr val="accent1"/>
              </a:solid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342ECDF5-5AF9-4D03-A277-3D183A80F0A3}"/>
                </a:ext>
              </a:extLst>
            </p:cNvPr>
            <p:cNvSpPr/>
            <p:nvPr/>
          </p:nvSpPr>
          <p:spPr>
            <a:xfrm>
              <a:off x="6879907" y="3366052"/>
              <a:ext cx="294322" cy="56279"/>
            </a:xfrm>
            <a:custGeom>
              <a:avLst/>
              <a:gdLst>
                <a:gd name="connsiteX0" fmla="*/ 0 w 294322"/>
                <a:gd name="connsiteY0" fmla="*/ 56280 h 56279"/>
                <a:gd name="connsiteX1" fmla="*/ 140018 w 294322"/>
                <a:gd name="connsiteY1" fmla="*/ 2940 h 56279"/>
                <a:gd name="connsiteX2" fmla="*/ 205740 w 294322"/>
                <a:gd name="connsiteY2" fmla="*/ 8655 h 56279"/>
                <a:gd name="connsiteX3" fmla="*/ 241935 w 294322"/>
                <a:gd name="connsiteY3" fmla="*/ 21037 h 56279"/>
                <a:gd name="connsiteX4" fmla="*/ 261938 w 294322"/>
                <a:gd name="connsiteY4" fmla="*/ 26752 h 56279"/>
                <a:gd name="connsiteX5" fmla="*/ 276225 w 294322"/>
                <a:gd name="connsiteY5" fmla="*/ 26752 h 56279"/>
                <a:gd name="connsiteX6" fmla="*/ 294323 w 294322"/>
                <a:gd name="connsiteY6" fmla="*/ 24847 h 5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322" h="56279">
                  <a:moveTo>
                    <a:pt x="0" y="56280"/>
                  </a:moveTo>
                  <a:cubicBezTo>
                    <a:pt x="96203" y="13417"/>
                    <a:pt x="140018" y="2940"/>
                    <a:pt x="140018" y="2940"/>
                  </a:cubicBezTo>
                  <a:cubicBezTo>
                    <a:pt x="140018" y="2940"/>
                    <a:pt x="167640" y="-6585"/>
                    <a:pt x="205740" y="8655"/>
                  </a:cubicBezTo>
                  <a:lnTo>
                    <a:pt x="241935" y="21037"/>
                  </a:lnTo>
                  <a:cubicBezTo>
                    <a:pt x="241935" y="21037"/>
                    <a:pt x="254318" y="25800"/>
                    <a:pt x="261938" y="26752"/>
                  </a:cubicBezTo>
                  <a:cubicBezTo>
                    <a:pt x="266700" y="26752"/>
                    <a:pt x="271463" y="27705"/>
                    <a:pt x="276225" y="26752"/>
                  </a:cubicBezTo>
                  <a:lnTo>
                    <a:pt x="294323" y="24847"/>
                  </a:lnTo>
                </a:path>
              </a:pathLst>
            </a:custGeom>
            <a:noFill/>
            <a:ln w="12700" cap="flat">
              <a:solidFill>
                <a:schemeClr val="accent1"/>
              </a:solidFill>
              <a:prstDash val="solid"/>
              <a:miter/>
            </a:ln>
          </p:spPr>
          <p:txBody>
            <a:bodyPr rtlCol="0" anchor="ctr"/>
            <a:lstStyle/>
            <a:p>
              <a:endParaRPr lang="en-IN"/>
            </a:p>
          </p:txBody>
        </p:sp>
        <p:grpSp>
          <p:nvGrpSpPr>
            <p:cNvPr id="218" name="Graphic 3">
              <a:extLst>
                <a:ext uri="{FF2B5EF4-FFF2-40B4-BE49-F238E27FC236}">
                  <a16:creationId xmlns:a16="http://schemas.microsoft.com/office/drawing/2014/main" id="{0C7F2989-2ABF-4109-A9A1-3ACAE3117741}"/>
                </a:ext>
              </a:extLst>
            </p:cNvPr>
            <p:cNvGrpSpPr/>
            <p:nvPr/>
          </p:nvGrpSpPr>
          <p:grpSpPr>
            <a:xfrm>
              <a:off x="6707383" y="3406969"/>
              <a:ext cx="483039" cy="155380"/>
              <a:chOff x="6707383" y="3406969"/>
              <a:chExt cx="483039" cy="155380"/>
            </a:xfrm>
            <a:noFill/>
          </p:grpSpPr>
          <p:sp>
            <p:nvSpPr>
              <p:cNvPr id="222" name="Freeform: Shape 221">
                <a:extLst>
                  <a:ext uri="{FF2B5EF4-FFF2-40B4-BE49-F238E27FC236}">
                    <a16:creationId xmlns:a16="http://schemas.microsoft.com/office/drawing/2014/main" id="{AD0333A0-4177-4C9C-95A3-57EAE110435D}"/>
                  </a:ext>
                </a:extLst>
              </p:cNvPr>
              <p:cNvSpPr/>
              <p:nvPr/>
            </p:nvSpPr>
            <p:spPr>
              <a:xfrm>
                <a:off x="6981825" y="3447097"/>
                <a:ext cx="82867" cy="2857"/>
              </a:xfrm>
              <a:custGeom>
                <a:avLst/>
                <a:gdLst>
                  <a:gd name="connsiteX0" fmla="*/ 82868 w 82867"/>
                  <a:gd name="connsiteY0" fmla="*/ 2858 h 2857"/>
                  <a:gd name="connsiteX1" fmla="*/ 0 w 82867"/>
                  <a:gd name="connsiteY1" fmla="*/ 0 h 2857"/>
                </a:gdLst>
                <a:ahLst/>
                <a:cxnLst>
                  <a:cxn ang="0">
                    <a:pos x="connsiteX0" y="connsiteY0"/>
                  </a:cxn>
                  <a:cxn ang="0">
                    <a:pos x="connsiteX1" y="connsiteY1"/>
                  </a:cxn>
                </a:cxnLst>
                <a:rect l="l" t="t" r="r" b="b"/>
                <a:pathLst>
                  <a:path w="82867" h="2857">
                    <a:moveTo>
                      <a:pt x="82868" y="2858"/>
                    </a:moveTo>
                    <a:lnTo>
                      <a:pt x="0" y="0"/>
                    </a:lnTo>
                  </a:path>
                </a:pathLst>
              </a:custGeom>
              <a:ln w="12700" cap="flat">
                <a:solidFill>
                  <a:schemeClr val="accent1"/>
                </a:solid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D6D5276D-4BE9-42BB-B674-C8740880B1D5}"/>
                  </a:ext>
                </a:extLst>
              </p:cNvPr>
              <p:cNvSpPr/>
              <p:nvPr/>
            </p:nvSpPr>
            <p:spPr>
              <a:xfrm>
                <a:off x="6978015" y="3499485"/>
                <a:ext cx="212407" cy="37536"/>
              </a:xfrm>
              <a:custGeom>
                <a:avLst/>
                <a:gdLst>
                  <a:gd name="connsiteX0" fmla="*/ 0 w 212407"/>
                  <a:gd name="connsiteY0" fmla="*/ 6667 h 37536"/>
                  <a:gd name="connsiteX1" fmla="*/ 45720 w 212407"/>
                  <a:gd name="connsiteY1" fmla="*/ 12382 h 37536"/>
                  <a:gd name="connsiteX2" fmla="*/ 53340 w 212407"/>
                  <a:gd name="connsiteY2" fmla="*/ 15240 h 37536"/>
                  <a:gd name="connsiteX3" fmla="*/ 79057 w 212407"/>
                  <a:gd name="connsiteY3" fmla="*/ 28575 h 37536"/>
                  <a:gd name="connsiteX4" fmla="*/ 149542 w 212407"/>
                  <a:gd name="connsiteY4" fmla="*/ 31432 h 37536"/>
                  <a:gd name="connsiteX5" fmla="*/ 186690 w 212407"/>
                  <a:gd name="connsiteY5" fmla="*/ 10477 h 37536"/>
                  <a:gd name="connsiteX6" fmla="*/ 197167 w 212407"/>
                  <a:gd name="connsiteY6" fmla="*/ 4763 h 37536"/>
                  <a:gd name="connsiteX7" fmla="*/ 212407 w 212407"/>
                  <a:gd name="connsiteY7" fmla="*/ 0 h 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407" h="37536">
                    <a:moveTo>
                      <a:pt x="0" y="6667"/>
                    </a:moveTo>
                    <a:lnTo>
                      <a:pt x="45720" y="12382"/>
                    </a:lnTo>
                    <a:cubicBezTo>
                      <a:pt x="48578" y="12382"/>
                      <a:pt x="51435" y="13335"/>
                      <a:pt x="53340" y="15240"/>
                    </a:cubicBezTo>
                    <a:lnTo>
                      <a:pt x="79057" y="28575"/>
                    </a:lnTo>
                    <a:cubicBezTo>
                      <a:pt x="79057" y="28575"/>
                      <a:pt x="112395" y="46672"/>
                      <a:pt x="149542" y="31432"/>
                    </a:cubicBezTo>
                    <a:cubicBezTo>
                      <a:pt x="149542" y="31432"/>
                      <a:pt x="174307" y="20955"/>
                      <a:pt x="186690" y="10477"/>
                    </a:cubicBezTo>
                    <a:cubicBezTo>
                      <a:pt x="189547" y="7620"/>
                      <a:pt x="193357" y="5715"/>
                      <a:pt x="197167" y="4763"/>
                    </a:cubicBezTo>
                    <a:lnTo>
                      <a:pt x="212407" y="0"/>
                    </a:lnTo>
                  </a:path>
                </a:pathLst>
              </a:custGeom>
              <a:noFill/>
              <a:ln w="12700" cap="flat">
                <a:solidFill>
                  <a:schemeClr val="accent1"/>
                </a:solid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FECD35F9-2C66-4FC1-8F3A-816E30EB6569}"/>
                  </a:ext>
                </a:extLst>
              </p:cNvPr>
              <p:cNvSpPr/>
              <p:nvPr/>
            </p:nvSpPr>
            <p:spPr>
              <a:xfrm>
                <a:off x="6707383" y="3406969"/>
                <a:ext cx="274441" cy="155380"/>
              </a:xfrm>
              <a:custGeom>
                <a:avLst/>
                <a:gdLst>
                  <a:gd name="connsiteX0" fmla="*/ 202052 w 274441"/>
                  <a:gd name="connsiteY0" fmla="*/ 62988 h 155380"/>
                  <a:gd name="connsiteX1" fmla="*/ 230627 w 274441"/>
                  <a:gd name="connsiteY1" fmla="*/ 38223 h 155380"/>
                  <a:gd name="connsiteX2" fmla="*/ 274442 w 274441"/>
                  <a:gd name="connsiteY2" fmla="*/ 40128 h 155380"/>
                  <a:gd name="connsiteX3" fmla="*/ 274442 w 274441"/>
                  <a:gd name="connsiteY3" fmla="*/ 35365 h 155380"/>
                  <a:gd name="connsiteX4" fmla="*/ 265869 w 274441"/>
                  <a:gd name="connsiteY4" fmla="*/ 24888 h 155380"/>
                  <a:gd name="connsiteX5" fmla="*/ 22029 w 274441"/>
                  <a:gd name="connsiteY5" fmla="*/ 123 h 155380"/>
                  <a:gd name="connsiteX6" fmla="*/ 11552 w 274441"/>
                  <a:gd name="connsiteY6" fmla="*/ 8695 h 155380"/>
                  <a:gd name="connsiteX7" fmla="*/ 122 w 274441"/>
                  <a:gd name="connsiteY7" fmla="*/ 137283 h 155380"/>
                  <a:gd name="connsiteX8" fmla="*/ 9647 w 274441"/>
                  <a:gd name="connsiteY8" fmla="*/ 147760 h 155380"/>
                  <a:gd name="connsiteX9" fmla="*/ 257297 w 274441"/>
                  <a:gd name="connsiteY9" fmla="*/ 155380 h 155380"/>
                  <a:gd name="connsiteX10" fmla="*/ 266822 w 274441"/>
                  <a:gd name="connsiteY10" fmla="*/ 146808 h 155380"/>
                  <a:gd name="connsiteX11" fmla="*/ 269679 w 274441"/>
                  <a:gd name="connsiteY11" fmla="*/ 98230 h 155380"/>
                  <a:gd name="connsiteX12" fmla="*/ 224912 w 274441"/>
                  <a:gd name="connsiteY12" fmla="*/ 92515 h 155380"/>
                  <a:gd name="connsiteX13" fmla="*/ 202052 w 274441"/>
                  <a:gd name="connsiteY13" fmla="*/ 62988 h 15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4441" h="155380">
                    <a:moveTo>
                      <a:pt x="202052" y="62988"/>
                    </a:moveTo>
                    <a:cubicBezTo>
                      <a:pt x="203957" y="48700"/>
                      <a:pt x="216339" y="37270"/>
                      <a:pt x="230627" y="38223"/>
                    </a:cubicBezTo>
                    <a:lnTo>
                      <a:pt x="274442" y="40128"/>
                    </a:lnTo>
                    <a:lnTo>
                      <a:pt x="274442" y="35365"/>
                    </a:lnTo>
                    <a:cubicBezTo>
                      <a:pt x="274442" y="30603"/>
                      <a:pt x="270632" y="25840"/>
                      <a:pt x="265869" y="24888"/>
                    </a:cubicBezTo>
                    <a:lnTo>
                      <a:pt x="22029" y="123"/>
                    </a:lnTo>
                    <a:cubicBezTo>
                      <a:pt x="16314" y="-830"/>
                      <a:pt x="12504" y="3933"/>
                      <a:pt x="11552" y="8695"/>
                    </a:cubicBezTo>
                    <a:lnTo>
                      <a:pt x="122" y="137283"/>
                    </a:lnTo>
                    <a:cubicBezTo>
                      <a:pt x="-831" y="142998"/>
                      <a:pt x="3932" y="147760"/>
                      <a:pt x="9647" y="147760"/>
                    </a:cubicBezTo>
                    <a:lnTo>
                      <a:pt x="257297" y="155380"/>
                    </a:lnTo>
                    <a:cubicBezTo>
                      <a:pt x="262059" y="155380"/>
                      <a:pt x="266822" y="151570"/>
                      <a:pt x="266822" y="146808"/>
                    </a:cubicBezTo>
                    <a:lnTo>
                      <a:pt x="269679" y="98230"/>
                    </a:lnTo>
                    <a:lnTo>
                      <a:pt x="224912" y="92515"/>
                    </a:lnTo>
                    <a:cubicBezTo>
                      <a:pt x="210624" y="91563"/>
                      <a:pt x="200147" y="78228"/>
                      <a:pt x="202052" y="62988"/>
                    </a:cubicBezTo>
                    <a:close/>
                  </a:path>
                </a:pathLst>
              </a:custGeom>
              <a:noFill/>
              <a:ln w="12700" cap="flat">
                <a:solidFill>
                  <a:schemeClr val="accent1"/>
                </a:solidFill>
                <a:prstDash val="solid"/>
                <a:miter/>
              </a:ln>
            </p:spPr>
            <p:txBody>
              <a:bodyPr rtlCol="0" anchor="ctr"/>
              <a:lstStyle/>
              <a:p>
                <a:endParaRPr lang="en-IN"/>
              </a:p>
            </p:txBody>
          </p:sp>
        </p:grpSp>
        <p:sp>
          <p:nvSpPr>
            <p:cNvPr id="219" name="Freeform: Shape 218">
              <a:extLst>
                <a:ext uri="{FF2B5EF4-FFF2-40B4-BE49-F238E27FC236}">
                  <a16:creationId xmlns:a16="http://schemas.microsoft.com/office/drawing/2014/main" id="{F7E78600-3A52-4D5B-B8EC-D797B4178327}"/>
                </a:ext>
              </a:extLst>
            </p:cNvPr>
            <p:cNvSpPr/>
            <p:nvPr/>
          </p:nvSpPr>
          <p:spPr>
            <a:xfrm>
              <a:off x="6976109" y="3522344"/>
              <a:ext cx="83820" cy="21945"/>
            </a:xfrm>
            <a:custGeom>
              <a:avLst/>
              <a:gdLst>
                <a:gd name="connsiteX0" fmla="*/ 83820 w 83820"/>
                <a:gd name="connsiteY0" fmla="*/ 5715 h 21945"/>
                <a:gd name="connsiteX1" fmla="*/ 36195 w 83820"/>
                <a:gd name="connsiteY1" fmla="*/ 0 h 21945"/>
                <a:gd name="connsiteX2" fmla="*/ 0 w 83820"/>
                <a:gd name="connsiteY2" fmla="*/ 17145 h 21945"/>
              </a:gdLst>
              <a:ahLst/>
              <a:cxnLst>
                <a:cxn ang="0">
                  <a:pos x="connsiteX0" y="connsiteY0"/>
                </a:cxn>
                <a:cxn ang="0">
                  <a:pos x="connsiteX1" y="connsiteY1"/>
                </a:cxn>
                <a:cxn ang="0">
                  <a:pos x="connsiteX2" y="connsiteY2"/>
                </a:cxn>
              </a:cxnLst>
              <a:rect l="l" t="t" r="r" b="b"/>
              <a:pathLst>
                <a:path w="83820" h="21945">
                  <a:moveTo>
                    <a:pt x="83820" y="5715"/>
                  </a:moveTo>
                  <a:cubicBezTo>
                    <a:pt x="45720" y="37148"/>
                    <a:pt x="36195" y="0"/>
                    <a:pt x="36195" y="0"/>
                  </a:cubicBezTo>
                  <a:cubicBezTo>
                    <a:pt x="36195" y="0"/>
                    <a:pt x="38100" y="34290"/>
                    <a:pt x="0" y="17145"/>
                  </a:cubicBezTo>
                </a:path>
              </a:pathLst>
            </a:custGeom>
            <a:noFill/>
            <a:ln w="12700" cap="flat">
              <a:solidFill>
                <a:schemeClr val="accent1"/>
              </a:solidFill>
              <a:prstDash val="solid"/>
              <a:round/>
            </a:ln>
          </p:spPr>
          <p:txBody>
            <a:bodyPr rtlCol="0" anchor="ctr"/>
            <a:lstStyle/>
            <a:p>
              <a:endParaRPr lang="en-IN"/>
            </a:p>
          </p:txBody>
        </p:sp>
        <p:sp>
          <p:nvSpPr>
            <p:cNvPr id="220" name="Freeform: Shape 219">
              <a:extLst>
                <a:ext uri="{FF2B5EF4-FFF2-40B4-BE49-F238E27FC236}">
                  <a16:creationId xmlns:a16="http://schemas.microsoft.com/office/drawing/2014/main" id="{E30B5DB5-F014-4F70-81B3-5770889B8952}"/>
                </a:ext>
              </a:extLst>
            </p:cNvPr>
            <p:cNvSpPr/>
            <p:nvPr/>
          </p:nvSpPr>
          <p:spPr>
            <a:xfrm>
              <a:off x="6797040" y="3440430"/>
              <a:ext cx="91440" cy="91439"/>
            </a:xfrm>
            <a:custGeom>
              <a:avLst/>
              <a:gdLst>
                <a:gd name="connsiteX0" fmla="*/ 91440 w 91440"/>
                <a:gd name="connsiteY0" fmla="*/ 45720 h 91439"/>
                <a:gd name="connsiteX1" fmla="*/ 45720 w 91440"/>
                <a:gd name="connsiteY1" fmla="*/ 91440 h 91439"/>
                <a:gd name="connsiteX2" fmla="*/ 0 w 91440"/>
                <a:gd name="connsiteY2" fmla="*/ 45720 h 91439"/>
                <a:gd name="connsiteX3" fmla="*/ 45720 w 91440"/>
                <a:gd name="connsiteY3" fmla="*/ 0 h 91439"/>
                <a:gd name="connsiteX4" fmla="*/ 91440 w 91440"/>
                <a:gd name="connsiteY4" fmla="*/ 45720 h 91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91439">
                  <a:moveTo>
                    <a:pt x="91440" y="45720"/>
                  </a:moveTo>
                  <a:cubicBezTo>
                    <a:pt x="91440" y="70970"/>
                    <a:pt x="70970" y="91440"/>
                    <a:pt x="45720" y="91440"/>
                  </a:cubicBezTo>
                  <a:cubicBezTo>
                    <a:pt x="20470" y="91440"/>
                    <a:pt x="0" y="70970"/>
                    <a:pt x="0" y="45720"/>
                  </a:cubicBezTo>
                  <a:cubicBezTo>
                    <a:pt x="0" y="20470"/>
                    <a:pt x="20470" y="0"/>
                    <a:pt x="45720" y="0"/>
                  </a:cubicBezTo>
                  <a:cubicBezTo>
                    <a:pt x="70971" y="0"/>
                    <a:pt x="91440" y="20470"/>
                    <a:pt x="91440" y="45720"/>
                  </a:cubicBezTo>
                  <a:close/>
                </a:path>
              </a:pathLst>
            </a:custGeom>
            <a:noFill/>
            <a:ln w="12700" cap="flat">
              <a:solidFill>
                <a:schemeClr val="accent1"/>
              </a:solid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706C682A-F66D-472D-9AB8-6C5EEB39C683}"/>
                </a:ext>
              </a:extLst>
            </p:cNvPr>
            <p:cNvSpPr/>
            <p:nvPr/>
          </p:nvSpPr>
          <p:spPr>
            <a:xfrm>
              <a:off x="6828472" y="3453764"/>
              <a:ext cx="28575" cy="63817"/>
            </a:xfrm>
            <a:custGeom>
              <a:avLst/>
              <a:gdLst>
                <a:gd name="connsiteX0" fmla="*/ 11430 w 28575"/>
                <a:gd name="connsiteY0" fmla="*/ 63818 h 63817"/>
                <a:gd name="connsiteX1" fmla="*/ 11430 w 28575"/>
                <a:gd name="connsiteY1" fmla="*/ 56198 h 63817"/>
                <a:gd name="connsiteX2" fmla="*/ 0 w 28575"/>
                <a:gd name="connsiteY2" fmla="*/ 52388 h 63817"/>
                <a:gd name="connsiteX3" fmla="*/ 1905 w 28575"/>
                <a:gd name="connsiteY3" fmla="*/ 47625 h 63817"/>
                <a:gd name="connsiteX4" fmla="*/ 12383 w 28575"/>
                <a:gd name="connsiteY4" fmla="*/ 50483 h 63817"/>
                <a:gd name="connsiteX5" fmla="*/ 21908 w 28575"/>
                <a:gd name="connsiteY5" fmla="*/ 42863 h 63817"/>
                <a:gd name="connsiteX6" fmla="*/ 13335 w 28575"/>
                <a:gd name="connsiteY6" fmla="*/ 33338 h 63817"/>
                <a:gd name="connsiteX7" fmla="*/ 953 w 28575"/>
                <a:gd name="connsiteY7" fmla="*/ 20003 h 63817"/>
                <a:gd name="connsiteX8" fmla="*/ 12383 w 28575"/>
                <a:gd name="connsiteY8" fmla="*/ 7620 h 63817"/>
                <a:gd name="connsiteX9" fmla="*/ 12383 w 28575"/>
                <a:gd name="connsiteY9" fmla="*/ 0 h 63817"/>
                <a:gd name="connsiteX10" fmla="*/ 17145 w 28575"/>
                <a:gd name="connsiteY10" fmla="*/ 0 h 63817"/>
                <a:gd name="connsiteX11" fmla="*/ 17145 w 28575"/>
                <a:gd name="connsiteY11" fmla="*/ 7620 h 63817"/>
                <a:gd name="connsiteX12" fmla="*/ 26670 w 28575"/>
                <a:gd name="connsiteY12" fmla="*/ 10478 h 63817"/>
                <a:gd name="connsiteX13" fmla="*/ 24765 w 28575"/>
                <a:gd name="connsiteY13" fmla="*/ 15240 h 63817"/>
                <a:gd name="connsiteX14" fmla="*/ 15240 w 28575"/>
                <a:gd name="connsiteY14" fmla="*/ 12383 h 63817"/>
                <a:gd name="connsiteX15" fmla="*/ 7620 w 28575"/>
                <a:gd name="connsiteY15" fmla="*/ 19050 h 63817"/>
                <a:gd name="connsiteX16" fmla="*/ 17145 w 28575"/>
                <a:gd name="connsiteY16" fmla="*/ 27623 h 63817"/>
                <a:gd name="connsiteX17" fmla="*/ 28575 w 28575"/>
                <a:gd name="connsiteY17" fmla="*/ 41910 h 63817"/>
                <a:gd name="connsiteX18" fmla="*/ 16193 w 28575"/>
                <a:gd name="connsiteY18" fmla="*/ 55245 h 63817"/>
                <a:gd name="connsiteX19" fmla="*/ 16193 w 28575"/>
                <a:gd name="connsiteY19" fmla="*/ 62865 h 63817"/>
                <a:gd name="connsiteX20" fmla="*/ 11430 w 28575"/>
                <a:gd name="connsiteY20" fmla="*/ 62865 h 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 h="63817">
                  <a:moveTo>
                    <a:pt x="11430" y="63818"/>
                  </a:moveTo>
                  <a:lnTo>
                    <a:pt x="11430" y="56198"/>
                  </a:lnTo>
                  <a:cubicBezTo>
                    <a:pt x="6668" y="56198"/>
                    <a:pt x="2858" y="54293"/>
                    <a:pt x="0" y="52388"/>
                  </a:cubicBezTo>
                  <a:lnTo>
                    <a:pt x="1905" y="47625"/>
                  </a:lnTo>
                  <a:cubicBezTo>
                    <a:pt x="4763" y="49530"/>
                    <a:pt x="8572" y="50483"/>
                    <a:pt x="12383" y="50483"/>
                  </a:cubicBezTo>
                  <a:cubicBezTo>
                    <a:pt x="18097" y="50483"/>
                    <a:pt x="21908" y="47625"/>
                    <a:pt x="21908" y="42863"/>
                  </a:cubicBezTo>
                  <a:cubicBezTo>
                    <a:pt x="21908" y="39053"/>
                    <a:pt x="19050" y="36195"/>
                    <a:pt x="13335" y="33338"/>
                  </a:cubicBezTo>
                  <a:cubicBezTo>
                    <a:pt x="5715" y="30480"/>
                    <a:pt x="953" y="26670"/>
                    <a:pt x="953" y="20003"/>
                  </a:cubicBezTo>
                  <a:cubicBezTo>
                    <a:pt x="953" y="13335"/>
                    <a:pt x="5715" y="8573"/>
                    <a:pt x="12383" y="7620"/>
                  </a:cubicBezTo>
                  <a:lnTo>
                    <a:pt x="12383" y="0"/>
                  </a:lnTo>
                  <a:lnTo>
                    <a:pt x="17145" y="0"/>
                  </a:lnTo>
                  <a:lnTo>
                    <a:pt x="17145" y="7620"/>
                  </a:lnTo>
                  <a:cubicBezTo>
                    <a:pt x="21908" y="7620"/>
                    <a:pt x="24765" y="8573"/>
                    <a:pt x="26670" y="10478"/>
                  </a:cubicBezTo>
                  <a:lnTo>
                    <a:pt x="24765" y="15240"/>
                  </a:lnTo>
                  <a:cubicBezTo>
                    <a:pt x="22860" y="14288"/>
                    <a:pt x="20003" y="12383"/>
                    <a:pt x="15240" y="12383"/>
                  </a:cubicBezTo>
                  <a:cubicBezTo>
                    <a:pt x="9525" y="12383"/>
                    <a:pt x="7620" y="16193"/>
                    <a:pt x="7620" y="19050"/>
                  </a:cubicBezTo>
                  <a:cubicBezTo>
                    <a:pt x="7620" y="22860"/>
                    <a:pt x="10478" y="24765"/>
                    <a:pt x="17145" y="27623"/>
                  </a:cubicBezTo>
                  <a:cubicBezTo>
                    <a:pt x="24765" y="30480"/>
                    <a:pt x="28575" y="34290"/>
                    <a:pt x="28575" y="41910"/>
                  </a:cubicBezTo>
                  <a:cubicBezTo>
                    <a:pt x="28575" y="47625"/>
                    <a:pt x="24765" y="53340"/>
                    <a:pt x="16193" y="55245"/>
                  </a:cubicBezTo>
                  <a:lnTo>
                    <a:pt x="16193" y="62865"/>
                  </a:lnTo>
                  <a:lnTo>
                    <a:pt x="11430" y="62865"/>
                  </a:lnTo>
                  <a:close/>
                </a:path>
              </a:pathLst>
            </a:custGeom>
            <a:solidFill>
              <a:srgbClr val="000000"/>
            </a:solidFill>
            <a:ln w="12700" cap="flat">
              <a:solidFill>
                <a:schemeClr val="accent1"/>
              </a:solidFill>
              <a:prstDash val="solid"/>
              <a:miter/>
            </a:ln>
          </p:spPr>
          <p:txBody>
            <a:bodyPr rtlCol="0" anchor="ctr"/>
            <a:lstStyle/>
            <a:p>
              <a:endParaRPr lang="en-IN"/>
            </a:p>
          </p:txBody>
        </p:sp>
      </p:grpSp>
      <p:pic>
        <p:nvPicPr>
          <p:cNvPr id="225" name="Graphic 224" descr="Delivery">
            <a:extLst>
              <a:ext uri="{FF2B5EF4-FFF2-40B4-BE49-F238E27FC236}">
                <a16:creationId xmlns:a16="http://schemas.microsoft.com/office/drawing/2014/main" id="{24F559A6-2BF2-4FA0-8DE5-DC7795126B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983728" y="4807991"/>
            <a:ext cx="831273" cy="831273"/>
          </a:xfrm>
          <a:prstGeom prst="rect">
            <a:avLst/>
          </a:prstGeom>
        </p:spPr>
      </p:pic>
      <p:pic>
        <p:nvPicPr>
          <p:cNvPr id="227" name="Graphic 226" descr="Warehouse">
            <a:extLst>
              <a:ext uri="{FF2B5EF4-FFF2-40B4-BE49-F238E27FC236}">
                <a16:creationId xmlns:a16="http://schemas.microsoft.com/office/drawing/2014/main" id="{DF6C8597-89FE-4672-A75A-27A5D4945D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07253" y="4790509"/>
            <a:ext cx="755703" cy="755703"/>
          </a:xfrm>
          <a:prstGeom prst="rect">
            <a:avLst/>
          </a:prstGeom>
        </p:spPr>
      </p:pic>
      <p:grpSp>
        <p:nvGrpSpPr>
          <p:cNvPr id="228" name="Group 227">
            <a:extLst>
              <a:ext uri="{FF2B5EF4-FFF2-40B4-BE49-F238E27FC236}">
                <a16:creationId xmlns:a16="http://schemas.microsoft.com/office/drawing/2014/main" id="{DCA62E34-9B4B-4C97-8B17-ABE00AA98405}"/>
              </a:ext>
            </a:extLst>
          </p:cNvPr>
          <p:cNvGrpSpPr/>
          <p:nvPr/>
        </p:nvGrpSpPr>
        <p:grpSpPr>
          <a:xfrm>
            <a:off x="618138" y="6491111"/>
            <a:ext cx="615315" cy="574358"/>
            <a:chOff x="799700" y="6399524"/>
            <a:chExt cx="615315" cy="574358"/>
          </a:xfrm>
        </p:grpSpPr>
        <p:sp>
          <p:nvSpPr>
            <p:cNvPr id="229" name="Freeform: Shape 228">
              <a:extLst>
                <a:ext uri="{FF2B5EF4-FFF2-40B4-BE49-F238E27FC236}">
                  <a16:creationId xmlns:a16="http://schemas.microsoft.com/office/drawing/2014/main" id="{C613465C-EA66-4AED-9896-D7EF4F947D20}"/>
                </a:ext>
              </a:extLst>
            </p:cNvPr>
            <p:cNvSpPr/>
            <p:nvPr/>
          </p:nvSpPr>
          <p:spPr>
            <a:xfrm>
              <a:off x="971150" y="6444292"/>
              <a:ext cx="144780" cy="80009"/>
            </a:xfrm>
            <a:custGeom>
              <a:avLst/>
              <a:gdLst>
                <a:gd name="connsiteX0" fmla="*/ 14288 w 144780"/>
                <a:gd name="connsiteY0" fmla="*/ 76200 h 80009"/>
                <a:gd name="connsiteX1" fmla="*/ 50483 w 144780"/>
                <a:gd name="connsiteY1" fmla="*/ 46672 h 80009"/>
                <a:gd name="connsiteX2" fmla="*/ 80963 w 144780"/>
                <a:gd name="connsiteY2" fmla="*/ 80010 h 80009"/>
                <a:gd name="connsiteX3" fmla="*/ 132398 w 144780"/>
                <a:gd name="connsiteY3" fmla="*/ 31433 h 80009"/>
                <a:gd name="connsiteX4" fmla="*/ 144780 w 144780"/>
                <a:gd name="connsiteY4" fmla="*/ 44768 h 80009"/>
                <a:gd name="connsiteX5" fmla="*/ 142875 w 144780"/>
                <a:gd name="connsiteY5" fmla="*/ 0 h 80009"/>
                <a:gd name="connsiteX6" fmla="*/ 103823 w 144780"/>
                <a:gd name="connsiteY6" fmla="*/ 5715 h 80009"/>
                <a:gd name="connsiteX7" fmla="*/ 116205 w 144780"/>
                <a:gd name="connsiteY7" fmla="*/ 18098 h 80009"/>
                <a:gd name="connsiteX8" fmla="*/ 80963 w 144780"/>
                <a:gd name="connsiteY8" fmla="*/ 48578 h 80009"/>
                <a:gd name="connsiteX9" fmla="*/ 46673 w 144780"/>
                <a:gd name="connsiteY9" fmla="*/ 19050 h 80009"/>
                <a:gd name="connsiteX10" fmla="*/ 0 w 144780"/>
                <a:gd name="connsiteY10" fmla="*/ 61913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780" h="80009">
                  <a:moveTo>
                    <a:pt x="14288" y="76200"/>
                  </a:moveTo>
                  <a:lnTo>
                    <a:pt x="50483" y="46672"/>
                  </a:lnTo>
                  <a:lnTo>
                    <a:pt x="80963" y="80010"/>
                  </a:lnTo>
                  <a:lnTo>
                    <a:pt x="132398" y="31433"/>
                  </a:lnTo>
                  <a:lnTo>
                    <a:pt x="144780" y="44768"/>
                  </a:lnTo>
                  <a:lnTo>
                    <a:pt x="142875" y="0"/>
                  </a:lnTo>
                  <a:lnTo>
                    <a:pt x="103823" y="5715"/>
                  </a:lnTo>
                  <a:lnTo>
                    <a:pt x="116205" y="18098"/>
                  </a:lnTo>
                  <a:lnTo>
                    <a:pt x="80963" y="48578"/>
                  </a:lnTo>
                  <a:lnTo>
                    <a:pt x="46673" y="19050"/>
                  </a:lnTo>
                  <a:lnTo>
                    <a:pt x="0" y="61913"/>
                  </a:lnTo>
                  <a:close/>
                </a:path>
              </a:pathLst>
            </a:custGeom>
            <a:solidFill>
              <a:schemeClr val="accent1"/>
            </a:solidFill>
            <a:ln w="12700" cap="flat">
              <a:noFill/>
              <a:prstDash val="solid"/>
              <a:miter/>
            </a:ln>
          </p:spPr>
          <p:txBody>
            <a:bodyPr rtlCol="0" anchor="ctr"/>
            <a:lstStyle/>
            <a:p>
              <a:endParaRPr lang="en-IN" dirty="0"/>
            </a:p>
          </p:txBody>
        </p:sp>
        <p:sp>
          <p:nvSpPr>
            <p:cNvPr id="230" name="Freeform: Shape 229">
              <a:extLst>
                <a:ext uri="{FF2B5EF4-FFF2-40B4-BE49-F238E27FC236}">
                  <a16:creationId xmlns:a16="http://schemas.microsoft.com/office/drawing/2014/main" id="{D421C149-86CC-485E-AEE1-C8E129DE9819}"/>
                </a:ext>
              </a:extLst>
            </p:cNvPr>
            <p:cNvSpPr/>
            <p:nvPr/>
          </p:nvSpPr>
          <p:spPr>
            <a:xfrm>
              <a:off x="996265" y="6526207"/>
              <a:ext cx="5016" cy="59055"/>
            </a:xfrm>
            <a:custGeom>
              <a:avLst/>
              <a:gdLst>
                <a:gd name="connsiteX0" fmla="*/ 0 w 19050"/>
                <a:gd name="connsiteY0" fmla="*/ 59055 h 59055"/>
                <a:gd name="connsiteX1" fmla="*/ 0 w 19050"/>
                <a:gd name="connsiteY1" fmla="*/ 17145 h 59055"/>
                <a:gd name="connsiteX2" fmla="*/ 19050 w 19050"/>
                <a:gd name="connsiteY2" fmla="*/ 0 h 59055"/>
                <a:gd name="connsiteX3" fmla="*/ 19050 w 19050"/>
                <a:gd name="connsiteY3" fmla="*/ 58103 h 59055"/>
              </a:gdLst>
              <a:ahLst/>
              <a:cxnLst>
                <a:cxn ang="0">
                  <a:pos x="connsiteX0" y="connsiteY0"/>
                </a:cxn>
                <a:cxn ang="0">
                  <a:pos x="connsiteX1" y="connsiteY1"/>
                </a:cxn>
                <a:cxn ang="0">
                  <a:pos x="connsiteX2" y="connsiteY2"/>
                </a:cxn>
                <a:cxn ang="0">
                  <a:pos x="connsiteX3" y="connsiteY3"/>
                </a:cxn>
              </a:cxnLst>
              <a:rect l="l" t="t" r="r" b="b"/>
              <a:pathLst>
                <a:path w="19050" h="59055">
                  <a:moveTo>
                    <a:pt x="0" y="59055"/>
                  </a:moveTo>
                  <a:lnTo>
                    <a:pt x="0" y="17145"/>
                  </a:lnTo>
                  <a:lnTo>
                    <a:pt x="19050" y="0"/>
                  </a:lnTo>
                  <a:lnTo>
                    <a:pt x="19050" y="58103"/>
                  </a:lnTo>
                </a:path>
              </a:pathLst>
            </a:custGeom>
            <a:noFill/>
            <a:ln w="6350" cap="flat">
              <a:solidFill>
                <a:schemeClr val="accent1"/>
              </a:solid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4682EFAF-F04F-487A-9A37-952BADE8B09D}"/>
                </a:ext>
              </a:extLst>
            </p:cNvPr>
            <p:cNvSpPr/>
            <p:nvPr/>
          </p:nvSpPr>
          <p:spPr>
            <a:xfrm>
              <a:off x="1025792" y="6517634"/>
              <a:ext cx="5016" cy="67627"/>
            </a:xfrm>
            <a:custGeom>
              <a:avLst/>
              <a:gdLst>
                <a:gd name="connsiteX0" fmla="*/ 0 w 19050"/>
                <a:gd name="connsiteY0" fmla="*/ 0 h 67627"/>
                <a:gd name="connsiteX1" fmla="*/ 0 w 19050"/>
                <a:gd name="connsiteY1" fmla="*/ 67628 h 67627"/>
                <a:gd name="connsiteX2" fmla="*/ 19050 w 19050"/>
                <a:gd name="connsiteY2" fmla="*/ 67628 h 67627"/>
                <a:gd name="connsiteX3" fmla="*/ 19050 w 19050"/>
                <a:gd name="connsiteY3" fmla="*/ 15240 h 67627"/>
              </a:gdLst>
              <a:ahLst/>
              <a:cxnLst>
                <a:cxn ang="0">
                  <a:pos x="connsiteX0" y="connsiteY0"/>
                </a:cxn>
                <a:cxn ang="0">
                  <a:pos x="connsiteX1" y="connsiteY1"/>
                </a:cxn>
                <a:cxn ang="0">
                  <a:pos x="connsiteX2" y="connsiteY2"/>
                </a:cxn>
                <a:cxn ang="0">
                  <a:pos x="connsiteX3" y="connsiteY3"/>
                </a:cxn>
              </a:cxnLst>
              <a:rect l="l" t="t" r="r" b="b"/>
              <a:pathLst>
                <a:path w="19050" h="67627">
                  <a:moveTo>
                    <a:pt x="0" y="0"/>
                  </a:moveTo>
                  <a:lnTo>
                    <a:pt x="0" y="67628"/>
                  </a:lnTo>
                  <a:lnTo>
                    <a:pt x="19050" y="67628"/>
                  </a:lnTo>
                  <a:lnTo>
                    <a:pt x="19050" y="15240"/>
                  </a:lnTo>
                  <a:close/>
                </a:path>
              </a:pathLst>
            </a:custGeom>
            <a:noFill/>
            <a:ln w="6350" cap="flat">
              <a:solidFill>
                <a:schemeClr val="accent1"/>
              </a:solid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08B4ACC2-47B9-4A91-A820-B02F4312271C}"/>
                </a:ext>
              </a:extLst>
            </p:cNvPr>
            <p:cNvSpPr/>
            <p:nvPr/>
          </p:nvSpPr>
          <p:spPr>
            <a:xfrm>
              <a:off x="1058778" y="6528111"/>
              <a:ext cx="4765" cy="56197"/>
            </a:xfrm>
            <a:custGeom>
              <a:avLst/>
              <a:gdLst>
                <a:gd name="connsiteX0" fmla="*/ 0 w 18097"/>
                <a:gd name="connsiteY0" fmla="*/ 56198 h 56197"/>
                <a:gd name="connsiteX1" fmla="*/ 0 w 18097"/>
                <a:gd name="connsiteY1" fmla="*/ 13335 h 56197"/>
                <a:gd name="connsiteX2" fmla="*/ 18098 w 18097"/>
                <a:gd name="connsiteY2" fmla="*/ 0 h 56197"/>
                <a:gd name="connsiteX3" fmla="*/ 18098 w 18097"/>
                <a:gd name="connsiteY3" fmla="*/ 56198 h 56197"/>
              </a:gdLst>
              <a:ahLst/>
              <a:cxnLst>
                <a:cxn ang="0">
                  <a:pos x="connsiteX0" y="connsiteY0"/>
                </a:cxn>
                <a:cxn ang="0">
                  <a:pos x="connsiteX1" y="connsiteY1"/>
                </a:cxn>
                <a:cxn ang="0">
                  <a:pos x="connsiteX2" y="connsiteY2"/>
                </a:cxn>
                <a:cxn ang="0">
                  <a:pos x="connsiteX3" y="connsiteY3"/>
                </a:cxn>
              </a:cxnLst>
              <a:rect l="l" t="t" r="r" b="b"/>
              <a:pathLst>
                <a:path w="18097" h="56197">
                  <a:moveTo>
                    <a:pt x="0" y="56198"/>
                  </a:moveTo>
                  <a:lnTo>
                    <a:pt x="0" y="13335"/>
                  </a:lnTo>
                  <a:lnTo>
                    <a:pt x="18098" y="0"/>
                  </a:lnTo>
                  <a:lnTo>
                    <a:pt x="18098" y="56198"/>
                  </a:lnTo>
                  <a:close/>
                </a:path>
              </a:pathLst>
            </a:custGeom>
            <a:noFill/>
            <a:ln w="6350" cap="flat">
              <a:solidFill>
                <a:schemeClr val="accent1"/>
              </a:solid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C87CDC0D-0E20-4822-8538-8D1089AF979F}"/>
                </a:ext>
              </a:extLst>
            </p:cNvPr>
            <p:cNvSpPr/>
            <p:nvPr/>
          </p:nvSpPr>
          <p:spPr>
            <a:xfrm>
              <a:off x="1088908" y="6502394"/>
              <a:ext cx="4514" cy="81915"/>
            </a:xfrm>
            <a:custGeom>
              <a:avLst/>
              <a:gdLst>
                <a:gd name="connsiteX0" fmla="*/ 0 w 17144"/>
                <a:gd name="connsiteY0" fmla="*/ 81915 h 81915"/>
                <a:gd name="connsiteX1" fmla="*/ 0 w 17144"/>
                <a:gd name="connsiteY1" fmla="*/ 15240 h 81915"/>
                <a:gd name="connsiteX2" fmla="*/ 17145 w 17144"/>
                <a:gd name="connsiteY2" fmla="*/ 0 h 81915"/>
                <a:gd name="connsiteX3" fmla="*/ 17145 w 17144"/>
                <a:gd name="connsiteY3" fmla="*/ 81915 h 81915"/>
              </a:gdLst>
              <a:ahLst/>
              <a:cxnLst>
                <a:cxn ang="0">
                  <a:pos x="connsiteX0" y="connsiteY0"/>
                </a:cxn>
                <a:cxn ang="0">
                  <a:pos x="connsiteX1" y="connsiteY1"/>
                </a:cxn>
                <a:cxn ang="0">
                  <a:pos x="connsiteX2" y="connsiteY2"/>
                </a:cxn>
                <a:cxn ang="0">
                  <a:pos x="connsiteX3" y="connsiteY3"/>
                </a:cxn>
              </a:cxnLst>
              <a:rect l="l" t="t" r="r" b="b"/>
              <a:pathLst>
                <a:path w="17144" h="81915">
                  <a:moveTo>
                    <a:pt x="0" y="81915"/>
                  </a:moveTo>
                  <a:lnTo>
                    <a:pt x="0" y="15240"/>
                  </a:lnTo>
                  <a:lnTo>
                    <a:pt x="17145" y="0"/>
                  </a:lnTo>
                  <a:lnTo>
                    <a:pt x="17145" y="81915"/>
                  </a:lnTo>
                </a:path>
              </a:pathLst>
            </a:custGeom>
            <a:noFill/>
            <a:ln w="6350" cap="flat">
              <a:solidFill>
                <a:schemeClr val="accent1"/>
              </a:solid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DA552644-6895-4390-BD76-71E51312DCCF}"/>
                </a:ext>
              </a:extLst>
            </p:cNvPr>
            <p:cNvSpPr/>
            <p:nvPr/>
          </p:nvSpPr>
          <p:spPr>
            <a:xfrm>
              <a:off x="879710" y="6399524"/>
              <a:ext cx="327659" cy="231457"/>
            </a:xfrm>
            <a:custGeom>
              <a:avLst/>
              <a:gdLst>
                <a:gd name="connsiteX0" fmla="*/ 327660 w 327659"/>
                <a:gd name="connsiteY0" fmla="*/ 67628 h 231457"/>
                <a:gd name="connsiteX1" fmla="*/ 327660 w 327659"/>
                <a:gd name="connsiteY1" fmla="*/ 27623 h 231457"/>
                <a:gd name="connsiteX2" fmla="*/ 300038 w 327659"/>
                <a:gd name="connsiteY2" fmla="*/ 0 h 231457"/>
                <a:gd name="connsiteX3" fmla="*/ 27622 w 327659"/>
                <a:gd name="connsiteY3" fmla="*/ 0 h 231457"/>
                <a:gd name="connsiteX4" fmla="*/ 0 w 327659"/>
                <a:gd name="connsiteY4" fmla="*/ 27623 h 231457"/>
                <a:gd name="connsiteX5" fmla="*/ 0 w 327659"/>
                <a:gd name="connsiteY5" fmla="*/ 203835 h 231457"/>
                <a:gd name="connsiteX6" fmla="*/ 27622 w 327659"/>
                <a:gd name="connsiteY6" fmla="*/ 231458 h 231457"/>
                <a:gd name="connsiteX7" fmla="*/ 300038 w 327659"/>
                <a:gd name="connsiteY7" fmla="*/ 231458 h 231457"/>
                <a:gd name="connsiteX8" fmla="*/ 327660 w 327659"/>
                <a:gd name="connsiteY8" fmla="*/ 203835 h 231457"/>
                <a:gd name="connsiteX9" fmla="*/ 327660 w 327659"/>
                <a:gd name="connsiteY9" fmla="*/ 14478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59" h="231457">
                  <a:moveTo>
                    <a:pt x="327660" y="67628"/>
                  </a:moveTo>
                  <a:lnTo>
                    <a:pt x="327660" y="27623"/>
                  </a:lnTo>
                  <a:cubicBezTo>
                    <a:pt x="327660" y="12383"/>
                    <a:pt x="315277" y="0"/>
                    <a:pt x="300038" y="0"/>
                  </a:cubicBezTo>
                  <a:lnTo>
                    <a:pt x="27622" y="0"/>
                  </a:lnTo>
                  <a:cubicBezTo>
                    <a:pt x="12382" y="0"/>
                    <a:pt x="0" y="12383"/>
                    <a:pt x="0" y="27623"/>
                  </a:cubicBezTo>
                  <a:lnTo>
                    <a:pt x="0" y="203835"/>
                  </a:lnTo>
                  <a:cubicBezTo>
                    <a:pt x="0" y="219075"/>
                    <a:pt x="12382" y="231458"/>
                    <a:pt x="27622" y="231458"/>
                  </a:cubicBezTo>
                  <a:lnTo>
                    <a:pt x="300038" y="231458"/>
                  </a:lnTo>
                  <a:cubicBezTo>
                    <a:pt x="315277" y="231458"/>
                    <a:pt x="327660" y="219075"/>
                    <a:pt x="327660" y="203835"/>
                  </a:cubicBezTo>
                  <a:lnTo>
                    <a:pt x="327660" y="144780"/>
                  </a:lnTo>
                </a:path>
              </a:pathLst>
            </a:custGeom>
            <a:noFill/>
            <a:ln w="12700" cap="flat">
              <a:solidFill>
                <a:schemeClr val="accent1"/>
              </a:solid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93D30281-5EB7-48A8-92AE-26675DD02DD5}"/>
                </a:ext>
              </a:extLst>
            </p:cNvPr>
            <p:cNvSpPr/>
            <p:nvPr/>
          </p:nvSpPr>
          <p:spPr>
            <a:xfrm>
              <a:off x="1291190" y="6404287"/>
              <a:ext cx="62864" cy="62865"/>
            </a:xfrm>
            <a:custGeom>
              <a:avLst/>
              <a:gdLst>
                <a:gd name="connsiteX0" fmla="*/ 62865 w 62864"/>
                <a:gd name="connsiteY0" fmla="*/ 31432 h 62865"/>
                <a:gd name="connsiteX1" fmla="*/ 31433 w 62864"/>
                <a:gd name="connsiteY1" fmla="*/ 62865 h 62865"/>
                <a:gd name="connsiteX2" fmla="*/ 0 w 62864"/>
                <a:gd name="connsiteY2" fmla="*/ 31432 h 62865"/>
                <a:gd name="connsiteX3" fmla="*/ 31433 w 62864"/>
                <a:gd name="connsiteY3" fmla="*/ 0 h 62865"/>
                <a:gd name="connsiteX4" fmla="*/ 62865 w 62864"/>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4"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noFill/>
            <a:ln w="12700" cap="flat">
              <a:solidFill>
                <a:schemeClr val="accent1"/>
              </a:solid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9FDD52F4-6E4C-4D44-B1B4-4BD23EAD61EC}"/>
                </a:ext>
              </a:extLst>
            </p:cNvPr>
            <p:cNvSpPr/>
            <p:nvPr/>
          </p:nvSpPr>
          <p:spPr>
            <a:xfrm>
              <a:off x="1178795" y="6491917"/>
              <a:ext cx="221932" cy="238124"/>
            </a:xfrm>
            <a:custGeom>
              <a:avLst/>
              <a:gdLst>
                <a:gd name="connsiteX0" fmla="*/ 101917 w 221932"/>
                <a:gd name="connsiteY0" fmla="*/ 238125 h 238124"/>
                <a:gd name="connsiteX1" fmla="*/ 101917 w 221932"/>
                <a:gd name="connsiteY1" fmla="*/ 40005 h 238124"/>
                <a:gd name="connsiteX2" fmla="*/ 20003 w 221932"/>
                <a:gd name="connsiteY2" fmla="*/ 40005 h 238124"/>
                <a:gd name="connsiteX3" fmla="*/ 0 w 221932"/>
                <a:gd name="connsiteY3" fmla="*/ 20002 h 238124"/>
                <a:gd name="connsiteX4" fmla="*/ 0 w 221932"/>
                <a:gd name="connsiteY4" fmla="*/ 20002 h 238124"/>
                <a:gd name="connsiteX5" fmla="*/ 20003 w 221932"/>
                <a:gd name="connsiteY5" fmla="*/ 0 h 238124"/>
                <a:gd name="connsiteX6" fmla="*/ 198120 w 221932"/>
                <a:gd name="connsiteY6" fmla="*/ 0 h 238124"/>
                <a:gd name="connsiteX7" fmla="*/ 221933 w 221932"/>
                <a:gd name="connsiteY7" fmla="*/ 23813 h 238124"/>
                <a:gd name="connsiteX8" fmla="*/ 221933 w 221932"/>
                <a:gd name="connsiteY8" fmla="*/ 124778 h 238124"/>
                <a:gd name="connsiteX9" fmla="*/ 201930 w 221932"/>
                <a:gd name="connsiteY9" fmla="*/ 144780 h 238124"/>
                <a:gd name="connsiteX10" fmla="*/ 181928 w 221932"/>
                <a:gd name="connsiteY10" fmla="*/ 144780 h 2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932" h="238124">
                  <a:moveTo>
                    <a:pt x="101917" y="238125"/>
                  </a:moveTo>
                  <a:lnTo>
                    <a:pt x="101917" y="40005"/>
                  </a:lnTo>
                  <a:lnTo>
                    <a:pt x="20003" y="40005"/>
                  </a:lnTo>
                  <a:cubicBezTo>
                    <a:pt x="9525" y="40005"/>
                    <a:pt x="0" y="31432"/>
                    <a:pt x="0" y="20002"/>
                  </a:cubicBezTo>
                  <a:lnTo>
                    <a:pt x="0" y="20002"/>
                  </a:lnTo>
                  <a:cubicBezTo>
                    <a:pt x="0" y="9525"/>
                    <a:pt x="8572" y="0"/>
                    <a:pt x="20003" y="0"/>
                  </a:cubicBezTo>
                  <a:lnTo>
                    <a:pt x="198120" y="0"/>
                  </a:lnTo>
                  <a:cubicBezTo>
                    <a:pt x="211455" y="0"/>
                    <a:pt x="221933" y="10477"/>
                    <a:pt x="221933" y="23813"/>
                  </a:cubicBezTo>
                  <a:lnTo>
                    <a:pt x="221933" y="124778"/>
                  </a:lnTo>
                  <a:cubicBezTo>
                    <a:pt x="221933" y="136208"/>
                    <a:pt x="212408" y="144780"/>
                    <a:pt x="201930" y="144780"/>
                  </a:cubicBezTo>
                  <a:lnTo>
                    <a:pt x="181928" y="144780"/>
                  </a:lnTo>
                </a:path>
              </a:pathLst>
            </a:custGeom>
            <a:noFill/>
            <a:ln w="12700" cap="flat">
              <a:solidFill>
                <a:schemeClr val="accent1"/>
              </a:solid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83B0D90D-5DC0-4CB6-8D79-488B5EDD471C}"/>
                </a:ext>
              </a:extLst>
            </p:cNvPr>
            <p:cNvSpPr/>
            <p:nvPr/>
          </p:nvSpPr>
          <p:spPr>
            <a:xfrm>
              <a:off x="1359770" y="6530017"/>
              <a:ext cx="9525" cy="175260"/>
            </a:xfrm>
            <a:custGeom>
              <a:avLst/>
              <a:gdLst>
                <a:gd name="connsiteX0" fmla="*/ 0 w 9525"/>
                <a:gd name="connsiteY0" fmla="*/ 0 h 175260"/>
                <a:gd name="connsiteX1" fmla="*/ 0 w 9525"/>
                <a:gd name="connsiteY1" fmla="*/ 175260 h 175260"/>
              </a:gdLst>
              <a:ahLst/>
              <a:cxnLst>
                <a:cxn ang="0">
                  <a:pos x="connsiteX0" y="connsiteY0"/>
                </a:cxn>
                <a:cxn ang="0">
                  <a:pos x="connsiteX1" y="connsiteY1"/>
                </a:cxn>
              </a:cxnLst>
              <a:rect l="l" t="t" r="r" b="b"/>
              <a:pathLst>
                <a:path w="9525" h="175260">
                  <a:moveTo>
                    <a:pt x="0" y="0"/>
                  </a:moveTo>
                  <a:lnTo>
                    <a:pt x="0" y="175260"/>
                  </a:lnTo>
                </a:path>
              </a:pathLst>
            </a:custGeom>
            <a:ln w="12700" cap="flat">
              <a:solidFill>
                <a:schemeClr val="accent1"/>
              </a:solid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63138D18-EC8C-415D-B047-6B12F52BEE51}"/>
                </a:ext>
              </a:extLst>
            </p:cNvPr>
            <p:cNvSpPr/>
            <p:nvPr/>
          </p:nvSpPr>
          <p:spPr>
            <a:xfrm>
              <a:off x="1359770" y="6592882"/>
              <a:ext cx="40957" cy="9525"/>
            </a:xfrm>
            <a:custGeom>
              <a:avLst/>
              <a:gdLst>
                <a:gd name="connsiteX0" fmla="*/ 40958 w 40957"/>
                <a:gd name="connsiteY0" fmla="*/ 0 h 9525"/>
                <a:gd name="connsiteX1" fmla="*/ 0 w 40957"/>
                <a:gd name="connsiteY1" fmla="*/ 0 h 9525"/>
              </a:gdLst>
              <a:ahLst/>
              <a:cxnLst>
                <a:cxn ang="0">
                  <a:pos x="connsiteX0" y="connsiteY0"/>
                </a:cxn>
                <a:cxn ang="0">
                  <a:pos x="connsiteX1" y="connsiteY1"/>
                </a:cxn>
              </a:cxnLst>
              <a:rect l="l" t="t" r="r" b="b"/>
              <a:pathLst>
                <a:path w="40957" h="9525">
                  <a:moveTo>
                    <a:pt x="40958" y="0"/>
                  </a:moveTo>
                  <a:lnTo>
                    <a:pt x="0" y="0"/>
                  </a:lnTo>
                </a:path>
              </a:pathLst>
            </a:custGeom>
            <a:ln w="12700" cap="flat">
              <a:solidFill>
                <a:schemeClr val="accent1"/>
              </a:solid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6D743953-8840-4E78-8723-770FD5C849CA}"/>
                </a:ext>
              </a:extLst>
            </p:cNvPr>
            <p:cNvSpPr/>
            <p:nvPr/>
          </p:nvSpPr>
          <p:spPr>
            <a:xfrm>
              <a:off x="1318813" y="6616694"/>
              <a:ext cx="9525" cy="86677"/>
            </a:xfrm>
            <a:custGeom>
              <a:avLst/>
              <a:gdLst>
                <a:gd name="connsiteX0" fmla="*/ 0 w 9525"/>
                <a:gd name="connsiteY0" fmla="*/ 0 h 86677"/>
                <a:gd name="connsiteX1" fmla="*/ 0 w 9525"/>
                <a:gd name="connsiteY1" fmla="*/ 86677 h 86677"/>
              </a:gdLst>
              <a:ahLst/>
              <a:cxnLst>
                <a:cxn ang="0">
                  <a:pos x="connsiteX0" y="connsiteY0"/>
                </a:cxn>
                <a:cxn ang="0">
                  <a:pos x="connsiteX1" y="connsiteY1"/>
                </a:cxn>
              </a:cxnLst>
              <a:rect l="l" t="t" r="r" b="b"/>
              <a:pathLst>
                <a:path w="9525" h="86677">
                  <a:moveTo>
                    <a:pt x="0" y="0"/>
                  </a:moveTo>
                  <a:lnTo>
                    <a:pt x="0" y="86677"/>
                  </a:lnTo>
                </a:path>
              </a:pathLst>
            </a:custGeom>
            <a:ln w="12700" cap="flat">
              <a:solidFill>
                <a:schemeClr val="accent1"/>
              </a:solid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7EEA83D0-8BCB-48A5-AC59-90056F946155}"/>
                </a:ext>
              </a:extLst>
            </p:cNvPr>
            <p:cNvSpPr/>
            <p:nvPr/>
          </p:nvSpPr>
          <p:spPr>
            <a:xfrm>
              <a:off x="837800" y="6703372"/>
              <a:ext cx="108584" cy="108585"/>
            </a:xfrm>
            <a:custGeom>
              <a:avLst/>
              <a:gdLst>
                <a:gd name="connsiteX0" fmla="*/ 108585 w 108584"/>
                <a:gd name="connsiteY0" fmla="*/ 54293 h 108585"/>
                <a:gd name="connsiteX1" fmla="*/ 54293 w 108584"/>
                <a:gd name="connsiteY1" fmla="*/ 108585 h 108585"/>
                <a:gd name="connsiteX2" fmla="*/ 0 w 108584"/>
                <a:gd name="connsiteY2" fmla="*/ 54293 h 108585"/>
                <a:gd name="connsiteX3" fmla="*/ 54293 w 108584"/>
                <a:gd name="connsiteY3" fmla="*/ 0 h 108585"/>
                <a:gd name="connsiteX4" fmla="*/ 108585 w 108584"/>
                <a:gd name="connsiteY4" fmla="*/ 54293 h 10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4" h="108585">
                  <a:moveTo>
                    <a:pt x="108585" y="54293"/>
                  </a:moveTo>
                  <a:cubicBezTo>
                    <a:pt x="108585" y="84277"/>
                    <a:pt x="84278" y="108585"/>
                    <a:pt x="54293" y="108585"/>
                  </a:cubicBezTo>
                  <a:cubicBezTo>
                    <a:pt x="24308" y="108585"/>
                    <a:pt x="0" y="84277"/>
                    <a:pt x="0" y="54293"/>
                  </a:cubicBezTo>
                  <a:cubicBezTo>
                    <a:pt x="0" y="24308"/>
                    <a:pt x="24307" y="0"/>
                    <a:pt x="54293" y="0"/>
                  </a:cubicBezTo>
                  <a:cubicBezTo>
                    <a:pt x="84277" y="0"/>
                    <a:pt x="108585" y="24308"/>
                    <a:pt x="108585" y="54293"/>
                  </a:cubicBezTo>
                  <a:close/>
                </a:path>
              </a:pathLst>
            </a:custGeom>
            <a:noFill/>
            <a:ln w="12700" cap="flat">
              <a:solidFill>
                <a:schemeClr val="accent1"/>
              </a:solid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4265737A-C475-4963-87CB-034190F23E56}"/>
                </a:ext>
              </a:extLst>
            </p:cNvPr>
            <p:cNvSpPr/>
            <p:nvPr/>
          </p:nvSpPr>
          <p:spPr>
            <a:xfrm>
              <a:off x="799700" y="6838627"/>
              <a:ext cx="177165" cy="134302"/>
            </a:xfrm>
            <a:custGeom>
              <a:avLst/>
              <a:gdLst>
                <a:gd name="connsiteX0" fmla="*/ 165735 w 177165"/>
                <a:gd name="connsiteY0" fmla="*/ 134302 h 134302"/>
                <a:gd name="connsiteX1" fmla="*/ 10478 w 177165"/>
                <a:gd name="connsiteY1" fmla="*/ 134302 h 134302"/>
                <a:gd name="connsiteX2" fmla="*/ 0 w 177165"/>
                <a:gd name="connsiteY2" fmla="*/ 123825 h 134302"/>
                <a:gd name="connsiteX3" fmla="*/ 0 w 177165"/>
                <a:gd name="connsiteY3" fmla="*/ 79057 h 134302"/>
                <a:gd name="connsiteX4" fmla="*/ 79058 w 177165"/>
                <a:gd name="connsiteY4" fmla="*/ 0 h 134302"/>
                <a:gd name="connsiteX5" fmla="*/ 98108 w 177165"/>
                <a:gd name="connsiteY5" fmla="*/ 0 h 134302"/>
                <a:gd name="connsiteX6" fmla="*/ 177165 w 177165"/>
                <a:gd name="connsiteY6" fmla="*/ 79057 h 134302"/>
                <a:gd name="connsiteX7" fmla="*/ 177165 w 177165"/>
                <a:gd name="connsiteY7" fmla="*/ 123825 h 134302"/>
                <a:gd name="connsiteX8" fmla="*/ 165735 w 177165"/>
                <a:gd name="connsiteY8" fmla="*/ 134302 h 13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 h="134302">
                  <a:moveTo>
                    <a:pt x="165735" y="134302"/>
                  </a:moveTo>
                  <a:lnTo>
                    <a:pt x="10478" y="134302"/>
                  </a:lnTo>
                  <a:cubicBezTo>
                    <a:pt x="4763" y="134302"/>
                    <a:pt x="0" y="129540"/>
                    <a:pt x="0" y="123825"/>
                  </a:cubicBezTo>
                  <a:lnTo>
                    <a:pt x="0" y="79057"/>
                  </a:lnTo>
                  <a:cubicBezTo>
                    <a:pt x="0" y="35243"/>
                    <a:pt x="35243" y="0"/>
                    <a:pt x="79058" y="0"/>
                  </a:cubicBezTo>
                  <a:lnTo>
                    <a:pt x="98108" y="0"/>
                  </a:lnTo>
                  <a:cubicBezTo>
                    <a:pt x="141923" y="0"/>
                    <a:pt x="177165" y="35243"/>
                    <a:pt x="177165" y="79057"/>
                  </a:cubicBezTo>
                  <a:lnTo>
                    <a:pt x="177165" y="123825"/>
                  </a:lnTo>
                  <a:cubicBezTo>
                    <a:pt x="176213" y="129540"/>
                    <a:pt x="171450" y="134302"/>
                    <a:pt x="165735" y="134302"/>
                  </a:cubicBezTo>
                  <a:close/>
                </a:path>
              </a:pathLst>
            </a:custGeom>
            <a:noFill/>
            <a:ln w="12700" cap="flat">
              <a:solidFill>
                <a:schemeClr val="accent1"/>
              </a:solid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A6723F40-B4F5-487E-93AE-80680F0DCC31}"/>
                </a:ext>
              </a:extLst>
            </p:cNvPr>
            <p:cNvSpPr/>
            <p:nvPr/>
          </p:nvSpPr>
          <p:spPr>
            <a:xfrm>
              <a:off x="850183" y="6915779"/>
              <a:ext cx="9525" cy="57150"/>
            </a:xfrm>
            <a:custGeom>
              <a:avLst/>
              <a:gdLst>
                <a:gd name="connsiteX0" fmla="*/ 0 w 9525"/>
                <a:gd name="connsiteY0" fmla="*/ 0 h 57150"/>
                <a:gd name="connsiteX1" fmla="*/ 0 w 9525"/>
                <a:gd name="connsiteY1" fmla="*/ 57150 h 57150"/>
              </a:gdLst>
              <a:ahLst/>
              <a:cxnLst>
                <a:cxn ang="0">
                  <a:pos x="connsiteX0" y="connsiteY0"/>
                </a:cxn>
                <a:cxn ang="0">
                  <a:pos x="connsiteX1" y="connsiteY1"/>
                </a:cxn>
              </a:cxnLst>
              <a:rect l="l" t="t" r="r" b="b"/>
              <a:pathLst>
                <a:path w="9525" h="57150">
                  <a:moveTo>
                    <a:pt x="0" y="0"/>
                  </a:moveTo>
                  <a:lnTo>
                    <a:pt x="0" y="57150"/>
                  </a:lnTo>
                </a:path>
              </a:pathLst>
            </a:custGeom>
            <a:ln w="12700" cap="flat">
              <a:solidFill>
                <a:schemeClr val="accent1"/>
              </a:solid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82CAC439-858D-446A-8625-831A3544D4CB}"/>
                </a:ext>
              </a:extLst>
            </p:cNvPr>
            <p:cNvSpPr/>
            <p:nvPr/>
          </p:nvSpPr>
          <p:spPr>
            <a:xfrm>
              <a:off x="932098" y="6915779"/>
              <a:ext cx="9525" cy="57150"/>
            </a:xfrm>
            <a:custGeom>
              <a:avLst/>
              <a:gdLst>
                <a:gd name="connsiteX0" fmla="*/ 0 w 9525"/>
                <a:gd name="connsiteY0" fmla="*/ 0 h 57150"/>
                <a:gd name="connsiteX1" fmla="*/ 0 w 9525"/>
                <a:gd name="connsiteY1" fmla="*/ 57150 h 57150"/>
              </a:gdLst>
              <a:ahLst/>
              <a:cxnLst>
                <a:cxn ang="0">
                  <a:pos x="connsiteX0" y="connsiteY0"/>
                </a:cxn>
                <a:cxn ang="0">
                  <a:pos x="connsiteX1" y="connsiteY1"/>
                </a:cxn>
              </a:cxnLst>
              <a:rect l="l" t="t" r="r" b="b"/>
              <a:pathLst>
                <a:path w="9525" h="57150">
                  <a:moveTo>
                    <a:pt x="0" y="0"/>
                  </a:moveTo>
                  <a:lnTo>
                    <a:pt x="0" y="57150"/>
                  </a:lnTo>
                </a:path>
              </a:pathLst>
            </a:custGeom>
            <a:ln w="12700" cap="flat">
              <a:solidFill>
                <a:schemeClr val="accent1"/>
              </a:solid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4B0A88DE-1B6F-4B64-AEBF-7FBC7D30C673}"/>
                </a:ext>
              </a:extLst>
            </p:cNvPr>
            <p:cNvSpPr/>
            <p:nvPr/>
          </p:nvSpPr>
          <p:spPr>
            <a:xfrm>
              <a:off x="868280" y="6839579"/>
              <a:ext cx="44767" cy="47625"/>
            </a:xfrm>
            <a:custGeom>
              <a:avLst/>
              <a:gdLst>
                <a:gd name="connsiteX0" fmla="*/ 0 w 44767"/>
                <a:gd name="connsiteY0" fmla="*/ 0 h 47625"/>
                <a:gd name="connsiteX1" fmla="*/ 0 w 44767"/>
                <a:gd name="connsiteY1" fmla="*/ 25718 h 47625"/>
                <a:gd name="connsiteX2" fmla="*/ 21907 w 44767"/>
                <a:gd name="connsiteY2" fmla="*/ 47625 h 47625"/>
                <a:gd name="connsiteX3" fmla="*/ 44768 w 44767"/>
                <a:gd name="connsiteY3" fmla="*/ 24765 h 47625"/>
                <a:gd name="connsiteX4" fmla="*/ 44768 w 44767"/>
                <a:gd name="connsiteY4" fmla="*/ 95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47625">
                  <a:moveTo>
                    <a:pt x="0" y="0"/>
                  </a:moveTo>
                  <a:lnTo>
                    <a:pt x="0" y="25718"/>
                  </a:lnTo>
                  <a:lnTo>
                    <a:pt x="21907" y="47625"/>
                  </a:lnTo>
                  <a:lnTo>
                    <a:pt x="44768" y="24765"/>
                  </a:lnTo>
                  <a:lnTo>
                    <a:pt x="44768" y="953"/>
                  </a:lnTo>
                </a:path>
              </a:pathLst>
            </a:custGeom>
            <a:noFill/>
            <a:ln w="12700" cap="flat">
              <a:solidFill>
                <a:schemeClr val="accent1"/>
              </a:solid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DBAEE917-BA04-41B1-8B7E-63ADA7BCAB5A}"/>
                </a:ext>
              </a:extLst>
            </p:cNvPr>
            <p:cNvSpPr/>
            <p:nvPr/>
          </p:nvSpPr>
          <p:spPr>
            <a:xfrm>
              <a:off x="1060685" y="6704324"/>
              <a:ext cx="108584" cy="108585"/>
            </a:xfrm>
            <a:custGeom>
              <a:avLst/>
              <a:gdLst>
                <a:gd name="connsiteX0" fmla="*/ 108585 w 108584"/>
                <a:gd name="connsiteY0" fmla="*/ 54292 h 108585"/>
                <a:gd name="connsiteX1" fmla="*/ 54292 w 108584"/>
                <a:gd name="connsiteY1" fmla="*/ 108585 h 108585"/>
                <a:gd name="connsiteX2" fmla="*/ 0 w 108584"/>
                <a:gd name="connsiteY2" fmla="*/ 54292 h 108585"/>
                <a:gd name="connsiteX3" fmla="*/ 54292 w 108584"/>
                <a:gd name="connsiteY3" fmla="*/ 0 h 108585"/>
                <a:gd name="connsiteX4" fmla="*/ 108585 w 108584"/>
                <a:gd name="connsiteY4" fmla="*/ 54292 h 10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4" h="108585">
                  <a:moveTo>
                    <a:pt x="108585" y="54292"/>
                  </a:moveTo>
                  <a:cubicBezTo>
                    <a:pt x="108585" y="84277"/>
                    <a:pt x="84278" y="108585"/>
                    <a:pt x="54292" y="108585"/>
                  </a:cubicBezTo>
                  <a:cubicBezTo>
                    <a:pt x="24308" y="108585"/>
                    <a:pt x="0" y="84277"/>
                    <a:pt x="0" y="54292"/>
                  </a:cubicBezTo>
                  <a:cubicBezTo>
                    <a:pt x="0" y="24308"/>
                    <a:pt x="24307" y="0"/>
                    <a:pt x="54292" y="0"/>
                  </a:cubicBezTo>
                  <a:cubicBezTo>
                    <a:pt x="84277" y="0"/>
                    <a:pt x="108585" y="24308"/>
                    <a:pt x="108585" y="54292"/>
                  </a:cubicBezTo>
                  <a:close/>
                </a:path>
              </a:pathLst>
            </a:custGeom>
            <a:noFill/>
            <a:ln w="12700" cap="flat">
              <a:solidFill>
                <a:schemeClr val="accent1"/>
              </a:solid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D56724A1-FEB3-410D-A445-FB2F5A81E959}"/>
                </a:ext>
              </a:extLst>
            </p:cNvPr>
            <p:cNvSpPr/>
            <p:nvPr/>
          </p:nvSpPr>
          <p:spPr>
            <a:xfrm>
              <a:off x="1022585" y="6839579"/>
              <a:ext cx="177164" cy="134302"/>
            </a:xfrm>
            <a:custGeom>
              <a:avLst/>
              <a:gdLst>
                <a:gd name="connsiteX0" fmla="*/ 165735 w 177164"/>
                <a:gd name="connsiteY0" fmla="*/ 134303 h 134302"/>
                <a:gd name="connsiteX1" fmla="*/ 10477 w 177164"/>
                <a:gd name="connsiteY1" fmla="*/ 134303 h 134302"/>
                <a:gd name="connsiteX2" fmla="*/ 0 w 177164"/>
                <a:gd name="connsiteY2" fmla="*/ 123825 h 134302"/>
                <a:gd name="connsiteX3" fmla="*/ 0 w 177164"/>
                <a:gd name="connsiteY3" fmla="*/ 79058 h 134302"/>
                <a:gd name="connsiteX4" fmla="*/ 79057 w 177164"/>
                <a:gd name="connsiteY4" fmla="*/ 0 h 134302"/>
                <a:gd name="connsiteX5" fmla="*/ 98107 w 177164"/>
                <a:gd name="connsiteY5" fmla="*/ 0 h 134302"/>
                <a:gd name="connsiteX6" fmla="*/ 177165 w 177164"/>
                <a:gd name="connsiteY6" fmla="*/ 79058 h 134302"/>
                <a:gd name="connsiteX7" fmla="*/ 177165 w 177164"/>
                <a:gd name="connsiteY7" fmla="*/ 123825 h 134302"/>
                <a:gd name="connsiteX8" fmla="*/ 165735 w 177164"/>
                <a:gd name="connsiteY8" fmla="*/ 134303 h 13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4" h="134302">
                  <a:moveTo>
                    <a:pt x="165735" y="134303"/>
                  </a:moveTo>
                  <a:lnTo>
                    <a:pt x="10477" y="134303"/>
                  </a:lnTo>
                  <a:cubicBezTo>
                    <a:pt x="4763" y="134303"/>
                    <a:pt x="0" y="129540"/>
                    <a:pt x="0" y="123825"/>
                  </a:cubicBezTo>
                  <a:lnTo>
                    <a:pt x="0" y="79058"/>
                  </a:lnTo>
                  <a:cubicBezTo>
                    <a:pt x="0" y="35243"/>
                    <a:pt x="35242" y="0"/>
                    <a:pt x="79057" y="0"/>
                  </a:cubicBezTo>
                  <a:lnTo>
                    <a:pt x="98107" y="0"/>
                  </a:lnTo>
                  <a:cubicBezTo>
                    <a:pt x="141922" y="0"/>
                    <a:pt x="177165" y="35243"/>
                    <a:pt x="177165" y="79058"/>
                  </a:cubicBezTo>
                  <a:lnTo>
                    <a:pt x="177165" y="123825"/>
                  </a:lnTo>
                  <a:cubicBezTo>
                    <a:pt x="176213" y="129540"/>
                    <a:pt x="171450" y="134303"/>
                    <a:pt x="165735" y="134303"/>
                  </a:cubicBezTo>
                  <a:close/>
                </a:path>
              </a:pathLst>
            </a:custGeom>
            <a:noFill/>
            <a:ln w="12700" cap="flat">
              <a:solidFill>
                <a:schemeClr val="accent1"/>
              </a:solid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67732FAF-2502-4174-A573-6A3B9ED8FE16}"/>
                </a:ext>
              </a:extLst>
            </p:cNvPr>
            <p:cNvSpPr/>
            <p:nvPr/>
          </p:nvSpPr>
          <p:spPr>
            <a:xfrm>
              <a:off x="1073068" y="6916732"/>
              <a:ext cx="9525" cy="57150"/>
            </a:xfrm>
            <a:custGeom>
              <a:avLst/>
              <a:gdLst>
                <a:gd name="connsiteX0" fmla="*/ 0 w 9525"/>
                <a:gd name="connsiteY0" fmla="*/ 0 h 57150"/>
                <a:gd name="connsiteX1" fmla="*/ 0 w 9525"/>
                <a:gd name="connsiteY1" fmla="*/ 57150 h 57150"/>
              </a:gdLst>
              <a:ahLst/>
              <a:cxnLst>
                <a:cxn ang="0">
                  <a:pos x="connsiteX0" y="connsiteY0"/>
                </a:cxn>
                <a:cxn ang="0">
                  <a:pos x="connsiteX1" y="connsiteY1"/>
                </a:cxn>
              </a:cxnLst>
              <a:rect l="l" t="t" r="r" b="b"/>
              <a:pathLst>
                <a:path w="9525" h="57150">
                  <a:moveTo>
                    <a:pt x="0" y="0"/>
                  </a:moveTo>
                  <a:lnTo>
                    <a:pt x="0" y="57150"/>
                  </a:lnTo>
                </a:path>
              </a:pathLst>
            </a:custGeom>
            <a:ln w="12700" cap="flat">
              <a:solidFill>
                <a:schemeClr val="accent1"/>
              </a:solid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17A1D4B3-002D-42AC-ABF2-07188B5A098E}"/>
                </a:ext>
              </a:extLst>
            </p:cNvPr>
            <p:cNvSpPr/>
            <p:nvPr/>
          </p:nvSpPr>
          <p:spPr>
            <a:xfrm>
              <a:off x="1154983" y="6916732"/>
              <a:ext cx="9525" cy="57150"/>
            </a:xfrm>
            <a:custGeom>
              <a:avLst/>
              <a:gdLst>
                <a:gd name="connsiteX0" fmla="*/ 0 w 9525"/>
                <a:gd name="connsiteY0" fmla="*/ 0 h 57150"/>
                <a:gd name="connsiteX1" fmla="*/ 0 w 9525"/>
                <a:gd name="connsiteY1" fmla="*/ 57150 h 57150"/>
              </a:gdLst>
              <a:ahLst/>
              <a:cxnLst>
                <a:cxn ang="0">
                  <a:pos x="connsiteX0" y="connsiteY0"/>
                </a:cxn>
                <a:cxn ang="0">
                  <a:pos x="connsiteX1" y="connsiteY1"/>
                </a:cxn>
              </a:cxnLst>
              <a:rect l="l" t="t" r="r" b="b"/>
              <a:pathLst>
                <a:path w="9525" h="57150">
                  <a:moveTo>
                    <a:pt x="0" y="0"/>
                  </a:moveTo>
                  <a:lnTo>
                    <a:pt x="0" y="57150"/>
                  </a:lnTo>
                </a:path>
              </a:pathLst>
            </a:custGeom>
            <a:ln w="12700" cap="flat">
              <a:solidFill>
                <a:schemeClr val="accent1"/>
              </a:solid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912DAC4A-228A-4AEB-879A-DCDCF004573A}"/>
                </a:ext>
              </a:extLst>
            </p:cNvPr>
            <p:cNvSpPr/>
            <p:nvPr/>
          </p:nvSpPr>
          <p:spPr>
            <a:xfrm>
              <a:off x="1091165" y="6840532"/>
              <a:ext cx="44767" cy="47625"/>
            </a:xfrm>
            <a:custGeom>
              <a:avLst/>
              <a:gdLst>
                <a:gd name="connsiteX0" fmla="*/ 0 w 44767"/>
                <a:gd name="connsiteY0" fmla="*/ 0 h 47625"/>
                <a:gd name="connsiteX1" fmla="*/ 0 w 44767"/>
                <a:gd name="connsiteY1" fmla="*/ 25718 h 47625"/>
                <a:gd name="connsiteX2" fmla="*/ 21908 w 44767"/>
                <a:gd name="connsiteY2" fmla="*/ 47625 h 47625"/>
                <a:gd name="connsiteX3" fmla="*/ 44768 w 44767"/>
                <a:gd name="connsiteY3" fmla="*/ 24765 h 47625"/>
                <a:gd name="connsiteX4" fmla="*/ 44768 w 44767"/>
                <a:gd name="connsiteY4" fmla="*/ 95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47625">
                  <a:moveTo>
                    <a:pt x="0" y="0"/>
                  </a:moveTo>
                  <a:lnTo>
                    <a:pt x="0" y="25718"/>
                  </a:lnTo>
                  <a:lnTo>
                    <a:pt x="21908" y="47625"/>
                  </a:lnTo>
                  <a:lnTo>
                    <a:pt x="44768" y="24765"/>
                  </a:lnTo>
                  <a:lnTo>
                    <a:pt x="44768" y="952"/>
                  </a:lnTo>
                </a:path>
              </a:pathLst>
            </a:custGeom>
            <a:noFill/>
            <a:ln w="12700" cap="flat">
              <a:solidFill>
                <a:schemeClr val="accent1"/>
              </a:solid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F09C7309-C7C3-4C09-9691-8912B892A8A7}"/>
                </a:ext>
              </a:extLst>
            </p:cNvPr>
            <p:cNvSpPr/>
            <p:nvPr/>
          </p:nvSpPr>
          <p:spPr>
            <a:xfrm>
              <a:off x="1275950" y="6698609"/>
              <a:ext cx="108585" cy="108585"/>
            </a:xfrm>
            <a:custGeom>
              <a:avLst/>
              <a:gdLst>
                <a:gd name="connsiteX0" fmla="*/ 108585 w 108585"/>
                <a:gd name="connsiteY0" fmla="*/ 54293 h 108585"/>
                <a:gd name="connsiteX1" fmla="*/ 54293 w 108585"/>
                <a:gd name="connsiteY1" fmla="*/ 108585 h 108585"/>
                <a:gd name="connsiteX2" fmla="*/ 0 w 108585"/>
                <a:gd name="connsiteY2" fmla="*/ 54293 h 108585"/>
                <a:gd name="connsiteX3" fmla="*/ 54293 w 108585"/>
                <a:gd name="connsiteY3" fmla="*/ 0 h 108585"/>
                <a:gd name="connsiteX4" fmla="*/ 108585 w 108585"/>
                <a:gd name="connsiteY4" fmla="*/ 54293 h 10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5" h="108585">
                  <a:moveTo>
                    <a:pt x="108585" y="54293"/>
                  </a:moveTo>
                  <a:cubicBezTo>
                    <a:pt x="108585" y="84277"/>
                    <a:pt x="84277" y="108585"/>
                    <a:pt x="54293" y="108585"/>
                  </a:cubicBezTo>
                  <a:cubicBezTo>
                    <a:pt x="24308" y="108585"/>
                    <a:pt x="0" y="84277"/>
                    <a:pt x="0" y="54293"/>
                  </a:cubicBezTo>
                  <a:cubicBezTo>
                    <a:pt x="0" y="24308"/>
                    <a:pt x="24308" y="0"/>
                    <a:pt x="54293" y="0"/>
                  </a:cubicBezTo>
                  <a:cubicBezTo>
                    <a:pt x="84277" y="0"/>
                    <a:pt x="108585" y="24308"/>
                    <a:pt x="108585" y="54293"/>
                  </a:cubicBezTo>
                  <a:close/>
                </a:path>
              </a:pathLst>
            </a:custGeom>
            <a:noFill/>
            <a:ln w="12700" cap="flat">
              <a:solidFill>
                <a:schemeClr val="accent1"/>
              </a:solid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D3FF2A64-6C54-4C83-858F-D23A246F3562}"/>
                </a:ext>
              </a:extLst>
            </p:cNvPr>
            <p:cNvSpPr/>
            <p:nvPr/>
          </p:nvSpPr>
          <p:spPr>
            <a:xfrm>
              <a:off x="1237850" y="6833864"/>
              <a:ext cx="177165" cy="134302"/>
            </a:xfrm>
            <a:custGeom>
              <a:avLst/>
              <a:gdLst>
                <a:gd name="connsiteX0" fmla="*/ 165735 w 177165"/>
                <a:gd name="connsiteY0" fmla="*/ 134302 h 134302"/>
                <a:gd name="connsiteX1" fmla="*/ 10478 w 177165"/>
                <a:gd name="connsiteY1" fmla="*/ 134302 h 134302"/>
                <a:gd name="connsiteX2" fmla="*/ 0 w 177165"/>
                <a:gd name="connsiteY2" fmla="*/ 123825 h 134302"/>
                <a:gd name="connsiteX3" fmla="*/ 0 w 177165"/>
                <a:gd name="connsiteY3" fmla="*/ 79057 h 134302"/>
                <a:gd name="connsiteX4" fmla="*/ 79057 w 177165"/>
                <a:gd name="connsiteY4" fmla="*/ 0 h 134302"/>
                <a:gd name="connsiteX5" fmla="*/ 98107 w 177165"/>
                <a:gd name="connsiteY5" fmla="*/ 0 h 134302"/>
                <a:gd name="connsiteX6" fmla="*/ 177165 w 177165"/>
                <a:gd name="connsiteY6" fmla="*/ 79057 h 134302"/>
                <a:gd name="connsiteX7" fmla="*/ 177165 w 177165"/>
                <a:gd name="connsiteY7" fmla="*/ 123825 h 134302"/>
                <a:gd name="connsiteX8" fmla="*/ 165735 w 177165"/>
                <a:gd name="connsiteY8" fmla="*/ 134302 h 13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 h="134302">
                  <a:moveTo>
                    <a:pt x="165735" y="134302"/>
                  </a:moveTo>
                  <a:lnTo>
                    <a:pt x="10478" y="134302"/>
                  </a:lnTo>
                  <a:cubicBezTo>
                    <a:pt x="4763" y="134302"/>
                    <a:pt x="0" y="129540"/>
                    <a:pt x="0" y="123825"/>
                  </a:cubicBezTo>
                  <a:lnTo>
                    <a:pt x="0" y="79057"/>
                  </a:lnTo>
                  <a:cubicBezTo>
                    <a:pt x="0" y="35243"/>
                    <a:pt x="35243" y="0"/>
                    <a:pt x="79057" y="0"/>
                  </a:cubicBezTo>
                  <a:lnTo>
                    <a:pt x="98107" y="0"/>
                  </a:lnTo>
                  <a:cubicBezTo>
                    <a:pt x="141923" y="0"/>
                    <a:pt x="177165" y="35243"/>
                    <a:pt x="177165" y="79057"/>
                  </a:cubicBezTo>
                  <a:lnTo>
                    <a:pt x="177165" y="123825"/>
                  </a:lnTo>
                  <a:cubicBezTo>
                    <a:pt x="176213" y="129540"/>
                    <a:pt x="171450" y="134302"/>
                    <a:pt x="165735" y="134302"/>
                  </a:cubicBezTo>
                  <a:close/>
                </a:path>
              </a:pathLst>
            </a:custGeom>
            <a:noFill/>
            <a:ln w="12700" cap="flat">
              <a:solidFill>
                <a:schemeClr val="accent1"/>
              </a:solid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1658F4B8-A2B9-408D-8E72-E968C93C98E6}"/>
                </a:ext>
              </a:extLst>
            </p:cNvPr>
            <p:cNvSpPr/>
            <p:nvPr/>
          </p:nvSpPr>
          <p:spPr>
            <a:xfrm>
              <a:off x="1288333" y="6911017"/>
              <a:ext cx="9525" cy="57150"/>
            </a:xfrm>
            <a:custGeom>
              <a:avLst/>
              <a:gdLst>
                <a:gd name="connsiteX0" fmla="*/ 0 w 9525"/>
                <a:gd name="connsiteY0" fmla="*/ 0 h 57150"/>
                <a:gd name="connsiteX1" fmla="*/ 0 w 9525"/>
                <a:gd name="connsiteY1" fmla="*/ 57150 h 57150"/>
              </a:gdLst>
              <a:ahLst/>
              <a:cxnLst>
                <a:cxn ang="0">
                  <a:pos x="connsiteX0" y="connsiteY0"/>
                </a:cxn>
                <a:cxn ang="0">
                  <a:pos x="connsiteX1" y="connsiteY1"/>
                </a:cxn>
              </a:cxnLst>
              <a:rect l="l" t="t" r="r" b="b"/>
              <a:pathLst>
                <a:path w="9525" h="57150">
                  <a:moveTo>
                    <a:pt x="0" y="0"/>
                  </a:moveTo>
                  <a:lnTo>
                    <a:pt x="0" y="57150"/>
                  </a:lnTo>
                </a:path>
              </a:pathLst>
            </a:custGeom>
            <a:ln w="12700" cap="flat">
              <a:solidFill>
                <a:schemeClr val="accent1"/>
              </a:solid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0A3CAF6A-31F5-44EC-BB82-9EBAE3487E81}"/>
                </a:ext>
              </a:extLst>
            </p:cNvPr>
            <p:cNvSpPr/>
            <p:nvPr/>
          </p:nvSpPr>
          <p:spPr>
            <a:xfrm>
              <a:off x="1370248" y="6911017"/>
              <a:ext cx="9525" cy="57150"/>
            </a:xfrm>
            <a:custGeom>
              <a:avLst/>
              <a:gdLst>
                <a:gd name="connsiteX0" fmla="*/ 0 w 9525"/>
                <a:gd name="connsiteY0" fmla="*/ 0 h 57150"/>
                <a:gd name="connsiteX1" fmla="*/ 0 w 9525"/>
                <a:gd name="connsiteY1" fmla="*/ 57150 h 57150"/>
              </a:gdLst>
              <a:ahLst/>
              <a:cxnLst>
                <a:cxn ang="0">
                  <a:pos x="connsiteX0" y="connsiteY0"/>
                </a:cxn>
                <a:cxn ang="0">
                  <a:pos x="connsiteX1" y="connsiteY1"/>
                </a:cxn>
              </a:cxnLst>
              <a:rect l="l" t="t" r="r" b="b"/>
              <a:pathLst>
                <a:path w="9525" h="57150">
                  <a:moveTo>
                    <a:pt x="0" y="0"/>
                  </a:moveTo>
                  <a:lnTo>
                    <a:pt x="0" y="57150"/>
                  </a:lnTo>
                </a:path>
              </a:pathLst>
            </a:custGeom>
            <a:ln w="12700" cap="flat">
              <a:solidFill>
                <a:schemeClr val="accent1"/>
              </a:solid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2F74A2CB-52A7-444D-841A-23085ADE5914}"/>
                </a:ext>
              </a:extLst>
            </p:cNvPr>
            <p:cNvSpPr/>
            <p:nvPr/>
          </p:nvSpPr>
          <p:spPr>
            <a:xfrm>
              <a:off x="1306430" y="6834816"/>
              <a:ext cx="44767" cy="47625"/>
            </a:xfrm>
            <a:custGeom>
              <a:avLst/>
              <a:gdLst>
                <a:gd name="connsiteX0" fmla="*/ 0 w 44767"/>
                <a:gd name="connsiteY0" fmla="*/ 0 h 47625"/>
                <a:gd name="connsiteX1" fmla="*/ 0 w 44767"/>
                <a:gd name="connsiteY1" fmla="*/ 25718 h 47625"/>
                <a:gd name="connsiteX2" fmla="*/ 21907 w 44767"/>
                <a:gd name="connsiteY2" fmla="*/ 47625 h 47625"/>
                <a:gd name="connsiteX3" fmla="*/ 44768 w 44767"/>
                <a:gd name="connsiteY3" fmla="*/ 24765 h 47625"/>
                <a:gd name="connsiteX4" fmla="*/ 44768 w 44767"/>
                <a:gd name="connsiteY4" fmla="*/ 95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47625">
                  <a:moveTo>
                    <a:pt x="0" y="0"/>
                  </a:moveTo>
                  <a:lnTo>
                    <a:pt x="0" y="25718"/>
                  </a:lnTo>
                  <a:lnTo>
                    <a:pt x="21907" y="47625"/>
                  </a:lnTo>
                  <a:lnTo>
                    <a:pt x="44768" y="24765"/>
                  </a:lnTo>
                  <a:lnTo>
                    <a:pt x="44768" y="953"/>
                  </a:lnTo>
                </a:path>
              </a:pathLst>
            </a:custGeom>
            <a:noFill/>
            <a:ln w="12700" cap="flat">
              <a:solidFill>
                <a:schemeClr val="accent1"/>
              </a:solidFill>
              <a:prstDash val="solid"/>
              <a:miter/>
            </a:ln>
          </p:spPr>
          <p:txBody>
            <a:bodyPr rtlCol="0" anchor="ctr"/>
            <a:lstStyle/>
            <a:p>
              <a:endParaRPr lang="en-IN"/>
            </a:p>
          </p:txBody>
        </p:sp>
      </p:grpSp>
      <p:grpSp>
        <p:nvGrpSpPr>
          <p:cNvPr id="255" name="Group 254">
            <a:extLst>
              <a:ext uri="{FF2B5EF4-FFF2-40B4-BE49-F238E27FC236}">
                <a16:creationId xmlns:a16="http://schemas.microsoft.com/office/drawing/2014/main" id="{BD4F7088-5DA9-45F4-84EF-6FD58AA5CA6A}"/>
              </a:ext>
            </a:extLst>
          </p:cNvPr>
          <p:cNvGrpSpPr/>
          <p:nvPr/>
        </p:nvGrpSpPr>
        <p:grpSpPr>
          <a:xfrm>
            <a:off x="2077991" y="6437734"/>
            <a:ext cx="669465" cy="624279"/>
            <a:chOff x="8542019" y="3205162"/>
            <a:chExt cx="536257" cy="500062"/>
          </a:xfrm>
        </p:grpSpPr>
        <p:sp>
          <p:nvSpPr>
            <p:cNvPr id="256" name="Freeform: Shape 255">
              <a:extLst>
                <a:ext uri="{FF2B5EF4-FFF2-40B4-BE49-F238E27FC236}">
                  <a16:creationId xmlns:a16="http://schemas.microsoft.com/office/drawing/2014/main" id="{D4B25C3F-C1BC-4C33-8FB9-89CE75750202}"/>
                </a:ext>
              </a:extLst>
            </p:cNvPr>
            <p:cNvSpPr/>
            <p:nvPr/>
          </p:nvSpPr>
          <p:spPr>
            <a:xfrm>
              <a:off x="8713470" y="3205162"/>
              <a:ext cx="102869" cy="102870"/>
            </a:xfrm>
            <a:custGeom>
              <a:avLst/>
              <a:gdLst>
                <a:gd name="connsiteX0" fmla="*/ 102870 w 102869"/>
                <a:gd name="connsiteY0" fmla="*/ 51435 h 102870"/>
                <a:gd name="connsiteX1" fmla="*/ 51435 w 102869"/>
                <a:gd name="connsiteY1" fmla="*/ 102870 h 102870"/>
                <a:gd name="connsiteX2" fmla="*/ -1 w 102869"/>
                <a:gd name="connsiteY2" fmla="*/ 51435 h 102870"/>
                <a:gd name="connsiteX3" fmla="*/ 51435 w 102869"/>
                <a:gd name="connsiteY3" fmla="*/ 0 h 102870"/>
                <a:gd name="connsiteX4" fmla="*/ 102870 w 102869"/>
                <a:gd name="connsiteY4" fmla="*/ 51435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9" h="102870">
                  <a:moveTo>
                    <a:pt x="102870" y="51435"/>
                  </a:moveTo>
                  <a:cubicBezTo>
                    <a:pt x="102870" y="79842"/>
                    <a:pt x="79842" y="102870"/>
                    <a:pt x="51435" y="102870"/>
                  </a:cubicBezTo>
                  <a:cubicBezTo>
                    <a:pt x="23028" y="102870"/>
                    <a:pt x="-1" y="79842"/>
                    <a:pt x="-1" y="51435"/>
                  </a:cubicBezTo>
                  <a:cubicBezTo>
                    <a:pt x="-1" y="23028"/>
                    <a:pt x="23028" y="0"/>
                    <a:pt x="51435" y="0"/>
                  </a:cubicBezTo>
                  <a:cubicBezTo>
                    <a:pt x="79842" y="0"/>
                    <a:pt x="102870" y="23028"/>
                    <a:pt x="102870" y="51435"/>
                  </a:cubicBezTo>
                  <a:close/>
                </a:path>
              </a:pathLst>
            </a:custGeom>
            <a:noFill/>
            <a:ln w="19050" cap="flat">
              <a:solidFill>
                <a:schemeClr val="accent1"/>
              </a:solid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B7C5F68F-4E4A-4086-A9D1-FBDA9F863D10}"/>
                </a:ext>
              </a:extLst>
            </p:cNvPr>
            <p:cNvSpPr/>
            <p:nvPr/>
          </p:nvSpPr>
          <p:spPr>
            <a:xfrm>
              <a:off x="8542019" y="3478530"/>
              <a:ext cx="536257" cy="47625"/>
            </a:xfrm>
            <a:custGeom>
              <a:avLst/>
              <a:gdLst>
                <a:gd name="connsiteX0" fmla="*/ 512445 w 536257"/>
                <a:gd name="connsiteY0" fmla="*/ 47625 h 47625"/>
                <a:gd name="connsiteX1" fmla="*/ 23813 w 536257"/>
                <a:gd name="connsiteY1" fmla="*/ 47625 h 47625"/>
                <a:gd name="connsiteX2" fmla="*/ 0 w 536257"/>
                <a:gd name="connsiteY2" fmla="*/ 23813 h 47625"/>
                <a:gd name="connsiteX3" fmla="*/ 0 w 536257"/>
                <a:gd name="connsiteY3" fmla="*/ 23813 h 47625"/>
                <a:gd name="connsiteX4" fmla="*/ 23813 w 536257"/>
                <a:gd name="connsiteY4" fmla="*/ 0 h 47625"/>
                <a:gd name="connsiteX5" fmla="*/ 512445 w 536257"/>
                <a:gd name="connsiteY5" fmla="*/ 0 h 47625"/>
                <a:gd name="connsiteX6" fmla="*/ 536257 w 536257"/>
                <a:gd name="connsiteY6" fmla="*/ 23813 h 47625"/>
                <a:gd name="connsiteX7" fmla="*/ 536257 w 536257"/>
                <a:gd name="connsiteY7" fmla="*/ 23813 h 47625"/>
                <a:gd name="connsiteX8" fmla="*/ 512445 w 536257"/>
                <a:gd name="connsiteY8" fmla="*/ 47625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257" h="47625">
                  <a:moveTo>
                    <a:pt x="512445" y="47625"/>
                  </a:moveTo>
                  <a:lnTo>
                    <a:pt x="23813" y="47625"/>
                  </a:lnTo>
                  <a:cubicBezTo>
                    <a:pt x="10478" y="47625"/>
                    <a:pt x="0" y="37147"/>
                    <a:pt x="0" y="23813"/>
                  </a:cubicBezTo>
                  <a:lnTo>
                    <a:pt x="0" y="23813"/>
                  </a:lnTo>
                  <a:cubicBezTo>
                    <a:pt x="0" y="10477"/>
                    <a:pt x="10478" y="0"/>
                    <a:pt x="23813" y="0"/>
                  </a:cubicBezTo>
                  <a:lnTo>
                    <a:pt x="512445" y="0"/>
                  </a:lnTo>
                  <a:cubicBezTo>
                    <a:pt x="525780" y="0"/>
                    <a:pt x="536257" y="10477"/>
                    <a:pt x="536257" y="23813"/>
                  </a:cubicBezTo>
                  <a:lnTo>
                    <a:pt x="536257" y="23813"/>
                  </a:lnTo>
                  <a:cubicBezTo>
                    <a:pt x="536257" y="37147"/>
                    <a:pt x="525780" y="47625"/>
                    <a:pt x="512445" y="47625"/>
                  </a:cubicBezTo>
                  <a:close/>
                </a:path>
              </a:pathLst>
            </a:custGeom>
            <a:noFill/>
            <a:ln w="19050" cap="flat">
              <a:solidFill>
                <a:schemeClr val="accent1"/>
              </a:solid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E92E5F7B-1A9C-45B6-A86C-0BFC7658B5D2}"/>
                </a:ext>
              </a:extLst>
            </p:cNvPr>
            <p:cNvSpPr/>
            <p:nvPr/>
          </p:nvSpPr>
          <p:spPr>
            <a:xfrm>
              <a:off x="8580120" y="3526155"/>
              <a:ext cx="9525" cy="179069"/>
            </a:xfrm>
            <a:custGeom>
              <a:avLst/>
              <a:gdLst>
                <a:gd name="connsiteX0" fmla="*/ 0 w 9525"/>
                <a:gd name="connsiteY0" fmla="*/ 0 h 179069"/>
                <a:gd name="connsiteX1" fmla="*/ 0 w 9525"/>
                <a:gd name="connsiteY1" fmla="*/ 179070 h 179069"/>
              </a:gdLst>
              <a:ahLst/>
              <a:cxnLst>
                <a:cxn ang="0">
                  <a:pos x="connsiteX0" y="connsiteY0"/>
                </a:cxn>
                <a:cxn ang="0">
                  <a:pos x="connsiteX1" y="connsiteY1"/>
                </a:cxn>
              </a:cxnLst>
              <a:rect l="l" t="t" r="r" b="b"/>
              <a:pathLst>
                <a:path w="9525" h="179069">
                  <a:moveTo>
                    <a:pt x="0" y="0"/>
                  </a:moveTo>
                  <a:lnTo>
                    <a:pt x="0" y="179070"/>
                  </a:lnTo>
                </a:path>
              </a:pathLst>
            </a:custGeom>
            <a:ln w="19050" cap="flat">
              <a:solidFill>
                <a:schemeClr val="accent1"/>
              </a:solid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CCA4B457-BC6C-4EDA-A33A-556C552C2CD7}"/>
                </a:ext>
              </a:extLst>
            </p:cNvPr>
            <p:cNvSpPr/>
            <p:nvPr/>
          </p:nvSpPr>
          <p:spPr>
            <a:xfrm>
              <a:off x="8580120" y="3575685"/>
              <a:ext cx="458152" cy="9525"/>
            </a:xfrm>
            <a:custGeom>
              <a:avLst/>
              <a:gdLst>
                <a:gd name="connsiteX0" fmla="*/ 0 w 458152"/>
                <a:gd name="connsiteY0" fmla="*/ 0 h 9525"/>
                <a:gd name="connsiteX1" fmla="*/ 458153 w 458152"/>
                <a:gd name="connsiteY1" fmla="*/ 0 h 9525"/>
              </a:gdLst>
              <a:ahLst/>
              <a:cxnLst>
                <a:cxn ang="0">
                  <a:pos x="connsiteX0" y="connsiteY0"/>
                </a:cxn>
                <a:cxn ang="0">
                  <a:pos x="connsiteX1" y="connsiteY1"/>
                </a:cxn>
              </a:cxnLst>
              <a:rect l="l" t="t" r="r" b="b"/>
              <a:pathLst>
                <a:path w="458152" h="9525">
                  <a:moveTo>
                    <a:pt x="0" y="0"/>
                  </a:moveTo>
                  <a:lnTo>
                    <a:pt x="458153" y="0"/>
                  </a:lnTo>
                </a:path>
              </a:pathLst>
            </a:custGeom>
            <a:ln w="19050" cap="flat">
              <a:solidFill>
                <a:schemeClr val="accent1"/>
              </a:solid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DBABBD8A-F80E-4A36-8CAE-8F84B9156B6E}"/>
                </a:ext>
              </a:extLst>
            </p:cNvPr>
            <p:cNvSpPr/>
            <p:nvPr/>
          </p:nvSpPr>
          <p:spPr>
            <a:xfrm>
              <a:off x="9034462" y="3526155"/>
              <a:ext cx="9525" cy="174307"/>
            </a:xfrm>
            <a:custGeom>
              <a:avLst/>
              <a:gdLst>
                <a:gd name="connsiteX0" fmla="*/ 0 w 9525"/>
                <a:gd name="connsiteY0" fmla="*/ 0 h 174307"/>
                <a:gd name="connsiteX1" fmla="*/ 0 w 9525"/>
                <a:gd name="connsiteY1" fmla="*/ 174308 h 174307"/>
              </a:gdLst>
              <a:ahLst/>
              <a:cxnLst>
                <a:cxn ang="0">
                  <a:pos x="connsiteX0" y="connsiteY0"/>
                </a:cxn>
                <a:cxn ang="0">
                  <a:pos x="connsiteX1" y="connsiteY1"/>
                </a:cxn>
              </a:cxnLst>
              <a:rect l="l" t="t" r="r" b="b"/>
              <a:pathLst>
                <a:path w="9525" h="174307">
                  <a:moveTo>
                    <a:pt x="0" y="0"/>
                  </a:moveTo>
                  <a:lnTo>
                    <a:pt x="0" y="174308"/>
                  </a:lnTo>
                </a:path>
              </a:pathLst>
            </a:custGeom>
            <a:ln w="19050" cap="flat">
              <a:solidFill>
                <a:schemeClr val="accent1"/>
              </a:solid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ED04C87B-03AC-464B-8F84-19761642242D}"/>
                </a:ext>
              </a:extLst>
            </p:cNvPr>
            <p:cNvSpPr/>
            <p:nvPr/>
          </p:nvSpPr>
          <p:spPr>
            <a:xfrm>
              <a:off x="8889682" y="3575685"/>
              <a:ext cx="144780" cy="81914"/>
            </a:xfrm>
            <a:custGeom>
              <a:avLst/>
              <a:gdLst>
                <a:gd name="connsiteX0" fmla="*/ 0 w 144780"/>
                <a:gd name="connsiteY0" fmla="*/ 0 h 81914"/>
                <a:gd name="connsiteX1" fmla="*/ 0 w 144780"/>
                <a:gd name="connsiteY1" fmla="*/ 81915 h 81914"/>
                <a:gd name="connsiteX2" fmla="*/ 144780 w 144780"/>
                <a:gd name="connsiteY2" fmla="*/ 81915 h 81914"/>
              </a:gdLst>
              <a:ahLst/>
              <a:cxnLst>
                <a:cxn ang="0">
                  <a:pos x="connsiteX0" y="connsiteY0"/>
                </a:cxn>
                <a:cxn ang="0">
                  <a:pos x="connsiteX1" y="connsiteY1"/>
                </a:cxn>
                <a:cxn ang="0">
                  <a:pos x="connsiteX2" y="connsiteY2"/>
                </a:cxn>
              </a:cxnLst>
              <a:rect l="l" t="t" r="r" b="b"/>
              <a:pathLst>
                <a:path w="144780" h="81914">
                  <a:moveTo>
                    <a:pt x="0" y="0"/>
                  </a:moveTo>
                  <a:lnTo>
                    <a:pt x="0" y="81915"/>
                  </a:lnTo>
                  <a:lnTo>
                    <a:pt x="144780" y="81915"/>
                  </a:lnTo>
                </a:path>
              </a:pathLst>
            </a:custGeom>
            <a:noFill/>
            <a:ln w="19050" cap="flat">
              <a:solidFill>
                <a:schemeClr val="accent1"/>
              </a:solid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45A0837C-5E04-41D0-8A19-0711CF99BDAA}"/>
                </a:ext>
              </a:extLst>
            </p:cNvPr>
            <p:cNvSpPr/>
            <p:nvPr/>
          </p:nvSpPr>
          <p:spPr>
            <a:xfrm>
              <a:off x="8646794" y="3337559"/>
              <a:ext cx="240982" cy="123825"/>
            </a:xfrm>
            <a:custGeom>
              <a:avLst/>
              <a:gdLst>
                <a:gd name="connsiteX0" fmla="*/ 0 w 240982"/>
                <a:gd name="connsiteY0" fmla="*/ 123825 h 123825"/>
                <a:gd name="connsiteX1" fmla="*/ 0 w 240982"/>
                <a:gd name="connsiteY1" fmla="*/ 68580 h 123825"/>
                <a:gd name="connsiteX2" fmla="*/ 68580 w 240982"/>
                <a:gd name="connsiteY2" fmla="*/ 0 h 123825"/>
                <a:gd name="connsiteX3" fmla="*/ 172403 w 240982"/>
                <a:gd name="connsiteY3" fmla="*/ 0 h 123825"/>
                <a:gd name="connsiteX4" fmla="*/ 240982 w 240982"/>
                <a:gd name="connsiteY4" fmla="*/ 68580 h 123825"/>
                <a:gd name="connsiteX5" fmla="*/ 240982 w 240982"/>
                <a:gd name="connsiteY5" fmla="*/ 12382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982" h="123825">
                  <a:moveTo>
                    <a:pt x="0" y="123825"/>
                  </a:moveTo>
                  <a:lnTo>
                    <a:pt x="0" y="68580"/>
                  </a:lnTo>
                  <a:cubicBezTo>
                    <a:pt x="0" y="30480"/>
                    <a:pt x="30480" y="0"/>
                    <a:pt x="68580" y="0"/>
                  </a:cubicBezTo>
                  <a:lnTo>
                    <a:pt x="172403" y="0"/>
                  </a:lnTo>
                  <a:cubicBezTo>
                    <a:pt x="210503" y="0"/>
                    <a:pt x="240982" y="30480"/>
                    <a:pt x="240982" y="68580"/>
                  </a:cubicBezTo>
                  <a:lnTo>
                    <a:pt x="240982" y="123825"/>
                  </a:lnTo>
                </a:path>
              </a:pathLst>
            </a:custGeom>
            <a:noFill/>
            <a:ln w="19050" cap="flat">
              <a:solidFill>
                <a:schemeClr val="accent1"/>
              </a:solid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ACCAC50A-A092-42B2-9AC8-58CBFFA98E54}"/>
                </a:ext>
              </a:extLst>
            </p:cNvPr>
            <p:cNvSpPr/>
            <p:nvPr/>
          </p:nvSpPr>
          <p:spPr>
            <a:xfrm>
              <a:off x="8741092" y="3358515"/>
              <a:ext cx="52387" cy="91440"/>
            </a:xfrm>
            <a:custGeom>
              <a:avLst/>
              <a:gdLst>
                <a:gd name="connsiteX0" fmla="*/ 7620 w 52387"/>
                <a:gd name="connsiteY0" fmla="*/ 2857 h 91440"/>
                <a:gd name="connsiteX1" fmla="*/ 0 w 52387"/>
                <a:gd name="connsiteY1" fmla="*/ 60007 h 91440"/>
                <a:gd name="connsiteX2" fmla="*/ 26670 w 52387"/>
                <a:gd name="connsiteY2" fmla="*/ 91440 h 91440"/>
                <a:gd name="connsiteX3" fmla="*/ 52388 w 52387"/>
                <a:gd name="connsiteY3" fmla="*/ 60960 h 91440"/>
                <a:gd name="connsiteX4" fmla="*/ 41910 w 52387"/>
                <a:gd name="connsiteY4" fmla="*/ 0 h 91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91440">
                  <a:moveTo>
                    <a:pt x="7620" y="2857"/>
                  </a:moveTo>
                  <a:lnTo>
                    <a:pt x="0" y="60007"/>
                  </a:lnTo>
                  <a:lnTo>
                    <a:pt x="26670" y="91440"/>
                  </a:lnTo>
                  <a:lnTo>
                    <a:pt x="52388" y="60960"/>
                  </a:lnTo>
                  <a:lnTo>
                    <a:pt x="41910" y="0"/>
                  </a:lnTo>
                </a:path>
              </a:pathLst>
            </a:custGeom>
            <a:noFill/>
            <a:ln w="19050" cap="flat">
              <a:solidFill>
                <a:schemeClr val="accent1"/>
              </a:solidFill>
              <a:prstDash val="solid"/>
              <a:miter/>
            </a:ln>
          </p:spPr>
          <p:txBody>
            <a:bodyPr rtlCol="0" anchor="ctr"/>
            <a:lstStyle/>
            <a:p>
              <a:endParaRPr lang="en-IN"/>
            </a:p>
          </p:txBody>
        </p:sp>
      </p:grpSp>
      <p:pic>
        <p:nvPicPr>
          <p:cNvPr id="276" name="Graphic 275" descr="History">
            <a:extLst>
              <a:ext uri="{FF2B5EF4-FFF2-40B4-BE49-F238E27FC236}">
                <a16:creationId xmlns:a16="http://schemas.microsoft.com/office/drawing/2014/main" id="{19D826D3-7627-41E4-B920-2D9D6261CB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21000" y="6416611"/>
            <a:ext cx="687003" cy="687003"/>
          </a:xfrm>
          <a:prstGeom prst="rect">
            <a:avLst/>
          </a:prstGeom>
        </p:spPr>
      </p:pic>
      <p:sp>
        <p:nvSpPr>
          <p:cNvPr id="3" name="Slide Number Placeholder 2">
            <a:extLst>
              <a:ext uri="{FF2B5EF4-FFF2-40B4-BE49-F238E27FC236}">
                <a16:creationId xmlns:a16="http://schemas.microsoft.com/office/drawing/2014/main" id="{6F94B38C-7CE5-4B96-9509-888EA44701BE}"/>
              </a:ext>
            </a:extLst>
          </p:cNvPr>
          <p:cNvSpPr>
            <a:spLocks noGrp="1"/>
          </p:cNvSpPr>
          <p:nvPr>
            <p:ph type="sldNum" sz="quarter" idx="12"/>
          </p:nvPr>
        </p:nvSpPr>
        <p:spPr/>
        <p:txBody>
          <a:bodyPr/>
          <a:lstStyle/>
          <a:p>
            <a:fld id="{71A628A0-E779-4D32-97F1-9C80A60D6EF0}" type="slidenum">
              <a:rPr lang="en-IN" smtClean="0"/>
              <a:pPr/>
              <a:t>122</a:t>
            </a:fld>
            <a:r>
              <a:rPr lang="en-IN"/>
              <a:t> of 116</a:t>
            </a:r>
            <a:endParaRPr lang="en-IN" dirty="0"/>
          </a:p>
        </p:txBody>
      </p:sp>
    </p:spTree>
    <p:extLst>
      <p:ext uri="{BB962C8B-B14F-4D97-AF65-F5344CB8AC3E}">
        <p14:creationId xmlns:p14="http://schemas.microsoft.com/office/powerpoint/2010/main" val="365701172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49637-2143-4879-BE45-668E63C43CAA}"/>
              </a:ext>
            </a:extLst>
          </p:cNvPr>
          <p:cNvSpPr>
            <a:spLocks noGrp="1"/>
          </p:cNvSpPr>
          <p:nvPr>
            <p:ph type="title"/>
          </p:nvPr>
        </p:nvSpPr>
        <p:spPr>
          <a:xfrm>
            <a:off x="310896" y="1483554"/>
            <a:ext cx="10972800" cy="373757"/>
          </a:xfrm>
        </p:spPr>
        <p:txBody>
          <a:bodyPr/>
          <a:lstStyle/>
          <a:p>
            <a:pPr marL="0" marR="0">
              <a:lnSpc>
                <a:spcPct val="107000"/>
              </a:lnSpc>
              <a:spcBef>
                <a:spcPts val="1000"/>
              </a:spcBef>
              <a:spcAft>
                <a:spcPts val="1000"/>
              </a:spcAft>
            </a:pPr>
            <a:r>
              <a:rPr lang="en-IN" sz="1800" b="1">
                <a:effectLst/>
                <a:latin typeface="Arial" panose="020B0604020202020204" pitchFamily="34" charset="0"/>
                <a:ea typeface="Calibri" panose="020F0502020204030204" pitchFamily="34" charset="0"/>
                <a:cs typeface="Times New Roman" panose="02020603050405020304" pitchFamily="18" charset="0"/>
              </a:rPr>
              <a:t>Sources of Nonfinancial Information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9" name="Rectangle 148">
            <a:extLst>
              <a:ext uri="{FF2B5EF4-FFF2-40B4-BE49-F238E27FC236}">
                <a16:creationId xmlns:a16="http://schemas.microsoft.com/office/drawing/2014/main" id="{67C659ED-AF0C-4870-975C-437442462B89}"/>
              </a:ext>
            </a:extLst>
          </p:cNvPr>
          <p:cNvSpPr/>
          <p:nvPr/>
        </p:nvSpPr>
        <p:spPr>
          <a:xfrm rot="5400000">
            <a:off x="6260916" y="1196893"/>
            <a:ext cx="4875987" cy="81319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98FB9B2-2DF4-4427-87D6-252D0B14FD9D}"/>
              </a:ext>
            </a:extLst>
          </p:cNvPr>
          <p:cNvSpPr txBox="1"/>
          <p:nvPr/>
        </p:nvSpPr>
        <p:spPr>
          <a:xfrm>
            <a:off x="301752" y="2057400"/>
            <a:ext cx="11337563" cy="672172"/>
          </a:xfrm>
          <a:prstGeom prst="rect">
            <a:avLst/>
          </a:prstGeom>
          <a:noFill/>
        </p:spPr>
        <p:txBody>
          <a:bodyPr wrap="square">
            <a:spAutoFit/>
          </a:bodyPr>
          <a:lstStyle/>
          <a:p>
            <a:pPr marL="0" marR="0" indent="0">
              <a:lnSpc>
                <a:spcPct val="107000"/>
              </a:lnSpc>
              <a:spcBef>
                <a:spcPts val="400"/>
              </a:spcBef>
              <a:spcAft>
                <a:spcPts val="400"/>
              </a:spcAft>
              <a:buNone/>
            </a:pPr>
            <a:r>
              <a:rPr lang="en-US" sz="1600" dirty="0">
                <a:effectLst/>
                <a:latin typeface="Arial" panose="020B0604020202020204" pitchFamily="34" charset="0"/>
                <a:ea typeface="Calibri" panose="020F0502020204030204" pitchFamily="34" charset="0"/>
                <a:cs typeface="Times New Roman" panose="02020603050405020304" pitchFamily="18" charset="0"/>
              </a:rPr>
              <a:t>The more inclusive your company overview is, the better understanding you’ll have of the company.</a:t>
            </a: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indent="0">
              <a:lnSpc>
                <a:spcPct val="107000"/>
              </a:lnSpc>
              <a:spcBef>
                <a:spcPts val="400"/>
              </a:spcBef>
              <a:spcAft>
                <a:spcPts val="400"/>
              </a:spcAft>
              <a:buNone/>
            </a:pPr>
            <a:r>
              <a:rPr lang="en-US" sz="1400" i="1" dirty="0">
                <a:solidFill>
                  <a:schemeClr val="accent3"/>
                </a:solidFill>
                <a:latin typeface="Arial" panose="020B0604020202020204" pitchFamily="34" charset="0"/>
                <a:cs typeface="Arial" panose="020B0604020202020204" pitchFamily="34" charset="0"/>
              </a:rPr>
              <a:t>Click on each icon to see what you can learn from these different resources. </a:t>
            </a:r>
          </a:p>
        </p:txBody>
      </p:sp>
      <p:sp>
        <p:nvSpPr>
          <p:cNvPr id="151" name="Rectangle 150">
            <a:extLst>
              <a:ext uri="{FF2B5EF4-FFF2-40B4-BE49-F238E27FC236}">
                <a16:creationId xmlns:a16="http://schemas.microsoft.com/office/drawing/2014/main" id="{8ED49D9A-8176-4886-A1AF-01E275526C89}"/>
              </a:ext>
            </a:extLst>
          </p:cNvPr>
          <p:cNvSpPr/>
          <p:nvPr/>
        </p:nvSpPr>
        <p:spPr>
          <a:xfrm rot="5400000">
            <a:off x="39339" y="3012745"/>
            <a:ext cx="1764000" cy="13881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TextBox 151">
            <a:extLst>
              <a:ext uri="{FF2B5EF4-FFF2-40B4-BE49-F238E27FC236}">
                <a16:creationId xmlns:a16="http://schemas.microsoft.com/office/drawing/2014/main" id="{AF8F7BB6-9F5B-4B41-8353-28280A75DC61}"/>
              </a:ext>
            </a:extLst>
          </p:cNvPr>
          <p:cNvSpPr txBox="1"/>
          <p:nvPr/>
        </p:nvSpPr>
        <p:spPr>
          <a:xfrm>
            <a:off x="340926" y="3911843"/>
            <a:ext cx="1160827" cy="670889"/>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Business and Industry </a:t>
            </a:r>
            <a:br>
              <a:rPr lang="en-US" sz="1200" b="1" dirty="0">
                <a:solidFill>
                  <a:schemeClr val="bg1"/>
                </a:solidFill>
                <a:latin typeface="Arial" panose="020B0604020202020204" pitchFamily="34" charset="0"/>
                <a:cs typeface="Times New Roman" panose="02020603050405020304" pitchFamily="18" charset="0"/>
              </a:rPr>
            </a:br>
            <a:r>
              <a:rPr lang="en-US" sz="1200" b="1" dirty="0">
                <a:solidFill>
                  <a:schemeClr val="bg1"/>
                </a:solidFill>
                <a:latin typeface="Arial" panose="020B0604020202020204" pitchFamily="34" charset="0"/>
                <a:cs typeface="Times New Roman" panose="02020603050405020304" pitchFamily="18" charset="0"/>
              </a:rPr>
              <a:t>Description</a:t>
            </a:r>
          </a:p>
        </p:txBody>
      </p:sp>
      <p:sp>
        <p:nvSpPr>
          <p:cNvPr id="153" name="Oval 152">
            <a:extLst>
              <a:ext uri="{FF2B5EF4-FFF2-40B4-BE49-F238E27FC236}">
                <a16:creationId xmlns:a16="http://schemas.microsoft.com/office/drawing/2014/main" id="{14CF8614-C939-4918-B12F-1CCCC2F89107}"/>
              </a:ext>
            </a:extLst>
          </p:cNvPr>
          <p:cNvSpPr/>
          <p:nvPr/>
        </p:nvSpPr>
        <p:spPr>
          <a:xfrm>
            <a:off x="406266" y="2877597"/>
            <a:ext cx="1030147" cy="1030147"/>
          </a:xfrm>
          <a:prstGeom prst="ellipse">
            <a:avLst/>
          </a:prstGeom>
          <a:solidFill>
            <a:schemeClr val="bg1"/>
          </a:solidFill>
          <a:ln>
            <a:solidFill>
              <a:srgbClr val="0A3E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4" name="Group 153">
            <a:extLst>
              <a:ext uri="{FF2B5EF4-FFF2-40B4-BE49-F238E27FC236}">
                <a16:creationId xmlns:a16="http://schemas.microsoft.com/office/drawing/2014/main" id="{756BF49B-FEE7-4E06-BF0F-BAC483E47B62}"/>
              </a:ext>
            </a:extLst>
          </p:cNvPr>
          <p:cNvGrpSpPr/>
          <p:nvPr/>
        </p:nvGrpSpPr>
        <p:grpSpPr>
          <a:xfrm>
            <a:off x="542204" y="3118236"/>
            <a:ext cx="758271" cy="548869"/>
            <a:chOff x="4902517" y="3226117"/>
            <a:chExt cx="555307" cy="401955"/>
          </a:xfrm>
        </p:grpSpPr>
        <p:sp>
          <p:nvSpPr>
            <p:cNvPr id="155" name="Freeform: Shape 154">
              <a:extLst>
                <a:ext uri="{FF2B5EF4-FFF2-40B4-BE49-F238E27FC236}">
                  <a16:creationId xmlns:a16="http://schemas.microsoft.com/office/drawing/2014/main" id="{C5FE03C5-00CB-4661-838D-81FD5B97ADAE}"/>
                </a:ext>
              </a:extLst>
            </p:cNvPr>
            <p:cNvSpPr/>
            <p:nvPr/>
          </p:nvSpPr>
          <p:spPr>
            <a:xfrm>
              <a:off x="4902517" y="3618547"/>
              <a:ext cx="555307" cy="9525"/>
            </a:xfrm>
            <a:custGeom>
              <a:avLst/>
              <a:gdLst>
                <a:gd name="connsiteX0" fmla="*/ 0 w 555307"/>
                <a:gd name="connsiteY0" fmla="*/ 0 h 9525"/>
                <a:gd name="connsiteX1" fmla="*/ 555308 w 555307"/>
                <a:gd name="connsiteY1" fmla="*/ 0 h 9525"/>
              </a:gdLst>
              <a:ahLst/>
              <a:cxnLst>
                <a:cxn ang="0">
                  <a:pos x="connsiteX0" y="connsiteY0"/>
                </a:cxn>
                <a:cxn ang="0">
                  <a:pos x="connsiteX1" y="connsiteY1"/>
                </a:cxn>
              </a:cxnLst>
              <a:rect l="l" t="t" r="r" b="b"/>
              <a:pathLst>
                <a:path w="555307" h="9525">
                  <a:moveTo>
                    <a:pt x="0" y="0"/>
                  </a:moveTo>
                  <a:lnTo>
                    <a:pt x="555308" y="0"/>
                  </a:lnTo>
                </a:path>
              </a:pathLst>
            </a:custGeom>
            <a:ln w="12700" cap="flat">
              <a:solidFill>
                <a:srgbClr val="0A3E6E"/>
              </a:solid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773AA5A3-98E3-4B68-A1A5-22262B294DE1}"/>
                </a:ext>
              </a:extLst>
            </p:cNvPr>
            <p:cNvSpPr/>
            <p:nvPr/>
          </p:nvSpPr>
          <p:spPr>
            <a:xfrm>
              <a:off x="4947284" y="3285172"/>
              <a:ext cx="107632" cy="333375"/>
            </a:xfrm>
            <a:custGeom>
              <a:avLst/>
              <a:gdLst>
                <a:gd name="connsiteX0" fmla="*/ 0 w 107632"/>
                <a:gd name="connsiteY0" fmla="*/ 333375 h 333375"/>
                <a:gd name="connsiteX1" fmla="*/ 0 w 107632"/>
                <a:gd name="connsiteY1" fmla="*/ 0 h 333375"/>
                <a:gd name="connsiteX2" fmla="*/ 107633 w 107632"/>
                <a:gd name="connsiteY2" fmla="*/ 0 h 333375"/>
                <a:gd name="connsiteX3" fmla="*/ 107633 w 107632"/>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7632" h="333375">
                  <a:moveTo>
                    <a:pt x="0" y="333375"/>
                  </a:moveTo>
                  <a:lnTo>
                    <a:pt x="0" y="0"/>
                  </a:lnTo>
                  <a:lnTo>
                    <a:pt x="107633" y="0"/>
                  </a:lnTo>
                  <a:lnTo>
                    <a:pt x="107633" y="333375"/>
                  </a:lnTo>
                </a:path>
              </a:pathLst>
            </a:custGeom>
            <a:noFill/>
            <a:ln w="12700" cap="flat">
              <a:solidFill>
                <a:srgbClr val="0A3E6E"/>
              </a:solid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0413952D-87EA-473E-AE05-09161F3ED2AB}"/>
                </a:ext>
              </a:extLst>
            </p:cNvPr>
            <p:cNvSpPr/>
            <p:nvPr/>
          </p:nvSpPr>
          <p:spPr>
            <a:xfrm>
              <a:off x="5054917" y="3226117"/>
              <a:ext cx="240029" cy="392430"/>
            </a:xfrm>
            <a:custGeom>
              <a:avLst/>
              <a:gdLst>
                <a:gd name="connsiteX0" fmla="*/ 240030 w 240029"/>
                <a:gd name="connsiteY0" fmla="*/ 392430 h 392430"/>
                <a:gd name="connsiteX1" fmla="*/ 240030 w 240029"/>
                <a:gd name="connsiteY1" fmla="*/ 0 h 392430"/>
                <a:gd name="connsiteX2" fmla="*/ 0 w 240029"/>
                <a:gd name="connsiteY2" fmla="*/ 0 h 392430"/>
                <a:gd name="connsiteX3" fmla="*/ 0 w 240029"/>
                <a:gd name="connsiteY3" fmla="*/ 59055 h 392430"/>
              </a:gdLst>
              <a:ahLst/>
              <a:cxnLst>
                <a:cxn ang="0">
                  <a:pos x="connsiteX0" y="connsiteY0"/>
                </a:cxn>
                <a:cxn ang="0">
                  <a:pos x="connsiteX1" y="connsiteY1"/>
                </a:cxn>
                <a:cxn ang="0">
                  <a:pos x="connsiteX2" y="connsiteY2"/>
                </a:cxn>
                <a:cxn ang="0">
                  <a:pos x="connsiteX3" y="connsiteY3"/>
                </a:cxn>
              </a:cxnLst>
              <a:rect l="l" t="t" r="r" b="b"/>
              <a:pathLst>
                <a:path w="240029" h="392430">
                  <a:moveTo>
                    <a:pt x="240030" y="392430"/>
                  </a:moveTo>
                  <a:lnTo>
                    <a:pt x="240030" y="0"/>
                  </a:lnTo>
                  <a:lnTo>
                    <a:pt x="0" y="0"/>
                  </a:lnTo>
                  <a:lnTo>
                    <a:pt x="0" y="59055"/>
                  </a:lnTo>
                </a:path>
              </a:pathLst>
            </a:custGeom>
            <a:noFill/>
            <a:ln w="12700" cap="flat">
              <a:solidFill>
                <a:srgbClr val="0A3E6E"/>
              </a:solid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4E256067-D822-4DF7-B7EA-2824B4E11EF6}"/>
                </a:ext>
              </a:extLst>
            </p:cNvPr>
            <p:cNvSpPr/>
            <p:nvPr/>
          </p:nvSpPr>
          <p:spPr>
            <a:xfrm>
              <a:off x="5294947" y="3285172"/>
              <a:ext cx="117157" cy="333375"/>
            </a:xfrm>
            <a:custGeom>
              <a:avLst/>
              <a:gdLst>
                <a:gd name="connsiteX0" fmla="*/ 0 w 117157"/>
                <a:gd name="connsiteY0" fmla="*/ 0 h 333375"/>
                <a:gd name="connsiteX1" fmla="*/ 117158 w 117157"/>
                <a:gd name="connsiteY1" fmla="*/ 0 h 333375"/>
                <a:gd name="connsiteX2" fmla="*/ 117158 w 117157"/>
                <a:gd name="connsiteY2" fmla="*/ 333375 h 333375"/>
              </a:gdLst>
              <a:ahLst/>
              <a:cxnLst>
                <a:cxn ang="0">
                  <a:pos x="connsiteX0" y="connsiteY0"/>
                </a:cxn>
                <a:cxn ang="0">
                  <a:pos x="connsiteX1" y="connsiteY1"/>
                </a:cxn>
                <a:cxn ang="0">
                  <a:pos x="connsiteX2" y="connsiteY2"/>
                </a:cxn>
              </a:cxnLst>
              <a:rect l="l" t="t" r="r" b="b"/>
              <a:pathLst>
                <a:path w="117157" h="333375">
                  <a:moveTo>
                    <a:pt x="0" y="0"/>
                  </a:moveTo>
                  <a:lnTo>
                    <a:pt x="117158" y="0"/>
                  </a:lnTo>
                  <a:lnTo>
                    <a:pt x="117158" y="333375"/>
                  </a:lnTo>
                </a:path>
              </a:pathLst>
            </a:custGeom>
            <a:noFill/>
            <a:ln w="12700" cap="flat">
              <a:solidFill>
                <a:srgbClr val="0A3E6E"/>
              </a:solid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8025DCB9-4CB8-40AD-B144-C542239FE052}"/>
                </a:ext>
              </a:extLst>
            </p:cNvPr>
            <p:cNvSpPr/>
            <p:nvPr/>
          </p:nvSpPr>
          <p:spPr>
            <a:xfrm>
              <a:off x="4990147" y="3333750"/>
              <a:ext cx="35242" cy="88582"/>
            </a:xfrm>
            <a:custGeom>
              <a:avLst/>
              <a:gdLst>
                <a:gd name="connsiteX0" fmla="*/ 0 w 35242"/>
                <a:gd name="connsiteY0" fmla="*/ 0 h 88582"/>
                <a:gd name="connsiteX1" fmla="*/ 35242 w 35242"/>
                <a:gd name="connsiteY1" fmla="*/ 0 h 88582"/>
                <a:gd name="connsiteX2" fmla="*/ 35242 w 35242"/>
                <a:gd name="connsiteY2" fmla="*/ 88582 h 88582"/>
                <a:gd name="connsiteX3" fmla="*/ 0 w 35242"/>
                <a:gd name="connsiteY3" fmla="*/ 88582 h 88582"/>
              </a:gdLst>
              <a:ahLst/>
              <a:cxnLst>
                <a:cxn ang="0">
                  <a:pos x="connsiteX0" y="connsiteY0"/>
                </a:cxn>
                <a:cxn ang="0">
                  <a:pos x="connsiteX1" y="connsiteY1"/>
                </a:cxn>
                <a:cxn ang="0">
                  <a:pos x="connsiteX2" y="connsiteY2"/>
                </a:cxn>
                <a:cxn ang="0">
                  <a:pos x="connsiteX3" y="connsiteY3"/>
                </a:cxn>
              </a:cxnLst>
              <a:rect l="l" t="t" r="r" b="b"/>
              <a:pathLst>
                <a:path w="35242" h="88582">
                  <a:moveTo>
                    <a:pt x="0" y="0"/>
                  </a:moveTo>
                  <a:lnTo>
                    <a:pt x="35242" y="0"/>
                  </a:lnTo>
                  <a:lnTo>
                    <a:pt x="35242" y="88582"/>
                  </a:lnTo>
                  <a:lnTo>
                    <a:pt x="0" y="88582"/>
                  </a:lnTo>
                  <a:close/>
                </a:path>
              </a:pathLst>
            </a:custGeom>
            <a:noFill/>
            <a:ln w="12700" cap="flat">
              <a:solidFill>
                <a:srgbClr val="0A3E6E"/>
              </a:solid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EEF56099-F7C4-405E-996E-89436FA31034}"/>
                </a:ext>
              </a:extLst>
            </p:cNvPr>
            <p:cNvSpPr/>
            <p:nvPr/>
          </p:nvSpPr>
          <p:spPr>
            <a:xfrm>
              <a:off x="4990147" y="3476625"/>
              <a:ext cx="35242" cy="88582"/>
            </a:xfrm>
            <a:custGeom>
              <a:avLst/>
              <a:gdLst>
                <a:gd name="connsiteX0" fmla="*/ 0 w 35242"/>
                <a:gd name="connsiteY0" fmla="*/ 0 h 88582"/>
                <a:gd name="connsiteX1" fmla="*/ 35242 w 35242"/>
                <a:gd name="connsiteY1" fmla="*/ 0 h 88582"/>
                <a:gd name="connsiteX2" fmla="*/ 35242 w 35242"/>
                <a:gd name="connsiteY2" fmla="*/ 88582 h 88582"/>
                <a:gd name="connsiteX3" fmla="*/ 0 w 35242"/>
                <a:gd name="connsiteY3" fmla="*/ 88582 h 88582"/>
              </a:gdLst>
              <a:ahLst/>
              <a:cxnLst>
                <a:cxn ang="0">
                  <a:pos x="connsiteX0" y="connsiteY0"/>
                </a:cxn>
                <a:cxn ang="0">
                  <a:pos x="connsiteX1" y="connsiteY1"/>
                </a:cxn>
                <a:cxn ang="0">
                  <a:pos x="connsiteX2" y="connsiteY2"/>
                </a:cxn>
                <a:cxn ang="0">
                  <a:pos x="connsiteX3" y="connsiteY3"/>
                </a:cxn>
              </a:cxnLst>
              <a:rect l="l" t="t" r="r" b="b"/>
              <a:pathLst>
                <a:path w="35242" h="88582">
                  <a:moveTo>
                    <a:pt x="0" y="0"/>
                  </a:moveTo>
                  <a:lnTo>
                    <a:pt x="35242" y="0"/>
                  </a:lnTo>
                  <a:lnTo>
                    <a:pt x="35242" y="88582"/>
                  </a:lnTo>
                  <a:lnTo>
                    <a:pt x="0" y="88582"/>
                  </a:lnTo>
                  <a:close/>
                </a:path>
              </a:pathLst>
            </a:custGeom>
            <a:noFill/>
            <a:ln w="12700" cap="flat">
              <a:solidFill>
                <a:srgbClr val="0A3E6E"/>
              </a:solid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79CD7ACB-F57E-4E1F-BC24-32B5138649A8}"/>
                </a:ext>
              </a:extLst>
            </p:cNvPr>
            <p:cNvSpPr/>
            <p:nvPr/>
          </p:nvSpPr>
          <p:spPr>
            <a:xfrm>
              <a:off x="5335905" y="3336607"/>
              <a:ext cx="35242" cy="88582"/>
            </a:xfrm>
            <a:custGeom>
              <a:avLst/>
              <a:gdLst>
                <a:gd name="connsiteX0" fmla="*/ 0 w 35242"/>
                <a:gd name="connsiteY0" fmla="*/ 0 h 88582"/>
                <a:gd name="connsiteX1" fmla="*/ 35242 w 35242"/>
                <a:gd name="connsiteY1" fmla="*/ 0 h 88582"/>
                <a:gd name="connsiteX2" fmla="*/ 35242 w 35242"/>
                <a:gd name="connsiteY2" fmla="*/ 88582 h 88582"/>
                <a:gd name="connsiteX3" fmla="*/ 0 w 35242"/>
                <a:gd name="connsiteY3" fmla="*/ 88582 h 88582"/>
              </a:gdLst>
              <a:ahLst/>
              <a:cxnLst>
                <a:cxn ang="0">
                  <a:pos x="connsiteX0" y="connsiteY0"/>
                </a:cxn>
                <a:cxn ang="0">
                  <a:pos x="connsiteX1" y="connsiteY1"/>
                </a:cxn>
                <a:cxn ang="0">
                  <a:pos x="connsiteX2" y="connsiteY2"/>
                </a:cxn>
                <a:cxn ang="0">
                  <a:pos x="connsiteX3" y="connsiteY3"/>
                </a:cxn>
              </a:cxnLst>
              <a:rect l="l" t="t" r="r" b="b"/>
              <a:pathLst>
                <a:path w="35242" h="88582">
                  <a:moveTo>
                    <a:pt x="0" y="0"/>
                  </a:moveTo>
                  <a:lnTo>
                    <a:pt x="35242" y="0"/>
                  </a:lnTo>
                  <a:lnTo>
                    <a:pt x="35242" y="88582"/>
                  </a:lnTo>
                  <a:lnTo>
                    <a:pt x="0" y="88582"/>
                  </a:lnTo>
                  <a:close/>
                </a:path>
              </a:pathLst>
            </a:custGeom>
            <a:noFill/>
            <a:ln w="12700" cap="flat">
              <a:solidFill>
                <a:srgbClr val="0A3E6E"/>
              </a:solid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C7E9F420-A18F-44E8-BA10-F654E7935B2D}"/>
                </a:ext>
              </a:extLst>
            </p:cNvPr>
            <p:cNvSpPr/>
            <p:nvPr/>
          </p:nvSpPr>
          <p:spPr>
            <a:xfrm>
              <a:off x="5335905" y="3478530"/>
              <a:ext cx="35242" cy="88582"/>
            </a:xfrm>
            <a:custGeom>
              <a:avLst/>
              <a:gdLst>
                <a:gd name="connsiteX0" fmla="*/ 0 w 35242"/>
                <a:gd name="connsiteY0" fmla="*/ 0 h 88582"/>
                <a:gd name="connsiteX1" fmla="*/ 35242 w 35242"/>
                <a:gd name="connsiteY1" fmla="*/ 0 h 88582"/>
                <a:gd name="connsiteX2" fmla="*/ 35242 w 35242"/>
                <a:gd name="connsiteY2" fmla="*/ 88583 h 88582"/>
                <a:gd name="connsiteX3" fmla="*/ 0 w 35242"/>
                <a:gd name="connsiteY3" fmla="*/ 88583 h 88582"/>
              </a:gdLst>
              <a:ahLst/>
              <a:cxnLst>
                <a:cxn ang="0">
                  <a:pos x="connsiteX0" y="connsiteY0"/>
                </a:cxn>
                <a:cxn ang="0">
                  <a:pos x="connsiteX1" y="connsiteY1"/>
                </a:cxn>
                <a:cxn ang="0">
                  <a:pos x="connsiteX2" y="connsiteY2"/>
                </a:cxn>
                <a:cxn ang="0">
                  <a:pos x="connsiteX3" y="connsiteY3"/>
                </a:cxn>
              </a:cxnLst>
              <a:rect l="l" t="t" r="r" b="b"/>
              <a:pathLst>
                <a:path w="35242" h="88582">
                  <a:moveTo>
                    <a:pt x="0" y="0"/>
                  </a:moveTo>
                  <a:lnTo>
                    <a:pt x="35242" y="0"/>
                  </a:lnTo>
                  <a:lnTo>
                    <a:pt x="35242" y="88583"/>
                  </a:lnTo>
                  <a:lnTo>
                    <a:pt x="0" y="88583"/>
                  </a:lnTo>
                  <a:close/>
                </a:path>
              </a:pathLst>
            </a:custGeom>
            <a:noFill/>
            <a:ln w="12700" cap="flat">
              <a:solidFill>
                <a:srgbClr val="0A3E6E"/>
              </a:solid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4BF0A9F8-8380-410D-A3F5-25CF7AE64312}"/>
                </a:ext>
              </a:extLst>
            </p:cNvPr>
            <p:cNvSpPr/>
            <p:nvPr/>
          </p:nvSpPr>
          <p:spPr>
            <a:xfrm>
              <a:off x="5085397" y="3265170"/>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rgbClr val="0A3E6E"/>
              </a:solid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23E47803-191E-43B9-AC89-4A9F93EB8621}"/>
                </a:ext>
              </a:extLst>
            </p:cNvPr>
            <p:cNvSpPr/>
            <p:nvPr/>
          </p:nvSpPr>
          <p:spPr>
            <a:xfrm>
              <a:off x="5157787" y="3265170"/>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rgbClr val="0A3E6E"/>
              </a:solid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0BCDF19E-EE7B-458B-AEA7-3FA46D7D3AAB}"/>
                </a:ext>
              </a:extLst>
            </p:cNvPr>
            <p:cNvSpPr/>
            <p:nvPr/>
          </p:nvSpPr>
          <p:spPr>
            <a:xfrm>
              <a:off x="5227320" y="3265170"/>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rgbClr val="0A3E6E"/>
              </a:solid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25641DE7-B3E7-4E80-AC20-DC11544F203E}"/>
                </a:ext>
              </a:extLst>
            </p:cNvPr>
            <p:cNvSpPr/>
            <p:nvPr/>
          </p:nvSpPr>
          <p:spPr>
            <a:xfrm>
              <a:off x="5085397" y="3335655"/>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rgbClr val="0A3E6E"/>
              </a:solid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F905AD0E-3E53-444B-A6B2-BD643DBFD536}"/>
                </a:ext>
              </a:extLst>
            </p:cNvPr>
            <p:cNvSpPr/>
            <p:nvPr/>
          </p:nvSpPr>
          <p:spPr>
            <a:xfrm>
              <a:off x="5157787" y="3335655"/>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rgbClr val="0A3E6E"/>
              </a:solid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B2482B0C-CD12-4356-A423-B546569F7253}"/>
                </a:ext>
              </a:extLst>
            </p:cNvPr>
            <p:cNvSpPr/>
            <p:nvPr/>
          </p:nvSpPr>
          <p:spPr>
            <a:xfrm>
              <a:off x="5227320" y="3335655"/>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rgbClr val="0A3E6E"/>
              </a:solid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0CDB3FA7-695E-488F-9B8D-6A9B71AF3C66}"/>
                </a:ext>
              </a:extLst>
            </p:cNvPr>
            <p:cNvSpPr/>
            <p:nvPr/>
          </p:nvSpPr>
          <p:spPr>
            <a:xfrm>
              <a:off x="5085397" y="3402330"/>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rgbClr val="0A3E6E"/>
              </a:solid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C0A20F33-77A3-4AAA-893B-45CD3BA42E5B}"/>
                </a:ext>
              </a:extLst>
            </p:cNvPr>
            <p:cNvSpPr/>
            <p:nvPr/>
          </p:nvSpPr>
          <p:spPr>
            <a:xfrm>
              <a:off x="5157787" y="3402330"/>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rgbClr val="0A3E6E"/>
              </a:solid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1FD7AF81-2EDB-4617-9A76-008E3A911D75}"/>
                </a:ext>
              </a:extLst>
            </p:cNvPr>
            <p:cNvSpPr/>
            <p:nvPr/>
          </p:nvSpPr>
          <p:spPr>
            <a:xfrm>
              <a:off x="5117782" y="3490912"/>
              <a:ext cx="122872" cy="110490"/>
            </a:xfrm>
            <a:custGeom>
              <a:avLst/>
              <a:gdLst>
                <a:gd name="connsiteX0" fmla="*/ 0 w 122872"/>
                <a:gd name="connsiteY0" fmla="*/ 0 h 110490"/>
                <a:gd name="connsiteX1" fmla="*/ 122872 w 122872"/>
                <a:gd name="connsiteY1" fmla="*/ 0 h 110490"/>
                <a:gd name="connsiteX2" fmla="*/ 122872 w 122872"/>
                <a:gd name="connsiteY2" fmla="*/ 110490 h 110490"/>
                <a:gd name="connsiteX3" fmla="*/ 0 w 122872"/>
                <a:gd name="connsiteY3" fmla="*/ 110490 h 110490"/>
              </a:gdLst>
              <a:ahLst/>
              <a:cxnLst>
                <a:cxn ang="0">
                  <a:pos x="connsiteX0" y="connsiteY0"/>
                </a:cxn>
                <a:cxn ang="0">
                  <a:pos x="connsiteX1" y="connsiteY1"/>
                </a:cxn>
                <a:cxn ang="0">
                  <a:pos x="connsiteX2" y="connsiteY2"/>
                </a:cxn>
                <a:cxn ang="0">
                  <a:pos x="connsiteX3" y="connsiteY3"/>
                </a:cxn>
              </a:cxnLst>
              <a:rect l="l" t="t" r="r" b="b"/>
              <a:pathLst>
                <a:path w="122872" h="110490">
                  <a:moveTo>
                    <a:pt x="0" y="0"/>
                  </a:moveTo>
                  <a:lnTo>
                    <a:pt x="122872" y="0"/>
                  </a:lnTo>
                  <a:lnTo>
                    <a:pt x="122872" y="110490"/>
                  </a:lnTo>
                  <a:lnTo>
                    <a:pt x="0" y="110490"/>
                  </a:lnTo>
                  <a:close/>
                </a:path>
              </a:pathLst>
            </a:custGeom>
            <a:noFill/>
            <a:ln w="12700" cap="flat">
              <a:solidFill>
                <a:srgbClr val="0A3E6E"/>
              </a:solid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7ED30818-87C8-4CAA-A4E0-6DBC47E2EFCA}"/>
                </a:ext>
              </a:extLst>
            </p:cNvPr>
            <p:cNvSpPr/>
            <p:nvPr/>
          </p:nvSpPr>
          <p:spPr>
            <a:xfrm>
              <a:off x="5227320" y="3402330"/>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rgbClr val="0A3E6E"/>
              </a:solidFill>
              <a:prstDash val="solid"/>
              <a:miter/>
            </a:ln>
          </p:spPr>
          <p:txBody>
            <a:bodyPr rtlCol="0" anchor="ctr"/>
            <a:lstStyle/>
            <a:p>
              <a:endParaRPr lang="en-IN"/>
            </a:p>
          </p:txBody>
        </p:sp>
      </p:grpSp>
      <p:sp>
        <p:nvSpPr>
          <p:cNvPr id="173" name="Rectangle 172">
            <a:extLst>
              <a:ext uri="{FF2B5EF4-FFF2-40B4-BE49-F238E27FC236}">
                <a16:creationId xmlns:a16="http://schemas.microsoft.com/office/drawing/2014/main" id="{6C453AF1-7854-4CA2-B93B-CA45A28271FA}"/>
              </a:ext>
            </a:extLst>
          </p:cNvPr>
          <p:cNvSpPr/>
          <p:nvPr/>
        </p:nvSpPr>
        <p:spPr>
          <a:xfrm rot="5400000">
            <a:off x="1510920" y="3012744"/>
            <a:ext cx="1764000" cy="138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FD39C89F-8433-48C6-B12D-F4BEEF35784E}"/>
              </a:ext>
            </a:extLst>
          </p:cNvPr>
          <p:cNvSpPr txBox="1"/>
          <p:nvPr/>
        </p:nvSpPr>
        <p:spPr>
          <a:xfrm>
            <a:off x="1812507" y="3911842"/>
            <a:ext cx="1160827" cy="473271"/>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Products </a:t>
            </a:r>
            <a:br>
              <a:rPr lang="en-US" sz="1200" b="1" dirty="0">
                <a:solidFill>
                  <a:schemeClr val="bg1"/>
                </a:solidFill>
                <a:latin typeface="Arial" panose="020B0604020202020204" pitchFamily="34" charset="0"/>
                <a:cs typeface="Times New Roman" panose="02020603050405020304" pitchFamily="18" charset="0"/>
              </a:rPr>
            </a:br>
            <a:r>
              <a:rPr lang="en-US" sz="1200" b="1" dirty="0">
                <a:solidFill>
                  <a:schemeClr val="bg1"/>
                </a:solidFill>
                <a:latin typeface="Arial" panose="020B0604020202020204" pitchFamily="34" charset="0"/>
                <a:cs typeface="Times New Roman" panose="02020603050405020304" pitchFamily="18" charset="0"/>
              </a:rPr>
              <a:t>and Services</a:t>
            </a:r>
          </a:p>
        </p:txBody>
      </p:sp>
      <p:sp>
        <p:nvSpPr>
          <p:cNvPr id="175" name="Oval 174">
            <a:extLst>
              <a:ext uri="{FF2B5EF4-FFF2-40B4-BE49-F238E27FC236}">
                <a16:creationId xmlns:a16="http://schemas.microsoft.com/office/drawing/2014/main" id="{0C5B8378-1721-4F8B-A7FB-4ACC2C7D6D84}"/>
              </a:ext>
            </a:extLst>
          </p:cNvPr>
          <p:cNvSpPr/>
          <p:nvPr/>
        </p:nvSpPr>
        <p:spPr>
          <a:xfrm>
            <a:off x="1877847" y="2877596"/>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 name="Rectangle 175">
            <a:extLst>
              <a:ext uri="{FF2B5EF4-FFF2-40B4-BE49-F238E27FC236}">
                <a16:creationId xmlns:a16="http://schemas.microsoft.com/office/drawing/2014/main" id="{155AD27C-676E-494F-9CD2-DAD87CEA3A90}"/>
              </a:ext>
            </a:extLst>
          </p:cNvPr>
          <p:cNvSpPr/>
          <p:nvPr/>
        </p:nvSpPr>
        <p:spPr>
          <a:xfrm rot="5400000">
            <a:off x="2982501" y="3012743"/>
            <a:ext cx="1764000" cy="138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TextBox 176">
            <a:extLst>
              <a:ext uri="{FF2B5EF4-FFF2-40B4-BE49-F238E27FC236}">
                <a16:creationId xmlns:a16="http://schemas.microsoft.com/office/drawing/2014/main" id="{F3ADEEB9-714D-4AF8-8939-BF2DCFCDA1B4}"/>
              </a:ext>
            </a:extLst>
          </p:cNvPr>
          <p:cNvSpPr txBox="1"/>
          <p:nvPr/>
        </p:nvSpPr>
        <p:spPr>
          <a:xfrm>
            <a:off x="3284088" y="3911841"/>
            <a:ext cx="1160827" cy="473271"/>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Markets and Competition</a:t>
            </a:r>
          </a:p>
        </p:txBody>
      </p:sp>
      <p:sp>
        <p:nvSpPr>
          <p:cNvPr id="178" name="Oval 177">
            <a:extLst>
              <a:ext uri="{FF2B5EF4-FFF2-40B4-BE49-F238E27FC236}">
                <a16:creationId xmlns:a16="http://schemas.microsoft.com/office/drawing/2014/main" id="{B03CAE14-164B-44DA-B875-F8D9F389E1B8}"/>
              </a:ext>
            </a:extLst>
          </p:cNvPr>
          <p:cNvSpPr/>
          <p:nvPr/>
        </p:nvSpPr>
        <p:spPr>
          <a:xfrm>
            <a:off x="3349428" y="2877595"/>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 name="Rectangle 178">
            <a:extLst>
              <a:ext uri="{FF2B5EF4-FFF2-40B4-BE49-F238E27FC236}">
                <a16:creationId xmlns:a16="http://schemas.microsoft.com/office/drawing/2014/main" id="{179BB6B5-60AA-4959-A212-92A8B5768B11}"/>
              </a:ext>
            </a:extLst>
          </p:cNvPr>
          <p:cNvSpPr/>
          <p:nvPr/>
        </p:nvSpPr>
        <p:spPr>
          <a:xfrm rot="5400000">
            <a:off x="183338" y="4697150"/>
            <a:ext cx="1476000" cy="1388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TextBox 179">
            <a:extLst>
              <a:ext uri="{FF2B5EF4-FFF2-40B4-BE49-F238E27FC236}">
                <a16:creationId xmlns:a16="http://schemas.microsoft.com/office/drawing/2014/main" id="{071ACC59-0BFB-4B1D-B311-00C24D37B491}"/>
              </a:ext>
            </a:extLst>
          </p:cNvPr>
          <p:cNvSpPr txBox="1"/>
          <p:nvPr/>
        </p:nvSpPr>
        <p:spPr>
          <a:xfrm>
            <a:off x="340926" y="5740249"/>
            <a:ext cx="1160827" cy="275653"/>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Customers</a:t>
            </a:r>
          </a:p>
        </p:txBody>
      </p:sp>
      <p:sp>
        <p:nvSpPr>
          <p:cNvPr id="181" name="Oval 180">
            <a:extLst>
              <a:ext uri="{FF2B5EF4-FFF2-40B4-BE49-F238E27FC236}">
                <a16:creationId xmlns:a16="http://schemas.microsoft.com/office/drawing/2014/main" id="{6BF779D4-3127-4A79-BEC7-180F9387B918}"/>
              </a:ext>
            </a:extLst>
          </p:cNvPr>
          <p:cNvSpPr/>
          <p:nvPr/>
        </p:nvSpPr>
        <p:spPr>
          <a:xfrm>
            <a:off x="406266" y="4706003"/>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 name="Rectangle 181">
            <a:extLst>
              <a:ext uri="{FF2B5EF4-FFF2-40B4-BE49-F238E27FC236}">
                <a16:creationId xmlns:a16="http://schemas.microsoft.com/office/drawing/2014/main" id="{5EABFD6C-0B56-4F26-B324-3ADD2A93B991}"/>
              </a:ext>
            </a:extLst>
          </p:cNvPr>
          <p:cNvSpPr/>
          <p:nvPr/>
        </p:nvSpPr>
        <p:spPr>
          <a:xfrm rot="5400000">
            <a:off x="1654919" y="4697149"/>
            <a:ext cx="1476000" cy="1388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TextBox 182">
            <a:extLst>
              <a:ext uri="{FF2B5EF4-FFF2-40B4-BE49-F238E27FC236}">
                <a16:creationId xmlns:a16="http://schemas.microsoft.com/office/drawing/2014/main" id="{526AFDA6-A3A6-467C-99EE-9BFA75DADAC5}"/>
              </a:ext>
            </a:extLst>
          </p:cNvPr>
          <p:cNvSpPr txBox="1"/>
          <p:nvPr/>
        </p:nvSpPr>
        <p:spPr>
          <a:xfrm>
            <a:off x="1812507" y="5740248"/>
            <a:ext cx="1160827" cy="275653"/>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Suppliers</a:t>
            </a:r>
          </a:p>
        </p:txBody>
      </p:sp>
      <p:sp>
        <p:nvSpPr>
          <p:cNvPr id="184" name="Oval 183">
            <a:extLst>
              <a:ext uri="{FF2B5EF4-FFF2-40B4-BE49-F238E27FC236}">
                <a16:creationId xmlns:a16="http://schemas.microsoft.com/office/drawing/2014/main" id="{FA32AA0E-C870-4665-A413-3BA3F3AB46F5}"/>
              </a:ext>
            </a:extLst>
          </p:cNvPr>
          <p:cNvSpPr/>
          <p:nvPr/>
        </p:nvSpPr>
        <p:spPr>
          <a:xfrm>
            <a:off x="1877847" y="4706002"/>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5" name="Rectangle 184">
            <a:extLst>
              <a:ext uri="{FF2B5EF4-FFF2-40B4-BE49-F238E27FC236}">
                <a16:creationId xmlns:a16="http://schemas.microsoft.com/office/drawing/2014/main" id="{4222DF10-8364-4755-8217-7800FEC3DC1F}"/>
              </a:ext>
            </a:extLst>
          </p:cNvPr>
          <p:cNvSpPr/>
          <p:nvPr/>
        </p:nvSpPr>
        <p:spPr>
          <a:xfrm rot="5400000">
            <a:off x="3126501" y="4697148"/>
            <a:ext cx="1476000" cy="138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TextBox 185">
            <a:extLst>
              <a:ext uri="{FF2B5EF4-FFF2-40B4-BE49-F238E27FC236}">
                <a16:creationId xmlns:a16="http://schemas.microsoft.com/office/drawing/2014/main" id="{A074D7A3-C7E1-4BC3-8EEE-5D8A60ED868B}"/>
              </a:ext>
            </a:extLst>
          </p:cNvPr>
          <p:cNvSpPr txBox="1"/>
          <p:nvPr/>
        </p:nvSpPr>
        <p:spPr>
          <a:xfrm>
            <a:off x="3284088" y="5740247"/>
            <a:ext cx="1160827" cy="275653"/>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Facilities</a:t>
            </a:r>
          </a:p>
        </p:txBody>
      </p:sp>
      <p:sp>
        <p:nvSpPr>
          <p:cNvPr id="187" name="Oval 186">
            <a:extLst>
              <a:ext uri="{FF2B5EF4-FFF2-40B4-BE49-F238E27FC236}">
                <a16:creationId xmlns:a16="http://schemas.microsoft.com/office/drawing/2014/main" id="{4FA0CB3E-17D6-4BE7-A831-DAF843C6CCFC}"/>
              </a:ext>
            </a:extLst>
          </p:cNvPr>
          <p:cNvSpPr/>
          <p:nvPr/>
        </p:nvSpPr>
        <p:spPr>
          <a:xfrm>
            <a:off x="3349428" y="4706001"/>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 name="Rectangle 187">
            <a:extLst>
              <a:ext uri="{FF2B5EF4-FFF2-40B4-BE49-F238E27FC236}">
                <a16:creationId xmlns:a16="http://schemas.microsoft.com/office/drawing/2014/main" id="{5A2A2339-57DD-4387-9EC9-68F76B7E1B2E}"/>
              </a:ext>
            </a:extLst>
          </p:cNvPr>
          <p:cNvSpPr/>
          <p:nvPr/>
        </p:nvSpPr>
        <p:spPr>
          <a:xfrm rot="5400000">
            <a:off x="183338" y="6236188"/>
            <a:ext cx="1476000" cy="1388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TextBox 188">
            <a:extLst>
              <a:ext uri="{FF2B5EF4-FFF2-40B4-BE49-F238E27FC236}">
                <a16:creationId xmlns:a16="http://schemas.microsoft.com/office/drawing/2014/main" id="{33E4DCF6-7B52-4180-B850-CDC66A8852B8}"/>
              </a:ext>
            </a:extLst>
          </p:cNvPr>
          <p:cNvSpPr txBox="1"/>
          <p:nvPr/>
        </p:nvSpPr>
        <p:spPr>
          <a:xfrm>
            <a:off x="340926" y="7279287"/>
            <a:ext cx="1160827" cy="275653"/>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Management</a:t>
            </a:r>
          </a:p>
        </p:txBody>
      </p:sp>
      <p:sp>
        <p:nvSpPr>
          <p:cNvPr id="190" name="Oval 189">
            <a:extLst>
              <a:ext uri="{FF2B5EF4-FFF2-40B4-BE49-F238E27FC236}">
                <a16:creationId xmlns:a16="http://schemas.microsoft.com/office/drawing/2014/main" id="{71F64F79-134E-4B84-827A-7E02DFA79E35}"/>
              </a:ext>
            </a:extLst>
          </p:cNvPr>
          <p:cNvSpPr/>
          <p:nvPr/>
        </p:nvSpPr>
        <p:spPr>
          <a:xfrm>
            <a:off x="406266" y="6245041"/>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1" name="Rectangle 190">
            <a:extLst>
              <a:ext uri="{FF2B5EF4-FFF2-40B4-BE49-F238E27FC236}">
                <a16:creationId xmlns:a16="http://schemas.microsoft.com/office/drawing/2014/main" id="{7C334AEE-165B-41A3-994B-3CA100FAA328}"/>
              </a:ext>
            </a:extLst>
          </p:cNvPr>
          <p:cNvSpPr/>
          <p:nvPr/>
        </p:nvSpPr>
        <p:spPr>
          <a:xfrm rot="5400000">
            <a:off x="1654919" y="6236187"/>
            <a:ext cx="1476000" cy="1388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TextBox 191">
            <a:extLst>
              <a:ext uri="{FF2B5EF4-FFF2-40B4-BE49-F238E27FC236}">
                <a16:creationId xmlns:a16="http://schemas.microsoft.com/office/drawing/2014/main" id="{71483801-C794-452F-8D83-99F6D0F315E4}"/>
              </a:ext>
            </a:extLst>
          </p:cNvPr>
          <p:cNvSpPr txBox="1"/>
          <p:nvPr/>
        </p:nvSpPr>
        <p:spPr>
          <a:xfrm>
            <a:off x="1812507" y="7279286"/>
            <a:ext cx="1160827" cy="275653"/>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Ownership</a:t>
            </a:r>
          </a:p>
        </p:txBody>
      </p:sp>
      <p:sp>
        <p:nvSpPr>
          <p:cNvPr id="193" name="Oval 192">
            <a:extLst>
              <a:ext uri="{FF2B5EF4-FFF2-40B4-BE49-F238E27FC236}">
                <a16:creationId xmlns:a16="http://schemas.microsoft.com/office/drawing/2014/main" id="{8149EF53-51C1-4418-A921-4A747F26DFF8}"/>
              </a:ext>
            </a:extLst>
          </p:cNvPr>
          <p:cNvSpPr/>
          <p:nvPr/>
        </p:nvSpPr>
        <p:spPr>
          <a:xfrm>
            <a:off x="1877847" y="6245040"/>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4" name="Rectangle 193">
            <a:extLst>
              <a:ext uri="{FF2B5EF4-FFF2-40B4-BE49-F238E27FC236}">
                <a16:creationId xmlns:a16="http://schemas.microsoft.com/office/drawing/2014/main" id="{B9753BDE-FAC0-4B59-98A1-11E82C3A4791}"/>
              </a:ext>
            </a:extLst>
          </p:cNvPr>
          <p:cNvSpPr/>
          <p:nvPr/>
        </p:nvSpPr>
        <p:spPr>
          <a:xfrm rot="5400000">
            <a:off x="3126501" y="6236186"/>
            <a:ext cx="1476000" cy="138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TextBox 194">
            <a:extLst>
              <a:ext uri="{FF2B5EF4-FFF2-40B4-BE49-F238E27FC236}">
                <a16:creationId xmlns:a16="http://schemas.microsoft.com/office/drawing/2014/main" id="{653610F4-0F46-42CB-802B-F68D5DB99021}"/>
              </a:ext>
            </a:extLst>
          </p:cNvPr>
          <p:cNvSpPr txBox="1"/>
          <p:nvPr/>
        </p:nvSpPr>
        <p:spPr>
          <a:xfrm>
            <a:off x="3284088" y="7279285"/>
            <a:ext cx="1160827" cy="275653"/>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History</a:t>
            </a:r>
          </a:p>
        </p:txBody>
      </p:sp>
      <p:sp>
        <p:nvSpPr>
          <p:cNvPr id="196" name="Oval 195">
            <a:extLst>
              <a:ext uri="{FF2B5EF4-FFF2-40B4-BE49-F238E27FC236}">
                <a16:creationId xmlns:a16="http://schemas.microsoft.com/office/drawing/2014/main" id="{E327D450-6689-4873-ADDA-5A48F462C88F}"/>
              </a:ext>
            </a:extLst>
          </p:cNvPr>
          <p:cNvSpPr/>
          <p:nvPr/>
        </p:nvSpPr>
        <p:spPr>
          <a:xfrm>
            <a:off x="3349428" y="6245039"/>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7" name="Group 196">
            <a:extLst>
              <a:ext uri="{FF2B5EF4-FFF2-40B4-BE49-F238E27FC236}">
                <a16:creationId xmlns:a16="http://schemas.microsoft.com/office/drawing/2014/main" id="{52C5EC49-32E2-4F41-B819-77BF9F629135}"/>
              </a:ext>
            </a:extLst>
          </p:cNvPr>
          <p:cNvGrpSpPr/>
          <p:nvPr/>
        </p:nvGrpSpPr>
        <p:grpSpPr>
          <a:xfrm>
            <a:off x="2043836" y="3058600"/>
            <a:ext cx="698165" cy="620828"/>
            <a:chOff x="5754052" y="3138487"/>
            <a:chExt cx="619125" cy="550544"/>
          </a:xfrm>
        </p:grpSpPr>
        <p:sp>
          <p:nvSpPr>
            <p:cNvPr id="198" name="Freeform: Shape 197">
              <a:extLst>
                <a:ext uri="{FF2B5EF4-FFF2-40B4-BE49-F238E27FC236}">
                  <a16:creationId xmlns:a16="http://schemas.microsoft.com/office/drawing/2014/main" id="{DA514190-9AAD-43C9-81D5-A096226C89DE}"/>
                </a:ext>
              </a:extLst>
            </p:cNvPr>
            <p:cNvSpPr/>
            <p:nvPr/>
          </p:nvSpPr>
          <p:spPr>
            <a:xfrm>
              <a:off x="5754052" y="3238500"/>
              <a:ext cx="114300" cy="380047"/>
            </a:xfrm>
            <a:custGeom>
              <a:avLst/>
              <a:gdLst>
                <a:gd name="connsiteX0" fmla="*/ 0 w 114300"/>
                <a:gd name="connsiteY0" fmla="*/ 380048 h 380047"/>
                <a:gd name="connsiteX1" fmla="*/ 114300 w 114300"/>
                <a:gd name="connsiteY1" fmla="*/ 380048 h 380047"/>
                <a:gd name="connsiteX2" fmla="*/ 114300 w 114300"/>
                <a:gd name="connsiteY2" fmla="*/ 0 h 380047"/>
              </a:gdLst>
              <a:ahLst/>
              <a:cxnLst>
                <a:cxn ang="0">
                  <a:pos x="connsiteX0" y="connsiteY0"/>
                </a:cxn>
                <a:cxn ang="0">
                  <a:pos x="connsiteX1" y="connsiteY1"/>
                </a:cxn>
                <a:cxn ang="0">
                  <a:pos x="connsiteX2" y="connsiteY2"/>
                </a:cxn>
              </a:cxnLst>
              <a:rect l="l" t="t" r="r" b="b"/>
              <a:pathLst>
                <a:path w="114300" h="380047">
                  <a:moveTo>
                    <a:pt x="0" y="380048"/>
                  </a:moveTo>
                  <a:lnTo>
                    <a:pt x="114300" y="380048"/>
                  </a:lnTo>
                  <a:lnTo>
                    <a:pt x="114300" y="0"/>
                  </a:lnTo>
                </a:path>
              </a:pathLst>
            </a:custGeom>
            <a:noFill/>
            <a:ln w="12700" cap="flat">
              <a:solidFill>
                <a:schemeClr val="accent1"/>
              </a:solid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C43B2B02-0202-494B-81EF-FB7FE0F2EDAC}"/>
                </a:ext>
              </a:extLst>
            </p:cNvPr>
            <p:cNvSpPr/>
            <p:nvPr/>
          </p:nvSpPr>
          <p:spPr>
            <a:xfrm>
              <a:off x="5868352" y="3419475"/>
              <a:ext cx="46672" cy="149542"/>
            </a:xfrm>
            <a:custGeom>
              <a:avLst/>
              <a:gdLst>
                <a:gd name="connsiteX0" fmla="*/ 0 w 46672"/>
                <a:gd name="connsiteY0" fmla="*/ 0 h 149542"/>
                <a:gd name="connsiteX1" fmla="*/ 46672 w 46672"/>
                <a:gd name="connsiteY1" fmla="*/ 0 h 149542"/>
                <a:gd name="connsiteX2" fmla="*/ 46672 w 46672"/>
                <a:gd name="connsiteY2" fmla="*/ 149543 h 149542"/>
                <a:gd name="connsiteX3" fmla="*/ 3810 w 46672"/>
                <a:gd name="connsiteY3" fmla="*/ 149543 h 149542"/>
              </a:gdLst>
              <a:ahLst/>
              <a:cxnLst>
                <a:cxn ang="0">
                  <a:pos x="connsiteX0" y="connsiteY0"/>
                </a:cxn>
                <a:cxn ang="0">
                  <a:pos x="connsiteX1" y="connsiteY1"/>
                </a:cxn>
                <a:cxn ang="0">
                  <a:pos x="connsiteX2" y="connsiteY2"/>
                </a:cxn>
                <a:cxn ang="0">
                  <a:pos x="connsiteX3" y="connsiteY3"/>
                </a:cxn>
              </a:cxnLst>
              <a:rect l="l" t="t" r="r" b="b"/>
              <a:pathLst>
                <a:path w="46672" h="149542">
                  <a:moveTo>
                    <a:pt x="0" y="0"/>
                  </a:moveTo>
                  <a:lnTo>
                    <a:pt x="46672" y="0"/>
                  </a:lnTo>
                  <a:lnTo>
                    <a:pt x="46672" y="149543"/>
                  </a:lnTo>
                  <a:lnTo>
                    <a:pt x="3810" y="149543"/>
                  </a:lnTo>
                </a:path>
              </a:pathLst>
            </a:custGeom>
            <a:noFill/>
            <a:ln w="12700" cap="flat">
              <a:solidFill>
                <a:schemeClr val="accent1"/>
              </a:solid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7D0626CF-685D-439F-B646-3E828C0A3986}"/>
                </a:ext>
              </a:extLst>
            </p:cNvPr>
            <p:cNvSpPr/>
            <p:nvPr/>
          </p:nvSpPr>
          <p:spPr>
            <a:xfrm>
              <a:off x="5915025" y="3138487"/>
              <a:ext cx="242887" cy="385762"/>
            </a:xfrm>
            <a:custGeom>
              <a:avLst/>
              <a:gdLst>
                <a:gd name="connsiteX0" fmla="*/ 0 w 242887"/>
                <a:gd name="connsiteY0" fmla="*/ 280988 h 385762"/>
                <a:gd name="connsiteX1" fmla="*/ 0 w 242887"/>
                <a:gd name="connsiteY1" fmla="*/ 30480 h 385762"/>
                <a:gd name="connsiteX2" fmla="*/ 30480 w 242887"/>
                <a:gd name="connsiteY2" fmla="*/ 0 h 385762"/>
                <a:gd name="connsiteX3" fmla="*/ 30480 w 242887"/>
                <a:gd name="connsiteY3" fmla="*/ 0 h 385762"/>
                <a:gd name="connsiteX4" fmla="*/ 60960 w 242887"/>
                <a:gd name="connsiteY4" fmla="*/ 30480 h 385762"/>
                <a:gd name="connsiteX5" fmla="*/ 60960 w 242887"/>
                <a:gd name="connsiteY5" fmla="*/ 370523 h 385762"/>
                <a:gd name="connsiteX6" fmla="*/ 76200 w 242887"/>
                <a:gd name="connsiteY6" fmla="*/ 385763 h 385762"/>
                <a:gd name="connsiteX7" fmla="*/ 242888 w 242887"/>
                <a:gd name="connsiteY7" fmla="*/ 385763 h 385762"/>
                <a:gd name="connsiteX8" fmla="*/ 242888 w 242887"/>
                <a:gd name="connsiteY8" fmla="*/ 195263 h 385762"/>
                <a:gd name="connsiteX9" fmla="*/ 220028 w 242887"/>
                <a:gd name="connsiteY9" fmla="*/ 172403 h 385762"/>
                <a:gd name="connsiteX10" fmla="*/ 220028 w 242887"/>
                <a:gd name="connsiteY10" fmla="*/ 172403 h 385762"/>
                <a:gd name="connsiteX11" fmla="*/ 197168 w 242887"/>
                <a:gd name="connsiteY11" fmla="*/ 195263 h 385762"/>
                <a:gd name="connsiteX12" fmla="*/ 197168 w 242887"/>
                <a:gd name="connsiteY12" fmla="*/ 324803 h 385762"/>
                <a:gd name="connsiteX13" fmla="*/ 178118 w 242887"/>
                <a:gd name="connsiteY13" fmla="*/ 343853 h 385762"/>
                <a:gd name="connsiteX14" fmla="*/ 147638 w 242887"/>
                <a:gd name="connsiteY14" fmla="*/ 343853 h 385762"/>
                <a:gd name="connsiteX15" fmla="*/ 127635 w 242887"/>
                <a:gd name="connsiteY15" fmla="*/ 362903 h 385762"/>
                <a:gd name="connsiteX16" fmla="*/ 126682 w 242887"/>
                <a:gd name="connsiteY16" fmla="*/ 385763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2887" h="385762">
                  <a:moveTo>
                    <a:pt x="0" y="280988"/>
                  </a:moveTo>
                  <a:lnTo>
                    <a:pt x="0" y="30480"/>
                  </a:lnTo>
                  <a:cubicBezTo>
                    <a:pt x="0" y="13335"/>
                    <a:pt x="13335" y="0"/>
                    <a:pt x="30480" y="0"/>
                  </a:cubicBezTo>
                  <a:lnTo>
                    <a:pt x="30480" y="0"/>
                  </a:lnTo>
                  <a:cubicBezTo>
                    <a:pt x="47625" y="0"/>
                    <a:pt x="60960" y="13335"/>
                    <a:pt x="60960" y="30480"/>
                  </a:cubicBezTo>
                  <a:lnTo>
                    <a:pt x="60960" y="370523"/>
                  </a:lnTo>
                  <a:cubicBezTo>
                    <a:pt x="60960" y="379095"/>
                    <a:pt x="67628" y="385763"/>
                    <a:pt x="76200" y="385763"/>
                  </a:cubicBezTo>
                  <a:lnTo>
                    <a:pt x="242888" y="385763"/>
                  </a:lnTo>
                  <a:lnTo>
                    <a:pt x="242888" y="195263"/>
                  </a:lnTo>
                  <a:cubicBezTo>
                    <a:pt x="242888" y="182880"/>
                    <a:pt x="232410" y="172403"/>
                    <a:pt x="220028" y="172403"/>
                  </a:cubicBezTo>
                  <a:lnTo>
                    <a:pt x="220028" y="172403"/>
                  </a:lnTo>
                  <a:cubicBezTo>
                    <a:pt x="207645" y="172403"/>
                    <a:pt x="197168" y="182880"/>
                    <a:pt x="197168" y="195263"/>
                  </a:cubicBezTo>
                  <a:lnTo>
                    <a:pt x="197168" y="324803"/>
                  </a:lnTo>
                  <a:cubicBezTo>
                    <a:pt x="197168" y="335280"/>
                    <a:pt x="188595" y="343853"/>
                    <a:pt x="178118" y="343853"/>
                  </a:cubicBezTo>
                  <a:lnTo>
                    <a:pt x="147638" y="343853"/>
                  </a:lnTo>
                  <a:cubicBezTo>
                    <a:pt x="137160" y="343853"/>
                    <a:pt x="128588" y="352425"/>
                    <a:pt x="127635" y="362903"/>
                  </a:cubicBezTo>
                  <a:lnTo>
                    <a:pt x="126682" y="385763"/>
                  </a:lnTo>
                </a:path>
              </a:pathLst>
            </a:custGeom>
            <a:noFill/>
            <a:ln w="12700" cap="flat">
              <a:solidFill>
                <a:schemeClr val="accent1"/>
              </a:solid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FBBEEEF2-9528-4A83-9C58-6AA1C020878B}"/>
                </a:ext>
              </a:extLst>
            </p:cNvPr>
            <p:cNvSpPr/>
            <p:nvPr/>
          </p:nvSpPr>
          <p:spPr>
            <a:xfrm>
              <a:off x="5975984" y="3197542"/>
              <a:ext cx="291465" cy="268605"/>
            </a:xfrm>
            <a:custGeom>
              <a:avLst/>
              <a:gdLst>
                <a:gd name="connsiteX0" fmla="*/ 0 w 291465"/>
                <a:gd name="connsiteY0" fmla="*/ 167640 h 268605"/>
                <a:gd name="connsiteX1" fmla="*/ 82868 w 291465"/>
                <a:gd name="connsiteY1" fmla="*/ 6668 h 268605"/>
                <a:gd name="connsiteX2" fmla="*/ 93345 w 291465"/>
                <a:gd name="connsiteY2" fmla="*/ 0 h 268605"/>
                <a:gd name="connsiteX3" fmla="*/ 268605 w 291465"/>
                <a:gd name="connsiteY3" fmla="*/ 0 h 268605"/>
                <a:gd name="connsiteX4" fmla="*/ 291465 w 291465"/>
                <a:gd name="connsiteY4" fmla="*/ 22860 h 268605"/>
                <a:gd name="connsiteX5" fmla="*/ 291465 w 291465"/>
                <a:gd name="connsiteY5" fmla="*/ 268605 h 26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465" h="268605">
                  <a:moveTo>
                    <a:pt x="0" y="167640"/>
                  </a:moveTo>
                  <a:lnTo>
                    <a:pt x="82868" y="6668"/>
                  </a:lnTo>
                  <a:cubicBezTo>
                    <a:pt x="84772" y="2858"/>
                    <a:pt x="88583" y="0"/>
                    <a:pt x="93345" y="0"/>
                  </a:cubicBezTo>
                  <a:lnTo>
                    <a:pt x="268605" y="0"/>
                  </a:lnTo>
                  <a:cubicBezTo>
                    <a:pt x="280988" y="0"/>
                    <a:pt x="291465" y="10478"/>
                    <a:pt x="291465" y="22860"/>
                  </a:cubicBezTo>
                  <a:lnTo>
                    <a:pt x="291465" y="268605"/>
                  </a:lnTo>
                </a:path>
              </a:pathLst>
            </a:custGeom>
            <a:noFill/>
            <a:ln w="12700" cap="flat">
              <a:solidFill>
                <a:schemeClr val="accent1"/>
              </a:solid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71508092-9D2E-41B6-9B25-958213B3FF3E}"/>
                </a:ext>
              </a:extLst>
            </p:cNvPr>
            <p:cNvSpPr/>
            <p:nvPr/>
          </p:nvSpPr>
          <p:spPr>
            <a:xfrm>
              <a:off x="6212205" y="3197542"/>
              <a:ext cx="9525" cy="270510"/>
            </a:xfrm>
            <a:custGeom>
              <a:avLst/>
              <a:gdLst>
                <a:gd name="connsiteX0" fmla="*/ 0 w 9525"/>
                <a:gd name="connsiteY0" fmla="*/ 0 h 270510"/>
                <a:gd name="connsiteX1" fmla="*/ 0 w 9525"/>
                <a:gd name="connsiteY1" fmla="*/ 270510 h 270510"/>
              </a:gdLst>
              <a:ahLst/>
              <a:cxnLst>
                <a:cxn ang="0">
                  <a:pos x="connsiteX0" y="connsiteY0"/>
                </a:cxn>
                <a:cxn ang="0">
                  <a:pos x="connsiteX1" y="connsiteY1"/>
                </a:cxn>
              </a:cxnLst>
              <a:rect l="l" t="t" r="r" b="b"/>
              <a:pathLst>
                <a:path w="9525" h="270510">
                  <a:moveTo>
                    <a:pt x="0" y="0"/>
                  </a:moveTo>
                  <a:lnTo>
                    <a:pt x="0" y="270510"/>
                  </a:lnTo>
                </a:path>
              </a:pathLst>
            </a:custGeom>
            <a:ln w="12700" cap="flat">
              <a:solidFill>
                <a:schemeClr val="accent1"/>
              </a:solid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1058D8A4-2F25-4E30-A686-A83404EC952C}"/>
                </a:ext>
              </a:extLst>
            </p:cNvPr>
            <p:cNvSpPr/>
            <p:nvPr/>
          </p:nvSpPr>
          <p:spPr>
            <a:xfrm>
              <a:off x="6157912" y="3468052"/>
              <a:ext cx="215265" cy="149542"/>
            </a:xfrm>
            <a:custGeom>
              <a:avLst/>
              <a:gdLst>
                <a:gd name="connsiteX0" fmla="*/ 0 w 215265"/>
                <a:gd name="connsiteY0" fmla="*/ 0 h 149542"/>
                <a:gd name="connsiteX1" fmla="*/ 178118 w 215265"/>
                <a:gd name="connsiteY1" fmla="*/ 0 h 149542"/>
                <a:gd name="connsiteX2" fmla="*/ 215265 w 215265"/>
                <a:gd name="connsiteY2" fmla="*/ 37148 h 149542"/>
                <a:gd name="connsiteX3" fmla="*/ 215265 w 215265"/>
                <a:gd name="connsiteY3" fmla="*/ 133350 h 149542"/>
                <a:gd name="connsiteX4" fmla="*/ 199072 w 215265"/>
                <a:gd name="connsiteY4" fmla="*/ 149543 h 149542"/>
                <a:gd name="connsiteX5" fmla="*/ 176213 w 215265"/>
                <a:gd name="connsiteY5" fmla="*/ 149543 h 14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265" h="149542">
                  <a:moveTo>
                    <a:pt x="0" y="0"/>
                  </a:moveTo>
                  <a:lnTo>
                    <a:pt x="178118" y="0"/>
                  </a:lnTo>
                  <a:cubicBezTo>
                    <a:pt x="199072" y="0"/>
                    <a:pt x="215265" y="17145"/>
                    <a:pt x="215265" y="37148"/>
                  </a:cubicBezTo>
                  <a:lnTo>
                    <a:pt x="215265" y="133350"/>
                  </a:lnTo>
                  <a:cubicBezTo>
                    <a:pt x="215265" y="141923"/>
                    <a:pt x="208597" y="149543"/>
                    <a:pt x="199072" y="149543"/>
                  </a:cubicBezTo>
                  <a:lnTo>
                    <a:pt x="176213" y="149543"/>
                  </a:lnTo>
                </a:path>
              </a:pathLst>
            </a:custGeom>
            <a:noFill/>
            <a:ln w="12700" cap="flat">
              <a:solidFill>
                <a:schemeClr val="accent1"/>
              </a:solid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AE3EA54A-23DE-402B-959D-E1B6377B5D08}"/>
                </a:ext>
              </a:extLst>
            </p:cNvPr>
            <p:cNvSpPr/>
            <p:nvPr/>
          </p:nvSpPr>
          <p:spPr>
            <a:xfrm>
              <a:off x="6069330" y="3617595"/>
              <a:ext cx="136207" cy="9525"/>
            </a:xfrm>
            <a:custGeom>
              <a:avLst/>
              <a:gdLst>
                <a:gd name="connsiteX0" fmla="*/ 0 w 136207"/>
                <a:gd name="connsiteY0" fmla="*/ 0 h 9525"/>
                <a:gd name="connsiteX1" fmla="*/ 136208 w 136207"/>
                <a:gd name="connsiteY1" fmla="*/ 0 h 9525"/>
              </a:gdLst>
              <a:ahLst/>
              <a:cxnLst>
                <a:cxn ang="0">
                  <a:pos x="connsiteX0" y="connsiteY0"/>
                </a:cxn>
                <a:cxn ang="0">
                  <a:pos x="connsiteX1" y="connsiteY1"/>
                </a:cxn>
              </a:cxnLst>
              <a:rect l="l" t="t" r="r" b="b"/>
              <a:pathLst>
                <a:path w="136207" h="9525">
                  <a:moveTo>
                    <a:pt x="0" y="0"/>
                  </a:moveTo>
                  <a:lnTo>
                    <a:pt x="136208" y="0"/>
                  </a:lnTo>
                </a:path>
              </a:pathLst>
            </a:custGeom>
            <a:ln w="12700" cap="flat">
              <a:solidFill>
                <a:schemeClr val="accent1"/>
              </a:solid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099CF787-0DB2-4B6C-AF04-B6FEB4AF0D9B}"/>
                </a:ext>
              </a:extLst>
            </p:cNvPr>
            <p:cNvSpPr/>
            <p:nvPr/>
          </p:nvSpPr>
          <p:spPr>
            <a:xfrm>
              <a:off x="6335077" y="3557587"/>
              <a:ext cx="38100" cy="9525"/>
            </a:xfrm>
            <a:custGeom>
              <a:avLst/>
              <a:gdLst>
                <a:gd name="connsiteX0" fmla="*/ 38100 w 38100"/>
                <a:gd name="connsiteY0" fmla="*/ 0 h 9525"/>
                <a:gd name="connsiteX1" fmla="*/ 0 w 38100"/>
                <a:gd name="connsiteY1" fmla="*/ 0 h 9525"/>
              </a:gdLst>
              <a:ahLst/>
              <a:cxnLst>
                <a:cxn ang="0">
                  <a:pos x="connsiteX0" y="connsiteY0"/>
                </a:cxn>
                <a:cxn ang="0">
                  <a:pos x="connsiteX1" y="connsiteY1"/>
                </a:cxn>
              </a:cxnLst>
              <a:rect l="l" t="t" r="r" b="b"/>
              <a:pathLst>
                <a:path w="38100" h="9525">
                  <a:moveTo>
                    <a:pt x="38100" y="0"/>
                  </a:moveTo>
                  <a:lnTo>
                    <a:pt x="0" y="0"/>
                  </a:lnTo>
                </a:path>
              </a:pathLst>
            </a:custGeom>
            <a:ln w="12700" cap="flat">
              <a:solidFill>
                <a:schemeClr val="accent1"/>
              </a:solid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ECE224C8-9694-4C19-80AE-FD8A9B71021E}"/>
                </a:ext>
              </a:extLst>
            </p:cNvPr>
            <p:cNvSpPr/>
            <p:nvPr/>
          </p:nvSpPr>
          <p:spPr>
            <a:xfrm>
              <a:off x="6335077" y="3522345"/>
              <a:ext cx="37147" cy="9525"/>
            </a:xfrm>
            <a:custGeom>
              <a:avLst/>
              <a:gdLst>
                <a:gd name="connsiteX0" fmla="*/ 37148 w 37147"/>
                <a:gd name="connsiteY0" fmla="*/ 0 h 9525"/>
                <a:gd name="connsiteX1" fmla="*/ 0 w 37147"/>
                <a:gd name="connsiteY1" fmla="*/ 0 h 9525"/>
              </a:gdLst>
              <a:ahLst/>
              <a:cxnLst>
                <a:cxn ang="0">
                  <a:pos x="connsiteX0" y="connsiteY0"/>
                </a:cxn>
                <a:cxn ang="0">
                  <a:pos x="connsiteX1" y="connsiteY1"/>
                </a:cxn>
              </a:cxnLst>
              <a:rect l="l" t="t" r="r" b="b"/>
              <a:pathLst>
                <a:path w="37147" h="9525">
                  <a:moveTo>
                    <a:pt x="37148" y="0"/>
                  </a:moveTo>
                  <a:lnTo>
                    <a:pt x="0" y="0"/>
                  </a:lnTo>
                </a:path>
              </a:pathLst>
            </a:custGeom>
            <a:ln w="12700" cap="flat">
              <a:solidFill>
                <a:schemeClr val="accent1"/>
              </a:solid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ED18EA0D-52C7-4409-BF81-638E169125AD}"/>
                </a:ext>
              </a:extLst>
            </p:cNvPr>
            <p:cNvSpPr/>
            <p:nvPr/>
          </p:nvSpPr>
          <p:spPr>
            <a:xfrm>
              <a:off x="5915025" y="3569017"/>
              <a:ext cx="25717" cy="49530"/>
            </a:xfrm>
            <a:custGeom>
              <a:avLst/>
              <a:gdLst>
                <a:gd name="connsiteX0" fmla="*/ 0 w 25717"/>
                <a:gd name="connsiteY0" fmla="*/ 0 h 49530"/>
                <a:gd name="connsiteX1" fmla="*/ 0 w 25717"/>
                <a:gd name="connsiteY1" fmla="*/ 39052 h 49530"/>
                <a:gd name="connsiteX2" fmla="*/ 10478 w 25717"/>
                <a:gd name="connsiteY2" fmla="*/ 49530 h 49530"/>
                <a:gd name="connsiteX3" fmla="*/ 25718 w 25717"/>
                <a:gd name="connsiteY3" fmla="*/ 49530 h 49530"/>
              </a:gdLst>
              <a:ahLst/>
              <a:cxnLst>
                <a:cxn ang="0">
                  <a:pos x="connsiteX0" y="connsiteY0"/>
                </a:cxn>
                <a:cxn ang="0">
                  <a:pos x="connsiteX1" y="connsiteY1"/>
                </a:cxn>
                <a:cxn ang="0">
                  <a:pos x="connsiteX2" y="connsiteY2"/>
                </a:cxn>
                <a:cxn ang="0">
                  <a:pos x="connsiteX3" y="connsiteY3"/>
                </a:cxn>
              </a:cxnLst>
              <a:rect l="l" t="t" r="r" b="b"/>
              <a:pathLst>
                <a:path w="25717" h="49530">
                  <a:moveTo>
                    <a:pt x="0" y="0"/>
                  </a:moveTo>
                  <a:lnTo>
                    <a:pt x="0" y="39052"/>
                  </a:lnTo>
                  <a:cubicBezTo>
                    <a:pt x="0" y="44768"/>
                    <a:pt x="4763" y="49530"/>
                    <a:pt x="10478" y="49530"/>
                  </a:cubicBezTo>
                  <a:lnTo>
                    <a:pt x="25718" y="49530"/>
                  </a:lnTo>
                </a:path>
              </a:pathLst>
            </a:custGeom>
            <a:noFill/>
            <a:ln w="12700" cap="flat">
              <a:solidFill>
                <a:schemeClr val="accent1"/>
              </a:solid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D58FC429-6FFA-47CE-8B6D-008521A9D6B4}"/>
                </a:ext>
              </a:extLst>
            </p:cNvPr>
            <p:cNvSpPr/>
            <p:nvPr/>
          </p:nvSpPr>
          <p:spPr>
            <a:xfrm>
              <a:off x="5939790" y="3559492"/>
              <a:ext cx="129540" cy="129539"/>
            </a:xfrm>
            <a:custGeom>
              <a:avLst/>
              <a:gdLst>
                <a:gd name="connsiteX0" fmla="*/ 129540 w 129540"/>
                <a:gd name="connsiteY0" fmla="*/ 64770 h 129539"/>
                <a:gd name="connsiteX1" fmla="*/ 64770 w 129540"/>
                <a:gd name="connsiteY1" fmla="*/ 129540 h 129539"/>
                <a:gd name="connsiteX2" fmla="*/ 0 w 129540"/>
                <a:gd name="connsiteY2" fmla="*/ 64770 h 129539"/>
                <a:gd name="connsiteX3" fmla="*/ 64770 w 129540"/>
                <a:gd name="connsiteY3" fmla="*/ 0 h 129539"/>
                <a:gd name="connsiteX4" fmla="*/ 129540 w 129540"/>
                <a:gd name="connsiteY4" fmla="*/ 64770 h 129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29539">
                  <a:moveTo>
                    <a:pt x="129540" y="64770"/>
                  </a:moveTo>
                  <a:cubicBezTo>
                    <a:pt x="129540" y="100541"/>
                    <a:pt x="100542" y="129540"/>
                    <a:pt x="64770" y="129540"/>
                  </a:cubicBezTo>
                  <a:cubicBezTo>
                    <a:pt x="28999" y="129540"/>
                    <a:pt x="0" y="100541"/>
                    <a:pt x="0" y="64770"/>
                  </a:cubicBezTo>
                  <a:cubicBezTo>
                    <a:pt x="0" y="28999"/>
                    <a:pt x="28999" y="0"/>
                    <a:pt x="64770" y="0"/>
                  </a:cubicBezTo>
                  <a:cubicBezTo>
                    <a:pt x="100542" y="0"/>
                    <a:pt x="129540" y="28999"/>
                    <a:pt x="129540" y="64770"/>
                  </a:cubicBezTo>
                  <a:close/>
                </a:path>
              </a:pathLst>
            </a:custGeom>
            <a:noFill/>
            <a:ln w="12700" cap="flat">
              <a:solidFill>
                <a:schemeClr val="accent1"/>
              </a:solid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9229FF77-0E66-4C2F-BAF1-65E919186D9E}"/>
                </a:ext>
              </a:extLst>
            </p:cNvPr>
            <p:cNvSpPr/>
            <p:nvPr/>
          </p:nvSpPr>
          <p:spPr>
            <a:xfrm>
              <a:off x="6206490" y="3559492"/>
              <a:ext cx="129540" cy="129539"/>
            </a:xfrm>
            <a:custGeom>
              <a:avLst/>
              <a:gdLst>
                <a:gd name="connsiteX0" fmla="*/ 129540 w 129540"/>
                <a:gd name="connsiteY0" fmla="*/ 64770 h 129539"/>
                <a:gd name="connsiteX1" fmla="*/ 64770 w 129540"/>
                <a:gd name="connsiteY1" fmla="*/ 129540 h 129539"/>
                <a:gd name="connsiteX2" fmla="*/ 0 w 129540"/>
                <a:gd name="connsiteY2" fmla="*/ 64770 h 129539"/>
                <a:gd name="connsiteX3" fmla="*/ 64770 w 129540"/>
                <a:gd name="connsiteY3" fmla="*/ 0 h 129539"/>
                <a:gd name="connsiteX4" fmla="*/ 129540 w 129540"/>
                <a:gd name="connsiteY4" fmla="*/ 64770 h 129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29539">
                  <a:moveTo>
                    <a:pt x="129540" y="64770"/>
                  </a:moveTo>
                  <a:cubicBezTo>
                    <a:pt x="129540" y="100541"/>
                    <a:pt x="100542" y="129540"/>
                    <a:pt x="64770" y="129540"/>
                  </a:cubicBezTo>
                  <a:cubicBezTo>
                    <a:pt x="28999" y="129540"/>
                    <a:pt x="0" y="100541"/>
                    <a:pt x="0" y="64770"/>
                  </a:cubicBezTo>
                  <a:cubicBezTo>
                    <a:pt x="0" y="28999"/>
                    <a:pt x="28999" y="0"/>
                    <a:pt x="64770" y="0"/>
                  </a:cubicBezTo>
                  <a:cubicBezTo>
                    <a:pt x="100542" y="0"/>
                    <a:pt x="129540" y="28999"/>
                    <a:pt x="129540" y="64770"/>
                  </a:cubicBezTo>
                  <a:close/>
                </a:path>
              </a:pathLst>
            </a:custGeom>
            <a:noFill/>
            <a:ln w="12700" cap="flat">
              <a:solidFill>
                <a:schemeClr val="accent1"/>
              </a:solid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96618D77-CC21-4853-9A5A-971F3297F144}"/>
                </a:ext>
              </a:extLst>
            </p:cNvPr>
            <p:cNvSpPr/>
            <p:nvPr/>
          </p:nvSpPr>
          <p:spPr>
            <a:xfrm>
              <a:off x="5974080" y="3593782"/>
              <a:ext cx="60959" cy="60960"/>
            </a:xfrm>
            <a:custGeom>
              <a:avLst/>
              <a:gdLst>
                <a:gd name="connsiteX0" fmla="*/ 60960 w 60959"/>
                <a:gd name="connsiteY0" fmla="*/ 30480 h 60960"/>
                <a:gd name="connsiteX1" fmla="*/ 30480 w 60959"/>
                <a:gd name="connsiteY1" fmla="*/ 60960 h 60960"/>
                <a:gd name="connsiteX2" fmla="*/ 0 w 60959"/>
                <a:gd name="connsiteY2" fmla="*/ 30480 h 60960"/>
                <a:gd name="connsiteX3" fmla="*/ 30480 w 60959"/>
                <a:gd name="connsiteY3" fmla="*/ 0 h 60960"/>
                <a:gd name="connsiteX4" fmla="*/ 60960 w 60959"/>
                <a:gd name="connsiteY4" fmla="*/ 3048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60960">
                  <a:moveTo>
                    <a:pt x="60960" y="30480"/>
                  </a:moveTo>
                  <a:cubicBezTo>
                    <a:pt x="60960" y="47314"/>
                    <a:pt x="47314" y="60960"/>
                    <a:pt x="30480" y="60960"/>
                  </a:cubicBezTo>
                  <a:cubicBezTo>
                    <a:pt x="13646" y="60960"/>
                    <a:pt x="0" y="47314"/>
                    <a:pt x="0" y="30480"/>
                  </a:cubicBezTo>
                  <a:cubicBezTo>
                    <a:pt x="0" y="13646"/>
                    <a:pt x="13646" y="0"/>
                    <a:pt x="30480" y="0"/>
                  </a:cubicBezTo>
                  <a:cubicBezTo>
                    <a:pt x="47314" y="0"/>
                    <a:pt x="60960" y="13646"/>
                    <a:pt x="60960" y="30480"/>
                  </a:cubicBezTo>
                  <a:close/>
                </a:path>
              </a:pathLst>
            </a:custGeom>
            <a:noFill/>
            <a:ln w="12700" cap="flat">
              <a:solidFill>
                <a:schemeClr val="accent1"/>
              </a:solid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3A035729-2B67-4750-A088-767D10274011}"/>
                </a:ext>
              </a:extLst>
            </p:cNvPr>
            <p:cNvSpPr/>
            <p:nvPr/>
          </p:nvSpPr>
          <p:spPr>
            <a:xfrm>
              <a:off x="6240780" y="3593782"/>
              <a:ext cx="60959" cy="60960"/>
            </a:xfrm>
            <a:custGeom>
              <a:avLst/>
              <a:gdLst>
                <a:gd name="connsiteX0" fmla="*/ 60960 w 60959"/>
                <a:gd name="connsiteY0" fmla="*/ 30480 h 60960"/>
                <a:gd name="connsiteX1" fmla="*/ 30480 w 60959"/>
                <a:gd name="connsiteY1" fmla="*/ 60960 h 60960"/>
                <a:gd name="connsiteX2" fmla="*/ 0 w 60959"/>
                <a:gd name="connsiteY2" fmla="*/ 30480 h 60960"/>
                <a:gd name="connsiteX3" fmla="*/ 30480 w 60959"/>
                <a:gd name="connsiteY3" fmla="*/ 0 h 60960"/>
                <a:gd name="connsiteX4" fmla="*/ 60960 w 60959"/>
                <a:gd name="connsiteY4" fmla="*/ 3048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60960">
                  <a:moveTo>
                    <a:pt x="60960" y="30480"/>
                  </a:moveTo>
                  <a:cubicBezTo>
                    <a:pt x="60960" y="47314"/>
                    <a:pt x="47314" y="60960"/>
                    <a:pt x="30480" y="60960"/>
                  </a:cubicBezTo>
                  <a:cubicBezTo>
                    <a:pt x="13646" y="60960"/>
                    <a:pt x="0" y="47314"/>
                    <a:pt x="0" y="30480"/>
                  </a:cubicBezTo>
                  <a:cubicBezTo>
                    <a:pt x="0" y="13646"/>
                    <a:pt x="13646" y="0"/>
                    <a:pt x="30480" y="0"/>
                  </a:cubicBezTo>
                  <a:cubicBezTo>
                    <a:pt x="47314" y="0"/>
                    <a:pt x="60960" y="13646"/>
                    <a:pt x="60960" y="30480"/>
                  </a:cubicBezTo>
                  <a:close/>
                </a:path>
              </a:pathLst>
            </a:custGeom>
            <a:noFill/>
            <a:ln w="12700" cap="flat">
              <a:solidFill>
                <a:schemeClr val="accent1"/>
              </a:solid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8E5E6C78-CBE5-47FE-96F0-89C548749509}"/>
                </a:ext>
              </a:extLst>
            </p:cNvPr>
            <p:cNvSpPr/>
            <p:nvPr/>
          </p:nvSpPr>
          <p:spPr>
            <a:xfrm>
              <a:off x="5975985" y="3395662"/>
              <a:ext cx="78105" cy="48577"/>
            </a:xfrm>
            <a:custGeom>
              <a:avLst/>
              <a:gdLst>
                <a:gd name="connsiteX0" fmla="*/ 0 w 78105"/>
                <a:gd name="connsiteY0" fmla="*/ 48577 h 48577"/>
                <a:gd name="connsiteX1" fmla="*/ 78105 w 78105"/>
                <a:gd name="connsiteY1" fmla="*/ 0 h 48577"/>
              </a:gdLst>
              <a:ahLst/>
              <a:cxnLst>
                <a:cxn ang="0">
                  <a:pos x="connsiteX0" y="connsiteY0"/>
                </a:cxn>
                <a:cxn ang="0">
                  <a:pos x="connsiteX1" y="connsiteY1"/>
                </a:cxn>
              </a:cxnLst>
              <a:rect l="l" t="t" r="r" b="b"/>
              <a:pathLst>
                <a:path w="78105" h="48577">
                  <a:moveTo>
                    <a:pt x="0" y="48577"/>
                  </a:moveTo>
                  <a:lnTo>
                    <a:pt x="78105" y="0"/>
                  </a:lnTo>
                </a:path>
              </a:pathLst>
            </a:custGeom>
            <a:ln w="12700" cap="flat">
              <a:solidFill>
                <a:schemeClr val="accent1"/>
              </a:solid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FE776E10-57DF-434E-983F-279D849332AB}"/>
                </a:ext>
              </a:extLst>
            </p:cNvPr>
            <p:cNvSpPr/>
            <p:nvPr/>
          </p:nvSpPr>
          <p:spPr>
            <a:xfrm>
              <a:off x="6041707" y="3368992"/>
              <a:ext cx="22859" cy="51435"/>
            </a:xfrm>
            <a:custGeom>
              <a:avLst/>
              <a:gdLst>
                <a:gd name="connsiteX0" fmla="*/ 0 w 22859"/>
                <a:gd name="connsiteY0" fmla="*/ 0 h 51435"/>
                <a:gd name="connsiteX1" fmla="*/ 22860 w 22859"/>
                <a:gd name="connsiteY1" fmla="*/ 51435 h 51435"/>
              </a:gdLst>
              <a:ahLst/>
              <a:cxnLst>
                <a:cxn ang="0">
                  <a:pos x="connsiteX0" y="connsiteY0"/>
                </a:cxn>
                <a:cxn ang="0">
                  <a:pos x="connsiteX1" y="connsiteY1"/>
                </a:cxn>
              </a:cxnLst>
              <a:rect l="l" t="t" r="r" b="b"/>
              <a:pathLst>
                <a:path w="22859" h="51435">
                  <a:moveTo>
                    <a:pt x="0" y="0"/>
                  </a:moveTo>
                  <a:lnTo>
                    <a:pt x="22860" y="51435"/>
                  </a:lnTo>
                </a:path>
              </a:pathLst>
            </a:custGeom>
            <a:ln w="12700" cap="flat">
              <a:solidFill>
                <a:schemeClr val="accent1"/>
              </a:solidFill>
              <a:prstDash val="solid"/>
              <a:miter/>
            </a:ln>
          </p:spPr>
          <p:txBody>
            <a:bodyPr rtlCol="0" anchor="ctr"/>
            <a:lstStyle/>
            <a:p>
              <a:endParaRPr lang="en-IN"/>
            </a:p>
          </p:txBody>
        </p:sp>
      </p:grpSp>
      <p:pic>
        <p:nvPicPr>
          <p:cNvPr id="214" name="Graphic 213" descr="City">
            <a:extLst>
              <a:ext uri="{FF2B5EF4-FFF2-40B4-BE49-F238E27FC236}">
                <a16:creationId xmlns:a16="http://schemas.microsoft.com/office/drawing/2014/main" id="{10290378-3682-4165-B313-F85DFE0CA4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3364" y="2993259"/>
            <a:ext cx="755703" cy="755703"/>
          </a:xfrm>
          <a:prstGeom prst="rect">
            <a:avLst/>
          </a:prstGeom>
        </p:spPr>
      </p:pic>
      <p:grpSp>
        <p:nvGrpSpPr>
          <p:cNvPr id="215" name="Group 214">
            <a:extLst>
              <a:ext uri="{FF2B5EF4-FFF2-40B4-BE49-F238E27FC236}">
                <a16:creationId xmlns:a16="http://schemas.microsoft.com/office/drawing/2014/main" id="{7DC31456-DE6D-4DA3-8571-BBFD27FDE2D1}"/>
              </a:ext>
            </a:extLst>
          </p:cNvPr>
          <p:cNvGrpSpPr/>
          <p:nvPr/>
        </p:nvGrpSpPr>
        <p:grpSpPr>
          <a:xfrm>
            <a:off x="513342" y="5067864"/>
            <a:ext cx="840170" cy="297483"/>
            <a:chOff x="6707383" y="3361269"/>
            <a:chExt cx="567902" cy="201080"/>
          </a:xfrm>
        </p:grpSpPr>
        <p:sp>
          <p:nvSpPr>
            <p:cNvPr id="216" name="Freeform: Shape 215">
              <a:extLst>
                <a:ext uri="{FF2B5EF4-FFF2-40B4-BE49-F238E27FC236}">
                  <a16:creationId xmlns:a16="http://schemas.microsoft.com/office/drawing/2014/main" id="{87F9C609-3892-4DFA-8BC5-0D75DA2DC932}"/>
                </a:ext>
              </a:extLst>
            </p:cNvPr>
            <p:cNvSpPr/>
            <p:nvPr/>
          </p:nvSpPr>
          <p:spPr>
            <a:xfrm>
              <a:off x="7178889" y="3361269"/>
              <a:ext cx="96396" cy="158321"/>
            </a:xfrm>
            <a:custGeom>
              <a:avLst/>
              <a:gdLst>
                <a:gd name="connsiteX0" fmla="*/ 82971 w 96396"/>
                <a:gd name="connsiteY0" fmla="*/ 151551 h 158321"/>
                <a:gd name="connsiteX1" fmla="*/ 32488 w 96396"/>
                <a:gd name="connsiteY1" fmla="*/ 158218 h 158321"/>
                <a:gd name="connsiteX2" fmla="*/ 15343 w 96396"/>
                <a:gd name="connsiteY2" fmla="*/ 144883 h 158321"/>
                <a:gd name="connsiteX3" fmla="*/ 103 w 96396"/>
                <a:gd name="connsiteY3" fmla="*/ 23916 h 158321"/>
                <a:gd name="connsiteX4" fmla="*/ 13438 w 96396"/>
                <a:gd name="connsiteY4" fmla="*/ 6771 h 158321"/>
                <a:gd name="connsiteX5" fmla="*/ 63921 w 96396"/>
                <a:gd name="connsiteY5" fmla="*/ 103 h 158321"/>
                <a:gd name="connsiteX6" fmla="*/ 81066 w 96396"/>
                <a:gd name="connsiteY6" fmla="*/ 13438 h 158321"/>
                <a:gd name="connsiteX7" fmla="*/ 96306 w 96396"/>
                <a:gd name="connsiteY7" fmla="*/ 134406 h 158321"/>
                <a:gd name="connsiteX8" fmla="*/ 82971 w 96396"/>
                <a:gd name="connsiteY8" fmla="*/ 151551 h 15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396" h="158321">
                  <a:moveTo>
                    <a:pt x="82971" y="151551"/>
                  </a:moveTo>
                  <a:lnTo>
                    <a:pt x="32488" y="158218"/>
                  </a:lnTo>
                  <a:cubicBezTo>
                    <a:pt x="23916" y="159171"/>
                    <a:pt x="16296" y="153456"/>
                    <a:pt x="15343" y="144883"/>
                  </a:cubicBezTo>
                  <a:lnTo>
                    <a:pt x="103" y="23916"/>
                  </a:lnTo>
                  <a:cubicBezTo>
                    <a:pt x="-849" y="15343"/>
                    <a:pt x="4866" y="7723"/>
                    <a:pt x="13438" y="6771"/>
                  </a:cubicBezTo>
                  <a:lnTo>
                    <a:pt x="63921" y="103"/>
                  </a:lnTo>
                  <a:cubicBezTo>
                    <a:pt x="72493" y="-849"/>
                    <a:pt x="80113" y="4866"/>
                    <a:pt x="81066" y="13438"/>
                  </a:cubicBezTo>
                  <a:lnTo>
                    <a:pt x="96306" y="134406"/>
                  </a:lnTo>
                  <a:cubicBezTo>
                    <a:pt x="97258" y="142026"/>
                    <a:pt x="90591" y="149646"/>
                    <a:pt x="82971" y="151551"/>
                  </a:cubicBezTo>
                  <a:close/>
                </a:path>
              </a:pathLst>
            </a:custGeom>
            <a:noFill/>
            <a:ln w="12700" cap="flat">
              <a:solidFill>
                <a:schemeClr val="accent1"/>
              </a:solid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342ECDF5-5AF9-4D03-A277-3D183A80F0A3}"/>
                </a:ext>
              </a:extLst>
            </p:cNvPr>
            <p:cNvSpPr/>
            <p:nvPr/>
          </p:nvSpPr>
          <p:spPr>
            <a:xfrm>
              <a:off x="6879907" y="3366052"/>
              <a:ext cx="294322" cy="56279"/>
            </a:xfrm>
            <a:custGeom>
              <a:avLst/>
              <a:gdLst>
                <a:gd name="connsiteX0" fmla="*/ 0 w 294322"/>
                <a:gd name="connsiteY0" fmla="*/ 56280 h 56279"/>
                <a:gd name="connsiteX1" fmla="*/ 140018 w 294322"/>
                <a:gd name="connsiteY1" fmla="*/ 2940 h 56279"/>
                <a:gd name="connsiteX2" fmla="*/ 205740 w 294322"/>
                <a:gd name="connsiteY2" fmla="*/ 8655 h 56279"/>
                <a:gd name="connsiteX3" fmla="*/ 241935 w 294322"/>
                <a:gd name="connsiteY3" fmla="*/ 21037 h 56279"/>
                <a:gd name="connsiteX4" fmla="*/ 261938 w 294322"/>
                <a:gd name="connsiteY4" fmla="*/ 26752 h 56279"/>
                <a:gd name="connsiteX5" fmla="*/ 276225 w 294322"/>
                <a:gd name="connsiteY5" fmla="*/ 26752 h 56279"/>
                <a:gd name="connsiteX6" fmla="*/ 294323 w 294322"/>
                <a:gd name="connsiteY6" fmla="*/ 24847 h 5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322" h="56279">
                  <a:moveTo>
                    <a:pt x="0" y="56280"/>
                  </a:moveTo>
                  <a:cubicBezTo>
                    <a:pt x="96203" y="13417"/>
                    <a:pt x="140018" y="2940"/>
                    <a:pt x="140018" y="2940"/>
                  </a:cubicBezTo>
                  <a:cubicBezTo>
                    <a:pt x="140018" y="2940"/>
                    <a:pt x="167640" y="-6585"/>
                    <a:pt x="205740" y="8655"/>
                  </a:cubicBezTo>
                  <a:lnTo>
                    <a:pt x="241935" y="21037"/>
                  </a:lnTo>
                  <a:cubicBezTo>
                    <a:pt x="241935" y="21037"/>
                    <a:pt x="254318" y="25800"/>
                    <a:pt x="261938" y="26752"/>
                  </a:cubicBezTo>
                  <a:cubicBezTo>
                    <a:pt x="266700" y="26752"/>
                    <a:pt x="271463" y="27705"/>
                    <a:pt x="276225" y="26752"/>
                  </a:cubicBezTo>
                  <a:lnTo>
                    <a:pt x="294323" y="24847"/>
                  </a:lnTo>
                </a:path>
              </a:pathLst>
            </a:custGeom>
            <a:noFill/>
            <a:ln w="12700" cap="flat">
              <a:solidFill>
                <a:schemeClr val="accent1"/>
              </a:solidFill>
              <a:prstDash val="solid"/>
              <a:miter/>
            </a:ln>
          </p:spPr>
          <p:txBody>
            <a:bodyPr rtlCol="0" anchor="ctr"/>
            <a:lstStyle/>
            <a:p>
              <a:endParaRPr lang="en-IN"/>
            </a:p>
          </p:txBody>
        </p:sp>
        <p:grpSp>
          <p:nvGrpSpPr>
            <p:cNvPr id="218" name="Graphic 3">
              <a:extLst>
                <a:ext uri="{FF2B5EF4-FFF2-40B4-BE49-F238E27FC236}">
                  <a16:creationId xmlns:a16="http://schemas.microsoft.com/office/drawing/2014/main" id="{0C7F2989-2ABF-4109-A9A1-3ACAE3117741}"/>
                </a:ext>
              </a:extLst>
            </p:cNvPr>
            <p:cNvGrpSpPr/>
            <p:nvPr/>
          </p:nvGrpSpPr>
          <p:grpSpPr>
            <a:xfrm>
              <a:off x="6707383" y="3406969"/>
              <a:ext cx="483039" cy="155380"/>
              <a:chOff x="6707383" y="3406969"/>
              <a:chExt cx="483039" cy="155380"/>
            </a:xfrm>
            <a:noFill/>
          </p:grpSpPr>
          <p:sp>
            <p:nvSpPr>
              <p:cNvPr id="222" name="Freeform: Shape 221">
                <a:extLst>
                  <a:ext uri="{FF2B5EF4-FFF2-40B4-BE49-F238E27FC236}">
                    <a16:creationId xmlns:a16="http://schemas.microsoft.com/office/drawing/2014/main" id="{AD0333A0-4177-4C9C-95A3-57EAE110435D}"/>
                  </a:ext>
                </a:extLst>
              </p:cNvPr>
              <p:cNvSpPr/>
              <p:nvPr/>
            </p:nvSpPr>
            <p:spPr>
              <a:xfrm>
                <a:off x="6981825" y="3447097"/>
                <a:ext cx="82867" cy="2857"/>
              </a:xfrm>
              <a:custGeom>
                <a:avLst/>
                <a:gdLst>
                  <a:gd name="connsiteX0" fmla="*/ 82868 w 82867"/>
                  <a:gd name="connsiteY0" fmla="*/ 2858 h 2857"/>
                  <a:gd name="connsiteX1" fmla="*/ 0 w 82867"/>
                  <a:gd name="connsiteY1" fmla="*/ 0 h 2857"/>
                </a:gdLst>
                <a:ahLst/>
                <a:cxnLst>
                  <a:cxn ang="0">
                    <a:pos x="connsiteX0" y="connsiteY0"/>
                  </a:cxn>
                  <a:cxn ang="0">
                    <a:pos x="connsiteX1" y="connsiteY1"/>
                  </a:cxn>
                </a:cxnLst>
                <a:rect l="l" t="t" r="r" b="b"/>
                <a:pathLst>
                  <a:path w="82867" h="2857">
                    <a:moveTo>
                      <a:pt x="82868" y="2858"/>
                    </a:moveTo>
                    <a:lnTo>
                      <a:pt x="0" y="0"/>
                    </a:lnTo>
                  </a:path>
                </a:pathLst>
              </a:custGeom>
              <a:ln w="12700" cap="flat">
                <a:solidFill>
                  <a:schemeClr val="accent1"/>
                </a:solid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D6D5276D-4BE9-42BB-B674-C8740880B1D5}"/>
                  </a:ext>
                </a:extLst>
              </p:cNvPr>
              <p:cNvSpPr/>
              <p:nvPr/>
            </p:nvSpPr>
            <p:spPr>
              <a:xfrm>
                <a:off x="6978015" y="3499485"/>
                <a:ext cx="212407" cy="37536"/>
              </a:xfrm>
              <a:custGeom>
                <a:avLst/>
                <a:gdLst>
                  <a:gd name="connsiteX0" fmla="*/ 0 w 212407"/>
                  <a:gd name="connsiteY0" fmla="*/ 6667 h 37536"/>
                  <a:gd name="connsiteX1" fmla="*/ 45720 w 212407"/>
                  <a:gd name="connsiteY1" fmla="*/ 12382 h 37536"/>
                  <a:gd name="connsiteX2" fmla="*/ 53340 w 212407"/>
                  <a:gd name="connsiteY2" fmla="*/ 15240 h 37536"/>
                  <a:gd name="connsiteX3" fmla="*/ 79057 w 212407"/>
                  <a:gd name="connsiteY3" fmla="*/ 28575 h 37536"/>
                  <a:gd name="connsiteX4" fmla="*/ 149542 w 212407"/>
                  <a:gd name="connsiteY4" fmla="*/ 31432 h 37536"/>
                  <a:gd name="connsiteX5" fmla="*/ 186690 w 212407"/>
                  <a:gd name="connsiteY5" fmla="*/ 10477 h 37536"/>
                  <a:gd name="connsiteX6" fmla="*/ 197167 w 212407"/>
                  <a:gd name="connsiteY6" fmla="*/ 4763 h 37536"/>
                  <a:gd name="connsiteX7" fmla="*/ 212407 w 212407"/>
                  <a:gd name="connsiteY7" fmla="*/ 0 h 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407" h="37536">
                    <a:moveTo>
                      <a:pt x="0" y="6667"/>
                    </a:moveTo>
                    <a:lnTo>
                      <a:pt x="45720" y="12382"/>
                    </a:lnTo>
                    <a:cubicBezTo>
                      <a:pt x="48578" y="12382"/>
                      <a:pt x="51435" y="13335"/>
                      <a:pt x="53340" y="15240"/>
                    </a:cubicBezTo>
                    <a:lnTo>
                      <a:pt x="79057" y="28575"/>
                    </a:lnTo>
                    <a:cubicBezTo>
                      <a:pt x="79057" y="28575"/>
                      <a:pt x="112395" y="46672"/>
                      <a:pt x="149542" y="31432"/>
                    </a:cubicBezTo>
                    <a:cubicBezTo>
                      <a:pt x="149542" y="31432"/>
                      <a:pt x="174307" y="20955"/>
                      <a:pt x="186690" y="10477"/>
                    </a:cubicBezTo>
                    <a:cubicBezTo>
                      <a:pt x="189547" y="7620"/>
                      <a:pt x="193357" y="5715"/>
                      <a:pt x="197167" y="4763"/>
                    </a:cubicBezTo>
                    <a:lnTo>
                      <a:pt x="212407" y="0"/>
                    </a:lnTo>
                  </a:path>
                </a:pathLst>
              </a:custGeom>
              <a:noFill/>
              <a:ln w="12700" cap="flat">
                <a:solidFill>
                  <a:schemeClr val="accent1"/>
                </a:solid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FECD35F9-2C66-4FC1-8F3A-816E30EB6569}"/>
                  </a:ext>
                </a:extLst>
              </p:cNvPr>
              <p:cNvSpPr/>
              <p:nvPr/>
            </p:nvSpPr>
            <p:spPr>
              <a:xfrm>
                <a:off x="6707383" y="3406969"/>
                <a:ext cx="274441" cy="155380"/>
              </a:xfrm>
              <a:custGeom>
                <a:avLst/>
                <a:gdLst>
                  <a:gd name="connsiteX0" fmla="*/ 202052 w 274441"/>
                  <a:gd name="connsiteY0" fmla="*/ 62988 h 155380"/>
                  <a:gd name="connsiteX1" fmla="*/ 230627 w 274441"/>
                  <a:gd name="connsiteY1" fmla="*/ 38223 h 155380"/>
                  <a:gd name="connsiteX2" fmla="*/ 274442 w 274441"/>
                  <a:gd name="connsiteY2" fmla="*/ 40128 h 155380"/>
                  <a:gd name="connsiteX3" fmla="*/ 274442 w 274441"/>
                  <a:gd name="connsiteY3" fmla="*/ 35365 h 155380"/>
                  <a:gd name="connsiteX4" fmla="*/ 265869 w 274441"/>
                  <a:gd name="connsiteY4" fmla="*/ 24888 h 155380"/>
                  <a:gd name="connsiteX5" fmla="*/ 22029 w 274441"/>
                  <a:gd name="connsiteY5" fmla="*/ 123 h 155380"/>
                  <a:gd name="connsiteX6" fmla="*/ 11552 w 274441"/>
                  <a:gd name="connsiteY6" fmla="*/ 8695 h 155380"/>
                  <a:gd name="connsiteX7" fmla="*/ 122 w 274441"/>
                  <a:gd name="connsiteY7" fmla="*/ 137283 h 155380"/>
                  <a:gd name="connsiteX8" fmla="*/ 9647 w 274441"/>
                  <a:gd name="connsiteY8" fmla="*/ 147760 h 155380"/>
                  <a:gd name="connsiteX9" fmla="*/ 257297 w 274441"/>
                  <a:gd name="connsiteY9" fmla="*/ 155380 h 155380"/>
                  <a:gd name="connsiteX10" fmla="*/ 266822 w 274441"/>
                  <a:gd name="connsiteY10" fmla="*/ 146808 h 155380"/>
                  <a:gd name="connsiteX11" fmla="*/ 269679 w 274441"/>
                  <a:gd name="connsiteY11" fmla="*/ 98230 h 155380"/>
                  <a:gd name="connsiteX12" fmla="*/ 224912 w 274441"/>
                  <a:gd name="connsiteY12" fmla="*/ 92515 h 155380"/>
                  <a:gd name="connsiteX13" fmla="*/ 202052 w 274441"/>
                  <a:gd name="connsiteY13" fmla="*/ 62988 h 15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4441" h="155380">
                    <a:moveTo>
                      <a:pt x="202052" y="62988"/>
                    </a:moveTo>
                    <a:cubicBezTo>
                      <a:pt x="203957" y="48700"/>
                      <a:pt x="216339" y="37270"/>
                      <a:pt x="230627" y="38223"/>
                    </a:cubicBezTo>
                    <a:lnTo>
                      <a:pt x="274442" y="40128"/>
                    </a:lnTo>
                    <a:lnTo>
                      <a:pt x="274442" y="35365"/>
                    </a:lnTo>
                    <a:cubicBezTo>
                      <a:pt x="274442" y="30603"/>
                      <a:pt x="270632" y="25840"/>
                      <a:pt x="265869" y="24888"/>
                    </a:cubicBezTo>
                    <a:lnTo>
                      <a:pt x="22029" y="123"/>
                    </a:lnTo>
                    <a:cubicBezTo>
                      <a:pt x="16314" y="-830"/>
                      <a:pt x="12504" y="3933"/>
                      <a:pt x="11552" y="8695"/>
                    </a:cubicBezTo>
                    <a:lnTo>
                      <a:pt x="122" y="137283"/>
                    </a:lnTo>
                    <a:cubicBezTo>
                      <a:pt x="-831" y="142998"/>
                      <a:pt x="3932" y="147760"/>
                      <a:pt x="9647" y="147760"/>
                    </a:cubicBezTo>
                    <a:lnTo>
                      <a:pt x="257297" y="155380"/>
                    </a:lnTo>
                    <a:cubicBezTo>
                      <a:pt x="262059" y="155380"/>
                      <a:pt x="266822" y="151570"/>
                      <a:pt x="266822" y="146808"/>
                    </a:cubicBezTo>
                    <a:lnTo>
                      <a:pt x="269679" y="98230"/>
                    </a:lnTo>
                    <a:lnTo>
                      <a:pt x="224912" y="92515"/>
                    </a:lnTo>
                    <a:cubicBezTo>
                      <a:pt x="210624" y="91563"/>
                      <a:pt x="200147" y="78228"/>
                      <a:pt x="202052" y="62988"/>
                    </a:cubicBezTo>
                    <a:close/>
                  </a:path>
                </a:pathLst>
              </a:custGeom>
              <a:noFill/>
              <a:ln w="12700" cap="flat">
                <a:solidFill>
                  <a:schemeClr val="accent1"/>
                </a:solidFill>
                <a:prstDash val="solid"/>
                <a:miter/>
              </a:ln>
            </p:spPr>
            <p:txBody>
              <a:bodyPr rtlCol="0" anchor="ctr"/>
              <a:lstStyle/>
              <a:p>
                <a:endParaRPr lang="en-IN"/>
              </a:p>
            </p:txBody>
          </p:sp>
        </p:grpSp>
        <p:sp>
          <p:nvSpPr>
            <p:cNvPr id="219" name="Freeform: Shape 218">
              <a:extLst>
                <a:ext uri="{FF2B5EF4-FFF2-40B4-BE49-F238E27FC236}">
                  <a16:creationId xmlns:a16="http://schemas.microsoft.com/office/drawing/2014/main" id="{F7E78600-3A52-4D5B-B8EC-D797B4178327}"/>
                </a:ext>
              </a:extLst>
            </p:cNvPr>
            <p:cNvSpPr/>
            <p:nvPr/>
          </p:nvSpPr>
          <p:spPr>
            <a:xfrm>
              <a:off x="6976109" y="3522344"/>
              <a:ext cx="83820" cy="21945"/>
            </a:xfrm>
            <a:custGeom>
              <a:avLst/>
              <a:gdLst>
                <a:gd name="connsiteX0" fmla="*/ 83820 w 83820"/>
                <a:gd name="connsiteY0" fmla="*/ 5715 h 21945"/>
                <a:gd name="connsiteX1" fmla="*/ 36195 w 83820"/>
                <a:gd name="connsiteY1" fmla="*/ 0 h 21945"/>
                <a:gd name="connsiteX2" fmla="*/ 0 w 83820"/>
                <a:gd name="connsiteY2" fmla="*/ 17145 h 21945"/>
              </a:gdLst>
              <a:ahLst/>
              <a:cxnLst>
                <a:cxn ang="0">
                  <a:pos x="connsiteX0" y="connsiteY0"/>
                </a:cxn>
                <a:cxn ang="0">
                  <a:pos x="connsiteX1" y="connsiteY1"/>
                </a:cxn>
                <a:cxn ang="0">
                  <a:pos x="connsiteX2" y="connsiteY2"/>
                </a:cxn>
              </a:cxnLst>
              <a:rect l="l" t="t" r="r" b="b"/>
              <a:pathLst>
                <a:path w="83820" h="21945">
                  <a:moveTo>
                    <a:pt x="83820" y="5715"/>
                  </a:moveTo>
                  <a:cubicBezTo>
                    <a:pt x="45720" y="37148"/>
                    <a:pt x="36195" y="0"/>
                    <a:pt x="36195" y="0"/>
                  </a:cubicBezTo>
                  <a:cubicBezTo>
                    <a:pt x="36195" y="0"/>
                    <a:pt x="38100" y="34290"/>
                    <a:pt x="0" y="17145"/>
                  </a:cubicBezTo>
                </a:path>
              </a:pathLst>
            </a:custGeom>
            <a:noFill/>
            <a:ln w="12700" cap="flat">
              <a:solidFill>
                <a:schemeClr val="accent1"/>
              </a:solidFill>
              <a:prstDash val="solid"/>
              <a:round/>
            </a:ln>
          </p:spPr>
          <p:txBody>
            <a:bodyPr rtlCol="0" anchor="ctr"/>
            <a:lstStyle/>
            <a:p>
              <a:endParaRPr lang="en-IN"/>
            </a:p>
          </p:txBody>
        </p:sp>
        <p:sp>
          <p:nvSpPr>
            <p:cNvPr id="220" name="Freeform: Shape 219">
              <a:extLst>
                <a:ext uri="{FF2B5EF4-FFF2-40B4-BE49-F238E27FC236}">
                  <a16:creationId xmlns:a16="http://schemas.microsoft.com/office/drawing/2014/main" id="{E30B5DB5-F014-4F70-81B3-5770889B8952}"/>
                </a:ext>
              </a:extLst>
            </p:cNvPr>
            <p:cNvSpPr/>
            <p:nvPr/>
          </p:nvSpPr>
          <p:spPr>
            <a:xfrm>
              <a:off x="6797040" y="3440430"/>
              <a:ext cx="91440" cy="91439"/>
            </a:xfrm>
            <a:custGeom>
              <a:avLst/>
              <a:gdLst>
                <a:gd name="connsiteX0" fmla="*/ 91440 w 91440"/>
                <a:gd name="connsiteY0" fmla="*/ 45720 h 91439"/>
                <a:gd name="connsiteX1" fmla="*/ 45720 w 91440"/>
                <a:gd name="connsiteY1" fmla="*/ 91440 h 91439"/>
                <a:gd name="connsiteX2" fmla="*/ 0 w 91440"/>
                <a:gd name="connsiteY2" fmla="*/ 45720 h 91439"/>
                <a:gd name="connsiteX3" fmla="*/ 45720 w 91440"/>
                <a:gd name="connsiteY3" fmla="*/ 0 h 91439"/>
                <a:gd name="connsiteX4" fmla="*/ 91440 w 91440"/>
                <a:gd name="connsiteY4" fmla="*/ 45720 h 91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91439">
                  <a:moveTo>
                    <a:pt x="91440" y="45720"/>
                  </a:moveTo>
                  <a:cubicBezTo>
                    <a:pt x="91440" y="70970"/>
                    <a:pt x="70970" y="91440"/>
                    <a:pt x="45720" y="91440"/>
                  </a:cubicBezTo>
                  <a:cubicBezTo>
                    <a:pt x="20470" y="91440"/>
                    <a:pt x="0" y="70970"/>
                    <a:pt x="0" y="45720"/>
                  </a:cubicBezTo>
                  <a:cubicBezTo>
                    <a:pt x="0" y="20470"/>
                    <a:pt x="20470" y="0"/>
                    <a:pt x="45720" y="0"/>
                  </a:cubicBezTo>
                  <a:cubicBezTo>
                    <a:pt x="70971" y="0"/>
                    <a:pt x="91440" y="20470"/>
                    <a:pt x="91440" y="45720"/>
                  </a:cubicBezTo>
                  <a:close/>
                </a:path>
              </a:pathLst>
            </a:custGeom>
            <a:noFill/>
            <a:ln w="12700" cap="flat">
              <a:solidFill>
                <a:schemeClr val="accent1"/>
              </a:solid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706C682A-F66D-472D-9AB8-6C5EEB39C683}"/>
                </a:ext>
              </a:extLst>
            </p:cNvPr>
            <p:cNvSpPr/>
            <p:nvPr/>
          </p:nvSpPr>
          <p:spPr>
            <a:xfrm>
              <a:off x="6828472" y="3453764"/>
              <a:ext cx="28575" cy="63817"/>
            </a:xfrm>
            <a:custGeom>
              <a:avLst/>
              <a:gdLst>
                <a:gd name="connsiteX0" fmla="*/ 11430 w 28575"/>
                <a:gd name="connsiteY0" fmla="*/ 63818 h 63817"/>
                <a:gd name="connsiteX1" fmla="*/ 11430 w 28575"/>
                <a:gd name="connsiteY1" fmla="*/ 56198 h 63817"/>
                <a:gd name="connsiteX2" fmla="*/ 0 w 28575"/>
                <a:gd name="connsiteY2" fmla="*/ 52388 h 63817"/>
                <a:gd name="connsiteX3" fmla="*/ 1905 w 28575"/>
                <a:gd name="connsiteY3" fmla="*/ 47625 h 63817"/>
                <a:gd name="connsiteX4" fmla="*/ 12383 w 28575"/>
                <a:gd name="connsiteY4" fmla="*/ 50483 h 63817"/>
                <a:gd name="connsiteX5" fmla="*/ 21908 w 28575"/>
                <a:gd name="connsiteY5" fmla="*/ 42863 h 63817"/>
                <a:gd name="connsiteX6" fmla="*/ 13335 w 28575"/>
                <a:gd name="connsiteY6" fmla="*/ 33338 h 63817"/>
                <a:gd name="connsiteX7" fmla="*/ 953 w 28575"/>
                <a:gd name="connsiteY7" fmla="*/ 20003 h 63817"/>
                <a:gd name="connsiteX8" fmla="*/ 12383 w 28575"/>
                <a:gd name="connsiteY8" fmla="*/ 7620 h 63817"/>
                <a:gd name="connsiteX9" fmla="*/ 12383 w 28575"/>
                <a:gd name="connsiteY9" fmla="*/ 0 h 63817"/>
                <a:gd name="connsiteX10" fmla="*/ 17145 w 28575"/>
                <a:gd name="connsiteY10" fmla="*/ 0 h 63817"/>
                <a:gd name="connsiteX11" fmla="*/ 17145 w 28575"/>
                <a:gd name="connsiteY11" fmla="*/ 7620 h 63817"/>
                <a:gd name="connsiteX12" fmla="*/ 26670 w 28575"/>
                <a:gd name="connsiteY12" fmla="*/ 10478 h 63817"/>
                <a:gd name="connsiteX13" fmla="*/ 24765 w 28575"/>
                <a:gd name="connsiteY13" fmla="*/ 15240 h 63817"/>
                <a:gd name="connsiteX14" fmla="*/ 15240 w 28575"/>
                <a:gd name="connsiteY14" fmla="*/ 12383 h 63817"/>
                <a:gd name="connsiteX15" fmla="*/ 7620 w 28575"/>
                <a:gd name="connsiteY15" fmla="*/ 19050 h 63817"/>
                <a:gd name="connsiteX16" fmla="*/ 17145 w 28575"/>
                <a:gd name="connsiteY16" fmla="*/ 27623 h 63817"/>
                <a:gd name="connsiteX17" fmla="*/ 28575 w 28575"/>
                <a:gd name="connsiteY17" fmla="*/ 41910 h 63817"/>
                <a:gd name="connsiteX18" fmla="*/ 16193 w 28575"/>
                <a:gd name="connsiteY18" fmla="*/ 55245 h 63817"/>
                <a:gd name="connsiteX19" fmla="*/ 16193 w 28575"/>
                <a:gd name="connsiteY19" fmla="*/ 62865 h 63817"/>
                <a:gd name="connsiteX20" fmla="*/ 11430 w 28575"/>
                <a:gd name="connsiteY20" fmla="*/ 62865 h 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 h="63817">
                  <a:moveTo>
                    <a:pt x="11430" y="63818"/>
                  </a:moveTo>
                  <a:lnTo>
                    <a:pt x="11430" y="56198"/>
                  </a:lnTo>
                  <a:cubicBezTo>
                    <a:pt x="6668" y="56198"/>
                    <a:pt x="2858" y="54293"/>
                    <a:pt x="0" y="52388"/>
                  </a:cubicBezTo>
                  <a:lnTo>
                    <a:pt x="1905" y="47625"/>
                  </a:lnTo>
                  <a:cubicBezTo>
                    <a:pt x="4763" y="49530"/>
                    <a:pt x="8572" y="50483"/>
                    <a:pt x="12383" y="50483"/>
                  </a:cubicBezTo>
                  <a:cubicBezTo>
                    <a:pt x="18097" y="50483"/>
                    <a:pt x="21908" y="47625"/>
                    <a:pt x="21908" y="42863"/>
                  </a:cubicBezTo>
                  <a:cubicBezTo>
                    <a:pt x="21908" y="39053"/>
                    <a:pt x="19050" y="36195"/>
                    <a:pt x="13335" y="33338"/>
                  </a:cubicBezTo>
                  <a:cubicBezTo>
                    <a:pt x="5715" y="30480"/>
                    <a:pt x="953" y="26670"/>
                    <a:pt x="953" y="20003"/>
                  </a:cubicBezTo>
                  <a:cubicBezTo>
                    <a:pt x="953" y="13335"/>
                    <a:pt x="5715" y="8573"/>
                    <a:pt x="12383" y="7620"/>
                  </a:cubicBezTo>
                  <a:lnTo>
                    <a:pt x="12383" y="0"/>
                  </a:lnTo>
                  <a:lnTo>
                    <a:pt x="17145" y="0"/>
                  </a:lnTo>
                  <a:lnTo>
                    <a:pt x="17145" y="7620"/>
                  </a:lnTo>
                  <a:cubicBezTo>
                    <a:pt x="21908" y="7620"/>
                    <a:pt x="24765" y="8573"/>
                    <a:pt x="26670" y="10478"/>
                  </a:cubicBezTo>
                  <a:lnTo>
                    <a:pt x="24765" y="15240"/>
                  </a:lnTo>
                  <a:cubicBezTo>
                    <a:pt x="22860" y="14288"/>
                    <a:pt x="20003" y="12383"/>
                    <a:pt x="15240" y="12383"/>
                  </a:cubicBezTo>
                  <a:cubicBezTo>
                    <a:pt x="9525" y="12383"/>
                    <a:pt x="7620" y="16193"/>
                    <a:pt x="7620" y="19050"/>
                  </a:cubicBezTo>
                  <a:cubicBezTo>
                    <a:pt x="7620" y="22860"/>
                    <a:pt x="10478" y="24765"/>
                    <a:pt x="17145" y="27623"/>
                  </a:cubicBezTo>
                  <a:cubicBezTo>
                    <a:pt x="24765" y="30480"/>
                    <a:pt x="28575" y="34290"/>
                    <a:pt x="28575" y="41910"/>
                  </a:cubicBezTo>
                  <a:cubicBezTo>
                    <a:pt x="28575" y="47625"/>
                    <a:pt x="24765" y="53340"/>
                    <a:pt x="16193" y="55245"/>
                  </a:cubicBezTo>
                  <a:lnTo>
                    <a:pt x="16193" y="62865"/>
                  </a:lnTo>
                  <a:lnTo>
                    <a:pt x="11430" y="62865"/>
                  </a:lnTo>
                  <a:close/>
                </a:path>
              </a:pathLst>
            </a:custGeom>
            <a:solidFill>
              <a:srgbClr val="000000"/>
            </a:solidFill>
            <a:ln w="12700" cap="flat">
              <a:solidFill>
                <a:schemeClr val="accent1"/>
              </a:solidFill>
              <a:prstDash val="solid"/>
              <a:miter/>
            </a:ln>
          </p:spPr>
          <p:txBody>
            <a:bodyPr rtlCol="0" anchor="ctr"/>
            <a:lstStyle/>
            <a:p>
              <a:endParaRPr lang="en-IN"/>
            </a:p>
          </p:txBody>
        </p:sp>
      </p:grpSp>
      <p:pic>
        <p:nvPicPr>
          <p:cNvPr id="225" name="Graphic 224" descr="Delivery">
            <a:extLst>
              <a:ext uri="{FF2B5EF4-FFF2-40B4-BE49-F238E27FC236}">
                <a16:creationId xmlns:a16="http://schemas.microsoft.com/office/drawing/2014/main" id="{24F559A6-2BF2-4FA0-8DE5-DC7795126B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983728" y="4807991"/>
            <a:ext cx="831273" cy="831273"/>
          </a:xfrm>
          <a:prstGeom prst="rect">
            <a:avLst/>
          </a:prstGeom>
        </p:spPr>
      </p:pic>
      <p:sp>
        <p:nvSpPr>
          <p:cNvPr id="226" name="TextBox 225">
            <a:extLst>
              <a:ext uri="{FF2B5EF4-FFF2-40B4-BE49-F238E27FC236}">
                <a16:creationId xmlns:a16="http://schemas.microsoft.com/office/drawing/2014/main" id="{004C488F-AA93-47D8-943E-C899A319DB18}"/>
              </a:ext>
            </a:extLst>
          </p:cNvPr>
          <p:cNvSpPr txBox="1"/>
          <p:nvPr/>
        </p:nvSpPr>
        <p:spPr>
          <a:xfrm>
            <a:off x="4883534" y="2993259"/>
            <a:ext cx="3790903" cy="1876347"/>
          </a:xfrm>
          <a:prstGeom prst="rect">
            <a:avLst/>
          </a:prstGeom>
          <a:noFill/>
        </p:spPr>
        <p:txBody>
          <a:bodyPr wrap="square">
            <a:spAutoFit/>
          </a:bodyPr>
          <a:lstStyle/>
          <a:p>
            <a:pPr marL="0" marR="0" indent="0">
              <a:lnSpc>
                <a:spcPct val="107000"/>
              </a:lnSpc>
              <a:spcBef>
                <a:spcPts val="1000"/>
              </a:spcBef>
              <a:buNone/>
            </a:pPr>
            <a:r>
              <a:rPr lang="en-US" sz="1600" b="1" dirty="0">
                <a:effectLst/>
                <a:latin typeface="Arial" panose="020B0604020202020204" pitchFamily="34" charset="0"/>
                <a:ea typeface="Calibri" panose="020F0502020204030204" pitchFamily="34" charset="0"/>
                <a:cs typeface="Times New Roman" panose="02020603050405020304" pitchFamily="18" charset="0"/>
              </a:rPr>
              <a:t>Description of Business and Industry </a:t>
            </a:r>
          </a:p>
          <a:p>
            <a:pPr marL="0" marR="0" indent="0">
              <a:lnSpc>
                <a:spcPct val="107000"/>
              </a:lnSpc>
              <a:spcBef>
                <a:spcPts val="1000"/>
              </a:spcBef>
              <a:buNone/>
            </a:pPr>
            <a:r>
              <a:rPr lang="en-US" sz="1400" dirty="0">
                <a:effectLst/>
                <a:latin typeface="Arial" panose="020B0604020202020204" pitchFamily="34" charset="0"/>
                <a:ea typeface="Calibri" panose="020F0502020204030204" pitchFamily="34" charset="0"/>
                <a:cs typeface="Times New Roman" panose="02020603050405020304" pitchFamily="18" charset="0"/>
              </a:rPr>
              <a:t>These resources will: </a:t>
            </a:r>
          </a:p>
          <a:p>
            <a:pPr marL="285750" marR="0" indent="-285750">
              <a:lnSpc>
                <a:spcPct val="107000"/>
              </a:lnSpc>
              <a:spcBef>
                <a:spcPts val="1000"/>
              </a:spcBef>
              <a:buFont typeface="Wingdings" panose="05000000000000000000" pitchFamily="2" charset="2"/>
              <a:buChar char="§"/>
            </a:pPr>
            <a:r>
              <a:rPr lang="en-US" sz="1400" dirty="0">
                <a:effectLst/>
                <a:latin typeface="Arial" panose="020B0604020202020204" pitchFamily="34" charset="0"/>
                <a:ea typeface="Calibri" panose="020F0502020204030204" pitchFamily="34" charset="0"/>
                <a:cs typeface="Times New Roman" panose="02020603050405020304" pitchFamily="18" charset="0"/>
              </a:rPr>
              <a:t>Provide you with information about different industries.</a:t>
            </a:r>
          </a:p>
          <a:p>
            <a:pPr marL="285750" marR="0" indent="-285750">
              <a:lnSpc>
                <a:spcPct val="107000"/>
              </a:lnSpc>
              <a:spcBef>
                <a:spcPts val="1000"/>
              </a:spcBef>
              <a:buFont typeface="Wingdings" panose="05000000000000000000" pitchFamily="2" charset="2"/>
              <a:buChar char="§"/>
            </a:pPr>
            <a:r>
              <a:rPr lang="en-US" sz="1400" dirty="0">
                <a:effectLst/>
                <a:latin typeface="Arial" panose="020B0604020202020204" pitchFamily="34" charset="0"/>
                <a:ea typeface="Calibri" panose="020F0502020204030204" pitchFamily="34" charset="0"/>
                <a:cs typeface="Times New Roman" panose="02020603050405020304" pitchFamily="18" charset="0"/>
              </a:rPr>
              <a:t>Give you an idea of how a company </a:t>
            </a:r>
            <a:br>
              <a:rPr lang="en-US" sz="1400" dirty="0">
                <a:effectLst/>
                <a:latin typeface="Arial" panose="020B0604020202020204" pitchFamily="34" charset="0"/>
                <a:ea typeface="Calibri" panose="020F0502020204030204" pitchFamily="34" charset="0"/>
                <a:cs typeface="Times New Roman" panose="02020603050405020304" pitchFamily="18" charset="0"/>
              </a:rPr>
            </a:br>
            <a:r>
              <a:rPr lang="en-US" sz="1400" dirty="0">
                <a:effectLst/>
                <a:latin typeface="Arial" panose="020B0604020202020204" pitchFamily="34" charset="0"/>
                <a:ea typeface="Calibri" panose="020F0502020204030204" pitchFamily="34" charset="0"/>
                <a:cs typeface="Times New Roman" panose="02020603050405020304" pitchFamily="18" charset="0"/>
              </a:rPr>
              <a:t>fits into its industry.</a:t>
            </a:r>
          </a:p>
        </p:txBody>
      </p:sp>
      <p:pic>
        <p:nvPicPr>
          <p:cNvPr id="227" name="Graphic 226" descr="Warehouse">
            <a:extLst>
              <a:ext uri="{FF2B5EF4-FFF2-40B4-BE49-F238E27FC236}">
                <a16:creationId xmlns:a16="http://schemas.microsoft.com/office/drawing/2014/main" id="{DF6C8597-89FE-4672-A75A-27A5D4945D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07253" y="4790509"/>
            <a:ext cx="755703" cy="755703"/>
          </a:xfrm>
          <a:prstGeom prst="rect">
            <a:avLst/>
          </a:prstGeom>
        </p:spPr>
      </p:pic>
      <p:grpSp>
        <p:nvGrpSpPr>
          <p:cNvPr id="228" name="Group 227">
            <a:extLst>
              <a:ext uri="{FF2B5EF4-FFF2-40B4-BE49-F238E27FC236}">
                <a16:creationId xmlns:a16="http://schemas.microsoft.com/office/drawing/2014/main" id="{DCA62E34-9B4B-4C97-8B17-ABE00AA98405}"/>
              </a:ext>
            </a:extLst>
          </p:cNvPr>
          <p:cNvGrpSpPr/>
          <p:nvPr/>
        </p:nvGrpSpPr>
        <p:grpSpPr>
          <a:xfrm>
            <a:off x="618138" y="6491111"/>
            <a:ext cx="615315" cy="574358"/>
            <a:chOff x="799700" y="6399524"/>
            <a:chExt cx="615315" cy="574358"/>
          </a:xfrm>
        </p:grpSpPr>
        <p:sp>
          <p:nvSpPr>
            <p:cNvPr id="229" name="Freeform: Shape 228">
              <a:extLst>
                <a:ext uri="{FF2B5EF4-FFF2-40B4-BE49-F238E27FC236}">
                  <a16:creationId xmlns:a16="http://schemas.microsoft.com/office/drawing/2014/main" id="{C613465C-EA66-4AED-9896-D7EF4F947D20}"/>
                </a:ext>
              </a:extLst>
            </p:cNvPr>
            <p:cNvSpPr/>
            <p:nvPr/>
          </p:nvSpPr>
          <p:spPr>
            <a:xfrm>
              <a:off x="971150" y="6444292"/>
              <a:ext cx="144780" cy="80009"/>
            </a:xfrm>
            <a:custGeom>
              <a:avLst/>
              <a:gdLst>
                <a:gd name="connsiteX0" fmla="*/ 14288 w 144780"/>
                <a:gd name="connsiteY0" fmla="*/ 76200 h 80009"/>
                <a:gd name="connsiteX1" fmla="*/ 50483 w 144780"/>
                <a:gd name="connsiteY1" fmla="*/ 46672 h 80009"/>
                <a:gd name="connsiteX2" fmla="*/ 80963 w 144780"/>
                <a:gd name="connsiteY2" fmla="*/ 80010 h 80009"/>
                <a:gd name="connsiteX3" fmla="*/ 132398 w 144780"/>
                <a:gd name="connsiteY3" fmla="*/ 31433 h 80009"/>
                <a:gd name="connsiteX4" fmla="*/ 144780 w 144780"/>
                <a:gd name="connsiteY4" fmla="*/ 44768 h 80009"/>
                <a:gd name="connsiteX5" fmla="*/ 142875 w 144780"/>
                <a:gd name="connsiteY5" fmla="*/ 0 h 80009"/>
                <a:gd name="connsiteX6" fmla="*/ 103823 w 144780"/>
                <a:gd name="connsiteY6" fmla="*/ 5715 h 80009"/>
                <a:gd name="connsiteX7" fmla="*/ 116205 w 144780"/>
                <a:gd name="connsiteY7" fmla="*/ 18098 h 80009"/>
                <a:gd name="connsiteX8" fmla="*/ 80963 w 144780"/>
                <a:gd name="connsiteY8" fmla="*/ 48578 h 80009"/>
                <a:gd name="connsiteX9" fmla="*/ 46673 w 144780"/>
                <a:gd name="connsiteY9" fmla="*/ 19050 h 80009"/>
                <a:gd name="connsiteX10" fmla="*/ 0 w 144780"/>
                <a:gd name="connsiteY10" fmla="*/ 61913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780" h="80009">
                  <a:moveTo>
                    <a:pt x="14288" y="76200"/>
                  </a:moveTo>
                  <a:lnTo>
                    <a:pt x="50483" y="46672"/>
                  </a:lnTo>
                  <a:lnTo>
                    <a:pt x="80963" y="80010"/>
                  </a:lnTo>
                  <a:lnTo>
                    <a:pt x="132398" y="31433"/>
                  </a:lnTo>
                  <a:lnTo>
                    <a:pt x="144780" y="44768"/>
                  </a:lnTo>
                  <a:lnTo>
                    <a:pt x="142875" y="0"/>
                  </a:lnTo>
                  <a:lnTo>
                    <a:pt x="103823" y="5715"/>
                  </a:lnTo>
                  <a:lnTo>
                    <a:pt x="116205" y="18098"/>
                  </a:lnTo>
                  <a:lnTo>
                    <a:pt x="80963" y="48578"/>
                  </a:lnTo>
                  <a:lnTo>
                    <a:pt x="46673" y="19050"/>
                  </a:lnTo>
                  <a:lnTo>
                    <a:pt x="0" y="61913"/>
                  </a:lnTo>
                  <a:close/>
                </a:path>
              </a:pathLst>
            </a:custGeom>
            <a:solidFill>
              <a:schemeClr val="accent1"/>
            </a:solidFill>
            <a:ln w="12700" cap="flat">
              <a:noFill/>
              <a:prstDash val="solid"/>
              <a:miter/>
            </a:ln>
          </p:spPr>
          <p:txBody>
            <a:bodyPr rtlCol="0" anchor="ctr"/>
            <a:lstStyle/>
            <a:p>
              <a:endParaRPr lang="en-IN" dirty="0"/>
            </a:p>
          </p:txBody>
        </p:sp>
        <p:sp>
          <p:nvSpPr>
            <p:cNvPr id="230" name="Freeform: Shape 229">
              <a:extLst>
                <a:ext uri="{FF2B5EF4-FFF2-40B4-BE49-F238E27FC236}">
                  <a16:creationId xmlns:a16="http://schemas.microsoft.com/office/drawing/2014/main" id="{D421C149-86CC-485E-AEE1-C8E129DE9819}"/>
                </a:ext>
              </a:extLst>
            </p:cNvPr>
            <p:cNvSpPr/>
            <p:nvPr/>
          </p:nvSpPr>
          <p:spPr>
            <a:xfrm>
              <a:off x="996265" y="6526207"/>
              <a:ext cx="5016" cy="59055"/>
            </a:xfrm>
            <a:custGeom>
              <a:avLst/>
              <a:gdLst>
                <a:gd name="connsiteX0" fmla="*/ 0 w 19050"/>
                <a:gd name="connsiteY0" fmla="*/ 59055 h 59055"/>
                <a:gd name="connsiteX1" fmla="*/ 0 w 19050"/>
                <a:gd name="connsiteY1" fmla="*/ 17145 h 59055"/>
                <a:gd name="connsiteX2" fmla="*/ 19050 w 19050"/>
                <a:gd name="connsiteY2" fmla="*/ 0 h 59055"/>
                <a:gd name="connsiteX3" fmla="*/ 19050 w 19050"/>
                <a:gd name="connsiteY3" fmla="*/ 58103 h 59055"/>
              </a:gdLst>
              <a:ahLst/>
              <a:cxnLst>
                <a:cxn ang="0">
                  <a:pos x="connsiteX0" y="connsiteY0"/>
                </a:cxn>
                <a:cxn ang="0">
                  <a:pos x="connsiteX1" y="connsiteY1"/>
                </a:cxn>
                <a:cxn ang="0">
                  <a:pos x="connsiteX2" y="connsiteY2"/>
                </a:cxn>
                <a:cxn ang="0">
                  <a:pos x="connsiteX3" y="connsiteY3"/>
                </a:cxn>
              </a:cxnLst>
              <a:rect l="l" t="t" r="r" b="b"/>
              <a:pathLst>
                <a:path w="19050" h="59055">
                  <a:moveTo>
                    <a:pt x="0" y="59055"/>
                  </a:moveTo>
                  <a:lnTo>
                    <a:pt x="0" y="17145"/>
                  </a:lnTo>
                  <a:lnTo>
                    <a:pt x="19050" y="0"/>
                  </a:lnTo>
                  <a:lnTo>
                    <a:pt x="19050" y="58103"/>
                  </a:lnTo>
                </a:path>
              </a:pathLst>
            </a:custGeom>
            <a:noFill/>
            <a:ln w="6350" cap="flat">
              <a:solidFill>
                <a:schemeClr val="accent1"/>
              </a:solid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4682EFAF-F04F-487A-9A37-952BADE8B09D}"/>
                </a:ext>
              </a:extLst>
            </p:cNvPr>
            <p:cNvSpPr/>
            <p:nvPr/>
          </p:nvSpPr>
          <p:spPr>
            <a:xfrm>
              <a:off x="1025792" y="6517634"/>
              <a:ext cx="5016" cy="67627"/>
            </a:xfrm>
            <a:custGeom>
              <a:avLst/>
              <a:gdLst>
                <a:gd name="connsiteX0" fmla="*/ 0 w 19050"/>
                <a:gd name="connsiteY0" fmla="*/ 0 h 67627"/>
                <a:gd name="connsiteX1" fmla="*/ 0 w 19050"/>
                <a:gd name="connsiteY1" fmla="*/ 67628 h 67627"/>
                <a:gd name="connsiteX2" fmla="*/ 19050 w 19050"/>
                <a:gd name="connsiteY2" fmla="*/ 67628 h 67627"/>
                <a:gd name="connsiteX3" fmla="*/ 19050 w 19050"/>
                <a:gd name="connsiteY3" fmla="*/ 15240 h 67627"/>
              </a:gdLst>
              <a:ahLst/>
              <a:cxnLst>
                <a:cxn ang="0">
                  <a:pos x="connsiteX0" y="connsiteY0"/>
                </a:cxn>
                <a:cxn ang="0">
                  <a:pos x="connsiteX1" y="connsiteY1"/>
                </a:cxn>
                <a:cxn ang="0">
                  <a:pos x="connsiteX2" y="connsiteY2"/>
                </a:cxn>
                <a:cxn ang="0">
                  <a:pos x="connsiteX3" y="connsiteY3"/>
                </a:cxn>
              </a:cxnLst>
              <a:rect l="l" t="t" r="r" b="b"/>
              <a:pathLst>
                <a:path w="19050" h="67627">
                  <a:moveTo>
                    <a:pt x="0" y="0"/>
                  </a:moveTo>
                  <a:lnTo>
                    <a:pt x="0" y="67628"/>
                  </a:lnTo>
                  <a:lnTo>
                    <a:pt x="19050" y="67628"/>
                  </a:lnTo>
                  <a:lnTo>
                    <a:pt x="19050" y="15240"/>
                  </a:lnTo>
                  <a:close/>
                </a:path>
              </a:pathLst>
            </a:custGeom>
            <a:noFill/>
            <a:ln w="6350" cap="flat">
              <a:solidFill>
                <a:schemeClr val="accent1"/>
              </a:solid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08B4ACC2-47B9-4A91-A820-B02F4312271C}"/>
                </a:ext>
              </a:extLst>
            </p:cNvPr>
            <p:cNvSpPr/>
            <p:nvPr/>
          </p:nvSpPr>
          <p:spPr>
            <a:xfrm>
              <a:off x="1058778" y="6528111"/>
              <a:ext cx="4765" cy="56197"/>
            </a:xfrm>
            <a:custGeom>
              <a:avLst/>
              <a:gdLst>
                <a:gd name="connsiteX0" fmla="*/ 0 w 18097"/>
                <a:gd name="connsiteY0" fmla="*/ 56198 h 56197"/>
                <a:gd name="connsiteX1" fmla="*/ 0 w 18097"/>
                <a:gd name="connsiteY1" fmla="*/ 13335 h 56197"/>
                <a:gd name="connsiteX2" fmla="*/ 18098 w 18097"/>
                <a:gd name="connsiteY2" fmla="*/ 0 h 56197"/>
                <a:gd name="connsiteX3" fmla="*/ 18098 w 18097"/>
                <a:gd name="connsiteY3" fmla="*/ 56198 h 56197"/>
              </a:gdLst>
              <a:ahLst/>
              <a:cxnLst>
                <a:cxn ang="0">
                  <a:pos x="connsiteX0" y="connsiteY0"/>
                </a:cxn>
                <a:cxn ang="0">
                  <a:pos x="connsiteX1" y="connsiteY1"/>
                </a:cxn>
                <a:cxn ang="0">
                  <a:pos x="connsiteX2" y="connsiteY2"/>
                </a:cxn>
                <a:cxn ang="0">
                  <a:pos x="connsiteX3" y="connsiteY3"/>
                </a:cxn>
              </a:cxnLst>
              <a:rect l="l" t="t" r="r" b="b"/>
              <a:pathLst>
                <a:path w="18097" h="56197">
                  <a:moveTo>
                    <a:pt x="0" y="56198"/>
                  </a:moveTo>
                  <a:lnTo>
                    <a:pt x="0" y="13335"/>
                  </a:lnTo>
                  <a:lnTo>
                    <a:pt x="18098" y="0"/>
                  </a:lnTo>
                  <a:lnTo>
                    <a:pt x="18098" y="56198"/>
                  </a:lnTo>
                  <a:close/>
                </a:path>
              </a:pathLst>
            </a:custGeom>
            <a:noFill/>
            <a:ln w="6350" cap="flat">
              <a:solidFill>
                <a:schemeClr val="accent1"/>
              </a:solid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C87CDC0D-0E20-4822-8538-8D1089AF979F}"/>
                </a:ext>
              </a:extLst>
            </p:cNvPr>
            <p:cNvSpPr/>
            <p:nvPr/>
          </p:nvSpPr>
          <p:spPr>
            <a:xfrm>
              <a:off x="1088908" y="6502394"/>
              <a:ext cx="4514" cy="81915"/>
            </a:xfrm>
            <a:custGeom>
              <a:avLst/>
              <a:gdLst>
                <a:gd name="connsiteX0" fmla="*/ 0 w 17144"/>
                <a:gd name="connsiteY0" fmla="*/ 81915 h 81915"/>
                <a:gd name="connsiteX1" fmla="*/ 0 w 17144"/>
                <a:gd name="connsiteY1" fmla="*/ 15240 h 81915"/>
                <a:gd name="connsiteX2" fmla="*/ 17145 w 17144"/>
                <a:gd name="connsiteY2" fmla="*/ 0 h 81915"/>
                <a:gd name="connsiteX3" fmla="*/ 17145 w 17144"/>
                <a:gd name="connsiteY3" fmla="*/ 81915 h 81915"/>
              </a:gdLst>
              <a:ahLst/>
              <a:cxnLst>
                <a:cxn ang="0">
                  <a:pos x="connsiteX0" y="connsiteY0"/>
                </a:cxn>
                <a:cxn ang="0">
                  <a:pos x="connsiteX1" y="connsiteY1"/>
                </a:cxn>
                <a:cxn ang="0">
                  <a:pos x="connsiteX2" y="connsiteY2"/>
                </a:cxn>
                <a:cxn ang="0">
                  <a:pos x="connsiteX3" y="connsiteY3"/>
                </a:cxn>
              </a:cxnLst>
              <a:rect l="l" t="t" r="r" b="b"/>
              <a:pathLst>
                <a:path w="17144" h="81915">
                  <a:moveTo>
                    <a:pt x="0" y="81915"/>
                  </a:moveTo>
                  <a:lnTo>
                    <a:pt x="0" y="15240"/>
                  </a:lnTo>
                  <a:lnTo>
                    <a:pt x="17145" y="0"/>
                  </a:lnTo>
                  <a:lnTo>
                    <a:pt x="17145" y="81915"/>
                  </a:lnTo>
                </a:path>
              </a:pathLst>
            </a:custGeom>
            <a:noFill/>
            <a:ln w="6350" cap="flat">
              <a:solidFill>
                <a:schemeClr val="accent1"/>
              </a:solid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DA552644-6895-4390-BD76-71E51312DCCF}"/>
                </a:ext>
              </a:extLst>
            </p:cNvPr>
            <p:cNvSpPr/>
            <p:nvPr/>
          </p:nvSpPr>
          <p:spPr>
            <a:xfrm>
              <a:off x="879710" y="6399524"/>
              <a:ext cx="327659" cy="231457"/>
            </a:xfrm>
            <a:custGeom>
              <a:avLst/>
              <a:gdLst>
                <a:gd name="connsiteX0" fmla="*/ 327660 w 327659"/>
                <a:gd name="connsiteY0" fmla="*/ 67628 h 231457"/>
                <a:gd name="connsiteX1" fmla="*/ 327660 w 327659"/>
                <a:gd name="connsiteY1" fmla="*/ 27623 h 231457"/>
                <a:gd name="connsiteX2" fmla="*/ 300038 w 327659"/>
                <a:gd name="connsiteY2" fmla="*/ 0 h 231457"/>
                <a:gd name="connsiteX3" fmla="*/ 27622 w 327659"/>
                <a:gd name="connsiteY3" fmla="*/ 0 h 231457"/>
                <a:gd name="connsiteX4" fmla="*/ 0 w 327659"/>
                <a:gd name="connsiteY4" fmla="*/ 27623 h 231457"/>
                <a:gd name="connsiteX5" fmla="*/ 0 w 327659"/>
                <a:gd name="connsiteY5" fmla="*/ 203835 h 231457"/>
                <a:gd name="connsiteX6" fmla="*/ 27622 w 327659"/>
                <a:gd name="connsiteY6" fmla="*/ 231458 h 231457"/>
                <a:gd name="connsiteX7" fmla="*/ 300038 w 327659"/>
                <a:gd name="connsiteY7" fmla="*/ 231458 h 231457"/>
                <a:gd name="connsiteX8" fmla="*/ 327660 w 327659"/>
                <a:gd name="connsiteY8" fmla="*/ 203835 h 231457"/>
                <a:gd name="connsiteX9" fmla="*/ 327660 w 327659"/>
                <a:gd name="connsiteY9" fmla="*/ 14478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59" h="231457">
                  <a:moveTo>
                    <a:pt x="327660" y="67628"/>
                  </a:moveTo>
                  <a:lnTo>
                    <a:pt x="327660" y="27623"/>
                  </a:lnTo>
                  <a:cubicBezTo>
                    <a:pt x="327660" y="12383"/>
                    <a:pt x="315277" y="0"/>
                    <a:pt x="300038" y="0"/>
                  </a:cubicBezTo>
                  <a:lnTo>
                    <a:pt x="27622" y="0"/>
                  </a:lnTo>
                  <a:cubicBezTo>
                    <a:pt x="12382" y="0"/>
                    <a:pt x="0" y="12383"/>
                    <a:pt x="0" y="27623"/>
                  </a:cubicBezTo>
                  <a:lnTo>
                    <a:pt x="0" y="203835"/>
                  </a:lnTo>
                  <a:cubicBezTo>
                    <a:pt x="0" y="219075"/>
                    <a:pt x="12382" y="231458"/>
                    <a:pt x="27622" y="231458"/>
                  </a:cubicBezTo>
                  <a:lnTo>
                    <a:pt x="300038" y="231458"/>
                  </a:lnTo>
                  <a:cubicBezTo>
                    <a:pt x="315277" y="231458"/>
                    <a:pt x="327660" y="219075"/>
                    <a:pt x="327660" y="203835"/>
                  </a:cubicBezTo>
                  <a:lnTo>
                    <a:pt x="327660" y="144780"/>
                  </a:lnTo>
                </a:path>
              </a:pathLst>
            </a:custGeom>
            <a:noFill/>
            <a:ln w="12700" cap="flat">
              <a:solidFill>
                <a:schemeClr val="accent1"/>
              </a:solid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93D30281-5EB7-48A8-92AE-26675DD02DD5}"/>
                </a:ext>
              </a:extLst>
            </p:cNvPr>
            <p:cNvSpPr/>
            <p:nvPr/>
          </p:nvSpPr>
          <p:spPr>
            <a:xfrm>
              <a:off x="1291190" y="6404287"/>
              <a:ext cx="62864" cy="62865"/>
            </a:xfrm>
            <a:custGeom>
              <a:avLst/>
              <a:gdLst>
                <a:gd name="connsiteX0" fmla="*/ 62865 w 62864"/>
                <a:gd name="connsiteY0" fmla="*/ 31432 h 62865"/>
                <a:gd name="connsiteX1" fmla="*/ 31433 w 62864"/>
                <a:gd name="connsiteY1" fmla="*/ 62865 h 62865"/>
                <a:gd name="connsiteX2" fmla="*/ 0 w 62864"/>
                <a:gd name="connsiteY2" fmla="*/ 31432 h 62865"/>
                <a:gd name="connsiteX3" fmla="*/ 31433 w 62864"/>
                <a:gd name="connsiteY3" fmla="*/ 0 h 62865"/>
                <a:gd name="connsiteX4" fmla="*/ 62865 w 62864"/>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4"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noFill/>
            <a:ln w="12700" cap="flat">
              <a:solidFill>
                <a:schemeClr val="accent1"/>
              </a:solid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9FDD52F4-6E4C-4D44-B1B4-4BD23EAD61EC}"/>
                </a:ext>
              </a:extLst>
            </p:cNvPr>
            <p:cNvSpPr/>
            <p:nvPr/>
          </p:nvSpPr>
          <p:spPr>
            <a:xfrm>
              <a:off x="1178795" y="6491917"/>
              <a:ext cx="221932" cy="238124"/>
            </a:xfrm>
            <a:custGeom>
              <a:avLst/>
              <a:gdLst>
                <a:gd name="connsiteX0" fmla="*/ 101917 w 221932"/>
                <a:gd name="connsiteY0" fmla="*/ 238125 h 238124"/>
                <a:gd name="connsiteX1" fmla="*/ 101917 w 221932"/>
                <a:gd name="connsiteY1" fmla="*/ 40005 h 238124"/>
                <a:gd name="connsiteX2" fmla="*/ 20003 w 221932"/>
                <a:gd name="connsiteY2" fmla="*/ 40005 h 238124"/>
                <a:gd name="connsiteX3" fmla="*/ 0 w 221932"/>
                <a:gd name="connsiteY3" fmla="*/ 20002 h 238124"/>
                <a:gd name="connsiteX4" fmla="*/ 0 w 221932"/>
                <a:gd name="connsiteY4" fmla="*/ 20002 h 238124"/>
                <a:gd name="connsiteX5" fmla="*/ 20003 w 221932"/>
                <a:gd name="connsiteY5" fmla="*/ 0 h 238124"/>
                <a:gd name="connsiteX6" fmla="*/ 198120 w 221932"/>
                <a:gd name="connsiteY6" fmla="*/ 0 h 238124"/>
                <a:gd name="connsiteX7" fmla="*/ 221933 w 221932"/>
                <a:gd name="connsiteY7" fmla="*/ 23813 h 238124"/>
                <a:gd name="connsiteX8" fmla="*/ 221933 w 221932"/>
                <a:gd name="connsiteY8" fmla="*/ 124778 h 238124"/>
                <a:gd name="connsiteX9" fmla="*/ 201930 w 221932"/>
                <a:gd name="connsiteY9" fmla="*/ 144780 h 238124"/>
                <a:gd name="connsiteX10" fmla="*/ 181928 w 221932"/>
                <a:gd name="connsiteY10" fmla="*/ 144780 h 2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932" h="238124">
                  <a:moveTo>
                    <a:pt x="101917" y="238125"/>
                  </a:moveTo>
                  <a:lnTo>
                    <a:pt x="101917" y="40005"/>
                  </a:lnTo>
                  <a:lnTo>
                    <a:pt x="20003" y="40005"/>
                  </a:lnTo>
                  <a:cubicBezTo>
                    <a:pt x="9525" y="40005"/>
                    <a:pt x="0" y="31432"/>
                    <a:pt x="0" y="20002"/>
                  </a:cubicBezTo>
                  <a:lnTo>
                    <a:pt x="0" y="20002"/>
                  </a:lnTo>
                  <a:cubicBezTo>
                    <a:pt x="0" y="9525"/>
                    <a:pt x="8572" y="0"/>
                    <a:pt x="20003" y="0"/>
                  </a:cubicBezTo>
                  <a:lnTo>
                    <a:pt x="198120" y="0"/>
                  </a:lnTo>
                  <a:cubicBezTo>
                    <a:pt x="211455" y="0"/>
                    <a:pt x="221933" y="10477"/>
                    <a:pt x="221933" y="23813"/>
                  </a:cubicBezTo>
                  <a:lnTo>
                    <a:pt x="221933" y="124778"/>
                  </a:lnTo>
                  <a:cubicBezTo>
                    <a:pt x="221933" y="136208"/>
                    <a:pt x="212408" y="144780"/>
                    <a:pt x="201930" y="144780"/>
                  </a:cubicBezTo>
                  <a:lnTo>
                    <a:pt x="181928" y="144780"/>
                  </a:lnTo>
                </a:path>
              </a:pathLst>
            </a:custGeom>
            <a:noFill/>
            <a:ln w="12700" cap="flat">
              <a:solidFill>
                <a:schemeClr val="accent1"/>
              </a:solid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83B0D90D-5DC0-4CB6-8D79-488B5EDD471C}"/>
                </a:ext>
              </a:extLst>
            </p:cNvPr>
            <p:cNvSpPr/>
            <p:nvPr/>
          </p:nvSpPr>
          <p:spPr>
            <a:xfrm>
              <a:off x="1359770" y="6530017"/>
              <a:ext cx="9525" cy="175260"/>
            </a:xfrm>
            <a:custGeom>
              <a:avLst/>
              <a:gdLst>
                <a:gd name="connsiteX0" fmla="*/ 0 w 9525"/>
                <a:gd name="connsiteY0" fmla="*/ 0 h 175260"/>
                <a:gd name="connsiteX1" fmla="*/ 0 w 9525"/>
                <a:gd name="connsiteY1" fmla="*/ 175260 h 175260"/>
              </a:gdLst>
              <a:ahLst/>
              <a:cxnLst>
                <a:cxn ang="0">
                  <a:pos x="connsiteX0" y="connsiteY0"/>
                </a:cxn>
                <a:cxn ang="0">
                  <a:pos x="connsiteX1" y="connsiteY1"/>
                </a:cxn>
              </a:cxnLst>
              <a:rect l="l" t="t" r="r" b="b"/>
              <a:pathLst>
                <a:path w="9525" h="175260">
                  <a:moveTo>
                    <a:pt x="0" y="0"/>
                  </a:moveTo>
                  <a:lnTo>
                    <a:pt x="0" y="175260"/>
                  </a:lnTo>
                </a:path>
              </a:pathLst>
            </a:custGeom>
            <a:ln w="12700" cap="flat">
              <a:solidFill>
                <a:schemeClr val="accent1"/>
              </a:solid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63138D18-EC8C-415D-B047-6B12F52BEE51}"/>
                </a:ext>
              </a:extLst>
            </p:cNvPr>
            <p:cNvSpPr/>
            <p:nvPr/>
          </p:nvSpPr>
          <p:spPr>
            <a:xfrm>
              <a:off x="1359770" y="6592882"/>
              <a:ext cx="40957" cy="9525"/>
            </a:xfrm>
            <a:custGeom>
              <a:avLst/>
              <a:gdLst>
                <a:gd name="connsiteX0" fmla="*/ 40958 w 40957"/>
                <a:gd name="connsiteY0" fmla="*/ 0 h 9525"/>
                <a:gd name="connsiteX1" fmla="*/ 0 w 40957"/>
                <a:gd name="connsiteY1" fmla="*/ 0 h 9525"/>
              </a:gdLst>
              <a:ahLst/>
              <a:cxnLst>
                <a:cxn ang="0">
                  <a:pos x="connsiteX0" y="connsiteY0"/>
                </a:cxn>
                <a:cxn ang="0">
                  <a:pos x="connsiteX1" y="connsiteY1"/>
                </a:cxn>
              </a:cxnLst>
              <a:rect l="l" t="t" r="r" b="b"/>
              <a:pathLst>
                <a:path w="40957" h="9525">
                  <a:moveTo>
                    <a:pt x="40958" y="0"/>
                  </a:moveTo>
                  <a:lnTo>
                    <a:pt x="0" y="0"/>
                  </a:lnTo>
                </a:path>
              </a:pathLst>
            </a:custGeom>
            <a:ln w="12700" cap="flat">
              <a:solidFill>
                <a:schemeClr val="accent1"/>
              </a:solid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6D743953-8840-4E78-8723-770FD5C849CA}"/>
                </a:ext>
              </a:extLst>
            </p:cNvPr>
            <p:cNvSpPr/>
            <p:nvPr/>
          </p:nvSpPr>
          <p:spPr>
            <a:xfrm>
              <a:off x="1318813" y="6616694"/>
              <a:ext cx="9525" cy="86677"/>
            </a:xfrm>
            <a:custGeom>
              <a:avLst/>
              <a:gdLst>
                <a:gd name="connsiteX0" fmla="*/ 0 w 9525"/>
                <a:gd name="connsiteY0" fmla="*/ 0 h 86677"/>
                <a:gd name="connsiteX1" fmla="*/ 0 w 9525"/>
                <a:gd name="connsiteY1" fmla="*/ 86677 h 86677"/>
              </a:gdLst>
              <a:ahLst/>
              <a:cxnLst>
                <a:cxn ang="0">
                  <a:pos x="connsiteX0" y="connsiteY0"/>
                </a:cxn>
                <a:cxn ang="0">
                  <a:pos x="connsiteX1" y="connsiteY1"/>
                </a:cxn>
              </a:cxnLst>
              <a:rect l="l" t="t" r="r" b="b"/>
              <a:pathLst>
                <a:path w="9525" h="86677">
                  <a:moveTo>
                    <a:pt x="0" y="0"/>
                  </a:moveTo>
                  <a:lnTo>
                    <a:pt x="0" y="86677"/>
                  </a:lnTo>
                </a:path>
              </a:pathLst>
            </a:custGeom>
            <a:ln w="12700" cap="flat">
              <a:solidFill>
                <a:schemeClr val="accent1"/>
              </a:solid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7EEA83D0-8BCB-48A5-AC59-90056F946155}"/>
                </a:ext>
              </a:extLst>
            </p:cNvPr>
            <p:cNvSpPr/>
            <p:nvPr/>
          </p:nvSpPr>
          <p:spPr>
            <a:xfrm>
              <a:off x="837800" y="6703372"/>
              <a:ext cx="108584" cy="108585"/>
            </a:xfrm>
            <a:custGeom>
              <a:avLst/>
              <a:gdLst>
                <a:gd name="connsiteX0" fmla="*/ 108585 w 108584"/>
                <a:gd name="connsiteY0" fmla="*/ 54293 h 108585"/>
                <a:gd name="connsiteX1" fmla="*/ 54293 w 108584"/>
                <a:gd name="connsiteY1" fmla="*/ 108585 h 108585"/>
                <a:gd name="connsiteX2" fmla="*/ 0 w 108584"/>
                <a:gd name="connsiteY2" fmla="*/ 54293 h 108585"/>
                <a:gd name="connsiteX3" fmla="*/ 54293 w 108584"/>
                <a:gd name="connsiteY3" fmla="*/ 0 h 108585"/>
                <a:gd name="connsiteX4" fmla="*/ 108585 w 108584"/>
                <a:gd name="connsiteY4" fmla="*/ 54293 h 10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4" h="108585">
                  <a:moveTo>
                    <a:pt x="108585" y="54293"/>
                  </a:moveTo>
                  <a:cubicBezTo>
                    <a:pt x="108585" y="84277"/>
                    <a:pt x="84278" y="108585"/>
                    <a:pt x="54293" y="108585"/>
                  </a:cubicBezTo>
                  <a:cubicBezTo>
                    <a:pt x="24308" y="108585"/>
                    <a:pt x="0" y="84277"/>
                    <a:pt x="0" y="54293"/>
                  </a:cubicBezTo>
                  <a:cubicBezTo>
                    <a:pt x="0" y="24308"/>
                    <a:pt x="24307" y="0"/>
                    <a:pt x="54293" y="0"/>
                  </a:cubicBezTo>
                  <a:cubicBezTo>
                    <a:pt x="84277" y="0"/>
                    <a:pt x="108585" y="24308"/>
                    <a:pt x="108585" y="54293"/>
                  </a:cubicBezTo>
                  <a:close/>
                </a:path>
              </a:pathLst>
            </a:custGeom>
            <a:noFill/>
            <a:ln w="12700" cap="flat">
              <a:solidFill>
                <a:schemeClr val="accent1"/>
              </a:solid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4265737A-C475-4963-87CB-034190F23E56}"/>
                </a:ext>
              </a:extLst>
            </p:cNvPr>
            <p:cNvSpPr/>
            <p:nvPr/>
          </p:nvSpPr>
          <p:spPr>
            <a:xfrm>
              <a:off x="799700" y="6838627"/>
              <a:ext cx="177165" cy="134302"/>
            </a:xfrm>
            <a:custGeom>
              <a:avLst/>
              <a:gdLst>
                <a:gd name="connsiteX0" fmla="*/ 165735 w 177165"/>
                <a:gd name="connsiteY0" fmla="*/ 134302 h 134302"/>
                <a:gd name="connsiteX1" fmla="*/ 10478 w 177165"/>
                <a:gd name="connsiteY1" fmla="*/ 134302 h 134302"/>
                <a:gd name="connsiteX2" fmla="*/ 0 w 177165"/>
                <a:gd name="connsiteY2" fmla="*/ 123825 h 134302"/>
                <a:gd name="connsiteX3" fmla="*/ 0 w 177165"/>
                <a:gd name="connsiteY3" fmla="*/ 79057 h 134302"/>
                <a:gd name="connsiteX4" fmla="*/ 79058 w 177165"/>
                <a:gd name="connsiteY4" fmla="*/ 0 h 134302"/>
                <a:gd name="connsiteX5" fmla="*/ 98108 w 177165"/>
                <a:gd name="connsiteY5" fmla="*/ 0 h 134302"/>
                <a:gd name="connsiteX6" fmla="*/ 177165 w 177165"/>
                <a:gd name="connsiteY6" fmla="*/ 79057 h 134302"/>
                <a:gd name="connsiteX7" fmla="*/ 177165 w 177165"/>
                <a:gd name="connsiteY7" fmla="*/ 123825 h 134302"/>
                <a:gd name="connsiteX8" fmla="*/ 165735 w 177165"/>
                <a:gd name="connsiteY8" fmla="*/ 134302 h 13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 h="134302">
                  <a:moveTo>
                    <a:pt x="165735" y="134302"/>
                  </a:moveTo>
                  <a:lnTo>
                    <a:pt x="10478" y="134302"/>
                  </a:lnTo>
                  <a:cubicBezTo>
                    <a:pt x="4763" y="134302"/>
                    <a:pt x="0" y="129540"/>
                    <a:pt x="0" y="123825"/>
                  </a:cubicBezTo>
                  <a:lnTo>
                    <a:pt x="0" y="79057"/>
                  </a:lnTo>
                  <a:cubicBezTo>
                    <a:pt x="0" y="35243"/>
                    <a:pt x="35243" y="0"/>
                    <a:pt x="79058" y="0"/>
                  </a:cubicBezTo>
                  <a:lnTo>
                    <a:pt x="98108" y="0"/>
                  </a:lnTo>
                  <a:cubicBezTo>
                    <a:pt x="141923" y="0"/>
                    <a:pt x="177165" y="35243"/>
                    <a:pt x="177165" y="79057"/>
                  </a:cubicBezTo>
                  <a:lnTo>
                    <a:pt x="177165" y="123825"/>
                  </a:lnTo>
                  <a:cubicBezTo>
                    <a:pt x="176213" y="129540"/>
                    <a:pt x="171450" y="134302"/>
                    <a:pt x="165735" y="134302"/>
                  </a:cubicBezTo>
                  <a:close/>
                </a:path>
              </a:pathLst>
            </a:custGeom>
            <a:noFill/>
            <a:ln w="12700" cap="flat">
              <a:solidFill>
                <a:schemeClr val="accent1"/>
              </a:solid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A6723F40-B4F5-487E-93AE-80680F0DCC31}"/>
                </a:ext>
              </a:extLst>
            </p:cNvPr>
            <p:cNvSpPr/>
            <p:nvPr/>
          </p:nvSpPr>
          <p:spPr>
            <a:xfrm>
              <a:off x="850183" y="6915779"/>
              <a:ext cx="9525" cy="57150"/>
            </a:xfrm>
            <a:custGeom>
              <a:avLst/>
              <a:gdLst>
                <a:gd name="connsiteX0" fmla="*/ 0 w 9525"/>
                <a:gd name="connsiteY0" fmla="*/ 0 h 57150"/>
                <a:gd name="connsiteX1" fmla="*/ 0 w 9525"/>
                <a:gd name="connsiteY1" fmla="*/ 57150 h 57150"/>
              </a:gdLst>
              <a:ahLst/>
              <a:cxnLst>
                <a:cxn ang="0">
                  <a:pos x="connsiteX0" y="connsiteY0"/>
                </a:cxn>
                <a:cxn ang="0">
                  <a:pos x="connsiteX1" y="connsiteY1"/>
                </a:cxn>
              </a:cxnLst>
              <a:rect l="l" t="t" r="r" b="b"/>
              <a:pathLst>
                <a:path w="9525" h="57150">
                  <a:moveTo>
                    <a:pt x="0" y="0"/>
                  </a:moveTo>
                  <a:lnTo>
                    <a:pt x="0" y="57150"/>
                  </a:lnTo>
                </a:path>
              </a:pathLst>
            </a:custGeom>
            <a:ln w="12700" cap="flat">
              <a:solidFill>
                <a:schemeClr val="accent1"/>
              </a:solid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82CAC439-858D-446A-8625-831A3544D4CB}"/>
                </a:ext>
              </a:extLst>
            </p:cNvPr>
            <p:cNvSpPr/>
            <p:nvPr/>
          </p:nvSpPr>
          <p:spPr>
            <a:xfrm>
              <a:off x="932098" y="6915779"/>
              <a:ext cx="9525" cy="57150"/>
            </a:xfrm>
            <a:custGeom>
              <a:avLst/>
              <a:gdLst>
                <a:gd name="connsiteX0" fmla="*/ 0 w 9525"/>
                <a:gd name="connsiteY0" fmla="*/ 0 h 57150"/>
                <a:gd name="connsiteX1" fmla="*/ 0 w 9525"/>
                <a:gd name="connsiteY1" fmla="*/ 57150 h 57150"/>
              </a:gdLst>
              <a:ahLst/>
              <a:cxnLst>
                <a:cxn ang="0">
                  <a:pos x="connsiteX0" y="connsiteY0"/>
                </a:cxn>
                <a:cxn ang="0">
                  <a:pos x="connsiteX1" y="connsiteY1"/>
                </a:cxn>
              </a:cxnLst>
              <a:rect l="l" t="t" r="r" b="b"/>
              <a:pathLst>
                <a:path w="9525" h="57150">
                  <a:moveTo>
                    <a:pt x="0" y="0"/>
                  </a:moveTo>
                  <a:lnTo>
                    <a:pt x="0" y="57150"/>
                  </a:lnTo>
                </a:path>
              </a:pathLst>
            </a:custGeom>
            <a:ln w="12700" cap="flat">
              <a:solidFill>
                <a:schemeClr val="accent1"/>
              </a:solid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4B0A88DE-1B6F-4B64-AEBF-7FBC7D30C673}"/>
                </a:ext>
              </a:extLst>
            </p:cNvPr>
            <p:cNvSpPr/>
            <p:nvPr/>
          </p:nvSpPr>
          <p:spPr>
            <a:xfrm>
              <a:off x="868280" y="6839579"/>
              <a:ext cx="44767" cy="47625"/>
            </a:xfrm>
            <a:custGeom>
              <a:avLst/>
              <a:gdLst>
                <a:gd name="connsiteX0" fmla="*/ 0 w 44767"/>
                <a:gd name="connsiteY0" fmla="*/ 0 h 47625"/>
                <a:gd name="connsiteX1" fmla="*/ 0 w 44767"/>
                <a:gd name="connsiteY1" fmla="*/ 25718 h 47625"/>
                <a:gd name="connsiteX2" fmla="*/ 21907 w 44767"/>
                <a:gd name="connsiteY2" fmla="*/ 47625 h 47625"/>
                <a:gd name="connsiteX3" fmla="*/ 44768 w 44767"/>
                <a:gd name="connsiteY3" fmla="*/ 24765 h 47625"/>
                <a:gd name="connsiteX4" fmla="*/ 44768 w 44767"/>
                <a:gd name="connsiteY4" fmla="*/ 95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47625">
                  <a:moveTo>
                    <a:pt x="0" y="0"/>
                  </a:moveTo>
                  <a:lnTo>
                    <a:pt x="0" y="25718"/>
                  </a:lnTo>
                  <a:lnTo>
                    <a:pt x="21907" y="47625"/>
                  </a:lnTo>
                  <a:lnTo>
                    <a:pt x="44768" y="24765"/>
                  </a:lnTo>
                  <a:lnTo>
                    <a:pt x="44768" y="953"/>
                  </a:lnTo>
                </a:path>
              </a:pathLst>
            </a:custGeom>
            <a:noFill/>
            <a:ln w="12700" cap="flat">
              <a:solidFill>
                <a:schemeClr val="accent1"/>
              </a:solid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DBAEE917-BA04-41B1-8B7E-63ADA7BCAB5A}"/>
                </a:ext>
              </a:extLst>
            </p:cNvPr>
            <p:cNvSpPr/>
            <p:nvPr/>
          </p:nvSpPr>
          <p:spPr>
            <a:xfrm>
              <a:off x="1060685" y="6704324"/>
              <a:ext cx="108584" cy="108585"/>
            </a:xfrm>
            <a:custGeom>
              <a:avLst/>
              <a:gdLst>
                <a:gd name="connsiteX0" fmla="*/ 108585 w 108584"/>
                <a:gd name="connsiteY0" fmla="*/ 54292 h 108585"/>
                <a:gd name="connsiteX1" fmla="*/ 54292 w 108584"/>
                <a:gd name="connsiteY1" fmla="*/ 108585 h 108585"/>
                <a:gd name="connsiteX2" fmla="*/ 0 w 108584"/>
                <a:gd name="connsiteY2" fmla="*/ 54292 h 108585"/>
                <a:gd name="connsiteX3" fmla="*/ 54292 w 108584"/>
                <a:gd name="connsiteY3" fmla="*/ 0 h 108585"/>
                <a:gd name="connsiteX4" fmla="*/ 108585 w 108584"/>
                <a:gd name="connsiteY4" fmla="*/ 54292 h 10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4" h="108585">
                  <a:moveTo>
                    <a:pt x="108585" y="54292"/>
                  </a:moveTo>
                  <a:cubicBezTo>
                    <a:pt x="108585" y="84277"/>
                    <a:pt x="84278" y="108585"/>
                    <a:pt x="54292" y="108585"/>
                  </a:cubicBezTo>
                  <a:cubicBezTo>
                    <a:pt x="24308" y="108585"/>
                    <a:pt x="0" y="84277"/>
                    <a:pt x="0" y="54292"/>
                  </a:cubicBezTo>
                  <a:cubicBezTo>
                    <a:pt x="0" y="24308"/>
                    <a:pt x="24307" y="0"/>
                    <a:pt x="54292" y="0"/>
                  </a:cubicBezTo>
                  <a:cubicBezTo>
                    <a:pt x="84277" y="0"/>
                    <a:pt x="108585" y="24308"/>
                    <a:pt x="108585" y="54292"/>
                  </a:cubicBezTo>
                  <a:close/>
                </a:path>
              </a:pathLst>
            </a:custGeom>
            <a:noFill/>
            <a:ln w="12700" cap="flat">
              <a:solidFill>
                <a:schemeClr val="accent1"/>
              </a:solid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D56724A1-FEB3-410D-A445-FB2F5A81E959}"/>
                </a:ext>
              </a:extLst>
            </p:cNvPr>
            <p:cNvSpPr/>
            <p:nvPr/>
          </p:nvSpPr>
          <p:spPr>
            <a:xfrm>
              <a:off x="1022585" y="6839579"/>
              <a:ext cx="177164" cy="134302"/>
            </a:xfrm>
            <a:custGeom>
              <a:avLst/>
              <a:gdLst>
                <a:gd name="connsiteX0" fmla="*/ 165735 w 177164"/>
                <a:gd name="connsiteY0" fmla="*/ 134303 h 134302"/>
                <a:gd name="connsiteX1" fmla="*/ 10477 w 177164"/>
                <a:gd name="connsiteY1" fmla="*/ 134303 h 134302"/>
                <a:gd name="connsiteX2" fmla="*/ 0 w 177164"/>
                <a:gd name="connsiteY2" fmla="*/ 123825 h 134302"/>
                <a:gd name="connsiteX3" fmla="*/ 0 w 177164"/>
                <a:gd name="connsiteY3" fmla="*/ 79058 h 134302"/>
                <a:gd name="connsiteX4" fmla="*/ 79057 w 177164"/>
                <a:gd name="connsiteY4" fmla="*/ 0 h 134302"/>
                <a:gd name="connsiteX5" fmla="*/ 98107 w 177164"/>
                <a:gd name="connsiteY5" fmla="*/ 0 h 134302"/>
                <a:gd name="connsiteX6" fmla="*/ 177165 w 177164"/>
                <a:gd name="connsiteY6" fmla="*/ 79058 h 134302"/>
                <a:gd name="connsiteX7" fmla="*/ 177165 w 177164"/>
                <a:gd name="connsiteY7" fmla="*/ 123825 h 134302"/>
                <a:gd name="connsiteX8" fmla="*/ 165735 w 177164"/>
                <a:gd name="connsiteY8" fmla="*/ 134303 h 13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4" h="134302">
                  <a:moveTo>
                    <a:pt x="165735" y="134303"/>
                  </a:moveTo>
                  <a:lnTo>
                    <a:pt x="10477" y="134303"/>
                  </a:lnTo>
                  <a:cubicBezTo>
                    <a:pt x="4763" y="134303"/>
                    <a:pt x="0" y="129540"/>
                    <a:pt x="0" y="123825"/>
                  </a:cubicBezTo>
                  <a:lnTo>
                    <a:pt x="0" y="79058"/>
                  </a:lnTo>
                  <a:cubicBezTo>
                    <a:pt x="0" y="35243"/>
                    <a:pt x="35242" y="0"/>
                    <a:pt x="79057" y="0"/>
                  </a:cubicBezTo>
                  <a:lnTo>
                    <a:pt x="98107" y="0"/>
                  </a:lnTo>
                  <a:cubicBezTo>
                    <a:pt x="141922" y="0"/>
                    <a:pt x="177165" y="35243"/>
                    <a:pt x="177165" y="79058"/>
                  </a:cubicBezTo>
                  <a:lnTo>
                    <a:pt x="177165" y="123825"/>
                  </a:lnTo>
                  <a:cubicBezTo>
                    <a:pt x="176213" y="129540"/>
                    <a:pt x="171450" y="134303"/>
                    <a:pt x="165735" y="134303"/>
                  </a:cubicBezTo>
                  <a:close/>
                </a:path>
              </a:pathLst>
            </a:custGeom>
            <a:noFill/>
            <a:ln w="12700" cap="flat">
              <a:solidFill>
                <a:schemeClr val="accent1"/>
              </a:solid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67732FAF-2502-4174-A573-6A3B9ED8FE16}"/>
                </a:ext>
              </a:extLst>
            </p:cNvPr>
            <p:cNvSpPr/>
            <p:nvPr/>
          </p:nvSpPr>
          <p:spPr>
            <a:xfrm>
              <a:off x="1073068" y="6916732"/>
              <a:ext cx="9525" cy="57150"/>
            </a:xfrm>
            <a:custGeom>
              <a:avLst/>
              <a:gdLst>
                <a:gd name="connsiteX0" fmla="*/ 0 w 9525"/>
                <a:gd name="connsiteY0" fmla="*/ 0 h 57150"/>
                <a:gd name="connsiteX1" fmla="*/ 0 w 9525"/>
                <a:gd name="connsiteY1" fmla="*/ 57150 h 57150"/>
              </a:gdLst>
              <a:ahLst/>
              <a:cxnLst>
                <a:cxn ang="0">
                  <a:pos x="connsiteX0" y="connsiteY0"/>
                </a:cxn>
                <a:cxn ang="0">
                  <a:pos x="connsiteX1" y="connsiteY1"/>
                </a:cxn>
              </a:cxnLst>
              <a:rect l="l" t="t" r="r" b="b"/>
              <a:pathLst>
                <a:path w="9525" h="57150">
                  <a:moveTo>
                    <a:pt x="0" y="0"/>
                  </a:moveTo>
                  <a:lnTo>
                    <a:pt x="0" y="57150"/>
                  </a:lnTo>
                </a:path>
              </a:pathLst>
            </a:custGeom>
            <a:ln w="12700" cap="flat">
              <a:solidFill>
                <a:schemeClr val="accent1"/>
              </a:solid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17A1D4B3-002D-42AC-ABF2-07188B5A098E}"/>
                </a:ext>
              </a:extLst>
            </p:cNvPr>
            <p:cNvSpPr/>
            <p:nvPr/>
          </p:nvSpPr>
          <p:spPr>
            <a:xfrm>
              <a:off x="1154983" y="6916732"/>
              <a:ext cx="9525" cy="57150"/>
            </a:xfrm>
            <a:custGeom>
              <a:avLst/>
              <a:gdLst>
                <a:gd name="connsiteX0" fmla="*/ 0 w 9525"/>
                <a:gd name="connsiteY0" fmla="*/ 0 h 57150"/>
                <a:gd name="connsiteX1" fmla="*/ 0 w 9525"/>
                <a:gd name="connsiteY1" fmla="*/ 57150 h 57150"/>
              </a:gdLst>
              <a:ahLst/>
              <a:cxnLst>
                <a:cxn ang="0">
                  <a:pos x="connsiteX0" y="connsiteY0"/>
                </a:cxn>
                <a:cxn ang="0">
                  <a:pos x="connsiteX1" y="connsiteY1"/>
                </a:cxn>
              </a:cxnLst>
              <a:rect l="l" t="t" r="r" b="b"/>
              <a:pathLst>
                <a:path w="9525" h="57150">
                  <a:moveTo>
                    <a:pt x="0" y="0"/>
                  </a:moveTo>
                  <a:lnTo>
                    <a:pt x="0" y="57150"/>
                  </a:lnTo>
                </a:path>
              </a:pathLst>
            </a:custGeom>
            <a:ln w="12700" cap="flat">
              <a:solidFill>
                <a:schemeClr val="accent1"/>
              </a:solid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912DAC4A-228A-4AEB-879A-DCDCF004573A}"/>
                </a:ext>
              </a:extLst>
            </p:cNvPr>
            <p:cNvSpPr/>
            <p:nvPr/>
          </p:nvSpPr>
          <p:spPr>
            <a:xfrm>
              <a:off x="1091165" y="6840532"/>
              <a:ext cx="44767" cy="47625"/>
            </a:xfrm>
            <a:custGeom>
              <a:avLst/>
              <a:gdLst>
                <a:gd name="connsiteX0" fmla="*/ 0 w 44767"/>
                <a:gd name="connsiteY0" fmla="*/ 0 h 47625"/>
                <a:gd name="connsiteX1" fmla="*/ 0 w 44767"/>
                <a:gd name="connsiteY1" fmla="*/ 25718 h 47625"/>
                <a:gd name="connsiteX2" fmla="*/ 21908 w 44767"/>
                <a:gd name="connsiteY2" fmla="*/ 47625 h 47625"/>
                <a:gd name="connsiteX3" fmla="*/ 44768 w 44767"/>
                <a:gd name="connsiteY3" fmla="*/ 24765 h 47625"/>
                <a:gd name="connsiteX4" fmla="*/ 44768 w 44767"/>
                <a:gd name="connsiteY4" fmla="*/ 95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47625">
                  <a:moveTo>
                    <a:pt x="0" y="0"/>
                  </a:moveTo>
                  <a:lnTo>
                    <a:pt x="0" y="25718"/>
                  </a:lnTo>
                  <a:lnTo>
                    <a:pt x="21908" y="47625"/>
                  </a:lnTo>
                  <a:lnTo>
                    <a:pt x="44768" y="24765"/>
                  </a:lnTo>
                  <a:lnTo>
                    <a:pt x="44768" y="952"/>
                  </a:lnTo>
                </a:path>
              </a:pathLst>
            </a:custGeom>
            <a:noFill/>
            <a:ln w="12700" cap="flat">
              <a:solidFill>
                <a:schemeClr val="accent1"/>
              </a:solid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F09C7309-C7C3-4C09-9691-8912B892A8A7}"/>
                </a:ext>
              </a:extLst>
            </p:cNvPr>
            <p:cNvSpPr/>
            <p:nvPr/>
          </p:nvSpPr>
          <p:spPr>
            <a:xfrm>
              <a:off x="1275950" y="6698609"/>
              <a:ext cx="108585" cy="108585"/>
            </a:xfrm>
            <a:custGeom>
              <a:avLst/>
              <a:gdLst>
                <a:gd name="connsiteX0" fmla="*/ 108585 w 108585"/>
                <a:gd name="connsiteY0" fmla="*/ 54293 h 108585"/>
                <a:gd name="connsiteX1" fmla="*/ 54293 w 108585"/>
                <a:gd name="connsiteY1" fmla="*/ 108585 h 108585"/>
                <a:gd name="connsiteX2" fmla="*/ 0 w 108585"/>
                <a:gd name="connsiteY2" fmla="*/ 54293 h 108585"/>
                <a:gd name="connsiteX3" fmla="*/ 54293 w 108585"/>
                <a:gd name="connsiteY3" fmla="*/ 0 h 108585"/>
                <a:gd name="connsiteX4" fmla="*/ 108585 w 108585"/>
                <a:gd name="connsiteY4" fmla="*/ 54293 h 10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5" h="108585">
                  <a:moveTo>
                    <a:pt x="108585" y="54293"/>
                  </a:moveTo>
                  <a:cubicBezTo>
                    <a:pt x="108585" y="84277"/>
                    <a:pt x="84277" y="108585"/>
                    <a:pt x="54293" y="108585"/>
                  </a:cubicBezTo>
                  <a:cubicBezTo>
                    <a:pt x="24308" y="108585"/>
                    <a:pt x="0" y="84277"/>
                    <a:pt x="0" y="54293"/>
                  </a:cubicBezTo>
                  <a:cubicBezTo>
                    <a:pt x="0" y="24308"/>
                    <a:pt x="24308" y="0"/>
                    <a:pt x="54293" y="0"/>
                  </a:cubicBezTo>
                  <a:cubicBezTo>
                    <a:pt x="84277" y="0"/>
                    <a:pt x="108585" y="24308"/>
                    <a:pt x="108585" y="54293"/>
                  </a:cubicBezTo>
                  <a:close/>
                </a:path>
              </a:pathLst>
            </a:custGeom>
            <a:noFill/>
            <a:ln w="12700" cap="flat">
              <a:solidFill>
                <a:schemeClr val="accent1"/>
              </a:solid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D3FF2A64-6C54-4C83-858F-D23A246F3562}"/>
                </a:ext>
              </a:extLst>
            </p:cNvPr>
            <p:cNvSpPr/>
            <p:nvPr/>
          </p:nvSpPr>
          <p:spPr>
            <a:xfrm>
              <a:off x="1237850" y="6833864"/>
              <a:ext cx="177165" cy="134302"/>
            </a:xfrm>
            <a:custGeom>
              <a:avLst/>
              <a:gdLst>
                <a:gd name="connsiteX0" fmla="*/ 165735 w 177165"/>
                <a:gd name="connsiteY0" fmla="*/ 134302 h 134302"/>
                <a:gd name="connsiteX1" fmla="*/ 10478 w 177165"/>
                <a:gd name="connsiteY1" fmla="*/ 134302 h 134302"/>
                <a:gd name="connsiteX2" fmla="*/ 0 w 177165"/>
                <a:gd name="connsiteY2" fmla="*/ 123825 h 134302"/>
                <a:gd name="connsiteX3" fmla="*/ 0 w 177165"/>
                <a:gd name="connsiteY3" fmla="*/ 79057 h 134302"/>
                <a:gd name="connsiteX4" fmla="*/ 79057 w 177165"/>
                <a:gd name="connsiteY4" fmla="*/ 0 h 134302"/>
                <a:gd name="connsiteX5" fmla="*/ 98107 w 177165"/>
                <a:gd name="connsiteY5" fmla="*/ 0 h 134302"/>
                <a:gd name="connsiteX6" fmla="*/ 177165 w 177165"/>
                <a:gd name="connsiteY6" fmla="*/ 79057 h 134302"/>
                <a:gd name="connsiteX7" fmla="*/ 177165 w 177165"/>
                <a:gd name="connsiteY7" fmla="*/ 123825 h 134302"/>
                <a:gd name="connsiteX8" fmla="*/ 165735 w 177165"/>
                <a:gd name="connsiteY8" fmla="*/ 134302 h 13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 h="134302">
                  <a:moveTo>
                    <a:pt x="165735" y="134302"/>
                  </a:moveTo>
                  <a:lnTo>
                    <a:pt x="10478" y="134302"/>
                  </a:lnTo>
                  <a:cubicBezTo>
                    <a:pt x="4763" y="134302"/>
                    <a:pt x="0" y="129540"/>
                    <a:pt x="0" y="123825"/>
                  </a:cubicBezTo>
                  <a:lnTo>
                    <a:pt x="0" y="79057"/>
                  </a:lnTo>
                  <a:cubicBezTo>
                    <a:pt x="0" y="35243"/>
                    <a:pt x="35243" y="0"/>
                    <a:pt x="79057" y="0"/>
                  </a:cubicBezTo>
                  <a:lnTo>
                    <a:pt x="98107" y="0"/>
                  </a:lnTo>
                  <a:cubicBezTo>
                    <a:pt x="141923" y="0"/>
                    <a:pt x="177165" y="35243"/>
                    <a:pt x="177165" y="79057"/>
                  </a:cubicBezTo>
                  <a:lnTo>
                    <a:pt x="177165" y="123825"/>
                  </a:lnTo>
                  <a:cubicBezTo>
                    <a:pt x="176213" y="129540"/>
                    <a:pt x="171450" y="134302"/>
                    <a:pt x="165735" y="134302"/>
                  </a:cubicBezTo>
                  <a:close/>
                </a:path>
              </a:pathLst>
            </a:custGeom>
            <a:noFill/>
            <a:ln w="12700" cap="flat">
              <a:solidFill>
                <a:schemeClr val="accent1"/>
              </a:solid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1658F4B8-A2B9-408D-8E72-E968C93C98E6}"/>
                </a:ext>
              </a:extLst>
            </p:cNvPr>
            <p:cNvSpPr/>
            <p:nvPr/>
          </p:nvSpPr>
          <p:spPr>
            <a:xfrm>
              <a:off x="1288333" y="6911017"/>
              <a:ext cx="9525" cy="57150"/>
            </a:xfrm>
            <a:custGeom>
              <a:avLst/>
              <a:gdLst>
                <a:gd name="connsiteX0" fmla="*/ 0 w 9525"/>
                <a:gd name="connsiteY0" fmla="*/ 0 h 57150"/>
                <a:gd name="connsiteX1" fmla="*/ 0 w 9525"/>
                <a:gd name="connsiteY1" fmla="*/ 57150 h 57150"/>
              </a:gdLst>
              <a:ahLst/>
              <a:cxnLst>
                <a:cxn ang="0">
                  <a:pos x="connsiteX0" y="connsiteY0"/>
                </a:cxn>
                <a:cxn ang="0">
                  <a:pos x="connsiteX1" y="connsiteY1"/>
                </a:cxn>
              </a:cxnLst>
              <a:rect l="l" t="t" r="r" b="b"/>
              <a:pathLst>
                <a:path w="9525" h="57150">
                  <a:moveTo>
                    <a:pt x="0" y="0"/>
                  </a:moveTo>
                  <a:lnTo>
                    <a:pt x="0" y="57150"/>
                  </a:lnTo>
                </a:path>
              </a:pathLst>
            </a:custGeom>
            <a:ln w="12700" cap="flat">
              <a:solidFill>
                <a:schemeClr val="accent1"/>
              </a:solid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0A3CAF6A-31F5-44EC-BB82-9EBAE3487E81}"/>
                </a:ext>
              </a:extLst>
            </p:cNvPr>
            <p:cNvSpPr/>
            <p:nvPr/>
          </p:nvSpPr>
          <p:spPr>
            <a:xfrm>
              <a:off x="1370248" y="6911017"/>
              <a:ext cx="9525" cy="57150"/>
            </a:xfrm>
            <a:custGeom>
              <a:avLst/>
              <a:gdLst>
                <a:gd name="connsiteX0" fmla="*/ 0 w 9525"/>
                <a:gd name="connsiteY0" fmla="*/ 0 h 57150"/>
                <a:gd name="connsiteX1" fmla="*/ 0 w 9525"/>
                <a:gd name="connsiteY1" fmla="*/ 57150 h 57150"/>
              </a:gdLst>
              <a:ahLst/>
              <a:cxnLst>
                <a:cxn ang="0">
                  <a:pos x="connsiteX0" y="connsiteY0"/>
                </a:cxn>
                <a:cxn ang="0">
                  <a:pos x="connsiteX1" y="connsiteY1"/>
                </a:cxn>
              </a:cxnLst>
              <a:rect l="l" t="t" r="r" b="b"/>
              <a:pathLst>
                <a:path w="9525" h="57150">
                  <a:moveTo>
                    <a:pt x="0" y="0"/>
                  </a:moveTo>
                  <a:lnTo>
                    <a:pt x="0" y="57150"/>
                  </a:lnTo>
                </a:path>
              </a:pathLst>
            </a:custGeom>
            <a:ln w="12700" cap="flat">
              <a:solidFill>
                <a:schemeClr val="accent1"/>
              </a:solid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2F74A2CB-52A7-444D-841A-23085ADE5914}"/>
                </a:ext>
              </a:extLst>
            </p:cNvPr>
            <p:cNvSpPr/>
            <p:nvPr/>
          </p:nvSpPr>
          <p:spPr>
            <a:xfrm>
              <a:off x="1306430" y="6834816"/>
              <a:ext cx="44767" cy="47625"/>
            </a:xfrm>
            <a:custGeom>
              <a:avLst/>
              <a:gdLst>
                <a:gd name="connsiteX0" fmla="*/ 0 w 44767"/>
                <a:gd name="connsiteY0" fmla="*/ 0 h 47625"/>
                <a:gd name="connsiteX1" fmla="*/ 0 w 44767"/>
                <a:gd name="connsiteY1" fmla="*/ 25718 h 47625"/>
                <a:gd name="connsiteX2" fmla="*/ 21907 w 44767"/>
                <a:gd name="connsiteY2" fmla="*/ 47625 h 47625"/>
                <a:gd name="connsiteX3" fmla="*/ 44768 w 44767"/>
                <a:gd name="connsiteY3" fmla="*/ 24765 h 47625"/>
                <a:gd name="connsiteX4" fmla="*/ 44768 w 44767"/>
                <a:gd name="connsiteY4" fmla="*/ 95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47625">
                  <a:moveTo>
                    <a:pt x="0" y="0"/>
                  </a:moveTo>
                  <a:lnTo>
                    <a:pt x="0" y="25718"/>
                  </a:lnTo>
                  <a:lnTo>
                    <a:pt x="21907" y="47625"/>
                  </a:lnTo>
                  <a:lnTo>
                    <a:pt x="44768" y="24765"/>
                  </a:lnTo>
                  <a:lnTo>
                    <a:pt x="44768" y="953"/>
                  </a:lnTo>
                </a:path>
              </a:pathLst>
            </a:custGeom>
            <a:noFill/>
            <a:ln w="12700" cap="flat">
              <a:solidFill>
                <a:schemeClr val="accent1"/>
              </a:solidFill>
              <a:prstDash val="solid"/>
              <a:miter/>
            </a:ln>
          </p:spPr>
          <p:txBody>
            <a:bodyPr rtlCol="0" anchor="ctr"/>
            <a:lstStyle/>
            <a:p>
              <a:endParaRPr lang="en-IN"/>
            </a:p>
          </p:txBody>
        </p:sp>
      </p:grpSp>
      <p:grpSp>
        <p:nvGrpSpPr>
          <p:cNvPr id="255" name="Group 254">
            <a:extLst>
              <a:ext uri="{FF2B5EF4-FFF2-40B4-BE49-F238E27FC236}">
                <a16:creationId xmlns:a16="http://schemas.microsoft.com/office/drawing/2014/main" id="{BD4F7088-5DA9-45F4-84EF-6FD58AA5CA6A}"/>
              </a:ext>
            </a:extLst>
          </p:cNvPr>
          <p:cNvGrpSpPr/>
          <p:nvPr/>
        </p:nvGrpSpPr>
        <p:grpSpPr>
          <a:xfrm>
            <a:off x="2077991" y="6437734"/>
            <a:ext cx="669465" cy="624279"/>
            <a:chOff x="8542019" y="3205162"/>
            <a:chExt cx="536257" cy="500062"/>
          </a:xfrm>
        </p:grpSpPr>
        <p:sp>
          <p:nvSpPr>
            <p:cNvPr id="256" name="Freeform: Shape 255">
              <a:extLst>
                <a:ext uri="{FF2B5EF4-FFF2-40B4-BE49-F238E27FC236}">
                  <a16:creationId xmlns:a16="http://schemas.microsoft.com/office/drawing/2014/main" id="{D4B25C3F-C1BC-4C33-8FB9-89CE75750202}"/>
                </a:ext>
              </a:extLst>
            </p:cNvPr>
            <p:cNvSpPr/>
            <p:nvPr/>
          </p:nvSpPr>
          <p:spPr>
            <a:xfrm>
              <a:off x="8713470" y="3205162"/>
              <a:ext cx="102869" cy="102870"/>
            </a:xfrm>
            <a:custGeom>
              <a:avLst/>
              <a:gdLst>
                <a:gd name="connsiteX0" fmla="*/ 102870 w 102869"/>
                <a:gd name="connsiteY0" fmla="*/ 51435 h 102870"/>
                <a:gd name="connsiteX1" fmla="*/ 51435 w 102869"/>
                <a:gd name="connsiteY1" fmla="*/ 102870 h 102870"/>
                <a:gd name="connsiteX2" fmla="*/ -1 w 102869"/>
                <a:gd name="connsiteY2" fmla="*/ 51435 h 102870"/>
                <a:gd name="connsiteX3" fmla="*/ 51435 w 102869"/>
                <a:gd name="connsiteY3" fmla="*/ 0 h 102870"/>
                <a:gd name="connsiteX4" fmla="*/ 102870 w 102869"/>
                <a:gd name="connsiteY4" fmla="*/ 51435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9" h="102870">
                  <a:moveTo>
                    <a:pt x="102870" y="51435"/>
                  </a:moveTo>
                  <a:cubicBezTo>
                    <a:pt x="102870" y="79842"/>
                    <a:pt x="79842" y="102870"/>
                    <a:pt x="51435" y="102870"/>
                  </a:cubicBezTo>
                  <a:cubicBezTo>
                    <a:pt x="23028" y="102870"/>
                    <a:pt x="-1" y="79842"/>
                    <a:pt x="-1" y="51435"/>
                  </a:cubicBezTo>
                  <a:cubicBezTo>
                    <a:pt x="-1" y="23028"/>
                    <a:pt x="23028" y="0"/>
                    <a:pt x="51435" y="0"/>
                  </a:cubicBezTo>
                  <a:cubicBezTo>
                    <a:pt x="79842" y="0"/>
                    <a:pt x="102870" y="23028"/>
                    <a:pt x="102870" y="51435"/>
                  </a:cubicBezTo>
                  <a:close/>
                </a:path>
              </a:pathLst>
            </a:custGeom>
            <a:noFill/>
            <a:ln w="19050" cap="flat">
              <a:solidFill>
                <a:schemeClr val="accent1"/>
              </a:solid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B7C5F68F-4E4A-4086-A9D1-FBDA9F863D10}"/>
                </a:ext>
              </a:extLst>
            </p:cNvPr>
            <p:cNvSpPr/>
            <p:nvPr/>
          </p:nvSpPr>
          <p:spPr>
            <a:xfrm>
              <a:off x="8542019" y="3478530"/>
              <a:ext cx="536257" cy="47625"/>
            </a:xfrm>
            <a:custGeom>
              <a:avLst/>
              <a:gdLst>
                <a:gd name="connsiteX0" fmla="*/ 512445 w 536257"/>
                <a:gd name="connsiteY0" fmla="*/ 47625 h 47625"/>
                <a:gd name="connsiteX1" fmla="*/ 23813 w 536257"/>
                <a:gd name="connsiteY1" fmla="*/ 47625 h 47625"/>
                <a:gd name="connsiteX2" fmla="*/ 0 w 536257"/>
                <a:gd name="connsiteY2" fmla="*/ 23813 h 47625"/>
                <a:gd name="connsiteX3" fmla="*/ 0 w 536257"/>
                <a:gd name="connsiteY3" fmla="*/ 23813 h 47625"/>
                <a:gd name="connsiteX4" fmla="*/ 23813 w 536257"/>
                <a:gd name="connsiteY4" fmla="*/ 0 h 47625"/>
                <a:gd name="connsiteX5" fmla="*/ 512445 w 536257"/>
                <a:gd name="connsiteY5" fmla="*/ 0 h 47625"/>
                <a:gd name="connsiteX6" fmla="*/ 536257 w 536257"/>
                <a:gd name="connsiteY6" fmla="*/ 23813 h 47625"/>
                <a:gd name="connsiteX7" fmla="*/ 536257 w 536257"/>
                <a:gd name="connsiteY7" fmla="*/ 23813 h 47625"/>
                <a:gd name="connsiteX8" fmla="*/ 512445 w 536257"/>
                <a:gd name="connsiteY8" fmla="*/ 47625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257" h="47625">
                  <a:moveTo>
                    <a:pt x="512445" y="47625"/>
                  </a:moveTo>
                  <a:lnTo>
                    <a:pt x="23813" y="47625"/>
                  </a:lnTo>
                  <a:cubicBezTo>
                    <a:pt x="10478" y="47625"/>
                    <a:pt x="0" y="37147"/>
                    <a:pt x="0" y="23813"/>
                  </a:cubicBezTo>
                  <a:lnTo>
                    <a:pt x="0" y="23813"/>
                  </a:lnTo>
                  <a:cubicBezTo>
                    <a:pt x="0" y="10477"/>
                    <a:pt x="10478" y="0"/>
                    <a:pt x="23813" y="0"/>
                  </a:cubicBezTo>
                  <a:lnTo>
                    <a:pt x="512445" y="0"/>
                  </a:lnTo>
                  <a:cubicBezTo>
                    <a:pt x="525780" y="0"/>
                    <a:pt x="536257" y="10477"/>
                    <a:pt x="536257" y="23813"/>
                  </a:cubicBezTo>
                  <a:lnTo>
                    <a:pt x="536257" y="23813"/>
                  </a:lnTo>
                  <a:cubicBezTo>
                    <a:pt x="536257" y="37147"/>
                    <a:pt x="525780" y="47625"/>
                    <a:pt x="512445" y="47625"/>
                  </a:cubicBezTo>
                  <a:close/>
                </a:path>
              </a:pathLst>
            </a:custGeom>
            <a:noFill/>
            <a:ln w="19050" cap="flat">
              <a:solidFill>
                <a:schemeClr val="accent1"/>
              </a:solid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E92E5F7B-1A9C-45B6-A86C-0BFC7658B5D2}"/>
                </a:ext>
              </a:extLst>
            </p:cNvPr>
            <p:cNvSpPr/>
            <p:nvPr/>
          </p:nvSpPr>
          <p:spPr>
            <a:xfrm>
              <a:off x="8580120" y="3526155"/>
              <a:ext cx="9525" cy="179069"/>
            </a:xfrm>
            <a:custGeom>
              <a:avLst/>
              <a:gdLst>
                <a:gd name="connsiteX0" fmla="*/ 0 w 9525"/>
                <a:gd name="connsiteY0" fmla="*/ 0 h 179069"/>
                <a:gd name="connsiteX1" fmla="*/ 0 w 9525"/>
                <a:gd name="connsiteY1" fmla="*/ 179070 h 179069"/>
              </a:gdLst>
              <a:ahLst/>
              <a:cxnLst>
                <a:cxn ang="0">
                  <a:pos x="connsiteX0" y="connsiteY0"/>
                </a:cxn>
                <a:cxn ang="0">
                  <a:pos x="connsiteX1" y="connsiteY1"/>
                </a:cxn>
              </a:cxnLst>
              <a:rect l="l" t="t" r="r" b="b"/>
              <a:pathLst>
                <a:path w="9525" h="179069">
                  <a:moveTo>
                    <a:pt x="0" y="0"/>
                  </a:moveTo>
                  <a:lnTo>
                    <a:pt x="0" y="179070"/>
                  </a:lnTo>
                </a:path>
              </a:pathLst>
            </a:custGeom>
            <a:ln w="19050" cap="flat">
              <a:solidFill>
                <a:schemeClr val="accent1"/>
              </a:solid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CCA4B457-BC6C-4EDA-A33A-556C552C2CD7}"/>
                </a:ext>
              </a:extLst>
            </p:cNvPr>
            <p:cNvSpPr/>
            <p:nvPr/>
          </p:nvSpPr>
          <p:spPr>
            <a:xfrm>
              <a:off x="8580120" y="3575685"/>
              <a:ext cx="458152" cy="9525"/>
            </a:xfrm>
            <a:custGeom>
              <a:avLst/>
              <a:gdLst>
                <a:gd name="connsiteX0" fmla="*/ 0 w 458152"/>
                <a:gd name="connsiteY0" fmla="*/ 0 h 9525"/>
                <a:gd name="connsiteX1" fmla="*/ 458153 w 458152"/>
                <a:gd name="connsiteY1" fmla="*/ 0 h 9525"/>
              </a:gdLst>
              <a:ahLst/>
              <a:cxnLst>
                <a:cxn ang="0">
                  <a:pos x="connsiteX0" y="connsiteY0"/>
                </a:cxn>
                <a:cxn ang="0">
                  <a:pos x="connsiteX1" y="connsiteY1"/>
                </a:cxn>
              </a:cxnLst>
              <a:rect l="l" t="t" r="r" b="b"/>
              <a:pathLst>
                <a:path w="458152" h="9525">
                  <a:moveTo>
                    <a:pt x="0" y="0"/>
                  </a:moveTo>
                  <a:lnTo>
                    <a:pt x="458153" y="0"/>
                  </a:lnTo>
                </a:path>
              </a:pathLst>
            </a:custGeom>
            <a:ln w="19050" cap="flat">
              <a:solidFill>
                <a:schemeClr val="accent1"/>
              </a:solid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DBABBD8A-F80E-4A36-8CAE-8F84B9156B6E}"/>
                </a:ext>
              </a:extLst>
            </p:cNvPr>
            <p:cNvSpPr/>
            <p:nvPr/>
          </p:nvSpPr>
          <p:spPr>
            <a:xfrm>
              <a:off x="9034462" y="3526155"/>
              <a:ext cx="9525" cy="174307"/>
            </a:xfrm>
            <a:custGeom>
              <a:avLst/>
              <a:gdLst>
                <a:gd name="connsiteX0" fmla="*/ 0 w 9525"/>
                <a:gd name="connsiteY0" fmla="*/ 0 h 174307"/>
                <a:gd name="connsiteX1" fmla="*/ 0 w 9525"/>
                <a:gd name="connsiteY1" fmla="*/ 174308 h 174307"/>
              </a:gdLst>
              <a:ahLst/>
              <a:cxnLst>
                <a:cxn ang="0">
                  <a:pos x="connsiteX0" y="connsiteY0"/>
                </a:cxn>
                <a:cxn ang="0">
                  <a:pos x="connsiteX1" y="connsiteY1"/>
                </a:cxn>
              </a:cxnLst>
              <a:rect l="l" t="t" r="r" b="b"/>
              <a:pathLst>
                <a:path w="9525" h="174307">
                  <a:moveTo>
                    <a:pt x="0" y="0"/>
                  </a:moveTo>
                  <a:lnTo>
                    <a:pt x="0" y="174308"/>
                  </a:lnTo>
                </a:path>
              </a:pathLst>
            </a:custGeom>
            <a:ln w="19050" cap="flat">
              <a:solidFill>
                <a:schemeClr val="accent1"/>
              </a:solid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ED04C87B-03AC-464B-8F84-19761642242D}"/>
                </a:ext>
              </a:extLst>
            </p:cNvPr>
            <p:cNvSpPr/>
            <p:nvPr/>
          </p:nvSpPr>
          <p:spPr>
            <a:xfrm>
              <a:off x="8889682" y="3575685"/>
              <a:ext cx="144780" cy="81914"/>
            </a:xfrm>
            <a:custGeom>
              <a:avLst/>
              <a:gdLst>
                <a:gd name="connsiteX0" fmla="*/ 0 w 144780"/>
                <a:gd name="connsiteY0" fmla="*/ 0 h 81914"/>
                <a:gd name="connsiteX1" fmla="*/ 0 w 144780"/>
                <a:gd name="connsiteY1" fmla="*/ 81915 h 81914"/>
                <a:gd name="connsiteX2" fmla="*/ 144780 w 144780"/>
                <a:gd name="connsiteY2" fmla="*/ 81915 h 81914"/>
              </a:gdLst>
              <a:ahLst/>
              <a:cxnLst>
                <a:cxn ang="0">
                  <a:pos x="connsiteX0" y="connsiteY0"/>
                </a:cxn>
                <a:cxn ang="0">
                  <a:pos x="connsiteX1" y="connsiteY1"/>
                </a:cxn>
                <a:cxn ang="0">
                  <a:pos x="connsiteX2" y="connsiteY2"/>
                </a:cxn>
              </a:cxnLst>
              <a:rect l="l" t="t" r="r" b="b"/>
              <a:pathLst>
                <a:path w="144780" h="81914">
                  <a:moveTo>
                    <a:pt x="0" y="0"/>
                  </a:moveTo>
                  <a:lnTo>
                    <a:pt x="0" y="81915"/>
                  </a:lnTo>
                  <a:lnTo>
                    <a:pt x="144780" y="81915"/>
                  </a:lnTo>
                </a:path>
              </a:pathLst>
            </a:custGeom>
            <a:noFill/>
            <a:ln w="19050" cap="flat">
              <a:solidFill>
                <a:schemeClr val="accent1"/>
              </a:solid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45A0837C-5E04-41D0-8A19-0711CF99BDAA}"/>
                </a:ext>
              </a:extLst>
            </p:cNvPr>
            <p:cNvSpPr/>
            <p:nvPr/>
          </p:nvSpPr>
          <p:spPr>
            <a:xfrm>
              <a:off x="8646794" y="3337559"/>
              <a:ext cx="240982" cy="123825"/>
            </a:xfrm>
            <a:custGeom>
              <a:avLst/>
              <a:gdLst>
                <a:gd name="connsiteX0" fmla="*/ 0 w 240982"/>
                <a:gd name="connsiteY0" fmla="*/ 123825 h 123825"/>
                <a:gd name="connsiteX1" fmla="*/ 0 w 240982"/>
                <a:gd name="connsiteY1" fmla="*/ 68580 h 123825"/>
                <a:gd name="connsiteX2" fmla="*/ 68580 w 240982"/>
                <a:gd name="connsiteY2" fmla="*/ 0 h 123825"/>
                <a:gd name="connsiteX3" fmla="*/ 172403 w 240982"/>
                <a:gd name="connsiteY3" fmla="*/ 0 h 123825"/>
                <a:gd name="connsiteX4" fmla="*/ 240982 w 240982"/>
                <a:gd name="connsiteY4" fmla="*/ 68580 h 123825"/>
                <a:gd name="connsiteX5" fmla="*/ 240982 w 240982"/>
                <a:gd name="connsiteY5" fmla="*/ 12382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982" h="123825">
                  <a:moveTo>
                    <a:pt x="0" y="123825"/>
                  </a:moveTo>
                  <a:lnTo>
                    <a:pt x="0" y="68580"/>
                  </a:lnTo>
                  <a:cubicBezTo>
                    <a:pt x="0" y="30480"/>
                    <a:pt x="30480" y="0"/>
                    <a:pt x="68580" y="0"/>
                  </a:cubicBezTo>
                  <a:lnTo>
                    <a:pt x="172403" y="0"/>
                  </a:lnTo>
                  <a:cubicBezTo>
                    <a:pt x="210503" y="0"/>
                    <a:pt x="240982" y="30480"/>
                    <a:pt x="240982" y="68580"/>
                  </a:cubicBezTo>
                  <a:lnTo>
                    <a:pt x="240982" y="123825"/>
                  </a:lnTo>
                </a:path>
              </a:pathLst>
            </a:custGeom>
            <a:noFill/>
            <a:ln w="19050" cap="flat">
              <a:solidFill>
                <a:schemeClr val="accent1"/>
              </a:solid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ACCAC50A-A092-42B2-9AC8-58CBFFA98E54}"/>
                </a:ext>
              </a:extLst>
            </p:cNvPr>
            <p:cNvSpPr/>
            <p:nvPr/>
          </p:nvSpPr>
          <p:spPr>
            <a:xfrm>
              <a:off x="8741092" y="3358515"/>
              <a:ext cx="52387" cy="91440"/>
            </a:xfrm>
            <a:custGeom>
              <a:avLst/>
              <a:gdLst>
                <a:gd name="connsiteX0" fmla="*/ 7620 w 52387"/>
                <a:gd name="connsiteY0" fmla="*/ 2857 h 91440"/>
                <a:gd name="connsiteX1" fmla="*/ 0 w 52387"/>
                <a:gd name="connsiteY1" fmla="*/ 60007 h 91440"/>
                <a:gd name="connsiteX2" fmla="*/ 26670 w 52387"/>
                <a:gd name="connsiteY2" fmla="*/ 91440 h 91440"/>
                <a:gd name="connsiteX3" fmla="*/ 52388 w 52387"/>
                <a:gd name="connsiteY3" fmla="*/ 60960 h 91440"/>
                <a:gd name="connsiteX4" fmla="*/ 41910 w 52387"/>
                <a:gd name="connsiteY4" fmla="*/ 0 h 91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91440">
                  <a:moveTo>
                    <a:pt x="7620" y="2857"/>
                  </a:moveTo>
                  <a:lnTo>
                    <a:pt x="0" y="60007"/>
                  </a:lnTo>
                  <a:lnTo>
                    <a:pt x="26670" y="91440"/>
                  </a:lnTo>
                  <a:lnTo>
                    <a:pt x="52388" y="60960"/>
                  </a:lnTo>
                  <a:lnTo>
                    <a:pt x="41910" y="0"/>
                  </a:lnTo>
                </a:path>
              </a:pathLst>
            </a:custGeom>
            <a:noFill/>
            <a:ln w="19050" cap="flat">
              <a:solidFill>
                <a:schemeClr val="accent1"/>
              </a:solidFill>
              <a:prstDash val="solid"/>
              <a:miter/>
            </a:ln>
          </p:spPr>
          <p:txBody>
            <a:bodyPr rtlCol="0" anchor="ctr"/>
            <a:lstStyle/>
            <a:p>
              <a:endParaRPr lang="en-IN"/>
            </a:p>
          </p:txBody>
        </p:sp>
      </p:grpSp>
      <p:sp>
        <p:nvSpPr>
          <p:cNvPr id="264" name="Rectangle 263">
            <a:extLst>
              <a:ext uri="{FF2B5EF4-FFF2-40B4-BE49-F238E27FC236}">
                <a16:creationId xmlns:a16="http://schemas.microsoft.com/office/drawing/2014/main" id="{33A169FE-7A72-405C-B61F-90C39100DA77}"/>
              </a:ext>
            </a:extLst>
          </p:cNvPr>
          <p:cNvSpPr/>
          <p:nvPr/>
        </p:nvSpPr>
        <p:spPr>
          <a:xfrm>
            <a:off x="8819909" y="2824842"/>
            <a:ext cx="3944951" cy="487599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6" name="TextBox 265">
            <a:extLst>
              <a:ext uri="{FF2B5EF4-FFF2-40B4-BE49-F238E27FC236}">
                <a16:creationId xmlns:a16="http://schemas.microsoft.com/office/drawing/2014/main" id="{130A94DB-5313-45AB-9887-30997FB0A494}"/>
              </a:ext>
            </a:extLst>
          </p:cNvPr>
          <p:cNvSpPr txBox="1"/>
          <p:nvPr/>
        </p:nvSpPr>
        <p:spPr>
          <a:xfrm>
            <a:off x="8915867" y="2899824"/>
            <a:ext cx="3733713" cy="4774705"/>
          </a:xfrm>
          <a:prstGeom prst="rect">
            <a:avLst/>
          </a:prstGeom>
          <a:noFill/>
        </p:spPr>
        <p:txBody>
          <a:bodyPr wrap="square">
            <a:spAutoFit/>
          </a:bodyPr>
          <a:lstStyle/>
          <a:p>
            <a:pPr algn="ctr">
              <a:lnSpc>
                <a:spcPct val="107000"/>
              </a:lnSpc>
              <a:spcBef>
                <a:spcPts val="600"/>
              </a:spcBef>
              <a:spcAft>
                <a:spcPts val="700"/>
              </a:spcAft>
            </a:pPr>
            <a:r>
              <a:rPr lang="en-IN" sz="1400" b="1" dirty="0">
                <a:solidFill>
                  <a:srgbClr val="0A3E6E"/>
                </a:solidFill>
                <a:latin typeface="Arial" panose="020B0604020202020204" pitchFamily="34" charset="0"/>
                <a:cs typeface="Times New Roman" panose="02020603050405020304" pitchFamily="18" charset="0"/>
              </a:rPr>
              <a:t>Credit agency reports such as </a:t>
            </a:r>
            <a:br>
              <a:rPr lang="en-IN" sz="1400" b="1" dirty="0">
                <a:solidFill>
                  <a:srgbClr val="0A3E6E"/>
                </a:solidFill>
                <a:latin typeface="Arial" panose="020B0604020202020204" pitchFamily="34" charset="0"/>
                <a:cs typeface="Times New Roman" panose="02020603050405020304" pitchFamily="18" charset="0"/>
              </a:rPr>
            </a:br>
            <a:r>
              <a:rPr lang="en-IN" sz="1400" b="1" dirty="0">
                <a:solidFill>
                  <a:srgbClr val="0A3E6E"/>
                </a:solidFill>
                <a:latin typeface="Arial" panose="020B0604020202020204" pitchFamily="34" charset="0"/>
                <a:cs typeface="Times New Roman" panose="02020603050405020304" pitchFamily="18" charset="0"/>
              </a:rPr>
              <a:t>Dun and Bradstreet </a:t>
            </a:r>
            <a:endParaRPr lang="en-US" sz="1400" b="1" dirty="0">
              <a:solidFill>
                <a:srgbClr val="0A3E6E"/>
              </a:solidFill>
              <a:latin typeface="Arial" panose="020B0604020202020204" pitchFamily="34" charset="0"/>
              <a:cs typeface="Times New Roman" panose="02020603050405020304" pitchFamily="18" charset="0"/>
            </a:endParaRPr>
          </a:p>
          <a:p>
            <a:pPr algn="ctr">
              <a:lnSpc>
                <a:spcPct val="107000"/>
              </a:lnSpc>
              <a:spcBef>
                <a:spcPts val="600"/>
              </a:spcBef>
              <a:spcAft>
                <a:spcPts val="700"/>
              </a:spcAft>
            </a:pPr>
            <a:r>
              <a:rPr lang="en-IN" sz="1400" b="1" dirty="0">
                <a:solidFill>
                  <a:srgbClr val="0A3E6E"/>
                </a:solidFill>
                <a:latin typeface="Arial" panose="020B0604020202020204" pitchFamily="34" charset="0"/>
                <a:cs typeface="Times New Roman" panose="02020603050405020304" pitchFamily="18" charset="0"/>
              </a:rPr>
              <a:t>Internet research and company website </a:t>
            </a:r>
            <a:endParaRPr lang="en-US" sz="1400" b="1" dirty="0">
              <a:solidFill>
                <a:srgbClr val="0A3E6E"/>
              </a:solidFill>
              <a:latin typeface="Arial" panose="020B0604020202020204" pitchFamily="34" charset="0"/>
              <a:cs typeface="Times New Roman" panose="02020603050405020304" pitchFamily="18" charset="0"/>
            </a:endParaRPr>
          </a:p>
          <a:p>
            <a:pPr algn="ctr">
              <a:lnSpc>
                <a:spcPct val="107000"/>
              </a:lnSpc>
              <a:spcBef>
                <a:spcPts val="600"/>
              </a:spcBef>
              <a:spcAft>
                <a:spcPts val="700"/>
              </a:spcAft>
            </a:pPr>
            <a:r>
              <a:rPr lang="en-IN" sz="1400" b="1" dirty="0">
                <a:solidFill>
                  <a:srgbClr val="0A3E6E"/>
                </a:solidFill>
                <a:latin typeface="Arial" panose="020B0604020202020204" pitchFamily="34" charset="0"/>
                <a:cs typeface="Times New Roman" panose="02020603050405020304" pitchFamily="18" charset="0"/>
              </a:rPr>
              <a:t>Trade magazines </a:t>
            </a:r>
            <a:endParaRPr lang="en-US" sz="1400" b="1" dirty="0">
              <a:solidFill>
                <a:srgbClr val="0A3E6E"/>
              </a:solidFill>
              <a:latin typeface="Arial" panose="020B0604020202020204" pitchFamily="34" charset="0"/>
              <a:cs typeface="Times New Roman" panose="02020603050405020304" pitchFamily="18" charset="0"/>
            </a:endParaRPr>
          </a:p>
          <a:p>
            <a:pPr algn="ctr">
              <a:lnSpc>
                <a:spcPct val="107000"/>
              </a:lnSpc>
              <a:spcBef>
                <a:spcPts val="600"/>
              </a:spcBef>
              <a:spcAft>
                <a:spcPts val="700"/>
              </a:spcAft>
            </a:pPr>
            <a:r>
              <a:rPr lang="en-IN" sz="1400" b="1" dirty="0">
                <a:solidFill>
                  <a:srgbClr val="0A3E6E"/>
                </a:solidFill>
                <a:latin typeface="Arial" panose="020B0604020202020204" pitchFamily="34" charset="0"/>
                <a:cs typeface="Times New Roman" panose="02020603050405020304" pitchFamily="18" charset="0"/>
              </a:rPr>
              <a:t>Company brochures </a:t>
            </a:r>
            <a:endParaRPr lang="en-US" sz="1400" b="1" dirty="0">
              <a:solidFill>
                <a:srgbClr val="0A3E6E"/>
              </a:solidFill>
              <a:latin typeface="Arial" panose="020B0604020202020204" pitchFamily="34" charset="0"/>
              <a:cs typeface="Times New Roman" panose="02020603050405020304" pitchFamily="18" charset="0"/>
            </a:endParaRPr>
          </a:p>
          <a:p>
            <a:pPr algn="ctr">
              <a:lnSpc>
                <a:spcPct val="107000"/>
              </a:lnSpc>
              <a:spcBef>
                <a:spcPts val="600"/>
              </a:spcBef>
              <a:spcAft>
                <a:spcPts val="700"/>
              </a:spcAft>
            </a:pPr>
            <a:r>
              <a:rPr lang="en-IN" sz="1400" b="1" dirty="0">
                <a:solidFill>
                  <a:srgbClr val="0A3E6E"/>
                </a:solidFill>
                <a:latin typeface="Arial" panose="020B0604020202020204" pitchFamily="34" charset="0"/>
                <a:cs typeface="Times New Roman" panose="02020603050405020304" pitchFamily="18" charset="0"/>
              </a:rPr>
              <a:t>Your own bank's industry files </a:t>
            </a:r>
            <a:endParaRPr lang="en-US" sz="1400" b="1" dirty="0">
              <a:solidFill>
                <a:srgbClr val="0A3E6E"/>
              </a:solidFill>
              <a:latin typeface="Arial" panose="020B0604020202020204" pitchFamily="34" charset="0"/>
              <a:cs typeface="Times New Roman" panose="02020603050405020304" pitchFamily="18" charset="0"/>
            </a:endParaRPr>
          </a:p>
          <a:p>
            <a:pPr algn="ctr">
              <a:lnSpc>
                <a:spcPct val="107000"/>
              </a:lnSpc>
              <a:spcBef>
                <a:spcPts val="600"/>
              </a:spcBef>
              <a:spcAft>
                <a:spcPts val="700"/>
              </a:spcAft>
            </a:pPr>
            <a:r>
              <a:rPr lang="en-IN" sz="1400" b="1" dirty="0">
                <a:solidFill>
                  <a:srgbClr val="0A3E6E"/>
                </a:solidFill>
                <a:latin typeface="Arial" panose="020B0604020202020204" pitchFamily="34" charset="0"/>
                <a:cs typeface="Times New Roman" panose="02020603050405020304" pitchFamily="18" charset="0"/>
              </a:rPr>
              <a:t>Interviews with management </a:t>
            </a:r>
            <a:endParaRPr lang="en-US" sz="1400" b="1" dirty="0">
              <a:solidFill>
                <a:srgbClr val="0A3E6E"/>
              </a:solidFill>
              <a:latin typeface="Arial" panose="020B0604020202020204" pitchFamily="34" charset="0"/>
              <a:cs typeface="Times New Roman" panose="02020603050405020304" pitchFamily="18" charset="0"/>
            </a:endParaRPr>
          </a:p>
          <a:p>
            <a:pPr algn="ctr">
              <a:lnSpc>
                <a:spcPct val="107000"/>
              </a:lnSpc>
              <a:spcBef>
                <a:spcPts val="600"/>
              </a:spcBef>
              <a:spcAft>
                <a:spcPts val="700"/>
              </a:spcAft>
            </a:pPr>
            <a:r>
              <a:rPr lang="en-IN" sz="1400" b="1" dirty="0">
                <a:solidFill>
                  <a:srgbClr val="0A3E6E"/>
                </a:solidFill>
                <a:latin typeface="Arial" panose="020B0604020202020204" pitchFamily="34" charset="0"/>
                <a:cs typeface="Times New Roman" panose="02020603050405020304" pitchFamily="18" charset="0"/>
              </a:rPr>
              <a:t>References from </a:t>
            </a:r>
            <a:br>
              <a:rPr lang="en-IN" sz="1400" b="1" dirty="0">
                <a:solidFill>
                  <a:srgbClr val="0A3E6E"/>
                </a:solidFill>
                <a:latin typeface="Arial" panose="020B0604020202020204" pitchFamily="34" charset="0"/>
                <a:cs typeface="Times New Roman" panose="02020603050405020304" pitchFamily="18" charset="0"/>
              </a:rPr>
            </a:br>
            <a:r>
              <a:rPr lang="en-IN" sz="1400" b="1" dirty="0">
                <a:solidFill>
                  <a:srgbClr val="0A3E6E"/>
                </a:solidFill>
                <a:latin typeface="Arial" panose="020B0604020202020204" pitchFamily="34" charset="0"/>
                <a:cs typeface="Times New Roman" panose="02020603050405020304" pitchFamily="18" charset="0"/>
              </a:rPr>
              <a:t>customers and suppliers </a:t>
            </a:r>
            <a:endParaRPr lang="en-US" sz="1400" b="1" dirty="0">
              <a:solidFill>
                <a:srgbClr val="0A3E6E"/>
              </a:solidFill>
              <a:latin typeface="Arial" panose="020B0604020202020204" pitchFamily="34" charset="0"/>
              <a:cs typeface="Times New Roman" panose="02020603050405020304" pitchFamily="18" charset="0"/>
            </a:endParaRPr>
          </a:p>
          <a:p>
            <a:pPr marR="0" algn="ctr">
              <a:lnSpc>
                <a:spcPct val="107000"/>
              </a:lnSpc>
              <a:spcBef>
                <a:spcPts val="600"/>
              </a:spcBef>
              <a:spcAft>
                <a:spcPts val="700"/>
              </a:spcAft>
            </a:pPr>
            <a:r>
              <a:rPr lang="en-IN" sz="1400" b="1" dirty="0">
                <a:solidFill>
                  <a:srgbClr val="0A3E6E"/>
                </a:solidFill>
                <a:latin typeface="Arial" panose="020B0604020202020204" pitchFamily="34" charset="0"/>
                <a:cs typeface="Times New Roman" panose="02020603050405020304" pitchFamily="18" charset="0"/>
              </a:rPr>
              <a:t>References from managers </a:t>
            </a:r>
            <a:br>
              <a:rPr lang="en-IN" sz="1400" b="1" dirty="0">
                <a:solidFill>
                  <a:srgbClr val="0A3E6E"/>
                </a:solidFill>
                <a:latin typeface="Arial" panose="020B0604020202020204" pitchFamily="34" charset="0"/>
                <a:cs typeface="Times New Roman" panose="02020603050405020304" pitchFamily="18" charset="0"/>
              </a:rPr>
            </a:br>
            <a:r>
              <a:rPr lang="en-IN" sz="1400" b="1" dirty="0">
                <a:solidFill>
                  <a:srgbClr val="0A3E6E"/>
                </a:solidFill>
                <a:latin typeface="Arial" panose="020B0604020202020204" pitchFamily="34" charset="0"/>
                <a:cs typeface="Times New Roman" panose="02020603050405020304" pitchFamily="18" charset="0"/>
              </a:rPr>
              <a:t>or directors of your bank </a:t>
            </a:r>
            <a:endParaRPr lang="en-US" sz="1400" b="1" dirty="0">
              <a:solidFill>
                <a:srgbClr val="0A3E6E"/>
              </a:solidFill>
              <a:latin typeface="Arial" panose="020B0604020202020204" pitchFamily="34" charset="0"/>
              <a:cs typeface="Times New Roman" panose="02020603050405020304" pitchFamily="18" charset="0"/>
            </a:endParaRPr>
          </a:p>
          <a:p>
            <a:pPr marR="0" algn="ctr">
              <a:spcBef>
                <a:spcPts val="600"/>
              </a:spcBef>
              <a:spcAft>
                <a:spcPts val="700"/>
              </a:spcAft>
            </a:pPr>
            <a:r>
              <a:rPr lang="en-IN" sz="1400" dirty="0">
                <a:latin typeface="Arial" panose="020B0604020202020204" pitchFamily="34" charset="0"/>
                <a:cs typeface="Times New Roman" panose="02020603050405020304" pitchFamily="18" charset="0"/>
              </a:rPr>
              <a:t>References from current or former </a:t>
            </a:r>
            <a:br>
              <a:rPr lang="en-IN" sz="1400" dirty="0">
                <a:latin typeface="Arial" panose="020B0604020202020204" pitchFamily="34" charset="0"/>
                <a:cs typeface="Times New Roman" panose="02020603050405020304" pitchFamily="18" charset="0"/>
              </a:rPr>
            </a:br>
            <a:r>
              <a:rPr lang="en-IN" sz="1400" dirty="0">
                <a:latin typeface="Arial" panose="020B0604020202020204" pitchFamily="34" charset="0"/>
                <a:cs typeface="Times New Roman" panose="02020603050405020304" pitchFamily="18" charset="0"/>
              </a:rPr>
              <a:t>bankers of the company </a:t>
            </a:r>
            <a:endParaRPr lang="en-US" sz="1400" dirty="0">
              <a:latin typeface="Arial" panose="020B0604020202020204" pitchFamily="34" charset="0"/>
              <a:cs typeface="Times New Roman" panose="02020603050405020304" pitchFamily="18" charset="0"/>
            </a:endParaRPr>
          </a:p>
          <a:p>
            <a:pPr algn="ctr">
              <a:spcBef>
                <a:spcPts val="600"/>
              </a:spcBef>
              <a:spcAft>
                <a:spcPts val="700"/>
              </a:spcAft>
            </a:pPr>
            <a:r>
              <a:rPr lang="en-IN" sz="1400" b="1" dirty="0">
                <a:solidFill>
                  <a:srgbClr val="0A3E6E"/>
                </a:solidFill>
                <a:latin typeface="Arial" panose="020B0604020202020204" pitchFamily="34" charset="0"/>
                <a:cs typeface="Times New Roman" panose="02020603050405020304" pitchFamily="18" charset="0"/>
              </a:rPr>
              <a:t>Tours of the facilities</a:t>
            </a:r>
            <a:endParaRPr lang="en-US" sz="1400" b="1" dirty="0">
              <a:solidFill>
                <a:srgbClr val="0A3E6E"/>
              </a:solidFill>
              <a:latin typeface="Arial" panose="020B0604020202020204" pitchFamily="34" charset="0"/>
              <a:cs typeface="Times New Roman" panose="02020603050405020304" pitchFamily="18" charset="0"/>
            </a:endParaRPr>
          </a:p>
        </p:txBody>
      </p:sp>
      <p:cxnSp>
        <p:nvCxnSpPr>
          <p:cNvPr id="267" name="Straight Connector 266">
            <a:extLst>
              <a:ext uri="{FF2B5EF4-FFF2-40B4-BE49-F238E27FC236}">
                <a16:creationId xmlns:a16="http://schemas.microsoft.com/office/drawing/2014/main" id="{D1AD2AA1-C979-40DB-AA4C-A51D674EEE08}"/>
              </a:ext>
            </a:extLst>
          </p:cNvPr>
          <p:cNvCxnSpPr>
            <a:cxnSpLocks/>
          </p:cNvCxnSpPr>
          <p:nvPr/>
        </p:nvCxnSpPr>
        <p:spPr>
          <a:xfrm>
            <a:off x="9107602" y="3471965"/>
            <a:ext cx="3369564" cy="0"/>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4666DB65-82F2-4B20-B671-8DC0F0532FF6}"/>
              </a:ext>
            </a:extLst>
          </p:cNvPr>
          <p:cNvCxnSpPr>
            <a:cxnSpLocks/>
          </p:cNvCxnSpPr>
          <p:nvPr/>
        </p:nvCxnSpPr>
        <p:spPr>
          <a:xfrm>
            <a:off x="9107602" y="3887891"/>
            <a:ext cx="3369564" cy="0"/>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F495DB0-0973-4EAD-8ED1-96F5CF1A148F}"/>
              </a:ext>
            </a:extLst>
          </p:cNvPr>
          <p:cNvCxnSpPr>
            <a:cxnSpLocks/>
          </p:cNvCxnSpPr>
          <p:nvPr/>
        </p:nvCxnSpPr>
        <p:spPr>
          <a:xfrm>
            <a:off x="9107602" y="4272912"/>
            <a:ext cx="3369564" cy="0"/>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0416086-3A0B-4F16-AEE8-8506E3609F0A}"/>
              </a:ext>
            </a:extLst>
          </p:cNvPr>
          <p:cNvCxnSpPr>
            <a:cxnSpLocks/>
          </p:cNvCxnSpPr>
          <p:nvPr/>
        </p:nvCxnSpPr>
        <p:spPr>
          <a:xfrm>
            <a:off x="9107602" y="4668305"/>
            <a:ext cx="3369564" cy="0"/>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4C5E2D79-1CDD-4252-A9F2-D8D41F7006B1}"/>
              </a:ext>
            </a:extLst>
          </p:cNvPr>
          <p:cNvCxnSpPr>
            <a:cxnSpLocks/>
          </p:cNvCxnSpPr>
          <p:nvPr/>
        </p:nvCxnSpPr>
        <p:spPr>
          <a:xfrm>
            <a:off x="9107602" y="5032160"/>
            <a:ext cx="3369564" cy="0"/>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0B17A2E3-DD37-4920-A723-711557904016}"/>
              </a:ext>
            </a:extLst>
          </p:cNvPr>
          <p:cNvCxnSpPr>
            <a:cxnSpLocks/>
          </p:cNvCxnSpPr>
          <p:nvPr/>
        </p:nvCxnSpPr>
        <p:spPr>
          <a:xfrm>
            <a:off x="9107602" y="5434115"/>
            <a:ext cx="3369564" cy="0"/>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F3EA272F-4029-4AC0-A3B0-C8CAA42E028A}"/>
              </a:ext>
            </a:extLst>
          </p:cNvPr>
          <p:cNvCxnSpPr>
            <a:cxnSpLocks/>
          </p:cNvCxnSpPr>
          <p:nvPr/>
        </p:nvCxnSpPr>
        <p:spPr>
          <a:xfrm>
            <a:off x="9107602" y="6057050"/>
            <a:ext cx="3369564" cy="0"/>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79C65689-3EAA-41E0-9E30-261F2117A83F}"/>
              </a:ext>
            </a:extLst>
          </p:cNvPr>
          <p:cNvCxnSpPr>
            <a:cxnSpLocks/>
          </p:cNvCxnSpPr>
          <p:nvPr/>
        </p:nvCxnSpPr>
        <p:spPr>
          <a:xfrm>
            <a:off x="9107602" y="6685700"/>
            <a:ext cx="3369564" cy="0"/>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F327938B-AB60-40AF-A72C-BF36EA0DE660}"/>
              </a:ext>
            </a:extLst>
          </p:cNvPr>
          <p:cNvCxnSpPr>
            <a:cxnSpLocks/>
          </p:cNvCxnSpPr>
          <p:nvPr/>
        </p:nvCxnSpPr>
        <p:spPr>
          <a:xfrm>
            <a:off x="9107602" y="7278155"/>
            <a:ext cx="3369564" cy="0"/>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276" name="Graphic 275" descr="History">
            <a:extLst>
              <a:ext uri="{FF2B5EF4-FFF2-40B4-BE49-F238E27FC236}">
                <a16:creationId xmlns:a16="http://schemas.microsoft.com/office/drawing/2014/main" id="{19D826D3-7627-41E4-B920-2D9D6261CB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21000" y="6416611"/>
            <a:ext cx="687003" cy="687003"/>
          </a:xfrm>
          <a:prstGeom prst="rect">
            <a:avLst/>
          </a:prstGeom>
        </p:spPr>
      </p:pic>
      <p:sp>
        <p:nvSpPr>
          <p:cNvPr id="3" name="Slide Number Placeholder 2">
            <a:extLst>
              <a:ext uri="{FF2B5EF4-FFF2-40B4-BE49-F238E27FC236}">
                <a16:creationId xmlns:a16="http://schemas.microsoft.com/office/drawing/2014/main" id="{95AB7061-273A-43CE-8A87-B31034DD02B3}"/>
              </a:ext>
            </a:extLst>
          </p:cNvPr>
          <p:cNvSpPr>
            <a:spLocks noGrp="1"/>
          </p:cNvSpPr>
          <p:nvPr>
            <p:ph type="sldNum" sz="quarter" idx="12"/>
          </p:nvPr>
        </p:nvSpPr>
        <p:spPr/>
        <p:txBody>
          <a:bodyPr/>
          <a:lstStyle/>
          <a:p>
            <a:fld id="{71A628A0-E779-4D32-97F1-9C80A60D6EF0}" type="slidenum">
              <a:rPr lang="en-IN" smtClean="0"/>
              <a:pPr/>
              <a:t>123</a:t>
            </a:fld>
            <a:r>
              <a:rPr lang="en-IN"/>
              <a:t> of 116</a:t>
            </a:r>
            <a:endParaRPr lang="en-IN" dirty="0"/>
          </a:p>
        </p:txBody>
      </p:sp>
    </p:spTree>
    <p:extLst>
      <p:ext uri="{BB962C8B-B14F-4D97-AF65-F5344CB8AC3E}">
        <p14:creationId xmlns:p14="http://schemas.microsoft.com/office/powerpoint/2010/main" val="16056272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49637-2143-4879-BE45-668E63C43CAA}"/>
              </a:ext>
            </a:extLst>
          </p:cNvPr>
          <p:cNvSpPr>
            <a:spLocks noGrp="1"/>
          </p:cNvSpPr>
          <p:nvPr>
            <p:ph type="title"/>
          </p:nvPr>
        </p:nvSpPr>
        <p:spPr/>
        <p:txBody>
          <a:bodyPr/>
          <a:lstStyle/>
          <a:p>
            <a:pPr marL="0" marR="0">
              <a:lnSpc>
                <a:spcPct val="107000"/>
              </a:lnSpc>
              <a:spcBef>
                <a:spcPts val="1000"/>
              </a:spcBef>
              <a:spcAft>
                <a:spcPts val="1000"/>
              </a:spcAft>
            </a:pPr>
            <a:r>
              <a:rPr lang="en-IN" sz="1800" b="1">
                <a:effectLst/>
                <a:latin typeface="Arial" panose="020B0604020202020204" pitchFamily="34" charset="0"/>
                <a:ea typeface="Calibri" panose="020F0502020204030204" pitchFamily="34" charset="0"/>
                <a:cs typeface="Times New Roman" panose="02020603050405020304" pitchFamily="18" charset="0"/>
              </a:rPr>
              <a:t>Sources of Nonfinancial Information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9" name="Rectangle 148">
            <a:extLst>
              <a:ext uri="{FF2B5EF4-FFF2-40B4-BE49-F238E27FC236}">
                <a16:creationId xmlns:a16="http://schemas.microsoft.com/office/drawing/2014/main" id="{67C659ED-AF0C-4870-975C-437442462B89}"/>
              </a:ext>
            </a:extLst>
          </p:cNvPr>
          <p:cNvSpPr/>
          <p:nvPr/>
        </p:nvSpPr>
        <p:spPr>
          <a:xfrm rot="5400000">
            <a:off x="6260916" y="1196893"/>
            <a:ext cx="4875987" cy="813190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98FB9B2-2DF4-4427-87D6-252D0B14FD9D}"/>
              </a:ext>
            </a:extLst>
          </p:cNvPr>
          <p:cNvSpPr txBox="1"/>
          <p:nvPr/>
        </p:nvSpPr>
        <p:spPr>
          <a:xfrm>
            <a:off x="301752" y="2057400"/>
            <a:ext cx="11337563" cy="672172"/>
          </a:xfrm>
          <a:prstGeom prst="rect">
            <a:avLst/>
          </a:prstGeom>
          <a:noFill/>
        </p:spPr>
        <p:txBody>
          <a:bodyPr wrap="square">
            <a:spAutoFit/>
          </a:bodyPr>
          <a:lstStyle/>
          <a:p>
            <a:pPr marL="0" marR="0" indent="0">
              <a:lnSpc>
                <a:spcPct val="107000"/>
              </a:lnSpc>
              <a:spcBef>
                <a:spcPts val="400"/>
              </a:spcBef>
              <a:spcAft>
                <a:spcPts val="400"/>
              </a:spcAft>
              <a:buNone/>
            </a:pPr>
            <a:r>
              <a:rPr lang="en-US" sz="1600" dirty="0">
                <a:effectLst/>
                <a:latin typeface="Arial" panose="020B0604020202020204" pitchFamily="34" charset="0"/>
                <a:ea typeface="Calibri" panose="020F0502020204030204" pitchFamily="34" charset="0"/>
                <a:cs typeface="Times New Roman" panose="02020603050405020304" pitchFamily="18" charset="0"/>
              </a:rPr>
              <a:t>The more inclusive your company overview is, the better understanding you’ll have of the company.</a:t>
            </a:r>
            <a:r>
              <a:rPr lang="en-US" sz="1400" dirty="0">
                <a:effectLst/>
                <a:latin typeface="Arial" panose="020B0604020202020204" pitchFamily="34" charset="0"/>
                <a:ea typeface="Calibri" panose="020F0502020204030204" pitchFamily="34" charset="0"/>
                <a:cs typeface="Times New Roman" panose="02020603050405020304" pitchFamily="18" charset="0"/>
              </a:rPr>
              <a:t> </a:t>
            </a:r>
          </a:p>
          <a:p>
            <a:pPr marL="0" marR="0" indent="0">
              <a:lnSpc>
                <a:spcPct val="107000"/>
              </a:lnSpc>
              <a:spcBef>
                <a:spcPts val="400"/>
              </a:spcBef>
              <a:spcAft>
                <a:spcPts val="400"/>
              </a:spcAft>
              <a:buNone/>
            </a:pPr>
            <a:r>
              <a:rPr lang="en-US" sz="1400" i="1" dirty="0">
                <a:solidFill>
                  <a:schemeClr val="accent3"/>
                </a:solidFill>
                <a:latin typeface="Arial" panose="020B0604020202020204" pitchFamily="34" charset="0"/>
                <a:cs typeface="Arial" panose="020B0604020202020204" pitchFamily="34" charset="0"/>
              </a:rPr>
              <a:t>Click on each icon to see what you can learn from these different resources. </a:t>
            </a:r>
          </a:p>
        </p:txBody>
      </p:sp>
      <p:sp>
        <p:nvSpPr>
          <p:cNvPr id="151" name="Rectangle 150">
            <a:extLst>
              <a:ext uri="{FF2B5EF4-FFF2-40B4-BE49-F238E27FC236}">
                <a16:creationId xmlns:a16="http://schemas.microsoft.com/office/drawing/2014/main" id="{8ED49D9A-8176-4886-A1AF-01E275526C89}"/>
              </a:ext>
            </a:extLst>
          </p:cNvPr>
          <p:cNvSpPr/>
          <p:nvPr/>
        </p:nvSpPr>
        <p:spPr>
          <a:xfrm rot="5400000">
            <a:off x="39339" y="3012745"/>
            <a:ext cx="1764000" cy="13881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TextBox 151">
            <a:extLst>
              <a:ext uri="{FF2B5EF4-FFF2-40B4-BE49-F238E27FC236}">
                <a16:creationId xmlns:a16="http://schemas.microsoft.com/office/drawing/2014/main" id="{AF8F7BB6-9F5B-4B41-8353-28280A75DC61}"/>
              </a:ext>
            </a:extLst>
          </p:cNvPr>
          <p:cNvSpPr txBox="1"/>
          <p:nvPr/>
        </p:nvSpPr>
        <p:spPr>
          <a:xfrm>
            <a:off x="340926" y="3911843"/>
            <a:ext cx="1160827" cy="670889"/>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Business and Industry </a:t>
            </a:r>
            <a:br>
              <a:rPr lang="en-US" sz="1200" b="1" dirty="0">
                <a:solidFill>
                  <a:schemeClr val="bg1"/>
                </a:solidFill>
                <a:latin typeface="Arial" panose="020B0604020202020204" pitchFamily="34" charset="0"/>
                <a:cs typeface="Times New Roman" panose="02020603050405020304" pitchFamily="18" charset="0"/>
              </a:rPr>
            </a:br>
            <a:r>
              <a:rPr lang="en-US" sz="1200" b="1" dirty="0">
                <a:solidFill>
                  <a:schemeClr val="bg1"/>
                </a:solidFill>
                <a:latin typeface="Arial" panose="020B0604020202020204" pitchFamily="34" charset="0"/>
                <a:cs typeface="Times New Roman" panose="02020603050405020304" pitchFamily="18" charset="0"/>
              </a:rPr>
              <a:t>Description</a:t>
            </a:r>
          </a:p>
        </p:txBody>
      </p:sp>
      <p:sp>
        <p:nvSpPr>
          <p:cNvPr id="153" name="Oval 152">
            <a:extLst>
              <a:ext uri="{FF2B5EF4-FFF2-40B4-BE49-F238E27FC236}">
                <a16:creationId xmlns:a16="http://schemas.microsoft.com/office/drawing/2014/main" id="{14CF8614-C939-4918-B12F-1CCCC2F89107}"/>
              </a:ext>
            </a:extLst>
          </p:cNvPr>
          <p:cNvSpPr/>
          <p:nvPr/>
        </p:nvSpPr>
        <p:spPr>
          <a:xfrm>
            <a:off x="406266" y="2877597"/>
            <a:ext cx="1030147" cy="1030147"/>
          </a:xfrm>
          <a:prstGeom prst="ellipse">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4" name="Group 153">
            <a:extLst>
              <a:ext uri="{FF2B5EF4-FFF2-40B4-BE49-F238E27FC236}">
                <a16:creationId xmlns:a16="http://schemas.microsoft.com/office/drawing/2014/main" id="{756BF49B-FEE7-4E06-BF0F-BAC483E47B62}"/>
              </a:ext>
            </a:extLst>
          </p:cNvPr>
          <p:cNvGrpSpPr/>
          <p:nvPr/>
        </p:nvGrpSpPr>
        <p:grpSpPr>
          <a:xfrm>
            <a:off x="542204" y="3118236"/>
            <a:ext cx="758271" cy="548869"/>
            <a:chOff x="4902517" y="3226117"/>
            <a:chExt cx="555307" cy="401955"/>
          </a:xfrm>
        </p:grpSpPr>
        <p:sp>
          <p:nvSpPr>
            <p:cNvPr id="155" name="Freeform: Shape 154">
              <a:extLst>
                <a:ext uri="{FF2B5EF4-FFF2-40B4-BE49-F238E27FC236}">
                  <a16:creationId xmlns:a16="http://schemas.microsoft.com/office/drawing/2014/main" id="{C5FE03C5-00CB-4661-838D-81FD5B97ADAE}"/>
                </a:ext>
              </a:extLst>
            </p:cNvPr>
            <p:cNvSpPr/>
            <p:nvPr/>
          </p:nvSpPr>
          <p:spPr>
            <a:xfrm>
              <a:off x="4902517" y="3618547"/>
              <a:ext cx="555307" cy="9525"/>
            </a:xfrm>
            <a:custGeom>
              <a:avLst/>
              <a:gdLst>
                <a:gd name="connsiteX0" fmla="*/ 0 w 555307"/>
                <a:gd name="connsiteY0" fmla="*/ 0 h 9525"/>
                <a:gd name="connsiteX1" fmla="*/ 555308 w 555307"/>
                <a:gd name="connsiteY1" fmla="*/ 0 h 9525"/>
              </a:gdLst>
              <a:ahLst/>
              <a:cxnLst>
                <a:cxn ang="0">
                  <a:pos x="connsiteX0" y="connsiteY0"/>
                </a:cxn>
                <a:cxn ang="0">
                  <a:pos x="connsiteX1" y="connsiteY1"/>
                </a:cxn>
              </a:cxnLst>
              <a:rect l="l" t="t" r="r" b="b"/>
              <a:pathLst>
                <a:path w="555307" h="9525">
                  <a:moveTo>
                    <a:pt x="0" y="0"/>
                  </a:moveTo>
                  <a:lnTo>
                    <a:pt x="555308" y="0"/>
                  </a:lnTo>
                </a:path>
              </a:pathLst>
            </a:custGeom>
            <a:ln w="12700" cap="flat">
              <a:solidFill>
                <a:schemeClr val="bg2"/>
              </a:solidFill>
              <a:prstDash val="solid"/>
              <a:miter/>
            </a:ln>
          </p:spPr>
          <p:txBody>
            <a:bodyPr rtlCol="0" anchor="ctr"/>
            <a:lstStyle/>
            <a:p>
              <a:endParaRPr lang="en-IN"/>
            </a:p>
          </p:txBody>
        </p:sp>
        <p:sp>
          <p:nvSpPr>
            <p:cNvPr id="156" name="Freeform: Shape 155">
              <a:extLst>
                <a:ext uri="{FF2B5EF4-FFF2-40B4-BE49-F238E27FC236}">
                  <a16:creationId xmlns:a16="http://schemas.microsoft.com/office/drawing/2014/main" id="{773AA5A3-98E3-4B68-A1A5-22262B294DE1}"/>
                </a:ext>
              </a:extLst>
            </p:cNvPr>
            <p:cNvSpPr/>
            <p:nvPr/>
          </p:nvSpPr>
          <p:spPr>
            <a:xfrm>
              <a:off x="4947284" y="3285172"/>
              <a:ext cx="107632" cy="333375"/>
            </a:xfrm>
            <a:custGeom>
              <a:avLst/>
              <a:gdLst>
                <a:gd name="connsiteX0" fmla="*/ 0 w 107632"/>
                <a:gd name="connsiteY0" fmla="*/ 333375 h 333375"/>
                <a:gd name="connsiteX1" fmla="*/ 0 w 107632"/>
                <a:gd name="connsiteY1" fmla="*/ 0 h 333375"/>
                <a:gd name="connsiteX2" fmla="*/ 107633 w 107632"/>
                <a:gd name="connsiteY2" fmla="*/ 0 h 333375"/>
                <a:gd name="connsiteX3" fmla="*/ 107633 w 107632"/>
                <a:gd name="connsiteY3" fmla="*/ 333375 h 333375"/>
              </a:gdLst>
              <a:ahLst/>
              <a:cxnLst>
                <a:cxn ang="0">
                  <a:pos x="connsiteX0" y="connsiteY0"/>
                </a:cxn>
                <a:cxn ang="0">
                  <a:pos x="connsiteX1" y="connsiteY1"/>
                </a:cxn>
                <a:cxn ang="0">
                  <a:pos x="connsiteX2" y="connsiteY2"/>
                </a:cxn>
                <a:cxn ang="0">
                  <a:pos x="connsiteX3" y="connsiteY3"/>
                </a:cxn>
              </a:cxnLst>
              <a:rect l="l" t="t" r="r" b="b"/>
              <a:pathLst>
                <a:path w="107632" h="333375">
                  <a:moveTo>
                    <a:pt x="0" y="333375"/>
                  </a:moveTo>
                  <a:lnTo>
                    <a:pt x="0" y="0"/>
                  </a:lnTo>
                  <a:lnTo>
                    <a:pt x="107633" y="0"/>
                  </a:lnTo>
                  <a:lnTo>
                    <a:pt x="107633" y="333375"/>
                  </a:lnTo>
                </a:path>
              </a:pathLst>
            </a:custGeom>
            <a:noFill/>
            <a:ln w="12700" cap="flat">
              <a:solidFill>
                <a:schemeClr val="bg2"/>
              </a:solidFill>
              <a:prstDash val="solid"/>
              <a:miter/>
            </a:ln>
          </p:spPr>
          <p:txBody>
            <a:bodyPr rtlCol="0" anchor="ctr"/>
            <a:lstStyle/>
            <a:p>
              <a:endParaRPr lang="en-IN"/>
            </a:p>
          </p:txBody>
        </p:sp>
        <p:sp>
          <p:nvSpPr>
            <p:cNvPr id="157" name="Freeform: Shape 156">
              <a:extLst>
                <a:ext uri="{FF2B5EF4-FFF2-40B4-BE49-F238E27FC236}">
                  <a16:creationId xmlns:a16="http://schemas.microsoft.com/office/drawing/2014/main" id="{0413952D-87EA-473E-AE05-09161F3ED2AB}"/>
                </a:ext>
              </a:extLst>
            </p:cNvPr>
            <p:cNvSpPr/>
            <p:nvPr/>
          </p:nvSpPr>
          <p:spPr>
            <a:xfrm>
              <a:off x="5054917" y="3226117"/>
              <a:ext cx="240029" cy="392430"/>
            </a:xfrm>
            <a:custGeom>
              <a:avLst/>
              <a:gdLst>
                <a:gd name="connsiteX0" fmla="*/ 240030 w 240029"/>
                <a:gd name="connsiteY0" fmla="*/ 392430 h 392430"/>
                <a:gd name="connsiteX1" fmla="*/ 240030 w 240029"/>
                <a:gd name="connsiteY1" fmla="*/ 0 h 392430"/>
                <a:gd name="connsiteX2" fmla="*/ 0 w 240029"/>
                <a:gd name="connsiteY2" fmla="*/ 0 h 392430"/>
                <a:gd name="connsiteX3" fmla="*/ 0 w 240029"/>
                <a:gd name="connsiteY3" fmla="*/ 59055 h 392430"/>
              </a:gdLst>
              <a:ahLst/>
              <a:cxnLst>
                <a:cxn ang="0">
                  <a:pos x="connsiteX0" y="connsiteY0"/>
                </a:cxn>
                <a:cxn ang="0">
                  <a:pos x="connsiteX1" y="connsiteY1"/>
                </a:cxn>
                <a:cxn ang="0">
                  <a:pos x="connsiteX2" y="connsiteY2"/>
                </a:cxn>
                <a:cxn ang="0">
                  <a:pos x="connsiteX3" y="connsiteY3"/>
                </a:cxn>
              </a:cxnLst>
              <a:rect l="l" t="t" r="r" b="b"/>
              <a:pathLst>
                <a:path w="240029" h="392430">
                  <a:moveTo>
                    <a:pt x="240030" y="392430"/>
                  </a:moveTo>
                  <a:lnTo>
                    <a:pt x="240030" y="0"/>
                  </a:lnTo>
                  <a:lnTo>
                    <a:pt x="0" y="0"/>
                  </a:lnTo>
                  <a:lnTo>
                    <a:pt x="0" y="59055"/>
                  </a:lnTo>
                </a:path>
              </a:pathLst>
            </a:custGeom>
            <a:noFill/>
            <a:ln w="12700" cap="flat">
              <a:solidFill>
                <a:schemeClr val="bg2"/>
              </a:solidFill>
              <a:prstDash val="solid"/>
              <a:miter/>
            </a:ln>
          </p:spPr>
          <p:txBody>
            <a:bodyPr rtlCol="0" anchor="ctr"/>
            <a:lstStyle/>
            <a:p>
              <a:endParaRPr lang="en-IN"/>
            </a:p>
          </p:txBody>
        </p:sp>
        <p:sp>
          <p:nvSpPr>
            <p:cNvPr id="158" name="Freeform: Shape 157">
              <a:extLst>
                <a:ext uri="{FF2B5EF4-FFF2-40B4-BE49-F238E27FC236}">
                  <a16:creationId xmlns:a16="http://schemas.microsoft.com/office/drawing/2014/main" id="{4E256067-D822-4DF7-B7EA-2824B4E11EF6}"/>
                </a:ext>
              </a:extLst>
            </p:cNvPr>
            <p:cNvSpPr/>
            <p:nvPr/>
          </p:nvSpPr>
          <p:spPr>
            <a:xfrm>
              <a:off x="5294947" y="3285172"/>
              <a:ext cx="117157" cy="333375"/>
            </a:xfrm>
            <a:custGeom>
              <a:avLst/>
              <a:gdLst>
                <a:gd name="connsiteX0" fmla="*/ 0 w 117157"/>
                <a:gd name="connsiteY0" fmla="*/ 0 h 333375"/>
                <a:gd name="connsiteX1" fmla="*/ 117158 w 117157"/>
                <a:gd name="connsiteY1" fmla="*/ 0 h 333375"/>
                <a:gd name="connsiteX2" fmla="*/ 117158 w 117157"/>
                <a:gd name="connsiteY2" fmla="*/ 333375 h 333375"/>
              </a:gdLst>
              <a:ahLst/>
              <a:cxnLst>
                <a:cxn ang="0">
                  <a:pos x="connsiteX0" y="connsiteY0"/>
                </a:cxn>
                <a:cxn ang="0">
                  <a:pos x="connsiteX1" y="connsiteY1"/>
                </a:cxn>
                <a:cxn ang="0">
                  <a:pos x="connsiteX2" y="connsiteY2"/>
                </a:cxn>
              </a:cxnLst>
              <a:rect l="l" t="t" r="r" b="b"/>
              <a:pathLst>
                <a:path w="117157" h="333375">
                  <a:moveTo>
                    <a:pt x="0" y="0"/>
                  </a:moveTo>
                  <a:lnTo>
                    <a:pt x="117158" y="0"/>
                  </a:lnTo>
                  <a:lnTo>
                    <a:pt x="117158" y="333375"/>
                  </a:lnTo>
                </a:path>
              </a:pathLst>
            </a:custGeom>
            <a:noFill/>
            <a:ln w="12700" cap="flat">
              <a:solidFill>
                <a:schemeClr val="bg2"/>
              </a:solidFill>
              <a:prstDash val="solid"/>
              <a:miter/>
            </a:ln>
          </p:spPr>
          <p:txBody>
            <a:bodyPr rtlCol="0" anchor="ctr"/>
            <a:lstStyle/>
            <a:p>
              <a:endParaRPr lang="en-IN"/>
            </a:p>
          </p:txBody>
        </p:sp>
        <p:sp>
          <p:nvSpPr>
            <p:cNvPr id="159" name="Freeform: Shape 158">
              <a:extLst>
                <a:ext uri="{FF2B5EF4-FFF2-40B4-BE49-F238E27FC236}">
                  <a16:creationId xmlns:a16="http://schemas.microsoft.com/office/drawing/2014/main" id="{8025DCB9-4CB8-40AD-B144-C542239FE052}"/>
                </a:ext>
              </a:extLst>
            </p:cNvPr>
            <p:cNvSpPr/>
            <p:nvPr/>
          </p:nvSpPr>
          <p:spPr>
            <a:xfrm>
              <a:off x="4990147" y="3333750"/>
              <a:ext cx="35242" cy="88582"/>
            </a:xfrm>
            <a:custGeom>
              <a:avLst/>
              <a:gdLst>
                <a:gd name="connsiteX0" fmla="*/ 0 w 35242"/>
                <a:gd name="connsiteY0" fmla="*/ 0 h 88582"/>
                <a:gd name="connsiteX1" fmla="*/ 35242 w 35242"/>
                <a:gd name="connsiteY1" fmla="*/ 0 h 88582"/>
                <a:gd name="connsiteX2" fmla="*/ 35242 w 35242"/>
                <a:gd name="connsiteY2" fmla="*/ 88582 h 88582"/>
                <a:gd name="connsiteX3" fmla="*/ 0 w 35242"/>
                <a:gd name="connsiteY3" fmla="*/ 88582 h 88582"/>
              </a:gdLst>
              <a:ahLst/>
              <a:cxnLst>
                <a:cxn ang="0">
                  <a:pos x="connsiteX0" y="connsiteY0"/>
                </a:cxn>
                <a:cxn ang="0">
                  <a:pos x="connsiteX1" y="connsiteY1"/>
                </a:cxn>
                <a:cxn ang="0">
                  <a:pos x="connsiteX2" y="connsiteY2"/>
                </a:cxn>
                <a:cxn ang="0">
                  <a:pos x="connsiteX3" y="connsiteY3"/>
                </a:cxn>
              </a:cxnLst>
              <a:rect l="l" t="t" r="r" b="b"/>
              <a:pathLst>
                <a:path w="35242" h="88582">
                  <a:moveTo>
                    <a:pt x="0" y="0"/>
                  </a:moveTo>
                  <a:lnTo>
                    <a:pt x="35242" y="0"/>
                  </a:lnTo>
                  <a:lnTo>
                    <a:pt x="35242" y="88582"/>
                  </a:lnTo>
                  <a:lnTo>
                    <a:pt x="0" y="88582"/>
                  </a:lnTo>
                  <a:close/>
                </a:path>
              </a:pathLst>
            </a:custGeom>
            <a:noFill/>
            <a:ln w="12700" cap="flat">
              <a:solidFill>
                <a:schemeClr val="bg2"/>
              </a:solidFill>
              <a:prstDash val="solid"/>
              <a:miter/>
            </a:ln>
          </p:spPr>
          <p:txBody>
            <a:bodyPr rtlCol="0" anchor="ctr"/>
            <a:lstStyle/>
            <a:p>
              <a:endParaRPr lang="en-IN"/>
            </a:p>
          </p:txBody>
        </p:sp>
        <p:sp>
          <p:nvSpPr>
            <p:cNvPr id="160" name="Freeform: Shape 159">
              <a:extLst>
                <a:ext uri="{FF2B5EF4-FFF2-40B4-BE49-F238E27FC236}">
                  <a16:creationId xmlns:a16="http://schemas.microsoft.com/office/drawing/2014/main" id="{EEF56099-F7C4-405E-996E-89436FA31034}"/>
                </a:ext>
              </a:extLst>
            </p:cNvPr>
            <p:cNvSpPr/>
            <p:nvPr/>
          </p:nvSpPr>
          <p:spPr>
            <a:xfrm>
              <a:off x="4990147" y="3476625"/>
              <a:ext cx="35242" cy="88582"/>
            </a:xfrm>
            <a:custGeom>
              <a:avLst/>
              <a:gdLst>
                <a:gd name="connsiteX0" fmla="*/ 0 w 35242"/>
                <a:gd name="connsiteY0" fmla="*/ 0 h 88582"/>
                <a:gd name="connsiteX1" fmla="*/ 35242 w 35242"/>
                <a:gd name="connsiteY1" fmla="*/ 0 h 88582"/>
                <a:gd name="connsiteX2" fmla="*/ 35242 w 35242"/>
                <a:gd name="connsiteY2" fmla="*/ 88582 h 88582"/>
                <a:gd name="connsiteX3" fmla="*/ 0 w 35242"/>
                <a:gd name="connsiteY3" fmla="*/ 88582 h 88582"/>
              </a:gdLst>
              <a:ahLst/>
              <a:cxnLst>
                <a:cxn ang="0">
                  <a:pos x="connsiteX0" y="connsiteY0"/>
                </a:cxn>
                <a:cxn ang="0">
                  <a:pos x="connsiteX1" y="connsiteY1"/>
                </a:cxn>
                <a:cxn ang="0">
                  <a:pos x="connsiteX2" y="connsiteY2"/>
                </a:cxn>
                <a:cxn ang="0">
                  <a:pos x="connsiteX3" y="connsiteY3"/>
                </a:cxn>
              </a:cxnLst>
              <a:rect l="l" t="t" r="r" b="b"/>
              <a:pathLst>
                <a:path w="35242" h="88582">
                  <a:moveTo>
                    <a:pt x="0" y="0"/>
                  </a:moveTo>
                  <a:lnTo>
                    <a:pt x="35242" y="0"/>
                  </a:lnTo>
                  <a:lnTo>
                    <a:pt x="35242" y="88582"/>
                  </a:lnTo>
                  <a:lnTo>
                    <a:pt x="0" y="88582"/>
                  </a:lnTo>
                  <a:close/>
                </a:path>
              </a:pathLst>
            </a:custGeom>
            <a:noFill/>
            <a:ln w="12700" cap="flat">
              <a:solidFill>
                <a:schemeClr val="bg2"/>
              </a:solidFill>
              <a:prstDash val="solid"/>
              <a:miter/>
            </a:ln>
          </p:spPr>
          <p:txBody>
            <a:bodyPr rtlCol="0" anchor="ctr"/>
            <a:lstStyle/>
            <a:p>
              <a:endParaRPr lang="en-IN"/>
            </a:p>
          </p:txBody>
        </p:sp>
        <p:sp>
          <p:nvSpPr>
            <p:cNvPr id="161" name="Freeform: Shape 160">
              <a:extLst>
                <a:ext uri="{FF2B5EF4-FFF2-40B4-BE49-F238E27FC236}">
                  <a16:creationId xmlns:a16="http://schemas.microsoft.com/office/drawing/2014/main" id="{79CD7ACB-F57E-4E1F-BC24-32B5138649A8}"/>
                </a:ext>
              </a:extLst>
            </p:cNvPr>
            <p:cNvSpPr/>
            <p:nvPr/>
          </p:nvSpPr>
          <p:spPr>
            <a:xfrm>
              <a:off x="5335905" y="3336607"/>
              <a:ext cx="35242" cy="88582"/>
            </a:xfrm>
            <a:custGeom>
              <a:avLst/>
              <a:gdLst>
                <a:gd name="connsiteX0" fmla="*/ 0 w 35242"/>
                <a:gd name="connsiteY0" fmla="*/ 0 h 88582"/>
                <a:gd name="connsiteX1" fmla="*/ 35242 w 35242"/>
                <a:gd name="connsiteY1" fmla="*/ 0 h 88582"/>
                <a:gd name="connsiteX2" fmla="*/ 35242 w 35242"/>
                <a:gd name="connsiteY2" fmla="*/ 88582 h 88582"/>
                <a:gd name="connsiteX3" fmla="*/ 0 w 35242"/>
                <a:gd name="connsiteY3" fmla="*/ 88582 h 88582"/>
              </a:gdLst>
              <a:ahLst/>
              <a:cxnLst>
                <a:cxn ang="0">
                  <a:pos x="connsiteX0" y="connsiteY0"/>
                </a:cxn>
                <a:cxn ang="0">
                  <a:pos x="connsiteX1" y="connsiteY1"/>
                </a:cxn>
                <a:cxn ang="0">
                  <a:pos x="connsiteX2" y="connsiteY2"/>
                </a:cxn>
                <a:cxn ang="0">
                  <a:pos x="connsiteX3" y="connsiteY3"/>
                </a:cxn>
              </a:cxnLst>
              <a:rect l="l" t="t" r="r" b="b"/>
              <a:pathLst>
                <a:path w="35242" h="88582">
                  <a:moveTo>
                    <a:pt x="0" y="0"/>
                  </a:moveTo>
                  <a:lnTo>
                    <a:pt x="35242" y="0"/>
                  </a:lnTo>
                  <a:lnTo>
                    <a:pt x="35242" y="88582"/>
                  </a:lnTo>
                  <a:lnTo>
                    <a:pt x="0" y="88582"/>
                  </a:lnTo>
                  <a:close/>
                </a:path>
              </a:pathLst>
            </a:custGeom>
            <a:noFill/>
            <a:ln w="12700" cap="flat">
              <a:solidFill>
                <a:schemeClr val="bg2"/>
              </a:solidFill>
              <a:prstDash val="solid"/>
              <a:miter/>
            </a:ln>
          </p:spPr>
          <p:txBody>
            <a:bodyPr rtlCol="0" anchor="ctr"/>
            <a:lstStyle/>
            <a:p>
              <a:endParaRPr lang="en-IN"/>
            </a:p>
          </p:txBody>
        </p:sp>
        <p:sp>
          <p:nvSpPr>
            <p:cNvPr id="162" name="Freeform: Shape 161">
              <a:extLst>
                <a:ext uri="{FF2B5EF4-FFF2-40B4-BE49-F238E27FC236}">
                  <a16:creationId xmlns:a16="http://schemas.microsoft.com/office/drawing/2014/main" id="{C7E9F420-A18F-44E8-BA10-F654E7935B2D}"/>
                </a:ext>
              </a:extLst>
            </p:cNvPr>
            <p:cNvSpPr/>
            <p:nvPr/>
          </p:nvSpPr>
          <p:spPr>
            <a:xfrm>
              <a:off x="5335905" y="3478530"/>
              <a:ext cx="35242" cy="88582"/>
            </a:xfrm>
            <a:custGeom>
              <a:avLst/>
              <a:gdLst>
                <a:gd name="connsiteX0" fmla="*/ 0 w 35242"/>
                <a:gd name="connsiteY0" fmla="*/ 0 h 88582"/>
                <a:gd name="connsiteX1" fmla="*/ 35242 w 35242"/>
                <a:gd name="connsiteY1" fmla="*/ 0 h 88582"/>
                <a:gd name="connsiteX2" fmla="*/ 35242 w 35242"/>
                <a:gd name="connsiteY2" fmla="*/ 88583 h 88582"/>
                <a:gd name="connsiteX3" fmla="*/ 0 w 35242"/>
                <a:gd name="connsiteY3" fmla="*/ 88583 h 88582"/>
              </a:gdLst>
              <a:ahLst/>
              <a:cxnLst>
                <a:cxn ang="0">
                  <a:pos x="connsiteX0" y="connsiteY0"/>
                </a:cxn>
                <a:cxn ang="0">
                  <a:pos x="connsiteX1" y="connsiteY1"/>
                </a:cxn>
                <a:cxn ang="0">
                  <a:pos x="connsiteX2" y="connsiteY2"/>
                </a:cxn>
                <a:cxn ang="0">
                  <a:pos x="connsiteX3" y="connsiteY3"/>
                </a:cxn>
              </a:cxnLst>
              <a:rect l="l" t="t" r="r" b="b"/>
              <a:pathLst>
                <a:path w="35242" h="88582">
                  <a:moveTo>
                    <a:pt x="0" y="0"/>
                  </a:moveTo>
                  <a:lnTo>
                    <a:pt x="35242" y="0"/>
                  </a:lnTo>
                  <a:lnTo>
                    <a:pt x="35242" y="88583"/>
                  </a:lnTo>
                  <a:lnTo>
                    <a:pt x="0" y="88583"/>
                  </a:lnTo>
                  <a:close/>
                </a:path>
              </a:pathLst>
            </a:custGeom>
            <a:noFill/>
            <a:ln w="12700" cap="flat">
              <a:solidFill>
                <a:schemeClr val="bg2"/>
              </a:solidFill>
              <a:prstDash val="solid"/>
              <a:miter/>
            </a:ln>
          </p:spPr>
          <p:txBody>
            <a:bodyPr rtlCol="0" anchor="ctr"/>
            <a:lstStyle/>
            <a:p>
              <a:endParaRPr lang="en-IN"/>
            </a:p>
          </p:txBody>
        </p:sp>
        <p:sp>
          <p:nvSpPr>
            <p:cNvPr id="163" name="Freeform: Shape 162">
              <a:extLst>
                <a:ext uri="{FF2B5EF4-FFF2-40B4-BE49-F238E27FC236}">
                  <a16:creationId xmlns:a16="http://schemas.microsoft.com/office/drawing/2014/main" id="{4BF0A9F8-8380-410D-A3F5-25CF7AE64312}"/>
                </a:ext>
              </a:extLst>
            </p:cNvPr>
            <p:cNvSpPr/>
            <p:nvPr/>
          </p:nvSpPr>
          <p:spPr>
            <a:xfrm>
              <a:off x="5085397" y="3265170"/>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chemeClr val="bg2"/>
              </a:solidFill>
              <a:prstDash val="solid"/>
              <a:miter/>
            </a:ln>
          </p:spPr>
          <p:txBody>
            <a:bodyPr rtlCol="0" anchor="ctr"/>
            <a:lstStyle/>
            <a:p>
              <a:endParaRPr lang="en-IN"/>
            </a:p>
          </p:txBody>
        </p:sp>
        <p:sp>
          <p:nvSpPr>
            <p:cNvPr id="164" name="Freeform: Shape 163">
              <a:extLst>
                <a:ext uri="{FF2B5EF4-FFF2-40B4-BE49-F238E27FC236}">
                  <a16:creationId xmlns:a16="http://schemas.microsoft.com/office/drawing/2014/main" id="{23E47803-191E-43B9-AC89-4A9F93EB8621}"/>
                </a:ext>
              </a:extLst>
            </p:cNvPr>
            <p:cNvSpPr/>
            <p:nvPr/>
          </p:nvSpPr>
          <p:spPr>
            <a:xfrm>
              <a:off x="5157787" y="3265170"/>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chemeClr val="bg2"/>
              </a:solid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0BCDF19E-EE7B-458B-AEA7-3FA46D7D3AAB}"/>
                </a:ext>
              </a:extLst>
            </p:cNvPr>
            <p:cNvSpPr/>
            <p:nvPr/>
          </p:nvSpPr>
          <p:spPr>
            <a:xfrm>
              <a:off x="5227320" y="3265170"/>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chemeClr val="bg2"/>
              </a:solid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25641DE7-B3E7-4E80-AC20-DC11544F203E}"/>
                </a:ext>
              </a:extLst>
            </p:cNvPr>
            <p:cNvSpPr/>
            <p:nvPr/>
          </p:nvSpPr>
          <p:spPr>
            <a:xfrm>
              <a:off x="5085397" y="3335655"/>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chemeClr val="bg2"/>
              </a:solid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F905AD0E-3E53-444B-A6B2-BD643DBFD536}"/>
                </a:ext>
              </a:extLst>
            </p:cNvPr>
            <p:cNvSpPr/>
            <p:nvPr/>
          </p:nvSpPr>
          <p:spPr>
            <a:xfrm>
              <a:off x="5157787" y="3335655"/>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chemeClr val="bg2"/>
              </a:solidFill>
              <a:prstDash val="solid"/>
              <a:miter/>
            </a:ln>
          </p:spPr>
          <p:txBody>
            <a:bodyPr rtlCol="0" anchor="ctr"/>
            <a:lstStyle/>
            <a:p>
              <a:endParaRPr lang="en-IN"/>
            </a:p>
          </p:txBody>
        </p:sp>
        <p:sp>
          <p:nvSpPr>
            <p:cNvPr id="168" name="Freeform: Shape 167">
              <a:extLst>
                <a:ext uri="{FF2B5EF4-FFF2-40B4-BE49-F238E27FC236}">
                  <a16:creationId xmlns:a16="http://schemas.microsoft.com/office/drawing/2014/main" id="{B2482B0C-CD12-4356-A423-B546569F7253}"/>
                </a:ext>
              </a:extLst>
            </p:cNvPr>
            <p:cNvSpPr/>
            <p:nvPr/>
          </p:nvSpPr>
          <p:spPr>
            <a:xfrm>
              <a:off x="5227320" y="3335655"/>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chemeClr val="bg2"/>
              </a:solidFill>
              <a:prstDash val="solid"/>
              <a:miter/>
            </a:ln>
          </p:spPr>
          <p:txBody>
            <a:bodyPr rtlCol="0" anchor="ctr"/>
            <a:lstStyle/>
            <a:p>
              <a:endParaRPr lang="en-IN"/>
            </a:p>
          </p:txBody>
        </p:sp>
        <p:sp>
          <p:nvSpPr>
            <p:cNvPr id="169" name="Freeform: Shape 168">
              <a:extLst>
                <a:ext uri="{FF2B5EF4-FFF2-40B4-BE49-F238E27FC236}">
                  <a16:creationId xmlns:a16="http://schemas.microsoft.com/office/drawing/2014/main" id="{0CDB3FA7-695E-488F-9B8D-6A9B71AF3C66}"/>
                </a:ext>
              </a:extLst>
            </p:cNvPr>
            <p:cNvSpPr/>
            <p:nvPr/>
          </p:nvSpPr>
          <p:spPr>
            <a:xfrm>
              <a:off x="5085397" y="3402330"/>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chemeClr val="bg2"/>
              </a:solidFill>
              <a:prstDash val="solid"/>
              <a:miter/>
            </a:ln>
          </p:spPr>
          <p:txBody>
            <a:bodyPr rtlCol="0" anchor="ctr"/>
            <a:lstStyle/>
            <a:p>
              <a:endParaRPr lang="en-IN"/>
            </a:p>
          </p:txBody>
        </p:sp>
        <p:sp>
          <p:nvSpPr>
            <p:cNvPr id="170" name="Freeform: Shape 169">
              <a:extLst>
                <a:ext uri="{FF2B5EF4-FFF2-40B4-BE49-F238E27FC236}">
                  <a16:creationId xmlns:a16="http://schemas.microsoft.com/office/drawing/2014/main" id="{C0A20F33-77A3-4AAA-893B-45CD3BA42E5B}"/>
                </a:ext>
              </a:extLst>
            </p:cNvPr>
            <p:cNvSpPr/>
            <p:nvPr/>
          </p:nvSpPr>
          <p:spPr>
            <a:xfrm>
              <a:off x="5157787" y="3402330"/>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chemeClr val="bg2"/>
              </a:solidFill>
              <a:prstDash val="solid"/>
              <a:miter/>
            </a:ln>
          </p:spPr>
          <p:txBody>
            <a:bodyPr rtlCol="0" anchor="ctr"/>
            <a:lstStyle/>
            <a:p>
              <a:endParaRPr lang="en-IN"/>
            </a:p>
          </p:txBody>
        </p:sp>
        <p:sp>
          <p:nvSpPr>
            <p:cNvPr id="171" name="Freeform: Shape 170">
              <a:extLst>
                <a:ext uri="{FF2B5EF4-FFF2-40B4-BE49-F238E27FC236}">
                  <a16:creationId xmlns:a16="http://schemas.microsoft.com/office/drawing/2014/main" id="{1FD7AF81-2EDB-4617-9A76-008E3A911D75}"/>
                </a:ext>
              </a:extLst>
            </p:cNvPr>
            <p:cNvSpPr/>
            <p:nvPr/>
          </p:nvSpPr>
          <p:spPr>
            <a:xfrm>
              <a:off x="5117782" y="3490912"/>
              <a:ext cx="122872" cy="110490"/>
            </a:xfrm>
            <a:custGeom>
              <a:avLst/>
              <a:gdLst>
                <a:gd name="connsiteX0" fmla="*/ 0 w 122872"/>
                <a:gd name="connsiteY0" fmla="*/ 0 h 110490"/>
                <a:gd name="connsiteX1" fmla="*/ 122872 w 122872"/>
                <a:gd name="connsiteY1" fmla="*/ 0 h 110490"/>
                <a:gd name="connsiteX2" fmla="*/ 122872 w 122872"/>
                <a:gd name="connsiteY2" fmla="*/ 110490 h 110490"/>
                <a:gd name="connsiteX3" fmla="*/ 0 w 122872"/>
                <a:gd name="connsiteY3" fmla="*/ 110490 h 110490"/>
              </a:gdLst>
              <a:ahLst/>
              <a:cxnLst>
                <a:cxn ang="0">
                  <a:pos x="connsiteX0" y="connsiteY0"/>
                </a:cxn>
                <a:cxn ang="0">
                  <a:pos x="connsiteX1" y="connsiteY1"/>
                </a:cxn>
                <a:cxn ang="0">
                  <a:pos x="connsiteX2" y="connsiteY2"/>
                </a:cxn>
                <a:cxn ang="0">
                  <a:pos x="connsiteX3" y="connsiteY3"/>
                </a:cxn>
              </a:cxnLst>
              <a:rect l="l" t="t" r="r" b="b"/>
              <a:pathLst>
                <a:path w="122872" h="110490">
                  <a:moveTo>
                    <a:pt x="0" y="0"/>
                  </a:moveTo>
                  <a:lnTo>
                    <a:pt x="122872" y="0"/>
                  </a:lnTo>
                  <a:lnTo>
                    <a:pt x="122872" y="110490"/>
                  </a:lnTo>
                  <a:lnTo>
                    <a:pt x="0" y="110490"/>
                  </a:lnTo>
                  <a:close/>
                </a:path>
              </a:pathLst>
            </a:custGeom>
            <a:noFill/>
            <a:ln w="12700" cap="flat">
              <a:solidFill>
                <a:schemeClr val="bg2"/>
              </a:solid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7ED30818-87C8-4CAA-A4E0-6DBC47E2EFCA}"/>
                </a:ext>
              </a:extLst>
            </p:cNvPr>
            <p:cNvSpPr/>
            <p:nvPr/>
          </p:nvSpPr>
          <p:spPr>
            <a:xfrm>
              <a:off x="5227320" y="3402330"/>
              <a:ext cx="45720" cy="45720"/>
            </a:xfrm>
            <a:custGeom>
              <a:avLst/>
              <a:gdLst>
                <a:gd name="connsiteX0" fmla="*/ 0 w 45720"/>
                <a:gd name="connsiteY0" fmla="*/ 0 h 45720"/>
                <a:gd name="connsiteX1" fmla="*/ 45720 w 45720"/>
                <a:gd name="connsiteY1" fmla="*/ 0 h 45720"/>
                <a:gd name="connsiteX2" fmla="*/ 45720 w 45720"/>
                <a:gd name="connsiteY2" fmla="*/ 45720 h 45720"/>
                <a:gd name="connsiteX3" fmla="*/ 0 w 45720"/>
                <a:gd name="connsiteY3" fmla="*/ 45720 h 45720"/>
              </a:gdLst>
              <a:ahLst/>
              <a:cxnLst>
                <a:cxn ang="0">
                  <a:pos x="connsiteX0" y="connsiteY0"/>
                </a:cxn>
                <a:cxn ang="0">
                  <a:pos x="connsiteX1" y="connsiteY1"/>
                </a:cxn>
                <a:cxn ang="0">
                  <a:pos x="connsiteX2" y="connsiteY2"/>
                </a:cxn>
                <a:cxn ang="0">
                  <a:pos x="connsiteX3" y="connsiteY3"/>
                </a:cxn>
              </a:cxnLst>
              <a:rect l="l" t="t" r="r" b="b"/>
              <a:pathLst>
                <a:path w="45720" h="45720">
                  <a:moveTo>
                    <a:pt x="0" y="0"/>
                  </a:moveTo>
                  <a:lnTo>
                    <a:pt x="45720" y="0"/>
                  </a:lnTo>
                  <a:lnTo>
                    <a:pt x="45720" y="45720"/>
                  </a:lnTo>
                  <a:lnTo>
                    <a:pt x="0" y="45720"/>
                  </a:lnTo>
                  <a:close/>
                </a:path>
              </a:pathLst>
            </a:custGeom>
            <a:noFill/>
            <a:ln w="12700" cap="flat">
              <a:solidFill>
                <a:schemeClr val="bg2"/>
              </a:solidFill>
              <a:prstDash val="solid"/>
              <a:miter/>
            </a:ln>
          </p:spPr>
          <p:txBody>
            <a:bodyPr rtlCol="0" anchor="ctr"/>
            <a:lstStyle/>
            <a:p>
              <a:endParaRPr lang="en-IN"/>
            </a:p>
          </p:txBody>
        </p:sp>
      </p:grpSp>
      <p:sp>
        <p:nvSpPr>
          <p:cNvPr id="173" name="Rectangle 172">
            <a:extLst>
              <a:ext uri="{FF2B5EF4-FFF2-40B4-BE49-F238E27FC236}">
                <a16:creationId xmlns:a16="http://schemas.microsoft.com/office/drawing/2014/main" id="{6C453AF1-7854-4CA2-B93B-CA45A28271FA}"/>
              </a:ext>
            </a:extLst>
          </p:cNvPr>
          <p:cNvSpPr/>
          <p:nvPr/>
        </p:nvSpPr>
        <p:spPr>
          <a:xfrm rot="5400000">
            <a:off x="1510920" y="3012744"/>
            <a:ext cx="1764000" cy="138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4" name="TextBox 173">
            <a:extLst>
              <a:ext uri="{FF2B5EF4-FFF2-40B4-BE49-F238E27FC236}">
                <a16:creationId xmlns:a16="http://schemas.microsoft.com/office/drawing/2014/main" id="{FD39C89F-8433-48C6-B12D-F4BEEF35784E}"/>
              </a:ext>
            </a:extLst>
          </p:cNvPr>
          <p:cNvSpPr txBox="1"/>
          <p:nvPr/>
        </p:nvSpPr>
        <p:spPr>
          <a:xfrm>
            <a:off x="1812507" y="3911842"/>
            <a:ext cx="1160827" cy="473271"/>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Products </a:t>
            </a:r>
            <a:br>
              <a:rPr lang="en-US" sz="1200" b="1" dirty="0">
                <a:solidFill>
                  <a:schemeClr val="bg1"/>
                </a:solidFill>
                <a:latin typeface="Arial" panose="020B0604020202020204" pitchFamily="34" charset="0"/>
                <a:cs typeface="Times New Roman" panose="02020603050405020304" pitchFamily="18" charset="0"/>
              </a:rPr>
            </a:br>
            <a:r>
              <a:rPr lang="en-US" sz="1200" b="1" dirty="0">
                <a:solidFill>
                  <a:schemeClr val="bg1"/>
                </a:solidFill>
                <a:latin typeface="Arial" panose="020B0604020202020204" pitchFamily="34" charset="0"/>
                <a:cs typeface="Times New Roman" panose="02020603050405020304" pitchFamily="18" charset="0"/>
              </a:rPr>
              <a:t>and Services</a:t>
            </a:r>
          </a:p>
        </p:txBody>
      </p:sp>
      <p:sp>
        <p:nvSpPr>
          <p:cNvPr id="175" name="Oval 174">
            <a:extLst>
              <a:ext uri="{FF2B5EF4-FFF2-40B4-BE49-F238E27FC236}">
                <a16:creationId xmlns:a16="http://schemas.microsoft.com/office/drawing/2014/main" id="{0C5B8378-1721-4F8B-A7FB-4ACC2C7D6D84}"/>
              </a:ext>
            </a:extLst>
          </p:cNvPr>
          <p:cNvSpPr/>
          <p:nvPr/>
        </p:nvSpPr>
        <p:spPr>
          <a:xfrm>
            <a:off x="1877847" y="2877596"/>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6" name="Rectangle 175">
            <a:extLst>
              <a:ext uri="{FF2B5EF4-FFF2-40B4-BE49-F238E27FC236}">
                <a16:creationId xmlns:a16="http://schemas.microsoft.com/office/drawing/2014/main" id="{155AD27C-676E-494F-9CD2-DAD87CEA3A90}"/>
              </a:ext>
            </a:extLst>
          </p:cNvPr>
          <p:cNvSpPr/>
          <p:nvPr/>
        </p:nvSpPr>
        <p:spPr>
          <a:xfrm rot="5400000">
            <a:off x="2982501" y="3012743"/>
            <a:ext cx="1764000" cy="138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7" name="TextBox 176">
            <a:extLst>
              <a:ext uri="{FF2B5EF4-FFF2-40B4-BE49-F238E27FC236}">
                <a16:creationId xmlns:a16="http://schemas.microsoft.com/office/drawing/2014/main" id="{F3ADEEB9-714D-4AF8-8939-BF2DCFCDA1B4}"/>
              </a:ext>
            </a:extLst>
          </p:cNvPr>
          <p:cNvSpPr txBox="1"/>
          <p:nvPr/>
        </p:nvSpPr>
        <p:spPr>
          <a:xfrm>
            <a:off x="3284088" y="3911841"/>
            <a:ext cx="1160827" cy="473271"/>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Markets and Competition</a:t>
            </a:r>
          </a:p>
        </p:txBody>
      </p:sp>
      <p:sp>
        <p:nvSpPr>
          <p:cNvPr id="178" name="Oval 177">
            <a:extLst>
              <a:ext uri="{FF2B5EF4-FFF2-40B4-BE49-F238E27FC236}">
                <a16:creationId xmlns:a16="http://schemas.microsoft.com/office/drawing/2014/main" id="{B03CAE14-164B-44DA-B875-F8D9F389E1B8}"/>
              </a:ext>
            </a:extLst>
          </p:cNvPr>
          <p:cNvSpPr/>
          <p:nvPr/>
        </p:nvSpPr>
        <p:spPr>
          <a:xfrm>
            <a:off x="3349428" y="2877595"/>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 name="Rectangle 178">
            <a:extLst>
              <a:ext uri="{FF2B5EF4-FFF2-40B4-BE49-F238E27FC236}">
                <a16:creationId xmlns:a16="http://schemas.microsoft.com/office/drawing/2014/main" id="{179BB6B5-60AA-4959-A212-92A8B5768B11}"/>
              </a:ext>
            </a:extLst>
          </p:cNvPr>
          <p:cNvSpPr/>
          <p:nvPr/>
        </p:nvSpPr>
        <p:spPr>
          <a:xfrm rot="5400000">
            <a:off x="183338" y="4697150"/>
            <a:ext cx="1476000" cy="1388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TextBox 179">
            <a:extLst>
              <a:ext uri="{FF2B5EF4-FFF2-40B4-BE49-F238E27FC236}">
                <a16:creationId xmlns:a16="http://schemas.microsoft.com/office/drawing/2014/main" id="{071ACC59-0BFB-4B1D-B311-00C24D37B491}"/>
              </a:ext>
            </a:extLst>
          </p:cNvPr>
          <p:cNvSpPr txBox="1"/>
          <p:nvPr/>
        </p:nvSpPr>
        <p:spPr>
          <a:xfrm>
            <a:off x="340926" y="5740249"/>
            <a:ext cx="1160827" cy="275653"/>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Customers</a:t>
            </a:r>
          </a:p>
        </p:txBody>
      </p:sp>
      <p:sp>
        <p:nvSpPr>
          <p:cNvPr id="181" name="Oval 180">
            <a:extLst>
              <a:ext uri="{FF2B5EF4-FFF2-40B4-BE49-F238E27FC236}">
                <a16:creationId xmlns:a16="http://schemas.microsoft.com/office/drawing/2014/main" id="{6BF779D4-3127-4A79-BEC7-180F9387B918}"/>
              </a:ext>
            </a:extLst>
          </p:cNvPr>
          <p:cNvSpPr/>
          <p:nvPr/>
        </p:nvSpPr>
        <p:spPr>
          <a:xfrm>
            <a:off x="406266" y="4706003"/>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2" name="Rectangle 181">
            <a:extLst>
              <a:ext uri="{FF2B5EF4-FFF2-40B4-BE49-F238E27FC236}">
                <a16:creationId xmlns:a16="http://schemas.microsoft.com/office/drawing/2014/main" id="{5EABFD6C-0B56-4F26-B324-3ADD2A93B991}"/>
              </a:ext>
            </a:extLst>
          </p:cNvPr>
          <p:cNvSpPr/>
          <p:nvPr/>
        </p:nvSpPr>
        <p:spPr>
          <a:xfrm rot="5400000">
            <a:off x="1654919" y="4697149"/>
            <a:ext cx="1476000" cy="1388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3" name="TextBox 182">
            <a:extLst>
              <a:ext uri="{FF2B5EF4-FFF2-40B4-BE49-F238E27FC236}">
                <a16:creationId xmlns:a16="http://schemas.microsoft.com/office/drawing/2014/main" id="{526AFDA6-A3A6-467C-99EE-9BFA75DADAC5}"/>
              </a:ext>
            </a:extLst>
          </p:cNvPr>
          <p:cNvSpPr txBox="1"/>
          <p:nvPr/>
        </p:nvSpPr>
        <p:spPr>
          <a:xfrm>
            <a:off x="1812507" y="5740248"/>
            <a:ext cx="1160827" cy="275653"/>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Suppliers</a:t>
            </a:r>
          </a:p>
        </p:txBody>
      </p:sp>
      <p:sp>
        <p:nvSpPr>
          <p:cNvPr id="184" name="Oval 183">
            <a:extLst>
              <a:ext uri="{FF2B5EF4-FFF2-40B4-BE49-F238E27FC236}">
                <a16:creationId xmlns:a16="http://schemas.microsoft.com/office/drawing/2014/main" id="{FA32AA0E-C870-4665-A413-3BA3F3AB46F5}"/>
              </a:ext>
            </a:extLst>
          </p:cNvPr>
          <p:cNvSpPr/>
          <p:nvPr/>
        </p:nvSpPr>
        <p:spPr>
          <a:xfrm>
            <a:off x="1877847" y="4706002"/>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5" name="Rectangle 184">
            <a:extLst>
              <a:ext uri="{FF2B5EF4-FFF2-40B4-BE49-F238E27FC236}">
                <a16:creationId xmlns:a16="http://schemas.microsoft.com/office/drawing/2014/main" id="{4222DF10-8364-4755-8217-7800FEC3DC1F}"/>
              </a:ext>
            </a:extLst>
          </p:cNvPr>
          <p:cNvSpPr/>
          <p:nvPr/>
        </p:nvSpPr>
        <p:spPr>
          <a:xfrm rot="5400000">
            <a:off x="3126501" y="4697148"/>
            <a:ext cx="1476000" cy="138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6" name="TextBox 185">
            <a:extLst>
              <a:ext uri="{FF2B5EF4-FFF2-40B4-BE49-F238E27FC236}">
                <a16:creationId xmlns:a16="http://schemas.microsoft.com/office/drawing/2014/main" id="{A074D7A3-C7E1-4BC3-8EEE-5D8A60ED868B}"/>
              </a:ext>
            </a:extLst>
          </p:cNvPr>
          <p:cNvSpPr txBox="1"/>
          <p:nvPr/>
        </p:nvSpPr>
        <p:spPr>
          <a:xfrm>
            <a:off x="3284088" y="5740247"/>
            <a:ext cx="1160827" cy="275653"/>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Facilities</a:t>
            </a:r>
          </a:p>
        </p:txBody>
      </p:sp>
      <p:sp>
        <p:nvSpPr>
          <p:cNvPr id="187" name="Oval 186">
            <a:extLst>
              <a:ext uri="{FF2B5EF4-FFF2-40B4-BE49-F238E27FC236}">
                <a16:creationId xmlns:a16="http://schemas.microsoft.com/office/drawing/2014/main" id="{4FA0CB3E-17D6-4BE7-A831-DAF843C6CCFC}"/>
              </a:ext>
            </a:extLst>
          </p:cNvPr>
          <p:cNvSpPr/>
          <p:nvPr/>
        </p:nvSpPr>
        <p:spPr>
          <a:xfrm>
            <a:off x="3349428" y="4706001"/>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8" name="Rectangle 187">
            <a:extLst>
              <a:ext uri="{FF2B5EF4-FFF2-40B4-BE49-F238E27FC236}">
                <a16:creationId xmlns:a16="http://schemas.microsoft.com/office/drawing/2014/main" id="{5A2A2339-57DD-4387-9EC9-68F76B7E1B2E}"/>
              </a:ext>
            </a:extLst>
          </p:cNvPr>
          <p:cNvSpPr/>
          <p:nvPr/>
        </p:nvSpPr>
        <p:spPr>
          <a:xfrm rot="5400000">
            <a:off x="183338" y="6236188"/>
            <a:ext cx="1476000" cy="1388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9" name="TextBox 188">
            <a:extLst>
              <a:ext uri="{FF2B5EF4-FFF2-40B4-BE49-F238E27FC236}">
                <a16:creationId xmlns:a16="http://schemas.microsoft.com/office/drawing/2014/main" id="{33E4DCF6-7B52-4180-B850-CDC66A8852B8}"/>
              </a:ext>
            </a:extLst>
          </p:cNvPr>
          <p:cNvSpPr txBox="1"/>
          <p:nvPr/>
        </p:nvSpPr>
        <p:spPr>
          <a:xfrm>
            <a:off x="340926" y="7279287"/>
            <a:ext cx="1160827" cy="275653"/>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Management</a:t>
            </a:r>
          </a:p>
        </p:txBody>
      </p:sp>
      <p:sp>
        <p:nvSpPr>
          <p:cNvPr id="190" name="Oval 189">
            <a:extLst>
              <a:ext uri="{FF2B5EF4-FFF2-40B4-BE49-F238E27FC236}">
                <a16:creationId xmlns:a16="http://schemas.microsoft.com/office/drawing/2014/main" id="{71F64F79-134E-4B84-827A-7E02DFA79E35}"/>
              </a:ext>
            </a:extLst>
          </p:cNvPr>
          <p:cNvSpPr/>
          <p:nvPr/>
        </p:nvSpPr>
        <p:spPr>
          <a:xfrm>
            <a:off x="406266" y="6245041"/>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1" name="Rectangle 190">
            <a:extLst>
              <a:ext uri="{FF2B5EF4-FFF2-40B4-BE49-F238E27FC236}">
                <a16:creationId xmlns:a16="http://schemas.microsoft.com/office/drawing/2014/main" id="{7C334AEE-165B-41A3-994B-3CA100FAA328}"/>
              </a:ext>
            </a:extLst>
          </p:cNvPr>
          <p:cNvSpPr/>
          <p:nvPr/>
        </p:nvSpPr>
        <p:spPr>
          <a:xfrm rot="5400000">
            <a:off x="1654919" y="6236187"/>
            <a:ext cx="1476000" cy="1388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TextBox 191">
            <a:extLst>
              <a:ext uri="{FF2B5EF4-FFF2-40B4-BE49-F238E27FC236}">
                <a16:creationId xmlns:a16="http://schemas.microsoft.com/office/drawing/2014/main" id="{71483801-C794-452F-8D83-99F6D0F315E4}"/>
              </a:ext>
            </a:extLst>
          </p:cNvPr>
          <p:cNvSpPr txBox="1"/>
          <p:nvPr/>
        </p:nvSpPr>
        <p:spPr>
          <a:xfrm>
            <a:off x="1812507" y="7279286"/>
            <a:ext cx="1160827" cy="275653"/>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Ownership</a:t>
            </a:r>
          </a:p>
        </p:txBody>
      </p:sp>
      <p:sp>
        <p:nvSpPr>
          <p:cNvPr id="193" name="Oval 192">
            <a:extLst>
              <a:ext uri="{FF2B5EF4-FFF2-40B4-BE49-F238E27FC236}">
                <a16:creationId xmlns:a16="http://schemas.microsoft.com/office/drawing/2014/main" id="{8149EF53-51C1-4418-A921-4A747F26DFF8}"/>
              </a:ext>
            </a:extLst>
          </p:cNvPr>
          <p:cNvSpPr/>
          <p:nvPr/>
        </p:nvSpPr>
        <p:spPr>
          <a:xfrm>
            <a:off x="1877847" y="6245040"/>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4" name="Rectangle 193">
            <a:extLst>
              <a:ext uri="{FF2B5EF4-FFF2-40B4-BE49-F238E27FC236}">
                <a16:creationId xmlns:a16="http://schemas.microsoft.com/office/drawing/2014/main" id="{B9753BDE-FAC0-4B59-98A1-11E82C3A4791}"/>
              </a:ext>
            </a:extLst>
          </p:cNvPr>
          <p:cNvSpPr/>
          <p:nvPr/>
        </p:nvSpPr>
        <p:spPr>
          <a:xfrm rot="5400000">
            <a:off x="3126501" y="6236186"/>
            <a:ext cx="1476000" cy="1388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5" name="TextBox 194">
            <a:extLst>
              <a:ext uri="{FF2B5EF4-FFF2-40B4-BE49-F238E27FC236}">
                <a16:creationId xmlns:a16="http://schemas.microsoft.com/office/drawing/2014/main" id="{653610F4-0F46-42CB-802B-F68D5DB99021}"/>
              </a:ext>
            </a:extLst>
          </p:cNvPr>
          <p:cNvSpPr txBox="1"/>
          <p:nvPr/>
        </p:nvSpPr>
        <p:spPr>
          <a:xfrm>
            <a:off x="3284088" y="7279285"/>
            <a:ext cx="1160827" cy="275653"/>
          </a:xfrm>
          <a:prstGeom prst="rect">
            <a:avLst/>
          </a:prstGeom>
          <a:noFill/>
        </p:spPr>
        <p:txBody>
          <a:bodyPr wrap="square">
            <a:spAutoFit/>
          </a:bodyPr>
          <a:lstStyle/>
          <a:p>
            <a:pPr algn="ctr">
              <a:lnSpc>
                <a:spcPct val="107000"/>
              </a:lnSpc>
              <a:spcBef>
                <a:spcPts val="1000"/>
              </a:spcBef>
            </a:pPr>
            <a:r>
              <a:rPr lang="en-US" sz="1200" b="1" dirty="0">
                <a:solidFill>
                  <a:schemeClr val="bg1"/>
                </a:solidFill>
                <a:latin typeface="Arial" panose="020B0604020202020204" pitchFamily="34" charset="0"/>
                <a:cs typeface="Times New Roman" panose="02020603050405020304" pitchFamily="18" charset="0"/>
              </a:rPr>
              <a:t>History</a:t>
            </a:r>
          </a:p>
        </p:txBody>
      </p:sp>
      <p:sp>
        <p:nvSpPr>
          <p:cNvPr id="196" name="Oval 195">
            <a:extLst>
              <a:ext uri="{FF2B5EF4-FFF2-40B4-BE49-F238E27FC236}">
                <a16:creationId xmlns:a16="http://schemas.microsoft.com/office/drawing/2014/main" id="{E327D450-6689-4873-ADDA-5A48F462C88F}"/>
              </a:ext>
            </a:extLst>
          </p:cNvPr>
          <p:cNvSpPr/>
          <p:nvPr/>
        </p:nvSpPr>
        <p:spPr>
          <a:xfrm>
            <a:off x="3349428" y="6245039"/>
            <a:ext cx="1030147" cy="1030147"/>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7" name="Group 196">
            <a:extLst>
              <a:ext uri="{FF2B5EF4-FFF2-40B4-BE49-F238E27FC236}">
                <a16:creationId xmlns:a16="http://schemas.microsoft.com/office/drawing/2014/main" id="{52C5EC49-32E2-4F41-B819-77BF9F629135}"/>
              </a:ext>
            </a:extLst>
          </p:cNvPr>
          <p:cNvGrpSpPr/>
          <p:nvPr/>
        </p:nvGrpSpPr>
        <p:grpSpPr>
          <a:xfrm>
            <a:off x="2043836" y="3058600"/>
            <a:ext cx="698165" cy="620828"/>
            <a:chOff x="5754052" y="3138487"/>
            <a:chExt cx="619125" cy="550544"/>
          </a:xfrm>
        </p:grpSpPr>
        <p:sp>
          <p:nvSpPr>
            <p:cNvPr id="198" name="Freeform: Shape 197">
              <a:extLst>
                <a:ext uri="{FF2B5EF4-FFF2-40B4-BE49-F238E27FC236}">
                  <a16:creationId xmlns:a16="http://schemas.microsoft.com/office/drawing/2014/main" id="{DA514190-9AAD-43C9-81D5-A096226C89DE}"/>
                </a:ext>
              </a:extLst>
            </p:cNvPr>
            <p:cNvSpPr/>
            <p:nvPr/>
          </p:nvSpPr>
          <p:spPr>
            <a:xfrm>
              <a:off x="5754052" y="3238500"/>
              <a:ext cx="114300" cy="380047"/>
            </a:xfrm>
            <a:custGeom>
              <a:avLst/>
              <a:gdLst>
                <a:gd name="connsiteX0" fmla="*/ 0 w 114300"/>
                <a:gd name="connsiteY0" fmla="*/ 380048 h 380047"/>
                <a:gd name="connsiteX1" fmla="*/ 114300 w 114300"/>
                <a:gd name="connsiteY1" fmla="*/ 380048 h 380047"/>
                <a:gd name="connsiteX2" fmla="*/ 114300 w 114300"/>
                <a:gd name="connsiteY2" fmla="*/ 0 h 380047"/>
              </a:gdLst>
              <a:ahLst/>
              <a:cxnLst>
                <a:cxn ang="0">
                  <a:pos x="connsiteX0" y="connsiteY0"/>
                </a:cxn>
                <a:cxn ang="0">
                  <a:pos x="connsiteX1" y="connsiteY1"/>
                </a:cxn>
                <a:cxn ang="0">
                  <a:pos x="connsiteX2" y="connsiteY2"/>
                </a:cxn>
              </a:cxnLst>
              <a:rect l="l" t="t" r="r" b="b"/>
              <a:pathLst>
                <a:path w="114300" h="380047">
                  <a:moveTo>
                    <a:pt x="0" y="380048"/>
                  </a:moveTo>
                  <a:lnTo>
                    <a:pt x="114300" y="380048"/>
                  </a:lnTo>
                  <a:lnTo>
                    <a:pt x="114300" y="0"/>
                  </a:lnTo>
                </a:path>
              </a:pathLst>
            </a:custGeom>
            <a:noFill/>
            <a:ln w="12700" cap="flat">
              <a:solidFill>
                <a:schemeClr val="accent1"/>
              </a:solid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C43B2B02-0202-494B-81EF-FB7FE0F2EDAC}"/>
                </a:ext>
              </a:extLst>
            </p:cNvPr>
            <p:cNvSpPr/>
            <p:nvPr/>
          </p:nvSpPr>
          <p:spPr>
            <a:xfrm>
              <a:off x="5868352" y="3419475"/>
              <a:ext cx="46672" cy="149542"/>
            </a:xfrm>
            <a:custGeom>
              <a:avLst/>
              <a:gdLst>
                <a:gd name="connsiteX0" fmla="*/ 0 w 46672"/>
                <a:gd name="connsiteY0" fmla="*/ 0 h 149542"/>
                <a:gd name="connsiteX1" fmla="*/ 46672 w 46672"/>
                <a:gd name="connsiteY1" fmla="*/ 0 h 149542"/>
                <a:gd name="connsiteX2" fmla="*/ 46672 w 46672"/>
                <a:gd name="connsiteY2" fmla="*/ 149543 h 149542"/>
                <a:gd name="connsiteX3" fmla="*/ 3810 w 46672"/>
                <a:gd name="connsiteY3" fmla="*/ 149543 h 149542"/>
              </a:gdLst>
              <a:ahLst/>
              <a:cxnLst>
                <a:cxn ang="0">
                  <a:pos x="connsiteX0" y="connsiteY0"/>
                </a:cxn>
                <a:cxn ang="0">
                  <a:pos x="connsiteX1" y="connsiteY1"/>
                </a:cxn>
                <a:cxn ang="0">
                  <a:pos x="connsiteX2" y="connsiteY2"/>
                </a:cxn>
                <a:cxn ang="0">
                  <a:pos x="connsiteX3" y="connsiteY3"/>
                </a:cxn>
              </a:cxnLst>
              <a:rect l="l" t="t" r="r" b="b"/>
              <a:pathLst>
                <a:path w="46672" h="149542">
                  <a:moveTo>
                    <a:pt x="0" y="0"/>
                  </a:moveTo>
                  <a:lnTo>
                    <a:pt x="46672" y="0"/>
                  </a:lnTo>
                  <a:lnTo>
                    <a:pt x="46672" y="149543"/>
                  </a:lnTo>
                  <a:lnTo>
                    <a:pt x="3810" y="149543"/>
                  </a:lnTo>
                </a:path>
              </a:pathLst>
            </a:custGeom>
            <a:noFill/>
            <a:ln w="12700" cap="flat">
              <a:solidFill>
                <a:schemeClr val="accent1"/>
              </a:solidFill>
              <a:prstDash val="solid"/>
              <a:miter/>
            </a:ln>
          </p:spPr>
          <p:txBody>
            <a:bodyPr rtlCol="0" anchor="ctr"/>
            <a:lstStyle/>
            <a:p>
              <a:endParaRPr lang="en-IN"/>
            </a:p>
          </p:txBody>
        </p:sp>
        <p:sp>
          <p:nvSpPr>
            <p:cNvPr id="200" name="Freeform: Shape 199">
              <a:extLst>
                <a:ext uri="{FF2B5EF4-FFF2-40B4-BE49-F238E27FC236}">
                  <a16:creationId xmlns:a16="http://schemas.microsoft.com/office/drawing/2014/main" id="{7D0626CF-685D-439F-B646-3E828C0A3986}"/>
                </a:ext>
              </a:extLst>
            </p:cNvPr>
            <p:cNvSpPr/>
            <p:nvPr/>
          </p:nvSpPr>
          <p:spPr>
            <a:xfrm>
              <a:off x="5915025" y="3138487"/>
              <a:ext cx="242887" cy="385762"/>
            </a:xfrm>
            <a:custGeom>
              <a:avLst/>
              <a:gdLst>
                <a:gd name="connsiteX0" fmla="*/ 0 w 242887"/>
                <a:gd name="connsiteY0" fmla="*/ 280988 h 385762"/>
                <a:gd name="connsiteX1" fmla="*/ 0 w 242887"/>
                <a:gd name="connsiteY1" fmla="*/ 30480 h 385762"/>
                <a:gd name="connsiteX2" fmla="*/ 30480 w 242887"/>
                <a:gd name="connsiteY2" fmla="*/ 0 h 385762"/>
                <a:gd name="connsiteX3" fmla="*/ 30480 w 242887"/>
                <a:gd name="connsiteY3" fmla="*/ 0 h 385762"/>
                <a:gd name="connsiteX4" fmla="*/ 60960 w 242887"/>
                <a:gd name="connsiteY4" fmla="*/ 30480 h 385762"/>
                <a:gd name="connsiteX5" fmla="*/ 60960 w 242887"/>
                <a:gd name="connsiteY5" fmla="*/ 370523 h 385762"/>
                <a:gd name="connsiteX6" fmla="*/ 76200 w 242887"/>
                <a:gd name="connsiteY6" fmla="*/ 385763 h 385762"/>
                <a:gd name="connsiteX7" fmla="*/ 242888 w 242887"/>
                <a:gd name="connsiteY7" fmla="*/ 385763 h 385762"/>
                <a:gd name="connsiteX8" fmla="*/ 242888 w 242887"/>
                <a:gd name="connsiteY8" fmla="*/ 195263 h 385762"/>
                <a:gd name="connsiteX9" fmla="*/ 220028 w 242887"/>
                <a:gd name="connsiteY9" fmla="*/ 172403 h 385762"/>
                <a:gd name="connsiteX10" fmla="*/ 220028 w 242887"/>
                <a:gd name="connsiteY10" fmla="*/ 172403 h 385762"/>
                <a:gd name="connsiteX11" fmla="*/ 197168 w 242887"/>
                <a:gd name="connsiteY11" fmla="*/ 195263 h 385762"/>
                <a:gd name="connsiteX12" fmla="*/ 197168 w 242887"/>
                <a:gd name="connsiteY12" fmla="*/ 324803 h 385762"/>
                <a:gd name="connsiteX13" fmla="*/ 178118 w 242887"/>
                <a:gd name="connsiteY13" fmla="*/ 343853 h 385762"/>
                <a:gd name="connsiteX14" fmla="*/ 147638 w 242887"/>
                <a:gd name="connsiteY14" fmla="*/ 343853 h 385762"/>
                <a:gd name="connsiteX15" fmla="*/ 127635 w 242887"/>
                <a:gd name="connsiteY15" fmla="*/ 362903 h 385762"/>
                <a:gd name="connsiteX16" fmla="*/ 126682 w 242887"/>
                <a:gd name="connsiteY16" fmla="*/ 385763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2887" h="385762">
                  <a:moveTo>
                    <a:pt x="0" y="280988"/>
                  </a:moveTo>
                  <a:lnTo>
                    <a:pt x="0" y="30480"/>
                  </a:lnTo>
                  <a:cubicBezTo>
                    <a:pt x="0" y="13335"/>
                    <a:pt x="13335" y="0"/>
                    <a:pt x="30480" y="0"/>
                  </a:cubicBezTo>
                  <a:lnTo>
                    <a:pt x="30480" y="0"/>
                  </a:lnTo>
                  <a:cubicBezTo>
                    <a:pt x="47625" y="0"/>
                    <a:pt x="60960" y="13335"/>
                    <a:pt x="60960" y="30480"/>
                  </a:cubicBezTo>
                  <a:lnTo>
                    <a:pt x="60960" y="370523"/>
                  </a:lnTo>
                  <a:cubicBezTo>
                    <a:pt x="60960" y="379095"/>
                    <a:pt x="67628" y="385763"/>
                    <a:pt x="76200" y="385763"/>
                  </a:cubicBezTo>
                  <a:lnTo>
                    <a:pt x="242888" y="385763"/>
                  </a:lnTo>
                  <a:lnTo>
                    <a:pt x="242888" y="195263"/>
                  </a:lnTo>
                  <a:cubicBezTo>
                    <a:pt x="242888" y="182880"/>
                    <a:pt x="232410" y="172403"/>
                    <a:pt x="220028" y="172403"/>
                  </a:cubicBezTo>
                  <a:lnTo>
                    <a:pt x="220028" y="172403"/>
                  </a:lnTo>
                  <a:cubicBezTo>
                    <a:pt x="207645" y="172403"/>
                    <a:pt x="197168" y="182880"/>
                    <a:pt x="197168" y="195263"/>
                  </a:cubicBezTo>
                  <a:lnTo>
                    <a:pt x="197168" y="324803"/>
                  </a:lnTo>
                  <a:cubicBezTo>
                    <a:pt x="197168" y="335280"/>
                    <a:pt x="188595" y="343853"/>
                    <a:pt x="178118" y="343853"/>
                  </a:cubicBezTo>
                  <a:lnTo>
                    <a:pt x="147638" y="343853"/>
                  </a:lnTo>
                  <a:cubicBezTo>
                    <a:pt x="137160" y="343853"/>
                    <a:pt x="128588" y="352425"/>
                    <a:pt x="127635" y="362903"/>
                  </a:cubicBezTo>
                  <a:lnTo>
                    <a:pt x="126682" y="385763"/>
                  </a:lnTo>
                </a:path>
              </a:pathLst>
            </a:custGeom>
            <a:noFill/>
            <a:ln w="12700" cap="flat">
              <a:solidFill>
                <a:schemeClr val="accent1"/>
              </a:solid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FBBEEEF2-9528-4A83-9C58-6AA1C020878B}"/>
                </a:ext>
              </a:extLst>
            </p:cNvPr>
            <p:cNvSpPr/>
            <p:nvPr/>
          </p:nvSpPr>
          <p:spPr>
            <a:xfrm>
              <a:off x="5975984" y="3197542"/>
              <a:ext cx="291465" cy="268605"/>
            </a:xfrm>
            <a:custGeom>
              <a:avLst/>
              <a:gdLst>
                <a:gd name="connsiteX0" fmla="*/ 0 w 291465"/>
                <a:gd name="connsiteY0" fmla="*/ 167640 h 268605"/>
                <a:gd name="connsiteX1" fmla="*/ 82868 w 291465"/>
                <a:gd name="connsiteY1" fmla="*/ 6668 h 268605"/>
                <a:gd name="connsiteX2" fmla="*/ 93345 w 291465"/>
                <a:gd name="connsiteY2" fmla="*/ 0 h 268605"/>
                <a:gd name="connsiteX3" fmla="*/ 268605 w 291465"/>
                <a:gd name="connsiteY3" fmla="*/ 0 h 268605"/>
                <a:gd name="connsiteX4" fmla="*/ 291465 w 291465"/>
                <a:gd name="connsiteY4" fmla="*/ 22860 h 268605"/>
                <a:gd name="connsiteX5" fmla="*/ 291465 w 291465"/>
                <a:gd name="connsiteY5" fmla="*/ 268605 h 26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465" h="268605">
                  <a:moveTo>
                    <a:pt x="0" y="167640"/>
                  </a:moveTo>
                  <a:lnTo>
                    <a:pt x="82868" y="6668"/>
                  </a:lnTo>
                  <a:cubicBezTo>
                    <a:pt x="84772" y="2858"/>
                    <a:pt x="88583" y="0"/>
                    <a:pt x="93345" y="0"/>
                  </a:cubicBezTo>
                  <a:lnTo>
                    <a:pt x="268605" y="0"/>
                  </a:lnTo>
                  <a:cubicBezTo>
                    <a:pt x="280988" y="0"/>
                    <a:pt x="291465" y="10478"/>
                    <a:pt x="291465" y="22860"/>
                  </a:cubicBezTo>
                  <a:lnTo>
                    <a:pt x="291465" y="268605"/>
                  </a:lnTo>
                </a:path>
              </a:pathLst>
            </a:custGeom>
            <a:noFill/>
            <a:ln w="12700" cap="flat">
              <a:solidFill>
                <a:schemeClr val="accent1"/>
              </a:solidFill>
              <a:prstDash val="solid"/>
              <a:miter/>
            </a:ln>
          </p:spPr>
          <p:txBody>
            <a:bodyPr rtlCol="0" anchor="ctr"/>
            <a:lstStyle/>
            <a:p>
              <a:endParaRPr lang="en-IN"/>
            </a:p>
          </p:txBody>
        </p:sp>
        <p:sp>
          <p:nvSpPr>
            <p:cNvPr id="202" name="Freeform: Shape 201">
              <a:extLst>
                <a:ext uri="{FF2B5EF4-FFF2-40B4-BE49-F238E27FC236}">
                  <a16:creationId xmlns:a16="http://schemas.microsoft.com/office/drawing/2014/main" id="{71508092-9D2E-41B6-9B25-958213B3FF3E}"/>
                </a:ext>
              </a:extLst>
            </p:cNvPr>
            <p:cNvSpPr/>
            <p:nvPr/>
          </p:nvSpPr>
          <p:spPr>
            <a:xfrm>
              <a:off x="6212205" y="3197542"/>
              <a:ext cx="9525" cy="270510"/>
            </a:xfrm>
            <a:custGeom>
              <a:avLst/>
              <a:gdLst>
                <a:gd name="connsiteX0" fmla="*/ 0 w 9525"/>
                <a:gd name="connsiteY0" fmla="*/ 0 h 270510"/>
                <a:gd name="connsiteX1" fmla="*/ 0 w 9525"/>
                <a:gd name="connsiteY1" fmla="*/ 270510 h 270510"/>
              </a:gdLst>
              <a:ahLst/>
              <a:cxnLst>
                <a:cxn ang="0">
                  <a:pos x="connsiteX0" y="connsiteY0"/>
                </a:cxn>
                <a:cxn ang="0">
                  <a:pos x="connsiteX1" y="connsiteY1"/>
                </a:cxn>
              </a:cxnLst>
              <a:rect l="l" t="t" r="r" b="b"/>
              <a:pathLst>
                <a:path w="9525" h="270510">
                  <a:moveTo>
                    <a:pt x="0" y="0"/>
                  </a:moveTo>
                  <a:lnTo>
                    <a:pt x="0" y="270510"/>
                  </a:lnTo>
                </a:path>
              </a:pathLst>
            </a:custGeom>
            <a:ln w="12700" cap="flat">
              <a:solidFill>
                <a:schemeClr val="accent1"/>
              </a:solidFill>
              <a:prstDash val="solid"/>
              <a:miter/>
            </a:ln>
          </p:spPr>
          <p:txBody>
            <a:bodyPr rtlCol="0" anchor="ctr"/>
            <a:lstStyle/>
            <a:p>
              <a:endParaRPr lang="en-IN"/>
            </a:p>
          </p:txBody>
        </p:sp>
        <p:sp>
          <p:nvSpPr>
            <p:cNvPr id="203" name="Freeform: Shape 202">
              <a:extLst>
                <a:ext uri="{FF2B5EF4-FFF2-40B4-BE49-F238E27FC236}">
                  <a16:creationId xmlns:a16="http://schemas.microsoft.com/office/drawing/2014/main" id="{1058D8A4-2F25-4E30-A686-A83404EC952C}"/>
                </a:ext>
              </a:extLst>
            </p:cNvPr>
            <p:cNvSpPr/>
            <p:nvPr/>
          </p:nvSpPr>
          <p:spPr>
            <a:xfrm>
              <a:off x="6157912" y="3468052"/>
              <a:ext cx="215265" cy="149542"/>
            </a:xfrm>
            <a:custGeom>
              <a:avLst/>
              <a:gdLst>
                <a:gd name="connsiteX0" fmla="*/ 0 w 215265"/>
                <a:gd name="connsiteY0" fmla="*/ 0 h 149542"/>
                <a:gd name="connsiteX1" fmla="*/ 178118 w 215265"/>
                <a:gd name="connsiteY1" fmla="*/ 0 h 149542"/>
                <a:gd name="connsiteX2" fmla="*/ 215265 w 215265"/>
                <a:gd name="connsiteY2" fmla="*/ 37148 h 149542"/>
                <a:gd name="connsiteX3" fmla="*/ 215265 w 215265"/>
                <a:gd name="connsiteY3" fmla="*/ 133350 h 149542"/>
                <a:gd name="connsiteX4" fmla="*/ 199072 w 215265"/>
                <a:gd name="connsiteY4" fmla="*/ 149543 h 149542"/>
                <a:gd name="connsiteX5" fmla="*/ 176213 w 215265"/>
                <a:gd name="connsiteY5" fmla="*/ 149543 h 14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265" h="149542">
                  <a:moveTo>
                    <a:pt x="0" y="0"/>
                  </a:moveTo>
                  <a:lnTo>
                    <a:pt x="178118" y="0"/>
                  </a:lnTo>
                  <a:cubicBezTo>
                    <a:pt x="199072" y="0"/>
                    <a:pt x="215265" y="17145"/>
                    <a:pt x="215265" y="37148"/>
                  </a:cubicBezTo>
                  <a:lnTo>
                    <a:pt x="215265" y="133350"/>
                  </a:lnTo>
                  <a:cubicBezTo>
                    <a:pt x="215265" y="141923"/>
                    <a:pt x="208597" y="149543"/>
                    <a:pt x="199072" y="149543"/>
                  </a:cubicBezTo>
                  <a:lnTo>
                    <a:pt x="176213" y="149543"/>
                  </a:lnTo>
                </a:path>
              </a:pathLst>
            </a:custGeom>
            <a:noFill/>
            <a:ln w="12700" cap="flat">
              <a:solidFill>
                <a:schemeClr val="accent1"/>
              </a:solidFill>
              <a:prstDash val="solid"/>
              <a:miter/>
            </a:ln>
          </p:spPr>
          <p:txBody>
            <a:bodyPr rtlCol="0" anchor="ctr"/>
            <a:lstStyle/>
            <a:p>
              <a:endParaRPr lang="en-IN"/>
            </a:p>
          </p:txBody>
        </p:sp>
        <p:sp>
          <p:nvSpPr>
            <p:cNvPr id="204" name="Freeform: Shape 203">
              <a:extLst>
                <a:ext uri="{FF2B5EF4-FFF2-40B4-BE49-F238E27FC236}">
                  <a16:creationId xmlns:a16="http://schemas.microsoft.com/office/drawing/2014/main" id="{AE3EA54A-23DE-402B-959D-E1B6377B5D08}"/>
                </a:ext>
              </a:extLst>
            </p:cNvPr>
            <p:cNvSpPr/>
            <p:nvPr/>
          </p:nvSpPr>
          <p:spPr>
            <a:xfrm>
              <a:off x="6069330" y="3617595"/>
              <a:ext cx="136207" cy="9525"/>
            </a:xfrm>
            <a:custGeom>
              <a:avLst/>
              <a:gdLst>
                <a:gd name="connsiteX0" fmla="*/ 0 w 136207"/>
                <a:gd name="connsiteY0" fmla="*/ 0 h 9525"/>
                <a:gd name="connsiteX1" fmla="*/ 136208 w 136207"/>
                <a:gd name="connsiteY1" fmla="*/ 0 h 9525"/>
              </a:gdLst>
              <a:ahLst/>
              <a:cxnLst>
                <a:cxn ang="0">
                  <a:pos x="connsiteX0" y="connsiteY0"/>
                </a:cxn>
                <a:cxn ang="0">
                  <a:pos x="connsiteX1" y="connsiteY1"/>
                </a:cxn>
              </a:cxnLst>
              <a:rect l="l" t="t" r="r" b="b"/>
              <a:pathLst>
                <a:path w="136207" h="9525">
                  <a:moveTo>
                    <a:pt x="0" y="0"/>
                  </a:moveTo>
                  <a:lnTo>
                    <a:pt x="136208" y="0"/>
                  </a:lnTo>
                </a:path>
              </a:pathLst>
            </a:custGeom>
            <a:ln w="12700" cap="flat">
              <a:solidFill>
                <a:schemeClr val="accent1"/>
              </a:solidFill>
              <a:prstDash val="solid"/>
              <a:miter/>
            </a:ln>
          </p:spPr>
          <p:txBody>
            <a:bodyPr rtlCol="0" anchor="ctr"/>
            <a:lstStyle/>
            <a:p>
              <a:endParaRPr lang="en-IN"/>
            </a:p>
          </p:txBody>
        </p:sp>
        <p:sp>
          <p:nvSpPr>
            <p:cNvPr id="205" name="Freeform: Shape 204">
              <a:extLst>
                <a:ext uri="{FF2B5EF4-FFF2-40B4-BE49-F238E27FC236}">
                  <a16:creationId xmlns:a16="http://schemas.microsoft.com/office/drawing/2014/main" id="{099CF787-0DB2-4B6C-AF04-B6FEB4AF0D9B}"/>
                </a:ext>
              </a:extLst>
            </p:cNvPr>
            <p:cNvSpPr/>
            <p:nvPr/>
          </p:nvSpPr>
          <p:spPr>
            <a:xfrm>
              <a:off x="6335077" y="3557587"/>
              <a:ext cx="38100" cy="9525"/>
            </a:xfrm>
            <a:custGeom>
              <a:avLst/>
              <a:gdLst>
                <a:gd name="connsiteX0" fmla="*/ 38100 w 38100"/>
                <a:gd name="connsiteY0" fmla="*/ 0 h 9525"/>
                <a:gd name="connsiteX1" fmla="*/ 0 w 38100"/>
                <a:gd name="connsiteY1" fmla="*/ 0 h 9525"/>
              </a:gdLst>
              <a:ahLst/>
              <a:cxnLst>
                <a:cxn ang="0">
                  <a:pos x="connsiteX0" y="connsiteY0"/>
                </a:cxn>
                <a:cxn ang="0">
                  <a:pos x="connsiteX1" y="connsiteY1"/>
                </a:cxn>
              </a:cxnLst>
              <a:rect l="l" t="t" r="r" b="b"/>
              <a:pathLst>
                <a:path w="38100" h="9525">
                  <a:moveTo>
                    <a:pt x="38100" y="0"/>
                  </a:moveTo>
                  <a:lnTo>
                    <a:pt x="0" y="0"/>
                  </a:lnTo>
                </a:path>
              </a:pathLst>
            </a:custGeom>
            <a:ln w="12700" cap="flat">
              <a:solidFill>
                <a:schemeClr val="accent1"/>
              </a:solidFill>
              <a:prstDash val="solid"/>
              <a:miter/>
            </a:ln>
          </p:spPr>
          <p:txBody>
            <a:bodyPr rtlCol="0" anchor="ctr"/>
            <a:lstStyle/>
            <a:p>
              <a:endParaRPr lang="en-IN"/>
            </a:p>
          </p:txBody>
        </p:sp>
        <p:sp>
          <p:nvSpPr>
            <p:cNvPr id="206" name="Freeform: Shape 205">
              <a:extLst>
                <a:ext uri="{FF2B5EF4-FFF2-40B4-BE49-F238E27FC236}">
                  <a16:creationId xmlns:a16="http://schemas.microsoft.com/office/drawing/2014/main" id="{ECE224C8-9694-4C19-80AE-FD8A9B71021E}"/>
                </a:ext>
              </a:extLst>
            </p:cNvPr>
            <p:cNvSpPr/>
            <p:nvPr/>
          </p:nvSpPr>
          <p:spPr>
            <a:xfrm>
              <a:off x="6335077" y="3522345"/>
              <a:ext cx="37147" cy="9525"/>
            </a:xfrm>
            <a:custGeom>
              <a:avLst/>
              <a:gdLst>
                <a:gd name="connsiteX0" fmla="*/ 37148 w 37147"/>
                <a:gd name="connsiteY0" fmla="*/ 0 h 9525"/>
                <a:gd name="connsiteX1" fmla="*/ 0 w 37147"/>
                <a:gd name="connsiteY1" fmla="*/ 0 h 9525"/>
              </a:gdLst>
              <a:ahLst/>
              <a:cxnLst>
                <a:cxn ang="0">
                  <a:pos x="connsiteX0" y="connsiteY0"/>
                </a:cxn>
                <a:cxn ang="0">
                  <a:pos x="connsiteX1" y="connsiteY1"/>
                </a:cxn>
              </a:cxnLst>
              <a:rect l="l" t="t" r="r" b="b"/>
              <a:pathLst>
                <a:path w="37147" h="9525">
                  <a:moveTo>
                    <a:pt x="37148" y="0"/>
                  </a:moveTo>
                  <a:lnTo>
                    <a:pt x="0" y="0"/>
                  </a:lnTo>
                </a:path>
              </a:pathLst>
            </a:custGeom>
            <a:ln w="12700" cap="flat">
              <a:solidFill>
                <a:schemeClr val="accent1"/>
              </a:solidFill>
              <a:prstDash val="solid"/>
              <a:miter/>
            </a:ln>
          </p:spPr>
          <p:txBody>
            <a:bodyPr rtlCol="0" anchor="ctr"/>
            <a:lstStyle/>
            <a:p>
              <a:endParaRPr lang="en-IN"/>
            </a:p>
          </p:txBody>
        </p:sp>
        <p:sp>
          <p:nvSpPr>
            <p:cNvPr id="207" name="Freeform: Shape 206">
              <a:extLst>
                <a:ext uri="{FF2B5EF4-FFF2-40B4-BE49-F238E27FC236}">
                  <a16:creationId xmlns:a16="http://schemas.microsoft.com/office/drawing/2014/main" id="{ED18EA0D-52C7-4409-BF81-638E169125AD}"/>
                </a:ext>
              </a:extLst>
            </p:cNvPr>
            <p:cNvSpPr/>
            <p:nvPr/>
          </p:nvSpPr>
          <p:spPr>
            <a:xfrm>
              <a:off x="5915025" y="3569017"/>
              <a:ext cx="25717" cy="49530"/>
            </a:xfrm>
            <a:custGeom>
              <a:avLst/>
              <a:gdLst>
                <a:gd name="connsiteX0" fmla="*/ 0 w 25717"/>
                <a:gd name="connsiteY0" fmla="*/ 0 h 49530"/>
                <a:gd name="connsiteX1" fmla="*/ 0 w 25717"/>
                <a:gd name="connsiteY1" fmla="*/ 39052 h 49530"/>
                <a:gd name="connsiteX2" fmla="*/ 10478 w 25717"/>
                <a:gd name="connsiteY2" fmla="*/ 49530 h 49530"/>
                <a:gd name="connsiteX3" fmla="*/ 25718 w 25717"/>
                <a:gd name="connsiteY3" fmla="*/ 49530 h 49530"/>
              </a:gdLst>
              <a:ahLst/>
              <a:cxnLst>
                <a:cxn ang="0">
                  <a:pos x="connsiteX0" y="connsiteY0"/>
                </a:cxn>
                <a:cxn ang="0">
                  <a:pos x="connsiteX1" y="connsiteY1"/>
                </a:cxn>
                <a:cxn ang="0">
                  <a:pos x="connsiteX2" y="connsiteY2"/>
                </a:cxn>
                <a:cxn ang="0">
                  <a:pos x="connsiteX3" y="connsiteY3"/>
                </a:cxn>
              </a:cxnLst>
              <a:rect l="l" t="t" r="r" b="b"/>
              <a:pathLst>
                <a:path w="25717" h="49530">
                  <a:moveTo>
                    <a:pt x="0" y="0"/>
                  </a:moveTo>
                  <a:lnTo>
                    <a:pt x="0" y="39052"/>
                  </a:lnTo>
                  <a:cubicBezTo>
                    <a:pt x="0" y="44768"/>
                    <a:pt x="4763" y="49530"/>
                    <a:pt x="10478" y="49530"/>
                  </a:cubicBezTo>
                  <a:lnTo>
                    <a:pt x="25718" y="49530"/>
                  </a:lnTo>
                </a:path>
              </a:pathLst>
            </a:custGeom>
            <a:noFill/>
            <a:ln w="12700" cap="flat">
              <a:solidFill>
                <a:schemeClr val="accent1"/>
              </a:solidFill>
              <a:prstDash val="solid"/>
              <a:miter/>
            </a:ln>
          </p:spPr>
          <p:txBody>
            <a:bodyPr rtlCol="0" anchor="ctr"/>
            <a:lstStyle/>
            <a:p>
              <a:endParaRPr lang="en-IN"/>
            </a:p>
          </p:txBody>
        </p:sp>
        <p:sp>
          <p:nvSpPr>
            <p:cNvPr id="208" name="Freeform: Shape 207">
              <a:extLst>
                <a:ext uri="{FF2B5EF4-FFF2-40B4-BE49-F238E27FC236}">
                  <a16:creationId xmlns:a16="http://schemas.microsoft.com/office/drawing/2014/main" id="{D58FC429-6FFA-47CE-8B6D-008521A9D6B4}"/>
                </a:ext>
              </a:extLst>
            </p:cNvPr>
            <p:cNvSpPr/>
            <p:nvPr/>
          </p:nvSpPr>
          <p:spPr>
            <a:xfrm>
              <a:off x="5939790" y="3559492"/>
              <a:ext cx="129540" cy="129539"/>
            </a:xfrm>
            <a:custGeom>
              <a:avLst/>
              <a:gdLst>
                <a:gd name="connsiteX0" fmla="*/ 129540 w 129540"/>
                <a:gd name="connsiteY0" fmla="*/ 64770 h 129539"/>
                <a:gd name="connsiteX1" fmla="*/ 64770 w 129540"/>
                <a:gd name="connsiteY1" fmla="*/ 129540 h 129539"/>
                <a:gd name="connsiteX2" fmla="*/ 0 w 129540"/>
                <a:gd name="connsiteY2" fmla="*/ 64770 h 129539"/>
                <a:gd name="connsiteX3" fmla="*/ 64770 w 129540"/>
                <a:gd name="connsiteY3" fmla="*/ 0 h 129539"/>
                <a:gd name="connsiteX4" fmla="*/ 129540 w 129540"/>
                <a:gd name="connsiteY4" fmla="*/ 64770 h 129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29539">
                  <a:moveTo>
                    <a:pt x="129540" y="64770"/>
                  </a:moveTo>
                  <a:cubicBezTo>
                    <a:pt x="129540" y="100541"/>
                    <a:pt x="100542" y="129540"/>
                    <a:pt x="64770" y="129540"/>
                  </a:cubicBezTo>
                  <a:cubicBezTo>
                    <a:pt x="28999" y="129540"/>
                    <a:pt x="0" y="100541"/>
                    <a:pt x="0" y="64770"/>
                  </a:cubicBezTo>
                  <a:cubicBezTo>
                    <a:pt x="0" y="28999"/>
                    <a:pt x="28999" y="0"/>
                    <a:pt x="64770" y="0"/>
                  </a:cubicBezTo>
                  <a:cubicBezTo>
                    <a:pt x="100542" y="0"/>
                    <a:pt x="129540" y="28999"/>
                    <a:pt x="129540" y="64770"/>
                  </a:cubicBezTo>
                  <a:close/>
                </a:path>
              </a:pathLst>
            </a:custGeom>
            <a:noFill/>
            <a:ln w="12700" cap="flat">
              <a:solidFill>
                <a:schemeClr val="accent1"/>
              </a:solidFill>
              <a:prstDash val="solid"/>
              <a:miter/>
            </a:ln>
          </p:spPr>
          <p:txBody>
            <a:bodyPr rtlCol="0" anchor="ctr"/>
            <a:lstStyle/>
            <a:p>
              <a:endParaRPr lang="en-IN"/>
            </a:p>
          </p:txBody>
        </p:sp>
        <p:sp>
          <p:nvSpPr>
            <p:cNvPr id="209" name="Freeform: Shape 208">
              <a:extLst>
                <a:ext uri="{FF2B5EF4-FFF2-40B4-BE49-F238E27FC236}">
                  <a16:creationId xmlns:a16="http://schemas.microsoft.com/office/drawing/2014/main" id="{9229FF77-0E66-4C2F-BAF1-65E919186D9E}"/>
                </a:ext>
              </a:extLst>
            </p:cNvPr>
            <p:cNvSpPr/>
            <p:nvPr/>
          </p:nvSpPr>
          <p:spPr>
            <a:xfrm>
              <a:off x="6206490" y="3559492"/>
              <a:ext cx="129540" cy="129539"/>
            </a:xfrm>
            <a:custGeom>
              <a:avLst/>
              <a:gdLst>
                <a:gd name="connsiteX0" fmla="*/ 129540 w 129540"/>
                <a:gd name="connsiteY0" fmla="*/ 64770 h 129539"/>
                <a:gd name="connsiteX1" fmla="*/ 64770 w 129540"/>
                <a:gd name="connsiteY1" fmla="*/ 129540 h 129539"/>
                <a:gd name="connsiteX2" fmla="*/ 0 w 129540"/>
                <a:gd name="connsiteY2" fmla="*/ 64770 h 129539"/>
                <a:gd name="connsiteX3" fmla="*/ 64770 w 129540"/>
                <a:gd name="connsiteY3" fmla="*/ 0 h 129539"/>
                <a:gd name="connsiteX4" fmla="*/ 129540 w 129540"/>
                <a:gd name="connsiteY4" fmla="*/ 64770 h 129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40" h="129539">
                  <a:moveTo>
                    <a:pt x="129540" y="64770"/>
                  </a:moveTo>
                  <a:cubicBezTo>
                    <a:pt x="129540" y="100541"/>
                    <a:pt x="100542" y="129540"/>
                    <a:pt x="64770" y="129540"/>
                  </a:cubicBezTo>
                  <a:cubicBezTo>
                    <a:pt x="28999" y="129540"/>
                    <a:pt x="0" y="100541"/>
                    <a:pt x="0" y="64770"/>
                  </a:cubicBezTo>
                  <a:cubicBezTo>
                    <a:pt x="0" y="28999"/>
                    <a:pt x="28999" y="0"/>
                    <a:pt x="64770" y="0"/>
                  </a:cubicBezTo>
                  <a:cubicBezTo>
                    <a:pt x="100542" y="0"/>
                    <a:pt x="129540" y="28999"/>
                    <a:pt x="129540" y="64770"/>
                  </a:cubicBezTo>
                  <a:close/>
                </a:path>
              </a:pathLst>
            </a:custGeom>
            <a:noFill/>
            <a:ln w="12700" cap="flat">
              <a:solidFill>
                <a:schemeClr val="accent1"/>
              </a:solidFill>
              <a:prstDash val="solid"/>
              <a:miter/>
            </a:ln>
          </p:spPr>
          <p:txBody>
            <a:bodyPr rtlCol="0" anchor="ctr"/>
            <a:lstStyle/>
            <a:p>
              <a:endParaRPr lang="en-IN"/>
            </a:p>
          </p:txBody>
        </p:sp>
        <p:sp>
          <p:nvSpPr>
            <p:cNvPr id="210" name="Freeform: Shape 209">
              <a:extLst>
                <a:ext uri="{FF2B5EF4-FFF2-40B4-BE49-F238E27FC236}">
                  <a16:creationId xmlns:a16="http://schemas.microsoft.com/office/drawing/2014/main" id="{96618D77-CC21-4853-9A5A-971F3297F144}"/>
                </a:ext>
              </a:extLst>
            </p:cNvPr>
            <p:cNvSpPr/>
            <p:nvPr/>
          </p:nvSpPr>
          <p:spPr>
            <a:xfrm>
              <a:off x="5974080" y="3593782"/>
              <a:ext cx="60959" cy="60960"/>
            </a:xfrm>
            <a:custGeom>
              <a:avLst/>
              <a:gdLst>
                <a:gd name="connsiteX0" fmla="*/ 60960 w 60959"/>
                <a:gd name="connsiteY0" fmla="*/ 30480 h 60960"/>
                <a:gd name="connsiteX1" fmla="*/ 30480 w 60959"/>
                <a:gd name="connsiteY1" fmla="*/ 60960 h 60960"/>
                <a:gd name="connsiteX2" fmla="*/ 0 w 60959"/>
                <a:gd name="connsiteY2" fmla="*/ 30480 h 60960"/>
                <a:gd name="connsiteX3" fmla="*/ 30480 w 60959"/>
                <a:gd name="connsiteY3" fmla="*/ 0 h 60960"/>
                <a:gd name="connsiteX4" fmla="*/ 60960 w 60959"/>
                <a:gd name="connsiteY4" fmla="*/ 3048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60960">
                  <a:moveTo>
                    <a:pt x="60960" y="30480"/>
                  </a:moveTo>
                  <a:cubicBezTo>
                    <a:pt x="60960" y="47314"/>
                    <a:pt x="47314" y="60960"/>
                    <a:pt x="30480" y="60960"/>
                  </a:cubicBezTo>
                  <a:cubicBezTo>
                    <a:pt x="13646" y="60960"/>
                    <a:pt x="0" y="47314"/>
                    <a:pt x="0" y="30480"/>
                  </a:cubicBezTo>
                  <a:cubicBezTo>
                    <a:pt x="0" y="13646"/>
                    <a:pt x="13646" y="0"/>
                    <a:pt x="30480" y="0"/>
                  </a:cubicBezTo>
                  <a:cubicBezTo>
                    <a:pt x="47314" y="0"/>
                    <a:pt x="60960" y="13646"/>
                    <a:pt x="60960" y="30480"/>
                  </a:cubicBezTo>
                  <a:close/>
                </a:path>
              </a:pathLst>
            </a:custGeom>
            <a:noFill/>
            <a:ln w="12700" cap="flat">
              <a:solidFill>
                <a:schemeClr val="accent1"/>
              </a:solidFill>
              <a:prstDash val="solid"/>
              <a:miter/>
            </a:ln>
          </p:spPr>
          <p:txBody>
            <a:bodyPr rtlCol="0" anchor="ctr"/>
            <a:lstStyle/>
            <a:p>
              <a:endParaRPr lang="en-IN"/>
            </a:p>
          </p:txBody>
        </p:sp>
        <p:sp>
          <p:nvSpPr>
            <p:cNvPr id="211" name="Freeform: Shape 210">
              <a:extLst>
                <a:ext uri="{FF2B5EF4-FFF2-40B4-BE49-F238E27FC236}">
                  <a16:creationId xmlns:a16="http://schemas.microsoft.com/office/drawing/2014/main" id="{3A035729-2B67-4750-A088-767D10274011}"/>
                </a:ext>
              </a:extLst>
            </p:cNvPr>
            <p:cNvSpPr/>
            <p:nvPr/>
          </p:nvSpPr>
          <p:spPr>
            <a:xfrm>
              <a:off x="6240780" y="3593782"/>
              <a:ext cx="60959" cy="60960"/>
            </a:xfrm>
            <a:custGeom>
              <a:avLst/>
              <a:gdLst>
                <a:gd name="connsiteX0" fmla="*/ 60960 w 60959"/>
                <a:gd name="connsiteY0" fmla="*/ 30480 h 60960"/>
                <a:gd name="connsiteX1" fmla="*/ 30480 w 60959"/>
                <a:gd name="connsiteY1" fmla="*/ 60960 h 60960"/>
                <a:gd name="connsiteX2" fmla="*/ 0 w 60959"/>
                <a:gd name="connsiteY2" fmla="*/ 30480 h 60960"/>
                <a:gd name="connsiteX3" fmla="*/ 30480 w 60959"/>
                <a:gd name="connsiteY3" fmla="*/ 0 h 60960"/>
                <a:gd name="connsiteX4" fmla="*/ 60960 w 60959"/>
                <a:gd name="connsiteY4" fmla="*/ 30480 h 60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59" h="60960">
                  <a:moveTo>
                    <a:pt x="60960" y="30480"/>
                  </a:moveTo>
                  <a:cubicBezTo>
                    <a:pt x="60960" y="47314"/>
                    <a:pt x="47314" y="60960"/>
                    <a:pt x="30480" y="60960"/>
                  </a:cubicBezTo>
                  <a:cubicBezTo>
                    <a:pt x="13646" y="60960"/>
                    <a:pt x="0" y="47314"/>
                    <a:pt x="0" y="30480"/>
                  </a:cubicBezTo>
                  <a:cubicBezTo>
                    <a:pt x="0" y="13646"/>
                    <a:pt x="13646" y="0"/>
                    <a:pt x="30480" y="0"/>
                  </a:cubicBezTo>
                  <a:cubicBezTo>
                    <a:pt x="47314" y="0"/>
                    <a:pt x="60960" y="13646"/>
                    <a:pt x="60960" y="30480"/>
                  </a:cubicBezTo>
                  <a:close/>
                </a:path>
              </a:pathLst>
            </a:custGeom>
            <a:noFill/>
            <a:ln w="12700" cap="flat">
              <a:solidFill>
                <a:schemeClr val="accent1"/>
              </a:solidFill>
              <a:prstDash val="solid"/>
              <a:miter/>
            </a:ln>
          </p:spPr>
          <p:txBody>
            <a:bodyPr rtlCol="0" anchor="ctr"/>
            <a:lstStyle/>
            <a:p>
              <a:endParaRPr lang="en-IN"/>
            </a:p>
          </p:txBody>
        </p:sp>
        <p:sp>
          <p:nvSpPr>
            <p:cNvPr id="212" name="Freeform: Shape 211">
              <a:extLst>
                <a:ext uri="{FF2B5EF4-FFF2-40B4-BE49-F238E27FC236}">
                  <a16:creationId xmlns:a16="http://schemas.microsoft.com/office/drawing/2014/main" id="{8E5E6C78-CBE5-47FE-96F0-89C548749509}"/>
                </a:ext>
              </a:extLst>
            </p:cNvPr>
            <p:cNvSpPr/>
            <p:nvPr/>
          </p:nvSpPr>
          <p:spPr>
            <a:xfrm>
              <a:off x="5975985" y="3395662"/>
              <a:ext cx="78105" cy="48577"/>
            </a:xfrm>
            <a:custGeom>
              <a:avLst/>
              <a:gdLst>
                <a:gd name="connsiteX0" fmla="*/ 0 w 78105"/>
                <a:gd name="connsiteY0" fmla="*/ 48577 h 48577"/>
                <a:gd name="connsiteX1" fmla="*/ 78105 w 78105"/>
                <a:gd name="connsiteY1" fmla="*/ 0 h 48577"/>
              </a:gdLst>
              <a:ahLst/>
              <a:cxnLst>
                <a:cxn ang="0">
                  <a:pos x="connsiteX0" y="connsiteY0"/>
                </a:cxn>
                <a:cxn ang="0">
                  <a:pos x="connsiteX1" y="connsiteY1"/>
                </a:cxn>
              </a:cxnLst>
              <a:rect l="l" t="t" r="r" b="b"/>
              <a:pathLst>
                <a:path w="78105" h="48577">
                  <a:moveTo>
                    <a:pt x="0" y="48577"/>
                  </a:moveTo>
                  <a:lnTo>
                    <a:pt x="78105" y="0"/>
                  </a:lnTo>
                </a:path>
              </a:pathLst>
            </a:custGeom>
            <a:ln w="12700" cap="flat">
              <a:solidFill>
                <a:schemeClr val="accent1"/>
              </a:solidFill>
              <a:prstDash val="solid"/>
              <a:miter/>
            </a:ln>
          </p:spPr>
          <p:txBody>
            <a:bodyPr rtlCol="0" anchor="ctr"/>
            <a:lstStyle/>
            <a:p>
              <a:endParaRPr lang="en-IN"/>
            </a:p>
          </p:txBody>
        </p:sp>
        <p:sp>
          <p:nvSpPr>
            <p:cNvPr id="213" name="Freeform: Shape 212">
              <a:extLst>
                <a:ext uri="{FF2B5EF4-FFF2-40B4-BE49-F238E27FC236}">
                  <a16:creationId xmlns:a16="http://schemas.microsoft.com/office/drawing/2014/main" id="{FE776E10-57DF-434E-983F-279D849332AB}"/>
                </a:ext>
              </a:extLst>
            </p:cNvPr>
            <p:cNvSpPr/>
            <p:nvPr/>
          </p:nvSpPr>
          <p:spPr>
            <a:xfrm>
              <a:off x="6041707" y="3368992"/>
              <a:ext cx="22859" cy="51435"/>
            </a:xfrm>
            <a:custGeom>
              <a:avLst/>
              <a:gdLst>
                <a:gd name="connsiteX0" fmla="*/ 0 w 22859"/>
                <a:gd name="connsiteY0" fmla="*/ 0 h 51435"/>
                <a:gd name="connsiteX1" fmla="*/ 22860 w 22859"/>
                <a:gd name="connsiteY1" fmla="*/ 51435 h 51435"/>
              </a:gdLst>
              <a:ahLst/>
              <a:cxnLst>
                <a:cxn ang="0">
                  <a:pos x="connsiteX0" y="connsiteY0"/>
                </a:cxn>
                <a:cxn ang="0">
                  <a:pos x="connsiteX1" y="connsiteY1"/>
                </a:cxn>
              </a:cxnLst>
              <a:rect l="l" t="t" r="r" b="b"/>
              <a:pathLst>
                <a:path w="22859" h="51435">
                  <a:moveTo>
                    <a:pt x="0" y="0"/>
                  </a:moveTo>
                  <a:lnTo>
                    <a:pt x="22860" y="51435"/>
                  </a:lnTo>
                </a:path>
              </a:pathLst>
            </a:custGeom>
            <a:ln w="12700" cap="flat">
              <a:solidFill>
                <a:schemeClr val="accent1"/>
              </a:solidFill>
              <a:prstDash val="solid"/>
              <a:miter/>
            </a:ln>
          </p:spPr>
          <p:txBody>
            <a:bodyPr rtlCol="0" anchor="ctr"/>
            <a:lstStyle/>
            <a:p>
              <a:endParaRPr lang="en-IN"/>
            </a:p>
          </p:txBody>
        </p:sp>
      </p:grpSp>
      <p:pic>
        <p:nvPicPr>
          <p:cNvPr id="214" name="Graphic 213" descr="City">
            <a:extLst>
              <a:ext uri="{FF2B5EF4-FFF2-40B4-BE49-F238E27FC236}">
                <a16:creationId xmlns:a16="http://schemas.microsoft.com/office/drawing/2014/main" id="{10290378-3682-4165-B313-F85DFE0CA43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73364" y="2993259"/>
            <a:ext cx="755703" cy="755703"/>
          </a:xfrm>
          <a:prstGeom prst="rect">
            <a:avLst/>
          </a:prstGeom>
        </p:spPr>
      </p:pic>
      <p:grpSp>
        <p:nvGrpSpPr>
          <p:cNvPr id="215" name="Group 214">
            <a:extLst>
              <a:ext uri="{FF2B5EF4-FFF2-40B4-BE49-F238E27FC236}">
                <a16:creationId xmlns:a16="http://schemas.microsoft.com/office/drawing/2014/main" id="{7DC31456-DE6D-4DA3-8571-BBFD27FDE2D1}"/>
              </a:ext>
            </a:extLst>
          </p:cNvPr>
          <p:cNvGrpSpPr/>
          <p:nvPr/>
        </p:nvGrpSpPr>
        <p:grpSpPr>
          <a:xfrm>
            <a:off x="513342" y="5067864"/>
            <a:ext cx="840170" cy="297483"/>
            <a:chOff x="6707383" y="3361269"/>
            <a:chExt cx="567902" cy="201080"/>
          </a:xfrm>
        </p:grpSpPr>
        <p:sp>
          <p:nvSpPr>
            <p:cNvPr id="216" name="Freeform: Shape 215">
              <a:extLst>
                <a:ext uri="{FF2B5EF4-FFF2-40B4-BE49-F238E27FC236}">
                  <a16:creationId xmlns:a16="http://schemas.microsoft.com/office/drawing/2014/main" id="{87F9C609-3892-4DFA-8BC5-0D75DA2DC932}"/>
                </a:ext>
              </a:extLst>
            </p:cNvPr>
            <p:cNvSpPr/>
            <p:nvPr/>
          </p:nvSpPr>
          <p:spPr>
            <a:xfrm>
              <a:off x="7178889" y="3361269"/>
              <a:ext cx="96396" cy="158321"/>
            </a:xfrm>
            <a:custGeom>
              <a:avLst/>
              <a:gdLst>
                <a:gd name="connsiteX0" fmla="*/ 82971 w 96396"/>
                <a:gd name="connsiteY0" fmla="*/ 151551 h 158321"/>
                <a:gd name="connsiteX1" fmla="*/ 32488 w 96396"/>
                <a:gd name="connsiteY1" fmla="*/ 158218 h 158321"/>
                <a:gd name="connsiteX2" fmla="*/ 15343 w 96396"/>
                <a:gd name="connsiteY2" fmla="*/ 144883 h 158321"/>
                <a:gd name="connsiteX3" fmla="*/ 103 w 96396"/>
                <a:gd name="connsiteY3" fmla="*/ 23916 h 158321"/>
                <a:gd name="connsiteX4" fmla="*/ 13438 w 96396"/>
                <a:gd name="connsiteY4" fmla="*/ 6771 h 158321"/>
                <a:gd name="connsiteX5" fmla="*/ 63921 w 96396"/>
                <a:gd name="connsiteY5" fmla="*/ 103 h 158321"/>
                <a:gd name="connsiteX6" fmla="*/ 81066 w 96396"/>
                <a:gd name="connsiteY6" fmla="*/ 13438 h 158321"/>
                <a:gd name="connsiteX7" fmla="*/ 96306 w 96396"/>
                <a:gd name="connsiteY7" fmla="*/ 134406 h 158321"/>
                <a:gd name="connsiteX8" fmla="*/ 82971 w 96396"/>
                <a:gd name="connsiteY8" fmla="*/ 151551 h 158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396" h="158321">
                  <a:moveTo>
                    <a:pt x="82971" y="151551"/>
                  </a:moveTo>
                  <a:lnTo>
                    <a:pt x="32488" y="158218"/>
                  </a:lnTo>
                  <a:cubicBezTo>
                    <a:pt x="23916" y="159171"/>
                    <a:pt x="16296" y="153456"/>
                    <a:pt x="15343" y="144883"/>
                  </a:cubicBezTo>
                  <a:lnTo>
                    <a:pt x="103" y="23916"/>
                  </a:lnTo>
                  <a:cubicBezTo>
                    <a:pt x="-849" y="15343"/>
                    <a:pt x="4866" y="7723"/>
                    <a:pt x="13438" y="6771"/>
                  </a:cubicBezTo>
                  <a:lnTo>
                    <a:pt x="63921" y="103"/>
                  </a:lnTo>
                  <a:cubicBezTo>
                    <a:pt x="72493" y="-849"/>
                    <a:pt x="80113" y="4866"/>
                    <a:pt x="81066" y="13438"/>
                  </a:cubicBezTo>
                  <a:lnTo>
                    <a:pt x="96306" y="134406"/>
                  </a:lnTo>
                  <a:cubicBezTo>
                    <a:pt x="97258" y="142026"/>
                    <a:pt x="90591" y="149646"/>
                    <a:pt x="82971" y="151551"/>
                  </a:cubicBezTo>
                  <a:close/>
                </a:path>
              </a:pathLst>
            </a:custGeom>
            <a:noFill/>
            <a:ln w="12700" cap="flat">
              <a:solidFill>
                <a:schemeClr val="accent1"/>
              </a:solidFill>
              <a:prstDash val="solid"/>
              <a:miter/>
            </a:ln>
          </p:spPr>
          <p:txBody>
            <a:bodyPr rtlCol="0" anchor="ctr"/>
            <a:lstStyle/>
            <a:p>
              <a:endParaRPr lang="en-IN"/>
            </a:p>
          </p:txBody>
        </p:sp>
        <p:sp>
          <p:nvSpPr>
            <p:cNvPr id="217" name="Freeform: Shape 216">
              <a:extLst>
                <a:ext uri="{FF2B5EF4-FFF2-40B4-BE49-F238E27FC236}">
                  <a16:creationId xmlns:a16="http://schemas.microsoft.com/office/drawing/2014/main" id="{342ECDF5-5AF9-4D03-A277-3D183A80F0A3}"/>
                </a:ext>
              </a:extLst>
            </p:cNvPr>
            <p:cNvSpPr/>
            <p:nvPr/>
          </p:nvSpPr>
          <p:spPr>
            <a:xfrm>
              <a:off x="6879907" y="3366052"/>
              <a:ext cx="294322" cy="56279"/>
            </a:xfrm>
            <a:custGeom>
              <a:avLst/>
              <a:gdLst>
                <a:gd name="connsiteX0" fmla="*/ 0 w 294322"/>
                <a:gd name="connsiteY0" fmla="*/ 56280 h 56279"/>
                <a:gd name="connsiteX1" fmla="*/ 140018 w 294322"/>
                <a:gd name="connsiteY1" fmla="*/ 2940 h 56279"/>
                <a:gd name="connsiteX2" fmla="*/ 205740 w 294322"/>
                <a:gd name="connsiteY2" fmla="*/ 8655 h 56279"/>
                <a:gd name="connsiteX3" fmla="*/ 241935 w 294322"/>
                <a:gd name="connsiteY3" fmla="*/ 21037 h 56279"/>
                <a:gd name="connsiteX4" fmla="*/ 261938 w 294322"/>
                <a:gd name="connsiteY4" fmla="*/ 26752 h 56279"/>
                <a:gd name="connsiteX5" fmla="*/ 276225 w 294322"/>
                <a:gd name="connsiteY5" fmla="*/ 26752 h 56279"/>
                <a:gd name="connsiteX6" fmla="*/ 294323 w 294322"/>
                <a:gd name="connsiteY6" fmla="*/ 24847 h 5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322" h="56279">
                  <a:moveTo>
                    <a:pt x="0" y="56280"/>
                  </a:moveTo>
                  <a:cubicBezTo>
                    <a:pt x="96203" y="13417"/>
                    <a:pt x="140018" y="2940"/>
                    <a:pt x="140018" y="2940"/>
                  </a:cubicBezTo>
                  <a:cubicBezTo>
                    <a:pt x="140018" y="2940"/>
                    <a:pt x="167640" y="-6585"/>
                    <a:pt x="205740" y="8655"/>
                  </a:cubicBezTo>
                  <a:lnTo>
                    <a:pt x="241935" y="21037"/>
                  </a:lnTo>
                  <a:cubicBezTo>
                    <a:pt x="241935" y="21037"/>
                    <a:pt x="254318" y="25800"/>
                    <a:pt x="261938" y="26752"/>
                  </a:cubicBezTo>
                  <a:cubicBezTo>
                    <a:pt x="266700" y="26752"/>
                    <a:pt x="271463" y="27705"/>
                    <a:pt x="276225" y="26752"/>
                  </a:cubicBezTo>
                  <a:lnTo>
                    <a:pt x="294323" y="24847"/>
                  </a:lnTo>
                </a:path>
              </a:pathLst>
            </a:custGeom>
            <a:noFill/>
            <a:ln w="12700" cap="flat">
              <a:solidFill>
                <a:schemeClr val="accent1"/>
              </a:solidFill>
              <a:prstDash val="solid"/>
              <a:miter/>
            </a:ln>
          </p:spPr>
          <p:txBody>
            <a:bodyPr rtlCol="0" anchor="ctr"/>
            <a:lstStyle/>
            <a:p>
              <a:endParaRPr lang="en-IN"/>
            </a:p>
          </p:txBody>
        </p:sp>
        <p:grpSp>
          <p:nvGrpSpPr>
            <p:cNvPr id="218" name="Graphic 3">
              <a:extLst>
                <a:ext uri="{FF2B5EF4-FFF2-40B4-BE49-F238E27FC236}">
                  <a16:creationId xmlns:a16="http://schemas.microsoft.com/office/drawing/2014/main" id="{0C7F2989-2ABF-4109-A9A1-3ACAE3117741}"/>
                </a:ext>
              </a:extLst>
            </p:cNvPr>
            <p:cNvGrpSpPr/>
            <p:nvPr/>
          </p:nvGrpSpPr>
          <p:grpSpPr>
            <a:xfrm>
              <a:off x="6707383" y="3406969"/>
              <a:ext cx="483039" cy="155380"/>
              <a:chOff x="6707383" y="3406969"/>
              <a:chExt cx="483039" cy="155380"/>
            </a:xfrm>
            <a:noFill/>
          </p:grpSpPr>
          <p:sp>
            <p:nvSpPr>
              <p:cNvPr id="222" name="Freeform: Shape 221">
                <a:extLst>
                  <a:ext uri="{FF2B5EF4-FFF2-40B4-BE49-F238E27FC236}">
                    <a16:creationId xmlns:a16="http://schemas.microsoft.com/office/drawing/2014/main" id="{AD0333A0-4177-4C9C-95A3-57EAE110435D}"/>
                  </a:ext>
                </a:extLst>
              </p:cNvPr>
              <p:cNvSpPr/>
              <p:nvPr/>
            </p:nvSpPr>
            <p:spPr>
              <a:xfrm>
                <a:off x="6981825" y="3447097"/>
                <a:ext cx="82867" cy="2857"/>
              </a:xfrm>
              <a:custGeom>
                <a:avLst/>
                <a:gdLst>
                  <a:gd name="connsiteX0" fmla="*/ 82868 w 82867"/>
                  <a:gd name="connsiteY0" fmla="*/ 2858 h 2857"/>
                  <a:gd name="connsiteX1" fmla="*/ 0 w 82867"/>
                  <a:gd name="connsiteY1" fmla="*/ 0 h 2857"/>
                </a:gdLst>
                <a:ahLst/>
                <a:cxnLst>
                  <a:cxn ang="0">
                    <a:pos x="connsiteX0" y="connsiteY0"/>
                  </a:cxn>
                  <a:cxn ang="0">
                    <a:pos x="connsiteX1" y="connsiteY1"/>
                  </a:cxn>
                </a:cxnLst>
                <a:rect l="l" t="t" r="r" b="b"/>
                <a:pathLst>
                  <a:path w="82867" h="2857">
                    <a:moveTo>
                      <a:pt x="82868" y="2858"/>
                    </a:moveTo>
                    <a:lnTo>
                      <a:pt x="0" y="0"/>
                    </a:lnTo>
                  </a:path>
                </a:pathLst>
              </a:custGeom>
              <a:ln w="12700" cap="flat">
                <a:solidFill>
                  <a:schemeClr val="accent1"/>
                </a:solid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D6D5276D-4BE9-42BB-B674-C8740880B1D5}"/>
                  </a:ext>
                </a:extLst>
              </p:cNvPr>
              <p:cNvSpPr/>
              <p:nvPr/>
            </p:nvSpPr>
            <p:spPr>
              <a:xfrm>
                <a:off x="6978015" y="3499485"/>
                <a:ext cx="212407" cy="37536"/>
              </a:xfrm>
              <a:custGeom>
                <a:avLst/>
                <a:gdLst>
                  <a:gd name="connsiteX0" fmla="*/ 0 w 212407"/>
                  <a:gd name="connsiteY0" fmla="*/ 6667 h 37536"/>
                  <a:gd name="connsiteX1" fmla="*/ 45720 w 212407"/>
                  <a:gd name="connsiteY1" fmla="*/ 12382 h 37536"/>
                  <a:gd name="connsiteX2" fmla="*/ 53340 w 212407"/>
                  <a:gd name="connsiteY2" fmla="*/ 15240 h 37536"/>
                  <a:gd name="connsiteX3" fmla="*/ 79057 w 212407"/>
                  <a:gd name="connsiteY3" fmla="*/ 28575 h 37536"/>
                  <a:gd name="connsiteX4" fmla="*/ 149542 w 212407"/>
                  <a:gd name="connsiteY4" fmla="*/ 31432 h 37536"/>
                  <a:gd name="connsiteX5" fmla="*/ 186690 w 212407"/>
                  <a:gd name="connsiteY5" fmla="*/ 10477 h 37536"/>
                  <a:gd name="connsiteX6" fmla="*/ 197167 w 212407"/>
                  <a:gd name="connsiteY6" fmla="*/ 4763 h 37536"/>
                  <a:gd name="connsiteX7" fmla="*/ 212407 w 212407"/>
                  <a:gd name="connsiteY7" fmla="*/ 0 h 37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407" h="37536">
                    <a:moveTo>
                      <a:pt x="0" y="6667"/>
                    </a:moveTo>
                    <a:lnTo>
                      <a:pt x="45720" y="12382"/>
                    </a:lnTo>
                    <a:cubicBezTo>
                      <a:pt x="48578" y="12382"/>
                      <a:pt x="51435" y="13335"/>
                      <a:pt x="53340" y="15240"/>
                    </a:cubicBezTo>
                    <a:lnTo>
                      <a:pt x="79057" y="28575"/>
                    </a:lnTo>
                    <a:cubicBezTo>
                      <a:pt x="79057" y="28575"/>
                      <a:pt x="112395" y="46672"/>
                      <a:pt x="149542" y="31432"/>
                    </a:cubicBezTo>
                    <a:cubicBezTo>
                      <a:pt x="149542" y="31432"/>
                      <a:pt x="174307" y="20955"/>
                      <a:pt x="186690" y="10477"/>
                    </a:cubicBezTo>
                    <a:cubicBezTo>
                      <a:pt x="189547" y="7620"/>
                      <a:pt x="193357" y="5715"/>
                      <a:pt x="197167" y="4763"/>
                    </a:cubicBezTo>
                    <a:lnTo>
                      <a:pt x="212407" y="0"/>
                    </a:lnTo>
                  </a:path>
                </a:pathLst>
              </a:custGeom>
              <a:noFill/>
              <a:ln w="12700" cap="flat">
                <a:solidFill>
                  <a:schemeClr val="accent1"/>
                </a:solid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FECD35F9-2C66-4FC1-8F3A-816E30EB6569}"/>
                  </a:ext>
                </a:extLst>
              </p:cNvPr>
              <p:cNvSpPr/>
              <p:nvPr/>
            </p:nvSpPr>
            <p:spPr>
              <a:xfrm>
                <a:off x="6707383" y="3406969"/>
                <a:ext cx="274441" cy="155380"/>
              </a:xfrm>
              <a:custGeom>
                <a:avLst/>
                <a:gdLst>
                  <a:gd name="connsiteX0" fmla="*/ 202052 w 274441"/>
                  <a:gd name="connsiteY0" fmla="*/ 62988 h 155380"/>
                  <a:gd name="connsiteX1" fmla="*/ 230627 w 274441"/>
                  <a:gd name="connsiteY1" fmla="*/ 38223 h 155380"/>
                  <a:gd name="connsiteX2" fmla="*/ 274442 w 274441"/>
                  <a:gd name="connsiteY2" fmla="*/ 40128 h 155380"/>
                  <a:gd name="connsiteX3" fmla="*/ 274442 w 274441"/>
                  <a:gd name="connsiteY3" fmla="*/ 35365 h 155380"/>
                  <a:gd name="connsiteX4" fmla="*/ 265869 w 274441"/>
                  <a:gd name="connsiteY4" fmla="*/ 24888 h 155380"/>
                  <a:gd name="connsiteX5" fmla="*/ 22029 w 274441"/>
                  <a:gd name="connsiteY5" fmla="*/ 123 h 155380"/>
                  <a:gd name="connsiteX6" fmla="*/ 11552 w 274441"/>
                  <a:gd name="connsiteY6" fmla="*/ 8695 h 155380"/>
                  <a:gd name="connsiteX7" fmla="*/ 122 w 274441"/>
                  <a:gd name="connsiteY7" fmla="*/ 137283 h 155380"/>
                  <a:gd name="connsiteX8" fmla="*/ 9647 w 274441"/>
                  <a:gd name="connsiteY8" fmla="*/ 147760 h 155380"/>
                  <a:gd name="connsiteX9" fmla="*/ 257297 w 274441"/>
                  <a:gd name="connsiteY9" fmla="*/ 155380 h 155380"/>
                  <a:gd name="connsiteX10" fmla="*/ 266822 w 274441"/>
                  <a:gd name="connsiteY10" fmla="*/ 146808 h 155380"/>
                  <a:gd name="connsiteX11" fmla="*/ 269679 w 274441"/>
                  <a:gd name="connsiteY11" fmla="*/ 98230 h 155380"/>
                  <a:gd name="connsiteX12" fmla="*/ 224912 w 274441"/>
                  <a:gd name="connsiteY12" fmla="*/ 92515 h 155380"/>
                  <a:gd name="connsiteX13" fmla="*/ 202052 w 274441"/>
                  <a:gd name="connsiteY13" fmla="*/ 62988 h 15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4441" h="155380">
                    <a:moveTo>
                      <a:pt x="202052" y="62988"/>
                    </a:moveTo>
                    <a:cubicBezTo>
                      <a:pt x="203957" y="48700"/>
                      <a:pt x="216339" y="37270"/>
                      <a:pt x="230627" y="38223"/>
                    </a:cubicBezTo>
                    <a:lnTo>
                      <a:pt x="274442" y="40128"/>
                    </a:lnTo>
                    <a:lnTo>
                      <a:pt x="274442" y="35365"/>
                    </a:lnTo>
                    <a:cubicBezTo>
                      <a:pt x="274442" y="30603"/>
                      <a:pt x="270632" y="25840"/>
                      <a:pt x="265869" y="24888"/>
                    </a:cubicBezTo>
                    <a:lnTo>
                      <a:pt x="22029" y="123"/>
                    </a:lnTo>
                    <a:cubicBezTo>
                      <a:pt x="16314" y="-830"/>
                      <a:pt x="12504" y="3933"/>
                      <a:pt x="11552" y="8695"/>
                    </a:cubicBezTo>
                    <a:lnTo>
                      <a:pt x="122" y="137283"/>
                    </a:lnTo>
                    <a:cubicBezTo>
                      <a:pt x="-831" y="142998"/>
                      <a:pt x="3932" y="147760"/>
                      <a:pt x="9647" y="147760"/>
                    </a:cubicBezTo>
                    <a:lnTo>
                      <a:pt x="257297" y="155380"/>
                    </a:lnTo>
                    <a:cubicBezTo>
                      <a:pt x="262059" y="155380"/>
                      <a:pt x="266822" y="151570"/>
                      <a:pt x="266822" y="146808"/>
                    </a:cubicBezTo>
                    <a:lnTo>
                      <a:pt x="269679" y="98230"/>
                    </a:lnTo>
                    <a:lnTo>
                      <a:pt x="224912" y="92515"/>
                    </a:lnTo>
                    <a:cubicBezTo>
                      <a:pt x="210624" y="91563"/>
                      <a:pt x="200147" y="78228"/>
                      <a:pt x="202052" y="62988"/>
                    </a:cubicBezTo>
                    <a:close/>
                  </a:path>
                </a:pathLst>
              </a:custGeom>
              <a:noFill/>
              <a:ln w="12700" cap="flat">
                <a:solidFill>
                  <a:schemeClr val="accent1"/>
                </a:solidFill>
                <a:prstDash val="solid"/>
                <a:miter/>
              </a:ln>
            </p:spPr>
            <p:txBody>
              <a:bodyPr rtlCol="0" anchor="ctr"/>
              <a:lstStyle/>
              <a:p>
                <a:endParaRPr lang="en-IN"/>
              </a:p>
            </p:txBody>
          </p:sp>
        </p:grpSp>
        <p:sp>
          <p:nvSpPr>
            <p:cNvPr id="219" name="Freeform: Shape 218">
              <a:extLst>
                <a:ext uri="{FF2B5EF4-FFF2-40B4-BE49-F238E27FC236}">
                  <a16:creationId xmlns:a16="http://schemas.microsoft.com/office/drawing/2014/main" id="{F7E78600-3A52-4D5B-B8EC-D797B4178327}"/>
                </a:ext>
              </a:extLst>
            </p:cNvPr>
            <p:cNvSpPr/>
            <p:nvPr/>
          </p:nvSpPr>
          <p:spPr>
            <a:xfrm>
              <a:off x="6976109" y="3522344"/>
              <a:ext cx="83820" cy="21945"/>
            </a:xfrm>
            <a:custGeom>
              <a:avLst/>
              <a:gdLst>
                <a:gd name="connsiteX0" fmla="*/ 83820 w 83820"/>
                <a:gd name="connsiteY0" fmla="*/ 5715 h 21945"/>
                <a:gd name="connsiteX1" fmla="*/ 36195 w 83820"/>
                <a:gd name="connsiteY1" fmla="*/ 0 h 21945"/>
                <a:gd name="connsiteX2" fmla="*/ 0 w 83820"/>
                <a:gd name="connsiteY2" fmla="*/ 17145 h 21945"/>
              </a:gdLst>
              <a:ahLst/>
              <a:cxnLst>
                <a:cxn ang="0">
                  <a:pos x="connsiteX0" y="connsiteY0"/>
                </a:cxn>
                <a:cxn ang="0">
                  <a:pos x="connsiteX1" y="connsiteY1"/>
                </a:cxn>
                <a:cxn ang="0">
                  <a:pos x="connsiteX2" y="connsiteY2"/>
                </a:cxn>
              </a:cxnLst>
              <a:rect l="l" t="t" r="r" b="b"/>
              <a:pathLst>
                <a:path w="83820" h="21945">
                  <a:moveTo>
                    <a:pt x="83820" y="5715"/>
                  </a:moveTo>
                  <a:cubicBezTo>
                    <a:pt x="45720" y="37148"/>
                    <a:pt x="36195" y="0"/>
                    <a:pt x="36195" y="0"/>
                  </a:cubicBezTo>
                  <a:cubicBezTo>
                    <a:pt x="36195" y="0"/>
                    <a:pt x="38100" y="34290"/>
                    <a:pt x="0" y="17145"/>
                  </a:cubicBezTo>
                </a:path>
              </a:pathLst>
            </a:custGeom>
            <a:noFill/>
            <a:ln w="12700" cap="flat">
              <a:solidFill>
                <a:schemeClr val="accent1"/>
              </a:solidFill>
              <a:prstDash val="solid"/>
              <a:round/>
            </a:ln>
          </p:spPr>
          <p:txBody>
            <a:bodyPr rtlCol="0" anchor="ctr"/>
            <a:lstStyle/>
            <a:p>
              <a:endParaRPr lang="en-IN"/>
            </a:p>
          </p:txBody>
        </p:sp>
        <p:sp>
          <p:nvSpPr>
            <p:cNvPr id="220" name="Freeform: Shape 219">
              <a:extLst>
                <a:ext uri="{FF2B5EF4-FFF2-40B4-BE49-F238E27FC236}">
                  <a16:creationId xmlns:a16="http://schemas.microsoft.com/office/drawing/2014/main" id="{E30B5DB5-F014-4F70-81B3-5770889B8952}"/>
                </a:ext>
              </a:extLst>
            </p:cNvPr>
            <p:cNvSpPr/>
            <p:nvPr/>
          </p:nvSpPr>
          <p:spPr>
            <a:xfrm>
              <a:off x="6797040" y="3440430"/>
              <a:ext cx="91440" cy="91439"/>
            </a:xfrm>
            <a:custGeom>
              <a:avLst/>
              <a:gdLst>
                <a:gd name="connsiteX0" fmla="*/ 91440 w 91440"/>
                <a:gd name="connsiteY0" fmla="*/ 45720 h 91439"/>
                <a:gd name="connsiteX1" fmla="*/ 45720 w 91440"/>
                <a:gd name="connsiteY1" fmla="*/ 91440 h 91439"/>
                <a:gd name="connsiteX2" fmla="*/ 0 w 91440"/>
                <a:gd name="connsiteY2" fmla="*/ 45720 h 91439"/>
                <a:gd name="connsiteX3" fmla="*/ 45720 w 91440"/>
                <a:gd name="connsiteY3" fmla="*/ 0 h 91439"/>
                <a:gd name="connsiteX4" fmla="*/ 91440 w 91440"/>
                <a:gd name="connsiteY4" fmla="*/ 45720 h 91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 h="91439">
                  <a:moveTo>
                    <a:pt x="91440" y="45720"/>
                  </a:moveTo>
                  <a:cubicBezTo>
                    <a:pt x="91440" y="70970"/>
                    <a:pt x="70970" y="91440"/>
                    <a:pt x="45720" y="91440"/>
                  </a:cubicBezTo>
                  <a:cubicBezTo>
                    <a:pt x="20470" y="91440"/>
                    <a:pt x="0" y="70970"/>
                    <a:pt x="0" y="45720"/>
                  </a:cubicBezTo>
                  <a:cubicBezTo>
                    <a:pt x="0" y="20470"/>
                    <a:pt x="20470" y="0"/>
                    <a:pt x="45720" y="0"/>
                  </a:cubicBezTo>
                  <a:cubicBezTo>
                    <a:pt x="70971" y="0"/>
                    <a:pt x="91440" y="20470"/>
                    <a:pt x="91440" y="45720"/>
                  </a:cubicBezTo>
                  <a:close/>
                </a:path>
              </a:pathLst>
            </a:custGeom>
            <a:noFill/>
            <a:ln w="12700" cap="flat">
              <a:solidFill>
                <a:schemeClr val="accent1"/>
              </a:solid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706C682A-F66D-472D-9AB8-6C5EEB39C683}"/>
                </a:ext>
              </a:extLst>
            </p:cNvPr>
            <p:cNvSpPr/>
            <p:nvPr/>
          </p:nvSpPr>
          <p:spPr>
            <a:xfrm>
              <a:off x="6828472" y="3453764"/>
              <a:ext cx="28575" cy="63817"/>
            </a:xfrm>
            <a:custGeom>
              <a:avLst/>
              <a:gdLst>
                <a:gd name="connsiteX0" fmla="*/ 11430 w 28575"/>
                <a:gd name="connsiteY0" fmla="*/ 63818 h 63817"/>
                <a:gd name="connsiteX1" fmla="*/ 11430 w 28575"/>
                <a:gd name="connsiteY1" fmla="*/ 56198 h 63817"/>
                <a:gd name="connsiteX2" fmla="*/ 0 w 28575"/>
                <a:gd name="connsiteY2" fmla="*/ 52388 h 63817"/>
                <a:gd name="connsiteX3" fmla="*/ 1905 w 28575"/>
                <a:gd name="connsiteY3" fmla="*/ 47625 h 63817"/>
                <a:gd name="connsiteX4" fmla="*/ 12383 w 28575"/>
                <a:gd name="connsiteY4" fmla="*/ 50483 h 63817"/>
                <a:gd name="connsiteX5" fmla="*/ 21908 w 28575"/>
                <a:gd name="connsiteY5" fmla="*/ 42863 h 63817"/>
                <a:gd name="connsiteX6" fmla="*/ 13335 w 28575"/>
                <a:gd name="connsiteY6" fmla="*/ 33338 h 63817"/>
                <a:gd name="connsiteX7" fmla="*/ 953 w 28575"/>
                <a:gd name="connsiteY7" fmla="*/ 20003 h 63817"/>
                <a:gd name="connsiteX8" fmla="*/ 12383 w 28575"/>
                <a:gd name="connsiteY8" fmla="*/ 7620 h 63817"/>
                <a:gd name="connsiteX9" fmla="*/ 12383 w 28575"/>
                <a:gd name="connsiteY9" fmla="*/ 0 h 63817"/>
                <a:gd name="connsiteX10" fmla="*/ 17145 w 28575"/>
                <a:gd name="connsiteY10" fmla="*/ 0 h 63817"/>
                <a:gd name="connsiteX11" fmla="*/ 17145 w 28575"/>
                <a:gd name="connsiteY11" fmla="*/ 7620 h 63817"/>
                <a:gd name="connsiteX12" fmla="*/ 26670 w 28575"/>
                <a:gd name="connsiteY12" fmla="*/ 10478 h 63817"/>
                <a:gd name="connsiteX13" fmla="*/ 24765 w 28575"/>
                <a:gd name="connsiteY13" fmla="*/ 15240 h 63817"/>
                <a:gd name="connsiteX14" fmla="*/ 15240 w 28575"/>
                <a:gd name="connsiteY14" fmla="*/ 12383 h 63817"/>
                <a:gd name="connsiteX15" fmla="*/ 7620 w 28575"/>
                <a:gd name="connsiteY15" fmla="*/ 19050 h 63817"/>
                <a:gd name="connsiteX16" fmla="*/ 17145 w 28575"/>
                <a:gd name="connsiteY16" fmla="*/ 27623 h 63817"/>
                <a:gd name="connsiteX17" fmla="*/ 28575 w 28575"/>
                <a:gd name="connsiteY17" fmla="*/ 41910 h 63817"/>
                <a:gd name="connsiteX18" fmla="*/ 16193 w 28575"/>
                <a:gd name="connsiteY18" fmla="*/ 55245 h 63817"/>
                <a:gd name="connsiteX19" fmla="*/ 16193 w 28575"/>
                <a:gd name="connsiteY19" fmla="*/ 62865 h 63817"/>
                <a:gd name="connsiteX20" fmla="*/ 11430 w 28575"/>
                <a:gd name="connsiteY20" fmla="*/ 62865 h 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5" h="63817">
                  <a:moveTo>
                    <a:pt x="11430" y="63818"/>
                  </a:moveTo>
                  <a:lnTo>
                    <a:pt x="11430" y="56198"/>
                  </a:lnTo>
                  <a:cubicBezTo>
                    <a:pt x="6668" y="56198"/>
                    <a:pt x="2858" y="54293"/>
                    <a:pt x="0" y="52388"/>
                  </a:cubicBezTo>
                  <a:lnTo>
                    <a:pt x="1905" y="47625"/>
                  </a:lnTo>
                  <a:cubicBezTo>
                    <a:pt x="4763" y="49530"/>
                    <a:pt x="8572" y="50483"/>
                    <a:pt x="12383" y="50483"/>
                  </a:cubicBezTo>
                  <a:cubicBezTo>
                    <a:pt x="18097" y="50483"/>
                    <a:pt x="21908" y="47625"/>
                    <a:pt x="21908" y="42863"/>
                  </a:cubicBezTo>
                  <a:cubicBezTo>
                    <a:pt x="21908" y="39053"/>
                    <a:pt x="19050" y="36195"/>
                    <a:pt x="13335" y="33338"/>
                  </a:cubicBezTo>
                  <a:cubicBezTo>
                    <a:pt x="5715" y="30480"/>
                    <a:pt x="953" y="26670"/>
                    <a:pt x="953" y="20003"/>
                  </a:cubicBezTo>
                  <a:cubicBezTo>
                    <a:pt x="953" y="13335"/>
                    <a:pt x="5715" y="8573"/>
                    <a:pt x="12383" y="7620"/>
                  </a:cubicBezTo>
                  <a:lnTo>
                    <a:pt x="12383" y="0"/>
                  </a:lnTo>
                  <a:lnTo>
                    <a:pt x="17145" y="0"/>
                  </a:lnTo>
                  <a:lnTo>
                    <a:pt x="17145" y="7620"/>
                  </a:lnTo>
                  <a:cubicBezTo>
                    <a:pt x="21908" y="7620"/>
                    <a:pt x="24765" y="8573"/>
                    <a:pt x="26670" y="10478"/>
                  </a:cubicBezTo>
                  <a:lnTo>
                    <a:pt x="24765" y="15240"/>
                  </a:lnTo>
                  <a:cubicBezTo>
                    <a:pt x="22860" y="14288"/>
                    <a:pt x="20003" y="12383"/>
                    <a:pt x="15240" y="12383"/>
                  </a:cubicBezTo>
                  <a:cubicBezTo>
                    <a:pt x="9525" y="12383"/>
                    <a:pt x="7620" y="16193"/>
                    <a:pt x="7620" y="19050"/>
                  </a:cubicBezTo>
                  <a:cubicBezTo>
                    <a:pt x="7620" y="22860"/>
                    <a:pt x="10478" y="24765"/>
                    <a:pt x="17145" y="27623"/>
                  </a:cubicBezTo>
                  <a:cubicBezTo>
                    <a:pt x="24765" y="30480"/>
                    <a:pt x="28575" y="34290"/>
                    <a:pt x="28575" y="41910"/>
                  </a:cubicBezTo>
                  <a:cubicBezTo>
                    <a:pt x="28575" y="47625"/>
                    <a:pt x="24765" y="53340"/>
                    <a:pt x="16193" y="55245"/>
                  </a:cubicBezTo>
                  <a:lnTo>
                    <a:pt x="16193" y="62865"/>
                  </a:lnTo>
                  <a:lnTo>
                    <a:pt x="11430" y="62865"/>
                  </a:lnTo>
                  <a:close/>
                </a:path>
              </a:pathLst>
            </a:custGeom>
            <a:solidFill>
              <a:srgbClr val="000000"/>
            </a:solidFill>
            <a:ln w="12700" cap="flat">
              <a:solidFill>
                <a:schemeClr val="accent1"/>
              </a:solidFill>
              <a:prstDash val="solid"/>
              <a:miter/>
            </a:ln>
          </p:spPr>
          <p:txBody>
            <a:bodyPr rtlCol="0" anchor="ctr"/>
            <a:lstStyle/>
            <a:p>
              <a:endParaRPr lang="en-IN"/>
            </a:p>
          </p:txBody>
        </p:sp>
      </p:grpSp>
      <p:pic>
        <p:nvPicPr>
          <p:cNvPr id="225" name="Graphic 224" descr="Delivery">
            <a:extLst>
              <a:ext uri="{FF2B5EF4-FFF2-40B4-BE49-F238E27FC236}">
                <a16:creationId xmlns:a16="http://schemas.microsoft.com/office/drawing/2014/main" id="{24F559A6-2BF2-4FA0-8DE5-DC7795126BF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1983728" y="4807991"/>
            <a:ext cx="831273" cy="831273"/>
          </a:xfrm>
          <a:prstGeom prst="rect">
            <a:avLst/>
          </a:prstGeom>
        </p:spPr>
      </p:pic>
      <p:sp>
        <p:nvSpPr>
          <p:cNvPr id="226" name="TextBox 225">
            <a:extLst>
              <a:ext uri="{FF2B5EF4-FFF2-40B4-BE49-F238E27FC236}">
                <a16:creationId xmlns:a16="http://schemas.microsoft.com/office/drawing/2014/main" id="{004C488F-AA93-47D8-943E-C899A319DB18}"/>
              </a:ext>
            </a:extLst>
          </p:cNvPr>
          <p:cNvSpPr txBox="1"/>
          <p:nvPr/>
        </p:nvSpPr>
        <p:spPr>
          <a:xfrm>
            <a:off x="4883534" y="2993259"/>
            <a:ext cx="3790903" cy="1876347"/>
          </a:xfrm>
          <a:prstGeom prst="rect">
            <a:avLst/>
          </a:prstGeom>
          <a:noFill/>
        </p:spPr>
        <p:txBody>
          <a:bodyPr wrap="square">
            <a:spAutoFit/>
          </a:bodyPr>
          <a:lstStyle/>
          <a:p>
            <a:pPr marL="0" marR="0" indent="0">
              <a:lnSpc>
                <a:spcPct val="107000"/>
              </a:lnSpc>
              <a:spcBef>
                <a:spcPts val="1000"/>
              </a:spcBef>
              <a:buNone/>
            </a:pPr>
            <a:r>
              <a:rPr lang="en-US" sz="1600" b="1" dirty="0">
                <a:effectLst/>
                <a:latin typeface="Arial" panose="020B0604020202020204" pitchFamily="34" charset="0"/>
                <a:ea typeface="Calibri" panose="020F0502020204030204" pitchFamily="34" charset="0"/>
                <a:cs typeface="Times New Roman" panose="02020603050405020304" pitchFamily="18" charset="0"/>
              </a:rPr>
              <a:t>Description of Business and Industry </a:t>
            </a:r>
          </a:p>
          <a:p>
            <a:pPr marL="0" marR="0" indent="0">
              <a:lnSpc>
                <a:spcPct val="107000"/>
              </a:lnSpc>
              <a:spcBef>
                <a:spcPts val="1000"/>
              </a:spcBef>
              <a:buNone/>
            </a:pPr>
            <a:r>
              <a:rPr lang="en-US" sz="1400" dirty="0">
                <a:effectLst/>
                <a:latin typeface="Arial" panose="020B0604020202020204" pitchFamily="34" charset="0"/>
                <a:ea typeface="Calibri" panose="020F0502020204030204" pitchFamily="34" charset="0"/>
                <a:cs typeface="Times New Roman" panose="02020603050405020304" pitchFamily="18" charset="0"/>
              </a:rPr>
              <a:t>These resources will: </a:t>
            </a:r>
          </a:p>
          <a:p>
            <a:pPr marL="285750" marR="0" indent="-285750">
              <a:lnSpc>
                <a:spcPct val="107000"/>
              </a:lnSpc>
              <a:spcBef>
                <a:spcPts val="1000"/>
              </a:spcBef>
              <a:buFont typeface="Wingdings" panose="05000000000000000000" pitchFamily="2" charset="2"/>
              <a:buChar char="§"/>
            </a:pPr>
            <a:r>
              <a:rPr lang="en-US" sz="1400" dirty="0">
                <a:effectLst/>
                <a:latin typeface="Arial" panose="020B0604020202020204" pitchFamily="34" charset="0"/>
                <a:ea typeface="Calibri" panose="020F0502020204030204" pitchFamily="34" charset="0"/>
                <a:cs typeface="Times New Roman" panose="02020603050405020304" pitchFamily="18" charset="0"/>
              </a:rPr>
              <a:t>Provide you with information about different industries.</a:t>
            </a:r>
          </a:p>
          <a:p>
            <a:pPr marL="285750" marR="0" indent="-285750">
              <a:lnSpc>
                <a:spcPct val="107000"/>
              </a:lnSpc>
              <a:spcBef>
                <a:spcPts val="1000"/>
              </a:spcBef>
              <a:buFont typeface="Wingdings" panose="05000000000000000000" pitchFamily="2" charset="2"/>
              <a:buChar char="§"/>
            </a:pPr>
            <a:r>
              <a:rPr lang="en-US" sz="1400" dirty="0">
                <a:effectLst/>
                <a:latin typeface="Arial" panose="020B0604020202020204" pitchFamily="34" charset="0"/>
                <a:ea typeface="Calibri" panose="020F0502020204030204" pitchFamily="34" charset="0"/>
                <a:cs typeface="Times New Roman" panose="02020603050405020304" pitchFamily="18" charset="0"/>
              </a:rPr>
              <a:t>Give you an idea of how a company </a:t>
            </a:r>
            <a:br>
              <a:rPr lang="en-US" sz="1400" dirty="0">
                <a:effectLst/>
                <a:latin typeface="Arial" panose="020B0604020202020204" pitchFamily="34" charset="0"/>
                <a:ea typeface="Calibri" panose="020F0502020204030204" pitchFamily="34" charset="0"/>
                <a:cs typeface="Times New Roman" panose="02020603050405020304" pitchFamily="18" charset="0"/>
              </a:rPr>
            </a:br>
            <a:r>
              <a:rPr lang="en-US" sz="1400" dirty="0">
                <a:effectLst/>
                <a:latin typeface="Arial" panose="020B0604020202020204" pitchFamily="34" charset="0"/>
                <a:ea typeface="Calibri" panose="020F0502020204030204" pitchFamily="34" charset="0"/>
                <a:cs typeface="Times New Roman" panose="02020603050405020304" pitchFamily="18" charset="0"/>
              </a:rPr>
              <a:t>fits into its industry.</a:t>
            </a:r>
          </a:p>
        </p:txBody>
      </p:sp>
      <p:pic>
        <p:nvPicPr>
          <p:cNvPr id="227" name="Graphic 226" descr="Warehouse">
            <a:extLst>
              <a:ext uri="{FF2B5EF4-FFF2-40B4-BE49-F238E27FC236}">
                <a16:creationId xmlns:a16="http://schemas.microsoft.com/office/drawing/2014/main" id="{DF6C8597-89FE-4672-A75A-27A5D4945D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07253" y="4790509"/>
            <a:ext cx="755703" cy="755703"/>
          </a:xfrm>
          <a:prstGeom prst="rect">
            <a:avLst/>
          </a:prstGeom>
        </p:spPr>
      </p:pic>
      <p:grpSp>
        <p:nvGrpSpPr>
          <p:cNvPr id="228" name="Group 227">
            <a:extLst>
              <a:ext uri="{FF2B5EF4-FFF2-40B4-BE49-F238E27FC236}">
                <a16:creationId xmlns:a16="http://schemas.microsoft.com/office/drawing/2014/main" id="{DCA62E34-9B4B-4C97-8B17-ABE00AA98405}"/>
              </a:ext>
            </a:extLst>
          </p:cNvPr>
          <p:cNvGrpSpPr/>
          <p:nvPr/>
        </p:nvGrpSpPr>
        <p:grpSpPr>
          <a:xfrm>
            <a:off x="618138" y="6491111"/>
            <a:ext cx="615315" cy="574358"/>
            <a:chOff x="799700" y="6399524"/>
            <a:chExt cx="615315" cy="574358"/>
          </a:xfrm>
        </p:grpSpPr>
        <p:sp>
          <p:nvSpPr>
            <p:cNvPr id="229" name="Freeform: Shape 228">
              <a:extLst>
                <a:ext uri="{FF2B5EF4-FFF2-40B4-BE49-F238E27FC236}">
                  <a16:creationId xmlns:a16="http://schemas.microsoft.com/office/drawing/2014/main" id="{C613465C-EA66-4AED-9896-D7EF4F947D20}"/>
                </a:ext>
              </a:extLst>
            </p:cNvPr>
            <p:cNvSpPr/>
            <p:nvPr/>
          </p:nvSpPr>
          <p:spPr>
            <a:xfrm>
              <a:off x="971150" y="6444292"/>
              <a:ext cx="144780" cy="80009"/>
            </a:xfrm>
            <a:custGeom>
              <a:avLst/>
              <a:gdLst>
                <a:gd name="connsiteX0" fmla="*/ 14288 w 144780"/>
                <a:gd name="connsiteY0" fmla="*/ 76200 h 80009"/>
                <a:gd name="connsiteX1" fmla="*/ 50483 w 144780"/>
                <a:gd name="connsiteY1" fmla="*/ 46672 h 80009"/>
                <a:gd name="connsiteX2" fmla="*/ 80963 w 144780"/>
                <a:gd name="connsiteY2" fmla="*/ 80010 h 80009"/>
                <a:gd name="connsiteX3" fmla="*/ 132398 w 144780"/>
                <a:gd name="connsiteY3" fmla="*/ 31433 h 80009"/>
                <a:gd name="connsiteX4" fmla="*/ 144780 w 144780"/>
                <a:gd name="connsiteY4" fmla="*/ 44768 h 80009"/>
                <a:gd name="connsiteX5" fmla="*/ 142875 w 144780"/>
                <a:gd name="connsiteY5" fmla="*/ 0 h 80009"/>
                <a:gd name="connsiteX6" fmla="*/ 103823 w 144780"/>
                <a:gd name="connsiteY6" fmla="*/ 5715 h 80009"/>
                <a:gd name="connsiteX7" fmla="*/ 116205 w 144780"/>
                <a:gd name="connsiteY7" fmla="*/ 18098 h 80009"/>
                <a:gd name="connsiteX8" fmla="*/ 80963 w 144780"/>
                <a:gd name="connsiteY8" fmla="*/ 48578 h 80009"/>
                <a:gd name="connsiteX9" fmla="*/ 46673 w 144780"/>
                <a:gd name="connsiteY9" fmla="*/ 19050 h 80009"/>
                <a:gd name="connsiteX10" fmla="*/ 0 w 144780"/>
                <a:gd name="connsiteY10" fmla="*/ 61913 h 80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780" h="80009">
                  <a:moveTo>
                    <a:pt x="14288" y="76200"/>
                  </a:moveTo>
                  <a:lnTo>
                    <a:pt x="50483" y="46672"/>
                  </a:lnTo>
                  <a:lnTo>
                    <a:pt x="80963" y="80010"/>
                  </a:lnTo>
                  <a:lnTo>
                    <a:pt x="132398" y="31433"/>
                  </a:lnTo>
                  <a:lnTo>
                    <a:pt x="144780" y="44768"/>
                  </a:lnTo>
                  <a:lnTo>
                    <a:pt x="142875" y="0"/>
                  </a:lnTo>
                  <a:lnTo>
                    <a:pt x="103823" y="5715"/>
                  </a:lnTo>
                  <a:lnTo>
                    <a:pt x="116205" y="18098"/>
                  </a:lnTo>
                  <a:lnTo>
                    <a:pt x="80963" y="48578"/>
                  </a:lnTo>
                  <a:lnTo>
                    <a:pt x="46673" y="19050"/>
                  </a:lnTo>
                  <a:lnTo>
                    <a:pt x="0" y="61913"/>
                  </a:lnTo>
                  <a:close/>
                </a:path>
              </a:pathLst>
            </a:custGeom>
            <a:solidFill>
              <a:schemeClr val="accent1"/>
            </a:solidFill>
            <a:ln w="12700" cap="flat">
              <a:noFill/>
              <a:prstDash val="solid"/>
              <a:miter/>
            </a:ln>
          </p:spPr>
          <p:txBody>
            <a:bodyPr rtlCol="0" anchor="ctr"/>
            <a:lstStyle/>
            <a:p>
              <a:endParaRPr lang="en-IN" dirty="0"/>
            </a:p>
          </p:txBody>
        </p:sp>
        <p:sp>
          <p:nvSpPr>
            <p:cNvPr id="230" name="Freeform: Shape 229">
              <a:extLst>
                <a:ext uri="{FF2B5EF4-FFF2-40B4-BE49-F238E27FC236}">
                  <a16:creationId xmlns:a16="http://schemas.microsoft.com/office/drawing/2014/main" id="{D421C149-86CC-485E-AEE1-C8E129DE9819}"/>
                </a:ext>
              </a:extLst>
            </p:cNvPr>
            <p:cNvSpPr/>
            <p:nvPr/>
          </p:nvSpPr>
          <p:spPr>
            <a:xfrm>
              <a:off x="996265" y="6526207"/>
              <a:ext cx="5016" cy="59055"/>
            </a:xfrm>
            <a:custGeom>
              <a:avLst/>
              <a:gdLst>
                <a:gd name="connsiteX0" fmla="*/ 0 w 19050"/>
                <a:gd name="connsiteY0" fmla="*/ 59055 h 59055"/>
                <a:gd name="connsiteX1" fmla="*/ 0 w 19050"/>
                <a:gd name="connsiteY1" fmla="*/ 17145 h 59055"/>
                <a:gd name="connsiteX2" fmla="*/ 19050 w 19050"/>
                <a:gd name="connsiteY2" fmla="*/ 0 h 59055"/>
                <a:gd name="connsiteX3" fmla="*/ 19050 w 19050"/>
                <a:gd name="connsiteY3" fmla="*/ 58103 h 59055"/>
              </a:gdLst>
              <a:ahLst/>
              <a:cxnLst>
                <a:cxn ang="0">
                  <a:pos x="connsiteX0" y="connsiteY0"/>
                </a:cxn>
                <a:cxn ang="0">
                  <a:pos x="connsiteX1" y="connsiteY1"/>
                </a:cxn>
                <a:cxn ang="0">
                  <a:pos x="connsiteX2" y="connsiteY2"/>
                </a:cxn>
                <a:cxn ang="0">
                  <a:pos x="connsiteX3" y="connsiteY3"/>
                </a:cxn>
              </a:cxnLst>
              <a:rect l="l" t="t" r="r" b="b"/>
              <a:pathLst>
                <a:path w="19050" h="59055">
                  <a:moveTo>
                    <a:pt x="0" y="59055"/>
                  </a:moveTo>
                  <a:lnTo>
                    <a:pt x="0" y="17145"/>
                  </a:lnTo>
                  <a:lnTo>
                    <a:pt x="19050" y="0"/>
                  </a:lnTo>
                  <a:lnTo>
                    <a:pt x="19050" y="58103"/>
                  </a:lnTo>
                </a:path>
              </a:pathLst>
            </a:custGeom>
            <a:noFill/>
            <a:ln w="6350" cap="flat">
              <a:solidFill>
                <a:schemeClr val="accent1"/>
              </a:solid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4682EFAF-F04F-487A-9A37-952BADE8B09D}"/>
                </a:ext>
              </a:extLst>
            </p:cNvPr>
            <p:cNvSpPr/>
            <p:nvPr/>
          </p:nvSpPr>
          <p:spPr>
            <a:xfrm>
              <a:off x="1025792" y="6517634"/>
              <a:ext cx="5016" cy="67627"/>
            </a:xfrm>
            <a:custGeom>
              <a:avLst/>
              <a:gdLst>
                <a:gd name="connsiteX0" fmla="*/ 0 w 19050"/>
                <a:gd name="connsiteY0" fmla="*/ 0 h 67627"/>
                <a:gd name="connsiteX1" fmla="*/ 0 w 19050"/>
                <a:gd name="connsiteY1" fmla="*/ 67628 h 67627"/>
                <a:gd name="connsiteX2" fmla="*/ 19050 w 19050"/>
                <a:gd name="connsiteY2" fmla="*/ 67628 h 67627"/>
                <a:gd name="connsiteX3" fmla="*/ 19050 w 19050"/>
                <a:gd name="connsiteY3" fmla="*/ 15240 h 67627"/>
              </a:gdLst>
              <a:ahLst/>
              <a:cxnLst>
                <a:cxn ang="0">
                  <a:pos x="connsiteX0" y="connsiteY0"/>
                </a:cxn>
                <a:cxn ang="0">
                  <a:pos x="connsiteX1" y="connsiteY1"/>
                </a:cxn>
                <a:cxn ang="0">
                  <a:pos x="connsiteX2" y="connsiteY2"/>
                </a:cxn>
                <a:cxn ang="0">
                  <a:pos x="connsiteX3" y="connsiteY3"/>
                </a:cxn>
              </a:cxnLst>
              <a:rect l="l" t="t" r="r" b="b"/>
              <a:pathLst>
                <a:path w="19050" h="67627">
                  <a:moveTo>
                    <a:pt x="0" y="0"/>
                  </a:moveTo>
                  <a:lnTo>
                    <a:pt x="0" y="67628"/>
                  </a:lnTo>
                  <a:lnTo>
                    <a:pt x="19050" y="67628"/>
                  </a:lnTo>
                  <a:lnTo>
                    <a:pt x="19050" y="15240"/>
                  </a:lnTo>
                  <a:close/>
                </a:path>
              </a:pathLst>
            </a:custGeom>
            <a:noFill/>
            <a:ln w="6350" cap="flat">
              <a:solidFill>
                <a:schemeClr val="accent1"/>
              </a:solid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08B4ACC2-47B9-4A91-A820-B02F4312271C}"/>
                </a:ext>
              </a:extLst>
            </p:cNvPr>
            <p:cNvSpPr/>
            <p:nvPr/>
          </p:nvSpPr>
          <p:spPr>
            <a:xfrm>
              <a:off x="1058778" y="6528111"/>
              <a:ext cx="4765" cy="56197"/>
            </a:xfrm>
            <a:custGeom>
              <a:avLst/>
              <a:gdLst>
                <a:gd name="connsiteX0" fmla="*/ 0 w 18097"/>
                <a:gd name="connsiteY0" fmla="*/ 56198 h 56197"/>
                <a:gd name="connsiteX1" fmla="*/ 0 w 18097"/>
                <a:gd name="connsiteY1" fmla="*/ 13335 h 56197"/>
                <a:gd name="connsiteX2" fmla="*/ 18098 w 18097"/>
                <a:gd name="connsiteY2" fmla="*/ 0 h 56197"/>
                <a:gd name="connsiteX3" fmla="*/ 18098 w 18097"/>
                <a:gd name="connsiteY3" fmla="*/ 56198 h 56197"/>
              </a:gdLst>
              <a:ahLst/>
              <a:cxnLst>
                <a:cxn ang="0">
                  <a:pos x="connsiteX0" y="connsiteY0"/>
                </a:cxn>
                <a:cxn ang="0">
                  <a:pos x="connsiteX1" y="connsiteY1"/>
                </a:cxn>
                <a:cxn ang="0">
                  <a:pos x="connsiteX2" y="connsiteY2"/>
                </a:cxn>
                <a:cxn ang="0">
                  <a:pos x="connsiteX3" y="connsiteY3"/>
                </a:cxn>
              </a:cxnLst>
              <a:rect l="l" t="t" r="r" b="b"/>
              <a:pathLst>
                <a:path w="18097" h="56197">
                  <a:moveTo>
                    <a:pt x="0" y="56198"/>
                  </a:moveTo>
                  <a:lnTo>
                    <a:pt x="0" y="13335"/>
                  </a:lnTo>
                  <a:lnTo>
                    <a:pt x="18098" y="0"/>
                  </a:lnTo>
                  <a:lnTo>
                    <a:pt x="18098" y="56198"/>
                  </a:lnTo>
                  <a:close/>
                </a:path>
              </a:pathLst>
            </a:custGeom>
            <a:noFill/>
            <a:ln w="6350" cap="flat">
              <a:solidFill>
                <a:schemeClr val="accent1"/>
              </a:solid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C87CDC0D-0E20-4822-8538-8D1089AF979F}"/>
                </a:ext>
              </a:extLst>
            </p:cNvPr>
            <p:cNvSpPr/>
            <p:nvPr/>
          </p:nvSpPr>
          <p:spPr>
            <a:xfrm>
              <a:off x="1088908" y="6502394"/>
              <a:ext cx="4514" cy="81915"/>
            </a:xfrm>
            <a:custGeom>
              <a:avLst/>
              <a:gdLst>
                <a:gd name="connsiteX0" fmla="*/ 0 w 17144"/>
                <a:gd name="connsiteY0" fmla="*/ 81915 h 81915"/>
                <a:gd name="connsiteX1" fmla="*/ 0 w 17144"/>
                <a:gd name="connsiteY1" fmla="*/ 15240 h 81915"/>
                <a:gd name="connsiteX2" fmla="*/ 17145 w 17144"/>
                <a:gd name="connsiteY2" fmla="*/ 0 h 81915"/>
                <a:gd name="connsiteX3" fmla="*/ 17145 w 17144"/>
                <a:gd name="connsiteY3" fmla="*/ 81915 h 81915"/>
              </a:gdLst>
              <a:ahLst/>
              <a:cxnLst>
                <a:cxn ang="0">
                  <a:pos x="connsiteX0" y="connsiteY0"/>
                </a:cxn>
                <a:cxn ang="0">
                  <a:pos x="connsiteX1" y="connsiteY1"/>
                </a:cxn>
                <a:cxn ang="0">
                  <a:pos x="connsiteX2" y="connsiteY2"/>
                </a:cxn>
                <a:cxn ang="0">
                  <a:pos x="connsiteX3" y="connsiteY3"/>
                </a:cxn>
              </a:cxnLst>
              <a:rect l="l" t="t" r="r" b="b"/>
              <a:pathLst>
                <a:path w="17144" h="81915">
                  <a:moveTo>
                    <a:pt x="0" y="81915"/>
                  </a:moveTo>
                  <a:lnTo>
                    <a:pt x="0" y="15240"/>
                  </a:lnTo>
                  <a:lnTo>
                    <a:pt x="17145" y="0"/>
                  </a:lnTo>
                  <a:lnTo>
                    <a:pt x="17145" y="81915"/>
                  </a:lnTo>
                </a:path>
              </a:pathLst>
            </a:custGeom>
            <a:noFill/>
            <a:ln w="6350" cap="flat">
              <a:solidFill>
                <a:schemeClr val="accent1"/>
              </a:solid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DA552644-6895-4390-BD76-71E51312DCCF}"/>
                </a:ext>
              </a:extLst>
            </p:cNvPr>
            <p:cNvSpPr/>
            <p:nvPr/>
          </p:nvSpPr>
          <p:spPr>
            <a:xfrm>
              <a:off x="879710" y="6399524"/>
              <a:ext cx="327659" cy="231457"/>
            </a:xfrm>
            <a:custGeom>
              <a:avLst/>
              <a:gdLst>
                <a:gd name="connsiteX0" fmla="*/ 327660 w 327659"/>
                <a:gd name="connsiteY0" fmla="*/ 67628 h 231457"/>
                <a:gd name="connsiteX1" fmla="*/ 327660 w 327659"/>
                <a:gd name="connsiteY1" fmla="*/ 27623 h 231457"/>
                <a:gd name="connsiteX2" fmla="*/ 300038 w 327659"/>
                <a:gd name="connsiteY2" fmla="*/ 0 h 231457"/>
                <a:gd name="connsiteX3" fmla="*/ 27622 w 327659"/>
                <a:gd name="connsiteY3" fmla="*/ 0 h 231457"/>
                <a:gd name="connsiteX4" fmla="*/ 0 w 327659"/>
                <a:gd name="connsiteY4" fmla="*/ 27623 h 231457"/>
                <a:gd name="connsiteX5" fmla="*/ 0 w 327659"/>
                <a:gd name="connsiteY5" fmla="*/ 203835 h 231457"/>
                <a:gd name="connsiteX6" fmla="*/ 27622 w 327659"/>
                <a:gd name="connsiteY6" fmla="*/ 231458 h 231457"/>
                <a:gd name="connsiteX7" fmla="*/ 300038 w 327659"/>
                <a:gd name="connsiteY7" fmla="*/ 231458 h 231457"/>
                <a:gd name="connsiteX8" fmla="*/ 327660 w 327659"/>
                <a:gd name="connsiteY8" fmla="*/ 203835 h 231457"/>
                <a:gd name="connsiteX9" fmla="*/ 327660 w 327659"/>
                <a:gd name="connsiteY9" fmla="*/ 144780 h 23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59" h="231457">
                  <a:moveTo>
                    <a:pt x="327660" y="67628"/>
                  </a:moveTo>
                  <a:lnTo>
                    <a:pt x="327660" y="27623"/>
                  </a:lnTo>
                  <a:cubicBezTo>
                    <a:pt x="327660" y="12383"/>
                    <a:pt x="315277" y="0"/>
                    <a:pt x="300038" y="0"/>
                  </a:cubicBezTo>
                  <a:lnTo>
                    <a:pt x="27622" y="0"/>
                  </a:lnTo>
                  <a:cubicBezTo>
                    <a:pt x="12382" y="0"/>
                    <a:pt x="0" y="12383"/>
                    <a:pt x="0" y="27623"/>
                  </a:cubicBezTo>
                  <a:lnTo>
                    <a:pt x="0" y="203835"/>
                  </a:lnTo>
                  <a:cubicBezTo>
                    <a:pt x="0" y="219075"/>
                    <a:pt x="12382" y="231458"/>
                    <a:pt x="27622" y="231458"/>
                  </a:cubicBezTo>
                  <a:lnTo>
                    <a:pt x="300038" y="231458"/>
                  </a:lnTo>
                  <a:cubicBezTo>
                    <a:pt x="315277" y="231458"/>
                    <a:pt x="327660" y="219075"/>
                    <a:pt x="327660" y="203835"/>
                  </a:cubicBezTo>
                  <a:lnTo>
                    <a:pt x="327660" y="144780"/>
                  </a:lnTo>
                </a:path>
              </a:pathLst>
            </a:custGeom>
            <a:noFill/>
            <a:ln w="12700" cap="flat">
              <a:solidFill>
                <a:schemeClr val="accent1"/>
              </a:solid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93D30281-5EB7-48A8-92AE-26675DD02DD5}"/>
                </a:ext>
              </a:extLst>
            </p:cNvPr>
            <p:cNvSpPr/>
            <p:nvPr/>
          </p:nvSpPr>
          <p:spPr>
            <a:xfrm>
              <a:off x="1291190" y="6404287"/>
              <a:ext cx="62864" cy="62865"/>
            </a:xfrm>
            <a:custGeom>
              <a:avLst/>
              <a:gdLst>
                <a:gd name="connsiteX0" fmla="*/ 62865 w 62864"/>
                <a:gd name="connsiteY0" fmla="*/ 31432 h 62865"/>
                <a:gd name="connsiteX1" fmla="*/ 31433 w 62864"/>
                <a:gd name="connsiteY1" fmla="*/ 62865 h 62865"/>
                <a:gd name="connsiteX2" fmla="*/ 0 w 62864"/>
                <a:gd name="connsiteY2" fmla="*/ 31432 h 62865"/>
                <a:gd name="connsiteX3" fmla="*/ 31433 w 62864"/>
                <a:gd name="connsiteY3" fmla="*/ 0 h 62865"/>
                <a:gd name="connsiteX4" fmla="*/ 62865 w 62864"/>
                <a:gd name="connsiteY4" fmla="*/ 31432 h 62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864" h="62865">
                  <a:moveTo>
                    <a:pt x="62865" y="31432"/>
                  </a:moveTo>
                  <a:cubicBezTo>
                    <a:pt x="62865" y="48792"/>
                    <a:pt x="48792" y="62865"/>
                    <a:pt x="31433" y="62865"/>
                  </a:cubicBezTo>
                  <a:cubicBezTo>
                    <a:pt x="14073" y="62865"/>
                    <a:pt x="0" y="48792"/>
                    <a:pt x="0" y="31432"/>
                  </a:cubicBezTo>
                  <a:cubicBezTo>
                    <a:pt x="0" y="14073"/>
                    <a:pt x="14073" y="0"/>
                    <a:pt x="31433" y="0"/>
                  </a:cubicBezTo>
                  <a:cubicBezTo>
                    <a:pt x="48792" y="0"/>
                    <a:pt x="62865" y="14073"/>
                    <a:pt x="62865" y="31432"/>
                  </a:cubicBezTo>
                  <a:close/>
                </a:path>
              </a:pathLst>
            </a:custGeom>
            <a:noFill/>
            <a:ln w="12700" cap="flat">
              <a:solidFill>
                <a:schemeClr val="accent1"/>
              </a:solid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9FDD52F4-6E4C-4D44-B1B4-4BD23EAD61EC}"/>
                </a:ext>
              </a:extLst>
            </p:cNvPr>
            <p:cNvSpPr/>
            <p:nvPr/>
          </p:nvSpPr>
          <p:spPr>
            <a:xfrm>
              <a:off x="1178795" y="6491917"/>
              <a:ext cx="221932" cy="238124"/>
            </a:xfrm>
            <a:custGeom>
              <a:avLst/>
              <a:gdLst>
                <a:gd name="connsiteX0" fmla="*/ 101917 w 221932"/>
                <a:gd name="connsiteY0" fmla="*/ 238125 h 238124"/>
                <a:gd name="connsiteX1" fmla="*/ 101917 w 221932"/>
                <a:gd name="connsiteY1" fmla="*/ 40005 h 238124"/>
                <a:gd name="connsiteX2" fmla="*/ 20003 w 221932"/>
                <a:gd name="connsiteY2" fmla="*/ 40005 h 238124"/>
                <a:gd name="connsiteX3" fmla="*/ 0 w 221932"/>
                <a:gd name="connsiteY3" fmla="*/ 20002 h 238124"/>
                <a:gd name="connsiteX4" fmla="*/ 0 w 221932"/>
                <a:gd name="connsiteY4" fmla="*/ 20002 h 238124"/>
                <a:gd name="connsiteX5" fmla="*/ 20003 w 221932"/>
                <a:gd name="connsiteY5" fmla="*/ 0 h 238124"/>
                <a:gd name="connsiteX6" fmla="*/ 198120 w 221932"/>
                <a:gd name="connsiteY6" fmla="*/ 0 h 238124"/>
                <a:gd name="connsiteX7" fmla="*/ 221933 w 221932"/>
                <a:gd name="connsiteY7" fmla="*/ 23813 h 238124"/>
                <a:gd name="connsiteX8" fmla="*/ 221933 w 221932"/>
                <a:gd name="connsiteY8" fmla="*/ 124778 h 238124"/>
                <a:gd name="connsiteX9" fmla="*/ 201930 w 221932"/>
                <a:gd name="connsiteY9" fmla="*/ 144780 h 238124"/>
                <a:gd name="connsiteX10" fmla="*/ 181928 w 221932"/>
                <a:gd name="connsiteY10" fmla="*/ 144780 h 238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932" h="238124">
                  <a:moveTo>
                    <a:pt x="101917" y="238125"/>
                  </a:moveTo>
                  <a:lnTo>
                    <a:pt x="101917" y="40005"/>
                  </a:lnTo>
                  <a:lnTo>
                    <a:pt x="20003" y="40005"/>
                  </a:lnTo>
                  <a:cubicBezTo>
                    <a:pt x="9525" y="40005"/>
                    <a:pt x="0" y="31432"/>
                    <a:pt x="0" y="20002"/>
                  </a:cubicBezTo>
                  <a:lnTo>
                    <a:pt x="0" y="20002"/>
                  </a:lnTo>
                  <a:cubicBezTo>
                    <a:pt x="0" y="9525"/>
                    <a:pt x="8572" y="0"/>
                    <a:pt x="20003" y="0"/>
                  </a:cubicBezTo>
                  <a:lnTo>
                    <a:pt x="198120" y="0"/>
                  </a:lnTo>
                  <a:cubicBezTo>
                    <a:pt x="211455" y="0"/>
                    <a:pt x="221933" y="10477"/>
                    <a:pt x="221933" y="23813"/>
                  </a:cubicBezTo>
                  <a:lnTo>
                    <a:pt x="221933" y="124778"/>
                  </a:lnTo>
                  <a:cubicBezTo>
                    <a:pt x="221933" y="136208"/>
                    <a:pt x="212408" y="144780"/>
                    <a:pt x="201930" y="144780"/>
                  </a:cubicBezTo>
                  <a:lnTo>
                    <a:pt x="181928" y="144780"/>
                  </a:lnTo>
                </a:path>
              </a:pathLst>
            </a:custGeom>
            <a:noFill/>
            <a:ln w="12700" cap="flat">
              <a:solidFill>
                <a:schemeClr val="accent1"/>
              </a:solid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83B0D90D-5DC0-4CB6-8D79-488B5EDD471C}"/>
                </a:ext>
              </a:extLst>
            </p:cNvPr>
            <p:cNvSpPr/>
            <p:nvPr/>
          </p:nvSpPr>
          <p:spPr>
            <a:xfrm>
              <a:off x="1359770" y="6530017"/>
              <a:ext cx="9525" cy="175260"/>
            </a:xfrm>
            <a:custGeom>
              <a:avLst/>
              <a:gdLst>
                <a:gd name="connsiteX0" fmla="*/ 0 w 9525"/>
                <a:gd name="connsiteY0" fmla="*/ 0 h 175260"/>
                <a:gd name="connsiteX1" fmla="*/ 0 w 9525"/>
                <a:gd name="connsiteY1" fmla="*/ 175260 h 175260"/>
              </a:gdLst>
              <a:ahLst/>
              <a:cxnLst>
                <a:cxn ang="0">
                  <a:pos x="connsiteX0" y="connsiteY0"/>
                </a:cxn>
                <a:cxn ang="0">
                  <a:pos x="connsiteX1" y="connsiteY1"/>
                </a:cxn>
              </a:cxnLst>
              <a:rect l="l" t="t" r="r" b="b"/>
              <a:pathLst>
                <a:path w="9525" h="175260">
                  <a:moveTo>
                    <a:pt x="0" y="0"/>
                  </a:moveTo>
                  <a:lnTo>
                    <a:pt x="0" y="175260"/>
                  </a:lnTo>
                </a:path>
              </a:pathLst>
            </a:custGeom>
            <a:ln w="12700" cap="flat">
              <a:solidFill>
                <a:schemeClr val="accent1"/>
              </a:solid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63138D18-EC8C-415D-B047-6B12F52BEE51}"/>
                </a:ext>
              </a:extLst>
            </p:cNvPr>
            <p:cNvSpPr/>
            <p:nvPr/>
          </p:nvSpPr>
          <p:spPr>
            <a:xfrm>
              <a:off x="1359770" y="6592882"/>
              <a:ext cx="40957" cy="9525"/>
            </a:xfrm>
            <a:custGeom>
              <a:avLst/>
              <a:gdLst>
                <a:gd name="connsiteX0" fmla="*/ 40958 w 40957"/>
                <a:gd name="connsiteY0" fmla="*/ 0 h 9525"/>
                <a:gd name="connsiteX1" fmla="*/ 0 w 40957"/>
                <a:gd name="connsiteY1" fmla="*/ 0 h 9525"/>
              </a:gdLst>
              <a:ahLst/>
              <a:cxnLst>
                <a:cxn ang="0">
                  <a:pos x="connsiteX0" y="connsiteY0"/>
                </a:cxn>
                <a:cxn ang="0">
                  <a:pos x="connsiteX1" y="connsiteY1"/>
                </a:cxn>
              </a:cxnLst>
              <a:rect l="l" t="t" r="r" b="b"/>
              <a:pathLst>
                <a:path w="40957" h="9525">
                  <a:moveTo>
                    <a:pt x="40958" y="0"/>
                  </a:moveTo>
                  <a:lnTo>
                    <a:pt x="0" y="0"/>
                  </a:lnTo>
                </a:path>
              </a:pathLst>
            </a:custGeom>
            <a:ln w="12700" cap="flat">
              <a:solidFill>
                <a:schemeClr val="accent1"/>
              </a:solid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6D743953-8840-4E78-8723-770FD5C849CA}"/>
                </a:ext>
              </a:extLst>
            </p:cNvPr>
            <p:cNvSpPr/>
            <p:nvPr/>
          </p:nvSpPr>
          <p:spPr>
            <a:xfrm>
              <a:off x="1318813" y="6616694"/>
              <a:ext cx="9525" cy="86677"/>
            </a:xfrm>
            <a:custGeom>
              <a:avLst/>
              <a:gdLst>
                <a:gd name="connsiteX0" fmla="*/ 0 w 9525"/>
                <a:gd name="connsiteY0" fmla="*/ 0 h 86677"/>
                <a:gd name="connsiteX1" fmla="*/ 0 w 9525"/>
                <a:gd name="connsiteY1" fmla="*/ 86677 h 86677"/>
              </a:gdLst>
              <a:ahLst/>
              <a:cxnLst>
                <a:cxn ang="0">
                  <a:pos x="connsiteX0" y="connsiteY0"/>
                </a:cxn>
                <a:cxn ang="0">
                  <a:pos x="connsiteX1" y="connsiteY1"/>
                </a:cxn>
              </a:cxnLst>
              <a:rect l="l" t="t" r="r" b="b"/>
              <a:pathLst>
                <a:path w="9525" h="86677">
                  <a:moveTo>
                    <a:pt x="0" y="0"/>
                  </a:moveTo>
                  <a:lnTo>
                    <a:pt x="0" y="86677"/>
                  </a:lnTo>
                </a:path>
              </a:pathLst>
            </a:custGeom>
            <a:ln w="12700" cap="flat">
              <a:solidFill>
                <a:schemeClr val="accent1"/>
              </a:solid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7EEA83D0-8BCB-48A5-AC59-90056F946155}"/>
                </a:ext>
              </a:extLst>
            </p:cNvPr>
            <p:cNvSpPr/>
            <p:nvPr/>
          </p:nvSpPr>
          <p:spPr>
            <a:xfrm>
              <a:off x="837800" y="6703372"/>
              <a:ext cx="108584" cy="108585"/>
            </a:xfrm>
            <a:custGeom>
              <a:avLst/>
              <a:gdLst>
                <a:gd name="connsiteX0" fmla="*/ 108585 w 108584"/>
                <a:gd name="connsiteY0" fmla="*/ 54293 h 108585"/>
                <a:gd name="connsiteX1" fmla="*/ 54293 w 108584"/>
                <a:gd name="connsiteY1" fmla="*/ 108585 h 108585"/>
                <a:gd name="connsiteX2" fmla="*/ 0 w 108584"/>
                <a:gd name="connsiteY2" fmla="*/ 54293 h 108585"/>
                <a:gd name="connsiteX3" fmla="*/ 54293 w 108584"/>
                <a:gd name="connsiteY3" fmla="*/ 0 h 108585"/>
                <a:gd name="connsiteX4" fmla="*/ 108585 w 108584"/>
                <a:gd name="connsiteY4" fmla="*/ 54293 h 10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4" h="108585">
                  <a:moveTo>
                    <a:pt x="108585" y="54293"/>
                  </a:moveTo>
                  <a:cubicBezTo>
                    <a:pt x="108585" y="84277"/>
                    <a:pt x="84278" y="108585"/>
                    <a:pt x="54293" y="108585"/>
                  </a:cubicBezTo>
                  <a:cubicBezTo>
                    <a:pt x="24308" y="108585"/>
                    <a:pt x="0" y="84277"/>
                    <a:pt x="0" y="54293"/>
                  </a:cubicBezTo>
                  <a:cubicBezTo>
                    <a:pt x="0" y="24308"/>
                    <a:pt x="24307" y="0"/>
                    <a:pt x="54293" y="0"/>
                  </a:cubicBezTo>
                  <a:cubicBezTo>
                    <a:pt x="84277" y="0"/>
                    <a:pt x="108585" y="24308"/>
                    <a:pt x="108585" y="54293"/>
                  </a:cubicBezTo>
                  <a:close/>
                </a:path>
              </a:pathLst>
            </a:custGeom>
            <a:noFill/>
            <a:ln w="12700" cap="flat">
              <a:solidFill>
                <a:schemeClr val="accent1"/>
              </a:solid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4265737A-C475-4963-87CB-034190F23E56}"/>
                </a:ext>
              </a:extLst>
            </p:cNvPr>
            <p:cNvSpPr/>
            <p:nvPr/>
          </p:nvSpPr>
          <p:spPr>
            <a:xfrm>
              <a:off x="799700" y="6838627"/>
              <a:ext cx="177165" cy="134302"/>
            </a:xfrm>
            <a:custGeom>
              <a:avLst/>
              <a:gdLst>
                <a:gd name="connsiteX0" fmla="*/ 165735 w 177165"/>
                <a:gd name="connsiteY0" fmla="*/ 134302 h 134302"/>
                <a:gd name="connsiteX1" fmla="*/ 10478 w 177165"/>
                <a:gd name="connsiteY1" fmla="*/ 134302 h 134302"/>
                <a:gd name="connsiteX2" fmla="*/ 0 w 177165"/>
                <a:gd name="connsiteY2" fmla="*/ 123825 h 134302"/>
                <a:gd name="connsiteX3" fmla="*/ 0 w 177165"/>
                <a:gd name="connsiteY3" fmla="*/ 79057 h 134302"/>
                <a:gd name="connsiteX4" fmla="*/ 79058 w 177165"/>
                <a:gd name="connsiteY4" fmla="*/ 0 h 134302"/>
                <a:gd name="connsiteX5" fmla="*/ 98108 w 177165"/>
                <a:gd name="connsiteY5" fmla="*/ 0 h 134302"/>
                <a:gd name="connsiteX6" fmla="*/ 177165 w 177165"/>
                <a:gd name="connsiteY6" fmla="*/ 79057 h 134302"/>
                <a:gd name="connsiteX7" fmla="*/ 177165 w 177165"/>
                <a:gd name="connsiteY7" fmla="*/ 123825 h 134302"/>
                <a:gd name="connsiteX8" fmla="*/ 165735 w 177165"/>
                <a:gd name="connsiteY8" fmla="*/ 134302 h 13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 h="134302">
                  <a:moveTo>
                    <a:pt x="165735" y="134302"/>
                  </a:moveTo>
                  <a:lnTo>
                    <a:pt x="10478" y="134302"/>
                  </a:lnTo>
                  <a:cubicBezTo>
                    <a:pt x="4763" y="134302"/>
                    <a:pt x="0" y="129540"/>
                    <a:pt x="0" y="123825"/>
                  </a:cubicBezTo>
                  <a:lnTo>
                    <a:pt x="0" y="79057"/>
                  </a:lnTo>
                  <a:cubicBezTo>
                    <a:pt x="0" y="35243"/>
                    <a:pt x="35243" y="0"/>
                    <a:pt x="79058" y="0"/>
                  </a:cubicBezTo>
                  <a:lnTo>
                    <a:pt x="98108" y="0"/>
                  </a:lnTo>
                  <a:cubicBezTo>
                    <a:pt x="141923" y="0"/>
                    <a:pt x="177165" y="35243"/>
                    <a:pt x="177165" y="79057"/>
                  </a:cubicBezTo>
                  <a:lnTo>
                    <a:pt x="177165" y="123825"/>
                  </a:lnTo>
                  <a:cubicBezTo>
                    <a:pt x="176213" y="129540"/>
                    <a:pt x="171450" y="134302"/>
                    <a:pt x="165735" y="134302"/>
                  </a:cubicBezTo>
                  <a:close/>
                </a:path>
              </a:pathLst>
            </a:custGeom>
            <a:noFill/>
            <a:ln w="12700" cap="flat">
              <a:solidFill>
                <a:schemeClr val="accent1"/>
              </a:solid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A6723F40-B4F5-487E-93AE-80680F0DCC31}"/>
                </a:ext>
              </a:extLst>
            </p:cNvPr>
            <p:cNvSpPr/>
            <p:nvPr/>
          </p:nvSpPr>
          <p:spPr>
            <a:xfrm>
              <a:off x="850183" y="6915779"/>
              <a:ext cx="9525" cy="57150"/>
            </a:xfrm>
            <a:custGeom>
              <a:avLst/>
              <a:gdLst>
                <a:gd name="connsiteX0" fmla="*/ 0 w 9525"/>
                <a:gd name="connsiteY0" fmla="*/ 0 h 57150"/>
                <a:gd name="connsiteX1" fmla="*/ 0 w 9525"/>
                <a:gd name="connsiteY1" fmla="*/ 57150 h 57150"/>
              </a:gdLst>
              <a:ahLst/>
              <a:cxnLst>
                <a:cxn ang="0">
                  <a:pos x="connsiteX0" y="connsiteY0"/>
                </a:cxn>
                <a:cxn ang="0">
                  <a:pos x="connsiteX1" y="connsiteY1"/>
                </a:cxn>
              </a:cxnLst>
              <a:rect l="l" t="t" r="r" b="b"/>
              <a:pathLst>
                <a:path w="9525" h="57150">
                  <a:moveTo>
                    <a:pt x="0" y="0"/>
                  </a:moveTo>
                  <a:lnTo>
                    <a:pt x="0" y="57150"/>
                  </a:lnTo>
                </a:path>
              </a:pathLst>
            </a:custGeom>
            <a:ln w="12700" cap="flat">
              <a:solidFill>
                <a:schemeClr val="accent1"/>
              </a:solid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82CAC439-858D-446A-8625-831A3544D4CB}"/>
                </a:ext>
              </a:extLst>
            </p:cNvPr>
            <p:cNvSpPr/>
            <p:nvPr/>
          </p:nvSpPr>
          <p:spPr>
            <a:xfrm>
              <a:off x="932098" y="6915779"/>
              <a:ext cx="9525" cy="57150"/>
            </a:xfrm>
            <a:custGeom>
              <a:avLst/>
              <a:gdLst>
                <a:gd name="connsiteX0" fmla="*/ 0 w 9525"/>
                <a:gd name="connsiteY0" fmla="*/ 0 h 57150"/>
                <a:gd name="connsiteX1" fmla="*/ 0 w 9525"/>
                <a:gd name="connsiteY1" fmla="*/ 57150 h 57150"/>
              </a:gdLst>
              <a:ahLst/>
              <a:cxnLst>
                <a:cxn ang="0">
                  <a:pos x="connsiteX0" y="connsiteY0"/>
                </a:cxn>
                <a:cxn ang="0">
                  <a:pos x="connsiteX1" y="connsiteY1"/>
                </a:cxn>
              </a:cxnLst>
              <a:rect l="l" t="t" r="r" b="b"/>
              <a:pathLst>
                <a:path w="9525" h="57150">
                  <a:moveTo>
                    <a:pt x="0" y="0"/>
                  </a:moveTo>
                  <a:lnTo>
                    <a:pt x="0" y="57150"/>
                  </a:lnTo>
                </a:path>
              </a:pathLst>
            </a:custGeom>
            <a:ln w="12700" cap="flat">
              <a:solidFill>
                <a:schemeClr val="accent1"/>
              </a:solid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4B0A88DE-1B6F-4B64-AEBF-7FBC7D30C673}"/>
                </a:ext>
              </a:extLst>
            </p:cNvPr>
            <p:cNvSpPr/>
            <p:nvPr/>
          </p:nvSpPr>
          <p:spPr>
            <a:xfrm>
              <a:off x="868280" y="6839579"/>
              <a:ext cx="44767" cy="47625"/>
            </a:xfrm>
            <a:custGeom>
              <a:avLst/>
              <a:gdLst>
                <a:gd name="connsiteX0" fmla="*/ 0 w 44767"/>
                <a:gd name="connsiteY0" fmla="*/ 0 h 47625"/>
                <a:gd name="connsiteX1" fmla="*/ 0 w 44767"/>
                <a:gd name="connsiteY1" fmla="*/ 25718 h 47625"/>
                <a:gd name="connsiteX2" fmla="*/ 21907 w 44767"/>
                <a:gd name="connsiteY2" fmla="*/ 47625 h 47625"/>
                <a:gd name="connsiteX3" fmla="*/ 44768 w 44767"/>
                <a:gd name="connsiteY3" fmla="*/ 24765 h 47625"/>
                <a:gd name="connsiteX4" fmla="*/ 44768 w 44767"/>
                <a:gd name="connsiteY4" fmla="*/ 95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47625">
                  <a:moveTo>
                    <a:pt x="0" y="0"/>
                  </a:moveTo>
                  <a:lnTo>
                    <a:pt x="0" y="25718"/>
                  </a:lnTo>
                  <a:lnTo>
                    <a:pt x="21907" y="47625"/>
                  </a:lnTo>
                  <a:lnTo>
                    <a:pt x="44768" y="24765"/>
                  </a:lnTo>
                  <a:lnTo>
                    <a:pt x="44768" y="953"/>
                  </a:lnTo>
                </a:path>
              </a:pathLst>
            </a:custGeom>
            <a:noFill/>
            <a:ln w="12700" cap="flat">
              <a:solidFill>
                <a:schemeClr val="accent1"/>
              </a:solid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DBAEE917-BA04-41B1-8B7E-63ADA7BCAB5A}"/>
                </a:ext>
              </a:extLst>
            </p:cNvPr>
            <p:cNvSpPr/>
            <p:nvPr/>
          </p:nvSpPr>
          <p:spPr>
            <a:xfrm>
              <a:off x="1060685" y="6704324"/>
              <a:ext cx="108584" cy="108585"/>
            </a:xfrm>
            <a:custGeom>
              <a:avLst/>
              <a:gdLst>
                <a:gd name="connsiteX0" fmla="*/ 108585 w 108584"/>
                <a:gd name="connsiteY0" fmla="*/ 54292 h 108585"/>
                <a:gd name="connsiteX1" fmla="*/ 54292 w 108584"/>
                <a:gd name="connsiteY1" fmla="*/ 108585 h 108585"/>
                <a:gd name="connsiteX2" fmla="*/ 0 w 108584"/>
                <a:gd name="connsiteY2" fmla="*/ 54292 h 108585"/>
                <a:gd name="connsiteX3" fmla="*/ 54292 w 108584"/>
                <a:gd name="connsiteY3" fmla="*/ 0 h 108585"/>
                <a:gd name="connsiteX4" fmla="*/ 108585 w 108584"/>
                <a:gd name="connsiteY4" fmla="*/ 54292 h 10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4" h="108585">
                  <a:moveTo>
                    <a:pt x="108585" y="54292"/>
                  </a:moveTo>
                  <a:cubicBezTo>
                    <a:pt x="108585" y="84277"/>
                    <a:pt x="84278" y="108585"/>
                    <a:pt x="54292" y="108585"/>
                  </a:cubicBezTo>
                  <a:cubicBezTo>
                    <a:pt x="24308" y="108585"/>
                    <a:pt x="0" y="84277"/>
                    <a:pt x="0" y="54292"/>
                  </a:cubicBezTo>
                  <a:cubicBezTo>
                    <a:pt x="0" y="24308"/>
                    <a:pt x="24307" y="0"/>
                    <a:pt x="54292" y="0"/>
                  </a:cubicBezTo>
                  <a:cubicBezTo>
                    <a:pt x="84277" y="0"/>
                    <a:pt x="108585" y="24308"/>
                    <a:pt x="108585" y="54292"/>
                  </a:cubicBezTo>
                  <a:close/>
                </a:path>
              </a:pathLst>
            </a:custGeom>
            <a:noFill/>
            <a:ln w="12700" cap="flat">
              <a:solidFill>
                <a:schemeClr val="accent1"/>
              </a:solid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D56724A1-FEB3-410D-A445-FB2F5A81E959}"/>
                </a:ext>
              </a:extLst>
            </p:cNvPr>
            <p:cNvSpPr/>
            <p:nvPr/>
          </p:nvSpPr>
          <p:spPr>
            <a:xfrm>
              <a:off x="1022585" y="6839579"/>
              <a:ext cx="177164" cy="134302"/>
            </a:xfrm>
            <a:custGeom>
              <a:avLst/>
              <a:gdLst>
                <a:gd name="connsiteX0" fmla="*/ 165735 w 177164"/>
                <a:gd name="connsiteY0" fmla="*/ 134303 h 134302"/>
                <a:gd name="connsiteX1" fmla="*/ 10477 w 177164"/>
                <a:gd name="connsiteY1" fmla="*/ 134303 h 134302"/>
                <a:gd name="connsiteX2" fmla="*/ 0 w 177164"/>
                <a:gd name="connsiteY2" fmla="*/ 123825 h 134302"/>
                <a:gd name="connsiteX3" fmla="*/ 0 w 177164"/>
                <a:gd name="connsiteY3" fmla="*/ 79058 h 134302"/>
                <a:gd name="connsiteX4" fmla="*/ 79057 w 177164"/>
                <a:gd name="connsiteY4" fmla="*/ 0 h 134302"/>
                <a:gd name="connsiteX5" fmla="*/ 98107 w 177164"/>
                <a:gd name="connsiteY5" fmla="*/ 0 h 134302"/>
                <a:gd name="connsiteX6" fmla="*/ 177165 w 177164"/>
                <a:gd name="connsiteY6" fmla="*/ 79058 h 134302"/>
                <a:gd name="connsiteX7" fmla="*/ 177165 w 177164"/>
                <a:gd name="connsiteY7" fmla="*/ 123825 h 134302"/>
                <a:gd name="connsiteX8" fmla="*/ 165735 w 177164"/>
                <a:gd name="connsiteY8" fmla="*/ 134303 h 13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4" h="134302">
                  <a:moveTo>
                    <a:pt x="165735" y="134303"/>
                  </a:moveTo>
                  <a:lnTo>
                    <a:pt x="10477" y="134303"/>
                  </a:lnTo>
                  <a:cubicBezTo>
                    <a:pt x="4763" y="134303"/>
                    <a:pt x="0" y="129540"/>
                    <a:pt x="0" y="123825"/>
                  </a:cubicBezTo>
                  <a:lnTo>
                    <a:pt x="0" y="79058"/>
                  </a:lnTo>
                  <a:cubicBezTo>
                    <a:pt x="0" y="35243"/>
                    <a:pt x="35242" y="0"/>
                    <a:pt x="79057" y="0"/>
                  </a:cubicBezTo>
                  <a:lnTo>
                    <a:pt x="98107" y="0"/>
                  </a:lnTo>
                  <a:cubicBezTo>
                    <a:pt x="141922" y="0"/>
                    <a:pt x="177165" y="35243"/>
                    <a:pt x="177165" y="79058"/>
                  </a:cubicBezTo>
                  <a:lnTo>
                    <a:pt x="177165" y="123825"/>
                  </a:lnTo>
                  <a:cubicBezTo>
                    <a:pt x="176213" y="129540"/>
                    <a:pt x="171450" y="134303"/>
                    <a:pt x="165735" y="134303"/>
                  </a:cubicBezTo>
                  <a:close/>
                </a:path>
              </a:pathLst>
            </a:custGeom>
            <a:noFill/>
            <a:ln w="12700" cap="flat">
              <a:solidFill>
                <a:schemeClr val="accent1"/>
              </a:solid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67732FAF-2502-4174-A573-6A3B9ED8FE16}"/>
                </a:ext>
              </a:extLst>
            </p:cNvPr>
            <p:cNvSpPr/>
            <p:nvPr/>
          </p:nvSpPr>
          <p:spPr>
            <a:xfrm>
              <a:off x="1073068" y="6916732"/>
              <a:ext cx="9525" cy="57150"/>
            </a:xfrm>
            <a:custGeom>
              <a:avLst/>
              <a:gdLst>
                <a:gd name="connsiteX0" fmla="*/ 0 w 9525"/>
                <a:gd name="connsiteY0" fmla="*/ 0 h 57150"/>
                <a:gd name="connsiteX1" fmla="*/ 0 w 9525"/>
                <a:gd name="connsiteY1" fmla="*/ 57150 h 57150"/>
              </a:gdLst>
              <a:ahLst/>
              <a:cxnLst>
                <a:cxn ang="0">
                  <a:pos x="connsiteX0" y="connsiteY0"/>
                </a:cxn>
                <a:cxn ang="0">
                  <a:pos x="connsiteX1" y="connsiteY1"/>
                </a:cxn>
              </a:cxnLst>
              <a:rect l="l" t="t" r="r" b="b"/>
              <a:pathLst>
                <a:path w="9525" h="57150">
                  <a:moveTo>
                    <a:pt x="0" y="0"/>
                  </a:moveTo>
                  <a:lnTo>
                    <a:pt x="0" y="57150"/>
                  </a:lnTo>
                </a:path>
              </a:pathLst>
            </a:custGeom>
            <a:ln w="12700" cap="flat">
              <a:solidFill>
                <a:schemeClr val="accent1"/>
              </a:solid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17A1D4B3-002D-42AC-ABF2-07188B5A098E}"/>
                </a:ext>
              </a:extLst>
            </p:cNvPr>
            <p:cNvSpPr/>
            <p:nvPr/>
          </p:nvSpPr>
          <p:spPr>
            <a:xfrm>
              <a:off x="1154983" y="6916732"/>
              <a:ext cx="9525" cy="57150"/>
            </a:xfrm>
            <a:custGeom>
              <a:avLst/>
              <a:gdLst>
                <a:gd name="connsiteX0" fmla="*/ 0 w 9525"/>
                <a:gd name="connsiteY0" fmla="*/ 0 h 57150"/>
                <a:gd name="connsiteX1" fmla="*/ 0 w 9525"/>
                <a:gd name="connsiteY1" fmla="*/ 57150 h 57150"/>
              </a:gdLst>
              <a:ahLst/>
              <a:cxnLst>
                <a:cxn ang="0">
                  <a:pos x="connsiteX0" y="connsiteY0"/>
                </a:cxn>
                <a:cxn ang="0">
                  <a:pos x="connsiteX1" y="connsiteY1"/>
                </a:cxn>
              </a:cxnLst>
              <a:rect l="l" t="t" r="r" b="b"/>
              <a:pathLst>
                <a:path w="9525" h="57150">
                  <a:moveTo>
                    <a:pt x="0" y="0"/>
                  </a:moveTo>
                  <a:lnTo>
                    <a:pt x="0" y="57150"/>
                  </a:lnTo>
                </a:path>
              </a:pathLst>
            </a:custGeom>
            <a:ln w="12700" cap="flat">
              <a:solidFill>
                <a:schemeClr val="accent1"/>
              </a:solid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912DAC4A-228A-4AEB-879A-DCDCF004573A}"/>
                </a:ext>
              </a:extLst>
            </p:cNvPr>
            <p:cNvSpPr/>
            <p:nvPr/>
          </p:nvSpPr>
          <p:spPr>
            <a:xfrm>
              <a:off x="1091165" y="6840532"/>
              <a:ext cx="44767" cy="47625"/>
            </a:xfrm>
            <a:custGeom>
              <a:avLst/>
              <a:gdLst>
                <a:gd name="connsiteX0" fmla="*/ 0 w 44767"/>
                <a:gd name="connsiteY0" fmla="*/ 0 h 47625"/>
                <a:gd name="connsiteX1" fmla="*/ 0 w 44767"/>
                <a:gd name="connsiteY1" fmla="*/ 25718 h 47625"/>
                <a:gd name="connsiteX2" fmla="*/ 21908 w 44767"/>
                <a:gd name="connsiteY2" fmla="*/ 47625 h 47625"/>
                <a:gd name="connsiteX3" fmla="*/ 44768 w 44767"/>
                <a:gd name="connsiteY3" fmla="*/ 24765 h 47625"/>
                <a:gd name="connsiteX4" fmla="*/ 44768 w 44767"/>
                <a:gd name="connsiteY4" fmla="*/ 95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47625">
                  <a:moveTo>
                    <a:pt x="0" y="0"/>
                  </a:moveTo>
                  <a:lnTo>
                    <a:pt x="0" y="25718"/>
                  </a:lnTo>
                  <a:lnTo>
                    <a:pt x="21908" y="47625"/>
                  </a:lnTo>
                  <a:lnTo>
                    <a:pt x="44768" y="24765"/>
                  </a:lnTo>
                  <a:lnTo>
                    <a:pt x="44768" y="952"/>
                  </a:lnTo>
                </a:path>
              </a:pathLst>
            </a:custGeom>
            <a:noFill/>
            <a:ln w="12700" cap="flat">
              <a:solidFill>
                <a:schemeClr val="accent1"/>
              </a:solid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F09C7309-C7C3-4C09-9691-8912B892A8A7}"/>
                </a:ext>
              </a:extLst>
            </p:cNvPr>
            <p:cNvSpPr/>
            <p:nvPr/>
          </p:nvSpPr>
          <p:spPr>
            <a:xfrm>
              <a:off x="1275950" y="6698609"/>
              <a:ext cx="108585" cy="108585"/>
            </a:xfrm>
            <a:custGeom>
              <a:avLst/>
              <a:gdLst>
                <a:gd name="connsiteX0" fmla="*/ 108585 w 108585"/>
                <a:gd name="connsiteY0" fmla="*/ 54293 h 108585"/>
                <a:gd name="connsiteX1" fmla="*/ 54293 w 108585"/>
                <a:gd name="connsiteY1" fmla="*/ 108585 h 108585"/>
                <a:gd name="connsiteX2" fmla="*/ 0 w 108585"/>
                <a:gd name="connsiteY2" fmla="*/ 54293 h 108585"/>
                <a:gd name="connsiteX3" fmla="*/ 54293 w 108585"/>
                <a:gd name="connsiteY3" fmla="*/ 0 h 108585"/>
                <a:gd name="connsiteX4" fmla="*/ 108585 w 108585"/>
                <a:gd name="connsiteY4" fmla="*/ 54293 h 108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85" h="108585">
                  <a:moveTo>
                    <a:pt x="108585" y="54293"/>
                  </a:moveTo>
                  <a:cubicBezTo>
                    <a:pt x="108585" y="84277"/>
                    <a:pt x="84277" y="108585"/>
                    <a:pt x="54293" y="108585"/>
                  </a:cubicBezTo>
                  <a:cubicBezTo>
                    <a:pt x="24308" y="108585"/>
                    <a:pt x="0" y="84277"/>
                    <a:pt x="0" y="54293"/>
                  </a:cubicBezTo>
                  <a:cubicBezTo>
                    <a:pt x="0" y="24308"/>
                    <a:pt x="24308" y="0"/>
                    <a:pt x="54293" y="0"/>
                  </a:cubicBezTo>
                  <a:cubicBezTo>
                    <a:pt x="84277" y="0"/>
                    <a:pt x="108585" y="24308"/>
                    <a:pt x="108585" y="54293"/>
                  </a:cubicBezTo>
                  <a:close/>
                </a:path>
              </a:pathLst>
            </a:custGeom>
            <a:noFill/>
            <a:ln w="12700" cap="flat">
              <a:solidFill>
                <a:schemeClr val="accent1"/>
              </a:solid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D3FF2A64-6C54-4C83-858F-D23A246F3562}"/>
                </a:ext>
              </a:extLst>
            </p:cNvPr>
            <p:cNvSpPr/>
            <p:nvPr/>
          </p:nvSpPr>
          <p:spPr>
            <a:xfrm>
              <a:off x="1237850" y="6833864"/>
              <a:ext cx="177165" cy="134302"/>
            </a:xfrm>
            <a:custGeom>
              <a:avLst/>
              <a:gdLst>
                <a:gd name="connsiteX0" fmla="*/ 165735 w 177165"/>
                <a:gd name="connsiteY0" fmla="*/ 134302 h 134302"/>
                <a:gd name="connsiteX1" fmla="*/ 10478 w 177165"/>
                <a:gd name="connsiteY1" fmla="*/ 134302 h 134302"/>
                <a:gd name="connsiteX2" fmla="*/ 0 w 177165"/>
                <a:gd name="connsiteY2" fmla="*/ 123825 h 134302"/>
                <a:gd name="connsiteX3" fmla="*/ 0 w 177165"/>
                <a:gd name="connsiteY3" fmla="*/ 79057 h 134302"/>
                <a:gd name="connsiteX4" fmla="*/ 79057 w 177165"/>
                <a:gd name="connsiteY4" fmla="*/ 0 h 134302"/>
                <a:gd name="connsiteX5" fmla="*/ 98107 w 177165"/>
                <a:gd name="connsiteY5" fmla="*/ 0 h 134302"/>
                <a:gd name="connsiteX6" fmla="*/ 177165 w 177165"/>
                <a:gd name="connsiteY6" fmla="*/ 79057 h 134302"/>
                <a:gd name="connsiteX7" fmla="*/ 177165 w 177165"/>
                <a:gd name="connsiteY7" fmla="*/ 123825 h 134302"/>
                <a:gd name="connsiteX8" fmla="*/ 165735 w 177165"/>
                <a:gd name="connsiteY8" fmla="*/ 134302 h 134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165" h="134302">
                  <a:moveTo>
                    <a:pt x="165735" y="134302"/>
                  </a:moveTo>
                  <a:lnTo>
                    <a:pt x="10478" y="134302"/>
                  </a:lnTo>
                  <a:cubicBezTo>
                    <a:pt x="4763" y="134302"/>
                    <a:pt x="0" y="129540"/>
                    <a:pt x="0" y="123825"/>
                  </a:cubicBezTo>
                  <a:lnTo>
                    <a:pt x="0" y="79057"/>
                  </a:lnTo>
                  <a:cubicBezTo>
                    <a:pt x="0" y="35243"/>
                    <a:pt x="35243" y="0"/>
                    <a:pt x="79057" y="0"/>
                  </a:cubicBezTo>
                  <a:lnTo>
                    <a:pt x="98107" y="0"/>
                  </a:lnTo>
                  <a:cubicBezTo>
                    <a:pt x="141923" y="0"/>
                    <a:pt x="177165" y="35243"/>
                    <a:pt x="177165" y="79057"/>
                  </a:cubicBezTo>
                  <a:lnTo>
                    <a:pt x="177165" y="123825"/>
                  </a:lnTo>
                  <a:cubicBezTo>
                    <a:pt x="176213" y="129540"/>
                    <a:pt x="171450" y="134302"/>
                    <a:pt x="165735" y="134302"/>
                  </a:cubicBezTo>
                  <a:close/>
                </a:path>
              </a:pathLst>
            </a:custGeom>
            <a:noFill/>
            <a:ln w="12700" cap="flat">
              <a:solidFill>
                <a:schemeClr val="accent1"/>
              </a:solid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1658F4B8-A2B9-408D-8E72-E968C93C98E6}"/>
                </a:ext>
              </a:extLst>
            </p:cNvPr>
            <p:cNvSpPr/>
            <p:nvPr/>
          </p:nvSpPr>
          <p:spPr>
            <a:xfrm>
              <a:off x="1288333" y="6911017"/>
              <a:ext cx="9525" cy="57150"/>
            </a:xfrm>
            <a:custGeom>
              <a:avLst/>
              <a:gdLst>
                <a:gd name="connsiteX0" fmla="*/ 0 w 9525"/>
                <a:gd name="connsiteY0" fmla="*/ 0 h 57150"/>
                <a:gd name="connsiteX1" fmla="*/ 0 w 9525"/>
                <a:gd name="connsiteY1" fmla="*/ 57150 h 57150"/>
              </a:gdLst>
              <a:ahLst/>
              <a:cxnLst>
                <a:cxn ang="0">
                  <a:pos x="connsiteX0" y="connsiteY0"/>
                </a:cxn>
                <a:cxn ang="0">
                  <a:pos x="connsiteX1" y="connsiteY1"/>
                </a:cxn>
              </a:cxnLst>
              <a:rect l="l" t="t" r="r" b="b"/>
              <a:pathLst>
                <a:path w="9525" h="57150">
                  <a:moveTo>
                    <a:pt x="0" y="0"/>
                  </a:moveTo>
                  <a:lnTo>
                    <a:pt x="0" y="57150"/>
                  </a:lnTo>
                </a:path>
              </a:pathLst>
            </a:custGeom>
            <a:ln w="12700" cap="flat">
              <a:solidFill>
                <a:schemeClr val="accent1"/>
              </a:solid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0A3CAF6A-31F5-44EC-BB82-9EBAE3487E81}"/>
                </a:ext>
              </a:extLst>
            </p:cNvPr>
            <p:cNvSpPr/>
            <p:nvPr/>
          </p:nvSpPr>
          <p:spPr>
            <a:xfrm>
              <a:off x="1370248" y="6911017"/>
              <a:ext cx="9525" cy="57150"/>
            </a:xfrm>
            <a:custGeom>
              <a:avLst/>
              <a:gdLst>
                <a:gd name="connsiteX0" fmla="*/ 0 w 9525"/>
                <a:gd name="connsiteY0" fmla="*/ 0 h 57150"/>
                <a:gd name="connsiteX1" fmla="*/ 0 w 9525"/>
                <a:gd name="connsiteY1" fmla="*/ 57150 h 57150"/>
              </a:gdLst>
              <a:ahLst/>
              <a:cxnLst>
                <a:cxn ang="0">
                  <a:pos x="connsiteX0" y="connsiteY0"/>
                </a:cxn>
                <a:cxn ang="0">
                  <a:pos x="connsiteX1" y="connsiteY1"/>
                </a:cxn>
              </a:cxnLst>
              <a:rect l="l" t="t" r="r" b="b"/>
              <a:pathLst>
                <a:path w="9525" h="57150">
                  <a:moveTo>
                    <a:pt x="0" y="0"/>
                  </a:moveTo>
                  <a:lnTo>
                    <a:pt x="0" y="57150"/>
                  </a:lnTo>
                </a:path>
              </a:pathLst>
            </a:custGeom>
            <a:ln w="12700" cap="flat">
              <a:solidFill>
                <a:schemeClr val="accent1"/>
              </a:solid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2F74A2CB-52A7-444D-841A-23085ADE5914}"/>
                </a:ext>
              </a:extLst>
            </p:cNvPr>
            <p:cNvSpPr/>
            <p:nvPr/>
          </p:nvSpPr>
          <p:spPr>
            <a:xfrm>
              <a:off x="1306430" y="6834816"/>
              <a:ext cx="44767" cy="47625"/>
            </a:xfrm>
            <a:custGeom>
              <a:avLst/>
              <a:gdLst>
                <a:gd name="connsiteX0" fmla="*/ 0 w 44767"/>
                <a:gd name="connsiteY0" fmla="*/ 0 h 47625"/>
                <a:gd name="connsiteX1" fmla="*/ 0 w 44767"/>
                <a:gd name="connsiteY1" fmla="*/ 25718 h 47625"/>
                <a:gd name="connsiteX2" fmla="*/ 21907 w 44767"/>
                <a:gd name="connsiteY2" fmla="*/ 47625 h 47625"/>
                <a:gd name="connsiteX3" fmla="*/ 44768 w 44767"/>
                <a:gd name="connsiteY3" fmla="*/ 24765 h 47625"/>
                <a:gd name="connsiteX4" fmla="*/ 44768 w 44767"/>
                <a:gd name="connsiteY4" fmla="*/ 953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767" h="47625">
                  <a:moveTo>
                    <a:pt x="0" y="0"/>
                  </a:moveTo>
                  <a:lnTo>
                    <a:pt x="0" y="25718"/>
                  </a:lnTo>
                  <a:lnTo>
                    <a:pt x="21907" y="47625"/>
                  </a:lnTo>
                  <a:lnTo>
                    <a:pt x="44768" y="24765"/>
                  </a:lnTo>
                  <a:lnTo>
                    <a:pt x="44768" y="953"/>
                  </a:lnTo>
                </a:path>
              </a:pathLst>
            </a:custGeom>
            <a:noFill/>
            <a:ln w="12700" cap="flat">
              <a:solidFill>
                <a:schemeClr val="accent1"/>
              </a:solidFill>
              <a:prstDash val="solid"/>
              <a:miter/>
            </a:ln>
          </p:spPr>
          <p:txBody>
            <a:bodyPr rtlCol="0" anchor="ctr"/>
            <a:lstStyle/>
            <a:p>
              <a:endParaRPr lang="en-IN"/>
            </a:p>
          </p:txBody>
        </p:sp>
      </p:grpSp>
      <p:grpSp>
        <p:nvGrpSpPr>
          <p:cNvPr id="255" name="Group 254">
            <a:extLst>
              <a:ext uri="{FF2B5EF4-FFF2-40B4-BE49-F238E27FC236}">
                <a16:creationId xmlns:a16="http://schemas.microsoft.com/office/drawing/2014/main" id="{BD4F7088-5DA9-45F4-84EF-6FD58AA5CA6A}"/>
              </a:ext>
            </a:extLst>
          </p:cNvPr>
          <p:cNvGrpSpPr/>
          <p:nvPr/>
        </p:nvGrpSpPr>
        <p:grpSpPr>
          <a:xfrm>
            <a:off x="2077991" y="6437734"/>
            <a:ext cx="669465" cy="624279"/>
            <a:chOff x="8542019" y="3205162"/>
            <a:chExt cx="536257" cy="500062"/>
          </a:xfrm>
        </p:grpSpPr>
        <p:sp>
          <p:nvSpPr>
            <p:cNvPr id="256" name="Freeform: Shape 255">
              <a:extLst>
                <a:ext uri="{FF2B5EF4-FFF2-40B4-BE49-F238E27FC236}">
                  <a16:creationId xmlns:a16="http://schemas.microsoft.com/office/drawing/2014/main" id="{D4B25C3F-C1BC-4C33-8FB9-89CE75750202}"/>
                </a:ext>
              </a:extLst>
            </p:cNvPr>
            <p:cNvSpPr/>
            <p:nvPr/>
          </p:nvSpPr>
          <p:spPr>
            <a:xfrm>
              <a:off x="8713470" y="3205162"/>
              <a:ext cx="102869" cy="102870"/>
            </a:xfrm>
            <a:custGeom>
              <a:avLst/>
              <a:gdLst>
                <a:gd name="connsiteX0" fmla="*/ 102870 w 102869"/>
                <a:gd name="connsiteY0" fmla="*/ 51435 h 102870"/>
                <a:gd name="connsiteX1" fmla="*/ 51435 w 102869"/>
                <a:gd name="connsiteY1" fmla="*/ 102870 h 102870"/>
                <a:gd name="connsiteX2" fmla="*/ -1 w 102869"/>
                <a:gd name="connsiteY2" fmla="*/ 51435 h 102870"/>
                <a:gd name="connsiteX3" fmla="*/ 51435 w 102869"/>
                <a:gd name="connsiteY3" fmla="*/ 0 h 102870"/>
                <a:gd name="connsiteX4" fmla="*/ 102870 w 102869"/>
                <a:gd name="connsiteY4" fmla="*/ 51435 h 102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869" h="102870">
                  <a:moveTo>
                    <a:pt x="102870" y="51435"/>
                  </a:moveTo>
                  <a:cubicBezTo>
                    <a:pt x="102870" y="79842"/>
                    <a:pt x="79842" y="102870"/>
                    <a:pt x="51435" y="102870"/>
                  </a:cubicBezTo>
                  <a:cubicBezTo>
                    <a:pt x="23028" y="102870"/>
                    <a:pt x="-1" y="79842"/>
                    <a:pt x="-1" y="51435"/>
                  </a:cubicBezTo>
                  <a:cubicBezTo>
                    <a:pt x="-1" y="23028"/>
                    <a:pt x="23028" y="0"/>
                    <a:pt x="51435" y="0"/>
                  </a:cubicBezTo>
                  <a:cubicBezTo>
                    <a:pt x="79842" y="0"/>
                    <a:pt x="102870" y="23028"/>
                    <a:pt x="102870" y="51435"/>
                  </a:cubicBezTo>
                  <a:close/>
                </a:path>
              </a:pathLst>
            </a:custGeom>
            <a:noFill/>
            <a:ln w="19050" cap="flat">
              <a:solidFill>
                <a:schemeClr val="accent1"/>
              </a:solid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B7C5F68F-4E4A-4086-A9D1-FBDA9F863D10}"/>
                </a:ext>
              </a:extLst>
            </p:cNvPr>
            <p:cNvSpPr/>
            <p:nvPr/>
          </p:nvSpPr>
          <p:spPr>
            <a:xfrm>
              <a:off x="8542019" y="3478530"/>
              <a:ext cx="536257" cy="47625"/>
            </a:xfrm>
            <a:custGeom>
              <a:avLst/>
              <a:gdLst>
                <a:gd name="connsiteX0" fmla="*/ 512445 w 536257"/>
                <a:gd name="connsiteY0" fmla="*/ 47625 h 47625"/>
                <a:gd name="connsiteX1" fmla="*/ 23813 w 536257"/>
                <a:gd name="connsiteY1" fmla="*/ 47625 h 47625"/>
                <a:gd name="connsiteX2" fmla="*/ 0 w 536257"/>
                <a:gd name="connsiteY2" fmla="*/ 23813 h 47625"/>
                <a:gd name="connsiteX3" fmla="*/ 0 w 536257"/>
                <a:gd name="connsiteY3" fmla="*/ 23813 h 47625"/>
                <a:gd name="connsiteX4" fmla="*/ 23813 w 536257"/>
                <a:gd name="connsiteY4" fmla="*/ 0 h 47625"/>
                <a:gd name="connsiteX5" fmla="*/ 512445 w 536257"/>
                <a:gd name="connsiteY5" fmla="*/ 0 h 47625"/>
                <a:gd name="connsiteX6" fmla="*/ 536257 w 536257"/>
                <a:gd name="connsiteY6" fmla="*/ 23813 h 47625"/>
                <a:gd name="connsiteX7" fmla="*/ 536257 w 536257"/>
                <a:gd name="connsiteY7" fmla="*/ 23813 h 47625"/>
                <a:gd name="connsiteX8" fmla="*/ 512445 w 536257"/>
                <a:gd name="connsiteY8" fmla="*/ 47625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257" h="47625">
                  <a:moveTo>
                    <a:pt x="512445" y="47625"/>
                  </a:moveTo>
                  <a:lnTo>
                    <a:pt x="23813" y="47625"/>
                  </a:lnTo>
                  <a:cubicBezTo>
                    <a:pt x="10478" y="47625"/>
                    <a:pt x="0" y="37147"/>
                    <a:pt x="0" y="23813"/>
                  </a:cubicBezTo>
                  <a:lnTo>
                    <a:pt x="0" y="23813"/>
                  </a:lnTo>
                  <a:cubicBezTo>
                    <a:pt x="0" y="10477"/>
                    <a:pt x="10478" y="0"/>
                    <a:pt x="23813" y="0"/>
                  </a:cubicBezTo>
                  <a:lnTo>
                    <a:pt x="512445" y="0"/>
                  </a:lnTo>
                  <a:cubicBezTo>
                    <a:pt x="525780" y="0"/>
                    <a:pt x="536257" y="10477"/>
                    <a:pt x="536257" y="23813"/>
                  </a:cubicBezTo>
                  <a:lnTo>
                    <a:pt x="536257" y="23813"/>
                  </a:lnTo>
                  <a:cubicBezTo>
                    <a:pt x="536257" y="37147"/>
                    <a:pt x="525780" y="47625"/>
                    <a:pt x="512445" y="47625"/>
                  </a:cubicBezTo>
                  <a:close/>
                </a:path>
              </a:pathLst>
            </a:custGeom>
            <a:noFill/>
            <a:ln w="19050" cap="flat">
              <a:solidFill>
                <a:schemeClr val="accent1"/>
              </a:solid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E92E5F7B-1A9C-45B6-A86C-0BFC7658B5D2}"/>
                </a:ext>
              </a:extLst>
            </p:cNvPr>
            <p:cNvSpPr/>
            <p:nvPr/>
          </p:nvSpPr>
          <p:spPr>
            <a:xfrm>
              <a:off x="8580120" y="3526155"/>
              <a:ext cx="9525" cy="179069"/>
            </a:xfrm>
            <a:custGeom>
              <a:avLst/>
              <a:gdLst>
                <a:gd name="connsiteX0" fmla="*/ 0 w 9525"/>
                <a:gd name="connsiteY0" fmla="*/ 0 h 179069"/>
                <a:gd name="connsiteX1" fmla="*/ 0 w 9525"/>
                <a:gd name="connsiteY1" fmla="*/ 179070 h 179069"/>
              </a:gdLst>
              <a:ahLst/>
              <a:cxnLst>
                <a:cxn ang="0">
                  <a:pos x="connsiteX0" y="connsiteY0"/>
                </a:cxn>
                <a:cxn ang="0">
                  <a:pos x="connsiteX1" y="connsiteY1"/>
                </a:cxn>
              </a:cxnLst>
              <a:rect l="l" t="t" r="r" b="b"/>
              <a:pathLst>
                <a:path w="9525" h="179069">
                  <a:moveTo>
                    <a:pt x="0" y="0"/>
                  </a:moveTo>
                  <a:lnTo>
                    <a:pt x="0" y="179070"/>
                  </a:lnTo>
                </a:path>
              </a:pathLst>
            </a:custGeom>
            <a:ln w="19050" cap="flat">
              <a:solidFill>
                <a:schemeClr val="accent1"/>
              </a:solid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CCA4B457-BC6C-4EDA-A33A-556C552C2CD7}"/>
                </a:ext>
              </a:extLst>
            </p:cNvPr>
            <p:cNvSpPr/>
            <p:nvPr/>
          </p:nvSpPr>
          <p:spPr>
            <a:xfrm>
              <a:off x="8580120" y="3575685"/>
              <a:ext cx="458152" cy="9525"/>
            </a:xfrm>
            <a:custGeom>
              <a:avLst/>
              <a:gdLst>
                <a:gd name="connsiteX0" fmla="*/ 0 w 458152"/>
                <a:gd name="connsiteY0" fmla="*/ 0 h 9525"/>
                <a:gd name="connsiteX1" fmla="*/ 458153 w 458152"/>
                <a:gd name="connsiteY1" fmla="*/ 0 h 9525"/>
              </a:gdLst>
              <a:ahLst/>
              <a:cxnLst>
                <a:cxn ang="0">
                  <a:pos x="connsiteX0" y="connsiteY0"/>
                </a:cxn>
                <a:cxn ang="0">
                  <a:pos x="connsiteX1" y="connsiteY1"/>
                </a:cxn>
              </a:cxnLst>
              <a:rect l="l" t="t" r="r" b="b"/>
              <a:pathLst>
                <a:path w="458152" h="9525">
                  <a:moveTo>
                    <a:pt x="0" y="0"/>
                  </a:moveTo>
                  <a:lnTo>
                    <a:pt x="458153" y="0"/>
                  </a:lnTo>
                </a:path>
              </a:pathLst>
            </a:custGeom>
            <a:ln w="19050" cap="flat">
              <a:solidFill>
                <a:schemeClr val="accent1"/>
              </a:solid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DBABBD8A-F80E-4A36-8CAE-8F84B9156B6E}"/>
                </a:ext>
              </a:extLst>
            </p:cNvPr>
            <p:cNvSpPr/>
            <p:nvPr/>
          </p:nvSpPr>
          <p:spPr>
            <a:xfrm>
              <a:off x="9034462" y="3526155"/>
              <a:ext cx="9525" cy="174307"/>
            </a:xfrm>
            <a:custGeom>
              <a:avLst/>
              <a:gdLst>
                <a:gd name="connsiteX0" fmla="*/ 0 w 9525"/>
                <a:gd name="connsiteY0" fmla="*/ 0 h 174307"/>
                <a:gd name="connsiteX1" fmla="*/ 0 w 9525"/>
                <a:gd name="connsiteY1" fmla="*/ 174308 h 174307"/>
              </a:gdLst>
              <a:ahLst/>
              <a:cxnLst>
                <a:cxn ang="0">
                  <a:pos x="connsiteX0" y="connsiteY0"/>
                </a:cxn>
                <a:cxn ang="0">
                  <a:pos x="connsiteX1" y="connsiteY1"/>
                </a:cxn>
              </a:cxnLst>
              <a:rect l="l" t="t" r="r" b="b"/>
              <a:pathLst>
                <a:path w="9525" h="174307">
                  <a:moveTo>
                    <a:pt x="0" y="0"/>
                  </a:moveTo>
                  <a:lnTo>
                    <a:pt x="0" y="174308"/>
                  </a:lnTo>
                </a:path>
              </a:pathLst>
            </a:custGeom>
            <a:ln w="19050" cap="flat">
              <a:solidFill>
                <a:schemeClr val="accent1"/>
              </a:solid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ED04C87B-03AC-464B-8F84-19761642242D}"/>
                </a:ext>
              </a:extLst>
            </p:cNvPr>
            <p:cNvSpPr/>
            <p:nvPr/>
          </p:nvSpPr>
          <p:spPr>
            <a:xfrm>
              <a:off x="8889682" y="3575685"/>
              <a:ext cx="144780" cy="81914"/>
            </a:xfrm>
            <a:custGeom>
              <a:avLst/>
              <a:gdLst>
                <a:gd name="connsiteX0" fmla="*/ 0 w 144780"/>
                <a:gd name="connsiteY0" fmla="*/ 0 h 81914"/>
                <a:gd name="connsiteX1" fmla="*/ 0 w 144780"/>
                <a:gd name="connsiteY1" fmla="*/ 81915 h 81914"/>
                <a:gd name="connsiteX2" fmla="*/ 144780 w 144780"/>
                <a:gd name="connsiteY2" fmla="*/ 81915 h 81914"/>
              </a:gdLst>
              <a:ahLst/>
              <a:cxnLst>
                <a:cxn ang="0">
                  <a:pos x="connsiteX0" y="connsiteY0"/>
                </a:cxn>
                <a:cxn ang="0">
                  <a:pos x="connsiteX1" y="connsiteY1"/>
                </a:cxn>
                <a:cxn ang="0">
                  <a:pos x="connsiteX2" y="connsiteY2"/>
                </a:cxn>
              </a:cxnLst>
              <a:rect l="l" t="t" r="r" b="b"/>
              <a:pathLst>
                <a:path w="144780" h="81914">
                  <a:moveTo>
                    <a:pt x="0" y="0"/>
                  </a:moveTo>
                  <a:lnTo>
                    <a:pt x="0" y="81915"/>
                  </a:lnTo>
                  <a:lnTo>
                    <a:pt x="144780" y="81915"/>
                  </a:lnTo>
                </a:path>
              </a:pathLst>
            </a:custGeom>
            <a:noFill/>
            <a:ln w="19050" cap="flat">
              <a:solidFill>
                <a:schemeClr val="accent1"/>
              </a:solid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45A0837C-5E04-41D0-8A19-0711CF99BDAA}"/>
                </a:ext>
              </a:extLst>
            </p:cNvPr>
            <p:cNvSpPr/>
            <p:nvPr/>
          </p:nvSpPr>
          <p:spPr>
            <a:xfrm>
              <a:off x="8646794" y="3337559"/>
              <a:ext cx="240982" cy="123825"/>
            </a:xfrm>
            <a:custGeom>
              <a:avLst/>
              <a:gdLst>
                <a:gd name="connsiteX0" fmla="*/ 0 w 240982"/>
                <a:gd name="connsiteY0" fmla="*/ 123825 h 123825"/>
                <a:gd name="connsiteX1" fmla="*/ 0 w 240982"/>
                <a:gd name="connsiteY1" fmla="*/ 68580 h 123825"/>
                <a:gd name="connsiteX2" fmla="*/ 68580 w 240982"/>
                <a:gd name="connsiteY2" fmla="*/ 0 h 123825"/>
                <a:gd name="connsiteX3" fmla="*/ 172403 w 240982"/>
                <a:gd name="connsiteY3" fmla="*/ 0 h 123825"/>
                <a:gd name="connsiteX4" fmla="*/ 240982 w 240982"/>
                <a:gd name="connsiteY4" fmla="*/ 68580 h 123825"/>
                <a:gd name="connsiteX5" fmla="*/ 240982 w 240982"/>
                <a:gd name="connsiteY5" fmla="*/ 123825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982" h="123825">
                  <a:moveTo>
                    <a:pt x="0" y="123825"/>
                  </a:moveTo>
                  <a:lnTo>
                    <a:pt x="0" y="68580"/>
                  </a:lnTo>
                  <a:cubicBezTo>
                    <a:pt x="0" y="30480"/>
                    <a:pt x="30480" y="0"/>
                    <a:pt x="68580" y="0"/>
                  </a:cubicBezTo>
                  <a:lnTo>
                    <a:pt x="172403" y="0"/>
                  </a:lnTo>
                  <a:cubicBezTo>
                    <a:pt x="210503" y="0"/>
                    <a:pt x="240982" y="30480"/>
                    <a:pt x="240982" y="68580"/>
                  </a:cubicBezTo>
                  <a:lnTo>
                    <a:pt x="240982" y="123825"/>
                  </a:lnTo>
                </a:path>
              </a:pathLst>
            </a:custGeom>
            <a:noFill/>
            <a:ln w="19050" cap="flat">
              <a:solidFill>
                <a:schemeClr val="accent1"/>
              </a:solid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ACCAC50A-A092-42B2-9AC8-58CBFFA98E54}"/>
                </a:ext>
              </a:extLst>
            </p:cNvPr>
            <p:cNvSpPr/>
            <p:nvPr/>
          </p:nvSpPr>
          <p:spPr>
            <a:xfrm>
              <a:off x="8741092" y="3358515"/>
              <a:ext cx="52387" cy="91440"/>
            </a:xfrm>
            <a:custGeom>
              <a:avLst/>
              <a:gdLst>
                <a:gd name="connsiteX0" fmla="*/ 7620 w 52387"/>
                <a:gd name="connsiteY0" fmla="*/ 2857 h 91440"/>
                <a:gd name="connsiteX1" fmla="*/ 0 w 52387"/>
                <a:gd name="connsiteY1" fmla="*/ 60007 h 91440"/>
                <a:gd name="connsiteX2" fmla="*/ 26670 w 52387"/>
                <a:gd name="connsiteY2" fmla="*/ 91440 h 91440"/>
                <a:gd name="connsiteX3" fmla="*/ 52388 w 52387"/>
                <a:gd name="connsiteY3" fmla="*/ 60960 h 91440"/>
                <a:gd name="connsiteX4" fmla="*/ 41910 w 52387"/>
                <a:gd name="connsiteY4" fmla="*/ 0 h 91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87" h="91440">
                  <a:moveTo>
                    <a:pt x="7620" y="2857"/>
                  </a:moveTo>
                  <a:lnTo>
                    <a:pt x="0" y="60007"/>
                  </a:lnTo>
                  <a:lnTo>
                    <a:pt x="26670" y="91440"/>
                  </a:lnTo>
                  <a:lnTo>
                    <a:pt x="52388" y="60960"/>
                  </a:lnTo>
                  <a:lnTo>
                    <a:pt x="41910" y="0"/>
                  </a:lnTo>
                </a:path>
              </a:pathLst>
            </a:custGeom>
            <a:noFill/>
            <a:ln w="19050" cap="flat">
              <a:solidFill>
                <a:schemeClr val="accent1"/>
              </a:solidFill>
              <a:prstDash val="solid"/>
              <a:miter/>
            </a:ln>
          </p:spPr>
          <p:txBody>
            <a:bodyPr rtlCol="0" anchor="ctr"/>
            <a:lstStyle/>
            <a:p>
              <a:endParaRPr lang="en-IN"/>
            </a:p>
          </p:txBody>
        </p:sp>
      </p:grpSp>
      <p:sp>
        <p:nvSpPr>
          <p:cNvPr id="264" name="Rectangle 263">
            <a:extLst>
              <a:ext uri="{FF2B5EF4-FFF2-40B4-BE49-F238E27FC236}">
                <a16:creationId xmlns:a16="http://schemas.microsoft.com/office/drawing/2014/main" id="{33A169FE-7A72-405C-B61F-90C39100DA77}"/>
              </a:ext>
            </a:extLst>
          </p:cNvPr>
          <p:cNvSpPr/>
          <p:nvPr/>
        </p:nvSpPr>
        <p:spPr>
          <a:xfrm>
            <a:off x="8819909" y="2824842"/>
            <a:ext cx="3944951" cy="487599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6" name="TextBox 265">
            <a:extLst>
              <a:ext uri="{FF2B5EF4-FFF2-40B4-BE49-F238E27FC236}">
                <a16:creationId xmlns:a16="http://schemas.microsoft.com/office/drawing/2014/main" id="{130A94DB-5313-45AB-9887-30997FB0A494}"/>
              </a:ext>
            </a:extLst>
          </p:cNvPr>
          <p:cNvSpPr txBox="1"/>
          <p:nvPr/>
        </p:nvSpPr>
        <p:spPr>
          <a:xfrm>
            <a:off x="8915867" y="2899824"/>
            <a:ext cx="3733713" cy="4774705"/>
          </a:xfrm>
          <a:prstGeom prst="rect">
            <a:avLst/>
          </a:prstGeom>
          <a:noFill/>
        </p:spPr>
        <p:txBody>
          <a:bodyPr wrap="square">
            <a:spAutoFit/>
          </a:bodyPr>
          <a:lstStyle/>
          <a:p>
            <a:pPr algn="ctr">
              <a:lnSpc>
                <a:spcPct val="107000"/>
              </a:lnSpc>
              <a:spcBef>
                <a:spcPts val="600"/>
              </a:spcBef>
              <a:spcAft>
                <a:spcPts val="700"/>
              </a:spcAft>
            </a:pPr>
            <a:r>
              <a:rPr lang="en-IN" sz="1400" b="1" dirty="0">
                <a:solidFill>
                  <a:srgbClr val="0A3E6E"/>
                </a:solidFill>
                <a:latin typeface="Arial" panose="020B0604020202020204" pitchFamily="34" charset="0"/>
                <a:cs typeface="Times New Roman" panose="02020603050405020304" pitchFamily="18" charset="0"/>
              </a:rPr>
              <a:t>Credit agency reports such as </a:t>
            </a:r>
            <a:br>
              <a:rPr lang="en-IN" sz="1400" b="1" dirty="0">
                <a:solidFill>
                  <a:srgbClr val="0A3E6E"/>
                </a:solidFill>
                <a:latin typeface="Arial" panose="020B0604020202020204" pitchFamily="34" charset="0"/>
                <a:cs typeface="Times New Roman" panose="02020603050405020304" pitchFamily="18" charset="0"/>
              </a:rPr>
            </a:br>
            <a:r>
              <a:rPr lang="en-IN" sz="1400" b="1" dirty="0">
                <a:solidFill>
                  <a:srgbClr val="0A3E6E"/>
                </a:solidFill>
                <a:latin typeface="Arial" panose="020B0604020202020204" pitchFamily="34" charset="0"/>
                <a:cs typeface="Times New Roman" panose="02020603050405020304" pitchFamily="18" charset="0"/>
              </a:rPr>
              <a:t>Dun and Bradstreet </a:t>
            </a:r>
            <a:endParaRPr lang="en-US" sz="1400" b="1" dirty="0">
              <a:solidFill>
                <a:srgbClr val="0A3E6E"/>
              </a:solidFill>
              <a:latin typeface="Arial" panose="020B0604020202020204" pitchFamily="34" charset="0"/>
              <a:cs typeface="Times New Roman" panose="02020603050405020304" pitchFamily="18" charset="0"/>
            </a:endParaRPr>
          </a:p>
          <a:p>
            <a:pPr algn="ctr">
              <a:lnSpc>
                <a:spcPct val="107000"/>
              </a:lnSpc>
              <a:spcBef>
                <a:spcPts val="600"/>
              </a:spcBef>
              <a:spcAft>
                <a:spcPts val="700"/>
              </a:spcAft>
            </a:pPr>
            <a:r>
              <a:rPr lang="en-IN" sz="1400" b="1" dirty="0">
                <a:solidFill>
                  <a:srgbClr val="0A3E6E"/>
                </a:solidFill>
                <a:latin typeface="Arial" panose="020B0604020202020204" pitchFamily="34" charset="0"/>
                <a:cs typeface="Times New Roman" panose="02020603050405020304" pitchFamily="18" charset="0"/>
              </a:rPr>
              <a:t>Internet research and company website </a:t>
            </a:r>
            <a:endParaRPr lang="en-US" sz="1400" b="1" dirty="0">
              <a:solidFill>
                <a:srgbClr val="0A3E6E"/>
              </a:solidFill>
              <a:latin typeface="Arial" panose="020B0604020202020204" pitchFamily="34" charset="0"/>
              <a:cs typeface="Times New Roman" panose="02020603050405020304" pitchFamily="18" charset="0"/>
            </a:endParaRPr>
          </a:p>
          <a:p>
            <a:pPr algn="ctr">
              <a:lnSpc>
                <a:spcPct val="107000"/>
              </a:lnSpc>
              <a:spcBef>
                <a:spcPts val="600"/>
              </a:spcBef>
              <a:spcAft>
                <a:spcPts val="700"/>
              </a:spcAft>
            </a:pPr>
            <a:r>
              <a:rPr lang="en-IN" sz="1400" b="1" dirty="0">
                <a:solidFill>
                  <a:srgbClr val="0A3E6E"/>
                </a:solidFill>
                <a:latin typeface="Arial" panose="020B0604020202020204" pitchFamily="34" charset="0"/>
                <a:cs typeface="Times New Roman" panose="02020603050405020304" pitchFamily="18" charset="0"/>
              </a:rPr>
              <a:t>Trade magazines </a:t>
            </a:r>
            <a:endParaRPr lang="en-US" sz="1400" b="1" dirty="0">
              <a:solidFill>
                <a:srgbClr val="0A3E6E"/>
              </a:solidFill>
              <a:latin typeface="Arial" panose="020B0604020202020204" pitchFamily="34" charset="0"/>
              <a:cs typeface="Times New Roman" panose="02020603050405020304" pitchFamily="18" charset="0"/>
            </a:endParaRPr>
          </a:p>
          <a:p>
            <a:pPr algn="ctr">
              <a:lnSpc>
                <a:spcPct val="107000"/>
              </a:lnSpc>
              <a:spcBef>
                <a:spcPts val="600"/>
              </a:spcBef>
              <a:spcAft>
                <a:spcPts val="700"/>
              </a:spcAft>
            </a:pPr>
            <a:r>
              <a:rPr lang="en-IN" sz="1400" b="1" dirty="0">
                <a:solidFill>
                  <a:srgbClr val="0A3E6E"/>
                </a:solidFill>
                <a:latin typeface="Arial" panose="020B0604020202020204" pitchFamily="34" charset="0"/>
                <a:cs typeface="Times New Roman" panose="02020603050405020304" pitchFamily="18" charset="0"/>
              </a:rPr>
              <a:t>Company brochures </a:t>
            </a:r>
            <a:endParaRPr lang="en-US" sz="1400" b="1" dirty="0">
              <a:solidFill>
                <a:srgbClr val="0A3E6E"/>
              </a:solidFill>
              <a:latin typeface="Arial" panose="020B0604020202020204" pitchFamily="34" charset="0"/>
              <a:cs typeface="Times New Roman" panose="02020603050405020304" pitchFamily="18" charset="0"/>
            </a:endParaRPr>
          </a:p>
          <a:p>
            <a:pPr algn="ctr">
              <a:lnSpc>
                <a:spcPct val="107000"/>
              </a:lnSpc>
              <a:spcBef>
                <a:spcPts val="600"/>
              </a:spcBef>
              <a:spcAft>
                <a:spcPts val="700"/>
              </a:spcAft>
            </a:pPr>
            <a:r>
              <a:rPr lang="en-IN" sz="1400" b="1" dirty="0">
                <a:solidFill>
                  <a:srgbClr val="0A3E6E"/>
                </a:solidFill>
                <a:latin typeface="Arial" panose="020B0604020202020204" pitchFamily="34" charset="0"/>
                <a:cs typeface="Times New Roman" panose="02020603050405020304" pitchFamily="18" charset="0"/>
              </a:rPr>
              <a:t>Your own bank's industry files </a:t>
            </a:r>
            <a:endParaRPr lang="en-US" sz="1400" b="1" dirty="0">
              <a:solidFill>
                <a:srgbClr val="0A3E6E"/>
              </a:solidFill>
              <a:latin typeface="Arial" panose="020B0604020202020204" pitchFamily="34" charset="0"/>
              <a:cs typeface="Times New Roman" panose="02020603050405020304" pitchFamily="18" charset="0"/>
            </a:endParaRPr>
          </a:p>
          <a:p>
            <a:pPr algn="ctr">
              <a:lnSpc>
                <a:spcPct val="107000"/>
              </a:lnSpc>
              <a:spcBef>
                <a:spcPts val="600"/>
              </a:spcBef>
              <a:spcAft>
                <a:spcPts val="700"/>
              </a:spcAft>
            </a:pPr>
            <a:r>
              <a:rPr lang="en-IN" sz="1400" b="1" dirty="0">
                <a:solidFill>
                  <a:srgbClr val="0A3E6E"/>
                </a:solidFill>
                <a:latin typeface="Arial" panose="020B0604020202020204" pitchFamily="34" charset="0"/>
                <a:cs typeface="Times New Roman" panose="02020603050405020304" pitchFamily="18" charset="0"/>
              </a:rPr>
              <a:t>Interviews with management </a:t>
            </a:r>
            <a:endParaRPr lang="en-US" sz="1400" b="1" dirty="0">
              <a:solidFill>
                <a:srgbClr val="0A3E6E"/>
              </a:solidFill>
              <a:latin typeface="Arial" panose="020B0604020202020204" pitchFamily="34" charset="0"/>
              <a:cs typeface="Times New Roman" panose="02020603050405020304" pitchFamily="18" charset="0"/>
            </a:endParaRPr>
          </a:p>
          <a:p>
            <a:pPr algn="ctr">
              <a:lnSpc>
                <a:spcPct val="107000"/>
              </a:lnSpc>
              <a:spcBef>
                <a:spcPts val="600"/>
              </a:spcBef>
              <a:spcAft>
                <a:spcPts val="700"/>
              </a:spcAft>
            </a:pPr>
            <a:r>
              <a:rPr lang="en-IN" sz="1400" b="1" dirty="0">
                <a:solidFill>
                  <a:srgbClr val="0A3E6E"/>
                </a:solidFill>
                <a:latin typeface="Arial" panose="020B0604020202020204" pitchFamily="34" charset="0"/>
                <a:cs typeface="Times New Roman" panose="02020603050405020304" pitchFamily="18" charset="0"/>
              </a:rPr>
              <a:t>References from </a:t>
            </a:r>
            <a:br>
              <a:rPr lang="en-IN" sz="1400" b="1" dirty="0">
                <a:solidFill>
                  <a:srgbClr val="0A3E6E"/>
                </a:solidFill>
                <a:latin typeface="Arial" panose="020B0604020202020204" pitchFamily="34" charset="0"/>
                <a:cs typeface="Times New Roman" panose="02020603050405020304" pitchFamily="18" charset="0"/>
              </a:rPr>
            </a:br>
            <a:r>
              <a:rPr lang="en-IN" sz="1400" b="1" dirty="0">
                <a:solidFill>
                  <a:srgbClr val="0A3E6E"/>
                </a:solidFill>
                <a:latin typeface="Arial" panose="020B0604020202020204" pitchFamily="34" charset="0"/>
                <a:cs typeface="Times New Roman" panose="02020603050405020304" pitchFamily="18" charset="0"/>
              </a:rPr>
              <a:t>customers and suppliers </a:t>
            </a:r>
            <a:endParaRPr lang="en-US" sz="1400" b="1" dirty="0">
              <a:solidFill>
                <a:srgbClr val="0A3E6E"/>
              </a:solidFill>
              <a:latin typeface="Arial" panose="020B0604020202020204" pitchFamily="34" charset="0"/>
              <a:cs typeface="Times New Roman" panose="02020603050405020304" pitchFamily="18" charset="0"/>
            </a:endParaRPr>
          </a:p>
          <a:p>
            <a:pPr marR="0" algn="ctr">
              <a:lnSpc>
                <a:spcPct val="107000"/>
              </a:lnSpc>
              <a:spcBef>
                <a:spcPts val="600"/>
              </a:spcBef>
              <a:spcAft>
                <a:spcPts val="700"/>
              </a:spcAft>
            </a:pPr>
            <a:r>
              <a:rPr lang="en-IN" sz="1400" b="1" dirty="0">
                <a:solidFill>
                  <a:srgbClr val="0A3E6E"/>
                </a:solidFill>
                <a:latin typeface="Arial" panose="020B0604020202020204" pitchFamily="34" charset="0"/>
                <a:cs typeface="Times New Roman" panose="02020603050405020304" pitchFamily="18" charset="0"/>
              </a:rPr>
              <a:t>References from managers </a:t>
            </a:r>
            <a:br>
              <a:rPr lang="en-IN" sz="1400" b="1" dirty="0">
                <a:solidFill>
                  <a:srgbClr val="0A3E6E"/>
                </a:solidFill>
                <a:latin typeface="Arial" panose="020B0604020202020204" pitchFamily="34" charset="0"/>
                <a:cs typeface="Times New Roman" panose="02020603050405020304" pitchFamily="18" charset="0"/>
              </a:rPr>
            </a:br>
            <a:r>
              <a:rPr lang="en-IN" sz="1400" b="1" dirty="0">
                <a:solidFill>
                  <a:srgbClr val="0A3E6E"/>
                </a:solidFill>
                <a:latin typeface="Arial" panose="020B0604020202020204" pitchFamily="34" charset="0"/>
                <a:cs typeface="Times New Roman" panose="02020603050405020304" pitchFamily="18" charset="0"/>
              </a:rPr>
              <a:t>or directors of your bank </a:t>
            </a:r>
            <a:endParaRPr lang="en-US" sz="1400" b="1" dirty="0">
              <a:solidFill>
                <a:srgbClr val="0A3E6E"/>
              </a:solidFill>
              <a:latin typeface="Arial" panose="020B0604020202020204" pitchFamily="34" charset="0"/>
              <a:cs typeface="Times New Roman" panose="02020603050405020304" pitchFamily="18" charset="0"/>
            </a:endParaRPr>
          </a:p>
          <a:p>
            <a:pPr marR="0" algn="ctr">
              <a:spcBef>
                <a:spcPts val="600"/>
              </a:spcBef>
              <a:spcAft>
                <a:spcPts val="700"/>
              </a:spcAft>
            </a:pPr>
            <a:r>
              <a:rPr lang="en-IN" sz="1400" dirty="0">
                <a:latin typeface="Arial" panose="020B0604020202020204" pitchFamily="34" charset="0"/>
                <a:cs typeface="Times New Roman" panose="02020603050405020304" pitchFamily="18" charset="0"/>
              </a:rPr>
              <a:t>References from current or former </a:t>
            </a:r>
            <a:br>
              <a:rPr lang="en-IN" sz="1400" dirty="0">
                <a:latin typeface="Arial" panose="020B0604020202020204" pitchFamily="34" charset="0"/>
                <a:cs typeface="Times New Roman" panose="02020603050405020304" pitchFamily="18" charset="0"/>
              </a:rPr>
            </a:br>
            <a:r>
              <a:rPr lang="en-IN" sz="1400" dirty="0">
                <a:latin typeface="Arial" panose="020B0604020202020204" pitchFamily="34" charset="0"/>
                <a:cs typeface="Times New Roman" panose="02020603050405020304" pitchFamily="18" charset="0"/>
              </a:rPr>
              <a:t>bankers of the company </a:t>
            </a:r>
            <a:endParaRPr lang="en-US" sz="1400" dirty="0">
              <a:latin typeface="Arial" panose="020B0604020202020204" pitchFamily="34" charset="0"/>
              <a:cs typeface="Times New Roman" panose="02020603050405020304" pitchFamily="18" charset="0"/>
            </a:endParaRPr>
          </a:p>
          <a:p>
            <a:pPr algn="ctr">
              <a:spcBef>
                <a:spcPts val="600"/>
              </a:spcBef>
              <a:spcAft>
                <a:spcPts val="700"/>
              </a:spcAft>
            </a:pPr>
            <a:r>
              <a:rPr lang="en-IN" sz="1400" b="1" dirty="0">
                <a:solidFill>
                  <a:srgbClr val="0A3E6E"/>
                </a:solidFill>
                <a:latin typeface="Arial" panose="020B0604020202020204" pitchFamily="34" charset="0"/>
                <a:cs typeface="Times New Roman" panose="02020603050405020304" pitchFamily="18" charset="0"/>
              </a:rPr>
              <a:t>Tours of the facilities</a:t>
            </a:r>
            <a:endParaRPr lang="en-US" sz="1400" b="1" dirty="0">
              <a:solidFill>
                <a:srgbClr val="0A3E6E"/>
              </a:solidFill>
              <a:latin typeface="Arial" panose="020B0604020202020204" pitchFamily="34" charset="0"/>
              <a:cs typeface="Times New Roman" panose="02020603050405020304" pitchFamily="18" charset="0"/>
            </a:endParaRPr>
          </a:p>
        </p:txBody>
      </p:sp>
      <p:cxnSp>
        <p:nvCxnSpPr>
          <p:cNvPr id="267" name="Straight Connector 266">
            <a:extLst>
              <a:ext uri="{FF2B5EF4-FFF2-40B4-BE49-F238E27FC236}">
                <a16:creationId xmlns:a16="http://schemas.microsoft.com/office/drawing/2014/main" id="{D1AD2AA1-C979-40DB-AA4C-A51D674EEE08}"/>
              </a:ext>
            </a:extLst>
          </p:cNvPr>
          <p:cNvCxnSpPr>
            <a:cxnSpLocks/>
          </p:cNvCxnSpPr>
          <p:nvPr/>
        </p:nvCxnSpPr>
        <p:spPr>
          <a:xfrm>
            <a:off x="9107602" y="3471965"/>
            <a:ext cx="3369564" cy="0"/>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4666DB65-82F2-4B20-B671-8DC0F0532FF6}"/>
              </a:ext>
            </a:extLst>
          </p:cNvPr>
          <p:cNvCxnSpPr>
            <a:cxnSpLocks/>
          </p:cNvCxnSpPr>
          <p:nvPr/>
        </p:nvCxnSpPr>
        <p:spPr>
          <a:xfrm>
            <a:off x="9107602" y="3887891"/>
            <a:ext cx="3369564" cy="0"/>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1F495DB0-0973-4EAD-8ED1-96F5CF1A148F}"/>
              </a:ext>
            </a:extLst>
          </p:cNvPr>
          <p:cNvCxnSpPr>
            <a:cxnSpLocks/>
          </p:cNvCxnSpPr>
          <p:nvPr/>
        </p:nvCxnSpPr>
        <p:spPr>
          <a:xfrm>
            <a:off x="9107602" y="4272912"/>
            <a:ext cx="3369564" cy="0"/>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C0416086-3A0B-4F16-AEE8-8506E3609F0A}"/>
              </a:ext>
            </a:extLst>
          </p:cNvPr>
          <p:cNvCxnSpPr>
            <a:cxnSpLocks/>
          </p:cNvCxnSpPr>
          <p:nvPr/>
        </p:nvCxnSpPr>
        <p:spPr>
          <a:xfrm>
            <a:off x="9107602" y="4668305"/>
            <a:ext cx="3369564" cy="0"/>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4C5E2D79-1CDD-4252-A9F2-D8D41F7006B1}"/>
              </a:ext>
            </a:extLst>
          </p:cNvPr>
          <p:cNvCxnSpPr>
            <a:cxnSpLocks/>
          </p:cNvCxnSpPr>
          <p:nvPr/>
        </p:nvCxnSpPr>
        <p:spPr>
          <a:xfrm>
            <a:off x="9107602" y="5032160"/>
            <a:ext cx="3369564" cy="0"/>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0B17A2E3-DD37-4920-A723-711557904016}"/>
              </a:ext>
            </a:extLst>
          </p:cNvPr>
          <p:cNvCxnSpPr>
            <a:cxnSpLocks/>
          </p:cNvCxnSpPr>
          <p:nvPr/>
        </p:nvCxnSpPr>
        <p:spPr>
          <a:xfrm>
            <a:off x="9107602" y="5434115"/>
            <a:ext cx="3369564" cy="0"/>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F3EA272F-4029-4AC0-A3B0-C8CAA42E028A}"/>
              </a:ext>
            </a:extLst>
          </p:cNvPr>
          <p:cNvCxnSpPr>
            <a:cxnSpLocks/>
          </p:cNvCxnSpPr>
          <p:nvPr/>
        </p:nvCxnSpPr>
        <p:spPr>
          <a:xfrm>
            <a:off x="9107602" y="6057050"/>
            <a:ext cx="3369564" cy="0"/>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79C65689-3EAA-41E0-9E30-261F2117A83F}"/>
              </a:ext>
            </a:extLst>
          </p:cNvPr>
          <p:cNvCxnSpPr>
            <a:cxnSpLocks/>
          </p:cNvCxnSpPr>
          <p:nvPr/>
        </p:nvCxnSpPr>
        <p:spPr>
          <a:xfrm>
            <a:off x="9107602" y="6685700"/>
            <a:ext cx="3369564" cy="0"/>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F327938B-AB60-40AF-A72C-BF36EA0DE660}"/>
              </a:ext>
            </a:extLst>
          </p:cNvPr>
          <p:cNvCxnSpPr>
            <a:cxnSpLocks/>
          </p:cNvCxnSpPr>
          <p:nvPr/>
        </p:nvCxnSpPr>
        <p:spPr>
          <a:xfrm>
            <a:off x="9107602" y="7278155"/>
            <a:ext cx="3369564" cy="0"/>
          </a:xfrm>
          <a:prstGeom prst="line">
            <a:avLst/>
          </a:prstGeom>
          <a:ln w="12700">
            <a:solidFill>
              <a:schemeClr val="bg2"/>
            </a:solidFill>
            <a:prstDash val="sysDot"/>
          </a:ln>
        </p:spPr>
        <p:style>
          <a:lnRef idx="1">
            <a:schemeClr val="accent1"/>
          </a:lnRef>
          <a:fillRef idx="0">
            <a:schemeClr val="accent1"/>
          </a:fillRef>
          <a:effectRef idx="0">
            <a:schemeClr val="accent1"/>
          </a:effectRef>
          <a:fontRef idx="minor">
            <a:schemeClr val="tx1"/>
          </a:fontRef>
        </p:style>
      </p:cxnSp>
      <p:pic>
        <p:nvPicPr>
          <p:cNvPr id="276" name="Graphic 275" descr="History">
            <a:extLst>
              <a:ext uri="{FF2B5EF4-FFF2-40B4-BE49-F238E27FC236}">
                <a16:creationId xmlns:a16="http://schemas.microsoft.com/office/drawing/2014/main" id="{19D826D3-7627-41E4-B920-2D9D6261CBA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521000" y="6416611"/>
            <a:ext cx="687003" cy="687003"/>
          </a:xfrm>
          <a:prstGeom prst="rect">
            <a:avLst/>
          </a:prstGeom>
        </p:spPr>
      </p:pic>
      <p:sp>
        <p:nvSpPr>
          <p:cNvPr id="6" name="Slide Number Placeholder 5">
            <a:extLst>
              <a:ext uri="{FF2B5EF4-FFF2-40B4-BE49-F238E27FC236}">
                <a16:creationId xmlns:a16="http://schemas.microsoft.com/office/drawing/2014/main" id="{B0C15F36-E5F5-4C5D-A983-D0E6C7EF7DA4}"/>
              </a:ext>
            </a:extLst>
          </p:cNvPr>
          <p:cNvSpPr>
            <a:spLocks noGrp="1"/>
          </p:cNvSpPr>
          <p:nvPr>
            <p:ph type="sldNum" sz="quarter" idx="12"/>
          </p:nvPr>
        </p:nvSpPr>
        <p:spPr/>
        <p:txBody>
          <a:bodyPr/>
          <a:lstStyle/>
          <a:p>
            <a:fld id="{71A628A0-E779-4D32-97F1-9C80A60D6EF0}" type="slidenum">
              <a:rPr lang="en-IN" smtClean="0"/>
              <a:pPr/>
              <a:t>124</a:t>
            </a:fld>
            <a:r>
              <a:rPr lang="en-IN"/>
              <a:t> of 116</a:t>
            </a:r>
            <a:endParaRPr lang="en-IN" dirty="0"/>
          </a:p>
        </p:txBody>
      </p:sp>
    </p:spTree>
    <p:extLst>
      <p:ext uri="{BB962C8B-B14F-4D97-AF65-F5344CB8AC3E}">
        <p14:creationId xmlns:p14="http://schemas.microsoft.com/office/powerpoint/2010/main" val="24921138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2B4A339-DD83-42A2-AAD5-5E59E9E9313D}"/>
              </a:ext>
            </a:extLst>
          </p:cNvPr>
          <p:cNvSpPr/>
          <p:nvPr/>
        </p:nvSpPr>
        <p:spPr>
          <a:xfrm>
            <a:off x="238992" y="2036976"/>
            <a:ext cx="12524750" cy="5656212"/>
          </a:xfrm>
          <a:prstGeom prst="rect">
            <a:avLst/>
          </a:prstGeom>
          <a:solidFill>
            <a:schemeClr val="accent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6B27C439-0EB8-438C-B7F2-42A5055378B5}"/>
              </a:ext>
            </a:extLst>
          </p:cNvPr>
          <p:cNvSpPr>
            <a:spLocks noGrp="1"/>
          </p:cNvSpPr>
          <p:nvPr>
            <p:ph type="title"/>
          </p:nvPr>
        </p:nvSpPr>
        <p:spPr/>
        <p:txBody>
          <a:bodyPr/>
          <a:lstStyle/>
          <a:p>
            <a:r>
              <a:rPr lang="en-US" dirty="0"/>
              <a:t>Knowledge Check</a:t>
            </a:r>
          </a:p>
        </p:txBody>
      </p:sp>
      <p:sp>
        <p:nvSpPr>
          <p:cNvPr id="16" name="TextBox 15">
            <a:extLst>
              <a:ext uri="{FF2B5EF4-FFF2-40B4-BE49-F238E27FC236}">
                <a16:creationId xmlns:a16="http://schemas.microsoft.com/office/drawing/2014/main" id="{B671CA90-04BF-42D5-A01C-6235BD78F3F8}"/>
              </a:ext>
            </a:extLst>
          </p:cNvPr>
          <p:cNvSpPr txBox="1"/>
          <p:nvPr/>
        </p:nvSpPr>
        <p:spPr>
          <a:xfrm>
            <a:off x="228359" y="2758104"/>
            <a:ext cx="12535383" cy="584775"/>
          </a:xfrm>
          <a:prstGeom prst="rect">
            <a:avLst/>
          </a:prstGeom>
          <a:noFill/>
        </p:spPr>
        <p:txBody>
          <a:bodyPr wrap="square" rtlCol="0">
            <a:spAutoFit/>
          </a:bodyPr>
          <a:lstStyle/>
          <a:p>
            <a:pPr algn="ctr"/>
            <a:r>
              <a:rPr lang="en-IN" sz="3200" dirty="0">
                <a:solidFill>
                  <a:schemeClr val="bg1"/>
                </a:solidFill>
                <a:latin typeface="Arial" panose="020B0604020202020204" pitchFamily="34" charset="0"/>
                <a:cs typeface="Arial" panose="020B0604020202020204" pitchFamily="34" charset="0"/>
              </a:rPr>
              <a:t>Please choose an </a:t>
            </a:r>
            <a:r>
              <a:rPr lang="en-IN" sz="3200" b="1" dirty="0">
                <a:solidFill>
                  <a:schemeClr val="bg1"/>
                </a:solidFill>
                <a:latin typeface="Arial" panose="020B0604020202020204" pitchFamily="34" charset="0"/>
                <a:cs typeface="Arial" panose="020B0604020202020204" pitchFamily="34" charset="0"/>
              </a:rPr>
              <a:t>accessibility</a:t>
            </a:r>
            <a:r>
              <a:rPr lang="en-IN" sz="3200" dirty="0">
                <a:solidFill>
                  <a:schemeClr val="bg1"/>
                </a:solidFill>
                <a:latin typeface="Arial" panose="020B0604020202020204" pitchFamily="34" charset="0"/>
                <a:cs typeface="Arial" panose="020B0604020202020204" pitchFamily="34" charset="0"/>
              </a:rPr>
              <a:t> option.</a:t>
            </a:r>
          </a:p>
        </p:txBody>
      </p:sp>
      <p:grpSp>
        <p:nvGrpSpPr>
          <p:cNvPr id="18" name="Group 17">
            <a:extLst>
              <a:ext uri="{FF2B5EF4-FFF2-40B4-BE49-F238E27FC236}">
                <a16:creationId xmlns:a16="http://schemas.microsoft.com/office/drawing/2014/main" id="{0557EBD6-E1BF-4C5E-883B-6A9DFD0A181D}"/>
              </a:ext>
            </a:extLst>
          </p:cNvPr>
          <p:cNvGrpSpPr/>
          <p:nvPr/>
        </p:nvGrpSpPr>
        <p:grpSpPr>
          <a:xfrm>
            <a:off x="1207975" y="3779233"/>
            <a:ext cx="10536121" cy="3219280"/>
            <a:chOff x="1207975" y="3619579"/>
            <a:chExt cx="10536121" cy="3219280"/>
          </a:xfrm>
        </p:grpSpPr>
        <p:pic>
          <p:nvPicPr>
            <p:cNvPr id="114" name="Picture 113" descr="Graphical user interface&#10;&#10;Description automatically generated">
              <a:extLst>
                <a:ext uri="{FF2B5EF4-FFF2-40B4-BE49-F238E27FC236}">
                  <a16:creationId xmlns:a16="http://schemas.microsoft.com/office/drawing/2014/main" id="{2D74DF93-8AC0-40B5-8027-385A848A0B16}"/>
                </a:ext>
              </a:extLst>
            </p:cNvPr>
            <p:cNvPicPr>
              <a:picLocks noChangeAspect="1"/>
            </p:cNvPicPr>
            <p:nvPr/>
          </p:nvPicPr>
          <p:blipFill rotWithShape="1">
            <a:blip r:embed="rId3">
              <a:extLst>
                <a:ext uri="{28A0092B-C50C-407E-A947-70E740481C1C}">
                  <a14:useLocalDpi xmlns:a14="http://schemas.microsoft.com/office/drawing/2010/main" val="0"/>
                </a:ext>
              </a:extLst>
            </a:blip>
            <a:srcRect l="8782" t="11796" r="20236" b="19641"/>
            <a:stretch/>
          </p:blipFill>
          <p:spPr>
            <a:xfrm>
              <a:off x="1207975" y="3619579"/>
              <a:ext cx="4582722" cy="3219280"/>
            </a:xfrm>
            <a:prstGeom prst="rect">
              <a:avLst/>
            </a:prstGeom>
          </p:spPr>
        </p:pic>
        <p:sp>
          <p:nvSpPr>
            <p:cNvPr id="118" name="TextBox 117">
              <a:extLst>
                <a:ext uri="{FF2B5EF4-FFF2-40B4-BE49-F238E27FC236}">
                  <a16:creationId xmlns:a16="http://schemas.microsoft.com/office/drawing/2014/main" id="{B0D43E5C-6238-4E7B-8CE5-3CE273D04DEE}"/>
                </a:ext>
              </a:extLst>
            </p:cNvPr>
            <p:cNvSpPr txBox="1"/>
            <p:nvPr/>
          </p:nvSpPr>
          <p:spPr>
            <a:xfrm>
              <a:off x="6593582" y="3803587"/>
              <a:ext cx="2811221" cy="523220"/>
            </a:xfrm>
            <a:prstGeom prst="rect">
              <a:avLst/>
            </a:prstGeom>
            <a:noFill/>
          </p:spPr>
          <p:txBody>
            <a:bodyPr wrap="square">
              <a:spAutoFit/>
            </a:bodyPr>
            <a:lstStyle/>
            <a:p>
              <a:pPr algn="l"/>
              <a:r>
                <a:rPr lang="en-US" sz="2800" b="1" i="0" dirty="0">
                  <a:solidFill>
                    <a:schemeClr val="bg1"/>
                  </a:solidFill>
                  <a:effectLst/>
                  <a:latin typeface="Arial" panose="020B0604020202020204" pitchFamily="34" charset="0"/>
                  <a:cs typeface="Arial" panose="020B0604020202020204" pitchFamily="34" charset="0"/>
                </a:rPr>
                <a:t>Mouse</a:t>
              </a:r>
            </a:p>
          </p:txBody>
        </p:sp>
        <p:sp>
          <p:nvSpPr>
            <p:cNvPr id="125" name="TextBox 124">
              <a:extLst>
                <a:ext uri="{FF2B5EF4-FFF2-40B4-BE49-F238E27FC236}">
                  <a16:creationId xmlns:a16="http://schemas.microsoft.com/office/drawing/2014/main" id="{5F19DAE2-EC17-43D0-919C-9551EA0866A0}"/>
                </a:ext>
              </a:extLst>
            </p:cNvPr>
            <p:cNvSpPr txBox="1"/>
            <p:nvPr/>
          </p:nvSpPr>
          <p:spPr>
            <a:xfrm>
              <a:off x="6605487" y="4493619"/>
              <a:ext cx="4026458" cy="523220"/>
            </a:xfrm>
            <a:prstGeom prst="rect">
              <a:avLst/>
            </a:prstGeom>
            <a:noFill/>
          </p:spPr>
          <p:txBody>
            <a:bodyPr wrap="square">
              <a:spAutoFit/>
            </a:bodyPr>
            <a:lstStyle/>
            <a:p>
              <a:pPr algn="l"/>
              <a:r>
                <a:rPr lang="en-US" sz="2800" b="1" i="0" dirty="0">
                  <a:solidFill>
                    <a:schemeClr val="bg1"/>
                  </a:solidFill>
                  <a:effectLst/>
                  <a:latin typeface="Arial" panose="020B0604020202020204" pitchFamily="34" charset="0"/>
                  <a:cs typeface="Arial" panose="020B0604020202020204" pitchFamily="34" charset="0"/>
                </a:rPr>
                <a:t>Keyboard</a:t>
              </a:r>
            </a:p>
          </p:txBody>
        </p:sp>
        <p:sp>
          <p:nvSpPr>
            <p:cNvPr id="132" name="TextBox 131">
              <a:extLst>
                <a:ext uri="{FF2B5EF4-FFF2-40B4-BE49-F238E27FC236}">
                  <a16:creationId xmlns:a16="http://schemas.microsoft.com/office/drawing/2014/main" id="{45BD519A-A6D1-4C34-ABCE-98BC1FBCBD29}"/>
                </a:ext>
              </a:extLst>
            </p:cNvPr>
            <p:cNvSpPr txBox="1"/>
            <p:nvPr/>
          </p:nvSpPr>
          <p:spPr>
            <a:xfrm>
              <a:off x="6616837" y="5408363"/>
              <a:ext cx="5127259" cy="1277273"/>
            </a:xfrm>
            <a:prstGeom prst="rect">
              <a:avLst/>
            </a:prstGeom>
            <a:noFill/>
          </p:spPr>
          <p:txBody>
            <a:bodyPr wrap="square">
              <a:spAutoFit/>
            </a:bodyPr>
            <a:lstStyle/>
            <a:p>
              <a:pPr algn="l">
                <a:spcAft>
                  <a:spcPts val="600"/>
                </a:spcAft>
              </a:pPr>
              <a:r>
                <a:rPr lang="en-US" b="0" i="0" dirty="0">
                  <a:solidFill>
                    <a:schemeClr val="bg1"/>
                  </a:solidFill>
                  <a:effectLst/>
                  <a:latin typeface="Arial" panose="020B0604020202020204" pitchFamily="34" charset="0"/>
                  <a:cs typeface="Arial" panose="020B0604020202020204" pitchFamily="34" charset="0"/>
                </a:rPr>
                <a:t>What keys do you need to use</a:t>
              </a:r>
              <a:r>
                <a:rPr lang="en-US" dirty="0">
                  <a:solidFill>
                    <a:schemeClr val="bg1"/>
                  </a:solidFill>
                  <a:latin typeface="Arial" panose="020B0604020202020204" pitchFamily="34" charset="0"/>
                  <a:cs typeface="Arial" panose="020B0604020202020204" pitchFamily="34" charset="0"/>
                </a:rPr>
                <a:t> </a:t>
              </a:r>
              <a:r>
                <a:rPr lang="en-US" b="0" i="0" dirty="0">
                  <a:solidFill>
                    <a:schemeClr val="bg1"/>
                  </a:solidFill>
                  <a:effectLst/>
                  <a:latin typeface="Arial" panose="020B0604020202020204" pitchFamily="34" charset="0"/>
                  <a:cs typeface="Arial" panose="020B0604020202020204" pitchFamily="34" charset="0"/>
                </a:rPr>
                <a:t>to do the activity?</a:t>
              </a:r>
            </a:p>
            <a:p>
              <a:pPr marL="285750" indent="-285750" algn="l">
                <a:buFont typeface="Wingdings" panose="05000000000000000000" pitchFamily="2" charset="2"/>
                <a:buChar char="§"/>
              </a:pPr>
              <a:r>
                <a:rPr lang="en-US" b="0" i="0" dirty="0">
                  <a:solidFill>
                    <a:schemeClr val="bg1"/>
                  </a:solidFill>
                  <a:effectLst/>
                  <a:latin typeface="Arial" panose="020B0604020202020204" pitchFamily="34" charset="0"/>
                  <a:cs typeface="Arial" panose="020B0604020202020204" pitchFamily="34" charset="0"/>
                </a:rPr>
                <a:t>Use </a:t>
              </a:r>
              <a:r>
                <a:rPr lang="en-US" b="1" i="0" dirty="0">
                  <a:solidFill>
                    <a:schemeClr val="bg1"/>
                  </a:solidFill>
                  <a:effectLst/>
                  <a:latin typeface="Arial" panose="020B0604020202020204" pitchFamily="34" charset="0"/>
                  <a:cs typeface="Arial" panose="020B0604020202020204" pitchFamily="34" charset="0"/>
                </a:rPr>
                <a:t>TAB</a:t>
              </a:r>
              <a:r>
                <a:rPr lang="en-US" b="0" i="0" dirty="0">
                  <a:solidFill>
                    <a:schemeClr val="bg1"/>
                  </a:solidFill>
                  <a:effectLst/>
                  <a:latin typeface="Arial" panose="020B0604020202020204" pitchFamily="34" charset="0"/>
                  <a:cs typeface="Arial" panose="020B0604020202020204" pitchFamily="34" charset="0"/>
                </a:rPr>
                <a:t> to choose objects on the slide.</a:t>
              </a:r>
            </a:p>
            <a:p>
              <a:pPr marL="285750" indent="-285750" algn="l">
                <a:buFont typeface="Wingdings" panose="05000000000000000000" pitchFamily="2" charset="2"/>
                <a:buChar char="§"/>
              </a:pPr>
              <a:r>
                <a:rPr lang="en-US" b="0" i="0" dirty="0">
                  <a:solidFill>
                    <a:schemeClr val="bg1"/>
                  </a:solidFill>
                  <a:effectLst/>
                  <a:latin typeface="Arial" panose="020B0604020202020204" pitchFamily="34" charset="0"/>
                  <a:cs typeface="Arial" panose="020B0604020202020204" pitchFamily="34" charset="0"/>
                </a:rPr>
                <a:t>Use </a:t>
              </a:r>
              <a:r>
                <a:rPr lang="en-US" b="1" i="0" dirty="0">
                  <a:solidFill>
                    <a:schemeClr val="bg1"/>
                  </a:solidFill>
                  <a:effectLst/>
                  <a:latin typeface="Arial" panose="020B0604020202020204" pitchFamily="34" charset="0"/>
                  <a:cs typeface="Arial" panose="020B0604020202020204" pitchFamily="34" charset="0"/>
                </a:rPr>
                <a:t>Enter</a:t>
              </a:r>
              <a:r>
                <a:rPr lang="en-US" b="0" i="0" dirty="0">
                  <a:solidFill>
                    <a:schemeClr val="bg1"/>
                  </a:solidFill>
                  <a:effectLst/>
                  <a:latin typeface="Arial" panose="020B0604020202020204" pitchFamily="34" charset="0"/>
                  <a:cs typeface="Arial" panose="020B0604020202020204" pitchFamily="34" charset="0"/>
                </a:rPr>
                <a:t> or </a:t>
              </a:r>
              <a:r>
                <a:rPr lang="en-US" b="1" i="0" dirty="0">
                  <a:solidFill>
                    <a:schemeClr val="bg1"/>
                  </a:solidFill>
                  <a:effectLst/>
                  <a:latin typeface="Arial" panose="020B0604020202020204" pitchFamily="34" charset="0"/>
                  <a:cs typeface="Arial" panose="020B0604020202020204" pitchFamily="34" charset="0"/>
                </a:rPr>
                <a:t>SPACEBAR</a:t>
              </a:r>
              <a:r>
                <a:rPr lang="en-US" b="0" i="0" dirty="0">
                  <a:solidFill>
                    <a:schemeClr val="bg1"/>
                  </a:solidFill>
                  <a:effectLst/>
                  <a:latin typeface="Arial" panose="020B0604020202020204" pitchFamily="34" charset="0"/>
                  <a:cs typeface="Arial" panose="020B0604020202020204" pitchFamily="34" charset="0"/>
                </a:rPr>
                <a:t> to select objects on the slides.</a:t>
              </a:r>
            </a:p>
          </p:txBody>
        </p:sp>
        <p:sp>
          <p:nvSpPr>
            <p:cNvPr id="1024" name="Oval 1023">
              <a:extLst>
                <a:ext uri="{FF2B5EF4-FFF2-40B4-BE49-F238E27FC236}">
                  <a16:creationId xmlns:a16="http://schemas.microsoft.com/office/drawing/2014/main" id="{AC99589A-29C6-40F3-B11A-303C12A28101}"/>
                </a:ext>
              </a:extLst>
            </p:cNvPr>
            <p:cNvSpPr/>
            <p:nvPr/>
          </p:nvSpPr>
          <p:spPr>
            <a:xfrm>
              <a:off x="6193311" y="5408363"/>
              <a:ext cx="381964" cy="3819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2"/>
                  </a:solidFill>
                  <a:latin typeface="Arial" panose="020B0604020202020204" pitchFamily="34" charset="0"/>
                  <a:cs typeface="Arial" panose="020B0604020202020204" pitchFamily="34" charset="0"/>
                </a:rPr>
                <a:t>?</a:t>
              </a:r>
            </a:p>
          </p:txBody>
        </p:sp>
        <p:sp>
          <p:nvSpPr>
            <p:cNvPr id="3" name="Oval 2">
              <a:extLst>
                <a:ext uri="{FF2B5EF4-FFF2-40B4-BE49-F238E27FC236}">
                  <a16:creationId xmlns:a16="http://schemas.microsoft.com/office/drawing/2014/main" id="{8136F3B5-65CC-4460-8094-1BA7BA06AD4D}"/>
                </a:ext>
              </a:extLst>
            </p:cNvPr>
            <p:cNvSpPr/>
            <p:nvPr/>
          </p:nvSpPr>
          <p:spPr>
            <a:xfrm>
              <a:off x="6235969" y="3923350"/>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Oval 4">
              <a:extLst>
                <a:ext uri="{FF2B5EF4-FFF2-40B4-BE49-F238E27FC236}">
                  <a16:creationId xmlns:a16="http://schemas.microsoft.com/office/drawing/2014/main" id="{4DF9E74E-1130-4D8A-B761-9D8A83162F68}"/>
                </a:ext>
              </a:extLst>
            </p:cNvPr>
            <p:cNvSpPr/>
            <p:nvPr/>
          </p:nvSpPr>
          <p:spPr>
            <a:xfrm>
              <a:off x="6235969" y="4613382"/>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7" name="Slide Number Placeholder 6">
            <a:extLst>
              <a:ext uri="{FF2B5EF4-FFF2-40B4-BE49-F238E27FC236}">
                <a16:creationId xmlns:a16="http://schemas.microsoft.com/office/drawing/2014/main" id="{5E226275-AAD5-4422-9041-34BC789113FF}"/>
              </a:ext>
            </a:extLst>
          </p:cNvPr>
          <p:cNvSpPr>
            <a:spLocks noGrp="1"/>
          </p:cNvSpPr>
          <p:nvPr>
            <p:ph type="sldNum" sz="quarter" idx="12"/>
          </p:nvPr>
        </p:nvSpPr>
        <p:spPr/>
        <p:txBody>
          <a:bodyPr/>
          <a:lstStyle/>
          <a:p>
            <a:fld id="{71A628A0-E779-4D32-97F1-9C80A60D6EF0}" type="slidenum">
              <a:rPr lang="en-IN" smtClean="0"/>
              <a:pPr/>
              <a:t>125</a:t>
            </a:fld>
            <a:r>
              <a:rPr lang="en-IN"/>
              <a:t> of 116</a:t>
            </a:r>
            <a:endParaRPr lang="en-IN" dirty="0"/>
          </a:p>
        </p:txBody>
      </p:sp>
    </p:spTree>
    <p:extLst>
      <p:ext uri="{BB962C8B-B14F-4D97-AF65-F5344CB8AC3E}">
        <p14:creationId xmlns:p14="http://schemas.microsoft.com/office/powerpoint/2010/main" val="39681188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1B8E9BA-B823-44B2-B5F9-683430C8EB88}"/>
              </a:ext>
            </a:extLst>
          </p:cNvPr>
          <p:cNvGrpSpPr/>
          <p:nvPr/>
        </p:nvGrpSpPr>
        <p:grpSpPr>
          <a:xfrm>
            <a:off x="145541" y="636830"/>
            <a:ext cx="12700800" cy="7146000"/>
            <a:chOff x="145541" y="636830"/>
            <a:chExt cx="12700800" cy="7146000"/>
          </a:xfrm>
        </p:grpSpPr>
        <p:sp>
          <p:nvSpPr>
            <p:cNvPr id="8" name="Rectangle 7">
              <a:extLst>
                <a:ext uri="{FF2B5EF4-FFF2-40B4-BE49-F238E27FC236}">
                  <a16:creationId xmlns:a16="http://schemas.microsoft.com/office/drawing/2014/main" id="{BB5EF0FA-CB80-4F6E-927A-D247C4BB5087}"/>
                </a:ext>
              </a:extLst>
            </p:cNvPr>
            <p:cNvSpPr/>
            <p:nvPr/>
          </p:nvSpPr>
          <p:spPr>
            <a:xfrm>
              <a:off x="152400" y="636830"/>
              <a:ext cx="12692743" cy="7146000"/>
            </a:xfrm>
            <a:prstGeom prst="rect">
              <a:avLst/>
            </a:prstGeom>
            <a:solidFill>
              <a:srgbClr val="B4D4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10;&#10;Description automatically generated">
              <a:extLst>
                <a:ext uri="{FF2B5EF4-FFF2-40B4-BE49-F238E27FC236}">
                  <a16:creationId xmlns:a16="http://schemas.microsoft.com/office/drawing/2014/main" id="{440A4F93-F7C8-48B0-B1B4-7C1B9B95B599}"/>
                </a:ext>
              </a:extLst>
            </p:cNvPr>
            <p:cNvPicPr>
              <a:picLocks noChangeAspect="1"/>
            </p:cNvPicPr>
            <p:nvPr/>
          </p:nvPicPr>
          <p:blipFill rotWithShape="1">
            <a:blip r:embed="rId4">
              <a:extLst>
                <a:ext uri="{28A0092B-C50C-407E-A947-70E740481C1C}">
                  <a14:useLocalDpi xmlns:a14="http://schemas.microsoft.com/office/drawing/2010/main" val="0"/>
                </a:ext>
              </a:extLst>
            </a:blip>
            <a:srcRect l="3485" t="-4264" r="3372" b="25389"/>
            <a:stretch/>
          </p:blipFill>
          <p:spPr>
            <a:xfrm>
              <a:off x="145541" y="1285461"/>
              <a:ext cx="12700800" cy="6374296"/>
            </a:xfrm>
            <a:prstGeom prst="rect">
              <a:avLst/>
            </a:prstGeom>
          </p:spPr>
        </p:pic>
      </p:grpSp>
      <p:sp>
        <p:nvSpPr>
          <p:cNvPr id="9" name="Rectangle 8">
            <a:extLst>
              <a:ext uri="{FF2B5EF4-FFF2-40B4-BE49-F238E27FC236}">
                <a16:creationId xmlns:a16="http://schemas.microsoft.com/office/drawing/2014/main" id="{63409128-AE2A-49E4-BEB5-D514764E3BD4}"/>
              </a:ext>
            </a:extLst>
          </p:cNvPr>
          <p:cNvSpPr/>
          <p:nvPr/>
        </p:nvSpPr>
        <p:spPr>
          <a:xfrm>
            <a:off x="128815" y="636832"/>
            <a:ext cx="12718800" cy="7149600"/>
          </a:xfrm>
          <a:prstGeom prst="rect">
            <a:avLst/>
          </a:prstGeom>
          <a:solidFill>
            <a:schemeClr val="accent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CFDD7C28-C073-4A5F-81FB-AAD558382527}"/>
              </a:ext>
            </a:extLst>
          </p:cNvPr>
          <p:cNvSpPr/>
          <p:nvPr/>
        </p:nvSpPr>
        <p:spPr>
          <a:xfrm>
            <a:off x="13090068" y="0"/>
            <a:ext cx="1102182"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Slide 65</a:t>
            </a:r>
          </a:p>
        </p:txBody>
      </p:sp>
      <p:sp>
        <p:nvSpPr>
          <p:cNvPr id="3" name="Rectangle 2">
            <a:extLst>
              <a:ext uri="{FF2B5EF4-FFF2-40B4-BE49-F238E27FC236}">
                <a16:creationId xmlns:a16="http://schemas.microsoft.com/office/drawing/2014/main" id="{35DCA82D-FD30-48DA-8FE7-E5635B0DD417}"/>
              </a:ext>
            </a:extLst>
          </p:cNvPr>
          <p:cNvSpPr/>
          <p:nvPr/>
        </p:nvSpPr>
        <p:spPr>
          <a:xfrm>
            <a:off x="-2349062" y="2"/>
            <a:ext cx="2349062" cy="109182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Image to be updated</a:t>
            </a:r>
            <a:endParaRPr lang="en-IN" dirty="0">
              <a:solidFill>
                <a:schemeClr val="tx1"/>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59BD7A0B-39D4-4DB9-825F-DF2B77E13872}"/>
              </a:ext>
            </a:extLst>
          </p:cNvPr>
          <p:cNvPicPr>
            <a:picLocks noChangeAspect="1"/>
          </p:cNvPicPr>
          <p:nvPr/>
        </p:nvPicPr>
        <p:blipFill>
          <a:blip r:embed="rId5">
            <a:extLst>
              <a:ext uri="{28A0092B-C50C-407E-A947-70E740481C1C}">
                <a14:useLocalDpi xmlns:a14="http://schemas.microsoft.com/office/drawing/2010/main" val="0"/>
              </a:ext>
            </a:extLst>
          </a:blip>
          <a:stretch/>
        </p:blipFill>
        <p:spPr>
          <a:xfrm>
            <a:off x="269353" y="756201"/>
            <a:ext cx="2101153" cy="507661"/>
          </a:xfrm>
          <a:prstGeom prst="rect">
            <a:avLst/>
          </a:prstGeom>
        </p:spPr>
      </p:pic>
      <p:grpSp>
        <p:nvGrpSpPr>
          <p:cNvPr id="14" name="Group 13">
            <a:extLst>
              <a:ext uri="{FF2B5EF4-FFF2-40B4-BE49-F238E27FC236}">
                <a16:creationId xmlns:a16="http://schemas.microsoft.com/office/drawing/2014/main" id="{9203813C-FBE1-4BF0-926C-AF2B110FEF66}"/>
              </a:ext>
            </a:extLst>
          </p:cNvPr>
          <p:cNvGrpSpPr/>
          <p:nvPr/>
        </p:nvGrpSpPr>
        <p:grpSpPr>
          <a:xfrm>
            <a:off x="1593844" y="2795284"/>
            <a:ext cx="9777951" cy="2830096"/>
            <a:chOff x="1864520" y="2925411"/>
            <a:chExt cx="9777951" cy="2830096"/>
          </a:xfrm>
        </p:grpSpPr>
        <p:grpSp>
          <p:nvGrpSpPr>
            <p:cNvPr id="16" name="Group 15">
              <a:extLst>
                <a:ext uri="{FF2B5EF4-FFF2-40B4-BE49-F238E27FC236}">
                  <a16:creationId xmlns:a16="http://schemas.microsoft.com/office/drawing/2014/main" id="{EB6B4C6D-41ED-4B0D-B801-23547EBCE47B}"/>
                </a:ext>
              </a:extLst>
            </p:cNvPr>
            <p:cNvGrpSpPr/>
            <p:nvPr/>
          </p:nvGrpSpPr>
          <p:grpSpPr>
            <a:xfrm>
              <a:off x="1864520" y="2925411"/>
              <a:ext cx="9236598" cy="1982010"/>
              <a:chOff x="1877751" y="3652592"/>
              <a:chExt cx="9236598" cy="1982010"/>
            </a:xfrm>
          </p:grpSpPr>
          <p:sp>
            <p:nvSpPr>
              <p:cNvPr id="18" name="TextBox 17">
                <a:extLst>
                  <a:ext uri="{FF2B5EF4-FFF2-40B4-BE49-F238E27FC236}">
                    <a16:creationId xmlns:a16="http://schemas.microsoft.com/office/drawing/2014/main" id="{8150945E-9971-4EF8-9CE7-9EBD3FBBB65D}"/>
                  </a:ext>
                </a:extLst>
              </p:cNvPr>
              <p:cNvSpPr txBox="1"/>
              <p:nvPr/>
            </p:nvSpPr>
            <p:spPr>
              <a:xfrm>
                <a:off x="4126133" y="3652592"/>
                <a:ext cx="4739835" cy="646331"/>
              </a:xfrm>
              <a:prstGeom prst="rect">
                <a:avLst/>
              </a:prstGeom>
              <a:noFill/>
            </p:spPr>
            <p:txBody>
              <a:bodyPr wrap="square">
                <a:spAutoFit/>
              </a:bodyPr>
              <a:lstStyle/>
              <a:p>
                <a:pPr algn="ctr"/>
                <a:r>
                  <a:rPr lang="en-US" sz="3600" b="1" i="0" dirty="0">
                    <a:solidFill>
                      <a:schemeClr val="bg1"/>
                    </a:solidFill>
                    <a:effectLst/>
                    <a:latin typeface="Arial" panose="020B0604020202020204" pitchFamily="34" charset="0"/>
                    <a:cs typeface="Arial" panose="020B0604020202020204" pitchFamily="34" charset="0"/>
                  </a:rPr>
                  <a:t>Congratulations!</a:t>
                </a:r>
                <a:r>
                  <a:rPr lang="en-US" sz="3600" b="0" i="0" dirty="0">
                    <a:solidFill>
                      <a:schemeClr val="bg1"/>
                    </a:solidFill>
                    <a:effectLst/>
                    <a:latin typeface="Arial" panose="020B0604020202020204" pitchFamily="34" charset="0"/>
                    <a:cs typeface="Arial" panose="020B0604020202020204" pitchFamily="34" charset="0"/>
                  </a:rPr>
                  <a:t> </a:t>
                </a:r>
                <a:endParaRPr lang="en-US" sz="3200" b="0" i="0" dirty="0">
                  <a:solidFill>
                    <a:schemeClr val="bg1"/>
                  </a:solidFill>
                  <a:effectLst/>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4742C5C4-3E87-43E4-8189-71587D516AD7}"/>
                  </a:ext>
                </a:extLst>
              </p:cNvPr>
              <p:cNvSpPr txBox="1"/>
              <p:nvPr/>
            </p:nvSpPr>
            <p:spPr>
              <a:xfrm>
                <a:off x="1877751" y="4541995"/>
                <a:ext cx="9236598" cy="1092607"/>
              </a:xfrm>
              <a:prstGeom prst="rect">
                <a:avLst/>
              </a:prstGeom>
              <a:noFill/>
            </p:spPr>
            <p:txBody>
              <a:bodyPr wrap="square">
                <a:spAutoFit/>
              </a:bodyPr>
              <a:lstStyle/>
              <a:p>
                <a:pPr algn="ctr">
                  <a:spcAft>
                    <a:spcPts val="600"/>
                  </a:spcAft>
                </a:pPr>
                <a:r>
                  <a:rPr lang="en-US" sz="2400" i="0" dirty="0">
                    <a:solidFill>
                      <a:schemeClr val="bg1"/>
                    </a:solidFill>
                    <a:effectLst/>
                    <a:latin typeface="Arial" panose="020B0604020202020204" pitchFamily="34" charset="0"/>
                    <a:cs typeface="Arial" panose="020B0604020202020204" pitchFamily="34" charset="0"/>
                  </a:rPr>
                  <a:t>You've completed the course </a:t>
                </a:r>
                <a:endParaRPr lang="en-US" sz="1100" i="0" dirty="0">
                  <a:solidFill>
                    <a:schemeClr val="bg1"/>
                  </a:solidFill>
                  <a:effectLst/>
                  <a:latin typeface="Arial" panose="020B0604020202020204" pitchFamily="34" charset="0"/>
                  <a:cs typeface="Arial" panose="020B0604020202020204" pitchFamily="34" charset="0"/>
                </a:endParaRPr>
              </a:p>
              <a:p>
                <a:pPr algn="ctr">
                  <a:spcAft>
                    <a:spcPts val="600"/>
                  </a:spcAft>
                </a:pPr>
                <a:r>
                  <a:rPr lang="en-US" sz="3600" b="1" dirty="0">
                    <a:solidFill>
                      <a:schemeClr val="bg1"/>
                    </a:solidFill>
                    <a:latin typeface="Arial" panose="020B0604020202020204" pitchFamily="34" charset="0"/>
                    <a:cs typeface="Arial" panose="020B0604020202020204" pitchFamily="34" charset="0"/>
                  </a:rPr>
                  <a:t>CRE Lending Overview</a:t>
                </a:r>
              </a:p>
            </p:txBody>
          </p:sp>
        </p:grpSp>
        <p:sp>
          <p:nvSpPr>
            <p:cNvPr id="17" name="TextBox 16">
              <a:extLst>
                <a:ext uri="{FF2B5EF4-FFF2-40B4-BE49-F238E27FC236}">
                  <a16:creationId xmlns:a16="http://schemas.microsoft.com/office/drawing/2014/main" id="{C0A4E40A-393F-4251-A09A-69E2127EEA1D}"/>
                </a:ext>
              </a:extLst>
            </p:cNvPr>
            <p:cNvSpPr txBox="1"/>
            <p:nvPr/>
          </p:nvSpPr>
          <p:spPr>
            <a:xfrm>
              <a:off x="1864520" y="5078399"/>
              <a:ext cx="9777951" cy="677108"/>
            </a:xfrm>
            <a:prstGeom prst="rect">
              <a:avLst/>
            </a:prstGeom>
            <a:noFill/>
          </p:spPr>
          <p:txBody>
            <a:bodyPr wrap="square">
              <a:spAutoFit/>
            </a:bodyPr>
            <a:lstStyle/>
            <a:p>
              <a:pPr marL="0" marR="0" lvl="0" indent="0" algn="ctr" defTabSz="1028700" rtl="0" eaLnBrk="1" fontAlgn="auto" latinLnBrk="0" hangingPunct="1">
                <a:lnSpc>
                  <a:spcPct val="100000"/>
                </a:lnSpc>
                <a:spcBef>
                  <a:spcPts val="0"/>
                </a:spcBef>
                <a:spcAft>
                  <a:spcPts val="0"/>
                </a:spcAft>
                <a:buClrTx/>
                <a:buSzTx/>
                <a:buFontTx/>
                <a:buNone/>
                <a:tabLst/>
                <a:defRPr/>
              </a:pPr>
              <a:r>
                <a:rPr lang="en-US" sz="1800" dirty="0">
                  <a:solidFill>
                    <a:schemeClr val="bg1"/>
                  </a:solidFill>
                  <a:latin typeface="Arial" panose="020B0604020202020204" pitchFamily="34" charset="0"/>
                  <a:cs typeface="Arial" panose="020B0604020202020204" pitchFamily="34" charset="0"/>
                </a:rPr>
                <a:t>Use the </a:t>
              </a:r>
              <a:r>
                <a:rPr lang="en-US" sz="2000" b="1" dirty="0">
                  <a:solidFill>
                    <a:schemeClr val="bg1"/>
                  </a:solidFill>
                  <a:latin typeface="Arial" panose="020B0604020202020204" pitchFamily="34" charset="0"/>
                  <a:cs typeface="Arial" panose="020B0604020202020204" pitchFamily="34" charset="0"/>
                </a:rPr>
                <a:t>EXIT</a:t>
              </a:r>
              <a:r>
                <a:rPr lang="en-US" sz="1800" dirty="0">
                  <a:solidFill>
                    <a:schemeClr val="bg1"/>
                  </a:solidFill>
                  <a:latin typeface="Arial" panose="020B0604020202020204" pitchFamily="34" charset="0"/>
                  <a:cs typeface="Arial" panose="020B0604020202020204" pitchFamily="34" charset="0"/>
                </a:rPr>
                <a:t> button to return to the course landing page and take the mastery assessment</a:t>
              </a:r>
              <a:r>
                <a:rPr lang="en-US" sz="1800" b="0" i="0" dirty="0">
                  <a:solidFill>
                    <a:schemeClr val="bg1"/>
                  </a:solidFill>
                  <a:latin typeface="Arial" panose="020B0604020202020204" pitchFamily="34" charset="0"/>
                  <a:cs typeface="Arial" panose="020B0604020202020204" pitchFamily="34" charset="0"/>
                </a:rPr>
                <a:t>. Print the qualification certificate of the course after taking the </a:t>
              </a:r>
              <a:r>
                <a:rPr lang="en-US" sz="1800" dirty="0">
                  <a:solidFill>
                    <a:schemeClr val="bg1"/>
                  </a:solidFill>
                  <a:latin typeface="Arial" panose="020B0604020202020204" pitchFamily="34" charset="0"/>
                  <a:cs typeface="Arial" panose="020B0604020202020204" pitchFamily="34" charset="0"/>
                </a:rPr>
                <a:t>mastery </a:t>
              </a:r>
              <a:r>
                <a:rPr lang="en-US" sz="1800" b="0" i="0" dirty="0">
                  <a:solidFill>
                    <a:schemeClr val="bg1"/>
                  </a:solidFill>
                  <a:latin typeface="Arial" panose="020B0604020202020204" pitchFamily="34" charset="0"/>
                  <a:cs typeface="Arial" panose="020B0604020202020204" pitchFamily="34" charset="0"/>
                </a:rPr>
                <a:t>assessment.</a:t>
              </a:r>
            </a:p>
          </p:txBody>
        </p:sp>
      </p:grpSp>
    </p:spTree>
    <p:custDataLst>
      <p:tags r:id="rId1"/>
    </p:custDataLst>
    <p:extLst>
      <p:ext uri="{BB962C8B-B14F-4D97-AF65-F5344CB8AC3E}">
        <p14:creationId xmlns:p14="http://schemas.microsoft.com/office/powerpoint/2010/main" val="2209282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BC6D610-2F53-496B-A9A8-FB46C98DB2D1}"/>
              </a:ext>
            </a:extLst>
          </p:cNvPr>
          <p:cNvSpPr/>
          <p:nvPr/>
        </p:nvSpPr>
        <p:spPr>
          <a:xfrm>
            <a:off x="229997" y="2045719"/>
            <a:ext cx="12527280" cy="5662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itle 10">
            <a:extLst>
              <a:ext uri="{FF2B5EF4-FFF2-40B4-BE49-F238E27FC236}">
                <a16:creationId xmlns:a16="http://schemas.microsoft.com/office/drawing/2014/main" id="{C05DE344-F548-4C02-8A52-EE6A355C122F}"/>
              </a:ext>
            </a:extLst>
          </p:cNvPr>
          <p:cNvSpPr>
            <a:spLocks noGrp="1"/>
          </p:cNvSpPr>
          <p:nvPr>
            <p:ph type="title"/>
          </p:nvPr>
        </p:nvSpPr>
        <p:spPr/>
        <p:txBody>
          <a:bodyPr/>
          <a:lstStyle/>
          <a:p>
            <a:r>
              <a:rPr lang="en-IN" dirty="0"/>
              <a:t>Knowledge Check</a:t>
            </a:r>
          </a:p>
        </p:txBody>
      </p:sp>
      <p:grpSp>
        <p:nvGrpSpPr>
          <p:cNvPr id="38" name="Group 37">
            <a:extLst>
              <a:ext uri="{FF2B5EF4-FFF2-40B4-BE49-F238E27FC236}">
                <a16:creationId xmlns:a16="http://schemas.microsoft.com/office/drawing/2014/main" id="{733CB1F2-6F55-40A3-B558-AFF80AA6E2CD}"/>
              </a:ext>
            </a:extLst>
          </p:cNvPr>
          <p:cNvGrpSpPr/>
          <p:nvPr/>
        </p:nvGrpSpPr>
        <p:grpSpPr>
          <a:xfrm>
            <a:off x="10796136" y="1950788"/>
            <a:ext cx="1640504" cy="1814265"/>
            <a:chOff x="432435" y="1943170"/>
            <a:chExt cx="1985009" cy="2195260"/>
          </a:xfrm>
        </p:grpSpPr>
        <p:sp>
          <p:nvSpPr>
            <p:cNvPr id="39" name="Oval 38">
              <a:extLst>
                <a:ext uri="{FF2B5EF4-FFF2-40B4-BE49-F238E27FC236}">
                  <a16:creationId xmlns:a16="http://schemas.microsoft.com/office/drawing/2014/main" id="{4C5A0A14-D82B-48A7-A60D-C72B2B484EC0}"/>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Picture 39" descr="A person wearing a suit and tie&#10;&#10;Description automatically generated">
              <a:extLst>
                <a:ext uri="{FF2B5EF4-FFF2-40B4-BE49-F238E27FC236}">
                  <a16:creationId xmlns:a16="http://schemas.microsoft.com/office/drawing/2014/main" id="{2DB5D6CD-FE36-4C8F-96C7-D5BCC84851FB}"/>
                </a:ext>
              </a:extLst>
            </p:cNvPr>
            <p:cNvPicPr>
              <a:picLocks noChangeAspect="1"/>
            </p:cNvPicPr>
            <p:nvPr/>
          </p:nvPicPr>
          <p:blipFill rotWithShape="1">
            <a:blip r:embed="rId2">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17" name="Text Placeholder 2">
            <a:extLst>
              <a:ext uri="{FF2B5EF4-FFF2-40B4-BE49-F238E27FC236}">
                <a16:creationId xmlns:a16="http://schemas.microsoft.com/office/drawing/2014/main" id="{4840DF95-78AF-4FA2-A1B3-4A291DF3B0FD}"/>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each icon to learn about the specific categories of risk in CRE lending..</a:t>
            </a:r>
          </a:p>
        </p:txBody>
      </p:sp>
      <p:sp>
        <p:nvSpPr>
          <p:cNvPr id="45" name="Freeform: Shape 44">
            <a:extLst>
              <a:ext uri="{FF2B5EF4-FFF2-40B4-BE49-F238E27FC236}">
                <a16:creationId xmlns:a16="http://schemas.microsoft.com/office/drawing/2014/main" id="{553B44AB-6148-4F29-BB96-5351BAFB3304}"/>
              </a:ext>
            </a:extLst>
          </p:cNvPr>
          <p:cNvSpPr/>
          <p:nvPr/>
        </p:nvSpPr>
        <p:spPr>
          <a:xfrm>
            <a:off x="4602752" y="2906623"/>
            <a:ext cx="1681353" cy="1421447"/>
          </a:xfrm>
          <a:custGeom>
            <a:avLst/>
            <a:gdLst>
              <a:gd name="connsiteX0" fmla="*/ 1681354 w 1681353"/>
              <a:gd name="connsiteY0" fmla="*/ 840744 h 1421447"/>
              <a:gd name="connsiteX1" fmla="*/ 1681354 w 1681353"/>
              <a:gd name="connsiteY1" fmla="*/ 89846 h 1421447"/>
              <a:gd name="connsiteX2" fmla="*/ 1585171 w 1681353"/>
              <a:gd name="connsiteY2" fmla="*/ 413 h 1421447"/>
              <a:gd name="connsiteX3" fmla="*/ 15878 w 1681353"/>
              <a:gd name="connsiteY3" fmla="*/ 906553 h 1421447"/>
              <a:gd name="connsiteX4" fmla="*/ 44564 w 1681353"/>
              <a:gd name="connsiteY4" fmla="*/ 1034796 h 1421447"/>
              <a:gd name="connsiteX5" fmla="*/ 410732 w 1681353"/>
              <a:gd name="connsiteY5" fmla="*/ 1245723 h 1421447"/>
              <a:gd name="connsiteX6" fmla="*/ 695905 w 1681353"/>
              <a:gd name="connsiteY6" fmla="*/ 1409402 h 1421447"/>
              <a:gd name="connsiteX7" fmla="*/ 812336 w 1681353"/>
              <a:gd name="connsiteY7" fmla="*/ 1387465 h 1421447"/>
              <a:gd name="connsiteX8" fmla="*/ 1605420 w 1681353"/>
              <a:gd name="connsiteY8" fmla="*/ 930177 h 1421447"/>
              <a:gd name="connsiteX9" fmla="*/ 1681354 w 1681353"/>
              <a:gd name="connsiteY9" fmla="*/ 840744 h 142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1353" h="1421447">
                <a:moveTo>
                  <a:pt x="1681354" y="840744"/>
                </a:moveTo>
                <a:lnTo>
                  <a:pt x="1681354" y="89846"/>
                </a:lnTo>
                <a:cubicBezTo>
                  <a:pt x="1681354" y="37536"/>
                  <a:pt x="1637481" y="-4650"/>
                  <a:pt x="1585171" y="413"/>
                </a:cubicBezTo>
                <a:cubicBezTo>
                  <a:pt x="955766" y="54410"/>
                  <a:pt x="378671" y="388517"/>
                  <a:pt x="15878" y="906553"/>
                </a:cubicBezTo>
                <a:cubicBezTo>
                  <a:pt x="-14496" y="948738"/>
                  <a:pt x="691" y="1007798"/>
                  <a:pt x="44564" y="1034796"/>
                </a:cubicBezTo>
                <a:lnTo>
                  <a:pt x="410732" y="1245723"/>
                </a:lnTo>
                <a:lnTo>
                  <a:pt x="695905" y="1409402"/>
                </a:lnTo>
                <a:cubicBezTo>
                  <a:pt x="734715" y="1431338"/>
                  <a:pt x="783650" y="1422901"/>
                  <a:pt x="812336" y="1387465"/>
                </a:cubicBezTo>
                <a:cubicBezTo>
                  <a:pt x="1001326" y="1142791"/>
                  <a:pt x="1283124" y="972362"/>
                  <a:pt x="1605420" y="930177"/>
                </a:cubicBezTo>
                <a:cubicBezTo>
                  <a:pt x="1647605" y="923427"/>
                  <a:pt x="1681354" y="886304"/>
                  <a:pt x="1681354" y="840744"/>
                </a:cubicBezTo>
                <a:close/>
              </a:path>
            </a:pathLst>
          </a:custGeom>
          <a:solidFill>
            <a:schemeClr val="accent1"/>
          </a:solidFill>
          <a:ln w="16858"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D9CD7460-C63D-431F-B6D2-8DF1D64A3B8A}"/>
              </a:ext>
            </a:extLst>
          </p:cNvPr>
          <p:cNvSpPr/>
          <p:nvPr/>
        </p:nvSpPr>
        <p:spPr>
          <a:xfrm>
            <a:off x="4237275" y="4073118"/>
            <a:ext cx="1022347" cy="1911675"/>
          </a:xfrm>
          <a:custGeom>
            <a:avLst/>
            <a:gdLst>
              <a:gd name="connsiteX0" fmla="*/ 977012 w 1022347"/>
              <a:gd name="connsiteY0" fmla="*/ 386336 h 1911675"/>
              <a:gd name="connsiteX1" fmla="*/ 327358 w 1022347"/>
              <a:gd name="connsiteY1" fmla="*/ 11731 h 1911675"/>
              <a:gd name="connsiteX2" fmla="*/ 202489 w 1022347"/>
              <a:gd name="connsiteY2" fmla="*/ 50541 h 1911675"/>
              <a:gd name="connsiteX3" fmla="*/ 0 w 1022347"/>
              <a:gd name="connsiteY3" fmla="*/ 954994 h 1911675"/>
              <a:gd name="connsiteX4" fmla="*/ 202489 w 1022347"/>
              <a:gd name="connsiteY4" fmla="*/ 1861134 h 1911675"/>
              <a:gd name="connsiteX5" fmla="*/ 327358 w 1022347"/>
              <a:gd name="connsiteY5" fmla="*/ 1899945 h 1911675"/>
              <a:gd name="connsiteX6" fmla="*/ 977012 w 1022347"/>
              <a:gd name="connsiteY6" fmla="*/ 1525339 h 1911675"/>
              <a:gd name="connsiteX7" fmla="*/ 1015822 w 1022347"/>
              <a:gd name="connsiteY7" fmla="*/ 1415658 h 1911675"/>
              <a:gd name="connsiteX8" fmla="*/ 924702 w 1022347"/>
              <a:gd name="connsiteY8" fmla="*/ 956682 h 1911675"/>
              <a:gd name="connsiteX9" fmla="*/ 1015822 w 1022347"/>
              <a:gd name="connsiteY9" fmla="*/ 497705 h 1911675"/>
              <a:gd name="connsiteX10" fmla="*/ 977012 w 1022347"/>
              <a:gd name="connsiteY10" fmla="*/ 386336 h 191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347" h="1911675">
                <a:moveTo>
                  <a:pt x="977012" y="386336"/>
                </a:moveTo>
                <a:lnTo>
                  <a:pt x="327358" y="11731"/>
                </a:lnTo>
                <a:cubicBezTo>
                  <a:pt x="281798" y="-13580"/>
                  <a:pt x="224426" y="3294"/>
                  <a:pt x="202489" y="50541"/>
                </a:cubicBezTo>
                <a:cubicBezTo>
                  <a:pt x="69184" y="332339"/>
                  <a:pt x="0" y="642823"/>
                  <a:pt x="0" y="954994"/>
                </a:cubicBezTo>
                <a:cubicBezTo>
                  <a:pt x="0" y="1268853"/>
                  <a:pt x="69184" y="1577649"/>
                  <a:pt x="202489" y="1861134"/>
                </a:cubicBezTo>
                <a:cubicBezTo>
                  <a:pt x="224426" y="1908382"/>
                  <a:pt x="283485" y="1925256"/>
                  <a:pt x="327358" y="1899945"/>
                </a:cubicBezTo>
                <a:lnTo>
                  <a:pt x="977012" y="1525339"/>
                </a:lnTo>
                <a:cubicBezTo>
                  <a:pt x="1015822" y="1503403"/>
                  <a:pt x="1032696" y="1456155"/>
                  <a:pt x="1015822" y="1415658"/>
                </a:cubicBezTo>
                <a:cubicBezTo>
                  <a:pt x="956763" y="1273915"/>
                  <a:pt x="924702" y="1118673"/>
                  <a:pt x="924702" y="956682"/>
                </a:cubicBezTo>
                <a:cubicBezTo>
                  <a:pt x="924702" y="794690"/>
                  <a:pt x="956763" y="639448"/>
                  <a:pt x="1015822" y="497705"/>
                </a:cubicBezTo>
                <a:cubicBezTo>
                  <a:pt x="1032696" y="455520"/>
                  <a:pt x="1015822" y="408273"/>
                  <a:pt x="977012" y="386336"/>
                </a:cubicBezTo>
                <a:close/>
              </a:path>
            </a:pathLst>
          </a:custGeom>
          <a:solidFill>
            <a:schemeClr val="accent1"/>
          </a:solidFill>
          <a:ln w="16858"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D2DEF075-3285-4D5F-B523-965D094EAA5F}"/>
              </a:ext>
            </a:extLst>
          </p:cNvPr>
          <p:cNvSpPr/>
          <p:nvPr/>
        </p:nvSpPr>
        <p:spPr>
          <a:xfrm>
            <a:off x="6449472" y="2906623"/>
            <a:ext cx="1680086" cy="1421364"/>
          </a:xfrm>
          <a:custGeom>
            <a:avLst/>
            <a:gdLst>
              <a:gd name="connsiteX0" fmla="*/ 985448 w 1680086"/>
              <a:gd name="connsiteY0" fmla="*/ 1409402 h 1421364"/>
              <a:gd name="connsiteX1" fmla="*/ 1635102 w 1680086"/>
              <a:gd name="connsiteY1" fmla="*/ 1034796 h 1421364"/>
              <a:gd name="connsiteX2" fmla="*/ 1663788 w 1680086"/>
              <a:gd name="connsiteY2" fmla="*/ 906553 h 1421364"/>
              <a:gd name="connsiteX3" fmla="*/ 96182 w 1680086"/>
              <a:gd name="connsiteY3" fmla="*/ 413 h 1421364"/>
              <a:gd name="connsiteX4" fmla="*/ 0 w 1680086"/>
              <a:gd name="connsiteY4" fmla="*/ 89846 h 1421364"/>
              <a:gd name="connsiteX5" fmla="*/ 0 w 1680086"/>
              <a:gd name="connsiteY5" fmla="*/ 840744 h 1421364"/>
              <a:gd name="connsiteX6" fmla="*/ 77621 w 1680086"/>
              <a:gd name="connsiteY6" fmla="*/ 928489 h 1421364"/>
              <a:gd name="connsiteX7" fmla="*/ 870704 w 1680086"/>
              <a:gd name="connsiteY7" fmla="*/ 1385778 h 1421364"/>
              <a:gd name="connsiteX8" fmla="*/ 985448 w 1680086"/>
              <a:gd name="connsiteY8" fmla="*/ 1409402 h 1421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0086" h="1421364">
                <a:moveTo>
                  <a:pt x="985448" y="1409402"/>
                </a:moveTo>
                <a:lnTo>
                  <a:pt x="1635102" y="1034796"/>
                </a:lnTo>
                <a:cubicBezTo>
                  <a:pt x="1680662" y="1009485"/>
                  <a:pt x="1694162" y="948738"/>
                  <a:pt x="1663788" y="906553"/>
                </a:cubicBezTo>
                <a:cubicBezTo>
                  <a:pt x="1302682" y="388517"/>
                  <a:pt x="725587" y="54410"/>
                  <a:pt x="96182" y="413"/>
                </a:cubicBezTo>
                <a:cubicBezTo>
                  <a:pt x="43873" y="-4650"/>
                  <a:pt x="0" y="37536"/>
                  <a:pt x="0" y="89846"/>
                </a:cubicBezTo>
                <a:lnTo>
                  <a:pt x="0" y="840744"/>
                </a:lnTo>
                <a:cubicBezTo>
                  <a:pt x="0" y="884617"/>
                  <a:pt x="32061" y="923427"/>
                  <a:pt x="77621" y="928489"/>
                </a:cubicBezTo>
                <a:cubicBezTo>
                  <a:pt x="399917" y="970675"/>
                  <a:pt x="681714" y="1141103"/>
                  <a:pt x="870704" y="1385778"/>
                </a:cubicBezTo>
                <a:cubicBezTo>
                  <a:pt x="897703" y="1422901"/>
                  <a:pt x="946638" y="1431338"/>
                  <a:pt x="985448" y="1409402"/>
                </a:cubicBezTo>
                <a:close/>
              </a:path>
            </a:pathLst>
          </a:custGeom>
          <a:solidFill>
            <a:schemeClr val="accent1"/>
          </a:solidFill>
          <a:ln w="16858"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504DB3C2-4B63-4B45-884F-0EDE90C6CBCE}"/>
              </a:ext>
            </a:extLst>
          </p:cNvPr>
          <p:cNvSpPr/>
          <p:nvPr/>
        </p:nvSpPr>
        <p:spPr>
          <a:xfrm>
            <a:off x="4602331" y="5729925"/>
            <a:ext cx="1680086" cy="1421364"/>
          </a:xfrm>
          <a:custGeom>
            <a:avLst/>
            <a:gdLst>
              <a:gd name="connsiteX0" fmla="*/ 694638 w 1680086"/>
              <a:gd name="connsiteY0" fmla="*/ 11963 h 1421364"/>
              <a:gd name="connsiteX1" fmla="*/ 44985 w 1680086"/>
              <a:gd name="connsiteY1" fmla="*/ 386568 h 1421364"/>
              <a:gd name="connsiteX2" fmla="*/ 16299 w 1680086"/>
              <a:gd name="connsiteY2" fmla="*/ 514812 h 1421364"/>
              <a:gd name="connsiteX3" fmla="*/ 1583904 w 1680086"/>
              <a:gd name="connsiteY3" fmla="*/ 1420952 h 1421364"/>
              <a:gd name="connsiteX4" fmla="*/ 1680087 w 1680086"/>
              <a:gd name="connsiteY4" fmla="*/ 1331519 h 1421364"/>
              <a:gd name="connsiteX5" fmla="*/ 1680087 w 1680086"/>
              <a:gd name="connsiteY5" fmla="*/ 580621 h 1421364"/>
              <a:gd name="connsiteX6" fmla="*/ 1602466 w 1680086"/>
              <a:gd name="connsiteY6" fmla="*/ 492875 h 1421364"/>
              <a:gd name="connsiteX7" fmla="*/ 809382 w 1680086"/>
              <a:gd name="connsiteY7" fmla="*/ 35587 h 1421364"/>
              <a:gd name="connsiteX8" fmla="*/ 694638 w 1680086"/>
              <a:gd name="connsiteY8" fmla="*/ 11963 h 1421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0086" h="1421364">
                <a:moveTo>
                  <a:pt x="694638" y="11963"/>
                </a:moveTo>
                <a:lnTo>
                  <a:pt x="44985" y="386568"/>
                </a:lnTo>
                <a:cubicBezTo>
                  <a:pt x="-576" y="411879"/>
                  <a:pt x="-14075" y="472626"/>
                  <a:pt x="16299" y="514812"/>
                </a:cubicBezTo>
                <a:cubicBezTo>
                  <a:pt x="377405" y="1032847"/>
                  <a:pt x="956187" y="1366955"/>
                  <a:pt x="1583904" y="1420952"/>
                </a:cubicBezTo>
                <a:cubicBezTo>
                  <a:pt x="1636214" y="1426014"/>
                  <a:pt x="1680087" y="1383829"/>
                  <a:pt x="1680087" y="1331519"/>
                </a:cubicBezTo>
                <a:lnTo>
                  <a:pt x="1680087" y="580621"/>
                </a:lnTo>
                <a:cubicBezTo>
                  <a:pt x="1680087" y="536748"/>
                  <a:pt x="1648026" y="497938"/>
                  <a:pt x="1602466" y="492875"/>
                </a:cubicBezTo>
                <a:cubicBezTo>
                  <a:pt x="1280170" y="450690"/>
                  <a:pt x="998372" y="280261"/>
                  <a:pt x="809382" y="35587"/>
                </a:cubicBezTo>
                <a:cubicBezTo>
                  <a:pt x="784071" y="-1536"/>
                  <a:pt x="733449" y="-9973"/>
                  <a:pt x="694638" y="11963"/>
                </a:cubicBezTo>
                <a:close/>
              </a:path>
            </a:pathLst>
          </a:custGeom>
          <a:solidFill>
            <a:schemeClr val="accent1"/>
          </a:solidFill>
          <a:ln w="16858"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F1AC00C3-2FF0-4DAB-8F21-A53D18606D90}"/>
              </a:ext>
            </a:extLst>
          </p:cNvPr>
          <p:cNvSpPr/>
          <p:nvPr/>
        </p:nvSpPr>
        <p:spPr>
          <a:xfrm>
            <a:off x="7472267" y="4073118"/>
            <a:ext cx="1022377" cy="1909988"/>
          </a:xfrm>
          <a:custGeom>
            <a:avLst/>
            <a:gdLst>
              <a:gd name="connsiteX0" fmla="*/ 821545 w 1022377"/>
              <a:gd name="connsiteY0" fmla="*/ 50541 h 1909988"/>
              <a:gd name="connsiteX1" fmla="*/ 696677 w 1022377"/>
              <a:gd name="connsiteY1" fmla="*/ 11731 h 1909988"/>
              <a:gd name="connsiteX2" fmla="*/ 408129 w 1022377"/>
              <a:gd name="connsiteY2" fmla="*/ 178785 h 1909988"/>
              <a:gd name="connsiteX3" fmla="*/ 45336 w 1022377"/>
              <a:gd name="connsiteY3" fmla="*/ 386336 h 1909988"/>
              <a:gd name="connsiteX4" fmla="*/ 6526 w 1022377"/>
              <a:gd name="connsiteY4" fmla="*/ 496018 h 1909988"/>
              <a:gd name="connsiteX5" fmla="*/ 97646 w 1022377"/>
              <a:gd name="connsiteY5" fmla="*/ 954994 h 1909988"/>
              <a:gd name="connsiteX6" fmla="*/ 6526 w 1022377"/>
              <a:gd name="connsiteY6" fmla="*/ 1413970 h 1909988"/>
              <a:gd name="connsiteX7" fmla="*/ 45336 w 1022377"/>
              <a:gd name="connsiteY7" fmla="*/ 1523652 h 1909988"/>
              <a:gd name="connsiteX8" fmla="*/ 694990 w 1022377"/>
              <a:gd name="connsiteY8" fmla="*/ 1898258 h 1909988"/>
              <a:gd name="connsiteX9" fmla="*/ 819858 w 1022377"/>
              <a:gd name="connsiteY9" fmla="*/ 1859447 h 1909988"/>
              <a:gd name="connsiteX10" fmla="*/ 1022348 w 1022377"/>
              <a:gd name="connsiteY10" fmla="*/ 953307 h 1909988"/>
              <a:gd name="connsiteX11" fmla="*/ 821545 w 1022377"/>
              <a:gd name="connsiteY11" fmla="*/ 50541 h 190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77" h="1909988">
                <a:moveTo>
                  <a:pt x="821545" y="50541"/>
                </a:moveTo>
                <a:cubicBezTo>
                  <a:pt x="799609" y="3294"/>
                  <a:pt x="740550" y="-13580"/>
                  <a:pt x="696677" y="11731"/>
                </a:cubicBezTo>
                <a:lnTo>
                  <a:pt x="408129" y="178785"/>
                </a:lnTo>
                <a:lnTo>
                  <a:pt x="45336" y="386336"/>
                </a:lnTo>
                <a:cubicBezTo>
                  <a:pt x="6526" y="408273"/>
                  <a:pt x="-10348" y="455520"/>
                  <a:pt x="6526" y="496018"/>
                </a:cubicBezTo>
                <a:cubicBezTo>
                  <a:pt x="65585" y="637761"/>
                  <a:pt x="97646" y="793003"/>
                  <a:pt x="97646" y="954994"/>
                </a:cubicBezTo>
                <a:cubicBezTo>
                  <a:pt x="97646" y="1116986"/>
                  <a:pt x="65585" y="1272228"/>
                  <a:pt x="6526" y="1413970"/>
                </a:cubicBezTo>
                <a:cubicBezTo>
                  <a:pt x="-10348" y="1454468"/>
                  <a:pt x="6526" y="1501716"/>
                  <a:pt x="45336" y="1523652"/>
                </a:cubicBezTo>
                <a:lnTo>
                  <a:pt x="694990" y="1898258"/>
                </a:lnTo>
                <a:cubicBezTo>
                  <a:pt x="740550" y="1923569"/>
                  <a:pt x="797922" y="1906695"/>
                  <a:pt x="819858" y="1859447"/>
                </a:cubicBezTo>
                <a:cubicBezTo>
                  <a:pt x="953164" y="1577649"/>
                  <a:pt x="1022348" y="1267165"/>
                  <a:pt x="1022348" y="953307"/>
                </a:cubicBezTo>
                <a:cubicBezTo>
                  <a:pt x="1024035" y="642823"/>
                  <a:pt x="953164" y="332339"/>
                  <a:pt x="821545" y="50541"/>
                </a:cubicBezTo>
                <a:close/>
              </a:path>
            </a:pathLst>
          </a:custGeom>
          <a:solidFill>
            <a:schemeClr val="accent1"/>
          </a:solidFill>
          <a:ln w="16858"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670AA803-ACFF-4CF0-9971-024C604E3D64}"/>
              </a:ext>
            </a:extLst>
          </p:cNvPr>
          <p:cNvSpPr/>
          <p:nvPr/>
        </p:nvSpPr>
        <p:spPr>
          <a:xfrm>
            <a:off x="6449472" y="5729841"/>
            <a:ext cx="1679665" cy="1421447"/>
          </a:xfrm>
          <a:custGeom>
            <a:avLst/>
            <a:gdLst>
              <a:gd name="connsiteX0" fmla="*/ 0 w 1679665"/>
              <a:gd name="connsiteY0" fmla="*/ 580704 h 1421447"/>
              <a:gd name="connsiteX1" fmla="*/ 0 w 1679665"/>
              <a:gd name="connsiteY1" fmla="*/ 1331602 h 1421447"/>
              <a:gd name="connsiteX2" fmla="*/ 96182 w 1679665"/>
              <a:gd name="connsiteY2" fmla="*/ 1421035 h 1421447"/>
              <a:gd name="connsiteX3" fmla="*/ 1663788 w 1679665"/>
              <a:gd name="connsiteY3" fmla="*/ 514895 h 1421447"/>
              <a:gd name="connsiteX4" fmla="*/ 1635102 w 1679665"/>
              <a:gd name="connsiteY4" fmla="*/ 386652 h 1421447"/>
              <a:gd name="connsiteX5" fmla="*/ 985448 w 1679665"/>
              <a:gd name="connsiteY5" fmla="*/ 12046 h 1421447"/>
              <a:gd name="connsiteX6" fmla="*/ 869017 w 1679665"/>
              <a:gd name="connsiteY6" fmla="*/ 33983 h 1421447"/>
              <a:gd name="connsiteX7" fmla="*/ 75934 w 1679665"/>
              <a:gd name="connsiteY7" fmla="*/ 491271 h 1421447"/>
              <a:gd name="connsiteX8" fmla="*/ 0 w 1679665"/>
              <a:gd name="connsiteY8" fmla="*/ 580704 h 142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665" h="1421447">
                <a:moveTo>
                  <a:pt x="0" y="580704"/>
                </a:moveTo>
                <a:lnTo>
                  <a:pt x="0" y="1331602"/>
                </a:lnTo>
                <a:cubicBezTo>
                  <a:pt x="0" y="1383912"/>
                  <a:pt x="43873" y="1426097"/>
                  <a:pt x="96182" y="1421035"/>
                </a:cubicBezTo>
                <a:cubicBezTo>
                  <a:pt x="725587" y="1367038"/>
                  <a:pt x="1302682" y="1034618"/>
                  <a:pt x="1663788" y="514895"/>
                </a:cubicBezTo>
                <a:cubicBezTo>
                  <a:pt x="1694162" y="472710"/>
                  <a:pt x="1678975" y="413650"/>
                  <a:pt x="1635102" y="386652"/>
                </a:cubicBezTo>
                <a:lnTo>
                  <a:pt x="985448" y="12046"/>
                </a:lnTo>
                <a:cubicBezTo>
                  <a:pt x="946638" y="-9890"/>
                  <a:pt x="897703" y="-1453"/>
                  <a:pt x="869017" y="33983"/>
                </a:cubicBezTo>
                <a:cubicBezTo>
                  <a:pt x="680027" y="278657"/>
                  <a:pt x="398229" y="449086"/>
                  <a:pt x="75934" y="491271"/>
                </a:cubicBezTo>
                <a:cubicBezTo>
                  <a:pt x="32061" y="498021"/>
                  <a:pt x="0" y="535144"/>
                  <a:pt x="0" y="580704"/>
                </a:cubicBezTo>
                <a:close/>
              </a:path>
            </a:pathLst>
          </a:custGeom>
          <a:solidFill>
            <a:schemeClr val="accent1"/>
          </a:solidFill>
          <a:ln w="16858"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AA008BF7-D813-4EC0-A9F1-B81FC72AD4B6}"/>
              </a:ext>
            </a:extLst>
          </p:cNvPr>
          <p:cNvSpPr/>
          <p:nvPr/>
        </p:nvSpPr>
        <p:spPr>
          <a:xfrm>
            <a:off x="5313843" y="3975167"/>
            <a:ext cx="2105890" cy="2105890"/>
          </a:xfrm>
          <a:custGeom>
            <a:avLst/>
            <a:gdLst>
              <a:gd name="connsiteX0" fmla="*/ 2105890 w 2105890"/>
              <a:gd name="connsiteY0" fmla="*/ 1052945 h 2105890"/>
              <a:gd name="connsiteX1" fmla="*/ 1052945 w 2105890"/>
              <a:gd name="connsiteY1" fmla="*/ 2105890 h 2105890"/>
              <a:gd name="connsiteX2" fmla="*/ 0 w 2105890"/>
              <a:gd name="connsiteY2" fmla="*/ 1052945 h 2105890"/>
              <a:gd name="connsiteX3" fmla="*/ 1052945 w 2105890"/>
              <a:gd name="connsiteY3" fmla="*/ 0 h 2105890"/>
              <a:gd name="connsiteX4" fmla="*/ 2105890 w 2105890"/>
              <a:gd name="connsiteY4" fmla="*/ 1052945 h 2105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5890" h="2105890">
                <a:moveTo>
                  <a:pt x="2105890" y="1052945"/>
                </a:moveTo>
                <a:cubicBezTo>
                  <a:pt x="2105890" y="1634471"/>
                  <a:pt x="1634471" y="2105890"/>
                  <a:pt x="1052945" y="2105890"/>
                </a:cubicBezTo>
                <a:cubicBezTo>
                  <a:pt x="471420" y="2105890"/>
                  <a:pt x="0" y="1634470"/>
                  <a:pt x="0" y="1052945"/>
                </a:cubicBezTo>
                <a:cubicBezTo>
                  <a:pt x="0" y="471419"/>
                  <a:pt x="471420" y="0"/>
                  <a:pt x="1052945" y="0"/>
                </a:cubicBezTo>
                <a:cubicBezTo>
                  <a:pt x="1634471" y="0"/>
                  <a:pt x="2105890" y="471419"/>
                  <a:pt x="2105890" y="1052945"/>
                </a:cubicBezTo>
                <a:close/>
              </a:path>
            </a:pathLst>
          </a:custGeom>
          <a:solidFill>
            <a:schemeClr val="accent2"/>
          </a:solidFill>
          <a:ln w="16858" cap="flat">
            <a:noFill/>
            <a:prstDash val="solid"/>
            <a:miter/>
          </a:ln>
        </p:spPr>
        <p:txBody>
          <a:bodyPr rtlCol="0" anchor="ctr"/>
          <a:lstStyle/>
          <a:p>
            <a:endParaRPr lang="en-IN"/>
          </a:p>
        </p:txBody>
      </p:sp>
      <p:sp>
        <p:nvSpPr>
          <p:cNvPr id="61" name="TextBox 60">
            <a:extLst>
              <a:ext uri="{FF2B5EF4-FFF2-40B4-BE49-F238E27FC236}">
                <a16:creationId xmlns:a16="http://schemas.microsoft.com/office/drawing/2014/main" id="{87AB8491-DCE6-408E-9E01-7AFCBC31D4DE}"/>
              </a:ext>
            </a:extLst>
          </p:cNvPr>
          <p:cNvSpPr txBox="1"/>
          <p:nvPr/>
        </p:nvSpPr>
        <p:spPr>
          <a:xfrm>
            <a:off x="5471784" y="4371934"/>
            <a:ext cx="1836308" cy="1216664"/>
          </a:xfrm>
          <a:prstGeom prst="rect">
            <a:avLst/>
          </a:prstGeom>
          <a:noFill/>
        </p:spPr>
        <p:txBody>
          <a:bodyPr wrap="square">
            <a:spAutoFit/>
          </a:bodyPr>
          <a:lstStyle/>
          <a:p>
            <a:pPr algn="ctr"/>
            <a:r>
              <a:rPr lang="en-US" sz="24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Major Areas of CRE Risk</a:t>
            </a:r>
            <a:endParaRPr lang="en-US" sz="2400" b="1" dirty="0">
              <a:solidFill>
                <a:schemeClr val="bg1"/>
              </a:solidFill>
            </a:endParaRPr>
          </a:p>
        </p:txBody>
      </p:sp>
      <p:sp>
        <p:nvSpPr>
          <p:cNvPr id="62" name="TextBox 61">
            <a:extLst>
              <a:ext uri="{FF2B5EF4-FFF2-40B4-BE49-F238E27FC236}">
                <a16:creationId xmlns:a16="http://schemas.microsoft.com/office/drawing/2014/main" id="{6C3AC97A-B92E-4325-928F-43F4476E15FC}"/>
              </a:ext>
            </a:extLst>
          </p:cNvPr>
          <p:cNvSpPr txBox="1"/>
          <p:nvPr/>
        </p:nvSpPr>
        <p:spPr>
          <a:xfrm>
            <a:off x="7956219" y="2829777"/>
            <a:ext cx="1937316" cy="369332"/>
          </a:xfrm>
          <a:prstGeom prst="rect">
            <a:avLst/>
          </a:prstGeom>
          <a:noFill/>
        </p:spPr>
        <p:txBody>
          <a:bodyPr wrap="square">
            <a:spAutoFit/>
          </a:bodyPr>
          <a:lstStyle/>
          <a:p>
            <a:pPr algn="ctr"/>
            <a:r>
              <a:rPr lang="en-IN" b="1" dirty="0">
                <a:latin typeface="Arial" panose="020B0604020202020204" pitchFamily="34" charset="0"/>
                <a:cs typeface="Arial" panose="020B0604020202020204" pitchFamily="34" charset="0"/>
              </a:rPr>
              <a:t>Transaction</a:t>
            </a:r>
          </a:p>
        </p:txBody>
      </p:sp>
      <p:sp>
        <p:nvSpPr>
          <p:cNvPr id="63" name="TextBox 62">
            <a:extLst>
              <a:ext uri="{FF2B5EF4-FFF2-40B4-BE49-F238E27FC236}">
                <a16:creationId xmlns:a16="http://schemas.microsoft.com/office/drawing/2014/main" id="{7A798971-570B-4E29-AEA8-355CDD3F7E16}"/>
              </a:ext>
            </a:extLst>
          </p:cNvPr>
          <p:cNvSpPr txBox="1"/>
          <p:nvPr/>
        </p:nvSpPr>
        <p:spPr>
          <a:xfrm>
            <a:off x="8880647" y="4859274"/>
            <a:ext cx="1937316" cy="369332"/>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Concentration</a:t>
            </a:r>
          </a:p>
        </p:txBody>
      </p:sp>
      <p:grpSp>
        <p:nvGrpSpPr>
          <p:cNvPr id="64" name="Group 63">
            <a:extLst>
              <a:ext uri="{FF2B5EF4-FFF2-40B4-BE49-F238E27FC236}">
                <a16:creationId xmlns:a16="http://schemas.microsoft.com/office/drawing/2014/main" id="{0041FCD1-D226-430E-86B1-7119F9757E18}"/>
              </a:ext>
            </a:extLst>
          </p:cNvPr>
          <p:cNvGrpSpPr/>
          <p:nvPr/>
        </p:nvGrpSpPr>
        <p:grpSpPr>
          <a:xfrm>
            <a:off x="7536307" y="3039663"/>
            <a:ext cx="1297497" cy="3944002"/>
            <a:chOff x="7693160" y="3277319"/>
            <a:chExt cx="1297497" cy="3944002"/>
          </a:xfrm>
        </p:grpSpPr>
        <p:grpSp>
          <p:nvGrpSpPr>
            <p:cNvPr id="65" name="Group 64">
              <a:extLst>
                <a:ext uri="{FF2B5EF4-FFF2-40B4-BE49-F238E27FC236}">
                  <a16:creationId xmlns:a16="http://schemas.microsoft.com/office/drawing/2014/main" id="{B4922673-A385-46C9-BCF7-298D7D4270B9}"/>
                </a:ext>
              </a:extLst>
            </p:cNvPr>
            <p:cNvGrpSpPr/>
            <p:nvPr/>
          </p:nvGrpSpPr>
          <p:grpSpPr>
            <a:xfrm>
              <a:off x="7693160" y="3277319"/>
              <a:ext cx="539212" cy="181541"/>
              <a:chOff x="7693160" y="3277319"/>
              <a:chExt cx="539212" cy="181541"/>
            </a:xfrm>
          </p:grpSpPr>
          <p:cxnSp>
            <p:nvCxnSpPr>
              <p:cNvPr id="70" name="Straight Connector 69">
                <a:extLst>
                  <a:ext uri="{FF2B5EF4-FFF2-40B4-BE49-F238E27FC236}">
                    <a16:creationId xmlns:a16="http://schemas.microsoft.com/office/drawing/2014/main" id="{CF58F09B-C1DA-4C31-8CBA-3F9C0437355D}"/>
                  </a:ext>
                </a:extLst>
              </p:cNvPr>
              <p:cNvCxnSpPr>
                <a:cxnSpLocks/>
              </p:cNvCxnSpPr>
              <p:nvPr/>
            </p:nvCxnSpPr>
            <p:spPr>
              <a:xfrm flipV="1">
                <a:off x="8002413" y="3277319"/>
                <a:ext cx="229959" cy="0"/>
              </a:xfrm>
              <a:prstGeom prst="line">
                <a:avLst/>
              </a:prstGeom>
              <a:ln w="38100">
                <a:solidFill>
                  <a:srgbClr val="0A3E6E"/>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9B1A52C-C102-4AE7-A11B-87BDCD089A03}"/>
                  </a:ext>
                </a:extLst>
              </p:cNvPr>
              <p:cNvCxnSpPr>
                <a:cxnSpLocks/>
              </p:cNvCxnSpPr>
              <p:nvPr/>
            </p:nvCxnSpPr>
            <p:spPr>
              <a:xfrm flipV="1">
                <a:off x="7693160" y="3277319"/>
                <a:ext cx="309253" cy="181541"/>
              </a:xfrm>
              <a:prstGeom prst="line">
                <a:avLst/>
              </a:prstGeom>
              <a:ln w="38100">
                <a:solidFill>
                  <a:srgbClr val="0A3E6E"/>
                </a:solidFill>
                <a:prstDash val="sysDot"/>
                <a:tailEnd type="none"/>
              </a:ln>
            </p:spPr>
            <p:style>
              <a:lnRef idx="1">
                <a:schemeClr val="accent1"/>
              </a:lnRef>
              <a:fillRef idx="0">
                <a:schemeClr val="accent1"/>
              </a:fillRef>
              <a:effectRef idx="0">
                <a:schemeClr val="accent1"/>
              </a:effectRef>
              <a:fontRef idx="minor">
                <a:schemeClr val="tx1"/>
              </a:fontRef>
            </p:style>
          </p:cxnSp>
        </p:grpSp>
        <p:cxnSp>
          <p:nvCxnSpPr>
            <p:cNvPr id="66" name="Straight Connector 65">
              <a:extLst>
                <a:ext uri="{FF2B5EF4-FFF2-40B4-BE49-F238E27FC236}">
                  <a16:creationId xmlns:a16="http://schemas.microsoft.com/office/drawing/2014/main" id="{942231C1-FE32-463F-9963-AB92E58E20E0}"/>
                </a:ext>
              </a:extLst>
            </p:cNvPr>
            <p:cNvCxnSpPr>
              <a:cxnSpLocks/>
            </p:cNvCxnSpPr>
            <p:nvPr/>
          </p:nvCxnSpPr>
          <p:spPr>
            <a:xfrm flipV="1">
              <a:off x="8712406" y="5257892"/>
              <a:ext cx="278251" cy="0"/>
            </a:xfrm>
            <a:prstGeom prst="line">
              <a:avLst/>
            </a:prstGeom>
            <a:ln w="38100">
              <a:solidFill>
                <a:srgbClr val="0A3E6E"/>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ACCD275-DC56-4ACD-A7FA-CF24DFAF56FB}"/>
                </a:ext>
              </a:extLst>
            </p:cNvPr>
            <p:cNvGrpSpPr/>
            <p:nvPr/>
          </p:nvGrpSpPr>
          <p:grpSpPr>
            <a:xfrm flipV="1">
              <a:off x="7693160" y="7039780"/>
              <a:ext cx="539212" cy="181541"/>
              <a:chOff x="7693160" y="3277319"/>
              <a:chExt cx="539212" cy="181541"/>
            </a:xfrm>
          </p:grpSpPr>
          <p:cxnSp>
            <p:nvCxnSpPr>
              <p:cNvPr id="68" name="Straight Connector 67">
                <a:extLst>
                  <a:ext uri="{FF2B5EF4-FFF2-40B4-BE49-F238E27FC236}">
                    <a16:creationId xmlns:a16="http://schemas.microsoft.com/office/drawing/2014/main" id="{83ADE8AD-72A2-4AE7-B518-8D4BB9E2DAC3}"/>
                  </a:ext>
                </a:extLst>
              </p:cNvPr>
              <p:cNvCxnSpPr>
                <a:cxnSpLocks/>
              </p:cNvCxnSpPr>
              <p:nvPr/>
            </p:nvCxnSpPr>
            <p:spPr>
              <a:xfrm flipV="1">
                <a:off x="8002413" y="3277319"/>
                <a:ext cx="229959" cy="0"/>
              </a:xfrm>
              <a:prstGeom prst="line">
                <a:avLst/>
              </a:prstGeom>
              <a:ln w="38100">
                <a:solidFill>
                  <a:srgbClr val="0A3E6E"/>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C28D10D-8CC5-44FC-81F4-4BAED275EA45}"/>
                  </a:ext>
                </a:extLst>
              </p:cNvPr>
              <p:cNvCxnSpPr>
                <a:cxnSpLocks/>
              </p:cNvCxnSpPr>
              <p:nvPr/>
            </p:nvCxnSpPr>
            <p:spPr>
              <a:xfrm flipV="1">
                <a:off x="7693160" y="3277319"/>
                <a:ext cx="309253" cy="181541"/>
              </a:xfrm>
              <a:prstGeom prst="line">
                <a:avLst/>
              </a:prstGeom>
              <a:ln w="38100">
                <a:solidFill>
                  <a:srgbClr val="0A3E6E"/>
                </a:solidFill>
                <a:prstDash val="sysDot"/>
                <a:tailEnd type="none"/>
              </a:ln>
            </p:spPr>
            <p:style>
              <a:lnRef idx="1">
                <a:schemeClr val="accent1"/>
              </a:lnRef>
              <a:fillRef idx="0">
                <a:schemeClr val="accent1"/>
              </a:fillRef>
              <a:effectRef idx="0">
                <a:schemeClr val="accent1"/>
              </a:effectRef>
              <a:fontRef idx="minor">
                <a:schemeClr val="tx1"/>
              </a:fontRef>
            </p:style>
          </p:cxnSp>
        </p:grpSp>
      </p:grpSp>
      <p:sp>
        <p:nvSpPr>
          <p:cNvPr id="72" name="TextBox 71">
            <a:extLst>
              <a:ext uri="{FF2B5EF4-FFF2-40B4-BE49-F238E27FC236}">
                <a16:creationId xmlns:a16="http://schemas.microsoft.com/office/drawing/2014/main" id="{BBC4BF7E-D1E0-4364-AA73-A5CA358A0F14}"/>
              </a:ext>
            </a:extLst>
          </p:cNvPr>
          <p:cNvSpPr txBox="1"/>
          <p:nvPr/>
        </p:nvSpPr>
        <p:spPr>
          <a:xfrm>
            <a:off x="8222545" y="6835020"/>
            <a:ext cx="2904298" cy="369332"/>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Construction</a:t>
            </a:r>
          </a:p>
        </p:txBody>
      </p:sp>
      <p:grpSp>
        <p:nvGrpSpPr>
          <p:cNvPr id="73" name="Group 72">
            <a:extLst>
              <a:ext uri="{FF2B5EF4-FFF2-40B4-BE49-F238E27FC236}">
                <a16:creationId xmlns:a16="http://schemas.microsoft.com/office/drawing/2014/main" id="{C04F68D3-FB49-4BF5-B70A-5AAA14813013}"/>
              </a:ext>
            </a:extLst>
          </p:cNvPr>
          <p:cNvGrpSpPr/>
          <p:nvPr/>
        </p:nvGrpSpPr>
        <p:grpSpPr>
          <a:xfrm flipH="1">
            <a:off x="4623225" y="3053483"/>
            <a:ext cx="539212" cy="181541"/>
            <a:chOff x="7693160" y="3277319"/>
            <a:chExt cx="539212" cy="181541"/>
          </a:xfrm>
        </p:grpSpPr>
        <p:cxnSp>
          <p:nvCxnSpPr>
            <p:cNvPr id="74" name="Straight Connector 73">
              <a:extLst>
                <a:ext uri="{FF2B5EF4-FFF2-40B4-BE49-F238E27FC236}">
                  <a16:creationId xmlns:a16="http://schemas.microsoft.com/office/drawing/2014/main" id="{FDF12F64-4BE2-4E35-B077-952D470E78A9}"/>
                </a:ext>
              </a:extLst>
            </p:cNvPr>
            <p:cNvCxnSpPr>
              <a:cxnSpLocks/>
            </p:cNvCxnSpPr>
            <p:nvPr/>
          </p:nvCxnSpPr>
          <p:spPr>
            <a:xfrm flipV="1">
              <a:off x="8002413" y="3277319"/>
              <a:ext cx="229959" cy="0"/>
            </a:xfrm>
            <a:prstGeom prst="line">
              <a:avLst/>
            </a:prstGeom>
            <a:ln w="38100">
              <a:solidFill>
                <a:srgbClr val="0A3E6E"/>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32A0D4C-E6FC-47EA-BA7B-FCB54B0A481B}"/>
                </a:ext>
              </a:extLst>
            </p:cNvPr>
            <p:cNvCxnSpPr>
              <a:cxnSpLocks/>
            </p:cNvCxnSpPr>
            <p:nvPr/>
          </p:nvCxnSpPr>
          <p:spPr>
            <a:xfrm flipV="1">
              <a:off x="7693160" y="3277319"/>
              <a:ext cx="309253" cy="181541"/>
            </a:xfrm>
            <a:prstGeom prst="line">
              <a:avLst/>
            </a:prstGeom>
            <a:ln w="38100">
              <a:solidFill>
                <a:srgbClr val="0A3E6E"/>
              </a:solidFill>
              <a:prstDash val="sysDot"/>
              <a:tailEnd type="none"/>
            </a:ln>
          </p:spPr>
          <p:style>
            <a:lnRef idx="1">
              <a:schemeClr val="accent1"/>
            </a:lnRef>
            <a:fillRef idx="0">
              <a:schemeClr val="accent1"/>
            </a:fillRef>
            <a:effectRef idx="0">
              <a:schemeClr val="accent1"/>
            </a:effectRef>
            <a:fontRef idx="minor">
              <a:schemeClr val="tx1"/>
            </a:fontRef>
          </p:style>
        </p:cxnSp>
      </p:grpSp>
      <p:cxnSp>
        <p:nvCxnSpPr>
          <p:cNvPr id="76" name="Straight Connector 75">
            <a:extLst>
              <a:ext uri="{FF2B5EF4-FFF2-40B4-BE49-F238E27FC236}">
                <a16:creationId xmlns:a16="http://schemas.microsoft.com/office/drawing/2014/main" id="{88100E95-37D2-429E-9975-9368F8054B04}"/>
              </a:ext>
            </a:extLst>
          </p:cNvPr>
          <p:cNvCxnSpPr>
            <a:cxnSpLocks/>
          </p:cNvCxnSpPr>
          <p:nvPr/>
        </p:nvCxnSpPr>
        <p:spPr>
          <a:xfrm flipH="1" flipV="1">
            <a:off x="3888090" y="5034056"/>
            <a:ext cx="278251" cy="0"/>
          </a:xfrm>
          <a:prstGeom prst="line">
            <a:avLst/>
          </a:prstGeom>
          <a:ln w="38100">
            <a:solidFill>
              <a:srgbClr val="0A3E6E"/>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F44ADA29-A004-4D58-B5E6-A2A8F414E640}"/>
              </a:ext>
            </a:extLst>
          </p:cNvPr>
          <p:cNvGrpSpPr/>
          <p:nvPr/>
        </p:nvGrpSpPr>
        <p:grpSpPr>
          <a:xfrm flipH="1" flipV="1">
            <a:off x="4623225" y="6815944"/>
            <a:ext cx="539212" cy="181541"/>
            <a:chOff x="7693160" y="3277319"/>
            <a:chExt cx="539212" cy="181541"/>
          </a:xfrm>
        </p:grpSpPr>
        <p:cxnSp>
          <p:nvCxnSpPr>
            <p:cNvPr id="78" name="Straight Connector 77">
              <a:extLst>
                <a:ext uri="{FF2B5EF4-FFF2-40B4-BE49-F238E27FC236}">
                  <a16:creationId xmlns:a16="http://schemas.microsoft.com/office/drawing/2014/main" id="{A2D8E0E8-A798-4CA5-9739-07D768CDF0E4}"/>
                </a:ext>
              </a:extLst>
            </p:cNvPr>
            <p:cNvCxnSpPr>
              <a:cxnSpLocks/>
            </p:cNvCxnSpPr>
            <p:nvPr/>
          </p:nvCxnSpPr>
          <p:spPr>
            <a:xfrm flipV="1">
              <a:off x="8002413" y="3277319"/>
              <a:ext cx="229959" cy="0"/>
            </a:xfrm>
            <a:prstGeom prst="line">
              <a:avLst/>
            </a:prstGeom>
            <a:ln w="38100">
              <a:solidFill>
                <a:srgbClr val="0A3E6E"/>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B6D56A-22EB-4833-B04F-5368A7F00922}"/>
                </a:ext>
              </a:extLst>
            </p:cNvPr>
            <p:cNvCxnSpPr>
              <a:cxnSpLocks/>
            </p:cNvCxnSpPr>
            <p:nvPr/>
          </p:nvCxnSpPr>
          <p:spPr>
            <a:xfrm flipV="1">
              <a:off x="7693160" y="3277319"/>
              <a:ext cx="309253" cy="181541"/>
            </a:xfrm>
            <a:prstGeom prst="line">
              <a:avLst/>
            </a:prstGeom>
            <a:ln w="38100">
              <a:solidFill>
                <a:srgbClr val="0A3E6E"/>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80" name="TextBox 79">
            <a:extLst>
              <a:ext uri="{FF2B5EF4-FFF2-40B4-BE49-F238E27FC236}">
                <a16:creationId xmlns:a16="http://schemas.microsoft.com/office/drawing/2014/main" id="{54BFF077-C426-49C1-938B-231EBEAC1023}"/>
              </a:ext>
            </a:extLst>
          </p:cNvPr>
          <p:cNvSpPr txBox="1"/>
          <p:nvPr/>
        </p:nvSpPr>
        <p:spPr>
          <a:xfrm>
            <a:off x="2951635" y="6608923"/>
            <a:ext cx="1546164" cy="646331"/>
          </a:xfrm>
          <a:prstGeom prst="rect">
            <a:avLst/>
          </a:prstGeom>
          <a:noFill/>
        </p:spPr>
        <p:txBody>
          <a:bodyPr wrap="square">
            <a:spAutoFit/>
          </a:bodyPr>
          <a:lstStyle/>
          <a:p>
            <a:pPr algn="r"/>
            <a:r>
              <a:rPr lang="en-IN" b="1" dirty="0">
                <a:latin typeface="Arial" panose="020B0604020202020204" pitchFamily="34" charset="0"/>
                <a:cs typeface="Arial" panose="020B0604020202020204" pitchFamily="34" charset="0"/>
              </a:rPr>
              <a:t>Rollover </a:t>
            </a:r>
            <a:br>
              <a:rPr lang="en-IN" b="1" dirty="0">
                <a:latin typeface="Arial" panose="020B0604020202020204" pitchFamily="34" charset="0"/>
                <a:cs typeface="Arial" panose="020B0604020202020204" pitchFamily="34" charset="0"/>
              </a:rPr>
            </a:br>
            <a:r>
              <a:rPr lang="en-IN" b="1" dirty="0">
                <a:latin typeface="Arial" panose="020B0604020202020204" pitchFamily="34" charset="0"/>
                <a:cs typeface="Arial" panose="020B0604020202020204" pitchFamily="34" charset="0"/>
              </a:rPr>
              <a:t>(Re-leasing)</a:t>
            </a:r>
          </a:p>
        </p:txBody>
      </p:sp>
      <p:sp>
        <p:nvSpPr>
          <p:cNvPr id="81" name="TextBox 80">
            <a:extLst>
              <a:ext uri="{FF2B5EF4-FFF2-40B4-BE49-F238E27FC236}">
                <a16:creationId xmlns:a16="http://schemas.microsoft.com/office/drawing/2014/main" id="{E7E70D39-5829-456F-AFCE-7A5A5645D491}"/>
              </a:ext>
            </a:extLst>
          </p:cNvPr>
          <p:cNvSpPr txBox="1"/>
          <p:nvPr/>
        </p:nvSpPr>
        <p:spPr>
          <a:xfrm>
            <a:off x="1860431" y="4839188"/>
            <a:ext cx="1936730" cy="369332"/>
          </a:xfrm>
          <a:prstGeom prst="rect">
            <a:avLst/>
          </a:prstGeom>
          <a:noFill/>
        </p:spPr>
        <p:txBody>
          <a:bodyPr wrap="square">
            <a:spAutoFit/>
          </a:bodyPr>
          <a:lstStyle/>
          <a:p>
            <a:pPr algn="r"/>
            <a:r>
              <a:rPr lang="en-IN" b="1" dirty="0">
                <a:latin typeface="Arial" panose="020B0604020202020204" pitchFamily="34" charset="0"/>
                <a:cs typeface="Arial" panose="020B0604020202020204" pitchFamily="34" charset="0"/>
              </a:rPr>
              <a:t>Management</a:t>
            </a:r>
          </a:p>
        </p:txBody>
      </p:sp>
      <p:sp>
        <p:nvSpPr>
          <p:cNvPr id="82" name="TextBox 81">
            <a:extLst>
              <a:ext uri="{FF2B5EF4-FFF2-40B4-BE49-F238E27FC236}">
                <a16:creationId xmlns:a16="http://schemas.microsoft.com/office/drawing/2014/main" id="{5444CFB8-4D49-4EF9-A1C1-397D56A34162}"/>
              </a:ext>
            </a:extLst>
          </p:cNvPr>
          <p:cNvSpPr txBox="1"/>
          <p:nvPr/>
        </p:nvSpPr>
        <p:spPr>
          <a:xfrm>
            <a:off x="2636965" y="2828506"/>
            <a:ext cx="1937316" cy="369332"/>
          </a:xfrm>
          <a:prstGeom prst="rect">
            <a:avLst/>
          </a:prstGeom>
          <a:noFill/>
        </p:spPr>
        <p:txBody>
          <a:bodyPr wrap="square">
            <a:spAutoFit/>
          </a:bodyPr>
          <a:lstStyle/>
          <a:p>
            <a:pPr algn="r"/>
            <a:r>
              <a:rPr lang="en-IN" b="1" dirty="0">
                <a:latin typeface="Arial" panose="020B0604020202020204" pitchFamily="34" charset="0"/>
                <a:cs typeface="Arial" panose="020B0604020202020204" pitchFamily="34" charset="0"/>
              </a:rPr>
              <a:t>Environmental</a:t>
            </a:r>
          </a:p>
        </p:txBody>
      </p:sp>
      <p:grpSp>
        <p:nvGrpSpPr>
          <p:cNvPr id="83" name="Graphic 312">
            <a:extLst>
              <a:ext uri="{FF2B5EF4-FFF2-40B4-BE49-F238E27FC236}">
                <a16:creationId xmlns:a16="http://schemas.microsoft.com/office/drawing/2014/main" id="{1A679A00-2B3C-417C-AC5B-C0B945C0DF45}"/>
              </a:ext>
            </a:extLst>
          </p:cNvPr>
          <p:cNvGrpSpPr/>
          <p:nvPr/>
        </p:nvGrpSpPr>
        <p:grpSpPr>
          <a:xfrm>
            <a:off x="6839170" y="6145164"/>
            <a:ext cx="647180" cy="657947"/>
            <a:chOff x="5930223" y="3834126"/>
            <a:chExt cx="1261172" cy="1282153"/>
          </a:xfrm>
          <a:solidFill>
            <a:schemeClr val="bg1"/>
          </a:solidFill>
        </p:grpSpPr>
        <p:sp>
          <p:nvSpPr>
            <p:cNvPr id="84" name="Freeform: Shape 83">
              <a:extLst>
                <a:ext uri="{FF2B5EF4-FFF2-40B4-BE49-F238E27FC236}">
                  <a16:creationId xmlns:a16="http://schemas.microsoft.com/office/drawing/2014/main" id="{B6A142E4-48E0-4CEE-B574-9825F3E526E9}"/>
                </a:ext>
              </a:extLst>
            </p:cNvPr>
            <p:cNvSpPr/>
            <p:nvPr/>
          </p:nvSpPr>
          <p:spPr>
            <a:xfrm>
              <a:off x="5930223" y="3834126"/>
              <a:ext cx="1261172" cy="1270205"/>
            </a:xfrm>
            <a:custGeom>
              <a:avLst/>
              <a:gdLst>
                <a:gd name="connsiteX0" fmla="*/ 1005213 w 1261172"/>
                <a:gd name="connsiteY0" fmla="*/ 1267966 h 1270205"/>
                <a:gd name="connsiteX1" fmla="*/ 762522 w 1261172"/>
                <a:gd name="connsiteY1" fmla="*/ 1267966 h 1270205"/>
                <a:gd name="connsiteX2" fmla="*/ 762522 w 1261172"/>
                <a:gd name="connsiteY2" fmla="*/ 1260498 h 1270205"/>
                <a:gd name="connsiteX3" fmla="*/ 1005213 w 1261172"/>
                <a:gd name="connsiteY3" fmla="*/ 1260498 h 1270205"/>
                <a:gd name="connsiteX4" fmla="*/ 1005213 w 1261172"/>
                <a:gd name="connsiteY4" fmla="*/ 1267966 h 1270205"/>
                <a:gd name="connsiteX5" fmla="*/ 368243 w 1261172"/>
                <a:gd name="connsiteY5" fmla="*/ 1267966 h 1270205"/>
                <a:gd name="connsiteX6" fmla="*/ 311491 w 1261172"/>
                <a:gd name="connsiteY6" fmla="*/ 1267966 h 1270205"/>
                <a:gd name="connsiteX7" fmla="*/ 251751 w 1261172"/>
                <a:gd name="connsiteY7" fmla="*/ 1267966 h 1270205"/>
                <a:gd name="connsiteX8" fmla="*/ 192012 w 1261172"/>
                <a:gd name="connsiteY8" fmla="*/ 1267966 h 1270205"/>
                <a:gd name="connsiteX9" fmla="*/ 32956 w 1261172"/>
                <a:gd name="connsiteY9" fmla="*/ 1267966 h 1270205"/>
                <a:gd name="connsiteX10" fmla="*/ 3833 w 1261172"/>
                <a:gd name="connsiteY10" fmla="*/ 1259752 h 1270205"/>
                <a:gd name="connsiteX11" fmla="*/ 2340 w 1261172"/>
                <a:gd name="connsiteY11" fmla="*/ 1228389 h 1270205"/>
                <a:gd name="connsiteX12" fmla="*/ 28476 w 1261172"/>
                <a:gd name="connsiteY12" fmla="*/ 1116377 h 1270205"/>
                <a:gd name="connsiteX13" fmla="*/ 63573 w 1261172"/>
                <a:gd name="connsiteY13" fmla="*/ 966282 h 1270205"/>
                <a:gd name="connsiteX14" fmla="*/ 136753 w 1261172"/>
                <a:gd name="connsiteY14" fmla="*/ 876674 h 1270205"/>
                <a:gd name="connsiteX15" fmla="*/ 240550 w 1261172"/>
                <a:gd name="connsiteY15" fmla="*/ 828882 h 1270205"/>
                <a:gd name="connsiteX16" fmla="*/ 393632 w 1261172"/>
                <a:gd name="connsiteY16" fmla="*/ 758689 h 1270205"/>
                <a:gd name="connsiteX17" fmla="*/ 454118 w 1261172"/>
                <a:gd name="connsiteY17" fmla="*/ 679534 h 1270205"/>
                <a:gd name="connsiteX18" fmla="*/ 457105 w 1261172"/>
                <a:gd name="connsiteY18" fmla="*/ 665346 h 1270205"/>
                <a:gd name="connsiteX19" fmla="*/ 441424 w 1261172"/>
                <a:gd name="connsiteY19" fmla="*/ 608594 h 1270205"/>
                <a:gd name="connsiteX20" fmla="*/ 408567 w 1261172"/>
                <a:gd name="connsiteY20" fmla="*/ 565283 h 1270205"/>
                <a:gd name="connsiteX21" fmla="*/ 371230 w 1261172"/>
                <a:gd name="connsiteY21" fmla="*/ 500316 h 1270205"/>
                <a:gd name="connsiteX22" fmla="*/ 327919 w 1261172"/>
                <a:gd name="connsiteY22" fmla="*/ 422655 h 1270205"/>
                <a:gd name="connsiteX23" fmla="*/ 316718 w 1261172"/>
                <a:gd name="connsiteY23" fmla="*/ 367396 h 1270205"/>
                <a:gd name="connsiteX24" fmla="*/ 316718 w 1261172"/>
                <a:gd name="connsiteY24" fmla="*/ 360676 h 1270205"/>
                <a:gd name="connsiteX25" fmla="*/ 309250 w 1261172"/>
                <a:gd name="connsiteY25" fmla="*/ 297950 h 1270205"/>
                <a:gd name="connsiteX26" fmla="*/ 312984 w 1261172"/>
                <a:gd name="connsiteY26" fmla="*/ 261359 h 1270205"/>
                <a:gd name="connsiteX27" fmla="*/ 348828 w 1261172"/>
                <a:gd name="connsiteY27" fmla="*/ 232983 h 1270205"/>
                <a:gd name="connsiteX28" fmla="*/ 368990 w 1261172"/>
                <a:gd name="connsiteY28" fmla="*/ 214315 h 1270205"/>
                <a:gd name="connsiteX29" fmla="*/ 521325 w 1261172"/>
                <a:gd name="connsiteY29" fmla="*/ 59739 h 1270205"/>
                <a:gd name="connsiteX30" fmla="*/ 575090 w 1261172"/>
                <a:gd name="connsiteY30" fmla="*/ 48538 h 1270205"/>
                <a:gd name="connsiteX31" fmla="*/ 575090 w 1261172"/>
                <a:gd name="connsiteY31" fmla="*/ 21655 h 1270205"/>
                <a:gd name="connsiteX32" fmla="*/ 581064 w 1261172"/>
                <a:gd name="connsiteY32" fmla="*/ 3734 h 1270205"/>
                <a:gd name="connsiteX33" fmla="*/ 595252 w 1261172"/>
                <a:gd name="connsiteY33" fmla="*/ 0 h 1270205"/>
                <a:gd name="connsiteX34" fmla="*/ 611681 w 1261172"/>
                <a:gd name="connsiteY34" fmla="*/ 21655 h 1270205"/>
                <a:gd name="connsiteX35" fmla="*/ 611681 w 1261172"/>
                <a:gd name="connsiteY35" fmla="*/ 48538 h 1270205"/>
                <a:gd name="connsiteX36" fmla="*/ 664699 w 1261172"/>
                <a:gd name="connsiteY36" fmla="*/ 59739 h 1270205"/>
                <a:gd name="connsiteX37" fmla="*/ 820021 w 1261172"/>
                <a:gd name="connsiteY37" fmla="*/ 215808 h 1270205"/>
                <a:gd name="connsiteX38" fmla="*/ 837196 w 1261172"/>
                <a:gd name="connsiteY38" fmla="*/ 232236 h 1270205"/>
                <a:gd name="connsiteX39" fmla="*/ 876027 w 1261172"/>
                <a:gd name="connsiteY39" fmla="*/ 261359 h 1270205"/>
                <a:gd name="connsiteX40" fmla="*/ 879014 w 1261172"/>
                <a:gd name="connsiteY40" fmla="*/ 302430 h 1270205"/>
                <a:gd name="connsiteX41" fmla="*/ 872293 w 1261172"/>
                <a:gd name="connsiteY41" fmla="*/ 353955 h 1270205"/>
                <a:gd name="connsiteX42" fmla="*/ 872293 w 1261172"/>
                <a:gd name="connsiteY42" fmla="*/ 367396 h 1270205"/>
                <a:gd name="connsiteX43" fmla="*/ 820021 w 1261172"/>
                <a:gd name="connsiteY43" fmla="*/ 493596 h 1270205"/>
                <a:gd name="connsiteX44" fmla="*/ 810314 w 1261172"/>
                <a:gd name="connsiteY44" fmla="*/ 510024 h 1270205"/>
                <a:gd name="connsiteX45" fmla="*/ 744600 w 1261172"/>
                <a:gd name="connsiteY45" fmla="*/ 613821 h 1270205"/>
                <a:gd name="connsiteX46" fmla="*/ 737133 w 1261172"/>
                <a:gd name="connsiteY46" fmla="*/ 639210 h 1270205"/>
                <a:gd name="connsiteX47" fmla="*/ 745347 w 1261172"/>
                <a:gd name="connsiteY47" fmla="*/ 683268 h 1270205"/>
                <a:gd name="connsiteX48" fmla="*/ 747587 w 1261172"/>
                <a:gd name="connsiteY48" fmla="*/ 698949 h 1270205"/>
                <a:gd name="connsiteX49" fmla="*/ 808820 w 1261172"/>
                <a:gd name="connsiteY49" fmla="*/ 755702 h 1270205"/>
                <a:gd name="connsiteX50" fmla="*/ 825995 w 1261172"/>
                <a:gd name="connsiteY50" fmla="*/ 769143 h 1270205"/>
                <a:gd name="connsiteX51" fmla="*/ 919338 w 1261172"/>
                <a:gd name="connsiteY51" fmla="*/ 720605 h 1270205"/>
                <a:gd name="connsiteX52" fmla="*/ 959662 w 1261172"/>
                <a:gd name="connsiteY52" fmla="*/ 699696 h 1270205"/>
                <a:gd name="connsiteX53" fmla="*/ 999239 w 1261172"/>
                <a:gd name="connsiteY53" fmla="*/ 689242 h 1270205"/>
                <a:gd name="connsiteX54" fmla="*/ 1059725 w 1261172"/>
                <a:gd name="connsiteY54" fmla="*/ 703430 h 1270205"/>
                <a:gd name="connsiteX55" fmla="*/ 1236703 w 1261172"/>
                <a:gd name="connsiteY55" fmla="*/ 796772 h 1270205"/>
                <a:gd name="connsiteX56" fmla="*/ 1259852 w 1261172"/>
                <a:gd name="connsiteY56" fmla="*/ 843070 h 1270205"/>
                <a:gd name="connsiteX57" fmla="*/ 1250144 w 1261172"/>
                <a:gd name="connsiteY57" fmla="*/ 906543 h 1270205"/>
                <a:gd name="connsiteX58" fmla="*/ 1240436 w 1261172"/>
                <a:gd name="connsiteY58" fmla="*/ 970016 h 1270205"/>
                <a:gd name="connsiteX59" fmla="*/ 1090341 w 1261172"/>
                <a:gd name="connsiteY59" fmla="*/ 1181344 h 1270205"/>
                <a:gd name="connsiteX60" fmla="*/ 1059725 w 1261172"/>
                <a:gd name="connsiteY60" fmla="*/ 1198519 h 1270205"/>
                <a:gd name="connsiteX61" fmla="*/ 1020148 w 1261172"/>
                <a:gd name="connsiteY61" fmla="*/ 1221668 h 1270205"/>
                <a:gd name="connsiteX62" fmla="*/ 991025 w 1261172"/>
                <a:gd name="connsiteY62" fmla="*/ 1221668 h 1270205"/>
                <a:gd name="connsiteX63" fmla="*/ 957421 w 1261172"/>
                <a:gd name="connsiteY63" fmla="*/ 1202253 h 1270205"/>
                <a:gd name="connsiteX64" fmla="*/ 911870 w 1261172"/>
                <a:gd name="connsiteY64" fmla="*/ 1175370 h 1270205"/>
                <a:gd name="connsiteX65" fmla="*/ 820768 w 1261172"/>
                <a:gd name="connsiteY65" fmla="*/ 1089495 h 1270205"/>
                <a:gd name="connsiteX66" fmla="*/ 649018 w 1261172"/>
                <a:gd name="connsiteY66" fmla="*/ 1089495 h 1270205"/>
                <a:gd name="connsiteX67" fmla="*/ 407820 w 1261172"/>
                <a:gd name="connsiteY67" fmla="*/ 1089495 h 1270205"/>
                <a:gd name="connsiteX68" fmla="*/ 352561 w 1261172"/>
                <a:gd name="connsiteY68" fmla="*/ 1145500 h 1270205"/>
                <a:gd name="connsiteX69" fmla="*/ 352561 w 1261172"/>
                <a:gd name="connsiteY69" fmla="*/ 1199266 h 1270205"/>
                <a:gd name="connsiteX70" fmla="*/ 352561 w 1261172"/>
                <a:gd name="connsiteY70" fmla="*/ 1262739 h 1270205"/>
                <a:gd name="connsiteX71" fmla="*/ 483241 w 1261172"/>
                <a:gd name="connsiteY71" fmla="*/ 1262739 h 1270205"/>
                <a:gd name="connsiteX72" fmla="*/ 483241 w 1261172"/>
                <a:gd name="connsiteY72" fmla="*/ 1270206 h 1270205"/>
                <a:gd name="connsiteX73" fmla="*/ 368243 w 1261172"/>
                <a:gd name="connsiteY73" fmla="*/ 1267966 h 1270205"/>
                <a:gd name="connsiteX74" fmla="*/ 258472 w 1261172"/>
                <a:gd name="connsiteY74" fmla="*/ 1260498 h 1270205"/>
                <a:gd name="connsiteX75" fmla="*/ 310744 w 1261172"/>
                <a:gd name="connsiteY75" fmla="*/ 1260498 h 1270205"/>
                <a:gd name="connsiteX76" fmla="*/ 341360 w 1261172"/>
                <a:gd name="connsiteY76" fmla="*/ 1260498 h 1270205"/>
                <a:gd name="connsiteX77" fmla="*/ 341360 w 1261172"/>
                <a:gd name="connsiteY77" fmla="*/ 1197025 h 1270205"/>
                <a:gd name="connsiteX78" fmla="*/ 341360 w 1261172"/>
                <a:gd name="connsiteY78" fmla="*/ 1143260 h 1270205"/>
                <a:gd name="connsiteX79" fmla="*/ 404087 w 1261172"/>
                <a:gd name="connsiteY79" fmla="*/ 1079787 h 1270205"/>
                <a:gd name="connsiteX80" fmla="*/ 645284 w 1261172"/>
                <a:gd name="connsiteY80" fmla="*/ 1079787 h 1270205"/>
                <a:gd name="connsiteX81" fmla="*/ 811807 w 1261172"/>
                <a:gd name="connsiteY81" fmla="*/ 1079787 h 1270205"/>
                <a:gd name="connsiteX82" fmla="*/ 775217 w 1261172"/>
                <a:gd name="connsiteY82" fmla="*/ 1000633 h 1270205"/>
                <a:gd name="connsiteX83" fmla="*/ 663206 w 1261172"/>
                <a:gd name="connsiteY83" fmla="*/ 1000633 h 1270205"/>
                <a:gd name="connsiteX84" fmla="*/ 436196 w 1261172"/>
                <a:gd name="connsiteY84" fmla="*/ 1000633 h 1270205"/>
                <a:gd name="connsiteX85" fmla="*/ 312237 w 1261172"/>
                <a:gd name="connsiteY85" fmla="*/ 898329 h 1270205"/>
                <a:gd name="connsiteX86" fmla="*/ 309997 w 1261172"/>
                <a:gd name="connsiteY86" fmla="*/ 804240 h 1270205"/>
                <a:gd name="connsiteX87" fmla="*/ 242791 w 1261172"/>
                <a:gd name="connsiteY87" fmla="*/ 835603 h 1270205"/>
                <a:gd name="connsiteX88" fmla="*/ 222629 w 1261172"/>
                <a:gd name="connsiteY88" fmla="*/ 845310 h 1270205"/>
                <a:gd name="connsiteX89" fmla="*/ 222629 w 1261172"/>
                <a:gd name="connsiteY89" fmla="*/ 1011087 h 1270205"/>
                <a:gd name="connsiteX90" fmla="*/ 222629 w 1261172"/>
                <a:gd name="connsiteY90" fmla="*/ 1056638 h 1270205"/>
                <a:gd name="connsiteX91" fmla="*/ 222629 w 1261172"/>
                <a:gd name="connsiteY91" fmla="*/ 1107417 h 1270205"/>
                <a:gd name="connsiteX92" fmla="*/ 222629 w 1261172"/>
                <a:gd name="connsiteY92" fmla="*/ 1261992 h 1270205"/>
                <a:gd name="connsiteX93" fmla="*/ 258472 w 1261172"/>
                <a:gd name="connsiteY93" fmla="*/ 1260498 h 1270205"/>
                <a:gd name="connsiteX94" fmla="*/ 258472 w 1261172"/>
                <a:gd name="connsiteY94" fmla="*/ 1260498 h 1270205"/>
                <a:gd name="connsiteX95" fmla="*/ 215161 w 1261172"/>
                <a:gd name="connsiteY95" fmla="*/ 847551 h 1270205"/>
                <a:gd name="connsiteX96" fmla="*/ 138994 w 1261172"/>
                <a:gd name="connsiteY96" fmla="*/ 882648 h 1270205"/>
                <a:gd name="connsiteX97" fmla="*/ 69547 w 1261172"/>
                <a:gd name="connsiteY97" fmla="*/ 967029 h 1270205"/>
                <a:gd name="connsiteX98" fmla="*/ 34450 w 1261172"/>
                <a:gd name="connsiteY98" fmla="*/ 1117124 h 1270205"/>
                <a:gd name="connsiteX99" fmla="*/ 8314 w 1261172"/>
                <a:gd name="connsiteY99" fmla="*/ 1229135 h 1270205"/>
                <a:gd name="connsiteX100" fmla="*/ 8314 w 1261172"/>
                <a:gd name="connsiteY100" fmla="*/ 1254524 h 1270205"/>
                <a:gd name="connsiteX101" fmla="*/ 32210 w 1261172"/>
                <a:gd name="connsiteY101" fmla="*/ 1259752 h 1270205"/>
                <a:gd name="connsiteX102" fmla="*/ 191265 w 1261172"/>
                <a:gd name="connsiteY102" fmla="*/ 1259752 h 1270205"/>
                <a:gd name="connsiteX103" fmla="*/ 215161 w 1261172"/>
                <a:gd name="connsiteY103" fmla="*/ 1259752 h 1270205"/>
                <a:gd name="connsiteX104" fmla="*/ 215161 w 1261172"/>
                <a:gd name="connsiteY104" fmla="*/ 1105176 h 1270205"/>
                <a:gd name="connsiteX105" fmla="*/ 215161 w 1261172"/>
                <a:gd name="connsiteY105" fmla="*/ 1054398 h 1270205"/>
                <a:gd name="connsiteX106" fmla="*/ 215161 w 1261172"/>
                <a:gd name="connsiteY106" fmla="*/ 1008847 h 1270205"/>
                <a:gd name="connsiteX107" fmla="*/ 215161 w 1261172"/>
                <a:gd name="connsiteY107" fmla="*/ 847551 h 1270205"/>
                <a:gd name="connsiteX108" fmla="*/ 995505 w 1261172"/>
                <a:gd name="connsiteY108" fmla="*/ 693722 h 1270205"/>
                <a:gd name="connsiteX109" fmla="*/ 960409 w 1261172"/>
                <a:gd name="connsiteY109" fmla="*/ 703430 h 1270205"/>
                <a:gd name="connsiteX110" fmla="*/ 920084 w 1261172"/>
                <a:gd name="connsiteY110" fmla="*/ 724339 h 1270205"/>
                <a:gd name="connsiteX111" fmla="*/ 772230 w 1261172"/>
                <a:gd name="connsiteY111" fmla="*/ 801253 h 1270205"/>
                <a:gd name="connsiteX112" fmla="*/ 755055 w 1261172"/>
                <a:gd name="connsiteY112" fmla="*/ 836350 h 1270205"/>
                <a:gd name="connsiteX113" fmla="*/ 771483 w 1261172"/>
                <a:gd name="connsiteY113" fmla="*/ 945374 h 1270205"/>
                <a:gd name="connsiteX114" fmla="*/ 912617 w 1261172"/>
                <a:gd name="connsiteY114" fmla="*/ 1165662 h 1270205"/>
                <a:gd name="connsiteX115" fmla="*/ 958168 w 1261172"/>
                <a:gd name="connsiteY115" fmla="*/ 1192545 h 1270205"/>
                <a:gd name="connsiteX116" fmla="*/ 991772 w 1261172"/>
                <a:gd name="connsiteY116" fmla="*/ 1211960 h 1270205"/>
                <a:gd name="connsiteX117" fmla="*/ 1013427 w 1261172"/>
                <a:gd name="connsiteY117" fmla="*/ 1211960 h 1270205"/>
                <a:gd name="connsiteX118" fmla="*/ 1053004 w 1261172"/>
                <a:gd name="connsiteY118" fmla="*/ 1188811 h 1270205"/>
                <a:gd name="connsiteX119" fmla="*/ 1082874 w 1261172"/>
                <a:gd name="connsiteY119" fmla="*/ 1171636 h 1270205"/>
                <a:gd name="connsiteX120" fmla="*/ 1229235 w 1261172"/>
                <a:gd name="connsiteY120" fmla="*/ 965536 h 1270205"/>
                <a:gd name="connsiteX121" fmla="*/ 1238943 w 1261172"/>
                <a:gd name="connsiteY121" fmla="*/ 902810 h 1270205"/>
                <a:gd name="connsiteX122" fmla="*/ 1248650 w 1261172"/>
                <a:gd name="connsiteY122" fmla="*/ 838590 h 1270205"/>
                <a:gd name="connsiteX123" fmla="*/ 1229982 w 1261172"/>
                <a:gd name="connsiteY123" fmla="*/ 800506 h 1270205"/>
                <a:gd name="connsiteX124" fmla="*/ 1053004 w 1261172"/>
                <a:gd name="connsiteY124" fmla="*/ 706417 h 1270205"/>
                <a:gd name="connsiteX125" fmla="*/ 995505 w 1261172"/>
                <a:gd name="connsiteY125" fmla="*/ 693722 h 1270205"/>
                <a:gd name="connsiteX126" fmla="*/ 995505 w 1261172"/>
                <a:gd name="connsiteY126" fmla="*/ 693722 h 1270205"/>
                <a:gd name="connsiteX127" fmla="*/ 995505 w 1261172"/>
                <a:gd name="connsiteY127" fmla="*/ 693722 h 1270205"/>
                <a:gd name="connsiteX128" fmla="*/ 316718 w 1261172"/>
                <a:gd name="connsiteY128" fmla="*/ 800506 h 1270205"/>
                <a:gd name="connsiteX129" fmla="*/ 318211 w 1261172"/>
                <a:gd name="connsiteY129" fmla="*/ 800506 h 1270205"/>
                <a:gd name="connsiteX130" fmla="*/ 320452 w 1261172"/>
                <a:gd name="connsiteY130" fmla="*/ 896089 h 1270205"/>
                <a:gd name="connsiteX131" fmla="*/ 437690 w 1261172"/>
                <a:gd name="connsiteY131" fmla="*/ 993165 h 1270205"/>
                <a:gd name="connsiteX132" fmla="*/ 664699 w 1261172"/>
                <a:gd name="connsiteY132" fmla="*/ 993165 h 1270205"/>
                <a:gd name="connsiteX133" fmla="*/ 774470 w 1261172"/>
                <a:gd name="connsiteY133" fmla="*/ 993165 h 1270205"/>
                <a:gd name="connsiteX134" fmla="*/ 764762 w 1261172"/>
                <a:gd name="connsiteY134" fmla="*/ 946867 h 1270205"/>
                <a:gd name="connsiteX135" fmla="*/ 748334 w 1261172"/>
                <a:gd name="connsiteY135" fmla="*/ 837843 h 1270205"/>
                <a:gd name="connsiteX136" fmla="*/ 769990 w 1261172"/>
                <a:gd name="connsiteY136" fmla="*/ 794532 h 1270205"/>
                <a:gd name="connsiteX137" fmla="*/ 817034 w 1261172"/>
                <a:gd name="connsiteY137" fmla="*/ 769890 h 1270205"/>
                <a:gd name="connsiteX138" fmla="*/ 802846 w 1261172"/>
                <a:gd name="connsiteY138" fmla="*/ 758689 h 1270205"/>
                <a:gd name="connsiteX139" fmla="*/ 738626 w 1261172"/>
                <a:gd name="connsiteY139" fmla="*/ 696709 h 1270205"/>
                <a:gd name="connsiteX140" fmla="*/ 736386 w 1261172"/>
                <a:gd name="connsiteY140" fmla="*/ 681028 h 1270205"/>
                <a:gd name="connsiteX141" fmla="*/ 728919 w 1261172"/>
                <a:gd name="connsiteY141" fmla="*/ 637717 h 1270205"/>
                <a:gd name="connsiteX142" fmla="*/ 738626 w 1261172"/>
                <a:gd name="connsiteY142" fmla="*/ 605607 h 1270205"/>
                <a:gd name="connsiteX143" fmla="*/ 802846 w 1261172"/>
                <a:gd name="connsiteY143" fmla="*/ 504050 h 1270205"/>
                <a:gd name="connsiteX144" fmla="*/ 814047 w 1261172"/>
                <a:gd name="connsiteY144" fmla="*/ 485381 h 1270205"/>
                <a:gd name="connsiteX145" fmla="*/ 864826 w 1261172"/>
                <a:gd name="connsiteY145" fmla="*/ 363663 h 1270205"/>
                <a:gd name="connsiteX146" fmla="*/ 864826 w 1261172"/>
                <a:gd name="connsiteY146" fmla="*/ 350968 h 1270205"/>
                <a:gd name="connsiteX147" fmla="*/ 870053 w 1261172"/>
                <a:gd name="connsiteY147" fmla="*/ 303923 h 1270205"/>
                <a:gd name="connsiteX148" fmla="*/ 769990 w 1261172"/>
                <a:gd name="connsiteY148" fmla="*/ 311391 h 1270205"/>
                <a:gd name="connsiteX149" fmla="*/ 732653 w 1261172"/>
                <a:gd name="connsiteY149" fmla="*/ 313631 h 1270205"/>
                <a:gd name="connsiteX150" fmla="*/ 720705 w 1261172"/>
                <a:gd name="connsiteY150" fmla="*/ 314378 h 1270205"/>
                <a:gd name="connsiteX151" fmla="*/ 603466 w 1261172"/>
                <a:gd name="connsiteY151" fmla="*/ 319605 h 1270205"/>
                <a:gd name="connsiteX152" fmla="*/ 598986 w 1261172"/>
                <a:gd name="connsiteY152" fmla="*/ 319605 h 1270205"/>
                <a:gd name="connsiteX153" fmla="*/ 319705 w 1261172"/>
                <a:gd name="connsiteY153" fmla="*/ 306164 h 1270205"/>
                <a:gd name="connsiteX154" fmla="*/ 324185 w 1261172"/>
                <a:gd name="connsiteY154" fmla="*/ 358436 h 1270205"/>
                <a:gd name="connsiteX155" fmla="*/ 324185 w 1261172"/>
                <a:gd name="connsiteY155" fmla="*/ 365156 h 1270205"/>
                <a:gd name="connsiteX156" fmla="*/ 335386 w 1261172"/>
                <a:gd name="connsiteY156" fmla="*/ 417428 h 1270205"/>
                <a:gd name="connsiteX157" fmla="*/ 377951 w 1261172"/>
                <a:gd name="connsiteY157" fmla="*/ 494342 h 1270205"/>
                <a:gd name="connsiteX158" fmla="*/ 416034 w 1261172"/>
                <a:gd name="connsiteY158" fmla="*/ 560056 h 1270205"/>
                <a:gd name="connsiteX159" fmla="*/ 446651 w 1261172"/>
                <a:gd name="connsiteY159" fmla="*/ 601126 h 1270205"/>
                <a:gd name="connsiteX160" fmla="*/ 464573 w 1261172"/>
                <a:gd name="connsiteY160" fmla="*/ 665346 h 1270205"/>
                <a:gd name="connsiteX161" fmla="*/ 461586 w 1261172"/>
                <a:gd name="connsiteY161" fmla="*/ 678041 h 1270205"/>
                <a:gd name="connsiteX162" fmla="*/ 396619 w 1261172"/>
                <a:gd name="connsiteY162" fmla="*/ 763916 h 1270205"/>
                <a:gd name="connsiteX163" fmla="*/ 316718 w 1261172"/>
                <a:gd name="connsiteY163" fmla="*/ 800506 h 1270205"/>
                <a:gd name="connsiteX164" fmla="*/ 601973 w 1261172"/>
                <a:gd name="connsiteY164" fmla="*/ 313631 h 1270205"/>
                <a:gd name="connsiteX165" fmla="*/ 718464 w 1261172"/>
                <a:gd name="connsiteY165" fmla="*/ 308404 h 1270205"/>
                <a:gd name="connsiteX166" fmla="*/ 730412 w 1261172"/>
                <a:gd name="connsiteY166" fmla="*/ 307657 h 1270205"/>
                <a:gd name="connsiteX167" fmla="*/ 767749 w 1261172"/>
                <a:gd name="connsiteY167" fmla="*/ 305417 h 1270205"/>
                <a:gd name="connsiteX168" fmla="*/ 870053 w 1261172"/>
                <a:gd name="connsiteY168" fmla="*/ 297950 h 1270205"/>
                <a:gd name="connsiteX169" fmla="*/ 870053 w 1261172"/>
                <a:gd name="connsiteY169" fmla="*/ 298696 h 1270205"/>
                <a:gd name="connsiteX170" fmla="*/ 870053 w 1261172"/>
                <a:gd name="connsiteY170" fmla="*/ 298696 h 1270205"/>
                <a:gd name="connsiteX171" fmla="*/ 867813 w 1261172"/>
                <a:gd name="connsiteY171" fmla="*/ 263599 h 1270205"/>
                <a:gd name="connsiteX172" fmla="*/ 834209 w 1261172"/>
                <a:gd name="connsiteY172" fmla="*/ 238210 h 1270205"/>
                <a:gd name="connsiteX173" fmla="*/ 811807 w 1261172"/>
                <a:gd name="connsiteY173" fmla="*/ 217302 h 1270205"/>
                <a:gd name="connsiteX174" fmla="*/ 661712 w 1261172"/>
                <a:gd name="connsiteY174" fmla="*/ 66460 h 1270205"/>
                <a:gd name="connsiteX175" fmla="*/ 610934 w 1261172"/>
                <a:gd name="connsiteY175" fmla="*/ 56006 h 1270205"/>
                <a:gd name="connsiteX176" fmla="*/ 610934 w 1261172"/>
                <a:gd name="connsiteY176" fmla="*/ 78408 h 1270205"/>
                <a:gd name="connsiteX177" fmla="*/ 610934 w 1261172"/>
                <a:gd name="connsiteY177" fmla="*/ 110518 h 1270205"/>
                <a:gd name="connsiteX178" fmla="*/ 593012 w 1261172"/>
                <a:gd name="connsiteY178" fmla="*/ 131426 h 1270205"/>
                <a:gd name="connsiteX179" fmla="*/ 580317 w 1261172"/>
                <a:gd name="connsiteY179" fmla="*/ 126946 h 1270205"/>
                <a:gd name="connsiteX180" fmla="*/ 574343 w 1261172"/>
                <a:gd name="connsiteY180" fmla="*/ 110518 h 1270205"/>
                <a:gd name="connsiteX181" fmla="*/ 574343 w 1261172"/>
                <a:gd name="connsiteY181" fmla="*/ 55259 h 1270205"/>
                <a:gd name="connsiteX182" fmla="*/ 523565 w 1261172"/>
                <a:gd name="connsiteY182" fmla="*/ 67207 h 1270205"/>
                <a:gd name="connsiteX183" fmla="*/ 374217 w 1261172"/>
                <a:gd name="connsiteY183" fmla="*/ 216555 h 1270205"/>
                <a:gd name="connsiteX184" fmla="*/ 348828 w 1261172"/>
                <a:gd name="connsiteY184" fmla="*/ 240451 h 1270205"/>
                <a:gd name="connsiteX185" fmla="*/ 317465 w 1261172"/>
                <a:gd name="connsiteY185" fmla="*/ 265093 h 1270205"/>
                <a:gd name="connsiteX186" fmla="*/ 314478 w 1261172"/>
                <a:gd name="connsiteY186" fmla="*/ 295709 h 1270205"/>
                <a:gd name="connsiteX187" fmla="*/ 315971 w 1261172"/>
                <a:gd name="connsiteY187" fmla="*/ 300190 h 1270205"/>
                <a:gd name="connsiteX188" fmla="*/ 601973 w 1261172"/>
                <a:gd name="connsiteY188" fmla="*/ 313631 h 1270205"/>
                <a:gd name="connsiteX189" fmla="*/ 593759 w 1261172"/>
                <a:gd name="connsiteY189" fmla="*/ 7467 h 1270205"/>
                <a:gd name="connsiteX190" fmla="*/ 587038 w 1261172"/>
                <a:gd name="connsiteY190" fmla="*/ 9708 h 1270205"/>
                <a:gd name="connsiteX191" fmla="*/ 583304 w 1261172"/>
                <a:gd name="connsiteY191" fmla="*/ 21655 h 1270205"/>
                <a:gd name="connsiteX192" fmla="*/ 583304 w 1261172"/>
                <a:gd name="connsiteY192" fmla="*/ 110518 h 1270205"/>
                <a:gd name="connsiteX193" fmla="*/ 586291 w 1261172"/>
                <a:gd name="connsiteY193" fmla="*/ 121719 h 1270205"/>
                <a:gd name="connsiteX194" fmla="*/ 593759 w 1261172"/>
                <a:gd name="connsiteY194" fmla="*/ 123959 h 1270205"/>
                <a:gd name="connsiteX195" fmla="*/ 604213 w 1261172"/>
                <a:gd name="connsiteY195" fmla="*/ 110518 h 1270205"/>
                <a:gd name="connsiteX196" fmla="*/ 604213 w 1261172"/>
                <a:gd name="connsiteY196" fmla="*/ 78408 h 1270205"/>
                <a:gd name="connsiteX197" fmla="*/ 604213 w 1261172"/>
                <a:gd name="connsiteY197" fmla="*/ 61233 h 1270205"/>
                <a:gd name="connsiteX198" fmla="*/ 604213 w 1261172"/>
                <a:gd name="connsiteY198" fmla="*/ 61233 h 1270205"/>
                <a:gd name="connsiteX199" fmla="*/ 604213 w 1261172"/>
                <a:gd name="connsiteY199" fmla="*/ 52272 h 1270205"/>
                <a:gd name="connsiteX200" fmla="*/ 604213 w 1261172"/>
                <a:gd name="connsiteY200" fmla="*/ 21655 h 1270205"/>
                <a:gd name="connsiteX201" fmla="*/ 594506 w 1261172"/>
                <a:gd name="connsiteY201" fmla="*/ 7467 h 1270205"/>
                <a:gd name="connsiteX202" fmla="*/ 593759 w 1261172"/>
                <a:gd name="connsiteY202" fmla="*/ 7467 h 12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1261172" h="1270205">
                  <a:moveTo>
                    <a:pt x="1005213" y="1267966"/>
                  </a:moveTo>
                  <a:cubicBezTo>
                    <a:pt x="929045" y="1267966"/>
                    <a:pt x="838690" y="1267966"/>
                    <a:pt x="762522" y="1267966"/>
                  </a:cubicBezTo>
                  <a:lnTo>
                    <a:pt x="762522" y="1260498"/>
                  </a:lnTo>
                  <a:cubicBezTo>
                    <a:pt x="838690" y="1260498"/>
                    <a:pt x="929045" y="1260498"/>
                    <a:pt x="1005213" y="1260498"/>
                  </a:cubicBezTo>
                  <a:lnTo>
                    <a:pt x="1005213" y="1267966"/>
                  </a:lnTo>
                  <a:close/>
                  <a:moveTo>
                    <a:pt x="368243" y="1267966"/>
                  </a:moveTo>
                  <a:cubicBezTo>
                    <a:pt x="349574" y="1267966"/>
                    <a:pt x="330159" y="1267966"/>
                    <a:pt x="311491" y="1267966"/>
                  </a:cubicBezTo>
                  <a:lnTo>
                    <a:pt x="251751" y="1267966"/>
                  </a:lnTo>
                  <a:lnTo>
                    <a:pt x="192012" y="1267966"/>
                  </a:lnTo>
                  <a:cubicBezTo>
                    <a:pt x="138994" y="1267966"/>
                    <a:pt x="85975" y="1267966"/>
                    <a:pt x="32956" y="1267966"/>
                  </a:cubicBezTo>
                  <a:cubicBezTo>
                    <a:pt x="21008" y="1267966"/>
                    <a:pt x="9061" y="1267219"/>
                    <a:pt x="3833" y="1259752"/>
                  </a:cubicBezTo>
                  <a:cubicBezTo>
                    <a:pt x="-1394" y="1253031"/>
                    <a:pt x="-647" y="1241830"/>
                    <a:pt x="2340" y="1228389"/>
                  </a:cubicBezTo>
                  <a:cubicBezTo>
                    <a:pt x="11301" y="1191051"/>
                    <a:pt x="19515" y="1153714"/>
                    <a:pt x="28476" y="1116377"/>
                  </a:cubicBezTo>
                  <a:cubicBezTo>
                    <a:pt x="40424" y="1066346"/>
                    <a:pt x="51625" y="1016314"/>
                    <a:pt x="63573" y="966282"/>
                  </a:cubicBezTo>
                  <a:cubicBezTo>
                    <a:pt x="73280" y="923718"/>
                    <a:pt x="97176" y="894595"/>
                    <a:pt x="136753" y="876674"/>
                  </a:cubicBezTo>
                  <a:cubicBezTo>
                    <a:pt x="171850" y="860992"/>
                    <a:pt x="206947" y="844564"/>
                    <a:pt x="240550" y="828882"/>
                  </a:cubicBezTo>
                  <a:cubicBezTo>
                    <a:pt x="290582" y="805733"/>
                    <a:pt x="342107" y="781838"/>
                    <a:pt x="393632" y="758689"/>
                  </a:cubicBezTo>
                  <a:cubicBezTo>
                    <a:pt x="433209" y="741514"/>
                    <a:pt x="451878" y="716871"/>
                    <a:pt x="454118" y="679534"/>
                  </a:cubicBezTo>
                  <a:cubicBezTo>
                    <a:pt x="454118" y="674307"/>
                    <a:pt x="455612" y="669080"/>
                    <a:pt x="457105" y="665346"/>
                  </a:cubicBezTo>
                  <a:cubicBezTo>
                    <a:pt x="464573" y="641450"/>
                    <a:pt x="459345" y="623529"/>
                    <a:pt x="441424" y="608594"/>
                  </a:cubicBezTo>
                  <a:cubicBezTo>
                    <a:pt x="428729" y="597393"/>
                    <a:pt x="416781" y="582458"/>
                    <a:pt x="408567" y="565283"/>
                  </a:cubicBezTo>
                  <a:cubicBezTo>
                    <a:pt x="398113" y="542880"/>
                    <a:pt x="383925" y="521225"/>
                    <a:pt x="371230" y="500316"/>
                  </a:cubicBezTo>
                  <a:cubicBezTo>
                    <a:pt x="355548" y="475674"/>
                    <a:pt x="339120" y="450285"/>
                    <a:pt x="327919" y="422655"/>
                  </a:cubicBezTo>
                  <a:cubicBezTo>
                    <a:pt x="320452" y="403987"/>
                    <a:pt x="316718" y="386065"/>
                    <a:pt x="316718" y="367396"/>
                  </a:cubicBezTo>
                  <a:lnTo>
                    <a:pt x="316718" y="360676"/>
                  </a:lnTo>
                  <a:cubicBezTo>
                    <a:pt x="316718" y="339020"/>
                    <a:pt x="316718" y="318858"/>
                    <a:pt x="309250" y="297950"/>
                  </a:cubicBezTo>
                  <a:cubicBezTo>
                    <a:pt x="305517" y="286002"/>
                    <a:pt x="306264" y="273307"/>
                    <a:pt x="312984" y="261359"/>
                  </a:cubicBezTo>
                  <a:cubicBezTo>
                    <a:pt x="320452" y="247171"/>
                    <a:pt x="333146" y="237464"/>
                    <a:pt x="348828" y="232983"/>
                  </a:cubicBezTo>
                  <a:cubicBezTo>
                    <a:pt x="360776" y="229996"/>
                    <a:pt x="365256" y="225516"/>
                    <a:pt x="368990" y="214315"/>
                  </a:cubicBezTo>
                  <a:cubicBezTo>
                    <a:pt x="392139" y="137400"/>
                    <a:pt x="444411" y="85128"/>
                    <a:pt x="521325" y="59739"/>
                  </a:cubicBezTo>
                  <a:cubicBezTo>
                    <a:pt x="522072" y="59739"/>
                    <a:pt x="545967" y="51525"/>
                    <a:pt x="575090" y="48538"/>
                  </a:cubicBezTo>
                  <a:cubicBezTo>
                    <a:pt x="575090" y="40324"/>
                    <a:pt x="575090" y="31363"/>
                    <a:pt x="575090" y="21655"/>
                  </a:cubicBezTo>
                  <a:cubicBezTo>
                    <a:pt x="575090" y="13441"/>
                    <a:pt x="577330" y="7467"/>
                    <a:pt x="581064" y="3734"/>
                  </a:cubicBezTo>
                  <a:cubicBezTo>
                    <a:pt x="584798" y="1493"/>
                    <a:pt x="589278" y="0"/>
                    <a:pt x="595252" y="0"/>
                  </a:cubicBezTo>
                  <a:cubicBezTo>
                    <a:pt x="602720" y="747"/>
                    <a:pt x="611681" y="4480"/>
                    <a:pt x="611681" y="21655"/>
                  </a:cubicBezTo>
                  <a:cubicBezTo>
                    <a:pt x="611681" y="30616"/>
                    <a:pt x="611681" y="39577"/>
                    <a:pt x="611681" y="48538"/>
                  </a:cubicBezTo>
                  <a:cubicBezTo>
                    <a:pt x="623628" y="50032"/>
                    <a:pt x="646777" y="53019"/>
                    <a:pt x="664699" y="59739"/>
                  </a:cubicBezTo>
                  <a:cubicBezTo>
                    <a:pt x="743107" y="85875"/>
                    <a:pt x="795379" y="138147"/>
                    <a:pt x="820021" y="215808"/>
                  </a:cubicBezTo>
                  <a:cubicBezTo>
                    <a:pt x="823008" y="225516"/>
                    <a:pt x="827489" y="229249"/>
                    <a:pt x="837196" y="232236"/>
                  </a:cubicBezTo>
                  <a:cubicBezTo>
                    <a:pt x="854371" y="236717"/>
                    <a:pt x="867813" y="247171"/>
                    <a:pt x="876027" y="261359"/>
                  </a:cubicBezTo>
                  <a:cubicBezTo>
                    <a:pt x="882747" y="274054"/>
                    <a:pt x="883494" y="288989"/>
                    <a:pt x="879014" y="302430"/>
                  </a:cubicBezTo>
                  <a:cubicBezTo>
                    <a:pt x="873040" y="319605"/>
                    <a:pt x="872293" y="336033"/>
                    <a:pt x="872293" y="353955"/>
                  </a:cubicBezTo>
                  <a:cubicBezTo>
                    <a:pt x="872293" y="358436"/>
                    <a:pt x="872293" y="362916"/>
                    <a:pt x="872293" y="367396"/>
                  </a:cubicBezTo>
                  <a:cubicBezTo>
                    <a:pt x="870800" y="413694"/>
                    <a:pt x="852878" y="456259"/>
                    <a:pt x="820021" y="493596"/>
                  </a:cubicBezTo>
                  <a:cubicBezTo>
                    <a:pt x="816288" y="498076"/>
                    <a:pt x="812554" y="503303"/>
                    <a:pt x="810314" y="510024"/>
                  </a:cubicBezTo>
                  <a:cubicBezTo>
                    <a:pt x="793885" y="550348"/>
                    <a:pt x="771483" y="585445"/>
                    <a:pt x="744600" y="613821"/>
                  </a:cubicBezTo>
                  <a:cubicBezTo>
                    <a:pt x="736386" y="622035"/>
                    <a:pt x="734893" y="628756"/>
                    <a:pt x="737133" y="639210"/>
                  </a:cubicBezTo>
                  <a:cubicBezTo>
                    <a:pt x="740867" y="653398"/>
                    <a:pt x="743107" y="668333"/>
                    <a:pt x="745347" y="683268"/>
                  </a:cubicBezTo>
                  <a:cubicBezTo>
                    <a:pt x="746094" y="688495"/>
                    <a:pt x="746841" y="693722"/>
                    <a:pt x="747587" y="698949"/>
                  </a:cubicBezTo>
                  <a:cubicBezTo>
                    <a:pt x="749828" y="710897"/>
                    <a:pt x="787911" y="740020"/>
                    <a:pt x="808820" y="755702"/>
                  </a:cubicBezTo>
                  <a:cubicBezTo>
                    <a:pt x="816288" y="761676"/>
                    <a:pt x="822261" y="766156"/>
                    <a:pt x="825995" y="769143"/>
                  </a:cubicBezTo>
                  <a:cubicBezTo>
                    <a:pt x="857358" y="752715"/>
                    <a:pt x="888721" y="736286"/>
                    <a:pt x="919338" y="720605"/>
                  </a:cubicBezTo>
                  <a:lnTo>
                    <a:pt x="959662" y="699696"/>
                  </a:lnTo>
                  <a:cubicBezTo>
                    <a:pt x="973103" y="692975"/>
                    <a:pt x="988785" y="688495"/>
                    <a:pt x="999239" y="689242"/>
                  </a:cubicBezTo>
                  <a:cubicBezTo>
                    <a:pt x="1023881" y="689242"/>
                    <a:pt x="1042550" y="693722"/>
                    <a:pt x="1059725" y="703430"/>
                  </a:cubicBezTo>
                  <a:cubicBezTo>
                    <a:pt x="1117224" y="734046"/>
                    <a:pt x="1176217" y="766156"/>
                    <a:pt x="1236703" y="796772"/>
                  </a:cubicBezTo>
                  <a:cubicBezTo>
                    <a:pt x="1257611" y="807973"/>
                    <a:pt x="1264332" y="820668"/>
                    <a:pt x="1259852" y="843070"/>
                  </a:cubicBezTo>
                  <a:cubicBezTo>
                    <a:pt x="1255371" y="863979"/>
                    <a:pt x="1253131" y="885634"/>
                    <a:pt x="1250144" y="906543"/>
                  </a:cubicBezTo>
                  <a:cubicBezTo>
                    <a:pt x="1247157" y="927452"/>
                    <a:pt x="1244170" y="949107"/>
                    <a:pt x="1240436" y="970016"/>
                  </a:cubicBezTo>
                  <a:cubicBezTo>
                    <a:pt x="1222515" y="1061865"/>
                    <a:pt x="1171736" y="1133552"/>
                    <a:pt x="1090341" y="1181344"/>
                  </a:cubicBezTo>
                  <a:cubicBezTo>
                    <a:pt x="1080634" y="1187318"/>
                    <a:pt x="1070179" y="1193292"/>
                    <a:pt x="1059725" y="1198519"/>
                  </a:cubicBezTo>
                  <a:cubicBezTo>
                    <a:pt x="1047030" y="1205986"/>
                    <a:pt x="1033589" y="1213454"/>
                    <a:pt x="1020148" y="1221668"/>
                  </a:cubicBezTo>
                  <a:cubicBezTo>
                    <a:pt x="1009693" y="1227642"/>
                    <a:pt x="1000732" y="1228389"/>
                    <a:pt x="991025" y="1221668"/>
                  </a:cubicBezTo>
                  <a:cubicBezTo>
                    <a:pt x="979824" y="1214947"/>
                    <a:pt x="968623" y="1208227"/>
                    <a:pt x="957421" y="1202253"/>
                  </a:cubicBezTo>
                  <a:cubicBezTo>
                    <a:pt x="942487" y="1193292"/>
                    <a:pt x="926805" y="1185078"/>
                    <a:pt x="911870" y="1175370"/>
                  </a:cubicBezTo>
                  <a:cubicBezTo>
                    <a:pt x="874533" y="1151474"/>
                    <a:pt x="844664" y="1123098"/>
                    <a:pt x="820768" y="1089495"/>
                  </a:cubicBezTo>
                  <a:cubicBezTo>
                    <a:pt x="770736" y="1089495"/>
                    <a:pt x="710997" y="1089495"/>
                    <a:pt x="649018" y="1089495"/>
                  </a:cubicBezTo>
                  <a:cubicBezTo>
                    <a:pt x="563889" y="1089495"/>
                    <a:pt x="475774" y="1089495"/>
                    <a:pt x="407820" y="1089495"/>
                  </a:cubicBezTo>
                  <a:cubicBezTo>
                    <a:pt x="374217" y="1089495"/>
                    <a:pt x="353308" y="1111150"/>
                    <a:pt x="352561" y="1145500"/>
                  </a:cubicBezTo>
                  <a:cubicBezTo>
                    <a:pt x="352561" y="1155208"/>
                    <a:pt x="352561" y="1176863"/>
                    <a:pt x="352561" y="1199266"/>
                  </a:cubicBezTo>
                  <a:cubicBezTo>
                    <a:pt x="352561" y="1223908"/>
                    <a:pt x="352561" y="1249297"/>
                    <a:pt x="352561" y="1262739"/>
                  </a:cubicBezTo>
                  <a:cubicBezTo>
                    <a:pt x="396619" y="1262739"/>
                    <a:pt x="439930" y="1262739"/>
                    <a:pt x="483241" y="1262739"/>
                  </a:cubicBezTo>
                  <a:lnTo>
                    <a:pt x="483241" y="1270206"/>
                  </a:lnTo>
                  <a:cubicBezTo>
                    <a:pt x="442917" y="1267966"/>
                    <a:pt x="405580" y="1267966"/>
                    <a:pt x="368243" y="1267966"/>
                  </a:cubicBezTo>
                  <a:close/>
                  <a:moveTo>
                    <a:pt x="258472" y="1260498"/>
                  </a:moveTo>
                  <a:lnTo>
                    <a:pt x="310744" y="1260498"/>
                  </a:lnTo>
                  <a:cubicBezTo>
                    <a:pt x="321198" y="1260498"/>
                    <a:pt x="330906" y="1260498"/>
                    <a:pt x="341360" y="1260498"/>
                  </a:cubicBezTo>
                  <a:cubicBezTo>
                    <a:pt x="341360" y="1247804"/>
                    <a:pt x="341360" y="1222415"/>
                    <a:pt x="341360" y="1197025"/>
                  </a:cubicBezTo>
                  <a:cubicBezTo>
                    <a:pt x="341360" y="1174623"/>
                    <a:pt x="341360" y="1152968"/>
                    <a:pt x="341360" y="1143260"/>
                  </a:cubicBezTo>
                  <a:cubicBezTo>
                    <a:pt x="342107" y="1105176"/>
                    <a:pt x="366750" y="1080534"/>
                    <a:pt x="404087" y="1079787"/>
                  </a:cubicBezTo>
                  <a:cubicBezTo>
                    <a:pt x="472040" y="1079787"/>
                    <a:pt x="560155" y="1079787"/>
                    <a:pt x="645284" y="1079787"/>
                  </a:cubicBezTo>
                  <a:cubicBezTo>
                    <a:pt x="705023" y="1079787"/>
                    <a:pt x="763269" y="1079787"/>
                    <a:pt x="811807" y="1079787"/>
                  </a:cubicBezTo>
                  <a:cubicBezTo>
                    <a:pt x="796126" y="1055891"/>
                    <a:pt x="783431" y="1029009"/>
                    <a:pt x="775217" y="1000633"/>
                  </a:cubicBezTo>
                  <a:cubicBezTo>
                    <a:pt x="743107" y="1000633"/>
                    <a:pt x="704276" y="1000633"/>
                    <a:pt x="663206" y="1000633"/>
                  </a:cubicBezTo>
                  <a:cubicBezTo>
                    <a:pt x="585545" y="1000633"/>
                    <a:pt x="496682" y="1000633"/>
                    <a:pt x="436196" y="1000633"/>
                  </a:cubicBezTo>
                  <a:cubicBezTo>
                    <a:pt x="374217" y="1000633"/>
                    <a:pt x="324932" y="960309"/>
                    <a:pt x="312237" y="898329"/>
                  </a:cubicBezTo>
                  <a:cubicBezTo>
                    <a:pt x="309250" y="884141"/>
                    <a:pt x="309997" y="819175"/>
                    <a:pt x="309997" y="804240"/>
                  </a:cubicBezTo>
                  <a:cubicBezTo>
                    <a:pt x="287595" y="814694"/>
                    <a:pt x="264446" y="825149"/>
                    <a:pt x="242791" y="835603"/>
                  </a:cubicBezTo>
                  <a:cubicBezTo>
                    <a:pt x="236070" y="838590"/>
                    <a:pt x="229349" y="841577"/>
                    <a:pt x="222629" y="845310"/>
                  </a:cubicBezTo>
                  <a:cubicBezTo>
                    <a:pt x="222629" y="884141"/>
                    <a:pt x="222629" y="957322"/>
                    <a:pt x="222629" y="1011087"/>
                  </a:cubicBezTo>
                  <a:lnTo>
                    <a:pt x="222629" y="1056638"/>
                  </a:lnTo>
                  <a:cubicBezTo>
                    <a:pt x="222629" y="1070080"/>
                    <a:pt x="222629" y="1087255"/>
                    <a:pt x="222629" y="1107417"/>
                  </a:cubicBezTo>
                  <a:cubicBezTo>
                    <a:pt x="222629" y="1159688"/>
                    <a:pt x="222629" y="1223908"/>
                    <a:pt x="222629" y="1261992"/>
                  </a:cubicBezTo>
                  <a:lnTo>
                    <a:pt x="258472" y="1260498"/>
                  </a:lnTo>
                  <a:lnTo>
                    <a:pt x="258472" y="1260498"/>
                  </a:lnTo>
                  <a:close/>
                  <a:moveTo>
                    <a:pt x="215161" y="847551"/>
                  </a:moveTo>
                  <a:cubicBezTo>
                    <a:pt x="189772" y="859499"/>
                    <a:pt x="164383" y="871446"/>
                    <a:pt x="138994" y="882648"/>
                  </a:cubicBezTo>
                  <a:cubicBezTo>
                    <a:pt x="101657" y="899823"/>
                    <a:pt x="79254" y="927452"/>
                    <a:pt x="69547" y="967029"/>
                  </a:cubicBezTo>
                  <a:cubicBezTo>
                    <a:pt x="58346" y="1017061"/>
                    <a:pt x="46398" y="1067092"/>
                    <a:pt x="34450" y="1117124"/>
                  </a:cubicBezTo>
                  <a:cubicBezTo>
                    <a:pt x="25489" y="1154461"/>
                    <a:pt x="17275" y="1191798"/>
                    <a:pt x="8314" y="1229135"/>
                  </a:cubicBezTo>
                  <a:cubicBezTo>
                    <a:pt x="5327" y="1242577"/>
                    <a:pt x="5327" y="1250044"/>
                    <a:pt x="8314" y="1254524"/>
                  </a:cubicBezTo>
                  <a:cubicBezTo>
                    <a:pt x="11301" y="1258258"/>
                    <a:pt x="18768" y="1259752"/>
                    <a:pt x="32210" y="1259752"/>
                  </a:cubicBezTo>
                  <a:cubicBezTo>
                    <a:pt x="85228" y="1259752"/>
                    <a:pt x="138247" y="1259752"/>
                    <a:pt x="191265" y="1259752"/>
                  </a:cubicBezTo>
                  <a:lnTo>
                    <a:pt x="215161" y="1259752"/>
                  </a:lnTo>
                  <a:cubicBezTo>
                    <a:pt x="214414" y="1221668"/>
                    <a:pt x="215161" y="1157448"/>
                    <a:pt x="215161" y="1105176"/>
                  </a:cubicBezTo>
                  <a:cubicBezTo>
                    <a:pt x="215161" y="1085761"/>
                    <a:pt x="215161" y="1067839"/>
                    <a:pt x="215161" y="1054398"/>
                  </a:cubicBezTo>
                  <a:lnTo>
                    <a:pt x="215161" y="1008847"/>
                  </a:lnTo>
                  <a:cubicBezTo>
                    <a:pt x="215161" y="958068"/>
                    <a:pt x="215161" y="887128"/>
                    <a:pt x="215161" y="847551"/>
                  </a:cubicBezTo>
                  <a:close/>
                  <a:moveTo>
                    <a:pt x="995505" y="693722"/>
                  </a:moveTo>
                  <a:cubicBezTo>
                    <a:pt x="988038" y="693722"/>
                    <a:pt x="974597" y="695962"/>
                    <a:pt x="960409" y="703430"/>
                  </a:cubicBezTo>
                  <a:lnTo>
                    <a:pt x="920084" y="724339"/>
                  </a:lnTo>
                  <a:cubicBezTo>
                    <a:pt x="871546" y="749728"/>
                    <a:pt x="821515" y="775864"/>
                    <a:pt x="772230" y="801253"/>
                  </a:cubicBezTo>
                  <a:cubicBezTo>
                    <a:pt x="756548" y="809467"/>
                    <a:pt x="752068" y="819175"/>
                    <a:pt x="755055" y="836350"/>
                  </a:cubicBezTo>
                  <a:cubicBezTo>
                    <a:pt x="761029" y="872940"/>
                    <a:pt x="766256" y="910277"/>
                    <a:pt x="771483" y="945374"/>
                  </a:cubicBezTo>
                  <a:cubicBezTo>
                    <a:pt x="784924" y="1040210"/>
                    <a:pt x="832716" y="1114137"/>
                    <a:pt x="912617" y="1165662"/>
                  </a:cubicBezTo>
                  <a:cubicBezTo>
                    <a:pt x="927552" y="1175370"/>
                    <a:pt x="943233" y="1184331"/>
                    <a:pt x="958168" y="1192545"/>
                  </a:cubicBezTo>
                  <a:cubicBezTo>
                    <a:pt x="969369" y="1198519"/>
                    <a:pt x="980570" y="1205240"/>
                    <a:pt x="991772" y="1211960"/>
                  </a:cubicBezTo>
                  <a:cubicBezTo>
                    <a:pt x="999239" y="1216441"/>
                    <a:pt x="1005213" y="1216441"/>
                    <a:pt x="1013427" y="1211960"/>
                  </a:cubicBezTo>
                  <a:cubicBezTo>
                    <a:pt x="1026122" y="1203746"/>
                    <a:pt x="1039563" y="1196279"/>
                    <a:pt x="1053004" y="1188811"/>
                  </a:cubicBezTo>
                  <a:cubicBezTo>
                    <a:pt x="1062712" y="1182837"/>
                    <a:pt x="1073166" y="1177610"/>
                    <a:pt x="1082874" y="1171636"/>
                  </a:cubicBezTo>
                  <a:cubicBezTo>
                    <a:pt x="1162775" y="1124592"/>
                    <a:pt x="1212060" y="1055145"/>
                    <a:pt x="1229235" y="965536"/>
                  </a:cubicBezTo>
                  <a:cubicBezTo>
                    <a:pt x="1232969" y="944627"/>
                    <a:pt x="1235956" y="922972"/>
                    <a:pt x="1238943" y="902810"/>
                  </a:cubicBezTo>
                  <a:cubicBezTo>
                    <a:pt x="1241930" y="881901"/>
                    <a:pt x="1244917" y="859499"/>
                    <a:pt x="1248650" y="838590"/>
                  </a:cubicBezTo>
                  <a:cubicBezTo>
                    <a:pt x="1252384" y="819921"/>
                    <a:pt x="1247157" y="809467"/>
                    <a:pt x="1229982" y="800506"/>
                  </a:cubicBezTo>
                  <a:cubicBezTo>
                    <a:pt x="1169496" y="769143"/>
                    <a:pt x="1110503" y="737780"/>
                    <a:pt x="1053004" y="706417"/>
                  </a:cubicBezTo>
                  <a:cubicBezTo>
                    <a:pt x="1036576" y="697456"/>
                    <a:pt x="1019401" y="693722"/>
                    <a:pt x="995505" y="693722"/>
                  </a:cubicBezTo>
                  <a:lnTo>
                    <a:pt x="995505" y="693722"/>
                  </a:lnTo>
                  <a:cubicBezTo>
                    <a:pt x="996252" y="693722"/>
                    <a:pt x="996252" y="693722"/>
                    <a:pt x="995505" y="693722"/>
                  </a:cubicBezTo>
                  <a:close/>
                  <a:moveTo>
                    <a:pt x="316718" y="800506"/>
                  </a:moveTo>
                  <a:lnTo>
                    <a:pt x="318211" y="800506"/>
                  </a:lnTo>
                  <a:cubicBezTo>
                    <a:pt x="318211" y="821415"/>
                    <a:pt x="317465" y="884141"/>
                    <a:pt x="320452" y="896089"/>
                  </a:cubicBezTo>
                  <a:cubicBezTo>
                    <a:pt x="333146" y="954335"/>
                    <a:pt x="378697" y="992418"/>
                    <a:pt x="437690" y="993165"/>
                  </a:cubicBezTo>
                  <a:cubicBezTo>
                    <a:pt x="498923" y="993165"/>
                    <a:pt x="587038" y="993165"/>
                    <a:pt x="664699" y="993165"/>
                  </a:cubicBezTo>
                  <a:cubicBezTo>
                    <a:pt x="705023" y="993165"/>
                    <a:pt x="743107" y="993165"/>
                    <a:pt x="774470" y="993165"/>
                  </a:cubicBezTo>
                  <a:cubicBezTo>
                    <a:pt x="769990" y="978230"/>
                    <a:pt x="767003" y="963296"/>
                    <a:pt x="764762" y="946867"/>
                  </a:cubicBezTo>
                  <a:cubicBezTo>
                    <a:pt x="759535" y="911024"/>
                    <a:pt x="754308" y="874433"/>
                    <a:pt x="748334" y="837843"/>
                  </a:cubicBezTo>
                  <a:cubicBezTo>
                    <a:pt x="744600" y="817681"/>
                    <a:pt x="751321" y="804240"/>
                    <a:pt x="769990" y="794532"/>
                  </a:cubicBezTo>
                  <a:cubicBezTo>
                    <a:pt x="785671" y="786318"/>
                    <a:pt x="801353" y="778104"/>
                    <a:pt x="817034" y="769890"/>
                  </a:cubicBezTo>
                  <a:cubicBezTo>
                    <a:pt x="813301" y="766903"/>
                    <a:pt x="808073" y="763169"/>
                    <a:pt x="802846" y="758689"/>
                  </a:cubicBezTo>
                  <a:cubicBezTo>
                    <a:pt x="770736" y="734046"/>
                    <a:pt x="740867" y="710150"/>
                    <a:pt x="738626" y="696709"/>
                  </a:cubicBezTo>
                  <a:cubicBezTo>
                    <a:pt x="737880" y="691482"/>
                    <a:pt x="737133" y="686255"/>
                    <a:pt x="736386" y="681028"/>
                  </a:cubicBezTo>
                  <a:cubicBezTo>
                    <a:pt x="734146" y="666839"/>
                    <a:pt x="731906" y="651905"/>
                    <a:pt x="728919" y="637717"/>
                  </a:cubicBezTo>
                  <a:cubicBezTo>
                    <a:pt x="725932" y="625022"/>
                    <a:pt x="728919" y="616061"/>
                    <a:pt x="738626" y="605607"/>
                  </a:cubicBezTo>
                  <a:cubicBezTo>
                    <a:pt x="764762" y="577977"/>
                    <a:pt x="786418" y="543627"/>
                    <a:pt x="802846" y="504050"/>
                  </a:cubicBezTo>
                  <a:cubicBezTo>
                    <a:pt x="805833" y="496583"/>
                    <a:pt x="809567" y="490609"/>
                    <a:pt x="814047" y="485381"/>
                  </a:cubicBezTo>
                  <a:cubicBezTo>
                    <a:pt x="846157" y="449538"/>
                    <a:pt x="862585" y="408467"/>
                    <a:pt x="864826" y="363663"/>
                  </a:cubicBezTo>
                  <a:cubicBezTo>
                    <a:pt x="864826" y="359182"/>
                    <a:pt x="864826" y="354702"/>
                    <a:pt x="864826" y="350968"/>
                  </a:cubicBezTo>
                  <a:cubicBezTo>
                    <a:pt x="864826" y="336033"/>
                    <a:pt x="865572" y="319605"/>
                    <a:pt x="870053" y="303923"/>
                  </a:cubicBezTo>
                  <a:cubicBezTo>
                    <a:pt x="847651" y="306164"/>
                    <a:pt x="805086" y="309151"/>
                    <a:pt x="769990" y="311391"/>
                  </a:cubicBezTo>
                  <a:cubicBezTo>
                    <a:pt x="755055" y="312138"/>
                    <a:pt x="741613" y="312884"/>
                    <a:pt x="732653" y="313631"/>
                  </a:cubicBezTo>
                  <a:lnTo>
                    <a:pt x="720705" y="314378"/>
                  </a:lnTo>
                  <a:cubicBezTo>
                    <a:pt x="678140" y="317365"/>
                    <a:pt x="637816" y="320352"/>
                    <a:pt x="603466" y="319605"/>
                  </a:cubicBezTo>
                  <a:cubicBezTo>
                    <a:pt x="601973" y="319605"/>
                    <a:pt x="600479" y="319605"/>
                    <a:pt x="598986" y="319605"/>
                  </a:cubicBezTo>
                  <a:cubicBezTo>
                    <a:pt x="519085" y="319605"/>
                    <a:pt x="393632" y="314378"/>
                    <a:pt x="319705" y="306164"/>
                  </a:cubicBezTo>
                  <a:cubicBezTo>
                    <a:pt x="323439" y="324085"/>
                    <a:pt x="323439" y="341261"/>
                    <a:pt x="324185" y="358436"/>
                  </a:cubicBezTo>
                  <a:lnTo>
                    <a:pt x="324185" y="365156"/>
                  </a:lnTo>
                  <a:cubicBezTo>
                    <a:pt x="324185" y="383078"/>
                    <a:pt x="327919" y="400253"/>
                    <a:pt x="335386" y="417428"/>
                  </a:cubicBezTo>
                  <a:cubicBezTo>
                    <a:pt x="346588" y="444311"/>
                    <a:pt x="363016" y="469700"/>
                    <a:pt x="377951" y="494342"/>
                  </a:cubicBezTo>
                  <a:cubicBezTo>
                    <a:pt x="391392" y="515251"/>
                    <a:pt x="405580" y="536907"/>
                    <a:pt x="416034" y="560056"/>
                  </a:cubicBezTo>
                  <a:cubicBezTo>
                    <a:pt x="423502" y="576484"/>
                    <a:pt x="434703" y="590672"/>
                    <a:pt x="446651" y="601126"/>
                  </a:cubicBezTo>
                  <a:cubicBezTo>
                    <a:pt x="467560" y="618301"/>
                    <a:pt x="472787" y="639210"/>
                    <a:pt x="464573" y="665346"/>
                  </a:cubicBezTo>
                  <a:cubicBezTo>
                    <a:pt x="463079" y="669080"/>
                    <a:pt x="462332" y="673560"/>
                    <a:pt x="461586" y="678041"/>
                  </a:cubicBezTo>
                  <a:cubicBezTo>
                    <a:pt x="459345" y="717618"/>
                    <a:pt x="438437" y="745247"/>
                    <a:pt x="396619" y="763916"/>
                  </a:cubicBezTo>
                  <a:cubicBezTo>
                    <a:pt x="368990" y="776610"/>
                    <a:pt x="342854" y="788558"/>
                    <a:pt x="316718" y="800506"/>
                  </a:cubicBezTo>
                  <a:close/>
                  <a:moveTo>
                    <a:pt x="601973" y="313631"/>
                  </a:moveTo>
                  <a:cubicBezTo>
                    <a:pt x="635576" y="315125"/>
                    <a:pt x="675900" y="312138"/>
                    <a:pt x="718464" y="308404"/>
                  </a:cubicBezTo>
                  <a:lnTo>
                    <a:pt x="730412" y="307657"/>
                  </a:lnTo>
                  <a:cubicBezTo>
                    <a:pt x="739373" y="306910"/>
                    <a:pt x="752815" y="306164"/>
                    <a:pt x="767749" y="305417"/>
                  </a:cubicBezTo>
                  <a:cubicBezTo>
                    <a:pt x="804340" y="303177"/>
                    <a:pt x="849144" y="300190"/>
                    <a:pt x="870053" y="297950"/>
                  </a:cubicBezTo>
                  <a:lnTo>
                    <a:pt x="870053" y="298696"/>
                  </a:lnTo>
                  <a:cubicBezTo>
                    <a:pt x="870053" y="298696"/>
                    <a:pt x="870053" y="298696"/>
                    <a:pt x="870053" y="298696"/>
                  </a:cubicBezTo>
                  <a:cubicBezTo>
                    <a:pt x="874533" y="286748"/>
                    <a:pt x="873787" y="274801"/>
                    <a:pt x="867813" y="263599"/>
                  </a:cubicBezTo>
                  <a:cubicBezTo>
                    <a:pt x="861092" y="251652"/>
                    <a:pt x="849144" y="241944"/>
                    <a:pt x="834209" y="238210"/>
                  </a:cubicBezTo>
                  <a:cubicBezTo>
                    <a:pt x="820021" y="234477"/>
                    <a:pt x="815541" y="227756"/>
                    <a:pt x="811807" y="217302"/>
                  </a:cubicBezTo>
                  <a:cubicBezTo>
                    <a:pt x="787911" y="142627"/>
                    <a:pt x="737133" y="91849"/>
                    <a:pt x="661712" y="66460"/>
                  </a:cubicBezTo>
                  <a:cubicBezTo>
                    <a:pt x="644537" y="60486"/>
                    <a:pt x="622882" y="57499"/>
                    <a:pt x="610934" y="56006"/>
                  </a:cubicBezTo>
                  <a:lnTo>
                    <a:pt x="610934" y="78408"/>
                  </a:lnTo>
                  <a:cubicBezTo>
                    <a:pt x="610934" y="88862"/>
                    <a:pt x="610934" y="100063"/>
                    <a:pt x="610934" y="110518"/>
                  </a:cubicBezTo>
                  <a:cubicBezTo>
                    <a:pt x="610934" y="128439"/>
                    <a:pt x="599733" y="130680"/>
                    <a:pt x="593012" y="131426"/>
                  </a:cubicBezTo>
                  <a:cubicBezTo>
                    <a:pt x="587785" y="131426"/>
                    <a:pt x="583304" y="129933"/>
                    <a:pt x="580317" y="126946"/>
                  </a:cubicBezTo>
                  <a:cubicBezTo>
                    <a:pt x="576584" y="123212"/>
                    <a:pt x="575090" y="117985"/>
                    <a:pt x="574343" y="110518"/>
                  </a:cubicBezTo>
                  <a:cubicBezTo>
                    <a:pt x="574343" y="93343"/>
                    <a:pt x="574343" y="75421"/>
                    <a:pt x="574343" y="55259"/>
                  </a:cubicBezTo>
                  <a:cubicBezTo>
                    <a:pt x="547461" y="58993"/>
                    <a:pt x="524312" y="67207"/>
                    <a:pt x="523565" y="67207"/>
                  </a:cubicBezTo>
                  <a:cubicBezTo>
                    <a:pt x="448891" y="91849"/>
                    <a:pt x="398113" y="141881"/>
                    <a:pt x="374217" y="216555"/>
                  </a:cubicBezTo>
                  <a:cubicBezTo>
                    <a:pt x="369736" y="229996"/>
                    <a:pt x="363016" y="236717"/>
                    <a:pt x="348828" y="240451"/>
                  </a:cubicBezTo>
                  <a:cubicBezTo>
                    <a:pt x="335386" y="244184"/>
                    <a:pt x="324185" y="253145"/>
                    <a:pt x="317465" y="265093"/>
                  </a:cubicBezTo>
                  <a:cubicBezTo>
                    <a:pt x="312237" y="274801"/>
                    <a:pt x="310744" y="286002"/>
                    <a:pt x="314478" y="295709"/>
                  </a:cubicBezTo>
                  <a:cubicBezTo>
                    <a:pt x="315224" y="297203"/>
                    <a:pt x="315224" y="298696"/>
                    <a:pt x="315971" y="300190"/>
                  </a:cubicBezTo>
                  <a:cubicBezTo>
                    <a:pt x="390645" y="308404"/>
                    <a:pt x="521325" y="313631"/>
                    <a:pt x="601973" y="313631"/>
                  </a:cubicBezTo>
                  <a:close/>
                  <a:moveTo>
                    <a:pt x="593759" y="7467"/>
                  </a:moveTo>
                  <a:cubicBezTo>
                    <a:pt x="590772" y="7467"/>
                    <a:pt x="588532" y="8214"/>
                    <a:pt x="587038" y="9708"/>
                  </a:cubicBezTo>
                  <a:cubicBezTo>
                    <a:pt x="584051" y="12695"/>
                    <a:pt x="583304" y="17922"/>
                    <a:pt x="583304" y="21655"/>
                  </a:cubicBezTo>
                  <a:cubicBezTo>
                    <a:pt x="583304" y="56006"/>
                    <a:pt x="583304" y="84382"/>
                    <a:pt x="583304" y="110518"/>
                  </a:cubicBezTo>
                  <a:cubicBezTo>
                    <a:pt x="583304" y="114251"/>
                    <a:pt x="584051" y="118732"/>
                    <a:pt x="586291" y="121719"/>
                  </a:cubicBezTo>
                  <a:cubicBezTo>
                    <a:pt x="587785" y="123212"/>
                    <a:pt x="590025" y="123959"/>
                    <a:pt x="593759" y="123959"/>
                  </a:cubicBezTo>
                  <a:cubicBezTo>
                    <a:pt x="598986" y="123959"/>
                    <a:pt x="604213" y="122465"/>
                    <a:pt x="604213" y="110518"/>
                  </a:cubicBezTo>
                  <a:cubicBezTo>
                    <a:pt x="604213" y="100063"/>
                    <a:pt x="604213" y="88862"/>
                    <a:pt x="604213" y="78408"/>
                  </a:cubicBezTo>
                  <a:lnTo>
                    <a:pt x="604213" y="61233"/>
                  </a:lnTo>
                  <a:lnTo>
                    <a:pt x="604213" y="61233"/>
                  </a:lnTo>
                  <a:lnTo>
                    <a:pt x="604213" y="52272"/>
                  </a:lnTo>
                  <a:cubicBezTo>
                    <a:pt x="604213" y="41817"/>
                    <a:pt x="604213" y="32110"/>
                    <a:pt x="604213" y="21655"/>
                  </a:cubicBezTo>
                  <a:cubicBezTo>
                    <a:pt x="604213" y="9708"/>
                    <a:pt x="598986" y="7467"/>
                    <a:pt x="594506" y="7467"/>
                  </a:cubicBezTo>
                  <a:cubicBezTo>
                    <a:pt x="594506" y="7467"/>
                    <a:pt x="593759" y="7467"/>
                    <a:pt x="593759" y="7467"/>
                  </a:cubicBezTo>
                  <a:close/>
                </a:path>
              </a:pathLst>
            </a:custGeom>
            <a:grpFill/>
            <a:ln w="7440" cap="flat">
              <a:solidFill>
                <a:schemeClr val="bg1"/>
              </a:solid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E8020439-0692-48E4-8F29-49553732FDAC}"/>
                </a:ext>
              </a:extLst>
            </p:cNvPr>
            <p:cNvSpPr/>
            <p:nvPr/>
          </p:nvSpPr>
          <p:spPr>
            <a:xfrm>
              <a:off x="6535140" y="5079689"/>
              <a:ext cx="36633" cy="36590"/>
            </a:xfrm>
            <a:custGeom>
              <a:avLst/>
              <a:gdLst>
                <a:gd name="connsiteX0" fmla="*/ 36634 w 36633"/>
                <a:gd name="connsiteY0" fmla="*/ 17922 h 36590"/>
                <a:gd name="connsiteX1" fmla="*/ 17219 w 36633"/>
                <a:gd name="connsiteY1" fmla="*/ 36590 h 36590"/>
                <a:gd name="connsiteX2" fmla="*/ 44 w 36633"/>
                <a:gd name="connsiteY2" fmla="*/ 18669 h 36590"/>
                <a:gd name="connsiteX3" fmla="*/ 19459 w 36633"/>
                <a:gd name="connsiteY3" fmla="*/ 0 h 36590"/>
                <a:gd name="connsiteX4" fmla="*/ 36634 w 36633"/>
                <a:gd name="connsiteY4" fmla="*/ 17922 h 3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33" h="36590">
                  <a:moveTo>
                    <a:pt x="36634" y="17922"/>
                  </a:moveTo>
                  <a:cubicBezTo>
                    <a:pt x="35140" y="29123"/>
                    <a:pt x="29166" y="36590"/>
                    <a:pt x="17219" y="36590"/>
                  </a:cubicBezTo>
                  <a:cubicBezTo>
                    <a:pt x="6017" y="36590"/>
                    <a:pt x="790" y="28376"/>
                    <a:pt x="44" y="18669"/>
                  </a:cubicBezTo>
                  <a:cubicBezTo>
                    <a:pt x="-703" y="6721"/>
                    <a:pt x="8258" y="747"/>
                    <a:pt x="19459" y="0"/>
                  </a:cubicBezTo>
                  <a:cubicBezTo>
                    <a:pt x="30660" y="0"/>
                    <a:pt x="35887" y="7467"/>
                    <a:pt x="36634" y="17922"/>
                  </a:cubicBezTo>
                  <a:close/>
                </a:path>
              </a:pathLst>
            </a:custGeom>
            <a:grpFill/>
            <a:ln w="7440" cap="flat">
              <a:solidFill>
                <a:schemeClr val="bg1"/>
              </a:solid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A63DAF57-0BCD-4CCF-9F9D-23B47F1797AF}"/>
                </a:ext>
              </a:extLst>
            </p:cNvPr>
            <p:cNvSpPr/>
            <p:nvPr/>
          </p:nvSpPr>
          <p:spPr>
            <a:xfrm>
              <a:off x="6735246" y="4573327"/>
              <a:ext cx="396827" cy="424220"/>
            </a:xfrm>
            <a:custGeom>
              <a:avLst/>
              <a:gdLst>
                <a:gd name="connsiteX0" fmla="*/ 197950 w 396827"/>
                <a:gd name="connsiteY0" fmla="*/ 424220 h 424220"/>
                <a:gd name="connsiteX1" fmla="*/ 169574 w 396827"/>
                <a:gd name="connsiteY1" fmla="*/ 411526 h 424220"/>
                <a:gd name="connsiteX2" fmla="*/ 144184 w 396827"/>
                <a:gd name="connsiteY2" fmla="*/ 396591 h 424220"/>
                <a:gd name="connsiteX3" fmla="*/ 10518 w 396827"/>
                <a:gd name="connsiteY3" fmla="*/ 192731 h 424220"/>
                <a:gd name="connsiteX4" fmla="*/ 810 w 396827"/>
                <a:gd name="connsiteY4" fmla="*/ 122537 h 424220"/>
                <a:gd name="connsiteX5" fmla="*/ 17239 w 396827"/>
                <a:gd name="connsiteY5" fmla="*/ 88187 h 424220"/>
                <a:gd name="connsiteX6" fmla="*/ 174054 w 396827"/>
                <a:gd name="connsiteY6" fmla="*/ 6046 h 424220"/>
                <a:gd name="connsiteX7" fmla="*/ 199443 w 396827"/>
                <a:gd name="connsiteY7" fmla="*/ 72 h 424220"/>
                <a:gd name="connsiteX8" fmla="*/ 202430 w 396827"/>
                <a:gd name="connsiteY8" fmla="*/ 72 h 424220"/>
                <a:gd name="connsiteX9" fmla="*/ 228566 w 396827"/>
                <a:gd name="connsiteY9" fmla="*/ 9033 h 424220"/>
                <a:gd name="connsiteX10" fmla="*/ 237527 w 396827"/>
                <a:gd name="connsiteY10" fmla="*/ 14260 h 424220"/>
                <a:gd name="connsiteX11" fmla="*/ 308467 w 396827"/>
                <a:gd name="connsiteY11" fmla="*/ 50850 h 424220"/>
                <a:gd name="connsiteX12" fmla="*/ 374181 w 396827"/>
                <a:gd name="connsiteY12" fmla="*/ 84453 h 424220"/>
                <a:gd name="connsiteX13" fmla="*/ 395836 w 396827"/>
                <a:gd name="connsiteY13" fmla="*/ 127018 h 424220"/>
                <a:gd name="connsiteX14" fmla="*/ 389115 w 396827"/>
                <a:gd name="connsiteY14" fmla="*/ 173316 h 424220"/>
                <a:gd name="connsiteX15" fmla="*/ 384635 w 396827"/>
                <a:gd name="connsiteY15" fmla="*/ 206919 h 424220"/>
                <a:gd name="connsiteX16" fmla="*/ 254702 w 396827"/>
                <a:gd name="connsiteY16" fmla="*/ 395844 h 424220"/>
                <a:gd name="connsiteX17" fmla="*/ 231553 w 396827"/>
                <a:gd name="connsiteY17" fmla="*/ 410032 h 424220"/>
                <a:gd name="connsiteX18" fmla="*/ 197950 w 396827"/>
                <a:gd name="connsiteY18" fmla="*/ 424220 h 424220"/>
                <a:gd name="connsiteX19" fmla="*/ 202430 w 396827"/>
                <a:gd name="connsiteY19" fmla="*/ 6792 h 424220"/>
                <a:gd name="connsiteX20" fmla="*/ 199443 w 396827"/>
                <a:gd name="connsiteY20" fmla="*/ 6792 h 424220"/>
                <a:gd name="connsiteX21" fmla="*/ 176294 w 396827"/>
                <a:gd name="connsiteY21" fmla="*/ 12020 h 424220"/>
                <a:gd name="connsiteX22" fmla="*/ 19479 w 396827"/>
                <a:gd name="connsiteY22" fmla="*/ 94161 h 424220"/>
                <a:gd name="connsiteX23" fmla="*/ 7531 w 396827"/>
                <a:gd name="connsiteY23" fmla="*/ 120297 h 424220"/>
                <a:gd name="connsiteX24" fmla="*/ 17239 w 396827"/>
                <a:gd name="connsiteY24" fmla="*/ 191237 h 424220"/>
                <a:gd name="connsiteX25" fmla="*/ 147171 w 396827"/>
                <a:gd name="connsiteY25" fmla="*/ 389870 h 424220"/>
                <a:gd name="connsiteX26" fmla="*/ 172561 w 396827"/>
                <a:gd name="connsiteY26" fmla="*/ 404805 h 424220"/>
                <a:gd name="connsiteX27" fmla="*/ 225579 w 396827"/>
                <a:gd name="connsiteY27" fmla="*/ 402565 h 424220"/>
                <a:gd name="connsiteX28" fmla="*/ 248728 w 396827"/>
                <a:gd name="connsiteY28" fmla="*/ 388377 h 424220"/>
                <a:gd name="connsiteX29" fmla="*/ 375674 w 396827"/>
                <a:gd name="connsiteY29" fmla="*/ 204679 h 424220"/>
                <a:gd name="connsiteX30" fmla="*/ 380155 w 396827"/>
                <a:gd name="connsiteY30" fmla="*/ 171075 h 424220"/>
                <a:gd name="connsiteX31" fmla="*/ 386875 w 396827"/>
                <a:gd name="connsiteY31" fmla="*/ 124777 h 424220"/>
                <a:gd name="connsiteX32" fmla="*/ 369700 w 396827"/>
                <a:gd name="connsiteY32" fmla="*/ 90427 h 424220"/>
                <a:gd name="connsiteX33" fmla="*/ 303987 w 396827"/>
                <a:gd name="connsiteY33" fmla="*/ 56824 h 424220"/>
                <a:gd name="connsiteX34" fmla="*/ 233047 w 396827"/>
                <a:gd name="connsiteY34" fmla="*/ 20234 h 424220"/>
                <a:gd name="connsiteX35" fmla="*/ 223339 w 396827"/>
                <a:gd name="connsiteY35" fmla="*/ 15007 h 424220"/>
                <a:gd name="connsiteX36" fmla="*/ 202430 w 396827"/>
                <a:gd name="connsiteY36" fmla="*/ 6792 h 42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6827" h="424220">
                  <a:moveTo>
                    <a:pt x="197950" y="424220"/>
                  </a:moveTo>
                  <a:cubicBezTo>
                    <a:pt x="190482" y="424220"/>
                    <a:pt x="183015" y="419740"/>
                    <a:pt x="169574" y="411526"/>
                  </a:cubicBezTo>
                  <a:cubicBezTo>
                    <a:pt x="162853" y="407792"/>
                    <a:pt x="154639" y="402565"/>
                    <a:pt x="144184" y="396591"/>
                  </a:cubicBezTo>
                  <a:cubicBezTo>
                    <a:pt x="65777" y="352533"/>
                    <a:pt x="20972" y="283833"/>
                    <a:pt x="10518" y="192731"/>
                  </a:cubicBezTo>
                  <a:cubicBezTo>
                    <a:pt x="7531" y="170329"/>
                    <a:pt x="4544" y="146433"/>
                    <a:pt x="810" y="122537"/>
                  </a:cubicBezTo>
                  <a:cubicBezTo>
                    <a:pt x="-2177" y="106109"/>
                    <a:pt x="3050" y="95655"/>
                    <a:pt x="17239" y="88187"/>
                  </a:cubicBezTo>
                  <a:cubicBezTo>
                    <a:pt x="69510" y="61304"/>
                    <a:pt x="121782" y="33675"/>
                    <a:pt x="174054" y="6046"/>
                  </a:cubicBezTo>
                  <a:cubicBezTo>
                    <a:pt x="181522" y="2312"/>
                    <a:pt x="189736" y="818"/>
                    <a:pt x="199443" y="72"/>
                  </a:cubicBezTo>
                  <a:lnTo>
                    <a:pt x="202430" y="72"/>
                  </a:lnTo>
                  <a:cubicBezTo>
                    <a:pt x="212138" y="-675"/>
                    <a:pt x="220352" y="4552"/>
                    <a:pt x="228566" y="9033"/>
                  </a:cubicBezTo>
                  <a:cubicBezTo>
                    <a:pt x="231553" y="10526"/>
                    <a:pt x="234540" y="12766"/>
                    <a:pt x="237527" y="14260"/>
                  </a:cubicBezTo>
                  <a:cubicBezTo>
                    <a:pt x="261423" y="26208"/>
                    <a:pt x="285318" y="38902"/>
                    <a:pt x="308467" y="50850"/>
                  </a:cubicBezTo>
                  <a:cubicBezTo>
                    <a:pt x="330123" y="62051"/>
                    <a:pt x="351778" y="73999"/>
                    <a:pt x="374181" y="84453"/>
                  </a:cubicBezTo>
                  <a:cubicBezTo>
                    <a:pt x="392849" y="94161"/>
                    <a:pt x="399570" y="106856"/>
                    <a:pt x="395836" y="127018"/>
                  </a:cubicBezTo>
                  <a:cubicBezTo>
                    <a:pt x="392849" y="141952"/>
                    <a:pt x="390609" y="157634"/>
                    <a:pt x="389115" y="173316"/>
                  </a:cubicBezTo>
                  <a:cubicBezTo>
                    <a:pt x="387622" y="184517"/>
                    <a:pt x="386128" y="195718"/>
                    <a:pt x="384635" y="206919"/>
                  </a:cubicBezTo>
                  <a:cubicBezTo>
                    <a:pt x="371194" y="290554"/>
                    <a:pt x="327883" y="354027"/>
                    <a:pt x="254702" y="395844"/>
                  </a:cubicBezTo>
                  <a:cubicBezTo>
                    <a:pt x="244994" y="401071"/>
                    <a:pt x="237527" y="406299"/>
                    <a:pt x="231553" y="410032"/>
                  </a:cubicBezTo>
                  <a:cubicBezTo>
                    <a:pt x="213631" y="419740"/>
                    <a:pt x="205417" y="424220"/>
                    <a:pt x="197950" y="424220"/>
                  </a:cubicBezTo>
                  <a:close/>
                  <a:moveTo>
                    <a:pt x="202430" y="6792"/>
                  </a:moveTo>
                  <a:lnTo>
                    <a:pt x="199443" y="6792"/>
                  </a:lnTo>
                  <a:cubicBezTo>
                    <a:pt x="190482" y="7539"/>
                    <a:pt x="183015" y="8286"/>
                    <a:pt x="176294" y="12020"/>
                  </a:cubicBezTo>
                  <a:cubicBezTo>
                    <a:pt x="124022" y="39649"/>
                    <a:pt x="71751" y="66532"/>
                    <a:pt x="19479" y="94161"/>
                  </a:cubicBezTo>
                  <a:cubicBezTo>
                    <a:pt x="8278" y="100135"/>
                    <a:pt x="5291" y="107602"/>
                    <a:pt x="7531" y="120297"/>
                  </a:cubicBezTo>
                  <a:cubicBezTo>
                    <a:pt x="12011" y="144193"/>
                    <a:pt x="14998" y="168835"/>
                    <a:pt x="17239" y="191237"/>
                  </a:cubicBezTo>
                  <a:cubicBezTo>
                    <a:pt x="27693" y="280100"/>
                    <a:pt x="71751" y="346559"/>
                    <a:pt x="147171" y="389870"/>
                  </a:cubicBezTo>
                  <a:cubicBezTo>
                    <a:pt x="157626" y="395844"/>
                    <a:pt x="165840" y="401071"/>
                    <a:pt x="172561" y="404805"/>
                  </a:cubicBezTo>
                  <a:cubicBezTo>
                    <a:pt x="197203" y="419740"/>
                    <a:pt x="197203" y="419740"/>
                    <a:pt x="225579" y="402565"/>
                  </a:cubicBezTo>
                  <a:cubicBezTo>
                    <a:pt x="231553" y="398831"/>
                    <a:pt x="239767" y="394351"/>
                    <a:pt x="248728" y="388377"/>
                  </a:cubicBezTo>
                  <a:cubicBezTo>
                    <a:pt x="319669" y="347306"/>
                    <a:pt x="362233" y="285327"/>
                    <a:pt x="375674" y="204679"/>
                  </a:cubicBezTo>
                  <a:cubicBezTo>
                    <a:pt x="377168" y="193478"/>
                    <a:pt x="378661" y="182276"/>
                    <a:pt x="380155" y="171075"/>
                  </a:cubicBezTo>
                  <a:cubicBezTo>
                    <a:pt x="382395" y="156141"/>
                    <a:pt x="383888" y="139712"/>
                    <a:pt x="386875" y="124777"/>
                  </a:cubicBezTo>
                  <a:cubicBezTo>
                    <a:pt x="389862" y="107602"/>
                    <a:pt x="385382" y="97895"/>
                    <a:pt x="369700" y="90427"/>
                  </a:cubicBezTo>
                  <a:cubicBezTo>
                    <a:pt x="348045" y="79226"/>
                    <a:pt x="325643" y="68025"/>
                    <a:pt x="303987" y="56824"/>
                  </a:cubicBezTo>
                  <a:cubicBezTo>
                    <a:pt x="280838" y="44876"/>
                    <a:pt x="256942" y="32182"/>
                    <a:pt x="233047" y="20234"/>
                  </a:cubicBezTo>
                  <a:cubicBezTo>
                    <a:pt x="230060" y="18740"/>
                    <a:pt x="226326" y="16500"/>
                    <a:pt x="223339" y="15007"/>
                  </a:cubicBezTo>
                  <a:cubicBezTo>
                    <a:pt x="216618" y="10526"/>
                    <a:pt x="209151" y="6046"/>
                    <a:pt x="202430" y="6792"/>
                  </a:cubicBezTo>
                  <a:close/>
                </a:path>
              </a:pathLst>
            </a:custGeom>
            <a:grpFill/>
            <a:ln w="7440" cap="flat">
              <a:solidFill>
                <a:schemeClr val="bg1"/>
              </a:solid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46BFA4CC-904D-4335-8330-81686E6C3534}"/>
                </a:ext>
              </a:extLst>
            </p:cNvPr>
            <p:cNvSpPr/>
            <p:nvPr/>
          </p:nvSpPr>
          <p:spPr>
            <a:xfrm>
              <a:off x="6924235" y="4667488"/>
              <a:ext cx="7467" cy="156068"/>
            </a:xfrm>
            <a:custGeom>
              <a:avLst/>
              <a:gdLst>
                <a:gd name="connsiteX0" fmla="*/ 0 w 7467"/>
                <a:gd name="connsiteY0" fmla="*/ 156069 h 156068"/>
                <a:gd name="connsiteX1" fmla="*/ 0 w 7467"/>
                <a:gd name="connsiteY1" fmla="*/ 112758 h 156068"/>
                <a:gd name="connsiteX2" fmla="*/ 0 w 7467"/>
                <a:gd name="connsiteY2" fmla="*/ 96330 h 156068"/>
                <a:gd name="connsiteX3" fmla="*/ 0 w 7467"/>
                <a:gd name="connsiteY3" fmla="*/ 73927 h 156068"/>
                <a:gd name="connsiteX4" fmla="*/ 0 w 7467"/>
                <a:gd name="connsiteY4" fmla="*/ 0 h 156068"/>
                <a:gd name="connsiteX5" fmla="*/ 7467 w 7467"/>
                <a:gd name="connsiteY5" fmla="*/ 0 h 156068"/>
                <a:gd name="connsiteX6" fmla="*/ 7467 w 7467"/>
                <a:gd name="connsiteY6" fmla="*/ 73927 h 156068"/>
                <a:gd name="connsiteX7" fmla="*/ 7467 w 7467"/>
                <a:gd name="connsiteY7" fmla="*/ 96330 h 156068"/>
                <a:gd name="connsiteX8" fmla="*/ 7467 w 7467"/>
                <a:gd name="connsiteY8" fmla="*/ 112758 h 156068"/>
                <a:gd name="connsiteX9" fmla="*/ 7467 w 7467"/>
                <a:gd name="connsiteY9" fmla="*/ 156069 h 156068"/>
                <a:gd name="connsiteX10" fmla="*/ 0 w 7467"/>
                <a:gd name="connsiteY10" fmla="*/ 156069 h 1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67" h="156068">
                  <a:moveTo>
                    <a:pt x="0" y="156069"/>
                  </a:moveTo>
                  <a:cubicBezTo>
                    <a:pt x="0" y="141881"/>
                    <a:pt x="0" y="126946"/>
                    <a:pt x="0" y="112758"/>
                  </a:cubicBezTo>
                  <a:lnTo>
                    <a:pt x="0" y="96330"/>
                  </a:lnTo>
                  <a:lnTo>
                    <a:pt x="0" y="73927"/>
                  </a:lnTo>
                  <a:cubicBezTo>
                    <a:pt x="0" y="48538"/>
                    <a:pt x="0" y="14188"/>
                    <a:pt x="0" y="0"/>
                  </a:cubicBezTo>
                  <a:lnTo>
                    <a:pt x="7467" y="0"/>
                  </a:lnTo>
                  <a:cubicBezTo>
                    <a:pt x="7467" y="14188"/>
                    <a:pt x="7467" y="48538"/>
                    <a:pt x="7467" y="73927"/>
                  </a:cubicBezTo>
                  <a:lnTo>
                    <a:pt x="7467" y="96330"/>
                  </a:lnTo>
                  <a:lnTo>
                    <a:pt x="7467" y="112758"/>
                  </a:lnTo>
                  <a:cubicBezTo>
                    <a:pt x="7467" y="126946"/>
                    <a:pt x="7467" y="141881"/>
                    <a:pt x="7467" y="156069"/>
                  </a:cubicBezTo>
                  <a:lnTo>
                    <a:pt x="0" y="156069"/>
                  </a:lnTo>
                  <a:close/>
                </a:path>
              </a:pathLst>
            </a:custGeom>
            <a:grpFill/>
            <a:ln w="7440" cap="flat">
              <a:solidFill>
                <a:schemeClr val="bg1"/>
              </a:solid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735D6E6B-9928-49AE-8DF4-8F17BD105AD9}"/>
                </a:ext>
              </a:extLst>
            </p:cNvPr>
            <p:cNvSpPr/>
            <p:nvPr/>
          </p:nvSpPr>
          <p:spPr>
            <a:xfrm>
              <a:off x="6931702" y="5055047"/>
              <a:ext cx="7467" cy="44804"/>
            </a:xfrm>
            <a:custGeom>
              <a:avLst/>
              <a:gdLst>
                <a:gd name="connsiteX0" fmla="*/ 0 w 7467"/>
                <a:gd name="connsiteY0" fmla="*/ 44804 h 44804"/>
                <a:gd name="connsiteX1" fmla="*/ 0 w 7467"/>
                <a:gd name="connsiteY1" fmla="*/ 15682 h 44804"/>
                <a:gd name="connsiteX2" fmla="*/ 0 w 7467"/>
                <a:gd name="connsiteY2" fmla="*/ 0 h 44804"/>
                <a:gd name="connsiteX3" fmla="*/ 7467 w 7467"/>
                <a:gd name="connsiteY3" fmla="*/ 0 h 44804"/>
                <a:gd name="connsiteX4" fmla="*/ 7467 w 7467"/>
                <a:gd name="connsiteY4" fmla="*/ 15682 h 44804"/>
                <a:gd name="connsiteX5" fmla="*/ 7467 w 7467"/>
                <a:gd name="connsiteY5" fmla="*/ 44804 h 44804"/>
                <a:gd name="connsiteX6" fmla="*/ 0 w 7467"/>
                <a:gd name="connsiteY6" fmla="*/ 44804 h 4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7" h="44804">
                  <a:moveTo>
                    <a:pt x="0" y="44804"/>
                  </a:moveTo>
                  <a:cubicBezTo>
                    <a:pt x="0" y="31363"/>
                    <a:pt x="0" y="24642"/>
                    <a:pt x="0" y="15682"/>
                  </a:cubicBezTo>
                  <a:lnTo>
                    <a:pt x="0" y="0"/>
                  </a:lnTo>
                  <a:lnTo>
                    <a:pt x="7467" y="0"/>
                  </a:lnTo>
                  <a:lnTo>
                    <a:pt x="7467" y="15682"/>
                  </a:lnTo>
                  <a:cubicBezTo>
                    <a:pt x="7467" y="24642"/>
                    <a:pt x="7467" y="31363"/>
                    <a:pt x="7467" y="44804"/>
                  </a:cubicBezTo>
                  <a:lnTo>
                    <a:pt x="0" y="44804"/>
                  </a:lnTo>
                  <a:close/>
                </a:path>
              </a:pathLst>
            </a:custGeom>
            <a:grpFill/>
            <a:ln w="7440" cap="flat">
              <a:solidFill>
                <a:schemeClr val="bg1"/>
              </a:solid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F1BFD3BC-F123-4F7E-9B2A-FB150FC089C7}"/>
                </a:ext>
              </a:extLst>
            </p:cNvPr>
            <p:cNvSpPr/>
            <p:nvPr/>
          </p:nvSpPr>
          <p:spPr>
            <a:xfrm>
              <a:off x="6916768" y="4869108"/>
              <a:ext cx="27629" cy="29122"/>
            </a:xfrm>
            <a:custGeom>
              <a:avLst/>
              <a:gdLst>
                <a:gd name="connsiteX0" fmla="*/ 27629 w 27629"/>
                <a:gd name="connsiteY0" fmla="*/ 14188 h 29122"/>
                <a:gd name="connsiteX1" fmla="*/ 13441 w 27629"/>
                <a:gd name="connsiteY1" fmla="*/ 29123 h 29122"/>
                <a:gd name="connsiteX2" fmla="*/ 0 w 27629"/>
                <a:gd name="connsiteY2" fmla="*/ 14935 h 29122"/>
                <a:gd name="connsiteX3" fmla="*/ 14188 w 27629"/>
                <a:gd name="connsiteY3" fmla="*/ 0 h 29122"/>
                <a:gd name="connsiteX4" fmla="*/ 27629 w 27629"/>
                <a:gd name="connsiteY4" fmla="*/ 14188 h 29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9" h="29122">
                  <a:moveTo>
                    <a:pt x="27629" y="14188"/>
                  </a:moveTo>
                  <a:cubicBezTo>
                    <a:pt x="26883" y="23149"/>
                    <a:pt x="22402" y="28376"/>
                    <a:pt x="13441" y="29123"/>
                  </a:cubicBezTo>
                  <a:cubicBezTo>
                    <a:pt x="4480" y="29123"/>
                    <a:pt x="0" y="23149"/>
                    <a:pt x="0" y="14935"/>
                  </a:cubicBezTo>
                  <a:cubicBezTo>
                    <a:pt x="0" y="5974"/>
                    <a:pt x="5227" y="0"/>
                    <a:pt x="14188" y="0"/>
                  </a:cubicBezTo>
                  <a:cubicBezTo>
                    <a:pt x="21655" y="0"/>
                    <a:pt x="26883" y="5227"/>
                    <a:pt x="27629" y="14188"/>
                  </a:cubicBezTo>
                  <a:close/>
                </a:path>
              </a:pathLst>
            </a:custGeom>
            <a:grpFill/>
            <a:ln w="7440" cap="flat">
              <a:solidFill>
                <a:schemeClr val="bg1"/>
              </a:solidFill>
              <a:prstDash val="solid"/>
              <a:miter/>
            </a:ln>
          </p:spPr>
          <p:txBody>
            <a:bodyPr rtlCol="0" anchor="ctr"/>
            <a:lstStyle/>
            <a:p>
              <a:endParaRPr lang="en-IN"/>
            </a:p>
          </p:txBody>
        </p:sp>
      </p:grpSp>
      <p:grpSp>
        <p:nvGrpSpPr>
          <p:cNvPr id="90" name="Group 89">
            <a:extLst>
              <a:ext uri="{FF2B5EF4-FFF2-40B4-BE49-F238E27FC236}">
                <a16:creationId xmlns:a16="http://schemas.microsoft.com/office/drawing/2014/main" id="{C141B45F-0232-448F-8E13-991CFEF2A274}"/>
              </a:ext>
            </a:extLst>
          </p:cNvPr>
          <p:cNvGrpSpPr/>
          <p:nvPr/>
        </p:nvGrpSpPr>
        <p:grpSpPr>
          <a:xfrm>
            <a:off x="5218782" y="6146780"/>
            <a:ext cx="624291" cy="587568"/>
            <a:chOff x="4224377" y="5410200"/>
            <a:chExt cx="1338223" cy="1259505"/>
          </a:xfrm>
          <a:solidFill>
            <a:schemeClr val="bg1"/>
          </a:solidFill>
        </p:grpSpPr>
        <p:grpSp>
          <p:nvGrpSpPr>
            <p:cNvPr id="91" name="Graphic 273">
              <a:extLst>
                <a:ext uri="{FF2B5EF4-FFF2-40B4-BE49-F238E27FC236}">
                  <a16:creationId xmlns:a16="http://schemas.microsoft.com/office/drawing/2014/main" id="{EE031A44-EA64-4AF2-AFE5-1FB162B97DF2}"/>
                </a:ext>
              </a:extLst>
            </p:cNvPr>
            <p:cNvGrpSpPr/>
            <p:nvPr/>
          </p:nvGrpSpPr>
          <p:grpSpPr>
            <a:xfrm>
              <a:off x="4224377" y="5410200"/>
              <a:ext cx="1338223" cy="1259505"/>
              <a:chOff x="4224377" y="5410200"/>
              <a:chExt cx="1338223" cy="1259505"/>
            </a:xfrm>
            <a:grpFill/>
          </p:grpSpPr>
          <p:sp>
            <p:nvSpPr>
              <p:cNvPr id="93" name="Freeform: Shape 92">
                <a:extLst>
                  <a:ext uri="{FF2B5EF4-FFF2-40B4-BE49-F238E27FC236}">
                    <a16:creationId xmlns:a16="http://schemas.microsoft.com/office/drawing/2014/main" id="{9866FE2B-419C-4F1C-8D92-0E14BD494576}"/>
                  </a:ext>
                </a:extLst>
              </p:cNvPr>
              <p:cNvSpPr/>
              <p:nvPr/>
            </p:nvSpPr>
            <p:spPr>
              <a:xfrm>
                <a:off x="4324350" y="6257217"/>
                <a:ext cx="663601" cy="409339"/>
              </a:xfrm>
              <a:custGeom>
                <a:avLst/>
                <a:gdLst>
                  <a:gd name="connsiteX0" fmla="*/ 663601 w 663601"/>
                  <a:gd name="connsiteY0" fmla="*/ 409339 h 409339"/>
                  <a:gd name="connsiteX1" fmla="*/ 0 w 663601"/>
                  <a:gd name="connsiteY1" fmla="*/ 409339 h 409339"/>
                  <a:gd name="connsiteX2" fmla="*/ 0 w 663601"/>
                  <a:gd name="connsiteY2" fmla="*/ 0 h 409339"/>
                  <a:gd name="connsiteX3" fmla="*/ 7872 w 663601"/>
                  <a:gd name="connsiteY3" fmla="*/ 0 h 409339"/>
                  <a:gd name="connsiteX4" fmla="*/ 7872 w 663601"/>
                  <a:gd name="connsiteY4" fmla="*/ 401467 h 409339"/>
                  <a:gd name="connsiteX5" fmla="*/ 655729 w 663601"/>
                  <a:gd name="connsiteY5" fmla="*/ 401467 h 409339"/>
                  <a:gd name="connsiteX6" fmla="*/ 655729 w 663601"/>
                  <a:gd name="connsiteY6" fmla="*/ 285750 h 409339"/>
                  <a:gd name="connsiteX7" fmla="*/ 663601 w 663601"/>
                  <a:gd name="connsiteY7" fmla="*/ 285750 h 40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3601" h="409339">
                    <a:moveTo>
                      <a:pt x="663601" y="409339"/>
                    </a:moveTo>
                    <a:lnTo>
                      <a:pt x="0" y="409339"/>
                    </a:lnTo>
                    <a:lnTo>
                      <a:pt x="0" y="0"/>
                    </a:lnTo>
                    <a:lnTo>
                      <a:pt x="7872" y="0"/>
                    </a:lnTo>
                    <a:lnTo>
                      <a:pt x="7872" y="401467"/>
                    </a:lnTo>
                    <a:lnTo>
                      <a:pt x="655729" y="401467"/>
                    </a:lnTo>
                    <a:lnTo>
                      <a:pt x="655729" y="285750"/>
                    </a:lnTo>
                    <a:lnTo>
                      <a:pt x="663601" y="285750"/>
                    </a:lnTo>
                    <a:close/>
                  </a:path>
                </a:pathLst>
              </a:custGeom>
              <a:grpFill/>
              <a:ln w="7844" cap="flat">
                <a:solidFill>
                  <a:schemeClr val="bg1"/>
                </a:solid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1339BEA6-C199-4611-9825-BC0E44D1BBF3}"/>
                  </a:ext>
                </a:extLst>
              </p:cNvPr>
              <p:cNvSpPr/>
              <p:nvPr/>
            </p:nvSpPr>
            <p:spPr>
              <a:xfrm>
                <a:off x="4500680" y="6305235"/>
                <a:ext cx="314876" cy="355810"/>
              </a:xfrm>
              <a:custGeom>
                <a:avLst/>
                <a:gdLst>
                  <a:gd name="connsiteX0" fmla="*/ 314876 w 314876"/>
                  <a:gd name="connsiteY0" fmla="*/ 355810 h 355810"/>
                  <a:gd name="connsiteX1" fmla="*/ 307004 w 314876"/>
                  <a:gd name="connsiteY1" fmla="*/ 355810 h 355810"/>
                  <a:gd name="connsiteX2" fmla="*/ 307004 w 314876"/>
                  <a:gd name="connsiteY2" fmla="*/ 7872 h 355810"/>
                  <a:gd name="connsiteX3" fmla="*/ 7872 w 314876"/>
                  <a:gd name="connsiteY3" fmla="*/ 7872 h 355810"/>
                  <a:gd name="connsiteX4" fmla="*/ 7872 w 314876"/>
                  <a:gd name="connsiteY4" fmla="*/ 355810 h 355810"/>
                  <a:gd name="connsiteX5" fmla="*/ 0 w 314876"/>
                  <a:gd name="connsiteY5" fmla="*/ 355810 h 355810"/>
                  <a:gd name="connsiteX6" fmla="*/ 0 w 314876"/>
                  <a:gd name="connsiteY6" fmla="*/ 0 h 355810"/>
                  <a:gd name="connsiteX7" fmla="*/ 314876 w 314876"/>
                  <a:gd name="connsiteY7" fmla="*/ 0 h 35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876" h="355810">
                    <a:moveTo>
                      <a:pt x="314876" y="355810"/>
                    </a:moveTo>
                    <a:lnTo>
                      <a:pt x="307004" y="355810"/>
                    </a:lnTo>
                    <a:lnTo>
                      <a:pt x="307004" y="7872"/>
                    </a:lnTo>
                    <a:lnTo>
                      <a:pt x="7872" y="7872"/>
                    </a:lnTo>
                    <a:lnTo>
                      <a:pt x="7872" y="355810"/>
                    </a:lnTo>
                    <a:lnTo>
                      <a:pt x="0" y="355810"/>
                    </a:lnTo>
                    <a:lnTo>
                      <a:pt x="0" y="0"/>
                    </a:lnTo>
                    <a:lnTo>
                      <a:pt x="314876" y="0"/>
                    </a:lnTo>
                    <a:close/>
                  </a:path>
                </a:pathLst>
              </a:custGeom>
              <a:grpFill/>
              <a:ln w="7844" cap="flat">
                <a:solidFill>
                  <a:schemeClr val="bg1"/>
                </a:solid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75E168C9-E93A-4070-9603-8449009E08AE}"/>
                  </a:ext>
                </a:extLst>
              </p:cNvPr>
              <p:cNvSpPr/>
              <p:nvPr/>
            </p:nvSpPr>
            <p:spPr>
              <a:xfrm>
                <a:off x="4981653" y="6244622"/>
                <a:ext cx="7871" cy="231434"/>
              </a:xfrm>
              <a:custGeom>
                <a:avLst/>
                <a:gdLst>
                  <a:gd name="connsiteX0" fmla="*/ 0 w 7871"/>
                  <a:gd name="connsiteY0" fmla="*/ 0 h 231434"/>
                  <a:gd name="connsiteX1" fmla="*/ 7872 w 7871"/>
                  <a:gd name="connsiteY1" fmla="*/ 0 h 231434"/>
                  <a:gd name="connsiteX2" fmla="*/ 7872 w 7871"/>
                  <a:gd name="connsiteY2" fmla="*/ 231434 h 231434"/>
                  <a:gd name="connsiteX3" fmla="*/ 0 w 7871"/>
                  <a:gd name="connsiteY3" fmla="*/ 231434 h 231434"/>
                </a:gdLst>
                <a:ahLst/>
                <a:cxnLst>
                  <a:cxn ang="0">
                    <a:pos x="connsiteX0" y="connsiteY0"/>
                  </a:cxn>
                  <a:cxn ang="0">
                    <a:pos x="connsiteX1" y="connsiteY1"/>
                  </a:cxn>
                  <a:cxn ang="0">
                    <a:pos x="connsiteX2" y="connsiteY2"/>
                  </a:cxn>
                  <a:cxn ang="0">
                    <a:pos x="connsiteX3" y="connsiteY3"/>
                  </a:cxn>
                </a:cxnLst>
                <a:rect l="l" t="t" r="r" b="b"/>
                <a:pathLst>
                  <a:path w="7871" h="231434">
                    <a:moveTo>
                      <a:pt x="0" y="0"/>
                    </a:moveTo>
                    <a:lnTo>
                      <a:pt x="7872" y="0"/>
                    </a:lnTo>
                    <a:lnTo>
                      <a:pt x="7872" y="231434"/>
                    </a:lnTo>
                    <a:lnTo>
                      <a:pt x="0" y="231434"/>
                    </a:lnTo>
                    <a:close/>
                  </a:path>
                </a:pathLst>
              </a:custGeom>
              <a:grpFill/>
              <a:ln w="7844" cap="flat">
                <a:solidFill>
                  <a:schemeClr val="bg1"/>
                </a:solid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46F9812F-7E68-41F1-8111-CEB4158D2D15}"/>
                  </a:ext>
                </a:extLst>
              </p:cNvPr>
              <p:cNvSpPr/>
              <p:nvPr/>
            </p:nvSpPr>
            <p:spPr>
              <a:xfrm>
                <a:off x="4916317" y="6340659"/>
                <a:ext cx="641559" cy="328258"/>
              </a:xfrm>
              <a:custGeom>
                <a:avLst/>
                <a:gdLst>
                  <a:gd name="connsiteX0" fmla="*/ 295983 w 641559"/>
                  <a:gd name="connsiteY0" fmla="*/ 328258 h 328258"/>
                  <a:gd name="connsiteX1" fmla="*/ 0 w 641559"/>
                  <a:gd name="connsiteY1" fmla="*/ 172395 h 328258"/>
                  <a:gd name="connsiteX2" fmla="*/ 287324 w 641559"/>
                  <a:gd name="connsiteY2" fmla="*/ 0 h 328258"/>
                  <a:gd name="connsiteX3" fmla="*/ 287324 w 641559"/>
                  <a:gd name="connsiteY3" fmla="*/ 100760 h 328258"/>
                  <a:gd name="connsiteX4" fmla="*/ 641560 w 641559"/>
                  <a:gd name="connsiteY4" fmla="*/ 100760 h 328258"/>
                  <a:gd name="connsiteX5" fmla="*/ 641560 w 641559"/>
                  <a:gd name="connsiteY5" fmla="*/ 232221 h 328258"/>
                  <a:gd name="connsiteX6" fmla="*/ 295983 w 641559"/>
                  <a:gd name="connsiteY6" fmla="*/ 232221 h 328258"/>
                  <a:gd name="connsiteX7" fmla="*/ 295983 w 641559"/>
                  <a:gd name="connsiteY7" fmla="*/ 328258 h 328258"/>
                  <a:gd name="connsiteX8" fmla="*/ 15744 w 641559"/>
                  <a:gd name="connsiteY8" fmla="*/ 172395 h 328258"/>
                  <a:gd name="connsiteX9" fmla="*/ 288112 w 641559"/>
                  <a:gd name="connsiteY9" fmla="*/ 315664 h 328258"/>
                  <a:gd name="connsiteX10" fmla="*/ 288112 w 641559"/>
                  <a:gd name="connsiteY10" fmla="*/ 224349 h 328258"/>
                  <a:gd name="connsiteX11" fmla="*/ 633688 w 641559"/>
                  <a:gd name="connsiteY11" fmla="*/ 224349 h 328258"/>
                  <a:gd name="connsiteX12" fmla="*/ 633688 w 641559"/>
                  <a:gd name="connsiteY12" fmla="*/ 108632 h 328258"/>
                  <a:gd name="connsiteX13" fmla="*/ 279452 w 641559"/>
                  <a:gd name="connsiteY13" fmla="*/ 108632 h 328258"/>
                  <a:gd name="connsiteX14" fmla="*/ 279452 w 641559"/>
                  <a:gd name="connsiteY14" fmla="*/ 14169 h 328258"/>
                  <a:gd name="connsiteX15" fmla="*/ 15744 w 641559"/>
                  <a:gd name="connsiteY15" fmla="*/ 172395 h 32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559" h="328258">
                    <a:moveTo>
                      <a:pt x="295983" y="328258"/>
                    </a:moveTo>
                    <a:lnTo>
                      <a:pt x="0" y="172395"/>
                    </a:lnTo>
                    <a:lnTo>
                      <a:pt x="287324" y="0"/>
                    </a:lnTo>
                    <a:lnTo>
                      <a:pt x="287324" y="100760"/>
                    </a:lnTo>
                    <a:lnTo>
                      <a:pt x="641560" y="100760"/>
                    </a:lnTo>
                    <a:lnTo>
                      <a:pt x="641560" y="232221"/>
                    </a:lnTo>
                    <a:lnTo>
                      <a:pt x="295983" y="232221"/>
                    </a:lnTo>
                    <a:lnTo>
                      <a:pt x="295983" y="328258"/>
                    </a:lnTo>
                    <a:close/>
                    <a:moveTo>
                      <a:pt x="15744" y="172395"/>
                    </a:moveTo>
                    <a:lnTo>
                      <a:pt x="288112" y="315664"/>
                    </a:lnTo>
                    <a:lnTo>
                      <a:pt x="288112" y="224349"/>
                    </a:lnTo>
                    <a:lnTo>
                      <a:pt x="633688" y="224349"/>
                    </a:lnTo>
                    <a:lnTo>
                      <a:pt x="633688" y="108632"/>
                    </a:lnTo>
                    <a:lnTo>
                      <a:pt x="279452" y="108632"/>
                    </a:lnTo>
                    <a:lnTo>
                      <a:pt x="279452" y="14169"/>
                    </a:lnTo>
                    <a:lnTo>
                      <a:pt x="15744" y="172395"/>
                    </a:lnTo>
                    <a:close/>
                  </a:path>
                </a:pathLst>
              </a:custGeom>
              <a:grpFill/>
              <a:ln w="7844" cap="flat">
                <a:solidFill>
                  <a:schemeClr val="bg1"/>
                </a:solid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0DE20EFB-AD60-46ED-8423-E813B3575889}"/>
                  </a:ext>
                </a:extLst>
              </p:cNvPr>
              <p:cNvSpPr/>
              <p:nvPr/>
            </p:nvSpPr>
            <p:spPr>
              <a:xfrm>
                <a:off x="4224285" y="5922650"/>
                <a:ext cx="869936" cy="340076"/>
              </a:xfrm>
              <a:custGeom>
                <a:avLst/>
                <a:gdLst>
                  <a:gd name="connsiteX0" fmla="*/ 83534 w 869936"/>
                  <a:gd name="connsiteY0" fmla="*/ 340077 h 340076"/>
                  <a:gd name="connsiteX1" fmla="*/ 11900 w 869936"/>
                  <a:gd name="connsiteY1" fmla="*/ 297569 h 340076"/>
                  <a:gd name="connsiteX2" fmla="*/ 10325 w 869936"/>
                  <a:gd name="connsiteY2" fmla="*/ 295207 h 340076"/>
                  <a:gd name="connsiteX3" fmla="*/ 4028 w 869936"/>
                  <a:gd name="connsiteY3" fmla="*/ 231445 h 340076"/>
                  <a:gd name="connsiteX4" fmla="*/ 45749 w 869936"/>
                  <a:gd name="connsiteY4" fmla="*/ 182639 h 340076"/>
                  <a:gd name="connsiteX5" fmla="*/ 396048 w 869936"/>
                  <a:gd name="connsiteY5" fmla="*/ 8670 h 340076"/>
                  <a:gd name="connsiteX6" fmla="*/ 467683 w 869936"/>
                  <a:gd name="connsiteY6" fmla="*/ 7882 h 340076"/>
                  <a:gd name="connsiteX7" fmla="*/ 823492 w 869936"/>
                  <a:gd name="connsiteY7" fmla="*/ 177128 h 340076"/>
                  <a:gd name="connsiteX8" fmla="*/ 869937 w 869936"/>
                  <a:gd name="connsiteY8" fmla="*/ 251124 h 340076"/>
                  <a:gd name="connsiteX9" fmla="*/ 840023 w 869936"/>
                  <a:gd name="connsiteY9" fmla="*/ 314887 h 340076"/>
                  <a:gd name="connsiteX10" fmla="*/ 771538 w 869936"/>
                  <a:gd name="connsiteY10" fmla="*/ 331418 h 340076"/>
                  <a:gd name="connsiteX11" fmla="*/ 769964 w 869936"/>
                  <a:gd name="connsiteY11" fmla="*/ 331418 h 340076"/>
                  <a:gd name="connsiteX12" fmla="*/ 751071 w 869936"/>
                  <a:gd name="connsiteY12" fmla="*/ 325120 h 340076"/>
                  <a:gd name="connsiteX13" fmla="*/ 465321 w 869936"/>
                  <a:gd name="connsiteY13" fmla="*/ 187362 h 340076"/>
                  <a:gd name="connsiteX14" fmla="*/ 399197 w 869936"/>
                  <a:gd name="connsiteY14" fmla="*/ 188149 h 340076"/>
                  <a:gd name="connsiteX15" fmla="*/ 120532 w 869936"/>
                  <a:gd name="connsiteY15" fmla="*/ 330631 h 340076"/>
                  <a:gd name="connsiteX16" fmla="*/ 83534 w 869936"/>
                  <a:gd name="connsiteY16" fmla="*/ 340077 h 340076"/>
                  <a:gd name="connsiteX17" fmla="*/ 18984 w 869936"/>
                  <a:gd name="connsiteY17" fmla="*/ 293633 h 340076"/>
                  <a:gd name="connsiteX18" fmla="*/ 117383 w 869936"/>
                  <a:gd name="connsiteY18" fmla="*/ 323546 h 340076"/>
                  <a:gd name="connsiteX19" fmla="*/ 396048 w 869936"/>
                  <a:gd name="connsiteY19" fmla="*/ 181064 h 340076"/>
                  <a:gd name="connsiteX20" fmla="*/ 469257 w 869936"/>
                  <a:gd name="connsiteY20" fmla="*/ 180277 h 340076"/>
                  <a:gd name="connsiteX21" fmla="*/ 755007 w 869936"/>
                  <a:gd name="connsiteY21" fmla="*/ 317248 h 340076"/>
                  <a:gd name="connsiteX22" fmla="*/ 772325 w 869936"/>
                  <a:gd name="connsiteY22" fmla="*/ 322759 h 340076"/>
                  <a:gd name="connsiteX23" fmla="*/ 773900 w 869936"/>
                  <a:gd name="connsiteY23" fmla="*/ 322759 h 340076"/>
                  <a:gd name="connsiteX24" fmla="*/ 835300 w 869936"/>
                  <a:gd name="connsiteY24" fmla="*/ 307802 h 340076"/>
                  <a:gd name="connsiteX25" fmla="*/ 862852 w 869936"/>
                  <a:gd name="connsiteY25" fmla="*/ 250337 h 340076"/>
                  <a:gd name="connsiteX26" fmla="*/ 820344 w 869936"/>
                  <a:gd name="connsiteY26" fmla="*/ 183426 h 340076"/>
                  <a:gd name="connsiteX27" fmla="*/ 464534 w 869936"/>
                  <a:gd name="connsiteY27" fmla="*/ 14180 h 340076"/>
                  <a:gd name="connsiteX28" fmla="*/ 399984 w 869936"/>
                  <a:gd name="connsiteY28" fmla="*/ 14967 h 340076"/>
                  <a:gd name="connsiteX29" fmla="*/ 48897 w 869936"/>
                  <a:gd name="connsiteY29" fmla="*/ 188936 h 340076"/>
                  <a:gd name="connsiteX30" fmla="*/ 11112 w 869936"/>
                  <a:gd name="connsiteY30" fmla="*/ 233019 h 340076"/>
                  <a:gd name="connsiteX31" fmla="*/ 16623 w 869936"/>
                  <a:gd name="connsiteY31" fmla="*/ 291271 h 340076"/>
                  <a:gd name="connsiteX32" fmla="*/ 18984 w 869936"/>
                  <a:gd name="connsiteY32" fmla="*/ 293633 h 34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69936" h="340076">
                    <a:moveTo>
                      <a:pt x="83534" y="340077"/>
                    </a:moveTo>
                    <a:cubicBezTo>
                      <a:pt x="54408" y="340077"/>
                      <a:pt x="26856" y="324333"/>
                      <a:pt x="11900" y="297569"/>
                    </a:cubicBezTo>
                    <a:lnTo>
                      <a:pt x="10325" y="295207"/>
                    </a:lnTo>
                    <a:cubicBezTo>
                      <a:pt x="-695" y="275527"/>
                      <a:pt x="-3057" y="252699"/>
                      <a:pt x="4028" y="231445"/>
                    </a:cubicBezTo>
                    <a:cubicBezTo>
                      <a:pt x="11112" y="210190"/>
                      <a:pt x="25282" y="192872"/>
                      <a:pt x="45749" y="182639"/>
                    </a:cubicBezTo>
                    <a:lnTo>
                      <a:pt x="396048" y="8670"/>
                    </a:lnTo>
                    <a:cubicBezTo>
                      <a:pt x="418877" y="-2351"/>
                      <a:pt x="444854" y="-3138"/>
                      <a:pt x="467683" y="7882"/>
                    </a:cubicBezTo>
                    <a:lnTo>
                      <a:pt x="823492" y="177128"/>
                    </a:lnTo>
                    <a:cubicBezTo>
                      <a:pt x="851831" y="190511"/>
                      <a:pt x="869937" y="219637"/>
                      <a:pt x="869937" y="251124"/>
                    </a:cubicBezTo>
                    <a:cubicBezTo>
                      <a:pt x="869937" y="275527"/>
                      <a:pt x="858916" y="299143"/>
                      <a:pt x="840023" y="314887"/>
                    </a:cubicBezTo>
                    <a:cubicBezTo>
                      <a:pt x="821131" y="330631"/>
                      <a:pt x="795941" y="336928"/>
                      <a:pt x="771538" y="331418"/>
                    </a:cubicBezTo>
                    <a:lnTo>
                      <a:pt x="769964" y="331418"/>
                    </a:lnTo>
                    <a:cubicBezTo>
                      <a:pt x="763666" y="329843"/>
                      <a:pt x="757369" y="328269"/>
                      <a:pt x="751071" y="325120"/>
                    </a:cubicBezTo>
                    <a:lnTo>
                      <a:pt x="465321" y="187362"/>
                    </a:lnTo>
                    <a:cubicBezTo>
                      <a:pt x="444854" y="177128"/>
                      <a:pt x="419664" y="177916"/>
                      <a:pt x="399197" y="188149"/>
                    </a:cubicBezTo>
                    <a:lnTo>
                      <a:pt x="120532" y="330631"/>
                    </a:lnTo>
                    <a:cubicBezTo>
                      <a:pt x="108724" y="336928"/>
                      <a:pt x="96129" y="340077"/>
                      <a:pt x="83534" y="340077"/>
                    </a:cubicBezTo>
                    <a:close/>
                    <a:moveTo>
                      <a:pt x="18984" y="293633"/>
                    </a:moveTo>
                    <a:cubicBezTo>
                      <a:pt x="38664" y="329056"/>
                      <a:pt x="81959" y="342438"/>
                      <a:pt x="117383" y="323546"/>
                    </a:cubicBezTo>
                    <a:lnTo>
                      <a:pt x="396048" y="181064"/>
                    </a:lnTo>
                    <a:cubicBezTo>
                      <a:pt x="418877" y="169257"/>
                      <a:pt x="445641" y="169257"/>
                      <a:pt x="469257" y="180277"/>
                    </a:cubicBezTo>
                    <a:lnTo>
                      <a:pt x="755007" y="317248"/>
                    </a:lnTo>
                    <a:cubicBezTo>
                      <a:pt x="760517" y="319610"/>
                      <a:pt x="766028" y="321972"/>
                      <a:pt x="772325" y="322759"/>
                    </a:cubicBezTo>
                    <a:lnTo>
                      <a:pt x="773900" y="322759"/>
                    </a:lnTo>
                    <a:cubicBezTo>
                      <a:pt x="795941" y="327482"/>
                      <a:pt x="817982" y="321972"/>
                      <a:pt x="835300" y="307802"/>
                    </a:cubicBezTo>
                    <a:cubicBezTo>
                      <a:pt x="852619" y="293633"/>
                      <a:pt x="862852" y="272378"/>
                      <a:pt x="862852" y="250337"/>
                    </a:cubicBezTo>
                    <a:cubicBezTo>
                      <a:pt x="862852" y="221998"/>
                      <a:pt x="846321" y="195234"/>
                      <a:pt x="820344" y="183426"/>
                    </a:cubicBezTo>
                    <a:lnTo>
                      <a:pt x="464534" y="14180"/>
                    </a:lnTo>
                    <a:cubicBezTo>
                      <a:pt x="444067" y="3946"/>
                      <a:pt x="420451" y="4734"/>
                      <a:pt x="399984" y="14967"/>
                    </a:cubicBezTo>
                    <a:lnTo>
                      <a:pt x="48897" y="188936"/>
                    </a:lnTo>
                    <a:cubicBezTo>
                      <a:pt x="30792" y="198383"/>
                      <a:pt x="17410" y="213339"/>
                      <a:pt x="11112" y="233019"/>
                    </a:cubicBezTo>
                    <a:cubicBezTo>
                      <a:pt x="4815" y="252699"/>
                      <a:pt x="7176" y="273166"/>
                      <a:pt x="16623" y="291271"/>
                    </a:cubicBezTo>
                    <a:lnTo>
                      <a:pt x="18984" y="293633"/>
                    </a:lnTo>
                    <a:close/>
                  </a:path>
                </a:pathLst>
              </a:custGeom>
              <a:grpFill/>
              <a:ln w="7844" cap="flat">
                <a:solidFill>
                  <a:schemeClr val="bg1"/>
                </a:solid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1A07092F-2A0C-4699-94C5-9E7F99824B38}"/>
                  </a:ext>
                </a:extLst>
              </p:cNvPr>
              <p:cNvSpPr/>
              <p:nvPr/>
            </p:nvSpPr>
            <p:spPr>
              <a:xfrm>
                <a:off x="4981530" y="5670760"/>
                <a:ext cx="185900" cy="413275"/>
              </a:xfrm>
              <a:custGeom>
                <a:avLst/>
                <a:gdLst>
                  <a:gd name="connsiteX0" fmla="*/ 17441 w 185900"/>
                  <a:gd name="connsiteY0" fmla="*/ 413275 h 413275"/>
                  <a:gd name="connsiteX1" fmla="*/ 181177 w 185900"/>
                  <a:gd name="connsiteY1" fmla="*/ 0 h 413275"/>
                  <a:gd name="connsiteX2" fmla="*/ 185900 w 185900"/>
                  <a:gd name="connsiteY2" fmla="*/ 6298 h 413275"/>
                  <a:gd name="connsiteX3" fmla="*/ 23739 w 185900"/>
                  <a:gd name="connsiteY3" fmla="*/ 410126 h 413275"/>
                  <a:gd name="connsiteX4" fmla="*/ 17441 w 185900"/>
                  <a:gd name="connsiteY4" fmla="*/ 413275 h 41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00" h="413275">
                    <a:moveTo>
                      <a:pt x="17441" y="413275"/>
                    </a:moveTo>
                    <a:cubicBezTo>
                      <a:pt x="16654" y="411701"/>
                      <a:pt x="-77809" y="215690"/>
                      <a:pt x="181177" y="0"/>
                    </a:cubicBezTo>
                    <a:lnTo>
                      <a:pt x="185900" y="6298"/>
                    </a:lnTo>
                    <a:cubicBezTo>
                      <a:pt x="-67575" y="218052"/>
                      <a:pt x="22952" y="407765"/>
                      <a:pt x="23739" y="410126"/>
                    </a:cubicBezTo>
                    <a:lnTo>
                      <a:pt x="17441" y="413275"/>
                    </a:lnTo>
                    <a:close/>
                  </a:path>
                </a:pathLst>
              </a:custGeom>
              <a:grpFill/>
              <a:ln w="7844" cap="flat">
                <a:solidFill>
                  <a:schemeClr val="bg1"/>
                </a:solid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5311B181-4681-4F16-9585-C5387755EEB4}"/>
                  </a:ext>
                </a:extLst>
              </p:cNvPr>
              <p:cNvSpPr/>
              <p:nvPr/>
            </p:nvSpPr>
            <p:spPr>
              <a:xfrm>
                <a:off x="5080052" y="5669972"/>
                <a:ext cx="481342" cy="606136"/>
              </a:xfrm>
              <a:custGeom>
                <a:avLst/>
                <a:gdLst>
                  <a:gd name="connsiteX0" fmla="*/ 190500 w 481342"/>
                  <a:gd name="connsiteY0" fmla="*/ 606137 h 606136"/>
                  <a:gd name="connsiteX1" fmla="*/ 0 w 481342"/>
                  <a:gd name="connsiteY1" fmla="*/ 541587 h 606136"/>
                  <a:gd name="connsiteX2" fmla="*/ 5510 w 481342"/>
                  <a:gd name="connsiteY2" fmla="*/ 536077 h 606136"/>
                  <a:gd name="connsiteX3" fmla="*/ 273942 w 481342"/>
                  <a:gd name="connsiteY3" fmla="*/ 590393 h 606136"/>
                  <a:gd name="connsiteX4" fmla="*/ 312514 w 481342"/>
                  <a:gd name="connsiteY4" fmla="*/ 574649 h 606136"/>
                  <a:gd name="connsiteX5" fmla="*/ 470740 w 481342"/>
                  <a:gd name="connsiteY5" fmla="*/ 271581 h 606136"/>
                  <a:gd name="connsiteX6" fmla="*/ 295196 w 481342"/>
                  <a:gd name="connsiteY6" fmla="*/ 6298 h 606136"/>
                  <a:gd name="connsiteX7" fmla="*/ 300707 w 481342"/>
                  <a:gd name="connsiteY7" fmla="*/ 0 h 606136"/>
                  <a:gd name="connsiteX8" fmla="*/ 478612 w 481342"/>
                  <a:gd name="connsiteY8" fmla="*/ 269219 h 606136"/>
                  <a:gd name="connsiteX9" fmla="*/ 317238 w 481342"/>
                  <a:gd name="connsiteY9" fmla="*/ 580947 h 606136"/>
                  <a:gd name="connsiteX10" fmla="*/ 276304 w 481342"/>
                  <a:gd name="connsiteY10" fmla="*/ 597478 h 606136"/>
                  <a:gd name="connsiteX11" fmla="*/ 190500 w 481342"/>
                  <a:gd name="connsiteY11" fmla="*/ 606137 h 60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342" h="606136">
                    <a:moveTo>
                      <a:pt x="190500" y="606137"/>
                    </a:moveTo>
                    <a:cubicBezTo>
                      <a:pt x="130674" y="606137"/>
                      <a:pt x="57465" y="592755"/>
                      <a:pt x="0" y="541587"/>
                    </a:cubicBezTo>
                    <a:lnTo>
                      <a:pt x="5510" y="536077"/>
                    </a:lnTo>
                    <a:cubicBezTo>
                      <a:pt x="94463" y="615583"/>
                      <a:pt x="222775" y="600627"/>
                      <a:pt x="273942" y="590393"/>
                    </a:cubicBezTo>
                    <a:cubicBezTo>
                      <a:pt x="288112" y="587244"/>
                      <a:pt x="300707" y="582521"/>
                      <a:pt x="312514" y="574649"/>
                    </a:cubicBezTo>
                    <a:cubicBezTo>
                      <a:pt x="506950" y="447911"/>
                      <a:pt x="470740" y="273155"/>
                      <a:pt x="470740" y="271581"/>
                    </a:cubicBezTo>
                    <a:cubicBezTo>
                      <a:pt x="446337" y="140120"/>
                      <a:pt x="296771" y="7872"/>
                      <a:pt x="295196" y="6298"/>
                    </a:cubicBezTo>
                    <a:lnTo>
                      <a:pt x="300707" y="0"/>
                    </a:lnTo>
                    <a:cubicBezTo>
                      <a:pt x="302281" y="1574"/>
                      <a:pt x="454209" y="135397"/>
                      <a:pt x="478612" y="269219"/>
                    </a:cubicBezTo>
                    <a:cubicBezTo>
                      <a:pt x="478612" y="270794"/>
                      <a:pt x="515609" y="450273"/>
                      <a:pt x="317238" y="580947"/>
                    </a:cubicBezTo>
                    <a:cubicBezTo>
                      <a:pt x="304643" y="588819"/>
                      <a:pt x="291260" y="594329"/>
                      <a:pt x="276304" y="597478"/>
                    </a:cubicBezTo>
                    <a:cubicBezTo>
                      <a:pt x="255837" y="601414"/>
                      <a:pt x="225136" y="606137"/>
                      <a:pt x="190500" y="606137"/>
                    </a:cubicBezTo>
                    <a:close/>
                  </a:path>
                </a:pathLst>
              </a:custGeom>
              <a:grpFill/>
              <a:ln w="7844" cap="flat">
                <a:solidFill>
                  <a:schemeClr val="bg1"/>
                </a:solid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890CAE2E-BA34-47B7-B1B1-57333EF400DA}"/>
                  </a:ext>
                </a:extLst>
              </p:cNvPr>
              <p:cNvSpPr/>
              <p:nvPr/>
            </p:nvSpPr>
            <p:spPr>
              <a:xfrm>
                <a:off x="5106029" y="5590466"/>
                <a:ext cx="328258" cy="87378"/>
              </a:xfrm>
              <a:custGeom>
                <a:avLst/>
                <a:gdLst>
                  <a:gd name="connsiteX0" fmla="*/ 288112 w 328258"/>
                  <a:gd name="connsiteY0" fmla="*/ 87378 h 87378"/>
                  <a:gd name="connsiteX1" fmla="*/ 40147 w 328258"/>
                  <a:gd name="connsiteY1" fmla="*/ 87378 h 87378"/>
                  <a:gd name="connsiteX2" fmla="*/ 0 w 328258"/>
                  <a:gd name="connsiteY2" fmla="*/ 47231 h 87378"/>
                  <a:gd name="connsiteX3" fmla="*/ 0 w 328258"/>
                  <a:gd name="connsiteY3" fmla="*/ 40147 h 87378"/>
                  <a:gd name="connsiteX4" fmla="*/ 40147 w 328258"/>
                  <a:gd name="connsiteY4" fmla="*/ 0 h 87378"/>
                  <a:gd name="connsiteX5" fmla="*/ 288112 w 328258"/>
                  <a:gd name="connsiteY5" fmla="*/ 0 h 87378"/>
                  <a:gd name="connsiteX6" fmla="*/ 328258 w 328258"/>
                  <a:gd name="connsiteY6" fmla="*/ 40147 h 87378"/>
                  <a:gd name="connsiteX7" fmla="*/ 328258 w 328258"/>
                  <a:gd name="connsiteY7" fmla="*/ 47231 h 87378"/>
                  <a:gd name="connsiteX8" fmla="*/ 288112 w 328258"/>
                  <a:gd name="connsiteY8" fmla="*/ 87378 h 87378"/>
                  <a:gd name="connsiteX9" fmla="*/ 40147 w 328258"/>
                  <a:gd name="connsiteY9" fmla="*/ 7085 h 87378"/>
                  <a:gd name="connsiteX10" fmla="*/ 7872 w 328258"/>
                  <a:gd name="connsiteY10" fmla="*/ 39360 h 87378"/>
                  <a:gd name="connsiteX11" fmla="*/ 7872 w 328258"/>
                  <a:gd name="connsiteY11" fmla="*/ 46444 h 87378"/>
                  <a:gd name="connsiteX12" fmla="*/ 40147 w 328258"/>
                  <a:gd name="connsiteY12" fmla="*/ 78719 h 87378"/>
                  <a:gd name="connsiteX13" fmla="*/ 288112 w 328258"/>
                  <a:gd name="connsiteY13" fmla="*/ 78719 h 87378"/>
                  <a:gd name="connsiteX14" fmla="*/ 320386 w 328258"/>
                  <a:gd name="connsiteY14" fmla="*/ 46444 h 87378"/>
                  <a:gd name="connsiteX15" fmla="*/ 320386 w 328258"/>
                  <a:gd name="connsiteY15" fmla="*/ 39360 h 87378"/>
                  <a:gd name="connsiteX16" fmla="*/ 288112 w 328258"/>
                  <a:gd name="connsiteY16" fmla="*/ 7085 h 87378"/>
                  <a:gd name="connsiteX17" fmla="*/ 40147 w 328258"/>
                  <a:gd name="connsiteY17" fmla="*/ 7085 h 87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8258" h="87378">
                    <a:moveTo>
                      <a:pt x="288112" y="87378"/>
                    </a:moveTo>
                    <a:lnTo>
                      <a:pt x="40147" y="87378"/>
                    </a:lnTo>
                    <a:cubicBezTo>
                      <a:pt x="18105" y="87378"/>
                      <a:pt x="0" y="69273"/>
                      <a:pt x="0" y="47231"/>
                    </a:cubicBezTo>
                    <a:lnTo>
                      <a:pt x="0" y="40147"/>
                    </a:lnTo>
                    <a:cubicBezTo>
                      <a:pt x="0" y="18105"/>
                      <a:pt x="18105" y="0"/>
                      <a:pt x="40147" y="0"/>
                    </a:cubicBezTo>
                    <a:lnTo>
                      <a:pt x="288112" y="0"/>
                    </a:lnTo>
                    <a:cubicBezTo>
                      <a:pt x="310153" y="0"/>
                      <a:pt x="328258" y="18105"/>
                      <a:pt x="328258" y="40147"/>
                    </a:cubicBezTo>
                    <a:lnTo>
                      <a:pt x="328258" y="47231"/>
                    </a:lnTo>
                    <a:cubicBezTo>
                      <a:pt x="328258" y="68486"/>
                      <a:pt x="310153" y="87378"/>
                      <a:pt x="288112" y="87378"/>
                    </a:cubicBezTo>
                    <a:close/>
                    <a:moveTo>
                      <a:pt x="40147" y="7085"/>
                    </a:moveTo>
                    <a:cubicBezTo>
                      <a:pt x="22041" y="7085"/>
                      <a:pt x="7872" y="22041"/>
                      <a:pt x="7872" y="39360"/>
                    </a:cubicBezTo>
                    <a:lnTo>
                      <a:pt x="7872" y="46444"/>
                    </a:lnTo>
                    <a:cubicBezTo>
                      <a:pt x="7872" y="64550"/>
                      <a:pt x="22829" y="78719"/>
                      <a:pt x="40147" y="78719"/>
                    </a:cubicBezTo>
                    <a:lnTo>
                      <a:pt x="288112" y="78719"/>
                    </a:lnTo>
                    <a:cubicBezTo>
                      <a:pt x="306217" y="78719"/>
                      <a:pt x="320386" y="63762"/>
                      <a:pt x="320386" y="46444"/>
                    </a:cubicBezTo>
                    <a:lnTo>
                      <a:pt x="320386" y="39360"/>
                    </a:lnTo>
                    <a:cubicBezTo>
                      <a:pt x="320386" y="21254"/>
                      <a:pt x="305430" y="7085"/>
                      <a:pt x="288112" y="7085"/>
                    </a:cubicBezTo>
                    <a:lnTo>
                      <a:pt x="40147" y="7085"/>
                    </a:lnTo>
                    <a:close/>
                  </a:path>
                </a:pathLst>
              </a:custGeom>
              <a:grpFill/>
              <a:ln w="7844" cap="flat">
                <a:solidFill>
                  <a:schemeClr val="bg1"/>
                </a:solid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1CF2C8E6-D158-434E-8642-2EB2E287304C}"/>
                  </a:ext>
                </a:extLst>
              </p:cNvPr>
              <p:cNvSpPr/>
              <p:nvPr/>
            </p:nvSpPr>
            <p:spPr>
              <a:xfrm>
                <a:off x="4251928" y="5536937"/>
                <a:ext cx="641559" cy="328258"/>
              </a:xfrm>
              <a:custGeom>
                <a:avLst/>
                <a:gdLst>
                  <a:gd name="connsiteX0" fmla="*/ 345576 w 641559"/>
                  <a:gd name="connsiteY0" fmla="*/ 328258 h 328258"/>
                  <a:gd name="connsiteX1" fmla="*/ 345576 w 641559"/>
                  <a:gd name="connsiteY1" fmla="*/ 232221 h 328258"/>
                  <a:gd name="connsiteX2" fmla="*/ 0 w 641559"/>
                  <a:gd name="connsiteY2" fmla="*/ 232221 h 328258"/>
                  <a:gd name="connsiteX3" fmla="*/ 0 w 641559"/>
                  <a:gd name="connsiteY3" fmla="*/ 100760 h 328258"/>
                  <a:gd name="connsiteX4" fmla="*/ 354236 w 641559"/>
                  <a:gd name="connsiteY4" fmla="*/ 100760 h 328258"/>
                  <a:gd name="connsiteX5" fmla="*/ 354236 w 641559"/>
                  <a:gd name="connsiteY5" fmla="*/ 0 h 328258"/>
                  <a:gd name="connsiteX6" fmla="*/ 641560 w 641559"/>
                  <a:gd name="connsiteY6" fmla="*/ 172395 h 328258"/>
                  <a:gd name="connsiteX7" fmla="*/ 345576 w 641559"/>
                  <a:gd name="connsiteY7" fmla="*/ 328258 h 328258"/>
                  <a:gd name="connsiteX8" fmla="*/ 7872 w 641559"/>
                  <a:gd name="connsiteY8" fmla="*/ 224349 h 328258"/>
                  <a:gd name="connsiteX9" fmla="*/ 353448 w 641559"/>
                  <a:gd name="connsiteY9" fmla="*/ 224349 h 328258"/>
                  <a:gd name="connsiteX10" fmla="*/ 353448 w 641559"/>
                  <a:gd name="connsiteY10" fmla="*/ 315663 h 328258"/>
                  <a:gd name="connsiteX11" fmla="*/ 625816 w 641559"/>
                  <a:gd name="connsiteY11" fmla="*/ 172395 h 328258"/>
                  <a:gd name="connsiteX12" fmla="*/ 362107 w 641559"/>
                  <a:gd name="connsiteY12" fmla="*/ 14169 h 328258"/>
                  <a:gd name="connsiteX13" fmla="*/ 362107 w 641559"/>
                  <a:gd name="connsiteY13" fmla="*/ 108632 h 328258"/>
                  <a:gd name="connsiteX14" fmla="*/ 7872 w 641559"/>
                  <a:gd name="connsiteY14" fmla="*/ 108632 h 328258"/>
                  <a:gd name="connsiteX15" fmla="*/ 7872 w 641559"/>
                  <a:gd name="connsiteY15" fmla="*/ 224349 h 32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559" h="328258">
                    <a:moveTo>
                      <a:pt x="345576" y="328258"/>
                    </a:moveTo>
                    <a:lnTo>
                      <a:pt x="345576" y="232221"/>
                    </a:lnTo>
                    <a:lnTo>
                      <a:pt x="0" y="232221"/>
                    </a:lnTo>
                    <a:lnTo>
                      <a:pt x="0" y="100760"/>
                    </a:lnTo>
                    <a:lnTo>
                      <a:pt x="354236" y="100760"/>
                    </a:lnTo>
                    <a:lnTo>
                      <a:pt x="354236" y="0"/>
                    </a:lnTo>
                    <a:lnTo>
                      <a:pt x="641560" y="172395"/>
                    </a:lnTo>
                    <a:lnTo>
                      <a:pt x="345576" y="328258"/>
                    </a:lnTo>
                    <a:close/>
                    <a:moveTo>
                      <a:pt x="7872" y="224349"/>
                    </a:moveTo>
                    <a:lnTo>
                      <a:pt x="353448" y="224349"/>
                    </a:lnTo>
                    <a:lnTo>
                      <a:pt x="353448" y="315663"/>
                    </a:lnTo>
                    <a:lnTo>
                      <a:pt x="625816" y="172395"/>
                    </a:lnTo>
                    <a:lnTo>
                      <a:pt x="362107" y="14169"/>
                    </a:lnTo>
                    <a:lnTo>
                      <a:pt x="362107" y="108632"/>
                    </a:lnTo>
                    <a:lnTo>
                      <a:pt x="7872" y="108632"/>
                    </a:lnTo>
                    <a:lnTo>
                      <a:pt x="7872" y="224349"/>
                    </a:lnTo>
                    <a:close/>
                  </a:path>
                </a:pathLst>
              </a:custGeom>
              <a:grpFill/>
              <a:ln w="7844" cap="flat">
                <a:solidFill>
                  <a:schemeClr val="bg1"/>
                </a:solid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45608C13-F4DD-4CC3-A320-E08694B254B8}"/>
                  </a:ext>
                </a:extLst>
              </p:cNvPr>
              <p:cNvSpPr/>
              <p:nvPr/>
            </p:nvSpPr>
            <p:spPr>
              <a:xfrm>
                <a:off x="5136590" y="5410987"/>
                <a:ext cx="268680" cy="187351"/>
              </a:xfrm>
              <a:custGeom>
                <a:avLst/>
                <a:gdLst>
                  <a:gd name="connsiteX0" fmla="*/ 37925 w 268680"/>
                  <a:gd name="connsiteY0" fmla="*/ 187351 h 187351"/>
                  <a:gd name="connsiteX1" fmla="*/ 1714 w 268680"/>
                  <a:gd name="connsiteY1" fmla="*/ 69273 h 187351"/>
                  <a:gd name="connsiteX2" fmla="*/ 19820 w 268680"/>
                  <a:gd name="connsiteY2" fmla="*/ 44083 h 187351"/>
                  <a:gd name="connsiteX3" fmla="*/ 42648 w 268680"/>
                  <a:gd name="connsiteY3" fmla="*/ 38572 h 187351"/>
                  <a:gd name="connsiteX4" fmla="*/ 94603 w 268680"/>
                  <a:gd name="connsiteY4" fmla="*/ 38572 h 187351"/>
                  <a:gd name="connsiteX5" fmla="*/ 156791 w 268680"/>
                  <a:gd name="connsiteY5" fmla="*/ 0 h 187351"/>
                  <a:gd name="connsiteX6" fmla="*/ 195363 w 268680"/>
                  <a:gd name="connsiteY6" fmla="*/ 0 h 187351"/>
                  <a:gd name="connsiteX7" fmla="*/ 234723 w 268680"/>
                  <a:gd name="connsiteY7" fmla="*/ 9446 h 187351"/>
                  <a:gd name="connsiteX8" fmla="*/ 266997 w 268680"/>
                  <a:gd name="connsiteY8" fmla="*/ 73209 h 187351"/>
                  <a:gd name="connsiteX9" fmla="*/ 233148 w 268680"/>
                  <a:gd name="connsiteY9" fmla="*/ 184990 h 187351"/>
                  <a:gd name="connsiteX10" fmla="*/ 225276 w 268680"/>
                  <a:gd name="connsiteY10" fmla="*/ 182628 h 187351"/>
                  <a:gd name="connsiteX11" fmla="*/ 259126 w 268680"/>
                  <a:gd name="connsiteY11" fmla="*/ 70060 h 187351"/>
                  <a:gd name="connsiteX12" fmla="*/ 230787 w 268680"/>
                  <a:gd name="connsiteY12" fmla="*/ 15744 h 187351"/>
                  <a:gd name="connsiteX13" fmla="*/ 194576 w 268680"/>
                  <a:gd name="connsiteY13" fmla="*/ 7872 h 187351"/>
                  <a:gd name="connsiteX14" fmla="*/ 156004 w 268680"/>
                  <a:gd name="connsiteY14" fmla="*/ 7872 h 187351"/>
                  <a:gd name="connsiteX15" fmla="*/ 100113 w 268680"/>
                  <a:gd name="connsiteY15" fmla="*/ 44083 h 187351"/>
                  <a:gd name="connsiteX16" fmla="*/ 99326 w 268680"/>
                  <a:gd name="connsiteY16" fmla="*/ 47231 h 187351"/>
                  <a:gd name="connsiteX17" fmla="*/ 41861 w 268680"/>
                  <a:gd name="connsiteY17" fmla="*/ 47231 h 187351"/>
                  <a:gd name="connsiteX18" fmla="*/ 22969 w 268680"/>
                  <a:gd name="connsiteY18" fmla="*/ 51955 h 187351"/>
                  <a:gd name="connsiteX19" fmla="*/ 8012 w 268680"/>
                  <a:gd name="connsiteY19" fmla="*/ 72422 h 187351"/>
                  <a:gd name="connsiteX20" fmla="*/ 43435 w 268680"/>
                  <a:gd name="connsiteY20" fmla="*/ 184990 h 187351"/>
                  <a:gd name="connsiteX21" fmla="*/ 37925 w 268680"/>
                  <a:gd name="connsiteY21" fmla="*/ 187351 h 18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8680" h="187351">
                    <a:moveTo>
                      <a:pt x="37925" y="187351"/>
                    </a:moveTo>
                    <a:cubicBezTo>
                      <a:pt x="36351" y="184203"/>
                      <a:pt x="-9306" y="112568"/>
                      <a:pt x="1714" y="69273"/>
                    </a:cubicBezTo>
                    <a:cubicBezTo>
                      <a:pt x="4076" y="58252"/>
                      <a:pt x="10373" y="49593"/>
                      <a:pt x="19820" y="44083"/>
                    </a:cubicBezTo>
                    <a:cubicBezTo>
                      <a:pt x="26117" y="40147"/>
                      <a:pt x="33989" y="38572"/>
                      <a:pt x="42648" y="38572"/>
                    </a:cubicBezTo>
                    <a:lnTo>
                      <a:pt x="94603" y="38572"/>
                    </a:lnTo>
                    <a:cubicBezTo>
                      <a:pt x="98539" y="29126"/>
                      <a:pt x="113495" y="0"/>
                      <a:pt x="156791" y="0"/>
                    </a:cubicBezTo>
                    <a:lnTo>
                      <a:pt x="195363" y="0"/>
                    </a:lnTo>
                    <a:cubicBezTo>
                      <a:pt x="209533" y="0"/>
                      <a:pt x="223702" y="3149"/>
                      <a:pt x="234723" y="9446"/>
                    </a:cubicBezTo>
                    <a:cubicBezTo>
                      <a:pt x="253615" y="18893"/>
                      <a:pt x="274869" y="38572"/>
                      <a:pt x="266997" y="73209"/>
                    </a:cubicBezTo>
                    <a:lnTo>
                      <a:pt x="233148" y="184990"/>
                    </a:lnTo>
                    <a:lnTo>
                      <a:pt x="225276" y="182628"/>
                    </a:lnTo>
                    <a:lnTo>
                      <a:pt x="259126" y="70060"/>
                    </a:lnTo>
                    <a:cubicBezTo>
                      <a:pt x="264636" y="46444"/>
                      <a:pt x="255190" y="28339"/>
                      <a:pt x="230787" y="15744"/>
                    </a:cubicBezTo>
                    <a:cubicBezTo>
                      <a:pt x="220553" y="10233"/>
                      <a:pt x="207958" y="7872"/>
                      <a:pt x="194576" y="7872"/>
                    </a:cubicBezTo>
                    <a:lnTo>
                      <a:pt x="156004" y="7872"/>
                    </a:lnTo>
                    <a:cubicBezTo>
                      <a:pt x="111134" y="7872"/>
                      <a:pt x="100900" y="42508"/>
                      <a:pt x="100113" y="44083"/>
                    </a:cubicBezTo>
                    <a:lnTo>
                      <a:pt x="99326" y="47231"/>
                    </a:lnTo>
                    <a:lnTo>
                      <a:pt x="41861" y="47231"/>
                    </a:lnTo>
                    <a:cubicBezTo>
                      <a:pt x="34776" y="47231"/>
                      <a:pt x="27692" y="48806"/>
                      <a:pt x="22969" y="51955"/>
                    </a:cubicBezTo>
                    <a:cubicBezTo>
                      <a:pt x="15097" y="56678"/>
                      <a:pt x="10373" y="62975"/>
                      <a:pt x="8012" y="72422"/>
                    </a:cubicBezTo>
                    <a:cubicBezTo>
                      <a:pt x="-1434" y="112568"/>
                      <a:pt x="42648" y="184203"/>
                      <a:pt x="43435" y="184990"/>
                    </a:cubicBezTo>
                    <a:lnTo>
                      <a:pt x="37925" y="187351"/>
                    </a:lnTo>
                    <a:close/>
                  </a:path>
                </a:pathLst>
              </a:custGeom>
              <a:grpFill/>
              <a:ln w="7844" cap="flat">
                <a:solidFill>
                  <a:schemeClr val="bg1"/>
                </a:solidFill>
                <a:prstDash val="solid"/>
                <a:miter/>
              </a:ln>
            </p:spPr>
            <p:txBody>
              <a:bodyPr rtlCol="0" anchor="ctr"/>
              <a:lstStyle/>
              <a:p>
                <a:endParaRPr lang="en-IN"/>
              </a:p>
            </p:txBody>
          </p:sp>
        </p:grpSp>
        <p:sp>
          <p:nvSpPr>
            <p:cNvPr id="92" name="Graphic 20" descr="Dollar">
              <a:extLst>
                <a:ext uri="{FF2B5EF4-FFF2-40B4-BE49-F238E27FC236}">
                  <a16:creationId xmlns:a16="http://schemas.microsoft.com/office/drawing/2014/main" id="{E9B47B85-F261-4373-A51A-0C0422E74176}"/>
                </a:ext>
              </a:extLst>
            </p:cNvPr>
            <p:cNvSpPr/>
            <p:nvPr/>
          </p:nvSpPr>
          <p:spPr>
            <a:xfrm>
              <a:off x="5169796" y="5753757"/>
              <a:ext cx="179446" cy="429170"/>
            </a:xfrm>
            <a:custGeom>
              <a:avLst/>
              <a:gdLst>
                <a:gd name="connsiteX0" fmla="*/ 166549 w 171249"/>
                <a:gd name="connsiteY0" fmla="*/ 245993 h 409560"/>
                <a:gd name="connsiteX1" fmla="*/ 153910 w 171249"/>
                <a:gd name="connsiteY1" fmla="*/ 227224 h 409560"/>
                <a:gd name="connsiteX2" fmla="*/ 135741 w 171249"/>
                <a:gd name="connsiteY2" fmla="*/ 214065 h 409560"/>
                <a:gd name="connsiteX3" fmla="*/ 114357 w 171249"/>
                <a:gd name="connsiteY3" fmla="*/ 204602 h 409560"/>
                <a:gd name="connsiteX4" fmla="*/ 91497 w 171249"/>
                <a:gd name="connsiteY4" fmla="*/ 196982 h 409560"/>
                <a:gd name="connsiteX5" fmla="*/ 89716 w 171249"/>
                <a:gd name="connsiteY5" fmla="*/ 196410 h 409560"/>
                <a:gd name="connsiteX6" fmla="*/ 89716 w 171249"/>
                <a:gd name="connsiteY6" fmla="*/ 62036 h 409560"/>
                <a:gd name="connsiteX7" fmla="*/ 92845 w 171249"/>
                <a:gd name="connsiteY7" fmla="*/ 61912 h 409560"/>
                <a:gd name="connsiteX8" fmla="*/ 128749 w 171249"/>
                <a:gd name="connsiteY8" fmla="*/ 68437 h 409560"/>
                <a:gd name="connsiteX9" fmla="*/ 158005 w 171249"/>
                <a:gd name="connsiteY9" fmla="*/ 89297 h 409560"/>
                <a:gd name="connsiteX10" fmla="*/ 164878 w 171249"/>
                <a:gd name="connsiteY10" fmla="*/ 82706 h 409560"/>
                <a:gd name="connsiteX11" fmla="*/ 132440 w 171249"/>
                <a:gd name="connsiteY11" fmla="*/ 59655 h 409560"/>
                <a:gd name="connsiteX12" fmla="*/ 92845 w 171249"/>
                <a:gd name="connsiteY12" fmla="*/ 52387 h 409560"/>
                <a:gd name="connsiteX13" fmla="*/ 89716 w 171249"/>
                <a:gd name="connsiteY13" fmla="*/ 52511 h 409560"/>
                <a:gd name="connsiteX14" fmla="*/ 89716 w 171249"/>
                <a:gd name="connsiteY14" fmla="*/ 0 h 409560"/>
                <a:gd name="connsiteX15" fmla="*/ 80191 w 171249"/>
                <a:gd name="connsiteY15" fmla="*/ 0 h 409560"/>
                <a:gd name="connsiteX16" fmla="*/ 80191 w 171249"/>
                <a:gd name="connsiteY16" fmla="*/ 53154 h 409560"/>
                <a:gd name="connsiteX17" fmla="*/ 57331 w 171249"/>
                <a:gd name="connsiteY17" fmla="*/ 58574 h 409560"/>
                <a:gd name="connsiteX18" fmla="*/ 30971 w 171249"/>
                <a:gd name="connsiteY18" fmla="*/ 75281 h 409560"/>
                <a:gd name="connsiteX19" fmla="*/ 14630 w 171249"/>
                <a:gd name="connsiteY19" fmla="*/ 99570 h 409560"/>
                <a:gd name="connsiteX20" fmla="*/ 9054 w 171249"/>
                <a:gd name="connsiteY20" fmla="*/ 128230 h 409560"/>
                <a:gd name="connsiteX21" fmla="*/ 13687 w 171249"/>
                <a:gd name="connsiteY21" fmla="*/ 155010 h 409560"/>
                <a:gd name="connsiteX22" fmla="*/ 26256 w 171249"/>
                <a:gd name="connsiteY22" fmla="*/ 174731 h 409560"/>
                <a:gd name="connsiteX23" fmla="*/ 44425 w 171249"/>
                <a:gd name="connsiteY23" fmla="*/ 188571 h 409560"/>
                <a:gd name="connsiteX24" fmla="*/ 65856 w 171249"/>
                <a:gd name="connsiteY24" fmla="*/ 198368 h 409560"/>
                <a:gd name="connsiteX25" fmla="*/ 80186 w 171249"/>
                <a:gd name="connsiteY25" fmla="*/ 203373 h 409560"/>
                <a:gd name="connsiteX26" fmla="*/ 80186 w 171249"/>
                <a:gd name="connsiteY26" fmla="*/ 347639 h 409560"/>
                <a:gd name="connsiteX27" fmla="*/ 57683 w 171249"/>
                <a:gd name="connsiteY27" fmla="*/ 345186 h 409560"/>
                <a:gd name="connsiteX28" fmla="*/ 39514 w 171249"/>
                <a:gd name="connsiteY28" fmla="*/ 338842 h 409560"/>
                <a:gd name="connsiteX29" fmla="*/ 26146 w 171249"/>
                <a:gd name="connsiteY29" fmla="*/ 330689 h 409560"/>
                <a:gd name="connsiteX30" fmla="*/ 16497 w 171249"/>
                <a:gd name="connsiteY30" fmla="*/ 322369 h 409560"/>
                <a:gd name="connsiteX31" fmla="*/ 10087 w 171249"/>
                <a:gd name="connsiteY31" fmla="*/ 315863 h 409560"/>
                <a:gd name="connsiteX32" fmla="*/ 7272 w 171249"/>
                <a:gd name="connsiteY32" fmla="*/ 312868 h 409560"/>
                <a:gd name="connsiteX33" fmla="*/ 6896 w 171249"/>
                <a:gd name="connsiteY33" fmla="*/ 312477 h 409560"/>
                <a:gd name="connsiteX34" fmla="*/ 0 w 171249"/>
                <a:gd name="connsiteY34" fmla="*/ 319035 h 409560"/>
                <a:gd name="connsiteX35" fmla="*/ 391 w 171249"/>
                <a:gd name="connsiteY35" fmla="*/ 319445 h 409560"/>
                <a:gd name="connsiteX36" fmla="*/ 3077 w 171249"/>
                <a:gd name="connsiteY36" fmla="*/ 322302 h 409560"/>
                <a:gd name="connsiteX37" fmla="*/ 9844 w 171249"/>
                <a:gd name="connsiteY37" fmla="*/ 329174 h 409560"/>
                <a:gd name="connsiteX38" fmla="*/ 20264 w 171249"/>
                <a:gd name="connsiteY38" fmla="*/ 338190 h 409560"/>
                <a:gd name="connsiteX39" fmla="*/ 35347 w 171249"/>
                <a:gd name="connsiteY39" fmla="*/ 347415 h 409560"/>
                <a:gd name="connsiteX40" fmla="*/ 55440 w 171249"/>
                <a:gd name="connsiteY40" fmla="*/ 354449 h 409560"/>
                <a:gd name="connsiteX41" fmla="*/ 80205 w 171249"/>
                <a:gd name="connsiteY41" fmla="*/ 357173 h 409560"/>
                <a:gd name="connsiteX42" fmla="*/ 80205 w 171249"/>
                <a:gd name="connsiteY42" fmla="*/ 409561 h 409560"/>
                <a:gd name="connsiteX43" fmla="*/ 89730 w 171249"/>
                <a:gd name="connsiteY43" fmla="*/ 409561 h 409560"/>
                <a:gd name="connsiteX44" fmla="*/ 89730 w 171249"/>
                <a:gd name="connsiteY44" fmla="*/ 356830 h 409560"/>
                <a:gd name="connsiteX45" fmla="*/ 119029 w 171249"/>
                <a:gd name="connsiteY45" fmla="*/ 350349 h 409560"/>
                <a:gd name="connsiteX46" fmla="*/ 147361 w 171249"/>
                <a:gd name="connsiteY46" fmla="*/ 331851 h 409560"/>
                <a:gd name="connsiteX47" fmla="*/ 165154 w 171249"/>
                <a:gd name="connsiteY47" fmla="*/ 304610 h 409560"/>
                <a:gd name="connsiteX48" fmla="*/ 171236 w 171249"/>
                <a:gd name="connsiteY48" fmla="*/ 271705 h 409560"/>
                <a:gd name="connsiteX49" fmla="*/ 166549 w 171249"/>
                <a:gd name="connsiteY49" fmla="*/ 245993 h 409560"/>
                <a:gd name="connsiteX50" fmla="*/ 69223 w 171249"/>
                <a:gd name="connsiteY50" fmla="*/ 189457 h 409560"/>
                <a:gd name="connsiteX51" fmla="*/ 49030 w 171249"/>
                <a:gd name="connsiteY51" fmla="*/ 180223 h 409560"/>
                <a:gd name="connsiteX52" fmla="*/ 33133 w 171249"/>
                <a:gd name="connsiteY52" fmla="*/ 168131 h 409560"/>
                <a:gd name="connsiteX53" fmla="*/ 22498 w 171249"/>
                <a:gd name="connsiteY53" fmla="*/ 151462 h 409560"/>
                <a:gd name="connsiteX54" fmla="*/ 18564 w 171249"/>
                <a:gd name="connsiteY54" fmla="*/ 128264 h 409560"/>
                <a:gd name="connsiteX55" fmla="*/ 23436 w 171249"/>
                <a:gd name="connsiteY55" fmla="*/ 103189 h 409560"/>
                <a:gd name="connsiteX56" fmla="*/ 37624 w 171249"/>
                <a:gd name="connsiteY56" fmla="*/ 82110 h 409560"/>
                <a:gd name="connsiteX57" fmla="*/ 60836 w 171249"/>
                <a:gd name="connsiteY57" fmla="*/ 67447 h 409560"/>
                <a:gd name="connsiteX58" fmla="*/ 80191 w 171249"/>
                <a:gd name="connsiteY58" fmla="*/ 62765 h 409560"/>
                <a:gd name="connsiteX59" fmla="*/ 80191 w 171249"/>
                <a:gd name="connsiteY59" fmla="*/ 193377 h 409560"/>
                <a:gd name="connsiteX60" fmla="*/ 69223 w 171249"/>
                <a:gd name="connsiteY60" fmla="*/ 189457 h 409560"/>
                <a:gd name="connsiteX61" fmla="*/ 156277 w 171249"/>
                <a:gd name="connsiteY61" fmla="*/ 301123 h 409560"/>
                <a:gd name="connsiteX62" fmla="*/ 140627 w 171249"/>
                <a:gd name="connsiteY62" fmla="*/ 325117 h 409560"/>
                <a:gd name="connsiteX63" fmla="*/ 115386 w 171249"/>
                <a:gd name="connsiteY63" fmla="*/ 341538 h 409560"/>
                <a:gd name="connsiteX64" fmla="*/ 89702 w 171249"/>
                <a:gd name="connsiteY64" fmla="*/ 347310 h 409560"/>
                <a:gd name="connsiteX65" fmla="*/ 89702 w 171249"/>
                <a:gd name="connsiteY65" fmla="*/ 206407 h 409560"/>
                <a:gd name="connsiteX66" fmla="*/ 111057 w 171249"/>
                <a:gd name="connsiteY66" fmla="*/ 213551 h 409560"/>
                <a:gd name="connsiteX67" fmla="*/ 131288 w 171249"/>
                <a:gd name="connsiteY67" fmla="*/ 222499 h 409560"/>
                <a:gd name="connsiteX68" fmla="*/ 147209 w 171249"/>
                <a:gd name="connsiteY68" fmla="*/ 234015 h 409560"/>
                <a:gd name="connsiteX69" fmla="*/ 157777 w 171249"/>
                <a:gd name="connsiteY69" fmla="*/ 249731 h 409560"/>
                <a:gd name="connsiteX70" fmla="*/ 161682 w 171249"/>
                <a:gd name="connsiteY70" fmla="*/ 271705 h 409560"/>
                <a:gd name="connsiteX71" fmla="*/ 156277 w 171249"/>
                <a:gd name="connsiteY71" fmla="*/ 301123 h 4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249" h="409560">
                  <a:moveTo>
                    <a:pt x="166549" y="245993"/>
                  </a:moveTo>
                  <a:cubicBezTo>
                    <a:pt x="163603" y="238970"/>
                    <a:pt x="159309" y="232594"/>
                    <a:pt x="153910" y="227224"/>
                  </a:cubicBezTo>
                  <a:cubicBezTo>
                    <a:pt x="148530" y="221971"/>
                    <a:pt x="142409" y="217537"/>
                    <a:pt x="135741" y="214065"/>
                  </a:cubicBezTo>
                  <a:cubicBezTo>
                    <a:pt x="128830" y="210442"/>
                    <a:pt x="121686" y="207281"/>
                    <a:pt x="114357" y="204602"/>
                  </a:cubicBezTo>
                  <a:cubicBezTo>
                    <a:pt x="106909" y="201863"/>
                    <a:pt x="99217" y="199301"/>
                    <a:pt x="91497" y="196982"/>
                  </a:cubicBezTo>
                  <a:cubicBezTo>
                    <a:pt x="90897" y="196801"/>
                    <a:pt x="90311" y="196596"/>
                    <a:pt x="89716" y="196410"/>
                  </a:cubicBezTo>
                  <a:lnTo>
                    <a:pt x="89716" y="62036"/>
                  </a:lnTo>
                  <a:cubicBezTo>
                    <a:pt x="90768" y="62008"/>
                    <a:pt x="91773" y="61912"/>
                    <a:pt x="92845" y="61912"/>
                  </a:cubicBezTo>
                  <a:cubicBezTo>
                    <a:pt x="105127" y="61682"/>
                    <a:pt x="117333" y="63900"/>
                    <a:pt x="128749" y="68437"/>
                  </a:cubicBezTo>
                  <a:cubicBezTo>
                    <a:pt x="139824" y="73319"/>
                    <a:pt x="149781" y="80418"/>
                    <a:pt x="158005" y="89297"/>
                  </a:cubicBezTo>
                  <a:lnTo>
                    <a:pt x="164878" y="82706"/>
                  </a:lnTo>
                  <a:cubicBezTo>
                    <a:pt x="155757" y="72883"/>
                    <a:pt x="144717" y="65037"/>
                    <a:pt x="132440" y="59655"/>
                  </a:cubicBezTo>
                  <a:cubicBezTo>
                    <a:pt x="119856" y="54624"/>
                    <a:pt x="106395" y="52153"/>
                    <a:pt x="92845" y="52387"/>
                  </a:cubicBezTo>
                  <a:cubicBezTo>
                    <a:pt x="91778" y="52387"/>
                    <a:pt x="90768" y="52483"/>
                    <a:pt x="89716" y="52511"/>
                  </a:cubicBezTo>
                  <a:lnTo>
                    <a:pt x="89716" y="0"/>
                  </a:lnTo>
                  <a:lnTo>
                    <a:pt x="80191" y="0"/>
                  </a:lnTo>
                  <a:lnTo>
                    <a:pt x="80191" y="53154"/>
                  </a:lnTo>
                  <a:cubicBezTo>
                    <a:pt x="72364" y="53937"/>
                    <a:pt x="64676" y="55760"/>
                    <a:pt x="57331" y="58574"/>
                  </a:cubicBezTo>
                  <a:cubicBezTo>
                    <a:pt x="47522" y="62337"/>
                    <a:pt x="38561" y="68017"/>
                    <a:pt x="30971" y="75281"/>
                  </a:cubicBezTo>
                  <a:cubicBezTo>
                    <a:pt x="23911" y="82167"/>
                    <a:pt x="18348" y="90436"/>
                    <a:pt x="14630" y="99570"/>
                  </a:cubicBezTo>
                  <a:cubicBezTo>
                    <a:pt x="10930" y="108671"/>
                    <a:pt x="9035" y="118405"/>
                    <a:pt x="9054" y="128230"/>
                  </a:cubicBezTo>
                  <a:cubicBezTo>
                    <a:pt x="8865" y="137371"/>
                    <a:pt x="10438" y="146464"/>
                    <a:pt x="13687" y="155010"/>
                  </a:cubicBezTo>
                  <a:cubicBezTo>
                    <a:pt x="16582" y="162325"/>
                    <a:pt x="20848" y="169018"/>
                    <a:pt x="26256" y="174731"/>
                  </a:cubicBezTo>
                  <a:cubicBezTo>
                    <a:pt x="31571" y="180244"/>
                    <a:pt x="37698" y="184911"/>
                    <a:pt x="44425" y="188571"/>
                  </a:cubicBezTo>
                  <a:cubicBezTo>
                    <a:pt x="51330" y="192335"/>
                    <a:pt x="58491" y="195609"/>
                    <a:pt x="65856" y="198368"/>
                  </a:cubicBezTo>
                  <a:cubicBezTo>
                    <a:pt x="70514" y="200125"/>
                    <a:pt x="75324" y="201778"/>
                    <a:pt x="80186" y="203373"/>
                  </a:cubicBezTo>
                  <a:lnTo>
                    <a:pt x="80186" y="347639"/>
                  </a:lnTo>
                  <a:cubicBezTo>
                    <a:pt x="72616" y="347680"/>
                    <a:pt x="65067" y="346857"/>
                    <a:pt x="57683" y="345186"/>
                  </a:cubicBezTo>
                  <a:cubicBezTo>
                    <a:pt x="51418" y="343725"/>
                    <a:pt x="45328" y="341598"/>
                    <a:pt x="39514" y="338842"/>
                  </a:cubicBezTo>
                  <a:cubicBezTo>
                    <a:pt x="34785" y="336601"/>
                    <a:pt x="30304" y="333867"/>
                    <a:pt x="26146" y="330689"/>
                  </a:cubicBezTo>
                  <a:cubicBezTo>
                    <a:pt x="22783" y="328091"/>
                    <a:pt x="19562" y="325313"/>
                    <a:pt x="16497" y="322369"/>
                  </a:cubicBezTo>
                  <a:cubicBezTo>
                    <a:pt x="13786" y="319727"/>
                    <a:pt x="11649" y="317559"/>
                    <a:pt x="10087" y="315863"/>
                  </a:cubicBezTo>
                  <a:cubicBezTo>
                    <a:pt x="8758" y="314435"/>
                    <a:pt x="7882" y="313482"/>
                    <a:pt x="7272" y="312868"/>
                  </a:cubicBezTo>
                  <a:lnTo>
                    <a:pt x="6896" y="312477"/>
                  </a:lnTo>
                  <a:lnTo>
                    <a:pt x="0" y="319035"/>
                  </a:lnTo>
                  <a:lnTo>
                    <a:pt x="391" y="319445"/>
                  </a:lnTo>
                  <a:cubicBezTo>
                    <a:pt x="976" y="320054"/>
                    <a:pt x="1819" y="320931"/>
                    <a:pt x="3077" y="322302"/>
                  </a:cubicBezTo>
                  <a:cubicBezTo>
                    <a:pt x="4724" y="324099"/>
                    <a:pt x="6980" y="326390"/>
                    <a:pt x="9844" y="329174"/>
                  </a:cubicBezTo>
                  <a:cubicBezTo>
                    <a:pt x="13153" y="332365"/>
                    <a:pt x="16632" y="335374"/>
                    <a:pt x="20264" y="338190"/>
                  </a:cubicBezTo>
                  <a:cubicBezTo>
                    <a:pt x="24954" y="341787"/>
                    <a:pt x="30009" y="344879"/>
                    <a:pt x="35347" y="347415"/>
                  </a:cubicBezTo>
                  <a:cubicBezTo>
                    <a:pt x="41776" y="350467"/>
                    <a:pt x="48512" y="352825"/>
                    <a:pt x="55440" y="354449"/>
                  </a:cubicBezTo>
                  <a:cubicBezTo>
                    <a:pt x="63564" y="356303"/>
                    <a:pt x="71873" y="357217"/>
                    <a:pt x="80205" y="357173"/>
                  </a:cubicBezTo>
                  <a:lnTo>
                    <a:pt x="80205" y="409561"/>
                  </a:lnTo>
                  <a:lnTo>
                    <a:pt x="89730" y="409561"/>
                  </a:lnTo>
                  <a:lnTo>
                    <a:pt x="89730" y="356830"/>
                  </a:lnTo>
                  <a:cubicBezTo>
                    <a:pt x="99780" y="356244"/>
                    <a:pt x="109670" y="354056"/>
                    <a:pt x="119029" y="350349"/>
                  </a:cubicBezTo>
                  <a:cubicBezTo>
                    <a:pt x="129608" y="346126"/>
                    <a:pt x="139240" y="339838"/>
                    <a:pt x="147361" y="331851"/>
                  </a:cubicBezTo>
                  <a:cubicBezTo>
                    <a:pt x="155112" y="324098"/>
                    <a:pt x="161170" y="314823"/>
                    <a:pt x="165154" y="304610"/>
                  </a:cubicBezTo>
                  <a:cubicBezTo>
                    <a:pt x="169229" y="294121"/>
                    <a:pt x="171292" y="282958"/>
                    <a:pt x="171236" y="271705"/>
                  </a:cubicBezTo>
                  <a:cubicBezTo>
                    <a:pt x="171418" y="262907"/>
                    <a:pt x="169824" y="254161"/>
                    <a:pt x="166549" y="245993"/>
                  </a:cubicBezTo>
                  <a:close/>
                  <a:moveTo>
                    <a:pt x="69223" y="189457"/>
                  </a:moveTo>
                  <a:cubicBezTo>
                    <a:pt x="62284" y="186855"/>
                    <a:pt x="55536" y="183770"/>
                    <a:pt x="49030" y="180223"/>
                  </a:cubicBezTo>
                  <a:cubicBezTo>
                    <a:pt x="43144" y="177028"/>
                    <a:pt x="37783" y="172950"/>
                    <a:pt x="33133" y="168131"/>
                  </a:cubicBezTo>
                  <a:cubicBezTo>
                    <a:pt x="28558" y="163302"/>
                    <a:pt x="24949" y="157645"/>
                    <a:pt x="22498" y="151462"/>
                  </a:cubicBezTo>
                  <a:cubicBezTo>
                    <a:pt x="19714" y="144052"/>
                    <a:pt x="18379" y="136177"/>
                    <a:pt x="18564" y="128264"/>
                  </a:cubicBezTo>
                  <a:cubicBezTo>
                    <a:pt x="18547" y="119669"/>
                    <a:pt x="20201" y="111152"/>
                    <a:pt x="23436" y="103189"/>
                  </a:cubicBezTo>
                  <a:cubicBezTo>
                    <a:pt x="26662" y="95260"/>
                    <a:pt x="31493" y="88084"/>
                    <a:pt x="37624" y="82110"/>
                  </a:cubicBezTo>
                  <a:cubicBezTo>
                    <a:pt x="44310" y="75728"/>
                    <a:pt x="52201" y="70743"/>
                    <a:pt x="60836" y="67447"/>
                  </a:cubicBezTo>
                  <a:cubicBezTo>
                    <a:pt x="67063" y="65070"/>
                    <a:pt x="73567" y="63497"/>
                    <a:pt x="80191" y="62765"/>
                  </a:cubicBezTo>
                  <a:lnTo>
                    <a:pt x="80191" y="193377"/>
                  </a:lnTo>
                  <a:cubicBezTo>
                    <a:pt x="76476" y="192119"/>
                    <a:pt x="72809" y="190810"/>
                    <a:pt x="69223" y="189457"/>
                  </a:cubicBezTo>
                  <a:close/>
                  <a:moveTo>
                    <a:pt x="156277" y="301123"/>
                  </a:moveTo>
                  <a:cubicBezTo>
                    <a:pt x="152773" y="310116"/>
                    <a:pt x="147445" y="318286"/>
                    <a:pt x="140627" y="325117"/>
                  </a:cubicBezTo>
                  <a:cubicBezTo>
                    <a:pt x="133389" y="332214"/>
                    <a:pt x="124808" y="337797"/>
                    <a:pt x="115386" y="341538"/>
                  </a:cubicBezTo>
                  <a:cubicBezTo>
                    <a:pt x="107179" y="344791"/>
                    <a:pt x="98512" y="346739"/>
                    <a:pt x="89702" y="347310"/>
                  </a:cubicBezTo>
                  <a:lnTo>
                    <a:pt x="89702" y="206407"/>
                  </a:lnTo>
                  <a:cubicBezTo>
                    <a:pt x="96912" y="208593"/>
                    <a:pt x="104094" y="210984"/>
                    <a:pt x="111057" y="213551"/>
                  </a:cubicBezTo>
                  <a:cubicBezTo>
                    <a:pt x="117990" y="216085"/>
                    <a:pt x="124748" y="219075"/>
                    <a:pt x="131288" y="222499"/>
                  </a:cubicBezTo>
                  <a:cubicBezTo>
                    <a:pt x="137131" y="225536"/>
                    <a:pt x="142495" y="229416"/>
                    <a:pt x="147209" y="234015"/>
                  </a:cubicBezTo>
                  <a:cubicBezTo>
                    <a:pt x="151722" y="238515"/>
                    <a:pt x="155312" y="243854"/>
                    <a:pt x="157777" y="249731"/>
                  </a:cubicBezTo>
                  <a:cubicBezTo>
                    <a:pt x="160536" y="256721"/>
                    <a:pt x="161864" y="264193"/>
                    <a:pt x="161682" y="271705"/>
                  </a:cubicBezTo>
                  <a:cubicBezTo>
                    <a:pt x="161744" y="281764"/>
                    <a:pt x="159910" y="291744"/>
                    <a:pt x="156277" y="301123"/>
                  </a:cubicBezTo>
                  <a:close/>
                </a:path>
              </a:pathLst>
            </a:custGeom>
            <a:grpFill/>
            <a:ln w="6350" cap="flat">
              <a:solidFill>
                <a:schemeClr val="bg1"/>
              </a:solidFill>
              <a:prstDash val="solid"/>
              <a:miter/>
            </a:ln>
          </p:spPr>
          <p:txBody>
            <a:bodyPr rtlCol="0" anchor="ctr"/>
            <a:lstStyle/>
            <a:p>
              <a:endParaRPr lang="en-IN" sz="1600"/>
            </a:p>
          </p:txBody>
        </p:sp>
      </p:grpSp>
      <p:grpSp>
        <p:nvGrpSpPr>
          <p:cNvPr id="103" name="Graphic 56">
            <a:extLst>
              <a:ext uri="{FF2B5EF4-FFF2-40B4-BE49-F238E27FC236}">
                <a16:creationId xmlns:a16="http://schemas.microsoft.com/office/drawing/2014/main" id="{F9B08C97-4355-49A5-97B7-42E87A360A3C}"/>
              </a:ext>
            </a:extLst>
          </p:cNvPr>
          <p:cNvGrpSpPr/>
          <p:nvPr/>
        </p:nvGrpSpPr>
        <p:grpSpPr>
          <a:xfrm>
            <a:off x="4388293" y="4664233"/>
            <a:ext cx="720310" cy="723843"/>
            <a:chOff x="2438400" y="5498680"/>
            <a:chExt cx="1276072" cy="1282332"/>
          </a:xfrm>
          <a:solidFill>
            <a:schemeClr val="bg1"/>
          </a:solidFill>
        </p:grpSpPr>
        <p:sp>
          <p:nvSpPr>
            <p:cNvPr id="104" name="Freeform: Shape 103">
              <a:extLst>
                <a:ext uri="{FF2B5EF4-FFF2-40B4-BE49-F238E27FC236}">
                  <a16:creationId xmlns:a16="http://schemas.microsoft.com/office/drawing/2014/main" id="{55C6FA65-EC3A-42F1-8D73-91BA168CB40C}"/>
                </a:ext>
              </a:extLst>
            </p:cNvPr>
            <p:cNvSpPr/>
            <p:nvPr/>
          </p:nvSpPr>
          <p:spPr>
            <a:xfrm>
              <a:off x="2438400" y="5498680"/>
              <a:ext cx="1276072" cy="1282332"/>
            </a:xfrm>
            <a:custGeom>
              <a:avLst/>
              <a:gdLst>
                <a:gd name="connsiteX0" fmla="*/ 1250845 w 1276072"/>
                <a:gd name="connsiteY0" fmla="*/ 1279971 h 1282332"/>
                <a:gd name="connsiteX1" fmla="*/ 1246909 w 1276072"/>
                <a:gd name="connsiteY1" fmla="*/ 1279971 h 1282332"/>
                <a:gd name="connsiteX2" fmla="*/ 1242973 w 1276072"/>
                <a:gd name="connsiteY2" fmla="*/ 1279971 h 1282332"/>
                <a:gd name="connsiteX3" fmla="*/ 728151 w 1276072"/>
                <a:gd name="connsiteY3" fmla="*/ 1279971 h 1282332"/>
                <a:gd name="connsiteX4" fmla="*/ 718705 w 1276072"/>
                <a:gd name="connsiteY4" fmla="*/ 1279971 h 1282332"/>
                <a:gd name="connsiteX5" fmla="*/ 704535 w 1276072"/>
                <a:gd name="connsiteY5" fmla="*/ 1272887 h 1282332"/>
                <a:gd name="connsiteX6" fmla="*/ 706110 w 1276072"/>
                <a:gd name="connsiteY6" fmla="*/ 1257143 h 1282332"/>
                <a:gd name="connsiteX7" fmla="*/ 733661 w 1276072"/>
                <a:gd name="connsiteY7" fmla="*/ 1204401 h 1282332"/>
                <a:gd name="connsiteX8" fmla="*/ 754915 w 1276072"/>
                <a:gd name="connsiteY8" fmla="*/ 1163467 h 1282332"/>
                <a:gd name="connsiteX9" fmla="*/ 842293 w 1276072"/>
                <a:gd name="connsiteY9" fmla="*/ 998157 h 1282332"/>
                <a:gd name="connsiteX10" fmla="*/ 816316 w 1276072"/>
                <a:gd name="connsiteY10" fmla="*/ 1011539 h 1282332"/>
                <a:gd name="connsiteX11" fmla="*/ 685643 w 1276072"/>
                <a:gd name="connsiteY11" fmla="*/ 1065068 h 1282332"/>
                <a:gd name="connsiteX12" fmla="*/ 680132 w 1276072"/>
                <a:gd name="connsiteY12" fmla="*/ 1072940 h 1282332"/>
                <a:gd name="connsiteX13" fmla="*/ 677771 w 1276072"/>
                <a:gd name="connsiteY13" fmla="*/ 1109938 h 1282332"/>
                <a:gd name="connsiteX14" fmla="*/ 675409 w 1276072"/>
                <a:gd name="connsiteY14" fmla="*/ 1154808 h 1282332"/>
                <a:gd name="connsiteX15" fmla="*/ 642347 w 1276072"/>
                <a:gd name="connsiteY15" fmla="*/ 1187870 h 1282332"/>
                <a:gd name="connsiteX16" fmla="*/ 525056 w 1276072"/>
                <a:gd name="connsiteY16" fmla="*/ 1187870 h 1282332"/>
                <a:gd name="connsiteX17" fmla="*/ 491207 w 1276072"/>
                <a:gd name="connsiteY17" fmla="*/ 1153234 h 1282332"/>
                <a:gd name="connsiteX18" fmla="*/ 488058 w 1276072"/>
                <a:gd name="connsiteY18" fmla="*/ 1078451 h 1282332"/>
                <a:gd name="connsiteX19" fmla="*/ 474676 w 1276072"/>
                <a:gd name="connsiteY19" fmla="*/ 1061920 h 1282332"/>
                <a:gd name="connsiteX20" fmla="*/ 330620 w 1276072"/>
                <a:gd name="connsiteY20" fmla="*/ 1001306 h 1282332"/>
                <a:gd name="connsiteX21" fmla="*/ 314876 w 1276072"/>
                <a:gd name="connsiteY21" fmla="*/ 1002880 h 1282332"/>
                <a:gd name="connsiteX22" fmla="*/ 251901 w 1276072"/>
                <a:gd name="connsiteY22" fmla="*/ 1058771 h 1282332"/>
                <a:gd name="connsiteX23" fmla="*/ 211754 w 1276072"/>
                <a:gd name="connsiteY23" fmla="*/ 1057197 h 1282332"/>
                <a:gd name="connsiteX24" fmla="*/ 126738 w 1276072"/>
                <a:gd name="connsiteY24" fmla="*/ 970606 h 1282332"/>
                <a:gd name="connsiteX25" fmla="*/ 125163 w 1276072"/>
                <a:gd name="connsiteY25" fmla="*/ 929672 h 1282332"/>
                <a:gd name="connsiteX26" fmla="*/ 181054 w 1276072"/>
                <a:gd name="connsiteY26" fmla="*/ 865122 h 1282332"/>
                <a:gd name="connsiteX27" fmla="*/ 182628 w 1276072"/>
                <a:gd name="connsiteY27" fmla="*/ 849378 h 1282332"/>
                <a:gd name="connsiteX28" fmla="*/ 122014 w 1276072"/>
                <a:gd name="connsiteY28" fmla="*/ 705322 h 1282332"/>
                <a:gd name="connsiteX29" fmla="*/ 102335 w 1276072"/>
                <a:gd name="connsiteY29" fmla="*/ 689579 h 1282332"/>
                <a:gd name="connsiteX30" fmla="*/ 44083 w 1276072"/>
                <a:gd name="connsiteY30" fmla="*/ 686430 h 1282332"/>
                <a:gd name="connsiteX31" fmla="*/ 24403 w 1276072"/>
                <a:gd name="connsiteY31" fmla="*/ 684855 h 1282332"/>
                <a:gd name="connsiteX32" fmla="*/ 0 w 1276072"/>
                <a:gd name="connsiteY32" fmla="*/ 661240 h 1282332"/>
                <a:gd name="connsiteX33" fmla="*/ 0 w 1276072"/>
                <a:gd name="connsiteY33" fmla="*/ 530566 h 1282332"/>
                <a:gd name="connsiteX34" fmla="*/ 25190 w 1276072"/>
                <a:gd name="connsiteY34" fmla="*/ 504589 h 1282332"/>
                <a:gd name="connsiteX35" fmla="*/ 107845 w 1276072"/>
                <a:gd name="connsiteY35" fmla="*/ 499079 h 1282332"/>
                <a:gd name="connsiteX36" fmla="*/ 121227 w 1276072"/>
                <a:gd name="connsiteY36" fmla="*/ 488845 h 1282332"/>
                <a:gd name="connsiteX37" fmla="*/ 184202 w 1276072"/>
                <a:gd name="connsiteY37" fmla="*/ 338492 h 1282332"/>
                <a:gd name="connsiteX38" fmla="*/ 184202 w 1276072"/>
                <a:gd name="connsiteY38" fmla="*/ 327471 h 1282332"/>
                <a:gd name="connsiteX39" fmla="*/ 147992 w 1276072"/>
                <a:gd name="connsiteY39" fmla="*/ 286537 h 1282332"/>
                <a:gd name="connsiteX40" fmla="*/ 127525 w 1276072"/>
                <a:gd name="connsiteY40" fmla="*/ 263709 h 1282332"/>
                <a:gd name="connsiteX41" fmla="*/ 128312 w 1276072"/>
                <a:gd name="connsiteY41" fmla="*/ 218052 h 1282332"/>
                <a:gd name="connsiteX42" fmla="*/ 207031 w 1276072"/>
                <a:gd name="connsiteY42" fmla="*/ 134610 h 1282332"/>
                <a:gd name="connsiteX43" fmla="*/ 253475 w 1276072"/>
                <a:gd name="connsiteY43" fmla="*/ 132248 h 1282332"/>
                <a:gd name="connsiteX44" fmla="*/ 269219 w 1276072"/>
                <a:gd name="connsiteY44" fmla="*/ 145630 h 1282332"/>
                <a:gd name="connsiteX45" fmla="*/ 316450 w 1276072"/>
                <a:gd name="connsiteY45" fmla="*/ 187351 h 1282332"/>
                <a:gd name="connsiteX46" fmla="*/ 329045 w 1276072"/>
                <a:gd name="connsiteY46" fmla="*/ 188138 h 1282332"/>
                <a:gd name="connsiteX47" fmla="*/ 477824 w 1276072"/>
                <a:gd name="connsiteY47" fmla="*/ 125163 h 1282332"/>
                <a:gd name="connsiteX48" fmla="*/ 488058 w 1276072"/>
                <a:gd name="connsiteY48" fmla="*/ 112568 h 1282332"/>
                <a:gd name="connsiteX49" fmla="*/ 492781 w 1276072"/>
                <a:gd name="connsiteY49" fmla="*/ 28339 h 1282332"/>
                <a:gd name="connsiteX50" fmla="*/ 521907 w 1276072"/>
                <a:gd name="connsiteY50" fmla="*/ 787 h 1282332"/>
                <a:gd name="connsiteX51" fmla="*/ 647858 w 1276072"/>
                <a:gd name="connsiteY51" fmla="*/ 0 h 1282332"/>
                <a:gd name="connsiteX52" fmla="*/ 676196 w 1276072"/>
                <a:gd name="connsiteY52" fmla="*/ 29126 h 1282332"/>
                <a:gd name="connsiteX53" fmla="*/ 677771 w 1276072"/>
                <a:gd name="connsiteY53" fmla="*/ 57465 h 1282332"/>
                <a:gd name="connsiteX54" fmla="*/ 680919 w 1276072"/>
                <a:gd name="connsiteY54" fmla="*/ 113355 h 1282332"/>
                <a:gd name="connsiteX55" fmla="*/ 688791 w 1276072"/>
                <a:gd name="connsiteY55" fmla="*/ 123589 h 1282332"/>
                <a:gd name="connsiteX56" fmla="*/ 839932 w 1276072"/>
                <a:gd name="connsiteY56" fmla="*/ 188138 h 1282332"/>
                <a:gd name="connsiteX57" fmla="*/ 852527 w 1276072"/>
                <a:gd name="connsiteY57" fmla="*/ 186564 h 1282332"/>
                <a:gd name="connsiteX58" fmla="*/ 902907 w 1276072"/>
                <a:gd name="connsiteY58" fmla="*/ 142481 h 1282332"/>
                <a:gd name="connsiteX59" fmla="*/ 917077 w 1276072"/>
                <a:gd name="connsiteY59" fmla="*/ 130674 h 1282332"/>
                <a:gd name="connsiteX60" fmla="*/ 960372 w 1276072"/>
                <a:gd name="connsiteY60" fmla="*/ 132248 h 1282332"/>
                <a:gd name="connsiteX61" fmla="*/ 1043027 w 1276072"/>
                <a:gd name="connsiteY61" fmla="*/ 217265 h 1282332"/>
                <a:gd name="connsiteX62" fmla="*/ 1043814 w 1276072"/>
                <a:gd name="connsiteY62" fmla="*/ 261347 h 1282332"/>
                <a:gd name="connsiteX63" fmla="*/ 1038304 w 1276072"/>
                <a:gd name="connsiteY63" fmla="*/ 267645 h 1282332"/>
                <a:gd name="connsiteX64" fmla="*/ 989498 w 1276072"/>
                <a:gd name="connsiteY64" fmla="*/ 323535 h 1282332"/>
                <a:gd name="connsiteX65" fmla="*/ 987924 w 1276072"/>
                <a:gd name="connsiteY65" fmla="*/ 338492 h 1282332"/>
                <a:gd name="connsiteX66" fmla="*/ 1050112 w 1276072"/>
                <a:gd name="connsiteY66" fmla="*/ 488058 h 1282332"/>
                <a:gd name="connsiteX67" fmla="*/ 1061919 w 1276072"/>
                <a:gd name="connsiteY67" fmla="*/ 498291 h 1282332"/>
                <a:gd name="connsiteX68" fmla="*/ 1111512 w 1276072"/>
                <a:gd name="connsiteY68" fmla="*/ 501440 h 1282332"/>
                <a:gd name="connsiteX69" fmla="*/ 1143000 w 1276072"/>
                <a:gd name="connsiteY69" fmla="*/ 503802 h 1282332"/>
                <a:gd name="connsiteX70" fmla="*/ 1172913 w 1276072"/>
                <a:gd name="connsiteY70" fmla="*/ 532928 h 1282332"/>
                <a:gd name="connsiteX71" fmla="*/ 1172913 w 1276072"/>
                <a:gd name="connsiteY71" fmla="*/ 658091 h 1282332"/>
                <a:gd name="connsiteX72" fmla="*/ 1147723 w 1276072"/>
                <a:gd name="connsiteY72" fmla="*/ 685643 h 1282332"/>
                <a:gd name="connsiteX73" fmla="*/ 1101279 w 1276072"/>
                <a:gd name="connsiteY73" fmla="*/ 688791 h 1282332"/>
                <a:gd name="connsiteX74" fmla="*/ 1068217 w 1276072"/>
                <a:gd name="connsiteY74" fmla="*/ 690366 h 1282332"/>
                <a:gd name="connsiteX75" fmla="*/ 1001306 w 1276072"/>
                <a:gd name="connsiteY75" fmla="*/ 743895 h 1282332"/>
                <a:gd name="connsiteX76" fmla="*/ 1005242 w 1276072"/>
                <a:gd name="connsiteY76" fmla="*/ 750979 h 1282332"/>
                <a:gd name="connsiteX77" fmla="*/ 1006029 w 1276072"/>
                <a:gd name="connsiteY77" fmla="*/ 752554 h 1282332"/>
                <a:gd name="connsiteX78" fmla="*/ 1150085 w 1276072"/>
                <a:gd name="connsiteY78" fmla="*/ 1024922 h 1282332"/>
                <a:gd name="connsiteX79" fmla="*/ 1248484 w 1276072"/>
                <a:gd name="connsiteY79" fmla="*/ 1210699 h 1282332"/>
                <a:gd name="connsiteX80" fmla="*/ 1268951 w 1276072"/>
                <a:gd name="connsiteY80" fmla="*/ 1249271 h 1282332"/>
                <a:gd name="connsiteX81" fmla="*/ 1272886 w 1276072"/>
                <a:gd name="connsiteY81" fmla="*/ 1257143 h 1282332"/>
                <a:gd name="connsiteX82" fmla="*/ 1274461 w 1276072"/>
                <a:gd name="connsiteY82" fmla="*/ 1275248 h 1282332"/>
                <a:gd name="connsiteX83" fmla="*/ 1258717 w 1276072"/>
                <a:gd name="connsiteY83" fmla="*/ 1282333 h 1282332"/>
                <a:gd name="connsiteX84" fmla="*/ 1250845 w 1276072"/>
                <a:gd name="connsiteY84" fmla="*/ 1279971 h 1282332"/>
                <a:gd name="connsiteX85" fmla="*/ 989498 w 1276072"/>
                <a:gd name="connsiteY85" fmla="*/ 745469 h 1282332"/>
                <a:gd name="connsiteX86" fmla="*/ 983201 w 1276072"/>
                <a:gd name="connsiteY86" fmla="*/ 751767 h 1282332"/>
                <a:gd name="connsiteX87" fmla="*/ 981626 w 1276072"/>
                <a:gd name="connsiteY87" fmla="*/ 754128 h 1282332"/>
                <a:gd name="connsiteX88" fmla="*/ 918651 w 1276072"/>
                <a:gd name="connsiteY88" fmla="*/ 871420 h 1282332"/>
                <a:gd name="connsiteX89" fmla="*/ 762787 w 1276072"/>
                <a:gd name="connsiteY89" fmla="*/ 1166616 h 1282332"/>
                <a:gd name="connsiteX90" fmla="*/ 741533 w 1276072"/>
                <a:gd name="connsiteY90" fmla="*/ 1207550 h 1282332"/>
                <a:gd name="connsiteX91" fmla="*/ 713981 w 1276072"/>
                <a:gd name="connsiteY91" fmla="*/ 1260292 h 1282332"/>
                <a:gd name="connsiteX92" fmla="*/ 712407 w 1276072"/>
                <a:gd name="connsiteY92" fmla="*/ 1268163 h 1282332"/>
                <a:gd name="connsiteX93" fmla="*/ 721066 w 1276072"/>
                <a:gd name="connsiteY93" fmla="*/ 1271312 h 1282332"/>
                <a:gd name="connsiteX94" fmla="*/ 729725 w 1276072"/>
                <a:gd name="connsiteY94" fmla="*/ 1271312 h 1282332"/>
                <a:gd name="connsiteX95" fmla="*/ 732874 w 1276072"/>
                <a:gd name="connsiteY95" fmla="*/ 1271312 h 1282332"/>
                <a:gd name="connsiteX96" fmla="*/ 1248484 w 1276072"/>
                <a:gd name="connsiteY96" fmla="*/ 1271312 h 1282332"/>
                <a:gd name="connsiteX97" fmla="*/ 1257930 w 1276072"/>
                <a:gd name="connsiteY97" fmla="*/ 1271312 h 1282332"/>
                <a:gd name="connsiteX98" fmla="*/ 1267376 w 1276072"/>
                <a:gd name="connsiteY98" fmla="*/ 1268163 h 1282332"/>
                <a:gd name="connsiteX99" fmla="*/ 1265802 w 1276072"/>
                <a:gd name="connsiteY99" fmla="*/ 1257930 h 1282332"/>
                <a:gd name="connsiteX100" fmla="*/ 1261866 w 1276072"/>
                <a:gd name="connsiteY100" fmla="*/ 1250845 h 1282332"/>
                <a:gd name="connsiteX101" fmla="*/ 1241399 w 1276072"/>
                <a:gd name="connsiteY101" fmla="*/ 1212273 h 1282332"/>
                <a:gd name="connsiteX102" fmla="*/ 1143000 w 1276072"/>
                <a:gd name="connsiteY102" fmla="*/ 1026496 h 1282332"/>
                <a:gd name="connsiteX103" fmla="*/ 998944 w 1276072"/>
                <a:gd name="connsiteY103" fmla="*/ 754128 h 1282332"/>
                <a:gd name="connsiteX104" fmla="*/ 998157 w 1276072"/>
                <a:gd name="connsiteY104" fmla="*/ 752554 h 1282332"/>
                <a:gd name="connsiteX105" fmla="*/ 989498 w 1276072"/>
                <a:gd name="connsiteY105" fmla="*/ 745469 h 1282332"/>
                <a:gd name="connsiteX106" fmla="*/ 989498 w 1276072"/>
                <a:gd name="connsiteY106" fmla="*/ 745469 h 1282332"/>
                <a:gd name="connsiteX107" fmla="*/ 324322 w 1276072"/>
                <a:gd name="connsiteY107" fmla="*/ 991860 h 1282332"/>
                <a:gd name="connsiteX108" fmla="*/ 336130 w 1276072"/>
                <a:gd name="connsiteY108" fmla="*/ 995796 h 1282332"/>
                <a:gd name="connsiteX109" fmla="*/ 477824 w 1276072"/>
                <a:gd name="connsiteY109" fmla="*/ 1055622 h 1282332"/>
                <a:gd name="connsiteX110" fmla="*/ 497504 w 1276072"/>
                <a:gd name="connsiteY110" fmla="*/ 1079238 h 1282332"/>
                <a:gd name="connsiteX111" fmla="*/ 500653 w 1276072"/>
                <a:gd name="connsiteY111" fmla="*/ 1153234 h 1282332"/>
                <a:gd name="connsiteX112" fmla="*/ 526630 w 1276072"/>
                <a:gd name="connsiteY112" fmla="*/ 1180785 h 1282332"/>
                <a:gd name="connsiteX113" fmla="*/ 643922 w 1276072"/>
                <a:gd name="connsiteY113" fmla="*/ 1180785 h 1282332"/>
                <a:gd name="connsiteX114" fmla="*/ 669112 w 1276072"/>
                <a:gd name="connsiteY114" fmla="*/ 1154808 h 1282332"/>
                <a:gd name="connsiteX115" fmla="*/ 671473 w 1276072"/>
                <a:gd name="connsiteY115" fmla="*/ 1109938 h 1282332"/>
                <a:gd name="connsiteX116" fmla="*/ 673835 w 1276072"/>
                <a:gd name="connsiteY116" fmla="*/ 1072940 h 1282332"/>
                <a:gd name="connsiteX117" fmla="*/ 685643 w 1276072"/>
                <a:gd name="connsiteY117" fmla="*/ 1057984 h 1282332"/>
                <a:gd name="connsiteX118" fmla="*/ 813955 w 1276072"/>
                <a:gd name="connsiteY118" fmla="*/ 1004455 h 1282332"/>
                <a:gd name="connsiteX119" fmla="*/ 849378 w 1276072"/>
                <a:gd name="connsiteY119" fmla="*/ 987137 h 1282332"/>
                <a:gd name="connsiteX120" fmla="*/ 849378 w 1276072"/>
                <a:gd name="connsiteY120" fmla="*/ 987137 h 1282332"/>
                <a:gd name="connsiteX121" fmla="*/ 912353 w 1276072"/>
                <a:gd name="connsiteY121" fmla="*/ 868271 h 1282332"/>
                <a:gd name="connsiteX122" fmla="*/ 975329 w 1276072"/>
                <a:gd name="connsiteY122" fmla="*/ 750979 h 1282332"/>
                <a:gd name="connsiteX123" fmla="*/ 976116 w 1276072"/>
                <a:gd name="connsiteY123" fmla="*/ 748618 h 1282332"/>
                <a:gd name="connsiteX124" fmla="*/ 990285 w 1276072"/>
                <a:gd name="connsiteY124" fmla="*/ 737597 h 1282332"/>
                <a:gd name="connsiteX125" fmla="*/ 994221 w 1276072"/>
                <a:gd name="connsiteY125" fmla="*/ 738384 h 1282332"/>
                <a:gd name="connsiteX126" fmla="*/ 1067430 w 1276072"/>
                <a:gd name="connsiteY126" fmla="*/ 680920 h 1282332"/>
                <a:gd name="connsiteX127" fmla="*/ 1100492 w 1276072"/>
                <a:gd name="connsiteY127" fmla="*/ 679345 h 1282332"/>
                <a:gd name="connsiteX128" fmla="*/ 1146936 w 1276072"/>
                <a:gd name="connsiteY128" fmla="*/ 676196 h 1282332"/>
                <a:gd name="connsiteX129" fmla="*/ 1165041 w 1276072"/>
                <a:gd name="connsiteY129" fmla="*/ 656517 h 1282332"/>
                <a:gd name="connsiteX130" fmla="*/ 1165041 w 1276072"/>
                <a:gd name="connsiteY130" fmla="*/ 531353 h 1282332"/>
                <a:gd name="connsiteX131" fmla="*/ 1143000 w 1276072"/>
                <a:gd name="connsiteY131" fmla="*/ 509312 h 1282332"/>
                <a:gd name="connsiteX132" fmla="*/ 1111512 w 1276072"/>
                <a:gd name="connsiteY132" fmla="*/ 506951 h 1282332"/>
                <a:gd name="connsiteX133" fmla="*/ 1061919 w 1276072"/>
                <a:gd name="connsiteY133" fmla="*/ 503802 h 1282332"/>
                <a:gd name="connsiteX134" fmla="*/ 1043027 w 1276072"/>
                <a:gd name="connsiteY134" fmla="*/ 488058 h 1282332"/>
                <a:gd name="connsiteX135" fmla="*/ 981626 w 1276072"/>
                <a:gd name="connsiteY135" fmla="*/ 341641 h 1282332"/>
                <a:gd name="connsiteX136" fmla="*/ 983988 w 1276072"/>
                <a:gd name="connsiteY136" fmla="*/ 317238 h 1282332"/>
                <a:gd name="connsiteX137" fmla="*/ 1032793 w 1276072"/>
                <a:gd name="connsiteY137" fmla="*/ 261347 h 1282332"/>
                <a:gd name="connsiteX138" fmla="*/ 1038304 w 1276072"/>
                <a:gd name="connsiteY138" fmla="*/ 255050 h 1282332"/>
                <a:gd name="connsiteX139" fmla="*/ 1037517 w 1276072"/>
                <a:gd name="connsiteY139" fmla="*/ 221988 h 1282332"/>
                <a:gd name="connsiteX140" fmla="*/ 954862 w 1276072"/>
                <a:gd name="connsiteY140" fmla="*/ 136971 h 1282332"/>
                <a:gd name="connsiteX141" fmla="*/ 922587 w 1276072"/>
                <a:gd name="connsiteY141" fmla="*/ 136184 h 1282332"/>
                <a:gd name="connsiteX142" fmla="*/ 908417 w 1276072"/>
                <a:gd name="connsiteY142" fmla="*/ 147992 h 1282332"/>
                <a:gd name="connsiteX143" fmla="*/ 858037 w 1276072"/>
                <a:gd name="connsiteY143" fmla="*/ 192074 h 1282332"/>
                <a:gd name="connsiteX144" fmla="*/ 835996 w 1276072"/>
                <a:gd name="connsiteY144" fmla="*/ 194436 h 1282332"/>
                <a:gd name="connsiteX145" fmla="*/ 687217 w 1276072"/>
                <a:gd name="connsiteY145" fmla="*/ 131461 h 1282332"/>
                <a:gd name="connsiteX146" fmla="*/ 673835 w 1276072"/>
                <a:gd name="connsiteY146" fmla="*/ 114143 h 1282332"/>
                <a:gd name="connsiteX147" fmla="*/ 670686 w 1276072"/>
                <a:gd name="connsiteY147" fmla="*/ 58252 h 1282332"/>
                <a:gd name="connsiteX148" fmla="*/ 668324 w 1276072"/>
                <a:gd name="connsiteY148" fmla="*/ 29913 h 1282332"/>
                <a:gd name="connsiteX149" fmla="*/ 647858 w 1276072"/>
                <a:gd name="connsiteY149" fmla="*/ 7872 h 1282332"/>
                <a:gd name="connsiteX150" fmla="*/ 522694 w 1276072"/>
                <a:gd name="connsiteY150" fmla="*/ 8659 h 1282332"/>
                <a:gd name="connsiteX151" fmla="*/ 501440 w 1276072"/>
                <a:gd name="connsiteY151" fmla="*/ 28339 h 1282332"/>
                <a:gd name="connsiteX152" fmla="*/ 496717 w 1276072"/>
                <a:gd name="connsiteY152" fmla="*/ 111781 h 1282332"/>
                <a:gd name="connsiteX153" fmla="*/ 480186 w 1276072"/>
                <a:gd name="connsiteY153" fmla="*/ 132248 h 1282332"/>
                <a:gd name="connsiteX154" fmla="*/ 333769 w 1276072"/>
                <a:gd name="connsiteY154" fmla="*/ 194436 h 1282332"/>
                <a:gd name="connsiteX155" fmla="*/ 311727 w 1276072"/>
                <a:gd name="connsiteY155" fmla="*/ 192862 h 1282332"/>
                <a:gd name="connsiteX156" fmla="*/ 264496 w 1276072"/>
                <a:gd name="connsiteY156" fmla="*/ 151141 h 1282332"/>
                <a:gd name="connsiteX157" fmla="*/ 248752 w 1276072"/>
                <a:gd name="connsiteY157" fmla="*/ 137758 h 1282332"/>
                <a:gd name="connsiteX158" fmla="*/ 213329 w 1276072"/>
                <a:gd name="connsiteY158" fmla="*/ 140120 h 1282332"/>
                <a:gd name="connsiteX159" fmla="*/ 134610 w 1276072"/>
                <a:gd name="connsiteY159" fmla="*/ 223562 h 1282332"/>
                <a:gd name="connsiteX160" fmla="*/ 133822 w 1276072"/>
                <a:gd name="connsiteY160" fmla="*/ 258986 h 1282332"/>
                <a:gd name="connsiteX161" fmla="*/ 154289 w 1276072"/>
                <a:gd name="connsiteY161" fmla="*/ 281814 h 1282332"/>
                <a:gd name="connsiteX162" fmla="*/ 190500 w 1276072"/>
                <a:gd name="connsiteY162" fmla="*/ 322748 h 1282332"/>
                <a:gd name="connsiteX163" fmla="*/ 191287 w 1276072"/>
                <a:gd name="connsiteY163" fmla="*/ 344002 h 1282332"/>
                <a:gd name="connsiteX164" fmla="*/ 129886 w 1276072"/>
                <a:gd name="connsiteY164" fmla="*/ 490419 h 1282332"/>
                <a:gd name="connsiteX165" fmla="*/ 108632 w 1276072"/>
                <a:gd name="connsiteY165" fmla="*/ 506951 h 1282332"/>
                <a:gd name="connsiteX166" fmla="*/ 26764 w 1276072"/>
                <a:gd name="connsiteY166" fmla="*/ 512461 h 1282332"/>
                <a:gd name="connsiteX167" fmla="*/ 7872 w 1276072"/>
                <a:gd name="connsiteY167" fmla="*/ 530566 h 1282332"/>
                <a:gd name="connsiteX168" fmla="*/ 7872 w 1276072"/>
                <a:gd name="connsiteY168" fmla="*/ 661240 h 1282332"/>
                <a:gd name="connsiteX169" fmla="*/ 25190 w 1276072"/>
                <a:gd name="connsiteY169" fmla="*/ 678558 h 1282332"/>
                <a:gd name="connsiteX170" fmla="*/ 45657 w 1276072"/>
                <a:gd name="connsiteY170" fmla="*/ 680132 h 1282332"/>
                <a:gd name="connsiteX171" fmla="*/ 103909 w 1276072"/>
                <a:gd name="connsiteY171" fmla="*/ 683281 h 1282332"/>
                <a:gd name="connsiteX172" fmla="*/ 130674 w 1276072"/>
                <a:gd name="connsiteY172" fmla="*/ 705322 h 1282332"/>
                <a:gd name="connsiteX173" fmla="*/ 190500 w 1276072"/>
                <a:gd name="connsiteY173" fmla="*/ 847017 h 1282332"/>
                <a:gd name="connsiteX174" fmla="*/ 188138 w 1276072"/>
                <a:gd name="connsiteY174" fmla="*/ 872994 h 1282332"/>
                <a:gd name="connsiteX175" fmla="*/ 132248 w 1276072"/>
                <a:gd name="connsiteY175" fmla="*/ 937544 h 1282332"/>
                <a:gd name="connsiteX176" fmla="*/ 133035 w 1276072"/>
                <a:gd name="connsiteY176" fmla="*/ 967457 h 1282332"/>
                <a:gd name="connsiteX177" fmla="*/ 218052 w 1276072"/>
                <a:gd name="connsiteY177" fmla="*/ 1054048 h 1282332"/>
                <a:gd name="connsiteX178" fmla="*/ 247178 w 1276072"/>
                <a:gd name="connsiteY178" fmla="*/ 1054835 h 1282332"/>
                <a:gd name="connsiteX179" fmla="*/ 310153 w 1276072"/>
                <a:gd name="connsiteY179" fmla="*/ 998944 h 1282332"/>
                <a:gd name="connsiteX180" fmla="*/ 324322 w 1276072"/>
                <a:gd name="connsiteY180" fmla="*/ 991860 h 128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76072" h="1282332">
                  <a:moveTo>
                    <a:pt x="1250845" y="1279971"/>
                  </a:moveTo>
                  <a:cubicBezTo>
                    <a:pt x="1249271" y="1279971"/>
                    <a:pt x="1248484" y="1279971"/>
                    <a:pt x="1246909" y="1279971"/>
                  </a:cubicBezTo>
                  <a:lnTo>
                    <a:pt x="1242973" y="1279971"/>
                  </a:lnTo>
                  <a:lnTo>
                    <a:pt x="728151" y="1279971"/>
                  </a:lnTo>
                  <a:cubicBezTo>
                    <a:pt x="725002" y="1279971"/>
                    <a:pt x="721853" y="1279971"/>
                    <a:pt x="718705" y="1279971"/>
                  </a:cubicBezTo>
                  <a:cubicBezTo>
                    <a:pt x="710833" y="1279184"/>
                    <a:pt x="706110" y="1276823"/>
                    <a:pt x="704535" y="1272887"/>
                  </a:cubicBezTo>
                  <a:cubicBezTo>
                    <a:pt x="702174" y="1268951"/>
                    <a:pt x="702961" y="1263440"/>
                    <a:pt x="706110" y="1257143"/>
                  </a:cubicBezTo>
                  <a:cubicBezTo>
                    <a:pt x="714769" y="1239825"/>
                    <a:pt x="724215" y="1221719"/>
                    <a:pt x="733661" y="1204401"/>
                  </a:cubicBezTo>
                  <a:lnTo>
                    <a:pt x="754915" y="1163467"/>
                  </a:lnTo>
                  <a:cubicBezTo>
                    <a:pt x="784041" y="1108364"/>
                    <a:pt x="813167" y="1053261"/>
                    <a:pt x="842293" y="998157"/>
                  </a:cubicBezTo>
                  <a:cubicBezTo>
                    <a:pt x="835209" y="1002093"/>
                    <a:pt x="826550" y="1006029"/>
                    <a:pt x="816316" y="1011539"/>
                  </a:cubicBezTo>
                  <a:cubicBezTo>
                    <a:pt x="779318" y="1030432"/>
                    <a:pt x="729725" y="1056409"/>
                    <a:pt x="685643" y="1065068"/>
                  </a:cubicBezTo>
                  <a:cubicBezTo>
                    <a:pt x="682494" y="1065856"/>
                    <a:pt x="680919" y="1067430"/>
                    <a:pt x="680132" y="1072940"/>
                  </a:cubicBezTo>
                  <a:cubicBezTo>
                    <a:pt x="679345" y="1085535"/>
                    <a:pt x="678558" y="1098130"/>
                    <a:pt x="677771" y="1109938"/>
                  </a:cubicBezTo>
                  <a:cubicBezTo>
                    <a:pt x="676984" y="1124895"/>
                    <a:pt x="676196" y="1139851"/>
                    <a:pt x="675409" y="1154808"/>
                  </a:cubicBezTo>
                  <a:cubicBezTo>
                    <a:pt x="673835" y="1178424"/>
                    <a:pt x="665176" y="1187870"/>
                    <a:pt x="642347" y="1187870"/>
                  </a:cubicBezTo>
                  <a:cubicBezTo>
                    <a:pt x="602988" y="1188657"/>
                    <a:pt x="562841" y="1188657"/>
                    <a:pt x="525056" y="1187870"/>
                  </a:cubicBezTo>
                  <a:cubicBezTo>
                    <a:pt x="502227" y="1187870"/>
                    <a:pt x="492781" y="1177637"/>
                    <a:pt x="491207" y="1153234"/>
                  </a:cubicBezTo>
                  <a:cubicBezTo>
                    <a:pt x="489632" y="1124895"/>
                    <a:pt x="488845" y="1101279"/>
                    <a:pt x="488058" y="1078451"/>
                  </a:cubicBezTo>
                  <a:cubicBezTo>
                    <a:pt x="488058" y="1068217"/>
                    <a:pt x="484122" y="1064281"/>
                    <a:pt x="474676" y="1061920"/>
                  </a:cubicBezTo>
                  <a:cubicBezTo>
                    <a:pt x="423508" y="1050899"/>
                    <a:pt x="375490" y="1030432"/>
                    <a:pt x="330620" y="1001306"/>
                  </a:cubicBezTo>
                  <a:cubicBezTo>
                    <a:pt x="324322" y="997370"/>
                    <a:pt x="321174" y="997370"/>
                    <a:pt x="314876" y="1002880"/>
                  </a:cubicBezTo>
                  <a:cubicBezTo>
                    <a:pt x="294409" y="1021773"/>
                    <a:pt x="272368" y="1040665"/>
                    <a:pt x="251901" y="1058771"/>
                  </a:cubicBezTo>
                  <a:cubicBezTo>
                    <a:pt x="236944" y="1071366"/>
                    <a:pt x="225924" y="1071366"/>
                    <a:pt x="211754" y="1057197"/>
                  </a:cubicBezTo>
                  <a:cubicBezTo>
                    <a:pt x="184202" y="1028858"/>
                    <a:pt x="155864" y="999732"/>
                    <a:pt x="126738" y="970606"/>
                  </a:cubicBezTo>
                  <a:cubicBezTo>
                    <a:pt x="113355" y="957223"/>
                    <a:pt x="113355" y="943841"/>
                    <a:pt x="125163" y="929672"/>
                  </a:cubicBezTo>
                  <a:cubicBezTo>
                    <a:pt x="144843" y="906056"/>
                    <a:pt x="165310" y="882440"/>
                    <a:pt x="181054" y="865122"/>
                  </a:cubicBezTo>
                  <a:cubicBezTo>
                    <a:pt x="186564" y="858825"/>
                    <a:pt x="186564" y="855676"/>
                    <a:pt x="182628" y="849378"/>
                  </a:cubicBezTo>
                  <a:cubicBezTo>
                    <a:pt x="153502" y="804508"/>
                    <a:pt x="133035" y="755703"/>
                    <a:pt x="122014" y="705322"/>
                  </a:cubicBezTo>
                  <a:cubicBezTo>
                    <a:pt x="119653" y="693515"/>
                    <a:pt x="114930" y="689579"/>
                    <a:pt x="102335" y="689579"/>
                  </a:cubicBezTo>
                  <a:cubicBezTo>
                    <a:pt x="82655" y="689579"/>
                    <a:pt x="62975" y="688004"/>
                    <a:pt x="44083" y="686430"/>
                  </a:cubicBezTo>
                  <a:cubicBezTo>
                    <a:pt x="37785" y="685643"/>
                    <a:pt x="30700" y="685643"/>
                    <a:pt x="24403" y="684855"/>
                  </a:cubicBezTo>
                  <a:cubicBezTo>
                    <a:pt x="9446" y="684855"/>
                    <a:pt x="787" y="676196"/>
                    <a:pt x="0" y="661240"/>
                  </a:cubicBezTo>
                  <a:cubicBezTo>
                    <a:pt x="0" y="618732"/>
                    <a:pt x="0" y="574649"/>
                    <a:pt x="0" y="530566"/>
                  </a:cubicBezTo>
                  <a:cubicBezTo>
                    <a:pt x="0" y="514822"/>
                    <a:pt x="9446" y="505376"/>
                    <a:pt x="25190" y="504589"/>
                  </a:cubicBezTo>
                  <a:cubicBezTo>
                    <a:pt x="50380" y="503015"/>
                    <a:pt x="79506" y="500653"/>
                    <a:pt x="107845" y="499079"/>
                  </a:cubicBezTo>
                  <a:cubicBezTo>
                    <a:pt x="116504" y="499079"/>
                    <a:pt x="119653" y="497504"/>
                    <a:pt x="121227" y="488845"/>
                  </a:cubicBezTo>
                  <a:cubicBezTo>
                    <a:pt x="133822" y="432955"/>
                    <a:pt x="155076" y="382574"/>
                    <a:pt x="184202" y="338492"/>
                  </a:cubicBezTo>
                  <a:cubicBezTo>
                    <a:pt x="187351" y="333769"/>
                    <a:pt x="187351" y="331407"/>
                    <a:pt x="184202" y="327471"/>
                  </a:cubicBezTo>
                  <a:cubicBezTo>
                    <a:pt x="171607" y="314089"/>
                    <a:pt x="159800" y="299919"/>
                    <a:pt x="147992" y="286537"/>
                  </a:cubicBezTo>
                  <a:cubicBezTo>
                    <a:pt x="140907" y="278665"/>
                    <a:pt x="134610" y="270793"/>
                    <a:pt x="127525" y="263709"/>
                  </a:cubicBezTo>
                  <a:cubicBezTo>
                    <a:pt x="112568" y="246391"/>
                    <a:pt x="112568" y="234583"/>
                    <a:pt x="128312" y="218052"/>
                  </a:cubicBezTo>
                  <a:cubicBezTo>
                    <a:pt x="154289" y="190500"/>
                    <a:pt x="180267" y="162161"/>
                    <a:pt x="207031" y="134610"/>
                  </a:cubicBezTo>
                  <a:cubicBezTo>
                    <a:pt x="222775" y="117291"/>
                    <a:pt x="236157" y="116504"/>
                    <a:pt x="253475" y="132248"/>
                  </a:cubicBezTo>
                  <a:lnTo>
                    <a:pt x="269219" y="145630"/>
                  </a:lnTo>
                  <a:cubicBezTo>
                    <a:pt x="284963" y="159012"/>
                    <a:pt x="300707" y="173182"/>
                    <a:pt x="316450" y="187351"/>
                  </a:cubicBezTo>
                  <a:cubicBezTo>
                    <a:pt x="321174" y="192074"/>
                    <a:pt x="323535" y="192074"/>
                    <a:pt x="329045" y="188138"/>
                  </a:cubicBezTo>
                  <a:cubicBezTo>
                    <a:pt x="373915" y="158225"/>
                    <a:pt x="423508" y="137758"/>
                    <a:pt x="477824" y="125163"/>
                  </a:cubicBezTo>
                  <a:cubicBezTo>
                    <a:pt x="484909" y="123589"/>
                    <a:pt x="487271" y="120440"/>
                    <a:pt x="488058" y="112568"/>
                  </a:cubicBezTo>
                  <a:cubicBezTo>
                    <a:pt x="488845" y="84229"/>
                    <a:pt x="491207" y="55891"/>
                    <a:pt x="492781" y="28339"/>
                  </a:cubicBezTo>
                  <a:cubicBezTo>
                    <a:pt x="494355" y="10233"/>
                    <a:pt x="503015" y="1574"/>
                    <a:pt x="521907" y="787"/>
                  </a:cubicBezTo>
                  <a:cubicBezTo>
                    <a:pt x="565203" y="0"/>
                    <a:pt x="606924" y="0"/>
                    <a:pt x="647858" y="0"/>
                  </a:cubicBezTo>
                  <a:cubicBezTo>
                    <a:pt x="665176" y="0"/>
                    <a:pt x="675409" y="10233"/>
                    <a:pt x="676196" y="29126"/>
                  </a:cubicBezTo>
                  <a:cubicBezTo>
                    <a:pt x="676984" y="39360"/>
                    <a:pt x="676984" y="48019"/>
                    <a:pt x="677771" y="57465"/>
                  </a:cubicBezTo>
                  <a:cubicBezTo>
                    <a:pt x="678558" y="76357"/>
                    <a:pt x="680132" y="94463"/>
                    <a:pt x="680919" y="113355"/>
                  </a:cubicBezTo>
                  <a:cubicBezTo>
                    <a:pt x="680919" y="120440"/>
                    <a:pt x="682494" y="122014"/>
                    <a:pt x="688791" y="123589"/>
                  </a:cubicBezTo>
                  <a:cubicBezTo>
                    <a:pt x="740746" y="135397"/>
                    <a:pt x="791913" y="156651"/>
                    <a:pt x="839932" y="188138"/>
                  </a:cubicBezTo>
                  <a:cubicBezTo>
                    <a:pt x="844655" y="191287"/>
                    <a:pt x="847804" y="191287"/>
                    <a:pt x="852527" y="186564"/>
                  </a:cubicBezTo>
                  <a:cubicBezTo>
                    <a:pt x="869058" y="171607"/>
                    <a:pt x="886376" y="156651"/>
                    <a:pt x="902907" y="142481"/>
                  </a:cubicBezTo>
                  <a:lnTo>
                    <a:pt x="917077" y="130674"/>
                  </a:lnTo>
                  <a:cubicBezTo>
                    <a:pt x="933608" y="116504"/>
                    <a:pt x="945415" y="116504"/>
                    <a:pt x="960372" y="132248"/>
                  </a:cubicBezTo>
                  <a:cubicBezTo>
                    <a:pt x="984775" y="157438"/>
                    <a:pt x="1011539" y="184203"/>
                    <a:pt x="1043027" y="217265"/>
                  </a:cubicBezTo>
                  <a:cubicBezTo>
                    <a:pt x="1057196" y="232221"/>
                    <a:pt x="1057196" y="244816"/>
                    <a:pt x="1043814" y="261347"/>
                  </a:cubicBezTo>
                  <a:lnTo>
                    <a:pt x="1038304" y="267645"/>
                  </a:lnTo>
                  <a:cubicBezTo>
                    <a:pt x="1022560" y="285750"/>
                    <a:pt x="1006029" y="304643"/>
                    <a:pt x="989498" y="323535"/>
                  </a:cubicBezTo>
                  <a:cubicBezTo>
                    <a:pt x="983988" y="329833"/>
                    <a:pt x="983988" y="332194"/>
                    <a:pt x="987924" y="338492"/>
                  </a:cubicBezTo>
                  <a:cubicBezTo>
                    <a:pt x="1017837" y="384149"/>
                    <a:pt x="1038304" y="434529"/>
                    <a:pt x="1050112" y="488058"/>
                  </a:cubicBezTo>
                  <a:cubicBezTo>
                    <a:pt x="1051686" y="495143"/>
                    <a:pt x="1054048" y="497504"/>
                    <a:pt x="1061919" y="498291"/>
                  </a:cubicBezTo>
                  <a:cubicBezTo>
                    <a:pt x="1078451" y="499079"/>
                    <a:pt x="1094982" y="499866"/>
                    <a:pt x="1111512" y="501440"/>
                  </a:cubicBezTo>
                  <a:cubicBezTo>
                    <a:pt x="1121746" y="502227"/>
                    <a:pt x="1132767" y="503015"/>
                    <a:pt x="1143000" y="503802"/>
                  </a:cubicBezTo>
                  <a:cubicBezTo>
                    <a:pt x="1161893" y="504589"/>
                    <a:pt x="1172126" y="514822"/>
                    <a:pt x="1172913" y="532928"/>
                  </a:cubicBezTo>
                  <a:cubicBezTo>
                    <a:pt x="1172913" y="573075"/>
                    <a:pt x="1172913" y="614796"/>
                    <a:pt x="1172913" y="658091"/>
                  </a:cubicBezTo>
                  <a:cubicBezTo>
                    <a:pt x="1172913" y="674622"/>
                    <a:pt x="1164254" y="684068"/>
                    <a:pt x="1147723" y="685643"/>
                  </a:cubicBezTo>
                  <a:cubicBezTo>
                    <a:pt x="1131979" y="687217"/>
                    <a:pt x="1116236" y="688004"/>
                    <a:pt x="1101279" y="688791"/>
                  </a:cubicBezTo>
                  <a:cubicBezTo>
                    <a:pt x="1090258" y="689579"/>
                    <a:pt x="1079238" y="689579"/>
                    <a:pt x="1068217" y="690366"/>
                  </a:cubicBezTo>
                  <a:cubicBezTo>
                    <a:pt x="1049325" y="691940"/>
                    <a:pt x="1009965" y="729725"/>
                    <a:pt x="1001306" y="743895"/>
                  </a:cubicBezTo>
                  <a:cubicBezTo>
                    <a:pt x="1002880" y="746256"/>
                    <a:pt x="1004455" y="748618"/>
                    <a:pt x="1005242" y="750979"/>
                  </a:cubicBezTo>
                  <a:lnTo>
                    <a:pt x="1006029" y="752554"/>
                  </a:lnTo>
                  <a:cubicBezTo>
                    <a:pt x="1054048" y="843081"/>
                    <a:pt x="1102066" y="933608"/>
                    <a:pt x="1150085" y="1024922"/>
                  </a:cubicBezTo>
                  <a:cubicBezTo>
                    <a:pt x="1183147" y="1087110"/>
                    <a:pt x="1215422" y="1148510"/>
                    <a:pt x="1248484" y="1210699"/>
                  </a:cubicBezTo>
                  <a:lnTo>
                    <a:pt x="1268951" y="1249271"/>
                  </a:lnTo>
                  <a:cubicBezTo>
                    <a:pt x="1270525" y="1251632"/>
                    <a:pt x="1271312" y="1253994"/>
                    <a:pt x="1272886" y="1257143"/>
                  </a:cubicBezTo>
                  <a:cubicBezTo>
                    <a:pt x="1276822" y="1265015"/>
                    <a:pt x="1276822" y="1270525"/>
                    <a:pt x="1274461" y="1275248"/>
                  </a:cubicBezTo>
                  <a:cubicBezTo>
                    <a:pt x="1272099" y="1279184"/>
                    <a:pt x="1266589" y="1281546"/>
                    <a:pt x="1258717" y="1282333"/>
                  </a:cubicBezTo>
                  <a:cubicBezTo>
                    <a:pt x="1254781" y="1279971"/>
                    <a:pt x="1253207" y="1279971"/>
                    <a:pt x="1250845" y="1279971"/>
                  </a:cubicBezTo>
                  <a:close/>
                  <a:moveTo>
                    <a:pt x="989498" y="745469"/>
                  </a:moveTo>
                  <a:cubicBezTo>
                    <a:pt x="986349" y="745469"/>
                    <a:pt x="985562" y="747044"/>
                    <a:pt x="983201" y="751767"/>
                  </a:cubicBezTo>
                  <a:cubicBezTo>
                    <a:pt x="982413" y="752554"/>
                    <a:pt x="982413" y="753341"/>
                    <a:pt x="981626" y="754128"/>
                  </a:cubicBezTo>
                  <a:cubicBezTo>
                    <a:pt x="960372" y="793488"/>
                    <a:pt x="939905" y="832847"/>
                    <a:pt x="918651" y="871420"/>
                  </a:cubicBezTo>
                  <a:cubicBezTo>
                    <a:pt x="866696" y="969818"/>
                    <a:pt x="814742" y="1068217"/>
                    <a:pt x="762787" y="1166616"/>
                  </a:cubicBezTo>
                  <a:lnTo>
                    <a:pt x="741533" y="1207550"/>
                  </a:lnTo>
                  <a:cubicBezTo>
                    <a:pt x="732087" y="1224868"/>
                    <a:pt x="723428" y="1242186"/>
                    <a:pt x="713981" y="1260292"/>
                  </a:cubicBezTo>
                  <a:cubicBezTo>
                    <a:pt x="712407" y="1264228"/>
                    <a:pt x="711620" y="1267376"/>
                    <a:pt x="712407" y="1268163"/>
                  </a:cubicBezTo>
                  <a:cubicBezTo>
                    <a:pt x="713194" y="1268951"/>
                    <a:pt x="714769" y="1270525"/>
                    <a:pt x="721066" y="1271312"/>
                  </a:cubicBezTo>
                  <a:cubicBezTo>
                    <a:pt x="724215" y="1271312"/>
                    <a:pt x="726577" y="1271312"/>
                    <a:pt x="729725" y="1271312"/>
                  </a:cubicBezTo>
                  <a:lnTo>
                    <a:pt x="732874" y="1271312"/>
                  </a:lnTo>
                  <a:lnTo>
                    <a:pt x="1248484" y="1271312"/>
                  </a:lnTo>
                  <a:cubicBezTo>
                    <a:pt x="1251632" y="1271312"/>
                    <a:pt x="1254781" y="1271312"/>
                    <a:pt x="1257930" y="1271312"/>
                  </a:cubicBezTo>
                  <a:cubicBezTo>
                    <a:pt x="1263440" y="1271312"/>
                    <a:pt x="1266589" y="1269738"/>
                    <a:pt x="1267376" y="1268163"/>
                  </a:cubicBezTo>
                  <a:cubicBezTo>
                    <a:pt x="1268163" y="1266589"/>
                    <a:pt x="1268163" y="1262653"/>
                    <a:pt x="1265802" y="1257930"/>
                  </a:cubicBezTo>
                  <a:cubicBezTo>
                    <a:pt x="1265015" y="1255568"/>
                    <a:pt x="1263440" y="1253207"/>
                    <a:pt x="1261866" y="1250845"/>
                  </a:cubicBezTo>
                  <a:lnTo>
                    <a:pt x="1241399" y="1212273"/>
                  </a:lnTo>
                  <a:cubicBezTo>
                    <a:pt x="1208337" y="1150085"/>
                    <a:pt x="1176062" y="1088684"/>
                    <a:pt x="1143000" y="1026496"/>
                  </a:cubicBezTo>
                  <a:cubicBezTo>
                    <a:pt x="1094982" y="935969"/>
                    <a:pt x="1046963" y="845442"/>
                    <a:pt x="998944" y="754128"/>
                  </a:cubicBezTo>
                  <a:lnTo>
                    <a:pt x="998157" y="752554"/>
                  </a:lnTo>
                  <a:cubicBezTo>
                    <a:pt x="995008" y="747831"/>
                    <a:pt x="993434" y="745469"/>
                    <a:pt x="989498" y="745469"/>
                  </a:cubicBezTo>
                  <a:cubicBezTo>
                    <a:pt x="989498" y="745469"/>
                    <a:pt x="989498" y="745469"/>
                    <a:pt x="989498" y="745469"/>
                  </a:cubicBezTo>
                  <a:close/>
                  <a:moveTo>
                    <a:pt x="324322" y="991860"/>
                  </a:moveTo>
                  <a:cubicBezTo>
                    <a:pt x="327471" y="991860"/>
                    <a:pt x="331407" y="993434"/>
                    <a:pt x="336130" y="995796"/>
                  </a:cubicBezTo>
                  <a:cubicBezTo>
                    <a:pt x="380213" y="1024922"/>
                    <a:pt x="427444" y="1044601"/>
                    <a:pt x="477824" y="1055622"/>
                  </a:cubicBezTo>
                  <a:cubicBezTo>
                    <a:pt x="491207" y="1058771"/>
                    <a:pt x="496717" y="1065856"/>
                    <a:pt x="497504" y="1079238"/>
                  </a:cubicBezTo>
                  <a:cubicBezTo>
                    <a:pt x="498291" y="1101279"/>
                    <a:pt x="499079" y="1124895"/>
                    <a:pt x="500653" y="1153234"/>
                  </a:cubicBezTo>
                  <a:cubicBezTo>
                    <a:pt x="502227" y="1173701"/>
                    <a:pt x="507738" y="1179998"/>
                    <a:pt x="526630" y="1180785"/>
                  </a:cubicBezTo>
                  <a:cubicBezTo>
                    <a:pt x="564415" y="1181573"/>
                    <a:pt x="604562" y="1181573"/>
                    <a:pt x="643922" y="1180785"/>
                  </a:cubicBezTo>
                  <a:cubicBezTo>
                    <a:pt x="662814" y="1180785"/>
                    <a:pt x="668324" y="1174488"/>
                    <a:pt x="669112" y="1154808"/>
                  </a:cubicBezTo>
                  <a:cubicBezTo>
                    <a:pt x="669899" y="1139851"/>
                    <a:pt x="670686" y="1124895"/>
                    <a:pt x="671473" y="1109938"/>
                  </a:cubicBezTo>
                  <a:cubicBezTo>
                    <a:pt x="672260" y="1097343"/>
                    <a:pt x="673048" y="1085535"/>
                    <a:pt x="673835" y="1072940"/>
                  </a:cubicBezTo>
                  <a:cubicBezTo>
                    <a:pt x="673835" y="1067430"/>
                    <a:pt x="675409" y="1059558"/>
                    <a:pt x="685643" y="1057984"/>
                  </a:cubicBezTo>
                  <a:cubicBezTo>
                    <a:pt x="728151" y="1049325"/>
                    <a:pt x="777744" y="1023347"/>
                    <a:pt x="813955" y="1004455"/>
                  </a:cubicBezTo>
                  <a:cubicBezTo>
                    <a:pt x="828124" y="997370"/>
                    <a:pt x="839932" y="991072"/>
                    <a:pt x="849378" y="987137"/>
                  </a:cubicBezTo>
                  <a:lnTo>
                    <a:pt x="849378" y="987137"/>
                  </a:lnTo>
                  <a:cubicBezTo>
                    <a:pt x="870632" y="947777"/>
                    <a:pt x="891099" y="907630"/>
                    <a:pt x="912353" y="868271"/>
                  </a:cubicBezTo>
                  <a:cubicBezTo>
                    <a:pt x="932820" y="828911"/>
                    <a:pt x="954074" y="789552"/>
                    <a:pt x="975329" y="750979"/>
                  </a:cubicBezTo>
                  <a:cubicBezTo>
                    <a:pt x="976116" y="750192"/>
                    <a:pt x="976116" y="749405"/>
                    <a:pt x="976116" y="748618"/>
                  </a:cubicBezTo>
                  <a:cubicBezTo>
                    <a:pt x="978477" y="743895"/>
                    <a:pt x="981626" y="737597"/>
                    <a:pt x="990285" y="737597"/>
                  </a:cubicBezTo>
                  <a:cubicBezTo>
                    <a:pt x="991860" y="737597"/>
                    <a:pt x="993434" y="737597"/>
                    <a:pt x="994221" y="738384"/>
                  </a:cubicBezTo>
                  <a:cubicBezTo>
                    <a:pt x="1005242" y="721066"/>
                    <a:pt x="1045389" y="682494"/>
                    <a:pt x="1067430" y="680920"/>
                  </a:cubicBezTo>
                  <a:cubicBezTo>
                    <a:pt x="1078451" y="680132"/>
                    <a:pt x="1089471" y="679345"/>
                    <a:pt x="1100492" y="679345"/>
                  </a:cubicBezTo>
                  <a:cubicBezTo>
                    <a:pt x="1115448" y="678558"/>
                    <a:pt x="1131192" y="677771"/>
                    <a:pt x="1146936" y="676196"/>
                  </a:cubicBezTo>
                  <a:cubicBezTo>
                    <a:pt x="1159531" y="675409"/>
                    <a:pt x="1165041" y="669112"/>
                    <a:pt x="1165041" y="656517"/>
                  </a:cubicBezTo>
                  <a:cubicBezTo>
                    <a:pt x="1165041" y="613221"/>
                    <a:pt x="1165041" y="571500"/>
                    <a:pt x="1165041" y="531353"/>
                  </a:cubicBezTo>
                  <a:cubicBezTo>
                    <a:pt x="1165041" y="517184"/>
                    <a:pt x="1157957" y="510886"/>
                    <a:pt x="1143000" y="509312"/>
                  </a:cubicBezTo>
                  <a:cubicBezTo>
                    <a:pt x="1132767" y="508525"/>
                    <a:pt x="1121746" y="507738"/>
                    <a:pt x="1111512" y="506951"/>
                  </a:cubicBezTo>
                  <a:cubicBezTo>
                    <a:pt x="1095769" y="506163"/>
                    <a:pt x="1078451" y="504589"/>
                    <a:pt x="1061919" y="503802"/>
                  </a:cubicBezTo>
                  <a:cubicBezTo>
                    <a:pt x="1050899" y="503015"/>
                    <a:pt x="1045389" y="498291"/>
                    <a:pt x="1043027" y="488058"/>
                  </a:cubicBezTo>
                  <a:cubicBezTo>
                    <a:pt x="1032006" y="435316"/>
                    <a:pt x="1010752" y="386510"/>
                    <a:pt x="981626" y="341641"/>
                  </a:cubicBezTo>
                  <a:cubicBezTo>
                    <a:pt x="974541" y="331407"/>
                    <a:pt x="977690" y="324322"/>
                    <a:pt x="983988" y="317238"/>
                  </a:cubicBezTo>
                  <a:cubicBezTo>
                    <a:pt x="1000519" y="299132"/>
                    <a:pt x="1017050" y="280240"/>
                    <a:pt x="1032793" y="261347"/>
                  </a:cubicBezTo>
                  <a:lnTo>
                    <a:pt x="1038304" y="255050"/>
                  </a:lnTo>
                  <a:cubicBezTo>
                    <a:pt x="1049325" y="242455"/>
                    <a:pt x="1049325" y="233795"/>
                    <a:pt x="1037517" y="221988"/>
                  </a:cubicBezTo>
                  <a:cubicBezTo>
                    <a:pt x="1006029" y="188926"/>
                    <a:pt x="979265" y="162161"/>
                    <a:pt x="954862" y="136971"/>
                  </a:cubicBezTo>
                  <a:cubicBezTo>
                    <a:pt x="943054" y="124376"/>
                    <a:pt x="935182" y="124376"/>
                    <a:pt x="922587" y="136184"/>
                  </a:cubicBezTo>
                  <a:lnTo>
                    <a:pt x="908417" y="147992"/>
                  </a:lnTo>
                  <a:cubicBezTo>
                    <a:pt x="891886" y="162161"/>
                    <a:pt x="874568" y="177118"/>
                    <a:pt x="858037" y="192074"/>
                  </a:cubicBezTo>
                  <a:cubicBezTo>
                    <a:pt x="852527" y="196798"/>
                    <a:pt x="846229" y="200734"/>
                    <a:pt x="835996" y="194436"/>
                  </a:cubicBezTo>
                  <a:cubicBezTo>
                    <a:pt x="788765" y="163736"/>
                    <a:pt x="738384" y="142481"/>
                    <a:pt x="687217" y="131461"/>
                  </a:cubicBezTo>
                  <a:cubicBezTo>
                    <a:pt x="675409" y="129099"/>
                    <a:pt x="673835" y="121227"/>
                    <a:pt x="673835" y="114143"/>
                  </a:cubicBezTo>
                  <a:cubicBezTo>
                    <a:pt x="673048" y="95250"/>
                    <a:pt x="671473" y="77145"/>
                    <a:pt x="670686" y="58252"/>
                  </a:cubicBezTo>
                  <a:cubicBezTo>
                    <a:pt x="669899" y="48806"/>
                    <a:pt x="669112" y="39360"/>
                    <a:pt x="668324" y="29913"/>
                  </a:cubicBezTo>
                  <a:cubicBezTo>
                    <a:pt x="667537" y="14957"/>
                    <a:pt x="661240" y="8659"/>
                    <a:pt x="647858" y="7872"/>
                  </a:cubicBezTo>
                  <a:cubicBezTo>
                    <a:pt x="606924" y="7872"/>
                    <a:pt x="565203" y="7872"/>
                    <a:pt x="522694" y="8659"/>
                  </a:cubicBezTo>
                  <a:cubicBezTo>
                    <a:pt x="508525" y="8659"/>
                    <a:pt x="503015" y="14169"/>
                    <a:pt x="501440" y="28339"/>
                  </a:cubicBezTo>
                  <a:cubicBezTo>
                    <a:pt x="499079" y="55891"/>
                    <a:pt x="497504" y="83442"/>
                    <a:pt x="496717" y="111781"/>
                  </a:cubicBezTo>
                  <a:cubicBezTo>
                    <a:pt x="495930" y="123589"/>
                    <a:pt x="491207" y="129886"/>
                    <a:pt x="480186" y="132248"/>
                  </a:cubicBezTo>
                  <a:cubicBezTo>
                    <a:pt x="426657" y="144056"/>
                    <a:pt x="377851" y="165310"/>
                    <a:pt x="333769" y="194436"/>
                  </a:cubicBezTo>
                  <a:cubicBezTo>
                    <a:pt x="325897" y="199946"/>
                    <a:pt x="318812" y="199159"/>
                    <a:pt x="311727" y="192862"/>
                  </a:cubicBezTo>
                  <a:cubicBezTo>
                    <a:pt x="295983" y="178692"/>
                    <a:pt x="280240" y="164523"/>
                    <a:pt x="264496" y="151141"/>
                  </a:cubicBezTo>
                  <a:lnTo>
                    <a:pt x="248752" y="137758"/>
                  </a:lnTo>
                  <a:cubicBezTo>
                    <a:pt x="234583" y="125163"/>
                    <a:pt x="226711" y="125950"/>
                    <a:pt x="213329" y="140120"/>
                  </a:cubicBezTo>
                  <a:cubicBezTo>
                    <a:pt x="187351" y="167672"/>
                    <a:pt x="161374" y="196010"/>
                    <a:pt x="134610" y="223562"/>
                  </a:cubicBezTo>
                  <a:cubicBezTo>
                    <a:pt x="121227" y="237731"/>
                    <a:pt x="121227" y="244029"/>
                    <a:pt x="133822" y="258986"/>
                  </a:cubicBezTo>
                  <a:cubicBezTo>
                    <a:pt x="140907" y="266858"/>
                    <a:pt x="147205" y="274729"/>
                    <a:pt x="154289" y="281814"/>
                  </a:cubicBezTo>
                  <a:cubicBezTo>
                    <a:pt x="166097" y="295196"/>
                    <a:pt x="177905" y="309366"/>
                    <a:pt x="190500" y="322748"/>
                  </a:cubicBezTo>
                  <a:cubicBezTo>
                    <a:pt x="198372" y="331407"/>
                    <a:pt x="195223" y="337705"/>
                    <a:pt x="191287" y="344002"/>
                  </a:cubicBezTo>
                  <a:cubicBezTo>
                    <a:pt x="162161" y="385723"/>
                    <a:pt x="141694" y="435316"/>
                    <a:pt x="129886" y="490419"/>
                  </a:cubicBezTo>
                  <a:cubicBezTo>
                    <a:pt x="126738" y="503802"/>
                    <a:pt x="119653" y="506163"/>
                    <a:pt x="108632" y="506951"/>
                  </a:cubicBezTo>
                  <a:cubicBezTo>
                    <a:pt x="80293" y="507738"/>
                    <a:pt x="52742" y="510099"/>
                    <a:pt x="26764" y="512461"/>
                  </a:cubicBezTo>
                  <a:cubicBezTo>
                    <a:pt x="14169" y="513248"/>
                    <a:pt x="8659" y="519546"/>
                    <a:pt x="7872" y="530566"/>
                  </a:cubicBezTo>
                  <a:cubicBezTo>
                    <a:pt x="7872" y="574649"/>
                    <a:pt x="7872" y="618732"/>
                    <a:pt x="7872" y="661240"/>
                  </a:cubicBezTo>
                  <a:cubicBezTo>
                    <a:pt x="7872" y="671473"/>
                    <a:pt x="14169" y="677771"/>
                    <a:pt x="25190" y="678558"/>
                  </a:cubicBezTo>
                  <a:cubicBezTo>
                    <a:pt x="32275" y="679345"/>
                    <a:pt x="38572" y="679345"/>
                    <a:pt x="45657" y="680132"/>
                  </a:cubicBezTo>
                  <a:cubicBezTo>
                    <a:pt x="64550" y="681707"/>
                    <a:pt x="84229" y="683281"/>
                    <a:pt x="103909" y="683281"/>
                  </a:cubicBezTo>
                  <a:cubicBezTo>
                    <a:pt x="120440" y="683281"/>
                    <a:pt x="127525" y="689579"/>
                    <a:pt x="130674" y="705322"/>
                  </a:cubicBezTo>
                  <a:cubicBezTo>
                    <a:pt x="141694" y="754915"/>
                    <a:pt x="162161" y="802934"/>
                    <a:pt x="190500" y="847017"/>
                  </a:cubicBezTo>
                  <a:cubicBezTo>
                    <a:pt x="196798" y="856463"/>
                    <a:pt x="196010" y="864335"/>
                    <a:pt x="188138" y="872994"/>
                  </a:cubicBezTo>
                  <a:cubicBezTo>
                    <a:pt x="172395" y="890312"/>
                    <a:pt x="151928" y="913141"/>
                    <a:pt x="132248" y="937544"/>
                  </a:cubicBezTo>
                  <a:cubicBezTo>
                    <a:pt x="122802" y="948564"/>
                    <a:pt x="122802" y="957223"/>
                    <a:pt x="133035" y="967457"/>
                  </a:cubicBezTo>
                  <a:cubicBezTo>
                    <a:pt x="161374" y="997370"/>
                    <a:pt x="189713" y="1026496"/>
                    <a:pt x="218052" y="1054048"/>
                  </a:cubicBezTo>
                  <a:cubicBezTo>
                    <a:pt x="229072" y="1065068"/>
                    <a:pt x="235370" y="1065068"/>
                    <a:pt x="247178" y="1054835"/>
                  </a:cubicBezTo>
                  <a:cubicBezTo>
                    <a:pt x="267645" y="1037517"/>
                    <a:pt x="288899" y="1018624"/>
                    <a:pt x="310153" y="998944"/>
                  </a:cubicBezTo>
                  <a:cubicBezTo>
                    <a:pt x="314876" y="995008"/>
                    <a:pt x="318812" y="991860"/>
                    <a:pt x="324322" y="991860"/>
                  </a:cubicBezTo>
                  <a:close/>
                </a:path>
              </a:pathLst>
            </a:custGeom>
            <a:grpFill/>
            <a:ln w="7820" cap="flat">
              <a:solidFill>
                <a:schemeClr val="bg1"/>
              </a:solid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5072BA0F-75BC-4848-8A34-6AE1077DD8FF}"/>
                </a:ext>
              </a:extLst>
            </p:cNvPr>
            <p:cNvSpPr/>
            <p:nvPr/>
          </p:nvSpPr>
          <p:spPr>
            <a:xfrm>
              <a:off x="2682428" y="5749006"/>
              <a:ext cx="683281" cy="686429"/>
            </a:xfrm>
            <a:custGeom>
              <a:avLst/>
              <a:gdLst>
                <a:gd name="connsiteX0" fmla="*/ 339279 w 683281"/>
                <a:gd name="connsiteY0" fmla="*/ 686430 h 686429"/>
                <a:gd name="connsiteX1" fmla="*/ 101548 w 683281"/>
                <a:gd name="connsiteY1" fmla="*/ 587244 h 686429"/>
                <a:gd name="connsiteX2" fmla="*/ 0 w 683281"/>
                <a:gd name="connsiteY2" fmla="*/ 343215 h 686429"/>
                <a:gd name="connsiteX3" fmla="*/ 341641 w 683281"/>
                <a:gd name="connsiteY3" fmla="*/ 0 h 686429"/>
                <a:gd name="connsiteX4" fmla="*/ 342428 w 683281"/>
                <a:gd name="connsiteY4" fmla="*/ 0 h 686429"/>
                <a:gd name="connsiteX5" fmla="*/ 583308 w 683281"/>
                <a:gd name="connsiteY5" fmla="*/ 99973 h 686429"/>
                <a:gd name="connsiteX6" fmla="*/ 683281 w 683281"/>
                <a:gd name="connsiteY6" fmla="*/ 342428 h 686429"/>
                <a:gd name="connsiteX7" fmla="*/ 341641 w 683281"/>
                <a:gd name="connsiteY7" fmla="*/ 686430 h 686429"/>
                <a:gd name="connsiteX8" fmla="*/ 339279 w 683281"/>
                <a:gd name="connsiteY8" fmla="*/ 686430 h 686429"/>
                <a:gd name="connsiteX9" fmla="*/ 7085 w 683281"/>
                <a:gd name="connsiteY9" fmla="*/ 343215 h 686429"/>
                <a:gd name="connsiteX10" fmla="*/ 106271 w 683281"/>
                <a:gd name="connsiteY10" fmla="*/ 581734 h 686429"/>
                <a:gd name="connsiteX11" fmla="*/ 338492 w 683281"/>
                <a:gd name="connsiteY11" fmla="*/ 678558 h 686429"/>
                <a:gd name="connsiteX12" fmla="*/ 340066 w 683281"/>
                <a:gd name="connsiteY12" fmla="*/ 678558 h 686429"/>
                <a:gd name="connsiteX13" fmla="*/ 673835 w 683281"/>
                <a:gd name="connsiteY13" fmla="*/ 342428 h 686429"/>
                <a:gd name="connsiteX14" fmla="*/ 576223 w 683281"/>
                <a:gd name="connsiteY14" fmla="*/ 105484 h 686429"/>
                <a:gd name="connsiteX15" fmla="*/ 340853 w 683281"/>
                <a:gd name="connsiteY15" fmla="*/ 7872 h 686429"/>
                <a:gd name="connsiteX16" fmla="*/ 340066 w 683281"/>
                <a:gd name="connsiteY16" fmla="*/ 7872 h 686429"/>
                <a:gd name="connsiteX17" fmla="*/ 7085 w 683281"/>
                <a:gd name="connsiteY17" fmla="*/ 343215 h 68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3281" h="686429">
                  <a:moveTo>
                    <a:pt x="339279" y="686430"/>
                  </a:moveTo>
                  <a:cubicBezTo>
                    <a:pt x="250326" y="686430"/>
                    <a:pt x="166097" y="651006"/>
                    <a:pt x="101548" y="587244"/>
                  </a:cubicBezTo>
                  <a:cubicBezTo>
                    <a:pt x="36211" y="521907"/>
                    <a:pt x="0" y="435316"/>
                    <a:pt x="0" y="343215"/>
                  </a:cubicBezTo>
                  <a:cubicBezTo>
                    <a:pt x="0" y="154289"/>
                    <a:pt x="152715" y="0"/>
                    <a:pt x="341641" y="0"/>
                  </a:cubicBezTo>
                  <a:cubicBezTo>
                    <a:pt x="341641" y="0"/>
                    <a:pt x="341641" y="0"/>
                    <a:pt x="342428" y="0"/>
                  </a:cubicBezTo>
                  <a:cubicBezTo>
                    <a:pt x="433742" y="0"/>
                    <a:pt x="519545" y="35424"/>
                    <a:pt x="583308" y="99973"/>
                  </a:cubicBezTo>
                  <a:cubicBezTo>
                    <a:pt x="647858" y="164523"/>
                    <a:pt x="682494" y="250326"/>
                    <a:pt x="683281" y="342428"/>
                  </a:cubicBezTo>
                  <a:cubicBezTo>
                    <a:pt x="683281" y="534502"/>
                    <a:pt x="532928" y="686430"/>
                    <a:pt x="341641" y="686430"/>
                  </a:cubicBezTo>
                  <a:cubicBezTo>
                    <a:pt x="340066" y="686430"/>
                    <a:pt x="339279" y="686430"/>
                    <a:pt x="339279" y="686430"/>
                  </a:cubicBezTo>
                  <a:close/>
                  <a:moveTo>
                    <a:pt x="7085" y="343215"/>
                  </a:moveTo>
                  <a:cubicBezTo>
                    <a:pt x="7085" y="432955"/>
                    <a:pt x="42508" y="517971"/>
                    <a:pt x="106271" y="581734"/>
                  </a:cubicBezTo>
                  <a:cubicBezTo>
                    <a:pt x="169246" y="643922"/>
                    <a:pt x="251114" y="678558"/>
                    <a:pt x="338492" y="678558"/>
                  </a:cubicBezTo>
                  <a:cubicBezTo>
                    <a:pt x="339279" y="678558"/>
                    <a:pt x="339279" y="678558"/>
                    <a:pt x="340066" y="678558"/>
                  </a:cubicBezTo>
                  <a:cubicBezTo>
                    <a:pt x="527417" y="677771"/>
                    <a:pt x="673835" y="529779"/>
                    <a:pt x="673835" y="342428"/>
                  </a:cubicBezTo>
                  <a:cubicBezTo>
                    <a:pt x="673835" y="252688"/>
                    <a:pt x="639198" y="168459"/>
                    <a:pt x="576223" y="105484"/>
                  </a:cubicBezTo>
                  <a:cubicBezTo>
                    <a:pt x="513248" y="42508"/>
                    <a:pt x="429806" y="7872"/>
                    <a:pt x="340853" y="7872"/>
                  </a:cubicBezTo>
                  <a:cubicBezTo>
                    <a:pt x="340853" y="7872"/>
                    <a:pt x="340853" y="7872"/>
                    <a:pt x="340066" y="7872"/>
                  </a:cubicBezTo>
                  <a:cubicBezTo>
                    <a:pt x="156651" y="7872"/>
                    <a:pt x="7085" y="158225"/>
                    <a:pt x="7085" y="343215"/>
                  </a:cubicBezTo>
                  <a:close/>
                </a:path>
              </a:pathLst>
            </a:custGeom>
            <a:grpFill/>
            <a:ln w="7820" cap="flat">
              <a:solidFill>
                <a:schemeClr val="bg1"/>
              </a:solid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A45F2F76-CC4E-4CE5-ACB3-4D825D823670}"/>
                </a:ext>
              </a:extLst>
            </p:cNvPr>
            <p:cNvSpPr/>
            <p:nvPr/>
          </p:nvSpPr>
          <p:spPr>
            <a:xfrm>
              <a:off x="3404282" y="6396863"/>
              <a:ext cx="49593" cy="228285"/>
            </a:xfrm>
            <a:custGeom>
              <a:avLst/>
              <a:gdLst>
                <a:gd name="connsiteX0" fmla="*/ 32275 w 49593"/>
                <a:gd name="connsiteY0" fmla="*/ 228285 h 228285"/>
                <a:gd name="connsiteX1" fmla="*/ 29913 w 49593"/>
                <a:gd name="connsiteY1" fmla="*/ 228285 h 228285"/>
                <a:gd name="connsiteX2" fmla="*/ 25977 w 49593"/>
                <a:gd name="connsiteY2" fmla="*/ 228285 h 228285"/>
                <a:gd name="connsiteX3" fmla="*/ 23616 w 49593"/>
                <a:gd name="connsiteY3" fmla="*/ 228285 h 228285"/>
                <a:gd name="connsiteX4" fmla="*/ 4723 w 49593"/>
                <a:gd name="connsiteY4" fmla="*/ 197585 h 228285"/>
                <a:gd name="connsiteX5" fmla="*/ 3149 w 49593"/>
                <a:gd name="connsiteY5" fmla="*/ 156651 h 228285"/>
                <a:gd name="connsiteX6" fmla="*/ 0 w 49593"/>
                <a:gd name="connsiteY6" fmla="*/ 22041 h 228285"/>
                <a:gd name="connsiteX7" fmla="*/ 12595 w 49593"/>
                <a:gd name="connsiteY7" fmla="*/ 0 h 228285"/>
                <a:gd name="connsiteX8" fmla="*/ 21254 w 49593"/>
                <a:gd name="connsiteY8" fmla="*/ 0 h 228285"/>
                <a:gd name="connsiteX9" fmla="*/ 25190 w 49593"/>
                <a:gd name="connsiteY9" fmla="*/ 0 h 228285"/>
                <a:gd name="connsiteX10" fmla="*/ 29126 w 49593"/>
                <a:gd name="connsiteY10" fmla="*/ 0 h 228285"/>
                <a:gd name="connsiteX11" fmla="*/ 37785 w 49593"/>
                <a:gd name="connsiteY11" fmla="*/ 0 h 228285"/>
                <a:gd name="connsiteX12" fmla="*/ 44870 w 49593"/>
                <a:gd name="connsiteY12" fmla="*/ 1574 h 228285"/>
                <a:gd name="connsiteX13" fmla="*/ 49593 w 49593"/>
                <a:gd name="connsiteY13" fmla="*/ 17318 h 228285"/>
                <a:gd name="connsiteX14" fmla="*/ 48019 w 49593"/>
                <a:gd name="connsiteY14" fmla="*/ 101548 h 228285"/>
                <a:gd name="connsiteX15" fmla="*/ 45657 w 49593"/>
                <a:gd name="connsiteY15" fmla="*/ 146417 h 228285"/>
                <a:gd name="connsiteX16" fmla="*/ 43295 w 49593"/>
                <a:gd name="connsiteY16" fmla="*/ 209393 h 228285"/>
                <a:gd name="connsiteX17" fmla="*/ 38572 w 49593"/>
                <a:gd name="connsiteY17" fmla="*/ 226711 h 228285"/>
                <a:gd name="connsiteX18" fmla="*/ 32275 w 49593"/>
                <a:gd name="connsiteY18" fmla="*/ 228285 h 228285"/>
                <a:gd name="connsiteX19" fmla="*/ 27552 w 49593"/>
                <a:gd name="connsiteY19" fmla="*/ 220413 h 228285"/>
                <a:gd name="connsiteX20" fmla="*/ 31488 w 49593"/>
                <a:gd name="connsiteY20" fmla="*/ 220413 h 228285"/>
                <a:gd name="connsiteX21" fmla="*/ 32275 w 49593"/>
                <a:gd name="connsiteY21" fmla="*/ 220413 h 228285"/>
                <a:gd name="connsiteX22" fmla="*/ 34636 w 49593"/>
                <a:gd name="connsiteY22" fmla="*/ 209393 h 228285"/>
                <a:gd name="connsiteX23" fmla="*/ 36998 w 49593"/>
                <a:gd name="connsiteY23" fmla="*/ 145630 h 228285"/>
                <a:gd name="connsiteX24" fmla="*/ 39360 w 49593"/>
                <a:gd name="connsiteY24" fmla="*/ 100760 h 228285"/>
                <a:gd name="connsiteX25" fmla="*/ 40934 w 49593"/>
                <a:gd name="connsiteY25" fmla="*/ 17318 h 228285"/>
                <a:gd name="connsiteX26" fmla="*/ 39360 w 49593"/>
                <a:gd name="connsiteY26" fmla="*/ 7872 h 228285"/>
                <a:gd name="connsiteX27" fmla="*/ 38572 w 49593"/>
                <a:gd name="connsiteY27" fmla="*/ 7872 h 228285"/>
                <a:gd name="connsiteX28" fmla="*/ 29126 w 49593"/>
                <a:gd name="connsiteY28" fmla="*/ 7872 h 228285"/>
                <a:gd name="connsiteX29" fmla="*/ 25190 w 49593"/>
                <a:gd name="connsiteY29" fmla="*/ 7872 h 228285"/>
                <a:gd name="connsiteX30" fmla="*/ 21254 w 49593"/>
                <a:gd name="connsiteY30" fmla="*/ 7872 h 228285"/>
                <a:gd name="connsiteX31" fmla="*/ 12595 w 49593"/>
                <a:gd name="connsiteY31" fmla="*/ 7872 h 228285"/>
                <a:gd name="connsiteX32" fmla="*/ 8659 w 49593"/>
                <a:gd name="connsiteY32" fmla="*/ 8659 h 228285"/>
                <a:gd name="connsiteX33" fmla="*/ 7872 w 49593"/>
                <a:gd name="connsiteY33" fmla="*/ 22829 h 228285"/>
                <a:gd name="connsiteX34" fmla="*/ 11021 w 49593"/>
                <a:gd name="connsiteY34" fmla="*/ 157438 h 228285"/>
                <a:gd name="connsiteX35" fmla="*/ 12595 w 49593"/>
                <a:gd name="connsiteY35" fmla="*/ 198372 h 228285"/>
                <a:gd name="connsiteX36" fmla="*/ 23616 w 49593"/>
                <a:gd name="connsiteY36" fmla="*/ 221200 h 228285"/>
                <a:gd name="connsiteX37" fmla="*/ 25977 w 49593"/>
                <a:gd name="connsiteY37" fmla="*/ 221200 h 228285"/>
                <a:gd name="connsiteX38" fmla="*/ 27552 w 49593"/>
                <a:gd name="connsiteY38" fmla="*/ 220413 h 22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93" h="228285">
                  <a:moveTo>
                    <a:pt x="32275" y="228285"/>
                  </a:moveTo>
                  <a:cubicBezTo>
                    <a:pt x="31488" y="228285"/>
                    <a:pt x="30700" y="228285"/>
                    <a:pt x="29913" y="228285"/>
                  </a:cubicBezTo>
                  <a:cubicBezTo>
                    <a:pt x="29126" y="228285"/>
                    <a:pt x="27552" y="228285"/>
                    <a:pt x="25977" y="228285"/>
                  </a:cubicBezTo>
                  <a:cubicBezTo>
                    <a:pt x="25190" y="228285"/>
                    <a:pt x="24403" y="228285"/>
                    <a:pt x="23616" y="228285"/>
                  </a:cubicBezTo>
                  <a:cubicBezTo>
                    <a:pt x="5510" y="228285"/>
                    <a:pt x="5510" y="223562"/>
                    <a:pt x="4723" y="197585"/>
                  </a:cubicBezTo>
                  <a:cubicBezTo>
                    <a:pt x="3936" y="184203"/>
                    <a:pt x="3936" y="170820"/>
                    <a:pt x="3149" y="156651"/>
                  </a:cubicBezTo>
                  <a:cubicBezTo>
                    <a:pt x="1574" y="112568"/>
                    <a:pt x="0" y="66911"/>
                    <a:pt x="0" y="22041"/>
                  </a:cubicBezTo>
                  <a:cubicBezTo>
                    <a:pt x="0" y="7085"/>
                    <a:pt x="0" y="0"/>
                    <a:pt x="12595" y="0"/>
                  </a:cubicBezTo>
                  <a:cubicBezTo>
                    <a:pt x="15744" y="0"/>
                    <a:pt x="18105" y="0"/>
                    <a:pt x="21254" y="0"/>
                  </a:cubicBezTo>
                  <a:lnTo>
                    <a:pt x="25190" y="0"/>
                  </a:lnTo>
                  <a:cubicBezTo>
                    <a:pt x="26764" y="0"/>
                    <a:pt x="27552" y="0"/>
                    <a:pt x="29126" y="0"/>
                  </a:cubicBezTo>
                  <a:cubicBezTo>
                    <a:pt x="32275" y="0"/>
                    <a:pt x="34636" y="0"/>
                    <a:pt x="37785" y="0"/>
                  </a:cubicBezTo>
                  <a:cubicBezTo>
                    <a:pt x="40934" y="0"/>
                    <a:pt x="43295" y="0"/>
                    <a:pt x="44870" y="1574"/>
                  </a:cubicBezTo>
                  <a:cubicBezTo>
                    <a:pt x="48019" y="3936"/>
                    <a:pt x="48806" y="8659"/>
                    <a:pt x="49593" y="17318"/>
                  </a:cubicBezTo>
                  <a:cubicBezTo>
                    <a:pt x="49593" y="46444"/>
                    <a:pt x="48806" y="76357"/>
                    <a:pt x="48019" y="101548"/>
                  </a:cubicBezTo>
                  <a:cubicBezTo>
                    <a:pt x="47231" y="116504"/>
                    <a:pt x="46444" y="131461"/>
                    <a:pt x="45657" y="146417"/>
                  </a:cubicBezTo>
                  <a:cubicBezTo>
                    <a:pt x="44870" y="167671"/>
                    <a:pt x="44083" y="188926"/>
                    <a:pt x="43295" y="209393"/>
                  </a:cubicBezTo>
                  <a:cubicBezTo>
                    <a:pt x="43295" y="218839"/>
                    <a:pt x="41721" y="223562"/>
                    <a:pt x="38572" y="226711"/>
                  </a:cubicBezTo>
                  <a:cubicBezTo>
                    <a:pt x="35424" y="228285"/>
                    <a:pt x="33849" y="228285"/>
                    <a:pt x="32275" y="228285"/>
                  </a:cubicBezTo>
                  <a:close/>
                  <a:moveTo>
                    <a:pt x="27552" y="220413"/>
                  </a:moveTo>
                  <a:cubicBezTo>
                    <a:pt x="28339" y="220413"/>
                    <a:pt x="29913" y="220413"/>
                    <a:pt x="31488" y="220413"/>
                  </a:cubicBezTo>
                  <a:cubicBezTo>
                    <a:pt x="32275" y="220413"/>
                    <a:pt x="32275" y="220413"/>
                    <a:pt x="32275" y="220413"/>
                  </a:cubicBezTo>
                  <a:cubicBezTo>
                    <a:pt x="33062" y="220413"/>
                    <a:pt x="33849" y="218052"/>
                    <a:pt x="34636" y="209393"/>
                  </a:cubicBezTo>
                  <a:cubicBezTo>
                    <a:pt x="35424" y="188138"/>
                    <a:pt x="36211" y="166884"/>
                    <a:pt x="36998" y="145630"/>
                  </a:cubicBezTo>
                  <a:cubicBezTo>
                    <a:pt x="37785" y="130674"/>
                    <a:pt x="38572" y="115717"/>
                    <a:pt x="39360" y="100760"/>
                  </a:cubicBezTo>
                  <a:cubicBezTo>
                    <a:pt x="40147" y="75570"/>
                    <a:pt x="41721" y="46444"/>
                    <a:pt x="40934" y="17318"/>
                  </a:cubicBezTo>
                  <a:cubicBezTo>
                    <a:pt x="40934" y="9446"/>
                    <a:pt x="39360" y="7872"/>
                    <a:pt x="39360" y="7872"/>
                  </a:cubicBezTo>
                  <a:cubicBezTo>
                    <a:pt x="39360" y="7872"/>
                    <a:pt x="38572" y="7872"/>
                    <a:pt x="38572" y="7872"/>
                  </a:cubicBezTo>
                  <a:cubicBezTo>
                    <a:pt x="35424" y="8659"/>
                    <a:pt x="32275" y="7872"/>
                    <a:pt x="29126" y="7872"/>
                  </a:cubicBezTo>
                  <a:cubicBezTo>
                    <a:pt x="27552" y="7872"/>
                    <a:pt x="26764" y="7872"/>
                    <a:pt x="25190" y="7872"/>
                  </a:cubicBezTo>
                  <a:lnTo>
                    <a:pt x="21254" y="7872"/>
                  </a:lnTo>
                  <a:cubicBezTo>
                    <a:pt x="18105" y="7872"/>
                    <a:pt x="15744" y="7872"/>
                    <a:pt x="12595" y="7872"/>
                  </a:cubicBezTo>
                  <a:cubicBezTo>
                    <a:pt x="9446" y="7872"/>
                    <a:pt x="8659" y="7872"/>
                    <a:pt x="8659" y="8659"/>
                  </a:cubicBezTo>
                  <a:cubicBezTo>
                    <a:pt x="7872" y="9446"/>
                    <a:pt x="7872" y="18105"/>
                    <a:pt x="7872" y="22829"/>
                  </a:cubicBezTo>
                  <a:cubicBezTo>
                    <a:pt x="7872" y="67698"/>
                    <a:pt x="9446" y="113355"/>
                    <a:pt x="11021" y="157438"/>
                  </a:cubicBezTo>
                  <a:cubicBezTo>
                    <a:pt x="11808" y="170820"/>
                    <a:pt x="11808" y="184203"/>
                    <a:pt x="12595" y="198372"/>
                  </a:cubicBezTo>
                  <a:cubicBezTo>
                    <a:pt x="13382" y="221200"/>
                    <a:pt x="13382" y="221200"/>
                    <a:pt x="23616" y="221200"/>
                  </a:cubicBezTo>
                  <a:cubicBezTo>
                    <a:pt x="24403" y="221200"/>
                    <a:pt x="25190" y="221200"/>
                    <a:pt x="25977" y="221200"/>
                  </a:cubicBezTo>
                  <a:cubicBezTo>
                    <a:pt x="25977" y="220413"/>
                    <a:pt x="26764" y="220413"/>
                    <a:pt x="27552" y="220413"/>
                  </a:cubicBezTo>
                  <a:close/>
                </a:path>
              </a:pathLst>
            </a:custGeom>
            <a:grpFill/>
            <a:ln w="7820" cap="flat">
              <a:solidFill>
                <a:schemeClr val="bg1"/>
              </a:solid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487EE004-9C84-4118-88A7-A5E7B87A5CEB}"/>
                </a:ext>
              </a:extLst>
            </p:cNvPr>
            <p:cNvSpPr/>
            <p:nvPr/>
          </p:nvSpPr>
          <p:spPr>
            <a:xfrm>
              <a:off x="3404282" y="6657423"/>
              <a:ext cx="48843" cy="49593"/>
            </a:xfrm>
            <a:custGeom>
              <a:avLst/>
              <a:gdLst>
                <a:gd name="connsiteX0" fmla="*/ 24403 w 48843"/>
                <a:gd name="connsiteY0" fmla="*/ 49593 h 49593"/>
                <a:gd name="connsiteX1" fmla="*/ 24403 w 48843"/>
                <a:gd name="connsiteY1" fmla="*/ 49593 h 49593"/>
                <a:gd name="connsiteX2" fmla="*/ 24403 w 48843"/>
                <a:gd name="connsiteY2" fmla="*/ 49593 h 49593"/>
                <a:gd name="connsiteX3" fmla="*/ 0 w 48843"/>
                <a:gd name="connsiteY3" fmla="*/ 24403 h 49593"/>
                <a:gd name="connsiteX4" fmla="*/ 7872 w 48843"/>
                <a:gd name="connsiteY4" fmla="*/ 7085 h 49593"/>
                <a:gd name="connsiteX5" fmla="*/ 25190 w 48843"/>
                <a:gd name="connsiteY5" fmla="*/ 0 h 49593"/>
                <a:gd name="connsiteX6" fmla="*/ 48806 w 48843"/>
                <a:gd name="connsiteY6" fmla="*/ 25190 h 49593"/>
                <a:gd name="connsiteX7" fmla="*/ 24403 w 48843"/>
                <a:gd name="connsiteY7" fmla="*/ 49593 h 49593"/>
                <a:gd name="connsiteX8" fmla="*/ 24403 w 48843"/>
                <a:gd name="connsiteY8" fmla="*/ 41721 h 49593"/>
                <a:gd name="connsiteX9" fmla="*/ 24403 w 48843"/>
                <a:gd name="connsiteY9" fmla="*/ 41721 h 49593"/>
                <a:gd name="connsiteX10" fmla="*/ 40934 w 48843"/>
                <a:gd name="connsiteY10" fmla="*/ 25190 h 49593"/>
                <a:gd name="connsiteX11" fmla="*/ 24403 w 48843"/>
                <a:gd name="connsiteY11" fmla="*/ 7872 h 49593"/>
                <a:gd name="connsiteX12" fmla="*/ 12595 w 48843"/>
                <a:gd name="connsiteY12" fmla="*/ 12595 h 49593"/>
                <a:gd name="connsiteX13" fmla="*/ 7085 w 48843"/>
                <a:gd name="connsiteY13" fmla="*/ 24403 h 49593"/>
                <a:gd name="connsiteX14" fmla="*/ 24403 w 48843"/>
                <a:gd name="connsiteY14" fmla="*/ 41721 h 49593"/>
                <a:gd name="connsiteX15" fmla="*/ 24403 w 48843"/>
                <a:gd name="connsiteY15" fmla="*/ 41721 h 4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843" h="49593">
                  <a:moveTo>
                    <a:pt x="24403" y="49593"/>
                  </a:moveTo>
                  <a:cubicBezTo>
                    <a:pt x="24403" y="49593"/>
                    <a:pt x="24403" y="49593"/>
                    <a:pt x="24403" y="49593"/>
                  </a:cubicBezTo>
                  <a:lnTo>
                    <a:pt x="24403" y="49593"/>
                  </a:lnTo>
                  <a:cubicBezTo>
                    <a:pt x="10233" y="49593"/>
                    <a:pt x="0" y="38572"/>
                    <a:pt x="0" y="24403"/>
                  </a:cubicBezTo>
                  <a:cubicBezTo>
                    <a:pt x="0" y="18105"/>
                    <a:pt x="3149" y="11808"/>
                    <a:pt x="7872" y="7085"/>
                  </a:cubicBezTo>
                  <a:cubicBezTo>
                    <a:pt x="12595" y="2362"/>
                    <a:pt x="18893" y="0"/>
                    <a:pt x="25190" y="0"/>
                  </a:cubicBezTo>
                  <a:cubicBezTo>
                    <a:pt x="37785" y="0"/>
                    <a:pt x="49593" y="12595"/>
                    <a:pt x="48806" y="25190"/>
                  </a:cubicBezTo>
                  <a:cubicBezTo>
                    <a:pt x="48806" y="38572"/>
                    <a:pt x="36998" y="49593"/>
                    <a:pt x="24403" y="49593"/>
                  </a:cubicBezTo>
                  <a:close/>
                  <a:moveTo>
                    <a:pt x="24403" y="41721"/>
                  </a:moveTo>
                  <a:cubicBezTo>
                    <a:pt x="24403" y="41721"/>
                    <a:pt x="24403" y="41721"/>
                    <a:pt x="24403" y="41721"/>
                  </a:cubicBezTo>
                  <a:cubicBezTo>
                    <a:pt x="33062" y="41721"/>
                    <a:pt x="40934" y="33849"/>
                    <a:pt x="40934" y="25190"/>
                  </a:cubicBezTo>
                  <a:cubicBezTo>
                    <a:pt x="40934" y="16531"/>
                    <a:pt x="33062" y="7872"/>
                    <a:pt x="24403" y="7872"/>
                  </a:cubicBezTo>
                  <a:cubicBezTo>
                    <a:pt x="20467" y="7872"/>
                    <a:pt x="15744" y="9446"/>
                    <a:pt x="12595" y="12595"/>
                  </a:cubicBezTo>
                  <a:cubicBezTo>
                    <a:pt x="9446" y="15744"/>
                    <a:pt x="7085" y="20467"/>
                    <a:pt x="7085" y="24403"/>
                  </a:cubicBezTo>
                  <a:cubicBezTo>
                    <a:pt x="7085" y="34636"/>
                    <a:pt x="14957" y="41721"/>
                    <a:pt x="24403" y="41721"/>
                  </a:cubicBezTo>
                  <a:lnTo>
                    <a:pt x="24403" y="41721"/>
                  </a:lnTo>
                  <a:close/>
                </a:path>
              </a:pathLst>
            </a:custGeom>
            <a:grpFill/>
            <a:ln w="7820" cap="flat">
              <a:solidFill>
                <a:schemeClr val="bg1"/>
              </a:solid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423FAB36-F98E-4050-8C52-006B8DCDE35A}"/>
                </a:ext>
              </a:extLst>
            </p:cNvPr>
            <p:cNvSpPr/>
            <p:nvPr/>
          </p:nvSpPr>
          <p:spPr>
            <a:xfrm>
              <a:off x="2827416" y="6036198"/>
              <a:ext cx="394041" cy="249671"/>
            </a:xfrm>
            <a:custGeom>
              <a:avLst/>
              <a:gdLst>
                <a:gd name="connsiteX0" fmla="*/ 291903 w 394041"/>
                <a:gd name="connsiteY0" fmla="*/ 249671 h 249671"/>
                <a:gd name="connsiteX1" fmla="*/ 239949 w 394041"/>
                <a:gd name="connsiteY1" fmla="*/ 249671 h 249671"/>
                <a:gd name="connsiteX2" fmla="*/ 195866 w 394041"/>
                <a:gd name="connsiteY2" fmla="*/ 249671 h 249671"/>
                <a:gd name="connsiteX3" fmla="*/ 147060 w 394041"/>
                <a:gd name="connsiteY3" fmla="*/ 249671 h 249671"/>
                <a:gd name="connsiteX4" fmla="*/ 30556 w 394041"/>
                <a:gd name="connsiteY4" fmla="*/ 249671 h 249671"/>
                <a:gd name="connsiteX5" fmla="*/ 1430 w 394041"/>
                <a:gd name="connsiteY5" fmla="*/ 222907 h 249671"/>
                <a:gd name="connsiteX6" fmla="*/ 643 w 394041"/>
                <a:gd name="connsiteY6" fmla="*/ 193781 h 249671"/>
                <a:gd name="connsiteX7" fmla="*/ 3004 w 394041"/>
                <a:gd name="connsiteY7" fmla="*/ 104041 h 249671"/>
                <a:gd name="connsiteX8" fmla="*/ 119508 w 394041"/>
                <a:gd name="connsiteY8" fmla="*/ 919 h 249671"/>
                <a:gd name="connsiteX9" fmla="*/ 173825 w 394041"/>
                <a:gd name="connsiteY9" fmla="*/ 919 h 249671"/>
                <a:gd name="connsiteX10" fmla="*/ 265926 w 394041"/>
                <a:gd name="connsiteY10" fmla="*/ 132 h 249671"/>
                <a:gd name="connsiteX11" fmla="*/ 354091 w 394041"/>
                <a:gd name="connsiteY11" fmla="*/ 33194 h 249671"/>
                <a:gd name="connsiteX12" fmla="*/ 393451 w 394041"/>
                <a:gd name="connsiteY12" fmla="*/ 122934 h 249671"/>
                <a:gd name="connsiteX13" fmla="*/ 393451 w 394041"/>
                <a:gd name="connsiteY13" fmla="*/ 218971 h 249671"/>
                <a:gd name="connsiteX14" fmla="*/ 361963 w 394041"/>
                <a:gd name="connsiteY14" fmla="*/ 249671 h 249671"/>
                <a:gd name="connsiteX15" fmla="*/ 291903 w 394041"/>
                <a:gd name="connsiteY15" fmla="*/ 249671 h 249671"/>
                <a:gd name="connsiteX16" fmla="*/ 195866 w 394041"/>
                <a:gd name="connsiteY16" fmla="*/ 241799 h 249671"/>
                <a:gd name="connsiteX17" fmla="*/ 239949 w 394041"/>
                <a:gd name="connsiteY17" fmla="*/ 241799 h 249671"/>
                <a:gd name="connsiteX18" fmla="*/ 361176 w 394041"/>
                <a:gd name="connsiteY18" fmla="*/ 241799 h 249671"/>
                <a:gd name="connsiteX19" fmla="*/ 385579 w 394041"/>
                <a:gd name="connsiteY19" fmla="*/ 218971 h 249671"/>
                <a:gd name="connsiteX20" fmla="*/ 385579 w 394041"/>
                <a:gd name="connsiteY20" fmla="*/ 122934 h 249671"/>
                <a:gd name="connsiteX21" fmla="*/ 349368 w 394041"/>
                <a:gd name="connsiteY21" fmla="*/ 38704 h 249671"/>
                <a:gd name="connsiteX22" fmla="*/ 267500 w 394041"/>
                <a:gd name="connsiteY22" fmla="*/ 8004 h 249671"/>
                <a:gd name="connsiteX23" fmla="*/ 174612 w 394041"/>
                <a:gd name="connsiteY23" fmla="*/ 8791 h 249671"/>
                <a:gd name="connsiteX24" fmla="*/ 120296 w 394041"/>
                <a:gd name="connsiteY24" fmla="*/ 8791 h 249671"/>
                <a:gd name="connsiteX25" fmla="*/ 11663 w 394041"/>
                <a:gd name="connsiteY25" fmla="*/ 104828 h 249671"/>
                <a:gd name="connsiteX26" fmla="*/ 9302 w 394041"/>
                <a:gd name="connsiteY26" fmla="*/ 193781 h 249671"/>
                <a:gd name="connsiteX27" fmla="*/ 10089 w 394041"/>
                <a:gd name="connsiteY27" fmla="*/ 222907 h 249671"/>
                <a:gd name="connsiteX28" fmla="*/ 31343 w 394041"/>
                <a:gd name="connsiteY28" fmla="*/ 241799 h 249671"/>
                <a:gd name="connsiteX29" fmla="*/ 147847 w 394041"/>
                <a:gd name="connsiteY29" fmla="*/ 241799 h 249671"/>
                <a:gd name="connsiteX30" fmla="*/ 195866 w 394041"/>
                <a:gd name="connsiteY30" fmla="*/ 241799 h 2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4041" h="249671">
                  <a:moveTo>
                    <a:pt x="291903" y="249671"/>
                  </a:moveTo>
                  <a:cubicBezTo>
                    <a:pt x="274585" y="249671"/>
                    <a:pt x="257267" y="249671"/>
                    <a:pt x="239949" y="249671"/>
                  </a:cubicBezTo>
                  <a:lnTo>
                    <a:pt x="195866" y="249671"/>
                  </a:lnTo>
                  <a:lnTo>
                    <a:pt x="147060" y="249671"/>
                  </a:lnTo>
                  <a:cubicBezTo>
                    <a:pt x="108488" y="249671"/>
                    <a:pt x="69128" y="249671"/>
                    <a:pt x="30556" y="249671"/>
                  </a:cubicBezTo>
                  <a:cubicBezTo>
                    <a:pt x="11663" y="249671"/>
                    <a:pt x="2217" y="241012"/>
                    <a:pt x="1430" y="222907"/>
                  </a:cubicBezTo>
                  <a:cubicBezTo>
                    <a:pt x="1430" y="213461"/>
                    <a:pt x="1430" y="203227"/>
                    <a:pt x="643" y="193781"/>
                  </a:cubicBezTo>
                  <a:cubicBezTo>
                    <a:pt x="-144" y="164655"/>
                    <a:pt x="-932" y="133954"/>
                    <a:pt x="3004" y="104041"/>
                  </a:cubicBezTo>
                  <a:cubicBezTo>
                    <a:pt x="10089" y="46576"/>
                    <a:pt x="61256" y="919"/>
                    <a:pt x="119508" y="919"/>
                  </a:cubicBezTo>
                  <a:cubicBezTo>
                    <a:pt x="137614" y="919"/>
                    <a:pt x="155719" y="919"/>
                    <a:pt x="173825" y="919"/>
                  </a:cubicBezTo>
                  <a:cubicBezTo>
                    <a:pt x="203738" y="919"/>
                    <a:pt x="235225" y="1706"/>
                    <a:pt x="265926" y="132"/>
                  </a:cubicBezTo>
                  <a:cubicBezTo>
                    <a:pt x="298201" y="-1442"/>
                    <a:pt x="330475" y="11153"/>
                    <a:pt x="354091" y="33194"/>
                  </a:cubicBezTo>
                  <a:cubicBezTo>
                    <a:pt x="378494" y="56023"/>
                    <a:pt x="391876" y="87510"/>
                    <a:pt x="393451" y="122934"/>
                  </a:cubicBezTo>
                  <a:cubicBezTo>
                    <a:pt x="394238" y="153634"/>
                    <a:pt x="394238" y="185122"/>
                    <a:pt x="393451" y="218971"/>
                  </a:cubicBezTo>
                  <a:cubicBezTo>
                    <a:pt x="393451" y="241012"/>
                    <a:pt x="384004" y="249671"/>
                    <a:pt x="361963" y="249671"/>
                  </a:cubicBezTo>
                  <a:cubicBezTo>
                    <a:pt x="338347" y="249671"/>
                    <a:pt x="314732" y="249671"/>
                    <a:pt x="291903" y="249671"/>
                  </a:cubicBezTo>
                  <a:close/>
                  <a:moveTo>
                    <a:pt x="195866" y="241799"/>
                  </a:moveTo>
                  <a:lnTo>
                    <a:pt x="239949" y="241799"/>
                  </a:lnTo>
                  <a:cubicBezTo>
                    <a:pt x="280095" y="241799"/>
                    <a:pt x="321029" y="241799"/>
                    <a:pt x="361176" y="241799"/>
                  </a:cubicBezTo>
                  <a:cubicBezTo>
                    <a:pt x="379281" y="241799"/>
                    <a:pt x="384792" y="236289"/>
                    <a:pt x="385579" y="218971"/>
                  </a:cubicBezTo>
                  <a:cubicBezTo>
                    <a:pt x="386366" y="185122"/>
                    <a:pt x="386366" y="154421"/>
                    <a:pt x="385579" y="122934"/>
                  </a:cubicBezTo>
                  <a:cubicBezTo>
                    <a:pt x="384792" y="89872"/>
                    <a:pt x="371409" y="59958"/>
                    <a:pt x="349368" y="38704"/>
                  </a:cubicBezTo>
                  <a:cubicBezTo>
                    <a:pt x="327327" y="18237"/>
                    <a:pt x="297413" y="6430"/>
                    <a:pt x="267500" y="8004"/>
                  </a:cubicBezTo>
                  <a:cubicBezTo>
                    <a:pt x="236800" y="9578"/>
                    <a:pt x="205312" y="8791"/>
                    <a:pt x="174612" y="8791"/>
                  </a:cubicBezTo>
                  <a:cubicBezTo>
                    <a:pt x="156506" y="8791"/>
                    <a:pt x="138401" y="8791"/>
                    <a:pt x="120296" y="8791"/>
                  </a:cubicBezTo>
                  <a:cubicBezTo>
                    <a:pt x="65980" y="9578"/>
                    <a:pt x="17961" y="51299"/>
                    <a:pt x="11663" y="104828"/>
                  </a:cubicBezTo>
                  <a:cubicBezTo>
                    <a:pt x="7727" y="133954"/>
                    <a:pt x="8515" y="164655"/>
                    <a:pt x="9302" y="193781"/>
                  </a:cubicBezTo>
                  <a:cubicBezTo>
                    <a:pt x="9302" y="203227"/>
                    <a:pt x="10089" y="213461"/>
                    <a:pt x="10089" y="222907"/>
                  </a:cubicBezTo>
                  <a:cubicBezTo>
                    <a:pt x="10089" y="236289"/>
                    <a:pt x="16387" y="241799"/>
                    <a:pt x="31343" y="241799"/>
                  </a:cubicBezTo>
                  <a:cubicBezTo>
                    <a:pt x="69915" y="241799"/>
                    <a:pt x="109275" y="241799"/>
                    <a:pt x="147847" y="241799"/>
                  </a:cubicBezTo>
                  <a:lnTo>
                    <a:pt x="195866" y="241799"/>
                  </a:lnTo>
                  <a:close/>
                </a:path>
              </a:pathLst>
            </a:custGeom>
            <a:grpFill/>
            <a:ln w="7820" cap="flat">
              <a:solidFill>
                <a:schemeClr val="bg1"/>
              </a:solid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68692924-1000-41FF-9B96-67FDE770E6DB}"/>
                </a:ext>
              </a:extLst>
            </p:cNvPr>
            <p:cNvSpPr/>
            <p:nvPr/>
          </p:nvSpPr>
          <p:spPr>
            <a:xfrm>
              <a:off x="2939827" y="5845043"/>
              <a:ext cx="169304" cy="169245"/>
            </a:xfrm>
            <a:custGeom>
              <a:avLst/>
              <a:gdLst>
                <a:gd name="connsiteX0" fmla="*/ 83455 w 169304"/>
                <a:gd name="connsiteY0" fmla="*/ 169246 h 169245"/>
                <a:gd name="connsiteX1" fmla="*/ 82668 w 169304"/>
                <a:gd name="connsiteY1" fmla="*/ 169246 h 169245"/>
                <a:gd name="connsiteX2" fmla="*/ 13 w 169304"/>
                <a:gd name="connsiteY2" fmla="*/ 83442 h 169245"/>
                <a:gd name="connsiteX3" fmla="*/ 13 w 169304"/>
                <a:gd name="connsiteY3" fmla="*/ 83442 h 169245"/>
                <a:gd name="connsiteX4" fmla="*/ 83455 w 169304"/>
                <a:gd name="connsiteY4" fmla="*/ 0 h 169245"/>
                <a:gd name="connsiteX5" fmla="*/ 83455 w 169304"/>
                <a:gd name="connsiteY5" fmla="*/ 0 h 169245"/>
                <a:gd name="connsiteX6" fmla="*/ 144856 w 169304"/>
                <a:gd name="connsiteY6" fmla="*/ 26764 h 169245"/>
                <a:gd name="connsiteX7" fmla="*/ 169258 w 169304"/>
                <a:gd name="connsiteY7" fmla="*/ 86591 h 169245"/>
                <a:gd name="connsiteX8" fmla="*/ 83455 w 169304"/>
                <a:gd name="connsiteY8" fmla="*/ 169246 h 169245"/>
                <a:gd name="connsiteX9" fmla="*/ 7097 w 169304"/>
                <a:gd name="connsiteY9" fmla="*/ 83442 h 169245"/>
                <a:gd name="connsiteX10" fmla="*/ 81880 w 169304"/>
                <a:gd name="connsiteY10" fmla="*/ 161374 h 169245"/>
                <a:gd name="connsiteX11" fmla="*/ 82668 w 169304"/>
                <a:gd name="connsiteY11" fmla="*/ 161374 h 169245"/>
                <a:gd name="connsiteX12" fmla="*/ 160599 w 169304"/>
                <a:gd name="connsiteY12" fmla="*/ 85804 h 169245"/>
                <a:gd name="connsiteX13" fmla="*/ 138558 w 169304"/>
                <a:gd name="connsiteY13" fmla="*/ 31488 h 169245"/>
                <a:gd name="connsiteX14" fmla="*/ 82668 w 169304"/>
                <a:gd name="connsiteY14" fmla="*/ 7085 h 169245"/>
                <a:gd name="connsiteX15" fmla="*/ 82668 w 169304"/>
                <a:gd name="connsiteY15" fmla="*/ 7085 h 169245"/>
                <a:gd name="connsiteX16" fmla="*/ 7097 w 169304"/>
                <a:gd name="connsiteY16" fmla="*/ 83442 h 169245"/>
                <a:gd name="connsiteX17" fmla="*/ 7097 w 169304"/>
                <a:gd name="connsiteY17" fmla="*/ 83442 h 16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304" h="169245">
                  <a:moveTo>
                    <a:pt x="83455" y="169246"/>
                  </a:moveTo>
                  <a:cubicBezTo>
                    <a:pt x="83455" y="169246"/>
                    <a:pt x="82668" y="169246"/>
                    <a:pt x="82668" y="169246"/>
                  </a:cubicBezTo>
                  <a:cubicBezTo>
                    <a:pt x="35436" y="168459"/>
                    <a:pt x="-775" y="131461"/>
                    <a:pt x="13" y="83442"/>
                  </a:cubicBezTo>
                  <a:lnTo>
                    <a:pt x="13" y="83442"/>
                  </a:lnTo>
                  <a:cubicBezTo>
                    <a:pt x="13" y="36998"/>
                    <a:pt x="37011" y="0"/>
                    <a:pt x="83455" y="0"/>
                  </a:cubicBezTo>
                  <a:cubicBezTo>
                    <a:pt x="83455" y="0"/>
                    <a:pt x="83455" y="0"/>
                    <a:pt x="83455" y="0"/>
                  </a:cubicBezTo>
                  <a:cubicBezTo>
                    <a:pt x="106283" y="0"/>
                    <a:pt x="128325" y="9446"/>
                    <a:pt x="144856" y="26764"/>
                  </a:cubicBezTo>
                  <a:cubicBezTo>
                    <a:pt x="160599" y="43295"/>
                    <a:pt x="170046" y="65337"/>
                    <a:pt x="169258" y="86591"/>
                  </a:cubicBezTo>
                  <a:cubicBezTo>
                    <a:pt x="167684" y="132248"/>
                    <a:pt x="129899" y="169246"/>
                    <a:pt x="83455" y="169246"/>
                  </a:cubicBezTo>
                  <a:close/>
                  <a:moveTo>
                    <a:pt x="7097" y="83442"/>
                  </a:moveTo>
                  <a:cubicBezTo>
                    <a:pt x="7097" y="127525"/>
                    <a:pt x="39372" y="161374"/>
                    <a:pt x="81880" y="161374"/>
                  </a:cubicBezTo>
                  <a:cubicBezTo>
                    <a:pt x="81880" y="161374"/>
                    <a:pt x="82668" y="161374"/>
                    <a:pt x="82668" y="161374"/>
                  </a:cubicBezTo>
                  <a:cubicBezTo>
                    <a:pt x="124389" y="161374"/>
                    <a:pt x="159025" y="127525"/>
                    <a:pt x="160599" y="85804"/>
                  </a:cubicBezTo>
                  <a:cubicBezTo>
                    <a:pt x="161387" y="66124"/>
                    <a:pt x="152727" y="46444"/>
                    <a:pt x="138558" y="31488"/>
                  </a:cubicBezTo>
                  <a:cubicBezTo>
                    <a:pt x="123601" y="15744"/>
                    <a:pt x="103135" y="7085"/>
                    <a:pt x="82668" y="7085"/>
                  </a:cubicBezTo>
                  <a:cubicBezTo>
                    <a:pt x="82668" y="7085"/>
                    <a:pt x="82668" y="7085"/>
                    <a:pt x="82668" y="7085"/>
                  </a:cubicBezTo>
                  <a:cubicBezTo>
                    <a:pt x="40946" y="7872"/>
                    <a:pt x="7884" y="40934"/>
                    <a:pt x="7097" y="83442"/>
                  </a:cubicBezTo>
                  <a:lnTo>
                    <a:pt x="7097" y="83442"/>
                  </a:lnTo>
                  <a:close/>
                </a:path>
              </a:pathLst>
            </a:custGeom>
            <a:grpFill/>
            <a:ln w="7820" cap="flat">
              <a:solidFill>
                <a:schemeClr val="bg1"/>
              </a:solidFill>
              <a:prstDash val="solid"/>
              <a:miter/>
            </a:ln>
          </p:spPr>
          <p:txBody>
            <a:bodyPr rtlCol="0" anchor="ctr"/>
            <a:lstStyle/>
            <a:p>
              <a:endParaRPr lang="en-IN"/>
            </a:p>
          </p:txBody>
        </p:sp>
      </p:grpSp>
      <p:grpSp>
        <p:nvGrpSpPr>
          <p:cNvPr id="110" name="Graphic 40">
            <a:extLst>
              <a:ext uri="{FF2B5EF4-FFF2-40B4-BE49-F238E27FC236}">
                <a16:creationId xmlns:a16="http://schemas.microsoft.com/office/drawing/2014/main" id="{E9E38059-E403-4FB5-AECA-594BDC73FE6F}"/>
              </a:ext>
            </a:extLst>
          </p:cNvPr>
          <p:cNvGrpSpPr/>
          <p:nvPr/>
        </p:nvGrpSpPr>
        <p:grpSpPr>
          <a:xfrm>
            <a:off x="5204856" y="3148616"/>
            <a:ext cx="588045" cy="704682"/>
            <a:chOff x="530505" y="5428535"/>
            <a:chExt cx="1041758" cy="1248388"/>
          </a:xfrm>
          <a:solidFill>
            <a:schemeClr val="bg1"/>
          </a:solidFill>
        </p:grpSpPr>
        <p:sp>
          <p:nvSpPr>
            <p:cNvPr id="111" name="Freeform: Shape 110">
              <a:extLst>
                <a:ext uri="{FF2B5EF4-FFF2-40B4-BE49-F238E27FC236}">
                  <a16:creationId xmlns:a16="http://schemas.microsoft.com/office/drawing/2014/main" id="{7087E8F4-6468-4070-B75D-CD4C90A52595}"/>
                </a:ext>
              </a:extLst>
            </p:cNvPr>
            <p:cNvSpPr/>
            <p:nvPr/>
          </p:nvSpPr>
          <p:spPr>
            <a:xfrm>
              <a:off x="530505" y="5747950"/>
              <a:ext cx="1041757" cy="928972"/>
            </a:xfrm>
            <a:custGeom>
              <a:avLst/>
              <a:gdLst>
                <a:gd name="connsiteX0" fmla="*/ 1003015 w 1041757"/>
                <a:gd name="connsiteY0" fmla="*/ 928973 h 928972"/>
                <a:gd name="connsiteX1" fmla="*/ 37882 w 1041757"/>
                <a:gd name="connsiteY1" fmla="*/ 928973 h 928972"/>
                <a:gd name="connsiteX2" fmla="*/ 5166 w 1041757"/>
                <a:gd name="connsiteY2" fmla="*/ 910032 h 928972"/>
                <a:gd name="connsiteX3" fmla="*/ 5166 w 1041757"/>
                <a:gd name="connsiteY3" fmla="*/ 872150 h 928972"/>
                <a:gd name="connsiteX4" fmla="*/ 480414 w 1041757"/>
                <a:gd name="connsiteY4" fmla="*/ 19802 h 928972"/>
                <a:gd name="connsiteX5" fmla="*/ 513130 w 1041757"/>
                <a:gd name="connsiteY5" fmla="*/ 0 h 928972"/>
                <a:gd name="connsiteX6" fmla="*/ 546708 w 1041757"/>
                <a:gd name="connsiteY6" fmla="*/ 18941 h 928972"/>
                <a:gd name="connsiteX7" fmla="*/ 1036592 w 1041757"/>
                <a:gd name="connsiteY7" fmla="*/ 871289 h 928972"/>
                <a:gd name="connsiteX8" fmla="*/ 1036592 w 1041757"/>
                <a:gd name="connsiteY8" fmla="*/ 909171 h 928972"/>
                <a:gd name="connsiteX9" fmla="*/ 1003015 w 1041757"/>
                <a:gd name="connsiteY9" fmla="*/ 928973 h 928972"/>
                <a:gd name="connsiteX10" fmla="*/ 12053 w 1041757"/>
                <a:gd name="connsiteY10" fmla="*/ 876454 h 928972"/>
                <a:gd name="connsiteX11" fmla="*/ 12053 w 1041757"/>
                <a:gd name="connsiteY11" fmla="*/ 905727 h 928972"/>
                <a:gd name="connsiteX12" fmla="*/ 37882 w 1041757"/>
                <a:gd name="connsiteY12" fmla="*/ 920363 h 928972"/>
                <a:gd name="connsiteX13" fmla="*/ 1003015 w 1041757"/>
                <a:gd name="connsiteY13" fmla="*/ 920363 h 928972"/>
                <a:gd name="connsiteX14" fmla="*/ 1028844 w 1041757"/>
                <a:gd name="connsiteY14" fmla="*/ 905727 h 928972"/>
                <a:gd name="connsiteX15" fmla="*/ 1028844 w 1041757"/>
                <a:gd name="connsiteY15" fmla="*/ 876454 h 928972"/>
                <a:gd name="connsiteX16" fmla="*/ 538959 w 1041757"/>
                <a:gd name="connsiteY16" fmla="*/ 24107 h 928972"/>
                <a:gd name="connsiteX17" fmla="*/ 513130 w 1041757"/>
                <a:gd name="connsiteY17" fmla="*/ 9471 h 928972"/>
                <a:gd name="connsiteX18" fmla="*/ 487302 w 1041757"/>
                <a:gd name="connsiteY18" fmla="*/ 24968 h 928972"/>
                <a:gd name="connsiteX19" fmla="*/ 12053 w 1041757"/>
                <a:gd name="connsiteY19" fmla="*/ 876454 h 92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1757" h="928972">
                  <a:moveTo>
                    <a:pt x="1003015" y="928973"/>
                  </a:moveTo>
                  <a:lnTo>
                    <a:pt x="37882" y="928973"/>
                  </a:lnTo>
                  <a:cubicBezTo>
                    <a:pt x="24107" y="928973"/>
                    <a:pt x="12053" y="922085"/>
                    <a:pt x="5166" y="910032"/>
                  </a:cubicBezTo>
                  <a:cubicBezTo>
                    <a:pt x="-1722" y="897978"/>
                    <a:pt x="-1722" y="884203"/>
                    <a:pt x="5166" y="872150"/>
                  </a:cubicBezTo>
                  <a:lnTo>
                    <a:pt x="480414" y="19802"/>
                  </a:lnTo>
                  <a:cubicBezTo>
                    <a:pt x="487302" y="7749"/>
                    <a:pt x="499355" y="0"/>
                    <a:pt x="513130" y="0"/>
                  </a:cubicBezTo>
                  <a:cubicBezTo>
                    <a:pt x="526906" y="0"/>
                    <a:pt x="539820" y="6888"/>
                    <a:pt x="546708" y="18941"/>
                  </a:cubicBezTo>
                  <a:lnTo>
                    <a:pt x="1036592" y="871289"/>
                  </a:lnTo>
                  <a:cubicBezTo>
                    <a:pt x="1043480" y="883342"/>
                    <a:pt x="1043480" y="897118"/>
                    <a:pt x="1036592" y="909171"/>
                  </a:cubicBezTo>
                  <a:cubicBezTo>
                    <a:pt x="1028844" y="922085"/>
                    <a:pt x="1016790" y="928973"/>
                    <a:pt x="1003015" y="928973"/>
                  </a:cubicBezTo>
                  <a:close/>
                  <a:moveTo>
                    <a:pt x="12053" y="876454"/>
                  </a:moveTo>
                  <a:cubicBezTo>
                    <a:pt x="6888" y="885925"/>
                    <a:pt x="6888" y="896257"/>
                    <a:pt x="12053" y="905727"/>
                  </a:cubicBezTo>
                  <a:cubicBezTo>
                    <a:pt x="17219" y="915198"/>
                    <a:pt x="26690" y="920363"/>
                    <a:pt x="37882" y="920363"/>
                  </a:cubicBezTo>
                  <a:lnTo>
                    <a:pt x="1003015" y="920363"/>
                  </a:lnTo>
                  <a:cubicBezTo>
                    <a:pt x="1013346" y="920363"/>
                    <a:pt x="1022817" y="915198"/>
                    <a:pt x="1028844" y="905727"/>
                  </a:cubicBezTo>
                  <a:cubicBezTo>
                    <a:pt x="1034870" y="896257"/>
                    <a:pt x="1034009" y="885925"/>
                    <a:pt x="1028844" y="876454"/>
                  </a:cubicBezTo>
                  <a:lnTo>
                    <a:pt x="538959" y="24107"/>
                  </a:lnTo>
                  <a:cubicBezTo>
                    <a:pt x="533793" y="14636"/>
                    <a:pt x="524323" y="9471"/>
                    <a:pt x="513130" y="9471"/>
                  </a:cubicBezTo>
                  <a:cubicBezTo>
                    <a:pt x="501938" y="9471"/>
                    <a:pt x="492467" y="15497"/>
                    <a:pt x="487302" y="24968"/>
                  </a:cubicBezTo>
                  <a:lnTo>
                    <a:pt x="12053" y="876454"/>
                  </a:lnTo>
                  <a:close/>
                </a:path>
              </a:pathLst>
            </a:custGeom>
            <a:grpFill/>
            <a:ln w="8580" cap="flat">
              <a:solidFill>
                <a:schemeClr val="bg1"/>
              </a:solid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2E4B5D3A-43AB-4AC5-8EC7-D3BA7C039D03}"/>
                </a:ext>
              </a:extLst>
            </p:cNvPr>
            <p:cNvSpPr/>
            <p:nvPr/>
          </p:nvSpPr>
          <p:spPr>
            <a:xfrm>
              <a:off x="769851" y="6335123"/>
              <a:ext cx="452863" cy="267757"/>
            </a:xfrm>
            <a:custGeom>
              <a:avLst/>
              <a:gdLst>
                <a:gd name="connsiteX0" fmla="*/ 452863 w 452863"/>
                <a:gd name="connsiteY0" fmla="*/ 267758 h 267757"/>
                <a:gd name="connsiteX1" fmla="*/ 0 w 452863"/>
                <a:gd name="connsiteY1" fmla="*/ 267758 h 267757"/>
                <a:gd name="connsiteX2" fmla="*/ 4305 w 452863"/>
                <a:gd name="connsiteY2" fmla="*/ 260870 h 267757"/>
                <a:gd name="connsiteX3" fmla="*/ 182523 w 452863"/>
                <a:gd name="connsiteY3" fmla="*/ 166165 h 267757"/>
                <a:gd name="connsiteX4" fmla="*/ 208352 w 452863"/>
                <a:gd name="connsiteY4" fmla="*/ 123978 h 267757"/>
                <a:gd name="connsiteX5" fmla="*/ 222127 w 452863"/>
                <a:gd name="connsiteY5" fmla="*/ 3444 h 267757"/>
                <a:gd name="connsiteX6" fmla="*/ 222988 w 452863"/>
                <a:gd name="connsiteY6" fmla="*/ 0 h 267757"/>
                <a:gd name="connsiteX7" fmla="*/ 241929 w 452863"/>
                <a:gd name="connsiteY7" fmla="*/ 0 h 267757"/>
                <a:gd name="connsiteX8" fmla="*/ 241068 w 452863"/>
                <a:gd name="connsiteY8" fmla="*/ 5166 h 267757"/>
                <a:gd name="connsiteX9" fmla="*/ 233319 w 452863"/>
                <a:gd name="connsiteY9" fmla="*/ 64572 h 267757"/>
                <a:gd name="connsiteX10" fmla="*/ 233319 w 452863"/>
                <a:gd name="connsiteY10" fmla="*/ 123978 h 267757"/>
                <a:gd name="connsiteX11" fmla="*/ 243651 w 452863"/>
                <a:gd name="connsiteY11" fmla="*/ 160138 h 267757"/>
                <a:gd name="connsiteX12" fmla="*/ 271201 w 452863"/>
                <a:gd name="connsiteY12" fmla="*/ 170470 h 267757"/>
                <a:gd name="connsiteX13" fmla="*/ 447698 w 452863"/>
                <a:gd name="connsiteY13" fmla="*/ 260870 h 267757"/>
                <a:gd name="connsiteX14" fmla="*/ 452863 w 452863"/>
                <a:gd name="connsiteY14" fmla="*/ 267758 h 267757"/>
                <a:gd name="connsiteX15" fmla="*/ 16358 w 452863"/>
                <a:gd name="connsiteY15" fmla="*/ 259148 h 267757"/>
                <a:gd name="connsiteX16" fmla="*/ 436505 w 452863"/>
                <a:gd name="connsiteY16" fmla="*/ 259148 h 267757"/>
                <a:gd name="connsiteX17" fmla="*/ 271201 w 452863"/>
                <a:gd name="connsiteY17" fmla="*/ 179079 h 267757"/>
                <a:gd name="connsiteX18" fmla="*/ 271201 w 452863"/>
                <a:gd name="connsiteY18" fmla="*/ 179079 h 267757"/>
                <a:gd name="connsiteX19" fmla="*/ 238485 w 452863"/>
                <a:gd name="connsiteY19" fmla="*/ 166165 h 267757"/>
                <a:gd name="connsiteX20" fmla="*/ 225571 w 452863"/>
                <a:gd name="connsiteY20" fmla="*/ 123978 h 267757"/>
                <a:gd name="connsiteX21" fmla="*/ 225571 w 452863"/>
                <a:gd name="connsiteY21" fmla="*/ 65433 h 267757"/>
                <a:gd name="connsiteX22" fmla="*/ 232458 w 452863"/>
                <a:gd name="connsiteY22" fmla="*/ 9471 h 267757"/>
                <a:gd name="connsiteX23" fmla="*/ 230736 w 452863"/>
                <a:gd name="connsiteY23" fmla="*/ 9471 h 267757"/>
                <a:gd name="connsiteX24" fmla="*/ 217822 w 452863"/>
                <a:gd name="connsiteY24" fmla="*/ 124839 h 267757"/>
                <a:gd name="connsiteX25" fmla="*/ 184245 w 452863"/>
                <a:gd name="connsiteY25" fmla="*/ 175635 h 267757"/>
                <a:gd name="connsiteX26" fmla="*/ 16358 w 452863"/>
                <a:gd name="connsiteY26" fmla="*/ 259148 h 26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2863" h="267757">
                  <a:moveTo>
                    <a:pt x="452863" y="267758"/>
                  </a:moveTo>
                  <a:lnTo>
                    <a:pt x="0" y="267758"/>
                  </a:lnTo>
                  <a:lnTo>
                    <a:pt x="4305" y="260870"/>
                  </a:lnTo>
                  <a:cubicBezTo>
                    <a:pt x="6027" y="258287"/>
                    <a:pt x="50796" y="186828"/>
                    <a:pt x="182523" y="166165"/>
                  </a:cubicBezTo>
                  <a:cubicBezTo>
                    <a:pt x="183384" y="166165"/>
                    <a:pt x="208352" y="161860"/>
                    <a:pt x="208352" y="123978"/>
                  </a:cubicBezTo>
                  <a:cubicBezTo>
                    <a:pt x="208352" y="119673"/>
                    <a:pt x="215239" y="27551"/>
                    <a:pt x="222127" y="3444"/>
                  </a:cubicBezTo>
                  <a:lnTo>
                    <a:pt x="222988" y="0"/>
                  </a:lnTo>
                  <a:lnTo>
                    <a:pt x="241929" y="0"/>
                  </a:lnTo>
                  <a:lnTo>
                    <a:pt x="241068" y="5166"/>
                  </a:lnTo>
                  <a:cubicBezTo>
                    <a:pt x="241068" y="5166"/>
                    <a:pt x="233319" y="43909"/>
                    <a:pt x="233319" y="64572"/>
                  </a:cubicBezTo>
                  <a:lnTo>
                    <a:pt x="233319" y="123978"/>
                  </a:lnTo>
                  <a:cubicBezTo>
                    <a:pt x="233319" y="124839"/>
                    <a:pt x="231597" y="146363"/>
                    <a:pt x="243651" y="160138"/>
                  </a:cubicBezTo>
                  <a:cubicBezTo>
                    <a:pt x="249678" y="167026"/>
                    <a:pt x="259148" y="170470"/>
                    <a:pt x="271201" y="170470"/>
                  </a:cubicBezTo>
                  <a:cubicBezTo>
                    <a:pt x="276367" y="171330"/>
                    <a:pt x="396901" y="184245"/>
                    <a:pt x="447698" y="260870"/>
                  </a:cubicBezTo>
                  <a:lnTo>
                    <a:pt x="452863" y="267758"/>
                  </a:lnTo>
                  <a:close/>
                  <a:moveTo>
                    <a:pt x="16358" y="259148"/>
                  </a:moveTo>
                  <a:lnTo>
                    <a:pt x="436505" y="259148"/>
                  </a:lnTo>
                  <a:cubicBezTo>
                    <a:pt x="384848" y="191132"/>
                    <a:pt x="272062" y="179079"/>
                    <a:pt x="271201" y="179079"/>
                  </a:cubicBezTo>
                  <a:cubicBezTo>
                    <a:pt x="271201" y="179079"/>
                    <a:pt x="271201" y="179079"/>
                    <a:pt x="271201" y="179079"/>
                  </a:cubicBezTo>
                  <a:cubicBezTo>
                    <a:pt x="257426" y="179079"/>
                    <a:pt x="246234" y="174774"/>
                    <a:pt x="238485" y="166165"/>
                  </a:cubicBezTo>
                  <a:cubicBezTo>
                    <a:pt x="223849" y="149807"/>
                    <a:pt x="225571" y="124839"/>
                    <a:pt x="225571" y="123978"/>
                  </a:cubicBezTo>
                  <a:lnTo>
                    <a:pt x="225571" y="65433"/>
                  </a:lnTo>
                  <a:cubicBezTo>
                    <a:pt x="225571" y="48214"/>
                    <a:pt x="229876" y="20663"/>
                    <a:pt x="232458" y="9471"/>
                  </a:cubicBezTo>
                  <a:lnTo>
                    <a:pt x="230736" y="9471"/>
                  </a:lnTo>
                  <a:cubicBezTo>
                    <a:pt x="223849" y="37021"/>
                    <a:pt x="217822" y="123978"/>
                    <a:pt x="217822" y="124839"/>
                  </a:cubicBezTo>
                  <a:cubicBezTo>
                    <a:pt x="217822" y="169609"/>
                    <a:pt x="185106" y="175635"/>
                    <a:pt x="184245" y="175635"/>
                  </a:cubicBezTo>
                  <a:cubicBezTo>
                    <a:pt x="79208" y="191993"/>
                    <a:pt x="30994" y="241929"/>
                    <a:pt x="16358" y="259148"/>
                  </a:cubicBezTo>
                  <a:close/>
                </a:path>
              </a:pathLst>
            </a:custGeom>
            <a:grpFill/>
            <a:ln w="8580" cap="flat">
              <a:solidFill>
                <a:schemeClr val="bg1"/>
              </a:solid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9894D382-9C6F-49E3-AD55-B2AFD6EB852C}"/>
                </a:ext>
              </a:extLst>
            </p:cNvPr>
            <p:cNvSpPr/>
            <p:nvPr/>
          </p:nvSpPr>
          <p:spPr>
            <a:xfrm>
              <a:off x="825813" y="6209423"/>
              <a:ext cx="148945" cy="166164"/>
            </a:xfrm>
            <a:custGeom>
              <a:avLst/>
              <a:gdLst>
                <a:gd name="connsiteX0" fmla="*/ 124839 w 148945"/>
                <a:gd name="connsiteY0" fmla="*/ 166165 h 166164"/>
                <a:gd name="connsiteX1" fmla="*/ 44770 w 148945"/>
                <a:gd name="connsiteY1" fmla="*/ 138614 h 166164"/>
                <a:gd name="connsiteX2" fmla="*/ 0 w 148945"/>
                <a:gd name="connsiteY2" fmla="*/ 17219 h 166164"/>
                <a:gd name="connsiteX3" fmla="*/ 0 w 148945"/>
                <a:gd name="connsiteY3" fmla="*/ 15497 h 166164"/>
                <a:gd name="connsiteX4" fmla="*/ 10331 w 148945"/>
                <a:gd name="connsiteY4" fmla="*/ 0 h 166164"/>
                <a:gd name="connsiteX5" fmla="*/ 12914 w 148945"/>
                <a:gd name="connsiteY5" fmla="*/ 0 h 166164"/>
                <a:gd name="connsiteX6" fmla="*/ 148085 w 148945"/>
                <a:gd name="connsiteY6" fmla="*/ 130005 h 166164"/>
                <a:gd name="connsiteX7" fmla="*/ 148946 w 148945"/>
                <a:gd name="connsiteY7" fmla="*/ 144641 h 166164"/>
                <a:gd name="connsiteX8" fmla="*/ 140336 w 148945"/>
                <a:gd name="connsiteY8" fmla="*/ 132587 h 166164"/>
                <a:gd name="connsiteX9" fmla="*/ 79208 w 148945"/>
                <a:gd name="connsiteY9" fmla="*/ 68877 h 166164"/>
                <a:gd name="connsiteX10" fmla="*/ 143780 w 148945"/>
                <a:gd name="connsiteY10" fmla="*/ 160138 h 166164"/>
                <a:gd name="connsiteX11" fmla="*/ 143780 w 148945"/>
                <a:gd name="connsiteY11" fmla="*/ 163582 h 166164"/>
                <a:gd name="connsiteX12" fmla="*/ 140336 w 148945"/>
                <a:gd name="connsiteY12" fmla="*/ 164443 h 166164"/>
                <a:gd name="connsiteX13" fmla="*/ 124839 w 148945"/>
                <a:gd name="connsiteY13" fmla="*/ 166165 h 166164"/>
                <a:gd name="connsiteX14" fmla="*/ 8610 w 148945"/>
                <a:gd name="connsiteY14" fmla="*/ 18941 h 166164"/>
                <a:gd name="connsiteX15" fmla="*/ 49936 w 148945"/>
                <a:gd name="connsiteY15" fmla="*/ 132587 h 166164"/>
                <a:gd name="connsiteX16" fmla="*/ 134309 w 148945"/>
                <a:gd name="connsiteY16" fmla="*/ 157555 h 166164"/>
                <a:gd name="connsiteX17" fmla="*/ 60267 w 148945"/>
                <a:gd name="connsiteY17" fmla="*/ 62850 h 166164"/>
                <a:gd name="connsiteX18" fmla="*/ 52518 w 148945"/>
                <a:gd name="connsiteY18" fmla="*/ 55101 h 166164"/>
                <a:gd name="connsiteX19" fmla="*/ 62850 w 148945"/>
                <a:gd name="connsiteY19" fmla="*/ 55101 h 166164"/>
                <a:gd name="connsiteX20" fmla="*/ 137753 w 148945"/>
                <a:gd name="connsiteY20" fmla="*/ 115368 h 166164"/>
                <a:gd name="connsiteX21" fmla="*/ 14636 w 148945"/>
                <a:gd name="connsiteY21" fmla="*/ 9471 h 166164"/>
                <a:gd name="connsiteX22" fmla="*/ 8610 w 148945"/>
                <a:gd name="connsiteY22" fmla="*/ 18941 h 16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8945" h="166164">
                  <a:moveTo>
                    <a:pt x="124839" y="166165"/>
                  </a:moveTo>
                  <a:cubicBezTo>
                    <a:pt x="105898" y="166165"/>
                    <a:pt x="72320" y="161860"/>
                    <a:pt x="44770" y="138614"/>
                  </a:cubicBezTo>
                  <a:cubicBezTo>
                    <a:pt x="15497" y="113646"/>
                    <a:pt x="0" y="72320"/>
                    <a:pt x="0" y="17219"/>
                  </a:cubicBezTo>
                  <a:lnTo>
                    <a:pt x="0" y="15497"/>
                  </a:lnTo>
                  <a:lnTo>
                    <a:pt x="10331" y="0"/>
                  </a:lnTo>
                  <a:lnTo>
                    <a:pt x="12914" y="0"/>
                  </a:lnTo>
                  <a:cubicBezTo>
                    <a:pt x="14636" y="0"/>
                    <a:pt x="143780" y="7749"/>
                    <a:pt x="148085" y="130005"/>
                  </a:cubicBezTo>
                  <a:lnTo>
                    <a:pt x="148946" y="144641"/>
                  </a:lnTo>
                  <a:lnTo>
                    <a:pt x="140336" y="132587"/>
                  </a:lnTo>
                  <a:cubicBezTo>
                    <a:pt x="129144" y="117090"/>
                    <a:pt x="101593" y="82652"/>
                    <a:pt x="79208" y="68877"/>
                  </a:cubicBezTo>
                  <a:cubicBezTo>
                    <a:pt x="101593" y="92122"/>
                    <a:pt x="143780" y="139475"/>
                    <a:pt x="143780" y="160138"/>
                  </a:cubicBezTo>
                  <a:lnTo>
                    <a:pt x="143780" y="163582"/>
                  </a:lnTo>
                  <a:lnTo>
                    <a:pt x="140336" y="164443"/>
                  </a:lnTo>
                  <a:cubicBezTo>
                    <a:pt x="139475" y="165304"/>
                    <a:pt x="133448" y="166165"/>
                    <a:pt x="124839" y="166165"/>
                  </a:cubicBezTo>
                  <a:close/>
                  <a:moveTo>
                    <a:pt x="8610" y="18941"/>
                  </a:moveTo>
                  <a:cubicBezTo>
                    <a:pt x="8610" y="70599"/>
                    <a:pt x="22385" y="109342"/>
                    <a:pt x="49936" y="132587"/>
                  </a:cubicBezTo>
                  <a:cubicBezTo>
                    <a:pt x="80930" y="159277"/>
                    <a:pt x="121395" y="158416"/>
                    <a:pt x="134309" y="157555"/>
                  </a:cubicBezTo>
                  <a:cubicBezTo>
                    <a:pt x="129144" y="137753"/>
                    <a:pt x="87818" y="91262"/>
                    <a:pt x="60267" y="62850"/>
                  </a:cubicBezTo>
                  <a:lnTo>
                    <a:pt x="52518" y="55101"/>
                  </a:lnTo>
                  <a:lnTo>
                    <a:pt x="62850" y="55101"/>
                  </a:lnTo>
                  <a:cubicBezTo>
                    <a:pt x="86957" y="55101"/>
                    <a:pt x="121395" y="94705"/>
                    <a:pt x="137753" y="115368"/>
                  </a:cubicBezTo>
                  <a:cubicBezTo>
                    <a:pt x="125700" y="23246"/>
                    <a:pt x="31855" y="11192"/>
                    <a:pt x="14636" y="9471"/>
                  </a:cubicBezTo>
                  <a:lnTo>
                    <a:pt x="8610" y="18941"/>
                  </a:lnTo>
                  <a:close/>
                </a:path>
              </a:pathLst>
            </a:custGeom>
            <a:grpFill/>
            <a:ln w="8580" cap="flat">
              <a:solidFill>
                <a:schemeClr val="bg1"/>
              </a:solid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5B73E12F-6079-4F54-99F9-58E69CB63252}"/>
                </a:ext>
              </a:extLst>
            </p:cNvPr>
            <p:cNvSpPr/>
            <p:nvPr/>
          </p:nvSpPr>
          <p:spPr>
            <a:xfrm>
              <a:off x="1021250" y="6183960"/>
              <a:ext cx="227461" cy="163216"/>
            </a:xfrm>
            <a:custGeom>
              <a:avLst/>
              <a:gdLst>
                <a:gd name="connsiteX0" fmla="*/ 68016 w 227461"/>
                <a:gd name="connsiteY0" fmla="*/ 163216 h 163216"/>
                <a:gd name="connsiteX1" fmla="*/ 4305 w 227461"/>
                <a:gd name="connsiteY1" fmla="*/ 143414 h 163216"/>
                <a:gd name="connsiteX2" fmla="*/ 0 w 227461"/>
                <a:gd name="connsiteY2" fmla="*/ 139970 h 163216"/>
                <a:gd name="connsiteX3" fmla="*/ 4305 w 227461"/>
                <a:gd name="connsiteY3" fmla="*/ 136526 h 163216"/>
                <a:gd name="connsiteX4" fmla="*/ 86096 w 227461"/>
                <a:gd name="connsiteY4" fmla="*/ 84869 h 163216"/>
                <a:gd name="connsiteX5" fmla="*/ 136031 w 227461"/>
                <a:gd name="connsiteY5" fmla="*/ 53875 h 163216"/>
                <a:gd name="connsiteX6" fmla="*/ 133448 w 227461"/>
                <a:gd name="connsiteY6" fmla="*/ 51292 h 163216"/>
                <a:gd name="connsiteX7" fmla="*/ 23246 w 227461"/>
                <a:gd name="connsiteY7" fmla="*/ 110698 h 163216"/>
                <a:gd name="connsiteX8" fmla="*/ 11192 w 227461"/>
                <a:gd name="connsiteY8" fmla="*/ 121890 h 163216"/>
                <a:gd name="connsiteX9" fmla="*/ 16358 w 227461"/>
                <a:gd name="connsiteY9" fmla="*/ 106393 h 163216"/>
                <a:gd name="connsiteX10" fmla="*/ 224710 w 227461"/>
                <a:gd name="connsiteY10" fmla="*/ 8244 h 163216"/>
                <a:gd name="connsiteX11" fmla="*/ 227293 w 227461"/>
                <a:gd name="connsiteY11" fmla="*/ 9105 h 163216"/>
                <a:gd name="connsiteX12" fmla="*/ 227293 w 227461"/>
                <a:gd name="connsiteY12" fmla="*/ 11688 h 163216"/>
                <a:gd name="connsiteX13" fmla="*/ 145502 w 227461"/>
                <a:gd name="connsiteY13" fmla="*/ 142553 h 163216"/>
                <a:gd name="connsiteX14" fmla="*/ 68016 w 227461"/>
                <a:gd name="connsiteY14" fmla="*/ 163216 h 163216"/>
                <a:gd name="connsiteX15" fmla="*/ 13775 w 227461"/>
                <a:gd name="connsiteY15" fmla="*/ 139970 h 163216"/>
                <a:gd name="connsiteX16" fmla="*/ 140336 w 227461"/>
                <a:gd name="connsiteY16" fmla="*/ 136526 h 163216"/>
                <a:gd name="connsiteX17" fmla="*/ 218683 w 227461"/>
                <a:gd name="connsiteY17" fmla="*/ 16853 h 163216"/>
                <a:gd name="connsiteX18" fmla="*/ 30133 w 227461"/>
                <a:gd name="connsiteY18" fmla="*/ 96061 h 163216"/>
                <a:gd name="connsiteX19" fmla="*/ 132587 w 227461"/>
                <a:gd name="connsiteY19" fmla="*/ 43543 h 163216"/>
                <a:gd name="connsiteX20" fmla="*/ 135170 w 227461"/>
                <a:gd name="connsiteY20" fmla="*/ 42682 h 163216"/>
                <a:gd name="connsiteX21" fmla="*/ 149807 w 227461"/>
                <a:gd name="connsiteY21" fmla="*/ 57318 h 163216"/>
                <a:gd name="connsiteX22" fmla="*/ 89540 w 227461"/>
                <a:gd name="connsiteY22" fmla="*/ 94340 h 163216"/>
                <a:gd name="connsiteX23" fmla="*/ 13775 w 227461"/>
                <a:gd name="connsiteY23" fmla="*/ 139970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7461" h="163216">
                  <a:moveTo>
                    <a:pt x="68016" y="163216"/>
                  </a:moveTo>
                  <a:cubicBezTo>
                    <a:pt x="47353" y="163216"/>
                    <a:pt x="24968" y="158050"/>
                    <a:pt x="4305" y="143414"/>
                  </a:cubicBezTo>
                  <a:lnTo>
                    <a:pt x="0" y="139970"/>
                  </a:lnTo>
                  <a:lnTo>
                    <a:pt x="4305" y="136526"/>
                  </a:lnTo>
                  <a:cubicBezTo>
                    <a:pt x="6027" y="134805"/>
                    <a:pt x="47353" y="97783"/>
                    <a:pt x="86096" y="84869"/>
                  </a:cubicBezTo>
                  <a:lnTo>
                    <a:pt x="136031" y="53875"/>
                  </a:lnTo>
                  <a:lnTo>
                    <a:pt x="133448" y="51292"/>
                  </a:lnTo>
                  <a:cubicBezTo>
                    <a:pt x="118812" y="58179"/>
                    <a:pt x="44770" y="90896"/>
                    <a:pt x="23246" y="110698"/>
                  </a:cubicBezTo>
                  <a:lnTo>
                    <a:pt x="11192" y="121890"/>
                  </a:lnTo>
                  <a:lnTo>
                    <a:pt x="16358" y="106393"/>
                  </a:lnTo>
                  <a:cubicBezTo>
                    <a:pt x="17219" y="104671"/>
                    <a:pt x="66294" y="-34804"/>
                    <a:pt x="224710" y="8244"/>
                  </a:cubicBezTo>
                  <a:lnTo>
                    <a:pt x="227293" y="9105"/>
                  </a:lnTo>
                  <a:lnTo>
                    <a:pt x="227293" y="11688"/>
                  </a:lnTo>
                  <a:cubicBezTo>
                    <a:pt x="227293" y="14271"/>
                    <a:pt x="235041" y="74538"/>
                    <a:pt x="145502" y="142553"/>
                  </a:cubicBezTo>
                  <a:cubicBezTo>
                    <a:pt x="142919" y="145136"/>
                    <a:pt x="108481" y="163216"/>
                    <a:pt x="68016" y="163216"/>
                  </a:cubicBezTo>
                  <a:close/>
                  <a:moveTo>
                    <a:pt x="13775" y="139970"/>
                  </a:moveTo>
                  <a:cubicBezTo>
                    <a:pt x="68877" y="175270"/>
                    <a:pt x="139475" y="137387"/>
                    <a:pt x="140336" y="136526"/>
                  </a:cubicBezTo>
                  <a:cubicBezTo>
                    <a:pt x="214378" y="79703"/>
                    <a:pt x="218683" y="28907"/>
                    <a:pt x="218683" y="16853"/>
                  </a:cubicBezTo>
                  <a:cubicBezTo>
                    <a:pt x="99010" y="-14141"/>
                    <a:pt x="46492" y="62484"/>
                    <a:pt x="30133" y="96061"/>
                  </a:cubicBezTo>
                  <a:cubicBezTo>
                    <a:pt x="63711" y="73677"/>
                    <a:pt x="129144" y="45265"/>
                    <a:pt x="132587" y="43543"/>
                  </a:cubicBezTo>
                  <a:lnTo>
                    <a:pt x="135170" y="42682"/>
                  </a:lnTo>
                  <a:lnTo>
                    <a:pt x="149807" y="57318"/>
                  </a:lnTo>
                  <a:lnTo>
                    <a:pt x="89540" y="94340"/>
                  </a:lnTo>
                  <a:cubicBezTo>
                    <a:pt x="59406" y="103810"/>
                    <a:pt x="25829" y="130500"/>
                    <a:pt x="13775" y="139970"/>
                  </a:cubicBezTo>
                  <a:close/>
                </a:path>
              </a:pathLst>
            </a:custGeom>
            <a:grpFill/>
            <a:ln w="8580" cap="flat">
              <a:solidFill>
                <a:schemeClr val="bg1"/>
              </a:solid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CF8CBA7A-21F8-4281-BBF7-02083EF710A2}"/>
                </a:ext>
              </a:extLst>
            </p:cNvPr>
            <p:cNvSpPr/>
            <p:nvPr/>
          </p:nvSpPr>
          <p:spPr>
            <a:xfrm>
              <a:off x="1324307" y="5863318"/>
              <a:ext cx="136031" cy="136031"/>
            </a:xfrm>
            <a:custGeom>
              <a:avLst/>
              <a:gdLst>
                <a:gd name="connsiteX0" fmla="*/ 68016 w 136031"/>
                <a:gd name="connsiteY0" fmla="*/ 136031 h 136031"/>
                <a:gd name="connsiteX1" fmla="*/ 0 w 136031"/>
                <a:gd name="connsiteY1" fmla="*/ 68016 h 136031"/>
                <a:gd name="connsiteX2" fmla="*/ 68016 w 136031"/>
                <a:gd name="connsiteY2" fmla="*/ 0 h 136031"/>
                <a:gd name="connsiteX3" fmla="*/ 136031 w 136031"/>
                <a:gd name="connsiteY3" fmla="*/ 68016 h 136031"/>
                <a:gd name="connsiteX4" fmla="*/ 68016 w 136031"/>
                <a:gd name="connsiteY4" fmla="*/ 136031 h 136031"/>
                <a:gd name="connsiteX5" fmla="*/ 68016 w 136031"/>
                <a:gd name="connsiteY5" fmla="*/ 8610 h 136031"/>
                <a:gd name="connsiteX6" fmla="*/ 8610 w 136031"/>
                <a:gd name="connsiteY6" fmla="*/ 68016 h 136031"/>
                <a:gd name="connsiteX7" fmla="*/ 68016 w 136031"/>
                <a:gd name="connsiteY7" fmla="*/ 127422 h 136031"/>
                <a:gd name="connsiteX8" fmla="*/ 127422 w 136031"/>
                <a:gd name="connsiteY8" fmla="*/ 68016 h 136031"/>
                <a:gd name="connsiteX9" fmla="*/ 68016 w 136031"/>
                <a:gd name="connsiteY9" fmla="*/ 8610 h 13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031" h="136031">
                  <a:moveTo>
                    <a:pt x="68016" y="136031"/>
                  </a:moveTo>
                  <a:cubicBezTo>
                    <a:pt x="30995" y="136031"/>
                    <a:pt x="0" y="105898"/>
                    <a:pt x="0" y="68016"/>
                  </a:cubicBezTo>
                  <a:cubicBezTo>
                    <a:pt x="0" y="30994"/>
                    <a:pt x="30133" y="0"/>
                    <a:pt x="68016" y="0"/>
                  </a:cubicBezTo>
                  <a:cubicBezTo>
                    <a:pt x="105898" y="0"/>
                    <a:pt x="136031" y="30134"/>
                    <a:pt x="136031" y="68016"/>
                  </a:cubicBezTo>
                  <a:cubicBezTo>
                    <a:pt x="135170" y="105037"/>
                    <a:pt x="105037" y="136031"/>
                    <a:pt x="68016" y="136031"/>
                  </a:cubicBezTo>
                  <a:close/>
                  <a:moveTo>
                    <a:pt x="68016" y="8610"/>
                  </a:moveTo>
                  <a:cubicBezTo>
                    <a:pt x="35299" y="8610"/>
                    <a:pt x="8610" y="35299"/>
                    <a:pt x="8610" y="68016"/>
                  </a:cubicBezTo>
                  <a:cubicBezTo>
                    <a:pt x="8610" y="100732"/>
                    <a:pt x="35299" y="127422"/>
                    <a:pt x="68016" y="127422"/>
                  </a:cubicBezTo>
                  <a:cubicBezTo>
                    <a:pt x="100732" y="127422"/>
                    <a:pt x="127422" y="100732"/>
                    <a:pt x="127422" y="68016"/>
                  </a:cubicBezTo>
                  <a:cubicBezTo>
                    <a:pt x="127422" y="35299"/>
                    <a:pt x="99871" y="8610"/>
                    <a:pt x="68016" y="8610"/>
                  </a:cubicBezTo>
                  <a:close/>
                </a:path>
              </a:pathLst>
            </a:custGeom>
            <a:grpFill/>
            <a:ln w="8580" cap="flat">
              <a:solidFill>
                <a:schemeClr val="bg1"/>
              </a:solid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974B56F2-F87D-45B8-B9D0-2C6C75FDF564}"/>
                </a:ext>
              </a:extLst>
            </p:cNvPr>
            <p:cNvSpPr/>
            <p:nvPr/>
          </p:nvSpPr>
          <p:spPr>
            <a:xfrm>
              <a:off x="1296317" y="5428535"/>
              <a:ext cx="192010" cy="363323"/>
            </a:xfrm>
            <a:custGeom>
              <a:avLst/>
              <a:gdLst>
                <a:gd name="connsiteX0" fmla="*/ 110641 w 192010"/>
                <a:gd name="connsiteY0" fmla="*/ 363324 h 363323"/>
                <a:gd name="connsiteX1" fmla="*/ 82230 w 192010"/>
                <a:gd name="connsiteY1" fmla="*/ 363324 h 363323"/>
                <a:gd name="connsiteX2" fmla="*/ 44348 w 192010"/>
                <a:gd name="connsiteY2" fmla="*/ 331469 h 363323"/>
                <a:gd name="connsiteX3" fmla="*/ 439 w 192010"/>
                <a:gd name="connsiteY3" fmla="*/ 43909 h 363323"/>
                <a:gd name="connsiteX4" fmla="*/ 9048 w 192010"/>
                <a:gd name="connsiteY4" fmla="*/ 12914 h 363323"/>
                <a:gd name="connsiteX5" fmla="*/ 38321 w 192010"/>
                <a:gd name="connsiteY5" fmla="*/ 0 h 363323"/>
                <a:gd name="connsiteX6" fmla="*/ 153689 w 192010"/>
                <a:gd name="connsiteY6" fmla="*/ 0 h 363323"/>
                <a:gd name="connsiteX7" fmla="*/ 182962 w 192010"/>
                <a:gd name="connsiteY7" fmla="*/ 12914 h 363323"/>
                <a:gd name="connsiteX8" fmla="*/ 191571 w 192010"/>
                <a:gd name="connsiteY8" fmla="*/ 43048 h 363323"/>
                <a:gd name="connsiteX9" fmla="*/ 148523 w 192010"/>
                <a:gd name="connsiteY9" fmla="*/ 330608 h 363323"/>
                <a:gd name="connsiteX10" fmla="*/ 110641 w 192010"/>
                <a:gd name="connsiteY10" fmla="*/ 363324 h 363323"/>
                <a:gd name="connsiteX11" fmla="*/ 52957 w 192010"/>
                <a:gd name="connsiteY11" fmla="*/ 329747 h 363323"/>
                <a:gd name="connsiteX12" fmla="*/ 82230 w 192010"/>
                <a:gd name="connsiteY12" fmla="*/ 354714 h 363323"/>
                <a:gd name="connsiteX13" fmla="*/ 110641 w 192010"/>
                <a:gd name="connsiteY13" fmla="*/ 354714 h 363323"/>
                <a:gd name="connsiteX14" fmla="*/ 139914 w 192010"/>
                <a:gd name="connsiteY14" fmla="*/ 329747 h 363323"/>
                <a:gd name="connsiteX15" fmla="*/ 182962 w 192010"/>
                <a:gd name="connsiteY15" fmla="*/ 42187 h 363323"/>
                <a:gd name="connsiteX16" fmla="*/ 176074 w 192010"/>
                <a:gd name="connsiteY16" fmla="*/ 18941 h 363323"/>
                <a:gd name="connsiteX17" fmla="*/ 153689 w 192010"/>
                <a:gd name="connsiteY17" fmla="*/ 8610 h 363323"/>
                <a:gd name="connsiteX18" fmla="*/ 38321 w 192010"/>
                <a:gd name="connsiteY18" fmla="*/ 8610 h 363323"/>
                <a:gd name="connsiteX19" fmla="*/ 15936 w 192010"/>
                <a:gd name="connsiteY19" fmla="*/ 18941 h 363323"/>
                <a:gd name="connsiteX20" fmla="*/ 9048 w 192010"/>
                <a:gd name="connsiteY20" fmla="*/ 42187 h 363323"/>
                <a:gd name="connsiteX21" fmla="*/ 52957 w 192010"/>
                <a:gd name="connsiteY21" fmla="*/ 329747 h 36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010" h="363323">
                  <a:moveTo>
                    <a:pt x="110641" y="363324"/>
                  </a:moveTo>
                  <a:lnTo>
                    <a:pt x="82230" y="363324"/>
                  </a:lnTo>
                  <a:cubicBezTo>
                    <a:pt x="63289" y="363324"/>
                    <a:pt x="47791" y="349549"/>
                    <a:pt x="44348" y="331469"/>
                  </a:cubicBezTo>
                  <a:lnTo>
                    <a:pt x="439" y="43909"/>
                  </a:lnTo>
                  <a:cubicBezTo>
                    <a:pt x="-1283" y="32716"/>
                    <a:pt x="2161" y="21524"/>
                    <a:pt x="9048" y="12914"/>
                  </a:cubicBezTo>
                  <a:cubicBezTo>
                    <a:pt x="15936" y="4305"/>
                    <a:pt x="27128" y="0"/>
                    <a:pt x="38321" y="0"/>
                  </a:cubicBezTo>
                  <a:lnTo>
                    <a:pt x="153689" y="0"/>
                  </a:lnTo>
                  <a:cubicBezTo>
                    <a:pt x="164882" y="0"/>
                    <a:pt x="175213" y="5166"/>
                    <a:pt x="182962" y="12914"/>
                  </a:cubicBezTo>
                  <a:cubicBezTo>
                    <a:pt x="189849" y="21524"/>
                    <a:pt x="193293" y="32716"/>
                    <a:pt x="191571" y="43048"/>
                  </a:cubicBezTo>
                  <a:lnTo>
                    <a:pt x="148523" y="330608"/>
                  </a:lnTo>
                  <a:cubicBezTo>
                    <a:pt x="145941" y="349549"/>
                    <a:pt x="129582" y="363324"/>
                    <a:pt x="110641" y="363324"/>
                  </a:cubicBezTo>
                  <a:close/>
                  <a:moveTo>
                    <a:pt x="52957" y="329747"/>
                  </a:moveTo>
                  <a:cubicBezTo>
                    <a:pt x="55540" y="344383"/>
                    <a:pt x="67593" y="354714"/>
                    <a:pt x="82230" y="354714"/>
                  </a:cubicBezTo>
                  <a:lnTo>
                    <a:pt x="110641" y="354714"/>
                  </a:lnTo>
                  <a:cubicBezTo>
                    <a:pt x="125278" y="354714"/>
                    <a:pt x="137331" y="343522"/>
                    <a:pt x="139914" y="329747"/>
                  </a:cubicBezTo>
                  <a:lnTo>
                    <a:pt x="182962" y="42187"/>
                  </a:lnTo>
                  <a:cubicBezTo>
                    <a:pt x="183823" y="33577"/>
                    <a:pt x="182101" y="24968"/>
                    <a:pt x="176074" y="18941"/>
                  </a:cubicBezTo>
                  <a:cubicBezTo>
                    <a:pt x="170047" y="12914"/>
                    <a:pt x="162299" y="8610"/>
                    <a:pt x="153689" y="8610"/>
                  </a:cubicBezTo>
                  <a:lnTo>
                    <a:pt x="38321" y="8610"/>
                  </a:lnTo>
                  <a:cubicBezTo>
                    <a:pt x="29711" y="8610"/>
                    <a:pt x="21963" y="12053"/>
                    <a:pt x="15936" y="18941"/>
                  </a:cubicBezTo>
                  <a:cubicBezTo>
                    <a:pt x="9909" y="25829"/>
                    <a:pt x="7326" y="34438"/>
                    <a:pt x="9048" y="42187"/>
                  </a:cubicBezTo>
                  <a:lnTo>
                    <a:pt x="52957" y="329747"/>
                  </a:lnTo>
                  <a:close/>
                </a:path>
              </a:pathLst>
            </a:custGeom>
            <a:grpFill/>
            <a:ln w="8580" cap="flat">
              <a:solidFill>
                <a:schemeClr val="bg1"/>
              </a:solidFill>
              <a:prstDash val="solid"/>
              <a:miter/>
            </a:ln>
          </p:spPr>
          <p:txBody>
            <a:bodyPr rtlCol="0" anchor="ctr"/>
            <a:lstStyle/>
            <a:p>
              <a:endParaRPr lang="en-IN"/>
            </a:p>
          </p:txBody>
        </p:sp>
      </p:grpSp>
      <p:grpSp>
        <p:nvGrpSpPr>
          <p:cNvPr id="117" name="Group 116">
            <a:extLst>
              <a:ext uri="{FF2B5EF4-FFF2-40B4-BE49-F238E27FC236}">
                <a16:creationId xmlns:a16="http://schemas.microsoft.com/office/drawing/2014/main" id="{6D41C33E-0801-4D5B-AB4F-5D0B8945E60C}"/>
              </a:ext>
            </a:extLst>
          </p:cNvPr>
          <p:cNvGrpSpPr/>
          <p:nvPr/>
        </p:nvGrpSpPr>
        <p:grpSpPr>
          <a:xfrm>
            <a:off x="6847919" y="3263790"/>
            <a:ext cx="608756" cy="576765"/>
            <a:chOff x="9431066" y="4064446"/>
            <a:chExt cx="1304925" cy="1123950"/>
          </a:xfrm>
          <a:solidFill>
            <a:schemeClr val="bg1"/>
          </a:solidFill>
        </p:grpSpPr>
        <p:grpSp>
          <p:nvGrpSpPr>
            <p:cNvPr id="118" name="Graphic 16">
              <a:extLst>
                <a:ext uri="{FF2B5EF4-FFF2-40B4-BE49-F238E27FC236}">
                  <a16:creationId xmlns:a16="http://schemas.microsoft.com/office/drawing/2014/main" id="{89FA43B1-2994-49BE-8CCF-A267533AA4D2}"/>
                </a:ext>
              </a:extLst>
            </p:cNvPr>
            <p:cNvGrpSpPr/>
            <p:nvPr/>
          </p:nvGrpSpPr>
          <p:grpSpPr>
            <a:xfrm>
              <a:off x="9431066" y="4064446"/>
              <a:ext cx="1304925" cy="1123950"/>
              <a:chOff x="9431066" y="4064446"/>
              <a:chExt cx="1304925" cy="1123950"/>
            </a:xfrm>
            <a:grpFill/>
          </p:grpSpPr>
          <p:sp>
            <p:nvSpPr>
              <p:cNvPr id="120" name="Freeform: Shape 119">
                <a:extLst>
                  <a:ext uri="{FF2B5EF4-FFF2-40B4-BE49-F238E27FC236}">
                    <a16:creationId xmlns:a16="http://schemas.microsoft.com/office/drawing/2014/main" id="{C0E83E91-A30B-4ABB-9E21-9E1AA86659FA}"/>
                  </a:ext>
                </a:extLst>
              </p:cNvPr>
              <p:cNvSpPr/>
              <p:nvPr/>
            </p:nvSpPr>
            <p:spPr>
              <a:xfrm>
                <a:off x="9735866" y="4284473"/>
                <a:ext cx="685800" cy="685799"/>
              </a:xfrm>
              <a:custGeom>
                <a:avLst/>
                <a:gdLst>
                  <a:gd name="connsiteX0" fmla="*/ 342900 w 685800"/>
                  <a:gd name="connsiteY0" fmla="*/ 685800 h 685799"/>
                  <a:gd name="connsiteX1" fmla="*/ 0 w 685800"/>
                  <a:gd name="connsiteY1" fmla="*/ 342900 h 685799"/>
                  <a:gd name="connsiteX2" fmla="*/ 342900 w 685800"/>
                  <a:gd name="connsiteY2" fmla="*/ 0 h 685799"/>
                  <a:gd name="connsiteX3" fmla="*/ 685800 w 685800"/>
                  <a:gd name="connsiteY3" fmla="*/ 342900 h 685799"/>
                  <a:gd name="connsiteX4" fmla="*/ 342900 w 685800"/>
                  <a:gd name="connsiteY4" fmla="*/ 685800 h 685799"/>
                  <a:gd name="connsiteX5" fmla="*/ 342900 w 685800"/>
                  <a:gd name="connsiteY5" fmla="*/ 9525 h 685799"/>
                  <a:gd name="connsiteX6" fmla="*/ 9525 w 685800"/>
                  <a:gd name="connsiteY6" fmla="*/ 342900 h 685799"/>
                  <a:gd name="connsiteX7" fmla="*/ 342900 w 685800"/>
                  <a:gd name="connsiteY7" fmla="*/ 676275 h 685799"/>
                  <a:gd name="connsiteX8" fmla="*/ 676275 w 685800"/>
                  <a:gd name="connsiteY8" fmla="*/ 342900 h 685799"/>
                  <a:gd name="connsiteX9" fmla="*/ 342900 w 685800"/>
                  <a:gd name="connsiteY9" fmla="*/ 9525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800" h="685799">
                    <a:moveTo>
                      <a:pt x="342900" y="685800"/>
                    </a:moveTo>
                    <a:cubicBezTo>
                      <a:pt x="153352" y="685800"/>
                      <a:pt x="0" y="532448"/>
                      <a:pt x="0" y="342900"/>
                    </a:cubicBezTo>
                    <a:cubicBezTo>
                      <a:pt x="0" y="153353"/>
                      <a:pt x="153352" y="0"/>
                      <a:pt x="342900" y="0"/>
                    </a:cubicBezTo>
                    <a:cubicBezTo>
                      <a:pt x="532448" y="0"/>
                      <a:pt x="685800" y="153353"/>
                      <a:pt x="685800" y="342900"/>
                    </a:cubicBezTo>
                    <a:cubicBezTo>
                      <a:pt x="685800" y="532448"/>
                      <a:pt x="532448" y="685800"/>
                      <a:pt x="342900" y="685800"/>
                    </a:cubicBezTo>
                    <a:close/>
                    <a:moveTo>
                      <a:pt x="342900" y="9525"/>
                    </a:moveTo>
                    <a:cubicBezTo>
                      <a:pt x="159068" y="9525"/>
                      <a:pt x="9525" y="159067"/>
                      <a:pt x="9525" y="342900"/>
                    </a:cubicBezTo>
                    <a:cubicBezTo>
                      <a:pt x="9525" y="526733"/>
                      <a:pt x="159068" y="676275"/>
                      <a:pt x="342900" y="676275"/>
                    </a:cubicBezTo>
                    <a:cubicBezTo>
                      <a:pt x="526733" y="676275"/>
                      <a:pt x="676275" y="526733"/>
                      <a:pt x="676275" y="342900"/>
                    </a:cubicBezTo>
                    <a:cubicBezTo>
                      <a:pt x="676275" y="159067"/>
                      <a:pt x="526733" y="9525"/>
                      <a:pt x="342900" y="9525"/>
                    </a:cubicBezTo>
                    <a:close/>
                  </a:path>
                </a:pathLst>
              </a:custGeom>
              <a:grpFill/>
              <a:ln w="9525" cap="flat">
                <a:solidFill>
                  <a:schemeClr val="bg1"/>
                </a:solid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CAEC3A69-3F9B-457F-A2A0-1E4CB6B49CF6}"/>
                  </a:ext>
                </a:extLst>
              </p:cNvPr>
              <p:cNvSpPr/>
              <p:nvPr/>
            </p:nvSpPr>
            <p:spPr>
              <a:xfrm>
                <a:off x="9431066" y="4284473"/>
                <a:ext cx="1304925" cy="685799"/>
              </a:xfrm>
              <a:custGeom>
                <a:avLst/>
                <a:gdLst>
                  <a:gd name="connsiteX0" fmla="*/ 1304925 w 1304925"/>
                  <a:gd name="connsiteY0" fmla="*/ 685800 h 685799"/>
                  <a:gd name="connsiteX1" fmla="*/ 0 w 1304925"/>
                  <a:gd name="connsiteY1" fmla="*/ 685800 h 685799"/>
                  <a:gd name="connsiteX2" fmla="*/ 0 w 1304925"/>
                  <a:gd name="connsiteY2" fmla="*/ 0 h 685799"/>
                  <a:gd name="connsiteX3" fmla="*/ 1304925 w 1304925"/>
                  <a:gd name="connsiteY3" fmla="*/ 0 h 685799"/>
                  <a:gd name="connsiteX4" fmla="*/ 1304925 w 1304925"/>
                  <a:gd name="connsiteY4" fmla="*/ 685800 h 685799"/>
                  <a:gd name="connsiteX5" fmla="*/ 9525 w 1304925"/>
                  <a:gd name="connsiteY5" fmla="*/ 676275 h 685799"/>
                  <a:gd name="connsiteX6" fmla="*/ 1295400 w 1304925"/>
                  <a:gd name="connsiteY6" fmla="*/ 676275 h 685799"/>
                  <a:gd name="connsiteX7" fmla="*/ 1295400 w 1304925"/>
                  <a:gd name="connsiteY7" fmla="*/ 9525 h 685799"/>
                  <a:gd name="connsiteX8" fmla="*/ 9525 w 1304925"/>
                  <a:gd name="connsiteY8" fmla="*/ 9525 h 685799"/>
                  <a:gd name="connsiteX9" fmla="*/ 9525 w 1304925"/>
                  <a:gd name="connsiteY9" fmla="*/ 676275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4925" h="685799">
                    <a:moveTo>
                      <a:pt x="1304925" y="685800"/>
                    </a:moveTo>
                    <a:lnTo>
                      <a:pt x="0" y="685800"/>
                    </a:lnTo>
                    <a:lnTo>
                      <a:pt x="0" y="0"/>
                    </a:lnTo>
                    <a:lnTo>
                      <a:pt x="1304925" y="0"/>
                    </a:lnTo>
                    <a:lnTo>
                      <a:pt x="1304925" y="685800"/>
                    </a:lnTo>
                    <a:close/>
                    <a:moveTo>
                      <a:pt x="9525" y="676275"/>
                    </a:moveTo>
                    <a:lnTo>
                      <a:pt x="1295400" y="676275"/>
                    </a:lnTo>
                    <a:lnTo>
                      <a:pt x="1295400" y="9525"/>
                    </a:lnTo>
                    <a:lnTo>
                      <a:pt x="9525" y="9525"/>
                    </a:lnTo>
                    <a:lnTo>
                      <a:pt x="9525" y="676275"/>
                    </a:lnTo>
                    <a:close/>
                  </a:path>
                </a:pathLst>
              </a:custGeom>
              <a:grpFill/>
              <a:ln w="9525" cap="flat">
                <a:solidFill>
                  <a:schemeClr val="bg1"/>
                </a:solidFill>
                <a:prstDash val="solid"/>
                <a:miter/>
              </a:ln>
            </p:spPr>
            <p:txBody>
              <a:bodyPr rtlCol="0" anchor="ctr"/>
              <a:lstStyle/>
              <a:p>
                <a:endParaRPr lang="en-IN"/>
              </a:p>
            </p:txBody>
          </p:sp>
          <p:grpSp>
            <p:nvGrpSpPr>
              <p:cNvPr id="122" name="Graphic 16">
                <a:extLst>
                  <a:ext uri="{FF2B5EF4-FFF2-40B4-BE49-F238E27FC236}">
                    <a16:creationId xmlns:a16="http://schemas.microsoft.com/office/drawing/2014/main" id="{7DB6B7FE-2461-418E-A001-6DF60A0A68D4}"/>
                  </a:ext>
                </a:extLst>
              </p:cNvPr>
              <p:cNvGrpSpPr/>
              <p:nvPr/>
            </p:nvGrpSpPr>
            <p:grpSpPr>
              <a:xfrm>
                <a:off x="9611088" y="4064446"/>
                <a:ext cx="943927" cy="78104"/>
                <a:chOff x="9611088" y="4064446"/>
                <a:chExt cx="943927" cy="78104"/>
              </a:xfrm>
              <a:grpFill/>
            </p:grpSpPr>
            <p:sp>
              <p:nvSpPr>
                <p:cNvPr id="126" name="Freeform: Shape 125">
                  <a:extLst>
                    <a:ext uri="{FF2B5EF4-FFF2-40B4-BE49-F238E27FC236}">
                      <a16:creationId xmlns:a16="http://schemas.microsoft.com/office/drawing/2014/main" id="{C6DF33DB-E3CF-474A-9141-FB9ADA325E3A}"/>
                    </a:ext>
                  </a:extLst>
                </p:cNvPr>
                <p:cNvSpPr/>
                <p:nvPr/>
              </p:nvSpPr>
              <p:spPr>
                <a:xfrm>
                  <a:off x="9621566" y="4098736"/>
                  <a:ext cx="933450" cy="9524"/>
                </a:xfrm>
                <a:custGeom>
                  <a:avLst/>
                  <a:gdLst>
                    <a:gd name="connsiteX0" fmla="*/ 0 w 933450"/>
                    <a:gd name="connsiteY0" fmla="*/ 0 h 9524"/>
                    <a:gd name="connsiteX1" fmla="*/ 933450 w 933450"/>
                    <a:gd name="connsiteY1" fmla="*/ 0 h 9524"/>
                    <a:gd name="connsiteX2" fmla="*/ 933450 w 933450"/>
                    <a:gd name="connsiteY2" fmla="*/ 9525 h 9524"/>
                    <a:gd name="connsiteX3" fmla="*/ 0 w 933450"/>
                    <a:gd name="connsiteY3" fmla="*/ 9525 h 9524"/>
                  </a:gdLst>
                  <a:ahLst/>
                  <a:cxnLst>
                    <a:cxn ang="0">
                      <a:pos x="connsiteX0" y="connsiteY0"/>
                    </a:cxn>
                    <a:cxn ang="0">
                      <a:pos x="connsiteX1" y="connsiteY1"/>
                    </a:cxn>
                    <a:cxn ang="0">
                      <a:pos x="connsiteX2" y="connsiteY2"/>
                    </a:cxn>
                    <a:cxn ang="0">
                      <a:pos x="connsiteX3" y="connsiteY3"/>
                    </a:cxn>
                  </a:cxnLst>
                  <a:rect l="l" t="t" r="r" b="b"/>
                  <a:pathLst>
                    <a:path w="933450" h="9524">
                      <a:moveTo>
                        <a:pt x="0" y="0"/>
                      </a:moveTo>
                      <a:lnTo>
                        <a:pt x="933450" y="0"/>
                      </a:lnTo>
                      <a:lnTo>
                        <a:pt x="933450" y="9525"/>
                      </a:lnTo>
                      <a:lnTo>
                        <a:pt x="0" y="9525"/>
                      </a:lnTo>
                      <a:close/>
                    </a:path>
                  </a:pathLst>
                </a:custGeom>
                <a:grpFill/>
                <a:ln w="9525" cap="flat">
                  <a:solidFill>
                    <a:schemeClr val="bg1"/>
                  </a:solid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E3B9AFBC-1A2E-4FA4-AD36-817739BDBA1E}"/>
                    </a:ext>
                  </a:extLst>
                </p:cNvPr>
                <p:cNvSpPr/>
                <p:nvPr/>
              </p:nvSpPr>
              <p:spPr>
                <a:xfrm>
                  <a:off x="9611088" y="4064446"/>
                  <a:ext cx="48577" cy="78104"/>
                </a:xfrm>
                <a:custGeom>
                  <a:avLst/>
                  <a:gdLst>
                    <a:gd name="connsiteX0" fmla="*/ 41910 w 48577"/>
                    <a:gd name="connsiteY0" fmla="*/ 78105 h 78104"/>
                    <a:gd name="connsiteX1" fmla="*/ 48578 w 48577"/>
                    <a:gd name="connsiteY1" fmla="*/ 70485 h 78104"/>
                    <a:gd name="connsiteX2" fmla="*/ 14288 w 48577"/>
                    <a:gd name="connsiteY2" fmla="*/ 39053 h 78104"/>
                    <a:gd name="connsiteX3" fmla="*/ 48578 w 48577"/>
                    <a:gd name="connsiteY3" fmla="*/ 6668 h 78104"/>
                    <a:gd name="connsiteX4" fmla="*/ 41910 w 48577"/>
                    <a:gd name="connsiteY4" fmla="*/ 0 h 78104"/>
                    <a:gd name="connsiteX5" fmla="*/ 0 w 48577"/>
                    <a:gd name="connsiteY5" fmla="*/ 39053 h 7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77" h="78104">
                      <a:moveTo>
                        <a:pt x="41910" y="78105"/>
                      </a:moveTo>
                      <a:lnTo>
                        <a:pt x="48578" y="70485"/>
                      </a:lnTo>
                      <a:lnTo>
                        <a:pt x="14288" y="39053"/>
                      </a:lnTo>
                      <a:lnTo>
                        <a:pt x="48578" y="6668"/>
                      </a:lnTo>
                      <a:lnTo>
                        <a:pt x="41910" y="0"/>
                      </a:lnTo>
                      <a:lnTo>
                        <a:pt x="0" y="39053"/>
                      </a:lnTo>
                      <a:close/>
                    </a:path>
                  </a:pathLst>
                </a:custGeom>
                <a:grpFill/>
                <a:ln w="9525" cap="flat">
                  <a:solidFill>
                    <a:schemeClr val="bg1"/>
                  </a:solidFill>
                  <a:prstDash val="solid"/>
                  <a:miter/>
                </a:ln>
              </p:spPr>
              <p:txBody>
                <a:bodyPr rtlCol="0" anchor="ctr"/>
                <a:lstStyle/>
                <a:p>
                  <a:endParaRPr lang="en-IN"/>
                </a:p>
              </p:txBody>
            </p:sp>
          </p:grpSp>
          <p:grpSp>
            <p:nvGrpSpPr>
              <p:cNvPr id="123" name="Graphic 16">
                <a:extLst>
                  <a:ext uri="{FF2B5EF4-FFF2-40B4-BE49-F238E27FC236}">
                    <a16:creationId xmlns:a16="http://schemas.microsoft.com/office/drawing/2014/main" id="{81581CD6-7FE5-40E5-B9FA-A8CA6338A86D}"/>
                  </a:ext>
                </a:extLst>
              </p:cNvPr>
              <p:cNvGrpSpPr/>
              <p:nvPr/>
            </p:nvGrpSpPr>
            <p:grpSpPr>
              <a:xfrm>
                <a:off x="9626328" y="5112196"/>
                <a:ext cx="943927" cy="78104"/>
                <a:chOff x="9626328" y="5112196"/>
                <a:chExt cx="943927" cy="78104"/>
              </a:xfrm>
              <a:grpFill/>
            </p:grpSpPr>
            <p:sp>
              <p:nvSpPr>
                <p:cNvPr id="124" name="Freeform: Shape 123">
                  <a:extLst>
                    <a:ext uri="{FF2B5EF4-FFF2-40B4-BE49-F238E27FC236}">
                      <a16:creationId xmlns:a16="http://schemas.microsoft.com/office/drawing/2014/main" id="{9548B1A1-1A6C-4CEC-9FBD-E7C2C2ED3761}"/>
                    </a:ext>
                  </a:extLst>
                </p:cNvPr>
                <p:cNvSpPr/>
                <p:nvPr/>
              </p:nvSpPr>
              <p:spPr>
                <a:xfrm>
                  <a:off x="9626328" y="5146486"/>
                  <a:ext cx="933450" cy="9525"/>
                </a:xfrm>
                <a:custGeom>
                  <a:avLst/>
                  <a:gdLst>
                    <a:gd name="connsiteX0" fmla="*/ 0 w 933450"/>
                    <a:gd name="connsiteY0" fmla="*/ 0 h 9525"/>
                    <a:gd name="connsiteX1" fmla="*/ 933450 w 933450"/>
                    <a:gd name="connsiteY1" fmla="*/ 0 h 9525"/>
                    <a:gd name="connsiteX2" fmla="*/ 933450 w 933450"/>
                    <a:gd name="connsiteY2" fmla="*/ 9525 h 9525"/>
                    <a:gd name="connsiteX3" fmla="*/ 0 w 933450"/>
                    <a:gd name="connsiteY3" fmla="*/ 9525 h 9525"/>
                  </a:gdLst>
                  <a:ahLst/>
                  <a:cxnLst>
                    <a:cxn ang="0">
                      <a:pos x="connsiteX0" y="connsiteY0"/>
                    </a:cxn>
                    <a:cxn ang="0">
                      <a:pos x="connsiteX1" y="connsiteY1"/>
                    </a:cxn>
                    <a:cxn ang="0">
                      <a:pos x="connsiteX2" y="connsiteY2"/>
                    </a:cxn>
                    <a:cxn ang="0">
                      <a:pos x="connsiteX3" y="connsiteY3"/>
                    </a:cxn>
                  </a:cxnLst>
                  <a:rect l="l" t="t" r="r" b="b"/>
                  <a:pathLst>
                    <a:path w="933450" h="9525">
                      <a:moveTo>
                        <a:pt x="0" y="0"/>
                      </a:moveTo>
                      <a:lnTo>
                        <a:pt x="933450" y="0"/>
                      </a:lnTo>
                      <a:lnTo>
                        <a:pt x="933450" y="9525"/>
                      </a:lnTo>
                      <a:lnTo>
                        <a:pt x="0" y="9525"/>
                      </a:lnTo>
                      <a:close/>
                    </a:path>
                  </a:pathLst>
                </a:custGeom>
                <a:grpFill/>
                <a:ln w="9525" cap="flat">
                  <a:solidFill>
                    <a:schemeClr val="bg1"/>
                  </a:solid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D733A193-C7D7-4388-961C-4D124A138522}"/>
                    </a:ext>
                  </a:extLst>
                </p:cNvPr>
                <p:cNvSpPr/>
                <p:nvPr/>
              </p:nvSpPr>
              <p:spPr>
                <a:xfrm>
                  <a:off x="10521678" y="5112196"/>
                  <a:ext cx="48577" cy="78104"/>
                </a:xfrm>
                <a:custGeom>
                  <a:avLst/>
                  <a:gdLst>
                    <a:gd name="connsiteX0" fmla="*/ 6667 w 48577"/>
                    <a:gd name="connsiteY0" fmla="*/ 0 h 78104"/>
                    <a:gd name="connsiteX1" fmla="*/ 0 w 48577"/>
                    <a:gd name="connsiteY1" fmla="*/ 6667 h 78104"/>
                    <a:gd name="connsiteX2" fmla="*/ 34290 w 48577"/>
                    <a:gd name="connsiteY2" fmla="*/ 39052 h 78104"/>
                    <a:gd name="connsiteX3" fmla="*/ 0 w 48577"/>
                    <a:gd name="connsiteY3" fmla="*/ 70485 h 78104"/>
                    <a:gd name="connsiteX4" fmla="*/ 6667 w 48577"/>
                    <a:gd name="connsiteY4" fmla="*/ 78105 h 78104"/>
                    <a:gd name="connsiteX5" fmla="*/ 48577 w 48577"/>
                    <a:gd name="connsiteY5" fmla="*/ 39052 h 7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77" h="78104">
                      <a:moveTo>
                        <a:pt x="6667" y="0"/>
                      </a:moveTo>
                      <a:lnTo>
                        <a:pt x="0" y="6667"/>
                      </a:lnTo>
                      <a:lnTo>
                        <a:pt x="34290" y="39052"/>
                      </a:lnTo>
                      <a:lnTo>
                        <a:pt x="0" y="70485"/>
                      </a:lnTo>
                      <a:lnTo>
                        <a:pt x="6667" y="78105"/>
                      </a:lnTo>
                      <a:lnTo>
                        <a:pt x="48577" y="39052"/>
                      </a:lnTo>
                      <a:close/>
                    </a:path>
                  </a:pathLst>
                </a:custGeom>
                <a:grpFill/>
                <a:ln w="9525" cap="flat">
                  <a:solidFill>
                    <a:schemeClr val="bg1"/>
                  </a:solidFill>
                  <a:prstDash val="solid"/>
                  <a:miter/>
                </a:ln>
              </p:spPr>
              <p:txBody>
                <a:bodyPr rtlCol="0" anchor="ctr"/>
                <a:lstStyle/>
                <a:p>
                  <a:endParaRPr lang="en-IN"/>
                </a:p>
              </p:txBody>
            </p:sp>
          </p:grpSp>
        </p:grpSp>
        <p:sp>
          <p:nvSpPr>
            <p:cNvPr id="119" name="Graphic 20" descr="Dollar">
              <a:extLst>
                <a:ext uri="{FF2B5EF4-FFF2-40B4-BE49-F238E27FC236}">
                  <a16:creationId xmlns:a16="http://schemas.microsoft.com/office/drawing/2014/main" id="{D1F55547-C27F-4CAE-A0DE-D534FC11E0C3}"/>
                </a:ext>
              </a:extLst>
            </p:cNvPr>
            <p:cNvSpPr/>
            <p:nvPr/>
          </p:nvSpPr>
          <p:spPr>
            <a:xfrm>
              <a:off x="9962759" y="4363600"/>
              <a:ext cx="230411" cy="551056"/>
            </a:xfrm>
            <a:custGeom>
              <a:avLst/>
              <a:gdLst>
                <a:gd name="connsiteX0" fmla="*/ 166549 w 171249"/>
                <a:gd name="connsiteY0" fmla="*/ 245993 h 409560"/>
                <a:gd name="connsiteX1" fmla="*/ 153910 w 171249"/>
                <a:gd name="connsiteY1" fmla="*/ 227224 h 409560"/>
                <a:gd name="connsiteX2" fmla="*/ 135741 w 171249"/>
                <a:gd name="connsiteY2" fmla="*/ 214065 h 409560"/>
                <a:gd name="connsiteX3" fmla="*/ 114357 w 171249"/>
                <a:gd name="connsiteY3" fmla="*/ 204602 h 409560"/>
                <a:gd name="connsiteX4" fmla="*/ 91497 w 171249"/>
                <a:gd name="connsiteY4" fmla="*/ 196982 h 409560"/>
                <a:gd name="connsiteX5" fmla="*/ 89716 w 171249"/>
                <a:gd name="connsiteY5" fmla="*/ 196410 h 409560"/>
                <a:gd name="connsiteX6" fmla="*/ 89716 w 171249"/>
                <a:gd name="connsiteY6" fmla="*/ 62036 h 409560"/>
                <a:gd name="connsiteX7" fmla="*/ 92845 w 171249"/>
                <a:gd name="connsiteY7" fmla="*/ 61912 h 409560"/>
                <a:gd name="connsiteX8" fmla="*/ 128749 w 171249"/>
                <a:gd name="connsiteY8" fmla="*/ 68437 h 409560"/>
                <a:gd name="connsiteX9" fmla="*/ 158005 w 171249"/>
                <a:gd name="connsiteY9" fmla="*/ 89297 h 409560"/>
                <a:gd name="connsiteX10" fmla="*/ 164878 w 171249"/>
                <a:gd name="connsiteY10" fmla="*/ 82706 h 409560"/>
                <a:gd name="connsiteX11" fmla="*/ 132440 w 171249"/>
                <a:gd name="connsiteY11" fmla="*/ 59655 h 409560"/>
                <a:gd name="connsiteX12" fmla="*/ 92845 w 171249"/>
                <a:gd name="connsiteY12" fmla="*/ 52387 h 409560"/>
                <a:gd name="connsiteX13" fmla="*/ 89716 w 171249"/>
                <a:gd name="connsiteY13" fmla="*/ 52511 h 409560"/>
                <a:gd name="connsiteX14" fmla="*/ 89716 w 171249"/>
                <a:gd name="connsiteY14" fmla="*/ 0 h 409560"/>
                <a:gd name="connsiteX15" fmla="*/ 80191 w 171249"/>
                <a:gd name="connsiteY15" fmla="*/ 0 h 409560"/>
                <a:gd name="connsiteX16" fmla="*/ 80191 w 171249"/>
                <a:gd name="connsiteY16" fmla="*/ 53154 h 409560"/>
                <a:gd name="connsiteX17" fmla="*/ 57331 w 171249"/>
                <a:gd name="connsiteY17" fmla="*/ 58574 h 409560"/>
                <a:gd name="connsiteX18" fmla="*/ 30971 w 171249"/>
                <a:gd name="connsiteY18" fmla="*/ 75281 h 409560"/>
                <a:gd name="connsiteX19" fmla="*/ 14630 w 171249"/>
                <a:gd name="connsiteY19" fmla="*/ 99570 h 409560"/>
                <a:gd name="connsiteX20" fmla="*/ 9054 w 171249"/>
                <a:gd name="connsiteY20" fmla="*/ 128230 h 409560"/>
                <a:gd name="connsiteX21" fmla="*/ 13687 w 171249"/>
                <a:gd name="connsiteY21" fmla="*/ 155010 h 409560"/>
                <a:gd name="connsiteX22" fmla="*/ 26256 w 171249"/>
                <a:gd name="connsiteY22" fmla="*/ 174731 h 409560"/>
                <a:gd name="connsiteX23" fmla="*/ 44425 w 171249"/>
                <a:gd name="connsiteY23" fmla="*/ 188571 h 409560"/>
                <a:gd name="connsiteX24" fmla="*/ 65856 w 171249"/>
                <a:gd name="connsiteY24" fmla="*/ 198368 h 409560"/>
                <a:gd name="connsiteX25" fmla="*/ 80186 w 171249"/>
                <a:gd name="connsiteY25" fmla="*/ 203373 h 409560"/>
                <a:gd name="connsiteX26" fmla="*/ 80186 w 171249"/>
                <a:gd name="connsiteY26" fmla="*/ 347639 h 409560"/>
                <a:gd name="connsiteX27" fmla="*/ 57683 w 171249"/>
                <a:gd name="connsiteY27" fmla="*/ 345186 h 409560"/>
                <a:gd name="connsiteX28" fmla="*/ 39514 w 171249"/>
                <a:gd name="connsiteY28" fmla="*/ 338842 h 409560"/>
                <a:gd name="connsiteX29" fmla="*/ 26146 w 171249"/>
                <a:gd name="connsiteY29" fmla="*/ 330689 h 409560"/>
                <a:gd name="connsiteX30" fmla="*/ 16497 w 171249"/>
                <a:gd name="connsiteY30" fmla="*/ 322369 h 409560"/>
                <a:gd name="connsiteX31" fmla="*/ 10087 w 171249"/>
                <a:gd name="connsiteY31" fmla="*/ 315863 h 409560"/>
                <a:gd name="connsiteX32" fmla="*/ 7272 w 171249"/>
                <a:gd name="connsiteY32" fmla="*/ 312868 h 409560"/>
                <a:gd name="connsiteX33" fmla="*/ 6896 w 171249"/>
                <a:gd name="connsiteY33" fmla="*/ 312477 h 409560"/>
                <a:gd name="connsiteX34" fmla="*/ 0 w 171249"/>
                <a:gd name="connsiteY34" fmla="*/ 319035 h 409560"/>
                <a:gd name="connsiteX35" fmla="*/ 391 w 171249"/>
                <a:gd name="connsiteY35" fmla="*/ 319445 h 409560"/>
                <a:gd name="connsiteX36" fmla="*/ 3077 w 171249"/>
                <a:gd name="connsiteY36" fmla="*/ 322302 h 409560"/>
                <a:gd name="connsiteX37" fmla="*/ 9844 w 171249"/>
                <a:gd name="connsiteY37" fmla="*/ 329174 h 409560"/>
                <a:gd name="connsiteX38" fmla="*/ 20264 w 171249"/>
                <a:gd name="connsiteY38" fmla="*/ 338190 h 409560"/>
                <a:gd name="connsiteX39" fmla="*/ 35347 w 171249"/>
                <a:gd name="connsiteY39" fmla="*/ 347415 h 409560"/>
                <a:gd name="connsiteX40" fmla="*/ 55440 w 171249"/>
                <a:gd name="connsiteY40" fmla="*/ 354449 h 409560"/>
                <a:gd name="connsiteX41" fmla="*/ 80205 w 171249"/>
                <a:gd name="connsiteY41" fmla="*/ 357173 h 409560"/>
                <a:gd name="connsiteX42" fmla="*/ 80205 w 171249"/>
                <a:gd name="connsiteY42" fmla="*/ 409561 h 409560"/>
                <a:gd name="connsiteX43" fmla="*/ 89730 w 171249"/>
                <a:gd name="connsiteY43" fmla="*/ 409561 h 409560"/>
                <a:gd name="connsiteX44" fmla="*/ 89730 w 171249"/>
                <a:gd name="connsiteY44" fmla="*/ 356830 h 409560"/>
                <a:gd name="connsiteX45" fmla="*/ 119029 w 171249"/>
                <a:gd name="connsiteY45" fmla="*/ 350349 h 409560"/>
                <a:gd name="connsiteX46" fmla="*/ 147361 w 171249"/>
                <a:gd name="connsiteY46" fmla="*/ 331851 h 409560"/>
                <a:gd name="connsiteX47" fmla="*/ 165154 w 171249"/>
                <a:gd name="connsiteY47" fmla="*/ 304610 h 409560"/>
                <a:gd name="connsiteX48" fmla="*/ 171236 w 171249"/>
                <a:gd name="connsiteY48" fmla="*/ 271705 h 409560"/>
                <a:gd name="connsiteX49" fmla="*/ 166549 w 171249"/>
                <a:gd name="connsiteY49" fmla="*/ 245993 h 409560"/>
                <a:gd name="connsiteX50" fmla="*/ 69223 w 171249"/>
                <a:gd name="connsiteY50" fmla="*/ 189457 h 409560"/>
                <a:gd name="connsiteX51" fmla="*/ 49030 w 171249"/>
                <a:gd name="connsiteY51" fmla="*/ 180223 h 409560"/>
                <a:gd name="connsiteX52" fmla="*/ 33133 w 171249"/>
                <a:gd name="connsiteY52" fmla="*/ 168131 h 409560"/>
                <a:gd name="connsiteX53" fmla="*/ 22498 w 171249"/>
                <a:gd name="connsiteY53" fmla="*/ 151462 h 409560"/>
                <a:gd name="connsiteX54" fmla="*/ 18564 w 171249"/>
                <a:gd name="connsiteY54" fmla="*/ 128264 h 409560"/>
                <a:gd name="connsiteX55" fmla="*/ 23436 w 171249"/>
                <a:gd name="connsiteY55" fmla="*/ 103189 h 409560"/>
                <a:gd name="connsiteX56" fmla="*/ 37624 w 171249"/>
                <a:gd name="connsiteY56" fmla="*/ 82110 h 409560"/>
                <a:gd name="connsiteX57" fmla="*/ 60836 w 171249"/>
                <a:gd name="connsiteY57" fmla="*/ 67447 h 409560"/>
                <a:gd name="connsiteX58" fmla="*/ 80191 w 171249"/>
                <a:gd name="connsiteY58" fmla="*/ 62765 h 409560"/>
                <a:gd name="connsiteX59" fmla="*/ 80191 w 171249"/>
                <a:gd name="connsiteY59" fmla="*/ 193377 h 409560"/>
                <a:gd name="connsiteX60" fmla="*/ 69223 w 171249"/>
                <a:gd name="connsiteY60" fmla="*/ 189457 h 409560"/>
                <a:gd name="connsiteX61" fmla="*/ 156277 w 171249"/>
                <a:gd name="connsiteY61" fmla="*/ 301123 h 409560"/>
                <a:gd name="connsiteX62" fmla="*/ 140627 w 171249"/>
                <a:gd name="connsiteY62" fmla="*/ 325117 h 409560"/>
                <a:gd name="connsiteX63" fmla="*/ 115386 w 171249"/>
                <a:gd name="connsiteY63" fmla="*/ 341538 h 409560"/>
                <a:gd name="connsiteX64" fmla="*/ 89702 w 171249"/>
                <a:gd name="connsiteY64" fmla="*/ 347310 h 409560"/>
                <a:gd name="connsiteX65" fmla="*/ 89702 w 171249"/>
                <a:gd name="connsiteY65" fmla="*/ 206407 h 409560"/>
                <a:gd name="connsiteX66" fmla="*/ 111057 w 171249"/>
                <a:gd name="connsiteY66" fmla="*/ 213551 h 409560"/>
                <a:gd name="connsiteX67" fmla="*/ 131288 w 171249"/>
                <a:gd name="connsiteY67" fmla="*/ 222499 h 409560"/>
                <a:gd name="connsiteX68" fmla="*/ 147209 w 171249"/>
                <a:gd name="connsiteY68" fmla="*/ 234015 h 409560"/>
                <a:gd name="connsiteX69" fmla="*/ 157777 w 171249"/>
                <a:gd name="connsiteY69" fmla="*/ 249731 h 409560"/>
                <a:gd name="connsiteX70" fmla="*/ 161682 w 171249"/>
                <a:gd name="connsiteY70" fmla="*/ 271705 h 409560"/>
                <a:gd name="connsiteX71" fmla="*/ 156277 w 171249"/>
                <a:gd name="connsiteY71" fmla="*/ 301123 h 4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249" h="409560">
                  <a:moveTo>
                    <a:pt x="166549" y="245993"/>
                  </a:moveTo>
                  <a:cubicBezTo>
                    <a:pt x="163603" y="238970"/>
                    <a:pt x="159309" y="232594"/>
                    <a:pt x="153910" y="227224"/>
                  </a:cubicBezTo>
                  <a:cubicBezTo>
                    <a:pt x="148530" y="221971"/>
                    <a:pt x="142409" y="217537"/>
                    <a:pt x="135741" y="214065"/>
                  </a:cubicBezTo>
                  <a:cubicBezTo>
                    <a:pt x="128830" y="210442"/>
                    <a:pt x="121686" y="207281"/>
                    <a:pt x="114357" y="204602"/>
                  </a:cubicBezTo>
                  <a:cubicBezTo>
                    <a:pt x="106909" y="201863"/>
                    <a:pt x="99217" y="199301"/>
                    <a:pt x="91497" y="196982"/>
                  </a:cubicBezTo>
                  <a:cubicBezTo>
                    <a:pt x="90897" y="196801"/>
                    <a:pt x="90311" y="196596"/>
                    <a:pt x="89716" y="196410"/>
                  </a:cubicBezTo>
                  <a:lnTo>
                    <a:pt x="89716" y="62036"/>
                  </a:lnTo>
                  <a:cubicBezTo>
                    <a:pt x="90768" y="62008"/>
                    <a:pt x="91773" y="61912"/>
                    <a:pt x="92845" y="61912"/>
                  </a:cubicBezTo>
                  <a:cubicBezTo>
                    <a:pt x="105127" y="61682"/>
                    <a:pt x="117333" y="63900"/>
                    <a:pt x="128749" y="68437"/>
                  </a:cubicBezTo>
                  <a:cubicBezTo>
                    <a:pt x="139824" y="73319"/>
                    <a:pt x="149781" y="80418"/>
                    <a:pt x="158005" y="89297"/>
                  </a:cubicBezTo>
                  <a:lnTo>
                    <a:pt x="164878" y="82706"/>
                  </a:lnTo>
                  <a:cubicBezTo>
                    <a:pt x="155757" y="72883"/>
                    <a:pt x="144717" y="65037"/>
                    <a:pt x="132440" y="59655"/>
                  </a:cubicBezTo>
                  <a:cubicBezTo>
                    <a:pt x="119856" y="54624"/>
                    <a:pt x="106395" y="52153"/>
                    <a:pt x="92845" y="52387"/>
                  </a:cubicBezTo>
                  <a:cubicBezTo>
                    <a:pt x="91778" y="52387"/>
                    <a:pt x="90768" y="52483"/>
                    <a:pt x="89716" y="52511"/>
                  </a:cubicBezTo>
                  <a:lnTo>
                    <a:pt x="89716" y="0"/>
                  </a:lnTo>
                  <a:lnTo>
                    <a:pt x="80191" y="0"/>
                  </a:lnTo>
                  <a:lnTo>
                    <a:pt x="80191" y="53154"/>
                  </a:lnTo>
                  <a:cubicBezTo>
                    <a:pt x="72364" y="53937"/>
                    <a:pt x="64676" y="55760"/>
                    <a:pt x="57331" y="58574"/>
                  </a:cubicBezTo>
                  <a:cubicBezTo>
                    <a:pt x="47522" y="62337"/>
                    <a:pt x="38561" y="68017"/>
                    <a:pt x="30971" y="75281"/>
                  </a:cubicBezTo>
                  <a:cubicBezTo>
                    <a:pt x="23911" y="82167"/>
                    <a:pt x="18348" y="90436"/>
                    <a:pt x="14630" y="99570"/>
                  </a:cubicBezTo>
                  <a:cubicBezTo>
                    <a:pt x="10930" y="108671"/>
                    <a:pt x="9035" y="118405"/>
                    <a:pt x="9054" y="128230"/>
                  </a:cubicBezTo>
                  <a:cubicBezTo>
                    <a:pt x="8865" y="137371"/>
                    <a:pt x="10438" y="146464"/>
                    <a:pt x="13687" y="155010"/>
                  </a:cubicBezTo>
                  <a:cubicBezTo>
                    <a:pt x="16582" y="162325"/>
                    <a:pt x="20848" y="169018"/>
                    <a:pt x="26256" y="174731"/>
                  </a:cubicBezTo>
                  <a:cubicBezTo>
                    <a:pt x="31571" y="180244"/>
                    <a:pt x="37698" y="184911"/>
                    <a:pt x="44425" y="188571"/>
                  </a:cubicBezTo>
                  <a:cubicBezTo>
                    <a:pt x="51330" y="192335"/>
                    <a:pt x="58491" y="195609"/>
                    <a:pt x="65856" y="198368"/>
                  </a:cubicBezTo>
                  <a:cubicBezTo>
                    <a:pt x="70514" y="200125"/>
                    <a:pt x="75324" y="201778"/>
                    <a:pt x="80186" y="203373"/>
                  </a:cubicBezTo>
                  <a:lnTo>
                    <a:pt x="80186" y="347639"/>
                  </a:lnTo>
                  <a:cubicBezTo>
                    <a:pt x="72616" y="347680"/>
                    <a:pt x="65067" y="346857"/>
                    <a:pt x="57683" y="345186"/>
                  </a:cubicBezTo>
                  <a:cubicBezTo>
                    <a:pt x="51418" y="343725"/>
                    <a:pt x="45328" y="341598"/>
                    <a:pt x="39514" y="338842"/>
                  </a:cubicBezTo>
                  <a:cubicBezTo>
                    <a:pt x="34785" y="336601"/>
                    <a:pt x="30304" y="333867"/>
                    <a:pt x="26146" y="330689"/>
                  </a:cubicBezTo>
                  <a:cubicBezTo>
                    <a:pt x="22783" y="328091"/>
                    <a:pt x="19562" y="325313"/>
                    <a:pt x="16497" y="322369"/>
                  </a:cubicBezTo>
                  <a:cubicBezTo>
                    <a:pt x="13786" y="319727"/>
                    <a:pt x="11649" y="317559"/>
                    <a:pt x="10087" y="315863"/>
                  </a:cubicBezTo>
                  <a:cubicBezTo>
                    <a:pt x="8758" y="314435"/>
                    <a:pt x="7882" y="313482"/>
                    <a:pt x="7272" y="312868"/>
                  </a:cubicBezTo>
                  <a:lnTo>
                    <a:pt x="6896" y="312477"/>
                  </a:lnTo>
                  <a:lnTo>
                    <a:pt x="0" y="319035"/>
                  </a:lnTo>
                  <a:lnTo>
                    <a:pt x="391" y="319445"/>
                  </a:lnTo>
                  <a:cubicBezTo>
                    <a:pt x="976" y="320054"/>
                    <a:pt x="1819" y="320931"/>
                    <a:pt x="3077" y="322302"/>
                  </a:cubicBezTo>
                  <a:cubicBezTo>
                    <a:pt x="4724" y="324099"/>
                    <a:pt x="6980" y="326390"/>
                    <a:pt x="9844" y="329174"/>
                  </a:cubicBezTo>
                  <a:cubicBezTo>
                    <a:pt x="13153" y="332365"/>
                    <a:pt x="16632" y="335374"/>
                    <a:pt x="20264" y="338190"/>
                  </a:cubicBezTo>
                  <a:cubicBezTo>
                    <a:pt x="24954" y="341787"/>
                    <a:pt x="30009" y="344879"/>
                    <a:pt x="35347" y="347415"/>
                  </a:cubicBezTo>
                  <a:cubicBezTo>
                    <a:pt x="41776" y="350467"/>
                    <a:pt x="48512" y="352825"/>
                    <a:pt x="55440" y="354449"/>
                  </a:cubicBezTo>
                  <a:cubicBezTo>
                    <a:pt x="63564" y="356303"/>
                    <a:pt x="71873" y="357217"/>
                    <a:pt x="80205" y="357173"/>
                  </a:cubicBezTo>
                  <a:lnTo>
                    <a:pt x="80205" y="409561"/>
                  </a:lnTo>
                  <a:lnTo>
                    <a:pt x="89730" y="409561"/>
                  </a:lnTo>
                  <a:lnTo>
                    <a:pt x="89730" y="356830"/>
                  </a:lnTo>
                  <a:cubicBezTo>
                    <a:pt x="99780" y="356244"/>
                    <a:pt x="109670" y="354056"/>
                    <a:pt x="119029" y="350349"/>
                  </a:cubicBezTo>
                  <a:cubicBezTo>
                    <a:pt x="129608" y="346126"/>
                    <a:pt x="139240" y="339838"/>
                    <a:pt x="147361" y="331851"/>
                  </a:cubicBezTo>
                  <a:cubicBezTo>
                    <a:pt x="155112" y="324098"/>
                    <a:pt x="161170" y="314823"/>
                    <a:pt x="165154" y="304610"/>
                  </a:cubicBezTo>
                  <a:cubicBezTo>
                    <a:pt x="169229" y="294121"/>
                    <a:pt x="171292" y="282958"/>
                    <a:pt x="171236" y="271705"/>
                  </a:cubicBezTo>
                  <a:cubicBezTo>
                    <a:pt x="171418" y="262907"/>
                    <a:pt x="169824" y="254161"/>
                    <a:pt x="166549" y="245993"/>
                  </a:cubicBezTo>
                  <a:close/>
                  <a:moveTo>
                    <a:pt x="69223" y="189457"/>
                  </a:moveTo>
                  <a:cubicBezTo>
                    <a:pt x="62284" y="186855"/>
                    <a:pt x="55536" y="183770"/>
                    <a:pt x="49030" y="180223"/>
                  </a:cubicBezTo>
                  <a:cubicBezTo>
                    <a:pt x="43144" y="177028"/>
                    <a:pt x="37783" y="172950"/>
                    <a:pt x="33133" y="168131"/>
                  </a:cubicBezTo>
                  <a:cubicBezTo>
                    <a:pt x="28558" y="163302"/>
                    <a:pt x="24949" y="157645"/>
                    <a:pt x="22498" y="151462"/>
                  </a:cubicBezTo>
                  <a:cubicBezTo>
                    <a:pt x="19714" y="144052"/>
                    <a:pt x="18379" y="136177"/>
                    <a:pt x="18564" y="128264"/>
                  </a:cubicBezTo>
                  <a:cubicBezTo>
                    <a:pt x="18547" y="119669"/>
                    <a:pt x="20201" y="111152"/>
                    <a:pt x="23436" y="103189"/>
                  </a:cubicBezTo>
                  <a:cubicBezTo>
                    <a:pt x="26662" y="95260"/>
                    <a:pt x="31493" y="88084"/>
                    <a:pt x="37624" y="82110"/>
                  </a:cubicBezTo>
                  <a:cubicBezTo>
                    <a:pt x="44310" y="75728"/>
                    <a:pt x="52201" y="70743"/>
                    <a:pt x="60836" y="67447"/>
                  </a:cubicBezTo>
                  <a:cubicBezTo>
                    <a:pt x="67063" y="65070"/>
                    <a:pt x="73567" y="63497"/>
                    <a:pt x="80191" y="62765"/>
                  </a:cubicBezTo>
                  <a:lnTo>
                    <a:pt x="80191" y="193377"/>
                  </a:lnTo>
                  <a:cubicBezTo>
                    <a:pt x="76476" y="192119"/>
                    <a:pt x="72809" y="190810"/>
                    <a:pt x="69223" y="189457"/>
                  </a:cubicBezTo>
                  <a:close/>
                  <a:moveTo>
                    <a:pt x="156277" y="301123"/>
                  </a:moveTo>
                  <a:cubicBezTo>
                    <a:pt x="152773" y="310116"/>
                    <a:pt x="147445" y="318286"/>
                    <a:pt x="140627" y="325117"/>
                  </a:cubicBezTo>
                  <a:cubicBezTo>
                    <a:pt x="133389" y="332214"/>
                    <a:pt x="124808" y="337797"/>
                    <a:pt x="115386" y="341538"/>
                  </a:cubicBezTo>
                  <a:cubicBezTo>
                    <a:pt x="107179" y="344791"/>
                    <a:pt x="98512" y="346739"/>
                    <a:pt x="89702" y="347310"/>
                  </a:cubicBezTo>
                  <a:lnTo>
                    <a:pt x="89702" y="206407"/>
                  </a:lnTo>
                  <a:cubicBezTo>
                    <a:pt x="96912" y="208593"/>
                    <a:pt x="104094" y="210984"/>
                    <a:pt x="111057" y="213551"/>
                  </a:cubicBezTo>
                  <a:cubicBezTo>
                    <a:pt x="117990" y="216085"/>
                    <a:pt x="124748" y="219075"/>
                    <a:pt x="131288" y="222499"/>
                  </a:cubicBezTo>
                  <a:cubicBezTo>
                    <a:pt x="137131" y="225536"/>
                    <a:pt x="142495" y="229416"/>
                    <a:pt x="147209" y="234015"/>
                  </a:cubicBezTo>
                  <a:cubicBezTo>
                    <a:pt x="151722" y="238515"/>
                    <a:pt x="155312" y="243854"/>
                    <a:pt x="157777" y="249731"/>
                  </a:cubicBezTo>
                  <a:cubicBezTo>
                    <a:pt x="160536" y="256721"/>
                    <a:pt x="161864" y="264193"/>
                    <a:pt x="161682" y="271705"/>
                  </a:cubicBezTo>
                  <a:cubicBezTo>
                    <a:pt x="161744" y="281764"/>
                    <a:pt x="159910" y="291744"/>
                    <a:pt x="156277" y="301123"/>
                  </a:cubicBezTo>
                  <a:close/>
                </a:path>
              </a:pathLst>
            </a:custGeom>
            <a:grpFill/>
            <a:ln w="12700" cap="flat">
              <a:solidFill>
                <a:schemeClr val="bg1"/>
              </a:solidFill>
              <a:prstDash val="solid"/>
              <a:miter/>
            </a:ln>
          </p:spPr>
          <p:txBody>
            <a:bodyPr rtlCol="0" anchor="ctr"/>
            <a:lstStyle/>
            <a:p>
              <a:endParaRPr lang="en-IN"/>
            </a:p>
          </p:txBody>
        </p:sp>
      </p:grpSp>
      <p:grpSp>
        <p:nvGrpSpPr>
          <p:cNvPr id="128" name="Graphic 1">
            <a:extLst>
              <a:ext uri="{FF2B5EF4-FFF2-40B4-BE49-F238E27FC236}">
                <a16:creationId xmlns:a16="http://schemas.microsoft.com/office/drawing/2014/main" id="{34CB593C-9D63-4E66-AA9F-066E6766E4A5}"/>
              </a:ext>
            </a:extLst>
          </p:cNvPr>
          <p:cNvGrpSpPr/>
          <p:nvPr/>
        </p:nvGrpSpPr>
        <p:grpSpPr>
          <a:xfrm>
            <a:off x="7679117" y="4671511"/>
            <a:ext cx="654344" cy="579335"/>
            <a:chOff x="7272023" y="3857998"/>
            <a:chExt cx="1542908" cy="1241853"/>
          </a:xfrm>
          <a:solidFill>
            <a:schemeClr val="bg1"/>
          </a:solidFill>
        </p:grpSpPr>
        <p:grpSp>
          <p:nvGrpSpPr>
            <p:cNvPr id="129" name="Graphic 1">
              <a:extLst>
                <a:ext uri="{FF2B5EF4-FFF2-40B4-BE49-F238E27FC236}">
                  <a16:creationId xmlns:a16="http://schemas.microsoft.com/office/drawing/2014/main" id="{FB6CA842-58E4-4BD6-AFF1-229D0B7A1042}"/>
                </a:ext>
              </a:extLst>
            </p:cNvPr>
            <p:cNvGrpSpPr/>
            <p:nvPr/>
          </p:nvGrpSpPr>
          <p:grpSpPr>
            <a:xfrm>
              <a:off x="7271994" y="3858170"/>
              <a:ext cx="1534710" cy="1240927"/>
              <a:chOff x="7271994" y="3858170"/>
              <a:chExt cx="1534710" cy="1240927"/>
            </a:xfrm>
            <a:grpFill/>
          </p:grpSpPr>
          <p:sp>
            <p:nvSpPr>
              <p:cNvPr id="133" name="Freeform: Shape 132">
                <a:extLst>
                  <a:ext uri="{FF2B5EF4-FFF2-40B4-BE49-F238E27FC236}">
                    <a16:creationId xmlns:a16="http://schemas.microsoft.com/office/drawing/2014/main" id="{F3F9F0D9-8210-4B40-83D7-7C083B923CED}"/>
                  </a:ext>
                </a:extLst>
              </p:cNvPr>
              <p:cNvSpPr/>
              <p:nvPr/>
            </p:nvSpPr>
            <p:spPr>
              <a:xfrm>
                <a:off x="7271994" y="3858170"/>
                <a:ext cx="1534710" cy="1240927"/>
              </a:xfrm>
              <a:custGeom>
                <a:avLst/>
                <a:gdLst>
                  <a:gd name="connsiteX0" fmla="*/ 1376603 w 1534710"/>
                  <a:gd name="connsiteY0" fmla="*/ 1240928 h 1240927"/>
                  <a:gd name="connsiteX1" fmla="*/ 1369830 w 1534710"/>
                  <a:gd name="connsiteY1" fmla="*/ 1239423 h 1240927"/>
                  <a:gd name="connsiteX2" fmla="*/ 1332198 w 1534710"/>
                  <a:gd name="connsiteY2" fmla="*/ 1231896 h 1240927"/>
                  <a:gd name="connsiteX3" fmla="*/ 1314135 w 1534710"/>
                  <a:gd name="connsiteY3" fmla="*/ 1228886 h 1240927"/>
                  <a:gd name="connsiteX4" fmla="*/ 1278761 w 1534710"/>
                  <a:gd name="connsiteY4" fmla="*/ 1222112 h 1240927"/>
                  <a:gd name="connsiteX5" fmla="*/ 1180165 w 1534710"/>
                  <a:gd name="connsiteY5" fmla="*/ 1204049 h 1240927"/>
                  <a:gd name="connsiteX6" fmla="*/ 1127480 w 1534710"/>
                  <a:gd name="connsiteY6" fmla="*/ 1195017 h 1240927"/>
                  <a:gd name="connsiteX7" fmla="*/ 1072538 w 1534710"/>
                  <a:gd name="connsiteY7" fmla="*/ 1185233 h 1240927"/>
                  <a:gd name="connsiteX8" fmla="*/ 988242 w 1534710"/>
                  <a:gd name="connsiteY8" fmla="*/ 1170180 h 1240927"/>
                  <a:gd name="connsiteX9" fmla="*/ 943837 w 1534710"/>
                  <a:gd name="connsiteY9" fmla="*/ 1161901 h 1240927"/>
                  <a:gd name="connsiteX10" fmla="*/ 930289 w 1534710"/>
                  <a:gd name="connsiteY10" fmla="*/ 1143838 h 1240927"/>
                  <a:gd name="connsiteX11" fmla="*/ 928784 w 1534710"/>
                  <a:gd name="connsiteY11" fmla="*/ 1138569 h 1240927"/>
                  <a:gd name="connsiteX12" fmla="*/ 922010 w 1534710"/>
                  <a:gd name="connsiteY12" fmla="*/ 1137064 h 1240927"/>
                  <a:gd name="connsiteX13" fmla="*/ 922010 w 1534710"/>
                  <a:gd name="connsiteY13" fmla="*/ 1137064 h 1240927"/>
                  <a:gd name="connsiteX14" fmla="*/ 760193 w 1534710"/>
                  <a:gd name="connsiteY14" fmla="*/ 1137064 h 1240927"/>
                  <a:gd name="connsiteX15" fmla="*/ 621708 w 1534710"/>
                  <a:gd name="connsiteY15" fmla="*/ 1137064 h 1240927"/>
                  <a:gd name="connsiteX16" fmla="*/ 626976 w 1534710"/>
                  <a:gd name="connsiteY16" fmla="*/ 1148354 h 1240927"/>
                  <a:gd name="connsiteX17" fmla="*/ 626976 w 1534710"/>
                  <a:gd name="connsiteY17" fmla="*/ 1179964 h 1240927"/>
                  <a:gd name="connsiteX18" fmla="*/ 599128 w 1534710"/>
                  <a:gd name="connsiteY18" fmla="*/ 1194264 h 1240927"/>
                  <a:gd name="connsiteX19" fmla="*/ 557733 w 1534710"/>
                  <a:gd name="connsiteY19" fmla="*/ 1195017 h 1240927"/>
                  <a:gd name="connsiteX20" fmla="*/ 544938 w 1534710"/>
                  <a:gd name="connsiteY20" fmla="*/ 1195017 h 1240927"/>
                  <a:gd name="connsiteX21" fmla="*/ 379358 w 1534710"/>
                  <a:gd name="connsiteY21" fmla="*/ 1195017 h 1240927"/>
                  <a:gd name="connsiteX22" fmla="*/ 319147 w 1534710"/>
                  <a:gd name="connsiteY22" fmla="*/ 1195017 h 1240927"/>
                  <a:gd name="connsiteX23" fmla="*/ 315384 w 1534710"/>
                  <a:gd name="connsiteY23" fmla="*/ 1195017 h 1240927"/>
                  <a:gd name="connsiteX24" fmla="*/ 45187 w 1534710"/>
                  <a:gd name="connsiteY24" fmla="*/ 1195017 h 1240927"/>
                  <a:gd name="connsiteX25" fmla="*/ 3039 w 1534710"/>
                  <a:gd name="connsiteY25" fmla="*/ 1179212 h 1240927"/>
                  <a:gd name="connsiteX26" fmla="*/ 11318 w 1534710"/>
                  <a:gd name="connsiteY26" fmla="*/ 1134806 h 1240927"/>
                  <a:gd name="connsiteX27" fmla="*/ 46692 w 1534710"/>
                  <a:gd name="connsiteY27" fmla="*/ 1076100 h 1240927"/>
                  <a:gd name="connsiteX28" fmla="*/ 100129 w 1534710"/>
                  <a:gd name="connsiteY28" fmla="*/ 987289 h 1240927"/>
                  <a:gd name="connsiteX29" fmla="*/ 184425 w 1534710"/>
                  <a:gd name="connsiteY29" fmla="*/ 845040 h 1240927"/>
                  <a:gd name="connsiteX30" fmla="*/ 219046 w 1534710"/>
                  <a:gd name="connsiteY30" fmla="*/ 787087 h 1240927"/>
                  <a:gd name="connsiteX31" fmla="*/ 264957 w 1534710"/>
                  <a:gd name="connsiteY31" fmla="*/ 711071 h 1240927"/>
                  <a:gd name="connsiteX32" fmla="*/ 283773 w 1534710"/>
                  <a:gd name="connsiteY32" fmla="*/ 679460 h 1240927"/>
                  <a:gd name="connsiteX33" fmla="*/ 297321 w 1534710"/>
                  <a:gd name="connsiteY33" fmla="*/ 656881 h 1240927"/>
                  <a:gd name="connsiteX34" fmla="*/ 320652 w 1534710"/>
                  <a:gd name="connsiteY34" fmla="*/ 636559 h 1240927"/>
                  <a:gd name="connsiteX35" fmla="*/ 320652 w 1534710"/>
                  <a:gd name="connsiteY35" fmla="*/ 570327 h 1240927"/>
                  <a:gd name="connsiteX36" fmla="*/ 320652 w 1534710"/>
                  <a:gd name="connsiteY36" fmla="*/ 539469 h 1240927"/>
                  <a:gd name="connsiteX37" fmla="*/ 302589 w 1534710"/>
                  <a:gd name="connsiteY37" fmla="*/ 522158 h 1240927"/>
                  <a:gd name="connsiteX38" fmla="*/ 237862 w 1534710"/>
                  <a:gd name="connsiteY38" fmla="*/ 522158 h 1240927"/>
                  <a:gd name="connsiteX39" fmla="*/ 208509 w 1534710"/>
                  <a:gd name="connsiteY39" fmla="*/ 522158 h 1240927"/>
                  <a:gd name="connsiteX40" fmla="*/ 200230 w 1534710"/>
                  <a:gd name="connsiteY40" fmla="*/ 522158 h 1240927"/>
                  <a:gd name="connsiteX41" fmla="*/ 180662 w 1534710"/>
                  <a:gd name="connsiteY41" fmla="*/ 510869 h 1240927"/>
                  <a:gd name="connsiteX42" fmla="*/ 188941 w 1534710"/>
                  <a:gd name="connsiteY42" fmla="*/ 492053 h 1240927"/>
                  <a:gd name="connsiteX43" fmla="*/ 207757 w 1534710"/>
                  <a:gd name="connsiteY43" fmla="*/ 475495 h 1240927"/>
                  <a:gd name="connsiteX44" fmla="*/ 242378 w 1534710"/>
                  <a:gd name="connsiteY44" fmla="*/ 446142 h 1240927"/>
                  <a:gd name="connsiteX45" fmla="*/ 339468 w 1534710"/>
                  <a:gd name="connsiteY45" fmla="*/ 365610 h 1240927"/>
                  <a:gd name="connsiteX46" fmla="*/ 353016 w 1534710"/>
                  <a:gd name="connsiteY46" fmla="*/ 354320 h 1240927"/>
                  <a:gd name="connsiteX47" fmla="*/ 410216 w 1534710"/>
                  <a:gd name="connsiteY47" fmla="*/ 306904 h 1240927"/>
                  <a:gd name="connsiteX48" fmla="*/ 523112 w 1534710"/>
                  <a:gd name="connsiteY48" fmla="*/ 212824 h 1240927"/>
                  <a:gd name="connsiteX49" fmla="*/ 661597 w 1534710"/>
                  <a:gd name="connsiteY49" fmla="*/ 95413 h 1240927"/>
                  <a:gd name="connsiteX50" fmla="*/ 741377 w 1534710"/>
                  <a:gd name="connsiteY50" fmla="*/ 27675 h 1240927"/>
                  <a:gd name="connsiteX51" fmla="*/ 753419 w 1534710"/>
                  <a:gd name="connsiteY51" fmla="*/ 17891 h 1240927"/>
                  <a:gd name="connsiteX52" fmla="*/ 767719 w 1534710"/>
                  <a:gd name="connsiteY52" fmla="*/ 5849 h 1240927"/>
                  <a:gd name="connsiteX53" fmla="*/ 793309 w 1534710"/>
                  <a:gd name="connsiteY53" fmla="*/ 4343 h 1240927"/>
                  <a:gd name="connsiteX54" fmla="*/ 797825 w 1534710"/>
                  <a:gd name="connsiteY54" fmla="*/ 8107 h 1240927"/>
                  <a:gd name="connsiteX55" fmla="*/ 810620 w 1534710"/>
                  <a:gd name="connsiteY55" fmla="*/ 17891 h 1240927"/>
                  <a:gd name="connsiteX56" fmla="*/ 915236 w 1534710"/>
                  <a:gd name="connsiteY56" fmla="*/ 111218 h 1240927"/>
                  <a:gd name="connsiteX57" fmla="*/ 923515 w 1534710"/>
                  <a:gd name="connsiteY57" fmla="*/ 117992 h 1240927"/>
                  <a:gd name="connsiteX58" fmla="*/ 1003295 w 1534710"/>
                  <a:gd name="connsiteY58" fmla="*/ 187987 h 1240927"/>
                  <a:gd name="connsiteX59" fmla="*/ 1040927 w 1534710"/>
                  <a:gd name="connsiteY59" fmla="*/ 221103 h 1240927"/>
                  <a:gd name="connsiteX60" fmla="*/ 1077806 w 1534710"/>
                  <a:gd name="connsiteY60" fmla="*/ 253467 h 1240927"/>
                  <a:gd name="connsiteX61" fmla="*/ 1122964 w 1534710"/>
                  <a:gd name="connsiteY61" fmla="*/ 293356 h 1240927"/>
                  <a:gd name="connsiteX62" fmla="*/ 1160596 w 1534710"/>
                  <a:gd name="connsiteY62" fmla="*/ 307657 h 1240927"/>
                  <a:gd name="connsiteX63" fmla="*/ 1241881 w 1534710"/>
                  <a:gd name="connsiteY63" fmla="*/ 322709 h 1240927"/>
                  <a:gd name="connsiteX64" fmla="*/ 1293061 w 1534710"/>
                  <a:gd name="connsiteY64" fmla="*/ 330988 h 1240927"/>
                  <a:gd name="connsiteX65" fmla="*/ 1338972 w 1534710"/>
                  <a:gd name="connsiteY65" fmla="*/ 339267 h 1240927"/>
                  <a:gd name="connsiteX66" fmla="*/ 1400688 w 1534710"/>
                  <a:gd name="connsiteY66" fmla="*/ 349804 h 1240927"/>
                  <a:gd name="connsiteX67" fmla="*/ 1399935 w 1534710"/>
                  <a:gd name="connsiteY67" fmla="*/ 357331 h 1240927"/>
                  <a:gd name="connsiteX68" fmla="*/ 1337466 w 1534710"/>
                  <a:gd name="connsiteY68" fmla="*/ 346794 h 1240927"/>
                  <a:gd name="connsiteX69" fmla="*/ 1291555 w 1534710"/>
                  <a:gd name="connsiteY69" fmla="*/ 338515 h 1240927"/>
                  <a:gd name="connsiteX70" fmla="*/ 1239623 w 1534710"/>
                  <a:gd name="connsiteY70" fmla="*/ 329483 h 1240927"/>
                  <a:gd name="connsiteX71" fmla="*/ 1158338 w 1534710"/>
                  <a:gd name="connsiteY71" fmla="*/ 314430 h 1240927"/>
                  <a:gd name="connsiteX72" fmla="*/ 1116943 w 1534710"/>
                  <a:gd name="connsiteY72" fmla="*/ 297872 h 1240927"/>
                  <a:gd name="connsiteX73" fmla="*/ 1105654 w 1534710"/>
                  <a:gd name="connsiteY73" fmla="*/ 287335 h 1240927"/>
                  <a:gd name="connsiteX74" fmla="*/ 1099633 w 1534710"/>
                  <a:gd name="connsiteY74" fmla="*/ 324967 h 1240927"/>
                  <a:gd name="connsiteX75" fmla="*/ 1086085 w 1534710"/>
                  <a:gd name="connsiteY75" fmla="*/ 409263 h 1240927"/>
                  <a:gd name="connsiteX76" fmla="*/ 1086838 w 1534710"/>
                  <a:gd name="connsiteY76" fmla="*/ 410015 h 1240927"/>
                  <a:gd name="connsiteX77" fmla="*/ 1086085 w 1534710"/>
                  <a:gd name="connsiteY77" fmla="*/ 410768 h 1240927"/>
                  <a:gd name="connsiteX78" fmla="*/ 1081569 w 1534710"/>
                  <a:gd name="connsiteY78" fmla="*/ 434852 h 1240927"/>
                  <a:gd name="connsiteX79" fmla="*/ 1071033 w 1534710"/>
                  <a:gd name="connsiteY79" fmla="*/ 492806 h 1240927"/>
                  <a:gd name="connsiteX80" fmla="*/ 1060496 w 1534710"/>
                  <a:gd name="connsiteY80" fmla="*/ 551511 h 1240927"/>
                  <a:gd name="connsiteX81" fmla="*/ 1048453 w 1534710"/>
                  <a:gd name="connsiteY81" fmla="*/ 618496 h 1240927"/>
                  <a:gd name="connsiteX82" fmla="*/ 1045443 w 1534710"/>
                  <a:gd name="connsiteY82" fmla="*/ 636559 h 1240927"/>
                  <a:gd name="connsiteX83" fmla="*/ 1034906 w 1534710"/>
                  <a:gd name="connsiteY83" fmla="*/ 691502 h 1240927"/>
                  <a:gd name="connsiteX84" fmla="*/ 1026627 w 1534710"/>
                  <a:gd name="connsiteY84" fmla="*/ 736660 h 1240927"/>
                  <a:gd name="connsiteX85" fmla="*/ 1016843 w 1534710"/>
                  <a:gd name="connsiteY85" fmla="*/ 790850 h 1240927"/>
                  <a:gd name="connsiteX86" fmla="*/ 1014585 w 1534710"/>
                  <a:gd name="connsiteY86" fmla="*/ 804398 h 1240927"/>
                  <a:gd name="connsiteX87" fmla="*/ 1010069 w 1534710"/>
                  <a:gd name="connsiteY87" fmla="*/ 829988 h 1240927"/>
                  <a:gd name="connsiteX88" fmla="*/ 1001790 w 1534710"/>
                  <a:gd name="connsiteY88" fmla="*/ 873641 h 1240927"/>
                  <a:gd name="connsiteX89" fmla="*/ 993511 w 1534710"/>
                  <a:gd name="connsiteY89" fmla="*/ 919551 h 1240927"/>
                  <a:gd name="connsiteX90" fmla="*/ 992758 w 1534710"/>
                  <a:gd name="connsiteY90" fmla="*/ 924820 h 1240927"/>
                  <a:gd name="connsiteX91" fmla="*/ 981468 w 1534710"/>
                  <a:gd name="connsiteY91" fmla="*/ 988042 h 1240927"/>
                  <a:gd name="connsiteX92" fmla="*/ 972437 w 1534710"/>
                  <a:gd name="connsiteY92" fmla="*/ 1038468 h 1240927"/>
                  <a:gd name="connsiteX93" fmla="*/ 944589 w 1534710"/>
                  <a:gd name="connsiteY93" fmla="*/ 1154375 h 1240927"/>
                  <a:gd name="connsiteX94" fmla="*/ 984479 w 1534710"/>
                  <a:gd name="connsiteY94" fmla="*/ 1161901 h 1240927"/>
                  <a:gd name="connsiteX95" fmla="*/ 1068775 w 1534710"/>
                  <a:gd name="connsiteY95" fmla="*/ 1176954 h 1240927"/>
                  <a:gd name="connsiteX96" fmla="*/ 1124470 w 1534710"/>
                  <a:gd name="connsiteY96" fmla="*/ 1186738 h 1240927"/>
                  <a:gd name="connsiteX97" fmla="*/ 1177154 w 1534710"/>
                  <a:gd name="connsiteY97" fmla="*/ 1195770 h 1240927"/>
                  <a:gd name="connsiteX98" fmla="*/ 1276503 w 1534710"/>
                  <a:gd name="connsiteY98" fmla="*/ 1213833 h 1240927"/>
                  <a:gd name="connsiteX99" fmla="*/ 1311877 w 1534710"/>
                  <a:gd name="connsiteY99" fmla="*/ 1220607 h 1240927"/>
                  <a:gd name="connsiteX100" fmla="*/ 1329940 w 1534710"/>
                  <a:gd name="connsiteY100" fmla="*/ 1223617 h 1240927"/>
                  <a:gd name="connsiteX101" fmla="*/ 1369077 w 1534710"/>
                  <a:gd name="connsiteY101" fmla="*/ 1231896 h 1240927"/>
                  <a:gd name="connsiteX102" fmla="*/ 1381119 w 1534710"/>
                  <a:gd name="connsiteY102" fmla="*/ 1225875 h 1240927"/>
                  <a:gd name="connsiteX103" fmla="*/ 1385635 w 1534710"/>
                  <a:gd name="connsiteY103" fmla="*/ 1207812 h 1240927"/>
                  <a:gd name="connsiteX104" fmla="*/ 1392409 w 1534710"/>
                  <a:gd name="connsiteY104" fmla="*/ 1163406 h 1240927"/>
                  <a:gd name="connsiteX105" fmla="*/ 1396925 w 1534710"/>
                  <a:gd name="connsiteY105" fmla="*/ 1140074 h 1240927"/>
                  <a:gd name="connsiteX106" fmla="*/ 1397677 w 1534710"/>
                  <a:gd name="connsiteY106" fmla="*/ 1132548 h 1240927"/>
                  <a:gd name="connsiteX107" fmla="*/ 1406709 w 1534710"/>
                  <a:gd name="connsiteY107" fmla="*/ 1081369 h 1240927"/>
                  <a:gd name="connsiteX108" fmla="*/ 1417999 w 1534710"/>
                  <a:gd name="connsiteY108" fmla="*/ 1021158 h 1240927"/>
                  <a:gd name="connsiteX109" fmla="*/ 1418751 w 1534710"/>
                  <a:gd name="connsiteY109" fmla="*/ 1016642 h 1240927"/>
                  <a:gd name="connsiteX110" fmla="*/ 1422514 w 1534710"/>
                  <a:gd name="connsiteY110" fmla="*/ 991805 h 1240927"/>
                  <a:gd name="connsiteX111" fmla="*/ 1430794 w 1534710"/>
                  <a:gd name="connsiteY111" fmla="*/ 945894 h 1240927"/>
                  <a:gd name="connsiteX112" fmla="*/ 1434557 w 1534710"/>
                  <a:gd name="connsiteY112" fmla="*/ 925573 h 1240927"/>
                  <a:gd name="connsiteX113" fmla="*/ 1439072 w 1534710"/>
                  <a:gd name="connsiteY113" fmla="*/ 899983 h 1240927"/>
                  <a:gd name="connsiteX114" fmla="*/ 1448857 w 1534710"/>
                  <a:gd name="connsiteY114" fmla="*/ 848051 h 1240927"/>
                  <a:gd name="connsiteX115" fmla="*/ 1451115 w 1534710"/>
                  <a:gd name="connsiteY115" fmla="*/ 832998 h 1240927"/>
                  <a:gd name="connsiteX116" fmla="*/ 1463157 w 1534710"/>
                  <a:gd name="connsiteY116" fmla="*/ 763755 h 1240927"/>
                  <a:gd name="connsiteX117" fmla="*/ 1481973 w 1534710"/>
                  <a:gd name="connsiteY117" fmla="*/ 658386 h 1240927"/>
                  <a:gd name="connsiteX118" fmla="*/ 1482725 w 1534710"/>
                  <a:gd name="connsiteY118" fmla="*/ 653118 h 1240927"/>
                  <a:gd name="connsiteX119" fmla="*/ 1489499 w 1534710"/>
                  <a:gd name="connsiteY119" fmla="*/ 614733 h 1240927"/>
                  <a:gd name="connsiteX120" fmla="*/ 1502294 w 1534710"/>
                  <a:gd name="connsiteY120" fmla="*/ 537964 h 1240927"/>
                  <a:gd name="connsiteX121" fmla="*/ 1512078 w 1534710"/>
                  <a:gd name="connsiteY121" fmla="*/ 484527 h 1240927"/>
                  <a:gd name="connsiteX122" fmla="*/ 1518852 w 1534710"/>
                  <a:gd name="connsiteY122" fmla="*/ 446895 h 1240927"/>
                  <a:gd name="connsiteX123" fmla="*/ 1524873 w 1534710"/>
                  <a:gd name="connsiteY123" fmla="*/ 412273 h 1240927"/>
                  <a:gd name="connsiteX124" fmla="*/ 1526379 w 1534710"/>
                  <a:gd name="connsiteY124" fmla="*/ 397973 h 1240927"/>
                  <a:gd name="connsiteX125" fmla="*/ 1527131 w 1534710"/>
                  <a:gd name="connsiteY125" fmla="*/ 389694 h 1240927"/>
                  <a:gd name="connsiteX126" fmla="*/ 1524121 w 1534710"/>
                  <a:gd name="connsiteY126" fmla="*/ 382920 h 1240927"/>
                  <a:gd name="connsiteX127" fmla="*/ 1504552 w 1534710"/>
                  <a:gd name="connsiteY127" fmla="*/ 378405 h 1240927"/>
                  <a:gd name="connsiteX128" fmla="*/ 1466167 w 1534710"/>
                  <a:gd name="connsiteY128" fmla="*/ 373136 h 1240927"/>
                  <a:gd name="connsiteX129" fmla="*/ 1465415 w 1534710"/>
                  <a:gd name="connsiteY129" fmla="*/ 365610 h 1240927"/>
                  <a:gd name="connsiteX130" fmla="*/ 1506057 w 1534710"/>
                  <a:gd name="connsiteY130" fmla="*/ 370878 h 1240927"/>
                  <a:gd name="connsiteX131" fmla="*/ 1524873 w 1534710"/>
                  <a:gd name="connsiteY131" fmla="*/ 375394 h 1240927"/>
                  <a:gd name="connsiteX132" fmla="*/ 1534657 w 1534710"/>
                  <a:gd name="connsiteY132" fmla="*/ 390447 h 1240927"/>
                  <a:gd name="connsiteX133" fmla="*/ 1533905 w 1534710"/>
                  <a:gd name="connsiteY133" fmla="*/ 397973 h 1240927"/>
                  <a:gd name="connsiteX134" fmla="*/ 1531647 w 1534710"/>
                  <a:gd name="connsiteY134" fmla="*/ 413779 h 1240927"/>
                  <a:gd name="connsiteX135" fmla="*/ 1525626 w 1534710"/>
                  <a:gd name="connsiteY135" fmla="*/ 447647 h 1240927"/>
                  <a:gd name="connsiteX136" fmla="*/ 1518852 w 1534710"/>
                  <a:gd name="connsiteY136" fmla="*/ 486032 h 1240927"/>
                  <a:gd name="connsiteX137" fmla="*/ 1509821 w 1534710"/>
                  <a:gd name="connsiteY137" fmla="*/ 538717 h 1240927"/>
                  <a:gd name="connsiteX138" fmla="*/ 1497026 w 1534710"/>
                  <a:gd name="connsiteY138" fmla="*/ 615486 h 1240927"/>
                  <a:gd name="connsiteX139" fmla="*/ 1490252 w 1534710"/>
                  <a:gd name="connsiteY139" fmla="*/ 653870 h 1240927"/>
                  <a:gd name="connsiteX140" fmla="*/ 1489499 w 1534710"/>
                  <a:gd name="connsiteY140" fmla="*/ 659139 h 1240927"/>
                  <a:gd name="connsiteX141" fmla="*/ 1470683 w 1534710"/>
                  <a:gd name="connsiteY141" fmla="*/ 764508 h 1240927"/>
                  <a:gd name="connsiteX142" fmla="*/ 1458641 w 1534710"/>
                  <a:gd name="connsiteY142" fmla="*/ 832998 h 1240927"/>
                  <a:gd name="connsiteX143" fmla="*/ 1456383 w 1534710"/>
                  <a:gd name="connsiteY143" fmla="*/ 848051 h 1240927"/>
                  <a:gd name="connsiteX144" fmla="*/ 1446599 w 1534710"/>
                  <a:gd name="connsiteY144" fmla="*/ 900735 h 1240927"/>
                  <a:gd name="connsiteX145" fmla="*/ 1442083 w 1534710"/>
                  <a:gd name="connsiteY145" fmla="*/ 925573 h 1240927"/>
                  <a:gd name="connsiteX146" fmla="*/ 1438320 w 1534710"/>
                  <a:gd name="connsiteY146" fmla="*/ 946646 h 1240927"/>
                  <a:gd name="connsiteX147" fmla="*/ 1430041 w 1534710"/>
                  <a:gd name="connsiteY147" fmla="*/ 991805 h 1240927"/>
                  <a:gd name="connsiteX148" fmla="*/ 1426278 w 1534710"/>
                  <a:gd name="connsiteY148" fmla="*/ 1017394 h 1240927"/>
                  <a:gd name="connsiteX149" fmla="*/ 1425525 w 1534710"/>
                  <a:gd name="connsiteY149" fmla="*/ 1021910 h 1240927"/>
                  <a:gd name="connsiteX150" fmla="*/ 1414235 w 1534710"/>
                  <a:gd name="connsiteY150" fmla="*/ 1082874 h 1240927"/>
                  <a:gd name="connsiteX151" fmla="*/ 1405204 w 1534710"/>
                  <a:gd name="connsiteY151" fmla="*/ 1134053 h 1240927"/>
                  <a:gd name="connsiteX152" fmla="*/ 1404451 w 1534710"/>
                  <a:gd name="connsiteY152" fmla="*/ 1141580 h 1240927"/>
                  <a:gd name="connsiteX153" fmla="*/ 1399935 w 1534710"/>
                  <a:gd name="connsiteY153" fmla="*/ 1165664 h 1240927"/>
                  <a:gd name="connsiteX154" fmla="*/ 1393162 w 1534710"/>
                  <a:gd name="connsiteY154" fmla="*/ 1208565 h 1240927"/>
                  <a:gd name="connsiteX155" fmla="*/ 1388646 w 1534710"/>
                  <a:gd name="connsiteY155" fmla="*/ 1228886 h 1240927"/>
                  <a:gd name="connsiteX156" fmla="*/ 1376603 w 1534710"/>
                  <a:gd name="connsiteY156" fmla="*/ 1240928 h 1240927"/>
                  <a:gd name="connsiteX157" fmla="*/ 544938 w 1534710"/>
                  <a:gd name="connsiteY157" fmla="*/ 1186738 h 1240927"/>
                  <a:gd name="connsiteX158" fmla="*/ 556981 w 1534710"/>
                  <a:gd name="connsiteY158" fmla="*/ 1186738 h 1240927"/>
                  <a:gd name="connsiteX159" fmla="*/ 598376 w 1534710"/>
                  <a:gd name="connsiteY159" fmla="*/ 1185985 h 1240927"/>
                  <a:gd name="connsiteX160" fmla="*/ 620202 w 1534710"/>
                  <a:gd name="connsiteY160" fmla="*/ 1175448 h 1240927"/>
                  <a:gd name="connsiteX161" fmla="*/ 619450 w 1534710"/>
                  <a:gd name="connsiteY161" fmla="*/ 1151364 h 1240927"/>
                  <a:gd name="connsiteX162" fmla="*/ 603644 w 1534710"/>
                  <a:gd name="connsiteY162" fmla="*/ 1121259 h 1240927"/>
                  <a:gd name="connsiteX163" fmla="*/ 569775 w 1534710"/>
                  <a:gd name="connsiteY163" fmla="*/ 1061800 h 1240927"/>
                  <a:gd name="connsiteX164" fmla="*/ 547949 w 1534710"/>
                  <a:gd name="connsiteY164" fmla="*/ 1021910 h 1240927"/>
                  <a:gd name="connsiteX165" fmla="*/ 511822 w 1534710"/>
                  <a:gd name="connsiteY165" fmla="*/ 955678 h 1240927"/>
                  <a:gd name="connsiteX166" fmla="*/ 488491 w 1534710"/>
                  <a:gd name="connsiteY166" fmla="*/ 912778 h 1240927"/>
                  <a:gd name="connsiteX167" fmla="*/ 440322 w 1534710"/>
                  <a:gd name="connsiteY167" fmla="*/ 826977 h 1240927"/>
                  <a:gd name="connsiteX168" fmla="*/ 399679 w 1534710"/>
                  <a:gd name="connsiteY168" fmla="*/ 754724 h 1240927"/>
                  <a:gd name="connsiteX169" fmla="*/ 377853 w 1534710"/>
                  <a:gd name="connsiteY169" fmla="*/ 714834 h 1240927"/>
                  <a:gd name="connsiteX170" fmla="*/ 347747 w 1534710"/>
                  <a:gd name="connsiteY170" fmla="*/ 660644 h 1240927"/>
                  <a:gd name="connsiteX171" fmla="*/ 325168 w 1534710"/>
                  <a:gd name="connsiteY171" fmla="*/ 641828 h 1240927"/>
                  <a:gd name="connsiteX172" fmla="*/ 325168 w 1534710"/>
                  <a:gd name="connsiteY172" fmla="*/ 641828 h 1240927"/>
                  <a:gd name="connsiteX173" fmla="*/ 302589 w 1534710"/>
                  <a:gd name="connsiteY173" fmla="*/ 659139 h 1240927"/>
                  <a:gd name="connsiteX174" fmla="*/ 289042 w 1534710"/>
                  <a:gd name="connsiteY174" fmla="*/ 681718 h 1240927"/>
                  <a:gd name="connsiteX175" fmla="*/ 270226 w 1534710"/>
                  <a:gd name="connsiteY175" fmla="*/ 713329 h 1240927"/>
                  <a:gd name="connsiteX176" fmla="*/ 224315 w 1534710"/>
                  <a:gd name="connsiteY176" fmla="*/ 789345 h 1240927"/>
                  <a:gd name="connsiteX177" fmla="*/ 189693 w 1534710"/>
                  <a:gd name="connsiteY177" fmla="*/ 847298 h 1240927"/>
                  <a:gd name="connsiteX178" fmla="*/ 105398 w 1534710"/>
                  <a:gd name="connsiteY178" fmla="*/ 989547 h 1240927"/>
                  <a:gd name="connsiteX179" fmla="*/ 51961 w 1534710"/>
                  <a:gd name="connsiteY179" fmla="*/ 1078358 h 1240927"/>
                  <a:gd name="connsiteX180" fmla="*/ 16587 w 1534710"/>
                  <a:gd name="connsiteY180" fmla="*/ 1137064 h 1240927"/>
                  <a:gd name="connsiteX181" fmla="*/ 8307 w 1534710"/>
                  <a:gd name="connsiteY181" fmla="*/ 1173943 h 1240927"/>
                  <a:gd name="connsiteX182" fmla="*/ 43681 w 1534710"/>
                  <a:gd name="connsiteY182" fmla="*/ 1185985 h 1240927"/>
                  <a:gd name="connsiteX183" fmla="*/ 310115 w 1534710"/>
                  <a:gd name="connsiteY183" fmla="*/ 1185985 h 1240927"/>
                  <a:gd name="connsiteX184" fmla="*/ 310115 w 1534710"/>
                  <a:gd name="connsiteY184" fmla="*/ 1185985 h 1240927"/>
                  <a:gd name="connsiteX185" fmla="*/ 377100 w 1534710"/>
                  <a:gd name="connsiteY185" fmla="*/ 1185985 h 1240927"/>
                  <a:gd name="connsiteX186" fmla="*/ 542681 w 1534710"/>
                  <a:gd name="connsiteY186" fmla="*/ 1185985 h 1240927"/>
                  <a:gd name="connsiteX187" fmla="*/ 544938 w 1534710"/>
                  <a:gd name="connsiteY187" fmla="*/ 1186738 h 1240927"/>
                  <a:gd name="connsiteX188" fmla="*/ 921257 w 1534710"/>
                  <a:gd name="connsiteY188" fmla="*/ 1128785 h 1240927"/>
                  <a:gd name="connsiteX189" fmla="*/ 934052 w 1534710"/>
                  <a:gd name="connsiteY189" fmla="*/ 1132548 h 1240927"/>
                  <a:gd name="connsiteX190" fmla="*/ 937063 w 1534710"/>
                  <a:gd name="connsiteY190" fmla="*/ 1143838 h 1240927"/>
                  <a:gd name="connsiteX191" fmla="*/ 943837 w 1534710"/>
                  <a:gd name="connsiteY191" fmla="*/ 1154375 h 1240927"/>
                  <a:gd name="connsiteX192" fmla="*/ 944589 w 1534710"/>
                  <a:gd name="connsiteY192" fmla="*/ 1154375 h 1240927"/>
                  <a:gd name="connsiteX193" fmla="*/ 940073 w 1534710"/>
                  <a:gd name="connsiteY193" fmla="*/ 1152869 h 1240927"/>
                  <a:gd name="connsiteX194" fmla="*/ 949858 w 1534710"/>
                  <a:gd name="connsiteY194" fmla="*/ 1116743 h 1240927"/>
                  <a:gd name="connsiteX195" fmla="*/ 862552 w 1534710"/>
                  <a:gd name="connsiteY195" fmla="*/ 1116743 h 1240927"/>
                  <a:gd name="connsiteX196" fmla="*/ 845241 w 1534710"/>
                  <a:gd name="connsiteY196" fmla="*/ 1094163 h 1240927"/>
                  <a:gd name="connsiteX197" fmla="*/ 845241 w 1534710"/>
                  <a:gd name="connsiteY197" fmla="*/ 1056532 h 1240927"/>
                  <a:gd name="connsiteX198" fmla="*/ 769977 w 1534710"/>
                  <a:gd name="connsiteY198" fmla="*/ 1056532 h 1240927"/>
                  <a:gd name="connsiteX199" fmla="*/ 746645 w 1534710"/>
                  <a:gd name="connsiteY199" fmla="*/ 1056532 h 1240927"/>
                  <a:gd name="connsiteX200" fmla="*/ 711271 w 1534710"/>
                  <a:gd name="connsiteY200" fmla="*/ 1056532 h 1240927"/>
                  <a:gd name="connsiteX201" fmla="*/ 575797 w 1534710"/>
                  <a:gd name="connsiteY201" fmla="*/ 1056532 h 1240927"/>
                  <a:gd name="connsiteX202" fmla="*/ 576549 w 1534710"/>
                  <a:gd name="connsiteY202" fmla="*/ 1058037 h 1240927"/>
                  <a:gd name="connsiteX203" fmla="*/ 609665 w 1534710"/>
                  <a:gd name="connsiteY203" fmla="*/ 1116743 h 1240927"/>
                  <a:gd name="connsiteX204" fmla="*/ 617944 w 1534710"/>
                  <a:gd name="connsiteY204" fmla="*/ 1131043 h 1240927"/>
                  <a:gd name="connsiteX205" fmla="*/ 617944 w 1534710"/>
                  <a:gd name="connsiteY205" fmla="*/ 1128785 h 1240927"/>
                  <a:gd name="connsiteX206" fmla="*/ 758688 w 1534710"/>
                  <a:gd name="connsiteY206" fmla="*/ 1128785 h 1240927"/>
                  <a:gd name="connsiteX207" fmla="*/ 921257 w 1534710"/>
                  <a:gd name="connsiteY207" fmla="*/ 1128785 h 1240927"/>
                  <a:gd name="connsiteX208" fmla="*/ 921257 w 1534710"/>
                  <a:gd name="connsiteY208" fmla="*/ 1128785 h 1240927"/>
                  <a:gd name="connsiteX209" fmla="*/ 853520 w 1534710"/>
                  <a:gd name="connsiteY209" fmla="*/ 957936 h 1240927"/>
                  <a:gd name="connsiteX210" fmla="*/ 853520 w 1534710"/>
                  <a:gd name="connsiteY210" fmla="*/ 993310 h 1240927"/>
                  <a:gd name="connsiteX211" fmla="*/ 853520 w 1534710"/>
                  <a:gd name="connsiteY211" fmla="*/ 1094916 h 1240927"/>
                  <a:gd name="connsiteX212" fmla="*/ 863304 w 1534710"/>
                  <a:gd name="connsiteY212" fmla="*/ 1109969 h 1240927"/>
                  <a:gd name="connsiteX213" fmla="*/ 952868 w 1534710"/>
                  <a:gd name="connsiteY213" fmla="*/ 1109969 h 1240927"/>
                  <a:gd name="connsiteX214" fmla="*/ 968674 w 1534710"/>
                  <a:gd name="connsiteY214" fmla="*/ 1038468 h 1240927"/>
                  <a:gd name="connsiteX215" fmla="*/ 977705 w 1534710"/>
                  <a:gd name="connsiteY215" fmla="*/ 988042 h 1240927"/>
                  <a:gd name="connsiteX216" fmla="*/ 988995 w 1534710"/>
                  <a:gd name="connsiteY216" fmla="*/ 925573 h 1240927"/>
                  <a:gd name="connsiteX217" fmla="*/ 989748 w 1534710"/>
                  <a:gd name="connsiteY217" fmla="*/ 920304 h 1240927"/>
                  <a:gd name="connsiteX218" fmla="*/ 998027 w 1534710"/>
                  <a:gd name="connsiteY218" fmla="*/ 873641 h 1240927"/>
                  <a:gd name="connsiteX219" fmla="*/ 1006306 w 1534710"/>
                  <a:gd name="connsiteY219" fmla="*/ 830740 h 1240927"/>
                  <a:gd name="connsiteX220" fmla="*/ 1010821 w 1534710"/>
                  <a:gd name="connsiteY220" fmla="*/ 805150 h 1240927"/>
                  <a:gd name="connsiteX221" fmla="*/ 1011574 w 1534710"/>
                  <a:gd name="connsiteY221" fmla="*/ 801387 h 1240927"/>
                  <a:gd name="connsiteX222" fmla="*/ 903947 w 1534710"/>
                  <a:gd name="connsiteY222" fmla="*/ 801387 h 1240927"/>
                  <a:gd name="connsiteX223" fmla="*/ 870831 w 1534710"/>
                  <a:gd name="connsiteY223" fmla="*/ 801387 h 1240927"/>
                  <a:gd name="connsiteX224" fmla="*/ 854273 w 1534710"/>
                  <a:gd name="connsiteY224" fmla="*/ 817945 h 1240927"/>
                  <a:gd name="connsiteX225" fmla="*/ 854273 w 1534710"/>
                  <a:gd name="connsiteY225" fmla="*/ 915788 h 1240927"/>
                  <a:gd name="connsiteX226" fmla="*/ 853520 w 1534710"/>
                  <a:gd name="connsiteY226" fmla="*/ 957936 h 1240927"/>
                  <a:gd name="connsiteX227" fmla="*/ 853520 w 1534710"/>
                  <a:gd name="connsiteY227" fmla="*/ 957936 h 1240927"/>
                  <a:gd name="connsiteX228" fmla="*/ 327426 w 1534710"/>
                  <a:gd name="connsiteY228" fmla="*/ 635054 h 1240927"/>
                  <a:gd name="connsiteX229" fmla="*/ 355274 w 1534710"/>
                  <a:gd name="connsiteY229" fmla="*/ 657633 h 1240927"/>
                  <a:gd name="connsiteX230" fmla="*/ 385379 w 1534710"/>
                  <a:gd name="connsiteY230" fmla="*/ 711823 h 1240927"/>
                  <a:gd name="connsiteX231" fmla="*/ 407206 w 1534710"/>
                  <a:gd name="connsiteY231" fmla="*/ 751713 h 1240927"/>
                  <a:gd name="connsiteX232" fmla="*/ 447848 w 1534710"/>
                  <a:gd name="connsiteY232" fmla="*/ 823966 h 1240927"/>
                  <a:gd name="connsiteX233" fmla="*/ 496017 w 1534710"/>
                  <a:gd name="connsiteY233" fmla="*/ 909767 h 1240927"/>
                  <a:gd name="connsiteX234" fmla="*/ 519349 w 1534710"/>
                  <a:gd name="connsiteY234" fmla="*/ 952668 h 1240927"/>
                  <a:gd name="connsiteX235" fmla="*/ 555475 w 1534710"/>
                  <a:gd name="connsiteY235" fmla="*/ 1018147 h 1240927"/>
                  <a:gd name="connsiteX236" fmla="*/ 572786 w 1534710"/>
                  <a:gd name="connsiteY236" fmla="*/ 1049005 h 1240927"/>
                  <a:gd name="connsiteX237" fmla="*/ 712024 w 1534710"/>
                  <a:gd name="connsiteY237" fmla="*/ 1049005 h 1240927"/>
                  <a:gd name="connsiteX238" fmla="*/ 747398 w 1534710"/>
                  <a:gd name="connsiteY238" fmla="*/ 1049005 h 1240927"/>
                  <a:gd name="connsiteX239" fmla="*/ 770730 w 1534710"/>
                  <a:gd name="connsiteY239" fmla="*/ 1049005 h 1240927"/>
                  <a:gd name="connsiteX240" fmla="*/ 845994 w 1534710"/>
                  <a:gd name="connsiteY240" fmla="*/ 1049005 h 1240927"/>
                  <a:gd name="connsiteX241" fmla="*/ 845994 w 1534710"/>
                  <a:gd name="connsiteY241" fmla="*/ 992557 h 1240927"/>
                  <a:gd name="connsiteX242" fmla="*/ 845994 w 1534710"/>
                  <a:gd name="connsiteY242" fmla="*/ 949657 h 1240927"/>
                  <a:gd name="connsiteX243" fmla="*/ 845994 w 1534710"/>
                  <a:gd name="connsiteY243" fmla="*/ 914283 h 1240927"/>
                  <a:gd name="connsiteX244" fmla="*/ 845994 w 1534710"/>
                  <a:gd name="connsiteY244" fmla="*/ 816440 h 1240927"/>
                  <a:gd name="connsiteX245" fmla="*/ 870078 w 1534710"/>
                  <a:gd name="connsiteY245" fmla="*/ 792356 h 1240927"/>
                  <a:gd name="connsiteX246" fmla="*/ 870831 w 1534710"/>
                  <a:gd name="connsiteY246" fmla="*/ 792356 h 1240927"/>
                  <a:gd name="connsiteX247" fmla="*/ 903947 w 1534710"/>
                  <a:gd name="connsiteY247" fmla="*/ 792356 h 1240927"/>
                  <a:gd name="connsiteX248" fmla="*/ 1013079 w 1534710"/>
                  <a:gd name="connsiteY248" fmla="*/ 792356 h 1240927"/>
                  <a:gd name="connsiteX249" fmla="*/ 1013079 w 1534710"/>
                  <a:gd name="connsiteY249" fmla="*/ 790098 h 1240927"/>
                  <a:gd name="connsiteX250" fmla="*/ 1022111 w 1534710"/>
                  <a:gd name="connsiteY250" fmla="*/ 736660 h 1240927"/>
                  <a:gd name="connsiteX251" fmla="*/ 1030390 w 1534710"/>
                  <a:gd name="connsiteY251" fmla="*/ 689997 h 1240927"/>
                  <a:gd name="connsiteX252" fmla="*/ 1040927 w 1534710"/>
                  <a:gd name="connsiteY252" fmla="*/ 635807 h 1240927"/>
                  <a:gd name="connsiteX253" fmla="*/ 1043937 w 1534710"/>
                  <a:gd name="connsiteY253" fmla="*/ 617744 h 1240927"/>
                  <a:gd name="connsiteX254" fmla="*/ 1055980 w 1534710"/>
                  <a:gd name="connsiteY254" fmla="*/ 550759 h 1240927"/>
                  <a:gd name="connsiteX255" fmla="*/ 1061248 w 1534710"/>
                  <a:gd name="connsiteY255" fmla="*/ 521406 h 1240927"/>
                  <a:gd name="connsiteX256" fmla="*/ 1051464 w 1534710"/>
                  <a:gd name="connsiteY256" fmla="*/ 521406 h 1240927"/>
                  <a:gd name="connsiteX257" fmla="*/ 1011574 w 1534710"/>
                  <a:gd name="connsiteY257" fmla="*/ 521406 h 1240927"/>
                  <a:gd name="connsiteX258" fmla="*/ 759440 w 1534710"/>
                  <a:gd name="connsiteY258" fmla="*/ 521406 h 1240927"/>
                  <a:gd name="connsiteX259" fmla="*/ 739872 w 1534710"/>
                  <a:gd name="connsiteY259" fmla="*/ 522158 h 1240927"/>
                  <a:gd name="connsiteX260" fmla="*/ 739119 w 1534710"/>
                  <a:gd name="connsiteY260" fmla="*/ 514632 h 1240927"/>
                  <a:gd name="connsiteX261" fmla="*/ 759440 w 1534710"/>
                  <a:gd name="connsiteY261" fmla="*/ 513879 h 1240927"/>
                  <a:gd name="connsiteX262" fmla="*/ 1011574 w 1534710"/>
                  <a:gd name="connsiteY262" fmla="*/ 513879 h 1240927"/>
                  <a:gd name="connsiteX263" fmla="*/ 1051464 w 1534710"/>
                  <a:gd name="connsiteY263" fmla="*/ 513879 h 1240927"/>
                  <a:gd name="connsiteX264" fmla="*/ 1062753 w 1534710"/>
                  <a:gd name="connsiteY264" fmla="*/ 513879 h 1240927"/>
                  <a:gd name="connsiteX265" fmla="*/ 1066517 w 1534710"/>
                  <a:gd name="connsiteY265" fmla="*/ 492053 h 1240927"/>
                  <a:gd name="connsiteX266" fmla="*/ 1077054 w 1534710"/>
                  <a:gd name="connsiteY266" fmla="*/ 434100 h 1240927"/>
                  <a:gd name="connsiteX267" fmla="*/ 1080817 w 1534710"/>
                  <a:gd name="connsiteY267" fmla="*/ 413779 h 1240927"/>
                  <a:gd name="connsiteX268" fmla="*/ 1019853 w 1534710"/>
                  <a:gd name="connsiteY268" fmla="*/ 362599 h 1240927"/>
                  <a:gd name="connsiteX269" fmla="*/ 946095 w 1534710"/>
                  <a:gd name="connsiteY269" fmla="*/ 300130 h 1240927"/>
                  <a:gd name="connsiteX270" fmla="*/ 884378 w 1534710"/>
                  <a:gd name="connsiteY270" fmla="*/ 246693 h 1240927"/>
                  <a:gd name="connsiteX271" fmla="*/ 803846 w 1534710"/>
                  <a:gd name="connsiteY271" fmla="*/ 176698 h 1240927"/>
                  <a:gd name="connsiteX272" fmla="*/ 754924 w 1534710"/>
                  <a:gd name="connsiteY272" fmla="*/ 175945 h 1240927"/>
                  <a:gd name="connsiteX273" fmla="*/ 639771 w 1534710"/>
                  <a:gd name="connsiteY273" fmla="*/ 270777 h 1240927"/>
                  <a:gd name="connsiteX274" fmla="*/ 556981 w 1534710"/>
                  <a:gd name="connsiteY274" fmla="*/ 339267 h 1240927"/>
                  <a:gd name="connsiteX275" fmla="*/ 477201 w 1534710"/>
                  <a:gd name="connsiteY275" fmla="*/ 405500 h 1240927"/>
                  <a:gd name="connsiteX276" fmla="*/ 430537 w 1534710"/>
                  <a:gd name="connsiteY276" fmla="*/ 454421 h 1240927"/>
                  <a:gd name="connsiteX277" fmla="*/ 380863 w 1534710"/>
                  <a:gd name="connsiteY277" fmla="*/ 506353 h 1240927"/>
                  <a:gd name="connsiteX278" fmla="*/ 376348 w 1534710"/>
                  <a:gd name="connsiteY278" fmla="*/ 514632 h 1240927"/>
                  <a:gd name="connsiteX279" fmla="*/ 383121 w 1534710"/>
                  <a:gd name="connsiteY279" fmla="*/ 516137 h 1240927"/>
                  <a:gd name="connsiteX280" fmla="*/ 383874 w 1534710"/>
                  <a:gd name="connsiteY280" fmla="*/ 516137 h 1240927"/>
                  <a:gd name="connsiteX281" fmla="*/ 395163 w 1534710"/>
                  <a:gd name="connsiteY281" fmla="*/ 515385 h 1240927"/>
                  <a:gd name="connsiteX282" fmla="*/ 695466 w 1534710"/>
                  <a:gd name="connsiteY282" fmla="*/ 515385 h 1240927"/>
                  <a:gd name="connsiteX283" fmla="*/ 695466 w 1534710"/>
                  <a:gd name="connsiteY283" fmla="*/ 522911 h 1240927"/>
                  <a:gd name="connsiteX284" fmla="*/ 395163 w 1534710"/>
                  <a:gd name="connsiteY284" fmla="*/ 522911 h 1240927"/>
                  <a:gd name="connsiteX285" fmla="*/ 384627 w 1534710"/>
                  <a:gd name="connsiteY285" fmla="*/ 523664 h 1240927"/>
                  <a:gd name="connsiteX286" fmla="*/ 383874 w 1534710"/>
                  <a:gd name="connsiteY286" fmla="*/ 523664 h 1240927"/>
                  <a:gd name="connsiteX287" fmla="*/ 368821 w 1534710"/>
                  <a:gd name="connsiteY287" fmla="*/ 516890 h 1240927"/>
                  <a:gd name="connsiteX288" fmla="*/ 375595 w 1534710"/>
                  <a:gd name="connsiteY288" fmla="*/ 500332 h 1240927"/>
                  <a:gd name="connsiteX289" fmla="*/ 424516 w 1534710"/>
                  <a:gd name="connsiteY289" fmla="*/ 449153 h 1240927"/>
                  <a:gd name="connsiteX290" fmla="*/ 471933 w 1534710"/>
                  <a:gd name="connsiteY290" fmla="*/ 398726 h 1240927"/>
                  <a:gd name="connsiteX291" fmla="*/ 551712 w 1534710"/>
                  <a:gd name="connsiteY291" fmla="*/ 332494 h 1240927"/>
                  <a:gd name="connsiteX292" fmla="*/ 634502 w 1534710"/>
                  <a:gd name="connsiteY292" fmla="*/ 264004 h 1240927"/>
                  <a:gd name="connsiteX293" fmla="*/ 749656 w 1534710"/>
                  <a:gd name="connsiteY293" fmla="*/ 169171 h 1240927"/>
                  <a:gd name="connsiteX294" fmla="*/ 808362 w 1534710"/>
                  <a:gd name="connsiteY294" fmla="*/ 169924 h 1240927"/>
                  <a:gd name="connsiteX295" fmla="*/ 889647 w 1534710"/>
                  <a:gd name="connsiteY295" fmla="*/ 239919 h 1240927"/>
                  <a:gd name="connsiteX296" fmla="*/ 951363 w 1534710"/>
                  <a:gd name="connsiteY296" fmla="*/ 293356 h 1240927"/>
                  <a:gd name="connsiteX297" fmla="*/ 1025122 w 1534710"/>
                  <a:gd name="connsiteY297" fmla="*/ 355825 h 1240927"/>
                  <a:gd name="connsiteX298" fmla="*/ 1083075 w 1534710"/>
                  <a:gd name="connsiteY298" fmla="*/ 403994 h 1240927"/>
                  <a:gd name="connsiteX299" fmla="*/ 1095870 w 1534710"/>
                  <a:gd name="connsiteY299" fmla="*/ 324215 h 1240927"/>
                  <a:gd name="connsiteX300" fmla="*/ 1102643 w 1534710"/>
                  <a:gd name="connsiteY300" fmla="*/ 281314 h 1240927"/>
                  <a:gd name="connsiteX301" fmla="*/ 1075548 w 1534710"/>
                  <a:gd name="connsiteY301" fmla="*/ 257230 h 1240927"/>
                  <a:gd name="connsiteX302" fmla="*/ 1038669 w 1534710"/>
                  <a:gd name="connsiteY302" fmla="*/ 224866 h 1240927"/>
                  <a:gd name="connsiteX303" fmla="*/ 1001037 w 1534710"/>
                  <a:gd name="connsiteY303" fmla="*/ 191750 h 1240927"/>
                  <a:gd name="connsiteX304" fmla="*/ 921257 w 1534710"/>
                  <a:gd name="connsiteY304" fmla="*/ 121755 h 1240927"/>
                  <a:gd name="connsiteX305" fmla="*/ 912978 w 1534710"/>
                  <a:gd name="connsiteY305" fmla="*/ 114981 h 1240927"/>
                  <a:gd name="connsiteX306" fmla="*/ 807609 w 1534710"/>
                  <a:gd name="connsiteY306" fmla="*/ 21654 h 1240927"/>
                  <a:gd name="connsiteX307" fmla="*/ 795567 w 1534710"/>
                  <a:gd name="connsiteY307" fmla="*/ 12622 h 1240927"/>
                  <a:gd name="connsiteX308" fmla="*/ 790298 w 1534710"/>
                  <a:gd name="connsiteY308" fmla="*/ 8859 h 1240927"/>
                  <a:gd name="connsiteX309" fmla="*/ 773740 w 1534710"/>
                  <a:gd name="connsiteY309" fmla="*/ 9612 h 1240927"/>
                  <a:gd name="connsiteX310" fmla="*/ 758688 w 1534710"/>
                  <a:gd name="connsiteY310" fmla="*/ 21654 h 1240927"/>
                  <a:gd name="connsiteX311" fmla="*/ 746645 w 1534710"/>
                  <a:gd name="connsiteY311" fmla="*/ 30686 h 1240927"/>
                  <a:gd name="connsiteX312" fmla="*/ 666866 w 1534710"/>
                  <a:gd name="connsiteY312" fmla="*/ 98423 h 1240927"/>
                  <a:gd name="connsiteX313" fmla="*/ 528380 w 1534710"/>
                  <a:gd name="connsiteY313" fmla="*/ 215835 h 1240927"/>
                  <a:gd name="connsiteX314" fmla="*/ 415485 w 1534710"/>
                  <a:gd name="connsiteY314" fmla="*/ 309915 h 1240927"/>
                  <a:gd name="connsiteX315" fmla="*/ 358284 w 1534710"/>
                  <a:gd name="connsiteY315" fmla="*/ 357331 h 1240927"/>
                  <a:gd name="connsiteX316" fmla="*/ 344737 w 1534710"/>
                  <a:gd name="connsiteY316" fmla="*/ 368620 h 1240927"/>
                  <a:gd name="connsiteX317" fmla="*/ 247646 w 1534710"/>
                  <a:gd name="connsiteY317" fmla="*/ 449153 h 1240927"/>
                  <a:gd name="connsiteX318" fmla="*/ 213025 w 1534710"/>
                  <a:gd name="connsiteY318" fmla="*/ 478505 h 1240927"/>
                  <a:gd name="connsiteX319" fmla="*/ 194209 w 1534710"/>
                  <a:gd name="connsiteY319" fmla="*/ 494311 h 1240927"/>
                  <a:gd name="connsiteX320" fmla="*/ 188188 w 1534710"/>
                  <a:gd name="connsiteY320" fmla="*/ 505600 h 1240927"/>
                  <a:gd name="connsiteX321" fmla="*/ 200983 w 1534710"/>
                  <a:gd name="connsiteY321" fmla="*/ 511622 h 1240927"/>
                  <a:gd name="connsiteX322" fmla="*/ 209262 w 1534710"/>
                  <a:gd name="connsiteY322" fmla="*/ 511622 h 1240927"/>
                  <a:gd name="connsiteX323" fmla="*/ 238615 w 1534710"/>
                  <a:gd name="connsiteY323" fmla="*/ 511622 h 1240927"/>
                  <a:gd name="connsiteX324" fmla="*/ 303342 w 1534710"/>
                  <a:gd name="connsiteY324" fmla="*/ 511622 h 1240927"/>
                  <a:gd name="connsiteX325" fmla="*/ 328931 w 1534710"/>
                  <a:gd name="connsiteY325" fmla="*/ 536459 h 1240927"/>
                  <a:gd name="connsiteX326" fmla="*/ 328931 w 1534710"/>
                  <a:gd name="connsiteY326" fmla="*/ 567317 h 1240927"/>
                  <a:gd name="connsiteX327" fmla="*/ 327426 w 1534710"/>
                  <a:gd name="connsiteY327" fmla="*/ 635054 h 124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534710" h="1240927">
                    <a:moveTo>
                      <a:pt x="1376603" y="1240928"/>
                    </a:moveTo>
                    <a:cubicBezTo>
                      <a:pt x="1374346" y="1240928"/>
                      <a:pt x="1372088" y="1240175"/>
                      <a:pt x="1369830" y="1239423"/>
                    </a:cubicBezTo>
                    <a:cubicBezTo>
                      <a:pt x="1357788" y="1235659"/>
                      <a:pt x="1344993" y="1233402"/>
                      <a:pt x="1332198" y="1231896"/>
                    </a:cubicBezTo>
                    <a:cubicBezTo>
                      <a:pt x="1326177" y="1231144"/>
                      <a:pt x="1320156" y="1230391"/>
                      <a:pt x="1314135" y="1228886"/>
                    </a:cubicBezTo>
                    <a:cubicBezTo>
                      <a:pt x="1302092" y="1226628"/>
                      <a:pt x="1290803" y="1224370"/>
                      <a:pt x="1278761" y="1222112"/>
                    </a:cubicBezTo>
                    <a:cubicBezTo>
                      <a:pt x="1246397" y="1216091"/>
                      <a:pt x="1212528" y="1209317"/>
                      <a:pt x="1180165" y="1204049"/>
                    </a:cubicBezTo>
                    <a:cubicBezTo>
                      <a:pt x="1162854" y="1201038"/>
                      <a:pt x="1144791" y="1198028"/>
                      <a:pt x="1127480" y="1195017"/>
                    </a:cubicBezTo>
                    <a:cubicBezTo>
                      <a:pt x="1109417" y="1192006"/>
                      <a:pt x="1090601" y="1188243"/>
                      <a:pt x="1072538" y="1185233"/>
                    </a:cubicBezTo>
                    <a:cubicBezTo>
                      <a:pt x="1043937" y="1180717"/>
                      <a:pt x="1015337" y="1175448"/>
                      <a:pt x="988242" y="1170180"/>
                    </a:cubicBezTo>
                    <a:cubicBezTo>
                      <a:pt x="973190" y="1167169"/>
                      <a:pt x="958889" y="1164159"/>
                      <a:pt x="943837" y="1161901"/>
                    </a:cubicBezTo>
                    <a:cubicBezTo>
                      <a:pt x="929536" y="1159643"/>
                      <a:pt x="930289" y="1147601"/>
                      <a:pt x="930289" y="1143838"/>
                    </a:cubicBezTo>
                    <a:cubicBezTo>
                      <a:pt x="930289" y="1140827"/>
                      <a:pt x="930289" y="1139322"/>
                      <a:pt x="928784" y="1138569"/>
                    </a:cubicBezTo>
                    <a:cubicBezTo>
                      <a:pt x="928031" y="1137817"/>
                      <a:pt x="925021" y="1137064"/>
                      <a:pt x="922010" y="1137064"/>
                    </a:cubicBezTo>
                    <a:cubicBezTo>
                      <a:pt x="922010" y="1137064"/>
                      <a:pt x="922010" y="1137064"/>
                      <a:pt x="922010" y="1137064"/>
                    </a:cubicBezTo>
                    <a:cubicBezTo>
                      <a:pt x="882120" y="1137064"/>
                      <a:pt x="820404" y="1137064"/>
                      <a:pt x="760193" y="1137064"/>
                    </a:cubicBezTo>
                    <a:cubicBezTo>
                      <a:pt x="708261" y="1137064"/>
                      <a:pt x="657834" y="1137064"/>
                      <a:pt x="621708" y="1137064"/>
                    </a:cubicBezTo>
                    <a:cubicBezTo>
                      <a:pt x="623213" y="1140827"/>
                      <a:pt x="625471" y="1144590"/>
                      <a:pt x="626976" y="1148354"/>
                    </a:cubicBezTo>
                    <a:cubicBezTo>
                      <a:pt x="632244" y="1160396"/>
                      <a:pt x="632244" y="1170933"/>
                      <a:pt x="626976" y="1179964"/>
                    </a:cubicBezTo>
                    <a:cubicBezTo>
                      <a:pt x="621708" y="1188243"/>
                      <a:pt x="611923" y="1193512"/>
                      <a:pt x="599128" y="1194264"/>
                    </a:cubicBezTo>
                    <a:cubicBezTo>
                      <a:pt x="585581" y="1195017"/>
                      <a:pt x="571281" y="1195017"/>
                      <a:pt x="557733" y="1195017"/>
                    </a:cubicBezTo>
                    <a:cubicBezTo>
                      <a:pt x="553217" y="1195017"/>
                      <a:pt x="549454" y="1195017"/>
                      <a:pt x="544938" y="1195017"/>
                    </a:cubicBezTo>
                    <a:cubicBezTo>
                      <a:pt x="489996" y="1195017"/>
                      <a:pt x="435053" y="1195017"/>
                      <a:pt x="379358" y="1195017"/>
                    </a:cubicBezTo>
                    <a:lnTo>
                      <a:pt x="319147" y="1195017"/>
                    </a:lnTo>
                    <a:lnTo>
                      <a:pt x="315384" y="1195017"/>
                    </a:lnTo>
                    <a:lnTo>
                      <a:pt x="45187" y="1195017"/>
                    </a:lnTo>
                    <a:cubicBezTo>
                      <a:pt x="23360" y="1195017"/>
                      <a:pt x="9060" y="1189749"/>
                      <a:pt x="3039" y="1179212"/>
                    </a:cubicBezTo>
                    <a:cubicBezTo>
                      <a:pt x="-2982" y="1168675"/>
                      <a:pt x="28" y="1153622"/>
                      <a:pt x="11318" y="1134806"/>
                    </a:cubicBezTo>
                    <a:cubicBezTo>
                      <a:pt x="23360" y="1115237"/>
                      <a:pt x="34650" y="1095669"/>
                      <a:pt x="46692" y="1076100"/>
                    </a:cubicBezTo>
                    <a:cubicBezTo>
                      <a:pt x="64755" y="1046747"/>
                      <a:pt x="82819" y="1017394"/>
                      <a:pt x="100129" y="987289"/>
                    </a:cubicBezTo>
                    <a:cubicBezTo>
                      <a:pt x="124966" y="944389"/>
                      <a:pt x="151309" y="899230"/>
                      <a:pt x="184425" y="845040"/>
                    </a:cubicBezTo>
                    <a:cubicBezTo>
                      <a:pt x="196467" y="826224"/>
                      <a:pt x="207757" y="805903"/>
                      <a:pt x="219046" y="787087"/>
                    </a:cubicBezTo>
                    <a:cubicBezTo>
                      <a:pt x="234099" y="762250"/>
                      <a:pt x="249152" y="735908"/>
                      <a:pt x="264957" y="711071"/>
                    </a:cubicBezTo>
                    <a:cubicBezTo>
                      <a:pt x="271731" y="700534"/>
                      <a:pt x="277752" y="689997"/>
                      <a:pt x="283773" y="679460"/>
                    </a:cubicBezTo>
                    <a:cubicBezTo>
                      <a:pt x="288289" y="671934"/>
                      <a:pt x="292805" y="664407"/>
                      <a:pt x="297321" y="656881"/>
                    </a:cubicBezTo>
                    <a:cubicBezTo>
                      <a:pt x="305600" y="643333"/>
                      <a:pt x="313879" y="638065"/>
                      <a:pt x="320652" y="636559"/>
                    </a:cubicBezTo>
                    <a:cubicBezTo>
                      <a:pt x="319900" y="618496"/>
                      <a:pt x="320652" y="592906"/>
                      <a:pt x="320652" y="570327"/>
                    </a:cubicBezTo>
                    <a:cubicBezTo>
                      <a:pt x="320652" y="559038"/>
                      <a:pt x="320652" y="547748"/>
                      <a:pt x="320652" y="539469"/>
                    </a:cubicBezTo>
                    <a:cubicBezTo>
                      <a:pt x="320652" y="522158"/>
                      <a:pt x="320652" y="522158"/>
                      <a:pt x="302589" y="522158"/>
                    </a:cubicBezTo>
                    <a:cubicBezTo>
                      <a:pt x="280762" y="522158"/>
                      <a:pt x="258936" y="522158"/>
                      <a:pt x="237862" y="522158"/>
                    </a:cubicBezTo>
                    <a:lnTo>
                      <a:pt x="208509" y="522158"/>
                    </a:lnTo>
                    <a:cubicBezTo>
                      <a:pt x="205499" y="522158"/>
                      <a:pt x="203241" y="522158"/>
                      <a:pt x="200230" y="522158"/>
                    </a:cubicBezTo>
                    <a:cubicBezTo>
                      <a:pt x="194209" y="522158"/>
                      <a:pt x="183672" y="522158"/>
                      <a:pt x="180662" y="510869"/>
                    </a:cubicBezTo>
                    <a:cubicBezTo>
                      <a:pt x="177651" y="501837"/>
                      <a:pt x="184425" y="495816"/>
                      <a:pt x="188941" y="492053"/>
                    </a:cubicBezTo>
                    <a:cubicBezTo>
                      <a:pt x="194962" y="486784"/>
                      <a:pt x="201735" y="481516"/>
                      <a:pt x="207757" y="475495"/>
                    </a:cubicBezTo>
                    <a:cubicBezTo>
                      <a:pt x="219046" y="465711"/>
                      <a:pt x="231088" y="455174"/>
                      <a:pt x="242378" y="446142"/>
                    </a:cubicBezTo>
                    <a:cubicBezTo>
                      <a:pt x="274741" y="419047"/>
                      <a:pt x="307105" y="391952"/>
                      <a:pt x="339468" y="365610"/>
                    </a:cubicBezTo>
                    <a:lnTo>
                      <a:pt x="353016" y="354320"/>
                    </a:lnTo>
                    <a:cubicBezTo>
                      <a:pt x="371832" y="338515"/>
                      <a:pt x="391400" y="322709"/>
                      <a:pt x="410216" y="306904"/>
                    </a:cubicBezTo>
                    <a:cubicBezTo>
                      <a:pt x="447096" y="276046"/>
                      <a:pt x="486233" y="244435"/>
                      <a:pt x="523112" y="212824"/>
                    </a:cubicBezTo>
                    <a:cubicBezTo>
                      <a:pt x="569775" y="173687"/>
                      <a:pt x="615686" y="134550"/>
                      <a:pt x="661597" y="95413"/>
                    </a:cubicBezTo>
                    <a:cubicBezTo>
                      <a:pt x="687940" y="72833"/>
                      <a:pt x="715035" y="50254"/>
                      <a:pt x="741377" y="27675"/>
                    </a:cubicBezTo>
                    <a:cubicBezTo>
                      <a:pt x="745140" y="24665"/>
                      <a:pt x="749656" y="20901"/>
                      <a:pt x="753419" y="17891"/>
                    </a:cubicBezTo>
                    <a:cubicBezTo>
                      <a:pt x="757935" y="14128"/>
                      <a:pt x="763203" y="10364"/>
                      <a:pt x="767719" y="5849"/>
                    </a:cubicBezTo>
                    <a:cubicBezTo>
                      <a:pt x="775998" y="-1678"/>
                      <a:pt x="785030" y="-1678"/>
                      <a:pt x="793309" y="4343"/>
                    </a:cubicBezTo>
                    <a:cubicBezTo>
                      <a:pt x="794814" y="5849"/>
                      <a:pt x="796320" y="6601"/>
                      <a:pt x="797825" y="8107"/>
                    </a:cubicBezTo>
                    <a:cubicBezTo>
                      <a:pt x="802341" y="11117"/>
                      <a:pt x="806104" y="14128"/>
                      <a:pt x="810620" y="17891"/>
                    </a:cubicBezTo>
                    <a:cubicBezTo>
                      <a:pt x="844488" y="50254"/>
                      <a:pt x="880615" y="81112"/>
                      <a:pt x="915236" y="111218"/>
                    </a:cubicBezTo>
                    <a:lnTo>
                      <a:pt x="923515" y="117992"/>
                    </a:lnTo>
                    <a:cubicBezTo>
                      <a:pt x="950610" y="141324"/>
                      <a:pt x="976953" y="165408"/>
                      <a:pt x="1003295" y="187987"/>
                    </a:cubicBezTo>
                    <a:cubicBezTo>
                      <a:pt x="1016090" y="199277"/>
                      <a:pt x="1028132" y="210566"/>
                      <a:pt x="1040927" y="221103"/>
                    </a:cubicBezTo>
                    <a:lnTo>
                      <a:pt x="1077806" y="253467"/>
                    </a:lnTo>
                    <a:cubicBezTo>
                      <a:pt x="1092859" y="267014"/>
                      <a:pt x="1107912" y="279809"/>
                      <a:pt x="1122964" y="293356"/>
                    </a:cubicBezTo>
                    <a:cubicBezTo>
                      <a:pt x="1133501" y="303141"/>
                      <a:pt x="1147802" y="305399"/>
                      <a:pt x="1160596" y="307657"/>
                    </a:cubicBezTo>
                    <a:cubicBezTo>
                      <a:pt x="1192207" y="312925"/>
                      <a:pt x="1217797" y="317441"/>
                      <a:pt x="1241881" y="322709"/>
                    </a:cubicBezTo>
                    <a:cubicBezTo>
                      <a:pt x="1259945" y="326473"/>
                      <a:pt x="1278761" y="329483"/>
                      <a:pt x="1293061" y="330988"/>
                    </a:cubicBezTo>
                    <a:cubicBezTo>
                      <a:pt x="1308866" y="333246"/>
                      <a:pt x="1323919" y="336257"/>
                      <a:pt x="1338972" y="339267"/>
                    </a:cubicBezTo>
                    <a:cubicBezTo>
                      <a:pt x="1359293" y="343783"/>
                      <a:pt x="1379614" y="347546"/>
                      <a:pt x="1400688" y="349804"/>
                    </a:cubicBezTo>
                    <a:lnTo>
                      <a:pt x="1399935" y="357331"/>
                    </a:lnTo>
                    <a:cubicBezTo>
                      <a:pt x="1378861" y="355825"/>
                      <a:pt x="1357788" y="351310"/>
                      <a:pt x="1337466" y="346794"/>
                    </a:cubicBezTo>
                    <a:cubicBezTo>
                      <a:pt x="1322414" y="343783"/>
                      <a:pt x="1307361" y="340773"/>
                      <a:pt x="1291555" y="338515"/>
                    </a:cubicBezTo>
                    <a:cubicBezTo>
                      <a:pt x="1277255" y="336257"/>
                      <a:pt x="1258439" y="333999"/>
                      <a:pt x="1239623" y="329483"/>
                    </a:cubicBezTo>
                    <a:cubicBezTo>
                      <a:pt x="1215539" y="324215"/>
                      <a:pt x="1189949" y="319699"/>
                      <a:pt x="1158338" y="314430"/>
                    </a:cubicBezTo>
                    <a:cubicBezTo>
                      <a:pt x="1144038" y="312172"/>
                      <a:pt x="1128986" y="309162"/>
                      <a:pt x="1116943" y="297872"/>
                    </a:cubicBezTo>
                    <a:cubicBezTo>
                      <a:pt x="1113180" y="294109"/>
                      <a:pt x="1109417" y="291099"/>
                      <a:pt x="1105654" y="287335"/>
                    </a:cubicBezTo>
                    <a:cubicBezTo>
                      <a:pt x="1104149" y="297872"/>
                      <a:pt x="1101891" y="310667"/>
                      <a:pt x="1099633" y="324967"/>
                    </a:cubicBezTo>
                    <a:cubicBezTo>
                      <a:pt x="1095117" y="352062"/>
                      <a:pt x="1090601" y="384426"/>
                      <a:pt x="1086085" y="409263"/>
                    </a:cubicBezTo>
                    <a:cubicBezTo>
                      <a:pt x="1086085" y="409263"/>
                      <a:pt x="1086085" y="409263"/>
                      <a:pt x="1086838" y="410015"/>
                    </a:cubicBezTo>
                    <a:lnTo>
                      <a:pt x="1086085" y="410768"/>
                    </a:lnTo>
                    <a:cubicBezTo>
                      <a:pt x="1084580" y="419800"/>
                      <a:pt x="1083075" y="428079"/>
                      <a:pt x="1081569" y="434852"/>
                    </a:cubicBezTo>
                    <a:cubicBezTo>
                      <a:pt x="1077806" y="453668"/>
                      <a:pt x="1074796" y="473990"/>
                      <a:pt x="1071033" y="492806"/>
                    </a:cubicBezTo>
                    <a:cubicBezTo>
                      <a:pt x="1068022" y="512374"/>
                      <a:pt x="1064259" y="531943"/>
                      <a:pt x="1060496" y="551511"/>
                    </a:cubicBezTo>
                    <a:cubicBezTo>
                      <a:pt x="1055980" y="573338"/>
                      <a:pt x="1052969" y="594412"/>
                      <a:pt x="1048453" y="618496"/>
                    </a:cubicBezTo>
                    <a:cubicBezTo>
                      <a:pt x="1047701" y="624517"/>
                      <a:pt x="1046195" y="630538"/>
                      <a:pt x="1045443" y="636559"/>
                    </a:cubicBezTo>
                    <a:cubicBezTo>
                      <a:pt x="1042432" y="654623"/>
                      <a:pt x="1040174" y="673439"/>
                      <a:pt x="1034906" y="691502"/>
                    </a:cubicBezTo>
                    <a:cubicBezTo>
                      <a:pt x="1031143" y="705802"/>
                      <a:pt x="1028885" y="721608"/>
                      <a:pt x="1026627" y="736660"/>
                    </a:cubicBezTo>
                    <a:cubicBezTo>
                      <a:pt x="1024369" y="754724"/>
                      <a:pt x="1020606" y="773540"/>
                      <a:pt x="1016843" y="790850"/>
                    </a:cubicBezTo>
                    <a:lnTo>
                      <a:pt x="1014585" y="804398"/>
                    </a:lnTo>
                    <a:cubicBezTo>
                      <a:pt x="1013079" y="812677"/>
                      <a:pt x="1011574" y="821708"/>
                      <a:pt x="1010069" y="829988"/>
                    </a:cubicBezTo>
                    <a:cubicBezTo>
                      <a:pt x="1007811" y="844288"/>
                      <a:pt x="1005553" y="859340"/>
                      <a:pt x="1001790" y="873641"/>
                    </a:cubicBezTo>
                    <a:cubicBezTo>
                      <a:pt x="998027" y="888693"/>
                      <a:pt x="995769" y="903746"/>
                      <a:pt x="993511" y="919551"/>
                    </a:cubicBezTo>
                    <a:lnTo>
                      <a:pt x="992758" y="924820"/>
                    </a:lnTo>
                    <a:cubicBezTo>
                      <a:pt x="989748" y="945894"/>
                      <a:pt x="985984" y="966968"/>
                      <a:pt x="981468" y="988042"/>
                    </a:cubicBezTo>
                    <a:cubicBezTo>
                      <a:pt x="978458" y="1004600"/>
                      <a:pt x="974695" y="1021158"/>
                      <a:pt x="972437" y="1038468"/>
                    </a:cubicBezTo>
                    <a:cubicBezTo>
                      <a:pt x="969426" y="1059542"/>
                      <a:pt x="951363" y="1132548"/>
                      <a:pt x="944589" y="1154375"/>
                    </a:cubicBezTo>
                    <a:cubicBezTo>
                      <a:pt x="958137" y="1156632"/>
                      <a:pt x="971684" y="1159643"/>
                      <a:pt x="984479" y="1161901"/>
                    </a:cubicBezTo>
                    <a:cubicBezTo>
                      <a:pt x="1012327" y="1167169"/>
                      <a:pt x="1040174" y="1173190"/>
                      <a:pt x="1068775" y="1176954"/>
                    </a:cubicBezTo>
                    <a:cubicBezTo>
                      <a:pt x="1087591" y="1179964"/>
                      <a:pt x="1106406" y="1182975"/>
                      <a:pt x="1124470" y="1186738"/>
                    </a:cubicBezTo>
                    <a:cubicBezTo>
                      <a:pt x="1141780" y="1189749"/>
                      <a:pt x="1159844" y="1193512"/>
                      <a:pt x="1177154" y="1195770"/>
                    </a:cubicBezTo>
                    <a:cubicBezTo>
                      <a:pt x="1210271" y="1201038"/>
                      <a:pt x="1244139" y="1207059"/>
                      <a:pt x="1276503" y="1213833"/>
                    </a:cubicBezTo>
                    <a:cubicBezTo>
                      <a:pt x="1288545" y="1216091"/>
                      <a:pt x="1299834" y="1218349"/>
                      <a:pt x="1311877" y="1220607"/>
                    </a:cubicBezTo>
                    <a:cubicBezTo>
                      <a:pt x="1317898" y="1221359"/>
                      <a:pt x="1323919" y="1222865"/>
                      <a:pt x="1329940" y="1223617"/>
                    </a:cubicBezTo>
                    <a:cubicBezTo>
                      <a:pt x="1342735" y="1225875"/>
                      <a:pt x="1356282" y="1227381"/>
                      <a:pt x="1369077" y="1231896"/>
                    </a:cubicBezTo>
                    <a:cubicBezTo>
                      <a:pt x="1375098" y="1234154"/>
                      <a:pt x="1378861" y="1231896"/>
                      <a:pt x="1381119" y="1225875"/>
                    </a:cubicBezTo>
                    <a:cubicBezTo>
                      <a:pt x="1383377" y="1220607"/>
                      <a:pt x="1385635" y="1213833"/>
                      <a:pt x="1385635" y="1207812"/>
                    </a:cubicBezTo>
                    <a:cubicBezTo>
                      <a:pt x="1386388" y="1192759"/>
                      <a:pt x="1389398" y="1177706"/>
                      <a:pt x="1392409" y="1163406"/>
                    </a:cubicBezTo>
                    <a:cubicBezTo>
                      <a:pt x="1393914" y="1155880"/>
                      <a:pt x="1395419" y="1147601"/>
                      <a:pt x="1396925" y="1140074"/>
                    </a:cubicBezTo>
                    <a:lnTo>
                      <a:pt x="1397677" y="1132548"/>
                    </a:lnTo>
                    <a:cubicBezTo>
                      <a:pt x="1399935" y="1115990"/>
                      <a:pt x="1402946" y="1097927"/>
                      <a:pt x="1406709" y="1081369"/>
                    </a:cubicBezTo>
                    <a:cubicBezTo>
                      <a:pt x="1411225" y="1061047"/>
                      <a:pt x="1414988" y="1040726"/>
                      <a:pt x="1417999" y="1021158"/>
                    </a:cubicBezTo>
                    <a:lnTo>
                      <a:pt x="1418751" y="1016642"/>
                    </a:lnTo>
                    <a:cubicBezTo>
                      <a:pt x="1420257" y="1008363"/>
                      <a:pt x="1421762" y="1000084"/>
                      <a:pt x="1422514" y="991805"/>
                    </a:cubicBezTo>
                    <a:cubicBezTo>
                      <a:pt x="1424772" y="976752"/>
                      <a:pt x="1427030" y="960947"/>
                      <a:pt x="1430794" y="945894"/>
                    </a:cubicBezTo>
                    <a:cubicBezTo>
                      <a:pt x="1432299" y="939120"/>
                      <a:pt x="1433051" y="932346"/>
                      <a:pt x="1434557" y="925573"/>
                    </a:cubicBezTo>
                    <a:cubicBezTo>
                      <a:pt x="1436062" y="917294"/>
                      <a:pt x="1436815" y="908262"/>
                      <a:pt x="1439072" y="899983"/>
                    </a:cubicBezTo>
                    <a:cubicBezTo>
                      <a:pt x="1443588" y="883425"/>
                      <a:pt x="1446599" y="865361"/>
                      <a:pt x="1448857" y="848051"/>
                    </a:cubicBezTo>
                    <a:cubicBezTo>
                      <a:pt x="1449609" y="842782"/>
                      <a:pt x="1450362" y="838267"/>
                      <a:pt x="1451115" y="832998"/>
                    </a:cubicBezTo>
                    <a:cubicBezTo>
                      <a:pt x="1454878" y="808914"/>
                      <a:pt x="1458641" y="785582"/>
                      <a:pt x="1463157" y="763755"/>
                    </a:cubicBezTo>
                    <a:cubicBezTo>
                      <a:pt x="1469931" y="728381"/>
                      <a:pt x="1475952" y="693007"/>
                      <a:pt x="1481973" y="658386"/>
                    </a:cubicBezTo>
                    <a:lnTo>
                      <a:pt x="1482725" y="653118"/>
                    </a:lnTo>
                    <a:cubicBezTo>
                      <a:pt x="1484983" y="640323"/>
                      <a:pt x="1487241" y="627528"/>
                      <a:pt x="1489499" y="614733"/>
                    </a:cubicBezTo>
                    <a:cubicBezTo>
                      <a:pt x="1494015" y="589896"/>
                      <a:pt x="1499284" y="564306"/>
                      <a:pt x="1502294" y="537964"/>
                    </a:cubicBezTo>
                    <a:cubicBezTo>
                      <a:pt x="1504552" y="521406"/>
                      <a:pt x="1506810" y="502590"/>
                      <a:pt x="1512078" y="484527"/>
                    </a:cubicBezTo>
                    <a:cubicBezTo>
                      <a:pt x="1515089" y="472484"/>
                      <a:pt x="1517347" y="459689"/>
                      <a:pt x="1518852" y="446895"/>
                    </a:cubicBezTo>
                    <a:cubicBezTo>
                      <a:pt x="1520357" y="435605"/>
                      <a:pt x="1522615" y="423563"/>
                      <a:pt x="1524873" y="412273"/>
                    </a:cubicBezTo>
                    <a:cubicBezTo>
                      <a:pt x="1525626" y="407757"/>
                      <a:pt x="1526379" y="402489"/>
                      <a:pt x="1526379" y="397973"/>
                    </a:cubicBezTo>
                    <a:cubicBezTo>
                      <a:pt x="1526379" y="394963"/>
                      <a:pt x="1526379" y="392705"/>
                      <a:pt x="1527131" y="389694"/>
                    </a:cubicBezTo>
                    <a:cubicBezTo>
                      <a:pt x="1527884" y="382920"/>
                      <a:pt x="1524873" y="382920"/>
                      <a:pt x="1524121" y="382920"/>
                    </a:cubicBezTo>
                    <a:cubicBezTo>
                      <a:pt x="1517347" y="382168"/>
                      <a:pt x="1511326" y="379910"/>
                      <a:pt x="1504552" y="378405"/>
                    </a:cubicBezTo>
                    <a:cubicBezTo>
                      <a:pt x="1491757" y="375394"/>
                      <a:pt x="1479715" y="372383"/>
                      <a:pt x="1466167" y="373136"/>
                    </a:cubicBezTo>
                    <a:lnTo>
                      <a:pt x="1465415" y="365610"/>
                    </a:lnTo>
                    <a:cubicBezTo>
                      <a:pt x="1479715" y="364104"/>
                      <a:pt x="1493262" y="367868"/>
                      <a:pt x="1506057" y="370878"/>
                    </a:cubicBezTo>
                    <a:cubicBezTo>
                      <a:pt x="1512078" y="372383"/>
                      <a:pt x="1518852" y="373889"/>
                      <a:pt x="1524873" y="375394"/>
                    </a:cubicBezTo>
                    <a:cubicBezTo>
                      <a:pt x="1527884" y="376147"/>
                      <a:pt x="1535410" y="378405"/>
                      <a:pt x="1534657" y="390447"/>
                    </a:cubicBezTo>
                    <a:cubicBezTo>
                      <a:pt x="1534657" y="392705"/>
                      <a:pt x="1533905" y="395715"/>
                      <a:pt x="1533905" y="397973"/>
                    </a:cubicBezTo>
                    <a:cubicBezTo>
                      <a:pt x="1533905" y="403242"/>
                      <a:pt x="1533152" y="408510"/>
                      <a:pt x="1531647" y="413779"/>
                    </a:cubicBezTo>
                    <a:cubicBezTo>
                      <a:pt x="1528636" y="425068"/>
                      <a:pt x="1527131" y="436358"/>
                      <a:pt x="1525626" y="447647"/>
                    </a:cubicBezTo>
                    <a:cubicBezTo>
                      <a:pt x="1524121" y="460442"/>
                      <a:pt x="1521863" y="473237"/>
                      <a:pt x="1518852" y="486032"/>
                    </a:cubicBezTo>
                    <a:cubicBezTo>
                      <a:pt x="1514336" y="503343"/>
                      <a:pt x="1511326" y="522158"/>
                      <a:pt x="1509821" y="538717"/>
                    </a:cubicBezTo>
                    <a:cubicBezTo>
                      <a:pt x="1506810" y="564306"/>
                      <a:pt x="1501541" y="590649"/>
                      <a:pt x="1497026" y="615486"/>
                    </a:cubicBezTo>
                    <a:cubicBezTo>
                      <a:pt x="1494768" y="628280"/>
                      <a:pt x="1492510" y="641075"/>
                      <a:pt x="1490252" y="653870"/>
                    </a:cubicBezTo>
                    <a:lnTo>
                      <a:pt x="1489499" y="659139"/>
                    </a:lnTo>
                    <a:cubicBezTo>
                      <a:pt x="1483478" y="693760"/>
                      <a:pt x="1477457" y="729887"/>
                      <a:pt x="1470683" y="764508"/>
                    </a:cubicBezTo>
                    <a:cubicBezTo>
                      <a:pt x="1466167" y="786334"/>
                      <a:pt x="1462404" y="809666"/>
                      <a:pt x="1458641" y="832998"/>
                    </a:cubicBezTo>
                    <a:cubicBezTo>
                      <a:pt x="1457888" y="838267"/>
                      <a:pt x="1457136" y="842782"/>
                      <a:pt x="1456383" y="848051"/>
                    </a:cubicBezTo>
                    <a:cubicBezTo>
                      <a:pt x="1454125" y="865361"/>
                      <a:pt x="1451115" y="883425"/>
                      <a:pt x="1446599" y="900735"/>
                    </a:cubicBezTo>
                    <a:cubicBezTo>
                      <a:pt x="1444341" y="909015"/>
                      <a:pt x="1442836" y="917294"/>
                      <a:pt x="1442083" y="925573"/>
                    </a:cubicBezTo>
                    <a:cubicBezTo>
                      <a:pt x="1441330" y="932346"/>
                      <a:pt x="1439825" y="939873"/>
                      <a:pt x="1438320" y="946646"/>
                    </a:cubicBezTo>
                    <a:cubicBezTo>
                      <a:pt x="1434557" y="961699"/>
                      <a:pt x="1432299" y="976752"/>
                      <a:pt x="1430041" y="991805"/>
                    </a:cubicBezTo>
                    <a:cubicBezTo>
                      <a:pt x="1428536" y="1000084"/>
                      <a:pt x="1427783" y="1008363"/>
                      <a:pt x="1426278" y="1017394"/>
                    </a:cubicBezTo>
                    <a:lnTo>
                      <a:pt x="1425525" y="1021910"/>
                    </a:lnTo>
                    <a:cubicBezTo>
                      <a:pt x="1421762" y="1042231"/>
                      <a:pt x="1418751" y="1062553"/>
                      <a:pt x="1414235" y="1082874"/>
                    </a:cubicBezTo>
                    <a:cubicBezTo>
                      <a:pt x="1410472" y="1099432"/>
                      <a:pt x="1408214" y="1116743"/>
                      <a:pt x="1405204" y="1134053"/>
                    </a:cubicBezTo>
                    <a:lnTo>
                      <a:pt x="1404451" y="1141580"/>
                    </a:lnTo>
                    <a:cubicBezTo>
                      <a:pt x="1402946" y="1149859"/>
                      <a:pt x="1401441" y="1157385"/>
                      <a:pt x="1399935" y="1165664"/>
                    </a:cubicBezTo>
                    <a:cubicBezTo>
                      <a:pt x="1396925" y="1179964"/>
                      <a:pt x="1393914" y="1194264"/>
                      <a:pt x="1393162" y="1208565"/>
                    </a:cubicBezTo>
                    <a:cubicBezTo>
                      <a:pt x="1393162" y="1215338"/>
                      <a:pt x="1390904" y="1222865"/>
                      <a:pt x="1388646" y="1228886"/>
                    </a:cubicBezTo>
                    <a:cubicBezTo>
                      <a:pt x="1388646" y="1237165"/>
                      <a:pt x="1383377" y="1240928"/>
                      <a:pt x="1376603" y="1240928"/>
                    </a:cubicBezTo>
                    <a:close/>
                    <a:moveTo>
                      <a:pt x="544938" y="1186738"/>
                    </a:moveTo>
                    <a:cubicBezTo>
                      <a:pt x="548702" y="1186738"/>
                      <a:pt x="553217" y="1186738"/>
                      <a:pt x="556981" y="1186738"/>
                    </a:cubicBezTo>
                    <a:cubicBezTo>
                      <a:pt x="570528" y="1186738"/>
                      <a:pt x="584076" y="1186738"/>
                      <a:pt x="598376" y="1185985"/>
                    </a:cubicBezTo>
                    <a:cubicBezTo>
                      <a:pt x="608913" y="1185233"/>
                      <a:pt x="616439" y="1181470"/>
                      <a:pt x="620202" y="1175448"/>
                    </a:cubicBezTo>
                    <a:cubicBezTo>
                      <a:pt x="623965" y="1169427"/>
                      <a:pt x="623965" y="1160396"/>
                      <a:pt x="619450" y="1151364"/>
                    </a:cubicBezTo>
                    <a:cubicBezTo>
                      <a:pt x="614181" y="1140074"/>
                      <a:pt x="609665" y="1130290"/>
                      <a:pt x="603644" y="1121259"/>
                    </a:cubicBezTo>
                    <a:cubicBezTo>
                      <a:pt x="591602" y="1102443"/>
                      <a:pt x="580312" y="1082121"/>
                      <a:pt x="569775" y="1061800"/>
                    </a:cubicBezTo>
                    <a:cubicBezTo>
                      <a:pt x="563002" y="1049005"/>
                      <a:pt x="555475" y="1035458"/>
                      <a:pt x="547949" y="1021910"/>
                    </a:cubicBezTo>
                    <a:cubicBezTo>
                      <a:pt x="535154" y="1000084"/>
                      <a:pt x="523112" y="977505"/>
                      <a:pt x="511822" y="955678"/>
                    </a:cubicBezTo>
                    <a:cubicBezTo>
                      <a:pt x="504296" y="941378"/>
                      <a:pt x="496770" y="927078"/>
                      <a:pt x="488491" y="912778"/>
                    </a:cubicBezTo>
                    <a:cubicBezTo>
                      <a:pt x="472685" y="884177"/>
                      <a:pt x="456127" y="855577"/>
                      <a:pt x="440322" y="826977"/>
                    </a:cubicBezTo>
                    <a:cubicBezTo>
                      <a:pt x="426774" y="802893"/>
                      <a:pt x="413227" y="778808"/>
                      <a:pt x="399679" y="754724"/>
                    </a:cubicBezTo>
                    <a:cubicBezTo>
                      <a:pt x="392153" y="741176"/>
                      <a:pt x="385379" y="728381"/>
                      <a:pt x="377853" y="714834"/>
                    </a:cubicBezTo>
                    <a:cubicBezTo>
                      <a:pt x="368069" y="696771"/>
                      <a:pt x="358284" y="678707"/>
                      <a:pt x="347747" y="660644"/>
                    </a:cubicBezTo>
                    <a:cubicBezTo>
                      <a:pt x="340974" y="648602"/>
                      <a:pt x="332695" y="641828"/>
                      <a:pt x="325168" y="641828"/>
                    </a:cubicBezTo>
                    <a:cubicBezTo>
                      <a:pt x="325168" y="641828"/>
                      <a:pt x="325168" y="641828"/>
                      <a:pt x="325168" y="641828"/>
                    </a:cubicBezTo>
                    <a:cubicBezTo>
                      <a:pt x="317642" y="641828"/>
                      <a:pt x="309363" y="647849"/>
                      <a:pt x="302589" y="659139"/>
                    </a:cubicBezTo>
                    <a:cubicBezTo>
                      <a:pt x="298073" y="666665"/>
                      <a:pt x="293557" y="674191"/>
                      <a:pt x="289042" y="681718"/>
                    </a:cubicBezTo>
                    <a:cubicBezTo>
                      <a:pt x="283020" y="692255"/>
                      <a:pt x="276247" y="702792"/>
                      <a:pt x="270226" y="713329"/>
                    </a:cubicBezTo>
                    <a:cubicBezTo>
                      <a:pt x="254420" y="738166"/>
                      <a:pt x="239367" y="764508"/>
                      <a:pt x="224315" y="789345"/>
                    </a:cubicBezTo>
                    <a:cubicBezTo>
                      <a:pt x="213025" y="808161"/>
                      <a:pt x="201735" y="828482"/>
                      <a:pt x="189693" y="847298"/>
                    </a:cubicBezTo>
                    <a:cubicBezTo>
                      <a:pt x="156577" y="901488"/>
                      <a:pt x="130235" y="946646"/>
                      <a:pt x="105398" y="989547"/>
                    </a:cubicBezTo>
                    <a:cubicBezTo>
                      <a:pt x="88087" y="1019652"/>
                      <a:pt x="70024" y="1049758"/>
                      <a:pt x="51961" y="1078358"/>
                    </a:cubicBezTo>
                    <a:cubicBezTo>
                      <a:pt x="39918" y="1097927"/>
                      <a:pt x="27876" y="1117495"/>
                      <a:pt x="16587" y="1137064"/>
                    </a:cubicBezTo>
                    <a:cubicBezTo>
                      <a:pt x="6802" y="1153622"/>
                      <a:pt x="3792" y="1166417"/>
                      <a:pt x="8307" y="1173943"/>
                    </a:cubicBezTo>
                    <a:cubicBezTo>
                      <a:pt x="12823" y="1181470"/>
                      <a:pt x="24866" y="1185985"/>
                      <a:pt x="43681" y="1185985"/>
                    </a:cubicBezTo>
                    <a:lnTo>
                      <a:pt x="310115" y="1185985"/>
                    </a:lnTo>
                    <a:lnTo>
                      <a:pt x="310115" y="1185985"/>
                    </a:lnTo>
                    <a:lnTo>
                      <a:pt x="377100" y="1185985"/>
                    </a:lnTo>
                    <a:cubicBezTo>
                      <a:pt x="432043" y="1185985"/>
                      <a:pt x="486985" y="1185985"/>
                      <a:pt x="542681" y="1185985"/>
                    </a:cubicBezTo>
                    <a:cubicBezTo>
                      <a:pt x="544938" y="1186738"/>
                      <a:pt x="544938" y="1186738"/>
                      <a:pt x="544938" y="1186738"/>
                    </a:cubicBezTo>
                    <a:close/>
                    <a:moveTo>
                      <a:pt x="921257" y="1128785"/>
                    </a:moveTo>
                    <a:cubicBezTo>
                      <a:pt x="925021" y="1128785"/>
                      <a:pt x="930289" y="1129538"/>
                      <a:pt x="934052" y="1132548"/>
                    </a:cubicBezTo>
                    <a:cubicBezTo>
                      <a:pt x="936310" y="1134806"/>
                      <a:pt x="937816" y="1138569"/>
                      <a:pt x="937063" y="1143838"/>
                    </a:cubicBezTo>
                    <a:cubicBezTo>
                      <a:pt x="937063" y="1150611"/>
                      <a:pt x="938568" y="1153622"/>
                      <a:pt x="943837" y="1154375"/>
                    </a:cubicBezTo>
                    <a:cubicBezTo>
                      <a:pt x="943837" y="1154375"/>
                      <a:pt x="944589" y="1154375"/>
                      <a:pt x="944589" y="1154375"/>
                    </a:cubicBezTo>
                    <a:lnTo>
                      <a:pt x="940073" y="1152869"/>
                    </a:lnTo>
                    <a:cubicBezTo>
                      <a:pt x="942331" y="1146096"/>
                      <a:pt x="946095" y="1132548"/>
                      <a:pt x="949858" y="1116743"/>
                    </a:cubicBezTo>
                    <a:cubicBezTo>
                      <a:pt x="927279" y="1116743"/>
                      <a:pt x="881368" y="1117495"/>
                      <a:pt x="862552" y="1116743"/>
                    </a:cubicBezTo>
                    <a:cubicBezTo>
                      <a:pt x="848252" y="1115990"/>
                      <a:pt x="845241" y="1108464"/>
                      <a:pt x="845241" y="1094163"/>
                    </a:cubicBezTo>
                    <a:cubicBezTo>
                      <a:pt x="845241" y="1081369"/>
                      <a:pt x="845241" y="1069327"/>
                      <a:pt x="845241" y="1056532"/>
                    </a:cubicBezTo>
                    <a:cubicBezTo>
                      <a:pt x="827178" y="1056532"/>
                      <a:pt x="794062" y="1056532"/>
                      <a:pt x="769977" y="1056532"/>
                    </a:cubicBezTo>
                    <a:cubicBezTo>
                      <a:pt x="760193" y="1056532"/>
                      <a:pt x="751914" y="1056532"/>
                      <a:pt x="746645" y="1056532"/>
                    </a:cubicBezTo>
                    <a:lnTo>
                      <a:pt x="711271" y="1056532"/>
                    </a:lnTo>
                    <a:cubicBezTo>
                      <a:pt x="668371" y="1056532"/>
                      <a:pt x="599128" y="1056532"/>
                      <a:pt x="575797" y="1056532"/>
                    </a:cubicBezTo>
                    <a:cubicBezTo>
                      <a:pt x="575797" y="1057284"/>
                      <a:pt x="576549" y="1057284"/>
                      <a:pt x="576549" y="1058037"/>
                    </a:cubicBezTo>
                    <a:cubicBezTo>
                      <a:pt x="587086" y="1077605"/>
                      <a:pt x="597623" y="1097927"/>
                      <a:pt x="609665" y="1116743"/>
                    </a:cubicBezTo>
                    <a:cubicBezTo>
                      <a:pt x="612676" y="1121259"/>
                      <a:pt x="614934" y="1125774"/>
                      <a:pt x="617944" y="1131043"/>
                    </a:cubicBezTo>
                    <a:lnTo>
                      <a:pt x="617944" y="1128785"/>
                    </a:lnTo>
                    <a:cubicBezTo>
                      <a:pt x="653318" y="1128785"/>
                      <a:pt x="705250" y="1128785"/>
                      <a:pt x="758688" y="1128785"/>
                    </a:cubicBezTo>
                    <a:cubicBezTo>
                      <a:pt x="819651" y="1128785"/>
                      <a:pt x="880615" y="1128785"/>
                      <a:pt x="921257" y="1128785"/>
                    </a:cubicBezTo>
                    <a:cubicBezTo>
                      <a:pt x="921257" y="1128785"/>
                      <a:pt x="921257" y="1128785"/>
                      <a:pt x="921257" y="1128785"/>
                    </a:cubicBezTo>
                    <a:close/>
                    <a:moveTo>
                      <a:pt x="853520" y="957936"/>
                    </a:moveTo>
                    <a:lnTo>
                      <a:pt x="853520" y="993310"/>
                    </a:lnTo>
                    <a:cubicBezTo>
                      <a:pt x="853520" y="1027179"/>
                      <a:pt x="853520" y="1061047"/>
                      <a:pt x="853520" y="1094916"/>
                    </a:cubicBezTo>
                    <a:cubicBezTo>
                      <a:pt x="853520" y="1109216"/>
                      <a:pt x="855778" y="1109969"/>
                      <a:pt x="863304" y="1109969"/>
                    </a:cubicBezTo>
                    <a:cubicBezTo>
                      <a:pt x="883626" y="1110722"/>
                      <a:pt x="930289" y="1109969"/>
                      <a:pt x="952868" y="1109969"/>
                    </a:cubicBezTo>
                    <a:cubicBezTo>
                      <a:pt x="959642" y="1082121"/>
                      <a:pt x="967168" y="1050511"/>
                      <a:pt x="968674" y="1038468"/>
                    </a:cubicBezTo>
                    <a:cubicBezTo>
                      <a:pt x="971684" y="1021910"/>
                      <a:pt x="974695" y="1004600"/>
                      <a:pt x="977705" y="988042"/>
                    </a:cubicBezTo>
                    <a:cubicBezTo>
                      <a:pt x="981468" y="967720"/>
                      <a:pt x="985984" y="946646"/>
                      <a:pt x="988995" y="925573"/>
                    </a:cubicBezTo>
                    <a:lnTo>
                      <a:pt x="989748" y="920304"/>
                    </a:lnTo>
                    <a:cubicBezTo>
                      <a:pt x="992005" y="905251"/>
                      <a:pt x="994263" y="888693"/>
                      <a:pt x="998027" y="873641"/>
                    </a:cubicBezTo>
                    <a:cubicBezTo>
                      <a:pt x="1001790" y="859340"/>
                      <a:pt x="1004048" y="845040"/>
                      <a:pt x="1006306" y="830740"/>
                    </a:cubicBezTo>
                    <a:cubicBezTo>
                      <a:pt x="1007811" y="822461"/>
                      <a:pt x="1008563" y="813429"/>
                      <a:pt x="1010821" y="805150"/>
                    </a:cubicBezTo>
                    <a:lnTo>
                      <a:pt x="1011574" y="801387"/>
                    </a:lnTo>
                    <a:cubicBezTo>
                      <a:pt x="985232" y="801387"/>
                      <a:pt x="940073" y="801387"/>
                      <a:pt x="903947" y="801387"/>
                    </a:cubicBezTo>
                    <a:lnTo>
                      <a:pt x="870831" y="801387"/>
                    </a:lnTo>
                    <a:cubicBezTo>
                      <a:pt x="854273" y="801387"/>
                      <a:pt x="854273" y="801387"/>
                      <a:pt x="854273" y="817945"/>
                    </a:cubicBezTo>
                    <a:cubicBezTo>
                      <a:pt x="854273" y="850309"/>
                      <a:pt x="854273" y="882672"/>
                      <a:pt x="854273" y="915788"/>
                    </a:cubicBezTo>
                    <a:lnTo>
                      <a:pt x="853520" y="957936"/>
                    </a:lnTo>
                    <a:lnTo>
                      <a:pt x="853520" y="957936"/>
                    </a:lnTo>
                    <a:close/>
                    <a:moveTo>
                      <a:pt x="327426" y="635054"/>
                    </a:moveTo>
                    <a:cubicBezTo>
                      <a:pt x="334952" y="635807"/>
                      <a:pt x="345489" y="640323"/>
                      <a:pt x="355274" y="657633"/>
                    </a:cubicBezTo>
                    <a:cubicBezTo>
                      <a:pt x="365811" y="675697"/>
                      <a:pt x="375595" y="694513"/>
                      <a:pt x="385379" y="711823"/>
                    </a:cubicBezTo>
                    <a:cubicBezTo>
                      <a:pt x="392906" y="725371"/>
                      <a:pt x="399679" y="738166"/>
                      <a:pt x="407206" y="751713"/>
                    </a:cubicBezTo>
                    <a:cubicBezTo>
                      <a:pt x="420753" y="775798"/>
                      <a:pt x="434301" y="799882"/>
                      <a:pt x="447848" y="823966"/>
                    </a:cubicBezTo>
                    <a:cubicBezTo>
                      <a:pt x="463654" y="852567"/>
                      <a:pt x="480212" y="881167"/>
                      <a:pt x="496017" y="909767"/>
                    </a:cubicBezTo>
                    <a:cubicBezTo>
                      <a:pt x="503543" y="924067"/>
                      <a:pt x="511822" y="938367"/>
                      <a:pt x="519349" y="952668"/>
                    </a:cubicBezTo>
                    <a:cubicBezTo>
                      <a:pt x="530638" y="974494"/>
                      <a:pt x="542681" y="997073"/>
                      <a:pt x="555475" y="1018147"/>
                    </a:cubicBezTo>
                    <a:cubicBezTo>
                      <a:pt x="561496" y="1028684"/>
                      <a:pt x="566765" y="1038468"/>
                      <a:pt x="572786" y="1049005"/>
                    </a:cubicBezTo>
                    <a:cubicBezTo>
                      <a:pt x="591602" y="1049005"/>
                      <a:pt x="666866" y="1049005"/>
                      <a:pt x="712024" y="1049005"/>
                    </a:cubicBezTo>
                    <a:lnTo>
                      <a:pt x="747398" y="1049005"/>
                    </a:lnTo>
                    <a:cubicBezTo>
                      <a:pt x="753419" y="1049005"/>
                      <a:pt x="761698" y="1049005"/>
                      <a:pt x="770730" y="1049005"/>
                    </a:cubicBezTo>
                    <a:cubicBezTo>
                      <a:pt x="795567" y="1049005"/>
                      <a:pt x="827930" y="1049005"/>
                      <a:pt x="845994" y="1049005"/>
                    </a:cubicBezTo>
                    <a:cubicBezTo>
                      <a:pt x="845994" y="1030189"/>
                      <a:pt x="845994" y="1011373"/>
                      <a:pt x="845994" y="992557"/>
                    </a:cubicBezTo>
                    <a:lnTo>
                      <a:pt x="845994" y="949657"/>
                    </a:lnTo>
                    <a:lnTo>
                      <a:pt x="845994" y="914283"/>
                    </a:lnTo>
                    <a:cubicBezTo>
                      <a:pt x="845994" y="881920"/>
                      <a:pt x="845994" y="849556"/>
                      <a:pt x="845994" y="816440"/>
                    </a:cubicBezTo>
                    <a:cubicBezTo>
                      <a:pt x="845994" y="795366"/>
                      <a:pt x="849004" y="792356"/>
                      <a:pt x="870078" y="792356"/>
                    </a:cubicBezTo>
                    <a:cubicBezTo>
                      <a:pt x="870078" y="792356"/>
                      <a:pt x="870078" y="792356"/>
                      <a:pt x="870831" y="792356"/>
                    </a:cubicBezTo>
                    <a:lnTo>
                      <a:pt x="903947" y="792356"/>
                    </a:lnTo>
                    <a:cubicBezTo>
                      <a:pt x="940826" y="792356"/>
                      <a:pt x="987490" y="792356"/>
                      <a:pt x="1013079" y="792356"/>
                    </a:cubicBezTo>
                    <a:lnTo>
                      <a:pt x="1013079" y="790098"/>
                    </a:lnTo>
                    <a:cubicBezTo>
                      <a:pt x="1016843" y="772787"/>
                      <a:pt x="1019853" y="754724"/>
                      <a:pt x="1022111" y="736660"/>
                    </a:cubicBezTo>
                    <a:cubicBezTo>
                      <a:pt x="1024369" y="720855"/>
                      <a:pt x="1026627" y="705050"/>
                      <a:pt x="1030390" y="689997"/>
                    </a:cubicBezTo>
                    <a:cubicBezTo>
                      <a:pt x="1034906" y="672686"/>
                      <a:pt x="1037916" y="653870"/>
                      <a:pt x="1040927" y="635807"/>
                    </a:cubicBezTo>
                    <a:cubicBezTo>
                      <a:pt x="1041680" y="629786"/>
                      <a:pt x="1042432" y="623765"/>
                      <a:pt x="1043937" y="617744"/>
                    </a:cubicBezTo>
                    <a:cubicBezTo>
                      <a:pt x="1047701" y="593659"/>
                      <a:pt x="1051464" y="571833"/>
                      <a:pt x="1055980" y="550759"/>
                    </a:cubicBezTo>
                    <a:cubicBezTo>
                      <a:pt x="1058238" y="540974"/>
                      <a:pt x="1059743" y="531190"/>
                      <a:pt x="1061248" y="521406"/>
                    </a:cubicBezTo>
                    <a:lnTo>
                      <a:pt x="1051464" y="521406"/>
                    </a:lnTo>
                    <a:cubicBezTo>
                      <a:pt x="1037164" y="521406"/>
                      <a:pt x="1017595" y="521406"/>
                      <a:pt x="1011574" y="521406"/>
                    </a:cubicBezTo>
                    <a:cubicBezTo>
                      <a:pt x="926526" y="521406"/>
                      <a:pt x="844488" y="521406"/>
                      <a:pt x="759440" y="521406"/>
                    </a:cubicBezTo>
                    <a:cubicBezTo>
                      <a:pt x="752667" y="521406"/>
                      <a:pt x="746645" y="521406"/>
                      <a:pt x="739872" y="522158"/>
                    </a:cubicBezTo>
                    <a:lnTo>
                      <a:pt x="739119" y="514632"/>
                    </a:lnTo>
                    <a:cubicBezTo>
                      <a:pt x="745893" y="513879"/>
                      <a:pt x="752667" y="513879"/>
                      <a:pt x="759440" y="513879"/>
                    </a:cubicBezTo>
                    <a:cubicBezTo>
                      <a:pt x="844488" y="513879"/>
                      <a:pt x="926526" y="513879"/>
                      <a:pt x="1011574" y="513879"/>
                    </a:cubicBezTo>
                    <a:cubicBezTo>
                      <a:pt x="1017595" y="513879"/>
                      <a:pt x="1036411" y="513879"/>
                      <a:pt x="1051464" y="513879"/>
                    </a:cubicBezTo>
                    <a:lnTo>
                      <a:pt x="1062753" y="513879"/>
                    </a:lnTo>
                    <a:cubicBezTo>
                      <a:pt x="1064259" y="506353"/>
                      <a:pt x="1065011" y="498827"/>
                      <a:pt x="1066517" y="492053"/>
                    </a:cubicBezTo>
                    <a:cubicBezTo>
                      <a:pt x="1069527" y="473237"/>
                      <a:pt x="1073290" y="453668"/>
                      <a:pt x="1077054" y="434100"/>
                    </a:cubicBezTo>
                    <a:cubicBezTo>
                      <a:pt x="1077806" y="428831"/>
                      <a:pt x="1079311" y="421305"/>
                      <a:pt x="1080817" y="413779"/>
                    </a:cubicBezTo>
                    <a:cubicBezTo>
                      <a:pt x="1064259" y="399478"/>
                      <a:pt x="1042432" y="381415"/>
                      <a:pt x="1019853" y="362599"/>
                    </a:cubicBezTo>
                    <a:cubicBezTo>
                      <a:pt x="992758" y="340020"/>
                      <a:pt x="964910" y="316688"/>
                      <a:pt x="946095" y="300130"/>
                    </a:cubicBezTo>
                    <a:cubicBezTo>
                      <a:pt x="925773" y="282067"/>
                      <a:pt x="904699" y="264004"/>
                      <a:pt x="884378" y="246693"/>
                    </a:cubicBezTo>
                    <a:cubicBezTo>
                      <a:pt x="857283" y="223361"/>
                      <a:pt x="830188" y="200029"/>
                      <a:pt x="803846" y="176698"/>
                    </a:cubicBezTo>
                    <a:cubicBezTo>
                      <a:pt x="779762" y="155624"/>
                      <a:pt x="779762" y="155624"/>
                      <a:pt x="754924" y="175945"/>
                    </a:cubicBezTo>
                    <a:cubicBezTo>
                      <a:pt x="718798" y="205298"/>
                      <a:pt x="681166" y="236156"/>
                      <a:pt x="639771" y="270777"/>
                    </a:cubicBezTo>
                    <a:cubicBezTo>
                      <a:pt x="612676" y="293356"/>
                      <a:pt x="584828" y="316688"/>
                      <a:pt x="556981" y="339267"/>
                    </a:cubicBezTo>
                    <a:cubicBezTo>
                      <a:pt x="530638" y="361094"/>
                      <a:pt x="503543" y="382920"/>
                      <a:pt x="477201" y="405500"/>
                    </a:cubicBezTo>
                    <a:cubicBezTo>
                      <a:pt x="462148" y="418294"/>
                      <a:pt x="445590" y="437110"/>
                      <a:pt x="430537" y="454421"/>
                    </a:cubicBezTo>
                    <a:cubicBezTo>
                      <a:pt x="413979" y="473237"/>
                      <a:pt x="397421" y="492806"/>
                      <a:pt x="380863" y="506353"/>
                    </a:cubicBezTo>
                    <a:cubicBezTo>
                      <a:pt x="376348" y="510116"/>
                      <a:pt x="375595" y="511622"/>
                      <a:pt x="376348" y="514632"/>
                    </a:cubicBezTo>
                    <a:cubicBezTo>
                      <a:pt x="377100" y="516890"/>
                      <a:pt x="377853" y="517643"/>
                      <a:pt x="383121" y="516137"/>
                    </a:cubicBezTo>
                    <a:lnTo>
                      <a:pt x="383874" y="516137"/>
                    </a:lnTo>
                    <a:cubicBezTo>
                      <a:pt x="387637" y="515385"/>
                      <a:pt x="391400" y="515385"/>
                      <a:pt x="395163" y="515385"/>
                    </a:cubicBezTo>
                    <a:cubicBezTo>
                      <a:pt x="485480" y="515385"/>
                      <a:pt x="605902" y="515385"/>
                      <a:pt x="695466" y="515385"/>
                    </a:cubicBezTo>
                    <a:lnTo>
                      <a:pt x="695466" y="522911"/>
                    </a:lnTo>
                    <a:cubicBezTo>
                      <a:pt x="605150" y="522911"/>
                      <a:pt x="484727" y="522911"/>
                      <a:pt x="395163" y="522911"/>
                    </a:cubicBezTo>
                    <a:cubicBezTo>
                      <a:pt x="391400" y="522911"/>
                      <a:pt x="388390" y="522911"/>
                      <a:pt x="384627" y="523664"/>
                    </a:cubicBezTo>
                    <a:lnTo>
                      <a:pt x="383874" y="523664"/>
                    </a:lnTo>
                    <a:cubicBezTo>
                      <a:pt x="379358" y="524416"/>
                      <a:pt x="371832" y="525922"/>
                      <a:pt x="368821" y="516890"/>
                    </a:cubicBezTo>
                    <a:cubicBezTo>
                      <a:pt x="365811" y="508611"/>
                      <a:pt x="372584" y="503343"/>
                      <a:pt x="375595" y="500332"/>
                    </a:cubicBezTo>
                    <a:cubicBezTo>
                      <a:pt x="391400" y="487537"/>
                      <a:pt x="407958" y="467969"/>
                      <a:pt x="424516" y="449153"/>
                    </a:cubicBezTo>
                    <a:cubicBezTo>
                      <a:pt x="440322" y="431089"/>
                      <a:pt x="456127" y="412273"/>
                      <a:pt x="471933" y="398726"/>
                    </a:cubicBezTo>
                    <a:cubicBezTo>
                      <a:pt x="498275" y="376899"/>
                      <a:pt x="524617" y="354320"/>
                      <a:pt x="551712" y="332494"/>
                    </a:cubicBezTo>
                    <a:cubicBezTo>
                      <a:pt x="579560" y="309915"/>
                      <a:pt x="606655" y="286583"/>
                      <a:pt x="634502" y="264004"/>
                    </a:cubicBezTo>
                    <a:cubicBezTo>
                      <a:pt x="675897" y="229382"/>
                      <a:pt x="713529" y="197771"/>
                      <a:pt x="749656" y="169171"/>
                    </a:cubicBezTo>
                    <a:cubicBezTo>
                      <a:pt x="778256" y="145839"/>
                      <a:pt x="780514" y="145839"/>
                      <a:pt x="808362" y="169924"/>
                    </a:cubicBezTo>
                    <a:cubicBezTo>
                      <a:pt x="835457" y="193256"/>
                      <a:pt x="862552" y="216587"/>
                      <a:pt x="889647" y="239919"/>
                    </a:cubicBezTo>
                    <a:cubicBezTo>
                      <a:pt x="910721" y="257982"/>
                      <a:pt x="931042" y="276046"/>
                      <a:pt x="951363" y="293356"/>
                    </a:cubicBezTo>
                    <a:cubicBezTo>
                      <a:pt x="970179" y="309915"/>
                      <a:pt x="998027" y="333246"/>
                      <a:pt x="1025122" y="355825"/>
                    </a:cubicBezTo>
                    <a:cubicBezTo>
                      <a:pt x="1046195" y="373889"/>
                      <a:pt x="1066517" y="390447"/>
                      <a:pt x="1083075" y="403994"/>
                    </a:cubicBezTo>
                    <a:cubicBezTo>
                      <a:pt x="1086838" y="379910"/>
                      <a:pt x="1091354" y="349804"/>
                      <a:pt x="1095870" y="324215"/>
                    </a:cubicBezTo>
                    <a:cubicBezTo>
                      <a:pt x="1098127" y="307657"/>
                      <a:pt x="1100385" y="292604"/>
                      <a:pt x="1102643" y="281314"/>
                    </a:cubicBezTo>
                    <a:cubicBezTo>
                      <a:pt x="1093612" y="273035"/>
                      <a:pt x="1084580" y="265509"/>
                      <a:pt x="1075548" y="257230"/>
                    </a:cubicBezTo>
                    <a:lnTo>
                      <a:pt x="1038669" y="224866"/>
                    </a:lnTo>
                    <a:cubicBezTo>
                      <a:pt x="1025874" y="213577"/>
                      <a:pt x="1013832" y="202287"/>
                      <a:pt x="1001037" y="191750"/>
                    </a:cubicBezTo>
                    <a:cubicBezTo>
                      <a:pt x="974695" y="168419"/>
                      <a:pt x="948352" y="144334"/>
                      <a:pt x="921257" y="121755"/>
                    </a:cubicBezTo>
                    <a:lnTo>
                      <a:pt x="912978" y="114981"/>
                    </a:lnTo>
                    <a:cubicBezTo>
                      <a:pt x="878357" y="84876"/>
                      <a:pt x="842230" y="54018"/>
                      <a:pt x="807609" y="21654"/>
                    </a:cubicBezTo>
                    <a:cubicBezTo>
                      <a:pt x="803846" y="18644"/>
                      <a:pt x="800083" y="15633"/>
                      <a:pt x="795567" y="12622"/>
                    </a:cubicBezTo>
                    <a:cubicBezTo>
                      <a:pt x="794062" y="11117"/>
                      <a:pt x="792556" y="10364"/>
                      <a:pt x="790298" y="8859"/>
                    </a:cubicBezTo>
                    <a:cubicBezTo>
                      <a:pt x="784277" y="4343"/>
                      <a:pt x="779762" y="4343"/>
                      <a:pt x="773740" y="9612"/>
                    </a:cubicBezTo>
                    <a:cubicBezTo>
                      <a:pt x="769225" y="14128"/>
                      <a:pt x="763956" y="17891"/>
                      <a:pt x="758688" y="21654"/>
                    </a:cubicBezTo>
                    <a:cubicBezTo>
                      <a:pt x="754924" y="24665"/>
                      <a:pt x="750409" y="27675"/>
                      <a:pt x="746645" y="30686"/>
                    </a:cubicBezTo>
                    <a:cubicBezTo>
                      <a:pt x="720303" y="53265"/>
                      <a:pt x="693208" y="75844"/>
                      <a:pt x="666866" y="98423"/>
                    </a:cubicBezTo>
                    <a:cubicBezTo>
                      <a:pt x="620955" y="137560"/>
                      <a:pt x="574291" y="176698"/>
                      <a:pt x="528380" y="215835"/>
                    </a:cubicBezTo>
                    <a:cubicBezTo>
                      <a:pt x="490748" y="247446"/>
                      <a:pt x="452364" y="279056"/>
                      <a:pt x="415485" y="309915"/>
                    </a:cubicBezTo>
                    <a:cubicBezTo>
                      <a:pt x="396669" y="325720"/>
                      <a:pt x="377100" y="341525"/>
                      <a:pt x="358284" y="357331"/>
                    </a:cubicBezTo>
                    <a:lnTo>
                      <a:pt x="344737" y="368620"/>
                    </a:lnTo>
                    <a:cubicBezTo>
                      <a:pt x="312373" y="395715"/>
                      <a:pt x="280010" y="422058"/>
                      <a:pt x="247646" y="449153"/>
                    </a:cubicBezTo>
                    <a:cubicBezTo>
                      <a:pt x="236357" y="458937"/>
                      <a:pt x="224315" y="468721"/>
                      <a:pt x="213025" y="478505"/>
                    </a:cubicBezTo>
                    <a:cubicBezTo>
                      <a:pt x="207004" y="483774"/>
                      <a:pt x="200983" y="489042"/>
                      <a:pt x="194209" y="494311"/>
                    </a:cubicBezTo>
                    <a:cubicBezTo>
                      <a:pt x="188941" y="498827"/>
                      <a:pt x="186683" y="501085"/>
                      <a:pt x="188188" y="505600"/>
                    </a:cubicBezTo>
                    <a:cubicBezTo>
                      <a:pt x="189693" y="510116"/>
                      <a:pt x="192704" y="510869"/>
                      <a:pt x="200983" y="511622"/>
                    </a:cubicBezTo>
                    <a:cubicBezTo>
                      <a:pt x="203993" y="511622"/>
                      <a:pt x="206251" y="511622"/>
                      <a:pt x="209262" y="511622"/>
                    </a:cubicBezTo>
                    <a:lnTo>
                      <a:pt x="238615" y="511622"/>
                    </a:lnTo>
                    <a:cubicBezTo>
                      <a:pt x="260441" y="511622"/>
                      <a:pt x="282268" y="511622"/>
                      <a:pt x="303342" y="511622"/>
                    </a:cubicBezTo>
                    <a:cubicBezTo>
                      <a:pt x="325921" y="511622"/>
                      <a:pt x="328931" y="513879"/>
                      <a:pt x="328931" y="536459"/>
                    </a:cubicBezTo>
                    <a:cubicBezTo>
                      <a:pt x="328931" y="544738"/>
                      <a:pt x="328931" y="556027"/>
                      <a:pt x="328931" y="567317"/>
                    </a:cubicBezTo>
                    <a:cubicBezTo>
                      <a:pt x="327426" y="592154"/>
                      <a:pt x="327426" y="616991"/>
                      <a:pt x="327426" y="635054"/>
                    </a:cubicBezTo>
                    <a:close/>
                  </a:path>
                </a:pathLst>
              </a:custGeom>
              <a:grpFill/>
              <a:ln w="3175" cap="flat">
                <a:solidFill>
                  <a:schemeClr val="bg1"/>
                </a:solid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4F42826A-F57B-4559-9156-53F5AAD9554F}"/>
                  </a:ext>
                </a:extLst>
              </p:cNvPr>
              <p:cNvSpPr/>
              <p:nvPr/>
            </p:nvSpPr>
            <p:spPr>
              <a:xfrm>
                <a:off x="8288382" y="4235032"/>
                <a:ext cx="454576" cy="794070"/>
              </a:xfrm>
              <a:custGeom>
                <a:avLst/>
                <a:gdLst>
                  <a:gd name="connsiteX0" fmla="*/ 266136 w 454576"/>
                  <a:gd name="connsiteY0" fmla="*/ 794071 h 794070"/>
                  <a:gd name="connsiteX1" fmla="*/ 255599 w 454576"/>
                  <a:gd name="connsiteY1" fmla="*/ 792565 h 794070"/>
                  <a:gd name="connsiteX2" fmla="*/ 216462 w 454576"/>
                  <a:gd name="connsiteY2" fmla="*/ 784286 h 794070"/>
                  <a:gd name="connsiteX3" fmla="*/ 205925 w 454576"/>
                  <a:gd name="connsiteY3" fmla="*/ 782781 h 794070"/>
                  <a:gd name="connsiteX4" fmla="*/ 112598 w 454576"/>
                  <a:gd name="connsiteY4" fmla="*/ 764718 h 794070"/>
                  <a:gd name="connsiteX5" fmla="*/ 77224 w 454576"/>
                  <a:gd name="connsiteY5" fmla="*/ 757944 h 794070"/>
                  <a:gd name="connsiteX6" fmla="*/ 51634 w 454576"/>
                  <a:gd name="connsiteY6" fmla="*/ 731602 h 794070"/>
                  <a:gd name="connsiteX7" fmla="*/ 51634 w 454576"/>
                  <a:gd name="connsiteY7" fmla="*/ 730097 h 794070"/>
                  <a:gd name="connsiteX8" fmla="*/ 16260 w 454576"/>
                  <a:gd name="connsiteY8" fmla="*/ 681928 h 794070"/>
                  <a:gd name="connsiteX9" fmla="*/ 455 w 454576"/>
                  <a:gd name="connsiteY9" fmla="*/ 657091 h 794070"/>
                  <a:gd name="connsiteX10" fmla="*/ 455 w 454576"/>
                  <a:gd name="connsiteY10" fmla="*/ 654080 h 794070"/>
                  <a:gd name="connsiteX11" fmla="*/ 12497 w 454576"/>
                  <a:gd name="connsiteY11" fmla="*/ 581074 h 794070"/>
                  <a:gd name="connsiteX12" fmla="*/ 20776 w 454576"/>
                  <a:gd name="connsiteY12" fmla="*/ 533658 h 794070"/>
                  <a:gd name="connsiteX13" fmla="*/ 22281 w 454576"/>
                  <a:gd name="connsiteY13" fmla="*/ 523121 h 794070"/>
                  <a:gd name="connsiteX14" fmla="*/ 32818 w 454576"/>
                  <a:gd name="connsiteY14" fmla="*/ 469684 h 794070"/>
                  <a:gd name="connsiteX15" fmla="*/ 41850 w 454576"/>
                  <a:gd name="connsiteY15" fmla="*/ 421515 h 794070"/>
                  <a:gd name="connsiteX16" fmla="*/ 41850 w 454576"/>
                  <a:gd name="connsiteY16" fmla="*/ 419257 h 794070"/>
                  <a:gd name="connsiteX17" fmla="*/ 56150 w 454576"/>
                  <a:gd name="connsiteY17" fmla="*/ 334209 h 794070"/>
                  <a:gd name="connsiteX18" fmla="*/ 61418 w 454576"/>
                  <a:gd name="connsiteY18" fmla="*/ 304103 h 794070"/>
                  <a:gd name="connsiteX19" fmla="*/ 67440 w 454576"/>
                  <a:gd name="connsiteY19" fmla="*/ 270987 h 794070"/>
                  <a:gd name="connsiteX20" fmla="*/ 83245 w 454576"/>
                  <a:gd name="connsiteY20" fmla="*/ 188950 h 794070"/>
                  <a:gd name="connsiteX21" fmla="*/ 90019 w 454576"/>
                  <a:gd name="connsiteY21" fmla="*/ 149060 h 794070"/>
                  <a:gd name="connsiteX22" fmla="*/ 91524 w 454576"/>
                  <a:gd name="connsiteY22" fmla="*/ 140028 h 794070"/>
                  <a:gd name="connsiteX23" fmla="*/ 96040 w 454576"/>
                  <a:gd name="connsiteY23" fmla="*/ 116696 h 794070"/>
                  <a:gd name="connsiteX24" fmla="*/ 102061 w 454576"/>
                  <a:gd name="connsiteY24" fmla="*/ 80570 h 794070"/>
                  <a:gd name="connsiteX25" fmla="*/ 120877 w 454576"/>
                  <a:gd name="connsiteY25" fmla="*/ 63259 h 794070"/>
                  <a:gd name="connsiteX26" fmla="*/ 161519 w 454576"/>
                  <a:gd name="connsiteY26" fmla="*/ 51969 h 794070"/>
                  <a:gd name="connsiteX27" fmla="*/ 192378 w 454576"/>
                  <a:gd name="connsiteY27" fmla="*/ 12080 h 794070"/>
                  <a:gd name="connsiteX28" fmla="*/ 212699 w 454576"/>
                  <a:gd name="connsiteY28" fmla="*/ 790 h 794070"/>
                  <a:gd name="connsiteX29" fmla="*/ 311294 w 454576"/>
                  <a:gd name="connsiteY29" fmla="*/ 19606 h 794070"/>
                  <a:gd name="connsiteX30" fmla="*/ 336131 w 454576"/>
                  <a:gd name="connsiteY30" fmla="*/ 24122 h 794070"/>
                  <a:gd name="connsiteX31" fmla="*/ 352689 w 454576"/>
                  <a:gd name="connsiteY31" fmla="*/ 27132 h 794070"/>
                  <a:gd name="connsiteX32" fmla="*/ 385053 w 454576"/>
                  <a:gd name="connsiteY32" fmla="*/ 33154 h 794070"/>
                  <a:gd name="connsiteX33" fmla="*/ 407632 w 454576"/>
                  <a:gd name="connsiteY33" fmla="*/ 57238 h 794070"/>
                  <a:gd name="connsiteX34" fmla="*/ 439995 w 454576"/>
                  <a:gd name="connsiteY34" fmla="*/ 107665 h 794070"/>
                  <a:gd name="connsiteX35" fmla="*/ 454296 w 454576"/>
                  <a:gd name="connsiteY35" fmla="*/ 133254 h 794070"/>
                  <a:gd name="connsiteX36" fmla="*/ 454296 w 454576"/>
                  <a:gd name="connsiteY36" fmla="*/ 134007 h 794070"/>
                  <a:gd name="connsiteX37" fmla="*/ 449027 w 454576"/>
                  <a:gd name="connsiteY37" fmla="*/ 161855 h 794070"/>
                  <a:gd name="connsiteX38" fmla="*/ 443759 w 454576"/>
                  <a:gd name="connsiteY38" fmla="*/ 190455 h 794070"/>
                  <a:gd name="connsiteX39" fmla="*/ 436985 w 454576"/>
                  <a:gd name="connsiteY39" fmla="*/ 225829 h 794070"/>
                  <a:gd name="connsiteX40" fmla="*/ 432469 w 454576"/>
                  <a:gd name="connsiteY40" fmla="*/ 252171 h 794070"/>
                  <a:gd name="connsiteX41" fmla="*/ 430211 w 454576"/>
                  <a:gd name="connsiteY41" fmla="*/ 263461 h 794070"/>
                  <a:gd name="connsiteX42" fmla="*/ 420427 w 454576"/>
                  <a:gd name="connsiteY42" fmla="*/ 322919 h 794070"/>
                  <a:gd name="connsiteX43" fmla="*/ 411395 w 454576"/>
                  <a:gd name="connsiteY43" fmla="*/ 374851 h 794070"/>
                  <a:gd name="connsiteX44" fmla="*/ 406127 w 454576"/>
                  <a:gd name="connsiteY44" fmla="*/ 404204 h 794070"/>
                  <a:gd name="connsiteX45" fmla="*/ 398600 w 454576"/>
                  <a:gd name="connsiteY45" fmla="*/ 442589 h 794070"/>
                  <a:gd name="connsiteX46" fmla="*/ 391074 w 454576"/>
                  <a:gd name="connsiteY46" fmla="*/ 483984 h 794070"/>
                  <a:gd name="connsiteX47" fmla="*/ 390321 w 454576"/>
                  <a:gd name="connsiteY47" fmla="*/ 491510 h 794070"/>
                  <a:gd name="connsiteX48" fmla="*/ 377526 w 454576"/>
                  <a:gd name="connsiteY48" fmla="*/ 568279 h 794070"/>
                  <a:gd name="connsiteX49" fmla="*/ 370753 w 454576"/>
                  <a:gd name="connsiteY49" fmla="*/ 605911 h 794070"/>
                  <a:gd name="connsiteX50" fmla="*/ 366237 w 454576"/>
                  <a:gd name="connsiteY50" fmla="*/ 633759 h 794070"/>
                  <a:gd name="connsiteX51" fmla="*/ 348926 w 454576"/>
                  <a:gd name="connsiteY51" fmla="*/ 727839 h 794070"/>
                  <a:gd name="connsiteX52" fmla="*/ 329358 w 454576"/>
                  <a:gd name="connsiteY52" fmla="*/ 745902 h 794070"/>
                  <a:gd name="connsiteX53" fmla="*/ 281941 w 454576"/>
                  <a:gd name="connsiteY53" fmla="*/ 783534 h 794070"/>
                  <a:gd name="connsiteX54" fmla="*/ 266136 w 454576"/>
                  <a:gd name="connsiteY54" fmla="*/ 794071 h 794070"/>
                  <a:gd name="connsiteX55" fmla="*/ 205172 w 454576"/>
                  <a:gd name="connsiteY55" fmla="*/ 6811 h 794070"/>
                  <a:gd name="connsiteX56" fmla="*/ 198399 w 454576"/>
                  <a:gd name="connsiteY56" fmla="*/ 13585 h 794070"/>
                  <a:gd name="connsiteX57" fmla="*/ 164530 w 454576"/>
                  <a:gd name="connsiteY57" fmla="*/ 57238 h 794070"/>
                  <a:gd name="connsiteX58" fmla="*/ 120124 w 454576"/>
                  <a:gd name="connsiteY58" fmla="*/ 70033 h 794070"/>
                  <a:gd name="connsiteX59" fmla="*/ 108835 w 454576"/>
                  <a:gd name="connsiteY59" fmla="*/ 79817 h 794070"/>
                  <a:gd name="connsiteX60" fmla="*/ 102814 w 454576"/>
                  <a:gd name="connsiteY60" fmla="*/ 117449 h 794070"/>
                  <a:gd name="connsiteX61" fmla="*/ 98298 w 454576"/>
                  <a:gd name="connsiteY61" fmla="*/ 140028 h 794070"/>
                  <a:gd name="connsiteX62" fmla="*/ 97545 w 454576"/>
                  <a:gd name="connsiteY62" fmla="*/ 149812 h 794070"/>
                  <a:gd name="connsiteX63" fmla="*/ 90771 w 454576"/>
                  <a:gd name="connsiteY63" fmla="*/ 190455 h 794070"/>
                  <a:gd name="connsiteX64" fmla="*/ 74966 w 454576"/>
                  <a:gd name="connsiteY64" fmla="*/ 271740 h 794070"/>
                  <a:gd name="connsiteX65" fmla="*/ 68945 w 454576"/>
                  <a:gd name="connsiteY65" fmla="*/ 304856 h 794070"/>
                  <a:gd name="connsiteX66" fmla="*/ 63676 w 454576"/>
                  <a:gd name="connsiteY66" fmla="*/ 334961 h 794070"/>
                  <a:gd name="connsiteX67" fmla="*/ 49376 w 454576"/>
                  <a:gd name="connsiteY67" fmla="*/ 420010 h 794070"/>
                  <a:gd name="connsiteX68" fmla="*/ 49376 w 454576"/>
                  <a:gd name="connsiteY68" fmla="*/ 422267 h 794070"/>
                  <a:gd name="connsiteX69" fmla="*/ 40345 w 454576"/>
                  <a:gd name="connsiteY69" fmla="*/ 471942 h 794070"/>
                  <a:gd name="connsiteX70" fmla="*/ 29808 w 454576"/>
                  <a:gd name="connsiteY70" fmla="*/ 524626 h 794070"/>
                  <a:gd name="connsiteX71" fmla="*/ 28302 w 454576"/>
                  <a:gd name="connsiteY71" fmla="*/ 535163 h 794070"/>
                  <a:gd name="connsiteX72" fmla="*/ 20023 w 454576"/>
                  <a:gd name="connsiteY72" fmla="*/ 582579 h 794070"/>
                  <a:gd name="connsiteX73" fmla="*/ 7981 w 454576"/>
                  <a:gd name="connsiteY73" fmla="*/ 654833 h 794070"/>
                  <a:gd name="connsiteX74" fmla="*/ 7981 w 454576"/>
                  <a:gd name="connsiteY74" fmla="*/ 657843 h 794070"/>
                  <a:gd name="connsiteX75" fmla="*/ 19271 w 454576"/>
                  <a:gd name="connsiteY75" fmla="*/ 674401 h 794070"/>
                  <a:gd name="connsiteX76" fmla="*/ 59161 w 454576"/>
                  <a:gd name="connsiteY76" fmla="*/ 728591 h 794070"/>
                  <a:gd name="connsiteX77" fmla="*/ 59161 w 454576"/>
                  <a:gd name="connsiteY77" fmla="*/ 730097 h 794070"/>
                  <a:gd name="connsiteX78" fmla="*/ 78729 w 454576"/>
                  <a:gd name="connsiteY78" fmla="*/ 750418 h 794070"/>
                  <a:gd name="connsiteX79" fmla="*/ 114103 w 454576"/>
                  <a:gd name="connsiteY79" fmla="*/ 757191 h 794070"/>
                  <a:gd name="connsiteX80" fmla="*/ 207430 w 454576"/>
                  <a:gd name="connsiteY80" fmla="*/ 775255 h 794070"/>
                  <a:gd name="connsiteX81" fmla="*/ 217967 w 454576"/>
                  <a:gd name="connsiteY81" fmla="*/ 776760 h 794070"/>
                  <a:gd name="connsiteX82" fmla="*/ 257104 w 454576"/>
                  <a:gd name="connsiteY82" fmla="*/ 785039 h 794070"/>
                  <a:gd name="connsiteX83" fmla="*/ 274415 w 454576"/>
                  <a:gd name="connsiteY83" fmla="*/ 779018 h 794070"/>
                  <a:gd name="connsiteX84" fmla="*/ 328605 w 454576"/>
                  <a:gd name="connsiteY84" fmla="*/ 736118 h 794070"/>
                  <a:gd name="connsiteX85" fmla="*/ 341400 w 454576"/>
                  <a:gd name="connsiteY85" fmla="*/ 724075 h 794070"/>
                  <a:gd name="connsiteX86" fmla="*/ 358711 w 454576"/>
                  <a:gd name="connsiteY86" fmla="*/ 630748 h 794070"/>
                  <a:gd name="connsiteX87" fmla="*/ 363226 w 454576"/>
                  <a:gd name="connsiteY87" fmla="*/ 602901 h 794070"/>
                  <a:gd name="connsiteX88" fmla="*/ 370000 w 454576"/>
                  <a:gd name="connsiteY88" fmla="*/ 565269 h 794070"/>
                  <a:gd name="connsiteX89" fmla="*/ 382795 w 454576"/>
                  <a:gd name="connsiteY89" fmla="*/ 488500 h 794070"/>
                  <a:gd name="connsiteX90" fmla="*/ 383548 w 454576"/>
                  <a:gd name="connsiteY90" fmla="*/ 480973 h 794070"/>
                  <a:gd name="connsiteX91" fmla="*/ 391074 w 454576"/>
                  <a:gd name="connsiteY91" fmla="*/ 438073 h 794070"/>
                  <a:gd name="connsiteX92" fmla="*/ 398600 w 454576"/>
                  <a:gd name="connsiteY92" fmla="*/ 401194 h 794070"/>
                  <a:gd name="connsiteX93" fmla="*/ 403869 w 454576"/>
                  <a:gd name="connsiteY93" fmla="*/ 371088 h 794070"/>
                  <a:gd name="connsiteX94" fmla="*/ 412900 w 454576"/>
                  <a:gd name="connsiteY94" fmla="*/ 320661 h 794070"/>
                  <a:gd name="connsiteX95" fmla="*/ 422685 w 454576"/>
                  <a:gd name="connsiteY95" fmla="*/ 260450 h 794070"/>
                  <a:gd name="connsiteX96" fmla="*/ 424943 w 454576"/>
                  <a:gd name="connsiteY96" fmla="*/ 249161 h 794070"/>
                  <a:gd name="connsiteX97" fmla="*/ 429459 w 454576"/>
                  <a:gd name="connsiteY97" fmla="*/ 223571 h 794070"/>
                  <a:gd name="connsiteX98" fmla="*/ 436232 w 454576"/>
                  <a:gd name="connsiteY98" fmla="*/ 187444 h 794070"/>
                  <a:gd name="connsiteX99" fmla="*/ 441501 w 454576"/>
                  <a:gd name="connsiteY99" fmla="*/ 159597 h 794070"/>
                  <a:gd name="connsiteX100" fmla="*/ 446769 w 454576"/>
                  <a:gd name="connsiteY100" fmla="*/ 130996 h 794070"/>
                  <a:gd name="connsiteX101" fmla="*/ 436985 w 454576"/>
                  <a:gd name="connsiteY101" fmla="*/ 112933 h 794070"/>
                  <a:gd name="connsiteX102" fmla="*/ 400106 w 454576"/>
                  <a:gd name="connsiteY102" fmla="*/ 57238 h 794070"/>
                  <a:gd name="connsiteX103" fmla="*/ 383548 w 454576"/>
                  <a:gd name="connsiteY103" fmla="*/ 39927 h 794070"/>
                  <a:gd name="connsiteX104" fmla="*/ 350432 w 454576"/>
                  <a:gd name="connsiteY104" fmla="*/ 33906 h 794070"/>
                  <a:gd name="connsiteX105" fmla="*/ 333873 w 454576"/>
                  <a:gd name="connsiteY105" fmla="*/ 30896 h 794070"/>
                  <a:gd name="connsiteX106" fmla="*/ 309036 w 454576"/>
                  <a:gd name="connsiteY106" fmla="*/ 26380 h 794070"/>
                  <a:gd name="connsiteX107" fmla="*/ 210441 w 454576"/>
                  <a:gd name="connsiteY107" fmla="*/ 6811 h 794070"/>
                  <a:gd name="connsiteX108" fmla="*/ 205172 w 454576"/>
                  <a:gd name="connsiteY108" fmla="*/ 6811 h 79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54576" h="794070">
                    <a:moveTo>
                      <a:pt x="266136" y="794071"/>
                    </a:moveTo>
                    <a:cubicBezTo>
                      <a:pt x="262373" y="794071"/>
                      <a:pt x="258610" y="793318"/>
                      <a:pt x="255599" y="792565"/>
                    </a:cubicBezTo>
                    <a:cubicBezTo>
                      <a:pt x="242804" y="789555"/>
                      <a:pt x="229257" y="786544"/>
                      <a:pt x="216462" y="784286"/>
                    </a:cubicBezTo>
                    <a:lnTo>
                      <a:pt x="205925" y="782781"/>
                    </a:lnTo>
                    <a:cubicBezTo>
                      <a:pt x="175067" y="776760"/>
                      <a:pt x="144209" y="770739"/>
                      <a:pt x="112598" y="764718"/>
                    </a:cubicBezTo>
                    <a:lnTo>
                      <a:pt x="77224" y="757944"/>
                    </a:lnTo>
                    <a:cubicBezTo>
                      <a:pt x="56150" y="754181"/>
                      <a:pt x="54645" y="752676"/>
                      <a:pt x="51634" y="731602"/>
                    </a:cubicBezTo>
                    <a:lnTo>
                      <a:pt x="51634" y="730097"/>
                    </a:lnTo>
                    <a:cubicBezTo>
                      <a:pt x="47871" y="706012"/>
                      <a:pt x="36581" y="690207"/>
                      <a:pt x="16260" y="681928"/>
                    </a:cubicBezTo>
                    <a:cubicBezTo>
                      <a:pt x="455" y="675154"/>
                      <a:pt x="-1050" y="672896"/>
                      <a:pt x="455" y="657091"/>
                    </a:cubicBezTo>
                    <a:lnTo>
                      <a:pt x="455" y="654080"/>
                    </a:lnTo>
                    <a:cubicBezTo>
                      <a:pt x="2713" y="629243"/>
                      <a:pt x="7981" y="604406"/>
                      <a:pt x="12497" y="581074"/>
                    </a:cubicBezTo>
                    <a:cubicBezTo>
                      <a:pt x="15508" y="565269"/>
                      <a:pt x="18518" y="549463"/>
                      <a:pt x="20776" y="533658"/>
                    </a:cubicBezTo>
                    <a:lnTo>
                      <a:pt x="22281" y="523121"/>
                    </a:lnTo>
                    <a:cubicBezTo>
                      <a:pt x="24539" y="505810"/>
                      <a:pt x="27550" y="486994"/>
                      <a:pt x="32818" y="469684"/>
                    </a:cubicBezTo>
                    <a:cubicBezTo>
                      <a:pt x="37334" y="453878"/>
                      <a:pt x="39592" y="437320"/>
                      <a:pt x="41850" y="421515"/>
                    </a:cubicBezTo>
                    <a:lnTo>
                      <a:pt x="41850" y="419257"/>
                    </a:lnTo>
                    <a:cubicBezTo>
                      <a:pt x="45613" y="390657"/>
                      <a:pt x="50882" y="362056"/>
                      <a:pt x="56150" y="334209"/>
                    </a:cubicBezTo>
                    <a:cubicBezTo>
                      <a:pt x="57655" y="324425"/>
                      <a:pt x="59913" y="314640"/>
                      <a:pt x="61418" y="304103"/>
                    </a:cubicBezTo>
                    <a:cubicBezTo>
                      <a:pt x="63676" y="292814"/>
                      <a:pt x="65182" y="282277"/>
                      <a:pt x="67440" y="270987"/>
                    </a:cubicBezTo>
                    <a:cubicBezTo>
                      <a:pt x="71955" y="243892"/>
                      <a:pt x="76471" y="216045"/>
                      <a:pt x="83245" y="188950"/>
                    </a:cubicBezTo>
                    <a:cubicBezTo>
                      <a:pt x="86256" y="176155"/>
                      <a:pt x="88514" y="162607"/>
                      <a:pt x="90019" y="149060"/>
                    </a:cubicBezTo>
                    <a:lnTo>
                      <a:pt x="91524" y="140028"/>
                    </a:lnTo>
                    <a:cubicBezTo>
                      <a:pt x="93029" y="131749"/>
                      <a:pt x="94535" y="124223"/>
                      <a:pt x="96040" y="116696"/>
                    </a:cubicBezTo>
                    <a:cubicBezTo>
                      <a:pt x="99050" y="104654"/>
                      <a:pt x="101308" y="92612"/>
                      <a:pt x="102061" y="80570"/>
                    </a:cubicBezTo>
                    <a:cubicBezTo>
                      <a:pt x="102061" y="65517"/>
                      <a:pt x="112598" y="63259"/>
                      <a:pt x="120877" y="63259"/>
                    </a:cubicBezTo>
                    <a:cubicBezTo>
                      <a:pt x="136682" y="62506"/>
                      <a:pt x="150230" y="58743"/>
                      <a:pt x="161519" y="51969"/>
                    </a:cubicBezTo>
                    <a:cubicBezTo>
                      <a:pt x="176572" y="42938"/>
                      <a:pt x="187109" y="29390"/>
                      <a:pt x="192378" y="12080"/>
                    </a:cubicBezTo>
                    <a:cubicBezTo>
                      <a:pt x="196893" y="-1468"/>
                      <a:pt x="205172" y="-715"/>
                      <a:pt x="212699" y="790"/>
                    </a:cubicBezTo>
                    <a:cubicBezTo>
                      <a:pt x="245062" y="8316"/>
                      <a:pt x="278931" y="14338"/>
                      <a:pt x="311294" y="19606"/>
                    </a:cubicBezTo>
                    <a:lnTo>
                      <a:pt x="336131" y="24122"/>
                    </a:lnTo>
                    <a:cubicBezTo>
                      <a:pt x="341400" y="24875"/>
                      <a:pt x="347421" y="26380"/>
                      <a:pt x="352689" y="27132"/>
                    </a:cubicBezTo>
                    <a:cubicBezTo>
                      <a:pt x="363226" y="29390"/>
                      <a:pt x="374516" y="31648"/>
                      <a:pt x="385053" y="33154"/>
                    </a:cubicBezTo>
                    <a:cubicBezTo>
                      <a:pt x="402364" y="35411"/>
                      <a:pt x="405374" y="39927"/>
                      <a:pt x="407632" y="57238"/>
                    </a:cubicBezTo>
                    <a:cubicBezTo>
                      <a:pt x="412148" y="83580"/>
                      <a:pt x="421932" y="99386"/>
                      <a:pt x="439995" y="107665"/>
                    </a:cubicBezTo>
                    <a:cubicBezTo>
                      <a:pt x="451285" y="112933"/>
                      <a:pt x="455801" y="121212"/>
                      <a:pt x="454296" y="133254"/>
                    </a:cubicBezTo>
                    <a:lnTo>
                      <a:pt x="454296" y="134007"/>
                    </a:lnTo>
                    <a:cubicBezTo>
                      <a:pt x="452038" y="143039"/>
                      <a:pt x="450532" y="152823"/>
                      <a:pt x="449027" y="161855"/>
                    </a:cubicBezTo>
                    <a:cubicBezTo>
                      <a:pt x="447522" y="170886"/>
                      <a:pt x="446017" y="180671"/>
                      <a:pt x="443759" y="190455"/>
                    </a:cubicBezTo>
                    <a:cubicBezTo>
                      <a:pt x="440748" y="201745"/>
                      <a:pt x="439243" y="213787"/>
                      <a:pt x="436985" y="225829"/>
                    </a:cubicBezTo>
                    <a:cubicBezTo>
                      <a:pt x="435480" y="234108"/>
                      <a:pt x="433974" y="243140"/>
                      <a:pt x="432469" y="252171"/>
                    </a:cubicBezTo>
                    <a:lnTo>
                      <a:pt x="430211" y="263461"/>
                    </a:lnTo>
                    <a:cubicBezTo>
                      <a:pt x="426448" y="283029"/>
                      <a:pt x="421932" y="302598"/>
                      <a:pt x="420427" y="322919"/>
                    </a:cubicBezTo>
                    <a:cubicBezTo>
                      <a:pt x="418922" y="340983"/>
                      <a:pt x="415158" y="359046"/>
                      <a:pt x="411395" y="374851"/>
                    </a:cubicBezTo>
                    <a:cubicBezTo>
                      <a:pt x="409137" y="384636"/>
                      <a:pt x="407632" y="394420"/>
                      <a:pt x="406127" y="404204"/>
                    </a:cubicBezTo>
                    <a:cubicBezTo>
                      <a:pt x="404622" y="416999"/>
                      <a:pt x="402364" y="429794"/>
                      <a:pt x="398600" y="442589"/>
                    </a:cubicBezTo>
                    <a:cubicBezTo>
                      <a:pt x="394837" y="455384"/>
                      <a:pt x="392579" y="470436"/>
                      <a:pt x="391074" y="483984"/>
                    </a:cubicBezTo>
                    <a:lnTo>
                      <a:pt x="390321" y="491510"/>
                    </a:lnTo>
                    <a:cubicBezTo>
                      <a:pt x="387311" y="517100"/>
                      <a:pt x="382042" y="543442"/>
                      <a:pt x="377526" y="568279"/>
                    </a:cubicBezTo>
                    <a:cubicBezTo>
                      <a:pt x="375269" y="581074"/>
                      <a:pt x="373011" y="593869"/>
                      <a:pt x="370753" y="605911"/>
                    </a:cubicBezTo>
                    <a:cubicBezTo>
                      <a:pt x="369248" y="614943"/>
                      <a:pt x="367742" y="624727"/>
                      <a:pt x="366237" y="633759"/>
                    </a:cubicBezTo>
                    <a:cubicBezTo>
                      <a:pt x="360968" y="664617"/>
                      <a:pt x="355700" y="696228"/>
                      <a:pt x="348926" y="727839"/>
                    </a:cubicBezTo>
                    <a:cubicBezTo>
                      <a:pt x="346668" y="738376"/>
                      <a:pt x="342905" y="745149"/>
                      <a:pt x="329358" y="745902"/>
                    </a:cubicBezTo>
                    <a:cubicBezTo>
                      <a:pt x="304521" y="747407"/>
                      <a:pt x="288715" y="759449"/>
                      <a:pt x="281941" y="783534"/>
                    </a:cubicBezTo>
                    <a:cubicBezTo>
                      <a:pt x="278931" y="791060"/>
                      <a:pt x="272157" y="794071"/>
                      <a:pt x="266136" y="794071"/>
                    </a:cubicBezTo>
                    <a:close/>
                    <a:moveTo>
                      <a:pt x="205172" y="6811"/>
                    </a:moveTo>
                    <a:cubicBezTo>
                      <a:pt x="202162" y="6811"/>
                      <a:pt x="200657" y="8316"/>
                      <a:pt x="198399" y="13585"/>
                    </a:cubicBezTo>
                    <a:cubicBezTo>
                      <a:pt x="192378" y="32401"/>
                      <a:pt x="181088" y="47454"/>
                      <a:pt x="164530" y="57238"/>
                    </a:cubicBezTo>
                    <a:cubicBezTo>
                      <a:pt x="151735" y="64764"/>
                      <a:pt x="137435" y="69280"/>
                      <a:pt x="120124" y="70033"/>
                    </a:cubicBezTo>
                    <a:cubicBezTo>
                      <a:pt x="111845" y="70785"/>
                      <a:pt x="108835" y="73043"/>
                      <a:pt x="108835" y="79817"/>
                    </a:cubicBezTo>
                    <a:cubicBezTo>
                      <a:pt x="108835" y="92612"/>
                      <a:pt x="105824" y="105407"/>
                      <a:pt x="102814" y="117449"/>
                    </a:cubicBezTo>
                    <a:cubicBezTo>
                      <a:pt x="101308" y="124975"/>
                      <a:pt x="99050" y="132502"/>
                      <a:pt x="98298" y="140028"/>
                    </a:cubicBezTo>
                    <a:lnTo>
                      <a:pt x="97545" y="149812"/>
                    </a:lnTo>
                    <a:cubicBezTo>
                      <a:pt x="96040" y="163360"/>
                      <a:pt x="93782" y="176907"/>
                      <a:pt x="90771" y="190455"/>
                    </a:cubicBezTo>
                    <a:cubicBezTo>
                      <a:pt x="83998" y="217550"/>
                      <a:pt x="79482" y="244645"/>
                      <a:pt x="74966" y="271740"/>
                    </a:cubicBezTo>
                    <a:cubicBezTo>
                      <a:pt x="73461" y="283029"/>
                      <a:pt x="71203" y="293566"/>
                      <a:pt x="68945" y="304856"/>
                    </a:cubicBezTo>
                    <a:cubicBezTo>
                      <a:pt x="67440" y="314640"/>
                      <a:pt x="65182" y="324425"/>
                      <a:pt x="63676" y="334961"/>
                    </a:cubicBezTo>
                    <a:cubicBezTo>
                      <a:pt x="58408" y="362809"/>
                      <a:pt x="53140" y="391409"/>
                      <a:pt x="49376" y="420010"/>
                    </a:cubicBezTo>
                    <a:lnTo>
                      <a:pt x="49376" y="422267"/>
                    </a:lnTo>
                    <a:cubicBezTo>
                      <a:pt x="47118" y="438826"/>
                      <a:pt x="44860" y="455384"/>
                      <a:pt x="40345" y="471942"/>
                    </a:cubicBezTo>
                    <a:cubicBezTo>
                      <a:pt x="35076" y="489252"/>
                      <a:pt x="32818" y="507316"/>
                      <a:pt x="29808" y="524626"/>
                    </a:cubicBezTo>
                    <a:lnTo>
                      <a:pt x="28302" y="535163"/>
                    </a:lnTo>
                    <a:cubicBezTo>
                      <a:pt x="26045" y="550969"/>
                      <a:pt x="23034" y="567527"/>
                      <a:pt x="20023" y="582579"/>
                    </a:cubicBezTo>
                    <a:cubicBezTo>
                      <a:pt x="15508" y="605911"/>
                      <a:pt x="10992" y="630748"/>
                      <a:pt x="7981" y="654833"/>
                    </a:cubicBezTo>
                    <a:lnTo>
                      <a:pt x="7981" y="657843"/>
                    </a:lnTo>
                    <a:cubicBezTo>
                      <a:pt x="6476" y="669133"/>
                      <a:pt x="6476" y="669133"/>
                      <a:pt x="19271" y="674401"/>
                    </a:cubicBezTo>
                    <a:cubicBezTo>
                      <a:pt x="41850" y="684186"/>
                      <a:pt x="54645" y="702249"/>
                      <a:pt x="59161" y="728591"/>
                    </a:cubicBezTo>
                    <a:lnTo>
                      <a:pt x="59161" y="730097"/>
                    </a:lnTo>
                    <a:cubicBezTo>
                      <a:pt x="62171" y="747407"/>
                      <a:pt x="62171" y="747407"/>
                      <a:pt x="78729" y="750418"/>
                    </a:cubicBezTo>
                    <a:lnTo>
                      <a:pt x="114103" y="757191"/>
                    </a:lnTo>
                    <a:cubicBezTo>
                      <a:pt x="144961" y="763213"/>
                      <a:pt x="175819" y="769234"/>
                      <a:pt x="207430" y="775255"/>
                    </a:cubicBezTo>
                    <a:lnTo>
                      <a:pt x="217967" y="776760"/>
                    </a:lnTo>
                    <a:cubicBezTo>
                      <a:pt x="230762" y="779018"/>
                      <a:pt x="244310" y="781276"/>
                      <a:pt x="257104" y="785039"/>
                    </a:cubicBezTo>
                    <a:cubicBezTo>
                      <a:pt x="266889" y="787297"/>
                      <a:pt x="272157" y="788050"/>
                      <a:pt x="274415" y="779018"/>
                    </a:cubicBezTo>
                    <a:cubicBezTo>
                      <a:pt x="281941" y="751923"/>
                      <a:pt x="300757" y="737623"/>
                      <a:pt x="328605" y="736118"/>
                    </a:cubicBezTo>
                    <a:cubicBezTo>
                      <a:pt x="336884" y="735365"/>
                      <a:pt x="339142" y="733107"/>
                      <a:pt x="341400" y="724075"/>
                    </a:cubicBezTo>
                    <a:cubicBezTo>
                      <a:pt x="348174" y="693217"/>
                      <a:pt x="353442" y="661606"/>
                      <a:pt x="358711" y="630748"/>
                    </a:cubicBezTo>
                    <a:cubicBezTo>
                      <a:pt x="360216" y="621717"/>
                      <a:pt x="361721" y="611932"/>
                      <a:pt x="363226" y="602901"/>
                    </a:cubicBezTo>
                    <a:cubicBezTo>
                      <a:pt x="365484" y="590106"/>
                      <a:pt x="367742" y="577311"/>
                      <a:pt x="370000" y="565269"/>
                    </a:cubicBezTo>
                    <a:cubicBezTo>
                      <a:pt x="374516" y="540432"/>
                      <a:pt x="379784" y="514089"/>
                      <a:pt x="382795" y="488500"/>
                    </a:cubicBezTo>
                    <a:lnTo>
                      <a:pt x="383548" y="480973"/>
                    </a:lnTo>
                    <a:cubicBezTo>
                      <a:pt x="385053" y="466673"/>
                      <a:pt x="387311" y="452373"/>
                      <a:pt x="391074" y="438073"/>
                    </a:cubicBezTo>
                    <a:cubicBezTo>
                      <a:pt x="394837" y="426031"/>
                      <a:pt x="396342" y="413236"/>
                      <a:pt x="398600" y="401194"/>
                    </a:cubicBezTo>
                    <a:cubicBezTo>
                      <a:pt x="400106" y="391409"/>
                      <a:pt x="401611" y="380872"/>
                      <a:pt x="403869" y="371088"/>
                    </a:cubicBezTo>
                    <a:cubicBezTo>
                      <a:pt x="407632" y="356035"/>
                      <a:pt x="411395" y="338725"/>
                      <a:pt x="412900" y="320661"/>
                    </a:cubicBezTo>
                    <a:cubicBezTo>
                      <a:pt x="414406" y="300340"/>
                      <a:pt x="418922" y="280019"/>
                      <a:pt x="422685" y="260450"/>
                    </a:cubicBezTo>
                    <a:lnTo>
                      <a:pt x="424943" y="249161"/>
                    </a:lnTo>
                    <a:cubicBezTo>
                      <a:pt x="426448" y="240882"/>
                      <a:pt x="427953" y="231850"/>
                      <a:pt x="429459" y="223571"/>
                    </a:cubicBezTo>
                    <a:cubicBezTo>
                      <a:pt x="430964" y="211529"/>
                      <a:pt x="433222" y="199487"/>
                      <a:pt x="436232" y="187444"/>
                    </a:cubicBezTo>
                    <a:cubicBezTo>
                      <a:pt x="438490" y="178413"/>
                      <a:pt x="439995" y="168628"/>
                      <a:pt x="441501" y="159597"/>
                    </a:cubicBezTo>
                    <a:cubicBezTo>
                      <a:pt x="443006" y="150565"/>
                      <a:pt x="444511" y="140781"/>
                      <a:pt x="446769" y="130996"/>
                    </a:cubicBezTo>
                    <a:cubicBezTo>
                      <a:pt x="447522" y="122717"/>
                      <a:pt x="444511" y="116696"/>
                      <a:pt x="436985" y="112933"/>
                    </a:cubicBezTo>
                    <a:cubicBezTo>
                      <a:pt x="409890" y="100138"/>
                      <a:pt x="403116" y="75301"/>
                      <a:pt x="400106" y="57238"/>
                    </a:cubicBezTo>
                    <a:cubicBezTo>
                      <a:pt x="397848" y="43690"/>
                      <a:pt x="397095" y="41433"/>
                      <a:pt x="383548" y="39927"/>
                    </a:cubicBezTo>
                    <a:cubicBezTo>
                      <a:pt x="372258" y="38422"/>
                      <a:pt x="361721" y="36164"/>
                      <a:pt x="350432" y="33906"/>
                    </a:cubicBezTo>
                    <a:cubicBezTo>
                      <a:pt x="345163" y="33154"/>
                      <a:pt x="339142" y="31648"/>
                      <a:pt x="333873" y="30896"/>
                    </a:cubicBezTo>
                    <a:lnTo>
                      <a:pt x="309036" y="26380"/>
                    </a:lnTo>
                    <a:cubicBezTo>
                      <a:pt x="276673" y="20359"/>
                      <a:pt x="242804" y="14338"/>
                      <a:pt x="210441" y="6811"/>
                    </a:cubicBezTo>
                    <a:cubicBezTo>
                      <a:pt x="208936" y="6811"/>
                      <a:pt x="206678" y="6811"/>
                      <a:pt x="205172" y="6811"/>
                    </a:cubicBezTo>
                    <a:close/>
                  </a:path>
                </a:pathLst>
              </a:custGeom>
              <a:grpFill/>
              <a:ln w="3175" cap="flat">
                <a:solidFill>
                  <a:schemeClr val="bg1"/>
                </a:solid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A38C2CE0-46DD-4DD3-AA99-A0D2C76091B9}"/>
                  </a:ext>
                </a:extLst>
              </p:cNvPr>
              <p:cNvSpPr/>
              <p:nvPr/>
            </p:nvSpPr>
            <p:spPr>
              <a:xfrm>
                <a:off x="7995237" y="4174106"/>
                <a:ext cx="100171" cy="98595"/>
              </a:xfrm>
              <a:custGeom>
                <a:avLst/>
                <a:gdLst>
                  <a:gd name="connsiteX0" fmla="*/ 52003 w 100171"/>
                  <a:gd name="connsiteY0" fmla="*/ 98596 h 98595"/>
                  <a:gd name="connsiteX1" fmla="*/ 52003 w 100171"/>
                  <a:gd name="connsiteY1" fmla="*/ 98596 h 98595"/>
                  <a:gd name="connsiteX2" fmla="*/ 14371 w 100171"/>
                  <a:gd name="connsiteY2" fmla="*/ 82790 h 98595"/>
                  <a:gd name="connsiteX3" fmla="*/ 71 w 100171"/>
                  <a:gd name="connsiteY3" fmla="*/ 47416 h 98595"/>
                  <a:gd name="connsiteX4" fmla="*/ 15876 w 100171"/>
                  <a:gd name="connsiteY4" fmla="*/ 12795 h 98595"/>
                  <a:gd name="connsiteX5" fmla="*/ 53508 w 100171"/>
                  <a:gd name="connsiteY5" fmla="*/ 0 h 98595"/>
                  <a:gd name="connsiteX6" fmla="*/ 100172 w 100171"/>
                  <a:gd name="connsiteY6" fmla="*/ 48169 h 98595"/>
                  <a:gd name="connsiteX7" fmla="*/ 52003 w 100171"/>
                  <a:gd name="connsiteY7" fmla="*/ 98596 h 98595"/>
                  <a:gd name="connsiteX8" fmla="*/ 52003 w 100171"/>
                  <a:gd name="connsiteY8" fmla="*/ 7526 h 98595"/>
                  <a:gd name="connsiteX9" fmla="*/ 21145 w 100171"/>
                  <a:gd name="connsiteY9" fmla="*/ 18063 h 98595"/>
                  <a:gd name="connsiteX10" fmla="*/ 8350 w 100171"/>
                  <a:gd name="connsiteY10" fmla="*/ 47416 h 98595"/>
                  <a:gd name="connsiteX11" fmla="*/ 20392 w 100171"/>
                  <a:gd name="connsiteY11" fmla="*/ 77522 h 98595"/>
                  <a:gd name="connsiteX12" fmla="*/ 52003 w 100171"/>
                  <a:gd name="connsiteY12" fmla="*/ 91069 h 98595"/>
                  <a:gd name="connsiteX13" fmla="*/ 52003 w 100171"/>
                  <a:gd name="connsiteY13" fmla="*/ 91069 h 98595"/>
                  <a:gd name="connsiteX14" fmla="*/ 91893 w 100171"/>
                  <a:gd name="connsiteY14" fmla="*/ 48169 h 98595"/>
                  <a:gd name="connsiteX15" fmla="*/ 91893 w 100171"/>
                  <a:gd name="connsiteY15" fmla="*/ 48169 h 98595"/>
                  <a:gd name="connsiteX16" fmla="*/ 52756 w 100171"/>
                  <a:gd name="connsiteY16" fmla="*/ 7526 h 98595"/>
                  <a:gd name="connsiteX17" fmla="*/ 52003 w 100171"/>
                  <a:gd name="connsiteY17" fmla="*/ 7526 h 9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71" h="98595">
                    <a:moveTo>
                      <a:pt x="52003" y="98596"/>
                    </a:moveTo>
                    <a:cubicBezTo>
                      <a:pt x="52003" y="98596"/>
                      <a:pt x="52003" y="98596"/>
                      <a:pt x="52003" y="98596"/>
                    </a:cubicBezTo>
                    <a:cubicBezTo>
                      <a:pt x="38455" y="98596"/>
                      <a:pt x="24908" y="92574"/>
                      <a:pt x="14371" y="82790"/>
                    </a:cubicBezTo>
                    <a:cubicBezTo>
                      <a:pt x="4587" y="73006"/>
                      <a:pt x="-682" y="60211"/>
                      <a:pt x="71" y="47416"/>
                    </a:cubicBezTo>
                    <a:cubicBezTo>
                      <a:pt x="71" y="33869"/>
                      <a:pt x="6092" y="21074"/>
                      <a:pt x="15876" y="12795"/>
                    </a:cubicBezTo>
                    <a:cubicBezTo>
                      <a:pt x="25661" y="4516"/>
                      <a:pt x="38455" y="0"/>
                      <a:pt x="53508" y="0"/>
                    </a:cubicBezTo>
                    <a:cubicBezTo>
                      <a:pt x="82108" y="753"/>
                      <a:pt x="100172" y="19569"/>
                      <a:pt x="100172" y="48169"/>
                    </a:cubicBezTo>
                    <a:cubicBezTo>
                      <a:pt x="99419" y="76769"/>
                      <a:pt x="79098" y="98596"/>
                      <a:pt x="52003" y="98596"/>
                    </a:cubicBezTo>
                    <a:close/>
                    <a:moveTo>
                      <a:pt x="52003" y="7526"/>
                    </a:moveTo>
                    <a:cubicBezTo>
                      <a:pt x="39961" y="7526"/>
                      <a:pt x="28671" y="11290"/>
                      <a:pt x="21145" y="18063"/>
                    </a:cubicBezTo>
                    <a:cubicBezTo>
                      <a:pt x="12866" y="25590"/>
                      <a:pt x="8350" y="35374"/>
                      <a:pt x="8350" y="47416"/>
                    </a:cubicBezTo>
                    <a:cubicBezTo>
                      <a:pt x="8350" y="58706"/>
                      <a:pt x="12866" y="69243"/>
                      <a:pt x="20392" y="77522"/>
                    </a:cubicBezTo>
                    <a:cubicBezTo>
                      <a:pt x="28671" y="86553"/>
                      <a:pt x="40713" y="91069"/>
                      <a:pt x="52003" y="91069"/>
                    </a:cubicBezTo>
                    <a:cubicBezTo>
                      <a:pt x="52003" y="91069"/>
                      <a:pt x="52003" y="91069"/>
                      <a:pt x="52003" y="91069"/>
                    </a:cubicBezTo>
                    <a:cubicBezTo>
                      <a:pt x="74582" y="91069"/>
                      <a:pt x="91893" y="73006"/>
                      <a:pt x="91893" y="48169"/>
                    </a:cubicBezTo>
                    <a:lnTo>
                      <a:pt x="91893" y="48169"/>
                    </a:lnTo>
                    <a:cubicBezTo>
                      <a:pt x="91893" y="23332"/>
                      <a:pt x="76840" y="8279"/>
                      <a:pt x="52756" y="7526"/>
                    </a:cubicBezTo>
                    <a:cubicBezTo>
                      <a:pt x="52756" y="7526"/>
                      <a:pt x="52003" y="7526"/>
                      <a:pt x="52003" y="7526"/>
                    </a:cubicBezTo>
                    <a:close/>
                  </a:path>
                </a:pathLst>
              </a:custGeom>
              <a:grpFill/>
              <a:ln w="3175" cap="flat">
                <a:solidFill>
                  <a:schemeClr val="bg1"/>
                </a:solid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43B2DEC1-CAD3-49D3-8C36-429221104329}"/>
                  </a:ext>
                </a:extLst>
              </p:cNvPr>
              <p:cNvSpPr/>
              <p:nvPr/>
            </p:nvSpPr>
            <p:spPr>
              <a:xfrm>
                <a:off x="8150769" y="4783742"/>
                <a:ext cx="24418" cy="52684"/>
              </a:xfrm>
              <a:custGeom>
                <a:avLst/>
                <a:gdLst>
                  <a:gd name="connsiteX0" fmla="*/ 11624 w 24418"/>
                  <a:gd name="connsiteY0" fmla="*/ 52685 h 52684"/>
                  <a:gd name="connsiteX1" fmla="*/ 335 w 24418"/>
                  <a:gd name="connsiteY1" fmla="*/ 40642 h 52684"/>
                  <a:gd name="connsiteX2" fmla="*/ 335 w 24418"/>
                  <a:gd name="connsiteY2" fmla="*/ 30106 h 52684"/>
                  <a:gd name="connsiteX3" fmla="*/ 335 w 24418"/>
                  <a:gd name="connsiteY3" fmla="*/ 28600 h 52684"/>
                  <a:gd name="connsiteX4" fmla="*/ 335 w 24418"/>
                  <a:gd name="connsiteY4" fmla="*/ 21827 h 52684"/>
                  <a:gd name="connsiteX5" fmla="*/ 335 w 24418"/>
                  <a:gd name="connsiteY5" fmla="*/ 12795 h 52684"/>
                  <a:gd name="connsiteX6" fmla="*/ 12377 w 24418"/>
                  <a:gd name="connsiteY6" fmla="*/ 0 h 52684"/>
                  <a:gd name="connsiteX7" fmla="*/ 23666 w 24418"/>
                  <a:gd name="connsiteY7" fmla="*/ 11290 h 52684"/>
                  <a:gd name="connsiteX8" fmla="*/ 22914 w 24418"/>
                  <a:gd name="connsiteY8" fmla="*/ 40642 h 52684"/>
                  <a:gd name="connsiteX9" fmla="*/ 11624 w 24418"/>
                  <a:gd name="connsiteY9" fmla="*/ 52685 h 52684"/>
                  <a:gd name="connsiteX10" fmla="*/ 11624 w 24418"/>
                  <a:gd name="connsiteY10" fmla="*/ 52685 h 52684"/>
                  <a:gd name="connsiteX11" fmla="*/ 7861 w 24418"/>
                  <a:gd name="connsiteY11" fmla="*/ 21827 h 52684"/>
                  <a:gd name="connsiteX12" fmla="*/ 7861 w 24418"/>
                  <a:gd name="connsiteY12" fmla="*/ 21827 h 52684"/>
                  <a:gd name="connsiteX13" fmla="*/ 7861 w 24418"/>
                  <a:gd name="connsiteY13" fmla="*/ 25590 h 52684"/>
                  <a:gd name="connsiteX14" fmla="*/ 7861 w 24418"/>
                  <a:gd name="connsiteY14" fmla="*/ 30106 h 52684"/>
                  <a:gd name="connsiteX15" fmla="*/ 7861 w 24418"/>
                  <a:gd name="connsiteY15" fmla="*/ 39137 h 52684"/>
                  <a:gd name="connsiteX16" fmla="*/ 11624 w 24418"/>
                  <a:gd name="connsiteY16" fmla="*/ 44406 h 52684"/>
                  <a:gd name="connsiteX17" fmla="*/ 16140 w 24418"/>
                  <a:gd name="connsiteY17" fmla="*/ 39137 h 52684"/>
                  <a:gd name="connsiteX18" fmla="*/ 16893 w 24418"/>
                  <a:gd name="connsiteY18" fmla="*/ 12042 h 52684"/>
                  <a:gd name="connsiteX19" fmla="*/ 13129 w 24418"/>
                  <a:gd name="connsiteY19" fmla="*/ 7526 h 52684"/>
                  <a:gd name="connsiteX20" fmla="*/ 8614 w 24418"/>
                  <a:gd name="connsiteY20" fmla="*/ 13548 h 52684"/>
                  <a:gd name="connsiteX21" fmla="*/ 7861 w 24418"/>
                  <a:gd name="connsiteY21" fmla="*/ 21827 h 52684"/>
                  <a:gd name="connsiteX22" fmla="*/ 7861 w 24418"/>
                  <a:gd name="connsiteY22" fmla="*/ 21827 h 5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418" h="52684">
                    <a:moveTo>
                      <a:pt x="11624" y="52685"/>
                    </a:moveTo>
                    <a:cubicBezTo>
                      <a:pt x="8614" y="52685"/>
                      <a:pt x="1840" y="51179"/>
                      <a:pt x="335" y="40642"/>
                    </a:cubicBezTo>
                    <a:cubicBezTo>
                      <a:pt x="-418" y="36879"/>
                      <a:pt x="335" y="33869"/>
                      <a:pt x="335" y="30106"/>
                    </a:cubicBezTo>
                    <a:cubicBezTo>
                      <a:pt x="335" y="29353"/>
                      <a:pt x="335" y="29353"/>
                      <a:pt x="335" y="28600"/>
                    </a:cubicBezTo>
                    <a:lnTo>
                      <a:pt x="335" y="21827"/>
                    </a:lnTo>
                    <a:cubicBezTo>
                      <a:pt x="335" y="18816"/>
                      <a:pt x="335" y="15805"/>
                      <a:pt x="335" y="12795"/>
                    </a:cubicBezTo>
                    <a:cubicBezTo>
                      <a:pt x="1087" y="4516"/>
                      <a:pt x="5603" y="0"/>
                      <a:pt x="12377" y="0"/>
                    </a:cubicBezTo>
                    <a:cubicBezTo>
                      <a:pt x="19150" y="0"/>
                      <a:pt x="22914" y="4516"/>
                      <a:pt x="23666" y="11290"/>
                    </a:cubicBezTo>
                    <a:cubicBezTo>
                      <a:pt x="24419" y="21074"/>
                      <a:pt x="25172" y="30858"/>
                      <a:pt x="22914" y="40642"/>
                    </a:cubicBezTo>
                    <a:cubicBezTo>
                      <a:pt x="22161" y="48169"/>
                      <a:pt x="17645" y="51932"/>
                      <a:pt x="11624" y="52685"/>
                    </a:cubicBezTo>
                    <a:cubicBezTo>
                      <a:pt x="11624" y="52685"/>
                      <a:pt x="11624" y="52685"/>
                      <a:pt x="11624" y="52685"/>
                    </a:cubicBezTo>
                    <a:close/>
                    <a:moveTo>
                      <a:pt x="7861" y="21827"/>
                    </a:moveTo>
                    <a:lnTo>
                      <a:pt x="7861" y="21827"/>
                    </a:lnTo>
                    <a:lnTo>
                      <a:pt x="7861" y="25590"/>
                    </a:lnTo>
                    <a:cubicBezTo>
                      <a:pt x="7861" y="27095"/>
                      <a:pt x="7861" y="28600"/>
                      <a:pt x="7861" y="30106"/>
                    </a:cubicBezTo>
                    <a:cubicBezTo>
                      <a:pt x="7861" y="33116"/>
                      <a:pt x="7861" y="36127"/>
                      <a:pt x="7861" y="39137"/>
                    </a:cubicBezTo>
                    <a:cubicBezTo>
                      <a:pt x="8614" y="44406"/>
                      <a:pt x="10119" y="44406"/>
                      <a:pt x="11624" y="44406"/>
                    </a:cubicBezTo>
                    <a:cubicBezTo>
                      <a:pt x="14635" y="44406"/>
                      <a:pt x="15387" y="41395"/>
                      <a:pt x="16140" y="39137"/>
                    </a:cubicBezTo>
                    <a:cubicBezTo>
                      <a:pt x="17645" y="30858"/>
                      <a:pt x="17645" y="21827"/>
                      <a:pt x="16893" y="12042"/>
                    </a:cubicBezTo>
                    <a:cubicBezTo>
                      <a:pt x="16140" y="7526"/>
                      <a:pt x="13882" y="7526"/>
                      <a:pt x="13129" y="7526"/>
                    </a:cubicBezTo>
                    <a:cubicBezTo>
                      <a:pt x="10871" y="7526"/>
                      <a:pt x="8614" y="8279"/>
                      <a:pt x="8614" y="13548"/>
                    </a:cubicBezTo>
                    <a:cubicBezTo>
                      <a:pt x="7861" y="16558"/>
                      <a:pt x="7861" y="18816"/>
                      <a:pt x="7861" y="21827"/>
                    </a:cubicBezTo>
                    <a:lnTo>
                      <a:pt x="7861" y="21827"/>
                    </a:lnTo>
                    <a:close/>
                  </a:path>
                </a:pathLst>
              </a:custGeom>
              <a:grpFill/>
              <a:ln w="3175" cap="flat">
                <a:solidFill>
                  <a:schemeClr val="bg1"/>
                </a:solid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B335C69A-DF23-482E-B04D-6A845742B388}"/>
                  </a:ext>
                </a:extLst>
              </p:cNvPr>
              <p:cNvSpPr/>
              <p:nvPr/>
            </p:nvSpPr>
            <p:spPr>
              <a:xfrm>
                <a:off x="8409172" y="4524797"/>
                <a:ext cx="204193" cy="203249"/>
              </a:xfrm>
              <a:custGeom>
                <a:avLst/>
                <a:gdLst>
                  <a:gd name="connsiteX0" fmla="*/ 103951 w 204193"/>
                  <a:gd name="connsiteY0" fmla="*/ 203250 h 203249"/>
                  <a:gd name="connsiteX1" fmla="*/ 98682 w 204193"/>
                  <a:gd name="connsiteY1" fmla="*/ 203250 h 203249"/>
                  <a:gd name="connsiteX2" fmla="*/ 87 w 204193"/>
                  <a:gd name="connsiteY2" fmla="*/ 100139 h 203249"/>
                  <a:gd name="connsiteX3" fmla="*/ 101693 w 204193"/>
                  <a:gd name="connsiteY3" fmla="*/ 38 h 203249"/>
                  <a:gd name="connsiteX4" fmla="*/ 176204 w 204193"/>
                  <a:gd name="connsiteY4" fmla="*/ 30143 h 203249"/>
                  <a:gd name="connsiteX5" fmla="*/ 204051 w 204193"/>
                  <a:gd name="connsiteY5" fmla="*/ 103149 h 203249"/>
                  <a:gd name="connsiteX6" fmla="*/ 175451 w 204193"/>
                  <a:gd name="connsiteY6" fmla="*/ 174650 h 203249"/>
                  <a:gd name="connsiteX7" fmla="*/ 103951 w 204193"/>
                  <a:gd name="connsiteY7" fmla="*/ 203250 h 203249"/>
                  <a:gd name="connsiteX8" fmla="*/ 103951 w 204193"/>
                  <a:gd name="connsiteY8" fmla="*/ 6811 h 203249"/>
                  <a:gd name="connsiteX9" fmla="*/ 102445 w 204193"/>
                  <a:gd name="connsiteY9" fmla="*/ 6811 h 203249"/>
                  <a:gd name="connsiteX10" fmla="*/ 7613 w 204193"/>
                  <a:gd name="connsiteY10" fmla="*/ 100139 h 203249"/>
                  <a:gd name="connsiteX11" fmla="*/ 99435 w 204193"/>
                  <a:gd name="connsiteY11" fmla="*/ 195724 h 203249"/>
                  <a:gd name="connsiteX12" fmla="*/ 170935 w 204193"/>
                  <a:gd name="connsiteY12" fmla="*/ 168629 h 203249"/>
                  <a:gd name="connsiteX13" fmla="*/ 197278 w 204193"/>
                  <a:gd name="connsiteY13" fmla="*/ 102396 h 203249"/>
                  <a:gd name="connsiteX14" fmla="*/ 197278 w 204193"/>
                  <a:gd name="connsiteY14" fmla="*/ 102396 h 203249"/>
                  <a:gd name="connsiteX15" fmla="*/ 197278 w 204193"/>
                  <a:gd name="connsiteY15" fmla="*/ 102396 h 203249"/>
                  <a:gd name="connsiteX16" fmla="*/ 171688 w 204193"/>
                  <a:gd name="connsiteY16" fmla="*/ 34659 h 203249"/>
                  <a:gd name="connsiteX17" fmla="*/ 103951 w 204193"/>
                  <a:gd name="connsiteY17" fmla="*/ 6811 h 20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4193" h="203249">
                    <a:moveTo>
                      <a:pt x="103951" y="203250"/>
                    </a:moveTo>
                    <a:cubicBezTo>
                      <a:pt x="102445" y="203250"/>
                      <a:pt x="100940" y="203250"/>
                      <a:pt x="98682" y="203250"/>
                    </a:cubicBezTo>
                    <a:cubicBezTo>
                      <a:pt x="39976" y="200239"/>
                      <a:pt x="-2171" y="155834"/>
                      <a:pt x="87" y="100139"/>
                    </a:cubicBezTo>
                    <a:cubicBezTo>
                      <a:pt x="2344" y="40680"/>
                      <a:pt x="42234" y="790"/>
                      <a:pt x="101693" y="38"/>
                    </a:cubicBezTo>
                    <a:cubicBezTo>
                      <a:pt x="130293" y="-715"/>
                      <a:pt x="156635" y="9822"/>
                      <a:pt x="176204" y="30143"/>
                    </a:cubicBezTo>
                    <a:cubicBezTo>
                      <a:pt x="195020" y="49712"/>
                      <a:pt x="205557" y="75302"/>
                      <a:pt x="204051" y="103149"/>
                    </a:cubicBezTo>
                    <a:cubicBezTo>
                      <a:pt x="204804" y="130244"/>
                      <a:pt x="195020" y="155834"/>
                      <a:pt x="175451" y="174650"/>
                    </a:cubicBezTo>
                    <a:cubicBezTo>
                      <a:pt x="156635" y="192713"/>
                      <a:pt x="131046" y="203250"/>
                      <a:pt x="103951" y="203250"/>
                    </a:cubicBezTo>
                    <a:close/>
                    <a:moveTo>
                      <a:pt x="103951" y="6811"/>
                    </a:moveTo>
                    <a:cubicBezTo>
                      <a:pt x="103198" y="6811"/>
                      <a:pt x="102445" y="6811"/>
                      <a:pt x="102445" y="6811"/>
                    </a:cubicBezTo>
                    <a:cubicBezTo>
                      <a:pt x="46750" y="7564"/>
                      <a:pt x="9871" y="44443"/>
                      <a:pt x="7613" y="100139"/>
                    </a:cubicBezTo>
                    <a:cubicBezTo>
                      <a:pt x="5355" y="152071"/>
                      <a:pt x="45245" y="192713"/>
                      <a:pt x="99435" y="195724"/>
                    </a:cubicBezTo>
                    <a:cubicBezTo>
                      <a:pt x="126530" y="197229"/>
                      <a:pt x="152119" y="187445"/>
                      <a:pt x="170935" y="168629"/>
                    </a:cubicBezTo>
                    <a:cubicBezTo>
                      <a:pt x="188999" y="151318"/>
                      <a:pt x="198030" y="127234"/>
                      <a:pt x="197278" y="102396"/>
                    </a:cubicBezTo>
                    <a:lnTo>
                      <a:pt x="197278" y="102396"/>
                    </a:lnTo>
                    <a:lnTo>
                      <a:pt x="197278" y="102396"/>
                    </a:lnTo>
                    <a:cubicBezTo>
                      <a:pt x="198030" y="76807"/>
                      <a:pt x="188999" y="52722"/>
                      <a:pt x="171688" y="34659"/>
                    </a:cubicBezTo>
                    <a:cubicBezTo>
                      <a:pt x="153625" y="16596"/>
                      <a:pt x="129540" y="6811"/>
                      <a:pt x="103951" y="6811"/>
                    </a:cubicBezTo>
                    <a:close/>
                  </a:path>
                </a:pathLst>
              </a:custGeom>
              <a:grpFill/>
              <a:ln w="3175" cap="flat">
                <a:solidFill>
                  <a:schemeClr val="bg1"/>
                </a:solid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166C6312-4012-4381-86A4-912DB084BEFB}"/>
                  </a:ext>
                </a:extLst>
              </p:cNvPr>
              <p:cNvSpPr/>
              <p:nvPr/>
            </p:nvSpPr>
            <p:spPr>
              <a:xfrm>
                <a:off x="8531939" y="4352481"/>
                <a:ext cx="60963" cy="60211"/>
              </a:xfrm>
              <a:custGeom>
                <a:avLst/>
                <a:gdLst>
                  <a:gd name="connsiteX0" fmla="*/ 31611 w 60963"/>
                  <a:gd name="connsiteY0" fmla="*/ 60211 h 60211"/>
                  <a:gd name="connsiteX1" fmla="*/ 31611 w 60963"/>
                  <a:gd name="connsiteY1" fmla="*/ 60211 h 60211"/>
                  <a:gd name="connsiteX2" fmla="*/ 0 w 60963"/>
                  <a:gd name="connsiteY2" fmla="*/ 28600 h 60211"/>
                  <a:gd name="connsiteX3" fmla="*/ 30858 w 60963"/>
                  <a:gd name="connsiteY3" fmla="*/ 0 h 60211"/>
                  <a:gd name="connsiteX4" fmla="*/ 60964 w 60963"/>
                  <a:gd name="connsiteY4" fmla="*/ 29353 h 60211"/>
                  <a:gd name="connsiteX5" fmla="*/ 51932 w 60963"/>
                  <a:gd name="connsiteY5" fmla="*/ 51179 h 60211"/>
                  <a:gd name="connsiteX6" fmla="*/ 31611 w 60963"/>
                  <a:gd name="connsiteY6" fmla="*/ 60211 h 60211"/>
                  <a:gd name="connsiteX7" fmla="*/ 31611 w 60963"/>
                  <a:gd name="connsiteY7" fmla="*/ 8279 h 60211"/>
                  <a:gd name="connsiteX8" fmla="*/ 31611 w 60963"/>
                  <a:gd name="connsiteY8" fmla="*/ 8279 h 60211"/>
                  <a:gd name="connsiteX9" fmla="*/ 7526 w 60963"/>
                  <a:gd name="connsiteY9" fmla="*/ 29353 h 60211"/>
                  <a:gd name="connsiteX10" fmla="*/ 31611 w 60963"/>
                  <a:gd name="connsiteY10" fmla="*/ 52685 h 60211"/>
                  <a:gd name="connsiteX11" fmla="*/ 46664 w 60963"/>
                  <a:gd name="connsiteY11" fmla="*/ 45911 h 60211"/>
                  <a:gd name="connsiteX12" fmla="*/ 53437 w 60963"/>
                  <a:gd name="connsiteY12" fmla="*/ 30106 h 60211"/>
                  <a:gd name="connsiteX13" fmla="*/ 31611 w 60963"/>
                  <a:gd name="connsiteY13" fmla="*/ 8279 h 6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963" h="60211">
                    <a:moveTo>
                      <a:pt x="31611" y="60211"/>
                    </a:moveTo>
                    <a:cubicBezTo>
                      <a:pt x="31611" y="60211"/>
                      <a:pt x="30858" y="60211"/>
                      <a:pt x="31611" y="60211"/>
                    </a:cubicBezTo>
                    <a:cubicBezTo>
                      <a:pt x="14300" y="60211"/>
                      <a:pt x="0" y="45158"/>
                      <a:pt x="0" y="28600"/>
                    </a:cubicBezTo>
                    <a:cubicBezTo>
                      <a:pt x="0" y="12042"/>
                      <a:pt x="13548" y="0"/>
                      <a:pt x="30858" y="0"/>
                    </a:cubicBezTo>
                    <a:cubicBezTo>
                      <a:pt x="47416" y="0"/>
                      <a:pt x="60964" y="12795"/>
                      <a:pt x="60964" y="29353"/>
                    </a:cubicBezTo>
                    <a:cubicBezTo>
                      <a:pt x="60964" y="36879"/>
                      <a:pt x="57953" y="45158"/>
                      <a:pt x="51932" y="51179"/>
                    </a:cubicBezTo>
                    <a:cubicBezTo>
                      <a:pt x="45911" y="57201"/>
                      <a:pt x="38385" y="60211"/>
                      <a:pt x="31611" y="60211"/>
                    </a:cubicBezTo>
                    <a:close/>
                    <a:moveTo>
                      <a:pt x="31611" y="8279"/>
                    </a:moveTo>
                    <a:cubicBezTo>
                      <a:pt x="30858" y="8279"/>
                      <a:pt x="30858" y="8279"/>
                      <a:pt x="31611" y="8279"/>
                    </a:cubicBezTo>
                    <a:cubicBezTo>
                      <a:pt x="18063" y="8279"/>
                      <a:pt x="7526" y="17311"/>
                      <a:pt x="7526" y="29353"/>
                    </a:cubicBezTo>
                    <a:cubicBezTo>
                      <a:pt x="7526" y="41395"/>
                      <a:pt x="18063" y="52685"/>
                      <a:pt x="31611" y="52685"/>
                    </a:cubicBezTo>
                    <a:cubicBezTo>
                      <a:pt x="36879" y="52685"/>
                      <a:pt x="42900" y="50427"/>
                      <a:pt x="46664" y="45911"/>
                    </a:cubicBezTo>
                    <a:cubicBezTo>
                      <a:pt x="51179" y="41395"/>
                      <a:pt x="53437" y="35374"/>
                      <a:pt x="53437" y="30106"/>
                    </a:cubicBezTo>
                    <a:cubicBezTo>
                      <a:pt x="53437" y="17311"/>
                      <a:pt x="43653" y="8279"/>
                      <a:pt x="31611" y="8279"/>
                    </a:cubicBezTo>
                    <a:close/>
                  </a:path>
                </a:pathLst>
              </a:custGeom>
              <a:grpFill/>
              <a:ln w="3175" cap="flat">
                <a:solidFill>
                  <a:schemeClr val="bg1"/>
                </a:solid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7191A7E6-8892-478D-AE2B-565789E59F58}"/>
                  </a:ext>
                </a:extLst>
              </p:cNvPr>
              <p:cNvSpPr/>
              <p:nvPr/>
            </p:nvSpPr>
            <p:spPr>
              <a:xfrm>
                <a:off x="8443127" y="4840943"/>
                <a:ext cx="60306" cy="60963"/>
              </a:xfrm>
              <a:custGeom>
                <a:avLst/>
                <a:gdLst>
                  <a:gd name="connsiteX0" fmla="*/ 30106 w 60306"/>
                  <a:gd name="connsiteY0" fmla="*/ 60964 h 60963"/>
                  <a:gd name="connsiteX1" fmla="*/ 0 w 60306"/>
                  <a:gd name="connsiteY1" fmla="*/ 30858 h 60963"/>
                  <a:gd name="connsiteX2" fmla="*/ 9032 w 60306"/>
                  <a:gd name="connsiteY2" fmla="*/ 9032 h 60963"/>
                  <a:gd name="connsiteX3" fmla="*/ 29353 w 60306"/>
                  <a:gd name="connsiteY3" fmla="*/ 0 h 60963"/>
                  <a:gd name="connsiteX4" fmla="*/ 29353 w 60306"/>
                  <a:gd name="connsiteY4" fmla="*/ 0 h 60963"/>
                  <a:gd name="connsiteX5" fmla="*/ 51179 w 60306"/>
                  <a:gd name="connsiteY5" fmla="*/ 9784 h 60963"/>
                  <a:gd name="connsiteX6" fmla="*/ 60211 w 60306"/>
                  <a:gd name="connsiteY6" fmla="*/ 30858 h 60963"/>
                  <a:gd name="connsiteX7" fmla="*/ 60211 w 60306"/>
                  <a:gd name="connsiteY7" fmla="*/ 30858 h 60963"/>
                  <a:gd name="connsiteX8" fmla="*/ 30106 w 60306"/>
                  <a:gd name="connsiteY8" fmla="*/ 60964 h 60963"/>
                  <a:gd name="connsiteX9" fmla="*/ 29353 w 60306"/>
                  <a:gd name="connsiteY9" fmla="*/ 7526 h 60963"/>
                  <a:gd name="connsiteX10" fmla="*/ 29353 w 60306"/>
                  <a:gd name="connsiteY10" fmla="*/ 7526 h 60963"/>
                  <a:gd name="connsiteX11" fmla="*/ 14300 w 60306"/>
                  <a:gd name="connsiteY11" fmla="*/ 14300 h 60963"/>
                  <a:gd name="connsiteX12" fmla="*/ 7526 w 60306"/>
                  <a:gd name="connsiteY12" fmla="*/ 30858 h 60963"/>
                  <a:gd name="connsiteX13" fmla="*/ 30106 w 60306"/>
                  <a:gd name="connsiteY13" fmla="*/ 53437 h 60963"/>
                  <a:gd name="connsiteX14" fmla="*/ 53437 w 60306"/>
                  <a:gd name="connsiteY14" fmla="*/ 30858 h 60963"/>
                  <a:gd name="connsiteX15" fmla="*/ 53437 w 60306"/>
                  <a:gd name="connsiteY15" fmla="*/ 30858 h 60963"/>
                  <a:gd name="connsiteX16" fmla="*/ 45911 w 60306"/>
                  <a:gd name="connsiteY16" fmla="*/ 15053 h 60963"/>
                  <a:gd name="connsiteX17" fmla="*/ 29353 w 60306"/>
                  <a:gd name="connsiteY17" fmla="*/ 7526 h 6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306" h="60963">
                    <a:moveTo>
                      <a:pt x="30106" y="60964"/>
                    </a:moveTo>
                    <a:cubicBezTo>
                      <a:pt x="15053" y="60964"/>
                      <a:pt x="0" y="45911"/>
                      <a:pt x="0" y="30858"/>
                    </a:cubicBezTo>
                    <a:cubicBezTo>
                      <a:pt x="0" y="23332"/>
                      <a:pt x="3011" y="15053"/>
                      <a:pt x="9032" y="9032"/>
                    </a:cubicBezTo>
                    <a:cubicBezTo>
                      <a:pt x="15053" y="3011"/>
                      <a:pt x="22579" y="0"/>
                      <a:pt x="29353" y="0"/>
                    </a:cubicBezTo>
                    <a:cubicBezTo>
                      <a:pt x="29353" y="0"/>
                      <a:pt x="29353" y="0"/>
                      <a:pt x="29353" y="0"/>
                    </a:cubicBezTo>
                    <a:cubicBezTo>
                      <a:pt x="36879" y="0"/>
                      <a:pt x="45158" y="3763"/>
                      <a:pt x="51179" y="9784"/>
                    </a:cubicBezTo>
                    <a:cubicBezTo>
                      <a:pt x="57200" y="15805"/>
                      <a:pt x="60964" y="23332"/>
                      <a:pt x="60211" y="30858"/>
                    </a:cubicBezTo>
                    <a:lnTo>
                      <a:pt x="60211" y="30858"/>
                    </a:lnTo>
                    <a:cubicBezTo>
                      <a:pt x="60211" y="45911"/>
                      <a:pt x="45158" y="60964"/>
                      <a:pt x="30106" y="60964"/>
                    </a:cubicBezTo>
                    <a:close/>
                    <a:moveTo>
                      <a:pt x="29353" y="7526"/>
                    </a:moveTo>
                    <a:cubicBezTo>
                      <a:pt x="29353" y="7526"/>
                      <a:pt x="29353" y="7526"/>
                      <a:pt x="29353" y="7526"/>
                    </a:cubicBezTo>
                    <a:cubicBezTo>
                      <a:pt x="24084" y="7526"/>
                      <a:pt x="18816" y="9784"/>
                      <a:pt x="14300" y="14300"/>
                    </a:cubicBezTo>
                    <a:cubicBezTo>
                      <a:pt x="9784" y="18816"/>
                      <a:pt x="7526" y="24837"/>
                      <a:pt x="7526" y="30858"/>
                    </a:cubicBezTo>
                    <a:cubicBezTo>
                      <a:pt x="7526" y="42148"/>
                      <a:pt x="18816" y="53437"/>
                      <a:pt x="30106" y="53437"/>
                    </a:cubicBezTo>
                    <a:cubicBezTo>
                      <a:pt x="41395" y="53437"/>
                      <a:pt x="53437" y="41395"/>
                      <a:pt x="53437" y="30858"/>
                    </a:cubicBezTo>
                    <a:lnTo>
                      <a:pt x="53437" y="30858"/>
                    </a:lnTo>
                    <a:cubicBezTo>
                      <a:pt x="53437" y="25590"/>
                      <a:pt x="51179" y="19569"/>
                      <a:pt x="45911" y="15053"/>
                    </a:cubicBezTo>
                    <a:cubicBezTo>
                      <a:pt x="41395" y="10537"/>
                      <a:pt x="35374" y="7526"/>
                      <a:pt x="29353" y="7526"/>
                    </a:cubicBezTo>
                    <a:close/>
                  </a:path>
                </a:pathLst>
              </a:custGeom>
              <a:grpFill/>
              <a:ln w="3175" cap="flat">
                <a:solidFill>
                  <a:schemeClr val="bg1"/>
                </a:solidFill>
                <a:prstDash val="solid"/>
                <a:miter/>
              </a:ln>
            </p:spPr>
            <p:txBody>
              <a:bodyPr rtlCol="0" anchor="ctr"/>
              <a:lstStyle/>
              <a:p>
                <a:endParaRPr lang="en-IN"/>
              </a:p>
            </p:txBody>
          </p:sp>
        </p:grpSp>
        <p:grpSp>
          <p:nvGrpSpPr>
            <p:cNvPr id="130" name="Graphic 1">
              <a:extLst>
                <a:ext uri="{FF2B5EF4-FFF2-40B4-BE49-F238E27FC236}">
                  <a16:creationId xmlns:a16="http://schemas.microsoft.com/office/drawing/2014/main" id="{B9FBB4B3-E949-44DE-97C2-DA75CB9B830C}"/>
                </a:ext>
              </a:extLst>
            </p:cNvPr>
            <p:cNvGrpSpPr/>
            <p:nvPr/>
          </p:nvGrpSpPr>
          <p:grpSpPr>
            <a:xfrm>
              <a:off x="7584367" y="4706143"/>
              <a:ext cx="26342" cy="236406"/>
              <a:chOff x="7584367" y="4706143"/>
              <a:chExt cx="26342" cy="236406"/>
            </a:xfrm>
            <a:grpFill/>
          </p:grpSpPr>
          <p:sp>
            <p:nvSpPr>
              <p:cNvPr id="131" name="Freeform: Shape 130">
                <a:extLst>
                  <a:ext uri="{FF2B5EF4-FFF2-40B4-BE49-F238E27FC236}">
                    <a16:creationId xmlns:a16="http://schemas.microsoft.com/office/drawing/2014/main" id="{9622E469-FE9A-465A-96BE-F77F3AFA141D}"/>
                  </a:ext>
                </a:extLst>
              </p:cNvPr>
              <p:cNvSpPr/>
              <p:nvPr/>
            </p:nvSpPr>
            <p:spPr>
              <a:xfrm>
                <a:off x="7584367" y="4916959"/>
                <a:ext cx="26342" cy="25589"/>
              </a:xfrm>
              <a:custGeom>
                <a:avLst/>
                <a:gdLst>
                  <a:gd name="connsiteX0" fmla="*/ 12795 w 26342"/>
                  <a:gd name="connsiteY0" fmla="*/ 25590 h 25589"/>
                  <a:gd name="connsiteX1" fmla="*/ 3763 w 26342"/>
                  <a:gd name="connsiteY1" fmla="*/ 21827 h 25589"/>
                  <a:gd name="connsiteX2" fmla="*/ 0 w 26342"/>
                  <a:gd name="connsiteY2" fmla="*/ 12795 h 25589"/>
                  <a:gd name="connsiteX3" fmla="*/ 3763 w 26342"/>
                  <a:gd name="connsiteY3" fmla="*/ 3763 h 25589"/>
                  <a:gd name="connsiteX4" fmla="*/ 12795 w 26342"/>
                  <a:gd name="connsiteY4" fmla="*/ 0 h 25589"/>
                  <a:gd name="connsiteX5" fmla="*/ 22579 w 26342"/>
                  <a:gd name="connsiteY5" fmla="*/ 3763 h 25589"/>
                  <a:gd name="connsiteX6" fmla="*/ 26342 w 26342"/>
                  <a:gd name="connsiteY6" fmla="*/ 12795 h 25589"/>
                  <a:gd name="connsiteX7" fmla="*/ 22579 w 26342"/>
                  <a:gd name="connsiteY7" fmla="*/ 21827 h 25589"/>
                  <a:gd name="connsiteX8" fmla="*/ 12795 w 26342"/>
                  <a:gd name="connsiteY8" fmla="*/ 25590 h 25589"/>
                  <a:gd name="connsiteX9" fmla="*/ 12795 w 26342"/>
                  <a:gd name="connsiteY9" fmla="*/ 25590 h 2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42" h="25589">
                    <a:moveTo>
                      <a:pt x="12795" y="25590"/>
                    </a:moveTo>
                    <a:cubicBezTo>
                      <a:pt x="9032" y="25590"/>
                      <a:pt x="6021" y="24084"/>
                      <a:pt x="3763" y="21827"/>
                    </a:cubicBezTo>
                    <a:cubicBezTo>
                      <a:pt x="1505" y="19569"/>
                      <a:pt x="0" y="15805"/>
                      <a:pt x="0" y="12795"/>
                    </a:cubicBezTo>
                    <a:cubicBezTo>
                      <a:pt x="0" y="9784"/>
                      <a:pt x="1505" y="6021"/>
                      <a:pt x="3763" y="3763"/>
                    </a:cubicBezTo>
                    <a:cubicBezTo>
                      <a:pt x="6021" y="1505"/>
                      <a:pt x="9784" y="0"/>
                      <a:pt x="12795" y="0"/>
                    </a:cubicBezTo>
                    <a:cubicBezTo>
                      <a:pt x="16558" y="0"/>
                      <a:pt x="19569" y="1505"/>
                      <a:pt x="22579" y="3763"/>
                    </a:cubicBezTo>
                    <a:cubicBezTo>
                      <a:pt x="24837" y="6021"/>
                      <a:pt x="26342" y="9032"/>
                      <a:pt x="26342" y="12795"/>
                    </a:cubicBezTo>
                    <a:cubicBezTo>
                      <a:pt x="26342" y="16558"/>
                      <a:pt x="24837" y="19569"/>
                      <a:pt x="22579" y="21827"/>
                    </a:cubicBezTo>
                    <a:cubicBezTo>
                      <a:pt x="20321" y="24084"/>
                      <a:pt x="16558" y="25590"/>
                      <a:pt x="12795" y="25590"/>
                    </a:cubicBezTo>
                    <a:lnTo>
                      <a:pt x="12795" y="25590"/>
                    </a:lnTo>
                    <a:close/>
                  </a:path>
                </a:pathLst>
              </a:custGeom>
              <a:grpFill/>
              <a:ln w="3175" cap="flat">
                <a:solidFill>
                  <a:schemeClr val="bg1"/>
                </a:solid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54C5579A-9087-454D-87AE-9F79AE8669CB}"/>
                  </a:ext>
                </a:extLst>
              </p:cNvPr>
              <p:cNvSpPr/>
              <p:nvPr/>
            </p:nvSpPr>
            <p:spPr>
              <a:xfrm rot="-35006">
                <a:off x="7594140" y="4706176"/>
                <a:ext cx="7526" cy="179871"/>
              </a:xfrm>
              <a:custGeom>
                <a:avLst/>
                <a:gdLst>
                  <a:gd name="connsiteX0" fmla="*/ 0 w 7526"/>
                  <a:gd name="connsiteY0" fmla="*/ 0 h 179871"/>
                  <a:gd name="connsiteX1" fmla="*/ 7526 w 7526"/>
                  <a:gd name="connsiteY1" fmla="*/ 0 h 179871"/>
                  <a:gd name="connsiteX2" fmla="*/ 7526 w 7526"/>
                  <a:gd name="connsiteY2" fmla="*/ 179872 h 179871"/>
                  <a:gd name="connsiteX3" fmla="*/ 0 w 7526"/>
                  <a:gd name="connsiteY3" fmla="*/ 179872 h 179871"/>
                </a:gdLst>
                <a:ahLst/>
                <a:cxnLst>
                  <a:cxn ang="0">
                    <a:pos x="connsiteX0" y="connsiteY0"/>
                  </a:cxn>
                  <a:cxn ang="0">
                    <a:pos x="connsiteX1" y="connsiteY1"/>
                  </a:cxn>
                  <a:cxn ang="0">
                    <a:pos x="connsiteX2" y="connsiteY2"/>
                  </a:cxn>
                  <a:cxn ang="0">
                    <a:pos x="connsiteX3" y="connsiteY3"/>
                  </a:cxn>
                </a:cxnLst>
                <a:rect l="l" t="t" r="r" b="b"/>
                <a:pathLst>
                  <a:path w="7526" h="179871">
                    <a:moveTo>
                      <a:pt x="0" y="0"/>
                    </a:moveTo>
                    <a:lnTo>
                      <a:pt x="7526" y="0"/>
                    </a:lnTo>
                    <a:lnTo>
                      <a:pt x="7526" y="179872"/>
                    </a:lnTo>
                    <a:lnTo>
                      <a:pt x="0" y="179872"/>
                    </a:lnTo>
                    <a:close/>
                  </a:path>
                </a:pathLst>
              </a:custGeom>
              <a:grpFill/>
              <a:ln w="3175" cap="flat">
                <a:solidFill>
                  <a:schemeClr val="bg1"/>
                </a:solidFill>
                <a:prstDash val="solid"/>
                <a:miter/>
              </a:ln>
            </p:spPr>
            <p:txBody>
              <a:bodyPr rtlCol="0" anchor="ctr"/>
              <a:lstStyle/>
              <a:p>
                <a:endParaRPr lang="en-IN"/>
              </a:p>
            </p:txBody>
          </p:sp>
        </p:grpSp>
      </p:grpSp>
      <p:sp>
        <p:nvSpPr>
          <p:cNvPr id="2" name="Slide Number Placeholder 1">
            <a:extLst>
              <a:ext uri="{FF2B5EF4-FFF2-40B4-BE49-F238E27FC236}">
                <a16:creationId xmlns:a16="http://schemas.microsoft.com/office/drawing/2014/main" id="{49087F8C-61BA-48A7-A2C2-7FE582364EDA}"/>
              </a:ext>
            </a:extLst>
          </p:cNvPr>
          <p:cNvSpPr>
            <a:spLocks noGrp="1"/>
          </p:cNvSpPr>
          <p:nvPr>
            <p:ph type="sldNum" sz="quarter" idx="12"/>
          </p:nvPr>
        </p:nvSpPr>
        <p:spPr/>
        <p:txBody>
          <a:bodyPr/>
          <a:lstStyle/>
          <a:p>
            <a:fld id="{71A628A0-E779-4D32-97F1-9C80A60D6EF0}" type="slidenum">
              <a:rPr lang="en-IN" smtClean="0"/>
              <a:pPr/>
              <a:t>13</a:t>
            </a:fld>
            <a:r>
              <a:rPr lang="en-IN"/>
              <a:t> of 116</a:t>
            </a:r>
            <a:endParaRPr lang="en-IN" dirty="0"/>
          </a:p>
        </p:txBody>
      </p:sp>
    </p:spTree>
    <p:extLst>
      <p:ext uri="{BB962C8B-B14F-4D97-AF65-F5344CB8AC3E}">
        <p14:creationId xmlns:p14="http://schemas.microsoft.com/office/powerpoint/2010/main" val="1003964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BC6D610-2F53-496B-A9A8-FB46C98DB2D1}"/>
              </a:ext>
            </a:extLst>
          </p:cNvPr>
          <p:cNvSpPr/>
          <p:nvPr/>
        </p:nvSpPr>
        <p:spPr>
          <a:xfrm>
            <a:off x="229997" y="2045719"/>
            <a:ext cx="12527280" cy="5662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itle 10">
            <a:extLst>
              <a:ext uri="{FF2B5EF4-FFF2-40B4-BE49-F238E27FC236}">
                <a16:creationId xmlns:a16="http://schemas.microsoft.com/office/drawing/2014/main" id="{C05DE344-F548-4C02-8A52-EE6A355C122F}"/>
              </a:ext>
            </a:extLst>
          </p:cNvPr>
          <p:cNvSpPr>
            <a:spLocks noGrp="1"/>
          </p:cNvSpPr>
          <p:nvPr>
            <p:ph type="title"/>
          </p:nvPr>
        </p:nvSpPr>
        <p:spPr/>
        <p:txBody>
          <a:bodyPr/>
          <a:lstStyle/>
          <a:p>
            <a:r>
              <a:rPr lang="en-IN" dirty="0"/>
              <a:t>Knowledge Check</a:t>
            </a:r>
          </a:p>
        </p:txBody>
      </p:sp>
      <p:grpSp>
        <p:nvGrpSpPr>
          <p:cNvPr id="38" name="Group 37">
            <a:extLst>
              <a:ext uri="{FF2B5EF4-FFF2-40B4-BE49-F238E27FC236}">
                <a16:creationId xmlns:a16="http://schemas.microsoft.com/office/drawing/2014/main" id="{733CB1F2-6F55-40A3-B558-AFF80AA6E2CD}"/>
              </a:ext>
            </a:extLst>
          </p:cNvPr>
          <p:cNvGrpSpPr/>
          <p:nvPr/>
        </p:nvGrpSpPr>
        <p:grpSpPr>
          <a:xfrm>
            <a:off x="10796136" y="1950788"/>
            <a:ext cx="1640504" cy="1814265"/>
            <a:chOff x="432435" y="1943170"/>
            <a:chExt cx="1985009" cy="2195260"/>
          </a:xfrm>
        </p:grpSpPr>
        <p:sp>
          <p:nvSpPr>
            <p:cNvPr id="39" name="Oval 38">
              <a:extLst>
                <a:ext uri="{FF2B5EF4-FFF2-40B4-BE49-F238E27FC236}">
                  <a16:creationId xmlns:a16="http://schemas.microsoft.com/office/drawing/2014/main" id="{4C5A0A14-D82B-48A7-A60D-C72B2B484EC0}"/>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Picture 39" descr="A person wearing a suit and tie&#10;&#10;Description automatically generated">
              <a:extLst>
                <a:ext uri="{FF2B5EF4-FFF2-40B4-BE49-F238E27FC236}">
                  <a16:creationId xmlns:a16="http://schemas.microsoft.com/office/drawing/2014/main" id="{2DB5D6CD-FE36-4C8F-96C7-D5BCC84851FB}"/>
                </a:ext>
              </a:extLst>
            </p:cNvPr>
            <p:cNvPicPr>
              <a:picLocks noChangeAspect="1"/>
            </p:cNvPicPr>
            <p:nvPr/>
          </p:nvPicPr>
          <p:blipFill rotWithShape="1">
            <a:blip r:embed="rId2">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17" name="Text Placeholder 2">
            <a:extLst>
              <a:ext uri="{FF2B5EF4-FFF2-40B4-BE49-F238E27FC236}">
                <a16:creationId xmlns:a16="http://schemas.microsoft.com/office/drawing/2014/main" id="{4840DF95-78AF-4FA2-A1B3-4A291DF3B0FD}"/>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each icon to learn about the specific categories of risk in CRE lending..</a:t>
            </a:r>
          </a:p>
        </p:txBody>
      </p:sp>
      <p:sp>
        <p:nvSpPr>
          <p:cNvPr id="45" name="Freeform: Shape 44">
            <a:extLst>
              <a:ext uri="{FF2B5EF4-FFF2-40B4-BE49-F238E27FC236}">
                <a16:creationId xmlns:a16="http://schemas.microsoft.com/office/drawing/2014/main" id="{553B44AB-6148-4F29-BB96-5351BAFB3304}"/>
              </a:ext>
            </a:extLst>
          </p:cNvPr>
          <p:cNvSpPr/>
          <p:nvPr/>
        </p:nvSpPr>
        <p:spPr>
          <a:xfrm>
            <a:off x="4602752" y="2906623"/>
            <a:ext cx="1681353" cy="1421447"/>
          </a:xfrm>
          <a:custGeom>
            <a:avLst/>
            <a:gdLst>
              <a:gd name="connsiteX0" fmla="*/ 1681354 w 1681353"/>
              <a:gd name="connsiteY0" fmla="*/ 840744 h 1421447"/>
              <a:gd name="connsiteX1" fmla="*/ 1681354 w 1681353"/>
              <a:gd name="connsiteY1" fmla="*/ 89846 h 1421447"/>
              <a:gd name="connsiteX2" fmla="*/ 1585171 w 1681353"/>
              <a:gd name="connsiteY2" fmla="*/ 413 h 1421447"/>
              <a:gd name="connsiteX3" fmla="*/ 15878 w 1681353"/>
              <a:gd name="connsiteY3" fmla="*/ 906553 h 1421447"/>
              <a:gd name="connsiteX4" fmla="*/ 44564 w 1681353"/>
              <a:gd name="connsiteY4" fmla="*/ 1034796 h 1421447"/>
              <a:gd name="connsiteX5" fmla="*/ 410732 w 1681353"/>
              <a:gd name="connsiteY5" fmla="*/ 1245723 h 1421447"/>
              <a:gd name="connsiteX6" fmla="*/ 695905 w 1681353"/>
              <a:gd name="connsiteY6" fmla="*/ 1409402 h 1421447"/>
              <a:gd name="connsiteX7" fmla="*/ 812336 w 1681353"/>
              <a:gd name="connsiteY7" fmla="*/ 1387465 h 1421447"/>
              <a:gd name="connsiteX8" fmla="*/ 1605420 w 1681353"/>
              <a:gd name="connsiteY8" fmla="*/ 930177 h 1421447"/>
              <a:gd name="connsiteX9" fmla="*/ 1681354 w 1681353"/>
              <a:gd name="connsiteY9" fmla="*/ 840744 h 142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1353" h="1421447">
                <a:moveTo>
                  <a:pt x="1681354" y="840744"/>
                </a:moveTo>
                <a:lnTo>
                  <a:pt x="1681354" y="89846"/>
                </a:lnTo>
                <a:cubicBezTo>
                  <a:pt x="1681354" y="37536"/>
                  <a:pt x="1637481" y="-4650"/>
                  <a:pt x="1585171" y="413"/>
                </a:cubicBezTo>
                <a:cubicBezTo>
                  <a:pt x="955766" y="54410"/>
                  <a:pt x="378671" y="388517"/>
                  <a:pt x="15878" y="906553"/>
                </a:cubicBezTo>
                <a:cubicBezTo>
                  <a:pt x="-14496" y="948738"/>
                  <a:pt x="691" y="1007798"/>
                  <a:pt x="44564" y="1034796"/>
                </a:cubicBezTo>
                <a:lnTo>
                  <a:pt x="410732" y="1245723"/>
                </a:lnTo>
                <a:lnTo>
                  <a:pt x="695905" y="1409402"/>
                </a:lnTo>
                <a:cubicBezTo>
                  <a:pt x="734715" y="1431338"/>
                  <a:pt x="783650" y="1422901"/>
                  <a:pt x="812336" y="1387465"/>
                </a:cubicBezTo>
                <a:cubicBezTo>
                  <a:pt x="1001326" y="1142791"/>
                  <a:pt x="1283124" y="972362"/>
                  <a:pt x="1605420" y="930177"/>
                </a:cubicBezTo>
                <a:cubicBezTo>
                  <a:pt x="1647605" y="923427"/>
                  <a:pt x="1681354" y="886304"/>
                  <a:pt x="1681354" y="840744"/>
                </a:cubicBezTo>
                <a:close/>
              </a:path>
            </a:pathLst>
          </a:custGeom>
          <a:solidFill>
            <a:schemeClr val="accent1"/>
          </a:solidFill>
          <a:ln w="16858"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D9CD7460-C63D-431F-B6D2-8DF1D64A3B8A}"/>
              </a:ext>
            </a:extLst>
          </p:cNvPr>
          <p:cNvSpPr/>
          <p:nvPr/>
        </p:nvSpPr>
        <p:spPr>
          <a:xfrm>
            <a:off x="4237275" y="4073118"/>
            <a:ext cx="1022347" cy="1911675"/>
          </a:xfrm>
          <a:custGeom>
            <a:avLst/>
            <a:gdLst>
              <a:gd name="connsiteX0" fmla="*/ 977012 w 1022347"/>
              <a:gd name="connsiteY0" fmla="*/ 386336 h 1911675"/>
              <a:gd name="connsiteX1" fmla="*/ 327358 w 1022347"/>
              <a:gd name="connsiteY1" fmla="*/ 11731 h 1911675"/>
              <a:gd name="connsiteX2" fmla="*/ 202489 w 1022347"/>
              <a:gd name="connsiteY2" fmla="*/ 50541 h 1911675"/>
              <a:gd name="connsiteX3" fmla="*/ 0 w 1022347"/>
              <a:gd name="connsiteY3" fmla="*/ 954994 h 1911675"/>
              <a:gd name="connsiteX4" fmla="*/ 202489 w 1022347"/>
              <a:gd name="connsiteY4" fmla="*/ 1861134 h 1911675"/>
              <a:gd name="connsiteX5" fmla="*/ 327358 w 1022347"/>
              <a:gd name="connsiteY5" fmla="*/ 1899945 h 1911675"/>
              <a:gd name="connsiteX6" fmla="*/ 977012 w 1022347"/>
              <a:gd name="connsiteY6" fmla="*/ 1525339 h 1911675"/>
              <a:gd name="connsiteX7" fmla="*/ 1015822 w 1022347"/>
              <a:gd name="connsiteY7" fmla="*/ 1415658 h 1911675"/>
              <a:gd name="connsiteX8" fmla="*/ 924702 w 1022347"/>
              <a:gd name="connsiteY8" fmla="*/ 956682 h 1911675"/>
              <a:gd name="connsiteX9" fmla="*/ 1015822 w 1022347"/>
              <a:gd name="connsiteY9" fmla="*/ 497705 h 1911675"/>
              <a:gd name="connsiteX10" fmla="*/ 977012 w 1022347"/>
              <a:gd name="connsiteY10" fmla="*/ 386336 h 191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347" h="1911675">
                <a:moveTo>
                  <a:pt x="977012" y="386336"/>
                </a:moveTo>
                <a:lnTo>
                  <a:pt x="327358" y="11731"/>
                </a:lnTo>
                <a:cubicBezTo>
                  <a:pt x="281798" y="-13580"/>
                  <a:pt x="224426" y="3294"/>
                  <a:pt x="202489" y="50541"/>
                </a:cubicBezTo>
                <a:cubicBezTo>
                  <a:pt x="69184" y="332339"/>
                  <a:pt x="0" y="642823"/>
                  <a:pt x="0" y="954994"/>
                </a:cubicBezTo>
                <a:cubicBezTo>
                  <a:pt x="0" y="1268853"/>
                  <a:pt x="69184" y="1577649"/>
                  <a:pt x="202489" y="1861134"/>
                </a:cubicBezTo>
                <a:cubicBezTo>
                  <a:pt x="224426" y="1908382"/>
                  <a:pt x="283485" y="1925256"/>
                  <a:pt x="327358" y="1899945"/>
                </a:cubicBezTo>
                <a:lnTo>
                  <a:pt x="977012" y="1525339"/>
                </a:lnTo>
                <a:cubicBezTo>
                  <a:pt x="1015822" y="1503403"/>
                  <a:pt x="1032696" y="1456155"/>
                  <a:pt x="1015822" y="1415658"/>
                </a:cubicBezTo>
                <a:cubicBezTo>
                  <a:pt x="956763" y="1273915"/>
                  <a:pt x="924702" y="1118673"/>
                  <a:pt x="924702" y="956682"/>
                </a:cubicBezTo>
                <a:cubicBezTo>
                  <a:pt x="924702" y="794690"/>
                  <a:pt x="956763" y="639448"/>
                  <a:pt x="1015822" y="497705"/>
                </a:cubicBezTo>
                <a:cubicBezTo>
                  <a:pt x="1032696" y="455520"/>
                  <a:pt x="1015822" y="408273"/>
                  <a:pt x="977012" y="386336"/>
                </a:cubicBezTo>
                <a:close/>
              </a:path>
            </a:pathLst>
          </a:custGeom>
          <a:solidFill>
            <a:schemeClr val="accent1"/>
          </a:solidFill>
          <a:ln w="16858"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D2DEF075-3285-4D5F-B523-965D094EAA5F}"/>
              </a:ext>
            </a:extLst>
          </p:cNvPr>
          <p:cNvSpPr/>
          <p:nvPr/>
        </p:nvSpPr>
        <p:spPr>
          <a:xfrm>
            <a:off x="6449472" y="2906623"/>
            <a:ext cx="1680086" cy="1421364"/>
          </a:xfrm>
          <a:custGeom>
            <a:avLst/>
            <a:gdLst>
              <a:gd name="connsiteX0" fmla="*/ 985448 w 1680086"/>
              <a:gd name="connsiteY0" fmla="*/ 1409402 h 1421364"/>
              <a:gd name="connsiteX1" fmla="*/ 1635102 w 1680086"/>
              <a:gd name="connsiteY1" fmla="*/ 1034796 h 1421364"/>
              <a:gd name="connsiteX2" fmla="*/ 1663788 w 1680086"/>
              <a:gd name="connsiteY2" fmla="*/ 906553 h 1421364"/>
              <a:gd name="connsiteX3" fmla="*/ 96182 w 1680086"/>
              <a:gd name="connsiteY3" fmla="*/ 413 h 1421364"/>
              <a:gd name="connsiteX4" fmla="*/ 0 w 1680086"/>
              <a:gd name="connsiteY4" fmla="*/ 89846 h 1421364"/>
              <a:gd name="connsiteX5" fmla="*/ 0 w 1680086"/>
              <a:gd name="connsiteY5" fmla="*/ 840744 h 1421364"/>
              <a:gd name="connsiteX6" fmla="*/ 77621 w 1680086"/>
              <a:gd name="connsiteY6" fmla="*/ 928489 h 1421364"/>
              <a:gd name="connsiteX7" fmla="*/ 870704 w 1680086"/>
              <a:gd name="connsiteY7" fmla="*/ 1385778 h 1421364"/>
              <a:gd name="connsiteX8" fmla="*/ 985448 w 1680086"/>
              <a:gd name="connsiteY8" fmla="*/ 1409402 h 1421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0086" h="1421364">
                <a:moveTo>
                  <a:pt x="985448" y="1409402"/>
                </a:moveTo>
                <a:lnTo>
                  <a:pt x="1635102" y="1034796"/>
                </a:lnTo>
                <a:cubicBezTo>
                  <a:pt x="1680662" y="1009485"/>
                  <a:pt x="1694162" y="948738"/>
                  <a:pt x="1663788" y="906553"/>
                </a:cubicBezTo>
                <a:cubicBezTo>
                  <a:pt x="1302682" y="388517"/>
                  <a:pt x="725587" y="54410"/>
                  <a:pt x="96182" y="413"/>
                </a:cubicBezTo>
                <a:cubicBezTo>
                  <a:pt x="43873" y="-4650"/>
                  <a:pt x="0" y="37536"/>
                  <a:pt x="0" y="89846"/>
                </a:cubicBezTo>
                <a:lnTo>
                  <a:pt x="0" y="840744"/>
                </a:lnTo>
                <a:cubicBezTo>
                  <a:pt x="0" y="884617"/>
                  <a:pt x="32061" y="923427"/>
                  <a:pt x="77621" y="928489"/>
                </a:cubicBezTo>
                <a:cubicBezTo>
                  <a:pt x="399917" y="970675"/>
                  <a:pt x="681714" y="1141103"/>
                  <a:pt x="870704" y="1385778"/>
                </a:cubicBezTo>
                <a:cubicBezTo>
                  <a:pt x="897703" y="1422901"/>
                  <a:pt x="946638" y="1431338"/>
                  <a:pt x="985448" y="1409402"/>
                </a:cubicBezTo>
                <a:close/>
              </a:path>
            </a:pathLst>
          </a:custGeom>
          <a:solidFill>
            <a:schemeClr val="tx2"/>
          </a:solidFill>
          <a:ln w="16858"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504DB3C2-4B63-4B45-884F-0EDE90C6CBCE}"/>
              </a:ext>
            </a:extLst>
          </p:cNvPr>
          <p:cNvSpPr/>
          <p:nvPr/>
        </p:nvSpPr>
        <p:spPr>
          <a:xfrm>
            <a:off x="4602331" y="5729925"/>
            <a:ext cx="1680086" cy="1421364"/>
          </a:xfrm>
          <a:custGeom>
            <a:avLst/>
            <a:gdLst>
              <a:gd name="connsiteX0" fmla="*/ 694638 w 1680086"/>
              <a:gd name="connsiteY0" fmla="*/ 11963 h 1421364"/>
              <a:gd name="connsiteX1" fmla="*/ 44985 w 1680086"/>
              <a:gd name="connsiteY1" fmla="*/ 386568 h 1421364"/>
              <a:gd name="connsiteX2" fmla="*/ 16299 w 1680086"/>
              <a:gd name="connsiteY2" fmla="*/ 514812 h 1421364"/>
              <a:gd name="connsiteX3" fmla="*/ 1583904 w 1680086"/>
              <a:gd name="connsiteY3" fmla="*/ 1420952 h 1421364"/>
              <a:gd name="connsiteX4" fmla="*/ 1680087 w 1680086"/>
              <a:gd name="connsiteY4" fmla="*/ 1331519 h 1421364"/>
              <a:gd name="connsiteX5" fmla="*/ 1680087 w 1680086"/>
              <a:gd name="connsiteY5" fmla="*/ 580621 h 1421364"/>
              <a:gd name="connsiteX6" fmla="*/ 1602466 w 1680086"/>
              <a:gd name="connsiteY6" fmla="*/ 492875 h 1421364"/>
              <a:gd name="connsiteX7" fmla="*/ 809382 w 1680086"/>
              <a:gd name="connsiteY7" fmla="*/ 35587 h 1421364"/>
              <a:gd name="connsiteX8" fmla="*/ 694638 w 1680086"/>
              <a:gd name="connsiteY8" fmla="*/ 11963 h 1421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0086" h="1421364">
                <a:moveTo>
                  <a:pt x="694638" y="11963"/>
                </a:moveTo>
                <a:lnTo>
                  <a:pt x="44985" y="386568"/>
                </a:lnTo>
                <a:cubicBezTo>
                  <a:pt x="-576" y="411879"/>
                  <a:pt x="-14075" y="472626"/>
                  <a:pt x="16299" y="514812"/>
                </a:cubicBezTo>
                <a:cubicBezTo>
                  <a:pt x="377405" y="1032847"/>
                  <a:pt x="956187" y="1366955"/>
                  <a:pt x="1583904" y="1420952"/>
                </a:cubicBezTo>
                <a:cubicBezTo>
                  <a:pt x="1636214" y="1426014"/>
                  <a:pt x="1680087" y="1383829"/>
                  <a:pt x="1680087" y="1331519"/>
                </a:cubicBezTo>
                <a:lnTo>
                  <a:pt x="1680087" y="580621"/>
                </a:lnTo>
                <a:cubicBezTo>
                  <a:pt x="1680087" y="536748"/>
                  <a:pt x="1648026" y="497938"/>
                  <a:pt x="1602466" y="492875"/>
                </a:cubicBezTo>
                <a:cubicBezTo>
                  <a:pt x="1280170" y="450690"/>
                  <a:pt x="998372" y="280261"/>
                  <a:pt x="809382" y="35587"/>
                </a:cubicBezTo>
                <a:cubicBezTo>
                  <a:pt x="784071" y="-1536"/>
                  <a:pt x="733449" y="-9973"/>
                  <a:pt x="694638" y="11963"/>
                </a:cubicBezTo>
                <a:close/>
              </a:path>
            </a:pathLst>
          </a:custGeom>
          <a:solidFill>
            <a:schemeClr val="accent1"/>
          </a:solidFill>
          <a:ln w="16858"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F1AC00C3-2FF0-4DAB-8F21-A53D18606D90}"/>
              </a:ext>
            </a:extLst>
          </p:cNvPr>
          <p:cNvSpPr/>
          <p:nvPr/>
        </p:nvSpPr>
        <p:spPr>
          <a:xfrm>
            <a:off x="7472267" y="4073118"/>
            <a:ext cx="1022377" cy="1909988"/>
          </a:xfrm>
          <a:custGeom>
            <a:avLst/>
            <a:gdLst>
              <a:gd name="connsiteX0" fmla="*/ 821545 w 1022377"/>
              <a:gd name="connsiteY0" fmla="*/ 50541 h 1909988"/>
              <a:gd name="connsiteX1" fmla="*/ 696677 w 1022377"/>
              <a:gd name="connsiteY1" fmla="*/ 11731 h 1909988"/>
              <a:gd name="connsiteX2" fmla="*/ 408129 w 1022377"/>
              <a:gd name="connsiteY2" fmla="*/ 178785 h 1909988"/>
              <a:gd name="connsiteX3" fmla="*/ 45336 w 1022377"/>
              <a:gd name="connsiteY3" fmla="*/ 386336 h 1909988"/>
              <a:gd name="connsiteX4" fmla="*/ 6526 w 1022377"/>
              <a:gd name="connsiteY4" fmla="*/ 496018 h 1909988"/>
              <a:gd name="connsiteX5" fmla="*/ 97646 w 1022377"/>
              <a:gd name="connsiteY5" fmla="*/ 954994 h 1909988"/>
              <a:gd name="connsiteX6" fmla="*/ 6526 w 1022377"/>
              <a:gd name="connsiteY6" fmla="*/ 1413970 h 1909988"/>
              <a:gd name="connsiteX7" fmla="*/ 45336 w 1022377"/>
              <a:gd name="connsiteY7" fmla="*/ 1523652 h 1909988"/>
              <a:gd name="connsiteX8" fmla="*/ 694990 w 1022377"/>
              <a:gd name="connsiteY8" fmla="*/ 1898258 h 1909988"/>
              <a:gd name="connsiteX9" fmla="*/ 819858 w 1022377"/>
              <a:gd name="connsiteY9" fmla="*/ 1859447 h 1909988"/>
              <a:gd name="connsiteX10" fmla="*/ 1022348 w 1022377"/>
              <a:gd name="connsiteY10" fmla="*/ 953307 h 1909988"/>
              <a:gd name="connsiteX11" fmla="*/ 821545 w 1022377"/>
              <a:gd name="connsiteY11" fmla="*/ 50541 h 190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77" h="1909988">
                <a:moveTo>
                  <a:pt x="821545" y="50541"/>
                </a:moveTo>
                <a:cubicBezTo>
                  <a:pt x="799609" y="3294"/>
                  <a:pt x="740550" y="-13580"/>
                  <a:pt x="696677" y="11731"/>
                </a:cubicBezTo>
                <a:lnTo>
                  <a:pt x="408129" y="178785"/>
                </a:lnTo>
                <a:lnTo>
                  <a:pt x="45336" y="386336"/>
                </a:lnTo>
                <a:cubicBezTo>
                  <a:pt x="6526" y="408273"/>
                  <a:pt x="-10348" y="455520"/>
                  <a:pt x="6526" y="496018"/>
                </a:cubicBezTo>
                <a:cubicBezTo>
                  <a:pt x="65585" y="637761"/>
                  <a:pt x="97646" y="793003"/>
                  <a:pt x="97646" y="954994"/>
                </a:cubicBezTo>
                <a:cubicBezTo>
                  <a:pt x="97646" y="1116986"/>
                  <a:pt x="65585" y="1272228"/>
                  <a:pt x="6526" y="1413970"/>
                </a:cubicBezTo>
                <a:cubicBezTo>
                  <a:pt x="-10348" y="1454468"/>
                  <a:pt x="6526" y="1501716"/>
                  <a:pt x="45336" y="1523652"/>
                </a:cubicBezTo>
                <a:lnTo>
                  <a:pt x="694990" y="1898258"/>
                </a:lnTo>
                <a:cubicBezTo>
                  <a:pt x="740550" y="1923569"/>
                  <a:pt x="797922" y="1906695"/>
                  <a:pt x="819858" y="1859447"/>
                </a:cubicBezTo>
                <a:cubicBezTo>
                  <a:pt x="953164" y="1577649"/>
                  <a:pt x="1022348" y="1267165"/>
                  <a:pt x="1022348" y="953307"/>
                </a:cubicBezTo>
                <a:cubicBezTo>
                  <a:pt x="1024035" y="642823"/>
                  <a:pt x="953164" y="332339"/>
                  <a:pt x="821545" y="50541"/>
                </a:cubicBezTo>
                <a:close/>
              </a:path>
            </a:pathLst>
          </a:custGeom>
          <a:solidFill>
            <a:schemeClr val="accent1"/>
          </a:solidFill>
          <a:ln w="16858"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670AA803-ACFF-4CF0-9971-024C604E3D64}"/>
              </a:ext>
            </a:extLst>
          </p:cNvPr>
          <p:cNvSpPr/>
          <p:nvPr/>
        </p:nvSpPr>
        <p:spPr>
          <a:xfrm>
            <a:off x="6449472" y="5729841"/>
            <a:ext cx="1679665" cy="1421447"/>
          </a:xfrm>
          <a:custGeom>
            <a:avLst/>
            <a:gdLst>
              <a:gd name="connsiteX0" fmla="*/ 0 w 1679665"/>
              <a:gd name="connsiteY0" fmla="*/ 580704 h 1421447"/>
              <a:gd name="connsiteX1" fmla="*/ 0 w 1679665"/>
              <a:gd name="connsiteY1" fmla="*/ 1331602 h 1421447"/>
              <a:gd name="connsiteX2" fmla="*/ 96182 w 1679665"/>
              <a:gd name="connsiteY2" fmla="*/ 1421035 h 1421447"/>
              <a:gd name="connsiteX3" fmla="*/ 1663788 w 1679665"/>
              <a:gd name="connsiteY3" fmla="*/ 514895 h 1421447"/>
              <a:gd name="connsiteX4" fmla="*/ 1635102 w 1679665"/>
              <a:gd name="connsiteY4" fmla="*/ 386652 h 1421447"/>
              <a:gd name="connsiteX5" fmla="*/ 985448 w 1679665"/>
              <a:gd name="connsiteY5" fmla="*/ 12046 h 1421447"/>
              <a:gd name="connsiteX6" fmla="*/ 869017 w 1679665"/>
              <a:gd name="connsiteY6" fmla="*/ 33983 h 1421447"/>
              <a:gd name="connsiteX7" fmla="*/ 75934 w 1679665"/>
              <a:gd name="connsiteY7" fmla="*/ 491271 h 1421447"/>
              <a:gd name="connsiteX8" fmla="*/ 0 w 1679665"/>
              <a:gd name="connsiteY8" fmla="*/ 580704 h 142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665" h="1421447">
                <a:moveTo>
                  <a:pt x="0" y="580704"/>
                </a:moveTo>
                <a:lnTo>
                  <a:pt x="0" y="1331602"/>
                </a:lnTo>
                <a:cubicBezTo>
                  <a:pt x="0" y="1383912"/>
                  <a:pt x="43873" y="1426097"/>
                  <a:pt x="96182" y="1421035"/>
                </a:cubicBezTo>
                <a:cubicBezTo>
                  <a:pt x="725587" y="1367038"/>
                  <a:pt x="1302682" y="1034618"/>
                  <a:pt x="1663788" y="514895"/>
                </a:cubicBezTo>
                <a:cubicBezTo>
                  <a:pt x="1694162" y="472710"/>
                  <a:pt x="1678975" y="413650"/>
                  <a:pt x="1635102" y="386652"/>
                </a:cubicBezTo>
                <a:lnTo>
                  <a:pt x="985448" y="12046"/>
                </a:lnTo>
                <a:cubicBezTo>
                  <a:pt x="946638" y="-9890"/>
                  <a:pt x="897703" y="-1453"/>
                  <a:pt x="869017" y="33983"/>
                </a:cubicBezTo>
                <a:cubicBezTo>
                  <a:pt x="680027" y="278657"/>
                  <a:pt x="398229" y="449086"/>
                  <a:pt x="75934" y="491271"/>
                </a:cubicBezTo>
                <a:cubicBezTo>
                  <a:pt x="32061" y="498021"/>
                  <a:pt x="0" y="535144"/>
                  <a:pt x="0" y="580704"/>
                </a:cubicBezTo>
                <a:close/>
              </a:path>
            </a:pathLst>
          </a:custGeom>
          <a:solidFill>
            <a:schemeClr val="accent1"/>
          </a:solidFill>
          <a:ln w="16858"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AA008BF7-D813-4EC0-A9F1-B81FC72AD4B6}"/>
              </a:ext>
            </a:extLst>
          </p:cNvPr>
          <p:cNvSpPr/>
          <p:nvPr/>
        </p:nvSpPr>
        <p:spPr>
          <a:xfrm>
            <a:off x="5313843" y="3975167"/>
            <a:ext cx="2105890" cy="2105890"/>
          </a:xfrm>
          <a:custGeom>
            <a:avLst/>
            <a:gdLst>
              <a:gd name="connsiteX0" fmla="*/ 2105890 w 2105890"/>
              <a:gd name="connsiteY0" fmla="*/ 1052945 h 2105890"/>
              <a:gd name="connsiteX1" fmla="*/ 1052945 w 2105890"/>
              <a:gd name="connsiteY1" fmla="*/ 2105890 h 2105890"/>
              <a:gd name="connsiteX2" fmla="*/ 0 w 2105890"/>
              <a:gd name="connsiteY2" fmla="*/ 1052945 h 2105890"/>
              <a:gd name="connsiteX3" fmla="*/ 1052945 w 2105890"/>
              <a:gd name="connsiteY3" fmla="*/ 0 h 2105890"/>
              <a:gd name="connsiteX4" fmla="*/ 2105890 w 2105890"/>
              <a:gd name="connsiteY4" fmla="*/ 1052945 h 2105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5890" h="2105890">
                <a:moveTo>
                  <a:pt x="2105890" y="1052945"/>
                </a:moveTo>
                <a:cubicBezTo>
                  <a:pt x="2105890" y="1634471"/>
                  <a:pt x="1634471" y="2105890"/>
                  <a:pt x="1052945" y="2105890"/>
                </a:cubicBezTo>
                <a:cubicBezTo>
                  <a:pt x="471420" y="2105890"/>
                  <a:pt x="0" y="1634470"/>
                  <a:pt x="0" y="1052945"/>
                </a:cubicBezTo>
                <a:cubicBezTo>
                  <a:pt x="0" y="471419"/>
                  <a:pt x="471420" y="0"/>
                  <a:pt x="1052945" y="0"/>
                </a:cubicBezTo>
                <a:cubicBezTo>
                  <a:pt x="1634471" y="0"/>
                  <a:pt x="2105890" y="471419"/>
                  <a:pt x="2105890" y="1052945"/>
                </a:cubicBezTo>
                <a:close/>
              </a:path>
            </a:pathLst>
          </a:custGeom>
          <a:solidFill>
            <a:schemeClr val="accent2"/>
          </a:solidFill>
          <a:ln w="16858" cap="flat">
            <a:noFill/>
            <a:prstDash val="solid"/>
            <a:miter/>
          </a:ln>
        </p:spPr>
        <p:txBody>
          <a:bodyPr rtlCol="0" anchor="ctr"/>
          <a:lstStyle/>
          <a:p>
            <a:endParaRPr lang="en-IN"/>
          </a:p>
        </p:txBody>
      </p:sp>
      <p:sp>
        <p:nvSpPr>
          <p:cNvPr id="61" name="TextBox 60">
            <a:extLst>
              <a:ext uri="{FF2B5EF4-FFF2-40B4-BE49-F238E27FC236}">
                <a16:creationId xmlns:a16="http://schemas.microsoft.com/office/drawing/2014/main" id="{87AB8491-DCE6-408E-9E01-7AFCBC31D4DE}"/>
              </a:ext>
            </a:extLst>
          </p:cNvPr>
          <p:cNvSpPr txBox="1"/>
          <p:nvPr/>
        </p:nvSpPr>
        <p:spPr>
          <a:xfrm>
            <a:off x="5471784" y="4371934"/>
            <a:ext cx="1836308" cy="1216664"/>
          </a:xfrm>
          <a:prstGeom prst="rect">
            <a:avLst/>
          </a:prstGeom>
          <a:noFill/>
        </p:spPr>
        <p:txBody>
          <a:bodyPr wrap="square">
            <a:spAutoFit/>
          </a:bodyPr>
          <a:lstStyle/>
          <a:p>
            <a:pPr algn="ctr"/>
            <a:r>
              <a:rPr lang="en-US" sz="24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Major Areas of CRE Risk</a:t>
            </a:r>
            <a:endParaRPr lang="en-US" sz="2400" b="1" dirty="0">
              <a:solidFill>
                <a:schemeClr val="bg1"/>
              </a:solidFill>
            </a:endParaRPr>
          </a:p>
        </p:txBody>
      </p:sp>
      <p:sp>
        <p:nvSpPr>
          <p:cNvPr id="62" name="TextBox 61">
            <a:extLst>
              <a:ext uri="{FF2B5EF4-FFF2-40B4-BE49-F238E27FC236}">
                <a16:creationId xmlns:a16="http://schemas.microsoft.com/office/drawing/2014/main" id="{6C3AC97A-B92E-4325-928F-43F4476E15FC}"/>
              </a:ext>
            </a:extLst>
          </p:cNvPr>
          <p:cNvSpPr txBox="1"/>
          <p:nvPr/>
        </p:nvSpPr>
        <p:spPr>
          <a:xfrm>
            <a:off x="7956219" y="2829777"/>
            <a:ext cx="1937316" cy="369332"/>
          </a:xfrm>
          <a:prstGeom prst="rect">
            <a:avLst/>
          </a:prstGeom>
          <a:noFill/>
        </p:spPr>
        <p:txBody>
          <a:bodyPr wrap="square">
            <a:spAutoFit/>
          </a:bodyPr>
          <a:lstStyle/>
          <a:p>
            <a:pPr algn="ctr"/>
            <a:r>
              <a:rPr lang="en-IN" b="1" dirty="0">
                <a:latin typeface="Arial" panose="020B0604020202020204" pitchFamily="34" charset="0"/>
                <a:cs typeface="Arial" panose="020B0604020202020204" pitchFamily="34" charset="0"/>
              </a:rPr>
              <a:t>Transaction</a:t>
            </a:r>
          </a:p>
        </p:txBody>
      </p:sp>
      <p:sp>
        <p:nvSpPr>
          <p:cNvPr id="63" name="TextBox 62">
            <a:extLst>
              <a:ext uri="{FF2B5EF4-FFF2-40B4-BE49-F238E27FC236}">
                <a16:creationId xmlns:a16="http://schemas.microsoft.com/office/drawing/2014/main" id="{7A798971-570B-4E29-AEA8-355CDD3F7E16}"/>
              </a:ext>
            </a:extLst>
          </p:cNvPr>
          <p:cNvSpPr txBox="1"/>
          <p:nvPr/>
        </p:nvSpPr>
        <p:spPr>
          <a:xfrm>
            <a:off x="8880647" y="4859274"/>
            <a:ext cx="1937316" cy="369332"/>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Concentration</a:t>
            </a:r>
          </a:p>
        </p:txBody>
      </p:sp>
      <p:grpSp>
        <p:nvGrpSpPr>
          <p:cNvPr id="64" name="Group 63">
            <a:extLst>
              <a:ext uri="{FF2B5EF4-FFF2-40B4-BE49-F238E27FC236}">
                <a16:creationId xmlns:a16="http://schemas.microsoft.com/office/drawing/2014/main" id="{0041FCD1-D226-430E-86B1-7119F9757E18}"/>
              </a:ext>
            </a:extLst>
          </p:cNvPr>
          <p:cNvGrpSpPr/>
          <p:nvPr/>
        </p:nvGrpSpPr>
        <p:grpSpPr>
          <a:xfrm>
            <a:off x="7536307" y="3039663"/>
            <a:ext cx="1297497" cy="3944002"/>
            <a:chOff x="7693160" y="3277319"/>
            <a:chExt cx="1297497" cy="3944002"/>
          </a:xfrm>
        </p:grpSpPr>
        <p:grpSp>
          <p:nvGrpSpPr>
            <p:cNvPr id="65" name="Group 64">
              <a:extLst>
                <a:ext uri="{FF2B5EF4-FFF2-40B4-BE49-F238E27FC236}">
                  <a16:creationId xmlns:a16="http://schemas.microsoft.com/office/drawing/2014/main" id="{B4922673-A385-46C9-BCF7-298D7D4270B9}"/>
                </a:ext>
              </a:extLst>
            </p:cNvPr>
            <p:cNvGrpSpPr/>
            <p:nvPr/>
          </p:nvGrpSpPr>
          <p:grpSpPr>
            <a:xfrm>
              <a:off x="7693160" y="3277319"/>
              <a:ext cx="539212" cy="181541"/>
              <a:chOff x="7693160" y="3277319"/>
              <a:chExt cx="539212" cy="181541"/>
            </a:xfrm>
          </p:grpSpPr>
          <p:cxnSp>
            <p:nvCxnSpPr>
              <p:cNvPr id="70" name="Straight Connector 69">
                <a:extLst>
                  <a:ext uri="{FF2B5EF4-FFF2-40B4-BE49-F238E27FC236}">
                    <a16:creationId xmlns:a16="http://schemas.microsoft.com/office/drawing/2014/main" id="{CF58F09B-C1DA-4C31-8CBA-3F9C0437355D}"/>
                  </a:ext>
                </a:extLst>
              </p:cNvPr>
              <p:cNvCxnSpPr>
                <a:cxnSpLocks/>
              </p:cNvCxnSpPr>
              <p:nvPr/>
            </p:nvCxnSpPr>
            <p:spPr>
              <a:xfrm flipV="1">
                <a:off x="8002413" y="3277319"/>
                <a:ext cx="229959" cy="0"/>
              </a:xfrm>
              <a:prstGeom prst="line">
                <a:avLst/>
              </a:prstGeom>
              <a:ln w="38100">
                <a:solidFill>
                  <a:srgbClr val="0A3E6E"/>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9B1A52C-C102-4AE7-A11B-87BDCD089A03}"/>
                  </a:ext>
                </a:extLst>
              </p:cNvPr>
              <p:cNvCxnSpPr>
                <a:cxnSpLocks/>
              </p:cNvCxnSpPr>
              <p:nvPr/>
            </p:nvCxnSpPr>
            <p:spPr>
              <a:xfrm flipV="1">
                <a:off x="7693160" y="3277319"/>
                <a:ext cx="309253" cy="181541"/>
              </a:xfrm>
              <a:prstGeom prst="line">
                <a:avLst/>
              </a:prstGeom>
              <a:ln w="38100">
                <a:solidFill>
                  <a:srgbClr val="0A3E6E"/>
                </a:solidFill>
                <a:prstDash val="sysDot"/>
                <a:tailEnd type="none"/>
              </a:ln>
            </p:spPr>
            <p:style>
              <a:lnRef idx="1">
                <a:schemeClr val="accent1"/>
              </a:lnRef>
              <a:fillRef idx="0">
                <a:schemeClr val="accent1"/>
              </a:fillRef>
              <a:effectRef idx="0">
                <a:schemeClr val="accent1"/>
              </a:effectRef>
              <a:fontRef idx="minor">
                <a:schemeClr val="tx1"/>
              </a:fontRef>
            </p:style>
          </p:cxnSp>
        </p:grpSp>
        <p:cxnSp>
          <p:nvCxnSpPr>
            <p:cNvPr id="66" name="Straight Connector 65">
              <a:extLst>
                <a:ext uri="{FF2B5EF4-FFF2-40B4-BE49-F238E27FC236}">
                  <a16:creationId xmlns:a16="http://schemas.microsoft.com/office/drawing/2014/main" id="{942231C1-FE32-463F-9963-AB92E58E20E0}"/>
                </a:ext>
              </a:extLst>
            </p:cNvPr>
            <p:cNvCxnSpPr>
              <a:cxnSpLocks/>
            </p:cNvCxnSpPr>
            <p:nvPr/>
          </p:nvCxnSpPr>
          <p:spPr>
            <a:xfrm flipV="1">
              <a:off x="8712406" y="5257892"/>
              <a:ext cx="278251" cy="0"/>
            </a:xfrm>
            <a:prstGeom prst="line">
              <a:avLst/>
            </a:prstGeom>
            <a:ln w="38100">
              <a:solidFill>
                <a:srgbClr val="0A3E6E"/>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ACCD275-DC56-4ACD-A7FA-CF24DFAF56FB}"/>
                </a:ext>
              </a:extLst>
            </p:cNvPr>
            <p:cNvGrpSpPr/>
            <p:nvPr/>
          </p:nvGrpSpPr>
          <p:grpSpPr>
            <a:xfrm flipV="1">
              <a:off x="7693160" y="7039780"/>
              <a:ext cx="539212" cy="181541"/>
              <a:chOff x="7693160" y="3277319"/>
              <a:chExt cx="539212" cy="181541"/>
            </a:xfrm>
          </p:grpSpPr>
          <p:cxnSp>
            <p:nvCxnSpPr>
              <p:cNvPr id="68" name="Straight Connector 67">
                <a:extLst>
                  <a:ext uri="{FF2B5EF4-FFF2-40B4-BE49-F238E27FC236}">
                    <a16:creationId xmlns:a16="http://schemas.microsoft.com/office/drawing/2014/main" id="{83ADE8AD-72A2-4AE7-B518-8D4BB9E2DAC3}"/>
                  </a:ext>
                </a:extLst>
              </p:cNvPr>
              <p:cNvCxnSpPr>
                <a:cxnSpLocks/>
              </p:cNvCxnSpPr>
              <p:nvPr/>
            </p:nvCxnSpPr>
            <p:spPr>
              <a:xfrm flipV="1">
                <a:off x="8002413" y="3277319"/>
                <a:ext cx="229959" cy="0"/>
              </a:xfrm>
              <a:prstGeom prst="line">
                <a:avLst/>
              </a:prstGeom>
              <a:ln w="38100">
                <a:solidFill>
                  <a:srgbClr val="0A3E6E"/>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C28D10D-8CC5-44FC-81F4-4BAED275EA45}"/>
                  </a:ext>
                </a:extLst>
              </p:cNvPr>
              <p:cNvCxnSpPr>
                <a:cxnSpLocks/>
              </p:cNvCxnSpPr>
              <p:nvPr/>
            </p:nvCxnSpPr>
            <p:spPr>
              <a:xfrm flipV="1">
                <a:off x="7693160" y="3277319"/>
                <a:ext cx="309253" cy="181541"/>
              </a:xfrm>
              <a:prstGeom prst="line">
                <a:avLst/>
              </a:prstGeom>
              <a:ln w="38100">
                <a:solidFill>
                  <a:srgbClr val="0A3E6E"/>
                </a:solidFill>
                <a:prstDash val="sysDot"/>
                <a:tailEnd type="none"/>
              </a:ln>
            </p:spPr>
            <p:style>
              <a:lnRef idx="1">
                <a:schemeClr val="accent1"/>
              </a:lnRef>
              <a:fillRef idx="0">
                <a:schemeClr val="accent1"/>
              </a:fillRef>
              <a:effectRef idx="0">
                <a:schemeClr val="accent1"/>
              </a:effectRef>
              <a:fontRef idx="minor">
                <a:schemeClr val="tx1"/>
              </a:fontRef>
            </p:style>
          </p:cxnSp>
        </p:grpSp>
      </p:grpSp>
      <p:sp>
        <p:nvSpPr>
          <p:cNvPr id="72" name="TextBox 71">
            <a:extLst>
              <a:ext uri="{FF2B5EF4-FFF2-40B4-BE49-F238E27FC236}">
                <a16:creationId xmlns:a16="http://schemas.microsoft.com/office/drawing/2014/main" id="{BBC4BF7E-D1E0-4364-AA73-A5CA358A0F14}"/>
              </a:ext>
            </a:extLst>
          </p:cNvPr>
          <p:cNvSpPr txBox="1"/>
          <p:nvPr/>
        </p:nvSpPr>
        <p:spPr>
          <a:xfrm>
            <a:off x="8222545" y="6835020"/>
            <a:ext cx="2904298" cy="369332"/>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Construction</a:t>
            </a:r>
          </a:p>
        </p:txBody>
      </p:sp>
      <p:grpSp>
        <p:nvGrpSpPr>
          <p:cNvPr id="73" name="Group 72">
            <a:extLst>
              <a:ext uri="{FF2B5EF4-FFF2-40B4-BE49-F238E27FC236}">
                <a16:creationId xmlns:a16="http://schemas.microsoft.com/office/drawing/2014/main" id="{C04F68D3-FB49-4BF5-B70A-5AAA14813013}"/>
              </a:ext>
            </a:extLst>
          </p:cNvPr>
          <p:cNvGrpSpPr/>
          <p:nvPr/>
        </p:nvGrpSpPr>
        <p:grpSpPr>
          <a:xfrm flipH="1">
            <a:off x="4623225" y="3053483"/>
            <a:ext cx="539212" cy="181541"/>
            <a:chOff x="7693160" y="3277319"/>
            <a:chExt cx="539212" cy="181541"/>
          </a:xfrm>
        </p:grpSpPr>
        <p:cxnSp>
          <p:nvCxnSpPr>
            <p:cNvPr id="74" name="Straight Connector 73">
              <a:extLst>
                <a:ext uri="{FF2B5EF4-FFF2-40B4-BE49-F238E27FC236}">
                  <a16:creationId xmlns:a16="http://schemas.microsoft.com/office/drawing/2014/main" id="{FDF12F64-4BE2-4E35-B077-952D470E78A9}"/>
                </a:ext>
              </a:extLst>
            </p:cNvPr>
            <p:cNvCxnSpPr>
              <a:cxnSpLocks/>
            </p:cNvCxnSpPr>
            <p:nvPr/>
          </p:nvCxnSpPr>
          <p:spPr>
            <a:xfrm flipV="1">
              <a:off x="8002413" y="3277319"/>
              <a:ext cx="229959" cy="0"/>
            </a:xfrm>
            <a:prstGeom prst="line">
              <a:avLst/>
            </a:prstGeom>
            <a:ln w="38100">
              <a:solidFill>
                <a:srgbClr val="0A3E6E"/>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32A0D4C-E6FC-47EA-BA7B-FCB54B0A481B}"/>
                </a:ext>
              </a:extLst>
            </p:cNvPr>
            <p:cNvCxnSpPr>
              <a:cxnSpLocks/>
            </p:cNvCxnSpPr>
            <p:nvPr/>
          </p:nvCxnSpPr>
          <p:spPr>
            <a:xfrm flipV="1">
              <a:off x="7693160" y="3277319"/>
              <a:ext cx="309253" cy="181541"/>
            </a:xfrm>
            <a:prstGeom prst="line">
              <a:avLst/>
            </a:prstGeom>
            <a:ln w="38100">
              <a:solidFill>
                <a:srgbClr val="0A3E6E"/>
              </a:solidFill>
              <a:prstDash val="sysDot"/>
              <a:tailEnd type="none"/>
            </a:ln>
          </p:spPr>
          <p:style>
            <a:lnRef idx="1">
              <a:schemeClr val="accent1"/>
            </a:lnRef>
            <a:fillRef idx="0">
              <a:schemeClr val="accent1"/>
            </a:fillRef>
            <a:effectRef idx="0">
              <a:schemeClr val="accent1"/>
            </a:effectRef>
            <a:fontRef idx="minor">
              <a:schemeClr val="tx1"/>
            </a:fontRef>
          </p:style>
        </p:cxnSp>
      </p:grpSp>
      <p:cxnSp>
        <p:nvCxnSpPr>
          <p:cNvPr id="76" name="Straight Connector 75">
            <a:extLst>
              <a:ext uri="{FF2B5EF4-FFF2-40B4-BE49-F238E27FC236}">
                <a16:creationId xmlns:a16="http://schemas.microsoft.com/office/drawing/2014/main" id="{88100E95-37D2-429E-9975-9368F8054B04}"/>
              </a:ext>
            </a:extLst>
          </p:cNvPr>
          <p:cNvCxnSpPr>
            <a:cxnSpLocks/>
          </p:cNvCxnSpPr>
          <p:nvPr/>
        </p:nvCxnSpPr>
        <p:spPr>
          <a:xfrm flipH="1" flipV="1">
            <a:off x="3888090" y="5034056"/>
            <a:ext cx="278251" cy="0"/>
          </a:xfrm>
          <a:prstGeom prst="line">
            <a:avLst/>
          </a:prstGeom>
          <a:ln w="38100">
            <a:solidFill>
              <a:srgbClr val="0A3E6E"/>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F44ADA29-A004-4D58-B5E6-A2A8F414E640}"/>
              </a:ext>
            </a:extLst>
          </p:cNvPr>
          <p:cNvGrpSpPr/>
          <p:nvPr/>
        </p:nvGrpSpPr>
        <p:grpSpPr>
          <a:xfrm flipH="1" flipV="1">
            <a:off x="4623225" y="6815944"/>
            <a:ext cx="539212" cy="181541"/>
            <a:chOff x="7693160" y="3277319"/>
            <a:chExt cx="539212" cy="181541"/>
          </a:xfrm>
        </p:grpSpPr>
        <p:cxnSp>
          <p:nvCxnSpPr>
            <p:cNvPr id="78" name="Straight Connector 77">
              <a:extLst>
                <a:ext uri="{FF2B5EF4-FFF2-40B4-BE49-F238E27FC236}">
                  <a16:creationId xmlns:a16="http://schemas.microsoft.com/office/drawing/2014/main" id="{A2D8E0E8-A798-4CA5-9739-07D768CDF0E4}"/>
                </a:ext>
              </a:extLst>
            </p:cNvPr>
            <p:cNvCxnSpPr>
              <a:cxnSpLocks/>
            </p:cNvCxnSpPr>
            <p:nvPr/>
          </p:nvCxnSpPr>
          <p:spPr>
            <a:xfrm flipV="1">
              <a:off x="8002413" y="3277319"/>
              <a:ext cx="229959" cy="0"/>
            </a:xfrm>
            <a:prstGeom prst="line">
              <a:avLst/>
            </a:prstGeom>
            <a:ln w="38100">
              <a:solidFill>
                <a:srgbClr val="0A3E6E"/>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B6D56A-22EB-4833-B04F-5368A7F00922}"/>
                </a:ext>
              </a:extLst>
            </p:cNvPr>
            <p:cNvCxnSpPr>
              <a:cxnSpLocks/>
            </p:cNvCxnSpPr>
            <p:nvPr/>
          </p:nvCxnSpPr>
          <p:spPr>
            <a:xfrm flipV="1">
              <a:off x="7693160" y="3277319"/>
              <a:ext cx="309253" cy="181541"/>
            </a:xfrm>
            <a:prstGeom prst="line">
              <a:avLst/>
            </a:prstGeom>
            <a:ln w="38100">
              <a:solidFill>
                <a:srgbClr val="0A3E6E"/>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80" name="TextBox 79">
            <a:extLst>
              <a:ext uri="{FF2B5EF4-FFF2-40B4-BE49-F238E27FC236}">
                <a16:creationId xmlns:a16="http://schemas.microsoft.com/office/drawing/2014/main" id="{54BFF077-C426-49C1-938B-231EBEAC1023}"/>
              </a:ext>
            </a:extLst>
          </p:cNvPr>
          <p:cNvSpPr txBox="1"/>
          <p:nvPr/>
        </p:nvSpPr>
        <p:spPr>
          <a:xfrm>
            <a:off x="2951635" y="6608923"/>
            <a:ext cx="1546164" cy="646331"/>
          </a:xfrm>
          <a:prstGeom prst="rect">
            <a:avLst/>
          </a:prstGeom>
          <a:noFill/>
        </p:spPr>
        <p:txBody>
          <a:bodyPr wrap="square">
            <a:spAutoFit/>
          </a:bodyPr>
          <a:lstStyle/>
          <a:p>
            <a:pPr algn="r"/>
            <a:r>
              <a:rPr lang="en-IN" b="1" dirty="0">
                <a:latin typeface="Arial" panose="020B0604020202020204" pitchFamily="34" charset="0"/>
                <a:cs typeface="Arial" panose="020B0604020202020204" pitchFamily="34" charset="0"/>
              </a:rPr>
              <a:t>Rollover </a:t>
            </a:r>
            <a:br>
              <a:rPr lang="en-IN" b="1" dirty="0">
                <a:latin typeface="Arial" panose="020B0604020202020204" pitchFamily="34" charset="0"/>
                <a:cs typeface="Arial" panose="020B0604020202020204" pitchFamily="34" charset="0"/>
              </a:rPr>
            </a:br>
            <a:r>
              <a:rPr lang="en-IN" b="1" dirty="0">
                <a:latin typeface="Arial" panose="020B0604020202020204" pitchFamily="34" charset="0"/>
                <a:cs typeface="Arial" panose="020B0604020202020204" pitchFamily="34" charset="0"/>
              </a:rPr>
              <a:t>(Re-leasing)</a:t>
            </a:r>
          </a:p>
        </p:txBody>
      </p:sp>
      <p:sp>
        <p:nvSpPr>
          <p:cNvPr id="81" name="TextBox 80">
            <a:extLst>
              <a:ext uri="{FF2B5EF4-FFF2-40B4-BE49-F238E27FC236}">
                <a16:creationId xmlns:a16="http://schemas.microsoft.com/office/drawing/2014/main" id="{E7E70D39-5829-456F-AFCE-7A5A5645D491}"/>
              </a:ext>
            </a:extLst>
          </p:cNvPr>
          <p:cNvSpPr txBox="1"/>
          <p:nvPr/>
        </p:nvSpPr>
        <p:spPr>
          <a:xfrm>
            <a:off x="1860431" y="4839188"/>
            <a:ext cx="1936730" cy="369332"/>
          </a:xfrm>
          <a:prstGeom prst="rect">
            <a:avLst/>
          </a:prstGeom>
          <a:noFill/>
        </p:spPr>
        <p:txBody>
          <a:bodyPr wrap="square">
            <a:spAutoFit/>
          </a:bodyPr>
          <a:lstStyle/>
          <a:p>
            <a:pPr algn="r"/>
            <a:r>
              <a:rPr lang="en-IN" b="1" dirty="0">
                <a:latin typeface="Arial" panose="020B0604020202020204" pitchFamily="34" charset="0"/>
                <a:cs typeface="Arial" panose="020B0604020202020204" pitchFamily="34" charset="0"/>
              </a:rPr>
              <a:t>Management</a:t>
            </a:r>
          </a:p>
        </p:txBody>
      </p:sp>
      <p:sp>
        <p:nvSpPr>
          <p:cNvPr id="82" name="TextBox 81">
            <a:extLst>
              <a:ext uri="{FF2B5EF4-FFF2-40B4-BE49-F238E27FC236}">
                <a16:creationId xmlns:a16="http://schemas.microsoft.com/office/drawing/2014/main" id="{5444CFB8-4D49-4EF9-A1C1-397D56A34162}"/>
              </a:ext>
            </a:extLst>
          </p:cNvPr>
          <p:cNvSpPr txBox="1"/>
          <p:nvPr/>
        </p:nvSpPr>
        <p:spPr>
          <a:xfrm>
            <a:off x="2636965" y="2828506"/>
            <a:ext cx="1937316" cy="369332"/>
          </a:xfrm>
          <a:prstGeom prst="rect">
            <a:avLst/>
          </a:prstGeom>
          <a:noFill/>
        </p:spPr>
        <p:txBody>
          <a:bodyPr wrap="square">
            <a:spAutoFit/>
          </a:bodyPr>
          <a:lstStyle/>
          <a:p>
            <a:pPr algn="r"/>
            <a:r>
              <a:rPr lang="en-IN" b="1" dirty="0">
                <a:latin typeface="Arial" panose="020B0604020202020204" pitchFamily="34" charset="0"/>
                <a:cs typeface="Arial" panose="020B0604020202020204" pitchFamily="34" charset="0"/>
              </a:rPr>
              <a:t>Environmental</a:t>
            </a:r>
          </a:p>
        </p:txBody>
      </p:sp>
      <p:grpSp>
        <p:nvGrpSpPr>
          <p:cNvPr id="83" name="Graphic 312">
            <a:extLst>
              <a:ext uri="{FF2B5EF4-FFF2-40B4-BE49-F238E27FC236}">
                <a16:creationId xmlns:a16="http://schemas.microsoft.com/office/drawing/2014/main" id="{1A679A00-2B3C-417C-AC5B-C0B945C0DF45}"/>
              </a:ext>
            </a:extLst>
          </p:cNvPr>
          <p:cNvGrpSpPr/>
          <p:nvPr/>
        </p:nvGrpSpPr>
        <p:grpSpPr>
          <a:xfrm>
            <a:off x="6839170" y="6145164"/>
            <a:ext cx="647180" cy="657947"/>
            <a:chOff x="5930223" y="3834126"/>
            <a:chExt cx="1261172" cy="1282153"/>
          </a:xfrm>
          <a:solidFill>
            <a:schemeClr val="bg1"/>
          </a:solidFill>
        </p:grpSpPr>
        <p:sp>
          <p:nvSpPr>
            <p:cNvPr id="84" name="Freeform: Shape 83">
              <a:extLst>
                <a:ext uri="{FF2B5EF4-FFF2-40B4-BE49-F238E27FC236}">
                  <a16:creationId xmlns:a16="http://schemas.microsoft.com/office/drawing/2014/main" id="{B6A142E4-48E0-4CEE-B574-9825F3E526E9}"/>
                </a:ext>
              </a:extLst>
            </p:cNvPr>
            <p:cNvSpPr/>
            <p:nvPr/>
          </p:nvSpPr>
          <p:spPr>
            <a:xfrm>
              <a:off x="5930223" y="3834126"/>
              <a:ext cx="1261172" cy="1270205"/>
            </a:xfrm>
            <a:custGeom>
              <a:avLst/>
              <a:gdLst>
                <a:gd name="connsiteX0" fmla="*/ 1005213 w 1261172"/>
                <a:gd name="connsiteY0" fmla="*/ 1267966 h 1270205"/>
                <a:gd name="connsiteX1" fmla="*/ 762522 w 1261172"/>
                <a:gd name="connsiteY1" fmla="*/ 1267966 h 1270205"/>
                <a:gd name="connsiteX2" fmla="*/ 762522 w 1261172"/>
                <a:gd name="connsiteY2" fmla="*/ 1260498 h 1270205"/>
                <a:gd name="connsiteX3" fmla="*/ 1005213 w 1261172"/>
                <a:gd name="connsiteY3" fmla="*/ 1260498 h 1270205"/>
                <a:gd name="connsiteX4" fmla="*/ 1005213 w 1261172"/>
                <a:gd name="connsiteY4" fmla="*/ 1267966 h 1270205"/>
                <a:gd name="connsiteX5" fmla="*/ 368243 w 1261172"/>
                <a:gd name="connsiteY5" fmla="*/ 1267966 h 1270205"/>
                <a:gd name="connsiteX6" fmla="*/ 311491 w 1261172"/>
                <a:gd name="connsiteY6" fmla="*/ 1267966 h 1270205"/>
                <a:gd name="connsiteX7" fmla="*/ 251751 w 1261172"/>
                <a:gd name="connsiteY7" fmla="*/ 1267966 h 1270205"/>
                <a:gd name="connsiteX8" fmla="*/ 192012 w 1261172"/>
                <a:gd name="connsiteY8" fmla="*/ 1267966 h 1270205"/>
                <a:gd name="connsiteX9" fmla="*/ 32956 w 1261172"/>
                <a:gd name="connsiteY9" fmla="*/ 1267966 h 1270205"/>
                <a:gd name="connsiteX10" fmla="*/ 3833 w 1261172"/>
                <a:gd name="connsiteY10" fmla="*/ 1259752 h 1270205"/>
                <a:gd name="connsiteX11" fmla="*/ 2340 w 1261172"/>
                <a:gd name="connsiteY11" fmla="*/ 1228389 h 1270205"/>
                <a:gd name="connsiteX12" fmla="*/ 28476 w 1261172"/>
                <a:gd name="connsiteY12" fmla="*/ 1116377 h 1270205"/>
                <a:gd name="connsiteX13" fmla="*/ 63573 w 1261172"/>
                <a:gd name="connsiteY13" fmla="*/ 966282 h 1270205"/>
                <a:gd name="connsiteX14" fmla="*/ 136753 w 1261172"/>
                <a:gd name="connsiteY14" fmla="*/ 876674 h 1270205"/>
                <a:gd name="connsiteX15" fmla="*/ 240550 w 1261172"/>
                <a:gd name="connsiteY15" fmla="*/ 828882 h 1270205"/>
                <a:gd name="connsiteX16" fmla="*/ 393632 w 1261172"/>
                <a:gd name="connsiteY16" fmla="*/ 758689 h 1270205"/>
                <a:gd name="connsiteX17" fmla="*/ 454118 w 1261172"/>
                <a:gd name="connsiteY17" fmla="*/ 679534 h 1270205"/>
                <a:gd name="connsiteX18" fmla="*/ 457105 w 1261172"/>
                <a:gd name="connsiteY18" fmla="*/ 665346 h 1270205"/>
                <a:gd name="connsiteX19" fmla="*/ 441424 w 1261172"/>
                <a:gd name="connsiteY19" fmla="*/ 608594 h 1270205"/>
                <a:gd name="connsiteX20" fmla="*/ 408567 w 1261172"/>
                <a:gd name="connsiteY20" fmla="*/ 565283 h 1270205"/>
                <a:gd name="connsiteX21" fmla="*/ 371230 w 1261172"/>
                <a:gd name="connsiteY21" fmla="*/ 500316 h 1270205"/>
                <a:gd name="connsiteX22" fmla="*/ 327919 w 1261172"/>
                <a:gd name="connsiteY22" fmla="*/ 422655 h 1270205"/>
                <a:gd name="connsiteX23" fmla="*/ 316718 w 1261172"/>
                <a:gd name="connsiteY23" fmla="*/ 367396 h 1270205"/>
                <a:gd name="connsiteX24" fmla="*/ 316718 w 1261172"/>
                <a:gd name="connsiteY24" fmla="*/ 360676 h 1270205"/>
                <a:gd name="connsiteX25" fmla="*/ 309250 w 1261172"/>
                <a:gd name="connsiteY25" fmla="*/ 297950 h 1270205"/>
                <a:gd name="connsiteX26" fmla="*/ 312984 w 1261172"/>
                <a:gd name="connsiteY26" fmla="*/ 261359 h 1270205"/>
                <a:gd name="connsiteX27" fmla="*/ 348828 w 1261172"/>
                <a:gd name="connsiteY27" fmla="*/ 232983 h 1270205"/>
                <a:gd name="connsiteX28" fmla="*/ 368990 w 1261172"/>
                <a:gd name="connsiteY28" fmla="*/ 214315 h 1270205"/>
                <a:gd name="connsiteX29" fmla="*/ 521325 w 1261172"/>
                <a:gd name="connsiteY29" fmla="*/ 59739 h 1270205"/>
                <a:gd name="connsiteX30" fmla="*/ 575090 w 1261172"/>
                <a:gd name="connsiteY30" fmla="*/ 48538 h 1270205"/>
                <a:gd name="connsiteX31" fmla="*/ 575090 w 1261172"/>
                <a:gd name="connsiteY31" fmla="*/ 21655 h 1270205"/>
                <a:gd name="connsiteX32" fmla="*/ 581064 w 1261172"/>
                <a:gd name="connsiteY32" fmla="*/ 3734 h 1270205"/>
                <a:gd name="connsiteX33" fmla="*/ 595252 w 1261172"/>
                <a:gd name="connsiteY33" fmla="*/ 0 h 1270205"/>
                <a:gd name="connsiteX34" fmla="*/ 611681 w 1261172"/>
                <a:gd name="connsiteY34" fmla="*/ 21655 h 1270205"/>
                <a:gd name="connsiteX35" fmla="*/ 611681 w 1261172"/>
                <a:gd name="connsiteY35" fmla="*/ 48538 h 1270205"/>
                <a:gd name="connsiteX36" fmla="*/ 664699 w 1261172"/>
                <a:gd name="connsiteY36" fmla="*/ 59739 h 1270205"/>
                <a:gd name="connsiteX37" fmla="*/ 820021 w 1261172"/>
                <a:gd name="connsiteY37" fmla="*/ 215808 h 1270205"/>
                <a:gd name="connsiteX38" fmla="*/ 837196 w 1261172"/>
                <a:gd name="connsiteY38" fmla="*/ 232236 h 1270205"/>
                <a:gd name="connsiteX39" fmla="*/ 876027 w 1261172"/>
                <a:gd name="connsiteY39" fmla="*/ 261359 h 1270205"/>
                <a:gd name="connsiteX40" fmla="*/ 879014 w 1261172"/>
                <a:gd name="connsiteY40" fmla="*/ 302430 h 1270205"/>
                <a:gd name="connsiteX41" fmla="*/ 872293 w 1261172"/>
                <a:gd name="connsiteY41" fmla="*/ 353955 h 1270205"/>
                <a:gd name="connsiteX42" fmla="*/ 872293 w 1261172"/>
                <a:gd name="connsiteY42" fmla="*/ 367396 h 1270205"/>
                <a:gd name="connsiteX43" fmla="*/ 820021 w 1261172"/>
                <a:gd name="connsiteY43" fmla="*/ 493596 h 1270205"/>
                <a:gd name="connsiteX44" fmla="*/ 810314 w 1261172"/>
                <a:gd name="connsiteY44" fmla="*/ 510024 h 1270205"/>
                <a:gd name="connsiteX45" fmla="*/ 744600 w 1261172"/>
                <a:gd name="connsiteY45" fmla="*/ 613821 h 1270205"/>
                <a:gd name="connsiteX46" fmla="*/ 737133 w 1261172"/>
                <a:gd name="connsiteY46" fmla="*/ 639210 h 1270205"/>
                <a:gd name="connsiteX47" fmla="*/ 745347 w 1261172"/>
                <a:gd name="connsiteY47" fmla="*/ 683268 h 1270205"/>
                <a:gd name="connsiteX48" fmla="*/ 747587 w 1261172"/>
                <a:gd name="connsiteY48" fmla="*/ 698949 h 1270205"/>
                <a:gd name="connsiteX49" fmla="*/ 808820 w 1261172"/>
                <a:gd name="connsiteY49" fmla="*/ 755702 h 1270205"/>
                <a:gd name="connsiteX50" fmla="*/ 825995 w 1261172"/>
                <a:gd name="connsiteY50" fmla="*/ 769143 h 1270205"/>
                <a:gd name="connsiteX51" fmla="*/ 919338 w 1261172"/>
                <a:gd name="connsiteY51" fmla="*/ 720605 h 1270205"/>
                <a:gd name="connsiteX52" fmla="*/ 959662 w 1261172"/>
                <a:gd name="connsiteY52" fmla="*/ 699696 h 1270205"/>
                <a:gd name="connsiteX53" fmla="*/ 999239 w 1261172"/>
                <a:gd name="connsiteY53" fmla="*/ 689242 h 1270205"/>
                <a:gd name="connsiteX54" fmla="*/ 1059725 w 1261172"/>
                <a:gd name="connsiteY54" fmla="*/ 703430 h 1270205"/>
                <a:gd name="connsiteX55" fmla="*/ 1236703 w 1261172"/>
                <a:gd name="connsiteY55" fmla="*/ 796772 h 1270205"/>
                <a:gd name="connsiteX56" fmla="*/ 1259852 w 1261172"/>
                <a:gd name="connsiteY56" fmla="*/ 843070 h 1270205"/>
                <a:gd name="connsiteX57" fmla="*/ 1250144 w 1261172"/>
                <a:gd name="connsiteY57" fmla="*/ 906543 h 1270205"/>
                <a:gd name="connsiteX58" fmla="*/ 1240436 w 1261172"/>
                <a:gd name="connsiteY58" fmla="*/ 970016 h 1270205"/>
                <a:gd name="connsiteX59" fmla="*/ 1090341 w 1261172"/>
                <a:gd name="connsiteY59" fmla="*/ 1181344 h 1270205"/>
                <a:gd name="connsiteX60" fmla="*/ 1059725 w 1261172"/>
                <a:gd name="connsiteY60" fmla="*/ 1198519 h 1270205"/>
                <a:gd name="connsiteX61" fmla="*/ 1020148 w 1261172"/>
                <a:gd name="connsiteY61" fmla="*/ 1221668 h 1270205"/>
                <a:gd name="connsiteX62" fmla="*/ 991025 w 1261172"/>
                <a:gd name="connsiteY62" fmla="*/ 1221668 h 1270205"/>
                <a:gd name="connsiteX63" fmla="*/ 957421 w 1261172"/>
                <a:gd name="connsiteY63" fmla="*/ 1202253 h 1270205"/>
                <a:gd name="connsiteX64" fmla="*/ 911870 w 1261172"/>
                <a:gd name="connsiteY64" fmla="*/ 1175370 h 1270205"/>
                <a:gd name="connsiteX65" fmla="*/ 820768 w 1261172"/>
                <a:gd name="connsiteY65" fmla="*/ 1089495 h 1270205"/>
                <a:gd name="connsiteX66" fmla="*/ 649018 w 1261172"/>
                <a:gd name="connsiteY66" fmla="*/ 1089495 h 1270205"/>
                <a:gd name="connsiteX67" fmla="*/ 407820 w 1261172"/>
                <a:gd name="connsiteY67" fmla="*/ 1089495 h 1270205"/>
                <a:gd name="connsiteX68" fmla="*/ 352561 w 1261172"/>
                <a:gd name="connsiteY68" fmla="*/ 1145500 h 1270205"/>
                <a:gd name="connsiteX69" fmla="*/ 352561 w 1261172"/>
                <a:gd name="connsiteY69" fmla="*/ 1199266 h 1270205"/>
                <a:gd name="connsiteX70" fmla="*/ 352561 w 1261172"/>
                <a:gd name="connsiteY70" fmla="*/ 1262739 h 1270205"/>
                <a:gd name="connsiteX71" fmla="*/ 483241 w 1261172"/>
                <a:gd name="connsiteY71" fmla="*/ 1262739 h 1270205"/>
                <a:gd name="connsiteX72" fmla="*/ 483241 w 1261172"/>
                <a:gd name="connsiteY72" fmla="*/ 1270206 h 1270205"/>
                <a:gd name="connsiteX73" fmla="*/ 368243 w 1261172"/>
                <a:gd name="connsiteY73" fmla="*/ 1267966 h 1270205"/>
                <a:gd name="connsiteX74" fmla="*/ 258472 w 1261172"/>
                <a:gd name="connsiteY74" fmla="*/ 1260498 h 1270205"/>
                <a:gd name="connsiteX75" fmla="*/ 310744 w 1261172"/>
                <a:gd name="connsiteY75" fmla="*/ 1260498 h 1270205"/>
                <a:gd name="connsiteX76" fmla="*/ 341360 w 1261172"/>
                <a:gd name="connsiteY76" fmla="*/ 1260498 h 1270205"/>
                <a:gd name="connsiteX77" fmla="*/ 341360 w 1261172"/>
                <a:gd name="connsiteY77" fmla="*/ 1197025 h 1270205"/>
                <a:gd name="connsiteX78" fmla="*/ 341360 w 1261172"/>
                <a:gd name="connsiteY78" fmla="*/ 1143260 h 1270205"/>
                <a:gd name="connsiteX79" fmla="*/ 404087 w 1261172"/>
                <a:gd name="connsiteY79" fmla="*/ 1079787 h 1270205"/>
                <a:gd name="connsiteX80" fmla="*/ 645284 w 1261172"/>
                <a:gd name="connsiteY80" fmla="*/ 1079787 h 1270205"/>
                <a:gd name="connsiteX81" fmla="*/ 811807 w 1261172"/>
                <a:gd name="connsiteY81" fmla="*/ 1079787 h 1270205"/>
                <a:gd name="connsiteX82" fmla="*/ 775217 w 1261172"/>
                <a:gd name="connsiteY82" fmla="*/ 1000633 h 1270205"/>
                <a:gd name="connsiteX83" fmla="*/ 663206 w 1261172"/>
                <a:gd name="connsiteY83" fmla="*/ 1000633 h 1270205"/>
                <a:gd name="connsiteX84" fmla="*/ 436196 w 1261172"/>
                <a:gd name="connsiteY84" fmla="*/ 1000633 h 1270205"/>
                <a:gd name="connsiteX85" fmla="*/ 312237 w 1261172"/>
                <a:gd name="connsiteY85" fmla="*/ 898329 h 1270205"/>
                <a:gd name="connsiteX86" fmla="*/ 309997 w 1261172"/>
                <a:gd name="connsiteY86" fmla="*/ 804240 h 1270205"/>
                <a:gd name="connsiteX87" fmla="*/ 242791 w 1261172"/>
                <a:gd name="connsiteY87" fmla="*/ 835603 h 1270205"/>
                <a:gd name="connsiteX88" fmla="*/ 222629 w 1261172"/>
                <a:gd name="connsiteY88" fmla="*/ 845310 h 1270205"/>
                <a:gd name="connsiteX89" fmla="*/ 222629 w 1261172"/>
                <a:gd name="connsiteY89" fmla="*/ 1011087 h 1270205"/>
                <a:gd name="connsiteX90" fmla="*/ 222629 w 1261172"/>
                <a:gd name="connsiteY90" fmla="*/ 1056638 h 1270205"/>
                <a:gd name="connsiteX91" fmla="*/ 222629 w 1261172"/>
                <a:gd name="connsiteY91" fmla="*/ 1107417 h 1270205"/>
                <a:gd name="connsiteX92" fmla="*/ 222629 w 1261172"/>
                <a:gd name="connsiteY92" fmla="*/ 1261992 h 1270205"/>
                <a:gd name="connsiteX93" fmla="*/ 258472 w 1261172"/>
                <a:gd name="connsiteY93" fmla="*/ 1260498 h 1270205"/>
                <a:gd name="connsiteX94" fmla="*/ 258472 w 1261172"/>
                <a:gd name="connsiteY94" fmla="*/ 1260498 h 1270205"/>
                <a:gd name="connsiteX95" fmla="*/ 215161 w 1261172"/>
                <a:gd name="connsiteY95" fmla="*/ 847551 h 1270205"/>
                <a:gd name="connsiteX96" fmla="*/ 138994 w 1261172"/>
                <a:gd name="connsiteY96" fmla="*/ 882648 h 1270205"/>
                <a:gd name="connsiteX97" fmla="*/ 69547 w 1261172"/>
                <a:gd name="connsiteY97" fmla="*/ 967029 h 1270205"/>
                <a:gd name="connsiteX98" fmla="*/ 34450 w 1261172"/>
                <a:gd name="connsiteY98" fmla="*/ 1117124 h 1270205"/>
                <a:gd name="connsiteX99" fmla="*/ 8314 w 1261172"/>
                <a:gd name="connsiteY99" fmla="*/ 1229135 h 1270205"/>
                <a:gd name="connsiteX100" fmla="*/ 8314 w 1261172"/>
                <a:gd name="connsiteY100" fmla="*/ 1254524 h 1270205"/>
                <a:gd name="connsiteX101" fmla="*/ 32210 w 1261172"/>
                <a:gd name="connsiteY101" fmla="*/ 1259752 h 1270205"/>
                <a:gd name="connsiteX102" fmla="*/ 191265 w 1261172"/>
                <a:gd name="connsiteY102" fmla="*/ 1259752 h 1270205"/>
                <a:gd name="connsiteX103" fmla="*/ 215161 w 1261172"/>
                <a:gd name="connsiteY103" fmla="*/ 1259752 h 1270205"/>
                <a:gd name="connsiteX104" fmla="*/ 215161 w 1261172"/>
                <a:gd name="connsiteY104" fmla="*/ 1105176 h 1270205"/>
                <a:gd name="connsiteX105" fmla="*/ 215161 w 1261172"/>
                <a:gd name="connsiteY105" fmla="*/ 1054398 h 1270205"/>
                <a:gd name="connsiteX106" fmla="*/ 215161 w 1261172"/>
                <a:gd name="connsiteY106" fmla="*/ 1008847 h 1270205"/>
                <a:gd name="connsiteX107" fmla="*/ 215161 w 1261172"/>
                <a:gd name="connsiteY107" fmla="*/ 847551 h 1270205"/>
                <a:gd name="connsiteX108" fmla="*/ 995505 w 1261172"/>
                <a:gd name="connsiteY108" fmla="*/ 693722 h 1270205"/>
                <a:gd name="connsiteX109" fmla="*/ 960409 w 1261172"/>
                <a:gd name="connsiteY109" fmla="*/ 703430 h 1270205"/>
                <a:gd name="connsiteX110" fmla="*/ 920084 w 1261172"/>
                <a:gd name="connsiteY110" fmla="*/ 724339 h 1270205"/>
                <a:gd name="connsiteX111" fmla="*/ 772230 w 1261172"/>
                <a:gd name="connsiteY111" fmla="*/ 801253 h 1270205"/>
                <a:gd name="connsiteX112" fmla="*/ 755055 w 1261172"/>
                <a:gd name="connsiteY112" fmla="*/ 836350 h 1270205"/>
                <a:gd name="connsiteX113" fmla="*/ 771483 w 1261172"/>
                <a:gd name="connsiteY113" fmla="*/ 945374 h 1270205"/>
                <a:gd name="connsiteX114" fmla="*/ 912617 w 1261172"/>
                <a:gd name="connsiteY114" fmla="*/ 1165662 h 1270205"/>
                <a:gd name="connsiteX115" fmla="*/ 958168 w 1261172"/>
                <a:gd name="connsiteY115" fmla="*/ 1192545 h 1270205"/>
                <a:gd name="connsiteX116" fmla="*/ 991772 w 1261172"/>
                <a:gd name="connsiteY116" fmla="*/ 1211960 h 1270205"/>
                <a:gd name="connsiteX117" fmla="*/ 1013427 w 1261172"/>
                <a:gd name="connsiteY117" fmla="*/ 1211960 h 1270205"/>
                <a:gd name="connsiteX118" fmla="*/ 1053004 w 1261172"/>
                <a:gd name="connsiteY118" fmla="*/ 1188811 h 1270205"/>
                <a:gd name="connsiteX119" fmla="*/ 1082874 w 1261172"/>
                <a:gd name="connsiteY119" fmla="*/ 1171636 h 1270205"/>
                <a:gd name="connsiteX120" fmla="*/ 1229235 w 1261172"/>
                <a:gd name="connsiteY120" fmla="*/ 965536 h 1270205"/>
                <a:gd name="connsiteX121" fmla="*/ 1238943 w 1261172"/>
                <a:gd name="connsiteY121" fmla="*/ 902810 h 1270205"/>
                <a:gd name="connsiteX122" fmla="*/ 1248650 w 1261172"/>
                <a:gd name="connsiteY122" fmla="*/ 838590 h 1270205"/>
                <a:gd name="connsiteX123" fmla="*/ 1229982 w 1261172"/>
                <a:gd name="connsiteY123" fmla="*/ 800506 h 1270205"/>
                <a:gd name="connsiteX124" fmla="*/ 1053004 w 1261172"/>
                <a:gd name="connsiteY124" fmla="*/ 706417 h 1270205"/>
                <a:gd name="connsiteX125" fmla="*/ 995505 w 1261172"/>
                <a:gd name="connsiteY125" fmla="*/ 693722 h 1270205"/>
                <a:gd name="connsiteX126" fmla="*/ 995505 w 1261172"/>
                <a:gd name="connsiteY126" fmla="*/ 693722 h 1270205"/>
                <a:gd name="connsiteX127" fmla="*/ 995505 w 1261172"/>
                <a:gd name="connsiteY127" fmla="*/ 693722 h 1270205"/>
                <a:gd name="connsiteX128" fmla="*/ 316718 w 1261172"/>
                <a:gd name="connsiteY128" fmla="*/ 800506 h 1270205"/>
                <a:gd name="connsiteX129" fmla="*/ 318211 w 1261172"/>
                <a:gd name="connsiteY129" fmla="*/ 800506 h 1270205"/>
                <a:gd name="connsiteX130" fmla="*/ 320452 w 1261172"/>
                <a:gd name="connsiteY130" fmla="*/ 896089 h 1270205"/>
                <a:gd name="connsiteX131" fmla="*/ 437690 w 1261172"/>
                <a:gd name="connsiteY131" fmla="*/ 993165 h 1270205"/>
                <a:gd name="connsiteX132" fmla="*/ 664699 w 1261172"/>
                <a:gd name="connsiteY132" fmla="*/ 993165 h 1270205"/>
                <a:gd name="connsiteX133" fmla="*/ 774470 w 1261172"/>
                <a:gd name="connsiteY133" fmla="*/ 993165 h 1270205"/>
                <a:gd name="connsiteX134" fmla="*/ 764762 w 1261172"/>
                <a:gd name="connsiteY134" fmla="*/ 946867 h 1270205"/>
                <a:gd name="connsiteX135" fmla="*/ 748334 w 1261172"/>
                <a:gd name="connsiteY135" fmla="*/ 837843 h 1270205"/>
                <a:gd name="connsiteX136" fmla="*/ 769990 w 1261172"/>
                <a:gd name="connsiteY136" fmla="*/ 794532 h 1270205"/>
                <a:gd name="connsiteX137" fmla="*/ 817034 w 1261172"/>
                <a:gd name="connsiteY137" fmla="*/ 769890 h 1270205"/>
                <a:gd name="connsiteX138" fmla="*/ 802846 w 1261172"/>
                <a:gd name="connsiteY138" fmla="*/ 758689 h 1270205"/>
                <a:gd name="connsiteX139" fmla="*/ 738626 w 1261172"/>
                <a:gd name="connsiteY139" fmla="*/ 696709 h 1270205"/>
                <a:gd name="connsiteX140" fmla="*/ 736386 w 1261172"/>
                <a:gd name="connsiteY140" fmla="*/ 681028 h 1270205"/>
                <a:gd name="connsiteX141" fmla="*/ 728919 w 1261172"/>
                <a:gd name="connsiteY141" fmla="*/ 637717 h 1270205"/>
                <a:gd name="connsiteX142" fmla="*/ 738626 w 1261172"/>
                <a:gd name="connsiteY142" fmla="*/ 605607 h 1270205"/>
                <a:gd name="connsiteX143" fmla="*/ 802846 w 1261172"/>
                <a:gd name="connsiteY143" fmla="*/ 504050 h 1270205"/>
                <a:gd name="connsiteX144" fmla="*/ 814047 w 1261172"/>
                <a:gd name="connsiteY144" fmla="*/ 485381 h 1270205"/>
                <a:gd name="connsiteX145" fmla="*/ 864826 w 1261172"/>
                <a:gd name="connsiteY145" fmla="*/ 363663 h 1270205"/>
                <a:gd name="connsiteX146" fmla="*/ 864826 w 1261172"/>
                <a:gd name="connsiteY146" fmla="*/ 350968 h 1270205"/>
                <a:gd name="connsiteX147" fmla="*/ 870053 w 1261172"/>
                <a:gd name="connsiteY147" fmla="*/ 303923 h 1270205"/>
                <a:gd name="connsiteX148" fmla="*/ 769990 w 1261172"/>
                <a:gd name="connsiteY148" fmla="*/ 311391 h 1270205"/>
                <a:gd name="connsiteX149" fmla="*/ 732653 w 1261172"/>
                <a:gd name="connsiteY149" fmla="*/ 313631 h 1270205"/>
                <a:gd name="connsiteX150" fmla="*/ 720705 w 1261172"/>
                <a:gd name="connsiteY150" fmla="*/ 314378 h 1270205"/>
                <a:gd name="connsiteX151" fmla="*/ 603466 w 1261172"/>
                <a:gd name="connsiteY151" fmla="*/ 319605 h 1270205"/>
                <a:gd name="connsiteX152" fmla="*/ 598986 w 1261172"/>
                <a:gd name="connsiteY152" fmla="*/ 319605 h 1270205"/>
                <a:gd name="connsiteX153" fmla="*/ 319705 w 1261172"/>
                <a:gd name="connsiteY153" fmla="*/ 306164 h 1270205"/>
                <a:gd name="connsiteX154" fmla="*/ 324185 w 1261172"/>
                <a:gd name="connsiteY154" fmla="*/ 358436 h 1270205"/>
                <a:gd name="connsiteX155" fmla="*/ 324185 w 1261172"/>
                <a:gd name="connsiteY155" fmla="*/ 365156 h 1270205"/>
                <a:gd name="connsiteX156" fmla="*/ 335386 w 1261172"/>
                <a:gd name="connsiteY156" fmla="*/ 417428 h 1270205"/>
                <a:gd name="connsiteX157" fmla="*/ 377951 w 1261172"/>
                <a:gd name="connsiteY157" fmla="*/ 494342 h 1270205"/>
                <a:gd name="connsiteX158" fmla="*/ 416034 w 1261172"/>
                <a:gd name="connsiteY158" fmla="*/ 560056 h 1270205"/>
                <a:gd name="connsiteX159" fmla="*/ 446651 w 1261172"/>
                <a:gd name="connsiteY159" fmla="*/ 601126 h 1270205"/>
                <a:gd name="connsiteX160" fmla="*/ 464573 w 1261172"/>
                <a:gd name="connsiteY160" fmla="*/ 665346 h 1270205"/>
                <a:gd name="connsiteX161" fmla="*/ 461586 w 1261172"/>
                <a:gd name="connsiteY161" fmla="*/ 678041 h 1270205"/>
                <a:gd name="connsiteX162" fmla="*/ 396619 w 1261172"/>
                <a:gd name="connsiteY162" fmla="*/ 763916 h 1270205"/>
                <a:gd name="connsiteX163" fmla="*/ 316718 w 1261172"/>
                <a:gd name="connsiteY163" fmla="*/ 800506 h 1270205"/>
                <a:gd name="connsiteX164" fmla="*/ 601973 w 1261172"/>
                <a:gd name="connsiteY164" fmla="*/ 313631 h 1270205"/>
                <a:gd name="connsiteX165" fmla="*/ 718464 w 1261172"/>
                <a:gd name="connsiteY165" fmla="*/ 308404 h 1270205"/>
                <a:gd name="connsiteX166" fmla="*/ 730412 w 1261172"/>
                <a:gd name="connsiteY166" fmla="*/ 307657 h 1270205"/>
                <a:gd name="connsiteX167" fmla="*/ 767749 w 1261172"/>
                <a:gd name="connsiteY167" fmla="*/ 305417 h 1270205"/>
                <a:gd name="connsiteX168" fmla="*/ 870053 w 1261172"/>
                <a:gd name="connsiteY168" fmla="*/ 297950 h 1270205"/>
                <a:gd name="connsiteX169" fmla="*/ 870053 w 1261172"/>
                <a:gd name="connsiteY169" fmla="*/ 298696 h 1270205"/>
                <a:gd name="connsiteX170" fmla="*/ 870053 w 1261172"/>
                <a:gd name="connsiteY170" fmla="*/ 298696 h 1270205"/>
                <a:gd name="connsiteX171" fmla="*/ 867813 w 1261172"/>
                <a:gd name="connsiteY171" fmla="*/ 263599 h 1270205"/>
                <a:gd name="connsiteX172" fmla="*/ 834209 w 1261172"/>
                <a:gd name="connsiteY172" fmla="*/ 238210 h 1270205"/>
                <a:gd name="connsiteX173" fmla="*/ 811807 w 1261172"/>
                <a:gd name="connsiteY173" fmla="*/ 217302 h 1270205"/>
                <a:gd name="connsiteX174" fmla="*/ 661712 w 1261172"/>
                <a:gd name="connsiteY174" fmla="*/ 66460 h 1270205"/>
                <a:gd name="connsiteX175" fmla="*/ 610934 w 1261172"/>
                <a:gd name="connsiteY175" fmla="*/ 56006 h 1270205"/>
                <a:gd name="connsiteX176" fmla="*/ 610934 w 1261172"/>
                <a:gd name="connsiteY176" fmla="*/ 78408 h 1270205"/>
                <a:gd name="connsiteX177" fmla="*/ 610934 w 1261172"/>
                <a:gd name="connsiteY177" fmla="*/ 110518 h 1270205"/>
                <a:gd name="connsiteX178" fmla="*/ 593012 w 1261172"/>
                <a:gd name="connsiteY178" fmla="*/ 131426 h 1270205"/>
                <a:gd name="connsiteX179" fmla="*/ 580317 w 1261172"/>
                <a:gd name="connsiteY179" fmla="*/ 126946 h 1270205"/>
                <a:gd name="connsiteX180" fmla="*/ 574343 w 1261172"/>
                <a:gd name="connsiteY180" fmla="*/ 110518 h 1270205"/>
                <a:gd name="connsiteX181" fmla="*/ 574343 w 1261172"/>
                <a:gd name="connsiteY181" fmla="*/ 55259 h 1270205"/>
                <a:gd name="connsiteX182" fmla="*/ 523565 w 1261172"/>
                <a:gd name="connsiteY182" fmla="*/ 67207 h 1270205"/>
                <a:gd name="connsiteX183" fmla="*/ 374217 w 1261172"/>
                <a:gd name="connsiteY183" fmla="*/ 216555 h 1270205"/>
                <a:gd name="connsiteX184" fmla="*/ 348828 w 1261172"/>
                <a:gd name="connsiteY184" fmla="*/ 240451 h 1270205"/>
                <a:gd name="connsiteX185" fmla="*/ 317465 w 1261172"/>
                <a:gd name="connsiteY185" fmla="*/ 265093 h 1270205"/>
                <a:gd name="connsiteX186" fmla="*/ 314478 w 1261172"/>
                <a:gd name="connsiteY186" fmla="*/ 295709 h 1270205"/>
                <a:gd name="connsiteX187" fmla="*/ 315971 w 1261172"/>
                <a:gd name="connsiteY187" fmla="*/ 300190 h 1270205"/>
                <a:gd name="connsiteX188" fmla="*/ 601973 w 1261172"/>
                <a:gd name="connsiteY188" fmla="*/ 313631 h 1270205"/>
                <a:gd name="connsiteX189" fmla="*/ 593759 w 1261172"/>
                <a:gd name="connsiteY189" fmla="*/ 7467 h 1270205"/>
                <a:gd name="connsiteX190" fmla="*/ 587038 w 1261172"/>
                <a:gd name="connsiteY190" fmla="*/ 9708 h 1270205"/>
                <a:gd name="connsiteX191" fmla="*/ 583304 w 1261172"/>
                <a:gd name="connsiteY191" fmla="*/ 21655 h 1270205"/>
                <a:gd name="connsiteX192" fmla="*/ 583304 w 1261172"/>
                <a:gd name="connsiteY192" fmla="*/ 110518 h 1270205"/>
                <a:gd name="connsiteX193" fmla="*/ 586291 w 1261172"/>
                <a:gd name="connsiteY193" fmla="*/ 121719 h 1270205"/>
                <a:gd name="connsiteX194" fmla="*/ 593759 w 1261172"/>
                <a:gd name="connsiteY194" fmla="*/ 123959 h 1270205"/>
                <a:gd name="connsiteX195" fmla="*/ 604213 w 1261172"/>
                <a:gd name="connsiteY195" fmla="*/ 110518 h 1270205"/>
                <a:gd name="connsiteX196" fmla="*/ 604213 w 1261172"/>
                <a:gd name="connsiteY196" fmla="*/ 78408 h 1270205"/>
                <a:gd name="connsiteX197" fmla="*/ 604213 w 1261172"/>
                <a:gd name="connsiteY197" fmla="*/ 61233 h 1270205"/>
                <a:gd name="connsiteX198" fmla="*/ 604213 w 1261172"/>
                <a:gd name="connsiteY198" fmla="*/ 61233 h 1270205"/>
                <a:gd name="connsiteX199" fmla="*/ 604213 w 1261172"/>
                <a:gd name="connsiteY199" fmla="*/ 52272 h 1270205"/>
                <a:gd name="connsiteX200" fmla="*/ 604213 w 1261172"/>
                <a:gd name="connsiteY200" fmla="*/ 21655 h 1270205"/>
                <a:gd name="connsiteX201" fmla="*/ 594506 w 1261172"/>
                <a:gd name="connsiteY201" fmla="*/ 7467 h 1270205"/>
                <a:gd name="connsiteX202" fmla="*/ 593759 w 1261172"/>
                <a:gd name="connsiteY202" fmla="*/ 7467 h 12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1261172" h="1270205">
                  <a:moveTo>
                    <a:pt x="1005213" y="1267966"/>
                  </a:moveTo>
                  <a:cubicBezTo>
                    <a:pt x="929045" y="1267966"/>
                    <a:pt x="838690" y="1267966"/>
                    <a:pt x="762522" y="1267966"/>
                  </a:cubicBezTo>
                  <a:lnTo>
                    <a:pt x="762522" y="1260498"/>
                  </a:lnTo>
                  <a:cubicBezTo>
                    <a:pt x="838690" y="1260498"/>
                    <a:pt x="929045" y="1260498"/>
                    <a:pt x="1005213" y="1260498"/>
                  </a:cubicBezTo>
                  <a:lnTo>
                    <a:pt x="1005213" y="1267966"/>
                  </a:lnTo>
                  <a:close/>
                  <a:moveTo>
                    <a:pt x="368243" y="1267966"/>
                  </a:moveTo>
                  <a:cubicBezTo>
                    <a:pt x="349574" y="1267966"/>
                    <a:pt x="330159" y="1267966"/>
                    <a:pt x="311491" y="1267966"/>
                  </a:cubicBezTo>
                  <a:lnTo>
                    <a:pt x="251751" y="1267966"/>
                  </a:lnTo>
                  <a:lnTo>
                    <a:pt x="192012" y="1267966"/>
                  </a:lnTo>
                  <a:cubicBezTo>
                    <a:pt x="138994" y="1267966"/>
                    <a:pt x="85975" y="1267966"/>
                    <a:pt x="32956" y="1267966"/>
                  </a:cubicBezTo>
                  <a:cubicBezTo>
                    <a:pt x="21008" y="1267966"/>
                    <a:pt x="9061" y="1267219"/>
                    <a:pt x="3833" y="1259752"/>
                  </a:cubicBezTo>
                  <a:cubicBezTo>
                    <a:pt x="-1394" y="1253031"/>
                    <a:pt x="-647" y="1241830"/>
                    <a:pt x="2340" y="1228389"/>
                  </a:cubicBezTo>
                  <a:cubicBezTo>
                    <a:pt x="11301" y="1191051"/>
                    <a:pt x="19515" y="1153714"/>
                    <a:pt x="28476" y="1116377"/>
                  </a:cubicBezTo>
                  <a:cubicBezTo>
                    <a:pt x="40424" y="1066346"/>
                    <a:pt x="51625" y="1016314"/>
                    <a:pt x="63573" y="966282"/>
                  </a:cubicBezTo>
                  <a:cubicBezTo>
                    <a:pt x="73280" y="923718"/>
                    <a:pt x="97176" y="894595"/>
                    <a:pt x="136753" y="876674"/>
                  </a:cubicBezTo>
                  <a:cubicBezTo>
                    <a:pt x="171850" y="860992"/>
                    <a:pt x="206947" y="844564"/>
                    <a:pt x="240550" y="828882"/>
                  </a:cubicBezTo>
                  <a:cubicBezTo>
                    <a:pt x="290582" y="805733"/>
                    <a:pt x="342107" y="781838"/>
                    <a:pt x="393632" y="758689"/>
                  </a:cubicBezTo>
                  <a:cubicBezTo>
                    <a:pt x="433209" y="741514"/>
                    <a:pt x="451878" y="716871"/>
                    <a:pt x="454118" y="679534"/>
                  </a:cubicBezTo>
                  <a:cubicBezTo>
                    <a:pt x="454118" y="674307"/>
                    <a:pt x="455612" y="669080"/>
                    <a:pt x="457105" y="665346"/>
                  </a:cubicBezTo>
                  <a:cubicBezTo>
                    <a:pt x="464573" y="641450"/>
                    <a:pt x="459345" y="623529"/>
                    <a:pt x="441424" y="608594"/>
                  </a:cubicBezTo>
                  <a:cubicBezTo>
                    <a:pt x="428729" y="597393"/>
                    <a:pt x="416781" y="582458"/>
                    <a:pt x="408567" y="565283"/>
                  </a:cubicBezTo>
                  <a:cubicBezTo>
                    <a:pt x="398113" y="542880"/>
                    <a:pt x="383925" y="521225"/>
                    <a:pt x="371230" y="500316"/>
                  </a:cubicBezTo>
                  <a:cubicBezTo>
                    <a:pt x="355548" y="475674"/>
                    <a:pt x="339120" y="450285"/>
                    <a:pt x="327919" y="422655"/>
                  </a:cubicBezTo>
                  <a:cubicBezTo>
                    <a:pt x="320452" y="403987"/>
                    <a:pt x="316718" y="386065"/>
                    <a:pt x="316718" y="367396"/>
                  </a:cubicBezTo>
                  <a:lnTo>
                    <a:pt x="316718" y="360676"/>
                  </a:lnTo>
                  <a:cubicBezTo>
                    <a:pt x="316718" y="339020"/>
                    <a:pt x="316718" y="318858"/>
                    <a:pt x="309250" y="297950"/>
                  </a:cubicBezTo>
                  <a:cubicBezTo>
                    <a:pt x="305517" y="286002"/>
                    <a:pt x="306264" y="273307"/>
                    <a:pt x="312984" y="261359"/>
                  </a:cubicBezTo>
                  <a:cubicBezTo>
                    <a:pt x="320452" y="247171"/>
                    <a:pt x="333146" y="237464"/>
                    <a:pt x="348828" y="232983"/>
                  </a:cubicBezTo>
                  <a:cubicBezTo>
                    <a:pt x="360776" y="229996"/>
                    <a:pt x="365256" y="225516"/>
                    <a:pt x="368990" y="214315"/>
                  </a:cubicBezTo>
                  <a:cubicBezTo>
                    <a:pt x="392139" y="137400"/>
                    <a:pt x="444411" y="85128"/>
                    <a:pt x="521325" y="59739"/>
                  </a:cubicBezTo>
                  <a:cubicBezTo>
                    <a:pt x="522072" y="59739"/>
                    <a:pt x="545967" y="51525"/>
                    <a:pt x="575090" y="48538"/>
                  </a:cubicBezTo>
                  <a:cubicBezTo>
                    <a:pt x="575090" y="40324"/>
                    <a:pt x="575090" y="31363"/>
                    <a:pt x="575090" y="21655"/>
                  </a:cubicBezTo>
                  <a:cubicBezTo>
                    <a:pt x="575090" y="13441"/>
                    <a:pt x="577330" y="7467"/>
                    <a:pt x="581064" y="3734"/>
                  </a:cubicBezTo>
                  <a:cubicBezTo>
                    <a:pt x="584798" y="1493"/>
                    <a:pt x="589278" y="0"/>
                    <a:pt x="595252" y="0"/>
                  </a:cubicBezTo>
                  <a:cubicBezTo>
                    <a:pt x="602720" y="747"/>
                    <a:pt x="611681" y="4480"/>
                    <a:pt x="611681" y="21655"/>
                  </a:cubicBezTo>
                  <a:cubicBezTo>
                    <a:pt x="611681" y="30616"/>
                    <a:pt x="611681" y="39577"/>
                    <a:pt x="611681" y="48538"/>
                  </a:cubicBezTo>
                  <a:cubicBezTo>
                    <a:pt x="623628" y="50032"/>
                    <a:pt x="646777" y="53019"/>
                    <a:pt x="664699" y="59739"/>
                  </a:cubicBezTo>
                  <a:cubicBezTo>
                    <a:pt x="743107" y="85875"/>
                    <a:pt x="795379" y="138147"/>
                    <a:pt x="820021" y="215808"/>
                  </a:cubicBezTo>
                  <a:cubicBezTo>
                    <a:pt x="823008" y="225516"/>
                    <a:pt x="827489" y="229249"/>
                    <a:pt x="837196" y="232236"/>
                  </a:cubicBezTo>
                  <a:cubicBezTo>
                    <a:pt x="854371" y="236717"/>
                    <a:pt x="867813" y="247171"/>
                    <a:pt x="876027" y="261359"/>
                  </a:cubicBezTo>
                  <a:cubicBezTo>
                    <a:pt x="882747" y="274054"/>
                    <a:pt x="883494" y="288989"/>
                    <a:pt x="879014" y="302430"/>
                  </a:cubicBezTo>
                  <a:cubicBezTo>
                    <a:pt x="873040" y="319605"/>
                    <a:pt x="872293" y="336033"/>
                    <a:pt x="872293" y="353955"/>
                  </a:cubicBezTo>
                  <a:cubicBezTo>
                    <a:pt x="872293" y="358436"/>
                    <a:pt x="872293" y="362916"/>
                    <a:pt x="872293" y="367396"/>
                  </a:cubicBezTo>
                  <a:cubicBezTo>
                    <a:pt x="870800" y="413694"/>
                    <a:pt x="852878" y="456259"/>
                    <a:pt x="820021" y="493596"/>
                  </a:cubicBezTo>
                  <a:cubicBezTo>
                    <a:pt x="816288" y="498076"/>
                    <a:pt x="812554" y="503303"/>
                    <a:pt x="810314" y="510024"/>
                  </a:cubicBezTo>
                  <a:cubicBezTo>
                    <a:pt x="793885" y="550348"/>
                    <a:pt x="771483" y="585445"/>
                    <a:pt x="744600" y="613821"/>
                  </a:cubicBezTo>
                  <a:cubicBezTo>
                    <a:pt x="736386" y="622035"/>
                    <a:pt x="734893" y="628756"/>
                    <a:pt x="737133" y="639210"/>
                  </a:cubicBezTo>
                  <a:cubicBezTo>
                    <a:pt x="740867" y="653398"/>
                    <a:pt x="743107" y="668333"/>
                    <a:pt x="745347" y="683268"/>
                  </a:cubicBezTo>
                  <a:cubicBezTo>
                    <a:pt x="746094" y="688495"/>
                    <a:pt x="746841" y="693722"/>
                    <a:pt x="747587" y="698949"/>
                  </a:cubicBezTo>
                  <a:cubicBezTo>
                    <a:pt x="749828" y="710897"/>
                    <a:pt x="787911" y="740020"/>
                    <a:pt x="808820" y="755702"/>
                  </a:cubicBezTo>
                  <a:cubicBezTo>
                    <a:pt x="816288" y="761676"/>
                    <a:pt x="822261" y="766156"/>
                    <a:pt x="825995" y="769143"/>
                  </a:cubicBezTo>
                  <a:cubicBezTo>
                    <a:pt x="857358" y="752715"/>
                    <a:pt x="888721" y="736286"/>
                    <a:pt x="919338" y="720605"/>
                  </a:cubicBezTo>
                  <a:lnTo>
                    <a:pt x="959662" y="699696"/>
                  </a:lnTo>
                  <a:cubicBezTo>
                    <a:pt x="973103" y="692975"/>
                    <a:pt x="988785" y="688495"/>
                    <a:pt x="999239" y="689242"/>
                  </a:cubicBezTo>
                  <a:cubicBezTo>
                    <a:pt x="1023881" y="689242"/>
                    <a:pt x="1042550" y="693722"/>
                    <a:pt x="1059725" y="703430"/>
                  </a:cubicBezTo>
                  <a:cubicBezTo>
                    <a:pt x="1117224" y="734046"/>
                    <a:pt x="1176217" y="766156"/>
                    <a:pt x="1236703" y="796772"/>
                  </a:cubicBezTo>
                  <a:cubicBezTo>
                    <a:pt x="1257611" y="807973"/>
                    <a:pt x="1264332" y="820668"/>
                    <a:pt x="1259852" y="843070"/>
                  </a:cubicBezTo>
                  <a:cubicBezTo>
                    <a:pt x="1255371" y="863979"/>
                    <a:pt x="1253131" y="885634"/>
                    <a:pt x="1250144" y="906543"/>
                  </a:cubicBezTo>
                  <a:cubicBezTo>
                    <a:pt x="1247157" y="927452"/>
                    <a:pt x="1244170" y="949107"/>
                    <a:pt x="1240436" y="970016"/>
                  </a:cubicBezTo>
                  <a:cubicBezTo>
                    <a:pt x="1222515" y="1061865"/>
                    <a:pt x="1171736" y="1133552"/>
                    <a:pt x="1090341" y="1181344"/>
                  </a:cubicBezTo>
                  <a:cubicBezTo>
                    <a:pt x="1080634" y="1187318"/>
                    <a:pt x="1070179" y="1193292"/>
                    <a:pt x="1059725" y="1198519"/>
                  </a:cubicBezTo>
                  <a:cubicBezTo>
                    <a:pt x="1047030" y="1205986"/>
                    <a:pt x="1033589" y="1213454"/>
                    <a:pt x="1020148" y="1221668"/>
                  </a:cubicBezTo>
                  <a:cubicBezTo>
                    <a:pt x="1009693" y="1227642"/>
                    <a:pt x="1000732" y="1228389"/>
                    <a:pt x="991025" y="1221668"/>
                  </a:cubicBezTo>
                  <a:cubicBezTo>
                    <a:pt x="979824" y="1214947"/>
                    <a:pt x="968623" y="1208227"/>
                    <a:pt x="957421" y="1202253"/>
                  </a:cubicBezTo>
                  <a:cubicBezTo>
                    <a:pt x="942487" y="1193292"/>
                    <a:pt x="926805" y="1185078"/>
                    <a:pt x="911870" y="1175370"/>
                  </a:cubicBezTo>
                  <a:cubicBezTo>
                    <a:pt x="874533" y="1151474"/>
                    <a:pt x="844664" y="1123098"/>
                    <a:pt x="820768" y="1089495"/>
                  </a:cubicBezTo>
                  <a:cubicBezTo>
                    <a:pt x="770736" y="1089495"/>
                    <a:pt x="710997" y="1089495"/>
                    <a:pt x="649018" y="1089495"/>
                  </a:cubicBezTo>
                  <a:cubicBezTo>
                    <a:pt x="563889" y="1089495"/>
                    <a:pt x="475774" y="1089495"/>
                    <a:pt x="407820" y="1089495"/>
                  </a:cubicBezTo>
                  <a:cubicBezTo>
                    <a:pt x="374217" y="1089495"/>
                    <a:pt x="353308" y="1111150"/>
                    <a:pt x="352561" y="1145500"/>
                  </a:cubicBezTo>
                  <a:cubicBezTo>
                    <a:pt x="352561" y="1155208"/>
                    <a:pt x="352561" y="1176863"/>
                    <a:pt x="352561" y="1199266"/>
                  </a:cubicBezTo>
                  <a:cubicBezTo>
                    <a:pt x="352561" y="1223908"/>
                    <a:pt x="352561" y="1249297"/>
                    <a:pt x="352561" y="1262739"/>
                  </a:cubicBezTo>
                  <a:cubicBezTo>
                    <a:pt x="396619" y="1262739"/>
                    <a:pt x="439930" y="1262739"/>
                    <a:pt x="483241" y="1262739"/>
                  </a:cubicBezTo>
                  <a:lnTo>
                    <a:pt x="483241" y="1270206"/>
                  </a:lnTo>
                  <a:cubicBezTo>
                    <a:pt x="442917" y="1267966"/>
                    <a:pt x="405580" y="1267966"/>
                    <a:pt x="368243" y="1267966"/>
                  </a:cubicBezTo>
                  <a:close/>
                  <a:moveTo>
                    <a:pt x="258472" y="1260498"/>
                  </a:moveTo>
                  <a:lnTo>
                    <a:pt x="310744" y="1260498"/>
                  </a:lnTo>
                  <a:cubicBezTo>
                    <a:pt x="321198" y="1260498"/>
                    <a:pt x="330906" y="1260498"/>
                    <a:pt x="341360" y="1260498"/>
                  </a:cubicBezTo>
                  <a:cubicBezTo>
                    <a:pt x="341360" y="1247804"/>
                    <a:pt x="341360" y="1222415"/>
                    <a:pt x="341360" y="1197025"/>
                  </a:cubicBezTo>
                  <a:cubicBezTo>
                    <a:pt x="341360" y="1174623"/>
                    <a:pt x="341360" y="1152968"/>
                    <a:pt x="341360" y="1143260"/>
                  </a:cubicBezTo>
                  <a:cubicBezTo>
                    <a:pt x="342107" y="1105176"/>
                    <a:pt x="366750" y="1080534"/>
                    <a:pt x="404087" y="1079787"/>
                  </a:cubicBezTo>
                  <a:cubicBezTo>
                    <a:pt x="472040" y="1079787"/>
                    <a:pt x="560155" y="1079787"/>
                    <a:pt x="645284" y="1079787"/>
                  </a:cubicBezTo>
                  <a:cubicBezTo>
                    <a:pt x="705023" y="1079787"/>
                    <a:pt x="763269" y="1079787"/>
                    <a:pt x="811807" y="1079787"/>
                  </a:cubicBezTo>
                  <a:cubicBezTo>
                    <a:pt x="796126" y="1055891"/>
                    <a:pt x="783431" y="1029009"/>
                    <a:pt x="775217" y="1000633"/>
                  </a:cubicBezTo>
                  <a:cubicBezTo>
                    <a:pt x="743107" y="1000633"/>
                    <a:pt x="704276" y="1000633"/>
                    <a:pt x="663206" y="1000633"/>
                  </a:cubicBezTo>
                  <a:cubicBezTo>
                    <a:pt x="585545" y="1000633"/>
                    <a:pt x="496682" y="1000633"/>
                    <a:pt x="436196" y="1000633"/>
                  </a:cubicBezTo>
                  <a:cubicBezTo>
                    <a:pt x="374217" y="1000633"/>
                    <a:pt x="324932" y="960309"/>
                    <a:pt x="312237" y="898329"/>
                  </a:cubicBezTo>
                  <a:cubicBezTo>
                    <a:pt x="309250" y="884141"/>
                    <a:pt x="309997" y="819175"/>
                    <a:pt x="309997" y="804240"/>
                  </a:cubicBezTo>
                  <a:cubicBezTo>
                    <a:pt x="287595" y="814694"/>
                    <a:pt x="264446" y="825149"/>
                    <a:pt x="242791" y="835603"/>
                  </a:cubicBezTo>
                  <a:cubicBezTo>
                    <a:pt x="236070" y="838590"/>
                    <a:pt x="229349" y="841577"/>
                    <a:pt x="222629" y="845310"/>
                  </a:cubicBezTo>
                  <a:cubicBezTo>
                    <a:pt x="222629" y="884141"/>
                    <a:pt x="222629" y="957322"/>
                    <a:pt x="222629" y="1011087"/>
                  </a:cubicBezTo>
                  <a:lnTo>
                    <a:pt x="222629" y="1056638"/>
                  </a:lnTo>
                  <a:cubicBezTo>
                    <a:pt x="222629" y="1070080"/>
                    <a:pt x="222629" y="1087255"/>
                    <a:pt x="222629" y="1107417"/>
                  </a:cubicBezTo>
                  <a:cubicBezTo>
                    <a:pt x="222629" y="1159688"/>
                    <a:pt x="222629" y="1223908"/>
                    <a:pt x="222629" y="1261992"/>
                  </a:cubicBezTo>
                  <a:lnTo>
                    <a:pt x="258472" y="1260498"/>
                  </a:lnTo>
                  <a:lnTo>
                    <a:pt x="258472" y="1260498"/>
                  </a:lnTo>
                  <a:close/>
                  <a:moveTo>
                    <a:pt x="215161" y="847551"/>
                  </a:moveTo>
                  <a:cubicBezTo>
                    <a:pt x="189772" y="859499"/>
                    <a:pt x="164383" y="871446"/>
                    <a:pt x="138994" y="882648"/>
                  </a:cubicBezTo>
                  <a:cubicBezTo>
                    <a:pt x="101657" y="899823"/>
                    <a:pt x="79254" y="927452"/>
                    <a:pt x="69547" y="967029"/>
                  </a:cubicBezTo>
                  <a:cubicBezTo>
                    <a:pt x="58346" y="1017061"/>
                    <a:pt x="46398" y="1067092"/>
                    <a:pt x="34450" y="1117124"/>
                  </a:cubicBezTo>
                  <a:cubicBezTo>
                    <a:pt x="25489" y="1154461"/>
                    <a:pt x="17275" y="1191798"/>
                    <a:pt x="8314" y="1229135"/>
                  </a:cubicBezTo>
                  <a:cubicBezTo>
                    <a:pt x="5327" y="1242577"/>
                    <a:pt x="5327" y="1250044"/>
                    <a:pt x="8314" y="1254524"/>
                  </a:cubicBezTo>
                  <a:cubicBezTo>
                    <a:pt x="11301" y="1258258"/>
                    <a:pt x="18768" y="1259752"/>
                    <a:pt x="32210" y="1259752"/>
                  </a:cubicBezTo>
                  <a:cubicBezTo>
                    <a:pt x="85228" y="1259752"/>
                    <a:pt x="138247" y="1259752"/>
                    <a:pt x="191265" y="1259752"/>
                  </a:cubicBezTo>
                  <a:lnTo>
                    <a:pt x="215161" y="1259752"/>
                  </a:lnTo>
                  <a:cubicBezTo>
                    <a:pt x="214414" y="1221668"/>
                    <a:pt x="215161" y="1157448"/>
                    <a:pt x="215161" y="1105176"/>
                  </a:cubicBezTo>
                  <a:cubicBezTo>
                    <a:pt x="215161" y="1085761"/>
                    <a:pt x="215161" y="1067839"/>
                    <a:pt x="215161" y="1054398"/>
                  </a:cubicBezTo>
                  <a:lnTo>
                    <a:pt x="215161" y="1008847"/>
                  </a:lnTo>
                  <a:cubicBezTo>
                    <a:pt x="215161" y="958068"/>
                    <a:pt x="215161" y="887128"/>
                    <a:pt x="215161" y="847551"/>
                  </a:cubicBezTo>
                  <a:close/>
                  <a:moveTo>
                    <a:pt x="995505" y="693722"/>
                  </a:moveTo>
                  <a:cubicBezTo>
                    <a:pt x="988038" y="693722"/>
                    <a:pt x="974597" y="695962"/>
                    <a:pt x="960409" y="703430"/>
                  </a:cubicBezTo>
                  <a:lnTo>
                    <a:pt x="920084" y="724339"/>
                  </a:lnTo>
                  <a:cubicBezTo>
                    <a:pt x="871546" y="749728"/>
                    <a:pt x="821515" y="775864"/>
                    <a:pt x="772230" y="801253"/>
                  </a:cubicBezTo>
                  <a:cubicBezTo>
                    <a:pt x="756548" y="809467"/>
                    <a:pt x="752068" y="819175"/>
                    <a:pt x="755055" y="836350"/>
                  </a:cubicBezTo>
                  <a:cubicBezTo>
                    <a:pt x="761029" y="872940"/>
                    <a:pt x="766256" y="910277"/>
                    <a:pt x="771483" y="945374"/>
                  </a:cubicBezTo>
                  <a:cubicBezTo>
                    <a:pt x="784924" y="1040210"/>
                    <a:pt x="832716" y="1114137"/>
                    <a:pt x="912617" y="1165662"/>
                  </a:cubicBezTo>
                  <a:cubicBezTo>
                    <a:pt x="927552" y="1175370"/>
                    <a:pt x="943233" y="1184331"/>
                    <a:pt x="958168" y="1192545"/>
                  </a:cubicBezTo>
                  <a:cubicBezTo>
                    <a:pt x="969369" y="1198519"/>
                    <a:pt x="980570" y="1205240"/>
                    <a:pt x="991772" y="1211960"/>
                  </a:cubicBezTo>
                  <a:cubicBezTo>
                    <a:pt x="999239" y="1216441"/>
                    <a:pt x="1005213" y="1216441"/>
                    <a:pt x="1013427" y="1211960"/>
                  </a:cubicBezTo>
                  <a:cubicBezTo>
                    <a:pt x="1026122" y="1203746"/>
                    <a:pt x="1039563" y="1196279"/>
                    <a:pt x="1053004" y="1188811"/>
                  </a:cubicBezTo>
                  <a:cubicBezTo>
                    <a:pt x="1062712" y="1182837"/>
                    <a:pt x="1073166" y="1177610"/>
                    <a:pt x="1082874" y="1171636"/>
                  </a:cubicBezTo>
                  <a:cubicBezTo>
                    <a:pt x="1162775" y="1124592"/>
                    <a:pt x="1212060" y="1055145"/>
                    <a:pt x="1229235" y="965536"/>
                  </a:cubicBezTo>
                  <a:cubicBezTo>
                    <a:pt x="1232969" y="944627"/>
                    <a:pt x="1235956" y="922972"/>
                    <a:pt x="1238943" y="902810"/>
                  </a:cubicBezTo>
                  <a:cubicBezTo>
                    <a:pt x="1241930" y="881901"/>
                    <a:pt x="1244917" y="859499"/>
                    <a:pt x="1248650" y="838590"/>
                  </a:cubicBezTo>
                  <a:cubicBezTo>
                    <a:pt x="1252384" y="819921"/>
                    <a:pt x="1247157" y="809467"/>
                    <a:pt x="1229982" y="800506"/>
                  </a:cubicBezTo>
                  <a:cubicBezTo>
                    <a:pt x="1169496" y="769143"/>
                    <a:pt x="1110503" y="737780"/>
                    <a:pt x="1053004" y="706417"/>
                  </a:cubicBezTo>
                  <a:cubicBezTo>
                    <a:pt x="1036576" y="697456"/>
                    <a:pt x="1019401" y="693722"/>
                    <a:pt x="995505" y="693722"/>
                  </a:cubicBezTo>
                  <a:lnTo>
                    <a:pt x="995505" y="693722"/>
                  </a:lnTo>
                  <a:cubicBezTo>
                    <a:pt x="996252" y="693722"/>
                    <a:pt x="996252" y="693722"/>
                    <a:pt x="995505" y="693722"/>
                  </a:cubicBezTo>
                  <a:close/>
                  <a:moveTo>
                    <a:pt x="316718" y="800506"/>
                  </a:moveTo>
                  <a:lnTo>
                    <a:pt x="318211" y="800506"/>
                  </a:lnTo>
                  <a:cubicBezTo>
                    <a:pt x="318211" y="821415"/>
                    <a:pt x="317465" y="884141"/>
                    <a:pt x="320452" y="896089"/>
                  </a:cubicBezTo>
                  <a:cubicBezTo>
                    <a:pt x="333146" y="954335"/>
                    <a:pt x="378697" y="992418"/>
                    <a:pt x="437690" y="993165"/>
                  </a:cubicBezTo>
                  <a:cubicBezTo>
                    <a:pt x="498923" y="993165"/>
                    <a:pt x="587038" y="993165"/>
                    <a:pt x="664699" y="993165"/>
                  </a:cubicBezTo>
                  <a:cubicBezTo>
                    <a:pt x="705023" y="993165"/>
                    <a:pt x="743107" y="993165"/>
                    <a:pt x="774470" y="993165"/>
                  </a:cubicBezTo>
                  <a:cubicBezTo>
                    <a:pt x="769990" y="978230"/>
                    <a:pt x="767003" y="963296"/>
                    <a:pt x="764762" y="946867"/>
                  </a:cubicBezTo>
                  <a:cubicBezTo>
                    <a:pt x="759535" y="911024"/>
                    <a:pt x="754308" y="874433"/>
                    <a:pt x="748334" y="837843"/>
                  </a:cubicBezTo>
                  <a:cubicBezTo>
                    <a:pt x="744600" y="817681"/>
                    <a:pt x="751321" y="804240"/>
                    <a:pt x="769990" y="794532"/>
                  </a:cubicBezTo>
                  <a:cubicBezTo>
                    <a:pt x="785671" y="786318"/>
                    <a:pt x="801353" y="778104"/>
                    <a:pt x="817034" y="769890"/>
                  </a:cubicBezTo>
                  <a:cubicBezTo>
                    <a:pt x="813301" y="766903"/>
                    <a:pt x="808073" y="763169"/>
                    <a:pt x="802846" y="758689"/>
                  </a:cubicBezTo>
                  <a:cubicBezTo>
                    <a:pt x="770736" y="734046"/>
                    <a:pt x="740867" y="710150"/>
                    <a:pt x="738626" y="696709"/>
                  </a:cubicBezTo>
                  <a:cubicBezTo>
                    <a:pt x="737880" y="691482"/>
                    <a:pt x="737133" y="686255"/>
                    <a:pt x="736386" y="681028"/>
                  </a:cubicBezTo>
                  <a:cubicBezTo>
                    <a:pt x="734146" y="666839"/>
                    <a:pt x="731906" y="651905"/>
                    <a:pt x="728919" y="637717"/>
                  </a:cubicBezTo>
                  <a:cubicBezTo>
                    <a:pt x="725932" y="625022"/>
                    <a:pt x="728919" y="616061"/>
                    <a:pt x="738626" y="605607"/>
                  </a:cubicBezTo>
                  <a:cubicBezTo>
                    <a:pt x="764762" y="577977"/>
                    <a:pt x="786418" y="543627"/>
                    <a:pt x="802846" y="504050"/>
                  </a:cubicBezTo>
                  <a:cubicBezTo>
                    <a:pt x="805833" y="496583"/>
                    <a:pt x="809567" y="490609"/>
                    <a:pt x="814047" y="485381"/>
                  </a:cubicBezTo>
                  <a:cubicBezTo>
                    <a:pt x="846157" y="449538"/>
                    <a:pt x="862585" y="408467"/>
                    <a:pt x="864826" y="363663"/>
                  </a:cubicBezTo>
                  <a:cubicBezTo>
                    <a:pt x="864826" y="359182"/>
                    <a:pt x="864826" y="354702"/>
                    <a:pt x="864826" y="350968"/>
                  </a:cubicBezTo>
                  <a:cubicBezTo>
                    <a:pt x="864826" y="336033"/>
                    <a:pt x="865572" y="319605"/>
                    <a:pt x="870053" y="303923"/>
                  </a:cubicBezTo>
                  <a:cubicBezTo>
                    <a:pt x="847651" y="306164"/>
                    <a:pt x="805086" y="309151"/>
                    <a:pt x="769990" y="311391"/>
                  </a:cubicBezTo>
                  <a:cubicBezTo>
                    <a:pt x="755055" y="312138"/>
                    <a:pt x="741613" y="312884"/>
                    <a:pt x="732653" y="313631"/>
                  </a:cubicBezTo>
                  <a:lnTo>
                    <a:pt x="720705" y="314378"/>
                  </a:lnTo>
                  <a:cubicBezTo>
                    <a:pt x="678140" y="317365"/>
                    <a:pt x="637816" y="320352"/>
                    <a:pt x="603466" y="319605"/>
                  </a:cubicBezTo>
                  <a:cubicBezTo>
                    <a:pt x="601973" y="319605"/>
                    <a:pt x="600479" y="319605"/>
                    <a:pt x="598986" y="319605"/>
                  </a:cubicBezTo>
                  <a:cubicBezTo>
                    <a:pt x="519085" y="319605"/>
                    <a:pt x="393632" y="314378"/>
                    <a:pt x="319705" y="306164"/>
                  </a:cubicBezTo>
                  <a:cubicBezTo>
                    <a:pt x="323439" y="324085"/>
                    <a:pt x="323439" y="341261"/>
                    <a:pt x="324185" y="358436"/>
                  </a:cubicBezTo>
                  <a:lnTo>
                    <a:pt x="324185" y="365156"/>
                  </a:lnTo>
                  <a:cubicBezTo>
                    <a:pt x="324185" y="383078"/>
                    <a:pt x="327919" y="400253"/>
                    <a:pt x="335386" y="417428"/>
                  </a:cubicBezTo>
                  <a:cubicBezTo>
                    <a:pt x="346588" y="444311"/>
                    <a:pt x="363016" y="469700"/>
                    <a:pt x="377951" y="494342"/>
                  </a:cubicBezTo>
                  <a:cubicBezTo>
                    <a:pt x="391392" y="515251"/>
                    <a:pt x="405580" y="536907"/>
                    <a:pt x="416034" y="560056"/>
                  </a:cubicBezTo>
                  <a:cubicBezTo>
                    <a:pt x="423502" y="576484"/>
                    <a:pt x="434703" y="590672"/>
                    <a:pt x="446651" y="601126"/>
                  </a:cubicBezTo>
                  <a:cubicBezTo>
                    <a:pt x="467560" y="618301"/>
                    <a:pt x="472787" y="639210"/>
                    <a:pt x="464573" y="665346"/>
                  </a:cubicBezTo>
                  <a:cubicBezTo>
                    <a:pt x="463079" y="669080"/>
                    <a:pt x="462332" y="673560"/>
                    <a:pt x="461586" y="678041"/>
                  </a:cubicBezTo>
                  <a:cubicBezTo>
                    <a:pt x="459345" y="717618"/>
                    <a:pt x="438437" y="745247"/>
                    <a:pt x="396619" y="763916"/>
                  </a:cubicBezTo>
                  <a:cubicBezTo>
                    <a:pt x="368990" y="776610"/>
                    <a:pt x="342854" y="788558"/>
                    <a:pt x="316718" y="800506"/>
                  </a:cubicBezTo>
                  <a:close/>
                  <a:moveTo>
                    <a:pt x="601973" y="313631"/>
                  </a:moveTo>
                  <a:cubicBezTo>
                    <a:pt x="635576" y="315125"/>
                    <a:pt x="675900" y="312138"/>
                    <a:pt x="718464" y="308404"/>
                  </a:cubicBezTo>
                  <a:lnTo>
                    <a:pt x="730412" y="307657"/>
                  </a:lnTo>
                  <a:cubicBezTo>
                    <a:pt x="739373" y="306910"/>
                    <a:pt x="752815" y="306164"/>
                    <a:pt x="767749" y="305417"/>
                  </a:cubicBezTo>
                  <a:cubicBezTo>
                    <a:pt x="804340" y="303177"/>
                    <a:pt x="849144" y="300190"/>
                    <a:pt x="870053" y="297950"/>
                  </a:cubicBezTo>
                  <a:lnTo>
                    <a:pt x="870053" y="298696"/>
                  </a:lnTo>
                  <a:cubicBezTo>
                    <a:pt x="870053" y="298696"/>
                    <a:pt x="870053" y="298696"/>
                    <a:pt x="870053" y="298696"/>
                  </a:cubicBezTo>
                  <a:cubicBezTo>
                    <a:pt x="874533" y="286748"/>
                    <a:pt x="873787" y="274801"/>
                    <a:pt x="867813" y="263599"/>
                  </a:cubicBezTo>
                  <a:cubicBezTo>
                    <a:pt x="861092" y="251652"/>
                    <a:pt x="849144" y="241944"/>
                    <a:pt x="834209" y="238210"/>
                  </a:cubicBezTo>
                  <a:cubicBezTo>
                    <a:pt x="820021" y="234477"/>
                    <a:pt x="815541" y="227756"/>
                    <a:pt x="811807" y="217302"/>
                  </a:cubicBezTo>
                  <a:cubicBezTo>
                    <a:pt x="787911" y="142627"/>
                    <a:pt x="737133" y="91849"/>
                    <a:pt x="661712" y="66460"/>
                  </a:cubicBezTo>
                  <a:cubicBezTo>
                    <a:pt x="644537" y="60486"/>
                    <a:pt x="622882" y="57499"/>
                    <a:pt x="610934" y="56006"/>
                  </a:cubicBezTo>
                  <a:lnTo>
                    <a:pt x="610934" y="78408"/>
                  </a:lnTo>
                  <a:cubicBezTo>
                    <a:pt x="610934" y="88862"/>
                    <a:pt x="610934" y="100063"/>
                    <a:pt x="610934" y="110518"/>
                  </a:cubicBezTo>
                  <a:cubicBezTo>
                    <a:pt x="610934" y="128439"/>
                    <a:pt x="599733" y="130680"/>
                    <a:pt x="593012" y="131426"/>
                  </a:cubicBezTo>
                  <a:cubicBezTo>
                    <a:pt x="587785" y="131426"/>
                    <a:pt x="583304" y="129933"/>
                    <a:pt x="580317" y="126946"/>
                  </a:cubicBezTo>
                  <a:cubicBezTo>
                    <a:pt x="576584" y="123212"/>
                    <a:pt x="575090" y="117985"/>
                    <a:pt x="574343" y="110518"/>
                  </a:cubicBezTo>
                  <a:cubicBezTo>
                    <a:pt x="574343" y="93343"/>
                    <a:pt x="574343" y="75421"/>
                    <a:pt x="574343" y="55259"/>
                  </a:cubicBezTo>
                  <a:cubicBezTo>
                    <a:pt x="547461" y="58993"/>
                    <a:pt x="524312" y="67207"/>
                    <a:pt x="523565" y="67207"/>
                  </a:cubicBezTo>
                  <a:cubicBezTo>
                    <a:pt x="448891" y="91849"/>
                    <a:pt x="398113" y="141881"/>
                    <a:pt x="374217" y="216555"/>
                  </a:cubicBezTo>
                  <a:cubicBezTo>
                    <a:pt x="369736" y="229996"/>
                    <a:pt x="363016" y="236717"/>
                    <a:pt x="348828" y="240451"/>
                  </a:cubicBezTo>
                  <a:cubicBezTo>
                    <a:pt x="335386" y="244184"/>
                    <a:pt x="324185" y="253145"/>
                    <a:pt x="317465" y="265093"/>
                  </a:cubicBezTo>
                  <a:cubicBezTo>
                    <a:pt x="312237" y="274801"/>
                    <a:pt x="310744" y="286002"/>
                    <a:pt x="314478" y="295709"/>
                  </a:cubicBezTo>
                  <a:cubicBezTo>
                    <a:pt x="315224" y="297203"/>
                    <a:pt x="315224" y="298696"/>
                    <a:pt x="315971" y="300190"/>
                  </a:cubicBezTo>
                  <a:cubicBezTo>
                    <a:pt x="390645" y="308404"/>
                    <a:pt x="521325" y="313631"/>
                    <a:pt x="601973" y="313631"/>
                  </a:cubicBezTo>
                  <a:close/>
                  <a:moveTo>
                    <a:pt x="593759" y="7467"/>
                  </a:moveTo>
                  <a:cubicBezTo>
                    <a:pt x="590772" y="7467"/>
                    <a:pt x="588532" y="8214"/>
                    <a:pt x="587038" y="9708"/>
                  </a:cubicBezTo>
                  <a:cubicBezTo>
                    <a:pt x="584051" y="12695"/>
                    <a:pt x="583304" y="17922"/>
                    <a:pt x="583304" y="21655"/>
                  </a:cubicBezTo>
                  <a:cubicBezTo>
                    <a:pt x="583304" y="56006"/>
                    <a:pt x="583304" y="84382"/>
                    <a:pt x="583304" y="110518"/>
                  </a:cubicBezTo>
                  <a:cubicBezTo>
                    <a:pt x="583304" y="114251"/>
                    <a:pt x="584051" y="118732"/>
                    <a:pt x="586291" y="121719"/>
                  </a:cubicBezTo>
                  <a:cubicBezTo>
                    <a:pt x="587785" y="123212"/>
                    <a:pt x="590025" y="123959"/>
                    <a:pt x="593759" y="123959"/>
                  </a:cubicBezTo>
                  <a:cubicBezTo>
                    <a:pt x="598986" y="123959"/>
                    <a:pt x="604213" y="122465"/>
                    <a:pt x="604213" y="110518"/>
                  </a:cubicBezTo>
                  <a:cubicBezTo>
                    <a:pt x="604213" y="100063"/>
                    <a:pt x="604213" y="88862"/>
                    <a:pt x="604213" y="78408"/>
                  </a:cubicBezTo>
                  <a:lnTo>
                    <a:pt x="604213" y="61233"/>
                  </a:lnTo>
                  <a:lnTo>
                    <a:pt x="604213" y="61233"/>
                  </a:lnTo>
                  <a:lnTo>
                    <a:pt x="604213" y="52272"/>
                  </a:lnTo>
                  <a:cubicBezTo>
                    <a:pt x="604213" y="41817"/>
                    <a:pt x="604213" y="32110"/>
                    <a:pt x="604213" y="21655"/>
                  </a:cubicBezTo>
                  <a:cubicBezTo>
                    <a:pt x="604213" y="9708"/>
                    <a:pt x="598986" y="7467"/>
                    <a:pt x="594506" y="7467"/>
                  </a:cubicBezTo>
                  <a:cubicBezTo>
                    <a:pt x="594506" y="7467"/>
                    <a:pt x="593759" y="7467"/>
                    <a:pt x="593759" y="7467"/>
                  </a:cubicBezTo>
                  <a:close/>
                </a:path>
              </a:pathLst>
            </a:custGeom>
            <a:grpFill/>
            <a:ln w="7440" cap="flat">
              <a:solidFill>
                <a:schemeClr val="bg1"/>
              </a:solid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E8020439-0692-48E4-8F29-49553732FDAC}"/>
                </a:ext>
              </a:extLst>
            </p:cNvPr>
            <p:cNvSpPr/>
            <p:nvPr/>
          </p:nvSpPr>
          <p:spPr>
            <a:xfrm>
              <a:off x="6535140" y="5079689"/>
              <a:ext cx="36633" cy="36590"/>
            </a:xfrm>
            <a:custGeom>
              <a:avLst/>
              <a:gdLst>
                <a:gd name="connsiteX0" fmla="*/ 36634 w 36633"/>
                <a:gd name="connsiteY0" fmla="*/ 17922 h 36590"/>
                <a:gd name="connsiteX1" fmla="*/ 17219 w 36633"/>
                <a:gd name="connsiteY1" fmla="*/ 36590 h 36590"/>
                <a:gd name="connsiteX2" fmla="*/ 44 w 36633"/>
                <a:gd name="connsiteY2" fmla="*/ 18669 h 36590"/>
                <a:gd name="connsiteX3" fmla="*/ 19459 w 36633"/>
                <a:gd name="connsiteY3" fmla="*/ 0 h 36590"/>
                <a:gd name="connsiteX4" fmla="*/ 36634 w 36633"/>
                <a:gd name="connsiteY4" fmla="*/ 17922 h 3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33" h="36590">
                  <a:moveTo>
                    <a:pt x="36634" y="17922"/>
                  </a:moveTo>
                  <a:cubicBezTo>
                    <a:pt x="35140" y="29123"/>
                    <a:pt x="29166" y="36590"/>
                    <a:pt x="17219" y="36590"/>
                  </a:cubicBezTo>
                  <a:cubicBezTo>
                    <a:pt x="6017" y="36590"/>
                    <a:pt x="790" y="28376"/>
                    <a:pt x="44" y="18669"/>
                  </a:cubicBezTo>
                  <a:cubicBezTo>
                    <a:pt x="-703" y="6721"/>
                    <a:pt x="8258" y="747"/>
                    <a:pt x="19459" y="0"/>
                  </a:cubicBezTo>
                  <a:cubicBezTo>
                    <a:pt x="30660" y="0"/>
                    <a:pt x="35887" y="7467"/>
                    <a:pt x="36634" y="17922"/>
                  </a:cubicBezTo>
                  <a:close/>
                </a:path>
              </a:pathLst>
            </a:custGeom>
            <a:grpFill/>
            <a:ln w="7440" cap="flat">
              <a:solidFill>
                <a:schemeClr val="bg1"/>
              </a:solid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A63DAF57-0BCD-4CCF-9F9D-23B47F1797AF}"/>
                </a:ext>
              </a:extLst>
            </p:cNvPr>
            <p:cNvSpPr/>
            <p:nvPr/>
          </p:nvSpPr>
          <p:spPr>
            <a:xfrm>
              <a:off x="6735246" y="4573327"/>
              <a:ext cx="396827" cy="424220"/>
            </a:xfrm>
            <a:custGeom>
              <a:avLst/>
              <a:gdLst>
                <a:gd name="connsiteX0" fmla="*/ 197950 w 396827"/>
                <a:gd name="connsiteY0" fmla="*/ 424220 h 424220"/>
                <a:gd name="connsiteX1" fmla="*/ 169574 w 396827"/>
                <a:gd name="connsiteY1" fmla="*/ 411526 h 424220"/>
                <a:gd name="connsiteX2" fmla="*/ 144184 w 396827"/>
                <a:gd name="connsiteY2" fmla="*/ 396591 h 424220"/>
                <a:gd name="connsiteX3" fmla="*/ 10518 w 396827"/>
                <a:gd name="connsiteY3" fmla="*/ 192731 h 424220"/>
                <a:gd name="connsiteX4" fmla="*/ 810 w 396827"/>
                <a:gd name="connsiteY4" fmla="*/ 122537 h 424220"/>
                <a:gd name="connsiteX5" fmla="*/ 17239 w 396827"/>
                <a:gd name="connsiteY5" fmla="*/ 88187 h 424220"/>
                <a:gd name="connsiteX6" fmla="*/ 174054 w 396827"/>
                <a:gd name="connsiteY6" fmla="*/ 6046 h 424220"/>
                <a:gd name="connsiteX7" fmla="*/ 199443 w 396827"/>
                <a:gd name="connsiteY7" fmla="*/ 72 h 424220"/>
                <a:gd name="connsiteX8" fmla="*/ 202430 w 396827"/>
                <a:gd name="connsiteY8" fmla="*/ 72 h 424220"/>
                <a:gd name="connsiteX9" fmla="*/ 228566 w 396827"/>
                <a:gd name="connsiteY9" fmla="*/ 9033 h 424220"/>
                <a:gd name="connsiteX10" fmla="*/ 237527 w 396827"/>
                <a:gd name="connsiteY10" fmla="*/ 14260 h 424220"/>
                <a:gd name="connsiteX11" fmla="*/ 308467 w 396827"/>
                <a:gd name="connsiteY11" fmla="*/ 50850 h 424220"/>
                <a:gd name="connsiteX12" fmla="*/ 374181 w 396827"/>
                <a:gd name="connsiteY12" fmla="*/ 84453 h 424220"/>
                <a:gd name="connsiteX13" fmla="*/ 395836 w 396827"/>
                <a:gd name="connsiteY13" fmla="*/ 127018 h 424220"/>
                <a:gd name="connsiteX14" fmla="*/ 389115 w 396827"/>
                <a:gd name="connsiteY14" fmla="*/ 173316 h 424220"/>
                <a:gd name="connsiteX15" fmla="*/ 384635 w 396827"/>
                <a:gd name="connsiteY15" fmla="*/ 206919 h 424220"/>
                <a:gd name="connsiteX16" fmla="*/ 254702 w 396827"/>
                <a:gd name="connsiteY16" fmla="*/ 395844 h 424220"/>
                <a:gd name="connsiteX17" fmla="*/ 231553 w 396827"/>
                <a:gd name="connsiteY17" fmla="*/ 410032 h 424220"/>
                <a:gd name="connsiteX18" fmla="*/ 197950 w 396827"/>
                <a:gd name="connsiteY18" fmla="*/ 424220 h 424220"/>
                <a:gd name="connsiteX19" fmla="*/ 202430 w 396827"/>
                <a:gd name="connsiteY19" fmla="*/ 6792 h 424220"/>
                <a:gd name="connsiteX20" fmla="*/ 199443 w 396827"/>
                <a:gd name="connsiteY20" fmla="*/ 6792 h 424220"/>
                <a:gd name="connsiteX21" fmla="*/ 176294 w 396827"/>
                <a:gd name="connsiteY21" fmla="*/ 12020 h 424220"/>
                <a:gd name="connsiteX22" fmla="*/ 19479 w 396827"/>
                <a:gd name="connsiteY22" fmla="*/ 94161 h 424220"/>
                <a:gd name="connsiteX23" fmla="*/ 7531 w 396827"/>
                <a:gd name="connsiteY23" fmla="*/ 120297 h 424220"/>
                <a:gd name="connsiteX24" fmla="*/ 17239 w 396827"/>
                <a:gd name="connsiteY24" fmla="*/ 191237 h 424220"/>
                <a:gd name="connsiteX25" fmla="*/ 147171 w 396827"/>
                <a:gd name="connsiteY25" fmla="*/ 389870 h 424220"/>
                <a:gd name="connsiteX26" fmla="*/ 172561 w 396827"/>
                <a:gd name="connsiteY26" fmla="*/ 404805 h 424220"/>
                <a:gd name="connsiteX27" fmla="*/ 225579 w 396827"/>
                <a:gd name="connsiteY27" fmla="*/ 402565 h 424220"/>
                <a:gd name="connsiteX28" fmla="*/ 248728 w 396827"/>
                <a:gd name="connsiteY28" fmla="*/ 388377 h 424220"/>
                <a:gd name="connsiteX29" fmla="*/ 375674 w 396827"/>
                <a:gd name="connsiteY29" fmla="*/ 204679 h 424220"/>
                <a:gd name="connsiteX30" fmla="*/ 380155 w 396827"/>
                <a:gd name="connsiteY30" fmla="*/ 171075 h 424220"/>
                <a:gd name="connsiteX31" fmla="*/ 386875 w 396827"/>
                <a:gd name="connsiteY31" fmla="*/ 124777 h 424220"/>
                <a:gd name="connsiteX32" fmla="*/ 369700 w 396827"/>
                <a:gd name="connsiteY32" fmla="*/ 90427 h 424220"/>
                <a:gd name="connsiteX33" fmla="*/ 303987 w 396827"/>
                <a:gd name="connsiteY33" fmla="*/ 56824 h 424220"/>
                <a:gd name="connsiteX34" fmla="*/ 233047 w 396827"/>
                <a:gd name="connsiteY34" fmla="*/ 20234 h 424220"/>
                <a:gd name="connsiteX35" fmla="*/ 223339 w 396827"/>
                <a:gd name="connsiteY35" fmla="*/ 15007 h 424220"/>
                <a:gd name="connsiteX36" fmla="*/ 202430 w 396827"/>
                <a:gd name="connsiteY36" fmla="*/ 6792 h 42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6827" h="424220">
                  <a:moveTo>
                    <a:pt x="197950" y="424220"/>
                  </a:moveTo>
                  <a:cubicBezTo>
                    <a:pt x="190482" y="424220"/>
                    <a:pt x="183015" y="419740"/>
                    <a:pt x="169574" y="411526"/>
                  </a:cubicBezTo>
                  <a:cubicBezTo>
                    <a:pt x="162853" y="407792"/>
                    <a:pt x="154639" y="402565"/>
                    <a:pt x="144184" y="396591"/>
                  </a:cubicBezTo>
                  <a:cubicBezTo>
                    <a:pt x="65777" y="352533"/>
                    <a:pt x="20972" y="283833"/>
                    <a:pt x="10518" y="192731"/>
                  </a:cubicBezTo>
                  <a:cubicBezTo>
                    <a:pt x="7531" y="170329"/>
                    <a:pt x="4544" y="146433"/>
                    <a:pt x="810" y="122537"/>
                  </a:cubicBezTo>
                  <a:cubicBezTo>
                    <a:pt x="-2177" y="106109"/>
                    <a:pt x="3050" y="95655"/>
                    <a:pt x="17239" y="88187"/>
                  </a:cubicBezTo>
                  <a:cubicBezTo>
                    <a:pt x="69510" y="61304"/>
                    <a:pt x="121782" y="33675"/>
                    <a:pt x="174054" y="6046"/>
                  </a:cubicBezTo>
                  <a:cubicBezTo>
                    <a:pt x="181522" y="2312"/>
                    <a:pt x="189736" y="818"/>
                    <a:pt x="199443" y="72"/>
                  </a:cubicBezTo>
                  <a:lnTo>
                    <a:pt x="202430" y="72"/>
                  </a:lnTo>
                  <a:cubicBezTo>
                    <a:pt x="212138" y="-675"/>
                    <a:pt x="220352" y="4552"/>
                    <a:pt x="228566" y="9033"/>
                  </a:cubicBezTo>
                  <a:cubicBezTo>
                    <a:pt x="231553" y="10526"/>
                    <a:pt x="234540" y="12766"/>
                    <a:pt x="237527" y="14260"/>
                  </a:cubicBezTo>
                  <a:cubicBezTo>
                    <a:pt x="261423" y="26208"/>
                    <a:pt x="285318" y="38902"/>
                    <a:pt x="308467" y="50850"/>
                  </a:cubicBezTo>
                  <a:cubicBezTo>
                    <a:pt x="330123" y="62051"/>
                    <a:pt x="351778" y="73999"/>
                    <a:pt x="374181" y="84453"/>
                  </a:cubicBezTo>
                  <a:cubicBezTo>
                    <a:pt x="392849" y="94161"/>
                    <a:pt x="399570" y="106856"/>
                    <a:pt x="395836" y="127018"/>
                  </a:cubicBezTo>
                  <a:cubicBezTo>
                    <a:pt x="392849" y="141952"/>
                    <a:pt x="390609" y="157634"/>
                    <a:pt x="389115" y="173316"/>
                  </a:cubicBezTo>
                  <a:cubicBezTo>
                    <a:pt x="387622" y="184517"/>
                    <a:pt x="386128" y="195718"/>
                    <a:pt x="384635" y="206919"/>
                  </a:cubicBezTo>
                  <a:cubicBezTo>
                    <a:pt x="371194" y="290554"/>
                    <a:pt x="327883" y="354027"/>
                    <a:pt x="254702" y="395844"/>
                  </a:cubicBezTo>
                  <a:cubicBezTo>
                    <a:pt x="244994" y="401071"/>
                    <a:pt x="237527" y="406299"/>
                    <a:pt x="231553" y="410032"/>
                  </a:cubicBezTo>
                  <a:cubicBezTo>
                    <a:pt x="213631" y="419740"/>
                    <a:pt x="205417" y="424220"/>
                    <a:pt x="197950" y="424220"/>
                  </a:cubicBezTo>
                  <a:close/>
                  <a:moveTo>
                    <a:pt x="202430" y="6792"/>
                  </a:moveTo>
                  <a:lnTo>
                    <a:pt x="199443" y="6792"/>
                  </a:lnTo>
                  <a:cubicBezTo>
                    <a:pt x="190482" y="7539"/>
                    <a:pt x="183015" y="8286"/>
                    <a:pt x="176294" y="12020"/>
                  </a:cubicBezTo>
                  <a:cubicBezTo>
                    <a:pt x="124022" y="39649"/>
                    <a:pt x="71751" y="66532"/>
                    <a:pt x="19479" y="94161"/>
                  </a:cubicBezTo>
                  <a:cubicBezTo>
                    <a:pt x="8278" y="100135"/>
                    <a:pt x="5291" y="107602"/>
                    <a:pt x="7531" y="120297"/>
                  </a:cubicBezTo>
                  <a:cubicBezTo>
                    <a:pt x="12011" y="144193"/>
                    <a:pt x="14998" y="168835"/>
                    <a:pt x="17239" y="191237"/>
                  </a:cubicBezTo>
                  <a:cubicBezTo>
                    <a:pt x="27693" y="280100"/>
                    <a:pt x="71751" y="346559"/>
                    <a:pt x="147171" y="389870"/>
                  </a:cubicBezTo>
                  <a:cubicBezTo>
                    <a:pt x="157626" y="395844"/>
                    <a:pt x="165840" y="401071"/>
                    <a:pt x="172561" y="404805"/>
                  </a:cubicBezTo>
                  <a:cubicBezTo>
                    <a:pt x="197203" y="419740"/>
                    <a:pt x="197203" y="419740"/>
                    <a:pt x="225579" y="402565"/>
                  </a:cubicBezTo>
                  <a:cubicBezTo>
                    <a:pt x="231553" y="398831"/>
                    <a:pt x="239767" y="394351"/>
                    <a:pt x="248728" y="388377"/>
                  </a:cubicBezTo>
                  <a:cubicBezTo>
                    <a:pt x="319669" y="347306"/>
                    <a:pt x="362233" y="285327"/>
                    <a:pt x="375674" y="204679"/>
                  </a:cubicBezTo>
                  <a:cubicBezTo>
                    <a:pt x="377168" y="193478"/>
                    <a:pt x="378661" y="182276"/>
                    <a:pt x="380155" y="171075"/>
                  </a:cubicBezTo>
                  <a:cubicBezTo>
                    <a:pt x="382395" y="156141"/>
                    <a:pt x="383888" y="139712"/>
                    <a:pt x="386875" y="124777"/>
                  </a:cubicBezTo>
                  <a:cubicBezTo>
                    <a:pt x="389862" y="107602"/>
                    <a:pt x="385382" y="97895"/>
                    <a:pt x="369700" y="90427"/>
                  </a:cubicBezTo>
                  <a:cubicBezTo>
                    <a:pt x="348045" y="79226"/>
                    <a:pt x="325643" y="68025"/>
                    <a:pt x="303987" y="56824"/>
                  </a:cubicBezTo>
                  <a:cubicBezTo>
                    <a:pt x="280838" y="44876"/>
                    <a:pt x="256942" y="32182"/>
                    <a:pt x="233047" y="20234"/>
                  </a:cubicBezTo>
                  <a:cubicBezTo>
                    <a:pt x="230060" y="18740"/>
                    <a:pt x="226326" y="16500"/>
                    <a:pt x="223339" y="15007"/>
                  </a:cubicBezTo>
                  <a:cubicBezTo>
                    <a:pt x="216618" y="10526"/>
                    <a:pt x="209151" y="6046"/>
                    <a:pt x="202430" y="6792"/>
                  </a:cubicBezTo>
                  <a:close/>
                </a:path>
              </a:pathLst>
            </a:custGeom>
            <a:grpFill/>
            <a:ln w="7440" cap="flat">
              <a:solidFill>
                <a:schemeClr val="bg1"/>
              </a:solid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46BFA4CC-904D-4335-8330-81686E6C3534}"/>
                </a:ext>
              </a:extLst>
            </p:cNvPr>
            <p:cNvSpPr/>
            <p:nvPr/>
          </p:nvSpPr>
          <p:spPr>
            <a:xfrm>
              <a:off x="6924235" y="4667488"/>
              <a:ext cx="7467" cy="156068"/>
            </a:xfrm>
            <a:custGeom>
              <a:avLst/>
              <a:gdLst>
                <a:gd name="connsiteX0" fmla="*/ 0 w 7467"/>
                <a:gd name="connsiteY0" fmla="*/ 156069 h 156068"/>
                <a:gd name="connsiteX1" fmla="*/ 0 w 7467"/>
                <a:gd name="connsiteY1" fmla="*/ 112758 h 156068"/>
                <a:gd name="connsiteX2" fmla="*/ 0 w 7467"/>
                <a:gd name="connsiteY2" fmla="*/ 96330 h 156068"/>
                <a:gd name="connsiteX3" fmla="*/ 0 w 7467"/>
                <a:gd name="connsiteY3" fmla="*/ 73927 h 156068"/>
                <a:gd name="connsiteX4" fmla="*/ 0 w 7467"/>
                <a:gd name="connsiteY4" fmla="*/ 0 h 156068"/>
                <a:gd name="connsiteX5" fmla="*/ 7467 w 7467"/>
                <a:gd name="connsiteY5" fmla="*/ 0 h 156068"/>
                <a:gd name="connsiteX6" fmla="*/ 7467 w 7467"/>
                <a:gd name="connsiteY6" fmla="*/ 73927 h 156068"/>
                <a:gd name="connsiteX7" fmla="*/ 7467 w 7467"/>
                <a:gd name="connsiteY7" fmla="*/ 96330 h 156068"/>
                <a:gd name="connsiteX8" fmla="*/ 7467 w 7467"/>
                <a:gd name="connsiteY8" fmla="*/ 112758 h 156068"/>
                <a:gd name="connsiteX9" fmla="*/ 7467 w 7467"/>
                <a:gd name="connsiteY9" fmla="*/ 156069 h 156068"/>
                <a:gd name="connsiteX10" fmla="*/ 0 w 7467"/>
                <a:gd name="connsiteY10" fmla="*/ 156069 h 1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67" h="156068">
                  <a:moveTo>
                    <a:pt x="0" y="156069"/>
                  </a:moveTo>
                  <a:cubicBezTo>
                    <a:pt x="0" y="141881"/>
                    <a:pt x="0" y="126946"/>
                    <a:pt x="0" y="112758"/>
                  </a:cubicBezTo>
                  <a:lnTo>
                    <a:pt x="0" y="96330"/>
                  </a:lnTo>
                  <a:lnTo>
                    <a:pt x="0" y="73927"/>
                  </a:lnTo>
                  <a:cubicBezTo>
                    <a:pt x="0" y="48538"/>
                    <a:pt x="0" y="14188"/>
                    <a:pt x="0" y="0"/>
                  </a:cubicBezTo>
                  <a:lnTo>
                    <a:pt x="7467" y="0"/>
                  </a:lnTo>
                  <a:cubicBezTo>
                    <a:pt x="7467" y="14188"/>
                    <a:pt x="7467" y="48538"/>
                    <a:pt x="7467" y="73927"/>
                  </a:cubicBezTo>
                  <a:lnTo>
                    <a:pt x="7467" y="96330"/>
                  </a:lnTo>
                  <a:lnTo>
                    <a:pt x="7467" y="112758"/>
                  </a:lnTo>
                  <a:cubicBezTo>
                    <a:pt x="7467" y="126946"/>
                    <a:pt x="7467" y="141881"/>
                    <a:pt x="7467" y="156069"/>
                  </a:cubicBezTo>
                  <a:lnTo>
                    <a:pt x="0" y="156069"/>
                  </a:lnTo>
                  <a:close/>
                </a:path>
              </a:pathLst>
            </a:custGeom>
            <a:grpFill/>
            <a:ln w="7440" cap="flat">
              <a:solidFill>
                <a:schemeClr val="bg1"/>
              </a:solid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735D6E6B-9928-49AE-8DF4-8F17BD105AD9}"/>
                </a:ext>
              </a:extLst>
            </p:cNvPr>
            <p:cNvSpPr/>
            <p:nvPr/>
          </p:nvSpPr>
          <p:spPr>
            <a:xfrm>
              <a:off x="6931702" y="5055047"/>
              <a:ext cx="7467" cy="44804"/>
            </a:xfrm>
            <a:custGeom>
              <a:avLst/>
              <a:gdLst>
                <a:gd name="connsiteX0" fmla="*/ 0 w 7467"/>
                <a:gd name="connsiteY0" fmla="*/ 44804 h 44804"/>
                <a:gd name="connsiteX1" fmla="*/ 0 w 7467"/>
                <a:gd name="connsiteY1" fmla="*/ 15682 h 44804"/>
                <a:gd name="connsiteX2" fmla="*/ 0 w 7467"/>
                <a:gd name="connsiteY2" fmla="*/ 0 h 44804"/>
                <a:gd name="connsiteX3" fmla="*/ 7467 w 7467"/>
                <a:gd name="connsiteY3" fmla="*/ 0 h 44804"/>
                <a:gd name="connsiteX4" fmla="*/ 7467 w 7467"/>
                <a:gd name="connsiteY4" fmla="*/ 15682 h 44804"/>
                <a:gd name="connsiteX5" fmla="*/ 7467 w 7467"/>
                <a:gd name="connsiteY5" fmla="*/ 44804 h 44804"/>
                <a:gd name="connsiteX6" fmla="*/ 0 w 7467"/>
                <a:gd name="connsiteY6" fmla="*/ 44804 h 4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7" h="44804">
                  <a:moveTo>
                    <a:pt x="0" y="44804"/>
                  </a:moveTo>
                  <a:cubicBezTo>
                    <a:pt x="0" y="31363"/>
                    <a:pt x="0" y="24642"/>
                    <a:pt x="0" y="15682"/>
                  </a:cubicBezTo>
                  <a:lnTo>
                    <a:pt x="0" y="0"/>
                  </a:lnTo>
                  <a:lnTo>
                    <a:pt x="7467" y="0"/>
                  </a:lnTo>
                  <a:lnTo>
                    <a:pt x="7467" y="15682"/>
                  </a:lnTo>
                  <a:cubicBezTo>
                    <a:pt x="7467" y="24642"/>
                    <a:pt x="7467" y="31363"/>
                    <a:pt x="7467" y="44804"/>
                  </a:cubicBezTo>
                  <a:lnTo>
                    <a:pt x="0" y="44804"/>
                  </a:lnTo>
                  <a:close/>
                </a:path>
              </a:pathLst>
            </a:custGeom>
            <a:grpFill/>
            <a:ln w="7440" cap="flat">
              <a:solidFill>
                <a:schemeClr val="bg1"/>
              </a:solid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F1BFD3BC-F123-4F7E-9B2A-FB150FC089C7}"/>
                </a:ext>
              </a:extLst>
            </p:cNvPr>
            <p:cNvSpPr/>
            <p:nvPr/>
          </p:nvSpPr>
          <p:spPr>
            <a:xfrm>
              <a:off x="6916768" y="4869108"/>
              <a:ext cx="27629" cy="29122"/>
            </a:xfrm>
            <a:custGeom>
              <a:avLst/>
              <a:gdLst>
                <a:gd name="connsiteX0" fmla="*/ 27629 w 27629"/>
                <a:gd name="connsiteY0" fmla="*/ 14188 h 29122"/>
                <a:gd name="connsiteX1" fmla="*/ 13441 w 27629"/>
                <a:gd name="connsiteY1" fmla="*/ 29123 h 29122"/>
                <a:gd name="connsiteX2" fmla="*/ 0 w 27629"/>
                <a:gd name="connsiteY2" fmla="*/ 14935 h 29122"/>
                <a:gd name="connsiteX3" fmla="*/ 14188 w 27629"/>
                <a:gd name="connsiteY3" fmla="*/ 0 h 29122"/>
                <a:gd name="connsiteX4" fmla="*/ 27629 w 27629"/>
                <a:gd name="connsiteY4" fmla="*/ 14188 h 29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9" h="29122">
                  <a:moveTo>
                    <a:pt x="27629" y="14188"/>
                  </a:moveTo>
                  <a:cubicBezTo>
                    <a:pt x="26883" y="23149"/>
                    <a:pt x="22402" y="28376"/>
                    <a:pt x="13441" y="29123"/>
                  </a:cubicBezTo>
                  <a:cubicBezTo>
                    <a:pt x="4480" y="29123"/>
                    <a:pt x="0" y="23149"/>
                    <a:pt x="0" y="14935"/>
                  </a:cubicBezTo>
                  <a:cubicBezTo>
                    <a:pt x="0" y="5974"/>
                    <a:pt x="5227" y="0"/>
                    <a:pt x="14188" y="0"/>
                  </a:cubicBezTo>
                  <a:cubicBezTo>
                    <a:pt x="21655" y="0"/>
                    <a:pt x="26883" y="5227"/>
                    <a:pt x="27629" y="14188"/>
                  </a:cubicBezTo>
                  <a:close/>
                </a:path>
              </a:pathLst>
            </a:custGeom>
            <a:grpFill/>
            <a:ln w="7440" cap="flat">
              <a:solidFill>
                <a:schemeClr val="bg1"/>
              </a:solidFill>
              <a:prstDash val="solid"/>
              <a:miter/>
            </a:ln>
          </p:spPr>
          <p:txBody>
            <a:bodyPr rtlCol="0" anchor="ctr"/>
            <a:lstStyle/>
            <a:p>
              <a:endParaRPr lang="en-IN"/>
            </a:p>
          </p:txBody>
        </p:sp>
      </p:grpSp>
      <p:grpSp>
        <p:nvGrpSpPr>
          <p:cNvPr id="90" name="Group 89">
            <a:extLst>
              <a:ext uri="{FF2B5EF4-FFF2-40B4-BE49-F238E27FC236}">
                <a16:creationId xmlns:a16="http://schemas.microsoft.com/office/drawing/2014/main" id="{C141B45F-0232-448F-8E13-991CFEF2A274}"/>
              </a:ext>
            </a:extLst>
          </p:cNvPr>
          <p:cNvGrpSpPr/>
          <p:nvPr/>
        </p:nvGrpSpPr>
        <p:grpSpPr>
          <a:xfrm>
            <a:off x="5218782" y="6146780"/>
            <a:ext cx="624291" cy="587568"/>
            <a:chOff x="4224377" y="5410200"/>
            <a:chExt cx="1338223" cy="1259505"/>
          </a:xfrm>
          <a:solidFill>
            <a:schemeClr val="bg1"/>
          </a:solidFill>
        </p:grpSpPr>
        <p:grpSp>
          <p:nvGrpSpPr>
            <p:cNvPr id="91" name="Graphic 273">
              <a:extLst>
                <a:ext uri="{FF2B5EF4-FFF2-40B4-BE49-F238E27FC236}">
                  <a16:creationId xmlns:a16="http://schemas.microsoft.com/office/drawing/2014/main" id="{EE031A44-EA64-4AF2-AFE5-1FB162B97DF2}"/>
                </a:ext>
              </a:extLst>
            </p:cNvPr>
            <p:cNvGrpSpPr/>
            <p:nvPr/>
          </p:nvGrpSpPr>
          <p:grpSpPr>
            <a:xfrm>
              <a:off x="4224377" y="5410200"/>
              <a:ext cx="1338223" cy="1259505"/>
              <a:chOff x="4224377" y="5410200"/>
              <a:chExt cx="1338223" cy="1259505"/>
            </a:xfrm>
            <a:grpFill/>
          </p:grpSpPr>
          <p:sp>
            <p:nvSpPr>
              <p:cNvPr id="93" name="Freeform: Shape 92">
                <a:extLst>
                  <a:ext uri="{FF2B5EF4-FFF2-40B4-BE49-F238E27FC236}">
                    <a16:creationId xmlns:a16="http://schemas.microsoft.com/office/drawing/2014/main" id="{9866FE2B-419C-4F1C-8D92-0E14BD494576}"/>
                  </a:ext>
                </a:extLst>
              </p:cNvPr>
              <p:cNvSpPr/>
              <p:nvPr/>
            </p:nvSpPr>
            <p:spPr>
              <a:xfrm>
                <a:off x="4324350" y="6257217"/>
                <a:ext cx="663601" cy="409339"/>
              </a:xfrm>
              <a:custGeom>
                <a:avLst/>
                <a:gdLst>
                  <a:gd name="connsiteX0" fmla="*/ 663601 w 663601"/>
                  <a:gd name="connsiteY0" fmla="*/ 409339 h 409339"/>
                  <a:gd name="connsiteX1" fmla="*/ 0 w 663601"/>
                  <a:gd name="connsiteY1" fmla="*/ 409339 h 409339"/>
                  <a:gd name="connsiteX2" fmla="*/ 0 w 663601"/>
                  <a:gd name="connsiteY2" fmla="*/ 0 h 409339"/>
                  <a:gd name="connsiteX3" fmla="*/ 7872 w 663601"/>
                  <a:gd name="connsiteY3" fmla="*/ 0 h 409339"/>
                  <a:gd name="connsiteX4" fmla="*/ 7872 w 663601"/>
                  <a:gd name="connsiteY4" fmla="*/ 401467 h 409339"/>
                  <a:gd name="connsiteX5" fmla="*/ 655729 w 663601"/>
                  <a:gd name="connsiteY5" fmla="*/ 401467 h 409339"/>
                  <a:gd name="connsiteX6" fmla="*/ 655729 w 663601"/>
                  <a:gd name="connsiteY6" fmla="*/ 285750 h 409339"/>
                  <a:gd name="connsiteX7" fmla="*/ 663601 w 663601"/>
                  <a:gd name="connsiteY7" fmla="*/ 285750 h 40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3601" h="409339">
                    <a:moveTo>
                      <a:pt x="663601" y="409339"/>
                    </a:moveTo>
                    <a:lnTo>
                      <a:pt x="0" y="409339"/>
                    </a:lnTo>
                    <a:lnTo>
                      <a:pt x="0" y="0"/>
                    </a:lnTo>
                    <a:lnTo>
                      <a:pt x="7872" y="0"/>
                    </a:lnTo>
                    <a:lnTo>
                      <a:pt x="7872" y="401467"/>
                    </a:lnTo>
                    <a:lnTo>
                      <a:pt x="655729" y="401467"/>
                    </a:lnTo>
                    <a:lnTo>
                      <a:pt x="655729" y="285750"/>
                    </a:lnTo>
                    <a:lnTo>
                      <a:pt x="663601" y="285750"/>
                    </a:lnTo>
                    <a:close/>
                  </a:path>
                </a:pathLst>
              </a:custGeom>
              <a:grpFill/>
              <a:ln w="7844" cap="flat">
                <a:solidFill>
                  <a:schemeClr val="bg1"/>
                </a:solid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1339BEA6-C199-4611-9825-BC0E44D1BBF3}"/>
                  </a:ext>
                </a:extLst>
              </p:cNvPr>
              <p:cNvSpPr/>
              <p:nvPr/>
            </p:nvSpPr>
            <p:spPr>
              <a:xfrm>
                <a:off x="4500680" y="6305235"/>
                <a:ext cx="314876" cy="355810"/>
              </a:xfrm>
              <a:custGeom>
                <a:avLst/>
                <a:gdLst>
                  <a:gd name="connsiteX0" fmla="*/ 314876 w 314876"/>
                  <a:gd name="connsiteY0" fmla="*/ 355810 h 355810"/>
                  <a:gd name="connsiteX1" fmla="*/ 307004 w 314876"/>
                  <a:gd name="connsiteY1" fmla="*/ 355810 h 355810"/>
                  <a:gd name="connsiteX2" fmla="*/ 307004 w 314876"/>
                  <a:gd name="connsiteY2" fmla="*/ 7872 h 355810"/>
                  <a:gd name="connsiteX3" fmla="*/ 7872 w 314876"/>
                  <a:gd name="connsiteY3" fmla="*/ 7872 h 355810"/>
                  <a:gd name="connsiteX4" fmla="*/ 7872 w 314876"/>
                  <a:gd name="connsiteY4" fmla="*/ 355810 h 355810"/>
                  <a:gd name="connsiteX5" fmla="*/ 0 w 314876"/>
                  <a:gd name="connsiteY5" fmla="*/ 355810 h 355810"/>
                  <a:gd name="connsiteX6" fmla="*/ 0 w 314876"/>
                  <a:gd name="connsiteY6" fmla="*/ 0 h 355810"/>
                  <a:gd name="connsiteX7" fmla="*/ 314876 w 314876"/>
                  <a:gd name="connsiteY7" fmla="*/ 0 h 35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876" h="355810">
                    <a:moveTo>
                      <a:pt x="314876" y="355810"/>
                    </a:moveTo>
                    <a:lnTo>
                      <a:pt x="307004" y="355810"/>
                    </a:lnTo>
                    <a:lnTo>
                      <a:pt x="307004" y="7872"/>
                    </a:lnTo>
                    <a:lnTo>
                      <a:pt x="7872" y="7872"/>
                    </a:lnTo>
                    <a:lnTo>
                      <a:pt x="7872" y="355810"/>
                    </a:lnTo>
                    <a:lnTo>
                      <a:pt x="0" y="355810"/>
                    </a:lnTo>
                    <a:lnTo>
                      <a:pt x="0" y="0"/>
                    </a:lnTo>
                    <a:lnTo>
                      <a:pt x="314876" y="0"/>
                    </a:lnTo>
                    <a:close/>
                  </a:path>
                </a:pathLst>
              </a:custGeom>
              <a:grpFill/>
              <a:ln w="7844" cap="flat">
                <a:solidFill>
                  <a:schemeClr val="bg1"/>
                </a:solid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75E168C9-E93A-4070-9603-8449009E08AE}"/>
                  </a:ext>
                </a:extLst>
              </p:cNvPr>
              <p:cNvSpPr/>
              <p:nvPr/>
            </p:nvSpPr>
            <p:spPr>
              <a:xfrm>
                <a:off x="4981653" y="6244622"/>
                <a:ext cx="7871" cy="231434"/>
              </a:xfrm>
              <a:custGeom>
                <a:avLst/>
                <a:gdLst>
                  <a:gd name="connsiteX0" fmla="*/ 0 w 7871"/>
                  <a:gd name="connsiteY0" fmla="*/ 0 h 231434"/>
                  <a:gd name="connsiteX1" fmla="*/ 7872 w 7871"/>
                  <a:gd name="connsiteY1" fmla="*/ 0 h 231434"/>
                  <a:gd name="connsiteX2" fmla="*/ 7872 w 7871"/>
                  <a:gd name="connsiteY2" fmla="*/ 231434 h 231434"/>
                  <a:gd name="connsiteX3" fmla="*/ 0 w 7871"/>
                  <a:gd name="connsiteY3" fmla="*/ 231434 h 231434"/>
                </a:gdLst>
                <a:ahLst/>
                <a:cxnLst>
                  <a:cxn ang="0">
                    <a:pos x="connsiteX0" y="connsiteY0"/>
                  </a:cxn>
                  <a:cxn ang="0">
                    <a:pos x="connsiteX1" y="connsiteY1"/>
                  </a:cxn>
                  <a:cxn ang="0">
                    <a:pos x="connsiteX2" y="connsiteY2"/>
                  </a:cxn>
                  <a:cxn ang="0">
                    <a:pos x="connsiteX3" y="connsiteY3"/>
                  </a:cxn>
                </a:cxnLst>
                <a:rect l="l" t="t" r="r" b="b"/>
                <a:pathLst>
                  <a:path w="7871" h="231434">
                    <a:moveTo>
                      <a:pt x="0" y="0"/>
                    </a:moveTo>
                    <a:lnTo>
                      <a:pt x="7872" y="0"/>
                    </a:lnTo>
                    <a:lnTo>
                      <a:pt x="7872" y="231434"/>
                    </a:lnTo>
                    <a:lnTo>
                      <a:pt x="0" y="231434"/>
                    </a:lnTo>
                    <a:close/>
                  </a:path>
                </a:pathLst>
              </a:custGeom>
              <a:grpFill/>
              <a:ln w="7844" cap="flat">
                <a:solidFill>
                  <a:schemeClr val="bg1"/>
                </a:solid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46F9812F-7E68-41F1-8111-CEB4158D2D15}"/>
                  </a:ext>
                </a:extLst>
              </p:cNvPr>
              <p:cNvSpPr/>
              <p:nvPr/>
            </p:nvSpPr>
            <p:spPr>
              <a:xfrm>
                <a:off x="4916317" y="6340659"/>
                <a:ext cx="641559" cy="328258"/>
              </a:xfrm>
              <a:custGeom>
                <a:avLst/>
                <a:gdLst>
                  <a:gd name="connsiteX0" fmla="*/ 295983 w 641559"/>
                  <a:gd name="connsiteY0" fmla="*/ 328258 h 328258"/>
                  <a:gd name="connsiteX1" fmla="*/ 0 w 641559"/>
                  <a:gd name="connsiteY1" fmla="*/ 172395 h 328258"/>
                  <a:gd name="connsiteX2" fmla="*/ 287324 w 641559"/>
                  <a:gd name="connsiteY2" fmla="*/ 0 h 328258"/>
                  <a:gd name="connsiteX3" fmla="*/ 287324 w 641559"/>
                  <a:gd name="connsiteY3" fmla="*/ 100760 h 328258"/>
                  <a:gd name="connsiteX4" fmla="*/ 641560 w 641559"/>
                  <a:gd name="connsiteY4" fmla="*/ 100760 h 328258"/>
                  <a:gd name="connsiteX5" fmla="*/ 641560 w 641559"/>
                  <a:gd name="connsiteY5" fmla="*/ 232221 h 328258"/>
                  <a:gd name="connsiteX6" fmla="*/ 295983 w 641559"/>
                  <a:gd name="connsiteY6" fmla="*/ 232221 h 328258"/>
                  <a:gd name="connsiteX7" fmla="*/ 295983 w 641559"/>
                  <a:gd name="connsiteY7" fmla="*/ 328258 h 328258"/>
                  <a:gd name="connsiteX8" fmla="*/ 15744 w 641559"/>
                  <a:gd name="connsiteY8" fmla="*/ 172395 h 328258"/>
                  <a:gd name="connsiteX9" fmla="*/ 288112 w 641559"/>
                  <a:gd name="connsiteY9" fmla="*/ 315664 h 328258"/>
                  <a:gd name="connsiteX10" fmla="*/ 288112 w 641559"/>
                  <a:gd name="connsiteY10" fmla="*/ 224349 h 328258"/>
                  <a:gd name="connsiteX11" fmla="*/ 633688 w 641559"/>
                  <a:gd name="connsiteY11" fmla="*/ 224349 h 328258"/>
                  <a:gd name="connsiteX12" fmla="*/ 633688 w 641559"/>
                  <a:gd name="connsiteY12" fmla="*/ 108632 h 328258"/>
                  <a:gd name="connsiteX13" fmla="*/ 279452 w 641559"/>
                  <a:gd name="connsiteY13" fmla="*/ 108632 h 328258"/>
                  <a:gd name="connsiteX14" fmla="*/ 279452 w 641559"/>
                  <a:gd name="connsiteY14" fmla="*/ 14169 h 328258"/>
                  <a:gd name="connsiteX15" fmla="*/ 15744 w 641559"/>
                  <a:gd name="connsiteY15" fmla="*/ 172395 h 32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559" h="328258">
                    <a:moveTo>
                      <a:pt x="295983" y="328258"/>
                    </a:moveTo>
                    <a:lnTo>
                      <a:pt x="0" y="172395"/>
                    </a:lnTo>
                    <a:lnTo>
                      <a:pt x="287324" y="0"/>
                    </a:lnTo>
                    <a:lnTo>
                      <a:pt x="287324" y="100760"/>
                    </a:lnTo>
                    <a:lnTo>
                      <a:pt x="641560" y="100760"/>
                    </a:lnTo>
                    <a:lnTo>
                      <a:pt x="641560" y="232221"/>
                    </a:lnTo>
                    <a:lnTo>
                      <a:pt x="295983" y="232221"/>
                    </a:lnTo>
                    <a:lnTo>
                      <a:pt x="295983" y="328258"/>
                    </a:lnTo>
                    <a:close/>
                    <a:moveTo>
                      <a:pt x="15744" y="172395"/>
                    </a:moveTo>
                    <a:lnTo>
                      <a:pt x="288112" y="315664"/>
                    </a:lnTo>
                    <a:lnTo>
                      <a:pt x="288112" y="224349"/>
                    </a:lnTo>
                    <a:lnTo>
                      <a:pt x="633688" y="224349"/>
                    </a:lnTo>
                    <a:lnTo>
                      <a:pt x="633688" y="108632"/>
                    </a:lnTo>
                    <a:lnTo>
                      <a:pt x="279452" y="108632"/>
                    </a:lnTo>
                    <a:lnTo>
                      <a:pt x="279452" y="14169"/>
                    </a:lnTo>
                    <a:lnTo>
                      <a:pt x="15744" y="172395"/>
                    </a:lnTo>
                    <a:close/>
                  </a:path>
                </a:pathLst>
              </a:custGeom>
              <a:grpFill/>
              <a:ln w="7844" cap="flat">
                <a:solidFill>
                  <a:schemeClr val="bg1"/>
                </a:solid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0DE20EFB-AD60-46ED-8423-E813B3575889}"/>
                  </a:ext>
                </a:extLst>
              </p:cNvPr>
              <p:cNvSpPr/>
              <p:nvPr/>
            </p:nvSpPr>
            <p:spPr>
              <a:xfrm>
                <a:off x="4224285" y="5922650"/>
                <a:ext cx="869936" cy="340076"/>
              </a:xfrm>
              <a:custGeom>
                <a:avLst/>
                <a:gdLst>
                  <a:gd name="connsiteX0" fmla="*/ 83534 w 869936"/>
                  <a:gd name="connsiteY0" fmla="*/ 340077 h 340076"/>
                  <a:gd name="connsiteX1" fmla="*/ 11900 w 869936"/>
                  <a:gd name="connsiteY1" fmla="*/ 297569 h 340076"/>
                  <a:gd name="connsiteX2" fmla="*/ 10325 w 869936"/>
                  <a:gd name="connsiteY2" fmla="*/ 295207 h 340076"/>
                  <a:gd name="connsiteX3" fmla="*/ 4028 w 869936"/>
                  <a:gd name="connsiteY3" fmla="*/ 231445 h 340076"/>
                  <a:gd name="connsiteX4" fmla="*/ 45749 w 869936"/>
                  <a:gd name="connsiteY4" fmla="*/ 182639 h 340076"/>
                  <a:gd name="connsiteX5" fmla="*/ 396048 w 869936"/>
                  <a:gd name="connsiteY5" fmla="*/ 8670 h 340076"/>
                  <a:gd name="connsiteX6" fmla="*/ 467683 w 869936"/>
                  <a:gd name="connsiteY6" fmla="*/ 7882 h 340076"/>
                  <a:gd name="connsiteX7" fmla="*/ 823492 w 869936"/>
                  <a:gd name="connsiteY7" fmla="*/ 177128 h 340076"/>
                  <a:gd name="connsiteX8" fmla="*/ 869937 w 869936"/>
                  <a:gd name="connsiteY8" fmla="*/ 251124 h 340076"/>
                  <a:gd name="connsiteX9" fmla="*/ 840023 w 869936"/>
                  <a:gd name="connsiteY9" fmla="*/ 314887 h 340076"/>
                  <a:gd name="connsiteX10" fmla="*/ 771538 w 869936"/>
                  <a:gd name="connsiteY10" fmla="*/ 331418 h 340076"/>
                  <a:gd name="connsiteX11" fmla="*/ 769964 w 869936"/>
                  <a:gd name="connsiteY11" fmla="*/ 331418 h 340076"/>
                  <a:gd name="connsiteX12" fmla="*/ 751071 w 869936"/>
                  <a:gd name="connsiteY12" fmla="*/ 325120 h 340076"/>
                  <a:gd name="connsiteX13" fmla="*/ 465321 w 869936"/>
                  <a:gd name="connsiteY13" fmla="*/ 187362 h 340076"/>
                  <a:gd name="connsiteX14" fmla="*/ 399197 w 869936"/>
                  <a:gd name="connsiteY14" fmla="*/ 188149 h 340076"/>
                  <a:gd name="connsiteX15" fmla="*/ 120532 w 869936"/>
                  <a:gd name="connsiteY15" fmla="*/ 330631 h 340076"/>
                  <a:gd name="connsiteX16" fmla="*/ 83534 w 869936"/>
                  <a:gd name="connsiteY16" fmla="*/ 340077 h 340076"/>
                  <a:gd name="connsiteX17" fmla="*/ 18984 w 869936"/>
                  <a:gd name="connsiteY17" fmla="*/ 293633 h 340076"/>
                  <a:gd name="connsiteX18" fmla="*/ 117383 w 869936"/>
                  <a:gd name="connsiteY18" fmla="*/ 323546 h 340076"/>
                  <a:gd name="connsiteX19" fmla="*/ 396048 w 869936"/>
                  <a:gd name="connsiteY19" fmla="*/ 181064 h 340076"/>
                  <a:gd name="connsiteX20" fmla="*/ 469257 w 869936"/>
                  <a:gd name="connsiteY20" fmla="*/ 180277 h 340076"/>
                  <a:gd name="connsiteX21" fmla="*/ 755007 w 869936"/>
                  <a:gd name="connsiteY21" fmla="*/ 317248 h 340076"/>
                  <a:gd name="connsiteX22" fmla="*/ 772325 w 869936"/>
                  <a:gd name="connsiteY22" fmla="*/ 322759 h 340076"/>
                  <a:gd name="connsiteX23" fmla="*/ 773900 w 869936"/>
                  <a:gd name="connsiteY23" fmla="*/ 322759 h 340076"/>
                  <a:gd name="connsiteX24" fmla="*/ 835300 w 869936"/>
                  <a:gd name="connsiteY24" fmla="*/ 307802 h 340076"/>
                  <a:gd name="connsiteX25" fmla="*/ 862852 w 869936"/>
                  <a:gd name="connsiteY25" fmla="*/ 250337 h 340076"/>
                  <a:gd name="connsiteX26" fmla="*/ 820344 w 869936"/>
                  <a:gd name="connsiteY26" fmla="*/ 183426 h 340076"/>
                  <a:gd name="connsiteX27" fmla="*/ 464534 w 869936"/>
                  <a:gd name="connsiteY27" fmla="*/ 14180 h 340076"/>
                  <a:gd name="connsiteX28" fmla="*/ 399984 w 869936"/>
                  <a:gd name="connsiteY28" fmla="*/ 14967 h 340076"/>
                  <a:gd name="connsiteX29" fmla="*/ 48897 w 869936"/>
                  <a:gd name="connsiteY29" fmla="*/ 188936 h 340076"/>
                  <a:gd name="connsiteX30" fmla="*/ 11112 w 869936"/>
                  <a:gd name="connsiteY30" fmla="*/ 233019 h 340076"/>
                  <a:gd name="connsiteX31" fmla="*/ 16623 w 869936"/>
                  <a:gd name="connsiteY31" fmla="*/ 291271 h 340076"/>
                  <a:gd name="connsiteX32" fmla="*/ 18984 w 869936"/>
                  <a:gd name="connsiteY32" fmla="*/ 293633 h 34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69936" h="340076">
                    <a:moveTo>
                      <a:pt x="83534" y="340077"/>
                    </a:moveTo>
                    <a:cubicBezTo>
                      <a:pt x="54408" y="340077"/>
                      <a:pt x="26856" y="324333"/>
                      <a:pt x="11900" y="297569"/>
                    </a:cubicBezTo>
                    <a:lnTo>
                      <a:pt x="10325" y="295207"/>
                    </a:lnTo>
                    <a:cubicBezTo>
                      <a:pt x="-695" y="275527"/>
                      <a:pt x="-3057" y="252699"/>
                      <a:pt x="4028" y="231445"/>
                    </a:cubicBezTo>
                    <a:cubicBezTo>
                      <a:pt x="11112" y="210190"/>
                      <a:pt x="25282" y="192872"/>
                      <a:pt x="45749" y="182639"/>
                    </a:cubicBezTo>
                    <a:lnTo>
                      <a:pt x="396048" y="8670"/>
                    </a:lnTo>
                    <a:cubicBezTo>
                      <a:pt x="418877" y="-2351"/>
                      <a:pt x="444854" y="-3138"/>
                      <a:pt x="467683" y="7882"/>
                    </a:cubicBezTo>
                    <a:lnTo>
                      <a:pt x="823492" y="177128"/>
                    </a:lnTo>
                    <a:cubicBezTo>
                      <a:pt x="851831" y="190511"/>
                      <a:pt x="869937" y="219637"/>
                      <a:pt x="869937" y="251124"/>
                    </a:cubicBezTo>
                    <a:cubicBezTo>
                      <a:pt x="869937" y="275527"/>
                      <a:pt x="858916" y="299143"/>
                      <a:pt x="840023" y="314887"/>
                    </a:cubicBezTo>
                    <a:cubicBezTo>
                      <a:pt x="821131" y="330631"/>
                      <a:pt x="795941" y="336928"/>
                      <a:pt x="771538" y="331418"/>
                    </a:cubicBezTo>
                    <a:lnTo>
                      <a:pt x="769964" y="331418"/>
                    </a:lnTo>
                    <a:cubicBezTo>
                      <a:pt x="763666" y="329843"/>
                      <a:pt x="757369" y="328269"/>
                      <a:pt x="751071" y="325120"/>
                    </a:cubicBezTo>
                    <a:lnTo>
                      <a:pt x="465321" y="187362"/>
                    </a:lnTo>
                    <a:cubicBezTo>
                      <a:pt x="444854" y="177128"/>
                      <a:pt x="419664" y="177916"/>
                      <a:pt x="399197" y="188149"/>
                    </a:cubicBezTo>
                    <a:lnTo>
                      <a:pt x="120532" y="330631"/>
                    </a:lnTo>
                    <a:cubicBezTo>
                      <a:pt x="108724" y="336928"/>
                      <a:pt x="96129" y="340077"/>
                      <a:pt x="83534" y="340077"/>
                    </a:cubicBezTo>
                    <a:close/>
                    <a:moveTo>
                      <a:pt x="18984" y="293633"/>
                    </a:moveTo>
                    <a:cubicBezTo>
                      <a:pt x="38664" y="329056"/>
                      <a:pt x="81959" y="342438"/>
                      <a:pt x="117383" y="323546"/>
                    </a:cubicBezTo>
                    <a:lnTo>
                      <a:pt x="396048" y="181064"/>
                    </a:lnTo>
                    <a:cubicBezTo>
                      <a:pt x="418877" y="169257"/>
                      <a:pt x="445641" y="169257"/>
                      <a:pt x="469257" y="180277"/>
                    </a:cubicBezTo>
                    <a:lnTo>
                      <a:pt x="755007" y="317248"/>
                    </a:lnTo>
                    <a:cubicBezTo>
                      <a:pt x="760517" y="319610"/>
                      <a:pt x="766028" y="321972"/>
                      <a:pt x="772325" y="322759"/>
                    </a:cubicBezTo>
                    <a:lnTo>
                      <a:pt x="773900" y="322759"/>
                    </a:lnTo>
                    <a:cubicBezTo>
                      <a:pt x="795941" y="327482"/>
                      <a:pt x="817982" y="321972"/>
                      <a:pt x="835300" y="307802"/>
                    </a:cubicBezTo>
                    <a:cubicBezTo>
                      <a:pt x="852619" y="293633"/>
                      <a:pt x="862852" y="272378"/>
                      <a:pt x="862852" y="250337"/>
                    </a:cubicBezTo>
                    <a:cubicBezTo>
                      <a:pt x="862852" y="221998"/>
                      <a:pt x="846321" y="195234"/>
                      <a:pt x="820344" y="183426"/>
                    </a:cubicBezTo>
                    <a:lnTo>
                      <a:pt x="464534" y="14180"/>
                    </a:lnTo>
                    <a:cubicBezTo>
                      <a:pt x="444067" y="3946"/>
                      <a:pt x="420451" y="4734"/>
                      <a:pt x="399984" y="14967"/>
                    </a:cubicBezTo>
                    <a:lnTo>
                      <a:pt x="48897" y="188936"/>
                    </a:lnTo>
                    <a:cubicBezTo>
                      <a:pt x="30792" y="198383"/>
                      <a:pt x="17410" y="213339"/>
                      <a:pt x="11112" y="233019"/>
                    </a:cubicBezTo>
                    <a:cubicBezTo>
                      <a:pt x="4815" y="252699"/>
                      <a:pt x="7176" y="273166"/>
                      <a:pt x="16623" y="291271"/>
                    </a:cubicBezTo>
                    <a:lnTo>
                      <a:pt x="18984" y="293633"/>
                    </a:lnTo>
                    <a:close/>
                  </a:path>
                </a:pathLst>
              </a:custGeom>
              <a:grpFill/>
              <a:ln w="7844" cap="flat">
                <a:solidFill>
                  <a:schemeClr val="bg1"/>
                </a:solid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1A07092F-2A0C-4699-94C5-9E7F99824B38}"/>
                  </a:ext>
                </a:extLst>
              </p:cNvPr>
              <p:cNvSpPr/>
              <p:nvPr/>
            </p:nvSpPr>
            <p:spPr>
              <a:xfrm>
                <a:off x="4981530" y="5670760"/>
                <a:ext cx="185900" cy="413275"/>
              </a:xfrm>
              <a:custGeom>
                <a:avLst/>
                <a:gdLst>
                  <a:gd name="connsiteX0" fmla="*/ 17441 w 185900"/>
                  <a:gd name="connsiteY0" fmla="*/ 413275 h 413275"/>
                  <a:gd name="connsiteX1" fmla="*/ 181177 w 185900"/>
                  <a:gd name="connsiteY1" fmla="*/ 0 h 413275"/>
                  <a:gd name="connsiteX2" fmla="*/ 185900 w 185900"/>
                  <a:gd name="connsiteY2" fmla="*/ 6298 h 413275"/>
                  <a:gd name="connsiteX3" fmla="*/ 23739 w 185900"/>
                  <a:gd name="connsiteY3" fmla="*/ 410126 h 413275"/>
                  <a:gd name="connsiteX4" fmla="*/ 17441 w 185900"/>
                  <a:gd name="connsiteY4" fmla="*/ 413275 h 41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00" h="413275">
                    <a:moveTo>
                      <a:pt x="17441" y="413275"/>
                    </a:moveTo>
                    <a:cubicBezTo>
                      <a:pt x="16654" y="411701"/>
                      <a:pt x="-77809" y="215690"/>
                      <a:pt x="181177" y="0"/>
                    </a:cubicBezTo>
                    <a:lnTo>
                      <a:pt x="185900" y="6298"/>
                    </a:lnTo>
                    <a:cubicBezTo>
                      <a:pt x="-67575" y="218052"/>
                      <a:pt x="22952" y="407765"/>
                      <a:pt x="23739" y="410126"/>
                    </a:cubicBezTo>
                    <a:lnTo>
                      <a:pt x="17441" y="413275"/>
                    </a:lnTo>
                    <a:close/>
                  </a:path>
                </a:pathLst>
              </a:custGeom>
              <a:grpFill/>
              <a:ln w="7844" cap="flat">
                <a:solidFill>
                  <a:schemeClr val="bg1"/>
                </a:solid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5311B181-4681-4F16-9585-C5387755EEB4}"/>
                  </a:ext>
                </a:extLst>
              </p:cNvPr>
              <p:cNvSpPr/>
              <p:nvPr/>
            </p:nvSpPr>
            <p:spPr>
              <a:xfrm>
                <a:off x="5080052" y="5669972"/>
                <a:ext cx="481342" cy="606136"/>
              </a:xfrm>
              <a:custGeom>
                <a:avLst/>
                <a:gdLst>
                  <a:gd name="connsiteX0" fmla="*/ 190500 w 481342"/>
                  <a:gd name="connsiteY0" fmla="*/ 606137 h 606136"/>
                  <a:gd name="connsiteX1" fmla="*/ 0 w 481342"/>
                  <a:gd name="connsiteY1" fmla="*/ 541587 h 606136"/>
                  <a:gd name="connsiteX2" fmla="*/ 5510 w 481342"/>
                  <a:gd name="connsiteY2" fmla="*/ 536077 h 606136"/>
                  <a:gd name="connsiteX3" fmla="*/ 273942 w 481342"/>
                  <a:gd name="connsiteY3" fmla="*/ 590393 h 606136"/>
                  <a:gd name="connsiteX4" fmla="*/ 312514 w 481342"/>
                  <a:gd name="connsiteY4" fmla="*/ 574649 h 606136"/>
                  <a:gd name="connsiteX5" fmla="*/ 470740 w 481342"/>
                  <a:gd name="connsiteY5" fmla="*/ 271581 h 606136"/>
                  <a:gd name="connsiteX6" fmla="*/ 295196 w 481342"/>
                  <a:gd name="connsiteY6" fmla="*/ 6298 h 606136"/>
                  <a:gd name="connsiteX7" fmla="*/ 300707 w 481342"/>
                  <a:gd name="connsiteY7" fmla="*/ 0 h 606136"/>
                  <a:gd name="connsiteX8" fmla="*/ 478612 w 481342"/>
                  <a:gd name="connsiteY8" fmla="*/ 269219 h 606136"/>
                  <a:gd name="connsiteX9" fmla="*/ 317238 w 481342"/>
                  <a:gd name="connsiteY9" fmla="*/ 580947 h 606136"/>
                  <a:gd name="connsiteX10" fmla="*/ 276304 w 481342"/>
                  <a:gd name="connsiteY10" fmla="*/ 597478 h 606136"/>
                  <a:gd name="connsiteX11" fmla="*/ 190500 w 481342"/>
                  <a:gd name="connsiteY11" fmla="*/ 606137 h 60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342" h="606136">
                    <a:moveTo>
                      <a:pt x="190500" y="606137"/>
                    </a:moveTo>
                    <a:cubicBezTo>
                      <a:pt x="130674" y="606137"/>
                      <a:pt x="57465" y="592755"/>
                      <a:pt x="0" y="541587"/>
                    </a:cubicBezTo>
                    <a:lnTo>
                      <a:pt x="5510" y="536077"/>
                    </a:lnTo>
                    <a:cubicBezTo>
                      <a:pt x="94463" y="615583"/>
                      <a:pt x="222775" y="600627"/>
                      <a:pt x="273942" y="590393"/>
                    </a:cubicBezTo>
                    <a:cubicBezTo>
                      <a:pt x="288112" y="587244"/>
                      <a:pt x="300707" y="582521"/>
                      <a:pt x="312514" y="574649"/>
                    </a:cubicBezTo>
                    <a:cubicBezTo>
                      <a:pt x="506950" y="447911"/>
                      <a:pt x="470740" y="273155"/>
                      <a:pt x="470740" y="271581"/>
                    </a:cubicBezTo>
                    <a:cubicBezTo>
                      <a:pt x="446337" y="140120"/>
                      <a:pt x="296771" y="7872"/>
                      <a:pt x="295196" y="6298"/>
                    </a:cubicBezTo>
                    <a:lnTo>
                      <a:pt x="300707" y="0"/>
                    </a:lnTo>
                    <a:cubicBezTo>
                      <a:pt x="302281" y="1574"/>
                      <a:pt x="454209" y="135397"/>
                      <a:pt x="478612" y="269219"/>
                    </a:cubicBezTo>
                    <a:cubicBezTo>
                      <a:pt x="478612" y="270794"/>
                      <a:pt x="515609" y="450273"/>
                      <a:pt x="317238" y="580947"/>
                    </a:cubicBezTo>
                    <a:cubicBezTo>
                      <a:pt x="304643" y="588819"/>
                      <a:pt x="291260" y="594329"/>
                      <a:pt x="276304" y="597478"/>
                    </a:cubicBezTo>
                    <a:cubicBezTo>
                      <a:pt x="255837" y="601414"/>
                      <a:pt x="225136" y="606137"/>
                      <a:pt x="190500" y="606137"/>
                    </a:cubicBezTo>
                    <a:close/>
                  </a:path>
                </a:pathLst>
              </a:custGeom>
              <a:grpFill/>
              <a:ln w="7844" cap="flat">
                <a:solidFill>
                  <a:schemeClr val="bg1"/>
                </a:solid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890CAE2E-BA34-47B7-B1B1-57333EF400DA}"/>
                  </a:ext>
                </a:extLst>
              </p:cNvPr>
              <p:cNvSpPr/>
              <p:nvPr/>
            </p:nvSpPr>
            <p:spPr>
              <a:xfrm>
                <a:off x="5106029" y="5590466"/>
                <a:ext cx="328258" cy="87378"/>
              </a:xfrm>
              <a:custGeom>
                <a:avLst/>
                <a:gdLst>
                  <a:gd name="connsiteX0" fmla="*/ 288112 w 328258"/>
                  <a:gd name="connsiteY0" fmla="*/ 87378 h 87378"/>
                  <a:gd name="connsiteX1" fmla="*/ 40147 w 328258"/>
                  <a:gd name="connsiteY1" fmla="*/ 87378 h 87378"/>
                  <a:gd name="connsiteX2" fmla="*/ 0 w 328258"/>
                  <a:gd name="connsiteY2" fmla="*/ 47231 h 87378"/>
                  <a:gd name="connsiteX3" fmla="*/ 0 w 328258"/>
                  <a:gd name="connsiteY3" fmla="*/ 40147 h 87378"/>
                  <a:gd name="connsiteX4" fmla="*/ 40147 w 328258"/>
                  <a:gd name="connsiteY4" fmla="*/ 0 h 87378"/>
                  <a:gd name="connsiteX5" fmla="*/ 288112 w 328258"/>
                  <a:gd name="connsiteY5" fmla="*/ 0 h 87378"/>
                  <a:gd name="connsiteX6" fmla="*/ 328258 w 328258"/>
                  <a:gd name="connsiteY6" fmla="*/ 40147 h 87378"/>
                  <a:gd name="connsiteX7" fmla="*/ 328258 w 328258"/>
                  <a:gd name="connsiteY7" fmla="*/ 47231 h 87378"/>
                  <a:gd name="connsiteX8" fmla="*/ 288112 w 328258"/>
                  <a:gd name="connsiteY8" fmla="*/ 87378 h 87378"/>
                  <a:gd name="connsiteX9" fmla="*/ 40147 w 328258"/>
                  <a:gd name="connsiteY9" fmla="*/ 7085 h 87378"/>
                  <a:gd name="connsiteX10" fmla="*/ 7872 w 328258"/>
                  <a:gd name="connsiteY10" fmla="*/ 39360 h 87378"/>
                  <a:gd name="connsiteX11" fmla="*/ 7872 w 328258"/>
                  <a:gd name="connsiteY11" fmla="*/ 46444 h 87378"/>
                  <a:gd name="connsiteX12" fmla="*/ 40147 w 328258"/>
                  <a:gd name="connsiteY12" fmla="*/ 78719 h 87378"/>
                  <a:gd name="connsiteX13" fmla="*/ 288112 w 328258"/>
                  <a:gd name="connsiteY13" fmla="*/ 78719 h 87378"/>
                  <a:gd name="connsiteX14" fmla="*/ 320386 w 328258"/>
                  <a:gd name="connsiteY14" fmla="*/ 46444 h 87378"/>
                  <a:gd name="connsiteX15" fmla="*/ 320386 w 328258"/>
                  <a:gd name="connsiteY15" fmla="*/ 39360 h 87378"/>
                  <a:gd name="connsiteX16" fmla="*/ 288112 w 328258"/>
                  <a:gd name="connsiteY16" fmla="*/ 7085 h 87378"/>
                  <a:gd name="connsiteX17" fmla="*/ 40147 w 328258"/>
                  <a:gd name="connsiteY17" fmla="*/ 7085 h 87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8258" h="87378">
                    <a:moveTo>
                      <a:pt x="288112" y="87378"/>
                    </a:moveTo>
                    <a:lnTo>
                      <a:pt x="40147" y="87378"/>
                    </a:lnTo>
                    <a:cubicBezTo>
                      <a:pt x="18105" y="87378"/>
                      <a:pt x="0" y="69273"/>
                      <a:pt x="0" y="47231"/>
                    </a:cubicBezTo>
                    <a:lnTo>
                      <a:pt x="0" y="40147"/>
                    </a:lnTo>
                    <a:cubicBezTo>
                      <a:pt x="0" y="18105"/>
                      <a:pt x="18105" y="0"/>
                      <a:pt x="40147" y="0"/>
                    </a:cubicBezTo>
                    <a:lnTo>
                      <a:pt x="288112" y="0"/>
                    </a:lnTo>
                    <a:cubicBezTo>
                      <a:pt x="310153" y="0"/>
                      <a:pt x="328258" y="18105"/>
                      <a:pt x="328258" y="40147"/>
                    </a:cubicBezTo>
                    <a:lnTo>
                      <a:pt x="328258" y="47231"/>
                    </a:lnTo>
                    <a:cubicBezTo>
                      <a:pt x="328258" y="68486"/>
                      <a:pt x="310153" y="87378"/>
                      <a:pt x="288112" y="87378"/>
                    </a:cubicBezTo>
                    <a:close/>
                    <a:moveTo>
                      <a:pt x="40147" y="7085"/>
                    </a:moveTo>
                    <a:cubicBezTo>
                      <a:pt x="22041" y="7085"/>
                      <a:pt x="7872" y="22041"/>
                      <a:pt x="7872" y="39360"/>
                    </a:cubicBezTo>
                    <a:lnTo>
                      <a:pt x="7872" y="46444"/>
                    </a:lnTo>
                    <a:cubicBezTo>
                      <a:pt x="7872" y="64550"/>
                      <a:pt x="22829" y="78719"/>
                      <a:pt x="40147" y="78719"/>
                    </a:cubicBezTo>
                    <a:lnTo>
                      <a:pt x="288112" y="78719"/>
                    </a:lnTo>
                    <a:cubicBezTo>
                      <a:pt x="306217" y="78719"/>
                      <a:pt x="320386" y="63762"/>
                      <a:pt x="320386" y="46444"/>
                    </a:cubicBezTo>
                    <a:lnTo>
                      <a:pt x="320386" y="39360"/>
                    </a:lnTo>
                    <a:cubicBezTo>
                      <a:pt x="320386" y="21254"/>
                      <a:pt x="305430" y="7085"/>
                      <a:pt x="288112" y="7085"/>
                    </a:cubicBezTo>
                    <a:lnTo>
                      <a:pt x="40147" y="7085"/>
                    </a:lnTo>
                    <a:close/>
                  </a:path>
                </a:pathLst>
              </a:custGeom>
              <a:grpFill/>
              <a:ln w="7844" cap="flat">
                <a:solidFill>
                  <a:schemeClr val="bg1"/>
                </a:solid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1CF2C8E6-D158-434E-8642-2EB2E287304C}"/>
                  </a:ext>
                </a:extLst>
              </p:cNvPr>
              <p:cNvSpPr/>
              <p:nvPr/>
            </p:nvSpPr>
            <p:spPr>
              <a:xfrm>
                <a:off x="4251928" y="5536937"/>
                <a:ext cx="641559" cy="328258"/>
              </a:xfrm>
              <a:custGeom>
                <a:avLst/>
                <a:gdLst>
                  <a:gd name="connsiteX0" fmla="*/ 345576 w 641559"/>
                  <a:gd name="connsiteY0" fmla="*/ 328258 h 328258"/>
                  <a:gd name="connsiteX1" fmla="*/ 345576 w 641559"/>
                  <a:gd name="connsiteY1" fmla="*/ 232221 h 328258"/>
                  <a:gd name="connsiteX2" fmla="*/ 0 w 641559"/>
                  <a:gd name="connsiteY2" fmla="*/ 232221 h 328258"/>
                  <a:gd name="connsiteX3" fmla="*/ 0 w 641559"/>
                  <a:gd name="connsiteY3" fmla="*/ 100760 h 328258"/>
                  <a:gd name="connsiteX4" fmla="*/ 354236 w 641559"/>
                  <a:gd name="connsiteY4" fmla="*/ 100760 h 328258"/>
                  <a:gd name="connsiteX5" fmla="*/ 354236 w 641559"/>
                  <a:gd name="connsiteY5" fmla="*/ 0 h 328258"/>
                  <a:gd name="connsiteX6" fmla="*/ 641560 w 641559"/>
                  <a:gd name="connsiteY6" fmla="*/ 172395 h 328258"/>
                  <a:gd name="connsiteX7" fmla="*/ 345576 w 641559"/>
                  <a:gd name="connsiteY7" fmla="*/ 328258 h 328258"/>
                  <a:gd name="connsiteX8" fmla="*/ 7872 w 641559"/>
                  <a:gd name="connsiteY8" fmla="*/ 224349 h 328258"/>
                  <a:gd name="connsiteX9" fmla="*/ 353448 w 641559"/>
                  <a:gd name="connsiteY9" fmla="*/ 224349 h 328258"/>
                  <a:gd name="connsiteX10" fmla="*/ 353448 w 641559"/>
                  <a:gd name="connsiteY10" fmla="*/ 315663 h 328258"/>
                  <a:gd name="connsiteX11" fmla="*/ 625816 w 641559"/>
                  <a:gd name="connsiteY11" fmla="*/ 172395 h 328258"/>
                  <a:gd name="connsiteX12" fmla="*/ 362107 w 641559"/>
                  <a:gd name="connsiteY12" fmla="*/ 14169 h 328258"/>
                  <a:gd name="connsiteX13" fmla="*/ 362107 w 641559"/>
                  <a:gd name="connsiteY13" fmla="*/ 108632 h 328258"/>
                  <a:gd name="connsiteX14" fmla="*/ 7872 w 641559"/>
                  <a:gd name="connsiteY14" fmla="*/ 108632 h 328258"/>
                  <a:gd name="connsiteX15" fmla="*/ 7872 w 641559"/>
                  <a:gd name="connsiteY15" fmla="*/ 224349 h 32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559" h="328258">
                    <a:moveTo>
                      <a:pt x="345576" y="328258"/>
                    </a:moveTo>
                    <a:lnTo>
                      <a:pt x="345576" y="232221"/>
                    </a:lnTo>
                    <a:lnTo>
                      <a:pt x="0" y="232221"/>
                    </a:lnTo>
                    <a:lnTo>
                      <a:pt x="0" y="100760"/>
                    </a:lnTo>
                    <a:lnTo>
                      <a:pt x="354236" y="100760"/>
                    </a:lnTo>
                    <a:lnTo>
                      <a:pt x="354236" y="0"/>
                    </a:lnTo>
                    <a:lnTo>
                      <a:pt x="641560" y="172395"/>
                    </a:lnTo>
                    <a:lnTo>
                      <a:pt x="345576" y="328258"/>
                    </a:lnTo>
                    <a:close/>
                    <a:moveTo>
                      <a:pt x="7872" y="224349"/>
                    </a:moveTo>
                    <a:lnTo>
                      <a:pt x="353448" y="224349"/>
                    </a:lnTo>
                    <a:lnTo>
                      <a:pt x="353448" y="315663"/>
                    </a:lnTo>
                    <a:lnTo>
                      <a:pt x="625816" y="172395"/>
                    </a:lnTo>
                    <a:lnTo>
                      <a:pt x="362107" y="14169"/>
                    </a:lnTo>
                    <a:lnTo>
                      <a:pt x="362107" y="108632"/>
                    </a:lnTo>
                    <a:lnTo>
                      <a:pt x="7872" y="108632"/>
                    </a:lnTo>
                    <a:lnTo>
                      <a:pt x="7872" y="224349"/>
                    </a:lnTo>
                    <a:close/>
                  </a:path>
                </a:pathLst>
              </a:custGeom>
              <a:grpFill/>
              <a:ln w="7844" cap="flat">
                <a:solidFill>
                  <a:schemeClr val="bg1"/>
                </a:solid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45608C13-F4DD-4CC3-A320-E08694B254B8}"/>
                  </a:ext>
                </a:extLst>
              </p:cNvPr>
              <p:cNvSpPr/>
              <p:nvPr/>
            </p:nvSpPr>
            <p:spPr>
              <a:xfrm>
                <a:off x="5136590" y="5410987"/>
                <a:ext cx="268680" cy="187351"/>
              </a:xfrm>
              <a:custGeom>
                <a:avLst/>
                <a:gdLst>
                  <a:gd name="connsiteX0" fmla="*/ 37925 w 268680"/>
                  <a:gd name="connsiteY0" fmla="*/ 187351 h 187351"/>
                  <a:gd name="connsiteX1" fmla="*/ 1714 w 268680"/>
                  <a:gd name="connsiteY1" fmla="*/ 69273 h 187351"/>
                  <a:gd name="connsiteX2" fmla="*/ 19820 w 268680"/>
                  <a:gd name="connsiteY2" fmla="*/ 44083 h 187351"/>
                  <a:gd name="connsiteX3" fmla="*/ 42648 w 268680"/>
                  <a:gd name="connsiteY3" fmla="*/ 38572 h 187351"/>
                  <a:gd name="connsiteX4" fmla="*/ 94603 w 268680"/>
                  <a:gd name="connsiteY4" fmla="*/ 38572 h 187351"/>
                  <a:gd name="connsiteX5" fmla="*/ 156791 w 268680"/>
                  <a:gd name="connsiteY5" fmla="*/ 0 h 187351"/>
                  <a:gd name="connsiteX6" fmla="*/ 195363 w 268680"/>
                  <a:gd name="connsiteY6" fmla="*/ 0 h 187351"/>
                  <a:gd name="connsiteX7" fmla="*/ 234723 w 268680"/>
                  <a:gd name="connsiteY7" fmla="*/ 9446 h 187351"/>
                  <a:gd name="connsiteX8" fmla="*/ 266997 w 268680"/>
                  <a:gd name="connsiteY8" fmla="*/ 73209 h 187351"/>
                  <a:gd name="connsiteX9" fmla="*/ 233148 w 268680"/>
                  <a:gd name="connsiteY9" fmla="*/ 184990 h 187351"/>
                  <a:gd name="connsiteX10" fmla="*/ 225276 w 268680"/>
                  <a:gd name="connsiteY10" fmla="*/ 182628 h 187351"/>
                  <a:gd name="connsiteX11" fmla="*/ 259126 w 268680"/>
                  <a:gd name="connsiteY11" fmla="*/ 70060 h 187351"/>
                  <a:gd name="connsiteX12" fmla="*/ 230787 w 268680"/>
                  <a:gd name="connsiteY12" fmla="*/ 15744 h 187351"/>
                  <a:gd name="connsiteX13" fmla="*/ 194576 w 268680"/>
                  <a:gd name="connsiteY13" fmla="*/ 7872 h 187351"/>
                  <a:gd name="connsiteX14" fmla="*/ 156004 w 268680"/>
                  <a:gd name="connsiteY14" fmla="*/ 7872 h 187351"/>
                  <a:gd name="connsiteX15" fmla="*/ 100113 w 268680"/>
                  <a:gd name="connsiteY15" fmla="*/ 44083 h 187351"/>
                  <a:gd name="connsiteX16" fmla="*/ 99326 w 268680"/>
                  <a:gd name="connsiteY16" fmla="*/ 47231 h 187351"/>
                  <a:gd name="connsiteX17" fmla="*/ 41861 w 268680"/>
                  <a:gd name="connsiteY17" fmla="*/ 47231 h 187351"/>
                  <a:gd name="connsiteX18" fmla="*/ 22969 w 268680"/>
                  <a:gd name="connsiteY18" fmla="*/ 51955 h 187351"/>
                  <a:gd name="connsiteX19" fmla="*/ 8012 w 268680"/>
                  <a:gd name="connsiteY19" fmla="*/ 72422 h 187351"/>
                  <a:gd name="connsiteX20" fmla="*/ 43435 w 268680"/>
                  <a:gd name="connsiteY20" fmla="*/ 184990 h 187351"/>
                  <a:gd name="connsiteX21" fmla="*/ 37925 w 268680"/>
                  <a:gd name="connsiteY21" fmla="*/ 187351 h 18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8680" h="187351">
                    <a:moveTo>
                      <a:pt x="37925" y="187351"/>
                    </a:moveTo>
                    <a:cubicBezTo>
                      <a:pt x="36351" y="184203"/>
                      <a:pt x="-9306" y="112568"/>
                      <a:pt x="1714" y="69273"/>
                    </a:cubicBezTo>
                    <a:cubicBezTo>
                      <a:pt x="4076" y="58252"/>
                      <a:pt x="10373" y="49593"/>
                      <a:pt x="19820" y="44083"/>
                    </a:cubicBezTo>
                    <a:cubicBezTo>
                      <a:pt x="26117" y="40147"/>
                      <a:pt x="33989" y="38572"/>
                      <a:pt x="42648" y="38572"/>
                    </a:cubicBezTo>
                    <a:lnTo>
                      <a:pt x="94603" y="38572"/>
                    </a:lnTo>
                    <a:cubicBezTo>
                      <a:pt x="98539" y="29126"/>
                      <a:pt x="113495" y="0"/>
                      <a:pt x="156791" y="0"/>
                    </a:cubicBezTo>
                    <a:lnTo>
                      <a:pt x="195363" y="0"/>
                    </a:lnTo>
                    <a:cubicBezTo>
                      <a:pt x="209533" y="0"/>
                      <a:pt x="223702" y="3149"/>
                      <a:pt x="234723" y="9446"/>
                    </a:cubicBezTo>
                    <a:cubicBezTo>
                      <a:pt x="253615" y="18893"/>
                      <a:pt x="274869" y="38572"/>
                      <a:pt x="266997" y="73209"/>
                    </a:cubicBezTo>
                    <a:lnTo>
                      <a:pt x="233148" y="184990"/>
                    </a:lnTo>
                    <a:lnTo>
                      <a:pt x="225276" y="182628"/>
                    </a:lnTo>
                    <a:lnTo>
                      <a:pt x="259126" y="70060"/>
                    </a:lnTo>
                    <a:cubicBezTo>
                      <a:pt x="264636" y="46444"/>
                      <a:pt x="255190" y="28339"/>
                      <a:pt x="230787" y="15744"/>
                    </a:cubicBezTo>
                    <a:cubicBezTo>
                      <a:pt x="220553" y="10233"/>
                      <a:pt x="207958" y="7872"/>
                      <a:pt x="194576" y="7872"/>
                    </a:cubicBezTo>
                    <a:lnTo>
                      <a:pt x="156004" y="7872"/>
                    </a:lnTo>
                    <a:cubicBezTo>
                      <a:pt x="111134" y="7872"/>
                      <a:pt x="100900" y="42508"/>
                      <a:pt x="100113" y="44083"/>
                    </a:cubicBezTo>
                    <a:lnTo>
                      <a:pt x="99326" y="47231"/>
                    </a:lnTo>
                    <a:lnTo>
                      <a:pt x="41861" y="47231"/>
                    </a:lnTo>
                    <a:cubicBezTo>
                      <a:pt x="34776" y="47231"/>
                      <a:pt x="27692" y="48806"/>
                      <a:pt x="22969" y="51955"/>
                    </a:cubicBezTo>
                    <a:cubicBezTo>
                      <a:pt x="15097" y="56678"/>
                      <a:pt x="10373" y="62975"/>
                      <a:pt x="8012" y="72422"/>
                    </a:cubicBezTo>
                    <a:cubicBezTo>
                      <a:pt x="-1434" y="112568"/>
                      <a:pt x="42648" y="184203"/>
                      <a:pt x="43435" y="184990"/>
                    </a:cubicBezTo>
                    <a:lnTo>
                      <a:pt x="37925" y="187351"/>
                    </a:lnTo>
                    <a:close/>
                  </a:path>
                </a:pathLst>
              </a:custGeom>
              <a:grpFill/>
              <a:ln w="7844" cap="flat">
                <a:solidFill>
                  <a:schemeClr val="bg1"/>
                </a:solidFill>
                <a:prstDash val="solid"/>
                <a:miter/>
              </a:ln>
            </p:spPr>
            <p:txBody>
              <a:bodyPr rtlCol="0" anchor="ctr"/>
              <a:lstStyle/>
              <a:p>
                <a:endParaRPr lang="en-IN"/>
              </a:p>
            </p:txBody>
          </p:sp>
        </p:grpSp>
        <p:sp>
          <p:nvSpPr>
            <p:cNvPr id="92" name="Graphic 20" descr="Dollar">
              <a:extLst>
                <a:ext uri="{FF2B5EF4-FFF2-40B4-BE49-F238E27FC236}">
                  <a16:creationId xmlns:a16="http://schemas.microsoft.com/office/drawing/2014/main" id="{E9B47B85-F261-4373-A51A-0C0422E74176}"/>
                </a:ext>
              </a:extLst>
            </p:cNvPr>
            <p:cNvSpPr/>
            <p:nvPr/>
          </p:nvSpPr>
          <p:spPr>
            <a:xfrm>
              <a:off x="5169796" y="5753757"/>
              <a:ext cx="179446" cy="429170"/>
            </a:xfrm>
            <a:custGeom>
              <a:avLst/>
              <a:gdLst>
                <a:gd name="connsiteX0" fmla="*/ 166549 w 171249"/>
                <a:gd name="connsiteY0" fmla="*/ 245993 h 409560"/>
                <a:gd name="connsiteX1" fmla="*/ 153910 w 171249"/>
                <a:gd name="connsiteY1" fmla="*/ 227224 h 409560"/>
                <a:gd name="connsiteX2" fmla="*/ 135741 w 171249"/>
                <a:gd name="connsiteY2" fmla="*/ 214065 h 409560"/>
                <a:gd name="connsiteX3" fmla="*/ 114357 w 171249"/>
                <a:gd name="connsiteY3" fmla="*/ 204602 h 409560"/>
                <a:gd name="connsiteX4" fmla="*/ 91497 w 171249"/>
                <a:gd name="connsiteY4" fmla="*/ 196982 h 409560"/>
                <a:gd name="connsiteX5" fmla="*/ 89716 w 171249"/>
                <a:gd name="connsiteY5" fmla="*/ 196410 h 409560"/>
                <a:gd name="connsiteX6" fmla="*/ 89716 w 171249"/>
                <a:gd name="connsiteY6" fmla="*/ 62036 h 409560"/>
                <a:gd name="connsiteX7" fmla="*/ 92845 w 171249"/>
                <a:gd name="connsiteY7" fmla="*/ 61912 h 409560"/>
                <a:gd name="connsiteX8" fmla="*/ 128749 w 171249"/>
                <a:gd name="connsiteY8" fmla="*/ 68437 h 409560"/>
                <a:gd name="connsiteX9" fmla="*/ 158005 w 171249"/>
                <a:gd name="connsiteY9" fmla="*/ 89297 h 409560"/>
                <a:gd name="connsiteX10" fmla="*/ 164878 w 171249"/>
                <a:gd name="connsiteY10" fmla="*/ 82706 h 409560"/>
                <a:gd name="connsiteX11" fmla="*/ 132440 w 171249"/>
                <a:gd name="connsiteY11" fmla="*/ 59655 h 409560"/>
                <a:gd name="connsiteX12" fmla="*/ 92845 w 171249"/>
                <a:gd name="connsiteY12" fmla="*/ 52387 h 409560"/>
                <a:gd name="connsiteX13" fmla="*/ 89716 w 171249"/>
                <a:gd name="connsiteY13" fmla="*/ 52511 h 409560"/>
                <a:gd name="connsiteX14" fmla="*/ 89716 w 171249"/>
                <a:gd name="connsiteY14" fmla="*/ 0 h 409560"/>
                <a:gd name="connsiteX15" fmla="*/ 80191 w 171249"/>
                <a:gd name="connsiteY15" fmla="*/ 0 h 409560"/>
                <a:gd name="connsiteX16" fmla="*/ 80191 w 171249"/>
                <a:gd name="connsiteY16" fmla="*/ 53154 h 409560"/>
                <a:gd name="connsiteX17" fmla="*/ 57331 w 171249"/>
                <a:gd name="connsiteY17" fmla="*/ 58574 h 409560"/>
                <a:gd name="connsiteX18" fmla="*/ 30971 w 171249"/>
                <a:gd name="connsiteY18" fmla="*/ 75281 h 409560"/>
                <a:gd name="connsiteX19" fmla="*/ 14630 w 171249"/>
                <a:gd name="connsiteY19" fmla="*/ 99570 h 409560"/>
                <a:gd name="connsiteX20" fmla="*/ 9054 w 171249"/>
                <a:gd name="connsiteY20" fmla="*/ 128230 h 409560"/>
                <a:gd name="connsiteX21" fmla="*/ 13687 w 171249"/>
                <a:gd name="connsiteY21" fmla="*/ 155010 h 409560"/>
                <a:gd name="connsiteX22" fmla="*/ 26256 w 171249"/>
                <a:gd name="connsiteY22" fmla="*/ 174731 h 409560"/>
                <a:gd name="connsiteX23" fmla="*/ 44425 w 171249"/>
                <a:gd name="connsiteY23" fmla="*/ 188571 h 409560"/>
                <a:gd name="connsiteX24" fmla="*/ 65856 w 171249"/>
                <a:gd name="connsiteY24" fmla="*/ 198368 h 409560"/>
                <a:gd name="connsiteX25" fmla="*/ 80186 w 171249"/>
                <a:gd name="connsiteY25" fmla="*/ 203373 h 409560"/>
                <a:gd name="connsiteX26" fmla="*/ 80186 w 171249"/>
                <a:gd name="connsiteY26" fmla="*/ 347639 h 409560"/>
                <a:gd name="connsiteX27" fmla="*/ 57683 w 171249"/>
                <a:gd name="connsiteY27" fmla="*/ 345186 h 409560"/>
                <a:gd name="connsiteX28" fmla="*/ 39514 w 171249"/>
                <a:gd name="connsiteY28" fmla="*/ 338842 h 409560"/>
                <a:gd name="connsiteX29" fmla="*/ 26146 w 171249"/>
                <a:gd name="connsiteY29" fmla="*/ 330689 h 409560"/>
                <a:gd name="connsiteX30" fmla="*/ 16497 w 171249"/>
                <a:gd name="connsiteY30" fmla="*/ 322369 h 409560"/>
                <a:gd name="connsiteX31" fmla="*/ 10087 w 171249"/>
                <a:gd name="connsiteY31" fmla="*/ 315863 h 409560"/>
                <a:gd name="connsiteX32" fmla="*/ 7272 w 171249"/>
                <a:gd name="connsiteY32" fmla="*/ 312868 h 409560"/>
                <a:gd name="connsiteX33" fmla="*/ 6896 w 171249"/>
                <a:gd name="connsiteY33" fmla="*/ 312477 h 409560"/>
                <a:gd name="connsiteX34" fmla="*/ 0 w 171249"/>
                <a:gd name="connsiteY34" fmla="*/ 319035 h 409560"/>
                <a:gd name="connsiteX35" fmla="*/ 391 w 171249"/>
                <a:gd name="connsiteY35" fmla="*/ 319445 h 409560"/>
                <a:gd name="connsiteX36" fmla="*/ 3077 w 171249"/>
                <a:gd name="connsiteY36" fmla="*/ 322302 h 409560"/>
                <a:gd name="connsiteX37" fmla="*/ 9844 w 171249"/>
                <a:gd name="connsiteY37" fmla="*/ 329174 h 409560"/>
                <a:gd name="connsiteX38" fmla="*/ 20264 w 171249"/>
                <a:gd name="connsiteY38" fmla="*/ 338190 h 409560"/>
                <a:gd name="connsiteX39" fmla="*/ 35347 w 171249"/>
                <a:gd name="connsiteY39" fmla="*/ 347415 h 409560"/>
                <a:gd name="connsiteX40" fmla="*/ 55440 w 171249"/>
                <a:gd name="connsiteY40" fmla="*/ 354449 h 409560"/>
                <a:gd name="connsiteX41" fmla="*/ 80205 w 171249"/>
                <a:gd name="connsiteY41" fmla="*/ 357173 h 409560"/>
                <a:gd name="connsiteX42" fmla="*/ 80205 w 171249"/>
                <a:gd name="connsiteY42" fmla="*/ 409561 h 409560"/>
                <a:gd name="connsiteX43" fmla="*/ 89730 w 171249"/>
                <a:gd name="connsiteY43" fmla="*/ 409561 h 409560"/>
                <a:gd name="connsiteX44" fmla="*/ 89730 w 171249"/>
                <a:gd name="connsiteY44" fmla="*/ 356830 h 409560"/>
                <a:gd name="connsiteX45" fmla="*/ 119029 w 171249"/>
                <a:gd name="connsiteY45" fmla="*/ 350349 h 409560"/>
                <a:gd name="connsiteX46" fmla="*/ 147361 w 171249"/>
                <a:gd name="connsiteY46" fmla="*/ 331851 h 409560"/>
                <a:gd name="connsiteX47" fmla="*/ 165154 w 171249"/>
                <a:gd name="connsiteY47" fmla="*/ 304610 h 409560"/>
                <a:gd name="connsiteX48" fmla="*/ 171236 w 171249"/>
                <a:gd name="connsiteY48" fmla="*/ 271705 h 409560"/>
                <a:gd name="connsiteX49" fmla="*/ 166549 w 171249"/>
                <a:gd name="connsiteY49" fmla="*/ 245993 h 409560"/>
                <a:gd name="connsiteX50" fmla="*/ 69223 w 171249"/>
                <a:gd name="connsiteY50" fmla="*/ 189457 h 409560"/>
                <a:gd name="connsiteX51" fmla="*/ 49030 w 171249"/>
                <a:gd name="connsiteY51" fmla="*/ 180223 h 409560"/>
                <a:gd name="connsiteX52" fmla="*/ 33133 w 171249"/>
                <a:gd name="connsiteY52" fmla="*/ 168131 h 409560"/>
                <a:gd name="connsiteX53" fmla="*/ 22498 w 171249"/>
                <a:gd name="connsiteY53" fmla="*/ 151462 h 409560"/>
                <a:gd name="connsiteX54" fmla="*/ 18564 w 171249"/>
                <a:gd name="connsiteY54" fmla="*/ 128264 h 409560"/>
                <a:gd name="connsiteX55" fmla="*/ 23436 w 171249"/>
                <a:gd name="connsiteY55" fmla="*/ 103189 h 409560"/>
                <a:gd name="connsiteX56" fmla="*/ 37624 w 171249"/>
                <a:gd name="connsiteY56" fmla="*/ 82110 h 409560"/>
                <a:gd name="connsiteX57" fmla="*/ 60836 w 171249"/>
                <a:gd name="connsiteY57" fmla="*/ 67447 h 409560"/>
                <a:gd name="connsiteX58" fmla="*/ 80191 w 171249"/>
                <a:gd name="connsiteY58" fmla="*/ 62765 h 409560"/>
                <a:gd name="connsiteX59" fmla="*/ 80191 w 171249"/>
                <a:gd name="connsiteY59" fmla="*/ 193377 h 409560"/>
                <a:gd name="connsiteX60" fmla="*/ 69223 w 171249"/>
                <a:gd name="connsiteY60" fmla="*/ 189457 h 409560"/>
                <a:gd name="connsiteX61" fmla="*/ 156277 w 171249"/>
                <a:gd name="connsiteY61" fmla="*/ 301123 h 409560"/>
                <a:gd name="connsiteX62" fmla="*/ 140627 w 171249"/>
                <a:gd name="connsiteY62" fmla="*/ 325117 h 409560"/>
                <a:gd name="connsiteX63" fmla="*/ 115386 w 171249"/>
                <a:gd name="connsiteY63" fmla="*/ 341538 h 409560"/>
                <a:gd name="connsiteX64" fmla="*/ 89702 w 171249"/>
                <a:gd name="connsiteY64" fmla="*/ 347310 h 409560"/>
                <a:gd name="connsiteX65" fmla="*/ 89702 w 171249"/>
                <a:gd name="connsiteY65" fmla="*/ 206407 h 409560"/>
                <a:gd name="connsiteX66" fmla="*/ 111057 w 171249"/>
                <a:gd name="connsiteY66" fmla="*/ 213551 h 409560"/>
                <a:gd name="connsiteX67" fmla="*/ 131288 w 171249"/>
                <a:gd name="connsiteY67" fmla="*/ 222499 h 409560"/>
                <a:gd name="connsiteX68" fmla="*/ 147209 w 171249"/>
                <a:gd name="connsiteY68" fmla="*/ 234015 h 409560"/>
                <a:gd name="connsiteX69" fmla="*/ 157777 w 171249"/>
                <a:gd name="connsiteY69" fmla="*/ 249731 h 409560"/>
                <a:gd name="connsiteX70" fmla="*/ 161682 w 171249"/>
                <a:gd name="connsiteY70" fmla="*/ 271705 h 409560"/>
                <a:gd name="connsiteX71" fmla="*/ 156277 w 171249"/>
                <a:gd name="connsiteY71" fmla="*/ 301123 h 4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249" h="409560">
                  <a:moveTo>
                    <a:pt x="166549" y="245993"/>
                  </a:moveTo>
                  <a:cubicBezTo>
                    <a:pt x="163603" y="238970"/>
                    <a:pt x="159309" y="232594"/>
                    <a:pt x="153910" y="227224"/>
                  </a:cubicBezTo>
                  <a:cubicBezTo>
                    <a:pt x="148530" y="221971"/>
                    <a:pt x="142409" y="217537"/>
                    <a:pt x="135741" y="214065"/>
                  </a:cubicBezTo>
                  <a:cubicBezTo>
                    <a:pt x="128830" y="210442"/>
                    <a:pt x="121686" y="207281"/>
                    <a:pt x="114357" y="204602"/>
                  </a:cubicBezTo>
                  <a:cubicBezTo>
                    <a:pt x="106909" y="201863"/>
                    <a:pt x="99217" y="199301"/>
                    <a:pt x="91497" y="196982"/>
                  </a:cubicBezTo>
                  <a:cubicBezTo>
                    <a:pt x="90897" y="196801"/>
                    <a:pt x="90311" y="196596"/>
                    <a:pt x="89716" y="196410"/>
                  </a:cubicBezTo>
                  <a:lnTo>
                    <a:pt x="89716" y="62036"/>
                  </a:lnTo>
                  <a:cubicBezTo>
                    <a:pt x="90768" y="62008"/>
                    <a:pt x="91773" y="61912"/>
                    <a:pt x="92845" y="61912"/>
                  </a:cubicBezTo>
                  <a:cubicBezTo>
                    <a:pt x="105127" y="61682"/>
                    <a:pt x="117333" y="63900"/>
                    <a:pt x="128749" y="68437"/>
                  </a:cubicBezTo>
                  <a:cubicBezTo>
                    <a:pt x="139824" y="73319"/>
                    <a:pt x="149781" y="80418"/>
                    <a:pt x="158005" y="89297"/>
                  </a:cubicBezTo>
                  <a:lnTo>
                    <a:pt x="164878" y="82706"/>
                  </a:lnTo>
                  <a:cubicBezTo>
                    <a:pt x="155757" y="72883"/>
                    <a:pt x="144717" y="65037"/>
                    <a:pt x="132440" y="59655"/>
                  </a:cubicBezTo>
                  <a:cubicBezTo>
                    <a:pt x="119856" y="54624"/>
                    <a:pt x="106395" y="52153"/>
                    <a:pt x="92845" y="52387"/>
                  </a:cubicBezTo>
                  <a:cubicBezTo>
                    <a:pt x="91778" y="52387"/>
                    <a:pt x="90768" y="52483"/>
                    <a:pt x="89716" y="52511"/>
                  </a:cubicBezTo>
                  <a:lnTo>
                    <a:pt x="89716" y="0"/>
                  </a:lnTo>
                  <a:lnTo>
                    <a:pt x="80191" y="0"/>
                  </a:lnTo>
                  <a:lnTo>
                    <a:pt x="80191" y="53154"/>
                  </a:lnTo>
                  <a:cubicBezTo>
                    <a:pt x="72364" y="53937"/>
                    <a:pt x="64676" y="55760"/>
                    <a:pt x="57331" y="58574"/>
                  </a:cubicBezTo>
                  <a:cubicBezTo>
                    <a:pt x="47522" y="62337"/>
                    <a:pt x="38561" y="68017"/>
                    <a:pt x="30971" y="75281"/>
                  </a:cubicBezTo>
                  <a:cubicBezTo>
                    <a:pt x="23911" y="82167"/>
                    <a:pt x="18348" y="90436"/>
                    <a:pt x="14630" y="99570"/>
                  </a:cubicBezTo>
                  <a:cubicBezTo>
                    <a:pt x="10930" y="108671"/>
                    <a:pt x="9035" y="118405"/>
                    <a:pt x="9054" y="128230"/>
                  </a:cubicBezTo>
                  <a:cubicBezTo>
                    <a:pt x="8865" y="137371"/>
                    <a:pt x="10438" y="146464"/>
                    <a:pt x="13687" y="155010"/>
                  </a:cubicBezTo>
                  <a:cubicBezTo>
                    <a:pt x="16582" y="162325"/>
                    <a:pt x="20848" y="169018"/>
                    <a:pt x="26256" y="174731"/>
                  </a:cubicBezTo>
                  <a:cubicBezTo>
                    <a:pt x="31571" y="180244"/>
                    <a:pt x="37698" y="184911"/>
                    <a:pt x="44425" y="188571"/>
                  </a:cubicBezTo>
                  <a:cubicBezTo>
                    <a:pt x="51330" y="192335"/>
                    <a:pt x="58491" y="195609"/>
                    <a:pt x="65856" y="198368"/>
                  </a:cubicBezTo>
                  <a:cubicBezTo>
                    <a:pt x="70514" y="200125"/>
                    <a:pt x="75324" y="201778"/>
                    <a:pt x="80186" y="203373"/>
                  </a:cubicBezTo>
                  <a:lnTo>
                    <a:pt x="80186" y="347639"/>
                  </a:lnTo>
                  <a:cubicBezTo>
                    <a:pt x="72616" y="347680"/>
                    <a:pt x="65067" y="346857"/>
                    <a:pt x="57683" y="345186"/>
                  </a:cubicBezTo>
                  <a:cubicBezTo>
                    <a:pt x="51418" y="343725"/>
                    <a:pt x="45328" y="341598"/>
                    <a:pt x="39514" y="338842"/>
                  </a:cubicBezTo>
                  <a:cubicBezTo>
                    <a:pt x="34785" y="336601"/>
                    <a:pt x="30304" y="333867"/>
                    <a:pt x="26146" y="330689"/>
                  </a:cubicBezTo>
                  <a:cubicBezTo>
                    <a:pt x="22783" y="328091"/>
                    <a:pt x="19562" y="325313"/>
                    <a:pt x="16497" y="322369"/>
                  </a:cubicBezTo>
                  <a:cubicBezTo>
                    <a:pt x="13786" y="319727"/>
                    <a:pt x="11649" y="317559"/>
                    <a:pt x="10087" y="315863"/>
                  </a:cubicBezTo>
                  <a:cubicBezTo>
                    <a:pt x="8758" y="314435"/>
                    <a:pt x="7882" y="313482"/>
                    <a:pt x="7272" y="312868"/>
                  </a:cubicBezTo>
                  <a:lnTo>
                    <a:pt x="6896" y="312477"/>
                  </a:lnTo>
                  <a:lnTo>
                    <a:pt x="0" y="319035"/>
                  </a:lnTo>
                  <a:lnTo>
                    <a:pt x="391" y="319445"/>
                  </a:lnTo>
                  <a:cubicBezTo>
                    <a:pt x="976" y="320054"/>
                    <a:pt x="1819" y="320931"/>
                    <a:pt x="3077" y="322302"/>
                  </a:cubicBezTo>
                  <a:cubicBezTo>
                    <a:pt x="4724" y="324099"/>
                    <a:pt x="6980" y="326390"/>
                    <a:pt x="9844" y="329174"/>
                  </a:cubicBezTo>
                  <a:cubicBezTo>
                    <a:pt x="13153" y="332365"/>
                    <a:pt x="16632" y="335374"/>
                    <a:pt x="20264" y="338190"/>
                  </a:cubicBezTo>
                  <a:cubicBezTo>
                    <a:pt x="24954" y="341787"/>
                    <a:pt x="30009" y="344879"/>
                    <a:pt x="35347" y="347415"/>
                  </a:cubicBezTo>
                  <a:cubicBezTo>
                    <a:pt x="41776" y="350467"/>
                    <a:pt x="48512" y="352825"/>
                    <a:pt x="55440" y="354449"/>
                  </a:cubicBezTo>
                  <a:cubicBezTo>
                    <a:pt x="63564" y="356303"/>
                    <a:pt x="71873" y="357217"/>
                    <a:pt x="80205" y="357173"/>
                  </a:cubicBezTo>
                  <a:lnTo>
                    <a:pt x="80205" y="409561"/>
                  </a:lnTo>
                  <a:lnTo>
                    <a:pt x="89730" y="409561"/>
                  </a:lnTo>
                  <a:lnTo>
                    <a:pt x="89730" y="356830"/>
                  </a:lnTo>
                  <a:cubicBezTo>
                    <a:pt x="99780" y="356244"/>
                    <a:pt x="109670" y="354056"/>
                    <a:pt x="119029" y="350349"/>
                  </a:cubicBezTo>
                  <a:cubicBezTo>
                    <a:pt x="129608" y="346126"/>
                    <a:pt x="139240" y="339838"/>
                    <a:pt x="147361" y="331851"/>
                  </a:cubicBezTo>
                  <a:cubicBezTo>
                    <a:pt x="155112" y="324098"/>
                    <a:pt x="161170" y="314823"/>
                    <a:pt x="165154" y="304610"/>
                  </a:cubicBezTo>
                  <a:cubicBezTo>
                    <a:pt x="169229" y="294121"/>
                    <a:pt x="171292" y="282958"/>
                    <a:pt x="171236" y="271705"/>
                  </a:cubicBezTo>
                  <a:cubicBezTo>
                    <a:pt x="171418" y="262907"/>
                    <a:pt x="169824" y="254161"/>
                    <a:pt x="166549" y="245993"/>
                  </a:cubicBezTo>
                  <a:close/>
                  <a:moveTo>
                    <a:pt x="69223" y="189457"/>
                  </a:moveTo>
                  <a:cubicBezTo>
                    <a:pt x="62284" y="186855"/>
                    <a:pt x="55536" y="183770"/>
                    <a:pt x="49030" y="180223"/>
                  </a:cubicBezTo>
                  <a:cubicBezTo>
                    <a:pt x="43144" y="177028"/>
                    <a:pt x="37783" y="172950"/>
                    <a:pt x="33133" y="168131"/>
                  </a:cubicBezTo>
                  <a:cubicBezTo>
                    <a:pt x="28558" y="163302"/>
                    <a:pt x="24949" y="157645"/>
                    <a:pt x="22498" y="151462"/>
                  </a:cubicBezTo>
                  <a:cubicBezTo>
                    <a:pt x="19714" y="144052"/>
                    <a:pt x="18379" y="136177"/>
                    <a:pt x="18564" y="128264"/>
                  </a:cubicBezTo>
                  <a:cubicBezTo>
                    <a:pt x="18547" y="119669"/>
                    <a:pt x="20201" y="111152"/>
                    <a:pt x="23436" y="103189"/>
                  </a:cubicBezTo>
                  <a:cubicBezTo>
                    <a:pt x="26662" y="95260"/>
                    <a:pt x="31493" y="88084"/>
                    <a:pt x="37624" y="82110"/>
                  </a:cubicBezTo>
                  <a:cubicBezTo>
                    <a:pt x="44310" y="75728"/>
                    <a:pt x="52201" y="70743"/>
                    <a:pt x="60836" y="67447"/>
                  </a:cubicBezTo>
                  <a:cubicBezTo>
                    <a:pt x="67063" y="65070"/>
                    <a:pt x="73567" y="63497"/>
                    <a:pt x="80191" y="62765"/>
                  </a:cubicBezTo>
                  <a:lnTo>
                    <a:pt x="80191" y="193377"/>
                  </a:lnTo>
                  <a:cubicBezTo>
                    <a:pt x="76476" y="192119"/>
                    <a:pt x="72809" y="190810"/>
                    <a:pt x="69223" y="189457"/>
                  </a:cubicBezTo>
                  <a:close/>
                  <a:moveTo>
                    <a:pt x="156277" y="301123"/>
                  </a:moveTo>
                  <a:cubicBezTo>
                    <a:pt x="152773" y="310116"/>
                    <a:pt x="147445" y="318286"/>
                    <a:pt x="140627" y="325117"/>
                  </a:cubicBezTo>
                  <a:cubicBezTo>
                    <a:pt x="133389" y="332214"/>
                    <a:pt x="124808" y="337797"/>
                    <a:pt x="115386" y="341538"/>
                  </a:cubicBezTo>
                  <a:cubicBezTo>
                    <a:pt x="107179" y="344791"/>
                    <a:pt x="98512" y="346739"/>
                    <a:pt x="89702" y="347310"/>
                  </a:cubicBezTo>
                  <a:lnTo>
                    <a:pt x="89702" y="206407"/>
                  </a:lnTo>
                  <a:cubicBezTo>
                    <a:pt x="96912" y="208593"/>
                    <a:pt x="104094" y="210984"/>
                    <a:pt x="111057" y="213551"/>
                  </a:cubicBezTo>
                  <a:cubicBezTo>
                    <a:pt x="117990" y="216085"/>
                    <a:pt x="124748" y="219075"/>
                    <a:pt x="131288" y="222499"/>
                  </a:cubicBezTo>
                  <a:cubicBezTo>
                    <a:pt x="137131" y="225536"/>
                    <a:pt x="142495" y="229416"/>
                    <a:pt x="147209" y="234015"/>
                  </a:cubicBezTo>
                  <a:cubicBezTo>
                    <a:pt x="151722" y="238515"/>
                    <a:pt x="155312" y="243854"/>
                    <a:pt x="157777" y="249731"/>
                  </a:cubicBezTo>
                  <a:cubicBezTo>
                    <a:pt x="160536" y="256721"/>
                    <a:pt x="161864" y="264193"/>
                    <a:pt x="161682" y="271705"/>
                  </a:cubicBezTo>
                  <a:cubicBezTo>
                    <a:pt x="161744" y="281764"/>
                    <a:pt x="159910" y="291744"/>
                    <a:pt x="156277" y="301123"/>
                  </a:cubicBezTo>
                  <a:close/>
                </a:path>
              </a:pathLst>
            </a:custGeom>
            <a:grpFill/>
            <a:ln w="6350" cap="flat">
              <a:solidFill>
                <a:schemeClr val="bg1"/>
              </a:solidFill>
              <a:prstDash val="solid"/>
              <a:miter/>
            </a:ln>
          </p:spPr>
          <p:txBody>
            <a:bodyPr rtlCol="0" anchor="ctr"/>
            <a:lstStyle/>
            <a:p>
              <a:endParaRPr lang="en-IN" sz="1600"/>
            </a:p>
          </p:txBody>
        </p:sp>
      </p:grpSp>
      <p:grpSp>
        <p:nvGrpSpPr>
          <p:cNvPr id="103" name="Graphic 56">
            <a:extLst>
              <a:ext uri="{FF2B5EF4-FFF2-40B4-BE49-F238E27FC236}">
                <a16:creationId xmlns:a16="http://schemas.microsoft.com/office/drawing/2014/main" id="{F9B08C97-4355-49A5-97B7-42E87A360A3C}"/>
              </a:ext>
            </a:extLst>
          </p:cNvPr>
          <p:cNvGrpSpPr/>
          <p:nvPr/>
        </p:nvGrpSpPr>
        <p:grpSpPr>
          <a:xfrm>
            <a:off x="4388293" y="4664233"/>
            <a:ext cx="720310" cy="723843"/>
            <a:chOff x="2438400" y="5498680"/>
            <a:chExt cx="1276072" cy="1282332"/>
          </a:xfrm>
          <a:solidFill>
            <a:schemeClr val="bg1"/>
          </a:solidFill>
        </p:grpSpPr>
        <p:sp>
          <p:nvSpPr>
            <p:cNvPr id="104" name="Freeform: Shape 103">
              <a:extLst>
                <a:ext uri="{FF2B5EF4-FFF2-40B4-BE49-F238E27FC236}">
                  <a16:creationId xmlns:a16="http://schemas.microsoft.com/office/drawing/2014/main" id="{55C6FA65-EC3A-42F1-8D73-91BA168CB40C}"/>
                </a:ext>
              </a:extLst>
            </p:cNvPr>
            <p:cNvSpPr/>
            <p:nvPr/>
          </p:nvSpPr>
          <p:spPr>
            <a:xfrm>
              <a:off x="2438400" y="5498680"/>
              <a:ext cx="1276072" cy="1282332"/>
            </a:xfrm>
            <a:custGeom>
              <a:avLst/>
              <a:gdLst>
                <a:gd name="connsiteX0" fmla="*/ 1250845 w 1276072"/>
                <a:gd name="connsiteY0" fmla="*/ 1279971 h 1282332"/>
                <a:gd name="connsiteX1" fmla="*/ 1246909 w 1276072"/>
                <a:gd name="connsiteY1" fmla="*/ 1279971 h 1282332"/>
                <a:gd name="connsiteX2" fmla="*/ 1242973 w 1276072"/>
                <a:gd name="connsiteY2" fmla="*/ 1279971 h 1282332"/>
                <a:gd name="connsiteX3" fmla="*/ 728151 w 1276072"/>
                <a:gd name="connsiteY3" fmla="*/ 1279971 h 1282332"/>
                <a:gd name="connsiteX4" fmla="*/ 718705 w 1276072"/>
                <a:gd name="connsiteY4" fmla="*/ 1279971 h 1282332"/>
                <a:gd name="connsiteX5" fmla="*/ 704535 w 1276072"/>
                <a:gd name="connsiteY5" fmla="*/ 1272887 h 1282332"/>
                <a:gd name="connsiteX6" fmla="*/ 706110 w 1276072"/>
                <a:gd name="connsiteY6" fmla="*/ 1257143 h 1282332"/>
                <a:gd name="connsiteX7" fmla="*/ 733661 w 1276072"/>
                <a:gd name="connsiteY7" fmla="*/ 1204401 h 1282332"/>
                <a:gd name="connsiteX8" fmla="*/ 754915 w 1276072"/>
                <a:gd name="connsiteY8" fmla="*/ 1163467 h 1282332"/>
                <a:gd name="connsiteX9" fmla="*/ 842293 w 1276072"/>
                <a:gd name="connsiteY9" fmla="*/ 998157 h 1282332"/>
                <a:gd name="connsiteX10" fmla="*/ 816316 w 1276072"/>
                <a:gd name="connsiteY10" fmla="*/ 1011539 h 1282332"/>
                <a:gd name="connsiteX11" fmla="*/ 685643 w 1276072"/>
                <a:gd name="connsiteY11" fmla="*/ 1065068 h 1282332"/>
                <a:gd name="connsiteX12" fmla="*/ 680132 w 1276072"/>
                <a:gd name="connsiteY12" fmla="*/ 1072940 h 1282332"/>
                <a:gd name="connsiteX13" fmla="*/ 677771 w 1276072"/>
                <a:gd name="connsiteY13" fmla="*/ 1109938 h 1282332"/>
                <a:gd name="connsiteX14" fmla="*/ 675409 w 1276072"/>
                <a:gd name="connsiteY14" fmla="*/ 1154808 h 1282332"/>
                <a:gd name="connsiteX15" fmla="*/ 642347 w 1276072"/>
                <a:gd name="connsiteY15" fmla="*/ 1187870 h 1282332"/>
                <a:gd name="connsiteX16" fmla="*/ 525056 w 1276072"/>
                <a:gd name="connsiteY16" fmla="*/ 1187870 h 1282332"/>
                <a:gd name="connsiteX17" fmla="*/ 491207 w 1276072"/>
                <a:gd name="connsiteY17" fmla="*/ 1153234 h 1282332"/>
                <a:gd name="connsiteX18" fmla="*/ 488058 w 1276072"/>
                <a:gd name="connsiteY18" fmla="*/ 1078451 h 1282332"/>
                <a:gd name="connsiteX19" fmla="*/ 474676 w 1276072"/>
                <a:gd name="connsiteY19" fmla="*/ 1061920 h 1282332"/>
                <a:gd name="connsiteX20" fmla="*/ 330620 w 1276072"/>
                <a:gd name="connsiteY20" fmla="*/ 1001306 h 1282332"/>
                <a:gd name="connsiteX21" fmla="*/ 314876 w 1276072"/>
                <a:gd name="connsiteY21" fmla="*/ 1002880 h 1282332"/>
                <a:gd name="connsiteX22" fmla="*/ 251901 w 1276072"/>
                <a:gd name="connsiteY22" fmla="*/ 1058771 h 1282332"/>
                <a:gd name="connsiteX23" fmla="*/ 211754 w 1276072"/>
                <a:gd name="connsiteY23" fmla="*/ 1057197 h 1282332"/>
                <a:gd name="connsiteX24" fmla="*/ 126738 w 1276072"/>
                <a:gd name="connsiteY24" fmla="*/ 970606 h 1282332"/>
                <a:gd name="connsiteX25" fmla="*/ 125163 w 1276072"/>
                <a:gd name="connsiteY25" fmla="*/ 929672 h 1282332"/>
                <a:gd name="connsiteX26" fmla="*/ 181054 w 1276072"/>
                <a:gd name="connsiteY26" fmla="*/ 865122 h 1282332"/>
                <a:gd name="connsiteX27" fmla="*/ 182628 w 1276072"/>
                <a:gd name="connsiteY27" fmla="*/ 849378 h 1282332"/>
                <a:gd name="connsiteX28" fmla="*/ 122014 w 1276072"/>
                <a:gd name="connsiteY28" fmla="*/ 705322 h 1282332"/>
                <a:gd name="connsiteX29" fmla="*/ 102335 w 1276072"/>
                <a:gd name="connsiteY29" fmla="*/ 689579 h 1282332"/>
                <a:gd name="connsiteX30" fmla="*/ 44083 w 1276072"/>
                <a:gd name="connsiteY30" fmla="*/ 686430 h 1282332"/>
                <a:gd name="connsiteX31" fmla="*/ 24403 w 1276072"/>
                <a:gd name="connsiteY31" fmla="*/ 684855 h 1282332"/>
                <a:gd name="connsiteX32" fmla="*/ 0 w 1276072"/>
                <a:gd name="connsiteY32" fmla="*/ 661240 h 1282332"/>
                <a:gd name="connsiteX33" fmla="*/ 0 w 1276072"/>
                <a:gd name="connsiteY33" fmla="*/ 530566 h 1282332"/>
                <a:gd name="connsiteX34" fmla="*/ 25190 w 1276072"/>
                <a:gd name="connsiteY34" fmla="*/ 504589 h 1282332"/>
                <a:gd name="connsiteX35" fmla="*/ 107845 w 1276072"/>
                <a:gd name="connsiteY35" fmla="*/ 499079 h 1282332"/>
                <a:gd name="connsiteX36" fmla="*/ 121227 w 1276072"/>
                <a:gd name="connsiteY36" fmla="*/ 488845 h 1282332"/>
                <a:gd name="connsiteX37" fmla="*/ 184202 w 1276072"/>
                <a:gd name="connsiteY37" fmla="*/ 338492 h 1282332"/>
                <a:gd name="connsiteX38" fmla="*/ 184202 w 1276072"/>
                <a:gd name="connsiteY38" fmla="*/ 327471 h 1282332"/>
                <a:gd name="connsiteX39" fmla="*/ 147992 w 1276072"/>
                <a:gd name="connsiteY39" fmla="*/ 286537 h 1282332"/>
                <a:gd name="connsiteX40" fmla="*/ 127525 w 1276072"/>
                <a:gd name="connsiteY40" fmla="*/ 263709 h 1282332"/>
                <a:gd name="connsiteX41" fmla="*/ 128312 w 1276072"/>
                <a:gd name="connsiteY41" fmla="*/ 218052 h 1282332"/>
                <a:gd name="connsiteX42" fmla="*/ 207031 w 1276072"/>
                <a:gd name="connsiteY42" fmla="*/ 134610 h 1282332"/>
                <a:gd name="connsiteX43" fmla="*/ 253475 w 1276072"/>
                <a:gd name="connsiteY43" fmla="*/ 132248 h 1282332"/>
                <a:gd name="connsiteX44" fmla="*/ 269219 w 1276072"/>
                <a:gd name="connsiteY44" fmla="*/ 145630 h 1282332"/>
                <a:gd name="connsiteX45" fmla="*/ 316450 w 1276072"/>
                <a:gd name="connsiteY45" fmla="*/ 187351 h 1282332"/>
                <a:gd name="connsiteX46" fmla="*/ 329045 w 1276072"/>
                <a:gd name="connsiteY46" fmla="*/ 188138 h 1282332"/>
                <a:gd name="connsiteX47" fmla="*/ 477824 w 1276072"/>
                <a:gd name="connsiteY47" fmla="*/ 125163 h 1282332"/>
                <a:gd name="connsiteX48" fmla="*/ 488058 w 1276072"/>
                <a:gd name="connsiteY48" fmla="*/ 112568 h 1282332"/>
                <a:gd name="connsiteX49" fmla="*/ 492781 w 1276072"/>
                <a:gd name="connsiteY49" fmla="*/ 28339 h 1282332"/>
                <a:gd name="connsiteX50" fmla="*/ 521907 w 1276072"/>
                <a:gd name="connsiteY50" fmla="*/ 787 h 1282332"/>
                <a:gd name="connsiteX51" fmla="*/ 647858 w 1276072"/>
                <a:gd name="connsiteY51" fmla="*/ 0 h 1282332"/>
                <a:gd name="connsiteX52" fmla="*/ 676196 w 1276072"/>
                <a:gd name="connsiteY52" fmla="*/ 29126 h 1282332"/>
                <a:gd name="connsiteX53" fmla="*/ 677771 w 1276072"/>
                <a:gd name="connsiteY53" fmla="*/ 57465 h 1282332"/>
                <a:gd name="connsiteX54" fmla="*/ 680919 w 1276072"/>
                <a:gd name="connsiteY54" fmla="*/ 113355 h 1282332"/>
                <a:gd name="connsiteX55" fmla="*/ 688791 w 1276072"/>
                <a:gd name="connsiteY55" fmla="*/ 123589 h 1282332"/>
                <a:gd name="connsiteX56" fmla="*/ 839932 w 1276072"/>
                <a:gd name="connsiteY56" fmla="*/ 188138 h 1282332"/>
                <a:gd name="connsiteX57" fmla="*/ 852527 w 1276072"/>
                <a:gd name="connsiteY57" fmla="*/ 186564 h 1282332"/>
                <a:gd name="connsiteX58" fmla="*/ 902907 w 1276072"/>
                <a:gd name="connsiteY58" fmla="*/ 142481 h 1282332"/>
                <a:gd name="connsiteX59" fmla="*/ 917077 w 1276072"/>
                <a:gd name="connsiteY59" fmla="*/ 130674 h 1282332"/>
                <a:gd name="connsiteX60" fmla="*/ 960372 w 1276072"/>
                <a:gd name="connsiteY60" fmla="*/ 132248 h 1282332"/>
                <a:gd name="connsiteX61" fmla="*/ 1043027 w 1276072"/>
                <a:gd name="connsiteY61" fmla="*/ 217265 h 1282332"/>
                <a:gd name="connsiteX62" fmla="*/ 1043814 w 1276072"/>
                <a:gd name="connsiteY62" fmla="*/ 261347 h 1282332"/>
                <a:gd name="connsiteX63" fmla="*/ 1038304 w 1276072"/>
                <a:gd name="connsiteY63" fmla="*/ 267645 h 1282332"/>
                <a:gd name="connsiteX64" fmla="*/ 989498 w 1276072"/>
                <a:gd name="connsiteY64" fmla="*/ 323535 h 1282332"/>
                <a:gd name="connsiteX65" fmla="*/ 987924 w 1276072"/>
                <a:gd name="connsiteY65" fmla="*/ 338492 h 1282332"/>
                <a:gd name="connsiteX66" fmla="*/ 1050112 w 1276072"/>
                <a:gd name="connsiteY66" fmla="*/ 488058 h 1282332"/>
                <a:gd name="connsiteX67" fmla="*/ 1061919 w 1276072"/>
                <a:gd name="connsiteY67" fmla="*/ 498291 h 1282332"/>
                <a:gd name="connsiteX68" fmla="*/ 1111512 w 1276072"/>
                <a:gd name="connsiteY68" fmla="*/ 501440 h 1282332"/>
                <a:gd name="connsiteX69" fmla="*/ 1143000 w 1276072"/>
                <a:gd name="connsiteY69" fmla="*/ 503802 h 1282332"/>
                <a:gd name="connsiteX70" fmla="*/ 1172913 w 1276072"/>
                <a:gd name="connsiteY70" fmla="*/ 532928 h 1282332"/>
                <a:gd name="connsiteX71" fmla="*/ 1172913 w 1276072"/>
                <a:gd name="connsiteY71" fmla="*/ 658091 h 1282332"/>
                <a:gd name="connsiteX72" fmla="*/ 1147723 w 1276072"/>
                <a:gd name="connsiteY72" fmla="*/ 685643 h 1282332"/>
                <a:gd name="connsiteX73" fmla="*/ 1101279 w 1276072"/>
                <a:gd name="connsiteY73" fmla="*/ 688791 h 1282332"/>
                <a:gd name="connsiteX74" fmla="*/ 1068217 w 1276072"/>
                <a:gd name="connsiteY74" fmla="*/ 690366 h 1282332"/>
                <a:gd name="connsiteX75" fmla="*/ 1001306 w 1276072"/>
                <a:gd name="connsiteY75" fmla="*/ 743895 h 1282332"/>
                <a:gd name="connsiteX76" fmla="*/ 1005242 w 1276072"/>
                <a:gd name="connsiteY76" fmla="*/ 750979 h 1282332"/>
                <a:gd name="connsiteX77" fmla="*/ 1006029 w 1276072"/>
                <a:gd name="connsiteY77" fmla="*/ 752554 h 1282332"/>
                <a:gd name="connsiteX78" fmla="*/ 1150085 w 1276072"/>
                <a:gd name="connsiteY78" fmla="*/ 1024922 h 1282332"/>
                <a:gd name="connsiteX79" fmla="*/ 1248484 w 1276072"/>
                <a:gd name="connsiteY79" fmla="*/ 1210699 h 1282332"/>
                <a:gd name="connsiteX80" fmla="*/ 1268951 w 1276072"/>
                <a:gd name="connsiteY80" fmla="*/ 1249271 h 1282332"/>
                <a:gd name="connsiteX81" fmla="*/ 1272886 w 1276072"/>
                <a:gd name="connsiteY81" fmla="*/ 1257143 h 1282332"/>
                <a:gd name="connsiteX82" fmla="*/ 1274461 w 1276072"/>
                <a:gd name="connsiteY82" fmla="*/ 1275248 h 1282332"/>
                <a:gd name="connsiteX83" fmla="*/ 1258717 w 1276072"/>
                <a:gd name="connsiteY83" fmla="*/ 1282333 h 1282332"/>
                <a:gd name="connsiteX84" fmla="*/ 1250845 w 1276072"/>
                <a:gd name="connsiteY84" fmla="*/ 1279971 h 1282332"/>
                <a:gd name="connsiteX85" fmla="*/ 989498 w 1276072"/>
                <a:gd name="connsiteY85" fmla="*/ 745469 h 1282332"/>
                <a:gd name="connsiteX86" fmla="*/ 983201 w 1276072"/>
                <a:gd name="connsiteY86" fmla="*/ 751767 h 1282332"/>
                <a:gd name="connsiteX87" fmla="*/ 981626 w 1276072"/>
                <a:gd name="connsiteY87" fmla="*/ 754128 h 1282332"/>
                <a:gd name="connsiteX88" fmla="*/ 918651 w 1276072"/>
                <a:gd name="connsiteY88" fmla="*/ 871420 h 1282332"/>
                <a:gd name="connsiteX89" fmla="*/ 762787 w 1276072"/>
                <a:gd name="connsiteY89" fmla="*/ 1166616 h 1282332"/>
                <a:gd name="connsiteX90" fmla="*/ 741533 w 1276072"/>
                <a:gd name="connsiteY90" fmla="*/ 1207550 h 1282332"/>
                <a:gd name="connsiteX91" fmla="*/ 713981 w 1276072"/>
                <a:gd name="connsiteY91" fmla="*/ 1260292 h 1282332"/>
                <a:gd name="connsiteX92" fmla="*/ 712407 w 1276072"/>
                <a:gd name="connsiteY92" fmla="*/ 1268163 h 1282332"/>
                <a:gd name="connsiteX93" fmla="*/ 721066 w 1276072"/>
                <a:gd name="connsiteY93" fmla="*/ 1271312 h 1282332"/>
                <a:gd name="connsiteX94" fmla="*/ 729725 w 1276072"/>
                <a:gd name="connsiteY94" fmla="*/ 1271312 h 1282332"/>
                <a:gd name="connsiteX95" fmla="*/ 732874 w 1276072"/>
                <a:gd name="connsiteY95" fmla="*/ 1271312 h 1282332"/>
                <a:gd name="connsiteX96" fmla="*/ 1248484 w 1276072"/>
                <a:gd name="connsiteY96" fmla="*/ 1271312 h 1282332"/>
                <a:gd name="connsiteX97" fmla="*/ 1257930 w 1276072"/>
                <a:gd name="connsiteY97" fmla="*/ 1271312 h 1282332"/>
                <a:gd name="connsiteX98" fmla="*/ 1267376 w 1276072"/>
                <a:gd name="connsiteY98" fmla="*/ 1268163 h 1282332"/>
                <a:gd name="connsiteX99" fmla="*/ 1265802 w 1276072"/>
                <a:gd name="connsiteY99" fmla="*/ 1257930 h 1282332"/>
                <a:gd name="connsiteX100" fmla="*/ 1261866 w 1276072"/>
                <a:gd name="connsiteY100" fmla="*/ 1250845 h 1282332"/>
                <a:gd name="connsiteX101" fmla="*/ 1241399 w 1276072"/>
                <a:gd name="connsiteY101" fmla="*/ 1212273 h 1282332"/>
                <a:gd name="connsiteX102" fmla="*/ 1143000 w 1276072"/>
                <a:gd name="connsiteY102" fmla="*/ 1026496 h 1282332"/>
                <a:gd name="connsiteX103" fmla="*/ 998944 w 1276072"/>
                <a:gd name="connsiteY103" fmla="*/ 754128 h 1282332"/>
                <a:gd name="connsiteX104" fmla="*/ 998157 w 1276072"/>
                <a:gd name="connsiteY104" fmla="*/ 752554 h 1282332"/>
                <a:gd name="connsiteX105" fmla="*/ 989498 w 1276072"/>
                <a:gd name="connsiteY105" fmla="*/ 745469 h 1282332"/>
                <a:gd name="connsiteX106" fmla="*/ 989498 w 1276072"/>
                <a:gd name="connsiteY106" fmla="*/ 745469 h 1282332"/>
                <a:gd name="connsiteX107" fmla="*/ 324322 w 1276072"/>
                <a:gd name="connsiteY107" fmla="*/ 991860 h 1282332"/>
                <a:gd name="connsiteX108" fmla="*/ 336130 w 1276072"/>
                <a:gd name="connsiteY108" fmla="*/ 995796 h 1282332"/>
                <a:gd name="connsiteX109" fmla="*/ 477824 w 1276072"/>
                <a:gd name="connsiteY109" fmla="*/ 1055622 h 1282332"/>
                <a:gd name="connsiteX110" fmla="*/ 497504 w 1276072"/>
                <a:gd name="connsiteY110" fmla="*/ 1079238 h 1282332"/>
                <a:gd name="connsiteX111" fmla="*/ 500653 w 1276072"/>
                <a:gd name="connsiteY111" fmla="*/ 1153234 h 1282332"/>
                <a:gd name="connsiteX112" fmla="*/ 526630 w 1276072"/>
                <a:gd name="connsiteY112" fmla="*/ 1180785 h 1282332"/>
                <a:gd name="connsiteX113" fmla="*/ 643922 w 1276072"/>
                <a:gd name="connsiteY113" fmla="*/ 1180785 h 1282332"/>
                <a:gd name="connsiteX114" fmla="*/ 669112 w 1276072"/>
                <a:gd name="connsiteY114" fmla="*/ 1154808 h 1282332"/>
                <a:gd name="connsiteX115" fmla="*/ 671473 w 1276072"/>
                <a:gd name="connsiteY115" fmla="*/ 1109938 h 1282332"/>
                <a:gd name="connsiteX116" fmla="*/ 673835 w 1276072"/>
                <a:gd name="connsiteY116" fmla="*/ 1072940 h 1282332"/>
                <a:gd name="connsiteX117" fmla="*/ 685643 w 1276072"/>
                <a:gd name="connsiteY117" fmla="*/ 1057984 h 1282332"/>
                <a:gd name="connsiteX118" fmla="*/ 813955 w 1276072"/>
                <a:gd name="connsiteY118" fmla="*/ 1004455 h 1282332"/>
                <a:gd name="connsiteX119" fmla="*/ 849378 w 1276072"/>
                <a:gd name="connsiteY119" fmla="*/ 987137 h 1282332"/>
                <a:gd name="connsiteX120" fmla="*/ 849378 w 1276072"/>
                <a:gd name="connsiteY120" fmla="*/ 987137 h 1282332"/>
                <a:gd name="connsiteX121" fmla="*/ 912353 w 1276072"/>
                <a:gd name="connsiteY121" fmla="*/ 868271 h 1282332"/>
                <a:gd name="connsiteX122" fmla="*/ 975329 w 1276072"/>
                <a:gd name="connsiteY122" fmla="*/ 750979 h 1282332"/>
                <a:gd name="connsiteX123" fmla="*/ 976116 w 1276072"/>
                <a:gd name="connsiteY123" fmla="*/ 748618 h 1282332"/>
                <a:gd name="connsiteX124" fmla="*/ 990285 w 1276072"/>
                <a:gd name="connsiteY124" fmla="*/ 737597 h 1282332"/>
                <a:gd name="connsiteX125" fmla="*/ 994221 w 1276072"/>
                <a:gd name="connsiteY125" fmla="*/ 738384 h 1282332"/>
                <a:gd name="connsiteX126" fmla="*/ 1067430 w 1276072"/>
                <a:gd name="connsiteY126" fmla="*/ 680920 h 1282332"/>
                <a:gd name="connsiteX127" fmla="*/ 1100492 w 1276072"/>
                <a:gd name="connsiteY127" fmla="*/ 679345 h 1282332"/>
                <a:gd name="connsiteX128" fmla="*/ 1146936 w 1276072"/>
                <a:gd name="connsiteY128" fmla="*/ 676196 h 1282332"/>
                <a:gd name="connsiteX129" fmla="*/ 1165041 w 1276072"/>
                <a:gd name="connsiteY129" fmla="*/ 656517 h 1282332"/>
                <a:gd name="connsiteX130" fmla="*/ 1165041 w 1276072"/>
                <a:gd name="connsiteY130" fmla="*/ 531353 h 1282332"/>
                <a:gd name="connsiteX131" fmla="*/ 1143000 w 1276072"/>
                <a:gd name="connsiteY131" fmla="*/ 509312 h 1282332"/>
                <a:gd name="connsiteX132" fmla="*/ 1111512 w 1276072"/>
                <a:gd name="connsiteY132" fmla="*/ 506951 h 1282332"/>
                <a:gd name="connsiteX133" fmla="*/ 1061919 w 1276072"/>
                <a:gd name="connsiteY133" fmla="*/ 503802 h 1282332"/>
                <a:gd name="connsiteX134" fmla="*/ 1043027 w 1276072"/>
                <a:gd name="connsiteY134" fmla="*/ 488058 h 1282332"/>
                <a:gd name="connsiteX135" fmla="*/ 981626 w 1276072"/>
                <a:gd name="connsiteY135" fmla="*/ 341641 h 1282332"/>
                <a:gd name="connsiteX136" fmla="*/ 983988 w 1276072"/>
                <a:gd name="connsiteY136" fmla="*/ 317238 h 1282332"/>
                <a:gd name="connsiteX137" fmla="*/ 1032793 w 1276072"/>
                <a:gd name="connsiteY137" fmla="*/ 261347 h 1282332"/>
                <a:gd name="connsiteX138" fmla="*/ 1038304 w 1276072"/>
                <a:gd name="connsiteY138" fmla="*/ 255050 h 1282332"/>
                <a:gd name="connsiteX139" fmla="*/ 1037517 w 1276072"/>
                <a:gd name="connsiteY139" fmla="*/ 221988 h 1282332"/>
                <a:gd name="connsiteX140" fmla="*/ 954862 w 1276072"/>
                <a:gd name="connsiteY140" fmla="*/ 136971 h 1282332"/>
                <a:gd name="connsiteX141" fmla="*/ 922587 w 1276072"/>
                <a:gd name="connsiteY141" fmla="*/ 136184 h 1282332"/>
                <a:gd name="connsiteX142" fmla="*/ 908417 w 1276072"/>
                <a:gd name="connsiteY142" fmla="*/ 147992 h 1282332"/>
                <a:gd name="connsiteX143" fmla="*/ 858037 w 1276072"/>
                <a:gd name="connsiteY143" fmla="*/ 192074 h 1282332"/>
                <a:gd name="connsiteX144" fmla="*/ 835996 w 1276072"/>
                <a:gd name="connsiteY144" fmla="*/ 194436 h 1282332"/>
                <a:gd name="connsiteX145" fmla="*/ 687217 w 1276072"/>
                <a:gd name="connsiteY145" fmla="*/ 131461 h 1282332"/>
                <a:gd name="connsiteX146" fmla="*/ 673835 w 1276072"/>
                <a:gd name="connsiteY146" fmla="*/ 114143 h 1282332"/>
                <a:gd name="connsiteX147" fmla="*/ 670686 w 1276072"/>
                <a:gd name="connsiteY147" fmla="*/ 58252 h 1282332"/>
                <a:gd name="connsiteX148" fmla="*/ 668324 w 1276072"/>
                <a:gd name="connsiteY148" fmla="*/ 29913 h 1282332"/>
                <a:gd name="connsiteX149" fmla="*/ 647858 w 1276072"/>
                <a:gd name="connsiteY149" fmla="*/ 7872 h 1282332"/>
                <a:gd name="connsiteX150" fmla="*/ 522694 w 1276072"/>
                <a:gd name="connsiteY150" fmla="*/ 8659 h 1282332"/>
                <a:gd name="connsiteX151" fmla="*/ 501440 w 1276072"/>
                <a:gd name="connsiteY151" fmla="*/ 28339 h 1282332"/>
                <a:gd name="connsiteX152" fmla="*/ 496717 w 1276072"/>
                <a:gd name="connsiteY152" fmla="*/ 111781 h 1282332"/>
                <a:gd name="connsiteX153" fmla="*/ 480186 w 1276072"/>
                <a:gd name="connsiteY153" fmla="*/ 132248 h 1282332"/>
                <a:gd name="connsiteX154" fmla="*/ 333769 w 1276072"/>
                <a:gd name="connsiteY154" fmla="*/ 194436 h 1282332"/>
                <a:gd name="connsiteX155" fmla="*/ 311727 w 1276072"/>
                <a:gd name="connsiteY155" fmla="*/ 192862 h 1282332"/>
                <a:gd name="connsiteX156" fmla="*/ 264496 w 1276072"/>
                <a:gd name="connsiteY156" fmla="*/ 151141 h 1282332"/>
                <a:gd name="connsiteX157" fmla="*/ 248752 w 1276072"/>
                <a:gd name="connsiteY157" fmla="*/ 137758 h 1282332"/>
                <a:gd name="connsiteX158" fmla="*/ 213329 w 1276072"/>
                <a:gd name="connsiteY158" fmla="*/ 140120 h 1282332"/>
                <a:gd name="connsiteX159" fmla="*/ 134610 w 1276072"/>
                <a:gd name="connsiteY159" fmla="*/ 223562 h 1282332"/>
                <a:gd name="connsiteX160" fmla="*/ 133822 w 1276072"/>
                <a:gd name="connsiteY160" fmla="*/ 258986 h 1282332"/>
                <a:gd name="connsiteX161" fmla="*/ 154289 w 1276072"/>
                <a:gd name="connsiteY161" fmla="*/ 281814 h 1282332"/>
                <a:gd name="connsiteX162" fmla="*/ 190500 w 1276072"/>
                <a:gd name="connsiteY162" fmla="*/ 322748 h 1282332"/>
                <a:gd name="connsiteX163" fmla="*/ 191287 w 1276072"/>
                <a:gd name="connsiteY163" fmla="*/ 344002 h 1282332"/>
                <a:gd name="connsiteX164" fmla="*/ 129886 w 1276072"/>
                <a:gd name="connsiteY164" fmla="*/ 490419 h 1282332"/>
                <a:gd name="connsiteX165" fmla="*/ 108632 w 1276072"/>
                <a:gd name="connsiteY165" fmla="*/ 506951 h 1282332"/>
                <a:gd name="connsiteX166" fmla="*/ 26764 w 1276072"/>
                <a:gd name="connsiteY166" fmla="*/ 512461 h 1282332"/>
                <a:gd name="connsiteX167" fmla="*/ 7872 w 1276072"/>
                <a:gd name="connsiteY167" fmla="*/ 530566 h 1282332"/>
                <a:gd name="connsiteX168" fmla="*/ 7872 w 1276072"/>
                <a:gd name="connsiteY168" fmla="*/ 661240 h 1282332"/>
                <a:gd name="connsiteX169" fmla="*/ 25190 w 1276072"/>
                <a:gd name="connsiteY169" fmla="*/ 678558 h 1282332"/>
                <a:gd name="connsiteX170" fmla="*/ 45657 w 1276072"/>
                <a:gd name="connsiteY170" fmla="*/ 680132 h 1282332"/>
                <a:gd name="connsiteX171" fmla="*/ 103909 w 1276072"/>
                <a:gd name="connsiteY171" fmla="*/ 683281 h 1282332"/>
                <a:gd name="connsiteX172" fmla="*/ 130674 w 1276072"/>
                <a:gd name="connsiteY172" fmla="*/ 705322 h 1282332"/>
                <a:gd name="connsiteX173" fmla="*/ 190500 w 1276072"/>
                <a:gd name="connsiteY173" fmla="*/ 847017 h 1282332"/>
                <a:gd name="connsiteX174" fmla="*/ 188138 w 1276072"/>
                <a:gd name="connsiteY174" fmla="*/ 872994 h 1282332"/>
                <a:gd name="connsiteX175" fmla="*/ 132248 w 1276072"/>
                <a:gd name="connsiteY175" fmla="*/ 937544 h 1282332"/>
                <a:gd name="connsiteX176" fmla="*/ 133035 w 1276072"/>
                <a:gd name="connsiteY176" fmla="*/ 967457 h 1282332"/>
                <a:gd name="connsiteX177" fmla="*/ 218052 w 1276072"/>
                <a:gd name="connsiteY177" fmla="*/ 1054048 h 1282332"/>
                <a:gd name="connsiteX178" fmla="*/ 247178 w 1276072"/>
                <a:gd name="connsiteY178" fmla="*/ 1054835 h 1282332"/>
                <a:gd name="connsiteX179" fmla="*/ 310153 w 1276072"/>
                <a:gd name="connsiteY179" fmla="*/ 998944 h 1282332"/>
                <a:gd name="connsiteX180" fmla="*/ 324322 w 1276072"/>
                <a:gd name="connsiteY180" fmla="*/ 991860 h 128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76072" h="1282332">
                  <a:moveTo>
                    <a:pt x="1250845" y="1279971"/>
                  </a:moveTo>
                  <a:cubicBezTo>
                    <a:pt x="1249271" y="1279971"/>
                    <a:pt x="1248484" y="1279971"/>
                    <a:pt x="1246909" y="1279971"/>
                  </a:cubicBezTo>
                  <a:lnTo>
                    <a:pt x="1242973" y="1279971"/>
                  </a:lnTo>
                  <a:lnTo>
                    <a:pt x="728151" y="1279971"/>
                  </a:lnTo>
                  <a:cubicBezTo>
                    <a:pt x="725002" y="1279971"/>
                    <a:pt x="721853" y="1279971"/>
                    <a:pt x="718705" y="1279971"/>
                  </a:cubicBezTo>
                  <a:cubicBezTo>
                    <a:pt x="710833" y="1279184"/>
                    <a:pt x="706110" y="1276823"/>
                    <a:pt x="704535" y="1272887"/>
                  </a:cubicBezTo>
                  <a:cubicBezTo>
                    <a:pt x="702174" y="1268951"/>
                    <a:pt x="702961" y="1263440"/>
                    <a:pt x="706110" y="1257143"/>
                  </a:cubicBezTo>
                  <a:cubicBezTo>
                    <a:pt x="714769" y="1239825"/>
                    <a:pt x="724215" y="1221719"/>
                    <a:pt x="733661" y="1204401"/>
                  </a:cubicBezTo>
                  <a:lnTo>
                    <a:pt x="754915" y="1163467"/>
                  </a:lnTo>
                  <a:cubicBezTo>
                    <a:pt x="784041" y="1108364"/>
                    <a:pt x="813167" y="1053261"/>
                    <a:pt x="842293" y="998157"/>
                  </a:cubicBezTo>
                  <a:cubicBezTo>
                    <a:pt x="835209" y="1002093"/>
                    <a:pt x="826550" y="1006029"/>
                    <a:pt x="816316" y="1011539"/>
                  </a:cubicBezTo>
                  <a:cubicBezTo>
                    <a:pt x="779318" y="1030432"/>
                    <a:pt x="729725" y="1056409"/>
                    <a:pt x="685643" y="1065068"/>
                  </a:cubicBezTo>
                  <a:cubicBezTo>
                    <a:pt x="682494" y="1065856"/>
                    <a:pt x="680919" y="1067430"/>
                    <a:pt x="680132" y="1072940"/>
                  </a:cubicBezTo>
                  <a:cubicBezTo>
                    <a:pt x="679345" y="1085535"/>
                    <a:pt x="678558" y="1098130"/>
                    <a:pt x="677771" y="1109938"/>
                  </a:cubicBezTo>
                  <a:cubicBezTo>
                    <a:pt x="676984" y="1124895"/>
                    <a:pt x="676196" y="1139851"/>
                    <a:pt x="675409" y="1154808"/>
                  </a:cubicBezTo>
                  <a:cubicBezTo>
                    <a:pt x="673835" y="1178424"/>
                    <a:pt x="665176" y="1187870"/>
                    <a:pt x="642347" y="1187870"/>
                  </a:cubicBezTo>
                  <a:cubicBezTo>
                    <a:pt x="602988" y="1188657"/>
                    <a:pt x="562841" y="1188657"/>
                    <a:pt x="525056" y="1187870"/>
                  </a:cubicBezTo>
                  <a:cubicBezTo>
                    <a:pt x="502227" y="1187870"/>
                    <a:pt x="492781" y="1177637"/>
                    <a:pt x="491207" y="1153234"/>
                  </a:cubicBezTo>
                  <a:cubicBezTo>
                    <a:pt x="489632" y="1124895"/>
                    <a:pt x="488845" y="1101279"/>
                    <a:pt x="488058" y="1078451"/>
                  </a:cubicBezTo>
                  <a:cubicBezTo>
                    <a:pt x="488058" y="1068217"/>
                    <a:pt x="484122" y="1064281"/>
                    <a:pt x="474676" y="1061920"/>
                  </a:cubicBezTo>
                  <a:cubicBezTo>
                    <a:pt x="423508" y="1050899"/>
                    <a:pt x="375490" y="1030432"/>
                    <a:pt x="330620" y="1001306"/>
                  </a:cubicBezTo>
                  <a:cubicBezTo>
                    <a:pt x="324322" y="997370"/>
                    <a:pt x="321174" y="997370"/>
                    <a:pt x="314876" y="1002880"/>
                  </a:cubicBezTo>
                  <a:cubicBezTo>
                    <a:pt x="294409" y="1021773"/>
                    <a:pt x="272368" y="1040665"/>
                    <a:pt x="251901" y="1058771"/>
                  </a:cubicBezTo>
                  <a:cubicBezTo>
                    <a:pt x="236944" y="1071366"/>
                    <a:pt x="225924" y="1071366"/>
                    <a:pt x="211754" y="1057197"/>
                  </a:cubicBezTo>
                  <a:cubicBezTo>
                    <a:pt x="184202" y="1028858"/>
                    <a:pt x="155864" y="999732"/>
                    <a:pt x="126738" y="970606"/>
                  </a:cubicBezTo>
                  <a:cubicBezTo>
                    <a:pt x="113355" y="957223"/>
                    <a:pt x="113355" y="943841"/>
                    <a:pt x="125163" y="929672"/>
                  </a:cubicBezTo>
                  <a:cubicBezTo>
                    <a:pt x="144843" y="906056"/>
                    <a:pt x="165310" y="882440"/>
                    <a:pt x="181054" y="865122"/>
                  </a:cubicBezTo>
                  <a:cubicBezTo>
                    <a:pt x="186564" y="858825"/>
                    <a:pt x="186564" y="855676"/>
                    <a:pt x="182628" y="849378"/>
                  </a:cubicBezTo>
                  <a:cubicBezTo>
                    <a:pt x="153502" y="804508"/>
                    <a:pt x="133035" y="755703"/>
                    <a:pt x="122014" y="705322"/>
                  </a:cubicBezTo>
                  <a:cubicBezTo>
                    <a:pt x="119653" y="693515"/>
                    <a:pt x="114930" y="689579"/>
                    <a:pt x="102335" y="689579"/>
                  </a:cubicBezTo>
                  <a:cubicBezTo>
                    <a:pt x="82655" y="689579"/>
                    <a:pt x="62975" y="688004"/>
                    <a:pt x="44083" y="686430"/>
                  </a:cubicBezTo>
                  <a:cubicBezTo>
                    <a:pt x="37785" y="685643"/>
                    <a:pt x="30700" y="685643"/>
                    <a:pt x="24403" y="684855"/>
                  </a:cubicBezTo>
                  <a:cubicBezTo>
                    <a:pt x="9446" y="684855"/>
                    <a:pt x="787" y="676196"/>
                    <a:pt x="0" y="661240"/>
                  </a:cubicBezTo>
                  <a:cubicBezTo>
                    <a:pt x="0" y="618732"/>
                    <a:pt x="0" y="574649"/>
                    <a:pt x="0" y="530566"/>
                  </a:cubicBezTo>
                  <a:cubicBezTo>
                    <a:pt x="0" y="514822"/>
                    <a:pt x="9446" y="505376"/>
                    <a:pt x="25190" y="504589"/>
                  </a:cubicBezTo>
                  <a:cubicBezTo>
                    <a:pt x="50380" y="503015"/>
                    <a:pt x="79506" y="500653"/>
                    <a:pt x="107845" y="499079"/>
                  </a:cubicBezTo>
                  <a:cubicBezTo>
                    <a:pt x="116504" y="499079"/>
                    <a:pt x="119653" y="497504"/>
                    <a:pt x="121227" y="488845"/>
                  </a:cubicBezTo>
                  <a:cubicBezTo>
                    <a:pt x="133822" y="432955"/>
                    <a:pt x="155076" y="382574"/>
                    <a:pt x="184202" y="338492"/>
                  </a:cubicBezTo>
                  <a:cubicBezTo>
                    <a:pt x="187351" y="333769"/>
                    <a:pt x="187351" y="331407"/>
                    <a:pt x="184202" y="327471"/>
                  </a:cubicBezTo>
                  <a:cubicBezTo>
                    <a:pt x="171607" y="314089"/>
                    <a:pt x="159800" y="299919"/>
                    <a:pt x="147992" y="286537"/>
                  </a:cubicBezTo>
                  <a:cubicBezTo>
                    <a:pt x="140907" y="278665"/>
                    <a:pt x="134610" y="270793"/>
                    <a:pt x="127525" y="263709"/>
                  </a:cubicBezTo>
                  <a:cubicBezTo>
                    <a:pt x="112568" y="246391"/>
                    <a:pt x="112568" y="234583"/>
                    <a:pt x="128312" y="218052"/>
                  </a:cubicBezTo>
                  <a:cubicBezTo>
                    <a:pt x="154289" y="190500"/>
                    <a:pt x="180267" y="162161"/>
                    <a:pt x="207031" y="134610"/>
                  </a:cubicBezTo>
                  <a:cubicBezTo>
                    <a:pt x="222775" y="117291"/>
                    <a:pt x="236157" y="116504"/>
                    <a:pt x="253475" y="132248"/>
                  </a:cubicBezTo>
                  <a:lnTo>
                    <a:pt x="269219" y="145630"/>
                  </a:lnTo>
                  <a:cubicBezTo>
                    <a:pt x="284963" y="159012"/>
                    <a:pt x="300707" y="173182"/>
                    <a:pt x="316450" y="187351"/>
                  </a:cubicBezTo>
                  <a:cubicBezTo>
                    <a:pt x="321174" y="192074"/>
                    <a:pt x="323535" y="192074"/>
                    <a:pt x="329045" y="188138"/>
                  </a:cubicBezTo>
                  <a:cubicBezTo>
                    <a:pt x="373915" y="158225"/>
                    <a:pt x="423508" y="137758"/>
                    <a:pt x="477824" y="125163"/>
                  </a:cubicBezTo>
                  <a:cubicBezTo>
                    <a:pt x="484909" y="123589"/>
                    <a:pt x="487271" y="120440"/>
                    <a:pt x="488058" y="112568"/>
                  </a:cubicBezTo>
                  <a:cubicBezTo>
                    <a:pt x="488845" y="84229"/>
                    <a:pt x="491207" y="55891"/>
                    <a:pt x="492781" y="28339"/>
                  </a:cubicBezTo>
                  <a:cubicBezTo>
                    <a:pt x="494355" y="10233"/>
                    <a:pt x="503015" y="1574"/>
                    <a:pt x="521907" y="787"/>
                  </a:cubicBezTo>
                  <a:cubicBezTo>
                    <a:pt x="565203" y="0"/>
                    <a:pt x="606924" y="0"/>
                    <a:pt x="647858" y="0"/>
                  </a:cubicBezTo>
                  <a:cubicBezTo>
                    <a:pt x="665176" y="0"/>
                    <a:pt x="675409" y="10233"/>
                    <a:pt x="676196" y="29126"/>
                  </a:cubicBezTo>
                  <a:cubicBezTo>
                    <a:pt x="676984" y="39360"/>
                    <a:pt x="676984" y="48019"/>
                    <a:pt x="677771" y="57465"/>
                  </a:cubicBezTo>
                  <a:cubicBezTo>
                    <a:pt x="678558" y="76357"/>
                    <a:pt x="680132" y="94463"/>
                    <a:pt x="680919" y="113355"/>
                  </a:cubicBezTo>
                  <a:cubicBezTo>
                    <a:pt x="680919" y="120440"/>
                    <a:pt x="682494" y="122014"/>
                    <a:pt x="688791" y="123589"/>
                  </a:cubicBezTo>
                  <a:cubicBezTo>
                    <a:pt x="740746" y="135397"/>
                    <a:pt x="791913" y="156651"/>
                    <a:pt x="839932" y="188138"/>
                  </a:cubicBezTo>
                  <a:cubicBezTo>
                    <a:pt x="844655" y="191287"/>
                    <a:pt x="847804" y="191287"/>
                    <a:pt x="852527" y="186564"/>
                  </a:cubicBezTo>
                  <a:cubicBezTo>
                    <a:pt x="869058" y="171607"/>
                    <a:pt x="886376" y="156651"/>
                    <a:pt x="902907" y="142481"/>
                  </a:cubicBezTo>
                  <a:lnTo>
                    <a:pt x="917077" y="130674"/>
                  </a:lnTo>
                  <a:cubicBezTo>
                    <a:pt x="933608" y="116504"/>
                    <a:pt x="945415" y="116504"/>
                    <a:pt x="960372" y="132248"/>
                  </a:cubicBezTo>
                  <a:cubicBezTo>
                    <a:pt x="984775" y="157438"/>
                    <a:pt x="1011539" y="184203"/>
                    <a:pt x="1043027" y="217265"/>
                  </a:cubicBezTo>
                  <a:cubicBezTo>
                    <a:pt x="1057196" y="232221"/>
                    <a:pt x="1057196" y="244816"/>
                    <a:pt x="1043814" y="261347"/>
                  </a:cubicBezTo>
                  <a:lnTo>
                    <a:pt x="1038304" y="267645"/>
                  </a:lnTo>
                  <a:cubicBezTo>
                    <a:pt x="1022560" y="285750"/>
                    <a:pt x="1006029" y="304643"/>
                    <a:pt x="989498" y="323535"/>
                  </a:cubicBezTo>
                  <a:cubicBezTo>
                    <a:pt x="983988" y="329833"/>
                    <a:pt x="983988" y="332194"/>
                    <a:pt x="987924" y="338492"/>
                  </a:cubicBezTo>
                  <a:cubicBezTo>
                    <a:pt x="1017837" y="384149"/>
                    <a:pt x="1038304" y="434529"/>
                    <a:pt x="1050112" y="488058"/>
                  </a:cubicBezTo>
                  <a:cubicBezTo>
                    <a:pt x="1051686" y="495143"/>
                    <a:pt x="1054048" y="497504"/>
                    <a:pt x="1061919" y="498291"/>
                  </a:cubicBezTo>
                  <a:cubicBezTo>
                    <a:pt x="1078451" y="499079"/>
                    <a:pt x="1094982" y="499866"/>
                    <a:pt x="1111512" y="501440"/>
                  </a:cubicBezTo>
                  <a:cubicBezTo>
                    <a:pt x="1121746" y="502227"/>
                    <a:pt x="1132767" y="503015"/>
                    <a:pt x="1143000" y="503802"/>
                  </a:cubicBezTo>
                  <a:cubicBezTo>
                    <a:pt x="1161893" y="504589"/>
                    <a:pt x="1172126" y="514822"/>
                    <a:pt x="1172913" y="532928"/>
                  </a:cubicBezTo>
                  <a:cubicBezTo>
                    <a:pt x="1172913" y="573075"/>
                    <a:pt x="1172913" y="614796"/>
                    <a:pt x="1172913" y="658091"/>
                  </a:cubicBezTo>
                  <a:cubicBezTo>
                    <a:pt x="1172913" y="674622"/>
                    <a:pt x="1164254" y="684068"/>
                    <a:pt x="1147723" y="685643"/>
                  </a:cubicBezTo>
                  <a:cubicBezTo>
                    <a:pt x="1131979" y="687217"/>
                    <a:pt x="1116236" y="688004"/>
                    <a:pt x="1101279" y="688791"/>
                  </a:cubicBezTo>
                  <a:cubicBezTo>
                    <a:pt x="1090258" y="689579"/>
                    <a:pt x="1079238" y="689579"/>
                    <a:pt x="1068217" y="690366"/>
                  </a:cubicBezTo>
                  <a:cubicBezTo>
                    <a:pt x="1049325" y="691940"/>
                    <a:pt x="1009965" y="729725"/>
                    <a:pt x="1001306" y="743895"/>
                  </a:cubicBezTo>
                  <a:cubicBezTo>
                    <a:pt x="1002880" y="746256"/>
                    <a:pt x="1004455" y="748618"/>
                    <a:pt x="1005242" y="750979"/>
                  </a:cubicBezTo>
                  <a:lnTo>
                    <a:pt x="1006029" y="752554"/>
                  </a:lnTo>
                  <a:cubicBezTo>
                    <a:pt x="1054048" y="843081"/>
                    <a:pt x="1102066" y="933608"/>
                    <a:pt x="1150085" y="1024922"/>
                  </a:cubicBezTo>
                  <a:cubicBezTo>
                    <a:pt x="1183147" y="1087110"/>
                    <a:pt x="1215422" y="1148510"/>
                    <a:pt x="1248484" y="1210699"/>
                  </a:cubicBezTo>
                  <a:lnTo>
                    <a:pt x="1268951" y="1249271"/>
                  </a:lnTo>
                  <a:cubicBezTo>
                    <a:pt x="1270525" y="1251632"/>
                    <a:pt x="1271312" y="1253994"/>
                    <a:pt x="1272886" y="1257143"/>
                  </a:cubicBezTo>
                  <a:cubicBezTo>
                    <a:pt x="1276822" y="1265015"/>
                    <a:pt x="1276822" y="1270525"/>
                    <a:pt x="1274461" y="1275248"/>
                  </a:cubicBezTo>
                  <a:cubicBezTo>
                    <a:pt x="1272099" y="1279184"/>
                    <a:pt x="1266589" y="1281546"/>
                    <a:pt x="1258717" y="1282333"/>
                  </a:cubicBezTo>
                  <a:cubicBezTo>
                    <a:pt x="1254781" y="1279971"/>
                    <a:pt x="1253207" y="1279971"/>
                    <a:pt x="1250845" y="1279971"/>
                  </a:cubicBezTo>
                  <a:close/>
                  <a:moveTo>
                    <a:pt x="989498" y="745469"/>
                  </a:moveTo>
                  <a:cubicBezTo>
                    <a:pt x="986349" y="745469"/>
                    <a:pt x="985562" y="747044"/>
                    <a:pt x="983201" y="751767"/>
                  </a:cubicBezTo>
                  <a:cubicBezTo>
                    <a:pt x="982413" y="752554"/>
                    <a:pt x="982413" y="753341"/>
                    <a:pt x="981626" y="754128"/>
                  </a:cubicBezTo>
                  <a:cubicBezTo>
                    <a:pt x="960372" y="793488"/>
                    <a:pt x="939905" y="832847"/>
                    <a:pt x="918651" y="871420"/>
                  </a:cubicBezTo>
                  <a:cubicBezTo>
                    <a:pt x="866696" y="969818"/>
                    <a:pt x="814742" y="1068217"/>
                    <a:pt x="762787" y="1166616"/>
                  </a:cubicBezTo>
                  <a:lnTo>
                    <a:pt x="741533" y="1207550"/>
                  </a:lnTo>
                  <a:cubicBezTo>
                    <a:pt x="732087" y="1224868"/>
                    <a:pt x="723428" y="1242186"/>
                    <a:pt x="713981" y="1260292"/>
                  </a:cubicBezTo>
                  <a:cubicBezTo>
                    <a:pt x="712407" y="1264228"/>
                    <a:pt x="711620" y="1267376"/>
                    <a:pt x="712407" y="1268163"/>
                  </a:cubicBezTo>
                  <a:cubicBezTo>
                    <a:pt x="713194" y="1268951"/>
                    <a:pt x="714769" y="1270525"/>
                    <a:pt x="721066" y="1271312"/>
                  </a:cubicBezTo>
                  <a:cubicBezTo>
                    <a:pt x="724215" y="1271312"/>
                    <a:pt x="726577" y="1271312"/>
                    <a:pt x="729725" y="1271312"/>
                  </a:cubicBezTo>
                  <a:lnTo>
                    <a:pt x="732874" y="1271312"/>
                  </a:lnTo>
                  <a:lnTo>
                    <a:pt x="1248484" y="1271312"/>
                  </a:lnTo>
                  <a:cubicBezTo>
                    <a:pt x="1251632" y="1271312"/>
                    <a:pt x="1254781" y="1271312"/>
                    <a:pt x="1257930" y="1271312"/>
                  </a:cubicBezTo>
                  <a:cubicBezTo>
                    <a:pt x="1263440" y="1271312"/>
                    <a:pt x="1266589" y="1269738"/>
                    <a:pt x="1267376" y="1268163"/>
                  </a:cubicBezTo>
                  <a:cubicBezTo>
                    <a:pt x="1268163" y="1266589"/>
                    <a:pt x="1268163" y="1262653"/>
                    <a:pt x="1265802" y="1257930"/>
                  </a:cubicBezTo>
                  <a:cubicBezTo>
                    <a:pt x="1265015" y="1255568"/>
                    <a:pt x="1263440" y="1253207"/>
                    <a:pt x="1261866" y="1250845"/>
                  </a:cubicBezTo>
                  <a:lnTo>
                    <a:pt x="1241399" y="1212273"/>
                  </a:lnTo>
                  <a:cubicBezTo>
                    <a:pt x="1208337" y="1150085"/>
                    <a:pt x="1176062" y="1088684"/>
                    <a:pt x="1143000" y="1026496"/>
                  </a:cubicBezTo>
                  <a:cubicBezTo>
                    <a:pt x="1094982" y="935969"/>
                    <a:pt x="1046963" y="845442"/>
                    <a:pt x="998944" y="754128"/>
                  </a:cubicBezTo>
                  <a:lnTo>
                    <a:pt x="998157" y="752554"/>
                  </a:lnTo>
                  <a:cubicBezTo>
                    <a:pt x="995008" y="747831"/>
                    <a:pt x="993434" y="745469"/>
                    <a:pt x="989498" y="745469"/>
                  </a:cubicBezTo>
                  <a:cubicBezTo>
                    <a:pt x="989498" y="745469"/>
                    <a:pt x="989498" y="745469"/>
                    <a:pt x="989498" y="745469"/>
                  </a:cubicBezTo>
                  <a:close/>
                  <a:moveTo>
                    <a:pt x="324322" y="991860"/>
                  </a:moveTo>
                  <a:cubicBezTo>
                    <a:pt x="327471" y="991860"/>
                    <a:pt x="331407" y="993434"/>
                    <a:pt x="336130" y="995796"/>
                  </a:cubicBezTo>
                  <a:cubicBezTo>
                    <a:pt x="380213" y="1024922"/>
                    <a:pt x="427444" y="1044601"/>
                    <a:pt x="477824" y="1055622"/>
                  </a:cubicBezTo>
                  <a:cubicBezTo>
                    <a:pt x="491207" y="1058771"/>
                    <a:pt x="496717" y="1065856"/>
                    <a:pt x="497504" y="1079238"/>
                  </a:cubicBezTo>
                  <a:cubicBezTo>
                    <a:pt x="498291" y="1101279"/>
                    <a:pt x="499079" y="1124895"/>
                    <a:pt x="500653" y="1153234"/>
                  </a:cubicBezTo>
                  <a:cubicBezTo>
                    <a:pt x="502227" y="1173701"/>
                    <a:pt x="507738" y="1179998"/>
                    <a:pt x="526630" y="1180785"/>
                  </a:cubicBezTo>
                  <a:cubicBezTo>
                    <a:pt x="564415" y="1181573"/>
                    <a:pt x="604562" y="1181573"/>
                    <a:pt x="643922" y="1180785"/>
                  </a:cubicBezTo>
                  <a:cubicBezTo>
                    <a:pt x="662814" y="1180785"/>
                    <a:pt x="668324" y="1174488"/>
                    <a:pt x="669112" y="1154808"/>
                  </a:cubicBezTo>
                  <a:cubicBezTo>
                    <a:pt x="669899" y="1139851"/>
                    <a:pt x="670686" y="1124895"/>
                    <a:pt x="671473" y="1109938"/>
                  </a:cubicBezTo>
                  <a:cubicBezTo>
                    <a:pt x="672260" y="1097343"/>
                    <a:pt x="673048" y="1085535"/>
                    <a:pt x="673835" y="1072940"/>
                  </a:cubicBezTo>
                  <a:cubicBezTo>
                    <a:pt x="673835" y="1067430"/>
                    <a:pt x="675409" y="1059558"/>
                    <a:pt x="685643" y="1057984"/>
                  </a:cubicBezTo>
                  <a:cubicBezTo>
                    <a:pt x="728151" y="1049325"/>
                    <a:pt x="777744" y="1023347"/>
                    <a:pt x="813955" y="1004455"/>
                  </a:cubicBezTo>
                  <a:cubicBezTo>
                    <a:pt x="828124" y="997370"/>
                    <a:pt x="839932" y="991072"/>
                    <a:pt x="849378" y="987137"/>
                  </a:cubicBezTo>
                  <a:lnTo>
                    <a:pt x="849378" y="987137"/>
                  </a:lnTo>
                  <a:cubicBezTo>
                    <a:pt x="870632" y="947777"/>
                    <a:pt x="891099" y="907630"/>
                    <a:pt x="912353" y="868271"/>
                  </a:cubicBezTo>
                  <a:cubicBezTo>
                    <a:pt x="932820" y="828911"/>
                    <a:pt x="954074" y="789552"/>
                    <a:pt x="975329" y="750979"/>
                  </a:cubicBezTo>
                  <a:cubicBezTo>
                    <a:pt x="976116" y="750192"/>
                    <a:pt x="976116" y="749405"/>
                    <a:pt x="976116" y="748618"/>
                  </a:cubicBezTo>
                  <a:cubicBezTo>
                    <a:pt x="978477" y="743895"/>
                    <a:pt x="981626" y="737597"/>
                    <a:pt x="990285" y="737597"/>
                  </a:cubicBezTo>
                  <a:cubicBezTo>
                    <a:pt x="991860" y="737597"/>
                    <a:pt x="993434" y="737597"/>
                    <a:pt x="994221" y="738384"/>
                  </a:cubicBezTo>
                  <a:cubicBezTo>
                    <a:pt x="1005242" y="721066"/>
                    <a:pt x="1045389" y="682494"/>
                    <a:pt x="1067430" y="680920"/>
                  </a:cubicBezTo>
                  <a:cubicBezTo>
                    <a:pt x="1078451" y="680132"/>
                    <a:pt x="1089471" y="679345"/>
                    <a:pt x="1100492" y="679345"/>
                  </a:cubicBezTo>
                  <a:cubicBezTo>
                    <a:pt x="1115448" y="678558"/>
                    <a:pt x="1131192" y="677771"/>
                    <a:pt x="1146936" y="676196"/>
                  </a:cubicBezTo>
                  <a:cubicBezTo>
                    <a:pt x="1159531" y="675409"/>
                    <a:pt x="1165041" y="669112"/>
                    <a:pt x="1165041" y="656517"/>
                  </a:cubicBezTo>
                  <a:cubicBezTo>
                    <a:pt x="1165041" y="613221"/>
                    <a:pt x="1165041" y="571500"/>
                    <a:pt x="1165041" y="531353"/>
                  </a:cubicBezTo>
                  <a:cubicBezTo>
                    <a:pt x="1165041" y="517184"/>
                    <a:pt x="1157957" y="510886"/>
                    <a:pt x="1143000" y="509312"/>
                  </a:cubicBezTo>
                  <a:cubicBezTo>
                    <a:pt x="1132767" y="508525"/>
                    <a:pt x="1121746" y="507738"/>
                    <a:pt x="1111512" y="506951"/>
                  </a:cubicBezTo>
                  <a:cubicBezTo>
                    <a:pt x="1095769" y="506163"/>
                    <a:pt x="1078451" y="504589"/>
                    <a:pt x="1061919" y="503802"/>
                  </a:cubicBezTo>
                  <a:cubicBezTo>
                    <a:pt x="1050899" y="503015"/>
                    <a:pt x="1045389" y="498291"/>
                    <a:pt x="1043027" y="488058"/>
                  </a:cubicBezTo>
                  <a:cubicBezTo>
                    <a:pt x="1032006" y="435316"/>
                    <a:pt x="1010752" y="386510"/>
                    <a:pt x="981626" y="341641"/>
                  </a:cubicBezTo>
                  <a:cubicBezTo>
                    <a:pt x="974541" y="331407"/>
                    <a:pt x="977690" y="324322"/>
                    <a:pt x="983988" y="317238"/>
                  </a:cubicBezTo>
                  <a:cubicBezTo>
                    <a:pt x="1000519" y="299132"/>
                    <a:pt x="1017050" y="280240"/>
                    <a:pt x="1032793" y="261347"/>
                  </a:cubicBezTo>
                  <a:lnTo>
                    <a:pt x="1038304" y="255050"/>
                  </a:lnTo>
                  <a:cubicBezTo>
                    <a:pt x="1049325" y="242455"/>
                    <a:pt x="1049325" y="233795"/>
                    <a:pt x="1037517" y="221988"/>
                  </a:cubicBezTo>
                  <a:cubicBezTo>
                    <a:pt x="1006029" y="188926"/>
                    <a:pt x="979265" y="162161"/>
                    <a:pt x="954862" y="136971"/>
                  </a:cubicBezTo>
                  <a:cubicBezTo>
                    <a:pt x="943054" y="124376"/>
                    <a:pt x="935182" y="124376"/>
                    <a:pt x="922587" y="136184"/>
                  </a:cubicBezTo>
                  <a:lnTo>
                    <a:pt x="908417" y="147992"/>
                  </a:lnTo>
                  <a:cubicBezTo>
                    <a:pt x="891886" y="162161"/>
                    <a:pt x="874568" y="177118"/>
                    <a:pt x="858037" y="192074"/>
                  </a:cubicBezTo>
                  <a:cubicBezTo>
                    <a:pt x="852527" y="196798"/>
                    <a:pt x="846229" y="200734"/>
                    <a:pt x="835996" y="194436"/>
                  </a:cubicBezTo>
                  <a:cubicBezTo>
                    <a:pt x="788765" y="163736"/>
                    <a:pt x="738384" y="142481"/>
                    <a:pt x="687217" y="131461"/>
                  </a:cubicBezTo>
                  <a:cubicBezTo>
                    <a:pt x="675409" y="129099"/>
                    <a:pt x="673835" y="121227"/>
                    <a:pt x="673835" y="114143"/>
                  </a:cubicBezTo>
                  <a:cubicBezTo>
                    <a:pt x="673048" y="95250"/>
                    <a:pt x="671473" y="77145"/>
                    <a:pt x="670686" y="58252"/>
                  </a:cubicBezTo>
                  <a:cubicBezTo>
                    <a:pt x="669899" y="48806"/>
                    <a:pt x="669112" y="39360"/>
                    <a:pt x="668324" y="29913"/>
                  </a:cubicBezTo>
                  <a:cubicBezTo>
                    <a:pt x="667537" y="14957"/>
                    <a:pt x="661240" y="8659"/>
                    <a:pt x="647858" y="7872"/>
                  </a:cubicBezTo>
                  <a:cubicBezTo>
                    <a:pt x="606924" y="7872"/>
                    <a:pt x="565203" y="7872"/>
                    <a:pt x="522694" y="8659"/>
                  </a:cubicBezTo>
                  <a:cubicBezTo>
                    <a:pt x="508525" y="8659"/>
                    <a:pt x="503015" y="14169"/>
                    <a:pt x="501440" y="28339"/>
                  </a:cubicBezTo>
                  <a:cubicBezTo>
                    <a:pt x="499079" y="55891"/>
                    <a:pt x="497504" y="83442"/>
                    <a:pt x="496717" y="111781"/>
                  </a:cubicBezTo>
                  <a:cubicBezTo>
                    <a:pt x="495930" y="123589"/>
                    <a:pt x="491207" y="129886"/>
                    <a:pt x="480186" y="132248"/>
                  </a:cubicBezTo>
                  <a:cubicBezTo>
                    <a:pt x="426657" y="144056"/>
                    <a:pt x="377851" y="165310"/>
                    <a:pt x="333769" y="194436"/>
                  </a:cubicBezTo>
                  <a:cubicBezTo>
                    <a:pt x="325897" y="199946"/>
                    <a:pt x="318812" y="199159"/>
                    <a:pt x="311727" y="192862"/>
                  </a:cubicBezTo>
                  <a:cubicBezTo>
                    <a:pt x="295983" y="178692"/>
                    <a:pt x="280240" y="164523"/>
                    <a:pt x="264496" y="151141"/>
                  </a:cubicBezTo>
                  <a:lnTo>
                    <a:pt x="248752" y="137758"/>
                  </a:lnTo>
                  <a:cubicBezTo>
                    <a:pt x="234583" y="125163"/>
                    <a:pt x="226711" y="125950"/>
                    <a:pt x="213329" y="140120"/>
                  </a:cubicBezTo>
                  <a:cubicBezTo>
                    <a:pt x="187351" y="167672"/>
                    <a:pt x="161374" y="196010"/>
                    <a:pt x="134610" y="223562"/>
                  </a:cubicBezTo>
                  <a:cubicBezTo>
                    <a:pt x="121227" y="237731"/>
                    <a:pt x="121227" y="244029"/>
                    <a:pt x="133822" y="258986"/>
                  </a:cubicBezTo>
                  <a:cubicBezTo>
                    <a:pt x="140907" y="266858"/>
                    <a:pt x="147205" y="274729"/>
                    <a:pt x="154289" y="281814"/>
                  </a:cubicBezTo>
                  <a:cubicBezTo>
                    <a:pt x="166097" y="295196"/>
                    <a:pt x="177905" y="309366"/>
                    <a:pt x="190500" y="322748"/>
                  </a:cubicBezTo>
                  <a:cubicBezTo>
                    <a:pt x="198372" y="331407"/>
                    <a:pt x="195223" y="337705"/>
                    <a:pt x="191287" y="344002"/>
                  </a:cubicBezTo>
                  <a:cubicBezTo>
                    <a:pt x="162161" y="385723"/>
                    <a:pt x="141694" y="435316"/>
                    <a:pt x="129886" y="490419"/>
                  </a:cubicBezTo>
                  <a:cubicBezTo>
                    <a:pt x="126738" y="503802"/>
                    <a:pt x="119653" y="506163"/>
                    <a:pt x="108632" y="506951"/>
                  </a:cubicBezTo>
                  <a:cubicBezTo>
                    <a:pt x="80293" y="507738"/>
                    <a:pt x="52742" y="510099"/>
                    <a:pt x="26764" y="512461"/>
                  </a:cubicBezTo>
                  <a:cubicBezTo>
                    <a:pt x="14169" y="513248"/>
                    <a:pt x="8659" y="519546"/>
                    <a:pt x="7872" y="530566"/>
                  </a:cubicBezTo>
                  <a:cubicBezTo>
                    <a:pt x="7872" y="574649"/>
                    <a:pt x="7872" y="618732"/>
                    <a:pt x="7872" y="661240"/>
                  </a:cubicBezTo>
                  <a:cubicBezTo>
                    <a:pt x="7872" y="671473"/>
                    <a:pt x="14169" y="677771"/>
                    <a:pt x="25190" y="678558"/>
                  </a:cubicBezTo>
                  <a:cubicBezTo>
                    <a:pt x="32275" y="679345"/>
                    <a:pt x="38572" y="679345"/>
                    <a:pt x="45657" y="680132"/>
                  </a:cubicBezTo>
                  <a:cubicBezTo>
                    <a:pt x="64550" y="681707"/>
                    <a:pt x="84229" y="683281"/>
                    <a:pt x="103909" y="683281"/>
                  </a:cubicBezTo>
                  <a:cubicBezTo>
                    <a:pt x="120440" y="683281"/>
                    <a:pt x="127525" y="689579"/>
                    <a:pt x="130674" y="705322"/>
                  </a:cubicBezTo>
                  <a:cubicBezTo>
                    <a:pt x="141694" y="754915"/>
                    <a:pt x="162161" y="802934"/>
                    <a:pt x="190500" y="847017"/>
                  </a:cubicBezTo>
                  <a:cubicBezTo>
                    <a:pt x="196798" y="856463"/>
                    <a:pt x="196010" y="864335"/>
                    <a:pt x="188138" y="872994"/>
                  </a:cubicBezTo>
                  <a:cubicBezTo>
                    <a:pt x="172395" y="890312"/>
                    <a:pt x="151928" y="913141"/>
                    <a:pt x="132248" y="937544"/>
                  </a:cubicBezTo>
                  <a:cubicBezTo>
                    <a:pt x="122802" y="948564"/>
                    <a:pt x="122802" y="957223"/>
                    <a:pt x="133035" y="967457"/>
                  </a:cubicBezTo>
                  <a:cubicBezTo>
                    <a:pt x="161374" y="997370"/>
                    <a:pt x="189713" y="1026496"/>
                    <a:pt x="218052" y="1054048"/>
                  </a:cubicBezTo>
                  <a:cubicBezTo>
                    <a:pt x="229072" y="1065068"/>
                    <a:pt x="235370" y="1065068"/>
                    <a:pt x="247178" y="1054835"/>
                  </a:cubicBezTo>
                  <a:cubicBezTo>
                    <a:pt x="267645" y="1037517"/>
                    <a:pt x="288899" y="1018624"/>
                    <a:pt x="310153" y="998944"/>
                  </a:cubicBezTo>
                  <a:cubicBezTo>
                    <a:pt x="314876" y="995008"/>
                    <a:pt x="318812" y="991860"/>
                    <a:pt x="324322" y="991860"/>
                  </a:cubicBezTo>
                  <a:close/>
                </a:path>
              </a:pathLst>
            </a:custGeom>
            <a:grpFill/>
            <a:ln w="7820" cap="flat">
              <a:solidFill>
                <a:schemeClr val="bg1"/>
              </a:solid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5072BA0F-75BC-4848-8A34-6AE1077DD8FF}"/>
                </a:ext>
              </a:extLst>
            </p:cNvPr>
            <p:cNvSpPr/>
            <p:nvPr/>
          </p:nvSpPr>
          <p:spPr>
            <a:xfrm>
              <a:off x="2682428" y="5749006"/>
              <a:ext cx="683281" cy="686429"/>
            </a:xfrm>
            <a:custGeom>
              <a:avLst/>
              <a:gdLst>
                <a:gd name="connsiteX0" fmla="*/ 339279 w 683281"/>
                <a:gd name="connsiteY0" fmla="*/ 686430 h 686429"/>
                <a:gd name="connsiteX1" fmla="*/ 101548 w 683281"/>
                <a:gd name="connsiteY1" fmla="*/ 587244 h 686429"/>
                <a:gd name="connsiteX2" fmla="*/ 0 w 683281"/>
                <a:gd name="connsiteY2" fmla="*/ 343215 h 686429"/>
                <a:gd name="connsiteX3" fmla="*/ 341641 w 683281"/>
                <a:gd name="connsiteY3" fmla="*/ 0 h 686429"/>
                <a:gd name="connsiteX4" fmla="*/ 342428 w 683281"/>
                <a:gd name="connsiteY4" fmla="*/ 0 h 686429"/>
                <a:gd name="connsiteX5" fmla="*/ 583308 w 683281"/>
                <a:gd name="connsiteY5" fmla="*/ 99973 h 686429"/>
                <a:gd name="connsiteX6" fmla="*/ 683281 w 683281"/>
                <a:gd name="connsiteY6" fmla="*/ 342428 h 686429"/>
                <a:gd name="connsiteX7" fmla="*/ 341641 w 683281"/>
                <a:gd name="connsiteY7" fmla="*/ 686430 h 686429"/>
                <a:gd name="connsiteX8" fmla="*/ 339279 w 683281"/>
                <a:gd name="connsiteY8" fmla="*/ 686430 h 686429"/>
                <a:gd name="connsiteX9" fmla="*/ 7085 w 683281"/>
                <a:gd name="connsiteY9" fmla="*/ 343215 h 686429"/>
                <a:gd name="connsiteX10" fmla="*/ 106271 w 683281"/>
                <a:gd name="connsiteY10" fmla="*/ 581734 h 686429"/>
                <a:gd name="connsiteX11" fmla="*/ 338492 w 683281"/>
                <a:gd name="connsiteY11" fmla="*/ 678558 h 686429"/>
                <a:gd name="connsiteX12" fmla="*/ 340066 w 683281"/>
                <a:gd name="connsiteY12" fmla="*/ 678558 h 686429"/>
                <a:gd name="connsiteX13" fmla="*/ 673835 w 683281"/>
                <a:gd name="connsiteY13" fmla="*/ 342428 h 686429"/>
                <a:gd name="connsiteX14" fmla="*/ 576223 w 683281"/>
                <a:gd name="connsiteY14" fmla="*/ 105484 h 686429"/>
                <a:gd name="connsiteX15" fmla="*/ 340853 w 683281"/>
                <a:gd name="connsiteY15" fmla="*/ 7872 h 686429"/>
                <a:gd name="connsiteX16" fmla="*/ 340066 w 683281"/>
                <a:gd name="connsiteY16" fmla="*/ 7872 h 686429"/>
                <a:gd name="connsiteX17" fmla="*/ 7085 w 683281"/>
                <a:gd name="connsiteY17" fmla="*/ 343215 h 68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3281" h="686429">
                  <a:moveTo>
                    <a:pt x="339279" y="686430"/>
                  </a:moveTo>
                  <a:cubicBezTo>
                    <a:pt x="250326" y="686430"/>
                    <a:pt x="166097" y="651006"/>
                    <a:pt x="101548" y="587244"/>
                  </a:cubicBezTo>
                  <a:cubicBezTo>
                    <a:pt x="36211" y="521907"/>
                    <a:pt x="0" y="435316"/>
                    <a:pt x="0" y="343215"/>
                  </a:cubicBezTo>
                  <a:cubicBezTo>
                    <a:pt x="0" y="154289"/>
                    <a:pt x="152715" y="0"/>
                    <a:pt x="341641" y="0"/>
                  </a:cubicBezTo>
                  <a:cubicBezTo>
                    <a:pt x="341641" y="0"/>
                    <a:pt x="341641" y="0"/>
                    <a:pt x="342428" y="0"/>
                  </a:cubicBezTo>
                  <a:cubicBezTo>
                    <a:pt x="433742" y="0"/>
                    <a:pt x="519545" y="35424"/>
                    <a:pt x="583308" y="99973"/>
                  </a:cubicBezTo>
                  <a:cubicBezTo>
                    <a:pt x="647858" y="164523"/>
                    <a:pt x="682494" y="250326"/>
                    <a:pt x="683281" y="342428"/>
                  </a:cubicBezTo>
                  <a:cubicBezTo>
                    <a:pt x="683281" y="534502"/>
                    <a:pt x="532928" y="686430"/>
                    <a:pt x="341641" y="686430"/>
                  </a:cubicBezTo>
                  <a:cubicBezTo>
                    <a:pt x="340066" y="686430"/>
                    <a:pt x="339279" y="686430"/>
                    <a:pt x="339279" y="686430"/>
                  </a:cubicBezTo>
                  <a:close/>
                  <a:moveTo>
                    <a:pt x="7085" y="343215"/>
                  </a:moveTo>
                  <a:cubicBezTo>
                    <a:pt x="7085" y="432955"/>
                    <a:pt x="42508" y="517971"/>
                    <a:pt x="106271" y="581734"/>
                  </a:cubicBezTo>
                  <a:cubicBezTo>
                    <a:pt x="169246" y="643922"/>
                    <a:pt x="251114" y="678558"/>
                    <a:pt x="338492" y="678558"/>
                  </a:cubicBezTo>
                  <a:cubicBezTo>
                    <a:pt x="339279" y="678558"/>
                    <a:pt x="339279" y="678558"/>
                    <a:pt x="340066" y="678558"/>
                  </a:cubicBezTo>
                  <a:cubicBezTo>
                    <a:pt x="527417" y="677771"/>
                    <a:pt x="673835" y="529779"/>
                    <a:pt x="673835" y="342428"/>
                  </a:cubicBezTo>
                  <a:cubicBezTo>
                    <a:pt x="673835" y="252688"/>
                    <a:pt x="639198" y="168459"/>
                    <a:pt x="576223" y="105484"/>
                  </a:cubicBezTo>
                  <a:cubicBezTo>
                    <a:pt x="513248" y="42508"/>
                    <a:pt x="429806" y="7872"/>
                    <a:pt x="340853" y="7872"/>
                  </a:cubicBezTo>
                  <a:cubicBezTo>
                    <a:pt x="340853" y="7872"/>
                    <a:pt x="340853" y="7872"/>
                    <a:pt x="340066" y="7872"/>
                  </a:cubicBezTo>
                  <a:cubicBezTo>
                    <a:pt x="156651" y="7872"/>
                    <a:pt x="7085" y="158225"/>
                    <a:pt x="7085" y="343215"/>
                  </a:cubicBezTo>
                  <a:close/>
                </a:path>
              </a:pathLst>
            </a:custGeom>
            <a:grpFill/>
            <a:ln w="7820" cap="flat">
              <a:solidFill>
                <a:schemeClr val="bg1"/>
              </a:solid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A45F2F76-CC4E-4CE5-ACB3-4D825D823670}"/>
                </a:ext>
              </a:extLst>
            </p:cNvPr>
            <p:cNvSpPr/>
            <p:nvPr/>
          </p:nvSpPr>
          <p:spPr>
            <a:xfrm>
              <a:off x="3404282" y="6396863"/>
              <a:ext cx="49593" cy="228285"/>
            </a:xfrm>
            <a:custGeom>
              <a:avLst/>
              <a:gdLst>
                <a:gd name="connsiteX0" fmla="*/ 32275 w 49593"/>
                <a:gd name="connsiteY0" fmla="*/ 228285 h 228285"/>
                <a:gd name="connsiteX1" fmla="*/ 29913 w 49593"/>
                <a:gd name="connsiteY1" fmla="*/ 228285 h 228285"/>
                <a:gd name="connsiteX2" fmla="*/ 25977 w 49593"/>
                <a:gd name="connsiteY2" fmla="*/ 228285 h 228285"/>
                <a:gd name="connsiteX3" fmla="*/ 23616 w 49593"/>
                <a:gd name="connsiteY3" fmla="*/ 228285 h 228285"/>
                <a:gd name="connsiteX4" fmla="*/ 4723 w 49593"/>
                <a:gd name="connsiteY4" fmla="*/ 197585 h 228285"/>
                <a:gd name="connsiteX5" fmla="*/ 3149 w 49593"/>
                <a:gd name="connsiteY5" fmla="*/ 156651 h 228285"/>
                <a:gd name="connsiteX6" fmla="*/ 0 w 49593"/>
                <a:gd name="connsiteY6" fmla="*/ 22041 h 228285"/>
                <a:gd name="connsiteX7" fmla="*/ 12595 w 49593"/>
                <a:gd name="connsiteY7" fmla="*/ 0 h 228285"/>
                <a:gd name="connsiteX8" fmla="*/ 21254 w 49593"/>
                <a:gd name="connsiteY8" fmla="*/ 0 h 228285"/>
                <a:gd name="connsiteX9" fmla="*/ 25190 w 49593"/>
                <a:gd name="connsiteY9" fmla="*/ 0 h 228285"/>
                <a:gd name="connsiteX10" fmla="*/ 29126 w 49593"/>
                <a:gd name="connsiteY10" fmla="*/ 0 h 228285"/>
                <a:gd name="connsiteX11" fmla="*/ 37785 w 49593"/>
                <a:gd name="connsiteY11" fmla="*/ 0 h 228285"/>
                <a:gd name="connsiteX12" fmla="*/ 44870 w 49593"/>
                <a:gd name="connsiteY12" fmla="*/ 1574 h 228285"/>
                <a:gd name="connsiteX13" fmla="*/ 49593 w 49593"/>
                <a:gd name="connsiteY13" fmla="*/ 17318 h 228285"/>
                <a:gd name="connsiteX14" fmla="*/ 48019 w 49593"/>
                <a:gd name="connsiteY14" fmla="*/ 101548 h 228285"/>
                <a:gd name="connsiteX15" fmla="*/ 45657 w 49593"/>
                <a:gd name="connsiteY15" fmla="*/ 146417 h 228285"/>
                <a:gd name="connsiteX16" fmla="*/ 43295 w 49593"/>
                <a:gd name="connsiteY16" fmla="*/ 209393 h 228285"/>
                <a:gd name="connsiteX17" fmla="*/ 38572 w 49593"/>
                <a:gd name="connsiteY17" fmla="*/ 226711 h 228285"/>
                <a:gd name="connsiteX18" fmla="*/ 32275 w 49593"/>
                <a:gd name="connsiteY18" fmla="*/ 228285 h 228285"/>
                <a:gd name="connsiteX19" fmla="*/ 27552 w 49593"/>
                <a:gd name="connsiteY19" fmla="*/ 220413 h 228285"/>
                <a:gd name="connsiteX20" fmla="*/ 31488 w 49593"/>
                <a:gd name="connsiteY20" fmla="*/ 220413 h 228285"/>
                <a:gd name="connsiteX21" fmla="*/ 32275 w 49593"/>
                <a:gd name="connsiteY21" fmla="*/ 220413 h 228285"/>
                <a:gd name="connsiteX22" fmla="*/ 34636 w 49593"/>
                <a:gd name="connsiteY22" fmla="*/ 209393 h 228285"/>
                <a:gd name="connsiteX23" fmla="*/ 36998 w 49593"/>
                <a:gd name="connsiteY23" fmla="*/ 145630 h 228285"/>
                <a:gd name="connsiteX24" fmla="*/ 39360 w 49593"/>
                <a:gd name="connsiteY24" fmla="*/ 100760 h 228285"/>
                <a:gd name="connsiteX25" fmla="*/ 40934 w 49593"/>
                <a:gd name="connsiteY25" fmla="*/ 17318 h 228285"/>
                <a:gd name="connsiteX26" fmla="*/ 39360 w 49593"/>
                <a:gd name="connsiteY26" fmla="*/ 7872 h 228285"/>
                <a:gd name="connsiteX27" fmla="*/ 38572 w 49593"/>
                <a:gd name="connsiteY27" fmla="*/ 7872 h 228285"/>
                <a:gd name="connsiteX28" fmla="*/ 29126 w 49593"/>
                <a:gd name="connsiteY28" fmla="*/ 7872 h 228285"/>
                <a:gd name="connsiteX29" fmla="*/ 25190 w 49593"/>
                <a:gd name="connsiteY29" fmla="*/ 7872 h 228285"/>
                <a:gd name="connsiteX30" fmla="*/ 21254 w 49593"/>
                <a:gd name="connsiteY30" fmla="*/ 7872 h 228285"/>
                <a:gd name="connsiteX31" fmla="*/ 12595 w 49593"/>
                <a:gd name="connsiteY31" fmla="*/ 7872 h 228285"/>
                <a:gd name="connsiteX32" fmla="*/ 8659 w 49593"/>
                <a:gd name="connsiteY32" fmla="*/ 8659 h 228285"/>
                <a:gd name="connsiteX33" fmla="*/ 7872 w 49593"/>
                <a:gd name="connsiteY33" fmla="*/ 22829 h 228285"/>
                <a:gd name="connsiteX34" fmla="*/ 11021 w 49593"/>
                <a:gd name="connsiteY34" fmla="*/ 157438 h 228285"/>
                <a:gd name="connsiteX35" fmla="*/ 12595 w 49593"/>
                <a:gd name="connsiteY35" fmla="*/ 198372 h 228285"/>
                <a:gd name="connsiteX36" fmla="*/ 23616 w 49593"/>
                <a:gd name="connsiteY36" fmla="*/ 221200 h 228285"/>
                <a:gd name="connsiteX37" fmla="*/ 25977 w 49593"/>
                <a:gd name="connsiteY37" fmla="*/ 221200 h 228285"/>
                <a:gd name="connsiteX38" fmla="*/ 27552 w 49593"/>
                <a:gd name="connsiteY38" fmla="*/ 220413 h 22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93" h="228285">
                  <a:moveTo>
                    <a:pt x="32275" y="228285"/>
                  </a:moveTo>
                  <a:cubicBezTo>
                    <a:pt x="31488" y="228285"/>
                    <a:pt x="30700" y="228285"/>
                    <a:pt x="29913" y="228285"/>
                  </a:cubicBezTo>
                  <a:cubicBezTo>
                    <a:pt x="29126" y="228285"/>
                    <a:pt x="27552" y="228285"/>
                    <a:pt x="25977" y="228285"/>
                  </a:cubicBezTo>
                  <a:cubicBezTo>
                    <a:pt x="25190" y="228285"/>
                    <a:pt x="24403" y="228285"/>
                    <a:pt x="23616" y="228285"/>
                  </a:cubicBezTo>
                  <a:cubicBezTo>
                    <a:pt x="5510" y="228285"/>
                    <a:pt x="5510" y="223562"/>
                    <a:pt x="4723" y="197585"/>
                  </a:cubicBezTo>
                  <a:cubicBezTo>
                    <a:pt x="3936" y="184203"/>
                    <a:pt x="3936" y="170820"/>
                    <a:pt x="3149" y="156651"/>
                  </a:cubicBezTo>
                  <a:cubicBezTo>
                    <a:pt x="1574" y="112568"/>
                    <a:pt x="0" y="66911"/>
                    <a:pt x="0" y="22041"/>
                  </a:cubicBezTo>
                  <a:cubicBezTo>
                    <a:pt x="0" y="7085"/>
                    <a:pt x="0" y="0"/>
                    <a:pt x="12595" y="0"/>
                  </a:cubicBezTo>
                  <a:cubicBezTo>
                    <a:pt x="15744" y="0"/>
                    <a:pt x="18105" y="0"/>
                    <a:pt x="21254" y="0"/>
                  </a:cubicBezTo>
                  <a:lnTo>
                    <a:pt x="25190" y="0"/>
                  </a:lnTo>
                  <a:cubicBezTo>
                    <a:pt x="26764" y="0"/>
                    <a:pt x="27552" y="0"/>
                    <a:pt x="29126" y="0"/>
                  </a:cubicBezTo>
                  <a:cubicBezTo>
                    <a:pt x="32275" y="0"/>
                    <a:pt x="34636" y="0"/>
                    <a:pt x="37785" y="0"/>
                  </a:cubicBezTo>
                  <a:cubicBezTo>
                    <a:pt x="40934" y="0"/>
                    <a:pt x="43295" y="0"/>
                    <a:pt x="44870" y="1574"/>
                  </a:cubicBezTo>
                  <a:cubicBezTo>
                    <a:pt x="48019" y="3936"/>
                    <a:pt x="48806" y="8659"/>
                    <a:pt x="49593" y="17318"/>
                  </a:cubicBezTo>
                  <a:cubicBezTo>
                    <a:pt x="49593" y="46444"/>
                    <a:pt x="48806" y="76357"/>
                    <a:pt x="48019" y="101548"/>
                  </a:cubicBezTo>
                  <a:cubicBezTo>
                    <a:pt x="47231" y="116504"/>
                    <a:pt x="46444" y="131461"/>
                    <a:pt x="45657" y="146417"/>
                  </a:cubicBezTo>
                  <a:cubicBezTo>
                    <a:pt x="44870" y="167671"/>
                    <a:pt x="44083" y="188926"/>
                    <a:pt x="43295" y="209393"/>
                  </a:cubicBezTo>
                  <a:cubicBezTo>
                    <a:pt x="43295" y="218839"/>
                    <a:pt x="41721" y="223562"/>
                    <a:pt x="38572" y="226711"/>
                  </a:cubicBezTo>
                  <a:cubicBezTo>
                    <a:pt x="35424" y="228285"/>
                    <a:pt x="33849" y="228285"/>
                    <a:pt x="32275" y="228285"/>
                  </a:cubicBezTo>
                  <a:close/>
                  <a:moveTo>
                    <a:pt x="27552" y="220413"/>
                  </a:moveTo>
                  <a:cubicBezTo>
                    <a:pt x="28339" y="220413"/>
                    <a:pt x="29913" y="220413"/>
                    <a:pt x="31488" y="220413"/>
                  </a:cubicBezTo>
                  <a:cubicBezTo>
                    <a:pt x="32275" y="220413"/>
                    <a:pt x="32275" y="220413"/>
                    <a:pt x="32275" y="220413"/>
                  </a:cubicBezTo>
                  <a:cubicBezTo>
                    <a:pt x="33062" y="220413"/>
                    <a:pt x="33849" y="218052"/>
                    <a:pt x="34636" y="209393"/>
                  </a:cubicBezTo>
                  <a:cubicBezTo>
                    <a:pt x="35424" y="188138"/>
                    <a:pt x="36211" y="166884"/>
                    <a:pt x="36998" y="145630"/>
                  </a:cubicBezTo>
                  <a:cubicBezTo>
                    <a:pt x="37785" y="130674"/>
                    <a:pt x="38572" y="115717"/>
                    <a:pt x="39360" y="100760"/>
                  </a:cubicBezTo>
                  <a:cubicBezTo>
                    <a:pt x="40147" y="75570"/>
                    <a:pt x="41721" y="46444"/>
                    <a:pt x="40934" y="17318"/>
                  </a:cubicBezTo>
                  <a:cubicBezTo>
                    <a:pt x="40934" y="9446"/>
                    <a:pt x="39360" y="7872"/>
                    <a:pt x="39360" y="7872"/>
                  </a:cubicBezTo>
                  <a:cubicBezTo>
                    <a:pt x="39360" y="7872"/>
                    <a:pt x="38572" y="7872"/>
                    <a:pt x="38572" y="7872"/>
                  </a:cubicBezTo>
                  <a:cubicBezTo>
                    <a:pt x="35424" y="8659"/>
                    <a:pt x="32275" y="7872"/>
                    <a:pt x="29126" y="7872"/>
                  </a:cubicBezTo>
                  <a:cubicBezTo>
                    <a:pt x="27552" y="7872"/>
                    <a:pt x="26764" y="7872"/>
                    <a:pt x="25190" y="7872"/>
                  </a:cubicBezTo>
                  <a:lnTo>
                    <a:pt x="21254" y="7872"/>
                  </a:lnTo>
                  <a:cubicBezTo>
                    <a:pt x="18105" y="7872"/>
                    <a:pt x="15744" y="7872"/>
                    <a:pt x="12595" y="7872"/>
                  </a:cubicBezTo>
                  <a:cubicBezTo>
                    <a:pt x="9446" y="7872"/>
                    <a:pt x="8659" y="7872"/>
                    <a:pt x="8659" y="8659"/>
                  </a:cubicBezTo>
                  <a:cubicBezTo>
                    <a:pt x="7872" y="9446"/>
                    <a:pt x="7872" y="18105"/>
                    <a:pt x="7872" y="22829"/>
                  </a:cubicBezTo>
                  <a:cubicBezTo>
                    <a:pt x="7872" y="67698"/>
                    <a:pt x="9446" y="113355"/>
                    <a:pt x="11021" y="157438"/>
                  </a:cubicBezTo>
                  <a:cubicBezTo>
                    <a:pt x="11808" y="170820"/>
                    <a:pt x="11808" y="184203"/>
                    <a:pt x="12595" y="198372"/>
                  </a:cubicBezTo>
                  <a:cubicBezTo>
                    <a:pt x="13382" y="221200"/>
                    <a:pt x="13382" y="221200"/>
                    <a:pt x="23616" y="221200"/>
                  </a:cubicBezTo>
                  <a:cubicBezTo>
                    <a:pt x="24403" y="221200"/>
                    <a:pt x="25190" y="221200"/>
                    <a:pt x="25977" y="221200"/>
                  </a:cubicBezTo>
                  <a:cubicBezTo>
                    <a:pt x="25977" y="220413"/>
                    <a:pt x="26764" y="220413"/>
                    <a:pt x="27552" y="220413"/>
                  </a:cubicBezTo>
                  <a:close/>
                </a:path>
              </a:pathLst>
            </a:custGeom>
            <a:grpFill/>
            <a:ln w="7820" cap="flat">
              <a:solidFill>
                <a:schemeClr val="bg1"/>
              </a:solid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487EE004-9C84-4118-88A7-A5E7B87A5CEB}"/>
                </a:ext>
              </a:extLst>
            </p:cNvPr>
            <p:cNvSpPr/>
            <p:nvPr/>
          </p:nvSpPr>
          <p:spPr>
            <a:xfrm>
              <a:off x="3404282" y="6657423"/>
              <a:ext cx="48843" cy="49593"/>
            </a:xfrm>
            <a:custGeom>
              <a:avLst/>
              <a:gdLst>
                <a:gd name="connsiteX0" fmla="*/ 24403 w 48843"/>
                <a:gd name="connsiteY0" fmla="*/ 49593 h 49593"/>
                <a:gd name="connsiteX1" fmla="*/ 24403 w 48843"/>
                <a:gd name="connsiteY1" fmla="*/ 49593 h 49593"/>
                <a:gd name="connsiteX2" fmla="*/ 24403 w 48843"/>
                <a:gd name="connsiteY2" fmla="*/ 49593 h 49593"/>
                <a:gd name="connsiteX3" fmla="*/ 0 w 48843"/>
                <a:gd name="connsiteY3" fmla="*/ 24403 h 49593"/>
                <a:gd name="connsiteX4" fmla="*/ 7872 w 48843"/>
                <a:gd name="connsiteY4" fmla="*/ 7085 h 49593"/>
                <a:gd name="connsiteX5" fmla="*/ 25190 w 48843"/>
                <a:gd name="connsiteY5" fmla="*/ 0 h 49593"/>
                <a:gd name="connsiteX6" fmla="*/ 48806 w 48843"/>
                <a:gd name="connsiteY6" fmla="*/ 25190 h 49593"/>
                <a:gd name="connsiteX7" fmla="*/ 24403 w 48843"/>
                <a:gd name="connsiteY7" fmla="*/ 49593 h 49593"/>
                <a:gd name="connsiteX8" fmla="*/ 24403 w 48843"/>
                <a:gd name="connsiteY8" fmla="*/ 41721 h 49593"/>
                <a:gd name="connsiteX9" fmla="*/ 24403 w 48843"/>
                <a:gd name="connsiteY9" fmla="*/ 41721 h 49593"/>
                <a:gd name="connsiteX10" fmla="*/ 40934 w 48843"/>
                <a:gd name="connsiteY10" fmla="*/ 25190 h 49593"/>
                <a:gd name="connsiteX11" fmla="*/ 24403 w 48843"/>
                <a:gd name="connsiteY11" fmla="*/ 7872 h 49593"/>
                <a:gd name="connsiteX12" fmla="*/ 12595 w 48843"/>
                <a:gd name="connsiteY12" fmla="*/ 12595 h 49593"/>
                <a:gd name="connsiteX13" fmla="*/ 7085 w 48843"/>
                <a:gd name="connsiteY13" fmla="*/ 24403 h 49593"/>
                <a:gd name="connsiteX14" fmla="*/ 24403 w 48843"/>
                <a:gd name="connsiteY14" fmla="*/ 41721 h 49593"/>
                <a:gd name="connsiteX15" fmla="*/ 24403 w 48843"/>
                <a:gd name="connsiteY15" fmla="*/ 41721 h 4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843" h="49593">
                  <a:moveTo>
                    <a:pt x="24403" y="49593"/>
                  </a:moveTo>
                  <a:cubicBezTo>
                    <a:pt x="24403" y="49593"/>
                    <a:pt x="24403" y="49593"/>
                    <a:pt x="24403" y="49593"/>
                  </a:cubicBezTo>
                  <a:lnTo>
                    <a:pt x="24403" y="49593"/>
                  </a:lnTo>
                  <a:cubicBezTo>
                    <a:pt x="10233" y="49593"/>
                    <a:pt x="0" y="38572"/>
                    <a:pt x="0" y="24403"/>
                  </a:cubicBezTo>
                  <a:cubicBezTo>
                    <a:pt x="0" y="18105"/>
                    <a:pt x="3149" y="11808"/>
                    <a:pt x="7872" y="7085"/>
                  </a:cubicBezTo>
                  <a:cubicBezTo>
                    <a:pt x="12595" y="2362"/>
                    <a:pt x="18893" y="0"/>
                    <a:pt x="25190" y="0"/>
                  </a:cubicBezTo>
                  <a:cubicBezTo>
                    <a:pt x="37785" y="0"/>
                    <a:pt x="49593" y="12595"/>
                    <a:pt x="48806" y="25190"/>
                  </a:cubicBezTo>
                  <a:cubicBezTo>
                    <a:pt x="48806" y="38572"/>
                    <a:pt x="36998" y="49593"/>
                    <a:pt x="24403" y="49593"/>
                  </a:cubicBezTo>
                  <a:close/>
                  <a:moveTo>
                    <a:pt x="24403" y="41721"/>
                  </a:moveTo>
                  <a:cubicBezTo>
                    <a:pt x="24403" y="41721"/>
                    <a:pt x="24403" y="41721"/>
                    <a:pt x="24403" y="41721"/>
                  </a:cubicBezTo>
                  <a:cubicBezTo>
                    <a:pt x="33062" y="41721"/>
                    <a:pt x="40934" y="33849"/>
                    <a:pt x="40934" y="25190"/>
                  </a:cubicBezTo>
                  <a:cubicBezTo>
                    <a:pt x="40934" y="16531"/>
                    <a:pt x="33062" y="7872"/>
                    <a:pt x="24403" y="7872"/>
                  </a:cubicBezTo>
                  <a:cubicBezTo>
                    <a:pt x="20467" y="7872"/>
                    <a:pt x="15744" y="9446"/>
                    <a:pt x="12595" y="12595"/>
                  </a:cubicBezTo>
                  <a:cubicBezTo>
                    <a:pt x="9446" y="15744"/>
                    <a:pt x="7085" y="20467"/>
                    <a:pt x="7085" y="24403"/>
                  </a:cubicBezTo>
                  <a:cubicBezTo>
                    <a:pt x="7085" y="34636"/>
                    <a:pt x="14957" y="41721"/>
                    <a:pt x="24403" y="41721"/>
                  </a:cubicBezTo>
                  <a:lnTo>
                    <a:pt x="24403" y="41721"/>
                  </a:lnTo>
                  <a:close/>
                </a:path>
              </a:pathLst>
            </a:custGeom>
            <a:grpFill/>
            <a:ln w="7820" cap="flat">
              <a:solidFill>
                <a:schemeClr val="bg1"/>
              </a:solid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423FAB36-F98E-4050-8C52-006B8DCDE35A}"/>
                </a:ext>
              </a:extLst>
            </p:cNvPr>
            <p:cNvSpPr/>
            <p:nvPr/>
          </p:nvSpPr>
          <p:spPr>
            <a:xfrm>
              <a:off x="2827416" y="6036198"/>
              <a:ext cx="394041" cy="249671"/>
            </a:xfrm>
            <a:custGeom>
              <a:avLst/>
              <a:gdLst>
                <a:gd name="connsiteX0" fmla="*/ 291903 w 394041"/>
                <a:gd name="connsiteY0" fmla="*/ 249671 h 249671"/>
                <a:gd name="connsiteX1" fmla="*/ 239949 w 394041"/>
                <a:gd name="connsiteY1" fmla="*/ 249671 h 249671"/>
                <a:gd name="connsiteX2" fmla="*/ 195866 w 394041"/>
                <a:gd name="connsiteY2" fmla="*/ 249671 h 249671"/>
                <a:gd name="connsiteX3" fmla="*/ 147060 w 394041"/>
                <a:gd name="connsiteY3" fmla="*/ 249671 h 249671"/>
                <a:gd name="connsiteX4" fmla="*/ 30556 w 394041"/>
                <a:gd name="connsiteY4" fmla="*/ 249671 h 249671"/>
                <a:gd name="connsiteX5" fmla="*/ 1430 w 394041"/>
                <a:gd name="connsiteY5" fmla="*/ 222907 h 249671"/>
                <a:gd name="connsiteX6" fmla="*/ 643 w 394041"/>
                <a:gd name="connsiteY6" fmla="*/ 193781 h 249671"/>
                <a:gd name="connsiteX7" fmla="*/ 3004 w 394041"/>
                <a:gd name="connsiteY7" fmla="*/ 104041 h 249671"/>
                <a:gd name="connsiteX8" fmla="*/ 119508 w 394041"/>
                <a:gd name="connsiteY8" fmla="*/ 919 h 249671"/>
                <a:gd name="connsiteX9" fmla="*/ 173825 w 394041"/>
                <a:gd name="connsiteY9" fmla="*/ 919 h 249671"/>
                <a:gd name="connsiteX10" fmla="*/ 265926 w 394041"/>
                <a:gd name="connsiteY10" fmla="*/ 132 h 249671"/>
                <a:gd name="connsiteX11" fmla="*/ 354091 w 394041"/>
                <a:gd name="connsiteY11" fmla="*/ 33194 h 249671"/>
                <a:gd name="connsiteX12" fmla="*/ 393451 w 394041"/>
                <a:gd name="connsiteY12" fmla="*/ 122934 h 249671"/>
                <a:gd name="connsiteX13" fmla="*/ 393451 w 394041"/>
                <a:gd name="connsiteY13" fmla="*/ 218971 h 249671"/>
                <a:gd name="connsiteX14" fmla="*/ 361963 w 394041"/>
                <a:gd name="connsiteY14" fmla="*/ 249671 h 249671"/>
                <a:gd name="connsiteX15" fmla="*/ 291903 w 394041"/>
                <a:gd name="connsiteY15" fmla="*/ 249671 h 249671"/>
                <a:gd name="connsiteX16" fmla="*/ 195866 w 394041"/>
                <a:gd name="connsiteY16" fmla="*/ 241799 h 249671"/>
                <a:gd name="connsiteX17" fmla="*/ 239949 w 394041"/>
                <a:gd name="connsiteY17" fmla="*/ 241799 h 249671"/>
                <a:gd name="connsiteX18" fmla="*/ 361176 w 394041"/>
                <a:gd name="connsiteY18" fmla="*/ 241799 h 249671"/>
                <a:gd name="connsiteX19" fmla="*/ 385579 w 394041"/>
                <a:gd name="connsiteY19" fmla="*/ 218971 h 249671"/>
                <a:gd name="connsiteX20" fmla="*/ 385579 w 394041"/>
                <a:gd name="connsiteY20" fmla="*/ 122934 h 249671"/>
                <a:gd name="connsiteX21" fmla="*/ 349368 w 394041"/>
                <a:gd name="connsiteY21" fmla="*/ 38704 h 249671"/>
                <a:gd name="connsiteX22" fmla="*/ 267500 w 394041"/>
                <a:gd name="connsiteY22" fmla="*/ 8004 h 249671"/>
                <a:gd name="connsiteX23" fmla="*/ 174612 w 394041"/>
                <a:gd name="connsiteY23" fmla="*/ 8791 h 249671"/>
                <a:gd name="connsiteX24" fmla="*/ 120296 w 394041"/>
                <a:gd name="connsiteY24" fmla="*/ 8791 h 249671"/>
                <a:gd name="connsiteX25" fmla="*/ 11663 w 394041"/>
                <a:gd name="connsiteY25" fmla="*/ 104828 h 249671"/>
                <a:gd name="connsiteX26" fmla="*/ 9302 w 394041"/>
                <a:gd name="connsiteY26" fmla="*/ 193781 h 249671"/>
                <a:gd name="connsiteX27" fmla="*/ 10089 w 394041"/>
                <a:gd name="connsiteY27" fmla="*/ 222907 h 249671"/>
                <a:gd name="connsiteX28" fmla="*/ 31343 w 394041"/>
                <a:gd name="connsiteY28" fmla="*/ 241799 h 249671"/>
                <a:gd name="connsiteX29" fmla="*/ 147847 w 394041"/>
                <a:gd name="connsiteY29" fmla="*/ 241799 h 249671"/>
                <a:gd name="connsiteX30" fmla="*/ 195866 w 394041"/>
                <a:gd name="connsiteY30" fmla="*/ 241799 h 2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4041" h="249671">
                  <a:moveTo>
                    <a:pt x="291903" y="249671"/>
                  </a:moveTo>
                  <a:cubicBezTo>
                    <a:pt x="274585" y="249671"/>
                    <a:pt x="257267" y="249671"/>
                    <a:pt x="239949" y="249671"/>
                  </a:cubicBezTo>
                  <a:lnTo>
                    <a:pt x="195866" y="249671"/>
                  </a:lnTo>
                  <a:lnTo>
                    <a:pt x="147060" y="249671"/>
                  </a:lnTo>
                  <a:cubicBezTo>
                    <a:pt x="108488" y="249671"/>
                    <a:pt x="69128" y="249671"/>
                    <a:pt x="30556" y="249671"/>
                  </a:cubicBezTo>
                  <a:cubicBezTo>
                    <a:pt x="11663" y="249671"/>
                    <a:pt x="2217" y="241012"/>
                    <a:pt x="1430" y="222907"/>
                  </a:cubicBezTo>
                  <a:cubicBezTo>
                    <a:pt x="1430" y="213461"/>
                    <a:pt x="1430" y="203227"/>
                    <a:pt x="643" y="193781"/>
                  </a:cubicBezTo>
                  <a:cubicBezTo>
                    <a:pt x="-144" y="164655"/>
                    <a:pt x="-932" y="133954"/>
                    <a:pt x="3004" y="104041"/>
                  </a:cubicBezTo>
                  <a:cubicBezTo>
                    <a:pt x="10089" y="46576"/>
                    <a:pt x="61256" y="919"/>
                    <a:pt x="119508" y="919"/>
                  </a:cubicBezTo>
                  <a:cubicBezTo>
                    <a:pt x="137614" y="919"/>
                    <a:pt x="155719" y="919"/>
                    <a:pt x="173825" y="919"/>
                  </a:cubicBezTo>
                  <a:cubicBezTo>
                    <a:pt x="203738" y="919"/>
                    <a:pt x="235225" y="1706"/>
                    <a:pt x="265926" y="132"/>
                  </a:cubicBezTo>
                  <a:cubicBezTo>
                    <a:pt x="298201" y="-1442"/>
                    <a:pt x="330475" y="11153"/>
                    <a:pt x="354091" y="33194"/>
                  </a:cubicBezTo>
                  <a:cubicBezTo>
                    <a:pt x="378494" y="56023"/>
                    <a:pt x="391876" y="87510"/>
                    <a:pt x="393451" y="122934"/>
                  </a:cubicBezTo>
                  <a:cubicBezTo>
                    <a:pt x="394238" y="153634"/>
                    <a:pt x="394238" y="185122"/>
                    <a:pt x="393451" y="218971"/>
                  </a:cubicBezTo>
                  <a:cubicBezTo>
                    <a:pt x="393451" y="241012"/>
                    <a:pt x="384004" y="249671"/>
                    <a:pt x="361963" y="249671"/>
                  </a:cubicBezTo>
                  <a:cubicBezTo>
                    <a:pt x="338347" y="249671"/>
                    <a:pt x="314732" y="249671"/>
                    <a:pt x="291903" y="249671"/>
                  </a:cubicBezTo>
                  <a:close/>
                  <a:moveTo>
                    <a:pt x="195866" y="241799"/>
                  </a:moveTo>
                  <a:lnTo>
                    <a:pt x="239949" y="241799"/>
                  </a:lnTo>
                  <a:cubicBezTo>
                    <a:pt x="280095" y="241799"/>
                    <a:pt x="321029" y="241799"/>
                    <a:pt x="361176" y="241799"/>
                  </a:cubicBezTo>
                  <a:cubicBezTo>
                    <a:pt x="379281" y="241799"/>
                    <a:pt x="384792" y="236289"/>
                    <a:pt x="385579" y="218971"/>
                  </a:cubicBezTo>
                  <a:cubicBezTo>
                    <a:pt x="386366" y="185122"/>
                    <a:pt x="386366" y="154421"/>
                    <a:pt x="385579" y="122934"/>
                  </a:cubicBezTo>
                  <a:cubicBezTo>
                    <a:pt x="384792" y="89872"/>
                    <a:pt x="371409" y="59958"/>
                    <a:pt x="349368" y="38704"/>
                  </a:cubicBezTo>
                  <a:cubicBezTo>
                    <a:pt x="327327" y="18237"/>
                    <a:pt x="297413" y="6430"/>
                    <a:pt x="267500" y="8004"/>
                  </a:cubicBezTo>
                  <a:cubicBezTo>
                    <a:pt x="236800" y="9578"/>
                    <a:pt x="205312" y="8791"/>
                    <a:pt x="174612" y="8791"/>
                  </a:cubicBezTo>
                  <a:cubicBezTo>
                    <a:pt x="156506" y="8791"/>
                    <a:pt x="138401" y="8791"/>
                    <a:pt x="120296" y="8791"/>
                  </a:cubicBezTo>
                  <a:cubicBezTo>
                    <a:pt x="65980" y="9578"/>
                    <a:pt x="17961" y="51299"/>
                    <a:pt x="11663" y="104828"/>
                  </a:cubicBezTo>
                  <a:cubicBezTo>
                    <a:pt x="7727" y="133954"/>
                    <a:pt x="8515" y="164655"/>
                    <a:pt x="9302" y="193781"/>
                  </a:cubicBezTo>
                  <a:cubicBezTo>
                    <a:pt x="9302" y="203227"/>
                    <a:pt x="10089" y="213461"/>
                    <a:pt x="10089" y="222907"/>
                  </a:cubicBezTo>
                  <a:cubicBezTo>
                    <a:pt x="10089" y="236289"/>
                    <a:pt x="16387" y="241799"/>
                    <a:pt x="31343" y="241799"/>
                  </a:cubicBezTo>
                  <a:cubicBezTo>
                    <a:pt x="69915" y="241799"/>
                    <a:pt x="109275" y="241799"/>
                    <a:pt x="147847" y="241799"/>
                  </a:cubicBezTo>
                  <a:lnTo>
                    <a:pt x="195866" y="241799"/>
                  </a:lnTo>
                  <a:close/>
                </a:path>
              </a:pathLst>
            </a:custGeom>
            <a:grpFill/>
            <a:ln w="7820" cap="flat">
              <a:solidFill>
                <a:schemeClr val="bg1"/>
              </a:solid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68692924-1000-41FF-9B96-67FDE770E6DB}"/>
                </a:ext>
              </a:extLst>
            </p:cNvPr>
            <p:cNvSpPr/>
            <p:nvPr/>
          </p:nvSpPr>
          <p:spPr>
            <a:xfrm>
              <a:off x="2939827" y="5845043"/>
              <a:ext cx="169304" cy="169245"/>
            </a:xfrm>
            <a:custGeom>
              <a:avLst/>
              <a:gdLst>
                <a:gd name="connsiteX0" fmla="*/ 83455 w 169304"/>
                <a:gd name="connsiteY0" fmla="*/ 169246 h 169245"/>
                <a:gd name="connsiteX1" fmla="*/ 82668 w 169304"/>
                <a:gd name="connsiteY1" fmla="*/ 169246 h 169245"/>
                <a:gd name="connsiteX2" fmla="*/ 13 w 169304"/>
                <a:gd name="connsiteY2" fmla="*/ 83442 h 169245"/>
                <a:gd name="connsiteX3" fmla="*/ 13 w 169304"/>
                <a:gd name="connsiteY3" fmla="*/ 83442 h 169245"/>
                <a:gd name="connsiteX4" fmla="*/ 83455 w 169304"/>
                <a:gd name="connsiteY4" fmla="*/ 0 h 169245"/>
                <a:gd name="connsiteX5" fmla="*/ 83455 w 169304"/>
                <a:gd name="connsiteY5" fmla="*/ 0 h 169245"/>
                <a:gd name="connsiteX6" fmla="*/ 144856 w 169304"/>
                <a:gd name="connsiteY6" fmla="*/ 26764 h 169245"/>
                <a:gd name="connsiteX7" fmla="*/ 169258 w 169304"/>
                <a:gd name="connsiteY7" fmla="*/ 86591 h 169245"/>
                <a:gd name="connsiteX8" fmla="*/ 83455 w 169304"/>
                <a:gd name="connsiteY8" fmla="*/ 169246 h 169245"/>
                <a:gd name="connsiteX9" fmla="*/ 7097 w 169304"/>
                <a:gd name="connsiteY9" fmla="*/ 83442 h 169245"/>
                <a:gd name="connsiteX10" fmla="*/ 81880 w 169304"/>
                <a:gd name="connsiteY10" fmla="*/ 161374 h 169245"/>
                <a:gd name="connsiteX11" fmla="*/ 82668 w 169304"/>
                <a:gd name="connsiteY11" fmla="*/ 161374 h 169245"/>
                <a:gd name="connsiteX12" fmla="*/ 160599 w 169304"/>
                <a:gd name="connsiteY12" fmla="*/ 85804 h 169245"/>
                <a:gd name="connsiteX13" fmla="*/ 138558 w 169304"/>
                <a:gd name="connsiteY13" fmla="*/ 31488 h 169245"/>
                <a:gd name="connsiteX14" fmla="*/ 82668 w 169304"/>
                <a:gd name="connsiteY14" fmla="*/ 7085 h 169245"/>
                <a:gd name="connsiteX15" fmla="*/ 82668 w 169304"/>
                <a:gd name="connsiteY15" fmla="*/ 7085 h 169245"/>
                <a:gd name="connsiteX16" fmla="*/ 7097 w 169304"/>
                <a:gd name="connsiteY16" fmla="*/ 83442 h 169245"/>
                <a:gd name="connsiteX17" fmla="*/ 7097 w 169304"/>
                <a:gd name="connsiteY17" fmla="*/ 83442 h 16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304" h="169245">
                  <a:moveTo>
                    <a:pt x="83455" y="169246"/>
                  </a:moveTo>
                  <a:cubicBezTo>
                    <a:pt x="83455" y="169246"/>
                    <a:pt x="82668" y="169246"/>
                    <a:pt x="82668" y="169246"/>
                  </a:cubicBezTo>
                  <a:cubicBezTo>
                    <a:pt x="35436" y="168459"/>
                    <a:pt x="-775" y="131461"/>
                    <a:pt x="13" y="83442"/>
                  </a:cubicBezTo>
                  <a:lnTo>
                    <a:pt x="13" y="83442"/>
                  </a:lnTo>
                  <a:cubicBezTo>
                    <a:pt x="13" y="36998"/>
                    <a:pt x="37011" y="0"/>
                    <a:pt x="83455" y="0"/>
                  </a:cubicBezTo>
                  <a:cubicBezTo>
                    <a:pt x="83455" y="0"/>
                    <a:pt x="83455" y="0"/>
                    <a:pt x="83455" y="0"/>
                  </a:cubicBezTo>
                  <a:cubicBezTo>
                    <a:pt x="106283" y="0"/>
                    <a:pt x="128325" y="9446"/>
                    <a:pt x="144856" y="26764"/>
                  </a:cubicBezTo>
                  <a:cubicBezTo>
                    <a:pt x="160599" y="43295"/>
                    <a:pt x="170046" y="65337"/>
                    <a:pt x="169258" y="86591"/>
                  </a:cubicBezTo>
                  <a:cubicBezTo>
                    <a:pt x="167684" y="132248"/>
                    <a:pt x="129899" y="169246"/>
                    <a:pt x="83455" y="169246"/>
                  </a:cubicBezTo>
                  <a:close/>
                  <a:moveTo>
                    <a:pt x="7097" y="83442"/>
                  </a:moveTo>
                  <a:cubicBezTo>
                    <a:pt x="7097" y="127525"/>
                    <a:pt x="39372" y="161374"/>
                    <a:pt x="81880" y="161374"/>
                  </a:cubicBezTo>
                  <a:cubicBezTo>
                    <a:pt x="81880" y="161374"/>
                    <a:pt x="82668" y="161374"/>
                    <a:pt x="82668" y="161374"/>
                  </a:cubicBezTo>
                  <a:cubicBezTo>
                    <a:pt x="124389" y="161374"/>
                    <a:pt x="159025" y="127525"/>
                    <a:pt x="160599" y="85804"/>
                  </a:cubicBezTo>
                  <a:cubicBezTo>
                    <a:pt x="161387" y="66124"/>
                    <a:pt x="152727" y="46444"/>
                    <a:pt x="138558" y="31488"/>
                  </a:cubicBezTo>
                  <a:cubicBezTo>
                    <a:pt x="123601" y="15744"/>
                    <a:pt x="103135" y="7085"/>
                    <a:pt x="82668" y="7085"/>
                  </a:cubicBezTo>
                  <a:cubicBezTo>
                    <a:pt x="82668" y="7085"/>
                    <a:pt x="82668" y="7085"/>
                    <a:pt x="82668" y="7085"/>
                  </a:cubicBezTo>
                  <a:cubicBezTo>
                    <a:pt x="40946" y="7872"/>
                    <a:pt x="7884" y="40934"/>
                    <a:pt x="7097" y="83442"/>
                  </a:cubicBezTo>
                  <a:lnTo>
                    <a:pt x="7097" y="83442"/>
                  </a:lnTo>
                  <a:close/>
                </a:path>
              </a:pathLst>
            </a:custGeom>
            <a:grpFill/>
            <a:ln w="7820" cap="flat">
              <a:solidFill>
                <a:schemeClr val="bg1"/>
              </a:solidFill>
              <a:prstDash val="solid"/>
              <a:miter/>
            </a:ln>
          </p:spPr>
          <p:txBody>
            <a:bodyPr rtlCol="0" anchor="ctr"/>
            <a:lstStyle/>
            <a:p>
              <a:endParaRPr lang="en-IN"/>
            </a:p>
          </p:txBody>
        </p:sp>
      </p:grpSp>
      <p:grpSp>
        <p:nvGrpSpPr>
          <p:cNvPr id="110" name="Graphic 40">
            <a:extLst>
              <a:ext uri="{FF2B5EF4-FFF2-40B4-BE49-F238E27FC236}">
                <a16:creationId xmlns:a16="http://schemas.microsoft.com/office/drawing/2014/main" id="{E9E38059-E403-4FB5-AECA-594BDC73FE6F}"/>
              </a:ext>
            </a:extLst>
          </p:cNvPr>
          <p:cNvGrpSpPr/>
          <p:nvPr/>
        </p:nvGrpSpPr>
        <p:grpSpPr>
          <a:xfrm>
            <a:off x="5204856" y="3148616"/>
            <a:ext cx="588045" cy="704682"/>
            <a:chOff x="530505" y="5428535"/>
            <a:chExt cx="1041758" cy="1248388"/>
          </a:xfrm>
          <a:solidFill>
            <a:schemeClr val="bg1"/>
          </a:solidFill>
        </p:grpSpPr>
        <p:sp>
          <p:nvSpPr>
            <p:cNvPr id="111" name="Freeform: Shape 110">
              <a:extLst>
                <a:ext uri="{FF2B5EF4-FFF2-40B4-BE49-F238E27FC236}">
                  <a16:creationId xmlns:a16="http://schemas.microsoft.com/office/drawing/2014/main" id="{7087E8F4-6468-4070-B75D-CD4C90A52595}"/>
                </a:ext>
              </a:extLst>
            </p:cNvPr>
            <p:cNvSpPr/>
            <p:nvPr/>
          </p:nvSpPr>
          <p:spPr>
            <a:xfrm>
              <a:off x="530505" y="5747950"/>
              <a:ext cx="1041757" cy="928972"/>
            </a:xfrm>
            <a:custGeom>
              <a:avLst/>
              <a:gdLst>
                <a:gd name="connsiteX0" fmla="*/ 1003015 w 1041757"/>
                <a:gd name="connsiteY0" fmla="*/ 928973 h 928972"/>
                <a:gd name="connsiteX1" fmla="*/ 37882 w 1041757"/>
                <a:gd name="connsiteY1" fmla="*/ 928973 h 928972"/>
                <a:gd name="connsiteX2" fmla="*/ 5166 w 1041757"/>
                <a:gd name="connsiteY2" fmla="*/ 910032 h 928972"/>
                <a:gd name="connsiteX3" fmla="*/ 5166 w 1041757"/>
                <a:gd name="connsiteY3" fmla="*/ 872150 h 928972"/>
                <a:gd name="connsiteX4" fmla="*/ 480414 w 1041757"/>
                <a:gd name="connsiteY4" fmla="*/ 19802 h 928972"/>
                <a:gd name="connsiteX5" fmla="*/ 513130 w 1041757"/>
                <a:gd name="connsiteY5" fmla="*/ 0 h 928972"/>
                <a:gd name="connsiteX6" fmla="*/ 546708 w 1041757"/>
                <a:gd name="connsiteY6" fmla="*/ 18941 h 928972"/>
                <a:gd name="connsiteX7" fmla="*/ 1036592 w 1041757"/>
                <a:gd name="connsiteY7" fmla="*/ 871289 h 928972"/>
                <a:gd name="connsiteX8" fmla="*/ 1036592 w 1041757"/>
                <a:gd name="connsiteY8" fmla="*/ 909171 h 928972"/>
                <a:gd name="connsiteX9" fmla="*/ 1003015 w 1041757"/>
                <a:gd name="connsiteY9" fmla="*/ 928973 h 928972"/>
                <a:gd name="connsiteX10" fmla="*/ 12053 w 1041757"/>
                <a:gd name="connsiteY10" fmla="*/ 876454 h 928972"/>
                <a:gd name="connsiteX11" fmla="*/ 12053 w 1041757"/>
                <a:gd name="connsiteY11" fmla="*/ 905727 h 928972"/>
                <a:gd name="connsiteX12" fmla="*/ 37882 w 1041757"/>
                <a:gd name="connsiteY12" fmla="*/ 920363 h 928972"/>
                <a:gd name="connsiteX13" fmla="*/ 1003015 w 1041757"/>
                <a:gd name="connsiteY13" fmla="*/ 920363 h 928972"/>
                <a:gd name="connsiteX14" fmla="*/ 1028844 w 1041757"/>
                <a:gd name="connsiteY14" fmla="*/ 905727 h 928972"/>
                <a:gd name="connsiteX15" fmla="*/ 1028844 w 1041757"/>
                <a:gd name="connsiteY15" fmla="*/ 876454 h 928972"/>
                <a:gd name="connsiteX16" fmla="*/ 538959 w 1041757"/>
                <a:gd name="connsiteY16" fmla="*/ 24107 h 928972"/>
                <a:gd name="connsiteX17" fmla="*/ 513130 w 1041757"/>
                <a:gd name="connsiteY17" fmla="*/ 9471 h 928972"/>
                <a:gd name="connsiteX18" fmla="*/ 487302 w 1041757"/>
                <a:gd name="connsiteY18" fmla="*/ 24968 h 928972"/>
                <a:gd name="connsiteX19" fmla="*/ 12053 w 1041757"/>
                <a:gd name="connsiteY19" fmla="*/ 876454 h 92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1757" h="928972">
                  <a:moveTo>
                    <a:pt x="1003015" y="928973"/>
                  </a:moveTo>
                  <a:lnTo>
                    <a:pt x="37882" y="928973"/>
                  </a:lnTo>
                  <a:cubicBezTo>
                    <a:pt x="24107" y="928973"/>
                    <a:pt x="12053" y="922085"/>
                    <a:pt x="5166" y="910032"/>
                  </a:cubicBezTo>
                  <a:cubicBezTo>
                    <a:pt x="-1722" y="897978"/>
                    <a:pt x="-1722" y="884203"/>
                    <a:pt x="5166" y="872150"/>
                  </a:cubicBezTo>
                  <a:lnTo>
                    <a:pt x="480414" y="19802"/>
                  </a:lnTo>
                  <a:cubicBezTo>
                    <a:pt x="487302" y="7749"/>
                    <a:pt x="499355" y="0"/>
                    <a:pt x="513130" y="0"/>
                  </a:cubicBezTo>
                  <a:cubicBezTo>
                    <a:pt x="526906" y="0"/>
                    <a:pt x="539820" y="6888"/>
                    <a:pt x="546708" y="18941"/>
                  </a:cubicBezTo>
                  <a:lnTo>
                    <a:pt x="1036592" y="871289"/>
                  </a:lnTo>
                  <a:cubicBezTo>
                    <a:pt x="1043480" y="883342"/>
                    <a:pt x="1043480" y="897118"/>
                    <a:pt x="1036592" y="909171"/>
                  </a:cubicBezTo>
                  <a:cubicBezTo>
                    <a:pt x="1028844" y="922085"/>
                    <a:pt x="1016790" y="928973"/>
                    <a:pt x="1003015" y="928973"/>
                  </a:cubicBezTo>
                  <a:close/>
                  <a:moveTo>
                    <a:pt x="12053" y="876454"/>
                  </a:moveTo>
                  <a:cubicBezTo>
                    <a:pt x="6888" y="885925"/>
                    <a:pt x="6888" y="896257"/>
                    <a:pt x="12053" y="905727"/>
                  </a:cubicBezTo>
                  <a:cubicBezTo>
                    <a:pt x="17219" y="915198"/>
                    <a:pt x="26690" y="920363"/>
                    <a:pt x="37882" y="920363"/>
                  </a:cubicBezTo>
                  <a:lnTo>
                    <a:pt x="1003015" y="920363"/>
                  </a:lnTo>
                  <a:cubicBezTo>
                    <a:pt x="1013346" y="920363"/>
                    <a:pt x="1022817" y="915198"/>
                    <a:pt x="1028844" y="905727"/>
                  </a:cubicBezTo>
                  <a:cubicBezTo>
                    <a:pt x="1034870" y="896257"/>
                    <a:pt x="1034009" y="885925"/>
                    <a:pt x="1028844" y="876454"/>
                  </a:cubicBezTo>
                  <a:lnTo>
                    <a:pt x="538959" y="24107"/>
                  </a:lnTo>
                  <a:cubicBezTo>
                    <a:pt x="533793" y="14636"/>
                    <a:pt x="524323" y="9471"/>
                    <a:pt x="513130" y="9471"/>
                  </a:cubicBezTo>
                  <a:cubicBezTo>
                    <a:pt x="501938" y="9471"/>
                    <a:pt x="492467" y="15497"/>
                    <a:pt x="487302" y="24968"/>
                  </a:cubicBezTo>
                  <a:lnTo>
                    <a:pt x="12053" y="876454"/>
                  </a:lnTo>
                  <a:close/>
                </a:path>
              </a:pathLst>
            </a:custGeom>
            <a:grpFill/>
            <a:ln w="8580" cap="flat">
              <a:solidFill>
                <a:schemeClr val="bg1"/>
              </a:solid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2E4B5D3A-43AB-4AC5-8EC7-D3BA7C039D03}"/>
                </a:ext>
              </a:extLst>
            </p:cNvPr>
            <p:cNvSpPr/>
            <p:nvPr/>
          </p:nvSpPr>
          <p:spPr>
            <a:xfrm>
              <a:off x="769851" y="6335123"/>
              <a:ext cx="452863" cy="267757"/>
            </a:xfrm>
            <a:custGeom>
              <a:avLst/>
              <a:gdLst>
                <a:gd name="connsiteX0" fmla="*/ 452863 w 452863"/>
                <a:gd name="connsiteY0" fmla="*/ 267758 h 267757"/>
                <a:gd name="connsiteX1" fmla="*/ 0 w 452863"/>
                <a:gd name="connsiteY1" fmla="*/ 267758 h 267757"/>
                <a:gd name="connsiteX2" fmla="*/ 4305 w 452863"/>
                <a:gd name="connsiteY2" fmla="*/ 260870 h 267757"/>
                <a:gd name="connsiteX3" fmla="*/ 182523 w 452863"/>
                <a:gd name="connsiteY3" fmla="*/ 166165 h 267757"/>
                <a:gd name="connsiteX4" fmla="*/ 208352 w 452863"/>
                <a:gd name="connsiteY4" fmla="*/ 123978 h 267757"/>
                <a:gd name="connsiteX5" fmla="*/ 222127 w 452863"/>
                <a:gd name="connsiteY5" fmla="*/ 3444 h 267757"/>
                <a:gd name="connsiteX6" fmla="*/ 222988 w 452863"/>
                <a:gd name="connsiteY6" fmla="*/ 0 h 267757"/>
                <a:gd name="connsiteX7" fmla="*/ 241929 w 452863"/>
                <a:gd name="connsiteY7" fmla="*/ 0 h 267757"/>
                <a:gd name="connsiteX8" fmla="*/ 241068 w 452863"/>
                <a:gd name="connsiteY8" fmla="*/ 5166 h 267757"/>
                <a:gd name="connsiteX9" fmla="*/ 233319 w 452863"/>
                <a:gd name="connsiteY9" fmla="*/ 64572 h 267757"/>
                <a:gd name="connsiteX10" fmla="*/ 233319 w 452863"/>
                <a:gd name="connsiteY10" fmla="*/ 123978 h 267757"/>
                <a:gd name="connsiteX11" fmla="*/ 243651 w 452863"/>
                <a:gd name="connsiteY11" fmla="*/ 160138 h 267757"/>
                <a:gd name="connsiteX12" fmla="*/ 271201 w 452863"/>
                <a:gd name="connsiteY12" fmla="*/ 170470 h 267757"/>
                <a:gd name="connsiteX13" fmla="*/ 447698 w 452863"/>
                <a:gd name="connsiteY13" fmla="*/ 260870 h 267757"/>
                <a:gd name="connsiteX14" fmla="*/ 452863 w 452863"/>
                <a:gd name="connsiteY14" fmla="*/ 267758 h 267757"/>
                <a:gd name="connsiteX15" fmla="*/ 16358 w 452863"/>
                <a:gd name="connsiteY15" fmla="*/ 259148 h 267757"/>
                <a:gd name="connsiteX16" fmla="*/ 436505 w 452863"/>
                <a:gd name="connsiteY16" fmla="*/ 259148 h 267757"/>
                <a:gd name="connsiteX17" fmla="*/ 271201 w 452863"/>
                <a:gd name="connsiteY17" fmla="*/ 179079 h 267757"/>
                <a:gd name="connsiteX18" fmla="*/ 271201 w 452863"/>
                <a:gd name="connsiteY18" fmla="*/ 179079 h 267757"/>
                <a:gd name="connsiteX19" fmla="*/ 238485 w 452863"/>
                <a:gd name="connsiteY19" fmla="*/ 166165 h 267757"/>
                <a:gd name="connsiteX20" fmla="*/ 225571 w 452863"/>
                <a:gd name="connsiteY20" fmla="*/ 123978 h 267757"/>
                <a:gd name="connsiteX21" fmla="*/ 225571 w 452863"/>
                <a:gd name="connsiteY21" fmla="*/ 65433 h 267757"/>
                <a:gd name="connsiteX22" fmla="*/ 232458 w 452863"/>
                <a:gd name="connsiteY22" fmla="*/ 9471 h 267757"/>
                <a:gd name="connsiteX23" fmla="*/ 230736 w 452863"/>
                <a:gd name="connsiteY23" fmla="*/ 9471 h 267757"/>
                <a:gd name="connsiteX24" fmla="*/ 217822 w 452863"/>
                <a:gd name="connsiteY24" fmla="*/ 124839 h 267757"/>
                <a:gd name="connsiteX25" fmla="*/ 184245 w 452863"/>
                <a:gd name="connsiteY25" fmla="*/ 175635 h 267757"/>
                <a:gd name="connsiteX26" fmla="*/ 16358 w 452863"/>
                <a:gd name="connsiteY26" fmla="*/ 259148 h 26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2863" h="267757">
                  <a:moveTo>
                    <a:pt x="452863" y="267758"/>
                  </a:moveTo>
                  <a:lnTo>
                    <a:pt x="0" y="267758"/>
                  </a:lnTo>
                  <a:lnTo>
                    <a:pt x="4305" y="260870"/>
                  </a:lnTo>
                  <a:cubicBezTo>
                    <a:pt x="6027" y="258287"/>
                    <a:pt x="50796" y="186828"/>
                    <a:pt x="182523" y="166165"/>
                  </a:cubicBezTo>
                  <a:cubicBezTo>
                    <a:pt x="183384" y="166165"/>
                    <a:pt x="208352" y="161860"/>
                    <a:pt x="208352" y="123978"/>
                  </a:cubicBezTo>
                  <a:cubicBezTo>
                    <a:pt x="208352" y="119673"/>
                    <a:pt x="215239" y="27551"/>
                    <a:pt x="222127" y="3444"/>
                  </a:cubicBezTo>
                  <a:lnTo>
                    <a:pt x="222988" y="0"/>
                  </a:lnTo>
                  <a:lnTo>
                    <a:pt x="241929" y="0"/>
                  </a:lnTo>
                  <a:lnTo>
                    <a:pt x="241068" y="5166"/>
                  </a:lnTo>
                  <a:cubicBezTo>
                    <a:pt x="241068" y="5166"/>
                    <a:pt x="233319" y="43909"/>
                    <a:pt x="233319" y="64572"/>
                  </a:cubicBezTo>
                  <a:lnTo>
                    <a:pt x="233319" y="123978"/>
                  </a:lnTo>
                  <a:cubicBezTo>
                    <a:pt x="233319" y="124839"/>
                    <a:pt x="231597" y="146363"/>
                    <a:pt x="243651" y="160138"/>
                  </a:cubicBezTo>
                  <a:cubicBezTo>
                    <a:pt x="249678" y="167026"/>
                    <a:pt x="259148" y="170470"/>
                    <a:pt x="271201" y="170470"/>
                  </a:cubicBezTo>
                  <a:cubicBezTo>
                    <a:pt x="276367" y="171330"/>
                    <a:pt x="396901" y="184245"/>
                    <a:pt x="447698" y="260870"/>
                  </a:cubicBezTo>
                  <a:lnTo>
                    <a:pt x="452863" y="267758"/>
                  </a:lnTo>
                  <a:close/>
                  <a:moveTo>
                    <a:pt x="16358" y="259148"/>
                  </a:moveTo>
                  <a:lnTo>
                    <a:pt x="436505" y="259148"/>
                  </a:lnTo>
                  <a:cubicBezTo>
                    <a:pt x="384848" y="191132"/>
                    <a:pt x="272062" y="179079"/>
                    <a:pt x="271201" y="179079"/>
                  </a:cubicBezTo>
                  <a:cubicBezTo>
                    <a:pt x="271201" y="179079"/>
                    <a:pt x="271201" y="179079"/>
                    <a:pt x="271201" y="179079"/>
                  </a:cubicBezTo>
                  <a:cubicBezTo>
                    <a:pt x="257426" y="179079"/>
                    <a:pt x="246234" y="174774"/>
                    <a:pt x="238485" y="166165"/>
                  </a:cubicBezTo>
                  <a:cubicBezTo>
                    <a:pt x="223849" y="149807"/>
                    <a:pt x="225571" y="124839"/>
                    <a:pt x="225571" y="123978"/>
                  </a:cubicBezTo>
                  <a:lnTo>
                    <a:pt x="225571" y="65433"/>
                  </a:lnTo>
                  <a:cubicBezTo>
                    <a:pt x="225571" y="48214"/>
                    <a:pt x="229876" y="20663"/>
                    <a:pt x="232458" y="9471"/>
                  </a:cubicBezTo>
                  <a:lnTo>
                    <a:pt x="230736" y="9471"/>
                  </a:lnTo>
                  <a:cubicBezTo>
                    <a:pt x="223849" y="37021"/>
                    <a:pt x="217822" y="123978"/>
                    <a:pt x="217822" y="124839"/>
                  </a:cubicBezTo>
                  <a:cubicBezTo>
                    <a:pt x="217822" y="169609"/>
                    <a:pt x="185106" y="175635"/>
                    <a:pt x="184245" y="175635"/>
                  </a:cubicBezTo>
                  <a:cubicBezTo>
                    <a:pt x="79208" y="191993"/>
                    <a:pt x="30994" y="241929"/>
                    <a:pt x="16358" y="259148"/>
                  </a:cubicBezTo>
                  <a:close/>
                </a:path>
              </a:pathLst>
            </a:custGeom>
            <a:grpFill/>
            <a:ln w="8580" cap="flat">
              <a:solidFill>
                <a:schemeClr val="bg1"/>
              </a:solid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9894D382-9C6F-49E3-AD55-B2AFD6EB852C}"/>
                </a:ext>
              </a:extLst>
            </p:cNvPr>
            <p:cNvSpPr/>
            <p:nvPr/>
          </p:nvSpPr>
          <p:spPr>
            <a:xfrm>
              <a:off x="825813" y="6209423"/>
              <a:ext cx="148945" cy="166164"/>
            </a:xfrm>
            <a:custGeom>
              <a:avLst/>
              <a:gdLst>
                <a:gd name="connsiteX0" fmla="*/ 124839 w 148945"/>
                <a:gd name="connsiteY0" fmla="*/ 166165 h 166164"/>
                <a:gd name="connsiteX1" fmla="*/ 44770 w 148945"/>
                <a:gd name="connsiteY1" fmla="*/ 138614 h 166164"/>
                <a:gd name="connsiteX2" fmla="*/ 0 w 148945"/>
                <a:gd name="connsiteY2" fmla="*/ 17219 h 166164"/>
                <a:gd name="connsiteX3" fmla="*/ 0 w 148945"/>
                <a:gd name="connsiteY3" fmla="*/ 15497 h 166164"/>
                <a:gd name="connsiteX4" fmla="*/ 10331 w 148945"/>
                <a:gd name="connsiteY4" fmla="*/ 0 h 166164"/>
                <a:gd name="connsiteX5" fmla="*/ 12914 w 148945"/>
                <a:gd name="connsiteY5" fmla="*/ 0 h 166164"/>
                <a:gd name="connsiteX6" fmla="*/ 148085 w 148945"/>
                <a:gd name="connsiteY6" fmla="*/ 130005 h 166164"/>
                <a:gd name="connsiteX7" fmla="*/ 148946 w 148945"/>
                <a:gd name="connsiteY7" fmla="*/ 144641 h 166164"/>
                <a:gd name="connsiteX8" fmla="*/ 140336 w 148945"/>
                <a:gd name="connsiteY8" fmla="*/ 132587 h 166164"/>
                <a:gd name="connsiteX9" fmla="*/ 79208 w 148945"/>
                <a:gd name="connsiteY9" fmla="*/ 68877 h 166164"/>
                <a:gd name="connsiteX10" fmla="*/ 143780 w 148945"/>
                <a:gd name="connsiteY10" fmla="*/ 160138 h 166164"/>
                <a:gd name="connsiteX11" fmla="*/ 143780 w 148945"/>
                <a:gd name="connsiteY11" fmla="*/ 163582 h 166164"/>
                <a:gd name="connsiteX12" fmla="*/ 140336 w 148945"/>
                <a:gd name="connsiteY12" fmla="*/ 164443 h 166164"/>
                <a:gd name="connsiteX13" fmla="*/ 124839 w 148945"/>
                <a:gd name="connsiteY13" fmla="*/ 166165 h 166164"/>
                <a:gd name="connsiteX14" fmla="*/ 8610 w 148945"/>
                <a:gd name="connsiteY14" fmla="*/ 18941 h 166164"/>
                <a:gd name="connsiteX15" fmla="*/ 49936 w 148945"/>
                <a:gd name="connsiteY15" fmla="*/ 132587 h 166164"/>
                <a:gd name="connsiteX16" fmla="*/ 134309 w 148945"/>
                <a:gd name="connsiteY16" fmla="*/ 157555 h 166164"/>
                <a:gd name="connsiteX17" fmla="*/ 60267 w 148945"/>
                <a:gd name="connsiteY17" fmla="*/ 62850 h 166164"/>
                <a:gd name="connsiteX18" fmla="*/ 52518 w 148945"/>
                <a:gd name="connsiteY18" fmla="*/ 55101 h 166164"/>
                <a:gd name="connsiteX19" fmla="*/ 62850 w 148945"/>
                <a:gd name="connsiteY19" fmla="*/ 55101 h 166164"/>
                <a:gd name="connsiteX20" fmla="*/ 137753 w 148945"/>
                <a:gd name="connsiteY20" fmla="*/ 115368 h 166164"/>
                <a:gd name="connsiteX21" fmla="*/ 14636 w 148945"/>
                <a:gd name="connsiteY21" fmla="*/ 9471 h 166164"/>
                <a:gd name="connsiteX22" fmla="*/ 8610 w 148945"/>
                <a:gd name="connsiteY22" fmla="*/ 18941 h 16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8945" h="166164">
                  <a:moveTo>
                    <a:pt x="124839" y="166165"/>
                  </a:moveTo>
                  <a:cubicBezTo>
                    <a:pt x="105898" y="166165"/>
                    <a:pt x="72320" y="161860"/>
                    <a:pt x="44770" y="138614"/>
                  </a:cubicBezTo>
                  <a:cubicBezTo>
                    <a:pt x="15497" y="113646"/>
                    <a:pt x="0" y="72320"/>
                    <a:pt x="0" y="17219"/>
                  </a:cubicBezTo>
                  <a:lnTo>
                    <a:pt x="0" y="15497"/>
                  </a:lnTo>
                  <a:lnTo>
                    <a:pt x="10331" y="0"/>
                  </a:lnTo>
                  <a:lnTo>
                    <a:pt x="12914" y="0"/>
                  </a:lnTo>
                  <a:cubicBezTo>
                    <a:pt x="14636" y="0"/>
                    <a:pt x="143780" y="7749"/>
                    <a:pt x="148085" y="130005"/>
                  </a:cubicBezTo>
                  <a:lnTo>
                    <a:pt x="148946" y="144641"/>
                  </a:lnTo>
                  <a:lnTo>
                    <a:pt x="140336" y="132587"/>
                  </a:lnTo>
                  <a:cubicBezTo>
                    <a:pt x="129144" y="117090"/>
                    <a:pt x="101593" y="82652"/>
                    <a:pt x="79208" y="68877"/>
                  </a:cubicBezTo>
                  <a:cubicBezTo>
                    <a:pt x="101593" y="92122"/>
                    <a:pt x="143780" y="139475"/>
                    <a:pt x="143780" y="160138"/>
                  </a:cubicBezTo>
                  <a:lnTo>
                    <a:pt x="143780" y="163582"/>
                  </a:lnTo>
                  <a:lnTo>
                    <a:pt x="140336" y="164443"/>
                  </a:lnTo>
                  <a:cubicBezTo>
                    <a:pt x="139475" y="165304"/>
                    <a:pt x="133448" y="166165"/>
                    <a:pt x="124839" y="166165"/>
                  </a:cubicBezTo>
                  <a:close/>
                  <a:moveTo>
                    <a:pt x="8610" y="18941"/>
                  </a:moveTo>
                  <a:cubicBezTo>
                    <a:pt x="8610" y="70599"/>
                    <a:pt x="22385" y="109342"/>
                    <a:pt x="49936" y="132587"/>
                  </a:cubicBezTo>
                  <a:cubicBezTo>
                    <a:pt x="80930" y="159277"/>
                    <a:pt x="121395" y="158416"/>
                    <a:pt x="134309" y="157555"/>
                  </a:cubicBezTo>
                  <a:cubicBezTo>
                    <a:pt x="129144" y="137753"/>
                    <a:pt x="87818" y="91262"/>
                    <a:pt x="60267" y="62850"/>
                  </a:cubicBezTo>
                  <a:lnTo>
                    <a:pt x="52518" y="55101"/>
                  </a:lnTo>
                  <a:lnTo>
                    <a:pt x="62850" y="55101"/>
                  </a:lnTo>
                  <a:cubicBezTo>
                    <a:pt x="86957" y="55101"/>
                    <a:pt x="121395" y="94705"/>
                    <a:pt x="137753" y="115368"/>
                  </a:cubicBezTo>
                  <a:cubicBezTo>
                    <a:pt x="125700" y="23246"/>
                    <a:pt x="31855" y="11192"/>
                    <a:pt x="14636" y="9471"/>
                  </a:cubicBezTo>
                  <a:lnTo>
                    <a:pt x="8610" y="18941"/>
                  </a:lnTo>
                  <a:close/>
                </a:path>
              </a:pathLst>
            </a:custGeom>
            <a:grpFill/>
            <a:ln w="8580" cap="flat">
              <a:solidFill>
                <a:schemeClr val="bg1"/>
              </a:solid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5B73E12F-6079-4F54-99F9-58E69CB63252}"/>
                </a:ext>
              </a:extLst>
            </p:cNvPr>
            <p:cNvSpPr/>
            <p:nvPr/>
          </p:nvSpPr>
          <p:spPr>
            <a:xfrm>
              <a:off x="1021250" y="6183960"/>
              <a:ext cx="227461" cy="163216"/>
            </a:xfrm>
            <a:custGeom>
              <a:avLst/>
              <a:gdLst>
                <a:gd name="connsiteX0" fmla="*/ 68016 w 227461"/>
                <a:gd name="connsiteY0" fmla="*/ 163216 h 163216"/>
                <a:gd name="connsiteX1" fmla="*/ 4305 w 227461"/>
                <a:gd name="connsiteY1" fmla="*/ 143414 h 163216"/>
                <a:gd name="connsiteX2" fmla="*/ 0 w 227461"/>
                <a:gd name="connsiteY2" fmla="*/ 139970 h 163216"/>
                <a:gd name="connsiteX3" fmla="*/ 4305 w 227461"/>
                <a:gd name="connsiteY3" fmla="*/ 136526 h 163216"/>
                <a:gd name="connsiteX4" fmla="*/ 86096 w 227461"/>
                <a:gd name="connsiteY4" fmla="*/ 84869 h 163216"/>
                <a:gd name="connsiteX5" fmla="*/ 136031 w 227461"/>
                <a:gd name="connsiteY5" fmla="*/ 53875 h 163216"/>
                <a:gd name="connsiteX6" fmla="*/ 133448 w 227461"/>
                <a:gd name="connsiteY6" fmla="*/ 51292 h 163216"/>
                <a:gd name="connsiteX7" fmla="*/ 23246 w 227461"/>
                <a:gd name="connsiteY7" fmla="*/ 110698 h 163216"/>
                <a:gd name="connsiteX8" fmla="*/ 11192 w 227461"/>
                <a:gd name="connsiteY8" fmla="*/ 121890 h 163216"/>
                <a:gd name="connsiteX9" fmla="*/ 16358 w 227461"/>
                <a:gd name="connsiteY9" fmla="*/ 106393 h 163216"/>
                <a:gd name="connsiteX10" fmla="*/ 224710 w 227461"/>
                <a:gd name="connsiteY10" fmla="*/ 8244 h 163216"/>
                <a:gd name="connsiteX11" fmla="*/ 227293 w 227461"/>
                <a:gd name="connsiteY11" fmla="*/ 9105 h 163216"/>
                <a:gd name="connsiteX12" fmla="*/ 227293 w 227461"/>
                <a:gd name="connsiteY12" fmla="*/ 11688 h 163216"/>
                <a:gd name="connsiteX13" fmla="*/ 145502 w 227461"/>
                <a:gd name="connsiteY13" fmla="*/ 142553 h 163216"/>
                <a:gd name="connsiteX14" fmla="*/ 68016 w 227461"/>
                <a:gd name="connsiteY14" fmla="*/ 163216 h 163216"/>
                <a:gd name="connsiteX15" fmla="*/ 13775 w 227461"/>
                <a:gd name="connsiteY15" fmla="*/ 139970 h 163216"/>
                <a:gd name="connsiteX16" fmla="*/ 140336 w 227461"/>
                <a:gd name="connsiteY16" fmla="*/ 136526 h 163216"/>
                <a:gd name="connsiteX17" fmla="*/ 218683 w 227461"/>
                <a:gd name="connsiteY17" fmla="*/ 16853 h 163216"/>
                <a:gd name="connsiteX18" fmla="*/ 30133 w 227461"/>
                <a:gd name="connsiteY18" fmla="*/ 96061 h 163216"/>
                <a:gd name="connsiteX19" fmla="*/ 132587 w 227461"/>
                <a:gd name="connsiteY19" fmla="*/ 43543 h 163216"/>
                <a:gd name="connsiteX20" fmla="*/ 135170 w 227461"/>
                <a:gd name="connsiteY20" fmla="*/ 42682 h 163216"/>
                <a:gd name="connsiteX21" fmla="*/ 149807 w 227461"/>
                <a:gd name="connsiteY21" fmla="*/ 57318 h 163216"/>
                <a:gd name="connsiteX22" fmla="*/ 89540 w 227461"/>
                <a:gd name="connsiteY22" fmla="*/ 94340 h 163216"/>
                <a:gd name="connsiteX23" fmla="*/ 13775 w 227461"/>
                <a:gd name="connsiteY23" fmla="*/ 139970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7461" h="163216">
                  <a:moveTo>
                    <a:pt x="68016" y="163216"/>
                  </a:moveTo>
                  <a:cubicBezTo>
                    <a:pt x="47353" y="163216"/>
                    <a:pt x="24968" y="158050"/>
                    <a:pt x="4305" y="143414"/>
                  </a:cubicBezTo>
                  <a:lnTo>
                    <a:pt x="0" y="139970"/>
                  </a:lnTo>
                  <a:lnTo>
                    <a:pt x="4305" y="136526"/>
                  </a:lnTo>
                  <a:cubicBezTo>
                    <a:pt x="6027" y="134805"/>
                    <a:pt x="47353" y="97783"/>
                    <a:pt x="86096" y="84869"/>
                  </a:cubicBezTo>
                  <a:lnTo>
                    <a:pt x="136031" y="53875"/>
                  </a:lnTo>
                  <a:lnTo>
                    <a:pt x="133448" y="51292"/>
                  </a:lnTo>
                  <a:cubicBezTo>
                    <a:pt x="118812" y="58179"/>
                    <a:pt x="44770" y="90896"/>
                    <a:pt x="23246" y="110698"/>
                  </a:cubicBezTo>
                  <a:lnTo>
                    <a:pt x="11192" y="121890"/>
                  </a:lnTo>
                  <a:lnTo>
                    <a:pt x="16358" y="106393"/>
                  </a:lnTo>
                  <a:cubicBezTo>
                    <a:pt x="17219" y="104671"/>
                    <a:pt x="66294" y="-34804"/>
                    <a:pt x="224710" y="8244"/>
                  </a:cubicBezTo>
                  <a:lnTo>
                    <a:pt x="227293" y="9105"/>
                  </a:lnTo>
                  <a:lnTo>
                    <a:pt x="227293" y="11688"/>
                  </a:lnTo>
                  <a:cubicBezTo>
                    <a:pt x="227293" y="14271"/>
                    <a:pt x="235041" y="74538"/>
                    <a:pt x="145502" y="142553"/>
                  </a:cubicBezTo>
                  <a:cubicBezTo>
                    <a:pt x="142919" y="145136"/>
                    <a:pt x="108481" y="163216"/>
                    <a:pt x="68016" y="163216"/>
                  </a:cubicBezTo>
                  <a:close/>
                  <a:moveTo>
                    <a:pt x="13775" y="139970"/>
                  </a:moveTo>
                  <a:cubicBezTo>
                    <a:pt x="68877" y="175270"/>
                    <a:pt x="139475" y="137387"/>
                    <a:pt x="140336" y="136526"/>
                  </a:cubicBezTo>
                  <a:cubicBezTo>
                    <a:pt x="214378" y="79703"/>
                    <a:pt x="218683" y="28907"/>
                    <a:pt x="218683" y="16853"/>
                  </a:cubicBezTo>
                  <a:cubicBezTo>
                    <a:pt x="99010" y="-14141"/>
                    <a:pt x="46492" y="62484"/>
                    <a:pt x="30133" y="96061"/>
                  </a:cubicBezTo>
                  <a:cubicBezTo>
                    <a:pt x="63711" y="73677"/>
                    <a:pt x="129144" y="45265"/>
                    <a:pt x="132587" y="43543"/>
                  </a:cubicBezTo>
                  <a:lnTo>
                    <a:pt x="135170" y="42682"/>
                  </a:lnTo>
                  <a:lnTo>
                    <a:pt x="149807" y="57318"/>
                  </a:lnTo>
                  <a:lnTo>
                    <a:pt x="89540" y="94340"/>
                  </a:lnTo>
                  <a:cubicBezTo>
                    <a:pt x="59406" y="103810"/>
                    <a:pt x="25829" y="130500"/>
                    <a:pt x="13775" y="139970"/>
                  </a:cubicBezTo>
                  <a:close/>
                </a:path>
              </a:pathLst>
            </a:custGeom>
            <a:grpFill/>
            <a:ln w="8580" cap="flat">
              <a:solidFill>
                <a:schemeClr val="bg1"/>
              </a:solid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CF8CBA7A-21F8-4281-BBF7-02083EF710A2}"/>
                </a:ext>
              </a:extLst>
            </p:cNvPr>
            <p:cNvSpPr/>
            <p:nvPr/>
          </p:nvSpPr>
          <p:spPr>
            <a:xfrm>
              <a:off x="1324307" y="5863318"/>
              <a:ext cx="136031" cy="136031"/>
            </a:xfrm>
            <a:custGeom>
              <a:avLst/>
              <a:gdLst>
                <a:gd name="connsiteX0" fmla="*/ 68016 w 136031"/>
                <a:gd name="connsiteY0" fmla="*/ 136031 h 136031"/>
                <a:gd name="connsiteX1" fmla="*/ 0 w 136031"/>
                <a:gd name="connsiteY1" fmla="*/ 68016 h 136031"/>
                <a:gd name="connsiteX2" fmla="*/ 68016 w 136031"/>
                <a:gd name="connsiteY2" fmla="*/ 0 h 136031"/>
                <a:gd name="connsiteX3" fmla="*/ 136031 w 136031"/>
                <a:gd name="connsiteY3" fmla="*/ 68016 h 136031"/>
                <a:gd name="connsiteX4" fmla="*/ 68016 w 136031"/>
                <a:gd name="connsiteY4" fmla="*/ 136031 h 136031"/>
                <a:gd name="connsiteX5" fmla="*/ 68016 w 136031"/>
                <a:gd name="connsiteY5" fmla="*/ 8610 h 136031"/>
                <a:gd name="connsiteX6" fmla="*/ 8610 w 136031"/>
                <a:gd name="connsiteY6" fmla="*/ 68016 h 136031"/>
                <a:gd name="connsiteX7" fmla="*/ 68016 w 136031"/>
                <a:gd name="connsiteY7" fmla="*/ 127422 h 136031"/>
                <a:gd name="connsiteX8" fmla="*/ 127422 w 136031"/>
                <a:gd name="connsiteY8" fmla="*/ 68016 h 136031"/>
                <a:gd name="connsiteX9" fmla="*/ 68016 w 136031"/>
                <a:gd name="connsiteY9" fmla="*/ 8610 h 13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031" h="136031">
                  <a:moveTo>
                    <a:pt x="68016" y="136031"/>
                  </a:moveTo>
                  <a:cubicBezTo>
                    <a:pt x="30995" y="136031"/>
                    <a:pt x="0" y="105898"/>
                    <a:pt x="0" y="68016"/>
                  </a:cubicBezTo>
                  <a:cubicBezTo>
                    <a:pt x="0" y="30994"/>
                    <a:pt x="30133" y="0"/>
                    <a:pt x="68016" y="0"/>
                  </a:cubicBezTo>
                  <a:cubicBezTo>
                    <a:pt x="105898" y="0"/>
                    <a:pt x="136031" y="30134"/>
                    <a:pt x="136031" y="68016"/>
                  </a:cubicBezTo>
                  <a:cubicBezTo>
                    <a:pt x="135170" y="105037"/>
                    <a:pt x="105037" y="136031"/>
                    <a:pt x="68016" y="136031"/>
                  </a:cubicBezTo>
                  <a:close/>
                  <a:moveTo>
                    <a:pt x="68016" y="8610"/>
                  </a:moveTo>
                  <a:cubicBezTo>
                    <a:pt x="35299" y="8610"/>
                    <a:pt x="8610" y="35299"/>
                    <a:pt x="8610" y="68016"/>
                  </a:cubicBezTo>
                  <a:cubicBezTo>
                    <a:pt x="8610" y="100732"/>
                    <a:pt x="35299" y="127422"/>
                    <a:pt x="68016" y="127422"/>
                  </a:cubicBezTo>
                  <a:cubicBezTo>
                    <a:pt x="100732" y="127422"/>
                    <a:pt x="127422" y="100732"/>
                    <a:pt x="127422" y="68016"/>
                  </a:cubicBezTo>
                  <a:cubicBezTo>
                    <a:pt x="127422" y="35299"/>
                    <a:pt x="99871" y="8610"/>
                    <a:pt x="68016" y="8610"/>
                  </a:cubicBezTo>
                  <a:close/>
                </a:path>
              </a:pathLst>
            </a:custGeom>
            <a:grpFill/>
            <a:ln w="8580" cap="flat">
              <a:solidFill>
                <a:schemeClr val="bg1"/>
              </a:solid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974B56F2-F87D-45B8-B9D0-2C6C75FDF564}"/>
                </a:ext>
              </a:extLst>
            </p:cNvPr>
            <p:cNvSpPr/>
            <p:nvPr/>
          </p:nvSpPr>
          <p:spPr>
            <a:xfrm>
              <a:off x="1296317" y="5428535"/>
              <a:ext cx="192010" cy="363323"/>
            </a:xfrm>
            <a:custGeom>
              <a:avLst/>
              <a:gdLst>
                <a:gd name="connsiteX0" fmla="*/ 110641 w 192010"/>
                <a:gd name="connsiteY0" fmla="*/ 363324 h 363323"/>
                <a:gd name="connsiteX1" fmla="*/ 82230 w 192010"/>
                <a:gd name="connsiteY1" fmla="*/ 363324 h 363323"/>
                <a:gd name="connsiteX2" fmla="*/ 44348 w 192010"/>
                <a:gd name="connsiteY2" fmla="*/ 331469 h 363323"/>
                <a:gd name="connsiteX3" fmla="*/ 439 w 192010"/>
                <a:gd name="connsiteY3" fmla="*/ 43909 h 363323"/>
                <a:gd name="connsiteX4" fmla="*/ 9048 w 192010"/>
                <a:gd name="connsiteY4" fmla="*/ 12914 h 363323"/>
                <a:gd name="connsiteX5" fmla="*/ 38321 w 192010"/>
                <a:gd name="connsiteY5" fmla="*/ 0 h 363323"/>
                <a:gd name="connsiteX6" fmla="*/ 153689 w 192010"/>
                <a:gd name="connsiteY6" fmla="*/ 0 h 363323"/>
                <a:gd name="connsiteX7" fmla="*/ 182962 w 192010"/>
                <a:gd name="connsiteY7" fmla="*/ 12914 h 363323"/>
                <a:gd name="connsiteX8" fmla="*/ 191571 w 192010"/>
                <a:gd name="connsiteY8" fmla="*/ 43048 h 363323"/>
                <a:gd name="connsiteX9" fmla="*/ 148523 w 192010"/>
                <a:gd name="connsiteY9" fmla="*/ 330608 h 363323"/>
                <a:gd name="connsiteX10" fmla="*/ 110641 w 192010"/>
                <a:gd name="connsiteY10" fmla="*/ 363324 h 363323"/>
                <a:gd name="connsiteX11" fmla="*/ 52957 w 192010"/>
                <a:gd name="connsiteY11" fmla="*/ 329747 h 363323"/>
                <a:gd name="connsiteX12" fmla="*/ 82230 w 192010"/>
                <a:gd name="connsiteY12" fmla="*/ 354714 h 363323"/>
                <a:gd name="connsiteX13" fmla="*/ 110641 w 192010"/>
                <a:gd name="connsiteY13" fmla="*/ 354714 h 363323"/>
                <a:gd name="connsiteX14" fmla="*/ 139914 w 192010"/>
                <a:gd name="connsiteY14" fmla="*/ 329747 h 363323"/>
                <a:gd name="connsiteX15" fmla="*/ 182962 w 192010"/>
                <a:gd name="connsiteY15" fmla="*/ 42187 h 363323"/>
                <a:gd name="connsiteX16" fmla="*/ 176074 w 192010"/>
                <a:gd name="connsiteY16" fmla="*/ 18941 h 363323"/>
                <a:gd name="connsiteX17" fmla="*/ 153689 w 192010"/>
                <a:gd name="connsiteY17" fmla="*/ 8610 h 363323"/>
                <a:gd name="connsiteX18" fmla="*/ 38321 w 192010"/>
                <a:gd name="connsiteY18" fmla="*/ 8610 h 363323"/>
                <a:gd name="connsiteX19" fmla="*/ 15936 w 192010"/>
                <a:gd name="connsiteY19" fmla="*/ 18941 h 363323"/>
                <a:gd name="connsiteX20" fmla="*/ 9048 w 192010"/>
                <a:gd name="connsiteY20" fmla="*/ 42187 h 363323"/>
                <a:gd name="connsiteX21" fmla="*/ 52957 w 192010"/>
                <a:gd name="connsiteY21" fmla="*/ 329747 h 36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010" h="363323">
                  <a:moveTo>
                    <a:pt x="110641" y="363324"/>
                  </a:moveTo>
                  <a:lnTo>
                    <a:pt x="82230" y="363324"/>
                  </a:lnTo>
                  <a:cubicBezTo>
                    <a:pt x="63289" y="363324"/>
                    <a:pt x="47791" y="349549"/>
                    <a:pt x="44348" y="331469"/>
                  </a:cubicBezTo>
                  <a:lnTo>
                    <a:pt x="439" y="43909"/>
                  </a:lnTo>
                  <a:cubicBezTo>
                    <a:pt x="-1283" y="32716"/>
                    <a:pt x="2161" y="21524"/>
                    <a:pt x="9048" y="12914"/>
                  </a:cubicBezTo>
                  <a:cubicBezTo>
                    <a:pt x="15936" y="4305"/>
                    <a:pt x="27128" y="0"/>
                    <a:pt x="38321" y="0"/>
                  </a:cubicBezTo>
                  <a:lnTo>
                    <a:pt x="153689" y="0"/>
                  </a:lnTo>
                  <a:cubicBezTo>
                    <a:pt x="164882" y="0"/>
                    <a:pt x="175213" y="5166"/>
                    <a:pt x="182962" y="12914"/>
                  </a:cubicBezTo>
                  <a:cubicBezTo>
                    <a:pt x="189849" y="21524"/>
                    <a:pt x="193293" y="32716"/>
                    <a:pt x="191571" y="43048"/>
                  </a:cubicBezTo>
                  <a:lnTo>
                    <a:pt x="148523" y="330608"/>
                  </a:lnTo>
                  <a:cubicBezTo>
                    <a:pt x="145941" y="349549"/>
                    <a:pt x="129582" y="363324"/>
                    <a:pt x="110641" y="363324"/>
                  </a:cubicBezTo>
                  <a:close/>
                  <a:moveTo>
                    <a:pt x="52957" y="329747"/>
                  </a:moveTo>
                  <a:cubicBezTo>
                    <a:pt x="55540" y="344383"/>
                    <a:pt x="67593" y="354714"/>
                    <a:pt x="82230" y="354714"/>
                  </a:cubicBezTo>
                  <a:lnTo>
                    <a:pt x="110641" y="354714"/>
                  </a:lnTo>
                  <a:cubicBezTo>
                    <a:pt x="125278" y="354714"/>
                    <a:pt x="137331" y="343522"/>
                    <a:pt x="139914" y="329747"/>
                  </a:cubicBezTo>
                  <a:lnTo>
                    <a:pt x="182962" y="42187"/>
                  </a:lnTo>
                  <a:cubicBezTo>
                    <a:pt x="183823" y="33577"/>
                    <a:pt x="182101" y="24968"/>
                    <a:pt x="176074" y="18941"/>
                  </a:cubicBezTo>
                  <a:cubicBezTo>
                    <a:pt x="170047" y="12914"/>
                    <a:pt x="162299" y="8610"/>
                    <a:pt x="153689" y="8610"/>
                  </a:cubicBezTo>
                  <a:lnTo>
                    <a:pt x="38321" y="8610"/>
                  </a:lnTo>
                  <a:cubicBezTo>
                    <a:pt x="29711" y="8610"/>
                    <a:pt x="21963" y="12053"/>
                    <a:pt x="15936" y="18941"/>
                  </a:cubicBezTo>
                  <a:cubicBezTo>
                    <a:pt x="9909" y="25829"/>
                    <a:pt x="7326" y="34438"/>
                    <a:pt x="9048" y="42187"/>
                  </a:cubicBezTo>
                  <a:lnTo>
                    <a:pt x="52957" y="329747"/>
                  </a:lnTo>
                  <a:close/>
                </a:path>
              </a:pathLst>
            </a:custGeom>
            <a:grpFill/>
            <a:ln w="8580" cap="flat">
              <a:solidFill>
                <a:schemeClr val="bg1"/>
              </a:solidFill>
              <a:prstDash val="solid"/>
              <a:miter/>
            </a:ln>
          </p:spPr>
          <p:txBody>
            <a:bodyPr rtlCol="0" anchor="ctr"/>
            <a:lstStyle/>
            <a:p>
              <a:endParaRPr lang="en-IN"/>
            </a:p>
          </p:txBody>
        </p:sp>
      </p:grpSp>
      <p:grpSp>
        <p:nvGrpSpPr>
          <p:cNvPr id="117" name="Group 116">
            <a:extLst>
              <a:ext uri="{FF2B5EF4-FFF2-40B4-BE49-F238E27FC236}">
                <a16:creationId xmlns:a16="http://schemas.microsoft.com/office/drawing/2014/main" id="{6D41C33E-0801-4D5B-AB4F-5D0B8945E60C}"/>
              </a:ext>
            </a:extLst>
          </p:cNvPr>
          <p:cNvGrpSpPr/>
          <p:nvPr/>
        </p:nvGrpSpPr>
        <p:grpSpPr>
          <a:xfrm>
            <a:off x="6847919" y="3263790"/>
            <a:ext cx="608756" cy="576765"/>
            <a:chOff x="9431066" y="4064446"/>
            <a:chExt cx="1304925" cy="1123950"/>
          </a:xfrm>
          <a:solidFill>
            <a:schemeClr val="bg1"/>
          </a:solidFill>
        </p:grpSpPr>
        <p:grpSp>
          <p:nvGrpSpPr>
            <p:cNvPr id="118" name="Graphic 16">
              <a:extLst>
                <a:ext uri="{FF2B5EF4-FFF2-40B4-BE49-F238E27FC236}">
                  <a16:creationId xmlns:a16="http://schemas.microsoft.com/office/drawing/2014/main" id="{89FA43B1-2994-49BE-8CCF-A267533AA4D2}"/>
                </a:ext>
              </a:extLst>
            </p:cNvPr>
            <p:cNvGrpSpPr/>
            <p:nvPr/>
          </p:nvGrpSpPr>
          <p:grpSpPr>
            <a:xfrm>
              <a:off x="9431066" y="4064446"/>
              <a:ext cx="1304925" cy="1123950"/>
              <a:chOff x="9431066" y="4064446"/>
              <a:chExt cx="1304925" cy="1123950"/>
            </a:xfrm>
            <a:grpFill/>
          </p:grpSpPr>
          <p:sp>
            <p:nvSpPr>
              <p:cNvPr id="120" name="Freeform: Shape 119">
                <a:extLst>
                  <a:ext uri="{FF2B5EF4-FFF2-40B4-BE49-F238E27FC236}">
                    <a16:creationId xmlns:a16="http://schemas.microsoft.com/office/drawing/2014/main" id="{C0E83E91-A30B-4ABB-9E21-9E1AA86659FA}"/>
                  </a:ext>
                </a:extLst>
              </p:cNvPr>
              <p:cNvSpPr/>
              <p:nvPr/>
            </p:nvSpPr>
            <p:spPr>
              <a:xfrm>
                <a:off x="9735866" y="4284473"/>
                <a:ext cx="685800" cy="685799"/>
              </a:xfrm>
              <a:custGeom>
                <a:avLst/>
                <a:gdLst>
                  <a:gd name="connsiteX0" fmla="*/ 342900 w 685800"/>
                  <a:gd name="connsiteY0" fmla="*/ 685800 h 685799"/>
                  <a:gd name="connsiteX1" fmla="*/ 0 w 685800"/>
                  <a:gd name="connsiteY1" fmla="*/ 342900 h 685799"/>
                  <a:gd name="connsiteX2" fmla="*/ 342900 w 685800"/>
                  <a:gd name="connsiteY2" fmla="*/ 0 h 685799"/>
                  <a:gd name="connsiteX3" fmla="*/ 685800 w 685800"/>
                  <a:gd name="connsiteY3" fmla="*/ 342900 h 685799"/>
                  <a:gd name="connsiteX4" fmla="*/ 342900 w 685800"/>
                  <a:gd name="connsiteY4" fmla="*/ 685800 h 685799"/>
                  <a:gd name="connsiteX5" fmla="*/ 342900 w 685800"/>
                  <a:gd name="connsiteY5" fmla="*/ 9525 h 685799"/>
                  <a:gd name="connsiteX6" fmla="*/ 9525 w 685800"/>
                  <a:gd name="connsiteY6" fmla="*/ 342900 h 685799"/>
                  <a:gd name="connsiteX7" fmla="*/ 342900 w 685800"/>
                  <a:gd name="connsiteY7" fmla="*/ 676275 h 685799"/>
                  <a:gd name="connsiteX8" fmla="*/ 676275 w 685800"/>
                  <a:gd name="connsiteY8" fmla="*/ 342900 h 685799"/>
                  <a:gd name="connsiteX9" fmla="*/ 342900 w 685800"/>
                  <a:gd name="connsiteY9" fmla="*/ 9525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800" h="685799">
                    <a:moveTo>
                      <a:pt x="342900" y="685800"/>
                    </a:moveTo>
                    <a:cubicBezTo>
                      <a:pt x="153352" y="685800"/>
                      <a:pt x="0" y="532448"/>
                      <a:pt x="0" y="342900"/>
                    </a:cubicBezTo>
                    <a:cubicBezTo>
                      <a:pt x="0" y="153353"/>
                      <a:pt x="153352" y="0"/>
                      <a:pt x="342900" y="0"/>
                    </a:cubicBezTo>
                    <a:cubicBezTo>
                      <a:pt x="532448" y="0"/>
                      <a:pt x="685800" y="153353"/>
                      <a:pt x="685800" y="342900"/>
                    </a:cubicBezTo>
                    <a:cubicBezTo>
                      <a:pt x="685800" y="532448"/>
                      <a:pt x="532448" y="685800"/>
                      <a:pt x="342900" y="685800"/>
                    </a:cubicBezTo>
                    <a:close/>
                    <a:moveTo>
                      <a:pt x="342900" y="9525"/>
                    </a:moveTo>
                    <a:cubicBezTo>
                      <a:pt x="159068" y="9525"/>
                      <a:pt x="9525" y="159067"/>
                      <a:pt x="9525" y="342900"/>
                    </a:cubicBezTo>
                    <a:cubicBezTo>
                      <a:pt x="9525" y="526733"/>
                      <a:pt x="159068" y="676275"/>
                      <a:pt x="342900" y="676275"/>
                    </a:cubicBezTo>
                    <a:cubicBezTo>
                      <a:pt x="526733" y="676275"/>
                      <a:pt x="676275" y="526733"/>
                      <a:pt x="676275" y="342900"/>
                    </a:cubicBezTo>
                    <a:cubicBezTo>
                      <a:pt x="676275" y="159067"/>
                      <a:pt x="526733" y="9525"/>
                      <a:pt x="342900" y="9525"/>
                    </a:cubicBezTo>
                    <a:close/>
                  </a:path>
                </a:pathLst>
              </a:custGeom>
              <a:grpFill/>
              <a:ln w="9525" cap="flat">
                <a:solidFill>
                  <a:schemeClr val="bg1"/>
                </a:solid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CAEC3A69-3F9B-457F-A2A0-1E4CB6B49CF6}"/>
                  </a:ext>
                </a:extLst>
              </p:cNvPr>
              <p:cNvSpPr/>
              <p:nvPr/>
            </p:nvSpPr>
            <p:spPr>
              <a:xfrm>
                <a:off x="9431066" y="4284473"/>
                <a:ext cx="1304925" cy="685799"/>
              </a:xfrm>
              <a:custGeom>
                <a:avLst/>
                <a:gdLst>
                  <a:gd name="connsiteX0" fmla="*/ 1304925 w 1304925"/>
                  <a:gd name="connsiteY0" fmla="*/ 685800 h 685799"/>
                  <a:gd name="connsiteX1" fmla="*/ 0 w 1304925"/>
                  <a:gd name="connsiteY1" fmla="*/ 685800 h 685799"/>
                  <a:gd name="connsiteX2" fmla="*/ 0 w 1304925"/>
                  <a:gd name="connsiteY2" fmla="*/ 0 h 685799"/>
                  <a:gd name="connsiteX3" fmla="*/ 1304925 w 1304925"/>
                  <a:gd name="connsiteY3" fmla="*/ 0 h 685799"/>
                  <a:gd name="connsiteX4" fmla="*/ 1304925 w 1304925"/>
                  <a:gd name="connsiteY4" fmla="*/ 685800 h 685799"/>
                  <a:gd name="connsiteX5" fmla="*/ 9525 w 1304925"/>
                  <a:gd name="connsiteY5" fmla="*/ 676275 h 685799"/>
                  <a:gd name="connsiteX6" fmla="*/ 1295400 w 1304925"/>
                  <a:gd name="connsiteY6" fmla="*/ 676275 h 685799"/>
                  <a:gd name="connsiteX7" fmla="*/ 1295400 w 1304925"/>
                  <a:gd name="connsiteY7" fmla="*/ 9525 h 685799"/>
                  <a:gd name="connsiteX8" fmla="*/ 9525 w 1304925"/>
                  <a:gd name="connsiteY8" fmla="*/ 9525 h 685799"/>
                  <a:gd name="connsiteX9" fmla="*/ 9525 w 1304925"/>
                  <a:gd name="connsiteY9" fmla="*/ 676275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4925" h="685799">
                    <a:moveTo>
                      <a:pt x="1304925" y="685800"/>
                    </a:moveTo>
                    <a:lnTo>
                      <a:pt x="0" y="685800"/>
                    </a:lnTo>
                    <a:lnTo>
                      <a:pt x="0" y="0"/>
                    </a:lnTo>
                    <a:lnTo>
                      <a:pt x="1304925" y="0"/>
                    </a:lnTo>
                    <a:lnTo>
                      <a:pt x="1304925" y="685800"/>
                    </a:lnTo>
                    <a:close/>
                    <a:moveTo>
                      <a:pt x="9525" y="676275"/>
                    </a:moveTo>
                    <a:lnTo>
                      <a:pt x="1295400" y="676275"/>
                    </a:lnTo>
                    <a:lnTo>
                      <a:pt x="1295400" y="9525"/>
                    </a:lnTo>
                    <a:lnTo>
                      <a:pt x="9525" y="9525"/>
                    </a:lnTo>
                    <a:lnTo>
                      <a:pt x="9525" y="676275"/>
                    </a:lnTo>
                    <a:close/>
                  </a:path>
                </a:pathLst>
              </a:custGeom>
              <a:grpFill/>
              <a:ln w="9525" cap="flat">
                <a:solidFill>
                  <a:schemeClr val="bg1"/>
                </a:solidFill>
                <a:prstDash val="solid"/>
                <a:miter/>
              </a:ln>
            </p:spPr>
            <p:txBody>
              <a:bodyPr rtlCol="0" anchor="ctr"/>
              <a:lstStyle/>
              <a:p>
                <a:endParaRPr lang="en-IN"/>
              </a:p>
            </p:txBody>
          </p:sp>
          <p:grpSp>
            <p:nvGrpSpPr>
              <p:cNvPr id="122" name="Graphic 16">
                <a:extLst>
                  <a:ext uri="{FF2B5EF4-FFF2-40B4-BE49-F238E27FC236}">
                    <a16:creationId xmlns:a16="http://schemas.microsoft.com/office/drawing/2014/main" id="{7DB6B7FE-2461-418E-A001-6DF60A0A68D4}"/>
                  </a:ext>
                </a:extLst>
              </p:cNvPr>
              <p:cNvGrpSpPr/>
              <p:nvPr/>
            </p:nvGrpSpPr>
            <p:grpSpPr>
              <a:xfrm>
                <a:off x="9611088" y="4064446"/>
                <a:ext cx="943927" cy="78104"/>
                <a:chOff x="9611088" y="4064446"/>
                <a:chExt cx="943927" cy="78104"/>
              </a:xfrm>
              <a:grpFill/>
            </p:grpSpPr>
            <p:sp>
              <p:nvSpPr>
                <p:cNvPr id="126" name="Freeform: Shape 125">
                  <a:extLst>
                    <a:ext uri="{FF2B5EF4-FFF2-40B4-BE49-F238E27FC236}">
                      <a16:creationId xmlns:a16="http://schemas.microsoft.com/office/drawing/2014/main" id="{C6DF33DB-E3CF-474A-9141-FB9ADA325E3A}"/>
                    </a:ext>
                  </a:extLst>
                </p:cNvPr>
                <p:cNvSpPr/>
                <p:nvPr/>
              </p:nvSpPr>
              <p:spPr>
                <a:xfrm>
                  <a:off x="9621566" y="4098736"/>
                  <a:ext cx="933450" cy="9524"/>
                </a:xfrm>
                <a:custGeom>
                  <a:avLst/>
                  <a:gdLst>
                    <a:gd name="connsiteX0" fmla="*/ 0 w 933450"/>
                    <a:gd name="connsiteY0" fmla="*/ 0 h 9524"/>
                    <a:gd name="connsiteX1" fmla="*/ 933450 w 933450"/>
                    <a:gd name="connsiteY1" fmla="*/ 0 h 9524"/>
                    <a:gd name="connsiteX2" fmla="*/ 933450 w 933450"/>
                    <a:gd name="connsiteY2" fmla="*/ 9525 h 9524"/>
                    <a:gd name="connsiteX3" fmla="*/ 0 w 933450"/>
                    <a:gd name="connsiteY3" fmla="*/ 9525 h 9524"/>
                  </a:gdLst>
                  <a:ahLst/>
                  <a:cxnLst>
                    <a:cxn ang="0">
                      <a:pos x="connsiteX0" y="connsiteY0"/>
                    </a:cxn>
                    <a:cxn ang="0">
                      <a:pos x="connsiteX1" y="connsiteY1"/>
                    </a:cxn>
                    <a:cxn ang="0">
                      <a:pos x="connsiteX2" y="connsiteY2"/>
                    </a:cxn>
                    <a:cxn ang="0">
                      <a:pos x="connsiteX3" y="connsiteY3"/>
                    </a:cxn>
                  </a:cxnLst>
                  <a:rect l="l" t="t" r="r" b="b"/>
                  <a:pathLst>
                    <a:path w="933450" h="9524">
                      <a:moveTo>
                        <a:pt x="0" y="0"/>
                      </a:moveTo>
                      <a:lnTo>
                        <a:pt x="933450" y="0"/>
                      </a:lnTo>
                      <a:lnTo>
                        <a:pt x="933450" y="9525"/>
                      </a:lnTo>
                      <a:lnTo>
                        <a:pt x="0" y="9525"/>
                      </a:lnTo>
                      <a:close/>
                    </a:path>
                  </a:pathLst>
                </a:custGeom>
                <a:grpFill/>
                <a:ln w="9525" cap="flat">
                  <a:solidFill>
                    <a:schemeClr val="bg1"/>
                  </a:solid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E3B9AFBC-1A2E-4FA4-AD36-817739BDBA1E}"/>
                    </a:ext>
                  </a:extLst>
                </p:cNvPr>
                <p:cNvSpPr/>
                <p:nvPr/>
              </p:nvSpPr>
              <p:spPr>
                <a:xfrm>
                  <a:off x="9611088" y="4064446"/>
                  <a:ext cx="48577" cy="78104"/>
                </a:xfrm>
                <a:custGeom>
                  <a:avLst/>
                  <a:gdLst>
                    <a:gd name="connsiteX0" fmla="*/ 41910 w 48577"/>
                    <a:gd name="connsiteY0" fmla="*/ 78105 h 78104"/>
                    <a:gd name="connsiteX1" fmla="*/ 48578 w 48577"/>
                    <a:gd name="connsiteY1" fmla="*/ 70485 h 78104"/>
                    <a:gd name="connsiteX2" fmla="*/ 14288 w 48577"/>
                    <a:gd name="connsiteY2" fmla="*/ 39053 h 78104"/>
                    <a:gd name="connsiteX3" fmla="*/ 48578 w 48577"/>
                    <a:gd name="connsiteY3" fmla="*/ 6668 h 78104"/>
                    <a:gd name="connsiteX4" fmla="*/ 41910 w 48577"/>
                    <a:gd name="connsiteY4" fmla="*/ 0 h 78104"/>
                    <a:gd name="connsiteX5" fmla="*/ 0 w 48577"/>
                    <a:gd name="connsiteY5" fmla="*/ 39053 h 7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77" h="78104">
                      <a:moveTo>
                        <a:pt x="41910" y="78105"/>
                      </a:moveTo>
                      <a:lnTo>
                        <a:pt x="48578" y="70485"/>
                      </a:lnTo>
                      <a:lnTo>
                        <a:pt x="14288" y="39053"/>
                      </a:lnTo>
                      <a:lnTo>
                        <a:pt x="48578" y="6668"/>
                      </a:lnTo>
                      <a:lnTo>
                        <a:pt x="41910" y="0"/>
                      </a:lnTo>
                      <a:lnTo>
                        <a:pt x="0" y="39053"/>
                      </a:lnTo>
                      <a:close/>
                    </a:path>
                  </a:pathLst>
                </a:custGeom>
                <a:grpFill/>
                <a:ln w="9525" cap="flat">
                  <a:solidFill>
                    <a:schemeClr val="bg1"/>
                  </a:solidFill>
                  <a:prstDash val="solid"/>
                  <a:miter/>
                </a:ln>
              </p:spPr>
              <p:txBody>
                <a:bodyPr rtlCol="0" anchor="ctr"/>
                <a:lstStyle/>
                <a:p>
                  <a:endParaRPr lang="en-IN"/>
                </a:p>
              </p:txBody>
            </p:sp>
          </p:grpSp>
          <p:grpSp>
            <p:nvGrpSpPr>
              <p:cNvPr id="123" name="Graphic 16">
                <a:extLst>
                  <a:ext uri="{FF2B5EF4-FFF2-40B4-BE49-F238E27FC236}">
                    <a16:creationId xmlns:a16="http://schemas.microsoft.com/office/drawing/2014/main" id="{81581CD6-7FE5-40E5-B9FA-A8CA6338A86D}"/>
                  </a:ext>
                </a:extLst>
              </p:cNvPr>
              <p:cNvGrpSpPr/>
              <p:nvPr/>
            </p:nvGrpSpPr>
            <p:grpSpPr>
              <a:xfrm>
                <a:off x="9626328" y="5112196"/>
                <a:ext cx="943927" cy="78104"/>
                <a:chOff x="9626328" y="5112196"/>
                <a:chExt cx="943927" cy="78104"/>
              </a:xfrm>
              <a:grpFill/>
            </p:grpSpPr>
            <p:sp>
              <p:nvSpPr>
                <p:cNvPr id="124" name="Freeform: Shape 123">
                  <a:extLst>
                    <a:ext uri="{FF2B5EF4-FFF2-40B4-BE49-F238E27FC236}">
                      <a16:creationId xmlns:a16="http://schemas.microsoft.com/office/drawing/2014/main" id="{9548B1A1-1A6C-4CEC-9FBD-E7C2C2ED3761}"/>
                    </a:ext>
                  </a:extLst>
                </p:cNvPr>
                <p:cNvSpPr/>
                <p:nvPr/>
              </p:nvSpPr>
              <p:spPr>
                <a:xfrm>
                  <a:off x="9626328" y="5146486"/>
                  <a:ext cx="933450" cy="9525"/>
                </a:xfrm>
                <a:custGeom>
                  <a:avLst/>
                  <a:gdLst>
                    <a:gd name="connsiteX0" fmla="*/ 0 w 933450"/>
                    <a:gd name="connsiteY0" fmla="*/ 0 h 9525"/>
                    <a:gd name="connsiteX1" fmla="*/ 933450 w 933450"/>
                    <a:gd name="connsiteY1" fmla="*/ 0 h 9525"/>
                    <a:gd name="connsiteX2" fmla="*/ 933450 w 933450"/>
                    <a:gd name="connsiteY2" fmla="*/ 9525 h 9525"/>
                    <a:gd name="connsiteX3" fmla="*/ 0 w 933450"/>
                    <a:gd name="connsiteY3" fmla="*/ 9525 h 9525"/>
                  </a:gdLst>
                  <a:ahLst/>
                  <a:cxnLst>
                    <a:cxn ang="0">
                      <a:pos x="connsiteX0" y="connsiteY0"/>
                    </a:cxn>
                    <a:cxn ang="0">
                      <a:pos x="connsiteX1" y="connsiteY1"/>
                    </a:cxn>
                    <a:cxn ang="0">
                      <a:pos x="connsiteX2" y="connsiteY2"/>
                    </a:cxn>
                    <a:cxn ang="0">
                      <a:pos x="connsiteX3" y="connsiteY3"/>
                    </a:cxn>
                  </a:cxnLst>
                  <a:rect l="l" t="t" r="r" b="b"/>
                  <a:pathLst>
                    <a:path w="933450" h="9525">
                      <a:moveTo>
                        <a:pt x="0" y="0"/>
                      </a:moveTo>
                      <a:lnTo>
                        <a:pt x="933450" y="0"/>
                      </a:lnTo>
                      <a:lnTo>
                        <a:pt x="933450" y="9525"/>
                      </a:lnTo>
                      <a:lnTo>
                        <a:pt x="0" y="9525"/>
                      </a:lnTo>
                      <a:close/>
                    </a:path>
                  </a:pathLst>
                </a:custGeom>
                <a:grpFill/>
                <a:ln w="9525" cap="flat">
                  <a:solidFill>
                    <a:schemeClr val="bg1"/>
                  </a:solid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D733A193-C7D7-4388-961C-4D124A138522}"/>
                    </a:ext>
                  </a:extLst>
                </p:cNvPr>
                <p:cNvSpPr/>
                <p:nvPr/>
              </p:nvSpPr>
              <p:spPr>
                <a:xfrm>
                  <a:off x="10521678" y="5112196"/>
                  <a:ext cx="48577" cy="78104"/>
                </a:xfrm>
                <a:custGeom>
                  <a:avLst/>
                  <a:gdLst>
                    <a:gd name="connsiteX0" fmla="*/ 6667 w 48577"/>
                    <a:gd name="connsiteY0" fmla="*/ 0 h 78104"/>
                    <a:gd name="connsiteX1" fmla="*/ 0 w 48577"/>
                    <a:gd name="connsiteY1" fmla="*/ 6667 h 78104"/>
                    <a:gd name="connsiteX2" fmla="*/ 34290 w 48577"/>
                    <a:gd name="connsiteY2" fmla="*/ 39052 h 78104"/>
                    <a:gd name="connsiteX3" fmla="*/ 0 w 48577"/>
                    <a:gd name="connsiteY3" fmla="*/ 70485 h 78104"/>
                    <a:gd name="connsiteX4" fmla="*/ 6667 w 48577"/>
                    <a:gd name="connsiteY4" fmla="*/ 78105 h 78104"/>
                    <a:gd name="connsiteX5" fmla="*/ 48577 w 48577"/>
                    <a:gd name="connsiteY5" fmla="*/ 39052 h 7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77" h="78104">
                      <a:moveTo>
                        <a:pt x="6667" y="0"/>
                      </a:moveTo>
                      <a:lnTo>
                        <a:pt x="0" y="6667"/>
                      </a:lnTo>
                      <a:lnTo>
                        <a:pt x="34290" y="39052"/>
                      </a:lnTo>
                      <a:lnTo>
                        <a:pt x="0" y="70485"/>
                      </a:lnTo>
                      <a:lnTo>
                        <a:pt x="6667" y="78105"/>
                      </a:lnTo>
                      <a:lnTo>
                        <a:pt x="48577" y="39052"/>
                      </a:lnTo>
                      <a:close/>
                    </a:path>
                  </a:pathLst>
                </a:custGeom>
                <a:grpFill/>
                <a:ln w="9525" cap="flat">
                  <a:solidFill>
                    <a:schemeClr val="bg1"/>
                  </a:solidFill>
                  <a:prstDash val="solid"/>
                  <a:miter/>
                </a:ln>
              </p:spPr>
              <p:txBody>
                <a:bodyPr rtlCol="0" anchor="ctr"/>
                <a:lstStyle/>
                <a:p>
                  <a:endParaRPr lang="en-IN"/>
                </a:p>
              </p:txBody>
            </p:sp>
          </p:grpSp>
        </p:grpSp>
        <p:sp>
          <p:nvSpPr>
            <p:cNvPr id="119" name="Graphic 20" descr="Dollar">
              <a:extLst>
                <a:ext uri="{FF2B5EF4-FFF2-40B4-BE49-F238E27FC236}">
                  <a16:creationId xmlns:a16="http://schemas.microsoft.com/office/drawing/2014/main" id="{D1F55547-C27F-4CAE-A0DE-D534FC11E0C3}"/>
                </a:ext>
              </a:extLst>
            </p:cNvPr>
            <p:cNvSpPr/>
            <p:nvPr/>
          </p:nvSpPr>
          <p:spPr>
            <a:xfrm>
              <a:off x="9962759" y="4363600"/>
              <a:ext cx="230411" cy="551056"/>
            </a:xfrm>
            <a:custGeom>
              <a:avLst/>
              <a:gdLst>
                <a:gd name="connsiteX0" fmla="*/ 166549 w 171249"/>
                <a:gd name="connsiteY0" fmla="*/ 245993 h 409560"/>
                <a:gd name="connsiteX1" fmla="*/ 153910 w 171249"/>
                <a:gd name="connsiteY1" fmla="*/ 227224 h 409560"/>
                <a:gd name="connsiteX2" fmla="*/ 135741 w 171249"/>
                <a:gd name="connsiteY2" fmla="*/ 214065 h 409560"/>
                <a:gd name="connsiteX3" fmla="*/ 114357 w 171249"/>
                <a:gd name="connsiteY3" fmla="*/ 204602 h 409560"/>
                <a:gd name="connsiteX4" fmla="*/ 91497 w 171249"/>
                <a:gd name="connsiteY4" fmla="*/ 196982 h 409560"/>
                <a:gd name="connsiteX5" fmla="*/ 89716 w 171249"/>
                <a:gd name="connsiteY5" fmla="*/ 196410 h 409560"/>
                <a:gd name="connsiteX6" fmla="*/ 89716 w 171249"/>
                <a:gd name="connsiteY6" fmla="*/ 62036 h 409560"/>
                <a:gd name="connsiteX7" fmla="*/ 92845 w 171249"/>
                <a:gd name="connsiteY7" fmla="*/ 61912 h 409560"/>
                <a:gd name="connsiteX8" fmla="*/ 128749 w 171249"/>
                <a:gd name="connsiteY8" fmla="*/ 68437 h 409560"/>
                <a:gd name="connsiteX9" fmla="*/ 158005 w 171249"/>
                <a:gd name="connsiteY9" fmla="*/ 89297 h 409560"/>
                <a:gd name="connsiteX10" fmla="*/ 164878 w 171249"/>
                <a:gd name="connsiteY10" fmla="*/ 82706 h 409560"/>
                <a:gd name="connsiteX11" fmla="*/ 132440 w 171249"/>
                <a:gd name="connsiteY11" fmla="*/ 59655 h 409560"/>
                <a:gd name="connsiteX12" fmla="*/ 92845 w 171249"/>
                <a:gd name="connsiteY12" fmla="*/ 52387 h 409560"/>
                <a:gd name="connsiteX13" fmla="*/ 89716 w 171249"/>
                <a:gd name="connsiteY13" fmla="*/ 52511 h 409560"/>
                <a:gd name="connsiteX14" fmla="*/ 89716 w 171249"/>
                <a:gd name="connsiteY14" fmla="*/ 0 h 409560"/>
                <a:gd name="connsiteX15" fmla="*/ 80191 w 171249"/>
                <a:gd name="connsiteY15" fmla="*/ 0 h 409560"/>
                <a:gd name="connsiteX16" fmla="*/ 80191 w 171249"/>
                <a:gd name="connsiteY16" fmla="*/ 53154 h 409560"/>
                <a:gd name="connsiteX17" fmla="*/ 57331 w 171249"/>
                <a:gd name="connsiteY17" fmla="*/ 58574 h 409560"/>
                <a:gd name="connsiteX18" fmla="*/ 30971 w 171249"/>
                <a:gd name="connsiteY18" fmla="*/ 75281 h 409560"/>
                <a:gd name="connsiteX19" fmla="*/ 14630 w 171249"/>
                <a:gd name="connsiteY19" fmla="*/ 99570 h 409560"/>
                <a:gd name="connsiteX20" fmla="*/ 9054 w 171249"/>
                <a:gd name="connsiteY20" fmla="*/ 128230 h 409560"/>
                <a:gd name="connsiteX21" fmla="*/ 13687 w 171249"/>
                <a:gd name="connsiteY21" fmla="*/ 155010 h 409560"/>
                <a:gd name="connsiteX22" fmla="*/ 26256 w 171249"/>
                <a:gd name="connsiteY22" fmla="*/ 174731 h 409560"/>
                <a:gd name="connsiteX23" fmla="*/ 44425 w 171249"/>
                <a:gd name="connsiteY23" fmla="*/ 188571 h 409560"/>
                <a:gd name="connsiteX24" fmla="*/ 65856 w 171249"/>
                <a:gd name="connsiteY24" fmla="*/ 198368 h 409560"/>
                <a:gd name="connsiteX25" fmla="*/ 80186 w 171249"/>
                <a:gd name="connsiteY25" fmla="*/ 203373 h 409560"/>
                <a:gd name="connsiteX26" fmla="*/ 80186 w 171249"/>
                <a:gd name="connsiteY26" fmla="*/ 347639 h 409560"/>
                <a:gd name="connsiteX27" fmla="*/ 57683 w 171249"/>
                <a:gd name="connsiteY27" fmla="*/ 345186 h 409560"/>
                <a:gd name="connsiteX28" fmla="*/ 39514 w 171249"/>
                <a:gd name="connsiteY28" fmla="*/ 338842 h 409560"/>
                <a:gd name="connsiteX29" fmla="*/ 26146 w 171249"/>
                <a:gd name="connsiteY29" fmla="*/ 330689 h 409560"/>
                <a:gd name="connsiteX30" fmla="*/ 16497 w 171249"/>
                <a:gd name="connsiteY30" fmla="*/ 322369 h 409560"/>
                <a:gd name="connsiteX31" fmla="*/ 10087 w 171249"/>
                <a:gd name="connsiteY31" fmla="*/ 315863 h 409560"/>
                <a:gd name="connsiteX32" fmla="*/ 7272 w 171249"/>
                <a:gd name="connsiteY32" fmla="*/ 312868 h 409560"/>
                <a:gd name="connsiteX33" fmla="*/ 6896 w 171249"/>
                <a:gd name="connsiteY33" fmla="*/ 312477 h 409560"/>
                <a:gd name="connsiteX34" fmla="*/ 0 w 171249"/>
                <a:gd name="connsiteY34" fmla="*/ 319035 h 409560"/>
                <a:gd name="connsiteX35" fmla="*/ 391 w 171249"/>
                <a:gd name="connsiteY35" fmla="*/ 319445 h 409560"/>
                <a:gd name="connsiteX36" fmla="*/ 3077 w 171249"/>
                <a:gd name="connsiteY36" fmla="*/ 322302 h 409560"/>
                <a:gd name="connsiteX37" fmla="*/ 9844 w 171249"/>
                <a:gd name="connsiteY37" fmla="*/ 329174 h 409560"/>
                <a:gd name="connsiteX38" fmla="*/ 20264 w 171249"/>
                <a:gd name="connsiteY38" fmla="*/ 338190 h 409560"/>
                <a:gd name="connsiteX39" fmla="*/ 35347 w 171249"/>
                <a:gd name="connsiteY39" fmla="*/ 347415 h 409560"/>
                <a:gd name="connsiteX40" fmla="*/ 55440 w 171249"/>
                <a:gd name="connsiteY40" fmla="*/ 354449 h 409560"/>
                <a:gd name="connsiteX41" fmla="*/ 80205 w 171249"/>
                <a:gd name="connsiteY41" fmla="*/ 357173 h 409560"/>
                <a:gd name="connsiteX42" fmla="*/ 80205 w 171249"/>
                <a:gd name="connsiteY42" fmla="*/ 409561 h 409560"/>
                <a:gd name="connsiteX43" fmla="*/ 89730 w 171249"/>
                <a:gd name="connsiteY43" fmla="*/ 409561 h 409560"/>
                <a:gd name="connsiteX44" fmla="*/ 89730 w 171249"/>
                <a:gd name="connsiteY44" fmla="*/ 356830 h 409560"/>
                <a:gd name="connsiteX45" fmla="*/ 119029 w 171249"/>
                <a:gd name="connsiteY45" fmla="*/ 350349 h 409560"/>
                <a:gd name="connsiteX46" fmla="*/ 147361 w 171249"/>
                <a:gd name="connsiteY46" fmla="*/ 331851 h 409560"/>
                <a:gd name="connsiteX47" fmla="*/ 165154 w 171249"/>
                <a:gd name="connsiteY47" fmla="*/ 304610 h 409560"/>
                <a:gd name="connsiteX48" fmla="*/ 171236 w 171249"/>
                <a:gd name="connsiteY48" fmla="*/ 271705 h 409560"/>
                <a:gd name="connsiteX49" fmla="*/ 166549 w 171249"/>
                <a:gd name="connsiteY49" fmla="*/ 245993 h 409560"/>
                <a:gd name="connsiteX50" fmla="*/ 69223 w 171249"/>
                <a:gd name="connsiteY50" fmla="*/ 189457 h 409560"/>
                <a:gd name="connsiteX51" fmla="*/ 49030 w 171249"/>
                <a:gd name="connsiteY51" fmla="*/ 180223 h 409560"/>
                <a:gd name="connsiteX52" fmla="*/ 33133 w 171249"/>
                <a:gd name="connsiteY52" fmla="*/ 168131 h 409560"/>
                <a:gd name="connsiteX53" fmla="*/ 22498 w 171249"/>
                <a:gd name="connsiteY53" fmla="*/ 151462 h 409560"/>
                <a:gd name="connsiteX54" fmla="*/ 18564 w 171249"/>
                <a:gd name="connsiteY54" fmla="*/ 128264 h 409560"/>
                <a:gd name="connsiteX55" fmla="*/ 23436 w 171249"/>
                <a:gd name="connsiteY55" fmla="*/ 103189 h 409560"/>
                <a:gd name="connsiteX56" fmla="*/ 37624 w 171249"/>
                <a:gd name="connsiteY56" fmla="*/ 82110 h 409560"/>
                <a:gd name="connsiteX57" fmla="*/ 60836 w 171249"/>
                <a:gd name="connsiteY57" fmla="*/ 67447 h 409560"/>
                <a:gd name="connsiteX58" fmla="*/ 80191 w 171249"/>
                <a:gd name="connsiteY58" fmla="*/ 62765 h 409560"/>
                <a:gd name="connsiteX59" fmla="*/ 80191 w 171249"/>
                <a:gd name="connsiteY59" fmla="*/ 193377 h 409560"/>
                <a:gd name="connsiteX60" fmla="*/ 69223 w 171249"/>
                <a:gd name="connsiteY60" fmla="*/ 189457 h 409560"/>
                <a:gd name="connsiteX61" fmla="*/ 156277 w 171249"/>
                <a:gd name="connsiteY61" fmla="*/ 301123 h 409560"/>
                <a:gd name="connsiteX62" fmla="*/ 140627 w 171249"/>
                <a:gd name="connsiteY62" fmla="*/ 325117 h 409560"/>
                <a:gd name="connsiteX63" fmla="*/ 115386 w 171249"/>
                <a:gd name="connsiteY63" fmla="*/ 341538 h 409560"/>
                <a:gd name="connsiteX64" fmla="*/ 89702 w 171249"/>
                <a:gd name="connsiteY64" fmla="*/ 347310 h 409560"/>
                <a:gd name="connsiteX65" fmla="*/ 89702 w 171249"/>
                <a:gd name="connsiteY65" fmla="*/ 206407 h 409560"/>
                <a:gd name="connsiteX66" fmla="*/ 111057 w 171249"/>
                <a:gd name="connsiteY66" fmla="*/ 213551 h 409560"/>
                <a:gd name="connsiteX67" fmla="*/ 131288 w 171249"/>
                <a:gd name="connsiteY67" fmla="*/ 222499 h 409560"/>
                <a:gd name="connsiteX68" fmla="*/ 147209 w 171249"/>
                <a:gd name="connsiteY68" fmla="*/ 234015 h 409560"/>
                <a:gd name="connsiteX69" fmla="*/ 157777 w 171249"/>
                <a:gd name="connsiteY69" fmla="*/ 249731 h 409560"/>
                <a:gd name="connsiteX70" fmla="*/ 161682 w 171249"/>
                <a:gd name="connsiteY70" fmla="*/ 271705 h 409560"/>
                <a:gd name="connsiteX71" fmla="*/ 156277 w 171249"/>
                <a:gd name="connsiteY71" fmla="*/ 301123 h 4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249" h="409560">
                  <a:moveTo>
                    <a:pt x="166549" y="245993"/>
                  </a:moveTo>
                  <a:cubicBezTo>
                    <a:pt x="163603" y="238970"/>
                    <a:pt x="159309" y="232594"/>
                    <a:pt x="153910" y="227224"/>
                  </a:cubicBezTo>
                  <a:cubicBezTo>
                    <a:pt x="148530" y="221971"/>
                    <a:pt x="142409" y="217537"/>
                    <a:pt x="135741" y="214065"/>
                  </a:cubicBezTo>
                  <a:cubicBezTo>
                    <a:pt x="128830" y="210442"/>
                    <a:pt x="121686" y="207281"/>
                    <a:pt x="114357" y="204602"/>
                  </a:cubicBezTo>
                  <a:cubicBezTo>
                    <a:pt x="106909" y="201863"/>
                    <a:pt x="99217" y="199301"/>
                    <a:pt x="91497" y="196982"/>
                  </a:cubicBezTo>
                  <a:cubicBezTo>
                    <a:pt x="90897" y="196801"/>
                    <a:pt x="90311" y="196596"/>
                    <a:pt x="89716" y="196410"/>
                  </a:cubicBezTo>
                  <a:lnTo>
                    <a:pt x="89716" y="62036"/>
                  </a:lnTo>
                  <a:cubicBezTo>
                    <a:pt x="90768" y="62008"/>
                    <a:pt x="91773" y="61912"/>
                    <a:pt x="92845" y="61912"/>
                  </a:cubicBezTo>
                  <a:cubicBezTo>
                    <a:pt x="105127" y="61682"/>
                    <a:pt x="117333" y="63900"/>
                    <a:pt x="128749" y="68437"/>
                  </a:cubicBezTo>
                  <a:cubicBezTo>
                    <a:pt x="139824" y="73319"/>
                    <a:pt x="149781" y="80418"/>
                    <a:pt x="158005" y="89297"/>
                  </a:cubicBezTo>
                  <a:lnTo>
                    <a:pt x="164878" y="82706"/>
                  </a:lnTo>
                  <a:cubicBezTo>
                    <a:pt x="155757" y="72883"/>
                    <a:pt x="144717" y="65037"/>
                    <a:pt x="132440" y="59655"/>
                  </a:cubicBezTo>
                  <a:cubicBezTo>
                    <a:pt x="119856" y="54624"/>
                    <a:pt x="106395" y="52153"/>
                    <a:pt x="92845" y="52387"/>
                  </a:cubicBezTo>
                  <a:cubicBezTo>
                    <a:pt x="91778" y="52387"/>
                    <a:pt x="90768" y="52483"/>
                    <a:pt x="89716" y="52511"/>
                  </a:cubicBezTo>
                  <a:lnTo>
                    <a:pt x="89716" y="0"/>
                  </a:lnTo>
                  <a:lnTo>
                    <a:pt x="80191" y="0"/>
                  </a:lnTo>
                  <a:lnTo>
                    <a:pt x="80191" y="53154"/>
                  </a:lnTo>
                  <a:cubicBezTo>
                    <a:pt x="72364" y="53937"/>
                    <a:pt x="64676" y="55760"/>
                    <a:pt x="57331" y="58574"/>
                  </a:cubicBezTo>
                  <a:cubicBezTo>
                    <a:pt x="47522" y="62337"/>
                    <a:pt x="38561" y="68017"/>
                    <a:pt x="30971" y="75281"/>
                  </a:cubicBezTo>
                  <a:cubicBezTo>
                    <a:pt x="23911" y="82167"/>
                    <a:pt x="18348" y="90436"/>
                    <a:pt x="14630" y="99570"/>
                  </a:cubicBezTo>
                  <a:cubicBezTo>
                    <a:pt x="10930" y="108671"/>
                    <a:pt x="9035" y="118405"/>
                    <a:pt x="9054" y="128230"/>
                  </a:cubicBezTo>
                  <a:cubicBezTo>
                    <a:pt x="8865" y="137371"/>
                    <a:pt x="10438" y="146464"/>
                    <a:pt x="13687" y="155010"/>
                  </a:cubicBezTo>
                  <a:cubicBezTo>
                    <a:pt x="16582" y="162325"/>
                    <a:pt x="20848" y="169018"/>
                    <a:pt x="26256" y="174731"/>
                  </a:cubicBezTo>
                  <a:cubicBezTo>
                    <a:pt x="31571" y="180244"/>
                    <a:pt x="37698" y="184911"/>
                    <a:pt x="44425" y="188571"/>
                  </a:cubicBezTo>
                  <a:cubicBezTo>
                    <a:pt x="51330" y="192335"/>
                    <a:pt x="58491" y="195609"/>
                    <a:pt x="65856" y="198368"/>
                  </a:cubicBezTo>
                  <a:cubicBezTo>
                    <a:pt x="70514" y="200125"/>
                    <a:pt x="75324" y="201778"/>
                    <a:pt x="80186" y="203373"/>
                  </a:cubicBezTo>
                  <a:lnTo>
                    <a:pt x="80186" y="347639"/>
                  </a:lnTo>
                  <a:cubicBezTo>
                    <a:pt x="72616" y="347680"/>
                    <a:pt x="65067" y="346857"/>
                    <a:pt x="57683" y="345186"/>
                  </a:cubicBezTo>
                  <a:cubicBezTo>
                    <a:pt x="51418" y="343725"/>
                    <a:pt x="45328" y="341598"/>
                    <a:pt x="39514" y="338842"/>
                  </a:cubicBezTo>
                  <a:cubicBezTo>
                    <a:pt x="34785" y="336601"/>
                    <a:pt x="30304" y="333867"/>
                    <a:pt x="26146" y="330689"/>
                  </a:cubicBezTo>
                  <a:cubicBezTo>
                    <a:pt x="22783" y="328091"/>
                    <a:pt x="19562" y="325313"/>
                    <a:pt x="16497" y="322369"/>
                  </a:cubicBezTo>
                  <a:cubicBezTo>
                    <a:pt x="13786" y="319727"/>
                    <a:pt x="11649" y="317559"/>
                    <a:pt x="10087" y="315863"/>
                  </a:cubicBezTo>
                  <a:cubicBezTo>
                    <a:pt x="8758" y="314435"/>
                    <a:pt x="7882" y="313482"/>
                    <a:pt x="7272" y="312868"/>
                  </a:cubicBezTo>
                  <a:lnTo>
                    <a:pt x="6896" y="312477"/>
                  </a:lnTo>
                  <a:lnTo>
                    <a:pt x="0" y="319035"/>
                  </a:lnTo>
                  <a:lnTo>
                    <a:pt x="391" y="319445"/>
                  </a:lnTo>
                  <a:cubicBezTo>
                    <a:pt x="976" y="320054"/>
                    <a:pt x="1819" y="320931"/>
                    <a:pt x="3077" y="322302"/>
                  </a:cubicBezTo>
                  <a:cubicBezTo>
                    <a:pt x="4724" y="324099"/>
                    <a:pt x="6980" y="326390"/>
                    <a:pt x="9844" y="329174"/>
                  </a:cubicBezTo>
                  <a:cubicBezTo>
                    <a:pt x="13153" y="332365"/>
                    <a:pt x="16632" y="335374"/>
                    <a:pt x="20264" y="338190"/>
                  </a:cubicBezTo>
                  <a:cubicBezTo>
                    <a:pt x="24954" y="341787"/>
                    <a:pt x="30009" y="344879"/>
                    <a:pt x="35347" y="347415"/>
                  </a:cubicBezTo>
                  <a:cubicBezTo>
                    <a:pt x="41776" y="350467"/>
                    <a:pt x="48512" y="352825"/>
                    <a:pt x="55440" y="354449"/>
                  </a:cubicBezTo>
                  <a:cubicBezTo>
                    <a:pt x="63564" y="356303"/>
                    <a:pt x="71873" y="357217"/>
                    <a:pt x="80205" y="357173"/>
                  </a:cubicBezTo>
                  <a:lnTo>
                    <a:pt x="80205" y="409561"/>
                  </a:lnTo>
                  <a:lnTo>
                    <a:pt x="89730" y="409561"/>
                  </a:lnTo>
                  <a:lnTo>
                    <a:pt x="89730" y="356830"/>
                  </a:lnTo>
                  <a:cubicBezTo>
                    <a:pt x="99780" y="356244"/>
                    <a:pt x="109670" y="354056"/>
                    <a:pt x="119029" y="350349"/>
                  </a:cubicBezTo>
                  <a:cubicBezTo>
                    <a:pt x="129608" y="346126"/>
                    <a:pt x="139240" y="339838"/>
                    <a:pt x="147361" y="331851"/>
                  </a:cubicBezTo>
                  <a:cubicBezTo>
                    <a:pt x="155112" y="324098"/>
                    <a:pt x="161170" y="314823"/>
                    <a:pt x="165154" y="304610"/>
                  </a:cubicBezTo>
                  <a:cubicBezTo>
                    <a:pt x="169229" y="294121"/>
                    <a:pt x="171292" y="282958"/>
                    <a:pt x="171236" y="271705"/>
                  </a:cubicBezTo>
                  <a:cubicBezTo>
                    <a:pt x="171418" y="262907"/>
                    <a:pt x="169824" y="254161"/>
                    <a:pt x="166549" y="245993"/>
                  </a:cubicBezTo>
                  <a:close/>
                  <a:moveTo>
                    <a:pt x="69223" y="189457"/>
                  </a:moveTo>
                  <a:cubicBezTo>
                    <a:pt x="62284" y="186855"/>
                    <a:pt x="55536" y="183770"/>
                    <a:pt x="49030" y="180223"/>
                  </a:cubicBezTo>
                  <a:cubicBezTo>
                    <a:pt x="43144" y="177028"/>
                    <a:pt x="37783" y="172950"/>
                    <a:pt x="33133" y="168131"/>
                  </a:cubicBezTo>
                  <a:cubicBezTo>
                    <a:pt x="28558" y="163302"/>
                    <a:pt x="24949" y="157645"/>
                    <a:pt x="22498" y="151462"/>
                  </a:cubicBezTo>
                  <a:cubicBezTo>
                    <a:pt x="19714" y="144052"/>
                    <a:pt x="18379" y="136177"/>
                    <a:pt x="18564" y="128264"/>
                  </a:cubicBezTo>
                  <a:cubicBezTo>
                    <a:pt x="18547" y="119669"/>
                    <a:pt x="20201" y="111152"/>
                    <a:pt x="23436" y="103189"/>
                  </a:cubicBezTo>
                  <a:cubicBezTo>
                    <a:pt x="26662" y="95260"/>
                    <a:pt x="31493" y="88084"/>
                    <a:pt x="37624" y="82110"/>
                  </a:cubicBezTo>
                  <a:cubicBezTo>
                    <a:pt x="44310" y="75728"/>
                    <a:pt x="52201" y="70743"/>
                    <a:pt x="60836" y="67447"/>
                  </a:cubicBezTo>
                  <a:cubicBezTo>
                    <a:pt x="67063" y="65070"/>
                    <a:pt x="73567" y="63497"/>
                    <a:pt x="80191" y="62765"/>
                  </a:cubicBezTo>
                  <a:lnTo>
                    <a:pt x="80191" y="193377"/>
                  </a:lnTo>
                  <a:cubicBezTo>
                    <a:pt x="76476" y="192119"/>
                    <a:pt x="72809" y="190810"/>
                    <a:pt x="69223" y="189457"/>
                  </a:cubicBezTo>
                  <a:close/>
                  <a:moveTo>
                    <a:pt x="156277" y="301123"/>
                  </a:moveTo>
                  <a:cubicBezTo>
                    <a:pt x="152773" y="310116"/>
                    <a:pt x="147445" y="318286"/>
                    <a:pt x="140627" y="325117"/>
                  </a:cubicBezTo>
                  <a:cubicBezTo>
                    <a:pt x="133389" y="332214"/>
                    <a:pt x="124808" y="337797"/>
                    <a:pt x="115386" y="341538"/>
                  </a:cubicBezTo>
                  <a:cubicBezTo>
                    <a:pt x="107179" y="344791"/>
                    <a:pt x="98512" y="346739"/>
                    <a:pt x="89702" y="347310"/>
                  </a:cubicBezTo>
                  <a:lnTo>
                    <a:pt x="89702" y="206407"/>
                  </a:lnTo>
                  <a:cubicBezTo>
                    <a:pt x="96912" y="208593"/>
                    <a:pt x="104094" y="210984"/>
                    <a:pt x="111057" y="213551"/>
                  </a:cubicBezTo>
                  <a:cubicBezTo>
                    <a:pt x="117990" y="216085"/>
                    <a:pt x="124748" y="219075"/>
                    <a:pt x="131288" y="222499"/>
                  </a:cubicBezTo>
                  <a:cubicBezTo>
                    <a:pt x="137131" y="225536"/>
                    <a:pt x="142495" y="229416"/>
                    <a:pt x="147209" y="234015"/>
                  </a:cubicBezTo>
                  <a:cubicBezTo>
                    <a:pt x="151722" y="238515"/>
                    <a:pt x="155312" y="243854"/>
                    <a:pt x="157777" y="249731"/>
                  </a:cubicBezTo>
                  <a:cubicBezTo>
                    <a:pt x="160536" y="256721"/>
                    <a:pt x="161864" y="264193"/>
                    <a:pt x="161682" y="271705"/>
                  </a:cubicBezTo>
                  <a:cubicBezTo>
                    <a:pt x="161744" y="281764"/>
                    <a:pt x="159910" y="291744"/>
                    <a:pt x="156277" y="301123"/>
                  </a:cubicBezTo>
                  <a:close/>
                </a:path>
              </a:pathLst>
            </a:custGeom>
            <a:grpFill/>
            <a:ln w="12700" cap="flat">
              <a:solidFill>
                <a:schemeClr val="bg1"/>
              </a:solidFill>
              <a:prstDash val="solid"/>
              <a:miter/>
            </a:ln>
          </p:spPr>
          <p:txBody>
            <a:bodyPr rtlCol="0" anchor="ctr"/>
            <a:lstStyle/>
            <a:p>
              <a:endParaRPr lang="en-IN"/>
            </a:p>
          </p:txBody>
        </p:sp>
      </p:grpSp>
      <p:grpSp>
        <p:nvGrpSpPr>
          <p:cNvPr id="128" name="Graphic 1">
            <a:extLst>
              <a:ext uri="{FF2B5EF4-FFF2-40B4-BE49-F238E27FC236}">
                <a16:creationId xmlns:a16="http://schemas.microsoft.com/office/drawing/2014/main" id="{34CB593C-9D63-4E66-AA9F-066E6766E4A5}"/>
              </a:ext>
            </a:extLst>
          </p:cNvPr>
          <p:cNvGrpSpPr/>
          <p:nvPr/>
        </p:nvGrpSpPr>
        <p:grpSpPr>
          <a:xfrm>
            <a:off x="7679117" y="4671511"/>
            <a:ext cx="654344" cy="579335"/>
            <a:chOff x="7272023" y="3857998"/>
            <a:chExt cx="1542908" cy="1241853"/>
          </a:xfrm>
          <a:solidFill>
            <a:schemeClr val="bg1"/>
          </a:solidFill>
        </p:grpSpPr>
        <p:grpSp>
          <p:nvGrpSpPr>
            <p:cNvPr id="129" name="Graphic 1">
              <a:extLst>
                <a:ext uri="{FF2B5EF4-FFF2-40B4-BE49-F238E27FC236}">
                  <a16:creationId xmlns:a16="http://schemas.microsoft.com/office/drawing/2014/main" id="{FB6CA842-58E4-4BD6-AFF1-229D0B7A1042}"/>
                </a:ext>
              </a:extLst>
            </p:cNvPr>
            <p:cNvGrpSpPr/>
            <p:nvPr/>
          </p:nvGrpSpPr>
          <p:grpSpPr>
            <a:xfrm>
              <a:off x="7271994" y="3858170"/>
              <a:ext cx="1534710" cy="1240927"/>
              <a:chOff x="7271994" y="3858170"/>
              <a:chExt cx="1534710" cy="1240927"/>
            </a:xfrm>
            <a:grpFill/>
          </p:grpSpPr>
          <p:sp>
            <p:nvSpPr>
              <p:cNvPr id="133" name="Freeform: Shape 132">
                <a:extLst>
                  <a:ext uri="{FF2B5EF4-FFF2-40B4-BE49-F238E27FC236}">
                    <a16:creationId xmlns:a16="http://schemas.microsoft.com/office/drawing/2014/main" id="{F3F9F0D9-8210-4B40-83D7-7C083B923CED}"/>
                  </a:ext>
                </a:extLst>
              </p:cNvPr>
              <p:cNvSpPr/>
              <p:nvPr/>
            </p:nvSpPr>
            <p:spPr>
              <a:xfrm>
                <a:off x="7271994" y="3858170"/>
                <a:ext cx="1534710" cy="1240927"/>
              </a:xfrm>
              <a:custGeom>
                <a:avLst/>
                <a:gdLst>
                  <a:gd name="connsiteX0" fmla="*/ 1376603 w 1534710"/>
                  <a:gd name="connsiteY0" fmla="*/ 1240928 h 1240927"/>
                  <a:gd name="connsiteX1" fmla="*/ 1369830 w 1534710"/>
                  <a:gd name="connsiteY1" fmla="*/ 1239423 h 1240927"/>
                  <a:gd name="connsiteX2" fmla="*/ 1332198 w 1534710"/>
                  <a:gd name="connsiteY2" fmla="*/ 1231896 h 1240927"/>
                  <a:gd name="connsiteX3" fmla="*/ 1314135 w 1534710"/>
                  <a:gd name="connsiteY3" fmla="*/ 1228886 h 1240927"/>
                  <a:gd name="connsiteX4" fmla="*/ 1278761 w 1534710"/>
                  <a:gd name="connsiteY4" fmla="*/ 1222112 h 1240927"/>
                  <a:gd name="connsiteX5" fmla="*/ 1180165 w 1534710"/>
                  <a:gd name="connsiteY5" fmla="*/ 1204049 h 1240927"/>
                  <a:gd name="connsiteX6" fmla="*/ 1127480 w 1534710"/>
                  <a:gd name="connsiteY6" fmla="*/ 1195017 h 1240927"/>
                  <a:gd name="connsiteX7" fmla="*/ 1072538 w 1534710"/>
                  <a:gd name="connsiteY7" fmla="*/ 1185233 h 1240927"/>
                  <a:gd name="connsiteX8" fmla="*/ 988242 w 1534710"/>
                  <a:gd name="connsiteY8" fmla="*/ 1170180 h 1240927"/>
                  <a:gd name="connsiteX9" fmla="*/ 943837 w 1534710"/>
                  <a:gd name="connsiteY9" fmla="*/ 1161901 h 1240927"/>
                  <a:gd name="connsiteX10" fmla="*/ 930289 w 1534710"/>
                  <a:gd name="connsiteY10" fmla="*/ 1143838 h 1240927"/>
                  <a:gd name="connsiteX11" fmla="*/ 928784 w 1534710"/>
                  <a:gd name="connsiteY11" fmla="*/ 1138569 h 1240927"/>
                  <a:gd name="connsiteX12" fmla="*/ 922010 w 1534710"/>
                  <a:gd name="connsiteY12" fmla="*/ 1137064 h 1240927"/>
                  <a:gd name="connsiteX13" fmla="*/ 922010 w 1534710"/>
                  <a:gd name="connsiteY13" fmla="*/ 1137064 h 1240927"/>
                  <a:gd name="connsiteX14" fmla="*/ 760193 w 1534710"/>
                  <a:gd name="connsiteY14" fmla="*/ 1137064 h 1240927"/>
                  <a:gd name="connsiteX15" fmla="*/ 621708 w 1534710"/>
                  <a:gd name="connsiteY15" fmla="*/ 1137064 h 1240927"/>
                  <a:gd name="connsiteX16" fmla="*/ 626976 w 1534710"/>
                  <a:gd name="connsiteY16" fmla="*/ 1148354 h 1240927"/>
                  <a:gd name="connsiteX17" fmla="*/ 626976 w 1534710"/>
                  <a:gd name="connsiteY17" fmla="*/ 1179964 h 1240927"/>
                  <a:gd name="connsiteX18" fmla="*/ 599128 w 1534710"/>
                  <a:gd name="connsiteY18" fmla="*/ 1194264 h 1240927"/>
                  <a:gd name="connsiteX19" fmla="*/ 557733 w 1534710"/>
                  <a:gd name="connsiteY19" fmla="*/ 1195017 h 1240927"/>
                  <a:gd name="connsiteX20" fmla="*/ 544938 w 1534710"/>
                  <a:gd name="connsiteY20" fmla="*/ 1195017 h 1240927"/>
                  <a:gd name="connsiteX21" fmla="*/ 379358 w 1534710"/>
                  <a:gd name="connsiteY21" fmla="*/ 1195017 h 1240927"/>
                  <a:gd name="connsiteX22" fmla="*/ 319147 w 1534710"/>
                  <a:gd name="connsiteY22" fmla="*/ 1195017 h 1240927"/>
                  <a:gd name="connsiteX23" fmla="*/ 315384 w 1534710"/>
                  <a:gd name="connsiteY23" fmla="*/ 1195017 h 1240927"/>
                  <a:gd name="connsiteX24" fmla="*/ 45187 w 1534710"/>
                  <a:gd name="connsiteY24" fmla="*/ 1195017 h 1240927"/>
                  <a:gd name="connsiteX25" fmla="*/ 3039 w 1534710"/>
                  <a:gd name="connsiteY25" fmla="*/ 1179212 h 1240927"/>
                  <a:gd name="connsiteX26" fmla="*/ 11318 w 1534710"/>
                  <a:gd name="connsiteY26" fmla="*/ 1134806 h 1240927"/>
                  <a:gd name="connsiteX27" fmla="*/ 46692 w 1534710"/>
                  <a:gd name="connsiteY27" fmla="*/ 1076100 h 1240927"/>
                  <a:gd name="connsiteX28" fmla="*/ 100129 w 1534710"/>
                  <a:gd name="connsiteY28" fmla="*/ 987289 h 1240927"/>
                  <a:gd name="connsiteX29" fmla="*/ 184425 w 1534710"/>
                  <a:gd name="connsiteY29" fmla="*/ 845040 h 1240927"/>
                  <a:gd name="connsiteX30" fmla="*/ 219046 w 1534710"/>
                  <a:gd name="connsiteY30" fmla="*/ 787087 h 1240927"/>
                  <a:gd name="connsiteX31" fmla="*/ 264957 w 1534710"/>
                  <a:gd name="connsiteY31" fmla="*/ 711071 h 1240927"/>
                  <a:gd name="connsiteX32" fmla="*/ 283773 w 1534710"/>
                  <a:gd name="connsiteY32" fmla="*/ 679460 h 1240927"/>
                  <a:gd name="connsiteX33" fmla="*/ 297321 w 1534710"/>
                  <a:gd name="connsiteY33" fmla="*/ 656881 h 1240927"/>
                  <a:gd name="connsiteX34" fmla="*/ 320652 w 1534710"/>
                  <a:gd name="connsiteY34" fmla="*/ 636559 h 1240927"/>
                  <a:gd name="connsiteX35" fmla="*/ 320652 w 1534710"/>
                  <a:gd name="connsiteY35" fmla="*/ 570327 h 1240927"/>
                  <a:gd name="connsiteX36" fmla="*/ 320652 w 1534710"/>
                  <a:gd name="connsiteY36" fmla="*/ 539469 h 1240927"/>
                  <a:gd name="connsiteX37" fmla="*/ 302589 w 1534710"/>
                  <a:gd name="connsiteY37" fmla="*/ 522158 h 1240927"/>
                  <a:gd name="connsiteX38" fmla="*/ 237862 w 1534710"/>
                  <a:gd name="connsiteY38" fmla="*/ 522158 h 1240927"/>
                  <a:gd name="connsiteX39" fmla="*/ 208509 w 1534710"/>
                  <a:gd name="connsiteY39" fmla="*/ 522158 h 1240927"/>
                  <a:gd name="connsiteX40" fmla="*/ 200230 w 1534710"/>
                  <a:gd name="connsiteY40" fmla="*/ 522158 h 1240927"/>
                  <a:gd name="connsiteX41" fmla="*/ 180662 w 1534710"/>
                  <a:gd name="connsiteY41" fmla="*/ 510869 h 1240927"/>
                  <a:gd name="connsiteX42" fmla="*/ 188941 w 1534710"/>
                  <a:gd name="connsiteY42" fmla="*/ 492053 h 1240927"/>
                  <a:gd name="connsiteX43" fmla="*/ 207757 w 1534710"/>
                  <a:gd name="connsiteY43" fmla="*/ 475495 h 1240927"/>
                  <a:gd name="connsiteX44" fmla="*/ 242378 w 1534710"/>
                  <a:gd name="connsiteY44" fmla="*/ 446142 h 1240927"/>
                  <a:gd name="connsiteX45" fmla="*/ 339468 w 1534710"/>
                  <a:gd name="connsiteY45" fmla="*/ 365610 h 1240927"/>
                  <a:gd name="connsiteX46" fmla="*/ 353016 w 1534710"/>
                  <a:gd name="connsiteY46" fmla="*/ 354320 h 1240927"/>
                  <a:gd name="connsiteX47" fmla="*/ 410216 w 1534710"/>
                  <a:gd name="connsiteY47" fmla="*/ 306904 h 1240927"/>
                  <a:gd name="connsiteX48" fmla="*/ 523112 w 1534710"/>
                  <a:gd name="connsiteY48" fmla="*/ 212824 h 1240927"/>
                  <a:gd name="connsiteX49" fmla="*/ 661597 w 1534710"/>
                  <a:gd name="connsiteY49" fmla="*/ 95413 h 1240927"/>
                  <a:gd name="connsiteX50" fmla="*/ 741377 w 1534710"/>
                  <a:gd name="connsiteY50" fmla="*/ 27675 h 1240927"/>
                  <a:gd name="connsiteX51" fmla="*/ 753419 w 1534710"/>
                  <a:gd name="connsiteY51" fmla="*/ 17891 h 1240927"/>
                  <a:gd name="connsiteX52" fmla="*/ 767719 w 1534710"/>
                  <a:gd name="connsiteY52" fmla="*/ 5849 h 1240927"/>
                  <a:gd name="connsiteX53" fmla="*/ 793309 w 1534710"/>
                  <a:gd name="connsiteY53" fmla="*/ 4343 h 1240927"/>
                  <a:gd name="connsiteX54" fmla="*/ 797825 w 1534710"/>
                  <a:gd name="connsiteY54" fmla="*/ 8107 h 1240927"/>
                  <a:gd name="connsiteX55" fmla="*/ 810620 w 1534710"/>
                  <a:gd name="connsiteY55" fmla="*/ 17891 h 1240927"/>
                  <a:gd name="connsiteX56" fmla="*/ 915236 w 1534710"/>
                  <a:gd name="connsiteY56" fmla="*/ 111218 h 1240927"/>
                  <a:gd name="connsiteX57" fmla="*/ 923515 w 1534710"/>
                  <a:gd name="connsiteY57" fmla="*/ 117992 h 1240927"/>
                  <a:gd name="connsiteX58" fmla="*/ 1003295 w 1534710"/>
                  <a:gd name="connsiteY58" fmla="*/ 187987 h 1240927"/>
                  <a:gd name="connsiteX59" fmla="*/ 1040927 w 1534710"/>
                  <a:gd name="connsiteY59" fmla="*/ 221103 h 1240927"/>
                  <a:gd name="connsiteX60" fmla="*/ 1077806 w 1534710"/>
                  <a:gd name="connsiteY60" fmla="*/ 253467 h 1240927"/>
                  <a:gd name="connsiteX61" fmla="*/ 1122964 w 1534710"/>
                  <a:gd name="connsiteY61" fmla="*/ 293356 h 1240927"/>
                  <a:gd name="connsiteX62" fmla="*/ 1160596 w 1534710"/>
                  <a:gd name="connsiteY62" fmla="*/ 307657 h 1240927"/>
                  <a:gd name="connsiteX63" fmla="*/ 1241881 w 1534710"/>
                  <a:gd name="connsiteY63" fmla="*/ 322709 h 1240927"/>
                  <a:gd name="connsiteX64" fmla="*/ 1293061 w 1534710"/>
                  <a:gd name="connsiteY64" fmla="*/ 330988 h 1240927"/>
                  <a:gd name="connsiteX65" fmla="*/ 1338972 w 1534710"/>
                  <a:gd name="connsiteY65" fmla="*/ 339267 h 1240927"/>
                  <a:gd name="connsiteX66" fmla="*/ 1400688 w 1534710"/>
                  <a:gd name="connsiteY66" fmla="*/ 349804 h 1240927"/>
                  <a:gd name="connsiteX67" fmla="*/ 1399935 w 1534710"/>
                  <a:gd name="connsiteY67" fmla="*/ 357331 h 1240927"/>
                  <a:gd name="connsiteX68" fmla="*/ 1337466 w 1534710"/>
                  <a:gd name="connsiteY68" fmla="*/ 346794 h 1240927"/>
                  <a:gd name="connsiteX69" fmla="*/ 1291555 w 1534710"/>
                  <a:gd name="connsiteY69" fmla="*/ 338515 h 1240927"/>
                  <a:gd name="connsiteX70" fmla="*/ 1239623 w 1534710"/>
                  <a:gd name="connsiteY70" fmla="*/ 329483 h 1240927"/>
                  <a:gd name="connsiteX71" fmla="*/ 1158338 w 1534710"/>
                  <a:gd name="connsiteY71" fmla="*/ 314430 h 1240927"/>
                  <a:gd name="connsiteX72" fmla="*/ 1116943 w 1534710"/>
                  <a:gd name="connsiteY72" fmla="*/ 297872 h 1240927"/>
                  <a:gd name="connsiteX73" fmla="*/ 1105654 w 1534710"/>
                  <a:gd name="connsiteY73" fmla="*/ 287335 h 1240927"/>
                  <a:gd name="connsiteX74" fmla="*/ 1099633 w 1534710"/>
                  <a:gd name="connsiteY74" fmla="*/ 324967 h 1240927"/>
                  <a:gd name="connsiteX75" fmla="*/ 1086085 w 1534710"/>
                  <a:gd name="connsiteY75" fmla="*/ 409263 h 1240927"/>
                  <a:gd name="connsiteX76" fmla="*/ 1086838 w 1534710"/>
                  <a:gd name="connsiteY76" fmla="*/ 410015 h 1240927"/>
                  <a:gd name="connsiteX77" fmla="*/ 1086085 w 1534710"/>
                  <a:gd name="connsiteY77" fmla="*/ 410768 h 1240927"/>
                  <a:gd name="connsiteX78" fmla="*/ 1081569 w 1534710"/>
                  <a:gd name="connsiteY78" fmla="*/ 434852 h 1240927"/>
                  <a:gd name="connsiteX79" fmla="*/ 1071033 w 1534710"/>
                  <a:gd name="connsiteY79" fmla="*/ 492806 h 1240927"/>
                  <a:gd name="connsiteX80" fmla="*/ 1060496 w 1534710"/>
                  <a:gd name="connsiteY80" fmla="*/ 551511 h 1240927"/>
                  <a:gd name="connsiteX81" fmla="*/ 1048453 w 1534710"/>
                  <a:gd name="connsiteY81" fmla="*/ 618496 h 1240927"/>
                  <a:gd name="connsiteX82" fmla="*/ 1045443 w 1534710"/>
                  <a:gd name="connsiteY82" fmla="*/ 636559 h 1240927"/>
                  <a:gd name="connsiteX83" fmla="*/ 1034906 w 1534710"/>
                  <a:gd name="connsiteY83" fmla="*/ 691502 h 1240927"/>
                  <a:gd name="connsiteX84" fmla="*/ 1026627 w 1534710"/>
                  <a:gd name="connsiteY84" fmla="*/ 736660 h 1240927"/>
                  <a:gd name="connsiteX85" fmla="*/ 1016843 w 1534710"/>
                  <a:gd name="connsiteY85" fmla="*/ 790850 h 1240927"/>
                  <a:gd name="connsiteX86" fmla="*/ 1014585 w 1534710"/>
                  <a:gd name="connsiteY86" fmla="*/ 804398 h 1240927"/>
                  <a:gd name="connsiteX87" fmla="*/ 1010069 w 1534710"/>
                  <a:gd name="connsiteY87" fmla="*/ 829988 h 1240927"/>
                  <a:gd name="connsiteX88" fmla="*/ 1001790 w 1534710"/>
                  <a:gd name="connsiteY88" fmla="*/ 873641 h 1240927"/>
                  <a:gd name="connsiteX89" fmla="*/ 993511 w 1534710"/>
                  <a:gd name="connsiteY89" fmla="*/ 919551 h 1240927"/>
                  <a:gd name="connsiteX90" fmla="*/ 992758 w 1534710"/>
                  <a:gd name="connsiteY90" fmla="*/ 924820 h 1240927"/>
                  <a:gd name="connsiteX91" fmla="*/ 981468 w 1534710"/>
                  <a:gd name="connsiteY91" fmla="*/ 988042 h 1240927"/>
                  <a:gd name="connsiteX92" fmla="*/ 972437 w 1534710"/>
                  <a:gd name="connsiteY92" fmla="*/ 1038468 h 1240927"/>
                  <a:gd name="connsiteX93" fmla="*/ 944589 w 1534710"/>
                  <a:gd name="connsiteY93" fmla="*/ 1154375 h 1240927"/>
                  <a:gd name="connsiteX94" fmla="*/ 984479 w 1534710"/>
                  <a:gd name="connsiteY94" fmla="*/ 1161901 h 1240927"/>
                  <a:gd name="connsiteX95" fmla="*/ 1068775 w 1534710"/>
                  <a:gd name="connsiteY95" fmla="*/ 1176954 h 1240927"/>
                  <a:gd name="connsiteX96" fmla="*/ 1124470 w 1534710"/>
                  <a:gd name="connsiteY96" fmla="*/ 1186738 h 1240927"/>
                  <a:gd name="connsiteX97" fmla="*/ 1177154 w 1534710"/>
                  <a:gd name="connsiteY97" fmla="*/ 1195770 h 1240927"/>
                  <a:gd name="connsiteX98" fmla="*/ 1276503 w 1534710"/>
                  <a:gd name="connsiteY98" fmla="*/ 1213833 h 1240927"/>
                  <a:gd name="connsiteX99" fmla="*/ 1311877 w 1534710"/>
                  <a:gd name="connsiteY99" fmla="*/ 1220607 h 1240927"/>
                  <a:gd name="connsiteX100" fmla="*/ 1329940 w 1534710"/>
                  <a:gd name="connsiteY100" fmla="*/ 1223617 h 1240927"/>
                  <a:gd name="connsiteX101" fmla="*/ 1369077 w 1534710"/>
                  <a:gd name="connsiteY101" fmla="*/ 1231896 h 1240927"/>
                  <a:gd name="connsiteX102" fmla="*/ 1381119 w 1534710"/>
                  <a:gd name="connsiteY102" fmla="*/ 1225875 h 1240927"/>
                  <a:gd name="connsiteX103" fmla="*/ 1385635 w 1534710"/>
                  <a:gd name="connsiteY103" fmla="*/ 1207812 h 1240927"/>
                  <a:gd name="connsiteX104" fmla="*/ 1392409 w 1534710"/>
                  <a:gd name="connsiteY104" fmla="*/ 1163406 h 1240927"/>
                  <a:gd name="connsiteX105" fmla="*/ 1396925 w 1534710"/>
                  <a:gd name="connsiteY105" fmla="*/ 1140074 h 1240927"/>
                  <a:gd name="connsiteX106" fmla="*/ 1397677 w 1534710"/>
                  <a:gd name="connsiteY106" fmla="*/ 1132548 h 1240927"/>
                  <a:gd name="connsiteX107" fmla="*/ 1406709 w 1534710"/>
                  <a:gd name="connsiteY107" fmla="*/ 1081369 h 1240927"/>
                  <a:gd name="connsiteX108" fmla="*/ 1417999 w 1534710"/>
                  <a:gd name="connsiteY108" fmla="*/ 1021158 h 1240927"/>
                  <a:gd name="connsiteX109" fmla="*/ 1418751 w 1534710"/>
                  <a:gd name="connsiteY109" fmla="*/ 1016642 h 1240927"/>
                  <a:gd name="connsiteX110" fmla="*/ 1422514 w 1534710"/>
                  <a:gd name="connsiteY110" fmla="*/ 991805 h 1240927"/>
                  <a:gd name="connsiteX111" fmla="*/ 1430794 w 1534710"/>
                  <a:gd name="connsiteY111" fmla="*/ 945894 h 1240927"/>
                  <a:gd name="connsiteX112" fmla="*/ 1434557 w 1534710"/>
                  <a:gd name="connsiteY112" fmla="*/ 925573 h 1240927"/>
                  <a:gd name="connsiteX113" fmla="*/ 1439072 w 1534710"/>
                  <a:gd name="connsiteY113" fmla="*/ 899983 h 1240927"/>
                  <a:gd name="connsiteX114" fmla="*/ 1448857 w 1534710"/>
                  <a:gd name="connsiteY114" fmla="*/ 848051 h 1240927"/>
                  <a:gd name="connsiteX115" fmla="*/ 1451115 w 1534710"/>
                  <a:gd name="connsiteY115" fmla="*/ 832998 h 1240927"/>
                  <a:gd name="connsiteX116" fmla="*/ 1463157 w 1534710"/>
                  <a:gd name="connsiteY116" fmla="*/ 763755 h 1240927"/>
                  <a:gd name="connsiteX117" fmla="*/ 1481973 w 1534710"/>
                  <a:gd name="connsiteY117" fmla="*/ 658386 h 1240927"/>
                  <a:gd name="connsiteX118" fmla="*/ 1482725 w 1534710"/>
                  <a:gd name="connsiteY118" fmla="*/ 653118 h 1240927"/>
                  <a:gd name="connsiteX119" fmla="*/ 1489499 w 1534710"/>
                  <a:gd name="connsiteY119" fmla="*/ 614733 h 1240927"/>
                  <a:gd name="connsiteX120" fmla="*/ 1502294 w 1534710"/>
                  <a:gd name="connsiteY120" fmla="*/ 537964 h 1240927"/>
                  <a:gd name="connsiteX121" fmla="*/ 1512078 w 1534710"/>
                  <a:gd name="connsiteY121" fmla="*/ 484527 h 1240927"/>
                  <a:gd name="connsiteX122" fmla="*/ 1518852 w 1534710"/>
                  <a:gd name="connsiteY122" fmla="*/ 446895 h 1240927"/>
                  <a:gd name="connsiteX123" fmla="*/ 1524873 w 1534710"/>
                  <a:gd name="connsiteY123" fmla="*/ 412273 h 1240927"/>
                  <a:gd name="connsiteX124" fmla="*/ 1526379 w 1534710"/>
                  <a:gd name="connsiteY124" fmla="*/ 397973 h 1240927"/>
                  <a:gd name="connsiteX125" fmla="*/ 1527131 w 1534710"/>
                  <a:gd name="connsiteY125" fmla="*/ 389694 h 1240927"/>
                  <a:gd name="connsiteX126" fmla="*/ 1524121 w 1534710"/>
                  <a:gd name="connsiteY126" fmla="*/ 382920 h 1240927"/>
                  <a:gd name="connsiteX127" fmla="*/ 1504552 w 1534710"/>
                  <a:gd name="connsiteY127" fmla="*/ 378405 h 1240927"/>
                  <a:gd name="connsiteX128" fmla="*/ 1466167 w 1534710"/>
                  <a:gd name="connsiteY128" fmla="*/ 373136 h 1240927"/>
                  <a:gd name="connsiteX129" fmla="*/ 1465415 w 1534710"/>
                  <a:gd name="connsiteY129" fmla="*/ 365610 h 1240927"/>
                  <a:gd name="connsiteX130" fmla="*/ 1506057 w 1534710"/>
                  <a:gd name="connsiteY130" fmla="*/ 370878 h 1240927"/>
                  <a:gd name="connsiteX131" fmla="*/ 1524873 w 1534710"/>
                  <a:gd name="connsiteY131" fmla="*/ 375394 h 1240927"/>
                  <a:gd name="connsiteX132" fmla="*/ 1534657 w 1534710"/>
                  <a:gd name="connsiteY132" fmla="*/ 390447 h 1240927"/>
                  <a:gd name="connsiteX133" fmla="*/ 1533905 w 1534710"/>
                  <a:gd name="connsiteY133" fmla="*/ 397973 h 1240927"/>
                  <a:gd name="connsiteX134" fmla="*/ 1531647 w 1534710"/>
                  <a:gd name="connsiteY134" fmla="*/ 413779 h 1240927"/>
                  <a:gd name="connsiteX135" fmla="*/ 1525626 w 1534710"/>
                  <a:gd name="connsiteY135" fmla="*/ 447647 h 1240927"/>
                  <a:gd name="connsiteX136" fmla="*/ 1518852 w 1534710"/>
                  <a:gd name="connsiteY136" fmla="*/ 486032 h 1240927"/>
                  <a:gd name="connsiteX137" fmla="*/ 1509821 w 1534710"/>
                  <a:gd name="connsiteY137" fmla="*/ 538717 h 1240927"/>
                  <a:gd name="connsiteX138" fmla="*/ 1497026 w 1534710"/>
                  <a:gd name="connsiteY138" fmla="*/ 615486 h 1240927"/>
                  <a:gd name="connsiteX139" fmla="*/ 1490252 w 1534710"/>
                  <a:gd name="connsiteY139" fmla="*/ 653870 h 1240927"/>
                  <a:gd name="connsiteX140" fmla="*/ 1489499 w 1534710"/>
                  <a:gd name="connsiteY140" fmla="*/ 659139 h 1240927"/>
                  <a:gd name="connsiteX141" fmla="*/ 1470683 w 1534710"/>
                  <a:gd name="connsiteY141" fmla="*/ 764508 h 1240927"/>
                  <a:gd name="connsiteX142" fmla="*/ 1458641 w 1534710"/>
                  <a:gd name="connsiteY142" fmla="*/ 832998 h 1240927"/>
                  <a:gd name="connsiteX143" fmla="*/ 1456383 w 1534710"/>
                  <a:gd name="connsiteY143" fmla="*/ 848051 h 1240927"/>
                  <a:gd name="connsiteX144" fmla="*/ 1446599 w 1534710"/>
                  <a:gd name="connsiteY144" fmla="*/ 900735 h 1240927"/>
                  <a:gd name="connsiteX145" fmla="*/ 1442083 w 1534710"/>
                  <a:gd name="connsiteY145" fmla="*/ 925573 h 1240927"/>
                  <a:gd name="connsiteX146" fmla="*/ 1438320 w 1534710"/>
                  <a:gd name="connsiteY146" fmla="*/ 946646 h 1240927"/>
                  <a:gd name="connsiteX147" fmla="*/ 1430041 w 1534710"/>
                  <a:gd name="connsiteY147" fmla="*/ 991805 h 1240927"/>
                  <a:gd name="connsiteX148" fmla="*/ 1426278 w 1534710"/>
                  <a:gd name="connsiteY148" fmla="*/ 1017394 h 1240927"/>
                  <a:gd name="connsiteX149" fmla="*/ 1425525 w 1534710"/>
                  <a:gd name="connsiteY149" fmla="*/ 1021910 h 1240927"/>
                  <a:gd name="connsiteX150" fmla="*/ 1414235 w 1534710"/>
                  <a:gd name="connsiteY150" fmla="*/ 1082874 h 1240927"/>
                  <a:gd name="connsiteX151" fmla="*/ 1405204 w 1534710"/>
                  <a:gd name="connsiteY151" fmla="*/ 1134053 h 1240927"/>
                  <a:gd name="connsiteX152" fmla="*/ 1404451 w 1534710"/>
                  <a:gd name="connsiteY152" fmla="*/ 1141580 h 1240927"/>
                  <a:gd name="connsiteX153" fmla="*/ 1399935 w 1534710"/>
                  <a:gd name="connsiteY153" fmla="*/ 1165664 h 1240927"/>
                  <a:gd name="connsiteX154" fmla="*/ 1393162 w 1534710"/>
                  <a:gd name="connsiteY154" fmla="*/ 1208565 h 1240927"/>
                  <a:gd name="connsiteX155" fmla="*/ 1388646 w 1534710"/>
                  <a:gd name="connsiteY155" fmla="*/ 1228886 h 1240927"/>
                  <a:gd name="connsiteX156" fmla="*/ 1376603 w 1534710"/>
                  <a:gd name="connsiteY156" fmla="*/ 1240928 h 1240927"/>
                  <a:gd name="connsiteX157" fmla="*/ 544938 w 1534710"/>
                  <a:gd name="connsiteY157" fmla="*/ 1186738 h 1240927"/>
                  <a:gd name="connsiteX158" fmla="*/ 556981 w 1534710"/>
                  <a:gd name="connsiteY158" fmla="*/ 1186738 h 1240927"/>
                  <a:gd name="connsiteX159" fmla="*/ 598376 w 1534710"/>
                  <a:gd name="connsiteY159" fmla="*/ 1185985 h 1240927"/>
                  <a:gd name="connsiteX160" fmla="*/ 620202 w 1534710"/>
                  <a:gd name="connsiteY160" fmla="*/ 1175448 h 1240927"/>
                  <a:gd name="connsiteX161" fmla="*/ 619450 w 1534710"/>
                  <a:gd name="connsiteY161" fmla="*/ 1151364 h 1240927"/>
                  <a:gd name="connsiteX162" fmla="*/ 603644 w 1534710"/>
                  <a:gd name="connsiteY162" fmla="*/ 1121259 h 1240927"/>
                  <a:gd name="connsiteX163" fmla="*/ 569775 w 1534710"/>
                  <a:gd name="connsiteY163" fmla="*/ 1061800 h 1240927"/>
                  <a:gd name="connsiteX164" fmla="*/ 547949 w 1534710"/>
                  <a:gd name="connsiteY164" fmla="*/ 1021910 h 1240927"/>
                  <a:gd name="connsiteX165" fmla="*/ 511822 w 1534710"/>
                  <a:gd name="connsiteY165" fmla="*/ 955678 h 1240927"/>
                  <a:gd name="connsiteX166" fmla="*/ 488491 w 1534710"/>
                  <a:gd name="connsiteY166" fmla="*/ 912778 h 1240927"/>
                  <a:gd name="connsiteX167" fmla="*/ 440322 w 1534710"/>
                  <a:gd name="connsiteY167" fmla="*/ 826977 h 1240927"/>
                  <a:gd name="connsiteX168" fmla="*/ 399679 w 1534710"/>
                  <a:gd name="connsiteY168" fmla="*/ 754724 h 1240927"/>
                  <a:gd name="connsiteX169" fmla="*/ 377853 w 1534710"/>
                  <a:gd name="connsiteY169" fmla="*/ 714834 h 1240927"/>
                  <a:gd name="connsiteX170" fmla="*/ 347747 w 1534710"/>
                  <a:gd name="connsiteY170" fmla="*/ 660644 h 1240927"/>
                  <a:gd name="connsiteX171" fmla="*/ 325168 w 1534710"/>
                  <a:gd name="connsiteY171" fmla="*/ 641828 h 1240927"/>
                  <a:gd name="connsiteX172" fmla="*/ 325168 w 1534710"/>
                  <a:gd name="connsiteY172" fmla="*/ 641828 h 1240927"/>
                  <a:gd name="connsiteX173" fmla="*/ 302589 w 1534710"/>
                  <a:gd name="connsiteY173" fmla="*/ 659139 h 1240927"/>
                  <a:gd name="connsiteX174" fmla="*/ 289042 w 1534710"/>
                  <a:gd name="connsiteY174" fmla="*/ 681718 h 1240927"/>
                  <a:gd name="connsiteX175" fmla="*/ 270226 w 1534710"/>
                  <a:gd name="connsiteY175" fmla="*/ 713329 h 1240927"/>
                  <a:gd name="connsiteX176" fmla="*/ 224315 w 1534710"/>
                  <a:gd name="connsiteY176" fmla="*/ 789345 h 1240927"/>
                  <a:gd name="connsiteX177" fmla="*/ 189693 w 1534710"/>
                  <a:gd name="connsiteY177" fmla="*/ 847298 h 1240927"/>
                  <a:gd name="connsiteX178" fmla="*/ 105398 w 1534710"/>
                  <a:gd name="connsiteY178" fmla="*/ 989547 h 1240927"/>
                  <a:gd name="connsiteX179" fmla="*/ 51961 w 1534710"/>
                  <a:gd name="connsiteY179" fmla="*/ 1078358 h 1240927"/>
                  <a:gd name="connsiteX180" fmla="*/ 16587 w 1534710"/>
                  <a:gd name="connsiteY180" fmla="*/ 1137064 h 1240927"/>
                  <a:gd name="connsiteX181" fmla="*/ 8307 w 1534710"/>
                  <a:gd name="connsiteY181" fmla="*/ 1173943 h 1240927"/>
                  <a:gd name="connsiteX182" fmla="*/ 43681 w 1534710"/>
                  <a:gd name="connsiteY182" fmla="*/ 1185985 h 1240927"/>
                  <a:gd name="connsiteX183" fmla="*/ 310115 w 1534710"/>
                  <a:gd name="connsiteY183" fmla="*/ 1185985 h 1240927"/>
                  <a:gd name="connsiteX184" fmla="*/ 310115 w 1534710"/>
                  <a:gd name="connsiteY184" fmla="*/ 1185985 h 1240927"/>
                  <a:gd name="connsiteX185" fmla="*/ 377100 w 1534710"/>
                  <a:gd name="connsiteY185" fmla="*/ 1185985 h 1240927"/>
                  <a:gd name="connsiteX186" fmla="*/ 542681 w 1534710"/>
                  <a:gd name="connsiteY186" fmla="*/ 1185985 h 1240927"/>
                  <a:gd name="connsiteX187" fmla="*/ 544938 w 1534710"/>
                  <a:gd name="connsiteY187" fmla="*/ 1186738 h 1240927"/>
                  <a:gd name="connsiteX188" fmla="*/ 921257 w 1534710"/>
                  <a:gd name="connsiteY188" fmla="*/ 1128785 h 1240927"/>
                  <a:gd name="connsiteX189" fmla="*/ 934052 w 1534710"/>
                  <a:gd name="connsiteY189" fmla="*/ 1132548 h 1240927"/>
                  <a:gd name="connsiteX190" fmla="*/ 937063 w 1534710"/>
                  <a:gd name="connsiteY190" fmla="*/ 1143838 h 1240927"/>
                  <a:gd name="connsiteX191" fmla="*/ 943837 w 1534710"/>
                  <a:gd name="connsiteY191" fmla="*/ 1154375 h 1240927"/>
                  <a:gd name="connsiteX192" fmla="*/ 944589 w 1534710"/>
                  <a:gd name="connsiteY192" fmla="*/ 1154375 h 1240927"/>
                  <a:gd name="connsiteX193" fmla="*/ 940073 w 1534710"/>
                  <a:gd name="connsiteY193" fmla="*/ 1152869 h 1240927"/>
                  <a:gd name="connsiteX194" fmla="*/ 949858 w 1534710"/>
                  <a:gd name="connsiteY194" fmla="*/ 1116743 h 1240927"/>
                  <a:gd name="connsiteX195" fmla="*/ 862552 w 1534710"/>
                  <a:gd name="connsiteY195" fmla="*/ 1116743 h 1240927"/>
                  <a:gd name="connsiteX196" fmla="*/ 845241 w 1534710"/>
                  <a:gd name="connsiteY196" fmla="*/ 1094163 h 1240927"/>
                  <a:gd name="connsiteX197" fmla="*/ 845241 w 1534710"/>
                  <a:gd name="connsiteY197" fmla="*/ 1056532 h 1240927"/>
                  <a:gd name="connsiteX198" fmla="*/ 769977 w 1534710"/>
                  <a:gd name="connsiteY198" fmla="*/ 1056532 h 1240927"/>
                  <a:gd name="connsiteX199" fmla="*/ 746645 w 1534710"/>
                  <a:gd name="connsiteY199" fmla="*/ 1056532 h 1240927"/>
                  <a:gd name="connsiteX200" fmla="*/ 711271 w 1534710"/>
                  <a:gd name="connsiteY200" fmla="*/ 1056532 h 1240927"/>
                  <a:gd name="connsiteX201" fmla="*/ 575797 w 1534710"/>
                  <a:gd name="connsiteY201" fmla="*/ 1056532 h 1240927"/>
                  <a:gd name="connsiteX202" fmla="*/ 576549 w 1534710"/>
                  <a:gd name="connsiteY202" fmla="*/ 1058037 h 1240927"/>
                  <a:gd name="connsiteX203" fmla="*/ 609665 w 1534710"/>
                  <a:gd name="connsiteY203" fmla="*/ 1116743 h 1240927"/>
                  <a:gd name="connsiteX204" fmla="*/ 617944 w 1534710"/>
                  <a:gd name="connsiteY204" fmla="*/ 1131043 h 1240927"/>
                  <a:gd name="connsiteX205" fmla="*/ 617944 w 1534710"/>
                  <a:gd name="connsiteY205" fmla="*/ 1128785 h 1240927"/>
                  <a:gd name="connsiteX206" fmla="*/ 758688 w 1534710"/>
                  <a:gd name="connsiteY206" fmla="*/ 1128785 h 1240927"/>
                  <a:gd name="connsiteX207" fmla="*/ 921257 w 1534710"/>
                  <a:gd name="connsiteY207" fmla="*/ 1128785 h 1240927"/>
                  <a:gd name="connsiteX208" fmla="*/ 921257 w 1534710"/>
                  <a:gd name="connsiteY208" fmla="*/ 1128785 h 1240927"/>
                  <a:gd name="connsiteX209" fmla="*/ 853520 w 1534710"/>
                  <a:gd name="connsiteY209" fmla="*/ 957936 h 1240927"/>
                  <a:gd name="connsiteX210" fmla="*/ 853520 w 1534710"/>
                  <a:gd name="connsiteY210" fmla="*/ 993310 h 1240927"/>
                  <a:gd name="connsiteX211" fmla="*/ 853520 w 1534710"/>
                  <a:gd name="connsiteY211" fmla="*/ 1094916 h 1240927"/>
                  <a:gd name="connsiteX212" fmla="*/ 863304 w 1534710"/>
                  <a:gd name="connsiteY212" fmla="*/ 1109969 h 1240927"/>
                  <a:gd name="connsiteX213" fmla="*/ 952868 w 1534710"/>
                  <a:gd name="connsiteY213" fmla="*/ 1109969 h 1240927"/>
                  <a:gd name="connsiteX214" fmla="*/ 968674 w 1534710"/>
                  <a:gd name="connsiteY214" fmla="*/ 1038468 h 1240927"/>
                  <a:gd name="connsiteX215" fmla="*/ 977705 w 1534710"/>
                  <a:gd name="connsiteY215" fmla="*/ 988042 h 1240927"/>
                  <a:gd name="connsiteX216" fmla="*/ 988995 w 1534710"/>
                  <a:gd name="connsiteY216" fmla="*/ 925573 h 1240927"/>
                  <a:gd name="connsiteX217" fmla="*/ 989748 w 1534710"/>
                  <a:gd name="connsiteY217" fmla="*/ 920304 h 1240927"/>
                  <a:gd name="connsiteX218" fmla="*/ 998027 w 1534710"/>
                  <a:gd name="connsiteY218" fmla="*/ 873641 h 1240927"/>
                  <a:gd name="connsiteX219" fmla="*/ 1006306 w 1534710"/>
                  <a:gd name="connsiteY219" fmla="*/ 830740 h 1240927"/>
                  <a:gd name="connsiteX220" fmla="*/ 1010821 w 1534710"/>
                  <a:gd name="connsiteY220" fmla="*/ 805150 h 1240927"/>
                  <a:gd name="connsiteX221" fmla="*/ 1011574 w 1534710"/>
                  <a:gd name="connsiteY221" fmla="*/ 801387 h 1240927"/>
                  <a:gd name="connsiteX222" fmla="*/ 903947 w 1534710"/>
                  <a:gd name="connsiteY222" fmla="*/ 801387 h 1240927"/>
                  <a:gd name="connsiteX223" fmla="*/ 870831 w 1534710"/>
                  <a:gd name="connsiteY223" fmla="*/ 801387 h 1240927"/>
                  <a:gd name="connsiteX224" fmla="*/ 854273 w 1534710"/>
                  <a:gd name="connsiteY224" fmla="*/ 817945 h 1240927"/>
                  <a:gd name="connsiteX225" fmla="*/ 854273 w 1534710"/>
                  <a:gd name="connsiteY225" fmla="*/ 915788 h 1240927"/>
                  <a:gd name="connsiteX226" fmla="*/ 853520 w 1534710"/>
                  <a:gd name="connsiteY226" fmla="*/ 957936 h 1240927"/>
                  <a:gd name="connsiteX227" fmla="*/ 853520 w 1534710"/>
                  <a:gd name="connsiteY227" fmla="*/ 957936 h 1240927"/>
                  <a:gd name="connsiteX228" fmla="*/ 327426 w 1534710"/>
                  <a:gd name="connsiteY228" fmla="*/ 635054 h 1240927"/>
                  <a:gd name="connsiteX229" fmla="*/ 355274 w 1534710"/>
                  <a:gd name="connsiteY229" fmla="*/ 657633 h 1240927"/>
                  <a:gd name="connsiteX230" fmla="*/ 385379 w 1534710"/>
                  <a:gd name="connsiteY230" fmla="*/ 711823 h 1240927"/>
                  <a:gd name="connsiteX231" fmla="*/ 407206 w 1534710"/>
                  <a:gd name="connsiteY231" fmla="*/ 751713 h 1240927"/>
                  <a:gd name="connsiteX232" fmla="*/ 447848 w 1534710"/>
                  <a:gd name="connsiteY232" fmla="*/ 823966 h 1240927"/>
                  <a:gd name="connsiteX233" fmla="*/ 496017 w 1534710"/>
                  <a:gd name="connsiteY233" fmla="*/ 909767 h 1240927"/>
                  <a:gd name="connsiteX234" fmla="*/ 519349 w 1534710"/>
                  <a:gd name="connsiteY234" fmla="*/ 952668 h 1240927"/>
                  <a:gd name="connsiteX235" fmla="*/ 555475 w 1534710"/>
                  <a:gd name="connsiteY235" fmla="*/ 1018147 h 1240927"/>
                  <a:gd name="connsiteX236" fmla="*/ 572786 w 1534710"/>
                  <a:gd name="connsiteY236" fmla="*/ 1049005 h 1240927"/>
                  <a:gd name="connsiteX237" fmla="*/ 712024 w 1534710"/>
                  <a:gd name="connsiteY237" fmla="*/ 1049005 h 1240927"/>
                  <a:gd name="connsiteX238" fmla="*/ 747398 w 1534710"/>
                  <a:gd name="connsiteY238" fmla="*/ 1049005 h 1240927"/>
                  <a:gd name="connsiteX239" fmla="*/ 770730 w 1534710"/>
                  <a:gd name="connsiteY239" fmla="*/ 1049005 h 1240927"/>
                  <a:gd name="connsiteX240" fmla="*/ 845994 w 1534710"/>
                  <a:gd name="connsiteY240" fmla="*/ 1049005 h 1240927"/>
                  <a:gd name="connsiteX241" fmla="*/ 845994 w 1534710"/>
                  <a:gd name="connsiteY241" fmla="*/ 992557 h 1240927"/>
                  <a:gd name="connsiteX242" fmla="*/ 845994 w 1534710"/>
                  <a:gd name="connsiteY242" fmla="*/ 949657 h 1240927"/>
                  <a:gd name="connsiteX243" fmla="*/ 845994 w 1534710"/>
                  <a:gd name="connsiteY243" fmla="*/ 914283 h 1240927"/>
                  <a:gd name="connsiteX244" fmla="*/ 845994 w 1534710"/>
                  <a:gd name="connsiteY244" fmla="*/ 816440 h 1240927"/>
                  <a:gd name="connsiteX245" fmla="*/ 870078 w 1534710"/>
                  <a:gd name="connsiteY245" fmla="*/ 792356 h 1240927"/>
                  <a:gd name="connsiteX246" fmla="*/ 870831 w 1534710"/>
                  <a:gd name="connsiteY246" fmla="*/ 792356 h 1240927"/>
                  <a:gd name="connsiteX247" fmla="*/ 903947 w 1534710"/>
                  <a:gd name="connsiteY247" fmla="*/ 792356 h 1240927"/>
                  <a:gd name="connsiteX248" fmla="*/ 1013079 w 1534710"/>
                  <a:gd name="connsiteY248" fmla="*/ 792356 h 1240927"/>
                  <a:gd name="connsiteX249" fmla="*/ 1013079 w 1534710"/>
                  <a:gd name="connsiteY249" fmla="*/ 790098 h 1240927"/>
                  <a:gd name="connsiteX250" fmla="*/ 1022111 w 1534710"/>
                  <a:gd name="connsiteY250" fmla="*/ 736660 h 1240927"/>
                  <a:gd name="connsiteX251" fmla="*/ 1030390 w 1534710"/>
                  <a:gd name="connsiteY251" fmla="*/ 689997 h 1240927"/>
                  <a:gd name="connsiteX252" fmla="*/ 1040927 w 1534710"/>
                  <a:gd name="connsiteY252" fmla="*/ 635807 h 1240927"/>
                  <a:gd name="connsiteX253" fmla="*/ 1043937 w 1534710"/>
                  <a:gd name="connsiteY253" fmla="*/ 617744 h 1240927"/>
                  <a:gd name="connsiteX254" fmla="*/ 1055980 w 1534710"/>
                  <a:gd name="connsiteY254" fmla="*/ 550759 h 1240927"/>
                  <a:gd name="connsiteX255" fmla="*/ 1061248 w 1534710"/>
                  <a:gd name="connsiteY255" fmla="*/ 521406 h 1240927"/>
                  <a:gd name="connsiteX256" fmla="*/ 1051464 w 1534710"/>
                  <a:gd name="connsiteY256" fmla="*/ 521406 h 1240927"/>
                  <a:gd name="connsiteX257" fmla="*/ 1011574 w 1534710"/>
                  <a:gd name="connsiteY257" fmla="*/ 521406 h 1240927"/>
                  <a:gd name="connsiteX258" fmla="*/ 759440 w 1534710"/>
                  <a:gd name="connsiteY258" fmla="*/ 521406 h 1240927"/>
                  <a:gd name="connsiteX259" fmla="*/ 739872 w 1534710"/>
                  <a:gd name="connsiteY259" fmla="*/ 522158 h 1240927"/>
                  <a:gd name="connsiteX260" fmla="*/ 739119 w 1534710"/>
                  <a:gd name="connsiteY260" fmla="*/ 514632 h 1240927"/>
                  <a:gd name="connsiteX261" fmla="*/ 759440 w 1534710"/>
                  <a:gd name="connsiteY261" fmla="*/ 513879 h 1240927"/>
                  <a:gd name="connsiteX262" fmla="*/ 1011574 w 1534710"/>
                  <a:gd name="connsiteY262" fmla="*/ 513879 h 1240927"/>
                  <a:gd name="connsiteX263" fmla="*/ 1051464 w 1534710"/>
                  <a:gd name="connsiteY263" fmla="*/ 513879 h 1240927"/>
                  <a:gd name="connsiteX264" fmla="*/ 1062753 w 1534710"/>
                  <a:gd name="connsiteY264" fmla="*/ 513879 h 1240927"/>
                  <a:gd name="connsiteX265" fmla="*/ 1066517 w 1534710"/>
                  <a:gd name="connsiteY265" fmla="*/ 492053 h 1240927"/>
                  <a:gd name="connsiteX266" fmla="*/ 1077054 w 1534710"/>
                  <a:gd name="connsiteY266" fmla="*/ 434100 h 1240927"/>
                  <a:gd name="connsiteX267" fmla="*/ 1080817 w 1534710"/>
                  <a:gd name="connsiteY267" fmla="*/ 413779 h 1240927"/>
                  <a:gd name="connsiteX268" fmla="*/ 1019853 w 1534710"/>
                  <a:gd name="connsiteY268" fmla="*/ 362599 h 1240927"/>
                  <a:gd name="connsiteX269" fmla="*/ 946095 w 1534710"/>
                  <a:gd name="connsiteY269" fmla="*/ 300130 h 1240927"/>
                  <a:gd name="connsiteX270" fmla="*/ 884378 w 1534710"/>
                  <a:gd name="connsiteY270" fmla="*/ 246693 h 1240927"/>
                  <a:gd name="connsiteX271" fmla="*/ 803846 w 1534710"/>
                  <a:gd name="connsiteY271" fmla="*/ 176698 h 1240927"/>
                  <a:gd name="connsiteX272" fmla="*/ 754924 w 1534710"/>
                  <a:gd name="connsiteY272" fmla="*/ 175945 h 1240927"/>
                  <a:gd name="connsiteX273" fmla="*/ 639771 w 1534710"/>
                  <a:gd name="connsiteY273" fmla="*/ 270777 h 1240927"/>
                  <a:gd name="connsiteX274" fmla="*/ 556981 w 1534710"/>
                  <a:gd name="connsiteY274" fmla="*/ 339267 h 1240927"/>
                  <a:gd name="connsiteX275" fmla="*/ 477201 w 1534710"/>
                  <a:gd name="connsiteY275" fmla="*/ 405500 h 1240927"/>
                  <a:gd name="connsiteX276" fmla="*/ 430537 w 1534710"/>
                  <a:gd name="connsiteY276" fmla="*/ 454421 h 1240927"/>
                  <a:gd name="connsiteX277" fmla="*/ 380863 w 1534710"/>
                  <a:gd name="connsiteY277" fmla="*/ 506353 h 1240927"/>
                  <a:gd name="connsiteX278" fmla="*/ 376348 w 1534710"/>
                  <a:gd name="connsiteY278" fmla="*/ 514632 h 1240927"/>
                  <a:gd name="connsiteX279" fmla="*/ 383121 w 1534710"/>
                  <a:gd name="connsiteY279" fmla="*/ 516137 h 1240927"/>
                  <a:gd name="connsiteX280" fmla="*/ 383874 w 1534710"/>
                  <a:gd name="connsiteY280" fmla="*/ 516137 h 1240927"/>
                  <a:gd name="connsiteX281" fmla="*/ 395163 w 1534710"/>
                  <a:gd name="connsiteY281" fmla="*/ 515385 h 1240927"/>
                  <a:gd name="connsiteX282" fmla="*/ 695466 w 1534710"/>
                  <a:gd name="connsiteY282" fmla="*/ 515385 h 1240927"/>
                  <a:gd name="connsiteX283" fmla="*/ 695466 w 1534710"/>
                  <a:gd name="connsiteY283" fmla="*/ 522911 h 1240927"/>
                  <a:gd name="connsiteX284" fmla="*/ 395163 w 1534710"/>
                  <a:gd name="connsiteY284" fmla="*/ 522911 h 1240927"/>
                  <a:gd name="connsiteX285" fmla="*/ 384627 w 1534710"/>
                  <a:gd name="connsiteY285" fmla="*/ 523664 h 1240927"/>
                  <a:gd name="connsiteX286" fmla="*/ 383874 w 1534710"/>
                  <a:gd name="connsiteY286" fmla="*/ 523664 h 1240927"/>
                  <a:gd name="connsiteX287" fmla="*/ 368821 w 1534710"/>
                  <a:gd name="connsiteY287" fmla="*/ 516890 h 1240927"/>
                  <a:gd name="connsiteX288" fmla="*/ 375595 w 1534710"/>
                  <a:gd name="connsiteY288" fmla="*/ 500332 h 1240927"/>
                  <a:gd name="connsiteX289" fmla="*/ 424516 w 1534710"/>
                  <a:gd name="connsiteY289" fmla="*/ 449153 h 1240927"/>
                  <a:gd name="connsiteX290" fmla="*/ 471933 w 1534710"/>
                  <a:gd name="connsiteY290" fmla="*/ 398726 h 1240927"/>
                  <a:gd name="connsiteX291" fmla="*/ 551712 w 1534710"/>
                  <a:gd name="connsiteY291" fmla="*/ 332494 h 1240927"/>
                  <a:gd name="connsiteX292" fmla="*/ 634502 w 1534710"/>
                  <a:gd name="connsiteY292" fmla="*/ 264004 h 1240927"/>
                  <a:gd name="connsiteX293" fmla="*/ 749656 w 1534710"/>
                  <a:gd name="connsiteY293" fmla="*/ 169171 h 1240927"/>
                  <a:gd name="connsiteX294" fmla="*/ 808362 w 1534710"/>
                  <a:gd name="connsiteY294" fmla="*/ 169924 h 1240927"/>
                  <a:gd name="connsiteX295" fmla="*/ 889647 w 1534710"/>
                  <a:gd name="connsiteY295" fmla="*/ 239919 h 1240927"/>
                  <a:gd name="connsiteX296" fmla="*/ 951363 w 1534710"/>
                  <a:gd name="connsiteY296" fmla="*/ 293356 h 1240927"/>
                  <a:gd name="connsiteX297" fmla="*/ 1025122 w 1534710"/>
                  <a:gd name="connsiteY297" fmla="*/ 355825 h 1240927"/>
                  <a:gd name="connsiteX298" fmla="*/ 1083075 w 1534710"/>
                  <a:gd name="connsiteY298" fmla="*/ 403994 h 1240927"/>
                  <a:gd name="connsiteX299" fmla="*/ 1095870 w 1534710"/>
                  <a:gd name="connsiteY299" fmla="*/ 324215 h 1240927"/>
                  <a:gd name="connsiteX300" fmla="*/ 1102643 w 1534710"/>
                  <a:gd name="connsiteY300" fmla="*/ 281314 h 1240927"/>
                  <a:gd name="connsiteX301" fmla="*/ 1075548 w 1534710"/>
                  <a:gd name="connsiteY301" fmla="*/ 257230 h 1240927"/>
                  <a:gd name="connsiteX302" fmla="*/ 1038669 w 1534710"/>
                  <a:gd name="connsiteY302" fmla="*/ 224866 h 1240927"/>
                  <a:gd name="connsiteX303" fmla="*/ 1001037 w 1534710"/>
                  <a:gd name="connsiteY303" fmla="*/ 191750 h 1240927"/>
                  <a:gd name="connsiteX304" fmla="*/ 921257 w 1534710"/>
                  <a:gd name="connsiteY304" fmla="*/ 121755 h 1240927"/>
                  <a:gd name="connsiteX305" fmla="*/ 912978 w 1534710"/>
                  <a:gd name="connsiteY305" fmla="*/ 114981 h 1240927"/>
                  <a:gd name="connsiteX306" fmla="*/ 807609 w 1534710"/>
                  <a:gd name="connsiteY306" fmla="*/ 21654 h 1240927"/>
                  <a:gd name="connsiteX307" fmla="*/ 795567 w 1534710"/>
                  <a:gd name="connsiteY307" fmla="*/ 12622 h 1240927"/>
                  <a:gd name="connsiteX308" fmla="*/ 790298 w 1534710"/>
                  <a:gd name="connsiteY308" fmla="*/ 8859 h 1240927"/>
                  <a:gd name="connsiteX309" fmla="*/ 773740 w 1534710"/>
                  <a:gd name="connsiteY309" fmla="*/ 9612 h 1240927"/>
                  <a:gd name="connsiteX310" fmla="*/ 758688 w 1534710"/>
                  <a:gd name="connsiteY310" fmla="*/ 21654 h 1240927"/>
                  <a:gd name="connsiteX311" fmla="*/ 746645 w 1534710"/>
                  <a:gd name="connsiteY311" fmla="*/ 30686 h 1240927"/>
                  <a:gd name="connsiteX312" fmla="*/ 666866 w 1534710"/>
                  <a:gd name="connsiteY312" fmla="*/ 98423 h 1240927"/>
                  <a:gd name="connsiteX313" fmla="*/ 528380 w 1534710"/>
                  <a:gd name="connsiteY313" fmla="*/ 215835 h 1240927"/>
                  <a:gd name="connsiteX314" fmla="*/ 415485 w 1534710"/>
                  <a:gd name="connsiteY314" fmla="*/ 309915 h 1240927"/>
                  <a:gd name="connsiteX315" fmla="*/ 358284 w 1534710"/>
                  <a:gd name="connsiteY315" fmla="*/ 357331 h 1240927"/>
                  <a:gd name="connsiteX316" fmla="*/ 344737 w 1534710"/>
                  <a:gd name="connsiteY316" fmla="*/ 368620 h 1240927"/>
                  <a:gd name="connsiteX317" fmla="*/ 247646 w 1534710"/>
                  <a:gd name="connsiteY317" fmla="*/ 449153 h 1240927"/>
                  <a:gd name="connsiteX318" fmla="*/ 213025 w 1534710"/>
                  <a:gd name="connsiteY318" fmla="*/ 478505 h 1240927"/>
                  <a:gd name="connsiteX319" fmla="*/ 194209 w 1534710"/>
                  <a:gd name="connsiteY319" fmla="*/ 494311 h 1240927"/>
                  <a:gd name="connsiteX320" fmla="*/ 188188 w 1534710"/>
                  <a:gd name="connsiteY320" fmla="*/ 505600 h 1240927"/>
                  <a:gd name="connsiteX321" fmla="*/ 200983 w 1534710"/>
                  <a:gd name="connsiteY321" fmla="*/ 511622 h 1240927"/>
                  <a:gd name="connsiteX322" fmla="*/ 209262 w 1534710"/>
                  <a:gd name="connsiteY322" fmla="*/ 511622 h 1240927"/>
                  <a:gd name="connsiteX323" fmla="*/ 238615 w 1534710"/>
                  <a:gd name="connsiteY323" fmla="*/ 511622 h 1240927"/>
                  <a:gd name="connsiteX324" fmla="*/ 303342 w 1534710"/>
                  <a:gd name="connsiteY324" fmla="*/ 511622 h 1240927"/>
                  <a:gd name="connsiteX325" fmla="*/ 328931 w 1534710"/>
                  <a:gd name="connsiteY325" fmla="*/ 536459 h 1240927"/>
                  <a:gd name="connsiteX326" fmla="*/ 328931 w 1534710"/>
                  <a:gd name="connsiteY326" fmla="*/ 567317 h 1240927"/>
                  <a:gd name="connsiteX327" fmla="*/ 327426 w 1534710"/>
                  <a:gd name="connsiteY327" fmla="*/ 635054 h 124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534710" h="1240927">
                    <a:moveTo>
                      <a:pt x="1376603" y="1240928"/>
                    </a:moveTo>
                    <a:cubicBezTo>
                      <a:pt x="1374346" y="1240928"/>
                      <a:pt x="1372088" y="1240175"/>
                      <a:pt x="1369830" y="1239423"/>
                    </a:cubicBezTo>
                    <a:cubicBezTo>
                      <a:pt x="1357788" y="1235659"/>
                      <a:pt x="1344993" y="1233402"/>
                      <a:pt x="1332198" y="1231896"/>
                    </a:cubicBezTo>
                    <a:cubicBezTo>
                      <a:pt x="1326177" y="1231144"/>
                      <a:pt x="1320156" y="1230391"/>
                      <a:pt x="1314135" y="1228886"/>
                    </a:cubicBezTo>
                    <a:cubicBezTo>
                      <a:pt x="1302092" y="1226628"/>
                      <a:pt x="1290803" y="1224370"/>
                      <a:pt x="1278761" y="1222112"/>
                    </a:cubicBezTo>
                    <a:cubicBezTo>
                      <a:pt x="1246397" y="1216091"/>
                      <a:pt x="1212528" y="1209317"/>
                      <a:pt x="1180165" y="1204049"/>
                    </a:cubicBezTo>
                    <a:cubicBezTo>
                      <a:pt x="1162854" y="1201038"/>
                      <a:pt x="1144791" y="1198028"/>
                      <a:pt x="1127480" y="1195017"/>
                    </a:cubicBezTo>
                    <a:cubicBezTo>
                      <a:pt x="1109417" y="1192006"/>
                      <a:pt x="1090601" y="1188243"/>
                      <a:pt x="1072538" y="1185233"/>
                    </a:cubicBezTo>
                    <a:cubicBezTo>
                      <a:pt x="1043937" y="1180717"/>
                      <a:pt x="1015337" y="1175448"/>
                      <a:pt x="988242" y="1170180"/>
                    </a:cubicBezTo>
                    <a:cubicBezTo>
                      <a:pt x="973190" y="1167169"/>
                      <a:pt x="958889" y="1164159"/>
                      <a:pt x="943837" y="1161901"/>
                    </a:cubicBezTo>
                    <a:cubicBezTo>
                      <a:pt x="929536" y="1159643"/>
                      <a:pt x="930289" y="1147601"/>
                      <a:pt x="930289" y="1143838"/>
                    </a:cubicBezTo>
                    <a:cubicBezTo>
                      <a:pt x="930289" y="1140827"/>
                      <a:pt x="930289" y="1139322"/>
                      <a:pt x="928784" y="1138569"/>
                    </a:cubicBezTo>
                    <a:cubicBezTo>
                      <a:pt x="928031" y="1137817"/>
                      <a:pt x="925021" y="1137064"/>
                      <a:pt x="922010" y="1137064"/>
                    </a:cubicBezTo>
                    <a:cubicBezTo>
                      <a:pt x="922010" y="1137064"/>
                      <a:pt x="922010" y="1137064"/>
                      <a:pt x="922010" y="1137064"/>
                    </a:cubicBezTo>
                    <a:cubicBezTo>
                      <a:pt x="882120" y="1137064"/>
                      <a:pt x="820404" y="1137064"/>
                      <a:pt x="760193" y="1137064"/>
                    </a:cubicBezTo>
                    <a:cubicBezTo>
                      <a:pt x="708261" y="1137064"/>
                      <a:pt x="657834" y="1137064"/>
                      <a:pt x="621708" y="1137064"/>
                    </a:cubicBezTo>
                    <a:cubicBezTo>
                      <a:pt x="623213" y="1140827"/>
                      <a:pt x="625471" y="1144590"/>
                      <a:pt x="626976" y="1148354"/>
                    </a:cubicBezTo>
                    <a:cubicBezTo>
                      <a:pt x="632244" y="1160396"/>
                      <a:pt x="632244" y="1170933"/>
                      <a:pt x="626976" y="1179964"/>
                    </a:cubicBezTo>
                    <a:cubicBezTo>
                      <a:pt x="621708" y="1188243"/>
                      <a:pt x="611923" y="1193512"/>
                      <a:pt x="599128" y="1194264"/>
                    </a:cubicBezTo>
                    <a:cubicBezTo>
                      <a:pt x="585581" y="1195017"/>
                      <a:pt x="571281" y="1195017"/>
                      <a:pt x="557733" y="1195017"/>
                    </a:cubicBezTo>
                    <a:cubicBezTo>
                      <a:pt x="553217" y="1195017"/>
                      <a:pt x="549454" y="1195017"/>
                      <a:pt x="544938" y="1195017"/>
                    </a:cubicBezTo>
                    <a:cubicBezTo>
                      <a:pt x="489996" y="1195017"/>
                      <a:pt x="435053" y="1195017"/>
                      <a:pt x="379358" y="1195017"/>
                    </a:cubicBezTo>
                    <a:lnTo>
                      <a:pt x="319147" y="1195017"/>
                    </a:lnTo>
                    <a:lnTo>
                      <a:pt x="315384" y="1195017"/>
                    </a:lnTo>
                    <a:lnTo>
                      <a:pt x="45187" y="1195017"/>
                    </a:lnTo>
                    <a:cubicBezTo>
                      <a:pt x="23360" y="1195017"/>
                      <a:pt x="9060" y="1189749"/>
                      <a:pt x="3039" y="1179212"/>
                    </a:cubicBezTo>
                    <a:cubicBezTo>
                      <a:pt x="-2982" y="1168675"/>
                      <a:pt x="28" y="1153622"/>
                      <a:pt x="11318" y="1134806"/>
                    </a:cubicBezTo>
                    <a:cubicBezTo>
                      <a:pt x="23360" y="1115237"/>
                      <a:pt x="34650" y="1095669"/>
                      <a:pt x="46692" y="1076100"/>
                    </a:cubicBezTo>
                    <a:cubicBezTo>
                      <a:pt x="64755" y="1046747"/>
                      <a:pt x="82819" y="1017394"/>
                      <a:pt x="100129" y="987289"/>
                    </a:cubicBezTo>
                    <a:cubicBezTo>
                      <a:pt x="124966" y="944389"/>
                      <a:pt x="151309" y="899230"/>
                      <a:pt x="184425" y="845040"/>
                    </a:cubicBezTo>
                    <a:cubicBezTo>
                      <a:pt x="196467" y="826224"/>
                      <a:pt x="207757" y="805903"/>
                      <a:pt x="219046" y="787087"/>
                    </a:cubicBezTo>
                    <a:cubicBezTo>
                      <a:pt x="234099" y="762250"/>
                      <a:pt x="249152" y="735908"/>
                      <a:pt x="264957" y="711071"/>
                    </a:cubicBezTo>
                    <a:cubicBezTo>
                      <a:pt x="271731" y="700534"/>
                      <a:pt x="277752" y="689997"/>
                      <a:pt x="283773" y="679460"/>
                    </a:cubicBezTo>
                    <a:cubicBezTo>
                      <a:pt x="288289" y="671934"/>
                      <a:pt x="292805" y="664407"/>
                      <a:pt x="297321" y="656881"/>
                    </a:cubicBezTo>
                    <a:cubicBezTo>
                      <a:pt x="305600" y="643333"/>
                      <a:pt x="313879" y="638065"/>
                      <a:pt x="320652" y="636559"/>
                    </a:cubicBezTo>
                    <a:cubicBezTo>
                      <a:pt x="319900" y="618496"/>
                      <a:pt x="320652" y="592906"/>
                      <a:pt x="320652" y="570327"/>
                    </a:cubicBezTo>
                    <a:cubicBezTo>
                      <a:pt x="320652" y="559038"/>
                      <a:pt x="320652" y="547748"/>
                      <a:pt x="320652" y="539469"/>
                    </a:cubicBezTo>
                    <a:cubicBezTo>
                      <a:pt x="320652" y="522158"/>
                      <a:pt x="320652" y="522158"/>
                      <a:pt x="302589" y="522158"/>
                    </a:cubicBezTo>
                    <a:cubicBezTo>
                      <a:pt x="280762" y="522158"/>
                      <a:pt x="258936" y="522158"/>
                      <a:pt x="237862" y="522158"/>
                    </a:cubicBezTo>
                    <a:lnTo>
                      <a:pt x="208509" y="522158"/>
                    </a:lnTo>
                    <a:cubicBezTo>
                      <a:pt x="205499" y="522158"/>
                      <a:pt x="203241" y="522158"/>
                      <a:pt x="200230" y="522158"/>
                    </a:cubicBezTo>
                    <a:cubicBezTo>
                      <a:pt x="194209" y="522158"/>
                      <a:pt x="183672" y="522158"/>
                      <a:pt x="180662" y="510869"/>
                    </a:cubicBezTo>
                    <a:cubicBezTo>
                      <a:pt x="177651" y="501837"/>
                      <a:pt x="184425" y="495816"/>
                      <a:pt x="188941" y="492053"/>
                    </a:cubicBezTo>
                    <a:cubicBezTo>
                      <a:pt x="194962" y="486784"/>
                      <a:pt x="201735" y="481516"/>
                      <a:pt x="207757" y="475495"/>
                    </a:cubicBezTo>
                    <a:cubicBezTo>
                      <a:pt x="219046" y="465711"/>
                      <a:pt x="231088" y="455174"/>
                      <a:pt x="242378" y="446142"/>
                    </a:cubicBezTo>
                    <a:cubicBezTo>
                      <a:pt x="274741" y="419047"/>
                      <a:pt x="307105" y="391952"/>
                      <a:pt x="339468" y="365610"/>
                    </a:cubicBezTo>
                    <a:lnTo>
                      <a:pt x="353016" y="354320"/>
                    </a:lnTo>
                    <a:cubicBezTo>
                      <a:pt x="371832" y="338515"/>
                      <a:pt x="391400" y="322709"/>
                      <a:pt x="410216" y="306904"/>
                    </a:cubicBezTo>
                    <a:cubicBezTo>
                      <a:pt x="447096" y="276046"/>
                      <a:pt x="486233" y="244435"/>
                      <a:pt x="523112" y="212824"/>
                    </a:cubicBezTo>
                    <a:cubicBezTo>
                      <a:pt x="569775" y="173687"/>
                      <a:pt x="615686" y="134550"/>
                      <a:pt x="661597" y="95413"/>
                    </a:cubicBezTo>
                    <a:cubicBezTo>
                      <a:pt x="687940" y="72833"/>
                      <a:pt x="715035" y="50254"/>
                      <a:pt x="741377" y="27675"/>
                    </a:cubicBezTo>
                    <a:cubicBezTo>
                      <a:pt x="745140" y="24665"/>
                      <a:pt x="749656" y="20901"/>
                      <a:pt x="753419" y="17891"/>
                    </a:cubicBezTo>
                    <a:cubicBezTo>
                      <a:pt x="757935" y="14128"/>
                      <a:pt x="763203" y="10364"/>
                      <a:pt x="767719" y="5849"/>
                    </a:cubicBezTo>
                    <a:cubicBezTo>
                      <a:pt x="775998" y="-1678"/>
                      <a:pt x="785030" y="-1678"/>
                      <a:pt x="793309" y="4343"/>
                    </a:cubicBezTo>
                    <a:cubicBezTo>
                      <a:pt x="794814" y="5849"/>
                      <a:pt x="796320" y="6601"/>
                      <a:pt x="797825" y="8107"/>
                    </a:cubicBezTo>
                    <a:cubicBezTo>
                      <a:pt x="802341" y="11117"/>
                      <a:pt x="806104" y="14128"/>
                      <a:pt x="810620" y="17891"/>
                    </a:cubicBezTo>
                    <a:cubicBezTo>
                      <a:pt x="844488" y="50254"/>
                      <a:pt x="880615" y="81112"/>
                      <a:pt x="915236" y="111218"/>
                    </a:cubicBezTo>
                    <a:lnTo>
                      <a:pt x="923515" y="117992"/>
                    </a:lnTo>
                    <a:cubicBezTo>
                      <a:pt x="950610" y="141324"/>
                      <a:pt x="976953" y="165408"/>
                      <a:pt x="1003295" y="187987"/>
                    </a:cubicBezTo>
                    <a:cubicBezTo>
                      <a:pt x="1016090" y="199277"/>
                      <a:pt x="1028132" y="210566"/>
                      <a:pt x="1040927" y="221103"/>
                    </a:cubicBezTo>
                    <a:lnTo>
                      <a:pt x="1077806" y="253467"/>
                    </a:lnTo>
                    <a:cubicBezTo>
                      <a:pt x="1092859" y="267014"/>
                      <a:pt x="1107912" y="279809"/>
                      <a:pt x="1122964" y="293356"/>
                    </a:cubicBezTo>
                    <a:cubicBezTo>
                      <a:pt x="1133501" y="303141"/>
                      <a:pt x="1147802" y="305399"/>
                      <a:pt x="1160596" y="307657"/>
                    </a:cubicBezTo>
                    <a:cubicBezTo>
                      <a:pt x="1192207" y="312925"/>
                      <a:pt x="1217797" y="317441"/>
                      <a:pt x="1241881" y="322709"/>
                    </a:cubicBezTo>
                    <a:cubicBezTo>
                      <a:pt x="1259945" y="326473"/>
                      <a:pt x="1278761" y="329483"/>
                      <a:pt x="1293061" y="330988"/>
                    </a:cubicBezTo>
                    <a:cubicBezTo>
                      <a:pt x="1308866" y="333246"/>
                      <a:pt x="1323919" y="336257"/>
                      <a:pt x="1338972" y="339267"/>
                    </a:cubicBezTo>
                    <a:cubicBezTo>
                      <a:pt x="1359293" y="343783"/>
                      <a:pt x="1379614" y="347546"/>
                      <a:pt x="1400688" y="349804"/>
                    </a:cubicBezTo>
                    <a:lnTo>
                      <a:pt x="1399935" y="357331"/>
                    </a:lnTo>
                    <a:cubicBezTo>
                      <a:pt x="1378861" y="355825"/>
                      <a:pt x="1357788" y="351310"/>
                      <a:pt x="1337466" y="346794"/>
                    </a:cubicBezTo>
                    <a:cubicBezTo>
                      <a:pt x="1322414" y="343783"/>
                      <a:pt x="1307361" y="340773"/>
                      <a:pt x="1291555" y="338515"/>
                    </a:cubicBezTo>
                    <a:cubicBezTo>
                      <a:pt x="1277255" y="336257"/>
                      <a:pt x="1258439" y="333999"/>
                      <a:pt x="1239623" y="329483"/>
                    </a:cubicBezTo>
                    <a:cubicBezTo>
                      <a:pt x="1215539" y="324215"/>
                      <a:pt x="1189949" y="319699"/>
                      <a:pt x="1158338" y="314430"/>
                    </a:cubicBezTo>
                    <a:cubicBezTo>
                      <a:pt x="1144038" y="312172"/>
                      <a:pt x="1128986" y="309162"/>
                      <a:pt x="1116943" y="297872"/>
                    </a:cubicBezTo>
                    <a:cubicBezTo>
                      <a:pt x="1113180" y="294109"/>
                      <a:pt x="1109417" y="291099"/>
                      <a:pt x="1105654" y="287335"/>
                    </a:cubicBezTo>
                    <a:cubicBezTo>
                      <a:pt x="1104149" y="297872"/>
                      <a:pt x="1101891" y="310667"/>
                      <a:pt x="1099633" y="324967"/>
                    </a:cubicBezTo>
                    <a:cubicBezTo>
                      <a:pt x="1095117" y="352062"/>
                      <a:pt x="1090601" y="384426"/>
                      <a:pt x="1086085" y="409263"/>
                    </a:cubicBezTo>
                    <a:cubicBezTo>
                      <a:pt x="1086085" y="409263"/>
                      <a:pt x="1086085" y="409263"/>
                      <a:pt x="1086838" y="410015"/>
                    </a:cubicBezTo>
                    <a:lnTo>
                      <a:pt x="1086085" y="410768"/>
                    </a:lnTo>
                    <a:cubicBezTo>
                      <a:pt x="1084580" y="419800"/>
                      <a:pt x="1083075" y="428079"/>
                      <a:pt x="1081569" y="434852"/>
                    </a:cubicBezTo>
                    <a:cubicBezTo>
                      <a:pt x="1077806" y="453668"/>
                      <a:pt x="1074796" y="473990"/>
                      <a:pt x="1071033" y="492806"/>
                    </a:cubicBezTo>
                    <a:cubicBezTo>
                      <a:pt x="1068022" y="512374"/>
                      <a:pt x="1064259" y="531943"/>
                      <a:pt x="1060496" y="551511"/>
                    </a:cubicBezTo>
                    <a:cubicBezTo>
                      <a:pt x="1055980" y="573338"/>
                      <a:pt x="1052969" y="594412"/>
                      <a:pt x="1048453" y="618496"/>
                    </a:cubicBezTo>
                    <a:cubicBezTo>
                      <a:pt x="1047701" y="624517"/>
                      <a:pt x="1046195" y="630538"/>
                      <a:pt x="1045443" y="636559"/>
                    </a:cubicBezTo>
                    <a:cubicBezTo>
                      <a:pt x="1042432" y="654623"/>
                      <a:pt x="1040174" y="673439"/>
                      <a:pt x="1034906" y="691502"/>
                    </a:cubicBezTo>
                    <a:cubicBezTo>
                      <a:pt x="1031143" y="705802"/>
                      <a:pt x="1028885" y="721608"/>
                      <a:pt x="1026627" y="736660"/>
                    </a:cubicBezTo>
                    <a:cubicBezTo>
                      <a:pt x="1024369" y="754724"/>
                      <a:pt x="1020606" y="773540"/>
                      <a:pt x="1016843" y="790850"/>
                    </a:cubicBezTo>
                    <a:lnTo>
                      <a:pt x="1014585" y="804398"/>
                    </a:lnTo>
                    <a:cubicBezTo>
                      <a:pt x="1013079" y="812677"/>
                      <a:pt x="1011574" y="821708"/>
                      <a:pt x="1010069" y="829988"/>
                    </a:cubicBezTo>
                    <a:cubicBezTo>
                      <a:pt x="1007811" y="844288"/>
                      <a:pt x="1005553" y="859340"/>
                      <a:pt x="1001790" y="873641"/>
                    </a:cubicBezTo>
                    <a:cubicBezTo>
                      <a:pt x="998027" y="888693"/>
                      <a:pt x="995769" y="903746"/>
                      <a:pt x="993511" y="919551"/>
                    </a:cubicBezTo>
                    <a:lnTo>
                      <a:pt x="992758" y="924820"/>
                    </a:lnTo>
                    <a:cubicBezTo>
                      <a:pt x="989748" y="945894"/>
                      <a:pt x="985984" y="966968"/>
                      <a:pt x="981468" y="988042"/>
                    </a:cubicBezTo>
                    <a:cubicBezTo>
                      <a:pt x="978458" y="1004600"/>
                      <a:pt x="974695" y="1021158"/>
                      <a:pt x="972437" y="1038468"/>
                    </a:cubicBezTo>
                    <a:cubicBezTo>
                      <a:pt x="969426" y="1059542"/>
                      <a:pt x="951363" y="1132548"/>
                      <a:pt x="944589" y="1154375"/>
                    </a:cubicBezTo>
                    <a:cubicBezTo>
                      <a:pt x="958137" y="1156632"/>
                      <a:pt x="971684" y="1159643"/>
                      <a:pt x="984479" y="1161901"/>
                    </a:cubicBezTo>
                    <a:cubicBezTo>
                      <a:pt x="1012327" y="1167169"/>
                      <a:pt x="1040174" y="1173190"/>
                      <a:pt x="1068775" y="1176954"/>
                    </a:cubicBezTo>
                    <a:cubicBezTo>
                      <a:pt x="1087591" y="1179964"/>
                      <a:pt x="1106406" y="1182975"/>
                      <a:pt x="1124470" y="1186738"/>
                    </a:cubicBezTo>
                    <a:cubicBezTo>
                      <a:pt x="1141780" y="1189749"/>
                      <a:pt x="1159844" y="1193512"/>
                      <a:pt x="1177154" y="1195770"/>
                    </a:cubicBezTo>
                    <a:cubicBezTo>
                      <a:pt x="1210271" y="1201038"/>
                      <a:pt x="1244139" y="1207059"/>
                      <a:pt x="1276503" y="1213833"/>
                    </a:cubicBezTo>
                    <a:cubicBezTo>
                      <a:pt x="1288545" y="1216091"/>
                      <a:pt x="1299834" y="1218349"/>
                      <a:pt x="1311877" y="1220607"/>
                    </a:cubicBezTo>
                    <a:cubicBezTo>
                      <a:pt x="1317898" y="1221359"/>
                      <a:pt x="1323919" y="1222865"/>
                      <a:pt x="1329940" y="1223617"/>
                    </a:cubicBezTo>
                    <a:cubicBezTo>
                      <a:pt x="1342735" y="1225875"/>
                      <a:pt x="1356282" y="1227381"/>
                      <a:pt x="1369077" y="1231896"/>
                    </a:cubicBezTo>
                    <a:cubicBezTo>
                      <a:pt x="1375098" y="1234154"/>
                      <a:pt x="1378861" y="1231896"/>
                      <a:pt x="1381119" y="1225875"/>
                    </a:cubicBezTo>
                    <a:cubicBezTo>
                      <a:pt x="1383377" y="1220607"/>
                      <a:pt x="1385635" y="1213833"/>
                      <a:pt x="1385635" y="1207812"/>
                    </a:cubicBezTo>
                    <a:cubicBezTo>
                      <a:pt x="1386388" y="1192759"/>
                      <a:pt x="1389398" y="1177706"/>
                      <a:pt x="1392409" y="1163406"/>
                    </a:cubicBezTo>
                    <a:cubicBezTo>
                      <a:pt x="1393914" y="1155880"/>
                      <a:pt x="1395419" y="1147601"/>
                      <a:pt x="1396925" y="1140074"/>
                    </a:cubicBezTo>
                    <a:lnTo>
                      <a:pt x="1397677" y="1132548"/>
                    </a:lnTo>
                    <a:cubicBezTo>
                      <a:pt x="1399935" y="1115990"/>
                      <a:pt x="1402946" y="1097927"/>
                      <a:pt x="1406709" y="1081369"/>
                    </a:cubicBezTo>
                    <a:cubicBezTo>
                      <a:pt x="1411225" y="1061047"/>
                      <a:pt x="1414988" y="1040726"/>
                      <a:pt x="1417999" y="1021158"/>
                    </a:cubicBezTo>
                    <a:lnTo>
                      <a:pt x="1418751" y="1016642"/>
                    </a:lnTo>
                    <a:cubicBezTo>
                      <a:pt x="1420257" y="1008363"/>
                      <a:pt x="1421762" y="1000084"/>
                      <a:pt x="1422514" y="991805"/>
                    </a:cubicBezTo>
                    <a:cubicBezTo>
                      <a:pt x="1424772" y="976752"/>
                      <a:pt x="1427030" y="960947"/>
                      <a:pt x="1430794" y="945894"/>
                    </a:cubicBezTo>
                    <a:cubicBezTo>
                      <a:pt x="1432299" y="939120"/>
                      <a:pt x="1433051" y="932346"/>
                      <a:pt x="1434557" y="925573"/>
                    </a:cubicBezTo>
                    <a:cubicBezTo>
                      <a:pt x="1436062" y="917294"/>
                      <a:pt x="1436815" y="908262"/>
                      <a:pt x="1439072" y="899983"/>
                    </a:cubicBezTo>
                    <a:cubicBezTo>
                      <a:pt x="1443588" y="883425"/>
                      <a:pt x="1446599" y="865361"/>
                      <a:pt x="1448857" y="848051"/>
                    </a:cubicBezTo>
                    <a:cubicBezTo>
                      <a:pt x="1449609" y="842782"/>
                      <a:pt x="1450362" y="838267"/>
                      <a:pt x="1451115" y="832998"/>
                    </a:cubicBezTo>
                    <a:cubicBezTo>
                      <a:pt x="1454878" y="808914"/>
                      <a:pt x="1458641" y="785582"/>
                      <a:pt x="1463157" y="763755"/>
                    </a:cubicBezTo>
                    <a:cubicBezTo>
                      <a:pt x="1469931" y="728381"/>
                      <a:pt x="1475952" y="693007"/>
                      <a:pt x="1481973" y="658386"/>
                    </a:cubicBezTo>
                    <a:lnTo>
                      <a:pt x="1482725" y="653118"/>
                    </a:lnTo>
                    <a:cubicBezTo>
                      <a:pt x="1484983" y="640323"/>
                      <a:pt x="1487241" y="627528"/>
                      <a:pt x="1489499" y="614733"/>
                    </a:cubicBezTo>
                    <a:cubicBezTo>
                      <a:pt x="1494015" y="589896"/>
                      <a:pt x="1499284" y="564306"/>
                      <a:pt x="1502294" y="537964"/>
                    </a:cubicBezTo>
                    <a:cubicBezTo>
                      <a:pt x="1504552" y="521406"/>
                      <a:pt x="1506810" y="502590"/>
                      <a:pt x="1512078" y="484527"/>
                    </a:cubicBezTo>
                    <a:cubicBezTo>
                      <a:pt x="1515089" y="472484"/>
                      <a:pt x="1517347" y="459689"/>
                      <a:pt x="1518852" y="446895"/>
                    </a:cubicBezTo>
                    <a:cubicBezTo>
                      <a:pt x="1520357" y="435605"/>
                      <a:pt x="1522615" y="423563"/>
                      <a:pt x="1524873" y="412273"/>
                    </a:cubicBezTo>
                    <a:cubicBezTo>
                      <a:pt x="1525626" y="407757"/>
                      <a:pt x="1526379" y="402489"/>
                      <a:pt x="1526379" y="397973"/>
                    </a:cubicBezTo>
                    <a:cubicBezTo>
                      <a:pt x="1526379" y="394963"/>
                      <a:pt x="1526379" y="392705"/>
                      <a:pt x="1527131" y="389694"/>
                    </a:cubicBezTo>
                    <a:cubicBezTo>
                      <a:pt x="1527884" y="382920"/>
                      <a:pt x="1524873" y="382920"/>
                      <a:pt x="1524121" y="382920"/>
                    </a:cubicBezTo>
                    <a:cubicBezTo>
                      <a:pt x="1517347" y="382168"/>
                      <a:pt x="1511326" y="379910"/>
                      <a:pt x="1504552" y="378405"/>
                    </a:cubicBezTo>
                    <a:cubicBezTo>
                      <a:pt x="1491757" y="375394"/>
                      <a:pt x="1479715" y="372383"/>
                      <a:pt x="1466167" y="373136"/>
                    </a:cubicBezTo>
                    <a:lnTo>
                      <a:pt x="1465415" y="365610"/>
                    </a:lnTo>
                    <a:cubicBezTo>
                      <a:pt x="1479715" y="364104"/>
                      <a:pt x="1493262" y="367868"/>
                      <a:pt x="1506057" y="370878"/>
                    </a:cubicBezTo>
                    <a:cubicBezTo>
                      <a:pt x="1512078" y="372383"/>
                      <a:pt x="1518852" y="373889"/>
                      <a:pt x="1524873" y="375394"/>
                    </a:cubicBezTo>
                    <a:cubicBezTo>
                      <a:pt x="1527884" y="376147"/>
                      <a:pt x="1535410" y="378405"/>
                      <a:pt x="1534657" y="390447"/>
                    </a:cubicBezTo>
                    <a:cubicBezTo>
                      <a:pt x="1534657" y="392705"/>
                      <a:pt x="1533905" y="395715"/>
                      <a:pt x="1533905" y="397973"/>
                    </a:cubicBezTo>
                    <a:cubicBezTo>
                      <a:pt x="1533905" y="403242"/>
                      <a:pt x="1533152" y="408510"/>
                      <a:pt x="1531647" y="413779"/>
                    </a:cubicBezTo>
                    <a:cubicBezTo>
                      <a:pt x="1528636" y="425068"/>
                      <a:pt x="1527131" y="436358"/>
                      <a:pt x="1525626" y="447647"/>
                    </a:cubicBezTo>
                    <a:cubicBezTo>
                      <a:pt x="1524121" y="460442"/>
                      <a:pt x="1521863" y="473237"/>
                      <a:pt x="1518852" y="486032"/>
                    </a:cubicBezTo>
                    <a:cubicBezTo>
                      <a:pt x="1514336" y="503343"/>
                      <a:pt x="1511326" y="522158"/>
                      <a:pt x="1509821" y="538717"/>
                    </a:cubicBezTo>
                    <a:cubicBezTo>
                      <a:pt x="1506810" y="564306"/>
                      <a:pt x="1501541" y="590649"/>
                      <a:pt x="1497026" y="615486"/>
                    </a:cubicBezTo>
                    <a:cubicBezTo>
                      <a:pt x="1494768" y="628280"/>
                      <a:pt x="1492510" y="641075"/>
                      <a:pt x="1490252" y="653870"/>
                    </a:cubicBezTo>
                    <a:lnTo>
                      <a:pt x="1489499" y="659139"/>
                    </a:lnTo>
                    <a:cubicBezTo>
                      <a:pt x="1483478" y="693760"/>
                      <a:pt x="1477457" y="729887"/>
                      <a:pt x="1470683" y="764508"/>
                    </a:cubicBezTo>
                    <a:cubicBezTo>
                      <a:pt x="1466167" y="786334"/>
                      <a:pt x="1462404" y="809666"/>
                      <a:pt x="1458641" y="832998"/>
                    </a:cubicBezTo>
                    <a:cubicBezTo>
                      <a:pt x="1457888" y="838267"/>
                      <a:pt x="1457136" y="842782"/>
                      <a:pt x="1456383" y="848051"/>
                    </a:cubicBezTo>
                    <a:cubicBezTo>
                      <a:pt x="1454125" y="865361"/>
                      <a:pt x="1451115" y="883425"/>
                      <a:pt x="1446599" y="900735"/>
                    </a:cubicBezTo>
                    <a:cubicBezTo>
                      <a:pt x="1444341" y="909015"/>
                      <a:pt x="1442836" y="917294"/>
                      <a:pt x="1442083" y="925573"/>
                    </a:cubicBezTo>
                    <a:cubicBezTo>
                      <a:pt x="1441330" y="932346"/>
                      <a:pt x="1439825" y="939873"/>
                      <a:pt x="1438320" y="946646"/>
                    </a:cubicBezTo>
                    <a:cubicBezTo>
                      <a:pt x="1434557" y="961699"/>
                      <a:pt x="1432299" y="976752"/>
                      <a:pt x="1430041" y="991805"/>
                    </a:cubicBezTo>
                    <a:cubicBezTo>
                      <a:pt x="1428536" y="1000084"/>
                      <a:pt x="1427783" y="1008363"/>
                      <a:pt x="1426278" y="1017394"/>
                    </a:cubicBezTo>
                    <a:lnTo>
                      <a:pt x="1425525" y="1021910"/>
                    </a:lnTo>
                    <a:cubicBezTo>
                      <a:pt x="1421762" y="1042231"/>
                      <a:pt x="1418751" y="1062553"/>
                      <a:pt x="1414235" y="1082874"/>
                    </a:cubicBezTo>
                    <a:cubicBezTo>
                      <a:pt x="1410472" y="1099432"/>
                      <a:pt x="1408214" y="1116743"/>
                      <a:pt x="1405204" y="1134053"/>
                    </a:cubicBezTo>
                    <a:lnTo>
                      <a:pt x="1404451" y="1141580"/>
                    </a:lnTo>
                    <a:cubicBezTo>
                      <a:pt x="1402946" y="1149859"/>
                      <a:pt x="1401441" y="1157385"/>
                      <a:pt x="1399935" y="1165664"/>
                    </a:cubicBezTo>
                    <a:cubicBezTo>
                      <a:pt x="1396925" y="1179964"/>
                      <a:pt x="1393914" y="1194264"/>
                      <a:pt x="1393162" y="1208565"/>
                    </a:cubicBezTo>
                    <a:cubicBezTo>
                      <a:pt x="1393162" y="1215338"/>
                      <a:pt x="1390904" y="1222865"/>
                      <a:pt x="1388646" y="1228886"/>
                    </a:cubicBezTo>
                    <a:cubicBezTo>
                      <a:pt x="1388646" y="1237165"/>
                      <a:pt x="1383377" y="1240928"/>
                      <a:pt x="1376603" y="1240928"/>
                    </a:cubicBezTo>
                    <a:close/>
                    <a:moveTo>
                      <a:pt x="544938" y="1186738"/>
                    </a:moveTo>
                    <a:cubicBezTo>
                      <a:pt x="548702" y="1186738"/>
                      <a:pt x="553217" y="1186738"/>
                      <a:pt x="556981" y="1186738"/>
                    </a:cubicBezTo>
                    <a:cubicBezTo>
                      <a:pt x="570528" y="1186738"/>
                      <a:pt x="584076" y="1186738"/>
                      <a:pt x="598376" y="1185985"/>
                    </a:cubicBezTo>
                    <a:cubicBezTo>
                      <a:pt x="608913" y="1185233"/>
                      <a:pt x="616439" y="1181470"/>
                      <a:pt x="620202" y="1175448"/>
                    </a:cubicBezTo>
                    <a:cubicBezTo>
                      <a:pt x="623965" y="1169427"/>
                      <a:pt x="623965" y="1160396"/>
                      <a:pt x="619450" y="1151364"/>
                    </a:cubicBezTo>
                    <a:cubicBezTo>
                      <a:pt x="614181" y="1140074"/>
                      <a:pt x="609665" y="1130290"/>
                      <a:pt x="603644" y="1121259"/>
                    </a:cubicBezTo>
                    <a:cubicBezTo>
                      <a:pt x="591602" y="1102443"/>
                      <a:pt x="580312" y="1082121"/>
                      <a:pt x="569775" y="1061800"/>
                    </a:cubicBezTo>
                    <a:cubicBezTo>
                      <a:pt x="563002" y="1049005"/>
                      <a:pt x="555475" y="1035458"/>
                      <a:pt x="547949" y="1021910"/>
                    </a:cubicBezTo>
                    <a:cubicBezTo>
                      <a:pt x="535154" y="1000084"/>
                      <a:pt x="523112" y="977505"/>
                      <a:pt x="511822" y="955678"/>
                    </a:cubicBezTo>
                    <a:cubicBezTo>
                      <a:pt x="504296" y="941378"/>
                      <a:pt x="496770" y="927078"/>
                      <a:pt x="488491" y="912778"/>
                    </a:cubicBezTo>
                    <a:cubicBezTo>
                      <a:pt x="472685" y="884177"/>
                      <a:pt x="456127" y="855577"/>
                      <a:pt x="440322" y="826977"/>
                    </a:cubicBezTo>
                    <a:cubicBezTo>
                      <a:pt x="426774" y="802893"/>
                      <a:pt x="413227" y="778808"/>
                      <a:pt x="399679" y="754724"/>
                    </a:cubicBezTo>
                    <a:cubicBezTo>
                      <a:pt x="392153" y="741176"/>
                      <a:pt x="385379" y="728381"/>
                      <a:pt x="377853" y="714834"/>
                    </a:cubicBezTo>
                    <a:cubicBezTo>
                      <a:pt x="368069" y="696771"/>
                      <a:pt x="358284" y="678707"/>
                      <a:pt x="347747" y="660644"/>
                    </a:cubicBezTo>
                    <a:cubicBezTo>
                      <a:pt x="340974" y="648602"/>
                      <a:pt x="332695" y="641828"/>
                      <a:pt x="325168" y="641828"/>
                    </a:cubicBezTo>
                    <a:cubicBezTo>
                      <a:pt x="325168" y="641828"/>
                      <a:pt x="325168" y="641828"/>
                      <a:pt x="325168" y="641828"/>
                    </a:cubicBezTo>
                    <a:cubicBezTo>
                      <a:pt x="317642" y="641828"/>
                      <a:pt x="309363" y="647849"/>
                      <a:pt x="302589" y="659139"/>
                    </a:cubicBezTo>
                    <a:cubicBezTo>
                      <a:pt x="298073" y="666665"/>
                      <a:pt x="293557" y="674191"/>
                      <a:pt x="289042" y="681718"/>
                    </a:cubicBezTo>
                    <a:cubicBezTo>
                      <a:pt x="283020" y="692255"/>
                      <a:pt x="276247" y="702792"/>
                      <a:pt x="270226" y="713329"/>
                    </a:cubicBezTo>
                    <a:cubicBezTo>
                      <a:pt x="254420" y="738166"/>
                      <a:pt x="239367" y="764508"/>
                      <a:pt x="224315" y="789345"/>
                    </a:cubicBezTo>
                    <a:cubicBezTo>
                      <a:pt x="213025" y="808161"/>
                      <a:pt x="201735" y="828482"/>
                      <a:pt x="189693" y="847298"/>
                    </a:cubicBezTo>
                    <a:cubicBezTo>
                      <a:pt x="156577" y="901488"/>
                      <a:pt x="130235" y="946646"/>
                      <a:pt x="105398" y="989547"/>
                    </a:cubicBezTo>
                    <a:cubicBezTo>
                      <a:pt x="88087" y="1019652"/>
                      <a:pt x="70024" y="1049758"/>
                      <a:pt x="51961" y="1078358"/>
                    </a:cubicBezTo>
                    <a:cubicBezTo>
                      <a:pt x="39918" y="1097927"/>
                      <a:pt x="27876" y="1117495"/>
                      <a:pt x="16587" y="1137064"/>
                    </a:cubicBezTo>
                    <a:cubicBezTo>
                      <a:pt x="6802" y="1153622"/>
                      <a:pt x="3792" y="1166417"/>
                      <a:pt x="8307" y="1173943"/>
                    </a:cubicBezTo>
                    <a:cubicBezTo>
                      <a:pt x="12823" y="1181470"/>
                      <a:pt x="24866" y="1185985"/>
                      <a:pt x="43681" y="1185985"/>
                    </a:cubicBezTo>
                    <a:lnTo>
                      <a:pt x="310115" y="1185985"/>
                    </a:lnTo>
                    <a:lnTo>
                      <a:pt x="310115" y="1185985"/>
                    </a:lnTo>
                    <a:lnTo>
                      <a:pt x="377100" y="1185985"/>
                    </a:lnTo>
                    <a:cubicBezTo>
                      <a:pt x="432043" y="1185985"/>
                      <a:pt x="486985" y="1185985"/>
                      <a:pt x="542681" y="1185985"/>
                    </a:cubicBezTo>
                    <a:cubicBezTo>
                      <a:pt x="544938" y="1186738"/>
                      <a:pt x="544938" y="1186738"/>
                      <a:pt x="544938" y="1186738"/>
                    </a:cubicBezTo>
                    <a:close/>
                    <a:moveTo>
                      <a:pt x="921257" y="1128785"/>
                    </a:moveTo>
                    <a:cubicBezTo>
                      <a:pt x="925021" y="1128785"/>
                      <a:pt x="930289" y="1129538"/>
                      <a:pt x="934052" y="1132548"/>
                    </a:cubicBezTo>
                    <a:cubicBezTo>
                      <a:pt x="936310" y="1134806"/>
                      <a:pt x="937816" y="1138569"/>
                      <a:pt x="937063" y="1143838"/>
                    </a:cubicBezTo>
                    <a:cubicBezTo>
                      <a:pt x="937063" y="1150611"/>
                      <a:pt x="938568" y="1153622"/>
                      <a:pt x="943837" y="1154375"/>
                    </a:cubicBezTo>
                    <a:cubicBezTo>
                      <a:pt x="943837" y="1154375"/>
                      <a:pt x="944589" y="1154375"/>
                      <a:pt x="944589" y="1154375"/>
                    </a:cubicBezTo>
                    <a:lnTo>
                      <a:pt x="940073" y="1152869"/>
                    </a:lnTo>
                    <a:cubicBezTo>
                      <a:pt x="942331" y="1146096"/>
                      <a:pt x="946095" y="1132548"/>
                      <a:pt x="949858" y="1116743"/>
                    </a:cubicBezTo>
                    <a:cubicBezTo>
                      <a:pt x="927279" y="1116743"/>
                      <a:pt x="881368" y="1117495"/>
                      <a:pt x="862552" y="1116743"/>
                    </a:cubicBezTo>
                    <a:cubicBezTo>
                      <a:pt x="848252" y="1115990"/>
                      <a:pt x="845241" y="1108464"/>
                      <a:pt x="845241" y="1094163"/>
                    </a:cubicBezTo>
                    <a:cubicBezTo>
                      <a:pt x="845241" y="1081369"/>
                      <a:pt x="845241" y="1069327"/>
                      <a:pt x="845241" y="1056532"/>
                    </a:cubicBezTo>
                    <a:cubicBezTo>
                      <a:pt x="827178" y="1056532"/>
                      <a:pt x="794062" y="1056532"/>
                      <a:pt x="769977" y="1056532"/>
                    </a:cubicBezTo>
                    <a:cubicBezTo>
                      <a:pt x="760193" y="1056532"/>
                      <a:pt x="751914" y="1056532"/>
                      <a:pt x="746645" y="1056532"/>
                    </a:cubicBezTo>
                    <a:lnTo>
                      <a:pt x="711271" y="1056532"/>
                    </a:lnTo>
                    <a:cubicBezTo>
                      <a:pt x="668371" y="1056532"/>
                      <a:pt x="599128" y="1056532"/>
                      <a:pt x="575797" y="1056532"/>
                    </a:cubicBezTo>
                    <a:cubicBezTo>
                      <a:pt x="575797" y="1057284"/>
                      <a:pt x="576549" y="1057284"/>
                      <a:pt x="576549" y="1058037"/>
                    </a:cubicBezTo>
                    <a:cubicBezTo>
                      <a:pt x="587086" y="1077605"/>
                      <a:pt x="597623" y="1097927"/>
                      <a:pt x="609665" y="1116743"/>
                    </a:cubicBezTo>
                    <a:cubicBezTo>
                      <a:pt x="612676" y="1121259"/>
                      <a:pt x="614934" y="1125774"/>
                      <a:pt x="617944" y="1131043"/>
                    </a:cubicBezTo>
                    <a:lnTo>
                      <a:pt x="617944" y="1128785"/>
                    </a:lnTo>
                    <a:cubicBezTo>
                      <a:pt x="653318" y="1128785"/>
                      <a:pt x="705250" y="1128785"/>
                      <a:pt x="758688" y="1128785"/>
                    </a:cubicBezTo>
                    <a:cubicBezTo>
                      <a:pt x="819651" y="1128785"/>
                      <a:pt x="880615" y="1128785"/>
                      <a:pt x="921257" y="1128785"/>
                    </a:cubicBezTo>
                    <a:cubicBezTo>
                      <a:pt x="921257" y="1128785"/>
                      <a:pt x="921257" y="1128785"/>
                      <a:pt x="921257" y="1128785"/>
                    </a:cubicBezTo>
                    <a:close/>
                    <a:moveTo>
                      <a:pt x="853520" y="957936"/>
                    </a:moveTo>
                    <a:lnTo>
                      <a:pt x="853520" y="993310"/>
                    </a:lnTo>
                    <a:cubicBezTo>
                      <a:pt x="853520" y="1027179"/>
                      <a:pt x="853520" y="1061047"/>
                      <a:pt x="853520" y="1094916"/>
                    </a:cubicBezTo>
                    <a:cubicBezTo>
                      <a:pt x="853520" y="1109216"/>
                      <a:pt x="855778" y="1109969"/>
                      <a:pt x="863304" y="1109969"/>
                    </a:cubicBezTo>
                    <a:cubicBezTo>
                      <a:pt x="883626" y="1110722"/>
                      <a:pt x="930289" y="1109969"/>
                      <a:pt x="952868" y="1109969"/>
                    </a:cubicBezTo>
                    <a:cubicBezTo>
                      <a:pt x="959642" y="1082121"/>
                      <a:pt x="967168" y="1050511"/>
                      <a:pt x="968674" y="1038468"/>
                    </a:cubicBezTo>
                    <a:cubicBezTo>
                      <a:pt x="971684" y="1021910"/>
                      <a:pt x="974695" y="1004600"/>
                      <a:pt x="977705" y="988042"/>
                    </a:cubicBezTo>
                    <a:cubicBezTo>
                      <a:pt x="981468" y="967720"/>
                      <a:pt x="985984" y="946646"/>
                      <a:pt x="988995" y="925573"/>
                    </a:cubicBezTo>
                    <a:lnTo>
                      <a:pt x="989748" y="920304"/>
                    </a:lnTo>
                    <a:cubicBezTo>
                      <a:pt x="992005" y="905251"/>
                      <a:pt x="994263" y="888693"/>
                      <a:pt x="998027" y="873641"/>
                    </a:cubicBezTo>
                    <a:cubicBezTo>
                      <a:pt x="1001790" y="859340"/>
                      <a:pt x="1004048" y="845040"/>
                      <a:pt x="1006306" y="830740"/>
                    </a:cubicBezTo>
                    <a:cubicBezTo>
                      <a:pt x="1007811" y="822461"/>
                      <a:pt x="1008563" y="813429"/>
                      <a:pt x="1010821" y="805150"/>
                    </a:cubicBezTo>
                    <a:lnTo>
                      <a:pt x="1011574" y="801387"/>
                    </a:lnTo>
                    <a:cubicBezTo>
                      <a:pt x="985232" y="801387"/>
                      <a:pt x="940073" y="801387"/>
                      <a:pt x="903947" y="801387"/>
                    </a:cubicBezTo>
                    <a:lnTo>
                      <a:pt x="870831" y="801387"/>
                    </a:lnTo>
                    <a:cubicBezTo>
                      <a:pt x="854273" y="801387"/>
                      <a:pt x="854273" y="801387"/>
                      <a:pt x="854273" y="817945"/>
                    </a:cubicBezTo>
                    <a:cubicBezTo>
                      <a:pt x="854273" y="850309"/>
                      <a:pt x="854273" y="882672"/>
                      <a:pt x="854273" y="915788"/>
                    </a:cubicBezTo>
                    <a:lnTo>
                      <a:pt x="853520" y="957936"/>
                    </a:lnTo>
                    <a:lnTo>
                      <a:pt x="853520" y="957936"/>
                    </a:lnTo>
                    <a:close/>
                    <a:moveTo>
                      <a:pt x="327426" y="635054"/>
                    </a:moveTo>
                    <a:cubicBezTo>
                      <a:pt x="334952" y="635807"/>
                      <a:pt x="345489" y="640323"/>
                      <a:pt x="355274" y="657633"/>
                    </a:cubicBezTo>
                    <a:cubicBezTo>
                      <a:pt x="365811" y="675697"/>
                      <a:pt x="375595" y="694513"/>
                      <a:pt x="385379" y="711823"/>
                    </a:cubicBezTo>
                    <a:cubicBezTo>
                      <a:pt x="392906" y="725371"/>
                      <a:pt x="399679" y="738166"/>
                      <a:pt x="407206" y="751713"/>
                    </a:cubicBezTo>
                    <a:cubicBezTo>
                      <a:pt x="420753" y="775798"/>
                      <a:pt x="434301" y="799882"/>
                      <a:pt x="447848" y="823966"/>
                    </a:cubicBezTo>
                    <a:cubicBezTo>
                      <a:pt x="463654" y="852567"/>
                      <a:pt x="480212" y="881167"/>
                      <a:pt x="496017" y="909767"/>
                    </a:cubicBezTo>
                    <a:cubicBezTo>
                      <a:pt x="503543" y="924067"/>
                      <a:pt x="511822" y="938367"/>
                      <a:pt x="519349" y="952668"/>
                    </a:cubicBezTo>
                    <a:cubicBezTo>
                      <a:pt x="530638" y="974494"/>
                      <a:pt x="542681" y="997073"/>
                      <a:pt x="555475" y="1018147"/>
                    </a:cubicBezTo>
                    <a:cubicBezTo>
                      <a:pt x="561496" y="1028684"/>
                      <a:pt x="566765" y="1038468"/>
                      <a:pt x="572786" y="1049005"/>
                    </a:cubicBezTo>
                    <a:cubicBezTo>
                      <a:pt x="591602" y="1049005"/>
                      <a:pt x="666866" y="1049005"/>
                      <a:pt x="712024" y="1049005"/>
                    </a:cubicBezTo>
                    <a:lnTo>
                      <a:pt x="747398" y="1049005"/>
                    </a:lnTo>
                    <a:cubicBezTo>
                      <a:pt x="753419" y="1049005"/>
                      <a:pt x="761698" y="1049005"/>
                      <a:pt x="770730" y="1049005"/>
                    </a:cubicBezTo>
                    <a:cubicBezTo>
                      <a:pt x="795567" y="1049005"/>
                      <a:pt x="827930" y="1049005"/>
                      <a:pt x="845994" y="1049005"/>
                    </a:cubicBezTo>
                    <a:cubicBezTo>
                      <a:pt x="845994" y="1030189"/>
                      <a:pt x="845994" y="1011373"/>
                      <a:pt x="845994" y="992557"/>
                    </a:cubicBezTo>
                    <a:lnTo>
                      <a:pt x="845994" y="949657"/>
                    </a:lnTo>
                    <a:lnTo>
                      <a:pt x="845994" y="914283"/>
                    </a:lnTo>
                    <a:cubicBezTo>
                      <a:pt x="845994" y="881920"/>
                      <a:pt x="845994" y="849556"/>
                      <a:pt x="845994" y="816440"/>
                    </a:cubicBezTo>
                    <a:cubicBezTo>
                      <a:pt x="845994" y="795366"/>
                      <a:pt x="849004" y="792356"/>
                      <a:pt x="870078" y="792356"/>
                    </a:cubicBezTo>
                    <a:cubicBezTo>
                      <a:pt x="870078" y="792356"/>
                      <a:pt x="870078" y="792356"/>
                      <a:pt x="870831" y="792356"/>
                    </a:cubicBezTo>
                    <a:lnTo>
                      <a:pt x="903947" y="792356"/>
                    </a:lnTo>
                    <a:cubicBezTo>
                      <a:pt x="940826" y="792356"/>
                      <a:pt x="987490" y="792356"/>
                      <a:pt x="1013079" y="792356"/>
                    </a:cubicBezTo>
                    <a:lnTo>
                      <a:pt x="1013079" y="790098"/>
                    </a:lnTo>
                    <a:cubicBezTo>
                      <a:pt x="1016843" y="772787"/>
                      <a:pt x="1019853" y="754724"/>
                      <a:pt x="1022111" y="736660"/>
                    </a:cubicBezTo>
                    <a:cubicBezTo>
                      <a:pt x="1024369" y="720855"/>
                      <a:pt x="1026627" y="705050"/>
                      <a:pt x="1030390" y="689997"/>
                    </a:cubicBezTo>
                    <a:cubicBezTo>
                      <a:pt x="1034906" y="672686"/>
                      <a:pt x="1037916" y="653870"/>
                      <a:pt x="1040927" y="635807"/>
                    </a:cubicBezTo>
                    <a:cubicBezTo>
                      <a:pt x="1041680" y="629786"/>
                      <a:pt x="1042432" y="623765"/>
                      <a:pt x="1043937" y="617744"/>
                    </a:cubicBezTo>
                    <a:cubicBezTo>
                      <a:pt x="1047701" y="593659"/>
                      <a:pt x="1051464" y="571833"/>
                      <a:pt x="1055980" y="550759"/>
                    </a:cubicBezTo>
                    <a:cubicBezTo>
                      <a:pt x="1058238" y="540974"/>
                      <a:pt x="1059743" y="531190"/>
                      <a:pt x="1061248" y="521406"/>
                    </a:cubicBezTo>
                    <a:lnTo>
                      <a:pt x="1051464" y="521406"/>
                    </a:lnTo>
                    <a:cubicBezTo>
                      <a:pt x="1037164" y="521406"/>
                      <a:pt x="1017595" y="521406"/>
                      <a:pt x="1011574" y="521406"/>
                    </a:cubicBezTo>
                    <a:cubicBezTo>
                      <a:pt x="926526" y="521406"/>
                      <a:pt x="844488" y="521406"/>
                      <a:pt x="759440" y="521406"/>
                    </a:cubicBezTo>
                    <a:cubicBezTo>
                      <a:pt x="752667" y="521406"/>
                      <a:pt x="746645" y="521406"/>
                      <a:pt x="739872" y="522158"/>
                    </a:cubicBezTo>
                    <a:lnTo>
                      <a:pt x="739119" y="514632"/>
                    </a:lnTo>
                    <a:cubicBezTo>
                      <a:pt x="745893" y="513879"/>
                      <a:pt x="752667" y="513879"/>
                      <a:pt x="759440" y="513879"/>
                    </a:cubicBezTo>
                    <a:cubicBezTo>
                      <a:pt x="844488" y="513879"/>
                      <a:pt x="926526" y="513879"/>
                      <a:pt x="1011574" y="513879"/>
                    </a:cubicBezTo>
                    <a:cubicBezTo>
                      <a:pt x="1017595" y="513879"/>
                      <a:pt x="1036411" y="513879"/>
                      <a:pt x="1051464" y="513879"/>
                    </a:cubicBezTo>
                    <a:lnTo>
                      <a:pt x="1062753" y="513879"/>
                    </a:lnTo>
                    <a:cubicBezTo>
                      <a:pt x="1064259" y="506353"/>
                      <a:pt x="1065011" y="498827"/>
                      <a:pt x="1066517" y="492053"/>
                    </a:cubicBezTo>
                    <a:cubicBezTo>
                      <a:pt x="1069527" y="473237"/>
                      <a:pt x="1073290" y="453668"/>
                      <a:pt x="1077054" y="434100"/>
                    </a:cubicBezTo>
                    <a:cubicBezTo>
                      <a:pt x="1077806" y="428831"/>
                      <a:pt x="1079311" y="421305"/>
                      <a:pt x="1080817" y="413779"/>
                    </a:cubicBezTo>
                    <a:cubicBezTo>
                      <a:pt x="1064259" y="399478"/>
                      <a:pt x="1042432" y="381415"/>
                      <a:pt x="1019853" y="362599"/>
                    </a:cubicBezTo>
                    <a:cubicBezTo>
                      <a:pt x="992758" y="340020"/>
                      <a:pt x="964910" y="316688"/>
                      <a:pt x="946095" y="300130"/>
                    </a:cubicBezTo>
                    <a:cubicBezTo>
                      <a:pt x="925773" y="282067"/>
                      <a:pt x="904699" y="264004"/>
                      <a:pt x="884378" y="246693"/>
                    </a:cubicBezTo>
                    <a:cubicBezTo>
                      <a:pt x="857283" y="223361"/>
                      <a:pt x="830188" y="200029"/>
                      <a:pt x="803846" y="176698"/>
                    </a:cubicBezTo>
                    <a:cubicBezTo>
                      <a:pt x="779762" y="155624"/>
                      <a:pt x="779762" y="155624"/>
                      <a:pt x="754924" y="175945"/>
                    </a:cubicBezTo>
                    <a:cubicBezTo>
                      <a:pt x="718798" y="205298"/>
                      <a:pt x="681166" y="236156"/>
                      <a:pt x="639771" y="270777"/>
                    </a:cubicBezTo>
                    <a:cubicBezTo>
                      <a:pt x="612676" y="293356"/>
                      <a:pt x="584828" y="316688"/>
                      <a:pt x="556981" y="339267"/>
                    </a:cubicBezTo>
                    <a:cubicBezTo>
                      <a:pt x="530638" y="361094"/>
                      <a:pt x="503543" y="382920"/>
                      <a:pt x="477201" y="405500"/>
                    </a:cubicBezTo>
                    <a:cubicBezTo>
                      <a:pt x="462148" y="418294"/>
                      <a:pt x="445590" y="437110"/>
                      <a:pt x="430537" y="454421"/>
                    </a:cubicBezTo>
                    <a:cubicBezTo>
                      <a:pt x="413979" y="473237"/>
                      <a:pt x="397421" y="492806"/>
                      <a:pt x="380863" y="506353"/>
                    </a:cubicBezTo>
                    <a:cubicBezTo>
                      <a:pt x="376348" y="510116"/>
                      <a:pt x="375595" y="511622"/>
                      <a:pt x="376348" y="514632"/>
                    </a:cubicBezTo>
                    <a:cubicBezTo>
                      <a:pt x="377100" y="516890"/>
                      <a:pt x="377853" y="517643"/>
                      <a:pt x="383121" y="516137"/>
                    </a:cubicBezTo>
                    <a:lnTo>
                      <a:pt x="383874" y="516137"/>
                    </a:lnTo>
                    <a:cubicBezTo>
                      <a:pt x="387637" y="515385"/>
                      <a:pt x="391400" y="515385"/>
                      <a:pt x="395163" y="515385"/>
                    </a:cubicBezTo>
                    <a:cubicBezTo>
                      <a:pt x="485480" y="515385"/>
                      <a:pt x="605902" y="515385"/>
                      <a:pt x="695466" y="515385"/>
                    </a:cubicBezTo>
                    <a:lnTo>
                      <a:pt x="695466" y="522911"/>
                    </a:lnTo>
                    <a:cubicBezTo>
                      <a:pt x="605150" y="522911"/>
                      <a:pt x="484727" y="522911"/>
                      <a:pt x="395163" y="522911"/>
                    </a:cubicBezTo>
                    <a:cubicBezTo>
                      <a:pt x="391400" y="522911"/>
                      <a:pt x="388390" y="522911"/>
                      <a:pt x="384627" y="523664"/>
                    </a:cubicBezTo>
                    <a:lnTo>
                      <a:pt x="383874" y="523664"/>
                    </a:lnTo>
                    <a:cubicBezTo>
                      <a:pt x="379358" y="524416"/>
                      <a:pt x="371832" y="525922"/>
                      <a:pt x="368821" y="516890"/>
                    </a:cubicBezTo>
                    <a:cubicBezTo>
                      <a:pt x="365811" y="508611"/>
                      <a:pt x="372584" y="503343"/>
                      <a:pt x="375595" y="500332"/>
                    </a:cubicBezTo>
                    <a:cubicBezTo>
                      <a:pt x="391400" y="487537"/>
                      <a:pt x="407958" y="467969"/>
                      <a:pt x="424516" y="449153"/>
                    </a:cubicBezTo>
                    <a:cubicBezTo>
                      <a:pt x="440322" y="431089"/>
                      <a:pt x="456127" y="412273"/>
                      <a:pt x="471933" y="398726"/>
                    </a:cubicBezTo>
                    <a:cubicBezTo>
                      <a:pt x="498275" y="376899"/>
                      <a:pt x="524617" y="354320"/>
                      <a:pt x="551712" y="332494"/>
                    </a:cubicBezTo>
                    <a:cubicBezTo>
                      <a:pt x="579560" y="309915"/>
                      <a:pt x="606655" y="286583"/>
                      <a:pt x="634502" y="264004"/>
                    </a:cubicBezTo>
                    <a:cubicBezTo>
                      <a:pt x="675897" y="229382"/>
                      <a:pt x="713529" y="197771"/>
                      <a:pt x="749656" y="169171"/>
                    </a:cubicBezTo>
                    <a:cubicBezTo>
                      <a:pt x="778256" y="145839"/>
                      <a:pt x="780514" y="145839"/>
                      <a:pt x="808362" y="169924"/>
                    </a:cubicBezTo>
                    <a:cubicBezTo>
                      <a:pt x="835457" y="193256"/>
                      <a:pt x="862552" y="216587"/>
                      <a:pt x="889647" y="239919"/>
                    </a:cubicBezTo>
                    <a:cubicBezTo>
                      <a:pt x="910721" y="257982"/>
                      <a:pt x="931042" y="276046"/>
                      <a:pt x="951363" y="293356"/>
                    </a:cubicBezTo>
                    <a:cubicBezTo>
                      <a:pt x="970179" y="309915"/>
                      <a:pt x="998027" y="333246"/>
                      <a:pt x="1025122" y="355825"/>
                    </a:cubicBezTo>
                    <a:cubicBezTo>
                      <a:pt x="1046195" y="373889"/>
                      <a:pt x="1066517" y="390447"/>
                      <a:pt x="1083075" y="403994"/>
                    </a:cubicBezTo>
                    <a:cubicBezTo>
                      <a:pt x="1086838" y="379910"/>
                      <a:pt x="1091354" y="349804"/>
                      <a:pt x="1095870" y="324215"/>
                    </a:cubicBezTo>
                    <a:cubicBezTo>
                      <a:pt x="1098127" y="307657"/>
                      <a:pt x="1100385" y="292604"/>
                      <a:pt x="1102643" y="281314"/>
                    </a:cubicBezTo>
                    <a:cubicBezTo>
                      <a:pt x="1093612" y="273035"/>
                      <a:pt x="1084580" y="265509"/>
                      <a:pt x="1075548" y="257230"/>
                    </a:cubicBezTo>
                    <a:lnTo>
                      <a:pt x="1038669" y="224866"/>
                    </a:lnTo>
                    <a:cubicBezTo>
                      <a:pt x="1025874" y="213577"/>
                      <a:pt x="1013832" y="202287"/>
                      <a:pt x="1001037" y="191750"/>
                    </a:cubicBezTo>
                    <a:cubicBezTo>
                      <a:pt x="974695" y="168419"/>
                      <a:pt x="948352" y="144334"/>
                      <a:pt x="921257" y="121755"/>
                    </a:cubicBezTo>
                    <a:lnTo>
                      <a:pt x="912978" y="114981"/>
                    </a:lnTo>
                    <a:cubicBezTo>
                      <a:pt x="878357" y="84876"/>
                      <a:pt x="842230" y="54018"/>
                      <a:pt x="807609" y="21654"/>
                    </a:cubicBezTo>
                    <a:cubicBezTo>
                      <a:pt x="803846" y="18644"/>
                      <a:pt x="800083" y="15633"/>
                      <a:pt x="795567" y="12622"/>
                    </a:cubicBezTo>
                    <a:cubicBezTo>
                      <a:pt x="794062" y="11117"/>
                      <a:pt x="792556" y="10364"/>
                      <a:pt x="790298" y="8859"/>
                    </a:cubicBezTo>
                    <a:cubicBezTo>
                      <a:pt x="784277" y="4343"/>
                      <a:pt x="779762" y="4343"/>
                      <a:pt x="773740" y="9612"/>
                    </a:cubicBezTo>
                    <a:cubicBezTo>
                      <a:pt x="769225" y="14128"/>
                      <a:pt x="763956" y="17891"/>
                      <a:pt x="758688" y="21654"/>
                    </a:cubicBezTo>
                    <a:cubicBezTo>
                      <a:pt x="754924" y="24665"/>
                      <a:pt x="750409" y="27675"/>
                      <a:pt x="746645" y="30686"/>
                    </a:cubicBezTo>
                    <a:cubicBezTo>
                      <a:pt x="720303" y="53265"/>
                      <a:pt x="693208" y="75844"/>
                      <a:pt x="666866" y="98423"/>
                    </a:cubicBezTo>
                    <a:cubicBezTo>
                      <a:pt x="620955" y="137560"/>
                      <a:pt x="574291" y="176698"/>
                      <a:pt x="528380" y="215835"/>
                    </a:cubicBezTo>
                    <a:cubicBezTo>
                      <a:pt x="490748" y="247446"/>
                      <a:pt x="452364" y="279056"/>
                      <a:pt x="415485" y="309915"/>
                    </a:cubicBezTo>
                    <a:cubicBezTo>
                      <a:pt x="396669" y="325720"/>
                      <a:pt x="377100" y="341525"/>
                      <a:pt x="358284" y="357331"/>
                    </a:cubicBezTo>
                    <a:lnTo>
                      <a:pt x="344737" y="368620"/>
                    </a:lnTo>
                    <a:cubicBezTo>
                      <a:pt x="312373" y="395715"/>
                      <a:pt x="280010" y="422058"/>
                      <a:pt x="247646" y="449153"/>
                    </a:cubicBezTo>
                    <a:cubicBezTo>
                      <a:pt x="236357" y="458937"/>
                      <a:pt x="224315" y="468721"/>
                      <a:pt x="213025" y="478505"/>
                    </a:cubicBezTo>
                    <a:cubicBezTo>
                      <a:pt x="207004" y="483774"/>
                      <a:pt x="200983" y="489042"/>
                      <a:pt x="194209" y="494311"/>
                    </a:cubicBezTo>
                    <a:cubicBezTo>
                      <a:pt x="188941" y="498827"/>
                      <a:pt x="186683" y="501085"/>
                      <a:pt x="188188" y="505600"/>
                    </a:cubicBezTo>
                    <a:cubicBezTo>
                      <a:pt x="189693" y="510116"/>
                      <a:pt x="192704" y="510869"/>
                      <a:pt x="200983" y="511622"/>
                    </a:cubicBezTo>
                    <a:cubicBezTo>
                      <a:pt x="203993" y="511622"/>
                      <a:pt x="206251" y="511622"/>
                      <a:pt x="209262" y="511622"/>
                    </a:cubicBezTo>
                    <a:lnTo>
                      <a:pt x="238615" y="511622"/>
                    </a:lnTo>
                    <a:cubicBezTo>
                      <a:pt x="260441" y="511622"/>
                      <a:pt x="282268" y="511622"/>
                      <a:pt x="303342" y="511622"/>
                    </a:cubicBezTo>
                    <a:cubicBezTo>
                      <a:pt x="325921" y="511622"/>
                      <a:pt x="328931" y="513879"/>
                      <a:pt x="328931" y="536459"/>
                    </a:cubicBezTo>
                    <a:cubicBezTo>
                      <a:pt x="328931" y="544738"/>
                      <a:pt x="328931" y="556027"/>
                      <a:pt x="328931" y="567317"/>
                    </a:cubicBezTo>
                    <a:cubicBezTo>
                      <a:pt x="327426" y="592154"/>
                      <a:pt x="327426" y="616991"/>
                      <a:pt x="327426" y="635054"/>
                    </a:cubicBezTo>
                    <a:close/>
                  </a:path>
                </a:pathLst>
              </a:custGeom>
              <a:grpFill/>
              <a:ln w="3175" cap="flat">
                <a:solidFill>
                  <a:schemeClr val="bg1"/>
                </a:solid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4F42826A-F57B-4559-9156-53F5AAD9554F}"/>
                  </a:ext>
                </a:extLst>
              </p:cNvPr>
              <p:cNvSpPr/>
              <p:nvPr/>
            </p:nvSpPr>
            <p:spPr>
              <a:xfrm>
                <a:off x="8288382" y="4235032"/>
                <a:ext cx="454576" cy="794070"/>
              </a:xfrm>
              <a:custGeom>
                <a:avLst/>
                <a:gdLst>
                  <a:gd name="connsiteX0" fmla="*/ 266136 w 454576"/>
                  <a:gd name="connsiteY0" fmla="*/ 794071 h 794070"/>
                  <a:gd name="connsiteX1" fmla="*/ 255599 w 454576"/>
                  <a:gd name="connsiteY1" fmla="*/ 792565 h 794070"/>
                  <a:gd name="connsiteX2" fmla="*/ 216462 w 454576"/>
                  <a:gd name="connsiteY2" fmla="*/ 784286 h 794070"/>
                  <a:gd name="connsiteX3" fmla="*/ 205925 w 454576"/>
                  <a:gd name="connsiteY3" fmla="*/ 782781 h 794070"/>
                  <a:gd name="connsiteX4" fmla="*/ 112598 w 454576"/>
                  <a:gd name="connsiteY4" fmla="*/ 764718 h 794070"/>
                  <a:gd name="connsiteX5" fmla="*/ 77224 w 454576"/>
                  <a:gd name="connsiteY5" fmla="*/ 757944 h 794070"/>
                  <a:gd name="connsiteX6" fmla="*/ 51634 w 454576"/>
                  <a:gd name="connsiteY6" fmla="*/ 731602 h 794070"/>
                  <a:gd name="connsiteX7" fmla="*/ 51634 w 454576"/>
                  <a:gd name="connsiteY7" fmla="*/ 730097 h 794070"/>
                  <a:gd name="connsiteX8" fmla="*/ 16260 w 454576"/>
                  <a:gd name="connsiteY8" fmla="*/ 681928 h 794070"/>
                  <a:gd name="connsiteX9" fmla="*/ 455 w 454576"/>
                  <a:gd name="connsiteY9" fmla="*/ 657091 h 794070"/>
                  <a:gd name="connsiteX10" fmla="*/ 455 w 454576"/>
                  <a:gd name="connsiteY10" fmla="*/ 654080 h 794070"/>
                  <a:gd name="connsiteX11" fmla="*/ 12497 w 454576"/>
                  <a:gd name="connsiteY11" fmla="*/ 581074 h 794070"/>
                  <a:gd name="connsiteX12" fmla="*/ 20776 w 454576"/>
                  <a:gd name="connsiteY12" fmla="*/ 533658 h 794070"/>
                  <a:gd name="connsiteX13" fmla="*/ 22281 w 454576"/>
                  <a:gd name="connsiteY13" fmla="*/ 523121 h 794070"/>
                  <a:gd name="connsiteX14" fmla="*/ 32818 w 454576"/>
                  <a:gd name="connsiteY14" fmla="*/ 469684 h 794070"/>
                  <a:gd name="connsiteX15" fmla="*/ 41850 w 454576"/>
                  <a:gd name="connsiteY15" fmla="*/ 421515 h 794070"/>
                  <a:gd name="connsiteX16" fmla="*/ 41850 w 454576"/>
                  <a:gd name="connsiteY16" fmla="*/ 419257 h 794070"/>
                  <a:gd name="connsiteX17" fmla="*/ 56150 w 454576"/>
                  <a:gd name="connsiteY17" fmla="*/ 334209 h 794070"/>
                  <a:gd name="connsiteX18" fmla="*/ 61418 w 454576"/>
                  <a:gd name="connsiteY18" fmla="*/ 304103 h 794070"/>
                  <a:gd name="connsiteX19" fmla="*/ 67440 w 454576"/>
                  <a:gd name="connsiteY19" fmla="*/ 270987 h 794070"/>
                  <a:gd name="connsiteX20" fmla="*/ 83245 w 454576"/>
                  <a:gd name="connsiteY20" fmla="*/ 188950 h 794070"/>
                  <a:gd name="connsiteX21" fmla="*/ 90019 w 454576"/>
                  <a:gd name="connsiteY21" fmla="*/ 149060 h 794070"/>
                  <a:gd name="connsiteX22" fmla="*/ 91524 w 454576"/>
                  <a:gd name="connsiteY22" fmla="*/ 140028 h 794070"/>
                  <a:gd name="connsiteX23" fmla="*/ 96040 w 454576"/>
                  <a:gd name="connsiteY23" fmla="*/ 116696 h 794070"/>
                  <a:gd name="connsiteX24" fmla="*/ 102061 w 454576"/>
                  <a:gd name="connsiteY24" fmla="*/ 80570 h 794070"/>
                  <a:gd name="connsiteX25" fmla="*/ 120877 w 454576"/>
                  <a:gd name="connsiteY25" fmla="*/ 63259 h 794070"/>
                  <a:gd name="connsiteX26" fmla="*/ 161519 w 454576"/>
                  <a:gd name="connsiteY26" fmla="*/ 51969 h 794070"/>
                  <a:gd name="connsiteX27" fmla="*/ 192378 w 454576"/>
                  <a:gd name="connsiteY27" fmla="*/ 12080 h 794070"/>
                  <a:gd name="connsiteX28" fmla="*/ 212699 w 454576"/>
                  <a:gd name="connsiteY28" fmla="*/ 790 h 794070"/>
                  <a:gd name="connsiteX29" fmla="*/ 311294 w 454576"/>
                  <a:gd name="connsiteY29" fmla="*/ 19606 h 794070"/>
                  <a:gd name="connsiteX30" fmla="*/ 336131 w 454576"/>
                  <a:gd name="connsiteY30" fmla="*/ 24122 h 794070"/>
                  <a:gd name="connsiteX31" fmla="*/ 352689 w 454576"/>
                  <a:gd name="connsiteY31" fmla="*/ 27132 h 794070"/>
                  <a:gd name="connsiteX32" fmla="*/ 385053 w 454576"/>
                  <a:gd name="connsiteY32" fmla="*/ 33154 h 794070"/>
                  <a:gd name="connsiteX33" fmla="*/ 407632 w 454576"/>
                  <a:gd name="connsiteY33" fmla="*/ 57238 h 794070"/>
                  <a:gd name="connsiteX34" fmla="*/ 439995 w 454576"/>
                  <a:gd name="connsiteY34" fmla="*/ 107665 h 794070"/>
                  <a:gd name="connsiteX35" fmla="*/ 454296 w 454576"/>
                  <a:gd name="connsiteY35" fmla="*/ 133254 h 794070"/>
                  <a:gd name="connsiteX36" fmla="*/ 454296 w 454576"/>
                  <a:gd name="connsiteY36" fmla="*/ 134007 h 794070"/>
                  <a:gd name="connsiteX37" fmla="*/ 449027 w 454576"/>
                  <a:gd name="connsiteY37" fmla="*/ 161855 h 794070"/>
                  <a:gd name="connsiteX38" fmla="*/ 443759 w 454576"/>
                  <a:gd name="connsiteY38" fmla="*/ 190455 h 794070"/>
                  <a:gd name="connsiteX39" fmla="*/ 436985 w 454576"/>
                  <a:gd name="connsiteY39" fmla="*/ 225829 h 794070"/>
                  <a:gd name="connsiteX40" fmla="*/ 432469 w 454576"/>
                  <a:gd name="connsiteY40" fmla="*/ 252171 h 794070"/>
                  <a:gd name="connsiteX41" fmla="*/ 430211 w 454576"/>
                  <a:gd name="connsiteY41" fmla="*/ 263461 h 794070"/>
                  <a:gd name="connsiteX42" fmla="*/ 420427 w 454576"/>
                  <a:gd name="connsiteY42" fmla="*/ 322919 h 794070"/>
                  <a:gd name="connsiteX43" fmla="*/ 411395 w 454576"/>
                  <a:gd name="connsiteY43" fmla="*/ 374851 h 794070"/>
                  <a:gd name="connsiteX44" fmla="*/ 406127 w 454576"/>
                  <a:gd name="connsiteY44" fmla="*/ 404204 h 794070"/>
                  <a:gd name="connsiteX45" fmla="*/ 398600 w 454576"/>
                  <a:gd name="connsiteY45" fmla="*/ 442589 h 794070"/>
                  <a:gd name="connsiteX46" fmla="*/ 391074 w 454576"/>
                  <a:gd name="connsiteY46" fmla="*/ 483984 h 794070"/>
                  <a:gd name="connsiteX47" fmla="*/ 390321 w 454576"/>
                  <a:gd name="connsiteY47" fmla="*/ 491510 h 794070"/>
                  <a:gd name="connsiteX48" fmla="*/ 377526 w 454576"/>
                  <a:gd name="connsiteY48" fmla="*/ 568279 h 794070"/>
                  <a:gd name="connsiteX49" fmla="*/ 370753 w 454576"/>
                  <a:gd name="connsiteY49" fmla="*/ 605911 h 794070"/>
                  <a:gd name="connsiteX50" fmla="*/ 366237 w 454576"/>
                  <a:gd name="connsiteY50" fmla="*/ 633759 h 794070"/>
                  <a:gd name="connsiteX51" fmla="*/ 348926 w 454576"/>
                  <a:gd name="connsiteY51" fmla="*/ 727839 h 794070"/>
                  <a:gd name="connsiteX52" fmla="*/ 329358 w 454576"/>
                  <a:gd name="connsiteY52" fmla="*/ 745902 h 794070"/>
                  <a:gd name="connsiteX53" fmla="*/ 281941 w 454576"/>
                  <a:gd name="connsiteY53" fmla="*/ 783534 h 794070"/>
                  <a:gd name="connsiteX54" fmla="*/ 266136 w 454576"/>
                  <a:gd name="connsiteY54" fmla="*/ 794071 h 794070"/>
                  <a:gd name="connsiteX55" fmla="*/ 205172 w 454576"/>
                  <a:gd name="connsiteY55" fmla="*/ 6811 h 794070"/>
                  <a:gd name="connsiteX56" fmla="*/ 198399 w 454576"/>
                  <a:gd name="connsiteY56" fmla="*/ 13585 h 794070"/>
                  <a:gd name="connsiteX57" fmla="*/ 164530 w 454576"/>
                  <a:gd name="connsiteY57" fmla="*/ 57238 h 794070"/>
                  <a:gd name="connsiteX58" fmla="*/ 120124 w 454576"/>
                  <a:gd name="connsiteY58" fmla="*/ 70033 h 794070"/>
                  <a:gd name="connsiteX59" fmla="*/ 108835 w 454576"/>
                  <a:gd name="connsiteY59" fmla="*/ 79817 h 794070"/>
                  <a:gd name="connsiteX60" fmla="*/ 102814 w 454576"/>
                  <a:gd name="connsiteY60" fmla="*/ 117449 h 794070"/>
                  <a:gd name="connsiteX61" fmla="*/ 98298 w 454576"/>
                  <a:gd name="connsiteY61" fmla="*/ 140028 h 794070"/>
                  <a:gd name="connsiteX62" fmla="*/ 97545 w 454576"/>
                  <a:gd name="connsiteY62" fmla="*/ 149812 h 794070"/>
                  <a:gd name="connsiteX63" fmla="*/ 90771 w 454576"/>
                  <a:gd name="connsiteY63" fmla="*/ 190455 h 794070"/>
                  <a:gd name="connsiteX64" fmla="*/ 74966 w 454576"/>
                  <a:gd name="connsiteY64" fmla="*/ 271740 h 794070"/>
                  <a:gd name="connsiteX65" fmla="*/ 68945 w 454576"/>
                  <a:gd name="connsiteY65" fmla="*/ 304856 h 794070"/>
                  <a:gd name="connsiteX66" fmla="*/ 63676 w 454576"/>
                  <a:gd name="connsiteY66" fmla="*/ 334961 h 794070"/>
                  <a:gd name="connsiteX67" fmla="*/ 49376 w 454576"/>
                  <a:gd name="connsiteY67" fmla="*/ 420010 h 794070"/>
                  <a:gd name="connsiteX68" fmla="*/ 49376 w 454576"/>
                  <a:gd name="connsiteY68" fmla="*/ 422267 h 794070"/>
                  <a:gd name="connsiteX69" fmla="*/ 40345 w 454576"/>
                  <a:gd name="connsiteY69" fmla="*/ 471942 h 794070"/>
                  <a:gd name="connsiteX70" fmla="*/ 29808 w 454576"/>
                  <a:gd name="connsiteY70" fmla="*/ 524626 h 794070"/>
                  <a:gd name="connsiteX71" fmla="*/ 28302 w 454576"/>
                  <a:gd name="connsiteY71" fmla="*/ 535163 h 794070"/>
                  <a:gd name="connsiteX72" fmla="*/ 20023 w 454576"/>
                  <a:gd name="connsiteY72" fmla="*/ 582579 h 794070"/>
                  <a:gd name="connsiteX73" fmla="*/ 7981 w 454576"/>
                  <a:gd name="connsiteY73" fmla="*/ 654833 h 794070"/>
                  <a:gd name="connsiteX74" fmla="*/ 7981 w 454576"/>
                  <a:gd name="connsiteY74" fmla="*/ 657843 h 794070"/>
                  <a:gd name="connsiteX75" fmla="*/ 19271 w 454576"/>
                  <a:gd name="connsiteY75" fmla="*/ 674401 h 794070"/>
                  <a:gd name="connsiteX76" fmla="*/ 59161 w 454576"/>
                  <a:gd name="connsiteY76" fmla="*/ 728591 h 794070"/>
                  <a:gd name="connsiteX77" fmla="*/ 59161 w 454576"/>
                  <a:gd name="connsiteY77" fmla="*/ 730097 h 794070"/>
                  <a:gd name="connsiteX78" fmla="*/ 78729 w 454576"/>
                  <a:gd name="connsiteY78" fmla="*/ 750418 h 794070"/>
                  <a:gd name="connsiteX79" fmla="*/ 114103 w 454576"/>
                  <a:gd name="connsiteY79" fmla="*/ 757191 h 794070"/>
                  <a:gd name="connsiteX80" fmla="*/ 207430 w 454576"/>
                  <a:gd name="connsiteY80" fmla="*/ 775255 h 794070"/>
                  <a:gd name="connsiteX81" fmla="*/ 217967 w 454576"/>
                  <a:gd name="connsiteY81" fmla="*/ 776760 h 794070"/>
                  <a:gd name="connsiteX82" fmla="*/ 257104 w 454576"/>
                  <a:gd name="connsiteY82" fmla="*/ 785039 h 794070"/>
                  <a:gd name="connsiteX83" fmla="*/ 274415 w 454576"/>
                  <a:gd name="connsiteY83" fmla="*/ 779018 h 794070"/>
                  <a:gd name="connsiteX84" fmla="*/ 328605 w 454576"/>
                  <a:gd name="connsiteY84" fmla="*/ 736118 h 794070"/>
                  <a:gd name="connsiteX85" fmla="*/ 341400 w 454576"/>
                  <a:gd name="connsiteY85" fmla="*/ 724075 h 794070"/>
                  <a:gd name="connsiteX86" fmla="*/ 358711 w 454576"/>
                  <a:gd name="connsiteY86" fmla="*/ 630748 h 794070"/>
                  <a:gd name="connsiteX87" fmla="*/ 363226 w 454576"/>
                  <a:gd name="connsiteY87" fmla="*/ 602901 h 794070"/>
                  <a:gd name="connsiteX88" fmla="*/ 370000 w 454576"/>
                  <a:gd name="connsiteY88" fmla="*/ 565269 h 794070"/>
                  <a:gd name="connsiteX89" fmla="*/ 382795 w 454576"/>
                  <a:gd name="connsiteY89" fmla="*/ 488500 h 794070"/>
                  <a:gd name="connsiteX90" fmla="*/ 383548 w 454576"/>
                  <a:gd name="connsiteY90" fmla="*/ 480973 h 794070"/>
                  <a:gd name="connsiteX91" fmla="*/ 391074 w 454576"/>
                  <a:gd name="connsiteY91" fmla="*/ 438073 h 794070"/>
                  <a:gd name="connsiteX92" fmla="*/ 398600 w 454576"/>
                  <a:gd name="connsiteY92" fmla="*/ 401194 h 794070"/>
                  <a:gd name="connsiteX93" fmla="*/ 403869 w 454576"/>
                  <a:gd name="connsiteY93" fmla="*/ 371088 h 794070"/>
                  <a:gd name="connsiteX94" fmla="*/ 412900 w 454576"/>
                  <a:gd name="connsiteY94" fmla="*/ 320661 h 794070"/>
                  <a:gd name="connsiteX95" fmla="*/ 422685 w 454576"/>
                  <a:gd name="connsiteY95" fmla="*/ 260450 h 794070"/>
                  <a:gd name="connsiteX96" fmla="*/ 424943 w 454576"/>
                  <a:gd name="connsiteY96" fmla="*/ 249161 h 794070"/>
                  <a:gd name="connsiteX97" fmla="*/ 429459 w 454576"/>
                  <a:gd name="connsiteY97" fmla="*/ 223571 h 794070"/>
                  <a:gd name="connsiteX98" fmla="*/ 436232 w 454576"/>
                  <a:gd name="connsiteY98" fmla="*/ 187444 h 794070"/>
                  <a:gd name="connsiteX99" fmla="*/ 441501 w 454576"/>
                  <a:gd name="connsiteY99" fmla="*/ 159597 h 794070"/>
                  <a:gd name="connsiteX100" fmla="*/ 446769 w 454576"/>
                  <a:gd name="connsiteY100" fmla="*/ 130996 h 794070"/>
                  <a:gd name="connsiteX101" fmla="*/ 436985 w 454576"/>
                  <a:gd name="connsiteY101" fmla="*/ 112933 h 794070"/>
                  <a:gd name="connsiteX102" fmla="*/ 400106 w 454576"/>
                  <a:gd name="connsiteY102" fmla="*/ 57238 h 794070"/>
                  <a:gd name="connsiteX103" fmla="*/ 383548 w 454576"/>
                  <a:gd name="connsiteY103" fmla="*/ 39927 h 794070"/>
                  <a:gd name="connsiteX104" fmla="*/ 350432 w 454576"/>
                  <a:gd name="connsiteY104" fmla="*/ 33906 h 794070"/>
                  <a:gd name="connsiteX105" fmla="*/ 333873 w 454576"/>
                  <a:gd name="connsiteY105" fmla="*/ 30896 h 794070"/>
                  <a:gd name="connsiteX106" fmla="*/ 309036 w 454576"/>
                  <a:gd name="connsiteY106" fmla="*/ 26380 h 794070"/>
                  <a:gd name="connsiteX107" fmla="*/ 210441 w 454576"/>
                  <a:gd name="connsiteY107" fmla="*/ 6811 h 794070"/>
                  <a:gd name="connsiteX108" fmla="*/ 205172 w 454576"/>
                  <a:gd name="connsiteY108" fmla="*/ 6811 h 79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54576" h="794070">
                    <a:moveTo>
                      <a:pt x="266136" y="794071"/>
                    </a:moveTo>
                    <a:cubicBezTo>
                      <a:pt x="262373" y="794071"/>
                      <a:pt x="258610" y="793318"/>
                      <a:pt x="255599" y="792565"/>
                    </a:cubicBezTo>
                    <a:cubicBezTo>
                      <a:pt x="242804" y="789555"/>
                      <a:pt x="229257" y="786544"/>
                      <a:pt x="216462" y="784286"/>
                    </a:cubicBezTo>
                    <a:lnTo>
                      <a:pt x="205925" y="782781"/>
                    </a:lnTo>
                    <a:cubicBezTo>
                      <a:pt x="175067" y="776760"/>
                      <a:pt x="144209" y="770739"/>
                      <a:pt x="112598" y="764718"/>
                    </a:cubicBezTo>
                    <a:lnTo>
                      <a:pt x="77224" y="757944"/>
                    </a:lnTo>
                    <a:cubicBezTo>
                      <a:pt x="56150" y="754181"/>
                      <a:pt x="54645" y="752676"/>
                      <a:pt x="51634" y="731602"/>
                    </a:cubicBezTo>
                    <a:lnTo>
                      <a:pt x="51634" y="730097"/>
                    </a:lnTo>
                    <a:cubicBezTo>
                      <a:pt x="47871" y="706012"/>
                      <a:pt x="36581" y="690207"/>
                      <a:pt x="16260" y="681928"/>
                    </a:cubicBezTo>
                    <a:cubicBezTo>
                      <a:pt x="455" y="675154"/>
                      <a:pt x="-1050" y="672896"/>
                      <a:pt x="455" y="657091"/>
                    </a:cubicBezTo>
                    <a:lnTo>
                      <a:pt x="455" y="654080"/>
                    </a:lnTo>
                    <a:cubicBezTo>
                      <a:pt x="2713" y="629243"/>
                      <a:pt x="7981" y="604406"/>
                      <a:pt x="12497" y="581074"/>
                    </a:cubicBezTo>
                    <a:cubicBezTo>
                      <a:pt x="15508" y="565269"/>
                      <a:pt x="18518" y="549463"/>
                      <a:pt x="20776" y="533658"/>
                    </a:cubicBezTo>
                    <a:lnTo>
                      <a:pt x="22281" y="523121"/>
                    </a:lnTo>
                    <a:cubicBezTo>
                      <a:pt x="24539" y="505810"/>
                      <a:pt x="27550" y="486994"/>
                      <a:pt x="32818" y="469684"/>
                    </a:cubicBezTo>
                    <a:cubicBezTo>
                      <a:pt x="37334" y="453878"/>
                      <a:pt x="39592" y="437320"/>
                      <a:pt x="41850" y="421515"/>
                    </a:cubicBezTo>
                    <a:lnTo>
                      <a:pt x="41850" y="419257"/>
                    </a:lnTo>
                    <a:cubicBezTo>
                      <a:pt x="45613" y="390657"/>
                      <a:pt x="50882" y="362056"/>
                      <a:pt x="56150" y="334209"/>
                    </a:cubicBezTo>
                    <a:cubicBezTo>
                      <a:pt x="57655" y="324425"/>
                      <a:pt x="59913" y="314640"/>
                      <a:pt x="61418" y="304103"/>
                    </a:cubicBezTo>
                    <a:cubicBezTo>
                      <a:pt x="63676" y="292814"/>
                      <a:pt x="65182" y="282277"/>
                      <a:pt x="67440" y="270987"/>
                    </a:cubicBezTo>
                    <a:cubicBezTo>
                      <a:pt x="71955" y="243892"/>
                      <a:pt x="76471" y="216045"/>
                      <a:pt x="83245" y="188950"/>
                    </a:cubicBezTo>
                    <a:cubicBezTo>
                      <a:pt x="86256" y="176155"/>
                      <a:pt x="88514" y="162607"/>
                      <a:pt x="90019" y="149060"/>
                    </a:cubicBezTo>
                    <a:lnTo>
                      <a:pt x="91524" y="140028"/>
                    </a:lnTo>
                    <a:cubicBezTo>
                      <a:pt x="93029" y="131749"/>
                      <a:pt x="94535" y="124223"/>
                      <a:pt x="96040" y="116696"/>
                    </a:cubicBezTo>
                    <a:cubicBezTo>
                      <a:pt x="99050" y="104654"/>
                      <a:pt x="101308" y="92612"/>
                      <a:pt x="102061" y="80570"/>
                    </a:cubicBezTo>
                    <a:cubicBezTo>
                      <a:pt x="102061" y="65517"/>
                      <a:pt x="112598" y="63259"/>
                      <a:pt x="120877" y="63259"/>
                    </a:cubicBezTo>
                    <a:cubicBezTo>
                      <a:pt x="136682" y="62506"/>
                      <a:pt x="150230" y="58743"/>
                      <a:pt x="161519" y="51969"/>
                    </a:cubicBezTo>
                    <a:cubicBezTo>
                      <a:pt x="176572" y="42938"/>
                      <a:pt x="187109" y="29390"/>
                      <a:pt x="192378" y="12080"/>
                    </a:cubicBezTo>
                    <a:cubicBezTo>
                      <a:pt x="196893" y="-1468"/>
                      <a:pt x="205172" y="-715"/>
                      <a:pt x="212699" y="790"/>
                    </a:cubicBezTo>
                    <a:cubicBezTo>
                      <a:pt x="245062" y="8316"/>
                      <a:pt x="278931" y="14338"/>
                      <a:pt x="311294" y="19606"/>
                    </a:cubicBezTo>
                    <a:lnTo>
                      <a:pt x="336131" y="24122"/>
                    </a:lnTo>
                    <a:cubicBezTo>
                      <a:pt x="341400" y="24875"/>
                      <a:pt x="347421" y="26380"/>
                      <a:pt x="352689" y="27132"/>
                    </a:cubicBezTo>
                    <a:cubicBezTo>
                      <a:pt x="363226" y="29390"/>
                      <a:pt x="374516" y="31648"/>
                      <a:pt x="385053" y="33154"/>
                    </a:cubicBezTo>
                    <a:cubicBezTo>
                      <a:pt x="402364" y="35411"/>
                      <a:pt x="405374" y="39927"/>
                      <a:pt x="407632" y="57238"/>
                    </a:cubicBezTo>
                    <a:cubicBezTo>
                      <a:pt x="412148" y="83580"/>
                      <a:pt x="421932" y="99386"/>
                      <a:pt x="439995" y="107665"/>
                    </a:cubicBezTo>
                    <a:cubicBezTo>
                      <a:pt x="451285" y="112933"/>
                      <a:pt x="455801" y="121212"/>
                      <a:pt x="454296" y="133254"/>
                    </a:cubicBezTo>
                    <a:lnTo>
                      <a:pt x="454296" y="134007"/>
                    </a:lnTo>
                    <a:cubicBezTo>
                      <a:pt x="452038" y="143039"/>
                      <a:pt x="450532" y="152823"/>
                      <a:pt x="449027" y="161855"/>
                    </a:cubicBezTo>
                    <a:cubicBezTo>
                      <a:pt x="447522" y="170886"/>
                      <a:pt x="446017" y="180671"/>
                      <a:pt x="443759" y="190455"/>
                    </a:cubicBezTo>
                    <a:cubicBezTo>
                      <a:pt x="440748" y="201745"/>
                      <a:pt x="439243" y="213787"/>
                      <a:pt x="436985" y="225829"/>
                    </a:cubicBezTo>
                    <a:cubicBezTo>
                      <a:pt x="435480" y="234108"/>
                      <a:pt x="433974" y="243140"/>
                      <a:pt x="432469" y="252171"/>
                    </a:cubicBezTo>
                    <a:lnTo>
                      <a:pt x="430211" y="263461"/>
                    </a:lnTo>
                    <a:cubicBezTo>
                      <a:pt x="426448" y="283029"/>
                      <a:pt x="421932" y="302598"/>
                      <a:pt x="420427" y="322919"/>
                    </a:cubicBezTo>
                    <a:cubicBezTo>
                      <a:pt x="418922" y="340983"/>
                      <a:pt x="415158" y="359046"/>
                      <a:pt x="411395" y="374851"/>
                    </a:cubicBezTo>
                    <a:cubicBezTo>
                      <a:pt x="409137" y="384636"/>
                      <a:pt x="407632" y="394420"/>
                      <a:pt x="406127" y="404204"/>
                    </a:cubicBezTo>
                    <a:cubicBezTo>
                      <a:pt x="404622" y="416999"/>
                      <a:pt x="402364" y="429794"/>
                      <a:pt x="398600" y="442589"/>
                    </a:cubicBezTo>
                    <a:cubicBezTo>
                      <a:pt x="394837" y="455384"/>
                      <a:pt x="392579" y="470436"/>
                      <a:pt x="391074" y="483984"/>
                    </a:cubicBezTo>
                    <a:lnTo>
                      <a:pt x="390321" y="491510"/>
                    </a:lnTo>
                    <a:cubicBezTo>
                      <a:pt x="387311" y="517100"/>
                      <a:pt x="382042" y="543442"/>
                      <a:pt x="377526" y="568279"/>
                    </a:cubicBezTo>
                    <a:cubicBezTo>
                      <a:pt x="375269" y="581074"/>
                      <a:pt x="373011" y="593869"/>
                      <a:pt x="370753" y="605911"/>
                    </a:cubicBezTo>
                    <a:cubicBezTo>
                      <a:pt x="369248" y="614943"/>
                      <a:pt x="367742" y="624727"/>
                      <a:pt x="366237" y="633759"/>
                    </a:cubicBezTo>
                    <a:cubicBezTo>
                      <a:pt x="360968" y="664617"/>
                      <a:pt x="355700" y="696228"/>
                      <a:pt x="348926" y="727839"/>
                    </a:cubicBezTo>
                    <a:cubicBezTo>
                      <a:pt x="346668" y="738376"/>
                      <a:pt x="342905" y="745149"/>
                      <a:pt x="329358" y="745902"/>
                    </a:cubicBezTo>
                    <a:cubicBezTo>
                      <a:pt x="304521" y="747407"/>
                      <a:pt x="288715" y="759449"/>
                      <a:pt x="281941" y="783534"/>
                    </a:cubicBezTo>
                    <a:cubicBezTo>
                      <a:pt x="278931" y="791060"/>
                      <a:pt x="272157" y="794071"/>
                      <a:pt x="266136" y="794071"/>
                    </a:cubicBezTo>
                    <a:close/>
                    <a:moveTo>
                      <a:pt x="205172" y="6811"/>
                    </a:moveTo>
                    <a:cubicBezTo>
                      <a:pt x="202162" y="6811"/>
                      <a:pt x="200657" y="8316"/>
                      <a:pt x="198399" y="13585"/>
                    </a:cubicBezTo>
                    <a:cubicBezTo>
                      <a:pt x="192378" y="32401"/>
                      <a:pt x="181088" y="47454"/>
                      <a:pt x="164530" y="57238"/>
                    </a:cubicBezTo>
                    <a:cubicBezTo>
                      <a:pt x="151735" y="64764"/>
                      <a:pt x="137435" y="69280"/>
                      <a:pt x="120124" y="70033"/>
                    </a:cubicBezTo>
                    <a:cubicBezTo>
                      <a:pt x="111845" y="70785"/>
                      <a:pt x="108835" y="73043"/>
                      <a:pt x="108835" y="79817"/>
                    </a:cubicBezTo>
                    <a:cubicBezTo>
                      <a:pt x="108835" y="92612"/>
                      <a:pt x="105824" y="105407"/>
                      <a:pt x="102814" y="117449"/>
                    </a:cubicBezTo>
                    <a:cubicBezTo>
                      <a:pt x="101308" y="124975"/>
                      <a:pt x="99050" y="132502"/>
                      <a:pt x="98298" y="140028"/>
                    </a:cubicBezTo>
                    <a:lnTo>
                      <a:pt x="97545" y="149812"/>
                    </a:lnTo>
                    <a:cubicBezTo>
                      <a:pt x="96040" y="163360"/>
                      <a:pt x="93782" y="176907"/>
                      <a:pt x="90771" y="190455"/>
                    </a:cubicBezTo>
                    <a:cubicBezTo>
                      <a:pt x="83998" y="217550"/>
                      <a:pt x="79482" y="244645"/>
                      <a:pt x="74966" y="271740"/>
                    </a:cubicBezTo>
                    <a:cubicBezTo>
                      <a:pt x="73461" y="283029"/>
                      <a:pt x="71203" y="293566"/>
                      <a:pt x="68945" y="304856"/>
                    </a:cubicBezTo>
                    <a:cubicBezTo>
                      <a:pt x="67440" y="314640"/>
                      <a:pt x="65182" y="324425"/>
                      <a:pt x="63676" y="334961"/>
                    </a:cubicBezTo>
                    <a:cubicBezTo>
                      <a:pt x="58408" y="362809"/>
                      <a:pt x="53140" y="391409"/>
                      <a:pt x="49376" y="420010"/>
                    </a:cubicBezTo>
                    <a:lnTo>
                      <a:pt x="49376" y="422267"/>
                    </a:lnTo>
                    <a:cubicBezTo>
                      <a:pt x="47118" y="438826"/>
                      <a:pt x="44860" y="455384"/>
                      <a:pt x="40345" y="471942"/>
                    </a:cubicBezTo>
                    <a:cubicBezTo>
                      <a:pt x="35076" y="489252"/>
                      <a:pt x="32818" y="507316"/>
                      <a:pt x="29808" y="524626"/>
                    </a:cubicBezTo>
                    <a:lnTo>
                      <a:pt x="28302" y="535163"/>
                    </a:lnTo>
                    <a:cubicBezTo>
                      <a:pt x="26045" y="550969"/>
                      <a:pt x="23034" y="567527"/>
                      <a:pt x="20023" y="582579"/>
                    </a:cubicBezTo>
                    <a:cubicBezTo>
                      <a:pt x="15508" y="605911"/>
                      <a:pt x="10992" y="630748"/>
                      <a:pt x="7981" y="654833"/>
                    </a:cubicBezTo>
                    <a:lnTo>
                      <a:pt x="7981" y="657843"/>
                    </a:lnTo>
                    <a:cubicBezTo>
                      <a:pt x="6476" y="669133"/>
                      <a:pt x="6476" y="669133"/>
                      <a:pt x="19271" y="674401"/>
                    </a:cubicBezTo>
                    <a:cubicBezTo>
                      <a:pt x="41850" y="684186"/>
                      <a:pt x="54645" y="702249"/>
                      <a:pt x="59161" y="728591"/>
                    </a:cubicBezTo>
                    <a:lnTo>
                      <a:pt x="59161" y="730097"/>
                    </a:lnTo>
                    <a:cubicBezTo>
                      <a:pt x="62171" y="747407"/>
                      <a:pt x="62171" y="747407"/>
                      <a:pt x="78729" y="750418"/>
                    </a:cubicBezTo>
                    <a:lnTo>
                      <a:pt x="114103" y="757191"/>
                    </a:lnTo>
                    <a:cubicBezTo>
                      <a:pt x="144961" y="763213"/>
                      <a:pt x="175819" y="769234"/>
                      <a:pt x="207430" y="775255"/>
                    </a:cubicBezTo>
                    <a:lnTo>
                      <a:pt x="217967" y="776760"/>
                    </a:lnTo>
                    <a:cubicBezTo>
                      <a:pt x="230762" y="779018"/>
                      <a:pt x="244310" y="781276"/>
                      <a:pt x="257104" y="785039"/>
                    </a:cubicBezTo>
                    <a:cubicBezTo>
                      <a:pt x="266889" y="787297"/>
                      <a:pt x="272157" y="788050"/>
                      <a:pt x="274415" y="779018"/>
                    </a:cubicBezTo>
                    <a:cubicBezTo>
                      <a:pt x="281941" y="751923"/>
                      <a:pt x="300757" y="737623"/>
                      <a:pt x="328605" y="736118"/>
                    </a:cubicBezTo>
                    <a:cubicBezTo>
                      <a:pt x="336884" y="735365"/>
                      <a:pt x="339142" y="733107"/>
                      <a:pt x="341400" y="724075"/>
                    </a:cubicBezTo>
                    <a:cubicBezTo>
                      <a:pt x="348174" y="693217"/>
                      <a:pt x="353442" y="661606"/>
                      <a:pt x="358711" y="630748"/>
                    </a:cubicBezTo>
                    <a:cubicBezTo>
                      <a:pt x="360216" y="621717"/>
                      <a:pt x="361721" y="611932"/>
                      <a:pt x="363226" y="602901"/>
                    </a:cubicBezTo>
                    <a:cubicBezTo>
                      <a:pt x="365484" y="590106"/>
                      <a:pt x="367742" y="577311"/>
                      <a:pt x="370000" y="565269"/>
                    </a:cubicBezTo>
                    <a:cubicBezTo>
                      <a:pt x="374516" y="540432"/>
                      <a:pt x="379784" y="514089"/>
                      <a:pt x="382795" y="488500"/>
                    </a:cubicBezTo>
                    <a:lnTo>
                      <a:pt x="383548" y="480973"/>
                    </a:lnTo>
                    <a:cubicBezTo>
                      <a:pt x="385053" y="466673"/>
                      <a:pt x="387311" y="452373"/>
                      <a:pt x="391074" y="438073"/>
                    </a:cubicBezTo>
                    <a:cubicBezTo>
                      <a:pt x="394837" y="426031"/>
                      <a:pt x="396342" y="413236"/>
                      <a:pt x="398600" y="401194"/>
                    </a:cubicBezTo>
                    <a:cubicBezTo>
                      <a:pt x="400106" y="391409"/>
                      <a:pt x="401611" y="380872"/>
                      <a:pt x="403869" y="371088"/>
                    </a:cubicBezTo>
                    <a:cubicBezTo>
                      <a:pt x="407632" y="356035"/>
                      <a:pt x="411395" y="338725"/>
                      <a:pt x="412900" y="320661"/>
                    </a:cubicBezTo>
                    <a:cubicBezTo>
                      <a:pt x="414406" y="300340"/>
                      <a:pt x="418922" y="280019"/>
                      <a:pt x="422685" y="260450"/>
                    </a:cubicBezTo>
                    <a:lnTo>
                      <a:pt x="424943" y="249161"/>
                    </a:lnTo>
                    <a:cubicBezTo>
                      <a:pt x="426448" y="240882"/>
                      <a:pt x="427953" y="231850"/>
                      <a:pt x="429459" y="223571"/>
                    </a:cubicBezTo>
                    <a:cubicBezTo>
                      <a:pt x="430964" y="211529"/>
                      <a:pt x="433222" y="199487"/>
                      <a:pt x="436232" y="187444"/>
                    </a:cubicBezTo>
                    <a:cubicBezTo>
                      <a:pt x="438490" y="178413"/>
                      <a:pt x="439995" y="168628"/>
                      <a:pt x="441501" y="159597"/>
                    </a:cubicBezTo>
                    <a:cubicBezTo>
                      <a:pt x="443006" y="150565"/>
                      <a:pt x="444511" y="140781"/>
                      <a:pt x="446769" y="130996"/>
                    </a:cubicBezTo>
                    <a:cubicBezTo>
                      <a:pt x="447522" y="122717"/>
                      <a:pt x="444511" y="116696"/>
                      <a:pt x="436985" y="112933"/>
                    </a:cubicBezTo>
                    <a:cubicBezTo>
                      <a:pt x="409890" y="100138"/>
                      <a:pt x="403116" y="75301"/>
                      <a:pt x="400106" y="57238"/>
                    </a:cubicBezTo>
                    <a:cubicBezTo>
                      <a:pt x="397848" y="43690"/>
                      <a:pt x="397095" y="41433"/>
                      <a:pt x="383548" y="39927"/>
                    </a:cubicBezTo>
                    <a:cubicBezTo>
                      <a:pt x="372258" y="38422"/>
                      <a:pt x="361721" y="36164"/>
                      <a:pt x="350432" y="33906"/>
                    </a:cubicBezTo>
                    <a:cubicBezTo>
                      <a:pt x="345163" y="33154"/>
                      <a:pt x="339142" y="31648"/>
                      <a:pt x="333873" y="30896"/>
                    </a:cubicBezTo>
                    <a:lnTo>
                      <a:pt x="309036" y="26380"/>
                    </a:lnTo>
                    <a:cubicBezTo>
                      <a:pt x="276673" y="20359"/>
                      <a:pt x="242804" y="14338"/>
                      <a:pt x="210441" y="6811"/>
                    </a:cubicBezTo>
                    <a:cubicBezTo>
                      <a:pt x="208936" y="6811"/>
                      <a:pt x="206678" y="6811"/>
                      <a:pt x="205172" y="6811"/>
                    </a:cubicBezTo>
                    <a:close/>
                  </a:path>
                </a:pathLst>
              </a:custGeom>
              <a:grpFill/>
              <a:ln w="3175" cap="flat">
                <a:solidFill>
                  <a:schemeClr val="bg1"/>
                </a:solid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A38C2CE0-46DD-4DD3-AA99-A0D2C76091B9}"/>
                  </a:ext>
                </a:extLst>
              </p:cNvPr>
              <p:cNvSpPr/>
              <p:nvPr/>
            </p:nvSpPr>
            <p:spPr>
              <a:xfrm>
                <a:off x="7995237" y="4174106"/>
                <a:ext cx="100171" cy="98595"/>
              </a:xfrm>
              <a:custGeom>
                <a:avLst/>
                <a:gdLst>
                  <a:gd name="connsiteX0" fmla="*/ 52003 w 100171"/>
                  <a:gd name="connsiteY0" fmla="*/ 98596 h 98595"/>
                  <a:gd name="connsiteX1" fmla="*/ 52003 w 100171"/>
                  <a:gd name="connsiteY1" fmla="*/ 98596 h 98595"/>
                  <a:gd name="connsiteX2" fmla="*/ 14371 w 100171"/>
                  <a:gd name="connsiteY2" fmla="*/ 82790 h 98595"/>
                  <a:gd name="connsiteX3" fmla="*/ 71 w 100171"/>
                  <a:gd name="connsiteY3" fmla="*/ 47416 h 98595"/>
                  <a:gd name="connsiteX4" fmla="*/ 15876 w 100171"/>
                  <a:gd name="connsiteY4" fmla="*/ 12795 h 98595"/>
                  <a:gd name="connsiteX5" fmla="*/ 53508 w 100171"/>
                  <a:gd name="connsiteY5" fmla="*/ 0 h 98595"/>
                  <a:gd name="connsiteX6" fmla="*/ 100172 w 100171"/>
                  <a:gd name="connsiteY6" fmla="*/ 48169 h 98595"/>
                  <a:gd name="connsiteX7" fmla="*/ 52003 w 100171"/>
                  <a:gd name="connsiteY7" fmla="*/ 98596 h 98595"/>
                  <a:gd name="connsiteX8" fmla="*/ 52003 w 100171"/>
                  <a:gd name="connsiteY8" fmla="*/ 7526 h 98595"/>
                  <a:gd name="connsiteX9" fmla="*/ 21145 w 100171"/>
                  <a:gd name="connsiteY9" fmla="*/ 18063 h 98595"/>
                  <a:gd name="connsiteX10" fmla="*/ 8350 w 100171"/>
                  <a:gd name="connsiteY10" fmla="*/ 47416 h 98595"/>
                  <a:gd name="connsiteX11" fmla="*/ 20392 w 100171"/>
                  <a:gd name="connsiteY11" fmla="*/ 77522 h 98595"/>
                  <a:gd name="connsiteX12" fmla="*/ 52003 w 100171"/>
                  <a:gd name="connsiteY12" fmla="*/ 91069 h 98595"/>
                  <a:gd name="connsiteX13" fmla="*/ 52003 w 100171"/>
                  <a:gd name="connsiteY13" fmla="*/ 91069 h 98595"/>
                  <a:gd name="connsiteX14" fmla="*/ 91893 w 100171"/>
                  <a:gd name="connsiteY14" fmla="*/ 48169 h 98595"/>
                  <a:gd name="connsiteX15" fmla="*/ 91893 w 100171"/>
                  <a:gd name="connsiteY15" fmla="*/ 48169 h 98595"/>
                  <a:gd name="connsiteX16" fmla="*/ 52756 w 100171"/>
                  <a:gd name="connsiteY16" fmla="*/ 7526 h 98595"/>
                  <a:gd name="connsiteX17" fmla="*/ 52003 w 100171"/>
                  <a:gd name="connsiteY17" fmla="*/ 7526 h 9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71" h="98595">
                    <a:moveTo>
                      <a:pt x="52003" y="98596"/>
                    </a:moveTo>
                    <a:cubicBezTo>
                      <a:pt x="52003" y="98596"/>
                      <a:pt x="52003" y="98596"/>
                      <a:pt x="52003" y="98596"/>
                    </a:cubicBezTo>
                    <a:cubicBezTo>
                      <a:pt x="38455" y="98596"/>
                      <a:pt x="24908" y="92574"/>
                      <a:pt x="14371" y="82790"/>
                    </a:cubicBezTo>
                    <a:cubicBezTo>
                      <a:pt x="4587" y="73006"/>
                      <a:pt x="-682" y="60211"/>
                      <a:pt x="71" y="47416"/>
                    </a:cubicBezTo>
                    <a:cubicBezTo>
                      <a:pt x="71" y="33869"/>
                      <a:pt x="6092" y="21074"/>
                      <a:pt x="15876" y="12795"/>
                    </a:cubicBezTo>
                    <a:cubicBezTo>
                      <a:pt x="25661" y="4516"/>
                      <a:pt x="38455" y="0"/>
                      <a:pt x="53508" y="0"/>
                    </a:cubicBezTo>
                    <a:cubicBezTo>
                      <a:pt x="82108" y="753"/>
                      <a:pt x="100172" y="19569"/>
                      <a:pt x="100172" y="48169"/>
                    </a:cubicBezTo>
                    <a:cubicBezTo>
                      <a:pt x="99419" y="76769"/>
                      <a:pt x="79098" y="98596"/>
                      <a:pt x="52003" y="98596"/>
                    </a:cubicBezTo>
                    <a:close/>
                    <a:moveTo>
                      <a:pt x="52003" y="7526"/>
                    </a:moveTo>
                    <a:cubicBezTo>
                      <a:pt x="39961" y="7526"/>
                      <a:pt x="28671" y="11290"/>
                      <a:pt x="21145" y="18063"/>
                    </a:cubicBezTo>
                    <a:cubicBezTo>
                      <a:pt x="12866" y="25590"/>
                      <a:pt x="8350" y="35374"/>
                      <a:pt x="8350" y="47416"/>
                    </a:cubicBezTo>
                    <a:cubicBezTo>
                      <a:pt x="8350" y="58706"/>
                      <a:pt x="12866" y="69243"/>
                      <a:pt x="20392" y="77522"/>
                    </a:cubicBezTo>
                    <a:cubicBezTo>
                      <a:pt x="28671" y="86553"/>
                      <a:pt x="40713" y="91069"/>
                      <a:pt x="52003" y="91069"/>
                    </a:cubicBezTo>
                    <a:cubicBezTo>
                      <a:pt x="52003" y="91069"/>
                      <a:pt x="52003" y="91069"/>
                      <a:pt x="52003" y="91069"/>
                    </a:cubicBezTo>
                    <a:cubicBezTo>
                      <a:pt x="74582" y="91069"/>
                      <a:pt x="91893" y="73006"/>
                      <a:pt x="91893" y="48169"/>
                    </a:cubicBezTo>
                    <a:lnTo>
                      <a:pt x="91893" y="48169"/>
                    </a:lnTo>
                    <a:cubicBezTo>
                      <a:pt x="91893" y="23332"/>
                      <a:pt x="76840" y="8279"/>
                      <a:pt x="52756" y="7526"/>
                    </a:cubicBezTo>
                    <a:cubicBezTo>
                      <a:pt x="52756" y="7526"/>
                      <a:pt x="52003" y="7526"/>
                      <a:pt x="52003" y="7526"/>
                    </a:cubicBezTo>
                    <a:close/>
                  </a:path>
                </a:pathLst>
              </a:custGeom>
              <a:grpFill/>
              <a:ln w="3175" cap="flat">
                <a:solidFill>
                  <a:schemeClr val="bg1"/>
                </a:solid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43B2DEC1-CAD3-49D3-8C36-429221104329}"/>
                  </a:ext>
                </a:extLst>
              </p:cNvPr>
              <p:cNvSpPr/>
              <p:nvPr/>
            </p:nvSpPr>
            <p:spPr>
              <a:xfrm>
                <a:off x="8150769" y="4783742"/>
                <a:ext cx="24418" cy="52684"/>
              </a:xfrm>
              <a:custGeom>
                <a:avLst/>
                <a:gdLst>
                  <a:gd name="connsiteX0" fmla="*/ 11624 w 24418"/>
                  <a:gd name="connsiteY0" fmla="*/ 52685 h 52684"/>
                  <a:gd name="connsiteX1" fmla="*/ 335 w 24418"/>
                  <a:gd name="connsiteY1" fmla="*/ 40642 h 52684"/>
                  <a:gd name="connsiteX2" fmla="*/ 335 w 24418"/>
                  <a:gd name="connsiteY2" fmla="*/ 30106 h 52684"/>
                  <a:gd name="connsiteX3" fmla="*/ 335 w 24418"/>
                  <a:gd name="connsiteY3" fmla="*/ 28600 h 52684"/>
                  <a:gd name="connsiteX4" fmla="*/ 335 w 24418"/>
                  <a:gd name="connsiteY4" fmla="*/ 21827 h 52684"/>
                  <a:gd name="connsiteX5" fmla="*/ 335 w 24418"/>
                  <a:gd name="connsiteY5" fmla="*/ 12795 h 52684"/>
                  <a:gd name="connsiteX6" fmla="*/ 12377 w 24418"/>
                  <a:gd name="connsiteY6" fmla="*/ 0 h 52684"/>
                  <a:gd name="connsiteX7" fmla="*/ 23666 w 24418"/>
                  <a:gd name="connsiteY7" fmla="*/ 11290 h 52684"/>
                  <a:gd name="connsiteX8" fmla="*/ 22914 w 24418"/>
                  <a:gd name="connsiteY8" fmla="*/ 40642 h 52684"/>
                  <a:gd name="connsiteX9" fmla="*/ 11624 w 24418"/>
                  <a:gd name="connsiteY9" fmla="*/ 52685 h 52684"/>
                  <a:gd name="connsiteX10" fmla="*/ 11624 w 24418"/>
                  <a:gd name="connsiteY10" fmla="*/ 52685 h 52684"/>
                  <a:gd name="connsiteX11" fmla="*/ 7861 w 24418"/>
                  <a:gd name="connsiteY11" fmla="*/ 21827 h 52684"/>
                  <a:gd name="connsiteX12" fmla="*/ 7861 w 24418"/>
                  <a:gd name="connsiteY12" fmla="*/ 21827 h 52684"/>
                  <a:gd name="connsiteX13" fmla="*/ 7861 w 24418"/>
                  <a:gd name="connsiteY13" fmla="*/ 25590 h 52684"/>
                  <a:gd name="connsiteX14" fmla="*/ 7861 w 24418"/>
                  <a:gd name="connsiteY14" fmla="*/ 30106 h 52684"/>
                  <a:gd name="connsiteX15" fmla="*/ 7861 w 24418"/>
                  <a:gd name="connsiteY15" fmla="*/ 39137 h 52684"/>
                  <a:gd name="connsiteX16" fmla="*/ 11624 w 24418"/>
                  <a:gd name="connsiteY16" fmla="*/ 44406 h 52684"/>
                  <a:gd name="connsiteX17" fmla="*/ 16140 w 24418"/>
                  <a:gd name="connsiteY17" fmla="*/ 39137 h 52684"/>
                  <a:gd name="connsiteX18" fmla="*/ 16893 w 24418"/>
                  <a:gd name="connsiteY18" fmla="*/ 12042 h 52684"/>
                  <a:gd name="connsiteX19" fmla="*/ 13129 w 24418"/>
                  <a:gd name="connsiteY19" fmla="*/ 7526 h 52684"/>
                  <a:gd name="connsiteX20" fmla="*/ 8614 w 24418"/>
                  <a:gd name="connsiteY20" fmla="*/ 13548 h 52684"/>
                  <a:gd name="connsiteX21" fmla="*/ 7861 w 24418"/>
                  <a:gd name="connsiteY21" fmla="*/ 21827 h 52684"/>
                  <a:gd name="connsiteX22" fmla="*/ 7861 w 24418"/>
                  <a:gd name="connsiteY22" fmla="*/ 21827 h 5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418" h="52684">
                    <a:moveTo>
                      <a:pt x="11624" y="52685"/>
                    </a:moveTo>
                    <a:cubicBezTo>
                      <a:pt x="8614" y="52685"/>
                      <a:pt x="1840" y="51179"/>
                      <a:pt x="335" y="40642"/>
                    </a:cubicBezTo>
                    <a:cubicBezTo>
                      <a:pt x="-418" y="36879"/>
                      <a:pt x="335" y="33869"/>
                      <a:pt x="335" y="30106"/>
                    </a:cubicBezTo>
                    <a:cubicBezTo>
                      <a:pt x="335" y="29353"/>
                      <a:pt x="335" y="29353"/>
                      <a:pt x="335" y="28600"/>
                    </a:cubicBezTo>
                    <a:lnTo>
                      <a:pt x="335" y="21827"/>
                    </a:lnTo>
                    <a:cubicBezTo>
                      <a:pt x="335" y="18816"/>
                      <a:pt x="335" y="15805"/>
                      <a:pt x="335" y="12795"/>
                    </a:cubicBezTo>
                    <a:cubicBezTo>
                      <a:pt x="1087" y="4516"/>
                      <a:pt x="5603" y="0"/>
                      <a:pt x="12377" y="0"/>
                    </a:cubicBezTo>
                    <a:cubicBezTo>
                      <a:pt x="19150" y="0"/>
                      <a:pt x="22914" y="4516"/>
                      <a:pt x="23666" y="11290"/>
                    </a:cubicBezTo>
                    <a:cubicBezTo>
                      <a:pt x="24419" y="21074"/>
                      <a:pt x="25172" y="30858"/>
                      <a:pt x="22914" y="40642"/>
                    </a:cubicBezTo>
                    <a:cubicBezTo>
                      <a:pt x="22161" y="48169"/>
                      <a:pt x="17645" y="51932"/>
                      <a:pt x="11624" y="52685"/>
                    </a:cubicBezTo>
                    <a:cubicBezTo>
                      <a:pt x="11624" y="52685"/>
                      <a:pt x="11624" y="52685"/>
                      <a:pt x="11624" y="52685"/>
                    </a:cubicBezTo>
                    <a:close/>
                    <a:moveTo>
                      <a:pt x="7861" y="21827"/>
                    </a:moveTo>
                    <a:lnTo>
                      <a:pt x="7861" y="21827"/>
                    </a:lnTo>
                    <a:lnTo>
                      <a:pt x="7861" y="25590"/>
                    </a:lnTo>
                    <a:cubicBezTo>
                      <a:pt x="7861" y="27095"/>
                      <a:pt x="7861" y="28600"/>
                      <a:pt x="7861" y="30106"/>
                    </a:cubicBezTo>
                    <a:cubicBezTo>
                      <a:pt x="7861" y="33116"/>
                      <a:pt x="7861" y="36127"/>
                      <a:pt x="7861" y="39137"/>
                    </a:cubicBezTo>
                    <a:cubicBezTo>
                      <a:pt x="8614" y="44406"/>
                      <a:pt x="10119" y="44406"/>
                      <a:pt x="11624" y="44406"/>
                    </a:cubicBezTo>
                    <a:cubicBezTo>
                      <a:pt x="14635" y="44406"/>
                      <a:pt x="15387" y="41395"/>
                      <a:pt x="16140" y="39137"/>
                    </a:cubicBezTo>
                    <a:cubicBezTo>
                      <a:pt x="17645" y="30858"/>
                      <a:pt x="17645" y="21827"/>
                      <a:pt x="16893" y="12042"/>
                    </a:cubicBezTo>
                    <a:cubicBezTo>
                      <a:pt x="16140" y="7526"/>
                      <a:pt x="13882" y="7526"/>
                      <a:pt x="13129" y="7526"/>
                    </a:cubicBezTo>
                    <a:cubicBezTo>
                      <a:pt x="10871" y="7526"/>
                      <a:pt x="8614" y="8279"/>
                      <a:pt x="8614" y="13548"/>
                    </a:cubicBezTo>
                    <a:cubicBezTo>
                      <a:pt x="7861" y="16558"/>
                      <a:pt x="7861" y="18816"/>
                      <a:pt x="7861" y="21827"/>
                    </a:cubicBezTo>
                    <a:lnTo>
                      <a:pt x="7861" y="21827"/>
                    </a:lnTo>
                    <a:close/>
                  </a:path>
                </a:pathLst>
              </a:custGeom>
              <a:grpFill/>
              <a:ln w="3175" cap="flat">
                <a:solidFill>
                  <a:schemeClr val="bg1"/>
                </a:solid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B335C69A-DF23-482E-B04D-6A845742B388}"/>
                  </a:ext>
                </a:extLst>
              </p:cNvPr>
              <p:cNvSpPr/>
              <p:nvPr/>
            </p:nvSpPr>
            <p:spPr>
              <a:xfrm>
                <a:off x="8409172" y="4524797"/>
                <a:ext cx="204193" cy="203249"/>
              </a:xfrm>
              <a:custGeom>
                <a:avLst/>
                <a:gdLst>
                  <a:gd name="connsiteX0" fmla="*/ 103951 w 204193"/>
                  <a:gd name="connsiteY0" fmla="*/ 203250 h 203249"/>
                  <a:gd name="connsiteX1" fmla="*/ 98682 w 204193"/>
                  <a:gd name="connsiteY1" fmla="*/ 203250 h 203249"/>
                  <a:gd name="connsiteX2" fmla="*/ 87 w 204193"/>
                  <a:gd name="connsiteY2" fmla="*/ 100139 h 203249"/>
                  <a:gd name="connsiteX3" fmla="*/ 101693 w 204193"/>
                  <a:gd name="connsiteY3" fmla="*/ 38 h 203249"/>
                  <a:gd name="connsiteX4" fmla="*/ 176204 w 204193"/>
                  <a:gd name="connsiteY4" fmla="*/ 30143 h 203249"/>
                  <a:gd name="connsiteX5" fmla="*/ 204051 w 204193"/>
                  <a:gd name="connsiteY5" fmla="*/ 103149 h 203249"/>
                  <a:gd name="connsiteX6" fmla="*/ 175451 w 204193"/>
                  <a:gd name="connsiteY6" fmla="*/ 174650 h 203249"/>
                  <a:gd name="connsiteX7" fmla="*/ 103951 w 204193"/>
                  <a:gd name="connsiteY7" fmla="*/ 203250 h 203249"/>
                  <a:gd name="connsiteX8" fmla="*/ 103951 w 204193"/>
                  <a:gd name="connsiteY8" fmla="*/ 6811 h 203249"/>
                  <a:gd name="connsiteX9" fmla="*/ 102445 w 204193"/>
                  <a:gd name="connsiteY9" fmla="*/ 6811 h 203249"/>
                  <a:gd name="connsiteX10" fmla="*/ 7613 w 204193"/>
                  <a:gd name="connsiteY10" fmla="*/ 100139 h 203249"/>
                  <a:gd name="connsiteX11" fmla="*/ 99435 w 204193"/>
                  <a:gd name="connsiteY11" fmla="*/ 195724 h 203249"/>
                  <a:gd name="connsiteX12" fmla="*/ 170935 w 204193"/>
                  <a:gd name="connsiteY12" fmla="*/ 168629 h 203249"/>
                  <a:gd name="connsiteX13" fmla="*/ 197278 w 204193"/>
                  <a:gd name="connsiteY13" fmla="*/ 102396 h 203249"/>
                  <a:gd name="connsiteX14" fmla="*/ 197278 w 204193"/>
                  <a:gd name="connsiteY14" fmla="*/ 102396 h 203249"/>
                  <a:gd name="connsiteX15" fmla="*/ 197278 w 204193"/>
                  <a:gd name="connsiteY15" fmla="*/ 102396 h 203249"/>
                  <a:gd name="connsiteX16" fmla="*/ 171688 w 204193"/>
                  <a:gd name="connsiteY16" fmla="*/ 34659 h 203249"/>
                  <a:gd name="connsiteX17" fmla="*/ 103951 w 204193"/>
                  <a:gd name="connsiteY17" fmla="*/ 6811 h 20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4193" h="203249">
                    <a:moveTo>
                      <a:pt x="103951" y="203250"/>
                    </a:moveTo>
                    <a:cubicBezTo>
                      <a:pt x="102445" y="203250"/>
                      <a:pt x="100940" y="203250"/>
                      <a:pt x="98682" y="203250"/>
                    </a:cubicBezTo>
                    <a:cubicBezTo>
                      <a:pt x="39976" y="200239"/>
                      <a:pt x="-2171" y="155834"/>
                      <a:pt x="87" y="100139"/>
                    </a:cubicBezTo>
                    <a:cubicBezTo>
                      <a:pt x="2344" y="40680"/>
                      <a:pt x="42234" y="790"/>
                      <a:pt x="101693" y="38"/>
                    </a:cubicBezTo>
                    <a:cubicBezTo>
                      <a:pt x="130293" y="-715"/>
                      <a:pt x="156635" y="9822"/>
                      <a:pt x="176204" y="30143"/>
                    </a:cubicBezTo>
                    <a:cubicBezTo>
                      <a:pt x="195020" y="49712"/>
                      <a:pt x="205557" y="75302"/>
                      <a:pt x="204051" y="103149"/>
                    </a:cubicBezTo>
                    <a:cubicBezTo>
                      <a:pt x="204804" y="130244"/>
                      <a:pt x="195020" y="155834"/>
                      <a:pt x="175451" y="174650"/>
                    </a:cubicBezTo>
                    <a:cubicBezTo>
                      <a:pt x="156635" y="192713"/>
                      <a:pt x="131046" y="203250"/>
                      <a:pt x="103951" y="203250"/>
                    </a:cubicBezTo>
                    <a:close/>
                    <a:moveTo>
                      <a:pt x="103951" y="6811"/>
                    </a:moveTo>
                    <a:cubicBezTo>
                      <a:pt x="103198" y="6811"/>
                      <a:pt x="102445" y="6811"/>
                      <a:pt x="102445" y="6811"/>
                    </a:cubicBezTo>
                    <a:cubicBezTo>
                      <a:pt x="46750" y="7564"/>
                      <a:pt x="9871" y="44443"/>
                      <a:pt x="7613" y="100139"/>
                    </a:cubicBezTo>
                    <a:cubicBezTo>
                      <a:pt x="5355" y="152071"/>
                      <a:pt x="45245" y="192713"/>
                      <a:pt x="99435" y="195724"/>
                    </a:cubicBezTo>
                    <a:cubicBezTo>
                      <a:pt x="126530" y="197229"/>
                      <a:pt x="152119" y="187445"/>
                      <a:pt x="170935" y="168629"/>
                    </a:cubicBezTo>
                    <a:cubicBezTo>
                      <a:pt x="188999" y="151318"/>
                      <a:pt x="198030" y="127234"/>
                      <a:pt x="197278" y="102396"/>
                    </a:cubicBezTo>
                    <a:lnTo>
                      <a:pt x="197278" y="102396"/>
                    </a:lnTo>
                    <a:lnTo>
                      <a:pt x="197278" y="102396"/>
                    </a:lnTo>
                    <a:cubicBezTo>
                      <a:pt x="198030" y="76807"/>
                      <a:pt x="188999" y="52722"/>
                      <a:pt x="171688" y="34659"/>
                    </a:cubicBezTo>
                    <a:cubicBezTo>
                      <a:pt x="153625" y="16596"/>
                      <a:pt x="129540" y="6811"/>
                      <a:pt x="103951" y="6811"/>
                    </a:cubicBezTo>
                    <a:close/>
                  </a:path>
                </a:pathLst>
              </a:custGeom>
              <a:grpFill/>
              <a:ln w="3175" cap="flat">
                <a:solidFill>
                  <a:schemeClr val="bg1"/>
                </a:solid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166C6312-4012-4381-86A4-912DB084BEFB}"/>
                  </a:ext>
                </a:extLst>
              </p:cNvPr>
              <p:cNvSpPr/>
              <p:nvPr/>
            </p:nvSpPr>
            <p:spPr>
              <a:xfrm>
                <a:off x="8531939" y="4352481"/>
                <a:ext cx="60963" cy="60211"/>
              </a:xfrm>
              <a:custGeom>
                <a:avLst/>
                <a:gdLst>
                  <a:gd name="connsiteX0" fmla="*/ 31611 w 60963"/>
                  <a:gd name="connsiteY0" fmla="*/ 60211 h 60211"/>
                  <a:gd name="connsiteX1" fmla="*/ 31611 w 60963"/>
                  <a:gd name="connsiteY1" fmla="*/ 60211 h 60211"/>
                  <a:gd name="connsiteX2" fmla="*/ 0 w 60963"/>
                  <a:gd name="connsiteY2" fmla="*/ 28600 h 60211"/>
                  <a:gd name="connsiteX3" fmla="*/ 30858 w 60963"/>
                  <a:gd name="connsiteY3" fmla="*/ 0 h 60211"/>
                  <a:gd name="connsiteX4" fmla="*/ 60964 w 60963"/>
                  <a:gd name="connsiteY4" fmla="*/ 29353 h 60211"/>
                  <a:gd name="connsiteX5" fmla="*/ 51932 w 60963"/>
                  <a:gd name="connsiteY5" fmla="*/ 51179 h 60211"/>
                  <a:gd name="connsiteX6" fmla="*/ 31611 w 60963"/>
                  <a:gd name="connsiteY6" fmla="*/ 60211 h 60211"/>
                  <a:gd name="connsiteX7" fmla="*/ 31611 w 60963"/>
                  <a:gd name="connsiteY7" fmla="*/ 8279 h 60211"/>
                  <a:gd name="connsiteX8" fmla="*/ 31611 w 60963"/>
                  <a:gd name="connsiteY8" fmla="*/ 8279 h 60211"/>
                  <a:gd name="connsiteX9" fmla="*/ 7526 w 60963"/>
                  <a:gd name="connsiteY9" fmla="*/ 29353 h 60211"/>
                  <a:gd name="connsiteX10" fmla="*/ 31611 w 60963"/>
                  <a:gd name="connsiteY10" fmla="*/ 52685 h 60211"/>
                  <a:gd name="connsiteX11" fmla="*/ 46664 w 60963"/>
                  <a:gd name="connsiteY11" fmla="*/ 45911 h 60211"/>
                  <a:gd name="connsiteX12" fmla="*/ 53437 w 60963"/>
                  <a:gd name="connsiteY12" fmla="*/ 30106 h 60211"/>
                  <a:gd name="connsiteX13" fmla="*/ 31611 w 60963"/>
                  <a:gd name="connsiteY13" fmla="*/ 8279 h 6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963" h="60211">
                    <a:moveTo>
                      <a:pt x="31611" y="60211"/>
                    </a:moveTo>
                    <a:cubicBezTo>
                      <a:pt x="31611" y="60211"/>
                      <a:pt x="30858" y="60211"/>
                      <a:pt x="31611" y="60211"/>
                    </a:cubicBezTo>
                    <a:cubicBezTo>
                      <a:pt x="14300" y="60211"/>
                      <a:pt x="0" y="45158"/>
                      <a:pt x="0" y="28600"/>
                    </a:cubicBezTo>
                    <a:cubicBezTo>
                      <a:pt x="0" y="12042"/>
                      <a:pt x="13548" y="0"/>
                      <a:pt x="30858" y="0"/>
                    </a:cubicBezTo>
                    <a:cubicBezTo>
                      <a:pt x="47416" y="0"/>
                      <a:pt x="60964" y="12795"/>
                      <a:pt x="60964" y="29353"/>
                    </a:cubicBezTo>
                    <a:cubicBezTo>
                      <a:pt x="60964" y="36879"/>
                      <a:pt x="57953" y="45158"/>
                      <a:pt x="51932" y="51179"/>
                    </a:cubicBezTo>
                    <a:cubicBezTo>
                      <a:pt x="45911" y="57201"/>
                      <a:pt x="38385" y="60211"/>
                      <a:pt x="31611" y="60211"/>
                    </a:cubicBezTo>
                    <a:close/>
                    <a:moveTo>
                      <a:pt x="31611" y="8279"/>
                    </a:moveTo>
                    <a:cubicBezTo>
                      <a:pt x="30858" y="8279"/>
                      <a:pt x="30858" y="8279"/>
                      <a:pt x="31611" y="8279"/>
                    </a:cubicBezTo>
                    <a:cubicBezTo>
                      <a:pt x="18063" y="8279"/>
                      <a:pt x="7526" y="17311"/>
                      <a:pt x="7526" y="29353"/>
                    </a:cubicBezTo>
                    <a:cubicBezTo>
                      <a:pt x="7526" y="41395"/>
                      <a:pt x="18063" y="52685"/>
                      <a:pt x="31611" y="52685"/>
                    </a:cubicBezTo>
                    <a:cubicBezTo>
                      <a:pt x="36879" y="52685"/>
                      <a:pt x="42900" y="50427"/>
                      <a:pt x="46664" y="45911"/>
                    </a:cubicBezTo>
                    <a:cubicBezTo>
                      <a:pt x="51179" y="41395"/>
                      <a:pt x="53437" y="35374"/>
                      <a:pt x="53437" y="30106"/>
                    </a:cubicBezTo>
                    <a:cubicBezTo>
                      <a:pt x="53437" y="17311"/>
                      <a:pt x="43653" y="8279"/>
                      <a:pt x="31611" y="8279"/>
                    </a:cubicBezTo>
                    <a:close/>
                  </a:path>
                </a:pathLst>
              </a:custGeom>
              <a:grpFill/>
              <a:ln w="3175" cap="flat">
                <a:solidFill>
                  <a:schemeClr val="bg1"/>
                </a:solid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7191A7E6-8892-478D-AE2B-565789E59F58}"/>
                  </a:ext>
                </a:extLst>
              </p:cNvPr>
              <p:cNvSpPr/>
              <p:nvPr/>
            </p:nvSpPr>
            <p:spPr>
              <a:xfrm>
                <a:off x="8443127" y="4840943"/>
                <a:ext cx="60306" cy="60963"/>
              </a:xfrm>
              <a:custGeom>
                <a:avLst/>
                <a:gdLst>
                  <a:gd name="connsiteX0" fmla="*/ 30106 w 60306"/>
                  <a:gd name="connsiteY0" fmla="*/ 60964 h 60963"/>
                  <a:gd name="connsiteX1" fmla="*/ 0 w 60306"/>
                  <a:gd name="connsiteY1" fmla="*/ 30858 h 60963"/>
                  <a:gd name="connsiteX2" fmla="*/ 9032 w 60306"/>
                  <a:gd name="connsiteY2" fmla="*/ 9032 h 60963"/>
                  <a:gd name="connsiteX3" fmla="*/ 29353 w 60306"/>
                  <a:gd name="connsiteY3" fmla="*/ 0 h 60963"/>
                  <a:gd name="connsiteX4" fmla="*/ 29353 w 60306"/>
                  <a:gd name="connsiteY4" fmla="*/ 0 h 60963"/>
                  <a:gd name="connsiteX5" fmla="*/ 51179 w 60306"/>
                  <a:gd name="connsiteY5" fmla="*/ 9784 h 60963"/>
                  <a:gd name="connsiteX6" fmla="*/ 60211 w 60306"/>
                  <a:gd name="connsiteY6" fmla="*/ 30858 h 60963"/>
                  <a:gd name="connsiteX7" fmla="*/ 60211 w 60306"/>
                  <a:gd name="connsiteY7" fmla="*/ 30858 h 60963"/>
                  <a:gd name="connsiteX8" fmla="*/ 30106 w 60306"/>
                  <a:gd name="connsiteY8" fmla="*/ 60964 h 60963"/>
                  <a:gd name="connsiteX9" fmla="*/ 29353 w 60306"/>
                  <a:gd name="connsiteY9" fmla="*/ 7526 h 60963"/>
                  <a:gd name="connsiteX10" fmla="*/ 29353 w 60306"/>
                  <a:gd name="connsiteY10" fmla="*/ 7526 h 60963"/>
                  <a:gd name="connsiteX11" fmla="*/ 14300 w 60306"/>
                  <a:gd name="connsiteY11" fmla="*/ 14300 h 60963"/>
                  <a:gd name="connsiteX12" fmla="*/ 7526 w 60306"/>
                  <a:gd name="connsiteY12" fmla="*/ 30858 h 60963"/>
                  <a:gd name="connsiteX13" fmla="*/ 30106 w 60306"/>
                  <a:gd name="connsiteY13" fmla="*/ 53437 h 60963"/>
                  <a:gd name="connsiteX14" fmla="*/ 53437 w 60306"/>
                  <a:gd name="connsiteY14" fmla="*/ 30858 h 60963"/>
                  <a:gd name="connsiteX15" fmla="*/ 53437 w 60306"/>
                  <a:gd name="connsiteY15" fmla="*/ 30858 h 60963"/>
                  <a:gd name="connsiteX16" fmla="*/ 45911 w 60306"/>
                  <a:gd name="connsiteY16" fmla="*/ 15053 h 60963"/>
                  <a:gd name="connsiteX17" fmla="*/ 29353 w 60306"/>
                  <a:gd name="connsiteY17" fmla="*/ 7526 h 6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306" h="60963">
                    <a:moveTo>
                      <a:pt x="30106" y="60964"/>
                    </a:moveTo>
                    <a:cubicBezTo>
                      <a:pt x="15053" y="60964"/>
                      <a:pt x="0" y="45911"/>
                      <a:pt x="0" y="30858"/>
                    </a:cubicBezTo>
                    <a:cubicBezTo>
                      <a:pt x="0" y="23332"/>
                      <a:pt x="3011" y="15053"/>
                      <a:pt x="9032" y="9032"/>
                    </a:cubicBezTo>
                    <a:cubicBezTo>
                      <a:pt x="15053" y="3011"/>
                      <a:pt x="22579" y="0"/>
                      <a:pt x="29353" y="0"/>
                    </a:cubicBezTo>
                    <a:cubicBezTo>
                      <a:pt x="29353" y="0"/>
                      <a:pt x="29353" y="0"/>
                      <a:pt x="29353" y="0"/>
                    </a:cubicBezTo>
                    <a:cubicBezTo>
                      <a:pt x="36879" y="0"/>
                      <a:pt x="45158" y="3763"/>
                      <a:pt x="51179" y="9784"/>
                    </a:cubicBezTo>
                    <a:cubicBezTo>
                      <a:pt x="57200" y="15805"/>
                      <a:pt x="60964" y="23332"/>
                      <a:pt x="60211" y="30858"/>
                    </a:cubicBezTo>
                    <a:lnTo>
                      <a:pt x="60211" y="30858"/>
                    </a:lnTo>
                    <a:cubicBezTo>
                      <a:pt x="60211" y="45911"/>
                      <a:pt x="45158" y="60964"/>
                      <a:pt x="30106" y="60964"/>
                    </a:cubicBezTo>
                    <a:close/>
                    <a:moveTo>
                      <a:pt x="29353" y="7526"/>
                    </a:moveTo>
                    <a:cubicBezTo>
                      <a:pt x="29353" y="7526"/>
                      <a:pt x="29353" y="7526"/>
                      <a:pt x="29353" y="7526"/>
                    </a:cubicBezTo>
                    <a:cubicBezTo>
                      <a:pt x="24084" y="7526"/>
                      <a:pt x="18816" y="9784"/>
                      <a:pt x="14300" y="14300"/>
                    </a:cubicBezTo>
                    <a:cubicBezTo>
                      <a:pt x="9784" y="18816"/>
                      <a:pt x="7526" y="24837"/>
                      <a:pt x="7526" y="30858"/>
                    </a:cubicBezTo>
                    <a:cubicBezTo>
                      <a:pt x="7526" y="42148"/>
                      <a:pt x="18816" y="53437"/>
                      <a:pt x="30106" y="53437"/>
                    </a:cubicBezTo>
                    <a:cubicBezTo>
                      <a:pt x="41395" y="53437"/>
                      <a:pt x="53437" y="41395"/>
                      <a:pt x="53437" y="30858"/>
                    </a:cubicBezTo>
                    <a:lnTo>
                      <a:pt x="53437" y="30858"/>
                    </a:lnTo>
                    <a:cubicBezTo>
                      <a:pt x="53437" y="25590"/>
                      <a:pt x="51179" y="19569"/>
                      <a:pt x="45911" y="15053"/>
                    </a:cubicBezTo>
                    <a:cubicBezTo>
                      <a:pt x="41395" y="10537"/>
                      <a:pt x="35374" y="7526"/>
                      <a:pt x="29353" y="7526"/>
                    </a:cubicBezTo>
                    <a:close/>
                  </a:path>
                </a:pathLst>
              </a:custGeom>
              <a:grpFill/>
              <a:ln w="3175" cap="flat">
                <a:solidFill>
                  <a:schemeClr val="bg1"/>
                </a:solidFill>
                <a:prstDash val="solid"/>
                <a:miter/>
              </a:ln>
            </p:spPr>
            <p:txBody>
              <a:bodyPr rtlCol="0" anchor="ctr"/>
              <a:lstStyle/>
              <a:p>
                <a:endParaRPr lang="en-IN"/>
              </a:p>
            </p:txBody>
          </p:sp>
        </p:grpSp>
        <p:grpSp>
          <p:nvGrpSpPr>
            <p:cNvPr id="130" name="Graphic 1">
              <a:extLst>
                <a:ext uri="{FF2B5EF4-FFF2-40B4-BE49-F238E27FC236}">
                  <a16:creationId xmlns:a16="http://schemas.microsoft.com/office/drawing/2014/main" id="{B9FBB4B3-E949-44DE-97C2-DA75CB9B830C}"/>
                </a:ext>
              </a:extLst>
            </p:cNvPr>
            <p:cNvGrpSpPr/>
            <p:nvPr/>
          </p:nvGrpSpPr>
          <p:grpSpPr>
            <a:xfrm>
              <a:off x="7584367" y="4706143"/>
              <a:ext cx="26342" cy="236406"/>
              <a:chOff x="7584367" y="4706143"/>
              <a:chExt cx="26342" cy="236406"/>
            </a:xfrm>
            <a:grpFill/>
          </p:grpSpPr>
          <p:sp>
            <p:nvSpPr>
              <p:cNvPr id="131" name="Freeform: Shape 130">
                <a:extLst>
                  <a:ext uri="{FF2B5EF4-FFF2-40B4-BE49-F238E27FC236}">
                    <a16:creationId xmlns:a16="http://schemas.microsoft.com/office/drawing/2014/main" id="{9622E469-FE9A-465A-96BE-F77F3AFA141D}"/>
                  </a:ext>
                </a:extLst>
              </p:cNvPr>
              <p:cNvSpPr/>
              <p:nvPr/>
            </p:nvSpPr>
            <p:spPr>
              <a:xfrm>
                <a:off x="7584367" y="4916959"/>
                <a:ext cx="26342" cy="25589"/>
              </a:xfrm>
              <a:custGeom>
                <a:avLst/>
                <a:gdLst>
                  <a:gd name="connsiteX0" fmla="*/ 12795 w 26342"/>
                  <a:gd name="connsiteY0" fmla="*/ 25590 h 25589"/>
                  <a:gd name="connsiteX1" fmla="*/ 3763 w 26342"/>
                  <a:gd name="connsiteY1" fmla="*/ 21827 h 25589"/>
                  <a:gd name="connsiteX2" fmla="*/ 0 w 26342"/>
                  <a:gd name="connsiteY2" fmla="*/ 12795 h 25589"/>
                  <a:gd name="connsiteX3" fmla="*/ 3763 w 26342"/>
                  <a:gd name="connsiteY3" fmla="*/ 3763 h 25589"/>
                  <a:gd name="connsiteX4" fmla="*/ 12795 w 26342"/>
                  <a:gd name="connsiteY4" fmla="*/ 0 h 25589"/>
                  <a:gd name="connsiteX5" fmla="*/ 22579 w 26342"/>
                  <a:gd name="connsiteY5" fmla="*/ 3763 h 25589"/>
                  <a:gd name="connsiteX6" fmla="*/ 26342 w 26342"/>
                  <a:gd name="connsiteY6" fmla="*/ 12795 h 25589"/>
                  <a:gd name="connsiteX7" fmla="*/ 22579 w 26342"/>
                  <a:gd name="connsiteY7" fmla="*/ 21827 h 25589"/>
                  <a:gd name="connsiteX8" fmla="*/ 12795 w 26342"/>
                  <a:gd name="connsiteY8" fmla="*/ 25590 h 25589"/>
                  <a:gd name="connsiteX9" fmla="*/ 12795 w 26342"/>
                  <a:gd name="connsiteY9" fmla="*/ 25590 h 2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42" h="25589">
                    <a:moveTo>
                      <a:pt x="12795" y="25590"/>
                    </a:moveTo>
                    <a:cubicBezTo>
                      <a:pt x="9032" y="25590"/>
                      <a:pt x="6021" y="24084"/>
                      <a:pt x="3763" y="21827"/>
                    </a:cubicBezTo>
                    <a:cubicBezTo>
                      <a:pt x="1505" y="19569"/>
                      <a:pt x="0" y="15805"/>
                      <a:pt x="0" y="12795"/>
                    </a:cubicBezTo>
                    <a:cubicBezTo>
                      <a:pt x="0" y="9784"/>
                      <a:pt x="1505" y="6021"/>
                      <a:pt x="3763" y="3763"/>
                    </a:cubicBezTo>
                    <a:cubicBezTo>
                      <a:pt x="6021" y="1505"/>
                      <a:pt x="9784" y="0"/>
                      <a:pt x="12795" y="0"/>
                    </a:cubicBezTo>
                    <a:cubicBezTo>
                      <a:pt x="16558" y="0"/>
                      <a:pt x="19569" y="1505"/>
                      <a:pt x="22579" y="3763"/>
                    </a:cubicBezTo>
                    <a:cubicBezTo>
                      <a:pt x="24837" y="6021"/>
                      <a:pt x="26342" y="9032"/>
                      <a:pt x="26342" y="12795"/>
                    </a:cubicBezTo>
                    <a:cubicBezTo>
                      <a:pt x="26342" y="16558"/>
                      <a:pt x="24837" y="19569"/>
                      <a:pt x="22579" y="21827"/>
                    </a:cubicBezTo>
                    <a:cubicBezTo>
                      <a:pt x="20321" y="24084"/>
                      <a:pt x="16558" y="25590"/>
                      <a:pt x="12795" y="25590"/>
                    </a:cubicBezTo>
                    <a:lnTo>
                      <a:pt x="12795" y="25590"/>
                    </a:lnTo>
                    <a:close/>
                  </a:path>
                </a:pathLst>
              </a:custGeom>
              <a:grpFill/>
              <a:ln w="3175" cap="flat">
                <a:solidFill>
                  <a:schemeClr val="bg1"/>
                </a:solid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54C5579A-9087-454D-87AE-9F79AE8669CB}"/>
                  </a:ext>
                </a:extLst>
              </p:cNvPr>
              <p:cNvSpPr/>
              <p:nvPr/>
            </p:nvSpPr>
            <p:spPr>
              <a:xfrm rot="-35006">
                <a:off x="7594140" y="4706176"/>
                <a:ext cx="7526" cy="179871"/>
              </a:xfrm>
              <a:custGeom>
                <a:avLst/>
                <a:gdLst>
                  <a:gd name="connsiteX0" fmla="*/ 0 w 7526"/>
                  <a:gd name="connsiteY0" fmla="*/ 0 h 179871"/>
                  <a:gd name="connsiteX1" fmla="*/ 7526 w 7526"/>
                  <a:gd name="connsiteY1" fmla="*/ 0 h 179871"/>
                  <a:gd name="connsiteX2" fmla="*/ 7526 w 7526"/>
                  <a:gd name="connsiteY2" fmla="*/ 179872 h 179871"/>
                  <a:gd name="connsiteX3" fmla="*/ 0 w 7526"/>
                  <a:gd name="connsiteY3" fmla="*/ 179872 h 179871"/>
                </a:gdLst>
                <a:ahLst/>
                <a:cxnLst>
                  <a:cxn ang="0">
                    <a:pos x="connsiteX0" y="connsiteY0"/>
                  </a:cxn>
                  <a:cxn ang="0">
                    <a:pos x="connsiteX1" y="connsiteY1"/>
                  </a:cxn>
                  <a:cxn ang="0">
                    <a:pos x="connsiteX2" y="connsiteY2"/>
                  </a:cxn>
                  <a:cxn ang="0">
                    <a:pos x="connsiteX3" y="connsiteY3"/>
                  </a:cxn>
                </a:cxnLst>
                <a:rect l="l" t="t" r="r" b="b"/>
                <a:pathLst>
                  <a:path w="7526" h="179871">
                    <a:moveTo>
                      <a:pt x="0" y="0"/>
                    </a:moveTo>
                    <a:lnTo>
                      <a:pt x="7526" y="0"/>
                    </a:lnTo>
                    <a:lnTo>
                      <a:pt x="7526" y="179872"/>
                    </a:lnTo>
                    <a:lnTo>
                      <a:pt x="0" y="179872"/>
                    </a:lnTo>
                    <a:close/>
                  </a:path>
                </a:pathLst>
              </a:custGeom>
              <a:grpFill/>
              <a:ln w="3175" cap="flat">
                <a:solidFill>
                  <a:schemeClr val="bg1"/>
                </a:solidFill>
                <a:prstDash val="solid"/>
                <a:miter/>
              </a:ln>
            </p:spPr>
            <p:txBody>
              <a:bodyPr rtlCol="0" anchor="ctr"/>
              <a:lstStyle/>
              <a:p>
                <a:endParaRPr lang="en-IN"/>
              </a:p>
            </p:txBody>
          </p:sp>
        </p:grpSp>
      </p:grpSp>
      <p:sp>
        <p:nvSpPr>
          <p:cNvPr id="2" name="Slide Number Placeholder 1">
            <a:extLst>
              <a:ext uri="{FF2B5EF4-FFF2-40B4-BE49-F238E27FC236}">
                <a16:creationId xmlns:a16="http://schemas.microsoft.com/office/drawing/2014/main" id="{C971038F-8769-42C6-9FAD-66B08DC8328D}"/>
              </a:ext>
            </a:extLst>
          </p:cNvPr>
          <p:cNvSpPr>
            <a:spLocks noGrp="1"/>
          </p:cNvSpPr>
          <p:nvPr>
            <p:ph type="sldNum" sz="quarter" idx="12"/>
          </p:nvPr>
        </p:nvSpPr>
        <p:spPr/>
        <p:txBody>
          <a:bodyPr/>
          <a:lstStyle/>
          <a:p>
            <a:fld id="{71A628A0-E779-4D32-97F1-9C80A60D6EF0}" type="slidenum">
              <a:rPr lang="en-IN" smtClean="0"/>
              <a:pPr/>
              <a:t>14</a:t>
            </a:fld>
            <a:r>
              <a:rPr lang="en-IN"/>
              <a:t> of 116</a:t>
            </a:r>
            <a:endParaRPr lang="en-IN" dirty="0"/>
          </a:p>
        </p:txBody>
      </p:sp>
    </p:spTree>
    <p:extLst>
      <p:ext uri="{BB962C8B-B14F-4D97-AF65-F5344CB8AC3E}">
        <p14:creationId xmlns:p14="http://schemas.microsoft.com/office/powerpoint/2010/main" val="322696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BC6D610-2F53-496B-A9A8-FB46C98DB2D1}"/>
              </a:ext>
            </a:extLst>
          </p:cNvPr>
          <p:cNvSpPr/>
          <p:nvPr/>
        </p:nvSpPr>
        <p:spPr>
          <a:xfrm>
            <a:off x="229997" y="2045719"/>
            <a:ext cx="12527280" cy="5662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itle 10">
            <a:extLst>
              <a:ext uri="{FF2B5EF4-FFF2-40B4-BE49-F238E27FC236}">
                <a16:creationId xmlns:a16="http://schemas.microsoft.com/office/drawing/2014/main" id="{C05DE344-F548-4C02-8A52-EE6A355C122F}"/>
              </a:ext>
            </a:extLst>
          </p:cNvPr>
          <p:cNvSpPr>
            <a:spLocks noGrp="1"/>
          </p:cNvSpPr>
          <p:nvPr>
            <p:ph type="title"/>
          </p:nvPr>
        </p:nvSpPr>
        <p:spPr/>
        <p:txBody>
          <a:bodyPr/>
          <a:lstStyle/>
          <a:p>
            <a:r>
              <a:rPr lang="en-IN" dirty="0"/>
              <a:t>Knowledge Check</a:t>
            </a:r>
          </a:p>
        </p:txBody>
      </p:sp>
      <p:grpSp>
        <p:nvGrpSpPr>
          <p:cNvPr id="38" name="Group 37">
            <a:extLst>
              <a:ext uri="{FF2B5EF4-FFF2-40B4-BE49-F238E27FC236}">
                <a16:creationId xmlns:a16="http://schemas.microsoft.com/office/drawing/2014/main" id="{733CB1F2-6F55-40A3-B558-AFF80AA6E2CD}"/>
              </a:ext>
            </a:extLst>
          </p:cNvPr>
          <p:cNvGrpSpPr/>
          <p:nvPr/>
        </p:nvGrpSpPr>
        <p:grpSpPr>
          <a:xfrm>
            <a:off x="10796136" y="1950788"/>
            <a:ext cx="1640504" cy="1814265"/>
            <a:chOff x="432435" y="1943170"/>
            <a:chExt cx="1985009" cy="2195260"/>
          </a:xfrm>
        </p:grpSpPr>
        <p:sp>
          <p:nvSpPr>
            <p:cNvPr id="39" name="Oval 38">
              <a:extLst>
                <a:ext uri="{FF2B5EF4-FFF2-40B4-BE49-F238E27FC236}">
                  <a16:creationId xmlns:a16="http://schemas.microsoft.com/office/drawing/2014/main" id="{4C5A0A14-D82B-48A7-A60D-C72B2B484EC0}"/>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Picture 39" descr="A person wearing a suit and tie&#10;&#10;Description automatically generated">
              <a:extLst>
                <a:ext uri="{FF2B5EF4-FFF2-40B4-BE49-F238E27FC236}">
                  <a16:creationId xmlns:a16="http://schemas.microsoft.com/office/drawing/2014/main" id="{2DB5D6CD-FE36-4C8F-96C7-D5BCC84851FB}"/>
                </a:ext>
              </a:extLst>
            </p:cNvPr>
            <p:cNvPicPr>
              <a:picLocks noChangeAspect="1"/>
            </p:cNvPicPr>
            <p:nvPr/>
          </p:nvPicPr>
          <p:blipFill rotWithShape="1">
            <a:blip r:embed="rId2">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17" name="Text Placeholder 2">
            <a:extLst>
              <a:ext uri="{FF2B5EF4-FFF2-40B4-BE49-F238E27FC236}">
                <a16:creationId xmlns:a16="http://schemas.microsoft.com/office/drawing/2014/main" id="{4840DF95-78AF-4FA2-A1B3-4A291DF3B0FD}"/>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each icon to learn about the specific categories of risk in CRE lending..</a:t>
            </a:r>
          </a:p>
        </p:txBody>
      </p:sp>
      <p:sp>
        <p:nvSpPr>
          <p:cNvPr id="45" name="Freeform: Shape 44">
            <a:extLst>
              <a:ext uri="{FF2B5EF4-FFF2-40B4-BE49-F238E27FC236}">
                <a16:creationId xmlns:a16="http://schemas.microsoft.com/office/drawing/2014/main" id="{553B44AB-6148-4F29-BB96-5351BAFB3304}"/>
              </a:ext>
            </a:extLst>
          </p:cNvPr>
          <p:cNvSpPr/>
          <p:nvPr/>
        </p:nvSpPr>
        <p:spPr>
          <a:xfrm>
            <a:off x="4602752" y="2906623"/>
            <a:ext cx="1681353" cy="1421447"/>
          </a:xfrm>
          <a:custGeom>
            <a:avLst/>
            <a:gdLst>
              <a:gd name="connsiteX0" fmla="*/ 1681354 w 1681353"/>
              <a:gd name="connsiteY0" fmla="*/ 840744 h 1421447"/>
              <a:gd name="connsiteX1" fmla="*/ 1681354 w 1681353"/>
              <a:gd name="connsiteY1" fmla="*/ 89846 h 1421447"/>
              <a:gd name="connsiteX2" fmla="*/ 1585171 w 1681353"/>
              <a:gd name="connsiteY2" fmla="*/ 413 h 1421447"/>
              <a:gd name="connsiteX3" fmla="*/ 15878 w 1681353"/>
              <a:gd name="connsiteY3" fmla="*/ 906553 h 1421447"/>
              <a:gd name="connsiteX4" fmla="*/ 44564 w 1681353"/>
              <a:gd name="connsiteY4" fmla="*/ 1034796 h 1421447"/>
              <a:gd name="connsiteX5" fmla="*/ 410732 w 1681353"/>
              <a:gd name="connsiteY5" fmla="*/ 1245723 h 1421447"/>
              <a:gd name="connsiteX6" fmla="*/ 695905 w 1681353"/>
              <a:gd name="connsiteY6" fmla="*/ 1409402 h 1421447"/>
              <a:gd name="connsiteX7" fmla="*/ 812336 w 1681353"/>
              <a:gd name="connsiteY7" fmla="*/ 1387465 h 1421447"/>
              <a:gd name="connsiteX8" fmla="*/ 1605420 w 1681353"/>
              <a:gd name="connsiteY8" fmla="*/ 930177 h 1421447"/>
              <a:gd name="connsiteX9" fmla="*/ 1681354 w 1681353"/>
              <a:gd name="connsiteY9" fmla="*/ 840744 h 142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1353" h="1421447">
                <a:moveTo>
                  <a:pt x="1681354" y="840744"/>
                </a:moveTo>
                <a:lnTo>
                  <a:pt x="1681354" y="89846"/>
                </a:lnTo>
                <a:cubicBezTo>
                  <a:pt x="1681354" y="37536"/>
                  <a:pt x="1637481" y="-4650"/>
                  <a:pt x="1585171" y="413"/>
                </a:cubicBezTo>
                <a:cubicBezTo>
                  <a:pt x="955766" y="54410"/>
                  <a:pt x="378671" y="388517"/>
                  <a:pt x="15878" y="906553"/>
                </a:cubicBezTo>
                <a:cubicBezTo>
                  <a:pt x="-14496" y="948738"/>
                  <a:pt x="691" y="1007798"/>
                  <a:pt x="44564" y="1034796"/>
                </a:cubicBezTo>
                <a:lnTo>
                  <a:pt x="410732" y="1245723"/>
                </a:lnTo>
                <a:lnTo>
                  <a:pt x="695905" y="1409402"/>
                </a:lnTo>
                <a:cubicBezTo>
                  <a:pt x="734715" y="1431338"/>
                  <a:pt x="783650" y="1422901"/>
                  <a:pt x="812336" y="1387465"/>
                </a:cubicBezTo>
                <a:cubicBezTo>
                  <a:pt x="1001326" y="1142791"/>
                  <a:pt x="1283124" y="972362"/>
                  <a:pt x="1605420" y="930177"/>
                </a:cubicBezTo>
                <a:cubicBezTo>
                  <a:pt x="1647605" y="923427"/>
                  <a:pt x="1681354" y="886304"/>
                  <a:pt x="1681354" y="840744"/>
                </a:cubicBezTo>
                <a:close/>
              </a:path>
            </a:pathLst>
          </a:custGeom>
          <a:solidFill>
            <a:schemeClr val="accent1"/>
          </a:solidFill>
          <a:ln w="16858" cap="flat">
            <a:noFill/>
            <a:prstDash val="solid"/>
            <a:miter/>
          </a:ln>
        </p:spPr>
        <p:txBody>
          <a:bodyPr rtlCol="0" anchor="ctr"/>
          <a:lstStyle/>
          <a:p>
            <a:endParaRPr lang="en-IN"/>
          </a:p>
        </p:txBody>
      </p:sp>
      <p:sp>
        <p:nvSpPr>
          <p:cNvPr id="53" name="Freeform: Shape 52">
            <a:extLst>
              <a:ext uri="{FF2B5EF4-FFF2-40B4-BE49-F238E27FC236}">
                <a16:creationId xmlns:a16="http://schemas.microsoft.com/office/drawing/2014/main" id="{D9CD7460-C63D-431F-B6D2-8DF1D64A3B8A}"/>
              </a:ext>
            </a:extLst>
          </p:cNvPr>
          <p:cNvSpPr/>
          <p:nvPr/>
        </p:nvSpPr>
        <p:spPr>
          <a:xfrm>
            <a:off x="4237275" y="4073118"/>
            <a:ext cx="1022347" cy="1911675"/>
          </a:xfrm>
          <a:custGeom>
            <a:avLst/>
            <a:gdLst>
              <a:gd name="connsiteX0" fmla="*/ 977012 w 1022347"/>
              <a:gd name="connsiteY0" fmla="*/ 386336 h 1911675"/>
              <a:gd name="connsiteX1" fmla="*/ 327358 w 1022347"/>
              <a:gd name="connsiteY1" fmla="*/ 11731 h 1911675"/>
              <a:gd name="connsiteX2" fmla="*/ 202489 w 1022347"/>
              <a:gd name="connsiteY2" fmla="*/ 50541 h 1911675"/>
              <a:gd name="connsiteX3" fmla="*/ 0 w 1022347"/>
              <a:gd name="connsiteY3" fmla="*/ 954994 h 1911675"/>
              <a:gd name="connsiteX4" fmla="*/ 202489 w 1022347"/>
              <a:gd name="connsiteY4" fmla="*/ 1861134 h 1911675"/>
              <a:gd name="connsiteX5" fmla="*/ 327358 w 1022347"/>
              <a:gd name="connsiteY5" fmla="*/ 1899945 h 1911675"/>
              <a:gd name="connsiteX6" fmla="*/ 977012 w 1022347"/>
              <a:gd name="connsiteY6" fmla="*/ 1525339 h 1911675"/>
              <a:gd name="connsiteX7" fmla="*/ 1015822 w 1022347"/>
              <a:gd name="connsiteY7" fmla="*/ 1415658 h 1911675"/>
              <a:gd name="connsiteX8" fmla="*/ 924702 w 1022347"/>
              <a:gd name="connsiteY8" fmla="*/ 956682 h 1911675"/>
              <a:gd name="connsiteX9" fmla="*/ 1015822 w 1022347"/>
              <a:gd name="connsiteY9" fmla="*/ 497705 h 1911675"/>
              <a:gd name="connsiteX10" fmla="*/ 977012 w 1022347"/>
              <a:gd name="connsiteY10" fmla="*/ 386336 h 191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347" h="1911675">
                <a:moveTo>
                  <a:pt x="977012" y="386336"/>
                </a:moveTo>
                <a:lnTo>
                  <a:pt x="327358" y="11731"/>
                </a:lnTo>
                <a:cubicBezTo>
                  <a:pt x="281798" y="-13580"/>
                  <a:pt x="224426" y="3294"/>
                  <a:pt x="202489" y="50541"/>
                </a:cubicBezTo>
                <a:cubicBezTo>
                  <a:pt x="69184" y="332339"/>
                  <a:pt x="0" y="642823"/>
                  <a:pt x="0" y="954994"/>
                </a:cubicBezTo>
                <a:cubicBezTo>
                  <a:pt x="0" y="1268853"/>
                  <a:pt x="69184" y="1577649"/>
                  <a:pt x="202489" y="1861134"/>
                </a:cubicBezTo>
                <a:cubicBezTo>
                  <a:pt x="224426" y="1908382"/>
                  <a:pt x="283485" y="1925256"/>
                  <a:pt x="327358" y="1899945"/>
                </a:cubicBezTo>
                <a:lnTo>
                  <a:pt x="977012" y="1525339"/>
                </a:lnTo>
                <a:cubicBezTo>
                  <a:pt x="1015822" y="1503403"/>
                  <a:pt x="1032696" y="1456155"/>
                  <a:pt x="1015822" y="1415658"/>
                </a:cubicBezTo>
                <a:cubicBezTo>
                  <a:pt x="956763" y="1273915"/>
                  <a:pt x="924702" y="1118673"/>
                  <a:pt x="924702" y="956682"/>
                </a:cubicBezTo>
                <a:cubicBezTo>
                  <a:pt x="924702" y="794690"/>
                  <a:pt x="956763" y="639448"/>
                  <a:pt x="1015822" y="497705"/>
                </a:cubicBezTo>
                <a:cubicBezTo>
                  <a:pt x="1032696" y="455520"/>
                  <a:pt x="1015822" y="408273"/>
                  <a:pt x="977012" y="386336"/>
                </a:cubicBezTo>
                <a:close/>
              </a:path>
            </a:pathLst>
          </a:custGeom>
          <a:solidFill>
            <a:schemeClr val="accent1"/>
          </a:solidFill>
          <a:ln w="16858" cap="flat">
            <a:noFill/>
            <a:prstDash val="solid"/>
            <a:miter/>
          </a:ln>
        </p:spPr>
        <p:txBody>
          <a:bodyPr rtlCol="0" anchor="ctr"/>
          <a:lstStyle/>
          <a:p>
            <a:endParaRPr lang="en-IN"/>
          </a:p>
        </p:txBody>
      </p:sp>
      <p:sp>
        <p:nvSpPr>
          <p:cNvPr id="54" name="Freeform: Shape 53">
            <a:extLst>
              <a:ext uri="{FF2B5EF4-FFF2-40B4-BE49-F238E27FC236}">
                <a16:creationId xmlns:a16="http://schemas.microsoft.com/office/drawing/2014/main" id="{D2DEF075-3285-4D5F-B523-965D094EAA5F}"/>
              </a:ext>
            </a:extLst>
          </p:cNvPr>
          <p:cNvSpPr/>
          <p:nvPr/>
        </p:nvSpPr>
        <p:spPr>
          <a:xfrm>
            <a:off x="6449472" y="2906623"/>
            <a:ext cx="1680086" cy="1421364"/>
          </a:xfrm>
          <a:custGeom>
            <a:avLst/>
            <a:gdLst>
              <a:gd name="connsiteX0" fmla="*/ 985448 w 1680086"/>
              <a:gd name="connsiteY0" fmla="*/ 1409402 h 1421364"/>
              <a:gd name="connsiteX1" fmla="*/ 1635102 w 1680086"/>
              <a:gd name="connsiteY1" fmla="*/ 1034796 h 1421364"/>
              <a:gd name="connsiteX2" fmla="*/ 1663788 w 1680086"/>
              <a:gd name="connsiteY2" fmla="*/ 906553 h 1421364"/>
              <a:gd name="connsiteX3" fmla="*/ 96182 w 1680086"/>
              <a:gd name="connsiteY3" fmla="*/ 413 h 1421364"/>
              <a:gd name="connsiteX4" fmla="*/ 0 w 1680086"/>
              <a:gd name="connsiteY4" fmla="*/ 89846 h 1421364"/>
              <a:gd name="connsiteX5" fmla="*/ 0 w 1680086"/>
              <a:gd name="connsiteY5" fmla="*/ 840744 h 1421364"/>
              <a:gd name="connsiteX6" fmla="*/ 77621 w 1680086"/>
              <a:gd name="connsiteY6" fmla="*/ 928489 h 1421364"/>
              <a:gd name="connsiteX7" fmla="*/ 870704 w 1680086"/>
              <a:gd name="connsiteY7" fmla="*/ 1385778 h 1421364"/>
              <a:gd name="connsiteX8" fmla="*/ 985448 w 1680086"/>
              <a:gd name="connsiteY8" fmla="*/ 1409402 h 1421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0086" h="1421364">
                <a:moveTo>
                  <a:pt x="985448" y="1409402"/>
                </a:moveTo>
                <a:lnTo>
                  <a:pt x="1635102" y="1034796"/>
                </a:lnTo>
                <a:cubicBezTo>
                  <a:pt x="1680662" y="1009485"/>
                  <a:pt x="1694162" y="948738"/>
                  <a:pt x="1663788" y="906553"/>
                </a:cubicBezTo>
                <a:cubicBezTo>
                  <a:pt x="1302682" y="388517"/>
                  <a:pt x="725587" y="54410"/>
                  <a:pt x="96182" y="413"/>
                </a:cubicBezTo>
                <a:cubicBezTo>
                  <a:pt x="43873" y="-4650"/>
                  <a:pt x="0" y="37536"/>
                  <a:pt x="0" y="89846"/>
                </a:cubicBezTo>
                <a:lnTo>
                  <a:pt x="0" y="840744"/>
                </a:lnTo>
                <a:cubicBezTo>
                  <a:pt x="0" y="884617"/>
                  <a:pt x="32061" y="923427"/>
                  <a:pt x="77621" y="928489"/>
                </a:cubicBezTo>
                <a:cubicBezTo>
                  <a:pt x="399917" y="970675"/>
                  <a:pt x="681714" y="1141103"/>
                  <a:pt x="870704" y="1385778"/>
                </a:cubicBezTo>
                <a:cubicBezTo>
                  <a:pt x="897703" y="1422901"/>
                  <a:pt x="946638" y="1431338"/>
                  <a:pt x="985448" y="1409402"/>
                </a:cubicBezTo>
                <a:close/>
              </a:path>
            </a:pathLst>
          </a:custGeom>
          <a:solidFill>
            <a:schemeClr val="bg2"/>
          </a:solidFill>
          <a:ln w="16858" cap="flat">
            <a:noFill/>
            <a:prstDash val="solid"/>
            <a:miter/>
          </a:ln>
        </p:spPr>
        <p:txBody>
          <a:bodyPr rtlCol="0" anchor="ctr"/>
          <a:lstStyle/>
          <a:p>
            <a:endParaRPr lang="en-IN"/>
          </a:p>
        </p:txBody>
      </p:sp>
      <p:sp>
        <p:nvSpPr>
          <p:cNvPr id="55" name="Freeform: Shape 54">
            <a:extLst>
              <a:ext uri="{FF2B5EF4-FFF2-40B4-BE49-F238E27FC236}">
                <a16:creationId xmlns:a16="http://schemas.microsoft.com/office/drawing/2014/main" id="{504DB3C2-4B63-4B45-884F-0EDE90C6CBCE}"/>
              </a:ext>
            </a:extLst>
          </p:cNvPr>
          <p:cNvSpPr/>
          <p:nvPr/>
        </p:nvSpPr>
        <p:spPr>
          <a:xfrm>
            <a:off x="4602331" y="5729925"/>
            <a:ext cx="1680086" cy="1421364"/>
          </a:xfrm>
          <a:custGeom>
            <a:avLst/>
            <a:gdLst>
              <a:gd name="connsiteX0" fmla="*/ 694638 w 1680086"/>
              <a:gd name="connsiteY0" fmla="*/ 11963 h 1421364"/>
              <a:gd name="connsiteX1" fmla="*/ 44985 w 1680086"/>
              <a:gd name="connsiteY1" fmla="*/ 386568 h 1421364"/>
              <a:gd name="connsiteX2" fmla="*/ 16299 w 1680086"/>
              <a:gd name="connsiteY2" fmla="*/ 514812 h 1421364"/>
              <a:gd name="connsiteX3" fmla="*/ 1583904 w 1680086"/>
              <a:gd name="connsiteY3" fmla="*/ 1420952 h 1421364"/>
              <a:gd name="connsiteX4" fmla="*/ 1680087 w 1680086"/>
              <a:gd name="connsiteY4" fmla="*/ 1331519 h 1421364"/>
              <a:gd name="connsiteX5" fmla="*/ 1680087 w 1680086"/>
              <a:gd name="connsiteY5" fmla="*/ 580621 h 1421364"/>
              <a:gd name="connsiteX6" fmla="*/ 1602466 w 1680086"/>
              <a:gd name="connsiteY6" fmla="*/ 492875 h 1421364"/>
              <a:gd name="connsiteX7" fmla="*/ 809382 w 1680086"/>
              <a:gd name="connsiteY7" fmla="*/ 35587 h 1421364"/>
              <a:gd name="connsiteX8" fmla="*/ 694638 w 1680086"/>
              <a:gd name="connsiteY8" fmla="*/ 11963 h 1421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0086" h="1421364">
                <a:moveTo>
                  <a:pt x="694638" y="11963"/>
                </a:moveTo>
                <a:lnTo>
                  <a:pt x="44985" y="386568"/>
                </a:lnTo>
                <a:cubicBezTo>
                  <a:pt x="-576" y="411879"/>
                  <a:pt x="-14075" y="472626"/>
                  <a:pt x="16299" y="514812"/>
                </a:cubicBezTo>
                <a:cubicBezTo>
                  <a:pt x="377405" y="1032847"/>
                  <a:pt x="956187" y="1366955"/>
                  <a:pt x="1583904" y="1420952"/>
                </a:cubicBezTo>
                <a:cubicBezTo>
                  <a:pt x="1636214" y="1426014"/>
                  <a:pt x="1680087" y="1383829"/>
                  <a:pt x="1680087" y="1331519"/>
                </a:cubicBezTo>
                <a:lnTo>
                  <a:pt x="1680087" y="580621"/>
                </a:lnTo>
                <a:cubicBezTo>
                  <a:pt x="1680087" y="536748"/>
                  <a:pt x="1648026" y="497938"/>
                  <a:pt x="1602466" y="492875"/>
                </a:cubicBezTo>
                <a:cubicBezTo>
                  <a:pt x="1280170" y="450690"/>
                  <a:pt x="998372" y="280261"/>
                  <a:pt x="809382" y="35587"/>
                </a:cubicBezTo>
                <a:cubicBezTo>
                  <a:pt x="784071" y="-1536"/>
                  <a:pt x="733449" y="-9973"/>
                  <a:pt x="694638" y="11963"/>
                </a:cubicBezTo>
                <a:close/>
              </a:path>
            </a:pathLst>
          </a:custGeom>
          <a:solidFill>
            <a:schemeClr val="accent1"/>
          </a:solidFill>
          <a:ln w="16858"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F1AC00C3-2FF0-4DAB-8F21-A53D18606D90}"/>
              </a:ext>
            </a:extLst>
          </p:cNvPr>
          <p:cNvSpPr/>
          <p:nvPr/>
        </p:nvSpPr>
        <p:spPr>
          <a:xfrm>
            <a:off x="7472267" y="4073118"/>
            <a:ext cx="1022377" cy="1909988"/>
          </a:xfrm>
          <a:custGeom>
            <a:avLst/>
            <a:gdLst>
              <a:gd name="connsiteX0" fmla="*/ 821545 w 1022377"/>
              <a:gd name="connsiteY0" fmla="*/ 50541 h 1909988"/>
              <a:gd name="connsiteX1" fmla="*/ 696677 w 1022377"/>
              <a:gd name="connsiteY1" fmla="*/ 11731 h 1909988"/>
              <a:gd name="connsiteX2" fmla="*/ 408129 w 1022377"/>
              <a:gd name="connsiteY2" fmla="*/ 178785 h 1909988"/>
              <a:gd name="connsiteX3" fmla="*/ 45336 w 1022377"/>
              <a:gd name="connsiteY3" fmla="*/ 386336 h 1909988"/>
              <a:gd name="connsiteX4" fmla="*/ 6526 w 1022377"/>
              <a:gd name="connsiteY4" fmla="*/ 496018 h 1909988"/>
              <a:gd name="connsiteX5" fmla="*/ 97646 w 1022377"/>
              <a:gd name="connsiteY5" fmla="*/ 954994 h 1909988"/>
              <a:gd name="connsiteX6" fmla="*/ 6526 w 1022377"/>
              <a:gd name="connsiteY6" fmla="*/ 1413970 h 1909988"/>
              <a:gd name="connsiteX7" fmla="*/ 45336 w 1022377"/>
              <a:gd name="connsiteY7" fmla="*/ 1523652 h 1909988"/>
              <a:gd name="connsiteX8" fmla="*/ 694990 w 1022377"/>
              <a:gd name="connsiteY8" fmla="*/ 1898258 h 1909988"/>
              <a:gd name="connsiteX9" fmla="*/ 819858 w 1022377"/>
              <a:gd name="connsiteY9" fmla="*/ 1859447 h 1909988"/>
              <a:gd name="connsiteX10" fmla="*/ 1022348 w 1022377"/>
              <a:gd name="connsiteY10" fmla="*/ 953307 h 1909988"/>
              <a:gd name="connsiteX11" fmla="*/ 821545 w 1022377"/>
              <a:gd name="connsiteY11" fmla="*/ 50541 h 190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22377" h="1909988">
                <a:moveTo>
                  <a:pt x="821545" y="50541"/>
                </a:moveTo>
                <a:cubicBezTo>
                  <a:pt x="799609" y="3294"/>
                  <a:pt x="740550" y="-13580"/>
                  <a:pt x="696677" y="11731"/>
                </a:cubicBezTo>
                <a:lnTo>
                  <a:pt x="408129" y="178785"/>
                </a:lnTo>
                <a:lnTo>
                  <a:pt x="45336" y="386336"/>
                </a:lnTo>
                <a:cubicBezTo>
                  <a:pt x="6526" y="408273"/>
                  <a:pt x="-10348" y="455520"/>
                  <a:pt x="6526" y="496018"/>
                </a:cubicBezTo>
                <a:cubicBezTo>
                  <a:pt x="65585" y="637761"/>
                  <a:pt x="97646" y="793003"/>
                  <a:pt x="97646" y="954994"/>
                </a:cubicBezTo>
                <a:cubicBezTo>
                  <a:pt x="97646" y="1116986"/>
                  <a:pt x="65585" y="1272228"/>
                  <a:pt x="6526" y="1413970"/>
                </a:cubicBezTo>
                <a:cubicBezTo>
                  <a:pt x="-10348" y="1454468"/>
                  <a:pt x="6526" y="1501716"/>
                  <a:pt x="45336" y="1523652"/>
                </a:cubicBezTo>
                <a:lnTo>
                  <a:pt x="694990" y="1898258"/>
                </a:lnTo>
                <a:cubicBezTo>
                  <a:pt x="740550" y="1923569"/>
                  <a:pt x="797922" y="1906695"/>
                  <a:pt x="819858" y="1859447"/>
                </a:cubicBezTo>
                <a:cubicBezTo>
                  <a:pt x="953164" y="1577649"/>
                  <a:pt x="1022348" y="1267165"/>
                  <a:pt x="1022348" y="953307"/>
                </a:cubicBezTo>
                <a:cubicBezTo>
                  <a:pt x="1024035" y="642823"/>
                  <a:pt x="953164" y="332339"/>
                  <a:pt x="821545" y="50541"/>
                </a:cubicBezTo>
                <a:close/>
              </a:path>
            </a:pathLst>
          </a:custGeom>
          <a:solidFill>
            <a:schemeClr val="tx2"/>
          </a:solidFill>
          <a:ln w="16858"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670AA803-ACFF-4CF0-9971-024C604E3D64}"/>
              </a:ext>
            </a:extLst>
          </p:cNvPr>
          <p:cNvSpPr/>
          <p:nvPr/>
        </p:nvSpPr>
        <p:spPr>
          <a:xfrm>
            <a:off x="6449472" y="5729841"/>
            <a:ext cx="1679665" cy="1421447"/>
          </a:xfrm>
          <a:custGeom>
            <a:avLst/>
            <a:gdLst>
              <a:gd name="connsiteX0" fmla="*/ 0 w 1679665"/>
              <a:gd name="connsiteY0" fmla="*/ 580704 h 1421447"/>
              <a:gd name="connsiteX1" fmla="*/ 0 w 1679665"/>
              <a:gd name="connsiteY1" fmla="*/ 1331602 h 1421447"/>
              <a:gd name="connsiteX2" fmla="*/ 96182 w 1679665"/>
              <a:gd name="connsiteY2" fmla="*/ 1421035 h 1421447"/>
              <a:gd name="connsiteX3" fmla="*/ 1663788 w 1679665"/>
              <a:gd name="connsiteY3" fmla="*/ 514895 h 1421447"/>
              <a:gd name="connsiteX4" fmla="*/ 1635102 w 1679665"/>
              <a:gd name="connsiteY4" fmla="*/ 386652 h 1421447"/>
              <a:gd name="connsiteX5" fmla="*/ 985448 w 1679665"/>
              <a:gd name="connsiteY5" fmla="*/ 12046 h 1421447"/>
              <a:gd name="connsiteX6" fmla="*/ 869017 w 1679665"/>
              <a:gd name="connsiteY6" fmla="*/ 33983 h 1421447"/>
              <a:gd name="connsiteX7" fmla="*/ 75934 w 1679665"/>
              <a:gd name="connsiteY7" fmla="*/ 491271 h 1421447"/>
              <a:gd name="connsiteX8" fmla="*/ 0 w 1679665"/>
              <a:gd name="connsiteY8" fmla="*/ 580704 h 1421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665" h="1421447">
                <a:moveTo>
                  <a:pt x="0" y="580704"/>
                </a:moveTo>
                <a:lnTo>
                  <a:pt x="0" y="1331602"/>
                </a:lnTo>
                <a:cubicBezTo>
                  <a:pt x="0" y="1383912"/>
                  <a:pt x="43873" y="1426097"/>
                  <a:pt x="96182" y="1421035"/>
                </a:cubicBezTo>
                <a:cubicBezTo>
                  <a:pt x="725587" y="1367038"/>
                  <a:pt x="1302682" y="1034618"/>
                  <a:pt x="1663788" y="514895"/>
                </a:cubicBezTo>
                <a:cubicBezTo>
                  <a:pt x="1694162" y="472710"/>
                  <a:pt x="1678975" y="413650"/>
                  <a:pt x="1635102" y="386652"/>
                </a:cubicBezTo>
                <a:lnTo>
                  <a:pt x="985448" y="12046"/>
                </a:lnTo>
                <a:cubicBezTo>
                  <a:pt x="946638" y="-9890"/>
                  <a:pt x="897703" y="-1453"/>
                  <a:pt x="869017" y="33983"/>
                </a:cubicBezTo>
                <a:cubicBezTo>
                  <a:pt x="680027" y="278657"/>
                  <a:pt x="398229" y="449086"/>
                  <a:pt x="75934" y="491271"/>
                </a:cubicBezTo>
                <a:cubicBezTo>
                  <a:pt x="32061" y="498021"/>
                  <a:pt x="0" y="535144"/>
                  <a:pt x="0" y="580704"/>
                </a:cubicBezTo>
                <a:close/>
              </a:path>
            </a:pathLst>
          </a:custGeom>
          <a:solidFill>
            <a:schemeClr val="accent1"/>
          </a:solidFill>
          <a:ln w="16858"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AA008BF7-D813-4EC0-A9F1-B81FC72AD4B6}"/>
              </a:ext>
            </a:extLst>
          </p:cNvPr>
          <p:cNvSpPr/>
          <p:nvPr/>
        </p:nvSpPr>
        <p:spPr>
          <a:xfrm>
            <a:off x="5313843" y="3975167"/>
            <a:ext cx="2105890" cy="2105890"/>
          </a:xfrm>
          <a:custGeom>
            <a:avLst/>
            <a:gdLst>
              <a:gd name="connsiteX0" fmla="*/ 2105890 w 2105890"/>
              <a:gd name="connsiteY0" fmla="*/ 1052945 h 2105890"/>
              <a:gd name="connsiteX1" fmla="*/ 1052945 w 2105890"/>
              <a:gd name="connsiteY1" fmla="*/ 2105890 h 2105890"/>
              <a:gd name="connsiteX2" fmla="*/ 0 w 2105890"/>
              <a:gd name="connsiteY2" fmla="*/ 1052945 h 2105890"/>
              <a:gd name="connsiteX3" fmla="*/ 1052945 w 2105890"/>
              <a:gd name="connsiteY3" fmla="*/ 0 h 2105890"/>
              <a:gd name="connsiteX4" fmla="*/ 2105890 w 2105890"/>
              <a:gd name="connsiteY4" fmla="*/ 1052945 h 2105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5890" h="2105890">
                <a:moveTo>
                  <a:pt x="2105890" y="1052945"/>
                </a:moveTo>
                <a:cubicBezTo>
                  <a:pt x="2105890" y="1634471"/>
                  <a:pt x="1634471" y="2105890"/>
                  <a:pt x="1052945" y="2105890"/>
                </a:cubicBezTo>
                <a:cubicBezTo>
                  <a:pt x="471420" y="2105890"/>
                  <a:pt x="0" y="1634470"/>
                  <a:pt x="0" y="1052945"/>
                </a:cubicBezTo>
                <a:cubicBezTo>
                  <a:pt x="0" y="471419"/>
                  <a:pt x="471420" y="0"/>
                  <a:pt x="1052945" y="0"/>
                </a:cubicBezTo>
                <a:cubicBezTo>
                  <a:pt x="1634471" y="0"/>
                  <a:pt x="2105890" y="471419"/>
                  <a:pt x="2105890" y="1052945"/>
                </a:cubicBezTo>
                <a:close/>
              </a:path>
            </a:pathLst>
          </a:custGeom>
          <a:solidFill>
            <a:schemeClr val="accent2"/>
          </a:solidFill>
          <a:ln w="16858" cap="flat">
            <a:noFill/>
            <a:prstDash val="solid"/>
            <a:miter/>
          </a:ln>
        </p:spPr>
        <p:txBody>
          <a:bodyPr rtlCol="0" anchor="ctr"/>
          <a:lstStyle/>
          <a:p>
            <a:endParaRPr lang="en-IN"/>
          </a:p>
        </p:txBody>
      </p:sp>
      <p:sp>
        <p:nvSpPr>
          <p:cNvPr id="61" name="TextBox 60">
            <a:extLst>
              <a:ext uri="{FF2B5EF4-FFF2-40B4-BE49-F238E27FC236}">
                <a16:creationId xmlns:a16="http://schemas.microsoft.com/office/drawing/2014/main" id="{87AB8491-DCE6-408E-9E01-7AFCBC31D4DE}"/>
              </a:ext>
            </a:extLst>
          </p:cNvPr>
          <p:cNvSpPr txBox="1"/>
          <p:nvPr/>
        </p:nvSpPr>
        <p:spPr>
          <a:xfrm>
            <a:off x="5471784" y="4371934"/>
            <a:ext cx="1836308" cy="1216664"/>
          </a:xfrm>
          <a:prstGeom prst="rect">
            <a:avLst/>
          </a:prstGeom>
          <a:noFill/>
        </p:spPr>
        <p:txBody>
          <a:bodyPr wrap="square">
            <a:spAutoFit/>
          </a:bodyPr>
          <a:lstStyle/>
          <a:p>
            <a:pPr algn="ctr"/>
            <a:r>
              <a:rPr lang="en-US" sz="24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Major Areas of CRE Risk</a:t>
            </a:r>
            <a:endParaRPr lang="en-US" sz="2400" b="1" dirty="0">
              <a:solidFill>
                <a:schemeClr val="bg1"/>
              </a:solidFill>
            </a:endParaRPr>
          </a:p>
        </p:txBody>
      </p:sp>
      <p:sp>
        <p:nvSpPr>
          <p:cNvPr id="62" name="TextBox 61">
            <a:extLst>
              <a:ext uri="{FF2B5EF4-FFF2-40B4-BE49-F238E27FC236}">
                <a16:creationId xmlns:a16="http://schemas.microsoft.com/office/drawing/2014/main" id="{6C3AC97A-B92E-4325-928F-43F4476E15FC}"/>
              </a:ext>
            </a:extLst>
          </p:cNvPr>
          <p:cNvSpPr txBox="1"/>
          <p:nvPr/>
        </p:nvSpPr>
        <p:spPr>
          <a:xfrm>
            <a:off x="7956219" y="2829777"/>
            <a:ext cx="1937316" cy="369332"/>
          </a:xfrm>
          <a:prstGeom prst="rect">
            <a:avLst/>
          </a:prstGeom>
          <a:noFill/>
        </p:spPr>
        <p:txBody>
          <a:bodyPr wrap="square">
            <a:spAutoFit/>
          </a:bodyPr>
          <a:lstStyle/>
          <a:p>
            <a:pPr algn="ctr"/>
            <a:r>
              <a:rPr lang="en-IN" b="1" dirty="0">
                <a:latin typeface="Arial" panose="020B0604020202020204" pitchFamily="34" charset="0"/>
                <a:cs typeface="Arial" panose="020B0604020202020204" pitchFamily="34" charset="0"/>
              </a:rPr>
              <a:t>Transaction</a:t>
            </a:r>
          </a:p>
        </p:txBody>
      </p:sp>
      <p:sp>
        <p:nvSpPr>
          <p:cNvPr id="63" name="TextBox 62">
            <a:extLst>
              <a:ext uri="{FF2B5EF4-FFF2-40B4-BE49-F238E27FC236}">
                <a16:creationId xmlns:a16="http://schemas.microsoft.com/office/drawing/2014/main" id="{7A798971-570B-4E29-AEA8-355CDD3F7E16}"/>
              </a:ext>
            </a:extLst>
          </p:cNvPr>
          <p:cNvSpPr txBox="1"/>
          <p:nvPr/>
        </p:nvSpPr>
        <p:spPr>
          <a:xfrm>
            <a:off x="8880647" y="4859274"/>
            <a:ext cx="1937316" cy="369332"/>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Concentration</a:t>
            </a:r>
          </a:p>
        </p:txBody>
      </p:sp>
      <p:grpSp>
        <p:nvGrpSpPr>
          <p:cNvPr id="64" name="Group 63">
            <a:extLst>
              <a:ext uri="{FF2B5EF4-FFF2-40B4-BE49-F238E27FC236}">
                <a16:creationId xmlns:a16="http://schemas.microsoft.com/office/drawing/2014/main" id="{0041FCD1-D226-430E-86B1-7119F9757E18}"/>
              </a:ext>
            </a:extLst>
          </p:cNvPr>
          <p:cNvGrpSpPr/>
          <p:nvPr/>
        </p:nvGrpSpPr>
        <p:grpSpPr>
          <a:xfrm>
            <a:off x="7536307" y="3039663"/>
            <a:ext cx="1297497" cy="3944002"/>
            <a:chOff x="7693160" y="3277319"/>
            <a:chExt cx="1297497" cy="3944002"/>
          </a:xfrm>
        </p:grpSpPr>
        <p:grpSp>
          <p:nvGrpSpPr>
            <p:cNvPr id="65" name="Group 64">
              <a:extLst>
                <a:ext uri="{FF2B5EF4-FFF2-40B4-BE49-F238E27FC236}">
                  <a16:creationId xmlns:a16="http://schemas.microsoft.com/office/drawing/2014/main" id="{B4922673-A385-46C9-BCF7-298D7D4270B9}"/>
                </a:ext>
              </a:extLst>
            </p:cNvPr>
            <p:cNvGrpSpPr/>
            <p:nvPr/>
          </p:nvGrpSpPr>
          <p:grpSpPr>
            <a:xfrm>
              <a:off x="7693160" y="3277319"/>
              <a:ext cx="539212" cy="181541"/>
              <a:chOff x="7693160" y="3277319"/>
              <a:chExt cx="539212" cy="181541"/>
            </a:xfrm>
          </p:grpSpPr>
          <p:cxnSp>
            <p:nvCxnSpPr>
              <p:cNvPr id="70" name="Straight Connector 69">
                <a:extLst>
                  <a:ext uri="{FF2B5EF4-FFF2-40B4-BE49-F238E27FC236}">
                    <a16:creationId xmlns:a16="http://schemas.microsoft.com/office/drawing/2014/main" id="{CF58F09B-C1DA-4C31-8CBA-3F9C0437355D}"/>
                  </a:ext>
                </a:extLst>
              </p:cNvPr>
              <p:cNvCxnSpPr>
                <a:cxnSpLocks/>
              </p:cNvCxnSpPr>
              <p:nvPr/>
            </p:nvCxnSpPr>
            <p:spPr>
              <a:xfrm flipV="1">
                <a:off x="8002413" y="3277319"/>
                <a:ext cx="229959" cy="0"/>
              </a:xfrm>
              <a:prstGeom prst="line">
                <a:avLst/>
              </a:prstGeom>
              <a:ln w="38100">
                <a:solidFill>
                  <a:srgbClr val="0A3E6E"/>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9B1A52C-C102-4AE7-A11B-87BDCD089A03}"/>
                  </a:ext>
                </a:extLst>
              </p:cNvPr>
              <p:cNvCxnSpPr>
                <a:cxnSpLocks/>
              </p:cNvCxnSpPr>
              <p:nvPr/>
            </p:nvCxnSpPr>
            <p:spPr>
              <a:xfrm flipV="1">
                <a:off x="7693160" y="3277319"/>
                <a:ext cx="309253" cy="181541"/>
              </a:xfrm>
              <a:prstGeom prst="line">
                <a:avLst/>
              </a:prstGeom>
              <a:ln w="38100">
                <a:solidFill>
                  <a:srgbClr val="0A3E6E"/>
                </a:solidFill>
                <a:prstDash val="sysDot"/>
                <a:tailEnd type="none"/>
              </a:ln>
            </p:spPr>
            <p:style>
              <a:lnRef idx="1">
                <a:schemeClr val="accent1"/>
              </a:lnRef>
              <a:fillRef idx="0">
                <a:schemeClr val="accent1"/>
              </a:fillRef>
              <a:effectRef idx="0">
                <a:schemeClr val="accent1"/>
              </a:effectRef>
              <a:fontRef idx="minor">
                <a:schemeClr val="tx1"/>
              </a:fontRef>
            </p:style>
          </p:cxnSp>
        </p:grpSp>
        <p:cxnSp>
          <p:nvCxnSpPr>
            <p:cNvPr id="66" name="Straight Connector 65">
              <a:extLst>
                <a:ext uri="{FF2B5EF4-FFF2-40B4-BE49-F238E27FC236}">
                  <a16:creationId xmlns:a16="http://schemas.microsoft.com/office/drawing/2014/main" id="{942231C1-FE32-463F-9963-AB92E58E20E0}"/>
                </a:ext>
              </a:extLst>
            </p:cNvPr>
            <p:cNvCxnSpPr>
              <a:cxnSpLocks/>
            </p:cNvCxnSpPr>
            <p:nvPr/>
          </p:nvCxnSpPr>
          <p:spPr>
            <a:xfrm flipV="1">
              <a:off x="8712406" y="5257892"/>
              <a:ext cx="278251" cy="0"/>
            </a:xfrm>
            <a:prstGeom prst="line">
              <a:avLst/>
            </a:prstGeom>
            <a:ln w="38100">
              <a:solidFill>
                <a:srgbClr val="0A3E6E"/>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67" name="Group 66">
              <a:extLst>
                <a:ext uri="{FF2B5EF4-FFF2-40B4-BE49-F238E27FC236}">
                  <a16:creationId xmlns:a16="http://schemas.microsoft.com/office/drawing/2014/main" id="{4ACCD275-DC56-4ACD-A7FA-CF24DFAF56FB}"/>
                </a:ext>
              </a:extLst>
            </p:cNvPr>
            <p:cNvGrpSpPr/>
            <p:nvPr/>
          </p:nvGrpSpPr>
          <p:grpSpPr>
            <a:xfrm flipV="1">
              <a:off x="7693160" y="7039780"/>
              <a:ext cx="539212" cy="181541"/>
              <a:chOff x="7693160" y="3277319"/>
              <a:chExt cx="539212" cy="181541"/>
            </a:xfrm>
          </p:grpSpPr>
          <p:cxnSp>
            <p:nvCxnSpPr>
              <p:cNvPr id="68" name="Straight Connector 67">
                <a:extLst>
                  <a:ext uri="{FF2B5EF4-FFF2-40B4-BE49-F238E27FC236}">
                    <a16:creationId xmlns:a16="http://schemas.microsoft.com/office/drawing/2014/main" id="{83ADE8AD-72A2-4AE7-B518-8D4BB9E2DAC3}"/>
                  </a:ext>
                </a:extLst>
              </p:cNvPr>
              <p:cNvCxnSpPr>
                <a:cxnSpLocks/>
              </p:cNvCxnSpPr>
              <p:nvPr/>
            </p:nvCxnSpPr>
            <p:spPr>
              <a:xfrm flipV="1">
                <a:off x="8002413" y="3277319"/>
                <a:ext cx="229959" cy="0"/>
              </a:xfrm>
              <a:prstGeom prst="line">
                <a:avLst/>
              </a:prstGeom>
              <a:ln w="38100">
                <a:solidFill>
                  <a:srgbClr val="0A3E6E"/>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C28D10D-8CC5-44FC-81F4-4BAED275EA45}"/>
                  </a:ext>
                </a:extLst>
              </p:cNvPr>
              <p:cNvCxnSpPr>
                <a:cxnSpLocks/>
              </p:cNvCxnSpPr>
              <p:nvPr/>
            </p:nvCxnSpPr>
            <p:spPr>
              <a:xfrm flipV="1">
                <a:off x="7693160" y="3277319"/>
                <a:ext cx="309253" cy="181541"/>
              </a:xfrm>
              <a:prstGeom prst="line">
                <a:avLst/>
              </a:prstGeom>
              <a:ln w="38100">
                <a:solidFill>
                  <a:srgbClr val="0A3E6E"/>
                </a:solidFill>
                <a:prstDash val="sysDot"/>
                <a:tailEnd type="none"/>
              </a:ln>
            </p:spPr>
            <p:style>
              <a:lnRef idx="1">
                <a:schemeClr val="accent1"/>
              </a:lnRef>
              <a:fillRef idx="0">
                <a:schemeClr val="accent1"/>
              </a:fillRef>
              <a:effectRef idx="0">
                <a:schemeClr val="accent1"/>
              </a:effectRef>
              <a:fontRef idx="minor">
                <a:schemeClr val="tx1"/>
              </a:fontRef>
            </p:style>
          </p:cxnSp>
        </p:grpSp>
      </p:grpSp>
      <p:sp>
        <p:nvSpPr>
          <p:cNvPr id="72" name="TextBox 71">
            <a:extLst>
              <a:ext uri="{FF2B5EF4-FFF2-40B4-BE49-F238E27FC236}">
                <a16:creationId xmlns:a16="http://schemas.microsoft.com/office/drawing/2014/main" id="{BBC4BF7E-D1E0-4364-AA73-A5CA358A0F14}"/>
              </a:ext>
            </a:extLst>
          </p:cNvPr>
          <p:cNvSpPr txBox="1"/>
          <p:nvPr/>
        </p:nvSpPr>
        <p:spPr>
          <a:xfrm>
            <a:off x="8222545" y="6835020"/>
            <a:ext cx="2904298" cy="369332"/>
          </a:xfrm>
          <a:prstGeom prst="rect">
            <a:avLst/>
          </a:prstGeom>
          <a:noFill/>
        </p:spPr>
        <p:txBody>
          <a:bodyPr wrap="square">
            <a:spAutoFit/>
          </a:bodyPr>
          <a:lstStyle/>
          <a:p>
            <a:r>
              <a:rPr lang="en-IN" b="1" dirty="0">
                <a:latin typeface="Arial" panose="020B0604020202020204" pitchFamily="34" charset="0"/>
                <a:cs typeface="Arial" panose="020B0604020202020204" pitchFamily="34" charset="0"/>
              </a:rPr>
              <a:t>Construction</a:t>
            </a:r>
          </a:p>
        </p:txBody>
      </p:sp>
      <p:grpSp>
        <p:nvGrpSpPr>
          <p:cNvPr id="73" name="Group 72">
            <a:extLst>
              <a:ext uri="{FF2B5EF4-FFF2-40B4-BE49-F238E27FC236}">
                <a16:creationId xmlns:a16="http://schemas.microsoft.com/office/drawing/2014/main" id="{C04F68D3-FB49-4BF5-B70A-5AAA14813013}"/>
              </a:ext>
            </a:extLst>
          </p:cNvPr>
          <p:cNvGrpSpPr/>
          <p:nvPr/>
        </p:nvGrpSpPr>
        <p:grpSpPr>
          <a:xfrm flipH="1">
            <a:off x="4623225" y="3053483"/>
            <a:ext cx="539212" cy="181541"/>
            <a:chOff x="7693160" y="3277319"/>
            <a:chExt cx="539212" cy="181541"/>
          </a:xfrm>
        </p:grpSpPr>
        <p:cxnSp>
          <p:nvCxnSpPr>
            <p:cNvPr id="74" name="Straight Connector 73">
              <a:extLst>
                <a:ext uri="{FF2B5EF4-FFF2-40B4-BE49-F238E27FC236}">
                  <a16:creationId xmlns:a16="http://schemas.microsoft.com/office/drawing/2014/main" id="{FDF12F64-4BE2-4E35-B077-952D470E78A9}"/>
                </a:ext>
              </a:extLst>
            </p:cNvPr>
            <p:cNvCxnSpPr>
              <a:cxnSpLocks/>
            </p:cNvCxnSpPr>
            <p:nvPr/>
          </p:nvCxnSpPr>
          <p:spPr>
            <a:xfrm flipV="1">
              <a:off x="8002413" y="3277319"/>
              <a:ext cx="229959" cy="0"/>
            </a:xfrm>
            <a:prstGeom prst="line">
              <a:avLst/>
            </a:prstGeom>
            <a:ln w="38100">
              <a:solidFill>
                <a:srgbClr val="0A3E6E"/>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32A0D4C-E6FC-47EA-BA7B-FCB54B0A481B}"/>
                </a:ext>
              </a:extLst>
            </p:cNvPr>
            <p:cNvCxnSpPr>
              <a:cxnSpLocks/>
            </p:cNvCxnSpPr>
            <p:nvPr/>
          </p:nvCxnSpPr>
          <p:spPr>
            <a:xfrm flipV="1">
              <a:off x="7693160" y="3277319"/>
              <a:ext cx="309253" cy="181541"/>
            </a:xfrm>
            <a:prstGeom prst="line">
              <a:avLst/>
            </a:prstGeom>
            <a:ln w="38100">
              <a:solidFill>
                <a:srgbClr val="0A3E6E"/>
              </a:solidFill>
              <a:prstDash val="sysDot"/>
              <a:tailEnd type="none"/>
            </a:ln>
          </p:spPr>
          <p:style>
            <a:lnRef idx="1">
              <a:schemeClr val="accent1"/>
            </a:lnRef>
            <a:fillRef idx="0">
              <a:schemeClr val="accent1"/>
            </a:fillRef>
            <a:effectRef idx="0">
              <a:schemeClr val="accent1"/>
            </a:effectRef>
            <a:fontRef idx="minor">
              <a:schemeClr val="tx1"/>
            </a:fontRef>
          </p:style>
        </p:cxnSp>
      </p:grpSp>
      <p:cxnSp>
        <p:nvCxnSpPr>
          <p:cNvPr id="76" name="Straight Connector 75">
            <a:extLst>
              <a:ext uri="{FF2B5EF4-FFF2-40B4-BE49-F238E27FC236}">
                <a16:creationId xmlns:a16="http://schemas.microsoft.com/office/drawing/2014/main" id="{88100E95-37D2-429E-9975-9368F8054B04}"/>
              </a:ext>
            </a:extLst>
          </p:cNvPr>
          <p:cNvCxnSpPr>
            <a:cxnSpLocks/>
          </p:cNvCxnSpPr>
          <p:nvPr/>
        </p:nvCxnSpPr>
        <p:spPr>
          <a:xfrm flipH="1" flipV="1">
            <a:off x="3888090" y="5034056"/>
            <a:ext cx="278251" cy="0"/>
          </a:xfrm>
          <a:prstGeom prst="line">
            <a:avLst/>
          </a:prstGeom>
          <a:ln w="38100">
            <a:solidFill>
              <a:srgbClr val="0A3E6E"/>
            </a:solidFill>
            <a:prstDash val="sysDot"/>
            <a:tailEnd type="oval"/>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F44ADA29-A004-4D58-B5E6-A2A8F414E640}"/>
              </a:ext>
            </a:extLst>
          </p:cNvPr>
          <p:cNvGrpSpPr/>
          <p:nvPr/>
        </p:nvGrpSpPr>
        <p:grpSpPr>
          <a:xfrm flipH="1" flipV="1">
            <a:off x="4623225" y="6815944"/>
            <a:ext cx="539212" cy="181541"/>
            <a:chOff x="7693160" y="3277319"/>
            <a:chExt cx="539212" cy="181541"/>
          </a:xfrm>
        </p:grpSpPr>
        <p:cxnSp>
          <p:nvCxnSpPr>
            <p:cNvPr id="78" name="Straight Connector 77">
              <a:extLst>
                <a:ext uri="{FF2B5EF4-FFF2-40B4-BE49-F238E27FC236}">
                  <a16:creationId xmlns:a16="http://schemas.microsoft.com/office/drawing/2014/main" id="{A2D8E0E8-A798-4CA5-9739-07D768CDF0E4}"/>
                </a:ext>
              </a:extLst>
            </p:cNvPr>
            <p:cNvCxnSpPr>
              <a:cxnSpLocks/>
            </p:cNvCxnSpPr>
            <p:nvPr/>
          </p:nvCxnSpPr>
          <p:spPr>
            <a:xfrm flipV="1">
              <a:off x="8002413" y="3277319"/>
              <a:ext cx="229959" cy="0"/>
            </a:xfrm>
            <a:prstGeom prst="line">
              <a:avLst/>
            </a:prstGeom>
            <a:ln w="38100">
              <a:solidFill>
                <a:srgbClr val="0A3E6E"/>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AB6D56A-22EB-4833-B04F-5368A7F00922}"/>
                </a:ext>
              </a:extLst>
            </p:cNvPr>
            <p:cNvCxnSpPr>
              <a:cxnSpLocks/>
            </p:cNvCxnSpPr>
            <p:nvPr/>
          </p:nvCxnSpPr>
          <p:spPr>
            <a:xfrm flipV="1">
              <a:off x="7693160" y="3277319"/>
              <a:ext cx="309253" cy="181541"/>
            </a:xfrm>
            <a:prstGeom prst="line">
              <a:avLst/>
            </a:prstGeom>
            <a:ln w="38100">
              <a:solidFill>
                <a:srgbClr val="0A3E6E"/>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80" name="TextBox 79">
            <a:extLst>
              <a:ext uri="{FF2B5EF4-FFF2-40B4-BE49-F238E27FC236}">
                <a16:creationId xmlns:a16="http://schemas.microsoft.com/office/drawing/2014/main" id="{54BFF077-C426-49C1-938B-231EBEAC1023}"/>
              </a:ext>
            </a:extLst>
          </p:cNvPr>
          <p:cNvSpPr txBox="1"/>
          <p:nvPr/>
        </p:nvSpPr>
        <p:spPr>
          <a:xfrm>
            <a:off x="2951635" y="6608923"/>
            <a:ext cx="1546164" cy="646331"/>
          </a:xfrm>
          <a:prstGeom prst="rect">
            <a:avLst/>
          </a:prstGeom>
          <a:noFill/>
        </p:spPr>
        <p:txBody>
          <a:bodyPr wrap="square">
            <a:spAutoFit/>
          </a:bodyPr>
          <a:lstStyle/>
          <a:p>
            <a:pPr algn="r"/>
            <a:r>
              <a:rPr lang="en-IN" b="1" dirty="0">
                <a:latin typeface="Arial" panose="020B0604020202020204" pitchFamily="34" charset="0"/>
                <a:cs typeface="Arial" panose="020B0604020202020204" pitchFamily="34" charset="0"/>
              </a:rPr>
              <a:t>Rollover </a:t>
            </a:r>
            <a:br>
              <a:rPr lang="en-IN" b="1" dirty="0">
                <a:latin typeface="Arial" panose="020B0604020202020204" pitchFamily="34" charset="0"/>
                <a:cs typeface="Arial" panose="020B0604020202020204" pitchFamily="34" charset="0"/>
              </a:rPr>
            </a:br>
            <a:r>
              <a:rPr lang="en-IN" b="1" dirty="0">
                <a:latin typeface="Arial" panose="020B0604020202020204" pitchFamily="34" charset="0"/>
                <a:cs typeface="Arial" panose="020B0604020202020204" pitchFamily="34" charset="0"/>
              </a:rPr>
              <a:t>(Re-leasing)</a:t>
            </a:r>
          </a:p>
        </p:txBody>
      </p:sp>
      <p:sp>
        <p:nvSpPr>
          <p:cNvPr id="81" name="TextBox 80">
            <a:extLst>
              <a:ext uri="{FF2B5EF4-FFF2-40B4-BE49-F238E27FC236}">
                <a16:creationId xmlns:a16="http://schemas.microsoft.com/office/drawing/2014/main" id="{E7E70D39-5829-456F-AFCE-7A5A5645D491}"/>
              </a:ext>
            </a:extLst>
          </p:cNvPr>
          <p:cNvSpPr txBox="1"/>
          <p:nvPr/>
        </p:nvSpPr>
        <p:spPr>
          <a:xfrm>
            <a:off x="1860431" y="4839188"/>
            <a:ext cx="1936730" cy="369332"/>
          </a:xfrm>
          <a:prstGeom prst="rect">
            <a:avLst/>
          </a:prstGeom>
          <a:noFill/>
        </p:spPr>
        <p:txBody>
          <a:bodyPr wrap="square">
            <a:spAutoFit/>
          </a:bodyPr>
          <a:lstStyle/>
          <a:p>
            <a:pPr algn="r"/>
            <a:r>
              <a:rPr lang="en-IN" b="1" dirty="0">
                <a:latin typeface="Arial" panose="020B0604020202020204" pitchFamily="34" charset="0"/>
                <a:cs typeface="Arial" panose="020B0604020202020204" pitchFamily="34" charset="0"/>
              </a:rPr>
              <a:t>Management</a:t>
            </a:r>
          </a:p>
        </p:txBody>
      </p:sp>
      <p:sp>
        <p:nvSpPr>
          <p:cNvPr id="82" name="TextBox 81">
            <a:extLst>
              <a:ext uri="{FF2B5EF4-FFF2-40B4-BE49-F238E27FC236}">
                <a16:creationId xmlns:a16="http://schemas.microsoft.com/office/drawing/2014/main" id="{5444CFB8-4D49-4EF9-A1C1-397D56A34162}"/>
              </a:ext>
            </a:extLst>
          </p:cNvPr>
          <p:cNvSpPr txBox="1"/>
          <p:nvPr/>
        </p:nvSpPr>
        <p:spPr>
          <a:xfrm>
            <a:off x="2636965" y="2828506"/>
            <a:ext cx="1937316" cy="369332"/>
          </a:xfrm>
          <a:prstGeom prst="rect">
            <a:avLst/>
          </a:prstGeom>
          <a:noFill/>
        </p:spPr>
        <p:txBody>
          <a:bodyPr wrap="square">
            <a:spAutoFit/>
          </a:bodyPr>
          <a:lstStyle/>
          <a:p>
            <a:pPr algn="r"/>
            <a:r>
              <a:rPr lang="en-IN" b="1" dirty="0">
                <a:latin typeface="Arial" panose="020B0604020202020204" pitchFamily="34" charset="0"/>
                <a:cs typeface="Arial" panose="020B0604020202020204" pitchFamily="34" charset="0"/>
              </a:rPr>
              <a:t>Environmental</a:t>
            </a:r>
          </a:p>
        </p:txBody>
      </p:sp>
      <p:grpSp>
        <p:nvGrpSpPr>
          <p:cNvPr id="83" name="Graphic 312">
            <a:extLst>
              <a:ext uri="{FF2B5EF4-FFF2-40B4-BE49-F238E27FC236}">
                <a16:creationId xmlns:a16="http://schemas.microsoft.com/office/drawing/2014/main" id="{1A679A00-2B3C-417C-AC5B-C0B945C0DF45}"/>
              </a:ext>
            </a:extLst>
          </p:cNvPr>
          <p:cNvGrpSpPr/>
          <p:nvPr/>
        </p:nvGrpSpPr>
        <p:grpSpPr>
          <a:xfrm>
            <a:off x="6839170" y="6145164"/>
            <a:ext cx="647180" cy="657947"/>
            <a:chOff x="5930223" y="3834126"/>
            <a:chExt cx="1261172" cy="1282153"/>
          </a:xfrm>
          <a:solidFill>
            <a:schemeClr val="bg1"/>
          </a:solidFill>
        </p:grpSpPr>
        <p:sp>
          <p:nvSpPr>
            <p:cNvPr id="84" name="Freeform: Shape 83">
              <a:extLst>
                <a:ext uri="{FF2B5EF4-FFF2-40B4-BE49-F238E27FC236}">
                  <a16:creationId xmlns:a16="http://schemas.microsoft.com/office/drawing/2014/main" id="{B6A142E4-48E0-4CEE-B574-9825F3E526E9}"/>
                </a:ext>
              </a:extLst>
            </p:cNvPr>
            <p:cNvSpPr/>
            <p:nvPr/>
          </p:nvSpPr>
          <p:spPr>
            <a:xfrm>
              <a:off x="5930223" y="3834126"/>
              <a:ext cx="1261172" cy="1270205"/>
            </a:xfrm>
            <a:custGeom>
              <a:avLst/>
              <a:gdLst>
                <a:gd name="connsiteX0" fmla="*/ 1005213 w 1261172"/>
                <a:gd name="connsiteY0" fmla="*/ 1267966 h 1270205"/>
                <a:gd name="connsiteX1" fmla="*/ 762522 w 1261172"/>
                <a:gd name="connsiteY1" fmla="*/ 1267966 h 1270205"/>
                <a:gd name="connsiteX2" fmla="*/ 762522 w 1261172"/>
                <a:gd name="connsiteY2" fmla="*/ 1260498 h 1270205"/>
                <a:gd name="connsiteX3" fmla="*/ 1005213 w 1261172"/>
                <a:gd name="connsiteY3" fmla="*/ 1260498 h 1270205"/>
                <a:gd name="connsiteX4" fmla="*/ 1005213 w 1261172"/>
                <a:gd name="connsiteY4" fmla="*/ 1267966 h 1270205"/>
                <a:gd name="connsiteX5" fmla="*/ 368243 w 1261172"/>
                <a:gd name="connsiteY5" fmla="*/ 1267966 h 1270205"/>
                <a:gd name="connsiteX6" fmla="*/ 311491 w 1261172"/>
                <a:gd name="connsiteY6" fmla="*/ 1267966 h 1270205"/>
                <a:gd name="connsiteX7" fmla="*/ 251751 w 1261172"/>
                <a:gd name="connsiteY7" fmla="*/ 1267966 h 1270205"/>
                <a:gd name="connsiteX8" fmla="*/ 192012 w 1261172"/>
                <a:gd name="connsiteY8" fmla="*/ 1267966 h 1270205"/>
                <a:gd name="connsiteX9" fmla="*/ 32956 w 1261172"/>
                <a:gd name="connsiteY9" fmla="*/ 1267966 h 1270205"/>
                <a:gd name="connsiteX10" fmla="*/ 3833 w 1261172"/>
                <a:gd name="connsiteY10" fmla="*/ 1259752 h 1270205"/>
                <a:gd name="connsiteX11" fmla="*/ 2340 w 1261172"/>
                <a:gd name="connsiteY11" fmla="*/ 1228389 h 1270205"/>
                <a:gd name="connsiteX12" fmla="*/ 28476 w 1261172"/>
                <a:gd name="connsiteY12" fmla="*/ 1116377 h 1270205"/>
                <a:gd name="connsiteX13" fmla="*/ 63573 w 1261172"/>
                <a:gd name="connsiteY13" fmla="*/ 966282 h 1270205"/>
                <a:gd name="connsiteX14" fmla="*/ 136753 w 1261172"/>
                <a:gd name="connsiteY14" fmla="*/ 876674 h 1270205"/>
                <a:gd name="connsiteX15" fmla="*/ 240550 w 1261172"/>
                <a:gd name="connsiteY15" fmla="*/ 828882 h 1270205"/>
                <a:gd name="connsiteX16" fmla="*/ 393632 w 1261172"/>
                <a:gd name="connsiteY16" fmla="*/ 758689 h 1270205"/>
                <a:gd name="connsiteX17" fmla="*/ 454118 w 1261172"/>
                <a:gd name="connsiteY17" fmla="*/ 679534 h 1270205"/>
                <a:gd name="connsiteX18" fmla="*/ 457105 w 1261172"/>
                <a:gd name="connsiteY18" fmla="*/ 665346 h 1270205"/>
                <a:gd name="connsiteX19" fmla="*/ 441424 w 1261172"/>
                <a:gd name="connsiteY19" fmla="*/ 608594 h 1270205"/>
                <a:gd name="connsiteX20" fmla="*/ 408567 w 1261172"/>
                <a:gd name="connsiteY20" fmla="*/ 565283 h 1270205"/>
                <a:gd name="connsiteX21" fmla="*/ 371230 w 1261172"/>
                <a:gd name="connsiteY21" fmla="*/ 500316 h 1270205"/>
                <a:gd name="connsiteX22" fmla="*/ 327919 w 1261172"/>
                <a:gd name="connsiteY22" fmla="*/ 422655 h 1270205"/>
                <a:gd name="connsiteX23" fmla="*/ 316718 w 1261172"/>
                <a:gd name="connsiteY23" fmla="*/ 367396 h 1270205"/>
                <a:gd name="connsiteX24" fmla="*/ 316718 w 1261172"/>
                <a:gd name="connsiteY24" fmla="*/ 360676 h 1270205"/>
                <a:gd name="connsiteX25" fmla="*/ 309250 w 1261172"/>
                <a:gd name="connsiteY25" fmla="*/ 297950 h 1270205"/>
                <a:gd name="connsiteX26" fmla="*/ 312984 w 1261172"/>
                <a:gd name="connsiteY26" fmla="*/ 261359 h 1270205"/>
                <a:gd name="connsiteX27" fmla="*/ 348828 w 1261172"/>
                <a:gd name="connsiteY27" fmla="*/ 232983 h 1270205"/>
                <a:gd name="connsiteX28" fmla="*/ 368990 w 1261172"/>
                <a:gd name="connsiteY28" fmla="*/ 214315 h 1270205"/>
                <a:gd name="connsiteX29" fmla="*/ 521325 w 1261172"/>
                <a:gd name="connsiteY29" fmla="*/ 59739 h 1270205"/>
                <a:gd name="connsiteX30" fmla="*/ 575090 w 1261172"/>
                <a:gd name="connsiteY30" fmla="*/ 48538 h 1270205"/>
                <a:gd name="connsiteX31" fmla="*/ 575090 w 1261172"/>
                <a:gd name="connsiteY31" fmla="*/ 21655 h 1270205"/>
                <a:gd name="connsiteX32" fmla="*/ 581064 w 1261172"/>
                <a:gd name="connsiteY32" fmla="*/ 3734 h 1270205"/>
                <a:gd name="connsiteX33" fmla="*/ 595252 w 1261172"/>
                <a:gd name="connsiteY33" fmla="*/ 0 h 1270205"/>
                <a:gd name="connsiteX34" fmla="*/ 611681 w 1261172"/>
                <a:gd name="connsiteY34" fmla="*/ 21655 h 1270205"/>
                <a:gd name="connsiteX35" fmla="*/ 611681 w 1261172"/>
                <a:gd name="connsiteY35" fmla="*/ 48538 h 1270205"/>
                <a:gd name="connsiteX36" fmla="*/ 664699 w 1261172"/>
                <a:gd name="connsiteY36" fmla="*/ 59739 h 1270205"/>
                <a:gd name="connsiteX37" fmla="*/ 820021 w 1261172"/>
                <a:gd name="connsiteY37" fmla="*/ 215808 h 1270205"/>
                <a:gd name="connsiteX38" fmla="*/ 837196 w 1261172"/>
                <a:gd name="connsiteY38" fmla="*/ 232236 h 1270205"/>
                <a:gd name="connsiteX39" fmla="*/ 876027 w 1261172"/>
                <a:gd name="connsiteY39" fmla="*/ 261359 h 1270205"/>
                <a:gd name="connsiteX40" fmla="*/ 879014 w 1261172"/>
                <a:gd name="connsiteY40" fmla="*/ 302430 h 1270205"/>
                <a:gd name="connsiteX41" fmla="*/ 872293 w 1261172"/>
                <a:gd name="connsiteY41" fmla="*/ 353955 h 1270205"/>
                <a:gd name="connsiteX42" fmla="*/ 872293 w 1261172"/>
                <a:gd name="connsiteY42" fmla="*/ 367396 h 1270205"/>
                <a:gd name="connsiteX43" fmla="*/ 820021 w 1261172"/>
                <a:gd name="connsiteY43" fmla="*/ 493596 h 1270205"/>
                <a:gd name="connsiteX44" fmla="*/ 810314 w 1261172"/>
                <a:gd name="connsiteY44" fmla="*/ 510024 h 1270205"/>
                <a:gd name="connsiteX45" fmla="*/ 744600 w 1261172"/>
                <a:gd name="connsiteY45" fmla="*/ 613821 h 1270205"/>
                <a:gd name="connsiteX46" fmla="*/ 737133 w 1261172"/>
                <a:gd name="connsiteY46" fmla="*/ 639210 h 1270205"/>
                <a:gd name="connsiteX47" fmla="*/ 745347 w 1261172"/>
                <a:gd name="connsiteY47" fmla="*/ 683268 h 1270205"/>
                <a:gd name="connsiteX48" fmla="*/ 747587 w 1261172"/>
                <a:gd name="connsiteY48" fmla="*/ 698949 h 1270205"/>
                <a:gd name="connsiteX49" fmla="*/ 808820 w 1261172"/>
                <a:gd name="connsiteY49" fmla="*/ 755702 h 1270205"/>
                <a:gd name="connsiteX50" fmla="*/ 825995 w 1261172"/>
                <a:gd name="connsiteY50" fmla="*/ 769143 h 1270205"/>
                <a:gd name="connsiteX51" fmla="*/ 919338 w 1261172"/>
                <a:gd name="connsiteY51" fmla="*/ 720605 h 1270205"/>
                <a:gd name="connsiteX52" fmla="*/ 959662 w 1261172"/>
                <a:gd name="connsiteY52" fmla="*/ 699696 h 1270205"/>
                <a:gd name="connsiteX53" fmla="*/ 999239 w 1261172"/>
                <a:gd name="connsiteY53" fmla="*/ 689242 h 1270205"/>
                <a:gd name="connsiteX54" fmla="*/ 1059725 w 1261172"/>
                <a:gd name="connsiteY54" fmla="*/ 703430 h 1270205"/>
                <a:gd name="connsiteX55" fmla="*/ 1236703 w 1261172"/>
                <a:gd name="connsiteY55" fmla="*/ 796772 h 1270205"/>
                <a:gd name="connsiteX56" fmla="*/ 1259852 w 1261172"/>
                <a:gd name="connsiteY56" fmla="*/ 843070 h 1270205"/>
                <a:gd name="connsiteX57" fmla="*/ 1250144 w 1261172"/>
                <a:gd name="connsiteY57" fmla="*/ 906543 h 1270205"/>
                <a:gd name="connsiteX58" fmla="*/ 1240436 w 1261172"/>
                <a:gd name="connsiteY58" fmla="*/ 970016 h 1270205"/>
                <a:gd name="connsiteX59" fmla="*/ 1090341 w 1261172"/>
                <a:gd name="connsiteY59" fmla="*/ 1181344 h 1270205"/>
                <a:gd name="connsiteX60" fmla="*/ 1059725 w 1261172"/>
                <a:gd name="connsiteY60" fmla="*/ 1198519 h 1270205"/>
                <a:gd name="connsiteX61" fmla="*/ 1020148 w 1261172"/>
                <a:gd name="connsiteY61" fmla="*/ 1221668 h 1270205"/>
                <a:gd name="connsiteX62" fmla="*/ 991025 w 1261172"/>
                <a:gd name="connsiteY62" fmla="*/ 1221668 h 1270205"/>
                <a:gd name="connsiteX63" fmla="*/ 957421 w 1261172"/>
                <a:gd name="connsiteY63" fmla="*/ 1202253 h 1270205"/>
                <a:gd name="connsiteX64" fmla="*/ 911870 w 1261172"/>
                <a:gd name="connsiteY64" fmla="*/ 1175370 h 1270205"/>
                <a:gd name="connsiteX65" fmla="*/ 820768 w 1261172"/>
                <a:gd name="connsiteY65" fmla="*/ 1089495 h 1270205"/>
                <a:gd name="connsiteX66" fmla="*/ 649018 w 1261172"/>
                <a:gd name="connsiteY66" fmla="*/ 1089495 h 1270205"/>
                <a:gd name="connsiteX67" fmla="*/ 407820 w 1261172"/>
                <a:gd name="connsiteY67" fmla="*/ 1089495 h 1270205"/>
                <a:gd name="connsiteX68" fmla="*/ 352561 w 1261172"/>
                <a:gd name="connsiteY68" fmla="*/ 1145500 h 1270205"/>
                <a:gd name="connsiteX69" fmla="*/ 352561 w 1261172"/>
                <a:gd name="connsiteY69" fmla="*/ 1199266 h 1270205"/>
                <a:gd name="connsiteX70" fmla="*/ 352561 w 1261172"/>
                <a:gd name="connsiteY70" fmla="*/ 1262739 h 1270205"/>
                <a:gd name="connsiteX71" fmla="*/ 483241 w 1261172"/>
                <a:gd name="connsiteY71" fmla="*/ 1262739 h 1270205"/>
                <a:gd name="connsiteX72" fmla="*/ 483241 w 1261172"/>
                <a:gd name="connsiteY72" fmla="*/ 1270206 h 1270205"/>
                <a:gd name="connsiteX73" fmla="*/ 368243 w 1261172"/>
                <a:gd name="connsiteY73" fmla="*/ 1267966 h 1270205"/>
                <a:gd name="connsiteX74" fmla="*/ 258472 w 1261172"/>
                <a:gd name="connsiteY74" fmla="*/ 1260498 h 1270205"/>
                <a:gd name="connsiteX75" fmla="*/ 310744 w 1261172"/>
                <a:gd name="connsiteY75" fmla="*/ 1260498 h 1270205"/>
                <a:gd name="connsiteX76" fmla="*/ 341360 w 1261172"/>
                <a:gd name="connsiteY76" fmla="*/ 1260498 h 1270205"/>
                <a:gd name="connsiteX77" fmla="*/ 341360 w 1261172"/>
                <a:gd name="connsiteY77" fmla="*/ 1197025 h 1270205"/>
                <a:gd name="connsiteX78" fmla="*/ 341360 w 1261172"/>
                <a:gd name="connsiteY78" fmla="*/ 1143260 h 1270205"/>
                <a:gd name="connsiteX79" fmla="*/ 404087 w 1261172"/>
                <a:gd name="connsiteY79" fmla="*/ 1079787 h 1270205"/>
                <a:gd name="connsiteX80" fmla="*/ 645284 w 1261172"/>
                <a:gd name="connsiteY80" fmla="*/ 1079787 h 1270205"/>
                <a:gd name="connsiteX81" fmla="*/ 811807 w 1261172"/>
                <a:gd name="connsiteY81" fmla="*/ 1079787 h 1270205"/>
                <a:gd name="connsiteX82" fmla="*/ 775217 w 1261172"/>
                <a:gd name="connsiteY82" fmla="*/ 1000633 h 1270205"/>
                <a:gd name="connsiteX83" fmla="*/ 663206 w 1261172"/>
                <a:gd name="connsiteY83" fmla="*/ 1000633 h 1270205"/>
                <a:gd name="connsiteX84" fmla="*/ 436196 w 1261172"/>
                <a:gd name="connsiteY84" fmla="*/ 1000633 h 1270205"/>
                <a:gd name="connsiteX85" fmla="*/ 312237 w 1261172"/>
                <a:gd name="connsiteY85" fmla="*/ 898329 h 1270205"/>
                <a:gd name="connsiteX86" fmla="*/ 309997 w 1261172"/>
                <a:gd name="connsiteY86" fmla="*/ 804240 h 1270205"/>
                <a:gd name="connsiteX87" fmla="*/ 242791 w 1261172"/>
                <a:gd name="connsiteY87" fmla="*/ 835603 h 1270205"/>
                <a:gd name="connsiteX88" fmla="*/ 222629 w 1261172"/>
                <a:gd name="connsiteY88" fmla="*/ 845310 h 1270205"/>
                <a:gd name="connsiteX89" fmla="*/ 222629 w 1261172"/>
                <a:gd name="connsiteY89" fmla="*/ 1011087 h 1270205"/>
                <a:gd name="connsiteX90" fmla="*/ 222629 w 1261172"/>
                <a:gd name="connsiteY90" fmla="*/ 1056638 h 1270205"/>
                <a:gd name="connsiteX91" fmla="*/ 222629 w 1261172"/>
                <a:gd name="connsiteY91" fmla="*/ 1107417 h 1270205"/>
                <a:gd name="connsiteX92" fmla="*/ 222629 w 1261172"/>
                <a:gd name="connsiteY92" fmla="*/ 1261992 h 1270205"/>
                <a:gd name="connsiteX93" fmla="*/ 258472 w 1261172"/>
                <a:gd name="connsiteY93" fmla="*/ 1260498 h 1270205"/>
                <a:gd name="connsiteX94" fmla="*/ 258472 w 1261172"/>
                <a:gd name="connsiteY94" fmla="*/ 1260498 h 1270205"/>
                <a:gd name="connsiteX95" fmla="*/ 215161 w 1261172"/>
                <a:gd name="connsiteY95" fmla="*/ 847551 h 1270205"/>
                <a:gd name="connsiteX96" fmla="*/ 138994 w 1261172"/>
                <a:gd name="connsiteY96" fmla="*/ 882648 h 1270205"/>
                <a:gd name="connsiteX97" fmla="*/ 69547 w 1261172"/>
                <a:gd name="connsiteY97" fmla="*/ 967029 h 1270205"/>
                <a:gd name="connsiteX98" fmla="*/ 34450 w 1261172"/>
                <a:gd name="connsiteY98" fmla="*/ 1117124 h 1270205"/>
                <a:gd name="connsiteX99" fmla="*/ 8314 w 1261172"/>
                <a:gd name="connsiteY99" fmla="*/ 1229135 h 1270205"/>
                <a:gd name="connsiteX100" fmla="*/ 8314 w 1261172"/>
                <a:gd name="connsiteY100" fmla="*/ 1254524 h 1270205"/>
                <a:gd name="connsiteX101" fmla="*/ 32210 w 1261172"/>
                <a:gd name="connsiteY101" fmla="*/ 1259752 h 1270205"/>
                <a:gd name="connsiteX102" fmla="*/ 191265 w 1261172"/>
                <a:gd name="connsiteY102" fmla="*/ 1259752 h 1270205"/>
                <a:gd name="connsiteX103" fmla="*/ 215161 w 1261172"/>
                <a:gd name="connsiteY103" fmla="*/ 1259752 h 1270205"/>
                <a:gd name="connsiteX104" fmla="*/ 215161 w 1261172"/>
                <a:gd name="connsiteY104" fmla="*/ 1105176 h 1270205"/>
                <a:gd name="connsiteX105" fmla="*/ 215161 w 1261172"/>
                <a:gd name="connsiteY105" fmla="*/ 1054398 h 1270205"/>
                <a:gd name="connsiteX106" fmla="*/ 215161 w 1261172"/>
                <a:gd name="connsiteY106" fmla="*/ 1008847 h 1270205"/>
                <a:gd name="connsiteX107" fmla="*/ 215161 w 1261172"/>
                <a:gd name="connsiteY107" fmla="*/ 847551 h 1270205"/>
                <a:gd name="connsiteX108" fmla="*/ 995505 w 1261172"/>
                <a:gd name="connsiteY108" fmla="*/ 693722 h 1270205"/>
                <a:gd name="connsiteX109" fmla="*/ 960409 w 1261172"/>
                <a:gd name="connsiteY109" fmla="*/ 703430 h 1270205"/>
                <a:gd name="connsiteX110" fmla="*/ 920084 w 1261172"/>
                <a:gd name="connsiteY110" fmla="*/ 724339 h 1270205"/>
                <a:gd name="connsiteX111" fmla="*/ 772230 w 1261172"/>
                <a:gd name="connsiteY111" fmla="*/ 801253 h 1270205"/>
                <a:gd name="connsiteX112" fmla="*/ 755055 w 1261172"/>
                <a:gd name="connsiteY112" fmla="*/ 836350 h 1270205"/>
                <a:gd name="connsiteX113" fmla="*/ 771483 w 1261172"/>
                <a:gd name="connsiteY113" fmla="*/ 945374 h 1270205"/>
                <a:gd name="connsiteX114" fmla="*/ 912617 w 1261172"/>
                <a:gd name="connsiteY114" fmla="*/ 1165662 h 1270205"/>
                <a:gd name="connsiteX115" fmla="*/ 958168 w 1261172"/>
                <a:gd name="connsiteY115" fmla="*/ 1192545 h 1270205"/>
                <a:gd name="connsiteX116" fmla="*/ 991772 w 1261172"/>
                <a:gd name="connsiteY116" fmla="*/ 1211960 h 1270205"/>
                <a:gd name="connsiteX117" fmla="*/ 1013427 w 1261172"/>
                <a:gd name="connsiteY117" fmla="*/ 1211960 h 1270205"/>
                <a:gd name="connsiteX118" fmla="*/ 1053004 w 1261172"/>
                <a:gd name="connsiteY118" fmla="*/ 1188811 h 1270205"/>
                <a:gd name="connsiteX119" fmla="*/ 1082874 w 1261172"/>
                <a:gd name="connsiteY119" fmla="*/ 1171636 h 1270205"/>
                <a:gd name="connsiteX120" fmla="*/ 1229235 w 1261172"/>
                <a:gd name="connsiteY120" fmla="*/ 965536 h 1270205"/>
                <a:gd name="connsiteX121" fmla="*/ 1238943 w 1261172"/>
                <a:gd name="connsiteY121" fmla="*/ 902810 h 1270205"/>
                <a:gd name="connsiteX122" fmla="*/ 1248650 w 1261172"/>
                <a:gd name="connsiteY122" fmla="*/ 838590 h 1270205"/>
                <a:gd name="connsiteX123" fmla="*/ 1229982 w 1261172"/>
                <a:gd name="connsiteY123" fmla="*/ 800506 h 1270205"/>
                <a:gd name="connsiteX124" fmla="*/ 1053004 w 1261172"/>
                <a:gd name="connsiteY124" fmla="*/ 706417 h 1270205"/>
                <a:gd name="connsiteX125" fmla="*/ 995505 w 1261172"/>
                <a:gd name="connsiteY125" fmla="*/ 693722 h 1270205"/>
                <a:gd name="connsiteX126" fmla="*/ 995505 w 1261172"/>
                <a:gd name="connsiteY126" fmla="*/ 693722 h 1270205"/>
                <a:gd name="connsiteX127" fmla="*/ 995505 w 1261172"/>
                <a:gd name="connsiteY127" fmla="*/ 693722 h 1270205"/>
                <a:gd name="connsiteX128" fmla="*/ 316718 w 1261172"/>
                <a:gd name="connsiteY128" fmla="*/ 800506 h 1270205"/>
                <a:gd name="connsiteX129" fmla="*/ 318211 w 1261172"/>
                <a:gd name="connsiteY129" fmla="*/ 800506 h 1270205"/>
                <a:gd name="connsiteX130" fmla="*/ 320452 w 1261172"/>
                <a:gd name="connsiteY130" fmla="*/ 896089 h 1270205"/>
                <a:gd name="connsiteX131" fmla="*/ 437690 w 1261172"/>
                <a:gd name="connsiteY131" fmla="*/ 993165 h 1270205"/>
                <a:gd name="connsiteX132" fmla="*/ 664699 w 1261172"/>
                <a:gd name="connsiteY132" fmla="*/ 993165 h 1270205"/>
                <a:gd name="connsiteX133" fmla="*/ 774470 w 1261172"/>
                <a:gd name="connsiteY133" fmla="*/ 993165 h 1270205"/>
                <a:gd name="connsiteX134" fmla="*/ 764762 w 1261172"/>
                <a:gd name="connsiteY134" fmla="*/ 946867 h 1270205"/>
                <a:gd name="connsiteX135" fmla="*/ 748334 w 1261172"/>
                <a:gd name="connsiteY135" fmla="*/ 837843 h 1270205"/>
                <a:gd name="connsiteX136" fmla="*/ 769990 w 1261172"/>
                <a:gd name="connsiteY136" fmla="*/ 794532 h 1270205"/>
                <a:gd name="connsiteX137" fmla="*/ 817034 w 1261172"/>
                <a:gd name="connsiteY137" fmla="*/ 769890 h 1270205"/>
                <a:gd name="connsiteX138" fmla="*/ 802846 w 1261172"/>
                <a:gd name="connsiteY138" fmla="*/ 758689 h 1270205"/>
                <a:gd name="connsiteX139" fmla="*/ 738626 w 1261172"/>
                <a:gd name="connsiteY139" fmla="*/ 696709 h 1270205"/>
                <a:gd name="connsiteX140" fmla="*/ 736386 w 1261172"/>
                <a:gd name="connsiteY140" fmla="*/ 681028 h 1270205"/>
                <a:gd name="connsiteX141" fmla="*/ 728919 w 1261172"/>
                <a:gd name="connsiteY141" fmla="*/ 637717 h 1270205"/>
                <a:gd name="connsiteX142" fmla="*/ 738626 w 1261172"/>
                <a:gd name="connsiteY142" fmla="*/ 605607 h 1270205"/>
                <a:gd name="connsiteX143" fmla="*/ 802846 w 1261172"/>
                <a:gd name="connsiteY143" fmla="*/ 504050 h 1270205"/>
                <a:gd name="connsiteX144" fmla="*/ 814047 w 1261172"/>
                <a:gd name="connsiteY144" fmla="*/ 485381 h 1270205"/>
                <a:gd name="connsiteX145" fmla="*/ 864826 w 1261172"/>
                <a:gd name="connsiteY145" fmla="*/ 363663 h 1270205"/>
                <a:gd name="connsiteX146" fmla="*/ 864826 w 1261172"/>
                <a:gd name="connsiteY146" fmla="*/ 350968 h 1270205"/>
                <a:gd name="connsiteX147" fmla="*/ 870053 w 1261172"/>
                <a:gd name="connsiteY147" fmla="*/ 303923 h 1270205"/>
                <a:gd name="connsiteX148" fmla="*/ 769990 w 1261172"/>
                <a:gd name="connsiteY148" fmla="*/ 311391 h 1270205"/>
                <a:gd name="connsiteX149" fmla="*/ 732653 w 1261172"/>
                <a:gd name="connsiteY149" fmla="*/ 313631 h 1270205"/>
                <a:gd name="connsiteX150" fmla="*/ 720705 w 1261172"/>
                <a:gd name="connsiteY150" fmla="*/ 314378 h 1270205"/>
                <a:gd name="connsiteX151" fmla="*/ 603466 w 1261172"/>
                <a:gd name="connsiteY151" fmla="*/ 319605 h 1270205"/>
                <a:gd name="connsiteX152" fmla="*/ 598986 w 1261172"/>
                <a:gd name="connsiteY152" fmla="*/ 319605 h 1270205"/>
                <a:gd name="connsiteX153" fmla="*/ 319705 w 1261172"/>
                <a:gd name="connsiteY153" fmla="*/ 306164 h 1270205"/>
                <a:gd name="connsiteX154" fmla="*/ 324185 w 1261172"/>
                <a:gd name="connsiteY154" fmla="*/ 358436 h 1270205"/>
                <a:gd name="connsiteX155" fmla="*/ 324185 w 1261172"/>
                <a:gd name="connsiteY155" fmla="*/ 365156 h 1270205"/>
                <a:gd name="connsiteX156" fmla="*/ 335386 w 1261172"/>
                <a:gd name="connsiteY156" fmla="*/ 417428 h 1270205"/>
                <a:gd name="connsiteX157" fmla="*/ 377951 w 1261172"/>
                <a:gd name="connsiteY157" fmla="*/ 494342 h 1270205"/>
                <a:gd name="connsiteX158" fmla="*/ 416034 w 1261172"/>
                <a:gd name="connsiteY158" fmla="*/ 560056 h 1270205"/>
                <a:gd name="connsiteX159" fmla="*/ 446651 w 1261172"/>
                <a:gd name="connsiteY159" fmla="*/ 601126 h 1270205"/>
                <a:gd name="connsiteX160" fmla="*/ 464573 w 1261172"/>
                <a:gd name="connsiteY160" fmla="*/ 665346 h 1270205"/>
                <a:gd name="connsiteX161" fmla="*/ 461586 w 1261172"/>
                <a:gd name="connsiteY161" fmla="*/ 678041 h 1270205"/>
                <a:gd name="connsiteX162" fmla="*/ 396619 w 1261172"/>
                <a:gd name="connsiteY162" fmla="*/ 763916 h 1270205"/>
                <a:gd name="connsiteX163" fmla="*/ 316718 w 1261172"/>
                <a:gd name="connsiteY163" fmla="*/ 800506 h 1270205"/>
                <a:gd name="connsiteX164" fmla="*/ 601973 w 1261172"/>
                <a:gd name="connsiteY164" fmla="*/ 313631 h 1270205"/>
                <a:gd name="connsiteX165" fmla="*/ 718464 w 1261172"/>
                <a:gd name="connsiteY165" fmla="*/ 308404 h 1270205"/>
                <a:gd name="connsiteX166" fmla="*/ 730412 w 1261172"/>
                <a:gd name="connsiteY166" fmla="*/ 307657 h 1270205"/>
                <a:gd name="connsiteX167" fmla="*/ 767749 w 1261172"/>
                <a:gd name="connsiteY167" fmla="*/ 305417 h 1270205"/>
                <a:gd name="connsiteX168" fmla="*/ 870053 w 1261172"/>
                <a:gd name="connsiteY168" fmla="*/ 297950 h 1270205"/>
                <a:gd name="connsiteX169" fmla="*/ 870053 w 1261172"/>
                <a:gd name="connsiteY169" fmla="*/ 298696 h 1270205"/>
                <a:gd name="connsiteX170" fmla="*/ 870053 w 1261172"/>
                <a:gd name="connsiteY170" fmla="*/ 298696 h 1270205"/>
                <a:gd name="connsiteX171" fmla="*/ 867813 w 1261172"/>
                <a:gd name="connsiteY171" fmla="*/ 263599 h 1270205"/>
                <a:gd name="connsiteX172" fmla="*/ 834209 w 1261172"/>
                <a:gd name="connsiteY172" fmla="*/ 238210 h 1270205"/>
                <a:gd name="connsiteX173" fmla="*/ 811807 w 1261172"/>
                <a:gd name="connsiteY173" fmla="*/ 217302 h 1270205"/>
                <a:gd name="connsiteX174" fmla="*/ 661712 w 1261172"/>
                <a:gd name="connsiteY174" fmla="*/ 66460 h 1270205"/>
                <a:gd name="connsiteX175" fmla="*/ 610934 w 1261172"/>
                <a:gd name="connsiteY175" fmla="*/ 56006 h 1270205"/>
                <a:gd name="connsiteX176" fmla="*/ 610934 w 1261172"/>
                <a:gd name="connsiteY176" fmla="*/ 78408 h 1270205"/>
                <a:gd name="connsiteX177" fmla="*/ 610934 w 1261172"/>
                <a:gd name="connsiteY177" fmla="*/ 110518 h 1270205"/>
                <a:gd name="connsiteX178" fmla="*/ 593012 w 1261172"/>
                <a:gd name="connsiteY178" fmla="*/ 131426 h 1270205"/>
                <a:gd name="connsiteX179" fmla="*/ 580317 w 1261172"/>
                <a:gd name="connsiteY179" fmla="*/ 126946 h 1270205"/>
                <a:gd name="connsiteX180" fmla="*/ 574343 w 1261172"/>
                <a:gd name="connsiteY180" fmla="*/ 110518 h 1270205"/>
                <a:gd name="connsiteX181" fmla="*/ 574343 w 1261172"/>
                <a:gd name="connsiteY181" fmla="*/ 55259 h 1270205"/>
                <a:gd name="connsiteX182" fmla="*/ 523565 w 1261172"/>
                <a:gd name="connsiteY182" fmla="*/ 67207 h 1270205"/>
                <a:gd name="connsiteX183" fmla="*/ 374217 w 1261172"/>
                <a:gd name="connsiteY183" fmla="*/ 216555 h 1270205"/>
                <a:gd name="connsiteX184" fmla="*/ 348828 w 1261172"/>
                <a:gd name="connsiteY184" fmla="*/ 240451 h 1270205"/>
                <a:gd name="connsiteX185" fmla="*/ 317465 w 1261172"/>
                <a:gd name="connsiteY185" fmla="*/ 265093 h 1270205"/>
                <a:gd name="connsiteX186" fmla="*/ 314478 w 1261172"/>
                <a:gd name="connsiteY186" fmla="*/ 295709 h 1270205"/>
                <a:gd name="connsiteX187" fmla="*/ 315971 w 1261172"/>
                <a:gd name="connsiteY187" fmla="*/ 300190 h 1270205"/>
                <a:gd name="connsiteX188" fmla="*/ 601973 w 1261172"/>
                <a:gd name="connsiteY188" fmla="*/ 313631 h 1270205"/>
                <a:gd name="connsiteX189" fmla="*/ 593759 w 1261172"/>
                <a:gd name="connsiteY189" fmla="*/ 7467 h 1270205"/>
                <a:gd name="connsiteX190" fmla="*/ 587038 w 1261172"/>
                <a:gd name="connsiteY190" fmla="*/ 9708 h 1270205"/>
                <a:gd name="connsiteX191" fmla="*/ 583304 w 1261172"/>
                <a:gd name="connsiteY191" fmla="*/ 21655 h 1270205"/>
                <a:gd name="connsiteX192" fmla="*/ 583304 w 1261172"/>
                <a:gd name="connsiteY192" fmla="*/ 110518 h 1270205"/>
                <a:gd name="connsiteX193" fmla="*/ 586291 w 1261172"/>
                <a:gd name="connsiteY193" fmla="*/ 121719 h 1270205"/>
                <a:gd name="connsiteX194" fmla="*/ 593759 w 1261172"/>
                <a:gd name="connsiteY194" fmla="*/ 123959 h 1270205"/>
                <a:gd name="connsiteX195" fmla="*/ 604213 w 1261172"/>
                <a:gd name="connsiteY195" fmla="*/ 110518 h 1270205"/>
                <a:gd name="connsiteX196" fmla="*/ 604213 w 1261172"/>
                <a:gd name="connsiteY196" fmla="*/ 78408 h 1270205"/>
                <a:gd name="connsiteX197" fmla="*/ 604213 w 1261172"/>
                <a:gd name="connsiteY197" fmla="*/ 61233 h 1270205"/>
                <a:gd name="connsiteX198" fmla="*/ 604213 w 1261172"/>
                <a:gd name="connsiteY198" fmla="*/ 61233 h 1270205"/>
                <a:gd name="connsiteX199" fmla="*/ 604213 w 1261172"/>
                <a:gd name="connsiteY199" fmla="*/ 52272 h 1270205"/>
                <a:gd name="connsiteX200" fmla="*/ 604213 w 1261172"/>
                <a:gd name="connsiteY200" fmla="*/ 21655 h 1270205"/>
                <a:gd name="connsiteX201" fmla="*/ 594506 w 1261172"/>
                <a:gd name="connsiteY201" fmla="*/ 7467 h 1270205"/>
                <a:gd name="connsiteX202" fmla="*/ 593759 w 1261172"/>
                <a:gd name="connsiteY202" fmla="*/ 7467 h 127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Lst>
              <a:rect l="l" t="t" r="r" b="b"/>
              <a:pathLst>
                <a:path w="1261172" h="1270205">
                  <a:moveTo>
                    <a:pt x="1005213" y="1267966"/>
                  </a:moveTo>
                  <a:cubicBezTo>
                    <a:pt x="929045" y="1267966"/>
                    <a:pt x="838690" y="1267966"/>
                    <a:pt x="762522" y="1267966"/>
                  </a:cubicBezTo>
                  <a:lnTo>
                    <a:pt x="762522" y="1260498"/>
                  </a:lnTo>
                  <a:cubicBezTo>
                    <a:pt x="838690" y="1260498"/>
                    <a:pt x="929045" y="1260498"/>
                    <a:pt x="1005213" y="1260498"/>
                  </a:cubicBezTo>
                  <a:lnTo>
                    <a:pt x="1005213" y="1267966"/>
                  </a:lnTo>
                  <a:close/>
                  <a:moveTo>
                    <a:pt x="368243" y="1267966"/>
                  </a:moveTo>
                  <a:cubicBezTo>
                    <a:pt x="349574" y="1267966"/>
                    <a:pt x="330159" y="1267966"/>
                    <a:pt x="311491" y="1267966"/>
                  </a:cubicBezTo>
                  <a:lnTo>
                    <a:pt x="251751" y="1267966"/>
                  </a:lnTo>
                  <a:lnTo>
                    <a:pt x="192012" y="1267966"/>
                  </a:lnTo>
                  <a:cubicBezTo>
                    <a:pt x="138994" y="1267966"/>
                    <a:pt x="85975" y="1267966"/>
                    <a:pt x="32956" y="1267966"/>
                  </a:cubicBezTo>
                  <a:cubicBezTo>
                    <a:pt x="21008" y="1267966"/>
                    <a:pt x="9061" y="1267219"/>
                    <a:pt x="3833" y="1259752"/>
                  </a:cubicBezTo>
                  <a:cubicBezTo>
                    <a:pt x="-1394" y="1253031"/>
                    <a:pt x="-647" y="1241830"/>
                    <a:pt x="2340" y="1228389"/>
                  </a:cubicBezTo>
                  <a:cubicBezTo>
                    <a:pt x="11301" y="1191051"/>
                    <a:pt x="19515" y="1153714"/>
                    <a:pt x="28476" y="1116377"/>
                  </a:cubicBezTo>
                  <a:cubicBezTo>
                    <a:pt x="40424" y="1066346"/>
                    <a:pt x="51625" y="1016314"/>
                    <a:pt x="63573" y="966282"/>
                  </a:cubicBezTo>
                  <a:cubicBezTo>
                    <a:pt x="73280" y="923718"/>
                    <a:pt x="97176" y="894595"/>
                    <a:pt x="136753" y="876674"/>
                  </a:cubicBezTo>
                  <a:cubicBezTo>
                    <a:pt x="171850" y="860992"/>
                    <a:pt x="206947" y="844564"/>
                    <a:pt x="240550" y="828882"/>
                  </a:cubicBezTo>
                  <a:cubicBezTo>
                    <a:pt x="290582" y="805733"/>
                    <a:pt x="342107" y="781838"/>
                    <a:pt x="393632" y="758689"/>
                  </a:cubicBezTo>
                  <a:cubicBezTo>
                    <a:pt x="433209" y="741514"/>
                    <a:pt x="451878" y="716871"/>
                    <a:pt x="454118" y="679534"/>
                  </a:cubicBezTo>
                  <a:cubicBezTo>
                    <a:pt x="454118" y="674307"/>
                    <a:pt x="455612" y="669080"/>
                    <a:pt x="457105" y="665346"/>
                  </a:cubicBezTo>
                  <a:cubicBezTo>
                    <a:pt x="464573" y="641450"/>
                    <a:pt x="459345" y="623529"/>
                    <a:pt x="441424" y="608594"/>
                  </a:cubicBezTo>
                  <a:cubicBezTo>
                    <a:pt x="428729" y="597393"/>
                    <a:pt x="416781" y="582458"/>
                    <a:pt x="408567" y="565283"/>
                  </a:cubicBezTo>
                  <a:cubicBezTo>
                    <a:pt x="398113" y="542880"/>
                    <a:pt x="383925" y="521225"/>
                    <a:pt x="371230" y="500316"/>
                  </a:cubicBezTo>
                  <a:cubicBezTo>
                    <a:pt x="355548" y="475674"/>
                    <a:pt x="339120" y="450285"/>
                    <a:pt x="327919" y="422655"/>
                  </a:cubicBezTo>
                  <a:cubicBezTo>
                    <a:pt x="320452" y="403987"/>
                    <a:pt x="316718" y="386065"/>
                    <a:pt x="316718" y="367396"/>
                  </a:cubicBezTo>
                  <a:lnTo>
                    <a:pt x="316718" y="360676"/>
                  </a:lnTo>
                  <a:cubicBezTo>
                    <a:pt x="316718" y="339020"/>
                    <a:pt x="316718" y="318858"/>
                    <a:pt x="309250" y="297950"/>
                  </a:cubicBezTo>
                  <a:cubicBezTo>
                    <a:pt x="305517" y="286002"/>
                    <a:pt x="306264" y="273307"/>
                    <a:pt x="312984" y="261359"/>
                  </a:cubicBezTo>
                  <a:cubicBezTo>
                    <a:pt x="320452" y="247171"/>
                    <a:pt x="333146" y="237464"/>
                    <a:pt x="348828" y="232983"/>
                  </a:cubicBezTo>
                  <a:cubicBezTo>
                    <a:pt x="360776" y="229996"/>
                    <a:pt x="365256" y="225516"/>
                    <a:pt x="368990" y="214315"/>
                  </a:cubicBezTo>
                  <a:cubicBezTo>
                    <a:pt x="392139" y="137400"/>
                    <a:pt x="444411" y="85128"/>
                    <a:pt x="521325" y="59739"/>
                  </a:cubicBezTo>
                  <a:cubicBezTo>
                    <a:pt x="522072" y="59739"/>
                    <a:pt x="545967" y="51525"/>
                    <a:pt x="575090" y="48538"/>
                  </a:cubicBezTo>
                  <a:cubicBezTo>
                    <a:pt x="575090" y="40324"/>
                    <a:pt x="575090" y="31363"/>
                    <a:pt x="575090" y="21655"/>
                  </a:cubicBezTo>
                  <a:cubicBezTo>
                    <a:pt x="575090" y="13441"/>
                    <a:pt x="577330" y="7467"/>
                    <a:pt x="581064" y="3734"/>
                  </a:cubicBezTo>
                  <a:cubicBezTo>
                    <a:pt x="584798" y="1493"/>
                    <a:pt x="589278" y="0"/>
                    <a:pt x="595252" y="0"/>
                  </a:cubicBezTo>
                  <a:cubicBezTo>
                    <a:pt x="602720" y="747"/>
                    <a:pt x="611681" y="4480"/>
                    <a:pt x="611681" y="21655"/>
                  </a:cubicBezTo>
                  <a:cubicBezTo>
                    <a:pt x="611681" y="30616"/>
                    <a:pt x="611681" y="39577"/>
                    <a:pt x="611681" y="48538"/>
                  </a:cubicBezTo>
                  <a:cubicBezTo>
                    <a:pt x="623628" y="50032"/>
                    <a:pt x="646777" y="53019"/>
                    <a:pt x="664699" y="59739"/>
                  </a:cubicBezTo>
                  <a:cubicBezTo>
                    <a:pt x="743107" y="85875"/>
                    <a:pt x="795379" y="138147"/>
                    <a:pt x="820021" y="215808"/>
                  </a:cubicBezTo>
                  <a:cubicBezTo>
                    <a:pt x="823008" y="225516"/>
                    <a:pt x="827489" y="229249"/>
                    <a:pt x="837196" y="232236"/>
                  </a:cubicBezTo>
                  <a:cubicBezTo>
                    <a:pt x="854371" y="236717"/>
                    <a:pt x="867813" y="247171"/>
                    <a:pt x="876027" y="261359"/>
                  </a:cubicBezTo>
                  <a:cubicBezTo>
                    <a:pt x="882747" y="274054"/>
                    <a:pt x="883494" y="288989"/>
                    <a:pt x="879014" y="302430"/>
                  </a:cubicBezTo>
                  <a:cubicBezTo>
                    <a:pt x="873040" y="319605"/>
                    <a:pt x="872293" y="336033"/>
                    <a:pt x="872293" y="353955"/>
                  </a:cubicBezTo>
                  <a:cubicBezTo>
                    <a:pt x="872293" y="358436"/>
                    <a:pt x="872293" y="362916"/>
                    <a:pt x="872293" y="367396"/>
                  </a:cubicBezTo>
                  <a:cubicBezTo>
                    <a:pt x="870800" y="413694"/>
                    <a:pt x="852878" y="456259"/>
                    <a:pt x="820021" y="493596"/>
                  </a:cubicBezTo>
                  <a:cubicBezTo>
                    <a:pt x="816288" y="498076"/>
                    <a:pt x="812554" y="503303"/>
                    <a:pt x="810314" y="510024"/>
                  </a:cubicBezTo>
                  <a:cubicBezTo>
                    <a:pt x="793885" y="550348"/>
                    <a:pt x="771483" y="585445"/>
                    <a:pt x="744600" y="613821"/>
                  </a:cubicBezTo>
                  <a:cubicBezTo>
                    <a:pt x="736386" y="622035"/>
                    <a:pt x="734893" y="628756"/>
                    <a:pt x="737133" y="639210"/>
                  </a:cubicBezTo>
                  <a:cubicBezTo>
                    <a:pt x="740867" y="653398"/>
                    <a:pt x="743107" y="668333"/>
                    <a:pt x="745347" y="683268"/>
                  </a:cubicBezTo>
                  <a:cubicBezTo>
                    <a:pt x="746094" y="688495"/>
                    <a:pt x="746841" y="693722"/>
                    <a:pt x="747587" y="698949"/>
                  </a:cubicBezTo>
                  <a:cubicBezTo>
                    <a:pt x="749828" y="710897"/>
                    <a:pt x="787911" y="740020"/>
                    <a:pt x="808820" y="755702"/>
                  </a:cubicBezTo>
                  <a:cubicBezTo>
                    <a:pt x="816288" y="761676"/>
                    <a:pt x="822261" y="766156"/>
                    <a:pt x="825995" y="769143"/>
                  </a:cubicBezTo>
                  <a:cubicBezTo>
                    <a:pt x="857358" y="752715"/>
                    <a:pt x="888721" y="736286"/>
                    <a:pt x="919338" y="720605"/>
                  </a:cubicBezTo>
                  <a:lnTo>
                    <a:pt x="959662" y="699696"/>
                  </a:lnTo>
                  <a:cubicBezTo>
                    <a:pt x="973103" y="692975"/>
                    <a:pt x="988785" y="688495"/>
                    <a:pt x="999239" y="689242"/>
                  </a:cubicBezTo>
                  <a:cubicBezTo>
                    <a:pt x="1023881" y="689242"/>
                    <a:pt x="1042550" y="693722"/>
                    <a:pt x="1059725" y="703430"/>
                  </a:cubicBezTo>
                  <a:cubicBezTo>
                    <a:pt x="1117224" y="734046"/>
                    <a:pt x="1176217" y="766156"/>
                    <a:pt x="1236703" y="796772"/>
                  </a:cubicBezTo>
                  <a:cubicBezTo>
                    <a:pt x="1257611" y="807973"/>
                    <a:pt x="1264332" y="820668"/>
                    <a:pt x="1259852" y="843070"/>
                  </a:cubicBezTo>
                  <a:cubicBezTo>
                    <a:pt x="1255371" y="863979"/>
                    <a:pt x="1253131" y="885634"/>
                    <a:pt x="1250144" y="906543"/>
                  </a:cubicBezTo>
                  <a:cubicBezTo>
                    <a:pt x="1247157" y="927452"/>
                    <a:pt x="1244170" y="949107"/>
                    <a:pt x="1240436" y="970016"/>
                  </a:cubicBezTo>
                  <a:cubicBezTo>
                    <a:pt x="1222515" y="1061865"/>
                    <a:pt x="1171736" y="1133552"/>
                    <a:pt x="1090341" y="1181344"/>
                  </a:cubicBezTo>
                  <a:cubicBezTo>
                    <a:pt x="1080634" y="1187318"/>
                    <a:pt x="1070179" y="1193292"/>
                    <a:pt x="1059725" y="1198519"/>
                  </a:cubicBezTo>
                  <a:cubicBezTo>
                    <a:pt x="1047030" y="1205986"/>
                    <a:pt x="1033589" y="1213454"/>
                    <a:pt x="1020148" y="1221668"/>
                  </a:cubicBezTo>
                  <a:cubicBezTo>
                    <a:pt x="1009693" y="1227642"/>
                    <a:pt x="1000732" y="1228389"/>
                    <a:pt x="991025" y="1221668"/>
                  </a:cubicBezTo>
                  <a:cubicBezTo>
                    <a:pt x="979824" y="1214947"/>
                    <a:pt x="968623" y="1208227"/>
                    <a:pt x="957421" y="1202253"/>
                  </a:cubicBezTo>
                  <a:cubicBezTo>
                    <a:pt x="942487" y="1193292"/>
                    <a:pt x="926805" y="1185078"/>
                    <a:pt x="911870" y="1175370"/>
                  </a:cubicBezTo>
                  <a:cubicBezTo>
                    <a:pt x="874533" y="1151474"/>
                    <a:pt x="844664" y="1123098"/>
                    <a:pt x="820768" y="1089495"/>
                  </a:cubicBezTo>
                  <a:cubicBezTo>
                    <a:pt x="770736" y="1089495"/>
                    <a:pt x="710997" y="1089495"/>
                    <a:pt x="649018" y="1089495"/>
                  </a:cubicBezTo>
                  <a:cubicBezTo>
                    <a:pt x="563889" y="1089495"/>
                    <a:pt x="475774" y="1089495"/>
                    <a:pt x="407820" y="1089495"/>
                  </a:cubicBezTo>
                  <a:cubicBezTo>
                    <a:pt x="374217" y="1089495"/>
                    <a:pt x="353308" y="1111150"/>
                    <a:pt x="352561" y="1145500"/>
                  </a:cubicBezTo>
                  <a:cubicBezTo>
                    <a:pt x="352561" y="1155208"/>
                    <a:pt x="352561" y="1176863"/>
                    <a:pt x="352561" y="1199266"/>
                  </a:cubicBezTo>
                  <a:cubicBezTo>
                    <a:pt x="352561" y="1223908"/>
                    <a:pt x="352561" y="1249297"/>
                    <a:pt x="352561" y="1262739"/>
                  </a:cubicBezTo>
                  <a:cubicBezTo>
                    <a:pt x="396619" y="1262739"/>
                    <a:pt x="439930" y="1262739"/>
                    <a:pt x="483241" y="1262739"/>
                  </a:cubicBezTo>
                  <a:lnTo>
                    <a:pt x="483241" y="1270206"/>
                  </a:lnTo>
                  <a:cubicBezTo>
                    <a:pt x="442917" y="1267966"/>
                    <a:pt x="405580" y="1267966"/>
                    <a:pt x="368243" y="1267966"/>
                  </a:cubicBezTo>
                  <a:close/>
                  <a:moveTo>
                    <a:pt x="258472" y="1260498"/>
                  </a:moveTo>
                  <a:lnTo>
                    <a:pt x="310744" y="1260498"/>
                  </a:lnTo>
                  <a:cubicBezTo>
                    <a:pt x="321198" y="1260498"/>
                    <a:pt x="330906" y="1260498"/>
                    <a:pt x="341360" y="1260498"/>
                  </a:cubicBezTo>
                  <a:cubicBezTo>
                    <a:pt x="341360" y="1247804"/>
                    <a:pt x="341360" y="1222415"/>
                    <a:pt x="341360" y="1197025"/>
                  </a:cubicBezTo>
                  <a:cubicBezTo>
                    <a:pt x="341360" y="1174623"/>
                    <a:pt x="341360" y="1152968"/>
                    <a:pt x="341360" y="1143260"/>
                  </a:cubicBezTo>
                  <a:cubicBezTo>
                    <a:pt x="342107" y="1105176"/>
                    <a:pt x="366750" y="1080534"/>
                    <a:pt x="404087" y="1079787"/>
                  </a:cubicBezTo>
                  <a:cubicBezTo>
                    <a:pt x="472040" y="1079787"/>
                    <a:pt x="560155" y="1079787"/>
                    <a:pt x="645284" y="1079787"/>
                  </a:cubicBezTo>
                  <a:cubicBezTo>
                    <a:pt x="705023" y="1079787"/>
                    <a:pt x="763269" y="1079787"/>
                    <a:pt x="811807" y="1079787"/>
                  </a:cubicBezTo>
                  <a:cubicBezTo>
                    <a:pt x="796126" y="1055891"/>
                    <a:pt x="783431" y="1029009"/>
                    <a:pt x="775217" y="1000633"/>
                  </a:cubicBezTo>
                  <a:cubicBezTo>
                    <a:pt x="743107" y="1000633"/>
                    <a:pt x="704276" y="1000633"/>
                    <a:pt x="663206" y="1000633"/>
                  </a:cubicBezTo>
                  <a:cubicBezTo>
                    <a:pt x="585545" y="1000633"/>
                    <a:pt x="496682" y="1000633"/>
                    <a:pt x="436196" y="1000633"/>
                  </a:cubicBezTo>
                  <a:cubicBezTo>
                    <a:pt x="374217" y="1000633"/>
                    <a:pt x="324932" y="960309"/>
                    <a:pt x="312237" y="898329"/>
                  </a:cubicBezTo>
                  <a:cubicBezTo>
                    <a:pt x="309250" y="884141"/>
                    <a:pt x="309997" y="819175"/>
                    <a:pt x="309997" y="804240"/>
                  </a:cubicBezTo>
                  <a:cubicBezTo>
                    <a:pt x="287595" y="814694"/>
                    <a:pt x="264446" y="825149"/>
                    <a:pt x="242791" y="835603"/>
                  </a:cubicBezTo>
                  <a:cubicBezTo>
                    <a:pt x="236070" y="838590"/>
                    <a:pt x="229349" y="841577"/>
                    <a:pt x="222629" y="845310"/>
                  </a:cubicBezTo>
                  <a:cubicBezTo>
                    <a:pt x="222629" y="884141"/>
                    <a:pt x="222629" y="957322"/>
                    <a:pt x="222629" y="1011087"/>
                  </a:cubicBezTo>
                  <a:lnTo>
                    <a:pt x="222629" y="1056638"/>
                  </a:lnTo>
                  <a:cubicBezTo>
                    <a:pt x="222629" y="1070080"/>
                    <a:pt x="222629" y="1087255"/>
                    <a:pt x="222629" y="1107417"/>
                  </a:cubicBezTo>
                  <a:cubicBezTo>
                    <a:pt x="222629" y="1159688"/>
                    <a:pt x="222629" y="1223908"/>
                    <a:pt x="222629" y="1261992"/>
                  </a:cubicBezTo>
                  <a:lnTo>
                    <a:pt x="258472" y="1260498"/>
                  </a:lnTo>
                  <a:lnTo>
                    <a:pt x="258472" y="1260498"/>
                  </a:lnTo>
                  <a:close/>
                  <a:moveTo>
                    <a:pt x="215161" y="847551"/>
                  </a:moveTo>
                  <a:cubicBezTo>
                    <a:pt x="189772" y="859499"/>
                    <a:pt x="164383" y="871446"/>
                    <a:pt x="138994" y="882648"/>
                  </a:cubicBezTo>
                  <a:cubicBezTo>
                    <a:pt x="101657" y="899823"/>
                    <a:pt x="79254" y="927452"/>
                    <a:pt x="69547" y="967029"/>
                  </a:cubicBezTo>
                  <a:cubicBezTo>
                    <a:pt x="58346" y="1017061"/>
                    <a:pt x="46398" y="1067092"/>
                    <a:pt x="34450" y="1117124"/>
                  </a:cubicBezTo>
                  <a:cubicBezTo>
                    <a:pt x="25489" y="1154461"/>
                    <a:pt x="17275" y="1191798"/>
                    <a:pt x="8314" y="1229135"/>
                  </a:cubicBezTo>
                  <a:cubicBezTo>
                    <a:pt x="5327" y="1242577"/>
                    <a:pt x="5327" y="1250044"/>
                    <a:pt x="8314" y="1254524"/>
                  </a:cubicBezTo>
                  <a:cubicBezTo>
                    <a:pt x="11301" y="1258258"/>
                    <a:pt x="18768" y="1259752"/>
                    <a:pt x="32210" y="1259752"/>
                  </a:cubicBezTo>
                  <a:cubicBezTo>
                    <a:pt x="85228" y="1259752"/>
                    <a:pt x="138247" y="1259752"/>
                    <a:pt x="191265" y="1259752"/>
                  </a:cubicBezTo>
                  <a:lnTo>
                    <a:pt x="215161" y="1259752"/>
                  </a:lnTo>
                  <a:cubicBezTo>
                    <a:pt x="214414" y="1221668"/>
                    <a:pt x="215161" y="1157448"/>
                    <a:pt x="215161" y="1105176"/>
                  </a:cubicBezTo>
                  <a:cubicBezTo>
                    <a:pt x="215161" y="1085761"/>
                    <a:pt x="215161" y="1067839"/>
                    <a:pt x="215161" y="1054398"/>
                  </a:cubicBezTo>
                  <a:lnTo>
                    <a:pt x="215161" y="1008847"/>
                  </a:lnTo>
                  <a:cubicBezTo>
                    <a:pt x="215161" y="958068"/>
                    <a:pt x="215161" y="887128"/>
                    <a:pt x="215161" y="847551"/>
                  </a:cubicBezTo>
                  <a:close/>
                  <a:moveTo>
                    <a:pt x="995505" y="693722"/>
                  </a:moveTo>
                  <a:cubicBezTo>
                    <a:pt x="988038" y="693722"/>
                    <a:pt x="974597" y="695962"/>
                    <a:pt x="960409" y="703430"/>
                  </a:cubicBezTo>
                  <a:lnTo>
                    <a:pt x="920084" y="724339"/>
                  </a:lnTo>
                  <a:cubicBezTo>
                    <a:pt x="871546" y="749728"/>
                    <a:pt x="821515" y="775864"/>
                    <a:pt x="772230" y="801253"/>
                  </a:cubicBezTo>
                  <a:cubicBezTo>
                    <a:pt x="756548" y="809467"/>
                    <a:pt x="752068" y="819175"/>
                    <a:pt x="755055" y="836350"/>
                  </a:cubicBezTo>
                  <a:cubicBezTo>
                    <a:pt x="761029" y="872940"/>
                    <a:pt x="766256" y="910277"/>
                    <a:pt x="771483" y="945374"/>
                  </a:cubicBezTo>
                  <a:cubicBezTo>
                    <a:pt x="784924" y="1040210"/>
                    <a:pt x="832716" y="1114137"/>
                    <a:pt x="912617" y="1165662"/>
                  </a:cubicBezTo>
                  <a:cubicBezTo>
                    <a:pt x="927552" y="1175370"/>
                    <a:pt x="943233" y="1184331"/>
                    <a:pt x="958168" y="1192545"/>
                  </a:cubicBezTo>
                  <a:cubicBezTo>
                    <a:pt x="969369" y="1198519"/>
                    <a:pt x="980570" y="1205240"/>
                    <a:pt x="991772" y="1211960"/>
                  </a:cubicBezTo>
                  <a:cubicBezTo>
                    <a:pt x="999239" y="1216441"/>
                    <a:pt x="1005213" y="1216441"/>
                    <a:pt x="1013427" y="1211960"/>
                  </a:cubicBezTo>
                  <a:cubicBezTo>
                    <a:pt x="1026122" y="1203746"/>
                    <a:pt x="1039563" y="1196279"/>
                    <a:pt x="1053004" y="1188811"/>
                  </a:cubicBezTo>
                  <a:cubicBezTo>
                    <a:pt x="1062712" y="1182837"/>
                    <a:pt x="1073166" y="1177610"/>
                    <a:pt x="1082874" y="1171636"/>
                  </a:cubicBezTo>
                  <a:cubicBezTo>
                    <a:pt x="1162775" y="1124592"/>
                    <a:pt x="1212060" y="1055145"/>
                    <a:pt x="1229235" y="965536"/>
                  </a:cubicBezTo>
                  <a:cubicBezTo>
                    <a:pt x="1232969" y="944627"/>
                    <a:pt x="1235956" y="922972"/>
                    <a:pt x="1238943" y="902810"/>
                  </a:cubicBezTo>
                  <a:cubicBezTo>
                    <a:pt x="1241930" y="881901"/>
                    <a:pt x="1244917" y="859499"/>
                    <a:pt x="1248650" y="838590"/>
                  </a:cubicBezTo>
                  <a:cubicBezTo>
                    <a:pt x="1252384" y="819921"/>
                    <a:pt x="1247157" y="809467"/>
                    <a:pt x="1229982" y="800506"/>
                  </a:cubicBezTo>
                  <a:cubicBezTo>
                    <a:pt x="1169496" y="769143"/>
                    <a:pt x="1110503" y="737780"/>
                    <a:pt x="1053004" y="706417"/>
                  </a:cubicBezTo>
                  <a:cubicBezTo>
                    <a:pt x="1036576" y="697456"/>
                    <a:pt x="1019401" y="693722"/>
                    <a:pt x="995505" y="693722"/>
                  </a:cubicBezTo>
                  <a:lnTo>
                    <a:pt x="995505" y="693722"/>
                  </a:lnTo>
                  <a:cubicBezTo>
                    <a:pt x="996252" y="693722"/>
                    <a:pt x="996252" y="693722"/>
                    <a:pt x="995505" y="693722"/>
                  </a:cubicBezTo>
                  <a:close/>
                  <a:moveTo>
                    <a:pt x="316718" y="800506"/>
                  </a:moveTo>
                  <a:lnTo>
                    <a:pt x="318211" y="800506"/>
                  </a:lnTo>
                  <a:cubicBezTo>
                    <a:pt x="318211" y="821415"/>
                    <a:pt x="317465" y="884141"/>
                    <a:pt x="320452" y="896089"/>
                  </a:cubicBezTo>
                  <a:cubicBezTo>
                    <a:pt x="333146" y="954335"/>
                    <a:pt x="378697" y="992418"/>
                    <a:pt x="437690" y="993165"/>
                  </a:cubicBezTo>
                  <a:cubicBezTo>
                    <a:pt x="498923" y="993165"/>
                    <a:pt x="587038" y="993165"/>
                    <a:pt x="664699" y="993165"/>
                  </a:cubicBezTo>
                  <a:cubicBezTo>
                    <a:pt x="705023" y="993165"/>
                    <a:pt x="743107" y="993165"/>
                    <a:pt x="774470" y="993165"/>
                  </a:cubicBezTo>
                  <a:cubicBezTo>
                    <a:pt x="769990" y="978230"/>
                    <a:pt x="767003" y="963296"/>
                    <a:pt x="764762" y="946867"/>
                  </a:cubicBezTo>
                  <a:cubicBezTo>
                    <a:pt x="759535" y="911024"/>
                    <a:pt x="754308" y="874433"/>
                    <a:pt x="748334" y="837843"/>
                  </a:cubicBezTo>
                  <a:cubicBezTo>
                    <a:pt x="744600" y="817681"/>
                    <a:pt x="751321" y="804240"/>
                    <a:pt x="769990" y="794532"/>
                  </a:cubicBezTo>
                  <a:cubicBezTo>
                    <a:pt x="785671" y="786318"/>
                    <a:pt x="801353" y="778104"/>
                    <a:pt x="817034" y="769890"/>
                  </a:cubicBezTo>
                  <a:cubicBezTo>
                    <a:pt x="813301" y="766903"/>
                    <a:pt x="808073" y="763169"/>
                    <a:pt x="802846" y="758689"/>
                  </a:cubicBezTo>
                  <a:cubicBezTo>
                    <a:pt x="770736" y="734046"/>
                    <a:pt x="740867" y="710150"/>
                    <a:pt x="738626" y="696709"/>
                  </a:cubicBezTo>
                  <a:cubicBezTo>
                    <a:pt x="737880" y="691482"/>
                    <a:pt x="737133" y="686255"/>
                    <a:pt x="736386" y="681028"/>
                  </a:cubicBezTo>
                  <a:cubicBezTo>
                    <a:pt x="734146" y="666839"/>
                    <a:pt x="731906" y="651905"/>
                    <a:pt x="728919" y="637717"/>
                  </a:cubicBezTo>
                  <a:cubicBezTo>
                    <a:pt x="725932" y="625022"/>
                    <a:pt x="728919" y="616061"/>
                    <a:pt x="738626" y="605607"/>
                  </a:cubicBezTo>
                  <a:cubicBezTo>
                    <a:pt x="764762" y="577977"/>
                    <a:pt x="786418" y="543627"/>
                    <a:pt x="802846" y="504050"/>
                  </a:cubicBezTo>
                  <a:cubicBezTo>
                    <a:pt x="805833" y="496583"/>
                    <a:pt x="809567" y="490609"/>
                    <a:pt x="814047" y="485381"/>
                  </a:cubicBezTo>
                  <a:cubicBezTo>
                    <a:pt x="846157" y="449538"/>
                    <a:pt x="862585" y="408467"/>
                    <a:pt x="864826" y="363663"/>
                  </a:cubicBezTo>
                  <a:cubicBezTo>
                    <a:pt x="864826" y="359182"/>
                    <a:pt x="864826" y="354702"/>
                    <a:pt x="864826" y="350968"/>
                  </a:cubicBezTo>
                  <a:cubicBezTo>
                    <a:pt x="864826" y="336033"/>
                    <a:pt x="865572" y="319605"/>
                    <a:pt x="870053" y="303923"/>
                  </a:cubicBezTo>
                  <a:cubicBezTo>
                    <a:pt x="847651" y="306164"/>
                    <a:pt x="805086" y="309151"/>
                    <a:pt x="769990" y="311391"/>
                  </a:cubicBezTo>
                  <a:cubicBezTo>
                    <a:pt x="755055" y="312138"/>
                    <a:pt x="741613" y="312884"/>
                    <a:pt x="732653" y="313631"/>
                  </a:cubicBezTo>
                  <a:lnTo>
                    <a:pt x="720705" y="314378"/>
                  </a:lnTo>
                  <a:cubicBezTo>
                    <a:pt x="678140" y="317365"/>
                    <a:pt x="637816" y="320352"/>
                    <a:pt x="603466" y="319605"/>
                  </a:cubicBezTo>
                  <a:cubicBezTo>
                    <a:pt x="601973" y="319605"/>
                    <a:pt x="600479" y="319605"/>
                    <a:pt x="598986" y="319605"/>
                  </a:cubicBezTo>
                  <a:cubicBezTo>
                    <a:pt x="519085" y="319605"/>
                    <a:pt x="393632" y="314378"/>
                    <a:pt x="319705" y="306164"/>
                  </a:cubicBezTo>
                  <a:cubicBezTo>
                    <a:pt x="323439" y="324085"/>
                    <a:pt x="323439" y="341261"/>
                    <a:pt x="324185" y="358436"/>
                  </a:cubicBezTo>
                  <a:lnTo>
                    <a:pt x="324185" y="365156"/>
                  </a:lnTo>
                  <a:cubicBezTo>
                    <a:pt x="324185" y="383078"/>
                    <a:pt x="327919" y="400253"/>
                    <a:pt x="335386" y="417428"/>
                  </a:cubicBezTo>
                  <a:cubicBezTo>
                    <a:pt x="346588" y="444311"/>
                    <a:pt x="363016" y="469700"/>
                    <a:pt x="377951" y="494342"/>
                  </a:cubicBezTo>
                  <a:cubicBezTo>
                    <a:pt x="391392" y="515251"/>
                    <a:pt x="405580" y="536907"/>
                    <a:pt x="416034" y="560056"/>
                  </a:cubicBezTo>
                  <a:cubicBezTo>
                    <a:pt x="423502" y="576484"/>
                    <a:pt x="434703" y="590672"/>
                    <a:pt x="446651" y="601126"/>
                  </a:cubicBezTo>
                  <a:cubicBezTo>
                    <a:pt x="467560" y="618301"/>
                    <a:pt x="472787" y="639210"/>
                    <a:pt x="464573" y="665346"/>
                  </a:cubicBezTo>
                  <a:cubicBezTo>
                    <a:pt x="463079" y="669080"/>
                    <a:pt x="462332" y="673560"/>
                    <a:pt x="461586" y="678041"/>
                  </a:cubicBezTo>
                  <a:cubicBezTo>
                    <a:pt x="459345" y="717618"/>
                    <a:pt x="438437" y="745247"/>
                    <a:pt x="396619" y="763916"/>
                  </a:cubicBezTo>
                  <a:cubicBezTo>
                    <a:pt x="368990" y="776610"/>
                    <a:pt x="342854" y="788558"/>
                    <a:pt x="316718" y="800506"/>
                  </a:cubicBezTo>
                  <a:close/>
                  <a:moveTo>
                    <a:pt x="601973" y="313631"/>
                  </a:moveTo>
                  <a:cubicBezTo>
                    <a:pt x="635576" y="315125"/>
                    <a:pt x="675900" y="312138"/>
                    <a:pt x="718464" y="308404"/>
                  </a:cubicBezTo>
                  <a:lnTo>
                    <a:pt x="730412" y="307657"/>
                  </a:lnTo>
                  <a:cubicBezTo>
                    <a:pt x="739373" y="306910"/>
                    <a:pt x="752815" y="306164"/>
                    <a:pt x="767749" y="305417"/>
                  </a:cubicBezTo>
                  <a:cubicBezTo>
                    <a:pt x="804340" y="303177"/>
                    <a:pt x="849144" y="300190"/>
                    <a:pt x="870053" y="297950"/>
                  </a:cubicBezTo>
                  <a:lnTo>
                    <a:pt x="870053" y="298696"/>
                  </a:lnTo>
                  <a:cubicBezTo>
                    <a:pt x="870053" y="298696"/>
                    <a:pt x="870053" y="298696"/>
                    <a:pt x="870053" y="298696"/>
                  </a:cubicBezTo>
                  <a:cubicBezTo>
                    <a:pt x="874533" y="286748"/>
                    <a:pt x="873787" y="274801"/>
                    <a:pt x="867813" y="263599"/>
                  </a:cubicBezTo>
                  <a:cubicBezTo>
                    <a:pt x="861092" y="251652"/>
                    <a:pt x="849144" y="241944"/>
                    <a:pt x="834209" y="238210"/>
                  </a:cubicBezTo>
                  <a:cubicBezTo>
                    <a:pt x="820021" y="234477"/>
                    <a:pt x="815541" y="227756"/>
                    <a:pt x="811807" y="217302"/>
                  </a:cubicBezTo>
                  <a:cubicBezTo>
                    <a:pt x="787911" y="142627"/>
                    <a:pt x="737133" y="91849"/>
                    <a:pt x="661712" y="66460"/>
                  </a:cubicBezTo>
                  <a:cubicBezTo>
                    <a:pt x="644537" y="60486"/>
                    <a:pt x="622882" y="57499"/>
                    <a:pt x="610934" y="56006"/>
                  </a:cubicBezTo>
                  <a:lnTo>
                    <a:pt x="610934" y="78408"/>
                  </a:lnTo>
                  <a:cubicBezTo>
                    <a:pt x="610934" y="88862"/>
                    <a:pt x="610934" y="100063"/>
                    <a:pt x="610934" y="110518"/>
                  </a:cubicBezTo>
                  <a:cubicBezTo>
                    <a:pt x="610934" y="128439"/>
                    <a:pt x="599733" y="130680"/>
                    <a:pt x="593012" y="131426"/>
                  </a:cubicBezTo>
                  <a:cubicBezTo>
                    <a:pt x="587785" y="131426"/>
                    <a:pt x="583304" y="129933"/>
                    <a:pt x="580317" y="126946"/>
                  </a:cubicBezTo>
                  <a:cubicBezTo>
                    <a:pt x="576584" y="123212"/>
                    <a:pt x="575090" y="117985"/>
                    <a:pt x="574343" y="110518"/>
                  </a:cubicBezTo>
                  <a:cubicBezTo>
                    <a:pt x="574343" y="93343"/>
                    <a:pt x="574343" y="75421"/>
                    <a:pt x="574343" y="55259"/>
                  </a:cubicBezTo>
                  <a:cubicBezTo>
                    <a:pt x="547461" y="58993"/>
                    <a:pt x="524312" y="67207"/>
                    <a:pt x="523565" y="67207"/>
                  </a:cubicBezTo>
                  <a:cubicBezTo>
                    <a:pt x="448891" y="91849"/>
                    <a:pt x="398113" y="141881"/>
                    <a:pt x="374217" y="216555"/>
                  </a:cubicBezTo>
                  <a:cubicBezTo>
                    <a:pt x="369736" y="229996"/>
                    <a:pt x="363016" y="236717"/>
                    <a:pt x="348828" y="240451"/>
                  </a:cubicBezTo>
                  <a:cubicBezTo>
                    <a:pt x="335386" y="244184"/>
                    <a:pt x="324185" y="253145"/>
                    <a:pt x="317465" y="265093"/>
                  </a:cubicBezTo>
                  <a:cubicBezTo>
                    <a:pt x="312237" y="274801"/>
                    <a:pt x="310744" y="286002"/>
                    <a:pt x="314478" y="295709"/>
                  </a:cubicBezTo>
                  <a:cubicBezTo>
                    <a:pt x="315224" y="297203"/>
                    <a:pt x="315224" y="298696"/>
                    <a:pt x="315971" y="300190"/>
                  </a:cubicBezTo>
                  <a:cubicBezTo>
                    <a:pt x="390645" y="308404"/>
                    <a:pt x="521325" y="313631"/>
                    <a:pt x="601973" y="313631"/>
                  </a:cubicBezTo>
                  <a:close/>
                  <a:moveTo>
                    <a:pt x="593759" y="7467"/>
                  </a:moveTo>
                  <a:cubicBezTo>
                    <a:pt x="590772" y="7467"/>
                    <a:pt x="588532" y="8214"/>
                    <a:pt x="587038" y="9708"/>
                  </a:cubicBezTo>
                  <a:cubicBezTo>
                    <a:pt x="584051" y="12695"/>
                    <a:pt x="583304" y="17922"/>
                    <a:pt x="583304" y="21655"/>
                  </a:cubicBezTo>
                  <a:cubicBezTo>
                    <a:pt x="583304" y="56006"/>
                    <a:pt x="583304" y="84382"/>
                    <a:pt x="583304" y="110518"/>
                  </a:cubicBezTo>
                  <a:cubicBezTo>
                    <a:pt x="583304" y="114251"/>
                    <a:pt x="584051" y="118732"/>
                    <a:pt x="586291" y="121719"/>
                  </a:cubicBezTo>
                  <a:cubicBezTo>
                    <a:pt x="587785" y="123212"/>
                    <a:pt x="590025" y="123959"/>
                    <a:pt x="593759" y="123959"/>
                  </a:cubicBezTo>
                  <a:cubicBezTo>
                    <a:pt x="598986" y="123959"/>
                    <a:pt x="604213" y="122465"/>
                    <a:pt x="604213" y="110518"/>
                  </a:cubicBezTo>
                  <a:cubicBezTo>
                    <a:pt x="604213" y="100063"/>
                    <a:pt x="604213" y="88862"/>
                    <a:pt x="604213" y="78408"/>
                  </a:cubicBezTo>
                  <a:lnTo>
                    <a:pt x="604213" y="61233"/>
                  </a:lnTo>
                  <a:lnTo>
                    <a:pt x="604213" y="61233"/>
                  </a:lnTo>
                  <a:lnTo>
                    <a:pt x="604213" y="52272"/>
                  </a:lnTo>
                  <a:cubicBezTo>
                    <a:pt x="604213" y="41817"/>
                    <a:pt x="604213" y="32110"/>
                    <a:pt x="604213" y="21655"/>
                  </a:cubicBezTo>
                  <a:cubicBezTo>
                    <a:pt x="604213" y="9708"/>
                    <a:pt x="598986" y="7467"/>
                    <a:pt x="594506" y="7467"/>
                  </a:cubicBezTo>
                  <a:cubicBezTo>
                    <a:pt x="594506" y="7467"/>
                    <a:pt x="593759" y="7467"/>
                    <a:pt x="593759" y="7467"/>
                  </a:cubicBezTo>
                  <a:close/>
                </a:path>
              </a:pathLst>
            </a:custGeom>
            <a:grpFill/>
            <a:ln w="7440" cap="flat">
              <a:solidFill>
                <a:schemeClr val="bg1"/>
              </a:solidFill>
              <a:prstDash val="solid"/>
              <a:miter/>
            </a:ln>
          </p:spPr>
          <p:txBody>
            <a:bodyPr rtlCol="0" anchor="ctr"/>
            <a:lstStyle/>
            <a:p>
              <a:endParaRPr lang="en-IN"/>
            </a:p>
          </p:txBody>
        </p:sp>
        <p:sp>
          <p:nvSpPr>
            <p:cNvPr id="85" name="Freeform: Shape 84">
              <a:extLst>
                <a:ext uri="{FF2B5EF4-FFF2-40B4-BE49-F238E27FC236}">
                  <a16:creationId xmlns:a16="http://schemas.microsoft.com/office/drawing/2014/main" id="{E8020439-0692-48E4-8F29-49553732FDAC}"/>
                </a:ext>
              </a:extLst>
            </p:cNvPr>
            <p:cNvSpPr/>
            <p:nvPr/>
          </p:nvSpPr>
          <p:spPr>
            <a:xfrm>
              <a:off x="6535140" y="5079689"/>
              <a:ext cx="36633" cy="36590"/>
            </a:xfrm>
            <a:custGeom>
              <a:avLst/>
              <a:gdLst>
                <a:gd name="connsiteX0" fmla="*/ 36634 w 36633"/>
                <a:gd name="connsiteY0" fmla="*/ 17922 h 36590"/>
                <a:gd name="connsiteX1" fmla="*/ 17219 w 36633"/>
                <a:gd name="connsiteY1" fmla="*/ 36590 h 36590"/>
                <a:gd name="connsiteX2" fmla="*/ 44 w 36633"/>
                <a:gd name="connsiteY2" fmla="*/ 18669 h 36590"/>
                <a:gd name="connsiteX3" fmla="*/ 19459 w 36633"/>
                <a:gd name="connsiteY3" fmla="*/ 0 h 36590"/>
                <a:gd name="connsiteX4" fmla="*/ 36634 w 36633"/>
                <a:gd name="connsiteY4" fmla="*/ 17922 h 3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33" h="36590">
                  <a:moveTo>
                    <a:pt x="36634" y="17922"/>
                  </a:moveTo>
                  <a:cubicBezTo>
                    <a:pt x="35140" y="29123"/>
                    <a:pt x="29166" y="36590"/>
                    <a:pt x="17219" y="36590"/>
                  </a:cubicBezTo>
                  <a:cubicBezTo>
                    <a:pt x="6017" y="36590"/>
                    <a:pt x="790" y="28376"/>
                    <a:pt x="44" y="18669"/>
                  </a:cubicBezTo>
                  <a:cubicBezTo>
                    <a:pt x="-703" y="6721"/>
                    <a:pt x="8258" y="747"/>
                    <a:pt x="19459" y="0"/>
                  </a:cubicBezTo>
                  <a:cubicBezTo>
                    <a:pt x="30660" y="0"/>
                    <a:pt x="35887" y="7467"/>
                    <a:pt x="36634" y="17922"/>
                  </a:cubicBezTo>
                  <a:close/>
                </a:path>
              </a:pathLst>
            </a:custGeom>
            <a:grpFill/>
            <a:ln w="7440" cap="flat">
              <a:solidFill>
                <a:schemeClr val="bg1"/>
              </a:solidFill>
              <a:prstDash val="solid"/>
              <a:miter/>
            </a:ln>
          </p:spPr>
          <p:txBody>
            <a:bodyPr rtlCol="0" anchor="ctr"/>
            <a:lstStyle/>
            <a:p>
              <a:endParaRPr lang="en-IN"/>
            </a:p>
          </p:txBody>
        </p:sp>
        <p:sp>
          <p:nvSpPr>
            <p:cNvPr id="86" name="Freeform: Shape 85">
              <a:extLst>
                <a:ext uri="{FF2B5EF4-FFF2-40B4-BE49-F238E27FC236}">
                  <a16:creationId xmlns:a16="http://schemas.microsoft.com/office/drawing/2014/main" id="{A63DAF57-0BCD-4CCF-9F9D-23B47F1797AF}"/>
                </a:ext>
              </a:extLst>
            </p:cNvPr>
            <p:cNvSpPr/>
            <p:nvPr/>
          </p:nvSpPr>
          <p:spPr>
            <a:xfrm>
              <a:off x="6735246" y="4573327"/>
              <a:ext cx="396827" cy="424220"/>
            </a:xfrm>
            <a:custGeom>
              <a:avLst/>
              <a:gdLst>
                <a:gd name="connsiteX0" fmla="*/ 197950 w 396827"/>
                <a:gd name="connsiteY0" fmla="*/ 424220 h 424220"/>
                <a:gd name="connsiteX1" fmla="*/ 169574 w 396827"/>
                <a:gd name="connsiteY1" fmla="*/ 411526 h 424220"/>
                <a:gd name="connsiteX2" fmla="*/ 144184 w 396827"/>
                <a:gd name="connsiteY2" fmla="*/ 396591 h 424220"/>
                <a:gd name="connsiteX3" fmla="*/ 10518 w 396827"/>
                <a:gd name="connsiteY3" fmla="*/ 192731 h 424220"/>
                <a:gd name="connsiteX4" fmla="*/ 810 w 396827"/>
                <a:gd name="connsiteY4" fmla="*/ 122537 h 424220"/>
                <a:gd name="connsiteX5" fmla="*/ 17239 w 396827"/>
                <a:gd name="connsiteY5" fmla="*/ 88187 h 424220"/>
                <a:gd name="connsiteX6" fmla="*/ 174054 w 396827"/>
                <a:gd name="connsiteY6" fmla="*/ 6046 h 424220"/>
                <a:gd name="connsiteX7" fmla="*/ 199443 w 396827"/>
                <a:gd name="connsiteY7" fmla="*/ 72 h 424220"/>
                <a:gd name="connsiteX8" fmla="*/ 202430 w 396827"/>
                <a:gd name="connsiteY8" fmla="*/ 72 h 424220"/>
                <a:gd name="connsiteX9" fmla="*/ 228566 w 396827"/>
                <a:gd name="connsiteY9" fmla="*/ 9033 h 424220"/>
                <a:gd name="connsiteX10" fmla="*/ 237527 w 396827"/>
                <a:gd name="connsiteY10" fmla="*/ 14260 h 424220"/>
                <a:gd name="connsiteX11" fmla="*/ 308467 w 396827"/>
                <a:gd name="connsiteY11" fmla="*/ 50850 h 424220"/>
                <a:gd name="connsiteX12" fmla="*/ 374181 w 396827"/>
                <a:gd name="connsiteY12" fmla="*/ 84453 h 424220"/>
                <a:gd name="connsiteX13" fmla="*/ 395836 w 396827"/>
                <a:gd name="connsiteY13" fmla="*/ 127018 h 424220"/>
                <a:gd name="connsiteX14" fmla="*/ 389115 w 396827"/>
                <a:gd name="connsiteY14" fmla="*/ 173316 h 424220"/>
                <a:gd name="connsiteX15" fmla="*/ 384635 w 396827"/>
                <a:gd name="connsiteY15" fmla="*/ 206919 h 424220"/>
                <a:gd name="connsiteX16" fmla="*/ 254702 w 396827"/>
                <a:gd name="connsiteY16" fmla="*/ 395844 h 424220"/>
                <a:gd name="connsiteX17" fmla="*/ 231553 w 396827"/>
                <a:gd name="connsiteY17" fmla="*/ 410032 h 424220"/>
                <a:gd name="connsiteX18" fmla="*/ 197950 w 396827"/>
                <a:gd name="connsiteY18" fmla="*/ 424220 h 424220"/>
                <a:gd name="connsiteX19" fmla="*/ 202430 w 396827"/>
                <a:gd name="connsiteY19" fmla="*/ 6792 h 424220"/>
                <a:gd name="connsiteX20" fmla="*/ 199443 w 396827"/>
                <a:gd name="connsiteY20" fmla="*/ 6792 h 424220"/>
                <a:gd name="connsiteX21" fmla="*/ 176294 w 396827"/>
                <a:gd name="connsiteY21" fmla="*/ 12020 h 424220"/>
                <a:gd name="connsiteX22" fmla="*/ 19479 w 396827"/>
                <a:gd name="connsiteY22" fmla="*/ 94161 h 424220"/>
                <a:gd name="connsiteX23" fmla="*/ 7531 w 396827"/>
                <a:gd name="connsiteY23" fmla="*/ 120297 h 424220"/>
                <a:gd name="connsiteX24" fmla="*/ 17239 w 396827"/>
                <a:gd name="connsiteY24" fmla="*/ 191237 h 424220"/>
                <a:gd name="connsiteX25" fmla="*/ 147171 w 396827"/>
                <a:gd name="connsiteY25" fmla="*/ 389870 h 424220"/>
                <a:gd name="connsiteX26" fmla="*/ 172561 w 396827"/>
                <a:gd name="connsiteY26" fmla="*/ 404805 h 424220"/>
                <a:gd name="connsiteX27" fmla="*/ 225579 w 396827"/>
                <a:gd name="connsiteY27" fmla="*/ 402565 h 424220"/>
                <a:gd name="connsiteX28" fmla="*/ 248728 w 396827"/>
                <a:gd name="connsiteY28" fmla="*/ 388377 h 424220"/>
                <a:gd name="connsiteX29" fmla="*/ 375674 w 396827"/>
                <a:gd name="connsiteY29" fmla="*/ 204679 h 424220"/>
                <a:gd name="connsiteX30" fmla="*/ 380155 w 396827"/>
                <a:gd name="connsiteY30" fmla="*/ 171075 h 424220"/>
                <a:gd name="connsiteX31" fmla="*/ 386875 w 396827"/>
                <a:gd name="connsiteY31" fmla="*/ 124777 h 424220"/>
                <a:gd name="connsiteX32" fmla="*/ 369700 w 396827"/>
                <a:gd name="connsiteY32" fmla="*/ 90427 h 424220"/>
                <a:gd name="connsiteX33" fmla="*/ 303987 w 396827"/>
                <a:gd name="connsiteY33" fmla="*/ 56824 h 424220"/>
                <a:gd name="connsiteX34" fmla="*/ 233047 w 396827"/>
                <a:gd name="connsiteY34" fmla="*/ 20234 h 424220"/>
                <a:gd name="connsiteX35" fmla="*/ 223339 w 396827"/>
                <a:gd name="connsiteY35" fmla="*/ 15007 h 424220"/>
                <a:gd name="connsiteX36" fmla="*/ 202430 w 396827"/>
                <a:gd name="connsiteY36" fmla="*/ 6792 h 42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6827" h="424220">
                  <a:moveTo>
                    <a:pt x="197950" y="424220"/>
                  </a:moveTo>
                  <a:cubicBezTo>
                    <a:pt x="190482" y="424220"/>
                    <a:pt x="183015" y="419740"/>
                    <a:pt x="169574" y="411526"/>
                  </a:cubicBezTo>
                  <a:cubicBezTo>
                    <a:pt x="162853" y="407792"/>
                    <a:pt x="154639" y="402565"/>
                    <a:pt x="144184" y="396591"/>
                  </a:cubicBezTo>
                  <a:cubicBezTo>
                    <a:pt x="65777" y="352533"/>
                    <a:pt x="20972" y="283833"/>
                    <a:pt x="10518" y="192731"/>
                  </a:cubicBezTo>
                  <a:cubicBezTo>
                    <a:pt x="7531" y="170329"/>
                    <a:pt x="4544" y="146433"/>
                    <a:pt x="810" y="122537"/>
                  </a:cubicBezTo>
                  <a:cubicBezTo>
                    <a:pt x="-2177" y="106109"/>
                    <a:pt x="3050" y="95655"/>
                    <a:pt x="17239" y="88187"/>
                  </a:cubicBezTo>
                  <a:cubicBezTo>
                    <a:pt x="69510" y="61304"/>
                    <a:pt x="121782" y="33675"/>
                    <a:pt x="174054" y="6046"/>
                  </a:cubicBezTo>
                  <a:cubicBezTo>
                    <a:pt x="181522" y="2312"/>
                    <a:pt x="189736" y="818"/>
                    <a:pt x="199443" y="72"/>
                  </a:cubicBezTo>
                  <a:lnTo>
                    <a:pt x="202430" y="72"/>
                  </a:lnTo>
                  <a:cubicBezTo>
                    <a:pt x="212138" y="-675"/>
                    <a:pt x="220352" y="4552"/>
                    <a:pt x="228566" y="9033"/>
                  </a:cubicBezTo>
                  <a:cubicBezTo>
                    <a:pt x="231553" y="10526"/>
                    <a:pt x="234540" y="12766"/>
                    <a:pt x="237527" y="14260"/>
                  </a:cubicBezTo>
                  <a:cubicBezTo>
                    <a:pt x="261423" y="26208"/>
                    <a:pt x="285318" y="38902"/>
                    <a:pt x="308467" y="50850"/>
                  </a:cubicBezTo>
                  <a:cubicBezTo>
                    <a:pt x="330123" y="62051"/>
                    <a:pt x="351778" y="73999"/>
                    <a:pt x="374181" y="84453"/>
                  </a:cubicBezTo>
                  <a:cubicBezTo>
                    <a:pt x="392849" y="94161"/>
                    <a:pt x="399570" y="106856"/>
                    <a:pt x="395836" y="127018"/>
                  </a:cubicBezTo>
                  <a:cubicBezTo>
                    <a:pt x="392849" y="141952"/>
                    <a:pt x="390609" y="157634"/>
                    <a:pt x="389115" y="173316"/>
                  </a:cubicBezTo>
                  <a:cubicBezTo>
                    <a:pt x="387622" y="184517"/>
                    <a:pt x="386128" y="195718"/>
                    <a:pt x="384635" y="206919"/>
                  </a:cubicBezTo>
                  <a:cubicBezTo>
                    <a:pt x="371194" y="290554"/>
                    <a:pt x="327883" y="354027"/>
                    <a:pt x="254702" y="395844"/>
                  </a:cubicBezTo>
                  <a:cubicBezTo>
                    <a:pt x="244994" y="401071"/>
                    <a:pt x="237527" y="406299"/>
                    <a:pt x="231553" y="410032"/>
                  </a:cubicBezTo>
                  <a:cubicBezTo>
                    <a:pt x="213631" y="419740"/>
                    <a:pt x="205417" y="424220"/>
                    <a:pt x="197950" y="424220"/>
                  </a:cubicBezTo>
                  <a:close/>
                  <a:moveTo>
                    <a:pt x="202430" y="6792"/>
                  </a:moveTo>
                  <a:lnTo>
                    <a:pt x="199443" y="6792"/>
                  </a:lnTo>
                  <a:cubicBezTo>
                    <a:pt x="190482" y="7539"/>
                    <a:pt x="183015" y="8286"/>
                    <a:pt x="176294" y="12020"/>
                  </a:cubicBezTo>
                  <a:cubicBezTo>
                    <a:pt x="124022" y="39649"/>
                    <a:pt x="71751" y="66532"/>
                    <a:pt x="19479" y="94161"/>
                  </a:cubicBezTo>
                  <a:cubicBezTo>
                    <a:pt x="8278" y="100135"/>
                    <a:pt x="5291" y="107602"/>
                    <a:pt x="7531" y="120297"/>
                  </a:cubicBezTo>
                  <a:cubicBezTo>
                    <a:pt x="12011" y="144193"/>
                    <a:pt x="14998" y="168835"/>
                    <a:pt x="17239" y="191237"/>
                  </a:cubicBezTo>
                  <a:cubicBezTo>
                    <a:pt x="27693" y="280100"/>
                    <a:pt x="71751" y="346559"/>
                    <a:pt x="147171" y="389870"/>
                  </a:cubicBezTo>
                  <a:cubicBezTo>
                    <a:pt x="157626" y="395844"/>
                    <a:pt x="165840" y="401071"/>
                    <a:pt x="172561" y="404805"/>
                  </a:cubicBezTo>
                  <a:cubicBezTo>
                    <a:pt x="197203" y="419740"/>
                    <a:pt x="197203" y="419740"/>
                    <a:pt x="225579" y="402565"/>
                  </a:cubicBezTo>
                  <a:cubicBezTo>
                    <a:pt x="231553" y="398831"/>
                    <a:pt x="239767" y="394351"/>
                    <a:pt x="248728" y="388377"/>
                  </a:cubicBezTo>
                  <a:cubicBezTo>
                    <a:pt x="319669" y="347306"/>
                    <a:pt x="362233" y="285327"/>
                    <a:pt x="375674" y="204679"/>
                  </a:cubicBezTo>
                  <a:cubicBezTo>
                    <a:pt x="377168" y="193478"/>
                    <a:pt x="378661" y="182276"/>
                    <a:pt x="380155" y="171075"/>
                  </a:cubicBezTo>
                  <a:cubicBezTo>
                    <a:pt x="382395" y="156141"/>
                    <a:pt x="383888" y="139712"/>
                    <a:pt x="386875" y="124777"/>
                  </a:cubicBezTo>
                  <a:cubicBezTo>
                    <a:pt x="389862" y="107602"/>
                    <a:pt x="385382" y="97895"/>
                    <a:pt x="369700" y="90427"/>
                  </a:cubicBezTo>
                  <a:cubicBezTo>
                    <a:pt x="348045" y="79226"/>
                    <a:pt x="325643" y="68025"/>
                    <a:pt x="303987" y="56824"/>
                  </a:cubicBezTo>
                  <a:cubicBezTo>
                    <a:pt x="280838" y="44876"/>
                    <a:pt x="256942" y="32182"/>
                    <a:pt x="233047" y="20234"/>
                  </a:cubicBezTo>
                  <a:cubicBezTo>
                    <a:pt x="230060" y="18740"/>
                    <a:pt x="226326" y="16500"/>
                    <a:pt x="223339" y="15007"/>
                  </a:cubicBezTo>
                  <a:cubicBezTo>
                    <a:pt x="216618" y="10526"/>
                    <a:pt x="209151" y="6046"/>
                    <a:pt x="202430" y="6792"/>
                  </a:cubicBezTo>
                  <a:close/>
                </a:path>
              </a:pathLst>
            </a:custGeom>
            <a:grpFill/>
            <a:ln w="7440" cap="flat">
              <a:solidFill>
                <a:schemeClr val="bg1"/>
              </a:solidFill>
              <a:prstDash val="solid"/>
              <a:miter/>
            </a:ln>
          </p:spPr>
          <p:txBody>
            <a:bodyPr rtlCol="0" anchor="ctr"/>
            <a:lstStyle/>
            <a:p>
              <a:endParaRPr lang="en-IN"/>
            </a:p>
          </p:txBody>
        </p:sp>
        <p:sp>
          <p:nvSpPr>
            <p:cNvPr id="87" name="Freeform: Shape 86">
              <a:extLst>
                <a:ext uri="{FF2B5EF4-FFF2-40B4-BE49-F238E27FC236}">
                  <a16:creationId xmlns:a16="http://schemas.microsoft.com/office/drawing/2014/main" id="{46BFA4CC-904D-4335-8330-81686E6C3534}"/>
                </a:ext>
              </a:extLst>
            </p:cNvPr>
            <p:cNvSpPr/>
            <p:nvPr/>
          </p:nvSpPr>
          <p:spPr>
            <a:xfrm>
              <a:off x="6924235" y="4667488"/>
              <a:ext cx="7467" cy="156068"/>
            </a:xfrm>
            <a:custGeom>
              <a:avLst/>
              <a:gdLst>
                <a:gd name="connsiteX0" fmla="*/ 0 w 7467"/>
                <a:gd name="connsiteY0" fmla="*/ 156069 h 156068"/>
                <a:gd name="connsiteX1" fmla="*/ 0 w 7467"/>
                <a:gd name="connsiteY1" fmla="*/ 112758 h 156068"/>
                <a:gd name="connsiteX2" fmla="*/ 0 w 7467"/>
                <a:gd name="connsiteY2" fmla="*/ 96330 h 156068"/>
                <a:gd name="connsiteX3" fmla="*/ 0 w 7467"/>
                <a:gd name="connsiteY3" fmla="*/ 73927 h 156068"/>
                <a:gd name="connsiteX4" fmla="*/ 0 w 7467"/>
                <a:gd name="connsiteY4" fmla="*/ 0 h 156068"/>
                <a:gd name="connsiteX5" fmla="*/ 7467 w 7467"/>
                <a:gd name="connsiteY5" fmla="*/ 0 h 156068"/>
                <a:gd name="connsiteX6" fmla="*/ 7467 w 7467"/>
                <a:gd name="connsiteY6" fmla="*/ 73927 h 156068"/>
                <a:gd name="connsiteX7" fmla="*/ 7467 w 7467"/>
                <a:gd name="connsiteY7" fmla="*/ 96330 h 156068"/>
                <a:gd name="connsiteX8" fmla="*/ 7467 w 7467"/>
                <a:gd name="connsiteY8" fmla="*/ 112758 h 156068"/>
                <a:gd name="connsiteX9" fmla="*/ 7467 w 7467"/>
                <a:gd name="connsiteY9" fmla="*/ 156069 h 156068"/>
                <a:gd name="connsiteX10" fmla="*/ 0 w 7467"/>
                <a:gd name="connsiteY10" fmla="*/ 156069 h 1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67" h="156068">
                  <a:moveTo>
                    <a:pt x="0" y="156069"/>
                  </a:moveTo>
                  <a:cubicBezTo>
                    <a:pt x="0" y="141881"/>
                    <a:pt x="0" y="126946"/>
                    <a:pt x="0" y="112758"/>
                  </a:cubicBezTo>
                  <a:lnTo>
                    <a:pt x="0" y="96330"/>
                  </a:lnTo>
                  <a:lnTo>
                    <a:pt x="0" y="73927"/>
                  </a:lnTo>
                  <a:cubicBezTo>
                    <a:pt x="0" y="48538"/>
                    <a:pt x="0" y="14188"/>
                    <a:pt x="0" y="0"/>
                  </a:cubicBezTo>
                  <a:lnTo>
                    <a:pt x="7467" y="0"/>
                  </a:lnTo>
                  <a:cubicBezTo>
                    <a:pt x="7467" y="14188"/>
                    <a:pt x="7467" y="48538"/>
                    <a:pt x="7467" y="73927"/>
                  </a:cubicBezTo>
                  <a:lnTo>
                    <a:pt x="7467" y="96330"/>
                  </a:lnTo>
                  <a:lnTo>
                    <a:pt x="7467" y="112758"/>
                  </a:lnTo>
                  <a:cubicBezTo>
                    <a:pt x="7467" y="126946"/>
                    <a:pt x="7467" y="141881"/>
                    <a:pt x="7467" y="156069"/>
                  </a:cubicBezTo>
                  <a:lnTo>
                    <a:pt x="0" y="156069"/>
                  </a:lnTo>
                  <a:close/>
                </a:path>
              </a:pathLst>
            </a:custGeom>
            <a:grpFill/>
            <a:ln w="7440" cap="flat">
              <a:solidFill>
                <a:schemeClr val="bg1"/>
              </a:solidFill>
              <a:prstDash val="solid"/>
              <a:miter/>
            </a:ln>
          </p:spPr>
          <p:txBody>
            <a:bodyPr rtlCol="0" anchor="ctr"/>
            <a:lstStyle/>
            <a:p>
              <a:endParaRPr lang="en-IN"/>
            </a:p>
          </p:txBody>
        </p:sp>
        <p:sp>
          <p:nvSpPr>
            <p:cNvPr id="88" name="Freeform: Shape 87">
              <a:extLst>
                <a:ext uri="{FF2B5EF4-FFF2-40B4-BE49-F238E27FC236}">
                  <a16:creationId xmlns:a16="http://schemas.microsoft.com/office/drawing/2014/main" id="{735D6E6B-9928-49AE-8DF4-8F17BD105AD9}"/>
                </a:ext>
              </a:extLst>
            </p:cNvPr>
            <p:cNvSpPr/>
            <p:nvPr/>
          </p:nvSpPr>
          <p:spPr>
            <a:xfrm>
              <a:off x="6931702" y="5055047"/>
              <a:ext cx="7467" cy="44804"/>
            </a:xfrm>
            <a:custGeom>
              <a:avLst/>
              <a:gdLst>
                <a:gd name="connsiteX0" fmla="*/ 0 w 7467"/>
                <a:gd name="connsiteY0" fmla="*/ 44804 h 44804"/>
                <a:gd name="connsiteX1" fmla="*/ 0 w 7467"/>
                <a:gd name="connsiteY1" fmla="*/ 15682 h 44804"/>
                <a:gd name="connsiteX2" fmla="*/ 0 w 7467"/>
                <a:gd name="connsiteY2" fmla="*/ 0 h 44804"/>
                <a:gd name="connsiteX3" fmla="*/ 7467 w 7467"/>
                <a:gd name="connsiteY3" fmla="*/ 0 h 44804"/>
                <a:gd name="connsiteX4" fmla="*/ 7467 w 7467"/>
                <a:gd name="connsiteY4" fmla="*/ 15682 h 44804"/>
                <a:gd name="connsiteX5" fmla="*/ 7467 w 7467"/>
                <a:gd name="connsiteY5" fmla="*/ 44804 h 44804"/>
                <a:gd name="connsiteX6" fmla="*/ 0 w 7467"/>
                <a:gd name="connsiteY6" fmla="*/ 44804 h 4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7" h="44804">
                  <a:moveTo>
                    <a:pt x="0" y="44804"/>
                  </a:moveTo>
                  <a:cubicBezTo>
                    <a:pt x="0" y="31363"/>
                    <a:pt x="0" y="24642"/>
                    <a:pt x="0" y="15682"/>
                  </a:cubicBezTo>
                  <a:lnTo>
                    <a:pt x="0" y="0"/>
                  </a:lnTo>
                  <a:lnTo>
                    <a:pt x="7467" y="0"/>
                  </a:lnTo>
                  <a:lnTo>
                    <a:pt x="7467" y="15682"/>
                  </a:lnTo>
                  <a:cubicBezTo>
                    <a:pt x="7467" y="24642"/>
                    <a:pt x="7467" y="31363"/>
                    <a:pt x="7467" y="44804"/>
                  </a:cubicBezTo>
                  <a:lnTo>
                    <a:pt x="0" y="44804"/>
                  </a:lnTo>
                  <a:close/>
                </a:path>
              </a:pathLst>
            </a:custGeom>
            <a:grpFill/>
            <a:ln w="7440" cap="flat">
              <a:solidFill>
                <a:schemeClr val="bg1"/>
              </a:solidFill>
              <a:prstDash val="solid"/>
              <a:miter/>
            </a:ln>
          </p:spPr>
          <p:txBody>
            <a:bodyPr rtlCol="0" anchor="ctr"/>
            <a:lstStyle/>
            <a:p>
              <a:endParaRPr lang="en-IN"/>
            </a:p>
          </p:txBody>
        </p:sp>
        <p:sp>
          <p:nvSpPr>
            <p:cNvPr id="89" name="Freeform: Shape 88">
              <a:extLst>
                <a:ext uri="{FF2B5EF4-FFF2-40B4-BE49-F238E27FC236}">
                  <a16:creationId xmlns:a16="http://schemas.microsoft.com/office/drawing/2014/main" id="{F1BFD3BC-F123-4F7E-9B2A-FB150FC089C7}"/>
                </a:ext>
              </a:extLst>
            </p:cNvPr>
            <p:cNvSpPr/>
            <p:nvPr/>
          </p:nvSpPr>
          <p:spPr>
            <a:xfrm>
              <a:off x="6916768" y="4869108"/>
              <a:ext cx="27629" cy="29122"/>
            </a:xfrm>
            <a:custGeom>
              <a:avLst/>
              <a:gdLst>
                <a:gd name="connsiteX0" fmla="*/ 27629 w 27629"/>
                <a:gd name="connsiteY0" fmla="*/ 14188 h 29122"/>
                <a:gd name="connsiteX1" fmla="*/ 13441 w 27629"/>
                <a:gd name="connsiteY1" fmla="*/ 29123 h 29122"/>
                <a:gd name="connsiteX2" fmla="*/ 0 w 27629"/>
                <a:gd name="connsiteY2" fmla="*/ 14935 h 29122"/>
                <a:gd name="connsiteX3" fmla="*/ 14188 w 27629"/>
                <a:gd name="connsiteY3" fmla="*/ 0 h 29122"/>
                <a:gd name="connsiteX4" fmla="*/ 27629 w 27629"/>
                <a:gd name="connsiteY4" fmla="*/ 14188 h 291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29" h="29122">
                  <a:moveTo>
                    <a:pt x="27629" y="14188"/>
                  </a:moveTo>
                  <a:cubicBezTo>
                    <a:pt x="26883" y="23149"/>
                    <a:pt x="22402" y="28376"/>
                    <a:pt x="13441" y="29123"/>
                  </a:cubicBezTo>
                  <a:cubicBezTo>
                    <a:pt x="4480" y="29123"/>
                    <a:pt x="0" y="23149"/>
                    <a:pt x="0" y="14935"/>
                  </a:cubicBezTo>
                  <a:cubicBezTo>
                    <a:pt x="0" y="5974"/>
                    <a:pt x="5227" y="0"/>
                    <a:pt x="14188" y="0"/>
                  </a:cubicBezTo>
                  <a:cubicBezTo>
                    <a:pt x="21655" y="0"/>
                    <a:pt x="26883" y="5227"/>
                    <a:pt x="27629" y="14188"/>
                  </a:cubicBezTo>
                  <a:close/>
                </a:path>
              </a:pathLst>
            </a:custGeom>
            <a:grpFill/>
            <a:ln w="7440" cap="flat">
              <a:solidFill>
                <a:schemeClr val="bg1"/>
              </a:solidFill>
              <a:prstDash val="solid"/>
              <a:miter/>
            </a:ln>
          </p:spPr>
          <p:txBody>
            <a:bodyPr rtlCol="0" anchor="ctr"/>
            <a:lstStyle/>
            <a:p>
              <a:endParaRPr lang="en-IN"/>
            </a:p>
          </p:txBody>
        </p:sp>
      </p:grpSp>
      <p:grpSp>
        <p:nvGrpSpPr>
          <p:cNvPr id="90" name="Group 89">
            <a:extLst>
              <a:ext uri="{FF2B5EF4-FFF2-40B4-BE49-F238E27FC236}">
                <a16:creationId xmlns:a16="http://schemas.microsoft.com/office/drawing/2014/main" id="{C141B45F-0232-448F-8E13-991CFEF2A274}"/>
              </a:ext>
            </a:extLst>
          </p:cNvPr>
          <p:cNvGrpSpPr/>
          <p:nvPr/>
        </p:nvGrpSpPr>
        <p:grpSpPr>
          <a:xfrm>
            <a:off x="5218782" y="6146780"/>
            <a:ext cx="624291" cy="587568"/>
            <a:chOff x="4224377" y="5410200"/>
            <a:chExt cx="1338223" cy="1259505"/>
          </a:xfrm>
          <a:solidFill>
            <a:schemeClr val="bg1"/>
          </a:solidFill>
        </p:grpSpPr>
        <p:grpSp>
          <p:nvGrpSpPr>
            <p:cNvPr id="91" name="Graphic 273">
              <a:extLst>
                <a:ext uri="{FF2B5EF4-FFF2-40B4-BE49-F238E27FC236}">
                  <a16:creationId xmlns:a16="http://schemas.microsoft.com/office/drawing/2014/main" id="{EE031A44-EA64-4AF2-AFE5-1FB162B97DF2}"/>
                </a:ext>
              </a:extLst>
            </p:cNvPr>
            <p:cNvGrpSpPr/>
            <p:nvPr/>
          </p:nvGrpSpPr>
          <p:grpSpPr>
            <a:xfrm>
              <a:off x="4224377" y="5410200"/>
              <a:ext cx="1338223" cy="1259505"/>
              <a:chOff x="4224377" y="5410200"/>
              <a:chExt cx="1338223" cy="1259505"/>
            </a:xfrm>
            <a:grpFill/>
          </p:grpSpPr>
          <p:sp>
            <p:nvSpPr>
              <p:cNvPr id="93" name="Freeform: Shape 92">
                <a:extLst>
                  <a:ext uri="{FF2B5EF4-FFF2-40B4-BE49-F238E27FC236}">
                    <a16:creationId xmlns:a16="http://schemas.microsoft.com/office/drawing/2014/main" id="{9866FE2B-419C-4F1C-8D92-0E14BD494576}"/>
                  </a:ext>
                </a:extLst>
              </p:cNvPr>
              <p:cNvSpPr/>
              <p:nvPr/>
            </p:nvSpPr>
            <p:spPr>
              <a:xfrm>
                <a:off x="4324350" y="6257217"/>
                <a:ext cx="663601" cy="409339"/>
              </a:xfrm>
              <a:custGeom>
                <a:avLst/>
                <a:gdLst>
                  <a:gd name="connsiteX0" fmla="*/ 663601 w 663601"/>
                  <a:gd name="connsiteY0" fmla="*/ 409339 h 409339"/>
                  <a:gd name="connsiteX1" fmla="*/ 0 w 663601"/>
                  <a:gd name="connsiteY1" fmla="*/ 409339 h 409339"/>
                  <a:gd name="connsiteX2" fmla="*/ 0 w 663601"/>
                  <a:gd name="connsiteY2" fmla="*/ 0 h 409339"/>
                  <a:gd name="connsiteX3" fmla="*/ 7872 w 663601"/>
                  <a:gd name="connsiteY3" fmla="*/ 0 h 409339"/>
                  <a:gd name="connsiteX4" fmla="*/ 7872 w 663601"/>
                  <a:gd name="connsiteY4" fmla="*/ 401467 h 409339"/>
                  <a:gd name="connsiteX5" fmla="*/ 655729 w 663601"/>
                  <a:gd name="connsiteY5" fmla="*/ 401467 h 409339"/>
                  <a:gd name="connsiteX6" fmla="*/ 655729 w 663601"/>
                  <a:gd name="connsiteY6" fmla="*/ 285750 h 409339"/>
                  <a:gd name="connsiteX7" fmla="*/ 663601 w 663601"/>
                  <a:gd name="connsiteY7" fmla="*/ 285750 h 40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3601" h="409339">
                    <a:moveTo>
                      <a:pt x="663601" y="409339"/>
                    </a:moveTo>
                    <a:lnTo>
                      <a:pt x="0" y="409339"/>
                    </a:lnTo>
                    <a:lnTo>
                      <a:pt x="0" y="0"/>
                    </a:lnTo>
                    <a:lnTo>
                      <a:pt x="7872" y="0"/>
                    </a:lnTo>
                    <a:lnTo>
                      <a:pt x="7872" y="401467"/>
                    </a:lnTo>
                    <a:lnTo>
                      <a:pt x="655729" y="401467"/>
                    </a:lnTo>
                    <a:lnTo>
                      <a:pt x="655729" y="285750"/>
                    </a:lnTo>
                    <a:lnTo>
                      <a:pt x="663601" y="285750"/>
                    </a:lnTo>
                    <a:close/>
                  </a:path>
                </a:pathLst>
              </a:custGeom>
              <a:grpFill/>
              <a:ln w="7844" cap="flat">
                <a:solidFill>
                  <a:schemeClr val="bg1"/>
                </a:solid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1339BEA6-C199-4611-9825-BC0E44D1BBF3}"/>
                  </a:ext>
                </a:extLst>
              </p:cNvPr>
              <p:cNvSpPr/>
              <p:nvPr/>
            </p:nvSpPr>
            <p:spPr>
              <a:xfrm>
                <a:off x="4500680" y="6305235"/>
                <a:ext cx="314876" cy="355810"/>
              </a:xfrm>
              <a:custGeom>
                <a:avLst/>
                <a:gdLst>
                  <a:gd name="connsiteX0" fmla="*/ 314876 w 314876"/>
                  <a:gd name="connsiteY0" fmla="*/ 355810 h 355810"/>
                  <a:gd name="connsiteX1" fmla="*/ 307004 w 314876"/>
                  <a:gd name="connsiteY1" fmla="*/ 355810 h 355810"/>
                  <a:gd name="connsiteX2" fmla="*/ 307004 w 314876"/>
                  <a:gd name="connsiteY2" fmla="*/ 7872 h 355810"/>
                  <a:gd name="connsiteX3" fmla="*/ 7872 w 314876"/>
                  <a:gd name="connsiteY3" fmla="*/ 7872 h 355810"/>
                  <a:gd name="connsiteX4" fmla="*/ 7872 w 314876"/>
                  <a:gd name="connsiteY4" fmla="*/ 355810 h 355810"/>
                  <a:gd name="connsiteX5" fmla="*/ 0 w 314876"/>
                  <a:gd name="connsiteY5" fmla="*/ 355810 h 355810"/>
                  <a:gd name="connsiteX6" fmla="*/ 0 w 314876"/>
                  <a:gd name="connsiteY6" fmla="*/ 0 h 355810"/>
                  <a:gd name="connsiteX7" fmla="*/ 314876 w 314876"/>
                  <a:gd name="connsiteY7" fmla="*/ 0 h 35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876" h="355810">
                    <a:moveTo>
                      <a:pt x="314876" y="355810"/>
                    </a:moveTo>
                    <a:lnTo>
                      <a:pt x="307004" y="355810"/>
                    </a:lnTo>
                    <a:lnTo>
                      <a:pt x="307004" y="7872"/>
                    </a:lnTo>
                    <a:lnTo>
                      <a:pt x="7872" y="7872"/>
                    </a:lnTo>
                    <a:lnTo>
                      <a:pt x="7872" y="355810"/>
                    </a:lnTo>
                    <a:lnTo>
                      <a:pt x="0" y="355810"/>
                    </a:lnTo>
                    <a:lnTo>
                      <a:pt x="0" y="0"/>
                    </a:lnTo>
                    <a:lnTo>
                      <a:pt x="314876" y="0"/>
                    </a:lnTo>
                    <a:close/>
                  </a:path>
                </a:pathLst>
              </a:custGeom>
              <a:grpFill/>
              <a:ln w="7844" cap="flat">
                <a:solidFill>
                  <a:schemeClr val="bg1"/>
                </a:solid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75E168C9-E93A-4070-9603-8449009E08AE}"/>
                  </a:ext>
                </a:extLst>
              </p:cNvPr>
              <p:cNvSpPr/>
              <p:nvPr/>
            </p:nvSpPr>
            <p:spPr>
              <a:xfrm>
                <a:off x="4981653" y="6244622"/>
                <a:ext cx="7871" cy="231434"/>
              </a:xfrm>
              <a:custGeom>
                <a:avLst/>
                <a:gdLst>
                  <a:gd name="connsiteX0" fmla="*/ 0 w 7871"/>
                  <a:gd name="connsiteY0" fmla="*/ 0 h 231434"/>
                  <a:gd name="connsiteX1" fmla="*/ 7872 w 7871"/>
                  <a:gd name="connsiteY1" fmla="*/ 0 h 231434"/>
                  <a:gd name="connsiteX2" fmla="*/ 7872 w 7871"/>
                  <a:gd name="connsiteY2" fmla="*/ 231434 h 231434"/>
                  <a:gd name="connsiteX3" fmla="*/ 0 w 7871"/>
                  <a:gd name="connsiteY3" fmla="*/ 231434 h 231434"/>
                </a:gdLst>
                <a:ahLst/>
                <a:cxnLst>
                  <a:cxn ang="0">
                    <a:pos x="connsiteX0" y="connsiteY0"/>
                  </a:cxn>
                  <a:cxn ang="0">
                    <a:pos x="connsiteX1" y="connsiteY1"/>
                  </a:cxn>
                  <a:cxn ang="0">
                    <a:pos x="connsiteX2" y="connsiteY2"/>
                  </a:cxn>
                  <a:cxn ang="0">
                    <a:pos x="connsiteX3" y="connsiteY3"/>
                  </a:cxn>
                </a:cxnLst>
                <a:rect l="l" t="t" r="r" b="b"/>
                <a:pathLst>
                  <a:path w="7871" h="231434">
                    <a:moveTo>
                      <a:pt x="0" y="0"/>
                    </a:moveTo>
                    <a:lnTo>
                      <a:pt x="7872" y="0"/>
                    </a:lnTo>
                    <a:lnTo>
                      <a:pt x="7872" y="231434"/>
                    </a:lnTo>
                    <a:lnTo>
                      <a:pt x="0" y="231434"/>
                    </a:lnTo>
                    <a:close/>
                  </a:path>
                </a:pathLst>
              </a:custGeom>
              <a:grpFill/>
              <a:ln w="7844" cap="flat">
                <a:solidFill>
                  <a:schemeClr val="bg1"/>
                </a:solidFill>
                <a:prstDash val="solid"/>
                <a:miter/>
              </a:ln>
            </p:spPr>
            <p:txBody>
              <a:bodyPr rtlCol="0" anchor="ctr"/>
              <a:lstStyle/>
              <a:p>
                <a:endParaRPr lang="en-IN"/>
              </a:p>
            </p:txBody>
          </p:sp>
          <p:sp>
            <p:nvSpPr>
              <p:cNvPr id="96" name="Freeform: Shape 95">
                <a:extLst>
                  <a:ext uri="{FF2B5EF4-FFF2-40B4-BE49-F238E27FC236}">
                    <a16:creationId xmlns:a16="http://schemas.microsoft.com/office/drawing/2014/main" id="{46F9812F-7E68-41F1-8111-CEB4158D2D15}"/>
                  </a:ext>
                </a:extLst>
              </p:cNvPr>
              <p:cNvSpPr/>
              <p:nvPr/>
            </p:nvSpPr>
            <p:spPr>
              <a:xfrm>
                <a:off x="4916317" y="6340659"/>
                <a:ext cx="641559" cy="328258"/>
              </a:xfrm>
              <a:custGeom>
                <a:avLst/>
                <a:gdLst>
                  <a:gd name="connsiteX0" fmla="*/ 295983 w 641559"/>
                  <a:gd name="connsiteY0" fmla="*/ 328258 h 328258"/>
                  <a:gd name="connsiteX1" fmla="*/ 0 w 641559"/>
                  <a:gd name="connsiteY1" fmla="*/ 172395 h 328258"/>
                  <a:gd name="connsiteX2" fmla="*/ 287324 w 641559"/>
                  <a:gd name="connsiteY2" fmla="*/ 0 h 328258"/>
                  <a:gd name="connsiteX3" fmla="*/ 287324 w 641559"/>
                  <a:gd name="connsiteY3" fmla="*/ 100760 h 328258"/>
                  <a:gd name="connsiteX4" fmla="*/ 641560 w 641559"/>
                  <a:gd name="connsiteY4" fmla="*/ 100760 h 328258"/>
                  <a:gd name="connsiteX5" fmla="*/ 641560 w 641559"/>
                  <a:gd name="connsiteY5" fmla="*/ 232221 h 328258"/>
                  <a:gd name="connsiteX6" fmla="*/ 295983 w 641559"/>
                  <a:gd name="connsiteY6" fmla="*/ 232221 h 328258"/>
                  <a:gd name="connsiteX7" fmla="*/ 295983 w 641559"/>
                  <a:gd name="connsiteY7" fmla="*/ 328258 h 328258"/>
                  <a:gd name="connsiteX8" fmla="*/ 15744 w 641559"/>
                  <a:gd name="connsiteY8" fmla="*/ 172395 h 328258"/>
                  <a:gd name="connsiteX9" fmla="*/ 288112 w 641559"/>
                  <a:gd name="connsiteY9" fmla="*/ 315664 h 328258"/>
                  <a:gd name="connsiteX10" fmla="*/ 288112 w 641559"/>
                  <a:gd name="connsiteY10" fmla="*/ 224349 h 328258"/>
                  <a:gd name="connsiteX11" fmla="*/ 633688 w 641559"/>
                  <a:gd name="connsiteY11" fmla="*/ 224349 h 328258"/>
                  <a:gd name="connsiteX12" fmla="*/ 633688 w 641559"/>
                  <a:gd name="connsiteY12" fmla="*/ 108632 h 328258"/>
                  <a:gd name="connsiteX13" fmla="*/ 279452 w 641559"/>
                  <a:gd name="connsiteY13" fmla="*/ 108632 h 328258"/>
                  <a:gd name="connsiteX14" fmla="*/ 279452 w 641559"/>
                  <a:gd name="connsiteY14" fmla="*/ 14169 h 328258"/>
                  <a:gd name="connsiteX15" fmla="*/ 15744 w 641559"/>
                  <a:gd name="connsiteY15" fmla="*/ 172395 h 32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559" h="328258">
                    <a:moveTo>
                      <a:pt x="295983" y="328258"/>
                    </a:moveTo>
                    <a:lnTo>
                      <a:pt x="0" y="172395"/>
                    </a:lnTo>
                    <a:lnTo>
                      <a:pt x="287324" y="0"/>
                    </a:lnTo>
                    <a:lnTo>
                      <a:pt x="287324" y="100760"/>
                    </a:lnTo>
                    <a:lnTo>
                      <a:pt x="641560" y="100760"/>
                    </a:lnTo>
                    <a:lnTo>
                      <a:pt x="641560" y="232221"/>
                    </a:lnTo>
                    <a:lnTo>
                      <a:pt x="295983" y="232221"/>
                    </a:lnTo>
                    <a:lnTo>
                      <a:pt x="295983" y="328258"/>
                    </a:lnTo>
                    <a:close/>
                    <a:moveTo>
                      <a:pt x="15744" y="172395"/>
                    </a:moveTo>
                    <a:lnTo>
                      <a:pt x="288112" y="315664"/>
                    </a:lnTo>
                    <a:lnTo>
                      <a:pt x="288112" y="224349"/>
                    </a:lnTo>
                    <a:lnTo>
                      <a:pt x="633688" y="224349"/>
                    </a:lnTo>
                    <a:lnTo>
                      <a:pt x="633688" y="108632"/>
                    </a:lnTo>
                    <a:lnTo>
                      <a:pt x="279452" y="108632"/>
                    </a:lnTo>
                    <a:lnTo>
                      <a:pt x="279452" y="14169"/>
                    </a:lnTo>
                    <a:lnTo>
                      <a:pt x="15744" y="172395"/>
                    </a:lnTo>
                    <a:close/>
                  </a:path>
                </a:pathLst>
              </a:custGeom>
              <a:grpFill/>
              <a:ln w="7844" cap="flat">
                <a:solidFill>
                  <a:schemeClr val="bg1"/>
                </a:solidFill>
                <a:prstDash val="solid"/>
                <a:miter/>
              </a:ln>
            </p:spPr>
            <p:txBody>
              <a:bodyPr rtlCol="0" anchor="ctr"/>
              <a:lstStyle/>
              <a:p>
                <a:endParaRPr lang="en-IN"/>
              </a:p>
            </p:txBody>
          </p:sp>
          <p:sp>
            <p:nvSpPr>
              <p:cNvPr id="97" name="Freeform: Shape 96">
                <a:extLst>
                  <a:ext uri="{FF2B5EF4-FFF2-40B4-BE49-F238E27FC236}">
                    <a16:creationId xmlns:a16="http://schemas.microsoft.com/office/drawing/2014/main" id="{0DE20EFB-AD60-46ED-8423-E813B3575889}"/>
                  </a:ext>
                </a:extLst>
              </p:cNvPr>
              <p:cNvSpPr/>
              <p:nvPr/>
            </p:nvSpPr>
            <p:spPr>
              <a:xfrm>
                <a:off x="4224285" y="5922650"/>
                <a:ext cx="869936" cy="340076"/>
              </a:xfrm>
              <a:custGeom>
                <a:avLst/>
                <a:gdLst>
                  <a:gd name="connsiteX0" fmla="*/ 83534 w 869936"/>
                  <a:gd name="connsiteY0" fmla="*/ 340077 h 340076"/>
                  <a:gd name="connsiteX1" fmla="*/ 11900 w 869936"/>
                  <a:gd name="connsiteY1" fmla="*/ 297569 h 340076"/>
                  <a:gd name="connsiteX2" fmla="*/ 10325 w 869936"/>
                  <a:gd name="connsiteY2" fmla="*/ 295207 h 340076"/>
                  <a:gd name="connsiteX3" fmla="*/ 4028 w 869936"/>
                  <a:gd name="connsiteY3" fmla="*/ 231445 h 340076"/>
                  <a:gd name="connsiteX4" fmla="*/ 45749 w 869936"/>
                  <a:gd name="connsiteY4" fmla="*/ 182639 h 340076"/>
                  <a:gd name="connsiteX5" fmla="*/ 396048 w 869936"/>
                  <a:gd name="connsiteY5" fmla="*/ 8670 h 340076"/>
                  <a:gd name="connsiteX6" fmla="*/ 467683 w 869936"/>
                  <a:gd name="connsiteY6" fmla="*/ 7882 h 340076"/>
                  <a:gd name="connsiteX7" fmla="*/ 823492 w 869936"/>
                  <a:gd name="connsiteY7" fmla="*/ 177128 h 340076"/>
                  <a:gd name="connsiteX8" fmla="*/ 869937 w 869936"/>
                  <a:gd name="connsiteY8" fmla="*/ 251124 h 340076"/>
                  <a:gd name="connsiteX9" fmla="*/ 840023 w 869936"/>
                  <a:gd name="connsiteY9" fmla="*/ 314887 h 340076"/>
                  <a:gd name="connsiteX10" fmla="*/ 771538 w 869936"/>
                  <a:gd name="connsiteY10" fmla="*/ 331418 h 340076"/>
                  <a:gd name="connsiteX11" fmla="*/ 769964 w 869936"/>
                  <a:gd name="connsiteY11" fmla="*/ 331418 h 340076"/>
                  <a:gd name="connsiteX12" fmla="*/ 751071 w 869936"/>
                  <a:gd name="connsiteY12" fmla="*/ 325120 h 340076"/>
                  <a:gd name="connsiteX13" fmla="*/ 465321 w 869936"/>
                  <a:gd name="connsiteY13" fmla="*/ 187362 h 340076"/>
                  <a:gd name="connsiteX14" fmla="*/ 399197 w 869936"/>
                  <a:gd name="connsiteY14" fmla="*/ 188149 h 340076"/>
                  <a:gd name="connsiteX15" fmla="*/ 120532 w 869936"/>
                  <a:gd name="connsiteY15" fmla="*/ 330631 h 340076"/>
                  <a:gd name="connsiteX16" fmla="*/ 83534 w 869936"/>
                  <a:gd name="connsiteY16" fmla="*/ 340077 h 340076"/>
                  <a:gd name="connsiteX17" fmla="*/ 18984 w 869936"/>
                  <a:gd name="connsiteY17" fmla="*/ 293633 h 340076"/>
                  <a:gd name="connsiteX18" fmla="*/ 117383 w 869936"/>
                  <a:gd name="connsiteY18" fmla="*/ 323546 h 340076"/>
                  <a:gd name="connsiteX19" fmla="*/ 396048 w 869936"/>
                  <a:gd name="connsiteY19" fmla="*/ 181064 h 340076"/>
                  <a:gd name="connsiteX20" fmla="*/ 469257 w 869936"/>
                  <a:gd name="connsiteY20" fmla="*/ 180277 h 340076"/>
                  <a:gd name="connsiteX21" fmla="*/ 755007 w 869936"/>
                  <a:gd name="connsiteY21" fmla="*/ 317248 h 340076"/>
                  <a:gd name="connsiteX22" fmla="*/ 772325 w 869936"/>
                  <a:gd name="connsiteY22" fmla="*/ 322759 h 340076"/>
                  <a:gd name="connsiteX23" fmla="*/ 773900 w 869936"/>
                  <a:gd name="connsiteY23" fmla="*/ 322759 h 340076"/>
                  <a:gd name="connsiteX24" fmla="*/ 835300 w 869936"/>
                  <a:gd name="connsiteY24" fmla="*/ 307802 h 340076"/>
                  <a:gd name="connsiteX25" fmla="*/ 862852 w 869936"/>
                  <a:gd name="connsiteY25" fmla="*/ 250337 h 340076"/>
                  <a:gd name="connsiteX26" fmla="*/ 820344 w 869936"/>
                  <a:gd name="connsiteY26" fmla="*/ 183426 h 340076"/>
                  <a:gd name="connsiteX27" fmla="*/ 464534 w 869936"/>
                  <a:gd name="connsiteY27" fmla="*/ 14180 h 340076"/>
                  <a:gd name="connsiteX28" fmla="*/ 399984 w 869936"/>
                  <a:gd name="connsiteY28" fmla="*/ 14967 h 340076"/>
                  <a:gd name="connsiteX29" fmla="*/ 48897 w 869936"/>
                  <a:gd name="connsiteY29" fmla="*/ 188936 h 340076"/>
                  <a:gd name="connsiteX30" fmla="*/ 11112 w 869936"/>
                  <a:gd name="connsiteY30" fmla="*/ 233019 h 340076"/>
                  <a:gd name="connsiteX31" fmla="*/ 16623 w 869936"/>
                  <a:gd name="connsiteY31" fmla="*/ 291271 h 340076"/>
                  <a:gd name="connsiteX32" fmla="*/ 18984 w 869936"/>
                  <a:gd name="connsiteY32" fmla="*/ 293633 h 34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69936" h="340076">
                    <a:moveTo>
                      <a:pt x="83534" y="340077"/>
                    </a:moveTo>
                    <a:cubicBezTo>
                      <a:pt x="54408" y="340077"/>
                      <a:pt x="26856" y="324333"/>
                      <a:pt x="11900" y="297569"/>
                    </a:cubicBezTo>
                    <a:lnTo>
                      <a:pt x="10325" y="295207"/>
                    </a:lnTo>
                    <a:cubicBezTo>
                      <a:pt x="-695" y="275527"/>
                      <a:pt x="-3057" y="252699"/>
                      <a:pt x="4028" y="231445"/>
                    </a:cubicBezTo>
                    <a:cubicBezTo>
                      <a:pt x="11112" y="210190"/>
                      <a:pt x="25282" y="192872"/>
                      <a:pt x="45749" y="182639"/>
                    </a:cubicBezTo>
                    <a:lnTo>
                      <a:pt x="396048" y="8670"/>
                    </a:lnTo>
                    <a:cubicBezTo>
                      <a:pt x="418877" y="-2351"/>
                      <a:pt x="444854" y="-3138"/>
                      <a:pt x="467683" y="7882"/>
                    </a:cubicBezTo>
                    <a:lnTo>
                      <a:pt x="823492" y="177128"/>
                    </a:lnTo>
                    <a:cubicBezTo>
                      <a:pt x="851831" y="190511"/>
                      <a:pt x="869937" y="219637"/>
                      <a:pt x="869937" y="251124"/>
                    </a:cubicBezTo>
                    <a:cubicBezTo>
                      <a:pt x="869937" y="275527"/>
                      <a:pt x="858916" y="299143"/>
                      <a:pt x="840023" y="314887"/>
                    </a:cubicBezTo>
                    <a:cubicBezTo>
                      <a:pt x="821131" y="330631"/>
                      <a:pt x="795941" y="336928"/>
                      <a:pt x="771538" y="331418"/>
                    </a:cubicBezTo>
                    <a:lnTo>
                      <a:pt x="769964" y="331418"/>
                    </a:lnTo>
                    <a:cubicBezTo>
                      <a:pt x="763666" y="329843"/>
                      <a:pt x="757369" y="328269"/>
                      <a:pt x="751071" y="325120"/>
                    </a:cubicBezTo>
                    <a:lnTo>
                      <a:pt x="465321" y="187362"/>
                    </a:lnTo>
                    <a:cubicBezTo>
                      <a:pt x="444854" y="177128"/>
                      <a:pt x="419664" y="177916"/>
                      <a:pt x="399197" y="188149"/>
                    </a:cubicBezTo>
                    <a:lnTo>
                      <a:pt x="120532" y="330631"/>
                    </a:lnTo>
                    <a:cubicBezTo>
                      <a:pt x="108724" y="336928"/>
                      <a:pt x="96129" y="340077"/>
                      <a:pt x="83534" y="340077"/>
                    </a:cubicBezTo>
                    <a:close/>
                    <a:moveTo>
                      <a:pt x="18984" y="293633"/>
                    </a:moveTo>
                    <a:cubicBezTo>
                      <a:pt x="38664" y="329056"/>
                      <a:pt x="81959" y="342438"/>
                      <a:pt x="117383" y="323546"/>
                    </a:cubicBezTo>
                    <a:lnTo>
                      <a:pt x="396048" y="181064"/>
                    </a:lnTo>
                    <a:cubicBezTo>
                      <a:pt x="418877" y="169257"/>
                      <a:pt x="445641" y="169257"/>
                      <a:pt x="469257" y="180277"/>
                    </a:cubicBezTo>
                    <a:lnTo>
                      <a:pt x="755007" y="317248"/>
                    </a:lnTo>
                    <a:cubicBezTo>
                      <a:pt x="760517" y="319610"/>
                      <a:pt x="766028" y="321972"/>
                      <a:pt x="772325" y="322759"/>
                    </a:cubicBezTo>
                    <a:lnTo>
                      <a:pt x="773900" y="322759"/>
                    </a:lnTo>
                    <a:cubicBezTo>
                      <a:pt x="795941" y="327482"/>
                      <a:pt x="817982" y="321972"/>
                      <a:pt x="835300" y="307802"/>
                    </a:cubicBezTo>
                    <a:cubicBezTo>
                      <a:pt x="852619" y="293633"/>
                      <a:pt x="862852" y="272378"/>
                      <a:pt x="862852" y="250337"/>
                    </a:cubicBezTo>
                    <a:cubicBezTo>
                      <a:pt x="862852" y="221998"/>
                      <a:pt x="846321" y="195234"/>
                      <a:pt x="820344" y="183426"/>
                    </a:cubicBezTo>
                    <a:lnTo>
                      <a:pt x="464534" y="14180"/>
                    </a:lnTo>
                    <a:cubicBezTo>
                      <a:pt x="444067" y="3946"/>
                      <a:pt x="420451" y="4734"/>
                      <a:pt x="399984" y="14967"/>
                    </a:cubicBezTo>
                    <a:lnTo>
                      <a:pt x="48897" y="188936"/>
                    </a:lnTo>
                    <a:cubicBezTo>
                      <a:pt x="30792" y="198383"/>
                      <a:pt x="17410" y="213339"/>
                      <a:pt x="11112" y="233019"/>
                    </a:cubicBezTo>
                    <a:cubicBezTo>
                      <a:pt x="4815" y="252699"/>
                      <a:pt x="7176" y="273166"/>
                      <a:pt x="16623" y="291271"/>
                    </a:cubicBezTo>
                    <a:lnTo>
                      <a:pt x="18984" y="293633"/>
                    </a:lnTo>
                    <a:close/>
                  </a:path>
                </a:pathLst>
              </a:custGeom>
              <a:grpFill/>
              <a:ln w="7844" cap="flat">
                <a:solidFill>
                  <a:schemeClr val="bg1"/>
                </a:solidFill>
                <a:prstDash val="solid"/>
                <a:miter/>
              </a:ln>
            </p:spPr>
            <p:txBody>
              <a:bodyPr rtlCol="0" anchor="ctr"/>
              <a:lstStyle/>
              <a:p>
                <a:endParaRPr lang="en-IN"/>
              </a:p>
            </p:txBody>
          </p:sp>
          <p:sp>
            <p:nvSpPr>
              <p:cNvPr id="98" name="Freeform: Shape 97">
                <a:extLst>
                  <a:ext uri="{FF2B5EF4-FFF2-40B4-BE49-F238E27FC236}">
                    <a16:creationId xmlns:a16="http://schemas.microsoft.com/office/drawing/2014/main" id="{1A07092F-2A0C-4699-94C5-9E7F99824B38}"/>
                  </a:ext>
                </a:extLst>
              </p:cNvPr>
              <p:cNvSpPr/>
              <p:nvPr/>
            </p:nvSpPr>
            <p:spPr>
              <a:xfrm>
                <a:off x="4981530" y="5670760"/>
                <a:ext cx="185900" cy="413275"/>
              </a:xfrm>
              <a:custGeom>
                <a:avLst/>
                <a:gdLst>
                  <a:gd name="connsiteX0" fmla="*/ 17441 w 185900"/>
                  <a:gd name="connsiteY0" fmla="*/ 413275 h 413275"/>
                  <a:gd name="connsiteX1" fmla="*/ 181177 w 185900"/>
                  <a:gd name="connsiteY1" fmla="*/ 0 h 413275"/>
                  <a:gd name="connsiteX2" fmla="*/ 185900 w 185900"/>
                  <a:gd name="connsiteY2" fmla="*/ 6298 h 413275"/>
                  <a:gd name="connsiteX3" fmla="*/ 23739 w 185900"/>
                  <a:gd name="connsiteY3" fmla="*/ 410126 h 413275"/>
                  <a:gd name="connsiteX4" fmla="*/ 17441 w 185900"/>
                  <a:gd name="connsiteY4" fmla="*/ 413275 h 413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900" h="413275">
                    <a:moveTo>
                      <a:pt x="17441" y="413275"/>
                    </a:moveTo>
                    <a:cubicBezTo>
                      <a:pt x="16654" y="411701"/>
                      <a:pt x="-77809" y="215690"/>
                      <a:pt x="181177" y="0"/>
                    </a:cubicBezTo>
                    <a:lnTo>
                      <a:pt x="185900" y="6298"/>
                    </a:lnTo>
                    <a:cubicBezTo>
                      <a:pt x="-67575" y="218052"/>
                      <a:pt x="22952" y="407765"/>
                      <a:pt x="23739" y="410126"/>
                    </a:cubicBezTo>
                    <a:lnTo>
                      <a:pt x="17441" y="413275"/>
                    </a:lnTo>
                    <a:close/>
                  </a:path>
                </a:pathLst>
              </a:custGeom>
              <a:grpFill/>
              <a:ln w="7844" cap="flat">
                <a:solidFill>
                  <a:schemeClr val="bg1"/>
                </a:solidFill>
                <a:prstDash val="solid"/>
                <a:miter/>
              </a:ln>
            </p:spPr>
            <p:txBody>
              <a:bodyPr rtlCol="0" anchor="ctr"/>
              <a:lstStyle/>
              <a:p>
                <a:endParaRPr lang="en-IN"/>
              </a:p>
            </p:txBody>
          </p:sp>
          <p:sp>
            <p:nvSpPr>
              <p:cNvPr id="99" name="Freeform: Shape 98">
                <a:extLst>
                  <a:ext uri="{FF2B5EF4-FFF2-40B4-BE49-F238E27FC236}">
                    <a16:creationId xmlns:a16="http://schemas.microsoft.com/office/drawing/2014/main" id="{5311B181-4681-4F16-9585-C5387755EEB4}"/>
                  </a:ext>
                </a:extLst>
              </p:cNvPr>
              <p:cNvSpPr/>
              <p:nvPr/>
            </p:nvSpPr>
            <p:spPr>
              <a:xfrm>
                <a:off x="5080052" y="5669972"/>
                <a:ext cx="481342" cy="606136"/>
              </a:xfrm>
              <a:custGeom>
                <a:avLst/>
                <a:gdLst>
                  <a:gd name="connsiteX0" fmla="*/ 190500 w 481342"/>
                  <a:gd name="connsiteY0" fmla="*/ 606137 h 606136"/>
                  <a:gd name="connsiteX1" fmla="*/ 0 w 481342"/>
                  <a:gd name="connsiteY1" fmla="*/ 541587 h 606136"/>
                  <a:gd name="connsiteX2" fmla="*/ 5510 w 481342"/>
                  <a:gd name="connsiteY2" fmla="*/ 536077 h 606136"/>
                  <a:gd name="connsiteX3" fmla="*/ 273942 w 481342"/>
                  <a:gd name="connsiteY3" fmla="*/ 590393 h 606136"/>
                  <a:gd name="connsiteX4" fmla="*/ 312514 w 481342"/>
                  <a:gd name="connsiteY4" fmla="*/ 574649 h 606136"/>
                  <a:gd name="connsiteX5" fmla="*/ 470740 w 481342"/>
                  <a:gd name="connsiteY5" fmla="*/ 271581 h 606136"/>
                  <a:gd name="connsiteX6" fmla="*/ 295196 w 481342"/>
                  <a:gd name="connsiteY6" fmla="*/ 6298 h 606136"/>
                  <a:gd name="connsiteX7" fmla="*/ 300707 w 481342"/>
                  <a:gd name="connsiteY7" fmla="*/ 0 h 606136"/>
                  <a:gd name="connsiteX8" fmla="*/ 478612 w 481342"/>
                  <a:gd name="connsiteY8" fmla="*/ 269219 h 606136"/>
                  <a:gd name="connsiteX9" fmla="*/ 317238 w 481342"/>
                  <a:gd name="connsiteY9" fmla="*/ 580947 h 606136"/>
                  <a:gd name="connsiteX10" fmla="*/ 276304 w 481342"/>
                  <a:gd name="connsiteY10" fmla="*/ 597478 h 606136"/>
                  <a:gd name="connsiteX11" fmla="*/ 190500 w 481342"/>
                  <a:gd name="connsiteY11" fmla="*/ 606137 h 60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342" h="606136">
                    <a:moveTo>
                      <a:pt x="190500" y="606137"/>
                    </a:moveTo>
                    <a:cubicBezTo>
                      <a:pt x="130674" y="606137"/>
                      <a:pt x="57465" y="592755"/>
                      <a:pt x="0" y="541587"/>
                    </a:cubicBezTo>
                    <a:lnTo>
                      <a:pt x="5510" y="536077"/>
                    </a:lnTo>
                    <a:cubicBezTo>
                      <a:pt x="94463" y="615583"/>
                      <a:pt x="222775" y="600627"/>
                      <a:pt x="273942" y="590393"/>
                    </a:cubicBezTo>
                    <a:cubicBezTo>
                      <a:pt x="288112" y="587244"/>
                      <a:pt x="300707" y="582521"/>
                      <a:pt x="312514" y="574649"/>
                    </a:cubicBezTo>
                    <a:cubicBezTo>
                      <a:pt x="506950" y="447911"/>
                      <a:pt x="470740" y="273155"/>
                      <a:pt x="470740" y="271581"/>
                    </a:cubicBezTo>
                    <a:cubicBezTo>
                      <a:pt x="446337" y="140120"/>
                      <a:pt x="296771" y="7872"/>
                      <a:pt x="295196" y="6298"/>
                    </a:cubicBezTo>
                    <a:lnTo>
                      <a:pt x="300707" y="0"/>
                    </a:lnTo>
                    <a:cubicBezTo>
                      <a:pt x="302281" y="1574"/>
                      <a:pt x="454209" y="135397"/>
                      <a:pt x="478612" y="269219"/>
                    </a:cubicBezTo>
                    <a:cubicBezTo>
                      <a:pt x="478612" y="270794"/>
                      <a:pt x="515609" y="450273"/>
                      <a:pt x="317238" y="580947"/>
                    </a:cubicBezTo>
                    <a:cubicBezTo>
                      <a:pt x="304643" y="588819"/>
                      <a:pt x="291260" y="594329"/>
                      <a:pt x="276304" y="597478"/>
                    </a:cubicBezTo>
                    <a:cubicBezTo>
                      <a:pt x="255837" y="601414"/>
                      <a:pt x="225136" y="606137"/>
                      <a:pt x="190500" y="606137"/>
                    </a:cubicBezTo>
                    <a:close/>
                  </a:path>
                </a:pathLst>
              </a:custGeom>
              <a:grpFill/>
              <a:ln w="7844" cap="flat">
                <a:solidFill>
                  <a:schemeClr val="bg1"/>
                </a:solidFill>
                <a:prstDash val="solid"/>
                <a:miter/>
              </a:ln>
            </p:spPr>
            <p:txBody>
              <a:bodyPr rtlCol="0" anchor="ctr"/>
              <a:lstStyle/>
              <a:p>
                <a:endParaRPr lang="en-IN"/>
              </a:p>
            </p:txBody>
          </p:sp>
          <p:sp>
            <p:nvSpPr>
              <p:cNvPr id="100" name="Freeform: Shape 99">
                <a:extLst>
                  <a:ext uri="{FF2B5EF4-FFF2-40B4-BE49-F238E27FC236}">
                    <a16:creationId xmlns:a16="http://schemas.microsoft.com/office/drawing/2014/main" id="{890CAE2E-BA34-47B7-B1B1-57333EF400DA}"/>
                  </a:ext>
                </a:extLst>
              </p:cNvPr>
              <p:cNvSpPr/>
              <p:nvPr/>
            </p:nvSpPr>
            <p:spPr>
              <a:xfrm>
                <a:off x="5106029" y="5590466"/>
                <a:ext cx="328258" cy="87378"/>
              </a:xfrm>
              <a:custGeom>
                <a:avLst/>
                <a:gdLst>
                  <a:gd name="connsiteX0" fmla="*/ 288112 w 328258"/>
                  <a:gd name="connsiteY0" fmla="*/ 87378 h 87378"/>
                  <a:gd name="connsiteX1" fmla="*/ 40147 w 328258"/>
                  <a:gd name="connsiteY1" fmla="*/ 87378 h 87378"/>
                  <a:gd name="connsiteX2" fmla="*/ 0 w 328258"/>
                  <a:gd name="connsiteY2" fmla="*/ 47231 h 87378"/>
                  <a:gd name="connsiteX3" fmla="*/ 0 w 328258"/>
                  <a:gd name="connsiteY3" fmla="*/ 40147 h 87378"/>
                  <a:gd name="connsiteX4" fmla="*/ 40147 w 328258"/>
                  <a:gd name="connsiteY4" fmla="*/ 0 h 87378"/>
                  <a:gd name="connsiteX5" fmla="*/ 288112 w 328258"/>
                  <a:gd name="connsiteY5" fmla="*/ 0 h 87378"/>
                  <a:gd name="connsiteX6" fmla="*/ 328258 w 328258"/>
                  <a:gd name="connsiteY6" fmla="*/ 40147 h 87378"/>
                  <a:gd name="connsiteX7" fmla="*/ 328258 w 328258"/>
                  <a:gd name="connsiteY7" fmla="*/ 47231 h 87378"/>
                  <a:gd name="connsiteX8" fmla="*/ 288112 w 328258"/>
                  <a:gd name="connsiteY8" fmla="*/ 87378 h 87378"/>
                  <a:gd name="connsiteX9" fmla="*/ 40147 w 328258"/>
                  <a:gd name="connsiteY9" fmla="*/ 7085 h 87378"/>
                  <a:gd name="connsiteX10" fmla="*/ 7872 w 328258"/>
                  <a:gd name="connsiteY10" fmla="*/ 39360 h 87378"/>
                  <a:gd name="connsiteX11" fmla="*/ 7872 w 328258"/>
                  <a:gd name="connsiteY11" fmla="*/ 46444 h 87378"/>
                  <a:gd name="connsiteX12" fmla="*/ 40147 w 328258"/>
                  <a:gd name="connsiteY12" fmla="*/ 78719 h 87378"/>
                  <a:gd name="connsiteX13" fmla="*/ 288112 w 328258"/>
                  <a:gd name="connsiteY13" fmla="*/ 78719 h 87378"/>
                  <a:gd name="connsiteX14" fmla="*/ 320386 w 328258"/>
                  <a:gd name="connsiteY14" fmla="*/ 46444 h 87378"/>
                  <a:gd name="connsiteX15" fmla="*/ 320386 w 328258"/>
                  <a:gd name="connsiteY15" fmla="*/ 39360 h 87378"/>
                  <a:gd name="connsiteX16" fmla="*/ 288112 w 328258"/>
                  <a:gd name="connsiteY16" fmla="*/ 7085 h 87378"/>
                  <a:gd name="connsiteX17" fmla="*/ 40147 w 328258"/>
                  <a:gd name="connsiteY17" fmla="*/ 7085 h 87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8258" h="87378">
                    <a:moveTo>
                      <a:pt x="288112" y="87378"/>
                    </a:moveTo>
                    <a:lnTo>
                      <a:pt x="40147" y="87378"/>
                    </a:lnTo>
                    <a:cubicBezTo>
                      <a:pt x="18105" y="87378"/>
                      <a:pt x="0" y="69273"/>
                      <a:pt x="0" y="47231"/>
                    </a:cubicBezTo>
                    <a:lnTo>
                      <a:pt x="0" y="40147"/>
                    </a:lnTo>
                    <a:cubicBezTo>
                      <a:pt x="0" y="18105"/>
                      <a:pt x="18105" y="0"/>
                      <a:pt x="40147" y="0"/>
                    </a:cubicBezTo>
                    <a:lnTo>
                      <a:pt x="288112" y="0"/>
                    </a:lnTo>
                    <a:cubicBezTo>
                      <a:pt x="310153" y="0"/>
                      <a:pt x="328258" y="18105"/>
                      <a:pt x="328258" y="40147"/>
                    </a:cubicBezTo>
                    <a:lnTo>
                      <a:pt x="328258" y="47231"/>
                    </a:lnTo>
                    <a:cubicBezTo>
                      <a:pt x="328258" y="68486"/>
                      <a:pt x="310153" y="87378"/>
                      <a:pt x="288112" y="87378"/>
                    </a:cubicBezTo>
                    <a:close/>
                    <a:moveTo>
                      <a:pt x="40147" y="7085"/>
                    </a:moveTo>
                    <a:cubicBezTo>
                      <a:pt x="22041" y="7085"/>
                      <a:pt x="7872" y="22041"/>
                      <a:pt x="7872" y="39360"/>
                    </a:cubicBezTo>
                    <a:lnTo>
                      <a:pt x="7872" y="46444"/>
                    </a:lnTo>
                    <a:cubicBezTo>
                      <a:pt x="7872" y="64550"/>
                      <a:pt x="22829" y="78719"/>
                      <a:pt x="40147" y="78719"/>
                    </a:cubicBezTo>
                    <a:lnTo>
                      <a:pt x="288112" y="78719"/>
                    </a:lnTo>
                    <a:cubicBezTo>
                      <a:pt x="306217" y="78719"/>
                      <a:pt x="320386" y="63762"/>
                      <a:pt x="320386" y="46444"/>
                    </a:cubicBezTo>
                    <a:lnTo>
                      <a:pt x="320386" y="39360"/>
                    </a:lnTo>
                    <a:cubicBezTo>
                      <a:pt x="320386" y="21254"/>
                      <a:pt x="305430" y="7085"/>
                      <a:pt x="288112" y="7085"/>
                    </a:cubicBezTo>
                    <a:lnTo>
                      <a:pt x="40147" y="7085"/>
                    </a:lnTo>
                    <a:close/>
                  </a:path>
                </a:pathLst>
              </a:custGeom>
              <a:grpFill/>
              <a:ln w="7844" cap="flat">
                <a:solidFill>
                  <a:schemeClr val="bg1"/>
                </a:solidFill>
                <a:prstDash val="solid"/>
                <a:miter/>
              </a:ln>
            </p:spPr>
            <p:txBody>
              <a:bodyPr rtlCol="0" anchor="ctr"/>
              <a:lstStyle/>
              <a:p>
                <a:endParaRPr lang="en-IN"/>
              </a:p>
            </p:txBody>
          </p:sp>
          <p:sp>
            <p:nvSpPr>
              <p:cNvPr id="101" name="Freeform: Shape 100">
                <a:extLst>
                  <a:ext uri="{FF2B5EF4-FFF2-40B4-BE49-F238E27FC236}">
                    <a16:creationId xmlns:a16="http://schemas.microsoft.com/office/drawing/2014/main" id="{1CF2C8E6-D158-434E-8642-2EB2E287304C}"/>
                  </a:ext>
                </a:extLst>
              </p:cNvPr>
              <p:cNvSpPr/>
              <p:nvPr/>
            </p:nvSpPr>
            <p:spPr>
              <a:xfrm>
                <a:off x="4251928" y="5536937"/>
                <a:ext cx="641559" cy="328258"/>
              </a:xfrm>
              <a:custGeom>
                <a:avLst/>
                <a:gdLst>
                  <a:gd name="connsiteX0" fmla="*/ 345576 w 641559"/>
                  <a:gd name="connsiteY0" fmla="*/ 328258 h 328258"/>
                  <a:gd name="connsiteX1" fmla="*/ 345576 w 641559"/>
                  <a:gd name="connsiteY1" fmla="*/ 232221 h 328258"/>
                  <a:gd name="connsiteX2" fmla="*/ 0 w 641559"/>
                  <a:gd name="connsiteY2" fmla="*/ 232221 h 328258"/>
                  <a:gd name="connsiteX3" fmla="*/ 0 w 641559"/>
                  <a:gd name="connsiteY3" fmla="*/ 100760 h 328258"/>
                  <a:gd name="connsiteX4" fmla="*/ 354236 w 641559"/>
                  <a:gd name="connsiteY4" fmla="*/ 100760 h 328258"/>
                  <a:gd name="connsiteX5" fmla="*/ 354236 w 641559"/>
                  <a:gd name="connsiteY5" fmla="*/ 0 h 328258"/>
                  <a:gd name="connsiteX6" fmla="*/ 641560 w 641559"/>
                  <a:gd name="connsiteY6" fmla="*/ 172395 h 328258"/>
                  <a:gd name="connsiteX7" fmla="*/ 345576 w 641559"/>
                  <a:gd name="connsiteY7" fmla="*/ 328258 h 328258"/>
                  <a:gd name="connsiteX8" fmla="*/ 7872 w 641559"/>
                  <a:gd name="connsiteY8" fmla="*/ 224349 h 328258"/>
                  <a:gd name="connsiteX9" fmla="*/ 353448 w 641559"/>
                  <a:gd name="connsiteY9" fmla="*/ 224349 h 328258"/>
                  <a:gd name="connsiteX10" fmla="*/ 353448 w 641559"/>
                  <a:gd name="connsiteY10" fmla="*/ 315663 h 328258"/>
                  <a:gd name="connsiteX11" fmla="*/ 625816 w 641559"/>
                  <a:gd name="connsiteY11" fmla="*/ 172395 h 328258"/>
                  <a:gd name="connsiteX12" fmla="*/ 362107 w 641559"/>
                  <a:gd name="connsiteY12" fmla="*/ 14169 h 328258"/>
                  <a:gd name="connsiteX13" fmla="*/ 362107 w 641559"/>
                  <a:gd name="connsiteY13" fmla="*/ 108632 h 328258"/>
                  <a:gd name="connsiteX14" fmla="*/ 7872 w 641559"/>
                  <a:gd name="connsiteY14" fmla="*/ 108632 h 328258"/>
                  <a:gd name="connsiteX15" fmla="*/ 7872 w 641559"/>
                  <a:gd name="connsiteY15" fmla="*/ 224349 h 328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559" h="328258">
                    <a:moveTo>
                      <a:pt x="345576" y="328258"/>
                    </a:moveTo>
                    <a:lnTo>
                      <a:pt x="345576" y="232221"/>
                    </a:lnTo>
                    <a:lnTo>
                      <a:pt x="0" y="232221"/>
                    </a:lnTo>
                    <a:lnTo>
                      <a:pt x="0" y="100760"/>
                    </a:lnTo>
                    <a:lnTo>
                      <a:pt x="354236" y="100760"/>
                    </a:lnTo>
                    <a:lnTo>
                      <a:pt x="354236" y="0"/>
                    </a:lnTo>
                    <a:lnTo>
                      <a:pt x="641560" y="172395"/>
                    </a:lnTo>
                    <a:lnTo>
                      <a:pt x="345576" y="328258"/>
                    </a:lnTo>
                    <a:close/>
                    <a:moveTo>
                      <a:pt x="7872" y="224349"/>
                    </a:moveTo>
                    <a:lnTo>
                      <a:pt x="353448" y="224349"/>
                    </a:lnTo>
                    <a:lnTo>
                      <a:pt x="353448" y="315663"/>
                    </a:lnTo>
                    <a:lnTo>
                      <a:pt x="625816" y="172395"/>
                    </a:lnTo>
                    <a:lnTo>
                      <a:pt x="362107" y="14169"/>
                    </a:lnTo>
                    <a:lnTo>
                      <a:pt x="362107" y="108632"/>
                    </a:lnTo>
                    <a:lnTo>
                      <a:pt x="7872" y="108632"/>
                    </a:lnTo>
                    <a:lnTo>
                      <a:pt x="7872" y="224349"/>
                    </a:lnTo>
                    <a:close/>
                  </a:path>
                </a:pathLst>
              </a:custGeom>
              <a:grpFill/>
              <a:ln w="7844" cap="flat">
                <a:solidFill>
                  <a:schemeClr val="bg1"/>
                </a:solidFill>
                <a:prstDash val="solid"/>
                <a:miter/>
              </a:ln>
            </p:spPr>
            <p:txBody>
              <a:bodyPr rtlCol="0" anchor="ctr"/>
              <a:lstStyle/>
              <a:p>
                <a:endParaRPr lang="en-IN"/>
              </a:p>
            </p:txBody>
          </p:sp>
          <p:sp>
            <p:nvSpPr>
              <p:cNvPr id="102" name="Freeform: Shape 101">
                <a:extLst>
                  <a:ext uri="{FF2B5EF4-FFF2-40B4-BE49-F238E27FC236}">
                    <a16:creationId xmlns:a16="http://schemas.microsoft.com/office/drawing/2014/main" id="{45608C13-F4DD-4CC3-A320-E08694B254B8}"/>
                  </a:ext>
                </a:extLst>
              </p:cNvPr>
              <p:cNvSpPr/>
              <p:nvPr/>
            </p:nvSpPr>
            <p:spPr>
              <a:xfrm>
                <a:off x="5136590" y="5410987"/>
                <a:ext cx="268680" cy="187351"/>
              </a:xfrm>
              <a:custGeom>
                <a:avLst/>
                <a:gdLst>
                  <a:gd name="connsiteX0" fmla="*/ 37925 w 268680"/>
                  <a:gd name="connsiteY0" fmla="*/ 187351 h 187351"/>
                  <a:gd name="connsiteX1" fmla="*/ 1714 w 268680"/>
                  <a:gd name="connsiteY1" fmla="*/ 69273 h 187351"/>
                  <a:gd name="connsiteX2" fmla="*/ 19820 w 268680"/>
                  <a:gd name="connsiteY2" fmla="*/ 44083 h 187351"/>
                  <a:gd name="connsiteX3" fmla="*/ 42648 w 268680"/>
                  <a:gd name="connsiteY3" fmla="*/ 38572 h 187351"/>
                  <a:gd name="connsiteX4" fmla="*/ 94603 w 268680"/>
                  <a:gd name="connsiteY4" fmla="*/ 38572 h 187351"/>
                  <a:gd name="connsiteX5" fmla="*/ 156791 w 268680"/>
                  <a:gd name="connsiteY5" fmla="*/ 0 h 187351"/>
                  <a:gd name="connsiteX6" fmla="*/ 195363 w 268680"/>
                  <a:gd name="connsiteY6" fmla="*/ 0 h 187351"/>
                  <a:gd name="connsiteX7" fmla="*/ 234723 w 268680"/>
                  <a:gd name="connsiteY7" fmla="*/ 9446 h 187351"/>
                  <a:gd name="connsiteX8" fmla="*/ 266997 w 268680"/>
                  <a:gd name="connsiteY8" fmla="*/ 73209 h 187351"/>
                  <a:gd name="connsiteX9" fmla="*/ 233148 w 268680"/>
                  <a:gd name="connsiteY9" fmla="*/ 184990 h 187351"/>
                  <a:gd name="connsiteX10" fmla="*/ 225276 w 268680"/>
                  <a:gd name="connsiteY10" fmla="*/ 182628 h 187351"/>
                  <a:gd name="connsiteX11" fmla="*/ 259126 w 268680"/>
                  <a:gd name="connsiteY11" fmla="*/ 70060 h 187351"/>
                  <a:gd name="connsiteX12" fmla="*/ 230787 w 268680"/>
                  <a:gd name="connsiteY12" fmla="*/ 15744 h 187351"/>
                  <a:gd name="connsiteX13" fmla="*/ 194576 w 268680"/>
                  <a:gd name="connsiteY13" fmla="*/ 7872 h 187351"/>
                  <a:gd name="connsiteX14" fmla="*/ 156004 w 268680"/>
                  <a:gd name="connsiteY14" fmla="*/ 7872 h 187351"/>
                  <a:gd name="connsiteX15" fmla="*/ 100113 w 268680"/>
                  <a:gd name="connsiteY15" fmla="*/ 44083 h 187351"/>
                  <a:gd name="connsiteX16" fmla="*/ 99326 w 268680"/>
                  <a:gd name="connsiteY16" fmla="*/ 47231 h 187351"/>
                  <a:gd name="connsiteX17" fmla="*/ 41861 w 268680"/>
                  <a:gd name="connsiteY17" fmla="*/ 47231 h 187351"/>
                  <a:gd name="connsiteX18" fmla="*/ 22969 w 268680"/>
                  <a:gd name="connsiteY18" fmla="*/ 51955 h 187351"/>
                  <a:gd name="connsiteX19" fmla="*/ 8012 w 268680"/>
                  <a:gd name="connsiteY19" fmla="*/ 72422 h 187351"/>
                  <a:gd name="connsiteX20" fmla="*/ 43435 w 268680"/>
                  <a:gd name="connsiteY20" fmla="*/ 184990 h 187351"/>
                  <a:gd name="connsiteX21" fmla="*/ 37925 w 268680"/>
                  <a:gd name="connsiteY21" fmla="*/ 187351 h 187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8680" h="187351">
                    <a:moveTo>
                      <a:pt x="37925" y="187351"/>
                    </a:moveTo>
                    <a:cubicBezTo>
                      <a:pt x="36351" y="184203"/>
                      <a:pt x="-9306" y="112568"/>
                      <a:pt x="1714" y="69273"/>
                    </a:cubicBezTo>
                    <a:cubicBezTo>
                      <a:pt x="4076" y="58252"/>
                      <a:pt x="10373" y="49593"/>
                      <a:pt x="19820" y="44083"/>
                    </a:cubicBezTo>
                    <a:cubicBezTo>
                      <a:pt x="26117" y="40147"/>
                      <a:pt x="33989" y="38572"/>
                      <a:pt x="42648" y="38572"/>
                    </a:cubicBezTo>
                    <a:lnTo>
                      <a:pt x="94603" y="38572"/>
                    </a:lnTo>
                    <a:cubicBezTo>
                      <a:pt x="98539" y="29126"/>
                      <a:pt x="113495" y="0"/>
                      <a:pt x="156791" y="0"/>
                    </a:cubicBezTo>
                    <a:lnTo>
                      <a:pt x="195363" y="0"/>
                    </a:lnTo>
                    <a:cubicBezTo>
                      <a:pt x="209533" y="0"/>
                      <a:pt x="223702" y="3149"/>
                      <a:pt x="234723" y="9446"/>
                    </a:cubicBezTo>
                    <a:cubicBezTo>
                      <a:pt x="253615" y="18893"/>
                      <a:pt x="274869" y="38572"/>
                      <a:pt x="266997" y="73209"/>
                    </a:cubicBezTo>
                    <a:lnTo>
                      <a:pt x="233148" y="184990"/>
                    </a:lnTo>
                    <a:lnTo>
                      <a:pt x="225276" y="182628"/>
                    </a:lnTo>
                    <a:lnTo>
                      <a:pt x="259126" y="70060"/>
                    </a:lnTo>
                    <a:cubicBezTo>
                      <a:pt x="264636" y="46444"/>
                      <a:pt x="255190" y="28339"/>
                      <a:pt x="230787" y="15744"/>
                    </a:cubicBezTo>
                    <a:cubicBezTo>
                      <a:pt x="220553" y="10233"/>
                      <a:pt x="207958" y="7872"/>
                      <a:pt x="194576" y="7872"/>
                    </a:cubicBezTo>
                    <a:lnTo>
                      <a:pt x="156004" y="7872"/>
                    </a:lnTo>
                    <a:cubicBezTo>
                      <a:pt x="111134" y="7872"/>
                      <a:pt x="100900" y="42508"/>
                      <a:pt x="100113" y="44083"/>
                    </a:cubicBezTo>
                    <a:lnTo>
                      <a:pt x="99326" y="47231"/>
                    </a:lnTo>
                    <a:lnTo>
                      <a:pt x="41861" y="47231"/>
                    </a:lnTo>
                    <a:cubicBezTo>
                      <a:pt x="34776" y="47231"/>
                      <a:pt x="27692" y="48806"/>
                      <a:pt x="22969" y="51955"/>
                    </a:cubicBezTo>
                    <a:cubicBezTo>
                      <a:pt x="15097" y="56678"/>
                      <a:pt x="10373" y="62975"/>
                      <a:pt x="8012" y="72422"/>
                    </a:cubicBezTo>
                    <a:cubicBezTo>
                      <a:pt x="-1434" y="112568"/>
                      <a:pt x="42648" y="184203"/>
                      <a:pt x="43435" y="184990"/>
                    </a:cubicBezTo>
                    <a:lnTo>
                      <a:pt x="37925" y="187351"/>
                    </a:lnTo>
                    <a:close/>
                  </a:path>
                </a:pathLst>
              </a:custGeom>
              <a:grpFill/>
              <a:ln w="7844" cap="flat">
                <a:solidFill>
                  <a:schemeClr val="bg1"/>
                </a:solidFill>
                <a:prstDash val="solid"/>
                <a:miter/>
              </a:ln>
            </p:spPr>
            <p:txBody>
              <a:bodyPr rtlCol="0" anchor="ctr"/>
              <a:lstStyle/>
              <a:p>
                <a:endParaRPr lang="en-IN"/>
              </a:p>
            </p:txBody>
          </p:sp>
        </p:grpSp>
        <p:sp>
          <p:nvSpPr>
            <p:cNvPr id="92" name="Graphic 20" descr="Dollar">
              <a:extLst>
                <a:ext uri="{FF2B5EF4-FFF2-40B4-BE49-F238E27FC236}">
                  <a16:creationId xmlns:a16="http://schemas.microsoft.com/office/drawing/2014/main" id="{E9B47B85-F261-4373-A51A-0C0422E74176}"/>
                </a:ext>
              </a:extLst>
            </p:cNvPr>
            <p:cNvSpPr/>
            <p:nvPr/>
          </p:nvSpPr>
          <p:spPr>
            <a:xfrm>
              <a:off x="5169796" y="5753757"/>
              <a:ext cx="179446" cy="429170"/>
            </a:xfrm>
            <a:custGeom>
              <a:avLst/>
              <a:gdLst>
                <a:gd name="connsiteX0" fmla="*/ 166549 w 171249"/>
                <a:gd name="connsiteY0" fmla="*/ 245993 h 409560"/>
                <a:gd name="connsiteX1" fmla="*/ 153910 w 171249"/>
                <a:gd name="connsiteY1" fmla="*/ 227224 h 409560"/>
                <a:gd name="connsiteX2" fmla="*/ 135741 w 171249"/>
                <a:gd name="connsiteY2" fmla="*/ 214065 h 409560"/>
                <a:gd name="connsiteX3" fmla="*/ 114357 w 171249"/>
                <a:gd name="connsiteY3" fmla="*/ 204602 h 409560"/>
                <a:gd name="connsiteX4" fmla="*/ 91497 w 171249"/>
                <a:gd name="connsiteY4" fmla="*/ 196982 h 409560"/>
                <a:gd name="connsiteX5" fmla="*/ 89716 w 171249"/>
                <a:gd name="connsiteY5" fmla="*/ 196410 h 409560"/>
                <a:gd name="connsiteX6" fmla="*/ 89716 w 171249"/>
                <a:gd name="connsiteY6" fmla="*/ 62036 h 409560"/>
                <a:gd name="connsiteX7" fmla="*/ 92845 w 171249"/>
                <a:gd name="connsiteY7" fmla="*/ 61912 h 409560"/>
                <a:gd name="connsiteX8" fmla="*/ 128749 w 171249"/>
                <a:gd name="connsiteY8" fmla="*/ 68437 h 409560"/>
                <a:gd name="connsiteX9" fmla="*/ 158005 w 171249"/>
                <a:gd name="connsiteY9" fmla="*/ 89297 h 409560"/>
                <a:gd name="connsiteX10" fmla="*/ 164878 w 171249"/>
                <a:gd name="connsiteY10" fmla="*/ 82706 h 409560"/>
                <a:gd name="connsiteX11" fmla="*/ 132440 w 171249"/>
                <a:gd name="connsiteY11" fmla="*/ 59655 h 409560"/>
                <a:gd name="connsiteX12" fmla="*/ 92845 w 171249"/>
                <a:gd name="connsiteY12" fmla="*/ 52387 h 409560"/>
                <a:gd name="connsiteX13" fmla="*/ 89716 w 171249"/>
                <a:gd name="connsiteY13" fmla="*/ 52511 h 409560"/>
                <a:gd name="connsiteX14" fmla="*/ 89716 w 171249"/>
                <a:gd name="connsiteY14" fmla="*/ 0 h 409560"/>
                <a:gd name="connsiteX15" fmla="*/ 80191 w 171249"/>
                <a:gd name="connsiteY15" fmla="*/ 0 h 409560"/>
                <a:gd name="connsiteX16" fmla="*/ 80191 w 171249"/>
                <a:gd name="connsiteY16" fmla="*/ 53154 h 409560"/>
                <a:gd name="connsiteX17" fmla="*/ 57331 w 171249"/>
                <a:gd name="connsiteY17" fmla="*/ 58574 h 409560"/>
                <a:gd name="connsiteX18" fmla="*/ 30971 w 171249"/>
                <a:gd name="connsiteY18" fmla="*/ 75281 h 409560"/>
                <a:gd name="connsiteX19" fmla="*/ 14630 w 171249"/>
                <a:gd name="connsiteY19" fmla="*/ 99570 h 409560"/>
                <a:gd name="connsiteX20" fmla="*/ 9054 w 171249"/>
                <a:gd name="connsiteY20" fmla="*/ 128230 h 409560"/>
                <a:gd name="connsiteX21" fmla="*/ 13687 w 171249"/>
                <a:gd name="connsiteY21" fmla="*/ 155010 h 409560"/>
                <a:gd name="connsiteX22" fmla="*/ 26256 w 171249"/>
                <a:gd name="connsiteY22" fmla="*/ 174731 h 409560"/>
                <a:gd name="connsiteX23" fmla="*/ 44425 w 171249"/>
                <a:gd name="connsiteY23" fmla="*/ 188571 h 409560"/>
                <a:gd name="connsiteX24" fmla="*/ 65856 w 171249"/>
                <a:gd name="connsiteY24" fmla="*/ 198368 h 409560"/>
                <a:gd name="connsiteX25" fmla="*/ 80186 w 171249"/>
                <a:gd name="connsiteY25" fmla="*/ 203373 h 409560"/>
                <a:gd name="connsiteX26" fmla="*/ 80186 w 171249"/>
                <a:gd name="connsiteY26" fmla="*/ 347639 h 409560"/>
                <a:gd name="connsiteX27" fmla="*/ 57683 w 171249"/>
                <a:gd name="connsiteY27" fmla="*/ 345186 h 409560"/>
                <a:gd name="connsiteX28" fmla="*/ 39514 w 171249"/>
                <a:gd name="connsiteY28" fmla="*/ 338842 h 409560"/>
                <a:gd name="connsiteX29" fmla="*/ 26146 w 171249"/>
                <a:gd name="connsiteY29" fmla="*/ 330689 h 409560"/>
                <a:gd name="connsiteX30" fmla="*/ 16497 w 171249"/>
                <a:gd name="connsiteY30" fmla="*/ 322369 h 409560"/>
                <a:gd name="connsiteX31" fmla="*/ 10087 w 171249"/>
                <a:gd name="connsiteY31" fmla="*/ 315863 h 409560"/>
                <a:gd name="connsiteX32" fmla="*/ 7272 w 171249"/>
                <a:gd name="connsiteY32" fmla="*/ 312868 h 409560"/>
                <a:gd name="connsiteX33" fmla="*/ 6896 w 171249"/>
                <a:gd name="connsiteY33" fmla="*/ 312477 h 409560"/>
                <a:gd name="connsiteX34" fmla="*/ 0 w 171249"/>
                <a:gd name="connsiteY34" fmla="*/ 319035 h 409560"/>
                <a:gd name="connsiteX35" fmla="*/ 391 w 171249"/>
                <a:gd name="connsiteY35" fmla="*/ 319445 h 409560"/>
                <a:gd name="connsiteX36" fmla="*/ 3077 w 171249"/>
                <a:gd name="connsiteY36" fmla="*/ 322302 h 409560"/>
                <a:gd name="connsiteX37" fmla="*/ 9844 w 171249"/>
                <a:gd name="connsiteY37" fmla="*/ 329174 h 409560"/>
                <a:gd name="connsiteX38" fmla="*/ 20264 w 171249"/>
                <a:gd name="connsiteY38" fmla="*/ 338190 h 409560"/>
                <a:gd name="connsiteX39" fmla="*/ 35347 w 171249"/>
                <a:gd name="connsiteY39" fmla="*/ 347415 h 409560"/>
                <a:gd name="connsiteX40" fmla="*/ 55440 w 171249"/>
                <a:gd name="connsiteY40" fmla="*/ 354449 h 409560"/>
                <a:gd name="connsiteX41" fmla="*/ 80205 w 171249"/>
                <a:gd name="connsiteY41" fmla="*/ 357173 h 409560"/>
                <a:gd name="connsiteX42" fmla="*/ 80205 w 171249"/>
                <a:gd name="connsiteY42" fmla="*/ 409561 h 409560"/>
                <a:gd name="connsiteX43" fmla="*/ 89730 w 171249"/>
                <a:gd name="connsiteY43" fmla="*/ 409561 h 409560"/>
                <a:gd name="connsiteX44" fmla="*/ 89730 w 171249"/>
                <a:gd name="connsiteY44" fmla="*/ 356830 h 409560"/>
                <a:gd name="connsiteX45" fmla="*/ 119029 w 171249"/>
                <a:gd name="connsiteY45" fmla="*/ 350349 h 409560"/>
                <a:gd name="connsiteX46" fmla="*/ 147361 w 171249"/>
                <a:gd name="connsiteY46" fmla="*/ 331851 h 409560"/>
                <a:gd name="connsiteX47" fmla="*/ 165154 w 171249"/>
                <a:gd name="connsiteY47" fmla="*/ 304610 h 409560"/>
                <a:gd name="connsiteX48" fmla="*/ 171236 w 171249"/>
                <a:gd name="connsiteY48" fmla="*/ 271705 h 409560"/>
                <a:gd name="connsiteX49" fmla="*/ 166549 w 171249"/>
                <a:gd name="connsiteY49" fmla="*/ 245993 h 409560"/>
                <a:gd name="connsiteX50" fmla="*/ 69223 w 171249"/>
                <a:gd name="connsiteY50" fmla="*/ 189457 h 409560"/>
                <a:gd name="connsiteX51" fmla="*/ 49030 w 171249"/>
                <a:gd name="connsiteY51" fmla="*/ 180223 h 409560"/>
                <a:gd name="connsiteX52" fmla="*/ 33133 w 171249"/>
                <a:gd name="connsiteY52" fmla="*/ 168131 h 409560"/>
                <a:gd name="connsiteX53" fmla="*/ 22498 w 171249"/>
                <a:gd name="connsiteY53" fmla="*/ 151462 h 409560"/>
                <a:gd name="connsiteX54" fmla="*/ 18564 w 171249"/>
                <a:gd name="connsiteY54" fmla="*/ 128264 h 409560"/>
                <a:gd name="connsiteX55" fmla="*/ 23436 w 171249"/>
                <a:gd name="connsiteY55" fmla="*/ 103189 h 409560"/>
                <a:gd name="connsiteX56" fmla="*/ 37624 w 171249"/>
                <a:gd name="connsiteY56" fmla="*/ 82110 h 409560"/>
                <a:gd name="connsiteX57" fmla="*/ 60836 w 171249"/>
                <a:gd name="connsiteY57" fmla="*/ 67447 h 409560"/>
                <a:gd name="connsiteX58" fmla="*/ 80191 w 171249"/>
                <a:gd name="connsiteY58" fmla="*/ 62765 h 409560"/>
                <a:gd name="connsiteX59" fmla="*/ 80191 w 171249"/>
                <a:gd name="connsiteY59" fmla="*/ 193377 h 409560"/>
                <a:gd name="connsiteX60" fmla="*/ 69223 w 171249"/>
                <a:gd name="connsiteY60" fmla="*/ 189457 h 409560"/>
                <a:gd name="connsiteX61" fmla="*/ 156277 w 171249"/>
                <a:gd name="connsiteY61" fmla="*/ 301123 h 409560"/>
                <a:gd name="connsiteX62" fmla="*/ 140627 w 171249"/>
                <a:gd name="connsiteY62" fmla="*/ 325117 h 409560"/>
                <a:gd name="connsiteX63" fmla="*/ 115386 w 171249"/>
                <a:gd name="connsiteY63" fmla="*/ 341538 h 409560"/>
                <a:gd name="connsiteX64" fmla="*/ 89702 w 171249"/>
                <a:gd name="connsiteY64" fmla="*/ 347310 h 409560"/>
                <a:gd name="connsiteX65" fmla="*/ 89702 w 171249"/>
                <a:gd name="connsiteY65" fmla="*/ 206407 h 409560"/>
                <a:gd name="connsiteX66" fmla="*/ 111057 w 171249"/>
                <a:gd name="connsiteY66" fmla="*/ 213551 h 409560"/>
                <a:gd name="connsiteX67" fmla="*/ 131288 w 171249"/>
                <a:gd name="connsiteY67" fmla="*/ 222499 h 409560"/>
                <a:gd name="connsiteX68" fmla="*/ 147209 w 171249"/>
                <a:gd name="connsiteY68" fmla="*/ 234015 h 409560"/>
                <a:gd name="connsiteX69" fmla="*/ 157777 w 171249"/>
                <a:gd name="connsiteY69" fmla="*/ 249731 h 409560"/>
                <a:gd name="connsiteX70" fmla="*/ 161682 w 171249"/>
                <a:gd name="connsiteY70" fmla="*/ 271705 h 409560"/>
                <a:gd name="connsiteX71" fmla="*/ 156277 w 171249"/>
                <a:gd name="connsiteY71" fmla="*/ 301123 h 4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249" h="409560">
                  <a:moveTo>
                    <a:pt x="166549" y="245993"/>
                  </a:moveTo>
                  <a:cubicBezTo>
                    <a:pt x="163603" y="238970"/>
                    <a:pt x="159309" y="232594"/>
                    <a:pt x="153910" y="227224"/>
                  </a:cubicBezTo>
                  <a:cubicBezTo>
                    <a:pt x="148530" y="221971"/>
                    <a:pt x="142409" y="217537"/>
                    <a:pt x="135741" y="214065"/>
                  </a:cubicBezTo>
                  <a:cubicBezTo>
                    <a:pt x="128830" y="210442"/>
                    <a:pt x="121686" y="207281"/>
                    <a:pt x="114357" y="204602"/>
                  </a:cubicBezTo>
                  <a:cubicBezTo>
                    <a:pt x="106909" y="201863"/>
                    <a:pt x="99217" y="199301"/>
                    <a:pt x="91497" y="196982"/>
                  </a:cubicBezTo>
                  <a:cubicBezTo>
                    <a:pt x="90897" y="196801"/>
                    <a:pt x="90311" y="196596"/>
                    <a:pt x="89716" y="196410"/>
                  </a:cubicBezTo>
                  <a:lnTo>
                    <a:pt x="89716" y="62036"/>
                  </a:lnTo>
                  <a:cubicBezTo>
                    <a:pt x="90768" y="62008"/>
                    <a:pt x="91773" y="61912"/>
                    <a:pt x="92845" y="61912"/>
                  </a:cubicBezTo>
                  <a:cubicBezTo>
                    <a:pt x="105127" y="61682"/>
                    <a:pt x="117333" y="63900"/>
                    <a:pt x="128749" y="68437"/>
                  </a:cubicBezTo>
                  <a:cubicBezTo>
                    <a:pt x="139824" y="73319"/>
                    <a:pt x="149781" y="80418"/>
                    <a:pt x="158005" y="89297"/>
                  </a:cubicBezTo>
                  <a:lnTo>
                    <a:pt x="164878" y="82706"/>
                  </a:lnTo>
                  <a:cubicBezTo>
                    <a:pt x="155757" y="72883"/>
                    <a:pt x="144717" y="65037"/>
                    <a:pt x="132440" y="59655"/>
                  </a:cubicBezTo>
                  <a:cubicBezTo>
                    <a:pt x="119856" y="54624"/>
                    <a:pt x="106395" y="52153"/>
                    <a:pt x="92845" y="52387"/>
                  </a:cubicBezTo>
                  <a:cubicBezTo>
                    <a:pt x="91778" y="52387"/>
                    <a:pt x="90768" y="52483"/>
                    <a:pt x="89716" y="52511"/>
                  </a:cubicBezTo>
                  <a:lnTo>
                    <a:pt x="89716" y="0"/>
                  </a:lnTo>
                  <a:lnTo>
                    <a:pt x="80191" y="0"/>
                  </a:lnTo>
                  <a:lnTo>
                    <a:pt x="80191" y="53154"/>
                  </a:lnTo>
                  <a:cubicBezTo>
                    <a:pt x="72364" y="53937"/>
                    <a:pt x="64676" y="55760"/>
                    <a:pt x="57331" y="58574"/>
                  </a:cubicBezTo>
                  <a:cubicBezTo>
                    <a:pt x="47522" y="62337"/>
                    <a:pt x="38561" y="68017"/>
                    <a:pt x="30971" y="75281"/>
                  </a:cubicBezTo>
                  <a:cubicBezTo>
                    <a:pt x="23911" y="82167"/>
                    <a:pt x="18348" y="90436"/>
                    <a:pt x="14630" y="99570"/>
                  </a:cubicBezTo>
                  <a:cubicBezTo>
                    <a:pt x="10930" y="108671"/>
                    <a:pt x="9035" y="118405"/>
                    <a:pt x="9054" y="128230"/>
                  </a:cubicBezTo>
                  <a:cubicBezTo>
                    <a:pt x="8865" y="137371"/>
                    <a:pt x="10438" y="146464"/>
                    <a:pt x="13687" y="155010"/>
                  </a:cubicBezTo>
                  <a:cubicBezTo>
                    <a:pt x="16582" y="162325"/>
                    <a:pt x="20848" y="169018"/>
                    <a:pt x="26256" y="174731"/>
                  </a:cubicBezTo>
                  <a:cubicBezTo>
                    <a:pt x="31571" y="180244"/>
                    <a:pt x="37698" y="184911"/>
                    <a:pt x="44425" y="188571"/>
                  </a:cubicBezTo>
                  <a:cubicBezTo>
                    <a:pt x="51330" y="192335"/>
                    <a:pt x="58491" y="195609"/>
                    <a:pt x="65856" y="198368"/>
                  </a:cubicBezTo>
                  <a:cubicBezTo>
                    <a:pt x="70514" y="200125"/>
                    <a:pt x="75324" y="201778"/>
                    <a:pt x="80186" y="203373"/>
                  </a:cubicBezTo>
                  <a:lnTo>
                    <a:pt x="80186" y="347639"/>
                  </a:lnTo>
                  <a:cubicBezTo>
                    <a:pt x="72616" y="347680"/>
                    <a:pt x="65067" y="346857"/>
                    <a:pt x="57683" y="345186"/>
                  </a:cubicBezTo>
                  <a:cubicBezTo>
                    <a:pt x="51418" y="343725"/>
                    <a:pt x="45328" y="341598"/>
                    <a:pt x="39514" y="338842"/>
                  </a:cubicBezTo>
                  <a:cubicBezTo>
                    <a:pt x="34785" y="336601"/>
                    <a:pt x="30304" y="333867"/>
                    <a:pt x="26146" y="330689"/>
                  </a:cubicBezTo>
                  <a:cubicBezTo>
                    <a:pt x="22783" y="328091"/>
                    <a:pt x="19562" y="325313"/>
                    <a:pt x="16497" y="322369"/>
                  </a:cubicBezTo>
                  <a:cubicBezTo>
                    <a:pt x="13786" y="319727"/>
                    <a:pt x="11649" y="317559"/>
                    <a:pt x="10087" y="315863"/>
                  </a:cubicBezTo>
                  <a:cubicBezTo>
                    <a:pt x="8758" y="314435"/>
                    <a:pt x="7882" y="313482"/>
                    <a:pt x="7272" y="312868"/>
                  </a:cubicBezTo>
                  <a:lnTo>
                    <a:pt x="6896" y="312477"/>
                  </a:lnTo>
                  <a:lnTo>
                    <a:pt x="0" y="319035"/>
                  </a:lnTo>
                  <a:lnTo>
                    <a:pt x="391" y="319445"/>
                  </a:lnTo>
                  <a:cubicBezTo>
                    <a:pt x="976" y="320054"/>
                    <a:pt x="1819" y="320931"/>
                    <a:pt x="3077" y="322302"/>
                  </a:cubicBezTo>
                  <a:cubicBezTo>
                    <a:pt x="4724" y="324099"/>
                    <a:pt x="6980" y="326390"/>
                    <a:pt x="9844" y="329174"/>
                  </a:cubicBezTo>
                  <a:cubicBezTo>
                    <a:pt x="13153" y="332365"/>
                    <a:pt x="16632" y="335374"/>
                    <a:pt x="20264" y="338190"/>
                  </a:cubicBezTo>
                  <a:cubicBezTo>
                    <a:pt x="24954" y="341787"/>
                    <a:pt x="30009" y="344879"/>
                    <a:pt x="35347" y="347415"/>
                  </a:cubicBezTo>
                  <a:cubicBezTo>
                    <a:pt x="41776" y="350467"/>
                    <a:pt x="48512" y="352825"/>
                    <a:pt x="55440" y="354449"/>
                  </a:cubicBezTo>
                  <a:cubicBezTo>
                    <a:pt x="63564" y="356303"/>
                    <a:pt x="71873" y="357217"/>
                    <a:pt x="80205" y="357173"/>
                  </a:cubicBezTo>
                  <a:lnTo>
                    <a:pt x="80205" y="409561"/>
                  </a:lnTo>
                  <a:lnTo>
                    <a:pt x="89730" y="409561"/>
                  </a:lnTo>
                  <a:lnTo>
                    <a:pt x="89730" y="356830"/>
                  </a:lnTo>
                  <a:cubicBezTo>
                    <a:pt x="99780" y="356244"/>
                    <a:pt x="109670" y="354056"/>
                    <a:pt x="119029" y="350349"/>
                  </a:cubicBezTo>
                  <a:cubicBezTo>
                    <a:pt x="129608" y="346126"/>
                    <a:pt x="139240" y="339838"/>
                    <a:pt x="147361" y="331851"/>
                  </a:cubicBezTo>
                  <a:cubicBezTo>
                    <a:pt x="155112" y="324098"/>
                    <a:pt x="161170" y="314823"/>
                    <a:pt x="165154" y="304610"/>
                  </a:cubicBezTo>
                  <a:cubicBezTo>
                    <a:pt x="169229" y="294121"/>
                    <a:pt x="171292" y="282958"/>
                    <a:pt x="171236" y="271705"/>
                  </a:cubicBezTo>
                  <a:cubicBezTo>
                    <a:pt x="171418" y="262907"/>
                    <a:pt x="169824" y="254161"/>
                    <a:pt x="166549" y="245993"/>
                  </a:cubicBezTo>
                  <a:close/>
                  <a:moveTo>
                    <a:pt x="69223" y="189457"/>
                  </a:moveTo>
                  <a:cubicBezTo>
                    <a:pt x="62284" y="186855"/>
                    <a:pt x="55536" y="183770"/>
                    <a:pt x="49030" y="180223"/>
                  </a:cubicBezTo>
                  <a:cubicBezTo>
                    <a:pt x="43144" y="177028"/>
                    <a:pt x="37783" y="172950"/>
                    <a:pt x="33133" y="168131"/>
                  </a:cubicBezTo>
                  <a:cubicBezTo>
                    <a:pt x="28558" y="163302"/>
                    <a:pt x="24949" y="157645"/>
                    <a:pt x="22498" y="151462"/>
                  </a:cubicBezTo>
                  <a:cubicBezTo>
                    <a:pt x="19714" y="144052"/>
                    <a:pt x="18379" y="136177"/>
                    <a:pt x="18564" y="128264"/>
                  </a:cubicBezTo>
                  <a:cubicBezTo>
                    <a:pt x="18547" y="119669"/>
                    <a:pt x="20201" y="111152"/>
                    <a:pt x="23436" y="103189"/>
                  </a:cubicBezTo>
                  <a:cubicBezTo>
                    <a:pt x="26662" y="95260"/>
                    <a:pt x="31493" y="88084"/>
                    <a:pt x="37624" y="82110"/>
                  </a:cubicBezTo>
                  <a:cubicBezTo>
                    <a:pt x="44310" y="75728"/>
                    <a:pt x="52201" y="70743"/>
                    <a:pt x="60836" y="67447"/>
                  </a:cubicBezTo>
                  <a:cubicBezTo>
                    <a:pt x="67063" y="65070"/>
                    <a:pt x="73567" y="63497"/>
                    <a:pt x="80191" y="62765"/>
                  </a:cubicBezTo>
                  <a:lnTo>
                    <a:pt x="80191" y="193377"/>
                  </a:lnTo>
                  <a:cubicBezTo>
                    <a:pt x="76476" y="192119"/>
                    <a:pt x="72809" y="190810"/>
                    <a:pt x="69223" y="189457"/>
                  </a:cubicBezTo>
                  <a:close/>
                  <a:moveTo>
                    <a:pt x="156277" y="301123"/>
                  </a:moveTo>
                  <a:cubicBezTo>
                    <a:pt x="152773" y="310116"/>
                    <a:pt x="147445" y="318286"/>
                    <a:pt x="140627" y="325117"/>
                  </a:cubicBezTo>
                  <a:cubicBezTo>
                    <a:pt x="133389" y="332214"/>
                    <a:pt x="124808" y="337797"/>
                    <a:pt x="115386" y="341538"/>
                  </a:cubicBezTo>
                  <a:cubicBezTo>
                    <a:pt x="107179" y="344791"/>
                    <a:pt x="98512" y="346739"/>
                    <a:pt x="89702" y="347310"/>
                  </a:cubicBezTo>
                  <a:lnTo>
                    <a:pt x="89702" y="206407"/>
                  </a:lnTo>
                  <a:cubicBezTo>
                    <a:pt x="96912" y="208593"/>
                    <a:pt x="104094" y="210984"/>
                    <a:pt x="111057" y="213551"/>
                  </a:cubicBezTo>
                  <a:cubicBezTo>
                    <a:pt x="117990" y="216085"/>
                    <a:pt x="124748" y="219075"/>
                    <a:pt x="131288" y="222499"/>
                  </a:cubicBezTo>
                  <a:cubicBezTo>
                    <a:pt x="137131" y="225536"/>
                    <a:pt x="142495" y="229416"/>
                    <a:pt x="147209" y="234015"/>
                  </a:cubicBezTo>
                  <a:cubicBezTo>
                    <a:pt x="151722" y="238515"/>
                    <a:pt x="155312" y="243854"/>
                    <a:pt x="157777" y="249731"/>
                  </a:cubicBezTo>
                  <a:cubicBezTo>
                    <a:pt x="160536" y="256721"/>
                    <a:pt x="161864" y="264193"/>
                    <a:pt x="161682" y="271705"/>
                  </a:cubicBezTo>
                  <a:cubicBezTo>
                    <a:pt x="161744" y="281764"/>
                    <a:pt x="159910" y="291744"/>
                    <a:pt x="156277" y="301123"/>
                  </a:cubicBezTo>
                  <a:close/>
                </a:path>
              </a:pathLst>
            </a:custGeom>
            <a:grpFill/>
            <a:ln w="6350" cap="flat">
              <a:solidFill>
                <a:schemeClr val="bg1"/>
              </a:solidFill>
              <a:prstDash val="solid"/>
              <a:miter/>
            </a:ln>
          </p:spPr>
          <p:txBody>
            <a:bodyPr rtlCol="0" anchor="ctr"/>
            <a:lstStyle/>
            <a:p>
              <a:endParaRPr lang="en-IN" sz="1600"/>
            </a:p>
          </p:txBody>
        </p:sp>
      </p:grpSp>
      <p:grpSp>
        <p:nvGrpSpPr>
          <p:cNvPr id="103" name="Graphic 56">
            <a:extLst>
              <a:ext uri="{FF2B5EF4-FFF2-40B4-BE49-F238E27FC236}">
                <a16:creationId xmlns:a16="http://schemas.microsoft.com/office/drawing/2014/main" id="{F9B08C97-4355-49A5-97B7-42E87A360A3C}"/>
              </a:ext>
            </a:extLst>
          </p:cNvPr>
          <p:cNvGrpSpPr/>
          <p:nvPr/>
        </p:nvGrpSpPr>
        <p:grpSpPr>
          <a:xfrm>
            <a:off x="4388293" y="4664233"/>
            <a:ext cx="720310" cy="723843"/>
            <a:chOff x="2438400" y="5498680"/>
            <a:chExt cx="1276072" cy="1282332"/>
          </a:xfrm>
          <a:solidFill>
            <a:schemeClr val="bg1"/>
          </a:solidFill>
        </p:grpSpPr>
        <p:sp>
          <p:nvSpPr>
            <p:cNvPr id="104" name="Freeform: Shape 103">
              <a:extLst>
                <a:ext uri="{FF2B5EF4-FFF2-40B4-BE49-F238E27FC236}">
                  <a16:creationId xmlns:a16="http://schemas.microsoft.com/office/drawing/2014/main" id="{55C6FA65-EC3A-42F1-8D73-91BA168CB40C}"/>
                </a:ext>
              </a:extLst>
            </p:cNvPr>
            <p:cNvSpPr/>
            <p:nvPr/>
          </p:nvSpPr>
          <p:spPr>
            <a:xfrm>
              <a:off x="2438400" y="5498680"/>
              <a:ext cx="1276072" cy="1282332"/>
            </a:xfrm>
            <a:custGeom>
              <a:avLst/>
              <a:gdLst>
                <a:gd name="connsiteX0" fmla="*/ 1250845 w 1276072"/>
                <a:gd name="connsiteY0" fmla="*/ 1279971 h 1282332"/>
                <a:gd name="connsiteX1" fmla="*/ 1246909 w 1276072"/>
                <a:gd name="connsiteY1" fmla="*/ 1279971 h 1282332"/>
                <a:gd name="connsiteX2" fmla="*/ 1242973 w 1276072"/>
                <a:gd name="connsiteY2" fmla="*/ 1279971 h 1282332"/>
                <a:gd name="connsiteX3" fmla="*/ 728151 w 1276072"/>
                <a:gd name="connsiteY3" fmla="*/ 1279971 h 1282332"/>
                <a:gd name="connsiteX4" fmla="*/ 718705 w 1276072"/>
                <a:gd name="connsiteY4" fmla="*/ 1279971 h 1282332"/>
                <a:gd name="connsiteX5" fmla="*/ 704535 w 1276072"/>
                <a:gd name="connsiteY5" fmla="*/ 1272887 h 1282332"/>
                <a:gd name="connsiteX6" fmla="*/ 706110 w 1276072"/>
                <a:gd name="connsiteY6" fmla="*/ 1257143 h 1282332"/>
                <a:gd name="connsiteX7" fmla="*/ 733661 w 1276072"/>
                <a:gd name="connsiteY7" fmla="*/ 1204401 h 1282332"/>
                <a:gd name="connsiteX8" fmla="*/ 754915 w 1276072"/>
                <a:gd name="connsiteY8" fmla="*/ 1163467 h 1282332"/>
                <a:gd name="connsiteX9" fmla="*/ 842293 w 1276072"/>
                <a:gd name="connsiteY9" fmla="*/ 998157 h 1282332"/>
                <a:gd name="connsiteX10" fmla="*/ 816316 w 1276072"/>
                <a:gd name="connsiteY10" fmla="*/ 1011539 h 1282332"/>
                <a:gd name="connsiteX11" fmla="*/ 685643 w 1276072"/>
                <a:gd name="connsiteY11" fmla="*/ 1065068 h 1282332"/>
                <a:gd name="connsiteX12" fmla="*/ 680132 w 1276072"/>
                <a:gd name="connsiteY12" fmla="*/ 1072940 h 1282332"/>
                <a:gd name="connsiteX13" fmla="*/ 677771 w 1276072"/>
                <a:gd name="connsiteY13" fmla="*/ 1109938 h 1282332"/>
                <a:gd name="connsiteX14" fmla="*/ 675409 w 1276072"/>
                <a:gd name="connsiteY14" fmla="*/ 1154808 h 1282332"/>
                <a:gd name="connsiteX15" fmla="*/ 642347 w 1276072"/>
                <a:gd name="connsiteY15" fmla="*/ 1187870 h 1282332"/>
                <a:gd name="connsiteX16" fmla="*/ 525056 w 1276072"/>
                <a:gd name="connsiteY16" fmla="*/ 1187870 h 1282332"/>
                <a:gd name="connsiteX17" fmla="*/ 491207 w 1276072"/>
                <a:gd name="connsiteY17" fmla="*/ 1153234 h 1282332"/>
                <a:gd name="connsiteX18" fmla="*/ 488058 w 1276072"/>
                <a:gd name="connsiteY18" fmla="*/ 1078451 h 1282332"/>
                <a:gd name="connsiteX19" fmla="*/ 474676 w 1276072"/>
                <a:gd name="connsiteY19" fmla="*/ 1061920 h 1282332"/>
                <a:gd name="connsiteX20" fmla="*/ 330620 w 1276072"/>
                <a:gd name="connsiteY20" fmla="*/ 1001306 h 1282332"/>
                <a:gd name="connsiteX21" fmla="*/ 314876 w 1276072"/>
                <a:gd name="connsiteY21" fmla="*/ 1002880 h 1282332"/>
                <a:gd name="connsiteX22" fmla="*/ 251901 w 1276072"/>
                <a:gd name="connsiteY22" fmla="*/ 1058771 h 1282332"/>
                <a:gd name="connsiteX23" fmla="*/ 211754 w 1276072"/>
                <a:gd name="connsiteY23" fmla="*/ 1057197 h 1282332"/>
                <a:gd name="connsiteX24" fmla="*/ 126738 w 1276072"/>
                <a:gd name="connsiteY24" fmla="*/ 970606 h 1282332"/>
                <a:gd name="connsiteX25" fmla="*/ 125163 w 1276072"/>
                <a:gd name="connsiteY25" fmla="*/ 929672 h 1282332"/>
                <a:gd name="connsiteX26" fmla="*/ 181054 w 1276072"/>
                <a:gd name="connsiteY26" fmla="*/ 865122 h 1282332"/>
                <a:gd name="connsiteX27" fmla="*/ 182628 w 1276072"/>
                <a:gd name="connsiteY27" fmla="*/ 849378 h 1282332"/>
                <a:gd name="connsiteX28" fmla="*/ 122014 w 1276072"/>
                <a:gd name="connsiteY28" fmla="*/ 705322 h 1282332"/>
                <a:gd name="connsiteX29" fmla="*/ 102335 w 1276072"/>
                <a:gd name="connsiteY29" fmla="*/ 689579 h 1282332"/>
                <a:gd name="connsiteX30" fmla="*/ 44083 w 1276072"/>
                <a:gd name="connsiteY30" fmla="*/ 686430 h 1282332"/>
                <a:gd name="connsiteX31" fmla="*/ 24403 w 1276072"/>
                <a:gd name="connsiteY31" fmla="*/ 684855 h 1282332"/>
                <a:gd name="connsiteX32" fmla="*/ 0 w 1276072"/>
                <a:gd name="connsiteY32" fmla="*/ 661240 h 1282332"/>
                <a:gd name="connsiteX33" fmla="*/ 0 w 1276072"/>
                <a:gd name="connsiteY33" fmla="*/ 530566 h 1282332"/>
                <a:gd name="connsiteX34" fmla="*/ 25190 w 1276072"/>
                <a:gd name="connsiteY34" fmla="*/ 504589 h 1282332"/>
                <a:gd name="connsiteX35" fmla="*/ 107845 w 1276072"/>
                <a:gd name="connsiteY35" fmla="*/ 499079 h 1282332"/>
                <a:gd name="connsiteX36" fmla="*/ 121227 w 1276072"/>
                <a:gd name="connsiteY36" fmla="*/ 488845 h 1282332"/>
                <a:gd name="connsiteX37" fmla="*/ 184202 w 1276072"/>
                <a:gd name="connsiteY37" fmla="*/ 338492 h 1282332"/>
                <a:gd name="connsiteX38" fmla="*/ 184202 w 1276072"/>
                <a:gd name="connsiteY38" fmla="*/ 327471 h 1282332"/>
                <a:gd name="connsiteX39" fmla="*/ 147992 w 1276072"/>
                <a:gd name="connsiteY39" fmla="*/ 286537 h 1282332"/>
                <a:gd name="connsiteX40" fmla="*/ 127525 w 1276072"/>
                <a:gd name="connsiteY40" fmla="*/ 263709 h 1282332"/>
                <a:gd name="connsiteX41" fmla="*/ 128312 w 1276072"/>
                <a:gd name="connsiteY41" fmla="*/ 218052 h 1282332"/>
                <a:gd name="connsiteX42" fmla="*/ 207031 w 1276072"/>
                <a:gd name="connsiteY42" fmla="*/ 134610 h 1282332"/>
                <a:gd name="connsiteX43" fmla="*/ 253475 w 1276072"/>
                <a:gd name="connsiteY43" fmla="*/ 132248 h 1282332"/>
                <a:gd name="connsiteX44" fmla="*/ 269219 w 1276072"/>
                <a:gd name="connsiteY44" fmla="*/ 145630 h 1282332"/>
                <a:gd name="connsiteX45" fmla="*/ 316450 w 1276072"/>
                <a:gd name="connsiteY45" fmla="*/ 187351 h 1282332"/>
                <a:gd name="connsiteX46" fmla="*/ 329045 w 1276072"/>
                <a:gd name="connsiteY46" fmla="*/ 188138 h 1282332"/>
                <a:gd name="connsiteX47" fmla="*/ 477824 w 1276072"/>
                <a:gd name="connsiteY47" fmla="*/ 125163 h 1282332"/>
                <a:gd name="connsiteX48" fmla="*/ 488058 w 1276072"/>
                <a:gd name="connsiteY48" fmla="*/ 112568 h 1282332"/>
                <a:gd name="connsiteX49" fmla="*/ 492781 w 1276072"/>
                <a:gd name="connsiteY49" fmla="*/ 28339 h 1282332"/>
                <a:gd name="connsiteX50" fmla="*/ 521907 w 1276072"/>
                <a:gd name="connsiteY50" fmla="*/ 787 h 1282332"/>
                <a:gd name="connsiteX51" fmla="*/ 647858 w 1276072"/>
                <a:gd name="connsiteY51" fmla="*/ 0 h 1282332"/>
                <a:gd name="connsiteX52" fmla="*/ 676196 w 1276072"/>
                <a:gd name="connsiteY52" fmla="*/ 29126 h 1282332"/>
                <a:gd name="connsiteX53" fmla="*/ 677771 w 1276072"/>
                <a:gd name="connsiteY53" fmla="*/ 57465 h 1282332"/>
                <a:gd name="connsiteX54" fmla="*/ 680919 w 1276072"/>
                <a:gd name="connsiteY54" fmla="*/ 113355 h 1282332"/>
                <a:gd name="connsiteX55" fmla="*/ 688791 w 1276072"/>
                <a:gd name="connsiteY55" fmla="*/ 123589 h 1282332"/>
                <a:gd name="connsiteX56" fmla="*/ 839932 w 1276072"/>
                <a:gd name="connsiteY56" fmla="*/ 188138 h 1282332"/>
                <a:gd name="connsiteX57" fmla="*/ 852527 w 1276072"/>
                <a:gd name="connsiteY57" fmla="*/ 186564 h 1282332"/>
                <a:gd name="connsiteX58" fmla="*/ 902907 w 1276072"/>
                <a:gd name="connsiteY58" fmla="*/ 142481 h 1282332"/>
                <a:gd name="connsiteX59" fmla="*/ 917077 w 1276072"/>
                <a:gd name="connsiteY59" fmla="*/ 130674 h 1282332"/>
                <a:gd name="connsiteX60" fmla="*/ 960372 w 1276072"/>
                <a:gd name="connsiteY60" fmla="*/ 132248 h 1282332"/>
                <a:gd name="connsiteX61" fmla="*/ 1043027 w 1276072"/>
                <a:gd name="connsiteY61" fmla="*/ 217265 h 1282332"/>
                <a:gd name="connsiteX62" fmla="*/ 1043814 w 1276072"/>
                <a:gd name="connsiteY62" fmla="*/ 261347 h 1282332"/>
                <a:gd name="connsiteX63" fmla="*/ 1038304 w 1276072"/>
                <a:gd name="connsiteY63" fmla="*/ 267645 h 1282332"/>
                <a:gd name="connsiteX64" fmla="*/ 989498 w 1276072"/>
                <a:gd name="connsiteY64" fmla="*/ 323535 h 1282332"/>
                <a:gd name="connsiteX65" fmla="*/ 987924 w 1276072"/>
                <a:gd name="connsiteY65" fmla="*/ 338492 h 1282332"/>
                <a:gd name="connsiteX66" fmla="*/ 1050112 w 1276072"/>
                <a:gd name="connsiteY66" fmla="*/ 488058 h 1282332"/>
                <a:gd name="connsiteX67" fmla="*/ 1061919 w 1276072"/>
                <a:gd name="connsiteY67" fmla="*/ 498291 h 1282332"/>
                <a:gd name="connsiteX68" fmla="*/ 1111512 w 1276072"/>
                <a:gd name="connsiteY68" fmla="*/ 501440 h 1282332"/>
                <a:gd name="connsiteX69" fmla="*/ 1143000 w 1276072"/>
                <a:gd name="connsiteY69" fmla="*/ 503802 h 1282332"/>
                <a:gd name="connsiteX70" fmla="*/ 1172913 w 1276072"/>
                <a:gd name="connsiteY70" fmla="*/ 532928 h 1282332"/>
                <a:gd name="connsiteX71" fmla="*/ 1172913 w 1276072"/>
                <a:gd name="connsiteY71" fmla="*/ 658091 h 1282332"/>
                <a:gd name="connsiteX72" fmla="*/ 1147723 w 1276072"/>
                <a:gd name="connsiteY72" fmla="*/ 685643 h 1282332"/>
                <a:gd name="connsiteX73" fmla="*/ 1101279 w 1276072"/>
                <a:gd name="connsiteY73" fmla="*/ 688791 h 1282332"/>
                <a:gd name="connsiteX74" fmla="*/ 1068217 w 1276072"/>
                <a:gd name="connsiteY74" fmla="*/ 690366 h 1282332"/>
                <a:gd name="connsiteX75" fmla="*/ 1001306 w 1276072"/>
                <a:gd name="connsiteY75" fmla="*/ 743895 h 1282332"/>
                <a:gd name="connsiteX76" fmla="*/ 1005242 w 1276072"/>
                <a:gd name="connsiteY76" fmla="*/ 750979 h 1282332"/>
                <a:gd name="connsiteX77" fmla="*/ 1006029 w 1276072"/>
                <a:gd name="connsiteY77" fmla="*/ 752554 h 1282332"/>
                <a:gd name="connsiteX78" fmla="*/ 1150085 w 1276072"/>
                <a:gd name="connsiteY78" fmla="*/ 1024922 h 1282332"/>
                <a:gd name="connsiteX79" fmla="*/ 1248484 w 1276072"/>
                <a:gd name="connsiteY79" fmla="*/ 1210699 h 1282332"/>
                <a:gd name="connsiteX80" fmla="*/ 1268951 w 1276072"/>
                <a:gd name="connsiteY80" fmla="*/ 1249271 h 1282332"/>
                <a:gd name="connsiteX81" fmla="*/ 1272886 w 1276072"/>
                <a:gd name="connsiteY81" fmla="*/ 1257143 h 1282332"/>
                <a:gd name="connsiteX82" fmla="*/ 1274461 w 1276072"/>
                <a:gd name="connsiteY82" fmla="*/ 1275248 h 1282332"/>
                <a:gd name="connsiteX83" fmla="*/ 1258717 w 1276072"/>
                <a:gd name="connsiteY83" fmla="*/ 1282333 h 1282332"/>
                <a:gd name="connsiteX84" fmla="*/ 1250845 w 1276072"/>
                <a:gd name="connsiteY84" fmla="*/ 1279971 h 1282332"/>
                <a:gd name="connsiteX85" fmla="*/ 989498 w 1276072"/>
                <a:gd name="connsiteY85" fmla="*/ 745469 h 1282332"/>
                <a:gd name="connsiteX86" fmla="*/ 983201 w 1276072"/>
                <a:gd name="connsiteY86" fmla="*/ 751767 h 1282332"/>
                <a:gd name="connsiteX87" fmla="*/ 981626 w 1276072"/>
                <a:gd name="connsiteY87" fmla="*/ 754128 h 1282332"/>
                <a:gd name="connsiteX88" fmla="*/ 918651 w 1276072"/>
                <a:gd name="connsiteY88" fmla="*/ 871420 h 1282332"/>
                <a:gd name="connsiteX89" fmla="*/ 762787 w 1276072"/>
                <a:gd name="connsiteY89" fmla="*/ 1166616 h 1282332"/>
                <a:gd name="connsiteX90" fmla="*/ 741533 w 1276072"/>
                <a:gd name="connsiteY90" fmla="*/ 1207550 h 1282332"/>
                <a:gd name="connsiteX91" fmla="*/ 713981 w 1276072"/>
                <a:gd name="connsiteY91" fmla="*/ 1260292 h 1282332"/>
                <a:gd name="connsiteX92" fmla="*/ 712407 w 1276072"/>
                <a:gd name="connsiteY92" fmla="*/ 1268163 h 1282332"/>
                <a:gd name="connsiteX93" fmla="*/ 721066 w 1276072"/>
                <a:gd name="connsiteY93" fmla="*/ 1271312 h 1282332"/>
                <a:gd name="connsiteX94" fmla="*/ 729725 w 1276072"/>
                <a:gd name="connsiteY94" fmla="*/ 1271312 h 1282332"/>
                <a:gd name="connsiteX95" fmla="*/ 732874 w 1276072"/>
                <a:gd name="connsiteY95" fmla="*/ 1271312 h 1282332"/>
                <a:gd name="connsiteX96" fmla="*/ 1248484 w 1276072"/>
                <a:gd name="connsiteY96" fmla="*/ 1271312 h 1282332"/>
                <a:gd name="connsiteX97" fmla="*/ 1257930 w 1276072"/>
                <a:gd name="connsiteY97" fmla="*/ 1271312 h 1282332"/>
                <a:gd name="connsiteX98" fmla="*/ 1267376 w 1276072"/>
                <a:gd name="connsiteY98" fmla="*/ 1268163 h 1282332"/>
                <a:gd name="connsiteX99" fmla="*/ 1265802 w 1276072"/>
                <a:gd name="connsiteY99" fmla="*/ 1257930 h 1282332"/>
                <a:gd name="connsiteX100" fmla="*/ 1261866 w 1276072"/>
                <a:gd name="connsiteY100" fmla="*/ 1250845 h 1282332"/>
                <a:gd name="connsiteX101" fmla="*/ 1241399 w 1276072"/>
                <a:gd name="connsiteY101" fmla="*/ 1212273 h 1282332"/>
                <a:gd name="connsiteX102" fmla="*/ 1143000 w 1276072"/>
                <a:gd name="connsiteY102" fmla="*/ 1026496 h 1282332"/>
                <a:gd name="connsiteX103" fmla="*/ 998944 w 1276072"/>
                <a:gd name="connsiteY103" fmla="*/ 754128 h 1282332"/>
                <a:gd name="connsiteX104" fmla="*/ 998157 w 1276072"/>
                <a:gd name="connsiteY104" fmla="*/ 752554 h 1282332"/>
                <a:gd name="connsiteX105" fmla="*/ 989498 w 1276072"/>
                <a:gd name="connsiteY105" fmla="*/ 745469 h 1282332"/>
                <a:gd name="connsiteX106" fmla="*/ 989498 w 1276072"/>
                <a:gd name="connsiteY106" fmla="*/ 745469 h 1282332"/>
                <a:gd name="connsiteX107" fmla="*/ 324322 w 1276072"/>
                <a:gd name="connsiteY107" fmla="*/ 991860 h 1282332"/>
                <a:gd name="connsiteX108" fmla="*/ 336130 w 1276072"/>
                <a:gd name="connsiteY108" fmla="*/ 995796 h 1282332"/>
                <a:gd name="connsiteX109" fmla="*/ 477824 w 1276072"/>
                <a:gd name="connsiteY109" fmla="*/ 1055622 h 1282332"/>
                <a:gd name="connsiteX110" fmla="*/ 497504 w 1276072"/>
                <a:gd name="connsiteY110" fmla="*/ 1079238 h 1282332"/>
                <a:gd name="connsiteX111" fmla="*/ 500653 w 1276072"/>
                <a:gd name="connsiteY111" fmla="*/ 1153234 h 1282332"/>
                <a:gd name="connsiteX112" fmla="*/ 526630 w 1276072"/>
                <a:gd name="connsiteY112" fmla="*/ 1180785 h 1282332"/>
                <a:gd name="connsiteX113" fmla="*/ 643922 w 1276072"/>
                <a:gd name="connsiteY113" fmla="*/ 1180785 h 1282332"/>
                <a:gd name="connsiteX114" fmla="*/ 669112 w 1276072"/>
                <a:gd name="connsiteY114" fmla="*/ 1154808 h 1282332"/>
                <a:gd name="connsiteX115" fmla="*/ 671473 w 1276072"/>
                <a:gd name="connsiteY115" fmla="*/ 1109938 h 1282332"/>
                <a:gd name="connsiteX116" fmla="*/ 673835 w 1276072"/>
                <a:gd name="connsiteY116" fmla="*/ 1072940 h 1282332"/>
                <a:gd name="connsiteX117" fmla="*/ 685643 w 1276072"/>
                <a:gd name="connsiteY117" fmla="*/ 1057984 h 1282332"/>
                <a:gd name="connsiteX118" fmla="*/ 813955 w 1276072"/>
                <a:gd name="connsiteY118" fmla="*/ 1004455 h 1282332"/>
                <a:gd name="connsiteX119" fmla="*/ 849378 w 1276072"/>
                <a:gd name="connsiteY119" fmla="*/ 987137 h 1282332"/>
                <a:gd name="connsiteX120" fmla="*/ 849378 w 1276072"/>
                <a:gd name="connsiteY120" fmla="*/ 987137 h 1282332"/>
                <a:gd name="connsiteX121" fmla="*/ 912353 w 1276072"/>
                <a:gd name="connsiteY121" fmla="*/ 868271 h 1282332"/>
                <a:gd name="connsiteX122" fmla="*/ 975329 w 1276072"/>
                <a:gd name="connsiteY122" fmla="*/ 750979 h 1282332"/>
                <a:gd name="connsiteX123" fmla="*/ 976116 w 1276072"/>
                <a:gd name="connsiteY123" fmla="*/ 748618 h 1282332"/>
                <a:gd name="connsiteX124" fmla="*/ 990285 w 1276072"/>
                <a:gd name="connsiteY124" fmla="*/ 737597 h 1282332"/>
                <a:gd name="connsiteX125" fmla="*/ 994221 w 1276072"/>
                <a:gd name="connsiteY125" fmla="*/ 738384 h 1282332"/>
                <a:gd name="connsiteX126" fmla="*/ 1067430 w 1276072"/>
                <a:gd name="connsiteY126" fmla="*/ 680920 h 1282332"/>
                <a:gd name="connsiteX127" fmla="*/ 1100492 w 1276072"/>
                <a:gd name="connsiteY127" fmla="*/ 679345 h 1282332"/>
                <a:gd name="connsiteX128" fmla="*/ 1146936 w 1276072"/>
                <a:gd name="connsiteY128" fmla="*/ 676196 h 1282332"/>
                <a:gd name="connsiteX129" fmla="*/ 1165041 w 1276072"/>
                <a:gd name="connsiteY129" fmla="*/ 656517 h 1282332"/>
                <a:gd name="connsiteX130" fmla="*/ 1165041 w 1276072"/>
                <a:gd name="connsiteY130" fmla="*/ 531353 h 1282332"/>
                <a:gd name="connsiteX131" fmla="*/ 1143000 w 1276072"/>
                <a:gd name="connsiteY131" fmla="*/ 509312 h 1282332"/>
                <a:gd name="connsiteX132" fmla="*/ 1111512 w 1276072"/>
                <a:gd name="connsiteY132" fmla="*/ 506951 h 1282332"/>
                <a:gd name="connsiteX133" fmla="*/ 1061919 w 1276072"/>
                <a:gd name="connsiteY133" fmla="*/ 503802 h 1282332"/>
                <a:gd name="connsiteX134" fmla="*/ 1043027 w 1276072"/>
                <a:gd name="connsiteY134" fmla="*/ 488058 h 1282332"/>
                <a:gd name="connsiteX135" fmla="*/ 981626 w 1276072"/>
                <a:gd name="connsiteY135" fmla="*/ 341641 h 1282332"/>
                <a:gd name="connsiteX136" fmla="*/ 983988 w 1276072"/>
                <a:gd name="connsiteY136" fmla="*/ 317238 h 1282332"/>
                <a:gd name="connsiteX137" fmla="*/ 1032793 w 1276072"/>
                <a:gd name="connsiteY137" fmla="*/ 261347 h 1282332"/>
                <a:gd name="connsiteX138" fmla="*/ 1038304 w 1276072"/>
                <a:gd name="connsiteY138" fmla="*/ 255050 h 1282332"/>
                <a:gd name="connsiteX139" fmla="*/ 1037517 w 1276072"/>
                <a:gd name="connsiteY139" fmla="*/ 221988 h 1282332"/>
                <a:gd name="connsiteX140" fmla="*/ 954862 w 1276072"/>
                <a:gd name="connsiteY140" fmla="*/ 136971 h 1282332"/>
                <a:gd name="connsiteX141" fmla="*/ 922587 w 1276072"/>
                <a:gd name="connsiteY141" fmla="*/ 136184 h 1282332"/>
                <a:gd name="connsiteX142" fmla="*/ 908417 w 1276072"/>
                <a:gd name="connsiteY142" fmla="*/ 147992 h 1282332"/>
                <a:gd name="connsiteX143" fmla="*/ 858037 w 1276072"/>
                <a:gd name="connsiteY143" fmla="*/ 192074 h 1282332"/>
                <a:gd name="connsiteX144" fmla="*/ 835996 w 1276072"/>
                <a:gd name="connsiteY144" fmla="*/ 194436 h 1282332"/>
                <a:gd name="connsiteX145" fmla="*/ 687217 w 1276072"/>
                <a:gd name="connsiteY145" fmla="*/ 131461 h 1282332"/>
                <a:gd name="connsiteX146" fmla="*/ 673835 w 1276072"/>
                <a:gd name="connsiteY146" fmla="*/ 114143 h 1282332"/>
                <a:gd name="connsiteX147" fmla="*/ 670686 w 1276072"/>
                <a:gd name="connsiteY147" fmla="*/ 58252 h 1282332"/>
                <a:gd name="connsiteX148" fmla="*/ 668324 w 1276072"/>
                <a:gd name="connsiteY148" fmla="*/ 29913 h 1282332"/>
                <a:gd name="connsiteX149" fmla="*/ 647858 w 1276072"/>
                <a:gd name="connsiteY149" fmla="*/ 7872 h 1282332"/>
                <a:gd name="connsiteX150" fmla="*/ 522694 w 1276072"/>
                <a:gd name="connsiteY150" fmla="*/ 8659 h 1282332"/>
                <a:gd name="connsiteX151" fmla="*/ 501440 w 1276072"/>
                <a:gd name="connsiteY151" fmla="*/ 28339 h 1282332"/>
                <a:gd name="connsiteX152" fmla="*/ 496717 w 1276072"/>
                <a:gd name="connsiteY152" fmla="*/ 111781 h 1282332"/>
                <a:gd name="connsiteX153" fmla="*/ 480186 w 1276072"/>
                <a:gd name="connsiteY153" fmla="*/ 132248 h 1282332"/>
                <a:gd name="connsiteX154" fmla="*/ 333769 w 1276072"/>
                <a:gd name="connsiteY154" fmla="*/ 194436 h 1282332"/>
                <a:gd name="connsiteX155" fmla="*/ 311727 w 1276072"/>
                <a:gd name="connsiteY155" fmla="*/ 192862 h 1282332"/>
                <a:gd name="connsiteX156" fmla="*/ 264496 w 1276072"/>
                <a:gd name="connsiteY156" fmla="*/ 151141 h 1282332"/>
                <a:gd name="connsiteX157" fmla="*/ 248752 w 1276072"/>
                <a:gd name="connsiteY157" fmla="*/ 137758 h 1282332"/>
                <a:gd name="connsiteX158" fmla="*/ 213329 w 1276072"/>
                <a:gd name="connsiteY158" fmla="*/ 140120 h 1282332"/>
                <a:gd name="connsiteX159" fmla="*/ 134610 w 1276072"/>
                <a:gd name="connsiteY159" fmla="*/ 223562 h 1282332"/>
                <a:gd name="connsiteX160" fmla="*/ 133822 w 1276072"/>
                <a:gd name="connsiteY160" fmla="*/ 258986 h 1282332"/>
                <a:gd name="connsiteX161" fmla="*/ 154289 w 1276072"/>
                <a:gd name="connsiteY161" fmla="*/ 281814 h 1282332"/>
                <a:gd name="connsiteX162" fmla="*/ 190500 w 1276072"/>
                <a:gd name="connsiteY162" fmla="*/ 322748 h 1282332"/>
                <a:gd name="connsiteX163" fmla="*/ 191287 w 1276072"/>
                <a:gd name="connsiteY163" fmla="*/ 344002 h 1282332"/>
                <a:gd name="connsiteX164" fmla="*/ 129886 w 1276072"/>
                <a:gd name="connsiteY164" fmla="*/ 490419 h 1282332"/>
                <a:gd name="connsiteX165" fmla="*/ 108632 w 1276072"/>
                <a:gd name="connsiteY165" fmla="*/ 506951 h 1282332"/>
                <a:gd name="connsiteX166" fmla="*/ 26764 w 1276072"/>
                <a:gd name="connsiteY166" fmla="*/ 512461 h 1282332"/>
                <a:gd name="connsiteX167" fmla="*/ 7872 w 1276072"/>
                <a:gd name="connsiteY167" fmla="*/ 530566 h 1282332"/>
                <a:gd name="connsiteX168" fmla="*/ 7872 w 1276072"/>
                <a:gd name="connsiteY168" fmla="*/ 661240 h 1282332"/>
                <a:gd name="connsiteX169" fmla="*/ 25190 w 1276072"/>
                <a:gd name="connsiteY169" fmla="*/ 678558 h 1282332"/>
                <a:gd name="connsiteX170" fmla="*/ 45657 w 1276072"/>
                <a:gd name="connsiteY170" fmla="*/ 680132 h 1282332"/>
                <a:gd name="connsiteX171" fmla="*/ 103909 w 1276072"/>
                <a:gd name="connsiteY171" fmla="*/ 683281 h 1282332"/>
                <a:gd name="connsiteX172" fmla="*/ 130674 w 1276072"/>
                <a:gd name="connsiteY172" fmla="*/ 705322 h 1282332"/>
                <a:gd name="connsiteX173" fmla="*/ 190500 w 1276072"/>
                <a:gd name="connsiteY173" fmla="*/ 847017 h 1282332"/>
                <a:gd name="connsiteX174" fmla="*/ 188138 w 1276072"/>
                <a:gd name="connsiteY174" fmla="*/ 872994 h 1282332"/>
                <a:gd name="connsiteX175" fmla="*/ 132248 w 1276072"/>
                <a:gd name="connsiteY175" fmla="*/ 937544 h 1282332"/>
                <a:gd name="connsiteX176" fmla="*/ 133035 w 1276072"/>
                <a:gd name="connsiteY176" fmla="*/ 967457 h 1282332"/>
                <a:gd name="connsiteX177" fmla="*/ 218052 w 1276072"/>
                <a:gd name="connsiteY177" fmla="*/ 1054048 h 1282332"/>
                <a:gd name="connsiteX178" fmla="*/ 247178 w 1276072"/>
                <a:gd name="connsiteY178" fmla="*/ 1054835 h 1282332"/>
                <a:gd name="connsiteX179" fmla="*/ 310153 w 1276072"/>
                <a:gd name="connsiteY179" fmla="*/ 998944 h 1282332"/>
                <a:gd name="connsiteX180" fmla="*/ 324322 w 1276072"/>
                <a:gd name="connsiteY180" fmla="*/ 991860 h 1282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76072" h="1282332">
                  <a:moveTo>
                    <a:pt x="1250845" y="1279971"/>
                  </a:moveTo>
                  <a:cubicBezTo>
                    <a:pt x="1249271" y="1279971"/>
                    <a:pt x="1248484" y="1279971"/>
                    <a:pt x="1246909" y="1279971"/>
                  </a:cubicBezTo>
                  <a:lnTo>
                    <a:pt x="1242973" y="1279971"/>
                  </a:lnTo>
                  <a:lnTo>
                    <a:pt x="728151" y="1279971"/>
                  </a:lnTo>
                  <a:cubicBezTo>
                    <a:pt x="725002" y="1279971"/>
                    <a:pt x="721853" y="1279971"/>
                    <a:pt x="718705" y="1279971"/>
                  </a:cubicBezTo>
                  <a:cubicBezTo>
                    <a:pt x="710833" y="1279184"/>
                    <a:pt x="706110" y="1276823"/>
                    <a:pt x="704535" y="1272887"/>
                  </a:cubicBezTo>
                  <a:cubicBezTo>
                    <a:pt x="702174" y="1268951"/>
                    <a:pt x="702961" y="1263440"/>
                    <a:pt x="706110" y="1257143"/>
                  </a:cubicBezTo>
                  <a:cubicBezTo>
                    <a:pt x="714769" y="1239825"/>
                    <a:pt x="724215" y="1221719"/>
                    <a:pt x="733661" y="1204401"/>
                  </a:cubicBezTo>
                  <a:lnTo>
                    <a:pt x="754915" y="1163467"/>
                  </a:lnTo>
                  <a:cubicBezTo>
                    <a:pt x="784041" y="1108364"/>
                    <a:pt x="813167" y="1053261"/>
                    <a:pt x="842293" y="998157"/>
                  </a:cubicBezTo>
                  <a:cubicBezTo>
                    <a:pt x="835209" y="1002093"/>
                    <a:pt x="826550" y="1006029"/>
                    <a:pt x="816316" y="1011539"/>
                  </a:cubicBezTo>
                  <a:cubicBezTo>
                    <a:pt x="779318" y="1030432"/>
                    <a:pt x="729725" y="1056409"/>
                    <a:pt x="685643" y="1065068"/>
                  </a:cubicBezTo>
                  <a:cubicBezTo>
                    <a:pt x="682494" y="1065856"/>
                    <a:pt x="680919" y="1067430"/>
                    <a:pt x="680132" y="1072940"/>
                  </a:cubicBezTo>
                  <a:cubicBezTo>
                    <a:pt x="679345" y="1085535"/>
                    <a:pt x="678558" y="1098130"/>
                    <a:pt x="677771" y="1109938"/>
                  </a:cubicBezTo>
                  <a:cubicBezTo>
                    <a:pt x="676984" y="1124895"/>
                    <a:pt x="676196" y="1139851"/>
                    <a:pt x="675409" y="1154808"/>
                  </a:cubicBezTo>
                  <a:cubicBezTo>
                    <a:pt x="673835" y="1178424"/>
                    <a:pt x="665176" y="1187870"/>
                    <a:pt x="642347" y="1187870"/>
                  </a:cubicBezTo>
                  <a:cubicBezTo>
                    <a:pt x="602988" y="1188657"/>
                    <a:pt x="562841" y="1188657"/>
                    <a:pt x="525056" y="1187870"/>
                  </a:cubicBezTo>
                  <a:cubicBezTo>
                    <a:pt x="502227" y="1187870"/>
                    <a:pt x="492781" y="1177637"/>
                    <a:pt x="491207" y="1153234"/>
                  </a:cubicBezTo>
                  <a:cubicBezTo>
                    <a:pt x="489632" y="1124895"/>
                    <a:pt x="488845" y="1101279"/>
                    <a:pt x="488058" y="1078451"/>
                  </a:cubicBezTo>
                  <a:cubicBezTo>
                    <a:pt x="488058" y="1068217"/>
                    <a:pt x="484122" y="1064281"/>
                    <a:pt x="474676" y="1061920"/>
                  </a:cubicBezTo>
                  <a:cubicBezTo>
                    <a:pt x="423508" y="1050899"/>
                    <a:pt x="375490" y="1030432"/>
                    <a:pt x="330620" y="1001306"/>
                  </a:cubicBezTo>
                  <a:cubicBezTo>
                    <a:pt x="324322" y="997370"/>
                    <a:pt x="321174" y="997370"/>
                    <a:pt x="314876" y="1002880"/>
                  </a:cubicBezTo>
                  <a:cubicBezTo>
                    <a:pt x="294409" y="1021773"/>
                    <a:pt x="272368" y="1040665"/>
                    <a:pt x="251901" y="1058771"/>
                  </a:cubicBezTo>
                  <a:cubicBezTo>
                    <a:pt x="236944" y="1071366"/>
                    <a:pt x="225924" y="1071366"/>
                    <a:pt x="211754" y="1057197"/>
                  </a:cubicBezTo>
                  <a:cubicBezTo>
                    <a:pt x="184202" y="1028858"/>
                    <a:pt x="155864" y="999732"/>
                    <a:pt x="126738" y="970606"/>
                  </a:cubicBezTo>
                  <a:cubicBezTo>
                    <a:pt x="113355" y="957223"/>
                    <a:pt x="113355" y="943841"/>
                    <a:pt x="125163" y="929672"/>
                  </a:cubicBezTo>
                  <a:cubicBezTo>
                    <a:pt x="144843" y="906056"/>
                    <a:pt x="165310" y="882440"/>
                    <a:pt x="181054" y="865122"/>
                  </a:cubicBezTo>
                  <a:cubicBezTo>
                    <a:pt x="186564" y="858825"/>
                    <a:pt x="186564" y="855676"/>
                    <a:pt x="182628" y="849378"/>
                  </a:cubicBezTo>
                  <a:cubicBezTo>
                    <a:pt x="153502" y="804508"/>
                    <a:pt x="133035" y="755703"/>
                    <a:pt x="122014" y="705322"/>
                  </a:cubicBezTo>
                  <a:cubicBezTo>
                    <a:pt x="119653" y="693515"/>
                    <a:pt x="114930" y="689579"/>
                    <a:pt x="102335" y="689579"/>
                  </a:cubicBezTo>
                  <a:cubicBezTo>
                    <a:pt x="82655" y="689579"/>
                    <a:pt x="62975" y="688004"/>
                    <a:pt x="44083" y="686430"/>
                  </a:cubicBezTo>
                  <a:cubicBezTo>
                    <a:pt x="37785" y="685643"/>
                    <a:pt x="30700" y="685643"/>
                    <a:pt x="24403" y="684855"/>
                  </a:cubicBezTo>
                  <a:cubicBezTo>
                    <a:pt x="9446" y="684855"/>
                    <a:pt x="787" y="676196"/>
                    <a:pt x="0" y="661240"/>
                  </a:cubicBezTo>
                  <a:cubicBezTo>
                    <a:pt x="0" y="618732"/>
                    <a:pt x="0" y="574649"/>
                    <a:pt x="0" y="530566"/>
                  </a:cubicBezTo>
                  <a:cubicBezTo>
                    <a:pt x="0" y="514822"/>
                    <a:pt x="9446" y="505376"/>
                    <a:pt x="25190" y="504589"/>
                  </a:cubicBezTo>
                  <a:cubicBezTo>
                    <a:pt x="50380" y="503015"/>
                    <a:pt x="79506" y="500653"/>
                    <a:pt x="107845" y="499079"/>
                  </a:cubicBezTo>
                  <a:cubicBezTo>
                    <a:pt x="116504" y="499079"/>
                    <a:pt x="119653" y="497504"/>
                    <a:pt x="121227" y="488845"/>
                  </a:cubicBezTo>
                  <a:cubicBezTo>
                    <a:pt x="133822" y="432955"/>
                    <a:pt x="155076" y="382574"/>
                    <a:pt x="184202" y="338492"/>
                  </a:cubicBezTo>
                  <a:cubicBezTo>
                    <a:pt x="187351" y="333769"/>
                    <a:pt x="187351" y="331407"/>
                    <a:pt x="184202" y="327471"/>
                  </a:cubicBezTo>
                  <a:cubicBezTo>
                    <a:pt x="171607" y="314089"/>
                    <a:pt x="159800" y="299919"/>
                    <a:pt x="147992" y="286537"/>
                  </a:cubicBezTo>
                  <a:cubicBezTo>
                    <a:pt x="140907" y="278665"/>
                    <a:pt x="134610" y="270793"/>
                    <a:pt x="127525" y="263709"/>
                  </a:cubicBezTo>
                  <a:cubicBezTo>
                    <a:pt x="112568" y="246391"/>
                    <a:pt x="112568" y="234583"/>
                    <a:pt x="128312" y="218052"/>
                  </a:cubicBezTo>
                  <a:cubicBezTo>
                    <a:pt x="154289" y="190500"/>
                    <a:pt x="180267" y="162161"/>
                    <a:pt x="207031" y="134610"/>
                  </a:cubicBezTo>
                  <a:cubicBezTo>
                    <a:pt x="222775" y="117291"/>
                    <a:pt x="236157" y="116504"/>
                    <a:pt x="253475" y="132248"/>
                  </a:cubicBezTo>
                  <a:lnTo>
                    <a:pt x="269219" y="145630"/>
                  </a:lnTo>
                  <a:cubicBezTo>
                    <a:pt x="284963" y="159012"/>
                    <a:pt x="300707" y="173182"/>
                    <a:pt x="316450" y="187351"/>
                  </a:cubicBezTo>
                  <a:cubicBezTo>
                    <a:pt x="321174" y="192074"/>
                    <a:pt x="323535" y="192074"/>
                    <a:pt x="329045" y="188138"/>
                  </a:cubicBezTo>
                  <a:cubicBezTo>
                    <a:pt x="373915" y="158225"/>
                    <a:pt x="423508" y="137758"/>
                    <a:pt x="477824" y="125163"/>
                  </a:cubicBezTo>
                  <a:cubicBezTo>
                    <a:pt x="484909" y="123589"/>
                    <a:pt x="487271" y="120440"/>
                    <a:pt x="488058" y="112568"/>
                  </a:cubicBezTo>
                  <a:cubicBezTo>
                    <a:pt x="488845" y="84229"/>
                    <a:pt x="491207" y="55891"/>
                    <a:pt x="492781" y="28339"/>
                  </a:cubicBezTo>
                  <a:cubicBezTo>
                    <a:pt x="494355" y="10233"/>
                    <a:pt x="503015" y="1574"/>
                    <a:pt x="521907" y="787"/>
                  </a:cubicBezTo>
                  <a:cubicBezTo>
                    <a:pt x="565203" y="0"/>
                    <a:pt x="606924" y="0"/>
                    <a:pt x="647858" y="0"/>
                  </a:cubicBezTo>
                  <a:cubicBezTo>
                    <a:pt x="665176" y="0"/>
                    <a:pt x="675409" y="10233"/>
                    <a:pt x="676196" y="29126"/>
                  </a:cubicBezTo>
                  <a:cubicBezTo>
                    <a:pt x="676984" y="39360"/>
                    <a:pt x="676984" y="48019"/>
                    <a:pt x="677771" y="57465"/>
                  </a:cubicBezTo>
                  <a:cubicBezTo>
                    <a:pt x="678558" y="76357"/>
                    <a:pt x="680132" y="94463"/>
                    <a:pt x="680919" y="113355"/>
                  </a:cubicBezTo>
                  <a:cubicBezTo>
                    <a:pt x="680919" y="120440"/>
                    <a:pt x="682494" y="122014"/>
                    <a:pt x="688791" y="123589"/>
                  </a:cubicBezTo>
                  <a:cubicBezTo>
                    <a:pt x="740746" y="135397"/>
                    <a:pt x="791913" y="156651"/>
                    <a:pt x="839932" y="188138"/>
                  </a:cubicBezTo>
                  <a:cubicBezTo>
                    <a:pt x="844655" y="191287"/>
                    <a:pt x="847804" y="191287"/>
                    <a:pt x="852527" y="186564"/>
                  </a:cubicBezTo>
                  <a:cubicBezTo>
                    <a:pt x="869058" y="171607"/>
                    <a:pt x="886376" y="156651"/>
                    <a:pt x="902907" y="142481"/>
                  </a:cubicBezTo>
                  <a:lnTo>
                    <a:pt x="917077" y="130674"/>
                  </a:lnTo>
                  <a:cubicBezTo>
                    <a:pt x="933608" y="116504"/>
                    <a:pt x="945415" y="116504"/>
                    <a:pt x="960372" y="132248"/>
                  </a:cubicBezTo>
                  <a:cubicBezTo>
                    <a:pt x="984775" y="157438"/>
                    <a:pt x="1011539" y="184203"/>
                    <a:pt x="1043027" y="217265"/>
                  </a:cubicBezTo>
                  <a:cubicBezTo>
                    <a:pt x="1057196" y="232221"/>
                    <a:pt x="1057196" y="244816"/>
                    <a:pt x="1043814" y="261347"/>
                  </a:cubicBezTo>
                  <a:lnTo>
                    <a:pt x="1038304" y="267645"/>
                  </a:lnTo>
                  <a:cubicBezTo>
                    <a:pt x="1022560" y="285750"/>
                    <a:pt x="1006029" y="304643"/>
                    <a:pt x="989498" y="323535"/>
                  </a:cubicBezTo>
                  <a:cubicBezTo>
                    <a:pt x="983988" y="329833"/>
                    <a:pt x="983988" y="332194"/>
                    <a:pt x="987924" y="338492"/>
                  </a:cubicBezTo>
                  <a:cubicBezTo>
                    <a:pt x="1017837" y="384149"/>
                    <a:pt x="1038304" y="434529"/>
                    <a:pt x="1050112" y="488058"/>
                  </a:cubicBezTo>
                  <a:cubicBezTo>
                    <a:pt x="1051686" y="495143"/>
                    <a:pt x="1054048" y="497504"/>
                    <a:pt x="1061919" y="498291"/>
                  </a:cubicBezTo>
                  <a:cubicBezTo>
                    <a:pt x="1078451" y="499079"/>
                    <a:pt x="1094982" y="499866"/>
                    <a:pt x="1111512" y="501440"/>
                  </a:cubicBezTo>
                  <a:cubicBezTo>
                    <a:pt x="1121746" y="502227"/>
                    <a:pt x="1132767" y="503015"/>
                    <a:pt x="1143000" y="503802"/>
                  </a:cubicBezTo>
                  <a:cubicBezTo>
                    <a:pt x="1161893" y="504589"/>
                    <a:pt x="1172126" y="514822"/>
                    <a:pt x="1172913" y="532928"/>
                  </a:cubicBezTo>
                  <a:cubicBezTo>
                    <a:pt x="1172913" y="573075"/>
                    <a:pt x="1172913" y="614796"/>
                    <a:pt x="1172913" y="658091"/>
                  </a:cubicBezTo>
                  <a:cubicBezTo>
                    <a:pt x="1172913" y="674622"/>
                    <a:pt x="1164254" y="684068"/>
                    <a:pt x="1147723" y="685643"/>
                  </a:cubicBezTo>
                  <a:cubicBezTo>
                    <a:pt x="1131979" y="687217"/>
                    <a:pt x="1116236" y="688004"/>
                    <a:pt x="1101279" y="688791"/>
                  </a:cubicBezTo>
                  <a:cubicBezTo>
                    <a:pt x="1090258" y="689579"/>
                    <a:pt x="1079238" y="689579"/>
                    <a:pt x="1068217" y="690366"/>
                  </a:cubicBezTo>
                  <a:cubicBezTo>
                    <a:pt x="1049325" y="691940"/>
                    <a:pt x="1009965" y="729725"/>
                    <a:pt x="1001306" y="743895"/>
                  </a:cubicBezTo>
                  <a:cubicBezTo>
                    <a:pt x="1002880" y="746256"/>
                    <a:pt x="1004455" y="748618"/>
                    <a:pt x="1005242" y="750979"/>
                  </a:cubicBezTo>
                  <a:lnTo>
                    <a:pt x="1006029" y="752554"/>
                  </a:lnTo>
                  <a:cubicBezTo>
                    <a:pt x="1054048" y="843081"/>
                    <a:pt x="1102066" y="933608"/>
                    <a:pt x="1150085" y="1024922"/>
                  </a:cubicBezTo>
                  <a:cubicBezTo>
                    <a:pt x="1183147" y="1087110"/>
                    <a:pt x="1215422" y="1148510"/>
                    <a:pt x="1248484" y="1210699"/>
                  </a:cubicBezTo>
                  <a:lnTo>
                    <a:pt x="1268951" y="1249271"/>
                  </a:lnTo>
                  <a:cubicBezTo>
                    <a:pt x="1270525" y="1251632"/>
                    <a:pt x="1271312" y="1253994"/>
                    <a:pt x="1272886" y="1257143"/>
                  </a:cubicBezTo>
                  <a:cubicBezTo>
                    <a:pt x="1276822" y="1265015"/>
                    <a:pt x="1276822" y="1270525"/>
                    <a:pt x="1274461" y="1275248"/>
                  </a:cubicBezTo>
                  <a:cubicBezTo>
                    <a:pt x="1272099" y="1279184"/>
                    <a:pt x="1266589" y="1281546"/>
                    <a:pt x="1258717" y="1282333"/>
                  </a:cubicBezTo>
                  <a:cubicBezTo>
                    <a:pt x="1254781" y="1279971"/>
                    <a:pt x="1253207" y="1279971"/>
                    <a:pt x="1250845" y="1279971"/>
                  </a:cubicBezTo>
                  <a:close/>
                  <a:moveTo>
                    <a:pt x="989498" y="745469"/>
                  </a:moveTo>
                  <a:cubicBezTo>
                    <a:pt x="986349" y="745469"/>
                    <a:pt x="985562" y="747044"/>
                    <a:pt x="983201" y="751767"/>
                  </a:cubicBezTo>
                  <a:cubicBezTo>
                    <a:pt x="982413" y="752554"/>
                    <a:pt x="982413" y="753341"/>
                    <a:pt x="981626" y="754128"/>
                  </a:cubicBezTo>
                  <a:cubicBezTo>
                    <a:pt x="960372" y="793488"/>
                    <a:pt x="939905" y="832847"/>
                    <a:pt x="918651" y="871420"/>
                  </a:cubicBezTo>
                  <a:cubicBezTo>
                    <a:pt x="866696" y="969818"/>
                    <a:pt x="814742" y="1068217"/>
                    <a:pt x="762787" y="1166616"/>
                  </a:cubicBezTo>
                  <a:lnTo>
                    <a:pt x="741533" y="1207550"/>
                  </a:lnTo>
                  <a:cubicBezTo>
                    <a:pt x="732087" y="1224868"/>
                    <a:pt x="723428" y="1242186"/>
                    <a:pt x="713981" y="1260292"/>
                  </a:cubicBezTo>
                  <a:cubicBezTo>
                    <a:pt x="712407" y="1264228"/>
                    <a:pt x="711620" y="1267376"/>
                    <a:pt x="712407" y="1268163"/>
                  </a:cubicBezTo>
                  <a:cubicBezTo>
                    <a:pt x="713194" y="1268951"/>
                    <a:pt x="714769" y="1270525"/>
                    <a:pt x="721066" y="1271312"/>
                  </a:cubicBezTo>
                  <a:cubicBezTo>
                    <a:pt x="724215" y="1271312"/>
                    <a:pt x="726577" y="1271312"/>
                    <a:pt x="729725" y="1271312"/>
                  </a:cubicBezTo>
                  <a:lnTo>
                    <a:pt x="732874" y="1271312"/>
                  </a:lnTo>
                  <a:lnTo>
                    <a:pt x="1248484" y="1271312"/>
                  </a:lnTo>
                  <a:cubicBezTo>
                    <a:pt x="1251632" y="1271312"/>
                    <a:pt x="1254781" y="1271312"/>
                    <a:pt x="1257930" y="1271312"/>
                  </a:cubicBezTo>
                  <a:cubicBezTo>
                    <a:pt x="1263440" y="1271312"/>
                    <a:pt x="1266589" y="1269738"/>
                    <a:pt x="1267376" y="1268163"/>
                  </a:cubicBezTo>
                  <a:cubicBezTo>
                    <a:pt x="1268163" y="1266589"/>
                    <a:pt x="1268163" y="1262653"/>
                    <a:pt x="1265802" y="1257930"/>
                  </a:cubicBezTo>
                  <a:cubicBezTo>
                    <a:pt x="1265015" y="1255568"/>
                    <a:pt x="1263440" y="1253207"/>
                    <a:pt x="1261866" y="1250845"/>
                  </a:cubicBezTo>
                  <a:lnTo>
                    <a:pt x="1241399" y="1212273"/>
                  </a:lnTo>
                  <a:cubicBezTo>
                    <a:pt x="1208337" y="1150085"/>
                    <a:pt x="1176062" y="1088684"/>
                    <a:pt x="1143000" y="1026496"/>
                  </a:cubicBezTo>
                  <a:cubicBezTo>
                    <a:pt x="1094982" y="935969"/>
                    <a:pt x="1046963" y="845442"/>
                    <a:pt x="998944" y="754128"/>
                  </a:cubicBezTo>
                  <a:lnTo>
                    <a:pt x="998157" y="752554"/>
                  </a:lnTo>
                  <a:cubicBezTo>
                    <a:pt x="995008" y="747831"/>
                    <a:pt x="993434" y="745469"/>
                    <a:pt x="989498" y="745469"/>
                  </a:cubicBezTo>
                  <a:cubicBezTo>
                    <a:pt x="989498" y="745469"/>
                    <a:pt x="989498" y="745469"/>
                    <a:pt x="989498" y="745469"/>
                  </a:cubicBezTo>
                  <a:close/>
                  <a:moveTo>
                    <a:pt x="324322" y="991860"/>
                  </a:moveTo>
                  <a:cubicBezTo>
                    <a:pt x="327471" y="991860"/>
                    <a:pt x="331407" y="993434"/>
                    <a:pt x="336130" y="995796"/>
                  </a:cubicBezTo>
                  <a:cubicBezTo>
                    <a:pt x="380213" y="1024922"/>
                    <a:pt x="427444" y="1044601"/>
                    <a:pt x="477824" y="1055622"/>
                  </a:cubicBezTo>
                  <a:cubicBezTo>
                    <a:pt x="491207" y="1058771"/>
                    <a:pt x="496717" y="1065856"/>
                    <a:pt x="497504" y="1079238"/>
                  </a:cubicBezTo>
                  <a:cubicBezTo>
                    <a:pt x="498291" y="1101279"/>
                    <a:pt x="499079" y="1124895"/>
                    <a:pt x="500653" y="1153234"/>
                  </a:cubicBezTo>
                  <a:cubicBezTo>
                    <a:pt x="502227" y="1173701"/>
                    <a:pt x="507738" y="1179998"/>
                    <a:pt x="526630" y="1180785"/>
                  </a:cubicBezTo>
                  <a:cubicBezTo>
                    <a:pt x="564415" y="1181573"/>
                    <a:pt x="604562" y="1181573"/>
                    <a:pt x="643922" y="1180785"/>
                  </a:cubicBezTo>
                  <a:cubicBezTo>
                    <a:pt x="662814" y="1180785"/>
                    <a:pt x="668324" y="1174488"/>
                    <a:pt x="669112" y="1154808"/>
                  </a:cubicBezTo>
                  <a:cubicBezTo>
                    <a:pt x="669899" y="1139851"/>
                    <a:pt x="670686" y="1124895"/>
                    <a:pt x="671473" y="1109938"/>
                  </a:cubicBezTo>
                  <a:cubicBezTo>
                    <a:pt x="672260" y="1097343"/>
                    <a:pt x="673048" y="1085535"/>
                    <a:pt x="673835" y="1072940"/>
                  </a:cubicBezTo>
                  <a:cubicBezTo>
                    <a:pt x="673835" y="1067430"/>
                    <a:pt x="675409" y="1059558"/>
                    <a:pt x="685643" y="1057984"/>
                  </a:cubicBezTo>
                  <a:cubicBezTo>
                    <a:pt x="728151" y="1049325"/>
                    <a:pt x="777744" y="1023347"/>
                    <a:pt x="813955" y="1004455"/>
                  </a:cubicBezTo>
                  <a:cubicBezTo>
                    <a:pt x="828124" y="997370"/>
                    <a:pt x="839932" y="991072"/>
                    <a:pt x="849378" y="987137"/>
                  </a:cubicBezTo>
                  <a:lnTo>
                    <a:pt x="849378" y="987137"/>
                  </a:lnTo>
                  <a:cubicBezTo>
                    <a:pt x="870632" y="947777"/>
                    <a:pt x="891099" y="907630"/>
                    <a:pt x="912353" y="868271"/>
                  </a:cubicBezTo>
                  <a:cubicBezTo>
                    <a:pt x="932820" y="828911"/>
                    <a:pt x="954074" y="789552"/>
                    <a:pt x="975329" y="750979"/>
                  </a:cubicBezTo>
                  <a:cubicBezTo>
                    <a:pt x="976116" y="750192"/>
                    <a:pt x="976116" y="749405"/>
                    <a:pt x="976116" y="748618"/>
                  </a:cubicBezTo>
                  <a:cubicBezTo>
                    <a:pt x="978477" y="743895"/>
                    <a:pt x="981626" y="737597"/>
                    <a:pt x="990285" y="737597"/>
                  </a:cubicBezTo>
                  <a:cubicBezTo>
                    <a:pt x="991860" y="737597"/>
                    <a:pt x="993434" y="737597"/>
                    <a:pt x="994221" y="738384"/>
                  </a:cubicBezTo>
                  <a:cubicBezTo>
                    <a:pt x="1005242" y="721066"/>
                    <a:pt x="1045389" y="682494"/>
                    <a:pt x="1067430" y="680920"/>
                  </a:cubicBezTo>
                  <a:cubicBezTo>
                    <a:pt x="1078451" y="680132"/>
                    <a:pt x="1089471" y="679345"/>
                    <a:pt x="1100492" y="679345"/>
                  </a:cubicBezTo>
                  <a:cubicBezTo>
                    <a:pt x="1115448" y="678558"/>
                    <a:pt x="1131192" y="677771"/>
                    <a:pt x="1146936" y="676196"/>
                  </a:cubicBezTo>
                  <a:cubicBezTo>
                    <a:pt x="1159531" y="675409"/>
                    <a:pt x="1165041" y="669112"/>
                    <a:pt x="1165041" y="656517"/>
                  </a:cubicBezTo>
                  <a:cubicBezTo>
                    <a:pt x="1165041" y="613221"/>
                    <a:pt x="1165041" y="571500"/>
                    <a:pt x="1165041" y="531353"/>
                  </a:cubicBezTo>
                  <a:cubicBezTo>
                    <a:pt x="1165041" y="517184"/>
                    <a:pt x="1157957" y="510886"/>
                    <a:pt x="1143000" y="509312"/>
                  </a:cubicBezTo>
                  <a:cubicBezTo>
                    <a:pt x="1132767" y="508525"/>
                    <a:pt x="1121746" y="507738"/>
                    <a:pt x="1111512" y="506951"/>
                  </a:cubicBezTo>
                  <a:cubicBezTo>
                    <a:pt x="1095769" y="506163"/>
                    <a:pt x="1078451" y="504589"/>
                    <a:pt x="1061919" y="503802"/>
                  </a:cubicBezTo>
                  <a:cubicBezTo>
                    <a:pt x="1050899" y="503015"/>
                    <a:pt x="1045389" y="498291"/>
                    <a:pt x="1043027" y="488058"/>
                  </a:cubicBezTo>
                  <a:cubicBezTo>
                    <a:pt x="1032006" y="435316"/>
                    <a:pt x="1010752" y="386510"/>
                    <a:pt x="981626" y="341641"/>
                  </a:cubicBezTo>
                  <a:cubicBezTo>
                    <a:pt x="974541" y="331407"/>
                    <a:pt x="977690" y="324322"/>
                    <a:pt x="983988" y="317238"/>
                  </a:cubicBezTo>
                  <a:cubicBezTo>
                    <a:pt x="1000519" y="299132"/>
                    <a:pt x="1017050" y="280240"/>
                    <a:pt x="1032793" y="261347"/>
                  </a:cubicBezTo>
                  <a:lnTo>
                    <a:pt x="1038304" y="255050"/>
                  </a:lnTo>
                  <a:cubicBezTo>
                    <a:pt x="1049325" y="242455"/>
                    <a:pt x="1049325" y="233795"/>
                    <a:pt x="1037517" y="221988"/>
                  </a:cubicBezTo>
                  <a:cubicBezTo>
                    <a:pt x="1006029" y="188926"/>
                    <a:pt x="979265" y="162161"/>
                    <a:pt x="954862" y="136971"/>
                  </a:cubicBezTo>
                  <a:cubicBezTo>
                    <a:pt x="943054" y="124376"/>
                    <a:pt x="935182" y="124376"/>
                    <a:pt x="922587" y="136184"/>
                  </a:cubicBezTo>
                  <a:lnTo>
                    <a:pt x="908417" y="147992"/>
                  </a:lnTo>
                  <a:cubicBezTo>
                    <a:pt x="891886" y="162161"/>
                    <a:pt x="874568" y="177118"/>
                    <a:pt x="858037" y="192074"/>
                  </a:cubicBezTo>
                  <a:cubicBezTo>
                    <a:pt x="852527" y="196798"/>
                    <a:pt x="846229" y="200734"/>
                    <a:pt x="835996" y="194436"/>
                  </a:cubicBezTo>
                  <a:cubicBezTo>
                    <a:pt x="788765" y="163736"/>
                    <a:pt x="738384" y="142481"/>
                    <a:pt x="687217" y="131461"/>
                  </a:cubicBezTo>
                  <a:cubicBezTo>
                    <a:pt x="675409" y="129099"/>
                    <a:pt x="673835" y="121227"/>
                    <a:pt x="673835" y="114143"/>
                  </a:cubicBezTo>
                  <a:cubicBezTo>
                    <a:pt x="673048" y="95250"/>
                    <a:pt x="671473" y="77145"/>
                    <a:pt x="670686" y="58252"/>
                  </a:cubicBezTo>
                  <a:cubicBezTo>
                    <a:pt x="669899" y="48806"/>
                    <a:pt x="669112" y="39360"/>
                    <a:pt x="668324" y="29913"/>
                  </a:cubicBezTo>
                  <a:cubicBezTo>
                    <a:pt x="667537" y="14957"/>
                    <a:pt x="661240" y="8659"/>
                    <a:pt x="647858" y="7872"/>
                  </a:cubicBezTo>
                  <a:cubicBezTo>
                    <a:pt x="606924" y="7872"/>
                    <a:pt x="565203" y="7872"/>
                    <a:pt x="522694" y="8659"/>
                  </a:cubicBezTo>
                  <a:cubicBezTo>
                    <a:pt x="508525" y="8659"/>
                    <a:pt x="503015" y="14169"/>
                    <a:pt x="501440" y="28339"/>
                  </a:cubicBezTo>
                  <a:cubicBezTo>
                    <a:pt x="499079" y="55891"/>
                    <a:pt x="497504" y="83442"/>
                    <a:pt x="496717" y="111781"/>
                  </a:cubicBezTo>
                  <a:cubicBezTo>
                    <a:pt x="495930" y="123589"/>
                    <a:pt x="491207" y="129886"/>
                    <a:pt x="480186" y="132248"/>
                  </a:cubicBezTo>
                  <a:cubicBezTo>
                    <a:pt x="426657" y="144056"/>
                    <a:pt x="377851" y="165310"/>
                    <a:pt x="333769" y="194436"/>
                  </a:cubicBezTo>
                  <a:cubicBezTo>
                    <a:pt x="325897" y="199946"/>
                    <a:pt x="318812" y="199159"/>
                    <a:pt x="311727" y="192862"/>
                  </a:cubicBezTo>
                  <a:cubicBezTo>
                    <a:pt x="295983" y="178692"/>
                    <a:pt x="280240" y="164523"/>
                    <a:pt x="264496" y="151141"/>
                  </a:cubicBezTo>
                  <a:lnTo>
                    <a:pt x="248752" y="137758"/>
                  </a:lnTo>
                  <a:cubicBezTo>
                    <a:pt x="234583" y="125163"/>
                    <a:pt x="226711" y="125950"/>
                    <a:pt x="213329" y="140120"/>
                  </a:cubicBezTo>
                  <a:cubicBezTo>
                    <a:pt x="187351" y="167672"/>
                    <a:pt x="161374" y="196010"/>
                    <a:pt x="134610" y="223562"/>
                  </a:cubicBezTo>
                  <a:cubicBezTo>
                    <a:pt x="121227" y="237731"/>
                    <a:pt x="121227" y="244029"/>
                    <a:pt x="133822" y="258986"/>
                  </a:cubicBezTo>
                  <a:cubicBezTo>
                    <a:pt x="140907" y="266858"/>
                    <a:pt x="147205" y="274729"/>
                    <a:pt x="154289" y="281814"/>
                  </a:cubicBezTo>
                  <a:cubicBezTo>
                    <a:pt x="166097" y="295196"/>
                    <a:pt x="177905" y="309366"/>
                    <a:pt x="190500" y="322748"/>
                  </a:cubicBezTo>
                  <a:cubicBezTo>
                    <a:pt x="198372" y="331407"/>
                    <a:pt x="195223" y="337705"/>
                    <a:pt x="191287" y="344002"/>
                  </a:cubicBezTo>
                  <a:cubicBezTo>
                    <a:pt x="162161" y="385723"/>
                    <a:pt x="141694" y="435316"/>
                    <a:pt x="129886" y="490419"/>
                  </a:cubicBezTo>
                  <a:cubicBezTo>
                    <a:pt x="126738" y="503802"/>
                    <a:pt x="119653" y="506163"/>
                    <a:pt x="108632" y="506951"/>
                  </a:cubicBezTo>
                  <a:cubicBezTo>
                    <a:pt x="80293" y="507738"/>
                    <a:pt x="52742" y="510099"/>
                    <a:pt x="26764" y="512461"/>
                  </a:cubicBezTo>
                  <a:cubicBezTo>
                    <a:pt x="14169" y="513248"/>
                    <a:pt x="8659" y="519546"/>
                    <a:pt x="7872" y="530566"/>
                  </a:cubicBezTo>
                  <a:cubicBezTo>
                    <a:pt x="7872" y="574649"/>
                    <a:pt x="7872" y="618732"/>
                    <a:pt x="7872" y="661240"/>
                  </a:cubicBezTo>
                  <a:cubicBezTo>
                    <a:pt x="7872" y="671473"/>
                    <a:pt x="14169" y="677771"/>
                    <a:pt x="25190" y="678558"/>
                  </a:cubicBezTo>
                  <a:cubicBezTo>
                    <a:pt x="32275" y="679345"/>
                    <a:pt x="38572" y="679345"/>
                    <a:pt x="45657" y="680132"/>
                  </a:cubicBezTo>
                  <a:cubicBezTo>
                    <a:pt x="64550" y="681707"/>
                    <a:pt x="84229" y="683281"/>
                    <a:pt x="103909" y="683281"/>
                  </a:cubicBezTo>
                  <a:cubicBezTo>
                    <a:pt x="120440" y="683281"/>
                    <a:pt x="127525" y="689579"/>
                    <a:pt x="130674" y="705322"/>
                  </a:cubicBezTo>
                  <a:cubicBezTo>
                    <a:pt x="141694" y="754915"/>
                    <a:pt x="162161" y="802934"/>
                    <a:pt x="190500" y="847017"/>
                  </a:cubicBezTo>
                  <a:cubicBezTo>
                    <a:pt x="196798" y="856463"/>
                    <a:pt x="196010" y="864335"/>
                    <a:pt x="188138" y="872994"/>
                  </a:cubicBezTo>
                  <a:cubicBezTo>
                    <a:pt x="172395" y="890312"/>
                    <a:pt x="151928" y="913141"/>
                    <a:pt x="132248" y="937544"/>
                  </a:cubicBezTo>
                  <a:cubicBezTo>
                    <a:pt x="122802" y="948564"/>
                    <a:pt x="122802" y="957223"/>
                    <a:pt x="133035" y="967457"/>
                  </a:cubicBezTo>
                  <a:cubicBezTo>
                    <a:pt x="161374" y="997370"/>
                    <a:pt x="189713" y="1026496"/>
                    <a:pt x="218052" y="1054048"/>
                  </a:cubicBezTo>
                  <a:cubicBezTo>
                    <a:pt x="229072" y="1065068"/>
                    <a:pt x="235370" y="1065068"/>
                    <a:pt x="247178" y="1054835"/>
                  </a:cubicBezTo>
                  <a:cubicBezTo>
                    <a:pt x="267645" y="1037517"/>
                    <a:pt x="288899" y="1018624"/>
                    <a:pt x="310153" y="998944"/>
                  </a:cubicBezTo>
                  <a:cubicBezTo>
                    <a:pt x="314876" y="995008"/>
                    <a:pt x="318812" y="991860"/>
                    <a:pt x="324322" y="991860"/>
                  </a:cubicBezTo>
                  <a:close/>
                </a:path>
              </a:pathLst>
            </a:custGeom>
            <a:grpFill/>
            <a:ln w="7820" cap="flat">
              <a:solidFill>
                <a:schemeClr val="bg1"/>
              </a:solidFill>
              <a:prstDash val="solid"/>
              <a:miter/>
            </a:ln>
          </p:spPr>
          <p:txBody>
            <a:bodyPr rtlCol="0" anchor="ctr"/>
            <a:lstStyle/>
            <a:p>
              <a:endParaRPr lang="en-IN"/>
            </a:p>
          </p:txBody>
        </p:sp>
        <p:sp>
          <p:nvSpPr>
            <p:cNvPr id="105" name="Freeform: Shape 104">
              <a:extLst>
                <a:ext uri="{FF2B5EF4-FFF2-40B4-BE49-F238E27FC236}">
                  <a16:creationId xmlns:a16="http://schemas.microsoft.com/office/drawing/2014/main" id="{5072BA0F-75BC-4848-8A34-6AE1077DD8FF}"/>
                </a:ext>
              </a:extLst>
            </p:cNvPr>
            <p:cNvSpPr/>
            <p:nvPr/>
          </p:nvSpPr>
          <p:spPr>
            <a:xfrm>
              <a:off x="2682428" y="5749006"/>
              <a:ext cx="683281" cy="686429"/>
            </a:xfrm>
            <a:custGeom>
              <a:avLst/>
              <a:gdLst>
                <a:gd name="connsiteX0" fmla="*/ 339279 w 683281"/>
                <a:gd name="connsiteY0" fmla="*/ 686430 h 686429"/>
                <a:gd name="connsiteX1" fmla="*/ 101548 w 683281"/>
                <a:gd name="connsiteY1" fmla="*/ 587244 h 686429"/>
                <a:gd name="connsiteX2" fmla="*/ 0 w 683281"/>
                <a:gd name="connsiteY2" fmla="*/ 343215 h 686429"/>
                <a:gd name="connsiteX3" fmla="*/ 341641 w 683281"/>
                <a:gd name="connsiteY3" fmla="*/ 0 h 686429"/>
                <a:gd name="connsiteX4" fmla="*/ 342428 w 683281"/>
                <a:gd name="connsiteY4" fmla="*/ 0 h 686429"/>
                <a:gd name="connsiteX5" fmla="*/ 583308 w 683281"/>
                <a:gd name="connsiteY5" fmla="*/ 99973 h 686429"/>
                <a:gd name="connsiteX6" fmla="*/ 683281 w 683281"/>
                <a:gd name="connsiteY6" fmla="*/ 342428 h 686429"/>
                <a:gd name="connsiteX7" fmla="*/ 341641 w 683281"/>
                <a:gd name="connsiteY7" fmla="*/ 686430 h 686429"/>
                <a:gd name="connsiteX8" fmla="*/ 339279 w 683281"/>
                <a:gd name="connsiteY8" fmla="*/ 686430 h 686429"/>
                <a:gd name="connsiteX9" fmla="*/ 7085 w 683281"/>
                <a:gd name="connsiteY9" fmla="*/ 343215 h 686429"/>
                <a:gd name="connsiteX10" fmla="*/ 106271 w 683281"/>
                <a:gd name="connsiteY10" fmla="*/ 581734 h 686429"/>
                <a:gd name="connsiteX11" fmla="*/ 338492 w 683281"/>
                <a:gd name="connsiteY11" fmla="*/ 678558 h 686429"/>
                <a:gd name="connsiteX12" fmla="*/ 340066 w 683281"/>
                <a:gd name="connsiteY12" fmla="*/ 678558 h 686429"/>
                <a:gd name="connsiteX13" fmla="*/ 673835 w 683281"/>
                <a:gd name="connsiteY13" fmla="*/ 342428 h 686429"/>
                <a:gd name="connsiteX14" fmla="*/ 576223 w 683281"/>
                <a:gd name="connsiteY14" fmla="*/ 105484 h 686429"/>
                <a:gd name="connsiteX15" fmla="*/ 340853 w 683281"/>
                <a:gd name="connsiteY15" fmla="*/ 7872 h 686429"/>
                <a:gd name="connsiteX16" fmla="*/ 340066 w 683281"/>
                <a:gd name="connsiteY16" fmla="*/ 7872 h 686429"/>
                <a:gd name="connsiteX17" fmla="*/ 7085 w 683281"/>
                <a:gd name="connsiteY17" fmla="*/ 343215 h 686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3281" h="686429">
                  <a:moveTo>
                    <a:pt x="339279" y="686430"/>
                  </a:moveTo>
                  <a:cubicBezTo>
                    <a:pt x="250326" y="686430"/>
                    <a:pt x="166097" y="651006"/>
                    <a:pt x="101548" y="587244"/>
                  </a:cubicBezTo>
                  <a:cubicBezTo>
                    <a:pt x="36211" y="521907"/>
                    <a:pt x="0" y="435316"/>
                    <a:pt x="0" y="343215"/>
                  </a:cubicBezTo>
                  <a:cubicBezTo>
                    <a:pt x="0" y="154289"/>
                    <a:pt x="152715" y="0"/>
                    <a:pt x="341641" y="0"/>
                  </a:cubicBezTo>
                  <a:cubicBezTo>
                    <a:pt x="341641" y="0"/>
                    <a:pt x="341641" y="0"/>
                    <a:pt x="342428" y="0"/>
                  </a:cubicBezTo>
                  <a:cubicBezTo>
                    <a:pt x="433742" y="0"/>
                    <a:pt x="519545" y="35424"/>
                    <a:pt x="583308" y="99973"/>
                  </a:cubicBezTo>
                  <a:cubicBezTo>
                    <a:pt x="647858" y="164523"/>
                    <a:pt x="682494" y="250326"/>
                    <a:pt x="683281" y="342428"/>
                  </a:cubicBezTo>
                  <a:cubicBezTo>
                    <a:pt x="683281" y="534502"/>
                    <a:pt x="532928" y="686430"/>
                    <a:pt x="341641" y="686430"/>
                  </a:cubicBezTo>
                  <a:cubicBezTo>
                    <a:pt x="340066" y="686430"/>
                    <a:pt x="339279" y="686430"/>
                    <a:pt x="339279" y="686430"/>
                  </a:cubicBezTo>
                  <a:close/>
                  <a:moveTo>
                    <a:pt x="7085" y="343215"/>
                  </a:moveTo>
                  <a:cubicBezTo>
                    <a:pt x="7085" y="432955"/>
                    <a:pt x="42508" y="517971"/>
                    <a:pt x="106271" y="581734"/>
                  </a:cubicBezTo>
                  <a:cubicBezTo>
                    <a:pt x="169246" y="643922"/>
                    <a:pt x="251114" y="678558"/>
                    <a:pt x="338492" y="678558"/>
                  </a:cubicBezTo>
                  <a:cubicBezTo>
                    <a:pt x="339279" y="678558"/>
                    <a:pt x="339279" y="678558"/>
                    <a:pt x="340066" y="678558"/>
                  </a:cubicBezTo>
                  <a:cubicBezTo>
                    <a:pt x="527417" y="677771"/>
                    <a:pt x="673835" y="529779"/>
                    <a:pt x="673835" y="342428"/>
                  </a:cubicBezTo>
                  <a:cubicBezTo>
                    <a:pt x="673835" y="252688"/>
                    <a:pt x="639198" y="168459"/>
                    <a:pt x="576223" y="105484"/>
                  </a:cubicBezTo>
                  <a:cubicBezTo>
                    <a:pt x="513248" y="42508"/>
                    <a:pt x="429806" y="7872"/>
                    <a:pt x="340853" y="7872"/>
                  </a:cubicBezTo>
                  <a:cubicBezTo>
                    <a:pt x="340853" y="7872"/>
                    <a:pt x="340853" y="7872"/>
                    <a:pt x="340066" y="7872"/>
                  </a:cubicBezTo>
                  <a:cubicBezTo>
                    <a:pt x="156651" y="7872"/>
                    <a:pt x="7085" y="158225"/>
                    <a:pt x="7085" y="343215"/>
                  </a:cubicBezTo>
                  <a:close/>
                </a:path>
              </a:pathLst>
            </a:custGeom>
            <a:grpFill/>
            <a:ln w="7820" cap="flat">
              <a:solidFill>
                <a:schemeClr val="bg1"/>
              </a:solidFill>
              <a:prstDash val="solid"/>
              <a:miter/>
            </a:ln>
          </p:spPr>
          <p:txBody>
            <a:bodyPr rtlCol="0" anchor="ctr"/>
            <a:lstStyle/>
            <a:p>
              <a:endParaRPr lang="en-IN"/>
            </a:p>
          </p:txBody>
        </p:sp>
        <p:sp>
          <p:nvSpPr>
            <p:cNvPr id="106" name="Freeform: Shape 105">
              <a:extLst>
                <a:ext uri="{FF2B5EF4-FFF2-40B4-BE49-F238E27FC236}">
                  <a16:creationId xmlns:a16="http://schemas.microsoft.com/office/drawing/2014/main" id="{A45F2F76-CC4E-4CE5-ACB3-4D825D823670}"/>
                </a:ext>
              </a:extLst>
            </p:cNvPr>
            <p:cNvSpPr/>
            <p:nvPr/>
          </p:nvSpPr>
          <p:spPr>
            <a:xfrm>
              <a:off x="3404282" y="6396863"/>
              <a:ext cx="49593" cy="228285"/>
            </a:xfrm>
            <a:custGeom>
              <a:avLst/>
              <a:gdLst>
                <a:gd name="connsiteX0" fmla="*/ 32275 w 49593"/>
                <a:gd name="connsiteY0" fmla="*/ 228285 h 228285"/>
                <a:gd name="connsiteX1" fmla="*/ 29913 w 49593"/>
                <a:gd name="connsiteY1" fmla="*/ 228285 h 228285"/>
                <a:gd name="connsiteX2" fmla="*/ 25977 w 49593"/>
                <a:gd name="connsiteY2" fmla="*/ 228285 h 228285"/>
                <a:gd name="connsiteX3" fmla="*/ 23616 w 49593"/>
                <a:gd name="connsiteY3" fmla="*/ 228285 h 228285"/>
                <a:gd name="connsiteX4" fmla="*/ 4723 w 49593"/>
                <a:gd name="connsiteY4" fmla="*/ 197585 h 228285"/>
                <a:gd name="connsiteX5" fmla="*/ 3149 w 49593"/>
                <a:gd name="connsiteY5" fmla="*/ 156651 h 228285"/>
                <a:gd name="connsiteX6" fmla="*/ 0 w 49593"/>
                <a:gd name="connsiteY6" fmla="*/ 22041 h 228285"/>
                <a:gd name="connsiteX7" fmla="*/ 12595 w 49593"/>
                <a:gd name="connsiteY7" fmla="*/ 0 h 228285"/>
                <a:gd name="connsiteX8" fmla="*/ 21254 w 49593"/>
                <a:gd name="connsiteY8" fmla="*/ 0 h 228285"/>
                <a:gd name="connsiteX9" fmla="*/ 25190 w 49593"/>
                <a:gd name="connsiteY9" fmla="*/ 0 h 228285"/>
                <a:gd name="connsiteX10" fmla="*/ 29126 w 49593"/>
                <a:gd name="connsiteY10" fmla="*/ 0 h 228285"/>
                <a:gd name="connsiteX11" fmla="*/ 37785 w 49593"/>
                <a:gd name="connsiteY11" fmla="*/ 0 h 228285"/>
                <a:gd name="connsiteX12" fmla="*/ 44870 w 49593"/>
                <a:gd name="connsiteY12" fmla="*/ 1574 h 228285"/>
                <a:gd name="connsiteX13" fmla="*/ 49593 w 49593"/>
                <a:gd name="connsiteY13" fmla="*/ 17318 h 228285"/>
                <a:gd name="connsiteX14" fmla="*/ 48019 w 49593"/>
                <a:gd name="connsiteY14" fmla="*/ 101548 h 228285"/>
                <a:gd name="connsiteX15" fmla="*/ 45657 w 49593"/>
                <a:gd name="connsiteY15" fmla="*/ 146417 h 228285"/>
                <a:gd name="connsiteX16" fmla="*/ 43295 w 49593"/>
                <a:gd name="connsiteY16" fmla="*/ 209393 h 228285"/>
                <a:gd name="connsiteX17" fmla="*/ 38572 w 49593"/>
                <a:gd name="connsiteY17" fmla="*/ 226711 h 228285"/>
                <a:gd name="connsiteX18" fmla="*/ 32275 w 49593"/>
                <a:gd name="connsiteY18" fmla="*/ 228285 h 228285"/>
                <a:gd name="connsiteX19" fmla="*/ 27552 w 49593"/>
                <a:gd name="connsiteY19" fmla="*/ 220413 h 228285"/>
                <a:gd name="connsiteX20" fmla="*/ 31488 w 49593"/>
                <a:gd name="connsiteY20" fmla="*/ 220413 h 228285"/>
                <a:gd name="connsiteX21" fmla="*/ 32275 w 49593"/>
                <a:gd name="connsiteY21" fmla="*/ 220413 h 228285"/>
                <a:gd name="connsiteX22" fmla="*/ 34636 w 49593"/>
                <a:gd name="connsiteY22" fmla="*/ 209393 h 228285"/>
                <a:gd name="connsiteX23" fmla="*/ 36998 w 49593"/>
                <a:gd name="connsiteY23" fmla="*/ 145630 h 228285"/>
                <a:gd name="connsiteX24" fmla="*/ 39360 w 49593"/>
                <a:gd name="connsiteY24" fmla="*/ 100760 h 228285"/>
                <a:gd name="connsiteX25" fmla="*/ 40934 w 49593"/>
                <a:gd name="connsiteY25" fmla="*/ 17318 h 228285"/>
                <a:gd name="connsiteX26" fmla="*/ 39360 w 49593"/>
                <a:gd name="connsiteY26" fmla="*/ 7872 h 228285"/>
                <a:gd name="connsiteX27" fmla="*/ 38572 w 49593"/>
                <a:gd name="connsiteY27" fmla="*/ 7872 h 228285"/>
                <a:gd name="connsiteX28" fmla="*/ 29126 w 49593"/>
                <a:gd name="connsiteY28" fmla="*/ 7872 h 228285"/>
                <a:gd name="connsiteX29" fmla="*/ 25190 w 49593"/>
                <a:gd name="connsiteY29" fmla="*/ 7872 h 228285"/>
                <a:gd name="connsiteX30" fmla="*/ 21254 w 49593"/>
                <a:gd name="connsiteY30" fmla="*/ 7872 h 228285"/>
                <a:gd name="connsiteX31" fmla="*/ 12595 w 49593"/>
                <a:gd name="connsiteY31" fmla="*/ 7872 h 228285"/>
                <a:gd name="connsiteX32" fmla="*/ 8659 w 49593"/>
                <a:gd name="connsiteY32" fmla="*/ 8659 h 228285"/>
                <a:gd name="connsiteX33" fmla="*/ 7872 w 49593"/>
                <a:gd name="connsiteY33" fmla="*/ 22829 h 228285"/>
                <a:gd name="connsiteX34" fmla="*/ 11021 w 49593"/>
                <a:gd name="connsiteY34" fmla="*/ 157438 h 228285"/>
                <a:gd name="connsiteX35" fmla="*/ 12595 w 49593"/>
                <a:gd name="connsiteY35" fmla="*/ 198372 h 228285"/>
                <a:gd name="connsiteX36" fmla="*/ 23616 w 49593"/>
                <a:gd name="connsiteY36" fmla="*/ 221200 h 228285"/>
                <a:gd name="connsiteX37" fmla="*/ 25977 w 49593"/>
                <a:gd name="connsiteY37" fmla="*/ 221200 h 228285"/>
                <a:gd name="connsiteX38" fmla="*/ 27552 w 49593"/>
                <a:gd name="connsiteY38" fmla="*/ 220413 h 22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93" h="228285">
                  <a:moveTo>
                    <a:pt x="32275" y="228285"/>
                  </a:moveTo>
                  <a:cubicBezTo>
                    <a:pt x="31488" y="228285"/>
                    <a:pt x="30700" y="228285"/>
                    <a:pt x="29913" y="228285"/>
                  </a:cubicBezTo>
                  <a:cubicBezTo>
                    <a:pt x="29126" y="228285"/>
                    <a:pt x="27552" y="228285"/>
                    <a:pt x="25977" y="228285"/>
                  </a:cubicBezTo>
                  <a:cubicBezTo>
                    <a:pt x="25190" y="228285"/>
                    <a:pt x="24403" y="228285"/>
                    <a:pt x="23616" y="228285"/>
                  </a:cubicBezTo>
                  <a:cubicBezTo>
                    <a:pt x="5510" y="228285"/>
                    <a:pt x="5510" y="223562"/>
                    <a:pt x="4723" y="197585"/>
                  </a:cubicBezTo>
                  <a:cubicBezTo>
                    <a:pt x="3936" y="184203"/>
                    <a:pt x="3936" y="170820"/>
                    <a:pt x="3149" y="156651"/>
                  </a:cubicBezTo>
                  <a:cubicBezTo>
                    <a:pt x="1574" y="112568"/>
                    <a:pt x="0" y="66911"/>
                    <a:pt x="0" y="22041"/>
                  </a:cubicBezTo>
                  <a:cubicBezTo>
                    <a:pt x="0" y="7085"/>
                    <a:pt x="0" y="0"/>
                    <a:pt x="12595" y="0"/>
                  </a:cubicBezTo>
                  <a:cubicBezTo>
                    <a:pt x="15744" y="0"/>
                    <a:pt x="18105" y="0"/>
                    <a:pt x="21254" y="0"/>
                  </a:cubicBezTo>
                  <a:lnTo>
                    <a:pt x="25190" y="0"/>
                  </a:lnTo>
                  <a:cubicBezTo>
                    <a:pt x="26764" y="0"/>
                    <a:pt x="27552" y="0"/>
                    <a:pt x="29126" y="0"/>
                  </a:cubicBezTo>
                  <a:cubicBezTo>
                    <a:pt x="32275" y="0"/>
                    <a:pt x="34636" y="0"/>
                    <a:pt x="37785" y="0"/>
                  </a:cubicBezTo>
                  <a:cubicBezTo>
                    <a:pt x="40934" y="0"/>
                    <a:pt x="43295" y="0"/>
                    <a:pt x="44870" y="1574"/>
                  </a:cubicBezTo>
                  <a:cubicBezTo>
                    <a:pt x="48019" y="3936"/>
                    <a:pt x="48806" y="8659"/>
                    <a:pt x="49593" y="17318"/>
                  </a:cubicBezTo>
                  <a:cubicBezTo>
                    <a:pt x="49593" y="46444"/>
                    <a:pt x="48806" y="76357"/>
                    <a:pt x="48019" y="101548"/>
                  </a:cubicBezTo>
                  <a:cubicBezTo>
                    <a:pt x="47231" y="116504"/>
                    <a:pt x="46444" y="131461"/>
                    <a:pt x="45657" y="146417"/>
                  </a:cubicBezTo>
                  <a:cubicBezTo>
                    <a:pt x="44870" y="167671"/>
                    <a:pt x="44083" y="188926"/>
                    <a:pt x="43295" y="209393"/>
                  </a:cubicBezTo>
                  <a:cubicBezTo>
                    <a:pt x="43295" y="218839"/>
                    <a:pt x="41721" y="223562"/>
                    <a:pt x="38572" y="226711"/>
                  </a:cubicBezTo>
                  <a:cubicBezTo>
                    <a:pt x="35424" y="228285"/>
                    <a:pt x="33849" y="228285"/>
                    <a:pt x="32275" y="228285"/>
                  </a:cubicBezTo>
                  <a:close/>
                  <a:moveTo>
                    <a:pt x="27552" y="220413"/>
                  </a:moveTo>
                  <a:cubicBezTo>
                    <a:pt x="28339" y="220413"/>
                    <a:pt x="29913" y="220413"/>
                    <a:pt x="31488" y="220413"/>
                  </a:cubicBezTo>
                  <a:cubicBezTo>
                    <a:pt x="32275" y="220413"/>
                    <a:pt x="32275" y="220413"/>
                    <a:pt x="32275" y="220413"/>
                  </a:cubicBezTo>
                  <a:cubicBezTo>
                    <a:pt x="33062" y="220413"/>
                    <a:pt x="33849" y="218052"/>
                    <a:pt x="34636" y="209393"/>
                  </a:cubicBezTo>
                  <a:cubicBezTo>
                    <a:pt x="35424" y="188138"/>
                    <a:pt x="36211" y="166884"/>
                    <a:pt x="36998" y="145630"/>
                  </a:cubicBezTo>
                  <a:cubicBezTo>
                    <a:pt x="37785" y="130674"/>
                    <a:pt x="38572" y="115717"/>
                    <a:pt x="39360" y="100760"/>
                  </a:cubicBezTo>
                  <a:cubicBezTo>
                    <a:pt x="40147" y="75570"/>
                    <a:pt x="41721" y="46444"/>
                    <a:pt x="40934" y="17318"/>
                  </a:cubicBezTo>
                  <a:cubicBezTo>
                    <a:pt x="40934" y="9446"/>
                    <a:pt x="39360" y="7872"/>
                    <a:pt x="39360" y="7872"/>
                  </a:cubicBezTo>
                  <a:cubicBezTo>
                    <a:pt x="39360" y="7872"/>
                    <a:pt x="38572" y="7872"/>
                    <a:pt x="38572" y="7872"/>
                  </a:cubicBezTo>
                  <a:cubicBezTo>
                    <a:pt x="35424" y="8659"/>
                    <a:pt x="32275" y="7872"/>
                    <a:pt x="29126" y="7872"/>
                  </a:cubicBezTo>
                  <a:cubicBezTo>
                    <a:pt x="27552" y="7872"/>
                    <a:pt x="26764" y="7872"/>
                    <a:pt x="25190" y="7872"/>
                  </a:cubicBezTo>
                  <a:lnTo>
                    <a:pt x="21254" y="7872"/>
                  </a:lnTo>
                  <a:cubicBezTo>
                    <a:pt x="18105" y="7872"/>
                    <a:pt x="15744" y="7872"/>
                    <a:pt x="12595" y="7872"/>
                  </a:cubicBezTo>
                  <a:cubicBezTo>
                    <a:pt x="9446" y="7872"/>
                    <a:pt x="8659" y="7872"/>
                    <a:pt x="8659" y="8659"/>
                  </a:cubicBezTo>
                  <a:cubicBezTo>
                    <a:pt x="7872" y="9446"/>
                    <a:pt x="7872" y="18105"/>
                    <a:pt x="7872" y="22829"/>
                  </a:cubicBezTo>
                  <a:cubicBezTo>
                    <a:pt x="7872" y="67698"/>
                    <a:pt x="9446" y="113355"/>
                    <a:pt x="11021" y="157438"/>
                  </a:cubicBezTo>
                  <a:cubicBezTo>
                    <a:pt x="11808" y="170820"/>
                    <a:pt x="11808" y="184203"/>
                    <a:pt x="12595" y="198372"/>
                  </a:cubicBezTo>
                  <a:cubicBezTo>
                    <a:pt x="13382" y="221200"/>
                    <a:pt x="13382" y="221200"/>
                    <a:pt x="23616" y="221200"/>
                  </a:cubicBezTo>
                  <a:cubicBezTo>
                    <a:pt x="24403" y="221200"/>
                    <a:pt x="25190" y="221200"/>
                    <a:pt x="25977" y="221200"/>
                  </a:cubicBezTo>
                  <a:cubicBezTo>
                    <a:pt x="25977" y="220413"/>
                    <a:pt x="26764" y="220413"/>
                    <a:pt x="27552" y="220413"/>
                  </a:cubicBezTo>
                  <a:close/>
                </a:path>
              </a:pathLst>
            </a:custGeom>
            <a:grpFill/>
            <a:ln w="7820" cap="flat">
              <a:solidFill>
                <a:schemeClr val="bg1"/>
              </a:solidFill>
              <a:prstDash val="solid"/>
              <a:miter/>
            </a:ln>
          </p:spPr>
          <p:txBody>
            <a:bodyPr rtlCol="0" anchor="ctr"/>
            <a:lstStyle/>
            <a:p>
              <a:endParaRPr lang="en-IN"/>
            </a:p>
          </p:txBody>
        </p:sp>
        <p:sp>
          <p:nvSpPr>
            <p:cNvPr id="107" name="Freeform: Shape 106">
              <a:extLst>
                <a:ext uri="{FF2B5EF4-FFF2-40B4-BE49-F238E27FC236}">
                  <a16:creationId xmlns:a16="http://schemas.microsoft.com/office/drawing/2014/main" id="{487EE004-9C84-4118-88A7-A5E7B87A5CEB}"/>
                </a:ext>
              </a:extLst>
            </p:cNvPr>
            <p:cNvSpPr/>
            <p:nvPr/>
          </p:nvSpPr>
          <p:spPr>
            <a:xfrm>
              <a:off x="3404282" y="6657423"/>
              <a:ext cx="48843" cy="49593"/>
            </a:xfrm>
            <a:custGeom>
              <a:avLst/>
              <a:gdLst>
                <a:gd name="connsiteX0" fmla="*/ 24403 w 48843"/>
                <a:gd name="connsiteY0" fmla="*/ 49593 h 49593"/>
                <a:gd name="connsiteX1" fmla="*/ 24403 w 48843"/>
                <a:gd name="connsiteY1" fmla="*/ 49593 h 49593"/>
                <a:gd name="connsiteX2" fmla="*/ 24403 w 48843"/>
                <a:gd name="connsiteY2" fmla="*/ 49593 h 49593"/>
                <a:gd name="connsiteX3" fmla="*/ 0 w 48843"/>
                <a:gd name="connsiteY3" fmla="*/ 24403 h 49593"/>
                <a:gd name="connsiteX4" fmla="*/ 7872 w 48843"/>
                <a:gd name="connsiteY4" fmla="*/ 7085 h 49593"/>
                <a:gd name="connsiteX5" fmla="*/ 25190 w 48843"/>
                <a:gd name="connsiteY5" fmla="*/ 0 h 49593"/>
                <a:gd name="connsiteX6" fmla="*/ 48806 w 48843"/>
                <a:gd name="connsiteY6" fmla="*/ 25190 h 49593"/>
                <a:gd name="connsiteX7" fmla="*/ 24403 w 48843"/>
                <a:gd name="connsiteY7" fmla="*/ 49593 h 49593"/>
                <a:gd name="connsiteX8" fmla="*/ 24403 w 48843"/>
                <a:gd name="connsiteY8" fmla="*/ 41721 h 49593"/>
                <a:gd name="connsiteX9" fmla="*/ 24403 w 48843"/>
                <a:gd name="connsiteY9" fmla="*/ 41721 h 49593"/>
                <a:gd name="connsiteX10" fmla="*/ 40934 w 48843"/>
                <a:gd name="connsiteY10" fmla="*/ 25190 h 49593"/>
                <a:gd name="connsiteX11" fmla="*/ 24403 w 48843"/>
                <a:gd name="connsiteY11" fmla="*/ 7872 h 49593"/>
                <a:gd name="connsiteX12" fmla="*/ 12595 w 48843"/>
                <a:gd name="connsiteY12" fmla="*/ 12595 h 49593"/>
                <a:gd name="connsiteX13" fmla="*/ 7085 w 48843"/>
                <a:gd name="connsiteY13" fmla="*/ 24403 h 49593"/>
                <a:gd name="connsiteX14" fmla="*/ 24403 w 48843"/>
                <a:gd name="connsiteY14" fmla="*/ 41721 h 49593"/>
                <a:gd name="connsiteX15" fmla="*/ 24403 w 48843"/>
                <a:gd name="connsiteY15" fmla="*/ 41721 h 49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843" h="49593">
                  <a:moveTo>
                    <a:pt x="24403" y="49593"/>
                  </a:moveTo>
                  <a:cubicBezTo>
                    <a:pt x="24403" y="49593"/>
                    <a:pt x="24403" y="49593"/>
                    <a:pt x="24403" y="49593"/>
                  </a:cubicBezTo>
                  <a:lnTo>
                    <a:pt x="24403" y="49593"/>
                  </a:lnTo>
                  <a:cubicBezTo>
                    <a:pt x="10233" y="49593"/>
                    <a:pt x="0" y="38572"/>
                    <a:pt x="0" y="24403"/>
                  </a:cubicBezTo>
                  <a:cubicBezTo>
                    <a:pt x="0" y="18105"/>
                    <a:pt x="3149" y="11808"/>
                    <a:pt x="7872" y="7085"/>
                  </a:cubicBezTo>
                  <a:cubicBezTo>
                    <a:pt x="12595" y="2362"/>
                    <a:pt x="18893" y="0"/>
                    <a:pt x="25190" y="0"/>
                  </a:cubicBezTo>
                  <a:cubicBezTo>
                    <a:pt x="37785" y="0"/>
                    <a:pt x="49593" y="12595"/>
                    <a:pt x="48806" y="25190"/>
                  </a:cubicBezTo>
                  <a:cubicBezTo>
                    <a:pt x="48806" y="38572"/>
                    <a:pt x="36998" y="49593"/>
                    <a:pt x="24403" y="49593"/>
                  </a:cubicBezTo>
                  <a:close/>
                  <a:moveTo>
                    <a:pt x="24403" y="41721"/>
                  </a:moveTo>
                  <a:cubicBezTo>
                    <a:pt x="24403" y="41721"/>
                    <a:pt x="24403" y="41721"/>
                    <a:pt x="24403" y="41721"/>
                  </a:cubicBezTo>
                  <a:cubicBezTo>
                    <a:pt x="33062" y="41721"/>
                    <a:pt x="40934" y="33849"/>
                    <a:pt x="40934" y="25190"/>
                  </a:cubicBezTo>
                  <a:cubicBezTo>
                    <a:pt x="40934" y="16531"/>
                    <a:pt x="33062" y="7872"/>
                    <a:pt x="24403" y="7872"/>
                  </a:cubicBezTo>
                  <a:cubicBezTo>
                    <a:pt x="20467" y="7872"/>
                    <a:pt x="15744" y="9446"/>
                    <a:pt x="12595" y="12595"/>
                  </a:cubicBezTo>
                  <a:cubicBezTo>
                    <a:pt x="9446" y="15744"/>
                    <a:pt x="7085" y="20467"/>
                    <a:pt x="7085" y="24403"/>
                  </a:cubicBezTo>
                  <a:cubicBezTo>
                    <a:pt x="7085" y="34636"/>
                    <a:pt x="14957" y="41721"/>
                    <a:pt x="24403" y="41721"/>
                  </a:cubicBezTo>
                  <a:lnTo>
                    <a:pt x="24403" y="41721"/>
                  </a:lnTo>
                  <a:close/>
                </a:path>
              </a:pathLst>
            </a:custGeom>
            <a:grpFill/>
            <a:ln w="7820" cap="flat">
              <a:solidFill>
                <a:schemeClr val="bg1"/>
              </a:solidFill>
              <a:prstDash val="solid"/>
              <a:miter/>
            </a:ln>
          </p:spPr>
          <p:txBody>
            <a:bodyPr rtlCol="0" anchor="ctr"/>
            <a:lstStyle/>
            <a:p>
              <a:endParaRPr lang="en-IN"/>
            </a:p>
          </p:txBody>
        </p:sp>
        <p:sp>
          <p:nvSpPr>
            <p:cNvPr id="108" name="Freeform: Shape 107">
              <a:extLst>
                <a:ext uri="{FF2B5EF4-FFF2-40B4-BE49-F238E27FC236}">
                  <a16:creationId xmlns:a16="http://schemas.microsoft.com/office/drawing/2014/main" id="{423FAB36-F98E-4050-8C52-006B8DCDE35A}"/>
                </a:ext>
              </a:extLst>
            </p:cNvPr>
            <p:cNvSpPr/>
            <p:nvPr/>
          </p:nvSpPr>
          <p:spPr>
            <a:xfrm>
              <a:off x="2827416" y="6036198"/>
              <a:ext cx="394041" cy="249671"/>
            </a:xfrm>
            <a:custGeom>
              <a:avLst/>
              <a:gdLst>
                <a:gd name="connsiteX0" fmla="*/ 291903 w 394041"/>
                <a:gd name="connsiteY0" fmla="*/ 249671 h 249671"/>
                <a:gd name="connsiteX1" fmla="*/ 239949 w 394041"/>
                <a:gd name="connsiteY1" fmla="*/ 249671 h 249671"/>
                <a:gd name="connsiteX2" fmla="*/ 195866 w 394041"/>
                <a:gd name="connsiteY2" fmla="*/ 249671 h 249671"/>
                <a:gd name="connsiteX3" fmla="*/ 147060 w 394041"/>
                <a:gd name="connsiteY3" fmla="*/ 249671 h 249671"/>
                <a:gd name="connsiteX4" fmla="*/ 30556 w 394041"/>
                <a:gd name="connsiteY4" fmla="*/ 249671 h 249671"/>
                <a:gd name="connsiteX5" fmla="*/ 1430 w 394041"/>
                <a:gd name="connsiteY5" fmla="*/ 222907 h 249671"/>
                <a:gd name="connsiteX6" fmla="*/ 643 w 394041"/>
                <a:gd name="connsiteY6" fmla="*/ 193781 h 249671"/>
                <a:gd name="connsiteX7" fmla="*/ 3004 w 394041"/>
                <a:gd name="connsiteY7" fmla="*/ 104041 h 249671"/>
                <a:gd name="connsiteX8" fmla="*/ 119508 w 394041"/>
                <a:gd name="connsiteY8" fmla="*/ 919 h 249671"/>
                <a:gd name="connsiteX9" fmla="*/ 173825 w 394041"/>
                <a:gd name="connsiteY9" fmla="*/ 919 h 249671"/>
                <a:gd name="connsiteX10" fmla="*/ 265926 w 394041"/>
                <a:gd name="connsiteY10" fmla="*/ 132 h 249671"/>
                <a:gd name="connsiteX11" fmla="*/ 354091 w 394041"/>
                <a:gd name="connsiteY11" fmla="*/ 33194 h 249671"/>
                <a:gd name="connsiteX12" fmla="*/ 393451 w 394041"/>
                <a:gd name="connsiteY12" fmla="*/ 122934 h 249671"/>
                <a:gd name="connsiteX13" fmla="*/ 393451 w 394041"/>
                <a:gd name="connsiteY13" fmla="*/ 218971 h 249671"/>
                <a:gd name="connsiteX14" fmla="*/ 361963 w 394041"/>
                <a:gd name="connsiteY14" fmla="*/ 249671 h 249671"/>
                <a:gd name="connsiteX15" fmla="*/ 291903 w 394041"/>
                <a:gd name="connsiteY15" fmla="*/ 249671 h 249671"/>
                <a:gd name="connsiteX16" fmla="*/ 195866 w 394041"/>
                <a:gd name="connsiteY16" fmla="*/ 241799 h 249671"/>
                <a:gd name="connsiteX17" fmla="*/ 239949 w 394041"/>
                <a:gd name="connsiteY17" fmla="*/ 241799 h 249671"/>
                <a:gd name="connsiteX18" fmla="*/ 361176 w 394041"/>
                <a:gd name="connsiteY18" fmla="*/ 241799 h 249671"/>
                <a:gd name="connsiteX19" fmla="*/ 385579 w 394041"/>
                <a:gd name="connsiteY19" fmla="*/ 218971 h 249671"/>
                <a:gd name="connsiteX20" fmla="*/ 385579 w 394041"/>
                <a:gd name="connsiteY20" fmla="*/ 122934 h 249671"/>
                <a:gd name="connsiteX21" fmla="*/ 349368 w 394041"/>
                <a:gd name="connsiteY21" fmla="*/ 38704 h 249671"/>
                <a:gd name="connsiteX22" fmla="*/ 267500 w 394041"/>
                <a:gd name="connsiteY22" fmla="*/ 8004 h 249671"/>
                <a:gd name="connsiteX23" fmla="*/ 174612 w 394041"/>
                <a:gd name="connsiteY23" fmla="*/ 8791 h 249671"/>
                <a:gd name="connsiteX24" fmla="*/ 120296 w 394041"/>
                <a:gd name="connsiteY24" fmla="*/ 8791 h 249671"/>
                <a:gd name="connsiteX25" fmla="*/ 11663 w 394041"/>
                <a:gd name="connsiteY25" fmla="*/ 104828 h 249671"/>
                <a:gd name="connsiteX26" fmla="*/ 9302 w 394041"/>
                <a:gd name="connsiteY26" fmla="*/ 193781 h 249671"/>
                <a:gd name="connsiteX27" fmla="*/ 10089 w 394041"/>
                <a:gd name="connsiteY27" fmla="*/ 222907 h 249671"/>
                <a:gd name="connsiteX28" fmla="*/ 31343 w 394041"/>
                <a:gd name="connsiteY28" fmla="*/ 241799 h 249671"/>
                <a:gd name="connsiteX29" fmla="*/ 147847 w 394041"/>
                <a:gd name="connsiteY29" fmla="*/ 241799 h 249671"/>
                <a:gd name="connsiteX30" fmla="*/ 195866 w 394041"/>
                <a:gd name="connsiteY30" fmla="*/ 241799 h 2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4041" h="249671">
                  <a:moveTo>
                    <a:pt x="291903" y="249671"/>
                  </a:moveTo>
                  <a:cubicBezTo>
                    <a:pt x="274585" y="249671"/>
                    <a:pt x="257267" y="249671"/>
                    <a:pt x="239949" y="249671"/>
                  </a:cubicBezTo>
                  <a:lnTo>
                    <a:pt x="195866" y="249671"/>
                  </a:lnTo>
                  <a:lnTo>
                    <a:pt x="147060" y="249671"/>
                  </a:lnTo>
                  <a:cubicBezTo>
                    <a:pt x="108488" y="249671"/>
                    <a:pt x="69128" y="249671"/>
                    <a:pt x="30556" y="249671"/>
                  </a:cubicBezTo>
                  <a:cubicBezTo>
                    <a:pt x="11663" y="249671"/>
                    <a:pt x="2217" y="241012"/>
                    <a:pt x="1430" y="222907"/>
                  </a:cubicBezTo>
                  <a:cubicBezTo>
                    <a:pt x="1430" y="213461"/>
                    <a:pt x="1430" y="203227"/>
                    <a:pt x="643" y="193781"/>
                  </a:cubicBezTo>
                  <a:cubicBezTo>
                    <a:pt x="-144" y="164655"/>
                    <a:pt x="-932" y="133954"/>
                    <a:pt x="3004" y="104041"/>
                  </a:cubicBezTo>
                  <a:cubicBezTo>
                    <a:pt x="10089" y="46576"/>
                    <a:pt x="61256" y="919"/>
                    <a:pt x="119508" y="919"/>
                  </a:cubicBezTo>
                  <a:cubicBezTo>
                    <a:pt x="137614" y="919"/>
                    <a:pt x="155719" y="919"/>
                    <a:pt x="173825" y="919"/>
                  </a:cubicBezTo>
                  <a:cubicBezTo>
                    <a:pt x="203738" y="919"/>
                    <a:pt x="235225" y="1706"/>
                    <a:pt x="265926" y="132"/>
                  </a:cubicBezTo>
                  <a:cubicBezTo>
                    <a:pt x="298201" y="-1442"/>
                    <a:pt x="330475" y="11153"/>
                    <a:pt x="354091" y="33194"/>
                  </a:cubicBezTo>
                  <a:cubicBezTo>
                    <a:pt x="378494" y="56023"/>
                    <a:pt x="391876" y="87510"/>
                    <a:pt x="393451" y="122934"/>
                  </a:cubicBezTo>
                  <a:cubicBezTo>
                    <a:pt x="394238" y="153634"/>
                    <a:pt x="394238" y="185122"/>
                    <a:pt x="393451" y="218971"/>
                  </a:cubicBezTo>
                  <a:cubicBezTo>
                    <a:pt x="393451" y="241012"/>
                    <a:pt x="384004" y="249671"/>
                    <a:pt x="361963" y="249671"/>
                  </a:cubicBezTo>
                  <a:cubicBezTo>
                    <a:pt x="338347" y="249671"/>
                    <a:pt x="314732" y="249671"/>
                    <a:pt x="291903" y="249671"/>
                  </a:cubicBezTo>
                  <a:close/>
                  <a:moveTo>
                    <a:pt x="195866" y="241799"/>
                  </a:moveTo>
                  <a:lnTo>
                    <a:pt x="239949" y="241799"/>
                  </a:lnTo>
                  <a:cubicBezTo>
                    <a:pt x="280095" y="241799"/>
                    <a:pt x="321029" y="241799"/>
                    <a:pt x="361176" y="241799"/>
                  </a:cubicBezTo>
                  <a:cubicBezTo>
                    <a:pt x="379281" y="241799"/>
                    <a:pt x="384792" y="236289"/>
                    <a:pt x="385579" y="218971"/>
                  </a:cubicBezTo>
                  <a:cubicBezTo>
                    <a:pt x="386366" y="185122"/>
                    <a:pt x="386366" y="154421"/>
                    <a:pt x="385579" y="122934"/>
                  </a:cubicBezTo>
                  <a:cubicBezTo>
                    <a:pt x="384792" y="89872"/>
                    <a:pt x="371409" y="59958"/>
                    <a:pt x="349368" y="38704"/>
                  </a:cubicBezTo>
                  <a:cubicBezTo>
                    <a:pt x="327327" y="18237"/>
                    <a:pt x="297413" y="6430"/>
                    <a:pt x="267500" y="8004"/>
                  </a:cubicBezTo>
                  <a:cubicBezTo>
                    <a:pt x="236800" y="9578"/>
                    <a:pt x="205312" y="8791"/>
                    <a:pt x="174612" y="8791"/>
                  </a:cubicBezTo>
                  <a:cubicBezTo>
                    <a:pt x="156506" y="8791"/>
                    <a:pt x="138401" y="8791"/>
                    <a:pt x="120296" y="8791"/>
                  </a:cubicBezTo>
                  <a:cubicBezTo>
                    <a:pt x="65980" y="9578"/>
                    <a:pt x="17961" y="51299"/>
                    <a:pt x="11663" y="104828"/>
                  </a:cubicBezTo>
                  <a:cubicBezTo>
                    <a:pt x="7727" y="133954"/>
                    <a:pt x="8515" y="164655"/>
                    <a:pt x="9302" y="193781"/>
                  </a:cubicBezTo>
                  <a:cubicBezTo>
                    <a:pt x="9302" y="203227"/>
                    <a:pt x="10089" y="213461"/>
                    <a:pt x="10089" y="222907"/>
                  </a:cubicBezTo>
                  <a:cubicBezTo>
                    <a:pt x="10089" y="236289"/>
                    <a:pt x="16387" y="241799"/>
                    <a:pt x="31343" y="241799"/>
                  </a:cubicBezTo>
                  <a:cubicBezTo>
                    <a:pt x="69915" y="241799"/>
                    <a:pt x="109275" y="241799"/>
                    <a:pt x="147847" y="241799"/>
                  </a:cubicBezTo>
                  <a:lnTo>
                    <a:pt x="195866" y="241799"/>
                  </a:lnTo>
                  <a:close/>
                </a:path>
              </a:pathLst>
            </a:custGeom>
            <a:grpFill/>
            <a:ln w="7820" cap="flat">
              <a:solidFill>
                <a:schemeClr val="bg1"/>
              </a:solidFill>
              <a:prstDash val="solid"/>
              <a:miter/>
            </a:ln>
          </p:spPr>
          <p:txBody>
            <a:bodyPr rtlCol="0" anchor="ctr"/>
            <a:lstStyle/>
            <a:p>
              <a:endParaRPr lang="en-IN"/>
            </a:p>
          </p:txBody>
        </p:sp>
        <p:sp>
          <p:nvSpPr>
            <p:cNvPr id="109" name="Freeform: Shape 108">
              <a:extLst>
                <a:ext uri="{FF2B5EF4-FFF2-40B4-BE49-F238E27FC236}">
                  <a16:creationId xmlns:a16="http://schemas.microsoft.com/office/drawing/2014/main" id="{68692924-1000-41FF-9B96-67FDE770E6DB}"/>
                </a:ext>
              </a:extLst>
            </p:cNvPr>
            <p:cNvSpPr/>
            <p:nvPr/>
          </p:nvSpPr>
          <p:spPr>
            <a:xfrm>
              <a:off x="2939827" y="5845043"/>
              <a:ext cx="169304" cy="169245"/>
            </a:xfrm>
            <a:custGeom>
              <a:avLst/>
              <a:gdLst>
                <a:gd name="connsiteX0" fmla="*/ 83455 w 169304"/>
                <a:gd name="connsiteY0" fmla="*/ 169246 h 169245"/>
                <a:gd name="connsiteX1" fmla="*/ 82668 w 169304"/>
                <a:gd name="connsiteY1" fmla="*/ 169246 h 169245"/>
                <a:gd name="connsiteX2" fmla="*/ 13 w 169304"/>
                <a:gd name="connsiteY2" fmla="*/ 83442 h 169245"/>
                <a:gd name="connsiteX3" fmla="*/ 13 w 169304"/>
                <a:gd name="connsiteY3" fmla="*/ 83442 h 169245"/>
                <a:gd name="connsiteX4" fmla="*/ 83455 w 169304"/>
                <a:gd name="connsiteY4" fmla="*/ 0 h 169245"/>
                <a:gd name="connsiteX5" fmla="*/ 83455 w 169304"/>
                <a:gd name="connsiteY5" fmla="*/ 0 h 169245"/>
                <a:gd name="connsiteX6" fmla="*/ 144856 w 169304"/>
                <a:gd name="connsiteY6" fmla="*/ 26764 h 169245"/>
                <a:gd name="connsiteX7" fmla="*/ 169258 w 169304"/>
                <a:gd name="connsiteY7" fmla="*/ 86591 h 169245"/>
                <a:gd name="connsiteX8" fmla="*/ 83455 w 169304"/>
                <a:gd name="connsiteY8" fmla="*/ 169246 h 169245"/>
                <a:gd name="connsiteX9" fmla="*/ 7097 w 169304"/>
                <a:gd name="connsiteY9" fmla="*/ 83442 h 169245"/>
                <a:gd name="connsiteX10" fmla="*/ 81880 w 169304"/>
                <a:gd name="connsiteY10" fmla="*/ 161374 h 169245"/>
                <a:gd name="connsiteX11" fmla="*/ 82668 w 169304"/>
                <a:gd name="connsiteY11" fmla="*/ 161374 h 169245"/>
                <a:gd name="connsiteX12" fmla="*/ 160599 w 169304"/>
                <a:gd name="connsiteY12" fmla="*/ 85804 h 169245"/>
                <a:gd name="connsiteX13" fmla="*/ 138558 w 169304"/>
                <a:gd name="connsiteY13" fmla="*/ 31488 h 169245"/>
                <a:gd name="connsiteX14" fmla="*/ 82668 w 169304"/>
                <a:gd name="connsiteY14" fmla="*/ 7085 h 169245"/>
                <a:gd name="connsiteX15" fmla="*/ 82668 w 169304"/>
                <a:gd name="connsiteY15" fmla="*/ 7085 h 169245"/>
                <a:gd name="connsiteX16" fmla="*/ 7097 w 169304"/>
                <a:gd name="connsiteY16" fmla="*/ 83442 h 169245"/>
                <a:gd name="connsiteX17" fmla="*/ 7097 w 169304"/>
                <a:gd name="connsiteY17" fmla="*/ 83442 h 16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9304" h="169245">
                  <a:moveTo>
                    <a:pt x="83455" y="169246"/>
                  </a:moveTo>
                  <a:cubicBezTo>
                    <a:pt x="83455" y="169246"/>
                    <a:pt x="82668" y="169246"/>
                    <a:pt x="82668" y="169246"/>
                  </a:cubicBezTo>
                  <a:cubicBezTo>
                    <a:pt x="35436" y="168459"/>
                    <a:pt x="-775" y="131461"/>
                    <a:pt x="13" y="83442"/>
                  </a:cubicBezTo>
                  <a:lnTo>
                    <a:pt x="13" y="83442"/>
                  </a:lnTo>
                  <a:cubicBezTo>
                    <a:pt x="13" y="36998"/>
                    <a:pt x="37011" y="0"/>
                    <a:pt x="83455" y="0"/>
                  </a:cubicBezTo>
                  <a:cubicBezTo>
                    <a:pt x="83455" y="0"/>
                    <a:pt x="83455" y="0"/>
                    <a:pt x="83455" y="0"/>
                  </a:cubicBezTo>
                  <a:cubicBezTo>
                    <a:pt x="106283" y="0"/>
                    <a:pt x="128325" y="9446"/>
                    <a:pt x="144856" y="26764"/>
                  </a:cubicBezTo>
                  <a:cubicBezTo>
                    <a:pt x="160599" y="43295"/>
                    <a:pt x="170046" y="65337"/>
                    <a:pt x="169258" y="86591"/>
                  </a:cubicBezTo>
                  <a:cubicBezTo>
                    <a:pt x="167684" y="132248"/>
                    <a:pt x="129899" y="169246"/>
                    <a:pt x="83455" y="169246"/>
                  </a:cubicBezTo>
                  <a:close/>
                  <a:moveTo>
                    <a:pt x="7097" y="83442"/>
                  </a:moveTo>
                  <a:cubicBezTo>
                    <a:pt x="7097" y="127525"/>
                    <a:pt x="39372" y="161374"/>
                    <a:pt x="81880" y="161374"/>
                  </a:cubicBezTo>
                  <a:cubicBezTo>
                    <a:pt x="81880" y="161374"/>
                    <a:pt x="82668" y="161374"/>
                    <a:pt x="82668" y="161374"/>
                  </a:cubicBezTo>
                  <a:cubicBezTo>
                    <a:pt x="124389" y="161374"/>
                    <a:pt x="159025" y="127525"/>
                    <a:pt x="160599" y="85804"/>
                  </a:cubicBezTo>
                  <a:cubicBezTo>
                    <a:pt x="161387" y="66124"/>
                    <a:pt x="152727" y="46444"/>
                    <a:pt x="138558" y="31488"/>
                  </a:cubicBezTo>
                  <a:cubicBezTo>
                    <a:pt x="123601" y="15744"/>
                    <a:pt x="103135" y="7085"/>
                    <a:pt x="82668" y="7085"/>
                  </a:cubicBezTo>
                  <a:cubicBezTo>
                    <a:pt x="82668" y="7085"/>
                    <a:pt x="82668" y="7085"/>
                    <a:pt x="82668" y="7085"/>
                  </a:cubicBezTo>
                  <a:cubicBezTo>
                    <a:pt x="40946" y="7872"/>
                    <a:pt x="7884" y="40934"/>
                    <a:pt x="7097" y="83442"/>
                  </a:cubicBezTo>
                  <a:lnTo>
                    <a:pt x="7097" y="83442"/>
                  </a:lnTo>
                  <a:close/>
                </a:path>
              </a:pathLst>
            </a:custGeom>
            <a:grpFill/>
            <a:ln w="7820" cap="flat">
              <a:solidFill>
                <a:schemeClr val="bg1"/>
              </a:solidFill>
              <a:prstDash val="solid"/>
              <a:miter/>
            </a:ln>
          </p:spPr>
          <p:txBody>
            <a:bodyPr rtlCol="0" anchor="ctr"/>
            <a:lstStyle/>
            <a:p>
              <a:endParaRPr lang="en-IN"/>
            </a:p>
          </p:txBody>
        </p:sp>
      </p:grpSp>
      <p:grpSp>
        <p:nvGrpSpPr>
          <p:cNvPr id="110" name="Graphic 40">
            <a:extLst>
              <a:ext uri="{FF2B5EF4-FFF2-40B4-BE49-F238E27FC236}">
                <a16:creationId xmlns:a16="http://schemas.microsoft.com/office/drawing/2014/main" id="{E9E38059-E403-4FB5-AECA-594BDC73FE6F}"/>
              </a:ext>
            </a:extLst>
          </p:cNvPr>
          <p:cNvGrpSpPr/>
          <p:nvPr/>
        </p:nvGrpSpPr>
        <p:grpSpPr>
          <a:xfrm>
            <a:off x="5204856" y="3148616"/>
            <a:ext cx="588045" cy="704682"/>
            <a:chOff x="530505" y="5428535"/>
            <a:chExt cx="1041758" cy="1248388"/>
          </a:xfrm>
          <a:solidFill>
            <a:schemeClr val="bg1"/>
          </a:solidFill>
        </p:grpSpPr>
        <p:sp>
          <p:nvSpPr>
            <p:cNvPr id="111" name="Freeform: Shape 110">
              <a:extLst>
                <a:ext uri="{FF2B5EF4-FFF2-40B4-BE49-F238E27FC236}">
                  <a16:creationId xmlns:a16="http://schemas.microsoft.com/office/drawing/2014/main" id="{7087E8F4-6468-4070-B75D-CD4C90A52595}"/>
                </a:ext>
              </a:extLst>
            </p:cNvPr>
            <p:cNvSpPr/>
            <p:nvPr/>
          </p:nvSpPr>
          <p:spPr>
            <a:xfrm>
              <a:off x="530505" y="5747950"/>
              <a:ext cx="1041757" cy="928972"/>
            </a:xfrm>
            <a:custGeom>
              <a:avLst/>
              <a:gdLst>
                <a:gd name="connsiteX0" fmla="*/ 1003015 w 1041757"/>
                <a:gd name="connsiteY0" fmla="*/ 928973 h 928972"/>
                <a:gd name="connsiteX1" fmla="*/ 37882 w 1041757"/>
                <a:gd name="connsiteY1" fmla="*/ 928973 h 928972"/>
                <a:gd name="connsiteX2" fmla="*/ 5166 w 1041757"/>
                <a:gd name="connsiteY2" fmla="*/ 910032 h 928972"/>
                <a:gd name="connsiteX3" fmla="*/ 5166 w 1041757"/>
                <a:gd name="connsiteY3" fmla="*/ 872150 h 928972"/>
                <a:gd name="connsiteX4" fmla="*/ 480414 w 1041757"/>
                <a:gd name="connsiteY4" fmla="*/ 19802 h 928972"/>
                <a:gd name="connsiteX5" fmla="*/ 513130 w 1041757"/>
                <a:gd name="connsiteY5" fmla="*/ 0 h 928972"/>
                <a:gd name="connsiteX6" fmla="*/ 546708 w 1041757"/>
                <a:gd name="connsiteY6" fmla="*/ 18941 h 928972"/>
                <a:gd name="connsiteX7" fmla="*/ 1036592 w 1041757"/>
                <a:gd name="connsiteY7" fmla="*/ 871289 h 928972"/>
                <a:gd name="connsiteX8" fmla="*/ 1036592 w 1041757"/>
                <a:gd name="connsiteY8" fmla="*/ 909171 h 928972"/>
                <a:gd name="connsiteX9" fmla="*/ 1003015 w 1041757"/>
                <a:gd name="connsiteY9" fmla="*/ 928973 h 928972"/>
                <a:gd name="connsiteX10" fmla="*/ 12053 w 1041757"/>
                <a:gd name="connsiteY10" fmla="*/ 876454 h 928972"/>
                <a:gd name="connsiteX11" fmla="*/ 12053 w 1041757"/>
                <a:gd name="connsiteY11" fmla="*/ 905727 h 928972"/>
                <a:gd name="connsiteX12" fmla="*/ 37882 w 1041757"/>
                <a:gd name="connsiteY12" fmla="*/ 920363 h 928972"/>
                <a:gd name="connsiteX13" fmla="*/ 1003015 w 1041757"/>
                <a:gd name="connsiteY13" fmla="*/ 920363 h 928972"/>
                <a:gd name="connsiteX14" fmla="*/ 1028844 w 1041757"/>
                <a:gd name="connsiteY14" fmla="*/ 905727 h 928972"/>
                <a:gd name="connsiteX15" fmla="*/ 1028844 w 1041757"/>
                <a:gd name="connsiteY15" fmla="*/ 876454 h 928972"/>
                <a:gd name="connsiteX16" fmla="*/ 538959 w 1041757"/>
                <a:gd name="connsiteY16" fmla="*/ 24107 h 928972"/>
                <a:gd name="connsiteX17" fmla="*/ 513130 w 1041757"/>
                <a:gd name="connsiteY17" fmla="*/ 9471 h 928972"/>
                <a:gd name="connsiteX18" fmla="*/ 487302 w 1041757"/>
                <a:gd name="connsiteY18" fmla="*/ 24968 h 928972"/>
                <a:gd name="connsiteX19" fmla="*/ 12053 w 1041757"/>
                <a:gd name="connsiteY19" fmla="*/ 876454 h 92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1757" h="928972">
                  <a:moveTo>
                    <a:pt x="1003015" y="928973"/>
                  </a:moveTo>
                  <a:lnTo>
                    <a:pt x="37882" y="928973"/>
                  </a:lnTo>
                  <a:cubicBezTo>
                    <a:pt x="24107" y="928973"/>
                    <a:pt x="12053" y="922085"/>
                    <a:pt x="5166" y="910032"/>
                  </a:cubicBezTo>
                  <a:cubicBezTo>
                    <a:pt x="-1722" y="897978"/>
                    <a:pt x="-1722" y="884203"/>
                    <a:pt x="5166" y="872150"/>
                  </a:cubicBezTo>
                  <a:lnTo>
                    <a:pt x="480414" y="19802"/>
                  </a:lnTo>
                  <a:cubicBezTo>
                    <a:pt x="487302" y="7749"/>
                    <a:pt x="499355" y="0"/>
                    <a:pt x="513130" y="0"/>
                  </a:cubicBezTo>
                  <a:cubicBezTo>
                    <a:pt x="526906" y="0"/>
                    <a:pt x="539820" y="6888"/>
                    <a:pt x="546708" y="18941"/>
                  </a:cubicBezTo>
                  <a:lnTo>
                    <a:pt x="1036592" y="871289"/>
                  </a:lnTo>
                  <a:cubicBezTo>
                    <a:pt x="1043480" y="883342"/>
                    <a:pt x="1043480" y="897118"/>
                    <a:pt x="1036592" y="909171"/>
                  </a:cubicBezTo>
                  <a:cubicBezTo>
                    <a:pt x="1028844" y="922085"/>
                    <a:pt x="1016790" y="928973"/>
                    <a:pt x="1003015" y="928973"/>
                  </a:cubicBezTo>
                  <a:close/>
                  <a:moveTo>
                    <a:pt x="12053" y="876454"/>
                  </a:moveTo>
                  <a:cubicBezTo>
                    <a:pt x="6888" y="885925"/>
                    <a:pt x="6888" y="896257"/>
                    <a:pt x="12053" y="905727"/>
                  </a:cubicBezTo>
                  <a:cubicBezTo>
                    <a:pt x="17219" y="915198"/>
                    <a:pt x="26690" y="920363"/>
                    <a:pt x="37882" y="920363"/>
                  </a:cubicBezTo>
                  <a:lnTo>
                    <a:pt x="1003015" y="920363"/>
                  </a:lnTo>
                  <a:cubicBezTo>
                    <a:pt x="1013346" y="920363"/>
                    <a:pt x="1022817" y="915198"/>
                    <a:pt x="1028844" y="905727"/>
                  </a:cubicBezTo>
                  <a:cubicBezTo>
                    <a:pt x="1034870" y="896257"/>
                    <a:pt x="1034009" y="885925"/>
                    <a:pt x="1028844" y="876454"/>
                  </a:cubicBezTo>
                  <a:lnTo>
                    <a:pt x="538959" y="24107"/>
                  </a:lnTo>
                  <a:cubicBezTo>
                    <a:pt x="533793" y="14636"/>
                    <a:pt x="524323" y="9471"/>
                    <a:pt x="513130" y="9471"/>
                  </a:cubicBezTo>
                  <a:cubicBezTo>
                    <a:pt x="501938" y="9471"/>
                    <a:pt x="492467" y="15497"/>
                    <a:pt x="487302" y="24968"/>
                  </a:cubicBezTo>
                  <a:lnTo>
                    <a:pt x="12053" y="876454"/>
                  </a:lnTo>
                  <a:close/>
                </a:path>
              </a:pathLst>
            </a:custGeom>
            <a:grpFill/>
            <a:ln w="8580" cap="flat">
              <a:solidFill>
                <a:schemeClr val="bg1"/>
              </a:solid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2E4B5D3A-43AB-4AC5-8EC7-D3BA7C039D03}"/>
                </a:ext>
              </a:extLst>
            </p:cNvPr>
            <p:cNvSpPr/>
            <p:nvPr/>
          </p:nvSpPr>
          <p:spPr>
            <a:xfrm>
              <a:off x="769851" y="6335123"/>
              <a:ext cx="452863" cy="267757"/>
            </a:xfrm>
            <a:custGeom>
              <a:avLst/>
              <a:gdLst>
                <a:gd name="connsiteX0" fmla="*/ 452863 w 452863"/>
                <a:gd name="connsiteY0" fmla="*/ 267758 h 267757"/>
                <a:gd name="connsiteX1" fmla="*/ 0 w 452863"/>
                <a:gd name="connsiteY1" fmla="*/ 267758 h 267757"/>
                <a:gd name="connsiteX2" fmla="*/ 4305 w 452863"/>
                <a:gd name="connsiteY2" fmla="*/ 260870 h 267757"/>
                <a:gd name="connsiteX3" fmla="*/ 182523 w 452863"/>
                <a:gd name="connsiteY3" fmla="*/ 166165 h 267757"/>
                <a:gd name="connsiteX4" fmla="*/ 208352 w 452863"/>
                <a:gd name="connsiteY4" fmla="*/ 123978 h 267757"/>
                <a:gd name="connsiteX5" fmla="*/ 222127 w 452863"/>
                <a:gd name="connsiteY5" fmla="*/ 3444 h 267757"/>
                <a:gd name="connsiteX6" fmla="*/ 222988 w 452863"/>
                <a:gd name="connsiteY6" fmla="*/ 0 h 267757"/>
                <a:gd name="connsiteX7" fmla="*/ 241929 w 452863"/>
                <a:gd name="connsiteY7" fmla="*/ 0 h 267757"/>
                <a:gd name="connsiteX8" fmla="*/ 241068 w 452863"/>
                <a:gd name="connsiteY8" fmla="*/ 5166 h 267757"/>
                <a:gd name="connsiteX9" fmla="*/ 233319 w 452863"/>
                <a:gd name="connsiteY9" fmla="*/ 64572 h 267757"/>
                <a:gd name="connsiteX10" fmla="*/ 233319 w 452863"/>
                <a:gd name="connsiteY10" fmla="*/ 123978 h 267757"/>
                <a:gd name="connsiteX11" fmla="*/ 243651 w 452863"/>
                <a:gd name="connsiteY11" fmla="*/ 160138 h 267757"/>
                <a:gd name="connsiteX12" fmla="*/ 271201 w 452863"/>
                <a:gd name="connsiteY12" fmla="*/ 170470 h 267757"/>
                <a:gd name="connsiteX13" fmla="*/ 447698 w 452863"/>
                <a:gd name="connsiteY13" fmla="*/ 260870 h 267757"/>
                <a:gd name="connsiteX14" fmla="*/ 452863 w 452863"/>
                <a:gd name="connsiteY14" fmla="*/ 267758 h 267757"/>
                <a:gd name="connsiteX15" fmla="*/ 16358 w 452863"/>
                <a:gd name="connsiteY15" fmla="*/ 259148 h 267757"/>
                <a:gd name="connsiteX16" fmla="*/ 436505 w 452863"/>
                <a:gd name="connsiteY16" fmla="*/ 259148 h 267757"/>
                <a:gd name="connsiteX17" fmla="*/ 271201 w 452863"/>
                <a:gd name="connsiteY17" fmla="*/ 179079 h 267757"/>
                <a:gd name="connsiteX18" fmla="*/ 271201 w 452863"/>
                <a:gd name="connsiteY18" fmla="*/ 179079 h 267757"/>
                <a:gd name="connsiteX19" fmla="*/ 238485 w 452863"/>
                <a:gd name="connsiteY19" fmla="*/ 166165 h 267757"/>
                <a:gd name="connsiteX20" fmla="*/ 225571 w 452863"/>
                <a:gd name="connsiteY20" fmla="*/ 123978 h 267757"/>
                <a:gd name="connsiteX21" fmla="*/ 225571 w 452863"/>
                <a:gd name="connsiteY21" fmla="*/ 65433 h 267757"/>
                <a:gd name="connsiteX22" fmla="*/ 232458 w 452863"/>
                <a:gd name="connsiteY22" fmla="*/ 9471 h 267757"/>
                <a:gd name="connsiteX23" fmla="*/ 230736 w 452863"/>
                <a:gd name="connsiteY23" fmla="*/ 9471 h 267757"/>
                <a:gd name="connsiteX24" fmla="*/ 217822 w 452863"/>
                <a:gd name="connsiteY24" fmla="*/ 124839 h 267757"/>
                <a:gd name="connsiteX25" fmla="*/ 184245 w 452863"/>
                <a:gd name="connsiteY25" fmla="*/ 175635 h 267757"/>
                <a:gd name="connsiteX26" fmla="*/ 16358 w 452863"/>
                <a:gd name="connsiteY26" fmla="*/ 259148 h 26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2863" h="267757">
                  <a:moveTo>
                    <a:pt x="452863" y="267758"/>
                  </a:moveTo>
                  <a:lnTo>
                    <a:pt x="0" y="267758"/>
                  </a:lnTo>
                  <a:lnTo>
                    <a:pt x="4305" y="260870"/>
                  </a:lnTo>
                  <a:cubicBezTo>
                    <a:pt x="6027" y="258287"/>
                    <a:pt x="50796" y="186828"/>
                    <a:pt x="182523" y="166165"/>
                  </a:cubicBezTo>
                  <a:cubicBezTo>
                    <a:pt x="183384" y="166165"/>
                    <a:pt x="208352" y="161860"/>
                    <a:pt x="208352" y="123978"/>
                  </a:cubicBezTo>
                  <a:cubicBezTo>
                    <a:pt x="208352" y="119673"/>
                    <a:pt x="215239" y="27551"/>
                    <a:pt x="222127" y="3444"/>
                  </a:cubicBezTo>
                  <a:lnTo>
                    <a:pt x="222988" y="0"/>
                  </a:lnTo>
                  <a:lnTo>
                    <a:pt x="241929" y="0"/>
                  </a:lnTo>
                  <a:lnTo>
                    <a:pt x="241068" y="5166"/>
                  </a:lnTo>
                  <a:cubicBezTo>
                    <a:pt x="241068" y="5166"/>
                    <a:pt x="233319" y="43909"/>
                    <a:pt x="233319" y="64572"/>
                  </a:cubicBezTo>
                  <a:lnTo>
                    <a:pt x="233319" y="123978"/>
                  </a:lnTo>
                  <a:cubicBezTo>
                    <a:pt x="233319" y="124839"/>
                    <a:pt x="231597" y="146363"/>
                    <a:pt x="243651" y="160138"/>
                  </a:cubicBezTo>
                  <a:cubicBezTo>
                    <a:pt x="249678" y="167026"/>
                    <a:pt x="259148" y="170470"/>
                    <a:pt x="271201" y="170470"/>
                  </a:cubicBezTo>
                  <a:cubicBezTo>
                    <a:pt x="276367" y="171330"/>
                    <a:pt x="396901" y="184245"/>
                    <a:pt x="447698" y="260870"/>
                  </a:cubicBezTo>
                  <a:lnTo>
                    <a:pt x="452863" y="267758"/>
                  </a:lnTo>
                  <a:close/>
                  <a:moveTo>
                    <a:pt x="16358" y="259148"/>
                  </a:moveTo>
                  <a:lnTo>
                    <a:pt x="436505" y="259148"/>
                  </a:lnTo>
                  <a:cubicBezTo>
                    <a:pt x="384848" y="191132"/>
                    <a:pt x="272062" y="179079"/>
                    <a:pt x="271201" y="179079"/>
                  </a:cubicBezTo>
                  <a:cubicBezTo>
                    <a:pt x="271201" y="179079"/>
                    <a:pt x="271201" y="179079"/>
                    <a:pt x="271201" y="179079"/>
                  </a:cubicBezTo>
                  <a:cubicBezTo>
                    <a:pt x="257426" y="179079"/>
                    <a:pt x="246234" y="174774"/>
                    <a:pt x="238485" y="166165"/>
                  </a:cubicBezTo>
                  <a:cubicBezTo>
                    <a:pt x="223849" y="149807"/>
                    <a:pt x="225571" y="124839"/>
                    <a:pt x="225571" y="123978"/>
                  </a:cubicBezTo>
                  <a:lnTo>
                    <a:pt x="225571" y="65433"/>
                  </a:lnTo>
                  <a:cubicBezTo>
                    <a:pt x="225571" y="48214"/>
                    <a:pt x="229876" y="20663"/>
                    <a:pt x="232458" y="9471"/>
                  </a:cubicBezTo>
                  <a:lnTo>
                    <a:pt x="230736" y="9471"/>
                  </a:lnTo>
                  <a:cubicBezTo>
                    <a:pt x="223849" y="37021"/>
                    <a:pt x="217822" y="123978"/>
                    <a:pt x="217822" y="124839"/>
                  </a:cubicBezTo>
                  <a:cubicBezTo>
                    <a:pt x="217822" y="169609"/>
                    <a:pt x="185106" y="175635"/>
                    <a:pt x="184245" y="175635"/>
                  </a:cubicBezTo>
                  <a:cubicBezTo>
                    <a:pt x="79208" y="191993"/>
                    <a:pt x="30994" y="241929"/>
                    <a:pt x="16358" y="259148"/>
                  </a:cubicBezTo>
                  <a:close/>
                </a:path>
              </a:pathLst>
            </a:custGeom>
            <a:grpFill/>
            <a:ln w="8580" cap="flat">
              <a:solidFill>
                <a:schemeClr val="bg1"/>
              </a:solid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9894D382-9C6F-49E3-AD55-B2AFD6EB852C}"/>
                </a:ext>
              </a:extLst>
            </p:cNvPr>
            <p:cNvSpPr/>
            <p:nvPr/>
          </p:nvSpPr>
          <p:spPr>
            <a:xfrm>
              <a:off x="825813" y="6209423"/>
              <a:ext cx="148945" cy="166164"/>
            </a:xfrm>
            <a:custGeom>
              <a:avLst/>
              <a:gdLst>
                <a:gd name="connsiteX0" fmla="*/ 124839 w 148945"/>
                <a:gd name="connsiteY0" fmla="*/ 166165 h 166164"/>
                <a:gd name="connsiteX1" fmla="*/ 44770 w 148945"/>
                <a:gd name="connsiteY1" fmla="*/ 138614 h 166164"/>
                <a:gd name="connsiteX2" fmla="*/ 0 w 148945"/>
                <a:gd name="connsiteY2" fmla="*/ 17219 h 166164"/>
                <a:gd name="connsiteX3" fmla="*/ 0 w 148945"/>
                <a:gd name="connsiteY3" fmla="*/ 15497 h 166164"/>
                <a:gd name="connsiteX4" fmla="*/ 10331 w 148945"/>
                <a:gd name="connsiteY4" fmla="*/ 0 h 166164"/>
                <a:gd name="connsiteX5" fmla="*/ 12914 w 148945"/>
                <a:gd name="connsiteY5" fmla="*/ 0 h 166164"/>
                <a:gd name="connsiteX6" fmla="*/ 148085 w 148945"/>
                <a:gd name="connsiteY6" fmla="*/ 130005 h 166164"/>
                <a:gd name="connsiteX7" fmla="*/ 148946 w 148945"/>
                <a:gd name="connsiteY7" fmla="*/ 144641 h 166164"/>
                <a:gd name="connsiteX8" fmla="*/ 140336 w 148945"/>
                <a:gd name="connsiteY8" fmla="*/ 132587 h 166164"/>
                <a:gd name="connsiteX9" fmla="*/ 79208 w 148945"/>
                <a:gd name="connsiteY9" fmla="*/ 68877 h 166164"/>
                <a:gd name="connsiteX10" fmla="*/ 143780 w 148945"/>
                <a:gd name="connsiteY10" fmla="*/ 160138 h 166164"/>
                <a:gd name="connsiteX11" fmla="*/ 143780 w 148945"/>
                <a:gd name="connsiteY11" fmla="*/ 163582 h 166164"/>
                <a:gd name="connsiteX12" fmla="*/ 140336 w 148945"/>
                <a:gd name="connsiteY12" fmla="*/ 164443 h 166164"/>
                <a:gd name="connsiteX13" fmla="*/ 124839 w 148945"/>
                <a:gd name="connsiteY13" fmla="*/ 166165 h 166164"/>
                <a:gd name="connsiteX14" fmla="*/ 8610 w 148945"/>
                <a:gd name="connsiteY14" fmla="*/ 18941 h 166164"/>
                <a:gd name="connsiteX15" fmla="*/ 49936 w 148945"/>
                <a:gd name="connsiteY15" fmla="*/ 132587 h 166164"/>
                <a:gd name="connsiteX16" fmla="*/ 134309 w 148945"/>
                <a:gd name="connsiteY16" fmla="*/ 157555 h 166164"/>
                <a:gd name="connsiteX17" fmla="*/ 60267 w 148945"/>
                <a:gd name="connsiteY17" fmla="*/ 62850 h 166164"/>
                <a:gd name="connsiteX18" fmla="*/ 52518 w 148945"/>
                <a:gd name="connsiteY18" fmla="*/ 55101 h 166164"/>
                <a:gd name="connsiteX19" fmla="*/ 62850 w 148945"/>
                <a:gd name="connsiteY19" fmla="*/ 55101 h 166164"/>
                <a:gd name="connsiteX20" fmla="*/ 137753 w 148945"/>
                <a:gd name="connsiteY20" fmla="*/ 115368 h 166164"/>
                <a:gd name="connsiteX21" fmla="*/ 14636 w 148945"/>
                <a:gd name="connsiteY21" fmla="*/ 9471 h 166164"/>
                <a:gd name="connsiteX22" fmla="*/ 8610 w 148945"/>
                <a:gd name="connsiteY22" fmla="*/ 18941 h 166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8945" h="166164">
                  <a:moveTo>
                    <a:pt x="124839" y="166165"/>
                  </a:moveTo>
                  <a:cubicBezTo>
                    <a:pt x="105898" y="166165"/>
                    <a:pt x="72320" y="161860"/>
                    <a:pt x="44770" y="138614"/>
                  </a:cubicBezTo>
                  <a:cubicBezTo>
                    <a:pt x="15497" y="113646"/>
                    <a:pt x="0" y="72320"/>
                    <a:pt x="0" y="17219"/>
                  </a:cubicBezTo>
                  <a:lnTo>
                    <a:pt x="0" y="15497"/>
                  </a:lnTo>
                  <a:lnTo>
                    <a:pt x="10331" y="0"/>
                  </a:lnTo>
                  <a:lnTo>
                    <a:pt x="12914" y="0"/>
                  </a:lnTo>
                  <a:cubicBezTo>
                    <a:pt x="14636" y="0"/>
                    <a:pt x="143780" y="7749"/>
                    <a:pt x="148085" y="130005"/>
                  </a:cubicBezTo>
                  <a:lnTo>
                    <a:pt x="148946" y="144641"/>
                  </a:lnTo>
                  <a:lnTo>
                    <a:pt x="140336" y="132587"/>
                  </a:lnTo>
                  <a:cubicBezTo>
                    <a:pt x="129144" y="117090"/>
                    <a:pt x="101593" y="82652"/>
                    <a:pt x="79208" y="68877"/>
                  </a:cubicBezTo>
                  <a:cubicBezTo>
                    <a:pt x="101593" y="92122"/>
                    <a:pt x="143780" y="139475"/>
                    <a:pt x="143780" y="160138"/>
                  </a:cubicBezTo>
                  <a:lnTo>
                    <a:pt x="143780" y="163582"/>
                  </a:lnTo>
                  <a:lnTo>
                    <a:pt x="140336" y="164443"/>
                  </a:lnTo>
                  <a:cubicBezTo>
                    <a:pt x="139475" y="165304"/>
                    <a:pt x="133448" y="166165"/>
                    <a:pt x="124839" y="166165"/>
                  </a:cubicBezTo>
                  <a:close/>
                  <a:moveTo>
                    <a:pt x="8610" y="18941"/>
                  </a:moveTo>
                  <a:cubicBezTo>
                    <a:pt x="8610" y="70599"/>
                    <a:pt x="22385" y="109342"/>
                    <a:pt x="49936" y="132587"/>
                  </a:cubicBezTo>
                  <a:cubicBezTo>
                    <a:pt x="80930" y="159277"/>
                    <a:pt x="121395" y="158416"/>
                    <a:pt x="134309" y="157555"/>
                  </a:cubicBezTo>
                  <a:cubicBezTo>
                    <a:pt x="129144" y="137753"/>
                    <a:pt x="87818" y="91262"/>
                    <a:pt x="60267" y="62850"/>
                  </a:cubicBezTo>
                  <a:lnTo>
                    <a:pt x="52518" y="55101"/>
                  </a:lnTo>
                  <a:lnTo>
                    <a:pt x="62850" y="55101"/>
                  </a:lnTo>
                  <a:cubicBezTo>
                    <a:pt x="86957" y="55101"/>
                    <a:pt x="121395" y="94705"/>
                    <a:pt x="137753" y="115368"/>
                  </a:cubicBezTo>
                  <a:cubicBezTo>
                    <a:pt x="125700" y="23246"/>
                    <a:pt x="31855" y="11192"/>
                    <a:pt x="14636" y="9471"/>
                  </a:cubicBezTo>
                  <a:lnTo>
                    <a:pt x="8610" y="18941"/>
                  </a:lnTo>
                  <a:close/>
                </a:path>
              </a:pathLst>
            </a:custGeom>
            <a:grpFill/>
            <a:ln w="8580" cap="flat">
              <a:solidFill>
                <a:schemeClr val="bg1"/>
              </a:solid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5B73E12F-6079-4F54-99F9-58E69CB63252}"/>
                </a:ext>
              </a:extLst>
            </p:cNvPr>
            <p:cNvSpPr/>
            <p:nvPr/>
          </p:nvSpPr>
          <p:spPr>
            <a:xfrm>
              <a:off x="1021250" y="6183960"/>
              <a:ext cx="227461" cy="163216"/>
            </a:xfrm>
            <a:custGeom>
              <a:avLst/>
              <a:gdLst>
                <a:gd name="connsiteX0" fmla="*/ 68016 w 227461"/>
                <a:gd name="connsiteY0" fmla="*/ 163216 h 163216"/>
                <a:gd name="connsiteX1" fmla="*/ 4305 w 227461"/>
                <a:gd name="connsiteY1" fmla="*/ 143414 h 163216"/>
                <a:gd name="connsiteX2" fmla="*/ 0 w 227461"/>
                <a:gd name="connsiteY2" fmla="*/ 139970 h 163216"/>
                <a:gd name="connsiteX3" fmla="*/ 4305 w 227461"/>
                <a:gd name="connsiteY3" fmla="*/ 136526 h 163216"/>
                <a:gd name="connsiteX4" fmla="*/ 86096 w 227461"/>
                <a:gd name="connsiteY4" fmla="*/ 84869 h 163216"/>
                <a:gd name="connsiteX5" fmla="*/ 136031 w 227461"/>
                <a:gd name="connsiteY5" fmla="*/ 53875 h 163216"/>
                <a:gd name="connsiteX6" fmla="*/ 133448 w 227461"/>
                <a:gd name="connsiteY6" fmla="*/ 51292 h 163216"/>
                <a:gd name="connsiteX7" fmla="*/ 23246 w 227461"/>
                <a:gd name="connsiteY7" fmla="*/ 110698 h 163216"/>
                <a:gd name="connsiteX8" fmla="*/ 11192 w 227461"/>
                <a:gd name="connsiteY8" fmla="*/ 121890 h 163216"/>
                <a:gd name="connsiteX9" fmla="*/ 16358 w 227461"/>
                <a:gd name="connsiteY9" fmla="*/ 106393 h 163216"/>
                <a:gd name="connsiteX10" fmla="*/ 224710 w 227461"/>
                <a:gd name="connsiteY10" fmla="*/ 8244 h 163216"/>
                <a:gd name="connsiteX11" fmla="*/ 227293 w 227461"/>
                <a:gd name="connsiteY11" fmla="*/ 9105 h 163216"/>
                <a:gd name="connsiteX12" fmla="*/ 227293 w 227461"/>
                <a:gd name="connsiteY12" fmla="*/ 11688 h 163216"/>
                <a:gd name="connsiteX13" fmla="*/ 145502 w 227461"/>
                <a:gd name="connsiteY13" fmla="*/ 142553 h 163216"/>
                <a:gd name="connsiteX14" fmla="*/ 68016 w 227461"/>
                <a:gd name="connsiteY14" fmla="*/ 163216 h 163216"/>
                <a:gd name="connsiteX15" fmla="*/ 13775 w 227461"/>
                <a:gd name="connsiteY15" fmla="*/ 139970 h 163216"/>
                <a:gd name="connsiteX16" fmla="*/ 140336 w 227461"/>
                <a:gd name="connsiteY16" fmla="*/ 136526 h 163216"/>
                <a:gd name="connsiteX17" fmla="*/ 218683 w 227461"/>
                <a:gd name="connsiteY17" fmla="*/ 16853 h 163216"/>
                <a:gd name="connsiteX18" fmla="*/ 30133 w 227461"/>
                <a:gd name="connsiteY18" fmla="*/ 96061 h 163216"/>
                <a:gd name="connsiteX19" fmla="*/ 132587 w 227461"/>
                <a:gd name="connsiteY19" fmla="*/ 43543 h 163216"/>
                <a:gd name="connsiteX20" fmla="*/ 135170 w 227461"/>
                <a:gd name="connsiteY20" fmla="*/ 42682 h 163216"/>
                <a:gd name="connsiteX21" fmla="*/ 149807 w 227461"/>
                <a:gd name="connsiteY21" fmla="*/ 57318 h 163216"/>
                <a:gd name="connsiteX22" fmla="*/ 89540 w 227461"/>
                <a:gd name="connsiteY22" fmla="*/ 94340 h 163216"/>
                <a:gd name="connsiteX23" fmla="*/ 13775 w 227461"/>
                <a:gd name="connsiteY23" fmla="*/ 139970 h 16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27461" h="163216">
                  <a:moveTo>
                    <a:pt x="68016" y="163216"/>
                  </a:moveTo>
                  <a:cubicBezTo>
                    <a:pt x="47353" y="163216"/>
                    <a:pt x="24968" y="158050"/>
                    <a:pt x="4305" y="143414"/>
                  </a:cubicBezTo>
                  <a:lnTo>
                    <a:pt x="0" y="139970"/>
                  </a:lnTo>
                  <a:lnTo>
                    <a:pt x="4305" y="136526"/>
                  </a:lnTo>
                  <a:cubicBezTo>
                    <a:pt x="6027" y="134805"/>
                    <a:pt x="47353" y="97783"/>
                    <a:pt x="86096" y="84869"/>
                  </a:cubicBezTo>
                  <a:lnTo>
                    <a:pt x="136031" y="53875"/>
                  </a:lnTo>
                  <a:lnTo>
                    <a:pt x="133448" y="51292"/>
                  </a:lnTo>
                  <a:cubicBezTo>
                    <a:pt x="118812" y="58179"/>
                    <a:pt x="44770" y="90896"/>
                    <a:pt x="23246" y="110698"/>
                  </a:cubicBezTo>
                  <a:lnTo>
                    <a:pt x="11192" y="121890"/>
                  </a:lnTo>
                  <a:lnTo>
                    <a:pt x="16358" y="106393"/>
                  </a:lnTo>
                  <a:cubicBezTo>
                    <a:pt x="17219" y="104671"/>
                    <a:pt x="66294" y="-34804"/>
                    <a:pt x="224710" y="8244"/>
                  </a:cubicBezTo>
                  <a:lnTo>
                    <a:pt x="227293" y="9105"/>
                  </a:lnTo>
                  <a:lnTo>
                    <a:pt x="227293" y="11688"/>
                  </a:lnTo>
                  <a:cubicBezTo>
                    <a:pt x="227293" y="14271"/>
                    <a:pt x="235041" y="74538"/>
                    <a:pt x="145502" y="142553"/>
                  </a:cubicBezTo>
                  <a:cubicBezTo>
                    <a:pt x="142919" y="145136"/>
                    <a:pt x="108481" y="163216"/>
                    <a:pt x="68016" y="163216"/>
                  </a:cubicBezTo>
                  <a:close/>
                  <a:moveTo>
                    <a:pt x="13775" y="139970"/>
                  </a:moveTo>
                  <a:cubicBezTo>
                    <a:pt x="68877" y="175270"/>
                    <a:pt x="139475" y="137387"/>
                    <a:pt x="140336" y="136526"/>
                  </a:cubicBezTo>
                  <a:cubicBezTo>
                    <a:pt x="214378" y="79703"/>
                    <a:pt x="218683" y="28907"/>
                    <a:pt x="218683" y="16853"/>
                  </a:cubicBezTo>
                  <a:cubicBezTo>
                    <a:pt x="99010" y="-14141"/>
                    <a:pt x="46492" y="62484"/>
                    <a:pt x="30133" y="96061"/>
                  </a:cubicBezTo>
                  <a:cubicBezTo>
                    <a:pt x="63711" y="73677"/>
                    <a:pt x="129144" y="45265"/>
                    <a:pt x="132587" y="43543"/>
                  </a:cubicBezTo>
                  <a:lnTo>
                    <a:pt x="135170" y="42682"/>
                  </a:lnTo>
                  <a:lnTo>
                    <a:pt x="149807" y="57318"/>
                  </a:lnTo>
                  <a:lnTo>
                    <a:pt x="89540" y="94340"/>
                  </a:lnTo>
                  <a:cubicBezTo>
                    <a:pt x="59406" y="103810"/>
                    <a:pt x="25829" y="130500"/>
                    <a:pt x="13775" y="139970"/>
                  </a:cubicBezTo>
                  <a:close/>
                </a:path>
              </a:pathLst>
            </a:custGeom>
            <a:grpFill/>
            <a:ln w="8580" cap="flat">
              <a:solidFill>
                <a:schemeClr val="bg1"/>
              </a:solid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CF8CBA7A-21F8-4281-BBF7-02083EF710A2}"/>
                </a:ext>
              </a:extLst>
            </p:cNvPr>
            <p:cNvSpPr/>
            <p:nvPr/>
          </p:nvSpPr>
          <p:spPr>
            <a:xfrm>
              <a:off x="1324307" y="5863318"/>
              <a:ext cx="136031" cy="136031"/>
            </a:xfrm>
            <a:custGeom>
              <a:avLst/>
              <a:gdLst>
                <a:gd name="connsiteX0" fmla="*/ 68016 w 136031"/>
                <a:gd name="connsiteY0" fmla="*/ 136031 h 136031"/>
                <a:gd name="connsiteX1" fmla="*/ 0 w 136031"/>
                <a:gd name="connsiteY1" fmla="*/ 68016 h 136031"/>
                <a:gd name="connsiteX2" fmla="*/ 68016 w 136031"/>
                <a:gd name="connsiteY2" fmla="*/ 0 h 136031"/>
                <a:gd name="connsiteX3" fmla="*/ 136031 w 136031"/>
                <a:gd name="connsiteY3" fmla="*/ 68016 h 136031"/>
                <a:gd name="connsiteX4" fmla="*/ 68016 w 136031"/>
                <a:gd name="connsiteY4" fmla="*/ 136031 h 136031"/>
                <a:gd name="connsiteX5" fmla="*/ 68016 w 136031"/>
                <a:gd name="connsiteY5" fmla="*/ 8610 h 136031"/>
                <a:gd name="connsiteX6" fmla="*/ 8610 w 136031"/>
                <a:gd name="connsiteY6" fmla="*/ 68016 h 136031"/>
                <a:gd name="connsiteX7" fmla="*/ 68016 w 136031"/>
                <a:gd name="connsiteY7" fmla="*/ 127422 h 136031"/>
                <a:gd name="connsiteX8" fmla="*/ 127422 w 136031"/>
                <a:gd name="connsiteY8" fmla="*/ 68016 h 136031"/>
                <a:gd name="connsiteX9" fmla="*/ 68016 w 136031"/>
                <a:gd name="connsiteY9" fmla="*/ 8610 h 136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031" h="136031">
                  <a:moveTo>
                    <a:pt x="68016" y="136031"/>
                  </a:moveTo>
                  <a:cubicBezTo>
                    <a:pt x="30995" y="136031"/>
                    <a:pt x="0" y="105898"/>
                    <a:pt x="0" y="68016"/>
                  </a:cubicBezTo>
                  <a:cubicBezTo>
                    <a:pt x="0" y="30994"/>
                    <a:pt x="30133" y="0"/>
                    <a:pt x="68016" y="0"/>
                  </a:cubicBezTo>
                  <a:cubicBezTo>
                    <a:pt x="105898" y="0"/>
                    <a:pt x="136031" y="30134"/>
                    <a:pt x="136031" y="68016"/>
                  </a:cubicBezTo>
                  <a:cubicBezTo>
                    <a:pt x="135170" y="105037"/>
                    <a:pt x="105037" y="136031"/>
                    <a:pt x="68016" y="136031"/>
                  </a:cubicBezTo>
                  <a:close/>
                  <a:moveTo>
                    <a:pt x="68016" y="8610"/>
                  </a:moveTo>
                  <a:cubicBezTo>
                    <a:pt x="35299" y="8610"/>
                    <a:pt x="8610" y="35299"/>
                    <a:pt x="8610" y="68016"/>
                  </a:cubicBezTo>
                  <a:cubicBezTo>
                    <a:pt x="8610" y="100732"/>
                    <a:pt x="35299" y="127422"/>
                    <a:pt x="68016" y="127422"/>
                  </a:cubicBezTo>
                  <a:cubicBezTo>
                    <a:pt x="100732" y="127422"/>
                    <a:pt x="127422" y="100732"/>
                    <a:pt x="127422" y="68016"/>
                  </a:cubicBezTo>
                  <a:cubicBezTo>
                    <a:pt x="127422" y="35299"/>
                    <a:pt x="99871" y="8610"/>
                    <a:pt x="68016" y="8610"/>
                  </a:cubicBezTo>
                  <a:close/>
                </a:path>
              </a:pathLst>
            </a:custGeom>
            <a:grpFill/>
            <a:ln w="8580" cap="flat">
              <a:solidFill>
                <a:schemeClr val="bg1"/>
              </a:solid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974B56F2-F87D-45B8-B9D0-2C6C75FDF564}"/>
                </a:ext>
              </a:extLst>
            </p:cNvPr>
            <p:cNvSpPr/>
            <p:nvPr/>
          </p:nvSpPr>
          <p:spPr>
            <a:xfrm>
              <a:off x="1296317" y="5428535"/>
              <a:ext cx="192010" cy="363323"/>
            </a:xfrm>
            <a:custGeom>
              <a:avLst/>
              <a:gdLst>
                <a:gd name="connsiteX0" fmla="*/ 110641 w 192010"/>
                <a:gd name="connsiteY0" fmla="*/ 363324 h 363323"/>
                <a:gd name="connsiteX1" fmla="*/ 82230 w 192010"/>
                <a:gd name="connsiteY1" fmla="*/ 363324 h 363323"/>
                <a:gd name="connsiteX2" fmla="*/ 44348 w 192010"/>
                <a:gd name="connsiteY2" fmla="*/ 331469 h 363323"/>
                <a:gd name="connsiteX3" fmla="*/ 439 w 192010"/>
                <a:gd name="connsiteY3" fmla="*/ 43909 h 363323"/>
                <a:gd name="connsiteX4" fmla="*/ 9048 w 192010"/>
                <a:gd name="connsiteY4" fmla="*/ 12914 h 363323"/>
                <a:gd name="connsiteX5" fmla="*/ 38321 w 192010"/>
                <a:gd name="connsiteY5" fmla="*/ 0 h 363323"/>
                <a:gd name="connsiteX6" fmla="*/ 153689 w 192010"/>
                <a:gd name="connsiteY6" fmla="*/ 0 h 363323"/>
                <a:gd name="connsiteX7" fmla="*/ 182962 w 192010"/>
                <a:gd name="connsiteY7" fmla="*/ 12914 h 363323"/>
                <a:gd name="connsiteX8" fmla="*/ 191571 w 192010"/>
                <a:gd name="connsiteY8" fmla="*/ 43048 h 363323"/>
                <a:gd name="connsiteX9" fmla="*/ 148523 w 192010"/>
                <a:gd name="connsiteY9" fmla="*/ 330608 h 363323"/>
                <a:gd name="connsiteX10" fmla="*/ 110641 w 192010"/>
                <a:gd name="connsiteY10" fmla="*/ 363324 h 363323"/>
                <a:gd name="connsiteX11" fmla="*/ 52957 w 192010"/>
                <a:gd name="connsiteY11" fmla="*/ 329747 h 363323"/>
                <a:gd name="connsiteX12" fmla="*/ 82230 w 192010"/>
                <a:gd name="connsiteY12" fmla="*/ 354714 h 363323"/>
                <a:gd name="connsiteX13" fmla="*/ 110641 w 192010"/>
                <a:gd name="connsiteY13" fmla="*/ 354714 h 363323"/>
                <a:gd name="connsiteX14" fmla="*/ 139914 w 192010"/>
                <a:gd name="connsiteY14" fmla="*/ 329747 h 363323"/>
                <a:gd name="connsiteX15" fmla="*/ 182962 w 192010"/>
                <a:gd name="connsiteY15" fmla="*/ 42187 h 363323"/>
                <a:gd name="connsiteX16" fmla="*/ 176074 w 192010"/>
                <a:gd name="connsiteY16" fmla="*/ 18941 h 363323"/>
                <a:gd name="connsiteX17" fmla="*/ 153689 w 192010"/>
                <a:gd name="connsiteY17" fmla="*/ 8610 h 363323"/>
                <a:gd name="connsiteX18" fmla="*/ 38321 w 192010"/>
                <a:gd name="connsiteY18" fmla="*/ 8610 h 363323"/>
                <a:gd name="connsiteX19" fmla="*/ 15936 w 192010"/>
                <a:gd name="connsiteY19" fmla="*/ 18941 h 363323"/>
                <a:gd name="connsiteX20" fmla="*/ 9048 w 192010"/>
                <a:gd name="connsiteY20" fmla="*/ 42187 h 363323"/>
                <a:gd name="connsiteX21" fmla="*/ 52957 w 192010"/>
                <a:gd name="connsiteY21" fmla="*/ 329747 h 36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2010" h="363323">
                  <a:moveTo>
                    <a:pt x="110641" y="363324"/>
                  </a:moveTo>
                  <a:lnTo>
                    <a:pt x="82230" y="363324"/>
                  </a:lnTo>
                  <a:cubicBezTo>
                    <a:pt x="63289" y="363324"/>
                    <a:pt x="47791" y="349549"/>
                    <a:pt x="44348" y="331469"/>
                  </a:cubicBezTo>
                  <a:lnTo>
                    <a:pt x="439" y="43909"/>
                  </a:lnTo>
                  <a:cubicBezTo>
                    <a:pt x="-1283" y="32716"/>
                    <a:pt x="2161" y="21524"/>
                    <a:pt x="9048" y="12914"/>
                  </a:cubicBezTo>
                  <a:cubicBezTo>
                    <a:pt x="15936" y="4305"/>
                    <a:pt x="27128" y="0"/>
                    <a:pt x="38321" y="0"/>
                  </a:cubicBezTo>
                  <a:lnTo>
                    <a:pt x="153689" y="0"/>
                  </a:lnTo>
                  <a:cubicBezTo>
                    <a:pt x="164882" y="0"/>
                    <a:pt x="175213" y="5166"/>
                    <a:pt x="182962" y="12914"/>
                  </a:cubicBezTo>
                  <a:cubicBezTo>
                    <a:pt x="189849" y="21524"/>
                    <a:pt x="193293" y="32716"/>
                    <a:pt x="191571" y="43048"/>
                  </a:cubicBezTo>
                  <a:lnTo>
                    <a:pt x="148523" y="330608"/>
                  </a:lnTo>
                  <a:cubicBezTo>
                    <a:pt x="145941" y="349549"/>
                    <a:pt x="129582" y="363324"/>
                    <a:pt x="110641" y="363324"/>
                  </a:cubicBezTo>
                  <a:close/>
                  <a:moveTo>
                    <a:pt x="52957" y="329747"/>
                  </a:moveTo>
                  <a:cubicBezTo>
                    <a:pt x="55540" y="344383"/>
                    <a:pt x="67593" y="354714"/>
                    <a:pt x="82230" y="354714"/>
                  </a:cubicBezTo>
                  <a:lnTo>
                    <a:pt x="110641" y="354714"/>
                  </a:lnTo>
                  <a:cubicBezTo>
                    <a:pt x="125278" y="354714"/>
                    <a:pt x="137331" y="343522"/>
                    <a:pt x="139914" y="329747"/>
                  </a:cubicBezTo>
                  <a:lnTo>
                    <a:pt x="182962" y="42187"/>
                  </a:lnTo>
                  <a:cubicBezTo>
                    <a:pt x="183823" y="33577"/>
                    <a:pt x="182101" y="24968"/>
                    <a:pt x="176074" y="18941"/>
                  </a:cubicBezTo>
                  <a:cubicBezTo>
                    <a:pt x="170047" y="12914"/>
                    <a:pt x="162299" y="8610"/>
                    <a:pt x="153689" y="8610"/>
                  </a:cubicBezTo>
                  <a:lnTo>
                    <a:pt x="38321" y="8610"/>
                  </a:lnTo>
                  <a:cubicBezTo>
                    <a:pt x="29711" y="8610"/>
                    <a:pt x="21963" y="12053"/>
                    <a:pt x="15936" y="18941"/>
                  </a:cubicBezTo>
                  <a:cubicBezTo>
                    <a:pt x="9909" y="25829"/>
                    <a:pt x="7326" y="34438"/>
                    <a:pt x="9048" y="42187"/>
                  </a:cubicBezTo>
                  <a:lnTo>
                    <a:pt x="52957" y="329747"/>
                  </a:lnTo>
                  <a:close/>
                </a:path>
              </a:pathLst>
            </a:custGeom>
            <a:grpFill/>
            <a:ln w="8580" cap="flat">
              <a:solidFill>
                <a:schemeClr val="bg1"/>
              </a:solidFill>
              <a:prstDash val="solid"/>
              <a:miter/>
            </a:ln>
          </p:spPr>
          <p:txBody>
            <a:bodyPr rtlCol="0" anchor="ctr"/>
            <a:lstStyle/>
            <a:p>
              <a:endParaRPr lang="en-IN"/>
            </a:p>
          </p:txBody>
        </p:sp>
      </p:grpSp>
      <p:grpSp>
        <p:nvGrpSpPr>
          <p:cNvPr id="117" name="Group 116">
            <a:extLst>
              <a:ext uri="{FF2B5EF4-FFF2-40B4-BE49-F238E27FC236}">
                <a16:creationId xmlns:a16="http://schemas.microsoft.com/office/drawing/2014/main" id="{6D41C33E-0801-4D5B-AB4F-5D0B8945E60C}"/>
              </a:ext>
            </a:extLst>
          </p:cNvPr>
          <p:cNvGrpSpPr/>
          <p:nvPr/>
        </p:nvGrpSpPr>
        <p:grpSpPr>
          <a:xfrm>
            <a:off x="6847919" y="3263790"/>
            <a:ext cx="608756" cy="576765"/>
            <a:chOff x="9431066" y="4064446"/>
            <a:chExt cx="1304925" cy="1123950"/>
          </a:xfrm>
          <a:solidFill>
            <a:schemeClr val="bg1"/>
          </a:solidFill>
        </p:grpSpPr>
        <p:grpSp>
          <p:nvGrpSpPr>
            <p:cNvPr id="118" name="Graphic 16">
              <a:extLst>
                <a:ext uri="{FF2B5EF4-FFF2-40B4-BE49-F238E27FC236}">
                  <a16:creationId xmlns:a16="http://schemas.microsoft.com/office/drawing/2014/main" id="{89FA43B1-2994-49BE-8CCF-A267533AA4D2}"/>
                </a:ext>
              </a:extLst>
            </p:cNvPr>
            <p:cNvGrpSpPr/>
            <p:nvPr/>
          </p:nvGrpSpPr>
          <p:grpSpPr>
            <a:xfrm>
              <a:off x="9431066" y="4064446"/>
              <a:ext cx="1304925" cy="1123950"/>
              <a:chOff x="9431066" y="4064446"/>
              <a:chExt cx="1304925" cy="1123950"/>
            </a:xfrm>
            <a:grpFill/>
          </p:grpSpPr>
          <p:sp>
            <p:nvSpPr>
              <p:cNvPr id="120" name="Freeform: Shape 119">
                <a:extLst>
                  <a:ext uri="{FF2B5EF4-FFF2-40B4-BE49-F238E27FC236}">
                    <a16:creationId xmlns:a16="http://schemas.microsoft.com/office/drawing/2014/main" id="{C0E83E91-A30B-4ABB-9E21-9E1AA86659FA}"/>
                  </a:ext>
                </a:extLst>
              </p:cNvPr>
              <p:cNvSpPr/>
              <p:nvPr/>
            </p:nvSpPr>
            <p:spPr>
              <a:xfrm>
                <a:off x="9735866" y="4284473"/>
                <a:ext cx="685800" cy="685799"/>
              </a:xfrm>
              <a:custGeom>
                <a:avLst/>
                <a:gdLst>
                  <a:gd name="connsiteX0" fmla="*/ 342900 w 685800"/>
                  <a:gd name="connsiteY0" fmla="*/ 685800 h 685799"/>
                  <a:gd name="connsiteX1" fmla="*/ 0 w 685800"/>
                  <a:gd name="connsiteY1" fmla="*/ 342900 h 685799"/>
                  <a:gd name="connsiteX2" fmla="*/ 342900 w 685800"/>
                  <a:gd name="connsiteY2" fmla="*/ 0 h 685799"/>
                  <a:gd name="connsiteX3" fmla="*/ 685800 w 685800"/>
                  <a:gd name="connsiteY3" fmla="*/ 342900 h 685799"/>
                  <a:gd name="connsiteX4" fmla="*/ 342900 w 685800"/>
                  <a:gd name="connsiteY4" fmla="*/ 685800 h 685799"/>
                  <a:gd name="connsiteX5" fmla="*/ 342900 w 685800"/>
                  <a:gd name="connsiteY5" fmla="*/ 9525 h 685799"/>
                  <a:gd name="connsiteX6" fmla="*/ 9525 w 685800"/>
                  <a:gd name="connsiteY6" fmla="*/ 342900 h 685799"/>
                  <a:gd name="connsiteX7" fmla="*/ 342900 w 685800"/>
                  <a:gd name="connsiteY7" fmla="*/ 676275 h 685799"/>
                  <a:gd name="connsiteX8" fmla="*/ 676275 w 685800"/>
                  <a:gd name="connsiteY8" fmla="*/ 342900 h 685799"/>
                  <a:gd name="connsiteX9" fmla="*/ 342900 w 685800"/>
                  <a:gd name="connsiteY9" fmla="*/ 9525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5800" h="685799">
                    <a:moveTo>
                      <a:pt x="342900" y="685800"/>
                    </a:moveTo>
                    <a:cubicBezTo>
                      <a:pt x="153352" y="685800"/>
                      <a:pt x="0" y="532448"/>
                      <a:pt x="0" y="342900"/>
                    </a:cubicBezTo>
                    <a:cubicBezTo>
                      <a:pt x="0" y="153353"/>
                      <a:pt x="153352" y="0"/>
                      <a:pt x="342900" y="0"/>
                    </a:cubicBezTo>
                    <a:cubicBezTo>
                      <a:pt x="532448" y="0"/>
                      <a:pt x="685800" y="153353"/>
                      <a:pt x="685800" y="342900"/>
                    </a:cubicBezTo>
                    <a:cubicBezTo>
                      <a:pt x="685800" y="532448"/>
                      <a:pt x="532448" y="685800"/>
                      <a:pt x="342900" y="685800"/>
                    </a:cubicBezTo>
                    <a:close/>
                    <a:moveTo>
                      <a:pt x="342900" y="9525"/>
                    </a:moveTo>
                    <a:cubicBezTo>
                      <a:pt x="159068" y="9525"/>
                      <a:pt x="9525" y="159067"/>
                      <a:pt x="9525" y="342900"/>
                    </a:cubicBezTo>
                    <a:cubicBezTo>
                      <a:pt x="9525" y="526733"/>
                      <a:pt x="159068" y="676275"/>
                      <a:pt x="342900" y="676275"/>
                    </a:cubicBezTo>
                    <a:cubicBezTo>
                      <a:pt x="526733" y="676275"/>
                      <a:pt x="676275" y="526733"/>
                      <a:pt x="676275" y="342900"/>
                    </a:cubicBezTo>
                    <a:cubicBezTo>
                      <a:pt x="676275" y="159067"/>
                      <a:pt x="526733" y="9525"/>
                      <a:pt x="342900" y="9525"/>
                    </a:cubicBezTo>
                    <a:close/>
                  </a:path>
                </a:pathLst>
              </a:custGeom>
              <a:grpFill/>
              <a:ln w="9525" cap="flat">
                <a:solidFill>
                  <a:schemeClr val="bg1"/>
                </a:solidFill>
                <a:prstDash val="solid"/>
                <a:miter/>
              </a:ln>
            </p:spPr>
            <p:txBody>
              <a:bodyPr rtlCol="0" anchor="ctr"/>
              <a:lstStyle/>
              <a:p>
                <a:endParaRPr lang="en-IN"/>
              </a:p>
            </p:txBody>
          </p:sp>
          <p:sp>
            <p:nvSpPr>
              <p:cNvPr id="121" name="Freeform: Shape 120">
                <a:extLst>
                  <a:ext uri="{FF2B5EF4-FFF2-40B4-BE49-F238E27FC236}">
                    <a16:creationId xmlns:a16="http://schemas.microsoft.com/office/drawing/2014/main" id="{CAEC3A69-3F9B-457F-A2A0-1E4CB6B49CF6}"/>
                  </a:ext>
                </a:extLst>
              </p:cNvPr>
              <p:cNvSpPr/>
              <p:nvPr/>
            </p:nvSpPr>
            <p:spPr>
              <a:xfrm>
                <a:off x="9431066" y="4284473"/>
                <a:ext cx="1304925" cy="685799"/>
              </a:xfrm>
              <a:custGeom>
                <a:avLst/>
                <a:gdLst>
                  <a:gd name="connsiteX0" fmla="*/ 1304925 w 1304925"/>
                  <a:gd name="connsiteY0" fmla="*/ 685800 h 685799"/>
                  <a:gd name="connsiteX1" fmla="*/ 0 w 1304925"/>
                  <a:gd name="connsiteY1" fmla="*/ 685800 h 685799"/>
                  <a:gd name="connsiteX2" fmla="*/ 0 w 1304925"/>
                  <a:gd name="connsiteY2" fmla="*/ 0 h 685799"/>
                  <a:gd name="connsiteX3" fmla="*/ 1304925 w 1304925"/>
                  <a:gd name="connsiteY3" fmla="*/ 0 h 685799"/>
                  <a:gd name="connsiteX4" fmla="*/ 1304925 w 1304925"/>
                  <a:gd name="connsiteY4" fmla="*/ 685800 h 685799"/>
                  <a:gd name="connsiteX5" fmla="*/ 9525 w 1304925"/>
                  <a:gd name="connsiteY5" fmla="*/ 676275 h 685799"/>
                  <a:gd name="connsiteX6" fmla="*/ 1295400 w 1304925"/>
                  <a:gd name="connsiteY6" fmla="*/ 676275 h 685799"/>
                  <a:gd name="connsiteX7" fmla="*/ 1295400 w 1304925"/>
                  <a:gd name="connsiteY7" fmla="*/ 9525 h 685799"/>
                  <a:gd name="connsiteX8" fmla="*/ 9525 w 1304925"/>
                  <a:gd name="connsiteY8" fmla="*/ 9525 h 685799"/>
                  <a:gd name="connsiteX9" fmla="*/ 9525 w 1304925"/>
                  <a:gd name="connsiteY9" fmla="*/ 676275 h 685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4925" h="685799">
                    <a:moveTo>
                      <a:pt x="1304925" y="685800"/>
                    </a:moveTo>
                    <a:lnTo>
                      <a:pt x="0" y="685800"/>
                    </a:lnTo>
                    <a:lnTo>
                      <a:pt x="0" y="0"/>
                    </a:lnTo>
                    <a:lnTo>
                      <a:pt x="1304925" y="0"/>
                    </a:lnTo>
                    <a:lnTo>
                      <a:pt x="1304925" y="685800"/>
                    </a:lnTo>
                    <a:close/>
                    <a:moveTo>
                      <a:pt x="9525" y="676275"/>
                    </a:moveTo>
                    <a:lnTo>
                      <a:pt x="1295400" y="676275"/>
                    </a:lnTo>
                    <a:lnTo>
                      <a:pt x="1295400" y="9525"/>
                    </a:lnTo>
                    <a:lnTo>
                      <a:pt x="9525" y="9525"/>
                    </a:lnTo>
                    <a:lnTo>
                      <a:pt x="9525" y="676275"/>
                    </a:lnTo>
                    <a:close/>
                  </a:path>
                </a:pathLst>
              </a:custGeom>
              <a:grpFill/>
              <a:ln w="9525" cap="flat">
                <a:solidFill>
                  <a:schemeClr val="bg1"/>
                </a:solidFill>
                <a:prstDash val="solid"/>
                <a:miter/>
              </a:ln>
            </p:spPr>
            <p:txBody>
              <a:bodyPr rtlCol="0" anchor="ctr"/>
              <a:lstStyle/>
              <a:p>
                <a:endParaRPr lang="en-IN"/>
              </a:p>
            </p:txBody>
          </p:sp>
          <p:grpSp>
            <p:nvGrpSpPr>
              <p:cNvPr id="122" name="Graphic 16">
                <a:extLst>
                  <a:ext uri="{FF2B5EF4-FFF2-40B4-BE49-F238E27FC236}">
                    <a16:creationId xmlns:a16="http://schemas.microsoft.com/office/drawing/2014/main" id="{7DB6B7FE-2461-418E-A001-6DF60A0A68D4}"/>
                  </a:ext>
                </a:extLst>
              </p:cNvPr>
              <p:cNvGrpSpPr/>
              <p:nvPr/>
            </p:nvGrpSpPr>
            <p:grpSpPr>
              <a:xfrm>
                <a:off x="9611088" y="4064446"/>
                <a:ext cx="943927" cy="78104"/>
                <a:chOff x="9611088" y="4064446"/>
                <a:chExt cx="943927" cy="78104"/>
              </a:xfrm>
              <a:grpFill/>
            </p:grpSpPr>
            <p:sp>
              <p:nvSpPr>
                <p:cNvPr id="126" name="Freeform: Shape 125">
                  <a:extLst>
                    <a:ext uri="{FF2B5EF4-FFF2-40B4-BE49-F238E27FC236}">
                      <a16:creationId xmlns:a16="http://schemas.microsoft.com/office/drawing/2014/main" id="{C6DF33DB-E3CF-474A-9141-FB9ADA325E3A}"/>
                    </a:ext>
                  </a:extLst>
                </p:cNvPr>
                <p:cNvSpPr/>
                <p:nvPr/>
              </p:nvSpPr>
              <p:spPr>
                <a:xfrm>
                  <a:off x="9621566" y="4098736"/>
                  <a:ext cx="933450" cy="9524"/>
                </a:xfrm>
                <a:custGeom>
                  <a:avLst/>
                  <a:gdLst>
                    <a:gd name="connsiteX0" fmla="*/ 0 w 933450"/>
                    <a:gd name="connsiteY0" fmla="*/ 0 h 9524"/>
                    <a:gd name="connsiteX1" fmla="*/ 933450 w 933450"/>
                    <a:gd name="connsiteY1" fmla="*/ 0 h 9524"/>
                    <a:gd name="connsiteX2" fmla="*/ 933450 w 933450"/>
                    <a:gd name="connsiteY2" fmla="*/ 9525 h 9524"/>
                    <a:gd name="connsiteX3" fmla="*/ 0 w 933450"/>
                    <a:gd name="connsiteY3" fmla="*/ 9525 h 9524"/>
                  </a:gdLst>
                  <a:ahLst/>
                  <a:cxnLst>
                    <a:cxn ang="0">
                      <a:pos x="connsiteX0" y="connsiteY0"/>
                    </a:cxn>
                    <a:cxn ang="0">
                      <a:pos x="connsiteX1" y="connsiteY1"/>
                    </a:cxn>
                    <a:cxn ang="0">
                      <a:pos x="connsiteX2" y="connsiteY2"/>
                    </a:cxn>
                    <a:cxn ang="0">
                      <a:pos x="connsiteX3" y="connsiteY3"/>
                    </a:cxn>
                  </a:cxnLst>
                  <a:rect l="l" t="t" r="r" b="b"/>
                  <a:pathLst>
                    <a:path w="933450" h="9524">
                      <a:moveTo>
                        <a:pt x="0" y="0"/>
                      </a:moveTo>
                      <a:lnTo>
                        <a:pt x="933450" y="0"/>
                      </a:lnTo>
                      <a:lnTo>
                        <a:pt x="933450" y="9525"/>
                      </a:lnTo>
                      <a:lnTo>
                        <a:pt x="0" y="9525"/>
                      </a:lnTo>
                      <a:close/>
                    </a:path>
                  </a:pathLst>
                </a:custGeom>
                <a:grpFill/>
                <a:ln w="9525" cap="flat">
                  <a:solidFill>
                    <a:schemeClr val="bg1"/>
                  </a:solidFill>
                  <a:prstDash val="solid"/>
                  <a:miter/>
                </a:ln>
              </p:spPr>
              <p:txBody>
                <a:bodyPr rtlCol="0" anchor="ctr"/>
                <a:lstStyle/>
                <a:p>
                  <a:endParaRPr lang="en-IN"/>
                </a:p>
              </p:txBody>
            </p:sp>
            <p:sp>
              <p:nvSpPr>
                <p:cNvPr id="127" name="Freeform: Shape 126">
                  <a:extLst>
                    <a:ext uri="{FF2B5EF4-FFF2-40B4-BE49-F238E27FC236}">
                      <a16:creationId xmlns:a16="http://schemas.microsoft.com/office/drawing/2014/main" id="{E3B9AFBC-1A2E-4FA4-AD36-817739BDBA1E}"/>
                    </a:ext>
                  </a:extLst>
                </p:cNvPr>
                <p:cNvSpPr/>
                <p:nvPr/>
              </p:nvSpPr>
              <p:spPr>
                <a:xfrm>
                  <a:off x="9611088" y="4064446"/>
                  <a:ext cx="48577" cy="78104"/>
                </a:xfrm>
                <a:custGeom>
                  <a:avLst/>
                  <a:gdLst>
                    <a:gd name="connsiteX0" fmla="*/ 41910 w 48577"/>
                    <a:gd name="connsiteY0" fmla="*/ 78105 h 78104"/>
                    <a:gd name="connsiteX1" fmla="*/ 48578 w 48577"/>
                    <a:gd name="connsiteY1" fmla="*/ 70485 h 78104"/>
                    <a:gd name="connsiteX2" fmla="*/ 14288 w 48577"/>
                    <a:gd name="connsiteY2" fmla="*/ 39053 h 78104"/>
                    <a:gd name="connsiteX3" fmla="*/ 48578 w 48577"/>
                    <a:gd name="connsiteY3" fmla="*/ 6668 h 78104"/>
                    <a:gd name="connsiteX4" fmla="*/ 41910 w 48577"/>
                    <a:gd name="connsiteY4" fmla="*/ 0 h 78104"/>
                    <a:gd name="connsiteX5" fmla="*/ 0 w 48577"/>
                    <a:gd name="connsiteY5" fmla="*/ 39053 h 7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77" h="78104">
                      <a:moveTo>
                        <a:pt x="41910" y="78105"/>
                      </a:moveTo>
                      <a:lnTo>
                        <a:pt x="48578" y="70485"/>
                      </a:lnTo>
                      <a:lnTo>
                        <a:pt x="14288" y="39053"/>
                      </a:lnTo>
                      <a:lnTo>
                        <a:pt x="48578" y="6668"/>
                      </a:lnTo>
                      <a:lnTo>
                        <a:pt x="41910" y="0"/>
                      </a:lnTo>
                      <a:lnTo>
                        <a:pt x="0" y="39053"/>
                      </a:lnTo>
                      <a:close/>
                    </a:path>
                  </a:pathLst>
                </a:custGeom>
                <a:grpFill/>
                <a:ln w="9525" cap="flat">
                  <a:solidFill>
                    <a:schemeClr val="bg1"/>
                  </a:solidFill>
                  <a:prstDash val="solid"/>
                  <a:miter/>
                </a:ln>
              </p:spPr>
              <p:txBody>
                <a:bodyPr rtlCol="0" anchor="ctr"/>
                <a:lstStyle/>
                <a:p>
                  <a:endParaRPr lang="en-IN"/>
                </a:p>
              </p:txBody>
            </p:sp>
          </p:grpSp>
          <p:grpSp>
            <p:nvGrpSpPr>
              <p:cNvPr id="123" name="Graphic 16">
                <a:extLst>
                  <a:ext uri="{FF2B5EF4-FFF2-40B4-BE49-F238E27FC236}">
                    <a16:creationId xmlns:a16="http://schemas.microsoft.com/office/drawing/2014/main" id="{81581CD6-7FE5-40E5-B9FA-A8CA6338A86D}"/>
                  </a:ext>
                </a:extLst>
              </p:cNvPr>
              <p:cNvGrpSpPr/>
              <p:nvPr/>
            </p:nvGrpSpPr>
            <p:grpSpPr>
              <a:xfrm>
                <a:off x="9626328" y="5112196"/>
                <a:ext cx="943927" cy="78104"/>
                <a:chOff x="9626328" y="5112196"/>
                <a:chExt cx="943927" cy="78104"/>
              </a:xfrm>
              <a:grpFill/>
            </p:grpSpPr>
            <p:sp>
              <p:nvSpPr>
                <p:cNvPr id="124" name="Freeform: Shape 123">
                  <a:extLst>
                    <a:ext uri="{FF2B5EF4-FFF2-40B4-BE49-F238E27FC236}">
                      <a16:creationId xmlns:a16="http://schemas.microsoft.com/office/drawing/2014/main" id="{9548B1A1-1A6C-4CEC-9FBD-E7C2C2ED3761}"/>
                    </a:ext>
                  </a:extLst>
                </p:cNvPr>
                <p:cNvSpPr/>
                <p:nvPr/>
              </p:nvSpPr>
              <p:spPr>
                <a:xfrm>
                  <a:off x="9626328" y="5146486"/>
                  <a:ext cx="933450" cy="9525"/>
                </a:xfrm>
                <a:custGeom>
                  <a:avLst/>
                  <a:gdLst>
                    <a:gd name="connsiteX0" fmla="*/ 0 w 933450"/>
                    <a:gd name="connsiteY0" fmla="*/ 0 h 9525"/>
                    <a:gd name="connsiteX1" fmla="*/ 933450 w 933450"/>
                    <a:gd name="connsiteY1" fmla="*/ 0 h 9525"/>
                    <a:gd name="connsiteX2" fmla="*/ 933450 w 933450"/>
                    <a:gd name="connsiteY2" fmla="*/ 9525 h 9525"/>
                    <a:gd name="connsiteX3" fmla="*/ 0 w 933450"/>
                    <a:gd name="connsiteY3" fmla="*/ 9525 h 9525"/>
                  </a:gdLst>
                  <a:ahLst/>
                  <a:cxnLst>
                    <a:cxn ang="0">
                      <a:pos x="connsiteX0" y="connsiteY0"/>
                    </a:cxn>
                    <a:cxn ang="0">
                      <a:pos x="connsiteX1" y="connsiteY1"/>
                    </a:cxn>
                    <a:cxn ang="0">
                      <a:pos x="connsiteX2" y="connsiteY2"/>
                    </a:cxn>
                    <a:cxn ang="0">
                      <a:pos x="connsiteX3" y="connsiteY3"/>
                    </a:cxn>
                  </a:cxnLst>
                  <a:rect l="l" t="t" r="r" b="b"/>
                  <a:pathLst>
                    <a:path w="933450" h="9525">
                      <a:moveTo>
                        <a:pt x="0" y="0"/>
                      </a:moveTo>
                      <a:lnTo>
                        <a:pt x="933450" y="0"/>
                      </a:lnTo>
                      <a:lnTo>
                        <a:pt x="933450" y="9525"/>
                      </a:lnTo>
                      <a:lnTo>
                        <a:pt x="0" y="9525"/>
                      </a:lnTo>
                      <a:close/>
                    </a:path>
                  </a:pathLst>
                </a:custGeom>
                <a:grpFill/>
                <a:ln w="9525" cap="flat">
                  <a:solidFill>
                    <a:schemeClr val="bg1"/>
                  </a:solidFill>
                  <a:prstDash val="solid"/>
                  <a:miter/>
                </a:ln>
              </p:spPr>
              <p:txBody>
                <a:bodyPr rtlCol="0" anchor="ctr"/>
                <a:lstStyle/>
                <a:p>
                  <a:endParaRPr lang="en-IN"/>
                </a:p>
              </p:txBody>
            </p:sp>
            <p:sp>
              <p:nvSpPr>
                <p:cNvPr id="125" name="Freeform: Shape 124">
                  <a:extLst>
                    <a:ext uri="{FF2B5EF4-FFF2-40B4-BE49-F238E27FC236}">
                      <a16:creationId xmlns:a16="http://schemas.microsoft.com/office/drawing/2014/main" id="{D733A193-C7D7-4388-961C-4D124A138522}"/>
                    </a:ext>
                  </a:extLst>
                </p:cNvPr>
                <p:cNvSpPr/>
                <p:nvPr/>
              </p:nvSpPr>
              <p:spPr>
                <a:xfrm>
                  <a:off x="10521678" y="5112196"/>
                  <a:ext cx="48577" cy="78104"/>
                </a:xfrm>
                <a:custGeom>
                  <a:avLst/>
                  <a:gdLst>
                    <a:gd name="connsiteX0" fmla="*/ 6667 w 48577"/>
                    <a:gd name="connsiteY0" fmla="*/ 0 h 78104"/>
                    <a:gd name="connsiteX1" fmla="*/ 0 w 48577"/>
                    <a:gd name="connsiteY1" fmla="*/ 6667 h 78104"/>
                    <a:gd name="connsiteX2" fmla="*/ 34290 w 48577"/>
                    <a:gd name="connsiteY2" fmla="*/ 39052 h 78104"/>
                    <a:gd name="connsiteX3" fmla="*/ 0 w 48577"/>
                    <a:gd name="connsiteY3" fmla="*/ 70485 h 78104"/>
                    <a:gd name="connsiteX4" fmla="*/ 6667 w 48577"/>
                    <a:gd name="connsiteY4" fmla="*/ 78105 h 78104"/>
                    <a:gd name="connsiteX5" fmla="*/ 48577 w 48577"/>
                    <a:gd name="connsiteY5" fmla="*/ 39052 h 7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577" h="78104">
                      <a:moveTo>
                        <a:pt x="6667" y="0"/>
                      </a:moveTo>
                      <a:lnTo>
                        <a:pt x="0" y="6667"/>
                      </a:lnTo>
                      <a:lnTo>
                        <a:pt x="34290" y="39052"/>
                      </a:lnTo>
                      <a:lnTo>
                        <a:pt x="0" y="70485"/>
                      </a:lnTo>
                      <a:lnTo>
                        <a:pt x="6667" y="78105"/>
                      </a:lnTo>
                      <a:lnTo>
                        <a:pt x="48577" y="39052"/>
                      </a:lnTo>
                      <a:close/>
                    </a:path>
                  </a:pathLst>
                </a:custGeom>
                <a:grpFill/>
                <a:ln w="9525" cap="flat">
                  <a:solidFill>
                    <a:schemeClr val="bg1"/>
                  </a:solidFill>
                  <a:prstDash val="solid"/>
                  <a:miter/>
                </a:ln>
              </p:spPr>
              <p:txBody>
                <a:bodyPr rtlCol="0" anchor="ctr"/>
                <a:lstStyle/>
                <a:p>
                  <a:endParaRPr lang="en-IN"/>
                </a:p>
              </p:txBody>
            </p:sp>
          </p:grpSp>
        </p:grpSp>
        <p:sp>
          <p:nvSpPr>
            <p:cNvPr id="119" name="Graphic 20" descr="Dollar">
              <a:extLst>
                <a:ext uri="{FF2B5EF4-FFF2-40B4-BE49-F238E27FC236}">
                  <a16:creationId xmlns:a16="http://schemas.microsoft.com/office/drawing/2014/main" id="{D1F55547-C27F-4CAE-A0DE-D534FC11E0C3}"/>
                </a:ext>
              </a:extLst>
            </p:cNvPr>
            <p:cNvSpPr/>
            <p:nvPr/>
          </p:nvSpPr>
          <p:spPr>
            <a:xfrm>
              <a:off x="9962759" y="4363600"/>
              <a:ext cx="230411" cy="551056"/>
            </a:xfrm>
            <a:custGeom>
              <a:avLst/>
              <a:gdLst>
                <a:gd name="connsiteX0" fmla="*/ 166549 w 171249"/>
                <a:gd name="connsiteY0" fmla="*/ 245993 h 409560"/>
                <a:gd name="connsiteX1" fmla="*/ 153910 w 171249"/>
                <a:gd name="connsiteY1" fmla="*/ 227224 h 409560"/>
                <a:gd name="connsiteX2" fmla="*/ 135741 w 171249"/>
                <a:gd name="connsiteY2" fmla="*/ 214065 h 409560"/>
                <a:gd name="connsiteX3" fmla="*/ 114357 w 171249"/>
                <a:gd name="connsiteY3" fmla="*/ 204602 h 409560"/>
                <a:gd name="connsiteX4" fmla="*/ 91497 w 171249"/>
                <a:gd name="connsiteY4" fmla="*/ 196982 h 409560"/>
                <a:gd name="connsiteX5" fmla="*/ 89716 w 171249"/>
                <a:gd name="connsiteY5" fmla="*/ 196410 h 409560"/>
                <a:gd name="connsiteX6" fmla="*/ 89716 w 171249"/>
                <a:gd name="connsiteY6" fmla="*/ 62036 h 409560"/>
                <a:gd name="connsiteX7" fmla="*/ 92845 w 171249"/>
                <a:gd name="connsiteY7" fmla="*/ 61912 h 409560"/>
                <a:gd name="connsiteX8" fmla="*/ 128749 w 171249"/>
                <a:gd name="connsiteY8" fmla="*/ 68437 h 409560"/>
                <a:gd name="connsiteX9" fmla="*/ 158005 w 171249"/>
                <a:gd name="connsiteY9" fmla="*/ 89297 h 409560"/>
                <a:gd name="connsiteX10" fmla="*/ 164878 w 171249"/>
                <a:gd name="connsiteY10" fmla="*/ 82706 h 409560"/>
                <a:gd name="connsiteX11" fmla="*/ 132440 w 171249"/>
                <a:gd name="connsiteY11" fmla="*/ 59655 h 409560"/>
                <a:gd name="connsiteX12" fmla="*/ 92845 w 171249"/>
                <a:gd name="connsiteY12" fmla="*/ 52387 h 409560"/>
                <a:gd name="connsiteX13" fmla="*/ 89716 w 171249"/>
                <a:gd name="connsiteY13" fmla="*/ 52511 h 409560"/>
                <a:gd name="connsiteX14" fmla="*/ 89716 w 171249"/>
                <a:gd name="connsiteY14" fmla="*/ 0 h 409560"/>
                <a:gd name="connsiteX15" fmla="*/ 80191 w 171249"/>
                <a:gd name="connsiteY15" fmla="*/ 0 h 409560"/>
                <a:gd name="connsiteX16" fmla="*/ 80191 w 171249"/>
                <a:gd name="connsiteY16" fmla="*/ 53154 h 409560"/>
                <a:gd name="connsiteX17" fmla="*/ 57331 w 171249"/>
                <a:gd name="connsiteY17" fmla="*/ 58574 h 409560"/>
                <a:gd name="connsiteX18" fmla="*/ 30971 w 171249"/>
                <a:gd name="connsiteY18" fmla="*/ 75281 h 409560"/>
                <a:gd name="connsiteX19" fmla="*/ 14630 w 171249"/>
                <a:gd name="connsiteY19" fmla="*/ 99570 h 409560"/>
                <a:gd name="connsiteX20" fmla="*/ 9054 w 171249"/>
                <a:gd name="connsiteY20" fmla="*/ 128230 h 409560"/>
                <a:gd name="connsiteX21" fmla="*/ 13687 w 171249"/>
                <a:gd name="connsiteY21" fmla="*/ 155010 h 409560"/>
                <a:gd name="connsiteX22" fmla="*/ 26256 w 171249"/>
                <a:gd name="connsiteY22" fmla="*/ 174731 h 409560"/>
                <a:gd name="connsiteX23" fmla="*/ 44425 w 171249"/>
                <a:gd name="connsiteY23" fmla="*/ 188571 h 409560"/>
                <a:gd name="connsiteX24" fmla="*/ 65856 w 171249"/>
                <a:gd name="connsiteY24" fmla="*/ 198368 h 409560"/>
                <a:gd name="connsiteX25" fmla="*/ 80186 w 171249"/>
                <a:gd name="connsiteY25" fmla="*/ 203373 h 409560"/>
                <a:gd name="connsiteX26" fmla="*/ 80186 w 171249"/>
                <a:gd name="connsiteY26" fmla="*/ 347639 h 409560"/>
                <a:gd name="connsiteX27" fmla="*/ 57683 w 171249"/>
                <a:gd name="connsiteY27" fmla="*/ 345186 h 409560"/>
                <a:gd name="connsiteX28" fmla="*/ 39514 w 171249"/>
                <a:gd name="connsiteY28" fmla="*/ 338842 h 409560"/>
                <a:gd name="connsiteX29" fmla="*/ 26146 w 171249"/>
                <a:gd name="connsiteY29" fmla="*/ 330689 h 409560"/>
                <a:gd name="connsiteX30" fmla="*/ 16497 w 171249"/>
                <a:gd name="connsiteY30" fmla="*/ 322369 h 409560"/>
                <a:gd name="connsiteX31" fmla="*/ 10087 w 171249"/>
                <a:gd name="connsiteY31" fmla="*/ 315863 h 409560"/>
                <a:gd name="connsiteX32" fmla="*/ 7272 w 171249"/>
                <a:gd name="connsiteY32" fmla="*/ 312868 h 409560"/>
                <a:gd name="connsiteX33" fmla="*/ 6896 w 171249"/>
                <a:gd name="connsiteY33" fmla="*/ 312477 h 409560"/>
                <a:gd name="connsiteX34" fmla="*/ 0 w 171249"/>
                <a:gd name="connsiteY34" fmla="*/ 319035 h 409560"/>
                <a:gd name="connsiteX35" fmla="*/ 391 w 171249"/>
                <a:gd name="connsiteY35" fmla="*/ 319445 h 409560"/>
                <a:gd name="connsiteX36" fmla="*/ 3077 w 171249"/>
                <a:gd name="connsiteY36" fmla="*/ 322302 h 409560"/>
                <a:gd name="connsiteX37" fmla="*/ 9844 w 171249"/>
                <a:gd name="connsiteY37" fmla="*/ 329174 h 409560"/>
                <a:gd name="connsiteX38" fmla="*/ 20264 w 171249"/>
                <a:gd name="connsiteY38" fmla="*/ 338190 h 409560"/>
                <a:gd name="connsiteX39" fmla="*/ 35347 w 171249"/>
                <a:gd name="connsiteY39" fmla="*/ 347415 h 409560"/>
                <a:gd name="connsiteX40" fmla="*/ 55440 w 171249"/>
                <a:gd name="connsiteY40" fmla="*/ 354449 h 409560"/>
                <a:gd name="connsiteX41" fmla="*/ 80205 w 171249"/>
                <a:gd name="connsiteY41" fmla="*/ 357173 h 409560"/>
                <a:gd name="connsiteX42" fmla="*/ 80205 w 171249"/>
                <a:gd name="connsiteY42" fmla="*/ 409561 h 409560"/>
                <a:gd name="connsiteX43" fmla="*/ 89730 w 171249"/>
                <a:gd name="connsiteY43" fmla="*/ 409561 h 409560"/>
                <a:gd name="connsiteX44" fmla="*/ 89730 w 171249"/>
                <a:gd name="connsiteY44" fmla="*/ 356830 h 409560"/>
                <a:gd name="connsiteX45" fmla="*/ 119029 w 171249"/>
                <a:gd name="connsiteY45" fmla="*/ 350349 h 409560"/>
                <a:gd name="connsiteX46" fmla="*/ 147361 w 171249"/>
                <a:gd name="connsiteY46" fmla="*/ 331851 h 409560"/>
                <a:gd name="connsiteX47" fmla="*/ 165154 w 171249"/>
                <a:gd name="connsiteY47" fmla="*/ 304610 h 409560"/>
                <a:gd name="connsiteX48" fmla="*/ 171236 w 171249"/>
                <a:gd name="connsiteY48" fmla="*/ 271705 h 409560"/>
                <a:gd name="connsiteX49" fmla="*/ 166549 w 171249"/>
                <a:gd name="connsiteY49" fmla="*/ 245993 h 409560"/>
                <a:gd name="connsiteX50" fmla="*/ 69223 w 171249"/>
                <a:gd name="connsiteY50" fmla="*/ 189457 h 409560"/>
                <a:gd name="connsiteX51" fmla="*/ 49030 w 171249"/>
                <a:gd name="connsiteY51" fmla="*/ 180223 h 409560"/>
                <a:gd name="connsiteX52" fmla="*/ 33133 w 171249"/>
                <a:gd name="connsiteY52" fmla="*/ 168131 h 409560"/>
                <a:gd name="connsiteX53" fmla="*/ 22498 w 171249"/>
                <a:gd name="connsiteY53" fmla="*/ 151462 h 409560"/>
                <a:gd name="connsiteX54" fmla="*/ 18564 w 171249"/>
                <a:gd name="connsiteY54" fmla="*/ 128264 h 409560"/>
                <a:gd name="connsiteX55" fmla="*/ 23436 w 171249"/>
                <a:gd name="connsiteY55" fmla="*/ 103189 h 409560"/>
                <a:gd name="connsiteX56" fmla="*/ 37624 w 171249"/>
                <a:gd name="connsiteY56" fmla="*/ 82110 h 409560"/>
                <a:gd name="connsiteX57" fmla="*/ 60836 w 171249"/>
                <a:gd name="connsiteY57" fmla="*/ 67447 h 409560"/>
                <a:gd name="connsiteX58" fmla="*/ 80191 w 171249"/>
                <a:gd name="connsiteY58" fmla="*/ 62765 h 409560"/>
                <a:gd name="connsiteX59" fmla="*/ 80191 w 171249"/>
                <a:gd name="connsiteY59" fmla="*/ 193377 h 409560"/>
                <a:gd name="connsiteX60" fmla="*/ 69223 w 171249"/>
                <a:gd name="connsiteY60" fmla="*/ 189457 h 409560"/>
                <a:gd name="connsiteX61" fmla="*/ 156277 w 171249"/>
                <a:gd name="connsiteY61" fmla="*/ 301123 h 409560"/>
                <a:gd name="connsiteX62" fmla="*/ 140627 w 171249"/>
                <a:gd name="connsiteY62" fmla="*/ 325117 h 409560"/>
                <a:gd name="connsiteX63" fmla="*/ 115386 w 171249"/>
                <a:gd name="connsiteY63" fmla="*/ 341538 h 409560"/>
                <a:gd name="connsiteX64" fmla="*/ 89702 w 171249"/>
                <a:gd name="connsiteY64" fmla="*/ 347310 h 409560"/>
                <a:gd name="connsiteX65" fmla="*/ 89702 w 171249"/>
                <a:gd name="connsiteY65" fmla="*/ 206407 h 409560"/>
                <a:gd name="connsiteX66" fmla="*/ 111057 w 171249"/>
                <a:gd name="connsiteY66" fmla="*/ 213551 h 409560"/>
                <a:gd name="connsiteX67" fmla="*/ 131288 w 171249"/>
                <a:gd name="connsiteY67" fmla="*/ 222499 h 409560"/>
                <a:gd name="connsiteX68" fmla="*/ 147209 w 171249"/>
                <a:gd name="connsiteY68" fmla="*/ 234015 h 409560"/>
                <a:gd name="connsiteX69" fmla="*/ 157777 w 171249"/>
                <a:gd name="connsiteY69" fmla="*/ 249731 h 409560"/>
                <a:gd name="connsiteX70" fmla="*/ 161682 w 171249"/>
                <a:gd name="connsiteY70" fmla="*/ 271705 h 409560"/>
                <a:gd name="connsiteX71" fmla="*/ 156277 w 171249"/>
                <a:gd name="connsiteY71" fmla="*/ 301123 h 4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249" h="409560">
                  <a:moveTo>
                    <a:pt x="166549" y="245993"/>
                  </a:moveTo>
                  <a:cubicBezTo>
                    <a:pt x="163603" y="238970"/>
                    <a:pt x="159309" y="232594"/>
                    <a:pt x="153910" y="227224"/>
                  </a:cubicBezTo>
                  <a:cubicBezTo>
                    <a:pt x="148530" y="221971"/>
                    <a:pt x="142409" y="217537"/>
                    <a:pt x="135741" y="214065"/>
                  </a:cubicBezTo>
                  <a:cubicBezTo>
                    <a:pt x="128830" y="210442"/>
                    <a:pt x="121686" y="207281"/>
                    <a:pt x="114357" y="204602"/>
                  </a:cubicBezTo>
                  <a:cubicBezTo>
                    <a:pt x="106909" y="201863"/>
                    <a:pt x="99217" y="199301"/>
                    <a:pt x="91497" y="196982"/>
                  </a:cubicBezTo>
                  <a:cubicBezTo>
                    <a:pt x="90897" y="196801"/>
                    <a:pt x="90311" y="196596"/>
                    <a:pt x="89716" y="196410"/>
                  </a:cubicBezTo>
                  <a:lnTo>
                    <a:pt x="89716" y="62036"/>
                  </a:lnTo>
                  <a:cubicBezTo>
                    <a:pt x="90768" y="62008"/>
                    <a:pt x="91773" y="61912"/>
                    <a:pt x="92845" y="61912"/>
                  </a:cubicBezTo>
                  <a:cubicBezTo>
                    <a:pt x="105127" y="61682"/>
                    <a:pt x="117333" y="63900"/>
                    <a:pt x="128749" y="68437"/>
                  </a:cubicBezTo>
                  <a:cubicBezTo>
                    <a:pt x="139824" y="73319"/>
                    <a:pt x="149781" y="80418"/>
                    <a:pt x="158005" y="89297"/>
                  </a:cubicBezTo>
                  <a:lnTo>
                    <a:pt x="164878" y="82706"/>
                  </a:lnTo>
                  <a:cubicBezTo>
                    <a:pt x="155757" y="72883"/>
                    <a:pt x="144717" y="65037"/>
                    <a:pt x="132440" y="59655"/>
                  </a:cubicBezTo>
                  <a:cubicBezTo>
                    <a:pt x="119856" y="54624"/>
                    <a:pt x="106395" y="52153"/>
                    <a:pt x="92845" y="52387"/>
                  </a:cubicBezTo>
                  <a:cubicBezTo>
                    <a:pt x="91778" y="52387"/>
                    <a:pt x="90768" y="52483"/>
                    <a:pt x="89716" y="52511"/>
                  </a:cubicBezTo>
                  <a:lnTo>
                    <a:pt x="89716" y="0"/>
                  </a:lnTo>
                  <a:lnTo>
                    <a:pt x="80191" y="0"/>
                  </a:lnTo>
                  <a:lnTo>
                    <a:pt x="80191" y="53154"/>
                  </a:lnTo>
                  <a:cubicBezTo>
                    <a:pt x="72364" y="53937"/>
                    <a:pt x="64676" y="55760"/>
                    <a:pt x="57331" y="58574"/>
                  </a:cubicBezTo>
                  <a:cubicBezTo>
                    <a:pt x="47522" y="62337"/>
                    <a:pt x="38561" y="68017"/>
                    <a:pt x="30971" y="75281"/>
                  </a:cubicBezTo>
                  <a:cubicBezTo>
                    <a:pt x="23911" y="82167"/>
                    <a:pt x="18348" y="90436"/>
                    <a:pt x="14630" y="99570"/>
                  </a:cubicBezTo>
                  <a:cubicBezTo>
                    <a:pt x="10930" y="108671"/>
                    <a:pt x="9035" y="118405"/>
                    <a:pt x="9054" y="128230"/>
                  </a:cubicBezTo>
                  <a:cubicBezTo>
                    <a:pt x="8865" y="137371"/>
                    <a:pt x="10438" y="146464"/>
                    <a:pt x="13687" y="155010"/>
                  </a:cubicBezTo>
                  <a:cubicBezTo>
                    <a:pt x="16582" y="162325"/>
                    <a:pt x="20848" y="169018"/>
                    <a:pt x="26256" y="174731"/>
                  </a:cubicBezTo>
                  <a:cubicBezTo>
                    <a:pt x="31571" y="180244"/>
                    <a:pt x="37698" y="184911"/>
                    <a:pt x="44425" y="188571"/>
                  </a:cubicBezTo>
                  <a:cubicBezTo>
                    <a:pt x="51330" y="192335"/>
                    <a:pt x="58491" y="195609"/>
                    <a:pt x="65856" y="198368"/>
                  </a:cubicBezTo>
                  <a:cubicBezTo>
                    <a:pt x="70514" y="200125"/>
                    <a:pt x="75324" y="201778"/>
                    <a:pt x="80186" y="203373"/>
                  </a:cubicBezTo>
                  <a:lnTo>
                    <a:pt x="80186" y="347639"/>
                  </a:lnTo>
                  <a:cubicBezTo>
                    <a:pt x="72616" y="347680"/>
                    <a:pt x="65067" y="346857"/>
                    <a:pt x="57683" y="345186"/>
                  </a:cubicBezTo>
                  <a:cubicBezTo>
                    <a:pt x="51418" y="343725"/>
                    <a:pt x="45328" y="341598"/>
                    <a:pt x="39514" y="338842"/>
                  </a:cubicBezTo>
                  <a:cubicBezTo>
                    <a:pt x="34785" y="336601"/>
                    <a:pt x="30304" y="333867"/>
                    <a:pt x="26146" y="330689"/>
                  </a:cubicBezTo>
                  <a:cubicBezTo>
                    <a:pt x="22783" y="328091"/>
                    <a:pt x="19562" y="325313"/>
                    <a:pt x="16497" y="322369"/>
                  </a:cubicBezTo>
                  <a:cubicBezTo>
                    <a:pt x="13786" y="319727"/>
                    <a:pt x="11649" y="317559"/>
                    <a:pt x="10087" y="315863"/>
                  </a:cubicBezTo>
                  <a:cubicBezTo>
                    <a:pt x="8758" y="314435"/>
                    <a:pt x="7882" y="313482"/>
                    <a:pt x="7272" y="312868"/>
                  </a:cubicBezTo>
                  <a:lnTo>
                    <a:pt x="6896" y="312477"/>
                  </a:lnTo>
                  <a:lnTo>
                    <a:pt x="0" y="319035"/>
                  </a:lnTo>
                  <a:lnTo>
                    <a:pt x="391" y="319445"/>
                  </a:lnTo>
                  <a:cubicBezTo>
                    <a:pt x="976" y="320054"/>
                    <a:pt x="1819" y="320931"/>
                    <a:pt x="3077" y="322302"/>
                  </a:cubicBezTo>
                  <a:cubicBezTo>
                    <a:pt x="4724" y="324099"/>
                    <a:pt x="6980" y="326390"/>
                    <a:pt x="9844" y="329174"/>
                  </a:cubicBezTo>
                  <a:cubicBezTo>
                    <a:pt x="13153" y="332365"/>
                    <a:pt x="16632" y="335374"/>
                    <a:pt x="20264" y="338190"/>
                  </a:cubicBezTo>
                  <a:cubicBezTo>
                    <a:pt x="24954" y="341787"/>
                    <a:pt x="30009" y="344879"/>
                    <a:pt x="35347" y="347415"/>
                  </a:cubicBezTo>
                  <a:cubicBezTo>
                    <a:pt x="41776" y="350467"/>
                    <a:pt x="48512" y="352825"/>
                    <a:pt x="55440" y="354449"/>
                  </a:cubicBezTo>
                  <a:cubicBezTo>
                    <a:pt x="63564" y="356303"/>
                    <a:pt x="71873" y="357217"/>
                    <a:pt x="80205" y="357173"/>
                  </a:cubicBezTo>
                  <a:lnTo>
                    <a:pt x="80205" y="409561"/>
                  </a:lnTo>
                  <a:lnTo>
                    <a:pt x="89730" y="409561"/>
                  </a:lnTo>
                  <a:lnTo>
                    <a:pt x="89730" y="356830"/>
                  </a:lnTo>
                  <a:cubicBezTo>
                    <a:pt x="99780" y="356244"/>
                    <a:pt x="109670" y="354056"/>
                    <a:pt x="119029" y="350349"/>
                  </a:cubicBezTo>
                  <a:cubicBezTo>
                    <a:pt x="129608" y="346126"/>
                    <a:pt x="139240" y="339838"/>
                    <a:pt x="147361" y="331851"/>
                  </a:cubicBezTo>
                  <a:cubicBezTo>
                    <a:pt x="155112" y="324098"/>
                    <a:pt x="161170" y="314823"/>
                    <a:pt x="165154" y="304610"/>
                  </a:cubicBezTo>
                  <a:cubicBezTo>
                    <a:pt x="169229" y="294121"/>
                    <a:pt x="171292" y="282958"/>
                    <a:pt x="171236" y="271705"/>
                  </a:cubicBezTo>
                  <a:cubicBezTo>
                    <a:pt x="171418" y="262907"/>
                    <a:pt x="169824" y="254161"/>
                    <a:pt x="166549" y="245993"/>
                  </a:cubicBezTo>
                  <a:close/>
                  <a:moveTo>
                    <a:pt x="69223" y="189457"/>
                  </a:moveTo>
                  <a:cubicBezTo>
                    <a:pt x="62284" y="186855"/>
                    <a:pt x="55536" y="183770"/>
                    <a:pt x="49030" y="180223"/>
                  </a:cubicBezTo>
                  <a:cubicBezTo>
                    <a:pt x="43144" y="177028"/>
                    <a:pt x="37783" y="172950"/>
                    <a:pt x="33133" y="168131"/>
                  </a:cubicBezTo>
                  <a:cubicBezTo>
                    <a:pt x="28558" y="163302"/>
                    <a:pt x="24949" y="157645"/>
                    <a:pt x="22498" y="151462"/>
                  </a:cubicBezTo>
                  <a:cubicBezTo>
                    <a:pt x="19714" y="144052"/>
                    <a:pt x="18379" y="136177"/>
                    <a:pt x="18564" y="128264"/>
                  </a:cubicBezTo>
                  <a:cubicBezTo>
                    <a:pt x="18547" y="119669"/>
                    <a:pt x="20201" y="111152"/>
                    <a:pt x="23436" y="103189"/>
                  </a:cubicBezTo>
                  <a:cubicBezTo>
                    <a:pt x="26662" y="95260"/>
                    <a:pt x="31493" y="88084"/>
                    <a:pt x="37624" y="82110"/>
                  </a:cubicBezTo>
                  <a:cubicBezTo>
                    <a:pt x="44310" y="75728"/>
                    <a:pt x="52201" y="70743"/>
                    <a:pt x="60836" y="67447"/>
                  </a:cubicBezTo>
                  <a:cubicBezTo>
                    <a:pt x="67063" y="65070"/>
                    <a:pt x="73567" y="63497"/>
                    <a:pt x="80191" y="62765"/>
                  </a:cubicBezTo>
                  <a:lnTo>
                    <a:pt x="80191" y="193377"/>
                  </a:lnTo>
                  <a:cubicBezTo>
                    <a:pt x="76476" y="192119"/>
                    <a:pt x="72809" y="190810"/>
                    <a:pt x="69223" y="189457"/>
                  </a:cubicBezTo>
                  <a:close/>
                  <a:moveTo>
                    <a:pt x="156277" y="301123"/>
                  </a:moveTo>
                  <a:cubicBezTo>
                    <a:pt x="152773" y="310116"/>
                    <a:pt x="147445" y="318286"/>
                    <a:pt x="140627" y="325117"/>
                  </a:cubicBezTo>
                  <a:cubicBezTo>
                    <a:pt x="133389" y="332214"/>
                    <a:pt x="124808" y="337797"/>
                    <a:pt x="115386" y="341538"/>
                  </a:cubicBezTo>
                  <a:cubicBezTo>
                    <a:pt x="107179" y="344791"/>
                    <a:pt x="98512" y="346739"/>
                    <a:pt x="89702" y="347310"/>
                  </a:cubicBezTo>
                  <a:lnTo>
                    <a:pt x="89702" y="206407"/>
                  </a:lnTo>
                  <a:cubicBezTo>
                    <a:pt x="96912" y="208593"/>
                    <a:pt x="104094" y="210984"/>
                    <a:pt x="111057" y="213551"/>
                  </a:cubicBezTo>
                  <a:cubicBezTo>
                    <a:pt x="117990" y="216085"/>
                    <a:pt x="124748" y="219075"/>
                    <a:pt x="131288" y="222499"/>
                  </a:cubicBezTo>
                  <a:cubicBezTo>
                    <a:pt x="137131" y="225536"/>
                    <a:pt x="142495" y="229416"/>
                    <a:pt x="147209" y="234015"/>
                  </a:cubicBezTo>
                  <a:cubicBezTo>
                    <a:pt x="151722" y="238515"/>
                    <a:pt x="155312" y="243854"/>
                    <a:pt x="157777" y="249731"/>
                  </a:cubicBezTo>
                  <a:cubicBezTo>
                    <a:pt x="160536" y="256721"/>
                    <a:pt x="161864" y="264193"/>
                    <a:pt x="161682" y="271705"/>
                  </a:cubicBezTo>
                  <a:cubicBezTo>
                    <a:pt x="161744" y="281764"/>
                    <a:pt x="159910" y="291744"/>
                    <a:pt x="156277" y="301123"/>
                  </a:cubicBezTo>
                  <a:close/>
                </a:path>
              </a:pathLst>
            </a:custGeom>
            <a:grpFill/>
            <a:ln w="12700" cap="flat">
              <a:solidFill>
                <a:schemeClr val="bg1"/>
              </a:solidFill>
              <a:prstDash val="solid"/>
              <a:miter/>
            </a:ln>
          </p:spPr>
          <p:txBody>
            <a:bodyPr rtlCol="0" anchor="ctr"/>
            <a:lstStyle/>
            <a:p>
              <a:endParaRPr lang="en-IN"/>
            </a:p>
          </p:txBody>
        </p:sp>
      </p:grpSp>
      <p:grpSp>
        <p:nvGrpSpPr>
          <p:cNvPr id="128" name="Graphic 1">
            <a:extLst>
              <a:ext uri="{FF2B5EF4-FFF2-40B4-BE49-F238E27FC236}">
                <a16:creationId xmlns:a16="http://schemas.microsoft.com/office/drawing/2014/main" id="{34CB593C-9D63-4E66-AA9F-066E6766E4A5}"/>
              </a:ext>
            </a:extLst>
          </p:cNvPr>
          <p:cNvGrpSpPr/>
          <p:nvPr/>
        </p:nvGrpSpPr>
        <p:grpSpPr>
          <a:xfrm>
            <a:off x="7679117" y="4671511"/>
            <a:ext cx="654344" cy="579335"/>
            <a:chOff x="7272023" y="3857998"/>
            <a:chExt cx="1542908" cy="1241853"/>
          </a:xfrm>
          <a:solidFill>
            <a:schemeClr val="bg1"/>
          </a:solidFill>
        </p:grpSpPr>
        <p:grpSp>
          <p:nvGrpSpPr>
            <p:cNvPr id="129" name="Graphic 1">
              <a:extLst>
                <a:ext uri="{FF2B5EF4-FFF2-40B4-BE49-F238E27FC236}">
                  <a16:creationId xmlns:a16="http://schemas.microsoft.com/office/drawing/2014/main" id="{FB6CA842-58E4-4BD6-AFF1-229D0B7A1042}"/>
                </a:ext>
              </a:extLst>
            </p:cNvPr>
            <p:cNvGrpSpPr/>
            <p:nvPr/>
          </p:nvGrpSpPr>
          <p:grpSpPr>
            <a:xfrm>
              <a:off x="7271994" y="3858170"/>
              <a:ext cx="1534710" cy="1240927"/>
              <a:chOff x="7271994" y="3858170"/>
              <a:chExt cx="1534710" cy="1240927"/>
            </a:xfrm>
            <a:grpFill/>
          </p:grpSpPr>
          <p:sp>
            <p:nvSpPr>
              <p:cNvPr id="133" name="Freeform: Shape 132">
                <a:extLst>
                  <a:ext uri="{FF2B5EF4-FFF2-40B4-BE49-F238E27FC236}">
                    <a16:creationId xmlns:a16="http://schemas.microsoft.com/office/drawing/2014/main" id="{F3F9F0D9-8210-4B40-83D7-7C083B923CED}"/>
                  </a:ext>
                </a:extLst>
              </p:cNvPr>
              <p:cNvSpPr/>
              <p:nvPr/>
            </p:nvSpPr>
            <p:spPr>
              <a:xfrm>
                <a:off x="7271994" y="3858170"/>
                <a:ext cx="1534710" cy="1240927"/>
              </a:xfrm>
              <a:custGeom>
                <a:avLst/>
                <a:gdLst>
                  <a:gd name="connsiteX0" fmla="*/ 1376603 w 1534710"/>
                  <a:gd name="connsiteY0" fmla="*/ 1240928 h 1240927"/>
                  <a:gd name="connsiteX1" fmla="*/ 1369830 w 1534710"/>
                  <a:gd name="connsiteY1" fmla="*/ 1239423 h 1240927"/>
                  <a:gd name="connsiteX2" fmla="*/ 1332198 w 1534710"/>
                  <a:gd name="connsiteY2" fmla="*/ 1231896 h 1240927"/>
                  <a:gd name="connsiteX3" fmla="*/ 1314135 w 1534710"/>
                  <a:gd name="connsiteY3" fmla="*/ 1228886 h 1240927"/>
                  <a:gd name="connsiteX4" fmla="*/ 1278761 w 1534710"/>
                  <a:gd name="connsiteY4" fmla="*/ 1222112 h 1240927"/>
                  <a:gd name="connsiteX5" fmla="*/ 1180165 w 1534710"/>
                  <a:gd name="connsiteY5" fmla="*/ 1204049 h 1240927"/>
                  <a:gd name="connsiteX6" fmla="*/ 1127480 w 1534710"/>
                  <a:gd name="connsiteY6" fmla="*/ 1195017 h 1240927"/>
                  <a:gd name="connsiteX7" fmla="*/ 1072538 w 1534710"/>
                  <a:gd name="connsiteY7" fmla="*/ 1185233 h 1240927"/>
                  <a:gd name="connsiteX8" fmla="*/ 988242 w 1534710"/>
                  <a:gd name="connsiteY8" fmla="*/ 1170180 h 1240927"/>
                  <a:gd name="connsiteX9" fmla="*/ 943837 w 1534710"/>
                  <a:gd name="connsiteY9" fmla="*/ 1161901 h 1240927"/>
                  <a:gd name="connsiteX10" fmla="*/ 930289 w 1534710"/>
                  <a:gd name="connsiteY10" fmla="*/ 1143838 h 1240927"/>
                  <a:gd name="connsiteX11" fmla="*/ 928784 w 1534710"/>
                  <a:gd name="connsiteY11" fmla="*/ 1138569 h 1240927"/>
                  <a:gd name="connsiteX12" fmla="*/ 922010 w 1534710"/>
                  <a:gd name="connsiteY12" fmla="*/ 1137064 h 1240927"/>
                  <a:gd name="connsiteX13" fmla="*/ 922010 w 1534710"/>
                  <a:gd name="connsiteY13" fmla="*/ 1137064 h 1240927"/>
                  <a:gd name="connsiteX14" fmla="*/ 760193 w 1534710"/>
                  <a:gd name="connsiteY14" fmla="*/ 1137064 h 1240927"/>
                  <a:gd name="connsiteX15" fmla="*/ 621708 w 1534710"/>
                  <a:gd name="connsiteY15" fmla="*/ 1137064 h 1240927"/>
                  <a:gd name="connsiteX16" fmla="*/ 626976 w 1534710"/>
                  <a:gd name="connsiteY16" fmla="*/ 1148354 h 1240927"/>
                  <a:gd name="connsiteX17" fmla="*/ 626976 w 1534710"/>
                  <a:gd name="connsiteY17" fmla="*/ 1179964 h 1240927"/>
                  <a:gd name="connsiteX18" fmla="*/ 599128 w 1534710"/>
                  <a:gd name="connsiteY18" fmla="*/ 1194264 h 1240927"/>
                  <a:gd name="connsiteX19" fmla="*/ 557733 w 1534710"/>
                  <a:gd name="connsiteY19" fmla="*/ 1195017 h 1240927"/>
                  <a:gd name="connsiteX20" fmla="*/ 544938 w 1534710"/>
                  <a:gd name="connsiteY20" fmla="*/ 1195017 h 1240927"/>
                  <a:gd name="connsiteX21" fmla="*/ 379358 w 1534710"/>
                  <a:gd name="connsiteY21" fmla="*/ 1195017 h 1240927"/>
                  <a:gd name="connsiteX22" fmla="*/ 319147 w 1534710"/>
                  <a:gd name="connsiteY22" fmla="*/ 1195017 h 1240927"/>
                  <a:gd name="connsiteX23" fmla="*/ 315384 w 1534710"/>
                  <a:gd name="connsiteY23" fmla="*/ 1195017 h 1240927"/>
                  <a:gd name="connsiteX24" fmla="*/ 45187 w 1534710"/>
                  <a:gd name="connsiteY24" fmla="*/ 1195017 h 1240927"/>
                  <a:gd name="connsiteX25" fmla="*/ 3039 w 1534710"/>
                  <a:gd name="connsiteY25" fmla="*/ 1179212 h 1240927"/>
                  <a:gd name="connsiteX26" fmla="*/ 11318 w 1534710"/>
                  <a:gd name="connsiteY26" fmla="*/ 1134806 h 1240927"/>
                  <a:gd name="connsiteX27" fmla="*/ 46692 w 1534710"/>
                  <a:gd name="connsiteY27" fmla="*/ 1076100 h 1240927"/>
                  <a:gd name="connsiteX28" fmla="*/ 100129 w 1534710"/>
                  <a:gd name="connsiteY28" fmla="*/ 987289 h 1240927"/>
                  <a:gd name="connsiteX29" fmla="*/ 184425 w 1534710"/>
                  <a:gd name="connsiteY29" fmla="*/ 845040 h 1240927"/>
                  <a:gd name="connsiteX30" fmla="*/ 219046 w 1534710"/>
                  <a:gd name="connsiteY30" fmla="*/ 787087 h 1240927"/>
                  <a:gd name="connsiteX31" fmla="*/ 264957 w 1534710"/>
                  <a:gd name="connsiteY31" fmla="*/ 711071 h 1240927"/>
                  <a:gd name="connsiteX32" fmla="*/ 283773 w 1534710"/>
                  <a:gd name="connsiteY32" fmla="*/ 679460 h 1240927"/>
                  <a:gd name="connsiteX33" fmla="*/ 297321 w 1534710"/>
                  <a:gd name="connsiteY33" fmla="*/ 656881 h 1240927"/>
                  <a:gd name="connsiteX34" fmla="*/ 320652 w 1534710"/>
                  <a:gd name="connsiteY34" fmla="*/ 636559 h 1240927"/>
                  <a:gd name="connsiteX35" fmla="*/ 320652 w 1534710"/>
                  <a:gd name="connsiteY35" fmla="*/ 570327 h 1240927"/>
                  <a:gd name="connsiteX36" fmla="*/ 320652 w 1534710"/>
                  <a:gd name="connsiteY36" fmla="*/ 539469 h 1240927"/>
                  <a:gd name="connsiteX37" fmla="*/ 302589 w 1534710"/>
                  <a:gd name="connsiteY37" fmla="*/ 522158 h 1240927"/>
                  <a:gd name="connsiteX38" fmla="*/ 237862 w 1534710"/>
                  <a:gd name="connsiteY38" fmla="*/ 522158 h 1240927"/>
                  <a:gd name="connsiteX39" fmla="*/ 208509 w 1534710"/>
                  <a:gd name="connsiteY39" fmla="*/ 522158 h 1240927"/>
                  <a:gd name="connsiteX40" fmla="*/ 200230 w 1534710"/>
                  <a:gd name="connsiteY40" fmla="*/ 522158 h 1240927"/>
                  <a:gd name="connsiteX41" fmla="*/ 180662 w 1534710"/>
                  <a:gd name="connsiteY41" fmla="*/ 510869 h 1240927"/>
                  <a:gd name="connsiteX42" fmla="*/ 188941 w 1534710"/>
                  <a:gd name="connsiteY42" fmla="*/ 492053 h 1240927"/>
                  <a:gd name="connsiteX43" fmla="*/ 207757 w 1534710"/>
                  <a:gd name="connsiteY43" fmla="*/ 475495 h 1240927"/>
                  <a:gd name="connsiteX44" fmla="*/ 242378 w 1534710"/>
                  <a:gd name="connsiteY44" fmla="*/ 446142 h 1240927"/>
                  <a:gd name="connsiteX45" fmla="*/ 339468 w 1534710"/>
                  <a:gd name="connsiteY45" fmla="*/ 365610 h 1240927"/>
                  <a:gd name="connsiteX46" fmla="*/ 353016 w 1534710"/>
                  <a:gd name="connsiteY46" fmla="*/ 354320 h 1240927"/>
                  <a:gd name="connsiteX47" fmla="*/ 410216 w 1534710"/>
                  <a:gd name="connsiteY47" fmla="*/ 306904 h 1240927"/>
                  <a:gd name="connsiteX48" fmla="*/ 523112 w 1534710"/>
                  <a:gd name="connsiteY48" fmla="*/ 212824 h 1240927"/>
                  <a:gd name="connsiteX49" fmla="*/ 661597 w 1534710"/>
                  <a:gd name="connsiteY49" fmla="*/ 95413 h 1240927"/>
                  <a:gd name="connsiteX50" fmla="*/ 741377 w 1534710"/>
                  <a:gd name="connsiteY50" fmla="*/ 27675 h 1240927"/>
                  <a:gd name="connsiteX51" fmla="*/ 753419 w 1534710"/>
                  <a:gd name="connsiteY51" fmla="*/ 17891 h 1240927"/>
                  <a:gd name="connsiteX52" fmla="*/ 767719 w 1534710"/>
                  <a:gd name="connsiteY52" fmla="*/ 5849 h 1240927"/>
                  <a:gd name="connsiteX53" fmla="*/ 793309 w 1534710"/>
                  <a:gd name="connsiteY53" fmla="*/ 4343 h 1240927"/>
                  <a:gd name="connsiteX54" fmla="*/ 797825 w 1534710"/>
                  <a:gd name="connsiteY54" fmla="*/ 8107 h 1240927"/>
                  <a:gd name="connsiteX55" fmla="*/ 810620 w 1534710"/>
                  <a:gd name="connsiteY55" fmla="*/ 17891 h 1240927"/>
                  <a:gd name="connsiteX56" fmla="*/ 915236 w 1534710"/>
                  <a:gd name="connsiteY56" fmla="*/ 111218 h 1240927"/>
                  <a:gd name="connsiteX57" fmla="*/ 923515 w 1534710"/>
                  <a:gd name="connsiteY57" fmla="*/ 117992 h 1240927"/>
                  <a:gd name="connsiteX58" fmla="*/ 1003295 w 1534710"/>
                  <a:gd name="connsiteY58" fmla="*/ 187987 h 1240927"/>
                  <a:gd name="connsiteX59" fmla="*/ 1040927 w 1534710"/>
                  <a:gd name="connsiteY59" fmla="*/ 221103 h 1240927"/>
                  <a:gd name="connsiteX60" fmla="*/ 1077806 w 1534710"/>
                  <a:gd name="connsiteY60" fmla="*/ 253467 h 1240927"/>
                  <a:gd name="connsiteX61" fmla="*/ 1122964 w 1534710"/>
                  <a:gd name="connsiteY61" fmla="*/ 293356 h 1240927"/>
                  <a:gd name="connsiteX62" fmla="*/ 1160596 w 1534710"/>
                  <a:gd name="connsiteY62" fmla="*/ 307657 h 1240927"/>
                  <a:gd name="connsiteX63" fmla="*/ 1241881 w 1534710"/>
                  <a:gd name="connsiteY63" fmla="*/ 322709 h 1240927"/>
                  <a:gd name="connsiteX64" fmla="*/ 1293061 w 1534710"/>
                  <a:gd name="connsiteY64" fmla="*/ 330988 h 1240927"/>
                  <a:gd name="connsiteX65" fmla="*/ 1338972 w 1534710"/>
                  <a:gd name="connsiteY65" fmla="*/ 339267 h 1240927"/>
                  <a:gd name="connsiteX66" fmla="*/ 1400688 w 1534710"/>
                  <a:gd name="connsiteY66" fmla="*/ 349804 h 1240927"/>
                  <a:gd name="connsiteX67" fmla="*/ 1399935 w 1534710"/>
                  <a:gd name="connsiteY67" fmla="*/ 357331 h 1240927"/>
                  <a:gd name="connsiteX68" fmla="*/ 1337466 w 1534710"/>
                  <a:gd name="connsiteY68" fmla="*/ 346794 h 1240927"/>
                  <a:gd name="connsiteX69" fmla="*/ 1291555 w 1534710"/>
                  <a:gd name="connsiteY69" fmla="*/ 338515 h 1240927"/>
                  <a:gd name="connsiteX70" fmla="*/ 1239623 w 1534710"/>
                  <a:gd name="connsiteY70" fmla="*/ 329483 h 1240927"/>
                  <a:gd name="connsiteX71" fmla="*/ 1158338 w 1534710"/>
                  <a:gd name="connsiteY71" fmla="*/ 314430 h 1240927"/>
                  <a:gd name="connsiteX72" fmla="*/ 1116943 w 1534710"/>
                  <a:gd name="connsiteY72" fmla="*/ 297872 h 1240927"/>
                  <a:gd name="connsiteX73" fmla="*/ 1105654 w 1534710"/>
                  <a:gd name="connsiteY73" fmla="*/ 287335 h 1240927"/>
                  <a:gd name="connsiteX74" fmla="*/ 1099633 w 1534710"/>
                  <a:gd name="connsiteY74" fmla="*/ 324967 h 1240927"/>
                  <a:gd name="connsiteX75" fmla="*/ 1086085 w 1534710"/>
                  <a:gd name="connsiteY75" fmla="*/ 409263 h 1240927"/>
                  <a:gd name="connsiteX76" fmla="*/ 1086838 w 1534710"/>
                  <a:gd name="connsiteY76" fmla="*/ 410015 h 1240927"/>
                  <a:gd name="connsiteX77" fmla="*/ 1086085 w 1534710"/>
                  <a:gd name="connsiteY77" fmla="*/ 410768 h 1240927"/>
                  <a:gd name="connsiteX78" fmla="*/ 1081569 w 1534710"/>
                  <a:gd name="connsiteY78" fmla="*/ 434852 h 1240927"/>
                  <a:gd name="connsiteX79" fmla="*/ 1071033 w 1534710"/>
                  <a:gd name="connsiteY79" fmla="*/ 492806 h 1240927"/>
                  <a:gd name="connsiteX80" fmla="*/ 1060496 w 1534710"/>
                  <a:gd name="connsiteY80" fmla="*/ 551511 h 1240927"/>
                  <a:gd name="connsiteX81" fmla="*/ 1048453 w 1534710"/>
                  <a:gd name="connsiteY81" fmla="*/ 618496 h 1240927"/>
                  <a:gd name="connsiteX82" fmla="*/ 1045443 w 1534710"/>
                  <a:gd name="connsiteY82" fmla="*/ 636559 h 1240927"/>
                  <a:gd name="connsiteX83" fmla="*/ 1034906 w 1534710"/>
                  <a:gd name="connsiteY83" fmla="*/ 691502 h 1240927"/>
                  <a:gd name="connsiteX84" fmla="*/ 1026627 w 1534710"/>
                  <a:gd name="connsiteY84" fmla="*/ 736660 h 1240927"/>
                  <a:gd name="connsiteX85" fmla="*/ 1016843 w 1534710"/>
                  <a:gd name="connsiteY85" fmla="*/ 790850 h 1240927"/>
                  <a:gd name="connsiteX86" fmla="*/ 1014585 w 1534710"/>
                  <a:gd name="connsiteY86" fmla="*/ 804398 h 1240927"/>
                  <a:gd name="connsiteX87" fmla="*/ 1010069 w 1534710"/>
                  <a:gd name="connsiteY87" fmla="*/ 829988 h 1240927"/>
                  <a:gd name="connsiteX88" fmla="*/ 1001790 w 1534710"/>
                  <a:gd name="connsiteY88" fmla="*/ 873641 h 1240927"/>
                  <a:gd name="connsiteX89" fmla="*/ 993511 w 1534710"/>
                  <a:gd name="connsiteY89" fmla="*/ 919551 h 1240927"/>
                  <a:gd name="connsiteX90" fmla="*/ 992758 w 1534710"/>
                  <a:gd name="connsiteY90" fmla="*/ 924820 h 1240927"/>
                  <a:gd name="connsiteX91" fmla="*/ 981468 w 1534710"/>
                  <a:gd name="connsiteY91" fmla="*/ 988042 h 1240927"/>
                  <a:gd name="connsiteX92" fmla="*/ 972437 w 1534710"/>
                  <a:gd name="connsiteY92" fmla="*/ 1038468 h 1240927"/>
                  <a:gd name="connsiteX93" fmla="*/ 944589 w 1534710"/>
                  <a:gd name="connsiteY93" fmla="*/ 1154375 h 1240927"/>
                  <a:gd name="connsiteX94" fmla="*/ 984479 w 1534710"/>
                  <a:gd name="connsiteY94" fmla="*/ 1161901 h 1240927"/>
                  <a:gd name="connsiteX95" fmla="*/ 1068775 w 1534710"/>
                  <a:gd name="connsiteY95" fmla="*/ 1176954 h 1240927"/>
                  <a:gd name="connsiteX96" fmla="*/ 1124470 w 1534710"/>
                  <a:gd name="connsiteY96" fmla="*/ 1186738 h 1240927"/>
                  <a:gd name="connsiteX97" fmla="*/ 1177154 w 1534710"/>
                  <a:gd name="connsiteY97" fmla="*/ 1195770 h 1240927"/>
                  <a:gd name="connsiteX98" fmla="*/ 1276503 w 1534710"/>
                  <a:gd name="connsiteY98" fmla="*/ 1213833 h 1240927"/>
                  <a:gd name="connsiteX99" fmla="*/ 1311877 w 1534710"/>
                  <a:gd name="connsiteY99" fmla="*/ 1220607 h 1240927"/>
                  <a:gd name="connsiteX100" fmla="*/ 1329940 w 1534710"/>
                  <a:gd name="connsiteY100" fmla="*/ 1223617 h 1240927"/>
                  <a:gd name="connsiteX101" fmla="*/ 1369077 w 1534710"/>
                  <a:gd name="connsiteY101" fmla="*/ 1231896 h 1240927"/>
                  <a:gd name="connsiteX102" fmla="*/ 1381119 w 1534710"/>
                  <a:gd name="connsiteY102" fmla="*/ 1225875 h 1240927"/>
                  <a:gd name="connsiteX103" fmla="*/ 1385635 w 1534710"/>
                  <a:gd name="connsiteY103" fmla="*/ 1207812 h 1240927"/>
                  <a:gd name="connsiteX104" fmla="*/ 1392409 w 1534710"/>
                  <a:gd name="connsiteY104" fmla="*/ 1163406 h 1240927"/>
                  <a:gd name="connsiteX105" fmla="*/ 1396925 w 1534710"/>
                  <a:gd name="connsiteY105" fmla="*/ 1140074 h 1240927"/>
                  <a:gd name="connsiteX106" fmla="*/ 1397677 w 1534710"/>
                  <a:gd name="connsiteY106" fmla="*/ 1132548 h 1240927"/>
                  <a:gd name="connsiteX107" fmla="*/ 1406709 w 1534710"/>
                  <a:gd name="connsiteY107" fmla="*/ 1081369 h 1240927"/>
                  <a:gd name="connsiteX108" fmla="*/ 1417999 w 1534710"/>
                  <a:gd name="connsiteY108" fmla="*/ 1021158 h 1240927"/>
                  <a:gd name="connsiteX109" fmla="*/ 1418751 w 1534710"/>
                  <a:gd name="connsiteY109" fmla="*/ 1016642 h 1240927"/>
                  <a:gd name="connsiteX110" fmla="*/ 1422514 w 1534710"/>
                  <a:gd name="connsiteY110" fmla="*/ 991805 h 1240927"/>
                  <a:gd name="connsiteX111" fmla="*/ 1430794 w 1534710"/>
                  <a:gd name="connsiteY111" fmla="*/ 945894 h 1240927"/>
                  <a:gd name="connsiteX112" fmla="*/ 1434557 w 1534710"/>
                  <a:gd name="connsiteY112" fmla="*/ 925573 h 1240927"/>
                  <a:gd name="connsiteX113" fmla="*/ 1439072 w 1534710"/>
                  <a:gd name="connsiteY113" fmla="*/ 899983 h 1240927"/>
                  <a:gd name="connsiteX114" fmla="*/ 1448857 w 1534710"/>
                  <a:gd name="connsiteY114" fmla="*/ 848051 h 1240927"/>
                  <a:gd name="connsiteX115" fmla="*/ 1451115 w 1534710"/>
                  <a:gd name="connsiteY115" fmla="*/ 832998 h 1240927"/>
                  <a:gd name="connsiteX116" fmla="*/ 1463157 w 1534710"/>
                  <a:gd name="connsiteY116" fmla="*/ 763755 h 1240927"/>
                  <a:gd name="connsiteX117" fmla="*/ 1481973 w 1534710"/>
                  <a:gd name="connsiteY117" fmla="*/ 658386 h 1240927"/>
                  <a:gd name="connsiteX118" fmla="*/ 1482725 w 1534710"/>
                  <a:gd name="connsiteY118" fmla="*/ 653118 h 1240927"/>
                  <a:gd name="connsiteX119" fmla="*/ 1489499 w 1534710"/>
                  <a:gd name="connsiteY119" fmla="*/ 614733 h 1240927"/>
                  <a:gd name="connsiteX120" fmla="*/ 1502294 w 1534710"/>
                  <a:gd name="connsiteY120" fmla="*/ 537964 h 1240927"/>
                  <a:gd name="connsiteX121" fmla="*/ 1512078 w 1534710"/>
                  <a:gd name="connsiteY121" fmla="*/ 484527 h 1240927"/>
                  <a:gd name="connsiteX122" fmla="*/ 1518852 w 1534710"/>
                  <a:gd name="connsiteY122" fmla="*/ 446895 h 1240927"/>
                  <a:gd name="connsiteX123" fmla="*/ 1524873 w 1534710"/>
                  <a:gd name="connsiteY123" fmla="*/ 412273 h 1240927"/>
                  <a:gd name="connsiteX124" fmla="*/ 1526379 w 1534710"/>
                  <a:gd name="connsiteY124" fmla="*/ 397973 h 1240927"/>
                  <a:gd name="connsiteX125" fmla="*/ 1527131 w 1534710"/>
                  <a:gd name="connsiteY125" fmla="*/ 389694 h 1240927"/>
                  <a:gd name="connsiteX126" fmla="*/ 1524121 w 1534710"/>
                  <a:gd name="connsiteY126" fmla="*/ 382920 h 1240927"/>
                  <a:gd name="connsiteX127" fmla="*/ 1504552 w 1534710"/>
                  <a:gd name="connsiteY127" fmla="*/ 378405 h 1240927"/>
                  <a:gd name="connsiteX128" fmla="*/ 1466167 w 1534710"/>
                  <a:gd name="connsiteY128" fmla="*/ 373136 h 1240927"/>
                  <a:gd name="connsiteX129" fmla="*/ 1465415 w 1534710"/>
                  <a:gd name="connsiteY129" fmla="*/ 365610 h 1240927"/>
                  <a:gd name="connsiteX130" fmla="*/ 1506057 w 1534710"/>
                  <a:gd name="connsiteY130" fmla="*/ 370878 h 1240927"/>
                  <a:gd name="connsiteX131" fmla="*/ 1524873 w 1534710"/>
                  <a:gd name="connsiteY131" fmla="*/ 375394 h 1240927"/>
                  <a:gd name="connsiteX132" fmla="*/ 1534657 w 1534710"/>
                  <a:gd name="connsiteY132" fmla="*/ 390447 h 1240927"/>
                  <a:gd name="connsiteX133" fmla="*/ 1533905 w 1534710"/>
                  <a:gd name="connsiteY133" fmla="*/ 397973 h 1240927"/>
                  <a:gd name="connsiteX134" fmla="*/ 1531647 w 1534710"/>
                  <a:gd name="connsiteY134" fmla="*/ 413779 h 1240927"/>
                  <a:gd name="connsiteX135" fmla="*/ 1525626 w 1534710"/>
                  <a:gd name="connsiteY135" fmla="*/ 447647 h 1240927"/>
                  <a:gd name="connsiteX136" fmla="*/ 1518852 w 1534710"/>
                  <a:gd name="connsiteY136" fmla="*/ 486032 h 1240927"/>
                  <a:gd name="connsiteX137" fmla="*/ 1509821 w 1534710"/>
                  <a:gd name="connsiteY137" fmla="*/ 538717 h 1240927"/>
                  <a:gd name="connsiteX138" fmla="*/ 1497026 w 1534710"/>
                  <a:gd name="connsiteY138" fmla="*/ 615486 h 1240927"/>
                  <a:gd name="connsiteX139" fmla="*/ 1490252 w 1534710"/>
                  <a:gd name="connsiteY139" fmla="*/ 653870 h 1240927"/>
                  <a:gd name="connsiteX140" fmla="*/ 1489499 w 1534710"/>
                  <a:gd name="connsiteY140" fmla="*/ 659139 h 1240927"/>
                  <a:gd name="connsiteX141" fmla="*/ 1470683 w 1534710"/>
                  <a:gd name="connsiteY141" fmla="*/ 764508 h 1240927"/>
                  <a:gd name="connsiteX142" fmla="*/ 1458641 w 1534710"/>
                  <a:gd name="connsiteY142" fmla="*/ 832998 h 1240927"/>
                  <a:gd name="connsiteX143" fmla="*/ 1456383 w 1534710"/>
                  <a:gd name="connsiteY143" fmla="*/ 848051 h 1240927"/>
                  <a:gd name="connsiteX144" fmla="*/ 1446599 w 1534710"/>
                  <a:gd name="connsiteY144" fmla="*/ 900735 h 1240927"/>
                  <a:gd name="connsiteX145" fmla="*/ 1442083 w 1534710"/>
                  <a:gd name="connsiteY145" fmla="*/ 925573 h 1240927"/>
                  <a:gd name="connsiteX146" fmla="*/ 1438320 w 1534710"/>
                  <a:gd name="connsiteY146" fmla="*/ 946646 h 1240927"/>
                  <a:gd name="connsiteX147" fmla="*/ 1430041 w 1534710"/>
                  <a:gd name="connsiteY147" fmla="*/ 991805 h 1240927"/>
                  <a:gd name="connsiteX148" fmla="*/ 1426278 w 1534710"/>
                  <a:gd name="connsiteY148" fmla="*/ 1017394 h 1240927"/>
                  <a:gd name="connsiteX149" fmla="*/ 1425525 w 1534710"/>
                  <a:gd name="connsiteY149" fmla="*/ 1021910 h 1240927"/>
                  <a:gd name="connsiteX150" fmla="*/ 1414235 w 1534710"/>
                  <a:gd name="connsiteY150" fmla="*/ 1082874 h 1240927"/>
                  <a:gd name="connsiteX151" fmla="*/ 1405204 w 1534710"/>
                  <a:gd name="connsiteY151" fmla="*/ 1134053 h 1240927"/>
                  <a:gd name="connsiteX152" fmla="*/ 1404451 w 1534710"/>
                  <a:gd name="connsiteY152" fmla="*/ 1141580 h 1240927"/>
                  <a:gd name="connsiteX153" fmla="*/ 1399935 w 1534710"/>
                  <a:gd name="connsiteY153" fmla="*/ 1165664 h 1240927"/>
                  <a:gd name="connsiteX154" fmla="*/ 1393162 w 1534710"/>
                  <a:gd name="connsiteY154" fmla="*/ 1208565 h 1240927"/>
                  <a:gd name="connsiteX155" fmla="*/ 1388646 w 1534710"/>
                  <a:gd name="connsiteY155" fmla="*/ 1228886 h 1240927"/>
                  <a:gd name="connsiteX156" fmla="*/ 1376603 w 1534710"/>
                  <a:gd name="connsiteY156" fmla="*/ 1240928 h 1240927"/>
                  <a:gd name="connsiteX157" fmla="*/ 544938 w 1534710"/>
                  <a:gd name="connsiteY157" fmla="*/ 1186738 h 1240927"/>
                  <a:gd name="connsiteX158" fmla="*/ 556981 w 1534710"/>
                  <a:gd name="connsiteY158" fmla="*/ 1186738 h 1240927"/>
                  <a:gd name="connsiteX159" fmla="*/ 598376 w 1534710"/>
                  <a:gd name="connsiteY159" fmla="*/ 1185985 h 1240927"/>
                  <a:gd name="connsiteX160" fmla="*/ 620202 w 1534710"/>
                  <a:gd name="connsiteY160" fmla="*/ 1175448 h 1240927"/>
                  <a:gd name="connsiteX161" fmla="*/ 619450 w 1534710"/>
                  <a:gd name="connsiteY161" fmla="*/ 1151364 h 1240927"/>
                  <a:gd name="connsiteX162" fmla="*/ 603644 w 1534710"/>
                  <a:gd name="connsiteY162" fmla="*/ 1121259 h 1240927"/>
                  <a:gd name="connsiteX163" fmla="*/ 569775 w 1534710"/>
                  <a:gd name="connsiteY163" fmla="*/ 1061800 h 1240927"/>
                  <a:gd name="connsiteX164" fmla="*/ 547949 w 1534710"/>
                  <a:gd name="connsiteY164" fmla="*/ 1021910 h 1240927"/>
                  <a:gd name="connsiteX165" fmla="*/ 511822 w 1534710"/>
                  <a:gd name="connsiteY165" fmla="*/ 955678 h 1240927"/>
                  <a:gd name="connsiteX166" fmla="*/ 488491 w 1534710"/>
                  <a:gd name="connsiteY166" fmla="*/ 912778 h 1240927"/>
                  <a:gd name="connsiteX167" fmla="*/ 440322 w 1534710"/>
                  <a:gd name="connsiteY167" fmla="*/ 826977 h 1240927"/>
                  <a:gd name="connsiteX168" fmla="*/ 399679 w 1534710"/>
                  <a:gd name="connsiteY168" fmla="*/ 754724 h 1240927"/>
                  <a:gd name="connsiteX169" fmla="*/ 377853 w 1534710"/>
                  <a:gd name="connsiteY169" fmla="*/ 714834 h 1240927"/>
                  <a:gd name="connsiteX170" fmla="*/ 347747 w 1534710"/>
                  <a:gd name="connsiteY170" fmla="*/ 660644 h 1240927"/>
                  <a:gd name="connsiteX171" fmla="*/ 325168 w 1534710"/>
                  <a:gd name="connsiteY171" fmla="*/ 641828 h 1240927"/>
                  <a:gd name="connsiteX172" fmla="*/ 325168 w 1534710"/>
                  <a:gd name="connsiteY172" fmla="*/ 641828 h 1240927"/>
                  <a:gd name="connsiteX173" fmla="*/ 302589 w 1534710"/>
                  <a:gd name="connsiteY173" fmla="*/ 659139 h 1240927"/>
                  <a:gd name="connsiteX174" fmla="*/ 289042 w 1534710"/>
                  <a:gd name="connsiteY174" fmla="*/ 681718 h 1240927"/>
                  <a:gd name="connsiteX175" fmla="*/ 270226 w 1534710"/>
                  <a:gd name="connsiteY175" fmla="*/ 713329 h 1240927"/>
                  <a:gd name="connsiteX176" fmla="*/ 224315 w 1534710"/>
                  <a:gd name="connsiteY176" fmla="*/ 789345 h 1240927"/>
                  <a:gd name="connsiteX177" fmla="*/ 189693 w 1534710"/>
                  <a:gd name="connsiteY177" fmla="*/ 847298 h 1240927"/>
                  <a:gd name="connsiteX178" fmla="*/ 105398 w 1534710"/>
                  <a:gd name="connsiteY178" fmla="*/ 989547 h 1240927"/>
                  <a:gd name="connsiteX179" fmla="*/ 51961 w 1534710"/>
                  <a:gd name="connsiteY179" fmla="*/ 1078358 h 1240927"/>
                  <a:gd name="connsiteX180" fmla="*/ 16587 w 1534710"/>
                  <a:gd name="connsiteY180" fmla="*/ 1137064 h 1240927"/>
                  <a:gd name="connsiteX181" fmla="*/ 8307 w 1534710"/>
                  <a:gd name="connsiteY181" fmla="*/ 1173943 h 1240927"/>
                  <a:gd name="connsiteX182" fmla="*/ 43681 w 1534710"/>
                  <a:gd name="connsiteY182" fmla="*/ 1185985 h 1240927"/>
                  <a:gd name="connsiteX183" fmla="*/ 310115 w 1534710"/>
                  <a:gd name="connsiteY183" fmla="*/ 1185985 h 1240927"/>
                  <a:gd name="connsiteX184" fmla="*/ 310115 w 1534710"/>
                  <a:gd name="connsiteY184" fmla="*/ 1185985 h 1240927"/>
                  <a:gd name="connsiteX185" fmla="*/ 377100 w 1534710"/>
                  <a:gd name="connsiteY185" fmla="*/ 1185985 h 1240927"/>
                  <a:gd name="connsiteX186" fmla="*/ 542681 w 1534710"/>
                  <a:gd name="connsiteY186" fmla="*/ 1185985 h 1240927"/>
                  <a:gd name="connsiteX187" fmla="*/ 544938 w 1534710"/>
                  <a:gd name="connsiteY187" fmla="*/ 1186738 h 1240927"/>
                  <a:gd name="connsiteX188" fmla="*/ 921257 w 1534710"/>
                  <a:gd name="connsiteY188" fmla="*/ 1128785 h 1240927"/>
                  <a:gd name="connsiteX189" fmla="*/ 934052 w 1534710"/>
                  <a:gd name="connsiteY189" fmla="*/ 1132548 h 1240927"/>
                  <a:gd name="connsiteX190" fmla="*/ 937063 w 1534710"/>
                  <a:gd name="connsiteY190" fmla="*/ 1143838 h 1240927"/>
                  <a:gd name="connsiteX191" fmla="*/ 943837 w 1534710"/>
                  <a:gd name="connsiteY191" fmla="*/ 1154375 h 1240927"/>
                  <a:gd name="connsiteX192" fmla="*/ 944589 w 1534710"/>
                  <a:gd name="connsiteY192" fmla="*/ 1154375 h 1240927"/>
                  <a:gd name="connsiteX193" fmla="*/ 940073 w 1534710"/>
                  <a:gd name="connsiteY193" fmla="*/ 1152869 h 1240927"/>
                  <a:gd name="connsiteX194" fmla="*/ 949858 w 1534710"/>
                  <a:gd name="connsiteY194" fmla="*/ 1116743 h 1240927"/>
                  <a:gd name="connsiteX195" fmla="*/ 862552 w 1534710"/>
                  <a:gd name="connsiteY195" fmla="*/ 1116743 h 1240927"/>
                  <a:gd name="connsiteX196" fmla="*/ 845241 w 1534710"/>
                  <a:gd name="connsiteY196" fmla="*/ 1094163 h 1240927"/>
                  <a:gd name="connsiteX197" fmla="*/ 845241 w 1534710"/>
                  <a:gd name="connsiteY197" fmla="*/ 1056532 h 1240927"/>
                  <a:gd name="connsiteX198" fmla="*/ 769977 w 1534710"/>
                  <a:gd name="connsiteY198" fmla="*/ 1056532 h 1240927"/>
                  <a:gd name="connsiteX199" fmla="*/ 746645 w 1534710"/>
                  <a:gd name="connsiteY199" fmla="*/ 1056532 h 1240927"/>
                  <a:gd name="connsiteX200" fmla="*/ 711271 w 1534710"/>
                  <a:gd name="connsiteY200" fmla="*/ 1056532 h 1240927"/>
                  <a:gd name="connsiteX201" fmla="*/ 575797 w 1534710"/>
                  <a:gd name="connsiteY201" fmla="*/ 1056532 h 1240927"/>
                  <a:gd name="connsiteX202" fmla="*/ 576549 w 1534710"/>
                  <a:gd name="connsiteY202" fmla="*/ 1058037 h 1240927"/>
                  <a:gd name="connsiteX203" fmla="*/ 609665 w 1534710"/>
                  <a:gd name="connsiteY203" fmla="*/ 1116743 h 1240927"/>
                  <a:gd name="connsiteX204" fmla="*/ 617944 w 1534710"/>
                  <a:gd name="connsiteY204" fmla="*/ 1131043 h 1240927"/>
                  <a:gd name="connsiteX205" fmla="*/ 617944 w 1534710"/>
                  <a:gd name="connsiteY205" fmla="*/ 1128785 h 1240927"/>
                  <a:gd name="connsiteX206" fmla="*/ 758688 w 1534710"/>
                  <a:gd name="connsiteY206" fmla="*/ 1128785 h 1240927"/>
                  <a:gd name="connsiteX207" fmla="*/ 921257 w 1534710"/>
                  <a:gd name="connsiteY207" fmla="*/ 1128785 h 1240927"/>
                  <a:gd name="connsiteX208" fmla="*/ 921257 w 1534710"/>
                  <a:gd name="connsiteY208" fmla="*/ 1128785 h 1240927"/>
                  <a:gd name="connsiteX209" fmla="*/ 853520 w 1534710"/>
                  <a:gd name="connsiteY209" fmla="*/ 957936 h 1240927"/>
                  <a:gd name="connsiteX210" fmla="*/ 853520 w 1534710"/>
                  <a:gd name="connsiteY210" fmla="*/ 993310 h 1240927"/>
                  <a:gd name="connsiteX211" fmla="*/ 853520 w 1534710"/>
                  <a:gd name="connsiteY211" fmla="*/ 1094916 h 1240927"/>
                  <a:gd name="connsiteX212" fmla="*/ 863304 w 1534710"/>
                  <a:gd name="connsiteY212" fmla="*/ 1109969 h 1240927"/>
                  <a:gd name="connsiteX213" fmla="*/ 952868 w 1534710"/>
                  <a:gd name="connsiteY213" fmla="*/ 1109969 h 1240927"/>
                  <a:gd name="connsiteX214" fmla="*/ 968674 w 1534710"/>
                  <a:gd name="connsiteY214" fmla="*/ 1038468 h 1240927"/>
                  <a:gd name="connsiteX215" fmla="*/ 977705 w 1534710"/>
                  <a:gd name="connsiteY215" fmla="*/ 988042 h 1240927"/>
                  <a:gd name="connsiteX216" fmla="*/ 988995 w 1534710"/>
                  <a:gd name="connsiteY216" fmla="*/ 925573 h 1240927"/>
                  <a:gd name="connsiteX217" fmla="*/ 989748 w 1534710"/>
                  <a:gd name="connsiteY217" fmla="*/ 920304 h 1240927"/>
                  <a:gd name="connsiteX218" fmla="*/ 998027 w 1534710"/>
                  <a:gd name="connsiteY218" fmla="*/ 873641 h 1240927"/>
                  <a:gd name="connsiteX219" fmla="*/ 1006306 w 1534710"/>
                  <a:gd name="connsiteY219" fmla="*/ 830740 h 1240927"/>
                  <a:gd name="connsiteX220" fmla="*/ 1010821 w 1534710"/>
                  <a:gd name="connsiteY220" fmla="*/ 805150 h 1240927"/>
                  <a:gd name="connsiteX221" fmla="*/ 1011574 w 1534710"/>
                  <a:gd name="connsiteY221" fmla="*/ 801387 h 1240927"/>
                  <a:gd name="connsiteX222" fmla="*/ 903947 w 1534710"/>
                  <a:gd name="connsiteY222" fmla="*/ 801387 h 1240927"/>
                  <a:gd name="connsiteX223" fmla="*/ 870831 w 1534710"/>
                  <a:gd name="connsiteY223" fmla="*/ 801387 h 1240927"/>
                  <a:gd name="connsiteX224" fmla="*/ 854273 w 1534710"/>
                  <a:gd name="connsiteY224" fmla="*/ 817945 h 1240927"/>
                  <a:gd name="connsiteX225" fmla="*/ 854273 w 1534710"/>
                  <a:gd name="connsiteY225" fmla="*/ 915788 h 1240927"/>
                  <a:gd name="connsiteX226" fmla="*/ 853520 w 1534710"/>
                  <a:gd name="connsiteY226" fmla="*/ 957936 h 1240927"/>
                  <a:gd name="connsiteX227" fmla="*/ 853520 w 1534710"/>
                  <a:gd name="connsiteY227" fmla="*/ 957936 h 1240927"/>
                  <a:gd name="connsiteX228" fmla="*/ 327426 w 1534710"/>
                  <a:gd name="connsiteY228" fmla="*/ 635054 h 1240927"/>
                  <a:gd name="connsiteX229" fmla="*/ 355274 w 1534710"/>
                  <a:gd name="connsiteY229" fmla="*/ 657633 h 1240927"/>
                  <a:gd name="connsiteX230" fmla="*/ 385379 w 1534710"/>
                  <a:gd name="connsiteY230" fmla="*/ 711823 h 1240927"/>
                  <a:gd name="connsiteX231" fmla="*/ 407206 w 1534710"/>
                  <a:gd name="connsiteY231" fmla="*/ 751713 h 1240927"/>
                  <a:gd name="connsiteX232" fmla="*/ 447848 w 1534710"/>
                  <a:gd name="connsiteY232" fmla="*/ 823966 h 1240927"/>
                  <a:gd name="connsiteX233" fmla="*/ 496017 w 1534710"/>
                  <a:gd name="connsiteY233" fmla="*/ 909767 h 1240927"/>
                  <a:gd name="connsiteX234" fmla="*/ 519349 w 1534710"/>
                  <a:gd name="connsiteY234" fmla="*/ 952668 h 1240927"/>
                  <a:gd name="connsiteX235" fmla="*/ 555475 w 1534710"/>
                  <a:gd name="connsiteY235" fmla="*/ 1018147 h 1240927"/>
                  <a:gd name="connsiteX236" fmla="*/ 572786 w 1534710"/>
                  <a:gd name="connsiteY236" fmla="*/ 1049005 h 1240927"/>
                  <a:gd name="connsiteX237" fmla="*/ 712024 w 1534710"/>
                  <a:gd name="connsiteY237" fmla="*/ 1049005 h 1240927"/>
                  <a:gd name="connsiteX238" fmla="*/ 747398 w 1534710"/>
                  <a:gd name="connsiteY238" fmla="*/ 1049005 h 1240927"/>
                  <a:gd name="connsiteX239" fmla="*/ 770730 w 1534710"/>
                  <a:gd name="connsiteY239" fmla="*/ 1049005 h 1240927"/>
                  <a:gd name="connsiteX240" fmla="*/ 845994 w 1534710"/>
                  <a:gd name="connsiteY240" fmla="*/ 1049005 h 1240927"/>
                  <a:gd name="connsiteX241" fmla="*/ 845994 w 1534710"/>
                  <a:gd name="connsiteY241" fmla="*/ 992557 h 1240927"/>
                  <a:gd name="connsiteX242" fmla="*/ 845994 w 1534710"/>
                  <a:gd name="connsiteY242" fmla="*/ 949657 h 1240927"/>
                  <a:gd name="connsiteX243" fmla="*/ 845994 w 1534710"/>
                  <a:gd name="connsiteY243" fmla="*/ 914283 h 1240927"/>
                  <a:gd name="connsiteX244" fmla="*/ 845994 w 1534710"/>
                  <a:gd name="connsiteY244" fmla="*/ 816440 h 1240927"/>
                  <a:gd name="connsiteX245" fmla="*/ 870078 w 1534710"/>
                  <a:gd name="connsiteY245" fmla="*/ 792356 h 1240927"/>
                  <a:gd name="connsiteX246" fmla="*/ 870831 w 1534710"/>
                  <a:gd name="connsiteY246" fmla="*/ 792356 h 1240927"/>
                  <a:gd name="connsiteX247" fmla="*/ 903947 w 1534710"/>
                  <a:gd name="connsiteY247" fmla="*/ 792356 h 1240927"/>
                  <a:gd name="connsiteX248" fmla="*/ 1013079 w 1534710"/>
                  <a:gd name="connsiteY248" fmla="*/ 792356 h 1240927"/>
                  <a:gd name="connsiteX249" fmla="*/ 1013079 w 1534710"/>
                  <a:gd name="connsiteY249" fmla="*/ 790098 h 1240927"/>
                  <a:gd name="connsiteX250" fmla="*/ 1022111 w 1534710"/>
                  <a:gd name="connsiteY250" fmla="*/ 736660 h 1240927"/>
                  <a:gd name="connsiteX251" fmla="*/ 1030390 w 1534710"/>
                  <a:gd name="connsiteY251" fmla="*/ 689997 h 1240927"/>
                  <a:gd name="connsiteX252" fmla="*/ 1040927 w 1534710"/>
                  <a:gd name="connsiteY252" fmla="*/ 635807 h 1240927"/>
                  <a:gd name="connsiteX253" fmla="*/ 1043937 w 1534710"/>
                  <a:gd name="connsiteY253" fmla="*/ 617744 h 1240927"/>
                  <a:gd name="connsiteX254" fmla="*/ 1055980 w 1534710"/>
                  <a:gd name="connsiteY254" fmla="*/ 550759 h 1240927"/>
                  <a:gd name="connsiteX255" fmla="*/ 1061248 w 1534710"/>
                  <a:gd name="connsiteY255" fmla="*/ 521406 h 1240927"/>
                  <a:gd name="connsiteX256" fmla="*/ 1051464 w 1534710"/>
                  <a:gd name="connsiteY256" fmla="*/ 521406 h 1240927"/>
                  <a:gd name="connsiteX257" fmla="*/ 1011574 w 1534710"/>
                  <a:gd name="connsiteY257" fmla="*/ 521406 h 1240927"/>
                  <a:gd name="connsiteX258" fmla="*/ 759440 w 1534710"/>
                  <a:gd name="connsiteY258" fmla="*/ 521406 h 1240927"/>
                  <a:gd name="connsiteX259" fmla="*/ 739872 w 1534710"/>
                  <a:gd name="connsiteY259" fmla="*/ 522158 h 1240927"/>
                  <a:gd name="connsiteX260" fmla="*/ 739119 w 1534710"/>
                  <a:gd name="connsiteY260" fmla="*/ 514632 h 1240927"/>
                  <a:gd name="connsiteX261" fmla="*/ 759440 w 1534710"/>
                  <a:gd name="connsiteY261" fmla="*/ 513879 h 1240927"/>
                  <a:gd name="connsiteX262" fmla="*/ 1011574 w 1534710"/>
                  <a:gd name="connsiteY262" fmla="*/ 513879 h 1240927"/>
                  <a:gd name="connsiteX263" fmla="*/ 1051464 w 1534710"/>
                  <a:gd name="connsiteY263" fmla="*/ 513879 h 1240927"/>
                  <a:gd name="connsiteX264" fmla="*/ 1062753 w 1534710"/>
                  <a:gd name="connsiteY264" fmla="*/ 513879 h 1240927"/>
                  <a:gd name="connsiteX265" fmla="*/ 1066517 w 1534710"/>
                  <a:gd name="connsiteY265" fmla="*/ 492053 h 1240927"/>
                  <a:gd name="connsiteX266" fmla="*/ 1077054 w 1534710"/>
                  <a:gd name="connsiteY266" fmla="*/ 434100 h 1240927"/>
                  <a:gd name="connsiteX267" fmla="*/ 1080817 w 1534710"/>
                  <a:gd name="connsiteY267" fmla="*/ 413779 h 1240927"/>
                  <a:gd name="connsiteX268" fmla="*/ 1019853 w 1534710"/>
                  <a:gd name="connsiteY268" fmla="*/ 362599 h 1240927"/>
                  <a:gd name="connsiteX269" fmla="*/ 946095 w 1534710"/>
                  <a:gd name="connsiteY269" fmla="*/ 300130 h 1240927"/>
                  <a:gd name="connsiteX270" fmla="*/ 884378 w 1534710"/>
                  <a:gd name="connsiteY270" fmla="*/ 246693 h 1240927"/>
                  <a:gd name="connsiteX271" fmla="*/ 803846 w 1534710"/>
                  <a:gd name="connsiteY271" fmla="*/ 176698 h 1240927"/>
                  <a:gd name="connsiteX272" fmla="*/ 754924 w 1534710"/>
                  <a:gd name="connsiteY272" fmla="*/ 175945 h 1240927"/>
                  <a:gd name="connsiteX273" fmla="*/ 639771 w 1534710"/>
                  <a:gd name="connsiteY273" fmla="*/ 270777 h 1240927"/>
                  <a:gd name="connsiteX274" fmla="*/ 556981 w 1534710"/>
                  <a:gd name="connsiteY274" fmla="*/ 339267 h 1240927"/>
                  <a:gd name="connsiteX275" fmla="*/ 477201 w 1534710"/>
                  <a:gd name="connsiteY275" fmla="*/ 405500 h 1240927"/>
                  <a:gd name="connsiteX276" fmla="*/ 430537 w 1534710"/>
                  <a:gd name="connsiteY276" fmla="*/ 454421 h 1240927"/>
                  <a:gd name="connsiteX277" fmla="*/ 380863 w 1534710"/>
                  <a:gd name="connsiteY277" fmla="*/ 506353 h 1240927"/>
                  <a:gd name="connsiteX278" fmla="*/ 376348 w 1534710"/>
                  <a:gd name="connsiteY278" fmla="*/ 514632 h 1240927"/>
                  <a:gd name="connsiteX279" fmla="*/ 383121 w 1534710"/>
                  <a:gd name="connsiteY279" fmla="*/ 516137 h 1240927"/>
                  <a:gd name="connsiteX280" fmla="*/ 383874 w 1534710"/>
                  <a:gd name="connsiteY280" fmla="*/ 516137 h 1240927"/>
                  <a:gd name="connsiteX281" fmla="*/ 395163 w 1534710"/>
                  <a:gd name="connsiteY281" fmla="*/ 515385 h 1240927"/>
                  <a:gd name="connsiteX282" fmla="*/ 695466 w 1534710"/>
                  <a:gd name="connsiteY282" fmla="*/ 515385 h 1240927"/>
                  <a:gd name="connsiteX283" fmla="*/ 695466 w 1534710"/>
                  <a:gd name="connsiteY283" fmla="*/ 522911 h 1240927"/>
                  <a:gd name="connsiteX284" fmla="*/ 395163 w 1534710"/>
                  <a:gd name="connsiteY284" fmla="*/ 522911 h 1240927"/>
                  <a:gd name="connsiteX285" fmla="*/ 384627 w 1534710"/>
                  <a:gd name="connsiteY285" fmla="*/ 523664 h 1240927"/>
                  <a:gd name="connsiteX286" fmla="*/ 383874 w 1534710"/>
                  <a:gd name="connsiteY286" fmla="*/ 523664 h 1240927"/>
                  <a:gd name="connsiteX287" fmla="*/ 368821 w 1534710"/>
                  <a:gd name="connsiteY287" fmla="*/ 516890 h 1240927"/>
                  <a:gd name="connsiteX288" fmla="*/ 375595 w 1534710"/>
                  <a:gd name="connsiteY288" fmla="*/ 500332 h 1240927"/>
                  <a:gd name="connsiteX289" fmla="*/ 424516 w 1534710"/>
                  <a:gd name="connsiteY289" fmla="*/ 449153 h 1240927"/>
                  <a:gd name="connsiteX290" fmla="*/ 471933 w 1534710"/>
                  <a:gd name="connsiteY290" fmla="*/ 398726 h 1240927"/>
                  <a:gd name="connsiteX291" fmla="*/ 551712 w 1534710"/>
                  <a:gd name="connsiteY291" fmla="*/ 332494 h 1240927"/>
                  <a:gd name="connsiteX292" fmla="*/ 634502 w 1534710"/>
                  <a:gd name="connsiteY292" fmla="*/ 264004 h 1240927"/>
                  <a:gd name="connsiteX293" fmla="*/ 749656 w 1534710"/>
                  <a:gd name="connsiteY293" fmla="*/ 169171 h 1240927"/>
                  <a:gd name="connsiteX294" fmla="*/ 808362 w 1534710"/>
                  <a:gd name="connsiteY294" fmla="*/ 169924 h 1240927"/>
                  <a:gd name="connsiteX295" fmla="*/ 889647 w 1534710"/>
                  <a:gd name="connsiteY295" fmla="*/ 239919 h 1240927"/>
                  <a:gd name="connsiteX296" fmla="*/ 951363 w 1534710"/>
                  <a:gd name="connsiteY296" fmla="*/ 293356 h 1240927"/>
                  <a:gd name="connsiteX297" fmla="*/ 1025122 w 1534710"/>
                  <a:gd name="connsiteY297" fmla="*/ 355825 h 1240927"/>
                  <a:gd name="connsiteX298" fmla="*/ 1083075 w 1534710"/>
                  <a:gd name="connsiteY298" fmla="*/ 403994 h 1240927"/>
                  <a:gd name="connsiteX299" fmla="*/ 1095870 w 1534710"/>
                  <a:gd name="connsiteY299" fmla="*/ 324215 h 1240927"/>
                  <a:gd name="connsiteX300" fmla="*/ 1102643 w 1534710"/>
                  <a:gd name="connsiteY300" fmla="*/ 281314 h 1240927"/>
                  <a:gd name="connsiteX301" fmla="*/ 1075548 w 1534710"/>
                  <a:gd name="connsiteY301" fmla="*/ 257230 h 1240927"/>
                  <a:gd name="connsiteX302" fmla="*/ 1038669 w 1534710"/>
                  <a:gd name="connsiteY302" fmla="*/ 224866 h 1240927"/>
                  <a:gd name="connsiteX303" fmla="*/ 1001037 w 1534710"/>
                  <a:gd name="connsiteY303" fmla="*/ 191750 h 1240927"/>
                  <a:gd name="connsiteX304" fmla="*/ 921257 w 1534710"/>
                  <a:gd name="connsiteY304" fmla="*/ 121755 h 1240927"/>
                  <a:gd name="connsiteX305" fmla="*/ 912978 w 1534710"/>
                  <a:gd name="connsiteY305" fmla="*/ 114981 h 1240927"/>
                  <a:gd name="connsiteX306" fmla="*/ 807609 w 1534710"/>
                  <a:gd name="connsiteY306" fmla="*/ 21654 h 1240927"/>
                  <a:gd name="connsiteX307" fmla="*/ 795567 w 1534710"/>
                  <a:gd name="connsiteY307" fmla="*/ 12622 h 1240927"/>
                  <a:gd name="connsiteX308" fmla="*/ 790298 w 1534710"/>
                  <a:gd name="connsiteY308" fmla="*/ 8859 h 1240927"/>
                  <a:gd name="connsiteX309" fmla="*/ 773740 w 1534710"/>
                  <a:gd name="connsiteY309" fmla="*/ 9612 h 1240927"/>
                  <a:gd name="connsiteX310" fmla="*/ 758688 w 1534710"/>
                  <a:gd name="connsiteY310" fmla="*/ 21654 h 1240927"/>
                  <a:gd name="connsiteX311" fmla="*/ 746645 w 1534710"/>
                  <a:gd name="connsiteY311" fmla="*/ 30686 h 1240927"/>
                  <a:gd name="connsiteX312" fmla="*/ 666866 w 1534710"/>
                  <a:gd name="connsiteY312" fmla="*/ 98423 h 1240927"/>
                  <a:gd name="connsiteX313" fmla="*/ 528380 w 1534710"/>
                  <a:gd name="connsiteY313" fmla="*/ 215835 h 1240927"/>
                  <a:gd name="connsiteX314" fmla="*/ 415485 w 1534710"/>
                  <a:gd name="connsiteY314" fmla="*/ 309915 h 1240927"/>
                  <a:gd name="connsiteX315" fmla="*/ 358284 w 1534710"/>
                  <a:gd name="connsiteY315" fmla="*/ 357331 h 1240927"/>
                  <a:gd name="connsiteX316" fmla="*/ 344737 w 1534710"/>
                  <a:gd name="connsiteY316" fmla="*/ 368620 h 1240927"/>
                  <a:gd name="connsiteX317" fmla="*/ 247646 w 1534710"/>
                  <a:gd name="connsiteY317" fmla="*/ 449153 h 1240927"/>
                  <a:gd name="connsiteX318" fmla="*/ 213025 w 1534710"/>
                  <a:gd name="connsiteY318" fmla="*/ 478505 h 1240927"/>
                  <a:gd name="connsiteX319" fmla="*/ 194209 w 1534710"/>
                  <a:gd name="connsiteY319" fmla="*/ 494311 h 1240927"/>
                  <a:gd name="connsiteX320" fmla="*/ 188188 w 1534710"/>
                  <a:gd name="connsiteY320" fmla="*/ 505600 h 1240927"/>
                  <a:gd name="connsiteX321" fmla="*/ 200983 w 1534710"/>
                  <a:gd name="connsiteY321" fmla="*/ 511622 h 1240927"/>
                  <a:gd name="connsiteX322" fmla="*/ 209262 w 1534710"/>
                  <a:gd name="connsiteY322" fmla="*/ 511622 h 1240927"/>
                  <a:gd name="connsiteX323" fmla="*/ 238615 w 1534710"/>
                  <a:gd name="connsiteY323" fmla="*/ 511622 h 1240927"/>
                  <a:gd name="connsiteX324" fmla="*/ 303342 w 1534710"/>
                  <a:gd name="connsiteY324" fmla="*/ 511622 h 1240927"/>
                  <a:gd name="connsiteX325" fmla="*/ 328931 w 1534710"/>
                  <a:gd name="connsiteY325" fmla="*/ 536459 h 1240927"/>
                  <a:gd name="connsiteX326" fmla="*/ 328931 w 1534710"/>
                  <a:gd name="connsiteY326" fmla="*/ 567317 h 1240927"/>
                  <a:gd name="connsiteX327" fmla="*/ 327426 w 1534710"/>
                  <a:gd name="connsiteY327" fmla="*/ 635054 h 124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Lst>
                <a:rect l="l" t="t" r="r" b="b"/>
                <a:pathLst>
                  <a:path w="1534710" h="1240927">
                    <a:moveTo>
                      <a:pt x="1376603" y="1240928"/>
                    </a:moveTo>
                    <a:cubicBezTo>
                      <a:pt x="1374346" y="1240928"/>
                      <a:pt x="1372088" y="1240175"/>
                      <a:pt x="1369830" y="1239423"/>
                    </a:cubicBezTo>
                    <a:cubicBezTo>
                      <a:pt x="1357788" y="1235659"/>
                      <a:pt x="1344993" y="1233402"/>
                      <a:pt x="1332198" y="1231896"/>
                    </a:cubicBezTo>
                    <a:cubicBezTo>
                      <a:pt x="1326177" y="1231144"/>
                      <a:pt x="1320156" y="1230391"/>
                      <a:pt x="1314135" y="1228886"/>
                    </a:cubicBezTo>
                    <a:cubicBezTo>
                      <a:pt x="1302092" y="1226628"/>
                      <a:pt x="1290803" y="1224370"/>
                      <a:pt x="1278761" y="1222112"/>
                    </a:cubicBezTo>
                    <a:cubicBezTo>
                      <a:pt x="1246397" y="1216091"/>
                      <a:pt x="1212528" y="1209317"/>
                      <a:pt x="1180165" y="1204049"/>
                    </a:cubicBezTo>
                    <a:cubicBezTo>
                      <a:pt x="1162854" y="1201038"/>
                      <a:pt x="1144791" y="1198028"/>
                      <a:pt x="1127480" y="1195017"/>
                    </a:cubicBezTo>
                    <a:cubicBezTo>
                      <a:pt x="1109417" y="1192006"/>
                      <a:pt x="1090601" y="1188243"/>
                      <a:pt x="1072538" y="1185233"/>
                    </a:cubicBezTo>
                    <a:cubicBezTo>
                      <a:pt x="1043937" y="1180717"/>
                      <a:pt x="1015337" y="1175448"/>
                      <a:pt x="988242" y="1170180"/>
                    </a:cubicBezTo>
                    <a:cubicBezTo>
                      <a:pt x="973190" y="1167169"/>
                      <a:pt x="958889" y="1164159"/>
                      <a:pt x="943837" y="1161901"/>
                    </a:cubicBezTo>
                    <a:cubicBezTo>
                      <a:pt x="929536" y="1159643"/>
                      <a:pt x="930289" y="1147601"/>
                      <a:pt x="930289" y="1143838"/>
                    </a:cubicBezTo>
                    <a:cubicBezTo>
                      <a:pt x="930289" y="1140827"/>
                      <a:pt x="930289" y="1139322"/>
                      <a:pt x="928784" y="1138569"/>
                    </a:cubicBezTo>
                    <a:cubicBezTo>
                      <a:pt x="928031" y="1137817"/>
                      <a:pt x="925021" y="1137064"/>
                      <a:pt x="922010" y="1137064"/>
                    </a:cubicBezTo>
                    <a:cubicBezTo>
                      <a:pt x="922010" y="1137064"/>
                      <a:pt x="922010" y="1137064"/>
                      <a:pt x="922010" y="1137064"/>
                    </a:cubicBezTo>
                    <a:cubicBezTo>
                      <a:pt x="882120" y="1137064"/>
                      <a:pt x="820404" y="1137064"/>
                      <a:pt x="760193" y="1137064"/>
                    </a:cubicBezTo>
                    <a:cubicBezTo>
                      <a:pt x="708261" y="1137064"/>
                      <a:pt x="657834" y="1137064"/>
                      <a:pt x="621708" y="1137064"/>
                    </a:cubicBezTo>
                    <a:cubicBezTo>
                      <a:pt x="623213" y="1140827"/>
                      <a:pt x="625471" y="1144590"/>
                      <a:pt x="626976" y="1148354"/>
                    </a:cubicBezTo>
                    <a:cubicBezTo>
                      <a:pt x="632244" y="1160396"/>
                      <a:pt x="632244" y="1170933"/>
                      <a:pt x="626976" y="1179964"/>
                    </a:cubicBezTo>
                    <a:cubicBezTo>
                      <a:pt x="621708" y="1188243"/>
                      <a:pt x="611923" y="1193512"/>
                      <a:pt x="599128" y="1194264"/>
                    </a:cubicBezTo>
                    <a:cubicBezTo>
                      <a:pt x="585581" y="1195017"/>
                      <a:pt x="571281" y="1195017"/>
                      <a:pt x="557733" y="1195017"/>
                    </a:cubicBezTo>
                    <a:cubicBezTo>
                      <a:pt x="553217" y="1195017"/>
                      <a:pt x="549454" y="1195017"/>
                      <a:pt x="544938" y="1195017"/>
                    </a:cubicBezTo>
                    <a:cubicBezTo>
                      <a:pt x="489996" y="1195017"/>
                      <a:pt x="435053" y="1195017"/>
                      <a:pt x="379358" y="1195017"/>
                    </a:cubicBezTo>
                    <a:lnTo>
                      <a:pt x="319147" y="1195017"/>
                    </a:lnTo>
                    <a:lnTo>
                      <a:pt x="315384" y="1195017"/>
                    </a:lnTo>
                    <a:lnTo>
                      <a:pt x="45187" y="1195017"/>
                    </a:lnTo>
                    <a:cubicBezTo>
                      <a:pt x="23360" y="1195017"/>
                      <a:pt x="9060" y="1189749"/>
                      <a:pt x="3039" y="1179212"/>
                    </a:cubicBezTo>
                    <a:cubicBezTo>
                      <a:pt x="-2982" y="1168675"/>
                      <a:pt x="28" y="1153622"/>
                      <a:pt x="11318" y="1134806"/>
                    </a:cubicBezTo>
                    <a:cubicBezTo>
                      <a:pt x="23360" y="1115237"/>
                      <a:pt x="34650" y="1095669"/>
                      <a:pt x="46692" y="1076100"/>
                    </a:cubicBezTo>
                    <a:cubicBezTo>
                      <a:pt x="64755" y="1046747"/>
                      <a:pt x="82819" y="1017394"/>
                      <a:pt x="100129" y="987289"/>
                    </a:cubicBezTo>
                    <a:cubicBezTo>
                      <a:pt x="124966" y="944389"/>
                      <a:pt x="151309" y="899230"/>
                      <a:pt x="184425" y="845040"/>
                    </a:cubicBezTo>
                    <a:cubicBezTo>
                      <a:pt x="196467" y="826224"/>
                      <a:pt x="207757" y="805903"/>
                      <a:pt x="219046" y="787087"/>
                    </a:cubicBezTo>
                    <a:cubicBezTo>
                      <a:pt x="234099" y="762250"/>
                      <a:pt x="249152" y="735908"/>
                      <a:pt x="264957" y="711071"/>
                    </a:cubicBezTo>
                    <a:cubicBezTo>
                      <a:pt x="271731" y="700534"/>
                      <a:pt x="277752" y="689997"/>
                      <a:pt x="283773" y="679460"/>
                    </a:cubicBezTo>
                    <a:cubicBezTo>
                      <a:pt x="288289" y="671934"/>
                      <a:pt x="292805" y="664407"/>
                      <a:pt x="297321" y="656881"/>
                    </a:cubicBezTo>
                    <a:cubicBezTo>
                      <a:pt x="305600" y="643333"/>
                      <a:pt x="313879" y="638065"/>
                      <a:pt x="320652" y="636559"/>
                    </a:cubicBezTo>
                    <a:cubicBezTo>
                      <a:pt x="319900" y="618496"/>
                      <a:pt x="320652" y="592906"/>
                      <a:pt x="320652" y="570327"/>
                    </a:cubicBezTo>
                    <a:cubicBezTo>
                      <a:pt x="320652" y="559038"/>
                      <a:pt x="320652" y="547748"/>
                      <a:pt x="320652" y="539469"/>
                    </a:cubicBezTo>
                    <a:cubicBezTo>
                      <a:pt x="320652" y="522158"/>
                      <a:pt x="320652" y="522158"/>
                      <a:pt x="302589" y="522158"/>
                    </a:cubicBezTo>
                    <a:cubicBezTo>
                      <a:pt x="280762" y="522158"/>
                      <a:pt x="258936" y="522158"/>
                      <a:pt x="237862" y="522158"/>
                    </a:cubicBezTo>
                    <a:lnTo>
                      <a:pt x="208509" y="522158"/>
                    </a:lnTo>
                    <a:cubicBezTo>
                      <a:pt x="205499" y="522158"/>
                      <a:pt x="203241" y="522158"/>
                      <a:pt x="200230" y="522158"/>
                    </a:cubicBezTo>
                    <a:cubicBezTo>
                      <a:pt x="194209" y="522158"/>
                      <a:pt x="183672" y="522158"/>
                      <a:pt x="180662" y="510869"/>
                    </a:cubicBezTo>
                    <a:cubicBezTo>
                      <a:pt x="177651" y="501837"/>
                      <a:pt x="184425" y="495816"/>
                      <a:pt x="188941" y="492053"/>
                    </a:cubicBezTo>
                    <a:cubicBezTo>
                      <a:pt x="194962" y="486784"/>
                      <a:pt x="201735" y="481516"/>
                      <a:pt x="207757" y="475495"/>
                    </a:cubicBezTo>
                    <a:cubicBezTo>
                      <a:pt x="219046" y="465711"/>
                      <a:pt x="231088" y="455174"/>
                      <a:pt x="242378" y="446142"/>
                    </a:cubicBezTo>
                    <a:cubicBezTo>
                      <a:pt x="274741" y="419047"/>
                      <a:pt x="307105" y="391952"/>
                      <a:pt x="339468" y="365610"/>
                    </a:cubicBezTo>
                    <a:lnTo>
                      <a:pt x="353016" y="354320"/>
                    </a:lnTo>
                    <a:cubicBezTo>
                      <a:pt x="371832" y="338515"/>
                      <a:pt x="391400" y="322709"/>
                      <a:pt x="410216" y="306904"/>
                    </a:cubicBezTo>
                    <a:cubicBezTo>
                      <a:pt x="447096" y="276046"/>
                      <a:pt x="486233" y="244435"/>
                      <a:pt x="523112" y="212824"/>
                    </a:cubicBezTo>
                    <a:cubicBezTo>
                      <a:pt x="569775" y="173687"/>
                      <a:pt x="615686" y="134550"/>
                      <a:pt x="661597" y="95413"/>
                    </a:cubicBezTo>
                    <a:cubicBezTo>
                      <a:pt x="687940" y="72833"/>
                      <a:pt x="715035" y="50254"/>
                      <a:pt x="741377" y="27675"/>
                    </a:cubicBezTo>
                    <a:cubicBezTo>
                      <a:pt x="745140" y="24665"/>
                      <a:pt x="749656" y="20901"/>
                      <a:pt x="753419" y="17891"/>
                    </a:cubicBezTo>
                    <a:cubicBezTo>
                      <a:pt x="757935" y="14128"/>
                      <a:pt x="763203" y="10364"/>
                      <a:pt x="767719" y="5849"/>
                    </a:cubicBezTo>
                    <a:cubicBezTo>
                      <a:pt x="775998" y="-1678"/>
                      <a:pt x="785030" y="-1678"/>
                      <a:pt x="793309" y="4343"/>
                    </a:cubicBezTo>
                    <a:cubicBezTo>
                      <a:pt x="794814" y="5849"/>
                      <a:pt x="796320" y="6601"/>
                      <a:pt x="797825" y="8107"/>
                    </a:cubicBezTo>
                    <a:cubicBezTo>
                      <a:pt x="802341" y="11117"/>
                      <a:pt x="806104" y="14128"/>
                      <a:pt x="810620" y="17891"/>
                    </a:cubicBezTo>
                    <a:cubicBezTo>
                      <a:pt x="844488" y="50254"/>
                      <a:pt x="880615" y="81112"/>
                      <a:pt x="915236" y="111218"/>
                    </a:cubicBezTo>
                    <a:lnTo>
                      <a:pt x="923515" y="117992"/>
                    </a:lnTo>
                    <a:cubicBezTo>
                      <a:pt x="950610" y="141324"/>
                      <a:pt x="976953" y="165408"/>
                      <a:pt x="1003295" y="187987"/>
                    </a:cubicBezTo>
                    <a:cubicBezTo>
                      <a:pt x="1016090" y="199277"/>
                      <a:pt x="1028132" y="210566"/>
                      <a:pt x="1040927" y="221103"/>
                    </a:cubicBezTo>
                    <a:lnTo>
                      <a:pt x="1077806" y="253467"/>
                    </a:lnTo>
                    <a:cubicBezTo>
                      <a:pt x="1092859" y="267014"/>
                      <a:pt x="1107912" y="279809"/>
                      <a:pt x="1122964" y="293356"/>
                    </a:cubicBezTo>
                    <a:cubicBezTo>
                      <a:pt x="1133501" y="303141"/>
                      <a:pt x="1147802" y="305399"/>
                      <a:pt x="1160596" y="307657"/>
                    </a:cubicBezTo>
                    <a:cubicBezTo>
                      <a:pt x="1192207" y="312925"/>
                      <a:pt x="1217797" y="317441"/>
                      <a:pt x="1241881" y="322709"/>
                    </a:cubicBezTo>
                    <a:cubicBezTo>
                      <a:pt x="1259945" y="326473"/>
                      <a:pt x="1278761" y="329483"/>
                      <a:pt x="1293061" y="330988"/>
                    </a:cubicBezTo>
                    <a:cubicBezTo>
                      <a:pt x="1308866" y="333246"/>
                      <a:pt x="1323919" y="336257"/>
                      <a:pt x="1338972" y="339267"/>
                    </a:cubicBezTo>
                    <a:cubicBezTo>
                      <a:pt x="1359293" y="343783"/>
                      <a:pt x="1379614" y="347546"/>
                      <a:pt x="1400688" y="349804"/>
                    </a:cubicBezTo>
                    <a:lnTo>
                      <a:pt x="1399935" y="357331"/>
                    </a:lnTo>
                    <a:cubicBezTo>
                      <a:pt x="1378861" y="355825"/>
                      <a:pt x="1357788" y="351310"/>
                      <a:pt x="1337466" y="346794"/>
                    </a:cubicBezTo>
                    <a:cubicBezTo>
                      <a:pt x="1322414" y="343783"/>
                      <a:pt x="1307361" y="340773"/>
                      <a:pt x="1291555" y="338515"/>
                    </a:cubicBezTo>
                    <a:cubicBezTo>
                      <a:pt x="1277255" y="336257"/>
                      <a:pt x="1258439" y="333999"/>
                      <a:pt x="1239623" y="329483"/>
                    </a:cubicBezTo>
                    <a:cubicBezTo>
                      <a:pt x="1215539" y="324215"/>
                      <a:pt x="1189949" y="319699"/>
                      <a:pt x="1158338" y="314430"/>
                    </a:cubicBezTo>
                    <a:cubicBezTo>
                      <a:pt x="1144038" y="312172"/>
                      <a:pt x="1128986" y="309162"/>
                      <a:pt x="1116943" y="297872"/>
                    </a:cubicBezTo>
                    <a:cubicBezTo>
                      <a:pt x="1113180" y="294109"/>
                      <a:pt x="1109417" y="291099"/>
                      <a:pt x="1105654" y="287335"/>
                    </a:cubicBezTo>
                    <a:cubicBezTo>
                      <a:pt x="1104149" y="297872"/>
                      <a:pt x="1101891" y="310667"/>
                      <a:pt x="1099633" y="324967"/>
                    </a:cubicBezTo>
                    <a:cubicBezTo>
                      <a:pt x="1095117" y="352062"/>
                      <a:pt x="1090601" y="384426"/>
                      <a:pt x="1086085" y="409263"/>
                    </a:cubicBezTo>
                    <a:cubicBezTo>
                      <a:pt x="1086085" y="409263"/>
                      <a:pt x="1086085" y="409263"/>
                      <a:pt x="1086838" y="410015"/>
                    </a:cubicBezTo>
                    <a:lnTo>
                      <a:pt x="1086085" y="410768"/>
                    </a:lnTo>
                    <a:cubicBezTo>
                      <a:pt x="1084580" y="419800"/>
                      <a:pt x="1083075" y="428079"/>
                      <a:pt x="1081569" y="434852"/>
                    </a:cubicBezTo>
                    <a:cubicBezTo>
                      <a:pt x="1077806" y="453668"/>
                      <a:pt x="1074796" y="473990"/>
                      <a:pt x="1071033" y="492806"/>
                    </a:cubicBezTo>
                    <a:cubicBezTo>
                      <a:pt x="1068022" y="512374"/>
                      <a:pt x="1064259" y="531943"/>
                      <a:pt x="1060496" y="551511"/>
                    </a:cubicBezTo>
                    <a:cubicBezTo>
                      <a:pt x="1055980" y="573338"/>
                      <a:pt x="1052969" y="594412"/>
                      <a:pt x="1048453" y="618496"/>
                    </a:cubicBezTo>
                    <a:cubicBezTo>
                      <a:pt x="1047701" y="624517"/>
                      <a:pt x="1046195" y="630538"/>
                      <a:pt x="1045443" y="636559"/>
                    </a:cubicBezTo>
                    <a:cubicBezTo>
                      <a:pt x="1042432" y="654623"/>
                      <a:pt x="1040174" y="673439"/>
                      <a:pt x="1034906" y="691502"/>
                    </a:cubicBezTo>
                    <a:cubicBezTo>
                      <a:pt x="1031143" y="705802"/>
                      <a:pt x="1028885" y="721608"/>
                      <a:pt x="1026627" y="736660"/>
                    </a:cubicBezTo>
                    <a:cubicBezTo>
                      <a:pt x="1024369" y="754724"/>
                      <a:pt x="1020606" y="773540"/>
                      <a:pt x="1016843" y="790850"/>
                    </a:cubicBezTo>
                    <a:lnTo>
                      <a:pt x="1014585" y="804398"/>
                    </a:lnTo>
                    <a:cubicBezTo>
                      <a:pt x="1013079" y="812677"/>
                      <a:pt x="1011574" y="821708"/>
                      <a:pt x="1010069" y="829988"/>
                    </a:cubicBezTo>
                    <a:cubicBezTo>
                      <a:pt x="1007811" y="844288"/>
                      <a:pt x="1005553" y="859340"/>
                      <a:pt x="1001790" y="873641"/>
                    </a:cubicBezTo>
                    <a:cubicBezTo>
                      <a:pt x="998027" y="888693"/>
                      <a:pt x="995769" y="903746"/>
                      <a:pt x="993511" y="919551"/>
                    </a:cubicBezTo>
                    <a:lnTo>
                      <a:pt x="992758" y="924820"/>
                    </a:lnTo>
                    <a:cubicBezTo>
                      <a:pt x="989748" y="945894"/>
                      <a:pt x="985984" y="966968"/>
                      <a:pt x="981468" y="988042"/>
                    </a:cubicBezTo>
                    <a:cubicBezTo>
                      <a:pt x="978458" y="1004600"/>
                      <a:pt x="974695" y="1021158"/>
                      <a:pt x="972437" y="1038468"/>
                    </a:cubicBezTo>
                    <a:cubicBezTo>
                      <a:pt x="969426" y="1059542"/>
                      <a:pt x="951363" y="1132548"/>
                      <a:pt x="944589" y="1154375"/>
                    </a:cubicBezTo>
                    <a:cubicBezTo>
                      <a:pt x="958137" y="1156632"/>
                      <a:pt x="971684" y="1159643"/>
                      <a:pt x="984479" y="1161901"/>
                    </a:cubicBezTo>
                    <a:cubicBezTo>
                      <a:pt x="1012327" y="1167169"/>
                      <a:pt x="1040174" y="1173190"/>
                      <a:pt x="1068775" y="1176954"/>
                    </a:cubicBezTo>
                    <a:cubicBezTo>
                      <a:pt x="1087591" y="1179964"/>
                      <a:pt x="1106406" y="1182975"/>
                      <a:pt x="1124470" y="1186738"/>
                    </a:cubicBezTo>
                    <a:cubicBezTo>
                      <a:pt x="1141780" y="1189749"/>
                      <a:pt x="1159844" y="1193512"/>
                      <a:pt x="1177154" y="1195770"/>
                    </a:cubicBezTo>
                    <a:cubicBezTo>
                      <a:pt x="1210271" y="1201038"/>
                      <a:pt x="1244139" y="1207059"/>
                      <a:pt x="1276503" y="1213833"/>
                    </a:cubicBezTo>
                    <a:cubicBezTo>
                      <a:pt x="1288545" y="1216091"/>
                      <a:pt x="1299834" y="1218349"/>
                      <a:pt x="1311877" y="1220607"/>
                    </a:cubicBezTo>
                    <a:cubicBezTo>
                      <a:pt x="1317898" y="1221359"/>
                      <a:pt x="1323919" y="1222865"/>
                      <a:pt x="1329940" y="1223617"/>
                    </a:cubicBezTo>
                    <a:cubicBezTo>
                      <a:pt x="1342735" y="1225875"/>
                      <a:pt x="1356282" y="1227381"/>
                      <a:pt x="1369077" y="1231896"/>
                    </a:cubicBezTo>
                    <a:cubicBezTo>
                      <a:pt x="1375098" y="1234154"/>
                      <a:pt x="1378861" y="1231896"/>
                      <a:pt x="1381119" y="1225875"/>
                    </a:cubicBezTo>
                    <a:cubicBezTo>
                      <a:pt x="1383377" y="1220607"/>
                      <a:pt x="1385635" y="1213833"/>
                      <a:pt x="1385635" y="1207812"/>
                    </a:cubicBezTo>
                    <a:cubicBezTo>
                      <a:pt x="1386388" y="1192759"/>
                      <a:pt x="1389398" y="1177706"/>
                      <a:pt x="1392409" y="1163406"/>
                    </a:cubicBezTo>
                    <a:cubicBezTo>
                      <a:pt x="1393914" y="1155880"/>
                      <a:pt x="1395419" y="1147601"/>
                      <a:pt x="1396925" y="1140074"/>
                    </a:cubicBezTo>
                    <a:lnTo>
                      <a:pt x="1397677" y="1132548"/>
                    </a:lnTo>
                    <a:cubicBezTo>
                      <a:pt x="1399935" y="1115990"/>
                      <a:pt x="1402946" y="1097927"/>
                      <a:pt x="1406709" y="1081369"/>
                    </a:cubicBezTo>
                    <a:cubicBezTo>
                      <a:pt x="1411225" y="1061047"/>
                      <a:pt x="1414988" y="1040726"/>
                      <a:pt x="1417999" y="1021158"/>
                    </a:cubicBezTo>
                    <a:lnTo>
                      <a:pt x="1418751" y="1016642"/>
                    </a:lnTo>
                    <a:cubicBezTo>
                      <a:pt x="1420257" y="1008363"/>
                      <a:pt x="1421762" y="1000084"/>
                      <a:pt x="1422514" y="991805"/>
                    </a:cubicBezTo>
                    <a:cubicBezTo>
                      <a:pt x="1424772" y="976752"/>
                      <a:pt x="1427030" y="960947"/>
                      <a:pt x="1430794" y="945894"/>
                    </a:cubicBezTo>
                    <a:cubicBezTo>
                      <a:pt x="1432299" y="939120"/>
                      <a:pt x="1433051" y="932346"/>
                      <a:pt x="1434557" y="925573"/>
                    </a:cubicBezTo>
                    <a:cubicBezTo>
                      <a:pt x="1436062" y="917294"/>
                      <a:pt x="1436815" y="908262"/>
                      <a:pt x="1439072" y="899983"/>
                    </a:cubicBezTo>
                    <a:cubicBezTo>
                      <a:pt x="1443588" y="883425"/>
                      <a:pt x="1446599" y="865361"/>
                      <a:pt x="1448857" y="848051"/>
                    </a:cubicBezTo>
                    <a:cubicBezTo>
                      <a:pt x="1449609" y="842782"/>
                      <a:pt x="1450362" y="838267"/>
                      <a:pt x="1451115" y="832998"/>
                    </a:cubicBezTo>
                    <a:cubicBezTo>
                      <a:pt x="1454878" y="808914"/>
                      <a:pt x="1458641" y="785582"/>
                      <a:pt x="1463157" y="763755"/>
                    </a:cubicBezTo>
                    <a:cubicBezTo>
                      <a:pt x="1469931" y="728381"/>
                      <a:pt x="1475952" y="693007"/>
                      <a:pt x="1481973" y="658386"/>
                    </a:cubicBezTo>
                    <a:lnTo>
                      <a:pt x="1482725" y="653118"/>
                    </a:lnTo>
                    <a:cubicBezTo>
                      <a:pt x="1484983" y="640323"/>
                      <a:pt x="1487241" y="627528"/>
                      <a:pt x="1489499" y="614733"/>
                    </a:cubicBezTo>
                    <a:cubicBezTo>
                      <a:pt x="1494015" y="589896"/>
                      <a:pt x="1499284" y="564306"/>
                      <a:pt x="1502294" y="537964"/>
                    </a:cubicBezTo>
                    <a:cubicBezTo>
                      <a:pt x="1504552" y="521406"/>
                      <a:pt x="1506810" y="502590"/>
                      <a:pt x="1512078" y="484527"/>
                    </a:cubicBezTo>
                    <a:cubicBezTo>
                      <a:pt x="1515089" y="472484"/>
                      <a:pt x="1517347" y="459689"/>
                      <a:pt x="1518852" y="446895"/>
                    </a:cubicBezTo>
                    <a:cubicBezTo>
                      <a:pt x="1520357" y="435605"/>
                      <a:pt x="1522615" y="423563"/>
                      <a:pt x="1524873" y="412273"/>
                    </a:cubicBezTo>
                    <a:cubicBezTo>
                      <a:pt x="1525626" y="407757"/>
                      <a:pt x="1526379" y="402489"/>
                      <a:pt x="1526379" y="397973"/>
                    </a:cubicBezTo>
                    <a:cubicBezTo>
                      <a:pt x="1526379" y="394963"/>
                      <a:pt x="1526379" y="392705"/>
                      <a:pt x="1527131" y="389694"/>
                    </a:cubicBezTo>
                    <a:cubicBezTo>
                      <a:pt x="1527884" y="382920"/>
                      <a:pt x="1524873" y="382920"/>
                      <a:pt x="1524121" y="382920"/>
                    </a:cubicBezTo>
                    <a:cubicBezTo>
                      <a:pt x="1517347" y="382168"/>
                      <a:pt x="1511326" y="379910"/>
                      <a:pt x="1504552" y="378405"/>
                    </a:cubicBezTo>
                    <a:cubicBezTo>
                      <a:pt x="1491757" y="375394"/>
                      <a:pt x="1479715" y="372383"/>
                      <a:pt x="1466167" y="373136"/>
                    </a:cubicBezTo>
                    <a:lnTo>
                      <a:pt x="1465415" y="365610"/>
                    </a:lnTo>
                    <a:cubicBezTo>
                      <a:pt x="1479715" y="364104"/>
                      <a:pt x="1493262" y="367868"/>
                      <a:pt x="1506057" y="370878"/>
                    </a:cubicBezTo>
                    <a:cubicBezTo>
                      <a:pt x="1512078" y="372383"/>
                      <a:pt x="1518852" y="373889"/>
                      <a:pt x="1524873" y="375394"/>
                    </a:cubicBezTo>
                    <a:cubicBezTo>
                      <a:pt x="1527884" y="376147"/>
                      <a:pt x="1535410" y="378405"/>
                      <a:pt x="1534657" y="390447"/>
                    </a:cubicBezTo>
                    <a:cubicBezTo>
                      <a:pt x="1534657" y="392705"/>
                      <a:pt x="1533905" y="395715"/>
                      <a:pt x="1533905" y="397973"/>
                    </a:cubicBezTo>
                    <a:cubicBezTo>
                      <a:pt x="1533905" y="403242"/>
                      <a:pt x="1533152" y="408510"/>
                      <a:pt x="1531647" y="413779"/>
                    </a:cubicBezTo>
                    <a:cubicBezTo>
                      <a:pt x="1528636" y="425068"/>
                      <a:pt x="1527131" y="436358"/>
                      <a:pt x="1525626" y="447647"/>
                    </a:cubicBezTo>
                    <a:cubicBezTo>
                      <a:pt x="1524121" y="460442"/>
                      <a:pt x="1521863" y="473237"/>
                      <a:pt x="1518852" y="486032"/>
                    </a:cubicBezTo>
                    <a:cubicBezTo>
                      <a:pt x="1514336" y="503343"/>
                      <a:pt x="1511326" y="522158"/>
                      <a:pt x="1509821" y="538717"/>
                    </a:cubicBezTo>
                    <a:cubicBezTo>
                      <a:pt x="1506810" y="564306"/>
                      <a:pt x="1501541" y="590649"/>
                      <a:pt x="1497026" y="615486"/>
                    </a:cubicBezTo>
                    <a:cubicBezTo>
                      <a:pt x="1494768" y="628280"/>
                      <a:pt x="1492510" y="641075"/>
                      <a:pt x="1490252" y="653870"/>
                    </a:cubicBezTo>
                    <a:lnTo>
                      <a:pt x="1489499" y="659139"/>
                    </a:lnTo>
                    <a:cubicBezTo>
                      <a:pt x="1483478" y="693760"/>
                      <a:pt x="1477457" y="729887"/>
                      <a:pt x="1470683" y="764508"/>
                    </a:cubicBezTo>
                    <a:cubicBezTo>
                      <a:pt x="1466167" y="786334"/>
                      <a:pt x="1462404" y="809666"/>
                      <a:pt x="1458641" y="832998"/>
                    </a:cubicBezTo>
                    <a:cubicBezTo>
                      <a:pt x="1457888" y="838267"/>
                      <a:pt x="1457136" y="842782"/>
                      <a:pt x="1456383" y="848051"/>
                    </a:cubicBezTo>
                    <a:cubicBezTo>
                      <a:pt x="1454125" y="865361"/>
                      <a:pt x="1451115" y="883425"/>
                      <a:pt x="1446599" y="900735"/>
                    </a:cubicBezTo>
                    <a:cubicBezTo>
                      <a:pt x="1444341" y="909015"/>
                      <a:pt x="1442836" y="917294"/>
                      <a:pt x="1442083" y="925573"/>
                    </a:cubicBezTo>
                    <a:cubicBezTo>
                      <a:pt x="1441330" y="932346"/>
                      <a:pt x="1439825" y="939873"/>
                      <a:pt x="1438320" y="946646"/>
                    </a:cubicBezTo>
                    <a:cubicBezTo>
                      <a:pt x="1434557" y="961699"/>
                      <a:pt x="1432299" y="976752"/>
                      <a:pt x="1430041" y="991805"/>
                    </a:cubicBezTo>
                    <a:cubicBezTo>
                      <a:pt x="1428536" y="1000084"/>
                      <a:pt x="1427783" y="1008363"/>
                      <a:pt x="1426278" y="1017394"/>
                    </a:cubicBezTo>
                    <a:lnTo>
                      <a:pt x="1425525" y="1021910"/>
                    </a:lnTo>
                    <a:cubicBezTo>
                      <a:pt x="1421762" y="1042231"/>
                      <a:pt x="1418751" y="1062553"/>
                      <a:pt x="1414235" y="1082874"/>
                    </a:cubicBezTo>
                    <a:cubicBezTo>
                      <a:pt x="1410472" y="1099432"/>
                      <a:pt x="1408214" y="1116743"/>
                      <a:pt x="1405204" y="1134053"/>
                    </a:cubicBezTo>
                    <a:lnTo>
                      <a:pt x="1404451" y="1141580"/>
                    </a:lnTo>
                    <a:cubicBezTo>
                      <a:pt x="1402946" y="1149859"/>
                      <a:pt x="1401441" y="1157385"/>
                      <a:pt x="1399935" y="1165664"/>
                    </a:cubicBezTo>
                    <a:cubicBezTo>
                      <a:pt x="1396925" y="1179964"/>
                      <a:pt x="1393914" y="1194264"/>
                      <a:pt x="1393162" y="1208565"/>
                    </a:cubicBezTo>
                    <a:cubicBezTo>
                      <a:pt x="1393162" y="1215338"/>
                      <a:pt x="1390904" y="1222865"/>
                      <a:pt x="1388646" y="1228886"/>
                    </a:cubicBezTo>
                    <a:cubicBezTo>
                      <a:pt x="1388646" y="1237165"/>
                      <a:pt x="1383377" y="1240928"/>
                      <a:pt x="1376603" y="1240928"/>
                    </a:cubicBezTo>
                    <a:close/>
                    <a:moveTo>
                      <a:pt x="544938" y="1186738"/>
                    </a:moveTo>
                    <a:cubicBezTo>
                      <a:pt x="548702" y="1186738"/>
                      <a:pt x="553217" y="1186738"/>
                      <a:pt x="556981" y="1186738"/>
                    </a:cubicBezTo>
                    <a:cubicBezTo>
                      <a:pt x="570528" y="1186738"/>
                      <a:pt x="584076" y="1186738"/>
                      <a:pt x="598376" y="1185985"/>
                    </a:cubicBezTo>
                    <a:cubicBezTo>
                      <a:pt x="608913" y="1185233"/>
                      <a:pt x="616439" y="1181470"/>
                      <a:pt x="620202" y="1175448"/>
                    </a:cubicBezTo>
                    <a:cubicBezTo>
                      <a:pt x="623965" y="1169427"/>
                      <a:pt x="623965" y="1160396"/>
                      <a:pt x="619450" y="1151364"/>
                    </a:cubicBezTo>
                    <a:cubicBezTo>
                      <a:pt x="614181" y="1140074"/>
                      <a:pt x="609665" y="1130290"/>
                      <a:pt x="603644" y="1121259"/>
                    </a:cubicBezTo>
                    <a:cubicBezTo>
                      <a:pt x="591602" y="1102443"/>
                      <a:pt x="580312" y="1082121"/>
                      <a:pt x="569775" y="1061800"/>
                    </a:cubicBezTo>
                    <a:cubicBezTo>
                      <a:pt x="563002" y="1049005"/>
                      <a:pt x="555475" y="1035458"/>
                      <a:pt x="547949" y="1021910"/>
                    </a:cubicBezTo>
                    <a:cubicBezTo>
                      <a:pt x="535154" y="1000084"/>
                      <a:pt x="523112" y="977505"/>
                      <a:pt x="511822" y="955678"/>
                    </a:cubicBezTo>
                    <a:cubicBezTo>
                      <a:pt x="504296" y="941378"/>
                      <a:pt x="496770" y="927078"/>
                      <a:pt x="488491" y="912778"/>
                    </a:cubicBezTo>
                    <a:cubicBezTo>
                      <a:pt x="472685" y="884177"/>
                      <a:pt x="456127" y="855577"/>
                      <a:pt x="440322" y="826977"/>
                    </a:cubicBezTo>
                    <a:cubicBezTo>
                      <a:pt x="426774" y="802893"/>
                      <a:pt x="413227" y="778808"/>
                      <a:pt x="399679" y="754724"/>
                    </a:cubicBezTo>
                    <a:cubicBezTo>
                      <a:pt x="392153" y="741176"/>
                      <a:pt x="385379" y="728381"/>
                      <a:pt x="377853" y="714834"/>
                    </a:cubicBezTo>
                    <a:cubicBezTo>
                      <a:pt x="368069" y="696771"/>
                      <a:pt x="358284" y="678707"/>
                      <a:pt x="347747" y="660644"/>
                    </a:cubicBezTo>
                    <a:cubicBezTo>
                      <a:pt x="340974" y="648602"/>
                      <a:pt x="332695" y="641828"/>
                      <a:pt x="325168" y="641828"/>
                    </a:cubicBezTo>
                    <a:cubicBezTo>
                      <a:pt x="325168" y="641828"/>
                      <a:pt x="325168" y="641828"/>
                      <a:pt x="325168" y="641828"/>
                    </a:cubicBezTo>
                    <a:cubicBezTo>
                      <a:pt x="317642" y="641828"/>
                      <a:pt x="309363" y="647849"/>
                      <a:pt x="302589" y="659139"/>
                    </a:cubicBezTo>
                    <a:cubicBezTo>
                      <a:pt x="298073" y="666665"/>
                      <a:pt x="293557" y="674191"/>
                      <a:pt x="289042" y="681718"/>
                    </a:cubicBezTo>
                    <a:cubicBezTo>
                      <a:pt x="283020" y="692255"/>
                      <a:pt x="276247" y="702792"/>
                      <a:pt x="270226" y="713329"/>
                    </a:cubicBezTo>
                    <a:cubicBezTo>
                      <a:pt x="254420" y="738166"/>
                      <a:pt x="239367" y="764508"/>
                      <a:pt x="224315" y="789345"/>
                    </a:cubicBezTo>
                    <a:cubicBezTo>
                      <a:pt x="213025" y="808161"/>
                      <a:pt x="201735" y="828482"/>
                      <a:pt x="189693" y="847298"/>
                    </a:cubicBezTo>
                    <a:cubicBezTo>
                      <a:pt x="156577" y="901488"/>
                      <a:pt x="130235" y="946646"/>
                      <a:pt x="105398" y="989547"/>
                    </a:cubicBezTo>
                    <a:cubicBezTo>
                      <a:pt x="88087" y="1019652"/>
                      <a:pt x="70024" y="1049758"/>
                      <a:pt x="51961" y="1078358"/>
                    </a:cubicBezTo>
                    <a:cubicBezTo>
                      <a:pt x="39918" y="1097927"/>
                      <a:pt x="27876" y="1117495"/>
                      <a:pt x="16587" y="1137064"/>
                    </a:cubicBezTo>
                    <a:cubicBezTo>
                      <a:pt x="6802" y="1153622"/>
                      <a:pt x="3792" y="1166417"/>
                      <a:pt x="8307" y="1173943"/>
                    </a:cubicBezTo>
                    <a:cubicBezTo>
                      <a:pt x="12823" y="1181470"/>
                      <a:pt x="24866" y="1185985"/>
                      <a:pt x="43681" y="1185985"/>
                    </a:cubicBezTo>
                    <a:lnTo>
                      <a:pt x="310115" y="1185985"/>
                    </a:lnTo>
                    <a:lnTo>
                      <a:pt x="310115" y="1185985"/>
                    </a:lnTo>
                    <a:lnTo>
                      <a:pt x="377100" y="1185985"/>
                    </a:lnTo>
                    <a:cubicBezTo>
                      <a:pt x="432043" y="1185985"/>
                      <a:pt x="486985" y="1185985"/>
                      <a:pt x="542681" y="1185985"/>
                    </a:cubicBezTo>
                    <a:cubicBezTo>
                      <a:pt x="544938" y="1186738"/>
                      <a:pt x="544938" y="1186738"/>
                      <a:pt x="544938" y="1186738"/>
                    </a:cubicBezTo>
                    <a:close/>
                    <a:moveTo>
                      <a:pt x="921257" y="1128785"/>
                    </a:moveTo>
                    <a:cubicBezTo>
                      <a:pt x="925021" y="1128785"/>
                      <a:pt x="930289" y="1129538"/>
                      <a:pt x="934052" y="1132548"/>
                    </a:cubicBezTo>
                    <a:cubicBezTo>
                      <a:pt x="936310" y="1134806"/>
                      <a:pt x="937816" y="1138569"/>
                      <a:pt x="937063" y="1143838"/>
                    </a:cubicBezTo>
                    <a:cubicBezTo>
                      <a:pt x="937063" y="1150611"/>
                      <a:pt x="938568" y="1153622"/>
                      <a:pt x="943837" y="1154375"/>
                    </a:cubicBezTo>
                    <a:cubicBezTo>
                      <a:pt x="943837" y="1154375"/>
                      <a:pt x="944589" y="1154375"/>
                      <a:pt x="944589" y="1154375"/>
                    </a:cubicBezTo>
                    <a:lnTo>
                      <a:pt x="940073" y="1152869"/>
                    </a:lnTo>
                    <a:cubicBezTo>
                      <a:pt x="942331" y="1146096"/>
                      <a:pt x="946095" y="1132548"/>
                      <a:pt x="949858" y="1116743"/>
                    </a:cubicBezTo>
                    <a:cubicBezTo>
                      <a:pt x="927279" y="1116743"/>
                      <a:pt x="881368" y="1117495"/>
                      <a:pt x="862552" y="1116743"/>
                    </a:cubicBezTo>
                    <a:cubicBezTo>
                      <a:pt x="848252" y="1115990"/>
                      <a:pt x="845241" y="1108464"/>
                      <a:pt x="845241" y="1094163"/>
                    </a:cubicBezTo>
                    <a:cubicBezTo>
                      <a:pt x="845241" y="1081369"/>
                      <a:pt x="845241" y="1069327"/>
                      <a:pt x="845241" y="1056532"/>
                    </a:cubicBezTo>
                    <a:cubicBezTo>
                      <a:pt x="827178" y="1056532"/>
                      <a:pt x="794062" y="1056532"/>
                      <a:pt x="769977" y="1056532"/>
                    </a:cubicBezTo>
                    <a:cubicBezTo>
                      <a:pt x="760193" y="1056532"/>
                      <a:pt x="751914" y="1056532"/>
                      <a:pt x="746645" y="1056532"/>
                    </a:cubicBezTo>
                    <a:lnTo>
                      <a:pt x="711271" y="1056532"/>
                    </a:lnTo>
                    <a:cubicBezTo>
                      <a:pt x="668371" y="1056532"/>
                      <a:pt x="599128" y="1056532"/>
                      <a:pt x="575797" y="1056532"/>
                    </a:cubicBezTo>
                    <a:cubicBezTo>
                      <a:pt x="575797" y="1057284"/>
                      <a:pt x="576549" y="1057284"/>
                      <a:pt x="576549" y="1058037"/>
                    </a:cubicBezTo>
                    <a:cubicBezTo>
                      <a:pt x="587086" y="1077605"/>
                      <a:pt x="597623" y="1097927"/>
                      <a:pt x="609665" y="1116743"/>
                    </a:cubicBezTo>
                    <a:cubicBezTo>
                      <a:pt x="612676" y="1121259"/>
                      <a:pt x="614934" y="1125774"/>
                      <a:pt x="617944" y="1131043"/>
                    </a:cubicBezTo>
                    <a:lnTo>
                      <a:pt x="617944" y="1128785"/>
                    </a:lnTo>
                    <a:cubicBezTo>
                      <a:pt x="653318" y="1128785"/>
                      <a:pt x="705250" y="1128785"/>
                      <a:pt x="758688" y="1128785"/>
                    </a:cubicBezTo>
                    <a:cubicBezTo>
                      <a:pt x="819651" y="1128785"/>
                      <a:pt x="880615" y="1128785"/>
                      <a:pt x="921257" y="1128785"/>
                    </a:cubicBezTo>
                    <a:cubicBezTo>
                      <a:pt x="921257" y="1128785"/>
                      <a:pt x="921257" y="1128785"/>
                      <a:pt x="921257" y="1128785"/>
                    </a:cubicBezTo>
                    <a:close/>
                    <a:moveTo>
                      <a:pt x="853520" y="957936"/>
                    </a:moveTo>
                    <a:lnTo>
                      <a:pt x="853520" y="993310"/>
                    </a:lnTo>
                    <a:cubicBezTo>
                      <a:pt x="853520" y="1027179"/>
                      <a:pt x="853520" y="1061047"/>
                      <a:pt x="853520" y="1094916"/>
                    </a:cubicBezTo>
                    <a:cubicBezTo>
                      <a:pt x="853520" y="1109216"/>
                      <a:pt x="855778" y="1109969"/>
                      <a:pt x="863304" y="1109969"/>
                    </a:cubicBezTo>
                    <a:cubicBezTo>
                      <a:pt x="883626" y="1110722"/>
                      <a:pt x="930289" y="1109969"/>
                      <a:pt x="952868" y="1109969"/>
                    </a:cubicBezTo>
                    <a:cubicBezTo>
                      <a:pt x="959642" y="1082121"/>
                      <a:pt x="967168" y="1050511"/>
                      <a:pt x="968674" y="1038468"/>
                    </a:cubicBezTo>
                    <a:cubicBezTo>
                      <a:pt x="971684" y="1021910"/>
                      <a:pt x="974695" y="1004600"/>
                      <a:pt x="977705" y="988042"/>
                    </a:cubicBezTo>
                    <a:cubicBezTo>
                      <a:pt x="981468" y="967720"/>
                      <a:pt x="985984" y="946646"/>
                      <a:pt x="988995" y="925573"/>
                    </a:cubicBezTo>
                    <a:lnTo>
                      <a:pt x="989748" y="920304"/>
                    </a:lnTo>
                    <a:cubicBezTo>
                      <a:pt x="992005" y="905251"/>
                      <a:pt x="994263" y="888693"/>
                      <a:pt x="998027" y="873641"/>
                    </a:cubicBezTo>
                    <a:cubicBezTo>
                      <a:pt x="1001790" y="859340"/>
                      <a:pt x="1004048" y="845040"/>
                      <a:pt x="1006306" y="830740"/>
                    </a:cubicBezTo>
                    <a:cubicBezTo>
                      <a:pt x="1007811" y="822461"/>
                      <a:pt x="1008563" y="813429"/>
                      <a:pt x="1010821" y="805150"/>
                    </a:cubicBezTo>
                    <a:lnTo>
                      <a:pt x="1011574" y="801387"/>
                    </a:lnTo>
                    <a:cubicBezTo>
                      <a:pt x="985232" y="801387"/>
                      <a:pt x="940073" y="801387"/>
                      <a:pt x="903947" y="801387"/>
                    </a:cubicBezTo>
                    <a:lnTo>
                      <a:pt x="870831" y="801387"/>
                    </a:lnTo>
                    <a:cubicBezTo>
                      <a:pt x="854273" y="801387"/>
                      <a:pt x="854273" y="801387"/>
                      <a:pt x="854273" y="817945"/>
                    </a:cubicBezTo>
                    <a:cubicBezTo>
                      <a:pt x="854273" y="850309"/>
                      <a:pt x="854273" y="882672"/>
                      <a:pt x="854273" y="915788"/>
                    </a:cubicBezTo>
                    <a:lnTo>
                      <a:pt x="853520" y="957936"/>
                    </a:lnTo>
                    <a:lnTo>
                      <a:pt x="853520" y="957936"/>
                    </a:lnTo>
                    <a:close/>
                    <a:moveTo>
                      <a:pt x="327426" y="635054"/>
                    </a:moveTo>
                    <a:cubicBezTo>
                      <a:pt x="334952" y="635807"/>
                      <a:pt x="345489" y="640323"/>
                      <a:pt x="355274" y="657633"/>
                    </a:cubicBezTo>
                    <a:cubicBezTo>
                      <a:pt x="365811" y="675697"/>
                      <a:pt x="375595" y="694513"/>
                      <a:pt x="385379" y="711823"/>
                    </a:cubicBezTo>
                    <a:cubicBezTo>
                      <a:pt x="392906" y="725371"/>
                      <a:pt x="399679" y="738166"/>
                      <a:pt x="407206" y="751713"/>
                    </a:cubicBezTo>
                    <a:cubicBezTo>
                      <a:pt x="420753" y="775798"/>
                      <a:pt x="434301" y="799882"/>
                      <a:pt x="447848" y="823966"/>
                    </a:cubicBezTo>
                    <a:cubicBezTo>
                      <a:pt x="463654" y="852567"/>
                      <a:pt x="480212" y="881167"/>
                      <a:pt x="496017" y="909767"/>
                    </a:cubicBezTo>
                    <a:cubicBezTo>
                      <a:pt x="503543" y="924067"/>
                      <a:pt x="511822" y="938367"/>
                      <a:pt x="519349" y="952668"/>
                    </a:cubicBezTo>
                    <a:cubicBezTo>
                      <a:pt x="530638" y="974494"/>
                      <a:pt x="542681" y="997073"/>
                      <a:pt x="555475" y="1018147"/>
                    </a:cubicBezTo>
                    <a:cubicBezTo>
                      <a:pt x="561496" y="1028684"/>
                      <a:pt x="566765" y="1038468"/>
                      <a:pt x="572786" y="1049005"/>
                    </a:cubicBezTo>
                    <a:cubicBezTo>
                      <a:pt x="591602" y="1049005"/>
                      <a:pt x="666866" y="1049005"/>
                      <a:pt x="712024" y="1049005"/>
                    </a:cubicBezTo>
                    <a:lnTo>
                      <a:pt x="747398" y="1049005"/>
                    </a:lnTo>
                    <a:cubicBezTo>
                      <a:pt x="753419" y="1049005"/>
                      <a:pt x="761698" y="1049005"/>
                      <a:pt x="770730" y="1049005"/>
                    </a:cubicBezTo>
                    <a:cubicBezTo>
                      <a:pt x="795567" y="1049005"/>
                      <a:pt x="827930" y="1049005"/>
                      <a:pt x="845994" y="1049005"/>
                    </a:cubicBezTo>
                    <a:cubicBezTo>
                      <a:pt x="845994" y="1030189"/>
                      <a:pt x="845994" y="1011373"/>
                      <a:pt x="845994" y="992557"/>
                    </a:cubicBezTo>
                    <a:lnTo>
                      <a:pt x="845994" y="949657"/>
                    </a:lnTo>
                    <a:lnTo>
                      <a:pt x="845994" y="914283"/>
                    </a:lnTo>
                    <a:cubicBezTo>
                      <a:pt x="845994" y="881920"/>
                      <a:pt x="845994" y="849556"/>
                      <a:pt x="845994" y="816440"/>
                    </a:cubicBezTo>
                    <a:cubicBezTo>
                      <a:pt x="845994" y="795366"/>
                      <a:pt x="849004" y="792356"/>
                      <a:pt x="870078" y="792356"/>
                    </a:cubicBezTo>
                    <a:cubicBezTo>
                      <a:pt x="870078" y="792356"/>
                      <a:pt x="870078" y="792356"/>
                      <a:pt x="870831" y="792356"/>
                    </a:cubicBezTo>
                    <a:lnTo>
                      <a:pt x="903947" y="792356"/>
                    </a:lnTo>
                    <a:cubicBezTo>
                      <a:pt x="940826" y="792356"/>
                      <a:pt x="987490" y="792356"/>
                      <a:pt x="1013079" y="792356"/>
                    </a:cubicBezTo>
                    <a:lnTo>
                      <a:pt x="1013079" y="790098"/>
                    </a:lnTo>
                    <a:cubicBezTo>
                      <a:pt x="1016843" y="772787"/>
                      <a:pt x="1019853" y="754724"/>
                      <a:pt x="1022111" y="736660"/>
                    </a:cubicBezTo>
                    <a:cubicBezTo>
                      <a:pt x="1024369" y="720855"/>
                      <a:pt x="1026627" y="705050"/>
                      <a:pt x="1030390" y="689997"/>
                    </a:cubicBezTo>
                    <a:cubicBezTo>
                      <a:pt x="1034906" y="672686"/>
                      <a:pt x="1037916" y="653870"/>
                      <a:pt x="1040927" y="635807"/>
                    </a:cubicBezTo>
                    <a:cubicBezTo>
                      <a:pt x="1041680" y="629786"/>
                      <a:pt x="1042432" y="623765"/>
                      <a:pt x="1043937" y="617744"/>
                    </a:cubicBezTo>
                    <a:cubicBezTo>
                      <a:pt x="1047701" y="593659"/>
                      <a:pt x="1051464" y="571833"/>
                      <a:pt x="1055980" y="550759"/>
                    </a:cubicBezTo>
                    <a:cubicBezTo>
                      <a:pt x="1058238" y="540974"/>
                      <a:pt x="1059743" y="531190"/>
                      <a:pt x="1061248" y="521406"/>
                    </a:cubicBezTo>
                    <a:lnTo>
                      <a:pt x="1051464" y="521406"/>
                    </a:lnTo>
                    <a:cubicBezTo>
                      <a:pt x="1037164" y="521406"/>
                      <a:pt x="1017595" y="521406"/>
                      <a:pt x="1011574" y="521406"/>
                    </a:cubicBezTo>
                    <a:cubicBezTo>
                      <a:pt x="926526" y="521406"/>
                      <a:pt x="844488" y="521406"/>
                      <a:pt x="759440" y="521406"/>
                    </a:cubicBezTo>
                    <a:cubicBezTo>
                      <a:pt x="752667" y="521406"/>
                      <a:pt x="746645" y="521406"/>
                      <a:pt x="739872" y="522158"/>
                    </a:cubicBezTo>
                    <a:lnTo>
                      <a:pt x="739119" y="514632"/>
                    </a:lnTo>
                    <a:cubicBezTo>
                      <a:pt x="745893" y="513879"/>
                      <a:pt x="752667" y="513879"/>
                      <a:pt x="759440" y="513879"/>
                    </a:cubicBezTo>
                    <a:cubicBezTo>
                      <a:pt x="844488" y="513879"/>
                      <a:pt x="926526" y="513879"/>
                      <a:pt x="1011574" y="513879"/>
                    </a:cubicBezTo>
                    <a:cubicBezTo>
                      <a:pt x="1017595" y="513879"/>
                      <a:pt x="1036411" y="513879"/>
                      <a:pt x="1051464" y="513879"/>
                    </a:cubicBezTo>
                    <a:lnTo>
                      <a:pt x="1062753" y="513879"/>
                    </a:lnTo>
                    <a:cubicBezTo>
                      <a:pt x="1064259" y="506353"/>
                      <a:pt x="1065011" y="498827"/>
                      <a:pt x="1066517" y="492053"/>
                    </a:cubicBezTo>
                    <a:cubicBezTo>
                      <a:pt x="1069527" y="473237"/>
                      <a:pt x="1073290" y="453668"/>
                      <a:pt x="1077054" y="434100"/>
                    </a:cubicBezTo>
                    <a:cubicBezTo>
                      <a:pt x="1077806" y="428831"/>
                      <a:pt x="1079311" y="421305"/>
                      <a:pt x="1080817" y="413779"/>
                    </a:cubicBezTo>
                    <a:cubicBezTo>
                      <a:pt x="1064259" y="399478"/>
                      <a:pt x="1042432" y="381415"/>
                      <a:pt x="1019853" y="362599"/>
                    </a:cubicBezTo>
                    <a:cubicBezTo>
                      <a:pt x="992758" y="340020"/>
                      <a:pt x="964910" y="316688"/>
                      <a:pt x="946095" y="300130"/>
                    </a:cubicBezTo>
                    <a:cubicBezTo>
                      <a:pt x="925773" y="282067"/>
                      <a:pt x="904699" y="264004"/>
                      <a:pt x="884378" y="246693"/>
                    </a:cubicBezTo>
                    <a:cubicBezTo>
                      <a:pt x="857283" y="223361"/>
                      <a:pt x="830188" y="200029"/>
                      <a:pt x="803846" y="176698"/>
                    </a:cubicBezTo>
                    <a:cubicBezTo>
                      <a:pt x="779762" y="155624"/>
                      <a:pt x="779762" y="155624"/>
                      <a:pt x="754924" y="175945"/>
                    </a:cubicBezTo>
                    <a:cubicBezTo>
                      <a:pt x="718798" y="205298"/>
                      <a:pt x="681166" y="236156"/>
                      <a:pt x="639771" y="270777"/>
                    </a:cubicBezTo>
                    <a:cubicBezTo>
                      <a:pt x="612676" y="293356"/>
                      <a:pt x="584828" y="316688"/>
                      <a:pt x="556981" y="339267"/>
                    </a:cubicBezTo>
                    <a:cubicBezTo>
                      <a:pt x="530638" y="361094"/>
                      <a:pt x="503543" y="382920"/>
                      <a:pt x="477201" y="405500"/>
                    </a:cubicBezTo>
                    <a:cubicBezTo>
                      <a:pt x="462148" y="418294"/>
                      <a:pt x="445590" y="437110"/>
                      <a:pt x="430537" y="454421"/>
                    </a:cubicBezTo>
                    <a:cubicBezTo>
                      <a:pt x="413979" y="473237"/>
                      <a:pt x="397421" y="492806"/>
                      <a:pt x="380863" y="506353"/>
                    </a:cubicBezTo>
                    <a:cubicBezTo>
                      <a:pt x="376348" y="510116"/>
                      <a:pt x="375595" y="511622"/>
                      <a:pt x="376348" y="514632"/>
                    </a:cubicBezTo>
                    <a:cubicBezTo>
                      <a:pt x="377100" y="516890"/>
                      <a:pt x="377853" y="517643"/>
                      <a:pt x="383121" y="516137"/>
                    </a:cubicBezTo>
                    <a:lnTo>
                      <a:pt x="383874" y="516137"/>
                    </a:lnTo>
                    <a:cubicBezTo>
                      <a:pt x="387637" y="515385"/>
                      <a:pt x="391400" y="515385"/>
                      <a:pt x="395163" y="515385"/>
                    </a:cubicBezTo>
                    <a:cubicBezTo>
                      <a:pt x="485480" y="515385"/>
                      <a:pt x="605902" y="515385"/>
                      <a:pt x="695466" y="515385"/>
                    </a:cubicBezTo>
                    <a:lnTo>
                      <a:pt x="695466" y="522911"/>
                    </a:lnTo>
                    <a:cubicBezTo>
                      <a:pt x="605150" y="522911"/>
                      <a:pt x="484727" y="522911"/>
                      <a:pt x="395163" y="522911"/>
                    </a:cubicBezTo>
                    <a:cubicBezTo>
                      <a:pt x="391400" y="522911"/>
                      <a:pt x="388390" y="522911"/>
                      <a:pt x="384627" y="523664"/>
                    </a:cubicBezTo>
                    <a:lnTo>
                      <a:pt x="383874" y="523664"/>
                    </a:lnTo>
                    <a:cubicBezTo>
                      <a:pt x="379358" y="524416"/>
                      <a:pt x="371832" y="525922"/>
                      <a:pt x="368821" y="516890"/>
                    </a:cubicBezTo>
                    <a:cubicBezTo>
                      <a:pt x="365811" y="508611"/>
                      <a:pt x="372584" y="503343"/>
                      <a:pt x="375595" y="500332"/>
                    </a:cubicBezTo>
                    <a:cubicBezTo>
                      <a:pt x="391400" y="487537"/>
                      <a:pt x="407958" y="467969"/>
                      <a:pt x="424516" y="449153"/>
                    </a:cubicBezTo>
                    <a:cubicBezTo>
                      <a:pt x="440322" y="431089"/>
                      <a:pt x="456127" y="412273"/>
                      <a:pt x="471933" y="398726"/>
                    </a:cubicBezTo>
                    <a:cubicBezTo>
                      <a:pt x="498275" y="376899"/>
                      <a:pt x="524617" y="354320"/>
                      <a:pt x="551712" y="332494"/>
                    </a:cubicBezTo>
                    <a:cubicBezTo>
                      <a:pt x="579560" y="309915"/>
                      <a:pt x="606655" y="286583"/>
                      <a:pt x="634502" y="264004"/>
                    </a:cubicBezTo>
                    <a:cubicBezTo>
                      <a:pt x="675897" y="229382"/>
                      <a:pt x="713529" y="197771"/>
                      <a:pt x="749656" y="169171"/>
                    </a:cubicBezTo>
                    <a:cubicBezTo>
                      <a:pt x="778256" y="145839"/>
                      <a:pt x="780514" y="145839"/>
                      <a:pt x="808362" y="169924"/>
                    </a:cubicBezTo>
                    <a:cubicBezTo>
                      <a:pt x="835457" y="193256"/>
                      <a:pt x="862552" y="216587"/>
                      <a:pt x="889647" y="239919"/>
                    </a:cubicBezTo>
                    <a:cubicBezTo>
                      <a:pt x="910721" y="257982"/>
                      <a:pt x="931042" y="276046"/>
                      <a:pt x="951363" y="293356"/>
                    </a:cubicBezTo>
                    <a:cubicBezTo>
                      <a:pt x="970179" y="309915"/>
                      <a:pt x="998027" y="333246"/>
                      <a:pt x="1025122" y="355825"/>
                    </a:cubicBezTo>
                    <a:cubicBezTo>
                      <a:pt x="1046195" y="373889"/>
                      <a:pt x="1066517" y="390447"/>
                      <a:pt x="1083075" y="403994"/>
                    </a:cubicBezTo>
                    <a:cubicBezTo>
                      <a:pt x="1086838" y="379910"/>
                      <a:pt x="1091354" y="349804"/>
                      <a:pt x="1095870" y="324215"/>
                    </a:cubicBezTo>
                    <a:cubicBezTo>
                      <a:pt x="1098127" y="307657"/>
                      <a:pt x="1100385" y="292604"/>
                      <a:pt x="1102643" y="281314"/>
                    </a:cubicBezTo>
                    <a:cubicBezTo>
                      <a:pt x="1093612" y="273035"/>
                      <a:pt x="1084580" y="265509"/>
                      <a:pt x="1075548" y="257230"/>
                    </a:cubicBezTo>
                    <a:lnTo>
                      <a:pt x="1038669" y="224866"/>
                    </a:lnTo>
                    <a:cubicBezTo>
                      <a:pt x="1025874" y="213577"/>
                      <a:pt x="1013832" y="202287"/>
                      <a:pt x="1001037" y="191750"/>
                    </a:cubicBezTo>
                    <a:cubicBezTo>
                      <a:pt x="974695" y="168419"/>
                      <a:pt x="948352" y="144334"/>
                      <a:pt x="921257" y="121755"/>
                    </a:cubicBezTo>
                    <a:lnTo>
                      <a:pt x="912978" y="114981"/>
                    </a:lnTo>
                    <a:cubicBezTo>
                      <a:pt x="878357" y="84876"/>
                      <a:pt x="842230" y="54018"/>
                      <a:pt x="807609" y="21654"/>
                    </a:cubicBezTo>
                    <a:cubicBezTo>
                      <a:pt x="803846" y="18644"/>
                      <a:pt x="800083" y="15633"/>
                      <a:pt x="795567" y="12622"/>
                    </a:cubicBezTo>
                    <a:cubicBezTo>
                      <a:pt x="794062" y="11117"/>
                      <a:pt x="792556" y="10364"/>
                      <a:pt x="790298" y="8859"/>
                    </a:cubicBezTo>
                    <a:cubicBezTo>
                      <a:pt x="784277" y="4343"/>
                      <a:pt x="779762" y="4343"/>
                      <a:pt x="773740" y="9612"/>
                    </a:cubicBezTo>
                    <a:cubicBezTo>
                      <a:pt x="769225" y="14128"/>
                      <a:pt x="763956" y="17891"/>
                      <a:pt x="758688" y="21654"/>
                    </a:cubicBezTo>
                    <a:cubicBezTo>
                      <a:pt x="754924" y="24665"/>
                      <a:pt x="750409" y="27675"/>
                      <a:pt x="746645" y="30686"/>
                    </a:cubicBezTo>
                    <a:cubicBezTo>
                      <a:pt x="720303" y="53265"/>
                      <a:pt x="693208" y="75844"/>
                      <a:pt x="666866" y="98423"/>
                    </a:cubicBezTo>
                    <a:cubicBezTo>
                      <a:pt x="620955" y="137560"/>
                      <a:pt x="574291" y="176698"/>
                      <a:pt x="528380" y="215835"/>
                    </a:cubicBezTo>
                    <a:cubicBezTo>
                      <a:pt x="490748" y="247446"/>
                      <a:pt x="452364" y="279056"/>
                      <a:pt x="415485" y="309915"/>
                    </a:cubicBezTo>
                    <a:cubicBezTo>
                      <a:pt x="396669" y="325720"/>
                      <a:pt x="377100" y="341525"/>
                      <a:pt x="358284" y="357331"/>
                    </a:cubicBezTo>
                    <a:lnTo>
                      <a:pt x="344737" y="368620"/>
                    </a:lnTo>
                    <a:cubicBezTo>
                      <a:pt x="312373" y="395715"/>
                      <a:pt x="280010" y="422058"/>
                      <a:pt x="247646" y="449153"/>
                    </a:cubicBezTo>
                    <a:cubicBezTo>
                      <a:pt x="236357" y="458937"/>
                      <a:pt x="224315" y="468721"/>
                      <a:pt x="213025" y="478505"/>
                    </a:cubicBezTo>
                    <a:cubicBezTo>
                      <a:pt x="207004" y="483774"/>
                      <a:pt x="200983" y="489042"/>
                      <a:pt x="194209" y="494311"/>
                    </a:cubicBezTo>
                    <a:cubicBezTo>
                      <a:pt x="188941" y="498827"/>
                      <a:pt x="186683" y="501085"/>
                      <a:pt x="188188" y="505600"/>
                    </a:cubicBezTo>
                    <a:cubicBezTo>
                      <a:pt x="189693" y="510116"/>
                      <a:pt x="192704" y="510869"/>
                      <a:pt x="200983" y="511622"/>
                    </a:cubicBezTo>
                    <a:cubicBezTo>
                      <a:pt x="203993" y="511622"/>
                      <a:pt x="206251" y="511622"/>
                      <a:pt x="209262" y="511622"/>
                    </a:cubicBezTo>
                    <a:lnTo>
                      <a:pt x="238615" y="511622"/>
                    </a:lnTo>
                    <a:cubicBezTo>
                      <a:pt x="260441" y="511622"/>
                      <a:pt x="282268" y="511622"/>
                      <a:pt x="303342" y="511622"/>
                    </a:cubicBezTo>
                    <a:cubicBezTo>
                      <a:pt x="325921" y="511622"/>
                      <a:pt x="328931" y="513879"/>
                      <a:pt x="328931" y="536459"/>
                    </a:cubicBezTo>
                    <a:cubicBezTo>
                      <a:pt x="328931" y="544738"/>
                      <a:pt x="328931" y="556027"/>
                      <a:pt x="328931" y="567317"/>
                    </a:cubicBezTo>
                    <a:cubicBezTo>
                      <a:pt x="327426" y="592154"/>
                      <a:pt x="327426" y="616991"/>
                      <a:pt x="327426" y="635054"/>
                    </a:cubicBezTo>
                    <a:close/>
                  </a:path>
                </a:pathLst>
              </a:custGeom>
              <a:grpFill/>
              <a:ln w="3175" cap="flat">
                <a:solidFill>
                  <a:schemeClr val="bg1"/>
                </a:solid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4F42826A-F57B-4559-9156-53F5AAD9554F}"/>
                  </a:ext>
                </a:extLst>
              </p:cNvPr>
              <p:cNvSpPr/>
              <p:nvPr/>
            </p:nvSpPr>
            <p:spPr>
              <a:xfrm>
                <a:off x="8288382" y="4235032"/>
                <a:ext cx="454576" cy="794070"/>
              </a:xfrm>
              <a:custGeom>
                <a:avLst/>
                <a:gdLst>
                  <a:gd name="connsiteX0" fmla="*/ 266136 w 454576"/>
                  <a:gd name="connsiteY0" fmla="*/ 794071 h 794070"/>
                  <a:gd name="connsiteX1" fmla="*/ 255599 w 454576"/>
                  <a:gd name="connsiteY1" fmla="*/ 792565 h 794070"/>
                  <a:gd name="connsiteX2" fmla="*/ 216462 w 454576"/>
                  <a:gd name="connsiteY2" fmla="*/ 784286 h 794070"/>
                  <a:gd name="connsiteX3" fmla="*/ 205925 w 454576"/>
                  <a:gd name="connsiteY3" fmla="*/ 782781 h 794070"/>
                  <a:gd name="connsiteX4" fmla="*/ 112598 w 454576"/>
                  <a:gd name="connsiteY4" fmla="*/ 764718 h 794070"/>
                  <a:gd name="connsiteX5" fmla="*/ 77224 w 454576"/>
                  <a:gd name="connsiteY5" fmla="*/ 757944 h 794070"/>
                  <a:gd name="connsiteX6" fmla="*/ 51634 w 454576"/>
                  <a:gd name="connsiteY6" fmla="*/ 731602 h 794070"/>
                  <a:gd name="connsiteX7" fmla="*/ 51634 w 454576"/>
                  <a:gd name="connsiteY7" fmla="*/ 730097 h 794070"/>
                  <a:gd name="connsiteX8" fmla="*/ 16260 w 454576"/>
                  <a:gd name="connsiteY8" fmla="*/ 681928 h 794070"/>
                  <a:gd name="connsiteX9" fmla="*/ 455 w 454576"/>
                  <a:gd name="connsiteY9" fmla="*/ 657091 h 794070"/>
                  <a:gd name="connsiteX10" fmla="*/ 455 w 454576"/>
                  <a:gd name="connsiteY10" fmla="*/ 654080 h 794070"/>
                  <a:gd name="connsiteX11" fmla="*/ 12497 w 454576"/>
                  <a:gd name="connsiteY11" fmla="*/ 581074 h 794070"/>
                  <a:gd name="connsiteX12" fmla="*/ 20776 w 454576"/>
                  <a:gd name="connsiteY12" fmla="*/ 533658 h 794070"/>
                  <a:gd name="connsiteX13" fmla="*/ 22281 w 454576"/>
                  <a:gd name="connsiteY13" fmla="*/ 523121 h 794070"/>
                  <a:gd name="connsiteX14" fmla="*/ 32818 w 454576"/>
                  <a:gd name="connsiteY14" fmla="*/ 469684 h 794070"/>
                  <a:gd name="connsiteX15" fmla="*/ 41850 w 454576"/>
                  <a:gd name="connsiteY15" fmla="*/ 421515 h 794070"/>
                  <a:gd name="connsiteX16" fmla="*/ 41850 w 454576"/>
                  <a:gd name="connsiteY16" fmla="*/ 419257 h 794070"/>
                  <a:gd name="connsiteX17" fmla="*/ 56150 w 454576"/>
                  <a:gd name="connsiteY17" fmla="*/ 334209 h 794070"/>
                  <a:gd name="connsiteX18" fmla="*/ 61418 w 454576"/>
                  <a:gd name="connsiteY18" fmla="*/ 304103 h 794070"/>
                  <a:gd name="connsiteX19" fmla="*/ 67440 w 454576"/>
                  <a:gd name="connsiteY19" fmla="*/ 270987 h 794070"/>
                  <a:gd name="connsiteX20" fmla="*/ 83245 w 454576"/>
                  <a:gd name="connsiteY20" fmla="*/ 188950 h 794070"/>
                  <a:gd name="connsiteX21" fmla="*/ 90019 w 454576"/>
                  <a:gd name="connsiteY21" fmla="*/ 149060 h 794070"/>
                  <a:gd name="connsiteX22" fmla="*/ 91524 w 454576"/>
                  <a:gd name="connsiteY22" fmla="*/ 140028 h 794070"/>
                  <a:gd name="connsiteX23" fmla="*/ 96040 w 454576"/>
                  <a:gd name="connsiteY23" fmla="*/ 116696 h 794070"/>
                  <a:gd name="connsiteX24" fmla="*/ 102061 w 454576"/>
                  <a:gd name="connsiteY24" fmla="*/ 80570 h 794070"/>
                  <a:gd name="connsiteX25" fmla="*/ 120877 w 454576"/>
                  <a:gd name="connsiteY25" fmla="*/ 63259 h 794070"/>
                  <a:gd name="connsiteX26" fmla="*/ 161519 w 454576"/>
                  <a:gd name="connsiteY26" fmla="*/ 51969 h 794070"/>
                  <a:gd name="connsiteX27" fmla="*/ 192378 w 454576"/>
                  <a:gd name="connsiteY27" fmla="*/ 12080 h 794070"/>
                  <a:gd name="connsiteX28" fmla="*/ 212699 w 454576"/>
                  <a:gd name="connsiteY28" fmla="*/ 790 h 794070"/>
                  <a:gd name="connsiteX29" fmla="*/ 311294 w 454576"/>
                  <a:gd name="connsiteY29" fmla="*/ 19606 h 794070"/>
                  <a:gd name="connsiteX30" fmla="*/ 336131 w 454576"/>
                  <a:gd name="connsiteY30" fmla="*/ 24122 h 794070"/>
                  <a:gd name="connsiteX31" fmla="*/ 352689 w 454576"/>
                  <a:gd name="connsiteY31" fmla="*/ 27132 h 794070"/>
                  <a:gd name="connsiteX32" fmla="*/ 385053 w 454576"/>
                  <a:gd name="connsiteY32" fmla="*/ 33154 h 794070"/>
                  <a:gd name="connsiteX33" fmla="*/ 407632 w 454576"/>
                  <a:gd name="connsiteY33" fmla="*/ 57238 h 794070"/>
                  <a:gd name="connsiteX34" fmla="*/ 439995 w 454576"/>
                  <a:gd name="connsiteY34" fmla="*/ 107665 h 794070"/>
                  <a:gd name="connsiteX35" fmla="*/ 454296 w 454576"/>
                  <a:gd name="connsiteY35" fmla="*/ 133254 h 794070"/>
                  <a:gd name="connsiteX36" fmla="*/ 454296 w 454576"/>
                  <a:gd name="connsiteY36" fmla="*/ 134007 h 794070"/>
                  <a:gd name="connsiteX37" fmla="*/ 449027 w 454576"/>
                  <a:gd name="connsiteY37" fmla="*/ 161855 h 794070"/>
                  <a:gd name="connsiteX38" fmla="*/ 443759 w 454576"/>
                  <a:gd name="connsiteY38" fmla="*/ 190455 h 794070"/>
                  <a:gd name="connsiteX39" fmla="*/ 436985 w 454576"/>
                  <a:gd name="connsiteY39" fmla="*/ 225829 h 794070"/>
                  <a:gd name="connsiteX40" fmla="*/ 432469 w 454576"/>
                  <a:gd name="connsiteY40" fmla="*/ 252171 h 794070"/>
                  <a:gd name="connsiteX41" fmla="*/ 430211 w 454576"/>
                  <a:gd name="connsiteY41" fmla="*/ 263461 h 794070"/>
                  <a:gd name="connsiteX42" fmla="*/ 420427 w 454576"/>
                  <a:gd name="connsiteY42" fmla="*/ 322919 h 794070"/>
                  <a:gd name="connsiteX43" fmla="*/ 411395 w 454576"/>
                  <a:gd name="connsiteY43" fmla="*/ 374851 h 794070"/>
                  <a:gd name="connsiteX44" fmla="*/ 406127 w 454576"/>
                  <a:gd name="connsiteY44" fmla="*/ 404204 h 794070"/>
                  <a:gd name="connsiteX45" fmla="*/ 398600 w 454576"/>
                  <a:gd name="connsiteY45" fmla="*/ 442589 h 794070"/>
                  <a:gd name="connsiteX46" fmla="*/ 391074 w 454576"/>
                  <a:gd name="connsiteY46" fmla="*/ 483984 h 794070"/>
                  <a:gd name="connsiteX47" fmla="*/ 390321 w 454576"/>
                  <a:gd name="connsiteY47" fmla="*/ 491510 h 794070"/>
                  <a:gd name="connsiteX48" fmla="*/ 377526 w 454576"/>
                  <a:gd name="connsiteY48" fmla="*/ 568279 h 794070"/>
                  <a:gd name="connsiteX49" fmla="*/ 370753 w 454576"/>
                  <a:gd name="connsiteY49" fmla="*/ 605911 h 794070"/>
                  <a:gd name="connsiteX50" fmla="*/ 366237 w 454576"/>
                  <a:gd name="connsiteY50" fmla="*/ 633759 h 794070"/>
                  <a:gd name="connsiteX51" fmla="*/ 348926 w 454576"/>
                  <a:gd name="connsiteY51" fmla="*/ 727839 h 794070"/>
                  <a:gd name="connsiteX52" fmla="*/ 329358 w 454576"/>
                  <a:gd name="connsiteY52" fmla="*/ 745902 h 794070"/>
                  <a:gd name="connsiteX53" fmla="*/ 281941 w 454576"/>
                  <a:gd name="connsiteY53" fmla="*/ 783534 h 794070"/>
                  <a:gd name="connsiteX54" fmla="*/ 266136 w 454576"/>
                  <a:gd name="connsiteY54" fmla="*/ 794071 h 794070"/>
                  <a:gd name="connsiteX55" fmla="*/ 205172 w 454576"/>
                  <a:gd name="connsiteY55" fmla="*/ 6811 h 794070"/>
                  <a:gd name="connsiteX56" fmla="*/ 198399 w 454576"/>
                  <a:gd name="connsiteY56" fmla="*/ 13585 h 794070"/>
                  <a:gd name="connsiteX57" fmla="*/ 164530 w 454576"/>
                  <a:gd name="connsiteY57" fmla="*/ 57238 h 794070"/>
                  <a:gd name="connsiteX58" fmla="*/ 120124 w 454576"/>
                  <a:gd name="connsiteY58" fmla="*/ 70033 h 794070"/>
                  <a:gd name="connsiteX59" fmla="*/ 108835 w 454576"/>
                  <a:gd name="connsiteY59" fmla="*/ 79817 h 794070"/>
                  <a:gd name="connsiteX60" fmla="*/ 102814 w 454576"/>
                  <a:gd name="connsiteY60" fmla="*/ 117449 h 794070"/>
                  <a:gd name="connsiteX61" fmla="*/ 98298 w 454576"/>
                  <a:gd name="connsiteY61" fmla="*/ 140028 h 794070"/>
                  <a:gd name="connsiteX62" fmla="*/ 97545 w 454576"/>
                  <a:gd name="connsiteY62" fmla="*/ 149812 h 794070"/>
                  <a:gd name="connsiteX63" fmla="*/ 90771 w 454576"/>
                  <a:gd name="connsiteY63" fmla="*/ 190455 h 794070"/>
                  <a:gd name="connsiteX64" fmla="*/ 74966 w 454576"/>
                  <a:gd name="connsiteY64" fmla="*/ 271740 h 794070"/>
                  <a:gd name="connsiteX65" fmla="*/ 68945 w 454576"/>
                  <a:gd name="connsiteY65" fmla="*/ 304856 h 794070"/>
                  <a:gd name="connsiteX66" fmla="*/ 63676 w 454576"/>
                  <a:gd name="connsiteY66" fmla="*/ 334961 h 794070"/>
                  <a:gd name="connsiteX67" fmla="*/ 49376 w 454576"/>
                  <a:gd name="connsiteY67" fmla="*/ 420010 h 794070"/>
                  <a:gd name="connsiteX68" fmla="*/ 49376 w 454576"/>
                  <a:gd name="connsiteY68" fmla="*/ 422267 h 794070"/>
                  <a:gd name="connsiteX69" fmla="*/ 40345 w 454576"/>
                  <a:gd name="connsiteY69" fmla="*/ 471942 h 794070"/>
                  <a:gd name="connsiteX70" fmla="*/ 29808 w 454576"/>
                  <a:gd name="connsiteY70" fmla="*/ 524626 h 794070"/>
                  <a:gd name="connsiteX71" fmla="*/ 28302 w 454576"/>
                  <a:gd name="connsiteY71" fmla="*/ 535163 h 794070"/>
                  <a:gd name="connsiteX72" fmla="*/ 20023 w 454576"/>
                  <a:gd name="connsiteY72" fmla="*/ 582579 h 794070"/>
                  <a:gd name="connsiteX73" fmla="*/ 7981 w 454576"/>
                  <a:gd name="connsiteY73" fmla="*/ 654833 h 794070"/>
                  <a:gd name="connsiteX74" fmla="*/ 7981 w 454576"/>
                  <a:gd name="connsiteY74" fmla="*/ 657843 h 794070"/>
                  <a:gd name="connsiteX75" fmla="*/ 19271 w 454576"/>
                  <a:gd name="connsiteY75" fmla="*/ 674401 h 794070"/>
                  <a:gd name="connsiteX76" fmla="*/ 59161 w 454576"/>
                  <a:gd name="connsiteY76" fmla="*/ 728591 h 794070"/>
                  <a:gd name="connsiteX77" fmla="*/ 59161 w 454576"/>
                  <a:gd name="connsiteY77" fmla="*/ 730097 h 794070"/>
                  <a:gd name="connsiteX78" fmla="*/ 78729 w 454576"/>
                  <a:gd name="connsiteY78" fmla="*/ 750418 h 794070"/>
                  <a:gd name="connsiteX79" fmla="*/ 114103 w 454576"/>
                  <a:gd name="connsiteY79" fmla="*/ 757191 h 794070"/>
                  <a:gd name="connsiteX80" fmla="*/ 207430 w 454576"/>
                  <a:gd name="connsiteY80" fmla="*/ 775255 h 794070"/>
                  <a:gd name="connsiteX81" fmla="*/ 217967 w 454576"/>
                  <a:gd name="connsiteY81" fmla="*/ 776760 h 794070"/>
                  <a:gd name="connsiteX82" fmla="*/ 257104 w 454576"/>
                  <a:gd name="connsiteY82" fmla="*/ 785039 h 794070"/>
                  <a:gd name="connsiteX83" fmla="*/ 274415 w 454576"/>
                  <a:gd name="connsiteY83" fmla="*/ 779018 h 794070"/>
                  <a:gd name="connsiteX84" fmla="*/ 328605 w 454576"/>
                  <a:gd name="connsiteY84" fmla="*/ 736118 h 794070"/>
                  <a:gd name="connsiteX85" fmla="*/ 341400 w 454576"/>
                  <a:gd name="connsiteY85" fmla="*/ 724075 h 794070"/>
                  <a:gd name="connsiteX86" fmla="*/ 358711 w 454576"/>
                  <a:gd name="connsiteY86" fmla="*/ 630748 h 794070"/>
                  <a:gd name="connsiteX87" fmla="*/ 363226 w 454576"/>
                  <a:gd name="connsiteY87" fmla="*/ 602901 h 794070"/>
                  <a:gd name="connsiteX88" fmla="*/ 370000 w 454576"/>
                  <a:gd name="connsiteY88" fmla="*/ 565269 h 794070"/>
                  <a:gd name="connsiteX89" fmla="*/ 382795 w 454576"/>
                  <a:gd name="connsiteY89" fmla="*/ 488500 h 794070"/>
                  <a:gd name="connsiteX90" fmla="*/ 383548 w 454576"/>
                  <a:gd name="connsiteY90" fmla="*/ 480973 h 794070"/>
                  <a:gd name="connsiteX91" fmla="*/ 391074 w 454576"/>
                  <a:gd name="connsiteY91" fmla="*/ 438073 h 794070"/>
                  <a:gd name="connsiteX92" fmla="*/ 398600 w 454576"/>
                  <a:gd name="connsiteY92" fmla="*/ 401194 h 794070"/>
                  <a:gd name="connsiteX93" fmla="*/ 403869 w 454576"/>
                  <a:gd name="connsiteY93" fmla="*/ 371088 h 794070"/>
                  <a:gd name="connsiteX94" fmla="*/ 412900 w 454576"/>
                  <a:gd name="connsiteY94" fmla="*/ 320661 h 794070"/>
                  <a:gd name="connsiteX95" fmla="*/ 422685 w 454576"/>
                  <a:gd name="connsiteY95" fmla="*/ 260450 h 794070"/>
                  <a:gd name="connsiteX96" fmla="*/ 424943 w 454576"/>
                  <a:gd name="connsiteY96" fmla="*/ 249161 h 794070"/>
                  <a:gd name="connsiteX97" fmla="*/ 429459 w 454576"/>
                  <a:gd name="connsiteY97" fmla="*/ 223571 h 794070"/>
                  <a:gd name="connsiteX98" fmla="*/ 436232 w 454576"/>
                  <a:gd name="connsiteY98" fmla="*/ 187444 h 794070"/>
                  <a:gd name="connsiteX99" fmla="*/ 441501 w 454576"/>
                  <a:gd name="connsiteY99" fmla="*/ 159597 h 794070"/>
                  <a:gd name="connsiteX100" fmla="*/ 446769 w 454576"/>
                  <a:gd name="connsiteY100" fmla="*/ 130996 h 794070"/>
                  <a:gd name="connsiteX101" fmla="*/ 436985 w 454576"/>
                  <a:gd name="connsiteY101" fmla="*/ 112933 h 794070"/>
                  <a:gd name="connsiteX102" fmla="*/ 400106 w 454576"/>
                  <a:gd name="connsiteY102" fmla="*/ 57238 h 794070"/>
                  <a:gd name="connsiteX103" fmla="*/ 383548 w 454576"/>
                  <a:gd name="connsiteY103" fmla="*/ 39927 h 794070"/>
                  <a:gd name="connsiteX104" fmla="*/ 350432 w 454576"/>
                  <a:gd name="connsiteY104" fmla="*/ 33906 h 794070"/>
                  <a:gd name="connsiteX105" fmla="*/ 333873 w 454576"/>
                  <a:gd name="connsiteY105" fmla="*/ 30896 h 794070"/>
                  <a:gd name="connsiteX106" fmla="*/ 309036 w 454576"/>
                  <a:gd name="connsiteY106" fmla="*/ 26380 h 794070"/>
                  <a:gd name="connsiteX107" fmla="*/ 210441 w 454576"/>
                  <a:gd name="connsiteY107" fmla="*/ 6811 h 794070"/>
                  <a:gd name="connsiteX108" fmla="*/ 205172 w 454576"/>
                  <a:gd name="connsiteY108" fmla="*/ 6811 h 794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454576" h="794070">
                    <a:moveTo>
                      <a:pt x="266136" y="794071"/>
                    </a:moveTo>
                    <a:cubicBezTo>
                      <a:pt x="262373" y="794071"/>
                      <a:pt x="258610" y="793318"/>
                      <a:pt x="255599" y="792565"/>
                    </a:cubicBezTo>
                    <a:cubicBezTo>
                      <a:pt x="242804" y="789555"/>
                      <a:pt x="229257" y="786544"/>
                      <a:pt x="216462" y="784286"/>
                    </a:cubicBezTo>
                    <a:lnTo>
                      <a:pt x="205925" y="782781"/>
                    </a:lnTo>
                    <a:cubicBezTo>
                      <a:pt x="175067" y="776760"/>
                      <a:pt x="144209" y="770739"/>
                      <a:pt x="112598" y="764718"/>
                    </a:cubicBezTo>
                    <a:lnTo>
                      <a:pt x="77224" y="757944"/>
                    </a:lnTo>
                    <a:cubicBezTo>
                      <a:pt x="56150" y="754181"/>
                      <a:pt x="54645" y="752676"/>
                      <a:pt x="51634" y="731602"/>
                    </a:cubicBezTo>
                    <a:lnTo>
                      <a:pt x="51634" y="730097"/>
                    </a:lnTo>
                    <a:cubicBezTo>
                      <a:pt x="47871" y="706012"/>
                      <a:pt x="36581" y="690207"/>
                      <a:pt x="16260" y="681928"/>
                    </a:cubicBezTo>
                    <a:cubicBezTo>
                      <a:pt x="455" y="675154"/>
                      <a:pt x="-1050" y="672896"/>
                      <a:pt x="455" y="657091"/>
                    </a:cubicBezTo>
                    <a:lnTo>
                      <a:pt x="455" y="654080"/>
                    </a:lnTo>
                    <a:cubicBezTo>
                      <a:pt x="2713" y="629243"/>
                      <a:pt x="7981" y="604406"/>
                      <a:pt x="12497" y="581074"/>
                    </a:cubicBezTo>
                    <a:cubicBezTo>
                      <a:pt x="15508" y="565269"/>
                      <a:pt x="18518" y="549463"/>
                      <a:pt x="20776" y="533658"/>
                    </a:cubicBezTo>
                    <a:lnTo>
                      <a:pt x="22281" y="523121"/>
                    </a:lnTo>
                    <a:cubicBezTo>
                      <a:pt x="24539" y="505810"/>
                      <a:pt x="27550" y="486994"/>
                      <a:pt x="32818" y="469684"/>
                    </a:cubicBezTo>
                    <a:cubicBezTo>
                      <a:pt x="37334" y="453878"/>
                      <a:pt x="39592" y="437320"/>
                      <a:pt x="41850" y="421515"/>
                    </a:cubicBezTo>
                    <a:lnTo>
                      <a:pt x="41850" y="419257"/>
                    </a:lnTo>
                    <a:cubicBezTo>
                      <a:pt x="45613" y="390657"/>
                      <a:pt x="50882" y="362056"/>
                      <a:pt x="56150" y="334209"/>
                    </a:cubicBezTo>
                    <a:cubicBezTo>
                      <a:pt x="57655" y="324425"/>
                      <a:pt x="59913" y="314640"/>
                      <a:pt x="61418" y="304103"/>
                    </a:cubicBezTo>
                    <a:cubicBezTo>
                      <a:pt x="63676" y="292814"/>
                      <a:pt x="65182" y="282277"/>
                      <a:pt x="67440" y="270987"/>
                    </a:cubicBezTo>
                    <a:cubicBezTo>
                      <a:pt x="71955" y="243892"/>
                      <a:pt x="76471" y="216045"/>
                      <a:pt x="83245" y="188950"/>
                    </a:cubicBezTo>
                    <a:cubicBezTo>
                      <a:pt x="86256" y="176155"/>
                      <a:pt x="88514" y="162607"/>
                      <a:pt x="90019" y="149060"/>
                    </a:cubicBezTo>
                    <a:lnTo>
                      <a:pt x="91524" y="140028"/>
                    </a:lnTo>
                    <a:cubicBezTo>
                      <a:pt x="93029" y="131749"/>
                      <a:pt x="94535" y="124223"/>
                      <a:pt x="96040" y="116696"/>
                    </a:cubicBezTo>
                    <a:cubicBezTo>
                      <a:pt x="99050" y="104654"/>
                      <a:pt x="101308" y="92612"/>
                      <a:pt x="102061" y="80570"/>
                    </a:cubicBezTo>
                    <a:cubicBezTo>
                      <a:pt x="102061" y="65517"/>
                      <a:pt x="112598" y="63259"/>
                      <a:pt x="120877" y="63259"/>
                    </a:cubicBezTo>
                    <a:cubicBezTo>
                      <a:pt x="136682" y="62506"/>
                      <a:pt x="150230" y="58743"/>
                      <a:pt x="161519" y="51969"/>
                    </a:cubicBezTo>
                    <a:cubicBezTo>
                      <a:pt x="176572" y="42938"/>
                      <a:pt x="187109" y="29390"/>
                      <a:pt x="192378" y="12080"/>
                    </a:cubicBezTo>
                    <a:cubicBezTo>
                      <a:pt x="196893" y="-1468"/>
                      <a:pt x="205172" y="-715"/>
                      <a:pt x="212699" y="790"/>
                    </a:cubicBezTo>
                    <a:cubicBezTo>
                      <a:pt x="245062" y="8316"/>
                      <a:pt x="278931" y="14338"/>
                      <a:pt x="311294" y="19606"/>
                    </a:cubicBezTo>
                    <a:lnTo>
                      <a:pt x="336131" y="24122"/>
                    </a:lnTo>
                    <a:cubicBezTo>
                      <a:pt x="341400" y="24875"/>
                      <a:pt x="347421" y="26380"/>
                      <a:pt x="352689" y="27132"/>
                    </a:cubicBezTo>
                    <a:cubicBezTo>
                      <a:pt x="363226" y="29390"/>
                      <a:pt x="374516" y="31648"/>
                      <a:pt x="385053" y="33154"/>
                    </a:cubicBezTo>
                    <a:cubicBezTo>
                      <a:pt x="402364" y="35411"/>
                      <a:pt x="405374" y="39927"/>
                      <a:pt x="407632" y="57238"/>
                    </a:cubicBezTo>
                    <a:cubicBezTo>
                      <a:pt x="412148" y="83580"/>
                      <a:pt x="421932" y="99386"/>
                      <a:pt x="439995" y="107665"/>
                    </a:cubicBezTo>
                    <a:cubicBezTo>
                      <a:pt x="451285" y="112933"/>
                      <a:pt x="455801" y="121212"/>
                      <a:pt x="454296" y="133254"/>
                    </a:cubicBezTo>
                    <a:lnTo>
                      <a:pt x="454296" y="134007"/>
                    </a:lnTo>
                    <a:cubicBezTo>
                      <a:pt x="452038" y="143039"/>
                      <a:pt x="450532" y="152823"/>
                      <a:pt x="449027" y="161855"/>
                    </a:cubicBezTo>
                    <a:cubicBezTo>
                      <a:pt x="447522" y="170886"/>
                      <a:pt x="446017" y="180671"/>
                      <a:pt x="443759" y="190455"/>
                    </a:cubicBezTo>
                    <a:cubicBezTo>
                      <a:pt x="440748" y="201745"/>
                      <a:pt x="439243" y="213787"/>
                      <a:pt x="436985" y="225829"/>
                    </a:cubicBezTo>
                    <a:cubicBezTo>
                      <a:pt x="435480" y="234108"/>
                      <a:pt x="433974" y="243140"/>
                      <a:pt x="432469" y="252171"/>
                    </a:cubicBezTo>
                    <a:lnTo>
                      <a:pt x="430211" y="263461"/>
                    </a:lnTo>
                    <a:cubicBezTo>
                      <a:pt x="426448" y="283029"/>
                      <a:pt x="421932" y="302598"/>
                      <a:pt x="420427" y="322919"/>
                    </a:cubicBezTo>
                    <a:cubicBezTo>
                      <a:pt x="418922" y="340983"/>
                      <a:pt x="415158" y="359046"/>
                      <a:pt x="411395" y="374851"/>
                    </a:cubicBezTo>
                    <a:cubicBezTo>
                      <a:pt x="409137" y="384636"/>
                      <a:pt x="407632" y="394420"/>
                      <a:pt x="406127" y="404204"/>
                    </a:cubicBezTo>
                    <a:cubicBezTo>
                      <a:pt x="404622" y="416999"/>
                      <a:pt x="402364" y="429794"/>
                      <a:pt x="398600" y="442589"/>
                    </a:cubicBezTo>
                    <a:cubicBezTo>
                      <a:pt x="394837" y="455384"/>
                      <a:pt x="392579" y="470436"/>
                      <a:pt x="391074" y="483984"/>
                    </a:cubicBezTo>
                    <a:lnTo>
                      <a:pt x="390321" y="491510"/>
                    </a:lnTo>
                    <a:cubicBezTo>
                      <a:pt x="387311" y="517100"/>
                      <a:pt x="382042" y="543442"/>
                      <a:pt x="377526" y="568279"/>
                    </a:cubicBezTo>
                    <a:cubicBezTo>
                      <a:pt x="375269" y="581074"/>
                      <a:pt x="373011" y="593869"/>
                      <a:pt x="370753" y="605911"/>
                    </a:cubicBezTo>
                    <a:cubicBezTo>
                      <a:pt x="369248" y="614943"/>
                      <a:pt x="367742" y="624727"/>
                      <a:pt x="366237" y="633759"/>
                    </a:cubicBezTo>
                    <a:cubicBezTo>
                      <a:pt x="360968" y="664617"/>
                      <a:pt x="355700" y="696228"/>
                      <a:pt x="348926" y="727839"/>
                    </a:cubicBezTo>
                    <a:cubicBezTo>
                      <a:pt x="346668" y="738376"/>
                      <a:pt x="342905" y="745149"/>
                      <a:pt x="329358" y="745902"/>
                    </a:cubicBezTo>
                    <a:cubicBezTo>
                      <a:pt x="304521" y="747407"/>
                      <a:pt x="288715" y="759449"/>
                      <a:pt x="281941" y="783534"/>
                    </a:cubicBezTo>
                    <a:cubicBezTo>
                      <a:pt x="278931" y="791060"/>
                      <a:pt x="272157" y="794071"/>
                      <a:pt x="266136" y="794071"/>
                    </a:cubicBezTo>
                    <a:close/>
                    <a:moveTo>
                      <a:pt x="205172" y="6811"/>
                    </a:moveTo>
                    <a:cubicBezTo>
                      <a:pt x="202162" y="6811"/>
                      <a:pt x="200657" y="8316"/>
                      <a:pt x="198399" y="13585"/>
                    </a:cubicBezTo>
                    <a:cubicBezTo>
                      <a:pt x="192378" y="32401"/>
                      <a:pt x="181088" y="47454"/>
                      <a:pt x="164530" y="57238"/>
                    </a:cubicBezTo>
                    <a:cubicBezTo>
                      <a:pt x="151735" y="64764"/>
                      <a:pt x="137435" y="69280"/>
                      <a:pt x="120124" y="70033"/>
                    </a:cubicBezTo>
                    <a:cubicBezTo>
                      <a:pt x="111845" y="70785"/>
                      <a:pt x="108835" y="73043"/>
                      <a:pt x="108835" y="79817"/>
                    </a:cubicBezTo>
                    <a:cubicBezTo>
                      <a:pt x="108835" y="92612"/>
                      <a:pt x="105824" y="105407"/>
                      <a:pt x="102814" y="117449"/>
                    </a:cubicBezTo>
                    <a:cubicBezTo>
                      <a:pt x="101308" y="124975"/>
                      <a:pt x="99050" y="132502"/>
                      <a:pt x="98298" y="140028"/>
                    </a:cubicBezTo>
                    <a:lnTo>
                      <a:pt x="97545" y="149812"/>
                    </a:lnTo>
                    <a:cubicBezTo>
                      <a:pt x="96040" y="163360"/>
                      <a:pt x="93782" y="176907"/>
                      <a:pt x="90771" y="190455"/>
                    </a:cubicBezTo>
                    <a:cubicBezTo>
                      <a:pt x="83998" y="217550"/>
                      <a:pt x="79482" y="244645"/>
                      <a:pt x="74966" y="271740"/>
                    </a:cubicBezTo>
                    <a:cubicBezTo>
                      <a:pt x="73461" y="283029"/>
                      <a:pt x="71203" y="293566"/>
                      <a:pt x="68945" y="304856"/>
                    </a:cubicBezTo>
                    <a:cubicBezTo>
                      <a:pt x="67440" y="314640"/>
                      <a:pt x="65182" y="324425"/>
                      <a:pt x="63676" y="334961"/>
                    </a:cubicBezTo>
                    <a:cubicBezTo>
                      <a:pt x="58408" y="362809"/>
                      <a:pt x="53140" y="391409"/>
                      <a:pt x="49376" y="420010"/>
                    </a:cubicBezTo>
                    <a:lnTo>
                      <a:pt x="49376" y="422267"/>
                    </a:lnTo>
                    <a:cubicBezTo>
                      <a:pt x="47118" y="438826"/>
                      <a:pt x="44860" y="455384"/>
                      <a:pt x="40345" y="471942"/>
                    </a:cubicBezTo>
                    <a:cubicBezTo>
                      <a:pt x="35076" y="489252"/>
                      <a:pt x="32818" y="507316"/>
                      <a:pt x="29808" y="524626"/>
                    </a:cubicBezTo>
                    <a:lnTo>
                      <a:pt x="28302" y="535163"/>
                    </a:lnTo>
                    <a:cubicBezTo>
                      <a:pt x="26045" y="550969"/>
                      <a:pt x="23034" y="567527"/>
                      <a:pt x="20023" y="582579"/>
                    </a:cubicBezTo>
                    <a:cubicBezTo>
                      <a:pt x="15508" y="605911"/>
                      <a:pt x="10992" y="630748"/>
                      <a:pt x="7981" y="654833"/>
                    </a:cubicBezTo>
                    <a:lnTo>
                      <a:pt x="7981" y="657843"/>
                    </a:lnTo>
                    <a:cubicBezTo>
                      <a:pt x="6476" y="669133"/>
                      <a:pt x="6476" y="669133"/>
                      <a:pt x="19271" y="674401"/>
                    </a:cubicBezTo>
                    <a:cubicBezTo>
                      <a:pt x="41850" y="684186"/>
                      <a:pt x="54645" y="702249"/>
                      <a:pt x="59161" y="728591"/>
                    </a:cubicBezTo>
                    <a:lnTo>
                      <a:pt x="59161" y="730097"/>
                    </a:lnTo>
                    <a:cubicBezTo>
                      <a:pt x="62171" y="747407"/>
                      <a:pt x="62171" y="747407"/>
                      <a:pt x="78729" y="750418"/>
                    </a:cubicBezTo>
                    <a:lnTo>
                      <a:pt x="114103" y="757191"/>
                    </a:lnTo>
                    <a:cubicBezTo>
                      <a:pt x="144961" y="763213"/>
                      <a:pt x="175819" y="769234"/>
                      <a:pt x="207430" y="775255"/>
                    </a:cubicBezTo>
                    <a:lnTo>
                      <a:pt x="217967" y="776760"/>
                    </a:lnTo>
                    <a:cubicBezTo>
                      <a:pt x="230762" y="779018"/>
                      <a:pt x="244310" y="781276"/>
                      <a:pt x="257104" y="785039"/>
                    </a:cubicBezTo>
                    <a:cubicBezTo>
                      <a:pt x="266889" y="787297"/>
                      <a:pt x="272157" y="788050"/>
                      <a:pt x="274415" y="779018"/>
                    </a:cubicBezTo>
                    <a:cubicBezTo>
                      <a:pt x="281941" y="751923"/>
                      <a:pt x="300757" y="737623"/>
                      <a:pt x="328605" y="736118"/>
                    </a:cubicBezTo>
                    <a:cubicBezTo>
                      <a:pt x="336884" y="735365"/>
                      <a:pt x="339142" y="733107"/>
                      <a:pt x="341400" y="724075"/>
                    </a:cubicBezTo>
                    <a:cubicBezTo>
                      <a:pt x="348174" y="693217"/>
                      <a:pt x="353442" y="661606"/>
                      <a:pt x="358711" y="630748"/>
                    </a:cubicBezTo>
                    <a:cubicBezTo>
                      <a:pt x="360216" y="621717"/>
                      <a:pt x="361721" y="611932"/>
                      <a:pt x="363226" y="602901"/>
                    </a:cubicBezTo>
                    <a:cubicBezTo>
                      <a:pt x="365484" y="590106"/>
                      <a:pt x="367742" y="577311"/>
                      <a:pt x="370000" y="565269"/>
                    </a:cubicBezTo>
                    <a:cubicBezTo>
                      <a:pt x="374516" y="540432"/>
                      <a:pt x="379784" y="514089"/>
                      <a:pt x="382795" y="488500"/>
                    </a:cubicBezTo>
                    <a:lnTo>
                      <a:pt x="383548" y="480973"/>
                    </a:lnTo>
                    <a:cubicBezTo>
                      <a:pt x="385053" y="466673"/>
                      <a:pt x="387311" y="452373"/>
                      <a:pt x="391074" y="438073"/>
                    </a:cubicBezTo>
                    <a:cubicBezTo>
                      <a:pt x="394837" y="426031"/>
                      <a:pt x="396342" y="413236"/>
                      <a:pt x="398600" y="401194"/>
                    </a:cubicBezTo>
                    <a:cubicBezTo>
                      <a:pt x="400106" y="391409"/>
                      <a:pt x="401611" y="380872"/>
                      <a:pt x="403869" y="371088"/>
                    </a:cubicBezTo>
                    <a:cubicBezTo>
                      <a:pt x="407632" y="356035"/>
                      <a:pt x="411395" y="338725"/>
                      <a:pt x="412900" y="320661"/>
                    </a:cubicBezTo>
                    <a:cubicBezTo>
                      <a:pt x="414406" y="300340"/>
                      <a:pt x="418922" y="280019"/>
                      <a:pt x="422685" y="260450"/>
                    </a:cubicBezTo>
                    <a:lnTo>
                      <a:pt x="424943" y="249161"/>
                    </a:lnTo>
                    <a:cubicBezTo>
                      <a:pt x="426448" y="240882"/>
                      <a:pt x="427953" y="231850"/>
                      <a:pt x="429459" y="223571"/>
                    </a:cubicBezTo>
                    <a:cubicBezTo>
                      <a:pt x="430964" y="211529"/>
                      <a:pt x="433222" y="199487"/>
                      <a:pt x="436232" y="187444"/>
                    </a:cubicBezTo>
                    <a:cubicBezTo>
                      <a:pt x="438490" y="178413"/>
                      <a:pt x="439995" y="168628"/>
                      <a:pt x="441501" y="159597"/>
                    </a:cubicBezTo>
                    <a:cubicBezTo>
                      <a:pt x="443006" y="150565"/>
                      <a:pt x="444511" y="140781"/>
                      <a:pt x="446769" y="130996"/>
                    </a:cubicBezTo>
                    <a:cubicBezTo>
                      <a:pt x="447522" y="122717"/>
                      <a:pt x="444511" y="116696"/>
                      <a:pt x="436985" y="112933"/>
                    </a:cubicBezTo>
                    <a:cubicBezTo>
                      <a:pt x="409890" y="100138"/>
                      <a:pt x="403116" y="75301"/>
                      <a:pt x="400106" y="57238"/>
                    </a:cubicBezTo>
                    <a:cubicBezTo>
                      <a:pt x="397848" y="43690"/>
                      <a:pt x="397095" y="41433"/>
                      <a:pt x="383548" y="39927"/>
                    </a:cubicBezTo>
                    <a:cubicBezTo>
                      <a:pt x="372258" y="38422"/>
                      <a:pt x="361721" y="36164"/>
                      <a:pt x="350432" y="33906"/>
                    </a:cubicBezTo>
                    <a:cubicBezTo>
                      <a:pt x="345163" y="33154"/>
                      <a:pt x="339142" y="31648"/>
                      <a:pt x="333873" y="30896"/>
                    </a:cubicBezTo>
                    <a:lnTo>
                      <a:pt x="309036" y="26380"/>
                    </a:lnTo>
                    <a:cubicBezTo>
                      <a:pt x="276673" y="20359"/>
                      <a:pt x="242804" y="14338"/>
                      <a:pt x="210441" y="6811"/>
                    </a:cubicBezTo>
                    <a:cubicBezTo>
                      <a:pt x="208936" y="6811"/>
                      <a:pt x="206678" y="6811"/>
                      <a:pt x="205172" y="6811"/>
                    </a:cubicBezTo>
                    <a:close/>
                  </a:path>
                </a:pathLst>
              </a:custGeom>
              <a:grpFill/>
              <a:ln w="3175" cap="flat">
                <a:solidFill>
                  <a:schemeClr val="bg1"/>
                </a:solid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A38C2CE0-46DD-4DD3-AA99-A0D2C76091B9}"/>
                  </a:ext>
                </a:extLst>
              </p:cNvPr>
              <p:cNvSpPr/>
              <p:nvPr/>
            </p:nvSpPr>
            <p:spPr>
              <a:xfrm>
                <a:off x="7995237" y="4174106"/>
                <a:ext cx="100171" cy="98595"/>
              </a:xfrm>
              <a:custGeom>
                <a:avLst/>
                <a:gdLst>
                  <a:gd name="connsiteX0" fmla="*/ 52003 w 100171"/>
                  <a:gd name="connsiteY0" fmla="*/ 98596 h 98595"/>
                  <a:gd name="connsiteX1" fmla="*/ 52003 w 100171"/>
                  <a:gd name="connsiteY1" fmla="*/ 98596 h 98595"/>
                  <a:gd name="connsiteX2" fmla="*/ 14371 w 100171"/>
                  <a:gd name="connsiteY2" fmla="*/ 82790 h 98595"/>
                  <a:gd name="connsiteX3" fmla="*/ 71 w 100171"/>
                  <a:gd name="connsiteY3" fmla="*/ 47416 h 98595"/>
                  <a:gd name="connsiteX4" fmla="*/ 15876 w 100171"/>
                  <a:gd name="connsiteY4" fmla="*/ 12795 h 98595"/>
                  <a:gd name="connsiteX5" fmla="*/ 53508 w 100171"/>
                  <a:gd name="connsiteY5" fmla="*/ 0 h 98595"/>
                  <a:gd name="connsiteX6" fmla="*/ 100172 w 100171"/>
                  <a:gd name="connsiteY6" fmla="*/ 48169 h 98595"/>
                  <a:gd name="connsiteX7" fmla="*/ 52003 w 100171"/>
                  <a:gd name="connsiteY7" fmla="*/ 98596 h 98595"/>
                  <a:gd name="connsiteX8" fmla="*/ 52003 w 100171"/>
                  <a:gd name="connsiteY8" fmla="*/ 7526 h 98595"/>
                  <a:gd name="connsiteX9" fmla="*/ 21145 w 100171"/>
                  <a:gd name="connsiteY9" fmla="*/ 18063 h 98595"/>
                  <a:gd name="connsiteX10" fmla="*/ 8350 w 100171"/>
                  <a:gd name="connsiteY10" fmla="*/ 47416 h 98595"/>
                  <a:gd name="connsiteX11" fmla="*/ 20392 w 100171"/>
                  <a:gd name="connsiteY11" fmla="*/ 77522 h 98595"/>
                  <a:gd name="connsiteX12" fmla="*/ 52003 w 100171"/>
                  <a:gd name="connsiteY12" fmla="*/ 91069 h 98595"/>
                  <a:gd name="connsiteX13" fmla="*/ 52003 w 100171"/>
                  <a:gd name="connsiteY13" fmla="*/ 91069 h 98595"/>
                  <a:gd name="connsiteX14" fmla="*/ 91893 w 100171"/>
                  <a:gd name="connsiteY14" fmla="*/ 48169 h 98595"/>
                  <a:gd name="connsiteX15" fmla="*/ 91893 w 100171"/>
                  <a:gd name="connsiteY15" fmla="*/ 48169 h 98595"/>
                  <a:gd name="connsiteX16" fmla="*/ 52756 w 100171"/>
                  <a:gd name="connsiteY16" fmla="*/ 7526 h 98595"/>
                  <a:gd name="connsiteX17" fmla="*/ 52003 w 100171"/>
                  <a:gd name="connsiteY17" fmla="*/ 7526 h 98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0171" h="98595">
                    <a:moveTo>
                      <a:pt x="52003" y="98596"/>
                    </a:moveTo>
                    <a:cubicBezTo>
                      <a:pt x="52003" y="98596"/>
                      <a:pt x="52003" y="98596"/>
                      <a:pt x="52003" y="98596"/>
                    </a:cubicBezTo>
                    <a:cubicBezTo>
                      <a:pt x="38455" y="98596"/>
                      <a:pt x="24908" y="92574"/>
                      <a:pt x="14371" y="82790"/>
                    </a:cubicBezTo>
                    <a:cubicBezTo>
                      <a:pt x="4587" y="73006"/>
                      <a:pt x="-682" y="60211"/>
                      <a:pt x="71" y="47416"/>
                    </a:cubicBezTo>
                    <a:cubicBezTo>
                      <a:pt x="71" y="33869"/>
                      <a:pt x="6092" y="21074"/>
                      <a:pt x="15876" y="12795"/>
                    </a:cubicBezTo>
                    <a:cubicBezTo>
                      <a:pt x="25661" y="4516"/>
                      <a:pt x="38455" y="0"/>
                      <a:pt x="53508" y="0"/>
                    </a:cubicBezTo>
                    <a:cubicBezTo>
                      <a:pt x="82108" y="753"/>
                      <a:pt x="100172" y="19569"/>
                      <a:pt x="100172" y="48169"/>
                    </a:cubicBezTo>
                    <a:cubicBezTo>
                      <a:pt x="99419" y="76769"/>
                      <a:pt x="79098" y="98596"/>
                      <a:pt x="52003" y="98596"/>
                    </a:cubicBezTo>
                    <a:close/>
                    <a:moveTo>
                      <a:pt x="52003" y="7526"/>
                    </a:moveTo>
                    <a:cubicBezTo>
                      <a:pt x="39961" y="7526"/>
                      <a:pt x="28671" y="11290"/>
                      <a:pt x="21145" y="18063"/>
                    </a:cubicBezTo>
                    <a:cubicBezTo>
                      <a:pt x="12866" y="25590"/>
                      <a:pt x="8350" y="35374"/>
                      <a:pt x="8350" y="47416"/>
                    </a:cubicBezTo>
                    <a:cubicBezTo>
                      <a:pt x="8350" y="58706"/>
                      <a:pt x="12866" y="69243"/>
                      <a:pt x="20392" y="77522"/>
                    </a:cubicBezTo>
                    <a:cubicBezTo>
                      <a:pt x="28671" y="86553"/>
                      <a:pt x="40713" y="91069"/>
                      <a:pt x="52003" y="91069"/>
                    </a:cubicBezTo>
                    <a:cubicBezTo>
                      <a:pt x="52003" y="91069"/>
                      <a:pt x="52003" y="91069"/>
                      <a:pt x="52003" y="91069"/>
                    </a:cubicBezTo>
                    <a:cubicBezTo>
                      <a:pt x="74582" y="91069"/>
                      <a:pt x="91893" y="73006"/>
                      <a:pt x="91893" y="48169"/>
                    </a:cubicBezTo>
                    <a:lnTo>
                      <a:pt x="91893" y="48169"/>
                    </a:lnTo>
                    <a:cubicBezTo>
                      <a:pt x="91893" y="23332"/>
                      <a:pt x="76840" y="8279"/>
                      <a:pt x="52756" y="7526"/>
                    </a:cubicBezTo>
                    <a:cubicBezTo>
                      <a:pt x="52756" y="7526"/>
                      <a:pt x="52003" y="7526"/>
                      <a:pt x="52003" y="7526"/>
                    </a:cubicBezTo>
                    <a:close/>
                  </a:path>
                </a:pathLst>
              </a:custGeom>
              <a:grpFill/>
              <a:ln w="3175" cap="flat">
                <a:solidFill>
                  <a:schemeClr val="bg1"/>
                </a:solid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43B2DEC1-CAD3-49D3-8C36-429221104329}"/>
                  </a:ext>
                </a:extLst>
              </p:cNvPr>
              <p:cNvSpPr/>
              <p:nvPr/>
            </p:nvSpPr>
            <p:spPr>
              <a:xfrm>
                <a:off x="8150769" y="4783742"/>
                <a:ext cx="24418" cy="52684"/>
              </a:xfrm>
              <a:custGeom>
                <a:avLst/>
                <a:gdLst>
                  <a:gd name="connsiteX0" fmla="*/ 11624 w 24418"/>
                  <a:gd name="connsiteY0" fmla="*/ 52685 h 52684"/>
                  <a:gd name="connsiteX1" fmla="*/ 335 w 24418"/>
                  <a:gd name="connsiteY1" fmla="*/ 40642 h 52684"/>
                  <a:gd name="connsiteX2" fmla="*/ 335 w 24418"/>
                  <a:gd name="connsiteY2" fmla="*/ 30106 h 52684"/>
                  <a:gd name="connsiteX3" fmla="*/ 335 w 24418"/>
                  <a:gd name="connsiteY3" fmla="*/ 28600 h 52684"/>
                  <a:gd name="connsiteX4" fmla="*/ 335 w 24418"/>
                  <a:gd name="connsiteY4" fmla="*/ 21827 h 52684"/>
                  <a:gd name="connsiteX5" fmla="*/ 335 w 24418"/>
                  <a:gd name="connsiteY5" fmla="*/ 12795 h 52684"/>
                  <a:gd name="connsiteX6" fmla="*/ 12377 w 24418"/>
                  <a:gd name="connsiteY6" fmla="*/ 0 h 52684"/>
                  <a:gd name="connsiteX7" fmla="*/ 23666 w 24418"/>
                  <a:gd name="connsiteY7" fmla="*/ 11290 h 52684"/>
                  <a:gd name="connsiteX8" fmla="*/ 22914 w 24418"/>
                  <a:gd name="connsiteY8" fmla="*/ 40642 h 52684"/>
                  <a:gd name="connsiteX9" fmla="*/ 11624 w 24418"/>
                  <a:gd name="connsiteY9" fmla="*/ 52685 h 52684"/>
                  <a:gd name="connsiteX10" fmla="*/ 11624 w 24418"/>
                  <a:gd name="connsiteY10" fmla="*/ 52685 h 52684"/>
                  <a:gd name="connsiteX11" fmla="*/ 7861 w 24418"/>
                  <a:gd name="connsiteY11" fmla="*/ 21827 h 52684"/>
                  <a:gd name="connsiteX12" fmla="*/ 7861 w 24418"/>
                  <a:gd name="connsiteY12" fmla="*/ 21827 h 52684"/>
                  <a:gd name="connsiteX13" fmla="*/ 7861 w 24418"/>
                  <a:gd name="connsiteY13" fmla="*/ 25590 h 52684"/>
                  <a:gd name="connsiteX14" fmla="*/ 7861 w 24418"/>
                  <a:gd name="connsiteY14" fmla="*/ 30106 h 52684"/>
                  <a:gd name="connsiteX15" fmla="*/ 7861 w 24418"/>
                  <a:gd name="connsiteY15" fmla="*/ 39137 h 52684"/>
                  <a:gd name="connsiteX16" fmla="*/ 11624 w 24418"/>
                  <a:gd name="connsiteY16" fmla="*/ 44406 h 52684"/>
                  <a:gd name="connsiteX17" fmla="*/ 16140 w 24418"/>
                  <a:gd name="connsiteY17" fmla="*/ 39137 h 52684"/>
                  <a:gd name="connsiteX18" fmla="*/ 16893 w 24418"/>
                  <a:gd name="connsiteY18" fmla="*/ 12042 h 52684"/>
                  <a:gd name="connsiteX19" fmla="*/ 13129 w 24418"/>
                  <a:gd name="connsiteY19" fmla="*/ 7526 h 52684"/>
                  <a:gd name="connsiteX20" fmla="*/ 8614 w 24418"/>
                  <a:gd name="connsiteY20" fmla="*/ 13548 h 52684"/>
                  <a:gd name="connsiteX21" fmla="*/ 7861 w 24418"/>
                  <a:gd name="connsiteY21" fmla="*/ 21827 h 52684"/>
                  <a:gd name="connsiteX22" fmla="*/ 7861 w 24418"/>
                  <a:gd name="connsiteY22" fmla="*/ 21827 h 52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418" h="52684">
                    <a:moveTo>
                      <a:pt x="11624" y="52685"/>
                    </a:moveTo>
                    <a:cubicBezTo>
                      <a:pt x="8614" y="52685"/>
                      <a:pt x="1840" y="51179"/>
                      <a:pt x="335" y="40642"/>
                    </a:cubicBezTo>
                    <a:cubicBezTo>
                      <a:pt x="-418" y="36879"/>
                      <a:pt x="335" y="33869"/>
                      <a:pt x="335" y="30106"/>
                    </a:cubicBezTo>
                    <a:cubicBezTo>
                      <a:pt x="335" y="29353"/>
                      <a:pt x="335" y="29353"/>
                      <a:pt x="335" y="28600"/>
                    </a:cubicBezTo>
                    <a:lnTo>
                      <a:pt x="335" y="21827"/>
                    </a:lnTo>
                    <a:cubicBezTo>
                      <a:pt x="335" y="18816"/>
                      <a:pt x="335" y="15805"/>
                      <a:pt x="335" y="12795"/>
                    </a:cubicBezTo>
                    <a:cubicBezTo>
                      <a:pt x="1087" y="4516"/>
                      <a:pt x="5603" y="0"/>
                      <a:pt x="12377" y="0"/>
                    </a:cubicBezTo>
                    <a:cubicBezTo>
                      <a:pt x="19150" y="0"/>
                      <a:pt x="22914" y="4516"/>
                      <a:pt x="23666" y="11290"/>
                    </a:cubicBezTo>
                    <a:cubicBezTo>
                      <a:pt x="24419" y="21074"/>
                      <a:pt x="25172" y="30858"/>
                      <a:pt x="22914" y="40642"/>
                    </a:cubicBezTo>
                    <a:cubicBezTo>
                      <a:pt x="22161" y="48169"/>
                      <a:pt x="17645" y="51932"/>
                      <a:pt x="11624" y="52685"/>
                    </a:cubicBezTo>
                    <a:cubicBezTo>
                      <a:pt x="11624" y="52685"/>
                      <a:pt x="11624" y="52685"/>
                      <a:pt x="11624" y="52685"/>
                    </a:cubicBezTo>
                    <a:close/>
                    <a:moveTo>
                      <a:pt x="7861" y="21827"/>
                    </a:moveTo>
                    <a:lnTo>
                      <a:pt x="7861" y="21827"/>
                    </a:lnTo>
                    <a:lnTo>
                      <a:pt x="7861" y="25590"/>
                    </a:lnTo>
                    <a:cubicBezTo>
                      <a:pt x="7861" y="27095"/>
                      <a:pt x="7861" y="28600"/>
                      <a:pt x="7861" y="30106"/>
                    </a:cubicBezTo>
                    <a:cubicBezTo>
                      <a:pt x="7861" y="33116"/>
                      <a:pt x="7861" y="36127"/>
                      <a:pt x="7861" y="39137"/>
                    </a:cubicBezTo>
                    <a:cubicBezTo>
                      <a:pt x="8614" y="44406"/>
                      <a:pt x="10119" y="44406"/>
                      <a:pt x="11624" y="44406"/>
                    </a:cubicBezTo>
                    <a:cubicBezTo>
                      <a:pt x="14635" y="44406"/>
                      <a:pt x="15387" y="41395"/>
                      <a:pt x="16140" y="39137"/>
                    </a:cubicBezTo>
                    <a:cubicBezTo>
                      <a:pt x="17645" y="30858"/>
                      <a:pt x="17645" y="21827"/>
                      <a:pt x="16893" y="12042"/>
                    </a:cubicBezTo>
                    <a:cubicBezTo>
                      <a:pt x="16140" y="7526"/>
                      <a:pt x="13882" y="7526"/>
                      <a:pt x="13129" y="7526"/>
                    </a:cubicBezTo>
                    <a:cubicBezTo>
                      <a:pt x="10871" y="7526"/>
                      <a:pt x="8614" y="8279"/>
                      <a:pt x="8614" y="13548"/>
                    </a:cubicBezTo>
                    <a:cubicBezTo>
                      <a:pt x="7861" y="16558"/>
                      <a:pt x="7861" y="18816"/>
                      <a:pt x="7861" y="21827"/>
                    </a:cubicBezTo>
                    <a:lnTo>
                      <a:pt x="7861" y="21827"/>
                    </a:lnTo>
                    <a:close/>
                  </a:path>
                </a:pathLst>
              </a:custGeom>
              <a:grpFill/>
              <a:ln w="3175" cap="flat">
                <a:solidFill>
                  <a:schemeClr val="bg1"/>
                </a:solid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B335C69A-DF23-482E-B04D-6A845742B388}"/>
                  </a:ext>
                </a:extLst>
              </p:cNvPr>
              <p:cNvSpPr/>
              <p:nvPr/>
            </p:nvSpPr>
            <p:spPr>
              <a:xfrm>
                <a:off x="8409172" y="4524797"/>
                <a:ext cx="204193" cy="203249"/>
              </a:xfrm>
              <a:custGeom>
                <a:avLst/>
                <a:gdLst>
                  <a:gd name="connsiteX0" fmla="*/ 103951 w 204193"/>
                  <a:gd name="connsiteY0" fmla="*/ 203250 h 203249"/>
                  <a:gd name="connsiteX1" fmla="*/ 98682 w 204193"/>
                  <a:gd name="connsiteY1" fmla="*/ 203250 h 203249"/>
                  <a:gd name="connsiteX2" fmla="*/ 87 w 204193"/>
                  <a:gd name="connsiteY2" fmla="*/ 100139 h 203249"/>
                  <a:gd name="connsiteX3" fmla="*/ 101693 w 204193"/>
                  <a:gd name="connsiteY3" fmla="*/ 38 h 203249"/>
                  <a:gd name="connsiteX4" fmla="*/ 176204 w 204193"/>
                  <a:gd name="connsiteY4" fmla="*/ 30143 h 203249"/>
                  <a:gd name="connsiteX5" fmla="*/ 204051 w 204193"/>
                  <a:gd name="connsiteY5" fmla="*/ 103149 h 203249"/>
                  <a:gd name="connsiteX6" fmla="*/ 175451 w 204193"/>
                  <a:gd name="connsiteY6" fmla="*/ 174650 h 203249"/>
                  <a:gd name="connsiteX7" fmla="*/ 103951 w 204193"/>
                  <a:gd name="connsiteY7" fmla="*/ 203250 h 203249"/>
                  <a:gd name="connsiteX8" fmla="*/ 103951 w 204193"/>
                  <a:gd name="connsiteY8" fmla="*/ 6811 h 203249"/>
                  <a:gd name="connsiteX9" fmla="*/ 102445 w 204193"/>
                  <a:gd name="connsiteY9" fmla="*/ 6811 h 203249"/>
                  <a:gd name="connsiteX10" fmla="*/ 7613 w 204193"/>
                  <a:gd name="connsiteY10" fmla="*/ 100139 h 203249"/>
                  <a:gd name="connsiteX11" fmla="*/ 99435 w 204193"/>
                  <a:gd name="connsiteY11" fmla="*/ 195724 h 203249"/>
                  <a:gd name="connsiteX12" fmla="*/ 170935 w 204193"/>
                  <a:gd name="connsiteY12" fmla="*/ 168629 h 203249"/>
                  <a:gd name="connsiteX13" fmla="*/ 197278 w 204193"/>
                  <a:gd name="connsiteY13" fmla="*/ 102396 h 203249"/>
                  <a:gd name="connsiteX14" fmla="*/ 197278 w 204193"/>
                  <a:gd name="connsiteY14" fmla="*/ 102396 h 203249"/>
                  <a:gd name="connsiteX15" fmla="*/ 197278 w 204193"/>
                  <a:gd name="connsiteY15" fmla="*/ 102396 h 203249"/>
                  <a:gd name="connsiteX16" fmla="*/ 171688 w 204193"/>
                  <a:gd name="connsiteY16" fmla="*/ 34659 h 203249"/>
                  <a:gd name="connsiteX17" fmla="*/ 103951 w 204193"/>
                  <a:gd name="connsiteY17" fmla="*/ 6811 h 20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4193" h="203249">
                    <a:moveTo>
                      <a:pt x="103951" y="203250"/>
                    </a:moveTo>
                    <a:cubicBezTo>
                      <a:pt x="102445" y="203250"/>
                      <a:pt x="100940" y="203250"/>
                      <a:pt x="98682" y="203250"/>
                    </a:cubicBezTo>
                    <a:cubicBezTo>
                      <a:pt x="39976" y="200239"/>
                      <a:pt x="-2171" y="155834"/>
                      <a:pt x="87" y="100139"/>
                    </a:cubicBezTo>
                    <a:cubicBezTo>
                      <a:pt x="2344" y="40680"/>
                      <a:pt x="42234" y="790"/>
                      <a:pt x="101693" y="38"/>
                    </a:cubicBezTo>
                    <a:cubicBezTo>
                      <a:pt x="130293" y="-715"/>
                      <a:pt x="156635" y="9822"/>
                      <a:pt x="176204" y="30143"/>
                    </a:cubicBezTo>
                    <a:cubicBezTo>
                      <a:pt x="195020" y="49712"/>
                      <a:pt x="205557" y="75302"/>
                      <a:pt x="204051" y="103149"/>
                    </a:cubicBezTo>
                    <a:cubicBezTo>
                      <a:pt x="204804" y="130244"/>
                      <a:pt x="195020" y="155834"/>
                      <a:pt x="175451" y="174650"/>
                    </a:cubicBezTo>
                    <a:cubicBezTo>
                      <a:pt x="156635" y="192713"/>
                      <a:pt x="131046" y="203250"/>
                      <a:pt x="103951" y="203250"/>
                    </a:cubicBezTo>
                    <a:close/>
                    <a:moveTo>
                      <a:pt x="103951" y="6811"/>
                    </a:moveTo>
                    <a:cubicBezTo>
                      <a:pt x="103198" y="6811"/>
                      <a:pt x="102445" y="6811"/>
                      <a:pt x="102445" y="6811"/>
                    </a:cubicBezTo>
                    <a:cubicBezTo>
                      <a:pt x="46750" y="7564"/>
                      <a:pt x="9871" y="44443"/>
                      <a:pt x="7613" y="100139"/>
                    </a:cubicBezTo>
                    <a:cubicBezTo>
                      <a:pt x="5355" y="152071"/>
                      <a:pt x="45245" y="192713"/>
                      <a:pt x="99435" y="195724"/>
                    </a:cubicBezTo>
                    <a:cubicBezTo>
                      <a:pt x="126530" y="197229"/>
                      <a:pt x="152119" y="187445"/>
                      <a:pt x="170935" y="168629"/>
                    </a:cubicBezTo>
                    <a:cubicBezTo>
                      <a:pt x="188999" y="151318"/>
                      <a:pt x="198030" y="127234"/>
                      <a:pt x="197278" y="102396"/>
                    </a:cubicBezTo>
                    <a:lnTo>
                      <a:pt x="197278" y="102396"/>
                    </a:lnTo>
                    <a:lnTo>
                      <a:pt x="197278" y="102396"/>
                    </a:lnTo>
                    <a:cubicBezTo>
                      <a:pt x="198030" y="76807"/>
                      <a:pt x="188999" y="52722"/>
                      <a:pt x="171688" y="34659"/>
                    </a:cubicBezTo>
                    <a:cubicBezTo>
                      <a:pt x="153625" y="16596"/>
                      <a:pt x="129540" y="6811"/>
                      <a:pt x="103951" y="6811"/>
                    </a:cubicBezTo>
                    <a:close/>
                  </a:path>
                </a:pathLst>
              </a:custGeom>
              <a:grpFill/>
              <a:ln w="3175" cap="flat">
                <a:solidFill>
                  <a:schemeClr val="bg1"/>
                </a:solid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166C6312-4012-4381-86A4-912DB084BEFB}"/>
                  </a:ext>
                </a:extLst>
              </p:cNvPr>
              <p:cNvSpPr/>
              <p:nvPr/>
            </p:nvSpPr>
            <p:spPr>
              <a:xfrm>
                <a:off x="8531939" y="4352481"/>
                <a:ext cx="60963" cy="60211"/>
              </a:xfrm>
              <a:custGeom>
                <a:avLst/>
                <a:gdLst>
                  <a:gd name="connsiteX0" fmla="*/ 31611 w 60963"/>
                  <a:gd name="connsiteY0" fmla="*/ 60211 h 60211"/>
                  <a:gd name="connsiteX1" fmla="*/ 31611 w 60963"/>
                  <a:gd name="connsiteY1" fmla="*/ 60211 h 60211"/>
                  <a:gd name="connsiteX2" fmla="*/ 0 w 60963"/>
                  <a:gd name="connsiteY2" fmla="*/ 28600 h 60211"/>
                  <a:gd name="connsiteX3" fmla="*/ 30858 w 60963"/>
                  <a:gd name="connsiteY3" fmla="*/ 0 h 60211"/>
                  <a:gd name="connsiteX4" fmla="*/ 60964 w 60963"/>
                  <a:gd name="connsiteY4" fmla="*/ 29353 h 60211"/>
                  <a:gd name="connsiteX5" fmla="*/ 51932 w 60963"/>
                  <a:gd name="connsiteY5" fmla="*/ 51179 h 60211"/>
                  <a:gd name="connsiteX6" fmla="*/ 31611 w 60963"/>
                  <a:gd name="connsiteY6" fmla="*/ 60211 h 60211"/>
                  <a:gd name="connsiteX7" fmla="*/ 31611 w 60963"/>
                  <a:gd name="connsiteY7" fmla="*/ 8279 h 60211"/>
                  <a:gd name="connsiteX8" fmla="*/ 31611 w 60963"/>
                  <a:gd name="connsiteY8" fmla="*/ 8279 h 60211"/>
                  <a:gd name="connsiteX9" fmla="*/ 7526 w 60963"/>
                  <a:gd name="connsiteY9" fmla="*/ 29353 h 60211"/>
                  <a:gd name="connsiteX10" fmla="*/ 31611 w 60963"/>
                  <a:gd name="connsiteY10" fmla="*/ 52685 h 60211"/>
                  <a:gd name="connsiteX11" fmla="*/ 46664 w 60963"/>
                  <a:gd name="connsiteY11" fmla="*/ 45911 h 60211"/>
                  <a:gd name="connsiteX12" fmla="*/ 53437 w 60963"/>
                  <a:gd name="connsiteY12" fmla="*/ 30106 h 60211"/>
                  <a:gd name="connsiteX13" fmla="*/ 31611 w 60963"/>
                  <a:gd name="connsiteY13" fmla="*/ 8279 h 60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963" h="60211">
                    <a:moveTo>
                      <a:pt x="31611" y="60211"/>
                    </a:moveTo>
                    <a:cubicBezTo>
                      <a:pt x="31611" y="60211"/>
                      <a:pt x="30858" y="60211"/>
                      <a:pt x="31611" y="60211"/>
                    </a:cubicBezTo>
                    <a:cubicBezTo>
                      <a:pt x="14300" y="60211"/>
                      <a:pt x="0" y="45158"/>
                      <a:pt x="0" y="28600"/>
                    </a:cubicBezTo>
                    <a:cubicBezTo>
                      <a:pt x="0" y="12042"/>
                      <a:pt x="13548" y="0"/>
                      <a:pt x="30858" y="0"/>
                    </a:cubicBezTo>
                    <a:cubicBezTo>
                      <a:pt x="47416" y="0"/>
                      <a:pt x="60964" y="12795"/>
                      <a:pt x="60964" y="29353"/>
                    </a:cubicBezTo>
                    <a:cubicBezTo>
                      <a:pt x="60964" y="36879"/>
                      <a:pt x="57953" y="45158"/>
                      <a:pt x="51932" y="51179"/>
                    </a:cubicBezTo>
                    <a:cubicBezTo>
                      <a:pt x="45911" y="57201"/>
                      <a:pt x="38385" y="60211"/>
                      <a:pt x="31611" y="60211"/>
                    </a:cubicBezTo>
                    <a:close/>
                    <a:moveTo>
                      <a:pt x="31611" y="8279"/>
                    </a:moveTo>
                    <a:cubicBezTo>
                      <a:pt x="30858" y="8279"/>
                      <a:pt x="30858" y="8279"/>
                      <a:pt x="31611" y="8279"/>
                    </a:cubicBezTo>
                    <a:cubicBezTo>
                      <a:pt x="18063" y="8279"/>
                      <a:pt x="7526" y="17311"/>
                      <a:pt x="7526" y="29353"/>
                    </a:cubicBezTo>
                    <a:cubicBezTo>
                      <a:pt x="7526" y="41395"/>
                      <a:pt x="18063" y="52685"/>
                      <a:pt x="31611" y="52685"/>
                    </a:cubicBezTo>
                    <a:cubicBezTo>
                      <a:pt x="36879" y="52685"/>
                      <a:pt x="42900" y="50427"/>
                      <a:pt x="46664" y="45911"/>
                    </a:cubicBezTo>
                    <a:cubicBezTo>
                      <a:pt x="51179" y="41395"/>
                      <a:pt x="53437" y="35374"/>
                      <a:pt x="53437" y="30106"/>
                    </a:cubicBezTo>
                    <a:cubicBezTo>
                      <a:pt x="53437" y="17311"/>
                      <a:pt x="43653" y="8279"/>
                      <a:pt x="31611" y="8279"/>
                    </a:cubicBezTo>
                    <a:close/>
                  </a:path>
                </a:pathLst>
              </a:custGeom>
              <a:grpFill/>
              <a:ln w="3175" cap="flat">
                <a:solidFill>
                  <a:schemeClr val="bg1"/>
                </a:solid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7191A7E6-8892-478D-AE2B-565789E59F58}"/>
                  </a:ext>
                </a:extLst>
              </p:cNvPr>
              <p:cNvSpPr/>
              <p:nvPr/>
            </p:nvSpPr>
            <p:spPr>
              <a:xfrm>
                <a:off x="8443127" y="4840943"/>
                <a:ext cx="60306" cy="60963"/>
              </a:xfrm>
              <a:custGeom>
                <a:avLst/>
                <a:gdLst>
                  <a:gd name="connsiteX0" fmla="*/ 30106 w 60306"/>
                  <a:gd name="connsiteY0" fmla="*/ 60964 h 60963"/>
                  <a:gd name="connsiteX1" fmla="*/ 0 w 60306"/>
                  <a:gd name="connsiteY1" fmla="*/ 30858 h 60963"/>
                  <a:gd name="connsiteX2" fmla="*/ 9032 w 60306"/>
                  <a:gd name="connsiteY2" fmla="*/ 9032 h 60963"/>
                  <a:gd name="connsiteX3" fmla="*/ 29353 w 60306"/>
                  <a:gd name="connsiteY3" fmla="*/ 0 h 60963"/>
                  <a:gd name="connsiteX4" fmla="*/ 29353 w 60306"/>
                  <a:gd name="connsiteY4" fmla="*/ 0 h 60963"/>
                  <a:gd name="connsiteX5" fmla="*/ 51179 w 60306"/>
                  <a:gd name="connsiteY5" fmla="*/ 9784 h 60963"/>
                  <a:gd name="connsiteX6" fmla="*/ 60211 w 60306"/>
                  <a:gd name="connsiteY6" fmla="*/ 30858 h 60963"/>
                  <a:gd name="connsiteX7" fmla="*/ 60211 w 60306"/>
                  <a:gd name="connsiteY7" fmla="*/ 30858 h 60963"/>
                  <a:gd name="connsiteX8" fmla="*/ 30106 w 60306"/>
                  <a:gd name="connsiteY8" fmla="*/ 60964 h 60963"/>
                  <a:gd name="connsiteX9" fmla="*/ 29353 w 60306"/>
                  <a:gd name="connsiteY9" fmla="*/ 7526 h 60963"/>
                  <a:gd name="connsiteX10" fmla="*/ 29353 w 60306"/>
                  <a:gd name="connsiteY10" fmla="*/ 7526 h 60963"/>
                  <a:gd name="connsiteX11" fmla="*/ 14300 w 60306"/>
                  <a:gd name="connsiteY11" fmla="*/ 14300 h 60963"/>
                  <a:gd name="connsiteX12" fmla="*/ 7526 w 60306"/>
                  <a:gd name="connsiteY12" fmla="*/ 30858 h 60963"/>
                  <a:gd name="connsiteX13" fmla="*/ 30106 w 60306"/>
                  <a:gd name="connsiteY13" fmla="*/ 53437 h 60963"/>
                  <a:gd name="connsiteX14" fmla="*/ 53437 w 60306"/>
                  <a:gd name="connsiteY14" fmla="*/ 30858 h 60963"/>
                  <a:gd name="connsiteX15" fmla="*/ 53437 w 60306"/>
                  <a:gd name="connsiteY15" fmla="*/ 30858 h 60963"/>
                  <a:gd name="connsiteX16" fmla="*/ 45911 w 60306"/>
                  <a:gd name="connsiteY16" fmla="*/ 15053 h 60963"/>
                  <a:gd name="connsiteX17" fmla="*/ 29353 w 60306"/>
                  <a:gd name="connsiteY17" fmla="*/ 7526 h 6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306" h="60963">
                    <a:moveTo>
                      <a:pt x="30106" y="60964"/>
                    </a:moveTo>
                    <a:cubicBezTo>
                      <a:pt x="15053" y="60964"/>
                      <a:pt x="0" y="45911"/>
                      <a:pt x="0" y="30858"/>
                    </a:cubicBezTo>
                    <a:cubicBezTo>
                      <a:pt x="0" y="23332"/>
                      <a:pt x="3011" y="15053"/>
                      <a:pt x="9032" y="9032"/>
                    </a:cubicBezTo>
                    <a:cubicBezTo>
                      <a:pt x="15053" y="3011"/>
                      <a:pt x="22579" y="0"/>
                      <a:pt x="29353" y="0"/>
                    </a:cubicBezTo>
                    <a:cubicBezTo>
                      <a:pt x="29353" y="0"/>
                      <a:pt x="29353" y="0"/>
                      <a:pt x="29353" y="0"/>
                    </a:cubicBezTo>
                    <a:cubicBezTo>
                      <a:pt x="36879" y="0"/>
                      <a:pt x="45158" y="3763"/>
                      <a:pt x="51179" y="9784"/>
                    </a:cubicBezTo>
                    <a:cubicBezTo>
                      <a:pt x="57200" y="15805"/>
                      <a:pt x="60964" y="23332"/>
                      <a:pt x="60211" y="30858"/>
                    </a:cubicBezTo>
                    <a:lnTo>
                      <a:pt x="60211" y="30858"/>
                    </a:lnTo>
                    <a:cubicBezTo>
                      <a:pt x="60211" y="45911"/>
                      <a:pt x="45158" y="60964"/>
                      <a:pt x="30106" y="60964"/>
                    </a:cubicBezTo>
                    <a:close/>
                    <a:moveTo>
                      <a:pt x="29353" y="7526"/>
                    </a:moveTo>
                    <a:cubicBezTo>
                      <a:pt x="29353" y="7526"/>
                      <a:pt x="29353" y="7526"/>
                      <a:pt x="29353" y="7526"/>
                    </a:cubicBezTo>
                    <a:cubicBezTo>
                      <a:pt x="24084" y="7526"/>
                      <a:pt x="18816" y="9784"/>
                      <a:pt x="14300" y="14300"/>
                    </a:cubicBezTo>
                    <a:cubicBezTo>
                      <a:pt x="9784" y="18816"/>
                      <a:pt x="7526" y="24837"/>
                      <a:pt x="7526" y="30858"/>
                    </a:cubicBezTo>
                    <a:cubicBezTo>
                      <a:pt x="7526" y="42148"/>
                      <a:pt x="18816" y="53437"/>
                      <a:pt x="30106" y="53437"/>
                    </a:cubicBezTo>
                    <a:cubicBezTo>
                      <a:pt x="41395" y="53437"/>
                      <a:pt x="53437" y="41395"/>
                      <a:pt x="53437" y="30858"/>
                    </a:cubicBezTo>
                    <a:lnTo>
                      <a:pt x="53437" y="30858"/>
                    </a:lnTo>
                    <a:cubicBezTo>
                      <a:pt x="53437" y="25590"/>
                      <a:pt x="51179" y="19569"/>
                      <a:pt x="45911" y="15053"/>
                    </a:cubicBezTo>
                    <a:cubicBezTo>
                      <a:pt x="41395" y="10537"/>
                      <a:pt x="35374" y="7526"/>
                      <a:pt x="29353" y="7526"/>
                    </a:cubicBezTo>
                    <a:close/>
                  </a:path>
                </a:pathLst>
              </a:custGeom>
              <a:grpFill/>
              <a:ln w="3175" cap="flat">
                <a:solidFill>
                  <a:schemeClr val="bg1"/>
                </a:solidFill>
                <a:prstDash val="solid"/>
                <a:miter/>
              </a:ln>
            </p:spPr>
            <p:txBody>
              <a:bodyPr rtlCol="0" anchor="ctr"/>
              <a:lstStyle/>
              <a:p>
                <a:endParaRPr lang="en-IN"/>
              </a:p>
            </p:txBody>
          </p:sp>
        </p:grpSp>
        <p:grpSp>
          <p:nvGrpSpPr>
            <p:cNvPr id="130" name="Graphic 1">
              <a:extLst>
                <a:ext uri="{FF2B5EF4-FFF2-40B4-BE49-F238E27FC236}">
                  <a16:creationId xmlns:a16="http://schemas.microsoft.com/office/drawing/2014/main" id="{B9FBB4B3-E949-44DE-97C2-DA75CB9B830C}"/>
                </a:ext>
              </a:extLst>
            </p:cNvPr>
            <p:cNvGrpSpPr/>
            <p:nvPr/>
          </p:nvGrpSpPr>
          <p:grpSpPr>
            <a:xfrm>
              <a:off x="7584367" y="4706143"/>
              <a:ext cx="26342" cy="236406"/>
              <a:chOff x="7584367" y="4706143"/>
              <a:chExt cx="26342" cy="236406"/>
            </a:xfrm>
            <a:grpFill/>
          </p:grpSpPr>
          <p:sp>
            <p:nvSpPr>
              <p:cNvPr id="131" name="Freeform: Shape 130">
                <a:extLst>
                  <a:ext uri="{FF2B5EF4-FFF2-40B4-BE49-F238E27FC236}">
                    <a16:creationId xmlns:a16="http://schemas.microsoft.com/office/drawing/2014/main" id="{9622E469-FE9A-465A-96BE-F77F3AFA141D}"/>
                  </a:ext>
                </a:extLst>
              </p:cNvPr>
              <p:cNvSpPr/>
              <p:nvPr/>
            </p:nvSpPr>
            <p:spPr>
              <a:xfrm>
                <a:off x="7584367" y="4916959"/>
                <a:ext cx="26342" cy="25589"/>
              </a:xfrm>
              <a:custGeom>
                <a:avLst/>
                <a:gdLst>
                  <a:gd name="connsiteX0" fmla="*/ 12795 w 26342"/>
                  <a:gd name="connsiteY0" fmla="*/ 25590 h 25589"/>
                  <a:gd name="connsiteX1" fmla="*/ 3763 w 26342"/>
                  <a:gd name="connsiteY1" fmla="*/ 21827 h 25589"/>
                  <a:gd name="connsiteX2" fmla="*/ 0 w 26342"/>
                  <a:gd name="connsiteY2" fmla="*/ 12795 h 25589"/>
                  <a:gd name="connsiteX3" fmla="*/ 3763 w 26342"/>
                  <a:gd name="connsiteY3" fmla="*/ 3763 h 25589"/>
                  <a:gd name="connsiteX4" fmla="*/ 12795 w 26342"/>
                  <a:gd name="connsiteY4" fmla="*/ 0 h 25589"/>
                  <a:gd name="connsiteX5" fmla="*/ 22579 w 26342"/>
                  <a:gd name="connsiteY5" fmla="*/ 3763 h 25589"/>
                  <a:gd name="connsiteX6" fmla="*/ 26342 w 26342"/>
                  <a:gd name="connsiteY6" fmla="*/ 12795 h 25589"/>
                  <a:gd name="connsiteX7" fmla="*/ 22579 w 26342"/>
                  <a:gd name="connsiteY7" fmla="*/ 21827 h 25589"/>
                  <a:gd name="connsiteX8" fmla="*/ 12795 w 26342"/>
                  <a:gd name="connsiteY8" fmla="*/ 25590 h 25589"/>
                  <a:gd name="connsiteX9" fmla="*/ 12795 w 26342"/>
                  <a:gd name="connsiteY9" fmla="*/ 25590 h 25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342" h="25589">
                    <a:moveTo>
                      <a:pt x="12795" y="25590"/>
                    </a:moveTo>
                    <a:cubicBezTo>
                      <a:pt x="9032" y="25590"/>
                      <a:pt x="6021" y="24084"/>
                      <a:pt x="3763" y="21827"/>
                    </a:cubicBezTo>
                    <a:cubicBezTo>
                      <a:pt x="1505" y="19569"/>
                      <a:pt x="0" y="15805"/>
                      <a:pt x="0" y="12795"/>
                    </a:cubicBezTo>
                    <a:cubicBezTo>
                      <a:pt x="0" y="9784"/>
                      <a:pt x="1505" y="6021"/>
                      <a:pt x="3763" y="3763"/>
                    </a:cubicBezTo>
                    <a:cubicBezTo>
                      <a:pt x="6021" y="1505"/>
                      <a:pt x="9784" y="0"/>
                      <a:pt x="12795" y="0"/>
                    </a:cubicBezTo>
                    <a:cubicBezTo>
                      <a:pt x="16558" y="0"/>
                      <a:pt x="19569" y="1505"/>
                      <a:pt x="22579" y="3763"/>
                    </a:cubicBezTo>
                    <a:cubicBezTo>
                      <a:pt x="24837" y="6021"/>
                      <a:pt x="26342" y="9032"/>
                      <a:pt x="26342" y="12795"/>
                    </a:cubicBezTo>
                    <a:cubicBezTo>
                      <a:pt x="26342" y="16558"/>
                      <a:pt x="24837" y="19569"/>
                      <a:pt x="22579" y="21827"/>
                    </a:cubicBezTo>
                    <a:cubicBezTo>
                      <a:pt x="20321" y="24084"/>
                      <a:pt x="16558" y="25590"/>
                      <a:pt x="12795" y="25590"/>
                    </a:cubicBezTo>
                    <a:lnTo>
                      <a:pt x="12795" y="25590"/>
                    </a:lnTo>
                    <a:close/>
                  </a:path>
                </a:pathLst>
              </a:custGeom>
              <a:grpFill/>
              <a:ln w="3175" cap="flat">
                <a:solidFill>
                  <a:schemeClr val="bg1"/>
                </a:solidFill>
                <a:prstDash val="solid"/>
                <a:miter/>
              </a:ln>
            </p:spPr>
            <p:txBody>
              <a:bodyPr rtlCol="0" anchor="ctr"/>
              <a:lstStyle/>
              <a:p>
                <a:endParaRPr lang="en-IN"/>
              </a:p>
            </p:txBody>
          </p:sp>
          <p:sp>
            <p:nvSpPr>
              <p:cNvPr id="132" name="Freeform: Shape 131">
                <a:extLst>
                  <a:ext uri="{FF2B5EF4-FFF2-40B4-BE49-F238E27FC236}">
                    <a16:creationId xmlns:a16="http://schemas.microsoft.com/office/drawing/2014/main" id="{54C5579A-9087-454D-87AE-9F79AE8669CB}"/>
                  </a:ext>
                </a:extLst>
              </p:cNvPr>
              <p:cNvSpPr/>
              <p:nvPr/>
            </p:nvSpPr>
            <p:spPr>
              <a:xfrm rot="-35006">
                <a:off x="7594140" y="4706176"/>
                <a:ext cx="7526" cy="179871"/>
              </a:xfrm>
              <a:custGeom>
                <a:avLst/>
                <a:gdLst>
                  <a:gd name="connsiteX0" fmla="*/ 0 w 7526"/>
                  <a:gd name="connsiteY0" fmla="*/ 0 h 179871"/>
                  <a:gd name="connsiteX1" fmla="*/ 7526 w 7526"/>
                  <a:gd name="connsiteY1" fmla="*/ 0 h 179871"/>
                  <a:gd name="connsiteX2" fmla="*/ 7526 w 7526"/>
                  <a:gd name="connsiteY2" fmla="*/ 179872 h 179871"/>
                  <a:gd name="connsiteX3" fmla="*/ 0 w 7526"/>
                  <a:gd name="connsiteY3" fmla="*/ 179872 h 179871"/>
                </a:gdLst>
                <a:ahLst/>
                <a:cxnLst>
                  <a:cxn ang="0">
                    <a:pos x="connsiteX0" y="connsiteY0"/>
                  </a:cxn>
                  <a:cxn ang="0">
                    <a:pos x="connsiteX1" y="connsiteY1"/>
                  </a:cxn>
                  <a:cxn ang="0">
                    <a:pos x="connsiteX2" y="connsiteY2"/>
                  </a:cxn>
                  <a:cxn ang="0">
                    <a:pos x="connsiteX3" y="connsiteY3"/>
                  </a:cxn>
                </a:cxnLst>
                <a:rect l="l" t="t" r="r" b="b"/>
                <a:pathLst>
                  <a:path w="7526" h="179871">
                    <a:moveTo>
                      <a:pt x="0" y="0"/>
                    </a:moveTo>
                    <a:lnTo>
                      <a:pt x="7526" y="0"/>
                    </a:lnTo>
                    <a:lnTo>
                      <a:pt x="7526" y="179872"/>
                    </a:lnTo>
                    <a:lnTo>
                      <a:pt x="0" y="179872"/>
                    </a:lnTo>
                    <a:close/>
                  </a:path>
                </a:pathLst>
              </a:custGeom>
              <a:grpFill/>
              <a:ln w="3175" cap="flat">
                <a:solidFill>
                  <a:schemeClr val="bg1"/>
                </a:solidFill>
                <a:prstDash val="solid"/>
                <a:miter/>
              </a:ln>
            </p:spPr>
            <p:txBody>
              <a:bodyPr rtlCol="0" anchor="ctr"/>
              <a:lstStyle/>
              <a:p>
                <a:endParaRPr lang="en-IN"/>
              </a:p>
            </p:txBody>
          </p:sp>
        </p:grpSp>
      </p:grpSp>
      <p:sp>
        <p:nvSpPr>
          <p:cNvPr id="2" name="Slide Number Placeholder 1">
            <a:extLst>
              <a:ext uri="{FF2B5EF4-FFF2-40B4-BE49-F238E27FC236}">
                <a16:creationId xmlns:a16="http://schemas.microsoft.com/office/drawing/2014/main" id="{9C839598-95EB-432E-9BBE-C4F7C2C4CBD5}"/>
              </a:ext>
            </a:extLst>
          </p:cNvPr>
          <p:cNvSpPr>
            <a:spLocks noGrp="1"/>
          </p:cNvSpPr>
          <p:nvPr>
            <p:ph type="sldNum" sz="quarter" idx="12"/>
          </p:nvPr>
        </p:nvSpPr>
        <p:spPr/>
        <p:txBody>
          <a:bodyPr/>
          <a:lstStyle/>
          <a:p>
            <a:fld id="{71A628A0-E779-4D32-97F1-9C80A60D6EF0}" type="slidenum">
              <a:rPr lang="en-IN" smtClean="0"/>
              <a:pPr/>
              <a:t>15</a:t>
            </a:fld>
            <a:r>
              <a:rPr lang="en-IN"/>
              <a:t> of 116</a:t>
            </a:r>
            <a:endParaRPr lang="en-IN" dirty="0"/>
          </a:p>
        </p:txBody>
      </p:sp>
    </p:spTree>
    <p:extLst>
      <p:ext uri="{BB962C8B-B14F-4D97-AF65-F5344CB8AC3E}">
        <p14:creationId xmlns:p14="http://schemas.microsoft.com/office/powerpoint/2010/main" val="302960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BC6D610-2F53-496B-A9A8-FB46C98DB2D1}"/>
              </a:ext>
            </a:extLst>
          </p:cNvPr>
          <p:cNvSpPr/>
          <p:nvPr/>
        </p:nvSpPr>
        <p:spPr>
          <a:xfrm>
            <a:off x="229997" y="2045719"/>
            <a:ext cx="12527280" cy="5662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itle 10">
            <a:extLst>
              <a:ext uri="{FF2B5EF4-FFF2-40B4-BE49-F238E27FC236}">
                <a16:creationId xmlns:a16="http://schemas.microsoft.com/office/drawing/2014/main" id="{C05DE344-F548-4C02-8A52-EE6A355C122F}"/>
              </a:ext>
            </a:extLst>
          </p:cNvPr>
          <p:cNvSpPr>
            <a:spLocks noGrp="1"/>
          </p:cNvSpPr>
          <p:nvPr>
            <p:ph type="title"/>
          </p:nvPr>
        </p:nvSpPr>
        <p:spPr/>
        <p:txBody>
          <a:bodyPr/>
          <a:lstStyle/>
          <a:p>
            <a:r>
              <a:rPr lang="en-IN" dirty="0"/>
              <a:t>Knowledge Check</a:t>
            </a:r>
          </a:p>
        </p:txBody>
      </p:sp>
      <p:grpSp>
        <p:nvGrpSpPr>
          <p:cNvPr id="38" name="Group 37">
            <a:extLst>
              <a:ext uri="{FF2B5EF4-FFF2-40B4-BE49-F238E27FC236}">
                <a16:creationId xmlns:a16="http://schemas.microsoft.com/office/drawing/2014/main" id="{733CB1F2-6F55-40A3-B558-AFF80AA6E2CD}"/>
              </a:ext>
            </a:extLst>
          </p:cNvPr>
          <p:cNvGrpSpPr/>
          <p:nvPr/>
        </p:nvGrpSpPr>
        <p:grpSpPr>
          <a:xfrm>
            <a:off x="10796136" y="1950788"/>
            <a:ext cx="1640504" cy="1814265"/>
            <a:chOff x="432435" y="1943170"/>
            <a:chExt cx="1985009" cy="2195260"/>
          </a:xfrm>
        </p:grpSpPr>
        <p:sp>
          <p:nvSpPr>
            <p:cNvPr id="39" name="Oval 38">
              <a:extLst>
                <a:ext uri="{FF2B5EF4-FFF2-40B4-BE49-F238E27FC236}">
                  <a16:creationId xmlns:a16="http://schemas.microsoft.com/office/drawing/2014/main" id="{4C5A0A14-D82B-48A7-A60D-C72B2B484EC0}"/>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Picture 39" descr="A person wearing a suit and tie&#10;&#10;Description automatically generated">
              <a:extLst>
                <a:ext uri="{FF2B5EF4-FFF2-40B4-BE49-F238E27FC236}">
                  <a16:creationId xmlns:a16="http://schemas.microsoft.com/office/drawing/2014/main" id="{2DB5D6CD-FE36-4C8F-96C7-D5BCC84851FB}"/>
                </a:ext>
              </a:extLst>
            </p:cNvPr>
            <p:cNvPicPr>
              <a:picLocks noChangeAspect="1"/>
            </p:cNvPicPr>
            <p:nvPr/>
          </p:nvPicPr>
          <p:blipFill rotWithShape="1">
            <a:blip r:embed="rId2">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17" name="Text Placeholder 2">
            <a:extLst>
              <a:ext uri="{FF2B5EF4-FFF2-40B4-BE49-F238E27FC236}">
                <a16:creationId xmlns:a16="http://schemas.microsoft.com/office/drawing/2014/main" id="{4840DF95-78AF-4FA2-A1B3-4A291DF3B0FD}"/>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each icon to learn about it.</a:t>
            </a:r>
          </a:p>
        </p:txBody>
      </p:sp>
      <p:cxnSp>
        <p:nvCxnSpPr>
          <p:cNvPr id="246" name="Straight Connector 245">
            <a:extLst>
              <a:ext uri="{FF2B5EF4-FFF2-40B4-BE49-F238E27FC236}">
                <a16:creationId xmlns:a16="http://schemas.microsoft.com/office/drawing/2014/main" id="{F14E7F44-E1BA-4E25-B8DD-2C746CA9A8BD}"/>
              </a:ext>
            </a:extLst>
          </p:cNvPr>
          <p:cNvCxnSpPr>
            <a:cxnSpLocks/>
          </p:cNvCxnSpPr>
          <p:nvPr/>
        </p:nvCxnSpPr>
        <p:spPr>
          <a:xfrm flipH="1">
            <a:off x="3639024" y="5014424"/>
            <a:ext cx="1725699" cy="5602"/>
          </a:xfrm>
          <a:prstGeom prst="line">
            <a:avLst/>
          </a:prstGeom>
          <a:ln w="38100">
            <a:solidFill>
              <a:srgbClr val="00375C"/>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EF31158-632C-4C13-AF80-58B9BD58C574}"/>
              </a:ext>
            </a:extLst>
          </p:cNvPr>
          <p:cNvCxnSpPr>
            <a:cxnSpLocks/>
          </p:cNvCxnSpPr>
          <p:nvPr/>
        </p:nvCxnSpPr>
        <p:spPr>
          <a:xfrm>
            <a:off x="7173777" y="5012507"/>
            <a:ext cx="1722357" cy="7520"/>
          </a:xfrm>
          <a:prstGeom prst="line">
            <a:avLst/>
          </a:prstGeom>
          <a:ln w="38100">
            <a:solidFill>
              <a:srgbClr val="00375C"/>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48" name="Shape 23">
            <a:extLst>
              <a:ext uri="{FF2B5EF4-FFF2-40B4-BE49-F238E27FC236}">
                <a16:creationId xmlns:a16="http://schemas.microsoft.com/office/drawing/2014/main" id="{8D77D1E2-EC71-4CC4-8F4D-E3F527724D1F}"/>
              </a:ext>
            </a:extLst>
          </p:cNvPr>
          <p:cNvSpPr/>
          <p:nvPr/>
        </p:nvSpPr>
        <p:spPr>
          <a:xfrm>
            <a:off x="7128896" y="3425707"/>
            <a:ext cx="1767238" cy="2383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914" y="0"/>
                </a:lnTo>
                <a:lnTo>
                  <a:pt x="21600" y="0"/>
                </a:lnTo>
              </a:path>
            </a:pathLst>
          </a:custGeom>
          <a:ln w="38100">
            <a:solidFill>
              <a:srgbClr val="00375C"/>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wrap="square" lIns="101574" tIns="101574" rIns="101574" bIns="101574" numCol="1" anchor="ctr">
            <a:noAutofit/>
          </a:bodyPr>
          <a:lstStyle/>
          <a:p>
            <a:pPr defTabSz="1828434"/>
            <a:endParaRPr sz="7198" kern="0" dirty="0">
              <a:solidFill>
                <a:srgbClr val="7F7F7F"/>
              </a:solidFill>
              <a:latin typeface="Lato Light" panose="020F0502020204030203" pitchFamily="34" charset="0"/>
            </a:endParaRPr>
          </a:p>
        </p:txBody>
      </p:sp>
      <p:sp>
        <p:nvSpPr>
          <p:cNvPr id="249" name="Shape 24">
            <a:extLst>
              <a:ext uri="{FF2B5EF4-FFF2-40B4-BE49-F238E27FC236}">
                <a16:creationId xmlns:a16="http://schemas.microsoft.com/office/drawing/2014/main" id="{FBB70376-52CC-4E6A-8386-C02D369FA371}"/>
              </a:ext>
            </a:extLst>
          </p:cNvPr>
          <p:cNvSpPr/>
          <p:nvPr/>
        </p:nvSpPr>
        <p:spPr>
          <a:xfrm rot="10800000" flipH="1">
            <a:off x="7128896" y="6428540"/>
            <a:ext cx="1767238" cy="2383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914" y="0"/>
                </a:lnTo>
                <a:lnTo>
                  <a:pt x="21600" y="0"/>
                </a:lnTo>
              </a:path>
            </a:pathLst>
          </a:custGeom>
          <a:ln w="38100">
            <a:solidFill>
              <a:srgbClr val="00375C"/>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wrap="square" lIns="101574" tIns="101574" rIns="101574" bIns="101574" numCol="1" anchor="ctr">
            <a:noAutofit/>
          </a:bodyPr>
          <a:lstStyle/>
          <a:p>
            <a:pPr defTabSz="1828434"/>
            <a:endParaRPr sz="7198" kern="0" dirty="0">
              <a:solidFill>
                <a:srgbClr val="7F7F7F"/>
              </a:solidFill>
              <a:latin typeface="Lato Light" panose="020F0502020204030203" pitchFamily="34" charset="0"/>
            </a:endParaRPr>
          </a:p>
        </p:txBody>
      </p:sp>
      <p:sp>
        <p:nvSpPr>
          <p:cNvPr id="250" name="Shape 26">
            <a:extLst>
              <a:ext uri="{FF2B5EF4-FFF2-40B4-BE49-F238E27FC236}">
                <a16:creationId xmlns:a16="http://schemas.microsoft.com/office/drawing/2014/main" id="{D6A1942D-5E9B-44C3-ABDB-6FE2664C89EC}"/>
              </a:ext>
            </a:extLst>
          </p:cNvPr>
          <p:cNvSpPr/>
          <p:nvPr/>
        </p:nvSpPr>
        <p:spPr>
          <a:xfrm>
            <a:off x="3639024" y="3425707"/>
            <a:ext cx="1767237" cy="2383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686" y="0"/>
                </a:lnTo>
                <a:lnTo>
                  <a:pt x="0" y="0"/>
                </a:lnTo>
              </a:path>
            </a:pathLst>
          </a:custGeom>
          <a:ln w="38100">
            <a:solidFill>
              <a:srgbClr val="00375C"/>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wrap="square" lIns="101574" tIns="101574" rIns="101574" bIns="101574" numCol="1" anchor="ctr">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1" name="Shape 27">
            <a:extLst>
              <a:ext uri="{FF2B5EF4-FFF2-40B4-BE49-F238E27FC236}">
                <a16:creationId xmlns:a16="http://schemas.microsoft.com/office/drawing/2014/main" id="{AA1E70F4-2E99-4602-8AE0-3D03A24B6CAE}"/>
              </a:ext>
            </a:extLst>
          </p:cNvPr>
          <p:cNvSpPr/>
          <p:nvPr/>
        </p:nvSpPr>
        <p:spPr>
          <a:xfrm>
            <a:off x="3639024" y="6428540"/>
            <a:ext cx="1767237" cy="2383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686" y="21600"/>
                </a:lnTo>
                <a:lnTo>
                  <a:pt x="0" y="21600"/>
                </a:lnTo>
              </a:path>
            </a:pathLst>
          </a:custGeom>
          <a:ln w="38100">
            <a:solidFill>
              <a:srgbClr val="00375C"/>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wrap="square" lIns="101574" tIns="101574" rIns="101574" bIns="101574" numCol="1" anchor="ctr">
            <a:noAutofit/>
          </a:bodyPr>
          <a:lstStyle/>
          <a:p>
            <a:pPr defTabSz="1828434"/>
            <a:endParaRPr sz="7198" kern="0" dirty="0">
              <a:solidFill>
                <a:srgbClr val="7F7F7F"/>
              </a:solidFill>
              <a:latin typeface="Lato Light" panose="020F0502020204030203" pitchFamily="34" charset="0"/>
            </a:endParaRPr>
          </a:p>
        </p:txBody>
      </p:sp>
      <p:sp>
        <p:nvSpPr>
          <p:cNvPr id="252" name="Shape 6">
            <a:extLst>
              <a:ext uri="{FF2B5EF4-FFF2-40B4-BE49-F238E27FC236}">
                <a16:creationId xmlns:a16="http://schemas.microsoft.com/office/drawing/2014/main" id="{244A859D-A73A-48AF-8051-90D6AD530C90}"/>
              </a:ext>
            </a:extLst>
          </p:cNvPr>
          <p:cNvSpPr/>
          <p:nvPr/>
        </p:nvSpPr>
        <p:spPr>
          <a:xfrm>
            <a:off x="4447949" y="2921192"/>
            <a:ext cx="1824257" cy="210683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802"/>
                </a:lnTo>
                <a:lnTo>
                  <a:pt x="21600" y="21600"/>
                </a:lnTo>
                <a:lnTo>
                  <a:pt x="21600" y="0"/>
                </a:lnTo>
                <a:close/>
              </a:path>
            </a:pathLst>
          </a:custGeom>
          <a:solidFill>
            <a:schemeClr val="accent1"/>
          </a:solidFill>
          <a:ln w="12700" cap="flat">
            <a:solidFill>
              <a:srgbClr val="F2F2F2"/>
            </a:solidFill>
            <a:miter lim="400000"/>
          </a:ln>
          <a:effectLst/>
        </p:spPr>
        <p:txBody>
          <a:bodyPr wrap="square" lIns="0" tIns="0" rIns="0" bIns="0" numCol="1" anchor="t">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3" name="Shape 7">
            <a:extLst>
              <a:ext uri="{FF2B5EF4-FFF2-40B4-BE49-F238E27FC236}">
                <a16:creationId xmlns:a16="http://schemas.microsoft.com/office/drawing/2014/main" id="{256B786A-3D7F-4E7B-89B7-43DF1AA6C87B}"/>
              </a:ext>
            </a:extLst>
          </p:cNvPr>
          <p:cNvSpPr/>
          <p:nvPr/>
        </p:nvSpPr>
        <p:spPr>
          <a:xfrm>
            <a:off x="4452437" y="3966699"/>
            <a:ext cx="1824573" cy="21066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 y="21600"/>
                </a:lnTo>
                <a:lnTo>
                  <a:pt x="21600" y="10801"/>
                </a:lnTo>
                <a:lnTo>
                  <a:pt x="0" y="0"/>
                </a:lnTo>
                <a:close/>
              </a:path>
            </a:pathLst>
          </a:custGeom>
          <a:solidFill>
            <a:schemeClr val="accent1"/>
          </a:solidFill>
          <a:ln w="12700" cap="flat">
            <a:solidFill>
              <a:srgbClr val="F2F2F2"/>
            </a:solidFill>
            <a:miter lim="400000"/>
          </a:ln>
          <a:effectLst/>
        </p:spPr>
        <p:txBody>
          <a:bodyPr wrap="square" lIns="0" tIns="0" rIns="0" bIns="0" numCol="1" anchor="t">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4" name="Shape 8">
            <a:extLst>
              <a:ext uri="{FF2B5EF4-FFF2-40B4-BE49-F238E27FC236}">
                <a16:creationId xmlns:a16="http://schemas.microsoft.com/office/drawing/2014/main" id="{5E25DAB6-1EEC-44C3-BEF0-62199FEA472F}"/>
              </a:ext>
            </a:extLst>
          </p:cNvPr>
          <p:cNvSpPr/>
          <p:nvPr/>
        </p:nvSpPr>
        <p:spPr>
          <a:xfrm>
            <a:off x="4447949" y="5016448"/>
            <a:ext cx="1824257" cy="210683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0798"/>
                </a:lnTo>
                <a:lnTo>
                  <a:pt x="21600" y="0"/>
                </a:lnTo>
                <a:lnTo>
                  <a:pt x="21600" y="21600"/>
                </a:lnTo>
                <a:close/>
              </a:path>
            </a:pathLst>
          </a:custGeom>
          <a:solidFill>
            <a:schemeClr val="accent1"/>
          </a:solidFill>
          <a:ln w="12700" cap="flat">
            <a:solidFill>
              <a:srgbClr val="F2F2F2"/>
            </a:solidFill>
            <a:miter lim="400000"/>
          </a:ln>
          <a:effectLst/>
        </p:spPr>
        <p:txBody>
          <a:bodyPr wrap="square" lIns="0" tIns="0" rIns="0" bIns="0" numCol="1" anchor="t">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5" name="Shape 9">
            <a:extLst>
              <a:ext uri="{FF2B5EF4-FFF2-40B4-BE49-F238E27FC236}">
                <a16:creationId xmlns:a16="http://schemas.microsoft.com/office/drawing/2014/main" id="{E8902544-4D26-4D55-A372-0A7998ED84E3}"/>
              </a:ext>
            </a:extLst>
          </p:cNvPr>
          <p:cNvSpPr/>
          <p:nvPr/>
        </p:nvSpPr>
        <p:spPr>
          <a:xfrm>
            <a:off x="6266293" y="2921192"/>
            <a:ext cx="1824258" cy="21068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2"/>
                </a:lnTo>
                <a:lnTo>
                  <a:pt x="0" y="21600"/>
                </a:lnTo>
                <a:lnTo>
                  <a:pt x="0" y="0"/>
                </a:lnTo>
                <a:close/>
              </a:path>
            </a:pathLst>
          </a:custGeom>
          <a:solidFill>
            <a:schemeClr val="accent1"/>
          </a:solidFill>
          <a:ln w="12700" cap="flat">
            <a:solidFill>
              <a:srgbClr val="F2F2F2"/>
            </a:solidFill>
            <a:miter lim="400000"/>
          </a:ln>
          <a:effectLst/>
        </p:spPr>
        <p:txBody>
          <a:bodyPr wrap="square" lIns="0" tIns="0" rIns="0" bIns="0" numCol="1" anchor="t">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6" name="Shape 10">
            <a:extLst>
              <a:ext uri="{FF2B5EF4-FFF2-40B4-BE49-F238E27FC236}">
                <a16:creationId xmlns:a16="http://schemas.microsoft.com/office/drawing/2014/main" id="{0FFA3ABB-FDD2-4645-A355-25501C2E24C1}"/>
              </a:ext>
            </a:extLst>
          </p:cNvPr>
          <p:cNvSpPr/>
          <p:nvPr/>
        </p:nvSpPr>
        <p:spPr>
          <a:xfrm>
            <a:off x="6261490" y="3966699"/>
            <a:ext cx="1824573" cy="21066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96" y="21600"/>
                </a:lnTo>
                <a:lnTo>
                  <a:pt x="0" y="10801"/>
                </a:lnTo>
                <a:lnTo>
                  <a:pt x="21600" y="0"/>
                </a:lnTo>
                <a:close/>
              </a:path>
            </a:pathLst>
          </a:custGeom>
          <a:solidFill>
            <a:schemeClr val="accent1"/>
          </a:solidFill>
          <a:ln w="12700" cap="flat">
            <a:solidFill>
              <a:srgbClr val="F2F2F2"/>
            </a:solidFill>
            <a:miter lim="400000"/>
          </a:ln>
          <a:effectLst/>
        </p:spPr>
        <p:txBody>
          <a:bodyPr wrap="square" lIns="0" tIns="0" rIns="0" bIns="0" numCol="1" anchor="t">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7" name="Shape 11">
            <a:extLst>
              <a:ext uri="{FF2B5EF4-FFF2-40B4-BE49-F238E27FC236}">
                <a16:creationId xmlns:a16="http://schemas.microsoft.com/office/drawing/2014/main" id="{09C2FBA5-9695-4C2E-BB45-A11EB9E82704}"/>
              </a:ext>
            </a:extLst>
          </p:cNvPr>
          <p:cNvSpPr/>
          <p:nvPr/>
        </p:nvSpPr>
        <p:spPr>
          <a:xfrm>
            <a:off x="6266293" y="5016448"/>
            <a:ext cx="1824258" cy="21068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798"/>
                </a:lnTo>
                <a:lnTo>
                  <a:pt x="0" y="0"/>
                </a:lnTo>
                <a:lnTo>
                  <a:pt x="0" y="21600"/>
                </a:lnTo>
                <a:close/>
              </a:path>
            </a:pathLst>
          </a:custGeom>
          <a:solidFill>
            <a:schemeClr val="accent1"/>
          </a:solidFill>
          <a:ln w="12700" cap="flat">
            <a:solidFill>
              <a:srgbClr val="F2F2F2"/>
            </a:solidFill>
            <a:miter lim="400000"/>
          </a:ln>
          <a:effectLst/>
        </p:spPr>
        <p:txBody>
          <a:bodyPr wrap="square" lIns="0" tIns="0" rIns="0" bIns="0" numCol="1" anchor="t">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8" name="Shape 13">
            <a:extLst>
              <a:ext uri="{FF2B5EF4-FFF2-40B4-BE49-F238E27FC236}">
                <a16:creationId xmlns:a16="http://schemas.microsoft.com/office/drawing/2014/main" id="{4F0554CD-22EA-459A-88F1-4A61F7944DBC}"/>
              </a:ext>
            </a:extLst>
          </p:cNvPr>
          <p:cNvSpPr/>
          <p:nvPr/>
        </p:nvSpPr>
        <p:spPr>
          <a:xfrm>
            <a:off x="5359919" y="3974607"/>
            <a:ext cx="1824572" cy="210683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alpha val="98000"/>
            </a:srgbClr>
          </a:solidFill>
          <a:ln w="12700" cap="flat">
            <a:noFill/>
            <a:miter lim="400000"/>
          </a:ln>
          <a:effectLst/>
        </p:spPr>
        <p:txBody>
          <a:bodyPr wrap="square" lIns="0" tIns="0" rIns="0" bIns="0" numCol="1" anchor="t">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9" name="TextBox 258">
            <a:extLst>
              <a:ext uri="{FF2B5EF4-FFF2-40B4-BE49-F238E27FC236}">
                <a16:creationId xmlns:a16="http://schemas.microsoft.com/office/drawing/2014/main" id="{CF7AF547-C52E-4E22-AC57-A6CE5A75FF9E}"/>
              </a:ext>
            </a:extLst>
          </p:cNvPr>
          <p:cNvSpPr txBox="1"/>
          <p:nvPr/>
        </p:nvSpPr>
        <p:spPr>
          <a:xfrm>
            <a:off x="8931843" y="3054356"/>
            <a:ext cx="1975347" cy="863570"/>
          </a:xfrm>
          <a:prstGeom prst="rect">
            <a:avLst/>
          </a:prstGeom>
          <a:noFill/>
        </p:spPr>
        <p:txBody>
          <a:bodyPr wrap="square">
            <a:spAutoFit/>
          </a:bodyPr>
          <a:lstStyle/>
          <a:p>
            <a:pPr lvl="0">
              <a:lnSpc>
                <a:spcPct val="107000"/>
              </a:lnSpc>
              <a:spcAft>
                <a:spcPts val="800"/>
              </a:spcAft>
            </a:pPr>
            <a:r>
              <a:rPr lang="en-IN" sz="1600" dirty="0">
                <a:effectLst/>
                <a:latin typeface="Arial" panose="020B0604020202020204" pitchFamily="34" charset="0"/>
                <a:ea typeface="Calibri" panose="020F0502020204030204" pitchFamily="34" charset="0"/>
                <a:cs typeface="Arial" panose="020B0604020202020204" pitchFamily="34" charset="0"/>
              </a:rPr>
              <a:t>Total Space Available for </a:t>
            </a:r>
            <a:r>
              <a:rPr lang="en-IN" sz="1600" dirty="0">
                <a:latin typeface="Arial" panose="020B0604020202020204" pitchFamily="34" charset="0"/>
                <a:ea typeface="Calibri" panose="020F0502020204030204" pitchFamily="34" charset="0"/>
                <a:cs typeface="Arial" panose="020B0604020202020204" pitchFamily="34" charset="0"/>
              </a:rPr>
              <a:t>R</a:t>
            </a:r>
            <a:r>
              <a:rPr lang="en-IN" sz="1600" dirty="0">
                <a:effectLst/>
                <a:latin typeface="Arial" panose="020B0604020202020204" pitchFamily="34" charset="0"/>
                <a:ea typeface="Calibri" panose="020F0502020204030204" pitchFamily="34" charset="0"/>
                <a:cs typeface="Arial" panose="020B0604020202020204" pitchFamily="34" charset="0"/>
              </a:rPr>
              <a:t>ent within the Property</a:t>
            </a:r>
          </a:p>
        </p:txBody>
      </p:sp>
      <p:sp>
        <p:nvSpPr>
          <p:cNvPr id="260" name="TextBox 259">
            <a:extLst>
              <a:ext uri="{FF2B5EF4-FFF2-40B4-BE49-F238E27FC236}">
                <a16:creationId xmlns:a16="http://schemas.microsoft.com/office/drawing/2014/main" id="{890B7858-EE21-4213-91B4-E7226C35EECA}"/>
              </a:ext>
            </a:extLst>
          </p:cNvPr>
          <p:cNvSpPr txBox="1"/>
          <p:nvPr/>
        </p:nvSpPr>
        <p:spPr>
          <a:xfrm>
            <a:off x="8982830" y="4713425"/>
            <a:ext cx="2279659" cy="600101"/>
          </a:xfrm>
          <a:prstGeom prst="rect">
            <a:avLst/>
          </a:prstGeom>
          <a:noFill/>
        </p:spPr>
        <p:txBody>
          <a:bodyPr wrap="square">
            <a:spAutoFit/>
          </a:bodyPr>
          <a:lstStyle/>
          <a:p>
            <a:pPr lvl="0">
              <a:lnSpc>
                <a:spcPct val="107000"/>
              </a:lnSpc>
              <a:spcAft>
                <a:spcPts val="800"/>
              </a:spcAft>
            </a:pPr>
            <a:r>
              <a:rPr lang="en-IN" sz="1600" dirty="0">
                <a:effectLst/>
                <a:latin typeface="Arial" panose="020B0604020202020204" pitchFamily="34" charset="0"/>
                <a:ea typeface="Calibri" panose="020F0502020204030204" pitchFamily="34" charset="0"/>
                <a:cs typeface="Arial" panose="020B0604020202020204" pitchFamily="34" charset="0"/>
              </a:rPr>
              <a:t>Contract (lease) </a:t>
            </a:r>
            <a:br>
              <a:rPr lang="en-IN" sz="1600" dirty="0">
                <a:effectLst/>
                <a:latin typeface="Arial" panose="020B0604020202020204" pitchFamily="34" charset="0"/>
                <a:ea typeface="Calibri" panose="020F0502020204030204" pitchFamily="34" charset="0"/>
                <a:cs typeface="Arial" panose="020B0604020202020204" pitchFamily="34" charset="0"/>
              </a:rPr>
            </a:br>
            <a:r>
              <a:rPr lang="en-IN" sz="1600" dirty="0">
                <a:effectLst/>
                <a:latin typeface="Arial" panose="020B0604020202020204" pitchFamily="34" charset="0"/>
                <a:ea typeface="Calibri" panose="020F0502020204030204" pitchFamily="34" charset="0"/>
                <a:cs typeface="Arial" panose="020B0604020202020204" pitchFamily="34" charset="0"/>
              </a:rPr>
              <a:t>Rental Rate</a:t>
            </a:r>
          </a:p>
        </p:txBody>
      </p:sp>
      <p:sp>
        <p:nvSpPr>
          <p:cNvPr id="261" name="TextBox 260">
            <a:extLst>
              <a:ext uri="{FF2B5EF4-FFF2-40B4-BE49-F238E27FC236}">
                <a16:creationId xmlns:a16="http://schemas.microsoft.com/office/drawing/2014/main" id="{ED264292-FF75-4527-9703-E51237A11DE5}"/>
              </a:ext>
            </a:extLst>
          </p:cNvPr>
          <p:cNvSpPr txBox="1"/>
          <p:nvPr/>
        </p:nvSpPr>
        <p:spPr>
          <a:xfrm>
            <a:off x="9011332" y="6336662"/>
            <a:ext cx="2621666" cy="607539"/>
          </a:xfrm>
          <a:prstGeom prst="rect">
            <a:avLst/>
          </a:prstGeom>
          <a:noFill/>
        </p:spPr>
        <p:txBody>
          <a:bodyPr wrap="square">
            <a:spAutoFit/>
          </a:bodyPr>
          <a:lstStyle/>
          <a:p>
            <a:pPr lvl="0">
              <a:lnSpc>
                <a:spcPct val="107000"/>
              </a:lnSpc>
              <a:spcAft>
                <a:spcPts val="800"/>
              </a:spcAft>
            </a:pPr>
            <a:r>
              <a:rPr lang="en-US" sz="1600" dirty="0">
                <a:effectLst/>
                <a:latin typeface="Arial" panose="020B0604020202020204" pitchFamily="34" charset="0"/>
                <a:ea typeface="Calibri" panose="020F0502020204030204" pitchFamily="34" charset="0"/>
                <a:cs typeface="Arial" panose="020B0604020202020204" pitchFamily="34" charset="0"/>
              </a:rPr>
              <a:t>Current and Historical Vacancy Percentages</a:t>
            </a:r>
            <a:endParaRPr lang="en-IN" sz="1600" dirty="0">
              <a:effectLst/>
              <a:latin typeface="Arial" panose="020B0604020202020204" pitchFamily="34" charset="0"/>
              <a:ea typeface="Calibri" panose="020F0502020204030204" pitchFamily="34" charset="0"/>
              <a:cs typeface="Arial" panose="020B0604020202020204" pitchFamily="34" charset="0"/>
            </a:endParaRPr>
          </a:p>
        </p:txBody>
      </p:sp>
      <p:sp>
        <p:nvSpPr>
          <p:cNvPr id="262" name="TextBox 261">
            <a:extLst>
              <a:ext uri="{FF2B5EF4-FFF2-40B4-BE49-F238E27FC236}">
                <a16:creationId xmlns:a16="http://schemas.microsoft.com/office/drawing/2014/main" id="{77255C99-97A4-48E2-8B73-39037C12CF94}"/>
              </a:ext>
            </a:extLst>
          </p:cNvPr>
          <p:cNvSpPr txBox="1"/>
          <p:nvPr/>
        </p:nvSpPr>
        <p:spPr>
          <a:xfrm>
            <a:off x="1354276" y="3125656"/>
            <a:ext cx="2200365" cy="600101"/>
          </a:xfrm>
          <a:prstGeom prst="rect">
            <a:avLst/>
          </a:prstGeom>
          <a:noFill/>
        </p:spPr>
        <p:txBody>
          <a:bodyPr wrap="square">
            <a:spAutoFit/>
          </a:bodyPr>
          <a:lstStyle/>
          <a:p>
            <a:pPr lvl="0" algn="r">
              <a:lnSpc>
                <a:spcPct val="107000"/>
              </a:lnSpc>
              <a:spcAft>
                <a:spcPts val="800"/>
              </a:spcAft>
            </a:pPr>
            <a:r>
              <a:rPr lang="en-US" sz="1600" dirty="0">
                <a:effectLst/>
                <a:latin typeface="Arial" panose="020B0604020202020204" pitchFamily="34" charset="0"/>
                <a:ea typeface="Calibri" panose="020F0502020204030204" pitchFamily="34" charset="0"/>
                <a:cs typeface="Arial" panose="020B0604020202020204" pitchFamily="34" charset="0"/>
              </a:rPr>
              <a:t>Reserves for Tenant Rollover Expenses</a:t>
            </a:r>
            <a:endParaRPr lang="en-IN" sz="1600" dirty="0">
              <a:effectLst/>
              <a:latin typeface="Arial" panose="020B0604020202020204" pitchFamily="34" charset="0"/>
              <a:ea typeface="Calibri" panose="020F0502020204030204" pitchFamily="34" charset="0"/>
              <a:cs typeface="Arial" panose="020B0604020202020204" pitchFamily="34" charset="0"/>
            </a:endParaRPr>
          </a:p>
        </p:txBody>
      </p:sp>
      <p:sp>
        <p:nvSpPr>
          <p:cNvPr id="263" name="TextBox 262">
            <a:extLst>
              <a:ext uri="{FF2B5EF4-FFF2-40B4-BE49-F238E27FC236}">
                <a16:creationId xmlns:a16="http://schemas.microsoft.com/office/drawing/2014/main" id="{74336478-E1B3-4E36-A4B0-614DC33D9884}"/>
              </a:ext>
            </a:extLst>
          </p:cNvPr>
          <p:cNvSpPr txBox="1"/>
          <p:nvPr/>
        </p:nvSpPr>
        <p:spPr>
          <a:xfrm>
            <a:off x="1747386" y="4821310"/>
            <a:ext cx="1835819" cy="600101"/>
          </a:xfrm>
          <a:prstGeom prst="rect">
            <a:avLst/>
          </a:prstGeom>
          <a:noFill/>
        </p:spPr>
        <p:txBody>
          <a:bodyPr wrap="square">
            <a:spAutoFit/>
          </a:bodyPr>
          <a:lstStyle/>
          <a:p>
            <a:pPr lvl="0" algn="r">
              <a:lnSpc>
                <a:spcPct val="107000"/>
              </a:lnSpc>
              <a:spcAft>
                <a:spcPts val="800"/>
              </a:spcAft>
            </a:pPr>
            <a:r>
              <a:rPr lang="en-IN" sz="1600" dirty="0">
                <a:effectLst/>
                <a:latin typeface="Arial" panose="020B0604020202020204" pitchFamily="34" charset="0"/>
                <a:ea typeface="Calibri" panose="020F0502020204030204" pitchFamily="34" charset="0"/>
                <a:cs typeface="Arial" panose="020B0604020202020204" pitchFamily="34" charset="0"/>
              </a:rPr>
              <a:t>Reserves for </a:t>
            </a:r>
            <a:br>
              <a:rPr lang="en-IN" sz="1600" dirty="0">
                <a:effectLst/>
                <a:latin typeface="Arial" panose="020B0604020202020204" pitchFamily="34" charset="0"/>
                <a:ea typeface="Calibri" panose="020F0502020204030204" pitchFamily="34" charset="0"/>
                <a:cs typeface="Arial" panose="020B0604020202020204" pitchFamily="34" charset="0"/>
              </a:rPr>
            </a:br>
            <a:r>
              <a:rPr lang="en-IN" sz="1600" dirty="0">
                <a:effectLst/>
                <a:latin typeface="Arial" panose="020B0604020202020204" pitchFamily="34" charset="0"/>
                <a:ea typeface="Calibri" panose="020F0502020204030204" pitchFamily="34" charset="0"/>
                <a:cs typeface="Arial" panose="020B0604020202020204" pitchFamily="34" charset="0"/>
              </a:rPr>
              <a:t>Replacement </a:t>
            </a:r>
          </a:p>
        </p:txBody>
      </p:sp>
      <p:sp>
        <p:nvSpPr>
          <p:cNvPr id="264" name="TextBox 263">
            <a:extLst>
              <a:ext uri="{FF2B5EF4-FFF2-40B4-BE49-F238E27FC236}">
                <a16:creationId xmlns:a16="http://schemas.microsoft.com/office/drawing/2014/main" id="{C8F87C48-E30B-428E-993D-F03ED6A7BA49}"/>
              </a:ext>
            </a:extLst>
          </p:cNvPr>
          <p:cNvSpPr txBox="1"/>
          <p:nvPr/>
        </p:nvSpPr>
        <p:spPr>
          <a:xfrm>
            <a:off x="1976511" y="6292940"/>
            <a:ext cx="1557443" cy="600101"/>
          </a:xfrm>
          <a:prstGeom prst="rect">
            <a:avLst/>
          </a:prstGeom>
          <a:noFill/>
        </p:spPr>
        <p:txBody>
          <a:bodyPr wrap="square">
            <a:spAutoFit/>
          </a:bodyPr>
          <a:lstStyle/>
          <a:p>
            <a:pPr lvl="0" algn="r">
              <a:lnSpc>
                <a:spcPct val="107000"/>
              </a:lnSpc>
              <a:spcAft>
                <a:spcPts val="800"/>
              </a:spcAft>
            </a:pPr>
            <a:r>
              <a:rPr lang="en-IN" sz="1600" dirty="0">
                <a:effectLst/>
                <a:latin typeface="Arial" panose="020B0604020202020204" pitchFamily="34" charset="0"/>
                <a:ea typeface="Calibri" panose="020F0502020204030204" pitchFamily="34" charset="0"/>
                <a:cs typeface="Arial" panose="020B0604020202020204" pitchFamily="34" charset="0"/>
              </a:rPr>
              <a:t>Operating Expenses</a:t>
            </a:r>
          </a:p>
        </p:txBody>
      </p:sp>
      <p:grpSp>
        <p:nvGrpSpPr>
          <p:cNvPr id="265" name="Group 264">
            <a:extLst>
              <a:ext uri="{FF2B5EF4-FFF2-40B4-BE49-F238E27FC236}">
                <a16:creationId xmlns:a16="http://schemas.microsoft.com/office/drawing/2014/main" id="{8E074B93-DF9F-405D-9C13-496ECB7321E1}"/>
              </a:ext>
            </a:extLst>
          </p:cNvPr>
          <p:cNvGrpSpPr/>
          <p:nvPr/>
        </p:nvGrpSpPr>
        <p:grpSpPr>
          <a:xfrm>
            <a:off x="4581510" y="3560648"/>
            <a:ext cx="3438622" cy="3006310"/>
            <a:chOff x="4809981" y="3560648"/>
            <a:chExt cx="3438622" cy="3006310"/>
          </a:xfrm>
        </p:grpSpPr>
        <p:grpSp>
          <p:nvGrpSpPr>
            <p:cNvPr id="266" name="Group 265">
              <a:extLst>
                <a:ext uri="{FF2B5EF4-FFF2-40B4-BE49-F238E27FC236}">
                  <a16:creationId xmlns:a16="http://schemas.microsoft.com/office/drawing/2014/main" id="{57360D36-5DAB-4223-87D9-010264B2E046}"/>
                </a:ext>
              </a:extLst>
            </p:cNvPr>
            <p:cNvGrpSpPr/>
            <p:nvPr/>
          </p:nvGrpSpPr>
          <p:grpSpPr>
            <a:xfrm>
              <a:off x="6949507" y="3560648"/>
              <a:ext cx="497919" cy="498402"/>
              <a:chOff x="10028209" y="3467688"/>
              <a:chExt cx="1142367" cy="1143474"/>
            </a:xfrm>
          </p:grpSpPr>
          <p:sp>
            <p:nvSpPr>
              <p:cNvPr id="337" name="Freeform: Shape 336">
                <a:extLst>
                  <a:ext uri="{FF2B5EF4-FFF2-40B4-BE49-F238E27FC236}">
                    <a16:creationId xmlns:a16="http://schemas.microsoft.com/office/drawing/2014/main" id="{DA4B6BEA-A6B7-4A3D-A363-4B74F2F48594}"/>
                  </a:ext>
                </a:extLst>
              </p:cNvPr>
              <p:cNvSpPr/>
              <p:nvPr/>
            </p:nvSpPr>
            <p:spPr>
              <a:xfrm>
                <a:off x="10337830" y="4518694"/>
                <a:ext cx="176398" cy="90087"/>
              </a:xfrm>
              <a:custGeom>
                <a:avLst/>
                <a:gdLst>
                  <a:gd name="connsiteX0" fmla="*/ 0 w 176398"/>
                  <a:gd name="connsiteY0" fmla="*/ 81032 h 90087"/>
                  <a:gd name="connsiteX1" fmla="*/ 9045 w 176398"/>
                  <a:gd name="connsiteY1" fmla="*/ 90078 h 90087"/>
                  <a:gd name="connsiteX2" fmla="*/ 88193 w 176398"/>
                  <a:gd name="connsiteY2" fmla="*/ 89889 h 90087"/>
                  <a:gd name="connsiteX3" fmla="*/ 168283 w 176398"/>
                  <a:gd name="connsiteY3" fmla="*/ 90078 h 90087"/>
                  <a:gd name="connsiteX4" fmla="*/ 176386 w 176398"/>
                  <a:gd name="connsiteY4" fmla="*/ 82163 h 90087"/>
                  <a:gd name="connsiteX5" fmla="*/ 176386 w 176398"/>
                  <a:gd name="connsiteY5" fmla="*/ 8669 h 90087"/>
                  <a:gd name="connsiteX6" fmla="*/ 167529 w 176398"/>
                  <a:gd name="connsiteY6" fmla="*/ 0 h 90087"/>
                  <a:gd name="connsiteX7" fmla="*/ 9422 w 176398"/>
                  <a:gd name="connsiteY7" fmla="*/ 0 h 90087"/>
                  <a:gd name="connsiteX8" fmla="*/ 188 w 176398"/>
                  <a:gd name="connsiteY8" fmla="*/ 9611 h 90087"/>
                  <a:gd name="connsiteX9" fmla="*/ 0 w 176398"/>
                  <a:gd name="connsiteY9" fmla="*/ 81032 h 9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98" h="90087">
                    <a:moveTo>
                      <a:pt x="0" y="81032"/>
                    </a:moveTo>
                    <a:cubicBezTo>
                      <a:pt x="0" y="87816"/>
                      <a:pt x="1696" y="90266"/>
                      <a:pt x="9045" y="90078"/>
                    </a:cubicBezTo>
                    <a:cubicBezTo>
                      <a:pt x="35428" y="89701"/>
                      <a:pt x="61811" y="89889"/>
                      <a:pt x="88193" y="89889"/>
                    </a:cubicBezTo>
                    <a:cubicBezTo>
                      <a:pt x="114953" y="89889"/>
                      <a:pt x="141524" y="89701"/>
                      <a:pt x="168283" y="90078"/>
                    </a:cubicBezTo>
                    <a:cubicBezTo>
                      <a:pt x="174690" y="90078"/>
                      <a:pt x="176575" y="88193"/>
                      <a:pt x="176386" y="82163"/>
                    </a:cubicBezTo>
                    <a:cubicBezTo>
                      <a:pt x="176198" y="57665"/>
                      <a:pt x="176198" y="33167"/>
                      <a:pt x="176386" y="8669"/>
                    </a:cubicBezTo>
                    <a:cubicBezTo>
                      <a:pt x="176386" y="2073"/>
                      <a:pt x="173936" y="0"/>
                      <a:pt x="167529" y="0"/>
                    </a:cubicBezTo>
                    <a:cubicBezTo>
                      <a:pt x="114764" y="189"/>
                      <a:pt x="62187" y="189"/>
                      <a:pt x="9422" y="0"/>
                    </a:cubicBezTo>
                    <a:cubicBezTo>
                      <a:pt x="2261" y="0"/>
                      <a:pt x="188" y="2827"/>
                      <a:pt x="188" y="9611"/>
                    </a:cubicBezTo>
                    <a:cubicBezTo>
                      <a:pt x="377" y="33355"/>
                      <a:pt x="377" y="57100"/>
                      <a:pt x="0" y="81032"/>
                    </a:cubicBezTo>
                    <a:close/>
                  </a:path>
                </a:pathLst>
              </a:custGeom>
              <a:noFill/>
              <a:ln w="12700" cap="rnd">
                <a:solidFill>
                  <a:schemeClr val="bg1"/>
                </a:solidFill>
                <a:prstDash val="solid"/>
                <a:round/>
              </a:ln>
            </p:spPr>
            <p:txBody>
              <a:bodyPr rtlCol="0" anchor="ctr"/>
              <a:lstStyle/>
              <a:p>
                <a:endParaRPr lang="en-IN"/>
              </a:p>
            </p:txBody>
          </p:sp>
          <p:sp>
            <p:nvSpPr>
              <p:cNvPr id="338" name="Freeform: Shape 337">
                <a:extLst>
                  <a:ext uri="{FF2B5EF4-FFF2-40B4-BE49-F238E27FC236}">
                    <a16:creationId xmlns:a16="http://schemas.microsoft.com/office/drawing/2014/main" id="{FE4568F6-C84A-454E-BAB5-C1B47D048D2F}"/>
                  </a:ext>
                </a:extLst>
              </p:cNvPr>
              <p:cNvSpPr/>
              <p:nvPr/>
            </p:nvSpPr>
            <p:spPr>
              <a:xfrm>
                <a:off x="10028209" y="3467688"/>
                <a:ext cx="1142367" cy="1141093"/>
              </a:xfrm>
              <a:custGeom>
                <a:avLst/>
                <a:gdLst>
                  <a:gd name="connsiteX0" fmla="*/ 3 w 1142367"/>
                  <a:gd name="connsiteY0" fmla="*/ 228021 h 1141093"/>
                  <a:gd name="connsiteX1" fmla="*/ 24878 w 1142367"/>
                  <a:gd name="connsiteY1" fmla="*/ 253273 h 1141093"/>
                  <a:gd name="connsiteX2" fmla="*/ 58798 w 1142367"/>
                  <a:gd name="connsiteY2" fmla="*/ 253273 h 1141093"/>
                  <a:gd name="connsiteX3" fmla="*/ 74816 w 1142367"/>
                  <a:gd name="connsiteY3" fmla="*/ 268914 h 1141093"/>
                  <a:gd name="connsiteX4" fmla="*/ 74816 w 1142367"/>
                  <a:gd name="connsiteY4" fmla="*/ 1084700 h 1141093"/>
                  <a:gd name="connsiteX5" fmla="*/ 74816 w 1142367"/>
                  <a:gd name="connsiteY5" fmla="*/ 1091296 h 1141093"/>
                  <a:gd name="connsiteX6" fmla="*/ 66524 w 1142367"/>
                  <a:gd name="connsiteY6" fmla="*/ 1099399 h 1141093"/>
                  <a:gd name="connsiteX7" fmla="*/ 26008 w 1142367"/>
                  <a:gd name="connsiteY7" fmla="*/ 1099211 h 1141093"/>
                  <a:gd name="connsiteX8" fmla="*/ 3 w 1142367"/>
                  <a:gd name="connsiteY8" fmla="*/ 1120505 h 1141093"/>
                  <a:gd name="connsiteX9" fmla="*/ 26197 w 1142367"/>
                  <a:gd name="connsiteY9" fmla="*/ 1141046 h 1141093"/>
                  <a:gd name="connsiteX10" fmla="*/ 31850 w 1142367"/>
                  <a:gd name="connsiteY10" fmla="*/ 1141046 h 1141093"/>
                  <a:gd name="connsiteX11" fmla="*/ 570808 w 1142367"/>
                  <a:gd name="connsiteY11" fmla="*/ 1141046 h 1141093"/>
                  <a:gd name="connsiteX12" fmla="*/ 1112593 w 1142367"/>
                  <a:gd name="connsiteY12" fmla="*/ 1141046 h 1141093"/>
                  <a:gd name="connsiteX13" fmla="*/ 1123900 w 1142367"/>
                  <a:gd name="connsiteY13" fmla="*/ 1140858 h 1141093"/>
                  <a:gd name="connsiteX14" fmla="*/ 1141237 w 1142367"/>
                  <a:gd name="connsiteY14" fmla="*/ 1125782 h 1141093"/>
                  <a:gd name="connsiteX15" fmla="*/ 1135018 w 1142367"/>
                  <a:gd name="connsiteY15" fmla="*/ 1105430 h 1141093"/>
                  <a:gd name="connsiteX16" fmla="*/ 1116739 w 1142367"/>
                  <a:gd name="connsiteY16" fmla="*/ 1099399 h 1141093"/>
                  <a:gd name="connsiteX17" fmla="*/ 1028169 w 1142367"/>
                  <a:gd name="connsiteY17" fmla="*/ 1099588 h 1141093"/>
                  <a:gd name="connsiteX18" fmla="*/ 1017804 w 1142367"/>
                  <a:gd name="connsiteY18" fmla="*/ 1089788 h 1141093"/>
                  <a:gd name="connsiteX19" fmla="*/ 1017993 w 1142367"/>
                  <a:gd name="connsiteY19" fmla="*/ 1032312 h 1141093"/>
                  <a:gd name="connsiteX20" fmla="*/ 1041172 w 1142367"/>
                  <a:gd name="connsiteY20" fmla="*/ 1009510 h 1141093"/>
                  <a:gd name="connsiteX21" fmla="*/ 1067554 w 1142367"/>
                  <a:gd name="connsiteY21" fmla="*/ 983128 h 1141093"/>
                  <a:gd name="connsiteX22" fmla="*/ 1067554 w 1142367"/>
                  <a:gd name="connsiteY22" fmla="*/ 565718 h 1141093"/>
                  <a:gd name="connsiteX23" fmla="*/ 1067554 w 1142367"/>
                  <a:gd name="connsiteY23" fmla="*/ 267971 h 1141093"/>
                  <a:gd name="connsiteX24" fmla="*/ 1082630 w 1142367"/>
                  <a:gd name="connsiteY24" fmla="*/ 253273 h 1141093"/>
                  <a:gd name="connsiteX25" fmla="*/ 1116550 w 1142367"/>
                  <a:gd name="connsiteY25" fmla="*/ 253273 h 1141093"/>
                  <a:gd name="connsiteX26" fmla="*/ 1142368 w 1142367"/>
                  <a:gd name="connsiteY26" fmla="*/ 227079 h 1141093"/>
                  <a:gd name="connsiteX27" fmla="*/ 1142368 w 1142367"/>
                  <a:gd name="connsiteY27" fmla="*/ 134740 h 1141093"/>
                  <a:gd name="connsiteX28" fmla="*/ 1112970 w 1142367"/>
                  <a:gd name="connsiteY28" fmla="*/ 105530 h 1141093"/>
                  <a:gd name="connsiteX29" fmla="*/ 745498 w 1142367"/>
                  <a:gd name="connsiteY29" fmla="*/ 105530 h 1141093"/>
                  <a:gd name="connsiteX30" fmla="*/ 606990 w 1142367"/>
                  <a:gd name="connsiteY30" fmla="*/ 105530 h 1141093"/>
                  <a:gd name="connsiteX31" fmla="*/ 594176 w 1142367"/>
                  <a:gd name="connsiteY31" fmla="*/ 92339 h 1141093"/>
                  <a:gd name="connsiteX32" fmla="*/ 594176 w 1142367"/>
                  <a:gd name="connsiteY32" fmla="*/ 29209 h 1141093"/>
                  <a:gd name="connsiteX33" fmla="*/ 565343 w 1142367"/>
                  <a:gd name="connsiteY33" fmla="*/ 0 h 1141093"/>
                  <a:gd name="connsiteX34" fmla="*/ 228023 w 1142367"/>
                  <a:gd name="connsiteY34" fmla="*/ 0 h 1141093"/>
                  <a:gd name="connsiteX35" fmla="*/ 199945 w 1142367"/>
                  <a:gd name="connsiteY35" fmla="*/ 27702 h 1141093"/>
                  <a:gd name="connsiteX36" fmla="*/ 200133 w 1142367"/>
                  <a:gd name="connsiteY36" fmla="*/ 93658 h 1141093"/>
                  <a:gd name="connsiteX37" fmla="*/ 188261 w 1142367"/>
                  <a:gd name="connsiteY37" fmla="*/ 105719 h 1141093"/>
                  <a:gd name="connsiteX38" fmla="*/ 25631 w 1142367"/>
                  <a:gd name="connsiteY38" fmla="*/ 105530 h 1141093"/>
                  <a:gd name="connsiteX39" fmla="*/ 3 w 1142367"/>
                  <a:gd name="connsiteY39" fmla="*/ 130971 h 1141093"/>
                  <a:gd name="connsiteX40" fmla="*/ 3 w 1142367"/>
                  <a:gd name="connsiteY40" fmla="*/ 228021 h 114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42367" h="1141093">
                    <a:moveTo>
                      <a:pt x="3" y="228021"/>
                    </a:moveTo>
                    <a:cubicBezTo>
                      <a:pt x="3" y="244416"/>
                      <a:pt x="8483" y="252896"/>
                      <a:pt x="24878" y="253273"/>
                    </a:cubicBezTo>
                    <a:cubicBezTo>
                      <a:pt x="36184" y="253461"/>
                      <a:pt x="47491" y="253273"/>
                      <a:pt x="58798" y="253273"/>
                    </a:cubicBezTo>
                    <a:cubicBezTo>
                      <a:pt x="74816" y="253273"/>
                      <a:pt x="74816" y="253273"/>
                      <a:pt x="74816" y="268914"/>
                    </a:cubicBezTo>
                    <a:cubicBezTo>
                      <a:pt x="74816" y="540843"/>
                      <a:pt x="74816" y="812771"/>
                      <a:pt x="74816" y="1084700"/>
                    </a:cubicBezTo>
                    <a:cubicBezTo>
                      <a:pt x="74816" y="1086962"/>
                      <a:pt x="74627" y="1089035"/>
                      <a:pt x="74816" y="1091296"/>
                    </a:cubicBezTo>
                    <a:cubicBezTo>
                      <a:pt x="75193" y="1097326"/>
                      <a:pt x="72931" y="1099588"/>
                      <a:pt x="66524" y="1099399"/>
                    </a:cubicBezTo>
                    <a:cubicBezTo>
                      <a:pt x="52956" y="1098834"/>
                      <a:pt x="39576" y="1098834"/>
                      <a:pt x="26008" y="1099211"/>
                    </a:cubicBezTo>
                    <a:cubicBezTo>
                      <a:pt x="10179" y="1099588"/>
                      <a:pt x="-186" y="1108256"/>
                      <a:pt x="3" y="1120505"/>
                    </a:cubicBezTo>
                    <a:cubicBezTo>
                      <a:pt x="191" y="1133131"/>
                      <a:pt x="9990" y="1140858"/>
                      <a:pt x="26197" y="1141046"/>
                    </a:cubicBezTo>
                    <a:cubicBezTo>
                      <a:pt x="28081" y="1141046"/>
                      <a:pt x="29966" y="1141046"/>
                      <a:pt x="31850" y="1141046"/>
                    </a:cubicBezTo>
                    <a:cubicBezTo>
                      <a:pt x="211440" y="1141046"/>
                      <a:pt x="391030" y="1141046"/>
                      <a:pt x="570808" y="1141046"/>
                    </a:cubicBezTo>
                    <a:cubicBezTo>
                      <a:pt x="751340" y="1141046"/>
                      <a:pt x="931872" y="1141046"/>
                      <a:pt x="1112593" y="1141046"/>
                    </a:cubicBezTo>
                    <a:cubicBezTo>
                      <a:pt x="1116362" y="1141046"/>
                      <a:pt x="1120131" y="1141234"/>
                      <a:pt x="1123900" y="1140858"/>
                    </a:cubicBezTo>
                    <a:cubicBezTo>
                      <a:pt x="1132945" y="1139727"/>
                      <a:pt x="1138599" y="1134262"/>
                      <a:pt x="1141237" y="1125782"/>
                    </a:cubicBezTo>
                    <a:cubicBezTo>
                      <a:pt x="1143687" y="1117679"/>
                      <a:pt x="1140860" y="1111083"/>
                      <a:pt x="1135018" y="1105430"/>
                    </a:cubicBezTo>
                    <a:cubicBezTo>
                      <a:pt x="1129930" y="1100530"/>
                      <a:pt x="1123334" y="1099399"/>
                      <a:pt x="1116739" y="1099399"/>
                    </a:cubicBezTo>
                    <a:cubicBezTo>
                      <a:pt x="1087153" y="1099211"/>
                      <a:pt x="1057755" y="1099022"/>
                      <a:pt x="1028169" y="1099588"/>
                    </a:cubicBezTo>
                    <a:cubicBezTo>
                      <a:pt x="1019877" y="1099776"/>
                      <a:pt x="1017616" y="1097515"/>
                      <a:pt x="1017804" y="1089788"/>
                    </a:cubicBezTo>
                    <a:cubicBezTo>
                      <a:pt x="1018181" y="1070567"/>
                      <a:pt x="1017804" y="1051534"/>
                      <a:pt x="1017993" y="1032312"/>
                    </a:cubicBezTo>
                    <a:cubicBezTo>
                      <a:pt x="1018181" y="1005930"/>
                      <a:pt x="1014789" y="1009510"/>
                      <a:pt x="1041172" y="1009510"/>
                    </a:cubicBezTo>
                    <a:cubicBezTo>
                      <a:pt x="1061336" y="1009510"/>
                      <a:pt x="1067554" y="1003480"/>
                      <a:pt x="1067554" y="983128"/>
                    </a:cubicBezTo>
                    <a:cubicBezTo>
                      <a:pt x="1067554" y="844054"/>
                      <a:pt x="1067554" y="704980"/>
                      <a:pt x="1067554" y="565718"/>
                    </a:cubicBezTo>
                    <a:cubicBezTo>
                      <a:pt x="1067554" y="466406"/>
                      <a:pt x="1067554" y="367283"/>
                      <a:pt x="1067554" y="267971"/>
                    </a:cubicBezTo>
                    <a:cubicBezTo>
                      <a:pt x="1067554" y="253273"/>
                      <a:pt x="1067554" y="253273"/>
                      <a:pt x="1082630" y="253273"/>
                    </a:cubicBezTo>
                    <a:cubicBezTo>
                      <a:pt x="1093937" y="253273"/>
                      <a:pt x="1105244" y="253273"/>
                      <a:pt x="1116550" y="253273"/>
                    </a:cubicBezTo>
                    <a:cubicBezTo>
                      <a:pt x="1134264" y="253084"/>
                      <a:pt x="1142368" y="244793"/>
                      <a:pt x="1142368" y="227079"/>
                    </a:cubicBezTo>
                    <a:cubicBezTo>
                      <a:pt x="1142368" y="196362"/>
                      <a:pt x="1142368" y="165456"/>
                      <a:pt x="1142368" y="134740"/>
                    </a:cubicBezTo>
                    <a:cubicBezTo>
                      <a:pt x="1142368" y="112691"/>
                      <a:pt x="1135207" y="105530"/>
                      <a:pt x="1112970" y="105530"/>
                    </a:cubicBezTo>
                    <a:cubicBezTo>
                      <a:pt x="990479" y="105530"/>
                      <a:pt x="867989" y="105530"/>
                      <a:pt x="745498" y="105530"/>
                    </a:cubicBezTo>
                    <a:cubicBezTo>
                      <a:pt x="699329" y="105530"/>
                      <a:pt x="653160" y="105530"/>
                      <a:pt x="606990" y="105530"/>
                    </a:cubicBezTo>
                    <a:cubicBezTo>
                      <a:pt x="594176" y="105530"/>
                      <a:pt x="594176" y="105530"/>
                      <a:pt x="594176" y="92339"/>
                    </a:cubicBezTo>
                    <a:cubicBezTo>
                      <a:pt x="594176" y="71233"/>
                      <a:pt x="594176" y="50315"/>
                      <a:pt x="594176" y="29209"/>
                    </a:cubicBezTo>
                    <a:cubicBezTo>
                      <a:pt x="594176" y="6219"/>
                      <a:pt x="587957" y="0"/>
                      <a:pt x="565343" y="0"/>
                    </a:cubicBezTo>
                    <a:cubicBezTo>
                      <a:pt x="452840" y="0"/>
                      <a:pt x="340526" y="0"/>
                      <a:pt x="228023" y="0"/>
                    </a:cubicBezTo>
                    <a:cubicBezTo>
                      <a:pt x="207483" y="0"/>
                      <a:pt x="200133" y="6973"/>
                      <a:pt x="199945" y="27702"/>
                    </a:cubicBezTo>
                    <a:cubicBezTo>
                      <a:pt x="199756" y="49750"/>
                      <a:pt x="199379" y="71610"/>
                      <a:pt x="200133" y="93658"/>
                    </a:cubicBezTo>
                    <a:cubicBezTo>
                      <a:pt x="200510" y="103269"/>
                      <a:pt x="197872" y="105907"/>
                      <a:pt x="188261" y="105719"/>
                    </a:cubicBezTo>
                    <a:cubicBezTo>
                      <a:pt x="134365" y="105342"/>
                      <a:pt x="79904" y="105530"/>
                      <a:pt x="25631" y="105530"/>
                    </a:cubicBezTo>
                    <a:cubicBezTo>
                      <a:pt x="8671" y="105530"/>
                      <a:pt x="191" y="114010"/>
                      <a:pt x="3" y="130971"/>
                    </a:cubicBezTo>
                    <a:cubicBezTo>
                      <a:pt x="3" y="163383"/>
                      <a:pt x="3" y="195796"/>
                      <a:pt x="3" y="228021"/>
                    </a:cubicBezTo>
                    <a:close/>
                  </a:path>
                </a:pathLst>
              </a:custGeom>
              <a:noFill/>
              <a:ln w="12700" cap="rnd">
                <a:solidFill>
                  <a:schemeClr val="bg1"/>
                </a:solidFill>
                <a:prstDash val="solid"/>
                <a:round/>
              </a:ln>
            </p:spPr>
            <p:txBody>
              <a:bodyPr rtlCol="0" anchor="ctr"/>
              <a:lstStyle/>
              <a:p>
                <a:endParaRPr lang="en-IN" dirty="0"/>
              </a:p>
            </p:txBody>
          </p:sp>
          <p:sp>
            <p:nvSpPr>
              <p:cNvPr id="339" name="Freeform: Shape 338">
                <a:extLst>
                  <a:ext uri="{FF2B5EF4-FFF2-40B4-BE49-F238E27FC236}">
                    <a16:creationId xmlns:a16="http://schemas.microsoft.com/office/drawing/2014/main" id="{44F61211-CE42-4519-8745-11C4FB11135A}"/>
                  </a:ext>
                </a:extLst>
              </p:cNvPr>
              <p:cNvSpPr/>
              <p:nvPr/>
            </p:nvSpPr>
            <p:spPr>
              <a:xfrm>
                <a:off x="10503287" y="4269331"/>
                <a:ext cx="88193" cy="71243"/>
              </a:xfrm>
              <a:custGeom>
                <a:avLst/>
                <a:gdLst>
                  <a:gd name="connsiteX0" fmla="*/ 0 w 88193"/>
                  <a:gd name="connsiteY0" fmla="*/ 8302 h 71243"/>
                  <a:gd name="connsiteX1" fmla="*/ 0 w 88193"/>
                  <a:gd name="connsiteY1" fmla="*/ 62763 h 71243"/>
                  <a:gd name="connsiteX2" fmla="*/ 8480 w 88193"/>
                  <a:gd name="connsiteY2" fmla="*/ 71243 h 71243"/>
                  <a:gd name="connsiteX3" fmla="*/ 79901 w 88193"/>
                  <a:gd name="connsiteY3" fmla="*/ 71243 h 71243"/>
                  <a:gd name="connsiteX4" fmla="*/ 88193 w 88193"/>
                  <a:gd name="connsiteY4" fmla="*/ 62763 h 71243"/>
                  <a:gd name="connsiteX5" fmla="*/ 88193 w 88193"/>
                  <a:gd name="connsiteY5" fmla="*/ 8302 h 71243"/>
                  <a:gd name="connsiteX6" fmla="*/ 79901 w 88193"/>
                  <a:gd name="connsiteY6" fmla="*/ 10 h 71243"/>
                  <a:gd name="connsiteX7" fmla="*/ 44285 w 88193"/>
                  <a:gd name="connsiteY7" fmla="*/ 10 h 71243"/>
                  <a:gd name="connsiteX8" fmla="*/ 8669 w 88193"/>
                  <a:gd name="connsiteY8" fmla="*/ 10 h 71243"/>
                  <a:gd name="connsiteX9" fmla="*/ 0 w 88193"/>
                  <a:gd name="connsiteY9" fmla="*/ 8302 h 7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193" h="71243">
                    <a:moveTo>
                      <a:pt x="0" y="8302"/>
                    </a:moveTo>
                    <a:cubicBezTo>
                      <a:pt x="188" y="26393"/>
                      <a:pt x="188" y="44672"/>
                      <a:pt x="0" y="62763"/>
                    </a:cubicBezTo>
                    <a:cubicBezTo>
                      <a:pt x="0" y="68793"/>
                      <a:pt x="2450" y="71243"/>
                      <a:pt x="8480" y="71243"/>
                    </a:cubicBezTo>
                    <a:cubicBezTo>
                      <a:pt x="32224" y="71055"/>
                      <a:pt x="56157" y="71055"/>
                      <a:pt x="79901" y="71243"/>
                    </a:cubicBezTo>
                    <a:cubicBezTo>
                      <a:pt x="85932" y="71243"/>
                      <a:pt x="88193" y="68793"/>
                      <a:pt x="88193" y="62763"/>
                    </a:cubicBezTo>
                    <a:cubicBezTo>
                      <a:pt x="88005" y="44672"/>
                      <a:pt x="88005" y="26393"/>
                      <a:pt x="88193" y="8302"/>
                    </a:cubicBezTo>
                    <a:cubicBezTo>
                      <a:pt x="88193" y="2271"/>
                      <a:pt x="85932" y="-178"/>
                      <a:pt x="79901" y="10"/>
                    </a:cubicBezTo>
                    <a:cubicBezTo>
                      <a:pt x="68029" y="199"/>
                      <a:pt x="56157" y="10"/>
                      <a:pt x="44285" y="10"/>
                    </a:cubicBezTo>
                    <a:cubicBezTo>
                      <a:pt x="32413" y="10"/>
                      <a:pt x="20541" y="199"/>
                      <a:pt x="8669" y="10"/>
                    </a:cubicBezTo>
                    <a:cubicBezTo>
                      <a:pt x="2450" y="10"/>
                      <a:pt x="0" y="2460"/>
                      <a:pt x="0" y="8302"/>
                    </a:cubicBezTo>
                    <a:close/>
                  </a:path>
                </a:pathLst>
              </a:custGeom>
              <a:noFill/>
              <a:ln w="12700" cap="rnd">
                <a:solidFill>
                  <a:schemeClr val="bg1"/>
                </a:solidFill>
                <a:prstDash val="solid"/>
                <a:round/>
              </a:ln>
            </p:spPr>
            <p:txBody>
              <a:bodyPr rtlCol="0" anchor="ctr"/>
              <a:lstStyle/>
              <a:p>
                <a:endParaRPr lang="en-IN"/>
              </a:p>
            </p:txBody>
          </p:sp>
          <p:sp>
            <p:nvSpPr>
              <p:cNvPr id="340" name="Freeform: Shape 339">
                <a:extLst>
                  <a:ext uri="{FF2B5EF4-FFF2-40B4-BE49-F238E27FC236}">
                    <a16:creationId xmlns:a16="http://schemas.microsoft.com/office/drawing/2014/main" id="{2A973B24-5BE8-48CE-8DE4-745C8C4A7C5C}"/>
                  </a:ext>
                </a:extLst>
              </p:cNvPr>
              <p:cNvSpPr/>
              <p:nvPr/>
            </p:nvSpPr>
            <p:spPr>
              <a:xfrm>
                <a:off x="10503088" y="4042828"/>
                <a:ext cx="88211" cy="71245"/>
              </a:xfrm>
              <a:custGeom>
                <a:avLst/>
                <a:gdLst>
                  <a:gd name="connsiteX0" fmla="*/ 198 w 88211"/>
                  <a:gd name="connsiteY0" fmla="*/ 62187 h 71245"/>
                  <a:gd name="connsiteX1" fmla="*/ 9809 w 88211"/>
                  <a:gd name="connsiteY1" fmla="*/ 71233 h 71245"/>
                  <a:gd name="connsiteX2" fmla="*/ 44483 w 88211"/>
                  <a:gd name="connsiteY2" fmla="*/ 71233 h 71245"/>
                  <a:gd name="connsiteX3" fmla="*/ 79158 w 88211"/>
                  <a:gd name="connsiteY3" fmla="*/ 71233 h 71245"/>
                  <a:gd name="connsiteX4" fmla="*/ 88203 w 88211"/>
                  <a:gd name="connsiteY4" fmla="*/ 62753 h 71245"/>
                  <a:gd name="connsiteX5" fmla="*/ 88203 w 88211"/>
                  <a:gd name="connsiteY5" fmla="*/ 8292 h 71245"/>
                  <a:gd name="connsiteX6" fmla="*/ 79723 w 88211"/>
                  <a:gd name="connsiteY6" fmla="*/ 0 h 71245"/>
                  <a:gd name="connsiteX7" fmla="*/ 9244 w 88211"/>
                  <a:gd name="connsiteY7" fmla="*/ 0 h 71245"/>
                  <a:gd name="connsiteX8" fmla="*/ 10 w 88211"/>
                  <a:gd name="connsiteY8" fmla="*/ 9611 h 71245"/>
                  <a:gd name="connsiteX9" fmla="*/ 198 w 88211"/>
                  <a:gd name="connsiteY9" fmla="*/ 62187 h 7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11" h="71245">
                    <a:moveTo>
                      <a:pt x="198" y="62187"/>
                    </a:moveTo>
                    <a:cubicBezTo>
                      <a:pt x="10" y="69348"/>
                      <a:pt x="3214" y="71421"/>
                      <a:pt x="9809" y="71233"/>
                    </a:cubicBezTo>
                    <a:cubicBezTo>
                      <a:pt x="21304" y="70856"/>
                      <a:pt x="32988" y="71233"/>
                      <a:pt x="44483" y="71233"/>
                    </a:cubicBezTo>
                    <a:cubicBezTo>
                      <a:pt x="55979" y="71233"/>
                      <a:pt x="67662" y="71044"/>
                      <a:pt x="79158" y="71233"/>
                    </a:cubicBezTo>
                    <a:cubicBezTo>
                      <a:pt x="85376" y="71421"/>
                      <a:pt x="88392" y="69537"/>
                      <a:pt x="88203" y="62753"/>
                    </a:cubicBezTo>
                    <a:cubicBezTo>
                      <a:pt x="87826" y="44662"/>
                      <a:pt x="88015" y="26383"/>
                      <a:pt x="88203" y="8292"/>
                    </a:cubicBezTo>
                    <a:cubicBezTo>
                      <a:pt x="88203" y="2073"/>
                      <a:pt x="85565" y="0"/>
                      <a:pt x="79723" y="0"/>
                    </a:cubicBezTo>
                    <a:cubicBezTo>
                      <a:pt x="56167" y="188"/>
                      <a:pt x="32800" y="188"/>
                      <a:pt x="9244" y="0"/>
                    </a:cubicBezTo>
                    <a:cubicBezTo>
                      <a:pt x="2271" y="0"/>
                      <a:pt x="-178" y="3015"/>
                      <a:pt x="10" y="9611"/>
                    </a:cubicBezTo>
                    <a:cubicBezTo>
                      <a:pt x="387" y="27136"/>
                      <a:pt x="575" y="44662"/>
                      <a:pt x="198" y="62187"/>
                    </a:cubicBezTo>
                    <a:close/>
                  </a:path>
                </a:pathLst>
              </a:custGeom>
              <a:noFill/>
              <a:ln w="12700" cap="rnd">
                <a:solidFill>
                  <a:schemeClr val="bg1"/>
                </a:solidFill>
                <a:prstDash val="solid"/>
                <a:round/>
              </a:ln>
            </p:spPr>
            <p:txBody>
              <a:bodyPr rtlCol="0" anchor="ctr"/>
              <a:lstStyle/>
              <a:p>
                <a:endParaRPr lang="en-IN"/>
              </a:p>
            </p:txBody>
          </p:sp>
          <p:sp>
            <p:nvSpPr>
              <p:cNvPr id="341" name="Freeform: Shape 340">
                <a:extLst>
                  <a:ext uri="{FF2B5EF4-FFF2-40B4-BE49-F238E27FC236}">
                    <a16:creationId xmlns:a16="http://schemas.microsoft.com/office/drawing/2014/main" id="{E58D39BC-F2F2-4C2A-890A-49D17A3DCB20}"/>
                  </a:ext>
                </a:extLst>
              </p:cNvPr>
              <p:cNvSpPr/>
              <p:nvPr/>
            </p:nvSpPr>
            <p:spPr>
              <a:xfrm>
                <a:off x="10260558" y="4042828"/>
                <a:ext cx="88021" cy="71244"/>
              </a:xfrm>
              <a:custGeom>
                <a:avLst/>
                <a:gdLst>
                  <a:gd name="connsiteX0" fmla="*/ 88014 w 88021"/>
                  <a:gd name="connsiteY0" fmla="*/ 62753 h 71244"/>
                  <a:gd name="connsiteX1" fmla="*/ 88014 w 88021"/>
                  <a:gd name="connsiteY1" fmla="*/ 9045 h 71244"/>
                  <a:gd name="connsiteX2" fmla="*/ 79157 w 88021"/>
                  <a:gd name="connsiteY2" fmla="*/ 0 h 71244"/>
                  <a:gd name="connsiteX3" fmla="*/ 8489 w 88021"/>
                  <a:gd name="connsiteY3" fmla="*/ 0 h 71244"/>
                  <a:gd name="connsiteX4" fmla="*/ 9 w 88021"/>
                  <a:gd name="connsiteY4" fmla="*/ 8292 h 71244"/>
                  <a:gd name="connsiteX5" fmla="*/ 9 w 88021"/>
                  <a:gd name="connsiteY5" fmla="*/ 62941 h 71244"/>
                  <a:gd name="connsiteX6" fmla="*/ 8300 w 88021"/>
                  <a:gd name="connsiteY6" fmla="*/ 71233 h 71244"/>
                  <a:gd name="connsiteX7" fmla="*/ 43163 w 88021"/>
                  <a:gd name="connsiteY7" fmla="*/ 71233 h 71244"/>
                  <a:gd name="connsiteX8" fmla="*/ 78968 w 88021"/>
                  <a:gd name="connsiteY8" fmla="*/ 71233 h 71244"/>
                  <a:gd name="connsiteX9" fmla="*/ 88014 w 88021"/>
                  <a:gd name="connsiteY9" fmla="*/ 62753 h 7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021" h="71244">
                    <a:moveTo>
                      <a:pt x="88014" y="62753"/>
                    </a:moveTo>
                    <a:cubicBezTo>
                      <a:pt x="87825" y="44850"/>
                      <a:pt x="87825" y="26948"/>
                      <a:pt x="88014" y="9045"/>
                    </a:cubicBezTo>
                    <a:cubicBezTo>
                      <a:pt x="88014" y="2638"/>
                      <a:pt x="85752" y="0"/>
                      <a:pt x="79157" y="0"/>
                    </a:cubicBezTo>
                    <a:cubicBezTo>
                      <a:pt x="55601" y="188"/>
                      <a:pt x="32045" y="188"/>
                      <a:pt x="8489" y="0"/>
                    </a:cubicBezTo>
                    <a:cubicBezTo>
                      <a:pt x="2647" y="0"/>
                      <a:pt x="-180" y="2073"/>
                      <a:pt x="9" y="8292"/>
                    </a:cubicBezTo>
                    <a:cubicBezTo>
                      <a:pt x="197" y="26571"/>
                      <a:pt x="197" y="44662"/>
                      <a:pt x="9" y="62941"/>
                    </a:cubicBezTo>
                    <a:cubicBezTo>
                      <a:pt x="9" y="68972"/>
                      <a:pt x="2270" y="71421"/>
                      <a:pt x="8300" y="71233"/>
                    </a:cubicBezTo>
                    <a:cubicBezTo>
                      <a:pt x="19984" y="71044"/>
                      <a:pt x="31479" y="71233"/>
                      <a:pt x="43163" y="71233"/>
                    </a:cubicBezTo>
                    <a:cubicBezTo>
                      <a:pt x="55035" y="71233"/>
                      <a:pt x="67096" y="71044"/>
                      <a:pt x="78968" y="71233"/>
                    </a:cubicBezTo>
                    <a:cubicBezTo>
                      <a:pt x="85187" y="71421"/>
                      <a:pt x="88202" y="69348"/>
                      <a:pt x="88014" y="62753"/>
                    </a:cubicBezTo>
                    <a:close/>
                  </a:path>
                </a:pathLst>
              </a:custGeom>
              <a:noFill/>
              <a:ln w="12700" cap="rnd">
                <a:solidFill>
                  <a:schemeClr val="bg1"/>
                </a:solidFill>
                <a:prstDash val="solid"/>
                <a:round/>
              </a:ln>
            </p:spPr>
            <p:txBody>
              <a:bodyPr rtlCol="0" anchor="ctr"/>
              <a:lstStyle/>
              <a:p>
                <a:endParaRPr lang="en-IN"/>
              </a:p>
            </p:txBody>
          </p:sp>
          <p:sp>
            <p:nvSpPr>
              <p:cNvPr id="342" name="Freeform: Shape 341">
                <a:extLst>
                  <a:ext uri="{FF2B5EF4-FFF2-40B4-BE49-F238E27FC236}">
                    <a16:creationId xmlns:a16="http://schemas.microsoft.com/office/drawing/2014/main" id="{865079B1-1F7A-4025-91AF-49B4B315FBEE}"/>
                  </a:ext>
                </a:extLst>
              </p:cNvPr>
              <p:cNvSpPr/>
              <p:nvPr/>
            </p:nvSpPr>
            <p:spPr>
              <a:xfrm>
                <a:off x="10260556" y="4269529"/>
                <a:ext cx="88015" cy="71622"/>
              </a:xfrm>
              <a:custGeom>
                <a:avLst/>
                <a:gdLst>
                  <a:gd name="connsiteX0" fmla="*/ 11 w 88015"/>
                  <a:gd name="connsiteY0" fmla="*/ 62376 h 71622"/>
                  <a:gd name="connsiteX1" fmla="*/ 9056 w 88015"/>
                  <a:gd name="connsiteY1" fmla="*/ 71233 h 71622"/>
                  <a:gd name="connsiteX2" fmla="*/ 44861 w 88015"/>
                  <a:gd name="connsiteY2" fmla="*/ 71233 h 71622"/>
                  <a:gd name="connsiteX3" fmla="*/ 44861 w 88015"/>
                  <a:gd name="connsiteY3" fmla="*/ 71421 h 71622"/>
                  <a:gd name="connsiteX4" fmla="*/ 80666 w 88015"/>
                  <a:gd name="connsiteY4" fmla="*/ 71610 h 71622"/>
                  <a:gd name="connsiteX5" fmla="*/ 88016 w 88015"/>
                  <a:gd name="connsiteY5" fmla="*/ 64637 h 71622"/>
                  <a:gd name="connsiteX6" fmla="*/ 88016 w 88015"/>
                  <a:gd name="connsiteY6" fmla="*/ 8103 h 71622"/>
                  <a:gd name="connsiteX7" fmla="*/ 80289 w 88015"/>
                  <a:gd name="connsiteY7" fmla="*/ 0 h 71622"/>
                  <a:gd name="connsiteX8" fmla="*/ 7737 w 88015"/>
                  <a:gd name="connsiteY8" fmla="*/ 0 h 71622"/>
                  <a:gd name="connsiteX9" fmla="*/ 11 w 88015"/>
                  <a:gd name="connsiteY9" fmla="*/ 7915 h 71622"/>
                  <a:gd name="connsiteX10" fmla="*/ 11 w 88015"/>
                  <a:gd name="connsiteY10" fmla="*/ 62376 h 7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5" h="71622">
                    <a:moveTo>
                      <a:pt x="11" y="62376"/>
                    </a:moveTo>
                    <a:cubicBezTo>
                      <a:pt x="11" y="68972"/>
                      <a:pt x="2649" y="71233"/>
                      <a:pt x="9056" y="71233"/>
                    </a:cubicBezTo>
                    <a:cubicBezTo>
                      <a:pt x="20928" y="71045"/>
                      <a:pt x="32989" y="71233"/>
                      <a:pt x="44861" y="71233"/>
                    </a:cubicBezTo>
                    <a:cubicBezTo>
                      <a:pt x="44861" y="71233"/>
                      <a:pt x="44861" y="71233"/>
                      <a:pt x="44861" y="71421"/>
                    </a:cubicBezTo>
                    <a:cubicBezTo>
                      <a:pt x="56733" y="71421"/>
                      <a:pt x="68794" y="71233"/>
                      <a:pt x="80666" y="71610"/>
                    </a:cubicBezTo>
                    <a:cubicBezTo>
                      <a:pt x="85943" y="71798"/>
                      <a:pt x="88016" y="69914"/>
                      <a:pt x="88016" y="64637"/>
                    </a:cubicBezTo>
                    <a:cubicBezTo>
                      <a:pt x="87827" y="45793"/>
                      <a:pt x="87827" y="26948"/>
                      <a:pt x="88016" y="8103"/>
                    </a:cubicBezTo>
                    <a:cubicBezTo>
                      <a:pt x="88016" y="2638"/>
                      <a:pt x="86131" y="0"/>
                      <a:pt x="80289" y="0"/>
                    </a:cubicBezTo>
                    <a:cubicBezTo>
                      <a:pt x="56168" y="188"/>
                      <a:pt x="31858" y="188"/>
                      <a:pt x="7737" y="0"/>
                    </a:cubicBezTo>
                    <a:cubicBezTo>
                      <a:pt x="2084" y="0"/>
                      <a:pt x="-178" y="2261"/>
                      <a:pt x="11" y="7915"/>
                    </a:cubicBezTo>
                    <a:cubicBezTo>
                      <a:pt x="199" y="26006"/>
                      <a:pt x="199" y="44097"/>
                      <a:pt x="11" y="62376"/>
                    </a:cubicBezTo>
                    <a:close/>
                  </a:path>
                </a:pathLst>
              </a:custGeom>
              <a:noFill/>
              <a:ln w="12700" cap="rnd">
                <a:solidFill>
                  <a:schemeClr val="bg1"/>
                </a:solidFill>
                <a:prstDash val="solid"/>
                <a:round/>
              </a:ln>
            </p:spPr>
            <p:txBody>
              <a:bodyPr rtlCol="0" anchor="ctr"/>
              <a:lstStyle/>
              <a:p>
                <a:endParaRPr lang="en-IN"/>
              </a:p>
            </p:txBody>
          </p:sp>
          <p:sp>
            <p:nvSpPr>
              <p:cNvPr id="343" name="Freeform: Shape 342">
                <a:extLst>
                  <a:ext uri="{FF2B5EF4-FFF2-40B4-BE49-F238E27FC236}">
                    <a16:creationId xmlns:a16="http://schemas.microsoft.com/office/drawing/2014/main" id="{4F76AFE5-4798-46F7-AA61-D42B622F9414}"/>
                  </a:ext>
                </a:extLst>
              </p:cNvPr>
              <p:cNvSpPr/>
              <p:nvPr/>
            </p:nvSpPr>
            <p:spPr>
              <a:xfrm>
                <a:off x="10260352" y="3814961"/>
                <a:ext cx="88228" cy="72586"/>
              </a:xfrm>
              <a:custGeom>
                <a:avLst/>
                <a:gdLst>
                  <a:gd name="connsiteX0" fmla="*/ 27 w 88228"/>
                  <a:gd name="connsiteY0" fmla="*/ 12283 h 72586"/>
                  <a:gd name="connsiteX1" fmla="*/ 215 w 88228"/>
                  <a:gd name="connsiteY1" fmla="*/ 59207 h 72586"/>
                  <a:gd name="connsiteX2" fmla="*/ 12841 w 88228"/>
                  <a:gd name="connsiteY2" fmla="*/ 72398 h 72586"/>
                  <a:gd name="connsiteX3" fmla="*/ 79551 w 88228"/>
                  <a:gd name="connsiteY3" fmla="*/ 72586 h 72586"/>
                  <a:gd name="connsiteX4" fmla="*/ 88220 w 88228"/>
                  <a:gd name="connsiteY4" fmla="*/ 63352 h 72586"/>
                  <a:gd name="connsiteX5" fmla="*/ 88220 w 88228"/>
                  <a:gd name="connsiteY5" fmla="*/ 8891 h 72586"/>
                  <a:gd name="connsiteX6" fmla="*/ 79174 w 88228"/>
                  <a:gd name="connsiteY6" fmla="*/ 223 h 72586"/>
                  <a:gd name="connsiteX7" fmla="*/ 44312 w 88228"/>
                  <a:gd name="connsiteY7" fmla="*/ 223 h 72586"/>
                  <a:gd name="connsiteX8" fmla="*/ 12276 w 88228"/>
                  <a:gd name="connsiteY8" fmla="*/ 34 h 72586"/>
                  <a:gd name="connsiteX9" fmla="*/ 27 w 88228"/>
                  <a:gd name="connsiteY9" fmla="*/ 12283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28" h="72586">
                    <a:moveTo>
                      <a:pt x="27" y="12283"/>
                    </a:moveTo>
                    <a:cubicBezTo>
                      <a:pt x="781" y="27924"/>
                      <a:pt x="215" y="43566"/>
                      <a:pt x="215" y="59207"/>
                    </a:cubicBezTo>
                    <a:cubicBezTo>
                      <a:pt x="215" y="71079"/>
                      <a:pt x="969" y="72210"/>
                      <a:pt x="12841" y="72398"/>
                    </a:cubicBezTo>
                    <a:cubicBezTo>
                      <a:pt x="35078" y="72775"/>
                      <a:pt x="57315" y="72398"/>
                      <a:pt x="79551" y="72586"/>
                    </a:cubicBezTo>
                    <a:cubicBezTo>
                      <a:pt x="86335" y="72586"/>
                      <a:pt x="88220" y="69571"/>
                      <a:pt x="88220" y="63352"/>
                    </a:cubicBezTo>
                    <a:cubicBezTo>
                      <a:pt x="88031" y="45262"/>
                      <a:pt x="88031" y="26982"/>
                      <a:pt x="88220" y="8891"/>
                    </a:cubicBezTo>
                    <a:cubicBezTo>
                      <a:pt x="88408" y="2296"/>
                      <a:pt x="85582" y="223"/>
                      <a:pt x="79174" y="223"/>
                    </a:cubicBezTo>
                    <a:cubicBezTo>
                      <a:pt x="67491" y="600"/>
                      <a:pt x="55995" y="223"/>
                      <a:pt x="44312" y="223"/>
                    </a:cubicBezTo>
                    <a:cubicBezTo>
                      <a:pt x="33570" y="223"/>
                      <a:pt x="23017" y="788"/>
                      <a:pt x="12276" y="34"/>
                    </a:cubicBezTo>
                    <a:cubicBezTo>
                      <a:pt x="3230" y="-343"/>
                      <a:pt x="-350" y="2296"/>
                      <a:pt x="27" y="12283"/>
                    </a:cubicBezTo>
                    <a:close/>
                  </a:path>
                </a:pathLst>
              </a:custGeom>
              <a:noFill/>
              <a:ln w="12700" cap="rnd">
                <a:solidFill>
                  <a:schemeClr val="bg1"/>
                </a:solidFill>
                <a:prstDash val="solid"/>
                <a:round/>
              </a:ln>
            </p:spPr>
            <p:txBody>
              <a:bodyPr rtlCol="0" anchor="ctr"/>
              <a:lstStyle/>
              <a:p>
                <a:endParaRPr lang="en-IN"/>
              </a:p>
            </p:txBody>
          </p:sp>
          <p:sp>
            <p:nvSpPr>
              <p:cNvPr id="344" name="Freeform: Shape 343">
                <a:extLst>
                  <a:ext uri="{FF2B5EF4-FFF2-40B4-BE49-F238E27FC236}">
                    <a16:creationId xmlns:a16="http://schemas.microsoft.com/office/drawing/2014/main" id="{41C0431D-490E-4920-88B7-F7D7E15B5490}"/>
                  </a:ext>
                </a:extLst>
              </p:cNvPr>
              <p:cNvSpPr/>
              <p:nvPr/>
            </p:nvSpPr>
            <p:spPr>
              <a:xfrm>
                <a:off x="10503087" y="3815359"/>
                <a:ext cx="88216" cy="72189"/>
              </a:xfrm>
              <a:custGeom>
                <a:avLst/>
                <a:gdLst>
                  <a:gd name="connsiteX0" fmla="*/ 11 w 88216"/>
                  <a:gd name="connsiteY0" fmla="*/ 7552 h 72189"/>
                  <a:gd name="connsiteX1" fmla="*/ 11 w 88216"/>
                  <a:gd name="connsiteY1" fmla="*/ 64840 h 72189"/>
                  <a:gd name="connsiteX2" fmla="*/ 6983 w 88216"/>
                  <a:gd name="connsiteY2" fmla="*/ 72189 h 72189"/>
                  <a:gd name="connsiteX3" fmla="*/ 80289 w 88216"/>
                  <a:gd name="connsiteY3" fmla="*/ 72189 h 72189"/>
                  <a:gd name="connsiteX4" fmla="*/ 88204 w 88216"/>
                  <a:gd name="connsiteY4" fmla="*/ 63520 h 72189"/>
                  <a:gd name="connsiteX5" fmla="*/ 88204 w 88216"/>
                  <a:gd name="connsiteY5" fmla="*/ 8117 h 72189"/>
                  <a:gd name="connsiteX6" fmla="*/ 79724 w 88216"/>
                  <a:gd name="connsiteY6" fmla="*/ 14 h 72189"/>
                  <a:gd name="connsiteX7" fmla="*/ 44107 w 88216"/>
                  <a:gd name="connsiteY7" fmla="*/ 14 h 72189"/>
                  <a:gd name="connsiteX8" fmla="*/ 7549 w 88216"/>
                  <a:gd name="connsiteY8" fmla="*/ 14 h 72189"/>
                  <a:gd name="connsiteX9" fmla="*/ 11 w 88216"/>
                  <a:gd name="connsiteY9" fmla="*/ 7552 h 7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16" h="72189">
                    <a:moveTo>
                      <a:pt x="11" y="7552"/>
                    </a:moveTo>
                    <a:cubicBezTo>
                      <a:pt x="388" y="26585"/>
                      <a:pt x="388" y="45806"/>
                      <a:pt x="11" y="64840"/>
                    </a:cubicBezTo>
                    <a:cubicBezTo>
                      <a:pt x="11" y="70116"/>
                      <a:pt x="1895" y="72189"/>
                      <a:pt x="6983" y="72189"/>
                    </a:cubicBezTo>
                    <a:cubicBezTo>
                      <a:pt x="31481" y="72189"/>
                      <a:pt x="55791" y="72001"/>
                      <a:pt x="80289" y="72189"/>
                    </a:cubicBezTo>
                    <a:cubicBezTo>
                      <a:pt x="86508" y="72189"/>
                      <a:pt x="88392" y="69174"/>
                      <a:pt x="88204" y="63520"/>
                    </a:cubicBezTo>
                    <a:cubicBezTo>
                      <a:pt x="88016" y="45053"/>
                      <a:pt x="88016" y="26585"/>
                      <a:pt x="88204" y="8117"/>
                    </a:cubicBezTo>
                    <a:cubicBezTo>
                      <a:pt x="88204" y="1898"/>
                      <a:pt x="85754" y="-175"/>
                      <a:pt x="79724" y="14"/>
                    </a:cubicBezTo>
                    <a:cubicBezTo>
                      <a:pt x="67852" y="202"/>
                      <a:pt x="55980" y="14"/>
                      <a:pt x="44107" y="14"/>
                    </a:cubicBezTo>
                    <a:cubicBezTo>
                      <a:pt x="31858" y="14"/>
                      <a:pt x="19609" y="202"/>
                      <a:pt x="7549" y="14"/>
                    </a:cubicBezTo>
                    <a:cubicBezTo>
                      <a:pt x="2084" y="-175"/>
                      <a:pt x="-178" y="1521"/>
                      <a:pt x="11" y="7552"/>
                    </a:cubicBezTo>
                    <a:close/>
                  </a:path>
                </a:pathLst>
              </a:custGeom>
              <a:noFill/>
              <a:ln w="12700" cap="rnd">
                <a:solidFill>
                  <a:schemeClr val="bg1"/>
                </a:solidFill>
                <a:prstDash val="solid"/>
                <a:round/>
              </a:ln>
            </p:spPr>
            <p:txBody>
              <a:bodyPr rtlCol="0" anchor="ctr"/>
              <a:lstStyle/>
              <a:p>
                <a:endParaRPr lang="en-IN"/>
              </a:p>
            </p:txBody>
          </p:sp>
          <p:sp>
            <p:nvSpPr>
              <p:cNvPr id="345" name="Freeform: Shape 344">
                <a:extLst>
                  <a:ext uri="{FF2B5EF4-FFF2-40B4-BE49-F238E27FC236}">
                    <a16:creationId xmlns:a16="http://schemas.microsoft.com/office/drawing/2014/main" id="{76CCA2F8-2E8C-4856-935E-618FC3CCFF7E}"/>
                  </a:ext>
                </a:extLst>
              </p:cNvPr>
              <p:cNvSpPr/>
              <p:nvPr/>
            </p:nvSpPr>
            <p:spPr>
              <a:xfrm>
                <a:off x="10857755" y="3815372"/>
                <a:ext cx="88193" cy="147930"/>
              </a:xfrm>
              <a:custGeom>
                <a:avLst/>
                <a:gdLst>
                  <a:gd name="connsiteX0" fmla="*/ 88193 w 88193"/>
                  <a:gd name="connsiteY0" fmla="*/ 137943 h 147930"/>
                  <a:gd name="connsiteX1" fmla="*/ 88005 w 88193"/>
                  <a:gd name="connsiteY1" fmla="*/ 74060 h 147930"/>
                  <a:gd name="connsiteX2" fmla="*/ 88005 w 88193"/>
                  <a:gd name="connsiteY2" fmla="*/ 9234 h 147930"/>
                  <a:gd name="connsiteX3" fmla="*/ 79713 w 88193"/>
                  <a:gd name="connsiteY3" fmla="*/ 0 h 147930"/>
                  <a:gd name="connsiteX4" fmla="*/ 8292 w 88193"/>
                  <a:gd name="connsiteY4" fmla="*/ 0 h 147930"/>
                  <a:gd name="connsiteX5" fmla="*/ 0 w 88193"/>
                  <a:gd name="connsiteY5" fmla="*/ 8480 h 147930"/>
                  <a:gd name="connsiteX6" fmla="*/ 0 w 88193"/>
                  <a:gd name="connsiteY6" fmla="*/ 139262 h 147930"/>
                  <a:gd name="connsiteX7" fmla="*/ 9045 w 88193"/>
                  <a:gd name="connsiteY7" fmla="*/ 147931 h 147930"/>
                  <a:gd name="connsiteX8" fmla="*/ 78582 w 88193"/>
                  <a:gd name="connsiteY8" fmla="*/ 147931 h 147930"/>
                  <a:gd name="connsiteX9" fmla="*/ 88193 w 88193"/>
                  <a:gd name="connsiteY9" fmla="*/ 137943 h 14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193" h="147930">
                    <a:moveTo>
                      <a:pt x="88193" y="137943"/>
                    </a:moveTo>
                    <a:cubicBezTo>
                      <a:pt x="87816" y="116649"/>
                      <a:pt x="88005" y="95354"/>
                      <a:pt x="88005" y="74060"/>
                    </a:cubicBezTo>
                    <a:cubicBezTo>
                      <a:pt x="88005" y="52388"/>
                      <a:pt x="87816" y="30717"/>
                      <a:pt x="88005" y="9234"/>
                    </a:cubicBezTo>
                    <a:cubicBezTo>
                      <a:pt x="88005" y="3204"/>
                      <a:pt x="86497" y="0"/>
                      <a:pt x="79713" y="0"/>
                    </a:cubicBezTo>
                    <a:cubicBezTo>
                      <a:pt x="55969" y="188"/>
                      <a:pt x="32036" y="188"/>
                      <a:pt x="8292" y="0"/>
                    </a:cubicBezTo>
                    <a:cubicBezTo>
                      <a:pt x="2073" y="0"/>
                      <a:pt x="0" y="2638"/>
                      <a:pt x="0" y="8480"/>
                    </a:cubicBezTo>
                    <a:cubicBezTo>
                      <a:pt x="188" y="52011"/>
                      <a:pt x="188" y="95731"/>
                      <a:pt x="0" y="139262"/>
                    </a:cubicBezTo>
                    <a:cubicBezTo>
                      <a:pt x="0" y="145858"/>
                      <a:pt x="2638" y="147931"/>
                      <a:pt x="9045" y="147931"/>
                    </a:cubicBezTo>
                    <a:cubicBezTo>
                      <a:pt x="32224" y="147742"/>
                      <a:pt x="55403" y="147554"/>
                      <a:pt x="78582" y="147931"/>
                    </a:cubicBezTo>
                    <a:cubicBezTo>
                      <a:pt x="86120" y="147931"/>
                      <a:pt x="88193" y="145104"/>
                      <a:pt x="88193" y="137943"/>
                    </a:cubicBezTo>
                    <a:close/>
                  </a:path>
                </a:pathLst>
              </a:custGeom>
              <a:noFill/>
              <a:ln w="12700" cap="rnd">
                <a:solidFill>
                  <a:schemeClr val="bg1"/>
                </a:solidFill>
                <a:prstDash val="solid"/>
                <a:round/>
              </a:ln>
            </p:spPr>
            <p:txBody>
              <a:bodyPr rtlCol="0" anchor="ctr"/>
              <a:lstStyle/>
              <a:p>
                <a:endParaRPr lang="en-IN"/>
              </a:p>
            </p:txBody>
          </p:sp>
          <p:sp>
            <p:nvSpPr>
              <p:cNvPr id="346" name="Freeform: Shape 345">
                <a:extLst>
                  <a:ext uri="{FF2B5EF4-FFF2-40B4-BE49-F238E27FC236}">
                    <a16:creationId xmlns:a16="http://schemas.microsoft.com/office/drawing/2014/main" id="{BE3926A3-468B-4E99-A190-CD40070F278B}"/>
                  </a:ext>
                </a:extLst>
              </p:cNvPr>
              <p:cNvSpPr/>
              <p:nvPr/>
            </p:nvSpPr>
            <p:spPr>
              <a:xfrm>
                <a:off x="10857567" y="4003623"/>
                <a:ext cx="88393" cy="148323"/>
              </a:xfrm>
              <a:custGeom>
                <a:avLst/>
                <a:gdLst>
                  <a:gd name="connsiteX0" fmla="*/ 0 w 88393"/>
                  <a:gd name="connsiteY0" fmla="*/ 139082 h 148323"/>
                  <a:gd name="connsiteX1" fmla="*/ 9611 w 88393"/>
                  <a:gd name="connsiteY1" fmla="*/ 148316 h 148323"/>
                  <a:gd name="connsiteX2" fmla="*/ 78394 w 88393"/>
                  <a:gd name="connsiteY2" fmla="*/ 148316 h 148323"/>
                  <a:gd name="connsiteX3" fmla="*/ 88382 w 88393"/>
                  <a:gd name="connsiteY3" fmla="*/ 137763 h 148323"/>
                  <a:gd name="connsiteX4" fmla="*/ 88193 w 88393"/>
                  <a:gd name="connsiteY4" fmla="*/ 74633 h 148323"/>
                  <a:gd name="connsiteX5" fmla="*/ 88382 w 88393"/>
                  <a:gd name="connsiteY5" fmla="*/ 9619 h 148323"/>
                  <a:gd name="connsiteX6" fmla="*/ 79525 w 88393"/>
                  <a:gd name="connsiteY6" fmla="*/ 8 h 148323"/>
                  <a:gd name="connsiteX7" fmla="*/ 8857 w 88393"/>
                  <a:gd name="connsiteY7" fmla="*/ 8 h 148323"/>
                  <a:gd name="connsiteX8" fmla="*/ 188 w 88393"/>
                  <a:gd name="connsiteY8" fmla="*/ 9053 h 148323"/>
                  <a:gd name="connsiteX9" fmla="*/ 0 w 88393"/>
                  <a:gd name="connsiteY9" fmla="*/ 139082 h 14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393" h="148323">
                    <a:moveTo>
                      <a:pt x="0" y="139082"/>
                    </a:moveTo>
                    <a:cubicBezTo>
                      <a:pt x="0" y="146054"/>
                      <a:pt x="2827" y="148316"/>
                      <a:pt x="9611" y="148316"/>
                    </a:cubicBezTo>
                    <a:cubicBezTo>
                      <a:pt x="32601" y="148127"/>
                      <a:pt x="55403" y="147939"/>
                      <a:pt x="78394" y="148316"/>
                    </a:cubicBezTo>
                    <a:cubicBezTo>
                      <a:pt x="86497" y="148504"/>
                      <a:pt x="88570" y="145300"/>
                      <a:pt x="88382" y="137763"/>
                    </a:cubicBezTo>
                    <a:cubicBezTo>
                      <a:pt x="88005" y="116845"/>
                      <a:pt x="88193" y="95739"/>
                      <a:pt x="88193" y="74633"/>
                    </a:cubicBezTo>
                    <a:cubicBezTo>
                      <a:pt x="88193" y="52961"/>
                      <a:pt x="88005" y="31290"/>
                      <a:pt x="88382" y="9619"/>
                    </a:cubicBezTo>
                    <a:cubicBezTo>
                      <a:pt x="88382" y="3023"/>
                      <a:pt x="86874" y="-181"/>
                      <a:pt x="79525" y="8"/>
                    </a:cubicBezTo>
                    <a:cubicBezTo>
                      <a:pt x="55969" y="385"/>
                      <a:pt x="32413" y="385"/>
                      <a:pt x="8857" y="8"/>
                    </a:cubicBezTo>
                    <a:cubicBezTo>
                      <a:pt x="2261" y="8"/>
                      <a:pt x="188" y="2646"/>
                      <a:pt x="188" y="9053"/>
                    </a:cubicBezTo>
                    <a:cubicBezTo>
                      <a:pt x="188" y="52585"/>
                      <a:pt x="188" y="95739"/>
                      <a:pt x="0" y="139082"/>
                    </a:cubicBezTo>
                    <a:close/>
                  </a:path>
                </a:pathLst>
              </a:custGeom>
              <a:noFill/>
              <a:ln w="12700" cap="rnd">
                <a:solidFill>
                  <a:schemeClr val="bg1"/>
                </a:solidFill>
                <a:prstDash val="solid"/>
                <a:round/>
              </a:ln>
            </p:spPr>
            <p:txBody>
              <a:bodyPr rtlCol="0" anchor="ctr"/>
              <a:lstStyle/>
              <a:p>
                <a:endParaRPr lang="en-IN"/>
              </a:p>
            </p:txBody>
          </p:sp>
          <p:sp>
            <p:nvSpPr>
              <p:cNvPr id="347" name="Freeform: Shape 346">
                <a:extLst>
                  <a:ext uri="{FF2B5EF4-FFF2-40B4-BE49-F238E27FC236}">
                    <a16:creationId xmlns:a16="http://schemas.microsoft.com/office/drawing/2014/main" id="{D8821695-427B-4ACB-853A-BC51B3A5065F}"/>
                  </a:ext>
                </a:extLst>
              </p:cNvPr>
              <p:cNvSpPr/>
              <p:nvPr/>
            </p:nvSpPr>
            <p:spPr>
              <a:xfrm>
                <a:off x="10857567" y="4193962"/>
                <a:ext cx="88381" cy="147939"/>
              </a:xfrm>
              <a:custGeom>
                <a:avLst/>
                <a:gdLst>
                  <a:gd name="connsiteX0" fmla="*/ 0 w 88381"/>
                  <a:gd name="connsiteY0" fmla="*/ 139262 h 147939"/>
                  <a:gd name="connsiteX1" fmla="*/ 9234 w 88381"/>
                  <a:gd name="connsiteY1" fmla="*/ 147742 h 147939"/>
                  <a:gd name="connsiteX2" fmla="*/ 78017 w 88381"/>
                  <a:gd name="connsiteY2" fmla="*/ 147931 h 147939"/>
                  <a:gd name="connsiteX3" fmla="*/ 88382 w 88381"/>
                  <a:gd name="connsiteY3" fmla="*/ 137755 h 147939"/>
                  <a:gd name="connsiteX4" fmla="*/ 88193 w 88381"/>
                  <a:gd name="connsiteY4" fmla="*/ 74625 h 147939"/>
                  <a:gd name="connsiteX5" fmla="*/ 88382 w 88381"/>
                  <a:gd name="connsiteY5" fmla="*/ 9611 h 147939"/>
                  <a:gd name="connsiteX6" fmla="*/ 79336 w 88381"/>
                  <a:gd name="connsiteY6" fmla="*/ 0 h 147939"/>
                  <a:gd name="connsiteX7" fmla="*/ 8669 w 88381"/>
                  <a:gd name="connsiteY7" fmla="*/ 0 h 147939"/>
                  <a:gd name="connsiteX8" fmla="*/ 188 w 88381"/>
                  <a:gd name="connsiteY8" fmla="*/ 8292 h 147939"/>
                  <a:gd name="connsiteX9" fmla="*/ 0 w 88381"/>
                  <a:gd name="connsiteY9" fmla="*/ 139262 h 14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381" h="147939">
                    <a:moveTo>
                      <a:pt x="0" y="139262"/>
                    </a:moveTo>
                    <a:cubicBezTo>
                      <a:pt x="0" y="145669"/>
                      <a:pt x="2638" y="147931"/>
                      <a:pt x="9234" y="147742"/>
                    </a:cubicBezTo>
                    <a:cubicBezTo>
                      <a:pt x="32224" y="147366"/>
                      <a:pt x="55026" y="147366"/>
                      <a:pt x="78017" y="147931"/>
                    </a:cubicBezTo>
                    <a:cubicBezTo>
                      <a:pt x="85932" y="148119"/>
                      <a:pt x="88382" y="145293"/>
                      <a:pt x="88382" y="137755"/>
                    </a:cubicBezTo>
                    <a:cubicBezTo>
                      <a:pt x="88005" y="116649"/>
                      <a:pt x="88193" y="95731"/>
                      <a:pt x="88193" y="74625"/>
                    </a:cubicBezTo>
                    <a:cubicBezTo>
                      <a:pt x="88193" y="52954"/>
                      <a:pt x="88005" y="31282"/>
                      <a:pt x="88382" y="9611"/>
                    </a:cubicBezTo>
                    <a:cubicBezTo>
                      <a:pt x="88382" y="3015"/>
                      <a:pt x="86497" y="0"/>
                      <a:pt x="79336" y="0"/>
                    </a:cubicBezTo>
                    <a:cubicBezTo>
                      <a:pt x="55780" y="377"/>
                      <a:pt x="32224" y="188"/>
                      <a:pt x="8669" y="0"/>
                    </a:cubicBezTo>
                    <a:cubicBezTo>
                      <a:pt x="2638" y="0"/>
                      <a:pt x="188" y="2261"/>
                      <a:pt x="188" y="8292"/>
                    </a:cubicBezTo>
                    <a:cubicBezTo>
                      <a:pt x="188" y="51823"/>
                      <a:pt x="188" y="95543"/>
                      <a:pt x="0" y="139262"/>
                    </a:cubicBezTo>
                    <a:close/>
                  </a:path>
                </a:pathLst>
              </a:custGeom>
              <a:noFill/>
              <a:ln w="12700" cap="rnd">
                <a:solidFill>
                  <a:schemeClr val="bg1"/>
                </a:solidFill>
                <a:prstDash val="solid"/>
                <a:round/>
              </a:ln>
            </p:spPr>
            <p:txBody>
              <a:bodyPr rtlCol="0" anchor="ctr"/>
              <a:lstStyle/>
              <a:p>
                <a:endParaRPr lang="en-IN"/>
              </a:p>
            </p:txBody>
          </p:sp>
          <p:cxnSp>
            <p:nvCxnSpPr>
              <p:cNvPr id="348" name="Straight Connector 347">
                <a:extLst>
                  <a:ext uri="{FF2B5EF4-FFF2-40B4-BE49-F238E27FC236}">
                    <a16:creationId xmlns:a16="http://schemas.microsoft.com/office/drawing/2014/main" id="{D13DCB59-5938-4877-BE13-53E50C3B4E0D}"/>
                  </a:ext>
                </a:extLst>
              </p:cNvPr>
              <p:cNvCxnSpPr>
                <a:cxnSpLocks/>
              </p:cNvCxnSpPr>
              <p:nvPr/>
            </p:nvCxnSpPr>
            <p:spPr>
              <a:xfrm>
                <a:off x="10087007" y="3718580"/>
                <a:ext cx="10238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A0BC19E3-DEF4-480C-8816-0CFFA601B693}"/>
                  </a:ext>
                </a:extLst>
              </p:cNvPr>
              <p:cNvCxnSpPr>
                <a:cxnSpLocks/>
              </p:cNvCxnSpPr>
              <p:nvPr/>
            </p:nvCxnSpPr>
            <p:spPr>
              <a:xfrm rot="16200000">
                <a:off x="10279439" y="4161162"/>
                <a:ext cx="90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70A911D-B9F9-4671-B78F-BA60A53348A4}"/>
                  </a:ext>
                </a:extLst>
              </p:cNvPr>
              <p:cNvCxnSpPr>
                <a:cxnSpLocks/>
              </p:cNvCxnSpPr>
              <p:nvPr/>
            </p:nvCxnSpPr>
            <p:spPr>
              <a:xfrm>
                <a:off x="10729853" y="4476752"/>
                <a:ext cx="32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1CE43E68-9D3B-42CC-8481-A328A643DCD3}"/>
                  </a:ext>
                </a:extLst>
              </p:cNvPr>
              <p:cNvCxnSpPr>
                <a:cxnSpLocks/>
              </p:cNvCxnSpPr>
              <p:nvPr/>
            </p:nvCxnSpPr>
            <p:spPr>
              <a:xfrm>
                <a:off x="10087007" y="3570292"/>
                <a:ext cx="10238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67" name="Group 266">
              <a:extLst>
                <a:ext uri="{FF2B5EF4-FFF2-40B4-BE49-F238E27FC236}">
                  <a16:creationId xmlns:a16="http://schemas.microsoft.com/office/drawing/2014/main" id="{6F05F59B-24C8-44B0-BA1F-558D08297E08}"/>
                </a:ext>
              </a:extLst>
            </p:cNvPr>
            <p:cNvGrpSpPr/>
            <p:nvPr/>
          </p:nvGrpSpPr>
          <p:grpSpPr>
            <a:xfrm>
              <a:off x="5378428" y="3570352"/>
              <a:ext cx="644149" cy="563641"/>
              <a:chOff x="8687084" y="1585542"/>
              <a:chExt cx="1671349" cy="1462458"/>
            </a:xfrm>
            <a:solidFill>
              <a:schemeClr val="bg1"/>
            </a:solidFill>
          </p:grpSpPr>
          <p:grpSp>
            <p:nvGrpSpPr>
              <p:cNvPr id="287" name="Graphic 165">
                <a:extLst>
                  <a:ext uri="{FF2B5EF4-FFF2-40B4-BE49-F238E27FC236}">
                    <a16:creationId xmlns:a16="http://schemas.microsoft.com/office/drawing/2014/main" id="{D43D6325-F30B-4542-960F-47AF83586254}"/>
                  </a:ext>
                </a:extLst>
              </p:cNvPr>
              <p:cNvGrpSpPr/>
              <p:nvPr/>
            </p:nvGrpSpPr>
            <p:grpSpPr>
              <a:xfrm>
                <a:off x="8687084" y="1585542"/>
                <a:ext cx="1671349" cy="1285776"/>
                <a:chOff x="8687084" y="1585542"/>
                <a:chExt cx="1671349" cy="1285776"/>
              </a:xfrm>
              <a:grpFill/>
            </p:grpSpPr>
            <p:sp>
              <p:nvSpPr>
                <p:cNvPr id="312" name="Freeform: Shape 311">
                  <a:extLst>
                    <a:ext uri="{FF2B5EF4-FFF2-40B4-BE49-F238E27FC236}">
                      <a16:creationId xmlns:a16="http://schemas.microsoft.com/office/drawing/2014/main" id="{4CB0CA8A-8EAF-491D-8433-DFF5A5526AFA}"/>
                    </a:ext>
                  </a:extLst>
                </p:cNvPr>
                <p:cNvSpPr/>
                <p:nvPr/>
              </p:nvSpPr>
              <p:spPr>
                <a:xfrm>
                  <a:off x="9664534" y="1585542"/>
                  <a:ext cx="560000" cy="969123"/>
                </a:xfrm>
                <a:custGeom>
                  <a:avLst/>
                  <a:gdLst>
                    <a:gd name="connsiteX0" fmla="*/ 406848 w 560000"/>
                    <a:gd name="connsiteY0" fmla="*/ 969124 h 969123"/>
                    <a:gd name="connsiteX1" fmla="*/ 326132 w 560000"/>
                    <a:gd name="connsiteY1" fmla="*/ 883234 h 969123"/>
                    <a:gd name="connsiteX2" fmla="*/ 326132 w 560000"/>
                    <a:gd name="connsiteY2" fmla="*/ 326504 h 969123"/>
                    <a:gd name="connsiteX3" fmla="*/ 406848 w 560000"/>
                    <a:gd name="connsiteY3" fmla="*/ 326504 h 969123"/>
                    <a:gd name="connsiteX4" fmla="*/ 406848 w 560000"/>
                    <a:gd name="connsiteY4" fmla="*/ 969124 h 969123"/>
                    <a:gd name="connsiteX5" fmla="*/ 336480 w 560000"/>
                    <a:gd name="connsiteY5" fmla="*/ 880130 h 969123"/>
                    <a:gd name="connsiteX6" fmla="*/ 396500 w 560000"/>
                    <a:gd name="connsiteY6" fmla="*/ 944288 h 969123"/>
                    <a:gd name="connsiteX7" fmla="*/ 396500 w 560000"/>
                    <a:gd name="connsiteY7" fmla="*/ 336852 h 969123"/>
                    <a:gd name="connsiteX8" fmla="*/ 336480 w 560000"/>
                    <a:gd name="connsiteY8" fmla="*/ 336852 h 969123"/>
                    <a:gd name="connsiteX9" fmla="*/ 336480 w 560000"/>
                    <a:gd name="connsiteY9" fmla="*/ 880130 h 969123"/>
                    <a:gd name="connsiteX10" fmla="*/ 406848 w 560000"/>
                    <a:gd name="connsiteY10" fmla="*/ 294425 h 969123"/>
                    <a:gd name="connsiteX11" fmla="*/ 327167 w 560000"/>
                    <a:gd name="connsiteY11" fmla="*/ 294425 h 969123"/>
                    <a:gd name="connsiteX12" fmla="*/ 327167 w 560000"/>
                    <a:gd name="connsiteY12" fmla="*/ 289251 h 969123"/>
                    <a:gd name="connsiteX13" fmla="*/ 327167 w 560000"/>
                    <a:gd name="connsiteY13" fmla="*/ 215779 h 969123"/>
                    <a:gd name="connsiteX14" fmla="*/ 327167 w 560000"/>
                    <a:gd name="connsiteY14" fmla="*/ 210605 h 969123"/>
                    <a:gd name="connsiteX15" fmla="*/ 407883 w 560000"/>
                    <a:gd name="connsiteY15" fmla="*/ 210605 h 969123"/>
                    <a:gd name="connsiteX16" fmla="*/ 407883 w 560000"/>
                    <a:gd name="connsiteY16" fmla="*/ 223022 h 969123"/>
                    <a:gd name="connsiteX17" fmla="*/ 406848 w 560000"/>
                    <a:gd name="connsiteY17" fmla="*/ 289251 h 969123"/>
                    <a:gd name="connsiteX18" fmla="*/ 406848 w 560000"/>
                    <a:gd name="connsiteY18" fmla="*/ 294425 h 969123"/>
                    <a:gd name="connsiteX19" fmla="*/ 336480 w 560000"/>
                    <a:gd name="connsiteY19" fmla="*/ 284077 h 969123"/>
                    <a:gd name="connsiteX20" fmla="*/ 397534 w 560000"/>
                    <a:gd name="connsiteY20" fmla="*/ 284077 h 969123"/>
                    <a:gd name="connsiteX21" fmla="*/ 397534 w 560000"/>
                    <a:gd name="connsiteY21" fmla="*/ 224057 h 969123"/>
                    <a:gd name="connsiteX22" fmla="*/ 397534 w 560000"/>
                    <a:gd name="connsiteY22" fmla="*/ 220953 h 969123"/>
                    <a:gd name="connsiteX23" fmla="*/ 336480 w 560000"/>
                    <a:gd name="connsiteY23" fmla="*/ 220953 h 969123"/>
                    <a:gd name="connsiteX24" fmla="*/ 336480 w 560000"/>
                    <a:gd name="connsiteY24" fmla="*/ 284077 h 969123"/>
                    <a:gd name="connsiteX25" fmla="*/ 560000 w 560000"/>
                    <a:gd name="connsiteY25" fmla="*/ 179560 h 969123"/>
                    <a:gd name="connsiteX26" fmla="*/ 3270 w 560000"/>
                    <a:gd name="connsiteY26" fmla="*/ 179560 h 969123"/>
                    <a:gd name="connsiteX27" fmla="*/ 2235 w 560000"/>
                    <a:gd name="connsiteY27" fmla="*/ 175421 h 969123"/>
                    <a:gd name="connsiteX28" fmla="*/ 166 w 560000"/>
                    <a:gd name="connsiteY28" fmla="*/ 125750 h 969123"/>
                    <a:gd name="connsiteX29" fmla="*/ 166 w 560000"/>
                    <a:gd name="connsiteY29" fmla="*/ 112297 h 969123"/>
                    <a:gd name="connsiteX30" fmla="*/ 166 w 560000"/>
                    <a:gd name="connsiteY30" fmla="*/ 109193 h 969123"/>
                    <a:gd name="connsiteX31" fmla="*/ 3270 w 560000"/>
                    <a:gd name="connsiteY31" fmla="*/ 108158 h 969123"/>
                    <a:gd name="connsiteX32" fmla="*/ 49837 w 560000"/>
                    <a:gd name="connsiteY32" fmla="*/ 85392 h 969123"/>
                    <a:gd name="connsiteX33" fmla="*/ 155388 w 560000"/>
                    <a:gd name="connsiteY33" fmla="*/ 31582 h 969123"/>
                    <a:gd name="connsiteX34" fmla="*/ 286809 w 560000"/>
                    <a:gd name="connsiteY34" fmla="*/ 537 h 969123"/>
                    <a:gd name="connsiteX35" fmla="*/ 391326 w 560000"/>
                    <a:gd name="connsiteY35" fmla="*/ 1572 h 969123"/>
                    <a:gd name="connsiteX36" fmla="*/ 436857 w 560000"/>
                    <a:gd name="connsiteY36" fmla="*/ 1572 h 969123"/>
                    <a:gd name="connsiteX37" fmla="*/ 464797 w 560000"/>
                    <a:gd name="connsiteY37" fmla="*/ 1572 h 969123"/>
                    <a:gd name="connsiteX38" fmla="*/ 464797 w 560000"/>
                    <a:gd name="connsiteY38" fmla="*/ 57452 h 969123"/>
                    <a:gd name="connsiteX39" fmla="*/ 493772 w 560000"/>
                    <a:gd name="connsiteY39" fmla="*/ 58487 h 969123"/>
                    <a:gd name="connsiteX40" fmla="*/ 495842 w 560000"/>
                    <a:gd name="connsiteY40" fmla="*/ 58487 h 969123"/>
                    <a:gd name="connsiteX41" fmla="*/ 496877 w 560000"/>
                    <a:gd name="connsiteY41" fmla="*/ 34686 h 969123"/>
                    <a:gd name="connsiteX42" fmla="*/ 498946 w 560000"/>
                    <a:gd name="connsiteY42" fmla="*/ 6746 h 969123"/>
                    <a:gd name="connsiteX43" fmla="*/ 499981 w 560000"/>
                    <a:gd name="connsiteY43" fmla="*/ 3642 h 969123"/>
                    <a:gd name="connsiteX44" fmla="*/ 503086 w 560000"/>
                    <a:gd name="connsiteY44" fmla="*/ 2607 h 969123"/>
                    <a:gd name="connsiteX45" fmla="*/ 537234 w 560000"/>
                    <a:gd name="connsiteY45" fmla="*/ 537 h 969123"/>
                    <a:gd name="connsiteX46" fmla="*/ 554826 w 560000"/>
                    <a:gd name="connsiteY46" fmla="*/ 537 h 969123"/>
                    <a:gd name="connsiteX47" fmla="*/ 560000 w 560000"/>
                    <a:gd name="connsiteY47" fmla="*/ 537 h 969123"/>
                    <a:gd name="connsiteX48" fmla="*/ 560000 w 560000"/>
                    <a:gd name="connsiteY48" fmla="*/ 179560 h 969123"/>
                    <a:gd name="connsiteX49" fmla="*/ 11549 w 560000"/>
                    <a:gd name="connsiteY49" fmla="*/ 169212 h 969123"/>
                    <a:gd name="connsiteX50" fmla="*/ 549652 w 560000"/>
                    <a:gd name="connsiteY50" fmla="*/ 169212 h 969123"/>
                    <a:gd name="connsiteX51" fmla="*/ 549652 w 560000"/>
                    <a:gd name="connsiteY51" fmla="*/ 9851 h 969123"/>
                    <a:gd name="connsiteX52" fmla="*/ 537234 w 560000"/>
                    <a:gd name="connsiteY52" fmla="*/ 9851 h 969123"/>
                    <a:gd name="connsiteX53" fmla="*/ 508260 w 560000"/>
                    <a:gd name="connsiteY53" fmla="*/ 10885 h 969123"/>
                    <a:gd name="connsiteX54" fmla="*/ 507225 w 560000"/>
                    <a:gd name="connsiteY54" fmla="*/ 32617 h 969123"/>
                    <a:gd name="connsiteX55" fmla="*/ 505155 w 560000"/>
                    <a:gd name="connsiteY55" fmla="*/ 62626 h 969123"/>
                    <a:gd name="connsiteX56" fmla="*/ 504120 w 560000"/>
                    <a:gd name="connsiteY56" fmla="*/ 65731 h 969123"/>
                    <a:gd name="connsiteX57" fmla="*/ 494807 w 560000"/>
                    <a:gd name="connsiteY57" fmla="*/ 65731 h 969123"/>
                    <a:gd name="connsiteX58" fmla="*/ 459623 w 560000"/>
                    <a:gd name="connsiteY58" fmla="*/ 63661 h 969123"/>
                    <a:gd name="connsiteX59" fmla="*/ 455484 w 560000"/>
                    <a:gd name="connsiteY59" fmla="*/ 62626 h 969123"/>
                    <a:gd name="connsiteX60" fmla="*/ 455484 w 560000"/>
                    <a:gd name="connsiteY60" fmla="*/ 9851 h 969123"/>
                    <a:gd name="connsiteX61" fmla="*/ 437892 w 560000"/>
                    <a:gd name="connsiteY61" fmla="*/ 9851 h 969123"/>
                    <a:gd name="connsiteX62" fmla="*/ 392360 w 560000"/>
                    <a:gd name="connsiteY62" fmla="*/ 9851 h 969123"/>
                    <a:gd name="connsiteX63" fmla="*/ 286809 w 560000"/>
                    <a:gd name="connsiteY63" fmla="*/ 8816 h 969123"/>
                    <a:gd name="connsiteX64" fmla="*/ 160562 w 560000"/>
                    <a:gd name="connsiteY64" fmla="*/ 39860 h 969123"/>
                    <a:gd name="connsiteX65" fmla="*/ 55011 w 560000"/>
                    <a:gd name="connsiteY65" fmla="*/ 93671 h 969123"/>
                    <a:gd name="connsiteX66" fmla="*/ 11549 w 560000"/>
                    <a:gd name="connsiteY66" fmla="*/ 115402 h 969123"/>
                    <a:gd name="connsiteX67" fmla="*/ 11549 w 560000"/>
                    <a:gd name="connsiteY67" fmla="*/ 125750 h 969123"/>
                    <a:gd name="connsiteX68" fmla="*/ 11549 w 560000"/>
                    <a:gd name="connsiteY68" fmla="*/ 169212 h 96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60000" h="969123">
                      <a:moveTo>
                        <a:pt x="406848" y="969124"/>
                      </a:moveTo>
                      <a:lnTo>
                        <a:pt x="326132" y="883234"/>
                      </a:lnTo>
                      <a:lnTo>
                        <a:pt x="326132" y="326504"/>
                      </a:lnTo>
                      <a:lnTo>
                        <a:pt x="406848" y="326504"/>
                      </a:lnTo>
                      <a:lnTo>
                        <a:pt x="406848" y="969124"/>
                      </a:lnTo>
                      <a:close/>
                      <a:moveTo>
                        <a:pt x="336480" y="880130"/>
                      </a:moveTo>
                      <a:lnTo>
                        <a:pt x="396500" y="944288"/>
                      </a:lnTo>
                      <a:lnTo>
                        <a:pt x="396500" y="336852"/>
                      </a:lnTo>
                      <a:lnTo>
                        <a:pt x="336480" y="336852"/>
                      </a:lnTo>
                      <a:lnTo>
                        <a:pt x="336480" y="880130"/>
                      </a:lnTo>
                      <a:close/>
                      <a:moveTo>
                        <a:pt x="406848" y="294425"/>
                      </a:moveTo>
                      <a:lnTo>
                        <a:pt x="327167" y="294425"/>
                      </a:lnTo>
                      <a:lnTo>
                        <a:pt x="327167" y="289251"/>
                      </a:lnTo>
                      <a:cubicBezTo>
                        <a:pt x="325097" y="263380"/>
                        <a:pt x="326132" y="238545"/>
                        <a:pt x="327167" y="215779"/>
                      </a:cubicBezTo>
                      <a:lnTo>
                        <a:pt x="327167" y="210605"/>
                      </a:lnTo>
                      <a:lnTo>
                        <a:pt x="407883" y="210605"/>
                      </a:lnTo>
                      <a:lnTo>
                        <a:pt x="407883" y="223022"/>
                      </a:lnTo>
                      <a:cubicBezTo>
                        <a:pt x="408917" y="245788"/>
                        <a:pt x="409952" y="267519"/>
                        <a:pt x="406848" y="289251"/>
                      </a:cubicBezTo>
                      <a:lnTo>
                        <a:pt x="406848" y="294425"/>
                      </a:lnTo>
                      <a:close/>
                      <a:moveTo>
                        <a:pt x="336480" y="284077"/>
                      </a:moveTo>
                      <a:lnTo>
                        <a:pt x="397534" y="284077"/>
                      </a:lnTo>
                      <a:cubicBezTo>
                        <a:pt x="399604" y="264415"/>
                        <a:pt x="398569" y="244754"/>
                        <a:pt x="397534" y="224057"/>
                      </a:cubicBezTo>
                      <a:lnTo>
                        <a:pt x="397534" y="220953"/>
                      </a:lnTo>
                      <a:lnTo>
                        <a:pt x="336480" y="220953"/>
                      </a:lnTo>
                      <a:cubicBezTo>
                        <a:pt x="335446" y="240614"/>
                        <a:pt x="334411" y="262345"/>
                        <a:pt x="336480" y="284077"/>
                      </a:cubicBezTo>
                      <a:close/>
                      <a:moveTo>
                        <a:pt x="560000" y="179560"/>
                      </a:moveTo>
                      <a:lnTo>
                        <a:pt x="3270" y="179560"/>
                      </a:lnTo>
                      <a:lnTo>
                        <a:pt x="2235" y="175421"/>
                      </a:lnTo>
                      <a:cubicBezTo>
                        <a:pt x="-869" y="157829"/>
                        <a:pt x="166" y="142307"/>
                        <a:pt x="166" y="125750"/>
                      </a:cubicBezTo>
                      <a:cubicBezTo>
                        <a:pt x="166" y="121611"/>
                        <a:pt x="166" y="116437"/>
                        <a:pt x="166" y="112297"/>
                      </a:cubicBezTo>
                      <a:lnTo>
                        <a:pt x="166" y="109193"/>
                      </a:lnTo>
                      <a:lnTo>
                        <a:pt x="3270" y="108158"/>
                      </a:lnTo>
                      <a:cubicBezTo>
                        <a:pt x="18792" y="100914"/>
                        <a:pt x="34314" y="92636"/>
                        <a:pt x="49837" y="85392"/>
                      </a:cubicBezTo>
                      <a:cubicBezTo>
                        <a:pt x="85020" y="68835"/>
                        <a:pt x="121239" y="51243"/>
                        <a:pt x="155388" y="31582"/>
                      </a:cubicBezTo>
                      <a:cubicBezTo>
                        <a:pt x="198850" y="7781"/>
                        <a:pt x="240243" y="-2567"/>
                        <a:pt x="286809" y="537"/>
                      </a:cubicBezTo>
                      <a:cubicBezTo>
                        <a:pt x="321993" y="2607"/>
                        <a:pt x="357177" y="2607"/>
                        <a:pt x="391326" y="1572"/>
                      </a:cubicBezTo>
                      <a:cubicBezTo>
                        <a:pt x="406848" y="1572"/>
                        <a:pt x="422370" y="1572"/>
                        <a:pt x="436857" y="1572"/>
                      </a:cubicBezTo>
                      <a:lnTo>
                        <a:pt x="464797" y="1572"/>
                      </a:lnTo>
                      <a:lnTo>
                        <a:pt x="464797" y="57452"/>
                      </a:lnTo>
                      <a:cubicBezTo>
                        <a:pt x="475146" y="59522"/>
                        <a:pt x="483424" y="58487"/>
                        <a:pt x="493772" y="58487"/>
                      </a:cubicBezTo>
                      <a:lnTo>
                        <a:pt x="495842" y="58487"/>
                      </a:lnTo>
                      <a:cubicBezTo>
                        <a:pt x="497912" y="50208"/>
                        <a:pt x="496877" y="42965"/>
                        <a:pt x="496877" y="34686"/>
                      </a:cubicBezTo>
                      <a:cubicBezTo>
                        <a:pt x="496877" y="25373"/>
                        <a:pt x="496877" y="16060"/>
                        <a:pt x="498946" y="6746"/>
                      </a:cubicBezTo>
                      <a:lnTo>
                        <a:pt x="499981" y="3642"/>
                      </a:lnTo>
                      <a:lnTo>
                        <a:pt x="503086" y="2607"/>
                      </a:lnTo>
                      <a:cubicBezTo>
                        <a:pt x="514469" y="537"/>
                        <a:pt x="525852" y="537"/>
                        <a:pt x="537234" y="537"/>
                      </a:cubicBezTo>
                      <a:cubicBezTo>
                        <a:pt x="542408" y="537"/>
                        <a:pt x="548617" y="537"/>
                        <a:pt x="554826" y="537"/>
                      </a:cubicBezTo>
                      <a:lnTo>
                        <a:pt x="560000" y="537"/>
                      </a:lnTo>
                      <a:lnTo>
                        <a:pt x="560000" y="179560"/>
                      </a:lnTo>
                      <a:close/>
                      <a:moveTo>
                        <a:pt x="11549" y="169212"/>
                      </a:moveTo>
                      <a:lnTo>
                        <a:pt x="549652" y="169212"/>
                      </a:lnTo>
                      <a:lnTo>
                        <a:pt x="549652" y="9851"/>
                      </a:lnTo>
                      <a:cubicBezTo>
                        <a:pt x="545513" y="9851"/>
                        <a:pt x="541374" y="9851"/>
                        <a:pt x="537234" y="9851"/>
                      </a:cubicBezTo>
                      <a:cubicBezTo>
                        <a:pt x="526886" y="9851"/>
                        <a:pt x="517573" y="8816"/>
                        <a:pt x="508260" y="10885"/>
                      </a:cubicBezTo>
                      <a:cubicBezTo>
                        <a:pt x="507225" y="18129"/>
                        <a:pt x="507225" y="25373"/>
                        <a:pt x="507225" y="32617"/>
                      </a:cubicBezTo>
                      <a:cubicBezTo>
                        <a:pt x="507225" y="41930"/>
                        <a:pt x="507225" y="52278"/>
                        <a:pt x="505155" y="62626"/>
                      </a:cubicBezTo>
                      <a:lnTo>
                        <a:pt x="504120" y="65731"/>
                      </a:lnTo>
                      <a:lnTo>
                        <a:pt x="494807" y="65731"/>
                      </a:lnTo>
                      <a:cubicBezTo>
                        <a:pt x="483424" y="66765"/>
                        <a:pt x="473076" y="66765"/>
                        <a:pt x="459623" y="63661"/>
                      </a:cubicBezTo>
                      <a:lnTo>
                        <a:pt x="455484" y="62626"/>
                      </a:lnTo>
                      <a:lnTo>
                        <a:pt x="455484" y="9851"/>
                      </a:lnTo>
                      <a:lnTo>
                        <a:pt x="437892" y="9851"/>
                      </a:lnTo>
                      <a:cubicBezTo>
                        <a:pt x="422370" y="9851"/>
                        <a:pt x="406848" y="9851"/>
                        <a:pt x="392360" y="9851"/>
                      </a:cubicBezTo>
                      <a:cubicBezTo>
                        <a:pt x="358212" y="9851"/>
                        <a:pt x="321993" y="10885"/>
                        <a:pt x="286809" y="8816"/>
                      </a:cubicBezTo>
                      <a:cubicBezTo>
                        <a:pt x="241277" y="6746"/>
                        <a:pt x="201954" y="16060"/>
                        <a:pt x="160562" y="39860"/>
                      </a:cubicBezTo>
                      <a:cubicBezTo>
                        <a:pt x="126413" y="59522"/>
                        <a:pt x="90194" y="77114"/>
                        <a:pt x="55011" y="93671"/>
                      </a:cubicBezTo>
                      <a:cubicBezTo>
                        <a:pt x="40523" y="100914"/>
                        <a:pt x="26036" y="108158"/>
                        <a:pt x="11549" y="115402"/>
                      </a:cubicBezTo>
                      <a:cubicBezTo>
                        <a:pt x="11549" y="118506"/>
                        <a:pt x="11549" y="122645"/>
                        <a:pt x="11549" y="125750"/>
                      </a:cubicBezTo>
                      <a:cubicBezTo>
                        <a:pt x="10514" y="140237"/>
                        <a:pt x="9479" y="154725"/>
                        <a:pt x="11549" y="169212"/>
                      </a:cubicBezTo>
                      <a:close/>
                    </a:path>
                  </a:pathLst>
                </a:custGeom>
                <a:grpFill/>
                <a:ln w="6350" cap="flat">
                  <a:solidFill>
                    <a:schemeClr val="bg1"/>
                  </a:solid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3014739F-22BE-4257-9430-6DD89315C5E5}"/>
                    </a:ext>
                  </a:extLst>
                </p:cNvPr>
                <p:cNvSpPr/>
                <p:nvPr/>
              </p:nvSpPr>
              <p:spPr>
                <a:xfrm>
                  <a:off x="8687084" y="1794259"/>
                  <a:ext cx="891607" cy="318540"/>
                </a:xfrm>
                <a:custGeom>
                  <a:avLst/>
                  <a:gdLst>
                    <a:gd name="connsiteX0" fmla="*/ 144590 w 891607"/>
                    <a:gd name="connsiteY0" fmla="*/ 318540 h 318540"/>
                    <a:gd name="connsiteX1" fmla="*/ 15238 w 891607"/>
                    <a:gd name="connsiteY1" fmla="*/ 252312 h 318540"/>
                    <a:gd name="connsiteX2" fmla="*/ 14203 w 891607"/>
                    <a:gd name="connsiteY2" fmla="*/ 251277 h 318540"/>
                    <a:gd name="connsiteX3" fmla="*/ 12134 w 891607"/>
                    <a:gd name="connsiteY3" fmla="*/ 247138 h 318540"/>
                    <a:gd name="connsiteX4" fmla="*/ 3855 w 891607"/>
                    <a:gd name="connsiteY4" fmla="*/ 202641 h 318540"/>
                    <a:gd name="connsiteX5" fmla="*/ 45248 w 891607"/>
                    <a:gd name="connsiteY5" fmla="*/ 190223 h 318540"/>
                    <a:gd name="connsiteX6" fmla="*/ 107337 w 891607"/>
                    <a:gd name="connsiteY6" fmla="*/ 191258 h 318540"/>
                    <a:gd name="connsiteX7" fmla="*/ 132172 w 891607"/>
                    <a:gd name="connsiteY7" fmla="*/ 191258 h 318540"/>
                    <a:gd name="connsiteX8" fmla="*/ 132172 w 891607"/>
                    <a:gd name="connsiteY8" fmla="*/ 127100 h 318540"/>
                    <a:gd name="connsiteX9" fmla="*/ 108372 w 891607"/>
                    <a:gd name="connsiteY9" fmla="*/ 127100 h 318540"/>
                    <a:gd name="connsiteX10" fmla="*/ 38004 w 891607"/>
                    <a:gd name="connsiteY10" fmla="*/ 127100 h 318540"/>
                    <a:gd name="connsiteX11" fmla="*/ 34900 w 891607"/>
                    <a:gd name="connsiteY11" fmla="*/ 127100 h 318540"/>
                    <a:gd name="connsiteX12" fmla="*/ 2820 w 891607"/>
                    <a:gd name="connsiteY12" fmla="*/ 112612 h 318540"/>
                    <a:gd name="connsiteX13" fmla="*/ 10064 w 891607"/>
                    <a:gd name="connsiteY13" fmla="*/ 79498 h 318540"/>
                    <a:gd name="connsiteX14" fmla="*/ 11099 w 891607"/>
                    <a:gd name="connsiteY14" fmla="*/ 77428 h 318540"/>
                    <a:gd name="connsiteX15" fmla="*/ 166321 w 891607"/>
                    <a:gd name="connsiteY15" fmla="*/ 852 h 318540"/>
                    <a:gd name="connsiteX16" fmla="*/ 294638 w 891607"/>
                    <a:gd name="connsiteY16" fmla="*/ 92951 h 318540"/>
                    <a:gd name="connsiteX17" fmla="*/ 295673 w 891607"/>
                    <a:gd name="connsiteY17" fmla="*/ 95020 h 318540"/>
                    <a:gd name="connsiteX18" fmla="*/ 595769 w 891607"/>
                    <a:gd name="connsiteY18" fmla="*/ 95020 h 318540"/>
                    <a:gd name="connsiteX19" fmla="*/ 712703 w 891607"/>
                    <a:gd name="connsiteY19" fmla="*/ 2922 h 318540"/>
                    <a:gd name="connsiteX20" fmla="*/ 887587 w 891607"/>
                    <a:gd name="connsiteY20" fmla="*/ 87777 h 318540"/>
                    <a:gd name="connsiteX21" fmla="*/ 888622 w 891607"/>
                    <a:gd name="connsiteY21" fmla="*/ 114682 h 318540"/>
                    <a:gd name="connsiteX22" fmla="*/ 862752 w 891607"/>
                    <a:gd name="connsiteY22" fmla="*/ 127100 h 318540"/>
                    <a:gd name="connsiteX23" fmla="*/ 774792 w 891607"/>
                    <a:gd name="connsiteY23" fmla="*/ 127100 h 318540"/>
                    <a:gd name="connsiteX24" fmla="*/ 741678 w 891607"/>
                    <a:gd name="connsiteY24" fmla="*/ 127100 h 318540"/>
                    <a:gd name="connsiteX25" fmla="*/ 741678 w 891607"/>
                    <a:gd name="connsiteY25" fmla="*/ 191258 h 318540"/>
                    <a:gd name="connsiteX26" fmla="*/ 837916 w 891607"/>
                    <a:gd name="connsiteY26" fmla="*/ 191258 h 318540"/>
                    <a:gd name="connsiteX27" fmla="*/ 863786 w 891607"/>
                    <a:gd name="connsiteY27" fmla="*/ 191258 h 318540"/>
                    <a:gd name="connsiteX28" fmla="*/ 887587 w 891607"/>
                    <a:gd name="connsiteY28" fmla="*/ 202641 h 318540"/>
                    <a:gd name="connsiteX29" fmla="*/ 887587 w 891607"/>
                    <a:gd name="connsiteY29" fmla="*/ 229546 h 318540"/>
                    <a:gd name="connsiteX30" fmla="*/ 760305 w 891607"/>
                    <a:gd name="connsiteY30" fmla="*/ 317505 h 318540"/>
                    <a:gd name="connsiteX31" fmla="*/ 595769 w 891607"/>
                    <a:gd name="connsiteY31" fmla="*/ 223337 h 318540"/>
                    <a:gd name="connsiteX32" fmla="*/ 295673 w 891607"/>
                    <a:gd name="connsiteY32" fmla="*/ 223337 h 318540"/>
                    <a:gd name="connsiteX33" fmla="*/ 223236 w 891607"/>
                    <a:gd name="connsiteY33" fmla="*/ 299914 h 318540"/>
                    <a:gd name="connsiteX34" fmla="*/ 144590 w 891607"/>
                    <a:gd name="connsiteY34" fmla="*/ 318540 h 318540"/>
                    <a:gd name="connsiteX35" fmla="*/ 36969 w 891607"/>
                    <a:gd name="connsiteY35" fmla="*/ 200571 h 318540"/>
                    <a:gd name="connsiteX36" fmla="*/ 12134 w 891607"/>
                    <a:gd name="connsiteY36" fmla="*/ 207815 h 318540"/>
                    <a:gd name="connsiteX37" fmla="*/ 20412 w 891607"/>
                    <a:gd name="connsiteY37" fmla="*/ 241964 h 318540"/>
                    <a:gd name="connsiteX38" fmla="*/ 22482 w 891607"/>
                    <a:gd name="connsiteY38" fmla="*/ 245068 h 318540"/>
                    <a:gd name="connsiteX39" fmla="*/ 23517 w 891607"/>
                    <a:gd name="connsiteY39" fmla="*/ 246103 h 318540"/>
                    <a:gd name="connsiteX40" fmla="*/ 218062 w 891607"/>
                    <a:gd name="connsiteY40" fmla="*/ 289565 h 318540"/>
                    <a:gd name="connsiteX41" fmla="*/ 287394 w 891607"/>
                    <a:gd name="connsiteY41" fmla="*/ 215059 h 318540"/>
                    <a:gd name="connsiteX42" fmla="*/ 288429 w 891607"/>
                    <a:gd name="connsiteY42" fmla="*/ 211954 h 318540"/>
                    <a:gd name="connsiteX43" fmla="*/ 600943 w 891607"/>
                    <a:gd name="connsiteY43" fmla="*/ 211954 h 318540"/>
                    <a:gd name="connsiteX44" fmla="*/ 601978 w 891607"/>
                    <a:gd name="connsiteY44" fmla="*/ 215059 h 318540"/>
                    <a:gd name="connsiteX45" fmla="*/ 758235 w 891607"/>
                    <a:gd name="connsiteY45" fmla="*/ 306123 h 318540"/>
                    <a:gd name="connsiteX46" fmla="*/ 877239 w 891607"/>
                    <a:gd name="connsiteY46" fmla="*/ 224372 h 318540"/>
                    <a:gd name="connsiteX47" fmla="*/ 878274 w 891607"/>
                    <a:gd name="connsiteY47" fmla="*/ 207815 h 318540"/>
                    <a:gd name="connsiteX48" fmla="*/ 862752 w 891607"/>
                    <a:gd name="connsiteY48" fmla="*/ 200571 h 318540"/>
                    <a:gd name="connsiteX49" fmla="*/ 836881 w 891607"/>
                    <a:gd name="connsiteY49" fmla="*/ 200571 h 318540"/>
                    <a:gd name="connsiteX50" fmla="*/ 730295 w 891607"/>
                    <a:gd name="connsiteY50" fmla="*/ 200571 h 318540"/>
                    <a:gd name="connsiteX51" fmla="*/ 730295 w 891607"/>
                    <a:gd name="connsiteY51" fmla="*/ 115717 h 318540"/>
                    <a:gd name="connsiteX52" fmla="*/ 773758 w 891607"/>
                    <a:gd name="connsiteY52" fmla="*/ 115717 h 318540"/>
                    <a:gd name="connsiteX53" fmla="*/ 861717 w 891607"/>
                    <a:gd name="connsiteY53" fmla="*/ 115717 h 318540"/>
                    <a:gd name="connsiteX54" fmla="*/ 878274 w 891607"/>
                    <a:gd name="connsiteY54" fmla="*/ 108473 h 318540"/>
                    <a:gd name="connsiteX55" fmla="*/ 877239 w 891607"/>
                    <a:gd name="connsiteY55" fmla="*/ 90881 h 318540"/>
                    <a:gd name="connsiteX56" fmla="*/ 713738 w 891607"/>
                    <a:gd name="connsiteY56" fmla="*/ 12235 h 318540"/>
                    <a:gd name="connsiteX57" fmla="*/ 603013 w 891607"/>
                    <a:gd name="connsiteY57" fmla="*/ 101229 h 318540"/>
                    <a:gd name="connsiteX58" fmla="*/ 601978 w 891607"/>
                    <a:gd name="connsiteY58" fmla="*/ 104334 h 318540"/>
                    <a:gd name="connsiteX59" fmla="*/ 290499 w 891607"/>
                    <a:gd name="connsiteY59" fmla="*/ 104334 h 318540"/>
                    <a:gd name="connsiteX60" fmla="*/ 287394 w 891607"/>
                    <a:gd name="connsiteY60" fmla="*/ 100194 h 318540"/>
                    <a:gd name="connsiteX61" fmla="*/ 284290 w 891607"/>
                    <a:gd name="connsiteY61" fmla="*/ 96055 h 318540"/>
                    <a:gd name="connsiteX62" fmla="*/ 164252 w 891607"/>
                    <a:gd name="connsiteY62" fmla="*/ 10166 h 318540"/>
                    <a:gd name="connsiteX63" fmla="*/ 18343 w 891607"/>
                    <a:gd name="connsiteY63" fmla="*/ 82603 h 318540"/>
                    <a:gd name="connsiteX64" fmla="*/ 17308 w 891607"/>
                    <a:gd name="connsiteY64" fmla="*/ 84672 h 318540"/>
                    <a:gd name="connsiteX65" fmla="*/ 11099 w 891607"/>
                    <a:gd name="connsiteY65" fmla="*/ 107438 h 318540"/>
                    <a:gd name="connsiteX66" fmla="*/ 33865 w 891607"/>
                    <a:gd name="connsiteY66" fmla="*/ 116751 h 318540"/>
                    <a:gd name="connsiteX67" fmla="*/ 36969 w 891607"/>
                    <a:gd name="connsiteY67" fmla="*/ 116751 h 318540"/>
                    <a:gd name="connsiteX68" fmla="*/ 107337 w 891607"/>
                    <a:gd name="connsiteY68" fmla="*/ 116751 h 318540"/>
                    <a:gd name="connsiteX69" fmla="*/ 141486 w 891607"/>
                    <a:gd name="connsiteY69" fmla="*/ 116751 h 318540"/>
                    <a:gd name="connsiteX70" fmla="*/ 141486 w 891607"/>
                    <a:gd name="connsiteY70" fmla="*/ 201606 h 318540"/>
                    <a:gd name="connsiteX71" fmla="*/ 136312 w 891607"/>
                    <a:gd name="connsiteY71" fmla="*/ 201606 h 318540"/>
                    <a:gd name="connsiteX72" fmla="*/ 106302 w 891607"/>
                    <a:gd name="connsiteY72" fmla="*/ 201606 h 318540"/>
                    <a:gd name="connsiteX73" fmla="*/ 44213 w 891607"/>
                    <a:gd name="connsiteY73" fmla="*/ 200571 h 318540"/>
                    <a:gd name="connsiteX74" fmla="*/ 36969 w 891607"/>
                    <a:gd name="connsiteY74" fmla="*/ 200571 h 31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91607" h="318540">
                      <a:moveTo>
                        <a:pt x="144590" y="318540"/>
                      </a:moveTo>
                      <a:cubicBezTo>
                        <a:pt x="92849" y="318540"/>
                        <a:pt x="42143" y="294740"/>
                        <a:pt x="15238" y="252312"/>
                      </a:cubicBezTo>
                      <a:lnTo>
                        <a:pt x="14203" y="251277"/>
                      </a:lnTo>
                      <a:cubicBezTo>
                        <a:pt x="13169" y="250242"/>
                        <a:pt x="12134" y="249208"/>
                        <a:pt x="12134" y="247138"/>
                      </a:cubicBezTo>
                      <a:cubicBezTo>
                        <a:pt x="751" y="226442"/>
                        <a:pt x="-2354" y="211954"/>
                        <a:pt x="3855" y="202641"/>
                      </a:cubicBezTo>
                      <a:cubicBezTo>
                        <a:pt x="10064" y="193328"/>
                        <a:pt x="23517" y="189188"/>
                        <a:pt x="45248" y="190223"/>
                      </a:cubicBezTo>
                      <a:cubicBezTo>
                        <a:pt x="65944" y="191258"/>
                        <a:pt x="85606" y="191258"/>
                        <a:pt x="107337" y="191258"/>
                      </a:cubicBezTo>
                      <a:cubicBezTo>
                        <a:pt x="115615" y="191258"/>
                        <a:pt x="123894" y="191258"/>
                        <a:pt x="132172" y="191258"/>
                      </a:cubicBezTo>
                      <a:lnTo>
                        <a:pt x="132172" y="127100"/>
                      </a:lnTo>
                      <a:lnTo>
                        <a:pt x="108372" y="127100"/>
                      </a:lnTo>
                      <a:cubicBezTo>
                        <a:pt x="84571" y="127100"/>
                        <a:pt x="60770" y="127100"/>
                        <a:pt x="38004" y="127100"/>
                      </a:cubicBezTo>
                      <a:lnTo>
                        <a:pt x="34900" y="127100"/>
                      </a:lnTo>
                      <a:cubicBezTo>
                        <a:pt x="23517" y="127100"/>
                        <a:pt x="10064" y="127100"/>
                        <a:pt x="2820" y="112612"/>
                      </a:cubicBezTo>
                      <a:cubicBezTo>
                        <a:pt x="-4423" y="99160"/>
                        <a:pt x="3855" y="87777"/>
                        <a:pt x="10064" y="79498"/>
                      </a:cubicBezTo>
                      <a:lnTo>
                        <a:pt x="11099" y="77428"/>
                      </a:lnTo>
                      <a:cubicBezTo>
                        <a:pt x="50422" y="22583"/>
                        <a:pt x="107337" y="-5357"/>
                        <a:pt x="166321" y="852"/>
                      </a:cubicBezTo>
                      <a:cubicBezTo>
                        <a:pt x="222201" y="7061"/>
                        <a:pt x="272907" y="43280"/>
                        <a:pt x="294638" y="92951"/>
                      </a:cubicBezTo>
                      <a:cubicBezTo>
                        <a:pt x="294638" y="93986"/>
                        <a:pt x="295673" y="93986"/>
                        <a:pt x="295673" y="95020"/>
                      </a:cubicBezTo>
                      <a:lnTo>
                        <a:pt x="595769" y="95020"/>
                      </a:lnTo>
                      <a:cubicBezTo>
                        <a:pt x="619570" y="45349"/>
                        <a:pt x="658893" y="14305"/>
                        <a:pt x="712703" y="2922"/>
                      </a:cubicBezTo>
                      <a:cubicBezTo>
                        <a:pt x="777897" y="-10531"/>
                        <a:pt x="858612" y="27757"/>
                        <a:pt x="887587" y="87777"/>
                      </a:cubicBezTo>
                      <a:cubicBezTo>
                        <a:pt x="892761" y="98125"/>
                        <a:pt x="892761" y="107438"/>
                        <a:pt x="888622" y="114682"/>
                      </a:cubicBezTo>
                      <a:cubicBezTo>
                        <a:pt x="883448" y="121925"/>
                        <a:pt x="875169" y="126065"/>
                        <a:pt x="862752" y="127100"/>
                      </a:cubicBezTo>
                      <a:cubicBezTo>
                        <a:pt x="833777" y="127100"/>
                        <a:pt x="804802" y="127100"/>
                        <a:pt x="774792" y="127100"/>
                      </a:cubicBezTo>
                      <a:lnTo>
                        <a:pt x="741678" y="127100"/>
                      </a:lnTo>
                      <a:lnTo>
                        <a:pt x="741678" y="191258"/>
                      </a:lnTo>
                      <a:lnTo>
                        <a:pt x="837916" y="191258"/>
                      </a:lnTo>
                      <a:cubicBezTo>
                        <a:pt x="846195" y="191258"/>
                        <a:pt x="855508" y="191258"/>
                        <a:pt x="863786" y="191258"/>
                      </a:cubicBezTo>
                      <a:cubicBezTo>
                        <a:pt x="878274" y="192293"/>
                        <a:pt x="884483" y="198502"/>
                        <a:pt x="887587" y="202641"/>
                      </a:cubicBezTo>
                      <a:cubicBezTo>
                        <a:pt x="890692" y="207815"/>
                        <a:pt x="893796" y="216094"/>
                        <a:pt x="887587" y="229546"/>
                      </a:cubicBezTo>
                      <a:cubicBezTo>
                        <a:pt x="864821" y="283357"/>
                        <a:pt x="821359" y="313366"/>
                        <a:pt x="760305" y="317505"/>
                      </a:cubicBezTo>
                      <a:cubicBezTo>
                        <a:pt x="685798" y="322680"/>
                        <a:pt x="629918" y="290600"/>
                        <a:pt x="595769" y="223337"/>
                      </a:cubicBezTo>
                      <a:lnTo>
                        <a:pt x="295673" y="223337"/>
                      </a:lnTo>
                      <a:cubicBezTo>
                        <a:pt x="279116" y="257486"/>
                        <a:pt x="254280" y="283357"/>
                        <a:pt x="223236" y="299914"/>
                      </a:cubicBezTo>
                      <a:cubicBezTo>
                        <a:pt x="198400" y="312331"/>
                        <a:pt x="171495" y="318540"/>
                        <a:pt x="144590" y="318540"/>
                      </a:cubicBezTo>
                      <a:close/>
                      <a:moveTo>
                        <a:pt x="36969" y="200571"/>
                      </a:moveTo>
                      <a:cubicBezTo>
                        <a:pt x="23517" y="200571"/>
                        <a:pt x="15238" y="203676"/>
                        <a:pt x="12134" y="207815"/>
                      </a:cubicBezTo>
                      <a:cubicBezTo>
                        <a:pt x="7994" y="214024"/>
                        <a:pt x="11099" y="226442"/>
                        <a:pt x="20412" y="241964"/>
                      </a:cubicBezTo>
                      <a:cubicBezTo>
                        <a:pt x="21447" y="242999"/>
                        <a:pt x="21447" y="244034"/>
                        <a:pt x="22482" y="245068"/>
                      </a:cubicBezTo>
                      <a:lnTo>
                        <a:pt x="23517" y="246103"/>
                      </a:lnTo>
                      <a:cubicBezTo>
                        <a:pt x="60770" y="305088"/>
                        <a:pt x="149764" y="324749"/>
                        <a:pt x="218062" y="289565"/>
                      </a:cubicBezTo>
                      <a:cubicBezTo>
                        <a:pt x="248072" y="274043"/>
                        <a:pt x="271872" y="248173"/>
                        <a:pt x="287394" y="215059"/>
                      </a:cubicBezTo>
                      <a:lnTo>
                        <a:pt x="288429" y="211954"/>
                      </a:lnTo>
                      <a:lnTo>
                        <a:pt x="600943" y="211954"/>
                      </a:lnTo>
                      <a:lnTo>
                        <a:pt x="601978" y="215059"/>
                      </a:lnTo>
                      <a:cubicBezTo>
                        <a:pt x="635092" y="281287"/>
                        <a:pt x="686833" y="311297"/>
                        <a:pt x="758235" y="306123"/>
                      </a:cubicBezTo>
                      <a:cubicBezTo>
                        <a:pt x="816185" y="301983"/>
                        <a:pt x="855508" y="275078"/>
                        <a:pt x="877239" y="224372"/>
                      </a:cubicBezTo>
                      <a:cubicBezTo>
                        <a:pt x="879309" y="219198"/>
                        <a:pt x="881378" y="212989"/>
                        <a:pt x="878274" y="207815"/>
                      </a:cubicBezTo>
                      <a:cubicBezTo>
                        <a:pt x="875169" y="203676"/>
                        <a:pt x="869995" y="201606"/>
                        <a:pt x="862752" y="200571"/>
                      </a:cubicBezTo>
                      <a:cubicBezTo>
                        <a:pt x="854473" y="200571"/>
                        <a:pt x="845160" y="200571"/>
                        <a:pt x="836881" y="200571"/>
                      </a:cubicBezTo>
                      <a:lnTo>
                        <a:pt x="730295" y="200571"/>
                      </a:lnTo>
                      <a:lnTo>
                        <a:pt x="730295" y="115717"/>
                      </a:lnTo>
                      <a:lnTo>
                        <a:pt x="773758" y="115717"/>
                      </a:lnTo>
                      <a:cubicBezTo>
                        <a:pt x="803767" y="115717"/>
                        <a:pt x="832742" y="115717"/>
                        <a:pt x="861717" y="115717"/>
                      </a:cubicBezTo>
                      <a:cubicBezTo>
                        <a:pt x="869995" y="115717"/>
                        <a:pt x="876204" y="112612"/>
                        <a:pt x="878274" y="108473"/>
                      </a:cubicBezTo>
                      <a:cubicBezTo>
                        <a:pt x="881378" y="104334"/>
                        <a:pt x="880343" y="98125"/>
                        <a:pt x="877239" y="90881"/>
                      </a:cubicBezTo>
                      <a:cubicBezTo>
                        <a:pt x="849299" y="35001"/>
                        <a:pt x="774792" y="-1217"/>
                        <a:pt x="713738" y="12235"/>
                      </a:cubicBezTo>
                      <a:cubicBezTo>
                        <a:pt x="661997" y="22583"/>
                        <a:pt x="625779" y="52593"/>
                        <a:pt x="603013" y="101229"/>
                      </a:cubicBezTo>
                      <a:lnTo>
                        <a:pt x="601978" y="104334"/>
                      </a:lnTo>
                      <a:lnTo>
                        <a:pt x="290499" y="104334"/>
                      </a:lnTo>
                      <a:lnTo>
                        <a:pt x="287394" y="100194"/>
                      </a:lnTo>
                      <a:cubicBezTo>
                        <a:pt x="286360" y="99160"/>
                        <a:pt x="285325" y="97090"/>
                        <a:pt x="284290" y="96055"/>
                      </a:cubicBezTo>
                      <a:cubicBezTo>
                        <a:pt x="263594" y="49488"/>
                        <a:pt x="217027" y="15340"/>
                        <a:pt x="164252" y="10166"/>
                      </a:cubicBezTo>
                      <a:cubicBezTo>
                        <a:pt x="108372" y="3957"/>
                        <a:pt x="55596" y="30862"/>
                        <a:pt x="18343" y="82603"/>
                      </a:cubicBezTo>
                      <a:lnTo>
                        <a:pt x="17308" y="84672"/>
                      </a:lnTo>
                      <a:cubicBezTo>
                        <a:pt x="11099" y="92951"/>
                        <a:pt x="6960" y="99160"/>
                        <a:pt x="11099" y="107438"/>
                      </a:cubicBezTo>
                      <a:cubicBezTo>
                        <a:pt x="15238" y="115717"/>
                        <a:pt x="22482" y="116751"/>
                        <a:pt x="33865" y="116751"/>
                      </a:cubicBezTo>
                      <a:lnTo>
                        <a:pt x="36969" y="116751"/>
                      </a:lnTo>
                      <a:cubicBezTo>
                        <a:pt x="60770" y="116751"/>
                        <a:pt x="83536" y="116751"/>
                        <a:pt x="107337" y="116751"/>
                      </a:cubicBezTo>
                      <a:lnTo>
                        <a:pt x="141486" y="116751"/>
                      </a:lnTo>
                      <a:lnTo>
                        <a:pt x="141486" y="201606"/>
                      </a:lnTo>
                      <a:lnTo>
                        <a:pt x="136312" y="201606"/>
                      </a:lnTo>
                      <a:cubicBezTo>
                        <a:pt x="125963" y="201606"/>
                        <a:pt x="116650" y="201606"/>
                        <a:pt x="106302" y="201606"/>
                      </a:cubicBezTo>
                      <a:cubicBezTo>
                        <a:pt x="84571" y="201606"/>
                        <a:pt x="63874" y="202641"/>
                        <a:pt x="44213" y="200571"/>
                      </a:cubicBezTo>
                      <a:cubicBezTo>
                        <a:pt x="42143" y="200571"/>
                        <a:pt x="39039" y="200571"/>
                        <a:pt x="36969" y="200571"/>
                      </a:cubicBezTo>
                      <a:close/>
                    </a:path>
                  </a:pathLst>
                </a:custGeom>
                <a:grpFill/>
                <a:ln w="9525" cap="flat">
                  <a:solidFill>
                    <a:schemeClr val="bg1"/>
                  </a:solid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62CF7D06-8C64-46D4-A45F-63C5C9D43DA8}"/>
                    </a:ext>
                  </a:extLst>
                </p:cNvPr>
                <p:cNvSpPr/>
                <p:nvPr/>
              </p:nvSpPr>
              <p:spPr>
                <a:xfrm>
                  <a:off x="9513053" y="1588666"/>
                  <a:ext cx="42616" cy="40875"/>
                </a:xfrm>
                <a:custGeom>
                  <a:avLst/>
                  <a:gdLst>
                    <a:gd name="connsiteX0" fmla="*/ 2633 w 42616"/>
                    <a:gd name="connsiteY0" fmla="*/ 1552 h 40875"/>
                    <a:gd name="connsiteX1" fmla="*/ 38852 w 42616"/>
                    <a:gd name="connsiteY1" fmla="*/ 1552 h 40875"/>
                    <a:gd name="connsiteX2" fmla="*/ 40921 w 42616"/>
                    <a:gd name="connsiteY2" fmla="*/ 38806 h 40875"/>
                    <a:gd name="connsiteX3" fmla="*/ 3668 w 42616"/>
                    <a:gd name="connsiteY3" fmla="*/ 40875 h 40875"/>
                    <a:gd name="connsiteX4" fmla="*/ 2633 w 42616"/>
                    <a:gd name="connsiteY4" fmla="*/ 1552 h 4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16" h="40875">
                      <a:moveTo>
                        <a:pt x="2633" y="1552"/>
                      </a:moveTo>
                      <a:cubicBezTo>
                        <a:pt x="16086" y="-517"/>
                        <a:pt x="27469" y="-517"/>
                        <a:pt x="38852" y="1552"/>
                      </a:cubicBezTo>
                      <a:cubicBezTo>
                        <a:pt x="45061" y="13970"/>
                        <a:pt x="41956" y="25353"/>
                        <a:pt x="40921" y="38806"/>
                      </a:cubicBezTo>
                      <a:cubicBezTo>
                        <a:pt x="27469" y="41910"/>
                        <a:pt x="16086" y="39840"/>
                        <a:pt x="3668" y="40875"/>
                      </a:cubicBezTo>
                      <a:cubicBezTo>
                        <a:pt x="-2541" y="26388"/>
                        <a:pt x="564" y="15005"/>
                        <a:pt x="2633" y="1552"/>
                      </a:cubicBezTo>
                      <a:close/>
                    </a:path>
                  </a:pathLst>
                </a:custGeom>
                <a:grpFill/>
                <a:ln w="9525" cap="flat">
                  <a:solidFill>
                    <a:schemeClr val="bg1"/>
                  </a:solid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5196AF37-5A4E-4ACD-9CD5-C1218087BDAD}"/>
                    </a:ext>
                  </a:extLst>
                </p:cNvPr>
                <p:cNvSpPr/>
                <p:nvPr/>
              </p:nvSpPr>
              <p:spPr>
                <a:xfrm>
                  <a:off x="10316226" y="2392200"/>
                  <a:ext cx="42206" cy="39840"/>
                </a:xfrm>
                <a:custGeom>
                  <a:avLst/>
                  <a:gdLst>
                    <a:gd name="connsiteX0" fmla="*/ 2476 w 42206"/>
                    <a:gd name="connsiteY0" fmla="*/ 38288 h 39840"/>
                    <a:gd name="connsiteX1" fmla="*/ 1442 w 42206"/>
                    <a:gd name="connsiteY1" fmla="*/ 2070 h 39840"/>
                    <a:gd name="connsiteX2" fmla="*/ 39730 w 42206"/>
                    <a:gd name="connsiteY2" fmla="*/ 1035 h 39840"/>
                    <a:gd name="connsiteX3" fmla="*/ 40764 w 42206"/>
                    <a:gd name="connsiteY3" fmla="*/ 38288 h 39840"/>
                    <a:gd name="connsiteX4" fmla="*/ 2476 w 42206"/>
                    <a:gd name="connsiteY4" fmla="*/ 38288 h 39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06" h="39840">
                      <a:moveTo>
                        <a:pt x="2476" y="38288"/>
                      </a:moveTo>
                      <a:cubicBezTo>
                        <a:pt x="-1663" y="25870"/>
                        <a:pt x="407" y="14487"/>
                        <a:pt x="1442" y="2070"/>
                      </a:cubicBezTo>
                      <a:cubicBezTo>
                        <a:pt x="14894" y="-1035"/>
                        <a:pt x="27312" y="0"/>
                        <a:pt x="39730" y="1035"/>
                      </a:cubicBezTo>
                      <a:cubicBezTo>
                        <a:pt x="42834" y="13453"/>
                        <a:pt x="42834" y="25870"/>
                        <a:pt x="40764" y="38288"/>
                      </a:cubicBezTo>
                      <a:cubicBezTo>
                        <a:pt x="27312" y="40358"/>
                        <a:pt x="14894" y="40358"/>
                        <a:pt x="2476" y="38288"/>
                      </a:cubicBezTo>
                      <a:close/>
                    </a:path>
                  </a:pathLst>
                </a:custGeom>
                <a:grpFill/>
                <a:ln w="9525" cap="flat">
                  <a:solidFill>
                    <a:schemeClr val="bg1"/>
                  </a:solid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4221A167-6535-4F80-AF76-ACE4A2E75D5A}"/>
                    </a:ext>
                  </a:extLst>
                </p:cNvPr>
                <p:cNvSpPr/>
                <p:nvPr/>
              </p:nvSpPr>
              <p:spPr>
                <a:xfrm>
                  <a:off x="8709824" y="2391275"/>
                  <a:ext cx="41541" cy="40137"/>
                </a:xfrm>
                <a:custGeom>
                  <a:avLst/>
                  <a:gdLst>
                    <a:gd name="connsiteX0" fmla="*/ 1811 w 41541"/>
                    <a:gd name="connsiteY0" fmla="*/ 1959 h 40137"/>
                    <a:gd name="connsiteX1" fmla="*/ 39064 w 41541"/>
                    <a:gd name="connsiteY1" fmla="*/ 1959 h 40137"/>
                    <a:gd name="connsiteX2" fmla="*/ 40099 w 41541"/>
                    <a:gd name="connsiteY2" fmla="*/ 38178 h 40137"/>
                    <a:gd name="connsiteX3" fmla="*/ 2846 w 41541"/>
                    <a:gd name="connsiteY3" fmla="*/ 38178 h 40137"/>
                    <a:gd name="connsiteX4" fmla="*/ 1811 w 41541"/>
                    <a:gd name="connsiteY4" fmla="*/ 1959 h 4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41" h="40137">
                      <a:moveTo>
                        <a:pt x="1811" y="1959"/>
                      </a:moveTo>
                      <a:cubicBezTo>
                        <a:pt x="15264" y="-110"/>
                        <a:pt x="27681" y="-1145"/>
                        <a:pt x="39064" y="1959"/>
                      </a:cubicBezTo>
                      <a:cubicBezTo>
                        <a:pt x="42169" y="13342"/>
                        <a:pt x="42169" y="25760"/>
                        <a:pt x="40099" y="38178"/>
                      </a:cubicBezTo>
                      <a:cubicBezTo>
                        <a:pt x="27681" y="41282"/>
                        <a:pt x="15264" y="40247"/>
                        <a:pt x="2846" y="38178"/>
                      </a:cubicBezTo>
                      <a:cubicBezTo>
                        <a:pt x="-1294" y="26795"/>
                        <a:pt x="-259" y="15412"/>
                        <a:pt x="1811" y="1959"/>
                      </a:cubicBezTo>
                      <a:close/>
                    </a:path>
                  </a:pathLst>
                </a:custGeom>
                <a:grpFill/>
                <a:ln w="9525" cap="flat">
                  <a:solidFill>
                    <a:schemeClr val="bg1"/>
                  </a:solid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4688C38B-5AF6-4110-84C0-AF573332326F}"/>
                    </a:ext>
                  </a:extLst>
                </p:cNvPr>
                <p:cNvSpPr/>
                <p:nvPr/>
              </p:nvSpPr>
              <p:spPr>
                <a:xfrm>
                  <a:off x="9398752" y="1594358"/>
                  <a:ext cx="41742" cy="44497"/>
                </a:xfrm>
                <a:custGeom>
                  <a:avLst/>
                  <a:gdLst>
                    <a:gd name="connsiteX0" fmla="*/ 0 w 41742"/>
                    <a:gd name="connsiteY0" fmla="*/ 7244 h 44497"/>
                    <a:gd name="connsiteX1" fmla="*/ 35184 w 41742"/>
                    <a:gd name="connsiteY1" fmla="*/ 0 h 44497"/>
                    <a:gd name="connsiteX2" fmla="*/ 41393 w 41742"/>
                    <a:gd name="connsiteY2" fmla="*/ 37253 h 44497"/>
                    <a:gd name="connsiteX3" fmla="*/ 6209 w 41742"/>
                    <a:gd name="connsiteY3" fmla="*/ 44497 h 44497"/>
                    <a:gd name="connsiteX4" fmla="*/ 0 w 41742"/>
                    <a:gd name="connsiteY4" fmla="*/ 7244 h 44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42" h="44497">
                      <a:moveTo>
                        <a:pt x="0" y="7244"/>
                      </a:moveTo>
                      <a:cubicBezTo>
                        <a:pt x="12418" y="1035"/>
                        <a:pt x="23801" y="3104"/>
                        <a:pt x="35184" y="0"/>
                      </a:cubicBezTo>
                      <a:cubicBezTo>
                        <a:pt x="41393" y="12418"/>
                        <a:pt x="42427" y="23801"/>
                        <a:pt x="41393" y="37253"/>
                      </a:cubicBezTo>
                      <a:cubicBezTo>
                        <a:pt x="30010" y="43462"/>
                        <a:pt x="18627" y="42427"/>
                        <a:pt x="6209" y="44497"/>
                      </a:cubicBezTo>
                      <a:cubicBezTo>
                        <a:pt x="1035" y="32079"/>
                        <a:pt x="0" y="20696"/>
                        <a:pt x="0" y="7244"/>
                      </a:cubicBezTo>
                      <a:close/>
                    </a:path>
                  </a:pathLst>
                </a:custGeom>
                <a:grpFill/>
                <a:ln w="9525" cap="flat">
                  <a:solidFill>
                    <a:schemeClr val="bg1"/>
                  </a:solid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95640481-C008-428B-ACD3-ABF386E92DAA}"/>
                    </a:ext>
                  </a:extLst>
                </p:cNvPr>
                <p:cNvSpPr/>
                <p:nvPr/>
              </p:nvSpPr>
              <p:spPr>
                <a:xfrm>
                  <a:off x="9283888" y="1617124"/>
                  <a:ext cx="47601" cy="47601"/>
                </a:xfrm>
                <a:custGeom>
                  <a:avLst/>
                  <a:gdLst>
                    <a:gd name="connsiteX0" fmla="*/ 12418 w 47601"/>
                    <a:gd name="connsiteY0" fmla="*/ 47601 h 47601"/>
                    <a:gd name="connsiteX1" fmla="*/ 0 w 47601"/>
                    <a:gd name="connsiteY1" fmla="*/ 12418 h 47601"/>
                    <a:gd name="connsiteX2" fmla="*/ 37253 w 47601"/>
                    <a:gd name="connsiteY2" fmla="*/ 0 h 47601"/>
                    <a:gd name="connsiteX3" fmla="*/ 47601 w 47601"/>
                    <a:gd name="connsiteY3" fmla="*/ 36219 h 47601"/>
                    <a:gd name="connsiteX4" fmla="*/ 12418 w 47601"/>
                    <a:gd name="connsiteY4" fmla="*/ 47601 h 4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01" h="47601">
                      <a:moveTo>
                        <a:pt x="12418" y="47601"/>
                      </a:moveTo>
                      <a:cubicBezTo>
                        <a:pt x="5174" y="36219"/>
                        <a:pt x="4139" y="23801"/>
                        <a:pt x="0" y="12418"/>
                      </a:cubicBezTo>
                      <a:cubicBezTo>
                        <a:pt x="11383" y="4139"/>
                        <a:pt x="23801" y="3104"/>
                        <a:pt x="37253" y="0"/>
                      </a:cubicBezTo>
                      <a:cubicBezTo>
                        <a:pt x="43462" y="12418"/>
                        <a:pt x="46567" y="22766"/>
                        <a:pt x="47601" y="36219"/>
                      </a:cubicBezTo>
                      <a:cubicBezTo>
                        <a:pt x="36219" y="43462"/>
                        <a:pt x="24836" y="45532"/>
                        <a:pt x="12418" y="47601"/>
                      </a:cubicBezTo>
                      <a:close/>
                    </a:path>
                  </a:pathLst>
                </a:custGeom>
                <a:grpFill/>
                <a:ln w="9525" cap="flat">
                  <a:solidFill>
                    <a:schemeClr val="bg1"/>
                  </a:solid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25960247-A4EF-43AA-9633-22487282F10F}"/>
                    </a:ext>
                  </a:extLst>
                </p:cNvPr>
                <p:cNvSpPr/>
                <p:nvPr/>
              </p:nvSpPr>
              <p:spPr>
                <a:xfrm>
                  <a:off x="9073820" y="1710257"/>
                  <a:ext cx="53810" cy="52775"/>
                </a:xfrm>
                <a:custGeom>
                  <a:avLst/>
                  <a:gdLst>
                    <a:gd name="connsiteX0" fmla="*/ 53810 w 53810"/>
                    <a:gd name="connsiteY0" fmla="*/ 32079 h 52775"/>
                    <a:gd name="connsiteX1" fmla="*/ 21731 w 53810"/>
                    <a:gd name="connsiteY1" fmla="*/ 52776 h 52775"/>
                    <a:gd name="connsiteX2" fmla="*/ 0 w 53810"/>
                    <a:gd name="connsiteY2" fmla="*/ 20696 h 52775"/>
                    <a:gd name="connsiteX3" fmla="*/ 32079 w 53810"/>
                    <a:gd name="connsiteY3" fmla="*/ 0 h 52775"/>
                    <a:gd name="connsiteX4" fmla="*/ 53810 w 53810"/>
                    <a:gd name="connsiteY4" fmla="*/ 32079 h 5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10" h="52775">
                      <a:moveTo>
                        <a:pt x="53810" y="32079"/>
                      </a:moveTo>
                      <a:cubicBezTo>
                        <a:pt x="42427" y="39323"/>
                        <a:pt x="33114" y="45532"/>
                        <a:pt x="21731" y="52776"/>
                      </a:cubicBezTo>
                      <a:cubicBezTo>
                        <a:pt x="11383" y="43462"/>
                        <a:pt x="6209" y="32079"/>
                        <a:pt x="0" y="20696"/>
                      </a:cubicBezTo>
                      <a:cubicBezTo>
                        <a:pt x="10348" y="11383"/>
                        <a:pt x="20696" y="5174"/>
                        <a:pt x="32079" y="0"/>
                      </a:cubicBezTo>
                      <a:cubicBezTo>
                        <a:pt x="40358" y="8279"/>
                        <a:pt x="46567" y="19661"/>
                        <a:pt x="53810" y="32079"/>
                      </a:cubicBezTo>
                      <a:close/>
                    </a:path>
                  </a:pathLst>
                </a:custGeom>
                <a:grpFill/>
                <a:ln w="9525" cap="flat">
                  <a:solidFill>
                    <a:schemeClr val="bg1"/>
                  </a:solid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6B560470-3387-4849-A741-02B03FE5A02C}"/>
                    </a:ext>
                  </a:extLst>
                </p:cNvPr>
                <p:cNvSpPr/>
                <p:nvPr/>
              </p:nvSpPr>
              <p:spPr>
                <a:xfrm>
                  <a:off x="10307320" y="2275266"/>
                  <a:ext cx="43288" cy="44496"/>
                </a:xfrm>
                <a:custGeom>
                  <a:avLst/>
                  <a:gdLst>
                    <a:gd name="connsiteX0" fmla="*/ 42427 w 43288"/>
                    <a:gd name="connsiteY0" fmla="*/ 39323 h 44496"/>
                    <a:gd name="connsiteX1" fmla="*/ 7244 w 43288"/>
                    <a:gd name="connsiteY1" fmla="*/ 44497 h 44496"/>
                    <a:gd name="connsiteX2" fmla="*/ 0 w 43288"/>
                    <a:gd name="connsiteY2" fmla="*/ 7244 h 44496"/>
                    <a:gd name="connsiteX3" fmla="*/ 38288 w 43288"/>
                    <a:gd name="connsiteY3" fmla="*/ 0 h 44496"/>
                    <a:gd name="connsiteX4" fmla="*/ 42427 w 43288"/>
                    <a:gd name="connsiteY4" fmla="*/ 39323 h 4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8" h="44496">
                      <a:moveTo>
                        <a:pt x="42427" y="39323"/>
                      </a:moveTo>
                      <a:cubicBezTo>
                        <a:pt x="30010" y="41393"/>
                        <a:pt x="19661" y="42427"/>
                        <a:pt x="7244" y="44497"/>
                      </a:cubicBezTo>
                      <a:cubicBezTo>
                        <a:pt x="1035" y="32079"/>
                        <a:pt x="0" y="19661"/>
                        <a:pt x="0" y="7244"/>
                      </a:cubicBezTo>
                      <a:cubicBezTo>
                        <a:pt x="12418" y="0"/>
                        <a:pt x="24835" y="2070"/>
                        <a:pt x="38288" y="0"/>
                      </a:cubicBezTo>
                      <a:cubicBezTo>
                        <a:pt x="39323" y="13453"/>
                        <a:pt x="45532" y="24835"/>
                        <a:pt x="42427" y="39323"/>
                      </a:cubicBezTo>
                      <a:close/>
                    </a:path>
                  </a:pathLst>
                </a:custGeom>
                <a:grpFill/>
                <a:ln w="9525" cap="flat">
                  <a:solidFill>
                    <a:schemeClr val="bg1"/>
                  </a:solid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EEFCCF75-A5D5-4E27-B3AF-82BCE14E2FD0}"/>
                    </a:ext>
                  </a:extLst>
                </p:cNvPr>
                <p:cNvSpPr/>
                <p:nvPr/>
              </p:nvSpPr>
              <p:spPr>
                <a:xfrm>
                  <a:off x="8718220" y="2503960"/>
                  <a:ext cx="42411" cy="43462"/>
                </a:xfrm>
                <a:custGeom>
                  <a:avLst/>
                  <a:gdLst>
                    <a:gd name="connsiteX0" fmla="*/ 42051 w 42411"/>
                    <a:gd name="connsiteY0" fmla="*/ 37253 h 43462"/>
                    <a:gd name="connsiteX1" fmla="*/ 5833 w 42411"/>
                    <a:gd name="connsiteY1" fmla="*/ 43462 h 43462"/>
                    <a:gd name="connsiteX2" fmla="*/ 659 w 42411"/>
                    <a:gd name="connsiteY2" fmla="*/ 6209 h 43462"/>
                    <a:gd name="connsiteX3" fmla="*/ 36877 w 42411"/>
                    <a:gd name="connsiteY3" fmla="*/ 0 h 43462"/>
                    <a:gd name="connsiteX4" fmla="*/ 42051 w 42411"/>
                    <a:gd name="connsiteY4" fmla="*/ 37253 h 43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1" h="43462">
                      <a:moveTo>
                        <a:pt x="42051" y="37253"/>
                      </a:moveTo>
                      <a:cubicBezTo>
                        <a:pt x="30668" y="43462"/>
                        <a:pt x="18251" y="42427"/>
                        <a:pt x="5833" y="43462"/>
                      </a:cubicBezTo>
                      <a:cubicBezTo>
                        <a:pt x="1694" y="31044"/>
                        <a:pt x="-1411" y="19661"/>
                        <a:pt x="659" y="6209"/>
                      </a:cubicBezTo>
                      <a:cubicBezTo>
                        <a:pt x="12042" y="1035"/>
                        <a:pt x="24460" y="2070"/>
                        <a:pt x="36877" y="0"/>
                      </a:cubicBezTo>
                      <a:cubicBezTo>
                        <a:pt x="42051" y="12418"/>
                        <a:pt x="43086" y="23801"/>
                        <a:pt x="42051" y="37253"/>
                      </a:cubicBezTo>
                      <a:close/>
                    </a:path>
                  </a:pathLst>
                </a:custGeom>
                <a:grpFill/>
                <a:ln w="9525" cap="flat">
                  <a:solidFill>
                    <a:schemeClr val="bg1"/>
                  </a:solid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FBD9D67A-8113-4DA8-AE2B-2E62849F9BA5}"/>
                    </a:ext>
                  </a:extLst>
                </p:cNvPr>
                <p:cNvSpPr/>
                <p:nvPr/>
              </p:nvSpPr>
              <p:spPr>
                <a:xfrm>
                  <a:off x="10307797" y="2503960"/>
                  <a:ext cx="42513" cy="42427"/>
                </a:xfrm>
                <a:custGeom>
                  <a:avLst/>
                  <a:gdLst>
                    <a:gd name="connsiteX0" fmla="*/ 5731 w 42513"/>
                    <a:gd name="connsiteY0" fmla="*/ 0 h 42427"/>
                    <a:gd name="connsiteX1" fmla="*/ 41950 w 42513"/>
                    <a:gd name="connsiteY1" fmla="*/ 6209 h 42427"/>
                    <a:gd name="connsiteX2" fmla="*/ 37810 w 42513"/>
                    <a:gd name="connsiteY2" fmla="*/ 42427 h 42427"/>
                    <a:gd name="connsiteX3" fmla="*/ 557 w 42513"/>
                    <a:gd name="connsiteY3" fmla="*/ 36219 h 42427"/>
                    <a:gd name="connsiteX4" fmla="*/ 5731 w 42513"/>
                    <a:gd name="connsiteY4" fmla="*/ 0 h 42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13" h="42427">
                      <a:moveTo>
                        <a:pt x="5731" y="0"/>
                      </a:moveTo>
                      <a:cubicBezTo>
                        <a:pt x="19184" y="2070"/>
                        <a:pt x="31602" y="1035"/>
                        <a:pt x="41950" y="6209"/>
                      </a:cubicBezTo>
                      <a:cubicBezTo>
                        <a:pt x="44019" y="18627"/>
                        <a:pt x="39880" y="30010"/>
                        <a:pt x="37810" y="42427"/>
                      </a:cubicBezTo>
                      <a:cubicBezTo>
                        <a:pt x="24358" y="42427"/>
                        <a:pt x="11940" y="42427"/>
                        <a:pt x="557" y="36219"/>
                      </a:cubicBezTo>
                      <a:cubicBezTo>
                        <a:pt x="-1513" y="24836"/>
                        <a:pt x="2627" y="13453"/>
                        <a:pt x="5731" y="0"/>
                      </a:cubicBezTo>
                      <a:close/>
                    </a:path>
                  </a:pathLst>
                </a:custGeom>
                <a:grpFill/>
                <a:ln w="9525" cap="flat">
                  <a:solidFill>
                    <a:schemeClr val="bg1"/>
                  </a:solid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8CA7DDF3-EBBF-48C7-B730-333AAEAD90D1}"/>
                    </a:ext>
                  </a:extLst>
                </p:cNvPr>
                <p:cNvSpPr/>
                <p:nvPr/>
              </p:nvSpPr>
              <p:spPr>
                <a:xfrm>
                  <a:off x="8741645" y="2163506"/>
                  <a:ext cx="45531" cy="45531"/>
                </a:xfrm>
                <a:custGeom>
                  <a:avLst/>
                  <a:gdLst>
                    <a:gd name="connsiteX0" fmla="*/ 35184 w 45531"/>
                    <a:gd name="connsiteY0" fmla="*/ 45532 h 45531"/>
                    <a:gd name="connsiteX1" fmla="*/ 0 w 45531"/>
                    <a:gd name="connsiteY1" fmla="*/ 36219 h 45531"/>
                    <a:gd name="connsiteX2" fmla="*/ 9313 w 45531"/>
                    <a:gd name="connsiteY2" fmla="*/ 0 h 45531"/>
                    <a:gd name="connsiteX3" fmla="*/ 45532 w 45531"/>
                    <a:gd name="connsiteY3" fmla="*/ 8279 h 45531"/>
                    <a:gd name="connsiteX4" fmla="*/ 35184 w 45531"/>
                    <a:gd name="connsiteY4" fmla="*/ 45532 h 45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1" h="45531">
                      <a:moveTo>
                        <a:pt x="35184" y="45532"/>
                      </a:moveTo>
                      <a:cubicBezTo>
                        <a:pt x="22766" y="45532"/>
                        <a:pt x="11383" y="40358"/>
                        <a:pt x="0" y="36219"/>
                      </a:cubicBezTo>
                      <a:cubicBezTo>
                        <a:pt x="0" y="22766"/>
                        <a:pt x="4139" y="11383"/>
                        <a:pt x="9313" y="0"/>
                      </a:cubicBezTo>
                      <a:cubicBezTo>
                        <a:pt x="22766" y="0"/>
                        <a:pt x="33114" y="5174"/>
                        <a:pt x="45532" y="8279"/>
                      </a:cubicBezTo>
                      <a:cubicBezTo>
                        <a:pt x="44497" y="21731"/>
                        <a:pt x="40358" y="33114"/>
                        <a:pt x="35184" y="45532"/>
                      </a:cubicBezTo>
                      <a:close/>
                    </a:path>
                  </a:pathLst>
                </a:custGeom>
                <a:grpFill/>
                <a:ln w="9525" cap="flat">
                  <a:solidFill>
                    <a:schemeClr val="bg1"/>
                  </a:solid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4669054E-DD4B-4A69-9D7F-312DA0617E4B}"/>
                    </a:ext>
                  </a:extLst>
                </p:cNvPr>
                <p:cNvSpPr/>
                <p:nvPr/>
              </p:nvSpPr>
              <p:spPr>
                <a:xfrm>
                  <a:off x="8740610" y="2613650"/>
                  <a:ext cx="47601" cy="46566"/>
                </a:xfrm>
                <a:custGeom>
                  <a:avLst/>
                  <a:gdLst>
                    <a:gd name="connsiteX0" fmla="*/ 0 w 47601"/>
                    <a:gd name="connsiteY0" fmla="*/ 10348 h 46566"/>
                    <a:gd name="connsiteX1" fmla="*/ 35184 w 47601"/>
                    <a:gd name="connsiteY1" fmla="*/ 0 h 46566"/>
                    <a:gd name="connsiteX2" fmla="*/ 47601 w 47601"/>
                    <a:gd name="connsiteY2" fmla="*/ 36219 h 46566"/>
                    <a:gd name="connsiteX3" fmla="*/ 11383 w 47601"/>
                    <a:gd name="connsiteY3" fmla="*/ 46567 h 46566"/>
                    <a:gd name="connsiteX4" fmla="*/ 0 w 47601"/>
                    <a:gd name="connsiteY4" fmla="*/ 10348 h 4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01" h="46566">
                      <a:moveTo>
                        <a:pt x="0" y="10348"/>
                      </a:moveTo>
                      <a:cubicBezTo>
                        <a:pt x="12418" y="6209"/>
                        <a:pt x="23801" y="3104"/>
                        <a:pt x="35184" y="0"/>
                      </a:cubicBezTo>
                      <a:cubicBezTo>
                        <a:pt x="42427" y="11383"/>
                        <a:pt x="44497" y="23801"/>
                        <a:pt x="47601" y="36219"/>
                      </a:cubicBezTo>
                      <a:cubicBezTo>
                        <a:pt x="36219" y="42427"/>
                        <a:pt x="24836" y="46567"/>
                        <a:pt x="11383" y="46567"/>
                      </a:cubicBezTo>
                      <a:cubicBezTo>
                        <a:pt x="5174" y="36219"/>
                        <a:pt x="1035" y="24836"/>
                        <a:pt x="0" y="10348"/>
                      </a:cubicBezTo>
                      <a:close/>
                    </a:path>
                  </a:pathLst>
                </a:custGeom>
                <a:grpFill/>
                <a:ln w="9525" cap="flat">
                  <a:solidFill>
                    <a:schemeClr val="bg1"/>
                  </a:solid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EDFA9905-09AB-48E9-9BFB-9E36344CF40E}"/>
                    </a:ext>
                  </a:extLst>
                </p:cNvPr>
                <p:cNvSpPr/>
                <p:nvPr/>
              </p:nvSpPr>
              <p:spPr>
                <a:xfrm>
                  <a:off x="10281449" y="2613650"/>
                  <a:ext cx="46566" cy="46566"/>
                </a:xfrm>
                <a:custGeom>
                  <a:avLst/>
                  <a:gdLst>
                    <a:gd name="connsiteX0" fmla="*/ 9313 w 46566"/>
                    <a:gd name="connsiteY0" fmla="*/ 0 h 46566"/>
                    <a:gd name="connsiteX1" fmla="*/ 46567 w 46566"/>
                    <a:gd name="connsiteY1" fmla="*/ 11383 h 46566"/>
                    <a:gd name="connsiteX2" fmla="*/ 36219 w 46566"/>
                    <a:gd name="connsiteY2" fmla="*/ 46567 h 46566"/>
                    <a:gd name="connsiteX3" fmla="*/ 0 w 46566"/>
                    <a:gd name="connsiteY3" fmla="*/ 37253 h 46566"/>
                    <a:gd name="connsiteX4" fmla="*/ 9313 w 46566"/>
                    <a:gd name="connsiteY4" fmla="*/ 0 h 4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66" h="46566">
                      <a:moveTo>
                        <a:pt x="9313" y="0"/>
                      </a:moveTo>
                      <a:cubicBezTo>
                        <a:pt x="23801" y="3104"/>
                        <a:pt x="35184" y="5174"/>
                        <a:pt x="46567" y="11383"/>
                      </a:cubicBezTo>
                      <a:cubicBezTo>
                        <a:pt x="45532" y="23801"/>
                        <a:pt x="41393" y="35184"/>
                        <a:pt x="36219" y="46567"/>
                      </a:cubicBezTo>
                      <a:cubicBezTo>
                        <a:pt x="22766" y="46567"/>
                        <a:pt x="11383" y="42427"/>
                        <a:pt x="0" y="37253"/>
                      </a:cubicBezTo>
                      <a:cubicBezTo>
                        <a:pt x="1035" y="23801"/>
                        <a:pt x="6209" y="13453"/>
                        <a:pt x="9313" y="0"/>
                      </a:cubicBezTo>
                      <a:close/>
                    </a:path>
                  </a:pathLst>
                </a:custGeom>
                <a:grpFill/>
                <a:ln w="9525" cap="flat">
                  <a:solidFill>
                    <a:schemeClr val="bg1"/>
                  </a:solid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6AD92149-A373-4826-BE17-C5438E7D69FF}"/>
                    </a:ext>
                  </a:extLst>
                </p:cNvPr>
                <p:cNvSpPr/>
                <p:nvPr/>
              </p:nvSpPr>
              <p:spPr>
                <a:xfrm>
                  <a:off x="8716809" y="2276049"/>
                  <a:ext cx="43526" cy="43713"/>
                </a:xfrm>
                <a:custGeom>
                  <a:avLst/>
                  <a:gdLst>
                    <a:gd name="connsiteX0" fmla="*/ 0 w 43526"/>
                    <a:gd name="connsiteY0" fmla="*/ 38539 h 43713"/>
                    <a:gd name="connsiteX1" fmla="*/ 5174 w 43526"/>
                    <a:gd name="connsiteY1" fmla="*/ 1286 h 43713"/>
                    <a:gd name="connsiteX2" fmla="*/ 42427 w 43526"/>
                    <a:gd name="connsiteY2" fmla="*/ 4390 h 43713"/>
                    <a:gd name="connsiteX3" fmla="*/ 38288 w 43526"/>
                    <a:gd name="connsiteY3" fmla="*/ 43713 h 43713"/>
                    <a:gd name="connsiteX4" fmla="*/ 0 w 43526"/>
                    <a:gd name="connsiteY4" fmla="*/ 38539 h 43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6" h="43713">
                      <a:moveTo>
                        <a:pt x="0" y="38539"/>
                      </a:moveTo>
                      <a:cubicBezTo>
                        <a:pt x="2070" y="25087"/>
                        <a:pt x="4139" y="13704"/>
                        <a:pt x="5174" y="1286"/>
                      </a:cubicBezTo>
                      <a:cubicBezTo>
                        <a:pt x="18627" y="-1819"/>
                        <a:pt x="30010" y="1286"/>
                        <a:pt x="42427" y="4390"/>
                      </a:cubicBezTo>
                      <a:cubicBezTo>
                        <a:pt x="45532" y="17843"/>
                        <a:pt x="41393" y="30261"/>
                        <a:pt x="38288" y="43713"/>
                      </a:cubicBezTo>
                      <a:cubicBezTo>
                        <a:pt x="25870" y="41644"/>
                        <a:pt x="14487" y="40609"/>
                        <a:pt x="0" y="38539"/>
                      </a:cubicBezTo>
                      <a:close/>
                    </a:path>
                  </a:pathLst>
                </a:custGeom>
                <a:grpFill/>
                <a:ln w="9525" cap="flat">
                  <a:solidFill>
                    <a:schemeClr val="bg1"/>
                  </a:solid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7FD65F56-F5E4-4E57-A00F-DA7047ECAF36}"/>
                    </a:ext>
                  </a:extLst>
                </p:cNvPr>
                <p:cNvSpPr/>
                <p:nvPr/>
              </p:nvSpPr>
              <p:spPr>
                <a:xfrm>
                  <a:off x="10280414" y="2161436"/>
                  <a:ext cx="48636" cy="47601"/>
                </a:xfrm>
                <a:custGeom>
                  <a:avLst/>
                  <a:gdLst>
                    <a:gd name="connsiteX0" fmla="*/ 48636 w 48636"/>
                    <a:gd name="connsiteY0" fmla="*/ 37253 h 47601"/>
                    <a:gd name="connsiteX1" fmla="*/ 12418 w 48636"/>
                    <a:gd name="connsiteY1" fmla="*/ 47601 h 47601"/>
                    <a:gd name="connsiteX2" fmla="*/ 0 w 48636"/>
                    <a:gd name="connsiteY2" fmla="*/ 12418 h 47601"/>
                    <a:gd name="connsiteX3" fmla="*/ 36219 w 48636"/>
                    <a:gd name="connsiteY3" fmla="*/ 0 h 47601"/>
                    <a:gd name="connsiteX4" fmla="*/ 48636 w 48636"/>
                    <a:gd name="connsiteY4" fmla="*/ 37253 h 4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36" h="47601">
                      <a:moveTo>
                        <a:pt x="48636" y="37253"/>
                      </a:moveTo>
                      <a:cubicBezTo>
                        <a:pt x="36219" y="42427"/>
                        <a:pt x="24835" y="46567"/>
                        <a:pt x="12418" y="47601"/>
                      </a:cubicBezTo>
                      <a:cubicBezTo>
                        <a:pt x="5174" y="37253"/>
                        <a:pt x="5174" y="24836"/>
                        <a:pt x="0" y="12418"/>
                      </a:cubicBezTo>
                      <a:cubicBezTo>
                        <a:pt x="11383" y="4139"/>
                        <a:pt x="23801" y="2070"/>
                        <a:pt x="36219" y="0"/>
                      </a:cubicBezTo>
                      <a:cubicBezTo>
                        <a:pt x="43462" y="11383"/>
                        <a:pt x="45532" y="23801"/>
                        <a:pt x="48636" y="37253"/>
                      </a:cubicBezTo>
                      <a:close/>
                    </a:path>
                  </a:pathLst>
                </a:custGeom>
                <a:grpFill/>
                <a:ln w="9525" cap="flat">
                  <a:solidFill>
                    <a:schemeClr val="bg1"/>
                  </a:solid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F06A3306-8B86-46E4-9048-14B641EFC9C7}"/>
                    </a:ext>
                  </a:extLst>
                </p:cNvPr>
                <p:cNvSpPr/>
                <p:nvPr/>
              </p:nvSpPr>
              <p:spPr>
                <a:xfrm>
                  <a:off x="10239022" y="2052780"/>
                  <a:ext cx="52775" cy="50705"/>
                </a:xfrm>
                <a:custGeom>
                  <a:avLst/>
                  <a:gdLst>
                    <a:gd name="connsiteX0" fmla="*/ 52776 w 52775"/>
                    <a:gd name="connsiteY0" fmla="*/ 35184 h 50705"/>
                    <a:gd name="connsiteX1" fmla="*/ 18627 w 52775"/>
                    <a:gd name="connsiteY1" fmla="*/ 50706 h 50705"/>
                    <a:gd name="connsiteX2" fmla="*/ 0 w 52775"/>
                    <a:gd name="connsiteY2" fmla="*/ 17592 h 50705"/>
                    <a:gd name="connsiteX3" fmla="*/ 33114 w 52775"/>
                    <a:gd name="connsiteY3" fmla="*/ 0 h 50705"/>
                    <a:gd name="connsiteX4" fmla="*/ 52776 w 52775"/>
                    <a:gd name="connsiteY4" fmla="*/ 35184 h 50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75" h="50705">
                      <a:moveTo>
                        <a:pt x="52776" y="35184"/>
                      </a:moveTo>
                      <a:cubicBezTo>
                        <a:pt x="39323" y="41393"/>
                        <a:pt x="30010" y="45532"/>
                        <a:pt x="18627" y="50706"/>
                      </a:cubicBezTo>
                      <a:cubicBezTo>
                        <a:pt x="8279" y="41393"/>
                        <a:pt x="6209" y="28975"/>
                        <a:pt x="0" y="17592"/>
                      </a:cubicBezTo>
                      <a:cubicBezTo>
                        <a:pt x="9313" y="8279"/>
                        <a:pt x="21731" y="5174"/>
                        <a:pt x="33114" y="0"/>
                      </a:cubicBezTo>
                      <a:cubicBezTo>
                        <a:pt x="43462" y="9313"/>
                        <a:pt x="45532" y="22766"/>
                        <a:pt x="52776" y="35184"/>
                      </a:cubicBezTo>
                      <a:close/>
                    </a:path>
                  </a:pathLst>
                </a:custGeom>
                <a:grpFill/>
                <a:ln w="9525" cap="flat">
                  <a:solidFill>
                    <a:schemeClr val="bg1"/>
                  </a:solid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31EED68B-CE70-40F1-8F53-42A1796DB200}"/>
                    </a:ext>
                  </a:extLst>
                </p:cNvPr>
                <p:cNvSpPr/>
                <p:nvPr/>
              </p:nvSpPr>
              <p:spPr>
                <a:xfrm>
                  <a:off x="8777863" y="2720236"/>
                  <a:ext cx="50705" cy="50705"/>
                </a:xfrm>
                <a:custGeom>
                  <a:avLst/>
                  <a:gdLst>
                    <a:gd name="connsiteX0" fmla="*/ 50706 w 50705"/>
                    <a:gd name="connsiteY0" fmla="*/ 34149 h 50705"/>
                    <a:gd name="connsiteX1" fmla="*/ 17592 w 50705"/>
                    <a:gd name="connsiteY1" fmla="*/ 50706 h 50705"/>
                    <a:gd name="connsiteX2" fmla="*/ 0 w 50705"/>
                    <a:gd name="connsiteY2" fmla="*/ 17592 h 50705"/>
                    <a:gd name="connsiteX3" fmla="*/ 34149 w 50705"/>
                    <a:gd name="connsiteY3" fmla="*/ 0 h 50705"/>
                    <a:gd name="connsiteX4" fmla="*/ 50706 w 50705"/>
                    <a:gd name="connsiteY4" fmla="*/ 34149 h 50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5" h="50705">
                      <a:moveTo>
                        <a:pt x="50706" y="34149"/>
                      </a:moveTo>
                      <a:cubicBezTo>
                        <a:pt x="40358" y="42427"/>
                        <a:pt x="28975" y="45532"/>
                        <a:pt x="17592" y="50706"/>
                      </a:cubicBezTo>
                      <a:cubicBezTo>
                        <a:pt x="8279" y="41393"/>
                        <a:pt x="5174" y="28975"/>
                        <a:pt x="0" y="17592"/>
                      </a:cubicBezTo>
                      <a:cubicBezTo>
                        <a:pt x="10348" y="9313"/>
                        <a:pt x="22766" y="6209"/>
                        <a:pt x="34149" y="0"/>
                      </a:cubicBezTo>
                      <a:cubicBezTo>
                        <a:pt x="42427" y="10348"/>
                        <a:pt x="46567" y="21731"/>
                        <a:pt x="50706" y="34149"/>
                      </a:cubicBezTo>
                      <a:close/>
                    </a:path>
                  </a:pathLst>
                </a:custGeom>
                <a:grpFill/>
                <a:ln w="9525" cap="flat">
                  <a:solidFill>
                    <a:schemeClr val="bg1"/>
                  </a:solid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FB4C65BA-2947-4C23-9474-B63B63464E90}"/>
                    </a:ext>
                  </a:extLst>
                </p:cNvPr>
                <p:cNvSpPr/>
                <p:nvPr/>
              </p:nvSpPr>
              <p:spPr>
                <a:xfrm>
                  <a:off x="10239022" y="2720236"/>
                  <a:ext cx="50705" cy="50705"/>
                </a:xfrm>
                <a:custGeom>
                  <a:avLst/>
                  <a:gdLst>
                    <a:gd name="connsiteX0" fmla="*/ 0 w 50705"/>
                    <a:gd name="connsiteY0" fmla="*/ 35184 h 50705"/>
                    <a:gd name="connsiteX1" fmla="*/ 16557 w 50705"/>
                    <a:gd name="connsiteY1" fmla="*/ 0 h 50705"/>
                    <a:gd name="connsiteX2" fmla="*/ 50706 w 50705"/>
                    <a:gd name="connsiteY2" fmla="*/ 16557 h 50705"/>
                    <a:gd name="connsiteX3" fmla="*/ 35184 w 50705"/>
                    <a:gd name="connsiteY3" fmla="*/ 50706 h 50705"/>
                    <a:gd name="connsiteX4" fmla="*/ 0 w 50705"/>
                    <a:gd name="connsiteY4" fmla="*/ 35184 h 50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5" h="50705">
                      <a:moveTo>
                        <a:pt x="0" y="35184"/>
                      </a:moveTo>
                      <a:cubicBezTo>
                        <a:pt x="5174" y="21731"/>
                        <a:pt x="9313" y="10348"/>
                        <a:pt x="16557" y="0"/>
                      </a:cubicBezTo>
                      <a:cubicBezTo>
                        <a:pt x="28975" y="4139"/>
                        <a:pt x="40358" y="8278"/>
                        <a:pt x="50706" y="16557"/>
                      </a:cubicBezTo>
                      <a:cubicBezTo>
                        <a:pt x="47602" y="28975"/>
                        <a:pt x="42427" y="39323"/>
                        <a:pt x="35184" y="50706"/>
                      </a:cubicBezTo>
                      <a:cubicBezTo>
                        <a:pt x="22766" y="48636"/>
                        <a:pt x="12418" y="40358"/>
                        <a:pt x="0" y="35184"/>
                      </a:cubicBezTo>
                      <a:close/>
                    </a:path>
                  </a:pathLst>
                </a:custGeom>
                <a:grpFill/>
                <a:ln w="9525" cap="flat">
                  <a:solidFill>
                    <a:schemeClr val="bg1"/>
                  </a:solid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E9B654A3-86A7-4C5E-8AB0-951F00343779}"/>
                    </a:ext>
                  </a:extLst>
                </p:cNvPr>
                <p:cNvSpPr/>
                <p:nvPr/>
              </p:nvSpPr>
              <p:spPr>
                <a:xfrm>
                  <a:off x="9174197" y="1656447"/>
                  <a:ext cx="50705" cy="50705"/>
                </a:xfrm>
                <a:custGeom>
                  <a:avLst/>
                  <a:gdLst>
                    <a:gd name="connsiteX0" fmla="*/ 15522 w 50705"/>
                    <a:gd name="connsiteY0" fmla="*/ 50706 h 50705"/>
                    <a:gd name="connsiteX1" fmla="*/ 0 w 50705"/>
                    <a:gd name="connsiteY1" fmla="*/ 17592 h 50705"/>
                    <a:gd name="connsiteX2" fmla="*/ 34149 w 50705"/>
                    <a:gd name="connsiteY2" fmla="*/ 0 h 50705"/>
                    <a:gd name="connsiteX3" fmla="*/ 50706 w 50705"/>
                    <a:gd name="connsiteY3" fmla="*/ 33114 h 50705"/>
                    <a:gd name="connsiteX4" fmla="*/ 15522 w 50705"/>
                    <a:gd name="connsiteY4" fmla="*/ 50706 h 50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5" h="50705">
                      <a:moveTo>
                        <a:pt x="15522" y="50706"/>
                      </a:moveTo>
                      <a:cubicBezTo>
                        <a:pt x="10348" y="38288"/>
                        <a:pt x="5174" y="27940"/>
                        <a:pt x="0" y="17592"/>
                      </a:cubicBezTo>
                      <a:cubicBezTo>
                        <a:pt x="10348" y="8279"/>
                        <a:pt x="21731" y="4139"/>
                        <a:pt x="34149" y="0"/>
                      </a:cubicBezTo>
                      <a:cubicBezTo>
                        <a:pt x="42427" y="10348"/>
                        <a:pt x="46567" y="20696"/>
                        <a:pt x="50706" y="33114"/>
                      </a:cubicBezTo>
                      <a:cubicBezTo>
                        <a:pt x="41393" y="41393"/>
                        <a:pt x="30010" y="45532"/>
                        <a:pt x="15522" y="50706"/>
                      </a:cubicBezTo>
                      <a:close/>
                    </a:path>
                  </a:pathLst>
                </a:custGeom>
                <a:grpFill/>
                <a:ln w="9525" cap="flat">
                  <a:solidFill>
                    <a:schemeClr val="bg1"/>
                  </a:solid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A4A12656-8B9C-4D79-8F58-75D2AC74C5EE}"/>
                    </a:ext>
                  </a:extLst>
                </p:cNvPr>
                <p:cNvSpPr/>
                <p:nvPr/>
              </p:nvSpPr>
              <p:spPr>
                <a:xfrm>
                  <a:off x="8980687" y="1777520"/>
                  <a:ext cx="54845" cy="53810"/>
                </a:xfrm>
                <a:custGeom>
                  <a:avLst/>
                  <a:gdLst>
                    <a:gd name="connsiteX0" fmla="*/ 54845 w 54845"/>
                    <a:gd name="connsiteY0" fmla="*/ 27940 h 53810"/>
                    <a:gd name="connsiteX1" fmla="*/ 26905 w 54845"/>
                    <a:gd name="connsiteY1" fmla="*/ 53810 h 53810"/>
                    <a:gd name="connsiteX2" fmla="*/ 0 w 54845"/>
                    <a:gd name="connsiteY2" fmla="*/ 25870 h 53810"/>
                    <a:gd name="connsiteX3" fmla="*/ 28975 w 54845"/>
                    <a:gd name="connsiteY3" fmla="*/ 0 h 53810"/>
                    <a:gd name="connsiteX4" fmla="*/ 54845 w 54845"/>
                    <a:gd name="connsiteY4" fmla="*/ 27940 h 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 h="53810">
                      <a:moveTo>
                        <a:pt x="54845" y="27940"/>
                      </a:moveTo>
                      <a:cubicBezTo>
                        <a:pt x="46567" y="38288"/>
                        <a:pt x="37253" y="45532"/>
                        <a:pt x="26905" y="53810"/>
                      </a:cubicBezTo>
                      <a:cubicBezTo>
                        <a:pt x="15522" y="47601"/>
                        <a:pt x="10348" y="36219"/>
                        <a:pt x="0" y="25870"/>
                      </a:cubicBezTo>
                      <a:cubicBezTo>
                        <a:pt x="9313" y="15522"/>
                        <a:pt x="18627" y="7244"/>
                        <a:pt x="28975" y="0"/>
                      </a:cubicBezTo>
                      <a:cubicBezTo>
                        <a:pt x="39323" y="8279"/>
                        <a:pt x="46567" y="17592"/>
                        <a:pt x="54845" y="27940"/>
                      </a:cubicBezTo>
                      <a:close/>
                    </a:path>
                  </a:pathLst>
                </a:custGeom>
                <a:grpFill/>
                <a:ln w="9525" cap="flat">
                  <a:solidFill>
                    <a:schemeClr val="bg1"/>
                  </a:solid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8945F903-6845-40CE-9D40-1A115B2A193C}"/>
                    </a:ext>
                  </a:extLst>
                </p:cNvPr>
                <p:cNvSpPr/>
                <p:nvPr/>
              </p:nvSpPr>
              <p:spPr>
                <a:xfrm>
                  <a:off x="8831674" y="2819578"/>
                  <a:ext cx="52775" cy="51740"/>
                </a:xfrm>
                <a:custGeom>
                  <a:avLst/>
                  <a:gdLst>
                    <a:gd name="connsiteX0" fmla="*/ 0 w 52775"/>
                    <a:gd name="connsiteY0" fmla="*/ 20696 h 51740"/>
                    <a:gd name="connsiteX1" fmla="*/ 32079 w 52775"/>
                    <a:gd name="connsiteY1" fmla="*/ 0 h 51740"/>
                    <a:gd name="connsiteX2" fmla="*/ 52776 w 52775"/>
                    <a:gd name="connsiteY2" fmla="*/ 31044 h 51740"/>
                    <a:gd name="connsiteX3" fmla="*/ 21731 w 52775"/>
                    <a:gd name="connsiteY3" fmla="*/ 51741 h 51740"/>
                    <a:gd name="connsiteX4" fmla="*/ 0 w 52775"/>
                    <a:gd name="connsiteY4" fmla="*/ 20696 h 5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75" h="51740">
                      <a:moveTo>
                        <a:pt x="0" y="20696"/>
                      </a:moveTo>
                      <a:cubicBezTo>
                        <a:pt x="10348" y="11383"/>
                        <a:pt x="19661" y="5174"/>
                        <a:pt x="32079" y="0"/>
                      </a:cubicBezTo>
                      <a:cubicBezTo>
                        <a:pt x="41393" y="8278"/>
                        <a:pt x="46567" y="19661"/>
                        <a:pt x="52776" y="31044"/>
                      </a:cubicBezTo>
                      <a:cubicBezTo>
                        <a:pt x="43462" y="40358"/>
                        <a:pt x="33114" y="46567"/>
                        <a:pt x="21731" y="51741"/>
                      </a:cubicBezTo>
                      <a:cubicBezTo>
                        <a:pt x="12418" y="43462"/>
                        <a:pt x="7244" y="32079"/>
                        <a:pt x="0" y="20696"/>
                      </a:cubicBezTo>
                      <a:close/>
                    </a:path>
                  </a:pathLst>
                </a:custGeom>
                <a:grpFill/>
                <a:ln w="9525" cap="flat">
                  <a:solidFill>
                    <a:schemeClr val="bg1"/>
                  </a:solid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BAFF1363-FCE3-49C8-A9A0-199B5959EA31}"/>
                    </a:ext>
                  </a:extLst>
                </p:cNvPr>
                <p:cNvSpPr/>
                <p:nvPr/>
              </p:nvSpPr>
              <p:spPr>
                <a:xfrm>
                  <a:off x="10183142" y="2818543"/>
                  <a:ext cx="52775" cy="52775"/>
                </a:xfrm>
                <a:custGeom>
                  <a:avLst/>
                  <a:gdLst>
                    <a:gd name="connsiteX0" fmla="*/ 0 w 52775"/>
                    <a:gd name="connsiteY0" fmla="*/ 32079 h 52775"/>
                    <a:gd name="connsiteX1" fmla="*/ 21731 w 52775"/>
                    <a:gd name="connsiteY1" fmla="*/ 0 h 52775"/>
                    <a:gd name="connsiteX2" fmla="*/ 52775 w 52775"/>
                    <a:gd name="connsiteY2" fmla="*/ 19661 h 52775"/>
                    <a:gd name="connsiteX3" fmla="*/ 33114 w 52775"/>
                    <a:gd name="connsiteY3" fmla="*/ 52776 h 52775"/>
                    <a:gd name="connsiteX4" fmla="*/ 0 w 52775"/>
                    <a:gd name="connsiteY4" fmla="*/ 32079 h 5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75" h="52775">
                      <a:moveTo>
                        <a:pt x="0" y="32079"/>
                      </a:moveTo>
                      <a:cubicBezTo>
                        <a:pt x="7244" y="19661"/>
                        <a:pt x="12418" y="9313"/>
                        <a:pt x="21731" y="0"/>
                      </a:cubicBezTo>
                      <a:cubicBezTo>
                        <a:pt x="32079" y="6209"/>
                        <a:pt x="42427" y="12418"/>
                        <a:pt x="52775" y="19661"/>
                      </a:cubicBezTo>
                      <a:cubicBezTo>
                        <a:pt x="48636" y="33114"/>
                        <a:pt x="40358" y="42427"/>
                        <a:pt x="33114" y="52776"/>
                      </a:cubicBezTo>
                      <a:cubicBezTo>
                        <a:pt x="19661" y="48636"/>
                        <a:pt x="9313" y="41393"/>
                        <a:pt x="0" y="32079"/>
                      </a:cubicBezTo>
                      <a:close/>
                    </a:path>
                  </a:pathLst>
                </a:custGeom>
                <a:grpFill/>
                <a:ln w="9525" cap="flat">
                  <a:solidFill>
                    <a:schemeClr val="bg1"/>
                  </a:solid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CCE5C668-AF00-41A0-BF92-E766421C1908}"/>
                    </a:ext>
                  </a:extLst>
                </p:cNvPr>
                <p:cNvSpPr/>
                <p:nvPr/>
              </p:nvSpPr>
              <p:spPr>
                <a:xfrm>
                  <a:off x="10184177" y="1952403"/>
                  <a:ext cx="52775" cy="52775"/>
                </a:xfrm>
                <a:custGeom>
                  <a:avLst/>
                  <a:gdLst>
                    <a:gd name="connsiteX0" fmla="*/ 19662 w 52775"/>
                    <a:gd name="connsiteY0" fmla="*/ 52776 h 52775"/>
                    <a:gd name="connsiteX1" fmla="*/ 0 w 52775"/>
                    <a:gd name="connsiteY1" fmla="*/ 21731 h 52775"/>
                    <a:gd name="connsiteX2" fmla="*/ 31044 w 52775"/>
                    <a:gd name="connsiteY2" fmla="*/ 0 h 52775"/>
                    <a:gd name="connsiteX3" fmla="*/ 52776 w 52775"/>
                    <a:gd name="connsiteY3" fmla="*/ 30010 h 52775"/>
                    <a:gd name="connsiteX4" fmla="*/ 19662 w 52775"/>
                    <a:gd name="connsiteY4" fmla="*/ 52776 h 5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75" h="52775">
                      <a:moveTo>
                        <a:pt x="19662" y="52776"/>
                      </a:moveTo>
                      <a:cubicBezTo>
                        <a:pt x="12418" y="41393"/>
                        <a:pt x="6209" y="32079"/>
                        <a:pt x="0" y="21731"/>
                      </a:cubicBezTo>
                      <a:cubicBezTo>
                        <a:pt x="8279" y="10348"/>
                        <a:pt x="19662" y="6209"/>
                        <a:pt x="31044" y="0"/>
                      </a:cubicBezTo>
                      <a:cubicBezTo>
                        <a:pt x="41393" y="8279"/>
                        <a:pt x="45532" y="19661"/>
                        <a:pt x="52776" y="30010"/>
                      </a:cubicBezTo>
                      <a:cubicBezTo>
                        <a:pt x="43462" y="40358"/>
                        <a:pt x="32079" y="44497"/>
                        <a:pt x="19662" y="52776"/>
                      </a:cubicBezTo>
                      <a:close/>
                    </a:path>
                  </a:pathLst>
                </a:custGeom>
                <a:grpFill/>
                <a:ln w="9525" cap="flat">
                  <a:solidFill>
                    <a:schemeClr val="bg1"/>
                  </a:solid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9B7799F0-65BD-44EE-9F3D-0DD61B94C2E4}"/>
                    </a:ext>
                  </a:extLst>
                </p:cNvPr>
                <p:cNvSpPr/>
                <p:nvPr/>
              </p:nvSpPr>
              <p:spPr>
                <a:xfrm>
                  <a:off x="10125566" y="1685421"/>
                  <a:ext cx="41277" cy="38288"/>
                </a:xfrm>
                <a:custGeom>
                  <a:avLst/>
                  <a:gdLst>
                    <a:gd name="connsiteX0" fmla="*/ 39984 w 41277"/>
                    <a:gd name="connsiteY0" fmla="*/ 38288 h 38288"/>
                    <a:gd name="connsiteX1" fmla="*/ 3765 w 41277"/>
                    <a:gd name="connsiteY1" fmla="*/ 38288 h 38288"/>
                    <a:gd name="connsiteX2" fmla="*/ 1696 w 41277"/>
                    <a:gd name="connsiteY2" fmla="*/ 0 h 38288"/>
                    <a:gd name="connsiteX3" fmla="*/ 37914 w 41277"/>
                    <a:gd name="connsiteY3" fmla="*/ 0 h 38288"/>
                    <a:gd name="connsiteX4" fmla="*/ 39984 w 41277"/>
                    <a:gd name="connsiteY4" fmla="*/ 38288 h 3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77" h="38288">
                      <a:moveTo>
                        <a:pt x="39984" y="38288"/>
                      </a:moveTo>
                      <a:cubicBezTo>
                        <a:pt x="26531" y="38288"/>
                        <a:pt x="15148" y="38288"/>
                        <a:pt x="3765" y="38288"/>
                      </a:cubicBezTo>
                      <a:cubicBezTo>
                        <a:pt x="-1409" y="25870"/>
                        <a:pt x="-374" y="13453"/>
                        <a:pt x="1696" y="0"/>
                      </a:cubicBezTo>
                      <a:cubicBezTo>
                        <a:pt x="14113" y="0"/>
                        <a:pt x="25496" y="0"/>
                        <a:pt x="37914" y="0"/>
                      </a:cubicBezTo>
                      <a:cubicBezTo>
                        <a:pt x="43088" y="12418"/>
                        <a:pt x="41019" y="23801"/>
                        <a:pt x="39984" y="38288"/>
                      </a:cubicBezTo>
                      <a:close/>
                    </a:path>
                  </a:pathLst>
                </a:custGeom>
                <a:grpFill/>
                <a:ln w="9525" cap="flat">
                  <a:solidFill>
                    <a:schemeClr val="bg1"/>
                  </a:solidFill>
                  <a:prstDash val="solid"/>
                  <a:miter/>
                </a:ln>
              </p:spPr>
              <p:txBody>
                <a:bodyPr rtlCol="0" anchor="ctr"/>
                <a:lstStyle/>
                <a:p>
                  <a:endParaRPr lang="en-IN"/>
                </a:p>
              </p:txBody>
            </p:sp>
          </p:grpSp>
          <p:grpSp>
            <p:nvGrpSpPr>
              <p:cNvPr id="288" name="Graphic 177">
                <a:extLst>
                  <a:ext uri="{FF2B5EF4-FFF2-40B4-BE49-F238E27FC236}">
                    <a16:creationId xmlns:a16="http://schemas.microsoft.com/office/drawing/2014/main" id="{25D61FEB-EDC1-4930-8B5B-3A31C326A939}"/>
                  </a:ext>
                </a:extLst>
              </p:cNvPr>
              <p:cNvGrpSpPr/>
              <p:nvPr/>
            </p:nvGrpSpPr>
            <p:grpSpPr>
              <a:xfrm>
                <a:off x="8979439" y="2161369"/>
                <a:ext cx="1002761" cy="886631"/>
                <a:chOff x="9734624" y="472496"/>
                <a:chExt cx="2319337" cy="2050732"/>
              </a:xfrm>
              <a:grpFill/>
            </p:grpSpPr>
            <p:sp>
              <p:nvSpPr>
                <p:cNvPr id="289" name="Freeform: Shape 288">
                  <a:extLst>
                    <a:ext uri="{FF2B5EF4-FFF2-40B4-BE49-F238E27FC236}">
                      <a16:creationId xmlns:a16="http://schemas.microsoft.com/office/drawing/2014/main" id="{4F5E925E-FDDB-43E2-8057-1C534B78498A}"/>
                    </a:ext>
                  </a:extLst>
                </p:cNvPr>
                <p:cNvSpPr/>
                <p:nvPr/>
              </p:nvSpPr>
              <p:spPr>
                <a:xfrm>
                  <a:off x="9734624" y="472496"/>
                  <a:ext cx="2319337" cy="2050732"/>
                </a:xfrm>
                <a:custGeom>
                  <a:avLst/>
                  <a:gdLst>
                    <a:gd name="connsiteX0" fmla="*/ 1884998 w 2319337"/>
                    <a:gd name="connsiteY0" fmla="*/ 1199198 h 2050732"/>
                    <a:gd name="connsiteX1" fmla="*/ 1884998 w 2319337"/>
                    <a:gd name="connsiteY1" fmla="*/ 2003108 h 2050732"/>
                    <a:gd name="connsiteX2" fmla="*/ 1381125 w 2319337"/>
                    <a:gd name="connsiteY2" fmla="*/ 2003108 h 2050732"/>
                    <a:gd name="connsiteX3" fmla="*/ 1381125 w 2319337"/>
                    <a:gd name="connsiteY3" fmla="*/ 828675 h 2050732"/>
                    <a:gd name="connsiteX4" fmla="*/ 2156460 w 2319337"/>
                    <a:gd name="connsiteY4" fmla="*/ 828675 h 2050732"/>
                    <a:gd name="connsiteX5" fmla="*/ 2156460 w 2319337"/>
                    <a:gd name="connsiteY5" fmla="*/ 999173 h 2050732"/>
                    <a:gd name="connsiteX6" fmla="*/ 2185035 w 2319337"/>
                    <a:gd name="connsiteY6" fmla="*/ 999173 h 2050732"/>
                    <a:gd name="connsiteX7" fmla="*/ 2185035 w 2319337"/>
                    <a:gd name="connsiteY7" fmla="*/ 800100 h 2050732"/>
                    <a:gd name="connsiteX8" fmla="*/ 1381125 w 2319337"/>
                    <a:gd name="connsiteY8" fmla="*/ 800100 h 2050732"/>
                    <a:gd name="connsiteX9" fmla="*/ 1381125 w 2319337"/>
                    <a:gd name="connsiteY9" fmla="*/ 440055 h 2050732"/>
                    <a:gd name="connsiteX10" fmla="*/ 1283018 w 2319337"/>
                    <a:gd name="connsiteY10" fmla="*/ 440055 h 2050732"/>
                    <a:gd name="connsiteX11" fmla="*/ 1283018 w 2319337"/>
                    <a:gd name="connsiteY11" fmla="*/ 287655 h 2050732"/>
                    <a:gd name="connsiteX12" fmla="*/ 1166813 w 2319337"/>
                    <a:gd name="connsiteY12" fmla="*/ 287655 h 2050732"/>
                    <a:gd name="connsiteX13" fmla="*/ 1166813 w 2319337"/>
                    <a:gd name="connsiteY13" fmla="*/ 89535 h 2050732"/>
                    <a:gd name="connsiteX14" fmla="*/ 1061085 w 2319337"/>
                    <a:gd name="connsiteY14" fmla="*/ 89535 h 2050732"/>
                    <a:gd name="connsiteX15" fmla="*/ 1061085 w 2319337"/>
                    <a:gd name="connsiteY15" fmla="*/ 0 h 2050732"/>
                    <a:gd name="connsiteX16" fmla="*/ 1032510 w 2319337"/>
                    <a:gd name="connsiteY16" fmla="*/ 0 h 2050732"/>
                    <a:gd name="connsiteX17" fmla="*/ 1032510 w 2319337"/>
                    <a:gd name="connsiteY17" fmla="*/ 89535 h 2050732"/>
                    <a:gd name="connsiteX18" fmla="*/ 921068 w 2319337"/>
                    <a:gd name="connsiteY18" fmla="*/ 89535 h 2050732"/>
                    <a:gd name="connsiteX19" fmla="*/ 921068 w 2319337"/>
                    <a:gd name="connsiteY19" fmla="*/ 277178 h 2050732"/>
                    <a:gd name="connsiteX20" fmla="*/ 822960 w 2319337"/>
                    <a:gd name="connsiteY20" fmla="*/ 277178 h 2050732"/>
                    <a:gd name="connsiteX21" fmla="*/ 822960 w 2319337"/>
                    <a:gd name="connsiteY21" fmla="*/ 434340 h 2050732"/>
                    <a:gd name="connsiteX22" fmla="*/ 685800 w 2319337"/>
                    <a:gd name="connsiteY22" fmla="*/ 434340 h 2050732"/>
                    <a:gd name="connsiteX23" fmla="*/ 685800 w 2319337"/>
                    <a:gd name="connsiteY23" fmla="*/ 1002983 h 2050732"/>
                    <a:gd name="connsiteX24" fmla="*/ 0 w 2319337"/>
                    <a:gd name="connsiteY24" fmla="*/ 1002983 h 2050732"/>
                    <a:gd name="connsiteX25" fmla="*/ 0 w 2319337"/>
                    <a:gd name="connsiteY25" fmla="*/ 2050733 h 2050732"/>
                    <a:gd name="connsiteX26" fmla="*/ 1366838 w 2319337"/>
                    <a:gd name="connsiteY26" fmla="*/ 2030730 h 2050732"/>
                    <a:gd name="connsiteX27" fmla="*/ 2319338 w 2319337"/>
                    <a:gd name="connsiteY27" fmla="*/ 2030730 h 2050732"/>
                    <a:gd name="connsiteX28" fmla="*/ 2319338 w 2319337"/>
                    <a:gd name="connsiteY28" fmla="*/ 1198245 h 2050732"/>
                    <a:gd name="connsiteX29" fmla="*/ 1884998 w 2319337"/>
                    <a:gd name="connsiteY29" fmla="*/ 1198245 h 2050732"/>
                    <a:gd name="connsiteX30" fmla="*/ 685800 w 2319337"/>
                    <a:gd name="connsiteY30" fmla="*/ 2012633 h 2050732"/>
                    <a:gd name="connsiteX31" fmla="*/ 28575 w 2319337"/>
                    <a:gd name="connsiteY31" fmla="*/ 2022158 h 2050732"/>
                    <a:gd name="connsiteX32" fmla="*/ 28575 w 2319337"/>
                    <a:gd name="connsiteY32" fmla="*/ 1031558 h 2050732"/>
                    <a:gd name="connsiteX33" fmla="*/ 685800 w 2319337"/>
                    <a:gd name="connsiteY33" fmla="*/ 1031558 h 2050732"/>
                    <a:gd name="connsiteX34" fmla="*/ 685800 w 2319337"/>
                    <a:gd name="connsiteY34" fmla="*/ 2012633 h 2050732"/>
                    <a:gd name="connsiteX35" fmla="*/ 1352550 w 2319337"/>
                    <a:gd name="connsiteY35" fmla="*/ 814388 h 2050732"/>
                    <a:gd name="connsiteX36" fmla="*/ 1352550 w 2319337"/>
                    <a:gd name="connsiteY36" fmla="*/ 828675 h 2050732"/>
                    <a:gd name="connsiteX37" fmla="*/ 1352550 w 2319337"/>
                    <a:gd name="connsiteY37" fmla="*/ 2003108 h 2050732"/>
                    <a:gd name="connsiteX38" fmla="*/ 714375 w 2319337"/>
                    <a:gd name="connsiteY38" fmla="*/ 2012633 h 2050732"/>
                    <a:gd name="connsiteX39" fmla="*/ 714375 w 2319337"/>
                    <a:gd name="connsiteY39" fmla="*/ 1031558 h 2050732"/>
                    <a:gd name="connsiteX40" fmla="*/ 714375 w 2319337"/>
                    <a:gd name="connsiteY40" fmla="*/ 1017270 h 2050732"/>
                    <a:gd name="connsiteX41" fmla="*/ 714375 w 2319337"/>
                    <a:gd name="connsiteY41" fmla="*/ 462915 h 2050732"/>
                    <a:gd name="connsiteX42" fmla="*/ 851535 w 2319337"/>
                    <a:gd name="connsiteY42" fmla="*/ 462915 h 2050732"/>
                    <a:gd name="connsiteX43" fmla="*/ 851535 w 2319337"/>
                    <a:gd name="connsiteY43" fmla="*/ 305753 h 2050732"/>
                    <a:gd name="connsiteX44" fmla="*/ 949643 w 2319337"/>
                    <a:gd name="connsiteY44" fmla="*/ 305753 h 2050732"/>
                    <a:gd name="connsiteX45" fmla="*/ 949643 w 2319337"/>
                    <a:gd name="connsiteY45" fmla="*/ 118110 h 2050732"/>
                    <a:gd name="connsiteX46" fmla="*/ 1138238 w 2319337"/>
                    <a:gd name="connsiteY46" fmla="*/ 118110 h 2050732"/>
                    <a:gd name="connsiteX47" fmla="*/ 1138238 w 2319337"/>
                    <a:gd name="connsiteY47" fmla="*/ 316230 h 2050732"/>
                    <a:gd name="connsiteX48" fmla="*/ 1254443 w 2319337"/>
                    <a:gd name="connsiteY48" fmla="*/ 316230 h 2050732"/>
                    <a:gd name="connsiteX49" fmla="*/ 1254443 w 2319337"/>
                    <a:gd name="connsiteY49" fmla="*/ 468630 h 2050732"/>
                    <a:gd name="connsiteX50" fmla="*/ 1352550 w 2319337"/>
                    <a:gd name="connsiteY50" fmla="*/ 468630 h 2050732"/>
                    <a:gd name="connsiteX51" fmla="*/ 1352550 w 2319337"/>
                    <a:gd name="connsiteY51" fmla="*/ 814388 h 2050732"/>
                    <a:gd name="connsiteX52" fmla="*/ 2291715 w 2319337"/>
                    <a:gd name="connsiteY52" fmla="*/ 2003108 h 2050732"/>
                    <a:gd name="connsiteX53" fmla="*/ 1914525 w 2319337"/>
                    <a:gd name="connsiteY53" fmla="*/ 2003108 h 2050732"/>
                    <a:gd name="connsiteX54" fmla="*/ 1914525 w 2319337"/>
                    <a:gd name="connsiteY54" fmla="*/ 1227773 h 2050732"/>
                    <a:gd name="connsiteX55" fmla="*/ 2291715 w 2319337"/>
                    <a:gd name="connsiteY55" fmla="*/ 1227773 h 2050732"/>
                    <a:gd name="connsiteX56" fmla="*/ 2291715 w 2319337"/>
                    <a:gd name="connsiteY56" fmla="*/ 2003108 h 205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319337" h="2050732">
                      <a:moveTo>
                        <a:pt x="1884998" y="1199198"/>
                      </a:moveTo>
                      <a:lnTo>
                        <a:pt x="1884998" y="2003108"/>
                      </a:lnTo>
                      <a:lnTo>
                        <a:pt x="1381125" y="2003108"/>
                      </a:lnTo>
                      <a:lnTo>
                        <a:pt x="1381125" y="828675"/>
                      </a:lnTo>
                      <a:lnTo>
                        <a:pt x="2156460" y="828675"/>
                      </a:lnTo>
                      <a:lnTo>
                        <a:pt x="2156460" y="999173"/>
                      </a:lnTo>
                      <a:lnTo>
                        <a:pt x="2185035" y="999173"/>
                      </a:lnTo>
                      <a:lnTo>
                        <a:pt x="2185035" y="800100"/>
                      </a:lnTo>
                      <a:lnTo>
                        <a:pt x="1381125" y="800100"/>
                      </a:lnTo>
                      <a:lnTo>
                        <a:pt x="1381125" y="440055"/>
                      </a:lnTo>
                      <a:lnTo>
                        <a:pt x="1283018" y="440055"/>
                      </a:lnTo>
                      <a:lnTo>
                        <a:pt x="1283018" y="287655"/>
                      </a:lnTo>
                      <a:lnTo>
                        <a:pt x="1166813" y="287655"/>
                      </a:lnTo>
                      <a:lnTo>
                        <a:pt x="1166813" y="89535"/>
                      </a:lnTo>
                      <a:lnTo>
                        <a:pt x="1061085" y="89535"/>
                      </a:lnTo>
                      <a:lnTo>
                        <a:pt x="1061085" y="0"/>
                      </a:lnTo>
                      <a:lnTo>
                        <a:pt x="1032510" y="0"/>
                      </a:lnTo>
                      <a:lnTo>
                        <a:pt x="1032510" y="89535"/>
                      </a:lnTo>
                      <a:lnTo>
                        <a:pt x="921068" y="89535"/>
                      </a:lnTo>
                      <a:lnTo>
                        <a:pt x="921068" y="277178"/>
                      </a:lnTo>
                      <a:lnTo>
                        <a:pt x="822960" y="277178"/>
                      </a:lnTo>
                      <a:lnTo>
                        <a:pt x="822960" y="434340"/>
                      </a:lnTo>
                      <a:lnTo>
                        <a:pt x="685800" y="434340"/>
                      </a:lnTo>
                      <a:lnTo>
                        <a:pt x="685800" y="1002983"/>
                      </a:lnTo>
                      <a:lnTo>
                        <a:pt x="0" y="1002983"/>
                      </a:lnTo>
                      <a:lnTo>
                        <a:pt x="0" y="2050733"/>
                      </a:lnTo>
                      <a:lnTo>
                        <a:pt x="1366838" y="2030730"/>
                      </a:lnTo>
                      <a:lnTo>
                        <a:pt x="2319338" y="2030730"/>
                      </a:lnTo>
                      <a:lnTo>
                        <a:pt x="2319338" y="1198245"/>
                      </a:lnTo>
                      <a:lnTo>
                        <a:pt x="1884998" y="1198245"/>
                      </a:lnTo>
                      <a:close/>
                      <a:moveTo>
                        <a:pt x="685800" y="2012633"/>
                      </a:moveTo>
                      <a:lnTo>
                        <a:pt x="28575" y="2022158"/>
                      </a:lnTo>
                      <a:lnTo>
                        <a:pt x="28575" y="1031558"/>
                      </a:lnTo>
                      <a:lnTo>
                        <a:pt x="685800" y="1031558"/>
                      </a:lnTo>
                      <a:lnTo>
                        <a:pt x="685800" y="2012633"/>
                      </a:lnTo>
                      <a:close/>
                      <a:moveTo>
                        <a:pt x="1352550" y="814388"/>
                      </a:moveTo>
                      <a:lnTo>
                        <a:pt x="1352550" y="828675"/>
                      </a:lnTo>
                      <a:lnTo>
                        <a:pt x="1352550" y="2003108"/>
                      </a:lnTo>
                      <a:lnTo>
                        <a:pt x="714375" y="2012633"/>
                      </a:lnTo>
                      <a:lnTo>
                        <a:pt x="714375" y="1031558"/>
                      </a:lnTo>
                      <a:lnTo>
                        <a:pt x="714375" y="1017270"/>
                      </a:lnTo>
                      <a:lnTo>
                        <a:pt x="714375" y="462915"/>
                      </a:lnTo>
                      <a:lnTo>
                        <a:pt x="851535" y="462915"/>
                      </a:lnTo>
                      <a:lnTo>
                        <a:pt x="851535" y="305753"/>
                      </a:lnTo>
                      <a:lnTo>
                        <a:pt x="949643" y="305753"/>
                      </a:lnTo>
                      <a:lnTo>
                        <a:pt x="949643" y="118110"/>
                      </a:lnTo>
                      <a:lnTo>
                        <a:pt x="1138238" y="118110"/>
                      </a:lnTo>
                      <a:lnTo>
                        <a:pt x="1138238" y="316230"/>
                      </a:lnTo>
                      <a:lnTo>
                        <a:pt x="1254443" y="316230"/>
                      </a:lnTo>
                      <a:lnTo>
                        <a:pt x="1254443" y="468630"/>
                      </a:lnTo>
                      <a:lnTo>
                        <a:pt x="1352550" y="468630"/>
                      </a:lnTo>
                      <a:lnTo>
                        <a:pt x="1352550" y="814388"/>
                      </a:lnTo>
                      <a:close/>
                      <a:moveTo>
                        <a:pt x="2291715" y="2003108"/>
                      </a:moveTo>
                      <a:lnTo>
                        <a:pt x="1914525" y="2003108"/>
                      </a:lnTo>
                      <a:lnTo>
                        <a:pt x="1914525" y="1227773"/>
                      </a:lnTo>
                      <a:lnTo>
                        <a:pt x="2291715" y="1227773"/>
                      </a:lnTo>
                      <a:lnTo>
                        <a:pt x="2291715" y="2003108"/>
                      </a:lnTo>
                      <a:close/>
                    </a:path>
                  </a:pathLst>
                </a:custGeom>
                <a:grpFill/>
                <a:ln w="3175" cap="flat">
                  <a:solidFill>
                    <a:schemeClr val="bg1"/>
                  </a:solid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1213FF9F-5A6B-4E76-BB95-E0A7E8D0C8D7}"/>
                    </a:ext>
                  </a:extLst>
                </p:cNvPr>
                <p:cNvSpPr/>
                <p:nvPr/>
              </p:nvSpPr>
              <p:spPr>
                <a:xfrm>
                  <a:off x="11269101" y="2125602"/>
                  <a:ext cx="200026" cy="347662"/>
                </a:xfrm>
                <a:custGeom>
                  <a:avLst/>
                  <a:gdLst>
                    <a:gd name="connsiteX0" fmla="*/ 200025 w 200025"/>
                    <a:gd name="connsiteY0" fmla="*/ 347663 h 347662"/>
                    <a:gd name="connsiteX1" fmla="*/ 200025 w 200025"/>
                    <a:gd name="connsiteY1" fmla="*/ 0 h 347662"/>
                    <a:gd name="connsiteX2" fmla="*/ 0 w 200025"/>
                    <a:gd name="connsiteY2" fmla="*/ 0 h 347662"/>
                    <a:gd name="connsiteX3" fmla="*/ 0 w 200025"/>
                    <a:gd name="connsiteY3" fmla="*/ 347663 h 347662"/>
                    <a:gd name="connsiteX4" fmla="*/ 28575 w 200025"/>
                    <a:gd name="connsiteY4" fmla="*/ 347663 h 347662"/>
                    <a:gd name="connsiteX5" fmla="*/ 28575 w 200025"/>
                    <a:gd name="connsiteY5" fmla="*/ 28575 h 347662"/>
                    <a:gd name="connsiteX6" fmla="*/ 171450 w 200025"/>
                    <a:gd name="connsiteY6" fmla="*/ 28575 h 347662"/>
                    <a:gd name="connsiteX7" fmla="*/ 171450 w 200025"/>
                    <a:gd name="connsiteY7" fmla="*/ 347663 h 34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025" h="347662">
                      <a:moveTo>
                        <a:pt x="200025" y="347663"/>
                      </a:moveTo>
                      <a:lnTo>
                        <a:pt x="200025" y="0"/>
                      </a:lnTo>
                      <a:lnTo>
                        <a:pt x="0" y="0"/>
                      </a:lnTo>
                      <a:lnTo>
                        <a:pt x="0" y="347663"/>
                      </a:lnTo>
                      <a:lnTo>
                        <a:pt x="28575" y="347663"/>
                      </a:lnTo>
                      <a:lnTo>
                        <a:pt x="28575" y="28575"/>
                      </a:lnTo>
                      <a:lnTo>
                        <a:pt x="171450" y="28575"/>
                      </a:lnTo>
                      <a:lnTo>
                        <a:pt x="171450" y="347663"/>
                      </a:lnTo>
                      <a:close/>
                    </a:path>
                  </a:pathLst>
                </a:custGeom>
                <a:grpFill/>
                <a:ln w="9525" cap="flat">
                  <a:solidFill>
                    <a:schemeClr val="bg1"/>
                  </a:solid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6C71A685-494D-496D-BA24-2997600E397A}"/>
                    </a:ext>
                  </a:extLst>
                </p:cNvPr>
                <p:cNvSpPr/>
                <p:nvPr/>
              </p:nvSpPr>
              <p:spPr>
                <a:xfrm>
                  <a:off x="10636641" y="2096679"/>
                  <a:ext cx="285750" cy="386714"/>
                </a:xfrm>
                <a:custGeom>
                  <a:avLst/>
                  <a:gdLst>
                    <a:gd name="connsiteX0" fmla="*/ 0 w 285750"/>
                    <a:gd name="connsiteY0" fmla="*/ 386715 h 386714"/>
                    <a:gd name="connsiteX1" fmla="*/ 28575 w 285750"/>
                    <a:gd name="connsiteY1" fmla="*/ 386715 h 386714"/>
                    <a:gd name="connsiteX2" fmla="*/ 28575 w 285750"/>
                    <a:gd name="connsiteY2" fmla="*/ 28575 h 386714"/>
                    <a:gd name="connsiteX3" fmla="*/ 257175 w 285750"/>
                    <a:gd name="connsiteY3" fmla="*/ 28575 h 386714"/>
                    <a:gd name="connsiteX4" fmla="*/ 257175 w 285750"/>
                    <a:gd name="connsiteY4" fmla="*/ 386715 h 386714"/>
                    <a:gd name="connsiteX5" fmla="*/ 285750 w 285750"/>
                    <a:gd name="connsiteY5" fmla="*/ 386715 h 386714"/>
                    <a:gd name="connsiteX6" fmla="*/ 285750 w 285750"/>
                    <a:gd name="connsiteY6" fmla="*/ 0 h 386714"/>
                    <a:gd name="connsiteX7" fmla="*/ 0 w 285750"/>
                    <a:gd name="connsiteY7" fmla="*/ 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386714">
                      <a:moveTo>
                        <a:pt x="0" y="386715"/>
                      </a:moveTo>
                      <a:lnTo>
                        <a:pt x="28575" y="386715"/>
                      </a:lnTo>
                      <a:lnTo>
                        <a:pt x="28575" y="28575"/>
                      </a:lnTo>
                      <a:lnTo>
                        <a:pt x="257175" y="28575"/>
                      </a:lnTo>
                      <a:lnTo>
                        <a:pt x="257175" y="386715"/>
                      </a:lnTo>
                      <a:lnTo>
                        <a:pt x="285750" y="386715"/>
                      </a:lnTo>
                      <a:lnTo>
                        <a:pt x="285750" y="0"/>
                      </a:lnTo>
                      <a:lnTo>
                        <a:pt x="0" y="0"/>
                      </a:lnTo>
                      <a:close/>
                    </a:path>
                  </a:pathLst>
                </a:custGeom>
                <a:grpFill/>
                <a:ln w="9525" cap="flat">
                  <a:solidFill>
                    <a:schemeClr val="bg1"/>
                  </a:solid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3FC5DAF4-3A30-4F52-AACD-9A757BDAC210}"/>
                    </a:ext>
                  </a:extLst>
                </p:cNvPr>
                <p:cNvSpPr/>
                <p:nvPr/>
              </p:nvSpPr>
              <p:spPr>
                <a:xfrm>
                  <a:off x="9996562" y="2142484"/>
                  <a:ext cx="194309" cy="347662"/>
                </a:xfrm>
                <a:custGeom>
                  <a:avLst/>
                  <a:gdLst>
                    <a:gd name="connsiteX0" fmla="*/ 0 w 194310"/>
                    <a:gd name="connsiteY0" fmla="*/ 347663 h 347662"/>
                    <a:gd name="connsiteX1" fmla="*/ 28575 w 194310"/>
                    <a:gd name="connsiteY1" fmla="*/ 347663 h 347662"/>
                    <a:gd name="connsiteX2" fmla="*/ 28575 w 194310"/>
                    <a:gd name="connsiteY2" fmla="*/ 28575 h 347662"/>
                    <a:gd name="connsiteX3" fmla="*/ 165735 w 194310"/>
                    <a:gd name="connsiteY3" fmla="*/ 28575 h 347662"/>
                    <a:gd name="connsiteX4" fmla="*/ 165735 w 194310"/>
                    <a:gd name="connsiteY4" fmla="*/ 347663 h 347662"/>
                    <a:gd name="connsiteX5" fmla="*/ 194310 w 194310"/>
                    <a:gd name="connsiteY5" fmla="*/ 347663 h 347662"/>
                    <a:gd name="connsiteX6" fmla="*/ 194310 w 194310"/>
                    <a:gd name="connsiteY6" fmla="*/ 0 h 347662"/>
                    <a:gd name="connsiteX7" fmla="*/ 0 w 194310"/>
                    <a:gd name="connsiteY7" fmla="*/ 0 h 34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310" h="347662">
                      <a:moveTo>
                        <a:pt x="0" y="347663"/>
                      </a:moveTo>
                      <a:lnTo>
                        <a:pt x="28575" y="347663"/>
                      </a:lnTo>
                      <a:lnTo>
                        <a:pt x="28575" y="28575"/>
                      </a:lnTo>
                      <a:lnTo>
                        <a:pt x="165735" y="28575"/>
                      </a:lnTo>
                      <a:lnTo>
                        <a:pt x="165735" y="347663"/>
                      </a:lnTo>
                      <a:lnTo>
                        <a:pt x="194310" y="347663"/>
                      </a:lnTo>
                      <a:lnTo>
                        <a:pt x="194310" y="0"/>
                      </a:lnTo>
                      <a:lnTo>
                        <a:pt x="0" y="0"/>
                      </a:lnTo>
                      <a:close/>
                    </a:path>
                  </a:pathLst>
                </a:custGeom>
                <a:grpFill/>
                <a:ln w="9525" cap="flat">
                  <a:solidFill>
                    <a:schemeClr val="bg1"/>
                  </a:solid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181A9DB5-6FF1-43C7-93D9-E54E57D1A7D9}"/>
                    </a:ext>
                  </a:extLst>
                </p:cNvPr>
                <p:cNvSpPr/>
                <p:nvPr/>
              </p:nvSpPr>
              <p:spPr>
                <a:xfrm>
                  <a:off x="11730112" y="2126121"/>
                  <a:ext cx="199073" cy="347662"/>
                </a:xfrm>
                <a:custGeom>
                  <a:avLst/>
                  <a:gdLst>
                    <a:gd name="connsiteX0" fmla="*/ 28575 w 199072"/>
                    <a:gd name="connsiteY0" fmla="*/ 28575 h 347662"/>
                    <a:gd name="connsiteX1" fmla="*/ 170497 w 199072"/>
                    <a:gd name="connsiteY1" fmla="*/ 28575 h 347662"/>
                    <a:gd name="connsiteX2" fmla="*/ 170497 w 199072"/>
                    <a:gd name="connsiteY2" fmla="*/ 347663 h 347662"/>
                    <a:gd name="connsiteX3" fmla="*/ 199072 w 199072"/>
                    <a:gd name="connsiteY3" fmla="*/ 347663 h 347662"/>
                    <a:gd name="connsiteX4" fmla="*/ 199072 w 199072"/>
                    <a:gd name="connsiteY4" fmla="*/ 0 h 347662"/>
                    <a:gd name="connsiteX5" fmla="*/ 0 w 199072"/>
                    <a:gd name="connsiteY5" fmla="*/ 0 h 347662"/>
                    <a:gd name="connsiteX6" fmla="*/ 0 w 199072"/>
                    <a:gd name="connsiteY6" fmla="*/ 347663 h 347662"/>
                    <a:gd name="connsiteX7" fmla="*/ 28575 w 199072"/>
                    <a:gd name="connsiteY7" fmla="*/ 347663 h 34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72" h="347662">
                      <a:moveTo>
                        <a:pt x="28575" y="28575"/>
                      </a:moveTo>
                      <a:lnTo>
                        <a:pt x="170497" y="28575"/>
                      </a:lnTo>
                      <a:lnTo>
                        <a:pt x="170497" y="347663"/>
                      </a:lnTo>
                      <a:lnTo>
                        <a:pt x="199072" y="347663"/>
                      </a:lnTo>
                      <a:lnTo>
                        <a:pt x="199072" y="0"/>
                      </a:lnTo>
                      <a:lnTo>
                        <a:pt x="0" y="0"/>
                      </a:lnTo>
                      <a:lnTo>
                        <a:pt x="0" y="347663"/>
                      </a:lnTo>
                      <a:lnTo>
                        <a:pt x="28575" y="347663"/>
                      </a:lnTo>
                      <a:close/>
                    </a:path>
                  </a:pathLst>
                </a:custGeom>
                <a:grpFill/>
                <a:ln w="9525" cap="flat">
                  <a:solidFill>
                    <a:schemeClr val="bg1"/>
                  </a:solid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2F870B2D-FAAE-4C45-B9DF-6BC00EFC09BB}"/>
                    </a:ext>
                  </a:extLst>
                </p:cNvPr>
                <p:cNvSpPr/>
                <p:nvPr/>
              </p:nvSpPr>
              <p:spPr>
                <a:xfrm>
                  <a:off x="9807014" y="1382133"/>
                  <a:ext cx="516255" cy="28575"/>
                </a:xfrm>
                <a:custGeom>
                  <a:avLst/>
                  <a:gdLst>
                    <a:gd name="connsiteX0" fmla="*/ 0 w 516255"/>
                    <a:gd name="connsiteY0" fmla="*/ 0 h 28575"/>
                    <a:gd name="connsiteX1" fmla="*/ 516255 w 516255"/>
                    <a:gd name="connsiteY1" fmla="*/ 0 h 28575"/>
                    <a:gd name="connsiteX2" fmla="*/ 516255 w 516255"/>
                    <a:gd name="connsiteY2" fmla="*/ 28575 h 28575"/>
                    <a:gd name="connsiteX3" fmla="*/ 0 w 51625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516255" h="28575">
                      <a:moveTo>
                        <a:pt x="0" y="0"/>
                      </a:moveTo>
                      <a:lnTo>
                        <a:pt x="516255" y="0"/>
                      </a:lnTo>
                      <a:lnTo>
                        <a:pt x="516255" y="28575"/>
                      </a:lnTo>
                      <a:lnTo>
                        <a:pt x="0" y="28575"/>
                      </a:lnTo>
                      <a:close/>
                    </a:path>
                  </a:pathLst>
                </a:custGeom>
                <a:grpFill/>
                <a:ln w="9525" cap="flat">
                  <a:solidFill>
                    <a:schemeClr val="bg1"/>
                  </a:solid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C314B488-311C-498E-9B4C-AD86AB1297FF}"/>
                    </a:ext>
                  </a:extLst>
                </p:cNvPr>
                <p:cNvSpPr/>
                <p:nvPr/>
              </p:nvSpPr>
              <p:spPr>
                <a:xfrm>
                  <a:off x="11276721" y="1163058"/>
                  <a:ext cx="516255" cy="28575"/>
                </a:xfrm>
                <a:custGeom>
                  <a:avLst/>
                  <a:gdLst>
                    <a:gd name="connsiteX0" fmla="*/ 0 w 516255"/>
                    <a:gd name="connsiteY0" fmla="*/ 0 h 28575"/>
                    <a:gd name="connsiteX1" fmla="*/ 516255 w 516255"/>
                    <a:gd name="connsiteY1" fmla="*/ 0 h 28575"/>
                    <a:gd name="connsiteX2" fmla="*/ 516255 w 516255"/>
                    <a:gd name="connsiteY2" fmla="*/ 28575 h 28575"/>
                    <a:gd name="connsiteX3" fmla="*/ 0 w 51625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516255" h="28575">
                      <a:moveTo>
                        <a:pt x="0" y="0"/>
                      </a:moveTo>
                      <a:lnTo>
                        <a:pt x="516255" y="0"/>
                      </a:lnTo>
                      <a:lnTo>
                        <a:pt x="516255" y="28575"/>
                      </a:lnTo>
                      <a:lnTo>
                        <a:pt x="0" y="28575"/>
                      </a:lnTo>
                      <a:close/>
                    </a:path>
                  </a:pathLst>
                </a:custGeom>
                <a:grpFill/>
                <a:ln w="9525" cap="flat">
                  <a:solidFill>
                    <a:schemeClr val="bg1"/>
                  </a:solid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D1025D29-E8C4-4B3E-8114-826912ED3730}"/>
                    </a:ext>
                  </a:extLst>
                </p:cNvPr>
                <p:cNvSpPr/>
                <p:nvPr/>
              </p:nvSpPr>
              <p:spPr>
                <a:xfrm>
                  <a:off x="10570919" y="1104003"/>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80B6C96E-C892-4AA2-8B8E-4DCE5D69D7CB}"/>
                    </a:ext>
                  </a:extLst>
                </p:cNvPr>
                <p:cNvSpPr/>
                <p:nvPr/>
              </p:nvSpPr>
              <p:spPr>
                <a:xfrm>
                  <a:off x="10815711" y="1104003"/>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D50FD073-0277-4990-865E-1536E1BEACC3}"/>
                    </a:ext>
                  </a:extLst>
                </p:cNvPr>
                <p:cNvSpPr/>
                <p:nvPr/>
              </p:nvSpPr>
              <p:spPr>
                <a:xfrm>
                  <a:off x="10575681" y="1260213"/>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6FA3F056-D632-4155-B807-143CAADEA7CF}"/>
                    </a:ext>
                  </a:extLst>
                </p:cNvPr>
                <p:cNvSpPr/>
                <p:nvPr/>
              </p:nvSpPr>
              <p:spPr>
                <a:xfrm>
                  <a:off x="10821426" y="1260213"/>
                  <a:ext cx="143827" cy="28575"/>
                </a:xfrm>
                <a:custGeom>
                  <a:avLst/>
                  <a:gdLst>
                    <a:gd name="connsiteX0" fmla="*/ 0 w 143827"/>
                    <a:gd name="connsiteY0" fmla="*/ 0 h 28575"/>
                    <a:gd name="connsiteX1" fmla="*/ 143827 w 143827"/>
                    <a:gd name="connsiteY1" fmla="*/ 0 h 28575"/>
                    <a:gd name="connsiteX2" fmla="*/ 143827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7" y="0"/>
                      </a:lnTo>
                      <a:lnTo>
                        <a:pt x="143827"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6BACAD2C-0ABB-456F-B587-A8F5543B60FA}"/>
                    </a:ext>
                  </a:extLst>
                </p:cNvPr>
                <p:cNvSpPr/>
                <p:nvPr/>
              </p:nvSpPr>
              <p:spPr>
                <a:xfrm>
                  <a:off x="10573776" y="1417376"/>
                  <a:ext cx="143827" cy="28575"/>
                </a:xfrm>
                <a:custGeom>
                  <a:avLst/>
                  <a:gdLst>
                    <a:gd name="connsiteX0" fmla="*/ 0 w 143827"/>
                    <a:gd name="connsiteY0" fmla="*/ 0 h 28575"/>
                    <a:gd name="connsiteX1" fmla="*/ 143827 w 143827"/>
                    <a:gd name="connsiteY1" fmla="*/ 0 h 28575"/>
                    <a:gd name="connsiteX2" fmla="*/ 143827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7" y="0"/>
                      </a:lnTo>
                      <a:lnTo>
                        <a:pt x="143827"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208D2D33-53A2-4031-AE29-7A6C412FC133}"/>
                    </a:ext>
                  </a:extLst>
                </p:cNvPr>
                <p:cNvSpPr/>
                <p:nvPr/>
              </p:nvSpPr>
              <p:spPr>
                <a:xfrm>
                  <a:off x="10818569" y="1417376"/>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6BFCC74D-51A9-4226-A576-0BD3FE227A7E}"/>
                    </a:ext>
                  </a:extLst>
                </p:cNvPr>
                <p:cNvSpPr/>
                <p:nvPr/>
              </p:nvSpPr>
              <p:spPr>
                <a:xfrm>
                  <a:off x="10578539" y="1574538"/>
                  <a:ext cx="143827" cy="28575"/>
                </a:xfrm>
                <a:custGeom>
                  <a:avLst/>
                  <a:gdLst>
                    <a:gd name="connsiteX0" fmla="*/ 0 w 143827"/>
                    <a:gd name="connsiteY0" fmla="*/ 0 h 28575"/>
                    <a:gd name="connsiteX1" fmla="*/ 143827 w 143827"/>
                    <a:gd name="connsiteY1" fmla="*/ 0 h 28575"/>
                    <a:gd name="connsiteX2" fmla="*/ 143827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7" y="0"/>
                      </a:lnTo>
                      <a:lnTo>
                        <a:pt x="143827"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8E9A02F1-F86B-42D9-A918-F9522EE96A0A}"/>
                    </a:ext>
                  </a:extLst>
                </p:cNvPr>
                <p:cNvSpPr/>
                <p:nvPr/>
              </p:nvSpPr>
              <p:spPr>
                <a:xfrm>
                  <a:off x="10823331" y="1574538"/>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253FAA6D-7BD6-4D39-8821-860F351DB58D}"/>
                    </a:ext>
                  </a:extLst>
                </p:cNvPr>
                <p:cNvSpPr/>
                <p:nvPr/>
              </p:nvSpPr>
              <p:spPr>
                <a:xfrm>
                  <a:off x="9887024" y="1711698"/>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7CE8DC74-48C4-4733-A2F4-92B8AAE8BA9F}"/>
                    </a:ext>
                  </a:extLst>
                </p:cNvPr>
                <p:cNvSpPr/>
                <p:nvPr/>
              </p:nvSpPr>
              <p:spPr>
                <a:xfrm>
                  <a:off x="10132769" y="1711698"/>
                  <a:ext cx="143827" cy="28575"/>
                </a:xfrm>
                <a:custGeom>
                  <a:avLst/>
                  <a:gdLst>
                    <a:gd name="connsiteX0" fmla="*/ 0 w 143827"/>
                    <a:gd name="connsiteY0" fmla="*/ 0 h 28575"/>
                    <a:gd name="connsiteX1" fmla="*/ 143827 w 143827"/>
                    <a:gd name="connsiteY1" fmla="*/ 0 h 28575"/>
                    <a:gd name="connsiteX2" fmla="*/ 143827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7" y="0"/>
                      </a:lnTo>
                      <a:lnTo>
                        <a:pt x="143827"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2D53C29E-D26C-43C3-8300-70FDA95170A3}"/>
                    </a:ext>
                  </a:extLst>
                </p:cNvPr>
                <p:cNvSpPr/>
                <p:nvPr/>
              </p:nvSpPr>
              <p:spPr>
                <a:xfrm>
                  <a:off x="9891786" y="1867908"/>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5C8EC4DC-0B6C-49A8-8DC2-111E15C9CD90}"/>
                    </a:ext>
                  </a:extLst>
                </p:cNvPr>
                <p:cNvSpPr/>
                <p:nvPr/>
              </p:nvSpPr>
              <p:spPr>
                <a:xfrm>
                  <a:off x="10137531" y="1867908"/>
                  <a:ext cx="143827" cy="28575"/>
                </a:xfrm>
                <a:custGeom>
                  <a:avLst/>
                  <a:gdLst>
                    <a:gd name="connsiteX0" fmla="*/ 0 w 143827"/>
                    <a:gd name="connsiteY0" fmla="*/ 0 h 28575"/>
                    <a:gd name="connsiteX1" fmla="*/ 143827 w 143827"/>
                    <a:gd name="connsiteY1" fmla="*/ 0 h 28575"/>
                    <a:gd name="connsiteX2" fmla="*/ 143827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7" y="0"/>
                      </a:lnTo>
                      <a:lnTo>
                        <a:pt x="143827"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95EA2863-8F76-4727-92F3-0ECA13F037D6}"/>
                    </a:ext>
                  </a:extLst>
                </p:cNvPr>
                <p:cNvSpPr/>
                <p:nvPr/>
              </p:nvSpPr>
              <p:spPr>
                <a:xfrm>
                  <a:off x="11281484" y="1437378"/>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F50BCF8C-559F-4108-941A-E4260840CBAB}"/>
                    </a:ext>
                  </a:extLst>
                </p:cNvPr>
                <p:cNvSpPr/>
                <p:nvPr/>
              </p:nvSpPr>
              <p:spPr>
                <a:xfrm>
                  <a:off x="11526276" y="1437378"/>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DBAAB7FD-5ADE-4FF1-A02F-CD917080859C}"/>
                    </a:ext>
                  </a:extLst>
                </p:cNvPr>
                <p:cNvSpPr/>
                <p:nvPr/>
              </p:nvSpPr>
              <p:spPr>
                <a:xfrm>
                  <a:off x="11279579" y="1593588"/>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27268A50-3E0E-4C1A-9846-54963D2A608F}"/>
                    </a:ext>
                  </a:extLst>
                </p:cNvPr>
                <p:cNvSpPr/>
                <p:nvPr/>
              </p:nvSpPr>
              <p:spPr>
                <a:xfrm>
                  <a:off x="11284341" y="1750751"/>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grpSp>
        </p:grpSp>
        <p:grpSp>
          <p:nvGrpSpPr>
            <p:cNvPr id="268" name="Group 267">
              <a:extLst>
                <a:ext uri="{FF2B5EF4-FFF2-40B4-BE49-F238E27FC236}">
                  <a16:creationId xmlns:a16="http://schemas.microsoft.com/office/drawing/2014/main" id="{8E0336F1-ED7F-4FA6-96D6-65093FA7F357}"/>
                </a:ext>
              </a:extLst>
            </p:cNvPr>
            <p:cNvGrpSpPr/>
            <p:nvPr/>
          </p:nvGrpSpPr>
          <p:grpSpPr>
            <a:xfrm>
              <a:off x="7544411" y="4711183"/>
              <a:ext cx="704192" cy="670659"/>
              <a:chOff x="6153038" y="4381769"/>
              <a:chExt cx="1134108" cy="1080103"/>
            </a:xfrm>
          </p:grpSpPr>
          <p:pic>
            <p:nvPicPr>
              <p:cNvPr id="285" name="Graphic 284">
                <a:extLst>
                  <a:ext uri="{FF2B5EF4-FFF2-40B4-BE49-F238E27FC236}">
                    <a16:creationId xmlns:a16="http://schemas.microsoft.com/office/drawing/2014/main" id="{199DC9A0-7148-4042-AC8E-F1F525B1E5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3038" y="4381769"/>
                <a:ext cx="1134108" cy="1080103"/>
              </a:xfrm>
              <a:prstGeom prst="rect">
                <a:avLst/>
              </a:prstGeom>
            </p:spPr>
          </p:pic>
          <p:sp>
            <p:nvSpPr>
              <p:cNvPr id="286" name="Freeform: Shape 285">
                <a:extLst>
                  <a:ext uri="{FF2B5EF4-FFF2-40B4-BE49-F238E27FC236}">
                    <a16:creationId xmlns:a16="http://schemas.microsoft.com/office/drawing/2014/main" id="{770A6F95-DA39-4A84-8456-8E3C96BC0418}"/>
                  </a:ext>
                </a:extLst>
              </p:cNvPr>
              <p:cNvSpPr/>
              <p:nvPr/>
            </p:nvSpPr>
            <p:spPr>
              <a:xfrm>
                <a:off x="7030291" y="5164897"/>
                <a:ext cx="124232" cy="202470"/>
              </a:xfrm>
              <a:custGeom>
                <a:avLst/>
                <a:gdLst>
                  <a:gd name="connsiteX0" fmla="*/ 29394 w 75501"/>
                  <a:gd name="connsiteY0" fmla="*/ 0 h 123049"/>
                  <a:gd name="connsiteX1" fmla="*/ 48413 w 75501"/>
                  <a:gd name="connsiteY1" fmla="*/ 0 h 123049"/>
                  <a:gd name="connsiteX2" fmla="*/ 48413 w 75501"/>
                  <a:gd name="connsiteY2" fmla="*/ 15561 h 123049"/>
                  <a:gd name="connsiteX3" fmla="*/ 70026 w 75501"/>
                  <a:gd name="connsiteY3" fmla="*/ 21325 h 123049"/>
                  <a:gd name="connsiteX4" fmla="*/ 72043 w 75501"/>
                  <a:gd name="connsiteY4" fmla="*/ 22477 h 123049"/>
                  <a:gd name="connsiteX5" fmla="*/ 65415 w 75501"/>
                  <a:gd name="connsiteY5" fmla="*/ 42650 h 123049"/>
                  <a:gd name="connsiteX6" fmla="*/ 62533 w 75501"/>
                  <a:gd name="connsiteY6" fmla="*/ 40632 h 123049"/>
                  <a:gd name="connsiteX7" fmla="*/ 42362 w 75501"/>
                  <a:gd name="connsiteY7" fmla="*/ 35445 h 123049"/>
                  <a:gd name="connsiteX8" fmla="*/ 30258 w 75501"/>
                  <a:gd name="connsiteY8" fmla="*/ 41208 h 123049"/>
                  <a:gd name="connsiteX9" fmla="*/ 46108 w 75501"/>
                  <a:gd name="connsiteY9" fmla="*/ 50718 h 123049"/>
                  <a:gd name="connsiteX10" fmla="*/ 75501 w 75501"/>
                  <a:gd name="connsiteY10" fmla="*/ 79247 h 123049"/>
                  <a:gd name="connsiteX11" fmla="*/ 47548 w 75501"/>
                  <a:gd name="connsiteY11" fmla="*/ 107200 h 123049"/>
                  <a:gd name="connsiteX12" fmla="*/ 47548 w 75501"/>
                  <a:gd name="connsiteY12" fmla="*/ 123049 h 123049"/>
                  <a:gd name="connsiteX13" fmla="*/ 28529 w 75501"/>
                  <a:gd name="connsiteY13" fmla="*/ 123049 h 123049"/>
                  <a:gd name="connsiteX14" fmla="*/ 28529 w 75501"/>
                  <a:gd name="connsiteY14" fmla="*/ 108352 h 123049"/>
                  <a:gd name="connsiteX15" fmla="*/ 2017 w 75501"/>
                  <a:gd name="connsiteY15" fmla="*/ 100572 h 123049"/>
                  <a:gd name="connsiteX16" fmla="*/ 0 w 75501"/>
                  <a:gd name="connsiteY16" fmla="*/ 99419 h 123049"/>
                  <a:gd name="connsiteX17" fmla="*/ 6916 w 75501"/>
                  <a:gd name="connsiteY17" fmla="*/ 78959 h 123049"/>
                  <a:gd name="connsiteX18" fmla="*/ 10086 w 75501"/>
                  <a:gd name="connsiteY18" fmla="*/ 80976 h 123049"/>
                  <a:gd name="connsiteX19" fmla="*/ 33716 w 75501"/>
                  <a:gd name="connsiteY19" fmla="*/ 87316 h 123049"/>
                  <a:gd name="connsiteX20" fmla="*/ 46972 w 75501"/>
                  <a:gd name="connsiteY20" fmla="*/ 80400 h 123049"/>
                  <a:gd name="connsiteX21" fmla="*/ 32564 w 75501"/>
                  <a:gd name="connsiteY21" fmla="*/ 70890 h 123049"/>
                  <a:gd name="connsiteX22" fmla="*/ 2882 w 75501"/>
                  <a:gd name="connsiteY22" fmla="*/ 42361 h 123049"/>
                  <a:gd name="connsiteX23" fmla="*/ 29394 w 75501"/>
                  <a:gd name="connsiteY23" fmla="*/ 16426 h 12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501" h="123049">
                    <a:moveTo>
                      <a:pt x="29394" y="0"/>
                    </a:moveTo>
                    <a:lnTo>
                      <a:pt x="48413" y="0"/>
                    </a:lnTo>
                    <a:lnTo>
                      <a:pt x="48413" y="15561"/>
                    </a:lnTo>
                    <a:cubicBezTo>
                      <a:pt x="56770" y="16426"/>
                      <a:pt x="64839" y="18443"/>
                      <a:pt x="70026" y="21325"/>
                    </a:cubicBezTo>
                    <a:lnTo>
                      <a:pt x="72043" y="22477"/>
                    </a:lnTo>
                    <a:lnTo>
                      <a:pt x="65415" y="42650"/>
                    </a:lnTo>
                    <a:lnTo>
                      <a:pt x="62533" y="40632"/>
                    </a:lnTo>
                    <a:cubicBezTo>
                      <a:pt x="57923" y="38039"/>
                      <a:pt x="49854" y="35445"/>
                      <a:pt x="42362" y="35445"/>
                    </a:cubicBezTo>
                    <a:cubicBezTo>
                      <a:pt x="35445" y="35445"/>
                      <a:pt x="30258" y="37750"/>
                      <a:pt x="30258" y="41208"/>
                    </a:cubicBezTo>
                    <a:cubicBezTo>
                      <a:pt x="30258" y="43802"/>
                      <a:pt x="31411" y="45819"/>
                      <a:pt x="46108" y="50718"/>
                    </a:cubicBezTo>
                    <a:cubicBezTo>
                      <a:pt x="66568" y="57058"/>
                      <a:pt x="75501" y="65703"/>
                      <a:pt x="75501" y="79247"/>
                    </a:cubicBezTo>
                    <a:cubicBezTo>
                      <a:pt x="75501" y="93079"/>
                      <a:pt x="64551" y="103742"/>
                      <a:pt x="47548" y="107200"/>
                    </a:cubicBezTo>
                    <a:lnTo>
                      <a:pt x="47548" y="123049"/>
                    </a:lnTo>
                    <a:lnTo>
                      <a:pt x="28529" y="123049"/>
                    </a:lnTo>
                    <a:lnTo>
                      <a:pt x="28529" y="108352"/>
                    </a:lnTo>
                    <a:cubicBezTo>
                      <a:pt x="18443" y="107488"/>
                      <a:pt x="8357" y="104606"/>
                      <a:pt x="2017" y="100572"/>
                    </a:cubicBezTo>
                    <a:lnTo>
                      <a:pt x="0" y="99419"/>
                    </a:lnTo>
                    <a:lnTo>
                      <a:pt x="6916" y="78959"/>
                    </a:lnTo>
                    <a:lnTo>
                      <a:pt x="10086" y="80976"/>
                    </a:lnTo>
                    <a:cubicBezTo>
                      <a:pt x="14697" y="84146"/>
                      <a:pt x="25071" y="87316"/>
                      <a:pt x="33716" y="87316"/>
                    </a:cubicBezTo>
                    <a:cubicBezTo>
                      <a:pt x="39768" y="87316"/>
                      <a:pt x="46972" y="85587"/>
                      <a:pt x="46972" y="80400"/>
                    </a:cubicBezTo>
                    <a:cubicBezTo>
                      <a:pt x="46972" y="77806"/>
                      <a:pt x="45819" y="75213"/>
                      <a:pt x="32564" y="70890"/>
                    </a:cubicBezTo>
                    <a:cubicBezTo>
                      <a:pt x="14697" y="65127"/>
                      <a:pt x="2882" y="57922"/>
                      <a:pt x="2882" y="42361"/>
                    </a:cubicBezTo>
                    <a:cubicBezTo>
                      <a:pt x="2882" y="29394"/>
                      <a:pt x="12968" y="19596"/>
                      <a:pt x="29394" y="16426"/>
                    </a:cubicBezTo>
                    <a:close/>
                  </a:path>
                </a:pathLst>
              </a:custGeom>
              <a:solidFill>
                <a:schemeClr val="bg1"/>
              </a:solidFill>
              <a:ln w="12700" cap="flat">
                <a:noFill/>
                <a:prstDash val="solid"/>
                <a:miter/>
              </a:ln>
            </p:spPr>
            <p:txBody>
              <a:bodyPr wrap="square" rtlCol="0" anchor="ctr">
                <a:noAutofit/>
              </a:bodyPr>
              <a:lstStyle/>
              <a:p>
                <a:endParaRPr lang="en-IN" dirty="0"/>
              </a:p>
            </p:txBody>
          </p:sp>
        </p:grpSp>
        <p:grpSp>
          <p:nvGrpSpPr>
            <p:cNvPr id="269" name="Group 268">
              <a:extLst>
                <a:ext uri="{FF2B5EF4-FFF2-40B4-BE49-F238E27FC236}">
                  <a16:creationId xmlns:a16="http://schemas.microsoft.com/office/drawing/2014/main" id="{619C5322-85B8-4798-A813-B098FBE1A8F2}"/>
                </a:ext>
              </a:extLst>
            </p:cNvPr>
            <p:cNvGrpSpPr/>
            <p:nvPr/>
          </p:nvGrpSpPr>
          <p:grpSpPr>
            <a:xfrm>
              <a:off x="6872672" y="5925564"/>
              <a:ext cx="764953" cy="457201"/>
              <a:chOff x="7820433" y="2386012"/>
              <a:chExt cx="764953" cy="457201"/>
            </a:xfrm>
          </p:grpSpPr>
          <p:sp>
            <p:nvSpPr>
              <p:cNvPr id="280" name="Rectangle: Rounded Corners 279">
                <a:extLst>
                  <a:ext uri="{FF2B5EF4-FFF2-40B4-BE49-F238E27FC236}">
                    <a16:creationId xmlns:a16="http://schemas.microsoft.com/office/drawing/2014/main" id="{F477002A-2DBB-4C43-895A-97114EBA9B36}"/>
                  </a:ext>
                </a:extLst>
              </p:cNvPr>
              <p:cNvSpPr/>
              <p:nvPr/>
            </p:nvSpPr>
            <p:spPr>
              <a:xfrm>
                <a:off x="7832180" y="2478280"/>
                <a:ext cx="750982" cy="364933"/>
              </a:xfrm>
              <a:prstGeom prst="round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1" name="Straight Connector 280">
                <a:extLst>
                  <a:ext uri="{FF2B5EF4-FFF2-40B4-BE49-F238E27FC236}">
                    <a16:creationId xmlns:a16="http://schemas.microsoft.com/office/drawing/2014/main" id="{BAE5A6A0-9AA7-4005-A146-7684CA28FB57}"/>
                  </a:ext>
                </a:extLst>
              </p:cNvPr>
              <p:cNvCxnSpPr/>
              <p:nvPr/>
            </p:nvCxnSpPr>
            <p:spPr>
              <a:xfrm>
                <a:off x="7822719" y="2388389"/>
                <a:ext cx="760069"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82" name="Straight Connector 281">
                <a:extLst>
                  <a:ext uri="{FF2B5EF4-FFF2-40B4-BE49-F238E27FC236}">
                    <a16:creationId xmlns:a16="http://schemas.microsoft.com/office/drawing/2014/main" id="{EBB30AE9-D020-49C2-941F-D27154B68CB5}"/>
                  </a:ext>
                </a:extLst>
              </p:cNvPr>
              <p:cNvCxnSpPr/>
              <p:nvPr/>
            </p:nvCxnSpPr>
            <p:spPr>
              <a:xfrm>
                <a:off x="7972811" y="2386012"/>
                <a:ext cx="0" cy="90488"/>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83" name="Straight Connector 282">
                <a:extLst>
                  <a:ext uri="{FF2B5EF4-FFF2-40B4-BE49-F238E27FC236}">
                    <a16:creationId xmlns:a16="http://schemas.microsoft.com/office/drawing/2014/main" id="{CF8A4817-A31F-4C84-910A-4ACEA6031FD4}"/>
                  </a:ext>
                </a:extLst>
              </p:cNvPr>
              <p:cNvCxnSpPr/>
              <p:nvPr/>
            </p:nvCxnSpPr>
            <p:spPr>
              <a:xfrm>
                <a:off x="8449061" y="2386012"/>
                <a:ext cx="0" cy="90488"/>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84" name="TextBox 283">
                <a:extLst>
                  <a:ext uri="{FF2B5EF4-FFF2-40B4-BE49-F238E27FC236}">
                    <a16:creationId xmlns:a16="http://schemas.microsoft.com/office/drawing/2014/main" id="{4188D8F5-3254-4A42-B983-7D1A98F6E72E}"/>
                  </a:ext>
                </a:extLst>
              </p:cNvPr>
              <p:cNvSpPr txBox="1"/>
              <p:nvPr/>
            </p:nvSpPr>
            <p:spPr>
              <a:xfrm>
                <a:off x="7820433" y="2556562"/>
                <a:ext cx="764953" cy="215444"/>
              </a:xfrm>
              <a:prstGeom prst="rect">
                <a:avLst/>
              </a:prstGeom>
              <a:noFill/>
              <a:ln>
                <a:noFill/>
              </a:ln>
            </p:spPr>
            <p:txBody>
              <a:bodyPr wrap="none" rtlCol="0">
                <a:spAutoFit/>
              </a:bodyPr>
              <a:lstStyle/>
              <a:p>
                <a:pPr algn="ctr"/>
                <a:r>
                  <a:rPr lang="en-IN" sz="800" b="1" dirty="0">
                    <a:solidFill>
                      <a:schemeClr val="bg1"/>
                    </a:solidFill>
                    <a:latin typeface="Arial Black" panose="020B0A04020102020204" pitchFamily="34" charset="0"/>
                    <a:cs typeface="Arial" panose="020B0604020202020204" pitchFamily="34" charset="0"/>
                  </a:rPr>
                  <a:t>FOR RENT</a:t>
                </a:r>
              </a:p>
            </p:txBody>
          </p:sp>
        </p:grpSp>
        <p:grpSp>
          <p:nvGrpSpPr>
            <p:cNvPr id="270" name="Group 269">
              <a:extLst>
                <a:ext uri="{FF2B5EF4-FFF2-40B4-BE49-F238E27FC236}">
                  <a16:creationId xmlns:a16="http://schemas.microsoft.com/office/drawing/2014/main" id="{362664F2-D665-4697-8F87-311D27763E82}"/>
                </a:ext>
              </a:extLst>
            </p:cNvPr>
            <p:cNvGrpSpPr/>
            <p:nvPr/>
          </p:nvGrpSpPr>
          <p:grpSpPr>
            <a:xfrm>
              <a:off x="5545921" y="5873420"/>
              <a:ext cx="688549" cy="693538"/>
              <a:chOff x="8474233" y="4399659"/>
              <a:chExt cx="987386" cy="994541"/>
            </a:xfrm>
          </p:grpSpPr>
          <p:pic>
            <p:nvPicPr>
              <p:cNvPr id="278" name="Graphic 277">
                <a:extLst>
                  <a:ext uri="{FF2B5EF4-FFF2-40B4-BE49-F238E27FC236}">
                    <a16:creationId xmlns:a16="http://schemas.microsoft.com/office/drawing/2014/main" id="{A0CD6585-1018-4BD2-BD50-905A9371DB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74233" y="4399659"/>
                <a:ext cx="987386" cy="994541"/>
              </a:xfrm>
              <a:prstGeom prst="rect">
                <a:avLst/>
              </a:prstGeom>
            </p:spPr>
          </p:pic>
          <p:sp>
            <p:nvSpPr>
              <p:cNvPr id="279" name="Freeform: Shape 278">
                <a:extLst>
                  <a:ext uri="{FF2B5EF4-FFF2-40B4-BE49-F238E27FC236}">
                    <a16:creationId xmlns:a16="http://schemas.microsoft.com/office/drawing/2014/main" id="{155288BF-996B-478C-93BA-BC454E444F97}"/>
                  </a:ext>
                </a:extLst>
              </p:cNvPr>
              <p:cNvSpPr/>
              <p:nvPr/>
            </p:nvSpPr>
            <p:spPr>
              <a:xfrm>
                <a:off x="8783315" y="4919644"/>
                <a:ext cx="124232" cy="202470"/>
              </a:xfrm>
              <a:custGeom>
                <a:avLst/>
                <a:gdLst>
                  <a:gd name="connsiteX0" fmla="*/ 29394 w 75501"/>
                  <a:gd name="connsiteY0" fmla="*/ 0 h 123049"/>
                  <a:gd name="connsiteX1" fmla="*/ 48413 w 75501"/>
                  <a:gd name="connsiteY1" fmla="*/ 0 h 123049"/>
                  <a:gd name="connsiteX2" fmla="*/ 48413 w 75501"/>
                  <a:gd name="connsiteY2" fmla="*/ 15561 h 123049"/>
                  <a:gd name="connsiteX3" fmla="*/ 70026 w 75501"/>
                  <a:gd name="connsiteY3" fmla="*/ 21325 h 123049"/>
                  <a:gd name="connsiteX4" fmla="*/ 72043 w 75501"/>
                  <a:gd name="connsiteY4" fmla="*/ 22477 h 123049"/>
                  <a:gd name="connsiteX5" fmla="*/ 65415 w 75501"/>
                  <a:gd name="connsiteY5" fmla="*/ 42650 h 123049"/>
                  <a:gd name="connsiteX6" fmla="*/ 62533 w 75501"/>
                  <a:gd name="connsiteY6" fmla="*/ 40632 h 123049"/>
                  <a:gd name="connsiteX7" fmla="*/ 42362 w 75501"/>
                  <a:gd name="connsiteY7" fmla="*/ 35445 h 123049"/>
                  <a:gd name="connsiteX8" fmla="*/ 30258 w 75501"/>
                  <a:gd name="connsiteY8" fmla="*/ 41208 h 123049"/>
                  <a:gd name="connsiteX9" fmla="*/ 46108 w 75501"/>
                  <a:gd name="connsiteY9" fmla="*/ 50718 h 123049"/>
                  <a:gd name="connsiteX10" fmla="*/ 75501 w 75501"/>
                  <a:gd name="connsiteY10" fmla="*/ 79247 h 123049"/>
                  <a:gd name="connsiteX11" fmla="*/ 47548 w 75501"/>
                  <a:gd name="connsiteY11" fmla="*/ 107200 h 123049"/>
                  <a:gd name="connsiteX12" fmla="*/ 47548 w 75501"/>
                  <a:gd name="connsiteY12" fmla="*/ 123049 h 123049"/>
                  <a:gd name="connsiteX13" fmla="*/ 28529 w 75501"/>
                  <a:gd name="connsiteY13" fmla="*/ 123049 h 123049"/>
                  <a:gd name="connsiteX14" fmla="*/ 28529 w 75501"/>
                  <a:gd name="connsiteY14" fmla="*/ 108352 h 123049"/>
                  <a:gd name="connsiteX15" fmla="*/ 2017 w 75501"/>
                  <a:gd name="connsiteY15" fmla="*/ 100572 h 123049"/>
                  <a:gd name="connsiteX16" fmla="*/ 0 w 75501"/>
                  <a:gd name="connsiteY16" fmla="*/ 99419 h 123049"/>
                  <a:gd name="connsiteX17" fmla="*/ 6916 w 75501"/>
                  <a:gd name="connsiteY17" fmla="*/ 78959 h 123049"/>
                  <a:gd name="connsiteX18" fmla="*/ 10086 w 75501"/>
                  <a:gd name="connsiteY18" fmla="*/ 80976 h 123049"/>
                  <a:gd name="connsiteX19" fmla="*/ 33716 w 75501"/>
                  <a:gd name="connsiteY19" fmla="*/ 87316 h 123049"/>
                  <a:gd name="connsiteX20" fmla="*/ 46972 w 75501"/>
                  <a:gd name="connsiteY20" fmla="*/ 80400 h 123049"/>
                  <a:gd name="connsiteX21" fmla="*/ 32564 w 75501"/>
                  <a:gd name="connsiteY21" fmla="*/ 70890 h 123049"/>
                  <a:gd name="connsiteX22" fmla="*/ 2882 w 75501"/>
                  <a:gd name="connsiteY22" fmla="*/ 42361 h 123049"/>
                  <a:gd name="connsiteX23" fmla="*/ 29394 w 75501"/>
                  <a:gd name="connsiteY23" fmla="*/ 16426 h 12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501" h="123049">
                    <a:moveTo>
                      <a:pt x="29394" y="0"/>
                    </a:moveTo>
                    <a:lnTo>
                      <a:pt x="48413" y="0"/>
                    </a:lnTo>
                    <a:lnTo>
                      <a:pt x="48413" y="15561"/>
                    </a:lnTo>
                    <a:cubicBezTo>
                      <a:pt x="56770" y="16426"/>
                      <a:pt x="64839" y="18443"/>
                      <a:pt x="70026" y="21325"/>
                    </a:cubicBezTo>
                    <a:lnTo>
                      <a:pt x="72043" y="22477"/>
                    </a:lnTo>
                    <a:lnTo>
                      <a:pt x="65415" y="42650"/>
                    </a:lnTo>
                    <a:lnTo>
                      <a:pt x="62533" y="40632"/>
                    </a:lnTo>
                    <a:cubicBezTo>
                      <a:pt x="57923" y="38039"/>
                      <a:pt x="49854" y="35445"/>
                      <a:pt x="42362" y="35445"/>
                    </a:cubicBezTo>
                    <a:cubicBezTo>
                      <a:pt x="35445" y="35445"/>
                      <a:pt x="30258" y="37750"/>
                      <a:pt x="30258" y="41208"/>
                    </a:cubicBezTo>
                    <a:cubicBezTo>
                      <a:pt x="30258" y="43802"/>
                      <a:pt x="31411" y="45819"/>
                      <a:pt x="46108" y="50718"/>
                    </a:cubicBezTo>
                    <a:cubicBezTo>
                      <a:pt x="66568" y="57058"/>
                      <a:pt x="75501" y="65703"/>
                      <a:pt x="75501" y="79247"/>
                    </a:cubicBezTo>
                    <a:cubicBezTo>
                      <a:pt x="75501" y="93079"/>
                      <a:pt x="64551" y="103742"/>
                      <a:pt x="47548" y="107200"/>
                    </a:cubicBezTo>
                    <a:lnTo>
                      <a:pt x="47548" y="123049"/>
                    </a:lnTo>
                    <a:lnTo>
                      <a:pt x="28529" y="123049"/>
                    </a:lnTo>
                    <a:lnTo>
                      <a:pt x="28529" y="108352"/>
                    </a:lnTo>
                    <a:cubicBezTo>
                      <a:pt x="18443" y="107488"/>
                      <a:pt x="8357" y="104606"/>
                      <a:pt x="2017" y="100572"/>
                    </a:cubicBezTo>
                    <a:lnTo>
                      <a:pt x="0" y="99419"/>
                    </a:lnTo>
                    <a:lnTo>
                      <a:pt x="6916" y="78959"/>
                    </a:lnTo>
                    <a:lnTo>
                      <a:pt x="10086" y="80976"/>
                    </a:lnTo>
                    <a:cubicBezTo>
                      <a:pt x="14697" y="84146"/>
                      <a:pt x="25071" y="87316"/>
                      <a:pt x="33716" y="87316"/>
                    </a:cubicBezTo>
                    <a:cubicBezTo>
                      <a:pt x="39768" y="87316"/>
                      <a:pt x="46972" y="85587"/>
                      <a:pt x="46972" y="80400"/>
                    </a:cubicBezTo>
                    <a:cubicBezTo>
                      <a:pt x="46972" y="77806"/>
                      <a:pt x="45819" y="75213"/>
                      <a:pt x="32564" y="70890"/>
                    </a:cubicBezTo>
                    <a:cubicBezTo>
                      <a:pt x="14697" y="65127"/>
                      <a:pt x="2882" y="57922"/>
                      <a:pt x="2882" y="42361"/>
                    </a:cubicBezTo>
                    <a:cubicBezTo>
                      <a:pt x="2882" y="29394"/>
                      <a:pt x="12968" y="19596"/>
                      <a:pt x="29394" y="16426"/>
                    </a:cubicBezTo>
                    <a:close/>
                  </a:path>
                </a:pathLst>
              </a:custGeom>
              <a:solidFill>
                <a:schemeClr val="bg1"/>
              </a:solidFill>
              <a:ln w="12700" cap="flat">
                <a:noFill/>
                <a:prstDash val="solid"/>
                <a:miter/>
              </a:ln>
            </p:spPr>
            <p:txBody>
              <a:bodyPr wrap="square" rtlCol="0" anchor="ctr">
                <a:noAutofit/>
              </a:bodyPr>
              <a:lstStyle/>
              <a:p>
                <a:endParaRPr lang="en-IN" dirty="0"/>
              </a:p>
            </p:txBody>
          </p:sp>
        </p:grpSp>
        <p:grpSp>
          <p:nvGrpSpPr>
            <p:cNvPr id="271" name="Group 270">
              <a:extLst>
                <a:ext uri="{FF2B5EF4-FFF2-40B4-BE49-F238E27FC236}">
                  <a16:creationId xmlns:a16="http://schemas.microsoft.com/office/drawing/2014/main" id="{C2720E8C-4528-44CB-B713-72E5BFEA6115}"/>
                </a:ext>
              </a:extLst>
            </p:cNvPr>
            <p:cNvGrpSpPr/>
            <p:nvPr/>
          </p:nvGrpSpPr>
          <p:grpSpPr>
            <a:xfrm>
              <a:off x="4809981" y="4707096"/>
              <a:ext cx="603400" cy="594471"/>
              <a:chOff x="7478246" y="4494202"/>
              <a:chExt cx="730114" cy="719310"/>
            </a:xfrm>
          </p:grpSpPr>
          <p:sp>
            <p:nvSpPr>
              <p:cNvPr id="272" name="Freeform: Shape 271">
                <a:extLst>
                  <a:ext uri="{FF2B5EF4-FFF2-40B4-BE49-F238E27FC236}">
                    <a16:creationId xmlns:a16="http://schemas.microsoft.com/office/drawing/2014/main" id="{0A1A3B56-24E6-4CF3-B2C5-D804F7B20E9F}"/>
                  </a:ext>
                </a:extLst>
              </p:cNvPr>
              <p:cNvSpPr/>
              <p:nvPr/>
            </p:nvSpPr>
            <p:spPr>
              <a:xfrm>
                <a:off x="7524996" y="4508835"/>
                <a:ext cx="289433" cy="282558"/>
              </a:xfrm>
              <a:custGeom>
                <a:avLst/>
                <a:gdLst>
                  <a:gd name="connsiteX0" fmla="*/ 0 w 289433"/>
                  <a:gd name="connsiteY0" fmla="*/ 0 h 282558"/>
                  <a:gd name="connsiteX1" fmla="*/ 289433 w 289433"/>
                  <a:gd name="connsiteY1" fmla="*/ 0 h 282558"/>
                  <a:gd name="connsiteX2" fmla="*/ 289433 w 289433"/>
                  <a:gd name="connsiteY2" fmla="*/ 282558 h 282558"/>
                  <a:gd name="connsiteX3" fmla="*/ 0 w 289433"/>
                  <a:gd name="connsiteY3" fmla="*/ 282558 h 282558"/>
                </a:gdLst>
                <a:ahLst/>
                <a:cxnLst>
                  <a:cxn ang="0">
                    <a:pos x="connsiteX0" y="connsiteY0"/>
                  </a:cxn>
                  <a:cxn ang="0">
                    <a:pos x="connsiteX1" y="connsiteY1"/>
                  </a:cxn>
                  <a:cxn ang="0">
                    <a:pos x="connsiteX2" y="connsiteY2"/>
                  </a:cxn>
                  <a:cxn ang="0">
                    <a:pos x="connsiteX3" y="connsiteY3"/>
                  </a:cxn>
                </a:cxnLst>
                <a:rect l="l" t="t" r="r" b="b"/>
                <a:pathLst>
                  <a:path w="289433" h="282558">
                    <a:moveTo>
                      <a:pt x="0" y="0"/>
                    </a:moveTo>
                    <a:lnTo>
                      <a:pt x="289433" y="0"/>
                    </a:lnTo>
                    <a:lnTo>
                      <a:pt x="289433" y="282558"/>
                    </a:lnTo>
                    <a:lnTo>
                      <a:pt x="0" y="282558"/>
                    </a:lnTo>
                    <a:close/>
                  </a:path>
                </a:pathLst>
              </a:custGeom>
              <a:noFill/>
              <a:ln w="12700" cap="flat">
                <a:solidFill>
                  <a:schemeClr val="bg1"/>
                </a:solid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C20E3D8F-D73A-41B3-9515-6DB367DA08C7}"/>
                  </a:ext>
                </a:extLst>
              </p:cNvPr>
              <p:cNvSpPr/>
              <p:nvPr/>
            </p:nvSpPr>
            <p:spPr>
              <a:xfrm>
                <a:off x="7879740" y="4922016"/>
                <a:ext cx="289433" cy="282558"/>
              </a:xfrm>
              <a:custGeom>
                <a:avLst/>
                <a:gdLst>
                  <a:gd name="connsiteX0" fmla="*/ 0 w 289433"/>
                  <a:gd name="connsiteY0" fmla="*/ 0 h 282558"/>
                  <a:gd name="connsiteX1" fmla="*/ 289433 w 289433"/>
                  <a:gd name="connsiteY1" fmla="*/ 0 h 282558"/>
                  <a:gd name="connsiteX2" fmla="*/ 289433 w 289433"/>
                  <a:gd name="connsiteY2" fmla="*/ 282558 h 282558"/>
                  <a:gd name="connsiteX3" fmla="*/ 0 w 289433"/>
                  <a:gd name="connsiteY3" fmla="*/ 282558 h 282558"/>
                </a:gdLst>
                <a:ahLst/>
                <a:cxnLst>
                  <a:cxn ang="0">
                    <a:pos x="connsiteX0" y="connsiteY0"/>
                  </a:cxn>
                  <a:cxn ang="0">
                    <a:pos x="connsiteX1" y="connsiteY1"/>
                  </a:cxn>
                  <a:cxn ang="0">
                    <a:pos x="connsiteX2" y="connsiteY2"/>
                  </a:cxn>
                  <a:cxn ang="0">
                    <a:pos x="connsiteX3" y="connsiteY3"/>
                  </a:cxn>
                </a:cxnLst>
                <a:rect l="l" t="t" r="r" b="b"/>
                <a:pathLst>
                  <a:path w="289433" h="282558">
                    <a:moveTo>
                      <a:pt x="0" y="0"/>
                    </a:moveTo>
                    <a:lnTo>
                      <a:pt x="289433" y="0"/>
                    </a:lnTo>
                    <a:lnTo>
                      <a:pt x="289433" y="282558"/>
                    </a:lnTo>
                    <a:lnTo>
                      <a:pt x="0" y="282558"/>
                    </a:lnTo>
                    <a:close/>
                  </a:path>
                </a:pathLst>
              </a:custGeom>
              <a:noFill/>
              <a:ln w="12700" cap="flat">
                <a:solidFill>
                  <a:schemeClr val="bg1"/>
                </a:solid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9B232F5A-7A69-49F2-9FFF-0B349D9860ED}"/>
                  </a:ext>
                </a:extLst>
              </p:cNvPr>
              <p:cNvSpPr/>
              <p:nvPr/>
            </p:nvSpPr>
            <p:spPr>
              <a:xfrm>
                <a:off x="7478246" y="4871830"/>
                <a:ext cx="296308" cy="341682"/>
              </a:xfrm>
              <a:custGeom>
                <a:avLst/>
                <a:gdLst>
                  <a:gd name="connsiteX0" fmla="*/ 296308 w 296308"/>
                  <a:gd name="connsiteY0" fmla="*/ 341682 h 341682"/>
                  <a:gd name="connsiteX1" fmla="*/ 75624 w 296308"/>
                  <a:gd name="connsiteY1" fmla="*/ 0 h 341682"/>
                  <a:gd name="connsiteX2" fmla="*/ 0 w 296308"/>
                  <a:gd name="connsiteY2" fmla="*/ 113436 h 341682"/>
                </a:gdLst>
                <a:ahLst/>
                <a:cxnLst>
                  <a:cxn ang="0">
                    <a:pos x="connsiteX0" y="connsiteY0"/>
                  </a:cxn>
                  <a:cxn ang="0">
                    <a:pos x="connsiteX1" y="connsiteY1"/>
                  </a:cxn>
                  <a:cxn ang="0">
                    <a:pos x="connsiteX2" y="connsiteY2"/>
                  </a:cxn>
                </a:cxnLst>
                <a:rect l="l" t="t" r="r" b="b"/>
                <a:pathLst>
                  <a:path w="296308" h="341682">
                    <a:moveTo>
                      <a:pt x="296308" y="341682"/>
                    </a:moveTo>
                    <a:cubicBezTo>
                      <a:pt x="296308" y="341682"/>
                      <a:pt x="39874" y="341682"/>
                      <a:pt x="75624" y="0"/>
                    </a:cubicBezTo>
                    <a:lnTo>
                      <a:pt x="0" y="113436"/>
                    </a:lnTo>
                  </a:path>
                </a:pathLst>
              </a:custGeom>
              <a:noFill/>
              <a:ln w="12700" cap="flat">
                <a:solidFill>
                  <a:schemeClr val="bg1"/>
                </a:solidFill>
                <a:prstDash val="solid"/>
                <a:round/>
              </a:ln>
            </p:spPr>
            <p:txBody>
              <a:bodyPr rtlCol="0" anchor="ctr"/>
              <a:lstStyle/>
              <a:p>
                <a:endParaRPr lang="en-IN"/>
              </a:p>
            </p:txBody>
          </p:sp>
          <p:sp>
            <p:nvSpPr>
              <p:cNvPr id="275" name="Freeform: Shape 274">
                <a:extLst>
                  <a:ext uri="{FF2B5EF4-FFF2-40B4-BE49-F238E27FC236}">
                    <a16:creationId xmlns:a16="http://schemas.microsoft.com/office/drawing/2014/main" id="{3A63227C-28CD-4C60-BB67-56D72DC7677F}"/>
                  </a:ext>
                </a:extLst>
              </p:cNvPr>
              <p:cNvSpPr/>
              <p:nvPr/>
            </p:nvSpPr>
            <p:spPr>
              <a:xfrm>
                <a:off x="7553870" y="4871830"/>
                <a:ext cx="79061" cy="118248"/>
              </a:xfrm>
              <a:custGeom>
                <a:avLst/>
                <a:gdLst>
                  <a:gd name="connsiteX0" fmla="*/ 79061 w 79061"/>
                  <a:gd name="connsiteY0" fmla="*/ 118248 h 118248"/>
                  <a:gd name="connsiteX1" fmla="*/ 0 w 79061"/>
                  <a:gd name="connsiteY1" fmla="*/ 0 h 118248"/>
                </a:gdLst>
                <a:ahLst/>
                <a:cxnLst>
                  <a:cxn ang="0">
                    <a:pos x="connsiteX0" y="connsiteY0"/>
                  </a:cxn>
                  <a:cxn ang="0">
                    <a:pos x="connsiteX1" y="connsiteY1"/>
                  </a:cxn>
                </a:cxnLst>
                <a:rect l="l" t="t" r="r" b="b"/>
                <a:pathLst>
                  <a:path w="79061" h="118248">
                    <a:moveTo>
                      <a:pt x="79061" y="118248"/>
                    </a:moveTo>
                    <a:lnTo>
                      <a:pt x="0" y="0"/>
                    </a:lnTo>
                  </a:path>
                </a:pathLst>
              </a:custGeom>
              <a:ln w="12700" cap="flat">
                <a:solidFill>
                  <a:schemeClr val="bg1"/>
                </a:solid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3B117FF6-E4E5-441F-8ACA-970485B67D80}"/>
                  </a:ext>
                </a:extLst>
              </p:cNvPr>
              <p:cNvSpPr/>
              <p:nvPr/>
            </p:nvSpPr>
            <p:spPr>
              <a:xfrm>
                <a:off x="7896240" y="4494202"/>
                <a:ext cx="312120" cy="324003"/>
              </a:xfrm>
              <a:custGeom>
                <a:avLst/>
                <a:gdLst>
                  <a:gd name="connsiteX0" fmla="*/ 0 w 312120"/>
                  <a:gd name="connsiteY0" fmla="*/ 196 h 324003"/>
                  <a:gd name="connsiteX1" fmla="*/ 245434 w 312120"/>
                  <a:gd name="connsiteY1" fmla="*/ 324004 h 324003"/>
                  <a:gd name="connsiteX2" fmla="*/ 312120 w 312120"/>
                  <a:gd name="connsiteY2" fmla="*/ 205068 h 324003"/>
                </a:gdLst>
                <a:ahLst/>
                <a:cxnLst>
                  <a:cxn ang="0">
                    <a:pos x="connsiteX0" y="connsiteY0"/>
                  </a:cxn>
                  <a:cxn ang="0">
                    <a:pos x="connsiteX1" y="connsiteY1"/>
                  </a:cxn>
                  <a:cxn ang="0">
                    <a:pos x="connsiteX2" y="connsiteY2"/>
                  </a:cxn>
                </a:cxnLst>
                <a:rect l="l" t="t" r="r" b="b"/>
                <a:pathLst>
                  <a:path w="312120" h="324003">
                    <a:moveTo>
                      <a:pt x="0" y="196"/>
                    </a:moveTo>
                    <a:cubicBezTo>
                      <a:pt x="0" y="196"/>
                      <a:pt x="255746" y="-19054"/>
                      <a:pt x="245434" y="324004"/>
                    </a:cubicBezTo>
                    <a:lnTo>
                      <a:pt x="312120" y="205068"/>
                    </a:lnTo>
                  </a:path>
                </a:pathLst>
              </a:custGeom>
              <a:noFill/>
              <a:ln w="12700" cap="flat">
                <a:solidFill>
                  <a:schemeClr val="bg1"/>
                </a:solidFill>
                <a:prstDash val="solid"/>
                <a:round/>
              </a:ln>
            </p:spPr>
            <p:txBody>
              <a:bodyPr rtlCol="0" anchor="ctr"/>
              <a:lstStyle/>
              <a:p>
                <a:endParaRPr lang="en-IN"/>
              </a:p>
            </p:txBody>
          </p:sp>
          <p:sp>
            <p:nvSpPr>
              <p:cNvPr id="277" name="Freeform: Shape 276">
                <a:extLst>
                  <a:ext uri="{FF2B5EF4-FFF2-40B4-BE49-F238E27FC236}">
                    <a16:creationId xmlns:a16="http://schemas.microsoft.com/office/drawing/2014/main" id="{3BD9D4B7-DB0A-4246-AD21-7E44FC367076}"/>
                  </a:ext>
                </a:extLst>
              </p:cNvPr>
              <p:cNvSpPr/>
              <p:nvPr/>
            </p:nvSpPr>
            <p:spPr>
              <a:xfrm>
                <a:off x="8054363" y="4706832"/>
                <a:ext cx="87311" cy="112060"/>
              </a:xfrm>
              <a:custGeom>
                <a:avLst/>
                <a:gdLst>
                  <a:gd name="connsiteX0" fmla="*/ 0 w 87311"/>
                  <a:gd name="connsiteY0" fmla="*/ 0 h 112060"/>
                  <a:gd name="connsiteX1" fmla="*/ 87311 w 87311"/>
                  <a:gd name="connsiteY1" fmla="*/ 112061 h 112060"/>
                </a:gdLst>
                <a:ahLst/>
                <a:cxnLst>
                  <a:cxn ang="0">
                    <a:pos x="connsiteX0" y="connsiteY0"/>
                  </a:cxn>
                  <a:cxn ang="0">
                    <a:pos x="connsiteX1" y="connsiteY1"/>
                  </a:cxn>
                </a:cxnLst>
                <a:rect l="l" t="t" r="r" b="b"/>
                <a:pathLst>
                  <a:path w="87311" h="112060">
                    <a:moveTo>
                      <a:pt x="0" y="0"/>
                    </a:moveTo>
                    <a:lnTo>
                      <a:pt x="87311" y="112061"/>
                    </a:lnTo>
                  </a:path>
                </a:pathLst>
              </a:custGeom>
              <a:ln w="12700" cap="flat">
                <a:solidFill>
                  <a:schemeClr val="bg1"/>
                </a:solidFill>
                <a:prstDash val="solid"/>
                <a:miter/>
              </a:ln>
            </p:spPr>
            <p:txBody>
              <a:bodyPr rtlCol="0" anchor="ctr"/>
              <a:lstStyle/>
              <a:p>
                <a:endParaRPr lang="en-IN"/>
              </a:p>
            </p:txBody>
          </p:sp>
        </p:grpSp>
      </p:grpSp>
      <p:sp>
        <p:nvSpPr>
          <p:cNvPr id="2" name="Slide Number Placeholder 1">
            <a:extLst>
              <a:ext uri="{FF2B5EF4-FFF2-40B4-BE49-F238E27FC236}">
                <a16:creationId xmlns:a16="http://schemas.microsoft.com/office/drawing/2014/main" id="{27F74C43-337D-4BAC-8DC5-E1DCDC1BEA68}"/>
              </a:ext>
            </a:extLst>
          </p:cNvPr>
          <p:cNvSpPr>
            <a:spLocks noGrp="1"/>
          </p:cNvSpPr>
          <p:nvPr>
            <p:ph type="sldNum" sz="quarter" idx="12"/>
          </p:nvPr>
        </p:nvSpPr>
        <p:spPr/>
        <p:txBody>
          <a:bodyPr/>
          <a:lstStyle/>
          <a:p>
            <a:fld id="{71A628A0-E779-4D32-97F1-9C80A60D6EF0}" type="slidenum">
              <a:rPr lang="en-IN" smtClean="0"/>
              <a:pPr/>
              <a:t>16</a:t>
            </a:fld>
            <a:r>
              <a:rPr lang="en-IN"/>
              <a:t> of 116</a:t>
            </a:r>
            <a:endParaRPr lang="en-IN" dirty="0"/>
          </a:p>
        </p:txBody>
      </p:sp>
    </p:spTree>
    <p:extLst>
      <p:ext uri="{BB962C8B-B14F-4D97-AF65-F5344CB8AC3E}">
        <p14:creationId xmlns:p14="http://schemas.microsoft.com/office/powerpoint/2010/main" val="1275489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BC6D610-2F53-496B-A9A8-FB46C98DB2D1}"/>
              </a:ext>
            </a:extLst>
          </p:cNvPr>
          <p:cNvSpPr/>
          <p:nvPr/>
        </p:nvSpPr>
        <p:spPr>
          <a:xfrm>
            <a:off x="229997" y="2045719"/>
            <a:ext cx="12527280" cy="5662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itle 10">
            <a:extLst>
              <a:ext uri="{FF2B5EF4-FFF2-40B4-BE49-F238E27FC236}">
                <a16:creationId xmlns:a16="http://schemas.microsoft.com/office/drawing/2014/main" id="{C05DE344-F548-4C02-8A52-EE6A355C122F}"/>
              </a:ext>
            </a:extLst>
          </p:cNvPr>
          <p:cNvSpPr>
            <a:spLocks noGrp="1"/>
          </p:cNvSpPr>
          <p:nvPr>
            <p:ph type="title"/>
          </p:nvPr>
        </p:nvSpPr>
        <p:spPr/>
        <p:txBody>
          <a:bodyPr/>
          <a:lstStyle/>
          <a:p>
            <a:r>
              <a:rPr lang="en-IN" dirty="0"/>
              <a:t>Knowledge Check</a:t>
            </a:r>
          </a:p>
        </p:txBody>
      </p:sp>
      <p:grpSp>
        <p:nvGrpSpPr>
          <p:cNvPr id="38" name="Group 37">
            <a:extLst>
              <a:ext uri="{FF2B5EF4-FFF2-40B4-BE49-F238E27FC236}">
                <a16:creationId xmlns:a16="http://schemas.microsoft.com/office/drawing/2014/main" id="{733CB1F2-6F55-40A3-B558-AFF80AA6E2CD}"/>
              </a:ext>
            </a:extLst>
          </p:cNvPr>
          <p:cNvGrpSpPr/>
          <p:nvPr/>
        </p:nvGrpSpPr>
        <p:grpSpPr>
          <a:xfrm>
            <a:off x="10796136" y="1950788"/>
            <a:ext cx="1640504" cy="1814265"/>
            <a:chOff x="432435" y="1943170"/>
            <a:chExt cx="1985009" cy="2195260"/>
          </a:xfrm>
        </p:grpSpPr>
        <p:sp>
          <p:nvSpPr>
            <p:cNvPr id="39" name="Oval 38">
              <a:extLst>
                <a:ext uri="{FF2B5EF4-FFF2-40B4-BE49-F238E27FC236}">
                  <a16:creationId xmlns:a16="http://schemas.microsoft.com/office/drawing/2014/main" id="{4C5A0A14-D82B-48A7-A60D-C72B2B484EC0}"/>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Picture 39" descr="A person wearing a suit and tie&#10;&#10;Description automatically generated">
              <a:extLst>
                <a:ext uri="{FF2B5EF4-FFF2-40B4-BE49-F238E27FC236}">
                  <a16:creationId xmlns:a16="http://schemas.microsoft.com/office/drawing/2014/main" id="{2DB5D6CD-FE36-4C8F-96C7-D5BCC84851FB}"/>
                </a:ext>
              </a:extLst>
            </p:cNvPr>
            <p:cNvPicPr>
              <a:picLocks noChangeAspect="1"/>
            </p:cNvPicPr>
            <p:nvPr/>
          </p:nvPicPr>
          <p:blipFill rotWithShape="1">
            <a:blip r:embed="rId2">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17" name="Text Placeholder 2">
            <a:extLst>
              <a:ext uri="{FF2B5EF4-FFF2-40B4-BE49-F238E27FC236}">
                <a16:creationId xmlns:a16="http://schemas.microsoft.com/office/drawing/2014/main" id="{4840DF95-78AF-4FA2-A1B3-4A291DF3B0FD}"/>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each icon to learn about it.</a:t>
            </a:r>
          </a:p>
        </p:txBody>
      </p:sp>
      <p:cxnSp>
        <p:nvCxnSpPr>
          <p:cNvPr id="246" name="Straight Connector 245">
            <a:extLst>
              <a:ext uri="{FF2B5EF4-FFF2-40B4-BE49-F238E27FC236}">
                <a16:creationId xmlns:a16="http://schemas.microsoft.com/office/drawing/2014/main" id="{F14E7F44-E1BA-4E25-B8DD-2C746CA9A8BD}"/>
              </a:ext>
            </a:extLst>
          </p:cNvPr>
          <p:cNvCxnSpPr>
            <a:cxnSpLocks/>
          </p:cNvCxnSpPr>
          <p:nvPr/>
        </p:nvCxnSpPr>
        <p:spPr>
          <a:xfrm flipH="1">
            <a:off x="3639024" y="5014424"/>
            <a:ext cx="1725699" cy="5602"/>
          </a:xfrm>
          <a:prstGeom prst="line">
            <a:avLst/>
          </a:prstGeom>
          <a:ln w="38100">
            <a:solidFill>
              <a:srgbClr val="00375C"/>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EF31158-632C-4C13-AF80-58B9BD58C574}"/>
              </a:ext>
            </a:extLst>
          </p:cNvPr>
          <p:cNvCxnSpPr>
            <a:cxnSpLocks/>
          </p:cNvCxnSpPr>
          <p:nvPr/>
        </p:nvCxnSpPr>
        <p:spPr>
          <a:xfrm>
            <a:off x="7173777" y="5012507"/>
            <a:ext cx="1722357" cy="7520"/>
          </a:xfrm>
          <a:prstGeom prst="line">
            <a:avLst/>
          </a:prstGeom>
          <a:ln w="38100">
            <a:solidFill>
              <a:srgbClr val="00375C"/>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48" name="Shape 23">
            <a:extLst>
              <a:ext uri="{FF2B5EF4-FFF2-40B4-BE49-F238E27FC236}">
                <a16:creationId xmlns:a16="http://schemas.microsoft.com/office/drawing/2014/main" id="{8D77D1E2-EC71-4CC4-8F4D-E3F527724D1F}"/>
              </a:ext>
            </a:extLst>
          </p:cNvPr>
          <p:cNvSpPr/>
          <p:nvPr/>
        </p:nvSpPr>
        <p:spPr>
          <a:xfrm>
            <a:off x="7128896" y="3425707"/>
            <a:ext cx="1767238" cy="2383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914" y="0"/>
                </a:lnTo>
                <a:lnTo>
                  <a:pt x="21600" y="0"/>
                </a:lnTo>
              </a:path>
            </a:pathLst>
          </a:custGeom>
          <a:ln w="38100">
            <a:solidFill>
              <a:srgbClr val="00375C"/>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wrap="square" lIns="101574" tIns="101574" rIns="101574" bIns="101574" numCol="1" anchor="ctr">
            <a:noAutofit/>
          </a:bodyPr>
          <a:lstStyle/>
          <a:p>
            <a:pPr defTabSz="1828434"/>
            <a:endParaRPr sz="7198" kern="0" dirty="0">
              <a:solidFill>
                <a:srgbClr val="7F7F7F"/>
              </a:solidFill>
              <a:latin typeface="Lato Light" panose="020F0502020204030203" pitchFamily="34" charset="0"/>
            </a:endParaRPr>
          </a:p>
        </p:txBody>
      </p:sp>
      <p:sp>
        <p:nvSpPr>
          <p:cNvPr id="249" name="Shape 24">
            <a:extLst>
              <a:ext uri="{FF2B5EF4-FFF2-40B4-BE49-F238E27FC236}">
                <a16:creationId xmlns:a16="http://schemas.microsoft.com/office/drawing/2014/main" id="{FBB70376-52CC-4E6A-8386-C02D369FA371}"/>
              </a:ext>
            </a:extLst>
          </p:cNvPr>
          <p:cNvSpPr/>
          <p:nvPr/>
        </p:nvSpPr>
        <p:spPr>
          <a:xfrm rot="10800000" flipH="1">
            <a:off x="7128896" y="6428540"/>
            <a:ext cx="1767238" cy="2383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914" y="0"/>
                </a:lnTo>
                <a:lnTo>
                  <a:pt x="21600" y="0"/>
                </a:lnTo>
              </a:path>
            </a:pathLst>
          </a:custGeom>
          <a:ln w="38100">
            <a:solidFill>
              <a:srgbClr val="00375C"/>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wrap="square" lIns="101574" tIns="101574" rIns="101574" bIns="101574" numCol="1" anchor="ctr">
            <a:noAutofit/>
          </a:bodyPr>
          <a:lstStyle/>
          <a:p>
            <a:pPr defTabSz="1828434"/>
            <a:endParaRPr sz="7198" kern="0" dirty="0">
              <a:solidFill>
                <a:srgbClr val="7F7F7F"/>
              </a:solidFill>
              <a:latin typeface="Lato Light" panose="020F0502020204030203" pitchFamily="34" charset="0"/>
            </a:endParaRPr>
          </a:p>
        </p:txBody>
      </p:sp>
      <p:sp>
        <p:nvSpPr>
          <p:cNvPr id="250" name="Shape 26">
            <a:extLst>
              <a:ext uri="{FF2B5EF4-FFF2-40B4-BE49-F238E27FC236}">
                <a16:creationId xmlns:a16="http://schemas.microsoft.com/office/drawing/2014/main" id="{D6A1942D-5E9B-44C3-ABDB-6FE2664C89EC}"/>
              </a:ext>
            </a:extLst>
          </p:cNvPr>
          <p:cNvSpPr/>
          <p:nvPr/>
        </p:nvSpPr>
        <p:spPr>
          <a:xfrm>
            <a:off x="3639024" y="3425707"/>
            <a:ext cx="1767237" cy="2383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686" y="0"/>
                </a:lnTo>
                <a:lnTo>
                  <a:pt x="0" y="0"/>
                </a:lnTo>
              </a:path>
            </a:pathLst>
          </a:custGeom>
          <a:ln w="38100">
            <a:solidFill>
              <a:srgbClr val="00375C"/>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wrap="square" lIns="101574" tIns="101574" rIns="101574" bIns="101574" numCol="1" anchor="ctr">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1" name="Shape 27">
            <a:extLst>
              <a:ext uri="{FF2B5EF4-FFF2-40B4-BE49-F238E27FC236}">
                <a16:creationId xmlns:a16="http://schemas.microsoft.com/office/drawing/2014/main" id="{AA1E70F4-2E99-4602-8AE0-3D03A24B6CAE}"/>
              </a:ext>
            </a:extLst>
          </p:cNvPr>
          <p:cNvSpPr/>
          <p:nvPr/>
        </p:nvSpPr>
        <p:spPr>
          <a:xfrm>
            <a:off x="3639024" y="6428540"/>
            <a:ext cx="1767237" cy="2383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686" y="21600"/>
                </a:lnTo>
                <a:lnTo>
                  <a:pt x="0" y="21600"/>
                </a:lnTo>
              </a:path>
            </a:pathLst>
          </a:custGeom>
          <a:ln w="38100">
            <a:solidFill>
              <a:srgbClr val="00375C"/>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wrap="square" lIns="101574" tIns="101574" rIns="101574" bIns="101574" numCol="1" anchor="ctr">
            <a:noAutofit/>
          </a:bodyPr>
          <a:lstStyle/>
          <a:p>
            <a:pPr defTabSz="1828434"/>
            <a:endParaRPr sz="7198" kern="0" dirty="0">
              <a:solidFill>
                <a:srgbClr val="7F7F7F"/>
              </a:solidFill>
              <a:latin typeface="Lato Light" panose="020F0502020204030203" pitchFamily="34" charset="0"/>
            </a:endParaRPr>
          </a:p>
        </p:txBody>
      </p:sp>
      <p:sp>
        <p:nvSpPr>
          <p:cNvPr id="252" name="Shape 6">
            <a:extLst>
              <a:ext uri="{FF2B5EF4-FFF2-40B4-BE49-F238E27FC236}">
                <a16:creationId xmlns:a16="http://schemas.microsoft.com/office/drawing/2014/main" id="{244A859D-A73A-48AF-8051-90D6AD530C90}"/>
              </a:ext>
            </a:extLst>
          </p:cNvPr>
          <p:cNvSpPr/>
          <p:nvPr/>
        </p:nvSpPr>
        <p:spPr>
          <a:xfrm>
            <a:off x="4447949" y="2921192"/>
            <a:ext cx="1824257" cy="210683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802"/>
                </a:lnTo>
                <a:lnTo>
                  <a:pt x="21600" y="21600"/>
                </a:lnTo>
                <a:lnTo>
                  <a:pt x="21600" y="0"/>
                </a:lnTo>
                <a:close/>
              </a:path>
            </a:pathLst>
          </a:custGeom>
          <a:solidFill>
            <a:schemeClr val="accent1"/>
          </a:solidFill>
          <a:ln w="12700" cap="flat">
            <a:solidFill>
              <a:srgbClr val="F2F2F2"/>
            </a:solidFill>
            <a:miter lim="400000"/>
          </a:ln>
          <a:effectLst/>
        </p:spPr>
        <p:txBody>
          <a:bodyPr wrap="square" lIns="0" tIns="0" rIns="0" bIns="0" numCol="1" anchor="t">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3" name="Shape 7">
            <a:extLst>
              <a:ext uri="{FF2B5EF4-FFF2-40B4-BE49-F238E27FC236}">
                <a16:creationId xmlns:a16="http://schemas.microsoft.com/office/drawing/2014/main" id="{256B786A-3D7F-4E7B-89B7-43DF1AA6C87B}"/>
              </a:ext>
            </a:extLst>
          </p:cNvPr>
          <p:cNvSpPr/>
          <p:nvPr/>
        </p:nvSpPr>
        <p:spPr>
          <a:xfrm>
            <a:off x="4452437" y="3966699"/>
            <a:ext cx="1824573" cy="21066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 y="21600"/>
                </a:lnTo>
                <a:lnTo>
                  <a:pt x="21600" y="10801"/>
                </a:lnTo>
                <a:lnTo>
                  <a:pt x="0" y="0"/>
                </a:lnTo>
                <a:close/>
              </a:path>
            </a:pathLst>
          </a:custGeom>
          <a:solidFill>
            <a:schemeClr val="accent1"/>
          </a:solidFill>
          <a:ln w="12700" cap="flat">
            <a:solidFill>
              <a:srgbClr val="F2F2F2"/>
            </a:solidFill>
            <a:miter lim="400000"/>
          </a:ln>
          <a:effectLst/>
        </p:spPr>
        <p:txBody>
          <a:bodyPr wrap="square" lIns="0" tIns="0" rIns="0" bIns="0" numCol="1" anchor="t">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4" name="Shape 8">
            <a:extLst>
              <a:ext uri="{FF2B5EF4-FFF2-40B4-BE49-F238E27FC236}">
                <a16:creationId xmlns:a16="http://schemas.microsoft.com/office/drawing/2014/main" id="{5E25DAB6-1EEC-44C3-BEF0-62199FEA472F}"/>
              </a:ext>
            </a:extLst>
          </p:cNvPr>
          <p:cNvSpPr/>
          <p:nvPr/>
        </p:nvSpPr>
        <p:spPr>
          <a:xfrm>
            <a:off x="4447949" y="5016448"/>
            <a:ext cx="1824257" cy="210683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0798"/>
                </a:lnTo>
                <a:lnTo>
                  <a:pt x="21600" y="0"/>
                </a:lnTo>
                <a:lnTo>
                  <a:pt x="21600" y="21600"/>
                </a:lnTo>
                <a:close/>
              </a:path>
            </a:pathLst>
          </a:custGeom>
          <a:solidFill>
            <a:schemeClr val="accent1"/>
          </a:solidFill>
          <a:ln w="12700" cap="flat">
            <a:solidFill>
              <a:srgbClr val="F2F2F2"/>
            </a:solidFill>
            <a:miter lim="400000"/>
          </a:ln>
          <a:effectLst/>
        </p:spPr>
        <p:txBody>
          <a:bodyPr wrap="square" lIns="0" tIns="0" rIns="0" bIns="0" numCol="1" anchor="t">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5" name="Shape 9">
            <a:extLst>
              <a:ext uri="{FF2B5EF4-FFF2-40B4-BE49-F238E27FC236}">
                <a16:creationId xmlns:a16="http://schemas.microsoft.com/office/drawing/2014/main" id="{E8902544-4D26-4D55-A372-0A7998ED84E3}"/>
              </a:ext>
            </a:extLst>
          </p:cNvPr>
          <p:cNvSpPr/>
          <p:nvPr/>
        </p:nvSpPr>
        <p:spPr>
          <a:xfrm>
            <a:off x="6266293" y="2921192"/>
            <a:ext cx="1824258" cy="21068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2"/>
                </a:lnTo>
                <a:lnTo>
                  <a:pt x="0" y="21600"/>
                </a:lnTo>
                <a:lnTo>
                  <a:pt x="0" y="0"/>
                </a:lnTo>
                <a:close/>
              </a:path>
            </a:pathLst>
          </a:custGeom>
          <a:solidFill>
            <a:srgbClr val="0A3E6E"/>
          </a:solidFill>
          <a:ln w="12700" cap="flat">
            <a:solidFill>
              <a:srgbClr val="F2F2F2"/>
            </a:solidFill>
            <a:miter lim="400000"/>
          </a:ln>
          <a:effectLst/>
        </p:spPr>
        <p:txBody>
          <a:bodyPr wrap="square" lIns="0" tIns="0" rIns="0" bIns="0" numCol="1" anchor="t">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6" name="Shape 10">
            <a:extLst>
              <a:ext uri="{FF2B5EF4-FFF2-40B4-BE49-F238E27FC236}">
                <a16:creationId xmlns:a16="http://schemas.microsoft.com/office/drawing/2014/main" id="{0FFA3ABB-FDD2-4645-A355-25501C2E24C1}"/>
              </a:ext>
            </a:extLst>
          </p:cNvPr>
          <p:cNvSpPr/>
          <p:nvPr/>
        </p:nvSpPr>
        <p:spPr>
          <a:xfrm>
            <a:off x="6261490" y="3966699"/>
            <a:ext cx="1824573" cy="21066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96" y="21600"/>
                </a:lnTo>
                <a:lnTo>
                  <a:pt x="0" y="10801"/>
                </a:lnTo>
                <a:lnTo>
                  <a:pt x="21600" y="0"/>
                </a:lnTo>
                <a:close/>
              </a:path>
            </a:pathLst>
          </a:custGeom>
          <a:solidFill>
            <a:schemeClr val="accent1"/>
          </a:solidFill>
          <a:ln w="12700" cap="flat">
            <a:solidFill>
              <a:srgbClr val="F2F2F2"/>
            </a:solidFill>
            <a:miter lim="400000"/>
          </a:ln>
          <a:effectLst/>
        </p:spPr>
        <p:txBody>
          <a:bodyPr wrap="square" lIns="0" tIns="0" rIns="0" bIns="0" numCol="1" anchor="t">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7" name="Shape 11">
            <a:extLst>
              <a:ext uri="{FF2B5EF4-FFF2-40B4-BE49-F238E27FC236}">
                <a16:creationId xmlns:a16="http://schemas.microsoft.com/office/drawing/2014/main" id="{09C2FBA5-9695-4C2E-BB45-A11EB9E82704}"/>
              </a:ext>
            </a:extLst>
          </p:cNvPr>
          <p:cNvSpPr/>
          <p:nvPr/>
        </p:nvSpPr>
        <p:spPr>
          <a:xfrm>
            <a:off x="6266293" y="5016448"/>
            <a:ext cx="1824258" cy="21068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798"/>
                </a:lnTo>
                <a:lnTo>
                  <a:pt x="0" y="0"/>
                </a:lnTo>
                <a:lnTo>
                  <a:pt x="0" y="21600"/>
                </a:lnTo>
                <a:close/>
              </a:path>
            </a:pathLst>
          </a:custGeom>
          <a:solidFill>
            <a:schemeClr val="accent1"/>
          </a:solidFill>
          <a:ln w="12700" cap="flat">
            <a:solidFill>
              <a:srgbClr val="F2F2F2"/>
            </a:solidFill>
            <a:miter lim="400000"/>
          </a:ln>
          <a:effectLst/>
        </p:spPr>
        <p:txBody>
          <a:bodyPr wrap="square" lIns="0" tIns="0" rIns="0" bIns="0" numCol="1" anchor="t">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8" name="Shape 13">
            <a:extLst>
              <a:ext uri="{FF2B5EF4-FFF2-40B4-BE49-F238E27FC236}">
                <a16:creationId xmlns:a16="http://schemas.microsoft.com/office/drawing/2014/main" id="{4F0554CD-22EA-459A-88F1-4A61F7944DBC}"/>
              </a:ext>
            </a:extLst>
          </p:cNvPr>
          <p:cNvSpPr/>
          <p:nvPr/>
        </p:nvSpPr>
        <p:spPr>
          <a:xfrm>
            <a:off x="5359919" y="3974607"/>
            <a:ext cx="1824572" cy="210683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alpha val="98000"/>
            </a:srgbClr>
          </a:solidFill>
          <a:ln w="12700" cap="flat">
            <a:noFill/>
            <a:miter lim="400000"/>
          </a:ln>
          <a:effectLst/>
        </p:spPr>
        <p:txBody>
          <a:bodyPr wrap="square" lIns="0" tIns="0" rIns="0" bIns="0" numCol="1" anchor="t">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9" name="TextBox 258">
            <a:extLst>
              <a:ext uri="{FF2B5EF4-FFF2-40B4-BE49-F238E27FC236}">
                <a16:creationId xmlns:a16="http://schemas.microsoft.com/office/drawing/2014/main" id="{CF7AF547-C52E-4E22-AC57-A6CE5A75FF9E}"/>
              </a:ext>
            </a:extLst>
          </p:cNvPr>
          <p:cNvSpPr txBox="1"/>
          <p:nvPr/>
        </p:nvSpPr>
        <p:spPr>
          <a:xfrm>
            <a:off x="8931843" y="3054356"/>
            <a:ext cx="1975347" cy="863570"/>
          </a:xfrm>
          <a:prstGeom prst="rect">
            <a:avLst/>
          </a:prstGeom>
          <a:noFill/>
        </p:spPr>
        <p:txBody>
          <a:bodyPr wrap="square">
            <a:spAutoFit/>
          </a:bodyPr>
          <a:lstStyle/>
          <a:p>
            <a:pPr lvl="0">
              <a:lnSpc>
                <a:spcPct val="107000"/>
              </a:lnSpc>
              <a:spcAft>
                <a:spcPts val="800"/>
              </a:spcAft>
            </a:pPr>
            <a:r>
              <a:rPr lang="en-IN" sz="1600" dirty="0">
                <a:effectLst/>
                <a:latin typeface="Arial" panose="020B0604020202020204" pitchFamily="34" charset="0"/>
                <a:ea typeface="Calibri" panose="020F0502020204030204" pitchFamily="34" charset="0"/>
                <a:cs typeface="Arial" panose="020B0604020202020204" pitchFamily="34" charset="0"/>
              </a:rPr>
              <a:t>Total Space Available for </a:t>
            </a:r>
            <a:r>
              <a:rPr lang="en-IN" sz="1600" dirty="0">
                <a:latin typeface="Arial" panose="020B0604020202020204" pitchFamily="34" charset="0"/>
                <a:ea typeface="Calibri" panose="020F0502020204030204" pitchFamily="34" charset="0"/>
                <a:cs typeface="Arial" panose="020B0604020202020204" pitchFamily="34" charset="0"/>
              </a:rPr>
              <a:t>R</a:t>
            </a:r>
            <a:r>
              <a:rPr lang="en-IN" sz="1600" dirty="0">
                <a:effectLst/>
                <a:latin typeface="Arial" panose="020B0604020202020204" pitchFamily="34" charset="0"/>
                <a:ea typeface="Calibri" panose="020F0502020204030204" pitchFamily="34" charset="0"/>
                <a:cs typeface="Arial" panose="020B0604020202020204" pitchFamily="34" charset="0"/>
              </a:rPr>
              <a:t>ent within the Property</a:t>
            </a:r>
          </a:p>
        </p:txBody>
      </p:sp>
      <p:sp>
        <p:nvSpPr>
          <p:cNvPr id="260" name="TextBox 259">
            <a:extLst>
              <a:ext uri="{FF2B5EF4-FFF2-40B4-BE49-F238E27FC236}">
                <a16:creationId xmlns:a16="http://schemas.microsoft.com/office/drawing/2014/main" id="{890B7858-EE21-4213-91B4-E7226C35EECA}"/>
              </a:ext>
            </a:extLst>
          </p:cNvPr>
          <p:cNvSpPr txBox="1"/>
          <p:nvPr/>
        </p:nvSpPr>
        <p:spPr>
          <a:xfrm>
            <a:off x="8982830" y="4713425"/>
            <a:ext cx="2279659" cy="600101"/>
          </a:xfrm>
          <a:prstGeom prst="rect">
            <a:avLst/>
          </a:prstGeom>
          <a:noFill/>
        </p:spPr>
        <p:txBody>
          <a:bodyPr wrap="square">
            <a:spAutoFit/>
          </a:bodyPr>
          <a:lstStyle/>
          <a:p>
            <a:pPr lvl="0">
              <a:lnSpc>
                <a:spcPct val="107000"/>
              </a:lnSpc>
              <a:spcAft>
                <a:spcPts val="800"/>
              </a:spcAft>
            </a:pPr>
            <a:r>
              <a:rPr lang="en-IN" sz="1600" dirty="0">
                <a:effectLst/>
                <a:latin typeface="Arial" panose="020B0604020202020204" pitchFamily="34" charset="0"/>
                <a:ea typeface="Calibri" panose="020F0502020204030204" pitchFamily="34" charset="0"/>
                <a:cs typeface="Arial" panose="020B0604020202020204" pitchFamily="34" charset="0"/>
              </a:rPr>
              <a:t>Contract (lease) </a:t>
            </a:r>
            <a:br>
              <a:rPr lang="en-IN" sz="1600" dirty="0">
                <a:effectLst/>
                <a:latin typeface="Arial" panose="020B0604020202020204" pitchFamily="34" charset="0"/>
                <a:ea typeface="Calibri" panose="020F0502020204030204" pitchFamily="34" charset="0"/>
                <a:cs typeface="Arial" panose="020B0604020202020204" pitchFamily="34" charset="0"/>
              </a:rPr>
            </a:br>
            <a:r>
              <a:rPr lang="en-IN" sz="1600" dirty="0">
                <a:effectLst/>
                <a:latin typeface="Arial" panose="020B0604020202020204" pitchFamily="34" charset="0"/>
                <a:ea typeface="Calibri" panose="020F0502020204030204" pitchFamily="34" charset="0"/>
                <a:cs typeface="Arial" panose="020B0604020202020204" pitchFamily="34" charset="0"/>
              </a:rPr>
              <a:t>Rental Rate</a:t>
            </a:r>
          </a:p>
        </p:txBody>
      </p:sp>
      <p:sp>
        <p:nvSpPr>
          <p:cNvPr id="261" name="TextBox 260">
            <a:extLst>
              <a:ext uri="{FF2B5EF4-FFF2-40B4-BE49-F238E27FC236}">
                <a16:creationId xmlns:a16="http://schemas.microsoft.com/office/drawing/2014/main" id="{ED264292-FF75-4527-9703-E51237A11DE5}"/>
              </a:ext>
            </a:extLst>
          </p:cNvPr>
          <p:cNvSpPr txBox="1"/>
          <p:nvPr/>
        </p:nvSpPr>
        <p:spPr>
          <a:xfrm>
            <a:off x="9011332" y="6336662"/>
            <a:ext cx="2621666" cy="607539"/>
          </a:xfrm>
          <a:prstGeom prst="rect">
            <a:avLst/>
          </a:prstGeom>
          <a:noFill/>
        </p:spPr>
        <p:txBody>
          <a:bodyPr wrap="square">
            <a:spAutoFit/>
          </a:bodyPr>
          <a:lstStyle/>
          <a:p>
            <a:pPr lvl="0">
              <a:lnSpc>
                <a:spcPct val="107000"/>
              </a:lnSpc>
              <a:spcAft>
                <a:spcPts val="800"/>
              </a:spcAft>
            </a:pPr>
            <a:r>
              <a:rPr lang="en-US" sz="1600" dirty="0">
                <a:effectLst/>
                <a:latin typeface="Arial" panose="020B0604020202020204" pitchFamily="34" charset="0"/>
                <a:ea typeface="Calibri" panose="020F0502020204030204" pitchFamily="34" charset="0"/>
                <a:cs typeface="Arial" panose="020B0604020202020204" pitchFamily="34" charset="0"/>
              </a:rPr>
              <a:t>Current and Historical Vacancy Percentages</a:t>
            </a:r>
            <a:endParaRPr lang="en-IN" sz="1600" dirty="0">
              <a:effectLst/>
              <a:latin typeface="Arial" panose="020B0604020202020204" pitchFamily="34" charset="0"/>
              <a:ea typeface="Calibri" panose="020F0502020204030204" pitchFamily="34" charset="0"/>
              <a:cs typeface="Arial" panose="020B0604020202020204" pitchFamily="34" charset="0"/>
            </a:endParaRPr>
          </a:p>
        </p:txBody>
      </p:sp>
      <p:sp>
        <p:nvSpPr>
          <p:cNvPr id="262" name="TextBox 261">
            <a:extLst>
              <a:ext uri="{FF2B5EF4-FFF2-40B4-BE49-F238E27FC236}">
                <a16:creationId xmlns:a16="http://schemas.microsoft.com/office/drawing/2014/main" id="{77255C99-97A4-48E2-8B73-39037C12CF94}"/>
              </a:ext>
            </a:extLst>
          </p:cNvPr>
          <p:cNvSpPr txBox="1"/>
          <p:nvPr/>
        </p:nvSpPr>
        <p:spPr>
          <a:xfrm>
            <a:off x="1354276" y="3125656"/>
            <a:ext cx="2200365" cy="600101"/>
          </a:xfrm>
          <a:prstGeom prst="rect">
            <a:avLst/>
          </a:prstGeom>
          <a:noFill/>
        </p:spPr>
        <p:txBody>
          <a:bodyPr wrap="square">
            <a:spAutoFit/>
          </a:bodyPr>
          <a:lstStyle/>
          <a:p>
            <a:pPr lvl="0" algn="r">
              <a:lnSpc>
                <a:spcPct val="107000"/>
              </a:lnSpc>
              <a:spcAft>
                <a:spcPts val="800"/>
              </a:spcAft>
            </a:pPr>
            <a:r>
              <a:rPr lang="en-US" sz="1600" dirty="0">
                <a:effectLst/>
                <a:latin typeface="Arial" panose="020B0604020202020204" pitchFamily="34" charset="0"/>
                <a:ea typeface="Calibri" panose="020F0502020204030204" pitchFamily="34" charset="0"/>
                <a:cs typeface="Arial" panose="020B0604020202020204" pitchFamily="34" charset="0"/>
              </a:rPr>
              <a:t>Reserves for Tenant Rollover Expenses</a:t>
            </a:r>
            <a:endParaRPr lang="en-IN" sz="1600" dirty="0">
              <a:effectLst/>
              <a:latin typeface="Arial" panose="020B0604020202020204" pitchFamily="34" charset="0"/>
              <a:ea typeface="Calibri" panose="020F0502020204030204" pitchFamily="34" charset="0"/>
              <a:cs typeface="Arial" panose="020B0604020202020204" pitchFamily="34" charset="0"/>
            </a:endParaRPr>
          </a:p>
        </p:txBody>
      </p:sp>
      <p:sp>
        <p:nvSpPr>
          <p:cNvPr id="263" name="TextBox 262">
            <a:extLst>
              <a:ext uri="{FF2B5EF4-FFF2-40B4-BE49-F238E27FC236}">
                <a16:creationId xmlns:a16="http://schemas.microsoft.com/office/drawing/2014/main" id="{74336478-E1B3-4E36-A4B0-614DC33D9884}"/>
              </a:ext>
            </a:extLst>
          </p:cNvPr>
          <p:cNvSpPr txBox="1"/>
          <p:nvPr/>
        </p:nvSpPr>
        <p:spPr>
          <a:xfrm>
            <a:off x="1747386" y="4821310"/>
            <a:ext cx="1835819" cy="600101"/>
          </a:xfrm>
          <a:prstGeom prst="rect">
            <a:avLst/>
          </a:prstGeom>
          <a:noFill/>
        </p:spPr>
        <p:txBody>
          <a:bodyPr wrap="square">
            <a:spAutoFit/>
          </a:bodyPr>
          <a:lstStyle/>
          <a:p>
            <a:pPr lvl="0" algn="r">
              <a:lnSpc>
                <a:spcPct val="107000"/>
              </a:lnSpc>
              <a:spcAft>
                <a:spcPts val="800"/>
              </a:spcAft>
            </a:pPr>
            <a:r>
              <a:rPr lang="en-IN" sz="1600" dirty="0">
                <a:effectLst/>
                <a:latin typeface="Arial" panose="020B0604020202020204" pitchFamily="34" charset="0"/>
                <a:ea typeface="Calibri" panose="020F0502020204030204" pitchFamily="34" charset="0"/>
                <a:cs typeface="Arial" panose="020B0604020202020204" pitchFamily="34" charset="0"/>
              </a:rPr>
              <a:t>Reserves for </a:t>
            </a:r>
            <a:br>
              <a:rPr lang="en-IN" sz="1600" dirty="0">
                <a:effectLst/>
                <a:latin typeface="Arial" panose="020B0604020202020204" pitchFamily="34" charset="0"/>
                <a:ea typeface="Calibri" panose="020F0502020204030204" pitchFamily="34" charset="0"/>
                <a:cs typeface="Arial" panose="020B0604020202020204" pitchFamily="34" charset="0"/>
              </a:rPr>
            </a:br>
            <a:r>
              <a:rPr lang="en-IN" sz="1600" dirty="0">
                <a:effectLst/>
                <a:latin typeface="Arial" panose="020B0604020202020204" pitchFamily="34" charset="0"/>
                <a:ea typeface="Calibri" panose="020F0502020204030204" pitchFamily="34" charset="0"/>
                <a:cs typeface="Arial" panose="020B0604020202020204" pitchFamily="34" charset="0"/>
              </a:rPr>
              <a:t>Replacement </a:t>
            </a:r>
          </a:p>
        </p:txBody>
      </p:sp>
      <p:sp>
        <p:nvSpPr>
          <p:cNvPr id="264" name="TextBox 263">
            <a:extLst>
              <a:ext uri="{FF2B5EF4-FFF2-40B4-BE49-F238E27FC236}">
                <a16:creationId xmlns:a16="http://schemas.microsoft.com/office/drawing/2014/main" id="{C8F87C48-E30B-428E-993D-F03ED6A7BA49}"/>
              </a:ext>
            </a:extLst>
          </p:cNvPr>
          <p:cNvSpPr txBox="1"/>
          <p:nvPr/>
        </p:nvSpPr>
        <p:spPr>
          <a:xfrm>
            <a:off x="1976511" y="6292940"/>
            <a:ext cx="1557443" cy="600101"/>
          </a:xfrm>
          <a:prstGeom prst="rect">
            <a:avLst/>
          </a:prstGeom>
          <a:noFill/>
        </p:spPr>
        <p:txBody>
          <a:bodyPr wrap="square">
            <a:spAutoFit/>
          </a:bodyPr>
          <a:lstStyle/>
          <a:p>
            <a:pPr lvl="0" algn="r">
              <a:lnSpc>
                <a:spcPct val="107000"/>
              </a:lnSpc>
              <a:spcAft>
                <a:spcPts val="800"/>
              </a:spcAft>
            </a:pPr>
            <a:r>
              <a:rPr lang="en-IN" sz="1600" dirty="0">
                <a:effectLst/>
                <a:latin typeface="Arial" panose="020B0604020202020204" pitchFamily="34" charset="0"/>
                <a:ea typeface="Calibri" panose="020F0502020204030204" pitchFamily="34" charset="0"/>
                <a:cs typeface="Arial" panose="020B0604020202020204" pitchFamily="34" charset="0"/>
              </a:rPr>
              <a:t>Operating Expenses</a:t>
            </a:r>
          </a:p>
        </p:txBody>
      </p:sp>
      <p:grpSp>
        <p:nvGrpSpPr>
          <p:cNvPr id="265" name="Group 264">
            <a:extLst>
              <a:ext uri="{FF2B5EF4-FFF2-40B4-BE49-F238E27FC236}">
                <a16:creationId xmlns:a16="http://schemas.microsoft.com/office/drawing/2014/main" id="{8E074B93-DF9F-405D-9C13-496ECB7321E1}"/>
              </a:ext>
            </a:extLst>
          </p:cNvPr>
          <p:cNvGrpSpPr/>
          <p:nvPr/>
        </p:nvGrpSpPr>
        <p:grpSpPr>
          <a:xfrm>
            <a:off x="4581510" y="3560648"/>
            <a:ext cx="3438622" cy="3006310"/>
            <a:chOff x="4809981" y="3560648"/>
            <a:chExt cx="3438622" cy="3006310"/>
          </a:xfrm>
        </p:grpSpPr>
        <p:grpSp>
          <p:nvGrpSpPr>
            <p:cNvPr id="266" name="Group 265">
              <a:extLst>
                <a:ext uri="{FF2B5EF4-FFF2-40B4-BE49-F238E27FC236}">
                  <a16:creationId xmlns:a16="http://schemas.microsoft.com/office/drawing/2014/main" id="{57360D36-5DAB-4223-87D9-010264B2E046}"/>
                </a:ext>
              </a:extLst>
            </p:cNvPr>
            <p:cNvGrpSpPr/>
            <p:nvPr/>
          </p:nvGrpSpPr>
          <p:grpSpPr>
            <a:xfrm>
              <a:off x="6949507" y="3560648"/>
              <a:ext cx="497919" cy="498402"/>
              <a:chOff x="10028209" y="3467688"/>
              <a:chExt cx="1142367" cy="1143474"/>
            </a:xfrm>
          </p:grpSpPr>
          <p:sp>
            <p:nvSpPr>
              <p:cNvPr id="337" name="Freeform: Shape 336">
                <a:extLst>
                  <a:ext uri="{FF2B5EF4-FFF2-40B4-BE49-F238E27FC236}">
                    <a16:creationId xmlns:a16="http://schemas.microsoft.com/office/drawing/2014/main" id="{DA4B6BEA-A6B7-4A3D-A363-4B74F2F48594}"/>
                  </a:ext>
                </a:extLst>
              </p:cNvPr>
              <p:cNvSpPr/>
              <p:nvPr/>
            </p:nvSpPr>
            <p:spPr>
              <a:xfrm>
                <a:off x="10337830" y="4518694"/>
                <a:ext cx="176398" cy="90087"/>
              </a:xfrm>
              <a:custGeom>
                <a:avLst/>
                <a:gdLst>
                  <a:gd name="connsiteX0" fmla="*/ 0 w 176398"/>
                  <a:gd name="connsiteY0" fmla="*/ 81032 h 90087"/>
                  <a:gd name="connsiteX1" fmla="*/ 9045 w 176398"/>
                  <a:gd name="connsiteY1" fmla="*/ 90078 h 90087"/>
                  <a:gd name="connsiteX2" fmla="*/ 88193 w 176398"/>
                  <a:gd name="connsiteY2" fmla="*/ 89889 h 90087"/>
                  <a:gd name="connsiteX3" fmla="*/ 168283 w 176398"/>
                  <a:gd name="connsiteY3" fmla="*/ 90078 h 90087"/>
                  <a:gd name="connsiteX4" fmla="*/ 176386 w 176398"/>
                  <a:gd name="connsiteY4" fmla="*/ 82163 h 90087"/>
                  <a:gd name="connsiteX5" fmla="*/ 176386 w 176398"/>
                  <a:gd name="connsiteY5" fmla="*/ 8669 h 90087"/>
                  <a:gd name="connsiteX6" fmla="*/ 167529 w 176398"/>
                  <a:gd name="connsiteY6" fmla="*/ 0 h 90087"/>
                  <a:gd name="connsiteX7" fmla="*/ 9422 w 176398"/>
                  <a:gd name="connsiteY7" fmla="*/ 0 h 90087"/>
                  <a:gd name="connsiteX8" fmla="*/ 188 w 176398"/>
                  <a:gd name="connsiteY8" fmla="*/ 9611 h 90087"/>
                  <a:gd name="connsiteX9" fmla="*/ 0 w 176398"/>
                  <a:gd name="connsiteY9" fmla="*/ 81032 h 9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98" h="90087">
                    <a:moveTo>
                      <a:pt x="0" y="81032"/>
                    </a:moveTo>
                    <a:cubicBezTo>
                      <a:pt x="0" y="87816"/>
                      <a:pt x="1696" y="90266"/>
                      <a:pt x="9045" y="90078"/>
                    </a:cubicBezTo>
                    <a:cubicBezTo>
                      <a:pt x="35428" y="89701"/>
                      <a:pt x="61811" y="89889"/>
                      <a:pt x="88193" y="89889"/>
                    </a:cubicBezTo>
                    <a:cubicBezTo>
                      <a:pt x="114953" y="89889"/>
                      <a:pt x="141524" y="89701"/>
                      <a:pt x="168283" y="90078"/>
                    </a:cubicBezTo>
                    <a:cubicBezTo>
                      <a:pt x="174690" y="90078"/>
                      <a:pt x="176575" y="88193"/>
                      <a:pt x="176386" y="82163"/>
                    </a:cubicBezTo>
                    <a:cubicBezTo>
                      <a:pt x="176198" y="57665"/>
                      <a:pt x="176198" y="33167"/>
                      <a:pt x="176386" y="8669"/>
                    </a:cubicBezTo>
                    <a:cubicBezTo>
                      <a:pt x="176386" y="2073"/>
                      <a:pt x="173936" y="0"/>
                      <a:pt x="167529" y="0"/>
                    </a:cubicBezTo>
                    <a:cubicBezTo>
                      <a:pt x="114764" y="189"/>
                      <a:pt x="62187" y="189"/>
                      <a:pt x="9422" y="0"/>
                    </a:cubicBezTo>
                    <a:cubicBezTo>
                      <a:pt x="2261" y="0"/>
                      <a:pt x="188" y="2827"/>
                      <a:pt x="188" y="9611"/>
                    </a:cubicBezTo>
                    <a:cubicBezTo>
                      <a:pt x="377" y="33355"/>
                      <a:pt x="377" y="57100"/>
                      <a:pt x="0" y="81032"/>
                    </a:cubicBezTo>
                    <a:close/>
                  </a:path>
                </a:pathLst>
              </a:custGeom>
              <a:noFill/>
              <a:ln w="12700" cap="rnd">
                <a:solidFill>
                  <a:schemeClr val="bg1"/>
                </a:solidFill>
                <a:prstDash val="solid"/>
                <a:round/>
              </a:ln>
            </p:spPr>
            <p:txBody>
              <a:bodyPr rtlCol="0" anchor="ctr"/>
              <a:lstStyle/>
              <a:p>
                <a:endParaRPr lang="en-IN"/>
              </a:p>
            </p:txBody>
          </p:sp>
          <p:sp>
            <p:nvSpPr>
              <p:cNvPr id="338" name="Freeform: Shape 337">
                <a:extLst>
                  <a:ext uri="{FF2B5EF4-FFF2-40B4-BE49-F238E27FC236}">
                    <a16:creationId xmlns:a16="http://schemas.microsoft.com/office/drawing/2014/main" id="{FE4568F6-C84A-454E-BAB5-C1B47D048D2F}"/>
                  </a:ext>
                </a:extLst>
              </p:cNvPr>
              <p:cNvSpPr/>
              <p:nvPr/>
            </p:nvSpPr>
            <p:spPr>
              <a:xfrm>
                <a:off x="10028209" y="3467688"/>
                <a:ext cx="1142367" cy="1141093"/>
              </a:xfrm>
              <a:custGeom>
                <a:avLst/>
                <a:gdLst>
                  <a:gd name="connsiteX0" fmla="*/ 3 w 1142367"/>
                  <a:gd name="connsiteY0" fmla="*/ 228021 h 1141093"/>
                  <a:gd name="connsiteX1" fmla="*/ 24878 w 1142367"/>
                  <a:gd name="connsiteY1" fmla="*/ 253273 h 1141093"/>
                  <a:gd name="connsiteX2" fmla="*/ 58798 w 1142367"/>
                  <a:gd name="connsiteY2" fmla="*/ 253273 h 1141093"/>
                  <a:gd name="connsiteX3" fmla="*/ 74816 w 1142367"/>
                  <a:gd name="connsiteY3" fmla="*/ 268914 h 1141093"/>
                  <a:gd name="connsiteX4" fmla="*/ 74816 w 1142367"/>
                  <a:gd name="connsiteY4" fmla="*/ 1084700 h 1141093"/>
                  <a:gd name="connsiteX5" fmla="*/ 74816 w 1142367"/>
                  <a:gd name="connsiteY5" fmla="*/ 1091296 h 1141093"/>
                  <a:gd name="connsiteX6" fmla="*/ 66524 w 1142367"/>
                  <a:gd name="connsiteY6" fmla="*/ 1099399 h 1141093"/>
                  <a:gd name="connsiteX7" fmla="*/ 26008 w 1142367"/>
                  <a:gd name="connsiteY7" fmla="*/ 1099211 h 1141093"/>
                  <a:gd name="connsiteX8" fmla="*/ 3 w 1142367"/>
                  <a:gd name="connsiteY8" fmla="*/ 1120505 h 1141093"/>
                  <a:gd name="connsiteX9" fmla="*/ 26197 w 1142367"/>
                  <a:gd name="connsiteY9" fmla="*/ 1141046 h 1141093"/>
                  <a:gd name="connsiteX10" fmla="*/ 31850 w 1142367"/>
                  <a:gd name="connsiteY10" fmla="*/ 1141046 h 1141093"/>
                  <a:gd name="connsiteX11" fmla="*/ 570808 w 1142367"/>
                  <a:gd name="connsiteY11" fmla="*/ 1141046 h 1141093"/>
                  <a:gd name="connsiteX12" fmla="*/ 1112593 w 1142367"/>
                  <a:gd name="connsiteY12" fmla="*/ 1141046 h 1141093"/>
                  <a:gd name="connsiteX13" fmla="*/ 1123900 w 1142367"/>
                  <a:gd name="connsiteY13" fmla="*/ 1140858 h 1141093"/>
                  <a:gd name="connsiteX14" fmla="*/ 1141237 w 1142367"/>
                  <a:gd name="connsiteY14" fmla="*/ 1125782 h 1141093"/>
                  <a:gd name="connsiteX15" fmla="*/ 1135018 w 1142367"/>
                  <a:gd name="connsiteY15" fmla="*/ 1105430 h 1141093"/>
                  <a:gd name="connsiteX16" fmla="*/ 1116739 w 1142367"/>
                  <a:gd name="connsiteY16" fmla="*/ 1099399 h 1141093"/>
                  <a:gd name="connsiteX17" fmla="*/ 1028169 w 1142367"/>
                  <a:gd name="connsiteY17" fmla="*/ 1099588 h 1141093"/>
                  <a:gd name="connsiteX18" fmla="*/ 1017804 w 1142367"/>
                  <a:gd name="connsiteY18" fmla="*/ 1089788 h 1141093"/>
                  <a:gd name="connsiteX19" fmla="*/ 1017993 w 1142367"/>
                  <a:gd name="connsiteY19" fmla="*/ 1032312 h 1141093"/>
                  <a:gd name="connsiteX20" fmla="*/ 1041172 w 1142367"/>
                  <a:gd name="connsiteY20" fmla="*/ 1009510 h 1141093"/>
                  <a:gd name="connsiteX21" fmla="*/ 1067554 w 1142367"/>
                  <a:gd name="connsiteY21" fmla="*/ 983128 h 1141093"/>
                  <a:gd name="connsiteX22" fmla="*/ 1067554 w 1142367"/>
                  <a:gd name="connsiteY22" fmla="*/ 565718 h 1141093"/>
                  <a:gd name="connsiteX23" fmla="*/ 1067554 w 1142367"/>
                  <a:gd name="connsiteY23" fmla="*/ 267971 h 1141093"/>
                  <a:gd name="connsiteX24" fmla="*/ 1082630 w 1142367"/>
                  <a:gd name="connsiteY24" fmla="*/ 253273 h 1141093"/>
                  <a:gd name="connsiteX25" fmla="*/ 1116550 w 1142367"/>
                  <a:gd name="connsiteY25" fmla="*/ 253273 h 1141093"/>
                  <a:gd name="connsiteX26" fmla="*/ 1142368 w 1142367"/>
                  <a:gd name="connsiteY26" fmla="*/ 227079 h 1141093"/>
                  <a:gd name="connsiteX27" fmla="*/ 1142368 w 1142367"/>
                  <a:gd name="connsiteY27" fmla="*/ 134740 h 1141093"/>
                  <a:gd name="connsiteX28" fmla="*/ 1112970 w 1142367"/>
                  <a:gd name="connsiteY28" fmla="*/ 105530 h 1141093"/>
                  <a:gd name="connsiteX29" fmla="*/ 745498 w 1142367"/>
                  <a:gd name="connsiteY29" fmla="*/ 105530 h 1141093"/>
                  <a:gd name="connsiteX30" fmla="*/ 606990 w 1142367"/>
                  <a:gd name="connsiteY30" fmla="*/ 105530 h 1141093"/>
                  <a:gd name="connsiteX31" fmla="*/ 594176 w 1142367"/>
                  <a:gd name="connsiteY31" fmla="*/ 92339 h 1141093"/>
                  <a:gd name="connsiteX32" fmla="*/ 594176 w 1142367"/>
                  <a:gd name="connsiteY32" fmla="*/ 29209 h 1141093"/>
                  <a:gd name="connsiteX33" fmla="*/ 565343 w 1142367"/>
                  <a:gd name="connsiteY33" fmla="*/ 0 h 1141093"/>
                  <a:gd name="connsiteX34" fmla="*/ 228023 w 1142367"/>
                  <a:gd name="connsiteY34" fmla="*/ 0 h 1141093"/>
                  <a:gd name="connsiteX35" fmla="*/ 199945 w 1142367"/>
                  <a:gd name="connsiteY35" fmla="*/ 27702 h 1141093"/>
                  <a:gd name="connsiteX36" fmla="*/ 200133 w 1142367"/>
                  <a:gd name="connsiteY36" fmla="*/ 93658 h 1141093"/>
                  <a:gd name="connsiteX37" fmla="*/ 188261 w 1142367"/>
                  <a:gd name="connsiteY37" fmla="*/ 105719 h 1141093"/>
                  <a:gd name="connsiteX38" fmla="*/ 25631 w 1142367"/>
                  <a:gd name="connsiteY38" fmla="*/ 105530 h 1141093"/>
                  <a:gd name="connsiteX39" fmla="*/ 3 w 1142367"/>
                  <a:gd name="connsiteY39" fmla="*/ 130971 h 1141093"/>
                  <a:gd name="connsiteX40" fmla="*/ 3 w 1142367"/>
                  <a:gd name="connsiteY40" fmla="*/ 228021 h 114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42367" h="1141093">
                    <a:moveTo>
                      <a:pt x="3" y="228021"/>
                    </a:moveTo>
                    <a:cubicBezTo>
                      <a:pt x="3" y="244416"/>
                      <a:pt x="8483" y="252896"/>
                      <a:pt x="24878" y="253273"/>
                    </a:cubicBezTo>
                    <a:cubicBezTo>
                      <a:pt x="36184" y="253461"/>
                      <a:pt x="47491" y="253273"/>
                      <a:pt x="58798" y="253273"/>
                    </a:cubicBezTo>
                    <a:cubicBezTo>
                      <a:pt x="74816" y="253273"/>
                      <a:pt x="74816" y="253273"/>
                      <a:pt x="74816" y="268914"/>
                    </a:cubicBezTo>
                    <a:cubicBezTo>
                      <a:pt x="74816" y="540843"/>
                      <a:pt x="74816" y="812771"/>
                      <a:pt x="74816" y="1084700"/>
                    </a:cubicBezTo>
                    <a:cubicBezTo>
                      <a:pt x="74816" y="1086962"/>
                      <a:pt x="74627" y="1089035"/>
                      <a:pt x="74816" y="1091296"/>
                    </a:cubicBezTo>
                    <a:cubicBezTo>
                      <a:pt x="75193" y="1097326"/>
                      <a:pt x="72931" y="1099588"/>
                      <a:pt x="66524" y="1099399"/>
                    </a:cubicBezTo>
                    <a:cubicBezTo>
                      <a:pt x="52956" y="1098834"/>
                      <a:pt x="39576" y="1098834"/>
                      <a:pt x="26008" y="1099211"/>
                    </a:cubicBezTo>
                    <a:cubicBezTo>
                      <a:pt x="10179" y="1099588"/>
                      <a:pt x="-186" y="1108256"/>
                      <a:pt x="3" y="1120505"/>
                    </a:cubicBezTo>
                    <a:cubicBezTo>
                      <a:pt x="191" y="1133131"/>
                      <a:pt x="9990" y="1140858"/>
                      <a:pt x="26197" y="1141046"/>
                    </a:cubicBezTo>
                    <a:cubicBezTo>
                      <a:pt x="28081" y="1141046"/>
                      <a:pt x="29966" y="1141046"/>
                      <a:pt x="31850" y="1141046"/>
                    </a:cubicBezTo>
                    <a:cubicBezTo>
                      <a:pt x="211440" y="1141046"/>
                      <a:pt x="391030" y="1141046"/>
                      <a:pt x="570808" y="1141046"/>
                    </a:cubicBezTo>
                    <a:cubicBezTo>
                      <a:pt x="751340" y="1141046"/>
                      <a:pt x="931872" y="1141046"/>
                      <a:pt x="1112593" y="1141046"/>
                    </a:cubicBezTo>
                    <a:cubicBezTo>
                      <a:pt x="1116362" y="1141046"/>
                      <a:pt x="1120131" y="1141234"/>
                      <a:pt x="1123900" y="1140858"/>
                    </a:cubicBezTo>
                    <a:cubicBezTo>
                      <a:pt x="1132945" y="1139727"/>
                      <a:pt x="1138599" y="1134262"/>
                      <a:pt x="1141237" y="1125782"/>
                    </a:cubicBezTo>
                    <a:cubicBezTo>
                      <a:pt x="1143687" y="1117679"/>
                      <a:pt x="1140860" y="1111083"/>
                      <a:pt x="1135018" y="1105430"/>
                    </a:cubicBezTo>
                    <a:cubicBezTo>
                      <a:pt x="1129930" y="1100530"/>
                      <a:pt x="1123334" y="1099399"/>
                      <a:pt x="1116739" y="1099399"/>
                    </a:cubicBezTo>
                    <a:cubicBezTo>
                      <a:pt x="1087153" y="1099211"/>
                      <a:pt x="1057755" y="1099022"/>
                      <a:pt x="1028169" y="1099588"/>
                    </a:cubicBezTo>
                    <a:cubicBezTo>
                      <a:pt x="1019877" y="1099776"/>
                      <a:pt x="1017616" y="1097515"/>
                      <a:pt x="1017804" y="1089788"/>
                    </a:cubicBezTo>
                    <a:cubicBezTo>
                      <a:pt x="1018181" y="1070567"/>
                      <a:pt x="1017804" y="1051534"/>
                      <a:pt x="1017993" y="1032312"/>
                    </a:cubicBezTo>
                    <a:cubicBezTo>
                      <a:pt x="1018181" y="1005930"/>
                      <a:pt x="1014789" y="1009510"/>
                      <a:pt x="1041172" y="1009510"/>
                    </a:cubicBezTo>
                    <a:cubicBezTo>
                      <a:pt x="1061336" y="1009510"/>
                      <a:pt x="1067554" y="1003480"/>
                      <a:pt x="1067554" y="983128"/>
                    </a:cubicBezTo>
                    <a:cubicBezTo>
                      <a:pt x="1067554" y="844054"/>
                      <a:pt x="1067554" y="704980"/>
                      <a:pt x="1067554" y="565718"/>
                    </a:cubicBezTo>
                    <a:cubicBezTo>
                      <a:pt x="1067554" y="466406"/>
                      <a:pt x="1067554" y="367283"/>
                      <a:pt x="1067554" y="267971"/>
                    </a:cubicBezTo>
                    <a:cubicBezTo>
                      <a:pt x="1067554" y="253273"/>
                      <a:pt x="1067554" y="253273"/>
                      <a:pt x="1082630" y="253273"/>
                    </a:cubicBezTo>
                    <a:cubicBezTo>
                      <a:pt x="1093937" y="253273"/>
                      <a:pt x="1105244" y="253273"/>
                      <a:pt x="1116550" y="253273"/>
                    </a:cubicBezTo>
                    <a:cubicBezTo>
                      <a:pt x="1134264" y="253084"/>
                      <a:pt x="1142368" y="244793"/>
                      <a:pt x="1142368" y="227079"/>
                    </a:cubicBezTo>
                    <a:cubicBezTo>
                      <a:pt x="1142368" y="196362"/>
                      <a:pt x="1142368" y="165456"/>
                      <a:pt x="1142368" y="134740"/>
                    </a:cubicBezTo>
                    <a:cubicBezTo>
                      <a:pt x="1142368" y="112691"/>
                      <a:pt x="1135207" y="105530"/>
                      <a:pt x="1112970" y="105530"/>
                    </a:cubicBezTo>
                    <a:cubicBezTo>
                      <a:pt x="990479" y="105530"/>
                      <a:pt x="867989" y="105530"/>
                      <a:pt x="745498" y="105530"/>
                    </a:cubicBezTo>
                    <a:cubicBezTo>
                      <a:pt x="699329" y="105530"/>
                      <a:pt x="653160" y="105530"/>
                      <a:pt x="606990" y="105530"/>
                    </a:cubicBezTo>
                    <a:cubicBezTo>
                      <a:pt x="594176" y="105530"/>
                      <a:pt x="594176" y="105530"/>
                      <a:pt x="594176" y="92339"/>
                    </a:cubicBezTo>
                    <a:cubicBezTo>
                      <a:pt x="594176" y="71233"/>
                      <a:pt x="594176" y="50315"/>
                      <a:pt x="594176" y="29209"/>
                    </a:cubicBezTo>
                    <a:cubicBezTo>
                      <a:pt x="594176" y="6219"/>
                      <a:pt x="587957" y="0"/>
                      <a:pt x="565343" y="0"/>
                    </a:cubicBezTo>
                    <a:cubicBezTo>
                      <a:pt x="452840" y="0"/>
                      <a:pt x="340526" y="0"/>
                      <a:pt x="228023" y="0"/>
                    </a:cubicBezTo>
                    <a:cubicBezTo>
                      <a:pt x="207483" y="0"/>
                      <a:pt x="200133" y="6973"/>
                      <a:pt x="199945" y="27702"/>
                    </a:cubicBezTo>
                    <a:cubicBezTo>
                      <a:pt x="199756" y="49750"/>
                      <a:pt x="199379" y="71610"/>
                      <a:pt x="200133" y="93658"/>
                    </a:cubicBezTo>
                    <a:cubicBezTo>
                      <a:pt x="200510" y="103269"/>
                      <a:pt x="197872" y="105907"/>
                      <a:pt x="188261" y="105719"/>
                    </a:cubicBezTo>
                    <a:cubicBezTo>
                      <a:pt x="134365" y="105342"/>
                      <a:pt x="79904" y="105530"/>
                      <a:pt x="25631" y="105530"/>
                    </a:cubicBezTo>
                    <a:cubicBezTo>
                      <a:pt x="8671" y="105530"/>
                      <a:pt x="191" y="114010"/>
                      <a:pt x="3" y="130971"/>
                    </a:cubicBezTo>
                    <a:cubicBezTo>
                      <a:pt x="3" y="163383"/>
                      <a:pt x="3" y="195796"/>
                      <a:pt x="3" y="228021"/>
                    </a:cubicBezTo>
                    <a:close/>
                  </a:path>
                </a:pathLst>
              </a:custGeom>
              <a:noFill/>
              <a:ln w="12700" cap="rnd">
                <a:solidFill>
                  <a:schemeClr val="bg1"/>
                </a:solidFill>
                <a:prstDash val="solid"/>
                <a:round/>
              </a:ln>
            </p:spPr>
            <p:txBody>
              <a:bodyPr rtlCol="0" anchor="ctr"/>
              <a:lstStyle/>
              <a:p>
                <a:endParaRPr lang="en-IN" dirty="0"/>
              </a:p>
            </p:txBody>
          </p:sp>
          <p:sp>
            <p:nvSpPr>
              <p:cNvPr id="339" name="Freeform: Shape 338">
                <a:extLst>
                  <a:ext uri="{FF2B5EF4-FFF2-40B4-BE49-F238E27FC236}">
                    <a16:creationId xmlns:a16="http://schemas.microsoft.com/office/drawing/2014/main" id="{44F61211-CE42-4519-8745-11C4FB11135A}"/>
                  </a:ext>
                </a:extLst>
              </p:cNvPr>
              <p:cNvSpPr/>
              <p:nvPr/>
            </p:nvSpPr>
            <p:spPr>
              <a:xfrm>
                <a:off x="10503287" y="4269331"/>
                <a:ext cx="88193" cy="71243"/>
              </a:xfrm>
              <a:custGeom>
                <a:avLst/>
                <a:gdLst>
                  <a:gd name="connsiteX0" fmla="*/ 0 w 88193"/>
                  <a:gd name="connsiteY0" fmla="*/ 8302 h 71243"/>
                  <a:gd name="connsiteX1" fmla="*/ 0 w 88193"/>
                  <a:gd name="connsiteY1" fmla="*/ 62763 h 71243"/>
                  <a:gd name="connsiteX2" fmla="*/ 8480 w 88193"/>
                  <a:gd name="connsiteY2" fmla="*/ 71243 h 71243"/>
                  <a:gd name="connsiteX3" fmla="*/ 79901 w 88193"/>
                  <a:gd name="connsiteY3" fmla="*/ 71243 h 71243"/>
                  <a:gd name="connsiteX4" fmla="*/ 88193 w 88193"/>
                  <a:gd name="connsiteY4" fmla="*/ 62763 h 71243"/>
                  <a:gd name="connsiteX5" fmla="*/ 88193 w 88193"/>
                  <a:gd name="connsiteY5" fmla="*/ 8302 h 71243"/>
                  <a:gd name="connsiteX6" fmla="*/ 79901 w 88193"/>
                  <a:gd name="connsiteY6" fmla="*/ 10 h 71243"/>
                  <a:gd name="connsiteX7" fmla="*/ 44285 w 88193"/>
                  <a:gd name="connsiteY7" fmla="*/ 10 h 71243"/>
                  <a:gd name="connsiteX8" fmla="*/ 8669 w 88193"/>
                  <a:gd name="connsiteY8" fmla="*/ 10 h 71243"/>
                  <a:gd name="connsiteX9" fmla="*/ 0 w 88193"/>
                  <a:gd name="connsiteY9" fmla="*/ 8302 h 7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193" h="71243">
                    <a:moveTo>
                      <a:pt x="0" y="8302"/>
                    </a:moveTo>
                    <a:cubicBezTo>
                      <a:pt x="188" y="26393"/>
                      <a:pt x="188" y="44672"/>
                      <a:pt x="0" y="62763"/>
                    </a:cubicBezTo>
                    <a:cubicBezTo>
                      <a:pt x="0" y="68793"/>
                      <a:pt x="2450" y="71243"/>
                      <a:pt x="8480" y="71243"/>
                    </a:cubicBezTo>
                    <a:cubicBezTo>
                      <a:pt x="32224" y="71055"/>
                      <a:pt x="56157" y="71055"/>
                      <a:pt x="79901" y="71243"/>
                    </a:cubicBezTo>
                    <a:cubicBezTo>
                      <a:pt x="85932" y="71243"/>
                      <a:pt x="88193" y="68793"/>
                      <a:pt x="88193" y="62763"/>
                    </a:cubicBezTo>
                    <a:cubicBezTo>
                      <a:pt x="88005" y="44672"/>
                      <a:pt x="88005" y="26393"/>
                      <a:pt x="88193" y="8302"/>
                    </a:cubicBezTo>
                    <a:cubicBezTo>
                      <a:pt x="88193" y="2271"/>
                      <a:pt x="85932" y="-178"/>
                      <a:pt x="79901" y="10"/>
                    </a:cubicBezTo>
                    <a:cubicBezTo>
                      <a:pt x="68029" y="199"/>
                      <a:pt x="56157" y="10"/>
                      <a:pt x="44285" y="10"/>
                    </a:cubicBezTo>
                    <a:cubicBezTo>
                      <a:pt x="32413" y="10"/>
                      <a:pt x="20541" y="199"/>
                      <a:pt x="8669" y="10"/>
                    </a:cubicBezTo>
                    <a:cubicBezTo>
                      <a:pt x="2450" y="10"/>
                      <a:pt x="0" y="2460"/>
                      <a:pt x="0" y="8302"/>
                    </a:cubicBezTo>
                    <a:close/>
                  </a:path>
                </a:pathLst>
              </a:custGeom>
              <a:noFill/>
              <a:ln w="12700" cap="rnd">
                <a:solidFill>
                  <a:schemeClr val="bg1"/>
                </a:solidFill>
                <a:prstDash val="solid"/>
                <a:round/>
              </a:ln>
            </p:spPr>
            <p:txBody>
              <a:bodyPr rtlCol="0" anchor="ctr"/>
              <a:lstStyle/>
              <a:p>
                <a:endParaRPr lang="en-IN"/>
              </a:p>
            </p:txBody>
          </p:sp>
          <p:sp>
            <p:nvSpPr>
              <p:cNvPr id="340" name="Freeform: Shape 339">
                <a:extLst>
                  <a:ext uri="{FF2B5EF4-FFF2-40B4-BE49-F238E27FC236}">
                    <a16:creationId xmlns:a16="http://schemas.microsoft.com/office/drawing/2014/main" id="{2A973B24-5BE8-48CE-8DE4-745C8C4A7C5C}"/>
                  </a:ext>
                </a:extLst>
              </p:cNvPr>
              <p:cNvSpPr/>
              <p:nvPr/>
            </p:nvSpPr>
            <p:spPr>
              <a:xfrm>
                <a:off x="10503088" y="4042828"/>
                <a:ext cx="88211" cy="71245"/>
              </a:xfrm>
              <a:custGeom>
                <a:avLst/>
                <a:gdLst>
                  <a:gd name="connsiteX0" fmla="*/ 198 w 88211"/>
                  <a:gd name="connsiteY0" fmla="*/ 62187 h 71245"/>
                  <a:gd name="connsiteX1" fmla="*/ 9809 w 88211"/>
                  <a:gd name="connsiteY1" fmla="*/ 71233 h 71245"/>
                  <a:gd name="connsiteX2" fmla="*/ 44483 w 88211"/>
                  <a:gd name="connsiteY2" fmla="*/ 71233 h 71245"/>
                  <a:gd name="connsiteX3" fmla="*/ 79158 w 88211"/>
                  <a:gd name="connsiteY3" fmla="*/ 71233 h 71245"/>
                  <a:gd name="connsiteX4" fmla="*/ 88203 w 88211"/>
                  <a:gd name="connsiteY4" fmla="*/ 62753 h 71245"/>
                  <a:gd name="connsiteX5" fmla="*/ 88203 w 88211"/>
                  <a:gd name="connsiteY5" fmla="*/ 8292 h 71245"/>
                  <a:gd name="connsiteX6" fmla="*/ 79723 w 88211"/>
                  <a:gd name="connsiteY6" fmla="*/ 0 h 71245"/>
                  <a:gd name="connsiteX7" fmla="*/ 9244 w 88211"/>
                  <a:gd name="connsiteY7" fmla="*/ 0 h 71245"/>
                  <a:gd name="connsiteX8" fmla="*/ 10 w 88211"/>
                  <a:gd name="connsiteY8" fmla="*/ 9611 h 71245"/>
                  <a:gd name="connsiteX9" fmla="*/ 198 w 88211"/>
                  <a:gd name="connsiteY9" fmla="*/ 62187 h 7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11" h="71245">
                    <a:moveTo>
                      <a:pt x="198" y="62187"/>
                    </a:moveTo>
                    <a:cubicBezTo>
                      <a:pt x="10" y="69348"/>
                      <a:pt x="3214" y="71421"/>
                      <a:pt x="9809" y="71233"/>
                    </a:cubicBezTo>
                    <a:cubicBezTo>
                      <a:pt x="21304" y="70856"/>
                      <a:pt x="32988" y="71233"/>
                      <a:pt x="44483" y="71233"/>
                    </a:cubicBezTo>
                    <a:cubicBezTo>
                      <a:pt x="55979" y="71233"/>
                      <a:pt x="67662" y="71044"/>
                      <a:pt x="79158" y="71233"/>
                    </a:cubicBezTo>
                    <a:cubicBezTo>
                      <a:pt x="85376" y="71421"/>
                      <a:pt x="88392" y="69537"/>
                      <a:pt x="88203" y="62753"/>
                    </a:cubicBezTo>
                    <a:cubicBezTo>
                      <a:pt x="87826" y="44662"/>
                      <a:pt x="88015" y="26383"/>
                      <a:pt x="88203" y="8292"/>
                    </a:cubicBezTo>
                    <a:cubicBezTo>
                      <a:pt x="88203" y="2073"/>
                      <a:pt x="85565" y="0"/>
                      <a:pt x="79723" y="0"/>
                    </a:cubicBezTo>
                    <a:cubicBezTo>
                      <a:pt x="56167" y="188"/>
                      <a:pt x="32800" y="188"/>
                      <a:pt x="9244" y="0"/>
                    </a:cubicBezTo>
                    <a:cubicBezTo>
                      <a:pt x="2271" y="0"/>
                      <a:pt x="-178" y="3015"/>
                      <a:pt x="10" y="9611"/>
                    </a:cubicBezTo>
                    <a:cubicBezTo>
                      <a:pt x="387" y="27136"/>
                      <a:pt x="575" y="44662"/>
                      <a:pt x="198" y="62187"/>
                    </a:cubicBezTo>
                    <a:close/>
                  </a:path>
                </a:pathLst>
              </a:custGeom>
              <a:noFill/>
              <a:ln w="12700" cap="rnd">
                <a:solidFill>
                  <a:schemeClr val="bg1"/>
                </a:solidFill>
                <a:prstDash val="solid"/>
                <a:round/>
              </a:ln>
            </p:spPr>
            <p:txBody>
              <a:bodyPr rtlCol="0" anchor="ctr"/>
              <a:lstStyle/>
              <a:p>
                <a:endParaRPr lang="en-IN"/>
              </a:p>
            </p:txBody>
          </p:sp>
          <p:sp>
            <p:nvSpPr>
              <p:cNvPr id="341" name="Freeform: Shape 340">
                <a:extLst>
                  <a:ext uri="{FF2B5EF4-FFF2-40B4-BE49-F238E27FC236}">
                    <a16:creationId xmlns:a16="http://schemas.microsoft.com/office/drawing/2014/main" id="{E58D39BC-F2F2-4C2A-890A-49D17A3DCB20}"/>
                  </a:ext>
                </a:extLst>
              </p:cNvPr>
              <p:cNvSpPr/>
              <p:nvPr/>
            </p:nvSpPr>
            <p:spPr>
              <a:xfrm>
                <a:off x="10260558" y="4042828"/>
                <a:ext cx="88021" cy="71244"/>
              </a:xfrm>
              <a:custGeom>
                <a:avLst/>
                <a:gdLst>
                  <a:gd name="connsiteX0" fmla="*/ 88014 w 88021"/>
                  <a:gd name="connsiteY0" fmla="*/ 62753 h 71244"/>
                  <a:gd name="connsiteX1" fmla="*/ 88014 w 88021"/>
                  <a:gd name="connsiteY1" fmla="*/ 9045 h 71244"/>
                  <a:gd name="connsiteX2" fmla="*/ 79157 w 88021"/>
                  <a:gd name="connsiteY2" fmla="*/ 0 h 71244"/>
                  <a:gd name="connsiteX3" fmla="*/ 8489 w 88021"/>
                  <a:gd name="connsiteY3" fmla="*/ 0 h 71244"/>
                  <a:gd name="connsiteX4" fmla="*/ 9 w 88021"/>
                  <a:gd name="connsiteY4" fmla="*/ 8292 h 71244"/>
                  <a:gd name="connsiteX5" fmla="*/ 9 w 88021"/>
                  <a:gd name="connsiteY5" fmla="*/ 62941 h 71244"/>
                  <a:gd name="connsiteX6" fmla="*/ 8300 w 88021"/>
                  <a:gd name="connsiteY6" fmla="*/ 71233 h 71244"/>
                  <a:gd name="connsiteX7" fmla="*/ 43163 w 88021"/>
                  <a:gd name="connsiteY7" fmla="*/ 71233 h 71244"/>
                  <a:gd name="connsiteX8" fmla="*/ 78968 w 88021"/>
                  <a:gd name="connsiteY8" fmla="*/ 71233 h 71244"/>
                  <a:gd name="connsiteX9" fmla="*/ 88014 w 88021"/>
                  <a:gd name="connsiteY9" fmla="*/ 62753 h 7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021" h="71244">
                    <a:moveTo>
                      <a:pt x="88014" y="62753"/>
                    </a:moveTo>
                    <a:cubicBezTo>
                      <a:pt x="87825" y="44850"/>
                      <a:pt x="87825" y="26948"/>
                      <a:pt x="88014" y="9045"/>
                    </a:cubicBezTo>
                    <a:cubicBezTo>
                      <a:pt x="88014" y="2638"/>
                      <a:pt x="85752" y="0"/>
                      <a:pt x="79157" y="0"/>
                    </a:cubicBezTo>
                    <a:cubicBezTo>
                      <a:pt x="55601" y="188"/>
                      <a:pt x="32045" y="188"/>
                      <a:pt x="8489" y="0"/>
                    </a:cubicBezTo>
                    <a:cubicBezTo>
                      <a:pt x="2647" y="0"/>
                      <a:pt x="-180" y="2073"/>
                      <a:pt x="9" y="8292"/>
                    </a:cubicBezTo>
                    <a:cubicBezTo>
                      <a:pt x="197" y="26571"/>
                      <a:pt x="197" y="44662"/>
                      <a:pt x="9" y="62941"/>
                    </a:cubicBezTo>
                    <a:cubicBezTo>
                      <a:pt x="9" y="68972"/>
                      <a:pt x="2270" y="71421"/>
                      <a:pt x="8300" y="71233"/>
                    </a:cubicBezTo>
                    <a:cubicBezTo>
                      <a:pt x="19984" y="71044"/>
                      <a:pt x="31479" y="71233"/>
                      <a:pt x="43163" y="71233"/>
                    </a:cubicBezTo>
                    <a:cubicBezTo>
                      <a:pt x="55035" y="71233"/>
                      <a:pt x="67096" y="71044"/>
                      <a:pt x="78968" y="71233"/>
                    </a:cubicBezTo>
                    <a:cubicBezTo>
                      <a:pt x="85187" y="71421"/>
                      <a:pt x="88202" y="69348"/>
                      <a:pt x="88014" y="62753"/>
                    </a:cubicBezTo>
                    <a:close/>
                  </a:path>
                </a:pathLst>
              </a:custGeom>
              <a:noFill/>
              <a:ln w="12700" cap="rnd">
                <a:solidFill>
                  <a:schemeClr val="bg1"/>
                </a:solidFill>
                <a:prstDash val="solid"/>
                <a:round/>
              </a:ln>
            </p:spPr>
            <p:txBody>
              <a:bodyPr rtlCol="0" anchor="ctr"/>
              <a:lstStyle/>
              <a:p>
                <a:endParaRPr lang="en-IN"/>
              </a:p>
            </p:txBody>
          </p:sp>
          <p:sp>
            <p:nvSpPr>
              <p:cNvPr id="342" name="Freeform: Shape 341">
                <a:extLst>
                  <a:ext uri="{FF2B5EF4-FFF2-40B4-BE49-F238E27FC236}">
                    <a16:creationId xmlns:a16="http://schemas.microsoft.com/office/drawing/2014/main" id="{865079B1-1F7A-4025-91AF-49B4B315FBEE}"/>
                  </a:ext>
                </a:extLst>
              </p:cNvPr>
              <p:cNvSpPr/>
              <p:nvPr/>
            </p:nvSpPr>
            <p:spPr>
              <a:xfrm>
                <a:off x="10260556" y="4269529"/>
                <a:ext cx="88015" cy="71622"/>
              </a:xfrm>
              <a:custGeom>
                <a:avLst/>
                <a:gdLst>
                  <a:gd name="connsiteX0" fmla="*/ 11 w 88015"/>
                  <a:gd name="connsiteY0" fmla="*/ 62376 h 71622"/>
                  <a:gd name="connsiteX1" fmla="*/ 9056 w 88015"/>
                  <a:gd name="connsiteY1" fmla="*/ 71233 h 71622"/>
                  <a:gd name="connsiteX2" fmla="*/ 44861 w 88015"/>
                  <a:gd name="connsiteY2" fmla="*/ 71233 h 71622"/>
                  <a:gd name="connsiteX3" fmla="*/ 44861 w 88015"/>
                  <a:gd name="connsiteY3" fmla="*/ 71421 h 71622"/>
                  <a:gd name="connsiteX4" fmla="*/ 80666 w 88015"/>
                  <a:gd name="connsiteY4" fmla="*/ 71610 h 71622"/>
                  <a:gd name="connsiteX5" fmla="*/ 88016 w 88015"/>
                  <a:gd name="connsiteY5" fmla="*/ 64637 h 71622"/>
                  <a:gd name="connsiteX6" fmla="*/ 88016 w 88015"/>
                  <a:gd name="connsiteY6" fmla="*/ 8103 h 71622"/>
                  <a:gd name="connsiteX7" fmla="*/ 80289 w 88015"/>
                  <a:gd name="connsiteY7" fmla="*/ 0 h 71622"/>
                  <a:gd name="connsiteX8" fmla="*/ 7737 w 88015"/>
                  <a:gd name="connsiteY8" fmla="*/ 0 h 71622"/>
                  <a:gd name="connsiteX9" fmla="*/ 11 w 88015"/>
                  <a:gd name="connsiteY9" fmla="*/ 7915 h 71622"/>
                  <a:gd name="connsiteX10" fmla="*/ 11 w 88015"/>
                  <a:gd name="connsiteY10" fmla="*/ 62376 h 7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5" h="71622">
                    <a:moveTo>
                      <a:pt x="11" y="62376"/>
                    </a:moveTo>
                    <a:cubicBezTo>
                      <a:pt x="11" y="68972"/>
                      <a:pt x="2649" y="71233"/>
                      <a:pt x="9056" y="71233"/>
                    </a:cubicBezTo>
                    <a:cubicBezTo>
                      <a:pt x="20928" y="71045"/>
                      <a:pt x="32989" y="71233"/>
                      <a:pt x="44861" y="71233"/>
                    </a:cubicBezTo>
                    <a:cubicBezTo>
                      <a:pt x="44861" y="71233"/>
                      <a:pt x="44861" y="71233"/>
                      <a:pt x="44861" y="71421"/>
                    </a:cubicBezTo>
                    <a:cubicBezTo>
                      <a:pt x="56733" y="71421"/>
                      <a:pt x="68794" y="71233"/>
                      <a:pt x="80666" y="71610"/>
                    </a:cubicBezTo>
                    <a:cubicBezTo>
                      <a:pt x="85943" y="71798"/>
                      <a:pt x="88016" y="69914"/>
                      <a:pt x="88016" y="64637"/>
                    </a:cubicBezTo>
                    <a:cubicBezTo>
                      <a:pt x="87827" y="45793"/>
                      <a:pt x="87827" y="26948"/>
                      <a:pt x="88016" y="8103"/>
                    </a:cubicBezTo>
                    <a:cubicBezTo>
                      <a:pt x="88016" y="2638"/>
                      <a:pt x="86131" y="0"/>
                      <a:pt x="80289" y="0"/>
                    </a:cubicBezTo>
                    <a:cubicBezTo>
                      <a:pt x="56168" y="188"/>
                      <a:pt x="31858" y="188"/>
                      <a:pt x="7737" y="0"/>
                    </a:cubicBezTo>
                    <a:cubicBezTo>
                      <a:pt x="2084" y="0"/>
                      <a:pt x="-178" y="2261"/>
                      <a:pt x="11" y="7915"/>
                    </a:cubicBezTo>
                    <a:cubicBezTo>
                      <a:pt x="199" y="26006"/>
                      <a:pt x="199" y="44097"/>
                      <a:pt x="11" y="62376"/>
                    </a:cubicBezTo>
                    <a:close/>
                  </a:path>
                </a:pathLst>
              </a:custGeom>
              <a:noFill/>
              <a:ln w="12700" cap="rnd">
                <a:solidFill>
                  <a:schemeClr val="bg1"/>
                </a:solidFill>
                <a:prstDash val="solid"/>
                <a:round/>
              </a:ln>
            </p:spPr>
            <p:txBody>
              <a:bodyPr rtlCol="0" anchor="ctr"/>
              <a:lstStyle/>
              <a:p>
                <a:endParaRPr lang="en-IN"/>
              </a:p>
            </p:txBody>
          </p:sp>
          <p:sp>
            <p:nvSpPr>
              <p:cNvPr id="343" name="Freeform: Shape 342">
                <a:extLst>
                  <a:ext uri="{FF2B5EF4-FFF2-40B4-BE49-F238E27FC236}">
                    <a16:creationId xmlns:a16="http://schemas.microsoft.com/office/drawing/2014/main" id="{4F76AFE5-4798-46F7-AA61-D42B622F9414}"/>
                  </a:ext>
                </a:extLst>
              </p:cNvPr>
              <p:cNvSpPr/>
              <p:nvPr/>
            </p:nvSpPr>
            <p:spPr>
              <a:xfrm>
                <a:off x="10260352" y="3814961"/>
                <a:ext cx="88228" cy="72586"/>
              </a:xfrm>
              <a:custGeom>
                <a:avLst/>
                <a:gdLst>
                  <a:gd name="connsiteX0" fmla="*/ 27 w 88228"/>
                  <a:gd name="connsiteY0" fmla="*/ 12283 h 72586"/>
                  <a:gd name="connsiteX1" fmla="*/ 215 w 88228"/>
                  <a:gd name="connsiteY1" fmla="*/ 59207 h 72586"/>
                  <a:gd name="connsiteX2" fmla="*/ 12841 w 88228"/>
                  <a:gd name="connsiteY2" fmla="*/ 72398 h 72586"/>
                  <a:gd name="connsiteX3" fmla="*/ 79551 w 88228"/>
                  <a:gd name="connsiteY3" fmla="*/ 72586 h 72586"/>
                  <a:gd name="connsiteX4" fmla="*/ 88220 w 88228"/>
                  <a:gd name="connsiteY4" fmla="*/ 63352 h 72586"/>
                  <a:gd name="connsiteX5" fmla="*/ 88220 w 88228"/>
                  <a:gd name="connsiteY5" fmla="*/ 8891 h 72586"/>
                  <a:gd name="connsiteX6" fmla="*/ 79174 w 88228"/>
                  <a:gd name="connsiteY6" fmla="*/ 223 h 72586"/>
                  <a:gd name="connsiteX7" fmla="*/ 44312 w 88228"/>
                  <a:gd name="connsiteY7" fmla="*/ 223 h 72586"/>
                  <a:gd name="connsiteX8" fmla="*/ 12276 w 88228"/>
                  <a:gd name="connsiteY8" fmla="*/ 34 h 72586"/>
                  <a:gd name="connsiteX9" fmla="*/ 27 w 88228"/>
                  <a:gd name="connsiteY9" fmla="*/ 12283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28" h="72586">
                    <a:moveTo>
                      <a:pt x="27" y="12283"/>
                    </a:moveTo>
                    <a:cubicBezTo>
                      <a:pt x="781" y="27924"/>
                      <a:pt x="215" y="43566"/>
                      <a:pt x="215" y="59207"/>
                    </a:cubicBezTo>
                    <a:cubicBezTo>
                      <a:pt x="215" y="71079"/>
                      <a:pt x="969" y="72210"/>
                      <a:pt x="12841" y="72398"/>
                    </a:cubicBezTo>
                    <a:cubicBezTo>
                      <a:pt x="35078" y="72775"/>
                      <a:pt x="57315" y="72398"/>
                      <a:pt x="79551" y="72586"/>
                    </a:cubicBezTo>
                    <a:cubicBezTo>
                      <a:pt x="86335" y="72586"/>
                      <a:pt x="88220" y="69571"/>
                      <a:pt x="88220" y="63352"/>
                    </a:cubicBezTo>
                    <a:cubicBezTo>
                      <a:pt x="88031" y="45262"/>
                      <a:pt x="88031" y="26982"/>
                      <a:pt x="88220" y="8891"/>
                    </a:cubicBezTo>
                    <a:cubicBezTo>
                      <a:pt x="88408" y="2296"/>
                      <a:pt x="85582" y="223"/>
                      <a:pt x="79174" y="223"/>
                    </a:cubicBezTo>
                    <a:cubicBezTo>
                      <a:pt x="67491" y="600"/>
                      <a:pt x="55995" y="223"/>
                      <a:pt x="44312" y="223"/>
                    </a:cubicBezTo>
                    <a:cubicBezTo>
                      <a:pt x="33570" y="223"/>
                      <a:pt x="23017" y="788"/>
                      <a:pt x="12276" y="34"/>
                    </a:cubicBezTo>
                    <a:cubicBezTo>
                      <a:pt x="3230" y="-343"/>
                      <a:pt x="-350" y="2296"/>
                      <a:pt x="27" y="12283"/>
                    </a:cubicBezTo>
                    <a:close/>
                  </a:path>
                </a:pathLst>
              </a:custGeom>
              <a:noFill/>
              <a:ln w="12700" cap="rnd">
                <a:solidFill>
                  <a:schemeClr val="bg1"/>
                </a:solidFill>
                <a:prstDash val="solid"/>
                <a:round/>
              </a:ln>
            </p:spPr>
            <p:txBody>
              <a:bodyPr rtlCol="0" anchor="ctr"/>
              <a:lstStyle/>
              <a:p>
                <a:endParaRPr lang="en-IN"/>
              </a:p>
            </p:txBody>
          </p:sp>
          <p:sp>
            <p:nvSpPr>
              <p:cNvPr id="344" name="Freeform: Shape 343">
                <a:extLst>
                  <a:ext uri="{FF2B5EF4-FFF2-40B4-BE49-F238E27FC236}">
                    <a16:creationId xmlns:a16="http://schemas.microsoft.com/office/drawing/2014/main" id="{41C0431D-490E-4920-88B7-F7D7E15B5490}"/>
                  </a:ext>
                </a:extLst>
              </p:cNvPr>
              <p:cNvSpPr/>
              <p:nvPr/>
            </p:nvSpPr>
            <p:spPr>
              <a:xfrm>
                <a:off x="10503087" y="3815359"/>
                <a:ext cx="88216" cy="72189"/>
              </a:xfrm>
              <a:custGeom>
                <a:avLst/>
                <a:gdLst>
                  <a:gd name="connsiteX0" fmla="*/ 11 w 88216"/>
                  <a:gd name="connsiteY0" fmla="*/ 7552 h 72189"/>
                  <a:gd name="connsiteX1" fmla="*/ 11 w 88216"/>
                  <a:gd name="connsiteY1" fmla="*/ 64840 h 72189"/>
                  <a:gd name="connsiteX2" fmla="*/ 6983 w 88216"/>
                  <a:gd name="connsiteY2" fmla="*/ 72189 h 72189"/>
                  <a:gd name="connsiteX3" fmla="*/ 80289 w 88216"/>
                  <a:gd name="connsiteY3" fmla="*/ 72189 h 72189"/>
                  <a:gd name="connsiteX4" fmla="*/ 88204 w 88216"/>
                  <a:gd name="connsiteY4" fmla="*/ 63520 h 72189"/>
                  <a:gd name="connsiteX5" fmla="*/ 88204 w 88216"/>
                  <a:gd name="connsiteY5" fmla="*/ 8117 h 72189"/>
                  <a:gd name="connsiteX6" fmla="*/ 79724 w 88216"/>
                  <a:gd name="connsiteY6" fmla="*/ 14 h 72189"/>
                  <a:gd name="connsiteX7" fmla="*/ 44107 w 88216"/>
                  <a:gd name="connsiteY7" fmla="*/ 14 h 72189"/>
                  <a:gd name="connsiteX8" fmla="*/ 7549 w 88216"/>
                  <a:gd name="connsiteY8" fmla="*/ 14 h 72189"/>
                  <a:gd name="connsiteX9" fmla="*/ 11 w 88216"/>
                  <a:gd name="connsiteY9" fmla="*/ 7552 h 7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16" h="72189">
                    <a:moveTo>
                      <a:pt x="11" y="7552"/>
                    </a:moveTo>
                    <a:cubicBezTo>
                      <a:pt x="388" y="26585"/>
                      <a:pt x="388" y="45806"/>
                      <a:pt x="11" y="64840"/>
                    </a:cubicBezTo>
                    <a:cubicBezTo>
                      <a:pt x="11" y="70116"/>
                      <a:pt x="1895" y="72189"/>
                      <a:pt x="6983" y="72189"/>
                    </a:cubicBezTo>
                    <a:cubicBezTo>
                      <a:pt x="31481" y="72189"/>
                      <a:pt x="55791" y="72001"/>
                      <a:pt x="80289" y="72189"/>
                    </a:cubicBezTo>
                    <a:cubicBezTo>
                      <a:pt x="86508" y="72189"/>
                      <a:pt x="88392" y="69174"/>
                      <a:pt x="88204" y="63520"/>
                    </a:cubicBezTo>
                    <a:cubicBezTo>
                      <a:pt x="88016" y="45053"/>
                      <a:pt x="88016" y="26585"/>
                      <a:pt x="88204" y="8117"/>
                    </a:cubicBezTo>
                    <a:cubicBezTo>
                      <a:pt x="88204" y="1898"/>
                      <a:pt x="85754" y="-175"/>
                      <a:pt x="79724" y="14"/>
                    </a:cubicBezTo>
                    <a:cubicBezTo>
                      <a:pt x="67852" y="202"/>
                      <a:pt x="55980" y="14"/>
                      <a:pt x="44107" y="14"/>
                    </a:cubicBezTo>
                    <a:cubicBezTo>
                      <a:pt x="31858" y="14"/>
                      <a:pt x="19609" y="202"/>
                      <a:pt x="7549" y="14"/>
                    </a:cubicBezTo>
                    <a:cubicBezTo>
                      <a:pt x="2084" y="-175"/>
                      <a:pt x="-178" y="1521"/>
                      <a:pt x="11" y="7552"/>
                    </a:cubicBezTo>
                    <a:close/>
                  </a:path>
                </a:pathLst>
              </a:custGeom>
              <a:noFill/>
              <a:ln w="12700" cap="rnd">
                <a:solidFill>
                  <a:schemeClr val="bg1"/>
                </a:solidFill>
                <a:prstDash val="solid"/>
                <a:round/>
              </a:ln>
            </p:spPr>
            <p:txBody>
              <a:bodyPr rtlCol="0" anchor="ctr"/>
              <a:lstStyle/>
              <a:p>
                <a:endParaRPr lang="en-IN"/>
              </a:p>
            </p:txBody>
          </p:sp>
          <p:sp>
            <p:nvSpPr>
              <p:cNvPr id="345" name="Freeform: Shape 344">
                <a:extLst>
                  <a:ext uri="{FF2B5EF4-FFF2-40B4-BE49-F238E27FC236}">
                    <a16:creationId xmlns:a16="http://schemas.microsoft.com/office/drawing/2014/main" id="{76CCA2F8-2E8C-4856-935E-618FC3CCFF7E}"/>
                  </a:ext>
                </a:extLst>
              </p:cNvPr>
              <p:cNvSpPr/>
              <p:nvPr/>
            </p:nvSpPr>
            <p:spPr>
              <a:xfrm>
                <a:off x="10857755" y="3815372"/>
                <a:ext cx="88193" cy="147930"/>
              </a:xfrm>
              <a:custGeom>
                <a:avLst/>
                <a:gdLst>
                  <a:gd name="connsiteX0" fmla="*/ 88193 w 88193"/>
                  <a:gd name="connsiteY0" fmla="*/ 137943 h 147930"/>
                  <a:gd name="connsiteX1" fmla="*/ 88005 w 88193"/>
                  <a:gd name="connsiteY1" fmla="*/ 74060 h 147930"/>
                  <a:gd name="connsiteX2" fmla="*/ 88005 w 88193"/>
                  <a:gd name="connsiteY2" fmla="*/ 9234 h 147930"/>
                  <a:gd name="connsiteX3" fmla="*/ 79713 w 88193"/>
                  <a:gd name="connsiteY3" fmla="*/ 0 h 147930"/>
                  <a:gd name="connsiteX4" fmla="*/ 8292 w 88193"/>
                  <a:gd name="connsiteY4" fmla="*/ 0 h 147930"/>
                  <a:gd name="connsiteX5" fmla="*/ 0 w 88193"/>
                  <a:gd name="connsiteY5" fmla="*/ 8480 h 147930"/>
                  <a:gd name="connsiteX6" fmla="*/ 0 w 88193"/>
                  <a:gd name="connsiteY6" fmla="*/ 139262 h 147930"/>
                  <a:gd name="connsiteX7" fmla="*/ 9045 w 88193"/>
                  <a:gd name="connsiteY7" fmla="*/ 147931 h 147930"/>
                  <a:gd name="connsiteX8" fmla="*/ 78582 w 88193"/>
                  <a:gd name="connsiteY8" fmla="*/ 147931 h 147930"/>
                  <a:gd name="connsiteX9" fmla="*/ 88193 w 88193"/>
                  <a:gd name="connsiteY9" fmla="*/ 137943 h 14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193" h="147930">
                    <a:moveTo>
                      <a:pt x="88193" y="137943"/>
                    </a:moveTo>
                    <a:cubicBezTo>
                      <a:pt x="87816" y="116649"/>
                      <a:pt x="88005" y="95354"/>
                      <a:pt x="88005" y="74060"/>
                    </a:cubicBezTo>
                    <a:cubicBezTo>
                      <a:pt x="88005" y="52388"/>
                      <a:pt x="87816" y="30717"/>
                      <a:pt x="88005" y="9234"/>
                    </a:cubicBezTo>
                    <a:cubicBezTo>
                      <a:pt x="88005" y="3204"/>
                      <a:pt x="86497" y="0"/>
                      <a:pt x="79713" y="0"/>
                    </a:cubicBezTo>
                    <a:cubicBezTo>
                      <a:pt x="55969" y="188"/>
                      <a:pt x="32036" y="188"/>
                      <a:pt x="8292" y="0"/>
                    </a:cubicBezTo>
                    <a:cubicBezTo>
                      <a:pt x="2073" y="0"/>
                      <a:pt x="0" y="2638"/>
                      <a:pt x="0" y="8480"/>
                    </a:cubicBezTo>
                    <a:cubicBezTo>
                      <a:pt x="188" y="52011"/>
                      <a:pt x="188" y="95731"/>
                      <a:pt x="0" y="139262"/>
                    </a:cubicBezTo>
                    <a:cubicBezTo>
                      <a:pt x="0" y="145858"/>
                      <a:pt x="2638" y="147931"/>
                      <a:pt x="9045" y="147931"/>
                    </a:cubicBezTo>
                    <a:cubicBezTo>
                      <a:pt x="32224" y="147742"/>
                      <a:pt x="55403" y="147554"/>
                      <a:pt x="78582" y="147931"/>
                    </a:cubicBezTo>
                    <a:cubicBezTo>
                      <a:pt x="86120" y="147931"/>
                      <a:pt x="88193" y="145104"/>
                      <a:pt x="88193" y="137943"/>
                    </a:cubicBezTo>
                    <a:close/>
                  </a:path>
                </a:pathLst>
              </a:custGeom>
              <a:noFill/>
              <a:ln w="12700" cap="rnd">
                <a:solidFill>
                  <a:schemeClr val="bg1"/>
                </a:solidFill>
                <a:prstDash val="solid"/>
                <a:round/>
              </a:ln>
            </p:spPr>
            <p:txBody>
              <a:bodyPr rtlCol="0" anchor="ctr"/>
              <a:lstStyle/>
              <a:p>
                <a:endParaRPr lang="en-IN"/>
              </a:p>
            </p:txBody>
          </p:sp>
          <p:sp>
            <p:nvSpPr>
              <p:cNvPr id="346" name="Freeform: Shape 345">
                <a:extLst>
                  <a:ext uri="{FF2B5EF4-FFF2-40B4-BE49-F238E27FC236}">
                    <a16:creationId xmlns:a16="http://schemas.microsoft.com/office/drawing/2014/main" id="{BE3926A3-468B-4E99-A190-CD40070F278B}"/>
                  </a:ext>
                </a:extLst>
              </p:cNvPr>
              <p:cNvSpPr/>
              <p:nvPr/>
            </p:nvSpPr>
            <p:spPr>
              <a:xfrm>
                <a:off x="10857567" y="4003623"/>
                <a:ext cx="88393" cy="148323"/>
              </a:xfrm>
              <a:custGeom>
                <a:avLst/>
                <a:gdLst>
                  <a:gd name="connsiteX0" fmla="*/ 0 w 88393"/>
                  <a:gd name="connsiteY0" fmla="*/ 139082 h 148323"/>
                  <a:gd name="connsiteX1" fmla="*/ 9611 w 88393"/>
                  <a:gd name="connsiteY1" fmla="*/ 148316 h 148323"/>
                  <a:gd name="connsiteX2" fmla="*/ 78394 w 88393"/>
                  <a:gd name="connsiteY2" fmla="*/ 148316 h 148323"/>
                  <a:gd name="connsiteX3" fmla="*/ 88382 w 88393"/>
                  <a:gd name="connsiteY3" fmla="*/ 137763 h 148323"/>
                  <a:gd name="connsiteX4" fmla="*/ 88193 w 88393"/>
                  <a:gd name="connsiteY4" fmla="*/ 74633 h 148323"/>
                  <a:gd name="connsiteX5" fmla="*/ 88382 w 88393"/>
                  <a:gd name="connsiteY5" fmla="*/ 9619 h 148323"/>
                  <a:gd name="connsiteX6" fmla="*/ 79525 w 88393"/>
                  <a:gd name="connsiteY6" fmla="*/ 8 h 148323"/>
                  <a:gd name="connsiteX7" fmla="*/ 8857 w 88393"/>
                  <a:gd name="connsiteY7" fmla="*/ 8 h 148323"/>
                  <a:gd name="connsiteX8" fmla="*/ 188 w 88393"/>
                  <a:gd name="connsiteY8" fmla="*/ 9053 h 148323"/>
                  <a:gd name="connsiteX9" fmla="*/ 0 w 88393"/>
                  <a:gd name="connsiteY9" fmla="*/ 139082 h 14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393" h="148323">
                    <a:moveTo>
                      <a:pt x="0" y="139082"/>
                    </a:moveTo>
                    <a:cubicBezTo>
                      <a:pt x="0" y="146054"/>
                      <a:pt x="2827" y="148316"/>
                      <a:pt x="9611" y="148316"/>
                    </a:cubicBezTo>
                    <a:cubicBezTo>
                      <a:pt x="32601" y="148127"/>
                      <a:pt x="55403" y="147939"/>
                      <a:pt x="78394" y="148316"/>
                    </a:cubicBezTo>
                    <a:cubicBezTo>
                      <a:pt x="86497" y="148504"/>
                      <a:pt x="88570" y="145300"/>
                      <a:pt x="88382" y="137763"/>
                    </a:cubicBezTo>
                    <a:cubicBezTo>
                      <a:pt x="88005" y="116845"/>
                      <a:pt x="88193" y="95739"/>
                      <a:pt x="88193" y="74633"/>
                    </a:cubicBezTo>
                    <a:cubicBezTo>
                      <a:pt x="88193" y="52961"/>
                      <a:pt x="88005" y="31290"/>
                      <a:pt x="88382" y="9619"/>
                    </a:cubicBezTo>
                    <a:cubicBezTo>
                      <a:pt x="88382" y="3023"/>
                      <a:pt x="86874" y="-181"/>
                      <a:pt x="79525" y="8"/>
                    </a:cubicBezTo>
                    <a:cubicBezTo>
                      <a:pt x="55969" y="385"/>
                      <a:pt x="32413" y="385"/>
                      <a:pt x="8857" y="8"/>
                    </a:cubicBezTo>
                    <a:cubicBezTo>
                      <a:pt x="2261" y="8"/>
                      <a:pt x="188" y="2646"/>
                      <a:pt x="188" y="9053"/>
                    </a:cubicBezTo>
                    <a:cubicBezTo>
                      <a:pt x="188" y="52585"/>
                      <a:pt x="188" y="95739"/>
                      <a:pt x="0" y="139082"/>
                    </a:cubicBezTo>
                    <a:close/>
                  </a:path>
                </a:pathLst>
              </a:custGeom>
              <a:noFill/>
              <a:ln w="12700" cap="rnd">
                <a:solidFill>
                  <a:schemeClr val="bg1"/>
                </a:solidFill>
                <a:prstDash val="solid"/>
                <a:round/>
              </a:ln>
            </p:spPr>
            <p:txBody>
              <a:bodyPr rtlCol="0" anchor="ctr"/>
              <a:lstStyle/>
              <a:p>
                <a:endParaRPr lang="en-IN"/>
              </a:p>
            </p:txBody>
          </p:sp>
          <p:sp>
            <p:nvSpPr>
              <p:cNvPr id="347" name="Freeform: Shape 346">
                <a:extLst>
                  <a:ext uri="{FF2B5EF4-FFF2-40B4-BE49-F238E27FC236}">
                    <a16:creationId xmlns:a16="http://schemas.microsoft.com/office/drawing/2014/main" id="{D8821695-427B-4ACB-853A-BC51B3A5065F}"/>
                  </a:ext>
                </a:extLst>
              </p:cNvPr>
              <p:cNvSpPr/>
              <p:nvPr/>
            </p:nvSpPr>
            <p:spPr>
              <a:xfrm>
                <a:off x="10857567" y="4193962"/>
                <a:ext cx="88381" cy="147939"/>
              </a:xfrm>
              <a:custGeom>
                <a:avLst/>
                <a:gdLst>
                  <a:gd name="connsiteX0" fmla="*/ 0 w 88381"/>
                  <a:gd name="connsiteY0" fmla="*/ 139262 h 147939"/>
                  <a:gd name="connsiteX1" fmla="*/ 9234 w 88381"/>
                  <a:gd name="connsiteY1" fmla="*/ 147742 h 147939"/>
                  <a:gd name="connsiteX2" fmla="*/ 78017 w 88381"/>
                  <a:gd name="connsiteY2" fmla="*/ 147931 h 147939"/>
                  <a:gd name="connsiteX3" fmla="*/ 88382 w 88381"/>
                  <a:gd name="connsiteY3" fmla="*/ 137755 h 147939"/>
                  <a:gd name="connsiteX4" fmla="*/ 88193 w 88381"/>
                  <a:gd name="connsiteY4" fmla="*/ 74625 h 147939"/>
                  <a:gd name="connsiteX5" fmla="*/ 88382 w 88381"/>
                  <a:gd name="connsiteY5" fmla="*/ 9611 h 147939"/>
                  <a:gd name="connsiteX6" fmla="*/ 79336 w 88381"/>
                  <a:gd name="connsiteY6" fmla="*/ 0 h 147939"/>
                  <a:gd name="connsiteX7" fmla="*/ 8669 w 88381"/>
                  <a:gd name="connsiteY7" fmla="*/ 0 h 147939"/>
                  <a:gd name="connsiteX8" fmla="*/ 188 w 88381"/>
                  <a:gd name="connsiteY8" fmla="*/ 8292 h 147939"/>
                  <a:gd name="connsiteX9" fmla="*/ 0 w 88381"/>
                  <a:gd name="connsiteY9" fmla="*/ 139262 h 14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381" h="147939">
                    <a:moveTo>
                      <a:pt x="0" y="139262"/>
                    </a:moveTo>
                    <a:cubicBezTo>
                      <a:pt x="0" y="145669"/>
                      <a:pt x="2638" y="147931"/>
                      <a:pt x="9234" y="147742"/>
                    </a:cubicBezTo>
                    <a:cubicBezTo>
                      <a:pt x="32224" y="147366"/>
                      <a:pt x="55026" y="147366"/>
                      <a:pt x="78017" y="147931"/>
                    </a:cubicBezTo>
                    <a:cubicBezTo>
                      <a:pt x="85932" y="148119"/>
                      <a:pt x="88382" y="145293"/>
                      <a:pt x="88382" y="137755"/>
                    </a:cubicBezTo>
                    <a:cubicBezTo>
                      <a:pt x="88005" y="116649"/>
                      <a:pt x="88193" y="95731"/>
                      <a:pt x="88193" y="74625"/>
                    </a:cubicBezTo>
                    <a:cubicBezTo>
                      <a:pt x="88193" y="52954"/>
                      <a:pt x="88005" y="31282"/>
                      <a:pt x="88382" y="9611"/>
                    </a:cubicBezTo>
                    <a:cubicBezTo>
                      <a:pt x="88382" y="3015"/>
                      <a:pt x="86497" y="0"/>
                      <a:pt x="79336" y="0"/>
                    </a:cubicBezTo>
                    <a:cubicBezTo>
                      <a:pt x="55780" y="377"/>
                      <a:pt x="32224" y="188"/>
                      <a:pt x="8669" y="0"/>
                    </a:cubicBezTo>
                    <a:cubicBezTo>
                      <a:pt x="2638" y="0"/>
                      <a:pt x="188" y="2261"/>
                      <a:pt x="188" y="8292"/>
                    </a:cubicBezTo>
                    <a:cubicBezTo>
                      <a:pt x="188" y="51823"/>
                      <a:pt x="188" y="95543"/>
                      <a:pt x="0" y="139262"/>
                    </a:cubicBezTo>
                    <a:close/>
                  </a:path>
                </a:pathLst>
              </a:custGeom>
              <a:noFill/>
              <a:ln w="12700" cap="rnd">
                <a:solidFill>
                  <a:schemeClr val="bg1"/>
                </a:solidFill>
                <a:prstDash val="solid"/>
                <a:round/>
              </a:ln>
            </p:spPr>
            <p:txBody>
              <a:bodyPr rtlCol="0" anchor="ctr"/>
              <a:lstStyle/>
              <a:p>
                <a:endParaRPr lang="en-IN"/>
              </a:p>
            </p:txBody>
          </p:sp>
          <p:cxnSp>
            <p:nvCxnSpPr>
              <p:cNvPr id="348" name="Straight Connector 347">
                <a:extLst>
                  <a:ext uri="{FF2B5EF4-FFF2-40B4-BE49-F238E27FC236}">
                    <a16:creationId xmlns:a16="http://schemas.microsoft.com/office/drawing/2014/main" id="{D13DCB59-5938-4877-BE13-53E50C3B4E0D}"/>
                  </a:ext>
                </a:extLst>
              </p:cNvPr>
              <p:cNvCxnSpPr>
                <a:cxnSpLocks/>
              </p:cNvCxnSpPr>
              <p:nvPr/>
            </p:nvCxnSpPr>
            <p:spPr>
              <a:xfrm>
                <a:off x="10087007" y="3718580"/>
                <a:ext cx="10238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A0BC19E3-DEF4-480C-8816-0CFFA601B693}"/>
                  </a:ext>
                </a:extLst>
              </p:cNvPr>
              <p:cNvCxnSpPr>
                <a:cxnSpLocks/>
              </p:cNvCxnSpPr>
              <p:nvPr/>
            </p:nvCxnSpPr>
            <p:spPr>
              <a:xfrm rot="16200000">
                <a:off x="10279439" y="4161162"/>
                <a:ext cx="90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70A911D-B9F9-4671-B78F-BA60A53348A4}"/>
                  </a:ext>
                </a:extLst>
              </p:cNvPr>
              <p:cNvCxnSpPr>
                <a:cxnSpLocks/>
              </p:cNvCxnSpPr>
              <p:nvPr/>
            </p:nvCxnSpPr>
            <p:spPr>
              <a:xfrm>
                <a:off x="10729853" y="4476752"/>
                <a:ext cx="32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1CE43E68-9D3B-42CC-8481-A328A643DCD3}"/>
                  </a:ext>
                </a:extLst>
              </p:cNvPr>
              <p:cNvCxnSpPr>
                <a:cxnSpLocks/>
              </p:cNvCxnSpPr>
              <p:nvPr/>
            </p:nvCxnSpPr>
            <p:spPr>
              <a:xfrm>
                <a:off x="10087007" y="3570292"/>
                <a:ext cx="10238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67" name="Group 266">
              <a:extLst>
                <a:ext uri="{FF2B5EF4-FFF2-40B4-BE49-F238E27FC236}">
                  <a16:creationId xmlns:a16="http://schemas.microsoft.com/office/drawing/2014/main" id="{6F05F59B-24C8-44B0-BA1F-558D08297E08}"/>
                </a:ext>
              </a:extLst>
            </p:cNvPr>
            <p:cNvGrpSpPr/>
            <p:nvPr/>
          </p:nvGrpSpPr>
          <p:grpSpPr>
            <a:xfrm>
              <a:off x="5378428" y="3570352"/>
              <a:ext cx="644149" cy="563641"/>
              <a:chOff x="8687084" y="1585542"/>
              <a:chExt cx="1671349" cy="1462458"/>
            </a:xfrm>
            <a:solidFill>
              <a:schemeClr val="bg1"/>
            </a:solidFill>
          </p:grpSpPr>
          <p:grpSp>
            <p:nvGrpSpPr>
              <p:cNvPr id="287" name="Graphic 165">
                <a:extLst>
                  <a:ext uri="{FF2B5EF4-FFF2-40B4-BE49-F238E27FC236}">
                    <a16:creationId xmlns:a16="http://schemas.microsoft.com/office/drawing/2014/main" id="{D43D6325-F30B-4542-960F-47AF83586254}"/>
                  </a:ext>
                </a:extLst>
              </p:cNvPr>
              <p:cNvGrpSpPr/>
              <p:nvPr/>
            </p:nvGrpSpPr>
            <p:grpSpPr>
              <a:xfrm>
                <a:off x="8687084" y="1585542"/>
                <a:ext cx="1671349" cy="1285776"/>
                <a:chOff x="8687084" y="1585542"/>
                <a:chExt cx="1671349" cy="1285776"/>
              </a:xfrm>
              <a:grpFill/>
            </p:grpSpPr>
            <p:sp>
              <p:nvSpPr>
                <p:cNvPr id="312" name="Freeform: Shape 311">
                  <a:extLst>
                    <a:ext uri="{FF2B5EF4-FFF2-40B4-BE49-F238E27FC236}">
                      <a16:creationId xmlns:a16="http://schemas.microsoft.com/office/drawing/2014/main" id="{4CB0CA8A-8EAF-491D-8433-DFF5A5526AFA}"/>
                    </a:ext>
                  </a:extLst>
                </p:cNvPr>
                <p:cNvSpPr/>
                <p:nvPr/>
              </p:nvSpPr>
              <p:spPr>
                <a:xfrm>
                  <a:off x="9664534" y="1585542"/>
                  <a:ext cx="560000" cy="969123"/>
                </a:xfrm>
                <a:custGeom>
                  <a:avLst/>
                  <a:gdLst>
                    <a:gd name="connsiteX0" fmla="*/ 406848 w 560000"/>
                    <a:gd name="connsiteY0" fmla="*/ 969124 h 969123"/>
                    <a:gd name="connsiteX1" fmla="*/ 326132 w 560000"/>
                    <a:gd name="connsiteY1" fmla="*/ 883234 h 969123"/>
                    <a:gd name="connsiteX2" fmla="*/ 326132 w 560000"/>
                    <a:gd name="connsiteY2" fmla="*/ 326504 h 969123"/>
                    <a:gd name="connsiteX3" fmla="*/ 406848 w 560000"/>
                    <a:gd name="connsiteY3" fmla="*/ 326504 h 969123"/>
                    <a:gd name="connsiteX4" fmla="*/ 406848 w 560000"/>
                    <a:gd name="connsiteY4" fmla="*/ 969124 h 969123"/>
                    <a:gd name="connsiteX5" fmla="*/ 336480 w 560000"/>
                    <a:gd name="connsiteY5" fmla="*/ 880130 h 969123"/>
                    <a:gd name="connsiteX6" fmla="*/ 396500 w 560000"/>
                    <a:gd name="connsiteY6" fmla="*/ 944288 h 969123"/>
                    <a:gd name="connsiteX7" fmla="*/ 396500 w 560000"/>
                    <a:gd name="connsiteY7" fmla="*/ 336852 h 969123"/>
                    <a:gd name="connsiteX8" fmla="*/ 336480 w 560000"/>
                    <a:gd name="connsiteY8" fmla="*/ 336852 h 969123"/>
                    <a:gd name="connsiteX9" fmla="*/ 336480 w 560000"/>
                    <a:gd name="connsiteY9" fmla="*/ 880130 h 969123"/>
                    <a:gd name="connsiteX10" fmla="*/ 406848 w 560000"/>
                    <a:gd name="connsiteY10" fmla="*/ 294425 h 969123"/>
                    <a:gd name="connsiteX11" fmla="*/ 327167 w 560000"/>
                    <a:gd name="connsiteY11" fmla="*/ 294425 h 969123"/>
                    <a:gd name="connsiteX12" fmla="*/ 327167 w 560000"/>
                    <a:gd name="connsiteY12" fmla="*/ 289251 h 969123"/>
                    <a:gd name="connsiteX13" fmla="*/ 327167 w 560000"/>
                    <a:gd name="connsiteY13" fmla="*/ 215779 h 969123"/>
                    <a:gd name="connsiteX14" fmla="*/ 327167 w 560000"/>
                    <a:gd name="connsiteY14" fmla="*/ 210605 h 969123"/>
                    <a:gd name="connsiteX15" fmla="*/ 407883 w 560000"/>
                    <a:gd name="connsiteY15" fmla="*/ 210605 h 969123"/>
                    <a:gd name="connsiteX16" fmla="*/ 407883 w 560000"/>
                    <a:gd name="connsiteY16" fmla="*/ 223022 h 969123"/>
                    <a:gd name="connsiteX17" fmla="*/ 406848 w 560000"/>
                    <a:gd name="connsiteY17" fmla="*/ 289251 h 969123"/>
                    <a:gd name="connsiteX18" fmla="*/ 406848 w 560000"/>
                    <a:gd name="connsiteY18" fmla="*/ 294425 h 969123"/>
                    <a:gd name="connsiteX19" fmla="*/ 336480 w 560000"/>
                    <a:gd name="connsiteY19" fmla="*/ 284077 h 969123"/>
                    <a:gd name="connsiteX20" fmla="*/ 397534 w 560000"/>
                    <a:gd name="connsiteY20" fmla="*/ 284077 h 969123"/>
                    <a:gd name="connsiteX21" fmla="*/ 397534 w 560000"/>
                    <a:gd name="connsiteY21" fmla="*/ 224057 h 969123"/>
                    <a:gd name="connsiteX22" fmla="*/ 397534 w 560000"/>
                    <a:gd name="connsiteY22" fmla="*/ 220953 h 969123"/>
                    <a:gd name="connsiteX23" fmla="*/ 336480 w 560000"/>
                    <a:gd name="connsiteY23" fmla="*/ 220953 h 969123"/>
                    <a:gd name="connsiteX24" fmla="*/ 336480 w 560000"/>
                    <a:gd name="connsiteY24" fmla="*/ 284077 h 969123"/>
                    <a:gd name="connsiteX25" fmla="*/ 560000 w 560000"/>
                    <a:gd name="connsiteY25" fmla="*/ 179560 h 969123"/>
                    <a:gd name="connsiteX26" fmla="*/ 3270 w 560000"/>
                    <a:gd name="connsiteY26" fmla="*/ 179560 h 969123"/>
                    <a:gd name="connsiteX27" fmla="*/ 2235 w 560000"/>
                    <a:gd name="connsiteY27" fmla="*/ 175421 h 969123"/>
                    <a:gd name="connsiteX28" fmla="*/ 166 w 560000"/>
                    <a:gd name="connsiteY28" fmla="*/ 125750 h 969123"/>
                    <a:gd name="connsiteX29" fmla="*/ 166 w 560000"/>
                    <a:gd name="connsiteY29" fmla="*/ 112297 h 969123"/>
                    <a:gd name="connsiteX30" fmla="*/ 166 w 560000"/>
                    <a:gd name="connsiteY30" fmla="*/ 109193 h 969123"/>
                    <a:gd name="connsiteX31" fmla="*/ 3270 w 560000"/>
                    <a:gd name="connsiteY31" fmla="*/ 108158 h 969123"/>
                    <a:gd name="connsiteX32" fmla="*/ 49837 w 560000"/>
                    <a:gd name="connsiteY32" fmla="*/ 85392 h 969123"/>
                    <a:gd name="connsiteX33" fmla="*/ 155388 w 560000"/>
                    <a:gd name="connsiteY33" fmla="*/ 31582 h 969123"/>
                    <a:gd name="connsiteX34" fmla="*/ 286809 w 560000"/>
                    <a:gd name="connsiteY34" fmla="*/ 537 h 969123"/>
                    <a:gd name="connsiteX35" fmla="*/ 391326 w 560000"/>
                    <a:gd name="connsiteY35" fmla="*/ 1572 h 969123"/>
                    <a:gd name="connsiteX36" fmla="*/ 436857 w 560000"/>
                    <a:gd name="connsiteY36" fmla="*/ 1572 h 969123"/>
                    <a:gd name="connsiteX37" fmla="*/ 464797 w 560000"/>
                    <a:gd name="connsiteY37" fmla="*/ 1572 h 969123"/>
                    <a:gd name="connsiteX38" fmla="*/ 464797 w 560000"/>
                    <a:gd name="connsiteY38" fmla="*/ 57452 h 969123"/>
                    <a:gd name="connsiteX39" fmla="*/ 493772 w 560000"/>
                    <a:gd name="connsiteY39" fmla="*/ 58487 h 969123"/>
                    <a:gd name="connsiteX40" fmla="*/ 495842 w 560000"/>
                    <a:gd name="connsiteY40" fmla="*/ 58487 h 969123"/>
                    <a:gd name="connsiteX41" fmla="*/ 496877 w 560000"/>
                    <a:gd name="connsiteY41" fmla="*/ 34686 h 969123"/>
                    <a:gd name="connsiteX42" fmla="*/ 498946 w 560000"/>
                    <a:gd name="connsiteY42" fmla="*/ 6746 h 969123"/>
                    <a:gd name="connsiteX43" fmla="*/ 499981 w 560000"/>
                    <a:gd name="connsiteY43" fmla="*/ 3642 h 969123"/>
                    <a:gd name="connsiteX44" fmla="*/ 503086 w 560000"/>
                    <a:gd name="connsiteY44" fmla="*/ 2607 h 969123"/>
                    <a:gd name="connsiteX45" fmla="*/ 537234 w 560000"/>
                    <a:gd name="connsiteY45" fmla="*/ 537 h 969123"/>
                    <a:gd name="connsiteX46" fmla="*/ 554826 w 560000"/>
                    <a:gd name="connsiteY46" fmla="*/ 537 h 969123"/>
                    <a:gd name="connsiteX47" fmla="*/ 560000 w 560000"/>
                    <a:gd name="connsiteY47" fmla="*/ 537 h 969123"/>
                    <a:gd name="connsiteX48" fmla="*/ 560000 w 560000"/>
                    <a:gd name="connsiteY48" fmla="*/ 179560 h 969123"/>
                    <a:gd name="connsiteX49" fmla="*/ 11549 w 560000"/>
                    <a:gd name="connsiteY49" fmla="*/ 169212 h 969123"/>
                    <a:gd name="connsiteX50" fmla="*/ 549652 w 560000"/>
                    <a:gd name="connsiteY50" fmla="*/ 169212 h 969123"/>
                    <a:gd name="connsiteX51" fmla="*/ 549652 w 560000"/>
                    <a:gd name="connsiteY51" fmla="*/ 9851 h 969123"/>
                    <a:gd name="connsiteX52" fmla="*/ 537234 w 560000"/>
                    <a:gd name="connsiteY52" fmla="*/ 9851 h 969123"/>
                    <a:gd name="connsiteX53" fmla="*/ 508260 w 560000"/>
                    <a:gd name="connsiteY53" fmla="*/ 10885 h 969123"/>
                    <a:gd name="connsiteX54" fmla="*/ 507225 w 560000"/>
                    <a:gd name="connsiteY54" fmla="*/ 32617 h 969123"/>
                    <a:gd name="connsiteX55" fmla="*/ 505155 w 560000"/>
                    <a:gd name="connsiteY55" fmla="*/ 62626 h 969123"/>
                    <a:gd name="connsiteX56" fmla="*/ 504120 w 560000"/>
                    <a:gd name="connsiteY56" fmla="*/ 65731 h 969123"/>
                    <a:gd name="connsiteX57" fmla="*/ 494807 w 560000"/>
                    <a:gd name="connsiteY57" fmla="*/ 65731 h 969123"/>
                    <a:gd name="connsiteX58" fmla="*/ 459623 w 560000"/>
                    <a:gd name="connsiteY58" fmla="*/ 63661 h 969123"/>
                    <a:gd name="connsiteX59" fmla="*/ 455484 w 560000"/>
                    <a:gd name="connsiteY59" fmla="*/ 62626 h 969123"/>
                    <a:gd name="connsiteX60" fmla="*/ 455484 w 560000"/>
                    <a:gd name="connsiteY60" fmla="*/ 9851 h 969123"/>
                    <a:gd name="connsiteX61" fmla="*/ 437892 w 560000"/>
                    <a:gd name="connsiteY61" fmla="*/ 9851 h 969123"/>
                    <a:gd name="connsiteX62" fmla="*/ 392360 w 560000"/>
                    <a:gd name="connsiteY62" fmla="*/ 9851 h 969123"/>
                    <a:gd name="connsiteX63" fmla="*/ 286809 w 560000"/>
                    <a:gd name="connsiteY63" fmla="*/ 8816 h 969123"/>
                    <a:gd name="connsiteX64" fmla="*/ 160562 w 560000"/>
                    <a:gd name="connsiteY64" fmla="*/ 39860 h 969123"/>
                    <a:gd name="connsiteX65" fmla="*/ 55011 w 560000"/>
                    <a:gd name="connsiteY65" fmla="*/ 93671 h 969123"/>
                    <a:gd name="connsiteX66" fmla="*/ 11549 w 560000"/>
                    <a:gd name="connsiteY66" fmla="*/ 115402 h 969123"/>
                    <a:gd name="connsiteX67" fmla="*/ 11549 w 560000"/>
                    <a:gd name="connsiteY67" fmla="*/ 125750 h 969123"/>
                    <a:gd name="connsiteX68" fmla="*/ 11549 w 560000"/>
                    <a:gd name="connsiteY68" fmla="*/ 169212 h 96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60000" h="969123">
                      <a:moveTo>
                        <a:pt x="406848" y="969124"/>
                      </a:moveTo>
                      <a:lnTo>
                        <a:pt x="326132" y="883234"/>
                      </a:lnTo>
                      <a:lnTo>
                        <a:pt x="326132" y="326504"/>
                      </a:lnTo>
                      <a:lnTo>
                        <a:pt x="406848" y="326504"/>
                      </a:lnTo>
                      <a:lnTo>
                        <a:pt x="406848" y="969124"/>
                      </a:lnTo>
                      <a:close/>
                      <a:moveTo>
                        <a:pt x="336480" y="880130"/>
                      </a:moveTo>
                      <a:lnTo>
                        <a:pt x="396500" y="944288"/>
                      </a:lnTo>
                      <a:lnTo>
                        <a:pt x="396500" y="336852"/>
                      </a:lnTo>
                      <a:lnTo>
                        <a:pt x="336480" y="336852"/>
                      </a:lnTo>
                      <a:lnTo>
                        <a:pt x="336480" y="880130"/>
                      </a:lnTo>
                      <a:close/>
                      <a:moveTo>
                        <a:pt x="406848" y="294425"/>
                      </a:moveTo>
                      <a:lnTo>
                        <a:pt x="327167" y="294425"/>
                      </a:lnTo>
                      <a:lnTo>
                        <a:pt x="327167" y="289251"/>
                      </a:lnTo>
                      <a:cubicBezTo>
                        <a:pt x="325097" y="263380"/>
                        <a:pt x="326132" y="238545"/>
                        <a:pt x="327167" y="215779"/>
                      </a:cubicBezTo>
                      <a:lnTo>
                        <a:pt x="327167" y="210605"/>
                      </a:lnTo>
                      <a:lnTo>
                        <a:pt x="407883" y="210605"/>
                      </a:lnTo>
                      <a:lnTo>
                        <a:pt x="407883" y="223022"/>
                      </a:lnTo>
                      <a:cubicBezTo>
                        <a:pt x="408917" y="245788"/>
                        <a:pt x="409952" y="267519"/>
                        <a:pt x="406848" y="289251"/>
                      </a:cubicBezTo>
                      <a:lnTo>
                        <a:pt x="406848" y="294425"/>
                      </a:lnTo>
                      <a:close/>
                      <a:moveTo>
                        <a:pt x="336480" y="284077"/>
                      </a:moveTo>
                      <a:lnTo>
                        <a:pt x="397534" y="284077"/>
                      </a:lnTo>
                      <a:cubicBezTo>
                        <a:pt x="399604" y="264415"/>
                        <a:pt x="398569" y="244754"/>
                        <a:pt x="397534" y="224057"/>
                      </a:cubicBezTo>
                      <a:lnTo>
                        <a:pt x="397534" y="220953"/>
                      </a:lnTo>
                      <a:lnTo>
                        <a:pt x="336480" y="220953"/>
                      </a:lnTo>
                      <a:cubicBezTo>
                        <a:pt x="335446" y="240614"/>
                        <a:pt x="334411" y="262345"/>
                        <a:pt x="336480" y="284077"/>
                      </a:cubicBezTo>
                      <a:close/>
                      <a:moveTo>
                        <a:pt x="560000" y="179560"/>
                      </a:moveTo>
                      <a:lnTo>
                        <a:pt x="3270" y="179560"/>
                      </a:lnTo>
                      <a:lnTo>
                        <a:pt x="2235" y="175421"/>
                      </a:lnTo>
                      <a:cubicBezTo>
                        <a:pt x="-869" y="157829"/>
                        <a:pt x="166" y="142307"/>
                        <a:pt x="166" y="125750"/>
                      </a:cubicBezTo>
                      <a:cubicBezTo>
                        <a:pt x="166" y="121611"/>
                        <a:pt x="166" y="116437"/>
                        <a:pt x="166" y="112297"/>
                      </a:cubicBezTo>
                      <a:lnTo>
                        <a:pt x="166" y="109193"/>
                      </a:lnTo>
                      <a:lnTo>
                        <a:pt x="3270" y="108158"/>
                      </a:lnTo>
                      <a:cubicBezTo>
                        <a:pt x="18792" y="100914"/>
                        <a:pt x="34314" y="92636"/>
                        <a:pt x="49837" y="85392"/>
                      </a:cubicBezTo>
                      <a:cubicBezTo>
                        <a:pt x="85020" y="68835"/>
                        <a:pt x="121239" y="51243"/>
                        <a:pt x="155388" y="31582"/>
                      </a:cubicBezTo>
                      <a:cubicBezTo>
                        <a:pt x="198850" y="7781"/>
                        <a:pt x="240243" y="-2567"/>
                        <a:pt x="286809" y="537"/>
                      </a:cubicBezTo>
                      <a:cubicBezTo>
                        <a:pt x="321993" y="2607"/>
                        <a:pt x="357177" y="2607"/>
                        <a:pt x="391326" y="1572"/>
                      </a:cubicBezTo>
                      <a:cubicBezTo>
                        <a:pt x="406848" y="1572"/>
                        <a:pt x="422370" y="1572"/>
                        <a:pt x="436857" y="1572"/>
                      </a:cubicBezTo>
                      <a:lnTo>
                        <a:pt x="464797" y="1572"/>
                      </a:lnTo>
                      <a:lnTo>
                        <a:pt x="464797" y="57452"/>
                      </a:lnTo>
                      <a:cubicBezTo>
                        <a:pt x="475146" y="59522"/>
                        <a:pt x="483424" y="58487"/>
                        <a:pt x="493772" y="58487"/>
                      </a:cubicBezTo>
                      <a:lnTo>
                        <a:pt x="495842" y="58487"/>
                      </a:lnTo>
                      <a:cubicBezTo>
                        <a:pt x="497912" y="50208"/>
                        <a:pt x="496877" y="42965"/>
                        <a:pt x="496877" y="34686"/>
                      </a:cubicBezTo>
                      <a:cubicBezTo>
                        <a:pt x="496877" y="25373"/>
                        <a:pt x="496877" y="16060"/>
                        <a:pt x="498946" y="6746"/>
                      </a:cubicBezTo>
                      <a:lnTo>
                        <a:pt x="499981" y="3642"/>
                      </a:lnTo>
                      <a:lnTo>
                        <a:pt x="503086" y="2607"/>
                      </a:lnTo>
                      <a:cubicBezTo>
                        <a:pt x="514469" y="537"/>
                        <a:pt x="525852" y="537"/>
                        <a:pt x="537234" y="537"/>
                      </a:cubicBezTo>
                      <a:cubicBezTo>
                        <a:pt x="542408" y="537"/>
                        <a:pt x="548617" y="537"/>
                        <a:pt x="554826" y="537"/>
                      </a:cubicBezTo>
                      <a:lnTo>
                        <a:pt x="560000" y="537"/>
                      </a:lnTo>
                      <a:lnTo>
                        <a:pt x="560000" y="179560"/>
                      </a:lnTo>
                      <a:close/>
                      <a:moveTo>
                        <a:pt x="11549" y="169212"/>
                      </a:moveTo>
                      <a:lnTo>
                        <a:pt x="549652" y="169212"/>
                      </a:lnTo>
                      <a:lnTo>
                        <a:pt x="549652" y="9851"/>
                      </a:lnTo>
                      <a:cubicBezTo>
                        <a:pt x="545513" y="9851"/>
                        <a:pt x="541374" y="9851"/>
                        <a:pt x="537234" y="9851"/>
                      </a:cubicBezTo>
                      <a:cubicBezTo>
                        <a:pt x="526886" y="9851"/>
                        <a:pt x="517573" y="8816"/>
                        <a:pt x="508260" y="10885"/>
                      </a:cubicBezTo>
                      <a:cubicBezTo>
                        <a:pt x="507225" y="18129"/>
                        <a:pt x="507225" y="25373"/>
                        <a:pt x="507225" y="32617"/>
                      </a:cubicBezTo>
                      <a:cubicBezTo>
                        <a:pt x="507225" y="41930"/>
                        <a:pt x="507225" y="52278"/>
                        <a:pt x="505155" y="62626"/>
                      </a:cubicBezTo>
                      <a:lnTo>
                        <a:pt x="504120" y="65731"/>
                      </a:lnTo>
                      <a:lnTo>
                        <a:pt x="494807" y="65731"/>
                      </a:lnTo>
                      <a:cubicBezTo>
                        <a:pt x="483424" y="66765"/>
                        <a:pt x="473076" y="66765"/>
                        <a:pt x="459623" y="63661"/>
                      </a:cubicBezTo>
                      <a:lnTo>
                        <a:pt x="455484" y="62626"/>
                      </a:lnTo>
                      <a:lnTo>
                        <a:pt x="455484" y="9851"/>
                      </a:lnTo>
                      <a:lnTo>
                        <a:pt x="437892" y="9851"/>
                      </a:lnTo>
                      <a:cubicBezTo>
                        <a:pt x="422370" y="9851"/>
                        <a:pt x="406848" y="9851"/>
                        <a:pt x="392360" y="9851"/>
                      </a:cubicBezTo>
                      <a:cubicBezTo>
                        <a:pt x="358212" y="9851"/>
                        <a:pt x="321993" y="10885"/>
                        <a:pt x="286809" y="8816"/>
                      </a:cubicBezTo>
                      <a:cubicBezTo>
                        <a:pt x="241277" y="6746"/>
                        <a:pt x="201954" y="16060"/>
                        <a:pt x="160562" y="39860"/>
                      </a:cubicBezTo>
                      <a:cubicBezTo>
                        <a:pt x="126413" y="59522"/>
                        <a:pt x="90194" y="77114"/>
                        <a:pt x="55011" y="93671"/>
                      </a:cubicBezTo>
                      <a:cubicBezTo>
                        <a:pt x="40523" y="100914"/>
                        <a:pt x="26036" y="108158"/>
                        <a:pt x="11549" y="115402"/>
                      </a:cubicBezTo>
                      <a:cubicBezTo>
                        <a:pt x="11549" y="118506"/>
                        <a:pt x="11549" y="122645"/>
                        <a:pt x="11549" y="125750"/>
                      </a:cubicBezTo>
                      <a:cubicBezTo>
                        <a:pt x="10514" y="140237"/>
                        <a:pt x="9479" y="154725"/>
                        <a:pt x="11549" y="169212"/>
                      </a:cubicBezTo>
                      <a:close/>
                    </a:path>
                  </a:pathLst>
                </a:custGeom>
                <a:grpFill/>
                <a:ln w="6350" cap="flat">
                  <a:solidFill>
                    <a:schemeClr val="bg1"/>
                  </a:solid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3014739F-22BE-4257-9430-6DD89315C5E5}"/>
                    </a:ext>
                  </a:extLst>
                </p:cNvPr>
                <p:cNvSpPr/>
                <p:nvPr/>
              </p:nvSpPr>
              <p:spPr>
                <a:xfrm>
                  <a:off x="8687084" y="1794259"/>
                  <a:ext cx="891607" cy="318540"/>
                </a:xfrm>
                <a:custGeom>
                  <a:avLst/>
                  <a:gdLst>
                    <a:gd name="connsiteX0" fmla="*/ 144590 w 891607"/>
                    <a:gd name="connsiteY0" fmla="*/ 318540 h 318540"/>
                    <a:gd name="connsiteX1" fmla="*/ 15238 w 891607"/>
                    <a:gd name="connsiteY1" fmla="*/ 252312 h 318540"/>
                    <a:gd name="connsiteX2" fmla="*/ 14203 w 891607"/>
                    <a:gd name="connsiteY2" fmla="*/ 251277 h 318540"/>
                    <a:gd name="connsiteX3" fmla="*/ 12134 w 891607"/>
                    <a:gd name="connsiteY3" fmla="*/ 247138 h 318540"/>
                    <a:gd name="connsiteX4" fmla="*/ 3855 w 891607"/>
                    <a:gd name="connsiteY4" fmla="*/ 202641 h 318540"/>
                    <a:gd name="connsiteX5" fmla="*/ 45248 w 891607"/>
                    <a:gd name="connsiteY5" fmla="*/ 190223 h 318540"/>
                    <a:gd name="connsiteX6" fmla="*/ 107337 w 891607"/>
                    <a:gd name="connsiteY6" fmla="*/ 191258 h 318540"/>
                    <a:gd name="connsiteX7" fmla="*/ 132172 w 891607"/>
                    <a:gd name="connsiteY7" fmla="*/ 191258 h 318540"/>
                    <a:gd name="connsiteX8" fmla="*/ 132172 w 891607"/>
                    <a:gd name="connsiteY8" fmla="*/ 127100 h 318540"/>
                    <a:gd name="connsiteX9" fmla="*/ 108372 w 891607"/>
                    <a:gd name="connsiteY9" fmla="*/ 127100 h 318540"/>
                    <a:gd name="connsiteX10" fmla="*/ 38004 w 891607"/>
                    <a:gd name="connsiteY10" fmla="*/ 127100 h 318540"/>
                    <a:gd name="connsiteX11" fmla="*/ 34900 w 891607"/>
                    <a:gd name="connsiteY11" fmla="*/ 127100 h 318540"/>
                    <a:gd name="connsiteX12" fmla="*/ 2820 w 891607"/>
                    <a:gd name="connsiteY12" fmla="*/ 112612 h 318540"/>
                    <a:gd name="connsiteX13" fmla="*/ 10064 w 891607"/>
                    <a:gd name="connsiteY13" fmla="*/ 79498 h 318540"/>
                    <a:gd name="connsiteX14" fmla="*/ 11099 w 891607"/>
                    <a:gd name="connsiteY14" fmla="*/ 77428 h 318540"/>
                    <a:gd name="connsiteX15" fmla="*/ 166321 w 891607"/>
                    <a:gd name="connsiteY15" fmla="*/ 852 h 318540"/>
                    <a:gd name="connsiteX16" fmla="*/ 294638 w 891607"/>
                    <a:gd name="connsiteY16" fmla="*/ 92951 h 318540"/>
                    <a:gd name="connsiteX17" fmla="*/ 295673 w 891607"/>
                    <a:gd name="connsiteY17" fmla="*/ 95020 h 318540"/>
                    <a:gd name="connsiteX18" fmla="*/ 595769 w 891607"/>
                    <a:gd name="connsiteY18" fmla="*/ 95020 h 318540"/>
                    <a:gd name="connsiteX19" fmla="*/ 712703 w 891607"/>
                    <a:gd name="connsiteY19" fmla="*/ 2922 h 318540"/>
                    <a:gd name="connsiteX20" fmla="*/ 887587 w 891607"/>
                    <a:gd name="connsiteY20" fmla="*/ 87777 h 318540"/>
                    <a:gd name="connsiteX21" fmla="*/ 888622 w 891607"/>
                    <a:gd name="connsiteY21" fmla="*/ 114682 h 318540"/>
                    <a:gd name="connsiteX22" fmla="*/ 862752 w 891607"/>
                    <a:gd name="connsiteY22" fmla="*/ 127100 h 318540"/>
                    <a:gd name="connsiteX23" fmla="*/ 774792 w 891607"/>
                    <a:gd name="connsiteY23" fmla="*/ 127100 h 318540"/>
                    <a:gd name="connsiteX24" fmla="*/ 741678 w 891607"/>
                    <a:gd name="connsiteY24" fmla="*/ 127100 h 318540"/>
                    <a:gd name="connsiteX25" fmla="*/ 741678 w 891607"/>
                    <a:gd name="connsiteY25" fmla="*/ 191258 h 318540"/>
                    <a:gd name="connsiteX26" fmla="*/ 837916 w 891607"/>
                    <a:gd name="connsiteY26" fmla="*/ 191258 h 318540"/>
                    <a:gd name="connsiteX27" fmla="*/ 863786 w 891607"/>
                    <a:gd name="connsiteY27" fmla="*/ 191258 h 318540"/>
                    <a:gd name="connsiteX28" fmla="*/ 887587 w 891607"/>
                    <a:gd name="connsiteY28" fmla="*/ 202641 h 318540"/>
                    <a:gd name="connsiteX29" fmla="*/ 887587 w 891607"/>
                    <a:gd name="connsiteY29" fmla="*/ 229546 h 318540"/>
                    <a:gd name="connsiteX30" fmla="*/ 760305 w 891607"/>
                    <a:gd name="connsiteY30" fmla="*/ 317505 h 318540"/>
                    <a:gd name="connsiteX31" fmla="*/ 595769 w 891607"/>
                    <a:gd name="connsiteY31" fmla="*/ 223337 h 318540"/>
                    <a:gd name="connsiteX32" fmla="*/ 295673 w 891607"/>
                    <a:gd name="connsiteY32" fmla="*/ 223337 h 318540"/>
                    <a:gd name="connsiteX33" fmla="*/ 223236 w 891607"/>
                    <a:gd name="connsiteY33" fmla="*/ 299914 h 318540"/>
                    <a:gd name="connsiteX34" fmla="*/ 144590 w 891607"/>
                    <a:gd name="connsiteY34" fmla="*/ 318540 h 318540"/>
                    <a:gd name="connsiteX35" fmla="*/ 36969 w 891607"/>
                    <a:gd name="connsiteY35" fmla="*/ 200571 h 318540"/>
                    <a:gd name="connsiteX36" fmla="*/ 12134 w 891607"/>
                    <a:gd name="connsiteY36" fmla="*/ 207815 h 318540"/>
                    <a:gd name="connsiteX37" fmla="*/ 20412 w 891607"/>
                    <a:gd name="connsiteY37" fmla="*/ 241964 h 318540"/>
                    <a:gd name="connsiteX38" fmla="*/ 22482 w 891607"/>
                    <a:gd name="connsiteY38" fmla="*/ 245068 h 318540"/>
                    <a:gd name="connsiteX39" fmla="*/ 23517 w 891607"/>
                    <a:gd name="connsiteY39" fmla="*/ 246103 h 318540"/>
                    <a:gd name="connsiteX40" fmla="*/ 218062 w 891607"/>
                    <a:gd name="connsiteY40" fmla="*/ 289565 h 318540"/>
                    <a:gd name="connsiteX41" fmla="*/ 287394 w 891607"/>
                    <a:gd name="connsiteY41" fmla="*/ 215059 h 318540"/>
                    <a:gd name="connsiteX42" fmla="*/ 288429 w 891607"/>
                    <a:gd name="connsiteY42" fmla="*/ 211954 h 318540"/>
                    <a:gd name="connsiteX43" fmla="*/ 600943 w 891607"/>
                    <a:gd name="connsiteY43" fmla="*/ 211954 h 318540"/>
                    <a:gd name="connsiteX44" fmla="*/ 601978 w 891607"/>
                    <a:gd name="connsiteY44" fmla="*/ 215059 h 318540"/>
                    <a:gd name="connsiteX45" fmla="*/ 758235 w 891607"/>
                    <a:gd name="connsiteY45" fmla="*/ 306123 h 318540"/>
                    <a:gd name="connsiteX46" fmla="*/ 877239 w 891607"/>
                    <a:gd name="connsiteY46" fmla="*/ 224372 h 318540"/>
                    <a:gd name="connsiteX47" fmla="*/ 878274 w 891607"/>
                    <a:gd name="connsiteY47" fmla="*/ 207815 h 318540"/>
                    <a:gd name="connsiteX48" fmla="*/ 862752 w 891607"/>
                    <a:gd name="connsiteY48" fmla="*/ 200571 h 318540"/>
                    <a:gd name="connsiteX49" fmla="*/ 836881 w 891607"/>
                    <a:gd name="connsiteY49" fmla="*/ 200571 h 318540"/>
                    <a:gd name="connsiteX50" fmla="*/ 730295 w 891607"/>
                    <a:gd name="connsiteY50" fmla="*/ 200571 h 318540"/>
                    <a:gd name="connsiteX51" fmla="*/ 730295 w 891607"/>
                    <a:gd name="connsiteY51" fmla="*/ 115717 h 318540"/>
                    <a:gd name="connsiteX52" fmla="*/ 773758 w 891607"/>
                    <a:gd name="connsiteY52" fmla="*/ 115717 h 318540"/>
                    <a:gd name="connsiteX53" fmla="*/ 861717 w 891607"/>
                    <a:gd name="connsiteY53" fmla="*/ 115717 h 318540"/>
                    <a:gd name="connsiteX54" fmla="*/ 878274 w 891607"/>
                    <a:gd name="connsiteY54" fmla="*/ 108473 h 318540"/>
                    <a:gd name="connsiteX55" fmla="*/ 877239 w 891607"/>
                    <a:gd name="connsiteY55" fmla="*/ 90881 h 318540"/>
                    <a:gd name="connsiteX56" fmla="*/ 713738 w 891607"/>
                    <a:gd name="connsiteY56" fmla="*/ 12235 h 318540"/>
                    <a:gd name="connsiteX57" fmla="*/ 603013 w 891607"/>
                    <a:gd name="connsiteY57" fmla="*/ 101229 h 318540"/>
                    <a:gd name="connsiteX58" fmla="*/ 601978 w 891607"/>
                    <a:gd name="connsiteY58" fmla="*/ 104334 h 318540"/>
                    <a:gd name="connsiteX59" fmla="*/ 290499 w 891607"/>
                    <a:gd name="connsiteY59" fmla="*/ 104334 h 318540"/>
                    <a:gd name="connsiteX60" fmla="*/ 287394 w 891607"/>
                    <a:gd name="connsiteY60" fmla="*/ 100194 h 318540"/>
                    <a:gd name="connsiteX61" fmla="*/ 284290 w 891607"/>
                    <a:gd name="connsiteY61" fmla="*/ 96055 h 318540"/>
                    <a:gd name="connsiteX62" fmla="*/ 164252 w 891607"/>
                    <a:gd name="connsiteY62" fmla="*/ 10166 h 318540"/>
                    <a:gd name="connsiteX63" fmla="*/ 18343 w 891607"/>
                    <a:gd name="connsiteY63" fmla="*/ 82603 h 318540"/>
                    <a:gd name="connsiteX64" fmla="*/ 17308 w 891607"/>
                    <a:gd name="connsiteY64" fmla="*/ 84672 h 318540"/>
                    <a:gd name="connsiteX65" fmla="*/ 11099 w 891607"/>
                    <a:gd name="connsiteY65" fmla="*/ 107438 h 318540"/>
                    <a:gd name="connsiteX66" fmla="*/ 33865 w 891607"/>
                    <a:gd name="connsiteY66" fmla="*/ 116751 h 318540"/>
                    <a:gd name="connsiteX67" fmla="*/ 36969 w 891607"/>
                    <a:gd name="connsiteY67" fmla="*/ 116751 h 318540"/>
                    <a:gd name="connsiteX68" fmla="*/ 107337 w 891607"/>
                    <a:gd name="connsiteY68" fmla="*/ 116751 h 318540"/>
                    <a:gd name="connsiteX69" fmla="*/ 141486 w 891607"/>
                    <a:gd name="connsiteY69" fmla="*/ 116751 h 318540"/>
                    <a:gd name="connsiteX70" fmla="*/ 141486 w 891607"/>
                    <a:gd name="connsiteY70" fmla="*/ 201606 h 318540"/>
                    <a:gd name="connsiteX71" fmla="*/ 136312 w 891607"/>
                    <a:gd name="connsiteY71" fmla="*/ 201606 h 318540"/>
                    <a:gd name="connsiteX72" fmla="*/ 106302 w 891607"/>
                    <a:gd name="connsiteY72" fmla="*/ 201606 h 318540"/>
                    <a:gd name="connsiteX73" fmla="*/ 44213 w 891607"/>
                    <a:gd name="connsiteY73" fmla="*/ 200571 h 318540"/>
                    <a:gd name="connsiteX74" fmla="*/ 36969 w 891607"/>
                    <a:gd name="connsiteY74" fmla="*/ 200571 h 31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91607" h="318540">
                      <a:moveTo>
                        <a:pt x="144590" y="318540"/>
                      </a:moveTo>
                      <a:cubicBezTo>
                        <a:pt x="92849" y="318540"/>
                        <a:pt x="42143" y="294740"/>
                        <a:pt x="15238" y="252312"/>
                      </a:cubicBezTo>
                      <a:lnTo>
                        <a:pt x="14203" y="251277"/>
                      </a:lnTo>
                      <a:cubicBezTo>
                        <a:pt x="13169" y="250242"/>
                        <a:pt x="12134" y="249208"/>
                        <a:pt x="12134" y="247138"/>
                      </a:cubicBezTo>
                      <a:cubicBezTo>
                        <a:pt x="751" y="226442"/>
                        <a:pt x="-2354" y="211954"/>
                        <a:pt x="3855" y="202641"/>
                      </a:cubicBezTo>
                      <a:cubicBezTo>
                        <a:pt x="10064" y="193328"/>
                        <a:pt x="23517" y="189188"/>
                        <a:pt x="45248" y="190223"/>
                      </a:cubicBezTo>
                      <a:cubicBezTo>
                        <a:pt x="65944" y="191258"/>
                        <a:pt x="85606" y="191258"/>
                        <a:pt x="107337" y="191258"/>
                      </a:cubicBezTo>
                      <a:cubicBezTo>
                        <a:pt x="115615" y="191258"/>
                        <a:pt x="123894" y="191258"/>
                        <a:pt x="132172" y="191258"/>
                      </a:cubicBezTo>
                      <a:lnTo>
                        <a:pt x="132172" y="127100"/>
                      </a:lnTo>
                      <a:lnTo>
                        <a:pt x="108372" y="127100"/>
                      </a:lnTo>
                      <a:cubicBezTo>
                        <a:pt x="84571" y="127100"/>
                        <a:pt x="60770" y="127100"/>
                        <a:pt x="38004" y="127100"/>
                      </a:cubicBezTo>
                      <a:lnTo>
                        <a:pt x="34900" y="127100"/>
                      </a:lnTo>
                      <a:cubicBezTo>
                        <a:pt x="23517" y="127100"/>
                        <a:pt x="10064" y="127100"/>
                        <a:pt x="2820" y="112612"/>
                      </a:cubicBezTo>
                      <a:cubicBezTo>
                        <a:pt x="-4423" y="99160"/>
                        <a:pt x="3855" y="87777"/>
                        <a:pt x="10064" y="79498"/>
                      </a:cubicBezTo>
                      <a:lnTo>
                        <a:pt x="11099" y="77428"/>
                      </a:lnTo>
                      <a:cubicBezTo>
                        <a:pt x="50422" y="22583"/>
                        <a:pt x="107337" y="-5357"/>
                        <a:pt x="166321" y="852"/>
                      </a:cubicBezTo>
                      <a:cubicBezTo>
                        <a:pt x="222201" y="7061"/>
                        <a:pt x="272907" y="43280"/>
                        <a:pt x="294638" y="92951"/>
                      </a:cubicBezTo>
                      <a:cubicBezTo>
                        <a:pt x="294638" y="93986"/>
                        <a:pt x="295673" y="93986"/>
                        <a:pt x="295673" y="95020"/>
                      </a:cubicBezTo>
                      <a:lnTo>
                        <a:pt x="595769" y="95020"/>
                      </a:lnTo>
                      <a:cubicBezTo>
                        <a:pt x="619570" y="45349"/>
                        <a:pt x="658893" y="14305"/>
                        <a:pt x="712703" y="2922"/>
                      </a:cubicBezTo>
                      <a:cubicBezTo>
                        <a:pt x="777897" y="-10531"/>
                        <a:pt x="858612" y="27757"/>
                        <a:pt x="887587" y="87777"/>
                      </a:cubicBezTo>
                      <a:cubicBezTo>
                        <a:pt x="892761" y="98125"/>
                        <a:pt x="892761" y="107438"/>
                        <a:pt x="888622" y="114682"/>
                      </a:cubicBezTo>
                      <a:cubicBezTo>
                        <a:pt x="883448" y="121925"/>
                        <a:pt x="875169" y="126065"/>
                        <a:pt x="862752" y="127100"/>
                      </a:cubicBezTo>
                      <a:cubicBezTo>
                        <a:pt x="833777" y="127100"/>
                        <a:pt x="804802" y="127100"/>
                        <a:pt x="774792" y="127100"/>
                      </a:cubicBezTo>
                      <a:lnTo>
                        <a:pt x="741678" y="127100"/>
                      </a:lnTo>
                      <a:lnTo>
                        <a:pt x="741678" y="191258"/>
                      </a:lnTo>
                      <a:lnTo>
                        <a:pt x="837916" y="191258"/>
                      </a:lnTo>
                      <a:cubicBezTo>
                        <a:pt x="846195" y="191258"/>
                        <a:pt x="855508" y="191258"/>
                        <a:pt x="863786" y="191258"/>
                      </a:cubicBezTo>
                      <a:cubicBezTo>
                        <a:pt x="878274" y="192293"/>
                        <a:pt x="884483" y="198502"/>
                        <a:pt x="887587" y="202641"/>
                      </a:cubicBezTo>
                      <a:cubicBezTo>
                        <a:pt x="890692" y="207815"/>
                        <a:pt x="893796" y="216094"/>
                        <a:pt x="887587" y="229546"/>
                      </a:cubicBezTo>
                      <a:cubicBezTo>
                        <a:pt x="864821" y="283357"/>
                        <a:pt x="821359" y="313366"/>
                        <a:pt x="760305" y="317505"/>
                      </a:cubicBezTo>
                      <a:cubicBezTo>
                        <a:pt x="685798" y="322680"/>
                        <a:pt x="629918" y="290600"/>
                        <a:pt x="595769" y="223337"/>
                      </a:cubicBezTo>
                      <a:lnTo>
                        <a:pt x="295673" y="223337"/>
                      </a:lnTo>
                      <a:cubicBezTo>
                        <a:pt x="279116" y="257486"/>
                        <a:pt x="254280" y="283357"/>
                        <a:pt x="223236" y="299914"/>
                      </a:cubicBezTo>
                      <a:cubicBezTo>
                        <a:pt x="198400" y="312331"/>
                        <a:pt x="171495" y="318540"/>
                        <a:pt x="144590" y="318540"/>
                      </a:cubicBezTo>
                      <a:close/>
                      <a:moveTo>
                        <a:pt x="36969" y="200571"/>
                      </a:moveTo>
                      <a:cubicBezTo>
                        <a:pt x="23517" y="200571"/>
                        <a:pt x="15238" y="203676"/>
                        <a:pt x="12134" y="207815"/>
                      </a:cubicBezTo>
                      <a:cubicBezTo>
                        <a:pt x="7994" y="214024"/>
                        <a:pt x="11099" y="226442"/>
                        <a:pt x="20412" y="241964"/>
                      </a:cubicBezTo>
                      <a:cubicBezTo>
                        <a:pt x="21447" y="242999"/>
                        <a:pt x="21447" y="244034"/>
                        <a:pt x="22482" y="245068"/>
                      </a:cubicBezTo>
                      <a:lnTo>
                        <a:pt x="23517" y="246103"/>
                      </a:lnTo>
                      <a:cubicBezTo>
                        <a:pt x="60770" y="305088"/>
                        <a:pt x="149764" y="324749"/>
                        <a:pt x="218062" y="289565"/>
                      </a:cubicBezTo>
                      <a:cubicBezTo>
                        <a:pt x="248072" y="274043"/>
                        <a:pt x="271872" y="248173"/>
                        <a:pt x="287394" y="215059"/>
                      </a:cubicBezTo>
                      <a:lnTo>
                        <a:pt x="288429" y="211954"/>
                      </a:lnTo>
                      <a:lnTo>
                        <a:pt x="600943" y="211954"/>
                      </a:lnTo>
                      <a:lnTo>
                        <a:pt x="601978" y="215059"/>
                      </a:lnTo>
                      <a:cubicBezTo>
                        <a:pt x="635092" y="281287"/>
                        <a:pt x="686833" y="311297"/>
                        <a:pt x="758235" y="306123"/>
                      </a:cubicBezTo>
                      <a:cubicBezTo>
                        <a:pt x="816185" y="301983"/>
                        <a:pt x="855508" y="275078"/>
                        <a:pt x="877239" y="224372"/>
                      </a:cubicBezTo>
                      <a:cubicBezTo>
                        <a:pt x="879309" y="219198"/>
                        <a:pt x="881378" y="212989"/>
                        <a:pt x="878274" y="207815"/>
                      </a:cubicBezTo>
                      <a:cubicBezTo>
                        <a:pt x="875169" y="203676"/>
                        <a:pt x="869995" y="201606"/>
                        <a:pt x="862752" y="200571"/>
                      </a:cubicBezTo>
                      <a:cubicBezTo>
                        <a:pt x="854473" y="200571"/>
                        <a:pt x="845160" y="200571"/>
                        <a:pt x="836881" y="200571"/>
                      </a:cubicBezTo>
                      <a:lnTo>
                        <a:pt x="730295" y="200571"/>
                      </a:lnTo>
                      <a:lnTo>
                        <a:pt x="730295" y="115717"/>
                      </a:lnTo>
                      <a:lnTo>
                        <a:pt x="773758" y="115717"/>
                      </a:lnTo>
                      <a:cubicBezTo>
                        <a:pt x="803767" y="115717"/>
                        <a:pt x="832742" y="115717"/>
                        <a:pt x="861717" y="115717"/>
                      </a:cubicBezTo>
                      <a:cubicBezTo>
                        <a:pt x="869995" y="115717"/>
                        <a:pt x="876204" y="112612"/>
                        <a:pt x="878274" y="108473"/>
                      </a:cubicBezTo>
                      <a:cubicBezTo>
                        <a:pt x="881378" y="104334"/>
                        <a:pt x="880343" y="98125"/>
                        <a:pt x="877239" y="90881"/>
                      </a:cubicBezTo>
                      <a:cubicBezTo>
                        <a:pt x="849299" y="35001"/>
                        <a:pt x="774792" y="-1217"/>
                        <a:pt x="713738" y="12235"/>
                      </a:cubicBezTo>
                      <a:cubicBezTo>
                        <a:pt x="661997" y="22583"/>
                        <a:pt x="625779" y="52593"/>
                        <a:pt x="603013" y="101229"/>
                      </a:cubicBezTo>
                      <a:lnTo>
                        <a:pt x="601978" y="104334"/>
                      </a:lnTo>
                      <a:lnTo>
                        <a:pt x="290499" y="104334"/>
                      </a:lnTo>
                      <a:lnTo>
                        <a:pt x="287394" y="100194"/>
                      </a:lnTo>
                      <a:cubicBezTo>
                        <a:pt x="286360" y="99160"/>
                        <a:pt x="285325" y="97090"/>
                        <a:pt x="284290" y="96055"/>
                      </a:cubicBezTo>
                      <a:cubicBezTo>
                        <a:pt x="263594" y="49488"/>
                        <a:pt x="217027" y="15340"/>
                        <a:pt x="164252" y="10166"/>
                      </a:cubicBezTo>
                      <a:cubicBezTo>
                        <a:pt x="108372" y="3957"/>
                        <a:pt x="55596" y="30862"/>
                        <a:pt x="18343" y="82603"/>
                      </a:cubicBezTo>
                      <a:lnTo>
                        <a:pt x="17308" y="84672"/>
                      </a:lnTo>
                      <a:cubicBezTo>
                        <a:pt x="11099" y="92951"/>
                        <a:pt x="6960" y="99160"/>
                        <a:pt x="11099" y="107438"/>
                      </a:cubicBezTo>
                      <a:cubicBezTo>
                        <a:pt x="15238" y="115717"/>
                        <a:pt x="22482" y="116751"/>
                        <a:pt x="33865" y="116751"/>
                      </a:cubicBezTo>
                      <a:lnTo>
                        <a:pt x="36969" y="116751"/>
                      </a:lnTo>
                      <a:cubicBezTo>
                        <a:pt x="60770" y="116751"/>
                        <a:pt x="83536" y="116751"/>
                        <a:pt x="107337" y="116751"/>
                      </a:cubicBezTo>
                      <a:lnTo>
                        <a:pt x="141486" y="116751"/>
                      </a:lnTo>
                      <a:lnTo>
                        <a:pt x="141486" y="201606"/>
                      </a:lnTo>
                      <a:lnTo>
                        <a:pt x="136312" y="201606"/>
                      </a:lnTo>
                      <a:cubicBezTo>
                        <a:pt x="125963" y="201606"/>
                        <a:pt x="116650" y="201606"/>
                        <a:pt x="106302" y="201606"/>
                      </a:cubicBezTo>
                      <a:cubicBezTo>
                        <a:pt x="84571" y="201606"/>
                        <a:pt x="63874" y="202641"/>
                        <a:pt x="44213" y="200571"/>
                      </a:cubicBezTo>
                      <a:cubicBezTo>
                        <a:pt x="42143" y="200571"/>
                        <a:pt x="39039" y="200571"/>
                        <a:pt x="36969" y="200571"/>
                      </a:cubicBezTo>
                      <a:close/>
                    </a:path>
                  </a:pathLst>
                </a:custGeom>
                <a:grpFill/>
                <a:ln w="9525" cap="flat">
                  <a:solidFill>
                    <a:schemeClr val="bg1"/>
                  </a:solid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62CF7D06-8C64-46D4-A45F-63C5C9D43DA8}"/>
                    </a:ext>
                  </a:extLst>
                </p:cNvPr>
                <p:cNvSpPr/>
                <p:nvPr/>
              </p:nvSpPr>
              <p:spPr>
                <a:xfrm>
                  <a:off x="9513053" y="1588666"/>
                  <a:ext cx="42616" cy="40875"/>
                </a:xfrm>
                <a:custGeom>
                  <a:avLst/>
                  <a:gdLst>
                    <a:gd name="connsiteX0" fmla="*/ 2633 w 42616"/>
                    <a:gd name="connsiteY0" fmla="*/ 1552 h 40875"/>
                    <a:gd name="connsiteX1" fmla="*/ 38852 w 42616"/>
                    <a:gd name="connsiteY1" fmla="*/ 1552 h 40875"/>
                    <a:gd name="connsiteX2" fmla="*/ 40921 w 42616"/>
                    <a:gd name="connsiteY2" fmla="*/ 38806 h 40875"/>
                    <a:gd name="connsiteX3" fmla="*/ 3668 w 42616"/>
                    <a:gd name="connsiteY3" fmla="*/ 40875 h 40875"/>
                    <a:gd name="connsiteX4" fmla="*/ 2633 w 42616"/>
                    <a:gd name="connsiteY4" fmla="*/ 1552 h 4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16" h="40875">
                      <a:moveTo>
                        <a:pt x="2633" y="1552"/>
                      </a:moveTo>
                      <a:cubicBezTo>
                        <a:pt x="16086" y="-517"/>
                        <a:pt x="27469" y="-517"/>
                        <a:pt x="38852" y="1552"/>
                      </a:cubicBezTo>
                      <a:cubicBezTo>
                        <a:pt x="45061" y="13970"/>
                        <a:pt x="41956" y="25353"/>
                        <a:pt x="40921" y="38806"/>
                      </a:cubicBezTo>
                      <a:cubicBezTo>
                        <a:pt x="27469" y="41910"/>
                        <a:pt x="16086" y="39840"/>
                        <a:pt x="3668" y="40875"/>
                      </a:cubicBezTo>
                      <a:cubicBezTo>
                        <a:pt x="-2541" y="26388"/>
                        <a:pt x="564" y="15005"/>
                        <a:pt x="2633" y="1552"/>
                      </a:cubicBezTo>
                      <a:close/>
                    </a:path>
                  </a:pathLst>
                </a:custGeom>
                <a:grpFill/>
                <a:ln w="9525" cap="flat">
                  <a:solidFill>
                    <a:schemeClr val="bg1"/>
                  </a:solid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5196AF37-5A4E-4ACD-9CD5-C1218087BDAD}"/>
                    </a:ext>
                  </a:extLst>
                </p:cNvPr>
                <p:cNvSpPr/>
                <p:nvPr/>
              </p:nvSpPr>
              <p:spPr>
                <a:xfrm>
                  <a:off x="10316226" y="2392200"/>
                  <a:ext cx="42206" cy="39840"/>
                </a:xfrm>
                <a:custGeom>
                  <a:avLst/>
                  <a:gdLst>
                    <a:gd name="connsiteX0" fmla="*/ 2476 w 42206"/>
                    <a:gd name="connsiteY0" fmla="*/ 38288 h 39840"/>
                    <a:gd name="connsiteX1" fmla="*/ 1442 w 42206"/>
                    <a:gd name="connsiteY1" fmla="*/ 2070 h 39840"/>
                    <a:gd name="connsiteX2" fmla="*/ 39730 w 42206"/>
                    <a:gd name="connsiteY2" fmla="*/ 1035 h 39840"/>
                    <a:gd name="connsiteX3" fmla="*/ 40764 w 42206"/>
                    <a:gd name="connsiteY3" fmla="*/ 38288 h 39840"/>
                    <a:gd name="connsiteX4" fmla="*/ 2476 w 42206"/>
                    <a:gd name="connsiteY4" fmla="*/ 38288 h 39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06" h="39840">
                      <a:moveTo>
                        <a:pt x="2476" y="38288"/>
                      </a:moveTo>
                      <a:cubicBezTo>
                        <a:pt x="-1663" y="25870"/>
                        <a:pt x="407" y="14487"/>
                        <a:pt x="1442" y="2070"/>
                      </a:cubicBezTo>
                      <a:cubicBezTo>
                        <a:pt x="14894" y="-1035"/>
                        <a:pt x="27312" y="0"/>
                        <a:pt x="39730" y="1035"/>
                      </a:cubicBezTo>
                      <a:cubicBezTo>
                        <a:pt x="42834" y="13453"/>
                        <a:pt x="42834" y="25870"/>
                        <a:pt x="40764" y="38288"/>
                      </a:cubicBezTo>
                      <a:cubicBezTo>
                        <a:pt x="27312" y="40358"/>
                        <a:pt x="14894" y="40358"/>
                        <a:pt x="2476" y="38288"/>
                      </a:cubicBezTo>
                      <a:close/>
                    </a:path>
                  </a:pathLst>
                </a:custGeom>
                <a:grpFill/>
                <a:ln w="9525" cap="flat">
                  <a:solidFill>
                    <a:schemeClr val="bg1"/>
                  </a:solid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4221A167-6535-4F80-AF76-ACE4A2E75D5A}"/>
                    </a:ext>
                  </a:extLst>
                </p:cNvPr>
                <p:cNvSpPr/>
                <p:nvPr/>
              </p:nvSpPr>
              <p:spPr>
                <a:xfrm>
                  <a:off x="8709824" y="2391275"/>
                  <a:ext cx="41541" cy="40137"/>
                </a:xfrm>
                <a:custGeom>
                  <a:avLst/>
                  <a:gdLst>
                    <a:gd name="connsiteX0" fmla="*/ 1811 w 41541"/>
                    <a:gd name="connsiteY0" fmla="*/ 1959 h 40137"/>
                    <a:gd name="connsiteX1" fmla="*/ 39064 w 41541"/>
                    <a:gd name="connsiteY1" fmla="*/ 1959 h 40137"/>
                    <a:gd name="connsiteX2" fmla="*/ 40099 w 41541"/>
                    <a:gd name="connsiteY2" fmla="*/ 38178 h 40137"/>
                    <a:gd name="connsiteX3" fmla="*/ 2846 w 41541"/>
                    <a:gd name="connsiteY3" fmla="*/ 38178 h 40137"/>
                    <a:gd name="connsiteX4" fmla="*/ 1811 w 41541"/>
                    <a:gd name="connsiteY4" fmla="*/ 1959 h 4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41" h="40137">
                      <a:moveTo>
                        <a:pt x="1811" y="1959"/>
                      </a:moveTo>
                      <a:cubicBezTo>
                        <a:pt x="15264" y="-110"/>
                        <a:pt x="27681" y="-1145"/>
                        <a:pt x="39064" y="1959"/>
                      </a:cubicBezTo>
                      <a:cubicBezTo>
                        <a:pt x="42169" y="13342"/>
                        <a:pt x="42169" y="25760"/>
                        <a:pt x="40099" y="38178"/>
                      </a:cubicBezTo>
                      <a:cubicBezTo>
                        <a:pt x="27681" y="41282"/>
                        <a:pt x="15264" y="40247"/>
                        <a:pt x="2846" y="38178"/>
                      </a:cubicBezTo>
                      <a:cubicBezTo>
                        <a:pt x="-1294" y="26795"/>
                        <a:pt x="-259" y="15412"/>
                        <a:pt x="1811" y="1959"/>
                      </a:cubicBezTo>
                      <a:close/>
                    </a:path>
                  </a:pathLst>
                </a:custGeom>
                <a:grpFill/>
                <a:ln w="9525" cap="flat">
                  <a:solidFill>
                    <a:schemeClr val="bg1"/>
                  </a:solid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4688C38B-5AF6-4110-84C0-AF573332326F}"/>
                    </a:ext>
                  </a:extLst>
                </p:cNvPr>
                <p:cNvSpPr/>
                <p:nvPr/>
              </p:nvSpPr>
              <p:spPr>
                <a:xfrm>
                  <a:off x="9398752" y="1594358"/>
                  <a:ext cx="41742" cy="44497"/>
                </a:xfrm>
                <a:custGeom>
                  <a:avLst/>
                  <a:gdLst>
                    <a:gd name="connsiteX0" fmla="*/ 0 w 41742"/>
                    <a:gd name="connsiteY0" fmla="*/ 7244 h 44497"/>
                    <a:gd name="connsiteX1" fmla="*/ 35184 w 41742"/>
                    <a:gd name="connsiteY1" fmla="*/ 0 h 44497"/>
                    <a:gd name="connsiteX2" fmla="*/ 41393 w 41742"/>
                    <a:gd name="connsiteY2" fmla="*/ 37253 h 44497"/>
                    <a:gd name="connsiteX3" fmla="*/ 6209 w 41742"/>
                    <a:gd name="connsiteY3" fmla="*/ 44497 h 44497"/>
                    <a:gd name="connsiteX4" fmla="*/ 0 w 41742"/>
                    <a:gd name="connsiteY4" fmla="*/ 7244 h 44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42" h="44497">
                      <a:moveTo>
                        <a:pt x="0" y="7244"/>
                      </a:moveTo>
                      <a:cubicBezTo>
                        <a:pt x="12418" y="1035"/>
                        <a:pt x="23801" y="3104"/>
                        <a:pt x="35184" y="0"/>
                      </a:cubicBezTo>
                      <a:cubicBezTo>
                        <a:pt x="41393" y="12418"/>
                        <a:pt x="42427" y="23801"/>
                        <a:pt x="41393" y="37253"/>
                      </a:cubicBezTo>
                      <a:cubicBezTo>
                        <a:pt x="30010" y="43462"/>
                        <a:pt x="18627" y="42427"/>
                        <a:pt x="6209" y="44497"/>
                      </a:cubicBezTo>
                      <a:cubicBezTo>
                        <a:pt x="1035" y="32079"/>
                        <a:pt x="0" y="20696"/>
                        <a:pt x="0" y="7244"/>
                      </a:cubicBezTo>
                      <a:close/>
                    </a:path>
                  </a:pathLst>
                </a:custGeom>
                <a:grpFill/>
                <a:ln w="9525" cap="flat">
                  <a:solidFill>
                    <a:schemeClr val="bg1"/>
                  </a:solid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95640481-C008-428B-ACD3-ABF386E92DAA}"/>
                    </a:ext>
                  </a:extLst>
                </p:cNvPr>
                <p:cNvSpPr/>
                <p:nvPr/>
              </p:nvSpPr>
              <p:spPr>
                <a:xfrm>
                  <a:off x="9283888" y="1617124"/>
                  <a:ext cx="47601" cy="47601"/>
                </a:xfrm>
                <a:custGeom>
                  <a:avLst/>
                  <a:gdLst>
                    <a:gd name="connsiteX0" fmla="*/ 12418 w 47601"/>
                    <a:gd name="connsiteY0" fmla="*/ 47601 h 47601"/>
                    <a:gd name="connsiteX1" fmla="*/ 0 w 47601"/>
                    <a:gd name="connsiteY1" fmla="*/ 12418 h 47601"/>
                    <a:gd name="connsiteX2" fmla="*/ 37253 w 47601"/>
                    <a:gd name="connsiteY2" fmla="*/ 0 h 47601"/>
                    <a:gd name="connsiteX3" fmla="*/ 47601 w 47601"/>
                    <a:gd name="connsiteY3" fmla="*/ 36219 h 47601"/>
                    <a:gd name="connsiteX4" fmla="*/ 12418 w 47601"/>
                    <a:gd name="connsiteY4" fmla="*/ 47601 h 4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01" h="47601">
                      <a:moveTo>
                        <a:pt x="12418" y="47601"/>
                      </a:moveTo>
                      <a:cubicBezTo>
                        <a:pt x="5174" y="36219"/>
                        <a:pt x="4139" y="23801"/>
                        <a:pt x="0" y="12418"/>
                      </a:cubicBezTo>
                      <a:cubicBezTo>
                        <a:pt x="11383" y="4139"/>
                        <a:pt x="23801" y="3104"/>
                        <a:pt x="37253" y="0"/>
                      </a:cubicBezTo>
                      <a:cubicBezTo>
                        <a:pt x="43462" y="12418"/>
                        <a:pt x="46567" y="22766"/>
                        <a:pt x="47601" y="36219"/>
                      </a:cubicBezTo>
                      <a:cubicBezTo>
                        <a:pt x="36219" y="43462"/>
                        <a:pt x="24836" y="45532"/>
                        <a:pt x="12418" y="47601"/>
                      </a:cubicBezTo>
                      <a:close/>
                    </a:path>
                  </a:pathLst>
                </a:custGeom>
                <a:grpFill/>
                <a:ln w="9525" cap="flat">
                  <a:solidFill>
                    <a:schemeClr val="bg1"/>
                  </a:solid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25960247-A4EF-43AA-9633-22487282F10F}"/>
                    </a:ext>
                  </a:extLst>
                </p:cNvPr>
                <p:cNvSpPr/>
                <p:nvPr/>
              </p:nvSpPr>
              <p:spPr>
                <a:xfrm>
                  <a:off x="9073820" y="1710257"/>
                  <a:ext cx="53810" cy="52775"/>
                </a:xfrm>
                <a:custGeom>
                  <a:avLst/>
                  <a:gdLst>
                    <a:gd name="connsiteX0" fmla="*/ 53810 w 53810"/>
                    <a:gd name="connsiteY0" fmla="*/ 32079 h 52775"/>
                    <a:gd name="connsiteX1" fmla="*/ 21731 w 53810"/>
                    <a:gd name="connsiteY1" fmla="*/ 52776 h 52775"/>
                    <a:gd name="connsiteX2" fmla="*/ 0 w 53810"/>
                    <a:gd name="connsiteY2" fmla="*/ 20696 h 52775"/>
                    <a:gd name="connsiteX3" fmla="*/ 32079 w 53810"/>
                    <a:gd name="connsiteY3" fmla="*/ 0 h 52775"/>
                    <a:gd name="connsiteX4" fmla="*/ 53810 w 53810"/>
                    <a:gd name="connsiteY4" fmla="*/ 32079 h 5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10" h="52775">
                      <a:moveTo>
                        <a:pt x="53810" y="32079"/>
                      </a:moveTo>
                      <a:cubicBezTo>
                        <a:pt x="42427" y="39323"/>
                        <a:pt x="33114" y="45532"/>
                        <a:pt x="21731" y="52776"/>
                      </a:cubicBezTo>
                      <a:cubicBezTo>
                        <a:pt x="11383" y="43462"/>
                        <a:pt x="6209" y="32079"/>
                        <a:pt x="0" y="20696"/>
                      </a:cubicBezTo>
                      <a:cubicBezTo>
                        <a:pt x="10348" y="11383"/>
                        <a:pt x="20696" y="5174"/>
                        <a:pt x="32079" y="0"/>
                      </a:cubicBezTo>
                      <a:cubicBezTo>
                        <a:pt x="40358" y="8279"/>
                        <a:pt x="46567" y="19661"/>
                        <a:pt x="53810" y="32079"/>
                      </a:cubicBezTo>
                      <a:close/>
                    </a:path>
                  </a:pathLst>
                </a:custGeom>
                <a:grpFill/>
                <a:ln w="9525" cap="flat">
                  <a:solidFill>
                    <a:schemeClr val="bg1"/>
                  </a:solid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6B560470-3387-4849-A741-02B03FE5A02C}"/>
                    </a:ext>
                  </a:extLst>
                </p:cNvPr>
                <p:cNvSpPr/>
                <p:nvPr/>
              </p:nvSpPr>
              <p:spPr>
                <a:xfrm>
                  <a:off x="10307320" y="2275266"/>
                  <a:ext cx="43288" cy="44496"/>
                </a:xfrm>
                <a:custGeom>
                  <a:avLst/>
                  <a:gdLst>
                    <a:gd name="connsiteX0" fmla="*/ 42427 w 43288"/>
                    <a:gd name="connsiteY0" fmla="*/ 39323 h 44496"/>
                    <a:gd name="connsiteX1" fmla="*/ 7244 w 43288"/>
                    <a:gd name="connsiteY1" fmla="*/ 44497 h 44496"/>
                    <a:gd name="connsiteX2" fmla="*/ 0 w 43288"/>
                    <a:gd name="connsiteY2" fmla="*/ 7244 h 44496"/>
                    <a:gd name="connsiteX3" fmla="*/ 38288 w 43288"/>
                    <a:gd name="connsiteY3" fmla="*/ 0 h 44496"/>
                    <a:gd name="connsiteX4" fmla="*/ 42427 w 43288"/>
                    <a:gd name="connsiteY4" fmla="*/ 39323 h 4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8" h="44496">
                      <a:moveTo>
                        <a:pt x="42427" y="39323"/>
                      </a:moveTo>
                      <a:cubicBezTo>
                        <a:pt x="30010" y="41393"/>
                        <a:pt x="19661" y="42427"/>
                        <a:pt x="7244" y="44497"/>
                      </a:cubicBezTo>
                      <a:cubicBezTo>
                        <a:pt x="1035" y="32079"/>
                        <a:pt x="0" y="19661"/>
                        <a:pt x="0" y="7244"/>
                      </a:cubicBezTo>
                      <a:cubicBezTo>
                        <a:pt x="12418" y="0"/>
                        <a:pt x="24835" y="2070"/>
                        <a:pt x="38288" y="0"/>
                      </a:cubicBezTo>
                      <a:cubicBezTo>
                        <a:pt x="39323" y="13453"/>
                        <a:pt x="45532" y="24835"/>
                        <a:pt x="42427" y="39323"/>
                      </a:cubicBezTo>
                      <a:close/>
                    </a:path>
                  </a:pathLst>
                </a:custGeom>
                <a:grpFill/>
                <a:ln w="9525" cap="flat">
                  <a:solidFill>
                    <a:schemeClr val="bg1"/>
                  </a:solid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EEFCCF75-A5D5-4E27-B3AF-82BCE14E2FD0}"/>
                    </a:ext>
                  </a:extLst>
                </p:cNvPr>
                <p:cNvSpPr/>
                <p:nvPr/>
              </p:nvSpPr>
              <p:spPr>
                <a:xfrm>
                  <a:off x="8718220" y="2503960"/>
                  <a:ext cx="42411" cy="43462"/>
                </a:xfrm>
                <a:custGeom>
                  <a:avLst/>
                  <a:gdLst>
                    <a:gd name="connsiteX0" fmla="*/ 42051 w 42411"/>
                    <a:gd name="connsiteY0" fmla="*/ 37253 h 43462"/>
                    <a:gd name="connsiteX1" fmla="*/ 5833 w 42411"/>
                    <a:gd name="connsiteY1" fmla="*/ 43462 h 43462"/>
                    <a:gd name="connsiteX2" fmla="*/ 659 w 42411"/>
                    <a:gd name="connsiteY2" fmla="*/ 6209 h 43462"/>
                    <a:gd name="connsiteX3" fmla="*/ 36877 w 42411"/>
                    <a:gd name="connsiteY3" fmla="*/ 0 h 43462"/>
                    <a:gd name="connsiteX4" fmla="*/ 42051 w 42411"/>
                    <a:gd name="connsiteY4" fmla="*/ 37253 h 43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1" h="43462">
                      <a:moveTo>
                        <a:pt x="42051" y="37253"/>
                      </a:moveTo>
                      <a:cubicBezTo>
                        <a:pt x="30668" y="43462"/>
                        <a:pt x="18251" y="42427"/>
                        <a:pt x="5833" y="43462"/>
                      </a:cubicBezTo>
                      <a:cubicBezTo>
                        <a:pt x="1694" y="31044"/>
                        <a:pt x="-1411" y="19661"/>
                        <a:pt x="659" y="6209"/>
                      </a:cubicBezTo>
                      <a:cubicBezTo>
                        <a:pt x="12042" y="1035"/>
                        <a:pt x="24460" y="2070"/>
                        <a:pt x="36877" y="0"/>
                      </a:cubicBezTo>
                      <a:cubicBezTo>
                        <a:pt x="42051" y="12418"/>
                        <a:pt x="43086" y="23801"/>
                        <a:pt x="42051" y="37253"/>
                      </a:cubicBezTo>
                      <a:close/>
                    </a:path>
                  </a:pathLst>
                </a:custGeom>
                <a:grpFill/>
                <a:ln w="9525" cap="flat">
                  <a:solidFill>
                    <a:schemeClr val="bg1"/>
                  </a:solid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FBD9D67A-8113-4DA8-AE2B-2E62849F9BA5}"/>
                    </a:ext>
                  </a:extLst>
                </p:cNvPr>
                <p:cNvSpPr/>
                <p:nvPr/>
              </p:nvSpPr>
              <p:spPr>
                <a:xfrm>
                  <a:off x="10307797" y="2503960"/>
                  <a:ext cx="42513" cy="42427"/>
                </a:xfrm>
                <a:custGeom>
                  <a:avLst/>
                  <a:gdLst>
                    <a:gd name="connsiteX0" fmla="*/ 5731 w 42513"/>
                    <a:gd name="connsiteY0" fmla="*/ 0 h 42427"/>
                    <a:gd name="connsiteX1" fmla="*/ 41950 w 42513"/>
                    <a:gd name="connsiteY1" fmla="*/ 6209 h 42427"/>
                    <a:gd name="connsiteX2" fmla="*/ 37810 w 42513"/>
                    <a:gd name="connsiteY2" fmla="*/ 42427 h 42427"/>
                    <a:gd name="connsiteX3" fmla="*/ 557 w 42513"/>
                    <a:gd name="connsiteY3" fmla="*/ 36219 h 42427"/>
                    <a:gd name="connsiteX4" fmla="*/ 5731 w 42513"/>
                    <a:gd name="connsiteY4" fmla="*/ 0 h 42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13" h="42427">
                      <a:moveTo>
                        <a:pt x="5731" y="0"/>
                      </a:moveTo>
                      <a:cubicBezTo>
                        <a:pt x="19184" y="2070"/>
                        <a:pt x="31602" y="1035"/>
                        <a:pt x="41950" y="6209"/>
                      </a:cubicBezTo>
                      <a:cubicBezTo>
                        <a:pt x="44019" y="18627"/>
                        <a:pt x="39880" y="30010"/>
                        <a:pt x="37810" y="42427"/>
                      </a:cubicBezTo>
                      <a:cubicBezTo>
                        <a:pt x="24358" y="42427"/>
                        <a:pt x="11940" y="42427"/>
                        <a:pt x="557" y="36219"/>
                      </a:cubicBezTo>
                      <a:cubicBezTo>
                        <a:pt x="-1513" y="24836"/>
                        <a:pt x="2627" y="13453"/>
                        <a:pt x="5731" y="0"/>
                      </a:cubicBezTo>
                      <a:close/>
                    </a:path>
                  </a:pathLst>
                </a:custGeom>
                <a:grpFill/>
                <a:ln w="9525" cap="flat">
                  <a:solidFill>
                    <a:schemeClr val="bg1"/>
                  </a:solid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8CA7DDF3-EBBF-48C7-B730-333AAEAD90D1}"/>
                    </a:ext>
                  </a:extLst>
                </p:cNvPr>
                <p:cNvSpPr/>
                <p:nvPr/>
              </p:nvSpPr>
              <p:spPr>
                <a:xfrm>
                  <a:off x="8741645" y="2163506"/>
                  <a:ext cx="45531" cy="45531"/>
                </a:xfrm>
                <a:custGeom>
                  <a:avLst/>
                  <a:gdLst>
                    <a:gd name="connsiteX0" fmla="*/ 35184 w 45531"/>
                    <a:gd name="connsiteY0" fmla="*/ 45532 h 45531"/>
                    <a:gd name="connsiteX1" fmla="*/ 0 w 45531"/>
                    <a:gd name="connsiteY1" fmla="*/ 36219 h 45531"/>
                    <a:gd name="connsiteX2" fmla="*/ 9313 w 45531"/>
                    <a:gd name="connsiteY2" fmla="*/ 0 h 45531"/>
                    <a:gd name="connsiteX3" fmla="*/ 45532 w 45531"/>
                    <a:gd name="connsiteY3" fmla="*/ 8279 h 45531"/>
                    <a:gd name="connsiteX4" fmla="*/ 35184 w 45531"/>
                    <a:gd name="connsiteY4" fmla="*/ 45532 h 45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1" h="45531">
                      <a:moveTo>
                        <a:pt x="35184" y="45532"/>
                      </a:moveTo>
                      <a:cubicBezTo>
                        <a:pt x="22766" y="45532"/>
                        <a:pt x="11383" y="40358"/>
                        <a:pt x="0" y="36219"/>
                      </a:cubicBezTo>
                      <a:cubicBezTo>
                        <a:pt x="0" y="22766"/>
                        <a:pt x="4139" y="11383"/>
                        <a:pt x="9313" y="0"/>
                      </a:cubicBezTo>
                      <a:cubicBezTo>
                        <a:pt x="22766" y="0"/>
                        <a:pt x="33114" y="5174"/>
                        <a:pt x="45532" y="8279"/>
                      </a:cubicBezTo>
                      <a:cubicBezTo>
                        <a:pt x="44497" y="21731"/>
                        <a:pt x="40358" y="33114"/>
                        <a:pt x="35184" y="45532"/>
                      </a:cubicBezTo>
                      <a:close/>
                    </a:path>
                  </a:pathLst>
                </a:custGeom>
                <a:grpFill/>
                <a:ln w="9525" cap="flat">
                  <a:solidFill>
                    <a:schemeClr val="bg1"/>
                  </a:solid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4669054E-DD4B-4A69-9D7F-312DA0617E4B}"/>
                    </a:ext>
                  </a:extLst>
                </p:cNvPr>
                <p:cNvSpPr/>
                <p:nvPr/>
              </p:nvSpPr>
              <p:spPr>
                <a:xfrm>
                  <a:off x="8740610" y="2613650"/>
                  <a:ext cx="47601" cy="46566"/>
                </a:xfrm>
                <a:custGeom>
                  <a:avLst/>
                  <a:gdLst>
                    <a:gd name="connsiteX0" fmla="*/ 0 w 47601"/>
                    <a:gd name="connsiteY0" fmla="*/ 10348 h 46566"/>
                    <a:gd name="connsiteX1" fmla="*/ 35184 w 47601"/>
                    <a:gd name="connsiteY1" fmla="*/ 0 h 46566"/>
                    <a:gd name="connsiteX2" fmla="*/ 47601 w 47601"/>
                    <a:gd name="connsiteY2" fmla="*/ 36219 h 46566"/>
                    <a:gd name="connsiteX3" fmla="*/ 11383 w 47601"/>
                    <a:gd name="connsiteY3" fmla="*/ 46567 h 46566"/>
                    <a:gd name="connsiteX4" fmla="*/ 0 w 47601"/>
                    <a:gd name="connsiteY4" fmla="*/ 10348 h 4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01" h="46566">
                      <a:moveTo>
                        <a:pt x="0" y="10348"/>
                      </a:moveTo>
                      <a:cubicBezTo>
                        <a:pt x="12418" y="6209"/>
                        <a:pt x="23801" y="3104"/>
                        <a:pt x="35184" y="0"/>
                      </a:cubicBezTo>
                      <a:cubicBezTo>
                        <a:pt x="42427" y="11383"/>
                        <a:pt x="44497" y="23801"/>
                        <a:pt x="47601" y="36219"/>
                      </a:cubicBezTo>
                      <a:cubicBezTo>
                        <a:pt x="36219" y="42427"/>
                        <a:pt x="24836" y="46567"/>
                        <a:pt x="11383" y="46567"/>
                      </a:cubicBezTo>
                      <a:cubicBezTo>
                        <a:pt x="5174" y="36219"/>
                        <a:pt x="1035" y="24836"/>
                        <a:pt x="0" y="10348"/>
                      </a:cubicBezTo>
                      <a:close/>
                    </a:path>
                  </a:pathLst>
                </a:custGeom>
                <a:grpFill/>
                <a:ln w="9525" cap="flat">
                  <a:solidFill>
                    <a:schemeClr val="bg1"/>
                  </a:solid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EDFA9905-09AB-48E9-9BFB-9E36344CF40E}"/>
                    </a:ext>
                  </a:extLst>
                </p:cNvPr>
                <p:cNvSpPr/>
                <p:nvPr/>
              </p:nvSpPr>
              <p:spPr>
                <a:xfrm>
                  <a:off x="10281449" y="2613650"/>
                  <a:ext cx="46566" cy="46566"/>
                </a:xfrm>
                <a:custGeom>
                  <a:avLst/>
                  <a:gdLst>
                    <a:gd name="connsiteX0" fmla="*/ 9313 w 46566"/>
                    <a:gd name="connsiteY0" fmla="*/ 0 h 46566"/>
                    <a:gd name="connsiteX1" fmla="*/ 46567 w 46566"/>
                    <a:gd name="connsiteY1" fmla="*/ 11383 h 46566"/>
                    <a:gd name="connsiteX2" fmla="*/ 36219 w 46566"/>
                    <a:gd name="connsiteY2" fmla="*/ 46567 h 46566"/>
                    <a:gd name="connsiteX3" fmla="*/ 0 w 46566"/>
                    <a:gd name="connsiteY3" fmla="*/ 37253 h 46566"/>
                    <a:gd name="connsiteX4" fmla="*/ 9313 w 46566"/>
                    <a:gd name="connsiteY4" fmla="*/ 0 h 4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66" h="46566">
                      <a:moveTo>
                        <a:pt x="9313" y="0"/>
                      </a:moveTo>
                      <a:cubicBezTo>
                        <a:pt x="23801" y="3104"/>
                        <a:pt x="35184" y="5174"/>
                        <a:pt x="46567" y="11383"/>
                      </a:cubicBezTo>
                      <a:cubicBezTo>
                        <a:pt x="45532" y="23801"/>
                        <a:pt x="41393" y="35184"/>
                        <a:pt x="36219" y="46567"/>
                      </a:cubicBezTo>
                      <a:cubicBezTo>
                        <a:pt x="22766" y="46567"/>
                        <a:pt x="11383" y="42427"/>
                        <a:pt x="0" y="37253"/>
                      </a:cubicBezTo>
                      <a:cubicBezTo>
                        <a:pt x="1035" y="23801"/>
                        <a:pt x="6209" y="13453"/>
                        <a:pt x="9313" y="0"/>
                      </a:cubicBezTo>
                      <a:close/>
                    </a:path>
                  </a:pathLst>
                </a:custGeom>
                <a:grpFill/>
                <a:ln w="9525" cap="flat">
                  <a:solidFill>
                    <a:schemeClr val="bg1"/>
                  </a:solid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6AD92149-A373-4826-BE17-C5438E7D69FF}"/>
                    </a:ext>
                  </a:extLst>
                </p:cNvPr>
                <p:cNvSpPr/>
                <p:nvPr/>
              </p:nvSpPr>
              <p:spPr>
                <a:xfrm>
                  <a:off x="8716809" y="2276049"/>
                  <a:ext cx="43526" cy="43713"/>
                </a:xfrm>
                <a:custGeom>
                  <a:avLst/>
                  <a:gdLst>
                    <a:gd name="connsiteX0" fmla="*/ 0 w 43526"/>
                    <a:gd name="connsiteY0" fmla="*/ 38539 h 43713"/>
                    <a:gd name="connsiteX1" fmla="*/ 5174 w 43526"/>
                    <a:gd name="connsiteY1" fmla="*/ 1286 h 43713"/>
                    <a:gd name="connsiteX2" fmla="*/ 42427 w 43526"/>
                    <a:gd name="connsiteY2" fmla="*/ 4390 h 43713"/>
                    <a:gd name="connsiteX3" fmla="*/ 38288 w 43526"/>
                    <a:gd name="connsiteY3" fmla="*/ 43713 h 43713"/>
                    <a:gd name="connsiteX4" fmla="*/ 0 w 43526"/>
                    <a:gd name="connsiteY4" fmla="*/ 38539 h 43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6" h="43713">
                      <a:moveTo>
                        <a:pt x="0" y="38539"/>
                      </a:moveTo>
                      <a:cubicBezTo>
                        <a:pt x="2070" y="25087"/>
                        <a:pt x="4139" y="13704"/>
                        <a:pt x="5174" y="1286"/>
                      </a:cubicBezTo>
                      <a:cubicBezTo>
                        <a:pt x="18627" y="-1819"/>
                        <a:pt x="30010" y="1286"/>
                        <a:pt x="42427" y="4390"/>
                      </a:cubicBezTo>
                      <a:cubicBezTo>
                        <a:pt x="45532" y="17843"/>
                        <a:pt x="41393" y="30261"/>
                        <a:pt x="38288" y="43713"/>
                      </a:cubicBezTo>
                      <a:cubicBezTo>
                        <a:pt x="25870" y="41644"/>
                        <a:pt x="14487" y="40609"/>
                        <a:pt x="0" y="38539"/>
                      </a:cubicBezTo>
                      <a:close/>
                    </a:path>
                  </a:pathLst>
                </a:custGeom>
                <a:grpFill/>
                <a:ln w="9525" cap="flat">
                  <a:solidFill>
                    <a:schemeClr val="bg1"/>
                  </a:solid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7FD65F56-F5E4-4E57-A00F-DA7047ECAF36}"/>
                    </a:ext>
                  </a:extLst>
                </p:cNvPr>
                <p:cNvSpPr/>
                <p:nvPr/>
              </p:nvSpPr>
              <p:spPr>
                <a:xfrm>
                  <a:off x="10280414" y="2161436"/>
                  <a:ext cx="48636" cy="47601"/>
                </a:xfrm>
                <a:custGeom>
                  <a:avLst/>
                  <a:gdLst>
                    <a:gd name="connsiteX0" fmla="*/ 48636 w 48636"/>
                    <a:gd name="connsiteY0" fmla="*/ 37253 h 47601"/>
                    <a:gd name="connsiteX1" fmla="*/ 12418 w 48636"/>
                    <a:gd name="connsiteY1" fmla="*/ 47601 h 47601"/>
                    <a:gd name="connsiteX2" fmla="*/ 0 w 48636"/>
                    <a:gd name="connsiteY2" fmla="*/ 12418 h 47601"/>
                    <a:gd name="connsiteX3" fmla="*/ 36219 w 48636"/>
                    <a:gd name="connsiteY3" fmla="*/ 0 h 47601"/>
                    <a:gd name="connsiteX4" fmla="*/ 48636 w 48636"/>
                    <a:gd name="connsiteY4" fmla="*/ 37253 h 4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36" h="47601">
                      <a:moveTo>
                        <a:pt x="48636" y="37253"/>
                      </a:moveTo>
                      <a:cubicBezTo>
                        <a:pt x="36219" y="42427"/>
                        <a:pt x="24835" y="46567"/>
                        <a:pt x="12418" y="47601"/>
                      </a:cubicBezTo>
                      <a:cubicBezTo>
                        <a:pt x="5174" y="37253"/>
                        <a:pt x="5174" y="24836"/>
                        <a:pt x="0" y="12418"/>
                      </a:cubicBezTo>
                      <a:cubicBezTo>
                        <a:pt x="11383" y="4139"/>
                        <a:pt x="23801" y="2070"/>
                        <a:pt x="36219" y="0"/>
                      </a:cubicBezTo>
                      <a:cubicBezTo>
                        <a:pt x="43462" y="11383"/>
                        <a:pt x="45532" y="23801"/>
                        <a:pt x="48636" y="37253"/>
                      </a:cubicBezTo>
                      <a:close/>
                    </a:path>
                  </a:pathLst>
                </a:custGeom>
                <a:grpFill/>
                <a:ln w="9525" cap="flat">
                  <a:solidFill>
                    <a:schemeClr val="bg1"/>
                  </a:solid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F06A3306-8B86-46E4-9048-14B641EFC9C7}"/>
                    </a:ext>
                  </a:extLst>
                </p:cNvPr>
                <p:cNvSpPr/>
                <p:nvPr/>
              </p:nvSpPr>
              <p:spPr>
                <a:xfrm>
                  <a:off x="10239022" y="2052780"/>
                  <a:ext cx="52775" cy="50705"/>
                </a:xfrm>
                <a:custGeom>
                  <a:avLst/>
                  <a:gdLst>
                    <a:gd name="connsiteX0" fmla="*/ 52776 w 52775"/>
                    <a:gd name="connsiteY0" fmla="*/ 35184 h 50705"/>
                    <a:gd name="connsiteX1" fmla="*/ 18627 w 52775"/>
                    <a:gd name="connsiteY1" fmla="*/ 50706 h 50705"/>
                    <a:gd name="connsiteX2" fmla="*/ 0 w 52775"/>
                    <a:gd name="connsiteY2" fmla="*/ 17592 h 50705"/>
                    <a:gd name="connsiteX3" fmla="*/ 33114 w 52775"/>
                    <a:gd name="connsiteY3" fmla="*/ 0 h 50705"/>
                    <a:gd name="connsiteX4" fmla="*/ 52776 w 52775"/>
                    <a:gd name="connsiteY4" fmla="*/ 35184 h 50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75" h="50705">
                      <a:moveTo>
                        <a:pt x="52776" y="35184"/>
                      </a:moveTo>
                      <a:cubicBezTo>
                        <a:pt x="39323" y="41393"/>
                        <a:pt x="30010" y="45532"/>
                        <a:pt x="18627" y="50706"/>
                      </a:cubicBezTo>
                      <a:cubicBezTo>
                        <a:pt x="8279" y="41393"/>
                        <a:pt x="6209" y="28975"/>
                        <a:pt x="0" y="17592"/>
                      </a:cubicBezTo>
                      <a:cubicBezTo>
                        <a:pt x="9313" y="8279"/>
                        <a:pt x="21731" y="5174"/>
                        <a:pt x="33114" y="0"/>
                      </a:cubicBezTo>
                      <a:cubicBezTo>
                        <a:pt x="43462" y="9313"/>
                        <a:pt x="45532" y="22766"/>
                        <a:pt x="52776" y="35184"/>
                      </a:cubicBezTo>
                      <a:close/>
                    </a:path>
                  </a:pathLst>
                </a:custGeom>
                <a:grpFill/>
                <a:ln w="9525" cap="flat">
                  <a:solidFill>
                    <a:schemeClr val="bg1"/>
                  </a:solid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31EED68B-CE70-40F1-8F53-42A1796DB200}"/>
                    </a:ext>
                  </a:extLst>
                </p:cNvPr>
                <p:cNvSpPr/>
                <p:nvPr/>
              </p:nvSpPr>
              <p:spPr>
                <a:xfrm>
                  <a:off x="8777863" y="2720236"/>
                  <a:ext cx="50705" cy="50705"/>
                </a:xfrm>
                <a:custGeom>
                  <a:avLst/>
                  <a:gdLst>
                    <a:gd name="connsiteX0" fmla="*/ 50706 w 50705"/>
                    <a:gd name="connsiteY0" fmla="*/ 34149 h 50705"/>
                    <a:gd name="connsiteX1" fmla="*/ 17592 w 50705"/>
                    <a:gd name="connsiteY1" fmla="*/ 50706 h 50705"/>
                    <a:gd name="connsiteX2" fmla="*/ 0 w 50705"/>
                    <a:gd name="connsiteY2" fmla="*/ 17592 h 50705"/>
                    <a:gd name="connsiteX3" fmla="*/ 34149 w 50705"/>
                    <a:gd name="connsiteY3" fmla="*/ 0 h 50705"/>
                    <a:gd name="connsiteX4" fmla="*/ 50706 w 50705"/>
                    <a:gd name="connsiteY4" fmla="*/ 34149 h 50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5" h="50705">
                      <a:moveTo>
                        <a:pt x="50706" y="34149"/>
                      </a:moveTo>
                      <a:cubicBezTo>
                        <a:pt x="40358" y="42427"/>
                        <a:pt x="28975" y="45532"/>
                        <a:pt x="17592" y="50706"/>
                      </a:cubicBezTo>
                      <a:cubicBezTo>
                        <a:pt x="8279" y="41393"/>
                        <a:pt x="5174" y="28975"/>
                        <a:pt x="0" y="17592"/>
                      </a:cubicBezTo>
                      <a:cubicBezTo>
                        <a:pt x="10348" y="9313"/>
                        <a:pt x="22766" y="6209"/>
                        <a:pt x="34149" y="0"/>
                      </a:cubicBezTo>
                      <a:cubicBezTo>
                        <a:pt x="42427" y="10348"/>
                        <a:pt x="46567" y="21731"/>
                        <a:pt x="50706" y="34149"/>
                      </a:cubicBezTo>
                      <a:close/>
                    </a:path>
                  </a:pathLst>
                </a:custGeom>
                <a:grpFill/>
                <a:ln w="9525" cap="flat">
                  <a:solidFill>
                    <a:schemeClr val="bg1"/>
                  </a:solid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FB4C65BA-2947-4C23-9474-B63B63464E90}"/>
                    </a:ext>
                  </a:extLst>
                </p:cNvPr>
                <p:cNvSpPr/>
                <p:nvPr/>
              </p:nvSpPr>
              <p:spPr>
                <a:xfrm>
                  <a:off x="10239022" y="2720236"/>
                  <a:ext cx="50705" cy="50705"/>
                </a:xfrm>
                <a:custGeom>
                  <a:avLst/>
                  <a:gdLst>
                    <a:gd name="connsiteX0" fmla="*/ 0 w 50705"/>
                    <a:gd name="connsiteY0" fmla="*/ 35184 h 50705"/>
                    <a:gd name="connsiteX1" fmla="*/ 16557 w 50705"/>
                    <a:gd name="connsiteY1" fmla="*/ 0 h 50705"/>
                    <a:gd name="connsiteX2" fmla="*/ 50706 w 50705"/>
                    <a:gd name="connsiteY2" fmla="*/ 16557 h 50705"/>
                    <a:gd name="connsiteX3" fmla="*/ 35184 w 50705"/>
                    <a:gd name="connsiteY3" fmla="*/ 50706 h 50705"/>
                    <a:gd name="connsiteX4" fmla="*/ 0 w 50705"/>
                    <a:gd name="connsiteY4" fmla="*/ 35184 h 50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5" h="50705">
                      <a:moveTo>
                        <a:pt x="0" y="35184"/>
                      </a:moveTo>
                      <a:cubicBezTo>
                        <a:pt x="5174" y="21731"/>
                        <a:pt x="9313" y="10348"/>
                        <a:pt x="16557" y="0"/>
                      </a:cubicBezTo>
                      <a:cubicBezTo>
                        <a:pt x="28975" y="4139"/>
                        <a:pt x="40358" y="8278"/>
                        <a:pt x="50706" y="16557"/>
                      </a:cubicBezTo>
                      <a:cubicBezTo>
                        <a:pt x="47602" y="28975"/>
                        <a:pt x="42427" y="39323"/>
                        <a:pt x="35184" y="50706"/>
                      </a:cubicBezTo>
                      <a:cubicBezTo>
                        <a:pt x="22766" y="48636"/>
                        <a:pt x="12418" y="40358"/>
                        <a:pt x="0" y="35184"/>
                      </a:cubicBezTo>
                      <a:close/>
                    </a:path>
                  </a:pathLst>
                </a:custGeom>
                <a:grpFill/>
                <a:ln w="9525" cap="flat">
                  <a:solidFill>
                    <a:schemeClr val="bg1"/>
                  </a:solid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E9B654A3-86A7-4C5E-8AB0-951F00343779}"/>
                    </a:ext>
                  </a:extLst>
                </p:cNvPr>
                <p:cNvSpPr/>
                <p:nvPr/>
              </p:nvSpPr>
              <p:spPr>
                <a:xfrm>
                  <a:off x="9174197" y="1656447"/>
                  <a:ext cx="50705" cy="50705"/>
                </a:xfrm>
                <a:custGeom>
                  <a:avLst/>
                  <a:gdLst>
                    <a:gd name="connsiteX0" fmla="*/ 15522 w 50705"/>
                    <a:gd name="connsiteY0" fmla="*/ 50706 h 50705"/>
                    <a:gd name="connsiteX1" fmla="*/ 0 w 50705"/>
                    <a:gd name="connsiteY1" fmla="*/ 17592 h 50705"/>
                    <a:gd name="connsiteX2" fmla="*/ 34149 w 50705"/>
                    <a:gd name="connsiteY2" fmla="*/ 0 h 50705"/>
                    <a:gd name="connsiteX3" fmla="*/ 50706 w 50705"/>
                    <a:gd name="connsiteY3" fmla="*/ 33114 h 50705"/>
                    <a:gd name="connsiteX4" fmla="*/ 15522 w 50705"/>
                    <a:gd name="connsiteY4" fmla="*/ 50706 h 50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5" h="50705">
                      <a:moveTo>
                        <a:pt x="15522" y="50706"/>
                      </a:moveTo>
                      <a:cubicBezTo>
                        <a:pt x="10348" y="38288"/>
                        <a:pt x="5174" y="27940"/>
                        <a:pt x="0" y="17592"/>
                      </a:cubicBezTo>
                      <a:cubicBezTo>
                        <a:pt x="10348" y="8279"/>
                        <a:pt x="21731" y="4139"/>
                        <a:pt x="34149" y="0"/>
                      </a:cubicBezTo>
                      <a:cubicBezTo>
                        <a:pt x="42427" y="10348"/>
                        <a:pt x="46567" y="20696"/>
                        <a:pt x="50706" y="33114"/>
                      </a:cubicBezTo>
                      <a:cubicBezTo>
                        <a:pt x="41393" y="41393"/>
                        <a:pt x="30010" y="45532"/>
                        <a:pt x="15522" y="50706"/>
                      </a:cubicBezTo>
                      <a:close/>
                    </a:path>
                  </a:pathLst>
                </a:custGeom>
                <a:grpFill/>
                <a:ln w="9525" cap="flat">
                  <a:solidFill>
                    <a:schemeClr val="bg1"/>
                  </a:solid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A4A12656-8B9C-4D79-8F58-75D2AC74C5EE}"/>
                    </a:ext>
                  </a:extLst>
                </p:cNvPr>
                <p:cNvSpPr/>
                <p:nvPr/>
              </p:nvSpPr>
              <p:spPr>
                <a:xfrm>
                  <a:off x="8980687" y="1777520"/>
                  <a:ext cx="54845" cy="53810"/>
                </a:xfrm>
                <a:custGeom>
                  <a:avLst/>
                  <a:gdLst>
                    <a:gd name="connsiteX0" fmla="*/ 54845 w 54845"/>
                    <a:gd name="connsiteY0" fmla="*/ 27940 h 53810"/>
                    <a:gd name="connsiteX1" fmla="*/ 26905 w 54845"/>
                    <a:gd name="connsiteY1" fmla="*/ 53810 h 53810"/>
                    <a:gd name="connsiteX2" fmla="*/ 0 w 54845"/>
                    <a:gd name="connsiteY2" fmla="*/ 25870 h 53810"/>
                    <a:gd name="connsiteX3" fmla="*/ 28975 w 54845"/>
                    <a:gd name="connsiteY3" fmla="*/ 0 h 53810"/>
                    <a:gd name="connsiteX4" fmla="*/ 54845 w 54845"/>
                    <a:gd name="connsiteY4" fmla="*/ 27940 h 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 h="53810">
                      <a:moveTo>
                        <a:pt x="54845" y="27940"/>
                      </a:moveTo>
                      <a:cubicBezTo>
                        <a:pt x="46567" y="38288"/>
                        <a:pt x="37253" y="45532"/>
                        <a:pt x="26905" y="53810"/>
                      </a:cubicBezTo>
                      <a:cubicBezTo>
                        <a:pt x="15522" y="47601"/>
                        <a:pt x="10348" y="36219"/>
                        <a:pt x="0" y="25870"/>
                      </a:cubicBezTo>
                      <a:cubicBezTo>
                        <a:pt x="9313" y="15522"/>
                        <a:pt x="18627" y="7244"/>
                        <a:pt x="28975" y="0"/>
                      </a:cubicBezTo>
                      <a:cubicBezTo>
                        <a:pt x="39323" y="8279"/>
                        <a:pt x="46567" y="17592"/>
                        <a:pt x="54845" y="27940"/>
                      </a:cubicBezTo>
                      <a:close/>
                    </a:path>
                  </a:pathLst>
                </a:custGeom>
                <a:grpFill/>
                <a:ln w="9525" cap="flat">
                  <a:solidFill>
                    <a:schemeClr val="bg1"/>
                  </a:solid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8945F903-6845-40CE-9D40-1A115B2A193C}"/>
                    </a:ext>
                  </a:extLst>
                </p:cNvPr>
                <p:cNvSpPr/>
                <p:nvPr/>
              </p:nvSpPr>
              <p:spPr>
                <a:xfrm>
                  <a:off x="8831674" y="2819578"/>
                  <a:ext cx="52775" cy="51740"/>
                </a:xfrm>
                <a:custGeom>
                  <a:avLst/>
                  <a:gdLst>
                    <a:gd name="connsiteX0" fmla="*/ 0 w 52775"/>
                    <a:gd name="connsiteY0" fmla="*/ 20696 h 51740"/>
                    <a:gd name="connsiteX1" fmla="*/ 32079 w 52775"/>
                    <a:gd name="connsiteY1" fmla="*/ 0 h 51740"/>
                    <a:gd name="connsiteX2" fmla="*/ 52776 w 52775"/>
                    <a:gd name="connsiteY2" fmla="*/ 31044 h 51740"/>
                    <a:gd name="connsiteX3" fmla="*/ 21731 w 52775"/>
                    <a:gd name="connsiteY3" fmla="*/ 51741 h 51740"/>
                    <a:gd name="connsiteX4" fmla="*/ 0 w 52775"/>
                    <a:gd name="connsiteY4" fmla="*/ 20696 h 5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75" h="51740">
                      <a:moveTo>
                        <a:pt x="0" y="20696"/>
                      </a:moveTo>
                      <a:cubicBezTo>
                        <a:pt x="10348" y="11383"/>
                        <a:pt x="19661" y="5174"/>
                        <a:pt x="32079" y="0"/>
                      </a:cubicBezTo>
                      <a:cubicBezTo>
                        <a:pt x="41393" y="8278"/>
                        <a:pt x="46567" y="19661"/>
                        <a:pt x="52776" y="31044"/>
                      </a:cubicBezTo>
                      <a:cubicBezTo>
                        <a:pt x="43462" y="40358"/>
                        <a:pt x="33114" y="46567"/>
                        <a:pt x="21731" y="51741"/>
                      </a:cubicBezTo>
                      <a:cubicBezTo>
                        <a:pt x="12418" y="43462"/>
                        <a:pt x="7244" y="32079"/>
                        <a:pt x="0" y="20696"/>
                      </a:cubicBezTo>
                      <a:close/>
                    </a:path>
                  </a:pathLst>
                </a:custGeom>
                <a:grpFill/>
                <a:ln w="9525" cap="flat">
                  <a:solidFill>
                    <a:schemeClr val="bg1"/>
                  </a:solid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BAFF1363-FCE3-49C8-A9A0-199B5959EA31}"/>
                    </a:ext>
                  </a:extLst>
                </p:cNvPr>
                <p:cNvSpPr/>
                <p:nvPr/>
              </p:nvSpPr>
              <p:spPr>
                <a:xfrm>
                  <a:off x="10183142" y="2818543"/>
                  <a:ext cx="52775" cy="52775"/>
                </a:xfrm>
                <a:custGeom>
                  <a:avLst/>
                  <a:gdLst>
                    <a:gd name="connsiteX0" fmla="*/ 0 w 52775"/>
                    <a:gd name="connsiteY0" fmla="*/ 32079 h 52775"/>
                    <a:gd name="connsiteX1" fmla="*/ 21731 w 52775"/>
                    <a:gd name="connsiteY1" fmla="*/ 0 h 52775"/>
                    <a:gd name="connsiteX2" fmla="*/ 52775 w 52775"/>
                    <a:gd name="connsiteY2" fmla="*/ 19661 h 52775"/>
                    <a:gd name="connsiteX3" fmla="*/ 33114 w 52775"/>
                    <a:gd name="connsiteY3" fmla="*/ 52776 h 52775"/>
                    <a:gd name="connsiteX4" fmla="*/ 0 w 52775"/>
                    <a:gd name="connsiteY4" fmla="*/ 32079 h 5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75" h="52775">
                      <a:moveTo>
                        <a:pt x="0" y="32079"/>
                      </a:moveTo>
                      <a:cubicBezTo>
                        <a:pt x="7244" y="19661"/>
                        <a:pt x="12418" y="9313"/>
                        <a:pt x="21731" y="0"/>
                      </a:cubicBezTo>
                      <a:cubicBezTo>
                        <a:pt x="32079" y="6209"/>
                        <a:pt x="42427" y="12418"/>
                        <a:pt x="52775" y="19661"/>
                      </a:cubicBezTo>
                      <a:cubicBezTo>
                        <a:pt x="48636" y="33114"/>
                        <a:pt x="40358" y="42427"/>
                        <a:pt x="33114" y="52776"/>
                      </a:cubicBezTo>
                      <a:cubicBezTo>
                        <a:pt x="19661" y="48636"/>
                        <a:pt x="9313" y="41393"/>
                        <a:pt x="0" y="32079"/>
                      </a:cubicBezTo>
                      <a:close/>
                    </a:path>
                  </a:pathLst>
                </a:custGeom>
                <a:grpFill/>
                <a:ln w="9525" cap="flat">
                  <a:solidFill>
                    <a:schemeClr val="bg1"/>
                  </a:solid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CCE5C668-AF00-41A0-BF92-E766421C1908}"/>
                    </a:ext>
                  </a:extLst>
                </p:cNvPr>
                <p:cNvSpPr/>
                <p:nvPr/>
              </p:nvSpPr>
              <p:spPr>
                <a:xfrm>
                  <a:off x="10184177" y="1952403"/>
                  <a:ext cx="52775" cy="52775"/>
                </a:xfrm>
                <a:custGeom>
                  <a:avLst/>
                  <a:gdLst>
                    <a:gd name="connsiteX0" fmla="*/ 19662 w 52775"/>
                    <a:gd name="connsiteY0" fmla="*/ 52776 h 52775"/>
                    <a:gd name="connsiteX1" fmla="*/ 0 w 52775"/>
                    <a:gd name="connsiteY1" fmla="*/ 21731 h 52775"/>
                    <a:gd name="connsiteX2" fmla="*/ 31044 w 52775"/>
                    <a:gd name="connsiteY2" fmla="*/ 0 h 52775"/>
                    <a:gd name="connsiteX3" fmla="*/ 52776 w 52775"/>
                    <a:gd name="connsiteY3" fmla="*/ 30010 h 52775"/>
                    <a:gd name="connsiteX4" fmla="*/ 19662 w 52775"/>
                    <a:gd name="connsiteY4" fmla="*/ 52776 h 5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75" h="52775">
                      <a:moveTo>
                        <a:pt x="19662" y="52776"/>
                      </a:moveTo>
                      <a:cubicBezTo>
                        <a:pt x="12418" y="41393"/>
                        <a:pt x="6209" y="32079"/>
                        <a:pt x="0" y="21731"/>
                      </a:cubicBezTo>
                      <a:cubicBezTo>
                        <a:pt x="8279" y="10348"/>
                        <a:pt x="19662" y="6209"/>
                        <a:pt x="31044" y="0"/>
                      </a:cubicBezTo>
                      <a:cubicBezTo>
                        <a:pt x="41393" y="8279"/>
                        <a:pt x="45532" y="19661"/>
                        <a:pt x="52776" y="30010"/>
                      </a:cubicBezTo>
                      <a:cubicBezTo>
                        <a:pt x="43462" y="40358"/>
                        <a:pt x="32079" y="44497"/>
                        <a:pt x="19662" y="52776"/>
                      </a:cubicBezTo>
                      <a:close/>
                    </a:path>
                  </a:pathLst>
                </a:custGeom>
                <a:grpFill/>
                <a:ln w="9525" cap="flat">
                  <a:solidFill>
                    <a:schemeClr val="bg1"/>
                  </a:solid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9B7799F0-65BD-44EE-9F3D-0DD61B94C2E4}"/>
                    </a:ext>
                  </a:extLst>
                </p:cNvPr>
                <p:cNvSpPr/>
                <p:nvPr/>
              </p:nvSpPr>
              <p:spPr>
                <a:xfrm>
                  <a:off x="10125566" y="1685421"/>
                  <a:ext cx="41277" cy="38288"/>
                </a:xfrm>
                <a:custGeom>
                  <a:avLst/>
                  <a:gdLst>
                    <a:gd name="connsiteX0" fmla="*/ 39984 w 41277"/>
                    <a:gd name="connsiteY0" fmla="*/ 38288 h 38288"/>
                    <a:gd name="connsiteX1" fmla="*/ 3765 w 41277"/>
                    <a:gd name="connsiteY1" fmla="*/ 38288 h 38288"/>
                    <a:gd name="connsiteX2" fmla="*/ 1696 w 41277"/>
                    <a:gd name="connsiteY2" fmla="*/ 0 h 38288"/>
                    <a:gd name="connsiteX3" fmla="*/ 37914 w 41277"/>
                    <a:gd name="connsiteY3" fmla="*/ 0 h 38288"/>
                    <a:gd name="connsiteX4" fmla="*/ 39984 w 41277"/>
                    <a:gd name="connsiteY4" fmla="*/ 38288 h 3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77" h="38288">
                      <a:moveTo>
                        <a:pt x="39984" y="38288"/>
                      </a:moveTo>
                      <a:cubicBezTo>
                        <a:pt x="26531" y="38288"/>
                        <a:pt x="15148" y="38288"/>
                        <a:pt x="3765" y="38288"/>
                      </a:cubicBezTo>
                      <a:cubicBezTo>
                        <a:pt x="-1409" y="25870"/>
                        <a:pt x="-374" y="13453"/>
                        <a:pt x="1696" y="0"/>
                      </a:cubicBezTo>
                      <a:cubicBezTo>
                        <a:pt x="14113" y="0"/>
                        <a:pt x="25496" y="0"/>
                        <a:pt x="37914" y="0"/>
                      </a:cubicBezTo>
                      <a:cubicBezTo>
                        <a:pt x="43088" y="12418"/>
                        <a:pt x="41019" y="23801"/>
                        <a:pt x="39984" y="38288"/>
                      </a:cubicBezTo>
                      <a:close/>
                    </a:path>
                  </a:pathLst>
                </a:custGeom>
                <a:grpFill/>
                <a:ln w="9525" cap="flat">
                  <a:solidFill>
                    <a:schemeClr val="bg1"/>
                  </a:solidFill>
                  <a:prstDash val="solid"/>
                  <a:miter/>
                </a:ln>
              </p:spPr>
              <p:txBody>
                <a:bodyPr rtlCol="0" anchor="ctr"/>
                <a:lstStyle/>
                <a:p>
                  <a:endParaRPr lang="en-IN"/>
                </a:p>
              </p:txBody>
            </p:sp>
          </p:grpSp>
          <p:grpSp>
            <p:nvGrpSpPr>
              <p:cNvPr id="288" name="Graphic 177">
                <a:extLst>
                  <a:ext uri="{FF2B5EF4-FFF2-40B4-BE49-F238E27FC236}">
                    <a16:creationId xmlns:a16="http://schemas.microsoft.com/office/drawing/2014/main" id="{25D61FEB-EDC1-4930-8B5B-3A31C326A939}"/>
                  </a:ext>
                </a:extLst>
              </p:cNvPr>
              <p:cNvGrpSpPr/>
              <p:nvPr/>
            </p:nvGrpSpPr>
            <p:grpSpPr>
              <a:xfrm>
                <a:off x="8979439" y="2161369"/>
                <a:ext cx="1002761" cy="886631"/>
                <a:chOff x="9734624" y="472496"/>
                <a:chExt cx="2319337" cy="2050732"/>
              </a:xfrm>
              <a:grpFill/>
            </p:grpSpPr>
            <p:sp>
              <p:nvSpPr>
                <p:cNvPr id="289" name="Freeform: Shape 288">
                  <a:extLst>
                    <a:ext uri="{FF2B5EF4-FFF2-40B4-BE49-F238E27FC236}">
                      <a16:creationId xmlns:a16="http://schemas.microsoft.com/office/drawing/2014/main" id="{4F5E925E-FDDB-43E2-8057-1C534B78498A}"/>
                    </a:ext>
                  </a:extLst>
                </p:cNvPr>
                <p:cNvSpPr/>
                <p:nvPr/>
              </p:nvSpPr>
              <p:spPr>
                <a:xfrm>
                  <a:off x="9734624" y="472496"/>
                  <a:ext cx="2319337" cy="2050732"/>
                </a:xfrm>
                <a:custGeom>
                  <a:avLst/>
                  <a:gdLst>
                    <a:gd name="connsiteX0" fmla="*/ 1884998 w 2319337"/>
                    <a:gd name="connsiteY0" fmla="*/ 1199198 h 2050732"/>
                    <a:gd name="connsiteX1" fmla="*/ 1884998 w 2319337"/>
                    <a:gd name="connsiteY1" fmla="*/ 2003108 h 2050732"/>
                    <a:gd name="connsiteX2" fmla="*/ 1381125 w 2319337"/>
                    <a:gd name="connsiteY2" fmla="*/ 2003108 h 2050732"/>
                    <a:gd name="connsiteX3" fmla="*/ 1381125 w 2319337"/>
                    <a:gd name="connsiteY3" fmla="*/ 828675 h 2050732"/>
                    <a:gd name="connsiteX4" fmla="*/ 2156460 w 2319337"/>
                    <a:gd name="connsiteY4" fmla="*/ 828675 h 2050732"/>
                    <a:gd name="connsiteX5" fmla="*/ 2156460 w 2319337"/>
                    <a:gd name="connsiteY5" fmla="*/ 999173 h 2050732"/>
                    <a:gd name="connsiteX6" fmla="*/ 2185035 w 2319337"/>
                    <a:gd name="connsiteY6" fmla="*/ 999173 h 2050732"/>
                    <a:gd name="connsiteX7" fmla="*/ 2185035 w 2319337"/>
                    <a:gd name="connsiteY7" fmla="*/ 800100 h 2050732"/>
                    <a:gd name="connsiteX8" fmla="*/ 1381125 w 2319337"/>
                    <a:gd name="connsiteY8" fmla="*/ 800100 h 2050732"/>
                    <a:gd name="connsiteX9" fmla="*/ 1381125 w 2319337"/>
                    <a:gd name="connsiteY9" fmla="*/ 440055 h 2050732"/>
                    <a:gd name="connsiteX10" fmla="*/ 1283018 w 2319337"/>
                    <a:gd name="connsiteY10" fmla="*/ 440055 h 2050732"/>
                    <a:gd name="connsiteX11" fmla="*/ 1283018 w 2319337"/>
                    <a:gd name="connsiteY11" fmla="*/ 287655 h 2050732"/>
                    <a:gd name="connsiteX12" fmla="*/ 1166813 w 2319337"/>
                    <a:gd name="connsiteY12" fmla="*/ 287655 h 2050732"/>
                    <a:gd name="connsiteX13" fmla="*/ 1166813 w 2319337"/>
                    <a:gd name="connsiteY13" fmla="*/ 89535 h 2050732"/>
                    <a:gd name="connsiteX14" fmla="*/ 1061085 w 2319337"/>
                    <a:gd name="connsiteY14" fmla="*/ 89535 h 2050732"/>
                    <a:gd name="connsiteX15" fmla="*/ 1061085 w 2319337"/>
                    <a:gd name="connsiteY15" fmla="*/ 0 h 2050732"/>
                    <a:gd name="connsiteX16" fmla="*/ 1032510 w 2319337"/>
                    <a:gd name="connsiteY16" fmla="*/ 0 h 2050732"/>
                    <a:gd name="connsiteX17" fmla="*/ 1032510 w 2319337"/>
                    <a:gd name="connsiteY17" fmla="*/ 89535 h 2050732"/>
                    <a:gd name="connsiteX18" fmla="*/ 921068 w 2319337"/>
                    <a:gd name="connsiteY18" fmla="*/ 89535 h 2050732"/>
                    <a:gd name="connsiteX19" fmla="*/ 921068 w 2319337"/>
                    <a:gd name="connsiteY19" fmla="*/ 277178 h 2050732"/>
                    <a:gd name="connsiteX20" fmla="*/ 822960 w 2319337"/>
                    <a:gd name="connsiteY20" fmla="*/ 277178 h 2050732"/>
                    <a:gd name="connsiteX21" fmla="*/ 822960 w 2319337"/>
                    <a:gd name="connsiteY21" fmla="*/ 434340 h 2050732"/>
                    <a:gd name="connsiteX22" fmla="*/ 685800 w 2319337"/>
                    <a:gd name="connsiteY22" fmla="*/ 434340 h 2050732"/>
                    <a:gd name="connsiteX23" fmla="*/ 685800 w 2319337"/>
                    <a:gd name="connsiteY23" fmla="*/ 1002983 h 2050732"/>
                    <a:gd name="connsiteX24" fmla="*/ 0 w 2319337"/>
                    <a:gd name="connsiteY24" fmla="*/ 1002983 h 2050732"/>
                    <a:gd name="connsiteX25" fmla="*/ 0 w 2319337"/>
                    <a:gd name="connsiteY25" fmla="*/ 2050733 h 2050732"/>
                    <a:gd name="connsiteX26" fmla="*/ 1366838 w 2319337"/>
                    <a:gd name="connsiteY26" fmla="*/ 2030730 h 2050732"/>
                    <a:gd name="connsiteX27" fmla="*/ 2319338 w 2319337"/>
                    <a:gd name="connsiteY27" fmla="*/ 2030730 h 2050732"/>
                    <a:gd name="connsiteX28" fmla="*/ 2319338 w 2319337"/>
                    <a:gd name="connsiteY28" fmla="*/ 1198245 h 2050732"/>
                    <a:gd name="connsiteX29" fmla="*/ 1884998 w 2319337"/>
                    <a:gd name="connsiteY29" fmla="*/ 1198245 h 2050732"/>
                    <a:gd name="connsiteX30" fmla="*/ 685800 w 2319337"/>
                    <a:gd name="connsiteY30" fmla="*/ 2012633 h 2050732"/>
                    <a:gd name="connsiteX31" fmla="*/ 28575 w 2319337"/>
                    <a:gd name="connsiteY31" fmla="*/ 2022158 h 2050732"/>
                    <a:gd name="connsiteX32" fmla="*/ 28575 w 2319337"/>
                    <a:gd name="connsiteY32" fmla="*/ 1031558 h 2050732"/>
                    <a:gd name="connsiteX33" fmla="*/ 685800 w 2319337"/>
                    <a:gd name="connsiteY33" fmla="*/ 1031558 h 2050732"/>
                    <a:gd name="connsiteX34" fmla="*/ 685800 w 2319337"/>
                    <a:gd name="connsiteY34" fmla="*/ 2012633 h 2050732"/>
                    <a:gd name="connsiteX35" fmla="*/ 1352550 w 2319337"/>
                    <a:gd name="connsiteY35" fmla="*/ 814388 h 2050732"/>
                    <a:gd name="connsiteX36" fmla="*/ 1352550 w 2319337"/>
                    <a:gd name="connsiteY36" fmla="*/ 828675 h 2050732"/>
                    <a:gd name="connsiteX37" fmla="*/ 1352550 w 2319337"/>
                    <a:gd name="connsiteY37" fmla="*/ 2003108 h 2050732"/>
                    <a:gd name="connsiteX38" fmla="*/ 714375 w 2319337"/>
                    <a:gd name="connsiteY38" fmla="*/ 2012633 h 2050732"/>
                    <a:gd name="connsiteX39" fmla="*/ 714375 w 2319337"/>
                    <a:gd name="connsiteY39" fmla="*/ 1031558 h 2050732"/>
                    <a:gd name="connsiteX40" fmla="*/ 714375 w 2319337"/>
                    <a:gd name="connsiteY40" fmla="*/ 1017270 h 2050732"/>
                    <a:gd name="connsiteX41" fmla="*/ 714375 w 2319337"/>
                    <a:gd name="connsiteY41" fmla="*/ 462915 h 2050732"/>
                    <a:gd name="connsiteX42" fmla="*/ 851535 w 2319337"/>
                    <a:gd name="connsiteY42" fmla="*/ 462915 h 2050732"/>
                    <a:gd name="connsiteX43" fmla="*/ 851535 w 2319337"/>
                    <a:gd name="connsiteY43" fmla="*/ 305753 h 2050732"/>
                    <a:gd name="connsiteX44" fmla="*/ 949643 w 2319337"/>
                    <a:gd name="connsiteY44" fmla="*/ 305753 h 2050732"/>
                    <a:gd name="connsiteX45" fmla="*/ 949643 w 2319337"/>
                    <a:gd name="connsiteY45" fmla="*/ 118110 h 2050732"/>
                    <a:gd name="connsiteX46" fmla="*/ 1138238 w 2319337"/>
                    <a:gd name="connsiteY46" fmla="*/ 118110 h 2050732"/>
                    <a:gd name="connsiteX47" fmla="*/ 1138238 w 2319337"/>
                    <a:gd name="connsiteY47" fmla="*/ 316230 h 2050732"/>
                    <a:gd name="connsiteX48" fmla="*/ 1254443 w 2319337"/>
                    <a:gd name="connsiteY48" fmla="*/ 316230 h 2050732"/>
                    <a:gd name="connsiteX49" fmla="*/ 1254443 w 2319337"/>
                    <a:gd name="connsiteY49" fmla="*/ 468630 h 2050732"/>
                    <a:gd name="connsiteX50" fmla="*/ 1352550 w 2319337"/>
                    <a:gd name="connsiteY50" fmla="*/ 468630 h 2050732"/>
                    <a:gd name="connsiteX51" fmla="*/ 1352550 w 2319337"/>
                    <a:gd name="connsiteY51" fmla="*/ 814388 h 2050732"/>
                    <a:gd name="connsiteX52" fmla="*/ 2291715 w 2319337"/>
                    <a:gd name="connsiteY52" fmla="*/ 2003108 h 2050732"/>
                    <a:gd name="connsiteX53" fmla="*/ 1914525 w 2319337"/>
                    <a:gd name="connsiteY53" fmla="*/ 2003108 h 2050732"/>
                    <a:gd name="connsiteX54" fmla="*/ 1914525 w 2319337"/>
                    <a:gd name="connsiteY54" fmla="*/ 1227773 h 2050732"/>
                    <a:gd name="connsiteX55" fmla="*/ 2291715 w 2319337"/>
                    <a:gd name="connsiteY55" fmla="*/ 1227773 h 2050732"/>
                    <a:gd name="connsiteX56" fmla="*/ 2291715 w 2319337"/>
                    <a:gd name="connsiteY56" fmla="*/ 2003108 h 205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319337" h="2050732">
                      <a:moveTo>
                        <a:pt x="1884998" y="1199198"/>
                      </a:moveTo>
                      <a:lnTo>
                        <a:pt x="1884998" y="2003108"/>
                      </a:lnTo>
                      <a:lnTo>
                        <a:pt x="1381125" y="2003108"/>
                      </a:lnTo>
                      <a:lnTo>
                        <a:pt x="1381125" y="828675"/>
                      </a:lnTo>
                      <a:lnTo>
                        <a:pt x="2156460" y="828675"/>
                      </a:lnTo>
                      <a:lnTo>
                        <a:pt x="2156460" y="999173"/>
                      </a:lnTo>
                      <a:lnTo>
                        <a:pt x="2185035" y="999173"/>
                      </a:lnTo>
                      <a:lnTo>
                        <a:pt x="2185035" y="800100"/>
                      </a:lnTo>
                      <a:lnTo>
                        <a:pt x="1381125" y="800100"/>
                      </a:lnTo>
                      <a:lnTo>
                        <a:pt x="1381125" y="440055"/>
                      </a:lnTo>
                      <a:lnTo>
                        <a:pt x="1283018" y="440055"/>
                      </a:lnTo>
                      <a:lnTo>
                        <a:pt x="1283018" y="287655"/>
                      </a:lnTo>
                      <a:lnTo>
                        <a:pt x="1166813" y="287655"/>
                      </a:lnTo>
                      <a:lnTo>
                        <a:pt x="1166813" y="89535"/>
                      </a:lnTo>
                      <a:lnTo>
                        <a:pt x="1061085" y="89535"/>
                      </a:lnTo>
                      <a:lnTo>
                        <a:pt x="1061085" y="0"/>
                      </a:lnTo>
                      <a:lnTo>
                        <a:pt x="1032510" y="0"/>
                      </a:lnTo>
                      <a:lnTo>
                        <a:pt x="1032510" y="89535"/>
                      </a:lnTo>
                      <a:lnTo>
                        <a:pt x="921068" y="89535"/>
                      </a:lnTo>
                      <a:lnTo>
                        <a:pt x="921068" y="277178"/>
                      </a:lnTo>
                      <a:lnTo>
                        <a:pt x="822960" y="277178"/>
                      </a:lnTo>
                      <a:lnTo>
                        <a:pt x="822960" y="434340"/>
                      </a:lnTo>
                      <a:lnTo>
                        <a:pt x="685800" y="434340"/>
                      </a:lnTo>
                      <a:lnTo>
                        <a:pt x="685800" y="1002983"/>
                      </a:lnTo>
                      <a:lnTo>
                        <a:pt x="0" y="1002983"/>
                      </a:lnTo>
                      <a:lnTo>
                        <a:pt x="0" y="2050733"/>
                      </a:lnTo>
                      <a:lnTo>
                        <a:pt x="1366838" y="2030730"/>
                      </a:lnTo>
                      <a:lnTo>
                        <a:pt x="2319338" y="2030730"/>
                      </a:lnTo>
                      <a:lnTo>
                        <a:pt x="2319338" y="1198245"/>
                      </a:lnTo>
                      <a:lnTo>
                        <a:pt x="1884998" y="1198245"/>
                      </a:lnTo>
                      <a:close/>
                      <a:moveTo>
                        <a:pt x="685800" y="2012633"/>
                      </a:moveTo>
                      <a:lnTo>
                        <a:pt x="28575" y="2022158"/>
                      </a:lnTo>
                      <a:lnTo>
                        <a:pt x="28575" y="1031558"/>
                      </a:lnTo>
                      <a:lnTo>
                        <a:pt x="685800" y="1031558"/>
                      </a:lnTo>
                      <a:lnTo>
                        <a:pt x="685800" y="2012633"/>
                      </a:lnTo>
                      <a:close/>
                      <a:moveTo>
                        <a:pt x="1352550" y="814388"/>
                      </a:moveTo>
                      <a:lnTo>
                        <a:pt x="1352550" y="828675"/>
                      </a:lnTo>
                      <a:lnTo>
                        <a:pt x="1352550" y="2003108"/>
                      </a:lnTo>
                      <a:lnTo>
                        <a:pt x="714375" y="2012633"/>
                      </a:lnTo>
                      <a:lnTo>
                        <a:pt x="714375" y="1031558"/>
                      </a:lnTo>
                      <a:lnTo>
                        <a:pt x="714375" y="1017270"/>
                      </a:lnTo>
                      <a:lnTo>
                        <a:pt x="714375" y="462915"/>
                      </a:lnTo>
                      <a:lnTo>
                        <a:pt x="851535" y="462915"/>
                      </a:lnTo>
                      <a:lnTo>
                        <a:pt x="851535" y="305753"/>
                      </a:lnTo>
                      <a:lnTo>
                        <a:pt x="949643" y="305753"/>
                      </a:lnTo>
                      <a:lnTo>
                        <a:pt x="949643" y="118110"/>
                      </a:lnTo>
                      <a:lnTo>
                        <a:pt x="1138238" y="118110"/>
                      </a:lnTo>
                      <a:lnTo>
                        <a:pt x="1138238" y="316230"/>
                      </a:lnTo>
                      <a:lnTo>
                        <a:pt x="1254443" y="316230"/>
                      </a:lnTo>
                      <a:lnTo>
                        <a:pt x="1254443" y="468630"/>
                      </a:lnTo>
                      <a:lnTo>
                        <a:pt x="1352550" y="468630"/>
                      </a:lnTo>
                      <a:lnTo>
                        <a:pt x="1352550" y="814388"/>
                      </a:lnTo>
                      <a:close/>
                      <a:moveTo>
                        <a:pt x="2291715" y="2003108"/>
                      </a:moveTo>
                      <a:lnTo>
                        <a:pt x="1914525" y="2003108"/>
                      </a:lnTo>
                      <a:lnTo>
                        <a:pt x="1914525" y="1227773"/>
                      </a:lnTo>
                      <a:lnTo>
                        <a:pt x="2291715" y="1227773"/>
                      </a:lnTo>
                      <a:lnTo>
                        <a:pt x="2291715" y="2003108"/>
                      </a:lnTo>
                      <a:close/>
                    </a:path>
                  </a:pathLst>
                </a:custGeom>
                <a:grpFill/>
                <a:ln w="3175" cap="flat">
                  <a:solidFill>
                    <a:schemeClr val="bg1"/>
                  </a:solid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1213FF9F-5A6B-4E76-BB95-E0A7E8D0C8D7}"/>
                    </a:ext>
                  </a:extLst>
                </p:cNvPr>
                <p:cNvSpPr/>
                <p:nvPr/>
              </p:nvSpPr>
              <p:spPr>
                <a:xfrm>
                  <a:off x="11269101" y="2125602"/>
                  <a:ext cx="200026" cy="347662"/>
                </a:xfrm>
                <a:custGeom>
                  <a:avLst/>
                  <a:gdLst>
                    <a:gd name="connsiteX0" fmla="*/ 200025 w 200025"/>
                    <a:gd name="connsiteY0" fmla="*/ 347663 h 347662"/>
                    <a:gd name="connsiteX1" fmla="*/ 200025 w 200025"/>
                    <a:gd name="connsiteY1" fmla="*/ 0 h 347662"/>
                    <a:gd name="connsiteX2" fmla="*/ 0 w 200025"/>
                    <a:gd name="connsiteY2" fmla="*/ 0 h 347662"/>
                    <a:gd name="connsiteX3" fmla="*/ 0 w 200025"/>
                    <a:gd name="connsiteY3" fmla="*/ 347663 h 347662"/>
                    <a:gd name="connsiteX4" fmla="*/ 28575 w 200025"/>
                    <a:gd name="connsiteY4" fmla="*/ 347663 h 347662"/>
                    <a:gd name="connsiteX5" fmla="*/ 28575 w 200025"/>
                    <a:gd name="connsiteY5" fmla="*/ 28575 h 347662"/>
                    <a:gd name="connsiteX6" fmla="*/ 171450 w 200025"/>
                    <a:gd name="connsiteY6" fmla="*/ 28575 h 347662"/>
                    <a:gd name="connsiteX7" fmla="*/ 171450 w 200025"/>
                    <a:gd name="connsiteY7" fmla="*/ 347663 h 34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025" h="347662">
                      <a:moveTo>
                        <a:pt x="200025" y="347663"/>
                      </a:moveTo>
                      <a:lnTo>
                        <a:pt x="200025" y="0"/>
                      </a:lnTo>
                      <a:lnTo>
                        <a:pt x="0" y="0"/>
                      </a:lnTo>
                      <a:lnTo>
                        <a:pt x="0" y="347663"/>
                      </a:lnTo>
                      <a:lnTo>
                        <a:pt x="28575" y="347663"/>
                      </a:lnTo>
                      <a:lnTo>
                        <a:pt x="28575" y="28575"/>
                      </a:lnTo>
                      <a:lnTo>
                        <a:pt x="171450" y="28575"/>
                      </a:lnTo>
                      <a:lnTo>
                        <a:pt x="171450" y="347663"/>
                      </a:lnTo>
                      <a:close/>
                    </a:path>
                  </a:pathLst>
                </a:custGeom>
                <a:grpFill/>
                <a:ln w="9525" cap="flat">
                  <a:solidFill>
                    <a:schemeClr val="bg1"/>
                  </a:solid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6C71A685-494D-496D-BA24-2997600E397A}"/>
                    </a:ext>
                  </a:extLst>
                </p:cNvPr>
                <p:cNvSpPr/>
                <p:nvPr/>
              </p:nvSpPr>
              <p:spPr>
                <a:xfrm>
                  <a:off x="10636641" y="2096679"/>
                  <a:ext cx="285750" cy="386714"/>
                </a:xfrm>
                <a:custGeom>
                  <a:avLst/>
                  <a:gdLst>
                    <a:gd name="connsiteX0" fmla="*/ 0 w 285750"/>
                    <a:gd name="connsiteY0" fmla="*/ 386715 h 386714"/>
                    <a:gd name="connsiteX1" fmla="*/ 28575 w 285750"/>
                    <a:gd name="connsiteY1" fmla="*/ 386715 h 386714"/>
                    <a:gd name="connsiteX2" fmla="*/ 28575 w 285750"/>
                    <a:gd name="connsiteY2" fmla="*/ 28575 h 386714"/>
                    <a:gd name="connsiteX3" fmla="*/ 257175 w 285750"/>
                    <a:gd name="connsiteY3" fmla="*/ 28575 h 386714"/>
                    <a:gd name="connsiteX4" fmla="*/ 257175 w 285750"/>
                    <a:gd name="connsiteY4" fmla="*/ 386715 h 386714"/>
                    <a:gd name="connsiteX5" fmla="*/ 285750 w 285750"/>
                    <a:gd name="connsiteY5" fmla="*/ 386715 h 386714"/>
                    <a:gd name="connsiteX6" fmla="*/ 285750 w 285750"/>
                    <a:gd name="connsiteY6" fmla="*/ 0 h 386714"/>
                    <a:gd name="connsiteX7" fmla="*/ 0 w 285750"/>
                    <a:gd name="connsiteY7" fmla="*/ 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386714">
                      <a:moveTo>
                        <a:pt x="0" y="386715"/>
                      </a:moveTo>
                      <a:lnTo>
                        <a:pt x="28575" y="386715"/>
                      </a:lnTo>
                      <a:lnTo>
                        <a:pt x="28575" y="28575"/>
                      </a:lnTo>
                      <a:lnTo>
                        <a:pt x="257175" y="28575"/>
                      </a:lnTo>
                      <a:lnTo>
                        <a:pt x="257175" y="386715"/>
                      </a:lnTo>
                      <a:lnTo>
                        <a:pt x="285750" y="386715"/>
                      </a:lnTo>
                      <a:lnTo>
                        <a:pt x="285750" y="0"/>
                      </a:lnTo>
                      <a:lnTo>
                        <a:pt x="0" y="0"/>
                      </a:lnTo>
                      <a:close/>
                    </a:path>
                  </a:pathLst>
                </a:custGeom>
                <a:grpFill/>
                <a:ln w="9525" cap="flat">
                  <a:solidFill>
                    <a:schemeClr val="bg1"/>
                  </a:solid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3FC5DAF4-3A30-4F52-AACD-9A757BDAC210}"/>
                    </a:ext>
                  </a:extLst>
                </p:cNvPr>
                <p:cNvSpPr/>
                <p:nvPr/>
              </p:nvSpPr>
              <p:spPr>
                <a:xfrm>
                  <a:off x="9996562" y="2142484"/>
                  <a:ext cx="194309" cy="347662"/>
                </a:xfrm>
                <a:custGeom>
                  <a:avLst/>
                  <a:gdLst>
                    <a:gd name="connsiteX0" fmla="*/ 0 w 194310"/>
                    <a:gd name="connsiteY0" fmla="*/ 347663 h 347662"/>
                    <a:gd name="connsiteX1" fmla="*/ 28575 w 194310"/>
                    <a:gd name="connsiteY1" fmla="*/ 347663 h 347662"/>
                    <a:gd name="connsiteX2" fmla="*/ 28575 w 194310"/>
                    <a:gd name="connsiteY2" fmla="*/ 28575 h 347662"/>
                    <a:gd name="connsiteX3" fmla="*/ 165735 w 194310"/>
                    <a:gd name="connsiteY3" fmla="*/ 28575 h 347662"/>
                    <a:gd name="connsiteX4" fmla="*/ 165735 w 194310"/>
                    <a:gd name="connsiteY4" fmla="*/ 347663 h 347662"/>
                    <a:gd name="connsiteX5" fmla="*/ 194310 w 194310"/>
                    <a:gd name="connsiteY5" fmla="*/ 347663 h 347662"/>
                    <a:gd name="connsiteX6" fmla="*/ 194310 w 194310"/>
                    <a:gd name="connsiteY6" fmla="*/ 0 h 347662"/>
                    <a:gd name="connsiteX7" fmla="*/ 0 w 194310"/>
                    <a:gd name="connsiteY7" fmla="*/ 0 h 34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310" h="347662">
                      <a:moveTo>
                        <a:pt x="0" y="347663"/>
                      </a:moveTo>
                      <a:lnTo>
                        <a:pt x="28575" y="347663"/>
                      </a:lnTo>
                      <a:lnTo>
                        <a:pt x="28575" y="28575"/>
                      </a:lnTo>
                      <a:lnTo>
                        <a:pt x="165735" y="28575"/>
                      </a:lnTo>
                      <a:lnTo>
                        <a:pt x="165735" y="347663"/>
                      </a:lnTo>
                      <a:lnTo>
                        <a:pt x="194310" y="347663"/>
                      </a:lnTo>
                      <a:lnTo>
                        <a:pt x="194310" y="0"/>
                      </a:lnTo>
                      <a:lnTo>
                        <a:pt x="0" y="0"/>
                      </a:lnTo>
                      <a:close/>
                    </a:path>
                  </a:pathLst>
                </a:custGeom>
                <a:grpFill/>
                <a:ln w="9525" cap="flat">
                  <a:solidFill>
                    <a:schemeClr val="bg1"/>
                  </a:solid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181A9DB5-6FF1-43C7-93D9-E54E57D1A7D9}"/>
                    </a:ext>
                  </a:extLst>
                </p:cNvPr>
                <p:cNvSpPr/>
                <p:nvPr/>
              </p:nvSpPr>
              <p:spPr>
                <a:xfrm>
                  <a:off x="11730112" y="2126121"/>
                  <a:ext cx="199073" cy="347662"/>
                </a:xfrm>
                <a:custGeom>
                  <a:avLst/>
                  <a:gdLst>
                    <a:gd name="connsiteX0" fmla="*/ 28575 w 199072"/>
                    <a:gd name="connsiteY0" fmla="*/ 28575 h 347662"/>
                    <a:gd name="connsiteX1" fmla="*/ 170497 w 199072"/>
                    <a:gd name="connsiteY1" fmla="*/ 28575 h 347662"/>
                    <a:gd name="connsiteX2" fmla="*/ 170497 w 199072"/>
                    <a:gd name="connsiteY2" fmla="*/ 347663 h 347662"/>
                    <a:gd name="connsiteX3" fmla="*/ 199072 w 199072"/>
                    <a:gd name="connsiteY3" fmla="*/ 347663 h 347662"/>
                    <a:gd name="connsiteX4" fmla="*/ 199072 w 199072"/>
                    <a:gd name="connsiteY4" fmla="*/ 0 h 347662"/>
                    <a:gd name="connsiteX5" fmla="*/ 0 w 199072"/>
                    <a:gd name="connsiteY5" fmla="*/ 0 h 347662"/>
                    <a:gd name="connsiteX6" fmla="*/ 0 w 199072"/>
                    <a:gd name="connsiteY6" fmla="*/ 347663 h 347662"/>
                    <a:gd name="connsiteX7" fmla="*/ 28575 w 199072"/>
                    <a:gd name="connsiteY7" fmla="*/ 347663 h 34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72" h="347662">
                      <a:moveTo>
                        <a:pt x="28575" y="28575"/>
                      </a:moveTo>
                      <a:lnTo>
                        <a:pt x="170497" y="28575"/>
                      </a:lnTo>
                      <a:lnTo>
                        <a:pt x="170497" y="347663"/>
                      </a:lnTo>
                      <a:lnTo>
                        <a:pt x="199072" y="347663"/>
                      </a:lnTo>
                      <a:lnTo>
                        <a:pt x="199072" y="0"/>
                      </a:lnTo>
                      <a:lnTo>
                        <a:pt x="0" y="0"/>
                      </a:lnTo>
                      <a:lnTo>
                        <a:pt x="0" y="347663"/>
                      </a:lnTo>
                      <a:lnTo>
                        <a:pt x="28575" y="347663"/>
                      </a:lnTo>
                      <a:close/>
                    </a:path>
                  </a:pathLst>
                </a:custGeom>
                <a:grpFill/>
                <a:ln w="9525" cap="flat">
                  <a:solidFill>
                    <a:schemeClr val="bg1"/>
                  </a:solid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2F870B2D-FAAE-4C45-B9DF-6BC00EFC09BB}"/>
                    </a:ext>
                  </a:extLst>
                </p:cNvPr>
                <p:cNvSpPr/>
                <p:nvPr/>
              </p:nvSpPr>
              <p:spPr>
                <a:xfrm>
                  <a:off x="9807014" y="1382133"/>
                  <a:ext cx="516255" cy="28575"/>
                </a:xfrm>
                <a:custGeom>
                  <a:avLst/>
                  <a:gdLst>
                    <a:gd name="connsiteX0" fmla="*/ 0 w 516255"/>
                    <a:gd name="connsiteY0" fmla="*/ 0 h 28575"/>
                    <a:gd name="connsiteX1" fmla="*/ 516255 w 516255"/>
                    <a:gd name="connsiteY1" fmla="*/ 0 h 28575"/>
                    <a:gd name="connsiteX2" fmla="*/ 516255 w 516255"/>
                    <a:gd name="connsiteY2" fmla="*/ 28575 h 28575"/>
                    <a:gd name="connsiteX3" fmla="*/ 0 w 51625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516255" h="28575">
                      <a:moveTo>
                        <a:pt x="0" y="0"/>
                      </a:moveTo>
                      <a:lnTo>
                        <a:pt x="516255" y="0"/>
                      </a:lnTo>
                      <a:lnTo>
                        <a:pt x="516255" y="28575"/>
                      </a:lnTo>
                      <a:lnTo>
                        <a:pt x="0" y="28575"/>
                      </a:lnTo>
                      <a:close/>
                    </a:path>
                  </a:pathLst>
                </a:custGeom>
                <a:grpFill/>
                <a:ln w="9525" cap="flat">
                  <a:solidFill>
                    <a:schemeClr val="bg1"/>
                  </a:solid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C314B488-311C-498E-9B4C-AD86AB1297FF}"/>
                    </a:ext>
                  </a:extLst>
                </p:cNvPr>
                <p:cNvSpPr/>
                <p:nvPr/>
              </p:nvSpPr>
              <p:spPr>
                <a:xfrm>
                  <a:off x="11276721" y="1163058"/>
                  <a:ext cx="516255" cy="28575"/>
                </a:xfrm>
                <a:custGeom>
                  <a:avLst/>
                  <a:gdLst>
                    <a:gd name="connsiteX0" fmla="*/ 0 w 516255"/>
                    <a:gd name="connsiteY0" fmla="*/ 0 h 28575"/>
                    <a:gd name="connsiteX1" fmla="*/ 516255 w 516255"/>
                    <a:gd name="connsiteY1" fmla="*/ 0 h 28575"/>
                    <a:gd name="connsiteX2" fmla="*/ 516255 w 516255"/>
                    <a:gd name="connsiteY2" fmla="*/ 28575 h 28575"/>
                    <a:gd name="connsiteX3" fmla="*/ 0 w 51625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516255" h="28575">
                      <a:moveTo>
                        <a:pt x="0" y="0"/>
                      </a:moveTo>
                      <a:lnTo>
                        <a:pt x="516255" y="0"/>
                      </a:lnTo>
                      <a:lnTo>
                        <a:pt x="516255" y="28575"/>
                      </a:lnTo>
                      <a:lnTo>
                        <a:pt x="0" y="28575"/>
                      </a:lnTo>
                      <a:close/>
                    </a:path>
                  </a:pathLst>
                </a:custGeom>
                <a:grpFill/>
                <a:ln w="9525" cap="flat">
                  <a:solidFill>
                    <a:schemeClr val="bg1"/>
                  </a:solid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D1025D29-E8C4-4B3E-8114-826912ED3730}"/>
                    </a:ext>
                  </a:extLst>
                </p:cNvPr>
                <p:cNvSpPr/>
                <p:nvPr/>
              </p:nvSpPr>
              <p:spPr>
                <a:xfrm>
                  <a:off x="10570919" y="1104003"/>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80B6C96E-C892-4AA2-8B8E-4DCE5D69D7CB}"/>
                    </a:ext>
                  </a:extLst>
                </p:cNvPr>
                <p:cNvSpPr/>
                <p:nvPr/>
              </p:nvSpPr>
              <p:spPr>
                <a:xfrm>
                  <a:off x="10815711" y="1104003"/>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D50FD073-0277-4990-865E-1536E1BEACC3}"/>
                    </a:ext>
                  </a:extLst>
                </p:cNvPr>
                <p:cNvSpPr/>
                <p:nvPr/>
              </p:nvSpPr>
              <p:spPr>
                <a:xfrm>
                  <a:off x="10575681" y="1260213"/>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6FA3F056-D632-4155-B807-143CAADEA7CF}"/>
                    </a:ext>
                  </a:extLst>
                </p:cNvPr>
                <p:cNvSpPr/>
                <p:nvPr/>
              </p:nvSpPr>
              <p:spPr>
                <a:xfrm>
                  <a:off x="10821426" y="1260213"/>
                  <a:ext cx="143827" cy="28575"/>
                </a:xfrm>
                <a:custGeom>
                  <a:avLst/>
                  <a:gdLst>
                    <a:gd name="connsiteX0" fmla="*/ 0 w 143827"/>
                    <a:gd name="connsiteY0" fmla="*/ 0 h 28575"/>
                    <a:gd name="connsiteX1" fmla="*/ 143827 w 143827"/>
                    <a:gd name="connsiteY1" fmla="*/ 0 h 28575"/>
                    <a:gd name="connsiteX2" fmla="*/ 143827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7" y="0"/>
                      </a:lnTo>
                      <a:lnTo>
                        <a:pt x="143827"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6BACAD2C-0ABB-456F-B587-A8F5543B60FA}"/>
                    </a:ext>
                  </a:extLst>
                </p:cNvPr>
                <p:cNvSpPr/>
                <p:nvPr/>
              </p:nvSpPr>
              <p:spPr>
                <a:xfrm>
                  <a:off x="10573776" y="1417376"/>
                  <a:ext cx="143827" cy="28575"/>
                </a:xfrm>
                <a:custGeom>
                  <a:avLst/>
                  <a:gdLst>
                    <a:gd name="connsiteX0" fmla="*/ 0 w 143827"/>
                    <a:gd name="connsiteY0" fmla="*/ 0 h 28575"/>
                    <a:gd name="connsiteX1" fmla="*/ 143827 w 143827"/>
                    <a:gd name="connsiteY1" fmla="*/ 0 h 28575"/>
                    <a:gd name="connsiteX2" fmla="*/ 143827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7" y="0"/>
                      </a:lnTo>
                      <a:lnTo>
                        <a:pt x="143827"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208D2D33-53A2-4031-AE29-7A6C412FC133}"/>
                    </a:ext>
                  </a:extLst>
                </p:cNvPr>
                <p:cNvSpPr/>
                <p:nvPr/>
              </p:nvSpPr>
              <p:spPr>
                <a:xfrm>
                  <a:off x="10818569" y="1417376"/>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6BFCC74D-51A9-4226-A576-0BD3FE227A7E}"/>
                    </a:ext>
                  </a:extLst>
                </p:cNvPr>
                <p:cNvSpPr/>
                <p:nvPr/>
              </p:nvSpPr>
              <p:spPr>
                <a:xfrm>
                  <a:off x="10578539" y="1574538"/>
                  <a:ext cx="143827" cy="28575"/>
                </a:xfrm>
                <a:custGeom>
                  <a:avLst/>
                  <a:gdLst>
                    <a:gd name="connsiteX0" fmla="*/ 0 w 143827"/>
                    <a:gd name="connsiteY0" fmla="*/ 0 h 28575"/>
                    <a:gd name="connsiteX1" fmla="*/ 143827 w 143827"/>
                    <a:gd name="connsiteY1" fmla="*/ 0 h 28575"/>
                    <a:gd name="connsiteX2" fmla="*/ 143827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7" y="0"/>
                      </a:lnTo>
                      <a:lnTo>
                        <a:pt x="143827"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8E9A02F1-F86B-42D9-A918-F9522EE96A0A}"/>
                    </a:ext>
                  </a:extLst>
                </p:cNvPr>
                <p:cNvSpPr/>
                <p:nvPr/>
              </p:nvSpPr>
              <p:spPr>
                <a:xfrm>
                  <a:off x="10823331" y="1574538"/>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253FAA6D-7BD6-4D39-8821-860F351DB58D}"/>
                    </a:ext>
                  </a:extLst>
                </p:cNvPr>
                <p:cNvSpPr/>
                <p:nvPr/>
              </p:nvSpPr>
              <p:spPr>
                <a:xfrm>
                  <a:off x="9887024" y="1711698"/>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7CE8DC74-48C4-4733-A2F4-92B8AAE8BA9F}"/>
                    </a:ext>
                  </a:extLst>
                </p:cNvPr>
                <p:cNvSpPr/>
                <p:nvPr/>
              </p:nvSpPr>
              <p:spPr>
                <a:xfrm>
                  <a:off x="10132769" y="1711698"/>
                  <a:ext cx="143827" cy="28575"/>
                </a:xfrm>
                <a:custGeom>
                  <a:avLst/>
                  <a:gdLst>
                    <a:gd name="connsiteX0" fmla="*/ 0 w 143827"/>
                    <a:gd name="connsiteY0" fmla="*/ 0 h 28575"/>
                    <a:gd name="connsiteX1" fmla="*/ 143827 w 143827"/>
                    <a:gd name="connsiteY1" fmla="*/ 0 h 28575"/>
                    <a:gd name="connsiteX2" fmla="*/ 143827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7" y="0"/>
                      </a:lnTo>
                      <a:lnTo>
                        <a:pt x="143827"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2D53C29E-D26C-43C3-8300-70FDA95170A3}"/>
                    </a:ext>
                  </a:extLst>
                </p:cNvPr>
                <p:cNvSpPr/>
                <p:nvPr/>
              </p:nvSpPr>
              <p:spPr>
                <a:xfrm>
                  <a:off x="9891786" y="1867908"/>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5C8EC4DC-0B6C-49A8-8DC2-111E15C9CD90}"/>
                    </a:ext>
                  </a:extLst>
                </p:cNvPr>
                <p:cNvSpPr/>
                <p:nvPr/>
              </p:nvSpPr>
              <p:spPr>
                <a:xfrm>
                  <a:off x="10137531" y="1867908"/>
                  <a:ext cx="143827" cy="28575"/>
                </a:xfrm>
                <a:custGeom>
                  <a:avLst/>
                  <a:gdLst>
                    <a:gd name="connsiteX0" fmla="*/ 0 w 143827"/>
                    <a:gd name="connsiteY0" fmla="*/ 0 h 28575"/>
                    <a:gd name="connsiteX1" fmla="*/ 143827 w 143827"/>
                    <a:gd name="connsiteY1" fmla="*/ 0 h 28575"/>
                    <a:gd name="connsiteX2" fmla="*/ 143827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7" y="0"/>
                      </a:lnTo>
                      <a:lnTo>
                        <a:pt x="143827"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95EA2863-8F76-4727-92F3-0ECA13F037D6}"/>
                    </a:ext>
                  </a:extLst>
                </p:cNvPr>
                <p:cNvSpPr/>
                <p:nvPr/>
              </p:nvSpPr>
              <p:spPr>
                <a:xfrm>
                  <a:off x="11281484" y="1437378"/>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F50BCF8C-559F-4108-941A-E4260840CBAB}"/>
                    </a:ext>
                  </a:extLst>
                </p:cNvPr>
                <p:cNvSpPr/>
                <p:nvPr/>
              </p:nvSpPr>
              <p:spPr>
                <a:xfrm>
                  <a:off x="11526276" y="1437378"/>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DBAAB7FD-5ADE-4FF1-A02F-CD917080859C}"/>
                    </a:ext>
                  </a:extLst>
                </p:cNvPr>
                <p:cNvSpPr/>
                <p:nvPr/>
              </p:nvSpPr>
              <p:spPr>
                <a:xfrm>
                  <a:off x="11279579" y="1593588"/>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27268A50-3E0E-4C1A-9846-54963D2A608F}"/>
                    </a:ext>
                  </a:extLst>
                </p:cNvPr>
                <p:cNvSpPr/>
                <p:nvPr/>
              </p:nvSpPr>
              <p:spPr>
                <a:xfrm>
                  <a:off x="11284341" y="1750751"/>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grpSp>
        </p:grpSp>
        <p:grpSp>
          <p:nvGrpSpPr>
            <p:cNvPr id="268" name="Group 267">
              <a:extLst>
                <a:ext uri="{FF2B5EF4-FFF2-40B4-BE49-F238E27FC236}">
                  <a16:creationId xmlns:a16="http://schemas.microsoft.com/office/drawing/2014/main" id="{8E0336F1-ED7F-4FA6-96D6-65093FA7F357}"/>
                </a:ext>
              </a:extLst>
            </p:cNvPr>
            <p:cNvGrpSpPr/>
            <p:nvPr/>
          </p:nvGrpSpPr>
          <p:grpSpPr>
            <a:xfrm>
              <a:off x="7544411" y="4711183"/>
              <a:ext cx="704192" cy="670659"/>
              <a:chOff x="6153038" y="4381769"/>
              <a:chExt cx="1134108" cy="1080103"/>
            </a:xfrm>
          </p:grpSpPr>
          <p:pic>
            <p:nvPicPr>
              <p:cNvPr id="285" name="Graphic 284">
                <a:extLst>
                  <a:ext uri="{FF2B5EF4-FFF2-40B4-BE49-F238E27FC236}">
                    <a16:creationId xmlns:a16="http://schemas.microsoft.com/office/drawing/2014/main" id="{199DC9A0-7148-4042-AC8E-F1F525B1E5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3038" y="4381769"/>
                <a:ext cx="1134108" cy="1080103"/>
              </a:xfrm>
              <a:prstGeom prst="rect">
                <a:avLst/>
              </a:prstGeom>
            </p:spPr>
          </p:pic>
          <p:sp>
            <p:nvSpPr>
              <p:cNvPr id="286" name="Freeform: Shape 285">
                <a:extLst>
                  <a:ext uri="{FF2B5EF4-FFF2-40B4-BE49-F238E27FC236}">
                    <a16:creationId xmlns:a16="http://schemas.microsoft.com/office/drawing/2014/main" id="{770A6F95-DA39-4A84-8456-8E3C96BC0418}"/>
                  </a:ext>
                </a:extLst>
              </p:cNvPr>
              <p:cNvSpPr/>
              <p:nvPr/>
            </p:nvSpPr>
            <p:spPr>
              <a:xfrm>
                <a:off x="7030291" y="5164897"/>
                <a:ext cx="124232" cy="202470"/>
              </a:xfrm>
              <a:custGeom>
                <a:avLst/>
                <a:gdLst>
                  <a:gd name="connsiteX0" fmla="*/ 29394 w 75501"/>
                  <a:gd name="connsiteY0" fmla="*/ 0 h 123049"/>
                  <a:gd name="connsiteX1" fmla="*/ 48413 w 75501"/>
                  <a:gd name="connsiteY1" fmla="*/ 0 h 123049"/>
                  <a:gd name="connsiteX2" fmla="*/ 48413 w 75501"/>
                  <a:gd name="connsiteY2" fmla="*/ 15561 h 123049"/>
                  <a:gd name="connsiteX3" fmla="*/ 70026 w 75501"/>
                  <a:gd name="connsiteY3" fmla="*/ 21325 h 123049"/>
                  <a:gd name="connsiteX4" fmla="*/ 72043 w 75501"/>
                  <a:gd name="connsiteY4" fmla="*/ 22477 h 123049"/>
                  <a:gd name="connsiteX5" fmla="*/ 65415 w 75501"/>
                  <a:gd name="connsiteY5" fmla="*/ 42650 h 123049"/>
                  <a:gd name="connsiteX6" fmla="*/ 62533 w 75501"/>
                  <a:gd name="connsiteY6" fmla="*/ 40632 h 123049"/>
                  <a:gd name="connsiteX7" fmla="*/ 42362 w 75501"/>
                  <a:gd name="connsiteY7" fmla="*/ 35445 h 123049"/>
                  <a:gd name="connsiteX8" fmla="*/ 30258 w 75501"/>
                  <a:gd name="connsiteY8" fmla="*/ 41208 h 123049"/>
                  <a:gd name="connsiteX9" fmla="*/ 46108 w 75501"/>
                  <a:gd name="connsiteY9" fmla="*/ 50718 h 123049"/>
                  <a:gd name="connsiteX10" fmla="*/ 75501 w 75501"/>
                  <a:gd name="connsiteY10" fmla="*/ 79247 h 123049"/>
                  <a:gd name="connsiteX11" fmla="*/ 47548 w 75501"/>
                  <a:gd name="connsiteY11" fmla="*/ 107200 h 123049"/>
                  <a:gd name="connsiteX12" fmla="*/ 47548 w 75501"/>
                  <a:gd name="connsiteY12" fmla="*/ 123049 h 123049"/>
                  <a:gd name="connsiteX13" fmla="*/ 28529 w 75501"/>
                  <a:gd name="connsiteY13" fmla="*/ 123049 h 123049"/>
                  <a:gd name="connsiteX14" fmla="*/ 28529 w 75501"/>
                  <a:gd name="connsiteY14" fmla="*/ 108352 h 123049"/>
                  <a:gd name="connsiteX15" fmla="*/ 2017 w 75501"/>
                  <a:gd name="connsiteY15" fmla="*/ 100572 h 123049"/>
                  <a:gd name="connsiteX16" fmla="*/ 0 w 75501"/>
                  <a:gd name="connsiteY16" fmla="*/ 99419 h 123049"/>
                  <a:gd name="connsiteX17" fmla="*/ 6916 w 75501"/>
                  <a:gd name="connsiteY17" fmla="*/ 78959 h 123049"/>
                  <a:gd name="connsiteX18" fmla="*/ 10086 w 75501"/>
                  <a:gd name="connsiteY18" fmla="*/ 80976 h 123049"/>
                  <a:gd name="connsiteX19" fmla="*/ 33716 w 75501"/>
                  <a:gd name="connsiteY19" fmla="*/ 87316 h 123049"/>
                  <a:gd name="connsiteX20" fmla="*/ 46972 w 75501"/>
                  <a:gd name="connsiteY20" fmla="*/ 80400 h 123049"/>
                  <a:gd name="connsiteX21" fmla="*/ 32564 w 75501"/>
                  <a:gd name="connsiteY21" fmla="*/ 70890 h 123049"/>
                  <a:gd name="connsiteX22" fmla="*/ 2882 w 75501"/>
                  <a:gd name="connsiteY22" fmla="*/ 42361 h 123049"/>
                  <a:gd name="connsiteX23" fmla="*/ 29394 w 75501"/>
                  <a:gd name="connsiteY23" fmla="*/ 16426 h 12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501" h="123049">
                    <a:moveTo>
                      <a:pt x="29394" y="0"/>
                    </a:moveTo>
                    <a:lnTo>
                      <a:pt x="48413" y="0"/>
                    </a:lnTo>
                    <a:lnTo>
                      <a:pt x="48413" y="15561"/>
                    </a:lnTo>
                    <a:cubicBezTo>
                      <a:pt x="56770" y="16426"/>
                      <a:pt x="64839" y="18443"/>
                      <a:pt x="70026" y="21325"/>
                    </a:cubicBezTo>
                    <a:lnTo>
                      <a:pt x="72043" y="22477"/>
                    </a:lnTo>
                    <a:lnTo>
                      <a:pt x="65415" y="42650"/>
                    </a:lnTo>
                    <a:lnTo>
                      <a:pt x="62533" y="40632"/>
                    </a:lnTo>
                    <a:cubicBezTo>
                      <a:pt x="57923" y="38039"/>
                      <a:pt x="49854" y="35445"/>
                      <a:pt x="42362" y="35445"/>
                    </a:cubicBezTo>
                    <a:cubicBezTo>
                      <a:pt x="35445" y="35445"/>
                      <a:pt x="30258" y="37750"/>
                      <a:pt x="30258" y="41208"/>
                    </a:cubicBezTo>
                    <a:cubicBezTo>
                      <a:pt x="30258" y="43802"/>
                      <a:pt x="31411" y="45819"/>
                      <a:pt x="46108" y="50718"/>
                    </a:cubicBezTo>
                    <a:cubicBezTo>
                      <a:pt x="66568" y="57058"/>
                      <a:pt x="75501" y="65703"/>
                      <a:pt x="75501" y="79247"/>
                    </a:cubicBezTo>
                    <a:cubicBezTo>
                      <a:pt x="75501" y="93079"/>
                      <a:pt x="64551" y="103742"/>
                      <a:pt x="47548" y="107200"/>
                    </a:cubicBezTo>
                    <a:lnTo>
                      <a:pt x="47548" y="123049"/>
                    </a:lnTo>
                    <a:lnTo>
                      <a:pt x="28529" y="123049"/>
                    </a:lnTo>
                    <a:lnTo>
                      <a:pt x="28529" y="108352"/>
                    </a:lnTo>
                    <a:cubicBezTo>
                      <a:pt x="18443" y="107488"/>
                      <a:pt x="8357" y="104606"/>
                      <a:pt x="2017" y="100572"/>
                    </a:cubicBezTo>
                    <a:lnTo>
                      <a:pt x="0" y="99419"/>
                    </a:lnTo>
                    <a:lnTo>
                      <a:pt x="6916" y="78959"/>
                    </a:lnTo>
                    <a:lnTo>
                      <a:pt x="10086" y="80976"/>
                    </a:lnTo>
                    <a:cubicBezTo>
                      <a:pt x="14697" y="84146"/>
                      <a:pt x="25071" y="87316"/>
                      <a:pt x="33716" y="87316"/>
                    </a:cubicBezTo>
                    <a:cubicBezTo>
                      <a:pt x="39768" y="87316"/>
                      <a:pt x="46972" y="85587"/>
                      <a:pt x="46972" y="80400"/>
                    </a:cubicBezTo>
                    <a:cubicBezTo>
                      <a:pt x="46972" y="77806"/>
                      <a:pt x="45819" y="75213"/>
                      <a:pt x="32564" y="70890"/>
                    </a:cubicBezTo>
                    <a:cubicBezTo>
                      <a:pt x="14697" y="65127"/>
                      <a:pt x="2882" y="57922"/>
                      <a:pt x="2882" y="42361"/>
                    </a:cubicBezTo>
                    <a:cubicBezTo>
                      <a:pt x="2882" y="29394"/>
                      <a:pt x="12968" y="19596"/>
                      <a:pt x="29394" y="16426"/>
                    </a:cubicBezTo>
                    <a:close/>
                  </a:path>
                </a:pathLst>
              </a:custGeom>
              <a:solidFill>
                <a:schemeClr val="bg1"/>
              </a:solidFill>
              <a:ln w="12700" cap="flat">
                <a:noFill/>
                <a:prstDash val="solid"/>
                <a:miter/>
              </a:ln>
            </p:spPr>
            <p:txBody>
              <a:bodyPr wrap="square" rtlCol="0" anchor="ctr">
                <a:noAutofit/>
              </a:bodyPr>
              <a:lstStyle/>
              <a:p>
                <a:endParaRPr lang="en-IN" dirty="0"/>
              </a:p>
            </p:txBody>
          </p:sp>
        </p:grpSp>
        <p:grpSp>
          <p:nvGrpSpPr>
            <p:cNvPr id="269" name="Group 268">
              <a:extLst>
                <a:ext uri="{FF2B5EF4-FFF2-40B4-BE49-F238E27FC236}">
                  <a16:creationId xmlns:a16="http://schemas.microsoft.com/office/drawing/2014/main" id="{619C5322-85B8-4798-A813-B098FBE1A8F2}"/>
                </a:ext>
              </a:extLst>
            </p:cNvPr>
            <p:cNvGrpSpPr/>
            <p:nvPr/>
          </p:nvGrpSpPr>
          <p:grpSpPr>
            <a:xfrm>
              <a:off x="6872672" y="5925564"/>
              <a:ext cx="764953" cy="457201"/>
              <a:chOff x="7820433" y="2386012"/>
              <a:chExt cx="764953" cy="457201"/>
            </a:xfrm>
          </p:grpSpPr>
          <p:sp>
            <p:nvSpPr>
              <p:cNvPr id="280" name="Rectangle: Rounded Corners 279">
                <a:extLst>
                  <a:ext uri="{FF2B5EF4-FFF2-40B4-BE49-F238E27FC236}">
                    <a16:creationId xmlns:a16="http://schemas.microsoft.com/office/drawing/2014/main" id="{F477002A-2DBB-4C43-895A-97114EBA9B36}"/>
                  </a:ext>
                </a:extLst>
              </p:cNvPr>
              <p:cNvSpPr/>
              <p:nvPr/>
            </p:nvSpPr>
            <p:spPr>
              <a:xfrm>
                <a:off x="7832180" y="2478280"/>
                <a:ext cx="750982" cy="364933"/>
              </a:xfrm>
              <a:prstGeom prst="round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1" name="Straight Connector 280">
                <a:extLst>
                  <a:ext uri="{FF2B5EF4-FFF2-40B4-BE49-F238E27FC236}">
                    <a16:creationId xmlns:a16="http://schemas.microsoft.com/office/drawing/2014/main" id="{BAE5A6A0-9AA7-4005-A146-7684CA28FB57}"/>
                  </a:ext>
                </a:extLst>
              </p:cNvPr>
              <p:cNvCxnSpPr/>
              <p:nvPr/>
            </p:nvCxnSpPr>
            <p:spPr>
              <a:xfrm>
                <a:off x="7822719" y="2388389"/>
                <a:ext cx="760069"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82" name="Straight Connector 281">
                <a:extLst>
                  <a:ext uri="{FF2B5EF4-FFF2-40B4-BE49-F238E27FC236}">
                    <a16:creationId xmlns:a16="http://schemas.microsoft.com/office/drawing/2014/main" id="{EBB30AE9-D020-49C2-941F-D27154B68CB5}"/>
                  </a:ext>
                </a:extLst>
              </p:cNvPr>
              <p:cNvCxnSpPr/>
              <p:nvPr/>
            </p:nvCxnSpPr>
            <p:spPr>
              <a:xfrm>
                <a:off x="7972811" y="2386012"/>
                <a:ext cx="0" cy="90488"/>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83" name="Straight Connector 282">
                <a:extLst>
                  <a:ext uri="{FF2B5EF4-FFF2-40B4-BE49-F238E27FC236}">
                    <a16:creationId xmlns:a16="http://schemas.microsoft.com/office/drawing/2014/main" id="{CF8A4817-A31F-4C84-910A-4ACEA6031FD4}"/>
                  </a:ext>
                </a:extLst>
              </p:cNvPr>
              <p:cNvCxnSpPr/>
              <p:nvPr/>
            </p:nvCxnSpPr>
            <p:spPr>
              <a:xfrm>
                <a:off x="8449061" y="2386012"/>
                <a:ext cx="0" cy="90488"/>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84" name="TextBox 283">
                <a:extLst>
                  <a:ext uri="{FF2B5EF4-FFF2-40B4-BE49-F238E27FC236}">
                    <a16:creationId xmlns:a16="http://schemas.microsoft.com/office/drawing/2014/main" id="{4188D8F5-3254-4A42-B983-7D1A98F6E72E}"/>
                  </a:ext>
                </a:extLst>
              </p:cNvPr>
              <p:cNvSpPr txBox="1"/>
              <p:nvPr/>
            </p:nvSpPr>
            <p:spPr>
              <a:xfrm>
                <a:off x="7820433" y="2556562"/>
                <a:ext cx="764953" cy="215444"/>
              </a:xfrm>
              <a:prstGeom prst="rect">
                <a:avLst/>
              </a:prstGeom>
              <a:noFill/>
              <a:ln>
                <a:noFill/>
              </a:ln>
            </p:spPr>
            <p:txBody>
              <a:bodyPr wrap="none" rtlCol="0">
                <a:spAutoFit/>
              </a:bodyPr>
              <a:lstStyle/>
              <a:p>
                <a:pPr algn="ctr"/>
                <a:r>
                  <a:rPr lang="en-IN" sz="800" b="1" dirty="0">
                    <a:solidFill>
                      <a:schemeClr val="bg1"/>
                    </a:solidFill>
                    <a:latin typeface="Arial Black" panose="020B0A04020102020204" pitchFamily="34" charset="0"/>
                    <a:cs typeface="Arial" panose="020B0604020202020204" pitchFamily="34" charset="0"/>
                  </a:rPr>
                  <a:t>FOR RENT</a:t>
                </a:r>
              </a:p>
            </p:txBody>
          </p:sp>
        </p:grpSp>
        <p:grpSp>
          <p:nvGrpSpPr>
            <p:cNvPr id="270" name="Group 269">
              <a:extLst>
                <a:ext uri="{FF2B5EF4-FFF2-40B4-BE49-F238E27FC236}">
                  <a16:creationId xmlns:a16="http://schemas.microsoft.com/office/drawing/2014/main" id="{362664F2-D665-4697-8F87-311D27763E82}"/>
                </a:ext>
              </a:extLst>
            </p:cNvPr>
            <p:cNvGrpSpPr/>
            <p:nvPr/>
          </p:nvGrpSpPr>
          <p:grpSpPr>
            <a:xfrm>
              <a:off x="5545921" y="5873420"/>
              <a:ext cx="688549" cy="693538"/>
              <a:chOff x="8474233" y="4399659"/>
              <a:chExt cx="987386" cy="994541"/>
            </a:xfrm>
          </p:grpSpPr>
          <p:pic>
            <p:nvPicPr>
              <p:cNvPr id="278" name="Graphic 277">
                <a:extLst>
                  <a:ext uri="{FF2B5EF4-FFF2-40B4-BE49-F238E27FC236}">
                    <a16:creationId xmlns:a16="http://schemas.microsoft.com/office/drawing/2014/main" id="{A0CD6585-1018-4BD2-BD50-905A9371DB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74233" y="4399659"/>
                <a:ext cx="987386" cy="994541"/>
              </a:xfrm>
              <a:prstGeom prst="rect">
                <a:avLst/>
              </a:prstGeom>
            </p:spPr>
          </p:pic>
          <p:sp>
            <p:nvSpPr>
              <p:cNvPr id="279" name="Freeform: Shape 278">
                <a:extLst>
                  <a:ext uri="{FF2B5EF4-FFF2-40B4-BE49-F238E27FC236}">
                    <a16:creationId xmlns:a16="http://schemas.microsoft.com/office/drawing/2014/main" id="{155288BF-996B-478C-93BA-BC454E444F97}"/>
                  </a:ext>
                </a:extLst>
              </p:cNvPr>
              <p:cNvSpPr/>
              <p:nvPr/>
            </p:nvSpPr>
            <p:spPr>
              <a:xfrm>
                <a:off x="8783315" y="4919644"/>
                <a:ext cx="124232" cy="202470"/>
              </a:xfrm>
              <a:custGeom>
                <a:avLst/>
                <a:gdLst>
                  <a:gd name="connsiteX0" fmla="*/ 29394 w 75501"/>
                  <a:gd name="connsiteY0" fmla="*/ 0 h 123049"/>
                  <a:gd name="connsiteX1" fmla="*/ 48413 w 75501"/>
                  <a:gd name="connsiteY1" fmla="*/ 0 h 123049"/>
                  <a:gd name="connsiteX2" fmla="*/ 48413 w 75501"/>
                  <a:gd name="connsiteY2" fmla="*/ 15561 h 123049"/>
                  <a:gd name="connsiteX3" fmla="*/ 70026 w 75501"/>
                  <a:gd name="connsiteY3" fmla="*/ 21325 h 123049"/>
                  <a:gd name="connsiteX4" fmla="*/ 72043 w 75501"/>
                  <a:gd name="connsiteY4" fmla="*/ 22477 h 123049"/>
                  <a:gd name="connsiteX5" fmla="*/ 65415 w 75501"/>
                  <a:gd name="connsiteY5" fmla="*/ 42650 h 123049"/>
                  <a:gd name="connsiteX6" fmla="*/ 62533 w 75501"/>
                  <a:gd name="connsiteY6" fmla="*/ 40632 h 123049"/>
                  <a:gd name="connsiteX7" fmla="*/ 42362 w 75501"/>
                  <a:gd name="connsiteY7" fmla="*/ 35445 h 123049"/>
                  <a:gd name="connsiteX8" fmla="*/ 30258 w 75501"/>
                  <a:gd name="connsiteY8" fmla="*/ 41208 h 123049"/>
                  <a:gd name="connsiteX9" fmla="*/ 46108 w 75501"/>
                  <a:gd name="connsiteY9" fmla="*/ 50718 h 123049"/>
                  <a:gd name="connsiteX10" fmla="*/ 75501 w 75501"/>
                  <a:gd name="connsiteY10" fmla="*/ 79247 h 123049"/>
                  <a:gd name="connsiteX11" fmla="*/ 47548 w 75501"/>
                  <a:gd name="connsiteY11" fmla="*/ 107200 h 123049"/>
                  <a:gd name="connsiteX12" fmla="*/ 47548 w 75501"/>
                  <a:gd name="connsiteY12" fmla="*/ 123049 h 123049"/>
                  <a:gd name="connsiteX13" fmla="*/ 28529 w 75501"/>
                  <a:gd name="connsiteY13" fmla="*/ 123049 h 123049"/>
                  <a:gd name="connsiteX14" fmla="*/ 28529 w 75501"/>
                  <a:gd name="connsiteY14" fmla="*/ 108352 h 123049"/>
                  <a:gd name="connsiteX15" fmla="*/ 2017 w 75501"/>
                  <a:gd name="connsiteY15" fmla="*/ 100572 h 123049"/>
                  <a:gd name="connsiteX16" fmla="*/ 0 w 75501"/>
                  <a:gd name="connsiteY16" fmla="*/ 99419 h 123049"/>
                  <a:gd name="connsiteX17" fmla="*/ 6916 w 75501"/>
                  <a:gd name="connsiteY17" fmla="*/ 78959 h 123049"/>
                  <a:gd name="connsiteX18" fmla="*/ 10086 w 75501"/>
                  <a:gd name="connsiteY18" fmla="*/ 80976 h 123049"/>
                  <a:gd name="connsiteX19" fmla="*/ 33716 w 75501"/>
                  <a:gd name="connsiteY19" fmla="*/ 87316 h 123049"/>
                  <a:gd name="connsiteX20" fmla="*/ 46972 w 75501"/>
                  <a:gd name="connsiteY20" fmla="*/ 80400 h 123049"/>
                  <a:gd name="connsiteX21" fmla="*/ 32564 w 75501"/>
                  <a:gd name="connsiteY21" fmla="*/ 70890 h 123049"/>
                  <a:gd name="connsiteX22" fmla="*/ 2882 w 75501"/>
                  <a:gd name="connsiteY22" fmla="*/ 42361 h 123049"/>
                  <a:gd name="connsiteX23" fmla="*/ 29394 w 75501"/>
                  <a:gd name="connsiteY23" fmla="*/ 16426 h 12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501" h="123049">
                    <a:moveTo>
                      <a:pt x="29394" y="0"/>
                    </a:moveTo>
                    <a:lnTo>
                      <a:pt x="48413" y="0"/>
                    </a:lnTo>
                    <a:lnTo>
                      <a:pt x="48413" y="15561"/>
                    </a:lnTo>
                    <a:cubicBezTo>
                      <a:pt x="56770" y="16426"/>
                      <a:pt x="64839" y="18443"/>
                      <a:pt x="70026" y="21325"/>
                    </a:cubicBezTo>
                    <a:lnTo>
                      <a:pt x="72043" y="22477"/>
                    </a:lnTo>
                    <a:lnTo>
                      <a:pt x="65415" y="42650"/>
                    </a:lnTo>
                    <a:lnTo>
                      <a:pt x="62533" y="40632"/>
                    </a:lnTo>
                    <a:cubicBezTo>
                      <a:pt x="57923" y="38039"/>
                      <a:pt x="49854" y="35445"/>
                      <a:pt x="42362" y="35445"/>
                    </a:cubicBezTo>
                    <a:cubicBezTo>
                      <a:pt x="35445" y="35445"/>
                      <a:pt x="30258" y="37750"/>
                      <a:pt x="30258" y="41208"/>
                    </a:cubicBezTo>
                    <a:cubicBezTo>
                      <a:pt x="30258" y="43802"/>
                      <a:pt x="31411" y="45819"/>
                      <a:pt x="46108" y="50718"/>
                    </a:cubicBezTo>
                    <a:cubicBezTo>
                      <a:pt x="66568" y="57058"/>
                      <a:pt x="75501" y="65703"/>
                      <a:pt x="75501" y="79247"/>
                    </a:cubicBezTo>
                    <a:cubicBezTo>
                      <a:pt x="75501" y="93079"/>
                      <a:pt x="64551" y="103742"/>
                      <a:pt x="47548" y="107200"/>
                    </a:cubicBezTo>
                    <a:lnTo>
                      <a:pt x="47548" y="123049"/>
                    </a:lnTo>
                    <a:lnTo>
                      <a:pt x="28529" y="123049"/>
                    </a:lnTo>
                    <a:lnTo>
                      <a:pt x="28529" y="108352"/>
                    </a:lnTo>
                    <a:cubicBezTo>
                      <a:pt x="18443" y="107488"/>
                      <a:pt x="8357" y="104606"/>
                      <a:pt x="2017" y="100572"/>
                    </a:cubicBezTo>
                    <a:lnTo>
                      <a:pt x="0" y="99419"/>
                    </a:lnTo>
                    <a:lnTo>
                      <a:pt x="6916" y="78959"/>
                    </a:lnTo>
                    <a:lnTo>
                      <a:pt x="10086" y="80976"/>
                    </a:lnTo>
                    <a:cubicBezTo>
                      <a:pt x="14697" y="84146"/>
                      <a:pt x="25071" y="87316"/>
                      <a:pt x="33716" y="87316"/>
                    </a:cubicBezTo>
                    <a:cubicBezTo>
                      <a:pt x="39768" y="87316"/>
                      <a:pt x="46972" y="85587"/>
                      <a:pt x="46972" y="80400"/>
                    </a:cubicBezTo>
                    <a:cubicBezTo>
                      <a:pt x="46972" y="77806"/>
                      <a:pt x="45819" y="75213"/>
                      <a:pt x="32564" y="70890"/>
                    </a:cubicBezTo>
                    <a:cubicBezTo>
                      <a:pt x="14697" y="65127"/>
                      <a:pt x="2882" y="57922"/>
                      <a:pt x="2882" y="42361"/>
                    </a:cubicBezTo>
                    <a:cubicBezTo>
                      <a:pt x="2882" y="29394"/>
                      <a:pt x="12968" y="19596"/>
                      <a:pt x="29394" y="16426"/>
                    </a:cubicBezTo>
                    <a:close/>
                  </a:path>
                </a:pathLst>
              </a:custGeom>
              <a:solidFill>
                <a:schemeClr val="bg1"/>
              </a:solidFill>
              <a:ln w="12700" cap="flat">
                <a:noFill/>
                <a:prstDash val="solid"/>
                <a:miter/>
              </a:ln>
            </p:spPr>
            <p:txBody>
              <a:bodyPr wrap="square" rtlCol="0" anchor="ctr">
                <a:noAutofit/>
              </a:bodyPr>
              <a:lstStyle/>
              <a:p>
                <a:endParaRPr lang="en-IN" dirty="0"/>
              </a:p>
            </p:txBody>
          </p:sp>
        </p:grpSp>
        <p:grpSp>
          <p:nvGrpSpPr>
            <p:cNvPr id="271" name="Group 270">
              <a:extLst>
                <a:ext uri="{FF2B5EF4-FFF2-40B4-BE49-F238E27FC236}">
                  <a16:creationId xmlns:a16="http://schemas.microsoft.com/office/drawing/2014/main" id="{C2720E8C-4528-44CB-B713-72E5BFEA6115}"/>
                </a:ext>
              </a:extLst>
            </p:cNvPr>
            <p:cNvGrpSpPr/>
            <p:nvPr/>
          </p:nvGrpSpPr>
          <p:grpSpPr>
            <a:xfrm>
              <a:off x="4809981" y="4707096"/>
              <a:ext cx="603400" cy="594471"/>
              <a:chOff x="7478246" y="4494202"/>
              <a:chExt cx="730114" cy="719310"/>
            </a:xfrm>
          </p:grpSpPr>
          <p:sp>
            <p:nvSpPr>
              <p:cNvPr id="272" name="Freeform: Shape 271">
                <a:extLst>
                  <a:ext uri="{FF2B5EF4-FFF2-40B4-BE49-F238E27FC236}">
                    <a16:creationId xmlns:a16="http://schemas.microsoft.com/office/drawing/2014/main" id="{0A1A3B56-24E6-4CF3-B2C5-D804F7B20E9F}"/>
                  </a:ext>
                </a:extLst>
              </p:cNvPr>
              <p:cNvSpPr/>
              <p:nvPr/>
            </p:nvSpPr>
            <p:spPr>
              <a:xfrm>
                <a:off x="7524996" y="4508835"/>
                <a:ext cx="289433" cy="282558"/>
              </a:xfrm>
              <a:custGeom>
                <a:avLst/>
                <a:gdLst>
                  <a:gd name="connsiteX0" fmla="*/ 0 w 289433"/>
                  <a:gd name="connsiteY0" fmla="*/ 0 h 282558"/>
                  <a:gd name="connsiteX1" fmla="*/ 289433 w 289433"/>
                  <a:gd name="connsiteY1" fmla="*/ 0 h 282558"/>
                  <a:gd name="connsiteX2" fmla="*/ 289433 w 289433"/>
                  <a:gd name="connsiteY2" fmla="*/ 282558 h 282558"/>
                  <a:gd name="connsiteX3" fmla="*/ 0 w 289433"/>
                  <a:gd name="connsiteY3" fmla="*/ 282558 h 282558"/>
                </a:gdLst>
                <a:ahLst/>
                <a:cxnLst>
                  <a:cxn ang="0">
                    <a:pos x="connsiteX0" y="connsiteY0"/>
                  </a:cxn>
                  <a:cxn ang="0">
                    <a:pos x="connsiteX1" y="connsiteY1"/>
                  </a:cxn>
                  <a:cxn ang="0">
                    <a:pos x="connsiteX2" y="connsiteY2"/>
                  </a:cxn>
                  <a:cxn ang="0">
                    <a:pos x="connsiteX3" y="connsiteY3"/>
                  </a:cxn>
                </a:cxnLst>
                <a:rect l="l" t="t" r="r" b="b"/>
                <a:pathLst>
                  <a:path w="289433" h="282558">
                    <a:moveTo>
                      <a:pt x="0" y="0"/>
                    </a:moveTo>
                    <a:lnTo>
                      <a:pt x="289433" y="0"/>
                    </a:lnTo>
                    <a:lnTo>
                      <a:pt x="289433" y="282558"/>
                    </a:lnTo>
                    <a:lnTo>
                      <a:pt x="0" y="282558"/>
                    </a:lnTo>
                    <a:close/>
                  </a:path>
                </a:pathLst>
              </a:custGeom>
              <a:noFill/>
              <a:ln w="12700" cap="flat">
                <a:solidFill>
                  <a:schemeClr val="bg1"/>
                </a:solid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C20E3D8F-D73A-41B3-9515-6DB367DA08C7}"/>
                  </a:ext>
                </a:extLst>
              </p:cNvPr>
              <p:cNvSpPr/>
              <p:nvPr/>
            </p:nvSpPr>
            <p:spPr>
              <a:xfrm>
                <a:off x="7879740" y="4922016"/>
                <a:ext cx="289433" cy="282558"/>
              </a:xfrm>
              <a:custGeom>
                <a:avLst/>
                <a:gdLst>
                  <a:gd name="connsiteX0" fmla="*/ 0 w 289433"/>
                  <a:gd name="connsiteY0" fmla="*/ 0 h 282558"/>
                  <a:gd name="connsiteX1" fmla="*/ 289433 w 289433"/>
                  <a:gd name="connsiteY1" fmla="*/ 0 h 282558"/>
                  <a:gd name="connsiteX2" fmla="*/ 289433 w 289433"/>
                  <a:gd name="connsiteY2" fmla="*/ 282558 h 282558"/>
                  <a:gd name="connsiteX3" fmla="*/ 0 w 289433"/>
                  <a:gd name="connsiteY3" fmla="*/ 282558 h 282558"/>
                </a:gdLst>
                <a:ahLst/>
                <a:cxnLst>
                  <a:cxn ang="0">
                    <a:pos x="connsiteX0" y="connsiteY0"/>
                  </a:cxn>
                  <a:cxn ang="0">
                    <a:pos x="connsiteX1" y="connsiteY1"/>
                  </a:cxn>
                  <a:cxn ang="0">
                    <a:pos x="connsiteX2" y="connsiteY2"/>
                  </a:cxn>
                  <a:cxn ang="0">
                    <a:pos x="connsiteX3" y="connsiteY3"/>
                  </a:cxn>
                </a:cxnLst>
                <a:rect l="l" t="t" r="r" b="b"/>
                <a:pathLst>
                  <a:path w="289433" h="282558">
                    <a:moveTo>
                      <a:pt x="0" y="0"/>
                    </a:moveTo>
                    <a:lnTo>
                      <a:pt x="289433" y="0"/>
                    </a:lnTo>
                    <a:lnTo>
                      <a:pt x="289433" y="282558"/>
                    </a:lnTo>
                    <a:lnTo>
                      <a:pt x="0" y="282558"/>
                    </a:lnTo>
                    <a:close/>
                  </a:path>
                </a:pathLst>
              </a:custGeom>
              <a:noFill/>
              <a:ln w="12700" cap="flat">
                <a:solidFill>
                  <a:schemeClr val="bg1"/>
                </a:solid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9B232F5A-7A69-49F2-9FFF-0B349D9860ED}"/>
                  </a:ext>
                </a:extLst>
              </p:cNvPr>
              <p:cNvSpPr/>
              <p:nvPr/>
            </p:nvSpPr>
            <p:spPr>
              <a:xfrm>
                <a:off x="7478246" y="4871830"/>
                <a:ext cx="296308" cy="341682"/>
              </a:xfrm>
              <a:custGeom>
                <a:avLst/>
                <a:gdLst>
                  <a:gd name="connsiteX0" fmla="*/ 296308 w 296308"/>
                  <a:gd name="connsiteY0" fmla="*/ 341682 h 341682"/>
                  <a:gd name="connsiteX1" fmla="*/ 75624 w 296308"/>
                  <a:gd name="connsiteY1" fmla="*/ 0 h 341682"/>
                  <a:gd name="connsiteX2" fmla="*/ 0 w 296308"/>
                  <a:gd name="connsiteY2" fmla="*/ 113436 h 341682"/>
                </a:gdLst>
                <a:ahLst/>
                <a:cxnLst>
                  <a:cxn ang="0">
                    <a:pos x="connsiteX0" y="connsiteY0"/>
                  </a:cxn>
                  <a:cxn ang="0">
                    <a:pos x="connsiteX1" y="connsiteY1"/>
                  </a:cxn>
                  <a:cxn ang="0">
                    <a:pos x="connsiteX2" y="connsiteY2"/>
                  </a:cxn>
                </a:cxnLst>
                <a:rect l="l" t="t" r="r" b="b"/>
                <a:pathLst>
                  <a:path w="296308" h="341682">
                    <a:moveTo>
                      <a:pt x="296308" y="341682"/>
                    </a:moveTo>
                    <a:cubicBezTo>
                      <a:pt x="296308" y="341682"/>
                      <a:pt x="39874" y="341682"/>
                      <a:pt x="75624" y="0"/>
                    </a:cubicBezTo>
                    <a:lnTo>
                      <a:pt x="0" y="113436"/>
                    </a:lnTo>
                  </a:path>
                </a:pathLst>
              </a:custGeom>
              <a:noFill/>
              <a:ln w="12700" cap="flat">
                <a:solidFill>
                  <a:schemeClr val="bg1"/>
                </a:solidFill>
                <a:prstDash val="solid"/>
                <a:round/>
              </a:ln>
            </p:spPr>
            <p:txBody>
              <a:bodyPr rtlCol="0" anchor="ctr"/>
              <a:lstStyle/>
              <a:p>
                <a:endParaRPr lang="en-IN"/>
              </a:p>
            </p:txBody>
          </p:sp>
          <p:sp>
            <p:nvSpPr>
              <p:cNvPr id="275" name="Freeform: Shape 274">
                <a:extLst>
                  <a:ext uri="{FF2B5EF4-FFF2-40B4-BE49-F238E27FC236}">
                    <a16:creationId xmlns:a16="http://schemas.microsoft.com/office/drawing/2014/main" id="{3A63227C-28CD-4C60-BB67-56D72DC7677F}"/>
                  </a:ext>
                </a:extLst>
              </p:cNvPr>
              <p:cNvSpPr/>
              <p:nvPr/>
            </p:nvSpPr>
            <p:spPr>
              <a:xfrm>
                <a:off x="7553870" y="4871830"/>
                <a:ext cx="79061" cy="118248"/>
              </a:xfrm>
              <a:custGeom>
                <a:avLst/>
                <a:gdLst>
                  <a:gd name="connsiteX0" fmla="*/ 79061 w 79061"/>
                  <a:gd name="connsiteY0" fmla="*/ 118248 h 118248"/>
                  <a:gd name="connsiteX1" fmla="*/ 0 w 79061"/>
                  <a:gd name="connsiteY1" fmla="*/ 0 h 118248"/>
                </a:gdLst>
                <a:ahLst/>
                <a:cxnLst>
                  <a:cxn ang="0">
                    <a:pos x="connsiteX0" y="connsiteY0"/>
                  </a:cxn>
                  <a:cxn ang="0">
                    <a:pos x="connsiteX1" y="connsiteY1"/>
                  </a:cxn>
                </a:cxnLst>
                <a:rect l="l" t="t" r="r" b="b"/>
                <a:pathLst>
                  <a:path w="79061" h="118248">
                    <a:moveTo>
                      <a:pt x="79061" y="118248"/>
                    </a:moveTo>
                    <a:lnTo>
                      <a:pt x="0" y="0"/>
                    </a:lnTo>
                  </a:path>
                </a:pathLst>
              </a:custGeom>
              <a:ln w="12700" cap="flat">
                <a:solidFill>
                  <a:schemeClr val="bg1"/>
                </a:solid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3B117FF6-E4E5-441F-8ACA-970485B67D80}"/>
                  </a:ext>
                </a:extLst>
              </p:cNvPr>
              <p:cNvSpPr/>
              <p:nvPr/>
            </p:nvSpPr>
            <p:spPr>
              <a:xfrm>
                <a:off x="7896240" y="4494202"/>
                <a:ext cx="312120" cy="324003"/>
              </a:xfrm>
              <a:custGeom>
                <a:avLst/>
                <a:gdLst>
                  <a:gd name="connsiteX0" fmla="*/ 0 w 312120"/>
                  <a:gd name="connsiteY0" fmla="*/ 196 h 324003"/>
                  <a:gd name="connsiteX1" fmla="*/ 245434 w 312120"/>
                  <a:gd name="connsiteY1" fmla="*/ 324004 h 324003"/>
                  <a:gd name="connsiteX2" fmla="*/ 312120 w 312120"/>
                  <a:gd name="connsiteY2" fmla="*/ 205068 h 324003"/>
                </a:gdLst>
                <a:ahLst/>
                <a:cxnLst>
                  <a:cxn ang="0">
                    <a:pos x="connsiteX0" y="connsiteY0"/>
                  </a:cxn>
                  <a:cxn ang="0">
                    <a:pos x="connsiteX1" y="connsiteY1"/>
                  </a:cxn>
                  <a:cxn ang="0">
                    <a:pos x="connsiteX2" y="connsiteY2"/>
                  </a:cxn>
                </a:cxnLst>
                <a:rect l="l" t="t" r="r" b="b"/>
                <a:pathLst>
                  <a:path w="312120" h="324003">
                    <a:moveTo>
                      <a:pt x="0" y="196"/>
                    </a:moveTo>
                    <a:cubicBezTo>
                      <a:pt x="0" y="196"/>
                      <a:pt x="255746" y="-19054"/>
                      <a:pt x="245434" y="324004"/>
                    </a:cubicBezTo>
                    <a:lnTo>
                      <a:pt x="312120" y="205068"/>
                    </a:lnTo>
                  </a:path>
                </a:pathLst>
              </a:custGeom>
              <a:noFill/>
              <a:ln w="12700" cap="flat">
                <a:solidFill>
                  <a:schemeClr val="bg1"/>
                </a:solidFill>
                <a:prstDash val="solid"/>
                <a:round/>
              </a:ln>
            </p:spPr>
            <p:txBody>
              <a:bodyPr rtlCol="0" anchor="ctr"/>
              <a:lstStyle/>
              <a:p>
                <a:endParaRPr lang="en-IN"/>
              </a:p>
            </p:txBody>
          </p:sp>
          <p:sp>
            <p:nvSpPr>
              <p:cNvPr id="277" name="Freeform: Shape 276">
                <a:extLst>
                  <a:ext uri="{FF2B5EF4-FFF2-40B4-BE49-F238E27FC236}">
                    <a16:creationId xmlns:a16="http://schemas.microsoft.com/office/drawing/2014/main" id="{3BD9D4B7-DB0A-4246-AD21-7E44FC367076}"/>
                  </a:ext>
                </a:extLst>
              </p:cNvPr>
              <p:cNvSpPr/>
              <p:nvPr/>
            </p:nvSpPr>
            <p:spPr>
              <a:xfrm>
                <a:off x="8054363" y="4706832"/>
                <a:ext cx="87311" cy="112060"/>
              </a:xfrm>
              <a:custGeom>
                <a:avLst/>
                <a:gdLst>
                  <a:gd name="connsiteX0" fmla="*/ 0 w 87311"/>
                  <a:gd name="connsiteY0" fmla="*/ 0 h 112060"/>
                  <a:gd name="connsiteX1" fmla="*/ 87311 w 87311"/>
                  <a:gd name="connsiteY1" fmla="*/ 112061 h 112060"/>
                </a:gdLst>
                <a:ahLst/>
                <a:cxnLst>
                  <a:cxn ang="0">
                    <a:pos x="connsiteX0" y="connsiteY0"/>
                  </a:cxn>
                  <a:cxn ang="0">
                    <a:pos x="connsiteX1" y="connsiteY1"/>
                  </a:cxn>
                </a:cxnLst>
                <a:rect l="l" t="t" r="r" b="b"/>
                <a:pathLst>
                  <a:path w="87311" h="112060">
                    <a:moveTo>
                      <a:pt x="0" y="0"/>
                    </a:moveTo>
                    <a:lnTo>
                      <a:pt x="87311" y="112061"/>
                    </a:lnTo>
                  </a:path>
                </a:pathLst>
              </a:custGeom>
              <a:ln w="12700" cap="flat">
                <a:solidFill>
                  <a:schemeClr val="bg1"/>
                </a:solidFill>
                <a:prstDash val="solid"/>
                <a:miter/>
              </a:ln>
            </p:spPr>
            <p:txBody>
              <a:bodyPr rtlCol="0" anchor="ctr"/>
              <a:lstStyle/>
              <a:p>
                <a:endParaRPr lang="en-IN"/>
              </a:p>
            </p:txBody>
          </p:sp>
        </p:grpSp>
      </p:grpSp>
      <p:sp>
        <p:nvSpPr>
          <p:cNvPr id="2" name="Slide Number Placeholder 1">
            <a:extLst>
              <a:ext uri="{FF2B5EF4-FFF2-40B4-BE49-F238E27FC236}">
                <a16:creationId xmlns:a16="http://schemas.microsoft.com/office/drawing/2014/main" id="{0B9D67A7-1C1A-4ACE-ACFC-D7EA6336B5EE}"/>
              </a:ext>
            </a:extLst>
          </p:cNvPr>
          <p:cNvSpPr>
            <a:spLocks noGrp="1"/>
          </p:cNvSpPr>
          <p:nvPr>
            <p:ph type="sldNum" sz="quarter" idx="12"/>
          </p:nvPr>
        </p:nvSpPr>
        <p:spPr/>
        <p:txBody>
          <a:bodyPr/>
          <a:lstStyle/>
          <a:p>
            <a:fld id="{71A628A0-E779-4D32-97F1-9C80A60D6EF0}" type="slidenum">
              <a:rPr lang="en-IN" smtClean="0"/>
              <a:pPr/>
              <a:t>17</a:t>
            </a:fld>
            <a:r>
              <a:rPr lang="en-IN"/>
              <a:t> of 116</a:t>
            </a:r>
            <a:endParaRPr lang="en-IN" dirty="0"/>
          </a:p>
        </p:txBody>
      </p:sp>
    </p:spTree>
    <p:extLst>
      <p:ext uri="{BB962C8B-B14F-4D97-AF65-F5344CB8AC3E}">
        <p14:creationId xmlns:p14="http://schemas.microsoft.com/office/powerpoint/2010/main" val="605909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05DE344-F548-4C02-8A52-EE6A355C122F}"/>
              </a:ext>
            </a:extLst>
          </p:cNvPr>
          <p:cNvSpPr>
            <a:spLocks noGrp="1"/>
          </p:cNvSpPr>
          <p:nvPr>
            <p:ph type="title"/>
          </p:nvPr>
        </p:nvSpPr>
        <p:spPr/>
        <p:txBody>
          <a:bodyPr/>
          <a:lstStyle/>
          <a:p>
            <a:r>
              <a:rPr lang="en-IN" dirty="0"/>
              <a:t>Knowledge Check</a:t>
            </a:r>
          </a:p>
        </p:txBody>
      </p:sp>
      <p:sp>
        <p:nvSpPr>
          <p:cNvPr id="115" name="Rectangle 114">
            <a:extLst>
              <a:ext uri="{FF2B5EF4-FFF2-40B4-BE49-F238E27FC236}">
                <a16:creationId xmlns:a16="http://schemas.microsoft.com/office/drawing/2014/main" id="{428C9F44-0AB2-4201-B57E-CAA518279D76}"/>
              </a:ext>
            </a:extLst>
          </p:cNvPr>
          <p:cNvSpPr/>
          <p:nvPr/>
        </p:nvSpPr>
        <p:spPr>
          <a:xfrm>
            <a:off x="310896" y="2098884"/>
            <a:ext cx="3733200" cy="5571916"/>
          </a:xfrm>
          <a:prstGeom prst="rect">
            <a:avLst/>
          </a:prstGeom>
          <a:solidFill>
            <a:srgbClr val="0A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6" name="Graphic 115" descr="Help">
            <a:extLst>
              <a:ext uri="{FF2B5EF4-FFF2-40B4-BE49-F238E27FC236}">
                <a16:creationId xmlns:a16="http://schemas.microsoft.com/office/drawing/2014/main" id="{F882238C-28E1-4490-86A0-5DC970B0158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3151" y="2624420"/>
            <a:ext cx="1781907" cy="1781907"/>
          </a:xfrm>
          <a:prstGeom prst="rect">
            <a:avLst/>
          </a:prstGeom>
        </p:spPr>
      </p:pic>
      <p:sp>
        <p:nvSpPr>
          <p:cNvPr id="117" name="Rectangle 116">
            <a:extLst>
              <a:ext uri="{FF2B5EF4-FFF2-40B4-BE49-F238E27FC236}">
                <a16:creationId xmlns:a16="http://schemas.microsoft.com/office/drawing/2014/main" id="{E7809DF4-A49D-4AA9-B825-D41C756CBEF0}"/>
              </a:ext>
            </a:extLst>
          </p:cNvPr>
          <p:cNvSpPr/>
          <p:nvPr/>
        </p:nvSpPr>
        <p:spPr>
          <a:xfrm rot="5400000">
            <a:off x="5636643" y="569465"/>
            <a:ext cx="5542953" cy="8613536"/>
          </a:xfrm>
          <a:prstGeom prst="rect">
            <a:avLst/>
          </a:prstGeom>
          <a:solidFill>
            <a:schemeClr val="bg1">
              <a:lumMod val="95000"/>
              <a:alpha val="81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118" name="Content Placeholder 2">
            <a:extLst>
              <a:ext uri="{FF2B5EF4-FFF2-40B4-BE49-F238E27FC236}">
                <a16:creationId xmlns:a16="http://schemas.microsoft.com/office/drawing/2014/main" id="{68C53A14-3BDD-428D-A14B-88AEEEB4528E}"/>
              </a:ext>
            </a:extLst>
          </p:cNvPr>
          <p:cNvSpPr>
            <a:spLocks noGrp="1"/>
          </p:cNvSpPr>
          <p:nvPr>
            <p:ph idx="1"/>
          </p:nvPr>
        </p:nvSpPr>
        <p:spPr>
          <a:xfrm>
            <a:off x="4278867" y="2276744"/>
            <a:ext cx="8376446" cy="1872964"/>
          </a:xfrm>
        </p:spPr>
        <p:txBody>
          <a:bodyPr>
            <a:noAutofit/>
          </a:bodyPr>
          <a:lstStyle/>
          <a:p>
            <a:pPr marL="0" indent="0">
              <a:buNone/>
            </a:pPr>
            <a:r>
              <a:rPr lang="en-US" sz="1800" dirty="0"/>
              <a:t>We can presume that the space is not evenly divided into </a:t>
            </a:r>
            <a:r>
              <a:rPr lang="en-US" sz="1800" b="1" dirty="0"/>
              <a:t>identical units;</a:t>
            </a:r>
            <a:r>
              <a:rPr lang="en-US" sz="1800" dirty="0"/>
              <a:t> therefore, we can express the space availability in terms of total </a:t>
            </a:r>
            <a:r>
              <a:rPr lang="en-US" sz="1800" b="1" dirty="0"/>
              <a:t>square footage</a:t>
            </a:r>
            <a:r>
              <a:rPr lang="en-US" sz="1800" dirty="0"/>
              <a:t> available for rent. </a:t>
            </a:r>
          </a:p>
          <a:p>
            <a:pPr marL="0" indent="0">
              <a:buNone/>
            </a:pPr>
            <a:endParaRPr lang="en-US" sz="900" dirty="0"/>
          </a:p>
          <a:p>
            <a:pPr marL="0" indent="0">
              <a:buNone/>
            </a:pPr>
            <a:r>
              <a:rPr lang="en-IN" sz="1800" dirty="0">
                <a:latin typeface="Arial" panose="020B0604020202020204" pitchFamily="34" charset="0"/>
                <a:cs typeface="Arial" panose="020B0604020202020204" pitchFamily="34" charset="0"/>
              </a:rPr>
              <a:t>Some portions of the building are not available for rent, such as:</a:t>
            </a:r>
          </a:p>
          <a:p>
            <a:pPr marL="0" indent="0">
              <a:buNone/>
            </a:pPr>
            <a:endParaRPr lang="en-IN" sz="1800" dirty="0"/>
          </a:p>
        </p:txBody>
      </p:sp>
      <p:sp>
        <p:nvSpPr>
          <p:cNvPr id="119" name="TextBox 118">
            <a:extLst>
              <a:ext uri="{FF2B5EF4-FFF2-40B4-BE49-F238E27FC236}">
                <a16:creationId xmlns:a16="http://schemas.microsoft.com/office/drawing/2014/main" id="{ED0C87CB-12AD-4B62-953F-25573B0BDB4D}"/>
              </a:ext>
            </a:extLst>
          </p:cNvPr>
          <p:cNvSpPr txBox="1"/>
          <p:nvPr/>
        </p:nvSpPr>
        <p:spPr>
          <a:xfrm>
            <a:off x="440644" y="4884842"/>
            <a:ext cx="3473704" cy="1200329"/>
          </a:xfrm>
          <a:prstGeom prst="rect">
            <a:avLst/>
          </a:prstGeom>
          <a:noFill/>
        </p:spPr>
        <p:txBody>
          <a:bodyPr wrap="square">
            <a:spAutoFit/>
          </a:bodyPr>
          <a:lstStyle/>
          <a:p>
            <a:pPr marL="0" indent="0" algn="ctr">
              <a:buNone/>
            </a:pPr>
            <a:r>
              <a:rPr lang="en-US" sz="2400" b="1" dirty="0">
                <a:solidFill>
                  <a:schemeClr val="bg1"/>
                </a:solidFill>
                <a:latin typeface="Arial" panose="020B0604020202020204" pitchFamily="34" charset="0"/>
                <a:cs typeface="Arial" panose="020B0604020202020204" pitchFamily="34" charset="0"/>
              </a:rPr>
              <a:t>How much space does the building have available for lease? </a:t>
            </a:r>
          </a:p>
        </p:txBody>
      </p:sp>
      <p:sp>
        <p:nvSpPr>
          <p:cNvPr id="120" name="TextBox 119">
            <a:extLst>
              <a:ext uri="{FF2B5EF4-FFF2-40B4-BE49-F238E27FC236}">
                <a16:creationId xmlns:a16="http://schemas.microsoft.com/office/drawing/2014/main" id="{B8151C50-322E-4899-8BDB-4009639A3F5A}"/>
              </a:ext>
            </a:extLst>
          </p:cNvPr>
          <p:cNvSpPr txBox="1"/>
          <p:nvPr/>
        </p:nvSpPr>
        <p:spPr>
          <a:xfrm>
            <a:off x="6115380" y="5503326"/>
            <a:ext cx="1858029" cy="400110"/>
          </a:xfrm>
          <a:prstGeom prst="rect">
            <a:avLst/>
          </a:prstGeom>
          <a:noFill/>
        </p:spPr>
        <p:txBody>
          <a:bodyPr wrap="square">
            <a:spAutoFit/>
          </a:bodyPr>
          <a:lstStyle/>
          <a:p>
            <a:pPr algn="ctr" defTabSz="1125261">
              <a:spcAft>
                <a:spcPts val="600"/>
              </a:spcAft>
              <a:buClr>
                <a:schemeClr val="accent1"/>
              </a:buClr>
              <a:buSzPct val="120000"/>
            </a:pPr>
            <a:r>
              <a:rPr lang="en-IN" sz="2000" b="1" dirty="0">
                <a:latin typeface="Arial" panose="020B0604020202020204" pitchFamily="34" charset="0"/>
                <a:cs typeface="Arial" panose="020B0604020202020204" pitchFamily="34" charset="0"/>
              </a:rPr>
              <a:t>Hallways </a:t>
            </a:r>
          </a:p>
        </p:txBody>
      </p:sp>
      <p:sp>
        <p:nvSpPr>
          <p:cNvPr id="121" name="TextBox 120">
            <a:extLst>
              <a:ext uri="{FF2B5EF4-FFF2-40B4-BE49-F238E27FC236}">
                <a16:creationId xmlns:a16="http://schemas.microsoft.com/office/drawing/2014/main" id="{F26AE017-F4C1-4B5F-9BF5-01C7F6A0233B}"/>
              </a:ext>
            </a:extLst>
          </p:cNvPr>
          <p:cNvSpPr txBox="1"/>
          <p:nvPr/>
        </p:nvSpPr>
        <p:spPr>
          <a:xfrm>
            <a:off x="8842891" y="5503326"/>
            <a:ext cx="1858029" cy="400110"/>
          </a:xfrm>
          <a:prstGeom prst="rect">
            <a:avLst/>
          </a:prstGeom>
          <a:noFill/>
        </p:spPr>
        <p:txBody>
          <a:bodyPr wrap="square">
            <a:spAutoFit/>
          </a:bodyPr>
          <a:lstStyle/>
          <a:p>
            <a:pPr algn="ctr" defTabSz="1125261">
              <a:spcAft>
                <a:spcPts val="600"/>
              </a:spcAft>
              <a:buClr>
                <a:schemeClr val="accent1"/>
              </a:buClr>
              <a:buSzPct val="120000"/>
            </a:pPr>
            <a:r>
              <a:rPr lang="en-IN" sz="2000" b="1" dirty="0">
                <a:latin typeface="Arial" panose="020B0604020202020204" pitchFamily="34" charset="0"/>
                <a:cs typeface="Arial" panose="020B0604020202020204" pitchFamily="34" charset="0"/>
              </a:rPr>
              <a:t>Restrooms </a:t>
            </a:r>
          </a:p>
        </p:txBody>
      </p:sp>
      <p:sp>
        <p:nvSpPr>
          <p:cNvPr id="122" name="Oval 121">
            <a:extLst>
              <a:ext uri="{FF2B5EF4-FFF2-40B4-BE49-F238E27FC236}">
                <a16:creationId xmlns:a16="http://schemas.microsoft.com/office/drawing/2014/main" id="{49CDEFAF-C567-4AE3-ACCB-7E817E47A52F}"/>
              </a:ext>
            </a:extLst>
          </p:cNvPr>
          <p:cNvSpPr/>
          <p:nvPr/>
        </p:nvSpPr>
        <p:spPr>
          <a:xfrm>
            <a:off x="6229528" y="3938774"/>
            <a:ext cx="1524000" cy="1524000"/>
          </a:xfrm>
          <a:prstGeom prst="ellipse">
            <a:avLst/>
          </a:prstGeom>
          <a:solidFill>
            <a:schemeClr val="accent2">
              <a:lumMod val="20000"/>
              <a:lumOff val="80000"/>
            </a:schemeClr>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3" name="Oval 122">
            <a:extLst>
              <a:ext uri="{FF2B5EF4-FFF2-40B4-BE49-F238E27FC236}">
                <a16:creationId xmlns:a16="http://schemas.microsoft.com/office/drawing/2014/main" id="{0B7BF95F-2DFA-4832-AA30-8FBC0B2C6BD2}"/>
              </a:ext>
            </a:extLst>
          </p:cNvPr>
          <p:cNvSpPr/>
          <p:nvPr/>
        </p:nvSpPr>
        <p:spPr>
          <a:xfrm>
            <a:off x="9062710" y="3938774"/>
            <a:ext cx="1524000" cy="1524000"/>
          </a:xfrm>
          <a:prstGeom prst="ellipse">
            <a:avLst/>
          </a:prstGeom>
          <a:solidFill>
            <a:srgbClr val="EBEFF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4" name="Picture 2" descr="Hallway, hall, corridor, interior design icon">
            <a:extLst>
              <a:ext uri="{FF2B5EF4-FFF2-40B4-BE49-F238E27FC236}">
                <a16:creationId xmlns:a16="http://schemas.microsoft.com/office/drawing/2014/main" id="{1A99F18E-FD6A-4EC4-A8ED-F2528FD900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6229528" y="3938774"/>
            <a:ext cx="1522800" cy="1522800"/>
          </a:xfrm>
          <a:prstGeom prst="ellipse">
            <a:avLst/>
          </a:prstGeom>
          <a:solidFill>
            <a:srgbClr val="EBEFF1"/>
          </a:solidFill>
          <a:ln w="57150">
            <a:solidFill>
              <a:schemeClr val="accent1"/>
            </a:solidFill>
          </a:ln>
        </p:spPr>
      </p:pic>
      <p:pic>
        <p:nvPicPr>
          <p:cNvPr id="125" name="Picture 4" descr="Restroom Icon of Colored Outline style - Available in SVG, PNG, EPS, AI &amp;  Icon fonts">
            <a:extLst>
              <a:ext uri="{FF2B5EF4-FFF2-40B4-BE49-F238E27FC236}">
                <a16:creationId xmlns:a16="http://schemas.microsoft.com/office/drawing/2014/main" id="{D52E4CD7-761A-467C-AB9A-223DC2B11D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3635" y="4198882"/>
            <a:ext cx="1002149" cy="1002149"/>
          </a:xfrm>
          <a:prstGeom prst="rect">
            <a:avLst/>
          </a:prstGeom>
          <a:noFill/>
          <a:extLst>
            <a:ext uri="{909E8E84-426E-40DD-AFC4-6F175D3DCCD1}">
              <a14:hiddenFill xmlns:a14="http://schemas.microsoft.com/office/drawing/2010/main">
                <a:solidFill>
                  <a:srgbClr val="FFFFFF"/>
                </a:solidFill>
              </a14:hiddenFill>
            </a:ext>
          </a:extLst>
        </p:spPr>
      </p:pic>
      <p:grpSp>
        <p:nvGrpSpPr>
          <p:cNvPr id="126" name="Group 125">
            <a:extLst>
              <a:ext uri="{FF2B5EF4-FFF2-40B4-BE49-F238E27FC236}">
                <a16:creationId xmlns:a16="http://schemas.microsoft.com/office/drawing/2014/main" id="{9BFD3BED-0772-46C8-A689-6F97A43FB66D}"/>
              </a:ext>
            </a:extLst>
          </p:cNvPr>
          <p:cNvGrpSpPr/>
          <p:nvPr/>
        </p:nvGrpSpPr>
        <p:grpSpPr>
          <a:xfrm>
            <a:off x="4481736" y="6116686"/>
            <a:ext cx="8034963" cy="1327298"/>
            <a:chOff x="6135133" y="5396898"/>
            <a:chExt cx="8034963" cy="1327298"/>
          </a:xfrm>
        </p:grpSpPr>
        <p:sp>
          <p:nvSpPr>
            <p:cNvPr id="127" name="Rectangle 126">
              <a:extLst>
                <a:ext uri="{FF2B5EF4-FFF2-40B4-BE49-F238E27FC236}">
                  <a16:creationId xmlns:a16="http://schemas.microsoft.com/office/drawing/2014/main" id="{5A95009C-710C-44EE-8531-2C7445357F87}"/>
                </a:ext>
              </a:extLst>
            </p:cNvPr>
            <p:cNvSpPr/>
            <p:nvPr/>
          </p:nvSpPr>
          <p:spPr>
            <a:xfrm>
              <a:off x="6135133" y="5396898"/>
              <a:ext cx="8034963" cy="132729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8" name="TextBox 127">
              <a:extLst>
                <a:ext uri="{FF2B5EF4-FFF2-40B4-BE49-F238E27FC236}">
                  <a16:creationId xmlns:a16="http://schemas.microsoft.com/office/drawing/2014/main" id="{1166880A-B3C8-4C87-BC03-60113F8F704C}"/>
                </a:ext>
              </a:extLst>
            </p:cNvPr>
            <p:cNvSpPr txBox="1"/>
            <p:nvPr/>
          </p:nvSpPr>
          <p:spPr>
            <a:xfrm>
              <a:off x="7693103" y="5640232"/>
              <a:ext cx="6277800" cy="923330"/>
            </a:xfrm>
            <a:prstGeom prst="rect">
              <a:avLst/>
            </a:prstGeom>
            <a:noFill/>
          </p:spPr>
          <p:txBody>
            <a:bodyPr wrap="square">
              <a:spAutoFit/>
            </a:bodyPr>
            <a:lstStyle/>
            <a:p>
              <a:pPr marL="0" indent="0">
                <a:buNone/>
              </a:pPr>
              <a:r>
                <a:rPr lang="en-IN" dirty="0">
                  <a:latin typeface="Arial" panose="020B0604020202020204" pitchFamily="34" charset="0"/>
                  <a:cs typeface="Arial" panose="020B0604020202020204" pitchFamily="34" charset="0"/>
                </a:rPr>
                <a:t>The lender needs to know if square footage is calculated on a </a:t>
              </a:r>
              <a:r>
                <a:rPr lang="en-IN" b="1" dirty="0">
                  <a:latin typeface="Arial" panose="020B0604020202020204" pitchFamily="34" charset="0"/>
                  <a:cs typeface="Arial" panose="020B0604020202020204" pitchFamily="34" charset="0"/>
                </a:rPr>
                <a:t>gross basis </a:t>
              </a:r>
              <a:r>
                <a:rPr lang="en-IN" dirty="0">
                  <a:latin typeface="Arial" panose="020B0604020202020204" pitchFamily="34" charset="0"/>
                  <a:cs typeface="Arial" panose="020B0604020202020204" pitchFamily="34" charset="0"/>
                </a:rPr>
                <a:t>(all areas included) or on a </a:t>
              </a:r>
              <a:r>
                <a:rPr lang="en-IN" b="1" dirty="0">
                  <a:latin typeface="Arial" panose="020B0604020202020204" pitchFamily="34" charset="0"/>
                  <a:cs typeface="Arial" panose="020B0604020202020204" pitchFamily="34" charset="0"/>
                </a:rPr>
                <a:t>net basis,</a:t>
              </a:r>
              <a:r>
                <a:rPr lang="en-IN" dirty="0">
                  <a:latin typeface="Arial" panose="020B0604020202020204" pitchFamily="34" charset="0"/>
                  <a:cs typeface="Arial" panose="020B0604020202020204" pitchFamily="34" charset="0"/>
                </a:rPr>
                <a:t> for comparison with other buildings.</a:t>
              </a:r>
            </a:p>
          </p:txBody>
        </p:sp>
        <p:sp>
          <p:nvSpPr>
            <p:cNvPr id="129" name="Oval 128">
              <a:extLst>
                <a:ext uri="{FF2B5EF4-FFF2-40B4-BE49-F238E27FC236}">
                  <a16:creationId xmlns:a16="http://schemas.microsoft.com/office/drawing/2014/main" id="{DA35FCCF-D4C9-4AA1-B306-56F4B4700988}"/>
                </a:ext>
              </a:extLst>
            </p:cNvPr>
            <p:cNvSpPr/>
            <p:nvPr/>
          </p:nvSpPr>
          <p:spPr>
            <a:xfrm>
              <a:off x="6319937" y="5447768"/>
              <a:ext cx="1225557" cy="122555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30" name="Graphic 129" descr="Calculator">
            <a:extLst>
              <a:ext uri="{FF2B5EF4-FFF2-40B4-BE49-F238E27FC236}">
                <a16:creationId xmlns:a16="http://schemas.microsoft.com/office/drawing/2014/main" id="{4F9478FA-BFE6-4237-947B-47A5B4618A1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53522" y="6364531"/>
            <a:ext cx="831273" cy="831273"/>
          </a:xfrm>
          <a:prstGeom prst="rect">
            <a:avLst/>
          </a:prstGeom>
        </p:spPr>
      </p:pic>
      <p:sp>
        <p:nvSpPr>
          <p:cNvPr id="2" name="Slide Number Placeholder 1">
            <a:extLst>
              <a:ext uri="{FF2B5EF4-FFF2-40B4-BE49-F238E27FC236}">
                <a16:creationId xmlns:a16="http://schemas.microsoft.com/office/drawing/2014/main" id="{B42554B2-D67F-4318-B3B9-BB3B603F61A9}"/>
              </a:ext>
            </a:extLst>
          </p:cNvPr>
          <p:cNvSpPr>
            <a:spLocks noGrp="1"/>
          </p:cNvSpPr>
          <p:nvPr>
            <p:ph type="sldNum" sz="quarter" idx="12"/>
          </p:nvPr>
        </p:nvSpPr>
        <p:spPr/>
        <p:txBody>
          <a:bodyPr/>
          <a:lstStyle/>
          <a:p>
            <a:fld id="{71A628A0-E779-4D32-97F1-9C80A60D6EF0}" type="slidenum">
              <a:rPr lang="en-IN" smtClean="0"/>
              <a:pPr/>
              <a:t>18</a:t>
            </a:fld>
            <a:r>
              <a:rPr lang="en-IN"/>
              <a:t> of 116</a:t>
            </a:r>
            <a:endParaRPr lang="en-IN" dirty="0"/>
          </a:p>
        </p:txBody>
      </p:sp>
    </p:spTree>
    <p:extLst>
      <p:ext uri="{BB962C8B-B14F-4D97-AF65-F5344CB8AC3E}">
        <p14:creationId xmlns:p14="http://schemas.microsoft.com/office/powerpoint/2010/main" val="954045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BC6D610-2F53-496B-A9A8-FB46C98DB2D1}"/>
              </a:ext>
            </a:extLst>
          </p:cNvPr>
          <p:cNvSpPr/>
          <p:nvPr/>
        </p:nvSpPr>
        <p:spPr>
          <a:xfrm>
            <a:off x="229997" y="2045719"/>
            <a:ext cx="12527280" cy="566288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itle 10">
            <a:extLst>
              <a:ext uri="{FF2B5EF4-FFF2-40B4-BE49-F238E27FC236}">
                <a16:creationId xmlns:a16="http://schemas.microsoft.com/office/drawing/2014/main" id="{C05DE344-F548-4C02-8A52-EE6A355C122F}"/>
              </a:ext>
            </a:extLst>
          </p:cNvPr>
          <p:cNvSpPr>
            <a:spLocks noGrp="1"/>
          </p:cNvSpPr>
          <p:nvPr>
            <p:ph type="title"/>
          </p:nvPr>
        </p:nvSpPr>
        <p:spPr/>
        <p:txBody>
          <a:bodyPr/>
          <a:lstStyle/>
          <a:p>
            <a:r>
              <a:rPr lang="en-IN" dirty="0"/>
              <a:t>Knowledge Check</a:t>
            </a:r>
          </a:p>
        </p:txBody>
      </p:sp>
      <p:grpSp>
        <p:nvGrpSpPr>
          <p:cNvPr id="38" name="Group 37">
            <a:extLst>
              <a:ext uri="{FF2B5EF4-FFF2-40B4-BE49-F238E27FC236}">
                <a16:creationId xmlns:a16="http://schemas.microsoft.com/office/drawing/2014/main" id="{733CB1F2-6F55-40A3-B558-AFF80AA6E2CD}"/>
              </a:ext>
            </a:extLst>
          </p:cNvPr>
          <p:cNvGrpSpPr/>
          <p:nvPr/>
        </p:nvGrpSpPr>
        <p:grpSpPr>
          <a:xfrm>
            <a:off x="10796136" y="1950788"/>
            <a:ext cx="1640504" cy="1814265"/>
            <a:chOff x="432435" y="1943170"/>
            <a:chExt cx="1985009" cy="2195260"/>
          </a:xfrm>
        </p:grpSpPr>
        <p:sp>
          <p:nvSpPr>
            <p:cNvPr id="39" name="Oval 38">
              <a:extLst>
                <a:ext uri="{FF2B5EF4-FFF2-40B4-BE49-F238E27FC236}">
                  <a16:creationId xmlns:a16="http://schemas.microsoft.com/office/drawing/2014/main" id="{4C5A0A14-D82B-48A7-A60D-C72B2B484EC0}"/>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0" name="Picture 39" descr="A person wearing a suit and tie&#10;&#10;Description automatically generated">
              <a:extLst>
                <a:ext uri="{FF2B5EF4-FFF2-40B4-BE49-F238E27FC236}">
                  <a16:creationId xmlns:a16="http://schemas.microsoft.com/office/drawing/2014/main" id="{2DB5D6CD-FE36-4C8F-96C7-D5BCC84851FB}"/>
                </a:ext>
              </a:extLst>
            </p:cNvPr>
            <p:cNvPicPr>
              <a:picLocks noChangeAspect="1"/>
            </p:cNvPicPr>
            <p:nvPr/>
          </p:nvPicPr>
          <p:blipFill rotWithShape="1">
            <a:blip r:embed="rId2">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17" name="Text Placeholder 2">
            <a:extLst>
              <a:ext uri="{FF2B5EF4-FFF2-40B4-BE49-F238E27FC236}">
                <a16:creationId xmlns:a16="http://schemas.microsoft.com/office/drawing/2014/main" id="{4840DF95-78AF-4FA2-A1B3-4A291DF3B0FD}"/>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each icon to learn about it.</a:t>
            </a:r>
          </a:p>
        </p:txBody>
      </p:sp>
      <p:cxnSp>
        <p:nvCxnSpPr>
          <p:cNvPr id="246" name="Straight Connector 245">
            <a:extLst>
              <a:ext uri="{FF2B5EF4-FFF2-40B4-BE49-F238E27FC236}">
                <a16:creationId xmlns:a16="http://schemas.microsoft.com/office/drawing/2014/main" id="{F14E7F44-E1BA-4E25-B8DD-2C746CA9A8BD}"/>
              </a:ext>
            </a:extLst>
          </p:cNvPr>
          <p:cNvCxnSpPr>
            <a:cxnSpLocks/>
          </p:cNvCxnSpPr>
          <p:nvPr/>
        </p:nvCxnSpPr>
        <p:spPr>
          <a:xfrm flipH="1">
            <a:off x="3639024" y="5014424"/>
            <a:ext cx="1725699" cy="5602"/>
          </a:xfrm>
          <a:prstGeom prst="line">
            <a:avLst/>
          </a:prstGeom>
          <a:ln w="38100">
            <a:solidFill>
              <a:srgbClr val="00375C"/>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2EF31158-632C-4C13-AF80-58B9BD58C574}"/>
              </a:ext>
            </a:extLst>
          </p:cNvPr>
          <p:cNvCxnSpPr>
            <a:cxnSpLocks/>
          </p:cNvCxnSpPr>
          <p:nvPr/>
        </p:nvCxnSpPr>
        <p:spPr>
          <a:xfrm>
            <a:off x="7173777" y="5012507"/>
            <a:ext cx="1722357" cy="7520"/>
          </a:xfrm>
          <a:prstGeom prst="line">
            <a:avLst/>
          </a:prstGeom>
          <a:ln w="38100">
            <a:solidFill>
              <a:srgbClr val="00375C"/>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48" name="Shape 23">
            <a:extLst>
              <a:ext uri="{FF2B5EF4-FFF2-40B4-BE49-F238E27FC236}">
                <a16:creationId xmlns:a16="http://schemas.microsoft.com/office/drawing/2014/main" id="{8D77D1E2-EC71-4CC4-8F4D-E3F527724D1F}"/>
              </a:ext>
            </a:extLst>
          </p:cNvPr>
          <p:cNvSpPr/>
          <p:nvPr/>
        </p:nvSpPr>
        <p:spPr>
          <a:xfrm>
            <a:off x="7128896" y="3425707"/>
            <a:ext cx="1767238" cy="2383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914" y="0"/>
                </a:lnTo>
                <a:lnTo>
                  <a:pt x="21600" y="0"/>
                </a:lnTo>
              </a:path>
            </a:pathLst>
          </a:custGeom>
          <a:ln w="38100">
            <a:solidFill>
              <a:srgbClr val="00375C"/>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wrap="square" lIns="101574" tIns="101574" rIns="101574" bIns="101574" numCol="1" anchor="ctr">
            <a:noAutofit/>
          </a:bodyPr>
          <a:lstStyle/>
          <a:p>
            <a:pPr defTabSz="1828434"/>
            <a:endParaRPr sz="7198" kern="0" dirty="0">
              <a:solidFill>
                <a:srgbClr val="7F7F7F"/>
              </a:solidFill>
              <a:latin typeface="Lato Light" panose="020F0502020204030203" pitchFamily="34" charset="0"/>
            </a:endParaRPr>
          </a:p>
        </p:txBody>
      </p:sp>
      <p:sp>
        <p:nvSpPr>
          <p:cNvPr id="249" name="Shape 24">
            <a:extLst>
              <a:ext uri="{FF2B5EF4-FFF2-40B4-BE49-F238E27FC236}">
                <a16:creationId xmlns:a16="http://schemas.microsoft.com/office/drawing/2014/main" id="{FBB70376-52CC-4E6A-8386-C02D369FA371}"/>
              </a:ext>
            </a:extLst>
          </p:cNvPr>
          <p:cNvSpPr/>
          <p:nvPr/>
        </p:nvSpPr>
        <p:spPr>
          <a:xfrm rot="10800000" flipH="1">
            <a:off x="7128896" y="6428540"/>
            <a:ext cx="1767238" cy="23839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914" y="0"/>
                </a:lnTo>
                <a:lnTo>
                  <a:pt x="21600" y="0"/>
                </a:lnTo>
              </a:path>
            </a:pathLst>
          </a:custGeom>
          <a:ln w="38100">
            <a:solidFill>
              <a:srgbClr val="00375C"/>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wrap="square" lIns="101574" tIns="101574" rIns="101574" bIns="101574" numCol="1" anchor="ctr">
            <a:noAutofit/>
          </a:bodyPr>
          <a:lstStyle/>
          <a:p>
            <a:pPr defTabSz="1828434"/>
            <a:endParaRPr sz="7198" kern="0" dirty="0">
              <a:solidFill>
                <a:srgbClr val="7F7F7F"/>
              </a:solidFill>
              <a:latin typeface="Lato Light" panose="020F0502020204030203" pitchFamily="34" charset="0"/>
            </a:endParaRPr>
          </a:p>
        </p:txBody>
      </p:sp>
      <p:sp>
        <p:nvSpPr>
          <p:cNvPr id="250" name="Shape 26">
            <a:extLst>
              <a:ext uri="{FF2B5EF4-FFF2-40B4-BE49-F238E27FC236}">
                <a16:creationId xmlns:a16="http://schemas.microsoft.com/office/drawing/2014/main" id="{D6A1942D-5E9B-44C3-ABDB-6FE2664C89EC}"/>
              </a:ext>
            </a:extLst>
          </p:cNvPr>
          <p:cNvSpPr/>
          <p:nvPr/>
        </p:nvSpPr>
        <p:spPr>
          <a:xfrm>
            <a:off x="3639024" y="3425707"/>
            <a:ext cx="1767237" cy="23839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8686" y="0"/>
                </a:lnTo>
                <a:lnTo>
                  <a:pt x="0" y="0"/>
                </a:lnTo>
              </a:path>
            </a:pathLst>
          </a:custGeom>
          <a:ln w="38100">
            <a:solidFill>
              <a:srgbClr val="00375C"/>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wrap="square" lIns="101574" tIns="101574" rIns="101574" bIns="101574" numCol="1" anchor="ctr">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1" name="Shape 27">
            <a:extLst>
              <a:ext uri="{FF2B5EF4-FFF2-40B4-BE49-F238E27FC236}">
                <a16:creationId xmlns:a16="http://schemas.microsoft.com/office/drawing/2014/main" id="{AA1E70F4-2E99-4602-8AE0-3D03A24B6CAE}"/>
              </a:ext>
            </a:extLst>
          </p:cNvPr>
          <p:cNvSpPr/>
          <p:nvPr/>
        </p:nvSpPr>
        <p:spPr>
          <a:xfrm>
            <a:off x="3639024" y="6428540"/>
            <a:ext cx="1767237" cy="23839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8686" y="21600"/>
                </a:lnTo>
                <a:lnTo>
                  <a:pt x="0" y="21600"/>
                </a:lnTo>
              </a:path>
            </a:pathLst>
          </a:custGeom>
          <a:ln w="38100">
            <a:solidFill>
              <a:srgbClr val="00375C"/>
            </a:solidFill>
            <a:prstDash val="sysDot"/>
            <a:headEnd type="none" w="med" len="med"/>
            <a:tailEnd type="oval" w="med" len="med"/>
          </a:ln>
        </p:spPr>
        <p:style>
          <a:lnRef idx="1">
            <a:schemeClr val="accent1"/>
          </a:lnRef>
          <a:fillRef idx="0">
            <a:schemeClr val="accent1"/>
          </a:fillRef>
          <a:effectRef idx="0">
            <a:schemeClr val="accent1"/>
          </a:effectRef>
          <a:fontRef idx="minor">
            <a:schemeClr val="tx1"/>
          </a:fontRef>
        </p:style>
        <p:txBody>
          <a:bodyPr wrap="square" lIns="101574" tIns="101574" rIns="101574" bIns="101574" numCol="1" anchor="ctr">
            <a:noAutofit/>
          </a:bodyPr>
          <a:lstStyle/>
          <a:p>
            <a:pPr defTabSz="1828434"/>
            <a:endParaRPr sz="7198" kern="0" dirty="0">
              <a:solidFill>
                <a:srgbClr val="7F7F7F"/>
              </a:solidFill>
              <a:latin typeface="Lato Light" panose="020F0502020204030203" pitchFamily="34" charset="0"/>
            </a:endParaRPr>
          </a:p>
        </p:txBody>
      </p:sp>
      <p:sp>
        <p:nvSpPr>
          <p:cNvPr id="252" name="Shape 6">
            <a:extLst>
              <a:ext uri="{FF2B5EF4-FFF2-40B4-BE49-F238E27FC236}">
                <a16:creationId xmlns:a16="http://schemas.microsoft.com/office/drawing/2014/main" id="{244A859D-A73A-48AF-8051-90D6AD530C90}"/>
              </a:ext>
            </a:extLst>
          </p:cNvPr>
          <p:cNvSpPr/>
          <p:nvPr/>
        </p:nvSpPr>
        <p:spPr>
          <a:xfrm>
            <a:off x="4447949" y="2921192"/>
            <a:ext cx="1824257" cy="2106835"/>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0802"/>
                </a:lnTo>
                <a:lnTo>
                  <a:pt x="21600" y="21600"/>
                </a:lnTo>
                <a:lnTo>
                  <a:pt x="21600" y="0"/>
                </a:lnTo>
                <a:close/>
              </a:path>
            </a:pathLst>
          </a:custGeom>
          <a:solidFill>
            <a:schemeClr val="accent1"/>
          </a:solidFill>
          <a:ln w="12700" cap="flat">
            <a:solidFill>
              <a:srgbClr val="F2F2F2"/>
            </a:solidFill>
            <a:miter lim="400000"/>
          </a:ln>
          <a:effectLst/>
        </p:spPr>
        <p:txBody>
          <a:bodyPr wrap="square" lIns="0" tIns="0" rIns="0" bIns="0" numCol="1" anchor="t">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3" name="Shape 7">
            <a:extLst>
              <a:ext uri="{FF2B5EF4-FFF2-40B4-BE49-F238E27FC236}">
                <a16:creationId xmlns:a16="http://schemas.microsoft.com/office/drawing/2014/main" id="{256B786A-3D7F-4E7B-89B7-43DF1AA6C87B}"/>
              </a:ext>
            </a:extLst>
          </p:cNvPr>
          <p:cNvSpPr/>
          <p:nvPr/>
        </p:nvSpPr>
        <p:spPr>
          <a:xfrm>
            <a:off x="4452437" y="3966699"/>
            <a:ext cx="1824573" cy="21066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 y="21600"/>
                </a:lnTo>
                <a:lnTo>
                  <a:pt x="21600" y="10801"/>
                </a:lnTo>
                <a:lnTo>
                  <a:pt x="0" y="0"/>
                </a:lnTo>
                <a:close/>
              </a:path>
            </a:pathLst>
          </a:custGeom>
          <a:solidFill>
            <a:schemeClr val="accent1"/>
          </a:solidFill>
          <a:ln w="12700" cap="flat">
            <a:solidFill>
              <a:srgbClr val="F2F2F2"/>
            </a:solidFill>
            <a:miter lim="400000"/>
          </a:ln>
          <a:effectLst/>
        </p:spPr>
        <p:txBody>
          <a:bodyPr wrap="square" lIns="0" tIns="0" rIns="0" bIns="0" numCol="1" anchor="t">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4" name="Shape 8">
            <a:extLst>
              <a:ext uri="{FF2B5EF4-FFF2-40B4-BE49-F238E27FC236}">
                <a16:creationId xmlns:a16="http://schemas.microsoft.com/office/drawing/2014/main" id="{5E25DAB6-1EEC-44C3-BEF0-62199FEA472F}"/>
              </a:ext>
            </a:extLst>
          </p:cNvPr>
          <p:cNvSpPr/>
          <p:nvPr/>
        </p:nvSpPr>
        <p:spPr>
          <a:xfrm>
            <a:off x="4447949" y="5016448"/>
            <a:ext cx="1824257" cy="210683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10798"/>
                </a:lnTo>
                <a:lnTo>
                  <a:pt x="21600" y="0"/>
                </a:lnTo>
                <a:lnTo>
                  <a:pt x="21600" y="21600"/>
                </a:lnTo>
                <a:close/>
              </a:path>
            </a:pathLst>
          </a:custGeom>
          <a:solidFill>
            <a:schemeClr val="accent1"/>
          </a:solidFill>
          <a:ln w="12700" cap="flat">
            <a:solidFill>
              <a:srgbClr val="F2F2F2"/>
            </a:solidFill>
            <a:miter lim="400000"/>
          </a:ln>
          <a:effectLst/>
        </p:spPr>
        <p:txBody>
          <a:bodyPr wrap="square" lIns="0" tIns="0" rIns="0" bIns="0" numCol="1" anchor="t">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5" name="Shape 9">
            <a:extLst>
              <a:ext uri="{FF2B5EF4-FFF2-40B4-BE49-F238E27FC236}">
                <a16:creationId xmlns:a16="http://schemas.microsoft.com/office/drawing/2014/main" id="{E8902544-4D26-4D55-A372-0A7998ED84E3}"/>
              </a:ext>
            </a:extLst>
          </p:cNvPr>
          <p:cNvSpPr/>
          <p:nvPr/>
        </p:nvSpPr>
        <p:spPr>
          <a:xfrm>
            <a:off x="6266293" y="2921192"/>
            <a:ext cx="1824258" cy="21068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2"/>
                </a:lnTo>
                <a:lnTo>
                  <a:pt x="0" y="21600"/>
                </a:lnTo>
                <a:lnTo>
                  <a:pt x="0" y="0"/>
                </a:lnTo>
                <a:close/>
              </a:path>
            </a:pathLst>
          </a:custGeom>
          <a:solidFill>
            <a:schemeClr val="bg2"/>
          </a:solidFill>
          <a:ln w="12700" cap="flat">
            <a:solidFill>
              <a:srgbClr val="F2F2F2"/>
            </a:solidFill>
            <a:miter lim="400000"/>
          </a:ln>
          <a:effectLst/>
        </p:spPr>
        <p:txBody>
          <a:bodyPr wrap="square" lIns="0" tIns="0" rIns="0" bIns="0" numCol="1" anchor="t">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6" name="Shape 10">
            <a:extLst>
              <a:ext uri="{FF2B5EF4-FFF2-40B4-BE49-F238E27FC236}">
                <a16:creationId xmlns:a16="http://schemas.microsoft.com/office/drawing/2014/main" id="{0FFA3ABB-FDD2-4645-A355-25501C2E24C1}"/>
              </a:ext>
            </a:extLst>
          </p:cNvPr>
          <p:cNvSpPr/>
          <p:nvPr/>
        </p:nvSpPr>
        <p:spPr>
          <a:xfrm>
            <a:off x="6261490" y="3966699"/>
            <a:ext cx="1824573" cy="21066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596" y="21600"/>
                </a:lnTo>
                <a:lnTo>
                  <a:pt x="0" y="10801"/>
                </a:lnTo>
                <a:lnTo>
                  <a:pt x="21600" y="0"/>
                </a:lnTo>
                <a:close/>
              </a:path>
            </a:pathLst>
          </a:custGeom>
          <a:solidFill>
            <a:schemeClr val="tx2"/>
          </a:solidFill>
          <a:ln w="12700" cap="flat">
            <a:solidFill>
              <a:srgbClr val="F2F2F2"/>
            </a:solidFill>
            <a:miter lim="400000"/>
          </a:ln>
          <a:effectLst/>
        </p:spPr>
        <p:txBody>
          <a:bodyPr wrap="square" lIns="0" tIns="0" rIns="0" bIns="0" numCol="1" anchor="t">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7" name="Shape 11">
            <a:extLst>
              <a:ext uri="{FF2B5EF4-FFF2-40B4-BE49-F238E27FC236}">
                <a16:creationId xmlns:a16="http://schemas.microsoft.com/office/drawing/2014/main" id="{09C2FBA5-9695-4C2E-BB45-A11EB9E82704}"/>
              </a:ext>
            </a:extLst>
          </p:cNvPr>
          <p:cNvSpPr/>
          <p:nvPr/>
        </p:nvSpPr>
        <p:spPr>
          <a:xfrm>
            <a:off x="6266293" y="5016448"/>
            <a:ext cx="1824258" cy="2106835"/>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10798"/>
                </a:lnTo>
                <a:lnTo>
                  <a:pt x="0" y="0"/>
                </a:lnTo>
                <a:lnTo>
                  <a:pt x="0" y="21600"/>
                </a:lnTo>
                <a:close/>
              </a:path>
            </a:pathLst>
          </a:custGeom>
          <a:solidFill>
            <a:schemeClr val="accent1"/>
          </a:solidFill>
          <a:ln w="12700" cap="flat">
            <a:solidFill>
              <a:srgbClr val="F2F2F2"/>
            </a:solidFill>
            <a:miter lim="400000"/>
          </a:ln>
          <a:effectLst/>
        </p:spPr>
        <p:txBody>
          <a:bodyPr wrap="square" lIns="0" tIns="0" rIns="0" bIns="0" numCol="1" anchor="t">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8" name="Shape 13">
            <a:extLst>
              <a:ext uri="{FF2B5EF4-FFF2-40B4-BE49-F238E27FC236}">
                <a16:creationId xmlns:a16="http://schemas.microsoft.com/office/drawing/2014/main" id="{4F0554CD-22EA-459A-88F1-4A61F7944DBC}"/>
              </a:ext>
            </a:extLst>
          </p:cNvPr>
          <p:cNvSpPr/>
          <p:nvPr/>
        </p:nvSpPr>
        <p:spPr>
          <a:xfrm>
            <a:off x="5359919" y="3974607"/>
            <a:ext cx="1824572" cy="210683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FFFFFF">
              <a:alpha val="98000"/>
            </a:srgbClr>
          </a:solidFill>
          <a:ln w="12700" cap="flat">
            <a:noFill/>
            <a:miter lim="400000"/>
          </a:ln>
          <a:effectLst/>
        </p:spPr>
        <p:txBody>
          <a:bodyPr wrap="square" lIns="0" tIns="0" rIns="0" bIns="0" numCol="1" anchor="t">
            <a:noAutofit/>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sz="7198" b="0" i="0" u="none" strike="noStrike" kern="0" cap="none" spc="0" normalizeH="0" baseline="0" noProof="0" dirty="0">
              <a:ln>
                <a:noFill/>
              </a:ln>
              <a:solidFill>
                <a:srgbClr val="7F7F7F"/>
              </a:solidFill>
              <a:effectLst/>
              <a:uLnTx/>
              <a:uFillTx/>
              <a:latin typeface="Lato Light" panose="020F0502020204030203" pitchFamily="34" charset="0"/>
            </a:endParaRPr>
          </a:p>
        </p:txBody>
      </p:sp>
      <p:sp>
        <p:nvSpPr>
          <p:cNvPr id="259" name="TextBox 258">
            <a:extLst>
              <a:ext uri="{FF2B5EF4-FFF2-40B4-BE49-F238E27FC236}">
                <a16:creationId xmlns:a16="http://schemas.microsoft.com/office/drawing/2014/main" id="{CF7AF547-C52E-4E22-AC57-A6CE5A75FF9E}"/>
              </a:ext>
            </a:extLst>
          </p:cNvPr>
          <p:cNvSpPr txBox="1"/>
          <p:nvPr/>
        </p:nvSpPr>
        <p:spPr>
          <a:xfrm>
            <a:off x="8931843" y="3054356"/>
            <a:ext cx="1975347" cy="863570"/>
          </a:xfrm>
          <a:prstGeom prst="rect">
            <a:avLst/>
          </a:prstGeom>
          <a:noFill/>
        </p:spPr>
        <p:txBody>
          <a:bodyPr wrap="square">
            <a:spAutoFit/>
          </a:bodyPr>
          <a:lstStyle/>
          <a:p>
            <a:pPr lvl="0">
              <a:lnSpc>
                <a:spcPct val="107000"/>
              </a:lnSpc>
              <a:spcAft>
                <a:spcPts val="800"/>
              </a:spcAft>
            </a:pPr>
            <a:r>
              <a:rPr lang="en-IN" sz="1600" dirty="0">
                <a:effectLst/>
                <a:latin typeface="Arial" panose="020B0604020202020204" pitchFamily="34" charset="0"/>
                <a:ea typeface="Calibri" panose="020F0502020204030204" pitchFamily="34" charset="0"/>
                <a:cs typeface="Arial" panose="020B0604020202020204" pitchFamily="34" charset="0"/>
              </a:rPr>
              <a:t>Total Space Available for </a:t>
            </a:r>
            <a:r>
              <a:rPr lang="en-IN" sz="1600" dirty="0">
                <a:latin typeface="Arial" panose="020B0604020202020204" pitchFamily="34" charset="0"/>
                <a:ea typeface="Calibri" panose="020F0502020204030204" pitchFamily="34" charset="0"/>
                <a:cs typeface="Arial" panose="020B0604020202020204" pitchFamily="34" charset="0"/>
              </a:rPr>
              <a:t>R</a:t>
            </a:r>
            <a:r>
              <a:rPr lang="en-IN" sz="1600" dirty="0">
                <a:effectLst/>
                <a:latin typeface="Arial" panose="020B0604020202020204" pitchFamily="34" charset="0"/>
                <a:ea typeface="Calibri" panose="020F0502020204030204" pitchFamily="34" charset="0"/>
                <a:cs typeface="Arial" panose="020B0604020202020204" pitchFamily="34" charset="0"/>
              </a:rPr>
              <a:t>ent within the Property</a:t>
            </a:r>
          </a:p>
        </p:txBody>
      </p:sp>
      <p:sp>
        <p:nvSpPr>
          <p:cNvPr id="260" name="TextBox 259">
            <a:extLst>
              <a:ext uri="{FF2B5EF4-FFF2-40B4-BE49-F238E27FC236}">
                <a16:creationId xmlns:a16="http://schemas.microsoft.com/office/drawing/2014/main" id="{890B7858-EE21-4213-91B4-E7226C35EECA}"/>
              </a:ext>
            </a:extLst>
          </p:cNvPr>
          <p:cNvSpPr txBox="1"/>
          <p:nvPr/>
        </p:nvSpPr>
        <p:spPr>
          <a:xfrm>
            <a:off x="8982830" y="4713425"/>
            <a:ext cx="2279659" cy="600101"/>
          </a:xfrm>
          <a:prstGeom prst="rect">
            <a:avLst/>
          </a:prstGeom>
          <a:noFill/>
        </p:spPr>
        <p:txBody>
          <a:bodyPr wrap="square">
            <a:spAutoFit/>
          </a:bodyPr>
          <a:lstStyle/>
          <a:p>
            <a:pPr lvl="0">
              <a:lnSpc>
                <a:spcPct val="107000"/>
              </a:lnSpc>
              <a:spcAft>
                <a:spcPts val="800"/>
              </a:spcAft>
            </a:pPr>
            <a:r>
              <a:rPr lang="en-IN" sz="1600" dirty="0">
                <a:effectLst/>
                <a:latin typeface="Arial" panose="020B0604020202020204" pitchFamily="34" charset="0"/>
                <a:ea typeface="Calibri" panose="020F0502020204030204" pitchFamily="34" charset="0"/>
                <a:cs typeface="Arial" panose="020B0604020202020204" pitchFamily="34" charset="0"/>
              </a:rPr>
              <a:t>Contract (lease) </a:t>
            </a:r>
            <a:br>
              <a:rPr lang="en-IN" sz="1600" dirty="0">
                <a:effectLst/>
                <a:latin typeface="Arial" panose="020B0604020202020204" pitchFamily="34" charset="0"/>
                <a:ea typeface="Calibri" panose="020F0502020204030204" pitchFamily="34" charset="0"/>
                <a:cs typeface="Arial" panose="020B0604020202020204" pitchFamily="34" charset="0"/>
              </a:rPr>
            </a:br>
            <a:r>
              <a:rPr lang="en-IN" sz="1600" dirty="0">
                <a:effectLst/>
                <a:latin typeface="Arial" panose="020B0604020202020204" pitchFamily="34" charset="0"/>
                <a:ea typeface="Calibri" panose="020F0502020204030204" pitchFamily="34" charset="0"/>
                <a:cs typeface="Arial" panose="020B0604020202020204" pitchFamily="34" charset="0"/>
              </a:rPr>
              <a:t>Rental Rate</a:t>
            </a:r>
          </a:p>
        </p:txBody>
      </p:sp>
      <p:sp>
        <p:nvSpPr>
          <p:cNvPr id="261" name="TextBox 260">
            <a:extLst>
              <a:ext uri="{FF2B5EF4-FFF2-40B4-BE49-F238E27FC236}">
                <a16:creationId xmlns:a16="http://schemas.microsoft.com/office/drawing/2014/main" id="{ED264292-FF75-4527-9703-E51237A11DE5}"/>
              </a:ext>
            </a:extLst>
          </p:cNvPr>
          <p:cNvSpPr txBox="1"/>
          <p:nvPr/>
        </p:nvSpPr>
        <p:spPr>
          <a:xfrm>
            <a:off x="9011332" y="6336662"/>
            <a:ext cx="2621666" cy="607539"/>
          </a:xfrm>
          <a:prstGeom prst="rect">
            <a:avLst/>
          </a:prstGeom>
          <a:noFill/>
        </p:spPr>
        <p:txBody>
          <a:bodyPr wrap="square">
            <a:spAutoFit/>
          </a:bodyPr>
          <a:lstStyle/>
          <a:p>
            <a:pPr lvl="0">
              <a:lnSpc>
                <a:spcPct val="107000"/>
              </a:lnSpc>
              <a:spcAft>
                <a:spcPts val="800"/>
              </a:spcAft>
            </a:pPr>
            <a:r>
              <a:rPr lang="en-US" sz="1600" dirty="0">
                <a:effectLst/>
                <a:latin typeface="Arial" panose="020B0604020202020204" pitchFamily="34" charset="0"/>
                <a:ea typeface="Calibri" panose="020F0502020204030204" pitchFamily="34" charset="0"/>
                <a:cs typeface="Arial" panose="020B0604020202020204" pitchFamily="34" charset="0"/>
              </a:rPr>
              <a:t>Current and Historical Vacancy Percentages</a:t>
            </a:r>
            <a:endParaRPr lang="en-IN" sz="1600" dirty="0">
              <a:effectLst/>
              <a:latin typeface="Arial" panose="020B0604020202020204" pitchFamily="34" charset="0"/>
              <a:ea typeface="Calibri" panose="020F0502020204030204" pitchFamily="34" charset="0"/>
              <a:cs typeface="Arial" panose="020B0604020202020204" pitchFamily="34" charset="0"/>
            </a:endParaRPr>
          </a:p>
        </p:txBody>
      </p:sp>
      <p:sp>
        <p:nvSpPr>
          <p:cNvPr id="262" name="TextBox 261">
            <a:extLst>
              <a:ext uri="{FF2B5EF4-FFF2-40B4-BE49-F238E27FC236}">
                <a16:creationId xmlns:a16="http://schemas.microsoft.com/office/drawing/2014/main" id="{77255C99-97A4-48E2-8B73-39037C12CF94}"/>
              </a:ext>
            </a:extLst>
          </p:cNvPr>
          <p:cNvSpPr txBox="1"/>
          <p:nvPr/>
        </p:nvSpPr>
        <p:spPr>
          <a:xfrm>
            <a:off x="1354276" y="3125656"/>
            <a:ext cx="2200365" cy="600101"/>
          </a:xfrm>
          <a:prstGeom prst="rect">
            <a:avLst/>
          </a:prstGeom>
          <a:noFill/>
        </p:spPr>
        <p:txBody>
          <a:bodyPr wrap="square">
            <a:spAutoFit/>
          </a:bodyPr>
          <a:lstStyle/>
          <a:p>
            <a:pPr lvl="0" algn="r">
              <a:lnSpc>
                <a:spcPct val="107000"/>
              </a:lnSpc>
              <a:spcAft>
                <a:spcPts val="800"/>
              </a:spcAft>
            </a:pPr>
            <a:r>
              <a:rPr lang="en-US" sz="1600" dirty="0">
                <a:effectLst/>
                <a:latin typeface="Arial" panose="020B0604020202020204" pitchFamily="34" charset="0"/>
                <a:ea typeface="Calibri" panose="020F0502020204030204" pitchFamily="34" charset="0"/>
                <a:cs typeface="Arial" panose="020B0604020202020204" pitchFamily="34" charset="0"/>
              </a:rPr>
              <a:t>Reserves for Tenant Rollover Expenses</a:t>
            </a:r>
            <a:endParaRPr lang="en-IN" sz="1600" dirty="0">
              <a:effectLst/>
              <a:latin typeface="Arial" panose="020B0604020202020204" pitchFamily="34" charset="0"/>
              <a:ea typeface="Calibri" panose="020F0502020204030204" pitchFamily="34" charset="0"/>
              <a:cs typeface="Arial" panose="020B0604020202020204" pitchFamily="34" charset="0"/>
            </a:endParaRPr>
          </a:p>
        </p:txBody>
      </p:sp>
      <p:sp>
        <p:nvSpPr>
          <p:cNvPr id="263" name="TextBox 262">
            <a:extLst>
              <a:ext uri="{FF2B5EF4-FFF2-40B4-BE49-F238E27FC236}">
                <a16:creationId xmlns:a16="http://schemas.microsoft.com/office/drawing/2014/main" id="{74336478-E1B3-4E36-A4B0-614DC33D9884}"/>
              </a:ext>
            </a:extLst>
          </p:cNvPr>
          <p:cNvSpPr txBox="1"/>
          <p:nvPr/>
        </p:nvSpPr>
        <p:spPr>
          <a:xfrm>
            <a:off x="1747386" y="4821310"/>
            <a:ext cx="1835819" cy="600101"/>
          </a:xfrm>
          <a:prstGeom prst="rect">
            <a:avLst/>
          </a:prstGeom>
          <a:noFill/>
        </p:spPr>
        <p:txBody>
          <a:bodyPr wrap="square">
            <a:spAutoFit/>
          </a:bodyPr>
          <a:lstStyle/>
          <a:p>
            <a:pPr lvl="0" algn="r">
              <a:lnSpc>
                <a:spcPct val="107000"/>
              </a:lnSpc>
              <a:spcAft>
                <a:spcPts val="800"/>
              </a:spcAft>
            </a:pPr>
            <a:r>
              <a:rPr lang="en-IN" sz="1600" dirty="0">
                <a:effectLst/>
                <a:latin typeface="Arial" panose="020B0604020202020204" pitchFamily="34" charset="0"/>
                <a:ea typeface="Calibri" panose="020F0502020204030204" pitchFamily="34" charset="0"/>
                <a:cs typeface="Arial" panose="020B0604020202020204" pitchFamily="34" charset="0"/>
              </a:rPr>
              <a:t>Reserves for </a:t>
            </a:r>
            <a:br>
              <a:rPr lang="en-IN" sz="1600" dirty="0">
                <a:effectLst/>
                <a:latin typeface="Arial" panose="020B0604020202020204" pitchFamily="34" charset="0"/>
                <a:ea typeface="Calibri" panose="020F0502020204030204" pitchFamily="34" charset="0"/>
                <a:cs typeface="Arial" panose="020B0604020202020204" pitchFamily="34" charset="0"/>
              </a:rPr>
            </a:br>
            <a:r>
              <a:rPr lang="en-IN" sz="1600" dirty="0">
                <a:effectLst/>
                <a:latin typeface="Arial" panose="020B0604020202020204" pitchFamily="34" charset="0"/>
                <a:ea typeface="Calibri" panose="020F0502020204030204" pitchFamily="34" charset="0"/>
                <a:cs typeface="Arial" panose="020B0604020202020204" pitchFamily="34" charset="0"/>
              </a:rPr>
              <a:t>Replacement </a:t>
            </a:r>
          </a:p>
        </p:txBody>
      </p:sp>
      <p:sp>
        <p:nvSpPr>
          <p:cNvPr id="264" name="TextBox 263">
            <a:extLst>
              <a:ext uri="{FF2B5EF4-FFF2-40B4-BE49-F238E27FC236}">
                <a16:creationId xmlns:a16="http://schemas.microsoft.com/office/drawing/2014/main" id="{C8F87C48-E30B-428E-993D-F03ED6A7BA49}"/>
              </a:ext>
            </a:extLst>
          </p:cNvPr>
          <p:cNvSpPr txBox="1"/>
          <p:nvPr/>
        </p:nvSpPr>
        <p:spPr>
          <a:xfrm>
            <a:off x="1976511" y="6292940"/>
            <a:ext cx="1557443" cy="600101"/>
          </a:xfrm>
          <a:prstGeom prst="rect">
            <a:avLst/>
          </a:prstGeom>
          <a:noFill/>
        </p:spPr>
        <p:txBody>
          <a:bodyPr wrap="square">
            <a:spAutoFit/>
          </a:bodyPr>
          <a:lstStyle/>
          <a:p>
            <a:pPr lvl="0" algn="r">
              <a:lnSpc>
                <a:spcPct val="107000"/>
              </a:lnSpc>
              <a:spcAft>
                <a:spcPts val="800"/>
              </a:spcAft>
            </a:pPr>
            <a:r>
              <a:rPr lang="en-IN" sz="1600" dirty="0">
                <a:effectLst/>
                <a:latin typeface="Arial" panose="020B0604020202020204" pitchFamily="34" charset="0"/>
                <a:ea typeface="Calibri" panose="020F0502020204030204" pitchFamily="34" charset="0"/>
                <a:cs typeface="Arial" panose="020B0604020202020204" pitchFamily="34" charset="0"/>
              </a:rPr>
              <a:t>Operating Expenses</a:t>
            </a:r>
          </a:p>
        </p:txBody>
      </p:sp>
      <p:grpSp>
        <p:nvGrpSpPr>
          <p:cNvPr id="265" name="Group 264">
            <a:extLst>
              <a:ext uri="{FF2B5EF4-FFF2-40B4-BE49-F238E27FC236}">
                <a16:creationId xmlns:a16="http://schemas.microsoft.com/office/drawing/2014/main" id="{8E074B93-DF9F-405D-9C13-496ECB7321E1}"/>
              </a:ext>
            </a:extLst>
          </p:cNvPr>
          <p:cNvGrpSpPr/>
          <p:nvPr/>
        </p:nvGrpSpPr>
        <p:grpSpPr>
          <a:xfrm>
            <a:off x="4581510" y="3560648"/>
            <a:ext cx="3438622" cy="3006310"/>
            <a:chOff x="4809981" y="3560648"/>
            <a:chExt cx="3438622" cy="3006310"/>
          </a:xfrm>
        </p:grpSpPr>
        <p:grpSp>
          <p:nvGrpSpPr>
            <p:cNvPr id="266" name="Group 265">
              <a:extLst>
                <a:ext uri="{FF2B5EF4-FFF2-40B4-BE49-F238E27FC236}">
                  <a16:creationId xmlns:a16="http://schemas.microsoft.com/office/drawing/2014/main" id="{57360D36-5DAB-4223-87D9-010264B2E046}"/>
                </a:ext>
              </a:extLst>
            </p:cNvPr>
            <p:cNvGrpSpPr/>
            <p:nvPr/>
          </p:nvGrpSpPr>
          <p:grpSpPr>
            <a:xfrm>
              <a:off x="6949507" y="3560648"/>
              <a:ext cx="497919" cy="498402"/>
              <a:chOff x="10028209" y="3467688"/>
              <a:chExt cx="1142367" cy="1143474"/>
            </a:xfrm>
          </p:grpSpPr>
          <p:sp>
            <p:nvSpPr>
              <p:cNvPr id="337" name="Freeform: Shape 336">
                <a:extLst>
                  <a:ext uri="{FF2B5EF4-FFF2-40B4-BE49-F238E27FC236}">
                    <a16:creationId xmlns:a16="http://schemas.microsoft.com/office/drawing/2014/main" id="{DA4B6BEA-A6B7-4A3D-A363-4B74F2F48594}"/>
                  </a:ext>
                </a:extLst>
              </p:cNvPr>
              <p:cNvSpPr/>
              <p:nvPr/>
            </p:nvSpPr>
            <p:spPr>
              <a:xfrm>
                <a:off x="10337830" y="4518694"/>
                <a:ext cx="176398" cy="90087"/>
              </a:xfrm>
              <a:custGeom>
                <a:avLst/>
                <a:gdLst>
                  <a:gd name="connsiteX0" fmla="*/ 0 w 176398"/>
                  <a:gd name="connsiteY0" fmla="*/ 81032 h 90087"/>
                  <a:gd name="connsiteX1" fmla="*/ 9045 w 176398"/>
                  <a:gd name="connsiteY1" fmla="*/ 90078 h 90087"/>
                  <a:gd name="connsiteX2" fmla="*/ 88193 w 176398"/>
                  <a:gd name="connsiteY2" fmla="*/ 89889 h 90087"/>
                  <a:gd name="connsiteX3" fmla="*/ 168283 w 176398"/>
                  <a:gd name="connsiteY3" fmla="*/ 90078 h 90087"/>
                  <a:gd name="connsiteX4" fmla="*/ 176386 w 176398"/>
                  <a:gd name="connsiteY4" fmla="*/ 82163 h 90087"/>
                  <a:gd name="connsiteX5" fmla="*/ 176386 w 176398"/>
                  <a:gd name="connsiteY5" fmla="*/ 8669 h 90087"/>
                  <a:gd name="connsiteX6" fmla="*/ 167529 w 176398"/>
                  <a:gd name="connsiteY6" fmla="*/ 0 h 90087"/>
                  <a:gd name="connsiteX7" fmla="*/ 9422 w 176398"/>
                  <a:gd name="connsiteY7" fmla="*/ 0 h 90087"/>
                  <a:gd name="connsiteX8" fmla="*/ 188 w 176398"/>
                  <a:gd name="connsiteY8" fmla="*/ 9611 h 90087"/>
                  <a:gd name="connsiteX9" fmla="*/ 0 w 176398"/>
                  <a:gd name="connsiteY9" fmla="*/ 81032 h 9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98" h="90087">
                    <a:moveTo>
                      <a:pt x="0" y="81032"/>
                    </a:moveTo>
                    <a:cubicBezTo>
                      <a:pt x="0" y="87816"/>
                      <a:pt x="1696" y="90266"/>
                      <a:pt x="9045" y="90078"/>
                    </a:cubicBezTo>
                    <a:cubicBezTo>
                      <a:pt x="35428" y="89701"/>
                      <a:pt x="61811" y="89889"/>
                      <a:pt x="88193" y="89889"/>
                    </a:cubicBezTo>
                    <a:cubicBezTo>
                      <a:pt x="114953" y="89889"/>
                      <a:pt x="141524" y="89701"/>
                      <a:pt x="168283" y="90078"/>
                    </a:cubicBezTo>
                    <a:cubicBezTo>
                      <a:pt x="174690" y="90078"/>
                      <a:pt x="176575" y="88193"/>
                      <a:pt x="176386" y="82163"/>
                    </a:cubicBezTo>
                    <a:cubicBezTo>
                      <a:pt x="176198" y="57665"/>
                      <a:pt x="176198" y="33167"/>
                      <a:pt x="176386" y="8669"/>
                    </a:cubicBezTo>
                    <a:cubicBezTo>
                      <a:pt x="176386" y="2073"/>
                      <a:pt x="173936" y="0"/>
                      <a:pt x="167529" y="0"/>
                    </a:cubicBezTo>
                    <a:cubicBezTo>
                      <a:pt x="114764" y="189"/>
                      <a:pt x="62187" y="189"/>
                      <a:pt x="9422" y="0"/>
                    </a:cubicBezTo>
                    <a:cubicBezTo>
                      <a:pt x="2261" y="0"/>
                      <a:pt x="188" y="2827"/>
                      <a:pt x="188" y="9611"/>
                    </a:cubicBezTo>
                    <a:cubicBezTo>
                      <a:pt x="377" y="33355"/>
                      <a:pt x="377" y="57100"/>
                      <a:pt x="0" y="81032"/>
                    </a:cubicBezTo>
                    <a:close/>
                  </a:path>
                </a:pathLst>
              </a:custGeom>
              <a:noFill/>
              <a:ln w="12700" cap="rnd">
                <a:solidFill>
                  <a:schemeClr val="bg1"/>
                </a:solidFill>
                <a:prstDash val="solid"/>
                <a:round/>
              </a:ln>
            </p:spPr>
            <p:txBody>
              <a:bodyPr rtlCol="0" anchor="ctr"/>
              <a:lstStyle/>
              <a:p>
                <a:endParaRPr lang="en-IN"/>
              </a:p>
            </p:txBody>
          </p:sp>
          <p:sp>
            <p:nvSpPr>
              <p:cNvPr id="338" name="Freeform: Shape 337">
                <a:extLst>
                  <a:ext uri="{FF2B5EF4-FFF2-40B4-BE49-F238E27FC236}">
                    <a16:creationId xmlns:a16="http://schemas.microsoft.com/office/drawing/2014/main" id="{FE4568F6-C84A-454E-BAB5-C1B47D048D2F}"/>
                  </a:ext>
                </a:extLst>
              </p:cNvPr>
              <p:cNvSpPr/>
              <p:nvPr/>
            </p:nvSpPr>
            <p:spPr>
              <a:xfrm>
                <a:off x="10028209" y="3467688"/>
                <a:ext cx="1142367" cy="1141093"/>
              </a:xfrm>
              <a:custGeom>
                <a:avLst/>
                <a:gdLst>
                  <a:gd name="connsiteX0" fmla="*/ 3 w 1142367"/>
                  <a:gd name="connsiteY0" fmla="*/ 228021 h 1141093"/>
                  <a:gd name="connsiteX1" fmla="*/ 24878 w 1142367"/>
                  <a:gd name="connsiteY1" fmla="*/ 253273 h 1141093"/>
                  <a:gd name="connsiteX2" fmla="*/ 58798 w 1142367"/>
                  <a:gd name="connsiteY2" fmla="*/ 253273 h 1141093"/>
                  <a:gd name="connsiteX3" fmla="*/ 74816 w 1142367"/>
                  <a:gd name="connsiteY3" fmla="*/ 268914 h 1141093"/>
                  <a:gd name="connsiteX4" fmla="*/ 74816 w 1142367"/>
                  <a:gd name="connsiteY4" fmla="*/ 1084700 h 1141093"/>
                  <a:gd name="connsiteX5" fmla="*/ 74816 w 1142367"/>
                  <a:gd name="connsiteY5" fmla="*/ 1091296 h 1141093"/>
                  <a:gd name="connsiteX6" fmla="*/ 66524 w 1142367"/>
                  <a:gd name="connsiteY6" fmla="*/ 1099399 h 1141093"/>
                  <a:gd name="connsiteX7" fmla="*/ 26008 w 1142367"/>
                  <a:gd name="connsiteY7" fmla="*/ 1099211 h 1141093"/>
                  <a:gd name="connsiteX8" fmla="*/ 3 w 1142367"/>
                  <a:gd name="connsiteY8" fmla="*/ 1120505 h 1141093"/>
                  <a:gd name="connsiteX9" fmla="*/ 26197 w 1142367"/>
                  <a:gd name="connsiteY9" fmla="*/ 1141046 h 1141093"/>
                  <a:gd name="connsiteX10" fmla="*/ 31850 w 1142367"/>
                  <a:gd name="connsiteY10" fmla="*/ 1141046 h 1141093"/>
                  <a:gd name="connsiteX11" fmla="*/ 570808 w 1142367"/>
                  <a:gd name="connsiteY11" fmla="*/ 1141046 h 1141093"/>
                  <a:gd name="connsiteX12" fmla="*/ 1112593 w 1142367"/>
                  <a:gd name="connsiteY12" fmla="*/ 1141046 h 1141093"/>
                  <a:gd name="connsiteX13" fmla="*/ 1123900 w 1142367"/>
                  <a:gd name="connsiteY13" fmla="*/ 1140858 h 1141093"/>
                  <a:gd name="connsiteX14" fmla="*/ 1141237 w 1142367"/>
                  <a:gd name="connsiteY14" fmla="*/ 1125782 h 1141093"/>
                  <a:gd name="connsiteX15" fmla="*/ 1135018 w 1142367"/>
                  <a:gd name="connsiteY15" fmla="*/ 1105430 h 1141093"/>
                  <a:gd name="connsiteX16" fmla="*/ 1116739 w 1142367"/>
                  <a:gd name="connsiteY16" fmla="*/ 1099399 h 1141093"/>
                  <a:gd name="connsiteX17" fmla="*/ 1028169 w 1142367"/>
                  <a:gd name="connsiteY17" fmla="*/ 1099588 h 1141093"/>
                  <a:gd name="connsiteX18" fmla="*/ 1017804 w 1142367"/>
                  <a:gd name="connsiteY18" fmla="*/ 1089788 h 1141093"/>
                  <a:gd name="connsiteX19" fmla="*/ 1017993 w 1142367"/>
                  <a:gd name="connsiteY19" fmla="*/ 1032312 h 1141093"/>
                  <a:gd name="connsiteX20" fmla="*/ 1041172 w 1142367"/>
                  <a:gd name="connsiteY20" fmla="*/ 1009510 h 1141093"/>
                  <a:gd name="connsiteX21" fmla="*/ 1067554 w 1142367"/>
                  <a:gd name="connsiteY21" fmla="*/ 983128 h 1141093"/>
                  <a:gd name="connsiteX22" fmla="*/ 1067554 w 1142367"/>
                  <a:gd name="connsiteY22" fmla="*/ 565718 h 1141093"/>
                  <a:gd name="connsiteX23" fmla="*/ 1067554 w 1142367"/>
                  <a:gd name="connsiteY23" fmla="*/ 267971 h 1141093"/>
                  <a:gd name="connsiteX24" fmla="*/ 1082630 w 1142367"/>
                  <a:gd name="connsiteY24" fmla="*/ 253273 h 1141093"/>
                  <a:gd name="connsiteX25" fmla="*/ 1116550 w 1142367"/>
                  <a:gd name="connsiteY25" fmla="*/ 253273 h 1141093"/>
                  <a:gd name="connsiteX26" fmla="*/ 1142368 w 1142367"/>
                  <a:gd name="connsiteY26" fmla="*/ 227079 h 1141093"/>
                  <a:gd name="connsiteX27" fmla="*/ 1142368 w 1142367"/>
                  <a:gd name="connsiteY27" fmla="*/ 134740 h 1141093"/>
                  <a:gd name="connsiteX28" fmla="*/ 1112970 w 1142367"/>
                  <a:gd name="connsiteY28" fmla="*/ 105530 h 1141093"/>
                  <a:gd name="connsiteX29" fmla="*/ 745498 w 1142367"/>
                  <a:gd name="connsiteY29" fmla="*/ 105530 h 1141093"/>
                  <a:gd name="connsiteX30" fmla="*/ 606990 w 1142367"/>
                  <a:gd name="connsiteY30" fmla="*/ 105530 h 1141093"/>
                  <a:gd name="connsiteX31" fmla="*/ 594176 w 1142367"/>
                  <a:gd name="connsiteY31" fmla="*/ 92339 h 1141093"/>
                  <a:gd name="connsiteX32" fmla="*/ 594176 w 1142367"/>
                  <a:gd name="connsiteY32" fmla="*/ 29209 h 1141093"/>
                  <a:gd name="connsiteX33" fmla="*/ 565343 w 1142367"/>
                  <a:gd name="connsiteY33" fmla="*/ 0 h 1141093"/>
                  <a:gd name="connsiteX34" fmla="*/ 228023 w 1142367"/>
                  <a:gd name="connsiteY34" fmla="*/ 0 h 1141093"/>
                  <a:gd name="connsiteX35" fmla="*/ 199945 w 1142367"/>
                  <a:gd name="connsiteY35" fmla="*/ 27702 h 1141093"/>
                  <a:gd name="connsiteX36" fmla="*/ 200133 w 1142367"/>
                  <a:gd name="connsiteY36" fmla="*/ 93658 h 1141093"/>
                  <a:gd name="connsiteX37" fmla="*/ 188261 w 1142367"/>
                  <a:gd name="connsiteY37" fmla="*/ 105719 h 1141093"/>
                  <a:gd name="connsiteX38" fmla="*/ 25631 w 1142367"/>
                  <a:gd name="connsiteY38" fmla="*/ 105530 h 1141093"/>
                  <a:gd name="connsiteX39" fmla="*/ 3 w 1142367"/>
                  <a:gd name="connsiteY39" fmla="*/ 130971 h 1141093"/>
                  <a:gd name="connsiteX40" fmla="*/ 3 w 1142367"/>
                  <a:gd name="connsiteY40" fmla="*/ 228021 h 1141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42367" h="1141093">
                    <a:moveTo>
                      <a:pt x="3" y="228021"/>
                    </a:moveTo>
                    <a:cubicBezTo>
                      <a:pt x="3" y="244416"/>
                      <a:pt x="8483" y="252896"/>
                      <a:pt x="24878" y="253273"/>
                    </a:cubicBezTo>
                    <a:cubicBezTo>
                      <a:pt x="36184" y="253461"/>
                      <a:pt x="47491" y="253273"/>
                      <a:pt x="58798" y="253273"/>
                    </a:cubicBezTo>
                    <a:cubicBezTo>
                      <a:pt x="74816" y="253273"/>
                      <a:pt x="74816" y="253273"/>
                      <a:pt x="74816" y="268914"/>
                    </a:cubicBezTo>
                    <a:cubicBezTo>
                      <a:pt x="74816" y="540843"/>
                      <a:pt x="74816" y="812771"/>
                      <a:pt x="74816" y="1084700"/>
                    </a:cubicBezTo>
                    <a:cubicBezTo>
                      <a:pt x="74816" y="1086962"/>
                      <a:pt x="74627" y="1089035"/>
                      <a:pt x="74816" y="1091296"/>
                    </a:cubicBezTo>
                    <a:cubicBezTo>
                      <a:pt x="75193" y="1097326"/>
                      <a:pt x="72931" y="1099588"/>
                      <a:pt x="66524" y="1099399"/>
                    </a:cubicBezTo>
                    <a:cubicBezTo>
                      <a:pt x="52956" y="1098834"/>
                      <a:pt x="39576" y="1098834"/>
                      <a:pt x="26008" y="1099211"/>
                    </a:cubicBezTo>
                    <a:cubicBezTo>
                      <a:pt x="10179" y="1099588"/>
                      <a:pt x="-186" y="1108256"/>
                      <a:pt x="3" y="1120505"/>
                    </a:cubicBezTo>
                    <a:cubicBezTo>
                      <a:pt x="191" y="1133131"/>
                      <a:pt x="9990" y="1140858"/>
                      <a:pt x="26197" y="1141046"/>
                    </a:cubicBezTo>
                    <a:cubicBezTo>
                      <a:pt x="28081" y="1141046"/>
                      <a:pt x="29966" y="1141046"/>
                      <a:pt x="31850" y="1141046"/>
                    </a:cubicBezTo>
                    <a:cubicBezTo>
                      <a:pt x="211440" y="1141046"/>
                      <a:pt x="391030" y="1141046"/>
                      <a:pt x="570808" y="1141046"/>
                    </a:cubicBezTo>
                    <a:cubicBezTo>
                      <a:pt x="751340" y="1141046"/>
                      <a:pt x="931872" y="1141046"/>
                      <a:pt x="1112593" y="1141046"/>
                    </a:cubicBezTo>
                    <a:cubicBezTo>
                      <a:pt x="1116362" y="1141046"/>
                      <a:pt x="1120131" y="1141234"/>
                      <a:pt x="1123900" y="1140858"/>
                    </a:cubicBezTo>
                    <a:cubicBezTo>
                      <a:pt x="1132945" y="1139727"/>
                      <a:pt x="1138599" y="1134262"/>
                      <a:pt x="1141237" y="1125782"/>
                    </a:cubicBezTo>
                    <a:cubicBezTo>
                      <a:pt x="1143687" y="1117679"/>
                      <a:pt x="1140860" y="1111083"/>
                      <a:pt x="1135018" y="1105430"/>
                    </a:cubicBezTo>
                    <a:cubicBezTo>
                      <a:pt x="1129930" y="1100530"/>
                      <a:pt x="1123334" y="1099399"/>
                      <a:pt x="1116739" y="1099399"/>
                    </a:cubicBezTo>
                    <a:cubicBezTo>
                      <a:pt x="1087153" y="1099211"/>
                      <a:pt x="1057755" y="1099022"/>
                      <a:pt x="1028169" y="1099588"/>
                    </a:cubicBezTo>
                    <a:cubicBezTo>
                      <a:pt x="1019877" y="1099776"/>
                      <a:pt x="1017616" y="1097515"/>
                      <a:pt x="1017804" y="1089788"/>
                    </a:cubicBezTo>
                    <a:cubicBezTo>
                      <a:pt x="1018181" y="1070567"/>
                      <a:pt x="1017804" y="1051534"/>
                      <a:pt x="1017993" y="1032312"/>
                    </a:cubicBezTo>
                    <a:cubicBezTo>
                      <a:pt x="1018181" y="1005930"/>
                      <a:pt x="1014789" y="1009510"/>
                      <a:pt x="1041172" y="1009510"/>
                    </a:cubicBezTo>
                    <a:cubicBezTo>
                      <a:pt x="1061336" y="1009510"/>
                      <a:pt x="1067554" y="1003480"/>
                      <a:pt x="1067554" y="983128"/>
                    </a:cubicBezTo>
                    <a:cubicBezTo>
                      <a:pt x="1067554" y="844054"/>
                      <a:pt x="1067554" y="704980"/>
                      <a:pt x="1067554" y="565718"/>
                    </a:cubicBezTo>
                    <a:cubicBezTo>
                      <a:pt x="1067554" y="466406"/>
                      <a:pt x="1067554" y="367283"/>
                      <a:pt x="1067554" y="267971"/>
                    </a:cubicBezTo>
                    <a:cubicBezTo>
                      <a:pt x="1067554" y="253273"/>
                      <a:pt x="1067554" y="253273"/>
                      <a:pt x="1082630" y="253273"/>
                    </a:cubicBezTo>
                    <a:cubicBezTo>
                      <a:pt x="1093937" y="253273"/>
                      <a:pt x="1105244" y="253273"/>
                      <a:pt x="1116550" y="253273"/>
                    </a:cubicBezTo>
                    <a:cubicBezTo>
                      <a:pt x="1134264" y="253084"/>
                      <a:pt x="1142368" y="244793"/>
                      <a:pt x="1142368" y="227079"/>
                    </a:cubicBezTo>
                    <a:cubicBezTo>
                      <a:pt x="1142368" y="196362"/>
                      <a:pt x="1142368" y="165456"/>
                      <a:pt x="1142368" y="134740"/>
                    </a:cubicBezTo>
                    <a:cubicBezTo>
                      <a:pt x="1142368" y="112691"/>
                      <a:pt x="1135207" y="105530"/>
                      <a:pt x="1112970" y="105530"/>
                    </a:cubicBezTo>
                    <a:cubicBezTo>
                      <a:pt x="990479" y="105530"/>
                      <a:pt x="867989" y="105530"/>
                      <a:pt x="745498" y="105530"/>
                    </a:cubicBezTo>
                    <a:cubicBezTo>
                      <a:pt x="699329" y="105530"/>
                      <a:pt x="653160" y="105530"/>
                      <a:pt x="606990" y="105530"/>
                    </a:cubicBezTo>
                    <a:cubicBezTo>
                      <a:pt x="594176" y="105530"/>
                      <a:pt x="594176" y="105530"/>
                      <a:pt x="594176" y="92339"/>
                    </a:cubicBezTo>
                    <a:cubicBezTo>
                      <a:pt x="594176" y="71233"/>
                      <a:pt x="594176" y="50315"/>
                      <a:pt x="594176" y="29209"/>
                    </a:cubicBezTo>
                    <a:cubicBezTo>
                      <a:pt x="594176" y="6219"/>
                      <a:pt x="587957" y="0"/>
                      <a:pt x="565343" y="0"/>
                    </a:cubicBezTo>
                    <a:cubicBezTo>
                      <a:pt x="452840" y="0"/>
                      <a:pt x="340526" y="0"/>
                      <a:pt x="228023" y="0"/>
                    </a:cubicBezTo>
                    <a:cubicBezTo>
                      <a:pt x="207483" y="0"/>
                      <a:pt x="200133" y="6973"/>
                      <a:pt x="199945" y="27702"/>
                    </a:cubicBezTo>
                    <a:cubicBezTo>
                      <a:pt x="199756" y="49750"/>
                      <a:pt x="199379" y="71610"/>
                      <a:pt x="200133" y="93658"/>
                    </a:cubicBezTo>
                    <a:cubicBezTo>
                      <a:pt x="200510" y="103269"/>
                      <a:pt x="197872" y="105907"/>
                      <a:pt x="188261" y="105719"/>
                    </a:cubicBezTo>
                    <a:cubicBezTo>
                      <a:pt x="134365" y="105342"/>
                      <a:pt x="79904" y="105530"/>
                      <a:pt x="25631" y="105530"/>
                    </a:cubicBezTo>
                    <a:cubicBezTo>
                      <a:pt x="8671" y="105530"/>
                      <a:pt x="191" y="114010"/>
                      <a:pt x="3" y="130971"/>
                    </a:cubicBezTo>
                    <a:cubicBezTo>
                      <a:pt x="3" y="163383"/>
                      <a:pt x="3" y="195796"/>
                      <a:pt x="3" y="228021"/>
                    </a:cubicBezTo>
                    <a:close/>
                  </a:path>
                </a:pathLst>
              </a:custGeom>
              <a:noFill/>
              <a:ln w="12700" cap="rnd">
                <a:solidFill>
                  <a:schemeClr val="bg1"/>
                </a:solidFill>
                <a:prstDash val="solid"/>
                <a:round/>
              </a:ln>
            </p:spPr>
            <p:txBody>
              <a:bodyPr rtlCol="0" anchor="ctr"/>
              <a:lstStyle/>
              <a:p>
                <a:endParaRPr lang="en-IN" dirty="0"/>
              </a:p>
            </p:txBody>
          </p:sp>
          <p:sp>
            <p:nvSpPr>
              <p:cNvPr id="339" name="Freeform: Shape 338">
                <a:extLst>
                  <a:ext uri="{FF2B5EF4-FFF2-40B4-BE49-F238E27FC236}">
                    <a16:creationId xmlns:a16="http://schemas.microsoft.com/office/drawing/2014/main" id="{44F61211-CE42-4519-8745-11C4FB11135A}"/>
                  </a:ext>
                </a:extLst>
              </p:cNvPr>
              <p:cNvSpPr/>
              <p:nvPr/>
            </p:nvSpPr>
            <p:spPr>
              <a:xfrm>
                <a:off x="10503287" y="4269331"/>
                <a:ext cx="88193" cy="71243"/>
              </a:xfrm>
              <a:custGeom>
                <a:avLst/>
                <a:gdLst>
                  <a:gd name="connsiteX0" fmla="*/ 0 w 88193"/>
                  <a:gd name="connsiteY0" fmla="*/ 8302 h 71243"/>
                  <a:gd name="connsiteX1" fmla="*/ 0 w 88193"/>
                  <a:gd name="connsiteY1" fmla="*/ 62763 h 71243"/>
                  <a:gd name="connsiteX2" fmla="*/ 8480 w 88193"/>
                  <a:gd name="connsiteY2" fmla="*/ 71243 h 71243"/>
                  <a:gd name="connsiteX3" fmla="*/ 79901 w 88193"/>
                  <a:gd name="connsiteY3" fmla="*/ 71243 h 71243"/>
                  <a:gd name="connsiteX4" fmla="*/ 88193 w 88193"/>
                  <a:gd name="connsiteY4" fmla="*/ 62763 h 71243"/>
                  <a:gd name="connsiteX5" fmla="*/ 88193 w 88193"/>
                  <a:gd name="connsiteY5" fmla="*/ 8302 h 71243"/>
                  <a:gd name="connsiteX6" fmla="*/ 79901 w 88193"/>
                  <a:gd name="connsiteY6" fmla="*/ 10 h 71243"/>
                  <a:gd name="connsiteX7" fmla="*/ 44285 w 88193"/>
                  <a:gd name="connsiteY7" fmla="*/ 10 h 71243"/>
                  <a:gd name="connsiteX8" fmla="*/ 8669 w 88193"/>
                  <a:gd name="connsiteY8" fmla="*/ 10 h 71243"/>
                  <a:gd name="connsiteX9" fmla="*/ 0 w 88193"/>
                  <a:gd name="connsiteY9" fmla="*/ 8302 h 71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193" h="71243">
                    <a:moveTo>
                      <a:pt x="0" y="8302"/>
                    </a:moveTo>
                    <a:cubicBezTo>
                      <a:pt x="188" y="26393"/>
                      <a:pt x="188" y="44672"/>
                      <a:pt x="0" y="62763"/>
                    </a:cubicBezTo>
                    <a:cubicBezTo>
                      <a:pt x="0" y="68793"/>
                      <a:pt x="2450" y="71243"/>
                      <a:pt x="8480" y="71243"/>
                    </a:cubicBezTo>
                    <a:cubicBezTo>
                      <a:pt x="32224" y="71055"/>
                      <a:pt x="56157" y="71055"/>
                      <a:pt x="79901" y="71243"/>
                    </a:cubicBezTo>
                    <a:cubicBezTo>
                      <a:pt x="85932" y="71243"/>
                      <a:pt x="88193" y="68793"/>
                      <a:pt x="88193" y="62763"/>
                    </a:cubicBezTo>
                    <a:cubicBezTo>
                      <a:pt x="88005" y="44672"/>
                      <a:pt x="88005" y="26393"/>
                      <a:pt x="88193" y="8302"/>
                    </a:cubicBezTo>
                    <a:cubicBezTo>
                      <a:pt x="88193" y="2271"/>
                      <a:pt x="85932" y="-178"/>
                      <a:pt x="79901" y="10"/>
                    </a:cubicBezTo>
                    <a:cubicBezTo>
                      <a:pt x="68029" y="199"/>
                      <a:pt x="56157" y="10"/>
                      <a:pt x="44285" y="10"/>
                    </a:cubicBezTo>
                    <a:cubicBezTo>
                      <a:pt x="32413" y="10"/>
                      <a:pt x="20541" y="199"/>
                      <a:pt x="8669" y="10"/>
                    </a:cubicBezTo>
                    <a:cubicBezTo>
                      <a:pt x="2450" y="10"/>
                      <a:pt x="0" y="2460"/>
                      <a:pt x="0" y="8302"/>
                    </a:cubicBezTo>
                    <a:close/>
                  </a:path>
                </a:pathLst>
              </a:custGeom>
              <a:noFill/>
              <a:ln w="12700" cap="rnd">
                <a:solidFill>
                  <a:schemeClr val="bg1"/>
                </a:solidFill>
                <a:prstDash val="solid"/>
                <a:round/>
              </a:ln>
            </p:spPr>
            <p:txBody>
              <a:bodyPr rtlCol="0" anchor="ctr"/>
              <a:lstStyle/>
              <a:p>
                <a:endParaRPr lang="en-IN"/>
              </a:p>
            </p:txBody>
          </p:sp>
          <p:sp>
            <p:nvSpPr>
              <p:cNvPr id="340" name="Freeform: Shape 339">
                <a:extLst>
                  <a:ext uri="{FF2B5EF4-FFF2-40B4-BE49-F238E27FC236}">
                    <a16:creationId xmlns:a16="http://schemas.microsoft.com/office/drawing/2014/main" id="{2A973B24-5BE8-48CE-8DE4-745C8C4A7C5C}"/>
                  </a:ext>
                </a:extLst>
              </p:cNvPr>
              <p:cNvSpPr/>
              <p:nvPr/>
            </p:nvSpPr>
            <p:spPr>
              <a:xfrm>
                <a:off x="10503088" y="4042828"/>
                <a:ext cx="88211" cy="71245"/>
              </a:xfrm>
              <a:custGeom>
                <a:avLst/>
                <a:gdLst>
                  <a:gd name="connsiteX0" fmla="*/ 198 w 88211"/>
                  <a:gd name="connsiteY0" fmla="*/ 62187 h 71245"/>
                  <a:gd name="connsiteX1" fmla="*/ 9809 w 88211"/>
                  <a:gd name="connsiteY1" fmla="*/ 71233 h 71245"/>
                  <a:gd name="connsiteX2" fmla="*/ 44483 w 88211"/>
                  <a:gd name="connsiteY2" fmla="*/ 71233 h 71245"/>
                  <a:gd name="connsiteX3" fmla="*/ 79158 w 88211"/>
                  <a:gd name="connsiteY3" fmla="*/ 71233 h 71245"/>
                  <a:gd name="connsiteX4" fmla="*/ 88203 w 88211"/>
                  <a:gd name="connsiteY4" fmla="*/ 62753 h 71245"/>
                  <a:gd name="connsiteX5" fmla="*/ 88203 w 88211"/>
                  <a:gd name="connsiteY5" fmla="*/ 8292 h 71245"/>
                  <a:gd name="connsiteX6" fmla="*/ 79723 w 88211"/>
                  <a:gd name="connsiteY6" fmla="*/ 0 h 71245"/>
                  <a:gd name="connsiteX7" fmla="*/ 9244 w 88211"/>
                  <a:gd name="connsiteY7" fmla="*/ 0 h 71245"/>
                  <a:gd name="connsiteX8" fmla="*/ 10 w 88211"/>
                  <a:gd name="connsiteY8" fmla="*/ 9611 h 71245"/>
                  <a:gd name="connsiteX9" fmla="*/ 198 w 88211"/>
                  <a:gd name="connsiteY9" fmla="*/ 62187 h 7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11" h="71245">
                    <a:moveTo>
                      <a:pt x="198" y="62187"/>
                    </a:moveTo>
                    <a:cubicBezTo>
                      <a:pt x="10" y="69348"/>
                      <a:pt x="3214" y="71421"/>
                      <a:pt x="9809" y="71233"/>
                    </a:cubicBezTo>
                    <a:cubicBezTo>
                      <a:pt x="21304" y="70856"/>
                      <a:pt x="32988" y="71233"/>
                      <a:pt x="44483" y="71233"/>
                    </a:cubicBezTo>
                    <a:cubicBezTo>
                      <a:pt x="55979" y="71233"/>
                      <a:pt x="67662" y="71044"/>
                      <a:pt x="79158" y="71233"/>
                    </a:cubicBezTo>
                    <a:cubicBezTo>
                      <a:pt x="85376" y="71421"/>
                      <a:pt x="88392" y="69537"/>
                      <a:pt x="88203" y="62753"/>
                    </a:cubicBezTo>
                    <a:cubicBezTo>
                      <a:pt x="87826" y="44662"/>
                      <a:pt x="88015" y="26383"/>
                      <a:pt x="88203" y="8292"/>
                    </a:cubicBezTo>
                    <a:cubicBezTo>
                      <a:pt x="88203" y="2073"/>
                      <a:pt x="85565" y="0"/>
                      <a:pt x="79723" y="0"/>
                    </a:cubicBezTo>
                    <a:cubicBezTo>
                      <a:pt x="56167" y="188"/>
                      <a:pt x="32800" y="188"/>
                      <a:pt x="9244" y="0"/>
                    </a:cubicBezTo>
                    <a:cubicBezTo>
                      <a:pt x="2271" y="0"/>
                      <a:pt x="-178" y="3015"/>
                      <a:pt x="10" y="9611"/>
                    </a:cubicBezTo>
                    <a:cubicBezTo>
                      <a:pt x="387" y="27136"/>
                      <a:pt x="575" y="44662"/>
                      <a:pt x="198" y="62187"/>
                    </a:cubicBezTo>
                    <a:close/>
                  </a:path>
                </a:pathLst>
              </a:custGeom>
              <a:noFill/>
              <a:ln w="12700" cap="rnd">
                <a:solidFill>
                  <a:schemeClr val="bg1"/>
                </a:solidFill>
                <a:prstDash val="solid"/>
                <a:round/>
              </a:ln>
            </p:spPr>
            <p:txBody>
              <a:bodyPr rtlCol="0" anchor="ctr"/>
              <a:lstStyle/>
              <a:p>
                <a:endParaRPr lang="en-IN"/>
              </a:p>
            </p:txBody>
          </p:sp>
          <p:sp>
            <p:nvSpPr>
              <p:cNvPr id="341" name="Freeform: Shape 340">
                <a:extLst>
                  <a:ext uri="{FF2B5EF4-FFF2-40B4-BE49-F238E27FC236}">
                    <a16:creationId xmlns:a16="http://schemas.microsoft.com/office/drawing/2014/main" id="{E58D39BC-F2F2-4C2A-890A-49D17A3DCB20}"/>
                  </a:ext>
                </a:extLst>
              </p:cNvPr>
              <p:cNvSpPr/>
              <p:nvPr/>
            </p:nvSpPr>
            <p:spPr>
              <a:xfrm>
                <a:off x="10260558" y="4042828"/>
                <a:ext cx="88021" cy="71244"/>
              </a:xfrm>
              <a:custGeom>
                <a:avLst/>
                <a:gdLst>
                  <a:gd name="connsiteX0" fmla="*/ 88014 w 88021"/>
                  <a:gd name="connsiteY0" fmla="*/ 62753 h 71244"/>
                  <a:gd name="connsiteX1" fmla="*/ 88014 w 88021"/>
                  <a:gd name="connsiteY1" fmla="*/ 9045 h 71244"/>
                  <a:gd name="connsiteX2" fmla="*/ 79157 w 88021"/>
                  <a:gd name="connsiteY2" fmla="*/ 0 h 71244"/>
                  <a:gd name="connsiteX3" fmla="*/ 8489 w 88021"/>
                  <a:gd name="connsiteY3" fmla="*/ 0 h 71244"/>
                  <a:gd name="connsiteX4" fmla="*/ 9 w 88021"/>
                  <a:gd name="connsiteY4" fmla="*/ 8292 h 71244"/>
                  <a:gd name="connsiteX5" fmla="*/ 9 w 88021"/>
                  <a:gd name="connsiteY5" fmla="*/ 62941 h 71244"/>
                  <a:gd name="connsiteX6" fmla="*/ 8300 w 88021"/>
                  <a:gd name="connsiteY6" fmla="*/ 71233 h 71244"/>
                  <a:gd name="connsiteX7" fmla="*/ 43163 w 88021"/>
                  <a:gd name="connsiteY7" fmla="*/ 71233 h 71244"/>
                  <a:gd name="connsiteX8" fmla="*/ 78968 w 88021"/>
                  <a:gd name="connsiteY8" fmla="*/ 71233 h 71244"/>
                  <a:gd name="connsiteX9" fmla="*/ 88014 w 88021"/>
                  <a:gd name="connsiteY9" fmla="*/ 62753 h 7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021" h="71244">
                    <a:moveTo>
                      <a:pt x="88014" y="62753"/>
                    </a:moveTo>
                    <a:cubicBezTo>
                      <a:pt x="87825" y="44850"/>
                      <a:pt x="87825" y="26948"/>
                      <a:pt x="88014" y="9045"/>
                    </a:cubicBezTo>
                    <a:cubicBezTo>
                      <a:pt x="88014" y="2638"/>
                      <a:pt x="85752" y="0"/>
                      <a:pt x="79157" y="0"/>
                    </a:cubicBezTo>
                    <a:cubicBezTo>
                      <a:pt x="55601" y="188"/>
                      <a:pt x="32045" y="188"/>
                      <a:pt x="8489" y="0"/>
                    </a:cubicBezTo>
                    <a:cubicBezTo>
                      <a:pt x="2647" y="0"/>
                      <a:pt x="-180" y="2073"/>
                      <a:pt x="9" y="8292"/>
                    </a:cubicBezTo>
                    <a:cubicBezTo>
                      <a:pt x="197" y="26571"/>
                      <a:pt x="197" y="44662"/>
                      <a:pt x="9" y="62941"/>
                    </a:cubicBezTo>
                    <a:cubicBezTo>
                      <a:pt x="9" y="68972"/>
                      <a:pt x="2270" y="71421"/>
                      <a:pt x="8300" y="71233"/>
                    </a:cubicBezTo>
                    <a:cubicBezTo>
                      <a:pt x="19984" y="71044"/>
                      <a:pt x="31479" y="71233"/>
                      <a:pt x="43163" y="71233"/>
                    </a:cubicBezTo>
                    <a:cubicBezTo>
                      <a:pt x="55035" y="71233"/>
                      <a:pt x="67096" y="71044"/>
                      <a:pt x="78968" y="71233"/>
                    </a:cubicBezTo>
                    <a:cubicBezTo>
                      <a:pt x="85187" y="71421"/>
                      <a:pt x="88202" y="69348"/>
                      <a:pt x="88014" y="62753"/>
                    </a:cubicBezTo>
                    <a:close/>
                  </a:path>
                </a:pathLst>
              </a:custGeom>
              <a:noFill/>
              <a:ln w="12700" cap="rnd">
                <a:solidFill>
                  <a:schemeClr val="bg1"/>
                </a:solidFill>
                <a:prstDash val="solid"/>
                <a:round/>
              </a:ln>
            </p:spPr>
            <p:txBody>
              <a:bodyPr rtlCol="0" anchor="ctr"/>
              <a:lstStyle/>
              <a:p>
                <a:endParaRPr lang="en-IN"/>
              </a:p>
            </p:txBody>
          </p:sp>
          <p:sp>
            <p:nvSpPr>
              <p:cNvPr id="342" name="Freeform: Shape 341">
                <a:extLst>
                  <a:ext uri="{FF2B5EF4-FFF2-40B4-BE49-F238E27FC236}">
                    <a16:creationId xmlns:a16="http://schemas.microsoft.com/office/drawing/2014/main" id="{865079B1-1F7A-4025-91AF-49B4B315FBEE}"/>
                  </a:ext>
                </a:extLst>
              </p:cNvPr>
              <p:cNvSpPr/>
              <p:nvPr/>
            </p:nvSpPr>
            <p:spPr>
              <a:xfrm>
                <a:off x="10260556" y="4269529"/>
                <a:ext cx="88015" cy="71622"/>
              </a:xfrm>
              <a:custGeom>
                <a:avLst/>
                <a:gdLst>
                  <a:gd name="connsiteX0" fmla="*/ 11 w 88015"/>
                  <a:gd name="connsiteY0" fmla="*/ 62376 h 71622"/>
                  <a:gd name="connsiteX1" fmla="*/ 9056 w 88015"/>
                  <a:gd name="connsiteY1" fmla="*/ 71233 h 71622"/>
                  <a:gd name="connsiteX2" fmla="*/ 44861 w 88015"/>
                  <a:gd name="connsiteY2" fmla="*/ 71233 h 71622"/>
                  <a:gd name="connsiteX3" fmla="*/ 44861 w 88015"/>
                  <a:gd name="connsiteY3" fmla="*/ 71421 h 71622"/>
                  <a:gd name="connsiteX4" fmla="*/ 80666 w 88015"/>
                  <a:gd name="connsiteY4" fmla="*/ 71610 h 71622"/>
                  <a:gd name="connsiteX5" fmla="*/ 88016 w 88015"/>
                  <a:gd name="connsiteY5" fmla="*/ 64637 h 71622"/>
                  <a:gd name="connsiteX6" fmla="*/ 88016 w 88015"/>
                  <a:gd name="connsiteY6" fmla="*/ 8103 h 71622"/>
                  <a:gd name="connsiteX7" fmla="*/ 80289 w 88015"/>
                  <a:gd name="connsiteY7" fmla="*/ 0 h 71622"/>
                  <a:gd name="connsiteX8" fmla="*/ 7737 w 88015"/>
                  <a:gd name="connsiteY8" fmla="*/ 0 h 71622"/>
                  <a:gd name="connsiteX9" fmla="*/ 11 w 88015"/>
                  <a:gd name="connsiteY9" fmla="*/ 7915 h 71622"/>
                  <a:gd name="connsiteX10" fmla="*/ 11 w 88015"/>
                  <a:gd name="connsiteY10" fmla="*/ 62376 h 7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015" h="71622">
                    <a:moveTo>
                      <a:pt x="11" y="62376"/>
                    </a:moveTo>
                    <a:cubicBezTo>
                      <a:pt x="11" y="68972"/>
                      <a:pt x="2649" y="71233"/>
                      <a:pt x="9056" y="71233"/>
                    </a:cubicBezTo>
                    <a:cubicBezTo>
                      <a:pt x="20928" y="71045"/>
                      <a:pt x="32989" y="71233"/>
                      <a:pt x="44861" y="71233"/>
                    </a:cubicBezTo>
                    <a:cubicBezTo>
                      <a:pt x="44861" y="71233"/>
                      <a:pt x="44861" y="71233"/>
                      <a:pt x="44861" y="71421"/>
                    </a:cubicBezTo>
                    <a:cubicBezTo>
                      <a:pt x="56733" y="71421"/>
                      <a:pt x="68794" y="71233"/>
                      <a:pt x="80666" y="71610"/>
                    </a:cubicBezTo>
                    <a:cubicBezTo>
                      <a:pt x="85943" y="71798"/>
                      <a:pt x="88016" y="69914"/>
                      <a:pt x="88016" y="64637"/>
                    </a:cubicBezTo>
                    <a:cubicBezTo>
                      <a:pt x="87827" y="45793"/>
                      <a:pt x="87827" y="26948"/>
                      <a:pt x="88016" y="8103"/>
                    </a:cubicBezTo>
                    <a:cubicBezTo>
                      <a:pt x="88016" y="2638"/>
                      <a:pt x="86131" y="0"/>
                      <a:pt x="80289" y="0"/>
                    </a:cubicBezTo>
                    <a:cubicBezTo>
                      <a:pt x="56168" y="188"/>
                      <a:pt x="31858" y="188"/>
                      <a:pt x="7737" y="0"/>
                    </a:cubicBezTo>
                    <a:cubicBezTo>
                      <a:pt x="2084" y="0"/>
                      <a:pt x="-178" y="2261"/>
                      <a:pt x="11" y="7915"/>
                    </a:cubicBezTo>
                    <a:cubicBezTo>
                      <a:pt x="199" y="26006"/>
                      <a:pt x="199" y="44097"/>
                      <a:pt x="11" y="62376"/>
                    </a:cubicBezTo>
                    <a:close/>
                  </a:path>
                </a:pathLst>
              </a:custGeom>
              <a:noFill/>
              <a:ln w="12700" cap="rnd">
                <a:solidFill>
                  <a:schemeClr val="bg1"/>
                </a:solidFill>
                <a:prstDash val="solid"/>
                <a:round/>
              </a:ln>
            </p:spPr>
            <p:txBody>
              <a:bodyPr rtlCol="0" anchor="ctr"/>
              <a:lstStyle/>
              <a:p>
                <a:endParaRPr lang="en-IN"/>
              </a:p>
            </p:txBody>
          </p:sp>
          <p:sp>
            <p:nvSpPr>
              <p:cNvPr id="343" name="Freeform: Shape 342">
                <a:extLst>
                  <a:ext uri="{FF2B5EF4-FFF2-40B4-BE49-F238E27FC236}">
                    <a16:creationId xmlns:a16="http://schemas.microsoft.com/office/drawing/2014/main" id="{4F76AFE5-4798-46F7-AA61-D42B622F9414}"/>
                  </a:ext>
                </a:extLst>
              </p:cNvPr>
              <p:cNvSpPr/>
              <p:nvPr/>
            </p:nvSpPr>
            <p:spPr>
              <a:xfrm>
                <a:off x="10260352" y="3814961"/>
                <a:ext cx="88228" cy="72586"/>
              </a:xfrm>
              <a:custGeom>
                <a:avLst/>
                <a:gdLst>
                  <a:gd name="connsiteX0" fmla="*/ 27 w 88228"/>
                  <a:gd name="connsiteY0" fmla="*/ 12283 h 72586"/>
                  <a:gd name="connsiteX1" fmla="*/ 215 w 88228"/>
                  <a:gd name="connsiteY1" fmla="*/ 59207 h 72586"/>
                  <a:gd name="connsiteX2" fmla="*/ 12841 w 88228"/>
                  <a:gd name="connsiteY2" fmla="*/ 72398 h 72586"/>
                  <a:gd name="connsiteX3" fmla="*/ 79551 w 88228"/>
                  <a:gd name="connsiteY3" fmla="*/ 72586 h 72586"/>
                  <a:gd name="connsiteX4" fmla="*/ 88220 w 88228"/>
                  <a:gd name="connsiteY4" fmla="*/ 63352 h 72586"/>
                  <a:gd name="connsiteX5" fmla="*/ 88220 w 88228"/>
                  <a:gd name="connsiteY5" fmla="*/ 8891 h 72586"/>
                  <a:gd name="connsiteX6" fmla="*/ 79174 w 88228"/>
                  <a:gd name="connsiteY6" fmla="*/ 223 h 72586"/>
                  <a:gd name="connsiteX7" fmla="*/ 44312 w 88228"/>
                  <a:gd name="connsiteY7" fmla="*/ 223 h 72586"/>
                  <a:gd name="connsiteX8" fmla="*/ 12276 w 88228"/>
                  <a:gd name="connsiteY8" fmla="*/ 34 h 72586"/>
                  <a:gd name="connsiteX9" fmla="*/ 27 w 88228"/>
                  <a:gd name="connsiteY9" fmla="*/ 12283 h 7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28" h="72586">
                    <a:moveTo>
                      <a:pt x="27" y="12283"/>
                    </a:moveTo>
                    <a:cubicBezTo>
                      <a:pt x="781" y="27924"/>
                      <a:pt x="215" y="43566"/>
                      <a:pt x="215" y="59207"/>
                    </a:cubicBezTo>
                    <a:cubicBezTo>
                      <a:pt x="215" y="71079"/>
                      <a:pt x="969" y="72210"/>
                      <a:pt x="12841" y="72398"/>
                    </a:cubicBezTo>
                    <a:cubicBezTo>
                      <a:pt x="35078" y="72775"/>
                      <a:pt x="57315" y="72398"/>
                      <a:pt x="79551" y="72586"/>
                    </a:cubicBezTo>
                    <a:cubicBezTo>
                      <a:pt x="86335" y="72586"/>
                      <a:pt x="88220" y="69571"/>
                      <a:pt x="88220" y="63352"/>
                    </a:cubicBezTo>
                    <a:cubicBezTo>
                      <a:pt x="88031" y="45262"/>
                      <a:pt x="88031" y="26982"/>
                      <a:pt x="88220" y="8891"/>
                    </a:cubicBezTo>
                    <a:cubicBezTo>
                      <a:pt x="88408" y="2296"/>
                      <a:pt x="85582" y="223"/>
                      <a:pt x="79174" y="223"/>
                    </a:cubicBezTo>
                    <a:cubicBezTo>
                      <a:pt x="67491" y="600"/>
                      <a:pt x="55995" y="223"/>
                      <a:pt x="44312" y="223"/>
                    </a:cubicBezTo>
                    <a:cubicBezTo>
                      <a:pt x="33570" y="223"/>
                      <a:pt x="23017" y="788"/>
                      <a:pt x="12276" y="34"/>
                    </a:cubicBezTo>
                    <a:cubicBezTo>
                      <a:pt x="3230" y="-343"/>
                      <a:pt x="-350" y="2296"/>
                      <a:pt x="27" y="12283"/>
                    </a:cubicBezTo>
                    <a:close/>
                  </a:path>
                </a:pathLst>
              </a:custGeom>
              <a:noFill/>
              <a:ln w="12700" cap="rnd">
                <a:solidFill>
                  <a:schemeClr val="bg1"/>
                </a:solidFill>
                <a:prstDash val="solid"/>
                <a:round/>
              </a:ln>
            </p:spPr>
            <p:txBody>
              <a:bodyPr rtlCol="0" anchor="ctr"/>
              <a:lstStyle/>
              <a:p>
                <a:endParaRPr lang="en-IN"/>
              </a:p>
            </p:txBody>
          </p:sp>
          <p:sp>
            <p:nvSpPr>
              <p:cNvPr id="344" name="Freeform: Shape 343">
                <a:extLst>
                  <a:ext uri="{FF2B5EF4-FFF2-40B4-BE49-F238E27FC236}">
                    <a16:creationId xmlns:a16="http://schemas.microsoft.com/office/drawing/2014/main" id="{41C0431D-490E-4920-88B7-F7D7E15B5490}"/>
                  </a:ext>
                </a:extLst>
              </p:cNvPr>
              <p:cNvSpPr/>
              <p:nvPr/>
            </p:nvSpPr>
            <p:spPr>
              <a:xfrm>
                <a:off x="10503087" y="3815359"/>
                <a:ext cx="88216" cy="72189"/>
              </a:xfrm>
              <a:custGeom>
                <a:avLst/>
                <a:gdLst>
                  <a:gd name="connsiteX0" fmla="*/ 11 w 88216"/>
                  <a:gd name="connsiteY0" fmla="*/ 7552 h 72189"/>
                  <a:gd name="connsiteX1" fmla="*/ 11 w 88216"/>
                  <a:gd name="connsiteY1" fmla="*/ 64840 h 72189"/>
                  <a:gd name="connsiteX2" fmla="*/ 6983 w 88216"/>
                  <a:gd name="connsiteY2" fmla="*/ 72189 h 72189"/>
                  <a:gd name="connsiteX3" fmla="*/ 80289 w 88216"/>
                  <a:gd name="connsiteY3" fmla="*/ 72189 h 72189"/>
                  <a:gd name="connsiteX4" fmla="*/ 88204 w 88216"/>
                  <a:gd name="connsiteY4" fmla="*/ 63520 h 72189"/>
                  <a:gd name="connsiteX5" fmla="*/ 88204 w 88216"/>
                  <a:gd name="connsiteY5" fmla="*/ 8117 h 72189"/>
                  <a:gd name="connsiteX6" fmla="*/ 79724 w 88216"/>
                  <a:gd name="connsiteY6" fmla="*/ 14 h 72189"/>
                  <a:gd name="connsiteX7" fmla="*/ 44107 w 88216"/>
                  <a:gd name="connsiteY7" fmla="*/ 14 h 72189"/>
                  <a:gd name="connsiteX8" fmla="*/ 7549 w 88216"/>
                  <a:gd name="connsiteY8" fmla="*/ 14 h 72189"/>
                  <a:gd name="connsiteX9" fmla="*/ 11 w 88216"/>
                  <a:gd name="connsiteY9" fmla="*/ 7552 h 72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216" h="72189">
                    <a:moveTo>
                      <a:pt x="11" y="7552"/>
                    </a:moveTo>
                    <a:cubicBezTo>
                      <a:pt x="388" y="26585"/>
                      <a:pt x="388" y="45806"/>
                      <a:pt x="11" y="64840"/>
                    </a:cubicBezTo>
                    <a:cubicBezTo>
                      <a:pt x="11" y="70116"/>
                      <a:pt x="1895" y="72189"/>
                      <a:pt x="6983" y="72189"/>
                    </a:cubicBezTo>
                    <a:cubicBezTo>
                      <a:pt x="31481" y="72189"/>
                      <a:pt x="55791" y="72001"/>
                      <a:pt x="80289" y="72189"/>
                    </a:cubicBezTo>
                    <a:cubicBezTo>
                      <a:pt x="86508" y="72189"/>
                      <a:pt x="88392" y="69174"/>
                      <a:pt x="88204" y="63520"/>
                    </a:cubicBezTo>
                    <a:cubicBezTo>
                      <a:pt x="88016" y="45053"/>
                      <a:pt x="88016" y="26585"/>
                      <a:pt x="88204" y="8117"/>
                    </a:cubicBezTo>
                    <a:cubicBezTo>
                      <a:pt x="88204" y="1898"/>
                      <a:pt x="85754" y="-175"/>
                      <a:pt x="79724" y="14"/>
                    </a:cubicBezTo>
                    <a:cubicBezTo>
                      <a:pt x="67852" y="202"/>
                      <a:pt x="55980" y="14"/>
                      <a:pt x="44107" y="14"/>
                    </a:cubicBezTo>
                    <a:cubicBezTo>
                      <a:pt x="31858" y="14"/>
                      <a:pt x="19609" y="202"/>
                      <a:pt x="7549" y="14"/>
                    </a:cubicBezTo>
                    <a:cubicBezTo>
                      <a:pt x="2084" y="-175"/>
                      <a:pt x="-178" y="1521"/>
                      <a:pt x="11" y="7552"/>
                    </a:cubicBezTo>
                    <a:close/>
                  </a:path>
                </a:pathLst>
              </a:custGeom>
              <a:noFill/>
              <a:ln w="12700" cap="rnd">
                <a:solidFill>
                  <a:schemeClr val="bg1"/>
                </a:solidFill>
                <a:prstDash val="solid"/>
                <a:round/>
              </a:ln>
            </p:spPr>
            <p:txBody>
              <a:bodyPr rtlCol="0" anchor="ctr"/>
              <a:lstStyle/>
              <a:p>
                <a:endParaRPr lang="en-IN"/>
              </a:p>
            </p:txBody>
          </p:sp>
          <p:sp>
            <p:nvSpPr>
              <p:cNvPr id="345" name="Freeform: Shape 344">
                <a:extLst>
                  <a:ext uri="{FF2B5EF4-FFF2-40B4-BE49-F238E27FC236}">
                    <a16:creationId xmlns:a16="http://schemas.microsoft.com/office/drawing/2014/main" id="{76CCA2F8-2E8C-4856-935E-618FC3CCFF7E}"/>
                  </a:ext>
                </a:extLst>
              </p:cNvPr>
              <p:cNvSpPr/>
              <p:nvPr/>
            </p:nvSpPr>
            <p:spPr>
              <a:xfrm>
                <a:off x="10857755" y="3815372"/>
                <a:ext cx="88193" cy="147930"/>
              </a:xfrm>
              <a:custGeom>
                <a:avLst/>
                <a:gdLst>
                  <a:gd name="connsiteX0" fmla="*/ 88193 w 88193"/>
                  <a:gd name="connsiteY0" fmla="*/ 137943 h 147930"/>
                  <a:gd name="connsiteX1" fmla="*/ 88005 w 88193"/>
                  <a:gd name="connsiteY1" fmla="*/ 74060 h 147930"/>
                  <a:gd name="connsiteX2" fmla="*/ 88005 w 88193"/>
                  <a:gd name="connsiteY2" fmla="*/ 9234 h 147930"/>
                  <a:gd name="connsiteX3" fmla="*/ 79713 w 88193"/>
                  <a:gd name="connsiteY3" fmla="*/ 0 h 147930"/>
                  <a:gd name="connsiteX4" fmla="*/ 8292 w 88193"/>
                  <a:gd name="connsiteY4" fmla="*/ 0 h 147930"/>
                  <a:gd name="connsiteX5" fmla="*/ 0 w 88193"/>
                  <a:gd name="connsiteY5" fmla="*/ 8480 h 147930"/>
                  <a:gd name="connsiteX6" fmla="*/ 0 w 88193"/>
                  <a:gd name="connsiteY6" fmla="*/ 139262 h 147930"/>
                  <a:gd name="connsiteX7" fmla="*/ 9045 w 88193"/>
                  <a:gd name="connsiteY7" fmla="*/ 147931 h 147930"/>
                  <a:gd name="connsiteX8" fmla="*/ 78582 w 88193"/>
                  <a:gd name="connsiteY8" fmla="*/ 147931 h 147930"/>
                  <a:gd name="connsiteX9" fmla="*/ 88193 w 88193"/>
                  <a:gd name="connsiteY9" fmla="*/ 137943 h 14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193" h="147930">
                    <a:moveTo>
                      <a:pt x="88193" y="137943"/>
                    </a:moveTo>
                    <a:cubicBezTo>
                      <a:pt x="87816" y="116649"/>
                      <a:pt x="88005" y="95354"/>
                      <a:pt x="88005" y="74060"/>
                    </a:cubicBezTo>
                    <a:cubicBezTo>
                      <a:pt x="88005" y="52388"/>
                      <a:pt x="87816" y="30717"/>
                      <a:pt x="88005" y="9234"/>
                    </a:cubicBezTo>
                    <a:cubicBezTo>
                      <a:pt x="88005" y="3204"/>
                      <a:pt x="86497" y="0"/>
                      <a:pt x="79713" y="0"/>
                    </a:cubicBezTo>
                    <a:cubicBezTo>
                      <a:pt x="55969" y="188"/>
                      <a:pt x="32036" y="188"/>
                      <a:pt x="8292" y="0"/>
                    </a:cubicBezTo>
                    <a:cubicBezTo>
                      <a:pt x="2073" y="0"/>
                      <a:pt x="0" y="2638"/>
                      <a:pt x="0" y="8480"/>
                    </a:cubicBezTo>
                    <a:cubicBezTo>
                      <a:pt x="188" y="52011"/>
                      <a:pt x="188" y="95731"/>
                      <a:pt x="0" y="139262"/>
                    </a:cubicBezTo>
                    <a:cubicBezTo>
                      <a:pt x="0" y="145858"/>
                      <a:pt x="2638" y="147931"/>
                      <a:pt x="9045" y="147931"/>
                    </a:cubicBezTo>
                    <a:cubicBezTo>
                      <a:pt x="32224" y="147742"/>
                      <a:pt x="55403" y="147554"/>
                      <a:pt x="78582" y="147931"/>
                    </a:cubicBezTo>
                    <a:cubicBezTo>
                      <a:pt x="86120" y="147931"/>
                      <a:pt x="88193" y="145104"/>
                      <a:pt x="88193" y="137943"/>
                    </a:cubicBezTo>
                    <a:close/>
                  </a:path>
                </a:pathLst>
              </a:custGeom>
              <a:noFill/>
              <a:ln w="12700" cap="rnd">
                <a:solidFill>
                  <a:schemeClr val="bg1"/>
                </a:solidFill>
                <a:prstDash val="solid"/>
                <a:round/>
              </a:ln>
            </p:spPr>
            <p:txBody>
              <a:bodyPr rtlCol="0" anchor="ctr"/>
              <a:lstStyle/>
              <a:p>
                <a:endParaRPr lang="en-IN"/>
              </a:p>
            </p:txBody>
          </p:sp>
          <p:sp>
            <p:nvSpPr>
              <p:cNvPr id="346" name="Freeform: Shape 345">
                <a:extLst>
                  <a:ext uri="{FF2B5EF4-FFF2-40B4-BE49-F238E27FC236}">
                    <a16:creationId xmlns:a16="http://schemas.microsoft.com/office/drawing/2014/main" id="{BE3926A3-468B-4E99-A190-CD40070F278B}"/>
                  </a:ext>
                </a:extLst>
              </p:cNvPr>
              <p:cNvSpPr/>
              <p:nvPr/>
            </p:nvSpPr>
            <p:spPr>
              <a:xfrm>
                <a:off x="10857567" y="4003623"/>
                <a:ext cx="88393" cy="148323"/>
              </a:xfrm>
              <a:custGeom>
                <a:avLst/>
                <a:gdLst>
                  <a:gd name="connsiteX0" fmla="*/ 0 w 88393"/>
                  <a:gd name="connsiteY0" fmla="*/ 139082 h 148323"/>
                  <a:gd name="connsiteX1" fmla="*/ 9611 w 88393"/>
                  <a:gd name="connsiteY1" fmla="*/ 148316 h 148323"/>
                  <a:gd name="connsiteX2" fmla="*/ 78394 w 88393"/>
                  <a:gd name="connsiteY2" fmla="*/ 148316 h 148323"/>
                  <a:gd name="connsiteX3" fmla="*/ 88382 w 88393"/>
                  <a:gd name="connsiteY3" fmla="*/ 137763 h 148323"/>
                  <a:gd name="connsiteX4" fmla="*/ 88193 w 88393"/>
                  <a:gd name="connsiteY4" fmla="*/ 74633 h 148323"/>
                  <a:gd name="connsiteX5" fmla="*/ 88382 w 88393"/>
                  <a:gd name="connsiteY5" fmla="*/ 9619 h 148323"/>
                  <a:gd name="connsiteX6" fmla="*/ 79525 w 88393"/>
                  <a:gd name="connsiteY6" fmla="*/ 8 h 148323"/>
                  <a:gd name="connsiteX7" fmla="*/ 8857 w 88393"/>
                  <a:gd name="connsiteY7" fmla="*/ 8 h 148323"/>
                  <a:gd name="connsiteX8" fmla="*/ 188 w 88393"/>
                  <a:gd name="connsiteY8" fmla="*/ 9053 h 148323"/>
                  <a:gd name="connsiteX9" fmla="*/ 0 w 88393"/>
                  <a:gd name="connsiteY9" fmla="*/ 139082 h 148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393" h="148323">
                    <a:moveTo>
                      <a:pt x="0" y="139082"/>
                    </a:moveTo>
                    <a:cubicBezTo>
                      <a:pt x="0" y="146054"/>
                      <a:pt x="2827" y="148316"/>
                      <a:pt x="9611" y="148316"/>
                    </a:cubicBezTo>
                    <a:cubicBezTo>
                      <a:pt x="32601" y="148127"/>
                      <a:pt x="55403" y="147939"/>
                      <a:pt x="78394" y="148316"/>
                    </a:cubicBezTo>
                    <a:cubicBezTo>
                      <a:pt x="86497" y="148504"/>
                      <a:pt x="88570" y="145300"/>
                      <a:pt x="88382" y="137763"/>
                    </a:cubicBezTo>
                    <a:cubicBezTo>
                      <a:pt x="88005" y="116845"/>
                      <a:pt x="88193" y="95739"/>
                      <a:pt x="88193" y="74633"/>
                    </a:cubicBezTo>
                    <a:cubicBezTo>
                      <a:pt x="88193" y="52961"/>
                      <a:pt x="88005" y="31290"/>
                      <a:pt x="88382" y="9619"/>
                    </a:cubicBezTo>
                    <a:cubicBezTo>
                      <a:pt x="88382" y="3023"/>
                      <a:pt x="86874" y="-181"/>
                      <a:pt x="79525" y="8"/>
                    </a:cubicBezTo>
                    <a:cubicBezTo>
                      <a:pt x="55969" y="385"/>
                      <a:pt x="32413" y="385"/>
                      <a:pt x="8857" y="8"/>
                    </a:cubicBezTo>
                    <a:cubicBezTo>
                      <a:pt x="2261" y="8"/>
                      <a:pt x="188" y="2646"/>
                      <a:pt x="188" y="9053"/>
                    </a:cubicBezTo>
                    <a:cubicBezTo>
                      <a:pt x="188" y="52585"/>
                      <a:pt x="188" y="95739"/>
                      <a:pt x="0" y="139082"/>
                    </a:cubicBezTo>
                    <a:close/>
                  </a:path>
                </a:pathLst>
              </a:custGeom>
              <a:noFill/>
              <a:ln w="12700" cap="rnd">
                <a:solidFill>
                  <a:schemeClr val="bg1"/>
                </a:solidFill>
                <a:prstDash val="solid"/>
                <a:round/>
              </a:ln>
            </p:spPr>
            <p:txBody>
              <a:bodyPr rtlCol="0" anchor="ctr"/>
              <a:lstStyle/>
              <a:p>
                <a:endParaRPr lang="en-IN"/>
              </a:p>
            </p:txBody>
          </p:sp>
          <p:sp>
            <p:nvSpPr>
              <p:cNvPr id="347" name="Freeform: Shape 346">
                <a:extLst>
                  <a:ext uri="{FF2B5EF4-FFF2-40B4-BE49-F238E27FC236}">
                    <a16:creationId xmlns:a16="http://schemas.microsoft.com/office/drawing/2014/main" id="{D8821695-427B-4ACB-853A-BC51B3A5065F}"/>
                  </a:ext>
                </a:extLst>
              </p:cNvPr>
              <p:cNvSpPr/>
              <p:nvPr/>
            </p:nvSpPr>
            <p:spPr>
              <a:xfrm>
                <a:off x="10857567" y="4193962"/>
                <a:ext cx="88381" cy="147939"/>
              </a:xfrm>
              <a:custGeom>
                <a:avLst/>
                <a:gdLst>
                  <a:gd name="connsiteX0" fmla="*/ 0 w 88381"/>
                  <a:gd name="connsiteY0" fmla="*/ 139262 h 147939"/>
                  <a:gd name="connsiteX1" fmla="*/ 9234 w 88381"/>
                  <a:gd name="connsiteY1" fmla="*/ 147742 h 147939"/>
                  <a:gd name="connsiteX2" fmla="*/ 78017 w 88381"/>
                  <a:gd name="connsiteY2" fmla="*/ 147931 h 147939"/>
                  <a:gd name="connsiteX3" fmla="*/ 88382 w 88381"/>
                  <a:gd name="connsiteY3" fmla="*/ 137755 h 147939"/>
                  <a:gd name="connsiteX4" fmla="*/ 88193 w 88381"/>
                  <a:gd name="connsiteY4" fmla="*/ 74625 h 147939"/>
                  <a:gd name="connsiteX5" fmla="*/ 88382 w 88381"/>
                  <a:gd name="connsiteY5" fmla="*/ 9611 h 147939"/>
                  <a:gd name="connsiteX6" fmla="*/ 79336 w 88381"/>
                  <a:gd name="connsiteY6" fmla="*/ 0 h 147939"/>
                  <a:gd name="connsiteX7" fmla="*/ 8669 w 88381"/>
                  <a:gd name="connsiteY7" fmla="*/ 0 h 147939"/>
                  <a:gd name="connsiteX8" fmla="*/ 188 w 88381"/>
                  <a:gd name="connsiteY8" fmla="*/ 8292 h 147939"/>
                  <a:gd name="connsiteX9" fmla="*/ 0 w 88381"/>
                  <a:gd name="connsiteY9" fmla="*/ 139262 h 147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381" h="147939">
                    <a:moveTo>
                      <a:pt x="0" y="139262"/>
                    </a:moveTo>
                    <a:cubicBezTo>
                      <a:pt x="0" y="145669"/>
                      <a:pt x="2638" y="147931"/>
                      <a:pt x="9234" y="147742"/>
                    </a:cubicBezTo>
                    <a:cubicBezTo>
                      <a:pt x="32224" y="147366"/>
                      <a:pt x="55026" y="147366"/>
                      <a:pt x="78017" y="147931"/>
                    </a:cubicBezTo>
                    <a:cubicBezTo>
                      <a:pt x="85932" y="148119"/>
                      <a:pt x="88382" y="145293"/>
                      <a:pt x="88382" y="137755"/>
                    </a:cubicBezTo>
                    <a:cubicBezTo>
                      <a:pt x="88005" y="116649"/>
                      <a:pt x="88193" y="95731"/>
                      <a:pt x="88193" y="74625"/>
                    </a:cubicBezTo>
                    <a:cubicBezTo>
                      <a:pt x="88193" y="52954"/>
                      <a:pt x="88005" y="31282"/>
                      <a:pt x="88382" y="9611"/>
                    </a:cubicBezTo>
                    <a:cubicBezTo>
                      <a:pt x="88382" y="3015"/>
                      <a:pt x="86497" y="0"/>
                      <a:pt x="79336" y="0"/>
                    </a:cubicBezTo>
                    <a:cubicBezTo>
                      <a:pt x="55780" y="377"/>
                      <a:pt x="32224" y="188"/>
                      <a:pt x="8669" y="0"/>
                    </a:cubicBezTo>
                    <a:cubicBezTo>
                      <a:pt x="2638" y="0"/>
                      <a:pt x="188" y="2261"/>
                      <a:pt x="188" y="8292"/>
                    </a:cubicBezTo>
                    <a:cubicBezTo>
                      <a:pt x="188" y="51823"/>
                      <a:pt x="188" y="95543"/>
                      <a:pt x="0" y="139262"/>
                    </a:cubicBezTo>
                    <a:close/>
                  </a:path>
                </a:pathLst>
              </a:custGeom>
              <a:noFill/>
              <a:ln w="12700" cap="rnd">
                <a:solidFill>
                  <a:schemeClr val="bg1"/>
                </a:solidFill>
                <a:prstDash val="solid"/>
                <a:round/>
              </a:ln>
            </p:spPr>
            <p:txBody>
              <a:bodyPr rtlCol="0" anchor="ctr"/>
              <a:lstStyle/>
              <a:p>
                <a:endParaRPr lang="en-IN"/>
              </a:p>
            </p:txBody>
          </p:sp>
          <p:cxnSp>
            <p:nvCxnSpPr>
              <p:cNvPr id="348" name="Straight Connector 347">
                <a:extLst>
                  <a:ext uri="{FF2B5EF4-FFF2-40B4-BE49-F238E27FC236}">
                    <a16:creationId xmlns:a16="http://schemas.microsoft.com/office/drawing/2014/main" id="{D13DCB59-5938-4877-BE13-53E50C3B4E0D}"/>
                  </a:ext>
                </a:extLst>
              </p:cNvPr>
              <p:cNvCxnSpPr>
                <a:cxnSpLocks/>
              </p:cNvCxnSpPr>
              <p:nvPr/>
            </p:nvCxnSpPr>
            <p:spPr>
              <a:xfrm>
                <a:off x="10087007" y="3718580"/>
                <a:ext cx="10238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A0BC19E3-DEF4-480C-8816-0CFFA601B693}"/>
                  </a:ext>
                </a:extLst>
              </p:cNvPr>
              <p:cNvCxnSpPr>
                <a:cxnSpLocks/>
              </p:cNvCxnSpPr>
              <p:nvPr/>
            </p:nvCxnSpPr>
            <p:spPr>
              <a:xfrm rot="16200000">
                <a:off x="10279439" y="4161162"/>
                <a:ext cx="900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70A911D-B9F9-4671-B78F-BA60A53348A4}"/>
                  </a:ext>
                </a:extLst>
              </p:cNvPr>
              <p:cNvCxnSpPr>
                <a:cxnSpLocks/>
              </p:cNvCxnSpPr>
              <p:nvPr/>
            </p:nvCxnSpPr>
            <p:spPr>
              <a:xfrm>
                <a:off x="10729853" y="4476752"/>
                <a:ext cx="324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1CE43E68-9D3B-42CC-8481-A328A643DCD3}"/>
                  </a:ext>
                </a:extLst>
              </p:cNvPr>
              <p:cNvCxnSpPr>
                <a:cxnSpLocks/>
              </p:cNvCxnSpPr>
              <p:nvPr/>
            </p:nvCxnSpPr>
            <p:spPr>
              <a:xfrm>
                <a:off x="10087007" y="3570292"/>
                <a:ext cx="102383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67" name="Group 266">
              <a:extLst>
                <a:ext uri="{FF2B5EF4-FFF2-40B4-BE49-F238E27FC236}">
                  <a16:creationId xmlns:a16="http://schemas.microsoft.com/office/drawing/2014/main" id="{6F05F59B-24C8-44B0-BA1F-558D08297E08}"/>
                </a:ext>
              </a:extLst>
            </p:cNvPr>
            <p:cNvGrpSpPr/>
            <p:nvPr/>
          </p:nvGrpSpPr>
          <p:grpSpPr>
            <a:xfrm>
              <a:off x="5378428" y="3570352"/>
              <a:ext cx="644149" cy="563641"/>
              <a:chOff x="8687084" y="1585542"/>
              <a:chExt cx="1671349" cy="1462458"/>
            </a:xfrm>
            <a:solidFill>
              <a:schemeClr val="bg1"/>
            </a:solidFill>
          </p:grpSpPr>
          <p:grpSp>
            <p:nvGrpSpPr>
              <p:cNvPr id="287" name="Graphic 165">
                <a:extLst>
                  <a:ext uri="{FF2B5EF4-FFF2-40B4-BE49-F238E27FC236}">
                    <a16:creationId xmlns:a16="http://schemas.microsoft.com/office/drawing/2014/main" id="{D43D6325-F30B-4542-960F-47AF83586254}"/>
                  </a:ext>
                </a:extLst>
              </p:cNvPr>
              <p:cNvGrpSpPr/>
              <p:nvPr/>
            </p:nvGrpSpPr>
            <p:grpSpPr>
              <a:xfrm>
                <a:off x="8687084" y="1585542"/>
                <a:ext cx="1671349" cy="1285776"/>
                <a:chOff x="8687084" y="1585542"/>
                <a:chExt cx="1671349" cy="1285776"/>
              </a:xfrm>
              <a:grpFill/>
            </p:grpSpPr>
            <p:sp>
              <p:nvSpPr>
                <p:cNvPr id="312" name="Freeform: Shape 311">
                  <a:extLst>
                    <a:ext uri="{FF2B5EF4-FFF2-40B4-BE49-F238E27FC236}">
                      <a16:creationId xmlns:a16="http://schemas.microsoft.com/office/drawing/2014/main" id="{4CB0CA8A-8EAF-491D-8433-DFF5A5526AFA}"/>
                    </a:ext>
                  </a:extLst>
                </p:cNvPr>
                <p:cNvSpPr/>
                <p:nvPr/>
              </p:nvSpPr>
              <p:spPr>
                <a:xfrm>
                  <a:off x="9664534" y="1585542"/>
                  <a:ext cx="560000" cy="969123"/>
                </a:xfrm>
                <a:custGeom>
                  <a:avLst/>
                  <a:gdLst>
                    <a:gd name="connsiteX0" fmla="*/ 406848 w 560000"/>
                    <a:gd name="connsiteY0" fmla="*/ 969124 h 969123"/>
                    <a:gd name="connsiteX1" fmla="*/ 326132 w 560000"/>
                    <a:gd name="connsiteY1" fmla="*/ 883234 h 969123"/>
                    <a:gd name="connsiteX2" fmla="*/ 326132 w 560000"/>
                    <a:gd name="connsiteY2" fmla="*/ 326504 h 969123"/>
                    <a:gd name="connsiteX3" fmla="*/ 406848 w 560000"/>
                    <a:gd name="connsiteY3" fmla="*/ 326504 h 969123"/>
                    <a:gd name="connsiteX4" fmla="*/ 406848 w 560000"/>
                    <a:gd name="connsiteY4" fmla="*/ 969124 h 969123"/>
                    <a:gd name="connsiteX5" fmla="*/ 336480 w 560000"/>
                    <a:gd name="connsiteY5" fmla="*/ 880130 h 969123"/>
                    <a:gd name="connsiteX6" fmla="*/ 396500 w 560000"/>
                    <a:gd name="connsiteY6" fmla="*/ 944288 h 969123"/>
                    <a:gd name="connsiteX7" fmla="*/ 396500 w 560000"/>
                    <a:gd name="connsiteY7" fmla="*/ 336852 h 969123"/>
                    <a:gd name="connsiteX8" fmla="*/ 336480 w 560000"/>
                    <a:gd name="connsiteY8" fmla="*/ 336852 h 969123"/>
                    <a:gd name="connsiteX9" fmla="*/ 336480 w 560000"/>
                    <a:gd name="connsiteY9" fmla="*/ 880130 h 969123"/>
                    <a:gd name="connsiteX10" fmla="*/ 406848 w 560000"/>
                    <a:gd name="connsiteY10" fmla="*/ 294425 h 969123"/>
                    <a:gd name="connsiteX11" fmla="*/ 327167 w 560000"/>
                    <a:gd name="connsiteY11" fmla="*/ 294425 h 969123"/>
                    <a:gd name="connsiteX12" fmla="*/ 327167 w 560000"/>
                    <a:gd name="connsiteY12" fmla="*/ 289251 h 969123"/>
                    <a:gd name="connsiteX13" fmla="*/ 327167 w 560000"/>
                    <a:gd name="connsiteY13" fmla="*/ 215779 h 969123"/>
                    <a:gd name="connsiteX14" fmla="*/ 327167 w 560000"/>
                    <a:gd name="connsiteY14" fmla="*/ 210605 h 969123"/>
                    <a:gd name="connsiteX15" fmla="*/ 407883 w 560000"/>
                    <a:gd name="connsiteY15" fmla="*/ 210605 h 969123"/>
                    <a:gd name="connsiteX16" fmla="*/ 407883 w 560000"/>
                    <a:gd name="connsiteY16" fmla="*/ 223022 h 969123"/>
                    <a:gd name="connsiteX17" fmla="*/ 406848 w 560000"/>
                    <a:gd name="connsiteY17" fmla="*/ 289251 h 969123"/>
                    <a:gd name="connsiteX18" fmla="*/ 406848 w 560000"/>
                    <a:gd name="connsiteY18" fmla="*/ 294425 h 969123"/>
                    <a:gd name="connsiteX19" fmla="*/ 336480 w 560000"/>
                    <a:gd name="connsiteY19" fmla="*/ 284077 h 969123"/>
                    <a:gd name="connsiteX20" fmla="*/ 397534 w 560000"/>
                    <a:gd name="connsiteY20" fmla="*/ 284077 h 969123"/>
                    <a:gd name="connsiteX21" fmla="*/ 397534 w 560000"/>
                    <a:gd name="connsiteY21" fmla="*/ 224057 h 969123"/>
                    <a:gd name="connsiteX22" fmla="*/ 397534 w 560000"/>
                    <a:gd name="connsiteY22" fmla="*/ 220953 h 969123"/>
                    <a:gd name="connsiteX23" fmla="*/ 336480 w 560000"/>
                    <a:gd name="connsiteY23" fmla="*/ 220953 h 969123"/>
                    <a:gd name="connsiteX24" fmla="*/ 336480 w 560000"/>
                    <a:gd name="connsiteY24" fmla="*/ 284077 h 969123"/>
                    <a:gd name="connsiteX25" fmla="*/ 560000 w 560000"/>
                    <a:gd name="connsiteY25" fmla="*/ 179560 h 969123"/>
                    <a:gd name="connsiteX26" fmla="*/ 3270 w 560000"/>
                    <a:gd name="connsiteY26" fmla="*/ 179560 h 969123"/>
                    <a:gd name="connsiteX27" fmla="*/ 2235 w 560000"/>
                    <a:gd name="connsiteY27" fmla="*/ 175421 h 969123"/>
                    <a:gd name="connsiteX28" fmla="*/ 166 w 560000"/>
                    <a:gd name="connsiteY28" fmla="*/ 125750 h 969123"/>
                    <a:gd name="connsiteX29" fmla="*/ 166 w 560000"/>
                    <a:gd name="connsiteY29" fmla="*/ 112297 h 969123"/>
                    <a:gd name="connsiteX30" fmla="*/ 166 w 560000"/>
                    <a:gd name="connsiteY30" fmla="*/ 109193 h 969123"/>
                    <a:gd name="connsiteX31" fmla="*/ 3270 w 560000"/>
                    <a:gd name="connsiteY31" fmla="*/ 108158 h 969123"/>
                    <a:gd name="connsiteX32" fmla="*/ 49837 w 560000"/>
                    <a:gd name="connsiteY32" fmla="*/ 85392 h 969123"/>
                    <a:gd name="connsiteX33" fmla="*/ 155388 w 560000"/>
                    <a:gd name="connsiteY33" fmla="*/ 31582 h 969123"/>
                    <a:gd name="connsiteX34" fmla="*/ 286809 w 560000"/>
                    <a:gd name="connsiteY34" fmla="*/ 537 h 969123"/>
                    <a:gd name="connsiteX35" fmla="*/ 391326 w 560000"/>
                    <a:gd name="connsiteY35" fmla="*/ 1572 h 969123"/>
                    <a:gd name="connsiteX36" fmla="*/ 436857 w 560000"/>
                    <a:gd name="connsiteY36" fmla="*/ 1572 h 969123"/>
                    <a:gd name="connsiteX37" fmla="*/ 464797 w 560000"/>
                    <a:gd name="connsiteY37" fmla="*/ 1572 h 969123"/>
                    <a:gd name="connsiteX38" fmla="*/ 464797 w 560000"/>
                    <a:gd name="connsiteY38" fmla="*/ 57452 h 969123"/>
                    <a:gd name="connsiteX39" fmla="*/ 493772 w 560000"/>
                    <a:gd name="connsiteY39" fmla="*/ 58487 h 969123"/>
                    <a:gd name="connsiteX40" fmla="*/ 495842 w 560000"/>
                    <a:gd name="connsiteY40" fmla="*/ 58487 h 969123"/>
                    <a:gd name="connsiteX41" fmla="*/ 496877 w 560000"/>
                    <a:gd name="connsiteY41" fmla="*/ 34686 h 969123"/>
                    <a:gd name="connsiteX42" fmla="*/ 498946 w 560000"/>
                    <a:gd name="connsiteY42" fmla="*/ 6746 h 969123"/>
                    <a:gd name="connsiteX43" fmla="*/ 499981 w 560000"/>
                    <a:gd name="connsiteY43" fmla="*/ 3642 h 969123"/>
                    <a:gd name="connsiteX44" fmla="*/ 503086 w 560000"/>
                    <a:gd name="connsiteY44" fmla="*/ 2607 h 969123"/>
                    <a:gd name="connsiteX45" fmla="*/ 537234 w 560000"/>
                    <a:gd name="connsiteY45" fmla="*/ 537 h 969123"/>
                    <a:gd name="connsiteX46" fmla="*/ 554826 w 560000"/>
                    <a:gd name="connsiteY46" fmla="*/ 537 h 969123"/>
                    <a:gd name="connsiteX47" fmla="*/ 560000 w 560000"/>
                    <a:gd name="connsiteY47" fmla="*/ 537 h 969123"/>
                    <a:gd name="connsiteX48" fmla="*/ 560000 w 560000"/>
                    <a:gd name="connsiteY48" fmla="*/ 179560 h 969123"/>
                    <a:gd name="connsiteX49" fmla="*/ 11549 w 560000"/>
                    <a:gd name="connsiteY49" fmla="*/ 169212 h 969123"/>
                    <a:gd name="connsiteX50" fmla="*/ 549652 w 560000"/>
                    <a:gd name="connsiteY50" fmla="*/ 169212 h 969123"/>
                    <a:gd name="connsiteX51" fmla="*/ 549652 w 560000"/>
                    <a:gd name="connsiteY51" fmla="*/ 9851 h 969123"/>
                    <a:gd name="connsiteX52" fmla="*/ 537234 w 560000"/>
                    <a:gd name="connsiteY52" fmla="*/ 9851 h 969123"/>
                    <a:gd name="connsiteX53" fmla="*/ 508260 w 560000"/>
                    <a:gd name="connsiteY53" fmla="*/ 10885 h 969123"/>
                    <a:gd name="connsiteX54" fmla="*/ 507225 w 560000"/>
                    <a:gd name="connsiteY54" fmla="*/ 32617 h 969123"/>
                    <a:gd name="connsiteX55" fmla="*/ 505155 w 560000"/>
                    <a:gd name="connsiteY55" fmla="*/ 62626 h 969123"/>
                    <a:gd name="connsiteX56" fmla="*/ 504120 w 560000"/>
                    <a:gd name="connsiteY56" fmla="*/ 65731 h 969123"/>
                    <a:gd name="connsiteX57" fmla="*/ 494807 w 560000"/>
                    <a:gd name="connsiteY57" fmla="*/ 65731 h 969123"/>
                    <a:gd name="connsiteX58" fmla="*/ 459623 w 560000"/>
                    <a:gd name="connsiteY58" fmla="*/ 63661 h 969123"/>
                    <a:gd name="connsiteX59" fmla="*/ 455484 w 560000"/>
                    <a:gd name="connsiteY59" fmla="*/ 62626 h 969123"/>
                    <a:gd name="connsiteX60" fmla="*/ 455484 w 560000"/>
                    <a:gd name="connsiteY60" fmla="*/ 9851 h 969123"/>
                    <a:gd name="connsiteX61" fmla="*/ 437892 w 560000"/>
                    <a:gd name="connsiteY61" fmla="*/ 9851 h 969123"/>
                    <a:gd name="connsiteX62" fmla="*/ 392360 w 560000"/>
                    <a:gd name="connsiteY62" fmla="*/ 9851 h 969123"/>
                    <a:gd name="connsiteX63" fmla="*/ 286809 w 560000"/>
                    <a:gd name="connsiteY63" fmla="*/ 8816 h 969123"/>
                    <a:gd name="connsiteX64" fmla="*/ 160562 w 560000"/>
                    <a:gd name="connsiteY64" fmla="*/ 39860 h 969123"/>
                    <a:gd name="connsiteX65" fmla="*/ 55011 w 560000"/>
                    <a:gd name="connsiteY65" fmla="*/ 93671 h 969123"/>
                    <a:gd name="connsiteX66" fmla="*/ 11549 w 560000"/>
                    <a:gd name="connsiteY66" fmla="*/ 115402 h 969123"/>
                    <a:gd name="connsiteX67" fmla="*/ 11549 w 560000"/>
                    <a:gd name="connsiteY67" fmla="*/ 125750 h 969123"/>
                    <a:gd name="connsiteX68" fmla="*/ 11549 w 560000"/>
                    <a:gd name="connsiteY68" fmla="*/ 169212 h 96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560000" h="969123">
                      <a:moveTo>
                        <a:pt x="406848" y="969124"/>
                      </a:moveTo>
                      <a:lnTo>
                        <a:pt x="326132" y="883234"/>
                      </a:lnTo>
                      <a:lnTo>
                        <a:pt x="326132" y="326504"/>
                      </a:lnTo>
                      <a:lnTo>
                        <a:pt x="406848" y="326504"/>
                      </a:lnTo>
                      <a:lnTo>
                        <a:pt x="406848" y="969124"/>
                      </a:lnTo>
                      <a:close/>
                      <a:moveTo>
                        <a:pt x="336480" y="880130"/>
                      </a:moveTo>
                      <a:lnTo>
                        <a:pt x="396500" y="944288"/>
                      </a:lnTo>
                      <a:lnTo>
                        <a:pt x="396500" y="336852"/>
                      </a:lnTo>
                      <a:lnTo>
                        <a:pt x="336480" y="336852"/>
                      </a:lnTo>
                      <a:lnTo>
                        <a:pt x="336480" y="880130"/>
                      </a:lnTo>
                      <a:close/>
                      <a:moveTo>
                        <a:pt x="406848" y="294425"/>
                      </a:moveTo>
                      <a:lnTo>
                        <a:pt x="327167" y="294425"/>
                      </a:lnTo>
                      <a:lnTo>
                        <a:pt x="327167" y="289251"/>
                      </a:lnTo>
                      <a:cubicBezTo>
                        <a:pt x="325097" y="263380"/>
                        <a:pt x="326132" y="238545"/>
                        <a:pt x="327167" y="215779"/>
                      </a:cubicBezTo>
                      <a:lnTo>
                        <a:pt x="327167" y="210605"/>
                      </a:lnTo>
                      <a:lnTo>
                        <a:pt x="407883" y="210605"/>
                      </a:lnTo>
                      <a:lnTo>
                        <a:pt x="407883" y="223022"/>
                      </a:lnTo>
                      <a:cubicBezTo>
                        <a:pt x="408917" y="245788"/>
                        <a:pt x="409952" y="267519"/>
                        <a:pt x="406848" y="289251"/>
                      </a:cubicBezTo>
                      <a:lnTo>
                        <a:pt x="406848" y="294425"/>
                      </a:lnTo>
                      <a:close/>
                      <a:moveTo>
                        <a:pt x="336480" y="284077"/>
                      </a:moveTo>
                      <a:lnTo>
                        <a:pt x="397534" y="284077"/>
                      </a:lnTo>
                      <a:cubicBezTo>
                        <a:pt x="399604" y="264415"/>
                        <a:pt x="398569" y="244754"/>
                        <a:pt x="397534" y="224057"/>
                      </a:cubicBezTo>
                      <a:lnTo>
                        <a:pt x="397534" y="220953"/>
                      </a:lnTo>
                      <a:lnTo>
                        <a:pt x="336480" y="220953"/>
                      </a:lnTo>
                      <a:cubicBezTo>
                        <a:pt x="335446" y="240614"/>
                        <a:pt x="334411" y="262345"/>
                        <a:pt x="336480" y="284077"/>
                      </a:cubicBezTo>
                      <a:close/>
                      <a:moveTo>
                        <a:pt x="560000" y="179560"/>
                      </a:moveTo>
                      <a:lnTo>
                        <a:pt x="3270" y="179560"/>
                      </a:lnTo>
                      <a:lnTo>
                        <a:pt x="2235" y="175421"/>
                      </a:lnTo>
                      <a:cubicBezTo>
                        <a:pt x="-869" y="157829"/>
                        <a:pt x="166" y="142307"/>
                        <a:pt x="166" y="125750"/>
                      </a:cubicBezTo>
                      <a:cubicBezTo>
                        <a:pt x="166" y="121611"/>
                        <a:pt x="166" y="116437"/>
                        <a:pt x="166" y="112297"/>
                      </a:cubicBezTo>
                      <a:lnTo>
                        <a:pt x="166" y="109193"/>
                      </a:lnTo>
                      <a:lnTo>
                        <a:pt x="3270" y="108158"/>
                      </a:lnTo>
                      <a:cubicBezTo>
                        <a:pt x="18792" y="100914"/>
                        <a:pt x="34314" y="92636"/>
                        <a:pt x="49837" y="85392"/>
                      </a:cubicBezTo>
                      <a:cubicBezTo>
                        <a:pt x="85020" y="68835"/>
                        <a:pt x="121239" y="51243"/>
                        <a:pt x="155388" y="31582"/>
                      </a:cubicBezTo>
                      <a:cubicBezTo>
                        <a:pt x="198850" y="7781"/>
                        <a:pt x="240243" y="-2567"/>
                        <a:pt x="286809" y="537"/>
                      </a:cubicBezTo>
                      <a:cubicBezTo>
                        <a:pt x="321993" y="2607"/>
                        <a:pt x="357177" y="2607"/>
                        <a:pt x="391326" y="1572"/>
                      </a:cubicBezTo>
                      <a:cubicBezTo>
                        <a:pt x="406848" y="1572"/>
                        <a:pt x="422370" y="1572"/>
                        <a:pt x="436857" y="1572"/>
                      </a:cubicBezTo>
                      <a:lnTo>
                        <a:pt x="464797" y="1572"/>
                      </a:lnTo>
                      <a:lnTo>
                        <a:pt x="464797" y="57452"/>
                      </a:lnTo>
                      <a:cubicBezTo>
                        <a:pt x="475146" y="59522"/>
                        <a:pt x="483424" y="58487"/>
                        <a:pt x="493772" y="58487"/>
                      </a:cubicBezTo>
                      <a:lnTo>
                        <a:pt x="495842" y="58487"/>
                      </a:lnTo>
                      <a:cubicBezTo>
                        <a:pt x="497912" y="50208"/>
                        <a:pt x="496877" y="42965"/>
                        <a:pt x="496877" y="34686"/>
                      </a:cubicBezTo>
                      <a:cubicBezTo>
                        <a:pt x="496877" y="25373"/>
                        <a:pt x="496877" y="16060"/>
                        <a:pt x="498946" y="6746"/>
                      </a:cubicBezTo>
                      <a:lnTo>
                        <a:pt x="499981" y="3642"/>
                      </a:lnTo>
                      <a:lnTo>
                        <a:pt x="503086" y="2607"/>
                      </a:lnTo>
                      <a:cubicBezTo>
                        <a:pt x="514469" y="537"/>
                        <a:pt x="525852" y="537"/>
                        <a:pt x="537234" y="537"/>
                      </a:cubicBezTo>
                      <a:cubicBezTo>
                        <a:pt x="542408" y="537"/>
                        <a:pt x="548617" y="537"/>
                        <a:pt x="554826" y="537"/>
                      </a:cubicBezTo>
                      <a:lnTo>
                        <a:pt x="560000" y="537"/>
                      </a:lnTo>
                      <a:lnTo>
                        <a:pt x="560000" y="179560"/>
                      </a:lnTo>
                      <a:close/>
                      <a:moveTo>
                        <a:pt x="11549" y="169212"/>
                      </a:moveTo>
                      <a:lnTo>
                        <a:pt x="549652" y="169212"/>
                      </a:lnTo>
                      <a:lnTo>
                        <a:pt x="549652" y="9851"/>
                      </a:lnTo>
                      <a:cubicBezTo>
                        <a:pt x="545513" y="9851"/>
                        <a:pt x="541374" y="9851"/>
                        <a:pt x="537234" y="9851"/>
                      </a:cubicBezTo>
                      <a:cubicBezTo>
                        <a:pt x="526886" y="9851"/>
                        <a:pt x="517573" y="8816"/>
                        <a:pt x="508260" y="10885"/>
                      </a:cubicBezTo>
                      <a:cubicBezTo>
                        <a:pt x="507225" y="18129"/>
                        <a:pt x="507225" y="25373"/>
                        <a:pt x="507225" y="32617"/>
                      </a:cubicBezTo>
                      <a:cubicBezTo>
                        <a:pt x="507225" y="41930"/>
                        <a:pt x="507225" y="52278"/>
                        <a:pt x="505155" y="62626"/>
                      </a:cubicBezTo>
                      <a:lnTo>
                        <a:pt x="504120" y="65731"/>
                      </a:lnTo>
                      <a:lnTo>
                        <a:pt x="494807" y="65731"/>
                      </a:lnTo>
                      <a:cubicBezTo>
                        <a:pt x="483424" y="66765"/>
                        <a:pt x="473076" y="66765"/>
                        <a:pt x="459623" y="63661"/>
                      </a:cubicBezTo>
                      <a:lnTo>
                        <a:pt x="455484" y="62626"/>
                      </a:lnTo>
                      <a:lnTo>
                        <a:pt x="455484" y="9851"/>
                      </a:lnTo>
                      <a:lnTo>
                        <a:pt x="437892" y="9851"/>
                      </a:lnTo>
                      <a:cubicBezTo>
                        <a:pt x="422370" y="9851"/>
                        <a:pt x="406848" y="9851"/>
                        <a:pt x="392360" y="9851"/>
                      </a:cubicBezTo>
                      <a:cubicBezTo>
                        <a:pt x="358212" y="9851"/>
                        <a:pt x="321993" y="10885"/>
                        <a:pt x="286809" y="8816"/>
                      </a:cubicBezTo>
                      <a:cubicBezTo>
                        <a:pt x="241277" y="6746"/>
                        <a:pt x="201954" y="16060"/>
                        <a:pt x="160562" y="39860"/>
                      </a:cubicBezTo>
                      <a:cubicBezTo>
                        <a:pt x="126413" y="59522"/>
                        <a:pt x="90194" y="77114"/>
                        <a:pt x="55011" y="93671"/>
                      </a:cubicBezTo>
                      <a:cubicBezTo>
                        <a:pt x="40523" y="100914"/>
                        <a:pt x="26036" y="108158"/>
                        <a:pt x="11549" y="115402"/>
                      </a:cubicBezTo>
                      <a:cubicBezTo>
                        <a:pt x="11549" y="118506"/>
                        <a:pt x="11549" y="122645"/>
                        <a:pt x="11549" y="125750"/>
                      </a:cubicBezTo>
                      <a:cubicBezTo>
                        <a:pt x="10514" y="140237"/>
                        <a:pt x="9479" y="154725"/>
                        <a:pt x="11549" y="169212"/>
                      </a:cubicBezTo>
                      <a:close/>
                    </a:path>
                  </a:pathLst>
                </a:custGeom>
                <a:grpFill/>
                <a:ln w="6350" cap="flat">
                  <a:solidFill>
                    <a:schemeClr val="bg1"/>
                  </a:solid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3014739F-22BE-4257-9430-6DD89315C5E5}"/>
                    </a:ext>
                  </a:extLst>
                </p:cNvPr>
                <p:cNvSpPr/>
                <p:nvPr/>
              </p:nvSpPr>
              <p:spPr>
                <a:xfrm>
                  <a:off x="8687084" y="1794259"/>
                  <a:ext cx="891607" cy="318540"/>
                </a:xfrm>
                <a:custGeom>
                  <a:avLst/>
                  <a:gdLst>
                    <a:gd name="connsiteX0" fmla="*/ 144590 w 891607"/>
                    <a:gd name="connsiteY0" fmla="*/ 318540 h 318540"/>
                    <a:gd name="connsiteX1" fmla="*/ 15238 w 891607"/>
                    <a:gd name="connsiteY1" fmla="*/ 252312 h 318540"/>
                    <a:gd name="connsiteX2" fmla="*/ 14203 w 891607"/>
                    <a:gd name="connsiteY2" fmla="*/ 251277 h 318540"/>
                    <a:gd name="connsiteX3" fmla="*/ 12134 w 891607"/>
                    <a:gd name="connsiteY3" fmla="*/ 247138 h 318540"/>
                    <a:gd name="connsiteX4" fmla="*/ 3855 w 891607"/>
                    <a:gd name="connsiteY4" fmla="*/ 202641 h 318540"/>
                    <a:gd name="connsiteX5" fmla="*/ 45248 w 891607"/>
                    <a:gd name="connsiteY5" fmla="*/ 190223 h 318540"/>
                    <a:gd name="connsiteX6" fmla="*/ 107337 w 891607"/>
                    <a:gd name="connsiteY6" fmla="*/ 191258 h 318540"/>
                    <a:gd name="connsiteX7" fmla="*/ 132172 w 891607"/>
                    <a:gd name="connsiteY7" fmla="*/ 191258 h 318540"/>
                    <a:gd name="connsiteX8" fmla="*/ 132172 w 891607"/>
                    <a:gd name="connsiteY8" fmla="*/ 127100 h 318540"/>
                    <a:gd name="connsiteX9" fmla="*/ 108372 w 891607"/>
                    <a:gd name="connsiteY9" fmla="*/ 127100 h 318540"/>
                    <a:gd name="connsiteX10" fmla="*/ 38004 w 891607"/>
                    <a:gd name="connsiteY10" fmla="*/ 127100 h 318540"/>
                    <a:gd name="connsiteX11" fmla="*/ 34900 w 891607"/>
                    <a:gd name="connsiteY11" fmla="*/ 127100 h 318540"/>
                    <a:gd name="connsiteX12" fmla="*/ 2820 w 891607"/>
                    <a:gd name="connsiteY12" fmla="*/ 112612 h 318540"/>
                    <a:gd name="connsiteX13" fmla="*/ 10064 w 891607"/>
                    <a:gd name="connsiteY13" fmla="*/ 79498 h 318540"/>
                    <a:gd name="connsiteX14" fmla="*/ 11099 w 891607"/>
                    <a:gd name="connsiteY14" fmla="*/ 77428 h 318540"/>
                    <a:gd name="connsiteX15" fmla="*/ 166321 w 891607"/>
                    <a:gd name="connsiteY15" fmla="*/ 852 h 318540"/>
                    <a:gd name="connsiteX16" fmla="*/ 294638 w 891607"/>
                    <a:gd name="connsiteY16" fmla="*/ 92951 h 318540"/>
                    <a:gd name="connsiteX17" fmla="*/ 295673 w 891607"/>
                    <a:gd name="connsiteY17" fmla="*/ 95020 h 318540"/>
                    <a:gd name="connsiteX18" fmla="*/ 595769 w 891607"/>
                    <a:gd name="connsiteY18" fmla="*/ 95020 h 318540"/>
                    <a:gd name="connsiteX19" fmla="*/ 712703 w 891607"/>
                    <a:gd name="connsiteY19" fmla="*/ 2922 h 318540"/>
                    <a:gd name="connsiteX20" fmla="*/ 887587 w 891607"/>
                    <a:gd name="connsiteY20" fmla="*/ 87777 h 318540"/>
                    <a:gd name="connsiteX21" fmla="*/ 888622 w 891607"/>
                    <a:gd name="connsiteY21" fmla="*/ 114682 h 318540"/>
                    <a:gd name="connsiteX22" fmla="*/ 862752 w 891607"/>
                    <a:gd name="connsiteY22" fmla="*/ 127100 h 318540"/>
                    <a:gd name="connsiteX23" fmla="*/ 774792 w 891607"/>
                    <a:gd name="connsiteY23" fmla="*/ 127100 h 318540"/>
                    <a:gd name="connsiteX24" fmla="*/ 741678 w 891607"/>
                    <a:gd name="connsiteY24" fmla="*/ 127100 h 318540"/>
                    <a:gd name="connsiteX25" fmla="*/ 741678 w 891607"/>
                    <a:gd name="connsiteY25" fmla="*/ 191258 h 318540"/>
                    <a:gd name="connsiteX26" fmla="*/ 837916 w 891607"/>
                    <a:gd name="connsiteY26" fmla="*/ 191258 h 318540"/>
                    <a:gd name="connsiteX27" fmla="*/ 863786 w 891607"/>
                    <a:gd name="connsiteY27" fmla="*/ 191258 h 318540"/>
                    <a:gd name="connsiteX28" fmla="*/ 887587 w 891607"/>
                    <a:gd name="connsiteY28" fmla="*/ 202641 h 318540"/>
                    <a:gd name="connsiteX29" fmla="*/ 887587 w 891607"/>
                    <a:gd name="connsiteY29" fmla="*/ 229546 h 318540"/>
                    <a:gd name="connsiteX30" fmla="*/ 760305 w 891607"/>
                    <a:gd name="connsiteY30" fmla="*/ 317505 h 318540"/>
                    <a:gd name="connsiteX31" fmla="*/ 595769 w 891607"/>
                    <a:gd name="connsiteY31" fmla="*/ 223337 h 318540"/>
                    <a:gd name="connsiteX32" fmla="*/ 295673 w 891607"/>
                    <a:gd name="connsiteY32" fmla="*/ 223337 h 318540"/>
                    <a:gd name="connsiteX33" fmla="*/ 223236 w 891607"/>
                    <a:gd name="connsiteY33" fmla="*/ 299914 h 318540"/>
                    <a:gd name="connsiteX34" fmla="*/ 144590 w 891607"/>
                    <a:gd name="connsiteY34" fmla="*/ 318540 h 318540"/>
                    <a:gd name="connsiteX35" fmla="*/ 36969 w 891607"/>
                    <a:gd name="connsiteY35" fmla="*/ 200571 h 318540"/>
                    <a:gd name="connsiteX36" fmla="*/ 12134 w 891607"/>
                    <a:gd name="connsiteY36" fmla="*/ 207815 h 318540"/>
                    <a:gd name="connsiteX37" fmla="*/ 20412 w 891607"/>
                    <a:gd name="connsiteY37" fmla="*/ 241964 h 318540"/>
                    <a:gd name="connsiteX38" fmla="*/ 22482 w 891607"/>
                    <a:gd name="connsiteY38" fmla="*/ 245068 h 318540"/>
                    <a:gd name="connsiteX39" fmla="*/ 23517 w 891607"/>
                    <a:gd name="connsiteY39" fmla="*/ 246103 h 318540"/>
                    <a:gd name="connsiteX40" fmla="*/ 218062 w 891607"/>
                    <a:gd name="connsiteY40" fmla="*/ 289565 h 318540"/>
                    <a:gd name="connsiteX41" fmla="*/ 287394 w 891607"/>
                    <a:gd name="connsiteY41" fmla="*/ 215059 h 318540"/>
                    <a:gd name="connsiteX42" fmla="*/ 288429 w 891607"/>
                    <a:gd name="connsiteY42" fmla="*/ 211954 h 318540"/>
                    <a:gd name="connsiteX43" fmla="*/ 600943 w 891607"/>
                    <a:gd name="connsiteY43" fmla="*/ 211954 h 318540"/>
                    <a:gd name="connsiteX44" fmla="*/ 601978 w 891607"/>
                    <a:gd name="connsiteY44" fmla="*/ 215059 h 318540"/>
                    <a:gd name="connsiteX45" fmla="*/ 758235 w 891607"/>
                    <a:gd name="connsiteY45" fmla="*/ 306123 h 318540"/>
                    <a:gd name="connsiteX46" fmla="*/ 877239 w 891607"/>
                    <a:gd name="connsiteY46" fmla="*/ 224372 h 318540"/>
                    <a:gd name="connsiteX47" fmla="*/ 878274 w 891607"/>
                    <a:gd name="connsiteY47" fmla="*/ 207815 h 318540"/>
                    <a:gd name="connsiteX48" fmla="*/ 862752 w 891607"/>
                    <a:gd name="connsiteY48" fmla="*/ 200571 h 318540"/>
                    <a:gd name="connsiteX49" fmla="*/ 836881 w 891607"/>
                    <a:gd name="connsiteY49" fmla="*/ 200571 h 318540"/>
                    <a:gd name="connsiteX50" fmla="*/ 730295 w 891607"/>
                    <a:gd name="connsiteY50" fmla="*/ 200571 h 318540"/>
                    <a:gd name="connsiteX51" fmla="*/ 730295 w 891607"/>
                    <a:gd name="connsiteY51" fmla="*/ 115717 h 318540"/>
                    <a:gd name="connsiteX52" fmla="*/ 773758 w 891607"/>
                    <a:gd name="connsiteY52" fmla="*/ 115717 h 318540"/>
                    <a:gd name="connsiteX53" fmla="*/ 861717 w 891607"/>
                    <a:gd name="connsiteY53" fmla="*/ 115717 h 318540"/>
                    <a:gd name="connsiteX54" fmla="*/ 878274 w 891607"/>
                    <a:gd name="connsiteY54" fmla="*/ 108473 h 318540"/>
                    <a:gd name="connsiteX55" fmla="*/ 877239 w 891607"/>
                    <a:gd name="connsiteY55" fmla="*/ 90881 h 318540"/>
                    <a:gd name="connsiteX56" fmla="*/ 713738 w 891607"/>
                    <a:gd name="connsiteY56" fmla="*/ 12235 h 318540"/>
                    <a:gd name="connsiteX57" fmla="*/ 603013 w 891607"/>
                    <a:gd name="connsiteY57" fmla="*/ 101229 h 318540"/>
                    <a:gd name="connsiteX58" fmla="*/ 601978 w 891607"/>
                    <a:gd name="connsiteY58" fmla="*/ 104334 h 318540"/>
                    <a:gd name="connsiteX59" fmla="*/ 290499 w 891607"/>
                    <a:gd name="connsiteY59" fmla="*/ 104334 h 318540"/>
                    <a:gd name="connsiteX60" fmla="*/ 287394 w 891607"/>
                    <a:gd name="connsiteY60" fmla="*/ 100194 h 318540"/>
                    <a:gd name="connsiteX61" fmla="*/ 284290 w 891607"/>
                    <a:gd name="connsiteY61" fmla="*/ 96055 h 318540"/>
                    <a:gd name="connsiteX62" fmla="*/ 164252 w 891607"/>
                    <a:gd name="connsiteY62" fmla="*/ 10166 h 318540"/>
                    <a:gd name="connsiteX63" fmla="*/ 18343 w 891607"/>
                    <a:gd name="connsiteY63" fmla="*/ 82603 h 318540"/>
                    <a:gd name="connsiteX64" fmla="*/ 17308 w 891607"/>
                    <a:gd name="connsiteY64" fmla="*/ 84672 h 318540"/>
                    <a:gd name="connsiteX65" fmla="*/ 11099 w 891607"/>
                    <a:gd name="connsiteY65" fmla="*/ 107438 h 318540"/>
                    <a:gd name="connsiteX66" fmla="*/ 33865 w 891607"/>
                    <a:gd name="connsiteY66" fmla="*/ 116751 h 318540"/>
                    <a:gd name="connsiteX67" fmla="*/ 36969 w 891607"/>
                    <a:gd name="connsiteY67" fmla="*/ 116751 h 318540"/>
                    <a:gd name="connsiteX68" fmla="*/ 107337 w 891607"/>
                    <a:gd name="connsiteY68" fmla="*/ 116751 h 318540"/>
                    <a:gd name="connsiteX69" fmla="*/ 141486 w 891607"/>
                    <a:gd name="connsiteY69" fmla="*/ 116751 h 318540"/>
                    <a:gd name="connsiteX70" fmla="*/ 141486 w 891607"/>
                    <a:gd name="connsiteY70" fmla="*/ 201606 h 318540"/>
                    <a:gd name="connsiteX71" fmla="*/ 136312 w 891607"/>
                    <a:gd name="connsiteY71" fmla="*/ 201606 h 318540"/>
                    <a:gd name="connsiteX72" fmla="*/ 106302 w 891607"/>
                    <a:gd name="connsiteY72" fmla="*/ 201606 h 318540"/>
                    <a:gd name="connsiteX73" fmla="*/ 44213 w 891607"/>
                    <a:gd name="connsiteY73" fmla="*/ 200571 h 318540"/>
                    <a:gd name="connsiteX74" fmla="*/ 36969 w 891607"/>
                    <a:gd name="connsiteY74" fmla="*/ 200571 h 318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891607" h="318540">
                      <a:moveTo>
                        <a:pt x="144590" y="318540"/>
                      </a:moveTo>
                      <a:cubicBezTo>
                        <a:pt x="92849" y="318540"/>
                        <a:pt x="42143" y="294740"/>
                        <a:pt x="15238" y="252312"/>
                      </a:cubicBezTo>
                      <a:lnTo>
                        <a:pt x="14203" y="251277"/>
                      </a:lnTo>
                      <a:cubicBezTo>
                        <a:pt x="13169" y="250242"/>
                        <a:pt x="12134" y="249208"/>
                        <a:pt x="12134" y="247138"/>
                      </a:cubicBezTo>
                      <a:cubicBezTo>
                        <a:pt x="751" y="226442"/>
                        <a:pt x="-2354" y="211954"/>
                        <a:pt x="3855" y="202641"/>
                      </a:cubicBezTo>
                      <a:cubicBezTo>
                        <a:pt x="10064" y="193328"/>
                        <a:pt x="23517" y="189188"/>
                        <a:pt x="45248" y="190223"/>
                      </a:cubicBezTo>
                      <a:cubicBezTo>
                        <a:pt x="65944" y="191258"/>
                        <a:pt x="85606" y="191258"/>
                        <a:pt x="107337" y="191258"/>
                      </a:cubicBezTo>
                      <a:cubicBezTo>
                        <a:pt x="115615" y="191258"/>
                        <a:pt x="123894" y="191258"/>
                        <a:pt x="132172" y="191258"/>
                      </a:cubicBezTo>
                      <a:lnTo>
                        <a:pt x="132172" y="127100"/>
                      </a:lnTo>
                      <a:lnTo>
                        <a:pt x="108372" y="127100"/>
                      </a:lnTo>
                      <a:cubicBezTo>
                        <a:pt x="84571" y="127100"/>
                        <a:pt x="60770" y="127100"/>
                        <a:pt x="38004" y="127100"/>
                      </a:cubicBezTo>
                      <a:lnTo>
                        <a:pt x="34900" y="127100"/>
                      </a:lnTo>
                      <a:cubicBezTo>
                        <a:pt x="23517" y="127100"/>
                        <a:pt x="10064" y="127100"/>
                        <a:pt x="2820" y="112612"/>
                      </a:cubicBezTo>
                      <a:cubicBezTo>
                        <a:pt x="-4423" y="99160"/>
                        <a:pt x="3855" y="87777"/>
                        <a:pt x="10064" y="79498"/>
                      </a:cubicBezTo>
                      <a:lnTo>
                        <a:pt x="11099" y="77428"/>
                      </a:lnTo>
                      <a:cubicBezTo>
                        <a:pt x="50422" y="22583"/>
                        <a:pt x="107337" y="-5357"/>
                        <a:pt x="166321" y="852"/>
                      </a:cubicBezTo>
                      <a:cubicBezTo>
                        <a:pt x="222201" y="7061"/>
                        <a:pt x="272907" y="43280"/>
                        <a:pt x="294638" y="92951"/>
                      </a:cubicBezTo>
                      <a:cubicBezTo>
                        <a:pt x="294638" y="93986"/>
                        <a:pt x="295673" y="93986"/>
                        <a:pt x="295673" y="95020"/>
                      </a:cubicBezTo>
                      <a:lnTo>
                        <a:pt x="595769" y="95020"/>
                      </a:lnTo>
                      <a:cubicBezTo>
                        <a:pt x="619570" y="45349"/>
                        <a:pt x="658893" y="14305"/>
                        <a:pt x="712703" y="2922"/>
                      </a:cubicBezTo>
                      <a:cubicBezTo>
                        <a:pt x="777897" y="-10531"/>
                        <a:pt x="858612" y="27757"/>
                        <a:pt x="887587" y="87777"/>
                      </a:cubicBezTo>
                      <a:cubicBezTo>
                        <a:pt x="892761" y="98125"/>
                        <a:pt x="892761" y="107438"/>
                        <a:pt x="888622" y="114682"/>
                      </a:cubicBezTo>
                      <a:cubicBezTo>
                        <a:pt x="883448" y="121925"/>
                        <a:pt x="875169" y="126065"/>
                        <a:pt x="862752" y="127100"/>
                      </a:cubicBezTo>
                      <a:cubicBezTo>
                        <a:pt x="833777" y="127100"/>
                        <a:pt x="804802" y="127100"/>
                        <a:pt x="774792" y="127100"/>
                      </a:cubicBezTo>
                      <a:lnTo>
                        <a:pt x="741678" y="127100"/>
                      </a:lnTo>
                      <a:lnTo>
                        <a:pt x="741678" y="191258"/>
                      </a:lnTo>
                      <a:lnTo>
                        <a:pt x="837916" y="191258"/>
                      </a:lnTo>
                      <a:cubicBezTo>
                        <a:pt x="846195" y="191258"/>
                        <a:pt x="855508" y="191258"/>
                        <a:pt x="863786" y="191258"/>
                      </a:cubicBezTo>
                      <a:cubicBezTo>
                        <a:pt x="878274" y="192293"/>
                        <a:pt x="884483" y="198502"/>
                        <a:pt x="887587" y="202641"/>
                      </a:cubicBezTo>
                      <a:cubicBezTo>
                        <a:pt x="890692" y="207815"/>
                        <a:pt x="893796" y="216094"/>
                        <a:pt x="887587" y="229546"/>
                      </a:cubicBezTo>
                      <a:cubicBezTo>
                        <a:pt x="864821" y="283357"/>
                        <a:pt x="821359" y="313366"/>
                        <a:pt x="760305" y="317505"/>
                      </a:cubicBezTo>
                      <a:cubicBezTo>
                        <a:pt x="685798" y="322680"/>
                        <a:pt x="629918" y="290600"/>
                        <a:pt x="595769" y="223337"/>
                      </a:cubicBezTo>
                      <a:lnTo>
                        <a:pt x="295673" y="223337"/>
                      </a:lnTo>
                      <a:cubicBezTo>
                        <a:pt x="279116" y="257486"/>
                        <a:pt x="254280" y="283357"/>
                        <a:pt x="223236" y="299914"/>
                      </a:cubicBezTo>
                      <a:cubicBezTo>
                        <a:pt x="198400" y="312331"/>
                        <a:pt x="171495" y="318540"/>
                        <a:pt x="144590" y="318540"/>
                      </a:cubicBezTo>
                      <a:close/>
                      <a:moveTo>
                        <a:pt x="36969" y="200571"/>
                      </a:moveTo>
                      <a:cubicBezTo>
                        <a:pt x="23517" y="200571"/>
                        <a:pt x="15238" y="203676"/>
                        <a:pt x="12134" y="207815"/>
                      </a:cubicBezTo>
                      <a:cubicBezTo>
                        <a:pt x="7994" y="214024"/>
                        <a:pt x="11099" y="226442"/>
                        <a:pt x="20412" y="241964"/>
                      </a:cubicBezTo>
                      <a:cubicBezTo>
                        <a:pt x="21447" y="242999"/>
                        <a:pt x="21447" y="244034"/>
                        <a:pt x="22482" y="245068"/>
                      </a:cubicBezTo>
                      <a:lnTo>
                        <a:pt x="23517" y="246103"/>
                      </a:lnTo>
                      <a:cubicBezTo>
                        <a:pt x="60770" y="305088"/>
                        <a:pt x="149764" y="324749"/>
                        <a:pt x="218062" y="289565"/>
                      </a:cubicBezTo>
                      <a:cubicBezTo>
                        <a:pt x="248072" y="274043"/>
                        <a:pt x="271872" y="248173"/>
                        <a:pt x="287394" y="215059"/>
                      </a:cubicBezTo>
                      <a:lnTo>
                        <a:pt x="288429" y="211954"/>
                      </a:lnTo>
                      <a:lnTo>
                        <a:pt x="600943" y="211954"/>
                      </a:lnTo>
                      <a:lnTo>
                        <a:pt x="601978" y="215059"/>
                      </a:lnTo>
                      <a:cubicBezTo>
                        <a:pt x="635092" y="281287"/>
                        <a:pt x="686833" y="311297"/>
                        <a:pt x="758235" y="306123"/>
                      </a:cubicBezTo>
                      <a:cubicBezTo>
                        <a:pt x="816185" y="301983"/>
                        <a:pt x="855508" y="275078"/>
                        <a:pt x="877239" y="224372"/>
                      </a:cubicBezTo>
                      <a:cubicBezTo>
                        <a:pt x="879309" y="219198"/>
                        <a:pt x="881378" y="212989"/>
                        <a:pt x="878274" y="207815"/>
                      </a:cubicBezTo>
                      <a:cubicBezTo>
                        <a:pt x="875169" y="203676"/>
                        <a:pt x="869995" y="201606"/>
                        <a:pt x="862752" y="200571"/>
                      </a:cubicBezTo>
                      <a:cubicBezTo>
                        <a:pt x="854473" y="200571"/>
                        <a:pt x="845160" y="200571"/>
                        <a:pt x="836881" y="200571"/>
                      </a:cubicBezTo>
                      <a:lnTo>
                        <a:pt x="730295" y="200571"/>
                      </a:lnTo>
                      <a:lnTo>
                        <a:pt x="730295" y="115717"/>
                      </a:lnTo>
                      <a:lnTo>
                        <a:pt x="773758" y="115717"/>
                      </a:lnTo>
                      <a:cubicBezTo>
                        <a:pt x="803767" y="115717"/>
                        <a:pt x="832742" y="115717"/>
                        <a:pt x="861717" y="115717"/>
                      </a:cubicBezTo>
                      <a:cubicBezTo>
                        <a:pt x="869995" y="115717"/>
                        <a:pt x="876204" y="112612"/>
                        <a:pt x="878274" y="108473"/>
                      </a:cubicBezTo>
                      <a:cubicBezTo>
                        <a:pt x="881378" y="104334"/>
                        <a:pt x="880343" y="98125"/>
                        <a:pt x="877239" y="90881"/>
                      </a:cubicBezTo>
                      <a:cubicBezTo>
                        <a:pt x="849299" y="35001"/>
                        <a:pt x="774792" y="-1217"/>
                        <a:pt x="713738" y="12235"/>
                      </a:cubicBezTo>
                      <a:cubicBezTo>
                        <a:pt x="661997" y="22583"/>
                        <a:pt x="625779" y="52593"/>
                        <a:pt x="603013" y="101229"/>
                      </a:cubicBezTo>
                      <a:lnTo>
                        <a:pt x="601978" y="104334"/>
                      </a:lnTo>
                      <a:lnTo>
                        <a:pt x="290499" y="104334"/>
                      </a:lnTo>
                      <a:lnTo>
                        <a:pt x="287394" y="100194"/>
                      </a:lnTo>
                      <a:cubicBezTo>
                        <a:pt x="286360" y="99160"/>
                        <a:pt x="285325" y="97090"/>
                        <a:pt x="284290" y="96055"/>
                      </a:cubicBezTo>
                      <a:cubicBezTo>
                        <a:pt x="263594" y="49488"/>
                        <a:pt x="217027" y="15340"/>
                        <a:pt x="164252" y="10166"/>
                      </a:cubicBezTo>
                      <a:cubicBezTo>
                        <a:pt x="108372" y="3957"/>
                        <a:pt x="55596" y="30862"/>
                        <a:pt x="18343" y="82603"/>
                      </a:cubicBezTo>
                      <a:lnTo>
                        <a:pt x="17308" y="84672"/>
                      </a:lnTo>
                      <a:cubicBezTo>
                        <a:pt x="11099" y="92951"/>
                        <a:pt x="6960" y="99160"/>
                        <a:pt x="11099" y="107438"/>
                      </a:cubicBezTo>
                      <a:cubicBezTo>
                        <a:pt x="15238" y="115717"/>
                        <a:pt x="22482" y="116751"/>
                        <a:pt x="33865" y="116751"/>
                      </a:cubicBezTo>
                      <a:lnTo>
                        <a:pt x="36969" y="116751"/>
                      </a:lnTo>
                      <a:cubicBezTo>
                        <a:pt x="60770" y="116751"/>
                        <a:pt x="83536" y="116751"/>
                        <a:pt x="107337" y="116751"/>
                      </a:cubicBezTo>
                      <a:lnTo>
                        <a:pt x="141486" y="116751"/>
                      </a:lnTo>
                      <a:lnTo>
                        <a:pt x="141486" y="201606"/>
                      </a:lnTo>
                      <a:lnTo>
                        <a:pt x="136312" y="201606"/>
                      </a:lnTo>
                      <a:cubicBezTo>
                        <a:pt x="125963" y="201606"/>
                        <a:pt x="116650" y="201606"/>
                        <a:pt x="106302" y="201606"/>
                      </a:cubicBezTo>
                      <a:cubicBezTo>
                        <a:pt x="84571" y="201606"/>
                        <a:pt x="63874" y="202641"/>
                        <a:pt x="44213" y="200571"/>
                      </a:cubicBezTo>
                      <a:cubicBezTo>
                        <a:pt x="42143" y="200571"/>
                        <a:pt x="39039" y="200571"/>
                        <a:pt x="36969" y="200571"/>
                      </a:cubicBezTo>
                      <a:close/>
                    </a:path>
                  </a:pathLst>
                </a:custGeom>
                <a:grpFill/>
                <a:ln w="9525" cap="flat">
                  <a:solidFill>
                    <a:schemeClr val="bg1"/>
                  </a:solid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62CF7D06-8C64-46D4-A45F-63C5C9D43DA8}"/>
                    </a:ext>
                  </a:extLst>
                </p:cNvPr>
                <p:cNvSpPr/>
                <p:nvPr/>
              </p:nvSpPr>
              <p:spPr>
                <a:xfrm>
                  <a:off x="9513053" y="1588666"/>
                  <a:ext cx="42616" cy="40875"/>
                </a:xfrm>
                <a:custGeom>
                  <a:avLst/>
                  <a:gdLst>
                    <a:gd name="connsiteX0" fmla="*/ 2633 w 42616"/>
                    <a:gd name="connsiteY0" fmla="*/ 1552 h 40875"/>
                    <a:gd name="connsiteX1" fmla="*/ 38852 w 42616"/>
                    <a:gd name="connsiteY1" fmla="*/ 1552 h 40875"/>
                    <a:gd name="connsiteX2" fmla="*/ 40921 w 42616"/>
                    <a:gd name="connsiteY2" fmla="*/ 38806 h 40875"/>
                    <a:gd name="connsiteX3" fmla="*/ 3668 w 42616"/>
                    <a:gd name="connsiteY3" fmla="*/ 40875 h 40875"/>
                    <a:gd name="connsiteX4" fmla="*/ 2633 w 42616"/>
                    <a:gd name="connsiteY4" fmla="*/ 1552 h 4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16" h="40875">
                      <a:moveTo>
                        <a:pt x="2633" y="1552"/>
                      </a:moveTo>
                      <a:cubicBezTo>
                        <a:pt x="16086" y="-517"/>
                        <a:pt x="27469" y="-517"/>
                        <a:pt x="38852" y="1552"/>
                      </a:cubicBezTo>
                      <a:cubicBezTo>
                        <a:pt x="45061" y="13970"/>
                        <a:pt x="41956" y="25353"/>
                        <a:pt x="40921" y="38806"/>
                      </a:cubicBezTo>
                      <a:cubicBezTo>
                        <a:pt x="27469" y="41910"/>
                        <a:pt x="16086" y="39840"/>
                        <a:pt x="3668" y="40875"/>
                      </a:cubicBezTo>
                      <a:cubicBezTo>
                        <a:pt x="-2541" y="26388"/>
                        <a:pt x="564" y="15005"/>
                        <a:pt x="2633" y="1552"/>
                      </a:cubicBezTo>
                      <a:close/>
                    </a:path>
                  </a:pathLst>
                </a:custGeom>
                <a:grpFill/>
                <a:ln w="9525" cap="flat">
                  <a:solidFill>
                    <a:schemeClr val="bg1"/>
                  </a:solid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5196AF37-5A4E-4ACD-9CD5-C1218087BDAD}"/>
                    </a:ext>
                  </a:extLst>
                </p:cNvPr>
                <p:cNvSpPr/>
                <p:nvPr/>
              </p:nvSpPr>
              <p:spPr>
                <a:xfrm>
                  <a:off x="10316226" y="2392200"/>
                  <a:ext cx="42206" cy="39840"/>
                </a:xfrm>
                <a:custGeom>
                  <a:avLst/>
                  <a:gdLst>
                    <a:gd name="connsiteX0" fmla="*/ 2476 w 42206"/>
                    <a:gd name="connsiteY0" fmla="*/ 38288 h 39840"/>
                    <a:gd name="connsiteX1" fmla="*/ 1442 w 42206"/>
                    <a:gd name="connsiteY1" fmla="*/ 2070 h 39840"/>
                    <a:gd name="connsiteX2" fmla="*/ 39730 w 42206"/>
                    <a:gd name="connsiteY2" fmla="*/ 1035 h 39840"/>
                    <a:gd name="connsiteX3" fmla="*/ 40764 w 42206"/>
                    <a:gd name="connsiteY3" fmla="*/ 38288 h 39840"/>
                    <a:gd name="connsiteX4" fmla="*/ 2476 w 42206"/>
                    <a:gd name="connsiteY4" fmla="*/ 38288 h 398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06" h="39840">
                      <a:moveTo>
                        <a:pt x="2476" y="38288"/>
                      </a:moveTo>
                      <a:cubicBezTo>
                        <a:pt x="-1663" y="25870"/>
                        <a:pt x="407" y="14487"/>
                        <a:pt x="1442" y="2070"/>
                      </a:cubicBezTo>
                      <a:cubicBezTo>
                        <a:pt x="14894" y="-1035"/>
                        <a:pt x="27312" y="0"/>
                        <a:pt x="39730" y="1035"/>
                      </a:cubicBezTo>
                      <a:cubicBezTo>
                        <a:pt x="42834" y="13453"/>
                        <a:pt x="42834" y="25870"/>
                        <a:pt x="40764" y="38288"/>
                      </a:cubicBezTo>
                      <a:cubicBezTo>
                        <a:pt x="27312" y="40358"/>
                        <a:pt x="14894" y="40358"/>
                        <a:pt x="2476" y="38288"/>
                      </a:cubicBezTo>
                      <a:close/>
                    </a:path>
                  </a:pathLst>
                </a:custGeom>
                <a:grpFill/>
                <a:ln w="9525" cap="flat">
                  <a:solidFill>
                    <a:schemeClr val="bg1"/>
                  </a:solid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4221A167-6535-4F80-AF76-ACE4A2E75D5A}"/>
                    </a:ext>
                  </a:extLst>
                </p:cNvPr>
                <p:cNvSpPr/>
                <p:nvPr/>
              </p:nvSpPr>
              <p:spPr>
                <a:xfrm>
                  <a:off x="8709824" y="2391275"/>
                  <a:ext cx="41541" cy="40137"/>
                </a:xfrm>
                <a:custGeom>
                  <a:avLst/>
                  <a:gdLst>
                    <a:gd name="connsiteX0" fmla="*/ 1811 w 41541"/>
                    <a:gd name="connsiteY0" fmla="*/ 1959 h 40137"/>
                    <a:gd name="connsiteX1" fmla="*/ 39064 w 41541"/>
                    <a:gd name="connsiteY1" fmla="*/ 1959 h 40137"/>
                    <a:gd name="connsiteX2" fmla="*/ 40099 w 41541"/>
                    <a:gd name="connsiteY2" fmla="*/ 38178 h 40137"/>
                    <a:gd name="connsiteX3" fmla="*/ 2846 w 41541"/>
                    <a:gd name="connsiteY3" fmla="*/ 38178 h 40137"/>
                    <a:gd name="connsiteX4" fmla="*/ 1811 w 41541"/>
                    <a:gd name="connsiteY4" fmla="*/ 1959 h 40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541" h="40137">
                      <a:moveTo>
                        <a:pt x="1811" y="1959"/>
                      </a:moveTo>
                      <a:cubicBezTo>
                        <a:pt x="15264" y="-110"/>
                        <a:pt x="27681" y="-1145"/>
                        <a:pt x="39064" y="1959"/>
                      </a:cubicBezTo>
                      <a:cubicBezTo>
                        <a:pt x="42169" y="13342"/>
                        <a:pt x="42169" y="25760"/>
                        <a:pt x="40099" y="38178"/>
                      </a:cubicBezTo>
                      <a:cubicBezTo>
                        <a:pt x="27681" y="41282"/>
                        <a:pt x="15264" y="40247"/>
                        <a:pt x="2846" y="38178"/>
                      </a:cubicBezTo>
                      <a:cubicBezTo>
                        <a:pt x="-1294" y="26795"/>
                        <a:pt x="-259" y="15412"/>
                        <a:pt x="1811" y="1959"/>
                      </a:cubicBezTo>
                      <a:close/>
                    </a:path>
                  </a:pathLst>
                </a:custGeom>
                <a:grpFill/>
                <a:ln w="9525" cap="flat">
                  <a:solidFill>
                    <a:schemeClr val="bg1"/>
                  </a:solid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4688C38B-5AF6-4110-84C0-AF573332326F}"/>
                    </a:ext>
                  </a:extLst>
                </p:cNvPr>
                <p:cNvSpPr/>
                <p:nvPr/>
              </p:nvSpPr>
              <p:spPr>
                <a:xfrm>
                  <a:off x="9398752" y="1594358"/>
                  <a:ext cx="41742" cy="44497"/>
                </a:xfrm>
                <a:custGeom>
                  <a:avLst/>
                  <a:gdLst>
                    <a:gd name="connsiteX0" fmla="*/ 0 w 41742"/>
                    <a:gd name="connsiteY0" fmla="*/ 7244 h 44497"/>
                    <a:gd name="connsiteX1" fmla="*/ 35184 w 41742"/>
                    <a:gd name="connsiteY1" fmla="*/ 0 h 44497"/>
                    <a:gd name="connsiteX2" fmla="*/ 41393 w 41742"/>
                    <a:gd name="connsiteY2" fmla="*/ 37253 h 44497"/>
                    <a:gd name="connsiteX3" fmla="*/ 6209 w 41742"/>
                    <a:gd name="connsiteY3" fmla="*/ 44497 h 44497"/>
                    <a:gd name="connsiteX4" fmla="*/ 0 w 41742"/>
                    <a:gd name="connsiteY4" fmla="*/ 7244 h 44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742" h="44497">
                      <a:moveTo>
                        <a:pt x="0" y="7244"/>
                      </a:moveTo>
                      <a:cubicBezTo>
                        <a:pt x="12418" y="1035"/>
                        <a:pt x="23801" y="3104"/>
                        <a:pt x="35184" y="0"/>
                      </a:cubicBezTo>
                      <a:cubicBezTo>
                        <a:pt x="41393" y="12418"/>
                        <a:pt x="42427" y="23801"/>
                        <a:pt x="41393" y="37253"/>
                      </a:cubicBezTo>
                      <a:cubicBezTo>
                        <a:pt x="30010" y="43462"/>
                        <a:pt x="18627" y="42427"/>
                        <a:pt x="6209" y="44497"/>
                      </a:cubicBezTo>
                      <a:cubicBezTo>
                        <a:pt x="1035" y="32079"/>
                        <a:pt x="0" y="20696"/>
                        <a:pt x="0" y="7244"/>
                      </a:cubicBezTo>
                      <a:close/>
                    </a:path>
                  </a:pathLst>
                </a:custGeom>
                <a:grpFill/>
                <a:ln w="9525" cap="flat">
                  <a:solidFill>
                    <a:schemeClr val="bg1"/>
                  </a:solid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95640481-C008-428B-ACD3-ABF386E92DAA}"/>
                    </a:ext>
                  </a:extLst>
                </p:cNvPr>
                <p:cNvSpPr/>
                <p:nvPr/>
              </p:nvSpPr>
              <p:spPr>
                <a:xfrm>
                  <a:off x="9283888" y="1617124"/>
                  <a:ext cx="47601" cy="47601"/>
                </a:xfrm>
                <a:custGeom>
                  <a:avLst/>
                  <a:gdLst>
                    <a:gd name="connsiteX0" fmla="*/ 12418 w 47601"/>
                    <a:gd name="connsiteY0" fmla="*/ 47601 h 47601"/>
                    <a:gd name="connsiteX1" fmla="*/ 0 w 47601"/>
                    <a:gd name="connsiteY1" fmla="*/ 12418 h 47601"/>
                    <a:gd name="connsiteX2" fmla="*/ 37253 w 47601"/>
                    <a:gd name="connsiteY2" fmla="*/ 0 h 47601"/>
                    <a:gd name="connsiteX3" fmla="*/ 47601 w 47601"/>
                    <a:gd name="connsiteY3" fmla="*/ 36219 h 47601"/>
                    <a:gd name="connsiteX4" fmla="*/ 12418 w 47601"/>
                    <a:gd name="connsiteY4" fmla="*/ 47601 h 4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01" h="47601">
                      <a:moveTo>
                        <a:pt x="12418" y="47601"/>
                      </a:moveTo>
                      <a:cubicBezTo>
                        <a:pt x="5174" y="36219"/>
                        <a:pt x="4139" y="23801"/>
                        <a:pt x="0" y="12418"/>
                      </a:cubicBezTo>
                      <a:cubicBezTo>
                        <a:pt x="11383" y="4139"/>
                        <a:pt x="23801" y="3104"/>
                        <a:pt x="37253" y="0"/>
                      </a:cubicBezTo>
                      <a:cubicBezTo>
                        <a:pt x="43462" y="12418"/>
                        <a:pt x="46567" y="22766"/>
                        <a:pt x="47601" y="36219"/>
                      </a:cubicBezTo>
                      <a:cubicBezTo>
                        <a:pt x="36219" y="43462"/>
                        <a:pt x="24836" y="45532"/>
                        <a:pt x="12418" y="47601"/>
                      </a:cubicBezTo>
                      <a:close/>
                    </a:path>
                  </a:pathLst>
                </a:custGeom>
                <a:grpFill/>
                <a:ln w="9525" cap="flat">
                  <a:solidFill>
                    <a:schemeClr val="bg1"/>
                  </a:solid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25960247-A4EF-43AA-9633-22487282F10F}"/>
                    </a:ext>
                  </a:extLst>
                </p:cNvPr>
                <p:cNvSpPr/>
                <p:nvPr/>
              </p:nvSpPr>
              <p:spPr>
                <a:xfrm>
                  <a:off x="9073820" y="1710257"/>
                  <a:ext cx="53810" cy="52775"/>
                </a:xfrm>
                <a:custGeom>
                  <a:avLst/>
                  <a:gdLst>
                    <a:gd name="connsiteX0" fmla="*/ 53810 w 53810"/>
                    <a:gd name="connsiteY0" fmla="*/ 32079 h 52775"/>
                    <a:gd name="connsiteX1" fmla="*/ 21731 w 53810"/>
                    <a:gd name="connsiteY1" fmla="*/ 52776 h 52775"/>
                    <a:gd name="connsiteX2" fmla="*/ 0 w 53810"/>
                    <a:gd name="connsiteY2" fmla="*/ 20696 h 52775"/>
                    <a:gd name="connsiteX3" fmla="*/ 32079 w 53810"/>
                    <a:gd name="connsiteY3" fmla="*/ 0 h 52775"/>
                    <a:gd name="connsiteX4" fmla="*/ 53810 w 53810"/>
                    <a:gd name="connsiteY4" fmla="*/ 32079 h 5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10" h="52775">
                      <a:moveTo>
                        <a:pt x="53810" y="32079"/>
                      </a:moveTo>
                      <a:cubicBezTo>
                        <a:pt x="42427" y="39323"/>
                        <a:pt x="33114" y="45532"/>
                        <a:pt x="21731" y="52776"/>
                      </a:cubicBezTo>
                      <a:cubicBezTo>
                        <a:pt x="11383" y="43462"/>
                        <a:pt x="6209" y="32079"/>
                        <a:pt x="0" y="20696"/>
                      </a:cubicBezTo>
                      <a:cubicBezTo>
                        <a:pt x="10348" y="11383"/>
                        <a:pt x="20696" y="5174"/>
                        <a:pt x="32079" y="0"/>
                      </a:cubicBezTo>
                      <a:cubicBezTo>
                        <a:pt x="40358" y="8279"/>
                        <a:pt x="46567" y="19661"/>
                        <a:pt x="53810" y="32079"/>
                      </a:cubicBezTo>
                      <a:close/>
                    </a:path>
                  </a:pathLst>
                </a:custGeom>
                <a:grpFill/>
                <a:ln w="9525" cap="flat">
                  <a:solidFill>
                    <a:schemeClr val="bg1"/>
                  </a:solid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6B560470-3387-4849-A741-02B03FE5A02C}"/>
                    </a:ext>
                  </a:extLst>
                </p:cNvPr>
                <p:cNvSpPr/>
                <p:nvPr/>
              </p:nvSpPr>
              <p:spPr>
                <a:xfrm>
                  <a:off x="10307320" y="2275266"/>
                  <a:ext cx="43288" cy="44496"/>
                </a:xfrm>
                <a:custGeom>
                  <a:avLst/>
                  <a:gdLst>
                    <a:gd name="connsiteX0" fmla="*/ 42427 w 43288"/>
                    <a:gd name="connsiteY0" fmla="*/ 39323 h 44496"/>
                    <a:gd name="connsiteX1" fmla="*/ 7244 w 43288"/>
                    <a:gd name="connsiteY1" fmla="*/ 44497 h 44496"/>
                    <a:gd name="connsiteX2" fmla="*/ 0 w 43288"/>
                    <a:gd name="connsiteY2" fmla="*/ 7244 h 44496"/>
                    <a:gd name="connsiteX3" fmla="*/ 38288 w 43288"/>
                    <a:gd name="connsiteY3" fmla="*/ 0 h 44496"/>
                    <a:gd name="connsiteX4" fmla="*/ 42427 w 43288"/>
                    <a:gd name="connsiteY4" fmla="*/ 39323 h 44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8" h="44496">
                      <a:moveTo>
                        <a:pt x="42427" y="39323"/>
                      </a:moveTo>
                      <a:cubicBezTo>
                        <a:pt x="30010" y="41393"/>
                        <a:pt x="19661" y="42427"/>
                        <a:pt x="7244" y="44497"/>
                      </a:cubicBezTo>
                      <a:cubicBezTo>
                        <a:pt x="1035" y="32079"/>
                        <a:pt x="0" y="19661"/>
                        <a:pt x="0" y="7244"/>
                      </a:cubicBezTo>
                      <a:cubicBezTo>
                        <a:pt x="12418" y="0"/>
                        <a:pt x="24835" y="2070"/>
                        <a:pt x="38288" y="0"/>
                      </a:cubicBezTo>
                      <a:cubicBezTo>
                        <a:pt x="39323" y="13453"/>
                        <a:pt x="45532" y="24835"/>
                        <a:pt x="42427" y="39323"/>
                      </a:cubicBezTo>
                      <a:close/>
                    </a:path>
                  </a:pathLst>
                </a:custGeom>
                <a:grpFill/>
                <a:ln w="9525" cap="flat">
                  <a:solidFill>
                    <a:schemeClr val="bg1"/>
                  </a:solid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EEFCCF75-A5D5-4E27-B3AF-82BCE14E2FD0}"/>
                    </a:ext>
                  </a:extLst>
                </p:cNvPr>
                <p:cNvSpPr/>
                <p:nvPr/>
              </p:nvSpPr>
              <p:spPr>
                <a:xfrm>
                  <a:off x="8718220" y="2503960"/>
                  <a:ext cx="42411" cy="43462"/>
                </a:xfrm>
                <a:custGeom>
                  <a:avLst/>
                  <a:gdLst>
                    <a:gd name="connsiteX0" fmla="*/ 42051 w 42411"/>
                    <a:gd name="connsiteY0" fmla="*/ 37253 h 43462"/>
                    <a:gd name="connsiteX1" fmla="*/ 5833 w 42411"/>
                    <a:gd name="connsiteY1" fmla="*/ 43462 h 43462"/>
                    <a:gd name="connsiteX2" fmla="*/ 659 w 42411"/>
                    <a:gd name="connsiteY2" fmla="*/ 6209 h 43462"/>
                    <a:gd name="connsiteX3" fmla="*/ 36877 w 42411"/>
                    <a:gd name="connsiteY3" fmla="*/ 0 h 43462"/>
                    <a:gd name="connsiteX4" fmla="*/ 42051 w 42411"/>
                    <a:gd name="connsiteY4" fmla="*/ 37253 h 43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11" h="43462">
                      <a:moveTo>
                        <a:pt x="42051" y="37253"/>
                      </a:moveTo>
                      <a:cubicBezTo>
                        <a:pt x="30668" y="43462"/>
                        <a:pt x="18251" y="42427"/>
                        <a:pt x="5833" y="43462"/>
                      </a:cubicBezTo>
                      <a:cubicBezTo>
                        <a:pt x="1694" y="31044"/>
                        <a:pt x="-1411" y="19661"/>
                        <a:pt x="659" y="6209"/>
                      </a:cubicBezTo>
                      <a:cubicBezTo>
                        <a:pt x="12042" y="1035"/>
                        <a:pt x="24460" y="2070"/>
                        <a:pt x="36877" y="0"/>
                      </a:cubicBezTo>
                      <a:cubicBezTo>
                        <a:pt x="42051" y="12418"/>
                        <a:pt x="43086" y="23801"/>
                        <a:pt x="42051" y="37253"/>
                      </a:cubicBezTo>
                      <a:close/>
                    </a:path>
                  </a:pathLst>
                </a:custGeom>
                <a:grpFill/>
                <a:ln w="9525" cap="flat">
                  <a:solidFill>
                    <a:schemeClr val="bg1"/>
                  </a:solid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FBD9D67A-8113-4DA8-AE2B-2E62849F9BA5}"/>
                    </a:ext>
                  </a:extLst>
                </p:cNvPr>
                <p:cNvSpPr/>
                <p:nvPr/>
              </p:nvSpPr>
              <p:spPr>
                <a:xfrm>
                  <a:off x="10307797" y="2503960"/>
                  <a:ext cx="42513" cy="42427"/>
                </a:xfrm>
                <a:custGeom>
                  <a:avLst/>
                  <a:gdLst>
                    <a:gd name="connsiteX0" fmla="*/ 5731 w 42513"/>
                    <a:gd name="connsiteY0" fmla="*/ 0 h 42427"/>
                    <a:gd name="connsiteX1" fmla="*/ 41950 w 42513"/>
                    <a:gd name="connsiteY1" fmla="*/ 6209 h 42427"/>
                    <a:gd name="connsiteX2" fmla="*/ 37810 w 42513"/>
                    <a:gd name="connsiteY2" fmla="*/ 42427 h 42427"/>
                    <a:gd name="connsiteX3" fmla="*/ 557 w 42513"/>
                    <a:gd name="connsiteY3" fmla="*/ 36219 h 42427"/>
                    <a:gd name="connsiteX4" fmla="*/ 5731 w 42513"/>
                    <a:gd name="connsiteY4" fmla="*/ 0 h 42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13" h="42427">
                      <a:moveTo>
                        <a:pt x="5731" y="0"/>
                      </a:moveTo>
                      <a:cubicBezTo>
                        <a:pt x="19184" y="2070"/>
                        <a:pt x="31602" y="1035"/>
                        <a:pt x="41950" y="6209"/>
                      </a:cubicBezTo>
                      <a:cubicBezTo>
                        <a:pt x="44019" y="18627"/>
                        <a:pt x="39880" y="30010"/>
                        <a:pt x="37810" y="42427"/>
                      </a:cubicBezTo>
                      <a:cubicBezTo>
                        <a:pt x="24358" y="42427"/>
                        <a:pt x="11940" y="42427"/>
                        <a:pt x="557" y="36219"/>
                      </a:cubicBezTo>
                      <a:cubicBezTo>
                        <a:pt x="-1513" y="24836"/>
                        <a:pt x="2627" y="13453"/>
                        <a:pt x="5731" y="0"/>
                      </a:cubicBezTo>
                      <a:close/>
                    </a:path>
                  </a:pathLst>
                </a:custGeom>
                <a:grpFill/>
                <a:ln w="9525" cap="flat">
                  <a:solidFill>
                    <a:schemeClr val="bg1"/>
                  </a:solid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8CA7DDF3-EBBF-48C7-B730-333AAEAD90D1}"/>
                    </a:ext>
                  </a:extLst>
                </p:cNvPr>
                <p:cNvSpPr/>
                <p:nvPr/>
              </p:nvSpPr>
              <p:spPr>
                <a:xfrm>
                  <a:off x="8741645" y="2163506"/>
                  <a:ext cx="45531" cy="45531"/>
                </a:xfrm>
                <a:custGeom>
                  <a:avLst/>
                  <a:gdLst>
                    <a:gd name="connsiteX0" fmla="*/ 35184 w 45531"/>
                    <a:gd name="connsiteY0" fmla="*/ 45532 h 45531"/>
                    <a:gd name="connsiteX1" fmla="*/ 0 w 45531"/>
                    <a:gd name="connsiteY1" fmla="*/ 36219 h 45531"/>
                    <a:gd name="connsiteX2" fmla="*/ 9313 w 45531"/>
                    <a:gd name="connsiteY2" fmla="*/ 0 h 45531"/>
                    <a:gd name="connsiteX3" fmla="*/ 45532 w 45531"/>
                    <a:gd name="connsiteY3" fmla="*/ 8279 h 45531"/>
                    <a:gd name="connsiteX4" fmla="*/ 35184 w 45531"/>
                    <a:gd name="connsiteY4" fmla="*/ 45532 h 455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31" h="45531">
                      <a:moveTo>
                        <a:pt x="35184" y="45532"/>
                      </a:moveTo>
                      <a:cubicBezTo>
                        <a:pt x="22766" y="45532"/>
                        <a:pt x="11383" y="40358"/>
                        <a:pt x="0" y="36219"/>
                      </a:cubicBezTo>
                      <a:cubicBezTo>
                        <a:pt x="0" y="22766"/>
                        <a:pt x="4139" y="11383"/>
                        <a:pt x="9313" y="0"/>
                      </a:cubicBezTo>
                      <a:cubicBezTo>
                        <a:pt x="22766" y="0"/>
                        <a:pt x="33114" y="5174"/>
                        <a:pt x="45532" y="8279"/>
                      </a:cubicBezTo>
                      <a:cubicBezTo>
                        <a:pt x="44497" y="21731"/>
                        <a:pt x="40358" y="33114"/>
                        <a:pt x="35184" y="45532"/>
                      </a:cubicBezTo>
                      <a:close/>
                    </a:path>
                  </a:pathLst>
                </a:custGeom>
                <a:grpFill/>
                <a:ln w="9525" cap="flat">
                  <a:solidFill>
                    <a:schemeClr val="bg1"/>
                  </a:solid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4669054E-DD4B-4A69-9D7F-312DA0617E4B}"/>
                    </a:ext>
                  </a:extLst>
                </p:cNvPr>
                <p:cNvSpPr/>
                <p:nvPr/>
              </p:nvSpPr>
              <p:spPr>
                <a:xfrm>
                  <a:off x="8740610" y="2613650"/>
                  <a:ext cx="47601" cy="46566"/>
                </a:xfrm>
                <a:custGeom>
                  <a:avLst/>
                  <a:gdLst>
                    <a:gd name="connsiteX0" fmla="*/ 0 w 47601"/>
                    <a:gd name="connsiteY0" fmla="*/ 10348 h 46566"/>
                    <a:gd name="connsiteX1" fmla="*/ 35184 w 47601"/>
                    <a:gd name="connsiteY1" fmla="*/ 0 h 46566"/>
                    <a:gd name="connsiteX2" fmla="*/ 47601 w 47601"/>
                    <a:gd name="connsiteY2" fmla="*/ 36219 h 46566"/>
                    <a:gd name="connsiteX3" fmla="*/ 11383 w 47601"/>
                    <a:gd name="connsiteY3" fmla="*/ 46567 h 46566"/>
                    <a:gd name="connsiteX4" fmla="*/ 0 w 47601"/>
                    <a:gd name="connsiteY4" fmla="*/ 10348 h 4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01" h="46566">
                      <a:moveTo>
                        <a:pt x="0" y="10348"/>
                      </a:moveTo>
                      <a:cubicBezTo>
                        <a:pt x="12418" y="6209"/>
                        <a:pt x="23801" y="3104"/>
                        <a:pt x="35184" y="0"/>
                      </a:cubicBezTo>
                      <a:cubicBezTo>
                        <a:pt x="42427" y="11383"/>
                        <a:pt x="44497" y="23801"/>
                        <a:pt x="47601" y="36219"/>
                      </a:cubicBezTo>
                      <a:cubicBezTo>
                        <a:pt x="36219" y="42427"/>
                        <a:pt x="24836" y="46567"/>
                        <a:pt x="11383" y="46567"/>
                      </a:cubicBezTo>
                      <a:cubicBezTo>
                        <a:pt x="5174" y="36219"/>
                        <a:pt x="1035" y="24836"/>
                        <a:pt x="0" y="10348"/>
                      </a:cubicBezTo>
                      <a:close/>
                    </a:path>
                  </a:pathLst>
                </a:custGeom>
                <a:grpFill/>
                <a:ln w="9525" cap="flat">
                  <a:solidFill>
                    <a:schemeClr val="bg1"/>
                  </a:solid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EDFA9905-09AB-48E9-9BFB-9E36344CF40E}"/>
                    </a:ext>
                  </a:extLst>
                </p:cNvPr>
                <p:cNvSpPr/>
                <p:nvPr/>
              </p:nvSpPr>
              <p:spPr>
                <a:xfrm>
                  <a:off x="10281449" y="2613650"/>
                  <a:ext cx="46566" cy="46566"/>
                </a:xfrm>
                <a:custGeom>
                  <a:avLst/>
                  <a:gdLst>
                    <a:gd name="connsiteX0" fmla="*/ 9313 w 46566"/>
                    <a:gd name="connsiteY0" fmla="*/ 0 h 46566"/>
                    <a:gd name="connsiteX1" fmla="*/ 46567 w 46566"/>
                    <a:gd name="connsiteY1" fmla="*/ 11383 h 46566"/>
                    <a:gd name="connsiteX2" fmla="*/ 36219 w 46566"/>
                    <a:gd name="connsiteY2" fmla="*/ 46567 h 46566"/>
                    <a:gd name="connsiteX3" fmla="*/ 0 w 46566"/>
                    <a:gd name="connsiteY3" fmla="*/ 37253 h 46566"/>
                    <a:gd name="connsiteX4" fmla="*/ 9313 w 46566"/>
                    <a:gd name="connsiteY4" fmla="*/ 0 h 46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66" h="46566">
                      <a:moveTo>
                        <a:pt x="9313" y="0"/>
                      </a:moveTo>
                      <a:cubicBezTo>
                        <a:pt x="23801" y="3104"/>
                        <a:pt x="35184" y="5174"/>
                        <a:pt x="46567" y="11383"/>
                      </a:cubicBezTo>
                      <a:cubicBezTo>
                        <a:pt x="45532" y="23801"/>
                        <a:pt x="41393" y="35184"/>
                        <a:pt x="36219" y="46567"/>
                      </a:cubicBezTo>
                      <a:cubicBezTo>
                        <a:pt x="22766" y="46567"/>
                        <a:pt x="11383" y="42427"/>
                        <a:pt x="0" y="37253"/>
                      </a:cubicBezTo>
                      <a:cubicBezTo>
                        <a:pt x="1035" y="23801"/>
                        <a:pt x="6209" y="13453"/>
                        <a:pt x="9313" y="0"/>
                      </a:cubicBezTo>
                      <a:close/>
                    </a:path>
                  </a:pathLst>
                </a:custGeom>
                <a:grpFill/>
                <a:ln w="9525" cap="flat">
                  <a:solidFill>
                    <a:schemeClr val="bg1"/>
                  </a:solid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6AD92149-A373-4826-BE17-C5438E7D69FF}"/>
                    </a:ext>
                  </a:extLst>
                </p:cNvPr>
                <p:cNvSpPr/>
                <p:nvPr/>
              </p:nvSpPr>
              <p:spPr>
                <a:xfrm>
                  <a:off x="8716809" y="2276049"/>
                  <a:ext cx="43526" cy="43713"/>
                </a:xfrm>
                <a:custGeom>
                  <a:avLst/>
                  <a:gdLst>
                    <a:gd name="connsiteX0" fmla="*/ 0 w 43526"/>
                    <a:gd name="connsiteY0" fmla="*/ 38539 h 43713"/>
                    <a:gd name="connsiteX1" fmla="*/ 5174 w 43526"/>
                    <a:gd name="connsiteY1" fmla="*/ 1286 h 43713"/>
                    <a:gd name="connsiteX2" fmla="*/ 42427 w 43526"/>
                    <a:gd name="connsiteY2" fmla="*/ 4390 h 43713"/>
                    <a:gd name="connsiteX3" fmla="*/ 38288 w 43526"/>
                    <a:gd name="connsiteY3" fmla="*/ 43713 h 43713"/>
                    <a:gd name="connsiteX4" fmla="*/ 0 w 43526"/>
                    <a:gd name="connsiteY4" fmla="*/ 38539 h 43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26" h="43713">
                      <a:moveTo>
                        <a:pt x="0" y="38539"/>
                      </a:moveTo>
                      <a:cubicBezTo>
                        <a:pt x="2070" y="25087"/>
                        <a:pt x="4139" y="13704"/>
                        <a:pt x="5174" y="1286"/>
                      </a:cubicBezTo>
                      <a:cubicBezTo>
                        <a:pt x="18627" y="-1819"/>
                        <a:pt x="30010" y="1286"/>
                        <a:pt x="42427" y="4390"/>
                      </a:cubicBezTo>
                      <a:cubicBezTo>
                        <a:pt x="45532" y="17843"/>
                        <a:pt x="41393" y="30261"/>
                        <a:pt x="38288" y="43713"/>
                      </a:cubicBezTo>
                      <a:cubicBezTo>
                        <a:pt x="25870" y="41644"/>
                        <a:pt x="14487" y="40609"/>
                        <a:pt x="0" y="38539"/>
                      </a:cubicBezTo>
                      <a:close/>
                    </a:path>
                  </a:pathLst>
                </a:custGeom>
                <a:grpFill/>
                <a:ln w="9525" cap="flat">
                  <a:solidFill>
                    <a:schemeClr val="bg1"/>
                  </a:solid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7FD65F56-F5E4-4E57-A00F-DA7047ECAF36}"/>
                    </a:ext>
                  </a:extLst>
                </p:cNvPr>
                <p:cNvSpPr/>
                <p:nvPr/>
              </p:nvSpPr>
              <p:spPr>
                <a:xfrm>
                  <a:off x="10280414" y="2161436"/>
                  <a:ext cx="48636" cy="47601"/>
                </a:xfrm>
                <a:custGeom>
                  <a:avLst/>
                  <a:gdLst>
                    <a:gd name="connsiteX0" fmla="*/ 48636 w 48636"/>
                    <a:gd name="connsiteY0" fmla="*/ 37253 h 47601"/>
                    <a:gd name="connsiteX1" fmla="*/ 12418 w 48636"/>
                    <a:gd name="connsiteY1" fmla="*/ 47601 h 47601"/>
                    <a:gd name="connsiteX2" fmla="*/ 0 w 48636"/>
                    <a:gd name="connsiteY2" fmla="*/ 12418 h 47601"/>
                    <a:gd name="connsiteX3" fmla="*/ 36219 w 48636"/>
                    <a:gd name="connsiteY3" fmla="*/ 0 h 47601"/>
                    <a:gd name="connsiteX4" fmla="*/ 48636 w 48636"/>
                    <a:gd name="connsiteY4" fmla="*/ 37253 h 47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36" h="47601">
                      <a:moveTo>
                        <a:pt x="48636" y="37253"/>
                      </a:moveTo>
                      <a:cubicBezTo>
                        <a:pt x="36219" y="42427"/>
                        <a:pt x="24835" y="46567"/>
                        <a:pt x="12418" y="47601"/>
                      </a:cubicBezTo>
                      <a:cubicBezTo>
                        <a:pt x="5174" y="37253"/>
                        <a:pt x="5174" y="24836"/>
                        <a:pt x="0" y="12418"/>
                      </a:cubicBezTo>
                      <a:cubicBezTo>
                        <a:pt x="11383" y="4139"/>
                        <a:pt x="23801" y="2070"/>
                        <a:pt x="36219" y="0"/>
                      </a:cubicBezTo>
                      <a:cubicBezTo>
                        <a:pt x="43462" y="11383"/>
                        <a:pt x="45532" y="23801"/>
                        <a:pt x="48636" y="37253"/>
                      </a:cubicBezTo>
                      <a:close/>
                    </a:path>
                  </a:pathLst>
                </a:custGeom>
                <a:grpFill/>
                <a:ln w="9525" cap="flat">
                  <a:solidFill>
                    <a:schemeClr val="bg1"/>
                  </a:solid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F06A3306-8B86-46E4-9048-14B641EFC9C7}"/>
                    </a:ext>
                  </a:extLst>
                </p:cNvPr>
                <p:cNvSpPr/>
                <p:nvPr/>
              </p:nvSpPr>
              <p:spPr>
                <a:xfrm>
                  <a:off x="10239022" y="2052780"/>
                  <a:ext cx="52775" cy="50705"/>
                </a:xfrm>
                <a:custGeom>
                  <a:avLst/>
                  <a:gdLst>
                    <a:gd name="connsiteX0" fmla="*/ 52776 w 52775"/>
                    <a:gd name="connsiteY0" fmla="*/ 35184 h 50705"/>
                    <a:gd name="connsiteX1" fmla="*/ 18627 w 52775"/>
                    <a:gd name="connsiteY1" fmla="*/ 50706 h 50705"/>
                    <a:gd name="connsiteX2" fmla="*/ 0 w 52775"/>
                    <a:gd name="connsiteY2" fmla="*/ 17592 h 50705"/>
                    <a:gd name="connsiteX3" fmla="*/ 33114 w 52775"/>
                    <a:gd name="connsiteY3" fmla="*/ 0 h 50705"/>
                    <a:gd name="connsiteX4" fmla="*/ 52776 w 52775"/>
                    <a:gd name="connsiteY4" fmla="*/ 35184 h 50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75" h="50705">
                      <a:moveTo>
                        <a:pt x="52776" y="35184"/>
                      </a:moveTo>
                      <a:cubicBezTo>
                        <a:pt x="39323" y="41393"/>
                        <a:pt x="30010" y="45532"/>
                        <a:pt x="18627" y="50706"/>
                      </a:cubicBezTo>
                      <a:cubicBezTo>
                        <a:pt x="8279" y="41393"/>
                        <a:pt x="6209" y="28975"/>
                        <a:pt x="0" y="17592"/>
                      </a:cubicBezTo>
                      <a:cubicBezTo>
                        <a:pt x="9313" y="8279"/>
                        <a:pt x="21731" y="5174"/>
                        <a:pt x="33114" y="0"/>
                      </a:cubicBezTo>
                      <a:cubicBezTo>
                        <a:pt x="43462" y="9313"/>
                        <a:pt x="45532" y="22766"/>
                        <a:pt x="52776" y="35184"/>
                      </a:cubicBezTo>
                      <a:close/>
                    </a:path>
                  </a:pathLst>
                </a:custGeom>
                <a:grpFill/>
                <a:ln w="9525" cap="flat">
                  <a:solidFill>
                    <a:schemeClr val="bg1"/>
                  </a:solid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31EED68B-CE70-40F1-8F53-42A1796DB200}"/>
                    </a:ext>
                  </a:extLst>
                </p:cNvPr>
                <p:cNvSpPr/>
                <p:nvPr/>
              </p:nvSpPr>
              <p:spPr>
                <a:xfrm>
                  <a:off x="8777863" y="2720236"/>
                  <a:ext cx="50705" cy="50705"/>
                </a:xfrm>
                <a:custGeom>
                  <a:avLst/>
                  <a:gdLst>
                    <a:gd name="connsiteX0" fmla="*/ 50706 w 50705"/>
                    <a:gd name="connsiteY0" fmla="*/ 34149 h 50705"/>
                    <a:gd name="connsiteX1" fmla="*/ 17592 w 50705"/>
                    <a:gd name="connsiteY1" fmla="*/ 50706 h 50705"/>
                    <a:gd name="connsiteX2" fmla="*/ 0 w 50705"/>
                    <a:gd name="connsiteY2" fmla="*/ 17592 h 50705"/>
                    <a:gd name="connsiteX3" fmla="*/ 34149 w 50705"/>
                    <a:gd name="connsiteY3" fmla="*/ 0 h 50705"/>
                    <a:gd name="connsiteX4" fmla="*/ 50706 w 50705"/>
                    <a:gd name="connsiteY4" fmla="*/ 34149 h 50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5" h="50705">
                      <a:moveTo>
                        <a:pt x="50706" y="34149"/>
                      </a:moveTo>
                      <a:cubicBezTo>
                        <a:pt x="40358" y="42427"/>
                        <a:pt x="28975" y="45532"/>
                        <a:pt x="17592" y="50706"/>
                      </a:cubicBezTo>
                      <a:cubicBezTo>
                        <a:pt x="8279" y="41393"/>
                        <a:pt x="5174" y="28975"/>
                        <a:pt x="0" y="17592"/>
                      </a:cubicBezTo>
                      <a:cubicBezTo>
                        <a:pt x="10348" y="9313"/>
                        <a:pt x="22766" y="6209"/>
                        <a:pt x="34149" y="0"/>
                      </a:cubicBezTo>
                      <a:cubicBezTo>
                        <a:pt x="42427" y="10348"/>
                        <a:pt x="46567" y="21731"/>
                        <a:pt x="50706" y="34149"/>
                      </a:cubicBezTo>
                      <a:close/>
                    </a:path>
                  </a:pathLst>
                </a:custGeom>
                <a:grpFill/>
                <a:ln w="9525" cap="flat">
                  <a:solidFill>
                    <a:schemeClr val="bg1"/>
                  </a:solid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FB4C65BA-2947-4C23-9474-B63B63464E90}"/>
                    </a:ext>
                  </a:extLst>
                </p:cNvPr>
                <p:cNvSpPr/>
                <p:nvPr/>
              </p:nvSpPr>
              <p:spPr>
                <a:xfrm>
                  <a:off x="10239022" y="2720236"/>
                  <a:ext cx="50705" cy="50705"/>
                </a:xfrm>
                <a:custGeom>
                  <a:avLst/>
                  <a:gdLst>
                    <a:gd name="connsiteX0" fmla="*/ 0 w 50705"/>
                    <a:gd name="connsiteY0" fmla="*/ 35184 h 50705"/>
                    <a:gd name="connsiteX1" fmla="*/ 16557 w 50705"/>
                    <a:gd name="connsiteY1" fmla="*/ 0 h 50705"/>
                    <a:gd name="connsiteX2" fmla="*/ 50706 w 50705"/>
                    <a:gd name="connsiteY2" fmla="*/ 16557 h 50705"/>
                    <a:gd name="connsiteX3" fmla="*/ 35184 w 50705"/>
                    <a:gd name="connsiteY3" fmla="*/ 50706 h 50705"/>
                    <a:gd name="connsiteX4" fmla="*/ 0 w 50705"/>
                    <a:gd name="connsiteY4" fmla="*/ 35184 h 50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5" h="50705">
                      <a:moveTo>
                        <a:pt x="0" y="35184"/>
                      </a:moveTo>
                      <a:cubicBezTo>
                        <a:pt x="5174" y="21731"/>
                        <a:pt x="9313" y="10348"/>
                        <a:pt x="16557" y="0"/>
                      </a:cubicBezTo>
                      <a:cubicBezTo>
                        <a:pt x="28975" y="4139"/>
                        <a:pt x="40358" y="8278"/>
                        <a:pt x="50706" y="16557"/>
                      </a:cubicBezTo>
                      <a:cubicBezTo>
                        <a:pt x="47602" y="28975"/>
                        <a:pt x="42427" y="39323"/>
                        <a:pt x="35184" y="50706"/>
                      </a:cubicBezTo>
                      <a:cubicBezTo>
                        <a:pt x="22766" y="48636"/>
                        <a:pt x="12418" y="40358"/>
                        <a:pt x="0" y="35184"/>
                      </a:cubicBezTo>
                      <a:close/>
                    </a:path>
                  </a:pathLst>
                </a:custGeom>
                <a:grpFill/>
                <a:ln w="9525" cap="flat">
                  <a:solidFill>
                    <a:schemeClr val="bg1"/>
                  </a:solid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E9B654A3-86A7-4C5E-8AB0-951F00343779}"/>
                    </a:ext>
                  </a:extLst>
                </p:cNvPr>
                <p:cNvSpPr/>
                <p:nvPr/>
              </p:nvSpPr>
              <p:spPr>
                <a:xfrm>
                  <a:off x="9174197" y="1656447"/>
                  <a:ext cx="50705" cy="50705"/>
                </a:xfrm>
                <a:custGeom>
                  <a:avLst/>
                  <a:gdLst>
                    <a:gd name="connsiteX0" fmla="*/ 15522 w 50705"/>
                    <a:gd name="connsiteY0" fmla="*/ 50706 h 50705"/>
                    <a:gd name="connsiteX1" fmla="*/ 0 w 50705"/>
                    <a:gd name="connsiteY1" fmla="*/ 17592 h 50705"/>
                    <a:gd name="connsiteX2" fmla="*/ 34149 w 50705"/>
                    <a:gd name="connsiteY2" fmla="*/ 0 h 50705"/>
                    <a:gd name="connsiteX3" fmla="*/ 50706 w 50705"/>
                    <a:gd name="connsiteY3" fmla="*/ 33114 h 50705"/>
                    <a:gd name="connsiteX4" fmla="*/ 15522 w 50705"/>
                    <a:gd name="connsiteY4" fmla="*/ 50706 h 50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05" h="50705">
                      <a:moveTo>
                        <a:pt x="15522" y="50706"/>
                      </a:moveTo>
                      <a:cubicBezTo>
                        <a:pt x="10348" y="38288"/>
                        <a:pt x="5174" y="27940"/>
                        <a:pt x="0" y="17592"/>
                      </a:cubicBezTo>
                      <a:cubicBezTo>
                        <a:pt x="10348" y="8279"/>
                        <a:pt x="21731" y="4139"/>
                        <a:pt x="34149" y="0"/>
                      </a:cubicBezTo>
                      <a:cubicBezTo>
                        <a:pt x="42427" y="10348"/>
                        <a:pt x="46567" y="20696"/>
                        <a:pt x="50706" y="33114"/>
                      </a:cubicBezTo>
                      <a:cubicBezTo>
                        <a:pt x="41393" y="41393"/>
                        <a:pt x="30010" y="45532"/>
                        <a:pt x="15522" y="50706"/>
                      </a:cubicBezTo>
                      <a:close/>
                    </a:path>
                  </a:pathLst>
                </a:custGeom>
                <a:grpFill/>
                <a:ln w="9525" cap="flat">
                  <a:solidFill>
                    <a:schemeClr val="bg1"/>
                  </a:solid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A4A12656-8B9C-4D79-8F58-75D2AC74C5EE}"/>
                    </a:ext>
                  </a:extLst>
                </p:cNvPr>
                <p:cNvSpPr/>
                <p:nvPr/>
              </p:nvSpPr>
              <p:spPr>
                <a:xfrm>
                  <a:off x="8980687" y="1777520"/>
                  <a:ext cx="54845" cy="53810"/>
                </a:xfrm>
                <a:custGeom>
                  <a:avLst/>
                  <a:gdLst>
                    <a:gd name="connsiteX0" fmla="*/ 54845 w 54845"/>
                    <a:gd name="connsiteY0" fmla="*/ 27940 h 53810"/>
                    <a:gd name="connsiteX1" fmla="*/ 26905 w 54845"/>
                    <a:gd name="connsiteY1" fmla="*/ 53810 h 53810"/>
                    <a:gd name="connsiteX2" fmla="*/ 0 w 54845"/>
                    <a:gd name="connsiteY2" fmla="*/ 25870 h 53810"/>
                    <a:gd name="connsiteX3" fmla="*/ 28975 w 54845"/>
                    <a:gd name="connsiteY3" fmla="*/ 0 h 53810"/>
                    <a:gd name="connsiteX4" fmla="*/ 54845 w 54845"/>
                    <a:gd name="connsiteY4" fmla="*/ 27940 h 53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45" h="53810">
                      <a:moveTo>
                        <a:pt x="54845" y="27940"/>
                      </a:moveTo>
                      <a:cubicBezTo>
                        <a:pt x="46567" y="38288"/>
                        <a:pt x="37253" y="45532"/>
                        <a:pt x="26905" y="53810"/>
                      </a:cubicBezTo>
                      <a:cubicBezTo>
                        <a:pt x="15522" y="47601"/>
                        <a:pt x="10348" y="36219"/>
                        <a:pt x="0" y="25870"/>
                      </a:cubicBezTo>
                      <a:cubicBezTo>
                        <a:pt x="9313" y="15522"/>
                        <a:pt x="18627" y="7244"/>
                        <a:pt x="28975" y="0"/>
                      </a:cubicBezTo>
                      <a:cubicBezTo>
                        <a:pt x="39323" y="8279"/>
                        <a:pt x="46567" y="17592"/>
                        <a:pt x="54845" y="27940"/>
                      </a:cubicBezTo>
                      <a:close/>
                    </a:path>
                  </a:pathLst>
                </a:custGeom>
                <a:grpFill/>
                <a:ln w="9525" cap="flat">
                  <a:solidFill>
                    <a:schemeClr val="bg1"/>
                  </a:solid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8945F903-6845-40CE-9D40-1A115B2A193C}"/>
                    </a:ext>
                  </a:extLst>
                </p:cNvPr>
                <p:cNvSpPr/>
                <p:nvPr/>
              </p:nvSpPr>
              <p:spPr>
                <a:xfrm>
                  <a:off x="8831674" y="2819578"/>
                  <a:ext cx="52775" cy="51740"/>
                </a:xfrm>
                <a:custGeom>
                  <a:avLst/>
                  <a:gdLst>
                    <a:gd name="connsiteX0" fmla="*/ 0 w 52775"/>
                    <a:gd name="connsiteY0" fmla="*/ 20696 h 51740"/>
                    <a:gd name="connsiteX1" fmla="*/ 32079 w 52775"/>
                    <a:gd name="connsiteY1" fmla="*/ 0 h 51740"/>
                    <a:gd name="connsiteX2" fmla="*/ 52776 w 52775"/>
                    <a:gd name="connsiteY2" fmla="*/ 31044 h 51740"/>
                    <a:gd name="connsiteX3" fmla="*/ 21731 w 52775"/>
                    <a:gd name="connsiteY3" fmla="*/ 51741 h 51740"/>
                    <a:gd name="connsiteX4" fmla="*/ 0 w 52775"/>
                    <a:gd name="connsiteY4" fmla="*/ 20696 h 51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75" h="51740">
                      <a:moveTo>
                        <a:pt x="0" y="20696"/>
                      </a:moveTo>
                      <a:cubicBezTo>
                        <a:pt x="10348" y="11383"/>
                        <a:pt x="19661" y="5174"/>
                        <a:pt x="32079" y="0"/>
                      </a:cubicBezTo>
                      <a:cubicBezTo>
                        <a:pt x="41393" y="8278"/>
                        <a:pt x="46567" y="19661"/>
                        <a:pt x="52776" y="31044"/>
                      </a:cubicBezTo>
                      <a:cubicBezTo>
                        <a:pt x="43462" y="40358"/>
                        <a:pt x="33114" y="46567"/>
                        <a:pt x="21731" y="51741"/>
                      </a:cubicBezTo>
                      <a:cubicBezTo>
                        <a:pt x="12418" y="43462"/>
                        <a:pt x="7244" y="32079"/>
                        <a:pt x="0" y="20696"/>
                      </a:cubicBezTo>
                      <a:close/>
                    </a:path>
                  </a:pathLst>
                </a:custGeom>
                <a:grpFill/>
                <a:ln w="9525" cap="flat">
                  <a:solidFill>
                    <a:schemeClr val="bg1"/>
                  </a:solid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BAFF1363-FCE3-49C8-A9A0-199B5959EA31}"/>
                    </a:ext>
                  </a:extLst>
                </p:cNvPr>
                <p:cNvSpPr/>
                <p:nvPr/>
              </p:nvSpPr>
              <p:spPr>
                <a:xfrm>
                  <a:off x="10183142" y="2818543"/>
                  <a:ext cx="52775" cy="52775"/>
                </a:xfrm>
                <a:custGeom>
                  <a:avLst/>
                  <a:gdLst>
                    <a:gd name="connsiteX0" fmla="*/ 0 w 52775"/>
                    <a:gd name="connsiteY0" fmla="*/ 32079 h 52775"/>
                    <a:gd name="connsiteX1" fmla="*/ 21731 w 52775"/>
                    <a:gd name="connsiteY1" fmla="*/ 0 h 52775"/>
                    <a:gd name="connsiteX2" fmla="*/ 52775 w 52775"/>
                    <a:gd name="connsiteY2" fmla="*/ 19661 h 52775"/>
                    <a:gd name="connsiteX3" fmla="*/ 33114 w 52775"/>
                    <a:gd name="connsiteY3" fmla="*/ 52776 h 52775"/>
                    <a:gd name="connsiteX4" fmla="*/ 0 w 52775"/>
                    <a:gd name="connsiteY4" fmla="*/ 32079 h 5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75" h="52775">
                      <a:moveTo>
                        <a:pt x="0" y="32079"/>
                      </a:moveTo>
                      <a:cubicBezTo>
                        <a:pt x="7244" y="19661"/>
                        <a:pt x="12418" y="9313"/>
                        <a:pt x="21731" y="0"/>
                      </a:cubicBezTo>
                      <a:cubicBezTo>
                        <a:pt x="32079" y="6209"/>
                        <a:pt x="42427" y="12418"/>
                        <a:pt x="52775" y="19661"/>
                      </a:cubicBezTo>
                      <a:cubicBezTo>
                        <a:pt x="48636" y="33114"/>
                        <a:pt x="40358" y="42427"/>
                        <a:pt x="33114" y="52776"/>
                      </a:cubicBezTo>
                      <a:cubicBezTo>
                        <a:pt x="19661" y="48636"/>
                        <a:pt x="9313" y="41393"/>
                        <a:pt x="0" y="32079"/>
                      </a:cubicBezTo>
                      <a:close/>
                    </a:path>
                  </a:pathLst>
                </a:custGeom>
                <a:grpFill/>
                <a:ln w="9525" cap="flat">
                  <a:solidFill>
                    <a:schemeClr val="bg1"/>
                  </a:solid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CCE5C668-AF00-41A0-BF92-E766421C1908}"/>
                    </a:ext>
                  </a:extLst>
                </p:cNvPr>
                <p:cNvSpPr/>
                <p:nvPr/>
              </p:nvSpPr>
              <p:spPr>
                <a:xfrm>
                  <a:off x="10184177" y="1952403"/>
                  <a:ext cx="52775" cy="52775"/>
                </a:xfrm>
                <a:custGeom>
                  <a:avLst/>
                  <a:gdLst>
                    <a:gd name="connsiteX0" fmla="*/ 19662 w 52775"/>
                    <a:gd name="connsiteY0" fmla="*/ 52776 h 52775"/>
                    <a:gd name="connsiteX1" fmla="*/ 0 w 52775"/>
                    <a:gd name="connsiteY1" fmla="*/ 21731 h 52775"/>
                    <a:gd name="connsiteX2" fmla="*/ 31044 w 52775"/>
                    <a:gd name="connsiteY2" fmla="*/ 0 h 52775"/>
                    <a:gd name="connsiteX3" fmla="*/ 52776 w 52775"/>
                    <a:gd name="connsiteY3" fmla="*/ 30010 h 52775"/>
                    <a:gd name="connsiteX4" fmla="*/ 19662 w 52775"/>
                    <a:gd name="connsiteY4" fmla="*/ 52776 h 5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75" h="52775">
                      <a:moveTo>
                        <a:pt x="19662" y="52776"/>
                      </a:moveTo>
                      <a:cubicBezTo>
                        <a:pt x="12418" y="41393"/>
                        <a:pt x="6209" y="32079"/>
                        <a:pt x="0" y="21731"/>
                      </a:cubicBezTo>
                      <a:cubicBezTo>
                        <a:pt x="8279" y="10348"/>
                        <a:pt x="19662" y="6209"/>
                        <a:pt x="31044" y="0"/>
                      </a:cubicBezTo>
                      <a:cubicBezTo>
                        <a:pt x="41393" y="8279"/>
                        <a:pt x="45532" y="19661"/>
                        <a:pt x="52776" y="30010"/>
                      </a:cubicBezTo>
                      <a:cubicBezTo>
                        <a:pt x="43462" y="40358"/>
                        <a:pt x="32079" y="44497"/>
                        <a:pt x="19662" y="52776"/>
                      </a:cubicBezTo>
                      <a:close/>
                    </a:path>
                  </a:pathLst>
                </a:custGeom>
                <a:grpFill/>
                <a:ln w="9525" cap="flat">
                  <a:solidFill>
                    <a:schemeClr val="bg1"/>
                  </a:solid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9B7799F0-65BD-44EE-9F3D-0DD61B94C2E4}"/>
                    </a:ext>
                  </a:extLst>
                </p:cNvPr>
                <p:cNvSpPr/>
                <p:nvPr/>
              </p:nvSpPr>
              <p:spPr>
                <a:xfrm>
                  <a:off x="10125566" y="1685421"/>
                  <a:ext cx="41277" cy="38288"/>
                </a:xfrm>
                <a:custGeom>
                  <a:avLst/>
                  <a:gdLst>
                    <a:gd name="connsiteX0" fmla="*/ 39984 w 41277"/>
                    <a:gd name="connsiteY0" fmla="*/ 38288 h 38288"/>
                    <a:gd name="connsiteX1" fmla="*/ 3765 w 41277"/>
                    <a:gd name="connsiteY1" fmla="*/ 38288 h 38288"/>
                    <a:gd name="connsiteX2" fmla="*/ 1696 w 41277"/>
                    <a:gd name="connsiteY2" fmla="*/ 0 h 38288"/>
                    <a:gd name="connsiteX3" fmla="*/ 37914 w 41277"/>
                    <a:gd name="connsiteY3" fmla="*/ 0 h 38288"/>
                    <a:gd name="connsiteX4" fmla="*/ 39984 w 41277"/>
                    <a:gd name="connsiteY4" fmla="*/ 38288 h 38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77" h="38288">
                      <a:moveTo>
                        <a:pt x="39984" y="38288"/>
                      </a:moveTo>
                      <a:cubicBezTo>
                        <a:pt x="26531" y="38288"/>
                        <a:pt x="15148" y="38288"/>
                        <a:pt x="3765" y="38288"/>
                      </a:cubicBezTo>
                      <a:cubicBezTo>
                        <a:pt x="-1409" y="25870"/>
                        <a:pt x="-374" y="13453"/>
                        <a:pt x="1696" y="0"/>
                      </a:cubicBezTo>
                      <a:cubicBezTo>
                        <a:pt x="14113" y="0"/>
                        <a:pt x="25496" y="0"/>
                        <a:pt x="37914" y="0"/>
                      </a:cubicBezTo>
                      <a:cubicBezTo>
                        <a:pt x="43088" y="12418"/>
                        <a:pt x="41019" y="23801"/>
                        <a:pt x="39984" y="38288"/>
                      </a:cubicBezTo>
                      <a:close/>
                    </a:path>
                  </a:pathLst>
                </a:custGeom>
                <a:grpFill/>
                <a:ln w="9525" cap="flat">
                  <a:solidFill>
                    <a:schemeClr val="bg1"/>
                  </a:solidFill>
                  <a:prstDash val="solid"/>
                  <a:miter/>
                </a:ln>
              </p:spPr>
              <p:txBody>
                <a:bodyPr rtlCol="0" anchor="ctr"/>
                <a:lstStyle/>
                <a:p>
                  <a:endParaRPr lang="en-IN"/>
                </a:p>
              </p:txBody>
            </p:sp>
          </p:grpSp>
          <p:grpSp>
            <p:nvGrpSpPr>
              <p:cNvPr id="288" name="Graphic 177">
                <a:extLst>
                  <a:ext uri="{FF2B5EF4-FFF2-40B4-BE49-F238E27FC236}">
                    <a16:creationId xmlns:a16="http://schemas.microsoft.com/office/drawing/2014/main" id="{25D61FEB-EDC1-4930-8B5B-3A31C326A939}"/>
                  </a:ext>
                </a:extLst>
              </p:cNvPr>
              <p:cNvGrpSpPr/>
              <p:nvPr/>
            </p:nvGrpSpPr>
            <p:grpSpPr>
              <a:xfrm>
                <a:off x="8979439" y="2161369"/>
                <a:ext cx="1002761" cy="886631"/>
                <a:chOff x="9734624" y="472496"/>
                <a:chExt cx="2319337" cy="2050732"/>
              </a:xfrm>
              <a:grpFill/>
            </p:grpSpPr>
            <p:sp>
              <p:nvSpPr>
                <p:cNvPr id="289" name="Freeform: Shape 288">
                  <a:extLst>
                    <a:ext uri="{FF2B5EF4-FFF2-40B4-BE49-F238E27FC236}">
                      <a16:creationId xmlns:a16="http://schemas.microsoft.com/office/drawing/2014/main" id="{4F5E925E-FDDB-43E2-8057-1C534B78498A}"/>
                    </a:ext>
                  </a:extLst>
                </p:cNvPr>
                <p:cNvSpPr/>
                <p:nvPr/>
              </p:nvSpPr>
              <p:spPr>
                <a:xfrm>
                  <a:off x="9734624" y="472496"/>
                  <a:ext cx="2319337" cy="2050732"/>
                </a:xfrm>
                <a:custGeom>
                  <a:avLst/>
                  <a:gdLst>
                    <a:gd name="connsiteX0" fmla="*/ 1884998 w 2319337"/>
                    <a:gd name="connsiteY0" fmla="*/ 1199198 h 2050732"/>
                    <a:gd name="connsiteX1" fmla="*/ 1884998 w 2319337"/>
                    <a:gd name="connsiteY1" fmla="*/ 2003108 h 2050732"/>
                    <a:gd name="connsiteX2" fmla="*/ 1381125 w 2319337"/>
                    <a:gd name="connsiteY2" fmla="*/ 2003108 h 2050732"/>
                    <a:gd name="connsiteX3" fmla="*/ 1381125 w 2319337"/>
                    <a:gd name="connsiteY3" fmla="*/ 828675 h 2050732"/>
                    <a:gd name="connsiteX4" fmla="*/ 2156460 w 2319337"/>
                    <a:gd name="connsiteY4" fmla="*/ 828675 h 2050732"/>
                    <a:gd name="connsiteX5" fmla="*/ 2156460 w 2319337"/>
                    <a:gd name="connsiteY5" fmla="*/ 999173 h 2050732"/>
                    <a:gd name="connsiteX6" fmla="*/ 2185035 w 2319337"/>
                    <a:gd name="connsiteY6" fmla="*/ 999173 h 2050732"/>
                    <a:gd name="connsiteX7" fmla="*/ 2185035 w 2319337"/>
                    <a:gd name="connsiteY7" fmla="*/ 800100 h 2050732"/>
                    <a:gd name="connsiteX8" fmla="*/ 1381125 w 2319337"/>
                    <a:gd name="connsiteY8" fmla="*/ 800100 h 2050732"/>
                    <a:gd name="connsiteX9" fmla="*/ 1381125 w 2319337"/>
                    <a:gd name="connsiteY9" fmla="*/ 440055 h 2050732"/>
                    <a:gd name="connsiteX10" fmla="*/ 1283018 w 2319337"/>
                    <a:gd name="connsiteY10" fmla="*/ 440055 h 2050732"/>
                    <a:gd name="connsiteX11" fmla="*/ 1283018 w 2319337"/>
                    <a:gd name="connsiteY11" fmla="*/ 287655 h 2050732"/>
                    <a:gd name="connsiteX12" fmla="*/ 1166813 w 2319337"/>
                    <a:gd name="connsiteY12" fmla="*/ 287655 h 2050732"/>
                    <a:gd name="connsiteX13" fmla="*/ 1166813 w 2319337"/>
                    <a:gd name="connsiteY13" fmla="*/ 89535 h 2050732"/>
                    <a:gd name="connsiteX14" fmla="*/ 1061085 w 2319337"/>
                    <a:gd name="connsiteY14" fmla="*/ 89535 h 2050732"/>
                    <a:gd name="connsiteX15" fmla="*/ 1061085 w 2319337"/>
                    <a:gd name="connsiteY15" fmla="*/ 0 h 2050732"/>
                    <a:gd name="connsiteX16" fmla="*/ 1032510 w 2319337"/>
                    <a:gd name="connsiteY16" fmla="*/ 0 h 2050732"/>
                    <a:gd name="connsiteX17" fmla="*/ 1032510 w 2319337"/>
                    <a:gd name="connsiteY17" fmla="*/ 89535 h 2050732"/>
                    <a:gd name="connsiteX18" fmla="*/ 921068 w 2319337"/>
                    <a:gd name="connsiteY18" fmla="*/ 89535 h 2050732"/>
                    <a:gd name="connsiteX19" fmla="*/ 921068 w 2319337"/>
                    <a:gd name="connsiteY19" fmla="*/ 277178 h 2050732"/>
                    <a:gd name="connsiteX20" fmla="*/ 822960 w 2319337"/>
                    <a:gd name="connsiteY20" fmla="*/ 277178 h 2050732"/>
                    <a:gd name="connsiteX21" fmla="*/ 822960 w 2319337"/>
                    <a:gd name="connsiteY21" fmla="*/ 434340 h 2050732"/>
                    <a:gd name="connsiteX22" fmla="*/ 685800 w 2319337"/>
                    <a:gd name="connsiteY22" fmla="*/ 434340 h 2050732"/>
                    <a:gd name="connsiteX23" fmla="*/ 685800 w 2319337"/>
                    <a:gd name="connsiteY23" fmla="*/ 1002983 h 2050732"/>
                    <a:gd name="connsiteX24" fmla="*/ 0 w 2319337"/>
                    <a:gd name="connsiteY24" fmla="*/ 1002983 h 2050732"/>
                    <a:gd name="connsiteX25" fmla="*/ 0 w 2319337"/>
                    <a:gd name="connsiteY25" fmla="*/ 2050733 h 2050732"/>
                    <a:gd name="connsiteX26" fmla="*/ 1366838 w 2319337"/>
                    <a:gd name="connsiteY26" fmla="*/ 2030730 h 2050732"/>
                    <a:gd name="connsiteX27" fmla="*/ 2319338 w 2319337"/>
                    <a:gd name="connsiteY27" fmla="*/ 2030730 h 2050732"/>
                    <a:gd name="connsiteX28" fmla="*/ 2319338 w 2319337"/>
                    <a:gd name="connsiteY28" fmla="*/ 1198245 h 2050732"/>
                    <a:gd name="connsiteX29" fmla="*/ 1884998 w 2319337"/>
                    <a:gd name="connsiteY29" fmla="*/ 1198245 h 2050732"/>
                    <a:gd name="connsiteX30" fmla="*/ 685800 w 2319337"/>
                    <a:gd name="connsiteY30" fmla="*/ 2012633 h 2050732"/>
                    <a:gd name="connsiteX31" fmla="*/ 28575 w 2319337"/>
                    <a:gd name="connsiteY31" fmla="*/ 2022158 h 2050732"/>
                    <a:gd name="connsiteX32" fmla="*/ 28575 w 2319337"/>
                    <a:gd name="connsiteY32" fmla="*/ 1031558 h 2050732"/>
                    <a:gd name="connsiteX33" fmla="*/ 685800 w 2319337"/>
                    <a:gd name="connsiteY33" fmla="*/ 1031558 h 2050732"/>
                    <a:gd name="connsiteX34" fmla="*/ 685800 w 2319337"/>
                    <a:gd name="connsiteY34" fmla="*/ 2012633 h 2050732"/>
                    <a:gd name="connsiteX35" fmla="*/ 1352550 w 2319337"/>
                    <a:gd name="connsiteY35" fmla="*/ 814388 h 2050732"/>
                    <a:gd name="connsiteX36" fmla="*/ 1352550 w 2319337"/>
                    <a:gd name="connsiteY36" fmla="*/ 828675 h 2050732"/>
                    <a:gd name="connsiteX37" fmla="*/ 1352550 w 2319337"/>
                    <a:gd name="connsiteY37" fmla="*/ 2003108 h 2050732"/>
                    <a:gd name="connsiteX38" fmla="*/ 714375 w 2319337"/>
                    <a:gd name="connsiteY38" fmla="*/ 2012633 h 2050732"/>
                    <a:gd name="connsiteX39" fmla="*/ 714375 w 2319337"/>
                    <a:gd name="connsiteY39" fmla="*/ 1031558 h 2050732"/>
                    <a:gd name="connsiteX40" fmla="*/ 714375 w 2319337"/>
                    <a:gd name="connsiteY40" fmla="*/ 1017270 h 2050732"/>
                    <a:gd name="connsiteX41" fmla="*/ 714375 w 2319337"/>
                    <a:gd name="connsiteY41" fmla="*/ 462915 h 2050732"/>
                    <a:gd name="connsiteX42" fmla="*/ 851535 w 2319337"/>
                    <a:gd name="connsiteY42" fmla="*/ 462915 h 2050732"/>
                    <a:gd name="connsiteX43" fmla="*/ 851535 w 2319337"/>
                    <a:gd name="connsiteY43" fmla="*/ 305753 h 2050732"/>
                    <a:gd name="connsiteX44" fmla="*/ 949643 w 2319337"/>
                    <a:gd name="connsiteY44" fmla="*/ 305753 h 2050732"/>
                    <a:gd name="connsiteX45" fmla="*/ 949643 w 2319337"/>
                    <a:gd name="connsiteY45" fmla="*/ 118110 h 2050732"/>
                    <a:gd name="connsiteX46" fmla="*/ 1138238 w 2319337"/>
                    <a:gd name="connsiteY46" fmla="*/ 118110 h 2050732"/>
                    <a:gd name="connsiteX47" fmla="*/ 1138238 w 2319337"/>
                    <a:gd name="connsiteY47" fmla="*/ 316230 h 2050732"/>
                    <a:gd name="connsiteX48" fmla="*/ 1254443 w 2319337"/>
                    <a:gd name="connsiteY48" fmla="*/ 316230 h 2050732"/>
                    <a:gd name="connsiteX49" fmla="*/ 1254443 w 2319337"/>
                    <a:gd name="connsiteY49" fmla="*/ 468630 h 2050732"/>
                    <a:gd name="connsiteX50" fmla="*/ 1352550 w 2319337"/>
                    <a:gd name="connsiteY50" fmla="*/ 468630 h 2050732"/>
                    <a:gd name="connsiteX51" fmla="*/ 1352550 w 2319337"/>
                    <a:gd name="connsiteY51" fmla="*/ 814388 h 2050732"/>
                    <a:gd name="connsiteX52" fmla="*/ 2291715 w 2319337"/>
                    <a:gd name="connsiteY52" fmla="*/ 2003108 h 2050732"/>
                    <a:gd name="connsiteX53" fmla="*/ 1914525 w 2319337"/>
                    <a:gd name="connsiteY53" fmla="*/ 2003108 h 2050732"/>
                    <a:gd name="connsiteX54" fmla="*/ 1914525 w 2319337"/>
                    <a:gd name="connsiteY54" fmla="*/ 1227773 h 2050732"/>
                    <a:gd name="connsiteX55" fmla="*/ 2291715 w 2319337"/>
                    <a:gd name="connsiteY55" fmla="*/ 1227773 h 2050732"/>
                    <a:gd name="connsiteX56" fmla="*/ 2291715 w 2319337"/>
                    <a:gd name="connsiteY56" fmla="*/ 2003108 h 2050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319337" h="2050732">
                      <a:moveTo>
                        <a:pt x="1884998" y="1199198"/>
                      </a:moveTo>
                      <a:lnTo>
                        <a:pt x="1884998" y="2003108"/>
                      </a:lnTo>
                      <a:lnTo>
                        <a:pt x="1381125" y="2003108"/>
                      </a:lnTo>
                      <a:lnTo>
                        <a:pt x="1381125" y="828675"/>
                      </a:lnTo>
                      <a:lnTo>
                        <a:pt x="2156460" y="828675"/>
                      </a:lnTo>
                      <a:lnTo>
                        <a:pt x="2156460" y="999173"/>
                      </a:lnTo>
                      <a:lnTo>
                        <a:pt x="2185035" y="999173"/>
                      </a:lnTo>
                      <a:lnTo>
                        <a:pt x="2185035" y="800100"/>
                      </a:lnTo>
                      <a:lnTo>
                        <a:pt x="1381125" y="800100"/>
                      </a:lnTo>
                      <a:lnTo>
                        <a:pt x="1381125" y="440055"/>
                      </a:lnTo>
                      <a:lnTo>
                        <a:pt x="1283018" y="440055"/>
                      </a:lnTo>
                      <a:lnTo>
                        <a:pt x="1283018" y="287655"/>
                      </a:lnTo>
                      <a:lnTo>
                        <a:pt x="1166813" y="287655"/>
                      </a:lnTo>
                      <a:lnTo>
                        <a:pt x="1166813" y="89535"/>
                      </a:lnTo>
                      <a:lnTo>
                        <a:pt x="1061085" y="89535"/>
                      </a:lnTo>
                      <a:lnTo>
                        <a:pt x="1061085" y="0"/>
                      </a:lnTo>
                      <a:lnTo>
                        <a:pt x="1032510" y="0"/>
                      </a:lnTo>
                      <a:lnTo>
                        <a:pt x="1032510" y="89535"/>
                      </a:lnTo>
                      <a:lnTo>
                        <a:pt x="921068" y="89535"/>
                      </a:lnTo>
                      <a:lnTo>
                        <a:pt x="921068" y="277178"/>
                      </a:lnTo>
                      <a:lnTo>
                        <a:pt x="822960" y="277178"/>
                      </a:lnTo>
                      <a:lnTo>
                        <a:pt x="822960" y="434340"/>
                      </a:lnTo>
                      <a:lnTo>
                        <a:pt x="685800" y="434340"/>
                      </a:lnTo>
                      <a:lnTo>
                        <a:pt x="685800" y="1002983"/>
                      </a:lnTo>
                      <a:lnTo>
                        <a:pt x="0" y="1002983"/>
                      </a:lnTo>
                      <a:lnTo>
                        <a:pt x="0" y="2050733"/>
                      </a:lnTo>
                      <a:lnTo>
                        <a:pt x="1366838" y="2030730"/>
                      </a:lnTo>
                      <a:lnTo>
                        <a:pt x="2319338" y="2030730"/>
                      </a:lnTo>
                      <a:lnTo>
                        <a:pt x="2319338" y="1198245"/>
                      </a:lnTo>
                      <a:lnTo>
                        <a:pt x="1884998" y="1198245"/>
                      </a:lnTo>
                      <a:close/>
                      <a:moveTo>
                        <a:pt x="685800" y="2012633"/>
                      </a:moveTo>
                      <a:lnTo>
                        <a:pt x="28575" y="2022158"/>
                      </a:lnTo>
                      <a:lnTo>
                        <a:pt x="28575" y="1031558"/>
                      </a:lnTo>
                      <a:lnTo>
                        <a:pt x="685800" y="1031558"/>
                      </a:lnTo>
                      <a:lnTo>
                        <a:pt x="685800" y="2012633"/>
                      </a:lnTo>
                      <a:close/>
                      <a:moveTo>
                        <a:pt x="1352550" y="814388"/>
                      </a:moveTo>
                      <a:lnTo>
                        <a:pt x="1352550" y="828675"/>
                      </a:lnTo>
                      <a:lnTo>
                        <a:pt x="1352550" y="2003108"/>
                      </a:lnTo>
                      <a:lnTo>
                        <a:pt x="714375" y="2012633"/>
                      </a:lnTo>
                      <a:lnTo>
                        <a:pt x="714375" y="1031558"/>
                      </a:lnTo>
                      <a:lnTo>
                        <a:pt x="714375" y="1017270"/>
                      </a:lnTo>
                      <a:lnTo>
                        <a:pt x="714375" y="462915"/>
                      </a:lnTo>
                      <a:lnTo>
                        <a:pt x="851535" y="462915"/>
                      </a:lnTo>
                      <a:lnTo>
                        <a:pt x="851535" y="305753"/>
                      </a:lnTo>
                      <a:lnTo>
                        <a:pt x="949643" y="305753"/>
                      </a:lnTo>
                      <a:lnTo>
                        <a:pt x="949643" y="118110"/>
                      </a:lnTo>
                      <a:lnTo>
                        <a:pt x="1138238" y="118110"/>
                      </a:lnTo>
                      <a:lnTo>
                        <a:pt x="1138238" y="316230"/>
                      </a:lnTo>
                      <a:lnTo>
                        <a:pt x="1254443" y="316230"/>
                      </a:lnTo>
                      <a:lnTo>
                        <a:pt x="1254443" y="468630"/>
                      </a:lnTo>
                      <a:lnTo>
                        <a:pt x="1352550" y="468630"/>
                      </a:lnTo>
                      <a:lnTo>
                        <a:pt x="1352550" y="814388"/>
                      </a:lnTo>
                      <a:close/>
                      <a:moveTo>
                        <a:pt x="2291715" y="2003108"/>
                      </a:moveTo>
                      <a:lnTo>
                        <a:pt x="1914525" y="2003108"/>
                      </a:lnTo>
                      <a:lnTo>
                        <a:pt x="1914525" y="1227773"/>
                      </a:lnTo>
                      <a:lnTo>
                        <a:pt x="2291715" y="1227773"/>
                      </a:lnTo>
                      <a:lnTo>
                        <a:pt x="2291715" y="2003108"/>
                      </a:lnTo>
                      <a:close/>
                    </a:path>
                  </a:pathLst>
                </a:custGeom>
                <a:grpFill/>
                <a:ln w="3175" cap="flat">
                  <a:solidFill>
                    <a:schemeClr val="bg1"/>
                  </a:solid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1213FF9F-5A6B-4E76-BB95-E0A7E8D0C8D7}"/>
                    </a:ext>
                  </a:extLst>
                </p:cNvPr>
                <p:cNvSpPr/>
                <p:nvPr/>
              </p:nvSpPr>
              <p:spPr>
                <a:xfrm>
                  <a:off x="11269101" y="2125602"/>
                  <a:ext cx="200026" cy="347662"/>
                </a:xfrm>
                <a:custGeom>
                  <a:avLst/>
                  <a:gdLst>
                    <a:gd name="connsiteX0" fmla="*/ 200025 w 200025"/>
                    <a:gd name="connsiteY0" fmla="*/ 347663 h 347662"/>
                    <a:gd name="connsiteX1" fmla="*/ 200025 w 200025"/>
                    <a:gd name="connsiteY1" fmla="*/ 0 h 347662"/>
                    <a:gd name="connsiteX2" fmla="*/ 0 w 200025"/>
                    <a:gd name="connsiteY2" fmla="*/ 0 h 347662"/>
                    <a:gd name="connsiteX3" fmla="*/ 0 w 200025"/>
                    <a:gd name="connsiteY3" fmla="*/ 347663 h 347662"/>
                    <a:gd name="connsiteX4" fmla="*/ 28575 w 200025"/>
                    <a:gd name="connsiteY4" fmla="*/ 347663 h 347662"/>
                    <a:gd name="connsiteX5" fmla="*/ 28575 w 200025"/>
                    <a:gd name="connsiteY5" fmla="*/ 28575 h 347662"/>
                    <a:gd name="connsiteX6" fmla="*/ 171450 w 200025"/>
                    <a:gd name="connsiteY6" fmla="*/ 28575 h 347662"/>
                    <a:gd name="connsiteX7" fmla="*/ 171450 w 200025"/>
                    <a:gd name="connsiteY7" fmla="*/ 347663 h 34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025" h="347662">
                      <a:moveTo>
                        <a:pt x="200025" y="347663"/>
                      </a:moveTo>
                      <a:lnTo>
                        <a:pt x="200025" y="0"/>
                      </a:lnTo>
                      <a:lnTo>
                        <a:pt x="0" y="0"/>
                      </a:lnTo>
                      <a:lnTo>
                        <a:pt x="0" y="347663"/>
                      </a:lnTo>
                      <a:lnTo>
                        <a:pt x="28575" y="347663"/>
                      </a:lnTo>
                      <a:lnTo>
                        <a:pt x="28575" y="28575"/>
                      </a:lnTo>
                      <a:lnTo>
                        <a:pt x="171450" y="28575"/>
                      </a:lnTo>
                      <a:lnTo>
                        <a:pt x="171450" y="347663"/>
                      </a:lnTo>
                      <a:close/>
                    </a:path>
                  </a:pathLst>
                </a:custGeom>
                <a:grpFill/>
                <a:ln w="9525" cap="flat">
                  <a:solidFill>
                    <a:schemeClr val="bg1"/>
                  </a:solid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6C71A685-494D-496D-BA24-2997600E397A}"/>
                    </a:ext>
                  </a:extLst>
                </p:cNvPr>
                <p:cNvSpPr/>
                <p:nvPr/>
              </p:nvSpPr>
              <p:spPr>
                <a:xfrm>
                  <a:off x="10636641" y="2096679"/>
                  <a:ext cx="285750" cy="386714"/>
                </a:xfrm>
                <a:custGeom>
                  <a:avLst/>
                  <a:gdLst>
                    <a:gd name="connsiteX0" fmla="*/ 0 w 285750"/>
                    <a:gd name="connsiteY0" fmla="*/ 386715 h 386714"/>
                    <a:gd name="connsiteX1" fmla="*/ 28575 w 285750"/>
                    <a:gd name="connsiteY1" fmla="*/ 386715 h 386714"/>
                    <a:gd name="connsiteX2" fmla="*/ 28575 w 285750"/>
                    <a:gd name="connsiteY2" fmla="*/ 28575 h 386714"/>
                    <a:gd name="connsiteX3" fmla="*/ 257175 w 285750"/>
                    <a:gd name="connsiteY3" fmla="*/ 28575 h 386714"/>
                    <a:gd name="connsiteX4" fmla="*/ 257175 w 285750"/>
                    <a:gd name="connsiteY4" fmla="*/ 386715 h 386714"/>
                    <a:gd name="connsiteX5" fmla="*/ 285750 w 285750"/>
                    <a:gd name="connsiteY5" fmla="*/ 386715 h 386714"/>
                    <a:gd name="connsiteX6" fmla="*/ 285750 w 285750"/>
                    <a:gd name="connsiteY6" fmla="*/ 0 h 386714"/>
                    <a:gd name="connsiteX7" fmla="*/ 0 w 285750"/>
                    <a:gd name="connsiteY7" fmla="*/ 0 h 386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750" h="386714">
                      <a:moveTo>
                        <a:pt x="0" y="386715"/>
                      </a:moveTo>
                      <a:lnTo>
                        <a:pt x="28575" y="386715"/>
                      </a:lnTo>
                      <a:lnTo>
                        <a:pt x="28575" y="28575"/>
                      </a:lnTo>
                      <a:lnTo>
                        <a:pt x="257175" y="28575"/>
                      </a:lnTo>
                      <a:lnTo>
                        <a:pt x="257175" y="386715"/>
                      </a:lnTo>
                      <a:lnTo>
                        <a:pt x="285750" y="386715"/>
                      </a:lnTo>
                      <a:lnTo>
                        <a:pt x="285750" y="0"/>
                      </a:lnTo>
                      <a:lnTo>
                        <a:pt x="0" y="0"/>
                      </a:lnTo>
                      <a:close/>
                    </a:path>
                  </a:pathLst>
                </a:custGeom>
                <a:grpFill/>
                <a:ln w="9525" cap="flat">
                  <a:solidFill>
                    <a:schemeClr val="bg1"/>
                  </a:solid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3FC5DAF4-3A30-4F52-AACD-9A757BDAC210}"/>
                    </a:ext>
                  </a:extLst>
                </p:cNvPr>
                <p:cNvSpPr/>
                <p:nvPr/>
              </p:nvSpPr>
              <p:spPr>
                <a:xfrm>
                  <a:off x="9996562" y="2142484"/>
                  <a:ext cx="194309" cy="347662"/>
                </a:xfrm>
                <a:custGeom>
                  <a:avLst/>
                  <a:gdLst>
                    <a:gd name="connsiteX0" fmla="*/ 0 w 194310"/>
                    <a:gd name="connsiteY0" fmla="*/ 347663 h 347662"/>
                    <a:gd name="connsiteX1" fmla="*/ 28575 w 194310"/>
                    <a:gd name="connsiteY1" fmla="*/ 347663 h 347662"/>
                    <a:gd name="connsiteX2" fmla="*/ 28575 w 194310"/>
                    <a:gd name="connsiteY2" fmla="*/ 28575 h 347662"/>
                    <a:gd name="connsiteX3" fmla="*/ 165735 w 194310"/>
                    <a:gd name="connsiteY3" fmla="*/ 28575 h 347662"/>
                    <a:gd name="connsiteX4" fmla="*/ 165735 w 194310"/>
                    <a:gd name="connsiteY4" fmla="*/ 347663 h 347662"/>
                    <a:gd name="connsiteX5" fmla="*/ 194310 w 194310"/>
                    <a:gd name="connsiteY5" fmla="*/ 347663 h 347662"/>
                    <a:gd name="connsiteX6" fmla="*/ 194310 w 194310"/>
                    <a:gd name="connsiteY6" fmla="*/ 0 h 347662"/>
                    <a:gd name="connsiteX7" fmla="*/ 0 w 194310"/>
                    <a:gd name="connsiteY7" fmla="*/ 0 h 34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310" h="347662">
                      <a:moveTo>
                        <a:pt x="0" y="347663"/>
                      </a:moveTo>
                      <a:lnTo>
                        <a:pt x="28575" y="347663"/>
                      </a:lnTo>
                      <a:lnTo>
                        <a:pt x="28575" y="28575"/>
                      </a:lnTo>
                      <a:lnTo>
                        <a:pt x="165735" y="28575"/>
                      </a:lnTo>
                      <a:lnTo>
                        <a:pt x="165735" y="347663"/>
                      </a:lnTo>
                      <a:lnTo>
                        <a:pt x="194310" y="347663"/>
                      </a:lnTo>
                      <a:lnTo>
                        <a:pt x="194310" y="0"/>
                      </a:lnTo>
                      <a:lnTo>
                        <a:pt x="0" y="0"/>
                      </a:lnTo>
                      <a:close/>
                    </a:path>
                  </a:pathLst>
                </a:custGeom>
                <a:grpFill/>
                <a:ln w="9525" cap="flat">
                  <a:solidFill>
                    <a:schemeClr val="bg1"/>
                  </a:solid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181A9DB5-6FF1-43C7-93D9-E54E57D1A7D9}"/>
                    </a:ext>
                  </a:extLst>
                </p:cNvPr>
                <p:cNvSpPr/>
                <p:nvPr/>
              </p:nvSpPr>
              <p:spPr>
                <a:xfrm>
                  <a:off x="11730112" y="2126121"/>
                  <a:ext cx="199073" cy="347662"/>
                </a:xfrm>
                <a:custGeom>
                  <a:avLst/>
                  <a:gdLst>
                    <a:gd name="connsiteX0" fmla="*/ 28575 w 199072"/>
                    <a:gd name="connsiteY0" fmla="*/ 28575 h 347662"/>
                    <a:gd name="connsiteX1" fmla="*/ 170497 w 199072"/>
                    <a:gd name="connsiteY1" fmla="*/ 28575 h 347662"/>
                    <a:gd name="connsiteX2" fmla="*/ 170497 w 199072"/>
                    <a:gd name="connsiteY2" fmla="*/ 347663 h 347662"/>
                    <a:gd name="connsiteX3" fmla="*/ 199072 w 199072"/>
                    <a:gd name="connsiteY3" fmla="*/ 347663 h 347662"/>
                    <a:gd name="connsiteX4" fmla="*/ 199072 w 199072"/>
                    <a:gd name="connsiteY4" fmla="*/ 0 h 347662"/>
                    <a:gd name="connsiteX5" fmla="*/ 0 w 199072"/>
                    <a:gd name="connsiteY5" fmla="*/ 0 h 347662"/>
                    <a:gd name="connsiteX6" fmla="*/ 0 w 199072"/>
                    <a:gd name="connsiteY6" fmla="*/ 347663 h 347662"/>
                    <a:gd name="connsiteX7" fmla="*/ 28575 w 199072"/>
                    <a:gd name="connsiteY7" fmla="*/ 347663 h 347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9072" h="347662">
                      <a:moveTo>
                        <a:pt x="28575" y="28575"/>
                      </a:moveTo>
                      <a:lnTo>
                        <a:pt x="170497" y="28575"/>
                      </a:lnTo>
                      <a:lnTo>
                        <a:pt x="170497" y="347663"/>
                      </a:lnTo>
                      <a:lnTo>
                        <a:pt x="199072" y="347663"/>
                      </a:lnTo>
                      <a:lnTo>
                        <a:pt x="199072" y="0"/>
                      </a:lnTo>
                      <a:lnTo>
                        <a:pt x="0" y="0"/>
                      </a:lnTo>
                      <a:lnTo>
                        <a:pt x="0" y="347663"/>
                      </a:lnTo>
                      <a:lnTo>
                        <a:pt x="28575" y="347663"/>
                      </a:lnTo>
                      <a:close/>
                    </a:path>
                  </a:pathLst>
                </a:custGeom>
                <a:grpFill/>
                <a:ln w="9525" cap="flat">
                  <a:solidFill>
                    <a:schemeClr val="bg1"/>
                  </a:solid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2F870B2D-FAAE-4C45-B9DF-6BC00EFC09BB}"/>
                    </a:ext>
                  </a:extLst>
                </p:cNvPr>
                <p:cNvSpPr/>
                <p:nvPr/>
              </p:nvSpPr>
              <p:spPr>
                <a:xfrm>
                  <a:off x="9807014" y="1382133"/>
                  <a:ext cx="516255" cy="28575"/>
                </a:xfrm>
                <a:custGeom>
                  <a:avLst/>
                  <a:gdLst>
                    <a:gd name="connsiteX0" fmla="*/ 0 w 516255"/>
                    <a:gd name="connsiteY0" fmla="*/ 0 h 28575"/>
                    <a:gd name="connsiteX1" fmla="*/ 516255 w 516255"/>
                    <a:gd name="connsiteY1" fmla="*/ 0 h 28575"/>
                    <a:gd name="connsiteX2" fmla="*/ 516255 w 516255"/>
                    <a:gd name="connsiteY2" fmla="*/ 28575 h 28575"/>
                    <a:gd name="connsiteX3" fmla="*/ 0 w 51625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516255" h="28575">
                      <a:moveTo>
                        <a:pt x="0" y="0"/>
                      </a:moveTo>
                      <a:lnTo>
                        <a:pt x="516255" y="0"/>
                      </a:lnTo>
                      <a:lnTo>
                        <a:pt x="516255" y="28575"/>
                      </a:lnTo>
                      <a:lnTo>
                        <a:pt x="0" y="28575"/>
                      </a:lnTo>
                      <a:close/>
                    </a:path>
                  </a:pathLst>
                </a:custGeom>
                <a:grpFill/>
                <a:ln w="9525" cap="flat">
                  <a:solidFill>
                    <a:schemeClr val="bg1"/>
                  </a:solid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C314B488-311C-498E-9B4C-AD86AB1297FF}"/>
                    </a:ext>
                  </a:extLst>
                </p:cNvPr>
                <p:cNvSpPr/>
                <p:nvPr/>
              </p:nvSpPr>
              <p:spPr>
                <a:xfrm>
                  <a:off x="11276721" y="1163058"/>
                  <a:ext cx="516255" cy="28575"/>
                </a:xfrm>
                <a:custGeom>
                  <a:avLst/>
                  <a:gdLst>
                    <a:gd name="connsiteX0" fmla="*/ 0 w 516255"/>
                    <a:gd name="connsiteY0" fmla="*/ 0 h 28575"/>
                    <a:gd name="connsiteX1" fmla="*/ 516255 w 516255"/>
                    <a:gd name="connsiteY1" fmla="*/ 0 h 28575"/>
                    <a:gd name="connsiteX2" fmla="*/ 516255 w 516255"/>
                    <a:gd name="connsiteY2" fmla="*/ 28575 h 28575"/>
                    <a:gd name="connsiteX3" fmla="*/ 0 w 516255"/>
                    <a:gd name="connsiteY3" fmla="*/ 28575 h 28575"/>
                  </a:gdLst>
                  <a:ahLst/>
                  <a:cxnLst>
                    <a:cxn ang="0">
                      <a:pos x="connsiteX0" y="connsiteY0"/>
                    </a:cxn>
                    <a:cxn ang="0">
                      <a:pos x="connsiteX1" y="connsiteY1"/>
                    </a:cxn>
                    <a:cxn ang="0">
                      <a:pos x="connsiteX2" y="connsiteY2"/>
                    </a:cxn>
                    <a:cxn ang="0">
                      <a:pos x="connsiteX3" y="connsiteY3"/>
                    </a:cxn>
                  </a:cxnLst>
                  <a:rect l="l" t="t" r="r" b="b"/>
                  <a:pathLst>
                    <a:path w="516255" h="28575">
                      <a:moveTo>
                        <a:pt x="0" y="0"/>
                      </a:moveTo>
                      <a:lnTo>
                        <a:pt x="516255" y="0"/>
                      </a:lnTo>
                      <a:lnTo>
                        <a:pt x="516255" y="28575"/>
                      </a:lnTo>
                      <a:lnTo>
                        <a:pt x="0" y="28575"/>
                      </a:lnTo>
                      <a:close/>
                    </a:path>
                  </a:pathLst>
                </a:custGeom>
                <a:grpFill/>
                <a:ln w="9525" cap="flat">
                  <a:solidFill>
                    <a:schemeClr val="bg1"/>
                  </a:solid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D1025D29-E8C4-4B3E-8114-826912ED3730}"/>
                    </a:ext>
                  </a:extLst>
                </p:cNvPr>
                <p:cNvSpPr/>
                <p:nvPr/>
              </p:nvSpPr>
              <p:spPr>
                <a:xfrm>
                  <a:off x="10570919" y="1104003"/>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80B6C96E-C892-4AA2-8B8E-4DCE5D69D7CB}"/>
                    </a:ext>
                  </a:extLst>
                </p:cNvPr>
                <p:cNvSpPr/>
                <p:nvPr/>
              </p:nvSpPr>
              <p:spPr>
                <a:xfrm>
                  <a:off x="10815711" y="1104003"/>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D50FD073-0277-4990-865E-1536E1BEACC3}"/>
                    </a:ext>
                  </a:extLst>
                </p:cNvPr>
                <p:cNvSpPr/>
                <p:nvPr/>
              </p:nvSpPr>
              <p:spPr>
                <a:xfrm>
                  <a:off x="10575681" y="1260213"/>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6FA3F056-D632-4155-B807-143CAADEA7CF}"/>
                    </a:ext>
                  </a:extLst>
                </p:cNvPr>
                <p:cNvSpPr/>
                <p:nvPr/>
              </p:nvSpPr>
              <p:spPr>
                <a:xfrm>
                  <a:off x="10821426" y="1260213"/>
                  <a:ext cx="143827" cy="28575"/>
                </a:xfrm>
                <a:custGeom>
                  <a:avLst/>
                  <a:gdLst>
                    <a:gd name="connsiteX0" fmla="*/ 0 w 143827"/>
                    <a:gd name="connsiteY0" fmla="*/ 0 h 28575"/>
                    <a:gd name="connsiteX1" fmla="*/ 143827 w 143827"/>
                    <a:gd name="connsiteY1" fmla="*/ 0 h 28575"/>
                    <a:gd name="connsiteX2" fmla="*/ 143827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7" y="0"/>
                      </a:lnTo>
                      <a:lnTo>
                        <a:pt x="143827"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6BACAD2C-0ABB-456F-B587-A8F5543B60FA}"/>
                    </a:ext>
                  </a:extLst>
                </p:cNvPr>
                <p:cNvSpPr/>
                <p:nvPr/>
              </p:nvSpPr>
              <p:spPr>
                <a:xfrm>
                  <a:off x="10573776" y="1417376"/>
                  <a:ext cx="143827" cy="28575"/>
                </a:xfrm>
                <a:custGeom>
                  <a:avLst/>
                  <a:gdLst>
                    <a:gd name="connsiteX0" fmla="*/ 0 w 143827"/>
                    <a:gd name="connsiteY0" fmla="*/ 0 h 28575"/>
                    <a:gd name="connsiteX1" fmla="*/ 143827 w 143827"/>
                    <a:gd name="connsiteY1" fmla="*/ 0 h 28575"/>
                    <a:gd name="connsiteX2" fmla="*/ 143827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7" y="0"/>
                      </a:lnTo>
                      <a:lnTo>
                        <a:pt x="143827"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208D2D33-53A2-4031-AE29-7A6C412FC133}"/>
                    </a:ext>
                  </a:extLst>
                </p:cNvPr>
                <p:cNvSpPr/>
                <p:nvPr/>
              </p:nvSpPr>
              <p:spPr>
                <a:xfrm>
                  <a:off x="10818569" y="1417376"/>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6BFCC74D-51A9-4226-A576-0BD3FE227A7E}"/>
                    </a:ext>
                  </a:extLst>
                </p:cNvPr>
                <p:cNvSpPr/>
                <p:nvPr/>
              </p:nvSpPr>
              <p:spPr>
                <a:xfrm>
                  <a:off x="10578539" y="1574538"/>
                  <a:ext cx="143827" cy="28575"/>
                </a:xfrm>
                <a:custGeom>
                  <a:avLst/>
                  <a:gdLst>
                    <a:gd name="connsiteX0" fmla="*/ 0 w 143827"/>
                    <a:gd name="connsiteY0" fmla="*/ 0 h 28575"/>
                    <a:gd name="connsiteX1" fmla="*/ 143827 w 143827"/>
                    <a:gd name="connsiteY1" fmla="*/ 0 h 28575"/>
                    <a:gd name="connsiteX2" fmla="*/ 143827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7" y="0"/>
                      </a:lnTo>
                      <a:lnTo>
                        <a:pt x="143827"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8E9A02F1-F86B-42D9-A918-F9522EE96A0A}"/>
                    </a:ext>
                  </a:extLst>
                </p:cNvPr>
                <p:cNvSpPr/>
                <p:nvPr/>
              </p:nvSpPr>
              <p:spPr>
                <a:xfrm>
                  <a:off x="10823331" y="1574538"/>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253FAA6D-7BD6-4D39-8821-860F351DB58D}"/>
                    </a:ext>
                  </a:extLst>
                </p:cNvPr>
                <p:cNvSpPr/>
                <p:nvPr/>
              </p:nvSpPr>
              <p:spPr>
                <a:xfrm>
                  <a:off x="9887024" y="1711698"/>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7CE8DC74-48C4-4733-A2F4-92B8AAE8BA9F}"/>
                    </a:ext>
                  </a:extLst>
                </p:cNvPr>
                <p:cNvSpPr/>
                <p:nvPr/>
              </p:nvSpPr>
              <p:spPr>
                <a:xfrm>
                  <a:off x="10132769" y="1711698"/>
                  <a:ext cx="143827" cy="28575"/>
                </a:xfrm>
                <a:custGeom>
                  <a:avLst/>
                  <a:gdLst>
                    <a:gd name="connsiteX0" fmla="*/ 0 w 143827"/>
                    <a:gd name="connsiteY0" fmla="*/ 0 h 28575"/>
                    <a:gd name="connsiteX1" fmla="*/ 143827 w 143827"/>
                    <a:gd name="connsiteY1" fmla="*/ 0 h 28575"/>
                    <a:gd name="connsiteX2" fmla="*/ 143827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7" y="0"/>
                      </a:lnTo>
                      <a:lnTo>
                        <a:pt x="143827"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2D53C29E-D26C-43C3-8300-70FDA95170A3}"/>
                    </a:ext>
                  </a:extLst>
                </p:cNvPr>
                <p:cNvSpPr/>
                <p:nvPr/>
              </p:nvSpPr>
              <p:spPr>
                <a:xfrm>
                  <a:off x="9891786" y="1867908"/>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5C8EC4DC-0B6C-49A8-8DC2-111E15C9CD90}"/>
                    </a:ext>
                  </a:extLst>
                </p:cNvPr>
                <p:cNvSpPr/>
                <p:nvPr/>
              </p:nvSpPr>
              <p:spPr>
                <a:xfrm>
                  <a:off x="10137531" y="1867908"/>
                  <a:ext cx="143827" cy="28575"/>
                </a:xfrm>
                <a:custGeom>
                  <a:avLst/>
                  <a:gdLst>
                    <a:gd name="connsiteX0" fmla="*/ 0 w 143827"/>
                    <a:gd name="connsiteY0" fmla="*/ 0 h 28575"/>
                    <a:gd name="connsiteX1" fmla="*/ 143827 w 143827"/>
                    <a:gd name="connsiteY1" fmla="*/ 0 h 28575"/>
                    <a:gd name="connsiteX2" fmla="*/ 143827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7" y="0"/>
                      </a:lnTo>
                      <a:lnTo>
                        <a:pt x="143827"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95EA2863-8F76-4727-92F3-0ECA13F037D6}"/>
                    </a:ext>
                  </a:extLst>
                </p:cNvPr>
                <p:cNvSpPr/>
                <p:nvPr/>
              </p:nvSpPr>
              <p:spPr>
                <a:xfrm>
                  <a:off x="11281484" y="1437378"/>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F50BCF8C-559F-4108-941A-E4260840CBAB}"/>
                    </a:ext>
                  </a:extLst>
                </p:cNvPr>
                <p:cNvSpPr/>
                <p:nvPr/>
              </p:nvSpPr>
              <p:spPr>
                <a:xfrm>
                  <a:off x="11526276" y="1437378"/>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DBAAB7FD-5ADE-4FF1-A02F-CD917080859C}"/>
                    </a:ext>
                  </a:extLst>
                </p:cNvPr>
                <p:cNvSpPr/>
                <p:nvPr/>
              </p:nvSpPr>
              <p:spPr>
                <a:xfrm>
                  <a:off x="11279579" y="1593588"/>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27268A50-3E0E-4C1A-9846-54963D2A608F}"/>
                    </a:ext>
                  </a:extLst>
                </p:cNvPr>
                <p:cNvSpPr/>
                <p:nvPr/>
              </p:nvSpPr>
              <p:spPr>
                <a:xfrm>
                  <a:off x="11284341" y="1750751"/>
                  <a:ext cx="143827" cy="28575"/>
                </a:xfrm>
                <a:custGeom>
                  <a:avLst/>
                  <a:gdLst>
                    <a:gd name="connsiteX0" fmla="*/ 0 w 143827"/>
                    <a:gd name="connsiteY0" fmla="*/ 0 h 28575"/>
                    <a:gd name="connsiteX1" fmla="*/ 143828 w 143827"/>
                    <a:gd name="connsiteY1" fmla="*/ 0 h 28575"/>
                    <a:gd name="connsiteX2" fmla="*/ 143828 w 143827"/>
                    <a:gd name="connsiteY2" fmla="*/ 28575 h 28575"/>
                    <a:gd name="connsiteX3" fmla="*/ 0 w 143827"/>
                    <a:gd name="connsiteY3" fmla="*/ 28575 h 28575"/>
                  </a:gdLst>
                  <a:ahLst/>
                  <a:cxnLst>
                    <a:cxn ang="0">
                      <a:pos x="connsiteX0" y="connsiteY0"/>
                    </a:cxn>
                    <a:cxn ang="0">
                      <a:pos x="connsiteX1" y="connsiteY1"/>
                    </a:cxn>
                    <a:cxn ang="0">
                      <a:pos x="connsiteX2" y="connsiteY2"/>
                    </a:cxn>
                    <a:cxn ang="0">
                      <a:pos x="connsiteX3" y="connsiteY3"/>
                    </a:cxn>
                  </a:cxnLst>
                  <a:rect l="l" t="t" r="r" b="b"/>
                  <a:pathLst>
                    <a:path w="143827" h="28575">
                      <a:moveTo>
                        <a:pt x="0" y="0"/>
                      </a:moveTo>
                      <a:lnTo>
                        <a:pt x="143828" y="0"/>
                      </a:lnTo>
                      <a:lnTo>
                        <a:pt x="143828" y="28575"/>
                      </a:lnTo>
                      <a:lnTo>
                        <a:pt x="0" y="28575"/>
                      </a:lnTo>
                      <a:close/>
                    </a:path>
                  </a:pathLst>
                </a:custGeom>
                <a:grpFill/>
                <a:ln w="9525" cap="flat">
                  <a:solidFill>
                    <a:schemeClr val="bg1"/>
                  </a:solidFill>
                  <a:prstDash val="solid"/>
                  <a:miter/>
                </a:ln>
              </p:spPr>
              <p:txBody>
                <a:bodyPr rtlCol="0" anchor="ctr"/>
                <a:lstStyle/>
                <a:p>
                  <a:endParaRPr lang="en-IN"/>
                </a:p>
              </p:txBody>
            </p:sp>
          </p:grpSp>
        </p:grpSp>
        <p:grpSp>
          <p:nvGrpSpPr>
            <p:cNvPr id="268" name="Group 267">
              <a:extLst>
                <a:ext uri="{FF2B5EF4-FFF2-40B4-BE49-F238E27FC236}">
                  <a16:creationId xmlns:a16="http://schemas.microsoft.com/office/drawing/2014/main" id="{8E0336F1-ED7F-4FA6-96D6-65093FA7F357}"/>
                </a:ext>
              </a:extLst>
            </p:cNvPr>
            <p:cNvGrpSpPr/>
            <p:nvPr/>
          </p:nvGrpSpPr>
          <p:grpSpPr>
            <a:xfrm>
              <a:off x="7544411" y="4711183"/>
              <a:ext cx="704192" cy="670659"/>
              <a:chOff x="6153038" y="4381769"/>
              <a:chExt cx="1134108" cy="1080103"/>
            </a:xfrm>
          </p:grpSpPr>
          <p:pic>
            <p:nvPicPr>
              <p:cNvPr id="285" name="Graphic 284">
                <a:extLst>
                  <a:ext uri="{FF2B5EF4-FFF2-40B4-BE49-F238E27FC236}">
                    <a16:creationId xmlns:a16="http://schemas.microsoft.com/office/drawing/2014/main" id="{199DC9A0-7148-4042-AC8E-F1F525B1E5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53038" y="4381769"/>
                <a:ext cx="1134108" cy="1080103"/>
              </a:xfrm>
              <a:prstGeom prst="rect">
                <a:avLst/>
              </a:prstGeom>
            </p:spPr>
          </p:pic>
          <p:sp>
            <p:nvSpPr>
              <p:cNvPr id="286" name="Freeform: Shape 285">
                <a:extLst>
                  <a:ext uri="{FF2B5EF4-FFF2-40B4-BE49-F238E27FC236}">
                    <a16:creationId xmlns:a16="http://schemas.microsoft.com/office/drawing/2014/main" id="{770A6F95-DA39-4A84-8456-8E3C96BC0418}"/>
                  </a:ext>
                </a:extLst>
              </p:cNvPr>
              <p:cNvSpPr/>
              <p:nvPr/>
            </p:nvSpPr>
            <p:spPr>
              <a:xfrm>
                <a:off x="7030291" y="5164897"/>
                <a:ext cx="124232" cy="202470"/>
              </a:xfrm>
              <a:custGeom>
                <a:avLst/>
                <a:gdLst>
                  <a:gd name="connsiteX0" fmla="*/ 29394 w 75501"/>
                  <a:gd name="connsiteY0" fmla="*/ 0 h 123049"/>
                  <a:gd name="connsiteX1" fmla="*/ 48413 w 75501"/>
                  <a:gd name="connsiteY1" fmla="*/ 0 h 123049"/>
                  <a:gd name="connsiteX2" fmla="*/ 48413 w 75501"/>
                  <a:gd name="connsiteY2" fmla="*/ 15561 h 123049"/>
                  <a:gd name="connsiteX3" fmla="*/ 70026 w 75501"/>
                  <a:gd name="connsiteY3" fmla="*/ 21325 h 123049"/>
                  <a:gd name="connsiteX4" fmla="*/ 72043 w 75501"/>
                  <a:gd name="connsiteY4" fmla="*/ 22477 h 123049"/>
                  <a:gd name="connsiteX5" fmla="*/ 65415 w 75501"/>
                  <a:gd name="connsiteY5" fmla="*/ 42650 h 123049"/>
                  <a:gd name="connsiteX6" fmla="*/ 62533 w 75501"/>
                  <a:gd name="connsiteY6" fmla="*/ 40632 h 123049"/>
                  <a:gd name="connsiteX7" fmla="*/ 42362 w 75501"/>
                  <a:gd name="connsiteY7" fmla="*/ 35445 h 123049"/>
                  <a:gd name="connsiteX8" fmla="*/ 30258 w 75501"/>
                  <a:gd name="connsiteY8" fmla="*/ 41208 h 123049"/>
                  <a:gd name="connsiteX9" fmla="*/ 46108 w 75501"/>
                  <a:gd name="connsiteY9" fmla="*/ 50718 h 123049"/>
                  <a:gd name="connsiteX10" fmla="*/ 75501 w 75501"/>
                  <a:gd name="connsiteY10" fmla="*/ 79247 h 123049"/>
                  <a:gd name="connsiteX11" fmla="*/ 47548 w 75501"/>
                  <a:gd name="connsiteY11" fmla="*/ 107200 h 123049"/>
                  <a:gd name="connsiteX12" fmla="*/ 47548 w 75501"/>
                  <a:gd name="connsiteY12" fmla="*/ 123049 h 123049"/>
                  <a:gd name="connsiteX13" fmla="*/ 28529 w 75501"/>
                  <a:gd name="connsiteY13" fmla="*/ 123049 h 123049"/>
                  <a:gd name="connsiteX14" fmla="*/ 28529 w 75501"/>
                  <a:gd name="connsiteY14" fmla="*/ 108352 h 123049"/>
                  <a:gd name="connsiteX15" fmla="*/ 2017 w 75501"/>
                  <a:gd name="connsiteY15" fmla="*/ 100572 h 123049"/>
                  <a:gd name="connsiteX16" fmla="*/ 0 w 75501"/>
                  <a:gd name="connsiteY16" fmla="*/ 99419 h 123049"/>
                  <a:gd name="connsiteX17" fmla="*/ 6916 w 75501"/>
                  <a:gd name="connsiteY17" fmla="*/ 78959 h 123049"/>
                  <a:gd name="connsiteX18" fmla="*/ 10086 w 75501"/>
                  <a:gd name="connsiteY18" fmla="*/ 80976 h 123049"/>
                  <a:gd name="connsiteX19" fmla="*/ 33716 w 75501"/>
                  <a:gd name="connsiteY19" fmla="*/ 87316 h 123049"/>
                  <a:gd name="connsiteX20" fmla="*/ 46972 w 75501"/>
                  <a:gd name="connsiteY20" fmla="*/ 80400 h 123049"/>
                  <a:gd name="connsiteX21" fmla="*/ 32564 w 75501"/>
                  <a:gd name="connsiteY21" fmla="*/ 70890 h 123049"/>
                  <a:gd name="connsiteX22" fmla="*/ 2882 w 75501"/>
                  <a:gd name="connsiteY22" fmla="*/ 42361 h 123049"/>
                  <a:gd name="connsiteX23" fmla="*/ 29394 w 75501"/>
                  <a:gd name="connsiteY23" fmla="*/ 16426 h 12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501" h="123049">
                    <a:moveTo>
                      <a:pt x="29394" y="0"/>
                    </a:moveTo>
                    <a:lnTo>
                      <a:pt x="48413" y="0"/>
                    </a:lnTo>
                    <a:lnTo>
                      <a:pt x="48413" y="15561"/>
                    </a:lnTo>
                    <a:cubicBezTo>
                      <a:pt x="56770" y="16426"/>
                      <a:pt x="64839" y="18443"/>
                      <a:pt x="70026" y="21325"/>
                    </a:cubicBezTo>
                    <a:lnTo>
                      <a:pt x="72043" y="22477"/>
                    </a:lnTo>
                    <a:lnTo>
                      <a:pt x="65415" y="42650"/>
                    </a:lnTo>
                    <a:lnTo>
                      <a:pt x="62533" y="40632"/>
                    </a:lnTo>
                    <a:cubicBezTo>
                      <a:pt x="57923" y="38039"/>
                      <a:pt x="49854" y="35445"/>
                      <a:pt x="42362" y="35445"/>
                    </a:cubicBezTo>
                    <a:cubicBezTo>
                      <a:pt x="35445" y="35445"/>
                      <a:pt x="30258" y="37750"/>
                      <a:pt x="30258" y="41208"/>
                    </a:cubicBezTo>
                    <a:cubicBezTo>
                      <a:pt x="30258" y="43802"/>
                      <a:pt x="31411" y="45819"/>
                      <a:pt x="46108" y="50718"/>
                    </a:cubicBezTo>
                    <a:cubicBezTo>
                      <a:pt x="66568" y="57058"/>
                      <a:pt x="75501" y="65703"/>
                      <a:pt x="75501" y="79247"/>
                    </a:cubicBezTo>
                    <a:cubicBezTo>
                      <a:pt x="75501" y="93079"/>
                      <a:pt x="64551" y="103742"/>
                      <a:pt x="47548" y="107200"/>
                    </a:cubicBezTo>
                    <a:lnTo>
                      <a:pt x="47548" y="123049"/>
                    </a:lnTo>
                    <a:lnTo>
                      <a:pt x="28529" y="123049"/>
                    </a:lnTo>
                    <a:lnTo>
                      <a:pt x="28529" y="108352"/>
                    </a:lnTo>
                    <a:cubicBezTo>
                      <a:pt x="18443" y="107488"/>
                      <a:pt x="8357" y="104606"/>
                      <a:pt x="2017" y="100572"/>
                    </a:cubicBezTo>
                    <a:lnTo>
                      <a:pt x="0" y="99419"/>
                    </a:lnTo>
                    <a:lnTo>
                      <a:pt x="6916" y="78959"/>
                    </a:lnTo>
                    <a:lnTo>
                      <a:pt x="10086" y="80976"/>
                    </a:lnTo>
                    <a:cubicBezTo>
                      <a:pt x="14697" y="84146"/>
                      <a:pt x="25071" y="87316"/>
                      <a:pt x="33716" y="87316"/>
                    </a:cubicBezTo>
                    <a:cubicBezTo>
                      <a:pt x="39768" y="87316"/>
                      <a:pt x="46972" y="85587"/>
                      <a:pt x="46972" y="80400"/>
                    </a:cubicBezTo>
                    <a:cubicBezTo>
                      <a:pt x="46972" y="77806"/>
                      <a:pt x="45819" y="75213"/>
                      <a:pt x="32564" y="70890"/>
                    </a:cubicBezTo>
                    <a:cubicBezTo>
                      <a:pt x="14697" y="65127"/>
                      <a:pt x="2882" y="57922"/>
                      <a:pt x="2882" y="42361"/>
                    </a:cubicBezTo>
                    <a:cubicBezTo>
                      <a:pt x="2882" y="29394"/>
                      <a:pt x="12968" y="19596"/>
                      <a:pt x="29394" y="16426"/>
                    </a:cubicBezTo>
                    <a:close/>
                  </a:path>
                </a:pathLst>
              </a:custGeom>
              <a:solidFill>
                <a:schemeClr val="bg1"/>
              </a:solidFill>
              <a:ln w="12700" cap="flat">
                <a:noFill/>
                <a:prstDash val="solid"/>
                <a:miter/>
              </a:ln>
            </p:spPr>
            <p:txBody>
              <a:bodyPr wrap="square" rtlCol="0" anchor="ctr">
                <a:noAutofit/>
              </a:bodyPr>
              <a:lstStyle/>
              <a:p>
                <a:endParaRPr lang="en-IN" dirty="0"/>
              </a:p>
            </p:txBody>
          </p:sp>
        </p:grpSp>
        <p:grpSp>
          <p:nvGrpSpPr>
            <p:cNvPr id="269" name="Group 268">
              <a:extLst>
                <a:ext uri="{FF2B5EF4-FFF2-40B4-BE49-F238E27FC236}">
                  <a16:creationId xmlns:a16="http://schemas.microsoft.com/office/drawing/2014/main" id="{619C5322-85B8-4798-A813-B098FBE1A8F2}"/>
                </a:ext>
              </a:extLst>
            </p:cNvPr>
            <p:cNvGrpSpPr/>
            <p:nvPr/>
          </p:nvGrpSpPr>
          <p:grpSpPr>
            <a:xfrm>
              <a:off x="6872672" y="5925564"/>
              <a:ext cx="764953" cy="457201"/>
              <a:chOff x="7820433" y="2386012"/>
              <a:chExt cx="764953" cy="457201"/>
            </a:xfrm>
          </p:grpSpPr>
          <p:sp>
            <p:nvSpPr>
              <p:cNvPr id="280" name="Rectangle: Rounded Corners 279">
                <a:extLst>
                  <a:ext uri="{FF2B5EF4-FFF2-40B4-BE49-F238E27FC236}">
                    <a16:creationId xmlns:a16="http://schemas.microsoft.com/office/drawing/2014/main" id="{F477002A-2DBB-4C43-895A-97114EBA9B36}"/>
                  </a:ext>
                </a:extLst>
              </p:cNvPr>
              <p:cNvSpPr/>
              <p:nvPr/>
            </p:nvSpPr>
            <p:spPr>
              <a:xfrm>
                <a:off x="7832180" y="2478280"/>
                <a:ext cx="750982" cy="364933"/>
              </a:xfrm>
              <a:prstGeom prst="round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81" name="Straight Connector 280">
                <a:extLst>
                  <a:ext uri="{FF2B5EF4-FFF2-40B4-BE49-F238E27FC236}">
                    <a16:creationId xmlns:a16="http://schemas.microsoft.com/office/drawing/2014/main" id="{BAE5A6A0-9AA7-4005-A146-7684CA28FB57}"/>
                  </a:ext>
                </a:extLst>
              </p:cNvPr>
              <p:cNvCxnSpPr/>
              <p:nvPr/>
            </p:nvCxnSpPr>
            <p:spPr>
              <a:xfrm>
                <a:off x="7822719" y="2388389"/>
                <a:ext cx="760069" cy="0"/>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82" name="Straight Connector 281">
                <a:extLst>
                  <a:ext uri="{FF2B5EF4-FFF2-40B4-BE49-F238E27FC236}">
                    <a16:creationId xmlns:a16="http://schemas.microsoft.com/office/drawing/2014/main" id="{EBB30AE9-D020-49C2-941F-D27154B68CB5}"/>
                  </a:ext>
                </a:extLst>
              </p:cNvPr>
              <p:cNvCxnSpPr/>
              <p:nvPr/>
            </p:nvCxnSpPr>
            <p:spPr>
              <a:xfrm>
                <a:off x="7972811" y="2386012"/>
                <a:ext cx="0" cy="90488"/>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cxnSp>
            <p:nvCxnSpPr>
              <p:cNvPr id="283" name="Straight Connector 282">
                <a:extLst>
                  <a:ext uri="{FF2B5EF4-FFF2-40B4-BE49-F238E27FC236}">
                    <a16:creationId xmlns:a16="http://schemas.microsoft.com/office/drawing/2014/main" id="{CF8A4817-A31F-4C84-910A-4ACEA6031FD4}"/>
                  </a:ext>
                </a:extLst>
              </p:cNvPr>
              <p:cNvCxnSpPr/>
              <p:nvPr/>
            </p:nvCxnSpPr>
            <p:spPr>
              <a:xfrm>
                <a:off x="8449061" y="2386012"/>
                <a:ext cx="0" cy="90488"/>
              </a:xfrm>
              <a:prstGeom prst="lin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cxnSp>
          <p:sp>
            <p:nvSpPr>
              <p:cNvPr id="284" name="TextBox 283">
                <a:extLst>
                  <a:ext uri="{FF2B5EF4-FFF2-40B4-BE49-F238E27FC236}">
                    <a16:creationId xmlns:a16="http://schemas.microsoft.com/office/drawing/2014/main" id="{4188D8F5-3254-4A42-B983-7D1A98F6E72E}"/>
                  </a:ext>
                </a:extLst>
              </p:cNvPr>
              <p:cNvSpPr txBox="1"/>
              <p:nvPr/>
            </p:nvSpPr>
            <p:spPr>
              <a:xfrm>
                <a:off x="7820433" y="2556562"/>
                <a:ext cx="764953" cy="215444"/>
              </a:xfrm>
              <a:prstGeom prst="rect">
                <a:avLst/>
              </a:prstGeom>
              <a:noFill/>
              <a:ln>
                <a:noFill/>
              </a:ln>
            </p:spPr>
            <p:txBody>
              <a:bodyPr wrap="none" rtlCol="0">
                <a:spAutoFit/>
              </a:bodyPr>
              <a:lstStyle/>
              <a:p>
                <a:pPr algn="ctr"/>
                <a:r>
                  <a:rPr lang="en-IN" sz="800" b="1" dirty="0">
                    <a:solidFill>
                      <a:schemeClr val="bg1"/>
                    </a:solidFill>
                    <a:latin typeface="Arial Black" panose="020B0A04020102020204" pitchFamily="34" charset="0"/>
                    <a:cs typeface="Arial" panose="020B0604020202020204" pitchFamily="34" charset="0"/>
                  </a:rPr>
                  <a:t>FOR RENT</a:t>
                </a:r>
              </a:p>
            </p:txBody>
          </p:sp>
        </p:grpSp>
        <p:grpSp>
          <p:nvGrpSpPr>
            <p:cNvPr id="270" name="Group 269">
              <a:extLst>
                <a:ext uri="{FF2B5EF4-FFF2-40B4-BE49-F238E27FC236}">
                  <a16:creationId xmlns:a16="http://schemas.microsoft.com/office/drawing/2014/main" id="{362664F2-D665-4697-8F87-311D27763E82}"/>
                </a:ext>
              </a:extLst>
            </p:cNvPr>
            <p:cNvGrpSpPr/>
            <p:nvPr/>
          </p:nvGrpSpPr>
          <p:grpSpPr>
            <a:xfrm>
              <a:off x="5545921" y="5873420"/>
              <a:ext cx="688549" cy="693538"/>
              <a:chOff x="8474233" y="4399659"/>
              <a:chExt cx="987386" cy="994541"/>
            </a:xfrm>
          </p:grpSpPr>
          <p:pic>
            <p:nvPicPr>
              <p:cNvPr id="278" name="Graphic 277">
                <a:extLst>
                  <a:ext uri="{FF2B5EF4-FFF2-40B4-BE49-F238E27FC236}">
                    <a16:creationId xmlns:a16="http://schemas.microsoft.com/office/drawing/2014/main" id="{A0CD6585-1018-4BD2-BD50-905A9371DB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74233" y="4399659"/>
                <a:ext cx="987386" cy="994541"/>
              </a:xfrm>
              <a:prstGeom prst="rect">
                <a:avLst/>
              </a:prstGeom>
            </p:spPr>
          </p:pic>
          <p:sp>
            <p:nvSpPr>
              <p:cNvPr id="279" name="Freeform: Shape 278">
                <a:extLst>
                  <a:ext uri="{FF2B5EF4-FFF2-40B4-BE49-F238E27FC236}">
                    <a16:creationId xmlns:a16="http://schemas.microsoft.com/office/drawing/2014/main" id="{155288BF-996B-478C-93BA-BC454E444F97}"/>
                  </a:ext>
                </a:extLst>
              </p:cNvPr>
              <p:cNvSpPr/>
              <p:nvPr/>
            </p:nvSpPr>
            <p:spPr>
              <a:xfrm>
                <a:off x="8783315" y="4919644"/>
                <a:ext cx="124232" cy="202470"/>
              </a:xfrm>
              <a:custGeom>
                <a:avLst/>
                <a:gdLst>
                  <a:gd name="connsiteX0" fmla="*/ 29394 w 75501"/>
                  <a:gd name="connsiteY0" fmla="*/ 0 h 123049"/>
                  <a:gd name="connsiteX1" fmla="*/ 48413 w 75501"/>
                  <a:gd name="connsiteY1" fmla="*/ 0 h 123049"/>
                  <a:gd name="connsiteX2" fmla="*/ 48413 w 75501"/>
                  <a:gd name="connsiteY2" fmla="*/ 15561 h 123049"/>
                  <a:gd name="connsiteX3" fmla="*/ 70026 w 75501"/>
                  <a:gd name="connsiteY3" fmla="*/ 21325 h 123049"/>
                  <a:gd name="connsiteX4" fmla="*/ 72043 w 75501"/>
                  <a:gd name="connsiteY4" fmla="*/ 22477 h 123049"/>
                  <a:gd name="connsiteX5" fmla="*/ 65415 w 75501"/>
                  <a:gd name="connsiteY5" fmla="*/ 42650 h 123049"/>
                  <a:gd name="connsiteX6" fmla="*/ 62533 w 75501"/>
                  <a:gd name="connsiteY6" fmla="*/ 40632 h 123049"/>
                  <a:gd name="connsiteX7" fmla="*/ 42362 w 75501"/>
                  <a:gd name="connsiteY7" fmla="*/ 35445 h 123049"/>
                  <a:gd name="connsiteX8" fmla="*/ 30258 w 75501"/>
                  <a:gd name="connsiteY8" fmla="*/ 41208 h 123049"/>
                  <a:gd name="connsiteX9" fmla="*/ 46108 w 75501"/>
                  <a:gd name="connsiteY9" fmla="*/ 50718 h 123049"/>
                  <a:gd name="connsiteX10" fmla="*/ 75501 w 75501"/>
                  <a:gd name="connsiteY10" fmla="*/ 79247 h 123049"/>
                  <a:gd name="connsiteX11" fmla="*/ 47548 w 75501"/>
                  <a:gd name="connsiteY11" fmla="*/ 107200 h 123049"/>
                  <a:gd name="connsiteX12" fmla="*/ 47548 w 75501"/>
                  <a:gd name="connsiteY12" fmla="*/ 123049 h 123049"/>
                  <a:gd name="connsiteX13" fmla="*/ 28529 w 75501"/>
                  <a:gd name="connsiteY13" fmla="*/ 123049 h 123049"/>
                  <a:gd name="connsiteX14" fmla="*/ 28529 w 75501"/>
                  <a:gd name="connsiteY14" fmla="*/ 108352 h 123049"/>
                  <a:gd name="connsiteX15" fmla="*/ 2017 w 75501"/>
                  <a:gd name="connsiteY15" fmla="*/ 100572 h 123049"/>
                  <a:gd name="connsiteX16" fmla="*/ 0 w 75501"/>
                  <a:gd name="connsiteY16" fmla="*/ 99419 h 123049"/>
                  <a:gd name="connsiteX17" fmla="*/ 6916 w 75501"/>
                  <a:gd name="connsiteY17" fmla="*/ 78959 h 123049"/>
                  <a:gd name="connsiteX18" fmla="*/ 10086 w 75501"/>
                  <a:gd name="connsiteY18" fmla="*/ 80976 h 123049"/>
                  <a:gd name="connsiteX19" fmla="*/ 33716 w 75501"/>
                  <a:gd name="connsiteY19" fmla="*/ 87316 h 123049"/>
                  <a:gd name="connsiteX20" fmla="*/ 46972 w 75501"/>
                  <a:gd name="connsiteY20" fmla="*/ 80400 h 123049"/>
                  <a:gd name="connsiteX21" fmla="*/ 32564 w 75501"/>
                  <a:gd name="connsiteY21" fmla="*/ 70890 h 123049"/>
                  <a:gd name="connsiteX22" fmla="*/ 2882 w 75501"/>
                  <a:gd name="connsiteY22" fmla="*/ 42361 h 123049"/>
                  <a:gd name="connsiteX23" fmla="*/ 29394 w 75501"/>
                  <a:gd name="connsiteY23" fmla="*/ 16426 h 123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5501" h="123049">
                    <a:moveTo>
                      <a:pt x="29394" y="0"/>
                    </a:moveTo>
                    <a:lnTo>
                      <a:pt x="48413" y="0"/>
                    </a:lnTo>
                    <a:lnTo>
                      <a:pt x="48413" y="15561"/>
                    </a:lnTo>
                    <a:cubicBezTo>
                      <a:pt x="56770" y="16426"/>
                      <a:pt x="64839" y="18443"/>
                      <a:pt x="70026" y="21325"/>
                    </a:cubicBezTo>
                    <a:lnTo>
                      <a:pt x="72043" y="22477"/>
                    </a:lnTo>
                    <a:lnTo>
                      <a:pt x="65415" y="42650"/>
                    </a:lnTo>
                    <a:lnTo>
                      <a:pt x="62533" y="40632"/>
                    </a:lnTo>
                    <a:cubicBezTo>
                      <a:pt x="57923" y="38039"/>
                      <a:pt x="49854" y="35445"/>
                      <a:pt x="42362" y="35445"/>
                    </a:cubicBezTo>
                    <a:cubicBezTo>
                      <a:pt x="35445" y="35445"/>
                      <a:pt x="30258" y="37750"/>
                      <a:pt x="30258" y="41208"/>
                    </a:cubicBezTo>
                    <a:cubicBezTo>
                      <a:pt x="30258" y="43802"/>
                      <a:pt x="31411" y="45819"/>
                      <a:pt x="46108" y="50718"/>
                    </a:cubicBezTo>
                    <a:cubicBezTo>
                      <a:pt x="66568" y="57058"/>
                      <a:pt x="75501" y="65703"/>
                      <a:pt x="75501" y="79247"/>
                    </a:cubicBezTo>
                    <a:cubicBezTo>
                      <a:pt x="75501" y="93079"/>
                      <a:pt x="64551" y="103742"/>
                      <a:pt x="47548" y="107200"/>
                    </a:cubicBezTo>
                    <a:lnTo>
                      <a:pt x="47548" y="123049"/>
                    </a:lnTo>
                    <a:lnTo>
                      <a:pt x="28529" y="123049"/>
                    </a:lnTo>
                    <a:lnTo>
                      <a:pt x="28529" y="108352"/>
                    </a:lnTo>
                    <a:cubicBezTo>
                      <a:pt x="18443" y="107488"/>
                      <a:pt x="8357" y="104606"/>
                      <a:pt x="2017" y="100572"/>
                    </a:cubicBezTo>
                    <a:lnTo>
                      <a:pt x="0" y="99419"/>
                    </a:lnTo>
                    <a:lnTo>
                      <a:pt x="6916" y="78959"/>
                    </a:lnTo>
                    <a:lnTo>
                      <a:pt x="10086" y="80976"/>
                    </a:lnTo>
                    <a:cubicBezTo>
                      <a:pt x="14697" y="84146"/>
                      <a:pt x="25071" y="87316"/>
                      <a:pt x="33716" y="87316"/>
                    </a:cubicBezTo>
                    <a:cubicBezTo>
                      <a:pt x="39768" y="87316"/>
                      <a:pt x="46972" y="85587"/>
                      <a:pt x="46972" y="80400"/>
                    </a:cubicBezTo>
                    <a:cubicBezTo>
                      <a:pt x="46972" y="77806"/>
                      <a:pt x="45819" y="75213"/>
                      <a:pt x="32564" y="70890"/>
                    </a:cubicBezTo>
                    <a:cubicBezTo>
                      <a:pt x="14697" y="65127"/>
                      <a:pt x="2882" y="57922"/>
                      <a:pt x="2882" y="42361"/>
                    </a:cubicBezTo>
                    <a:cubicBezTo>
                      <a:pt x="2882" y="29394"/>
                      <a:pt x="12968" y="19596"/>
                      <a:pt x="29394" y="16426"/>
                    </a:cubicBezTo>
                    <a:close/>
                  </a:path>
                </a:pathLst>
              </a:custGeom>
              <a:solidFill>
                <a:schemeClr val="bg1"/>
              </a:solidFill>
              <a:ln w="12700" cap="flat">
                <a:noFill/>
                <a:prstDash val="solid"/>
                <a:miter/>
              </a:ln>
            </p:spPr>
            <p:txBody>
              <a:bodyPr wrap="square" rtlCol="0" anchor="ctr">
                <a:noAutofit/>
              </a:bodyPr>
              <a:lstStyle/>
              <a:p>
                <a:endParaRPr lang="en-IN" dirty="0"/>
              </a:p>
            </p:txBody>
          </p:sp>
        </p:grpSp>
        <p:grpSp>
          <p:nvGrpSpPr>
            <p:cNvPr id="271" name="Group 270">
              <a:extLst>
                <a:ext uri="{FF2B5EF4-FFF2-40B4-BE49-F238E27FC236}">
                  <a16:creationId xmlns:a16="http://schemas.microsoft.com/office/drawing/2014/main" id="{C2720E8C-4528-44CB-B713-72E5BFEA6115}"/>
                </a:ext>
              </a:extLst>
            </p:cNvPr>
            <p:cNvGrpSpPr/>
            <p:nvPr/>
          </p:nvGrpSpPr>
          <p:grpSpPr>
            <a:xfrm>
              <a:off x="4809981" y="4707096"/>
              <a:ext cx="603400" cy="594471"/>
              <a:chOff x="7478246" y="4494202"/>
              <a:chExt cx="730114" cy="719310"/>
            </a:xfrm>
          </p:grpSpPr>
          <p:sp>
            <p:nvSpPr>
              <p:cNvPr id="272" name="Freeform: Shape 271">
                <a:extLst>
                  <a:ext uri="{FF2B5EF4-FFF2-40B4-BE49-F238E27FC236}">
                    <a16:creationId xmlns:a16="http://schemas.microsoft.com/office/drawing/2014/main" id="{0A1A3B56-24E6-4CF3-B2C5-D804F7B20E9F}"/>
                  </a:ext>
                </a:extLst>
              </p:cNvPr>
              <p:cNvSpPr/>
              <p:nvPr/>
            </p:nvSpPr>
            <p:spPr>
              <a:xfrm>
                <a:off x="7524996" y="4508835"/>
                <a:ext cx="289433" cy="282558"/>
              </a:xfrm>
              <a:custGeom>
                <a:avLst/>
                <a:gdLst>
                  <a:gd name="connsiteX0" fmla="*/ 0 w 289433"/>
                  <a:gd name="connsiteY0" fmla="*/ 0 h 282558"/>
                  <a:gd name="connsiteX1" fmla="*/ 289433 w 289433"/>
                  <a:gd name="connsiteY1" fmla="*/ 0 h 282558"/>
                  <a:gd name="connsiteX2" fmla="*/ 289433 w 289433"/>
                  <a:gd name="connsiteY2" fmla="*/ 282558 h 282558"/>
                  <a:gd name="connsiteX3" fmla="*/ 0 w 289433"/>
                  <a:gd name="connsiteY3" fmla="*/ 282558 h 282558"/>
                </a:gdLst>
                <a:ahLst/>
                <a:cxnLst>
                  <a:cxn ang="0">
                    <a:pos x="connsiteX0" y="connsiteY0"/>
                  </a:cxn>
                  <a:cxn ang="0">
                    <a:pos x="connsiteX1" y="connsiteY1"/>
                  </a:cxn>
                  <a:cxn ang="0">
                    <a:pos x="connsiteX2" y="connsiteY2"/>
                  </a:cxn>
                  <a:cxn ang="0">
                    <a:pos x="connsiteX3" y="connsiteY3"/>
                  </a:cxn>
                </a:cxnLst>
                <a:rect l="l" t="t" r="r" b="b"/>
                <a:pathLst>
                  <a:path w="289433" h="282558">
                    <a:moveTo>
                      <a:pt x="0" y="0"/>
                    </a:moveTo>
                    <a:lnTo>
                      <a:pt x="289433" y="0"/>
                    </a:lnTo>
                    <a:lnTo>
                      <a:pt x="289433" y="282558"/>
                    </a:lnTo>
                    <a:lnTo>
                      <a:pt x="0" y="282558"/>
                    </a:lnTo>
                    <a:close/>
                  </a:path>
                </a:pathLst>
              </a:custGeom>
              <a:noFill/>
              <a:ln w="12700" cap="flat">
                <a:solidFill>
                  <a:schemeClr val="bg1"/>
                </a:solid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C20E3D8F-D73A-41B3-9515-6DB367DA08C7}"/>
                  </a:ext>
                </a:extLst>
              </p:cNvPr>
              <p:cNvSpPr/>
              <p:nvPr/>
            </p:nvSpPr>
            <p:spPr>
              <a:xfrm>
                <a:off x="7879740" y="4922016"/>
                <a:ext cx="289433" cy="282558"/>
              </a:xfrm>
              <a:custGeom>
                <a:avLst/>
                <a:gdLst>
                  <a:gd name="connsiteX0" fmla="*/ 0 w 289433"/>
                  <a:gd name="connsiteY0" fmla="*/ 0 h 282558"/>
                  <a:gd name="connsiteX1" fmla="*/ 289433 w 289433"/>
                  <a:gd name="connsiteY1" fmla="*/ 0 h 282558"/>
                  <a:gd name="connsiteX2" fmla="*/ 289433 w 289433"/>
                  <a:gd name="connsiteY2" fmla="*/ 282558 h 282558"/>
                  <a:gd name="connsiteX3" fmla="*/ 0 w 289433"/>
                  <a:gd name="connsiteY3" fmla="*/ 282558 h 282558"/>
                </a:gdLst>
                <a:ahLst/>
                <a:cxnLst>
                  <a:cxn ang="0">
                    <a:pos x="connsiteX0" y="connsiteY0"/>
                  </a:cxn>
                  <a:cxn ang="0">
                    <a:pos x="connsiteX1" y="connsiteY1"/>
                  </a:cxn>
                  <a:cxn ang="0">
                    <a:pos x="connsiteX2" y="connsiteY2"/>
                  </a:cxn>
                  <a:cxn ang="0">
                    <a:pos x="connsiteX3" y="connsiteY3"/>
                  </a:cxn>
                </a:cxnLst>
                <a:rect l="l" t="t" r="r" b="b"/>
                <a:pathLst>
                  <a:path w="289433" h="282558">
                    <a:moveTo>
                      <a:pt x="0" y="0"/>
                    </a:moveTo>
                    <a:lnTo>
                      <a:pt x="289433" y="0"/>
                    </a:lnTo>
                    <a:lnTo>
                      <a:pt x="289433" y="282558"/>
                    </a:lnTo>
                    <a:lnTo>
                      <a:pt x="0" y="282558"/>
                    </a:lnTo>
                    <a:close/>
                  </a:path>
                </a:pathLst>
              </a:custGeom>
              <a:noFill/>
              <a:ln w="12700" cap="flat">
                <a:solidFill>
                  <a:schemeClr val="bg1"/>
                </a:solid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9B232F5A-7A69-49F2-9FFF-0B349D9860ED}"/>
                  </a:ext>
                </a:extLst>
              </p:cNvPr>
              <p:cNvSpPr/>
              <p:nvPr/>
            </p:nvSpPr>
            <p:spPr>
              <a:xfrm>
                <a:off x="7478246" y="4871830"/>
                <a:ext cx="296308" cy="341682"/>
              </a:xfrm>
              <a:custGeom>
                <a:avLst/>
                <a:gdLst>
                  <a:gd name="connsiteX0" fmla="*/ 296308 w 296308"/>
                  <a:gd name="connsiteY0" fmla="*/ 341682 h 341682"/>
                  <a:gd name="connsiteX1" fmla="*/ 75624 w 296308"/>
                  <a:gd name="connsiteY1" fmla="*/ 0 h 341682"/>
                  <a:gd name="connsiteX2" fmla="*/ 0 w 296308"/>
                  <a:gd name="connsiteY2" fmla="*/ 113436 h 341682"/>
                </a:gdLst>
                <a:ahLst/>
                <a:cxnLst>
                  <a:cxn ang="0">
                    <a:pos x="connsiteX0" y="connsiteY0"/>
                  </a:cxn>
                  <a:cxn ang="0">
                    <a:pos x="connsiteX1" y="connsiteY1"/>
                  </a:cxn>
                  <a:cxn ang="0">
                    <a:pos x="connsiteX2" y="connsiteY2"/>
                  </a:cxn>
                </a:cxnLst>
                <a:rect l="l" t="t" r="r" b="b"/>
                <a:pathLst>
                  <a:path w="296308" h="341682">
                    <a:moveTo>
                      <a:pt x="296308" y="341682"/>
                    </a:moveTo>
                    <a:cubicBezTo>
                      <a:pt x="296308" y="341682"/>
                      <a:pt x="39874" y="341682"/>
                      <a:pt x="75624" y="0"/>
                    </a:cubicBezTo>
                    <a:lnTo>
                      <a:pt x="0" y="113436"/>
                    </a:lnTo>
                  </a:path>
                </a:pathLst>
              </a:custGeom>
              <a:noFill/>
              <a:ln w="12700" cap="flat">
                <a:solidFill>
                  <a:schemeClr val="bg1"/>
                </a:solidFill>
                <a:prstDash val="solid"/>
                <a:round/>
              </a:ln>
            </p:spPr>
            <p:txBody>
              <a:bodyPr rtlCol="0" anchor="ctr"/>
              <a:lstStyle/>
              <a:p>
                <a:endParaRPr lang="en-IN"/>
              </a:p>
            </p:txBody>
          </p:sp>
          <p:sp>
            <p:nvSpPr>
              <p:cNvPr id="275" name="Freeform: Shape 274">
                <a:extLst>
                  <a:ext uri="{FF2B5EF4-FFF2-40B4-BE49-F238E27FC236}">
                    <a16:creationId xmlns:a16="http://schemas.microsoft.com/office/drawing/2014/main" id="{3A63227C-28CD-4C60-BB67-56D72DC7677F}"/>
                  </a:ext>
                </a:extLst>
              </p:cNvPr>
              <p:cNvSpPr/>
              <p:nvPr/>
            </p:nvSpPr>
            <p:spPr>
              <a:xfrm>
                <a:off x="7553870" y="4871830"/>
                <a:ext cx="79061" cy="118248"/>
              </a:xfrm>
              <a:custGeom>
                <a:avLst/>
                <a:gdLst>
                  <a:gd name="connsiteX0" fmla="*/ 79061 w 79061"/>
                  <a:gd name="connsiteY0" fmla="*/ 118248 h 118248"/>
                  <a:gd name="connsiteX1" fmla="*/ 0 w 79061"/>
                  <a:gd name="connsiteY1" fmla="*/ 0 h 118248"/>
                </a:gdLst>
                <a:ahLst/>
                <a:cxnLst>
                  <a:cxn ang="0">
                    <a:pos x="connsiteX0" y="connsiteY0"/>
                  </a:cxn>
                  <a:cxn ang="0">
                    <a:pos x="connsiteX1" y="connsiteY1"/>
                  </a:cxn>
                </a:cxnLst>
                <a:rect l="l" t="t" r="r" b="b"/>
                <a:pathLst>
                  <a:path w="79061" h="118248">
                    <a:moveTo>
                      <a:pt x="79061" y="118248"/>
                    </a:moveTo>
                    <a:lnTo>
                      <a:pt x="0" y="0"/>
                    </a:lnTo>
                  </a:path>
                </a:pathLst>
              </a:custGeom>
              <a:ln w="12700" cap="flat">
                <a:solidFill>
                  <a:schemeClr val="bg1"/>
                </a:solid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3B117FF6-E4E5-441F-8ACA-970485B67D80}"/>
                  </a:ext>
                </a:extLst>
              </p:cNvPr>
              <p:cNvSpPr/>
              <p:nvPr/>
            </p:nvSpPr>
            <p:spPr>
              <a:xfrm>
                <a:off x="7896240" y="4494202"/>
                <a:ext cx="312120" cy="324003"/>
              </a:xfrm>
              <a:custGeom>
                <a:avLst/>
                <a:gdLst>
                  <a:gd name="connsiteX0" fmla="*/ 0 w 312120"/>
                  <a:gd name="connsiteY0" fmla="*/ 196 h 324003"/>
                  <a:gd name="connsiteX1" fmla="*/ 245434 w 312120"/>
                  <a:gd name="connsiteY1" fmla="*/ 324004 h 324003"/>
                  <a:gd name="connsiteX2" fmla="*/ 312120 w 312120"/>
                  <a:gd name="connsiteY2" fmla="*/ 205068 h 324003"/>
                </a:gdLst>
                <a:ahLst/>
                <a:cxnLst>
                  <a:cxn ang="0">
                    <a:pos x="connsiteX0" y="connsiteY0"/>
                  </a:cxn>
                  <a:cxn ang="0">
                    <a:pos x="connsiteX1" y="connsiteY1"/>
                  </a:cxn>
                  <a:cxn ang="0">
                    <a:pos x="connsiteX2" y="connsiteY2"/>
                  </a:cxn>
                </a:cxnLst>
                <a:rect l="l" t="t" r="r" b="b"/>
                <a:pathLst>
                  <a:path w="312120" h="324003">
                    <a:moveTo>
                      <a:pt x="0" y="196"/>
                    </a:moveTo>
                    <a:cubicBezTo>
                      <a:pt x="0" y="196"/>
                      <a:pt x="255746" y="-19054"/>
                      <a:pt x="245434" y="324004"/>
                    </a:cubicBezTo>
                    <a:lnTo>
                      <a:pt x="312120" y="205068"/>
                    </a:lnTo>
                  </a:path>
                </a:pathLst>
              </a:custGeom>
              <a:noFill/>
              <a:ln w="12700" cap="flat">
                <a:solidFill>
                  <a:schemeClr val="bg1"/>
                </a:solidFill>
                <a:prstDash val="solid"/>
                <a:round/>
              </a:ln>
            </p:spPr>
            <p:txBody>
              <a:bodyPr rtlCol="0" anchor="ctr"/>
              <a:lstStyle/>
              <a:p>
                <a:endParaRPr lang="en-IN"/>
              </a:p>
            </p:txBody>
          </p:sp>
          <p:sp>
            <p:nvSpPr>
              <p:cNvPr id="277" name="Freeform: Shape 276">
                <a:extLst>
                  <a:ext uri="{FF2B5EF4-FFF2-40B4-BE49-F238E27FC236}">
                    <a16:creationId xmlns:a16="http://schemas.microsoft.com/office/drawing/2014/main" id="{3BD9D4B7-DB0A-4246-AD21-7E44FC367076}"/>
                  </a:ext>
                </a:extLst>
              </p:cNvPr>
              <p:cNvSpPr/>
              <p:nvPr/>
            </p:nvSpPr>
            <p:spPr>
              <a:xfrm>
                <a:off x="8054363" y="4706832"/>
                <a:ext cx="87311" cy="112060"/>
              </a:xfrm>
              <a:custGeom>
                <a:avLst/>
                <a:gdLst>
                  <a:gd name="connsiteX0" fmla="*/ 0 w 87311"/>
                  <a:gd name="connsiteY0" fmla="*/ 0 h 112060"/>
                  <a:gd name="connsiteX1" fmla="*/ 87311 w 87311"/>
                  <a:gd name="connsiteY1" fmla="*/ 112061 h 112060"/>
                </a:gdLst>
                <a:ahLst/>
                <a:cxnLst>
                  <a:cxn ang="0">
                    <a:pos x="connsiteX0" y="connsiteY0"/>
                  </a:cxn>
                  <a:cxn ang="0">
                    <a:pos x="connsiteX1" y="connsiteY1"/>
                  </a:cxn>
                </a:cxnLst>
                <a:rect l="l" t="t" r="r" b="b"/>
                <a:pathLst>
                  <a:path w="87311" h="112060">
                    <a:moveTo>
                      <a:pt x="0" y="0"/>
                    </a:moveTo>
                    <a:lnTo>
                      <a:pt x="87311" y="112061"/>
                    </a:lnTo>
                  </a:path>
                </a:pathLst>
              </a:custGeom>
              <a:ln w="12700" cap="flat">
                <a:solidFill>
                  <a:schemeClr val="bg1"/>
                </a:solidFill>
                <a:prstDash val="solid"/>
                <a:miter/>
              </a:ln>
            </p:spPr>
            <p:txBody>
              <a:bodyPr rtlCol="0" anchor="ctr"/>
              <a:lstStyle/>
              <a:p>
                <a:endParaRPr lang="en-IN"/>
              </a:p>
            </p:txBody>
          </p:sp>
        </p:grpSp>
      </p:grpSp>
      <p:sp>
        <p:nvSpPr>
          <p:cNvPr id="2" name="Slide Number Placeholder 1">
            <a:extLst>
              <a:ext uri="{FF2B5EF4-FFF2-40B4-BE49-F238E27FC236}">
                <a16:creationId xmlns:a16="http://schemas.microsoft.com/office/drawing/2014/main" id="{C53936C3-6CC9-4ECE-8120-8070899DCA9B}"/>
              </a:ext>
            </a:extLst>
          </p:cNvPr>
          <p:cNvSpPr>
            <a:spLocks noGrp="1"/>
          </p:cNvSpPr>
          <p:nvPr>
            <p:ph type="sldNum" sz="quarter" idx="12"/>
          </p:nvPr>
        </p:nvSpPr>
        <p:spPr/>
        <p:txBody>
          <a:bodyPr/>
          <a:lstStyle/>
          <a:p>
            <a:fld id="{71A628A0-E779-4D32-97F1-9C80A60D6EF0}" type="slidenum">
              <a:rPr lang="en-IN" smtClean="0"/>
              <a:pPr/>
              <a:t>19</a:t>
            </a:fld>
            <a:r>
              <a:rPr lang="en-IN"/>
              <a:t> of 116</a:t>
            </a:r>
            <a:endParaRPr lang="en-IN" dirty="0"/>
          </a:p>
        </p:txBody>
      </p:sp>
    </p:spTree>
    <p:extLst>
      <p:ext uri="{BB962C8B-B14F-4D97-AF65-F5344CB8AC3E}">
        <p14:creationId xmlns:p14="http://schemas.microsoft.com/office/powerpoint/2010/main" val="3015443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EA813425-AE83-43AD-883C-E2A050FB7619}"/>
              </a:ext>
            </a:extLst>
          </p:cNvPr>
          <p:cNvSpPr/>
          <p:nvPr/>
        </p:nvSpPr>
        <p:spPr>
          <a:xfrm>
            <a:off x="2673254" y="4324360"/>
            <a:ext cx="3149918" cy="16403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D2BF8277-F4C3-4B7F-9550-4D6E96837716}"/>
              </a:ext>
            </a:extLst>
          </p:cNvPr>
          <p:cNvSpPr/>
          <p:nvPr/>
        </p:nvSpPr>
        <p:spPr>
          <a:xfrm>
            <a:off x="214733" y="2579217"/>
            <a:ext cx="2350667" cy="513064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16">
            <a:extLst>
              <a:ext uri="{FF2B5EF4-FFF2-40B4-BE49-F238E27FC236}">
                <a16:creationId xmlns:a16="http://schemas.microsoft.com/office/drawing/2014/main" id="{37CA2FCD-A50A-4CE3-A7CB-9C5D4AAE8292}"/>
              </a:ext>
            </a:extLst>
          </p:cNvPr>
          <p:cNvSpPr/>
          <p:nvPr/>
        </p:nvSpPr>
        <p:spPr>
          <a:xfrm>
            <a:off x="214733" y="729290"/>
            <a:ext cx="12569840" cy="12311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t>RMA TEMPLATES</a:t>
            </a:r>
            <a:endParaRPr lang="en-IN" sz="3600" b="1" dirty="0"/>
          </a:p>
        </p:txBody>
      </p:sp>
      <p:sp>
        <p:nvSpPr>
          <p:cNvPr id="21" name="TextBox 20">
            <a:extLst>
              <a:ext uri="{FF2B5EF4-FFF2-40B4-BE49-F238E27FC236}">
                <a16:creationId xmlns:a16="http://schemas.microsoft.com/office/drawing/2014/main" id="{6E354263-618B-4270-9323-97567C379584}"/>
              </a:ext>
            </a:extLst>
          </p:cNvPr>
          <p:cNvSpPr txBox="1"/>
          <p:nvPr/>
        </p:nvSpPr>
        <p:spPr>
          <a:xfrm>
            <a:off x="214733" y="2069752"/>
            <a:ext cx="2350667" cy="400110"/>
          </a:xfrm>
          <a:prstGeom prst="rect">
            <a:avLst/>
          </a:prstGeom>
          <a:noFill/>
        </p:spPr>
        <p:txBody>
          <a:bodyPr wrap="square" rtlCol="0">
            <a:spAutoFit/>
          </a:bodyPr>
          <a:lstStyle/>
          <a:p>
            <a:pPr algn="ctr"/>
            <a:r>
              <a:rPr lang="en-US" sz="2000" b="1" dirty="0"/>
              <a:t>TAB COLORS</a:t>
            </a:r>
            <a:endParaRPr lang="en-IN" sz="2000" b="1" dirty="0"/>
          </a:p>
        </p:txBody>
      </p:sp>
      <p:grpSp>
        <p:nvGrpSpPr>
          <p:cNvPr id="9" name="Group 8">
            <a:extLst>
              <a:ext uri="{FF2B5EF4-FFF2-40B4-BE49-F238E27FC236}">
                <a16:creationId xmlns:a16="http://schemas.microsoft.com/office/drawing/2014/main" id="{A622FA46-9CF1-4D51-9F86-7A30D6EC44B3}"/>
              </a:ext>
            </a:extLst>
          </p:cNvPr>
          <p:cNvGrpSpPr/>
          <p:nvPr/>
        </p:nvGrpSpPr>
        <p:grpSpPr>
          <a:xfrm>
            <a:off x="467729" y="2783583"/>
            <a:ext cx="1844675" cy="4158361"/>
            <a:chOff x="355600" y="2694683"/>
            <a:chExt cx="1844675" cy="4158361"/>
          </a:xfrm>
        </p:grpSpPr>
        <p:sp>
          <p:nvSpPr>
            <p:cNvPr id="2" name="Rectangle 1">
              <a:extLst>
                <a:ext uri="{FF2B5EF4-FFF2-40B4-BE49-F238E27FC236}">
                  <a16:creationId xmlns:a16="http://schemas.microsoft.com/office/drawing/2014/main" id="{763C965E-9FEF-4F4A-BC6B-BD5B7FB0AD46}"/>
                </a:ext>
              </a:extLst>
            </p:cNvPr>
            <p:cNvSpPr/>
            <p:nvPr/>
          </p:nvSpPr>
          <p:spPr>
            <a:xfrm>
              <a:off x="355600" y="2694683"/>
              <a:ext cx="1844675" cy="493831"/>
            </a:xfrm>
            <a:prstGeom prst="rect">
              <a:avLst/>
            </a:prstGeom>
            <a:solidFill>
              <a:srgbClr val="006E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NORMAL</a:t>
              </a:r>
              <a:endParaRPr lang="en-IN" sz="1600" dirty="0"/>
            </a:p>
          </p:txBody>
        </p:sp>
        <p:sp>
          <p:nvSpPr>
            <p:cNvPr id="3" name="TextBox 2">
              <a:extLst>
                <a:ext uri="{FF2B5EF4-FFF2-40B4-BE49-F238E27FC236}">
                  <a16:creationId xmlns:a16="http://schemas.microsoft.com/office/drawing/2014/main" id="{33665C5F-F40B-4AEA-9911-F79EDF8A14C5}"/>
                </a:ext>
              </a:extLst>
            </p:cNvPr>
            <p:cNvSpPr txBox="1"/>
            <p:nvPr/>
          </p:nvSpPr>
          <p:spPr>
            <a:xfrm>
              <a:off x="355600" y="3229224"/>
              <a:ext cx="1844675" cy="738664"/>
            </a:xfrm>
            <a:prstGeom prst="rect">
              <a:avLst/>
            </a:prstGeom>
            <a:noFill/>
          </p:spPr>
          <p:txBody>
            <a:bodyPr wrap="square" rtlCol="0">
              <a:spAutoFit/>
            </a:bodyPr>
            <a:lstStyle/>
            <a:p>
              <a:pPr>
                <a:spcBef>
                  <a:spcPts val="600"/>
                </a:spcBef>
                <a:spcAft>
                  <a:spcPts val="600"/>
                </a:spcAft>
              </a:pPr>
              <a:r>
                <a:rPr lang="en-US" dirty="0"/>
                <a:t>Hex: #006EB8</a:t>
              </a:r>
            </a:p>
            <a:p>
              <a:pPr>
                <a:spcBef>
                  <a:spcPts val="600"/>
                </a:spcBef>
                <a:spcAft>
                  <a:spcPts val="600"/>
                </a:spcAft>
              </a:pPr>
              <a:r>
                <a:rPr lang="en-IN" sz="1400" dirty="0"/>
                <a:t>R:0  G:110  B:184</a:t>
              </a:r>
            </a:p>
          </p:txBody>
        </p:sp>
        <p:sp>
          <p:nvSpPr>
            <p:cNvPr id="4" name="Rectangle 3">
              <a:extLst>
                <a:ext uri="{FF2B5EF4-FFF2-40B4-BE49-F238E27FC236}">
                  <a16:creationId xmlns:a16="http://schemas.microsoft.com/office/drawing/2014/main" id="{E50BC447-028C-4F8F-ADD7-BD73C51F161F}"/>
                </a:ext>
              </a:extLst>
            </p:cNvPr>
            <p:cNvSpPr/>
            <p:nvPr/>
          </p:nvSpPr>
          <p:spPr>
            <a:xfrm>
              <a:off x="355600" y="4196458"/>
              <a:ext cx="1844675" cy="493831"/>
            </a:xfrm>
            <a:prstGeom prst="rect">
              <a:avLst/>
            </a:prstGeom>
            <a:solidFill>
              <a:srgbClr val="0A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HOVER</a:t>
              </a:r>
              <a:endParaRPr lang="en-IN" sz="1600" dirty="0"/>
            </a:p>
          </p:txBody>
        </p:sp>
        <p:sp>
          <p:nvSpPr>
            <p:cNvPr id="5" name="TextBox 4">
              <a:extLst>
                <a:ext uri="{FF2B5EF4-FFF2-40B4-BE49-F238E27FC236}">
                  <a16:creationId xmlns:a16="http://schemas.microsoft.com/office/drawing/2014/main" id="{79484C04-DA41-45F8-A66E-6B4257817C39}"/>
                </a:ext>
              </a:extLst>
            </p:cNvPr>
            <p:cNvSpPr txBox="1"/>
            <p:nvPr/>
          </p:nvSpPr>
          <p:spPr>
            <a:xfrm>
              <a:off x="355600" y="4730999"/>
              <a:ext cx="1844675" cy="738664"/>
            </a:xfrm>
            <a:prstGeom prst="rect">
              <a:avLst/>
            </a:prstGeom>
            <a:noFill/>
          </p:spPr>
          <p:txBody>
            <a:bodyPr wrap="square" rtlCol="0">
              <a:spAutoFit/>
            </a:bodyPr>
            <a:lstStyle/>
            <a:p>
              <a:pPr>
                <a:spcBef>
                  <a:spcPts val="600"/>
                </a:spcBef>
                <a:spcAft>
                  <a:spcPts val="600"/>
                </a:spcAft>
              </a:pPr>
              <a:r>
                <a:rPr lang="en-US" dirty="0"/>
                <a:t>Hex: #0A3E6E</a:t>
              </a:r>
            </a:p>
            <a:p>
              <a:pPr>
                <a:spcBef>
                  <a:spcPts val="600"/>
                </a:spcBef>
                <a:spcAft>
                  <a:spcPts val="600"/>
                </a:spcAft>
              </a:pPr>
              <a:r>
                <a:rPr lang="en-IN" sz="1400" dirty="0"/>
                <a:t>R:10  G:62  B:110</a:t>
              </a:r>
            </a:p>
          </p:txBody>
        </p:sp>
        <p:sp>
          <p:nvSpPr>
            <p:cNvPr id="6" name="Rectangle 5">
              <a:extLst>
                <a:ext uri="{FF2B5EF4-FFF2-40B4-BE49-F238E27FC236}">
                  <a16:creationId xmlns:a16="http://schemas.microsoft.com/office/drawing/2014/main" id="{4B9C6460-C882-4DEA-BB59-0146D8687C5C}"/>
                </a:ext>
              </a:extLst>
            </p:cNvPr>
            <p:cNvSpPr/>
            <p:nvPr/>
          </p:nvSpPr>
          <p:spPr>
            <a:xfrm>
              <a:off x="355600" y="5579839"/>
              <a:ext cx="1844675" cy="49383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VISITED</a:t>
              </a:r>
              <a:endParaRPr lang="en-IN" sz="1600" dirty="0"/>
            </a:p>
          </p:txBody>
        </p:sp>
        <p:sp>
          <p:nvSpPr>
            <p:cNvPr id="7" name="TextBox 6">
              <a:extLst>
                <a:ext uri="{FF2B5EF4-FFF2-40B4-BE49-F238E27FC236}">
                  <a16:creationId xmlns:a16="http://schemas.microsoft.com/office/drawing/2014/main" id="{D35F694D-8F56-4749-9982-2FBC9CBE4D69}"/>
                </a:ext>
              </a:extLst>
            </p:cNvPr>
            <p:cNvSpPr txBox="1"/>
            <p:nvPr/>
          </p:nvSpPr>
          <p:spPr>
            <a:xfrm>
              <a:off x="355600" y="6114380"/>
              <a:ext cx="1844675" cy="738664"/>
            </a:xfrm>
            <a:prstGeom prst="rect">
              <a:avLst/>
            </a:prstGeom>
            <a:noFill/>
          </p:spPr>
          <p:txBody>
            <a:bodyPr wrap="square" rtlCol="0">
              <a:spAutoFit/>
            </a:bodyPr>
            <a:lstStyle/>
            <a:p>
              <a:pPr>
                <a:spcBef>
                  <a:spcPts val="600"/>
                </a:spcBef>
                <a:spcAft>
                  <a:spcPts val="600"/>
                </a:spcAft>
              </a:pPr>
              <a:r>
                <a:rPr lang="en-US" dirty="0"/>
                <a:t>Hex: #808185</a:t>
              </a:r>
            </a:p>
            <a:p>
              <a:pPr>
                <a:spcBef>
                  <a:spcPts val="600"/>
                </a:spcBef>
                <a:spcAft>
                  <a:spcPts val="600"/>
                </a:spcAft>
              </a:pPr>
              <a:r>
                <a:rPr lang="en-IN" sz="1400" dirty="0"/>
                <a:t>R:128  G:129  B:133</a:t>
              </a:r>
            </a:p>
          </p:txBody>
        </p:sp>
      </p:grpSp>
      <p:sp>
        <p:nvSpPr>
          <p:cNvPr id="39" name="Rectangle 38">
            <a:extLst>
              <a:ext uri="{FF2B5EF4-FFF2-40B4-BE49-F238E27FC236}">
                <a16:creationId xmlns:a16="http://schemas.microsoft.com/office/drawing/2014/main" id="{EFABC327-536D-4798-9EE9-3771FFE5DA6F}"/>
              </a:ext>
            </a:extLst>
          </p:cNvPr>
          <p:cNvSpPr/>
          <p:nvPr/>
        </p:nvSpPr>
        <p:spPr>
          <a:xfrm>
            <a:off x="2673256" y="2579217"/>
            <a:ext cx="3149918" cy="16403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0" name="TextBox 39">
            <a:extLst>
              <a:ext uri="{FF2B5EF4-FFF2-40B4-BE49-F238E27FC236}">
                <a16:creationId xmlns:a16="http://schemas.microsoft.com/office/drawing/2014/main" id="{167F76E6-B0C9-47F8-A7C8-EE18EBC59578}"/>
              </a:ext>
            </a:extLst>
          </p:cNvPr>
          <p:cNvSpPr txBox="1"/>
          <p:nvPr/>
        </p:nvSpPr>
        <p:spPr>
          <a:xfrm>
            <a:off x="2673256" y="2069752"/>
            <a:ext cx="3149917" cy="400110"/>
          </a:xfrm>
          <a:prstGeom prst="rect">
            <a:avLst/>
          </a:prstGeom>
          <a:noFill/>
        </p:spPr>
        <p:txBody>
          <a:bodyPr wrap="square" rtlCol="0">
            <a:spAutoFit/>
          </a:bodyPr>
          <a:lstStyle/>
          <a:p>
            <a:pPr algn="ctr"/>
            <a:r>
              <a:rPr lang="en-US" sz="2000" b="1" dirty="0"/>
              <a:t>INSTRUCTION COLOR</a:t>
            </a:r>
            <a:endParaRPr lang="en-IN" sz="2000" b="1" dirty="0"/>
          </a:p>
        </p:txBody>
      </p:sp>
      <p:sp>
        <p:nvSpPr>
          <p:cNvPr id="10" name="Rectangle 9">
            <a:extLst>
              <a:ext uri="{FF2B5EF4-FFF2-40B4-BE49-F238E27FC236}">
                <a16:creationId xmlns:a16="http://schemas.microsoft.com/office/drawing/2014/main" id="{A9560C14-CF5F-456C-BF73-DA94A60A37C9}"/>
              </a:ext>
            </a:extLst>
          </p:cNvPr>
          <p:cNvSpPr/>
          <p:nvPr/>
        </p:nvSpPr>
        <p:spPr>
          <a:xfrm>
            <a:off x="2961880" y="2783583"/>
            <a:ext cx="2626515" cy="4938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INSTRUCTION COLOR</a:t>
            </a:r>
            <a:endParaRPr lang="en-IN" sz="1600" dirty="0"/>
          </a:p>
        </p:txBody>
      </p:sp>
      <p:sp>
        <p:nvSpPr>
          <p:cNvPr id="11" name="TextBox 10">
            <a:extLst>
              <a:ext uri="{FF2B5EF4-FFF2-40B4-BE49-F238E27FC236}">
                <a16:creationId xmlns:a16="http://schemas.microsoft.com/office/drawing/2014/main" id="{EF6A5AFB-CEB6-4DD9-AF50-83163E999C2D}"/>
              </a:ext>
            </a:extLst>
          </p:cNvPr>
          <p:cNvSpPr txBox="1"/>
          <p:nvPr/>
        </p:nvSpPr>
        <p:spPr>
          <a:xfrm>
            <a:off x="2961880" y="3318124"/>
            <a:ext cx="2626515" cy="738664"/>
          </a:xfrm>
          <a:prstGeom prst="rect">
            <a:avLst/>
          </a:prstGeom>
          <a:noFill/>
        </p:spPr>
        <p:txBody>
          <a:bodyPr wrap="square" rtlCol="0">
            <a:spAutoFit/>
          </a:bodyPr>
          <a:lstStyle/>
          <a:p>
            <a:pPr algn="ctr">
              <a:spcBef>
                <a:spcPts val="600"/>
              </a:spcBef>
              <a:spcAft>
                <a:spcPts val="600"/>
              </a:spcAft>
            </a:pPr>
            <a:r>
              <a:rPr lang="en-US" dirty="0"/>
              <a:t>Hex: #D56B22</a:t>
            </a:r>
          </a:p>
          <a:p>
            <a:pPr algn="ctr">
              <a:spcBef>
                <a:spcPts val="600"/>
              </a:spcBef>
              <a:spcAft>
                <a:spcPts val="600"/>
              </a:spcAft>
            </a:pPr>
            <a:r>
              <a:rPr lang="en-IN" sz="1400" dirty="0"/>
              <a:t>R:213  G:107  B:34</a:t>
            </a:r>
          </a:p>
        </p:txBody>
      </p:sp>
      <p:grpSp>
        <p:nvGrpSpPr>
          <p:cNvPr id="30" name="Group 29">
            <a:extLst>
              <a:ext uri="{FF2B5EF4-FFF2-40B4-BE49-F238E27FC236}">
                <a16:creationId xmlns:a16="http://schemas.microsoft.com/office/drawing/2014/main" id="{6A1B624B-FCD1-450C-9BBD-6A9EEF5E3420}"/>
              </a:ext>
            </a:extLst>
          </p:cNvPr>
          <p:cNvGrpSpPr/>
          <p:nvPr/>
        </p:nvGrpSpPr>
        <p:grpSpPr>
          <a:xfrm>
            <a:off x="2934956" y="4501379"/>
            <a:ext cx="2626515" cy="1286320"/>
            <a:chOff x="3107019" y="4666087"/>
            <a:chExt cx="2626515" cy="1286320"/>
          </a:xfrm>
        </p:grpSpPr>
        <p:sp>
          <p:nvSpPr>
            <p:cNvPr id="14" name="Rectangle: Rounded Corners 13">
              <a:extLst>
                <a:ext uri="{FF2B5EF4-FFF2-40B4-BE49-F238E27FC236}">
                  <a16:creationId xmlns:a16="http://schemas.microsoft.com/office/drawing/2014/main" id="{ED7B5FE2-11DF-4E3D-83F5-67A205DB2B09}"/>
                </a:ext>
              </a:extLst>
            </p:cNvPr>
            <p:cNvSpPr/>
            <p:nvPr/>
          </p:nvSpPr>
          <p:spPr>
            <a:xfrm>
              <a:off x="3107019" y="4666087"/>
              <a:ext cx="2626515" cy="501914"/>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CHECK</a:t>
              </a:r>
            </a:p>
          </p:txBody>
        </p:sp>
        <p:sp>
          <p:nvSpPr>
            <p:cNvPr id="16" name="TextBox 15">
              <a:extLst>
                <a:ext uri="{FF2B5EF4-FFF2-40B4-BE49-F238E27FC236}">
                  <a16:creationId xmlns:a16="http://schemas.microsoft.com/office/drawing/2014/main" id="{8CF6278B-5D99-486C-9E1C-8F48A5754422}"/>
                </a:ext>
              </a:extLst>
            </p:cNvPr>
            <p:cNvSpPr txBox="1"/>
            <p:nvPr/>
          </p:nvSpPr>
          <p:spPr>
            <a:xfrm>
              <a:off x="3183220" y="5213743"/>
              <a:ext cx="2550314" cy="738664"/>
            </a:xfrm>
            <a:prstGeom prst="rect">
              <a:avLst/>
            </a:prstGeom>
            <a:noFill/>
          </p:spPr>
          <p:txBody>
            <a:bodyPr wrap="square" rtlCol="0">
              <a:spAutoFit/>
            </a:bodyPr>
            <a:lstStyle/>
            <a:p>
              <a:pPr algn="ctr">
                <a:spcBef>
                  <a:spcPts val="600"/>
                </a:spcBef>
                <a:spcAft>
                  <a:spcPts val="600"/>
                </a:spcAft>
              </a:pPr>
              <a:r>
                <a:rPr lang="en-US" dirty="0"/>
                <a:t>Hex: #00934A</a:t>
              </a:r>
            </a:p>
            <a:p>
              <a:pPr algn="ctr">
                <a:spcBef>
                  <a:spcPts val="600"/>
                </a:spcBef>
                <a:spcAft>
                  <a:spcPts val="600"/>
                </a:spcAft>
              </a:pPr>
              <a:r>
                <a:rPr lang="en-IN" sz="1400" dirty="0"/>
                <a:t>R:0  G:147  B:74</a:t>
              </a:r>
            </a:p>
          </p:txBody>
        </p:sp>
      </p:grpSp>
      <p:sp>
        <p:nvSpPr>
          <p:cNvPr id="65" name="Rectangle 64">
            <a:extLst>
              <a:ext uri="{FF2B5EF4-FFF2-40B4-BE49-F238E27FC236}">
                <a16:creationId xmlns:a16="http://schemas.microsoft.com/office/drawing/2014/main" id="{701CDFAF-E616-4A0B-BDEE-27C94FE229BC}"/>
              </a:ext>
            </a:extLst>
          </p:cNvPr>
          <p:cNvSpPr/>
          <p:nvPr/>
        </p:nvSpPr>
        <p:spPr>
          <a:xfrm>
            <a:off x="2673254" y="6069503"/>
            <a:ext cx="3149918" cy="16403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70" name="Group 69">
            <a:extLst>
              <a:ext uri="{FF2B5EF4-FFF2-40B4-BE49-F238E27FC236}">
                <a16:creationId xmlns:a16="http://schemas.microsoft.com/office/drawing/2014/main" id="{6010223E-F5BE-4641-828B-9F9FB27E68AA}"/>
              </a:ext>
            </a:extLst>
          </p:cNvPr>
          <p:cNvGrpSpPr/>
          <p:nvPr/>
        </p:nvGrpSpPr>
        <p:grpSpPr>
          <a:xfrm>
            <a:off x="3784599" y="6332820"/>
            <a:ext cx="774232" cy="283694"/>
            <a:chOff x="3929739" y="6203280"/>
            <a:chExt cx="774232" cy="283694"/>
          </a:xfrm>
        </p:grpSpPr>
        <p:sp>
          <p:nvSpPr>
            <p:cNvPr id="67" name="Oval 66">
              <a:extLst>
                <a:ext uri="{FF2B5EF4-FFF2-40B4-BE49-F238E27FC236}">
                  <a16:creationId xmlns:a16="http://schemas.microsoft.com/office/drawing/2014/main" id="{A2F7E31A-759D-40F2-ABFF-0DC05052EA7D}"/>
                </a:ext>
              </a:extLst>
            </p:cNvPr>
            <p:cNvSpPr/>
            <p:nvPr/>
          </p:nvSpPr>
          <p:spPr>
            <a:xfrm>
              <a:off x="3929739" y="6203280"/>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9" name="Rectangle 68">
              <a:extLst>
                <a:ext uri="{FF2B5EF4-FFF2-40B4-BE49-F238E27FC236}">
                  <a16:creationId xmlns:a16="http://schemas.microsoft.com/office/drawing/2014/main" id="{6C681B2F-7978-4E63-A5BA-F432D607CA74}"/>
                </a:ext>
              </a:extLst>
            </p:cNvPr>
            <p:cNvSpPr/>
            <p:nvPr/>
          </p:nvSpPr>
          <p:spPr>
            <a:xfrm>
              <a:off x="4420277" y="6203280"/>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72" name="TextBox 71">
            <a:extLst>
              <a:ext uri="{FF2B5EF4-FFF2-40B4-BE49-F238E27FC236}">
                <a16:creationId xmlns:a16="http://schemas.microsoft.com/office/drawing/2014/main" id="{4118CD1D-3DE0-457B-A706-BCC982D99AFA}"/>
              </a:ext>
            </a:extLst>
          </p:cNvPr>
          <p:cNvSpPr txBox="1"/>
          <p:nvPr/>
        </p:nvSpPr>
        <p:spPr>
          <a:xfrm>
            <a:off x="2673254" y="6861504"/>
            <a:ext cx="3149916" cy="738664"/>
          </a:xfrm>
          <a:prstGeom prst="rect">
            <a:avLst/>
          </a:prstGeom>
          <a:noFill/>
        </p:spPr>
        <p:txBody>
          <a:bodyPr wrap="square" rtlCol="0">
            <a:spAutoFit/>
          </a:bodyPr>
          <a:lstStyle/>
          <a:p>
            <a:pPr algn="ctr">
              <a:spcBef>
                <a:spcPts val="600"/>
              </a:spcBef>
              <a:spcAft>
                <a:spcPts val="600"/>
              </a:spcAft>
            </a:pPr>
            <a:r>
              <a:rPr lang="en-IN" dirty="0"/>
              <a:t>Outline </a:t>
            </a:r>
            <a:r>
              <a:rPr lang="en-IN" dirty="0" err="1"/>
              <a:t>Color</a:t>
            </a:r>
            <a:r>
              <a:rPr lang="en-IN" dirty="0"/>
              <a:t> : #BFBFBF</a:t>
            </a:r>
          </a:p>
          <a:p>
            <a:pPr algn="ctr">
              <a:spcBef>
                <a:spcPts val="600"/>
              </a:spcBef>
              <a:spcAft>
                <a:spcPts val="600"/>
              </a:spcAft>
            </a:pPr>
            <a:r>
              <a:rPr lang="en-IN" sz="1400" dirty="0"/>
              <a:t>R:191  G:191  B:191</a:t>
            </a:r>
          </a:p>
        </p:txBody>
      </p:sp>
      <p:sp>
        <p:nvSpPr>
          <p:cNvPr id="73" name="Rectangle 72">
            <a:extLst>
              <a:ext uri="{FF2B5EF4-FFF2-40B4-BE49-F238E27FC236}">
                <a16:creationId xmlns:a16="http://schemas.microsoft.com/office/drawing/2014/main" id="{C80C6D2A-BDB6-4345-AA61-9F54DB7260D8}"/>
              </a:ext>
            </a:extLst>
          </p:cNvPr>
          <p:cNvSpPr/>
          <p:nvPr/>
        </p:nvSpPr>
        <p:spPr>
          <a:xfrm>
            <a:off x="5933530" y="2579217"/>
            <a:ext cx="3149918" cy="16403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Oval 74">
            <a:extLst>
              <a:ext uri="{FF2B5EF4-FFF2-40B4-BE49-F238E27FC236}">
                <a16:creationId xmlns:a16="http://schemas.microsoft.com/office/drawing/2014/main" id="{8BC85647-B432-4C3A-AAB2-9477288B1652}"/>
              </a:ext>
            </a:extLst>
          </p:cNvPr>
          <p:cNvSpPr/>
          <p:nvPr/>
        </p:nvSpPr>
        <p:spPr>
          <a:xfrm>
            <a:off x="7044875" y="2842534"/>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6" name="Rectangle 75">
            <a:extLst>
              <a:ext uri="{FF2B5EF4-FFF2-40B4-BE49-F238E27FC236}">
                <a16:creationId xmlns:a16="http://schemas.microsoft.com/office/drawing/2014/main" id="{84732F84-D980-4E6A-8017-1AA66FE4544D}"/>
              </a:ext>
            </a:extLst>
          </p:cNvPr>
          <p:cNvSpPr/>
          <p:nvPr/>
        </p:nvSpPr>
        <p:spPr>
          <a:xfrm>
            <a:off x="7535413" y="2842534"/>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TextBox 76">
            <a:extLst>
              <a:ext uri="{FF2B5EF4-FFF2-40B4-BE49-F238E27FC236}">
                <a16:creationId xmlns:a16="http://schemas.microsoft.com/office/drawing/2014/main" id="{6A0BDB67-DA3E-406B-9D06-1915AD7FBEEC}"/>
              </a:ext>
            </a:extLst>
          </p:cNvPr>
          <p:cNvSpPr txBox="1"/>
          <p:nvPr/>
        </p:nvSpPr>
        <p:spPr>
          <a:xfrm>
            <a:off x="5933530" y="3371218"/>
            <a:ext cx="3149916" cy="738664"/>
          </a:xfrm>
          <a:prstGeom prst="rect">
            <a:avLst/>
          </a:prstGeom>
          <a:noFill/>
        </p:spPr>
        <p:txBody>
          <a:bodyPr wrap="square" rtlCol="0">
            <a:spAutoFit/>
          </a:bodyPr>
          <a:lstStyle/>
          <a:p>
            <a:pPr algn="ctr">
              <a:spcBef>
                <a:spcPts val="600"/>
              </a:spcBef>
              <a:spcAft>
                <a:spcPts val="600"/>
              </a:spcAft>
            </a:pPr>
            <a:r>
              <a:rPr lang="en-IN" dirty="0"/>
              <a:t>Outline </a:t>
            </a:r>
            <a:r>
              <a:rPr lang="en-IN" dirty="0" err="1"/>
              <a:t>Color</a:t>
            </a:r>
            <a:r>
              <a:rPr lang="en-IN" dirty="0"/>
              <a:t> : #</a:t>
            </a:r>
            <a:r>
              <a:rPr lang="en-US" dirty="0"/>
              <a:t> 0A3E6E</a:t>
            </a:r>
          </a:p>
          <a:p>
            <a:pPr algn="ctr">
              <a:spcBef>
                <a:spcPts val="600"/>
              </a:spcBef>
              <a:spcAft>
                <a:spcPts val="600"/>
              </a:spcAft>
            </a:pPr>
            <a:r>
              <a:rPr lang="en-IN" sz="1400" dirty="0"/>
              <a:t>R:10  G:62  B:110</a:t>
            </a:r>
          </a:p>
        </p:txBody>
      </p:sp>
      <p:sp>
        <p:nvSpPr>
          <p:cNvPr id="78" name="TextBox 77">
            <a:extLst>
              <a:ext uri="{FF2B5EF4-FFF2-40B4-BE49-F238E27FC236}">
                <a16:creationId xmlns:a16="http://schemas.microsoft.com/office/drawing/2014/main" id="{D8D560EF-B754-407C-8BA0-9FCCB53A95DD}"/>
              </a:ext>
            </a:extLst>
          </p:cNvPr>
          <p:cNvSpPr txBox="1"/>
          <p:nvPr/>
        </p:nvSpPr>
        <p:spPr>
          <a:xfrm>
            <a:off x="5933531" y="2063462"/>
            <a:ext cx="3149917" cy="400110"/>
          </a:xfrm>
          <a:prstGeom prst="rect">
            <a:avLst/>
          </a:prstGeom>
          <a:noFill/>
        </p:spPr>
        <p:txBody>
          <a:bodyPr wrap="square" rtlCol="0">
            <a:spAutoFit/>
          </a:bodyPr>
          <a:lstStyle/>
          <a:p>
            <a:pPr algn="ctr"/>
            <a:r>
              <a:rPr lang="en-US" sz="2000" b="1" dirty="0"/>
              <a:t>ACTIVITY TICK MARK </a:t>
            </a:r>
            <a:endParaRPr lang="en-IN" sz="2000" b="1" dirty="0"/>
          </a:p>
        </p:txBody>
      </p:sp>
      <p:sp>
        <p:nvSpPr>
          <p:cNvPr id="80" name="Oval 79">
            <a:extLst>
              <a:ext uri="{FF2B5EF4-FFF2-40B4-BE49-F238E27FC236}">
                <a16:creationId xmlns:a16="http://schemas.microsoft.com/office/drawing/2014/main" id="{943C0066-168C-4660-9404-8D2DE474EF21}"/>
              </a:ext>
            </a:extLst>
          </p:cNvPr>
          <p:cNvSpPr/>
          <p:nvPr/>
        </p:nvSpPr>
        <p:spPr>
          <a:xfrm>
            <a:off x="7113570" y="2911229"/>
            <a:ext cx="146304" cy="146304"/>
          </a:xfrm>
          <a:prstGeom prst="ellipse">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1" name="Rectangle 80">
            <a:extLst>
              <a:ext uri="{FF2B5EF4-FFF2-40B4-BE49-F238E27FC236}">
                <a16:creationId xmlns:a16="http://schemas.microsoft.com/office/drawing/2014/main" id="{87C090DD-FC65-4DA3-9028-88228DC76127}"/>
              </a:ext>
            </a:extLst>
          </p:cNvPr>
          <p:cNvSpPr/>
          <p:nvPr/>
        </p:nvSpPr>
        <p:spPr>
          <a:xfrm>
            <a:off x="7604108" y="2911229"/>
            <a:ext cx="146304" cy="146304"/>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Rectangle 81">
            <a:extLst>
              <a:ext uri="{FF2B5EF4-FFF2-40B4-BE49-F238E27FC236}">
                <a16:creationId xmlns:a16="http://schemas.microsoft.com/office/drawing/2014/main" id="{90FCDA29-6F07-44B1-BB5D-069A01A528A8}"/>
              </a:ext>
            </a:extLst>
          </p:cNvPr>
          <p:cNvSpPr/>
          <p:nvPr/>
        </p:nvSpPr>
        <p:spPr>
          <a:xfrm>
            <a:off x="5933530" y="4321917"/>
            <a:ext cx="3149918" cy="16403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66D5B653-294C-4485-B7E3-166AC7249ED3}"/>
              </a:ext>
            </a:extLst>
          </p:cNvPr>
          <p:cNvSpPr txBox="1"/>
          <p:nvPr/>
        </p:nvSpPr>
        <p:spPr>
          <a:xfrm>
            <a:off x="5933530" y="5113918"/>
            <a:ext cx="3149916" cy="738664"/>
          </a:xfrm>
          <a:prstGeom prst="rect">
            <a:avLst/>
          </a:prstGeom>
          <a:noFill/>
        </p:spPr>
        <p:txBody>
          <a:bodyPr wrap="square" rtlCol="0">
            <a:spAutoFit/>
          </a:bodyPr>
          <a:lstStyle/>
          <a:p>
            <a:pPr algn="ctr">
              <a:spcBef>
                <a:spcPts val="600"/>
              </a:spcBef>
              <a:spcAft>
                <a:spcPts val="600"/>
              </a:spcAft>
            </a:pPr>
            <a:r>
              <a:rPr lang="en-IN" dirty="0"/>
              <a:t>Outline </a:t>
            </a:r>
            <a:r>
              <a:rPr lang="en-IN" dirty="0" err="1"/>
              <a:t>Color</a:t>
            </a:r>
            <a:r>
              <a:rPr lang="en-IN" dirty="0"/>
              <a:t> : #</a:t>
            </a:r>
            <a:r>
              <a:rPr lang="en-US" dirty="0"/>
              <a:t> 0A3E6E</a:t>
            </a:r>
          </a:p>
          <a:p>
            <a:pPr algn="ctr">
              <a:spcBef>
                <a:spcPts val="600"/>
              </a:spcBef>
              <a:spcAft>
                <a:spcPts val="600"/>
              </a:spcAft>
            </a:pPr>
            <a:r>
              <a:rPr lang="en-IN" sz="1400" dirty="0"/>
              <a:t>R:10  G:62  B:110</a:t>
            </a:r>
          </a:p>
        </p:txBody>
      </p:sp>
      <p:pic>
        <p:nvPicPr>
          <p:cNvPr id="93" name="Graphic 92" descr="Close">
            <a:extLst>
              <a:ext uri="{FF2B5EF4-FFF2-40B4-BE49-F238E27FC236}">
                <a16:creationId xmlns:a16="http://schemas.microsoft.com/office/drawing/2014/main" id="{20CD470E-C97A-4017-844A-99C6B7E544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48217" y="4592917"/>
            <a:ext cx="274320" cy="274320"/>
          </a:xfrm>
          <a:prstGeom prst="rect">
            <a:avLst/>
          </a:prstGeom>
        </p:spPr>
      </p:pic>
      <p:pic>
        <p:nvPicPr>
          <p:cNvPr id="95" name="Graphic 94" descr="Checkmark">
            <a:extLst>
              <a:ext uri="{FF2B5EF4-FFF2-40B4-BE49-F238E27FC236}">
                <a16:creationId xmlns:a16="http://schemas.microsoft.com/office/drawing/2014/main" id="{E8348F24-A126-4AF9-95E1-1FEA6EFB6B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39706" y="4596054"/>
            <a:ext cx="274320" cy="274320"/>
          </a:xfrm>
          <a:prstGeom prst="rect">
            <a:avLst/>
          </a:prstGeom>
        </p:spPr>
      </p:pic>
    </p:spTree>
    <p:extLst>
      <p:ext uri="{BB962C8B-B14F-4D97-AF65-F5344CB8AC3E}">
        <p14:creationId xmlns:p14="http://schemas.microsoft.com/office/powerpoint/2010/main" val="34971322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2A830-7D6B-4A84-AB75-56DA0B7BA805}"/>
              </a:ext>
            </a:extLst>
          </p:cNvPr>
          <p:cNvSpPr>
            <a:spLocks noGrp="1"/>
          </p:cNvSpPr>
          <p:nvPr>
            <p:ph type="title"/>
          </p:nvPr>
        </p:nvSpPr>
        <p:spPr/>
        <p:txBody>
          <a:bodyPr/>
          <a:lstStyle/>
          <a:p>
            <a:r>
              <a:rPr lang="en-US" dirty="0"/>
              <a:t>Some Points Unique to CRE Lending</a:t>
            </a:r>
            <a:endParaRPr lang="en-IN" dirty="0"/>
          </a:p>
        </p:txBody>
      </p:sp>
      <p:sp>
        <p:nvSpPr>
          <p:cNvPr id="22" name="Rectangle 21">
            <a:extLst>
              <a:ext uri="{FF2B5EF4-FFF2-40B4-BE49-F238E27FC236}">
                <a16:creationId xmlns:a16="http://schemas.microsoft.com/office/drawing/2014/main" id="{E428D31A-F98C-4E18-8D1D-EBE5E48EA535}"/>
              </a:ext>
            </a:extLst>
          </p:cNvPr>
          <p:cNvSpPr/>
          <p:nvPr/>
        </p:nvSpPr>
        <p:spPr>
          <a:xfrm>
            <a:off x="5328809" y="2158156"/>
            <a:ext cx="6629400" cy="541298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8283A9B-9B10-4F4D-8235-376C5E671481}"/>
              </a:ext>
            </a:extLst>
          </p:cNvPr>
          <p:cNvSpPr txBox="1"/>
          <p:nvPr/>
        </p:nvSpPr>
        <p:spPr>
          <a:xfrm>
            <a:off x="5525360" y="2350193"/>
            <a:ext cx="6058498" cy="3477875"/>
          </a:xfrm>
          <a:prstGeom prst="rect">
            <a:avLst/>
          </a:prstGeom>
          <a:noFill/>
        </p:spPr>
        <p:txBody>
          <a:bodyPr wrap="square">
            <a:spAutoFit/>
          </a:bodyPr>
          <a:lstStyle/>
          <a:p>
            <a:pPr marL="0" marR="0" lvl="0" indent="0" algn="l" defTabSz="1125261" rtl="0" eaLnBrk="1" fontAlgn="auto" latinLnBrk="0" hangingPunct="1">
              <a:lnSpc>
                <a:spcPct val="100000"/>
              </a:lnSpc>
              <a:spcBef>
                <a:spcPts val="600"/>
              </a:spcBef>
              <a:spcAft>
                <a:spcPts val="0"/>
              </a:spcAft>
              <a:buClrTx/>
              <a:buSzTx/>
              <a:buFontTx/>
              <a:buNone/>
              <a:tabLst/>
              <a:defRPr/>
            </a:pPr>
            <a:r>
              <a:rPr lang="en-US" sz="2000" kern="1200" dirty="0">
                <a:solidFill>
                  <a:schemeClr val="dk1"/>
                </a:solidFill>
                <a:latin typeface="Arial" panose="020B0604020202020204" pitchFamily="34" charset="0"/>
                <a:ea typeface="+mn-ea"/>
                <a:cs typeface="Arial" panose="020B0604020202020204" pitchFamily="34" charset="0"/>
              </a:rPr>
              <a:t>Investor properties require:</a:t>
            </a:r>
            <a:endParaRPr lang="en-US" sz="800" kern="1200" dirty="0">
              <a:solidFill>
                <a:schemeClr val="dk1"/>
              </a:solidFill>
              <a:latin typeface="Arial" panose="020B0604020202020204" pitchFamily="34" charset="0"/>
              <a:ea typeface="+mn-ea"/>
              <a:cs typeface="Arial" panose="020B0604020202020204" pitchFamily="34" charset="0"/>
            </a:endParaRPr>
          </a:p>
          <a:p>
            <a:pPr marL="285750" marR="0" lvl="0" indent="-285750" algn="l" defTabSz="1125261"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lang="en-US" sz="2000" kern="1200" dirty="0">
                <a:solidFill>
                  <a:schemeClr val="dk1"/>
                </a:solidFill>
                <a:latin typeface="Arial" panose="020B0604020202020204" pitchFamily="34" charset="0"/>
                <a:ea typeface="+mn-ea"/>
                <a:cs typeface="Arial" panose="020B0604020202020204" pitchFamily="34" charset="0"/>
              </a:rPr>
              <a:t>Assessment of tenants</a:t>
            </a:r>
            <a:r>
              <a:rPr lang="en-US" sz="2000" dirty="0">
                <a:solidFill>
                  <a:schemeClr val="dk1"/>
                </a:solidFill>
                <a:latin typeface="Arial" panose="020B0604020202020204" pitchFamily="34" charset="0"/>
                <a:cs typeface="Arial" panose="020B0604020202020204" pitchFamily="34" charset="0"/>
              </a:rPr>
              <a:t>.</a:t>
            </a:r>
            <a:endParaRPr lang="en-US" sz="2000" kern="1200" dirty="0">
              <a:solidFill>
                <a:schemeClr val="dk1"/>
              </a:solidFill>
              <a:latin typeface="Arial" panose="020B0604020202020204" pitchFamily="34" charset="0"/>
              <a:ea typeface="+mn-ea"/>
              <a:cs typeface="Arial" panose="020B0604020202020204" pitchFamily="34" charset="0"/>
            </a:endParaRPr>
          </a:p>
          <a:p>
            <a:pPr marL="285750" marR="0" lvl="0" indent="-285750" algn="l" defTabSz="1125261"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lang="en-US" sz="2000" kern="1200" dirty="0">
                <a:solidFill>
                  <a:schemeClr val="dk1"/>
                </a:solidFill>
                <a:latin typeface="Arial" panose="020B0604020202020204" pitchFamily="34" charset="0"/>
                <a:ea typeface="+mn-ea"/>
                <a:cs typeface="Arial" panose="020B0604020202020204" pitchFamily="34" charset="0"/>
              </a:rPr>
              <a:t>Mix.</a:t>
            </a:r>
          </a:p>
          <a:p>
            <a:pPr marL="285750" marR="0" lvl="0" indent="-285750" algn="l" defTabSz="1125261"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lang="en-US" sz="2000" kern="1200" dirty="0">
                <a:solidFill>
                  <a:schemeClr val="dk1"/>
                </a:solidFill>
                <a:latin typeface="Arial" panose="020B0604020202020204" pitchFamily="34" charset="0"/>
                <a:ea typeface="+mn-ea"/>
                <a:cs typeface="Arial" panose="020B0604020202020204" pitchFamily="34" charset="0"/>
              </a:rPr>
              <a:t>Building layout and functionality. </a:t>
            </a:r>
          </a:p>
          <a:p>
            <a:pPr marL="285750" marR="0" lvl="0" indent="-285750" algn="l" defTabSz="1125261"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lang="en-US" sz="2000" kern="1200" dirty="0">
                <a:solidFill>
                  <a:schemeClr val="dk1"/>
                </a:solidFill>
                <a:latin typeface="Arial" panose="020B0604020202020204" pitchFamily="34" charset="0"/>
                <a:ea typeface="+mn-ea"/>
                <a:cs typeface="Arial" panose="020B0604020202020204" pitchFamily="34" charset="0"/>
              </a:rPr>
              <a:t>Location.</a:t>
            </a:r>
          </a:p>
          <a:p>
            <a:pPr marL="285750" marR="0" lvl="0" indent="-285750" algn="l" defTabSz="1125261"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lang="en-US" sz="2000" kern="1200" dirty="0">
                <a:solidFill>
                  <a:schemeClr val="dk1"/>
                </a:solidFill>
                <a:latin typeface="Arial" panose="020B0604020202020204" pitchFamily="34" charset="0"/>
                <a:ea typeface="+mn-ea"/>
                <a:cs typeface="Arial" panose="020B0604020202020204" pitchFamily="34" charset="0"/>
              </a:rPr>
              <a:t>Ingress/egress</a:t>
            </a:r>
            <a:r>
              <a:rPr lang="en-US" sz="2000" dirty="0">
                <a:solidFill>
                  <a:schemeClr val="dk1"/>
                </a:solidFill>
                <a:latin typeface="Arial" panose="020B0604020202020204" pitchFamily="34" charset="0"/>
                <a:cs typeface="Arial" panose="020B0604020202020204" pitchFamily="34" charset="0"/>
              </a:rPr>
              <a:t>.</a:t>
            </a:r>
            <a:endParaRPr lang="en-US" sz="2000" kern="1200" dirty="0">
              <a:solidFill>
                <a:schemeClr val="dk1"/>
              </a:solidFill>
              <a:latin typeface="Arial" panose="020B0604020202020204" pitchFamily="34" charset="0"/>
              <a:ea typeface="+mn-ea"/>
              <a:cs typeface="Arial" panose="020B0604020202020204" pitchFamily="34" charset="0"/>
            </a:endParaRPr>
          </a:p>
          <a:p>
            <a:pPr marL="285750" marR="0" lvl="0" indent="-285750" algn="l" defTabSz="1125261"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lang="en-US" sz="2000" kern="1200" dirty="0">
                <a:solidFill>
                  <a:schemeClr val="dk1"/>
                </a:solidFill>
                <a:latin typeface="Arial" panose="020B0604020202020204" pitchFamily="34" charset="0"/>
                <a:ea typeface="+mn-ea"/>
                <a:cs typeface="Arial" panose="020B0604020202020204" pitchFamily="34" charset="0"/>
              </a:rPr>
              <a:t>Parking.</a:t>
            </a:r>
          </a:p>
          <a:p>
            <a:pPr marL="285750" marR="0" lvl="0" indent="-285750" algn="l" defTabSz="1125261"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lang="en-US" sz="2000" kern="1200" dirty="0">
                <a:solidFill>
                  <a:schemeClr val="dk1"/>
                </a:solidFill>
                <a:latin typeface="Arial" panose="020B0604020202020204" pitchFamily="34" charset="0"/>
                <a:ea typeface="+mn-ea"/>
                <a:cs typeface="Arial" panose="020B0604020202020204" pitchFamily="34" charset="0"/>
              </a:rPr>
              <a:t>Competition.</a:t>
            </a:r>
          </a:p>
          <a:p>
            <a:pPr marL="285750" marR="0" lvl="0" indent="-285750" algn="l" defTabSz="1125261"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lang="en-US" sz="2000" kern="1200" dirty="0">
                <a:solidFill>
                  <a:schemeClr val="dk1"/>
                </a:solidFill>
                <a:latin typeface="Arial" panose="020B0604020202020204" pitchFamily="34" charset="0"/>
                <a:ea typeface="+mn-ea"/>
                <a:cs typeface="Arial" panose="020B0604020202020204" pitchFamily="34" charset="0"/>
              </a:rPr>
              <a:t>Neighborhood demographics, etc.</a:t>
            </a:r>
          </a:p>
        </p:txBody>
      </p:sp>
      <p:sp>
        <p:nvSpPr>
          <p:cNvPr id="50" name="Rectangle 49">
            <a:extLst>
              <a:ext uri="{FF2B5EF4-FFF2-40B4-BE49-F238E27FC236}">
                <a16:creationId xmlns:a16="http://schemas.microsoft.com/office/drawing/2014/main" id="{C1D69EBB-3D4D-4696-8E9B-879C0448FE39}"/>
              </a:ext>
            </a:extLst>
          </p:cNvPr>
          <p:cNvSpPr/>
          <p:nvPr/>
        </p:nvSpPr>
        <p:spPr>
          <a:xfrm>
            <a:off x="5519010" y="6981919"/>
            <a:ext cx="3239136" cy="307777"/>
          </a:xfrm>
          <a:prstGeom prst="rect">
            <a:avLst/>
          </a:prstGeom>
        </p:spPr>
        <p:txBody>
          <a:bodyPr wrap="square">
            <a:spAutoFit/>
          </a:bodyPr>
          <a:lstStyle/>
          <a:p>
            <a:r>
              <a:rPr lang="en-US" sz="1400" i="1" dirty="0">
                <a:solidFill>
                  <a:schemeClr val="accent3"/>
                </a:solidFill>
                <a:latin typeface="Arial" panose="020B0604020202020204" pitchFamily="34" charset="0"/>
                <a:cs typeface="Arial" panose="020B0604020202020204" pitchFamily="34" charset="0"/>
              </a:rPr>
              <a:t>Click through the arrows to learn more. </a:t>
            </a:r>
          </a:p>
        </p:txBody>
      </p:sp>
      <p:pic>
        <p:nvPicPr>
          <p:cNvPr id="5" name="Picture 4" descr="A person standing posing for the camera&#10;&#10;Description automatically generated">
            <a:extLst>
              <a:ext uri="{FF2B5EF4-FFF2-40B4-BE49-F238E27FC236}">
                <a16:creationId xmlns:a16="http://schemas.microsoft.com/office/drawing/2014/main" id="{CEC1F455-AB7C-42A6-97FA-A1656B81181C}"/>
              </a:ext>
            </a:extLst>
          </p:cNvPr>
          <p:cNvPicPr>
            <a:picLocks noChangeAspect="1"/>
          </p:cNvPicPr>
          <p:nvPr/>
        </p:nvPicPr>
        <p:blipFill rotWithShape="1">
          <a:blip r:embed="rId3">
            <a:extLst>
              <a:ext uri="{28A0092B-C50C-407E-A947-70E740481C1C}">
                <a14:useLocalDpi xmlns:a14="http://schemas.microsoft.com/office/drawing/2010/main" val="0"/>
              </a:ext>
            </a:extLst>
          </a:blip>
          <a:srcRect t="1" b="51911"/>
          <a:stretch/>
        </p:blipFill>
        <p:spPr>
          <a:xfrm flipH="1">
            <a:off x="1002030" y="3323625"/>
            <a:ext cx="4041648" cy="4382292"/>
          </a:xfrm>
          <a:prstGeom prst="rect">
            <a:avLst/>
          </a:prstGeom>
        </p:spPr>
      </p:pic>
      <p:grpSp>
        <p:nvGrpSpPr>
          <p:cNvPr id="28" name="Group 27">
            <a:extLst>
              <a:ext uri="{FF2B5EF4-FFF2-40B4-BE49-F238E27FC236}">
                <a16:creationId xmlns:a16="http://schemas.microsoft.com/office/drawing/2014/main" id="{88EDB2AF-768B-4116-91AF-CF7C53E06763}"/>
              </a:ext>
            </a:extLst>
          </p:cNvPr>
          <p:cNvGrpSpPr/>
          <p:nvPr/>
        </p:nvGrpSpPr>
        <p:grpSpPr>
          <a:xfrm>
            <a:off x="9905169" y="6907207"/>
            <a:ext cx="1843787" cy="457200"/>
            <a:chOff x="2326769" y="6439440"/>
            <a:chExt cx="1843787" cy="457200"/>
          </a:xfrm>
        </p:grpSpPr>
        <p:grpSp>
          <p:nvGrpSpPr>
            <p:cNvPr id="29" name="Group 28">
              <a:extLst>
                <a:ext uri="{FF2B5EF4-FFF2-40B4-BE49-F238E27FC236}">
                  <a16:creationId xmlns:a16="http://schemas.microsoft.com/office/drawing/2014/main" id="{1DF1EA4C-924B-49F0-BF15-84D90FB295C1}"/>
                </a:ext>
              </a:extLst>
            </p:cNvPr>
            <p:cNvGrpSpPr/>
            <p:nvPr/>
          </p:nvGrpSpPr>
          <p:grpSpPr>
            <a:xfrm>
              <a:off x="2326769" y="6439440"/>
              <a:ext cx="457200" cy="457200"/>
              <a:chOff x="2326769" y="6439440"/>
              <a:chExt cx="457200" cy="457200"/>
            </a:xfrm>
          </p:grpSpPr>
          <p:sp>
            <p:nvSpPr>
              <p:cNvPr id="36" name="Oval 35">
                <a:extLst>
                  <a:ext uri="{FF2B5EF4-FFF2-40B4-BE49-F238E27FC236}">
                    <a16:creationId xmlns:a16="http://schemas.microsoft.com/office/drawing/2014/main" id="{E0E38077-9766-4852-8938-AEC1864B39A5}"/>
                  </a:ext>
                </a:extLst>
              </p:cNvPr>
              <p:cNvSpPr/>
              <p:nvPr/>
            </p:nvSpPr>
            <p:spPr>
              <a:xfrm flipH="1">
                <a:off x="2326769" y="6439440"/>
                <a:ext cx="457200" cy="457200"/>
              </a:xfrm>
              <a:prstGeom prst="ellipse">
                <a:avLst/>
              </a:prstGeom>
              <a:solidFill>
                <a:schemeClr val="bg2">
                  <a:alpha val="79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37" name="Group 36">
                <a:extLst>
                  <a:ext uri="{FF2B5EF4-FFF2-40B4-BE49-F238E27FC236}">
                    <a16:creationId xmlns:a16="http://schemas.microsoft.com/office/drawing/2014/main" id="{EC03ADC2-A1EC-4E13-AA2D-98DA56C8AE9A}"/>
                  </a:ext>
                </a:extLst>
              </p:cNvPr>
              <p:cNvGrpSpPr/>
              <p:nvPr/>
            </p:nvGrpSpPr>
            <p:grpSpPr>
              <a:xfrm flipH="1">
                <a:off x="2493779" y="6564315"/>
                <a:ext cx="108895" cy="207450"/>
                <a:chOff x="5610446" y="4247052"/>
                <a:chExt cx="130969" cy="454390"/>
              </a:xfrm>
              <a:solidFill>
                <a:schemeClr val="bg1">
                  <a:lumMod val="50000"/>
                </a:schemeClr>
              </a:solidFill>
            </p:grpSpPr>
            <p:cxnSp>
              <p:nvCxnSpPr>
                <p:cNvPr id="38" name="Straight Connector 37">
                  <a:extLst>
                    <a:ext uri="{FF2B5EF4-FFF2-40B4-BE49-F238E27FC236}">
                      <a16:creationId xmlns:a16="http://schemas.microsoft.com/office/drawing/2014/main" id="{4E678738-7CA0-4F13-BF22-F01F99AC8449}"/>
                    </a:ext>
                  </a:extLst>
                </p:cNvPr>
                <p:cNvCxnSpPr>
                  <a:cxnSpLocks/>
                </p:cNvCxnSpPr>
                <p:nvPr/>
              </p:nvCxnSpPr>
              <p:spPr>
                <a:xfrm>
                  <a:off x="5610446" y="4247052"/>
                  <a:ext cx="130969" cy="23531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95B0D32-64BA-40FC-B68B-C2DB2DE06443}"/>
                    </a:ext>
                  </a:extLst>
                </p:cNvPr>
                <p:cNvCxnSpPr/>
                <p:nvPr/>
              </p:nvCxnSpPr>
              <p:spPr>
                <a:xfrm flipH="1">
                  <a:off x="5610446" y="4482367"/>
                  <a:ext cx="130969" cy="21907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30" name="TextBox 29">
              <a:extLst>
                <a:ext uri="{FF2B5EF4-FFF2-40B4-BE49-F238E27FC236}">
                  <a16:creationId xmlns:a16="http://schemas.microsoft.com/office/drawing/2014/main" id="{0A706182-9735-4260-B8C9-5D3B38AF3FD9}"/>
                </a:ext>
              </a:extLst>
            </p:cNvPr>
            <p:cNvSpPr txBox="1"/>
            <p:nvPr/>
          </p:nvSpPr>
          <p:spPr>
            <a:xfrm>
              <a:off x="2782223" y="6514152"/>
              <a:ext cx="932878" cy="307777"/>
            </a:xfrm>
            <a:prstGeom prst="rect">
              <a:avLst/>
            </a:prstGeom>
            <a:noFill/>
          </p:spPr>
          <p:txBody>
            <a:bodyPr wrap="square">
              <a:spAutoFit/>
            </a:bodyPr>
            <a:lstStyle/>
            <a:p>
              <a:pPr algn="ctr"/>
              <a:r>
                <a:rPr lang="en-IN" sz="1400" dirty="0">
                  <a:effectLst/>
                  <a:latin typeface="Arial" panose="020B0604020202020204" pitchFamily="34" charset="0"/>
                  <a:ea typeface="Times New Roman" panose="02020603050405020304" pitchFamily="18" charset="0"/>
                  <a:cs typeface="Arial" panose="020B0604020202020204" pitchFamily="34" charset="0"/>
                </a:rPr>
                <a:t>01 of 08</a:t>
              </a:r>
              <a:endParaRPr lang="en-IN" sz="1400" dirty="0"/>
            </a:p>
          </p:txBody>
        </p:sp>
        <p:grpSp>
          <p:nvGrpSpPr>
            <p:cNvPr id="31" name="Group 30">
              <a:extLst>
                <a:ext uri="{FF2B5EF4-FFF2-40B4-BE49-F238E27FC236}">
                  <a16:creationId xmlns:a16="http://schemas.microsoft.com/office/drawing/2014/main" id="{22112133-7BF3-400E-ACAC-E04DB5122BF1}"/>
                </a:ext>
              </a:extLst>
            </p:cNvPr>
            <p:cNvGrpSpPr/>
            <p:nvPr/>
          </p:nvGrpSpPr>
          <p:grpSpPr>
            <a:xfrm flipH="1">
              <a:off x="3713356" y="6439440"/>
              <a:ext cx="457200" cy="457200"/>
              <a:chOff x="2326769" y="6439440"/>
              <a:chExt cx="457200" cy="457200"/>
            </a:xfrm>
          </p:grpSpPr>
          <p:sp>
            <p:nvSpPr>
              <p:cNvPr id="32" name="Oval 31">
                <a:extLst>
                  <a:ext uri="{FF2B5EF4-FFF2-40B4-BE49-F238E27FC236}">
                    <a16:creationId xmlns:a16="http://schemas.microsoft.com/office/drawing/2014/main" id="{C294D4A4-BFF9-4E60-B43A-2D0334ED2861}"/>
                  </a:ext>
                </a:extLst>
              </p:cNvPr>
              <p:cNvSpPr/>
              <p:nvPr/>
            </p:nvSpPr>
            <p:spPr>
              <a:xfrm flipH="1">
                <a:off x="2326769" y="6439440"/>
                <a:ext cx="457200" cy="457200"/>
              </a:xfrm>
              <a:prstGeom prst="ellipse">
                <a:avLst/>
              </a:prstGeom>
              <a:solidFill>
                <a:schemeClr val="tx2">
                  <a:alpha val="79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33" name="Group 32">
                <a:extLst>
                  <a:ext uri="{FF2B5EF4-FFF2-40B4-BE49-F238E27FC236}">
                    <a16:creationId xmlns:a16="http://schemas.microsoft.com/office/drawing/2014/main" id="{246CB9B8-0858-49EF-884E-EEBC68F0D9F0}"/>
                  </a:ext>
                </a:extLst>
              </p:cNvPr>
              <p:cNvGrpSpPr/>
              <p:nvPr/>
            </p:nvGrpSpPr>
            <p:grpSpPr>
              <a:xfrm flipH="1">
                <a:off x="2493779" y="6564315"/>
                <a:ext cx="108895" cy="207450"/>
                <a:chOff x="5610446" y="4247052"/>
                <a:chExt cx="130969" cy="454390"/>
              </a:xfrm>
              <a:solidFill>
                <a:schemeClr val="bg1">
                  <a:lumMod val="50000"/>
                </a:schemeClr>
              </a:solidFill>
            </p:grpSpPr>
            <p:cxnSp>
              <p:nvCxnSpPr>
                <p:cNvPr id="34" name="Straight Connector 33">
                  <a:extLst>
                    <a:ext uri="{FF2B5EF4-FFF2-40B4-BE49-F238E27FC236}">
                      <a16:creationId xmlns:a16="http://schemas.microsoft.com/office/drawing/2014/main" id="{FBF5071B-7898-44CC-A9CD-BCDFCF136D86}"/>
                    </a:ext>
                  </a:extLst>
                </p:cNvPr>
                <p:cNvCxnSpPr>
                  <a:cxnSpLocks/>
                </p:cNvCxnSpPr>
                <p:nvPr/>
              </p:nvCxnSpPr>
              <p:spPr>
                <a:xfrm>
                  <a:off x="5610446" y="4247052"/>
                  <a:ext cx="130969" cy="23531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4A84FCA-D917-4514-8EF3-9290F11FFF77}"/>
                    </a:ext>
                  </a:extLst>
                </p:cNvPr>
                <p:cNvCxnSpPr/>
                <p:nvPr/>
              </p:nvCxnSpPr>
              <p:spPr>
                <a:xfrm flipH="1">
                  <a:off x="5610446" y="4482367"/>
                  <a:ext cx="130969" cy="21907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sp>
        <p:nvSpPr>
          <p:cNvPr id="4" name="Slide Number Placeholder 3">
            <a:extLst>
              <a:ext uri="{FF2B5EF4-FFF2-40B4-BE49-F238E27FC236}">
                <a16:creationId xmlns:a16="http://schemas.microsoft.com/office/drawing/2014/main" id="{41D489A4-D1FF-4618-B090-7278A5A674BD}"/>
              </a:ext>
            </a:extLst>
          </p:cNvPr>
          <p:cNvSpPr>
            <a:spLocks noGrp="1"/>
          </p:cNvSpPr>
          <p:nvPr>
            <p:ph type="sldNum" sz="quarter" idx="12"/>
          </p:nvPr>
        </p:nvSpPr>
        <p:spPr/>
        <p:txBody>
          <a:bodyPr/>
          <a:lstStyle/>
          <a:p>
            <a:fld id="{71A628A0-E779-4D32-97F1-9C80A60D6EF0}" type="slidenum">
              <a:rPr lang="en-IN" smtClean="0"/>
              <a:pPr/>
              <a:t>20</a:t>
            </a:fld>
            <a:r>
              <a:rPr lang="en-IN"/>
              <a:t> of 116</a:t>
            </a:r>
            <a:endParaRPr lang="en-IN" dirty="0"/>
          </a:p>
        </p:txBody>
      </p:sp>
    </p:spTree>
    <p:extLst>
      <p:ext uri="{BB962C8B-B14F-4D97-AF65-F5344CB8AC3E}">
        <p14:creationId xmlns:p14="http://schemas.microsoft.com/office/powerpoint/2010/main" val="17018505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1324CE5C-24F2-4E36-8EE3-06597EF0F890}"/>
              </a:ext>
            </a:extLst>
          </p:cNvPr>
          <p:cNvSpPr/>
          <p:nvPr/>
        </p:nvSpPr>
        <p:spPr>
          <a:xfrm>
            <a:off x="152400" y="2327350"/>
            <a:ext cx="12692743" cy="511679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A0EDF-688F-45BD-9D4F-1081BB5B6A3E}"/>
              </a:ext>
            </a:extLst>
          </p:cNvPr>
          <p:cNvSpPr>
            <a:spLocks noGrp="1"/>
          </p:cNvSpPr>
          <p:nvPr>
            <p:ph type="title"/>
          </p:nvPr>
        </p:nvSpPr>
        <p:spPr/>
        <p:txBody>
          <a:bodyPr/>
          <a:lstStyle/>
          <a:p>
            <a:r>
              <a:rPr lang="en-US" dirty="0"/>
              <a:t>Operational Risk: Knowledge Check</a:t>
            </a:r>
          </a:p>
        </p:txBody>
      </p:sp>
      <p:pic>
        <p:nvPicPr>
          <p:cNvPr id="3" name="Picture 2" descr="A close up of a window&#10;&#10;Description automatically generated">
            <a:extLst>
              <a:ext uri="{FF2B5EF4-FFF2-40B4-BE49-F238E27FC236}">
                <a16:creationId xmlns:a16="http://schemas.microsoft.com/office/drawing/2014/main" id="{904E0821-879E-4232-9EF1-EED611F4D00E}"/>
              </a:ext>
            </a:extLst>
          </p:cNvPr>
          <p:cNvPicPr>
            <a:picLocks noChangeAspect="1"/>
          </p:cNvPicPr>
          <p:nvPr/>
        </p:nvPicPr>
        <p:blipFill rotWithShape="1">
          <a:blip r:embed="rId4">
            <a:extLst>
              <a:ext uri="{28A0092B-C50C-407E-A947-70E740481C1C}">
                <a14:useLocalDpi xmlns:a14="http://schemas.microsoft.com/office/drawing/2010/main" val="0"/>
              </a:ext>
            </a:extLst>
          </a:blip>
          <a:srcRect t="9841" r="59392" b="9841"/>
          <a:stretch/>
        </p:blipFill>
        <p:spPr>
          <a:xfrm>
            <a:off x="234673" y="2046514"/>
            <a:ext cx="5085110" cy="5659403"/>
          </a:xfrm>
          <a:prstGeom prst="rect">
            <a:avLst/>
          </a:prstGeom>
          <a:ln w="28575">
            <a:solidFill>
              <a:schemeClr val="bg1"/>
            </a:solidFill>
          </a:ln>
        </p:spPr>
      </p:pic>
      <p:pic>
        <p:nvPicPr>
          <p:cNvPr id="16" name="Picture 15" descr="A person wearing a suit and tie&#10;&#10;Description automatically generated">
            <a:extLst>
              <a:ext uri="{FF2B5EF4-FFF2-40B4-BE49-F238E27FC236}">
                <a16:creationId xmlns:a16="http://schemas.microsoft.com/office/drawing/2014/main" id="{86DED803-64B9-43DA-BCF3-7DAA889255F3}"/>
              </a:ext>
            </a:extLst>
          </p:cNvPr>
          <p:cNvPicPr>
            <a:picLocks noChangeAspect="1"/>
          </p:cNvPicPr>
          <p:nvPr/>
        </p:nvPicPr>
        <p:blipFill rotWithShape="1">
          <a:blip r:embed="rId5">
            <a:extLst>
              <a:ext uri="{28A0092B-C50C-407E-A947-70E740481C1C}">
                <a14:useLocalDpi xmlns:a14="http://schemas.microsoft.com/office/drawing/2010/main" val="0"/>
              </a:ext>
            </a:extLst>
          </a:blip>
          <a:srcRect b="49817"/>
          <a:stretch/>
        </p:blipFill>
        <p:spPr>
          <a:xfrm>
            <a:off x="845683" y="3118113"/>
            <a:ext cx="4046930" cy="4587804"/>
          </a:xfrm>
          <a:prstGeom prst="rect">
            <a:avLst/>
          </a:prstGeom>
        </p:spPr>
      </p:pic>
      <p:sp>
        <p:nvSpPr>
          <p:cNvPr id="66" name="TextBox 65">
            <a:extLst>
              <a:ext uri="{FF2B5EF4-FFF2-40B4-BE49-F238E27FC236}">
                <a16:creationId xmlns:a16="http://schemas.microsoft.com/office/drawing/2014/main" id="{260ECA3E-EC18-4AC7-8A99-CAE792F3ABAD}"/>
              </a:ext>
            </a:extLst>
          </p:cNvPr>
          <p:cNvSpPr txBox="1"/>
          <p:nvPr/>
        </p:nvSpPr>
        <p:spPr>
          <a:xfrm>
            <a:off x="5542585" y="2516388"/>
            <a:ext cx="5878647" cy="367216"/>
          </a:xfrm>
          <a:prstGeom prst="rect">
            <a:avLst/>
          </a:prstGeom>
          <a:noFill/>
        </p:spPr>
        <p:txBody>
          <a:bodyPr wrap="square">
            <a:spAutoFit/>
          </a:bodyPr>
          <a:lstStyle/>
          <a:p>
            <a:pPr>
              <a:lnSpc>
                <a:spcPct val="107000"/>
              </a:lnSpc>
              <a:spcAft>
                <a:spcPts val="800"/>
              </a:spcAft>
            </a:pPr>
            <a:r>
              <a:rPr lang="en-US" sz="1800" dirty="0">
                <a:solidFill>
                  <a:srgbClr val="181717"/>
                </a:solidFill>
                <a:effectLst/>
                <a:latin typeface="Arial" panose="020B0604020202020204" pitchFamily="34" charset="0"/>
                <a:ea typeface="Times New Roman" panose="02020603050405020304" pitchFamily="18" charset="0"/>
                <a:cs typeface="Arial" panose="020B0604020202020204" pitchFamily="34" charset="0"/>
              </a:rPr>
              <a:t>Quality can be evaluated by examining the:</a:t>
            </a:r>
          </a:p>
        </p:txBody>
      </p:sp>
      <p:sp>
        <p:nvSpPr>
          <p:cNvPr id="99" name="Rectangle 98">
            <a:extLst>
              <a:ext uri="{FF2B5EF4-FFF2-40B4-BE49-F238E27FC236}">
                <a16:creationId xmlns:a16="http://schemas.microsoft.com/office/drawing/2014/main" id="{BCE07E18-4558-4E4B-9EC4-EF3E2D61A808}"/>
              </a:ext>
            </a:extLst>
          </p:cNvPr>
          <p:cNvSpPr/>
          <p:nvPr/>
        </p:nvSpPr>
        <p:spPr>
          <a:xfrm>
            <a:off x="6670646" y="7018854"/>
            <a:ext cx="4870856" cy="307777"/>
          </a:xfrm>
          <a:prstGeom prst="rect">
            <a:avLst/>
          </a:prstGeom>
        </p:spPr>
        <p:txBody>
          <a:bodyPr wrap="square">
            <a:spAutoFit/>
          </a:bodyPr>
          <a:lstStyle/>
          <a:p>
            <a:r>
              <a:rPr lang="en-US" sz="1400" i="1" dirty="0">
                <a:solidFill>
                  <a:schemeClr val="accent3"/>
                </a:solidFill>
                <a:latin typeface="Arial" panose="020B0604020202020204" pitchFamily="34" charset="0"/>
                <a:cs typeface="Arial" panose="020B0604020202020204" pitchFamily="34" charset="0"/>
              </a:rPr>
              <a:t>Click through the arrows to learn more about credit risk. </a:t>
            </a:r>
            <a:endParaRPr lang="en-IN" sz="1400" i="1" dirty="0">
              <a:solidFill>
                <a:schemeClr val="accent3"/>
              </a:solidFill>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BAE06126-2BBA-4787-A5C8-ABA2420C4281}"/>
              </a:ext>
            </a:extLst>
          </p:cNvPr>
          <p:cNvGrpSpPr/>
          <p:nvPr/>
        </p:nvGrpSpPr>
        <p:grpSpPr>
          <a:xfrm>
            <a:off x="5605591" y="2984886"/>
            <a:ext cx="7008633" cy="2479864"/>
            <a:chOff x="5605591" y="2937261"/>
            <a:chExt cx="7008633" cy="2479864"/>
          </a:xfrm>
        </p:grpSpPr>
        <p:sp>
          <p:nvSpPr>
            <p:cNvPr id="69" name="TextBox 68">
              <a:extLst>
                <a:ext uri="{FF2B5EF4-FFF2-40B4-BE49-F238E27FC236}">
                  <a16:creationId xmlns:a16="http://schemas.microsoft.com/office/drawing/2014/main" id="{78BFE7A1-8AFD-4251-8EEC-8184BBF3024C}"/>
                </a:ext>
              </a:extLst>
            </p:cNvPr>
            <p:cNvSpPr txBox="1"/>
            <p:nvPr/>
          </p:nvSpPr>
          <p:spPr>
            <a:xfrm>
              <a:off x="9146330" y="4773871"/>
              <a:ext cx="1554480" cy="643254"/>
            </a:xfrm>
            <a:prstGeom prst="rect">
              <a:avLst/>
            </a:prstGeom>
            <a:noFill/>
          </p:spPr>
          <p:txBody>
            <a:bodyPr wrap="square">
              <a:spAutoFit/>
            </a:bodyPr>
            <a:lstStyle/>
            <a:p>
              <a:pPr algn="ctr">
                <a:spcAft>
                  <a:spcPts val="800"/>
                </a:spcAft>
              </a:pPr>
              <a:r>
                <a:rPr lang="en-US" sz="1600" dirty="0">
                  <a:solidFill>
                    <a:srgbClr val="181717"/>
                  </a:solidFill>
                  <a:latin typeface="Arial" panose="020B0604020202020204" pitchFamily="34" charset="0"/>
                  <a:cs typeface="Arial" panose="020B0604020202020204" pitchFamily="34" charset="0"/>
                </a:rPr>
                <a:t>Credit </a:t>
              </a:r>
              <a:br>
                <a:rPr lang="en-US" sz="1600" dirty="0">
                  <a:solidFill>
                    <a:srgbClr val="181717"/>
                  </a:solidFill>
                  <a:latin typeface="Arial" panose="020B0604020202020204" pitchFamily="34" charset="0"/>
                  <a:cs typeface="Arial" panose="020B0604020202020204" pitchFamily="34" charset="0"/>
                </a:rPr>
              </a:br>
              <a:r>
                <a:rPr lang="en-US" sz="1600" dirty="0">
                  <a:solidFill>
                    <a:srgbClr val="181717"/>
                  </a:solidFill>
                  <a:latin typeface="Arial" panose="020B0604020202020204" pitchFamily="34" charset="0"/>
                  <a:cs typeface="Arial" panose="020B0604020202020204" pitchFamily="34" charset="0"/>
                </a:rPr>
                <a:t>Character</a:t>
              </a:r>
            </a:p>
          </p:txBody>
        </p:sp>
        <p:sp>
          <p:nvSpPr>
            <p:cNvPr id="72" name="Oval 71">
              <a:extLst>
                <a:ext uri="{FF2B5EF4-FFF2-40B4-BE49-F238E27FC236}">
                  <a16:creationId xmlns:a16="http://schemas.microsoft.com/office/drawing/2014/main" id="{2FD57690-F2B9-46EB-8B8B-DF033765D4E2}"/>
                </a:ext>
              </a:extLst>
            </p:cNvPr>
            <p:cNvSpPr/>
            <p:nvPr/>
          </p:nvSpPr>
          <p:spPr>
            <a:xfrm>
              <a:off x="9192328" y="3183147"/>
              <a:ext cx="1465200" cy="1465204"/>
            </a:xfrm>
            <a:prstGeom prst="ellipse">
              <a:avLst/>
            </a:prstGeom>
            <a:solidFill>
              <a:srgbClr val="EBEFF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3" name="Picture 72" descr="Diagram&#10;&#10;Description automatically generated">
              <a:extLst>
                <a:ext uri="{FF2B5EF4-FFF2-40B4-BE49-F238E27FC236}">
                  <a16:creationId xmlns:a16="http://schemas.microsoft.com/office/drawing/2014/main" id="{60C0EAA8-85F1-4E8C-8960-EF2A1B513443}"/>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303090" y="3343211"/>
              <a:ext cx="1148894" cy="1148897"/>
            </a:xfrm>
            <a:prstGeom prst="ellipse">
              <a:avLst/>
            </a:prstGeom>
          </p:spPr>
        </p:pic>
        <p:sp>
          <p:nvSpPr>
            <p:cNvPr id="77" name="TextBox 76">
              <a:extLst>
                <a:ext uri="{FF2B5EF4-FFF2-40B4-BE49-F238E27FC236}">
                  <a16:creationId xmlns:a16="http://schemas.microsoft.com/office/drawing/2014/main" id="{52DA730E-BBC6-42CD-869E-C10F04C722EF}"/>
                </a:ext>
              </a:extLst>
            </p:cNvPr>
            <p:cNvSpPr txBox="1"/>
            <p:nvPr/>
          </p:nvSpPr>
          <p:spPr>
            <a:xfrm>
              <a:off x="5605591" y="4773871"/>
              <a:ext cx="1554695" cy="643254"/>
            </a:xfrm>
            <a:prstGeom prst="rect">
              <a:avLst/>
            </a:prstGeom>
            <a:noFill/>
          </p:spPr>
          <p:txBody>
            <a:bodyPr wrap="square">
              <a:spAutoFit/>
            </a:bodyPr>
            <a:lstStyle/>
            <a:p>
              <a:pPr algn="ctr">
                <a:spcAft>
                  <a:spcPts val="800"/>
                </a:spcAft>
              </a:pPr>
              <a:r>
                <a:rPr lang="en-IN" sz="1600" dirty="0">
                  <a:solidFill>
                    <a:srgbClr val="181717"/>
                  </a:solidFill>
                  <a:latin typeface="Arial" panose="020B0604020202020204" pitchFamily="34" charset="0"/>
                  <a:cs typeface="Arial" panose="020B0604020202020204" pitchFamily="34" charset="0"/>
                </a:rPr>
                <a:t>Borrowers’ Past Actions</a:t>
              </a:r>
            </a:p>
          </p:txBody>
        </p:sp>
        <p:sp>
          <p:nvSpPr>
            <p:cNvPr id="78" name="Oval 77">
              <a:extLst>
                <a:ext uri="{FF2B5EF4-FFF2-40B4-BE49-F238E27FC236}">
                  <a16:creationId xmlns:a16="http://schemas.microsoft.com/office/drawing/2014/main" id="{CA72A468-A3E1-474C-AE1F-3527D1AB47D3}"/>
                </a:ext>
              </a:extLst>
            </p:cNvPr>
            <p:cNvSpPr/>
            <p:nvPr/>
          </p:nvSpPr>
          <p:spPr>
            <a:xfrm>
              <a:off x="5650338" y="3183147"/>
              <a:ext cx="1465200" cy="1465204"/>
            </a:xfrm>
            <a:prstGeom prst="ellipse">
              <a:avLst/>
            </a:prstGeom>
            <a:solidFill>
              <a:srgbClr val="EBEFF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6" name="Picture 6" descr="Borrower loan Icon for borrower, loan, bribery, lender Borrowing stock vector">
              <a:extLst>
                <a:ext uri="{FF2B5EF4-FFF2-40B4-BE49-F238E27FC236}">
                  <a16:creationId xmlns:a16="http://schemas.microsoft.com/office/drawing/2014/main" id="{056665EA-1EE8-4BEE-B49A-AEBFEC23EA94}"/>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17006" t="15621" r="16675" b="17175"/>
            <a:stretch/>
          </p:blipFill>
          <p:spPr bwMode="auto">
            <a:xfrm>
              <a:off x="5802972" y="3396209"/>
              <a:ext cx="646477" cy="655097"/>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FFB189F0-5552-4646-982B-2FA6D3CC58E9}"/>
                </a:ext>
              </a:extLst>
            </p:cNvPr>
            <p:cNvSpPr txBox="1"/>
            <p:nvPr/>
          </p:nvSpPr>
          <p:spPr>
            <a:xfrm>
              <a:off x="7376765" y="4773871"/>
              <a:ext cx="1554480" cy="643254"/>
            </a:xfrm>
            <a:prstGeom prst="rect">
              <a:avLst/>
            </a:prstGeom>
            <a:noFill/>
          </p:spPr>
          <p:txBody>
            <a:bodyPr wrap="square">
              <a:spAutoFit/>
            </a:bodyPr>
            <a:lstStyle/>
            <a:p>
              <a:pPr algn="ctr"/>
              <a:r>
                <a:rPr lang="en-IN" sz="1600" dirty="0">
                  <a:solidFill>
                    <a:srgbClr val="181717"/>
                  </a:solidFill>
                  <a:latin typeface="Arial" panose="020B0604020202020204" pitchFamily="34" charset="0"/>
                  <a:cs typeface="Arial" panose="020B0604020202020204" pitchFamily="34" charset="0"/>
                </a:rPr>
                <a:t>Business </a:t>
              </a:r>
            </a:p>
            <a:p>
              <a:pPr algn="ctr"/>
              <a:r>
                <a:rPr lang="en-IN" sz="1600" dirty="0">
                  <a:solidFill>
                    <a:srgbClr val="181717"/>
                  </a:solidFill>
                  <a:latin typeface="Arial" panose="020B0604020202020204" pitchFamily="34" charset="0"/>
                  <a:cs typeface="Arial" panose="020B0604020202020204" pitchFamily="34" charset="0"/>
                </a:rPr>
                <a:t>Strategy</a:t>
              </a:r>
            </a:p>
          </p:txBody>
        </p:sp>
        <p:sp>
          <p:nvSpPr>
            <p:cNvPr id="81" name="Oval 80">
              <a:extLst>
                <a:ext uri="{FF2B5EF4-FFF2-40B4-BE49-F238E27FC236}">
                  <a16:creationId xmlns:a16="http://schemas.microsoft.com/office/drawing/2014/main" id="{4AD68447-8989-4D2B-B613-F35CA08E3114}"/>
                </a:ext>
              </a:extLst>
            </p:cNvPr>
            <p:cNvSpPr/>
            <p:nvPr/>
          </p:nvSpPr>
          <p:spPr>
            <a:xfrm>
              <a:off x="7421333" y="3183147"/>
              <a:ext cx="1465200" cy="1465204"/>
            </a:xfrm>
            <a:prstGeom prst="ellipse">
              <a:avLst/>
            </a:prstGeom>
            <a:solidFill>
              <a:srgbClr val="EBEFF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5" name="TextBox 84">
              <a:extLst>
                <a:ext uri="{FF2B5EF4-FFF2-40B4-BE49-F238E27FC236}">
                  <a16:creationId xmlns:a16="http://schemas.microsoft.com/office/drawing/2014/main" id="{603FBE4A-A95F-4594-854E-BAF2FEAF94DE}"/>
                </a:ext>
              </a:extLst>
            </p:cNvPr>
            <p:cNvSpPr txBox="1"/>
            <p:nvPr/>
          </p:nvSpPr>
          <p:spPr>
            <a:xfrm>
              <a:off x="10918682" y="4773871"/>
              <a:ext cx="1554480" cy="372411"/>
            </a:xfrm>
            <a:prstGeom prst="rect">
              <a:avLst/>
            </a:prstGeom>
            <a:noFill/>
          </p:spPr>
          <p:txBody>
            <a:bodyPr wrap="square">
              <a:spAutoFit/>
            </a:bodyPr>
            <a:lstStyle/>
            <a:p>
              <a:pPr algn="ctr">
                <a:spcAft>
                  <a:spcPts val="800"/>
                </a:spcAft>
              </a:pPr>
              <a:r>
                <a:rPr lang="en-US" sz="1600" dirty="0">
                  <a:solidFill>
                    <a:srgbClr val="181717"/>
                  </a:solidFill>
                  <a:latin typeface="Arial" panose="020B0604020202020204" pitchFamily="34" charset="0"/>
                  <a:cs typeface="Arial" panose="020B0604020202020204" pitchFamily="34" charset="0"/>
                </a:rPr>
                <a:t>Expertise</a:t>
              </a:r>
            </a:p>
          </p:txBody>
        </p:sp>
        <p:sp>
          <p:nvSpPr>
            <p:cNvPr id="86" name="Oval 85">
              <a:extLst>
                <a:ext uri="{FF2B5EF4-FFF2-40B4-BE49-F238E27FC236}">
                  <a16:creationId xmlns:a16="http://schemas.microsoft.com/office/drawing/2014/main" id="{2DE9F5BF-6FDB-4DE9-B655-C03AFC3B05F6}"/>
                </a:ext>
              </a:extLst>
            </p:cNvPr>
            <p:cNvSpPr/>
            <p:nvPr/>
          </p:nvSpPr>
          <p:spPr>
            <a:xfrm>
              <a:off x="10963323" y="3183147"/>
              <a:ext cx="1465200" cy="1465204"/>
            </a:xfrm>
            <a:prstGeom prst="ellipse">
              <a:avLst/>
            </a:prstGeom>
            <a:solidFill>
              <a:srgbClr val="EBEFF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4" name="Picture 83" descr="Logo&#10;&#10;Description automatically generated">
              <a:extLst>
                <a:ext uri="{FF2B5EF4-FFF2-40B4-BE49-F238E27FC236}">
                  <a16:creationId xmlns:a16="http://schemas.microsoft.com/office/drawing/2014/main" id="{0D29F455-2573-44A8-9418-7F0E0C87CCDA}"/>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77619" y="2937261"/>
              <a:ext cx="1836605" cy="1836610"/>
            </a:xfrm>
            <a:prstGeom prst="rect">
              <a:avLst/>
            </a:prstGeom>
          </p:spPr>
        </p:pic>
        <p:pic>
          <p:nvPicPr>
            <p:cNvPr id="100" name="Picture 99" descr="Icon&#10;&#10;Description automatically generated">
              <a:extLst>
                <a:ext uri="{FF2B5EF4-FFF2-40B4-BE49-F238E27FC236}">
                  <a16:creationId xmlns:a16="http://schemas.microsoft.com/office/drawing/2014/main" id="{DEF80FDD-7B87-432D-A0D8-3410DE2B45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27534" y="3330360"/>
              <a:ext cx="1232290" cy="1232290"/>
            </a:xfrm>
            <a:prstGeom prst="rect">
              <a:avLst/>
            </a:prstGeom>
          </p:spPr>
        </p:pic>
        <p:pic>
          <p:nvPicPr>
            <p:cNvPr id="101" name="Picture 100">
              <a:extLst>
                <a:ext uri="{FF2B5EF4-FFF2-40B4-BE49-F238E27FC236}">
                  <a16:creationId xmlns:a16="http://schemas.microsoft.com/office/drawing/2014/main" id="{6449CFF5-598C-4D71-BCF7-882F7B63BB1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0369" y="3786197"/>
              <a:ext cx="466725" cy="476250"/>
            </a:xfrm>
            <a:prstGeom prst="rect">
              <a:avLst/>
            </a:prstGeom>
          </p:spPr>
        </p:pic>
      </p:grpSp>
      <p:grpSp>
        <p:nvGrpSpPr>
          <p:cNvPr id="102" name="Group 101">
            <a:extLst>
              <a:ext uri="{FF2B5EF4-FFF2-40B4-BE49-F238E27FC236}">
                <a16:creationId xmlns:a16="http://schemas.microsoft.com/office/drawing/2014/main" id="{12D861BC-7F35-4299-B53C-72C0520E3BF6}"/>
              </a:ext>
            </a:extLst>
          </p:cNvPr>
          <p:cNvGrpSpPr/>
          <p:nvPr/>
        </p:nvGrpSpPr>
        <p:grpSpPr>
          <a:xfrm>
            <a:off x="8176863" y="6301104"/>
            <a:ext cx="1843787" cy="457200"/>
            <a:chOff x="2326769" y="6439440"/>
            <a:chExt cx="1843787" cy="457200"/>
          </a:xfrm>
        </p:grpSpPr>
        <p:grpSp>
          <p:nvGrpSpPr>
            <p:cNvPr id="103" name="Group 102">
              <a:extLst>
                <a:ext uri="{FF2B5EF4-FFF2-40B4-BE49-F238E27FC236}">
                  <a16:creationId xmlns:a16="http://schemas.microsoft.com/office/drawing/2014/main" id="{2AACAC4B-4928-4722-B7C7-EB56BF13EDD9}"/>
                </a:ext>
              </a:extLst>
            </p:cNvPr>
            <p:cNvGrpSpPr/>
            <p:nvPr/>
          </p:nvGrpSpPr>
          <p:grpSpPr>
            <a:xfrm>
              <a:off x="2326769" y="6439440"/>
              <a:ext cx="457200" cy="457200"/>
              <a:chOff x="2326769" y="6439440"/>
              <a:chExt cx="457200" cy="457200"/>
            </a:xfrm>
          </p:grpSpPr>
          <p:sp>
            <p:nvSpPr>
              <p:cNvPr id="122" name="Oval 121">
                <a:extLst>
                  <a:ext uri="{FF2B5EF4-FFF2-40B4-BE49-F238E27FC236}">
                    <a16:creationId xmlns:a16="http://schemas.microsoft.com/office/drawing/2014/main" id="{1F39958D-F88D-4648-89A0-C027CD8E4ED0}"/>
                  </a:ext>
                </a:extLst>
              </p:cNvPr>
              <p:cNvSpPr/>
              <p:nvPr/>
            </p:nvSpPr>
            <p:spPr>
              <a:xfrm flipH="1">
                <a:off x="2326769" y="6439440"/>
                <a:ext cx="457200" cy="457200"/>
              </a:xfrm>
              <a:prstGeom prst="ellipse">
                <a:avLst/>
              </a:prstGeom>
              <a:solidFill>
                <a:schemeClr val="bg2">
                  <a:alpha val="79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23" name="Group 122">
                <a:extLst>
                  <a:ext uri="{FF2B5EF4-FFF2-40B4-BE49-F238E27FC236}">
                    <a16:creationId xmlns:a16="http://schemas.microsoft.com/office/drawing/2014/main" id="{D2C7D102-849E-4A9C-89AF-F03B623616E3}"/>
                  </a:ext>
                </a:extLst>
              </p:cNvPr>
              <p:cNvGrpSpPr/>
              <p:nvPr/>
            </p:nvGrpSpPr>
            <p:grpSpPr>
              <a:xfrm flipH="1">
                <a:off x="2493779" y="6564315"/>
                <a:ext cx="108895" cy="207450"/>
                <a:chOff x="5610446" y="4247052"/>
                <a:chExt cx="130969" cy="454390"/>
              </a:xfrm>
              <a:solidFill>
                <a:schemeClr val="bg1">
                  <a:lumMod val="50000"/>
                </a:schemeClr>
              </a:solidFill>
            </p:grpSpPr>
            <p:cxnSp>
              <p:nvCxnSpPr>
                <p:cNvPr id="124" name="Straight Connector 123">
                  <a:extLst>
                    <a:ext uri="{FF2B5EF4-FFF2-40B4-BE49-F238E27FC236}">
                      <a16:creationId xmlns:a16="http://schemas.microsoft.com/office/drawing/2014/main" id="{B9C3A145-4907-41DC-A71A-8EE8E8E190FD}"/>
                    </a:ext>
                  </a:extLst>
                </p:cNvPr>
                <p:cNvCxnSpPr>
                  <a:cxnSpLocks/>
                </p:cNvCxnSpPr>
                <p:nvPr/>
              </p:nvCxnSpPr>
              <p:spPr>
                <a:xfrm>
                  <a:off x="5610446" y="4247052"/>
                  <a:ext cx="130969" cy="23531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92696774-4B43-4F25-BA22-AA3E7554FD7A}"/>
                    </a:ext>
                  </a:extLst>
                </p:cNvPr>
                <p:cNvCxnSpPr/>
                <p:nvPr/>
              </p:nvCxnSpPr>
              <p:spPr>
                <a:xfrm flipH="1">
                  <a:off x="5610446" y="4482367"/>
                  <a:ext cx="130969" cy="21907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104" name="TextBox 103">
              <a:extLst>
                <a:ext uri="{FF2B5EF4-FFF2-40B4-BE49-F238E27FC236}">
                  <a16:creationId xmlns:a16="http://schemas.microsoft.com/office/drawing/2014/main" id="{349F717C-F0E8-4590-AF9A-B479EF0CC7DA}"/>
                </a:ext>
              </a:extLst>
            </p:cNvPr>
            <p:cNvSpPr txBox="1"/>
            <p:nvPr/>
          </p:nvSpPr>
          <p:spPr>
            <a:xfrm>
              <a:off x="2782223" y="6514152"/>
              <a:ext cx="932878" cy="307777"/>
            </a:xfrm>
            <a:prstGeom prst="rect">
              <a:avLst/>
            </a:prstGeom>
            <a:noFill/>
          </p:spPr>
          <p:txBody>
            <a:bodyPr wrap="square">
              <a:spAutoFit/>
            </a:bodyPr>
            <a:lstStyle/>
            <a:p>
              <a:pPr algn="ctr"/>
              <a:r>
                <a:rPr lang="en-IN" sz="1400" dirty="0">
                  <a:effectLst/>
                  <a:latin typeface="Arial" panose="020B0604020202020204" pitchFamily="34" charset="0"/>
                  <a:ea typeface="Times New Roman" panose="02020603050405020304" pitchFamily="18" charset="0"/>
                  <a:cs typeface="Arial" panose="020B0604020202020204" pitchFamily="34" charset="0"/>
                </a:rPr>
                <a:t>01 of 08</a:t>
              </a:r>
              <a:endParaRPr lang="en-IN" sz="1400" dirty="0"/>
            </a:p>
          </p:txBody>
        </p:sp>
        <p:grpSp>
          <p:nvGrpSpPr>
            <p:cNvPr id="105" name="Group 104">
              <a:extLst>
                <a:ext uri="{FF2B5EF4-FFF2-40B4-BE49-F238E27FC236}">
                  <a16:creationId xmlns:a16="http://schemas.microsoft.com/office/drawing/2014/main" id="{8454A1C9-B076-485B-9A74-F16BB190311A}"/>
                </a:ext>
              </a:extLst>
            </p:cNvPr>
            <p:cNvGrpSpPr/>
            <p:nvPr/>
          </p:nvGrpSpPr>
          <p:grpSpPr>
            <a:xfrm flipH="1">
              <a:off x="3713356" y="6439440"/>
              <a:ext cx="457200" cy="457200"/>
              <a:chOff x="2326769" y="6439440"/>
              <a:chExt cx="457200" cy="457200"/>
            </a:xfrm>
          </p:grpSpPr>
          <p:sp>
            <p:nvSpPr>
              <p:cNvPr id="106" name="Oval 105">
                <a:extLst>
                  <a:ext uri="{FF2B5EF4-FFF2-40B4-BE49-F238E27FC236}">
                    <a16:creationId xmlns:a16="http://schemas.microsoft.com/office/drawing/2014/main" id="{5204C295-B66E-4E93-B119-88D4583A4D07}"/>
                  </a:ext>
                </a:extLst>
              </p:cNvPr>
              <p:cNvSpPr/>
              <p:nvPr/>
            </p:nvSpPr>
            <p:spPr>
              <a:xfrm flipH="1">
                <a:off x="2326769" y="6439440"/>
                <a:ext cx="457200" cy="457200"/>
              </a:xfrm>
              <a:prstGeom prst="ellipse">
                <a:avLst/>
              </a:prstGeom>
              <a:solidFill>
                <a:schemeClr val="tx2">
                  <a:alpha val="79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07" name="Group 106">
                <a:extLst>
                  <a:ext uri="{FF2B5EF4-FFF2-40B4-BE49-F238E27FC236}">
                    <a16:creationId xmlns:a16="http://schemas.microsoft.com/office/drawing/2014/main" id="{46201964-05F5-48DD-B505-01D393B346D6}"/>
                  </a:ext>
                </a:extLst>
              </p:cNvPr>
              <p:cNvGrpSpPr/>
              <p:nvPr/>
            </p:nvGrpSpPr>
            <p:grpSpPr>
              <a:xfrm flipH="1">
                <a:off x="2493779" y="6564315"/>
                <a:ext cx="108895" cy="207450"/>
                <a:chOff x="5610446" y="4247052"/>
                <a:chExt cx="130969" cy="454390"/>
              </a:xfrm>
              <a:solidFill>
                <a:schemeClr val="bg1">
                  <a:lumMod val="50000"/>
                </a:schemeClr>
              </a:solidFill>
            </p:grpSpPr>
            <p:cxnSp>
              <p:nvCxnSpPr>
                <p:cNvPr id="120" name="Straight Connector 119">
                  <a:extLst>
                    <a:ext uri="{FF2B5EF4-FFF2-40B4-BE49-F238E27FC236}">
                      <a16:creationId xmlns:a16="http://schemas.microsoft.com/office/drawing/2014/main" id="{B293A8E9-BB43-40B6-AA5E-AFE1906965E9}"/>
                    </a:ext>
                  </a:extLst>
                </p:cNvPr>
                <p:cNvCxnSpPr>
                  <a:cxnSpLocks/>
                </p:cNvCxnSpPr>
                <p:nvPr/>
              </p:nvCxnSpPr>
              <p:spPr>
                <a:xfrm>
                  <a:off x="5610446" y="4247052"/>
                  <a:ext cx="130969" cy="23531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52ECCF1D-7C67-4FF7-ABF8-5DDBE396D12F}"/>
                    </a:ext>
                  </a:extLst>
                </p:cNvPr>
                <p:cNvCxnSpPr/>
                <p:nvPr/>
              </p:nvCxnSpPr>
              <p:spPr>
                <a:xfrm flipH="1">
                  <a:off x="5610446" y="4482367"/>
                  <a:ext cx="130969" cy="21907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sp>
        <p:nvSpPr>
          <p:cNvPr id="5" name="Slide Number Placeholder 4">
            <a:extLst>
              <a:ext uri="{FF2B5EF4-FFF2-40B4-BE49-F238E27FC236}">
                <a16:creationId xmlns:a16="http://schemas.microsoft.com/office/drawing/2014/main" id="{6072A06D-8264-4F68-AE2F-36E392331027}"/>
              </a:ext>
            </a:extLst>
          </p:cNvPr>
          <p:cNvSpPr>
            <a:spLocks noGrp="1"/>
          </p:cNvSpPr>
          <p:nvPr>
            <p:ph type="sldNum" sz="quarter" idx="12"/>
          </p:nvPr>
        </p:nvSpPr>
        <p:spPr/>
        <p:txBody>
          <a:bodyPr/>
          <a:lstStyle/>
          <a:p>
            <a:fld id="{71A628A0-E779-4D32-97F1-9C80A60D6EF0}" type="slidenum">
              <a:rPr lang="en-IN" smtClean="0"/>
              <a:pPr/>
              <a:t>21</a:t>
            </a:fld>
            <a:r>
              <a:rPr lang="en-IN"/>
              <a:t> of 116</a:t>
            </a:r>
            <a:endParaRPr lang="en-IN" dirty="0"/>
          </a:p>
        </p:txBody>
      </p:sp>
    </p:spTree>
    <p:custDataLst>
      <p:tags r:id="rId1"/>
    </p:custDataLst>
    <p:extLst>
      <p:ext uri="{BB962C8B-B14F-4D97-AF65-F5344CB8AC3E}">
        <p14:creationId xmlns:p14="http://schemas.microsoft.com/office/powerpoint/2010/main" val="1899992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47133E4-A12C-4F55-B83B-246842F1D304}"/>
              </a:ext>
            </a:extLst>
          </p:cNvPr>
          <p:cNvSpPr/>
          <p:nvPr/>
        </p:nvSpPr>
        <p:spPr>
          <a:xfrm>
            <a:off x="234673" y="3722917"/>
            <a:ext cx="12522756" cy="395151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i="1" dirty="0">
              <a:solidFill>
                <a:schemeClr val="bg1">
                  <a:lumMod val="65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BB03A7C-5616-4511-BCA9-B05D62BF4959}"/>
              </a:ext>
            </a:extLst>
          </p:cNvPr>
          <p:cNvSpPr/>
          <p:nvPr/>
        </p:nvSpPr>
        <p:spPr>
          <a:xfrm rot="5400000">
            <a:off x="5688246" y="-3411582"/>
            <a:ext cx="1611085" cy="125272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F3AB5-9D4D-4C76-A402-1CFE842A792A}"/>
              </a:ext>
            </a:extLst>
          </p:cNvPr>
          <p:cNvSpPr>
            <a:spLocks noGrp="1"/>
          </p:cNvSpPr>
          <p:nvPr>
            <p:ph type="title"/>
          </p:nvPr>
        </p:nvSpPr>
        <p:spPr/>
        <p:txBody>
          <a:bodyPr/>
          <a:lstStyle/>
          <a:p>
            <a:r>
              <a:rPr lang="en-US" dirty="0"/>
              <a:t>Is Underwriting an Exact Science? </a:t>
            </a:r>
          </a:p>
        </p:txBody>
      </p:sp>
      <p:grpSp>
        <p:nvGrpSpPr>
          <p:cNvPr id="19" name="Group 18">
            <a:extLst>
              <a:ext uri="{FF2B5EF4-FFF2-40B4-BE49-F238E27FC236}">
                <a16:creationId xmlns:a16="http://schemas.microsoft.com/office/drawing/2014/main" id="{B9582E7B-0F28-4E88-A4DF-8E68573C7540}"/>
              </a:ext>
            </a:extLst>
          </p:cNvPr>
          <p:cNvGrpSpPr/>
          <p:nvPr/>
        </p:nvGrpSpPr>
        <p:grpSpPr>
          <a:xfrm>
            <a:off x="599490" y="1950788"/>
            <a:ext cx="1640504" cy="1814265"/>
            <a:chOff x="432435" y="1943170"/>
            <a:chExt cx="1985009" cy="2195260"/>
          </a:xfrm>
        </p:grpSpPr>
        <p:sp>
          <p:nvSpPr>
            <p:cNvPr id="20" name="Oval 19">
              <a:extLst>
                <a:ext uri="{FF2B5EF4-FFF2-40B4-BE49-F238E27FC236}">
                  <a16:creationId xmlns:a16="http://schemas.microsoft.com/office/drawing/2014/main" id="{D410DA84-3A61-4E20-9625-D147480801F8}"/>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descr="A person wearing a suit and tie&#10;&#10;Description automatically generated">
              <a:extLst>
                <a:ext uri="{FF2B5EF4-FFF2-40B4-BE49-F238E27FC236}">
                  <a16:creationId xmlns:a16="http://schemas.microsoft.com/office/drawing/2014/main" id="{12E78E67-410F-4F1B-8A06-1A92580A2BFB}"/>
                </a:ext>
              </a:extLst>
            </p:cNvPr>
            <p:cNvPicPr>
              <a:picLocks noChangeAspect="1"/>
            </p:cNvPicPr>
            <p:nvPr/>
          </p:nvPicPr>
          <p:blipFill rotWithShape="1">
            <a:blip r:embed="rId3">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3" name="TextBox 2">
            <a:extLst>
              <a:ext uri="{FF2B5EF4-FFF2-40B4-BE49-F238E27FC236}">
                <a16:creationId xmlns:a16="http://schemas.microsoft.com/office/drawing/2014/main" id="{BE909062-DDF6-4D4C-A049-724A6F08F1E6}"/>
              </a:ext>
            </a:extLst>
          </p:cNvPr>
          <p:cNvSpPr txBox="1"/>
          <p:nvPr/>
        </p:nvSpPr>
        <p:spPr>
          <a:xfrm>
            <a:off x="2517589" y="2467338"/>
            <a:ext cx="9763150" cy="769441"/>
          </a:xfrm>
          <a:prstGeom prst="rect">
            <a:avLst/>
          </a:prstGeom>
          <a:noFill/>
        </p:spPr>
        <p:txBody>
          <a:bodyPr wrap="square">
            <a:spAutoFit/>
          </a:bodyPr>
          <a:lstStyle/>
          <a:p>
            <a:pPr>
              <a:spcBef>
                <a:spcPts val="600"/>
              </a:spcBef>
              <a:spcAft>
                <a:spcPts val="600"/>
              </a:spcAft>
            </a:pPr>
            <a:r>
              <a:rPr lang="en-US" sz="20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For each term, identify the appropriate description from the list.</a:t>
            </a:r>
          </a:p>
          <a:p>
            <a:pPr>
              <a:spcBef>
                <a:spcPts val="600"/>
              </a:spcBef>
              <a:spcAft>
                <a:spcPts val="600"/>
              </a:spcAft>
            </a:pPr>
            <a:r>
              <a:rPr lang="en-US" sz="1400"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Select the correct answer, then click CHECK.</a:t>
            </a:r>
          </a:p>
        </p:txBody>
      </p:sp>
      <p:sp>
        <p:nvSpPr>
          <p:cNvPr id="12" name="Rectangle 11">
            <a:extLst>
              <a:ext uri="{FF2B5EF4-FFF2-40B4-BE49-F238E27FC236}">
                <a16:creationId xmlns:a16="http://schemas.microsoft.com/office/drawing/2014/main" id="{83C50CEE-91E4-481B-89F2-F3EAE1F56B5C}"/>
              </a:ext>
            </a:extLst>
          </p:cNvPr>
          <p:cNvSpPr/>
          <p:nvPr/>
        </p:nvSpPr>
        <p:spPr>
          <a:xfrm>
            <a:off x="311275" y="3799038"/>
            <a:ext cx="6035040" cy="2533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TextBox 24">
            <a:extLst>
              <a:ext uri="{FF2B5EF4-FFF2-40B4-BE49-F238E27FC236}">
                <a16:creationId xmlns:a16="http://schemas.microsoft.com/office/drawing/2014/main" id="{D1B6903B-49BE-4FB2-AD62-F32A53E1A1E9}"/>
              </a:ext>
            </a:extLst>
          </p:cNvPr>
          <p:cNvSpPr txBox="1"/>
          <p:nvPr/>
        </p:nvSpPr>
        <p:spPr>
          <a:xfrm>
            <a:off x="310895" y="3913201"/>
            <a:ext cx="6035040" cy="369332"/>
          </a:xfrm>
          <a:prstGeom prst="rect">
            <a:avLst/>
          </a:prstGeom>
          <a:noFill/>
        </p:spPr>
        <p:txBody>
          <a:bodyPr wrap="square">
            <a:spAutoFit/>
          </a:bodyPr>
          <a:lstStyle/>
          <a:p>
            <a:pPr algn="ctr"/>
            <a:r>
              <a:rPr lang="en-US"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DESCRIPTION</a:t>
            </a:r>
            <a:endParaRPr lang="en-IN" dirty="0">
              <a:solidFill>
                <a:schemeClr val="tx2"/>
              </a:solidFill>
            </a:endParaRPr>
          </a:p>
        </p:txBody>
      </p:sp>
      <p:sp>
        <p:nvSpPr>
          <p:cNvPr id="26" name="TextBox 25">
            <a:extLst>
              <a:ext uri="{FF2B5EF4-FFF2-40B4-BE49-F238E27FC236}">
                <a16:creationId xmlns:a16="http://schemas.microsoft.com/office/drawing/2014/main" id="{F2504641-6059-4312-A0FB-E96C42B79A71}"/>
              </a:ext>
            </a:extLst>
          </p:cNvPr>
          <p:cNvSpPr txBox="1"/>
          <p:nvPr/>
        </p:nvSpPr>
        <p:spPr>
          <a:xfrm>
            <a:off x="873631" y="4594097"/>
            <a:ext cx="4910328" cy="1552669"/>
          </a:xfrm>
          <a:prstGeom prst="rect">
            <a:avLst/>
          </a:prstGeom>
          <a:noFill/>
        </p:spPr>
        <p:txBody>
          <a:bodyPr wrap="square">
            <a:spAutoFit/>
          </a:bodyPr>
          <a:lstStyle/>
          <a:p>
            <a:pPr marL="0" marR="0" lvl="0" indent="0" algn="l" defTabSz="1125261" rtl="0" eaLnBrk="1" fontAlgn="auto" latinLnBrk="0" hangingPunct="1">
              <a:lnSpc>
                <a:spcPct val="107000"/>
              </a:lnSpc>
              <a:spcBef>
                <a:spcPts val="0"/>
              </a:spcBef>
              <a:spcAft>
                <a:spcPts val="800"/>
              </a:spcAft>
              <a:buClrTx/>
              <a:buSzTx/>
              <a:buFontTx/>
              <a:buNone/>
              <a:tabLst/>
              <a:defRPr/>
            </a:pPr>
            <a:r>
              <a:rPr lang="en-US" kern="1200" dirty="0">
                <a:solidFill>
                  <a:schemeClr val="dk1"/>
                </a:solidFill>
                <a:effectLst/>
                <a:latin typeface="Arial" panose="020B0604020202020204" pitchFamily="34" charset="0"/>
                <a:ea typeface="Calibri" panose="020F0502020204030204" pitchFamily="34" charset="0"/>
                <a:cs typeface="Arial" panose="020B0604020202020204" pitchFamily="34" charset="0"/>
              </a:rPr>
              <a:t>The schedule of periodic payments of principal and interest that will reduce the loan balance. The amortization schedule may provide for payments that will not extinguish the debt by the end of the shorter, stated maturity.</a:t>
            </a:r>
            <a:endParaRPr lang="en-IN"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CC23DF18-7915-4DDB-8F2B-CE1197631E5F}"/>
              </a:ext>
            </a:extLst>
          </p:cNvPr>
          <p:cNvCxnSpPr>
            <a:cxnSpLocks/>
          </p:cNvCxnSpPr>
          <p:nvPr/>
        </p:nvCxnSpPr>
        <p:spPr>
          <a:xfrm>
            <a:off x="873251" y="4384547"/>
            <a:ext cx="49103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26D50092-3396-4E94-A95F-69DC55133E43}"/>
              </a:ext>
            </a:extLst>
          </p:cNvPr>
          <p:cNvSpPr/>
          <p:nvPr/>
        </p:nvSpPr>
        <p:spPr>
          <a:xfrm>
            <a:off x="5983669" y="7088642"/>
            <a:ext cx="1024764" cy="398824"/>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CHECK</a:t>
            </a:r>
          </a:p>
        </p:txBody>
      </p:sp>
      <p:sp>
        <p:nvSpPr>
          <p:cNvPr id="17" name="TextBox 16">
            <a:extLst>
              <a:ext uri="{FF2B5EF4-FFF2-40B4-BE49-F238E27FC236}">
                <a16:creationId xmlns:a16="http://schemas.microsoft.com/office/drawing/2014/main" id="{2B764AB5-0939-410A-A28E-E4516444CC5A}"/>
              </a:ext>
            </a:extLst>
          </p:cNvPr>
          <p:cNvSpPr txBox="1"/>
          <p:nvPr/>
        </p:nvSpPr>
        <p:spPr>
          <a:xfrm>
            <a:off x="6621805" y="3913201"/>
            <a:ext cx="6053328" cy="369332"/>
          </a:xfrm>
          <a:prstGeom prst="rect">
            <a:avLst/>
          </a:prstGeom>
          <a:noFill/>
        </p:spPr>
        <p:txBody>
          <a:bodyPr wrap="square">
            <a:spAutoFit/>
          </a:bodyPr>
          <a:lstStyle/>
          <a:p>
            <a:pPr algn="ctr"/>
            <a:r>
              <a:rPr lang="en-US" b="1" dirty="0">
                <a:solidFill>
                  <a:schemeClr val="tx2"/>
                </a:solidFill>
                <a:latin typeface="Arial" panose="020B0604020202020204" pitchFamily="34" charset="0"/>
                <a:cs typeface="Times New Roman" panose="02020603050405020304" pitchFamily="18" charset="0"/>
              </a:rPr>
              <a:t>TERM</a:t>
            </a:r>
            <a:endParaRPr lang="en-IN" b="1" dirty="0">
              <a:solidFill>
                <a:schemeClr val="tx2"/>
              </a:solidFill>
              <a:latin typeface="Arial" panose="020B0604020202020204" pitchFamily="34" charset="0"/>
              <a:cs typeface="Times New Roman" panose="02020603050405020304" pitchFamily="18" charset="0"/>
            </a:endParaRPr>
          </a:p>
        </p:txBody>
      </p:sp>
      <p:sp>
        <p:nvSpPr>
          <p:cNvPr id="80" name="Oval 79">
            <a:extLst>
              <a:ext uri="{FF2B5EF4-FFF2-40B4-BE49-F238E27FC236}">
                <a16:creationId xmlns:a16="http://schemas.microsoft.com/office/drawing/2014/main" id="{B619B3EC-4C51-4AE6-B7F5-DEB5ADF599EC}"/>
              </a:ext>
            </a:extLst>
          </p:cNvPr>
          <p:cNvSpPr/>
          <p:nvPr/>
        </p:nvSpPr>
        <p:spPr>
          <a:xfrm>
            <a:off x="7717899" y="4439266"/>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Oval 81">
            <a:extLst>
              <a:ext uri="{FF2B5EF4-FFF2-40B4-BE49-F238E27FC236}">
                <a16:creationId xmlns:a16="http://schemas.microsoft.com/office/drawing/2014/main" id="{230FD91A-9BF4-404C-865D-D120CA88A1E3}"/>
              </a:ext>
            </a:extLst>
          </p:cNvPr>
          <p:cNvSpPr/>
          <p:nvPr/>
        </p:nvSpPr>
        <p:spPr>
          <a:xfrm>
            <a:off x="7717899" y="4868923"/>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Oval 89">
            <a:extLst>
              <a:ext uri="{FF2B5EF4-FFF2-40B4-BE49-F238E27FC236}">
                <a16:creationId xmlns:a16="http://schemas.microsoft.com/office/drawing/2014/main" id="{3B42C94F-62F6-4710-B8A1-12D7EC431059}"/>
              </a:ext>
            </a:extLst>
          </p:cNvPr>
          <p:cNvSpPr/>
          <p:nvPr/>
        </p:nvSpPr>
        <p:spPr>
          <a:xfrm>
            <a:off x="7717899" y="5298580"/>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Oval 90">
            <a:extLst>
              <a:ext uri="{FF2B5EF4-FFF2-40B4-BE49-F238E27FC236}">
                <a16:creationId xmlns:a16="http://schemas.microsoft.com/office/drawing/2014/main" id="{5DF8089E-3B31-4DEE-834B-058682DC5F47}"/>
              </a:ext>
            </a:extLst>
          </p:cNvPr>
          <p:cNvSpPr/>
          <p:nvPr/>
        </p:nvSpPr>
        <p:spPr>
          <a:xfrm>
            <a:off x="7717899" y="5728237"/>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TextBox 95">
            <a:extLst>
              <a:ext uri="{FF2B5EF4-FFF2-40B4-BE49-F238E27FC236}">
                <a16:creationId xmlns:a16="http://schemas.microsoft.com/office/drawing/2014/main" id="{9D1ABF51-57DF-421A-AE77-B51423D7A5B8}"/>
              </a:ext>
            </a:extLst>
          </p:cNvPr>
          <p:cNvSpPr txBox="1"/>
          <p:nvPr/>
        </p:nvSpPr>
        <p:spPr>
          <a:xfrm>
            <a:off x="8099199" y="4384547"/>
            <a:ext cx="4048192" cy="1661993"/>
          </a:xfrm>
          <a:prstGeom prst="rect">
            <a:avLst/>
          </a:prstGeom>
          <a:noFill/>
        </p:spPr>
        <p:txBody>
          <a:bodyPr wrap="square">
            <a:spAutoFit/>
          </a:bodyPr>
          <a:lstStyle/>
          <a:p>
            <a:pPr>
              <a:spcBef>
                <a:spcPts val="600"/>
              </a:spcBef>
              <a:spcAft>
                <a:spcPts val="600"/>
              </a:spcAft>
            </a:pPr>
            <a:r>
              <a:rPr lang="en-IN" dirty="0">
                <a:latin typeface="Arial" panose="020B0604020202020204" pitchFamily="34" charset="0"/>
                <a:cs typeface="Arial" panose="020B0604020202020204" pitchFamily="34" charset="0"/>
              </a:rPr>
              <a:t>Cash Equity</a:t>
            </a:r>
          </a:p>
          <a:p>
            <a:pPr>
              <a:spcBef>
                <a:spcPts val="600"/>
              </a:spcBef>
              <a:spcAft>
                <a:spcPts val="600"/>
              </a:spcAft>
            </a:pPr>
            <a:r>
              <a:rPr lang="en-IN" sz="1800" dirty="0">
                <a:latin typeface="Arial" panose="020B0604020202020204" pitchFamily="34" charset="0"/>
                <a:cs typeface="Arial" panose="020B0604020202020204" pitchFamily="34" charset="0"/>
              </a:rPr>
              <a:t>Loan-to-Value (LTV)</a:t>
            </a:r>
          </a:p>
          <a:p>
            <a:pPr>
              <a:spcBef>
                <a:spcPts val="600"/>
              </a:spcBef>
              <a:spcAft>
                <a:spcPts val="600"/>
              </a:spcAft>
            </a:pPr>
            <a:r>
              <a:rPr lang="en-IN" sz="1800" dirty="0">
                <a:latin typeface="Arial" panose="020B0604020202020204" pitchFamily="34" charset="0"/>
                <a:cs typeface="Arial" panose="020B0604020202020204" pitchFamily="34" charset="0"/>
              </a:rPr>
              <a:t>Project Stabilization </a:t>
            </a:r>
          </a:p>
          <a:p>
            <a:pPr>
              <a:spcBef>
                <a:spcPts val="600"/>
              </a:spcBef>
              <a:spcAft>
                <a:spcPts val="600"/>
              </a:spcAft>
            </a:pPr>
            <a:r>
              <a:rPr lang="en-IN" sz="1800" dirty="0">
                <a:latin typeface="Arial" panose="020B0604020202020204" pitchFamily="34" charset="0"/>
                <a:cs typeface="Arial" panose="020B0604020202020204" pitchFamily="34" charset="0"/>
              </a:rPr>
              <a:t>Amortization Schedule</a:t>
            </a:r>
          </a:p>
        </p:txBody>
      </p:sp>
      <p:grpSp>
        <p:nvGrpSpPr>
          <p:cNvPr id="123" name="Group 122">
            <a:extLst>
              <a:ext uri="{FF2B5EF4-FFF2-40B4-BE49-F238E27FC236}">
                <a16:creationId xmlns:a16="http://schemas.microsoft.com/office/drawing/2014/main" id="{5412353A-D7FD-4D86-AE3D-0442488F2D1A}"/>
              </a:ext>
            </a:extLst>
          </p:cNvPr>
          <p:cNvGrpSpPr/>
          <p:nvPr/>
        </p:nvGrpSpPr>
        <p:grpSpPr>
          <a:xfrm>
            <a:off x="2326769" y="6481865"/>
            <a:ext cx="1843787" cy="457200"/>
            <a:chOff x="2326769" y="6439440"/>
            <a:chExt cx="1843787" cy="457200"/>
          </a:xfrm>
        </p:grpSpPr>
        <p:grpSp>
          <p:nvGrpSpPr>
            <p:cNvPr id="124" name="Group 123">
              <a:extLst>
                <a:ext uri="{FF2B5EF4-FFF2-40B4-BE49-F238E27FC236}">
                  <a16:creationId xmlns:a16="http://schemas.microsoft.com/office/drawing/2014/main" id="{0AE75BF0-93F7-4936-8B04-BBF250F19E01}"/>
                </a:ext>
              </a:extLst>
            </p:cNvPr>
            <p:cNvGrpSpPr/>
            <p:nvPr/>
          </p:nvGrpSpPr>
          <p:grpSpPr>
            <a:xfrm>
              <a:off x="2326769" y="6439440"/>
              <a:ext cx="457200" cy="457200"/>
              <a:chOff x="2326769" y="6439440"/>
              <a:chExt cx="457200" cy="457200"/>
            </a:xfrm>
          </p:grpSpPr>
          <p:sp>
            <p:nvSpPr>
              <p:cNvPr id="131" name="Oval 130">
                <a:extLst>
                  <a:ext uri="{FF2B5EF4-FFF2-40B4-BE49-F238E27FC236}">
                    <a16:creationId xmlns:a16="http://schemas.microsoft.com/office/drawing/2014/main" id="{731A8E88-9D43-47C3-B438-1BBCF193390F}"/>
                  </a:ext>
                </a:extLst>
              </p:cNvPr>
              <p:cNvSpPr/>
              <p:nvPr/>
            </p:nvSpPr>
            <p:spPr>
              <a:xfrm flipH="1">
                <a:off x="2326769" y="6439440"/>
                <a:ext cx="457200" cy="457200"/>
              </a:xfrm>
              <a:prstGeom prst="ellipse">
                <a:avLst/>
              </a:prstGeom>
              <a:solidFill>
                <a:schemeClr val="bg2">
                  <a:alpha val="79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32" name="Group 131">
                <a:extLst>
                  <a:ext uri="{FF2B5EF4-FFF2-40B4-BE49-F238E27FC236}">
                    <a16:creationId xmlns:a16="http://schemas.microsoft.com/office/drawing/2014/main" id="{90926DD9-73B4-40E1-8F4E-FF1C485ACA77}"/>
                  </a:ext>
                </a:extLst>
              </p:cNvPr>
              <p:cNvGrpSpPr/>
              <p:nvPr/>
            </p:nvGrpSpPr>
            <p:grpSpPr>
              <a:xfrm flipH="1">
                <a:off x="2493779" y="6564315"/>
                <a:ext cx="108895" cy="207450"/>
                <a:chOff x="5610446" y="4247052"/>
                <a:chExt cx="130969" cy="454390"/>
              </a:xfrm>
              <a:solidFill>
                <a:schemeClr val="bg1">
                  <a:lumMod val="50000"/>
                </a:schemeClr>
              </a:solidFill>
            </p:grpSpPr>
            <p:cxnSp>
              <p:nvCxnSpPr>
                <p:cNvPr id="133" name="Straight Connector 132">
                  <a:extLst>
                    <a:ext uri="{FF2B5EF4-FFF2-40B4-BE49-F238E27FC236}">
                      <a16:creationId xmlns:a16="http://schemas.microsoft.com/office/drawing/2014/main" id="{2BA0977D-44BA-4ADD-976C-7F6067975AE0}"/>
                    </a:ext>
                  </a:extLst>
                </p:cNvPr>
                <p:cNvCxnSpPr>
                  <a:cxnSpLocks/>
                </p:cNvCxnSpPr>
                <p:nvPr/>
              </p:nvCxnSpPr>
              <p:spPr>
                <a:xfrm>
                  <a:off x="5610446" y="4247052"/>
                  <a:ext cx="130969" cy="23531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E5C7580D-E4E0-465B-9FA0-77695047EDAB}"/>
                    </a:ext>
                  </a:extLst>
                </p:cNvPr>
                <p:cNvCxnSpPr/>
                <p:nvPr/>
              </p:nvCxnSpPr>
              <p:spPr>
                <a:xfrm flipH="1">
                  <a:off x="5610446" y="4482367"/>
                  <a:ext cx="130969" cy="21907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125" name="TextBox 124">
              <a:extLst>
                <a:ext uri="{FF2B5EF4-FFF2-40B4-BE49-F238E27FC236}">
                  <a16:creationId xmlns:a16="http://schemas.microsoft.com/office/drawing/2014/main" id="{9A676D81-5CEA-4062-9710-BDF68FC07A70}"/>
                </a:ext>
              </a:extLst>
            </p:cNvPr>
            <p:cNvSpPr txBox="1"/>
            <p:nvPr/>
          </p:nvSpPr>
          <p:spPr>
            <a:xfrm>
              <a:off x="2782223" y="6514152"/>
              <a:ext cx="932878" cy="307777"/>
            </a:xfrm>
            <a:prstGeom prst="rect">
              <a:avLst/>
            </a:prstGeom>
            <a:noFill/>
          </p:spPr>
          <p:txBody>
            <a:bodyPr wrap="square">
              <a:spAutoFit/>
            </a:bodyPr>
            <a:lstStyle/>
            <a:p>
              <a:pPr algn="ctr"/>
              <a:r>
                <a:rPr lang="en-IN" sz="1400" dirty="0">
                  <a:effectLst/>
                  <a:latin typeface="Arial" panose="020B0604020202020204" pitchFamily="34" charset="0"/>
                  <a:ea typeface="Times New Roman" panose="02020603050405020304" pitchFamily="18" charset="0"/>
                  <a:cs typeface="Arial" panose="020B0604020202020204" pitchFamily="34" charset="0"/>
                </a:rPr>
                <a:t>01 of 08</a:t>
              </a:r>
              <a:endParaRPr lang="en-IN" sz="1400" dirty="0"/>
            </a:p>
          </p:txBody>
        </p:sp>
        <p:grpSp>
          <p:nvGrpSpPr>
            <p:cNvPr id="126" name="Group 125">
              <a:extLst>
                <a:ext uri="{FF2B5EF4-FFF2-40B4-BE49-F238E27FC236}">
                  <a16:creationId xmlns:a16="http://schemas.microsoft.com/office/drawing/2014/main" id="{2EE6494A-7618-44E6-85B8-D77108D67554}"/>
                </a:ext>
              </a:extLst>
            </p:cNvPr>
            <p:cNvGrpSpPr/>
            <p:nvPr/>
          </p:nvGrpSpPr>
          <p:grpSpPr>
            <a:xfrm flipH="1">
              <a:off x="3713356" y="6439440"/>
              <a:ext cx="457200" cy="457200"/>
              <a:chOff x="2326769" y="6439440"/>
              <a:chExt cx="457200" cy="457200"/>
            </a:xfrm>
          </p:grpSpPr>
          <p:sp>
            <p:nvSpPr>
              <p:cNvPr id="127" name="Oval 126">
                <a:extLst>
                  <a:ext uri="{FF2B5EF4-FFF2-40B4-BE49-F238E27FC236}">
                    <a16:creationId xmlns:a16="http://schemas.microsoft.com/office/drawing/2014/main" id="{EC316E93-A71A-4581-A693-AABAC29E70BB}"/>
                  </a:ext>
                </a:extLst>
              </p:cNvPr>
              <p:cNvSpPr/>
              <p:nvPr/>
            </p:nvSpPr>
            <p:spPr>
              <a:xfrm flipH="1">
                <a:off x="2326769" y="6439440"/>
                <a:ext cx="457200" cy="457200"/>
              </a:xfrm>
              <a:prstGeom prst="ellipse">
                <a:avLst/>
              </a:prstGeom>
              <a:solidFill>
                <a:schemeClr val="tx2">
                  <a:alpha val="79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128" name="Group 127">
                <a:extLst>
                  <a:ext uri="{FF2B5EF4-FFF2-40B4-BE49-F238E27FC236}">
                    <a16:creationId xmlns:a16="http://schemas.microsoft.com/office/drawing/2014/main" id="{F19E161B-F910-42E3-839C-8150DBC9BCA8}"/>
                  </a:ext>
                </a:extLst>
              </p:cNvPr>
              <p:cNvGrpSpPr/>
              <p:nvPr/>
            </p:nvGrpSpPr>
            <p:grpSpPr>
              <a:xfrm flipH="1">
                <a:off x="2493779" y="6564315"/>
                <a:ext cx="108895" cy="207450"/>
                <a:chOff x="5610446" y="4247052"/>
                <a:chExt cx="130969" cy="454390"/>
              </a:xfrm>
              <a:solidFill>
                <a:schemeClr val="bg1">
                  <a:lumMod val="50000"/>
                </a:schemeClr>
              </a:solidFill>
            </p:grpSpPr>
            <p:cxnSp>
              <p:nvCxnSpPr>
                <p:cNvPr id="129" name="Straight Connector 128">
                  <a:extLst>
                    <a:ext uri="{FF2B5EF4-FFF2-40B4-BE49-F238E27FC236}">
                      <a16:creationId xmlns:a16="http://schemas.microsoft.com/office/drawing/2014/main" id="{2F973207-B22A-47D0-A138-C1072DE537F9}"/>
                    </a:ext>
                  </a:extLst>
                </p:cNvPr>
                <p:cNvCxnSpPr>
                  <a:cxnSpLocks/>
                </p:cNvCxnSpPr>
                <p:nvPr/>
              </p:nvCxnSpPr>
              <p:spPr>
                <a:xfrm>
                  <a:off x="5610446" y="4247052"/>
                  <a:ext cx="130969" cy="23531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CA668EC-6D76-489D-A642-DB2C920E0C2F}"/>
                    </a:ext>
                  </a:extLst>
                </p:cNvPr>
                <p:cNvCxnSpPr/>
                <p:nvPr/>
              </p:nvCxnSpPr>
              <p:spPr>
                <a:xfrm flipH="1">
                  <a:off x="5610446" y="4482367"/>
                  <a:ext cx="130969" cy="21907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sp>
        <p:nvSpPr>
          <p:cNvPr id="5" name="Slide Number Placeholder 4">
            <a:extLst>
              <a:ext uri="{FF2B5EF4-FFF2-40B4-BE49-F238E27FC236}">
                <a16:creationId xmlns:a16="http://schemas.microsoft.com/office/drawing/2014/main" id="{DB2C3B73-FBA6-434D-8DF9-6427F5B1DCB9}"/>
              </a:ext>
            </a:extLst>
          </p:cNvPr>
          <p:cNvSpPr>
            <a:spLocks noGrp="1"/>
          </p:cNvSpPr>
          <p:nvPr>
            <p:ph type="sldNum" sz="quarter" idx="12"/>
          </p:nvPr>
        </p:nvSpPr>
        <p:spPr/>
        <p:txBody>
          <a:bodyPr/>
          <a:lstStyle/>
          <a:p>
            <a:fld id="{71A628A0-E779-4D32-97F1-9C80A60D6EF0}" type="slidenum">
              <a:rPr lang="en-IN" smtClean="0"/>
              <a:pPr/>
              <a:t>22</a:t>
            </a:fld>
            <a:r>
              <a:rPr lang="en-IN"/>
              <a:t> of 116</a:t>
            </a:r>
            <a:endParaRPr lang="en-IN" dirty="0"/>
          </a:p>
        </p:txBody>
      </p:sp>
    </p:spTree>
    <p:extLst>
      <p:ext uri="{BB962C8B-B14F-4D97-AF65-F5344CB8AC3E}">
        <p14:creationId xmlns:p14="http://schemas.microsoft.com/office/powerpoint/2010/main" val="2208427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47133E4-A12C-4F55-B83B-246842F1D304}"/>
              </a:ext>
            </a:extLst>
          </p:cNvPr>
          <p:cNvSpPr/>
          <p:nvPr/>
        </p:nvSpPr>
        <p:spPr>
          <a:xfrm>
            <a:off x="234673" y="3722917"/>
            <a:ext cx="12522756" cy="395151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i="1" dirty="0">
              <a:solidFill>
                <a:schemeClr val="bg1">
                  <a:lumMod val="65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BB03A7C-5616-4511-BCA9-B05D62BF4959}"/>
              </a:ext>
            </a:extLst>
          </p:cNvPr>
          <p:cNvSpPr/>
          <p:nvPr/>
        </p:nvSpPr>
        <p:spPr>
          <a:xfrm rot="5400000">
            <a:off x="5688246" y="-3411582"/>
            <a:ext cx="1611085" cy="125272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F3AB5-9D4D-4C76-A402-1CFE842A792A}"/>
              </a:ext>
            </a:extLst>
          </p:cNvPr>
          <p:cNvSpPr>
            <a:spLocks noGrp="1"/>
          </p:cNvSpPr>
          <p:nvPr>
            <p:ph type="title"/>
          </p:nvPr>
        </p:nvSpPr>
        <p:spPr/>
        <p:txBody>
          <a:bodyPr/>
          <a:lstStyle/>
          <a:p>
            <a:r>
              <a:rPr lang="en-US" dirty="0"/>
              <a:t>Is Underwriting an Exact Science? </a:t>
            </a:r>
          </a:p>
        </p:txBody>
      </p:sp>
      <p:grpSp>
        <p:nvGrpSpPr>
          <p:cNvPr id="19" name="Group 18">
            <a:extLst>
              <a:ext uri="{FF2B5EF4-FFF2-40B4-BE49-F238E27FC236}">
                <a16:creationId xmlns:a16="http://schemas.microsoft.com/office/drawing/2014/main" id="{B9582E7B-0F28-4E88-A4DF-8E68573C7540}"/>
              </a:ext>
            </a:extLst>
          </p:cNvPr>
          <p:cNvGrpSpPr/>
          <p:nvPr/>
        </p:nvGrpSpPr>
        <p:grpSpPr>
          <a:xfrm>
            <a:off x="599490" y="1950788"/>
            <a:ext cx="1640504" cy="1814265"/>
            <a:chOff x="432435" y="1943170"/>
            <a:chExt cx="1985009" cy="2195260"/>
          </a:xfrm>
        </p:grpSpPr>
        <p:sp>
          <p:nvSpPr>
            <p:cNvPr id="20" name="Oval 19">
              <a:extLst>
                <a:ext uri="{FF2B5EF4-FFF2-40B4-BE49-F238E27FC236}">
                  <a16:creationId xmlns:a16="http://schemas.microsoft.com/office/drawing/2014/main" id="{D410DA84-3A61-4E20-9625-D147480801F8}"/>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descr="A person wearing a suit and tie&#10;&#10;Description automatically generated">
              <a:extLst>
                <a:ext uri="{FF2B5EF4-FFF2-40B4-BE49-F238E27FC236}">
                  <a16:creationId xmlns:a16="http://schemas.microsoft.com/office/drawing/2014/main" id="{12E78E67-410F-4F1B-8A06-1A92580A2BFB}"/>
                </a:ext>
              </a:extLst>
            </p:cNvPr>
            <p:cNvPicPr>
              <a:picLocks noChangeAspect="1"/>
            </p:cNvPicPr>
            <p:nvPr/>
          </p:nvPicPr>
          <p:blipFill rotWithShape="1">
            <a:blip r:embed="rId3">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3" name="TextBox 2">
            <a:extLst>
              <a:ext uri="{FF2B5EF4-FFF2-40B4-BE49-F238E27FC236}">
                <a16:creationId xmlns:a16="http://schemas.microsoft.com/office/drawing/2014/main" id="{BE909062-DDF6-4D4C-A049-724A6F08F1E6}"/>
              </a:ext>
            </a:extLst>
          </p:cNvPr>
          <p:cNvSpPr txBox="1"/>
          <p:nvPr/>
        </p:nvSpPr>
        <p:spPr>
          <a:xfrm>
            <a:off x="2517589" y="2467338"/>
            <a:ext cx="9763150" cy="769441"/>
          </a:xfrm>
          <a:prstGeom prst="rect">
            <a:avLst/>
          </a:prstGeom>
          <a:noFill/>
        </p:spPr>
        <p:txBody>
          <a:bodyPr wrap="square">
            <a:spAutoFit/>
          </a:bodyPr>
          <a:lstStyle/>
          <a:p>
            <a:pPr>
              <a:spcBef>
                <a:spcPts val="600"/>
              </a:spcBef>
              <a:spcAft>
                <a:spcPts val="600"/>
              </a:spcAft>
            </a:pPr>
            <a:r>
              <a:rPr lang="en-US" sz="20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For each term, identify the appropriate description from the list.</a:t>
            </a:r>
          </a:p>
          <a:p>
            <a:pPr>
              <a:spcBef>
                <a:spcPts val="600"/>
              </a:spcBef>
              <a:spcAft>
                <a:spcPts val="600"/>
              </a:spcAft>
            </a:pPr>
            <a:r>
              <a:rPr lang="en-US" sz="1400"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Select the correct answer, then click CHECK.</a:t>
            </a:r>
          </a:p>
        </p:txBody>
      </p:sp>
      <p:sp>
        <p:nvSpPr>
          <p:cNvPr id="4" name="Rectangle: Rounded Corners 3">
            <a:extLst>
              <a:ext uri="{FF2B5EF4-FFF2-40B4-BE49-F238E27FC236}">
                <a16:creationId xmlns:a16="http://schemas.microsoft.com/office/drawing/2014/main" id="{26D50092-3396-4E94-A95F-69DC55133E43}"/>
              </a:ext>
            </a:extLst>
          </p:cNvPr>
          <p:cNvSpPr/>
          <p:nvPr/>
        </p:nvSpPr>
        <p:spPr>
          <a:xfrm>
            <a:off x="5983669" y="7088642"/>
            <a:ext cx="1024764" cy="398824"/>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CHECK</a:t>
            </a:r>
          </a:p>
        </p:txBody>
      </p:sp>
      <p:sp>
        <p:nvSpPr>
          <p:cNvPr id="17" name="TextBox 16">
            <a:extLst>
              <a:ext uri="{FF2B5EF4-FFF2-40B4-BE49-F238E27FC236}">
                <a16:creationId xmlns:a16="http://schemas.microsoft.com/office/drawing/2014/main" id="{2B764AB5-0939-410A-A28E-E4516444CC5A}"/>
              </a:ext>
            </a:extLst>
          </p:cNvPr>
          <p:cNvSpPr txBox="1"/>
          <p:nvPr/>
        </p:nvSpPr>
        <p:spPr>
          <a:xfrm>
            <a:off x="6621805" y="3913201"/>
            <a:ext cx="6053328" cy="369332"/>
          </a:xfrm>
          <a:prstGeom prst="rect">
            <a:avLst/>
          </a:prstGeom>
          <a:noFill/>
        </p:spPr>
        <p:txBody>
          <a:bodyPr wrap="square">
            <a:spAutoFit/>
          </a:bodyPr>
          <a:lstStyle/>
          <a:p>
            <a:pPr algn="ctr"/>
            <a:r>
              <a:rPr lang="en-US" b="1" dirty="0">
                <a:solidFill>
                  <a:schemeClr val="tx2"/>
                </a:solidFill>
                <a:latin typeface="Arial" panose="020B0604020202020204" pitchFamily="34" charset="0"/>
                <a:cs typeface="Times New Roman" panose="02020603050405020304" pitchFamily="18" charset="0"/>
              </a:rPr>
              <a:t>TERM</a:t>
            </a:r>
            <a:endParaRPr lang="en-IN" b="1" dirty="0">
              <a:solidFill>
                <a:schemeClr val="tx2"/>
              </a:solidFill>
              <a:latin typeface="Arial" panose="020B0604020202020204" pitchFamily="34" charset="0"/>
              <a:cs typeface="Times New Roman" panose="02020603050405020304" pitchFamily="18" charset="0"/>
            </a:endParaRPr>
          </a:p>
        </p:txBody>
      </p:sp>
      <p:sp>
        <p:nvSpPr>
          <p:cNvPr id="80" name="Oval 79">
            <a:extLst>
              <a:ext uri="{FF2B5EF4-FFF2-40B4-BE49-F238E27FC236}">
                <a16:creationId xmlns:a16="http://schemas.microsoft.com/office/drawing/2014/main" id="{B619B3EC-4C51-4AE6-B7F5-DEB5ADF599EC}"/>
              </a:ext>
            </a:extLst>
          </p:cNvPr>
          <p:cNvSpPr/>
          <p:nvPr/>
        </p:nvSpPr>
        <p:spPr>
          <a:xfrm>
            <a:off x="7717899" y="4439266"/>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Oval 81">
            <a:extLst>
              <a:ext uri="{FF2B5EF4-FFF2-40B4-BE49-F238E27FC236}">
                <a16:creationId xmlns:a16="http://schemas.microsoft.com/office/drawing/2014/main" id="{230FD91A-9BF4-404C-865D-D120CA88A1E3}"/>
              </a:ext>
            </a:extLst>
          </p:cNvPr>
          <p:cNvSpPr/>
          <p:nvPr/>
        </p:nvSpPr>
        <p:spPr>
          <a:xfrm>
            <a:off x="7717899" y="4868923"/>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Oval 89">
            <a:extLst>
              <a:ext uri="{FF2B5EF4-FFF2-40B4-BE49-F238E27FC236}">
                <a16:creationId xmlns:a16="http://schemas.microsoft.com/office/drawing/2014/main" id="{3B42C94F-62F6-4710-B8A1-12D7EC431059}"/>
              </a:ext>
            </a:extLst>
          </p:cNvPr>
          <p:cNvSpPr/>
          <p:nvPr/>
        </p:nvSpPr>
        <p:spPr>
          <a:xfrm>
            <a:off x="7717899" y="5298580"/>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Oval 90">
            <a:extLst>
              <a:ext uri="{FF2B5EF4-FFF2-40B4-BE49-F238E27FC236}">
                <a16:creationId xmlns:a16="http://schemas.microsoft.com/office/drawing/2014/main" id="{5DF8089E-3B31-4DEE-834B-058682DC5F47}"/>
              </a:ext>
            </a:extLst>
          </p:cNvPr>
          <p:cNvSpPr/>
          <p:nvPr/>
        </p:nvSpPr>
        <p:spPr>
          <a:xfrm>
            <a:off x="7717899" y="5728237"/>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TextBox 95">
            <a:extLst>
              <a:ext uri="{FF2B5EF4-FFF2-40B4-BE49-F238E27FC236}">
                <a16:creationId xmlns:a16="http://schemas.microsoft.com/office/drawing/2014/main" id="{9D1ABF51-57DF-421A-AE77-B51423D7A5B8}"/>
              </a:ext>
            </a:extLst>
          </p:cNvPr>
          <p:cNvSpPr txBox="1"/>
          <p:nvPr/>
        </p:nvSpPr>
        <p:spPr>
          <a:xfrm>
            <a:off x="8099199" y="4384547"/>
            <a:ext cx="4048192" cy="1661993"/>
          </a:xfrm>
          <a:prstGeom prst="rect">
            <a:avLst/>
          </a:prstGeom>
          <a:noFill/>
        </p:spPr>
        <p:txBody>
          <a:bodyPr wrap="square">
            <a:spAutoFit/>
          </a:bodyPr>
          <a:lstStyle/>
          <a:p>
            <a:pPr>
              <a:spcBef>
                <a:spcPts val="600"/>
              </a:spcBef>
              <a:spcAft>
                <a:spcPts val="600"/>
              </a:spcAft>
            </a:pPr>
            <a:r>
              <a:rPr lang="en-IN" dirty="0">
                <a:latin typeface="Arial" panose="020B0604020202020204" pitchFamily="34" charset="0"/>
                <a:cs typeface="Arial" panose="020B0604020202020204" pitchFamily="34" charset="0"/>
              </a:rPr>
              <a:t>Cash Equity</a:t>
            </a:r>
          </a:p>
          <a:p>
            <a:pPr>
              <a:spcBef>
                <a:spcPts val="600"/>
              </a:spcBef>
              <a:spcAft>
                <a:spcPts val="600"/>
              </a:spcAft>
            </a:pPr>
            <a:r>
              <a:rPr lang="en-IN" sz="1800" dirty="0">
                <a:latin typeface="Arial" panose="020B0604020202020204" pitchFamily="34" charset="0"/>
                <a:cs typeface="Arial" panose="020B0604020202020204" pitchFamily="34" charset="0"/>
              </a:rPr>
              <a:t>Loan-to-Value (LTV)</a:t>
            </a:r>
          </a:p>
          <a:p>
            <a:pPr>
              <a:spcBef>
                <a:spcPts val="600"/>
              </a:spcBef>
              <a:spcAft>
                <a:spcPts val="600"/>
              </a:spcAft>
            </a:pPr>
            <a:r>
              <a:rPr lang="en-IN" sz="1800" dirty="0">
                <a:latin typeface="Arial" panose="020B0604020202020204" pitchFamily="34" charset="0"/>
                <a:cs typeface="Arial" panose="020B0604020202020204" pitchFamily="34" charset="0"/>
              </a:rPr>
              <a:t>Project Stabilization </a:t>
            </a:r>
          </a:p>
          <a:p>
            <a:pPr>
              <a:spcBef>
                <a:spcPts val="600"/>
              </a:spcBef>
              <a:spcAft>
                <a:spcPts val="600"/>
              </a:spcAft>
            </a:pPr>
            <a:r>
              <a:rPr lang="en-IN" sz="1800" dirty="0">
                <a:latin typeface="Arial" panose="020B0604020202020204" pitchFamily="34" charset="0"/>
                <a:cs typeface="Arial" panose="020B0604020202020204" pitchFamily="34" charset="0"/>
              </a:rPr>
              <a:t>Amortization Schedule</a:t>
            </a:r>
          </a:p>
        </p:txBody>
      </p:sp>
      <p:pic>
        <p:nvPicPr>
          <p:cNvPr id="5" name="Graphic 4" descr="Checkmark">
            <a:extLst>
              <a:ext uri="{FF2B5EF4-FFF2-40B4-BE49-F238E27FC236}">
                <a16:creationId xmlns:a16="http://schemas.microsoft.com/office/drawing/2014/main" id="{3588E9CA-8140-4C83-93AB-3402F14D90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53104" y="5728237"/>
            <a:ext cx="274320" cy="274320"/>
          </a:xfrm>
          <a:prstGeom prst="rect">
            <a:avLst/>
          </a:prstGeom>
        </p:spPr>
      </p:pic>
      <p:sp>
        <p:nvSpPr>
          <p:cNvPr id="8" name="Oval 7">
            <a:extLst>
              <a:ext uri="{FF2B5EF4-FFF2-40B4-BE49-F238E27FC236}">
                <a16:creationId xmlns:a16="http://schemas.microsoft.com/office/drawing/2014/main" id="{095A4C5A-5869-413E-AE6C-B98A99F39D87}"/>
              </a:ext>
            </a:extLst>
          </p:cNvPr>
          <p:cNvSpPr/>
          <p:nvPr/>
        </p:nvSpPr>
        <p:spPr>
          <a:xfrm>
            <a:off x="7786594" y="5796932"/>
            <a:ext cx="146304" cy="1463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2632B05C-55F3-48C9-BF36-46DE6440F20B}"/>
              </a:ext>
            </a:extLst>
          </p:cNvPr>
          <p:cNvSpPr/>
          <p:nvPr/>
        </p:nvSpPr>
        <p:spPr>
          <a:xfrm>
            <a:off x="311275" y="3799038"/>
            <a:ext cx="6035040" cy="2533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TextBox 44">
            <a:extLst>
              <a:ext uri="{FF2B5EF4-FFF2-40B4-BE49-F238E27FC236}">
                <a16:creationId xmlns:a16="http://schemas.microsoft.com/office/drawing/2014/main" id="{3E17DFD6-6BEC-4214-B04C-B576B03F3C7A}"/>
              </a:ext>
            </a:extLst>
          </p:cNvPr>
          <p:cNvSpPr txBox="1"/>
          <p:nvPr/>
        </p:nvSpPr>
        <p:spPr>
          <a:xfrm>
            <a:off x="310895" y="3913201"/>
            <a:ext cx="6035040" cy="369332"/>
          </a:xfrm>
          <a:prstGeom prst="rect">
            <a:avLst/>
          </a:prstGeom>
          <a:noFill/>
        </p:spPr>
        <p:txBody>
          <a:bodyPr wrap="square">
            <a:spAutoFit/>
          </a:bodyPr>
          <a:lstStyle/>
          <a:p>
            <a:pPr algn="ctr"/>
            <a:r>
              <a:rPr lang="en-US" b="1" dirty="0">
                <a:solidFill>
                  <a:schemeClr val="tx2"/>
                </a:solidFill>
                <a:effectLst/>
                <a:latin typeface="Arial" panose="020B0604020202020204" pitchFamily="34" charset="0"/>
                <a:ea typeface="Calibri" panose="020F0502020204030204" pitchFamily="34" charset="0"/>
                <a:cs typeface="Times New Roman" panose="02020603050405020304" pitchFamily="18" charset="0"/>
              </a:rPr>
              <a:t>DESCRIPTION</a:t>
            </a:r>
            <a:endParaRPr lang="en-IN" dirty="0">
              <a:solidFill>
                <a:schemeClr val="tx2"/>
              </a:solidFill>
            </a:endParaRPr>
          </a:p>
        </p:txBody>
      </p:sp>
      <p:sp>
        <p:nvSpPr>
          <p:cNvPr id="46" name="TextBox 45">
            <a:extLst>
              <a:ext uri="{FF2B5EF4-FFF2-40B4-BE49-F238E27FC236}">
                <a16:creationId xmlns:a16="http://schemas.microsoft.com/office/drawing/2014/main" id="{2EA4827A-32CD-468A-9011-0172E308E3C1}"/>
              </a:ext>
            </a:extLst>
          </p:cNvPr>
          <p:cNvSpPr txBox="1"/>
          <p:nvPr/>
        </p:nvSpPr>
        <p:spPr>
          <a:xfrm>
            <a:off x="873631" y="4594097"/>
            <a:ext cx="4910328" cy="1552669"/>
          </a:xfrm>
          <a:prstGeom prst="rect">
            <a:avLst/>
          </a:prstGeom>
          <a:noFill/>
        </p:spPr>
        <p:txBody>
          <a:bodyPr wrap="square">
            <a:spAutoFit/>
          </a:bodyPr>
          <a:lstStyle/>
          <a:p>
            <a:pPr marL="0" marR="0" lvl="0" indent="0" algn="l" defTabSz="1125261" rtl="0" eaLnBrk="1" fontAlgn="auto" latinLnBrk="0" hangingPunct="1">
              <a:lnSpc>
                <a:spcPct val="107000"/>
              </a:lnSpc>
              <a:spcBef>
                <a:spcPts val="0"/>
              </a:spcBef>
              <a:spcAft>
                <a:spcPts val="800"/>
              </a:spcAft>
              <a:buClrTx/>
              <a:buSzTx/>
              <a:buFontTx/>
              <a:buNone/>
              <a:tabLst/>
              <a:defRPr/>
            </a:pPr>
            <a:r>
              <a:rPr lang="en-US" kern="1200" dirty="0">
                <a:solidFill>
                  <a:schemeClr val="dk1"/>
                </a:solidFill>
                <a:effectLst/>
                <a:latin typeface="Arial" panose="020B0604020202020204" pitchFamily="34" charset="0"/>
                <a:ea typeface="Calibri" panose="020F0502020204030204" pitchFamily="34" charset="0"/>
                <a:cs typeface="Arial" panose="020B0604020202020204" pitchFamily="34" charset="0"/>
              </a:rPr>
              <a:t>The schedule of periodic payments of principal and interest that will reduce the loan balance. The amortization schedule may provide for payments that will not extinguish the debt by the end of the shorter, stated maturity.</a:t>
            </a:r>
            <a:endParaRPr lang="en-IN"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p:txBody>
      </p:sp>
      <p:cxnSp>
        <p:nvCxnSpPr>
          <p:cNvPr id="47" name="Straight Connector 46">
            <a:extLst>
              <a:ext uri="{FF2B5EF4-FFF2-40B4-BE49-F238E27FC236}">
                <a16:creationId xmlns:a16="http://schemas.microsoft.com/office/drawing/2014/main" id="{20A3D503-9CA2-4355-856F-03E75FFD882D}"/>
              </a:ext>
            </a:extLst>
          </p:cNvPr>
          <p:cNvCxnSpPr>
            <a:cxnSpLocks/>
          </p:cNvCxnSpPr>
          <p:nvPr/>
        </p:nvCxnSpPr>
        <p:spPr>
          <a:xfrm>
            <a:off x="873251" y="4384547"/>
            <a:ext cx="49103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5711148-F980-4F84-8A15-92E76DE762FE}"/>
              </a:ext>
            </a:extLst>
          </p:cNvPr>
          <p:cNvSpPr txBox="1"/>
          <p:nvPr/>
        </p:nvSpPr>
        <p:spPr>
          <a:xfrm>
            <a:off x="8099199" y="6525835"/>
            <a:ext cx="4048191" cy="367216"/>
          </a:xfrm>
          <a:prstGeom prst="rect">
            <a:avLst/>
          </a:prstGeom>
          <a:noFill/>
        </p:spPr>
        <p:txBody>
          <a:bodyPr wrap="square">
            <a:spAutoFit/>
          </a:bodyPr>
          <a:lstStyle/>
          <a:p>
            <a:pPr algn="ctr">
              <a:lnSpc>
                <a:spcPct val="107000"/>
              </a:lnSpc>
              <a:spcAft>
                <a:spcPts val="800"/>
              </a:spcAft>
            </a:pPr>
            <a:r>
              <a:rPr lang="en-IN" b="1" dirty="0">
                <a:solidFill>
                  <a:schemeClr val="accent1"/>
                </a:solidFill>
                <a:latin typeface="Arial" panose="020B0604020202020204" pitchFamily="34" charset="0"/>
                <a:cs typeface="Arial" panose="020B0604020202020204" pitchFamily="34" charset="0"/>
              </a:rPr>
              <a:t>Excellent!</a:t>
            </a:r>
          </a:p>
        </p:txBody>
      </p:sp>
      <p:grpSp>
        <p:nvGrpSpPr>
          <p:cNvPr id="14" name="Group 13">
            <a:extLst>
              <a:ext uri="{FF2B5EF4-FFF2-40B4-BE49-F238E27FC236}">
                <a16:creationId xmlns:a16="http://schemas.microsoft.com/office/drawing/2014/main" id="{0AF56B8E-9585-48D4-B6FB-9A1A4C8D406C}"/>
              </a:ext>
            </a:extLst>
          </p:cNvPr>
          <p:cNvGrpSpPr/>
          <p:nvPr/>
        </p:nvGrpSpPr>
        <p:grpSpPr>
          <a:xfrm>
            <a:off x="2326769" y="6481865"/>
            <a:ext cx="1843787" cy="457200"/>
            <a:chOff x="2326769" y="6439440"/>
            <a:chExt cx="1843787" cy="457200"/>
          </a:xfrm>
        </p:grpSpPr>
        <p:grpSp>
          <p:nvGrpSpPr>
            <p:cNvPr id="13" name="Group 12">
              <a:extLst>
                <a:ext uri="{FF2B5EF4-FFF2-40B4-BE49-F238E27FC236}">
                  <a16:creationId xmlns:a16="http://schemas.microsoft.com/office/drawing/2014/main" id="{A25D6AEE-27EE-44C9-B883-74A434FB518D}"/>
                </a:ext>
              </a:extLst>
            </p:cNvPr>
            <p:cNvGrpSpPr/>
            <p:nvPr/>
          </p:nvGrpSpPr>
          <p:grpSpPr>
            <a:xfrm>
              <a:off x="2326769" y="6439440"/>
              <a:ext cx="457200" cy="457200"/>
              <a:chOff x="2326769" y="6439440"/>
              <a:chExt cx="457200" cy="457200"/>
            </a:xfrm>
          </p:grpSpPr>
          <p:sp>
            <p:nvSpPr>
              <p:cNvPr id="52" name="Oval 51">
                <a:extLst>
                  <a:ext uri="{FF2B5EF4-FFF2-40B4-BE49-F238E27FC236}">
                    <a16:creationId xmlns:a16="http://schemas.microsoft.com/office/drawing/2014/main" id="{3335E024-0D76-4470-A431-A1DCF9BEBDCF}"/>
                  </a:ext>
                </a:extLst>
              </p:cNvPr>
              <p:cNvSpPr/>
              <p:nvPr/>
            </p:nvSpPr>
            <p:spPr>
              <a:xfrm flipH="1">
                <a:off x="2326769" y="6439440"/>
                <a:ext cx="457200" cy="457200"/>
              </a:xfrm>
              <a:prstGeom prst="ellipse">
                <a:avLst/>
              </a:prstGeom>
              <a:solidFill>
                <a:schemeClr val="bg2">
                  <a:alpha val="79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53" name="Group 52">
                <a:extLst>
                  <a:ext uri="{FF2B5EF4-FFF2-40B4-BE49-F238E27FC236}">
                    <a16:creationId xmlns:a16="http://schemas.microsoft.com/office/drawing/2014/main" id="{54624A85-6FE1-4A8C-8E4C-1AC42285F421}"/>
                  </a:ext>
                </a:extLst>
              </p:cNvPr>
              <p:cNvGrpSpPr/>
              <p:nvPr/>
            </p:nvGrpSpPr>
            <p:grpSpPr>
              <a:xfrm flipH="1">
                <a:off x="2493779" y="6564315"/>
                <a:ext cx="108895" cy="207450"/>
                <a:chOff x="5610446" y="4247052"/>
                <a:chExt cx="130969" cy="454390"/>
              </a:xfrm>
              <a:solidFill>
                <a:schemeClr val="bg1">
                  <a:lumMod val="50000"/>
                </a:schemeClr>
              </a:solidFill>
            </p:grpSpPr>
            <p:cxnSp>
              <p:nvCxnSpPr>
                <p:cNvPr id="54" name="Straight Connector 53">
                  <a:extLst>
                    <a:ext uri="{FF2B5EF4-FFF2-40B4-BE49-F238E27FC236}">
                      <a16:creationId xmlns:a16="http://schemas.microsoft.com/office/drawing/2014/main" id="{29C543B3-6F61-47EE-9AED-E60DB0D2E853}"/>
                    </a:ext>
                  </a:extLst>
                </p:cNvPr>
                <p:cNvCxnSpPr>
                  <a:cxnSpLocks/>
                </p:cNvCxnSpPr>
                <p:nvPr/>
              </p:nvCxnSpPr>
              <p:spPr>
                <a:xfrm>
                  <a:off x="5610446" y="4247052"/>
                  <a:ext cx="130969" cy="23531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709B76F-35B8-4B47-93FD-DB8963352DD0}"/>
                    </a:ext>
                  </a:extLst>
                </p:cNvPr>
                <p:cNvCxnSpPr/>
                <p:nvPr/>
              </p:nvCxnSpPr>
              <p:spPr>
                <a:xfrm flipH="1">
                  <a:off x="5610446" y="4482367"/>
                  <a:ext cx="130969" cy="21907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51" name="TextBox 50">
              <a:extLst>
                <a:ext uri="{FF2B5EF4-FFF2-40B4-BE49-F238E27FC236}">
                  <a16:creationId xmlns:a16="http://schemas.microsoft.com/office/drawing/2014/main" id="{7C97DB39-0FA4-43E1-8B4C-FE0857D48BAB}"/>
                </a:ext>
              </a:extLst>
            </p:cNvPr>
            <p:cNvSpPr txBox="1"/>
            <p:nvPr/>
          </p:nvSpPr>
          <p:spPr>
            <a:xfrm>
              <a:off x="2782223" y="6514152"/>
              <a:ext cx="932878" cy="307777"/>
            </a:xfrm>
            <a:prstGeom prst="rect">
              <a:avLst/>
            </a:prstGeom>
            <a:noFill/>
          </p:spPr>
          <p:txBody>
            <a:bodyPr wrap="square">
              <a:spAutoFit/>
            </a:bodyPr>
            <a:lstStyle/>
            <a:p>
              <a:pPr algn="ctr"/>
              <a:r>
                <a:rPr lang="en-IN" sz="1400" dirty="0">
                  <a:effectLst/>
                  <a:latin typeface="Arial" panose="020B0604020202020204" pitchFamily="34" charset="0"/>
                  <a:ea typeface="Times New Roman" panose="02020603050405020304" pitchFamily="18" charset="0"/>
                  <a:cs typeface="Arial" panose="020B0604020202020204" pitchFamily="34" charset="0"/>
                </a:rPr>
                <a:t>01 of 08</a:t>
              </a:r>
              <a:endParaRPr lang="en-IN" sz="1400" dirty="0"/>
            </a:p>
          </p:txBody>
        </p:sp>
        <p:grpSp>
          <p:nvGrpSpPr>
            <p:cNvPr id="61" name="Group 60">
              <a:extLst>
                <a:ext uri="{FF2B5EF4-FFF2-40B4-BE49-F238E27FC236}">
                  <a16:creationId xmlns:a16="http://schemas.microsoft.com/office/drawing/2014/main" id="{1B536C1C-09AE-4721-A1AB-B31C395D8360}"/>
                </a:ext>
              </a:extLst>
            </p:cNvPr>
            <p:cNvGrpSpPr/>
            <p:nvPr/>
          </p:nvGrpSpPr>
          <p:grpSpPr>
            <a:xfrm flipH="1">
              <a:off x="3713356" y="6439440"/>
              <a:ext cx="457200" cy="457200"/>
              <a:chOff x="2326769" y="6439440"/>
              <a:chExt cx="457200" cy="457200"/>
            </a:xfrm>
          </p:grpSpPr>
          <p:sp>
            <p:nvSpPr>
              <p:cNvPr id="62" name="Oval 61">
                <a:extLst>
                  <a:ext uri="{FF2B5EF4-FFF2-40B4-BE49-F238E27FC236}">
                    <a16:creationId xmlns:a16="http://schemas.microsoft.com/office/drawing/2014/main" id="{D1DA4ADD-560C-406B-A823-DBEDE9386264}"/>
                  </a:ext>
                </a:extLst>
              </p:cNvPr>
              <p:cNvSpPr/>
              <p:nvPr/>
            </p:nvSpPr>
            <p:spPr>
              <a:xfrm flipH="1">
                <a:off x="2326769" y="6439440"/>
                <a:ext cx="457200" cy="457200"/>
              </a:xfrm>
              <a:prstGeom prst="ellipse">
                <a:avLst/>
              </a:prstGeom>
              <a:solidFill>
                <a:schemeClr val="tx2">
                  <a:alpha val="79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63" name="Group 62">
                <a:extLst>
                  <a:ext uri="{FF2B5EF4-FFF2-40B4-BE49-F238E27FC236}">
                    <a16:creationId xmlns:a16="http://schemas.microsoft.com/office/drawing/2014/main" id="{7975C0BD-14AE-4E31-8DE6-4526D121A00F}"/>
                  </a:ext>
                </a:extLst>
              </p:cNvPr>
              <p:cNvGrpSpPr/>
              <p:nvPr/>
            </p:nvGrpSpPr>
            <p:grpSpPr>
              <a:xfrm flipH="1">
                <a:off x="2493779" y="6564315"/>
                <a:ext cx="108895" cy="207450"/>
                <a:chOff x="5610446" y="4247052"/>
                <a:chExt cx="130969" cy="454390"/>
              </a:xfrm>
              <a:solidFill>
                <a:schemeClr val="bg1">
                  <a:lumMod val="50000"/>
                </a:schemeClr>
              </a:solidFill>
            </p:grpSpPr>
            <p:cxnSp>
              <p:nvCxnSpPr>
                <p:cNvPr id="64" name="Straight Connector 63">
                  <a:extLst>
                    <a:ext uri="{FF2B5EF4-FFF2-40B4-BE49-F238E27FC236}">
                      <a16:creationId xmlns:a16="http://schemas.microsoft.com/office/drawing/2014/main" id="{90A3FADE-4DBE-4A90-9931-C74A0CB8EE2F}"/>
                    </a:ext>
                  </a:extLst>
                </p:cNvPr>
                <p:cNvCxnSpPr>
                  <a:cxnSpLocks/>
                </p:cNvCxnSpPr>
                <p:nvPr/>
              </p:nvCxnSpPr>
              <p:spPr>
                <a:xfrm>
                  <a:off x="5610446" y="4247052"/>
                  <a:ext cx="130969" cy="23531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25566D3-7A1E-4630-B892-C504FD5EC981}"/>
                    </a:ext>
                  </a:extLst>
                </p:cNvPr>
                <p:cNvCxnSpPr/>
                <p:nvPr/>
              </p:nvCxnSpPr>
              <p:spPr>
                <a:xfrm flipH="1">
                  <a:off x="5610446" y="4482367"/>
                  <a:ext cx="130969" cy="21907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sp>
        <p:nvSpPr>
          <p:cNvPr id="6" name="Slide Number Placeholder 5">
            <a:extLst>
              <a:ext uri="{FF2B5EF4-FFF2-40B4-BE49-F238E27FC236}">
                <a16:creationId xmlns:a16="http://schemas.microsoft.com/office/drawing/2014/main" id="{2759463E-E2A9-4CA9-B034-360D89FD1E13}"/>
              </a:ext>
            </a:extLst>
          </p:cNvPr>
          <p:cNvSpPr>
            <a:spLocks noGrp="1"/>
          </p:cNvSpPr>
          <p:nvPr>
            <p:ph type="sldNum" sz="quarter" idx="12"/>
          </p:nvPr>
        </p:nvSpPr>
        <p:spPr/>
        <p:txBody>
          <a:bodyPr/>
          <a:lstStyle/>
          <a:p>
            <a:fld id="{71A628A0-E779-4D32-97F1-9C80A60D6EF0}" type="slidenum">
              <a:rPr lang="en-IN" smtClean="0"/>
              <a:pPr/>
              <a:t>23</a:t>
            </a:fld>
            <a:r>
              <a:rPr lang="en-IN"/>
              <a:t> of 116</a:t>
            </a:r>
            <a:endParaRPr lang="en-IN" dirty="0"/>
          </a:p>
        </p:txBody>
      </p:sp>
    </p:spTree>
    <p:extLst>
      <p:ext uri="{BB962C8B-B14F-4D97-AF65-F5344CB8AC3E}">
        <p14:creationId xmlns:p14="http://schemas.microsoft.com/office/powerpoint/2010/main" val="3523644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47133E4-A12C-4F55-B83B-246842F1D304}"/>
              </a:ext>
            </a:extLst>
          </p:cNvPr>
          <p:cNvSpPr/>
          <p:nvPr/>
        </p:nvSpPr>
        <p:spPr>
          <a:xfrm>
            <a:off x="230148" y="3722917"/>
            <a:ext cx="12522756" cy="395151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i="1" dirty="0">
              <a:solidFill>
                <a:schemeClr val="bg1">
                  <a:lumMod val="65000"/>
                </a:schemeClr>
              </a:solidFill>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0BB03A7C-5616-4511-BCA9-B05D62BF4959}"/>
              </a:ext>
            </a:extLst>
          </p:cNvPr>
          <p:cNvSpPr/>
          <p:nvPr/>
        </p:nvSpPr>
        <p:spPr>
          <a:xfrm rot="5400000">
            <a:off x="5688246" y="-3411582"/>
            <a:ext cx="1611085" cy="125272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F3AB5-9D4D-4C76-A402-1CFE842A792A}"/>
              </a:ext>
            </a:extLst>
          </p:cNvPr>
          <p:cNvSpPr>
            <a:spLocks noGrp="1"/>
          </p:cNvSpPr>
          <p:nvPr>
            <p:ph type="title"/>
          </p:nvPr>
        </p:nvSpPr>
        <p:spPr/>
        <p:txBody>
          <a:bodyPr/>
          <a:lstStyle/>
          <a:p>
            <a:r>
              <a:rPr lang="en-US" dirty="0"/>
              <a:t>Is Underwriting an Exact Science? </a:t>
            </a:r>
          </a:p>
        </p:txBody>
      </p:sp>
      <p:grpSp>
        <p:nvGrpSpPr>
          <p:cNvPr id="19" name="Group 18">
            <a:extLst>
              <a:ext uri="{FF2B5EF4-FFF2-40B4-BE49-F238E27FC236}">
                <a16:creationId xmlns:a16="http://schemas.microsoft.com/office/drawing/2014/main" id="{B9582E7B-0F28-4E88-A4DF-8E68573C7540}"/>
              </a:ext>
            </a:extLst>
          </p:cNvPr>
          <p:cNvGrpSpPr/>
          <p:nvPr/>
        </p:nvGrpSpPr>
        <p:grpSpPr>
          <a:xfrm>
            <a:off x="599490" y="1950788"/>
            <a:ext cx="1640504" cy="1814265"/>
            <a:chOff x="432435" y="1943170"/>
            <a:chExt cx="1985009" cy="2195260"/>
          </a:xfrm>
        </p:grpSpPr>
        <p:sp>
          <p:nvSpPr>
            <p:cNvPr id="20" name="Oval 19">
              <a:extLst>
                <a:ext uri="{FF2B5EF4-FFF2-40B4-BE49-F238E27FC236}">
                  <a16:creationId xmlns:a16="http://schemas.microsoft.com/office/drawing/2014/main" id="{D410DA84-3A61-4E20-9625-D147480801F8}"/>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descr="A person wearing a suit and tie&#10;&#10;Description automatically generated">
              <a:extLst>
                <a:ext uri="{FF2B5EF4-FFF2-40B4-BE49-F238E27FC236}">
                  <a16:creationId xmlns:a16="http://schemas.microsoft.com/office/drawing/2014/main" id="{12E78E67-410F-4F1B-8A06-1A92580A2BFB}"/>
                </a:ext>
              </a:extLst>
            </p:cNvPr>
            <p:cNvPicPr>
              <a:picLocks noChangeAspect="1"/>
            </p:cNvPicPr>
            <p:nvPr/>
          </p:nvPicPr>
          <p:blipFill rotWithShape="1">
            <a:blip r:embed="rId3">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3" name="TextBox 2">
            <a:extLst>
              <a:ext uri="{FF2B5EF4-FFF2-40B4-BE49-F238E27FC236}">
                <a16:creationId xmlns:a16="http://schemas.microsoft.com/office/drawing/2014/main" id="{BE909062-DDF6-4D4C-A049-724A6F08F1E6}"/>
              </a:ext>
            </a:extLst>
          </p:cNvPr>
          <p:cNvSpPr txBox="1"/>
          <p:nvPr/>
        </p:nvSpPr>
        <p:spPr>
          <a:xfrm>
            <a:off x="2517589" y="2467338"/>
            <a:ext cx="9763150" cy="769441"/>
          </a:xfrm>
          <a:prstGeom prst="rect">
            <a:avLst/>
          </a:prstGeom>
          <a:noFill/>
        </p:spPr>
        <p:txBody>
          <a:bodyPr wrap="square">
            <a:spAutoFit/>
          </a:bodyPr>
          <a:lstStyle/>
          <a:p>
            <a:pPr>
              <a:spcBef>
                <a:spcPts val="600"/>
              </a:spcBef>
              <a:spcAft>
                <a:spcPts val="600"/>
              </a:spcAft>
            </a:pPr>
            <a:r>
              <a:rPr lang="en-US" sz="20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For each term, identify the appropriate description from the list.</a:t>
            </a:r>
          </a:p>
          <a:p>
            <a:pPr>
              <a:spcBef>
                <a:spcPts val="600"/>
              </a:spcBef>
              <a:spcAft>
                <a:spcPts val="600"/>
              </a:spcAft>
            </a:pPr>
            <a:r>
              <a:rPr lang="en-US" sz="1400"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Select the correct answer, then click CHECK.</a:t>
            </a:r>
          </a:p>
        </p:txBody>
      </p:sp>
      <p:sp>
        <p:nvSpPr>
          <p:cNvPr id="4" name="Rectangle: Rounded Corners 3">
            <a:extLst>
              <a:ext uri="{FF2B5EF4-FFF2-40B4-BE49-F238E27FC236}">
                <a16:creationId xmlns:a16="http://schemas.microsoft.com/office/drawing/2014/main" id="{26D50092-3396-4E94-A95F-69DC55133E43}"/>
              </a:ext>
            </a:extLst>
          </p:cNvPr>
          <p:cNvSpPr/>
          <p:nvPr/>
        </p:nvSpPr>
        <p:spPr>
          <a:xfrm>
            <a:off x="5983669" y="7088642"/>
            <a:ext cx="1024764" cy="398824"/>
          </a:xfrm>
          <a:prstGeom prst="roundRect">
            <a:avLst>
              <a:gd name="adj" fmla="val 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CHECK</a:t>
            </a:r>
          </a:p>
        </p:txBody>
      </p:sp>
      <p:sp>
        <p:nvSpPr>
          <p:cNvPr id="17" name="TextBox 16">
            <a:extLst>
              <a:ext uri="{FF2B5EF4-FFF2-40B4-BE49-F238E27FC236}">
                <a16:creationId xmlns:a16="http://schemas.microsoft.com/office/drawing/2014/main" id="{2B764AB5-0939-410A-A28E-E4516444CC5A}"/>
              </a:ext>
            </a:extLst>
          </p:cNvPr>
          <p:cNvSpPr txBox="1"/>
          <p:nvPr/>
        </p:nvSpPr>
        <p:spPr>
          <a:xfrm>
            <a:off x="6621805" y="3913201"/>
            <a:ext cx="6053328" cy="369332"/>
          </a:xfrm>
          <a:prstGeom prst="rect">
            <a:avLst/>
          </a:prstGeom>
          <a:noFill/>
        </p:spPr>
        <p:txBody>
          <a:bodyPr wrap="square">
            <a:spAutoFit/>
          </a:bodyPr>
          <a:lstStyle/>
          <a:p>
            <a:pPr algn="ctr"/>
            <a:r>
              <a:rPr lang="en-US" b="1" dirty="0">
                <a:solidFill>
                  <a:srgbClr val="0A3E6E"/>
                </a:solidFill>
                <a:latin typeface="Arial" panose="020B0604020202020204" pitchFamily="34" charset="0"/>
                <a:cs typeface="Times New Roman" panose="02020603050405020304" pitchFamily="18" charset="0"/>
              </a:rPr>
              <a:t>TERM</a:t>
            </a:r>
            <a:endParaRPr lang="en-IN" b="1" dirty="0">
              <a:solidFill>
                <a:srgbClr val="0A3E6E"/>
              </a:solidFill>
              <a:latin typeface="Arial" panose="020B0604020202020204" pitchFamily="34" charset="0"/>
              <a:cs typeface="Times New Roman" panose="02020603050405020304" pitchFamily="18" charset="0"/>
            </a:endParaRPr>
          </a:p>
        </p:txBody>
      </p:sp>
      <p:sp>
        <p:nvSpPr>
          <p:cNvPr id="80" name="Oval 79">
            <a:extLst>
              <a:ext uri="{FF2B5EF4-FFF2-40B4-BE49-F238E27FC236}">
                <a16:creationId xmlns:a16="http://schemas.microsoft.com/office/drawing/2014/main" id="{B619B3EC-4C51-4AE6-B7F5-DEB5ADF599EC}"/>
              </a:ext>
            </a:extLst>
          </p:cNvPr>
          <p:cNvSpPr/>
          <p:nvPr/>
        </p:nvSpPr>
        <p:spPr>
          <a:xfrm>
            <a:off x="7717899" y="4439266"/>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2" name="Oval 81">
            <a:extLst>
              <a:ext uri="{FF2B5EF4-FFF2-40B4-BE49-F238E27FC236}">
                <a16:creationId xmlns:a16="http://schemas.microsoft.com/office/drawing/2014/main" id="{230FD91A-9BF4-404C-865D-D120CA88A1E3}"/>
              </a:ext>
            </a:extLst>
          </p:cNvPr>
          <p:cNvSpPr/>
          <p:nvPr/>
        </p:nvSpPr>
        <p:spPr>
          <a:xfrm>
            <a:off x="7717899" y="4868923"/>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0" name="Oval 89">
            <a:extLst>
              <a:ext uri="{FF2B5EF4-FFF2-40B4-BE49-F238E27FC236}">
                <a16:creationId xmlns:a16="http://schemas.microsoft.com/office/drawing/2014/main" id="{3B42C94F-62F6-4710-B8A1-12D7EC431059}"/>
              </a:ext>
            </a:extLst>
          </p:cNvPr>
          <p:cNvSpPr/>
          <p:nvPr/>
        </p:nvSpPr>
        <p:spPr>
          <a:xfrm>
            <a:off x="7717899" y="5298580"/>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1" name="Oval 90">
            <a:extLst>
              <a:ext uri="{FF2B5EF4-FFF2-40B4-BE49-F238E27FC236}">
                <a16:creationId xmlns:a16="http://schemas.microsoft.com/office/drawing/2014/main" id="{5DF8089E-3B31-4DEE-834B-058682DC5F47}"/>
              </a:ext>
            </a:extLst>
          </p:cNvPr>
          <p:cNvSpPr/>
          <p:nvPr/>
        </p:nvSpPr>
        <p:spPr>
          <a:xfrm>
            <a:off x="7717899" y="5728237"/>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6" name="TextBox 95">
            <a:extLst>
              <a:ext uri="{FF2B5EF4-FFF2-40B4-BE49-F238E27FC236}">
                <a16:creationId xmlns:a16="http://schemas.microsoft.com/office/drawing/2014/main" id="{9D1ABF51-57DF-421A-AE77-B51423D7A5B8}"/>
              </a:ext>
            </a:extLst>
          </p:cNvPr>
          <p:cNvSpPr txBox="1"/>
          <p:nvPr/>
        </p:nvSpPr>
        <p:spPr>
          <a:xfrm>
            <a:off x="8099199" y="4384547"/>
            <a:ext cx="4048192" cy="1661993"/>
          </a:xfrm>
          <a:prstGeom prst="rect">
            <a:avLst/>
          </a:prstGeom>
          <a:noFill/>
        </p:spPr>
        <p:txBody>
          <a:bodyPr wrap="square">
            <a:spAutoFit/>
          </a:bodyPr>
          <a:lstStyle/>
          <a:p>
            <a:pPr>
              <a:spcBef>
                <a:spcPts val="600"/>
              </a:spcBef>
              <a:spcAft>
                <a:spcPts val="600"/>
              </a:spcAft>
            </a:pPr>
            <a:r>
              <a:rPr lang="en-IN" dirty="0">
                <a:latin typeface="Arial" panose="020B0604020202020204" pitchFamily="34" charset="0"/>
                <a:cs typeface="Arial" panose="020B0604020202020204" pitchFamily="34" charset="0"/>
              </a:rPr>
              <a:t>Cash Equity</a:t>
            </a:r>
          </a:p>
          <a:p>
            <a:pPr>
              <a:spcBef>
                <a:spcPts val="600"/>
              </a:spcBef>
              <a:spcAft>
                <a:spcPts val="600"/>
              </a:spcAft>
            </a:pPr>
            <a:r>
              <a:rPr lang="en-IN" sz="1800" dirty="0">
                <a:latin typeface="Arial" panose="020B0604020202020204" pitchFamily="34" charset="0"/>
                <a:cs typeface="Arial" panose="020B0604020202020204" pitchFamily="34" charset="0"/>
              </a:rPr>
              <a:t>Loan-to-Value (LTV)</a:t>
            </a:r>
          </a:p>
          <a:p>
            <a:pPr>
              <a:spcBef>
                <a:spcPts val="600"/>
              </a:spcBef>
              <a:spcAft>
                <a:spcPts val="600"/>
              </a:spcAft>
            </a:pPr>
            <a:r>
              <a:rPr lang="en-IN" sz="1800" dirty="0">
                <a:latin typeface="Arial" panose="020B0604020202020204" pitchFamily="34" charset="0"/>
                <a:cs typeface="Arial" panose="020B0604020202020204" pitchFamily="34" charset="0"/>
              </a:rPr>
              <a:t>Project Stabilization </a:t>
            </a:r>
          </a:p>
          <a:p>
            <a:pPr>
              <a:spcBef>
                <a:spcPts val="600"/>
              </a:spcBef>
              <a:spcAft>
                <a:spcPts val="600"/>
              </a:spcAft>
            </a:pPr>
            <a:r>
              <a:rPr lang="en-IN" sz="1800" dirty="0">
                <a:latin typeface="Arial" panose="020B0604020202020204" pitchFamily="34" charset="0"/>
                <a:cs typeface="Arial" panose="020B0604020202020204" pitchFamily="34" charset="0"/>
              </a:rPr>
              <a:t>Amortization Schedule</a:t>
            </a:r>
          </a:p>
        </p:txBody>
      </p:sp>
      <p:pic>
        <p:nvPicPr>
          <p:cNvPr id="5" name="Graphic 4" descr="Checkmark">
            <a:extLst>
              <a:ext uri="{FF2B5EF4-FFF2-40B4-BE49-F238E27FC236}">
                <a16:creationId xmlns:a16="http://schemas.microsoft.com/office/drawing/2014/main" id="{3588E9CA-8140-4C83-93AB-3402F14D90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53104" y="5728237"/>
            <a:ext cx="274320" cy="274320"/>
          </a:xfrm>
          <a:prstGeom prst="rect">
            <a:avLst/>
          </a:prstGeom>
        </p:spPr>
      </p:pic>
      <p:sp>
        <p:nvSpPr>
          <p:cNvPr id="6" name="TextBox 5">
            <a:extLst>
              <a:ext uri="{FF2B5EF4-FFF2-40B4-BE49-F238E27FC236}">
                <a16:creationId xmlns:a16="http://schemas.microsoft.com/office/drawing/2014/main" id="{87B1464B-9AE7-4F98-84DC-72519CFE905F}"/>
              </a:ext>
            </a:extLst>
          </p:cNvPr>
          <p:cNvSpPr txBox="1"/>
          <p:nvPr/>
        </p:nvSpPr>
        <p:spPr>
          <a:xfrm>
            <a:off x="8099199" y="6526857"/>
            <a:ext cx="4048191" cy="367216"/>
          </a:xfrm>
          <a:prstGeom prst="rect">
            <a:avLst/>
          </a:prstGeom>
          <a:noFill/>
        </p:spPr>
        <p:txBody>
          <a:bodyPr wrap="square">
            <a:spAutoFit/>
          </a:bodyPr>
          <a:lstStyle/>
          <a:p>
            <a:pPr algn="ctr">
              <a:lnSpc>
                <a:spcPct val="107000"/>
              </a:lnSpc>
              <a:spcAft>
                <a:spcPts val="800"/>
              </a:spcAft>
            </a:pPr>
            <a:r>
              <a:rPr lang="en-IN" b="1" dirty="0">
                <a:solidFill>
                  <a:schemeClr val="accent1"/>
                </a:solidFill>
                <a:latin typeface="Arial" panose="020B0604020202020204" pitchFamily="34" charset="0"/>
                <a:cs typeface="Arial" panose="020B0604020202020204" pitchFamily="34" charset="0"/>
              </a:rPr>
              <a:t>Not quite.</a:t>
            </a:r>
          </a:p>
        </p:txBody>
      </p:sp>
      <p:sp>
        <p:nvSpPr>
          <p:cNvPr id="8" name="Oval 7">
            <a:extLst>
              <a:ext uri="{FF2B5EF4-FFF2-40B4-BE49-F238E27FC236}">
                <a16:creationId xmlns:a16="http://schemas.microsoft.com/office/drawing/2014/main" id="{095A4C5A-5869-413E-AE6C-B98A99F39D87}"/>
              </a:ext>
            </a:extLst>
          </p:cNvPr>
          <p:cNvSpPr/>
          <p:nvPr/>
        </p:nvSpPr>
        <p:spPr>
          <a:xfrm>
            <a:off x="7786594" y="5367275"/>
            <a:ext cx="146304" cy="1463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Graphic 6" descr="Close">
            <a:extLst>
              <a:ext uri="{FF2B5EF4-FFF2-40B4-BE49-F238E27FC236}">
                <a16:creationId xmlns:a16="http://schemas.microsoft.com/office/drawing/2014/main" id="{F9027D51-FA25-4560-9A68-E5138AF02E8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53104" y="5303267"/>
            <a:ext cx="274320" cy="274320"/>
          </a:xfrm>
          <a:prstGeom prst="rect">
            <a:avLst/>
          </a:prstGeom>
        </p:spPr>
      </p:pic>
      <p:sp>
        <p:nvSpPr>
          <p:cNvPr id="39" name="Rectangle 38">
            <a:extLst>
              <a:ext uri="{FF2B5EF4-FFF2-40B4-BE49-F238E27FC236}">
                <a16:creationId xmlns:a16="http://schemas.microsoft.com/office/drawing/2014/main" id="{784510E3-E629-4A2A-8961-EE156B117DB8}"/>
              </a:ext>
            </a:extLst>
          </p:cNvPr>
          <p:cNvSpPr/>
          <p:nvPr/>
        </p:nvSpPr>
        <p:spPr>
          <a:xfrm>
            <a:off x="311275" y="3799038"/>
            <a:ext cx="6035040" cy="2533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1" name="TextBox 40">
            <a:extLst>
              <a:ext uri="{FF2B5EF4-FFF2-40B4-BE49-F238E27FC236}">
                <a16:creationId xmlns:a16="http://schemas.microsoft.com/office/drawing/2014/main" id="{28D9A71A-95FE-48D7-B48E-605EB4C62927}"/>
              </a:ext>
            </a:extLst>
          </p:cNvPr>
          <p:cNvSpPr txBox="1"/>
          <p:nvPr/>
        </p:nvSpPr>
        <p:spPr>
          <a:xfrm>
            <a:off x="310895" y="3913201"/>
            <a:ext cx="6035040" cy="369332"/>
          </a:xfrm>
          <a:prstGeom prst="rect">
            <a:avLst/>
          </a:prstGeom>
          <a:noFill/>
        </p:spPr>
        <p:txBody>
          <a:bodyPr wrap="square">
            <a:spAutoFit/>
          </a:bodyPr>
          <a:lstStyle/>
          <a:p>
            <a:pPr algn="ctr"/>
            <a:r>
              <a:rPr lang="en-US" b="1" dirty="0">
                <a:solidFill>
                  <a:srgbClr val="0A3E6E"/>
                </a:solidFill>
                <a:effectLst/>
                <a:latin typeface="Arial" panose="020B0604020202020204" pitchFamily="34" charset="0"/>
                <a:ea typeface="Calibri" panose="020F0502020204030204" pitchFamily="34" charset="0"/>
                <a:cs typeface="Times New Roman" panose="02020603050405020304" pitchFamily="18" charset="0"/>
              </a:rPr>
              <a:t>DESCRIPTION</a:t>
            </a:r>
            <a:endParaRPr lang="en-IN" dirty="0">
              <a:solidFill>
                <a:srgbClr val="0A3E6E"/>
              </a:solidFill>
            </a:endParaRPr>
          </a:p>
        </p:txBody>
      </p:sp>
      <p:sp>
        <p:nvSpPr>
          <p:cNvPr id="45" name="TextBox 44">
            <a:extLst>
              <a:ext uri="{FF2B5EF4-FFF2-40B4-BE49-F238E27FC236}">
                <a16:creationId xmlns:a16="http://schemas.microsoft.com/office/drawing/2014/main" id="{EDFE1332-3B9F-4AD5-A52B-28EC9907AE81}"/>
              </a:ext>
            </a:extLst>
          </p:cNvPr>
          <p:cNvSpPr txBox="1"/>
          <p:nvPr/>
        </p:nvSpPr>
        <p:spPr>
          <a:xfrm>
            <a:off x="873631" y="4594097"/>
            <a:ext cx="4910328" cy="1552669"/>
          </a:xfrm>
          <a:prstGeom prst="rect">
            <a:avLst/>
          </a:prstGeom>
          <a:noFill/>
        </p:spPr>
        <p:txBody>
          <a:bodyPr wrap="square">
            <a:spAutoFit/>
          </a:bodyPr>
          <a:lstStyle/>
          <a:p>
            <a:pPr marL="0" marR="0" lvl="0" indent="0" algn="l" defTabSz="1125261" rtl="0" eaLnBrk="1" fontAlgn="auto" latinLnBrk="0" hangingPunct="1">
              <a:lnSpc>
                <a:spcPct val="107000"/>
              </a:lnSpc>
              <a:spcBef>
                <a:spcPts val="0"/>
              </a:spcBef>
              <a:spcAft>
                <a:spcPts val="800"/>
              </a:spcAft>
              <a:buClrTx/>
              <a:buSzTx/>
              <a:buFontTx/>
              <a:buNone/>
              <a:tabLst/>
              <a:defRPr/>
            </a:pPr>
            <a:r>
              <a:rPr lang="en-US" kern="1200" dirty="0">
                <a:solidFill>
                  <a:schemeClr val="dk1"/>
                </a:solidFill>
                <a:effectLst/>
                <a:latin typeface="Arial" panose="020B0604020202020204" pitchFamily="34" charset="0"/>
                <a:ea typeface="Calibri" panose="020F0502020204030204" pitchFamily="34" charset="0"/>
                <a:cs typeface="Arial" panose="020B0604020202020204" pitchFamily="34" charset="0"/>
              </a:rPr>
              <a:t>The schedule of periodic payments of principal and interest that will reduce the loan balance. The amortization schedule may provide for payments that will not extinguish the debt by the end of the shorter, stated maturity.</a:t>
            </a:r>
            <a:endParaRPr lang="en-IN" kern="1200" dirty="0">
              <a:solidFill>
                <a:schemeClr val="dk1"/>
              </a:solidFill>
              <a:effectLst/>
              <a:latin typeface="Arial" panose="020B0604020202020204" pitchFamily="34" charset="0"/>
              <a:ea typeface="Calibri" panose="020F0502020204030204" pitchFamily="34" charset="0"/>
              <a:cs typeface="Arial" panose="020B0604020202020204" pitchFamily="34" charset="0"/>
            </a:endParaRPr>
          </a:p>
        </p:txBody>
      </p:sp>
      <p:cxnSp>
        <p:nvCxnSpPr>
          <p:cNvPr id="46" name="Straight Connector 45">
            <a:extLst>
              <a:ext uri="{FF2B5EF4-FFF2-40B4-BE49-F238E27FC236}">
                <a16:creationId xmlns:a16="http://schemas.microsoft.com/office/drawing/2014/main" id="{F7D53AD5-58CF-41F9-8FF1-E63AB82B130E}"/>
              </a:ext>
            </a:extLst>
          </p:cNvPr>
          <p:cNvCxnSpPr>
            <a:cxnSpLocks/>
          </p:cNvCxnSpPr>
          <p:nvPr/>
        </p:nvCxnSpPr>
        <p:spPr>
          <a:xfrm>
            <a:off x="873251" y="4384547"/>
            <a:ext cx="491032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87D25A3F-A94A-4213-8FC6-C17B5CF40261}"/>
              </a:ext>
            </a:extLst>
          </p:cNvPr>
          <p:cNvGrpSpPr/>
          <p:nvPr/>
        </p:nvGrpSpPr>
        <p:grpSpPr>
          <a:xfrm>
            <a:off x="2326769" y="6481865"/>
            <a:ext cx="1843787" cy="457200"/>
            <a:chOff x="2326769" y="6439440"/>
            <a:chExt cx="1843787" cy="457200"/>
          </a:xfrm>
        </p:grpSpPr>
        <p:grpSp>
          <p:nvGrpSpPr>
            <p:cNvPr id="72" name="Group 71">
              <a:extLst>
                <a:ext uri="{FF2B5EF4-FFF2-40B4-BE49-F238E27FC236}">
                  <a16:creationId xmlns:a16="http://schemas.microsoft.com/office/drawing/2014/main" id="{8A38B92E-AA5C-47CF-B6C4-A03E00BF9971}"/>
                </a:ext>
              </a:extLst>
            </p:cNvPr>
            <p:cNvGrpSpPr/>
            <p:nvPr/>
          </p:nvGrpSpPr>
          <p:grpSpPr>
            <a:xfrm>
              <a:off x="2326769" y="6439440"/>
              <a:ext cx="457200" cy="457200"/>
              <a:chOff x="2326769" y="6439440"/>
              <a:chExt cx="457200" cy="457200"/>
            </a:xfrm>
          </p:grpSpPr>
          <p:sp>
            <p:nvSpPr>
              <p:cNvPr id="79" name="Oval 78">
                <a:extLst>
                  <a:ext uri="{FF2B5EF4-FFF2-40B4-BE49-F238E27FC236}">
                    <a16:creationId xmlns:a16="http://schemas.microsoft.com/office/drawing/2014/main" id="{58EB4446-37B4-449F-9F02-9DB8B1ACB1D4}"/>
                  </a:ext>
                </a:extLst>
              </p:cNvPr>
              <p:cNvSpPr/>
              <p:nvPr/>
            </p:nvSpPr>
            <p:spPr>
              <a:xfrm flipH="1">
                <a:off x="2326769" y="6439440"/>
                <a:ext cx="457200" cy="457200"/>
              </a:xfrm>
              <a:prstGeom prst="ellipse">
                <a:avLst/>
              </a:prstGeom>
              <a:solidFill>
                <a:schemeClr val="bg2">
                  <a:alpha val="79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81" name="Group 80">
                <a:extLst>
                  <a:ext uri="{FF2B5EF4-FFF2-40B4-BE49-F238E27FC236}">
                    <a16:creationId xmlns:a16="http://schemas.microsoft.com/office/drawing/2014/main" id="{C8C23C5A-2138-479C-80F7-930B27A4F43C}"/>
                  </a:ext>
                </a:extLst>
              </p:cNvPr>
              <p:cNvGrpSpPr/>
              <p:nvPr/>
            </p:nvGrpSpPr>
            <p:grpSpPr>
              <a:xfrm flipH="1">
                <a:off x="2493779" y="6564315"/>
                <a:ext cx="108895" cy="207450"/>
                <a:chOff x="5610446" y="4247052"/>
                <a:chExt cx="130969" cy="454390"/>
              </a:xfrm>
              <a:solidFill>
                <a:schemeClr val="bg1">
                  <a:lumMod val="50000"/>
                </a:schemeClr>
              </a:solidFill>
            </p:grpSpPr>
            <p:cxnSp>
              <p:nvCxnSpPr>
                <p:cNvPr id="83" name="Straight Connector 82">
                  <a:extLst>
                    <a:ext uri="{FF2B5EF4-FFF2-40B4-BE49-F238E27FC236}">
                      <a16:creationId xmlns:a16="http://schemas.microsoft.com/office/drawing/2014/main" id="{6DFD61CC-19F8-432F-92C9-ED2E1F20C8D1}"/>
                    </a:ext>
                  </a:extLst>
                </p:cNvPr>
                <p:cNvCxnSpPr>
                  <a:cxnSpLocks/>
                </p:cNvCxnSpPr>
                <p:nvPr/>
              </p:nvCxnSpPr>
              <p:spPr>
                <a:xfrm>
                  <a:off x="5610446" y="4247052"/>
                  <a:ext cx="130969" cy="23531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169C133-376D-4A94-A0A6-86D0F6763F9E}"/>
                    </a:ext>
                  </a:extLst>
                </p:cNvPr>
                <p:cNvCxnSpPr/>
                <p:nvPr/>
              </p:nvCxnSpPr>
              <p:spPr>
                <a:xfrm flipH="1">
                  <a:off x="5610446" y="4482367"/>
                  <a:ext cx="130969" cy="21907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73" name="TextBox 72">
              <a:extLst>
                <a:ext uri="{FF2B5EF4-FFF2-40B4-BE49-F238E27FC236}">
                  <a16:creationId xmlns:a16="http://schemas.microsoft.com/office/drawing/2014/main" id="{65AB4DAB-3A7F-4C8A-A7B7-BBD99AFCB443}"/>
                </a:ext>
              </a:extLst>
            </p:cNvPr>
            <p:cNvSpPr txBox="1"/>
            <p:nvPr/>
          </p:nvSpPr>
          <p:spPr>
            <a:xfrm>
              <a:off x="2782223" y="6514152"/>
              <a:ext cx="932878" cy="307777"/>
            </a:xfrm>
            <a:prstGeom prst="rect">
              <a:avLst/>
            </a:prstGeom>
            <a:noFill/>
          </p:spPr>
          <p:txBody>
            <a:bodyPr wrap="square">
              <a:spAutoFit/>
            </a:bodyPr>
            <a:lstStyle/>
            <a:p>
              <a:pPr algn="ctr"/>
              <a:r>
                <a:rPr lang="en-IN" sz="1400" dirty="0">
                  <a:effectLst/>
                  <a:latin typeface="Arial" panose="020B0604020202020204" pitchFamily="34" charset="0"/>
                  <a:ea typeface="Times New Roman" panose="02020603050405020304" pitchFamily="18" charset="0"/>
                  <a:cs typeface="Arial" panose="020B0604020202020204" pitchFamily="34" charset="0"/>
                </a:rPr>
                <a:t>01 of 08</a:t>
              </a:r>
              <a:endParaRPr lang="en-IN" sz="1400" dirty="0"/>
            </a:p>
          </p:txBody>
        </p:sp>
        <p:grpSp>
          <p:nvGrpSpPr>
            <p:cNvPr id="74" name="Group 73">
              <a:extLst>
                <a:ext uri="{FF2B5EF4-FFF2-40B4-BE49-F238E27FC236}">
                  <a16:creationId xmlns:a16="http://schemas.microsoft.com/office/drawing/2014/main" id="{B3860B2A-0A54-4F86-A29A-F79C2A22E2B6}"/>
                </a:ext>
              </a:extLst>
            </p:cNvPr>
            <p:cNvGrpSpPr/>
            <p:nvPr/>
          </p:nvGrpSpPr>
          <p:grpSpPr>
            <a:xfrm flipH="1">
              <a:off x="3713356" y="6439440"/>
              <a:ext cx="457200" cy="457200"/>
              <a:chOff x="2326769" y="6439440"/>
              <a:chExt cx="457200" cy="457200"/>
            </a:xfrm>
          </p:grpSpPr>
          <p:sp>
            <p:nvSpPr>
              <p:cNvPr id="75" name="Oval 74">
                <a:extLst>
                  <a:ext uri="{FF2B5EF4-FFF2-40B4-BE49-F238E27FC236}">
                    <a16:creationId xmlns:a16="http://schemas.microsoft.com/office/drawing/2014/main" id="{E64DF1B8-2136-4A2D-A59B-09C84290790A}"/>
                  </a:ext>
                </a:extLst>
              </p:cNvPr>
              <p:cNvSpPr/>
              <p:nvPr/>
            </p:nvSpPr>
            <p:spPr>
              <a:xfrm flipH="1">
                <a:off x="2326769" y="6439440"/>
                <a:ext cx="457200" cy="457200"/>
              </a:xfrm>
              <a:prstGeom prst="ellipse">
                <a:avLst/>
              </a:prstGeom>
              <a:solidFill>
                <a:srgbClr val="0A3E6E">
                  <a:alpha val="79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76" name="Group 75">
                <a:extLst>
                  <a:ext uri="{FF2B5EF4-FFF2-40B4-BE49-F238E27FC236}">
                    <a16:creationId xmlns:a16="http://schemas.microsoft.com/office/drawing/2014/main" id="{43413F54-E8C1-43B4-9F41-95AE9234DCE1}"/>
                  </a:ext>
                </a:extLst>
              </p:cNvPr>
              <p:cNvGrpSpPr/>
              <p:nvPr/>
            </p:nvGrpSpPr>
            <p:grpSpPr>
              <a:xfrm flipH="1">
                <a:off x="2493779" y="6564315"/>
                <a:ext cx="108895" cy="207450"/>
                <a:chOff x="5610446" y="4247052"/>
                <a:chExt cx="130969" cy="454390"/>
              </a:xfrm>
              <a:solidFill>
                <a:schemeClr val="bg1">
                  <a:lumMod val="50000"/>
                </a:schemeClr>
              </a:solidFill>
            </p:grpSpPr>
            <p:cxnSp>
              <p:nvCxnSpPr>
                <p:cNvPr id="77" name="Straight Connector 76">
                  <a:extLst>
                    <a:ext uri="{FF2B5EF4-FFF2-40B4-BE49-F238E27FC236}">
                      <a16:creationId xmlns:a16="http://schemas.microsoft.com/office/drawing/2014/main" id="{57687023-A4B0-41E8-B1E2-A0C5DF585C14}"/>
                    </a:ext>
                  </a:extLst>
                </p:cNvPr>
                <p:cNvCxnSpPr>
                  <a:cxnSpLocks/>
                </p:cNvCxnSpPr>
                <p:nvPr/>
              </p:nvCxnSpPr>
              <p:spPr>
                <a:xfrm>
                  <a:off x="5610446" y="4247052"/>
                  <a:ext cx="130969" cy="23531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98D7194-57DA-455E-9F48-6108FAC768DB}"/>
                    </a:ext>
                  </a:extLst>
                </p:cNvPr>
                <p:cNvCxnSpPr/>
                <p:nvPr/>
              </p:nvCxnSpPr>
              <p:spPr>
                <a:xfrm flipH="1">
                  <a:off x="5610446" y="4482367"/>
                  <a:ext cx="130969" cy="21907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sp>
        <p:nvSpPr>
          <p:cNvPr id="10" name="Slide Number Placeholder 9">
            <a:extLst>
              <a:ext uri="{FF2B5EF4-FFF2-40B4-BE49-F238E27FC236}">
                <a16:creationId xmlns:a16="http://schemas.microsoft.com/office/drawing/2014/main" id="{963A7964-6233-44E4-B8B2-B93E41F192C4}"/>
              </a:ext>
            </a:extLst>
          </p:cNvPr>
          <p:cNvSpPr>
            <a:spLocks noGrp="1"/>
          </p:cNvSpPr>
          <p:nvPr>
            <p:ph type="sldNum" sz="quarter" idx="12"/>
          </p:nvPr>
        </p:nvSpPr>
        <p:spPr/>
        <p:txBody>
          <a:bodyPr/>
          <a:lstStyle/>
          <a:p>
            <a:fld id="{71A628A0-E779-4D32-97F1-9C80A60D6EF0}" type="slidenum">
              <a:rPr lang="en-IN" smtClean="0"/>
              <a:pPr/>
              <a:t>24</a:t>
            </a:fld>
            <a:r>
              <a:rPr lang="en-IN"/>
              <a:t> of 116</a:t>
            </a:r>
            <a:endParaRPr lang="en-IN" dirty="0"/>
          </a:p>
        </p:txBody>
      </p:sp>
    </p:spTree>
    <p:extLst>
      <p:ext uri="{BB962C8B-B14F-4D97-AF65-F5344CB8AC3E}">
        <p14:creationId xmlns:p14="http://schemas.microsoft.com/office/powerpoint/2010/main" val="1634672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6BA0111A-E332-4769-9B2F-E776FE6EF890}"/>
              </a:ext>
            </a:extLst>
          </p:cNvPr>
          <p:cNvSpPr/>
          <p:nvPr/>
        </p:nvSpPr>
        <p:spPr>
          <a:xfrm>
            <a:off x="123093" y="2908300"/>
            <a:ext cx="12731262" cy="4515958"/>
          </a:xfrm>
          <a:prstGeom prst="roundRect">
            <a:avLst>
              <a:gd name="adj"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92F0954-D074-4644-A84B-0BB70B628A82}"/>
              </a:ext>
            </a:extLst>
          </p:cNvPr>
          <p:cNvSpPr/>
          <p:nvPr/>
        </p:nvSpPr>
        <p:spPr>
          <a:xfrm>
            <a:off x="2579939" y="6960528"/>
            <a:ext cx="830677" cy="307777"/>
          </a:xfrm>
          <a:prstGeom prst="rect">
            <a:avLst/>
          </a:prstGeom>
        </p:spPr>
        <p:txBody>
          <a:bodyPr wrap="none">
            <a:spAutoFit/>
          </a:bodyPr>
          <a:lstStyle/>
          <a:p>
            <a:pPr algn="ctr"/>
            <a:r>
              <a:rPr lang="en-IN" sz="1400" dirty="0">
                <a:solidFill>
                  <a:schemeClr val="lt1"/>
                </a:solidFill>
                <a:latin typeface="Arial" panose="020B0604020202020204" pitchFamily="34" charset="0"/>
                <a:cs typeface="Arial" panose="020B0604020202020204" pitchFamily="34" charset="0"/>
              </a:rPr>
              <a:t>01 of 04</a:t>
            </a:r>
          </a:p>
        </p:txBody>
      </p:sp>
      <p:sp>
        <p:nvSpPr>
          <p:cNvPr id="3" name="TextBox 2">
            <a:extLst>
              <a:ext uri="{FF2B5EF4-FFF2-40B4-BE49-F238E27FC236}">
                <a16:creationId xmlns:a16="http://schemas.microsoft.com/office/drawing/2014/main" id="{6071977B-2494-42DD-B063-6BCCDAAB3CDB}"/>
              </a:ext>
            </a:extLst>
          </p:cNvPr>
          <p:cNvSpPr txBox="1"/>
          <p:nvPr/>
        </p:nvSpPr>
        <p:spPr>
          <a:xfrm>
            <a:off x="301752" y="2057400"/>
            <a:ext cx="11479909" cy="697820"/>
          </a:xfrm>
          <a:prstGeom prst="rect">
            <a:avLst/>
          </a:prstGeom>
          <a:noFill/>
        </p:spPr>
        <p:txBody>
          <a:bodyPr wrap="square">
            <a:spAutoFit/>
          </a:bodyPr>
          <a:lstStyle/>
          <a:p>
            <a:pPr marL="0" marR="0" indent="0">
              <a:lnSpc>
                <a:spcPct val="107000"/>
              </a:lnSpc>
              <a:spcBef>
                <a:spcPts val="1000"/>
              </a:spcBef>
              <a:buNone/>
            </a:pPr>
            <a:r>
              <a:rPr lang="en-US" sz="1600" b="1" dirty="0">
                <a:effectLst/>
                <a:latin typeface="Arial" panose="020B0604020202020204" pitchFamily="34" charset="0"/>
                <a:ea typeface="Calibri" panose="020F0502020204030204" pitchFamily="34" charset="0"/>
                <a:cs typeface="Times New Roman" panose="02020603050405020304" pitchFamily="18" charset="0"/>
              </a:rPr>
              <a:t>Knowledge, Experience, and Skill</a:t>
            </a:r>
          </a:p>
          <a:p>
            <a:pPr marL="0" marR="0" indent="0">
              <a:lnSpc>
                <a:spcPct val="107000"/>
              </a:lnSpc>
              <a:spcBef>
                <a:spcPts val="1000"/>
              </a:spcBef>
              <a:buNone/>
            </a:pPr>
            <a:r>
              <a:rPr lang="en-US" sz="1400" i="1" dirty="0">
                <a:solidFill>
                  <a:schemeClr val="accent3"/>
                </a:solidFill>
                <a:latin typeface="Arial" panose="020B0604020202020204" pitchFamily="34" charset="0"/>
                <a:cs typeface="Arial" panose="020B0604020202020204" pitchFamily="34" charset="0"/>
              </a:rPr>
              <a:t>Click through the arrows to learn more.</a:t>
            </a:r>
            <a:endParaRPr lang="en-US" sz="1400" b="1" i="1" dirty="0">
              <a:solidFill>
                <a:schemeClr val="accent3"/>
              </a:solidFill>
              <a:latin typeface="Arial" panose="020B0604020202020204" pitchFamily="34" charset="0"/>
              <a:cs typeface="Arial" panose="020B0604020202020204" pitchFamily="34" charset="0"/>
            </a:endParaRPr>
          </a:p>
        </p:txBody>
      </p:sp>
      <p:grpSp>
        <p:nvGrpSpPr>
          <p:cNvPr id="17" name="Group 16">
            <a:extLst>
              <a:ext uri="{FF2B5EF4-FFF2-40B4-BE49-F238E27FC236}">
                <a16:creationId xmlns:a16="http://schemas.microsoft.com/office/drawing/2014/main" id="{9AC3CB66-DC29-4012-88A1-4A494715EE8A}"/>
              </a:ext>
            </a:extLst>
          </p:cNvPr>
          <p:cNvGrpSpPr/>
          <p:nvPr/>
        </p:nvGrpSpPr>
        <p:grpSpPr>
          <a:xfrm>
            <a:off x="5238283" y="4807317"/>
            <a:ext cx="140494" cy="287277"/>
            <a:chOff x="5600921" y="4237098"/>
            <a:chExt cx="140494" cy="464344"/>
          </a:xfrm>
        </p:grpSpPr>
        <p:cxnSp>
          <p:nvCxnSpPr>
            <p:cNvPr id="18" name="Straight Connector 17">
              <a:extLst>
                <a:ext uri="{FF2B5EF4-FFF2-40B4-BE49-F238E27FC236}">
                  <a16:creationId xmlns:a16="http://schemas.microsoft.com/office/drawing/2014/main" id="{A5B880A4-5F60-4AA7-BFE4-F6D9A1BF5813}"/>
                </a:ext>
              </a:extLst>
            </p:cNvPr>
            <p:cNvCxnSpPr>
              <a:cxnSpLocks/>
            </p:cNvCxnSpPr>
            <p:nvPr/>
          </p:nvCxnSpPr>
          <p:spPr>
            <a:xfrm>
              <a:off x="5600921" y="4237098"/>
              <a:ext cx="140494" cy="245269"/>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26B687-0C33-49F3-BDCB-15F6F06394B4}"/>
                </a:ext>
              </a:extLst>
            </p:cNvPr>
            <p:cNvCxnSpPr/>
            <p:nvPr/>
          </p:nvCxnSpPr>
          <p:spPr>
            <a:xfrm flipH="1">
              <a:off x="5610446" y="4482367"/>
              <a:ext cx="130969" cy="21907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5BE8C94B-D6DF-4A46-B34D-12B5170A8AF8}"/>
              </a:ext>
            </a:extLst>
          </p:cNvPr>
          <p:cNvGrpSpPr/>
          <p:nvPr/>
        </p:nvGrpSpPr>
        <p:grpSpPr>
          <a:xfrm flipH="1">
            <a:off x="611777" y="4807317"/>
            <a:ext cx="140494" cy="287277"/>
            <a:chOff x="5600921" y="4237098"/>
            <a:chExt cx="140494" cy="464344"/>
          </a:xfrm>
        </p:grpSpPr>
        <p:cxnSp>
          <p:nvCxnSpPr>
            <p:cNvPr id="21" name="Straight Connector 20">
              <a:extLst>
                <a:ext uri="{FF2B5EF4-FFF2-40B4-BE49-F238E27FC236}">
                  <a16:creationId xmlns:a16="http://schemas.microsoft.com/office/drawing/2014/main" id="{47D6CF24-4D33-4D28-9DC0-D51F77EE5D62}"/>
                </a:ext>
              </a:extLst>
            </p:cNvPr>
            <p:cNvCxnSpPr>
              <a:cxnSpLocks/>
            </p:cNvCxnSpPr>
            <p:nvPr/>
          </p:nvCxnSpPr>
          <p:spPr>
            <a:xfrm>
              <a:off x="5600921" y="4237098"/>
              <a:ext cx="140494" cy="245269"/>
            </a:xfrm>
            <a:prstGeom prst="line">
              <a:avLst/>
            </a:prstGeom>
            <a:ln w="38100" cap="rnd">
              <a:solidFill>
                <a:schemeClr val="bg1">
                  <a:lumMod val="65000"/>
                </a:schemeClr>
              </a:solidFill>
              <a:roun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6B70FE1-4533-46E0-ABAA-E6E3FF6C2DA3}"/>
                </a:ext>
              </a:extLst>
            </p:cNvPr>
            <p:cNvCxnSpPr/>
            <p:nvPr/>
          </p:nvCxnSpPr>
          <p:spPr>
            <a:xfrm flipH="1">
              <a:off x="5610446" y="4482367"/>
              <a:ext cx="130969" cy="219075"/>
            </a:xfrm>
            <a:prstGeom prst="line">
              <a:avLst/>
            </a:prstGeom>
            <a:ln w="38100" cap="rnd">
              <a:solidFill>
                <a:schemeClr val="bg1">
                  <a:lumMod val="65000"/>
                </a:schemeClr>
              </a:solidFill>
              <a:round/>
            </a:ln>
          </p:spPr>
          <p:style>
            <a:lnRef idx="1">
              <a:schemeClr val="accent1"/>
            </a:lnRef>
            <a:fillRef idx="0">
              <a:schemeClr val="accent1"/>
            </a:fillRef>
            <a:effectRef idx="0">
              <a:schemeClr val="accent1"/>
            </a:effectRef>
            <a:fontRef idx="minor">
              <a:schemeClr val="tx1"/>
            </a:fontRef>
          </p:style>
        </p:cxnSp>
      </p:grpSp>
      <p:sp>
        <p:nvSpPr>
          <p:cNvPr id="25" name="Title 1">
            <a:extLst>
              <a:ext uri="{FF2B5EF4-FFF2-40B4-BE49-F238E27FC236}">
                <a16:creationId xmlns:a16="http://schemas.microsoft.com/office/drawing/2014/main" id="{70EFC689-0392-49BC-9334-0547793B66F2}"/>
              </a:ext>
            </a:extLst>
          </p:cNvPr>
          <p:cNvSpPr>
            <a:spLocks noGrp="1"/>
          </p:cNvSpPr>
          <p:nvPr>
            <p:ph type="title"/>
          </p:nvPr>
        </p:nvSpPr>
        <p:spPr>
          <a:xfrm>
            <a:off x="310896" y="1483554"/>
            <a:ext cx="10972800" cy="373757"/>
          </a:xfrm>
        </p:spPr>
        <p:txBody>
          <a:bodyPr/>
          <a:lstStyle/>
          <a:p>
            <a:pPr marL="0" marR="0">
              <a:lnSpc>
                <a:spcPct val="107000"/>
              </a:lnSpc>
              <a:spcBef>
                <a:spcPts val="1000"/>
              </a:spcBef>
              <a:spcAft>
                <a:spcPts val="1000"/>
              </a:spcAft>
            </a:pPr>
            <a:r>
              <a:rPr lang="en-US" sz="1800" b="1" dirty="0">
                <a:effectLst/>
                <a:latin typeface="Arial" panose="020B0604020202020204" pitchFamily="34" charset="0"/>
                <a:ea typeface="Times New Roman" panose="02020603050405020304" pitchFamily="18" charset="0"/>
                <a:cs typeface="Times New Roman" panose="02020603050405020304" pitchFamily="18" charset="0"/>
              </a:rPr>
              <a:t>The Management Team Appraisal</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72913190-2053-4BD2-AB9F-D8E8F59E07DE}"/>
              </a:ext>
            </a:extLst>
          </p:cNvPr>
          <p:cNvSpPr txBox="1"/>
          <p:nvPr/>
        </p:nvSpPr>
        <p:spPr>
          <a:xfrm flipH="1">
            <a:off x="5961489" y="4148052"/>
            <a:ext cx="5620561" cy="2036455"/>
          </a:xfrm>
          <a:prstGeom prst="rect">
            <a:avLst/>
          </a:prstGeom>
          <a:noFill/>
        </p:spPr>
        <p:txBody>
          <a:bodyPr wrap="square">
            <a:spAutoFit/>
          </a:bodyPr>
          <a:lstStyle/>
          <a:p>
            <a:pPr>
              <a:spcBef>
                <a:spcPts val="600"/>
              </a:spcBef>
              <a:spcAft>
                <a:spcPts val="600"/>
              </a:spcAft>
            </a:pPr>
            <a:r>
              <a:rPr lang="en-US" b="1" dirty="0">
                <a:solidFill>
                  <a:schemeClr val="bg1"/>
                </a:solidFill>
                <a:latin typeface="Arial" panose="020B0604020202020204" pitchFamily="34" charset="0"/>
                <a:cs typeface="Times New Roman" panose="02020603050405020304" pitchFamily="18" charset="0"/>
              </a:rPr>
              <a:t>How does a manager gain expertise?</a:t>
            </a:r>
          </a:p>
          <a:p>
            <a:pPr>
              <a:spcBef>
                <a:spcPts val="400"/>
              </a:spcBef>
              <a:spcAft>
                <a:spcPts val="400"/>
              </a:spcAft>
            </a:pPr>
            <a:r>
              <a:rPr lang="en-US" sz="1600" dirty="0">
                <a:solidFill>
                  <a:schemeClr val="bg1"/>
                </a:solidFill>
                <a:latin typeface="Arial" panose="020B0604020202020204" pitchFamily="34" charset="0"/>
                <a:cs typeface="Times New Roman" panose="02020603050405020304" pitchFamily="18" charset="0"/>
              </a:rPr>
              <a:t>Managers gain experience from:</a:t>
            </a:r>
          </a:p>
          <a:p>
            <a:pPr marL="285750" indent="-285750">
              <a:spcBef>
                <a:spcPts val="400"/>
              </a:spcBef>
              <a:spcAft>
                <a:spcPts val="400"/>
              </a:spcAft>
              <a:buFont typeface="Wingdings" panose="05000000000000000000" pitchFamily="2" charset="2"/>
              <a:buChar char="§"/>
            </a:pPr>
            <a:r>
              <a:rPr lang="en-US" sz="1600" dirty="0">
                <a:solidFill>
                  <a:schemeClr val="bg1"/>
                </a:solidFill>
                <a:latin typeface="Arial" panose="020B0604020202020204" pitchFamily="34" charset="0"/>
                <a:cs typeface="Times New Roman" panose="02020603050405020304" pitchFamily="18" charset="0"/>
              </a:rPr>
              <a:t>Formal education</a:t>
            </a:r>
          </a:p>
          <a:p>
            <a:pPr marL="285750" indent="-285750">
              <a:spcBef>
                <a:spcPts val="400"/>
              </a:spcBef>
              <a:spcAft>
                <a:spcPts val="400"/>
              </a:spcAft>
              <a:buFont typeface="Wingdings" panose="05000000000000000000" pitchFamily="2" charset="2"/>
              <a:buChar char="§"/>
            </a:pPr>
            <a:r>
              <a:rPr lang="en-US" sz="1600" dirty="0">
                <a:solidFill>
                  <a:schemeClr val="bg1"/>
                </a:solidFill>
                <a:latin typeface="Arial" panose="020B0604020202020204" pitchFamily="34" charset="0"/>
                <a:cs typeface="Times New Roman" panose="02020603050405020304" pitchFamily="18" charset="0"/>
              </a:rPr>
              <a:t>Working as a manager</a:t>
            </a:r>
          </a:p>
          <a:p>
            <a:pPr>
              <a:spcBef>
                <a:spcPts val="400"/>
              </a:spcBef>
              <a:spcAft>
                <a:spcPts val="400"/>
              </a:spcAft>
            </a:pPr>
            <a:r>
              <a:rPr lang="en-US" sz="1600" dirty="0">
                <a:solidFill>
                  <a:schemeClr val="bg1"/>
                </a:solidFill>
                <a:latin typeface="Arial" panose="020B0604020202020204" pitchFamily="34" charset="0"/>
                <a:cs typeface="Times New Roman" panose="02020603050405020304" pitchFamily="18" charset="0"/>
              </a:rPr>
              <a:t>Review educational credentials and current and prior management roles.</a:t>
            </a:r>
          </a:p>
        </p:txBody>
      </p:sp>
      <p:grpSp>
        <p:nvGrpSpPr>
          <p:cNvPr id="12" name="Group 11">
            <a:extLst>
              <a:ext uri="{FF2B5EF4-FFF2-40B4-BE49-F238E27FC236}">
                <a16:creationId xmlns:a16="http://schemas.microsoft.com/office/drawing/2014/main" id="{FC9673BA-33EA-4278-9BAB-9D0982901DE2}"/>
              </a:ext>
            </a:extLst>
          </p:cNvPr>
          <p:cNvGrpSpPr/>
          <p:nvPr/>
        </p:nvGrpSpPr>
        <p:grpSpPr>
          <a:xfrm>
            <a:off x="1235057" y="3139180"/>
            <a:ext cx="3520440" cy="3623551"/>
            <a:chOff x="1144656" y="3228080"/>
            <a:chExt cx="3520440" cy="3623551"/>
          </a:xfrm>
        </p:grpSpPr>
        <p:sp>
          <p:nvSpPr>
            <p:cNvPr id="10" name="Oval 9">
              <a:extLst>
                <a:ext uri="{FF2B5EF4-FFF2-40B4-BE49-F238E27FC236}">
                  <a16:creationId xmlns:a16="http://schemas.microsoft.com/office/drawing/2014/main" id="{25E50970-DFD4-4FC2-99E6-922E6FCEE6AE}"/>
                </a:ext>
              </a:extLst>
            </p:cNvPr>
            <p:cNvSpPr/>
            <p:nvPr/>
          </p:nvSpPr>
          <p:spPr>
            <a:xfrm>
              <a:off x="1144656" y="3331191"/>
              <a:ext cx="3520440" cy="3520440"/>
            </a:xfrm>
            <a:prstGeom prst="ellipse">
              <a:avLst/>
            </a:prstGeom>
            <a:solidFill>
              <a:schemeClr val="bg1">
                <a:lumMod val="85000"/>
              </a:schemeClr>
            </a:solidFill>
            <a:ln w="1143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icon&#10;&#10;Description automatically generated">
              <a:extLst>
                <a:ext uri="{FF2B5EF4-FFF2-40B4-BE49-F238E27FC236}">
                  <a16:creationId xmlns:a16="http://schemas.microsoft.com/office/drawing/2014/main" id="{61817574-708C-4AE1-BB65-2AE2BD2ACB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208" y="3228080"/>
              <a:ext cx="3311993" cy="3311993"/>
            </a:xfrm>
            <a:prstGeom prst="rect">
              <a:avLst/>
            </a:prstGeom>
          </p:spPr>
        </p:pic>
      </p:grpSp>
      <p:sp>
        <p:nvSpPr>
          <p:cNvPr id="2" name="Slide Number Placeholder 1">
            <a:extLst>
              <a:ext uri="{FF2B5EF4-FFF2-40B4-BE49-F238E27FC236}">
                <a16:creationId xmlns:a16="http://schemas.microsoft.com/office/drawing/2014/main" id="{FD948AC1-552B-4F3D-B229-E5B96209B9A6}"/>
              </a:ext>
            </a:extLst>
          </p:cNvPr>
          <p:cNvSpPr>
            <a:spLocks noGrp="1"/>
          </p:cNvSpPr>
          <p:nvPr>
            <p:ph type="sldNum" sz="quarter" idx="12"/>
          </p:nvPr>
        </p:nvSpPr>
        <p:spPr/>
        <p:txBody>
          <a:bodyPr/>
          <a:lstStyle/>
          <a:p>
            <a:fld id="{71A628A0-E779-4D32-97F1-9C80A60D6EF0}" type="slidenum">
              <a:rPr lang="en-IN" smtClean="0"/>
              <a:pPr/>
              <a:t>25</a:t>
            </a:fld>
            <a:r>
              <a:rPr lang="en-IN"/>
              <a:t> of 116</a:t>
            </a:r>
            <a:endParaRPr lang="en-IN" dirty="0"/>
          </a:p>
        </p:txBody>
      </p:sp>
    </p:spTree>
    <p:extLst>
      <p:ext uri="{BB962C8B-B14F-4D97-AF65-F5344CB8AC3E}">
        <p14:creationId xmlns:p14="http://schemas.microsoft.com/office/powerpoint/2010/main" val="13860669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33C12-1701-4FBC-9C02-82ADA6521174}"/>
              </a:ext>
            </a:extLst>
          </p:cNvPr>
          <p:cNvSpPr>
            <a:spLocks noGrp="1"/>
          </p:cNvSpPr>
          <p:nvPr>
            <p:ph type="title"/>
          </p:nvPr>
        </p:nvSpPr>
        <p:spPr/>
        <p:txBody>
          <a:bodyPr/>
          <a:lstStyle/>
          <a:p>
            <a:r>
              <a:rPr lang="en-US" dirty="0"/>
              <a:t>Knowledge Check</a:t>
            </a:r>
            <a:endParaRPr lang="en-IN" dirty="0"/>
          </a:p>
        </p:txBody>
      </p:sp>
      <p:sp>
        <p:nvSpPr>
          <p:cNvPr id="25" name="Rectangle 24">
            <a:extLst>
              <a:ext uri="{FF2B5EF4-FFF2-40B4-BE49-F238E27FC236}">
                <a16:creationId xmlns:a16="http://schemas.microsoft.com/office/drawing/2014/main" id="{AAAC19A6-E326-4FA2-AA2B-505AFC473A03}"/>
              </a:ext>
            </a:extLst>
          </p:cNvPr>
          <p:cNvSpPr/>
          <p:nvPr/>
        </p:nvSpPr>
        <p:spPr>
          <a:xfrm>
            <a:off x="230148" y="3185461"/>
            <a:ext cx="12522755" cy="4536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FD7CB361-87CB-4FA4-B7E6-3C861A812BE5}"/>
              </a:ext>
            </a:extLst>
          </p:cNvPr>
          <p:cNvSpPr/>
          <p:nvPr/>
        </p:nvSpPr>
        <p:spPr>
          <a:xfrm>
            <a:off x="230148" y="2046515"/>
            <a:ext cx="12522755" cy="1085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1FCDEC4-BF72-4238-BD24-532D85F61426}"/>
              </a:ext>
            </a:extLst>
          </p:cNvPr>
          <p:cNvSpPr txBox="1"/>
          <p:nvPr/>
        </p:nvSpPr>
        <p:spPr>
          <a:xfrm>
            <a:off x="390905" y="2121639"/>
            <a:ext cx="12264407" cy="935577"/>
          </a:xfrm>
          <a:prstGeom prst="rect">
            <a:avLst/>
          </a:prstGeom>
          <a:noFill/>
        </p:spPr>
        <p:txBody>
          <a:bodyPr wrap="square">
            <a:spAutoFit/>
          </a:bodyPr>
          <a:lstStyle/>
          <a:p>
            <a:pPr marL="0" marR="0" indent="0">
              <a:lnSpc>
                <a:spcPct val="107000"/>
              </a:lnSpc>
              <a:spcBef>
                <a:spcPts val="400"/>
              </a:spcBef>
              <a:spcAft>
                <a:spcPts val="400"/>
              </a:spcAft>
              <a:buNone/>
            </a:pP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Appraise Edge's management team based on the components you’ve learned about.</a:t>
            </a:r>
          </a:p>
          <a:p>
            <a:pPr marL="0" marR="0" indent="0">
              <a:lnSpc>
                <a:spcPct val="107000"/>
              </a:lnSpc>
              <a:spcBef>
                <a:spcPts val="400"/>
              </a:spcBef>
              <a:spcAft>
                <a:spcPts val="400"/>
              </a:spcAft>
              <a:buNone/>
            </a:pPr>
            <a:r>
              <a:rPr lang="en-US" sz="1400" i="1" dirty="0">
                <a:solidFill>
                  <a:schemeClr val="bg1"/>
                </a:solidFill>
                <a:latin typeface="Arial" panose="020B0604020202020204" pitchFamily="34" charset="0"/>
                <a:cs typeface="Arial" panose="020B0604020202020204" pitchFamily="34" charset="0"/>
              </a:rPr>
              <a:t>Click each tab to assess the management team by drawing conclusions about each of the components. Refer to </a:t>
            </a:r>
            <a:r>
              <a:rPr lang="en-US" sz="1400" b="1" i="1" dirty="0">
                <a:solidFill>
                  <a:schemeClr val="bg1"/>
                </a:solidFill>
                <a:latin typeface="Arial" panose="020B0604020202020204" pitchFamily="34" charset="0"/>
                <a:cs typeface="Arial" panose="020B0604020202020204" pitchFamily="34" charset="0"/>
              </a:rPr>
              <a:t>Resources</a:t>
            </a:r>
            <a:r>
              <a:rPr lang="en-US" sz="1400" i="1" dirty="0">
                <a:solidFill>
                  <a:schemeClr val="bg1"/>
                </a:solidFill>
                <a:latin typeface="Arial" panose="020B0604020202020204" pitchFamily="34" charset="0"/>
                <a:cs typeface="Arial" panose="020B0604020202020204" pitchFamily="34" charset="0"/>
              </a:rPr>
              <a:t> to review the </a:t>
            </a:r>
            <a:r>
              <a:rPr lang="en-US" sz="1400" b="1" i="1" dirty="0">
                <a:solidFill>
                  <a:schemeClr val="bg1"/>
                </a:solidFill>
                <a:latin typeface="Arial" panose="020B0604020202020204" pitchFamily="34" charset="0"/>
                <a:cs typeface="Arial" panose="020B0604020202020204" pitchFamily="34" charset="0"/>
              </a:rPr>
              <a:t>Edge Management Interview</a:t>
            </a:r>
            <a:r>
              <a:rPr lang="en-US" sz="1400" i="1" dirty="0">
                <a:solidFill>
                  <a:schemeClr val="bg1"/>
                </a:solidFill>
                <a:latin typeface="Arial" panose="020B0604020202020204" pitchFamily="34" charset="0"/>
                <a:cs typeface="Arial" panose="020B0604020202020204" pitchFamily="34" charset="0"/>
              </a:rPr>
              <a:t> and the </a:t>
            </a:r>
            <a:r>
              <a:rPr lang="en-US" sz="1400" b="1" i="1" dirty="0">
                <a:solidFill>
                  <a:schemeClr val="bg1"/>
                </a:solidFill>
                <a:latin typeface="Arial" panose="020B0604020202020204" pitchFamily="34" charset="0"/>
                <a:cs typeface="Arial" panose="020B0604020202020204" pitchFamily="34" charset="0"/>
              </a:rPr>
              <a:t>Company Overview.</a:t>
            </a:r>
          </a:p>
        </p:txBody>
      </p:sp>
      <p:pic>
        <p:nvPicPr>
          <p:cNvPr id="5" name="Picture 4">
            <a:extLst>
              <a:ext uri="{FF2B5EF4-FFF2-40B4-BE49-F238E27FC236}">
                <a16:creationId xmlns:a16="http://schemas.microsoft.com/office/drawing/2014/main" id="{07A18968-E7E9-48E9-885F-2D333EFBFBB7}"/>
              </a:ext>
            </a:extLst>
          </p:cNvPr>
          <p:cNvPicPr>
            <a:picLocks noChangeAspect="1"/>
          </p:cNvPicPr>
          <p:nvPr/>
        </p:nvPicPr>
        <p:blipFill rotWithShape="1">
          <a:blip r:embed="rId4"/>
          <a:srcRect b="12123"/>
          <a:stretch/>
        </p:blipFill>
        <p:spPr>
          <a:xfrm>
            <a:off x="1152018" y="3326121"/>
            <a:ext cx="10688058" cy="4254681"/>
          </a:xfrm>
          <a:prstGeom prst="rect">
            <a:avLst/>
          </a:prstGeom>
        </p:spPr>
      </p:pic>
      <p:grpSp>
        <p:nvGrpSpPr>
          <p:cNvPr id="48" name="Group 47">
            <a:extLst>
              <a:ext uri="{FF2B5EF4-FFF2-40B4-BE49-F238E27FC236}">
                <a16:creationId xmlns:a16="http://schemas.microsoft.com/office/drawing/2014/main" id="{102D662D-FCAF-42C8-8F9E-7D29F9A623B9}"/>
              </a:ext>
            </a:extLst>
          </p:cNvPr>
          <p:cNvGrpSpPr/>
          <p:nvPr/>
        </p:nvGrpSpPr>
        <p:grpSpPr>
          <a:xfrm>
            <a:off x="457961" y="5224861"/>
            <a:ext cx="457200" cy="457200"/>
            <a:chOff x="2326769" y="6439440"/>
            <a:chExt cx="457200" cy="457200"/>
          </a:xfrm>
        </p:grpSpPr>
        <p:sp>
          <p:nvSpPr>
            <p:cNvPr id="55" name="Oval 54">
              <a:extLst>
                <a:ext uri="{FF2B5EF4-FFF2-40B4-BE49-F238E27FC236}">
                  <a16:creationId xmlns:a16="http://schemas.microsoft.com/office/drawing/2014/main" id="{6CAFE25A-EC52-4D95-B000-B33EFDC4A928}"/>
                </a:ext>
              </a:extLst>
            </p:cNvPr>
            <p:cNvSpPr/>
            <p:nvPr/>
          </p:nvSpPr>
          <p:spPr>
            <a:xfrm flipH="1">
              <a:off x="2326769" y="6439440"/>
              <a:ext cx="457200" cy="457200"/>
            </a:xfrm>
            <a:prstGeom prst="ellipse">
              <a:avLst/>
            </a:prstGeom>
            <a:solidFill>
              <a:schemeClr val="bg2">
                <a:alpha val="79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56" name="Group 55">
              <a:extLst>
                <a:ext uri="{FF2B5EF4-FFF2-40B4-BE49-F238E27FC236}">
                  <a16:creationId xmlns:a16="http://schemas.microsoft.com/office/drawing/2014/main" id="{7CBD88A5-F03C-4814-96F0-D50E3D793BEE}"/>
                </a:ext>
              </a:extLst>
            </p:cNvPr>
            <p:cNvGrpSpPr/>
            <p:nvPr/>
          </p:nvGrpSpPr>
          <p:grpSpPr>
            <a:xfrm flipH="1">
              <a:off x="2493779" y="6564315"/>
              <a:ext cx="108895" cy="207450"/>
              <a:chOff x="5610446" y="4247052"/>
              <a:chExt cx="130969" cy="454390"/>
            </a:xfrm>
            <a:solidFill>
              <a:schemeClr val="bg1">
                <a:lumMod val="50000"/>
              </a:schemeClr>
            </a:solidFill>
          </p:grpSpPr>
          <p:cxnSp>
            <p:nvCxnSpPr>
              <p:cNvPr id="57" name="Straight Connector 56">
                <a:extLst>
                  <a:ext uri="{FF2B5EF4-FFF2-40B4-BE49-F238E27FC236}">
                    <a16:creationId xmlns:a16="http://schemas.microsoft.com/office/drawing/2014/main" id="{B6D1A889-E959-46A9-BF22-5CF509EC1CEA}"/>
                  </a:ext>
                </a:extLst>
              </p:cNvPr>
              <p:cNvCxnSpPr>
                <a:cxnSpLocks/>
              </p:cNvCxnSpPr>
              <p:nvPr/>
            </p:nvCxnSpPr>
            <p:spPr>
              <a:xfrm>
                <a:off x="5610446" y="4247052"/>
                <a:ext cx="130969" cy="23531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9A63FC-ADC0-4519-AC8B-08520A45BB14}"/>
                  </a:ext>
                </a:extLst>
              </p:cNvPr>
              <p:cNvCxnSpPr/>
              <p:nvPr/>
            </p:nvCxnSpPr>
            <p:spPr>
              <a:xfrm flipH="1">
                <a:off x="5610446" y="4482367"/>
                <a:ext cx="130969" cy="21907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50" name="Group 49">
            <a:extLst>
              <a:ext uri="{FF2B5EF4-FFF2-40B4-BE49-F238E27FC236}">
                <a16:creationId xmlns:a16="http://schemas.microsoft.com/office/drawing/2014/main" id="{1EAD00F1-A372-4966-9C3E-EE7BB9464978}"/>
              </a:ext>
            </a:extLst>
          </p:cNvPr>
          <p:cNvGrpSpPr/>
          <p:nvPr/>
        </p:nvGrpSpPr>
        <p:grpSpPr>
          <a:xfrm flipH="1">
            <a:off x="12067889" y="5224861"/>
            <a:ext cx="457200" cy="457200"/>
            <a:chOff x="2326769" y="6439440"/>
            <a:chExt cx="457200" cy="457200"/>
          </a:xfrm>
        </p:grpSpPr>
        <p:sp>
          <p:nvSpPr>
            <p:cNvPr id="51" name="Oval 50">
              <a:extLst>
                <a:ext uri="{FF2B5EF4-FFF2-40B4-BE49-F238E27FC236}">
                  <a16:creationId xmlns:a16="http://schemas.microsoft.com/office/drawing/2014/main" id="{54C4831B-2ECC-46CC-B9F3-E32B87C50109}"/>
                </a:ext>
              </a:extLst>
            </p:cNvPr>
            <p:cNvSpPr/>
            <p:nvPr/>
          </p:nvSpPr>
          <p:spPr>
            <a:xfrm flipH="1">
              <a:off x="2326769" y="6439440"/>
              <a:ext cx="457200" cy="457200"/>
            </a:xfrm>
            <a:prstGeom prst="ellipse">
              <a:avLst/>
            </a:prstGeom>
            <a:solidFill>
              <a:schemeClr val="tx2">
                <a:alpha val="79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52" name="Group 51">
              <a:extLst>
                <a:ext uri="{FF2B5EF4-FFF2-40B4-BE49-F238E27FC236}">
                  <a16:creationId xmlns:a16="http://schemas.microsoft.com/office/drawing/2014/main" id="{7345D57D-9045-4DF2-A0E4-D3903C845A77}"/>
                </a:ext>
              </a:extLst>
            </p:cNvPr>
            <p:cNvGrpSpPr/>
            <p:nvPr/>
          </p:nvGrpSpPr>
          <p:grpSpPr>
            <a:xfrm flipH="1">
              <a:off x="2493779" y="6564315"/>
              <a:ext cx="108895" cy="207450"/>
              <a:chOff x="5610446" y="4247052"/>
              <a:chExt cx="130969" cy="454390"/>
            </a:xfrm>
            <a:solidFill>
              <a:schemeClr val="bg1">
                <a:lumMod val="50000"/>
              </a:schemeClr>
            </a:solidFill>
          </p:grpSpPr>
          <p:cxnSp>
            <p:nvCxnSpPr>
              <p:cNvPr id="53" name="Straight Connector 52">
                <a:extLst>
                  <a:ext uri="{FF2B5EF4-FFF2-40B4-BE49-F238E27FC236}">
                    <a16:creationId xmlns:a16="http://schemas.microsoft.com/office/drawing/2014/main" id="{CA031580-0D13-440C-91B9-A6E564AB0A2B}"/>
                  </a:ext>
                </a:extLst>
              </p:cNvPr>
              <p:cNvCxnSpPr>
                <a:cxnSpLocks/>
              </p:cNvCxnSpPr>
              <p:nvPr/>
            </p:nvCxnSpPr>
            <p:spPr>
              <a:xfrm>
                <a:off x="5610446" y="4247052"/>
                <a:ext cx="130969" cy="23531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0D6E68C-B852-4C4D-80E5-0BB6CCC78D86}"/>
                  </a:ext>
                </a:extLst>
              </p:cNvPr>
              <p:cNvCxnSpPr/>
              <p:nvPr/>
            </p:nvCxnSpPr>
            <p:spPr>
              <a:xfrm flipH="1">
                <a:off x="5610446" y="4482367"/>
                <a:ext cx="130969" cy="21907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6" name="Slide Number Placeholder 5">
            <a:extLst>
              <a:ext uri="{FF2B5EF4-FFF2-40B4-BE49-F238E27FC236}">
                <a16:creationId xmlns:a16="http://schemas.microsoft.com/office/drawing/2014/main" id="{9583EFA2-5A43-47DF-A6C3-313C182B17CE}"/>
              </a:ext>
            </a:extLst>
          </p:cNvPr>
          <p:cNvSpPr>
            <a:spLocks noGrp="1"/>
          </p:cNvSpPr>
          <p:nvPr>
            <p:ph type="sldNum" sz="quarter" idx="12"/>
          </p:nvPr>
        </p:nvSpPr>
        <p:spPr/>
        <p:txBody>
          <a:bodyPr/>
          <a:lstStyle/>
          <a:p>
            <a:fld id="{71A628A0-E779-4D32-97F1-9C80A60D6EF0}" type="slidenum">
              <a:rPr lang="en-IN" smtClean="0"/>
              <a:pPr/>
              <a:t>26</a:t>
            </a:fld>
            <a:r>
              <a:rPr lang="en-IN"/>
              <a:t> of 116</a:t>
            </a:r>
            <a:endParaRPr lang="en-IN" dirty="0"/>
          </a:p>
        </p:txBody>
      </p:sp>
    </p:spTree>
    <p:custDataLst>
      <p:tags r:id="rId1"/>
    </p:custDataLst>
    <p:extLst>
      <p:ext uri="{BB962C8B-B14F-4D97-AF65-F5344CB8AC3E}">
        <p14:creationId xmlns:p14="http://schemas.microsoft.com/office/powerpoint/2010/main" val="2155655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33C12-1701-4FBC-9C02-82ADA6521174}"/>
              </a:ext>
            </a:extLst>
          </p:cNvPr>
          <p:cNvSpPr>
            <a:spLocks noGrp="1"/>
          </p:cNvSpPr>
          <p:nvPr>
            <p:ph type="title"/>
          </p:nvPr>
        </p:nvSpPr>
        <p:spPr/>
        <p:txBody>
          <a:bodyPr/>
          <a:lstStyle/>
          <a:p>
            <a:r>
              <a:rPr lang="en-US" dirty="0"/>
              <a:t>Knowledge Check</a:t>
            </a:r>
            <a:endParaRPr lang="en-IN" dirty="0"/>
          </a:p>
        </p:txBody>
      </p:sp>
      <p:sp>
        <p:nvSpPr>
          <p:cNvPr id="25" name="Rectangle 24">
            <a:extLst>
              <a:ext uri="{FF2B5EF4-FFF2-40B4-BE49-F238E27FC236}">
                <a16:creationId xmlns:a16="http://schemas.microsoft.com/office/drawing/2014/main" id="{AAAC19A6-E326-4FA2-AA2B-505AFC473A03}"/>
              </a:ext>
            </a:extLst>
          </p:cNvPr>
          <p:cNvSpPr/>
          <p:nvPr/>
        </p:nvSpPr>
        <p:spPr>
          <a:xfrm>
            <a:off x="230148" y="3185461"/>
            <a:ext cx="12522755" cy="4536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FD7CB361-87CB-4FA4-B7E6-3C861A812BE5}"/>
              </a:ext>
            </a:extLst>
          </p:cNvPr>
          <p:cNvSpPr/>
          <p:nvPr/>
        </p:nvSpPr>
        <p:spPr>
          <a:xfrm>
            <a:off x="230148" y="2046515"/>
            <a:ext cx="12522755" cy="1085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1FCDEC4-BF72-4238-BD24-532D85F61426}"/>
              </a:ext>
            </a:extLst>
          </p:cNvPr>
          <p:cNvSpPr txBox="1"/>
          <p:nvPr/>
        </p:nvSpPr>
        <p:spPr>
          <a:xfrm>
            <a:off x="390905" y="2121639"/>
            <a:ext cx="12264407" cy="935577"/>
          </a:xfrm>
          <a:prstGeom prst="rect">
            <a:avLst/>
          </a:prstGeom>
          <a:noFill/>
        </p:spPr>
        <p:txBody>
          <a:bodyPr wrap="square">
            <a:spAutoFit/>
          </a:bodyPr>
          <a:lstStyle/>
          <a:p>
            <a:pPr marL="0" marR="0" indent="0">
              <a:lnSpc>
                <a:spcPct val="107000"/>
              </a:lnSpc>
              <a:spcBef>
                <a:spcPts val="400"/>
              </a:spcBef>
              <a:spcAft>
                <a:spcPts val="400"/>
              </a:spcAft>
              <a:buNone/>
            </a:pP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Appraise Edge's management team based on the components you’ve learned about.</a:t>
            </a:r>
          </a:p>
          <a:p>
            <a:pPr marL="0" marR="0" indent="0">
              <a:lnSpc>
                <a:spcPct val="107000"/>
              </a:lnSpc>
              <a:spcBef>
                <a:spcPts val="400"/>
              </a:spcBef>
              <a:spcAft>
                <a:spcPts val="400"/>
              </a:spcAft>
              <a:buNone/>
            </a:pPr>
            <a:r>
              <a:rPr lang="en-US" sz="1400" i="1" dirty="0">
                <a:solidFill>
                  <a:schemeClr val="bg1"/>
                </a:solidFill>
                <a:latin typeface="Arial" panose="020B0604020202020204" pitchFamily="34" charset="0"/>
                <a:cs typeface="Arial" panose="020B0604020202020204" pitchFamily="34" charset="0"/>
              </a:rPr>
              <a:t>Click each tab to assess the management team by drawing conclusions about each of the components. Refer to </a:t>
            </a:r>
            <a:r>
              <a:rPr lang="en-US" sz="1400" b="1" i="1" dirty="0">
                <a:solidFill>
                  <a:schemeClr val="bg1"/>
                </a:solidFill>
                <a:latin typeface="Arial" panose="020B0604020202020204" pitchFamily="34" charset="0"/>
                <a:cs typeface="Arial" panose="020B0604020202020204" pitchFamily="34" charset="0"/>
              </a:rPr>
              <a:t>Resources</a:t>
            </a:r>
            <a:r>
              <a:rPr lang="en-US" sz="1400" i="1" dirty="0">
                <a:solidFill>
                  <a:schemeClr val="bg1"/>
                </a:solidFill>
                <a:latin typeface="Arial" panose="020B0604020202020204" pitchFamily="34" charset="0"/>
                <a:cs typeface="Arial" panose="020B0604020202020204" pitchFamily="34" charset="0"/>
              </a:rPr>
              <a:t> to review the </a:t>
            </a:r>
            <a:r>
              <a:rPr lang="en-US" sz="1400" b="1" i="1" dirty="0">
                <a:solidFill>
                  <a:schemeClr val="bg1"/>
                </a:solidFill>
                <a:latin typeface="Arial" panose="020B0604020202020204" pitchFamily="34" charset="0"/>
                <a:cs typeface="Arial" panose="020B0604020202020204" pitchFamily="34" charset="0"/>
              </a:rPr>
              <a:t>Edge Management Interview</a:t>
            </a:r>
            <a:r>
              <a:rPr lang="en-US" sz="1400" i="1" dirty="0">
                <a:solidFill>
                  <a:schemeClr val="bg1"/>
                </a:solidFill>
                <a:latin typeface="Arial" panose="020B0604020202020204" pitchFamily="34" charset="0"/>
                <a:cs typeface="Arial" panose="020B0604020202020204" pitchFamily="34" charset="0"/>
              </a:rPr>
              <a:t> and the </a:t>
            </a:r>
            <a:r>
              <a:rPr lang="en-US" sz="1400" b="1" i="1" dirty="0">
                <a:solidFill>
                  <a:schemeClr val="bg1"/>
                </a:solidFill>
                <a:latin typeface="Arial" panose="020B0604020202020204" pitchFamily="34" charset="0"/>
                <a:cs typeface="Arial" panose="020B0604020202020204" pitchFamily="34" charset="0"/>
              </a:rPr>
              <a:t>Company Overview.</a:t>
            </a:r>
          </a:p>
        </p:txBody>
      </p:sp>
      <p:sp>
        <p:nvSpPr>
          <p:cNvPr id="16" name="Rectangle 15">
            <a:extLst>
              <a:ext uri="{FF2B5EF4-FFF2-40B4-BE49-F238E27FC236}">
                <a16:creationId xmlns:a16="http://schemas.microsoft.com/office/drawing/2014/main" id="{ECFC7A5A-C14D-43BD-B55A-C070D9965E70}"/>
              </a:ext>
            </a:extLst>
          </p:cNvPr>
          <p:cNvSpPr/>
          <p:nvPr/>
        </p:nvSpPr>
        <p:spPr>
          <a:xfrm>
            <a:off x="1142973" y="3326123"/>
            <a:ext cx="10688057" cy="283337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8" name="Group 47">
            <a:extLst>
              <a:ext uri="{FF2B5EF4-FFF2-40B4-BE49-F238E27FC236}">
                <a16:creationId xmlns:a16="http://schemas.microsoft.com/office/drawing/2014/main" id="{102D662D-FCAF-42C8-8F9E-7D29F9A623B9}"/>
              </a:ext>
            </a:extLst>
          </p:cNvPr>
          <p:cNvGrpSpPr/>
          <p:nvPr/>
        </p:nvGrpSpPr>
        <p:grpSpPr>
          <a:xfrm>
            <a:off x="457961" y="5224861"/>
            <a:ext cx="457200" cy="457200"/>
            <a:chOff x="2326769" y="6439440"/>
            <a:chExt cx="457200" cy="457200"/>
          </a:xfrm>
        </p:grpSpPr>
        <p:sp>
          <p:nvSpPr>
            <p:cNvPr id="55" name="Oval 54">
              <a:extLst>
                <a:ext uri="{FF2B5EF4-FFF2-40B4-BE49-F238E27FC236}">
                  <a16:creationId xmlns:a16="http://schemas.microsoft.com/office/drawing/2014/main" id="{6CAFE25A-EC52-4D95-B000-B33EFDC4A928}"/>
                </a:ext>
              </a:extLst>
            </p:cNvPr>
            <p:cNvSpPr/>
            <p:nvPr/>
          </p:nvSpPr>
          <p:spPr>
            <a:xfrm flipH="1">
              <a:off x="2326769" y="6439440"/>
              <a:ext cx="457200" cy="457200"/>
            </a:xfrm>
            <a:prstGeom prst="ellipse">
              <a:avLst/>
            </a:prstGeom>
            <a:solidFill>
              <a:schemeClr val="bg2">
                <a:alpha val="79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56" name="Group 55">
              <a:extLst>
                <a:ext uri="{FF2B5EF4-FFF2-40B4-BE49-F238E27FC236}">
                  <a16:creationId xmlns:a16="http://schemas.microsoft.com/office/drawing/2014/main" id="{7CBD88A5-F03C-4814-96F0-D50E3D793BEE}"/>
                </a:ext>
              </a:extLst>
            </p:cNvPr>
            <p:cNvGrpSpPr/>
            <p:nvPr/>
          </p:nvGrpSpPr>
          <p:grpSpPr>
            <a:xfrm flipH="1">
              <a:off x="2493779" y="6564315"/>
              <a:ext cx="108895" cy="207450"/>
              <a:chOff x="5610446" y="4247052"/>
              <a:chExt cx="130969" cy="454390"/>
            </a:xfrm>
            <a:solidFill>
              <a:schemeClr val="bg1">
                <a:lumMod val="50000"/>
              </a:schemeClr>
            </a:solidFill>
          </p:grpSpPr>
          <p:cxnSp>
            <p:nvCxnSpPr>
              <p:cNvPr id="57" name="Straight Connector 56">
                <a:extLst>
                  <a:ext uri="{FF2B5EF4-FFF2-40B4-BE49-F238E27FC236}">
                    <a16:creationId xmlns:a16="http://schemas.microsoft.com/office/drawing/2014/main" id="{B6D1A889-E959-46A9-BF22-5CF509EC1CEA}"/>
                  </a:ext>
                </a:extLst>
              </p:cNvPr>
              <p:cNvCxnSpPr>
                <a:cxnSpLocks/>
              </p:cNvCxnSpPr>
              <p:nvPr/>
            </p:nvCxnSpPr>
            <p:spPr>
              <a:xfrm>
                <a:off x="5610446" y="4247052"/>
                <a:ext cx="130969" cy="23531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9A63FC-ADC0-4519-AC8B-08520A45BB14}"/>
                  </a:ext>
                </a:extLst>
              </p:cNvPr>
              <p:cNvCxnSpPr/>
              <p:nvPr/>
            </p:nvCxnSpPr>
            <p:spPr>
              <a:xfrm flipH="1">
                <a:off x="5610446" y="4482367"/>
                <a:ext cx="130969" cy="21907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14" name="Rectangle 13">
            <a:extLst>
              <a:ext uri="{FF2B5EF4-FFF2-40B4-BE49-F238E27FC236}">
                <a16:creationId xmlns:a16="http://schemas.microsoft.com/office/drawing/2014/main" id="{FED78C70-B209-4917-BC7D-1B19D0A43A31}"/>
              </a:ext>
            </a:extLst>
          </p:cNvPr>
          <p:cNvSpPr/>
          <p:nvPr/>
        </p:nvSpPr>
        <p:spPr>
          <a:xfrm>
            <a:off x="1248271" y="3423537"/>
            <a:ext cx="10477460" cy="2596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ACB01734-2DB0-42EA-8C84-AA128D567B9D}"/>
              </a:ext>
            </a:extLst>
          </p:cNvPr>
          <p:cNvSpPr txBox="1"/>
          <p:nvPr/>
        </p:nvSpPr>
        <p:spPr>
          <a:xfrm>
            <a:off x="1415653" y="3603498"/>
            <a:ext cx="10127198" cy="707886"/>
          </a:xfrm>
          <a:prstGeom prst="rect">
            <a:avLst/>
          </a:prstGeom>
          <a:noFill/>
        </p:spPr>
        <p:txBody>
          <a:bodyPr wrap="square">
            <a:spAutoFit/>
          </a:bodyPr>
          <a:lstStyle/>
          <a:p>
            <a:pPr>
              <a:spcBef>
                <a:spcPts val="600"/>
              </a:spcBef>
              <a:spcAft>
                <a:spcPts val="600"/>
              </a:spcAft>
            </a:pPr>
            <a:r>
              <a:rPr lang="en-US" sz="1600" b="1" dirty="0">
                <a:latin typeface="Arial" panose="020B0604020202020204" pitchFamily="34" charset="0"/>
                <a:cs typeface="Times New Roman" panose="02020603050405020304" pitchFamily="18" charset="0"/>
              </a:rPr>
              <a:t>Rate Edge management's knowledge, experience, skill, and judgment.</a:t>
            </a:r>
          </a:p>
          <a:p>
            <a:pPr>
              <a:spcBef>
                <a:spcPts val="600"/>
              </a:spcBef>
              <a:spcAft>
                <a:spcPts val="600"/>
              </a:spcAft>
            </a:pPr>
            <a:r>
              <a:rPr lang="en-US" sz="1400" i="1" dirty="0">
                <a:solidFill>
                  <a:schemeClr val="accent3"/>
                </a:solidFill>
                <a:latin typeface="Arial" panose="020B0604020202020204" pitchFamily="34" charset="0"/>
                <a:cs typeface="Arial" panose="020B0604020202020204" pitchFamily="34" charset="0"/>
              </a:rPr>
              <a:t>Select the correct answer, then click CHECK.</a:t>
            </a:r>
          </a:p>
        </p:txBody>
      </p:sp>
      <p:grpSp>
        <p:nvGrpSpPr>
          <p:cNvPr id="50" name="Group 49">
            <a:extLst>
              <a:ext uri="{FF2B5EF4-FFF2-40B4-BE49-F238E27FC236}">
                <a16:creationId xmlns:a16="http://schemas.microsoft.com/office/drawing/2014/main" id="{1EAD00F1-A372-4966-9C3E-EE7BB9464978}"/>
              </a:ext>
            </a:extLst>
          </p:cNvPr>
          <p:cNvGrpSpPr/>
          <p:nvPr/>
        </p:nvGrpSpPr>
        <p:grpSpPr>
          <a:xfrm flipH="1">
            <a:off x="12067889" y="5224861"/>
            <a:ext cx="457200" cy="457200"/>
            <a:chOff x="2326769" y="6439440"/>
            <a:chExt cx="457200" cy="457200"/>
          </a:xfrm>
        </p:grpSpPr>
        <p:sp>
          <p:nvSpPr>
            <p:cNvPr id="51" name="Oval 50">
              <a:extLst>
                <a:ext uri="{FF2B5EF4-FFF2-40B4-BE49-F238E27FC236}">
                  <a16:creationId xmlns:a16="http://schemas.microsoft.com/office/drawing/2014/main" id="{54C4831B-2ECC-46CC-B9F3-E32B87C50109}"/>
                </a:ext>
              </a:extLst>
            </p:cNvPr>
            <p:cNvSpPr/>
            <p:nvPr/>
          </p:nvSpPr>
          <p:spPr>
            <a:xfrm flipH="1">
              <a:off x="2326769" y="6439440"/>
              <a:ext cx="457200" cy="457200"/>
            </a:xfrm>
            <a:prstGeom prst="ellipse">
              <a:avLst/>
            </a:prstGeom>
            <a:solidFill>
              <a:schemeClr val="tx2">
                <a:alpha val="79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52" name="Group 51">
              <a:extLst>
                <a:ext uri="{FF2B5EF4-FFF2-40B4-BE49-F238E27FC236}">
                  <a16:creationId xmlns:a16="http://schemas.microsoft.com/office/drawing/2014/main" id="{7345D57D-9045-4DF2-A0E4-D3903C845A77}"/>
                </a:ext>
              </a:extLst>
            </p:cNvPr>
            <p:cNvGrpSpPr/>
            <p:nvPr/>
          </p:nvGrpSpPr>
          <p:grpSpPr>
            <a:xfrm flipH="1">
              <a:off x="2493779" y="6564315"/>
              <a:ext cx="108895" cy="207450"/>
              <a:chOff x="5610446" y="4247052"/>
              <a:chExt cx="130969" cy="454390"/>
            </a:xfrm>
            <a:solidFill>
              <a:schemeClr val="bg1">
                <a:lumMod val="50000"/>
              </a:schemeClr>
            </a:solidFill>
          </p:grpSpPr>
          <p:cxnSp>
            <p:nvCxnSpPr>
              <p:cNvPr id="53" name="Straight Connector 52">
                <a:extLst>
                  <a:ext uri="{FF2B5EF4-FFF2-40B4-BE49-F238E27FC236}">
                    <a16:creationId xmlns:a16="http://schemas.microsoft.com/office/drawing/2014/main" id="{CA031580-0D13-440C-91B9-A6E564AB0A2B}"/>
                  </a:ext>
                </a:extLst>
              </p:cNvPr>
              <p:cNvCxnSpPr>
                <a:cxnSpLocks/>
              </p:cNvCxnSpPr>
              <p:nvPr/>
            </p:nvCxnSpPr>
            <p:spPr>
              <a:xfrm>
                <a:off x="5610446" y="4247052"/>
                <a:ext cx="130969" cy="23531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0D6E68C-B852-4C4D-80E5-0BB6CCC78D86}"/>
                  </a:ext>
                </a:extLst>
              </p:cNvPr>
              <p:cNvCxnSpPr/>
              <p:nvPr/>
            </p:nvCxnSpPr>
            <p:spPr>
              <a:xfrm flipH="1">
                <a:off x="5610446" y="4482367"/>
                <a:ext cx="130969" cy="21907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45" name="Rectangle 44">
            <a:extLst>
              <a:ext uri="{FF2B5EF4-FFF2-40B4-BE49-F238E27FC236}">
                <a16:creationId xmlns:a16="http://schemas.microsoft.com/office/drawing/2014/main" id="{A523E9EB-9A0F-4492-B404-AA0B477E8F88}"/>
              </a:ext>
            </a:extLst>
          </p:cNvPr>
          <p:cNvSpPr/>
          <p:nvPr/>
        </p:nvSpPr>
        <p:spPr>
          <a:xfrm>
            <a:off x="1142973" y="6232184"/>
            <a:ext cx="10688057" cy="135015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Rounded Corners 16">
            <a:extLst>
              <a:ext uri="{FF2B5EF4-FFF2-40B4-BE49-F238E27FC236}">
                <a16:creationId xmlns:a16="http://schemas.microsoft.com/office/drawing/2014/main" id="{82741689-BA2E-402B-B86B-46BD28736474}"/>
              </a:ext>
            </a:extLst>
          </p:cNvPr>
          <p:cNvSpPr/>
          <p:nvPr/>
        </p:nvSpPr>
        <p:spPr>
          <a:xfrm>
            <a:off x="5974619" y="6707849"/>
            <a:ext cx="1024764" cy="398824"/>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CHECK</a:t>
            </a:r>
          </a:p>
        </p:txBody>
      </p:sp>
      <p:sp>
        <p:nvSpPr>
          <p:cNvPr id="30" name="TextBox 29">
            <a:extLst>
              <a:ext uri="{FF2B5EF4-FFF2-40B4-BE49-F238E27FC236}">
                <a16:creationId xmlns:a16="http://schemas.microsoft.com/office/drawing/2014/main" id="{F647382F-3581-46D6-90AB-F7B798C42A3D}"/>
              </a:ext>
            </a:extLst>
          </p:cNvPr>
          <p:cNvSpPr txBox="1"/>
          <p:nvPr/>
        </p:nvSpPr>
        <p:spPr>
          <a:xfrm>
            <a:off x="10803614" y="3603498"/>
            <a:ext cx="830677" cy="307777"/>
          </a:xfrm>
          <a:prstGeom prst="rect">
            <a:avLst/>
          </a:prstGeom>
          <a:noFill/>
        </p:spPr>
        <p:txBody>
          <a:bodyPr wrap="none" rtlCol="0">
            <a:spAutoFit/>
          </a:bodyPr>
          <a:lstStyle/>
          <a:p>
            <a:r>
              <a:rPr lang="en-IN" sz="1400" i="1" dirty="0">
                <a:latin typeface="Arial" panose="020B0604020202020204" pitchFamily="34" charset="0"/>
                <a:cs typeface="Arial" panose="020B0604020202020204" pitchFamily="34" charset="0"/>
              </a:rPr>
              <a:t>01 of 05</a:t>
            </a:r>
          </a:p>
        </p:txBody>
      </p:sp>
      <p:grpSp>
        <p:nvGrpSpPr>
          <p:cNvPr id="31" name="Group 30">
            <a:extLst>
              <a:ext uri="{FF2B5EF4-FFF2-40B4-BE49-F238E27FC236}">
                <a16:creationId xmlns:a16="http://schemas.microsoft.com/office/drawing/2014/main" id="{F914CE1F-D8C5-4D01-B4A5-6650674C279F}"/>
              </a:ext>
            </a:extLst>
          </p:cNvPr>
          <p:cNvGrpSpPr/>
          <p:nvPr/>
        </p:nvGrpSpPr>
        <p:grpSpPr>
          <a:xfrm>
            <a:off x="2671453" y="4544654"/>
            <a:ext cx="7602097" cy="1000165"/>
            <a:chOff x="2671453" y="4544654"/>
            <a:chExt cx="7602097" cy="1000165"/>
          </a:xfrm>
        </p:grpSpPr>
        <p:cxnSp>
          <p:nvCxnSpPr>
            <p:cNvPr id="62" name="Straight Connector 61">
              <a:extLst>
                <a:ext uri="{FF2B5EF4-FFF2-40B4-BE49-F238E27FC236}">
                  <a16:creationId xmlns:a16="http://schemas.microsoft.com/office/drawing/2014/main" id="{E892CE1A-7702-4CA7-889F-7899252269D5}"/>
                </a:ext>
              </a:extLst>
            </p:cNvPr>
            <p:cNvCxnSpPr>
              <a:cxnSpLocks/>
            </p:cNvCxnSpPr>
            <p:nvPr/>
          </p:nvCxnSpPr>
          <p:spPr>
            <a:xfrm>
              <a:off x="3507593" y="4686985"/>
              <a:ext cx="6196277" cy="0"/>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63" name="TextBox 51">
              <a:extLst>
                <a:ext uri="{FF2B5EF4-FFF2-40B4-BE49-F238E27FC236}">
                  <a16:creationId xmlns:a16="http://schemas.microsoft.com/office/drawing/2014/main" id="{FF7F879E-7845-4F36-919F-03188574361F}"/>
                </a:ext>
              </a:extLst>
            </p:cNvPr>
            <p:cNvSpPr txBox="1"/>
            <p:nvPr/>
          </p:nvSpPr>
          <p:spPr>
            <a:xfrm>
              <a:off x="2671453" y="4960044"/>
              <a:ext cx="1351907" cy="584775"/>
            </a:xfrm>
            <a:prstGeom prst="rect">
              <a:avLst/>
            </a:prstGeom>
            <a:noFill/>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algn="ctr">
                <a:spcBef>
                  <a:spcPts val="1000"/>
                </a:spcBef>
                <a:spcAft>
                  <a:spcPts val="1000"/>
                </a:spcAft>
              </a:pPr>
              <a:r>
                <a:rPr lang="en-IN" sz="1600" b="1" dirty="0">
                  <a:solidFill>
                    <a:schemeClr val="accent1"/>
                  </a:solidFill>
                  <a:effectLst/>
                  <a:latin typeface="Arial" panose="020B0604020202020204" pitchFamily="34" charset="0"/>
                  <a:ea typeface="Calibri" panose="020F0502020204030204" pitchFamily="34" charset="0"/>
                  <a:cs typeface="Times New Roman" panose="02020603050405020304" pitchFamily="18" charset="0"/>
                </a:rPr>
                <a:t>Major </a:t>
              </a:r>
              <a:br>
                <a:rPr lang="en-IN" sz="1600" b="1" dirty="0">
                  <a:solidFill>
                    <a:schemeClr val="accent1"/>
                  </a:solidFill>
                  <a:effectLst/>
                  <a:latin typeface="Arial" panose="020B0604020202020204" pitchFamily="34" charset="0"/>
                  <a:ea typeface="Calibri" panose="020F0502020204030204" pitchFamily="34" charset="0"/>
                  <a:cs typeface="Times New Roman" panose="02020603050405020304" pitchFamily="18" charset="0"/>
                </a:rPr>
              </a:br>
              <a:r>
                <a:rPr lang="en-IN" sz="1600" b="1" dirty="0">
                  <a:solidFill>
                    <a:schemeClr val="accent1"/>
                  </a:solidFill>
                  <a:effectLst/>
                  <a:latin typeface="Arial" panose="020B0604020202020204" pitchFamily="34" charset="0"/>
                  <a:ea typeface="Calibri" panose="020F0502020204030204" pitchFamily="34" charset="0"/>
                  <a:cs typeface="Times New Roman" panose="02020603050405020304" pitchFamily="18" charset="0"/>
                </a:rPr>
                <a:t>Weakness</a:t>
              </a:r>
            </a:p>
          </p:txBody>
        </p:sp>
        <p:sp>
          <p:nvSpPr>
            <p:cNvPr id="64" name="Oval 63">
              <a:extLst>
                <a:ext uri="{FF2B5EF4-FFF2-40B4-BE49-F238E27FC236}">
                  <a16:creationId xmlns:a16="http://schemas.microsoft.com/office/drawing/2014/main" id="{05ED9F57-F33C-42E3-BE48-2C4B0F31C43F}"/>
                </a:ext>
              </a:extLst>
            </p:cNvPr>
            <p:cNvSpPr/>
            <p:nvPr/>
          </p:nvSpPr>
          <p:spPr>
            <a:xfrm>
              <a:off x="3223899" y="454513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65" name="Oval 64">
              <a:extLst>
                <a:ext uri="{FF2B5EF4-FFF2-40B4-BE49-F238E27FC236}">
                  <a16:creationId xmlns:a16="http://schemas.microsoft.com/office/drawing/2014/main" id="{040FD497-BA72-466D-BBC6-1493CF4B6CD4}"/>
                </a:ext>
              </a:extLst>
            </p:cNvPr>
            <p:cNvSpPr/>
            <p:nvPr/>
          </p:nvSpPr>
          <p:spPr>
            <a:xfrm>
              <a:off x="4779596" y="454513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42860"/>
              <a:endParaRPr lang="en-IN" sz="891"/>
            </a:p>
          </p:txBody>
        </p:sp>
        <p:sp>
          <p:nvSpPr>
            <p:cNvPr id="66" name="Oval 65">
              <a:extLst>
                <a:ext uri="{FF2B5EF4-FFF2-40B4-BE49-F238E27FC236}">
                  <a16:creationId xmlns:a16="http://schemas.microsoft.com/office/drawing/2014/main" id="{10AD68E9-E41A-41E3-B757-7AE129917733}"/>
                </a:ext>
              </a:extLst>
            </p:cNvPr>
            <p:cNvSpPr/>
            <p:nvPr/>
          </p:nvSpPr>
          <p:spPr>
            <a:xfrm>
              <a:off x="6335293" y="454513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67" name="Oval 66">
              <a:extLst>
                <a:ext uri="{FF2B5EF4-FFF2-40B4-BE49-F238E27FC236}">
                  <a16:creationId xmlns:a16="http://schemas.microsoft.com/office/drawing/2014/main" id="{16DFE4F0-E1B3-4AC5-B05D-B1F163B4CA2D}"/>
                </a:ext>
              </a:extLst>
            </p:cNvPr>
            <p:cNvSpPr/>
            <p:nvPr/>
          </p:nvSpPr>
          <p:spPr>
            <a:xfrm>
              <a:off x="7890990" y="4544654"/>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68" name="Oval 67">
              <a:extLst>
                <a:ext uri="{FF2B5EF4-FFF2-40B4-BE49-F238E27FC236}">
                  <a16:creationId xmlns:a16="http://schemas.microsoft.com/office/drawing/2014/main" id="{34D50C9C-354E-47F6-9208-D4AABB2ED732}"/>
                </a:ext>
              </a:extLst>
            </p:cNvPr>
            <p:cNvSpPr/>
            <p:nvPr/>
          </p:nvSpPr>
          <p:spPr>
            <a:xfrm>
              <a:off x="9446688" y="4544654"/>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69" name="TextBox 51">
              <a:extLst>
                <a:ext uri="{FF2B5EF4-FFF2-40B4-BE49-F238E27FC236}">
                  <a16:creationId xmlns:a16="http://schemas.microsoft.com/office/drawing/2014/main" id="{5E7671CB-15C1-49EA-A4D8-BD1BCA340410}"/>
                </a:ext>
              </a:extLst>
            </p:cNvPr>
            <p:cNvSpPr txBox="1"/>
            <p:nvPr/>
          </p:nvSpPr>
          <p:spPr>
            <a:xfrm>
              <a:off x="5803318" y="4939901"/>
              <a:ext cx="1353312" cy="584775"/>
            </a:xfrm>
            <a:prstGeom prst="rect">
              <a:avLst/>
            </a:prstGeom>
            <a:noFill/>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algn="ctr">
                <a:spcBef>
                  <a:spcPts val="1000"/>
                </a:spcBef>
                <a:spcAft>
                  <a:spcPts val="1000"/>
                </a:spcAft>
              </a:pPr>
              <a:r>
                <a:rPr lang="en-IN" sz="1600" b="1" dirty="0">
                  <a:solidFill>
                    <a:schemeClr val="accent1"/>
                  </a:solidFill>
                  <a:effectLst/>
                  <a:latin typeface="Arial" panose="020B0604020202020204" pitchFamily="34" charset="0"/>
                  <a:ea typeface="Calibri" panose="020F0502020204030204" pitchFamily="34" charset="0"/>
                  <a:cs typeface="Times New Roman" panose="02020603050405020304" pitchFamily="18" charset="0"/>
                </a:rPr>
                <a:t>Minor </a:t>
              </a:r>
              <a:br>
                <a:rPr lang="en-IN" sz="1600" b="1" dirty="0">
                  <a:solidFill>
                    <a:schemeClr val="accent1"/>
                  </a:solidFill>
                  <a:effectLst/>
                  <a:latin typeface="Arial" panose="020B0604020202020204" pitchFamily="34" charset="0"/>
                  <a:ea typeface="Calibri" panose="020F0502020204030204" pitchFamily="34" charset="0"/>
                  <a:cs typeface="Times New Roman" panose="02020603050405020304" pitchFamily="18" charset="0"/>
                </a:rPr>
              </a:br>
              <a:r>
                <a:rPr lang="en-IN" sz="1600" b="1" dirty="0">
                  <a:solidFill>
                    <a:schemeClr val="accent1"/>
                  </a:solidFill>
                  <a:effectLst/>
                  <a:latin typeface="Arial" panose="020B0604020202020204" pitchFamily="34" charset="0"/>
                  <a:ea typeface="Calibri" panose="020F0502020204030204" pitchFamily="34" charset="0"/>
                  <a:cs typeface="Times New Roman" panose="02020603050405020304" pitchFamily="18" charset="0"/>
                </a:rPr>
                <a:t>Weakness</a:t>
              </a:r>
            </a:p>
          </p:txBody>
        </p:sp>
        <p:sp>
          <p:nvSpPr>
            <p:cNvPr id="70" name="TextBox 51">
              <a:extLst>
                <a:ext uri="{FF2B5EF4-FFF2-40B4-BE49-F238E27FC236}">
                  <a16:creationId xmlns:a16="http://schemas.microsoft.com/office/drawing/2014/main" id="{6B1BB19A-0443-4516-835B-6DFA89230485}"/>
                </a:ext>
              </a:extLst>
            </p:cNvPr>
            <p:cNvSpPr txBox="1"/>
            <p:nvPr/>
          </p:nvSpPr>
          <p:spPr>
            <a:xfrm>
              <a:off x="8920238" y="5034976"/>
              <a:ext cx="1353312" cy="338554"/>
            </a:xfrm>
            <a:prstGeom prst="rect">
              <a:avLst/>
            </a:prstGeom>
            <a:noFill/>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algn="ctr">
                <a:spcBef>
                  <a:spcPts val="1000"/>
                </a:spcBef>
                <a:spcAft>
                  <a:spcPts val="1000"/>
                </a:spcAft>
              </a:pPr>
              <a:r>
                <a:rPr lang="en-IN" sz="1600" b="1" dirty="0">
                  <a:solidFill>
                    <a:schemeClr val="accent1"/>
                  </a:solidFill>
                  <a:effectLst/>
                  <a:latin typeface="Arial" panose="020B0604020202020204" pitchFamily="34" charset="0"/>
                  <a:ea typeface="Calibri" panose="020F0502020204030204" pitchFamily="34" charset="0"/>
                  <a:cs typeface="Times New Roman" panose="02020603050405020304" pitchFamily="18" charset="0"/>
                </a:rPr>
                <a:t>Strong</a:t>
              </a:r>
            </a:p>
          </p:txBody>
        </p:sp>
      </p:grpSp>
      <p:sp>
        <p:nvSpPr>
          <p:cNvPr id="5" name="Slide Number Placeholder 4">
            <a:extLst>
              <a:ext uri="{FF2B5EF4-FFF2-40B4-BE49-F238E27FC236}">
                <a16:creationId xmlns:a16="http://schemas.microsoft.com/office/drawing/2014/main" id="{328529FE-1FA9-4E82-818A-BBAD8650F15E}"/>
              </a:ext>
            </a:extLst>
          </p:cNvPr>
          <p:cNvSpPr>
            <a:spLocks noGrp="1"/>
          </p:cNvSpPr>
          <p:nvPr>
            <p:ph type="sldNum" sz="quarter" idx="12"/>
          </p:nvPr>
        </p:nvSpPr>
        <p:spPr/>
        <p:txBody>
          <a:bodyPr/>
          <a:lstStyle/>
          <a:p>
            <a:fld id="{71A628A0-E779-4D32-97F1-9C80A60D6EF0}" type="slidenum">
              <a:rPr lang="en-IN" smtClean="0"/>
              <a:pPr/>
              <a:t>27</a:t>
            </a:fld>
            <a:r>
              <a:rPr lang="en-IN"/>
              <a:t> of 116</a:t>
            </a:r>
            <a:endParaRPr lang="en-IN" dirty="0"/>
          </a:p>
        </p:txBody>
      </p:sp>
    </p:spTree>
    <p:custDataLst>
      <p:tags r:id="rId1"/>
    </p:custDataLst>
    <p:extLst>
      <p:ext uri="{BB962C8B-B14F-4D97-AF65-F5344CB8AC3E}">
        <p14:creationId xmlns:p14="http://schemas.microsoft.com/office/powerpoint/2010/main" val="2772648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33C12-1701-4FBC-9C02-82ADA6521174}"/>
              </a:ext>
            </a:extLst>
          </p:cNvPr>
          <p:cNvSpPr>
            <a:spLocks noGrp="1"/>
          </p:cNvSpPr>
          <p:nvPr>
            <p:ph type="title"/>
          </p:nvPr>
        </p:nvSpPr>
        <p:spPr/>
        <p:txBody>
          <a:bodyPr/>
          <a:lstStyle/>
          <a:p>
            <a:r>
              <a:rPr lang="en-US" dirty="0"/>
              <a:t>Knowledge Check</a:t>
            </a:r>
            <a:endParaRPr lang="en-IN" dirty="0"/>
          </a:p>
        </p:txBody>
      </p:sp>
      <p:sp>
        <p:nvSpPr>
          <p:cNvPr id="25" name="Rectangle 24">
            <a:extLst>
              <a:ext uri="{FF2B5EF4-FFF2-40B4-BE49-F238E27FC236}">
                <a16:creationId xmlns:a16="http://schemas.microsoft.com/office/drawing/2014/main" id="{AAAC19A6-E326-4FA2-AA2B-505AFC473A03}"/>
              </a:ext>
            </a:extLst>
          </p:cNvPr>
          <p:cNvSpPr/>
          <p:nvPr/>
        </p:nvSpPr>
        <p:spPr>
          <a:xfrm>
            <a:off x="230148" y="3185461"/>
            <a:ext cx="12522755" cy="4536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FD7CB361-87CB-4FA4-B7E6-3C861A812BE5}"/>
              </a:ext>
            </a:extLst>
          </p:cNvPr>
          <p:cNvSpPr/>
          <p:nvPr/>
        </p:nvSpPr>
        <p:spPr>
          <a:xfrm>
            <a:off x="230148" y="2046515"/>
            <a:ext cx="12522755" cy="1085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1FCDEC4-BF72-4238-BD24-532D85F61426}"/>
              </a:ext>
            </a:extLst>
          </p:cNvPr>
          <p:cNvSpPr txBox="1"/>
          <p:nvPr/>
        </p:nvSpPr>
        <p:spPr>
          <a:xfrm>
            <a:off x="390905" y="2121639"/>
            <a:ext cx="12264407" cy="935577"/>
          </a:xfrm>
          <a:prstGeom prst="rect">
            <a:avLst/>
          </a:prstGeom>
          <a:noFill/>
        </p:spPr>
        <p:txBody>
          <a:bodyPr wrap="square">
            <a:spAutoFit/>
          </a:bodyPr>
          <a:lstStyle/>
          <a:p>
            <a:pPr marL="0" marR="0" indent="0">
              <a:lnSpc>
                <a:spcPct val="107000"/>
              </a:lnSpc>
              <a:spcBef>
                <a:spcPts val="400"/>
              </a:spcBef>
              <a:spcAft>
                <a:spcPts val="400"/>
              </a:spcAft>
              <a:buNone/>
            </a:pPr>
            <a:r>
              <a:rPr lang="en-US" sz="18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Appraise Edge's management team based on the components you’ve learned about.</a:t>
            </a:r>
          </a:p>
          <a:p>
            <a:pPr marL="0" marR="0" indent="0">
              <a:lnSpc>
                <a:spcPct val="107000"/>
              </a:lnSpc>
              <a:spcBef>
                <a:spcPts val="400"/>
              </a:spcBef>
              <a:spcAft>
                <a:spcPts val="400"/>
              </a:spcAft>
              <a:buNone/>
            </a:pPr>
            <a:r>
              <a:rPr lang="en-US" sz="1400" i="1" dirty="0">
                <a:solidFill>
                  <a:schemeClr val="bg1"/>
                </a:solidFill>
                <a:latin typeface="Arial" panose="020B0604020202020204" pitchFamily="34" charset="0"/>
                <a:cs typeface="Arial" panose="020B0604020202020204" pitchFamily="34" charset="0"/>
              </a:rPr>
              <a:t>Click each tab to assess the management team by drawing conclusions about each of the components. Refer to </a:t>
            </a:r>
            <a:r>
              <a:rPr lang="en-US" sz="1400" b="1" i="1" dirty="0">
                <a:solidFill>
                  <a:schemeClr val="bg1"/>
                </a:solidFill>
                <a:latin typeface="Arial" panose="020B0604020202020204" pitchFamily="34" charset="0"/>
                <a:cs typeface="Arial" panose="020B0604020202020204" pitchFamily="34" charset="0"/>
              </a:rPr>
              <a:t>Resources</a:t>
            </a:r>
            <a:r>
              <a:rPr lang="en-US" sz="1400" i="1" dirty="0">
                <a:solidFill>
                  <a:schemeClr val="bg1"/>
                </a:solidFill>
                <a:latin typeface="Arial" panose="020B0604020202020204" pitchFamily="34" charset="0"/>
                <a:cs typeface="Arial" panose="020B0604020202020204" pitchFamily="34" charset="0"/>
              </a:rPr>
              <a:t> to review the </a:t>
            </a:r>
            <a:r>
              <a:rPr lang="en-US" sz="1400" b="1" i="1" dirty="0">
                <a:solidFill>
                  <a:schemeClr val="bg1"/>
                </a:solidFill>
                <a:latin typeface="Arial" panose="020B0604020202020204" pitchFamily="34" charset="0"/>
                <a:cs typeface="Arial" panose="020B0604020202020204" pitchFamily="34" charset="0"/>
              </a:rPr>
              <a:t>Edge Management Interview</a:t>
            </a:r>
            <a:r>
              <a:rPr lang="en-US" sz="1400" i="1" dirty="0">
                <a:solidFill>
                  <a:schemeClr val="bg1"/>
                </a:solidFill>
                <a:latin typeface="Arial" panose="020B0604020202020204" pitchFamily="34" charset="0"/>
                <a:cs typeface="Arial" panose="020B0604020202020204" pitchFamily="34" charset="0"/>
              </a:rPr>
              <a:t> and the </a:t>
            </a:r>
            <a:r>
              <a:rPr lang="en-US" sz="1400" b="1" i="1" dirty="0">
                <a:solidFill>
                  <a:schemeClr val="bg1"/>
                </a:solidFill>
                <a:latin typeface="Arial" panose="020B0604020202020204" pitchFamily="34" charset="0"/>
                <a:cs typeface="Arial" panose="020B0604020202020204" pitchFamily="34" charset="0"/>
              </a:rPr>
              <a:t>Company Overview.</a:t>
            </a:r>
          </a:p>
        </p:txBody>
      </p:sp>
      <p:sp>
        <p:nvSpPr>
          <p:cNvPr id="16" name="Rectangle 15">
            <a:extLst>
              <a:ext uri="{FF2B5EF4-FFF2-40B4-BE49-F238E27FC236}">
                <a16:creationId xmlns:a16="http://schemas.microsoft.com/office/drawing/2014/main" id="{ECFC7A5A-C14D-43BD-B55A-C070D9965E70}"/>
              </a:ext>
            </a:extLst>
          </p:cNvPr>
          <p:cNvSpPr/>
          <p:nvPr/>
        </p:nvSpPr>
        <p:spPr>
          <a:xfrm>
            <a:off x="1142973" y="3326123"/>
            <a:ext cx="10688057" cy="2833378"/>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8" name="Group 47">
            <a:extLst>
              <a:ext uri="{FF2B5EF4-FFF2-40B4-BE49-F238E27FC236}">
                <a16:creationId xmlns:a16="http://schemas.microsoft.com/office/drawing/2014/main" id="{102D662D-FCAF-42C8-8F9E-7D29F9A623B9}"/>
              </a:ext>
            </a:extLst>
          </p:cNvPr>
          <p:cNvGrpSpPr/>
          <p:nvPr/>
        </p:nvGrpSpPr>
        <p:grpSpPr>
          <a:xfrm>
            <a:off x="457961" y="5224861"/>
            <a:ext cx="457200" cy="457200"/>
            <a:chOff x="2326769" y="6439440"/>
            <a:chExt cx="457200" cy="457200"/>
          </a:xfrm>
        </p:grpSpPr>
        <p:sp>
          <p:nvSpPr>
            <p:cNvPr id="55" name="Oval 54">
              <a:extLst>
                <a:ext uri="{FF2B5EF4-FFF2-40B4-BE49-F238E27FC236}">
                  <a16:creationId xmlns:a16="http://schemas.microsoft.com/office/drawing/2014/main" id="{6CAFE25A-EC52-4D95-B000-B33EFDC4A928}"/>
                </a:ext>
              </a:extLst>
            </p:cNvPr>
            <p:cNvSpPr/>
            <p:nvPr/>
          </p:nvSpPr>
          <p:spPr>
            <a:xfrm flipH="1">
              <a:off x="2326769" y="6439440"/>
              <a:ext cx="457200" cy="457200"/>
            </a:xfrm>
            <a:prstGeom prst="ellipse">
              <a:avLst/>
            </a:prstGeom>
            <a:solidFill>
              <a:schemeClr val="bg2">
                <a:alpha val="79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56" name="Group 55">
              <a:extLst>
                <a:ext uri="{FF2B5EF4-FFF2-40B4-BE49-F238E27FC236}">
                  <a16:creationId xmlns:a16="http://schemas.microsoft.com/office/drawing/2014/main" id="{7CBD88A5-F03C-4814-96F0-D50E3D793BEE}"/>
                </a:ext>
              </a:extLst>
            </p:cNvPr>
            <p:cNvGrpSpPr/>
            <p:nvPr/>
          </p:nvGrpSpPr>
          <p:grpSpPr>
            <a:xfrm flipH="1">
              <a:off x="2493779" y="6564315"/>
              <a:ext cx="108895" cy="207450"/>
              <a:chOff x="5610446" y="4247052"/>
              <a:chExt cx="130969" cy="454390"/>
            </a:xfrm>
            <a:solidFill>
              <a:schemeClr val="bg1">
                <a:lumMod val="50000"/>
              </a:schemeClr>
            </a:solidFill>
          </p:grpSpPr>
          <p:cxnSp>
            <p:nvCxnSpPr>
              <p:cNvPr id="57" name="Straight Connector 56">
                <a:extLst>
                  <a:ext uri="{FF2B5EF4-FFF2-40B4-BE49-F238E27FC236}">
                    <a16:creationId xmlns:a16="http://schemas.microsoft.com/office/drawing/2014/main" id="{B6D1A889-E959-46A9-BF22-5CF509EC1CEA}"/>
                  </a:ext>
                </a:extLst>
              </p:cNvPr>
              <p:cNvCxnSpPr>
                <a:cxnSpLocks/>
              </p:cNvCxnSpPr>
              <p:nvPr/>
            </p:nvCxnSpPr>
            <p:spPr>
              <a:xfrm>
                <a:off x="5610446" y="4247052"/>
                <a:ext cx="130969" cy="23531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99A63FC-ADC0-4519-AC8B-08520A45BB14}"/>
                  </a:ext>
                </a:extLst>
              </p:cNvPr>
              <p:cNvCxnSpPr/>
              <p:nvPr/>
            </p:nvCxnSpPr>
            <p:spPr>
              <a:xfrm flipH="1">
                <a:off x="5610446" y="4482367"/>
                <a:ext cx="130969" cy="21907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14" name="Rectangle 13">
            <a:extLst>
              <a:ext uri="{FF2B5EF4-FFF2-40B4-BE49-F238E27FC236}">
                <a16:creationId xmlns:a16="http://schemas.microsoft.com/office/drawing/2014/main" id="{FED78C70-B209-4917-BC7D-1B19D0A43A31}"/>
              </a:ext>
            </a:extLst>
          </p:cNvPr>
          <p:cNvSpPr/>
          <p:nvPr/>
        </p:nvSpPr>
        <p:spPr>
          <a:xfrm>
            <a:off x="1248271" y="3423537"/>
            <a:ext cx="10477460" cy="25962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2" name="TextBox 11">
            <a:extLst>
              <a:ext uri="{FF2B5EF4-FFF2-40B4-BE49-F238E27FC236}">
                <a16:creationId xmlns:a16="http://schemas.microsoft.com/office/drawing/2014/main" id="{ACB01734-2DB0-42EA-8C84-AA128D567B9D}"/>
              </a:ext>
            </a:extLst>
          </p:cNvPr>
          <p:cNvSpPr txBox="1"/>
          <p:nvPr/>
        </p:nvSpPr>
        <p:spPr>
          <a:xfrm>
            <a:off x="1415653" y="3603498"/>
            <a:ext cx="10127198" cy="707886"/>
          </a:xfrm>
          <a:prstGeom prst="rect">
            <a:avLst/>
          </a:prstGeom>
          <a:noFill/>
        </p:spPr>
        <p:txBody>
          <a:bodyPr wrap="square">
            <a:spAutoFit/>
          </a:bodyPr>
          <a:lstStyle/>
          <a:p>
            <a:pPr>
              <a:spcBef>
                <a:spcPts val="600"/>
              </a:spcBef>
              <a:spcAft>
                <a:spcPts val="600"/>
              </a:spcAft>
            </a:pPr>
            <a:r>
              <a:rPr lang="en-US" sz="1600" b="1" dirty="0">
                <a:latin typeface="Arial" panose="020B0604020202020204" pitchFamily="34" charset="0"/>
                <a:cs typeface="Times New Roman" panose="02020603050405020304" pitchFamily="18" charset="0"/>
              </a:rPr>
              <a:t>Rate Edge management's knowledge, experience, skill, and judgment.</a:t>
            </a:r>
          </a:p>
          <a:p>
            <a:pPr>
              <a:spcBef>
                <a:spcPts val="600"/>
              </a:spcBef>
              <a:spcAft>
                <a:spcPts val="600"/>
              </a:spcAft>
            </a:pPr>
            <a:r>
              <a:rPr lang="en-US" sz="1400" i="1" dirty="0">
                <a:solidFill>
                  <a:schemeClr val="accent3"/>
                </a:solidFill>
                <a:latin typeface="Arial" panose="020B0604020202020204" pitchFamily="34" charset="0"/>
                <a:cs typeface="Arial" panose="020B0604020202020204" pitchFamily="34" charset="0"/>
              </a:rPr>
              <a:t>Select the correct answer, then click CHECK.</a:t>
            </a:r>
          </a:p>
        </p:txBody>
      </p:sp>
      <p:grpSp>
        <p:nvGrpSpPr>
          <p:cNvPr id="50" name="Group 49">
            <a:extLst>
              <a:ext uri="{FF2B5EF4-FFF2-40B4-BE49-F238E27FC236}">
                <a16:creationId xmlns:a16="http://schemas.microsoft.com/office/drawing/2014/main" id="{1EAD00F1-A372-4966-9C3E-EE7BB9464978}"/>
              </a:ext>
            </a:extLst>
          </p:cNvPr>
          <p:cNvGrpSpPr/>
          <p:nvPr/>
        </p:nvGrpSpPr>
        <p:grpSpPr>
          <a:xfrm flipH="1">
            <a:off x="12067889" y="5224861"/>
            <a:ext cx="457200" cy="457200"/>
            <a:chOff x="2326769" y="6439440"/>
            <a:chExt cx="457200" cy="457200"/>
          </a:xfrm>
        </p:grpSpPr>
        <p:sp>
          <p:nvSpPr>
            <p:cNvPr id="51" name="Oval 50">
              <a:extLst>
                <a:ext uri="{FF2B5EF4-FFF2-40B4-BE49-F238E27FC236}">
                  <a16:creationId xmlns:a16="http://schemas.microsoft.com/office/drawing/2014/main" id="{54C4831B-2ECC-46CC-B9F3-E32B87C50109}"/>
                </a:ext>
              </a:extLst>
            </p:cNvPr>
            <p:cNvSpPr/>
            <p:nvPr/>
          </p:nvSpPr>
          <p:spPr>
            <a:xfrm flipH="1">
              <a:off x="2326769" y="6439440"/>
              <a:ext cx="457200" cy="457200"/>
            </a:xfrm>
            <a:prstGeom prst="ellipse">
              <a:avLst/>
            </a:prstGeom>
            <a:solidFill>
              <a:schemeClr val="tx2">
                <a:alpha val="79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52" name="Group 51">
              <a:extLst>
                <a:ext uri="{FF2B5EF4-FFF2-40B4-BE49-F238E27FC236}">
                  <a16:creationId xmlns:a16="http://schemas.microsoft.com/office/drawing/2014/main" id="{7345D57D-9045-4DF2-A0E4-D3903C845A77}"/>
                </a:ext>
              </a:extLst>
            </p:cNvPr>
            <p:cNvGrpSpPr/>
            <p:nvPr/>
          </p:nvGrpSpPr>
          <p:grpSpPr>
            <a:xfrm flipH="1">
              <a:off x="2493779" y="6564315"/>
              <a:ext cx="108895" cy="207450"/>
              <a:chOff x="5610446" y="4247052"/>
              <a:chExt cx="130969" cy="454390"/>
            </a:xfrm>
            <a:solidFill>
              <a:schemeClr val="bg1">
                <a:lumMod val="50000"/>
              </a:schemeClr>
            </a:solidFill>
          </p:grpSpPr>
          <p:cxnSp>
            <p:nvCxnSpPr>
              <p:cNvPr id="53" name="Straight Connector 52">
                <a:extLst>
                  <a:ext uri="{FF2B5EF4-FFF2-40B4-BE49-F238E27FC236}">
                    <a16:creationId xmlns:a16="http://schemas.microsoft.com/office/drawing/2014/main" id="{CA031580-0D13-440C-91B9-A6E564AB0A2B}"/>
                  </a:ext>
                </a:extLst>
              </p:cNvPr>
              <p:cNvCxnSpPr>
                <a:cxnSpLocks/>
              </p:cNvCxnSpPr>
              <p:nvPr/>
            </p:nvCxnSpPr>
            <p:spPr>
              <a:xfrm>
                <a:off x="5610446" y="4247052"/>
                <a:ext cx="130969" cy="23531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0D6E68C-B852-4C4D-80E5-0BB6CCC78D86}"/>
                  </a:ext>
                </a:extLst>
              </p:cNvPr>
              <p:cNvCxnSpPr/>
              <p:nvPr/>
            </p:nvCxnSpPr>
            <p:spPr>
              <a:xfrm flipH="1">
                <a:off x="5610446" y="4482367"/>
                <a:ext cx="130969" cy="21907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cxnSp>
        <p:nvCxnSpPr>
          <p:cNvPr id="36" name="Straight Connector 35">
            <a:extLst>
              <a:ext uri="{FF2B5EF4-FFF2-40B4-BE49-F238E27FC236}">
                <a16:creationId xmlns:a16="http://schemas.microsoft.com/office/drawing/2014/main" id="{83204C48-787B-461A-A2A7-D07835014FA7}"/>
              </a:ext>
            </a:extLst>
          </p:cNvPr>
          <p:cNvCxnSpPr>
            <a:cxnSpLocks/>
          </p:cNvCxnSpPr>
          <p:nvPr/>
        </p:nvCxnSpPr>
        <p:spPr>
          <a:xfrm>
            <a:off x="3507593" y="4686985"/>
            <a:ext cx="6196277" cy="0"/>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7" name="TextBox 51">
            <a:extLst>
              <a:ext uri="{FF2B5EF4-FFF2-40B4-BE49-F238E27FC236}">
                <a16:creationId xmlns:a16="http://schemas.microsoft.com/office/drawing/2014/main" id="{8246F599-5082-4D9A-BB4D-33B0FDC642D7}"/>
              </a:ext>
            </a:extLst>
          </p:cNvPr>
          <p:cNvSpPr txBox="1"/>
          <p:nvPr/>
        </p:nvSpPr>
        <p:spPr>
          <a:xfrm>
            <a:off x="2671453" y="4960044"/>
            <a:ext cx="1351907" cy="584775"/>
          </a:xfrm>
          <a:prstGeom prst="rect">
            <a:avLst/>
          </a:prstGeom>
          <a:noFill/>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algn="ctr">
              <a:spcBef>
                <a:spcPts val="1000"/>
              </a:spcBef>
              <a:spcAft>
                <a:spcPts val="1000"/>
              </a:spcAft>
            </a:pPr>
            <a:r>
              <a:rPr lang="en-IN" sz="1600" b="1" dirty="0">
                <a:solidFill>
                  <a:schemeClr val="accent1"/>
                </a:solidFill>
                <a:effectLst/>
                <a:latin typeface="Arial" panose="020B0604020202020204" pitchFamily="34" charset="0"/>
                <a:ea typeface="Calibri" panose="020F0502020204030204" pitchFamily="34" charset="0"/>
                <a:cs typeface="Times New Roman" panose="02020603050405020304" pitchFamily="18" charset="0"/>
              </a:rPr>
              <a:t>Major </a:t>
            </a:r>
            <a:br>
              <a:rPr lang="en-IN" sz="1600" b="1" dirty="0">
                <a:solidFill>
                  <a:schemeClr val="accent1"/>
                </a:solidFill>
                <a:effectLst/>
                <a:latin typeface="Arial" panose="020B0604020202020204" pitchFamily="34" charset="0"/>
                <a:ea typeface="Calibri" panose="020F0502020204030204" pitchFamily="34" charset="0"/>
                <a:cs typeface="Times New Roman" panose="02020603050405020304" pitchFamily="18" charset="0"/>
              </a:rPr>
            </a:br>
            <a:r>
              <a:rPr lang="en-IN" sz="1600" b="1" dirty="0">
                <a:solidFill>
                  <a:schemeClr val="accent1"/>
                </a:solidFill>
                <a:effectLst/>
                <a:latin typeface="Arial" panose="020B0604020202020204" pitchFamily="34" charset="0"/>
                <a:ea typeface="Calibri" panose="020F0502020204030204" pitchFamily="34" charset="0"/>
                <a:cs typeface="Times New Roman" panose="02020603050405020304" pitchFamily="18" charset="0"/>
              </a:rPr>
              <a:t>Weakness</a:t>
            </a:r>
          </a:p>
        </p:txBody>
      </p:sp>
      <p:sp>
        <p:nvSpPr>
          <p:cNvPr id="38" name="Oval 37">
            <a:extLst>
              <a:ext uri="{FF2B5EF4-FFF2-40B4-BE49-F238E27FC236}">
                <a16:creationId xmlns:a16="http://schemas.microsoft.com/office/drawing/2014/main" id="{656DA5C6-FF2A-40D7-8167-04AF9A88822E}"/>
              </a:ext>
            </a:extLst>
          </p:cNvPr>
          <p:cNvSpPr/>
          <p:nvPr/>
        </p:nvSpPr>
        <p:spPr>
          <a:xfrm>
            <a:off x="3223899" y="454513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39" name="Oval 38">
            <a:extLst>
              <a:ext uri="{FF2B5EF4-FFF2-40B4-BE49-F238E27FC236}">
                <a16:creationId xmlns:a16="http://schemas.microsoft.com/office/drawing/2014/main" id="{51650445-BC94-4706-A33A-232ABD07E924}"/>
              </a:ext>
            </a:extLst>
          </p:cNvPr>
          <p:cNvSpPr/>
          <p:nvPr/>
        </p:nvSpPr>
        <p:spPr>
          <a:xfrm>
            <a:off x="4779596" y="454513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442860"/>
            <a:endParaRPr lang="en-IN" sz="891"/>
          </a:p>
        </p:txBody>
      </p:sp>
      <p:sp>
        <p:nvSpPr>
          <p:cNvPr id="40" name="Oval 39">
            <a:extLst>
              <a:ext uri="{FF2B5EF4-FFF2-40B4-BE49-F238E27FC236}">
                <a16:creationId xmlns:a16="http://schemas.microsoft.com/office/drawing/2014/main" id="{2FA0A6E0-0D1A-4999-8E7A-A3502F9C0468}"/>
              </a:ext>
            </a:extLst>
          </p:cNvPr>
          <p:cNvSpPr/>
          <p:nvPr/>
        </p:nvSpPr>
        <p:spPr>
          <a:xfrm>
            <a:off x="6335293" y="454513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41" name="Oval 40">
            <a:extLst>
              <a:ext uri="{FF2B5EF4-FFF2-40B4-BE49-F238E27FC236}">
                <a16:creationId xmlns:a16="http://schemas.microsoft.com/office/drawing/2014/main" id="{055B83F6-2B97-436B-AD03-2E5EE9A440A4}"/>
              </a:ext>
            </a:extLst>
          </p:cNvPr>
          <p:cNvSpPr/>
          <p:nvPr/>
        </p:nvSpPr>
        <p:spPr>
          <a:xfrm>
            <a:off x="7890990" y="4544654"/>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42" name="Oval 41">
            <a:extLst>
              <a:ext uri="{FF2B5EF4-FFF2-40B4-BE49-F238E27FC236}">
                <a16:creationId xmlns:a16="http://schemas.microsoft.com/office/drawing/2014/main" id="{D7D2D3FC-A19B-4E64-AD87-41510421AFFD}"/>
              </a:ext>
            </a:extLst>
          </p:cNvPr>
          <p:cNvSpPr/>
          <p:nvPr/>
        </p:nvSpPr>
        <p:spPr>
          <a:xfrm>
            <a:off x="9446688" y="4544654"/>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43" name="TextBox 51">
            <a:extLst>
              <a:ext uri="{FF2B5EF4-FFF2-40B4-BE49-F238E27FC236}">
                <a16:creationId xmlns:a16="http://schemas.microsoft.com/office/drawing/2014/main" id="{7802FA73-11E1-4418-9EC2-AE1C61E4D3B7}"/>
              </a:ext>
            </a:extLst>
          </p:cNvPr>
          <p:cNvSpPr txBox="1"/>
          <p:nvPr/>
        </p:nvSpPr>
        <p:spPr>
          <a:xfrm>
            <a:off x="5803318" y="4939901"/>
            <a:ext cx="1353312" cy="584775"/>
          </a:xfrm>
          <a:prstGeom prst="rect">
            <a:avLst/>
          </a:prstGeom>
          <a:noFill/>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algn="ctr">
              <a:spcBef>
                <a:spcPts val="1000"/>
              </a:spcBef>
              <a:spcAft>
                <a:spcPts val="1000"/>
              </a:spcAft>
            </a:pPr>
            <a:r>
              <a:rPr lang="en-IN" sz="1600" b="1" dirty="0">
                <a:solidFill>
                  <a:schemeClr val="accent1"/>
                </a:solidFill>
                <a:effectLst/>
                <a:latin typeface="Arial" panose="020B0604020202020204" pitchFamily="34" charset="0"/>
                <a:ea typeface="Calibri" panose="020F0502020204030204" pitchFamily="34" charset="0"/>
                <a:cs typeface="Times New Roman" panose="02020603050405020304" pitchFamily="18" charset="0"/>
              </a:rPr>
              <a:t>Minor </a:t>
            </a:r>
            <a:br>
              <a:rPr lang="en-IN" sz="1600" b="1" dirty="0">
                <a:solidFill>
                  <a:schemeClr val="accent1"/>
                </a:solidFill>
                <a:effectLst/>
                <a:latin typeface="Arial" panose="020B0604020202020204" pitchFamily="34" charset="0"/>
                <a:ea typeface="Calibri" panose="020F0502020204030204" pitchFamily="34" charset="0"/>
                <a:cs typeface="Times New Roman" panose="02020603050405020304" pitchFamily="18" charset="0"/>
              </a:rPr>
            </a:br>
            <a:r>
              <a:rPr lang="en-IN" sz="1600" b="1" dirty="0">
                <a:solidFill>
                  <a:schemeClr val="accent1"/>
                </a:solidFill>
                <a:effectLst/>
                <a:latin typeface="Arial" panose="020B0604020202020204" pitchFamily="34" charset="0"/>
                <a:ea typeface="Calibri" panose="020F0502020204030204" pitchFamily="34" charset="0"/>
                <a:cs typeface="Times New Roman" panose="02020603050405020304" pitchFamily="18" charset="0"/>
              </a:rPr>
              <a:t>Weakness</a:t>
            </a:r>
          </a:p>
        </p:txBody>
      </p:sp>
      <p:sp>
        <p:nvSpPr>
          <p:cNvPr id="44" name="TextBox 51">
            <a:extLst>
              <a:ext uri="{FF2B5EF4-FFF2-40B4-BE49-F238E27FC236}">
                <a16:creationId xmlns:a16="http://schemas.microsoft.com/office/drawing/2014/main" id="{91B62EAE-28DE-4F00-95D7-5746533E9127}"/>
              </a:ext>
            </a:extLst>
          </p:cNvPr>
          <p:cNvSpPr txBox="1"/>
          <p:nvPr/>
        </p:nvSpPr>
        <p:spPr>
          <a:xfrm>
            <a:off x="8920238" y="5034976"/>
            <a:ext cx="1353312" cy="338554"/>
          </a:xfrm>
          <a:prstGeom prst="rect">
            <a:avLst/>
          </a:prstGeom>
          <a:noFill/>
        </p:spPr>
        <p:txBody>
          <a:bodyPr wrap="square"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algn="ctr">
              <a:spcBef>
                <a:spcPts val="1000"/>
              </a:spcBef>
              <a:spcAft>
                <a:spcPts val="1000"/>
              </a:spcAft>
            </a:pPr>
            <a:r>
              <a:rPr lang="en-IN" sz="1600" b="1" dirty="0">
                <a:solidFill>
                  <a:schemeClr val="accent1"/>
                </a:solidFill>
                <a:effectLst/>
                <a:latin typeface="Arial" panose="020B0604020202020204" pitchFamily="34" charset="0"/>
                <a:ea typeface="Calibri" panose="020F0502020204030204" pitchFamily="34" charset="0"/>
                <a:cs typeface="Times New Roman" panose="02020603050405020304" pitchFamily="18" charset="0"/>
              </a:rPr>
              <a:t>Strong</a:t>
            </a:r>
          </a:p>
        </p:txBody>
      </p:sp>
      <p:sp>
        <p:nvSpPr>
          <p:cNvPr id="45" name="Rectangle 44">
            <a:extLst>
              <a:ext uri="{FF2B5EF4-FFF2-40B4-BE49-F238E27FC236}">
                <a16:creationId xmlns:a16="http://schemas.microsoft.com/office/drawing/2014/main" id="{A523E9EB-9A0F-4492-B404-AA0B477E8F88}"/>
              </a:ext>
            </a:extLst>
          </p:cNvPr>
          <p:cNvSpPr/>
          <p:nvPr/>
        </p:nvSpPr>
        <p:spPr>
          <a:xfrm>
            <a:off x="1142973" y="6232184"/>
            <a:ext cx="10688057" cy="135015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1440">
              <a:spcBef>
                <a:spcPts val="600"/>
              </a:spcBef>
              <a:spcAft>
                <a:spcPts val="600"/>
              </a:spcAft>
            </a:pPr>
            <a:r>
              <a:rPr lang="en-US" sz="1600" b="1" dirty="0">
                <a:solidFill>
                  <a:schemeClr val="accent1"/>
                </a:solidFill>
                <a:latin typeface="Arial" panose="020B0604020202020204" pitchFamily="34" charset="0"/>
                <a:cs typeface="Arial" panose="020B0604020202020204" pitchFamily="34" charset="0"/>
              </a:rPr>
              <a:t>Excellent!</a:t>
            </a:r>
            <a:endParaRPr lang="en-US" sz="1600" dirty="0">
              <a:solidFill>
                <a:schemeClr val="accent1"/>
              </a:solidFill>
              <a:effectLst/>
              <a:latin typeface="Arial" panose="020B0604020202020204" pitchFamily="34" charset="0"/>
              <a:ea typeface="Times New Roman" panose="02020603050405020304" pitchFamily="18" charset="0"/>
            </a:endParaRPr>
          </a:p>
          <a:p>
            <a:pPr marL="91440">
              <a:spcBef>
                <a:spcPts val="600"/>
              </a:spcBef>
              <a:spcAft>
                <a:spcPts val="600"/>
              </a:spcAft>
            </a:pPr>
            <a:r>
              <a:rPr lang="en-US" sz="1400" dirty="0">
                <a:solidFill>
                  <a:schemeClr val="tx1"/>
                </a:solidFill>
                <a:effectLst/>
                <a:latin typeface="Arial" panose="020B0604020202020204" pitchFamily="34" charset="0"/>
                <a:ea typeface="Times New Roman" panose="02020603050405020304" pitchFamily="18" charset="0"/>
              </a:rPr>
              <a:t>Edge is strong in this component. Management credentials are appropriate to their individual roles, and there seems a good balance of management coverage. The owners demonstrate the ability to solve problems as they arise, and more importantly, to draw from their problem-solving experience so that lessons learned can be applied to future challenges.</a:t>
            </a:r>
            <a:endParaRPr lang="en-IN" sz="1400" dirty="0">
              <a:solidFill>
                <a:schemeClr val="tx1"/>
              </a:solidFill>
            </a:endParaRPr>
          </a:p>
        </p:txBody>
      </p:sp>
      <p:sp>
        <p:nvSpPr>
          <p:cNvPr id="5" name="TextBox 4">
            <a:extLst>
              <a:ext uri="{FF2B5EF4-FFF2-40B4-BE49-F238E27FC236}">
                <a16:creationId xmlns:a16="http://schemas.microsoft.com/office/drawing/2014/main" id="{11104C1C-B081-45C8-9C7C-E75E5ABEFE57}"/>
              </a:ext>
            </a:extLst>
          </p:cNvPr>
          <p:cNvSpPr txBox="1"/>
          <p:nvPr/>
        </p:nvSpPr>
        <p:spPr>
          <a:xfrm>
            <a:off x="10803614" y="3603498"/>
            <a:ext cx="830677" cy="307777"/>
          </a:xfrm>
          <a:prstGeom prst="rect">
            <a:avLst/>
          </a:prstGeom>
          <a:noFill/>
        </p:spPr>
        <p:txBody>
          <a:bodyPr wrap="square" rtlCol="0">
            <a:spAutoFit/>
          </a:bodyPr>
          <a:lstStyle/>
          <a:p>
            <a:r>
              <a:rPr lang="en-IN" sz="1400" i="1" dirty="0">
                <a:latin typeface="Arial" panose="020B0604020202020204" pitchFamily="34" charset="0"/>
                <a:cs typeface="Arial" panose="020B0604020202020204" pitchFamily="34" charset="0"/>
              </a:rPr>
              <a:t>01 of 05</a:t>
            </a:r>
          </a:p>
        </p:txBody>
      </p:sp>
      <p:sp>
        <p:nvSpPr>
          <p:cNvPr id="6" name="Oval 5">
            <a:extLst>
              <a:ext uri="{FF2B5EF4-FFF2-40B4-BE49-F238E27FC236}">
                <a16:creationId xmlns:a16="http://schemas.microsoft.com/office/drawing/2014/main" id="{CD1354A1-82C8-4FAA-BF36-DB04DE8D97E5}"/>
              </a:ext>
            </a:extLst>
          </p:cNvPr>
          <p:cNvSpPr/>
          <p:nvPr/>
        </p:nvSpPr>
        <p:spPr>
          <a:xfrm>
            <a:off x="6403988" y="4613833"/>
            <a:ext cx="146304" cy="1463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Graphic 7" descr="Checkmark">
            <a:extLst>
              <a:ext uri="{FF2B5EF4-FFF2-40B4-BE49-F238E27FC236}">
                <a16:creationId xmlns:a16="http://schemas.microsoft.com/office/drawing/2014/main" id="{68108D35-2C9A-4BBA-A9CC-CFD3385C3B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35293" y="5583122"/>
            <a:ext cx="274320" cy="274320"/>
          </a:xfrm>
          <a:prstGeom prst="rect">
            <a:avLst/>
          </a:prstGeom>
        </p:spPr>
      </p:pic>
      <p:sp>
        <p:nvSpPr>
          <p:cNvPr id="8" name="Slide Number Placeholder 7">
            <a:extLst>
              <a:ext uri="{FF2B5EF4-FFF2-40B4-BE49-F238E27FC236}">
                <a16:creationId xmlns:a16="http://schemas.microsoft.com/office/drawing/2014/main" id="{D605A0E2-D370-450A-8119-FBF7DDADC249}"/>
              </a:ext>
            </a:extLst>
          </p:cNvPr>
          <p:cNvSpPr>
            <a:spLocks noGrp="1"/>
          </p:cNvSpPr>
          <p:nvPr>
            <p:ph type="sldNum" sz="quarter" idx="12"/>
          </p:nvPr>
        </p:nvSpPr>
        <p:spPr/>
        <p:txBody>
          <a:bodyPr/>
          <a:lstStyle/>
          <a:p>
            <a:fld id="{71A628A0-E779-4D32-97F1-9C80A60D6EF0}" type="slidenum">
              <a:rPr lang="en-IN" smtClean="0"/>
              <a:pPr/>
              <a:t>28</a:t>
            </a:fld>
            <a:r>
              <a:rPr lang="en-IN"/>
              <a:t> of 116</a:t>
            </a:r>
            <a:endParaRPr lang="en-IN" dirty="0"/>
          </a:p>
        </p:txBody>
      </p:sp>
    </p:spTree>
    <p:custDataLst>
      <p:tags r:id="rId1"/>
    </p:custDataLst>
    <p:extLst>
      <p:ext uri="{BB962C8B-B14F-4D97-AF65-F5344CB8AC3E}">
        <p14:creationId xmlns:p14="http://schemas.microsoft.com/office/powerpoint/2010/main" val="37814119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70EFC689-0392-49BC-9334-0547793B66F2}"/>
              </a:ext>
            </a:extLst>
          </p:cNvPr>
          <p:cNvSpPr>
            <a:spLocks noGrp="1"/>
          </p:cNvSpPr>
          <p:nvPr>
            <p:ph type="title"/>
          </p:nvPr>
        </p:nvSpPr>
        <p:spPr/>
        <p:txBody>
          <a:bodyPr/>
          <a:lstStyle/>
          <a:p>
            <a:pPr marL="0" marR="0">
              <a:lnSpc>
                <a:spcPct val="107000"/>
              </a:lnSpc>
              <a:spcBef>
                <a:spcPts val="1000"/>
              </a:spcBef>
              <a:spcAft>
                <a:spcPts val="1000"/>
              </a:spcAft>
            </a:pPr>
            <a:r>
              <a:rPr lang="en-US" sz="1800" b="1" dirty="0">
                <a:effectLst/>
                <a:latin typeface="Arial" panose="020B0604020202020204" pitchFamily="34" charset="0"/>
                <a:ea typeface="Times New Roman" panose="02020603050405020304" pitchFamily="18" charset="0"/>
                <a:cs typeface="Times New Roman" panose="02020603050405020304" pitchFamily="18" charset="0"/>
              </a:rPr>
              <a:t>FAQs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7" name="TextBox 56">
            <a:extLst>
              <a:ext uri="{FF2B5EF4-FFF2-40B4-BE49-F238E27FC236}">
                <a16:creationId xmlns:a16="http://schemas.microsoft.com/office/drawing/2014/main" id="{3979836C-22CB-4502-AD1A-9124C3ED858B}"/>
              </a:ext>
            </a:extLst>
          </p:cNvPr>
          <p:cNvSpPr txBox="1"/>
          <p:nvPr/>
        </p:nvSpPr>
        <p:spPr>
          <a:xfrm>
            <a:off x="306541" y="2133582"/>
            <a:ext cx="12240225" cy="646524"/>
          </a:xfrm>
          <a:prstGeom prst="rect">
            <a:avLst/>
          </a:prstGeom>
          <a:noFill/>
        </p:spPr>
        <p:txBody>
          <a:bodyPr wrap="square">
            <a:spAutoFit/>
          </a:bodyPr>
          <a:lstStyle/>
          <a:p>
            <a:pPr>
              <a:lnSpc>
                <a:spcPct val="107000"/>
              </a:lnSpc>
              <a:spcBef>
                <a:spcPts val="1000"/>
              </a:spcBef>
            </a:pPr>
            <a:r>
              <a:rPr lang="en-US" sz="1600" dirty="0">
                <a:effectLst/>
                <a:latin typeface="Arial" panose="020B0604020202020204" pitchFamily="34" charset="0"/>
                <a:ea typeface="Times New Roman" panose="02020603050405020304" pitchFamily="18" charset="0"/>
                <a:cs typeface="Times New Roman" panose="02020603050405020304" pitchFamily="18" charset="0"/>
              </a:rPr>
              <a:t>Let's go over a few frequently asked questions lenders have about environmental assessments.</a:t>
            </a:r>
          </a:p>
          <a:p>
            <a:pPr>
              <a:lnSpc>
                <a:spcPct val="107000"/>
              </a:lnSpc>
              <a:spcBef>
                <a:spcPts val="600"/>
              </a:spcBef>
              <a:spcAft>
                <a:spcPts val="600"/>
              </a:spcAft>
            </a:pPr>
            <a:r>
              <a:rPr lang="en-US" sz="1400" i="1" dirty="0">
                <a:solidFill>
                  <a:schemeClr val="accent3"/>
                </a:solidFill>
                <a:latin typeface="Arial" panose="020B0604020202020204" pitchFamily="34" charset="0"/>
                <a:cs typeface="Arial" panose="020B0604020202020204" pitchFamily="34" charset="0"/>
              </a:rPr>
              <a:t>Click through the arrows to learn about it.</a:t>
            </a:r>
            <a:endParaRPr lang="en-US" sz="1400" b="1" i="1" dirty="0">
              <a:solidFill>
                <a:schemeClr val="accent3"/>
              </a:solidFill>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5B9FE614-CC92-4802-98EB-207C52B88CB0}"/>
              </a:ext>
            </a:extLst>
          </p:cNvPr>
          <p:cNvSpPr/>
          <p:nvPr/>
        </p:nvSpPr>
        <p:spPr>
          <a:xfrm>
            <a:off x="13090068" y="0"/>
            <a:ext cx="1102182"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Slide 06</a:t>
            </a:r>
          </a:p>
        </p:txBody>
      </p:sp>
      <p:sp>
        <p:nvSpPr>
          <p:cNvPr id="51" name="Rectangle: Top Corners Rounded 50">
            <a:extLst>
              <a:ext uri="{FF2B5EF4-FFF2-40B4-BE49-F238E27FC236}">
                <a16:creationId xmlns:a16="http://schemas.microsoft.com/office/drawing/2014/main" id="{CECAB3D0-D1DB-45AD-859D-8E60EFA26FA8}"/>
              </a:ext>
            </a:extLst>
          </p:cNvPr>
          <p:cNvSpPr/>
          <p:nvPr/>
        </p:nvSpPr>
        <p:spPr>
          <a:xfrm>
            <a:off x="234781" y="2844800"/>
            <a:ext cx="12527280" cy="4074312"/>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C5EEF8DE-AE1E-48CF-BE2D-9CA78D9F3F9B}"/>
              </a:ext>
            </a:extLst>
          </p:cNvPr>
          <p:cNvSpPr/>
          <p:nvPr/>
        </p:nvSpPr>
        <p:spPr>
          <a:xfrm>
            <a:off x="234781" y="6963070"/>
            <a:ext cx="12527280" cy="7292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53" name="Group 52">
            <a:extLst>
              <a:ext uri="{FF2B5EF4-FFF2-40B4-BE49-F238E27FC236}">
                <a16:creationId xmlns:a16="http://schemas.microsoft.com/office/drawing/2014/main" id="{B8D80247-B0F5-4BB4-8FAA-2BC7ED1BDEF1}"/>
              </a:ext>
            </a:extLst>
          </p:cNvPr>
          <p:cNvGrpSpPr/>
          <p:nvPr/>
        </p:nvGrpSpPr>
        <p:grpSpPr>
          <a:xfrm>
            <a:off x="5576528" y="7099072"/>
            <a:ext cx="1843787" cy="457200"/>
            <a:chOff x="2326769" y="6439440"/>
            <a:chExt cx="1843787" cy="457200"/>
          </a:xfrm>
        </p:grpSpPr>
        <p:grpSp>
          <p:nvGrpSpPr>
            <p:cNvPr id="54" name="Group 53">
              <a:extLst>
                <a:ext uri="{FF2B5EF4-FFF2-40B4-BE49-F238E27FC236}">
                  <a16:creationId xmlns:a16="http://schemas.microsoft.com/office/drawing/2014/main" id="{76A788E5-2E4D-4659-A9AB-3EBEFFACA014}"/>
                </a:ext>
              </a:extLst>
            </p:cNvPr>
            <p:cNvGrpSpPr/>
            <p:nvPr/>
          </p:nvGrpSpPr>
          <p:grpSpPr>
            <a:xfrm>
              <a:off x="2326769" y="6439440"/>
              <a:ext cx="457200" cy="457200"/>
              <a:chOff x="2326769" y="6439440"/>
              <a:chExt cx="457200" cy="457200"/>
            </a:xfrm>
          </p:grpSpPr>
          <p:sp>
            <p:nvSpPr>
              <p:cNvPr id="64" name="Oval 63">
                <a:extLst>
                  <a:ext uri="{FF2B5EF4-FFF2-40B4-BE49-F238E27FC236}">
                    <a16:creationId xmlns:a16="http://schemas.microsoft.com/office/drawing/2014/main" id="{41D035A7-56EE-428E-9534-565CE2FA897F}"/>
                  </a:ext>
                </a:extLst>
              </p:cNvPr>
              <p:cNvSpPr/>
              <p:nvPr/>
            </p:nvSpPr>
            <p:spPr>
              <a:xfrm flipH="1">
                <a:off x="2326769" y="6439440"/>
                <a:ext cx="457200" cy="457200"/>
              </a:xfrm>
              <a:prstGeom prst="ellipse">
                <a:avLst/>
              </a:prstGeom>
              <a:solidFill>
                <a:schemeClr val="bg2">
                  <a:alpha val="79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65" name="Group 64">
                <a:extLst>
                  <a:ext uri="{FF2B5EF4-FFF2-40B4-BE49-F238E27FC236}">
                    <a16:creationId xmlns:a16="http://schemas.microsoft.com/office/drawing/2014/main" id="{79689870-2E7E-423B-A22C-671A62D3D60D}"/>
                  </a:ext>
                </a:extLst>
              </p:cNvPr>
              <p:cNvGrpSpPr/>
              <p:nvPr/>
            </p:nvGrpSpPr>
            <p:grpSpPr>
              <a:xfrm flipH="1">
                <a:off x="2493779" y="6564315"/>
                <a:ext cx="108895" cy="207450"/>
                <a:chOff x="5610446" y="4247052"/>
                <a:chExt cx="130969" cy="454390"/>
              </a:xfrm>
              <a:solidFill>
                <a:schemeClr val="bg1">
                  <a:lumMod val="50000"/>
                </a:schemeClr>
              </a:solidFill>
            </p:grpSpPr>
            <p:cxnSp>
              <p:nvCxnSpPr>
                <p:cNvPr id="66" name="Straight Connector 65">
                  <a:extLst>
                    <a:ext uri="{FF2B5EF4-FFF2-40B4-BE49-F238E27FC236}">
                      <a16:creationId xmlns:a16="http://schemas.microsoft.com/office/drawing/2014/main" id="{90C97595-1D93-4543-BB96-6AB92C4FBF2C}"/>
                    </a:ext>
                  </a:extLst>
                </p:cNvPr>
                <p:cNvCxnSpPr>
                  <a:cxnSpLocks/>
                </p:cNvCxnSpPr>
                <p:nvPr/>
              </p:nvCxnSpPr>
              <p:spPr>
                <a:xfrm>
                  <a:off x="5610446" y="4247052"/>
                  <a:ext cx="130969" cy="23531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959DFBD-6EAC-4776-BA0D-46B62A8817BC}"/>
                    </a:ext>
                  </a:extLst>
                </p:cNvPr>
                <p:cNvCxnSpPr/>
                <p:nvPr/>
              </p:nvCxnSpPr>
              <p:spPr>
                <a:xfrm flipH="1">
                  <a:off x="5610446" y="4482367"/>
                  <a:ext cx="130969" cy="21907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58" name="TextBox 57">
              <a:extLst>
                <a:ext uri="{FF2B5EF4-FFF2-40B4-BE49-F238E27FC236}">
                  <a16:creationId xmlns:a16="http://schemas.microsoft.com/office/drawing/2014/main" id="{0536B4C2-C261-4275-84A1-8C3F68AB10F9}"/>
                </a:ext>
              </a:extLst>
            </p:cNvPr>
            <p:cNvSpPr txBox="1"/>
            <p:nvPr/>
          </p:nvSpPr>
          <p:spPr>
            <a:xfrm>
              <a:off x="2782223" y="6514152"/>
              <a:ext cx="932878" cy="307777"/>
            </a:xfrm>
            <a:prstGeom prst="rect">
              <a:avLst/>
            </a:prstGeom>
            <a:noFill/>
          </p:spPr>
          <p:txBody>
            <a:bodyPr wrap="square">
              <a:spAutoFit/>
            </a:bodyPr>
            <a:lstStyle/>
            <a:p>
              <a:pPr algn="ctr"/>
              <a:r>
                <a:rPr lang="en-IN"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01 of 03</a:t>
              </a:r>
              <a:endParaRPr lang="en-IN" sz="1400" dirty="0">
                <a:solidFill>
                  <a:schemeClr val="bg1"/>
                </a:solidFill>
              </a:endParaRPr>
            </a:p>
          </p:txBody>
        </p:sp>
        <p:grpSp>
          <p:nvGrpSpPr>
            <p:cNvPr id="59" name="Group 58">
              <a:extLst>
                <a:ext uri="{FF2B5EF4-FFF2-40B4-BE49-F238E27FC236}">
                  <a16:creationId xmlns:a16="http://schemas.microsoft.com/office/drawing/2014/main" id="{50570EC4-F1FD-43FA-9198-C97F6DA85582}"/>
                </a:ext>
              </a:extLst>
            </p:cNvPr>
            <p:cNvGrpSpPr/>
            <p:nvPr/>
          </p:nvGrpSpPr>
          <p:grpSpPr>
            <a:xfrm flipH="1">
              <a:off x="3713356" y="6439440"/>
              <a:ext cx="457200" cy="457200"/>
              <a:chOff x="2326769" y="6439440"/>
              <a:chExt cx="457200" cy="457200"/>
            </a:xfrm>
          </p:grpSpPr>
          <p:sp>
            <p:nvSpPr>
              <p:cNvPr id="60" name="Oval 59">
                <a:extLst>
                  <a:ext uri="{FF2B5EF4-FFF2-40B4-BE49-F238E27FC236}">
                    <a16:creationId xmlns:a16="http://schemas.microsoft.com/office/drawing/2014/main" id="{8BB23E33-7650-4AC5-9531-8187F2A50C8C}"/>
                  </a:ext>
                </a:extLst>
              </p:cNvPr>
              <p:cNvSpPr/>
              <p:nvPr/>
            </p:nvSpPr>
            <p:spPr>
              <a:xfrm flipH="1">
                <a:off x="2326769" y="6439440"/>
                <a:ext cx="457200" cy="457200"/>
              </a:xfrm>
              <a:prstGeom prst="ellipse">
                <a:avLst/>
              </a:prstGeom>
              <a:solidFill>
                <a:srgbClr val="0A3E6E">
                  <a:alpha val="78824"/>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61" name="Group 60">
                <a:extLst>
                  <a:ext uri="{FF2B5EF4-FFF2-40B4-BE49-F238E27FC236}">
                    <a16:creationId xmlns:a16="http://schemas.microsoft.com/office/drawing/2014/main" id="{C5DB791B-A499-415B-B11D-849B737ACC31}"/>
                  </a:ext>
                </a:extLst>
              </p:cNvPr>
              <p:cNvGrpSpPr/>
              <p:nvPr/>
            </p:nvGrpSpPr>
            <p:grpSpPr>
              <a:xfrm flipH="1">
                <a:off x="2493779" y="6564315"/>
                <a:ext cx="108895" cy="207450"/>
                <a:chOff x="5610446" y="4247052"/>
                <a:chExt cx="130969" cy="454390"/>
              </a:xfrm>
              <a:solidFill>
                <a:schemeClr val="bg1">
                  <a:lumMod val="50000"/>
                </a:schemeClr>
              </a:solidFill>
            </p:grpSpPr>
            <p:cxnSp>
              <p:nvCxnSpPr>
                <p:cNvPr id="62" name="Straight Connector 61">
                  <a:extLst>
                    <a:ext uri="{FF2B5EF4-FFF2-40B4-BE49-F238E27FC236}">
                      <a16:creationId xmlns:a16="http://schemas.microsoft.com/office/drawing/2014/main" id="{4D083D7A-CEB7-40D1-9956-D89C066B810F}"/>
                    </a:ext>
                  </a:extLst>
                </p:cNvPr>
                <p:cNvCxnSpPr>
                  <a:cxnSpLocks/>
                </p:cNvCxnSpPr>
                <p:nvPr/>
              </p:nvCxnSpPr>
              <p:spPr>
                <a:xfrm>
                  <a:off x="5610446" y="4247052"/>
                  <a:ext cx="130969" cy="23531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52C53DC-BD91-428B-B225-C76FDE6AA411}"/>
                    </a:ext>
                  </a:extLst>
                </p:cNvPr>
                <p:cNvCxnSpPr/>
                <p:nvPr/>
              </p:nvCxnSpPr>
              <p:spPr>
                <a:xfrm flipH="1">
                  <a:off x="5610446" y="4482367"/>
                  <a:ext cx="130969" cy="21907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pic>
        <p:nvPicPr>
          <p:cNvPr id="68" name="Picture 4" descr="Felds and hills rural landscape. Cartoon countryside valley with green hills trees flowers blue sky and curly clouds. Vector nature horizon pasture view isolated background Felds and hills rural landscape. Cartoon countryside valley with green hills trees flowers blue sky Agricultural Field stock vector">
            <a:extLst>
              <a:ext uri="{FF2B5EF4-FFF2-40B4-BE49-F238E27FC236}">
                <a16:creationId xmlns:a16="http://schemas.microsoft.com/office/drawing/2014/main" id="{1480F084-2054-4F9A-95E2-309601154C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2" t="41054" r="1675" b="6730"/>
          <a:stretch/>
        </p:blipFill>
        <p:spPr bwMode="auto">
          <a:xfrm>
            <a:off x="280501" y="2905537"/>
            <a:ext cx="12435840" cy="3983793"/>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37C984F-87CC-46A7-B32B-CA6EA5B5ABE9}"/>
              </a:ext>
            </a:extLst>
          </p:cNvPr>
          <p:cNvSpPr>
            <a:spLocks noGrp="1"/>
          </p:cNvSpPr>
          <p:nvPr>
            <p:ph type="sldNum" sz="quarter" idx="12"/>
          </p:nvPr>
        </p:nvSpPr>
        <p:spPr/>
        <p:txBody>
          <a:bodyPr/>
          <a:lstStyle/>
          <a:p>
            <a:fld id="{71A628A0-E779-4D32-97F1-9C80A60D6EF0}" type="slidenum">
              <a:rPr lang="en-IN" smtClean="0"/>
              <a:pPr/>
              <a:t>29</a:t>
            </a:fld>
            <a:r>
              <a:rPr lang="en-IN"/>
              <a:t> of 221</a:t>
            </a:r>
            <a:endParaRPr lang="en-IN" dirty="0"/>
          </a:p>
        </p:txBody>
      </p:sp>
    </p:spTree>
    <p:extLst>
      <p:ext uri="{BB962C8B-B14F-4D97-AF65-F5344CB8AC3E}">
        <p14:creationId xmlns:p14="http://schemas.microsoft.com/office/powerpoint/2010/main" val="3293602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FC6641-FCCE-4887-B5E8-9194B206F7D9}"/>
              </a:ext>
            </a:extLst>
          </p:cNvPr>
          <p:cNvSpPr/>
          <p:nvPr/>
        </p:nvSpPr>
        <p:spPr>
          <a:xfrm>
            <a:off x="13090068" y="0"/>
            <a:ext cx="1102182"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Slide 01</a:t>
            </a:r>
          </a:p>
        </p:txBody>
      </p:sp>
      <p:sp>
        <p:nvSpPr>
          <p:cNvPr id="16" name="Rectangle 15">
            <a:extLst>
              <a:ext uri="{FF2B5EF4-FFF2-40B4-BE49-F238E27FC236}">
                <a16:creationId xmlns:a16="http://schemas.microsoft.com/office/drawing/2014/main" id="{AFC07043-E636-4900-AFAE-2484F24F29F4}"/>
              </a:ext>
            </a:extLst>
          </p:cNvPr>
          <p:cNvSpPr/>
          <p:nvPr/>
        </p:nvSpPr>
        <p:spPr>
          <a:xfrm>
            <a:off x="145541" y="5752618"/>
            <a:ext cx="12701015" cy="20406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17" name="Straight Connector 16">
            <a:extLst>
              <a:ext uri="{FF2B5EF4-FFF2-40B4-BE49-F238E27FC236}">
                <a16:creationId xmlns:a16="http://schemas.microsoft.com/office/drawing/2014/main" id="{DF1BCC31-E4B8-48CE-8350-9EE92C540A1F}"/>
              </a:ext>
            </a:extLst>
          </p:cNvPr>
          <p:cNvCxnSpPr>
            <a:cxnSpLocks/>
          </p:cNvCxnSpPr>
          <p:nvPr/>
        </p:nvCxnSpPr>
        <p:spPr>
          <a:xfrm>
            <a:off x="2637761" y="6002198"/>
            <a:ext cx="0" cy="154148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EA580D9-5747-495F-8CC8-7DE9D1B64A5E}"/>
              </a:ext>
            </a:extLst>
          </p:cNvPr>
          <p:cNvSpPr txBox="1"/>
          <p:nvPr/>
        </p:nvSpPr>
        <p:spPr>
          <a:xfrm>
            <a:off x="2819925" y="5822019"/>
            <a:ext cx="9385928" cy="1538883"/>
          </a:xfrm>
          <a:prstGeom prst="rect">
            <a:avLst/>
          </a:prstGeom>
          <a:noFill/>
        </p:spPr>
        <p:txBody>
          <a:bodyPr wrap="square" rtlCol="0">
            <a:spAutoFit/>
          </a:bodyPr>
          <a:lstStyle/>
          <a:p>
            <a:r>
              <a:rPr lang="en-US" sz="2900" b="1" dirty="0">
                <a:solidFill>
                  <a:schemeClr val="bg1"/>
                </a:solidFill>
                <a:latin typeface="Arial" panose="020B0604020202020204" pitchFamily="34" charset="0"/>
                <a:cs typeface="Arial" panose="020B0604020202020204" pitchFamily="34" charset="0"/>
              </a:rPr>
              <a:t>Commercial Real Estate Lending Decision Process </a:t>
            </a:r>
            <a:r>
              <a:rPr lang="en-IN" sz="2900" b="1" dirty="0">
                <a:solidFill>
                  <a:schemeClr val="bg1"/>
                </a:solidFill>
                <a:latin typeface="Arial" panose="020B0604020202020204" pitchFamily="34" charset="0"/>
                <a:cs typeface="Arial" panose="020B0604020202020204" pitchFamily="34" charset="0"/>
              </a:rPr>
              <a:t>(CRE-LDP)</a:t>
            </a:r>
          </a:p>
          <a:p>
            <a:endParaRPr lang="en-IN" sz="800" b="1" dirty="0">
              <a:solidFill>
                <a:schemeClr val="bg1"/>
              </a:solidFill>
              <a:latin typeface="Arial" panose="020B0604020202020204" pitchFamily="34" charset="0"/>
              <a:cs typeface="Arial" panose="020B0604020202020204" pitchFamily="34" charset="0"/>
            </a:endParaRPr>
          </a:p>
          <a:p>
            <a:r>
              <a:rPr lang="en-IN" sz="2800" dirty="0">
                <a:solidFill>
                  <a:schemeClr val="bg1"/>
                </a:solidFill>
                <a:latin typeface="Arial" panose="020B0604020202020204" pitchFamily="34" charset="0"/>
                <a:cs typeface="Arial" panose="020B0604020202020204" pitchFamily="34" charset="0"/>
              </a:rPr>
              <a:t>Underwriting-Basics</a:t>
            </a:r>
            <a:endParaRPr lang="en-US" sz="2800" dirty="0">
              <a:solidFill>
                <a:schemeClr val="bg1"/>
              </a:solidFill>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75678D48-3FD9-4BCB-9B00-4EE841CA90D3}"/>
              </a:ext>
            </a:extLst>
          </p:cNvPr>
          <p:cNvSpPr txBox="1"/>
          <p:nvPr/>
        </p:nvSpPr>
        <p:spPr>
          <a:xfrm>
            <a:off x="241510" y="7027826"/>
            <a:ext cx="2436888" cy="307777"/>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JOIN. ENGAGE. LEAD</a:t>
            </a:r>
            <a:endParaRPr lang="en-IN" sz="1400" dirty="0">
              <a:solidFill>
                <a:schemeClr val="bg1"/>
              </a:solidFill>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B2BE5F59-50E1-4EB3-89CE-97A106A0B2C4}"/>
              </a:ext>
            </a:extLst>
          </p:cNvPr>
          <p:cNvSpPr/>
          <p:nvPr/>
        </p:nvSpPr>
        <p:spPr>
          <a:xfrm>
            <a:off x="11113756" y="6731995"/>
            <a:ext cx="1254280" cy="436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accent1"/>
                </a:solidFill>
                <a:latin typeface="Arial" panose="020B0604020202020204" pitchFamily="34" charset="0"/>
                <a:cs typeface="Arial" panose="020B0604020202020204" pitchFamily="34" charset="0"/>
              </a:rPr>
              <a:t>START</a:t>
            </a:r>
            <a:endParaRPr lang="en-IN" sz="1600" b="1" dirty="0">
              <a:solidFill>
                <a:schemeClr val="accent1"/>
              </a:solidFill>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764BEF5E-CF69-4037-9ACA-8790953B19EB}"/>
              </a:ext>
            </a:extLst>
          </p:cNvPr>
          <p:cNvSpPr txBox="1"/>
          <p:nvPr/>
        </p:nvSpPr>
        <p:spPr>
          <a:xfrm>
            <a:off x="2819925" y="7399232"/>
            <a:ext cx="960519" cy="307777"/>
          </a:xfrm>
          <a:prstGeom prst="rect">
            <a:avLst/>
          </a:prstGeom>
          <a:noFill/>
        </p:spPr>
        <p:txBody>
          <a:bodyPr wrap="none" rtlCol="0">
            <a:spAutoFit/>
          </a:bodyPr>
          <a:lstStyle/>
          <a:p>
            <a:r>
              <a:rPr lang="en-IN" sz="1400" dirty="0">
                <a:solidFill>
                  <a:schemeClr val="bg1"/>
                </a:solidFill>
                <a:latin typeface="Arial" panose="020B0604020202020204" pitchFamily="34" charset="0"/>
                <a:cs typeface="Arial" panose="020B0604020202020204" pitchFamily="34" charset="0"/>
              </a:rPr>
              <a:t>Duration: </a:t>
            </a:r>
          </a:p>
        </p:txBody>
      </p:sp>
      <p:sp>
        <p:nvSpPr>
          <p:cNvPr id="23" name="Rectangle 22">
            <a:extLst>
              <a:ext uri="{FF2B5EF4-FFF2-40B4-BE49-F238E27FC236}">
                <a16:creationId xmlns:a16="http://schemas.microsoft.com/office/drawing/2014/main" id="{DDFD86AB-26DB-485A-BEE8-321257091CE5}"/>
              </a:ext>
            </a:extLst>
          </p:cNvPr>
          <p:cNvSpPr/>
          <p:nvPr/>
        </p:nvSpPr>
        <p:spPr>
          <a:xfrm>
            <a:off x="3603778" y="7406083"/>
            <a:ext cx="4468668" cy="307777"/>
          </a:xfrm>
          <a:prstGeom prst="rect">
            <a:avLst/>
          </a:prstGeom>
        </p:spPr>
        <p:txBody>
          <a:bodyPr wrap="square">
            <a:spAutoFit/>
          </a:bodyPr>
          <a:lstStyle/>
          <a:p>
            <a:r>
              <a:rPr lang="en-US" sz="1400" dirty="0">
                <a:solidFill>
                  <a:schemeClr val="bg1"/>
                </a:solidFill>
                <a:latin typeface="Arial" charset="0"/>
                <a:ea typeface="Arial" charset="0"/>
                <a:cs typeface="Arial" charset="0"/>
              </a:rPr>
              <a:t>~ 30 mins.</a:t>
            </a:r>
          </a:p>
        </p:txBody>
      </p:sp>
      <p:pic>
        <p:nvPicPr>
          <p:cNvPr id="30" name="Content Placeholder 5">
            <a:extLst>
              <a:ext uri="{FF2B5EF4-FFF2-40B4-BE49-F238E27FC236}">
                <a16:creationId xmlns:a16="http://schemas.microsoft.com/office/drawing/2014/main" id="{1AAEAE12-EC13-4A78-BFD9-141F69E493AD}"/>
              </a:ext>
            </a:extLst>
          </p:cNvPr>
          <p:cNvPicPr>
            <a:picLocks noChangeAspect="1"/>
          </p:cNvPicPr>
          <p:nvPr/>
        </p:nvPicPr>
        <p:blipFill>
          <a:blip r:embed="rId4">
            <a:extLst>
              <a:ext uri="{28A0092B-C50C-407E-A947-70E740481C1C}">
                <a14:useLocalDpi xmlns:a14="http://schemas.microsoft.com/office/drawing/2010/main" val="0"/>
              </a:ext>
            </a:extLst>
          </a:blip>
          <a:stretch/>
        </p:blipFill>
        <p:spPr>
          <a:xfrm>
            <a:off x="309590" y="6329001"/>
            <a:ext cx="2196000" cy="530577"/>
          </a:xfrm>
          <a:prstGeom prst="rect">
            <a:avLst/>
          </a:prstGeom>
        </p:spPr>
      </p:pic>
      <p:sp>
        <p:nvSpPr>
          <p:cNvPr id="3" name="Rectangle 2">
            <a:extLst>
              <a:ext uri="{FF2B5EF4-FFF2-40B4-BE49-F238E27FC236}">
                <a16:creationId xmlns:a16="http://schemas.microsoft.com/office/drawing/2014/main" id="{3A68FDFA-25E9-46D7-AD64-D94EB68069AC}"/>
              </a:ext>
            </a:extLst>
          </p:cNvPr>
          <p:cNvSpPr/>
          <p:nvPr/>
        </p:nvSpPr>
        <p:spPr>
          <a:xfrm>
            <a:off x="145541" y="7888224"/>
            <a:ext cx="12701015" cy="452055"/>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7" name="Group 36">
            <a:extLst>
              <a:ext uri="{FF2B5EF4-FFF2-40B4-BE49-F238E27FC236}">
                <a16:creationId xmlns:a16="http://schemas.microsoft.com/office/drawing/2014/main" id="{99D6B3F0-2CD3-4CD6-8881-5805BB8C9E9D}"/>
              </a:ext>
            </a:extLst>
          </p:cNvPr>
          <p:cNvGrpSpPr/>
          <p:nvPr/>
        </p:nvGrpSpPr>
        <p:grpSpPr>
          <a:xfrm>
            <a:off x="12588064" y="7972120"/>
            <a:ext cx="148274" cy="186666"/>
            <a:chOff x="9157651" y="8934006"/>
            <a:chExt cx="106680" cy="134302"/>
          </a:xfrm>
          <a:solidFill>
            <a:srgbClr val="B4B4B4"/>
          </a:solidFill>
        </p:grpSpPr>
        <p:sp>
          <p:nvSpPr>
            <p:cNvPr id="38" name="Freeform: Shape 37">
              <a:extLst>
                <a:ext uri="{FF2B5EF4-FFF2-40B4-BE49-F238E27FC236}">
                  <a16:creationId xmlns:a16="http://schemas.microsoft.com/office/drawing/2014/main" id="{E7DC3E6A-BF77-4A5A-9FE0-A2ED907B60B0}"/>
                </a:ext>
              </a:extLst>
            </p:cNvPr>
            <p:cNvSpPr/>
            <p:nvPr/>
          </p:nvSpPr>
          <p:spPr>
            <a:xfrm>
              <a:off x="9157651" y="8961628"/>
              <a:ext cx="106680" cy="106680"/>
            </a:xfrm>
            <a:custGeom>
              <a:avLst/>
              <a:gdLst>
                <a:gd name="connsiteX0" fmla="*/ 53340 w 106680"/>
                <a:gd name="connsiteY0" fmla="*/ 106680 h 106680"/>
                <a:gd name="connsiteX1" fmla="*/ 0 w 106680"/>
                <a:gd name="connsiteY1" fmla="*/ 53340 h 106680"/>
                <a:gd name="connsiteX2" fmla="*/ 53340 w 106680"/>
                <a:gd name="connsiteY2" fmla="*/ 0 h 106680"/>
                <a:gd name="connsiteX3" fmla="*/ 53340 w 106680"/>
                <a:gd name="connsiteY3" fmla="*/ 13335 h 106680"/>
                <a:gd name="connsiteX4" fmla="*/ 13335 w 106680"/>
                <a:gd name="connsiteY4" fmla="*/ 53340 h 106680"/>
                <a:gd name="connsiteX5" fmla="*/ 53340 w 106680"/>
                <a:gd name="connsiteY5" fmla="*/ 93345 h 106680"/>
                <a:gd name="connsiteX6" fmla="*/ 93345 w 106680"/>
                <a:gd name="connsiteY6" fmla="*/ 53340 h 106680"/>
                <a:gd name="connsiteX7" fmla="*/ 106680 w 106680"/>
                <a:gd name="connsiteY7" fmla="*/ 53340 h 106680"/>
                <a:gd name="connsiteX8" fmla="*/ 53340 w 106680"/>
                <a:gd name="connsiteY8" fmla="*/ 106680 h 106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680" h="106680">
                  <a:moveTo>
                    <a:pt x="53340" y="106680"/>
                  </a:moveTo>
                  <a:cubicBezTo>
                    <a:pt x="23813" y="106680"/>
                    <a:pt x="0" y="82868"/>
                    <a:pt x="0" y="53340"/>
                  </a:cubicBezTo>
                  <a:cubicBezTo>
                    <a:pt x="0" y="23813"/>
                    <a:pt x="23813" y="0"/>
                    <a:pt x="53340" y="0"/>
                  </a:cubicBezTo>
                  <a:lnTo>
                    <a:pt x="53340" y="13335"/>
                  </a:lnTo>
                  <a:cubicBezTo>
                    <a:pt x="31433" y="13335"/>
                    <a:pt x="13335" y="31432"/>
                    <a:pt x="13335" y="53340"/>
                  </a:cubicBezTo>
                  <a:cubicBezTo>
                    <a:pt x="13335" y="75248"/>
                    <a:pt x="31433" y="93345"/>
                    <a:pt x="53340" y="93345"/>
                  </a:cubicBezTo>
                  <a:cubicBezTo>
                    <a:pt x="75248" y="93345"/>
                    <a:pt x="93345" y="75248"/>
                    <a:pt x="93345" y="53340"/>
                  </a:cubicBezTo>
                  <a:lnTo>
                    <a:pt x="106680" y="53340"/>
                  </a:lnTo>
                  <a:cubicBezTo>
                    <a:pt x="106680" y="82868"/>
                    <a:pt x="82868" y="106680"/>
                    <a:pt x="53340" y="106680"/>
                  </a:cubicBezTo>
                  <a:close/>
                </a:path>
              </a:pathLst>
            </a:custGeom>
            <a:grpFill/>
            <a:ln w="9525" cap="flat">
              <a:noFill/>
              <a:prstDash val="solid"/>
              <a:miter/>
            </a:ln>
          </p:spPr>
          <p:txBody>
            <a:bodyPr rtlCol="0" anchor="ctr"/>
            <a:lstStyle/>
            <a:p>
              <a:endParaRPr lang="en-IN"/>
            </a:p>
          </p:txBody>
        </p:sp>
        <p:sp>
          <p:nvSpPr>
            <p:cNvPr id="39" name="Freeform: Shape 38">
              <a:extLst>
                <a:ext uri="{FF2B5EF4-FFF2-40B4-BE49-F238E27FC236}">
                  <a16:creationId xmlns:a16="http://schemas.microsoft.com/office/drawing/2014/main" id="{E84A9EA8-EBC2-4FD3-9E04-A69ADFA7D260}"/>
                </a:ext>
              </a:extLst>
            </p:cNvPr>
            <p:cNvSpPr/>
            <p:nvPr/>
          </p:nvSpPr>
          <p:spPr>
            <a:xfrm>
              <a:off x="9204324" y="8934006"/>
              <a:ext cx="49530" cy="66675"/>
            </a:xfrm>
            <a:custGeom>
              <a:avLst/>
              <a:gdLst>
                <a:gd name="connsiteX0" fmla="*/ 0 w 49530"/>
                <a:gd name="connsiteY0" fmla="*/ 0 h 66675"/>
                <a:gd name="connsiteX1" fmla="*/ 0 w 49530"/>
                <a:gd name="connsiteY1" fmla="*/ 66675 h 66675"/>
                <a:gd name="connsiteX2" fmla="*/ 49530 w 49530"/>
                <a:gd name="connsiteY2" fmla="*/ 33338 h 66675"/>
              </a:gdLst>
              <a:ahLst/>
              <a:cxnLst>
                <a:cxn ang="0">
                  <a:pos x="connsiteX0" y="connsiteY0"/>
                </a:cxn>
                <a:cxn ang="0">
                  <a:pos x="connsiteX1" y="connsiteY1"/>
                </a:cxn>
                <a:cxn ang="0">
                  <a:pos x="connsiteX2" y="connsiteY2"/>
                </a:cxn>
              </a:cxnLst>
              <a:rect l="l" t="t" r="r" b="b"/>
              <a:pathLst>
                <a:path w="49530" h="66675">
                  <a:moveTo>
                    <a:pt x="0" y="0"/>
                  </a:moveTo>
                  <a:lnTo>
                    <a:pt x="0" y="66675"/>
                  </a:lnTo>
                  <a:lnTo>
                    <a:pt x="49530" y="33338"/>
                  </a:lnTo>
                  <a:close/>
                </a:path>
              </a:pathLst>
            </a:custGeom>
            <a:grpFill/>
            <a:ln w="9525" cap="flat">
              <a:noFill/>
              <a:prstDash val="solid"/>
              <a:miter/>
            </a:ln>
          </p:spPr>
          <p:txBody>
            <a:bodyPr rtlCol="0" anchor="ctr"/>
            <a:lstStyle/>
            <a:p>
              <a:endParaRPr lang="en-IN"/>
            </a:p>
          </p:txBody>
        </p:sp>
      </p:grpSp>
      <p:sp>
        <p:nvSpPr>
          <p:cNvPr id="40" name="Freeform: Shape 39">
            <a:extLst>
              <a:ext uri="{FF2B5EF4-FFF2-40B4-BE49-F238E27FC236}">
                <a16:creationId xmlns:a16="http://schemas.microsoft.com/office/drawing/2014/main" id="{DC2BA653-5AF2-409B-B99C-FAA068816C4C}"/>
              </a:ext>
            </a:extLst>
          </p:cNvPr>
          <p:cNvSpPr/>
          <p:nvPr/>
        </p:nvSpPr>
        <p:spPr>
          <a:xfrm>
            <a:off x="1288114" y="8002998"/>
            <a:ext cx="133871" cy="150962"/>
          </a:xfrm>
          <a:custGeom>
            <a:avLst/>
            <a:gdLst>
              <a:gd name="connsiteX0" fmla="*/ 0 w 89534"/>
              <a:gd name="connsiteY0" fmla="*/ 0 h 100964"/>
              <a:gd name="connsiteX1" fmla="*/ 0 w 89534"/>
              <a:gd name="connsiteY1" fmla="*/ 100965 h 100964"/>
              <a:gd name="connsiteX2" fmla="*/ 89535 w 89534"/>
              <a:gd name="connsiteY2" fmla="*/ 50483 h 100964"/>
            </a:gdLst>
            <a:ahLst/>
            <a:cxnLst>
              <a:cxn ang="0">
                <a:pos x="connsiteX0" y="connsiteY0"/>
              </a:cxn>
              <a:cxn ang="0">
                <a:pos x="connsiteX1" y="connsiteY1"/>
              </a:cxn>
              <a:cxn ang="0">
                <a:pos x="connsiteX2" y="connsiteY2"/>
              </a:cxn>
            </a:cxnLst>
            <a:rect l="l" t="t" r="r" b="b"/>
            <a:pathLst>
              <a:path w="89534" h="100964">
                <a:moveTo>
                  <a:pt x="0" y="0"/>
                </a:moveTo>
                <a:lnTo>
                  <a:pt x="0" y="100965"/>
                </a:lnTo>
                <a:lnTo>
                  <a:pt x="89535" y="50483"/>
                </a:lnTo>
                <a:close/>
              </a:path>
            </a:pathLst>
          </a:custGeom>
          <a:solidFill>
            <a:srgbClr val="B4B4B4"/>
          </a:solidFill>
          <a:ln w="9525" cap="flat">
            <a:no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6DDC44D1-20B3-4D72-AE34-0DDA55FA0CC2}"/>
              </a:ext>
            </a:extLst>
          </p:cNvPr>
          <p:cNvSpPr/>
          <p:nvPr/>
        </p:nvSpPr>
        <p:spPr>
          <a:xfrm>
            <a:off x="1628187" y="8063556"/>
            <a:ext cx="10690015" cy="45719"/>
          </a:xfrm>
          <a:custGeom>
            <a:avLst/>
            <a:gdLst>
              <a:gd name="connsiteX0" fmla="*/ 0 w 6577964"/>
              <a:gd name="connsiteY0" fmla="*/ 0 h 22860"/>
              <a:gd name="connsiteX1" fmla="*/ 6577965 w 6577964"/>
              <a:gd name="connsiteY1" fmla="*/ 0 h 22860"/>
              <a:gd name="connsiteX2" fmla="*/ 6577965 w 6577964"/>
              <a:gd name="connsiteY2" fmla="*/ 22860 h 22860"/>
              <a:gd name="connsiteX3" fmla="*/ 0 w 6577964"/>
              <a:gd name="connsiteY3" fmla="*/ 22860 h 22860"/>
            </a:gdLst>
            <a:ahLst/>
            <a:cxnLst>
              <a:cxn ang="0">
                <a:pos x="connsiteX0" y="connsiteY0"/>
              </a:cxn>
              <a:cxn ang="0">
                <a:pos x="connsiteX1" y="connsiteY1"/>
              </a:cxn>
              <a:cxn ang="0">
                <a:pos x="connsiteX2" y="connsiteY2"/>
              </a:cxn>
              <a:cxn ang="0">
                <a:pos x="connsiteX3" y="connsiteY3"/>
              </a:cxn>
            </a:cxnLst>
            <a:rect l="l" t="t" r="r" b="b"/>
            <a:pathLst>
              <a:path w="6577964" h="22860">
                <a:moveTo>
                  <a:pt x="0" y="0"/>
                </a:moveTo>
                <a:lnTo>
                  <a:pt x="6577965" y="0"/>
                </a:lnTo>
                <a:lnTo>
                  <a:pt x="6577965" y="22860"/>
                </a:lnTo>
                <a:lnTo>
                  <a:pt x="0" y="22860"/>
                </a:lnTo>
                <a:close/>
              </a:path>
            </a:pathLst>
          </a:custGeom>
          <a:solidFill>
            <a:srgbClr val="3C3C3C"/>
          </a:solidFill>
          <a:ln w="9525" cap="flat">
            <a:noFill/>
            <a:prstDash val="solid"/>
            <a:miter/>
          </a:ln>
        </p:spPr>
        <p:txBody>
          <a:bodyPr rtlCol="0" anchor="ctr"/>
          <a:lstStyle/>
          <a:p>
            <a:endParaRPr lang="en-IN" dirty="0"/>
          </a:p>
        </p:txBody>
      </p:sp>
      <p:grpSp>
        <p:nvGrpSpPr>
          <p:cNvPr id="42" name="Group 41">
            <a:extLst>
              <a:ext uri="{FF2B5EF4-FFF2-40B4-BE49-F238E27FC236}">
                <a16:creationId xmlns:a16="http://schemas.microsoft.com/office/drawing/2014/main" id="{6C3C4973-7308-4E19-AF5D-4FE6249E3A22}"/>
              </a:ext>
            </a:extLst>
          </p:cNvPr>
          <p:cNvGrpSpPr/>
          <p:nvPr/>
        </p:nvGrpSpPr>
        <p:grpSpPr>
          <a:xfrm>
            <a:off x="732952" y="8005760"/>
            <a:ext cx="224346" cy="180014"/>
            <a:chOff x="732952" y="8005760"/>
            <a:chExt cx="224346" cy="180014"/>
          </a:xfrm>
          <a:solidFill>
            <a:srgbClr val="B4B4B4"/>
          </a:solidFill>
        </p:grpSpPr>
        <p:sp>
          <p:nvSpPr>
            <p:cNvPr id="43" name="Freeform: Shape 42">
              <a:extLst>
                <a:ext uri="{FF2B5EF4-FFF2-40B4-BE49-F238E27FC236}">
                  <a16:creationId xmlns:a16="http://schemas.microsoft.com/office/drawing/2014/main" id="{D2543FF5-8948-4D65-88FB-D925EFE4DE84}"/>
                </a:ext>
              </a:extLst>
            </p:cNvPr>
            <p:cNvSpPr/>
            <p:nvPr/>
          </p:nvSpPr>
          <p:spPr>
            <a:xfrm>
              <a:off x="821616" y="8157563"/>
              <a:ext cx="57765" cy="28211"/>
            </a:xfrm>
            <a:custGeom>
              <a:avLst/>
              <a:gdLst>
                <a:gd name="connsiteX0" fmla="*/ 40957 w 40957"/>
                <a:gd name="connsiteY0" fmla="*/ 0 h 20002"/>
                <a:gd name="connsiteX1" fmla="*/ 0 w 40957"/>
                <a:gd name="connsiteY1" fmla="*/ 0 h 20002"/>
                <a:gd name="connsiteX2" fmla="*/ 20002 w 40957"/>
                <a:gd name="connsiteY2" fmla="*/ 20003 h 20002"/>
              </a:gdLst>
              <a:ahLst/>
              <a:cxnLst>
                <a:cxn ang="0">
                  <a:pos x="connsiteX0" y="connsiteY0"/>
                </a:cxn>
                <a:cxn ang="0">
                  <a:pos x="connsiteX1" y="connsiteY1"/>
                </a:cxn>
                <a:cxn ang="0">
                  <a:pos x="connsiteX2" y="connsiteY2"/>
                </a:cxn>
              </a:cxnLst>
              <a:rect l="l" t="t" r="r" b="b"/>
              <a:pathLst>
                <a:path w="40957" h="20002">
                  <a:moveTo>
                    <a:pt x="40957" y="0"/>
                  </a:moveTo>
                  <a:lnTo>
                    <a:pt x="0" y="0"/>
                  </a:lnTo>
                  <a:lnTo>
                    <a:pt x="20002" y="20003"/>
                  </a:lnTo>
                  <a:close/>
                </a:path>
              </a:pathLst>
            </a:custGeom>
            <a:grpFill/>
            <a:ln w="9525" cap="flat">
              <a:no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7064BE67-5178-48BD-8BF0-FED6203426B9}"/>
                </a:ext>
              </a:extLst>
            </p:cNvPr>
            <p:cNvSpPr/>
            <p:nvPr/>
          </p:nvSpPr>
          <p:spPr>
            <a:xfrm>
              <a:off x="732952" y="8005760"/>
              <a:ext cx="224346" cy="151803"/>
            </a:xfrm>
            <a:custGeom>
              <a:avLst/>
              <a:gdLst>
                <a:gd name="connsiteX0" fmla="*/ 150495 w 159067"/>
                <a:gd name="connsiteY0" fmla="*/ 0 h 107632"/>
                <a:gd name="connsiteX1" fmla="*/ 8573 w 159067"/>
                <a:gd name="connsiteY1" fmla="*/ 0 h 107632"/>
                <a:gd name="connsiteX2" fmla="*/ 0 w 159067"/>
                <a:gd name="connsiteY2" fmla="*/ 8573 h 107632"/>
                <a:gd name="connsiteX3" fmla="*/ 0 w 159067"/>
                <a:gd name="connsiteY3" fmla="*/ 99060 h 107632"/>
                <a:gd name="connsiteX4" fmla="*/ 8573 w 159067"/>
                <a:gd name="connsiteY4" fmla="*/ 107633 h 107632"/>
                <a:gd name="connsiteX5" fmla="*/ 62865 w 159067"/>
                <a:gd name="connsiteY5" fmla="*/ 107633 h 107632"/>
                <a:gd name="connsiteX6" fmla="*/ 150495 w 159067"/>
                <a:gd name="connsiteY6" fmla="*/ 107633 h 107632"/>
                <a:gd name="connsiteX7" fmla="*/ 159068 w 159067"/>
                <a:gd name="connsiteY7" fmla="*/ 99060 h 107632"/>
                <a:gd name="connsiteX8" fmla="*/ 159068 w 159067"/>
                <a:gd name="connsiteY8" fmla="*/ 8573 h 107632"/>
                <a:gd name="connsiteX9" fmla="*/ 150495 w 159067"/>
                <a:gd name="connsiteY9" fmla="*/ 0 h 107632"/>
                <a:gd name="connsiteX10" fmla="*/ 67628 w 159067"/>
                <a:gd name="connsiteY10" fmla="*/ 75248 h 107632"/>
                <a:gd name="connsiteX11" fmla="*/ 53340 w 159067"/>
                <a:gd name="connsiteY11" fmla="*/ 80010 h 107632"/>
                <a:gd name="connsiteX12" fmla="*/ 35243 w 159067"/>
                <a:gd name="connsiteY12" fmla="*/ 72390 h 107632"/>
                <a:gd name="connsiteX13" fmla="*/ 28575 w 159067"/>
                <a:gd name="connsiteY13" fmla="*/ 52388 h 107632"/>
                <a:gd name="connsiteX14" fmla="*/ 35243 w 159067"/>
                <a:gd name="connsiteY14" fmla="*/ 31433 h 107632"/>
                <a:gd name="connsiteX15" fmla="*/ 53340 w 159067"/>
                <a:gd name="connsiteY15" fmla="*/ 23813 h 107632"/>
                <a:gd name="connsiteX16" fmla="*/ 69532 w 159067"/>
                <a:gd name="connsiteY16" fmla="*/ 29528 h 107632"/>
                <a:gd name="connsiteX17" fmla="*/ 75248 w 159067"/>
                <a:gd name="connsiteY17" fmla="*/ 40005 h 107632"/>
                <a:gd name="connsiteX18" fmla="*/ 64770 w 159067"/>
                <a:gd name="connsiteY18" fmla="*/ 42863 h 107632"/>
                <a:gd name="connsiteX19" fmla="*/ 60960 w 159067"/>
                <a:gd name="connsiteY19" fmla="*/ 36195 h 107632"/>
                <a:gd name="connsiteX20" fmla="*/ 53340 w 159067"/>
                <a:gd name="connsiteY20" fmla="*/ 33338 h 107632"/>
                <a:gd name="connsiteX21" fmla="*/ 43815 w 159067"/>
                <a:gd name="connsiteY21" fmla="*/ 38100 h 107632"/>
                <a:gd name="connsiteX22" fmla="*/ 40005 w 159067"/>
                <a:gd name="connsiteY22" fmla="*/ 52388 h 107632"/>
                <a:gd name="connsiteX23" fmla="*/ 43815 w 159067"/>
                <a:gd name="connsiteY23" fmla="*/ 66675 h 107632"/>
                <a:gd name="connsiteX24" fmla="*/ 53340 w 159067"/>
                <a:gd name="connsiteY24" fmla="*/ 71438 h 107632"/>
                <a:gd name="connsiteX25" fmla="*/ 60960 w 159067"/>
                <a:gd name="connsiteY25" fmla="*/ 68580 h 107632"/>
                <a:gd name="connsiteX26" fmla="*/ 65723 w 159067"/>
                <a:gd name="connsiteY26" fmla="*/ 60007 h 107632"/>
                <a:gd name="connsiteX27" fmla="*/ 76200 w 159067"/>
                <a:gd name="connsiteY27" fmla="*/ 63818 h 107632"/>
                <a:gd name="connsiteX28" fmla="*/ 67628 w 159067"/>
                <a:gd name="connsiteY28" fmla="*/ 75248 h 107632"/>
                <a:gd name="connsiteX29" fmla="*/ 122873 w 159067"/>
                <a:gd name="connsiteY29" fmla="*/ 75248 h 107632"/>
                <a:gd name="connsiteX30" fmla="*/ 108585 w 159067"/>
                <a:gd name="connsiteY30" fmla="*/ 80010 h 107632"/>
                <a:gd name="connsiteX31" fmla="*/ 90488 w 159067"/>
                <a:gd name="connsiteY31" fmla="*/ 72390 h 107632"/>
                <a:gd name="connsiteX32" fmla="*/ 82868 w 159067"/>
                <a:gd name="connsiteY32" fmla="*/ 51435 h 107632"/>
                <a:gd name="connsiteX33" fmla="*/ 89535 w 159067"/>
                <a:gd name="connsiteY33" fmla="*/ 30480 h 107632"/>
                <a:gd name="connsiteX34" fmla="*/ 107632 w 159067"/>
                <a:gd name="connsiteY34" fmla="*/ 22860 h 107632"/>
                <a:gd name="connsiteX35" fmla="*/ 123825 w 159067"/>
                <a:gd name="connsiteY35" fmla="*/ 28575 h 107632"/>
                <a:gd name="connsiteX36" fmla="*/ 129540 w 159067"/>
                <a:gd name="connsiteY36" fmla="*/ 39053 h 107632"/>
                <a:gd name="connsiteX37" fmla="*/ 119063 w 159067"/>
                <a:gd name="connsiteY37" fmla="*/ 41910 h 107632"/>
                <a:gd name="connsiteX38" fmla="*/ 115253 w 159067"/>
                <a:gd name="connsiteY38" fmla="*/ 35243 h 107632"/>
                <a:gd name="connsiteX39" fmla="*/ 107632 w 159067"/>
                <a:gd name="connsiteY39" fmla="*/ 32385 h 107632"/>
                <a:gd name="connsiteX40" fmla="*/ 98107 w 159067"/>
                <a:gd name="connsiteY40" fmla="*/ 37148 h 107632"/>
                <a:gd name="connsiteX41" fmla="*/ 94298 w 159067"/>
                <a:gd name="connsiteY41" fmla="*/ 51435 h 107632"/>
                <a:gd name="connsiteX42" fmla="*/ 98107 w 159067"/>
                <a:gd name="connsiteY42" fmla="*/ 65723 h 107632"/>
                <a:gd name="connsiteX43" fmla="*/ 107632 w 159067"/>
                <a:gd name="connsiteY43" fmla="*/ 70485 h 107632"/>
                <a:gd name="connsiteX44" fmla="*/ 115253 w 159067"/>
                <a:gd name="connsiteY44" fmla="*/ 67628 h 107632"/>
                <a:gd name="connsiteX45" fmla="*/ 120015 w 159067"/>
                <a:gd name="connsiteY45" fmla="*/ 59055 h 107632"/>
                <a:gd name="connsiteX46" fmla="*/ 130493 w 159067"/>
                <a:gd name="connsiteY46" fmla="*/ 61913 h 107632"/>
                <a:gd name="connsiteX47" fmla="*/ 122873 w 159067"/>
                <a:gd name="connsiteY47" fmla="*/ 75248 h 10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59067" h="107632">
                  <a:moveTo>
                    <a:pt x="150495" y="0"/>
                  </a:moveTo>
                  <a:lnTo>
                    <a:pt x="8573" y="0"/>
                  </a:lnTo>
                  <a:cubicBezTo>
                    <a:pt x="3810" y="0"/>
                    <a:pt x="0" y="3810"/>
                    <a:pt x="0" y="8573"/>
                  </a:cubicBezTo>
                  <a:lnTo>
                    <a:pt x="0" y="99060"/>
                  </a:lnTo>
                  <a:cubicBezTo>
                    <a:pt x="0" y="103823"/>
                    <a:pt x="3810" y="107633"/>
                    <a:pt x="8573" y="107633"/>
                  </a:cubicBezTo>
                  <a:lnTo>
                    <a:pt x="62865" y="107633"/>
                  </a:lnTo>
                  <a:lnTo>
                    <a:pt x="150495" y="107633"/>
                  </a:lnTo>
                  <a:cubicBezTo>
                    <a:pt x="155258" y="107633"/>
                    <a:pt x="159068" y="103823"/>
                    <a:pt x="159068" y="99060"/>
                  </a:cubicBezTo>
                  <a:lnTo>
                    <a:pt x="159068" y="8573"/>
                  </a:lnTo>
                  <a:cubicBezTo>
                    <a:pt x="159068" y="3810"/>
                    <a:pt x="155258" y="0"/>
                    <a:pt x="150495" y="0"/>
                  </a:cubicBezTo>
                  <a:close/>
                  <a:moveTo>
                    <a:pt x="67628" y="75248"/>
                  </a:moveTo>
                  <a:cubicBezTo>
                    <a:pt x="63818" y="78105"/>
                    <a:pt x="59055" y="80010"/>
                    <a:pt x="53340" y="80010"/>
                  </a:cubicBezTo>
                  <a:cubicBezTo>
                    <a:pt x="45720" y="80010"/>
                    <a:pt x="40005" y="77153"/>
                    <a:pt x="35243" y="72390"/>
                  </a:cubicBezTo>
                  <a:cubicBezTo>
                    <a:pt x="30480" y="67628"/>
                    <a:pt x="28575" y="60960"/>
                    <a:pt x="28575" y="52388"/>
                  </a:cubicBezTo>
                  <a:cubicBezTo>
                    <a:pt x="28575" y="42863"/>
                    <a:pt x="30480" y="36195"/>
                    <a:pt x="35243" y="31433"/>
                  </a:cubicBezTo>
                  <a:cubicBezTo>
                    <a:pt x="40005" y="26670"/>
                    <a:pt x="45720" y="23813"/>
                    <a:pt x="53340" y="23813"/>
                  </a:cubicBezTo>
                  <a:cubicBezTo>
                    <a:pt x="60007" y="23813"/>
                    <a:pt x="65723" y="25718"/>
                    <a:pt x="69532" y="29528"/>
                  </a:cubicBezTo>
                  <a:cubicBezTo>
                    <a:pt x="72390" y="31433"/>
                    <a:pt x="74295" y="35243"/>
                    <a:pt x="75248" y="40005"/>
                  </a:cubicBezTo>
                  <a:lnTo>
                    <a:pt x="64770" y="42863"/>
                  </a:lnTo>
                  <a:cubicBezTo>
                    <a:pt x="63818" y="40005"/>
                    <a:pt x="62865" y="38100"/>
                    <a:pt x="60960" y="36195"/>
                  </a:cubicBezTo>
                  <a:cubicBezTo>
                    <a:pt x="59055" y="34290"/>
                    <a:pt x="56198" y="33338"/>
                    <a:pt x="53340" y="33338"/>
                  </a:cubicBezTo>
                  <a:cubicBezTo>
                    <a:pt x="49530" y="33338"/>
                    <a:pt x="45720" y="35243"/>
                    <a:pt x="43815" y="38100"/>
                  </a:cubicBezTo>
                  <a:cubicBezTo>
                    <a:pt x="41910" y="40958"/>
                    <a:pt x="40005" y="45720"/>
                    <a:pt x="40005" y="52388"/>
                  </a:cubicBezTo>
                  <a:cubicBezTo>
                    <a:pt x="40005" y="59055"/>
                    <a:pt x="40957" y="63818"/>
                    <a:pt x="43815" y="66675"/>
                  </a:cubicBezTo>
                  <a:cubicBezTo>
                    <a:pt x="46673" y="69533"/>
                    <a:pt x="49530" y="71438"/>
                    <a:pt x="53340" y="71438"/>
                  </a:cubicBezTo>
                  <a:cubicBezTo>
                    <a:pt x="56198" y="71438"/>
                    <a:pt x="59055" y="70485"/>
                    <a:pt x="60960" y="68580"/>
                  </a:cubicBezTo>
                  <a:cubicBezTo>
                    <a:pt x="62865" y="66675"/>
                    <a:pt x="64770" y="63818"/>
                    <a:pt x="65723" y="60007"/>
                  </a:cubicBezTo>
                  <a:lnTo>
                    <a:pt x="76200" y="63818"/>
                  </a:lnTo>
                  <a:cubicBezTo>
                    <a:pt x="74295" y="67628"/>
                    <a:pt x="71438" y="72390"/>
                    <a:pt x="67628" y="75248"/>
                  </a:cubicBezTo>
                  <a:close/>
                  <a:moveTo>
                    <a:pt x="122873" y="75248"/>
                  </a:moveTo>
                  <a:cubicBezTo>
                    <a:pt x="119063" y="78105"/>
                    <a:pt x="114300" y="80010"/>
                    <a:pt x="108585" y="80010"/>
                  </a:cubicBezTo>
                  <a:cubicBezTo>
                    <a:pt x="100965" y="80010"/>
                    <a:pt x="95250" y="77153"/>
                    <a:pt x="90488" y="72390"/>
                  </a:cubicBezTo>
                  <a:cubicBezTo>
                    <a:pt x="85725" y="67628"/>
                    <a:pt x="82868" y="60007"/>
                    <a:pt x="82868" y="51435"/>
                  </a:cubicBezTo>
                  <a:cubicBezTo>
                    <a:pt x="82868" y="41910"/>
                    <a:pt x="84773" y="35243"/>
                    <a:pt x="89535" y="30480"/>
                  </a:cubicBezTo>
                  <a:cubicBezTo>
                    <a:pt x="94298" y="25718"/>
                    <a:pt x="100013" y="22860"/>
                    <a:pt x="107632" y="22860"/>
                  </a:cubicBezTo>
                  <a:cubicBezTo>
                    <a:pt x="114300" y="22860"/>
                    <a:pt x="120015" y="24765"/>
                    <a:pt x="123825" y="28575"/>
                  </a:cubicBezTo>
                  <a:cubicBezTo>
                    <a:pt x="126682" y="30480"/>
                    <a:pt x="128588" y="34290"/>
                    <a:pt x="129540" y="39053"/>
                  </a:cubicBezTo>
                  <a:lnTo>
                    <a:pt x="119063" y="41910"/>
                  </a:lnTo>
                  <a:cubicBezTo>
                    <a:pt x="118110" y="39053"/>
                    <a:pt x="117157" y="37148"/>
                    <a:pt x="115253" y="35243"/>
                  </a:cubicBezTo>
                  <a:cubicBezTo>
                    <a:pt x="113348" y="33338"/>
                    <a:pt x="110490" y="32385"/>
                    <a:pt x="107632" y="32385"/>
                  </a:cubicBezTo>
                  <a:cubicBezTo>
                    <a:pt x="103823" y="32385"/>
                    <a:pt x="100013" y="34290"/>
                    <a:pt x="98107" y="37148"/>
                  </a:cubicBezTo>
                  <a:cubicBezTo>
                    <a:pt x="96203" y="40005"/>
                    <a:pt x="94298" y="44768"/>
                    <a:pt x="94298" y="51435"/>
                  </a:cubicBezTo>
                  <a:cubicBezTo>
                    <a:pt x="94298" y="58103"/>
                    <a:pt x="95250" y="62865"/>
                    <a:pt x="98107" y="65723"/>
                  </a:cubicBezTo>
                  <a:cubicBezTo>
                    <a:pt x="100965" y="68580"/>
                    <a:pt x="103823" y="70485"/>
                    <a:pt x="107632" y="70485"/>
                  </a:cubicBezTo>
                  <a:cubicBezTo>
                    <a:pt x="110490" y="70485"/>
                    <a:pt x="113348" y="69533"/>
                    <a:pt x="115253" y="67628"/>
                  </a:cubicBezTo>
                  <a:cubicBezTo>
                    <a:pt x="117157" y="65723"/>
                    <a:pt x="119063" y="62865"/>
                    <a:pt x="120015" y="59055"/>
                  </a:cubicBezTo>
                  <a:lnTo>
                    <a:pt x="130493" y="61913"/>
                  </a:lnTo>
                  <a:cubicBezTo>
                    <a:pt x="128588" y="67628"/>
                    <a:pt x="126682" y="72390"/>
                    <a:pt x="122873" y="75248"/>
                  </a:cubicBezTo>
                  <a:close/>
                </a:path>
              </a:pathLst>
            </a:custGeom>
            <a:grpFill/>
            <a:ln w="9525" cap="flat">
              <a:noFill/>
              <a:prstDash val="solid"/>
              <a:miter/>
            </a:ln>
          </p:spPr>
          <p:txBody>
            <a:bodyPr rtlCol="0" anchor="ctr"/>
            <a:lstStyle/>
            <a:p>
              <a:endParaRPr lang="en-IN"/>
            </a:p>
          </p:txBody>
        </p:sp>
      </p:grpSp>
      <p:grpSp>
        <p:nvGrpSpPr>
          <p:cNvPr id="45" name="Group 44">
            <a:extLst>
              <a:ext uri="{FF2B5EF4-FFF2-40B4-BE49-F238E27FC236}">
                <a16:creationId xmlns:a16="http://schemas.microsoft.com/office/drawing/2014/main" id="{B7669804-562F-4C09-AFE6-13C2F28324BD}"/>
              </a:ext>
            </a:extLst>
          </p:cNvPr>
          <p:cNvGrpSpPr/>
          <p:nvPr/>
        </p:nvGrpSpPr>
        <p:grpSpPr>
          <a:xfrm>
            <a:off x="231772" y="7998290"/>
            <a:ext cx="192092" cy="160379"/>
            <a:chOff x="231772" y="7998290"/>
            <a:chExt cx="192092" cy="160379"/>
          </a:xfrm>
          <a:solidFill>
            <a:srgbClr val="B4B4B4"/>
          </a:solidFill>
        </p:grpSpPr>
        <p:sp>
          <p:nvSpPr>
            <p:cNvPr id="46" name="Freeform: Shape 45">
              <a:extLst>
                <a:ext uri="{FF2B5EF4-FFF2-40B4-BE49-F238E27FC236}">
                  <a16:creationId xmlns:a16="http://schemas.microsoft.com/office/drawing/2014/main" id="{33C40BB9-F134-4516-AF61-81BD07248768}"/>
                </a:ext>
              </a:extLst>
            </p:cNvPr>
            <p:cNvSpPr/>
            <p:nvPr/>
          </p:nvSpPr>
          <p:spPr>
            <a:xfrm>
              <a:off x="231772" y="8045068"/>
              <a:ext cx="32076" cy="68160"/>
            </a:xfrm>
            <a:custGeom>
              <a:avLst/>
              <a:gdLst>
                <a:gd name="connsiteX0" fmla="*/ 0 w 22860"/>
                <a:gd name="connsiteY0" fmla="*/ 0 h 48577"/>
                <a:gd name="connsiteX1" fmla="*/ 22860 w 22860"/>
                <a:gd name="connsiteY1" fmla="*/ 0 h 48577"/>
                <a:gd name="connsiteX2" fmla="*/ 22860 w 22860"/>
                <a:gd name="connsiteY2" fmla="*/ 48578 h 48577"/>
                <a:gd name="connsiteX3" fmla="*/ 0 w 22860"/>
                <a:gd name="connsiteY3" fmla="*/ 48578 h 48577"/>
              </a:gdLst>
              <a:ahLst/>
              <a:cxnLst>
                <a:cxn ang="0">
                  <a:pos x="connsiteX0" y="connsiteY0"/>
                </a:cxn>
                <a:cxn ang="0">
                  <a:pos x="connsiteX1" y="connsiteY1"/>
                </a:cxn>
                <a:cxn ang="0">
                  <a:pos x="connsiteX2" y="connsiteY2"/>
                </a:cxn>
                <a:cxn ang="0">
                  <a:pos x="connsiteX3" y="connsiteY3"/>
                </a:cxn>
              </a:cxnLst>
              <a:rect l="l" t="t" r="r" b="b"/>
              <a:pathLst>
                <a:path w="22860" h="48577">
                  <a:moveTo>
                    <a:pt x="0" y="0"/>
                  </a:moveTo>
                  <a:lnTo>
                    <a:pt x="22860" y="0"/>
                  </a:lnTo>
                  <a:lnTo>
                    <a:pt x="22860" y="48578"/>
                  </a:lnTo>
                  <a:lnTo>
                    <a:pt x="0" y="48578"/>
                  </a:lnTo>
                  <a:close/>
                </a:path>
              </a:pathLst>
            </a:custGeom>
            <a:grpFill/>
            <a:ln w="9525" cap="flat">
              <a:no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707F14DE-6D72-44C0-8710-173C3772BD06}"/>
                </a:ext>
              </a:extLst>
            </p:cNvPr>
            <p:cNvSpPr/>
            <p:nvPr/>
          </p:nvSpPr>
          <p:spPr>
            <a:xfrm>
              <a:off x="275876" y="8002300"/>
              <a:ext cx="54796" cy="155032"/>
            </a:xfrm>
            <a:custGeom>
              <a:avLst/>
              <a:gdLst>
                <a:gd name="connsiteX0" fmla="*/ 0 w 39052"/>
                <a:gd name="connsiteY0" fmla="*/ 31432 h 110489"/>
                <a:gd name="connsiteX1" fmla="*/ 39053 w 39052"/>
                <a:gd name="connsiteY1" fmla="*/ 0 h 110489"/>
                <a:gd name="connsiteX2" fmla="*/ 39053 w 39052"/>
                <a:gd name="connsiteY2" fmla="*/ 110490 h 110489"/>
                <a:gd name="connsiteX3" fmla="*/ 0 w 39052"/>
                <a:gd name="connsiteY3" fmla="*/ 78105 h 110489"/>
              </a:gdLst>
              <a:ahLst/>
              <a:cxnLst>
                <a:cxn ang="0">
                  <a:pos x="connsiteX0" y="connsiteY0"/>
                </a:cxn>
                <a:cxn ang="0">
                  <a:pos x="connsiteX1" y="connsiteY1"/>
                </a:cxn>
                <a:cxn ang="0">
                  <a:pos x="connsiteX2" y="connsiteY2"/>
                </a:cxn>
                <a:cxn ang="0">
                  <a:pos x="connsiteX3" y="connsiteY3"/>
                </a:cxn>
              </a:cxnLst>
              <a:rect l="l" t="t" r="r" b="b"/>
              <a:pathLst>
                <a:path w="39052" h="110489">
                  <a:moveTo>
                    <a:pt x="0" y="31432"/>
                  </a:moveTo>
                  <a:lnTo>
                    <a:pt x="39053" y="0"/>
                  </a:lnTo>
                  <a:lnTo>
                    <a:pt x="39053" y="110490"/>
                  </a:lnTo>
                  <a:lnTo>
                    <a:pt x="0" y="78105"/>
                  </a:lnTo>
                  <a:close/>
                </a:path>
              </a:pathLst>
            </a:custGeom>
            <a:grpFill/>
            <a:ln w="9525" cap="flat">
              <a:no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F100F794-1B1E-4939-94DC-7C0B2469835A}"/>
                </a:ext>
              </a:extLst>
            </p:cNvPr>
            <p:cNvSpPr/>
            <p:nvPr/>
          </p:nvSpPr>
          <p:spPr>
            <a:xfrm>
              <a:off x="343674" y="7998290"/>
              <a:ext cx="80190" cy="160379"/>
            </a:xfrm>
            <a:custGeom>
              <a:avLst/>
              <a:gdLst>
                <a:gd name="connsiteX0" fmla="*/ 0 w 57150"/>
                <a:gd name="connsiteY0" fmla="*/ 114300 h 114300"/>
                <a:gd name="connsiteX1" fmla="*/ 0 w 57150"/>
                <a:gd name="connsiteY1" fmla="*/ 101918 h 114300"/>
                <a:gd name="connsiteX2" fmla="*/ 44768 w 57150"/>
                <a:gd name="connsiteY2" fmla="*/ 57150 h 114300"/>
                <a:gd name="connsiteX3" fmla="*/ 0 w 57150"/>
                <a:gd name="connsiteY3" fmla="*/ 12383 h 114300"/>
                <a:gd name="connsiteX4" fmla="*/ 0 w 57150"/>
                <a:gd name="connsiteY4" fmla="*/ 0 h 114300"/>
                <a:gd name="connsiteX5" fmla="*/ 57150 w 57150"/>
                <a:gd name="connsiteY5" fmla="*/ 57150 h 114300"/>
                <a:gd name="connsiteX6" fmla="*/ 0 w 5715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14300">
                  <a:moveTo>
                    <a:pt x="0" y="114300"/>
                  </a:moveTo>
                  <a:lnTo>
                    <a:pt x="0" y="101918"/>
                  </a:lnTo>
                  <a:cubicBezTo>
                    <a:pt x="24765" y="101918"/>
                    <a:pt x="44768" y="81915"/>
                    <a:pt x="44768" y="57150"/>
                  </a:cubicBezTo>
                  <a:cubicBezTo>
                    <a:pt x="44768" y="32385"/>
                    <a:pt x="24765" y="12383"/>
                    <a:pt x="0" y="12383"/>
                  </a:cubicBezTo>
                  <a:lnTo>
                    <a:pt x="0" y="0"/>
                  </a:lnTo>
                  <a:cubicBezTo>
                    <a:pt x="31433" y="0"/>
                    <a:pt x="57150" y="25718"/>
                    <a:pt x="57150" y="57150"/>
                  </a:cubicBezTo>
                  <a:cubicBezTo>
                    <a:pt x="57150" y="88583"/>
                    <a:pt x="31433" y="114300"/>
                    <a:pt x="0" y="114300"/>
                  </a:cubicBezTo>
                  <a:close/>
                </a:path>
              </a:pathLst>
            </a:custGeom>
            <a:grpFill/>
            <a:ln w="9525" cap="flat">
              <a:no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64695994-12B5-4674-B57F-5E49B94C4024}"/>
                </a:ext>
              </a:extLst>
            </p:cNvPr>
            <p:cNvSpPr/>
            <p:nvPr/>
          </p:nvSpPr>
          <p:spPr>
            <a:xfrm>
              <a:off x="343674" y="8027186"/>
              <a:ext cx="51292" cy="102588"/>
            </a:xfrm>
            <a:custGeom>
              <a:avLst/>
              <a:gdLst>
                <a:gd name="connsiteX0" fmla="*/ 0 w 30479"/>
                <a:gd name="connsiteY0" fmla="*/ 60960 h 60960"/>
                <a:gd name="connsiteX1" fmla="*/ 0 w 30479"/>
                <a:gd name="connsiteY1" fmla="*/ 51435 h 60960"/>
                <a:gd name="connsiteX2" fmla="*/ 20955 w 30479"/>
                <a:gd name="connsiteY2" fmla="*/ 30480 h 60960"/>
                <a:gd name="connsiteX3" fmla="*/ 0 w 30479"/>
                <a:gd name="connsiteY3" fmla="*/ 9525 h 60960"/>
                <a:gd name="connsiteX4" fmla="*/ 0 w 30479"/>
                <a:gd name="connsiteY4" fmla="*/ 0 h 60960"/>
                <a:gd name="connsiteX5" fmla="*/ 30480 w 30479"/>
                <a:gd name="connsiteY5" fmla="*/ 30480 h 60960"/>
                <a:gd name="connsiteX6" fmla="*/ 0 w 30479"/>
                <a:gd name="connsiteY6" fmla="*/ 6096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79" h="60960">
                  <a:moveTo>
                    <a:pt x="0" y="60960"/>
                  </a:moveTo>
                  <a:lnTo>
                    <a:pt x="0" y="51435"/>
                  </a:lnTo>
                  <a:cubicBezTo>
                    <a:pt x="11430" y="51435"/>
                    <a:pt x="20955" y="41910"/>
                    <a:pt x="20955" y="30480"/>
                  </a:cubicBezTo>
                  <a:cubicBezTo>
                    <a:pt x="20955" y="19050"/>
                    <a:pt x="11430" y="9525"/>
                    <a:pt x="0" y="9525"/>
                  </a:cubicBezTo>
                  <a:lnTo>
                    <a:pt x="0" y="0"/>
                  </a:lnTo>
                  <a:cubicBezTo>
                    <a:pt x="17145" y="0"/>
                    <a:pt x="30480" y="13335"/>
                    <a:pt x="30480" y="30480"/>
                  </a:cubicBezTo>
                  <a:cubicBezTo>
                    <a:pt x="30480" y="47625"/>
                    <a:pt x="17145" y="60960"/>
                    <a:pt x="0" y="60960"/>
                  </a:cubicBezTo>
                  <a:close/>
                </a:path>
              </a:pathLst>
            </a:custGeom>
            <a:grpFill/>
            <a:ln w="9525" cap="flat">
              <a:noFill/>
              <a:prstDash val="solid"/>
              <a:miter/>
            </a:ln>
          </p:spPr>
          <p:txBody>
            <a:bodyPr rtlCol="0" anchor="ctr"/>
            <a:lstStyle/>
            <a:p>
              <a:endParaRPr lang="en-IN"/>
            </a:p>
          </p:txBody>
        </p:sp>
      </p:grpSp>
      <p:pic>
        <p:nvPicPr>
          <p:cNvPr id="10" name="Picture 9" descr="A picture containing calendar&#10;&#10;Description automatically generated">
            <a:extLst>
              <a:ext uri="{FF2B5EF4-FFF2-40B4-BE49-F238E27FC236}">
                <a16:creationId xmlns:a16="http://schemas.microsoft.com/office/drawing/2014/main" id="{32EC9547-B78B-4153-A067-F12991A913C4}"/>
              </a:ext>
            </a:extLst>
          </p:cNvPr>
          <p:cNvPicPr>
            <a:picLocks noChangeAspect="1"/>
          </p:cNvPicPr>
          <p:nvPr/>
        </p:nvPicPr>
        <p:blipFill rotWithShape="1">
          <a:blip r:embed="rId5">
            <a:extLst>
              <a:ext uri="{28A0092B-C50C-407E-A947-70E740481C1C}">
                <a14:useLocalDpi xmlns:a14="http://schemas.microsoft.com/office/drawing/2010/main" val="0"/>
              </a:ext>
            </a:extLst>
          </a:blip>
          <a:srcRect t="37640"/>
          <a:stretch/>
        </p:blipFill>
        <p:spPr>
          <a:xfrm>
            <a:off x="145541" y="645890"/>
            <a:ext cx="12701014" cy="5007881"/>
          </a:xfrm>
          <a:prstGeom prst="rect">
            <a:avLst/>
          </a:prstGeom>
        </p:spPr>
      </p:pic>
    </p:spTree>
    <p:custDataLst>
      <p:tags r:id="rId1"/>
    </p:custDataLst>
    <p:extLst>
      <p:ext uri="{BB962C8B-B14F-4D97-AF65-F5344CB8AC3E}">
        <p14:creationId xmlns:p14="http://schemas.microsoft.com/office/powerpoint/2010/main" val="35077005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70EFC689-0392-49BC-9334-0547793B66F2}"/>
              </a:ext>
            </a:extLst>
          </p:cNvPr>
          <p:cNvSpPr>
            <a:spLocks noGrp="1"/>
          </p:cNvSpPr>
          <p:nvPr>
            <p:ph type="title"/>
          </p:nvPr>
        </p:nvSpPr>
        <p:spPr/>
        <p:txBody>
          <a:bodyPr/>
          <a:lstStyle/>
          <a:p>
            <a:pPr marL="0" marR="0">
              <a:lnSpc>
                <a:spcPct val="107000"/>
              </a:lnSpc>
              <a:spcBef>
                <a:spcPts val="1000"/>
              </a:spcBef>
              <a:spcAft>
                <a:spcPts val="1000"/>
              </a:spcAft>
            </a:pPr>
            <a:r>
              <a:rPr lang="en-US" sz="1800" b="1" dirty="0">
                <a:effectLst/>
                <a:latin typeface="Arial" panose="020B0604020202020204" pitchFamily="34" charset="0"/>
                <a:ea typeface="Times New Roman" panose="02020603050405020304" pitchFamily="18" charset="0"/>
                <a:cs typeface="Times New Roman" panose="02020603050405020304" pitchFamily="18" charset="0"/>
              </a:rPr>
              <a:t>FAQs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E887CA4E-9279-4889-9A17-A3BDF1591BA8}"/>
              </a:ext>
            </a:extLst>
          </p:cNvPr>
          <p:cNvSpPr txBox="1"/>
          <p:nvPr/>
        </p:nvSpPr>
        <p:spPr>
          <a:xfrm>
            <a:off x="306541" y="2133582"/>
            <a:ext cx="12240225" cy="646524"/>
          </a:xfrm>
          <a:prstGeom prst="rect">
            <a:avLst/>
          </a:prstGeom>
          <a:noFill/>
        </p:spPr>
        <p:txBody>
          <a:bodyPr wrap="square">
            <a:spAutoFit/>
          </a:bodyPr>
          <a:lstStyle/>
          <a:p>
            <a:pPr>
              <a:lnSpc>
                <a:spcPct val="107000"/>
              </a:lnSpc>
              <a:spcBef>
                <a:spcPts val="1000"/>
              </a:spcBef>
            </a:pPr>
            <a:r>
              <a:rPr lang="en-US" sz="1600" dirty="0">
                <a:effectLst/>
                <a:latin typeface="Arial" panose="020B0604020202020204" pitchFamily="34" charset="0"/>
                <a:ea typeface="Times New Roman" panose="02020603050405020304" pitchFamily="18" charset="0"/>
                <a:cs typeface="Times New Roman" panose="02020603050405020304" pitchFamily="18" charset="0"/>
              </a:rPr>
              <a:t>Let's go over a few frequently asked questions lenders have about environmental assessments.</a:t>
            </a:r>
          </a:p>
          <a:p>
            <a:pPr>
              <a:lnSpc>
                <a:spcPct val="107000"/>
              </a:lnSpc>
              <a:spcBef>
                <a:spcPts val="600"/>
              </a:spcBef>
              <a:spcAft>
                <a:spcPts val="600"/>
              </a:spcAft>
            </a:pPr>
            <a:r>
              <a:rPr lang="en-US" sz="1400" i="1" dirty="0">
                <a:solidFill>
                  <a:schemeClr val="accent3"/>
                </a:solidFill>
                <a:latin typeface="Arial" panose="020B0604020202020204" pitchFamily="34" charset="0"/>
                <a:cs typeface="Arial" panose="020B0604020202020204" pitchFamily="34" charset="0"/>
              </a:rPr>
              <a:t>Click through the arrows to learn about it.</a:t>
            </a:r>
            <a:endParaRPr lang="en-US" sz="1400" b="1" i="1" dirty="0">
              <a:solidFill>
                <a:schemeClr val="accent3"/>
              </a:solidFill>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F6D4B457-E6CF-4CC1-8593-F46331BED5C1}"/>
              </a:ext>
            </a:extLst>
          </p:cNvPr>
          <p:cNvSpPr/>
          <p:nvPr/>
        </p:nvSpPr>
        <p:spPr>
          <a:xfrm>
            <a:off x="234781" y="6963070"/>
            <a:ext cx="12527280" cy="7292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Top Corners Rounded 28">
            <a:extLst>
              <a:ext uri="{FF2B5EF4-FFF2-40B4-BE49-F238E27FC236}">
                <a16:creationId xmlns:a16="http://schemas.microsoft.com/office/drawing/2014/main" id="{895696ED-1F48-45FF-859D-3E7B2C31434A}"/>
              </a:ext>
            </a:extLst>
          </p:cNvPr>
          <p:cNvSpPr/>
          <p:nvPr/>
        </p:nvSpPr>
        <p:spPr>
          <a:xfrm>
            <a:off x="234781" y="2844800"/>
            <a:ext cx="12527280" cy="4074312"/>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1" name="Group 40">
            <a:extLst>
              <a:ext uri="{FF2B5EF4-FFF2-40B4-BE49-F238E27FC236}">
                <a16:creationId xmlns:a16="http://schemas.microsoft.com/office/drawing/2014/main" id="{34D75355-BD32-4D05-BCBD-A0DF45613F07}"/>
              </a:ext>
            </a:extLst>
          </p:cNvPr>
          <p:cNvGrpSpPr/>
          <p:nvPr/>
        </p:nvGrpSpPr>
        <p:grpSpPr>
          <a:xfrm>
            <a:off x="5576528" y="7099072"/>
            <a:ext cx="1843787" cy="457200"/>
            <a:chOff x="2326769" y="6439440"/>
            <a:chExt cx="1843787" cy="457200"/>
          </a:xfrm>
        </p:grpSpPr>
        <p:grpSp>
          <p:nvGrpSpPr>
            <p:cNvPr id="42" name="Group 41">
              <a:extLst>
                <a:ext uri="{FF2B5EF4-FFF2-40B4-BE49-F238E27FC236}">
                  <a16:creationId xmlns:a16="http://schemas.microsoft.com/office/drawing/2014/main" id="{C08D2681-2352-4D60-B2AE-7C05BE0F1127}"/>
                </a:ext>
              </a:extLst>
            </p:cNvPr>
            <p:cNvGrpSpPr/>
            <p:nvPr/>
          </p:nvGrpSpPr>
          <p:grpSpPr>
            <a:xfrm>
              <a:off x="2326769" y="6439440"/>
              <a:ext cx="457200" cy="457200"/>
              <a:chOff x="2326769" y="6439440"/>
              <a:chExt cx="457200" cy="457200"/>
            </a:xfrm>
          </p:grpSpPr>
          <p:sp>
            <p:nvSpPr>
              <p:cNvPr id="52" name="Oval 51">
                <a:extLst>
                  <a:ext uri="{FF2B5EF4-FFF2-40B4-BE49-F238E27FC236}">
                    <a16:creationId xmlns:a16="http://schemas.microsoft.com/office/drawing/2014/main" id="{642E138A-0A55-4641-9694-63F1F0DE7633}"/>
                  </a:ext>
                </a:extLst>
              </p:cNvPr>
              <p:cNvSpPr/>
              <p:nvPr/>
            </p:nvSpPr>
            <p:spPr>
              <a:xfrm flipH="1">
                <a:off x="2326769" y="6439440"/>
                <a:ext cx="457200" cy="457200"/>
              </a:xfrm>
              <a:prstGeom prst="ellipse">
                <a:avLst/>
              </a:prstGeom>
              <a:solidFill>
                <a:srgbClr val="0A3E6E">
                  <a:alpha val="79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53" name="Group 52">
                <a:extLst>
                  <a:ext uri="{FF2B5EF4-FFF2-40B4-BE49-F238E27FC236}">
                    <a16:creationId xmlns:a16="http://schemas.microsoft.com/office/drawing/2014/main" id="{9B41078C-1C1E-48C7-AFE5-075F5013AA0B}"/>
                  </a:ext>
                </a:extLst>
              </p:cNvPr>
              <p:cNvGrpSpPr/>
              <p:nvPr/>
            </p:nvGrpSpPr>
            <p:grpSpPr>
              <a:xfrm flipH="1">
                <a:off x="2493779" y="6564315"/>
                <a:ext cx="108895" cy="207450"/>
                <a:chOff x="5610446" y="4247052"/>
                <a:chExt cx="130969" cy="454390"/>
              </a:xfrm>
              <a:solidFill>
                <a:schemeClr val="bg1">
                  <a:lumMod val="50000"/>
                </a:schemeClr>
              </a:solidFill>
            </p:grpSpPr>
            <p:cxnSp>
              <p:nvCxnSpPr>
                <p:cNvPr id="54" name="Straight Connector 53">
                  <a:extLst>
                    <a:ext uri="{FF2B5EF4-FFF2-40B4-BE49-F238E27FC236}">
                      <a16:creationId xmlns:a16="http://schemas.microsoft.com/office/drawing/2014/main" id="{56BDF173-C57A-4FC7-A4AA-E9887BA41E04}"/>
                    </a:ext>
                  </a:extLst>
                </p:cNvPr>
                <p:cNvCxnSpPr>
                  <a:cxnSpLocks/>
                </p:cNvCxnSpPr>
                <p:nvPr/>
              </p:nvCxnSpPr>
              <p:spPr>
                <a:xfrm>
                  <a:off x="5610446" y="4247052"/>
                  <a:ext cx="130969" cy="23531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28FCBA-3F0A-45F4-A36F-B55F13647E2E}"/>
                    </a:ext>
                  </a:extLst>
                </p:cNvPr>
                <p:cNvCxnSpPr/>
                <p:nvPr/>
              </p:nvCxnSpPr>
              <p:spPr>
                <a:xfrm flipH="1">
                  <a:off x="5610446" y="4482367"/>
                  <a:ext cx="130969" cy="21907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44" name="TextBox 43">
              <a:extLst>
                <a:ext uri="{FF2B5EF4-FFF2-40B4-BE49-F238E27FC236}">
                  <a16:creationId xmlns:a16="http://schemas.microsoft.com/office/drawing/2014/main" id="{B4D305BF-372C-4068-B08A-306346FE173B}"/>
                </a:ext>
              </a:extLst>
            </p:cNvPr>
            <p:cNvSpPr txBox="1"/>
            <p:nvPr/>
          </p:nvSpPr>
          <p:spPr>
            <a:xfrm>
              <a:off x="2782223" y="6514152"/>
              <a:ext cx="932878" cy="307777"/>
            </a:xfrm>
            <a:prstGeom prst="rect">
              <a:avLst/>
            </a:prstGeom>
            <a:noFill/>
          </p:spPr>
          <p:txBody>
            <a:bodyPr wrap="square">
              <a:spAutoFit/>
            </a:bodyPr>
            <a:lstStyle/>
            <a:p>
              <a:pPr algn="ctr"/>
              <a:r>
                <a:rPr lang="en-IN"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02 of 03</a:t>
              </a:r>
              <a:endParaRPr lang="en-IN" sz="1400" dirty="0">
                <a:solidFill>
                  <a:schemeClr val="bg1"/>
                </a:solidFill>
              </a:endParaRPr>
            </a:p>
          </p:txBody>
        </p:sp>
        <p:grpSp>
          <p:nvGrpSpPr>
            <p:cNvPr id="45" name="Group 44">
              <a:extLst>
                <a:ext uri="{FF2B5EF4-FFF2-40B4-BE49-F238E27FC236}">
                  <a16:creationId xmlns:a16="http://schemas.microsoft.com/office/drawing/2014/main" id="{5247BF32-41E7-4A90-8BA0-4CE414E3CE7B}"/>
                </a:ext>
              </a:extLst>
            </p:cNvPr>
            <p:cNvGrpSpPr/>
            <p:nvPr/>
          </p:nvGrpSpPr>
          <p:grpSpPr>
            <a:xfrm flipH="1">
              <a:off x="3713356" y="6439440"/>
              <a:ext cx="457200" cy="457200"/>
              <a:chOff x="2326769" y="6439440"/>
              <a:chExt cx="457200" cy="457200"/>
            </a:xfrm>
          </p:grpSpPr>
          <p:sp>
            <p:nvSpPr>
              <p:cNvPr id="46" name="Oval 45">
                <a:extLst>
                  <a:ext uri="{FF2B5EF4-FFF2-40B4-BE49-F238E27FC236}">
                    <a16:creationId xmlns:a16="http://schemas.microsoft.com/office/drawing/2014/main" id="{6E9EE020-DEB1-4BD9-9765-BD2874A0D2F0}"/>
                  </a:ext>
                </a:extLst>
              </p:cNvPr>
              <p:cNvSpPr/>
              <p:nvPr/>
            </p:nvSpPr>
            <p:spPr>
              <a:xfrm flipH="1">
                <a:off x="2326769" y="6439440"/>
                <a:ext cx="457200" cy="457200"/>
              </a:xfrm>
              <a:prstGeom prst="ellipse">
                <a:avLst/>
              </a:prstGeom>
              <a:solidFill>
                <a:srgbClr val="0A3E6E">
                  <a:alpha val="78824"/>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47" name="Group 46">
                <a:extLst>
                  <a:ext uri="{FF2B5EF4-FFF2-40B4-BE49-F238E27FC236}">
                    <a16:creationId xmlns:a16="http://schemas.microsoft.com/office/drawing/2014/main" id="{367266FD-6832-4F9A-BD79-4FF08A10B089}"/>
                  </a:ext>
                </a:extLst>
              </p:cNvPr>
              <p:cNvGrpSpPr/>
              <p:nvPr/>
            </p:nvGrpSpPr>
            <p:grpSpPr>
              <a:xfrm flipH="1">
                <a:off x="2493779" y="6564315"/>
                <a:ext cx="108895" cy="207450"/>
                <a:chOff x="5610446" y="4247052"/>
                <a:chExt cx="130969" cy="454390"/>
              </a:xfrm>
              <a:solidFill>
                <a:schemeClr val="bg1">
                  <a:lumMod val="50000"/>
                </a:schemeClr>
              </a:solidFill>
            </p:grpSpPr>
            <p:cxnSp>
              <p:nvCxnSpPr>
                <p:cNvPr id="48" name="Straight Connector 47">
                  <a:extLst>
                    <a:ext uri="{FF2B5EF4-FFF2-40B4-BE49-F238E27FC236}">
                      <a16:creationId xmlns:a16="http://schemas.microsoft.com/office/drawing/2014/main" id="{FAB4BB83-9C9E-4291-AADF-19E973A6A900}"/>
                    </a:ext>
                  </a:extLst>
                </p:cNvPr>
                <p:cNvCxnSpPr>
                  <a:cxnSpLocks/>
                </p:cNvCxnSpPr>
                <p:nvPr/>
              </p:nvCxnSpPr>
              <p:spPr>
                <a:xfrm>
                  <a:off x="5610446" y="4247052"/>
                  <a:ext cx="130969" cy="23531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D34507D-1865-40DC-A300-DF6D28F44796}"/>
                    </a:ext>
                  </a:extLst>
                </p:cNvPr>
                <p:cNvCxnSpPr/>
                <p:nvPr/>
              </p:nvCxnSpPr>
              <p:spPr>
                <a:xfrm flipH="1">
                  <a:off x="5610446" y="4482367"/>
                  <a:ext cx="130969" cy="21907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pic>
        <p:nvPicPr>
          <p:cNvPr id="56" name="Picture 2" descr="Ecology pollution, factory pipes emitting smoke Ecology pollution, factory pipes emitting smoke and make dirty air, rubbish floating in polluted ocean, lie on sea beach. Forest cutting, deforestation ecological problem, Cartoon vector illustration Backgrounds stock vector">
            <a:extLst>
              <a:ext uri="{FF2B5EF4-FFF2-40B4-BE49-F238E27FC236}">
                <a16:creationId xmlns:a16="http://schemas.microsoft.com/office/drawing/2014/main" id="{E8FC76CA-A82F-488A-B64B-E78C41B706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752" t="3677" r="24523" b="342"/>
          <a:stretch/>
        </p:blipFill>
        <p:spPr bwMode="auto">
          <a:xfrm>
            <a:off x="280500" y="2905537"/>
            <a:ext cx="3955423" cy="3983793"/>
          </a:xfrm>
          <a:prstGeom prst="rect">
            <a:avLst/>
          </a:prstGeom>
          <a:noFill/>
          <a:extLst>
            <a:ext uri="{909E8E84-426E-40DD-AFC4-6F175D3DCCD1}">
              <a14:hiddenFill xmlns:a14="http://schemas.microsoft.com/office/drawing/2010/main">
                <a:solidFill>
                  <a:srgbClr val="FFFFFF"/>
                </a:solidFill>
              </a14:hiddenFill>
            </a:ext>
          </a:extLst>
        </p:spPr>
      </p:pic>
      <p:sp>
        <p:nvSpPr>
          <p:cNvPr id="57" name="Rectangle 56">
            <a:extLst>
              <a:ext uri="{FF2B5EF4-FFF2-40B4-BE49-F238E27FC236}">
                <a16:creationId xmlns:a16="http://schemas.microsoft.com/office/drawing/2014/main" id="{FD5576E3-32D0-4B8D-BE9C-899BC4B07B6E}"/>
              </a:ext>
            </a:extLst>
          </p:cNvPr>
          <p:cNvSpPr/>
          <p:nvPr/>
        </p:nvSpPr>
        <p:spPr>
          <a:xfrm>
            <a:off x="4351879" y="2950028"/>
            <a:ext cx="8364462" cy="393833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274320" rIns="274320" bIns="274320" rtlCol="0" anchor="ctr"/>
          <a:lstStyle/>
          <a:p>
            <a:pPr>
              <a:spcBef>
                <a:spcPts val="600"/>
              </a:spcBef>
              <a:spcAft>
                <a:spcPts val="600"/>
              </a:spcAft>
            </a:pPr>
            <a:endParaRPr lang="en-US" dirty="0">
              <a:solidFill>
                <a:schemeClr val="tx1"/>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ED0594F6-25E8-4655-BF80-06B520D54B3F}"/>
              </a:ext>
            </a:extLst>
          </p:cNvPr>
          <p:cNvSpPr txBox="1"/>
          <p:nvPr/>
        </p:nvSpPr>
        <p:spPr>
          <a:xfrm>
            <a:off x="4558012" y="3103312"/>
            <a:ext cx="7952196" cy="3385542"/>
          </a:xfrm>
          <a:prstGeom prst="rect">
            <a:avLst/>
          </a:prstGeom>
          <a:noFill/>
        </p:spPr>
        <p:txBody>
          <a:bodyPr wrap="square">
            <a:spAutoFit/>
          </a:bodyPr>
          <a:lstStyle/>
          <a:p>
            <a:pPr>
              <a:spcBef>
                <a:spcPts val="600"/>
              </a:spcBef>
              <a:spcAft>
                <a:spcPts val="600"/>
              </a:spcAft>
            </a:pPr>
            <a:r>
              <a:rPr lang="en-US" b="1" dirty="0">
                <a:effectLst/>
                <a:latin typeface="Arial" panose="020B0604020202020204" pitchFamily="34" charset="0"/>
                <a:ea typeface="Times New Roman" panose="02020603050405020304" pitchFamily="18" charset="0"/>
              </a:rPr>
              <a:t>Does a clean environmental assessment protect the bank if contamination is found to exist?</a:t>
            </a:r>
          </a:p>
          <a:p>
            <a:pPr>
              <a:spcBef>
                <a:spcPts val="600"/>
              </a:spcBef>
              <a:spcAft>
                <a:spcPts val="600"/>
              </a:spcAft>
            </a:pPr>
            <a:r>
              <a:rPr lang="en-US" sz="1600" dirty="0">
                <a:latin typeface="Arial" panose="020B0604020202020204" pitchFamily="34" charset="0"/>
                <a:cs typeface="Arial" panose="020B0604020202020204" pitchFamily="34" charset="0"/>
              </a:rPr>
              <a:t>The bank would be protected under the innocent landowner defense: </a:t>
            </a:r>
          </a:p>
          <a:p>
            <a:pPr marL="285750" indent="-285750">
              <a:spcBef>
                <a:spcPts val="600"/>
              </a:spcBef>
              <a:spcAft>
                <a:spcPts val="600"/>
              </a:spcAft>
              <a:buFont typeface="Wingdings" panose="05000000000000000000" pitchFamily="2" charset="2"/>
              <a:buChar char="§"/>
            </a:pPr>
            <a:r>
              <a:rPr lang="en-US" sz="1600" dirty="0">
                <a:latin typeface="Arial" panose="020B0604020202020204" pitchFamily="34" charset="0"/>
                <a:cs typeface="Arial" panose="020B0604020202020204" pitchFamily="34" charset="0"/>
              </a:rPr>
              <a:t>The landowner must show that the contamination occurred prior to acquisition. </a:t>
            </a:r>
          </a:p>
          <a:p>
            <a:pPr marL="285750" indent="-285750">
              <a:spcBef>
                <a:spcPts val="600"/>
              </a:spcBef>
              <a:spcAft>
                <a:spcPts val="600"/>
              </a:spcAft>
              <a:buFont typeface="Wingdings" panose="05000000000000000000" pitchFamily="2" charset="2"/>
              <a:buChar char="§"/>
            </a:pPr>
            <a:r>
              <a:rPr lang="en-US" sz="1600" dirty="0">
                <a:latin typeface="Arial" panose="020B0604020202020204" pitchFamily="34" charset="0"/>
                <a:cs typeface="Arial" panose="020B0604020202020204" pitchFamily="34" charset="0"/>
              </a:rPr>
              <a:t>At the time of the acquisition, the landowner did not know, or have reason to know, of the contamination.</a:t>
            </a:r>
          </a:p>
          <a:p>
            <a:pPr>
              <a:spcBef>
                <a:spcPts val="600"/>
              </a:spcBef>
              <a:spcAft>
                <a:spcPts val="600"/>
              </a:spcAft>
            </a:pPr>
            <a:r>
              <a:rPr lang="en-US" sz="1600" dirty="0">
                <a:latin typeface="Arial" panose="020B0604020202020204" pitchFamily="34" charset="0"/>
                <a:cs typeface="Arial" panose="020B0604020202020204" pitchFamily="34" charset="0"/>
              </a:rPr>
              <a:t>The landowner must have exercised all appropriate inquiries into the prior history and "uses of the property consistent with good commercial or customary practice in an effort to minimize liability.”*</a:t>
            </a:r>
          </a:p>
          <a:p>
            <a:pPr>
              <a:spcBef>
                <a:spcPts val="600"/>
              </a:spcBef>
              <a:spcAft>
                <a:spcPts val="600"/>
              </a:spcAft>
            </a:pPr>
            <a:r>
              <a:rPr lang="en-US" sz="1600" dirty="0">
                <a:latin typeface="Arial" panose="020B0604020202020204" pitchFamily="34" charset="0"/>
                <a:cs typeface="Arial" panose="020B0604020202020204" pitchFamily="34" charset="0"/>
              </a:rPr>
              <a:t>* From 42 USC 9601(35)(B).</a:t>
            </a:r>
          </a:p>
        </p:txBody>
      </p:sp>
      <p:sp>
        <p:nvSpPr>
          <p:cNvPr id="5" name="Slide Number Placeholder 4">
            <a:extLst>
              <a:ext uri="{FF2B5EF4-FFF2-40B4-BE49-F238E27FC236}">
                <a16:creationId xmlns:a16="http://schemas.microsoft.com/office/drawing/2014/main" id="{F90C4FA8-D849-488A-943D-09C8D9F3EDA4}"/>
              </a:ext>
            </a:extLst>
          </p:cNvPr>
          <p:cNvSpPr>
            <a:spLocks noGrp="1"/>
          </p:cNvSpPr>
          <p:nvPr>
            <p:ph type="sldNum" sz="quarter" idx="12"/>
          </p:nvPr>
        </p:nvSpPr>
        <p:spPr/>
        <p:txBody>
          <a:bodyPr/>
          <a:lstStyle/>
          <a:p>
            <a:fld id="{71A628A0-E779-4D32-97F1-9C80A60D6EF0}" type="slidenum">
              <a:rPr lang="en-IN" smtClean="0"/>
              <a:pPr/>
              <a:t>30</a:t>
            </a:fld>
            <a:r>
              <a:rPr lang="en-IN"/>
              <a:t> of 221</a:t>
            </a:r>
            <a:endParaRPr lang="en-IN" dirty="0"/>
          </a:p>
        </p:txBody>
      </p:sp>
    </p:spTree>
    <p:extLst>
      <p:ext uri="{BB962C8B-B14F-4D97-AF65-F5344CB8AC3E}">
        <p14:creationId xmlns:p14="http://schemas.microsoft.com/office/powerpoint/2010/main" val="12654820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02F931B-D323-48A6-A831-1CE4CF651C0E}"/>
              </a:ext>
            </a:extLst>
          </p:cNvPr>
          <p:cNvSpPr>
            <a:spLocks noGrp="1"/>
          </p:cNvSpPr>
          <p:nvPr>
            <p:ph type="sldNum" sz="quarter" idx="12"/>
          </p:nvPr>
        </p:nvSpPr>
        <p:spPr/>
        <p:txBody>
          <a:bodyPr/>
          <a:lstStyle/>
          <a:p>
            <a:r>
              <a:rPr lang="en-IN" dirty="0"/>
              <a:t>02 of 10</a:t>
            </a:r>
          </a:p>
        </p:txBody>
      </p:sp>
      <p:sp>
        <p:nvSpPr>
          <p:cNvPr id="25" name="Title 1">
            <a:extLst>
              <a:ext uri="{FF2B5EF4-FFF2-40B4-BE49-F238E27FC236}">
                <a16:creationId xmlns:a16="http://schemas.microsoft.com/office/drawing/2014/main" id="{70EFC689-0392-49BC-9334-0547793B66F2}"/>
              </a:ext>
            </a:extLst>
          </p:cNvPr>
          <p:cNvSpPr>
            <a:spLocks noGrp="1"/>
          </p:cNvSpPr>
          <p:nvPr>
            <p:ph type="title"/>
          </p:nvPr>
        </p:nvSpPr>
        <p:spPr>
          <a:xfrm>
            <a:off x="310896" y="1483554"/>
            <a:ext cx="10972800" cy="373757"/>
          </a:xfrm>
        </p:spPr>
        <p:txBody>
          <a:bodyPr/>
          <a:lstStyle/>
          <a:p>
            <a:pPr marL="0" marR="0">
              <a:lnSpc>
                <a:spcPct val="107000"/>
              </a:lnSpc>
              <a:spcBef>
                <a:spcPts val="1000"/>
              </a:spcBef>
              <a:spcAft>
                <a:spcPts val="1000"/>
              </a:spcAft>
            </a:pPr>
            <a:r>
              <a:rPr lang="en-US" sz="1800" b="1" dirty="0">
                <a:effectLst/>
                <a:latin typeface="Arial" panose="020B0604020202020204" pitchFamily="34" charset="0"/>
                <a:ea typeface="Times New Roman" panose="02020603050405020304" pitchFamily="18" charset="0"/>
                <a:cs typeface="Times New Roman" panose="02020603050405020304" pitchFamily="18" charset="0"/>
              </a:rPr>
              <a:t>FAQs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C5089C6E-5D3B-41E7-8F00-A5738EFE66CB}"/>
              </a:ext>
            </a:extLst>
          </p:cNvPr>
          <p:cNvSpPr txBox="1"/>
          <p:nvPr/>
        </p:nvSpPr>
        <p:spPr>
          <a:xfrm>
            <a:off x="306541" y="2133582"/>
            <a:ext cx="12240225" cy="646524"/>
          </a:xfrm>
          <a:prstGeom prst="rect">
            <a:avLst/>
          </a:prstGeom>
          <a:noFill/>
        </p:spPr>
        <p:txBody>
          <a:bodyPr wrap="square">
            <a:spAutoFit/>
          </a:bodyPr>
          <a:lstStyle/>
          <a:p>
            <a:pPr>
              <a:lnSpc>
                <a:spcPct val="107000"/>
              </a:lnSpc>
              <a:spcBef>
                <a:spcPts val="1000"/>
              </a:spcBef>
            </a:pPr>
            <a:r>
              <a:rPr lang="en-US" sz="1600" dirty="0">
                <a:effectLst/>
                <a:latin typeface="Arial" panose="020B0604020202020204" pitchFamily="34" charset="0"/>
                <a:ea typeface="Times New Roman" panose="02020603050405020304" pitchFamily="18" charset="0"/>
                <a:cs typeface="Times New Roman" panose="02020603050405020304" pitchFamily="18" charset="0"/>
              </a:rPr>
              <a:t>Let's go over a few frequently asked questions lenders have about environmental assessments.</a:t>
            </a:r>
          </a:p>
          <a:p>
            <a:pPr>
              <a:lnSpc>
                <a:spcPct val="107000"/>
              </a:lnSpc>
              <a:spcBef>
                <a:spcPts val="600"/>
              </a:spcBef>
              <a:spcAft>
                <a:spcPts val="600"/>
              </a:spcAft>
            </a:pPr>
            <a:r>
              <a:rPr lang="en-US" sz="1400" i="1" dirty="0">
                <a:solidFill>
                  <a:schemeClr val="accent3"/>
                </a:solidFill>
                <a:latin typeface="Arial" panose="020B0604020202020204" pitchFamily="34" charset="0"/>
                <a:cs typeface="Arial" panose="020B0604020202020204" pitchFamily="34" charset="0"/>
              </a:rPr>
              <a:t>Click through the arrows to learn about it.</a:t>
            </a:r>
            <a:endParaRPr lang="en-US" sz="1400" b="1" i="1" dirty="0">
              <a:solidFill>
                <a:schemeClr val="accent3"/>
              </a:solidFill>
              <a:latin typeface="Arial" panose="020B0604020202020204" pitchFamily="34" charset="0"/>
              <a:cs typeface="Arial" panose="020B0604020202020204" pitchFamily="34" charset="0"/>
            </a:endParaRPr>
          </a:p>
        </p:txBody>
      </p:sp>
      <p:sp>
        <p:nvSpPr>
          <p:cNvPr id="29" name="Rectangle: Top Corners Rounded 28">
            <a:extLst>
              <a:ext uri="{FF2B5EF4-FFF2-40B4-BE49-F238E27FC236}">
                <a16:creationId xmlns:a16="http://schemas.microsoft.com/office/drawing/2014/main" id="{F5E72B0E-BED7-4312-A13D-2E21485011BE}"/>
              </a:ext>
            </a:extLst>
          </p:cNvPr>
          <p:cNvSpPr/>
          <p:nvPr/>
        </p:nvSpPr>
        <p:spPr>
          <a:xfrm>
            <a:off x="234781" y="2844800"/>
            <a:ext cx="12527280" cy="4074312"/>
          </a:xfrm>
          <a:prstGeom prst="round2SameRect">
            <a:avLst>
              <a:gd name="adj1" fmla="val 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08EBC3BC-B02D-450F-AD09-76D1912E9C39}"/>
              </a:ext>
            </a:extLst>
          </p:cNvPr>
          <p:cNvSpPr/>
          <p:nvPr/>
        </p:nvSpPr>
        <p:spPr>
          <a:xfrm>
            <a:off x="234781" y="6963070"/>
            <a:ext cx="12527280" cy="7292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42" name="Group 41">
            <a:extLst>
              <a:ext uri="{FF2B5EF4-FFF2-40B4-BE49-F238E27FC236}">
                <a16:creationId xmlns:a16="http://schemas.microsoft.com/office/drawing/2014/main" id="{3409063B-5F88-4E06-BC99-3D609221BC27}"/>
              </a:ext>
            </a:extLst>
          </p:cNvPr>
          <p:cNvGrpSpPr/>
          <p:nvPr/>
        </p:nvGrpSpPr>
        <p:grpSpPr>
          <a:xfrm>
            <a:off x="5576528" y="7099072"/>
            <a:ext cx="1843787" cy="457200"/>
            <a:chOff x="2326769" y="6439440"/>
            <a:chExt cx="1843787" cy="457200"/>
          </a:xfrm>
        </p:grpSpPr>
        <p:grpSp>
          <p:nvGrpSpPr>
            <p:cNvPr id="44" name="Group 43">
              <a:extLst>
                <a:ext uri="{FF2B5EF4-FFF2-40B4-BE49-F238E27FC236}">
                  <a16:creationId xmlns:a16="http://schemas.microsoft.com/office/drawing/2014/main" id="{5B5845F1-309E-46FE-B229-A014B2081A2D}"/>
                </a:ext>
              </a:extLst>
            </p:cNvPr>
            <p:cNvGrpSpPr/>
            <p:nvPr/>
          </p:nvGrpSpPr>
          <p:grpSpPr>
            <a:xfrm>
              <a:off x="2326769" y="6439440"/>
              <a:ext cx="457200" cy="457200"/>
              <a:chOff x="2326769" y="6439440"/>
              <a:chExt cx="457200" cy="457200"/>
            </a:xfrm>
          </p:grpSpPr>
          <p:sp>
            <p:nvSpPr>
              <p:cNvPr id="53" name="Oval 52">
                <a:extLst>
                  <a:ext uri="{FF2B5EF4-FFF2-40B4-BE49-F238E27FC236}">
                    <a16:creationId xmlns:a16="http://schemas.microsoft.com/office/drawing/2014/main" id="{F5DEE2AE-F258-4C77-BB18-C40B570B922B}"/>
                  </a:ext>
                </a:extLst>
              </p:cNvPr>
              <p:cNvSpPr/>
              <p:nvPr/>
            </p:nvSpPr>
            <p:spPr>
              <a:xfrm flipH="1">
                <a:off x="2326769" y="6439440"/>
                <a:ext cx="457200" cy="457200"/>
              </a:xfrm>
              <a:prstGeom prst="ellipse">
                <a:avLst/>
              </a:prstGeom>
              <a:solidFill>
                <a:srgbClr val="0A3E6E">
                  <a:alpha val="79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54" name="Group 53">
                <a:extLst>
                  <a:ext uri="{FF2B5EF4-FFF2-40B4-BE49-F238E27FC236}">
                    <a16:creationId xmlns:a16="http://schemas.microsoft.com/office/drawing/2014/main" id="{02F15BF5-47E3-469B-9971-6C5F21645BEB}"/>
                  </a:ext>
                </a:extLst>
              </p:cNvPr>
              <p:cNvGrpSpPr/>
              <p:nvPr/>
            </p:nvGrpSpPr>
            <p:grpSpPr>
              <a:xfrm flipH="1">
                <a:off x="2493779" y="6564315"/>
                <a:ext cx="108895" cy="207450"/>
                <a:chOff x="5610446" y="4247052"/>
                <a:chExt cx="130969" cy="454390"/>
              </a:xfrm>
              <a:solidFill>
                <a:schemeClr val="bg1">
                  <a:lumMod val="50000"/>
                </a:schemeClr>
              </a:solidFill>
            </p:grpSpPr>
            <p:cxnSp>
              <p:nvCxnSpPr>
                <p:cNvPr id="55" name="Straight Connector 54">
                  <a:extLst>
                    <a:ext uri="{FF2B5EF4-FFF2-40B4-BE49-F238E27FC236}">
                      <a16:creationId xmlns:a16="http://schemas.microsoft.com/office/drawing/2014/main" id="{F2FFCD46-DB6C-4172-A6EC-9AE717BD0F6E}"/>
                    </a:ext>
                  </a:extLst>
                </p:cNvPr>
                <p:cNvCxnSpPr>
                  <a:cxnSpLocks/>
                </p:cNvCxnSpPr>
                <p:nvPr/>
              </p:nvCxnSpPr>
              <p:spPr>
                <a:xfrm>
                  <a:off x="5610446" y="4247052"/>
                  <a:ext cx="130969" cy="23531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E8F9618-B652-43C5-AB0B-02AA3D92BBEF}"/>
                    </a:ext>
                  </a:extLst>
                </p:cNvPr>
                <p:cNvCxnSpPr/>
                <p:nvPr/>
              </p:nvCxnSpPr>
              <p:spPr>
                <a:xfrm flipH="1">
                  <a:off x="5610446" y="4482367"/>
                  <a:ext cx="130969" cy="21907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sp>
          <p:nvSpPr>
            <p:cNvPr id="45" name="TextBox 44">
              <a:extLst>
                <a:ext uri="{FF2B5EF4-FFF2-40B4-BE49-F238E27FC236}">
                  <a16:creationId xmlns:a16="http://schemas.microsoft.com/office/drawing/2014/main" id="{A8E365F9-2489-49CE-AC92-478C1C1ED7CF}"/>
                </a:ext>
              </a:extLst>
            </p:cNvPr>
            <p:cNvSpPr txBox="1"/>
            <p:nvPr/>
          </p:nvSpPr>
          <p:spPr>
            <a:xfrm>
              <a:off x="2782223" y="6514152"/>
              <a:ext cx="932878" cy="307777"/>
            </a:xfrm>
            <a:prstGeom prst="rect">
              <a:avLst/>
            </a:prstGeom>
            <a:noFill/>
          </p:spPr>
          <p:txBody>
            <a:bodyPr wrap="square">
              <a:spAutoFit/>
            </a:bodyPr>
            <a:lstStyle/>
            <a:p>
              <a:pPr algn="ctr"/>
              <a:r>
                <a:rPr lang="en-IN" sz="1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03 of 03</a:t>
              </a:r>
              <a:endParaRPr lang="en-IN" sz="1400" dirty="0">
                <a:solidFill>
                  <a:schemeClr val="bg1"/>
                </a:solidFill>
              </a:endParaRPr>
            </a:p>
          </p:txBody>
        </p:sp>
        <p:grpSp>
          <p:nvGrpSpPr>
            <p:cNvPr id="46" name="Group 45">
              <a:extLst>
                <a:ext uri="{FF2B5EF4-FFF2-40B4-BE49-F238E27FC236}">
                  <a16:creationId xmlns:a16="http://schemas.microsoft.com/office/drawing/2014/main" id="{9FE30283-2694-4A78-9619-75F654F0B1EE}"/>
                </a:ext>
              </a:extLst>
            </p:cNvPr>
            <p:cNvGrpSpPr/>
            <p:nvPr/>
          </p:nvGrpSpPr>
          <p:grpSpPr>
            <a:xfrm flipH="1">
              <a:off x="3713356" y="6439440"/>
              <a:ext cx="457200" cy="457200"/>
              <a:chOff x="2326769" y="6439440"/>
              <a:chExt cx="457200" cy="457200"/>
            </a:xfrm>
          </p:grpSpPr>
          <p:sp>
            <p:nvSpPr>
              <p:cNvPr id="47" name="Oval 46">
                <a:extLst>
                  <a:ext uri="{FF2B5EF4-FFF2-40B4-BE49-F238E27FC236}">
                    <a16:creationId xmlns:a16="http://schemas.microsoft.com/office/drawing/2014/main" id="{9E535EA4-E2BB-47ED-8333-8F93A0F549B8}"/>
                  </a:ext>
                </a:extLst>
              </p:cNvPr>
              <p:cNvSpPr/>
              <p:nvPr/>
            </p:nvSpPr>
            <p:spPr>
              <a:xfrm flipH="1">
                <a:off x="2326769" y="6439440"/>
                <a:ext cx="457200" cy="457200"/>
              </a:xfrm>
              <a:prstGeom prst="ellipse">
                <a:avLst/>
              </a:prstGeom>
              <a:solidFill>
                <a:srgbClr val="0A3E6E">
                  <a:alpha val="78824"/>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48" name="Group 47">
                <a:extLst>
                  <a:ext uri="{FF2B5EF4-FFF2-40B4-BE49-F238E27FC236}">
                    <a16:creationId xmlns:a16="http://schemas.microsoft.com/office/drawing/2014/main" id="{BAD09B35-5CED-4D7D-ADDE-8057F3325616}"/>
                  </a:ext>
                </a:extLst>
              </p:cNvPr>
              <p:cNvGrpSpPr/>
              <p:nvPr/>
            </p:nvGrpSpPr>
            <p:grpSpPr>
              <a:xfrm flipH="1">
                <a:off x="2493779" y="6564315"/>
                <a:ext cx="108895" cy="207450"/>
                <a:chOff x="5610446" y="4247052"/>
                <a:chExt cx="130969" cy="454390"/>
              </a:xfrm>
              <a:solidFill>
                <a:schemeClr val="bg1">
                  <a:lumMod val="50000"/>
                </a:schemeClr>
              </a:solidFill>
            </p:grpSpPr>
            <p:cxnSp>
              <p:nvCxnSpPr>
                <p:cNvPr id="51" name="Straight Connector 50">
                  <a:extLst>
                    <a:ext uri="{FF2B5EF4-FFF2-40B4-BE49-F238E27FC236}">
                      <a16:creationId xmlns:a16="http://schemas.microsoft.com/office/drawing/2014/main" id="{7BD647F4-D414-4D98-AB00-D22F1C4586D6}"/>
                    </a:ext>
                  </a:extLst>
                </p:cNvPr>
                <p:cNvCxnSpPr>
                  <a:cxnSpLocks/>
                </p:cNvCxnSpPr>
                <p:nvPr/>
              </p:nvCxnSpPr>
              <p:spPr>
                <a:xfrm>
                  <a:off x="5610446" y="4247052"/>
                  <a:ext cx="130969" cy="23531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977EEA3-E6E0-4D7E-B800-EC437F623AB6}"/>
                    </a:ext>
                  </a:extLst>
                </p:cNvPr>
                <p:cNvCxnSpPr/>
                <p:nvPr/>
              </p:nvCxnSpPr>
              <p:spPr>
                <a:xfrm flipH="1">
                  <a:off x="5610446" y="4482367"/>
                  <a:ext cx="130969" cy="219075"/>
                </a:xfrm>
                <a:prstGeom prst="line">
                  <a:avLst/>
                </a:prstGeom>
                <a:grpFill/>
                <a:ln w="28575"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sp>
        <p:nvSpPr>
          <p:cNvPr id="57" name="Rectangle 56">
            <a:extLst>
              <a:ext uri="{FF2B5EF4-FFF2-40B4-BE49-F238E27FC236}">
                <a16:creationId xmlns:a16="http://schemas.microsoft.com/office/drawing/2014/main" id="{93E76DCD-BCF9-4DB9-BEA4-5DB346D1B222}"/>
              </a:ext>
            </a:extLst>
          </p:cNvPr>
          <p:cNvSpPr/>
          <p:nvPr/>
        </p:nvSpPr>
        <p:spPr>
          <a:xfrm>
            <a:off x="4351879" y="2950028"/>
            <a:ext cx="8364462" cy="3938330"/>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274320" rIns="274320" bIns="274320" rtlCol="0" anchor="ctr"/>
          <a:lstStyle/>
          <a:p>
            <a:pPr>
              <a:spcBef>
                <a:spcPts val="600"/>
              </a:spcBef>
              <a:spcAft>
                <a:spcPts val="600"/>
              </a:spcAft>
            </a:pPr>
            <a:endParaRPr lang="en-US" dirty="0">
              <a:solidFill>
                <a:schemeClr val="tx1"/>
              </a:solidFill>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65222207-64DB-4607-BD3F-49B7062D6DDF}"/>
              </a:ext>
            </a:extLst>
          </p:cNvPr>
          <p:cNvSpPr txBox="1"/>
          <p:nvPr/>
        </p:nvSpPr>
        <p:spPr>
          <a:xfrm>
            <a:off x="4558012" y="3103312"/>
            <a:ext cx="7952196" cy="2985433"/>
          </a:xfrm>
          <a:prstGeom prst="rect">
            <a:avLst/>
          </a:prstGeom>
          <a:noFill/>
        </p:spPr>
        <p:txBody>
          <a:bodyPr wrap="square">
            <a:spAutoFit/>
          </a:bodyPr>
          <a:lstStyle/>
          <a:p>
            <a:pPr>
              <a:spcBef>
                <a:spcPts val="600"/>
              </a:spcBef>
              <a:spcAft>
                <a:spcPts val="600"/>
              </a:spcAft>
            </a:pPr>
            <a:r>
              <a:rPr lang="en-US" b="1" dirty="0">
                <a:effectLst/>
                <a:latin typeface="Arial" panose="020B0604020202020204" pitchFamily="34" charset="0"/>
                <a:ea typeface="Times New Roman" panose="02020603050405020304" pitchFamily="18" charset="0"/>
              </a:rPr>
              <a:t>What if the very nature of a borrower's business entails working</a:t>
            </a:r>
            <a:br>
              <a:rPr lang="en-US" b="1" dirty="0">
                <a:effectLst/>
                <a:latin typeface="Arial" panose="020B0604020202020204" pitchFamily="34" charset="0"/>
                <a:ea typeface="Times New Roman" panose="02020603050405020304" pitchFamily="18" charset="0"/>
              </a:rPr>
            </a:br>
            <a:r>
              <a:rPr lang="en-US" b="1" dirty="0">
                <a:effectLst/>
                <a:latin typeface="Arial" panose="020B0604020202020204" pitchFamily="34" charset="0"/>
                <a:ea typeface="Times New Roman" panose="02020603050405020304" pitchFamily="18" charset="0"/>
              </a:rPr>
              <a:t>with hazardous substances?</a:t>
            </a:r>
          </a:p>
          <a:p>
            <a:pPr>
              <a:spcBef>
                <a:spcPts val="600"/>
              </a:spcBef>
              <a:spcAft>
                <a:spcPts val="600"/>
              </a:spcAft>
            </a:pPr>
            <a:r>
              <a:rPr lang="en-US" sz="1600" dirty="0">
                <a:latin typeface="Arial" panose="020B0604020202020204" pitchFamily="34" charset="0"/>
                <a:cs typeface="Arial" panose="020B0604020202020204" pitchFamily="34" charset="0"/>
              </a:rPr>
              <a:t>Process industries and those that handle hazardous materials can be loan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customers if: </a:t>
            </a:r>
          </a:p>
          <a:p>
            <a:pPr marL="285750" indent="-285750">
              <a:spcBef>
                <a:spcPts val="600"/>
              </a:spcBef>
              <a:spcAft>
                <a:spcPts val="600"/>
              </a:spcAft>
              <a:buFont typeface="Wingdings" panose="05000000000000000000" pitchFamily="2" charset="2"/>
              <a:buChar char="§"/>
            </a:pPr>
            <a:r>
              <a:rPr lang="en-US" sz="1600" dirty="0">
                <a:latin typeface="Arial" panose="020B0604020202020204" pitchFamily="34" charset="0"/>
                <a:cs typeface="Arial" panose="020B0604020202020204" pitchFamily="34" charset="0"/>
              </a:rPr>
              <a:t>The borrower issues an environmental indemnification. </a:t>
            </a:r>
          </a:p>
          <a:p>
            <a:pPr marL="285750" indent="-285750">
              <a:spcBef>
                <a:spcPts val="600"/>
              </a:spcBef>
              <a:spcAft>
                <a:spcPts val="600"/>
              </a:spcAft>
              <a:buFont typeface="Wingdings" panose="05000000000000000000" pitchFamily="2" charset="2"/>
              <a:buChar char="§"/>
            </a:pPr>
            <a:r>
              <a:rPr lang="en-US" sz="1600" dirty="0">
                <a:latin typeface="Arial" panose="020B0604020202020204" pitchFamily="34" charset="0"/>
                <a:cs typeface="Arial" panose="020B0604020202020204" pitchFamily="34" charset="0"/>
              </a:rPr>
              <a:t>Loan documents contain an environmental rider that contains similar language. </a:t>
            </a:r>
          </a:p>
          <a:p>
            <a:pPr>
              <a:spcBef>
                <a:spcPts val="600"/>
              </a:spcBef>
              <a:spcAft>
                <a:spcPts val="600"/>
              </a:spcAft>
            </a:pPr>
            <a:r>
              <a:rPr lang="en-US" sz="1600" dirty="0">
                <a:latin typeface="Arial" panose="020B0604020202020204" pitchFamily="34" charset="0"/>
                <a:cs typeface="Arial" panose="020B0604020202020204" pitchFamily="34" charset="0"/>
              </a:rPr>
              <a:t>Lender underwriting needs to take into consideration the company's ability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to handle toxic substances, report problems to proper agencies, and have procedures and response teams designated to deal with future issues.</a:t>
            </a:r>
          </a:p>
        </p:txBody>
      </p:sp>
      <p:pic>
        <p:nvPicPr>
          <p:cNvPr id="59" name="Picture 58" descr="A picture containing road, table, truck, sitting&#10;&#10;Description automatically generated">
            <a:extLst>
              <a:ext uri="{FF2B5EF4-FFF2-40B4-BE49-F238E27FC236}">
                <a16:creationId xmlns:a16="http://schemas.microsoft.com/office/drawing/2014/main" id="{7E94F867-1901-4109-936E-76FAF3B6CD35}"/>
              </a:ext>
            </a:extLst>
          </p:cNvPr>
          <p:cNvPicPr>
            <a:picLocks noChangeAspect="1"/>
          </p:cNvPicPr>
          <p:nvPr/>
        </p:nvPicPr>
        <p:blipFill rotWithShape="1">
          <a:blip r:embed="rId3">
            <a:extLst>
              <a:ext uri="{28A0092B-C50C-407E-A947-70E740481C1C}">
                <a14:useLocalDpi xmlns:a14="http://schemas.microsoft.com/office/drawing/2010/main" val="0"/>
              </a:ext>
            </a:extLst>
          </a:blip>
          <a:srcRect l="20678" t="-320" r="20132" b="320"/>
          <a:stretch/>
        </p:blipFill>
        <p:spPr>
          <a:xfrm>
            <a:off x="275759" y="2905537"/>
            <a:ext cx="3955423" cy="3970123"/>
          </a:xfrm>
          <a:prstGeom prst="rect">
            <a:avLst/>
          </a:prstGeom>
        </p:spPr>
      </p:pic>
    </p:spTree>
    <p:extLst>
      <p:ext uri="{BB962C8B-B14F-4D97-AF65-F5344CB8AC3E}">
        <p14:creationId xmlns:p14="http://schemas.microsoft.com/office/powerpoint/2010/main" val="3615094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33C12-1701-4FBC-9C02-82ADA6521174}"/>
              </a:ext>
            </a:extLst>
          </p:cNvPr>
          <p:cNvSpPr>
            <a:spLocks noGrp="1"/>
          </p:cNvSpPr>
          <p:nvPr>
            <p:ph type="title"/>
          </p:nvPr>
        </p:nvSpPr>
        <p:spPr/>
        <p:txBody>
          <a:bodyPr/>
          <a:lstStyle/>
          <a:p>
            <a:r>
              <a:rPr lang="en-US" dirty="0"/>
              <a:t>Knowledge Check</a:t>
            </a:r>
            <a:endParaRPr lang="en-IN" dirty="0"/>
          </a:p>
        </p:txBody>
      </p:sp>
      <p:sp>
        <p:nvSpPr>
          <p:cNvPr id="25" name="Rectangle 24">
            <a:extLst>
              <a:ext uri="{FF2B5EF4-FFF2-40B4-BE49-F238E27FC236}">
                <a16:creationId xmlns:a16="http://schemas.microsoft.com/office/drawing/2014/main" id="{AAAC19A6-E326-4FA2-AA2B-505AFC473A03}"/>
              </a:ext>
            </a:extLst>
          </p:cNvPr>
          <p:cNvSpPr/>
          <p:nvPr/>
        </p:nvSpPr>
        <p:spPr>
          <a:xfrm>
            <a:off x="230148" y="3185461"/>
            <a:ext cx="12522755" cy="4536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FD7CB361-87CB-4FA4-B7E6-3C861A812BE5}"/>
              </a:ext>
            </a:extLst>
          </p:cNvPr>
          <p:cNvSpPr/>
          <p:nvPr/>
        </p:nvSpPr>
        <p:spPr>
          <a:xfrm>
            <a:off x="230148" y="2046515"/>
            <a:ext cx="12522755" cy="1085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1A5A19EB-4067-4507-8F97-FB4AF05FF1DA}"/>
              </a:ext>
            </a:extLst>
          </p:cNvPr>
          <p:cNvSpPr txBox="1"/>
          <p:nvPr/>
        </p:nvSpPr>
        <p:spPr>
          <a:xfrm>
            <a:off x="1314734" y="2236895"/>
            <a:ext cx="11255287" cy="705065"/>
          </a:xfrm>
          <a:prstGeom prst="rect">
            <a:avLst/>
          </a:prstGeom>
          <a:noFill/>
        </p:spPr>
        <p:txBody>
          <a:bodyPr wrap="square">
            <a:spAutoFit/>
          </a:bodyPr>
          <a:lstStyle/>
          <a:p>
            <a:pPr>
              <a:lnSpc>
                <a:spcPct val="107000"/>
              </a:lnSpc>
              <a:spcAft>
                <a:spcPts val="800"/>
              </a:spcAft>
            </a:pPr>
            <a:r>
              <a:rPr lang="en-US" b="1" dirty="0">
                <a:solidFill>
                  <a:schemeClr val="bg1"/>
                </a:solidFill>
                <a:latin typeface="Arial" panose="020B0604020202020204" pitchFamily="34" charset="0"/>
                <a:cs typeface="Times New Roman" panose="02020603050405020304" pitchFamily="18" charset="0"/>
              </a:rPr>
              <a:t>Identify the specific aspects of C&amp;I and CRE lending from each category of loan repayment sources. </a:t>
            </a:r>
          </a:p>
          <a:p>
            <a:pPr>
              <a:lnSpc>
                <a:spcPct val="107000"/>
              </a:lnSpc>
              <a:spcAft>
                <a:spcPts val="800"/>
              </a:spcAft>
            </a:pPr>
            <a:r>
              <a:rPr lang="en-US" sz="1400" i="1" dirty="0">
                <a:solidFill>
                  <a:schemeClr val="bg1"/>
                </a:solidFill>
                <a:latin typeface="Arial" panose="020B0604020202020204" pitchFamily="34" charset="0"/>
                <a:ea typeface="Calibri" panose="020F0502020204030204" pitchFamily="34" charset="0"/>
                <a:cs typeface="Times New Roman" panose="02020603050405020304" pitchFamily="18" charset="0"/>
              </a:rPr>
              <a:t>Click and drag each aspect into its appropriate category, then click CHECK.</a:t>
            </a:r>
          </a:p>
        </p:txBody>
      </p:sp>
      <p:pic>
        <p:nvPicPr>
          <p:cNvPr id="29" name="Graphic 28" descr="Bullseye">
            <a:extLst>
              <a:ext uri="{FF2B5EF4-FFF2-40B4-BE49-F238E27FC236}">
                <a16:creationId xmlns:a16="http://schemas.microsoft.com/office/drawing/2014/main" id="{1F7564CF-F5DC-4A7D-B9E7-7450FBA43A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0517" y="2210984"/>
            <a:ext cx="756886" cy="756886"/>
          </a:xfrm>
          <a:prstGeom prst="rect">
            <a:avLst/>
          </a:prstGeom>
        </p:spPr>
      </p:pic>
      <p:cxnSp>
        <p:nvCxnSpPr>
          <p:cNvPr id="30" name="Straight Connector 29">
            <a:extLst>
              <a:ext uri="{FF2B5EF4-FFF2-40B4-BE49-F238E27FC236}">
                <a16:creationId xmlns:a16="http://schemas.microsoft.com/office/drawing/2014/main" id="{838EB92E-8473-4AE3-8B91-D8DDC9B89722}"/>
              </a:ext>
            </a:extLst>
          </p:cNvPr>
          <p:cNvCxnSpPr>
            <a:cxnSpLocks/>
          </p:cNvCxnSpPr>
          <p:nvPr/>
        </p:nvCxnSpPr>
        <p:spPr>
          <a:xfrm>
            <a:off x="1230631" y="2273449"/>
            <a:ext cx="0" cy="6400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145EC4C9-F92D-4F4F-9015-92126AD587D8}"/>
              </a:ext>
            </a:extLst>
          </p:cNvPr>
          <p:cNvSpPr/>
          <p:nvPr/>
        </p:nvSpPr>
        <p:spPr>
          <a:xfrm>
            <a:off x="2681349" y="3877339"/>
            <a:ext cx="3009043" cy="3458931"/>
          </a:xfrm>
          <a:prstGeom prst="roundRect">
            <a:avLst>
              <a:gd name="adj" fmla="val 3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32" name="Rectangle: Top Corners Rounded 31">
            <a:extLst>
              <a:ext uri="{FF2B5EF4-FFF2-40B4-BE49-F238E27FC236}">
                <a16:creationId xmlns:a16="http://schemas.microsoft.com/office/drawing/2014/main" id="{606FD9C7-19A6-4773-BF1F-E993BE9382BA}"/>
              </a:ext>
            </a:extLst>
          </p:cNvPr>
          <p:cNvSpPr/>
          <p:nvPr/>
        </p:nvSpPr>
        <p:spPr>
          <a:xfrm>
            <a:off x="2681349" y="3532783"/>
            <a:ext cx="3009043" cy="457200"/>
          </a:xfrm>
          <a:prstGeom prst="round2SameRect">
            <a:avLst>
              <a:gd name="adj1" fmla="val 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 C&amp;I Lending</a:t>
            </a:r>
          </a:p>
        </p:txBody>
      </p:sp>
      <p:sp>
        <p:nvSpPr>
          <p:cNvPr id="33" name="Rectangle: Rounded Corners 32">
            <a:extLst>
              <a:ext uri="{FF2B5EF4-FFF2-40B4-BE49-F238E27FC236}">
                <a16:creationId xmlns:a16="http://schemas.microsoft.com/office/drawing/2014/main" id="{8CB4D2B7-DF64-4EC1-A144-D100F463375F}"/>
              </a:ext>
            </a:extLst>
          </p:cNvPr>
          <p:cNvSpPr/>
          <p:nvPr/>
        </p:nvSpPr>
        <p:spPr>
          <a:xfrm>
            <a:off x="9329045" y="3873925"/>
            <a:ext cx="3009043" cy="3458931"/>
          </a:xfrm>
          <a:prstGeom prst="roundRect">
            <a:avLst>
              <a:gd name="adj" fmla="val 3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34" name="Rectangle: Top Corners Rounded 33">
            <a:extLst>
              <a:ext uri="{FF2B5EF4-FFF2-40B4-BE49-F238E27FC236}">
                <a16:creationId xmlns:a16="http://schemas.microsoft.com/office/drawing/2014/main" id="{45905156-655F-4FD6-B03C-1128D9AA654F}"/>
              </a:ext>
            </a:extLst>
          </p:cNvPr>
          <p:cNvSpPr/>
          <p:nvPr/>
        </p:nvSpPr>
        <p:spPr>
          <a:xfrm>
            <a:off x="9329045" y="3529369"/>
            <a:ext cx="3009043" cy="457200"/>
          </a:xfrm>
          <a:prstGeom prst="round2SameRect">
            <a:avLst>
              <a:gd name="adj1" fmla="val 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CRE Lending</a:t>
            </a:r>
          </a:p>
        </p:txBody>
      </p:sp>
      <p:sp>
        <p:nvSpPr>
          <p:cNvPr id="35" name="TextBox 34">
            <a:extLst>
              <a:ext uri="{FF2B5EF4-FFF2-40B4-BE49-F238E27FC236}">
                <a16:creationId xmlns:a16="http://schemas.microsoft.com/office/drawing/2014/main" id="{D7525080-391D-412D-8545-B6862C852C6C}"/>
              </a:ext>
            </a:extLst>
          </p:cNvPr>
          <p:cNvSpPr txBox="1"/>
          <p:nvPr/>
        </p:nvSpPr>
        <p:spPr>
          <a:xfrm>
            <a:off x="482937" y="3611520"/>
            <a:ext cx="1951802" cy="307777"/>
          </a:xfrm>
          <a:prstGeom prst="rect">
            <a:avLst/>
          </a:prstGeom>
          <a:noFill/>
        </p:spPr>
        <p:txBody>
          <a:bodyPr wrap="square" rtlCol="0">
            <a:spAutoFit/>
          </a:bodyPr>
          <a:lstStyle/>
          <a:p>
            <a:pPr algn="ctr">
              <a:spcBef>
                <a:spcPts val="300"/>
              </a:spcBef>
              <a:spcAft>
                <a:spcPts val="300"/>
              </a:spcAft>
            </a:pPr>
            <a:r>
              <a:rPr lang="en-US" sz="1400" b="1" dirty="0">
                <a:latin typeface="Arial" panose="020B0604020202020204" pitchFamily="34" charset="0"/>
                <a:cs typeface="Arial" panose="020B0604020202020204" pitchFamily="34" charset="0"/>
              </a:rPr>
              <a:t>Repayment Source</a:t>
            </a:r>
            <a:endParaRPr lang="en-US" sz="1400"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CEAF725B-3828-4E44-A781-5AB563B45BC2}"/>
              </a:ext>
            </a:extLst>
          </p:cNvPr>
          <p:cNvSpPr txBox="1"/>
          <p:nvPr/>
        </p:nvSpPr>
        <p:spPr>
          <a:xfrm>
            <a:off x="482937" y="4439088"/>
            <a:ext cx="1951802" cy="307777"/>
          </a:xfrm>
          <a:prstGeom prst="rect">
            <a:avLst/>
          </a:prstGeom>
          <a:noFill/>
        </p:spPr>
        <p:txBody>
          <a:bodyPr wrap="square" rtlCol="0">
            <a:spAutoFit/>
          </a:bodyPr>
          <a:lstStyle/>
          <a:p>
            <a:pPr algn="ctr">
              <a:spcBef>
                <a:spcPts val="300"/>
              </a:spcBef>
              <a:spcAft>
                <a:spcPts val="300"/>
              </a:spcAft>
            </a:pPr>
            <a:r>
              <a:rPr lang="en-US" sz="1400" dirty="0">
                <a:latin typeface="Arial" panose="020B0604020202020204" pitchFamily="34" charset="0"/>
                <a:cs typeface="Arial" panose="020B0604020202020204" pitchFamily="34" charset="0"/>
              </a:rPr>
              <a:t>Primary</a:t>
            </a:r>
          </a:p>
        </p:txBody>
      </p:sp>
      <p:sp>
        <p:nvSpPr>
          <p:cNvPr id="37" name="TextBox 36">
            <a:extLst>
              <a:ext uri="{FF2B5EF4-FFF2-40B4-BE49-F238E27FC236}">
                <a16:creationId xmlns:a16="http://schemas.microsoft.com/office/drawing/2014/main" id="{B67F9237-B99D-41E9-96EE-D6FFE57E1EB2}"/>
              </a:ext>
            </a:extLst>
          </p:cNvPr>
          <p:cNvSpPr txBox="1"/>
          <p:nvPr/>
        </p:nvSpPr>
        <p:spPr>
          <a:xfrm>
            <a:off x="482937" y="5977270"/>
            <a:ext cx="1951802" cy="307777"/>
          </a:xfrm>
          <a:prstGeom prst="rect">
            <a:avLst/>
          </a:prstGeom>
          <a:noFill/>
        </p:spPr>
        <p:txBody>
          <a:bodyPr wrap="square" rtlCol="0">
            <a:spAutoFit/>
          </a:bodyPr>
          <a:lstStyle/>
          <a:p>
            <a:pPr algn="ctr">
              <a:spcBef>
                <a:spcPts val="300"/>
              </a:spcBef>
              <a:spcAft>
                <a:spcPts val="300"/>
              </a:spcAft>
            </a:pPr>
            <a:r>
              <a:rPr lang="en-US" sz="1400" dirty="0">
                <a:latin typeface="Arial" panose="020B0604020202020204" pitchFamily="34" charset="0"/>
                <a:cs typeface="Arial" panose="020B0604020202020204" pitchFamily="34" charset="0"/>
              </a:rPr>
              <a:t>Secondary</a:t>
            </a:r>
          </a:p>
        </p:txBody>
      </p:sp>
      <p:sp>
        <p:nvSpPr>
          <p:cNvPr id="38" name="TextBox 37">
            <a:extLst>
              <a:ext uri="{FF2B5EF4-FFF2-40B4-BE49-F238E27FC236}">
                <a16:creationId xmlns:a16="http://schemas.microsoft.com/office/drawing/2014/main" id="{6CC2A81F-5861-44F5-8CCF-FAEC142CE99E}"/>
              </a:ext>
            </a:extLst>
          </p:cNvPr>
          <p:cNvSpPr txBox="1"/>
          <p:nvPr/>
        </p:nvSpPr>
        <p:spPr>
          <a:xfrm>
            <a:off x="6137658" y="3429773"/>
            <a:ext cx="2748180" cy="4008790"/>
          </a:xfrm>
          <a:prstGeom prst="rect">
            <a:avLst/>
          </a:prstGeom>
          <a:noFill/>
        </p:spPr>
        <p:txBody>
          <a:bodyPr wrap="square">
            <a:spAutoFit/>
          </a:bodyPr>
          <a:lstStyle/>
          <a:p>
            <a:pPr algn="ctr"/>
            <a:r>
              <a:rPr lang="en-US" sz="1400" dirty="0">
                <a:latin typeface="Arial" panose="020B0604020202020204" pitchFamily="34" charset="0"/>
                <a:cs typeface="Arial" panose="020B0604020202020204" pitchFamily="34" charset="0"/>
              </a:rPr>
              <a:t>Measured by collateral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valuation techniques used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for personal property</a:t>
            </a:r>
          </a:p>
          <a:p>
            <a:pPr algn="ctr"/>
            <a:endParaRPr lang="en-US" sz="1400" dirty="0">
              <a:latin typeface="Arial" panose="020B0604020202020204" pitchFamily="34" charset="0"/>
              <a:cs typeface="Arial" panose="020B0604020202020204" pitchFamily="34" charset="0"/>
            </a:endParaRPr>
          </a:p>
          <a:p>
            <a:pPr algn="ctr"/>
            <a:r>
              <a:rPr lang="en-US" sz="1400" dirty="0">
                <a:latin typeface="Arial" panose="020B0604020202020204" pitchFamily="34" charset="0"/>
                <a:cs typeface="Arial" panose="020B0604020202020204" pitchFamily="34" charset="0"/>
              </a:rPr>
              <a:t>Measured by net operating income derived from historical rental income</a:t>
            </a:r>
          </a:p>
          <a:p>
            <a:pPr algn="ctr"/>
            <a:endParaRPr lang="en-US" sz="1400" dirty="0">
              <a:latin typeface="Arial" panose="020B0604020202020204" pitchFamily="34" charset="0"/>
              <a:cs typeface="Arial" panose="020B0604020202020204" pitchFamily="34" charset="0"/>
            </a:endParaRPr>
          </a:p>
          <a:p>
            <a:pPr algn="ctr"/>
            <a:r>
              <a:rPr lang="en-US" sz="1400" dirty="0">
                <a:latin typeface="Arial" panose="020B0604020202020204" pitchFamily="34" charset="0"/>
                <a:cs typeface="Arial" panose="020B0604020202020204" pitchFamily="34" charset="0"/>
              </a:rPr>
              <a:t>Measured by net cash</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 flow from operating activities derived from historical business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operating performance</a:t>
            </a:r>
          </a:p>
          <a:p>
            <a:pPr algn="ctr"/>
            <a:endParaRPr lang="en-US" sz="1400" dirty="0">
              <a:latin typeface="Arial" panose="020B0604020202020204" pitchFamily="34" charset="0"/>
              <a:cs typeface="Arial" panose="020B0604020202020204" pitchFamily="34" charset="0"/>
            </a:endParaRPr>
          </a:p>
          <a:p>
            <a:pPr algn="ctr"/>
            <a:r>
              <a:rPr lang="en-US" sz="1400" dirty="0">
                <a:latin typeface="Arial" panose="020B0604020202020204" pitchFamily="34" charset="0"/>
                <a:cs typeface="Arial" panose="020B0604020202020204" pitchFamily="34" charset="0"/>
              </a:rPr>
              <a:t>Measured by collateral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valuation techniques used for real property governed by appraisal regulations </a:t>
            </a:r>
          </a:p>
          <a:p>
            <a:pPr algn="ctr">
              <a:spcBef>
                <a:spcPts val="300"/>
              </a:spcBef>
              <a:spcAft>
                <a:spcPts val="300"/>
              </a:spcAft>
            </a:pPr>
            <a:endParaRPr lang="en-US" sz="1400" dirty="0">
              <a:latin typeface="Arial" panose="020B0604020202020204" pitchFamily="34" charset="0"/>
              <a:cs typeface="Arial" panose="020B0604020202020204" pitchFamily="34" charset="0"/>
            </a:endParaRPr>
          </a:p>
        </p:txBody>
      </p:sp>
      <p:cxnSp>
        <p:nvCxnSpPr>
          <p:cNvPr id="40" name="Straight Connector 39">
            <a:extLst>
              <a:ext uri="{FF2B5EF4-FFF2-40B4-BE49-F238E27FC236}">
                <a16:creationId xmlns:a16="http://schemas.microsoft.com/office/drawing/2014/main" id="{0FE14A0E-4844-44AC-98D2-13991650B9F6}"/>
              </a:ext>
            </a:extLst>
          </p:cNvPr>
          <p:cNvCxnSpPr>
            <a:cxnSpLocks/>
          </p:cNvCxnSpPr>
          <p:nvPr/>
        </p:nvCxnSpPr>
        <p:spPr>
          <a:xfrm>
            <a:off x="815497" y="5383312"/>
            <a:ext cx="1286683" cy="0"/>
          </a:xfrm>
          <a:prstGeom prst="line">
            <a:avLst/>
          </a:prstGeom>
          <a:ln>
            <a:gradFill flip="none" rotWithShape="1">
              <a:gsLst>
                <a:gs pos="0">
                  <a:srgbClr val="F4F4F4">
                    <a:alpha val="0"/>
                  </a:srgbClr>
                </a:gs>
                <a:gs pos="50000">
                  <a:schemeClr val="bg1">
                    <a:lumMod val="65000"/>
                  </a:schemeClr>
                </a:gs>
                <a:gs pos="100000">
                  <a:srgbClr val="F4F4F4">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088ABCE-8017-4864-AE11-88EF4F07072C}"/>
              </a:ext>
            </a:extLst>
          </p:cNvPr>
          <p:cNvCxnSpPr>
            <a:cxnSpLocks/>
          </p:cNvCxnSpPr>
          <p:nvPr/>
        </p:nvCxnSpPr>
        <p:spPr>
          <a:xfrm>
            <a:off x="3542529" y="5383312"/>
            <a:ext cx="1286683" cy="0"/>
          </a:xfrm>
          <a:prstGeom prst="line">
            <a:avLst/>
          </a:prstGeom>
          <a:ln>
            <a:gradFill flip="none" rotWithShape="1">
              <a:gsLst>
                <a:gs pos="0">
                  <a:srgbClr val="F4F4F4">
                    <a:alpha val="0"/>
                  </a:srgbClr>
                </a:gs>
                <a:gs pos="50000">
                  <a:schemeClr val="bg1">
                    <a:lumMod val="65000"/>
                  </a:schemeClr>
                </a:gs>
                <a:gs pos="100000">
                  <a:srgbClr val="F4F4F4">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7A2AE96-D3FD-44B0-B1C0-91315F63B17B}"/>
              </a:ext>
            </a:extLst>
          </p:cNvPr>
          <p:cNvCxnSpPr>
            <a:cxnSpLocks/>
          </p:cNvCxnSpPr>
          <p:nvPr/>
        </p:nvCxnSpPr>
        <p:spPr>
          <a:xfrm>
            <a:off x="10219998" y="5383312"/>
            <a:ext cx="1286683" cy="0"/>
          </a:xfrm>
          <a:prstGeom prst="line">
            <a:avLst/>
          </a:prstGeom>
          <a:ln>
            <a:gradFill flip="none" rotWithShape="1">
              <a:gsLst>
                <a:gs pos="0">
                  <a:srgbClr val="F4F4F4">
                    <a:alpha val="0"/>
                  </a:srgbClr>
                </a:gs>
                <a:gs pos="50000">
                  <a:schemeClr val="bg1">
                    <a:lumMod val="65000"/>
                  </a:schemeClr>
                </a:gs>
                <a:gs pos="100000">
                  <a:srgbClr val="F4F4F4">
                    <a:alpha val="0"/>
                  </a:srgb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FD25CB20-E4B0-4059-BA40-586376528C0C}"/>
              </a:ext>
            </a:extLst>
          </p:cNvPr>
          <p:cNvSpPr/>
          <p:nvPr/>
        </p:nvSpPr>
        <p:spPr>
          <a:xfrm>
            <a:off x="2985625" y="4439088"/>
            <a:ext cx="2400490" cy="276999"/>
          </a:xfrm>
          <a:prstGeom prst="rect">
            <a:avLst/>
          </a:prstGeom>
        </p:spPr>
        <p:txBody>
          <a:bodyPr wrap="square">
            <a:spAutoFit/>
          </a:bodyPr>
          <a:lstStyle/>
          <a:p>
            <a:pPr algn="ctr">
              <a:spcBef>
                <a:spcPts val="600"/>
              </a:spcBef>
              <a:spcAft>
                <a:spcPts val="600"/>
              </a:spcAft>
            </a:pPr>
            <a:r>
              <a:rPr lang="en-US" sz="1200" i="1" dirty="0">
                <a:solidFill>
                  <a:schemeClr val="bg1">
                    <a:lumMod val="75000"/>
                  </a:schemeClr>
                </a:solidFill>
                <a:latin typeface="Arial" panose="020B0604020202020204" pitchFamily="34" charset="0"/>
                <a:cs typeface="Arial" panose="020B0604020202020204" pitchFamily="34" charset="0"/>
              </a:rPr>
              <a:t>Drop here</a:t>
            </a:r>
          </a:p>
        </p:txBody>
      </p:sp>
      <p:sp>
        <p:nvSpPr>
          <p:cNvPr id="44" name="Rectangle 43">
            <a:extLst>
              <a:ext uri="{FF2B5EF4-FFF2-40B4-BE49-F238E27FC236}">
                <a16:creationId xmlns:a16="http://schemas.microsoft.com/office/drawing/2014/main" id="{94457E62-6123-4E26-BC7F-0B54427587E1}"/>
              </a:ext>
            </a:extLst>
          </p:cNvPr>
          <p:cNvSpPr/>
          <p:nvPr/>
        </p:nvSpPr>
        <p:spPr>
          <a:xfrm>
            <a:off x="2985625" y="5977270"/>
            <a:ext cx="2400490" cy="276999"/>
          </a:xfrm>
          <a:prstGeom prst="rect">
            <a:avLst/>
          </a:prstGeom>
        </p:spPr>
        <p:txBody>
          <a:bodyPr wrap="square">
            <a:spAutoFit/>
          </a:bodyPr>
          <a:lstStyle/>
          <a:p>
            <a:pPr algn="ctr">
              <a:spcBef>
                <a:spcPts val="600"/>
              </a:spcBef>
              <a:spcAft>
                <a:spcPts val="600"/>
              </a:spcAft>
            </a:pPr>
            <a:r>
              <a:rPr lang="en-US" sz="1200" i="1" dirty="0">
                <a:solidFill>
                  <a:schemeClr val="bg1">
                    <a:lumMod val="75000"/>
                  </a:schemeClr>
                </a:solidFill>
                <a:latin typeface="Arial" panose="020B0604020202020204" pitchFamily="34" charset="0"/>
                <a:cs typeface="Arial" panose="020B0604020202020204" pitchFamily="34" charset="0"/>
              </a:rPr>
              <a:t>Drop here</a:t>
            </a:r>
          </a:p>
        </p:txBody>
      </p:sp>
      <p:sp>
        <p:nvSpPr>
          <p:cNvPr id="45" name="Rectangle 44">
            <a:extLst>
              <a:ext uri="{FF2B5EF4-FFF2-40B4-BE49-F238E27FC236}">
                <a16:creationId xmlns:a16="http://schemas.microsoft.com/office/drawing/2014/main" id="{B48DF5AB-D5D0-42FB-84D4-CFEFE8A14268}"/>
              </a:ext>
            </a:extLst>
          </p:cNvPr>
          <p:cNvSpPr/>
          <p:nvPr/>
        </p:nvSpPr>
        <p:spPr>
          <a:xfrm>
            <a:off x="9687268" y="4439088"/>
            <a:ext cx="2400490" cy="276999"/>
          </a:xfrm>
          <a:prstGeom prst="rect">
            <a:avLst/>
          </a:prstGeom>
        </p:spPr>
        <p:txBody>
          <a:bodyPr wrap="square">
            <a:spAutoFit/>
          </a:bodyPr>
          <a:lstStyle/>
          <a:p>
            <a:pPr algn="ctr">
              <a:spcBef>
                <a:spcPts val="600"/>
              </a:spcBef>
              <a:spcAft>
                <a:spcPts val="600"/>
              </a:spcAft>
            </a:pPr>
            <a:r>
              <a:rPr lang="en-US" sz="1200" i="1" dirty="0">
                <a:solidFill>
                  <a:schemeClr val="bg1">
                    <a:lumMod val="75000"/>
                  </a:schemeClr>
                </a:solidFill>
                <a:latin typeface="Arial" panose="020B0604020202020204" pitchFamily="34" charset="0"/>
                <a:cs typeface="Arial" panose="020B0604020202020204" pitchFamily="34" charset="0"/>
              </a:rPr>
              <a:t>Drop here</a:t>
            </a:r>
          </a:p>
        </p:txBody>
      </p:sp>
      <p:sp>
        <p:nvSpPr>
          <p:cNvPr id="46" name="Rectangle 45">
            <a:extLst>
              <a:ext uri="{FF2B5EF4-FFF2-40B4-BE49-F238E27FC236}">
                <a16:creationId xmlns:a16="http://schemas.microsoft.com/office/drawing/2014/main" id="{16DEC0C5-0157-4B41-8A6A-42478C8E9A94}"/>
              </a:ext>
            </a:extLst>
          </p:cNvPr>
          <p:cNvSpPr/>
          <p:nvPr/>
        </p:nvSpPr>
        <p:spPr>
          <a:xfrm>
            <a:off x="9687268" y="5977270"/>
            <a:ext cx="2400490" cy="276999"/>
          </a:xfrm>
          <a:prstGeom prst="rect">
            <a:avLst/>
          </a:prstGeom>
        </p:spPr>
        <p:txBody>
          <a:bodyPr wrap="square">
            <a:spAutoFit/>
          </a:bodyPr>
          <a:lstStyle/>
          <a:p>
            <a:pPr algn="ctr">
              <a:spcBef>
                <a:spcPts val="600"/>
              </a:spcBef>
              <a:spcAft>
                <a:spcPts val="600"/>
              </a:spcAft>
            </a:pPr>
            <a:r>
              <a:rPr lang="en-US" sz="1200" i="1" dirty="0">
                <a:solidFill>
                  <a:schemeClr val="bg1">
                    <a:lumMod val="75000"/>
                  </a:schemeClr>
                </a:solidFill>
                <a:latin typeface="Arial" panose="020B0604020202020204" pitchFamily="34" charset="0"/>
                <a:cs typeface="Arial" panose="020B0604020202020204" pitchFamily="34" charset="0"/>
              </a:rPr>
              <a:t>Drop here</a:t>
            </a:r>
          </a:p>
        </p:txBody>
      </p:sp>
      <p:sp>
        <p:nvSpPr>
          <p:cNvPr id="6" name="Rectangle: Rounded Corners 5">
            <a:extLst>
              <a:ext uri="{FF2B5EF4-FFF2-40B4-BE49-F238E27FC236}">
                <a16:creationId xmlns:a16="http://schemas.microsoft.com/office/drawing/2014/main" id="{E2633795-D416-4B4D-A23D-CE808BD3C172}"/>
              </a:ext>
            </a:extLst>
          </p:cNvPr>
          <p:cNvSpPr/>
          <p:nvPr/>
        </p:nvSpPr>
        <p:spPr>
          <a:xfrm>
            <a:off x="6999366" y="7254549"/>
            <a:ext cx="1024764" cy="398824"/>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CHECK</a:t>
            </a:r>
          </a:p>
        </p:txBody>
      </p:sp>
      <p:sp>
        <p:nvSpPr>
          <p:cNvPr id="3" name="Slide Number Placeholder 2">
            <a:extLst>
              <a:ext uri="{FF2B5EF4-FFF2-40B4-BE49-F238E27FC236}">
                <a16:creationId xmlns:a16="http://schemas.microsoft.com/office/drawing/2014/main" id="{3806DF73-B480-4427-9EE8-BE884FC9E4D8}"/>
              </a:ext>
            </a:extLst>
          </p:cNvPr>
          <p:cNvSpPr>
            <a:spLocks noGrp="1"/>
          </p:cNvSpPr>
          <p:nvPr>
            <p:ph type="sldNum" sz="quarter" idx="12"/>
          </p:nvPr>
        </p:nvSpPr>
        <p:spPr/>
        <p:txBody>
          <a:bodyPr/>
          <a:lstStyle/>
          <a:p>
            <a:fld id="{71A628A0-E779-4D32-97F1-9C80A60D6EF0}" type="slidenum">
              <a:rPr lang="en-IN" smtClean="0"/>
              <a:pPr/>
              <a:t>32</a:t>
            </a:fld>
            <a:r>
              <a:rPr lang="en-IN"/>
              <a:t> of 116</a:t>
            </a:r>
            <a:endParaRPr lang="en-IN" dirty="0"/>
          </a:p>
        </p:txBody>
      </p:sp>
    </p:spTree>
    <p:custDataLst>
      <p:tags r:id="rId1"/>
    </p:custDataLst>
    <p:extLst>
      <p:ext uri="{BB962C8B-B14F-4D97-AF65-F5344CB8AC3E}">
        <p14:creationId xmlns:p14="http://schemas.microsoft.com/office/powerpoint/2010/main" val="1511088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33C12-1701-4FBC-9C02-82ADA6521174}"/>
              </a:ext>
            </a:extLst>
          </p:cNvPr>
          <p:cNvSpPr>
            <a:spLocks noGrp="1"/>
          </p:cNvSpPr>
          <p:nvPr>
            <p:ph type="title"/>
          </p:nvPr>
        </p:nvSpPr>
        <p:spPr/>
        <p:txBody>
          <a:bodyPr/>
          <a:lstStyle/>
          <a:p>
            <a:r>
              <a:rPr lang="en-US" dirty="0"/>
              <a:t>Knowledge Check</a:t>
            </a:r>
            <a:endParaRPr lang="en-IN" dirty="0"/>
          </a:p>
        </p:txBody>
      </p:sp>
      <p:sp>
        <p:nvSpPr>
          <p:cNvPr id="25" name="Rectangle 24">
            <a:extLst>
              <a:ext uri="{FF2B5EF4-FFF2-40B4-BE49-F238E27FC236}">
                <a16:creationId xmlns:a16="http://schemas.microsoft.com/office/drawing/2014/main" id="{AAAC19A6-E326-4FA2-AA2B-505AFC473A03}"/>
              </a:ext>
            </a:extLst>
          </p:cNvPr>
          <p:cNvSpPr/>
          <p:nvPr/>
        </p:nvSpPr>
        <p:spPr>
          <a:xfrm>
            <a:off x="234670" y="3185461"/>
            <a:ext cx="12522755" cy="4536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FD7CB361-87CB-4FA4-B7E6-3C861A812BE5}"/>
              </a:ext>
            </a:extLst>
          </p:cNvPr>
          <p:cNvSpPr/>
          <p:nvPr/>
        </p:nvSpPr>
        <p:spPr>
          <a:xfrm>
            <a:off x="230148" y="2046515"/>
            <a:ext cx="12522755" cy="1085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1A5A19EB-4067-4507-8F97-FB4AF05FF1DA}"/>
              </a:ext>
            </a:extLst>
          </p:cNvPr>
          <p:cNvSpPr txBox="1"/>
          <p:nvPr/>
        </p:nvSpPr>
        <p:spPr>
          <a:xfrm>
            <a:off x="1314734" y="2236895"/>
            <a:ext cx="11255287" cy="705065"/>
          </a:xfrm>
          <a:prstGeom prst="rect">
            <a:avLst/>
          </a:prstGeom>
          <a:noFill/>
        </p:spPr>
        <p:txBody>
          <a:bodyPr wrap="square">
            <a:spAutoFit/>
          </a:bodyPr>
          <a:lstStyle/>
          <a:p>
            <a:pPr>
              <a:lnSpc>
                <a:spcPct val="107000"/>
              </a:lnSpc>
              <a:spcAft>
                <a:spcPts val="800"/>
              </a:spcAft>
            </a:pPr>
            <a:r>
              <a:rPr lang="en-US" b="1" dirty="0">
                <a:solidFill>
                  <a:schemeClr val="bg1"/>
                </a:solidFill>
                <a:latin typeface="Arial" panose="020B0604020202020204" pitchFamily="34" charset="0"/>
                <a:cs typeface="Times New Roman" panose="02020603050405020304" pitchFamily="18" charset="0"/>
              </a:rPr>
              <a:t>Identify the specific aspects of C&amp;I and CRE lending from each category of loan repayment sources. </a:t>
            </a:r>
          </a:p>
          <a:p>
            <a:pPr>
              <a:lnSpc>
                <a:spcPct val="107000"/>
              </a:lnSpc>
              <a:spcAft>
                <a:spcPts val="800"/>
              </a:spcAft>
            </a:pPr>
            <a:r>
              <a:rPr lang="en-US" sz="1400" i="1" dirty="0">
                <a:solidFill>
                  <a:schemeClr val="bg1"/>
                </a:solidFill>
                <a:latin typeface="Arial" panose="020B0604020202020204" pitchFamily="34" charset="0"/>
                <a:ea typeface="Calibri" panose="020F0502020204030204" pitchFamily="34" charset="0"/>
                <a:cs typeface="Times New Roman" panose="02020603050405020304" pitchFamily="18" charset="0"/>
              </a:rPr>
              <a:t>Click and drag each aspect into its appropriate category, then click CHECK.</a:t>
            </a:r>
          </a:p>
        </p:txBody>
      </p:sp>
      <p:pic>
        <p:nvPicPr>
          <p:cNvPr id="29" name="Graphic 28" descr="Bullseye">
            <a:extLst>
              <a:ext uri="{FF2B5EF4-FFF2-40B4-BE49-F238E27FC236}">
                <a16:creationId xmlns:a16="http://schemas.microsoft.com/office/drawing/2014/main" id="{1F7564CF-F5DC-4A7D-B9E7-7450FBA43A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0517" y="2210984"/>
            <a:ext cx="756886" cy="756886"/>
          </a:xfrm>
          <a:prstGeom prst="rect">
            <a:avLst/>
          </a:prstGeom>
        </p:spPr>
      </p:pic>
      <p:cxnSp>
        <p:nvCxnSpPr>
          <p:cNvPr id="30" name="Straight Connector 29">
            <a:extLst>
              <a:ext uri="{FF2B5EF4-FFF2-40B4-BE49-F238E27FC236}">
                <a16:creationId xmlns:a16="http://schemas.microsoft.com/office/drawing/2014/main" id="{838EB92E-8473-4AE3-8B91-D8DDC9B89722}"/>
              </a:ext>
            </a:extLst>
          </p:cNvPr>
          <p:cNvCxnSpPr>
            <a:cxnSpLocks/>
          </p:cNvCxnSpPr>
          <p:nvPr/>
        </p:nvCxnSpPr>
        <p:spPr>
          <a:xfrm>
            <a:off x="1230631" y="2273449"/>
            <a:ext cx="0" cy="6400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F504F73A-77B1-4C95-B080-EEC566CB6E2E}"/>
              </a:ext>
            </a:extLst>
          </p:cNvPr>
          <p:cNvSpPr/>
          <p:nvPr/>
        </p:nvSpPr>
        <p:spPr>
          <a:xfrm>
            <a:off x="2681349" y="3875632"/>
            <a:ext cx="3009043" cy="3458931"/>
          </a:xfrm>
          <a:prstGeom prst="roundRect">
            <a:avLst>
              <a:gd name="adj" fmla="val 3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39" name="Rectangle: Rounded Corners 38">
            <a:extLst>
              <a:ext uri="{FF2B5EF4-FFF2-40B4-BE49-F238E27FC236}">
                <a16:creationId xmlns:a16="http://schemas.microsoft.com/office/drawing/2014/main" id="{0666280D-B76E-457F-8574-1A4726C73FA4}"/>
              </a:ext>
            </a:extLst>
          </p:cNvPr>
          <p:cNvSpPr/>
          <p:nvPr/>
        </p:nvSpPr>
        <p:spPr>
          <a:xfrm>
            <a:off x="9329045" y="3875632"/>
            <a:ext cx="3009043" cy="3458931"/>
          </a:xfrm>
          <a:prstGeom prst="roundRect">
            <a:avLst>
              <a:gd name="adj" fmla="val 3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47" name="TextBox 46">
            <a:extLst>
              <a:ext uri="{FF2B5EF4-FFF2-40B4-BE49-F238E27FC236}">
                <a16:creationId xmlns:a16="http://schemas.microsoft.com/office/drawing/2014/main" id="{CDC5C21D-052E-4F1D-BD46-D597A97A1D7F}"/>
              </a:ext>
            </a:extLst>
          </p:cNvPr>
          <p:cNvSpPr txBox="1"/>
          <p:nvPr/>
        </p:nvSpPr>
        <p:spPr>
          <a:xfrm>
            <a:off x="482937" y="3611520"/>
            <a:ext cx="1951802" cy="307777"/>
          </a:xfrm>
          <a:prstGeom prst="rect">
            <a:avLst/>
          </a:prstGeom>
          <a:noFill/>
        </p:spPr>
        <p:txBody>
          <a:bodyPr wrap="square" rtlCol="0">
            <a:spAutoFit/>
          </a:bodyPr>
          <a:lstStyle/>
          <a:p>
            <a:pPr algn="ctr">
              <a:spcBef>
                <a:spcPts val="300"/>
              </a:spcBef>
              <a:spcAft>
                <a:spcPts val="300"/>
              </a:spcAft>
            </a:pPr>
            <a:r>
              <a:rPr lang="en-US" sz="1400" b="1" dirty="0">
                <a:latin typeface="Arial" panose="020B0604020202020204" pitchFamily="34" charset="0"/>
                <a:cs typeface="Arial" panose="020B0604020202020204" pitchFamily="34" charset="0"/>
              </a:rPr>
              <a:t>Repayment Source</a:t>
            </a:r>
          </a:p>
        </p:txBody>
      </p:sp>
      <p:sp>
        <p:nvSpPr>
          <p:cNvPr id="48" name="TextBox 47">
            <a:extLst>
              <a:ext uri="{FF2B5EF4-FFF2-40B4-BE49-F238E27FC236}">
                <a16:creationId xmlns:a16="http://schemas.microsoft.com/office/drawing/2014/main" id="{BB505D82-A681-4D87-9303-EABA64A12077}"/>
              </a:ext>
            </a:extLst>
          </p:cNvPr>
          <p:cNvSpPr txBox="1"/>
          <p:nvPr/>
        </p:nvSpPr>
        <p:spPr>
          <a:xfrm>
            <a:off x="482937" y="4439088"/>
            <a:ext cx="1951802" cy="307777"/>
          </a:xfrm>
          <a:prstGeom prst="rect">
            <a:avLst/>
          </a:prstGeom>
          <a:noFill/>
        </p:spPr>
        <p:txBody>
          <a:bodyPr wrap="square" rtlCol="0">
            <a:spAutoFit/>
          </a:bodyPr>
          <a:lstStyle/>
          <a:p>
            <a:pPr algn="ctr">
              <a:spcBef>
                <a:spcPts val="300"/>
              </a:spcBef>
              <a:spcAft>
                <a:spcPts val="300"/>
              </a:spcAft>
            </a:pPr>
            <a:r>
              <a:rPr lang="en-US" sz="1400" dirty="0">
                <a:latin typeface="Arial" panose="020B0604020202020204" pitchFamily="34" charset="0"/>
                <a:cs typeface="Arial" panose="020B0604020202020204" pitchFamily="34" charset="0"/>
              </a:rPr>
              <a:t>Primary</a:t>
            </a:r>
          </a:p>
        </p:txBody>
      </p:sp>
      <p:sp>
        <p:nvSpPr>
          <p:cNvPr id="49" name="TextBox 48">
            <a:extLst>
              <a:ext uri="{FF2B5EF4-FFF2-40B4-BE49-F238E27FC236}">
                <a16:creationId xmlns:a16="http://schemas.microsoft.com/office/drawing/2014/main" id="{D395CFEF-49B8-4601-8826-498444BCE381}"/>
              </a:ext>
            </a:extLst>
          </p:cNvPr>
          <p:cNvSpPr txBox="1"/>
          <p:nvPr/>
        </p:nvSpPr>
        <p:spPr>
          <a:xfrm>
            <a:off x="482937" y="5977270"/>
            <a:ext cx="1951802" cy="307777"/>
          </a:xfrm>
          <a:prstGeom prst="rect">
            <a:avLst/>
          </a:prstGeom>
          <a:noFill/>
        </p:spPr>
        <p:txBody>
          <a:bodyPr wrap="square" rtlCol="0">
            <a:spAutoFit/>
          </a:bodyPr>
          <a:lstStyle/>
          <a:p>
            <a:pPr algn="ctr">
              <a:spcBef>
                <a:spcPts val="300"/>
              </a:spcBef>
              <a:spcAft>
                <a:spcPts val="300"/>
              </a:spcAft>
            </a:pPr>
            <a:r>
              <a:rPr lang="en-US" sz="1400" dirty="0">
                <a:latin typeface="Arial" panose="020B0604020202020204" pitchFamily="34" charset="0"/>
                <a:cs typeface="Arial" panose="020B0604020202020204" pitchFamily="34" charset="0"/>
              </a:rPr>
              <a:t>Secondary</a:t>
            </a:r>
          </a:p>
        </p:txBody>
      </p:sp>
      <p:cxnSp>
        <p:nvCxnSpPr>
          <p:cNvPr id="50" name="Straight Connector 49">
            <a:extLst>
              <a:ext uri="{FF2B5EF4-FFF2-40B4-BE49-F238E27FC236}">
                <a16:creationId xmlns:a16="http://schemas.microsoft.com/office/drawing/2014/main" id="{3E50B639-CDA7-4E8D-BE52-604659620E11}"/>
              </a:ext>
            </a:extLst>
          </p:cNvPr>
          <p:cNvCxnSpPr>
            <a:cxnSpLocks/>
          </p:cNvCxnSpPr>
          <p:nvPr/>
        </p:nvCxnSpPr>
        <p:spPr>
          <a:xfrm>
            <a:off x="833606" y="5383312"/>
            <a:ext cx="1286683" cy="0"/>
          </a:xfrm>
          <a:prstGeom prst="line">
            <a:avLst/>
          </a:prstGeom>
          <a:ln>
            <a:gradFill flip="none" rotWithShape="1">
              <a:gsLst>
                <a:gs pos="0">
                  <a:srgbClr val="F4F4F4"/>
                </a:gs>
                <a:gs pos="50000">
                  <a:schemeClr val="bg1">
                    <a:lumMod val="65000"/>
                  </a:schemeClr>
                </a:gs>
                <a:gs pos="100000">
                  <a:srgbClr val="F4F4F4"/>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502C604-ECB4-4AA3-BE84-FE3845C56B38}"/>
              </a:ext>
            </a:extLst>
          </p:cNvPr>
          <p:cNvCxnSpPr>
            <a:cxnSpLocks/>
          </p:cNvCxnSpPr>
          <p:nvPr/>
        </p:nvCxnSpPr>
        <p:spPr>
          <a:xfrm>
            <a:off x="3542529" y="5383312"/>
            <a:ext cx="1286683" cy="0"/>
          </a:xfrm>
          <a:prstGeom prst="line">
            <a:avLst/>
          </a:prstGeom>
          <a:ln>
            <a:gradFill flip="none" rotWithShape="1">
              <a:gsLst>
                <a:gs pos="0">
                  <a:srgbClr val="F4F4F4"/>
                </a:gs>
                <a:gs pos="50000">
                  <a:schemeClr val="bg1">
                    <a:lumMod val="65000"/>
                  </a:schemeClr>
                </a:gs>
                <a:gs pos="100000">
                  <a:srgbClr val="F4F4F4"/>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19B3C16-F9D7-430F-BCEE-BBC250A0A7BF}"/>
              </a:ext>
            </a:extLst>
          </p:cNvPr>
          <p:cNvCxnSpPr>
            <a:cxnSpLocks/>
          </p:cNvCxnSpPr>
          <p:nvPr/>
        </p:nvCxnSpPr>
        <p:spPr>
          <a:xfrm>
            <a:off x="10219998" y="5383312"/>
            <a:ext cx="1286683" cy="0"/>
          </a:xfrm>
          <a:prstGeom prst="line">
            <a:avLst/>
          </a:prstGeom>
          <a:ln>
            <a:gradFill flip="none" rotWithShape="1">
              <a:gsLst>
                <a:gs pos="0">
                  <a:srgbClr val="F4F4F4"/>
                </a:gs>
                <a:gs pos="50000">
                  <a:schemeClr val="bg1">
                    <a:lumMod val="65000"/>
                  </a:schemeClr>
                </a:gs>
                <a:gs pos="100000">
                  <a:srgbClr val="F4F4F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04B55C7-6BF6-4E8D-9F6C-21E3BEC71FF4}"/>
              </a:ext>
            </a:extLst>
          </p:cNvPr>
          <p:cNvSpPr txBox="1"/>
          <p:nvPr/>
        </p:nvSpPr>
        <p:spPr>
          <a:xfrm>
            <a:off x="2973918" y="4082602"/>
            <a:ext cx="2423904" cy="1169551"/>
          </a:xfrm>
          <a:prstGeom prst="rect">
            <a:avLst/>
          </a:prstGeom>
          <a:noFill/>
        </p:spPr>
        <p:txBody>
          <a:bodyPr wrap="square">
            <a:spAutoFit/>
          </a:bodyPr>
          <a:lstStyle/>
          <a:p>
            <a:pPr algn="ctr">
              <a:spcBef>
                <a:spcPts val="300"/>
              </a:spcBef>
              <a:spcAft>
                <a:spcPts val="300"/>
              </a:spcAft>
            </a:pPr>
            <a:r>
              <a:rPr lang="en-US" sz="1400" dirty="0">
                <a:latin typeface="Arial" panose="020B0604020202020204" pitchFamily="34" charset="0"/>
                <a:cs typeface="Arial" panose="020B0604020202020204" pitchFamily="34" charset="0"/>
              </a:rPr>
              <a:t>Measured by net cash</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 flow from operating activities derived from historical business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operating performance</a:t>
            </a:r>
          </a:p>
        </p:txBody>
      </p:sp>
      <p:sp>
        <p:nvSpPr>
          <p:cNvPr id="54" name="TextBox 53">
            <a:extLst>
              <a:ext uri="{FF2B5EF4-FFF2-40B4-BE49-F238E27FC236}">
                <a16:creationId xmlns:a16="http://schemas.microsoft.com/office/drawing/2014/main" id="{A3E332F0-0A8C-4893-A1AB-75C00514A9FE}"/>
              </a:ext>
            </a:extLst>
          </p:cNvPr>
          <p:cNvSpPr txBox="1"/>
          <p:nvPr/>
        </p:nvSpPr>
        <p:spPr>
          <a:xfrm>
            <a:off x="9822877" y="4168257"/>
            <a:ext cx="2021378" cy="983161"/>
          </a:xfrm>
          <a:prstGeom prst="rect">
            <a:avLst/>
          </a:prstGeom>
          <a:noFill/>
        </p:spPr>
        <p:txBody>
          <a:bodyPr wrap="square">
            <a:spAutoFit/>
          </a:bodyPr>
          <a:lstStyle/>
          <a:p>
            <a:pPr algn="ctr">
              <a:spcBef>
                <a:spcPts val="300"/>
              </a:spcBef>
              <a:spcAft>
                <a:spcPts val="300"/>
              </a:spcAft>
            </a:pPr>
            <a:r>
              <a:rPr lang="en-US" sz="1400" dirty="0">
                <a:latin typeface="Arial" panose="020B0604020202020204" pitchFamily="34" charset="0"/>
                <a:cs typeface="Arial" panose="020B0604020202020204" pitchFamily="34" charset="0"/>
              </a:rPr>
              <a:t>Measured by net operating income derived from historical rental income</a:t>
            </a:r>
          </a:p>
        </p:txBody>
      </p:sp>
      <p:sp>
        <p:nvSpPr>
          <p:cNvPr id="55" name="TextBox 54">
            <a:extLst>
              <a:ext uri="{FF2B5EF4-FFF2-40B4-BE49-F238E27FC236}">
                <a16:creationId xmlns:a16="http://schemas.microsoft.com/office/drawing/2014/main" id="{3D54D106-B80E-4715-9CD8-31CBE8E2A487}"/>
              </a:ext>
            </a:extLst>
          </p:cNvPr>
          <p:cNvSpPr txBox="1"/>
          <p:nvPr/>
        </p:nvSpPr>
        <p:spPr>
          <a:xfrm>
            <a:off x="3172433" y="5660627"/>
            <a:ext cx="2026874" cy="954107"/>
          </a:xfrm>
          <a:prstGeom prst="rect">
            <a:avLst/>
          </a:prstGeom>
          <a:noFill/>
        </p:spPr>
        <p:txBody>
          <a:bodyPr wrap="square">
            <a:spAutoFit/>
          </a:bodyPr>
          <a:lstStyle/>
          <a:p>
            <a:pPr algn="ctr">
              <a:spcBef>
                <a:spcPts val="300"/>
              </a:spcBef>
              <a:spcAft>
                <a:spcPts val="300"/>
              </a:spcAft>
            </a:pPr>
            <a:r>
              <a:rPr lang="en-US" sz="1400" dirty="0">
                <a:latin typeface="Arial" panose="020B0604020202020204" pitchFamily="34" charset="0"/>
                <a:cs typeface="Arial" panose="020B0604020202020204" pitchFamily="34" charset="0"/>
              </a:rPr>
              <a:t>Measured by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collateral valuation techniques used for personal property</a:t>
            </a:r>
          </a:p>
        </p:txBody>
      </p:sp>
      <p:sp>
        <p:nvSpPr>
          <p:cNvPr id="56" name="TextBox 55">
            <a:extLst>
              <a:ext uri="{FF2B5EF4-FFF2-40B4-BE49-F238E27FC236}">
                <a16:creationId xmlns:a16="http://schemas.microsoft.com/office/drawing/2014/main" id="{4BDD8CE2-3C62-4681-AB99-6C6A61A775D5}"/>
              </a:ext>
            </a:extLst>
          </p:cNvPr>
          <p:cNvSpPr txBox="1"/>
          <p:nvPr/>
        </p:nvSpPr>
        <p:spPr>
          <a:xfrm>
            <a:off x="9697955" y="5660627"/>
            <a:ext cx="2271223" cy="954107"/>
          </a:xfrm>
          <a:prstGeom prst="rect">
            <a:avLst/>
          </a:prstGeom>
          <a:noFill/>
        </p:spPr>
        <p:txBody>
          <a:bodyPr wrap="square">
            <a:spAutoFit/>
          </a:bodyPr>
          <a:lstStyle/>
          <a:p>
            <a:pPr algn="ctr">
              <a:spcBef>
                <a:spcPts val="300"/>
              </a:spcBef>
              <a:spcAft>
                <a:spcPts val="300"/>
              </a:spcAft>
            </a:pPr>
            <a:r>
              <a:rPr lang="en-US" sz="1400" dirty="0">
                <a:latin typeface="Arial" panose="020B0604020202020204" pitchFamily="34" charset="0"/>
                <a:cs typeface="Arial" panose="020B0604020202020204" pitchFamily="34" charset="0"/>
              </a:rPr>
              <a:t>Measured by collateral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valuation techniques used for real property governed by appraisal regulations</a:t>
            </a:r>
          </a:p>
        </p:txBody>
      </p:sp>
      <p:pic>
        <p:nvPicPr>
          <p:cNvPr id="57" name="Graphic 56" descr="Checkmark">
            <a:extLst>
              <a:ext uri="{FF2B5EF4-FFF2-40B4-BE49-F238E27FC236}">
                <a16:creationId xmlns:a16="http://schemas.microsoft.com/office/drawing/2014/main" id="{9BC27DC6-8E7B-46A1-9C3D-1C76750A62F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60662" y="4980179"/>
            <a:ext cx="274320" cy="274320"/>
          </a:xfrm>
          <a:prstGeom prst="rect">
            <a:avLst/>
          </a:prstGeom>
        </p:spPr>
      </p:pic>
      <p:pic>
        <p:nvPicPr>
          <p:cNvPr id="58" name="Graphic 57" descr="Checkmark">
            <a:extLst>
              <a:ext uri="{FF2B5EF4-FFF2-40B4-BE49-F238E27FC236}">
                <a16:creationId xmlns:a16="http://schemas.microsoft.com/office/drawing/2014/main" id="{8138541B-F8AE-4730-87BD-1D7E72CF23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60662" y="6306850"/>
            <a:ext cx="274320" cy="274320"/>
          </a:xfrm>
          <a:prstGeom prst="rect">
            <a:avLst/>
          </a:prstGeom>
        </p:spPr>
      </p:pic>
      <p:pic>
        <p:nvPicPr>
          <p:cNvPr id="59" name="Graphic 58" descr="Checkmark">
            <a:extLst>
              <a:ext uri="{FF2B5EF4-FFF2-40B4-BE49-F238E27FC236}">
                <a16:creationId xmlns:a16="http://schemas.microsoft.com/office/drawing/2014/main" id="{13D3BDEC-7D30-4A82-A9C6-E524F9834E0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963903" y="4980179"/>
            <a:ext cx="274320" cy="274320"/>
          </a:xfrm>
          <a:prstGeom prst="rect">
            <a:avLst/>
          </a:prstGeom>
        </p:spPr>
      </p:pic>
      <p:pic>
        <p:nvPicPr>
          <p:cNvPr id="60" name="Graphic 59" descr="Checkmark">
            <a:extLst>
              <a:ext uri="{FF2B5EF4-FFF2-40B4-BE49-F238E27FC236}">
                <a16:creationId xmlns:a16="http://schemas.microsoft.com/office/drawing/2014/main" id="{3ABC4EDA-C3C3-4F9E-8CBE-7BA789B2FC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966283" y="6306850"/>
            <a:ext cx="274320" cy="274320"/>
          </a:xfrm>
          <a:prstGeom prst="rect">
            <a:avLst/>
          </a:prstGeom>
        </p:spPr>
      </p:pic>
      <p:sp>
        <p:nvSpPr>
          <p:cNvPr id="61" name="Rectangle 60">
            <a:extLst>
              <a:ext uri="{FF2B5EF4-FFF2-40B4-BE49-F238E27FC236}">
                <a16:creationId xmlns:a16="http://schemas.microsoft.com/office/drawing/2014/main" id="{66DA71E9-5451-49EE-A645-40EBB25960A5}"/>
              </a:ext>
            </a:extLst>
          </p:cNvPr>
          <p:cNvSpPr/>
          <p:nvPr/>
        </p:nvSpPr>
        <p:spPr>
          <a:xfrm>
            <a:off x="6047205" y="4961757"/>
            <a:ext cx="2832684" cy="369332"/>
          </a:xfrm>
          <a:prstGeom prst="rect">
            <a:avLst/>
          </a:prstGeom>
        </p:spPr>
        <p:txBody>
          <a:bodyPr wrap="square">
            <a:spAutoFit/>
          </a:bodyPr>
          <a:lstStyle/>
          <a:p>
            <a:pPr algn="ctr">
              <a:spcBef>
                <a:spcPts val="600"/>
              </a:spcBef>
              <a:spcAft>
                <a:spcPts val="600"/>
              </a:spcAft>
            </a:pPr>
            <a:r>
              <a:rPr lang="en-US" b="1" dirty="0">
                <a:solidFill>
                  <a:schemeClr val="accent1"/>
                </a:solidFill>
                <a:latin typeface="Arial" panose="020B0604020202020204" pitchFamily="34" charset="0"/>
                <a:cs typeface="Arial" panose="020B0604020202020204" pitchFamily="34" charset="0"/>
              </a:rPr>
              <a:t>Excellent!</a:t>
            </a:r>
          </a:p>
        </p:txBody>
      </p:sp>
      <p:sp>
        <p:nvSpPr>
          <p:cNvPr id="62" name="Rectangle: Top Corners Rounded 61">
            <a:extLst>
              <a:ext uri="{FF2B5EF4-FFF2-40B4-BE49-F238E27FC236}">
                <a16:creationId xmlns:a16="http://schemas.microsoft.com/office/drawing/2014/main" id="{4EAFCB84-A43E-43E2-8444-904FB718E9A1}"/>
              </a:ext>
            </a:extLst>
          </p:cNvPr>
          <p:cNvSpPr/>
          <p:nvPr/>
        </p:nvSpPr>
        <p:spPr>
          <a:xfrm>
            <a:off x="2681349" y="3532783"/>
            <a:ext cx="3009043" cy="457200"/>
          </a:xfrm>
          <a:prstGeom prst="round2SameRect">
            <a:avLst>
              <a:gd name="adj1" fmla="val 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 C&amp;I Lending</a:t>
            </a:r>
          </a:p>
        </p:txBody>
      </p:sp>
      <p:sp>
        <p:nvSpPr>
          <p:cNvPr id="63" name="Rectangle: Top Corners Rounded 62">
            <a:extLst>
              <a:ext uri="{FF2B5EF4-FFF2-40B4-BE49-F238E27FC236}">
                <a16:creationId xmlns:a16="http://schemas.microsoft.com/office/drawing/2014/main" id="{2353BCAF-3820-424D-A63E-F52A8A951ACA}"/>
              </a:ext>
            </a:extLst>
          </p:cNvPr>
          <p:cNvSpPr/>
          <p:nvPr/>
        </p:nvSpPr>
        <p:spPr>
          <a:xfrm>
            <a:off x="9329045" y="3529369"/>
            <a:ext cx="3009043" cy="457200"/>
          </a:xfrm>
          <a:prstGeom prst="round2SameRect">
            <a:avLst>
              <a:gd name="adj1" fmla="val 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CRE Lending</a:t>
            </a:r>
          </a:p>
        </p:txBody>
      </p:sp>
      <p:sp>
        <p:nvSpPr>
          <p:cNvPr id="3" name="Slide Number Placeholder 2">
            <a:extLst>
              <a:ext uri="{FF2B5EF4-FFF2-40B4-BE49-F238E27FC236}">
                <a16:creationId xmlns:a16="http://schemas.microsoft.com/office/drawing/2014/main" id="{969EB556-EFDB-44A1-BD72-6B8FDDF1525D}"/>
              </a:ext>
            </a:extLst>
          </p:cNvPr>
          <p:cNvSpPr>
            <a:spLocks noGrp="1"/>
          </p:cNvSpPr>
          <p:nvPr>
            <p:ph type="sldNum" sz="quarter" idx="12"/>
          </p:nvPr>
        </p:nvSpPr>
        <p:spPr/>
        <p:txBody>
          <a:bodyPr/>
          <a:lstStyle/>
          <a:p>
            <a:fld id="{71A628A0-E779-4D32-97F1-9C80A60D6EF0}" type="slidenum">
              <a:rPr lang="en-IN" smtClean="0"/>
              <a:pPr/>
              <a:t>33</a:t>
            </a:fld>
            <a:r>
              <a:rPr lang="en-IN"/>
              <a:t> of 116</a:t>
            </a:r>
            <a:endParaRPr lang="en-IN" dirty="0"/>
          </a:p>
        </p:txBody>
      </p:sp>
    </p:spTree>
    <p:custDataLst>
      <p:tags r:id="rId1"/>
    </p:custDataLst>
    <p:extLst>
      <p:ext uri="{BB962C8B-B14F-4D97-AF65-F5344CB8AC3E}">
        <p14:creationId xmlns:p14="http://schemas.microsoft.com/office/powerpoint/2010/main" val="19055385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33C12-1701-4FBC-9C02-82ADA6521174}"/>
              </a:ext>
            </a:extLst>
          </p:cNvPr>
          <p:cNvSpPr>
            <a:spLocks noGrp="1"/>
          </p:cNvSpPr>
          <p:nvPr>
            <p:ph type="title"/>
          </p:nvPr>
        </p:nvSpPr>
        <p:spPr/>
        <p:txBody>
          <a:bodyPr/>
          <a:lstStyle/>
          <a:p>
            <a:r>
              <a:rPr lang="en-US" dirty="0"/>
              <a:t>Knowledge Check</a:t>
            </a:r>
            <a:endParaRPr lang="en-IN" dirty="0"/>
          </a:p>
        </p:txBody>
      </p:sp>
      <p:sp>
        <p:nvSpPr>
          <p:cNvPr id="25" name="Rectangle 24">
            <a:extLst>
              <a:ext uri="{FF2B5EF4-FFF2-40B4-BE49-F238E27FC236}">
                <a16:creationId xmlns:a16="http://schemas.microsoft.com/office/drawing/2014/main" id="{AAAC19A6-E326-4FA2-AA2B-505AFC473A03}"/>
              </a:ext>
            </a:extLst>
          </p:cNvPr>
          <p:cNvSpPr/>
          <p:nvPr/>
        </p:nvSpPr>
        <p:spPr>
          <a:xfrm>
            <a:off x="234670" y="3185461"/>
            <a:ext cx="12522755" cy="4536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FD7CB361-87CB-4FA4-B7E6-3C861A812BE5}"/>
              </a:ext>
            </a:extLst>
          </p:cNvPr>
          <p:cNvSpPr/>
          <p:nvPr/>
        </p:nvSpPr>
        <p:spPr>
          <a:xfrm>
            <a:off x="230148" y="2046515"/>
            <a:ext cx="12522755" cy="1085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1A5A19EB-4067-4507-8F97-FB4AF05FF1DA}"/>
              </a:ext>
            </a:extLst>
          </p:cNvPr>
          <p:cNvSpPr txBox="1"/>
          <p:nvPr/>
        </p:nvSpPr>
        <p:spPr>
          <a:xfrm>
            <a:off x="1314734" y="2236895"/>
            <a:ext cx="11255287" cy="705065"/>
          </a:xfrm>
          <a:prstGeom prst="rect">
            <a:avLst/>
          </a:prstGeom>
          <a:noFill/>
        </p:spPr>
        <p:txBody>
          <a:bodyPr wrap="square">
            <a:spAutoFit/>
          </a:bodyPr>
          <a:lstStyle/>
          <a:p>
            <a:pPr>
              <a:lnSpc>
                <a:spcPct val="107000"/>
              </a:lnSpc>
              <a:spcAft>
                <a:spcPts val="800"/>
              </a:spcAft>
            </a:pPr>
            <a:r>
              <a:rPr lang="en-US" b="1" dirty="0">
                <a:solidFill>
                  <a:schemeClr val="bg1"/>
                </a:solidFill>
                <a:latin typeface="Arial" panose="020B0604020202020204" pitchFamily="34" charset="0"/>
                <a:cs typeface="Times New Roman" panose="02020603050405020304" pitchFamily="18" charset="0"/>
              </a:rPr>
              <a:t>Identify the specific aspects of C&amp;I and CRE lending from each category of loan repayment sources. </a:t>
            </a:r>
          </a:p>
          <a:p>
            <a:pPr>
              <a:lnSpc>
                <a:spcPct val="107000"/>
              </a:lnSpc>
              <a:spcAft>
                <a:spcPts val="800"/>
              </a:spcAft>
            </a:pPr>
            <a:r>
              <a:rPr lang="en-US" sz="1400" i="1" dirty="0">
                <a:solidFill>
                  <a:schemeClr val="bg1"/>
                </a:solidFill>
                <a:latin typeface="Arial" panose="020B0604020202020204" pitchFamily="34" charset="0"/>
                <a:ea typeface="Calibri" panose="020F0502020204030204" pitchFamily="34" charset="0"/>
                <a:cs typeface="Times New Roman" panose="02020603050405020304" pitchFamily="18" charset="0"/>
              </a:rPr>
              <a:t>Click and drag each aspect into its appropriate category, then click CHECK.</a:t>
            </a:r>
          </a:p>
        </p:txBody>
      </p:sp>
      <p:pic>
        <p:nvPicPr>
          <p:cNvPr id="29" name="Graphic 28" descr="Bullseye">
            <a:extLst>
              <a:ext uri="{FF2B5EF4-FFF2-40B4-BE49-F238E27FC236}">
                <a16:creationId xmlns:a16="http://schemas.microsoft.com/office/drawing/2014/main" id="{1F7564CF-F5DC-4A7D-B9E7-7450FBA43A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0517" y="2210984"/>
            <a:ext cx="756886" cy="756886"/>
          </a:xfrm>
          <a:prstGeom prst="rect">
            <a:avLst/>
          </a:prstGeom>
        </p:spPr>
      </p:pic>
      <p:cxnSp>
        <p:nvCxnSpPr>
          <p:cNvPr id="30" name="Straight Connector 29">
            <a:extLst>
              <a:ext uri="{FF2B5EF4-FFF2-40B4-BE49-F238E27FC236}">
                <a16:creationId xmlns:a16="http://schemas.microsoft.com/office/drawing/2014/main" id="{838EB92E-8473-4AE3-8B91-D8DDC9B89722}"/>
              </a:ext>
            </a:extLst>
          </p:cNvPr>
          <p:cNvCxnSpPr>
            <a:cxnSpLocks/>
          </p:cNvCxnSpPr>
          <p:nvPr/>
        </p:nvCxnSpPr>
        <p:spPr>
          <a:xfrm>
            <a:off x="1230631" y="2273449"/>
            <a:ext cx="0" cy="6400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F504F73A-77B1-4C95-B080-EEC566CB6E2E}"/>
              </a:ext>
            </a:extLst>
          </p:cNvPr>
          <p:cNvSpPr/>
          <p:nvPr/>
        </p:nvSpPr>
        <p:spPr>
          <a:xfrm>
            <a:off x="2681349" y="3875632"/>
            <a:ext cx="3009043" cy="3458931"/>
          </a:xfrm>
          <a:prstGeom prst="roundRect">
            <a:avLst>
              <a:gd name="adj" fmla="val 3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39" name="Rectangle: Rounded Corners 38">
            <a:extLst>
              <a:ext uri="{FF2B5EF4-FFF2-40B4-BE49-F238E27FC236}">
                <a16:creationId xmlns:a16="http://schemas.microsoft.com/office/drawing/2014/main" id="{0666280D-B76E-457F-8574-1A4726C73FA4}"/>
              </a:ext>
            </a:extLst>
          </p:cNvPr>
          <p:cNvSpPr/>
          <p:nvPr/>
        </p:nvSpPr>
        <p:spPr>
          <a:xfrm>
            <a:off x="9329045" y="3875632"/>
            <a:ext cx="3009043" cy="3458931"/>
          </a:xfrm>
          <a:prstGeom prst="roundRect">
            <a:avLst>
              <a:gd name="adj" fmla="val 3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47" name="TextBox 46">
            <a:extLst>
              <a:ext uri="{FF2B5EF4-FFF2-40B4-BE49-F238E27FC236}">
                <a16:creationId xmlns:a16="http://schemas.microsoft.com/office/drawing/2014/main" id="{CDC5C21D-052E-4F1D-BD46-D597A97A1D7F}"/>
              </a:ext>
            </a:extLst>
          </p:cNvPr>
          <p:cNvSpPr txBox="1"/>
          <p:nvPr/>
        </p:nvSpPr>
        <p:spPr>
          <a:xfrm>
            <a:off x="482937" y="3611520"/>
            <a:ext cx="1951802" cy="307777"/>
          </a:xfrm>
          <a:prstGeom prst="rect">
            <a:avLst/>
          </a:prstGeom>
          <a:noFill/>
        </p:spPr>
        <p:txBody>
          <a:bodyPr wrap="square" rtlCol="0">
            <a:spAutoFit/>
          </a:bodyPr>
          <a:lstStyle/>
          <a:p>
            <a:pPr algn="ctr">
              <a:spcBef>
                <a:spcPts val="300"/>
              </a:spcBef>
              <a:spcAft>
                <a:spcPts val="300"/>
              </a:spcAft>
            </a:pPr>
            <a:r>
              <a:rPr lang="en-US" sz="1400" b="1" dirty="0">
                <a:latin typeface="Arial" panose="020B0604020202020204" pitchFamily="34" charset="0"/>
                <a:cs typeface="Arial" panose="020B0604020202020204" pitchFamily="34" charset="0"/>
              </a:rPr>
              <a:t>Repayment Source</a:t>
            </a:r>
          </a:p>
        </p:txBody>
      </p:sp>
      <p:sp>
        <p:nvSpPr>
          <p:cNvPr id="48" name="TextBox 47">
            <a:extLst>
              <a:ext uri="{FF2B5EF4-FFF2-40B4-BE49-F238E27FC236}">
                <a16:creationId xmlns:a16="http://schemas.microsoft.com/office/drawing/2014/main" id="{BB505D82-A681-4D87-9303-EABA64A12077}"/>
              </a:ext>
            </a:extLst>
          </p:cNvPr>
          <p:cNvSpPr txBox="1"/>
          <p:nvPr/>
        </p:nvSpPr>
        <p:spPr>
          <a:xfrm>
            <a:off x="482937" y="4439088"/>
            <a:ext cx="1951802" cy="307777"/>
          </a:xfrm>
          <a:prstGeom prst="rect">
            <a:avLst/>
          </a:prstGeom>
          <a:noFill/>
        </p:spPr>
        <p:txBody>
          <a:bodyPr wrap="square" rtlCol="0">
            <a:spAutoFit/>
          </a:bodyPr>
          <a:lstStyle/>
          <a:p>
            <a:pPr algn="ctr">
              <a:spcBef>
                <a:spcPts val="300"/>
              </a:spcBef>
              <a:spcAft>
                <a:spcPts val="300"/>
              </a:spcAft>
            </a:pPr>
            <a:r>
              <a:rPr lang="en-US" sz="1400" dirty="0">
                <a:latin typeface="Arial" panose="020B0604020202020204" pitchFamily="34" charset="0"/>
                <a:cs typeface="Arial" panose="020B0604020202020204" pitchFamily="34" charset="0"/>
              </a:rPr>
              <a:t>Primary</a:t>
            </a:r>
          </a:p>
        </p:txBody>
      </p:sp>
      <p:sp>
        <p:nvSpPr>
          <p:cNvPr id="49" name="TextBox 48">
            <a:extLst>
              <a:ext uri="{FF2B5EF4-FFF2-40B4-BE49-F238E27FC236}">
                <a16:creationId xmlns:a16="http://schemas.microsoft.com/office/drawing/2014/main" id="{D395CFEF-49B8-4601-8826-498444BCE381}"/>
              </a:ext>
            </a:extLst>
          </p:cNvPr>
          <p:cNvSpPr txBox="1"/>
          <p:nvPr/>
        </p:nvSpPr>
        <p:spPr>
          <a:xfrm>
            <a:off x="482937" y="5977270"/>
            <a:ext cx="1951802" cy="307777"/>
          </a:xfrm>
          <a:prstGeom prst="rect">
            <a:avLst/>
          </a:prstGeom>
          <a:noFill/>
        </p:spPr>
        <p:txBody>
          <a:bodyPr wrap="square" rtlCol="0">
            <a:spAutoFit/>
          </a:bodyPr>
          <a:lstStyle/>
          <a:p>
            <a:pPr algn="ctr">
              <a:spcBef>
                <a:spcPts val="300"/>
              </a:spcBef>
              <a:spcAft>
                <a:spcPts val="300"/>
              </a:spcAft>
            </a:pPr>
            <a:r>
              <a:rPr lang="en-US" sz="1400" dirty="0">
                <a:latin typeface="Arial" panose="020B0604020202020204" pitchFamily="34" charset="0"/>
                <a:cs typeface="Arial" panose="020B0604020202020204" pitchFamily="34" charset="0"/>
              </a:rPr>
              <a:t>Secondary</a:t>
            </a:r>
          </a:p>
        </p:txBody>
      </p:sp>
      <p:cxnSp>
        <p:nvCxnSpPr>
          <p:cNvPr id="50" name="Straight Connector 49">
            <a:extLst>
              <a:ext uri="{FF2B5EF4-FFF2-40B4-BE49-F238E27FC236}">
                <a16:creationId xmlns:a16="http://schemas.microsoft.com/office/drawing/2014/main" id="{3E50B639-CDA7-4E8D-BE52-604659620E11}"/>
              </a:ext>
            </a:extLst>
          </p:cNvPr>
          <p:cNvCxnSpPr>
            <a:cxnSpLocks/>
          </p:cNvCxnSpPr>
          <p:nvPr/>
        </p:nvCxnSpPr>
        <p:spPr>
          <a:xfrm>
            <a:off x="833606" y="5383312"/>
            <a:ext cx="1286683" cy="0"/>
          </a:xfrm>
          <a:prstGeom prst="line">
            <a:avLst/>
          </a:prstGeom>
          <a:ln>
            <a:gradFill flip="none" rotWithShape="1">
              <a:gsLst>
                <a:gs pos="0">
                  <a:srgbClr val="F4F4F4"/>
                </a:gs>
                <a:gs pos="50000">
                  <a:schemeClr val="bg1">
                    <a:lumMod val="65000"/>
                  </a:schemeClr>
                </a:gs>
                <a:gs pos="100000">
                  <a:srgbClr val="F4F4F4"/>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502C604-ECB4-4AA3-BE84-FE3845C56B38}"/>
              </a:ext>
            </a:extLst>
          </p:cNvPr>
          <p:cNvCxnSpPr>
            <a:cxnSpLocks/>
          </p:cNvCxnSpPr>
          <p:nvPr/>
        </p:nvCxnSpPr>
        <p:spPr>
          <a:xfrm>
            <a:off x="3542529" y="5383312"/>
            <a:ext cx="1286683" cy="0"/>
          </a:xfrm>
          <a:prstGeom prst="line">
            <a:avLst/>
          </a:prstGeom>
          <a:ln>
            <a:gradFill flip="none" rotWithShape="1">
              <a:gsLst>
                <a:gs pos="0">
                  <a:srgbClr val="F4F4F4"/>
                </a:gs>
                <a:gs pos="50000">
                  <a:schemeClr val="bg1">
                    <a:lumMod val="65000"/>
                  </a:schemeClr>
                </a:gs>
                <a:gs pos="100000">
                  <a:srgbClr val="F4F4F4"/>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19B3C16-F9D7-430F-BCEE-BBC250A0A7BF}"/>
              </a:ext>
            </a:extLst>
          </p:cNvPr>
          <p:cNvCxnSpPr>
            <a:cxnSpLocks/>
          </p:cNvCxnSpPr>
          <p:nvPr/>
        </p:nvCxnSpPr>
        <p:spPr>
          <a:xfrm>
            <a:off x="10219998" y="5383312"/>
            <a:ext cx="1286683" cy="0"/>
          </a:xfrm>
          <a:prstGeom prst="line">
            <a:avLst/>
          </a:prstGeom>
          <a:ln>
            <a:gradFill flip="none" rotWithShape="1">
              <a:gsLst>
                <a:gs pos="0">
                  <a:srgbClr val="F4F4F4"/>
                </a:gs>
                <a:gs pos="50000">
                  <a:schemeClr val="bg1">
                    <a:lumMod val="65000"/>
                  </a:schemeClr>
                </a:gs>
                <a:gs pos="100000">
                  <a:srgbClr val="F4F4F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04B55C7-6BF6-4E8D-9F6C-21E3BEC71FF4}"/>
              </a:ext>
            </a:extLst>
          </p:cNvPr>
          <p:cNvSpPr txBox="1"/>
          <p:nvPr/>
        </p:nvSpPr>
        <p:spPr>
          <a:xfrm>
            <a:off x="2973918" y="4082602"/>
            <a:ext cx="2423904" cy="1169551"/>
          </a:xfrm>
          <a:prstGeom prst="rect">
            <a:avLst/>
          </a:prstGeom>
          <a:noFill/>
        </p:spPr>
        <p:txBody>
          <a:bodyPr wrap="square">
            <a:spAutoFit/>
          </a:bodyPr>
          <a:lstStyle/>
          <a:p>
            <a:pPr algn="ctr">
              <a:spcBef>
                <a:spcPts val="300"/>
              </a:spcBef>
              <a:spcAft>
                <a:spcPts val="300"/>
              </a:spcAft>
            </a:pPr>
            <a:r>
              <a:rPr lang="en-US" sz="1400" dirty="0">
                <a:latin typeface="Arial" panose="020B0604020202020204" pitchFamily="34" charset="0"/>
                <a:cs typeface="Arial" panose="020B0604020202020204" pitchFamily="34" charset="0"/>
              </a:rPr>
              <a:t>Measured by net cash</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 flow from operating activities derived from historical business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operating performance</a:t>
            </a:r>
          </a:p>
        </p:txBody>
      </p:sp>
      <p:sp>
        <p:nvSpPr>
          <p:cNvPr id="54" name="TextBox 53">
            <a:extLst>
              <a:ext uri="{FF2B5EF4-FFF2-40B4-BE49-F238E27FC236}">
                <a16:creationId xmlns:a16="http://schemas.microsoft.com/office/drawing/2014/main" id="{A3E332F0-0A8C-4893-A1AB-75C00514A9FE}"/>
              </a:ext>
            </a:extLst>
          </p:cNvPr>
          <p:cNvSpPr txBox="1"/>
          <p:nvPr/>
        </p:nvSpPr>
        <p:spPr>
          <a:xfrm>
            <a:off x="9822877" y="4168257"/>
            <a:ext cx="2021378" cy="983161"/>
          </a:xfrm>
          <a:prstGeom prst="rect">
            <a:avLst/>
          </a:prstGeom>
          <a:noFill/>
        </p:spPr>
        <p:txBody>
          <a:bodyPr wrap="square">
            <a:spAutoFit/>
          </a:bodyPr>
          <a:lstStyle/>
          <a:p>
            <a:pPr algn="ctr">
              <a:spcBef>
                <a:spcPts val="300"/>
              </a:spcBef>
              <a:spcAft>
                <a:spcPts val="300"/>
              </a:spcAft>
            </a:pPr>
            <a:r>
              <a:rPr lang="en-US" sz="1400" dirty="0">
                <a:latin typeface="Arial" panose="020B0604020202020204" pitchFamily="34" charset="0"/>
                <a:cs typeface="Arial" panose="020B0604020202020204" pitchFamily="34" charset="0"/>
              </a:rPr>
              <a:t>Measured by net operating income derived from historical rental income</a:t>
            </a:r>
          </a:p>
        </p:txBody>
      </p:sp>
      <p:sp>
        <p:nvSpPr>
          <p:cNvPr id="55" name="TextBox 54">
            <a:extLst>
              <a:ext uri="{FF2B5EF4-FFF2-40B4-BE49-F238E27FC236}">
                <a16:creationId xmlns:a16="http://schemas.microsoft.com/office/drawing/2014/main" id="{3D54D106-B80E-4715-9CD8-31CBE8E2A487}"/>
              </a:ext>
            </a:extLst>
          </p:cNvPr>
          <p:cNvSpPr txBox="1"/>
          <p:nvPr/>
        </p:nvSpPr>
        <p:spPr>
          <a:xfrm>
            <a:off x="3172433" y="5660627"/>
            <a:ext cx="2026874" cy="1169551"/>
          </a:xfrm>
          <a:prstGeom prst="rect">
            <a:avLst/>
          </a:prstGeom>
          <a:noFill/>
        </p:spPr>
        <p:txBody>
          <a:bodyPr wrap="square">
            <a:spAutoFit/>
          </a:bodyPr>
          <a:lstStyle/>
          <a:p>
            <a:pPr algn="ctr">
              <a:spcBef>
                <a:spcPts val="300"/>
              </a:spcBef>
              <a:spcAft>
                <a:spcPts val="300"/>
              </a:spcAft>
            </a:pPr>
            <a:r>
              <a:rPr lang="en-US" sz="1400" dirty="0">
                <a:latin typeface="Arial" panose="020B0604020202020204" pitchFamily="34" charset="0"/>
                <a:cs typeface="Arial" panose="020B0604020202020204" pitchFamily="34" charset="0"/>
              </a:rPr>
              <a:t>Measured by collateral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valuation techniques used for real property governed by appraisal regulations</a:t>
            </a:r>
          </a:p>
        </p:txBody>
      </p:sp>
      <p:sp>
        <p:nvSpPr>
          <p:cNvPr id="56" name="TextBox 55">
            <a:extLst>
              <a:ext uri="{FF2B5EF4-FFF2-40B4-BE49-F238E27FC236}">
                <a16:creationId xmlns:a16="http://schemas.microsoft.com/office/drawing/2014/main" id="{4BDD8CE2-3C62-4681-AB99-6C6A61A775D5}"/>
              </a:ext>
            </a:extLst>
          </p:cNvPr>
          <p:cNvSpPr txBox="1"/>
          <p:nvPr/>
        </p:nvSpPr>
        <p:spPr>
          <a:xfrm>
            <a:off x="9697955" y="5660627"/>
            <a:ext cx="2271223" cy="954107"/>
          </a:xfrm>
          <a:prstGeom prst="rect">
            <a:avLst/>
          </a:prstGeom>
          <a:noFill/>
        </p:spPr>
        <p:txBody>
          <a:bodyPr wrap="square">
            <a:spAutoFit/>
          </a:bodyPr>
          <a:lstStyle/>
          <a:p>
            <a:pPr algn="ctr">
              <a:spcBef>
                <a:spcPts val="300"/>
              </a:spcBef>
              <a:spcAft>
                <a:spcPts val="300"/>
              </a:spcAft>
            </a:pPr>
            <a:r>
              <a:rPr lang="en-US" sz="1400" dirty="0">
                <a:latin typeface="Arial" panose="020B0604020202020204" pitchFamily="34" charset="0"/>
                <a:cs typeface="Arial" panose="020B0604020202020204" pitchFamily="34" charset="0"/>
              </a:rPr>
              <a:t>Measured by collateral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valuation techniques used for real property governed by appraisal regulations</a:t>
            </a:r>
          </a:p>
        </p:txBody>
      </p:sp>
      <p:sp>
        <p:nvSpPr>
          <p:cNvPr id="61" name="Rectangle 60">
            <a:extLst>
              <a:ext uri="{FF2B5EF4-FFF2-40B4-BE49-F238E27FC236}">
                <a16:creationId xmlns:a16="http://schemas.microsoft.com/office/drawing/2014/main" id="{66DA71E9-5451-49EE-A645-40EBB25960A5}"/>
              </a:ext>
            </a:extLst>
          </p:cNvPr>
          <p:cNvSpPr/>
          <p:nvPr/>
        </p:nvSpPr>
        <p:spPr>
          <a:xfrm>
            <a:off x="6047205" y="4961757"/>
            <a:ext cx="2832684" cy="369332"/>
          </a:xfrm>
          <a:prstGeom prst="rect">
            <a:avLst/>
          </a:prstGeom>
        </p:spPr>
        <p:txBody>
          <a:bodyPr wrap="square">
            <a:spAutoFit/>
          </a:bodyPr>
          <a:lstStyle/>
          <a:p>
            <a:pPr algn="ctr">
              <a:spcBef>
                <a:spcPts val="600"/>
              </a:spcBef>
              <a:spcAft>
                <a:spcPts val="600"/>
              </a:spcAft>
            </a:pPr>
            <a:r>
              <a:rPr lang="en-US" b="1" dirty="0">
                <a:solidFill>
                  <a:schemeClr val="accent1"/>
                </a:solidFill>
                <a:latin typeface="Arial" panose="020B0604020202020204" pitchFamily="34" charset="0"/>
                <a:cs typeface="Arial" panose="020B0604020202020204" pitchFamily="34" charset="0"/>
              </a:rPr>
              <a:t>Not quite.</a:t>
            </a:r>
          </a:p>
        </p:txBody>
      </p:sp>
      <p:sp>
        <p:nvSpPr>
          <p:cNvPr id="62" name="Rectangle: Top Corners Rounded 61">
            <a:extLst>
              <a:ext uri="{FF2B5EF4-FFF2-40B4-BE49-F238E27FC236}">
                <a16:creationId xmlns:a16="http://schemas.microsoft.com/office/drawing/2014/main" id="{4EAFCB84-A43E-43E2-8444-904FB718E9A1}"/>
              </a:ext>
            </a:extLst>
          </p:cNvPr>
          <p:cNvSpPr/>
          <p:nvPr/>
        </p:nvSpPr>
        <p:spPr>
          <a:xfrm>
            <a:off x="2681349" y="3532783"/>
            <a:ext cx="3009043" cy="457200"/>
          </a:xfrm>
          <a:prstGeom prst="round2SameRect">
            <a:avLst>
              <a:gd name="adj1" fmla="val 0"/>
              <a:gd name="adj2" fmla="val 0"/>
            </a:avLst>
          </a:prstGeom>
          <a:solidFill>
            <a:srgbClr val="0A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 C&amp;I Lending</a:t>
            </a:r>
          </a:p>
        </p:txBody>
      </p:sp>
      <p:sp>
        <p:nvSpPr>
          <p:cNvPr id="63" name="Rectangle: Top Corners Rounded 62">
            <a:extLst>
              <a:ext uri="{FF2B5EF4-FFF2-40B4-BE49-F238E27FC236}">
                <a16:creationId xmlns:a16="http://schemas.microsoft.com/office/drawing/2014/main" id="{2353BCAF-3820-424D-A63E-F52A8A951ACA}"/>
              </a:ext>
            </a:extLst>
          </p:cNvPr>
          <p:cNvSpPr/>
          <p:nvPr/>
        </p:nvSpPr>
        <p:spPr>
          <a:xfrm>
            <a:off x="9329045" y="3529369"/>
            <a:ext cx="3009043" cy="457200"/>
          </a:xfrm>
          <a:prstGeom prst="round2SameRect">
            <a:avLst>
              <a:gd name="adj1" fmla="val 0"/>
              <a:gd name="adj2" fmla="val 0"/>
            </a:avLst>
          </a:prstGeom>
          <a:solidFill>
            <a:srgbClr val="0A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CRE Lending</a:t>
            </a:r>
          </a:p>
        </p:txBody>
      </p:sp>
      <p:sp>
        <p:nvSpPr>
          <p:cNvPr id="3" name="Rectangle: Rounded Corners 2">
            <a:extLst>
              <a:ext uri="{FF2B5EF4-FFF2-40B4-BE49-F238E27FC236}">
                <a16:creationId xmlns:a16="http://schemas.microsoft.com/office/drawing/2014/main" id="{775BD95D-A88D-4DE4-BA3D-9B3F7E742792}"/>
              </a:ext>
            </a:extLst>
          </p:cNvPr>
          <p:cNvSpPr/>
          <p:nvPr/>
        </p:nvSpPr>
        <p:spPr>
          <a:xfrm>
            <a:off x="6496771" y="5493706"/>
            <a:ext cx="1933552" cy="421055"/>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SHOW ANSWERS</a:t>
            </a:r>
          </a:p>
        </p:txBody>
      </p:sp>
      <p:pic>
        <p:nvPicPr>
          <p:cNvPr id="5" name="Graphic 4" descr="Checkmark">
            <a:extLst>
              <a:ext uri="{FF2B5EF4-FFF2-40B4-BE49-F238E27FC236}">
                <a16:creationId xmlns:a16="http://schemas.microsoft.com/office/drawing/2014/main" id="{157BBA09-E9DC-4BF5-8529-42197C3BD6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60662" y="4980179"/>
            <a:ext cx="274320" cy="274320"/>
          </a:xfrm>
          <a:prstGeom prst="rect">
            <a:avLst/>
          </a:prstGeom>
        </p:spPr>
      </p:pic>
      <p:pic>
        <p:nvPicPr>
          <p:cNvPr id="7" name="Graphic 6" descr="Checkmark">
            <a:extLst>
              <a:ext uri="{FF2B5EF4-FFF2-40B4-BE49-F238E27FC236}">
                <a16:creationId xmlns:a16="http://schemas.microsoft.com/office/drawing/2014/main" id="{BAB9CF21-2B4E-4B15-991F-F7F1808EA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984223" y="4980179"/>
            <a:ext cx="274320" cy="274320"/>
          </a:xfrm>
          <a:prstGeom prst="rect">
            <a:avLst/>
          </a:prstGeom>
        </p:spPr>
      </p:pic>
      <p:pic>
        <p:nvPicPr>
          <p:cNvPr id="10" name="Graphic 9" descr="Close">
            <a:extLst>
              <a:ext uri="{FF2B5EF4-FFF2-40B4-BE49-F238E27FC236}">
                <a16:creationId xmlns:a16="http://schemas.microsoft.com/office/drawing/2014/main" id="{163AE0B8-6743-48CD-A4C3-DEEF583445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60662" y="6306850"/>
            <a:ext cx="274320" cy="274320"/>
          </a:xfrm>
          <a:prstGeom prst="rect">
            <a:avLst/>
          </a:prstGeom>
        </p:spPr>
      </p:pic>
      <p:pic>
        <p:nvPicPr>
          <p:cNvPr id="11" name="Graphic 10" descr="Close">
            <a:extLst>
              <a:ext uri="{FF2B5EF4-FFF2-40B4-BE49-F238E27FC236}">
                <a16:creationId xmlns:a16="http://schemas.microsoft.com/office/drawing/2014/main" id="{B0CDB68A-EBFE-4FB6-A196-80F2D12EB0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986603" y="6306850"/>
            <a:ext cx="274320" cy="274320"/>
          </a:xfrm>
          <a:prstGeom prst="rect">
            <a:avLst/>
          </a:prstGeom>
        </p:spPr>
      </p:pic>
      <p:sp>
        <p:nvSpPr>
          <p:cNvPr id="6" name="Slide Number Placeholder 5">
            <a:extLst>
              <a:ext uri="{FF2B5EF4-FFF2-40B4-BE49-F238E27FC236}">
                <a16:creationId xmlns:a16="http://schemas.microsoft.com/office/drawing/2014/main" id="{397DCD39-00C7-425F-8954-D77F849A2B87}"/>
              </a:ext>
            </a:extLst>
          </p:cNvPr>
          <p:cNvSpPr>
            <a:spLocks noGrp="1"/>
          </p:cNvSpPr>
          <p:nvPr>
            <p:ph type="sldNum" sz="quarter" idx="12"/>
          </p:nvPr>
        </p:nvSpPr>
        <p:spPr/>
        <p:txBody>
          <a:bodyPr/>
          <a:lstStyle/>
          <a:p>
            <a:fld id="{71A628A0-E779-4D32-97F1-9C80A60D6EF0}" type="slidenum">
              <a:rPr lang="en-IN" smtClean="0"/>
              <a:pPr/>
              <a:t>34</a:t>
            </a:fld>
            <a:r>
              <a:rPr lang="en-IN"/>
              <a:t> of 116</a:t>
            </a:r>
            <a:endParaRPr lang="en-IN" dirty="0"/>
          </a:p>
        </p:txBody>
      </p:sp>
    </p:spTree>
    <p:custDataLst>
      <p:tags r:id="rId1"/>
    </p:custDataLst>
    <p:extLst>
      <p:ext uri="{BB962C8B-B14F-4D97-AF65-F5344CB8AC3E}">
        <p14:creationId xmlns:p14="http://schemas.microsoft.com/office/powerpoint/2010/main" val="4151987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33C12-1701-4FBC-9C02-82ADA6521174}"/>
              </a:ext>
            </a:extLst>
          </p:cNvPr>
          <p:cNvSpPr>
            <a:spLocks noGrp="1"/>
          </p:cNvSpPr>
          <p:nvPr>
            <p:ph type="title"/>
          </p:nvPr>
        </p:nvSpPr>
        <p:spPr/>
        <p:txBody>
          <a:bodyPr/>
          <a:lstStyle/>
          <a:p>
            <a:r>
              <a:rPr lang="en-US" dirty="0"/>
              <a:t>Knowledge Check</a:t>
            </a:r>
            <a:endParaRPr lang="en-IN" dirty="0"/>
          </a:p>
        </p:txBody>
      </p:sp>
      <p:sp>
        <p:nvSpPr>
          <p:cNvPr id="25" name="Rectangle 24">
            <a:extLst>
              <a:ext uri="{FF2B5EF4-FFF2-40B4-BE49-F238E27FC236}">
                <a16:creationId xmlns:a16="http://schemas.microsoft.com/office/drawing/2014/main" id="{AAAC19A6-E326-4FA2-AA2B-505AFC473A03}"/>
              </a:ext>
            </a:extLst>
          </p:cNvPr>
          <p:cNvSpPr/>
          <p:nvPr/>
        </p:nvSpPr>
        <p:spPr>
          <a:xfrm>
            <a:off x="234670" y="3185461"/>
            <a:ext cx="12522755" cy="4536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FD7CB361-87CB-4FA4-B7E6-3C861A812BE5}"/>
              </a:ext>
            </a:extLst>
          </p:cNvPr>
          <p:cNvSpPr/>
          <p:nvPr/>
        </p:nvSpPr>
        <p:spPr>
          <a:xfrm>
            <a:off x="230148" y="2046515"/>
            <a:ext cx="12522755" cy="10858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1A5A19EB-4067-4507-8F97-FB4AF05FF1DA}"/>
              </a:ext>
            </a:extLst>
          </p:cNvPr>
          <p:cNvSpPr txBox="1"/>
          <p:nvPr/>
        </p:nvSpPr>
        <p:spPr>
          <a:xfrm>
            <a:off x="1314734" y="2236895"/>
            <a:ext cx="11255287" cy="705065"/>
          </a:xfrm>
          <a:prstGeom prst="rect">
            <a:avLst/>
          </a:prstGeom>
          <a:noFill/>
        </p:spPr>
        <p:txBody>
          <a:bodyPr wrap="square">
            <a:spAutoFit/>
          </a:bodyPr>
          <a:lstStyle/>
          <a:p>
            <a:pPr>
              <a:lnSpc>
                <a:spcPct val="107000"/>
              </a:lnSpc>
              <a:spcAft>
                <a:spcPts val="800"/>
              </a:spcAft>
            </a:pPr>
            <a:r>
              <a:rPr lang="en-US" b="1" dirty="0">
                <a:solidFill>
                  <a:schemeClr val="bg1"/>
                </a:solidFill>
                <a:latin typeface="Arial" panose="020B0604020202020204" pitchFamily="34" charset="0"/>
                <a:cs typeface="Times New Roman" panose="02020603050405020304" pitchFamily="18" charset="0"/>
              </a:rPr>
              <a:t>Identify the specific aspects of C&amp;I and CRE lending from each category of loan repayment sources. </a:t>
            </a:r>
          </a:p>
          <a:p>
            <a:pPr>
              <a:lnSpc>
                <a:spcPct val="107000"/>
              </a:lnSpc>
              <a:spcAft>
                <a:spcPts val="800"/>
              </a:spcAft>
            </a:pPr>
            <a:r>
              <a:rPr lang="en-US" sz="1400" i="1" dirty="0">
                <a:solidFill>
                  <a:schemeClr val="bg1"/>
                </a:solidFill>
                <a:latin typeface="Arial" panose="020B0604020202020204" pitchFamily="34" charset="0"/>
                <a:ea typeface="Calibri" panose="020F0502020204030204" pitchFamily="34" charset="0"/>
                <a:cs typeface="Times New Roman" panose="02020603050405020304" pitchFamily="18" charset="0"/>
              </a:rPr>
              <a:t>Click and drag each aspect into its appropriate category, then click CHECK.</a:t>
            </a:r>
          </a:p>
        </p:txBody>
      </p:sp>
      <p:pic>
        <p:nvPicPr>
          <p:cNvPr id="29" name="Graphic 28" descr="Bullseye">
            <a:extLst>
              <a:ext uri="{FF2B5EF4-FFF2-40B4-BE49-F238E27FC236}">
                <a16:creationId xmlns:a16="http://schemas.microsoft.com/office/drawing/2014/main" id="{1F7564CF-F5DC-4A7D-B9E7-7450FBA43A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0517" y="2210984"/>
            <a:ext cx="756886" cy="756886"/>
          </a:xfrm>
          <a:prstGeom prst="rect">
            <a:avLst/>
          </a:prstGeom>
        </p:spPr>
      </p:pic>
      <p:cxnSp>
        <p:nvCxnSpPr>
          <p:cNvPr id="30" name="Straight Connector 29">
            <a:extLst>
              <a:ext uri="{FF2B5EF4-FFF2-40B4-BE49-F238E27FC236}">
                <a16:creationId xmlns:a16="http://schemas.microsoft.com/office/drawing/2014/main" id="{838EB92E-8473-4AE3-8B91-D8DDC9B89722}"/>
              </a:ext>
            </a:extLst>
          </p:cNvPr>
          <p:cNvCxnSpPr>
            <a:cxnSpLocks/>
          </p:cNvCxnSpPr>
          <p:nvPr/>
        </p:nvCxnSpPr>
        <p:spPr>
          <a:xfrm>
            <a:off x="1230631" y="2273449"/>
            <a:ext cx="0" cy="6400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F504F73A-77B1-4C95-B080-EEC566CB6E2E}"/>
              </a:ext>
            </a:extLst>
          </p:cNvPr>
          <p:cNvSpPr/>
          <p:nvPr/>
        </p:nvSpPr>
        <p:spPr>
          <a:xfrm>
            <a:off x="2681349" y="3875632"/>
            <a:ext cx="3009043" cy="3458931"/>
          </a:xfrm>
          <a:prstGeom prst="roundRect">
            <a:avLst>
              <a:gd name="adj" fmla="val 3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39" name="Rectangle: Rounded Corners 38">
            <a:extLst>
              <a:ext uri="{FF2B5EF4-FFF2-40B4-BE49-F238E27FC236}">
                <a16:creationId xmlns:a16="http://schemas.microsoft.com/office/drawing/2014/main" id="{0666280D-B76E-457F-8574-1A4726C73FA4}"/>
              </a:ext>
            </a:extLst>
          </p:cNvPr>
          <p:cNvSpPr/>
          <p:nvPr/>
        </p:nvSpPr>
        <p:spPr>
          <a:xfrm>
            <a:off x="9329045" y="3875632"/>
            <a:ext cx="3009043" cy="3458931"/>
          </a:xfrm>
          <a:prstGeom prst="roundRect">
            <a:avLst>
              <a:gd name="adj" fmla="val 313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47" name="TextBox 46">
            <a:extLst>
              <a:ext uri="{FF2B5EF4-FFF2-40B4-BE49-F238E27FC236}">
                <a16:creationId xmlns:a16="http://schemas.microsoft.com/office/drawing/2014/main" id="{CDC5C21D-052E-4F1D-BD46-D597A97A1D7F}"/>
              </a:ext>
            </a:extLst>
          </p:cNvPr>
          <p:cNvSpPr txBox="1"/>
          <p:nvPr/>
        </p:nvSpPr>
        <p:spPr>
          <a:xfrm>
            <a:off x="482937" y="3611520"/>
            <a:ext cx="1951802" cy="307777"/>
          </a:xfrm>
          <a:prstGeom prst="rect">
            <a:avLst/>
          </a:prstGeom>
          <a:noFill/>
        </p:spPr>
        <p:txBody>
          <a:bodyPr wrap="square" rtlCol="0">
            <a:spAutoFit/>
          </a:bodyPr>
          <a:lstStyle/>
          <a:p>
            <a:pPr algn="ctr">
              <a:spcBef>
                <a:spcPts val="300"/>
              </a:spcBef>
              <a:spcAft>
                <a:spcPts val="300"/>
              </a:spcAft>
            </a:pPr>
            <a:r>
              <a:rPr lang="en-US" sz="1400" b="1" dirty="0">
                <a:latin typeface="Arial" panose="020B0604020202020204" pitchFamily="34" charset="0"/>
                <a:cs typeface="Arial" panose="020B0604020202020204" pitchFamily="34" charset="0"/>
              </a:rPr>
              <a:t>Repayment Source</a:t>
            </a:r>
          </a:p>
        </p:txBody>
      </p:sp>
      <p:sp>
        <p:nvSpPr>
          <p:cNvPr id="48" name="TextBox 47">
            <a:extLst>
              <a:ext uri="{FF2B5EF4-FFF2-40B4-BE49-F238E27FC236}">
                <a16:creationId xmlns:a16="http://schemas.microsoft.com/office/drawing/2014/main" id="{BB505D82-A681-4D87-9303-EABA64A12077}"/>
              </a:ext>
            </a:extLst>
          </p:cNvPr>
          <p:cNvSpPr txBox="1"/>
          <p:nvPr/>
        </p:nvSpPr>
        <p:spPr>
          <a:xfrm>
            <a:off x="482937" y="4439088"/>
            <a:ext cx="1951802" cy="307777"/>
          </a:xfrm>
          <a:prstGeom prst="rect">
            <a:avLst/>
          </a:prstGeom>
          <a:noFill/>
        </p:spPr>
        <p:txBody>
          <a:bodyPr wrap="square" rtlCol="0">
            <a:spAutoFit/>
          </a:bodyPr>
          <a:lstStyle/>
          <a:p>
            <a:pPr algn="ctr">
              <a:spcBef>
                <a:spcPts val="300"/>
              </a:spcBef>
              <a:spcAft>
                <a:spcPts val="300"/>
              </a:spcAft>
            </a:pPr>
            <a:r>
              <a:rPr lang="en-US" sz="1400" dirty="0">
                <a:latin typeface="Arial" panose="020B0604020202020204" pitchFamily="34" charset="0"/>
                <a:cs typeface="Arial" panose="020B0604020202020204" pitchFamily="34" charset="0"/>
              </a:rPr>
              <a:t>Primary</a:t>
            </a:r>
          </a:p>
        </p:txBody>
      </p:sp>
      <p:sp>
        <p:nvSpPr>
          <p:cNvPr id="49" name="TextBox 48">
            <a:extLst>
              <a:ext uri="{FF2B5EF4-FFF2-40B4-BE49-F238E27FC236}">
                <a16:creationId xmlns:a16="http://schemas.microsoft.com/office/drawing/2014/main" id="{D395CFEF-49B8-4601-8826-498444BCE381}"/>
              </a:ext>
            </a:extLst>
          </p:cNvPr>
          <p:cNvSpPr txBox="1"/>
          <p:nvPr/>
        </p:nvSpPr>
        <p:spPr>
          <a:xfrm>
            <a:off x="482937" y="5977270"/>
            <a:ext cx="1951802" cy="307777"/>
          </a:xfrm>
          <a:prstGeom prst="rect">
            <a:avLst/>
          </a:prstGeom>
          <a:noFill/>
        </p:spPr>
        <p:txBody>
          <a:bodyPr wrap="square" rtlCol="0">
            <a:spAutoFit/>
          </a:bodyPr>
          <a:lstStyle/>
          <a:p>
            <a:pPr algn="ctr">
              <a:spcBef>
                <a:spcPts val="300"/>
              </a:spcBef>
              <a:spcAft>
                <a:spcPts val="300"/>
              </a:spcAft>
            </a:pPr>
            <a:r>
              <a:rPr lang="en-US" sz="1400" dirty="0">
                <a:latin typeface="Arial" panose="020B0604020202020204" pitchFamily="34" charset="0"/>
                <a:cs typeface="Arial" panose="020B0604020202020204" pitchFamily="34" charset="0"/>
              </a:rPr>
              <a:t>Secondary</a:t>
            </a:r>
          </a:p>
        </p:txBody>
      </p:sp>
      <p:cxnSp>
        <p:nvCxnSpPr>
          <p:cNvPr id="50" name="Straight Connector 49">
            <a:extLst>
              <a:ext uri="{FF2B5EF4-FFF2-40B4-BE49-F238E27FC236}">
                <a16:creationId xmlns:a16="http://schemas.microsoft.com/office/drawing/2014/main" id="{3E50B639-CDA7-4E8D-BE52-604659620E11}"/>
              </a:ext>
            </a:extLst>
          </p:cNvPr>
          <p:cNvCxnSpPr>
            <a:cxnSpLocks/>
          </p:cNvCxnSpPr>
          <p:nvPr/>
        </p:nvCxnSpPr>
        <p:spPr>
          <a:xfrm>
            <a:off x="833606" y="5383312"/>
            <a:ext cx="1286683" cy="0"/>
          </a:xfrm>
          <a:prstGeom prst="line">
            <a:avLst/>
          </a:prstGeom>
          <a:ln>
            <a:gradFill flip="none" rotWithShape="1">
              <a:gsLst>
                <a:gs pos="0">
                  <a:srgbClr val="F4F4F4"/>
                </a:gs>
                <a:gs pos="50000">
                  <a:schemeClr val="bg1">
                    <a:lumMod val="65000"/>
                  </a:schemeClr>
                </a:gs>
                <a:gs pos="100000">
                  <a:srgbClr val="F4F4F4"/>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502C604-ECB4-4AA3-BE84-FE3845C56B38}"/>
              </a:ext>
            </a:extLst>
          </p:cNvPr>
          <p:cNvCxnSpPr>
            <a:cxnSpLocks/>
          </p:cNvCxnSpPr>
          <p:nvPr/>
        </p:nvCxnSpPr>
        <p:spPr>
          <a:xfrm>
            <a:off x="3542529" y="5383312"/>
            <a:ext cx="1286683" cy="0"/>
          </a:xfrm>
          <a:prstGeom prst="line">
            <a:avLst/>
          </a:prstGeom>
          <a:ln>
            <a:gradFill flip="none" rotWithShape="1">
              <a:gsLst>
                <a:gs pos="0">
                  <a:srgbClr val="F4F4F4"/>
                </a:gs>
                <a:gs pos="50000">
                  <a:schemeClr val="bg1">
                    <a:lumMod val="65000"/>
                  </a:schemeClr>
                </a:gs>
                <a:gs pos="100000">
                  <a:srgbClr val="F4F4F4"/>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19B3C16-F9D7-430F-BCEE-BBC250A0A7BF}"/>
              </a:ext>
            </a:extLst>
          </p:cNvPr>
          <p:cNvCxnSpPr>
            <a:cxnSpLocks/>
          </p:cNvCxnSpPr>
          <p:nvPr/>
        </p:nvCxnSpPr>
        <p:spPr>
          <a:xfrm>
            <a:off x="10219998" y="5383312"/>
            <a:ext cx="1286683" cy="0"/>
          </a:xfrm>
          <a:prstGeom prst="line">
            <a:avLst/>
          </a:prstGeom>
          <a:ln>
            <a:gradFill flip="none" rotWithShape="1">
              <a:gsLst>
                <a:gs pos="0">
                  <a:srgbClr val="F4F4F4"/>
                </a:gs>
                <a:gs pos="50000">
                  <a:schemeClr val="bg1">
                    <a:lumMod val="65000"/>
                  </a:schemeClr>
                </a:gs>
                <a:gs pos="100000">
                  <a:srgbClr val="F4F4F4"/>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04B55C7-6BF6-4E8D-9F6C-21E3BEC71FF4}"/>
              </a:ext>
            </a:extLst>
          </p:cNvPr>
          <p:cNvSpPr txBox="1"/>
          <p:nvPr/>
        </p:nvSpPr>
        <p:spPr>
          <a:xfrm>
            <a:off x="2973918" y="4082602"/>
            <a:ext cx="2423904" cy="1169551"/>
          </a:xfrm>
          <a:prstGeom prst="rect">
            <a:avLst/>
          </a:prstGeom>
          <a:noFill/>
        </p:spPr>
        <p:txBody>
          <a:bodyPr wrap="square">
            <a:spAutoFit/>
          </a:bodyPr>
          <a:lstStyle/>
          <a:p>
            <a:pPr algn="ctr">
              <a:spcBef>
                <a:spcPts val="300"/>
              </a:spcBef>
              <a:spcAft>
                <a:spcPts val="300"/>
              </a:spcAft>
            </a:pPr>
            <a:r>
              <a:rPr lang="en-US" sz="1400" dirty="0">
                <a:latin typeface="Arial" panose="020B0604020202020204" pitchFamily="34" charset="0"/>
                <a:cs typeface="Arial" panose="020B0604020202020204" pitchFamily="34" charset="0"/>
              </a:rPr>
              <a:t>Measured by net cash</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 flow from operating activities derived from historical business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operating performance</a:t>
            </a:r>
          </a:p>
        </p:txBody>
      </p:sp>
      <p:sp>
        <p:nvSpPr>
          <p:cNvPr id="54" name="TextBox 53">
            <a:extLst>
              <a:ext uri="{FF2B5EF4-FFF2-40B4-BE49-F238E27FC236}">
                <a16:creationId xmlns:a16="http://schemas.microsoft.com/office/drawing/2014/main" id="{A3E332F0-0A8C-4893-A1AB-75C00514A9FE}"/>
              </a:ext>
            </a:extLst>
          </p:cNvPr>
          <p:cNvSpPr txBox="1"/>
          <p:nvPr/>
        </p:nvSpPr>
        <p:spPr>
          <a:xfrm>
            <a:off x="9822877" y="4168257"/>
            <a:ext cx="2021378" cy="983161"/>
          </a:xfrm>
          <a:prstGeom prst="rect">
            <a:avLst/>
          </a:prstGeom>
          <a:noFill/>
        </p:spPr>
        <p:txBody>
          <a:bodyPr wrap="square">
            <a:spAutoFit/>
          </a:bodyPr>
          <a:lstStyle/>
          <a:p>
            <a:pPr algn="ctr">
              <a:spcBef>
                <a:spcPts val="300"/>
              </a:spcBef>
              <a:spcAft>
                <a:spcPts val="300"/>
              </a:spcAft>
            </a:pPr>
            <a:r>
              <a:rPr lang="en-US" sz="1400" dirty="0">
                <a:latin typeface="Arial" panose="020B0604020202020204" pitchFamily="34" charset="0"/>
                <a:cs typeface="Arial" panose="020B0604020202020204" pitchFamily="34" charset="0"/>
              </a:rPr>
              <a:t>Measured by net operating income derived from historical rental income</a:t>
            </a:r>
          </a:p>
        </p:txBody>
      </p:sp>
      <p:sp>
        <p:nvSpPr>
          <p:cNvPr id="55" name="TextBox 54">
            <a:extLst>
              <a:ext uri="{FF2B5EF4-FFF2-40B4-BE49-F238E27FC236}">
                <a16:creationId xmlns:a16="http://schemas.microsoft.com/office/drawing/2014/main" id="{3D54D106-B80E-4715-9CD8-31CBE8E2A487}"/>
              </a:ext>
            </a:extLst>
          </p:cNvPr>
          <p:cNvSpPr txBox="1"/>
          <p:nvPr/>
        </p:nvSpPr>
        <p:spPr>
          <a:xfrm>
            <a:off x="3172433" y="5660627"/>
            <a:ext cx="2026874" cy="1169551"/>
          </a:xfrm>
          <a:prstGeom prst="rect">
            <a:avLst/>
          </a:prstGeom>
          <a:noFill/>
        </p:spPr>
        <p:txBody>
          <a:bodyPr wrap="square">
            <a:spAutoFit/>
          </a:bodyPr>
          <a:lstStyle/>
          <a:p>
            <a:pPr algn="ctr">
              <a:spcBef>
                <a:spcPts val="300"/>
              </a:spcBef>
              <a:spcAft>
                <a:spcPts val="300"/>
              </a:spcAft>
            </a:pPr>
            <a:r>
              <a:rPr lang="en-US" sz="1400" dirty="0">
                <a:latin typeface="Arial" panose="020B0604020202020204" pitchFamily="34" charset="0"/>
                <a:cs typeface="Arial" panose="020B0604020202020204" pitchFamily="34" charset="0"/>
              </a:rPr>
              <a:t>Measured by collateral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valuation techniques used for real property governed by appraisal regulations</a:t>
            </a:r>
          </a:p>
        </p:txBody>
      </p:sp>
      <p:sp>
        <p:nvSpPr>
          <p:cNvPr id="56" name="TextBox 55">
            <a:extLst>
              <a:ext uri="{FF2B5EF4-FFF2-40B4-BE49-F238E27FC236}">
                <a16:creationId xmlns:a16="http://schemas.microsoft.com/office/drawing/2014/main" id="{4BDD8CE2-3C62-4681-AB99-6C6A61A775D5}"/>
              </a:ext>
            </a:extLst>
          </p:cNvPr>
          <p:cNvSpPr txBox="1"/>
          <p:nvPr/>
        </p:nvSpPr>
        <p:spPr>
          <a:xfrm>
            <a:off x="9697955" y="5660627"/>
            <a:ext cx="2271223" cy="954107"/>
          </a:xfrm>
          <a:prstGeom prst="rect">
            <a:avLst/>
          </a:prstGeom>
          <a:noFill/>
        </p:spPr>
        <p:txBody>
          <a:bodyPr wrap="square">
            <a:spAutoFit/>
          </a:bodyPr>
          <a:lstStyle/>
          <a:p>
            <a:pPr algn="ctr">
              <a:spcBef>
                <a:spcPts val="300"/>
              </a:spcBef>
              <a:spcAft>
                <a:spcPts val="300"/>
              </a:spcAft>
            </a:pPr>
            <a:r>
              <a:rPr lang="en-US" sz="1400" dirty="0">
                <a:latin typeface="Arial" panose="020B0604020202020204" pitchFamily="34" charset="0"/>
                <a:cs typeface="Arial" panose="020B0604020202020204" pitchFamily="34" charset="0"/>
              </a:rPr>
              <a:t>Measured by collateral </a:t>
            </a:r>
            <a:br>
              <a:rPr lang="en-US" sz="1400" dirty="0">
                <a:latin typeface="Arial" panose="020B0604020202020204" pitchFamily="34" charset="0"/>
                <a:cs typeface="Arial" panose="020B0604020202020204" pitchFamily="34" charset="0"/>
              </a:rPr>
            </a:br>
            <a:r>
              <a:rPr lang="en-US" sz="1400" dirty="0">
                <a:latin typeface="Arial" panose="020B0604020202020204" pitchFamily="34" charset="0"/>
                <a:cs typeface="Arial" panose="020B0604020202020204" pitchFamily="34" charset="0"/>
              </a:rPr>
              <a:t>valuation techniques used for real property governed by appraisal regulations</a:t>
            </a:r>
          </a:p>
        </p:txBody>
      </p:sp>
      <p:sp>
        <p:nvSpPr>
          <p:cNvPr id="61" name="Rectangle 60">
            <a:extLst>
              <a:ext uri="{FF2B5EF4-FFF2-40B4-BE49-F238E27FC236}">
                <a16:creationId xmlns:a16="http://schemas.microsoft.com/office/drawing/2014/main" id="{66DA71E9-5451-49EE-A645-40EBB25960A5}"/>
              </a:ext>
            </a:extLst>
          </p:cNvPr>
          <p:cNvSpPr/>
          <p:nvPr/>
        </p:nvSpPr>
        <p:spPr>
          <a:xfrm>
            <a:off x="6047205" y="4961757"/>
            <a:ext cx="2832684" cy="369332"/>
          </a:xfrm>
          <a:prstGeom prst="rect">
            <a:avLst/>
          </a:prstGeom>
        </p:spPr>
        <p:txBody>
          <a:bodyPr wrap="square">
            <a:spAutoFit/>
          </a:bodyPr>
          <a:lstStyle/>
          <a:p>
            <a:pPr algn="ctr">
              <a:spcBef>
                <a:spcPts val="600"/>
              </a:spcBef>
              <a:spcAft>
                <a:spcPts val="600"/>
              </a:spcAft>
            </a:pPr>
            <a:r>
              <a:rPr lang="en-US" b="1" dirty="0">
                <a:solidFill>
                  <a:schemeClr val="tx2"/>
                </a:solidFill>
                <a:latin typeface="Arial" panose="020B0604020202020204" pitchFamily="34" charset="0"/>
                <a:cs typeface="Arial" panose="020B0604020202020204" pitchFamily="34" charset="0"/>
              </a:rPr>
              <a:t>Not quite.</a:t>
            </a:r>
          </a:p>
        </p:txBody>
      </p:sp>
      <p:sp>
        <p:nvSpPr>
          <p:cNvPr id="62" name="Rectangle: Top Corners Rounded 61">
            <a:extLst>
              <a:ext uri="{FF2B5EF4-FFF2-40B4-BE49-F238E27FC236}">
                <a16:creationId xmlns:a16="http://schemas.microsoft.com/office/drawing/2014/main" id="{4EAFCB84-A43E-43E2-8444-904FB718E9A1}"/>
              </a:ext>
            </a:extLst>
          </p:cNvPr>
          <p:cNvSpPr/>
          <p:nvPr/>
        </p:nvSpPr>
        <p:spPr>
          <a:xfrm>
            <a:off x="2681349" y="3532783"/>
            <a:ext cx="3009043" cy="457200"/>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 C&amp;I Lending</a:t>
            </a:r>
          </a:p>
        </p:txBody>
      </p:sp>
      <p:sp>
        <p:nvSpPr>
          <p:cNvPr id="63" name="Rectangle: Top Corners Rounded 62">
            <a:extLst>
              <a:ext uri="{FF2B5EF4-FFF2-40B4-BE49-F238E27FC236}">
                <a16:creationId xmlns:a16="http://schemas.microsoft.com/office/drawing/2014/main" id="{2353BCAF-3820-424D-A63E-F52A8A951ACA}"/>
              </a:ext>
            </a:extLst>
          </p:cNvPr>
          <p:cNvSpPr/>
          <p:nvPr/>
        </p:nvSpPr>
        <p:spPr>
          <a:xfrm>
            <a:off x="9329045" y="3529369"/>
            <a:ext cx="3009043" cy="457200"/>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CRE Lending</a:t>
            </a:r>
          </a:p>
        </p:txBody>
      </p:sp>
      <p:sp>
        <p:nvSpPr>
          <p:cNvPr id="3" name="Rectangle: Rounded Corners 2">
            <a:extLst>
              <a:ext uri="{FF2B5EF4-FFF2-40B4-BE49-F238E27FC236}">
                <a16:creationId xmlns:a16="http://schemas.microsoft.com/office/drawing/2014/main" id="{775BD95D-A88D-4DE4-BA3D-9B3F7E742792}"/>
              </a:ext>
            </a:extLst>
          </p:cNvPr>
          <p:cNvSpPr/>
          <p:nvPr/>
        </p:nvSpPr>
        <p:spPr>
          <a:xfrm>
            <a:off x="6641521" y="5493706"/>
            <a:ext cx="1933552" cy="421055"/>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SHOW ANSWERS</a:t>
            </a:r>
          </a:p>
        </p:txBody>
      </p:sp>
      <p:pic>
        <p:nvPicPr>
          <p:cNvPr id="5" name="Graphic 4" descr="Checkmark">
            <a:extLst>
              <a:ext uri="{FF2B5EF4-FFF2-40B4-BE49-F238E27FC236}">
                <a16:creationId xmlns:a16="http://schemas.microsoft.com/office/drawing/2014/main" id="{157BBA09-E9DC-4BF5-8529-42197C3BD6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60662" y="4980179"/>
            <a:ext cx="274320" cy="274320"/>
          </a:xfrm>
          <a:prstGeom prst="rect">
            <a:avLst/>
          </a:prstGeom>
        </p:spPr>
      </p:pic>
      <p:pic>
        <p:nvPicPr>
          <p:cNvPr id="7" name="Graphic 6" descr="Checkmark">
            <a:extLst>
              <a:ext uri="{FF2B5EF4-FFF2-40B4-BE49-F238E27FC236}">
                <a16:creationId xmlns:a16="http://schemas.microsoft.com/office/drawing/2014/main" id="{BAB9CF21-2B4E-4B15-991F-F7F1808EA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024863" y="4980179"/>
            <a:ext cx="274320" cy="274320"/>
          </a:xfrm>
          <a:prstGeom prst="rect">
            <a:avLst/>
          </a:prstGeom>
        </p:spPr>
      </p:pic>
      <p:pic>
        <p:nvPicPr>
          <p:cNvPr id="10" name="Graphic 9" descr="Close">
            <a:extLst>
              <a:ext uri="{FF2B5EF4-FFF2-40B4-BE49-F238E27FC236}">
                <a16:creationId xmlns:a16="http://schemas.microsoft.com/office/drawing/2014/main" id="{163AE0B8-6743-48CD-A4C3-DEEF5834459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60662" y="6306850"/>
            <a:ext cx="274320" cy="274320"/>
          </a:xfrm>
          <a:prstGeom prst="rect">
            <a:avLst/>
          </a:prstGeom>
        </p:spPr>
      </p:pic>
      <p:pic>
        <p:nvPicPr>
          <p:cNvPr id="11" name="Graphic 10" descr="Close">
            <a:extLst>
              <a:ext uri="{FF2B5EF4-FFF2-40B4-BE49-F238E27FC236}">
                <a16:creationId xmlns:a16="http://schemas.microsoft.com/office/drawing/2014/main" id="{B0CDB68A-EBFE-4FB6-A196-80F2D12EB08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027243" y="6306850"/>
            <a:ext cx="274320" cy="274320"/>
          </a:xfrm>
          <a:prstGeom prst="rect">
            <a:avLst/>
          </a:prstGeom>
        </p:spPr>
      </p:pic>
      <p:sp>
        <p:nvSpPr>
          <p:cNvPr id="6" name="Rectangle 5">
            <a:extLst>
              <a:ext uri="{FF2B5EF4-FFF2-40B4-BE49-F238E27FC236}">
                <a16:creationId xmlns:a16="http://schemas.microsoft.com/office/drawing/2014/main" id="{8DE770C9-F8FD-459C-8283-EE76BD81A13A}"/>
              </a:ext>
            </a:extLst>
          </p:cNvPr>
          <p:cNvSpPr/>
          <p:nvPr/>
        </p:nvSpPr>
        <p:spPr>
          <a:xfrm>
            <a:off x="234670" y="2050577"/>
            <a:ext cx="12522755" cy="5670883"/>
          </a:xfrm>
          <a:prstGeom prst="rect">
            <a:avLst/>
          </a:prstGeom>
          <a:solidFill>
            <a:schemeClr val="tx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D342DAB-5F04-4C8C-A3CC-3CF2CBBD89A4}"/>
              </a:ext>
            </a:extLst>
          </p:cNvPr>
          <p:cNvSpPr/>
          <p:nvPr/>
        </p:nvSpPr>
        <p:spPr>
          <a:xfrm>
            <a:off x="1377038" y="2658135"/>
            <a:ext cx="10238019" cy="44557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9D1ED1EC-942D-45C0-BB05-65A48D8B8171}"/>
              </a:ext>
            </a:extLst>
          </p:cNvPr>
          <p:cNvSpPr/>
          <p:nvPr/>
        </p:nvSpPr>
        <p:spPr>
          <a:xfrm>
            <a:off x="5648607" y="6420663"/>
            <a:ext cx="1767923" cy="421055"/>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HIDE ANSWERS</a:t>
            </a:r>
          </a:p>
        </p:txBody>
      </p:sp>
      <p:graphicFrame>
        <p:nvGraphicFramePr>
          <p:cNvPr id="12" name="Table 27">
            <a:extLst>
              <a:ext uri="{FF2B5EF4-FFF2-40B4-BE49-F238E27FC236}">
                <a16:creationId xmlns:a16="http://schemas.microsoft.com/office/drawing/2014/main" id="{758C891E-2EA7-40C5-B408-1F326567D0F8}"/>
              </a:ext>
            </a:extLst>
          </p:cNvPr>
          <p:cNvGraphicFramePr>
            <a:graphicFrameLocks noGrp="1"/>
          </p:cNvGraphicFramePr>
          <p:nvPr>
            <p:extLst>
              <p:ext uri="{D42A27DB-BD31-4B8C-83A1-F6EECF244321}">
                <p14:modId xmlns:p14="http://schemas.microsoft.com/office/powerpoint/2010/main" val="832763036"/>
              </p:ext>
            </p:extLst>
          </p:nvPr>
        </p:nvGraphicFramePr>
        <p:xfrm>
          <a:off x="1554805" y="2842076"/>
          <a:ext cx="9870462" cy="3312919"/>
        </p:xfrm>
        <a:graphic>
          <a:graphicData uri="http://schemas.openxmlformats.org/drawingml/2006/table">
            <a:tbl>
              <a:tblPr firstRow="1" bandRow="1">
                <a:tableStyleId>{5C22544A-7EE6-4342-B048-85BDC9FD1C3A}</a:tableStyleId>
              </a:tblPr>
              <a:tblGrid>
                <a:gridCol w="2136548">
                  <a:extLst>
                    <a:ext uri="{9D8B030D-6E8A-4147-A177-3AD203B41FA5}">
                      <a16:colId xmlns:a16="http://schemas.microsoft.com/office/drawing/2014/main" val="686235023"/>
                    </a:ext>
                  </a:extLst>
                </a:gridCol>
                <a:gridCol w="3919182">
                  <a:extLst>
                    <a:ext uri="{9D8B030D-6E8A-4147-A177-3AD203B41FA5}">
                      <a16:colId xmlns:a16="http://schemas.microsoft.com/office/drawing/2014/main" val="814701338"/>
                    </a:ext>
                  </a:extLst>
                </a:gridCol>
                <a:gridCol w="3814732">
                  <a:extLst>
                    <a:ext uri="{9D8B030D-6E8A-4147-A177-3AD203B41FA5}">
                      <a16:colId xmlns:a16="http://schemas.microsoft.com/office/drawing/2014/main" val="99496814"/>
                    </a:ext>
                  </a:extLst>
                </a:gridCol>
              </a:tblGrid>
              <a:tr h="721635">
                <a:tc>
                  <a:txBody>
                    <a:bodyPr/>
                    <a:lstStyle/>
                    <a:p>
                      <a:pPr marL="0" marR="0" lvl="0" indent="0" algn="ctr" defTabSz="1125261"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Repayment Source</a:t>
                      </a:r>
                      <a:endParaRPr lang="en-US" sz="1600" dirty="0">
                        <a:latin typeface="Arial" panose="020B0604020202020204" pitchFamily="34" charset="0"/>
                        <a:cs typeface="Arial" panose="020B0604020202020204" pitchFamily="34" charset="0"/>
                      </a:endParaRPr>
                    </a:p>
                  </a:txBody>
                  <a:tcPr anchor="ctr">
                    <a:solidFill>
                      <a:schemeClr val="accent1"/>
                    </a:solidFill>
                  </a:tcPr>
                </a:tc>
                <a:tc>
                  <a:txBody>
                    <a:bodyPr/>
                    <a:lstStyle/>
                    <a:p>
                      <a:pPr marL="0" marR="0" lvl="0" indent="0" algn="ctr" defTabSz="1125261"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C&amp;I Lending</a:t>
                      </a:r>
                      <a:endParaRPr lang="en-US" sz="1600" dirty="0">
                        <a:latin typeface="Arial" panose="020B0604020202020204" pitchFamily="34" charset="0"/>
                        <a:cs typeface="Arial" panose="020B0604020202020204" pitchFamily="34" charset="0"/>
                      </a:endParaRPr>
                    </a:p>
                  </a:txBody>
                  <a:tcPr anchor="ctr">
                    <a:solidFill>
                      <a:schemeClr val="accent1"/>
                    </a:solidFill>
                  </a:tcPr>
                </a:tc>
                <a:tc>
                  <a:txBody>
                    <a:bodyPr/>
                    <a:lstStyle/>
                    <a:p>
                      <a:pPr marL="0" marR="0" lvl="0" indent="0" algn="ctr" defTabSz="1125261"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CRE Lending</a:t>
                      </a:r>
                      <a:endParaRPr lang="en-US" sz="1600" dirty="0">
                        <a:latin typeface="Arial" panose="020B0604020202020204" pitchFamily="34" charset="0"/>
                        <a:cs typeface="Arial" panose="020B0604020202020204" pitchFamily="34" charset="0"/>
                      </a:endParaRPr>
                    </a:p>
                  </a:txBody>
                  <a:tcPr anchor="ctr">
                    <a:solidFill>
                      <a:schemeClr val="accent1"/>
                    </a:solidFill>
                  </a:tcPr>
                </a:tc>
                <a:extLst>
                  <a:ext uri="{0D108BD9-81ED-4DB2-BD59-A6C34878D82A}">
                    <a16:rowId xmlns:a16="http://schemas.microsoft.com/office/drawing/2014/main" val="1830924861"/>
                  </a:ext>
                </a:extLst>
              </a:tr>
              <a:tr h="881985">
                <a:tc>
                  <a:txBody>
                    <a:bodyPr/>
                    <a:lstStyle/>
                    <a:p>
                      <a:pPr algn="l"/>
                      <a:r>
                        <a:rPr lang="en-US" sz="1600" b="1" dirty="0">
                          <a:latin typeface="Arial" panose="020B0604020202020204" pitchFamily="34" charset="0"/>
                          <a:cs typeface="Arial" panose="020B0604020202020204" pitchFamily="34" charset="0"/>
                        </a:rPr>
                        <a:t>Primary</a:t>
                      </a:r>
                      <a:endParaRPr lang="en-US" sz="1600" b="1" dirty="0"/>
                    </a:p>
                  </a:txBody>
                  <a:tcPr anchor="ctr">
                    <a:solidFill>
                      <a:schemeClr val="accent2">
                        <a:lumMod val="20000"/>
                        <a:lumOff val="80000"/>
                      </a:schemeClr>
                    </a:solidFill>
                  </a:tcPr>
                </a:tc>
                <a:tc>
                  <a:txBody>
                    <a:bodyPr/>
                    <a:lstStyle/>
                    <a:p>
                      <a:pPr marL="0" marR="0" lvl="0" indent="0" algn="l" defTabSz="1125261"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Measured by net cash flow from operating activities derived from historical business operating performance</a:t>
                      </a:r>
                    </a:p>
                  </a:txBody>
                  <a:tcPr>
                    <a:solidFill>
                      <a:schemeClr val="accent2">
                        <a:lumMod val="20000"/>
                        <a:lumOff val="80000"/>
                      </a:schemeClr>
                    </a:solidFill>
                  </a:tcPr>
                </a:tc>
                <a:tc>
                  <a:txBody>
                    <a:bodyPr/>
                    <a:lstStyle/>
                    <a:p>
                      <a:pPr marL="0" marR="0" lvl="0" indent="0" algn="l" defTabSz="1125261"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Measured by net operating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income derived from historical rental income</a:t>
                      </a:r>
                    </a:p>
                  </a:txBody>
                  <a:tcPr>
                    <a:solidFill>
                      <a:schemeClr val="accent2">
                        <a:lumMod val="20000"/>
                        <a:lumOff val="80000"/>
                      </a:schemeClr>
                    </a:solidFill>
                  </a:tcPr>
                </a:tc>
                <a:extLst>
                  <a:ext uri="{0D108BD9-81ED-4DB2-BD59-A6C34878D82A}">
                    <a16:rowId xmlns:a16="http://schemas.microsoft.com/office/drawing/2014/main" val="399925706"/>
                  </a:ext>
                </a:extLst>
              </a:tr>
              <a:tr h="925528">
                <a:tc>
                  <a:txBody>
                    <a:bodyPr/>
                    <a:lstStyle/>
                    <a:p>
                      <a:pPr algn="l"/>
                      <a:r>
                        <a:rPr lang="en-US" sz="1600" b="1" dirty="0">
                          <a:latin typeface="Arial" panose="020B0604020202020204" pitchFamily="34" charset="0"/>
                          <a:cs typeface="Arial" panose="020B0604020202020204" pitchFamily="34" charset="0"/>
                        </a:rPr>
                        <a:t>Secondary</a:t>
                      </a:r>
                      <a:endParaRPr lang="en-US" sz="1600" b="1" dirty="0"/>
                    </a:p>
                  </a:txBody>
                  <a:tcPr anchor="ctr">
                    <a:solidFill>
                      <a:schemeClr val="accent2">
                        <a:lumMod val="20000"/>
                        <a:lumOff val="80000"/>
                      </a:schemeClr>
                    </a:solidFill>
                  </a:tcPr>
                </a:tc>
                <a:tc>
                  <a:txBody>
                    <a:bodyPr/>
                    <a:lstStyle/>
                    <a:p>
                      <a:pPr marL="0" marR="0" lvl="0" indent="0" algn="l" defTabSz="1125261"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Measured by collateral valuation techniques used for personal property</a:t>
                      </a:r>
                    </a:p>
                  </a:txBody>
                  <a:tcPr>
                    <a:solidFill>
                      <a:schemeClr val="accent2">
                        <a:lumMod val="20000"/>
                        <a:lumOff val="80000"/>
                      </a:schemeClr>
                    </a:solidFill>
                  </a:tcPr>
                </a:tc>
                <a:tc>
                  <a:txBody>
                    <a:bodyPr/>
                    <a:lstStyle/>
                    <a:p>
                      <a:pPr marL="0" marR="0" lvl="0" indent="0" algn="l" defTabSz="1125261"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Measured by collateral valuation techniques used for real property governed by appraisal regulations</a:t>
                      </a:r>
                    </a:p>
                  </a:txBody>
                  <a:tcPr>
                    <a:solidFill>
                      <a:schemeClr val="accent2">
                        <a:lumMod val="20000"/>
                        <a:lumOff val="80000"/>
                      </a:schemeClr>
                    </a:solidFill>
                  </a:tcPr>
                </a:tc>
                <a:extLst>
                  <a:ext uri="{0D108BD9-81ED-4DB2-BD59-A6C34878D82A}">
                    <a16:rowId xmlns:a16="http://schemas.microsoft.com/office/drawing/2014/main" val="1549849601"/>
                  </a:ext>
                </a:extLst>
              </a:tr>
              <a:tr h="783771">
                <a:tc>
                  <a:txBody>
                    <a:bodyPr/>
                    <a:lstStyle/>
                    <a:p>
                      <a:pPr marL="0" algn="l" defTabSz="1125261" rtl="0" eaLnBrk="1" latinLnBrk="0" hangingPunct="1"/>
                      <a:r>
                        <a:rPr lang="en-US" sz="1600" b="1" kern="1200" dirty="0">
                          <a:solidFill>
                            <a:schemeClr val="dk1"/>
                          </a:solidFill>
                          <a:latin typeface="Arial" panose="020B0604020202020204" pitchFamily="34" charset="0"/>
                          <a:ea typeface="+mn-ea"/>
                          <a:cs typeface="Arial" panose="020B0604020202020204" pitchFamily="34" charset="0"/>
                        </a:rPr>
                        <a:t>Tertiary</a:t>
                      </a:r>
                    </a:p>
                  </a:txBody>
                  <a:tcPr anchor="ctr">
                    <a:solidFill>
                      <a:schemeClr val="accent2">
                        <a:lumMod val="20000"/>
                        <a:lumOff val="80000"/>
                      </a:schemeClr>
                    </a:solidFill>
                  </a:tcPr>
                </a:tc>
                <a:tc gridSpan="2">
                  <a:txBody>
                    <a:bodyPr/>
                    <a:lstStyle/>
                    <a:p>
                      <a:pPr marL="0" marR="0" lvl="0" indent="0" algn="l" defTabSz="1125261"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Measured by ascertaining the relative strength of the borrower/guarantor and focusing on adequacy and quantity of the borrower’s/guarantor’s liquidity</a:t>
                      </a:r>
                    </a:p>
                  </a:txBody>
                  <a:tcPr>
                    <a:solidFill>
                      <a:schemeClr val="accent2">
                        <a:lumMod val="20000"/>
                        <a:lumOff val="80000"/>
                      </a:schemeClr>
                    </a:solidFill>
                  </a:tcPr>
                </a:tc>
                <a:tc hMerge="1">
                  <a:txBody>
                    <a:bodyPr/>
                    <a:lstStyle/>
                    <a:p>
                      <a:pPr marL="0" marR="0" lvl="0" indent="0" algn="ctr" defTabSz="1125261" rtl="0" eaLnBrk="1" fontAlgn="auto" latinLnBrk="0" hangingPunct="1">
                        <a:lnSpc>
                          <a:spcPct val="100000"/>
                        </a:lnSpc>
                        <a:spcBef>
                          <a:spcPts val="0"/>
                        </a:spcBef>
                        <a:spcAft>
                          <a:spcPts val="0"/>
                        </a:spcAft>
                        <a:buClrTx/>
                        <a:buSzTx/>
                        <a:buFontTx/>
                        <a:buNone/>
                        <a:tabLst/>
                        <a:defRPr/>
                      </a:pPr>
                      <a:endParaRPr lang="en-US" sz="1600" dirty="0">
                        <a:latin typeface="Arial" panose="020B0604020202020204" pitchFamily="34" charset="0"/>
                        <a:cs typeface="Arial" panose="020B0604020202020204" pitchFamily="34" charset="0"/>
                      </a:endParaRPr>
                    </a:p>
                  </a:txBody>
                  <a:tcPr anchor="ctr">
                    <a:solidFill>
                      <a:schemeClr val="accent2">
                        <a:lumMod val="20000"/>
                        <a:lumOff val="80000"/>
                      </a:schemeClr>
                    </a:solidFill>
                  </a:tcPr>
                </a:tc>
                <a:extLst>
                  <a:ext uri="{0D108BD9-81ED-4DB2-BD59-A6C34878D82A}">
                    <a16:rowId xmlns:a16="http://schemas.microsoft.com/office/drawing/2014/main" val="2785151067"/>
                  </a:ext>
                </a:extLst>
              </a:tr>
            </a:tbl>
          </a:graphicData>
        </a:graphic>
      </p:graphicFrame>
      <p:sp>
        <p:nvSpPr>
          <p:cNvPr id="13" name="Slide Number Placeholder 12">
            <a:extLst>
              <a:ext uri="{FF2B5EF4-FFF2-40B4-BE49-F238E27FC236}">
                <a16:creationId xmlns:a16="http://schemas.microsoft.com/office/drawing/2014/main" id="{CE095037-3A2B-44A1-B4DB-E4201727F466}"/>
              </a:ext>
            </a:extLst>
          </p:cNvPr>
          <p:cNvSpPr>
            <a:spLocks noGrp="1"/>
          </p:cNvSpPr>
          <p:nvPr>
            <p:ph type="sldNum" sz="quarter" idx="12"/>
          </p:nvPr>
        </p:nvSpPr>
        <p:spPr/>
        <p:txBody>
          <a:bodyPr/>
          <a:lstStyle/>
          <a:p>
            <a:fld id="{71A628A0-E779-4D32-97F1-9C80A60D6EF0}" type="slidenum">
              <a:rPr lang="en-IN" smtClean="0"/>
              <a:pPr/>
              <a:t>35</a:t>
            </a:fld>
            <a:r>
              <a:rPr lang="en-IN"/>
              <a:t> of 116</a:t>
            </a:r>
            <a:endParaRPr lang="en-IN" dirty="0"/>
          </a:p>
        </p:txBody>
      </p:sp>
    </p:spTree>
    <p:custDataLst>
      <p:tags r:id="rId1"/>
    </p:custDataLst>
    <p:extLst>
      <p:ext uri="{BB962C8B-B14F-4D97-AF65-F5344CB8AC3E}">
        <p14:creationId xmlns:p14="http://schemas.microsoft.com/office/powerpoint/2010/main" val="24801691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33C12-1701-4FBC-9C02-82ADA6521174}"/>
              </a:ext>
            </a:extLst>
          </p:cNvPr>
          <p:cNvSpPr>
            <a:spLocks noGrp="1"/>
          </p:cNvSpPr>
          <p:nvPr>
            <p:ph type="title"/>
          </p:nvPr>
        </p:nvSpPr>
        <p:spPr/>
        <p:txBody>
          <a:bodyPr/>
          <a:lstStyle/>
          <a:p>
            <a:r>
              <a:rPr lang="en-US" dirty="0"/>
              <a:t>Knowledge Check</a:t>
            </a:r>
            <a:endParaRPr lang="en-IN" dirty="0"/>
          </a:p>
        </p:txBody>
      </p:sp>
      <p:sp>
        <p:nvSpPr>
          <p:cNvPr id="25" name="Rectangle 24">
            <a:extLst>
              <a:ext uri="{FF2B5EF4-FFF2-40B4-BE49-F238E27FC236}">
                <a16:creationId xmlns:a16="http://schemas.microsoft.com/office/drawing/2014/main" id="{AAAC19A6-E326-4FA2-AA2B-505AFC473A03}"/>
              </a:ext>
            </a:extLst>
          </p:cNvPr>
          <p:cNvSpPr/>
          <p:nvPr/>
        </p:nvSpPr>
        <p:spPr>
          <a:xfrm>
            <a:off x="230148" y="3185461"/>
            <a:ext cx="12522755" cy="4536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FD7CB361-87CB-4FA4-B7E6-3C861A812BE5}"/>
              </a:ext>
            </a:extLst>
          </p:cNvPr>
          <p:cNvSpPr/>
          <p:nvPr/>
        </p:nvSpPr>
        <p:spPr>
          <a:xfrm>
            <a:off x="230148" y="2046515"/>
            <a:ext cx="12522755" cy="1085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1A5A19EB-4067-4507-8F97-FB4AF05FF1DA}"/>
              </a:ext>
            </a:extLst>
          </p:cNvPr>
          <p:cNvSpPr txBox="1"/>
          <p:nvPr/>
        </p:nvSpPr>
        <p:spPr>
          <a:xfrm>
            <a:off x="1314734" y="2236895"/>
            <a:ext cx="11255287" cy="705065"/>
          </a:xfrm>
          <a:prstGeom prst="rect">
            <a:avLst/>
          </a:prstGeom>
          <a:noFill/>
        </p:spPr>
        <p:txBody>
          <a:bodyPr wrap="square">
            <a:spAutoFit/>
          </a:bodyPr>
          <a:lstStyle/>
          <a:p>
            <a:pPr>
              <a:lnSpc>
                <a:spcPct val="107000"/>
              </a:lnSpc>
              <a:spcAft>
                <a:spcPts val="800"/>
              </a:spcAft>
            </a:pPr>
            <a:r>
              <a:rPr lang="en-US" b="1" dirty="0">
                <a:solidFill>
                  <a:schemeClr val="bg1"/>
                </a:solidFill>
                <a:latin typeface="Arial" panose="020B0604020202020204" pitchFamily="34" charset="0"/>
                <a:cs typeface="Times New Roman" panose="02020603050405020304" pitchFamily="18" charset="0"/>
              </a:rPr>
              <a:t>Match each example to its respective CRE loan type.</a:t>
            </a:r>
          </a:p>
          <a:p>
            <a:pPr>
              <a:lnSpc>
                <a:spcPct val="107000"/>
              </a:lnSpc>
              <a:spcAft>
                <a:spcPts val="800"/>
              </a:spcAft>
            </a:pPr>
            <a:r>
              <a:rPr lang="en-US" sz="1400" i="1" dirty="0">
                <a:solidFill>
                  <a:schemeClr val="bg1"/>
                </a:solidFill>
                <a:latin typeface="Arial" panose="020B0604020202020204" pitchFamily="34" charset="0"/>
                <a:cs typeface="Times New Roman" panose="02020603050405020304" pitchFamily="18" charset="0"/>
              </a:rPr>
              <a:t>Click and drag each example into its appropriate category, then click CHECK.</a:t>
            </a:r>
          </a:p>
        </p:txBody>
      </p:sp>
      <p:pic>
        <p:nvPicPr>
          <p:cNvPr id="29" name="Graphic 28" descr="Bullseye">
            <a:extLst>
              <a:ext uri="{FF2B5EF4-FFF2-40B4-BE49-F238E27FC236}">
                <a16:creationId xmlns:a16="http://schemas.microsoft.com/office/drawing/2014/main" id="{1F7564CF-F5DC-4A7D-B9E7-7450FBA43A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0517" y="2210984"/>
            <a:ext cx="756886" cy="756886"/>
          </a:xfrm>
          <a:prstGeom prst="rect">
            <a:avLst/>
          </a:prstGeom>
        </p:spPr>
      </p:pic>
      <p:cxnSp>
        <p:nvCxnSpPr>
          <p:cNvPr id="30" name="Straight Connector 29">
            <a:extLst>
              <a:ext uri="{FF2B5EF4-FFF2-40B4-BE49-F238E27FC236}">
                <a16:creationId xmlns:a16="http://schemas.microsoft.com/office/drawing/2014/main" id="{838EB92E-8473-4AE3-8B91-D8DDC9B89722}"/>
              </a:ext>
            </a:extLst>
          </p:cNvPr>
          <p:cNvCxnSpPr>
            <a:cxnSpLocks/>
          </p:cNvCxnSpPr>
          <p:nvPr/>
        </p:nvCxnSpPr>
        <p:spPr>
          <a:xfrm>
            <a:off x="1230631" y="2273449"/>
            <a:ext cx="0" cy="6400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98C15880-983C-4960-94B2-DE45236B2526}"/>
              </a:ext>
            </a:extLst>
          </p:cNvPr>
          <p:cNvGrpSpPr/>
          <p:nvPr/>
        </p:nvGrpSpPr>
        <p:grpSpPr>
          <a:xfrm>
            <a:off x="322791" y="3305562"/>
            <a:ext cx="12337468" cy="4295799"/>
            <a:chOff x="330873" y="3311618"/>
            <a:chExt cx="12337468" cy="4295799"/>
          </a:xfrm>
        </p:grpSpPr>
        <p:sp>
          <p:nvSpPr>
            <p:cNvPr id="6" name="Rectangle: Top Corners Rounded 5">
              <a:extLst>
                <a:ext uri="{FF2B5EF4-FFF2-40B4-BE49-F238E27FC236}">
                  <a16:creationId xmlns:a16="http://schemas.microsoft.com/office/drawing/2014/main" id="{414B0DC7-844E-43DA-8405-2FEE7FAB32FE}"/>
                </a:ext>
              </a:extLst>
            </p:cNvPr>
            <p:cNvSpPr/>
            <p:nvPr/>
          </p:nvSpPr>
          <p:spPr>
            <a:xfrm>
              <a:off x="346473" y="3311618"/>
              <a:ext cx="3023323" cy="875002"/>
            </a:xfrm>
            <a:prstGeom prst="round2SameRect">
              <a:avLst>
                <a:gd name="adj1" fmla="val 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Loans Secured by </a:t>
              </a:r>
              <a:br>
                <a:rPr lang="en-US" sz="1600" b="1" dirty="0">
                  <a:solidFill>
                    <a:schemeClr val="bg1"/>
                  </a:solidFill>
                  <a:latin typeface="Arial" panose="020B0604020202020204" pitchFamily="34" charset="0"/>
                  <a:cs typeface="Arial" panose="020B0604020202020204" pitchFamily="34" charset="0"/>
                </a:rPr>
              </a:br>
              <a:r>
                <a:rPr lang="en-US" sz="1600" b="1" dirty="0">
                  <a:solidFill>
                    <a:schemeClr val="bg1"/>
                  </a:solidFill>
                  <a:latin typeface="Arial" panose="020B0604020202020204" pitchFamily="34" charset="0"/>
                  <a:cs typeface="Arial" panose="020B0604020202020204" pitchFamily="34" charset="0"/>
                </a:rPr>
                <a:t>Income-producing Property</a:t>
              </a:r>
            </a:p>
          </p:txBody>
        </p:sp>
        <p:sp>
          <p:nvSpPr>
            <p:cNvPr id="8" name="Rectangle 7">
              <a:extLst>
                <a:ext uri="{FF2B5EF4-FFF2-40B4-BE49-F238E27FC236}">
                  <a16:creationId xmlns:a16="http://schemas.microsoft.com/office/drawing/2014/main" id="{8F8E5B08-01A6-4983-803A-A4657F6BF5BC}"/>
                </a:ext>
              </a:extLst>
            </p:cNvPr>
            <p:cNvSpPr/>
            <p:nvPr/>
          </p:nvSpPr>
          <p:spPr>
            <a:xfrm>
              <a:off x="346473" y="4192325"/>
              <a:ext cx="3026664" cy="163046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bg1">
                      <a:lumMod val="65000"/>
                    </a:schemeClr>
                  </a:solidFill>
                  <a:latin typeface="Arial" panose="020B0604020202020204" pitchFamily="34" charset="0"/>
                  <a:cs typeface="Arial" panose="020B0604020202020204" pitchFamily="34" charset="0"/>
                </a:rPr>
                <a:t>Drop here</a:t>
              </a:r>
              <a:endParaRPr lang="en-IN" sz="1200" i="1" dirty="0">
                <a:solidFill>
                  <a:schemeClr val="bg1">
                    <a:lumMod val="65000"/>
                  </a:schemeClr>
                </a:solidFill>
                <a:latin typeface="Arial" panose="020B0604020202020204" pitchFamily="34" charset="0"/>
                <a:cs typeface="Arial" panose="020B0604020202020204" pitchFamily="34" charset="0"/>
              </a:endParaRPr>
            </a:p>
          </p:txBody>
        </p:sp>
        <p:sp>
          <p:nvSpPr>
            <p:cNvPr id="9" name="Rectangle: Top Corners Rounded 8">
              <a:extLst>
                <a:ext uri="{FF2B5EF4-FFF2-40B4-BE49-F238E27FC236}">
                  <a16:creationId xmlns:a16="http://schemas.microsoft.com/office/drawing/2014/main" id="{2F7A3FC2-9C3E-46B1-8625-F86F321F6497}"/>
                </a:ext>
              </a:extLst>
            </p:cNvPr>
            <p:cNvSpPr/>
            <p:nvPr/>
          </p:nvSpPr>
          <p:spPr>
            <a:xfrm>
              <a:off x="3435589" y="3311618"/>
              <a:ext cx="3023323" cy="875002"/>
            </a:xfrm>
            <a:prstGeom prst="round2SameRect">
              <a:avLst>
                <a:gd name="adj1" fmla="val 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latin typeface="Arial" panose="020B0604020202020204" pitchFamily="34" charset="0"/>
                </a:rPr>
                <a:t>Loans Secured </a:t>
              </a:r>
              <a:br>
                <a:rPr lang="en-IN" sz="1600" b="1" dirty="0">
                  <a:latin typeface="Arial" panose="020B0604020202020204" pitchFamily="34" charset="0"/>
                </a:rPr>
              </a:br>
              <a:r>
                <a:rPr lang="en-IN" sz="1600" b="1" dirty="0">
                  <a:latin typeface="Arial" panose="020B0604020202020204" pitchFamily="34" charset="0"/>
                </a:rPr>
                <a:t>by Owner-occupied Property</a:t>
              </a:r>
            </a:p>
          </p:txBody>
        </p:sp>
        <p:sp>
          <p:nvSpPr>
            <p:cNvPr id="12" name="Rectangle 11">
              <a:extLst>
                <a:ext uri="{FF2B5EF4-FFF2-40B4-BE49-F238E27FC236}">
                  <a16:creationId xmlns:a16="http://schemas.microsoft.com/office/drawing/2014/main" id="{52ADBFDC-9A1F-4D1A-8EDA-91A9CA9626CA}"/>
                </a:ext>
              </a:extLst>
            </p:cNvPr>
            <p:cNvSpPr/>
            <p:nvPr/>
          </p:nvSpPr>
          <p:spPr>
            <a:xfrm>
              <a:off x="3435589" y="4192324"/>
              <a:ext cx="3026664" cy="163046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bg1">
                      <a:lumMod val="65000"/>
                    </a:schemeClr>
                  </a:solidFill>
                  <a:latin typeface="Arial" panose="020B0604020202020204" pitchFamily="34" charset="0"/>
                  <a:cs typeface="Arial" panose="020B0604020202020204" pitchFamily="34" charset="0"/>
                </a:rPr>
                <a:t>Drop here</a:t>
              </a:r>
              <a:endParaRPr lang="en-IN" sz="1200" i="1" dirty="0">
                <a:solidFill>
                  <a:schemeClr val="bg1">
                    <a:lumMod val="65000"/>
                  </a:schemeClr>
                </a:solidFill>
                <a:latin typeface="Arial" panose="020B0604020202020204" pitchFamily="34" charset="0"/>
                <a:cs typeface="Arial" panose="020B0604020202020204" pitchFamily="34" charset="0"/>
              </a:endParaRPr>
            </a:p>
          </p:txBody>
        </p:sp>
        <p:sp>
          <p:nvSpPr>
            <p:cNvPr id="13" name="Rectangle: Top Corners Rounded 12">
              <a:extLst>
                <a:ext uri="{FF2B5EF4-FFF2-40B4-BE49-F238E27FC236}">
                  <a16:creationId xmlns:a16="http://schemas.microsoft.com/office/drawing/2014/main" id="{CD83897D-4F3A-4FE7-8D66-B43620B40EAB}"/>
                </a:ext>
              </a:extLst>
            </p:cNvPr>
            <p:cNvSpPr/>
            <p:nvPr/>
          </p:nvSpPr>
          <p:spPr>
            <a:xfrm>
              <a:off x="6524705" y="3311618"/>
              <a:ext cx="3023323" cy="875002"/>
            </a:xfrm>
            <a:prstGeom prst="round2SameRect">
              <a:avLst>
                <a:gd name="adj1" fmla="val 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latin typeface="Arial" panose="020B0604020202020204" pitchFamily="34" charset="0"/>
                </a:rPr>
                <a:t>Loans for Acquisition, Development, and Construction (ADC) </a:t>
              </a:r>
            </a:p>
          </p:txBody>
        </p:sp>
        <p:sp>
          <p:nvSpPr>
            <p:cNvPr id="14" name="Rectangle 13">
              <a:extLst>
                <a:ext uri="{FF2B5EF4-FFF2-40B4-BE49-F238E27FC236}">
                  <a16:creationId xmlns:a16="http://schemas.microsoft.com/office/drawing/2014/main" id="{E43FF56C-D4F8-42AD-8F37-7C3384DD0ABF}"/>
                </a:ext>
              </a:extLst>
            </p:cNvPr>
            <p:cNvSpPr/>
            <p:nvPr/>
          </p:nvSpPr>
          <p:spPr>
            <a:xfrm>
              <a:off x="6524705" y="4192323"/>
              <a:ext cx="3026664" cy="163046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bg1">
                      <a:lumMod val="65000"/>
                    </a:schemeClr>
                  </a:solidFill>
                  <a:latin typeface="Arial" panose="020B0604020202020204" pitchFamily="34" charset="0"/>
                  <a:cs typeface="Arial" panose="020B0604020202020204" pitchFamily="34" charset="0"/>
                </a:rPr>
                <a:t>Drop here</a:t>
              </a:r>
              <a:endParaRPr lang="en-IN" sz="1200" i="1" dirty="0">
                <a:solidFill>
                  <a:schemeClr val="bg1">
                    <a:lumMod val="65000"/>
                  </a:schemeClr>
                </a:solidFill>
                <a:latin typeface="Arial" panose="020B0604020202020204" pitchFamily="34" charset="0"/>
                <a:cs typeface="Arial" panose="020B0604020202020204" pitchFamily="34" charset="0"/>
              </a:endParaRPr>
            </a:p>
          </p:txBody>
        </p:sp>
        <p:sp>
          <p:nvSpPr>
            <p:cNvPr id="15" name="Rectangle: Top Corners Rounded 14">
              <a:extLst>
                <a:ext uri="{FF2B5EF4-FFF2-40B4-BE49-F238E27FC236}">
                  <a16:creationId xmlns:a16="http://schemas.microsoft.com/office/drawing/2014/main" id="{853DEFBC-6109-4314-9514-7129445D68D7}"/>
                </a:ext>
              </a:extLst>
            </p:cNvPr>
            <p:cNvSpPr/>
            <p:nvPr/>
          </p:nvSpPr>
          <p:spPr>
            <a:xfrm>
              <a:off x="9613821" y="3311618"/>
              <a:ext cx="3023323" cy="875002"/>
            </a:xfrm>
            <a:prstGeom prst="round2SameRect">
              <a:avLst>
                <a:gd name="adj1" fmla="val 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effectLst/>
                  <a:latin typeface="Arial" panose="020B0604020202020204" pitchFamily="34" charset="0"/>
                  <a:ea typeface="Calibri" panose="020F0502020204030204" pitchFamily="34" charset="0"/>
                </a:rPr>
                <a:t>Commercial Loans Secured by Real Estate</a:t>
              </a:r>
              <a:endParaRPr lang="en-IN" sz="1600" dirty="0"/>
            </a:p>
          </p:txBody>
        </p:sp>
        <p:sp>
          <p:nvSpPr>
            <p:cNvPr id="16" name="Rectangle 15">
              <a:extLst>
                <a:ext uri="{FF2B5EF4-FFF2-40B4-BE49-F238E27FC236}">
                  <a16:creationId xmlns:a16="http://schemas.microsoft.com/office/drawing/2014/main" id="{544A7185-B906-49D0-98EF-49F0DDEF2666}"/>
                </a:ext>
              </a:extLst>
            </p:cNvPr>
            <p:cNvSpPr/>
            <p:nvPr/>
          </p:nvSpPr>
          <p:spPr>
            <a:xfrm>
              <a:off x="9613821" y="4192322"/>
              <a:ext cx="3026664" cy="163046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i="1" dirty="0">
                  <a:solidFill>
                    <a:schemeClr val="bg1">
                      <a:lumMod val="65000"/>
                    </a:schemeClr>
                  </a:solidFill>
                  <a:latin typeface="Arial" panose="020B0604020202020204" pitchFamily="34" charset="0"/>
                  <a:cs typeface="Arial" panose="020B0604020202020204" pitchFamily="34" charset="0"/>
                </a:rPr>
                <a:t>Drop here</a:t>
              </a:r>
              <a:endParaRPr lang="en-IN" sz="1200" i="1" dirty="0">
                <a:solidFill>
                  <a:schemeClr val="bg1">
                    <a:lumMod val="65000"/>
                  </a:schemeClr>
                </a:solidFill>
                <a:latin typeface="Arial" panose="020B0604020202020204" pitchFamily="34" charset="0"/>
                <a:cs typeface="Arial" panose="020B0604020202020204" pitchFamily="34" charset="0"/>
              </a:endParaRPr>
            </a:p>
          </p:txBody>
        </p:sp>
        <p:sp>
          <p:nvSpPr>
            <p:cNvPr id="17" name="Rectangle: Top Corners Rounded 16">
              <a:extLst>
                <a:ext uri="{FF2B5EF4-FFF2-40B4-BE49-F238E27FC236}">
                  <a16:creationId xmlns:a16="http://schemas.microsoft.com/office/drawing/2014/main" id="{E7D045AB-7F66-4DB2-83F3-8DBE021DE64E}"/>
                </a:ext>
              </a:extLst>
            </p:cNvPr>
            <p:cNvSpPr/>
            <p:nvPr/>
          </p:nvSpPr>
          <p:spPr>
            <a:xfrm>
              <a:off x="330873" y="5924275"/>
              <a:ext cx="3023323" cy="1683142"/>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ial" panose="020B0604020202020204" pitchFamily="34" charset="0"/>
                  <a:cs typeface="Arial" panose="020B0604020202020204" pitchFamily="34" charset="0"/>
                </a:rPr>
                <a:t>S&amp;G Materials Handling is seeking a line of credit for working capital. A company-owned warehouse is being offered as collateral.</a:t>
              </a:r>
            </a:p>
          </p:txBody>
        </p:sp>
        <p:sp>
          <p:nvSpPr>
            <p:cNvPr id="18" name="Rectangle: Top Corners Rounded 17">
              <a:extLst>
                <a:ext uri="{FF2B5EF4-FFF2-40B4-BE49-F238E27FC236}">
                  <a16:creationId xmlns:a16="http://schemas.microsoft.com/office/drawing/2014/main" id="{D8E3E2D4-0071-4E19-B76B-84FD64D9B68B}"/>
                </a:ext>
              </a:extLst>
            </p:cNvPr>
            <p:cNvSpPr/>
            <p:nvPr/>
          </p:nvSpPr>
          <p:spPr>
            <a:xfrm>
              <a:off x="3435588" y="5924275"/>
              <a:ext cx="3023323" cy="1683142"/>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ial" panose="020B0604020202020204" pitchFamily="34" charset="0"/>
                  <a:cs typeface="Arial" panose="020B0604020202020204" pitchFamily="34" charset="0"/>
                </a:rPr>
                <a:t>Harold Manufacturing is</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seeking a loan to refinance the </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present loan on their current manufacturing facility and expand the building by 20%.</a:t>
              </a:r>
            </a:p>
          </p:txBody>
        </p:sp>
        <p:sp>
          <p:nvSpPr>
            <p:cNvPr id="19" name="Rectangle: Top Corners Rounded 18">
              <a:extLst>
                <a:ext uri="{FF2B5EF4-FFF2-40B4-BE49-F238E27FC236}">
                  <a16:creationId xmlns:a16="http://schemas.microsoft.com/office/drawing/2014/main" id="{9D38EE7E-1106-4EF5-97A8-79AB9633EADA}"/>
                </a:ext>
              </a:extLst>
            </p:cNvPr>
            <p:cNvSpPr/>
            <p:nvPr/>
          </p:nvSpPr>
          <p:spPr>
            <a:xfrm>
              <a:off x="6540303" y="5924275"/>
              <a:ext cx="3023323" cy="1683142"/>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ial" panose="020B0604020202020204" pitchFamily="34" charset="0"/>
                  <a:cs typeface="Arial" panose="020B0604020202020204" pitchFamily="34" charset="0"/>
                </a:rPr>
                <a:t>Logan Development is </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seeking a loan to acquire and develop a vacant parcel of </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land into single-family home building sites.</a:t>
              </a:r>
            </a:p>
          </p:txBody>
        </p:sp>
        <p:sp>
          <p:nvSpPr>
            <p:cNvPr id="20" name="Rectangle: Top Corners Rounded 19">
              <a:extLst>
                <a:ext uri="{FF2B5EF4-FFF2-40B4-BE49-F238E27FC236}">
                  <a16:creationId xmlns:a16="http://schemas.microsoft.com/office/drawing/2014/main" id="{803987F1-D35A-4688-BCBB-3B681A84EBA3}"/>
                </a:ext>
              </a:extLst>
            </p:cNvPr>
            <p:cNvSpPr/>
            <p:nvPr/>
          </p:nvSpPr>
          <p:spPr>
            <a:xfrm>
              <a:off x="9645018" y="5924275"/>
              <a:ext cx="3023323" cy="1683142"/>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latin typeface="Arial" panose="020B0604020202020204" pitchFamily="34" charset="0"/>
                  <a:cs typeface="Arial" panose="020B0604020202020204" pitchFamily="34" charset="0"/>
                </a:rPr>
                <a:t>Jim Morris, an owner and manager of several apartment projects wants to refinance a property to make capital improvements to a building.</a:t>
              </a:r>
            </a:p>
          </p:txBody>
        </p:sp>
      </p:grpSp>
      <p:sp>
        <p:nvSpPr>
          <p:cNvPr id="3" name="Slide Number Placeholder 2">
            <a:extLst>
              <a:ext uri="{FF2B5EF4-FFF2-40B4-BE49-F238E27FC236}">
                <a16:creationId xmlns:a16="http://schemas.microsoft.com/office/drawing/2014/main" id="{96ED0855-5C04-4095-AF8D-588AA39D8175}"/>
              </a:ext>
            </a:extLst>
          </p:cNvPr>
          <p:cNvSpPr>
            <a:spLocks noGrp="1"/>
          </p:cNvSpPr>
          <p:nvPr>
            <p:ph type="sldNum" sz="quarter" idx="12"/>
          </p:nvPr>
        </p:nvSpPr>
        <p:spPr/>
        <p:txBody>
          <a:bodyPr/>
          <a:lstStyle/>
          <a:p>
            <a:fld id="{71A628A0-E779-4D32-97F1-9C80A60D6EF0}" type="slidenum">
              <a:rPr lang="en-IN" smtClean="0"/>
              <a:pPr/>
              <a:t>36</a:t>
            </a:fld>
            <a:r>
              <a:rPr lang="en-IN"/>
              <a:t> of 116</a:t>
            </a:r>
            <a:endParaRPr lang="en-IN" dirty="0"/>
          </a:p>
        </p:txBody>
      </p:sp>
    </p:spTree>
    <p:custDataLst>
      <p:tags r:id="rId1"/>
    </p:custDataLst>
    <p:extLst>
      <p:ext uri="{BB962C8B-B14F-4D97-AF65-F5344CB8AC3E}">
        <p14:creationId xmlns:p14="http://schemas.microsoft.com/office/powerpoint/2010/main" val="2103139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33C12-1701-4FBC-9C02-82ADA6521174}"/>
              </a:ext>
            </a:extLst>
          </p:cNvPr>
          <p:cNvSpPr>
            <a:spLocks noGrp="1"/>
          </p:cNvSpPr>
          <p:nvPr>
            <p:ph type="title"/>
          </p:nvPr>
        </p:nvSpPr>
        <p:spPr/>
        <p:txBody>
          <a:bodyPr/>
          <a:lstStyle/>
          <a:p>
            <a:r>
              <a:rPr lang="en-US" dirty="0"/>
              <a:t>Knowledge Check</a:t>
            </a:r>
            <a:endParaRPr lang="en-IN" dirty="0"/>
          </a:p>
        </p:txBody>
      </p:sp>
      <p:sp>
        <p:nvSpPr>
          <p:cNvPr id="25" name="Rectangle 24">
            <a:extLst>
              <a:ext uri="{FF2B5EF4-FFF2-40B4-BE49-F238E27FC236}">
                <a16:creationId xmlns:a16="http://schemas.microsoft.com/office/drawing/2014/main" id="{AAAC19A6-E326-4FA2-AA2B-505AFC473A03}"/>
              </a:ext>
            </a:extLst>
          </p:cNvPr>
          <p:cNvSpPr/>
          <p:nvPr/>
        </p:nvSpPr>
        <p:spPr>
          <a:xfrm>
            <a:off x="230148" y="3185461"/>
            <a:ext cx="12522755" cy="4536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FD7CB361-87CB-4FA4-B7E6-3C861A812BE5}"/>
              </a:ext>
            </a:extLst>
          </p:cNvPr>
          <p:cNvSpPr/>
          <p:nvPr/>
        </p:nvSpPr>
        <p:spPr>
          <a:xfrm>
            <a:off x="230148" y="2046515"/>
            <a:ext cx="12522755" cy="1085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1A5A19EB-4067-4507-8F97-FB4AF05FF1DA}"/>
              </a:ext>
            </a:extLst>
          </p:cNvPr>
          <p:cNvSpPr txBox="1"/>
          <p:nvPr/>
        </p:nvSpPr>
        <p:spPr>
          <a:xfrm>
            <a:off x="1314734" y="2236895"/>
            <a:ext cx="11255287" cy="705065"/>
          </a:xfrm>
          <a:prstGeom prst="rect">
            <a:avLst/>
          </a:prstGeom>
          <a:noFill/>
        </p:spPr>
        <p:txBody>
          <a:bodyPr wrap="square">
            <a:spAutoFit/>
          </a:bodyPr>
          <a:lstStyle/>
          <a:p>
            <a:pPr>
              <a:lnSpc>
                <a:spcPct val="107000"/>
              </a:lnSpc>
              <a:spcAft>
                <a:spcPts val="800"/>
              </a:spcAft>
            </a:pPr>
            <a:r>
              <a:rPr lang="en-US" b="1" dirty="0">
                <a:solidFill>
                  <a:schemeClr val="bg1"/>
                </a:solidFill>
                <a:latin typeface="Arial" panose="020B0604020202020204" pitchFamily="34" charset="0"/>
                <a:cs typeface="Times New Roman" panose="02020603050405020304" pitchFamily="18" charset="0"/>
              </a:rPr>
              <a:t>Match each example to its respective CRE loan type.</a:t>
            </a:r>
          </a:p>
          <a:p>
            <a:pPr>
              <a:lnSpc>
                <a:spcPct val="107000"/>
              </a:lnSpc>
              <a:spcAft>
                <a:spcPts val="800"/>
              </a:spcAft>
            </a:pPr>
            <a:r>
              <a:rPr lang="en-US" sz="1400" i="1" dirty="0">
                <a:solidFill>
                  <a:schemeClr val="bg1"/>
                </a:solidFill>
                <a:latin typeface="Arial" panose="020B0604020202020204" pitchFamily="34" charset="0"/>
                <a:cs typeface="Times New Roman" panose="02020603050405020304" pitchFamily="18" charset="0"/>
              </a:rPr>
              <a:t>Click and drag each example into its appropriate category, then click CHECK.</a:t>
            </a:r>
          </a:p>
        </p:txBody>
      </p:sp>
      <p:pic>
        <p:nvPicPr>
          <p:cNvPr id="29" name="Graphic 28" descr="Bullseye">
            <a:extLst>
              <a:ext uri="{FF2B5EF4-FFF2-40B4-BE49-F238E27FC236}">
                <a16:creationId xmlns:a16="http://schemas.microsoft.com/office/drawing/2014/main" id="{1F7564CF-F5DC-4A7D-B9E7-7450FBA43A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0517" y="2210984"/>
            <a:ext cx="756886" cy="756886"/>
          </a:xfrm>
          <a:prstGeom prst="rect">
            <a:avLst/>
          </a:prstGeom>
        </p:spPr>
      </p:pic>
      <p:cxnSp>
        <p:nvCxnSpPr>
          <p:cNvPr id="30" name="Straight Connector 29">
            <a:extLst>
              <a:ext uri="{FF2B5EF4-FFF2-40B4-BE49-F238E27FC236}">
                <a16:creationId xmlns:a16="http://schemas.microsoft.com/office/drawing/2014/main" id="{838EB92E-8473-4AE3-8B91-D8DDC9B89722}"/>
              </a:ext>
            </a:extLst>
          </p:cNvPr>
          <p:cNvCxnSpPr>
            <a:cxnSpLocks/>
          </p:cNvCxnSpPr>
          <p:nvPr/>
        </p:nvCxnSpPr>
        <p:spPr>
          <a:xfrm>
            <a:off x="1230631" y="2273449"/>
            <a:ext cx="0" cy="6400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Top Corners Rounded 5">
            <a:extLst>
              <a:ext uri="{FF2B5EF4-FFF2-40B4-BE49-F238E27FC236}">
                <a16:creationId xmlns:a16="http://schemas.microsoft.com/office/drawing/2014/main" id="{414B0DC7-844E-43DA-8405-2FEE7FAB32FE}"/>
              </a:ext>
            </a:extLst>
          </p:cNvPr>
          <p:cNvSpPr/>
          <p:nvPr/>
        </p:nvSpPr>
        <p:spPr>
          <a:xfrm>
            <a:off x="338391" y="3305562"/>
            <a:ext cx="3023323" cy="875002"/>
          </a:xfrm>
          <a:prstGeom prst="round2SameRect">
            <a:avLst>
              <a:gd name="adj1" fmla="val 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Loans Secured by </a:t>
            </a:r>
            <a:br>
              <a:rPr lang="en-US" sz="1600" b="1" dirty="0">
                <a:solidFill>
                  <a:schemeClr val="bg1"/>
                </a:solidFill>
                <a:latin typeface="Arial" panose="020B0604020202020204" pitchFamily="34" charset="0"/>
                <a:cs typeface="Arial" panose="020B0604020202020204" pitchFamily="34" charset="0"/>
              </a:rPr>
            </a:br>
            <a:r>
              <a:rPr lang="en-US" sz="1600" b="1" dirty="0">
                <a:solidFill>
                  <a:schemeClr val="bg1"/>
                </a:solidFill>
                <a:latin typeface="Arial" panose="020B0604020202020204" pitchFamily="34" charset="0"/>
                <a:cs typeface="Arial" panose="020B0604020202020204" pitchFamily="34" charset="0"/>
              </a:rPr>
              <a:t>Income-producing Property</a:t>
            </a:r>
          </a:p>
        </p:txBody>
      </p:sp>
      <p:sp>
        <p:nvSpPr>
          <p:cNvPr id="9" name="Rectangle: Top Corners Rounded 8">
            <a:extLst>
              <a:ext uri="{FF2B5EF4-FFF2-40B4-BE49-F238E27FC236}">
                <a16:creationId xmlns:a16="http://schemas.microsoft.com/office/drawing/2014/main" id="{2F7A3FC2-9C3E-46B1-8625-F86F321F6497}"/>
              </a:ext>
            </a:extLst>
          </p:cNvPr>
          <p:cNvSpPr/>
          <p:nvPr/>
        </p:nvSpPr>
        <p:spPr>
          <a:xfrm>
            <a:off x="3427507" y="3305562"/>
            <a:ext cx="3023323" cy="875002"/>
          </a:xfrm>
          <a:prstGeom prst="round2SameRect">
            <a:avLst>
              <a:gd name="adj1" fmla="val 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latin typeface="Arial" panose="020B0604020202020204" pitchFamily="34" charset="0"/>
              </a:rPr>
              <a:t>Loans Secured </a:t>
            </a:r>
            <a:br>
              <a:rPr lang="en-IN" sz="1600" b="1" dirty="0">
                <a:latin typeface="Arial" panose="020B0604020202020204" pitchFamily="34" charset="0"/>
              </a:rPr>
            </a:br>
            <a:r>
              <a:rPr lang="en-IN" sz="1600" b="1" dirty="0">
                <a:latin typeface="Arial" panose="020B0604020202020204" pitchFamily="34" charset="0"/>
              </a:rPr>
              <a:t>by Owner-occupied Property</a:t>
            </a:r>
          </a:p>
        </p:txBody>
      </p:sp>
      <p:sp>
        <p:nvSpPr>
          <p:cNvPr id="13" name="Rectangle: Top Corners Rounded 12">
            <a:extLst>
              <a:ext uri="{FF2B5EF4-FFF2-40B4-BE49-F238E27FC236}">
                <a16:creationId xmlns:a16="http://schemas.microsoft.com/office/drawing/2014/main" id="{CD83897D-4F3A-4FE7-8D66-B43620B40EAB}"/>
              </a:ext>
            </a:extLst>
          </p:cNvPr>
          <p:cNvSpPr/>
          <p:nvPr/>
        </p:nvSpPr>
        <p:spPr>
          <a:xfrm>
            <a:off x="6516623" y="3305562"/>
            <a:ext cx="3023323" cy="875002"/>
          </a:xfrm>
          <a:prstGeom prst="round2SameRect">
            <a:avLst>
              <a:gd name="adj1" fmla="val 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latin typeface="Arial" panose="020B0604020202020204" pitchFamily="34" charset="0"/>
              </a:rPr>
              <a:t>Loans for Acquisition, Development, and Construction (ADC) </a:t>
            </a:r>
          </a:p>
        </p:txBody>
      </p:sp>
      <p:sp>
        <p:nvSpPr>
          <p:cNvPr id="15" name="Rectangle: Top Corners Rounded 14">
            <a:extLst>
              <a:ext uri="{FF2B5EF4-FFF2-40B4-BE49-F238E27FC236}">
                <a16:creationId xmlns:a16="http://schemas.microsoft.com/office/drawing/2014/main" id="{853DEFBC-6109-4314-9514-7129445D68D7}"/>
              </a:ext>
            </a:extLst>
          </p:cNvPr>
          <p:cNvSpPr/>
          <p:nvPr/>
        </p:nvSpPr>
        <p:spPr>
          <a:xfrm>
            <a:off x="9605739" y="3305562"/>
            <a:ext cx="3023323" cy="875002"/>
          </a:xfrm>
          <a:prstGeom prst="round2SameRect">
            <a:avLst>
              <a:gd name="adj1" fmla="val 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effectLst/>
                <a:latin typeface="Arial" panose="020B0604020202020204" pitchFamily="34" charset="0"/>
                <a:ea typeface="Calibri" panose="020F0502020204030204" pitchFamily="34" charset="0"/>
              </a:rPr>
              <a:t>Commercial Loans Secured by Real Estate</a:t>
            </a:r>
            <a:endParaRPr lang="en-IN" sz="1600" dirty="0"/>
          </a:p>
        </p:txBody>
      </p:sp>
      <p:sp>
        <p:nvSpPr>
          <p:cNvPr id="3" name="Rectangle 2">
            <a:extLst>
              <a:ext uri="{FF2B5EF4-FFF2-40B4-BE49-F238E27FC236}">
                <a16:creationId xmlns:a16="http://schemas.microsoft.com/office/drawing/2014/main" id="{9AFE762E-3E46-42EF-8756-0CC1579A83C6}"/>
              </a:ext>
            </a:extLst>
          </p:cNvPr>
          <p:cNvSpPr/>
          <p:nvPr/>
        </p:nvSpPr>
        <p:spPr>
          <a:xfrm>
            <a:off x="346473" y="4192325"/>
            <a:ext cx="3026664" cy="1630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Jim Morris, an owner and manager of several apartment projects wants to refinance a property to make capital improvements to a building.</a:t>
            </a:r>
            <a:endParaRPr lang="en-IN" sz="16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82874E20-90D3-4C70-B636-ADFEC8AC35BB}"/>
              </a:ext>
            </a:extLst>
          </p:cNvPr>
          <p:cNvSpPr/>
          <p:nvPr/>
        </p:nvSpPr>
        <p:spPr>
          <a:xfrm>
            <a:off x="3435589" y="4192324"/>
            <a:ext cx="3026664" cy="1630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Harold Manufacturing is</a:t>
            </a:r>
            <a:br>
              <a:rPr lang="en-US" sz="1600" dirty="0">
                <a:solidFill>
                  <a:schemeClr val="tx1"/>
                </a:solidFill>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seeking a loan to refinance the </a:t>
            </a:r>
            <a:br>
              <a:rPr lang="en-US" sz="1600" dirty="0">
                <a:solidFill>
                  <a:schemeClr val="tx1"/>
                </a:solidFill>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present loan on their current manufacturing facility and expand the building by 20%.</a:t>
            </a:r>
            <a:endParaRPr lang="en-IN" sz="16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72D624D6-0344-444A-BBCF-67C513B94A36}"/>
              </a:ext>
            </a:extLst>
          </p:cNvPr>
          <p:cNvSpPr/>
          <p:nvPr/>
        </p:nvSpPr>
        <p:spPr>
          <a:xfrm>
            <a:off x="6524705" y="4192323"/>
            <a:ext cx="3026664" cy="1630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Logan Development is </a:t>
            </a:r>
            <a:br>
              <a:rPr lang="en-US" sz="1600" dirty="0">
                <a:solidFill>
                  <a:schemeClr val="tx1"/>
                </a:solidFill>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seeking a loan to acquire and develop a vacant parcel of </a:t>
            </a:r>
            <a:br>
              <a:rPr lang="en-US" sz="1600" dirty="0">
                <a:solidFill>
                  <a:schemeClr val="tx1"/>
                </a:solidFill>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land into single-family home building sites.</a:t>
            </a:r>
            <a:endParaRPr lang="en-IN" sz="1600" dirty="0">
              <a:solidFill>
                <a:schemeClr val="tx1"/>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9CBDB10-1196-4BA9-AA9E-BF9CDA2CCEC6}"/>
              </a:ext>
            </a:extLst>
          </p:cNvPr>
          <p:cNvSpPr/>
          <p:nvPr/>
        </p:nvSpPr>
        <p:spPr>
          <a:xfrm>
            <a:off x="9613821" y="4192322"/>
            <a:ext cx="3026664" cy="1630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S&amp;G Materials Handling is seeking a line of credit for working capital. A company-owned warehouse is being offered as collateral.</a:t>
            </a:r>
            <a:endParaRPr lang="en-IN" sz="1600" dirty="0">
              <a:solidFill>
                <a:schemeClr val="tx1"/>
              </a:solidFill>
              <a:latin typeface="Arial" panose="020B0604020202020204" pitchFamily="34" charset="0"/>
              <a:cs typeface="Arial" panose="020B0604020202020204" pitchFamily="34" charset="0"/>
            </a:endParaRPr>
          </a:p>
        </p:txBody>
      </p:sp>
      <p:pic>
        <p:nvPicPr>
          <p:cNvPr id="35" name="Graphic 34" descr="Checkmark">
            <a:extLst>
              <a:ext uri="{FF2B5EF4-FFF2-40B4-BE49-F238E27FC236}">
                <a16:creationId xmlns:a16="http://schemas.microsoft.com/office/drawing/2014/main" id="{33C10B28-3D68-4185-A009-1568CF1DF7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28348" y="5544820"/>
            <a:ext cx="274320" cy="274320"/>
          </a:xfrm>
          <a:prstGeom prst="rect">
            <a:avLst/>
          </a:prstGeom>
        </p:spPr>
      </p:pic>
      <p:pic>
        <p:nvPicPr>
          <p:cNvPr id="37" name="Graphic 36" descr="Checkmark">
            <a:extLst>
              <a:ext uri="{FF2B5EF4-FFF2-40B4-BE49-F238E27FC236}">
                <a16:creationId xmlns:a16="http://schemas.microsoft.com/office/drawing/2014/main" id="{8BBC19DF-7C3E-425B-8CF3-7DD46EFDC6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09243" y="5571781"/>
            <a:ext cx="274320" cy="274320"/>
          </a:xfrm>
          <a:prstGeom prst="rect">
            <a:avLst/>
          </a:prstGeom>
        </p:spPr>
      </p:pic>
      <p:pic>
        <p:nvPicPr>
          <p:cNvPr id="39" name="Graphic 38" descr="Checkmark">
            <a:extLst>
              <a:ext uri="{FF2B5EF4-FFF2-40B4-BE49-F238E27FC236}">
                <a16:creationId xmlns:a16="http://schemas.microsoft.com/office/drawing/2014/main" id="{D807C0F2-5F7A-4FBC-876F-7F723C44E7C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11055" y="5531104"/>
            <a:ext cx="274320" cy="274320"/>
          </a:xfrm>
          <a:prstGeom prst="rect">
            <a:avLst/>
          </a:prstGeom>
        </p:spPr>
      </p:pic>
      <p:pic>
        <p:nvPicPr>
          <p:cNvPr id="41" name="Graphic 40" descr="Checkmark">
            <a:extLst>
              <a:ext uri="{FF2B5EF4-FFF2-40B4-BE49-F238E27FC236}">
                <a16:creationId xmlns:a16="http://schemas.microsoft.com/office/drawing/2014/main" id="{4F8B1438-F8E1-4EFE-93E2-135467B6AF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75819" y="5512054"/>
            <a:ext cx="274320" cy="274320"/>
          </a:xfrm>
          <a:prstGeom prst="rect">
            <a:avLst/>
          </a:prstGeom>
        </p:spPr>
      </p:pic>
      <p:sp>
        <p:nvSpPr>
          <p:cNvPr id="47" name="Rectangle 46">
            <a:extLst>
              <a:ext uri="{FF2B5EF4-FFF2-40B4-BE49-F238E27FC236}">
                <a16:creationId xmlns:a16="http://schemas.microsoft.com/office/drawing/2014/main" id="{779D8378-2C7F-4486-8BC3-E2132C407B95}"/>
              </a:ext>
            </a:extLst>
          </p:cNvPr>
          <p:cNvSpPr/>
          <p:nvPr/>
        </p:nvSpPr>
        <p:spPr>
          <a:xfrm>
            <a:off x="5075183" y="6300236"/>
            <a:ext cx="2832684" cy="369332"/>
          </a:xfrm>
          <a:prstGeom prst="rect">
            <a:avLst/>
          </a:prstGeom>
        </p:spPr>
        <p:txBody>
          <a:bodyPr wrap="square">
            <a:spAutoFit/>
          </a:bodyPr>
          <a:lstStyle/>
          <a:p>
            <a:pPr algn="ctr">
              <a:spcBef>
                <a:spcPts val="600"/>
              </a:spcBef>
              <a:spcAft>
                <a:spcPts val="600"/>
              </a:spcAft>
            </a:pPr>
            <a:r>
              <a:rPr lang="en-US" b="1" dirty="0">
                <a:solidFill>
                  <a:schemeClr val="accent1"/>
                </a:solidFill>
                <a:latin typeface="Arial" panose="020B0604020202020204" pitchFamily="34" charset="0"/>
                <a:cs typeface="Arial" panose="020B0604020202020204" pitchFamily="34" charset="0"/>
              </a:rPr>
              <a:t>Excellent!</a:t>
            </a:r>
            <a:endParaRPr lang="en-US" sz="2000" b="1" dirty="0">
              <a:solidFill>
                <a:schemeClr val="accent1"/>
              </a:solidFill>
              <a:latin typeface="Arial" panose="020B0604020202020204" pitchFamily="34" charset="0"/>
              <a:cs typeface="Arial" panose="020B0604020202020204" pitchFamily="34" charset="0"/>
            </a:endParaRPr>
          </a:p>
        </p:txBody>
      </p:sp>
      <p:sp>
        <p:nvSpPr>
          <p:cNvPr id="8" name="Slide Number Placeholder 7">
            <a:extLst>
              <a:ext uri="{FF2B5EF4-FFF2-40B4-BE49-F238E27FC236}">
                <a16:creationId xmlns:a16="http://schemas.microsoft.com/office/drawing/2014/main" id="{1E107A9E-4F60-4052-AEF4-BE3AF4D73F22}"/>
              </a:ext>
            </a:extLst>
          </p:cNvPr>
          <p:cNvSpPr>
            <a:spLocks noGrp="1"/>
          </p:cNvSpPr>
          <p:nvPr>
            <p:ph type="sldNum" sz="quarter" idx="12"/>
          </p:nvPr>
        </p:nvSpPr>
        <p:spPr/>
        <p:txBody>
          <a:bodyPr/>
          <a:lstStyle/>
          <a:p>
            <a:fld id="{71A628A0-E779-4D32-97F1-9C80A60D6EF0}" type="slidenum">
              <a:rPr lang="en-IN" smtClean="0"/>
              <a:pPr/>
              <a:t>37</a:t>
            </a:fld>
            <a:r>
              <a:rPr lang="en-IN"/>
              <a:t> of 116</a:t>
            </a:r>
            <a:endParaRPr lang="en-IN" dirty="0"/>
          </a:p>
        </p:txBody>
      </p:sp>
    </p:spTree>
    <p:custDataLst>
      <p:tags r:id="rId1"/>
    </p:custDataLst>
    <p:extLst>
      <p:ext uri="{BB962C8B-B14F-4D97-AF65-F5344CB8AC3E}">
        <p14:creationId xmlns:p14="http://schemas.microsoft.com/office/powerpoint/2010/main" val="2406848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33C12-1701-4FBC-9C02-82ADA6521174}"/>
              </a:ext>
            </a:extLst>
          </p:cNvPr>
          <p:cNvSpPr>
            <a:spLocks noGrp="1"/>
          </p:cNvSpPr>
          <p:nvPr>
            <p:ph type="title"/>
          </p:nvPr>
        </p:nvSpPr>
        <p:spPr/>
        <p:txBody>
          <a:bodyPr/>
          <a:lstStyle/>
          <a:p>
            <a:r>
              <a:rPr lang="en-US" dirty="0"/>
              <a:t>Knowledge Check</a:t>
            </a:r>
            <a:endParaRPr lang="en-IN" dirty="0"/>
          </a:p>
        </p:txBody>
      </p:sp>
      <p:sp>
        <p:nvSpPr>
          <p:cNvPr id="25" name="Rectangle 24">
            <a:extLst>
              <a:ext uri="{FF2B5EF4-FFF2-40B4-BE49-F238E27FC236}">
                <a16:creationId xmlns:a16="http://schemas.microsoft.com/office/drawing/2014/main" id="{AAAC19A6-E326-4FA2-AA2B-505AFC473A03}"/>
              </a:ext>
            </a:extLst>
          </p:cNvPr>
          <p:cNvSpPr/>
          <p:nvPr/>
        </p:nvSpPr>
        <p:spPr>
          <a:xfrm>
            <a:off x="230148" y="3185461"/>
            <a:ext cx="12522755" cy="4536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FD7CB361-87CB-4FA4-B7E6-3C861A812BE5}"/>
              </a:ext>
            </a:extLst>
          </p:cNvPr>
          <p:cNvSpPr/>
          <p:nvPr/>
        </p:nvSpPr>
        <p:spPr>
          <a:xfrm>
            <a:off x="230148" y="2046515"/>
            <a:ext cx="12522755" cy="1085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1A5A19EB-4067-4507-8F97-FB4AF05FF1DA}"/>
              </a:ext>
            </a:extLst>
          </p:cNvPr>
          <p:cNvSpPr txBox="1"/>
          <p:nvPr/>
        </p:nvSpPr>
        <p:spPr>
          <a:xfrm>
            <a:off x="1314734" y="2236895"/>
            <a:ext cx="11255287" cy="705065"/>
          </a:xfrm>
          <a:prstGeom prst="rect">
            <a:avLst/>
          </a:prstGeom>
          <a:noFill/>
        </p:spPr>
        <p:txBody>
          <a:bodyPr wrap="square">
            <a:spAutoFit/>
          </a:bodyPr>
          <a:lstStyle/>
          <a:p>
            <a:pPr>
              <a:lnSpc>
                <a:spcPct val="107000"/>
              </a:lnSpc>
              <a:spcAft>
                <a:spcPts val="800"/>
              </a:spcAft>
            </a:pPr>
            <a:r>
              <a:rPr lang="en-US" b="1" dirty="0">
                <a:solidFill>
                  <a:schemeClr val="bg1"/>
                </a:solidFill>
                <a:latin typeface="Arial" panose="020B0604020202020204" pitchFamily="34" charset="0"/>
                <a:cs typeface="Times New Roman" panose="02020603050405020304" pitchFamily="18" charset="0"/>
              </a:rPr>
              <a:t>Match each example to its respective CRE loan type.</a:t>
            </a:r>
          </a:p>
          <a:p>
            <a:pPr>
              <a:lnSpc>
                <a:spcPct val="107000"/>
              </a:lnSpc>
              <a:spcAft>
                <a:spcPts val="800"/>
              </a:spcAft>
            </a:pPr>
            <a:r>
              <a:rPr lang="en-US" sz="1400" i="1" dirty="0">
                <a:solidFill>
                  <a:schemeClr val="bg1"/>
                </a:solidFill>
                <a:latin typeface="Arial" panose="020B0604020202020204" pitchFamily="34" charset="0"/>
                <a:cs typeface="Times New Roman" panose="02020603050405020304" pitchFamily="18" charset="0"/>
              </a:rPr>
              <a:t>Click and drag each example into its appropriate category, then click CHECK.</a:t>
            </a:r>
          </a:p>
        </p:txBody>
      </p:sp>
      <p:pic>
        <p:nvPicPr>
          <p:cNvPr id="29" name="Graphic 28" descr="Bullseye">
            <a:extLst>
              <a:ext uri="{FF2B5EF4-FFF2-40B4-BE49-F238E27FC236}">
                <a16:creationId xmlns:a16="http://schemas.microsoft.com/office/drawing/2014/main" id="{1F7564CF-F5DC-4A7D-B9E7-7450FBA43A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0517" y="2210984"/>
            <a:ext cx="756886" cy="756886"/>
          </a:xfrm>
          <a:prstGeom prst="rect">
            <a:avLst/>
          </a:prstGeom>
        </p:spPr>
      </p:pic>
      <p:cxnSp>
        <p:nvCxnSpPr>
          <p:cNvPr id="30" name="Straight Connector 29">
            <a:extLst>
              <a:ext uri="{FF2B5EF4-FFF2-40B4-BE49-F238E27FC236}">
                <a16:creationId xmlns:a16="http://schemas.microsoft.com/office/drawing/2014/main" id="{838EB92E-8473-4AE3-8B91-D8DDC9B89722}"/>
              </a:ext>
            </a:extLst>
          </p:cNvPr>
          <p:cNvCxnSpPr>
            <a:cxnSpLocks/>
          </p:cNvCxnSpPr>
          <p:nvPr/>
        </p:nvCxnSpPr>
        <p:spPr>
          <a:xfrm>
            <a:off x="1230631" y="2273449"/>
            <a:ext cx="0" cy="6400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Top Corners Rounded 5">
            <a:extLst>
              <a:ext uri="{FF2B5EF4-FFF2-40B4-BE49-F238E27FC236}">
                <a16:creationId xmlns:a16="http://schemas.microsoft.com/office/drawing/2014/main" id="{414B0DC7-844E-43DA-8405-2FEE7FAB32FE}"/>
              </a:ext>
            </a:extLst>
          </p:cNvPr>
          <p:cNvSpPr/>
          <p:nvPr/>
        </p:nvSpPr>
        <p:spPr>
          <a:xfrm>
            <a:off x="338391" y="3305562"/>
            <a:ext cx="3023323" cy="875002"/>
          </a:xfrm>
          <a:prstGeom prst="round2SameRect">
            <a:avLst>
              <a:gd name="adj1" fmla="val 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Loans Secured by </a:t>
            </a:r>
            <a:br>
              <a:rPr lang="en-US" sz="1600" b="1" dirty="0">
                <a:solidFill>
                  <a:schemeClr val="bg1"/>
                </a:solidFill>
                <a:latin typeface="Arial" panose="020B0604020202020204" pitchFamily="34" charset="0"/>
                <a:cs typeface="Arial" panose="020B0604020202020204" pitchFamily="34" charset="0"/>
              </a:rPr>
            </a:br>
            <a:r>
              <a:rPr lang="en-US" sz="1600" b="1" dirty="0">
                <a:solidFill>
                  <a:schemeClr val="bg1"/>
                </a:solidFill>
                <a:latin typeface="Arial" panose="020B0604020202020204" pitchFamily="34" charset="0"/>
                <a:cs typeface="Arial" panose="020B0604020202020204" pitchFamily="34" charset="0"/>
              </a:rPr>
              <a:t>Income-producing Property</a:t>
            </a:r>
          </a:p>
        </p:txBody>
      </p:sp>
      <p:sp>
        <p:nvSpPr>
          <p:cNvPr id="9" name="Rectangle: Top Corners Rounded 8">
            <a:extLst>
              <a:ext uri="{FF2B5EF4-FFF2-40B4-BE49-F238E27FC236}">
                <a16:creationId xmlns:a16="http://schemas.microsoft.com/office/drawing/2014/main" id="{2F7A3FC2-9C3E-46B1-8625-F86F321F6497}"/>
              </a:ext>
            </a:extLst>
          </p:cNvPr>
          <p:cNvSpPr/>
          <p:nvPr/>
        </p:nvSpPr>
        <p:spPr>
          <a:xfrm>
            <a:off x="3427507" y="3305562"/>
            <a:ext cx="3023323" cy="875002"/>
          </a:xfrm>
          <a:prstGeom prst="round2SameRect">
            <a:avLst>
              <a:gd name="adj1" fmla="val 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latin typeface="Arial" panose="020B0604020202020204" pitchFamily="34" charset="0"/>
              </a:rPr>
              <a:t>Loans Secured </a:t>
            </a:r>
            <a:br>
              <a:rPr lang="en-IN" sz="1600" b="1" dirty="0">
                <a:latin typeface="Arial" panose="020B0604020202020204" pitchFamily="34" charset="0"/>
              </a:rPr>
            </a:br>
            <a:r>
              <a:rPr lang="en-IN" sz="1600" b="1" dirty="0">
                <a:latin typeface="Arial" panose="020B0604020202020204" pitchFamily="34" charset="0"/>
              </a:rPr>
              <a:t>by Owner-occupied Property</a:t>
            </a:r>
          </a:p>
        </p:txBody>
      </p:sp>
      <p:sp>
        <p:nvSpPr>
          <p:cNvPr id="13" name="Rectangle: Top Corners Rounded 12">
            <a:extLst>
              <a:ext uri="{FF2B5EF4-FFF2-40B4-BE49-F238E27FC236}">
                <a16:creationId xmlns:a16="http://schemas.microsoft.com/office/drawing/2014/main" id="{CD83897D-4F3A-4FE7-8D66-B43620B40EAB}"/>
              </a:ext>
            </a:extLst>
          </p:cNvPr>
          <p:cNvSpPr/>
          <p:nvPr/>
        </p:nvSpPr>
        <p:spPr>
          <a:xfrm>
            <a:off x="6516623" y="3305562"/>
            <a:ext cx="3023323" cy="875002"/>
          </a:xfrm>
          <a:prstGeom prst="round2SameRect">
            <a:avLst>
              <a:gd name="adj1" fmla="val 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latin typeface="Arial" panose="020B0604020202020204" pitchFamily="34" charset="0"/>
              </a:rPr>
              <a:t>Loans for Acquisition, Development, and Construction (ADC) </a:t>
            </a:r>
          </a:p>
        </p:txBody>
      </p:sp>
      <p:sp>
        <p:nvSpPr>
          <p:cNvPr id="15" name="Rectangle: Top Corners Rounded 14">
            <a:extLst>
              <a:ext uri="{FF2B5EF4-FFF2-40B4-BE49-F238E27FC236}">
                <a16:creationId xmlns:a16="http://schemas.microsoft.com/office/drawing/2014/main" id="{853DEFBC-6109-4314-9514-7129445D68D7}"/>
              </a:ext>
            </a:extLst>
          </p:cNvPr>
          <p:cNvSpPr/>
          <p:nvPr/>
        </p:nvSpPr>
        <p:spPr>
          <a:xfrm>
            <a:off x="9605739" y="3305562"/>
            <a:ext cx="3023323" cy="875002"/>
          </a:xfrm>
          <a:prstGeom prst="round2SameRect">
            <a:avLst>
              <a:gd name="adj1" fmla="val 0"/>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effectLst/>
                <a:latin typeface="Arial" panose="020B0604020202020204" pitchFamily="34" charset="0"/>
                <a:ea typeface="Calibri" panose="020F0502020204030204" pitchFamily="34" charset="0"/>
              </a:rPr>
              <a:t>Commercial Loans Secured by Real Estate</a:t>
            </a:r>
            <a:endParaRPr lang="en-IN" sz="1600" dirty="0"/>
          </a:p>
        </p:txBody>
      </p:sp>
      <p:sp>
        <p:nvSpPr>
          <p:cNvPr id="3" name="Rectangle 2">
            <a:extLst>
              <a:ext uri="{FF2B5EF4-FFF2-40B4-BE49-F238E27FC236}">
                <a16:creationId xmlns:a16="http://schemas.microsoft.com/office/drawing/2014/main" id="{9AFE762E-3E46-42EF-8756-0CC1579A83C6}"/>
              </a:ext>
            </a:extLst>
          </p:cNvPr>
          <p:cNvSpPr/>
          <p:nvPr/>
        </p:nvSpPr>
        <p:spPr>
          <a:xfrm>
            <a:off x="346473" y="4192325"/>
            <a:ext cx="3026664" cy="1630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Jim Morris, an owner and manager of several apartment projects wants to refinance a property to make capital improvements to a building.</a:t>
            </a:r>
            <a:endParaRPr lang="en-IN" sz="16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82874E20-90D3-4C70-B636-ADFEC8AC35BB}"/>
              </a:ext>
            </a:extLst>
          </p:cNvPr>
          <p:cNvSpPr/>
          <p:nvPr/>
        </p:nvSpPr>
        <p:spPr>
          <a:xfrm>
            <a:off x="3435589" y="4192324"/>
            <a:ext cx="3026664" cy="1630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Logan Development is </a:t>
            </a:r>
            <a:br>
              <a:rPr lang="en-US" sz="1600" dirty="0">
                <a:solidFill>
                  <a:schemeClr val="tx1"/>
                </a:solidFill>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seeking a loan to acquire and develop a vacant parcel of </a:t>
            </a:r>
            <a:br>
              <a:rPr lang="en-US" sz="1600" dirty="0">
                <a:solidFill>
                  <a:schemeClr val="tx1"/>
                </a:solidFill>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land into single-family home building sites.</a:t>
            </a:r>
            <a:endParaRPr lang="en-IN" sz="16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72D624D6-0344-444A-BBCF-67C513B94A36}"/>
              </a:ext>
            </a:extLst>
          </p:cNvPr>
          <p:cNvSpPr/>
          <p:nvPr/>
        </p:nvSpPr>
        <p:spPr>
          <a:xfrm>
            <a:off x="6524705" y="4192323"/>
            <a:ext cx="3026664" cy="1630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Harold Manufacturing is</a:t>
            </a:r>
            <a:br>
              <a:rPr lang="en-US" sz="1600" dirty="0">
                <a:solidFill>
                  <a:schemeClr val="tx1"/>
                </a:solidFill>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seeking a loan to refinance the </a:t>
            </a:r>
            <a:br>
              <a:rPr lang="en-US" sz="1600" dirty="0">
                <a:solidFill>
                  <a:schemeClr val="tx1"/>
                </a:solidFill>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present loan on their current manufacturing facility and expand the building by 20%.</a:t>
            </a:r>
            <a:endParaRPr lang="en-IN" sz="1600" dirty="0">
              <a:solidFill>
                <a:schemeClr val="tx1"/>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9CBDB10-1196-4BA9-AA9E-BF9CDA2CCEC6}"/>
              </a:ext>
            </a:extLst>
          </p:cNvPr>
          <p:cNvSpPr/>
          <p:nvPr/>
        </p:nvSpPr>
        <p:spPr>
          <a:xfrm>
            <a:off x="9613821" y="4192322"/>
            <a:ext cx="3026664" cy="1630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S&amp;G Materials Handling is seeking a line of credit for working capital. A company-owned warehouse is being offered as collateral.</a:t>
            </a:r>
            <a:endParaRPr lang="en-IN" sz="1600" dirty="0">
              <a:solidFill>
                <a:schemeClr val="tx1"/>
              </a:solidFill>
              <a:latin typeface="Arial" panose="020B0604020202020204" pitchFamily="34" charset="0"/>
              <a:cs typeface="Arial" panose="020B0604020202020204" pitchFamily="34" charset="0"/>
            </a:endParaRPr>
          </a:p>
        </p:txBody>
      </p:sp>
      <p:pic>
        <p:nvPicPr>
          <p:cNvPr id="35" name="Graphic 34" descr="Checkmark">
            <a:extLst>
              <a:ext uri="{FF2B5EF4-FFF2-40B4-BE49-F238E27FC236}">
                <a16:creationId xmlns:a16="http://schemas.microsoft.com/office/drawing/2014/main" id="{33C10B28-3D68-4185-A009-1568CF1DF7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28348" y="5544820"/>
            <a:ext cx="274320" cy="274320"/>
          </a:xfrm>
          <a:prstGeom prst="rect">
            <a:avLst/>
          </a:prstGeom>
        </p:spPr>
      </p:pic>
      <p:pic>
        <p:nvPicPr>
          <p:cNvPr id="41" name="Graphic 40" descr="Checkmark">
            <a:extLst>
              <a:ext uri="{FF2B5EF4-FFF2-40B4-BE49-F238E27FC236}">
                <a16:creationId xmlns:a16="http://schemas.microsoft.com/office/drawing/2014/main" id="{4F8B1438-F8E1-4EFE-93E2-135467B6AF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75819" y="5512054"/>
            <a:ext cx="274320" cy="274320"/>
          </a:xfrm>
          <a:prstGeom prst="rect">
            <a:avLst/>
          </a:prstGeom>
        </p:spPr>
      </p:pic>
      <p:pic>
        <p:nvPicPr>
          <p:cNvPr id="8" name="Graphic 7" descr="Close">
            <a:extLst>
              <a:ext uri="{FF2B5EF4-FFF2-40B4-BE49-F238E27FC236}">
                <a16:creationId xmlns:a16="http://schemas.microsoft.com/office/drawing/2014/main" id="{7EB3D81F-303B-4FF7-B0F6-DD858BB03E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30912" y="5544820"/>
            <a:ext cx="274320" cy="274320"/>
          </a:xfrm>
          <a:prstGeom prst="rect">
            <a:avLst/>
          </a:prstGeom>
        </p:spPr>
      </p:pic>
      <p:pic>
        <p:nvPicPr>
          <p:cNvPr id="11" name="Graphic 10" descr="Close">
            <a:extLst>
              <a:ext uri="{FF2B5EF4-FFF2-40B4-BE49-F238E27FC236}">
                <a16:creationId xmlns:a16="http://schemas.microsoft.com/office/drawing/2014/main" id="{529BD4A8-6ADA-4FFC-8CD8-4904C11669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0161" y="5544820"/>
            <a:ext cx="274320" cy="274320"/>
          </a:xfrm>
          <a:prstGeom prst="rect">
            <a:avLst/>
          </a:prstGeom>
        </p:spPr>
      </p:pic>
      <p:grpSp>
        <p:nvGrpSpPr>
          <p:cNvPr id="17" name="Group 16">
            <a:extLst>
              <a:ext uri="{FF2B5EF4-FFF2-40B4-BE49-F238E27FC236}">
                <a16:creationId xmlns:a16="http://schemas.microsoft.com/office/drawing/2014/main" id="{89F45A7A-DC90-4B48-9359-DF90B8218CFB}"/>
              </a:ext>
            </a:extLst>
          </p:cNvPr>
          <p:cNvGrpSpPr/>
          <p:nvPr/>
        </p:nvGrpSpPr>
        <p:grpSpPr>
          <a:xfrm>
            <a:off x="5075183" y="6300236"/>
            <a:ext cx="2832684" cy="940128"/>
            <a:chOff x="5075183" y="6587625"/>
            <a:chExt cx="2832684" cy="940128"/>
          </a:xfrm>
        </p:grpSpPr>
        <p:sp>
          <p:nvSpPr>
            <p:cNvPr id="45" name="Rectangle 44">
              <a:extLst>
                <a:ext uri="{FF2B5EF4-FFF2-40B4-BE49-F238E27FC236}">
                  <a16:creationId xmlns:a16="http://schemas.microsoft.com/office/drawing/2014/main" id="{6546E23C-BD79-43C5-A23D-F70078E37890}"/>
                </a:ext>
              </a:extLst>
            </p:cNvPr>
            <p:cNvSpPr/>
            <p:nvPr/>
          </p:nvSpPr>
          <p:spPr>
            <a:xfrm>
              <a:off x="5075183" y="6587625"/>
              <a:ext cx="2832684" cy="369332"/>
            </a:xfrm>
            <a:prstGeom prst="rect">
              <a:avLst/>
            </a:prstGeom>
          </p:spPr>
          <p:txBody>
            <a:bodyPr wrap="square">
              <a:spAutoFit/>
            </a:bodyPr>
            <a:lstStyle/>
            <a:p>
              <a:pPr algn="ctr">
                <a:spcBef>
                  <a:spcPts val="600"/>
                </a:spcBef>
                <a:spcAft>
                  <a:spcPts val="600"/>
                </a:spcAft>
              </a:pPr>
              <a:r>
                <a:rPr lang="en-US" b="1" dirty="0">
                  <a:solidFill>
                    <a:schemeClr val="accent1"/>
                  </a:solidFill>
                  <a:latin typeface="Arial" panose="020B0604020202020204" pitchFamily="34" charset="0"/>
                  <a:cs typeface="Arial" panose="020B0604020202020204" pitchFamily="34" charset="0"/>
                </a:rPr>
                <a:t>Not quite.</a:t>
              </a:r>
              <a:endParaRPr lang="en-US" sz="2000" b="1" dirty="0">
                <a:solidFill>
                  <a:schemeClr val="accent1"/>
                </a:solidFill>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7048FF0C-7943-4F8C-9B11-17156FC5364C}"/>
                </a:ext>
              </a:extLst>
            </p:cNvPr>
            <p:cNvSpPr/>
            <p:nvPr/>
          </p:nvSpPr>
          <p:spPr>
            <a:xfrm>
              <a:off x="5503743" y="7106698"/>
              <a:ext cx="1933552" cy="421055"/>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SHOW ANSWERS</a:t>
              </a:r>
            </a:p>
          </p:txBody>
        </p:sp>
      </p:grpSp>
      <p:sp>
        <p:nvSpPr>
          <p:cNvPr id="12" name="Slide Number Placeholder 11">
            <a:extLst>
              <a:ext uri="{FF2B5EF4-FFF2-40B4-BE49-F238E27FC236}">
                <a16:creationId xmlns:a16="http://schemas.microsoft.com/office/drawing/2014/main" id="{52EA18FE-ACAB-4AF1-852E-8F9AA94F1425}"/>
              </a:ext>
            </a:extLst>
          </p:cNvPr>
          <p:cNvSpPr>
            <a:spLocks noGrp="1"/>
          </p:cNvSpPr>
          <p:nvPr>
            <p:ph type="sldNum" sz="quarter" idx="12"/>
          </p:nvPr>
        </p:nvSpPr>
        <p:spPr/>
        <p:txBody>
          <a:bodyPr/>
          <a:lstStyle/>
          <a:p>
            <a:fld id="{71A628A0-E779-4D32-97F1-9C80A60D6EF0}" type="slidenum">
              <a:rPr lang="en-IN" smtClean="0"/>
              <a:pPr/>
              <a:t>38</a:t>
            </a:fld>
            <a:r>
              <a:rPr lang="en-IN"/>
              <a:t> of 116</a:t>
            </a:r>
            <a:endParaRPr lang="en-IN" dirty="0"/>
          </a:p>
        </p:txBody>
      </p:sp>
    </p:spTree>
    <p:custDataLst>
      <p:tags r:id="rId1"/>
    </p:custDataLst>
    <p:extLst>
      <p:ext uri="{BB962C8B-B14F-4D97-AF65-F5344CB8AC3E}">
        <p14:creationId xmlns:p14="http://schemas.microsoft.com/office/powerpoint/2010/main" val="35345692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33C12-1701-4FBC-9C02-82ADA6521174}"/>
              </a:ext>
            </a:extLst>
          </p:cNvPr>
          <p:cNvSpPr>
            <a:spLocks noGrp="1"/>
          </p:cNvSpPr>
          <p:nvPr>
            <p:ph type="title"/>
          </p:nvPr>
        </p:nvSpPr>
        <p:spPr/>
        <p:txBody>
          <a:bodyPr/>
          <a:lstStyle/>
          <a:p>
            <a:r>
              <a:rPr lang="en-US" dirty="0"/>
              <a:t>Knowledge Check</a:t>
            </a:r>
            <a:endParaRPr lang="en-IN" dirty="0"/>
          </a:p>
        </p:txBody>
      </p:sp>
      <p:sp>
        <p:nvSpPr>
          <p:cNvPr id="25" name="Rectangle 24">
            <a:extLst>
              <a:ext uri="{FF2B5EF4-FFF2-40B4-BE49-F238E27FC236}">
                <a16:creationId xmlns:a16="http://schemas.microsoft.com/office/drawing/2014/main" id="{AAAC19A6-E326-4FA2-AA2B-505AFC473A03}"/>
              </a:ext>
            </a:extLst>
          </p:cNvPr>
          <p:cNvSpPr/>
          <p:nvPr/>
        </p:nvSpPr>
        <p:spPr>
          <a:xfrm>
            <a:off x="230148" y="3185461"/>
            <a:ext cx="12522755" cy="453600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FD7CB361-87CB-4FA4-B7E6-3C861A812BE5}"/>
              </a:ext>
            </a:extLst>
          </p:cNvPr>
          <p:cNvSpPr/>
          <p:nvPr/>
        </p:nvSpPr>
        <p:spPr>
          <a:xfrm>
            <a:off x="230148" y="2046515"/>
            <a:ext cx="12522755" cy="1085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1A5A19EB-4067-4507-8F97-FB4AF05FF1DA}"/>
              </a:ext>
            </a:extLst>
          </p:cNvPr>
          <p:cNvSpPr txBox="1"/>
          <p:nvPr/>
        </p:nvSpPr>
        <p:spPr>
          <a:xfrm>
            <a:off x="1314734" y="2236895"/>
            <a:ext cx="11255287" cy="705065"/>
          </a:xfrm>
          <a:prstGeom prst="rect">
            <a:avLst/>
          </a:prstGeom>
          <a:noFill/>
        </p:spPr>
        <p:txBody>
          <a:bodyPr wrap="square">
            <a:spAutoFit/>
          </a:bodyPr>
          <a:lstStyle/>
          <a:p>
            <a:pPr>
              <a:lnSpc>
                <a:spcPct val="107000"/>
              </a:lnSpc>
              <a:spcAft>
                <a:spcPts val="800"/>
              </a:spcAft>
            </a:pPr>
            <a:r>
              <a:rPr lang="en-US" b="1" dirty="0">
                <a:solidFill>
                  <a:schemeClr val="bg1"/>
                </a:solidFill>
                <a:latin typeface="Arial" panose="020B0604020202020204" pitchFamily="34" charset="0"/>
                <a:cs typeface="Times New Roman" panose="02020603050405020304" pitchFamily="18" charset="0"/>
              </a:rPr>
              <a:t>Match each example to its respective CRE loan type.</a:t>
            </a:r>
          </a:p>
          <a:p>
            <a:pPr>
              <a:lnSpc>
                <a:spcPct val="107000"/>
              </a:lnSpc>
              <a:spcAft>
                <a:spcPts val="800"/>
              </a:spcAft>
            </a:pPr>
            <a:r>
              <a:rPr lang="en-US" sz="1400" i="1" dirty="0">
                <a:solidFill>
                  <a:schemeClr val="bg1"/>
                </a:solidFill>
                <a:latin typeface="Arial" panose="020B0604020202020204" pitchFamily="34" charset="0"/>
                <a:cs typeface="Times New Roman" panose="02020603050405020304" pitchFamily="18" charset="0"/>
              </a:rPr>
              <a:t>Click and drag each example into its appropriate category, then click CHECK.</a:t>
            </a:r>
          </a:p>
        </p:txBody>
      </p:sp>
      <p:pic>
        <p:nvPicPr>
          <p:cNvPr id="29" name="Graphic 28" descr="Bullseye">
            <a:extLst>
              <a:ext uri="{FF2B5EF4-FFF2-40B4-BE49-F238E27FC236}">
                <a16:creationId xmlns:a16="http://schemas.microsoft.com/office/drawing/2014/main" id="{1F7564CF-F5DC-4A7D-B9E7-7450FBA43A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40517" y="2210984"/>
            <a:ext cx="756886" cy="756886"/>
          </a:xfrm>
          <a:prstGeom prst="rect">
            <a:avLst/>
          </a:prstGeom>
        </p:spPr>
      </p:pic>
      <p:cxnSp>
        <p:nvCxnSpPr>
          <p:cNvPr id="30" name="Straight Connector 29">
            <a:extLst>
              <a:ext uri="{FF2B5EF4-FFF2-40B4-BE49-F238E27FC236}">
                <a16:creationId xmlns:a16="http://schemas.microsoft.com/office/drawing/2014/main" id="{838EB92E-8473-4AE3-8B91-D8DDC9B89722}"/>
              </a:ext>
            </a:extLst>
          </p:cNvPr>
          <p:cNvCxnSpPr>
            <a:cxnSpLocks/>
          </p:cNvCxnSpPr>
          <p:nvPr/>
        </p:nvCxnSpPr>
        <p:spPr>
          <a:xfrm>
            <a:off x="1230631" y="2273449"/>
            <a:ext cx="0" cy="6400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Rectangle: Top Corners Rounded 5">
            <a:extLst>
              <a:ext uri="{FF2B5EF4-FFF2-40B4-BE49-F238E27FC236}">
                <a16:creationId xmlns:a16="http://schemas.microsoft.com/office/drawing/2014/main" id="{414B0DC7-844E-43DA-8405-2FEE7FAB32FE}"/>
              </a:ext>
            </a:extLst>
          </p:cNvPr>
          <p:cNvSpPr/>
          <p:nvPr/>
        </p:nvSpPr>
        <p:spPr>
          <a:xfrm>
            <a:off x="338391" y="3305562"/>
            <a:ext cx="3023323" cy="875002"/>
          </a:xfrm>
          <a:prstGeom prst="round2SameRect">
            <a:avLst>
              <a:gd name="adj1" fmla="val 0"/>
              <a:gd name="adj2" fmla="val 0"/>
            </a:avLst>
          </a:prstGeom>
          <a:solidFill>
            <a:srgbClr val="0A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Loans Secured by </a:t>
            </a:r>
            <a:br>
              <a:rPr lang="en-US" sz="1600" b="1" dirty="0">
                <a:solidFill>
                  <a:schemeClr val="bg1"/>
                </a:solidFill>
                <a:latin typeface="Arial" panose="020B0604020202020204" pitchFamily="34" charset="0"/>
                <a:cs typeface="Arial" panose="020B0604020202020204" pitchFamily="34" charset="0"/>
              </a:rPr>
            </a:br>
            <a:r>
              <a:rPr lang="en-US" sz="1600" b="1" dirty="0">
                <a:solidFill>
                  <a:schemeClr val="bg1"/>
                </a:solidFill>
                <a:latin typeface="Arial" panose="020B0604020202020204" pitchFamily="34" charset="0"/>
                <a:cs typeface="Arial" panose="020B0604020202020204" pitchFamily="34" charset="0"/>
              </a:rPr>
              <a:t>Income-producing Property</a:t>
            </a:r>
          </a:p>
        </p:txBody>
      </p:sp>
      <p:sp>
        <p:nvSpPr>
          <p:cNvPr id="9" name="Rectangle: Top Corners Rounded 8">
            <a:extLst>
              <a:ext uri="{FF2B5EF4-FFF2-40B4-BE49-F238E27FC236}">
                <a16:creationId xmlns:a16="http://schemas.microsoft.com/office/drawing/2014/main" id="{2F7A3FC2-9C3E-46B1-8625-F86F321F6497}"/>
              </a:ext>
            </a:extLst>
          </p:cNvPr>
          <p:cNvSpPr/>
          <p:nvPr/>
        </p:nvSpPr>
        <p:spPr>
          <a:xfrm>
            <a:off x="3427507" y="3305562"/>
            <a:ext cx="3023323" cy="875002"/>
          </a:xfrm>
          <a:prstGeom prst="round2SameRect">
            <a:avLst>
              <a:gd name="adj1" fmla="val 0"/>
              <a:gd name="adj2" fmla="val 0"/>
            </a:avLst>
          </a:prstGeom>
          <a:solidFill>
            <a:srgbClr val="0A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latin typeface="Arial" panose="020B0604020202020204" pitchFamily="34" charset="0"/>
              </a:rPr>
              <a:t>Loans Secured </a:t>
            </a:r>
            <a:br>
              <a:rPr lang="en-IN" sz="1600" b="1" dirty="0">
                <a:latin typeface="Arial" panose="020B0604020202020204" pitchFamily="34" charset="0"/>
              </a:rPr>
            </a:br>
            <a:r>
              <a:rPr lang="en-IN" sz="1600" b="1" dirty="0">
                <a:latin typeface="Arial" panose="020B0604020202020204" pitchFamily="34" charset="0"/>
              </a:rPr>
              <a:t>by Owner-occupied Property</a:t>
            </a:r>
          </a:p>
        </p:txBody>
      </p:sp>
      <p:sp>
        <p:nvSpPr>
          <p:cNvPr id="13" name="Rectangle: Top Corners Rounded 12">
            <a:extLst>
              <a:ext uri="{FF2B5EF4-FFF2-40B4-BE49-F238E27FC236}">
                <a16:creationId xmlns:a16="http://schemas.microsoft.com/office/drawing/2014/main" id="{CD83897D-4F3A-4FE7-8D66-B43620B40EAB}"/>
              </a:ext>
            </a:extLst>
          </p:cNvPr>
          <p:cNvSpPr/>
          <p:nvPr/>
        </p:nvSpPr>
        <p:spPr>
          <a:xfrm>
            <a:off x="6516623" y="3305562"/>
            <a:ext cx="3023323" cy="875002"/>
          </a:xfrm>
          <a:prstGeom prst="round2SameRect">
            <a:avLst>
              <a:gd name="adj1" fmla="val 0"/>
              <a:gd name="adj2" fmla="val 0"/>
            </a:avLst>
          </a:prstGeom>
          <a:solidFill>
            <a:srgbClr val="0A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latin typeface="Arial" panose="020B0604020202020204" pitchFamily="34" charset="0"/>
              </a:rPr>
              <a:t>Loans for Acquisition, Development, and Construction (ADC) </a:t>
            </a:r>
          </a:p>
        </p:txBody>
      </p:sp>
      <p:sp>
        <p:nvSpPr>
          <p:cNvPr id="15" name="Rectangle: Top Corners Rounded 14">
            <a:extLst>
              <a:ext uri="{FF2B5EF4-FFF2-40B4-BE49-F238E27FC236}">
                <a16:creationId xmlns:a16="http://schemas.microsoft.com/office/drawing/2014/main" id="{853DEFBC-6109-4314-9514-7129445D68D7}"/>
              </a:ext>
            </a:extLst>
          </p:cNvPr>
          <p:cNvSpPr/>
          <p:nvPr/>
        </p:nvSpPr>
        <p:spPr>
          <a:xfrm>
            <a:off x="9605739" y="3305562"/>
            <a:ext cx="3023323" cy="875002"/>
          </a:xfrm>
          <a:prstGeom prst="round2SameRect">
            <a:avLst>
              <a:gd name="adj1" fmla="val 0"/>
              <a:gd name="adj2" fmla="val 0"/>
            </a:avLst>
          </a:prstGeom>
          <a:solidFill>
            <a:srgbClr val="0A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effectLst/>
                <a:latin typeface="Arial" panose="020B0604020202020204" pitchFamily="34" charset="0"/>
                <a:ea typeface="Calibri" panose="020F0502020204030204" pitchFamily="34" charset="0"/>
              </a:rPr>
              <a:t>Commercial Loans Secured by Real Estate</a:t>
            </a:r>
            <a:endParaRPr lang="en-IN" sz="1600" dirty="0"/>
          </a:p>
        </p:txBody>
      </p:sp>
      <p:sp>
        <p:nvSpPr>
          <p:cNvPr id="3" name="Rectangle 2">
            <a:extLst>
              <a:ext uri="{FF2B5EF4-FFF2-40B4-BE49-F238E27FC236}">
                <a16:creationId xmlns:a16="http://schemas.microsoft.com/office/drawing/2014/main" id="{9AFE762E-3E46-42EF-8756-0CC1579A83C6}"/>
              </a:ext>
            </a:extLst>
          </p:cNvPr>
          <p:cNvSpPr/>
          <p:nvPr/>
        </p:nvSpPr>
        <p:spPr>
          <a:xfrm>
            <a:off x="346473" y="4192325"/>
            <a:ext cx="3026664" cy="1630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Jim Morris, an owner and manager of several apartment projects wants to refinance a property to make capital improvements to a building.</a:t>
            </a:r>
            <a:endParaRPr lang="en-IN" sz="1600" dirty="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82874E20-90D3-4C70-B636-ADFEC8AC35BB}"/>
              </a:ext>
            </a:extLst>
          </p:cNvPr>
          <p:cNvSpPr/>
          <p:nvPr/>
        </p:nvSpPr>
        <p:spPr>
          <a:xfrm>
            <a:off x="3435589" y="4192324"/>
            <a:ext cx="3026664" cy="1630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Logan Development is </a:t>
            </a:r>
            <a:br>
              <a:rPr lang="en-US" sz="1600" dirty="0">
                <a:solidFill>
                  <a:schemeClr val="tx1"/>
                </a:solidFill>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seeking a loan to acquire and develop a vacant parcel of </a:t>
            </a:r>
            <a:br>
              <a:rPr lang="en-US" sz="1600" dirty="0">
                <a:solidFill>
                  <a:schemeClr val="tx1"/>
                </a:solidFill>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land into single-family home building sites.</a:t>
            </a:r>
            <a:endParaRPr lang="en-IN" sz="1600" dirty="0">
              <a:solidFill>
                <a:schemeClr val="tx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72D624D6-0344-444A-BBCF-67C513B94A36}"/>
              </a:ext>
            </a:extLst>
          </p:cNvPr>
          <p:cNvSpPr/>
          <p:nvPr/>
        </p:nvSpPr>
        <p:spPr>
          <a:xfrm>
            <a:off x="6524705" y="4192323"/>
            <a:ext cx="3026664" cy="1630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Harold Manufacturing is</a:t>
            </a:r>
            <a:br>
              <a:rPr lang="en-US" sz="1600" dirty="0">
                <a:solidFill>
                  <a:schemeClr val="tx1"/>
                </a:solidFill>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seeking a loan to refinance the </a:t>
            </a:r>
            <a:br>
              <a:rPr lang="en-US" sz="1600" dirty="0">
                <a:solidFill>
                  <a:schemeClr val="tx1"/>
                </a:solidFill>
                <a:latin typeface="Arial" panose="020B0604020202020204" pitchFamily="34" charset="0"/>
                <a:cs typeface="Arial" panose="020B0604020202020204" pitchFamily="34" charset="0"/>
              </a:rPr>
            </a:br>
            <a:r>
              <a:rPr lang="en-US" sz="1600" dirty="0">
                <a:solidFill>
                  <a:schemeClr val="tx1"/>
                </a:solidFill>
                <a:latin typeface="Arial" panose="020B0604020202020204" pitchFamily="34" charset="0"/>
                <a:cs typeface="Arial" panose="020B0604020202020204" pitchFamily="34" charset="0"/>
              </a:rPr>
              <a:t>present loan on their current manufacturing facility and expand the building by 20%.</a:t>
            </a:r>
            <a:endParaRPr lang="en-IN" sz="1600" dirty="0">
              <a:solidFill>
                <a:schemeClr val="tx1"/>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59CBDB10-1196-4BA9-AA9E-BF9CDA2CCEC6}"/>
              </a:ext>
            </a:extLst>
          </p:cNvPr>
          <p:cNvSpPr/>
          <p:nvPr/>
        </p:nvSpPr>
        <p:spPr>
          <a:xfrm>
            <a:off x="9613821" y="4192322"/>
            <a:ext cx="3026664" cy="16308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S&amp;G Materials Handling is seeking a line of credit for working capital. A company-owned warehouse is being offered as collateral.</a:t>
            </a:r>
            <a:endParaRPr lang="en-IN" sz="1600" dirty="0">
              <a:solidFill>
                <a:schemeClr val="tx1"/>
              </a:solidFill>
              <a:latin typeface="Arial" panose="020B0604020202020204" pitchFamily="34" charset="0"/>
              <a:cs typeface="Arial" panose="020B0604020202020204" pitchFamily="34" charset="0"/>
            </a:endParaRPr>
          </a:p>
        </p:txBody>
      </p:sp>
      <p:pic>
        <p:nvPicPr>
          <p:cNvPr id="35" name="Graphic 34" descr="Checkmark">
            <a:extLst>
              <a:ext uri="{FF2B5EF4-FFF2-40B4-BE49-F238E27FC236}">
                <a16:creationId xmlns:a16="http://schemas.microsoft.com/office/drawing/2014/main" id="{33C10B28-3D68-4185-A009-1568CF1DF7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28348" y="5544820"/>
            <a:ext cx="274320" cy="274320"/>
          </a:xfrm>
          <a:prstGeom prst="rect">
            <a:avLst/>
          </a:prstGeom>
        </p:spPr>
      </p:pic>
      <p:pic>
        <p:nvPicPr>
          <p:cNvPr id="41" name="Graphic 40" descr="Checkmark">
            <a:extLst>
              <a:ext uri="{FF2B5EF4-FFF2-40B4-BE49-F238E27FC236}">
                <a16:creationId xmlns:a16="http://schemas.microsoft.com/office/drawing/2014/main" id="{4F8B1438-F8E1-4EFE-93E2-135467B6AFF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275819" y="5512054"/>
            <a:ext cx="274320" cy="274320"/>
          </a:xfrm>
          <a:prstGeom prst="rect">
            <a:avLst/>
          </a:prstGeom>
        </p:spPr>
      </p:pic>
      <p:pic>
        <p:nvPicPr>
          <p:cNvPr id="8" name="Graphic 7" descr="Close">
            <a:extLst>
              <a:ext uri="{FF2B5EF4-FFF2-40B4-BE49-F238E27FC236}">
                <a16:creationId xmlns:a16="http://schemas.microsoft.com/office/drawing/2014/main" id="{7EB3D81F-303B-4FF7-B0F6-DD858BB03EF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30912" y="5544820"/>
            <a:ext cx="274320" cy="274320"/>
          </a:xfrm>
          <a:prstGeom prst="rect">
            <a:avLst/>
          </a:prstGeom>
        </p:spPr>
      </p:pic>
      <p:pic>
        <p:nvPicPr>
          <p:cNvPr id="11" name="Graphic 10" descr="Close">
            <a:extLst>
              <a:ext uri="{FF2B5EF4-FFF2-40B4-BE49-F238E27FC236}">
                <a16:creationId xmlns:a16="http://schemas.microsoft.com/office/drawing/2014/main" id="{529BD4A8-6ADA-4FFC-8CD8-4904C11669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220161" y="5544820"/>
            <a:ext cx="274320" cy="274320"/>
          </a:xfrm>
          <a:prstGeom prst="rect">
            <a:avLst/>
          </a:prstGeom>
        </p:spPr>
      </p:pic>
      <p:grpSp>
        <p:nvGrpSpPr>
          <p:cNvPr id="17" name="Group 16">
            <a:extLst>
              <a:ext uri="{FF2B5EF4-FFF2-40B4-BE49-F238E27FC236}">
                <a16:creationId xmlns:a16="http://schemas.microsoft.com/office/drawing/2014/main" id="{89F45A7A-DC90-4B48-9359-DF90B8218CFB}"/>
              </a:ext>
            </a:extLst>
          </p:cNvPr>
          <p:cNvGrpSpPr/>
          <p:nvPr/>
        </p:nvGrpSpPr>
        <p:grpSpPr>
          <a:xfrm>
            <a:off x="5075183" y="6300236"/>
            <a:ext cx="2832684" cy="940128"/>
            <a:chOff x="5075183" y="6587625"/>
            <a:chExt cx="2832684" cy="940128"/>
          </a:xfrm>
        </p:grpSpPr>
        <p:sp>
          <p:nvSpPr>
            <p:cNvPr id="45" name="Rectangle 44">
              <a:extLst>
                <a:ext uri="{FF2B5EF4-FFF2-40B4-BE49-F238E27FC236}">
                  <a16:creationId xmlns:a16="http://schemas.microsoft.com/office/drawing/2014/main" id="{6546E23C-BD79-43C5-A23D-F70078E37890}"/>
                </a:ext>
              </a:extLst>
            </p:cNvPr>
            <p:cNvSpPr/>
            <p:nvPr/>
          </p:nvSpPr>
          <p:spPr>
            <a:xfrm>
              <a:off x="5075183" y="6587625"/>
              <a:ext cx="2832684" cy="369332"/>
            </a:xfrm>
            <a:prstGeom prst="rect">
              <a:avLst/>
            </a:prstGeom>
          </p:spPr>
          <p:txBody>
            <a:bodyPr wrap="square">
              <a:spAutoFit/>
            </a:bodyPr>
            <a:lstStyle/>
            <a:p>
              <a:pPr algn="ctr">
                <a:spcBef>
                  <a:spcPts val="600"/>
                </a:spcBef>
                <a:spcAft>
                  <a:spcPts val="600"/>
                </a:spcAft>
              </a:pPr>
              <a:r>
                <a:rPr lang="en-US" b="1" dirty="0">
                  <a:solidFill>
                    <a:schemeClr val="tx2"/>
                  </a:solidFill>
                  <a:latin typeface="Arial" panose="020B0604020202020204" pitchFamily="34" charset="0"/>
                  <a:cs typeface="Arial" panose="020B0604020202020204" pitchFamily="34" charset="0"/>
                </a:rPr>
                <a:t>Not quite.</a:t>
              </a:r>
              <a:endParaRPr lang="en-US" sz="2000" b="1" dirty="0">
                <a:solidFill>
                  <a:schemeClr val="tx2"/>
                </a:solidFill>
                <a:latin typeface="Arial" panose="020B0604020202020204" pitchFamily="34" charset="0"/>
                <a:cs typeface="Arial" panose="020B0604020202020204" pitchFamily="34" charset="0"/>
              </a:endParaRPr>
            </a:p>
          </p:txBody>
        </p:sp>
        <p:sp>
          <p:nvSpPr>
            <p:cNvPr id="14" name="Rectangle: Rounded Corners 13">
              <a:extLst>
                <a:ext uri="{FF2B5EF4-FFF2-40B4-BE49-F238E27FC236}">
                  <a16:creationId xmlns:a16="http://schemas.microsoft.com/office/drawing/2014/main" id="{7048FF0C-7943-4F8C-9B11-17156FC5364C}"/>
                </a:ext>
              </a:extLst>
            </p:cNvPr>
            <p:cNvSpPr/>
            <p:nvPr/>
          </p:nvSpPr>
          <p:spPr>
            <a:xfrm>
              <a:off x="5503743" y="7106698"/>
              <a:ext cx="1933552" cy="421055"/>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SHOW ANSWERS</a:t>
              </a:r>
            </a:p>
          </p:txBody>
        </p:sp>
      </p:grpSp>
      <p:sp>
        <p:nvSpPr>
          <p:cNvPr id="19" name="Rectangle 18">
            <a:extLst>
              <a:ext uri="{FF2B5EF4-FFF2-40B4-BE49-F238E27FC236}">
                <a16:creationId xmlns:a16="http://schemas.microsoft.com/office/drawing/2014/main" id="{C34667F1-F319-492E-911D-002BA1627CBA}"/>
              </a:ext>
            </a:extLst>
          </p:cNvPr>
          <p:cNvSpPr/>
          <p:nvPr/>
        </p:nvSpPr>
        <p:spPr>
          <a:xfrm>
            <a:off x="234670" y="2050577"/>
            <a:ext cx="12522755" cy="5670883"/>
          </a:xfrm>
          <a:prstGeom prst="rect">
            <a:avLst/>
          </a:prstGeom>
          <a:solidFill>
            <a:schemeClr val="tx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B1AB377-5E53-48E9-9839-E67F59CE7B3F}"/>
              </a:ext>
            </a:extLst>
          </p:cNvPr>
          <p:cNvSpPr/>
          <p:nvPr/>
        </p:nvSpPr>
        <p:spPr>
          <a:xfrm>
            <a:off x="1377038" y="2497427"/>
            <a:ext cx="10238019" cy="47771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0E628FA5-66B7-48A9-B8E0-1C836479E379}"/>
              </a:ext>
            </a:extLst>
          </p:cNvPr>
          <p:cNvSpPr/>
          <p:nvPr/>
        </p:nvSpPr>
        <p:spPr>
          <a:xfrm>
            <a:off x="5648607" y="6659033"/>
            <a:ext cx="1767923" cy="421055"/>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HIDE ANSWERS</a:t>
            </a:r>
          </a:p>
        </p:txBody>
      </p:sp>
      <p:graphicFrame>
        <p:nvGraphicFramePr>
          <p:cNvPr id="21" name="Table 27">
            <a:extLst>
              <a:ext uri="{FF2B5EF4-FFF2-40B4-BE49-F238E27FC236}">
                <a16:creationId xmlns:a16="http://schemas.microsoft.com/office/drawing/2014/main" id="{D7BB4627-A900-4127-B6AB-4512ECDF5666}"/>
              </a:ext>
            </a:extLst>
          </p:cNvPr>
          <p:cNvGraphicFramePr>
            <a:graphicFrameLocks noGrp="1"/>
          </p:cNvGraphicFramePr>
          <p:nvPr>
            <p:extLst>
              <p:ext uri="{D42A27DB-BD31-4B8C-83A1-F6EECF244321}">
                <p14:modId xmlns:p14="http://schemas.microsoft.com/office/powerpoint/2010/main" val="499541205"/>
              </p:ext>
            </p:extLst>
          </p:nvPr>
        </p:nvGraphicFramePr>
        <p:xfrm>
          <a:off x="1554806" y="2640049"/>
          <a:ext cx="9865924" cy="3806604"/>
        </p:xfrm>
        <a:graphic>
          <a:graphicData uri="http://schemas.openxmlformats.org/drawingml/2006/table">
            <a:tbl>
              <a:tblPr firstRow="1" bandRow="1">
                <a:tableStyleId>{5C22544A-7EE6-4342-B048-85BDC9FD1C3A}</a:tableStyleId>
              </a:tblPr>
              <a:tblGrid>
                <a:gridCol w="3956017">
                  <a:extLst>
                    <a:ext uri="{9D8B030D-6E8A-4147-A177-3AD203B41FA5}">
                      <a16:colId xmlns:a16="http://schemas.microsoft.com/office/drawing/2014/main" val="686235023"/>
                    </a:ext>
                  </a:extLst>
                </a:gridCol>
                <a:gridCol w="5909907">
                  <a:extLst>
                    <a:ext uri="{9D8B030D-6E8A-4147-A177-3AD203B41FA5}">
                      <a16:colId xmlns:a16="http://schemas.microsoft.com/office/drawing/2014/main" val="814701338"/>
                    </a:ext>
                  </a:extLst>
                </a:gridCol>
              </a:tblGrid>
              <a:tr h="656036">
                <a:tc>
                  <a:txBody>
                    <a:bodyPr/>
                    <a:lstStyle/>
                    <a:p>
                      <a:pPr marL="0" marR="0" lvl="0" indent="0" algn="ctr" defTabSz="1125261"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CRE Loan Types</a:t>
                      </a:r>
                      <a:endParaRPr lang="en-US" sz="1600" dirty="0">
                        <a:latin typeface="Arial" panose="020B0604020202020204" pitchFamily="34" charset="0"/>
                        <a:cs typeface="Arial" panose="020B0604020202020204" pitchFamily="34" charset="0"/>
                      </a:endParaRPr>
                    </a:p>
                  </a:txBody>
                  <a:tcPr anchor="ctr">
                    <a:solidFill>
                      <a:schemeClr val="accent1"/>
                    </a:solidFill>
                  </a:tcPr>
                </a:tc>
                <a:tc>
                  <a:txBody>
                    <a:bodyPr/>
                    <a:lstStyle/>
                    <a:p>
                      <a:pPr marL="0" marR="0" lvl="0" indent="0" algn="ctr" defTabSz="1125261" rtl="0" eaLnBrk="1" fontAlgn="auto" latinLnBrk="0" hangingPunct="1">
                        <a:lnSpc>
                          <a:spcPct val="100000"/>
                        </a:lnSpc>
                        <a:spcBef>
                          <a:spcPts val="0"/>
                        </a:spcBef>
                        <a:spcAft>
                          <a:spcPts val="0"/>
                        </a:spcAft>
                        <a:buClrTx/>
                        <a:buSzTx/>
                        <a:buFontTx/>
                        <a:buNone/>
                        <a:tabLst/>
                        <a:defRPr/>
                      </a:pPr>
                      <a:r>
                        <a:rPr lang="en-US" sz="1600" b="1" dirty="0">
                          <a:latin typeface="Arial" panose="020B0604020202020204" pitchFamily="34" charset="0"/>
                          <a:cs typeface="Arial" panose="020B0604020202020204" pitchFamily="34" charset="0"/>
                        </a:rPr>
                        <a:t>Examples</a:t>
                      </a:r>
                      <a:endParaRPr lang="en-US" sz="1600" dirty="0">
                        <a:latin typeface="Arial" panose="020B0604020202020204" pitchFamily="34" charset="0"/>
                        <a:cs typeface="Arial" panose="020B0604020202020204" pitchFamily="34" charset="0"/>
                      </a:endParaRPr>
                    </a:p>
                  </a:txBody>
                  <a:tcPr anchor="ctr">
                    <a:solidFill>
                      <a:schemeClr val="accent1"/>
                    </a:solidFill>
                  </a:tcPr>
                </a:tc>
                <a:extLst>
                  <a:ext uri="{0D108BD9-81ED-4DB2-BD59-A6C34878D82A}">
                    <a16:rowId xmlns:a16="http://schemas.microsoft.com/office/drawing/2014/main" val="1830924861"/>
                  </a:ext>
                </a:extLst>
              </a:tr>
              <a:tr h="708539">
                <a:tc>
                  <a:txBody>
                    <a:bodyPr/>
                    <a:lstStyle/>
                    <a:p>
                      <a:pPr algn="l"/>
                      <a:r>
                        <a:rPr lang="en-US" sz="1600" b="1" dirty="0">
                          <a:latin typeface="Arial" panose="020B0604020202020204" pitchFamily="34" charset="0"/>
                          <a:cs typeface="Arial" panose="020B0604020202020204" pitchFamily="34" charset="0"/>
                        </a:rPr>
                        <a:t>Loans Secured by </a:t>
                      </a:r>
                      <a:br>
                        <a:rPr lang="en-US" sz="1600" b="1" dirty="0">
                          <a:latin typeface="Arial" panose="020B0604020202020204" pitchFamily="34" charset="0"/>
                          <a:cs typeface="Arial" panose="020B0604020202020204" pitchFamily="34" charset="0"/>
                        </a:rPr>
                      </a:br>
                      <a:r>
                        <a:rPr lang="en-US" sz="1600" b="1" dirty="0">
                          <a:latin typeface="Arial" panose="020B0604020202020204" pitchFamily="34" charset="0"/>
                          <a:cs typeface="Arial" panose="020B0604020202020204" pitchFamily="34" charset="0"/>
                        </a:rPr>
                        <a:t>Income-producing Property</a:t>
                      </a:r>
                    </a:p>
                  </a:txBody>
                  <a:tcPr>
                    <a:solidFill>
                      <a:schemeClr val="accent2">
                        <a:lumMod val="20000"/>
                        <a:lumOff val="80000"/>
                      </a:schemeClr>
                    </a:solidFill>
                  </a:tcPr>
                </a:tc>
                <a:tc>
                  <a:txBody>
                    <a:bodyPr/>
                    <a:lstStyle/>
                    <a:p>
                      <a:pPr marL="0" marR="0" lvl="0" indent="0" algn="l" defTabSz="1125261"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Jim Morris, an owner and manager of several apartment projects wants to refinance a property to make capital improvements to a building.</a:t>
                      </a:r>
                    </a:p>
                  </a:txBody>
                  <a:tcPr anchor="ctr">
                    <a:solidFill>
                      <a:schemeClr val="accent2">
                        <a:lumMod val="20000"/>
                        <a:lumOff val="80000"/>
                      </a:schemeClr>
                    </a:solidFill>
                  </a:tcPr>
                </a:tc>
                <a:extLst>
                  <a:ext uri="{0D108BD9-81ED-4DB2-BD59-A6C34878D82A}">
                    <a16:rowId xmlns:a16="http://schemas.microsoft.com/office/drawing/2014/main" val="399925706"/>
                  </a:ext>
                </a:extLst>
              </a:tr>
              <a:tr h="759460">
                <a:tc>
                  <a:txBody>
                    <a:bodyPr/>
                    <a:lstStyle/>
                    <a:p>
                      <a:pPr algn="l"/>
                      <a:r>
                        <a:rPr lang="en-US" sz="1600" b="1" dirty="0">
                          <a:latin typeface="Arial" panose="020B0604020202020204" pitchFamily="34" charset="0"/>
                          <a:cs typeface="Arial" panose="020B0604020202020204" pitchFamily="34" charset="0"/>
                        </a:rPr>
                        <a:t>Loans Secured by </a:t>
                      </a:r>
                      <a:br>
                        <a:rPr lang="en-US" sz="1600" b="1" dirty="0">
                          <a:latin typeface="Arial" panose="020B0604020202020204" pitchFamily="34" charset="0"/>
                          <a:cs typeface="Arial" panose="020B0604020202020204" pitchFamily="34" charset="0"/>
                        </a:rPr>
                      </a:br>
                      <a:r>
                        <a:rPr lang="en-US" sz="1600" b="1" dirty="0">
                          <a:latin typeface="Arial" panose="020B0604020202020204" pitchFamily="34" charset="0"/>
                          <a:cs typeface="Arial" panose="020B0604020202020204" pitchFamily="34" charset="0"/>
                        </a:rPr>
                        <a:t>Owner-occupied Property</a:t>
                      </a:r>
                    </a:p>
                  </a:txBody>
                  <a:tcPr>
                    <a:solidFill>
                      <a:schemeClr val="accent2">
                        <a:lumMod val="20000"/>
                        <a:lumOff val="80000"/>
                      </a:schemeClr>
                    </a:solidFill>
                  </a:tcPr>
                </a:tc>
                <a:tc>
                  <a:txBody>
                    <a:bodyPr/>
                    <a:lstStyle/>
                    <a:p>
                      <a:pPr marL="0" marR="0" lvl="0" indent="0" algn="l" defTabSz="1125261"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Harold Manufacturing is seeking a loan to refinance the </a:t>
                      </a:r>
                      <a:br>
                        <a:rPr lang="en-US" sz="1600" dirty="0">
                          <a:latin typeface="Arial" panose="020B0604020202020204" pitchFamily="34" charset="0"/>
                          <a:cs typeface="Arial" panose="020B0604020202020204" pitchFamily="34" charset="0"/>
                        </a:rPr>
                      </a:br>
                      <a:r>
                        <a:rPr lang="en-US" sz="1600" dirty="0">
                          <a:latin typeface="Arial" panose="020B0604020202020204" pitchFamily="34" charset="0"/>
                          <a:cs typeface="Arial" panose="020B0604020202020204" pitchFamily="34" charset="0"/>
                        </a:rPr>
                        <a:t>present loan on their current manufacturing facility and expand the building by 20%.</a:t>
                      </a:r>
                    </a:p>
                  </a:txBody>
                  <a:tcPr anchor="ctr">
                    <a:solidFill>
                      <a:schemeClr val="accent2">
                        <a:lumMod val="20000"/>
                        <a:lumOff val="80000"/>
                      </a:schemeClr>
                    </a:solidFill>
                  </a:tcPr>
                </a:tc>
                <a:extLst>
                  <a:ext uri="{0D108BD9-81ED-4DB2-BD59-A6C34878D82A}">
                    <a16:rowId xmlns:a16="http://schemas.microsoft.com/office/drawing/2014/main" val="1549849601"/>
                  </a:ext>
                </a:extLst>
              </a:tr>
              <a:tr h="530376">
                <a:tc>
                  <a:txBody>
                    <a:bodyPr/>
                    <a:lstStyle/>
                    <a:p>
                      <a:pPr algn="l"/>
                      <a:r>
                        <a:rPr lang="en-US" sz="1600" b="1" dirty="0">
                          <a:latin typeface="Arial" panose="020B0604020202020204" pitchFamily="34" charset="0"/>
                          <a:cs typeface="Arial" panose="020B0604020202020204" pitchFamily="34" charset="0"/>
                        </a:rPr>
                        <a:t>Loans for Acquisition, Development, and Construction (ADC) </a:t>
                      </a:r>
                    </a:p>
                  </a:txBody>
                  <a:tcPr>
                    <a:solidFill>
                      <a:schemeClr val="accent2">
                        <a:lumMod val="20000"/>
                        <a:lumOff val="80000"/>
                      </a:schemeClr>
                    </a:solidFill>
                  </a:tcPr>
                </a:tc>
                <a:tc>
                  <a:txBody>
                    <a:bodyPr/>
                    <a:lstStyle/>
                    <a:p>
                      <a:pPr marL="0" marR="0" lvl="0" indent="0" algn="l" defTabSz="1125261"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Logan Development is seeking a loan to acquire and develop a vacant parcel of land into single-family home building sites.</a:t>
                      </a:r>
                    </a:p>
                  </a:txBody>
                  <a:tcPr anchor="ctr">
                    <a:solidFill>
                      <a:schemeClr val="accent2">
                        <a:lumMod val="20000"/>
                        <a:lumOff val="80000"/>
                      </a:schemeClr>
                    </a:solidFill>
                  </a:tcPr>
                </a:tc>
                <a:extLst>
                  <a:ext uri="{0D108BD9-81ED-4DB2-BD59-A6C34878D82A}">
                    <a16:rowId xmlns:a16="http://schemas.microsoft.com/office/drawing/2014/main" val="3202430534"/>
                  </a:ext>
                </a:extLst>
              </a:tr>
              <a:tr h="925528">
                <a:tc>
                  <a:txBody>
                    <a:bodyPr/>
                    <a:lstStyle/>
                    <a:p>
                      <a:pPr algn="l"/>
                      <a:r>
                        <a:rPr lang="en-US" sz="1600" b="1" dirty="0">
                          <a:latin typeface="Arial" panose="020B0604020202020204" pitchFamily="34" charset="0"/>
                          <a:cs typeface="Arial" panose="020B0604020202020204" pitchFamily="34" charset="0"/>
                        </a:rPr>
                        <a:t>Commercial Loans Secured by </a:t>
                      </a:r>
                      <a:br>
                        <a:rPr lang="en-US" sz="1600" b="1" dirty="0">
                          <a:latin typeface="Arial" panose="020B0604020202020204" pitchFamily="34" charset="0"/>
                          <a:cs typeface="Arial" panose="020B0604020202020204" pitchFamily="34" charset="0"/>
                        </a:rPr>
                      </a:br>
                      <a:r>
                        <a:rPr lang="en-US" sz="1600" b="1" dirty="0">
                          <a:latin typeface="Arial" panose="020B0604020202020204" pitchFamily="34" charset="0"/>
                          <a:cs typeface="Arial" panose="020B0604020202020204" pitchFamily="34" charset="0"/>
                        </a:rPr>
                        <a:t>Real Estate</a:t>
                      </a:r>
                    </a:p>
                  </a:txBody>
                  <a:tcPr>
                    <a:solidFill>
                      <a:schemeClr val="accent2">
                        <a:lumMod val="20000"/>
                        <a:lumOff val="80000"/>
                      </a:schemeClr>
                    </a:solidFill>
                  </a:tcPr>
                </a:tc>
                <a:tc>
                  <a:txBody>
                    <a:bodyPr/>
                    <a:lstStyle/>
                    <a:p>
                      <a:pPr marL="0" marR="0" lvl="0" indent="0" algn="l" defTabSz="1125261" rtl="0" eaLnBrk="1" fontAlgn="auto" latinLnBrk="0" hangingPunct="1">
                        <a:lnSpc>
                          <a:spcPct val="100000"/>
                        </a:lnSpc>
                        <a:spcBef>
                          <a:spcPts val="0"/>
                        </a:spcBef>
                        <a:spcAft>
                          <a:spcPts val="0"/>
                        </a:spcAft>
                        <a:buClrTx/>
                        <a:buSzTx/>
                        <a:buFontTx/>
                        <a:buNone/>
                        <a:tabLst/>
                        <a:defRPr/>
                      </a:pPr>
                      <a:r>
                        <a:rPr lang="en-US" sz="1600" dirty="0">
                          <a:latin typeface="Arial" panose="020B0604020202020204" pitchFamily="34" charset="0"/>
                          <a:cs typeface="Arial" panose="020B0604020202020204" pitchFamily="34" charset="0"/>
                        </a:rPr>
                        <a:t>S&amp;G Materials Handling is seeking a line of credit for working capital. A company-owned warehouse is being offered as collateral.</a:t>
                      </a:r>
                    </a:p>
                  </a:txBody>
                  <a:tcPr anchor="ctr">
                    <a:solidFill>
                      <a:schemeClr val="accent2">
                        <a:lumMod val="20000"/>
                        <a:lumOff val="80000"/>
                      </a:schemeClr>
                    </a:solidFill>
                  </a:tcPr>
                </a:tc>
                <a:extLst>
                  <a:ext uri="{0D108BD9-81ED-4DB2-BD59-A6C34878D82A}">
                    <a16:rowId xmlns:a16="http://schemas.microsoft.com/office/drawing/2014/main" val="3811871999"/>
                  </a:ext>
                </a:extLst>
              </a:tr>
            </a:tbl>
          </a:graphicData>
        </a:graphic>
      </p:graphicFrame>
      <p:sp>
        <p:nvSpPr>
          <p:cNvPr id="20" name="Slide Number Placeholder 19">
            <a:extLst>
              <a:ext uri="{FF2B5EF4-FFF2-40B4-BE49-F238E27FC236}">
                <a16:creationId xmlns:a16="http://schemas.microsoft.com/office/drawing/2014/main" id="{B1940970-6F24-4859-9BBF-22D881EB222B}"/>
              </a:ext>
            </a:extLst>
          </p:cNvPr>
          <p:cNvSpPr>
            <a:spLocks noGrp="1"/>
          </p:cNvSpPr>
          <p:nvPr>
            <p:ph type="sldNum" sz="quarter" idx="12"/>
          </p:nvPr>
        </p:nvSpPr>
        <p:spPr/>
        <p:txBody>
          <a:bodyPr/>
          <a:lstStyle/>
          <a:p>
            <a:fld id="{71A628A0-E779-4D32-97F1-9C80A60D6EF0}" type="slidenum">
              <a:rPr lang="en-IN" smtClean="0"/>
              <a:pPr/>
              <a:t>39</a:t>
            </a:fld>
            <a:r>
              <a:rPr lang="en-IN"/>
              <a:t> of 116</a:t>
            </a:r>
            <a:endParaRPr lang="en-IN" dirty="0"/>
          </a:p>
        </p:txBody>
      </p:sp>
    </p:spTree>
    <p:custDataLst>
      <p:tags r:id="rId1"/>
    </p:custDataLst>
    <p:extLst>
      <p:ext uri="{BB962C8B-B14F-4D97-AF65-F5344CB8AC3E}">
        <p14:creationId xmlns:p14="http://schemas.microsoft.com/office/powerpoint/2010/main" val="1014526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2" name="Group 271">
            <a:extLst>
              <a:ext uri="{FF2B5EF4-FFF2-40B4-BE49-F238E27FC236}">
                <a16:creationId xmlns:a16="http://schemas.microsoft.com/office/drawing/2014/main" id="{C7F9F88E-A970-4E25-AACE-EB5F65C70C96}"/>
              </a:ext>
            </a:extLst>
          </p:cNvPr>
          <p:cNvGrpSpPr/>
          <p:nvPr/>
        </p:nvGrpSpPr>
        <p:grpSpPr>
          <a:xfrm>
            <a:off x="6971282" y="5133244"/>
            <a:ext cx="457200" cy="457200"/>
            <a:chOff x="5507878" y="9359578"/>
            <a:chExt cx="457200" cy="457200"/>
          </a:xfrm>
        </p:grpSpPr>
        <p:sp>
          <p:nvSpPr>
            <p:cNvPr id="107" name="Oval 106">
              <a:extLst>
                <a:ext uri="{FF2B5EF4-FFF2-40B4-BE49-F238E27FC236}">
                  <a16:creationId xmlns:a16="http://schemas.microsoft.com/office/drawing/2014/main" id="{308CF5FC-4322-494C-999B-E093F91C4744}"/>
                </a:ext>
              </a:extLst>
            </p:cNvPr>
            <p:cNvSpPr/>
            <p:nvPr/>
          </p:nvSpPr>
          <p:spPr>
            <a:xfrm>
              <a:off x="5507878" y="9359578"/>
              <a:ext cx="457200" cy="457200"/>
            </a:xfrm>
            <a:prstGeom prst="ellipse">
              <a:avLst/>
            </a:prstGeom>
            <a:solidFill>
              <a:schemeClr val="bg1"/>
            </a:solidFill>
            <a:ln w="19050">
              <a:solidFill>
                <a:srgbClr val="003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1" name="Group 130">
              <a:extLst>
                <a:ext uri="{FF2B5EF4-FFF2-40B4-BE49-F238E27FC236}">
                  <a16:creationId xmlns:a16="http://schemas.microsoft.com/office/drawing/2014/main" id="{A3FAD6A9-DB9F-41E8-B7AE-E1EBF3731E6A}"/>
                </a:ext>
              </a:extLst>
            </p:cNvPr>
            <p:cNvGrpSpPr/>
            <p:nvPr/>
          </p:nvGrpSpPr>
          <p:grpSpPr>
            <a:xfrm>
              <a:off x="5646165" y="9469306"/>
              <a:ext cx="180627" cy="237744"/>
              <a:chOff x="11117636" y="891159"/>
              <a:chExt cx="180627" cy="237744"/>
            </a:xfrm>
          </p:grpSpPr>
          <p:sp>
            <p:nvSpPr>
              <p:cNvPr id="132" name="Freeform: Shape 131">
                <a:extLst>
                  <a:ext uri="{FF2B5EF4-FFF2-40B4-BE49-F238E27FC236}">
                    <a16:creationId xmlns:a16="http://schemas.microsoft.com/office/drawing/2014/main" id="{DCB2CEBB-4AD6-477D-B964-559C511D7BAD}"/>
                  </a:ext>
                </a:extLst>
              </p:cNvPr>
              <p:cNvSpPr/>
              <p:nvPr/>
            </p:nvSpPr>
            <p:spPr>
              <a:xfrm>
                <a:off x="11117636" y="891159"/>
                <a:ext cx="180627" cy="237744"/>
              </a:xfrm>
              <a:custGeom>
                <a:avLst/>
                <a:gdLst>
                  <a:gd name="connsiteX0" fmla="*/ 171930 w 180627"/>
                  <a:gd name="connsiteY0" fmla="*/ 237744 h 237744"/>
                  <a:gd name="connsiteX1" fmla="*/ 8698 w 180627"/>
                  <a:gd name="connsiteY1" fmla="*/ 237744 h 237744"/>
                  <a:gd name="connsiteX2" fmla="*/ 0 w 180627"/>
                  <a:gd name="connsiteY2" fmla="*/ 229046 h 237744"/>
                  <a:gd name="connsiteX3" fmla="*/ 0 w 180627"/>
                  <a:gd name="connsiteY3" fmla="*/ 8698 h 237744"/>
                  <a:gd name="connsiteX4" fmla="*/ 8698 w 180627"/>
                  <a:gd name="connsiteY4" fmla="*/ 0 h 237744"/>
                  <a:gd name="connsiteX5" fmla="*/ 171930 w 180627"/>
                  <a:gd name="connsiteY5" fmla="*/ 0 h 237744"/>
                  <a:gd name="connsiteX6" fmla="*/ 180628 w 180627"/>
                  <a:gd name="connsiteY6" fmla="*/ 8698 h 237744"/>
                  <a:gd name="connsiteX7" fmla="*/ 180628 w 180627"/>
                  <a:gd name="connsiteY7" fmla="*/ 229046 h 237744"/>
                  <a:gd name="connsiteX8" fmla="*/ 171930 w 180627"/>
                  <a:gd name="connsiteY8" fmla="*/ 237744 h 237744"/>
                  <a:gd name="connsiteX9" fmla="*/ 8698 w 180627"/>
                  <a:gd name="connsiteY9" fmla="*/ 5799 h 237744"/>
                  <a:gd name="connsiteX10" fmla="*/ 5799 w 180627"/>
                  <a:gd name="connsiteY10" fmla="*/ 8698 h 237744"/>
                  <a:gd name="connsiteX11" fmla="*/ 5799 w 180627"/>
                  <a:gd name="connsiteY11" fmla="*/ 229046 h 237744"/>
                  <a:gd name="connsiteX12" fmla="*/ 8698 w 180627"/>
                  <a:gd name="connsiteY12" fmla="*/ 231945 h 237744"/>
                  <a:gd name="connsiteX13" fmla="*/ 171930 w 180627"/>
                  <a:gd name="connsiteY13" fmla="*/ 231945 h 237744"/>
                  <a:gd name="connsiteX14" fmla="*/ 174829 w 180627"/>
                  <a:gd name="connsiteY14" fmla="*/ 229046 h 237744"/>
                  <a:gd name="connsiteX15" fmla="*/ 174829 w 180627"/>
                  <a:gd name="connsiteY15" fmla="*/ 8698 h 237744"/>
                  <a:gd name="connsiteX16" fmla="*/ 171930 w 180627"/>
                  <a:gd name="connsiteY16" fmla="*/ 5799 h 237744"/>
                  <a:gd name="connsiteX17" fmla="*/ 8698 w 180627"/>
                  <a:gd name="connsiteY17" fmla="*/ 5799 h 23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0627" h="237744">
                    <a:moveTo>
                      <a:pt x="171930" y="237744"/>
                    </a:moveTo>
                    <a:lnTo>
                      <a:pt x="8698" y="237744"/>
                    </a:lnTo>
                    <a:cubicBezTo>
                      <a:pt x="3769" y="237744"/>
                      <a:pt x="0" y="233975"/>
                      <a:pt x="0" y="229046"/>
                    </a:cubicBezTo>
                    <a:lnTo>
                      <a:pt x="0" y="8698"/>
                    </a:lnTo>
                    <a:cubicBezTo>
                      <a:pt x="0" y="3769"/>
                      <a:pt x="3769" y="0"/>
                      <a:pt x="8698" y="0"/>
                    </a:cubicBezTo>
                    <a:lnTo>
                      <a:pt x="171930" y="0"/>
                    </a:lnTo>
                    <a:cubicBezTo>
                      <a:pt x="176859" y="0"/>
                      <a:pt x="180628" y="3769"/>
                      <a:pt x="180628" y="8698"/>
                    </a:cubicBezTo>
                    <a:lnTo>
                      <a:pt x="180628" y="229046"/>
                    </a:lnTo>
                    <a:cubicBezTo>
                      <a:pt x="180628" y="233975"/>
                      <a:pt x="176859" y="237744"/>
                      <a:pt x="171930" y="237744"/>
                    </a:cubicBezTo>
                    <a:close/>
                    <a:moveTo>
                      <a:pt x="8698" y="5799"/>
                    </a:moveTo>
                    <a:cubicBezTo>
                      <a:pt x="6958" y="5799"/>
                      <a:pt x="5799" y="6958"/>
                      <a:pt x="5799" y="8698"/>
                    </a:cubicBezTo>
                    <a:lnTo>
                      <a:pt x="5799" y="229046"/>
                    </a:lnTo>
                    <a:cubicBezTo>
                      <a:pt x="5799" y="230786"/>
                      <a:pt x="6958" y="231945"/>
                      <a:pt x="8698" y="231945"/>
                    </a:cubicBezTo>
                    <a:lnTo>
                      <a:pt x="171930" y="231945"/>
                    </a:lnTo>
                    <a:cubicBezTo>
                      <a:pt x="173669" y="231945"/>
                      <a:pt x="174829" y="230786"/>
                      <a:pt x="174829" y="229046"/>
                    </a:cubicBezTo>
                    <a:lnTo>
                      <a:pt x="174829" y="8698"/>
                    </a:lnTo>
                    <a:cubicBezTo>
                      <a:pt x="174829" y="6958"/>
                      <a:pt x="173669" y="5799"/>
                      <a:pt x="171930" y="5799"/>
                    </a:cubicBezTo>
                    <a:lnTo>
                      <a:pt x="8698" y="5799"/>
                    </a:lnTo>
                    <a:close/>
                  </a:path>
                </a:pathLst>
              </a:custGeom>
              <a:solidFill>
                <a:srgbClr val="2081C1"/>
              </a:solidFill>
              <a:ln w="2765" cap="flat">
                <a:noFill/>
                <a:prstDash val="solid"/>
                <a:miter/>
              </a:ln>
            </p:spPr>
            <p:txBody>
              <a:bodyPr rtlCol="0" anchor="ctr"/>
              <a:lstStyle/>
              <a:p>
                <a:endParaRPr lang="en-IN"/>
              </a:p>
            </p:txBody>
          </p:sp>
          <p:sp>
            <p:nvSpPr>
              <p:cNvPr id="133" name="Freeform: Shape 132">
                <a:extLst>
                  <a:ext uri="{FF2B5EF4-FFF2-40B4-BE49-F238E27FC236}">
                    <a16:creationId xmlns:a16="http://schemas.microsoft.com/office/drawing/2014/main" id="{C801814C-3073-495D-8C09-DD544B13B646}"/>
                  </a:ext>
                </a:extLst>
              </p:cNvPr>
              <p:cNvSpPr/>
              <p:nvPr/>
            </p:nvSpPr>
            <p:spPr>
              <a:xfrm>
                <a:off x="11143150" y="907685"/>
                <a:ext cx="129889" cy="48128"/>
              </a:xfrm>
              <a:custGeom>
                <a:avLst/>
                <a:gdLst>
                  <a:gd name="connsiteX0" fmla="*/ 121192 w 129889"/>
                  <a:gd name="connsiteY0" fmla="*/ 48129 h 48128"/>
                  <a:gd name="connsiteX1" fmla="*/ 8698 w 129889"/>
                  <a:gd name="connsiteY1" fmla="*/ 48129 h 48128"/>
                  <a:gd name="connsiteX2" fmla="*/ 0 w 129889"/>
                  <a:gd name="connsiteY2" fmla="*/ 39431 h 48128"/>
                  <a:gd name="connsiteX3" fmla="*/ 0 w 129889"/>
                  <a:gd name="connsiteY3" fmla="*/ 8698 h 48128"/>
                  <a:gd name="connsiteX4" fmla="*/ 8698 w 129889"/>
                  <a:gd name="connsiteY4" fmla="*/ 0 h 48128"/>
                  <a:gd name="connsiteX5" fmla="*/ 121192 w 129889"/>
                  <a:gd name="connsiteY5" fmla="*/ 0 h 48128"/>
                  <a:gd name="connsiteX6" fmla="*/ 129890 w 129889"/>
                  <a:gd name="connsiteY6" fmla="*/ 8698 h 48128"/>
                  <a:gd name="connsiteX7" fmla="*/ 129890 w 129889"/>
                  <a:gd name="connsiteY7" fmla="*/ 39721 h 48128"/>
                  <a:gd name="connsiteX8" fmla="*/ 121192 w 129889"/>
                  <a:gd name="connsiteY8" fmla="*/ 48129 h 48128"/>
                  <a:gd name="connsiteX9" fmla="*/ 8698 w 129889"/>
                  <a:gd name="connsiteY9" fmla="*/ 5799 h 48128"/>
                  <a:gd name="connsiteX10" fmla="*/ 5799 w 129889"/>
                  <a:gd name="connsiteY10" fmla="*/ 8698 h 48128"/>
                  <a:gd name="connsiteX11" fmla="*/ 5799 w 129889"/>
                  <a:gd name="connsiteY11" fmla="*/ 39721 h 48128"/>
                  <a:gd name="connsiteX12" fmla="*/ 8698 w 129889"/>
                  <a:gd name="connsiteY12" fmla="*/ 42620 h 48128"/>
                  <a:gd name="connsiteX13" fmla="*/ 121192 w 129889"/>
                  <a:gd name="connsiteY13" fmla="*/ 42620 h 48128"/>
                  <a:gd name="connsiteX14" fmla="*/ 124091 w 129889"/>
                  <a:gd name="connsiteY14" fmla="*/ 39721 h 48128"/>
                  <a:gd name="connsiteX15" fmla="*/ 124091 w 129889"/>
                  <a:gd name="connsiteY15" fmla="*/ 8698 h 48128"/>
                  <a:gd name="connsiteX16" fmla="*/ 121192 w 129889"/>
                  <a:gd name="connsiteY16" fmla="*/ 5799 h 48128"/>
                  <a:gd name="connsiteX17" fmla="*/ 8698 w 129889"/>
                  <a:gd name="connsiteY17" fmla="*/ 5799 h 4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9889" h="48128">
                    <a:moveTo>
                      <a:pt x="121192" y="48129"/>
                    </a:moveTo>
                    <a:lnTo>
                      <a:pt x="8698" y="48129"/>
                    </a:lnTo>
                    <a:cubicBezTo>
                      <a:pt x="3769" y="48129"/>
                      <a:pt x="0" y="44360"/>
                      <a:pt x="0" y="39431"/>
                    </a:cubicBezTo>
                    <a:lnTo>
                      <a:pt x="0" y="8698"/>
                    </a:lnTo>
                    <a:cubicBezTo>
                      <a:pt x="0" y="3769"/>
                      <a:pt x="3769" y="0"/>
                      <a:pt x="8698" y="0"/>
                    </a:cubicBezTo>
                    <a:lnTo>
                      <a:pt x="121192" y="0"/>
                    </a:lnTo>
                    <a:cubicBezTo>
                      <a:pt x="126121" y="0"/>
                      <a:pt x="129890" y="3769"/>
                      <a:pt x="129890" y="8698"/>
                    </a:cubicBezTo>
                    <a:lnTo>
                      <a:pt x="129890" y="39721"/>
                    </a:lnTo>
                    <a:cubicBezTo>
                      <a:pt x="129890" y="44360"/>
                      <a:pt x="125831" y="48129"/>
                      <a:pt x="121192" y="48129"/>
                    </a:cubicBezTo>
                    <a:close/>
                    <a:moveTo>
                      <a:pt x="8698" y="5799"/>
                    </a:moveTo>
                    <a:cubicBezTo>
                      <a:pt x="6958" y="5799"/>
                      <a:pt x="5799" y="6958"/>
                      <a:pt x="5799" y="8698"/>
                    </a:cubicBezTo>
                    <a:lnTo>
                      <a:pt x="5799" y="39721"/>
                    </a:lnTo>
                    <a:cubicBezTo>
                      <a:pt x="5799" y="41460"/>
                      <a:pt x="6958" y="42620"/>
                      <a:pt x="8698" y="42620"/>
                    </a:cubicBezTo>
                    <a:lnTo>
                      <a:pt x="121192" y="42620"/>
                    </a:lnTo>
                    <a:cubicBezTo>
                      <a:pt x="122931" y="42620"/>
                      <a:pt x="124091" y="41460"/>
                      <a:pt x="124091" y="39721"/>
                    </a:cubicBezTo>
                    <a:lnTo>
                      <a:pt x="124091" y="8698"/>
                    </a:lnTo>
                    <a:cubicBezTo>
                      <a:pt x="124091" y="6958"/>
                      <a:pt x="122931" y="5799"/>
                      <a:pt x="121192" y="5799"/>
                    </a:cubicBezTo>
                    <a:lnTo>
                      <a:pt x="8698" y="5799"/>
                    </a:lnTo>
                    <a:close/>
                  </a:path>
                </a:pathLst>
              </a:custGeom>
              <a:solidFill>
                <a:srgbClr val="2081C1"/>
              </a:solidFill>
              <a:ln w="2765" cap="flat">
                <a:noFill/>
                <a:prstDash val="solid"/>
                <a:miter/>
              </a:ln>
            </p:spPr>
            <p:txBody>
              <a:bodyPr rtlCol="0" anchor="ctr"/>
              <a:lstStyle/>
              <a:p>
                <a:endParaRPr lang="en-IN"/>
              </a:p>
            </p:txBody>
          </p:sp>
          <p:sp>
            <p:nvSpPr>
              <p:cNvPr id="134" name="Freeform: Shape 133">
                <a:extLst>
                  <a:ext uri="{FF2B5EF4-FFF2-40B4-BE49-F238E27FC236}">
                    <a16:creationId xmlns:a16="http://schemas.microsoft.com/office/drawing/2014/main" id="{9822D498-255C-42C1-BA29-F8B783420D69}"/>
                  </a:ext>
                </a:extLst>
              </p:cNvPr>
              <p:cNvSpPr/>
              <p:nvPr/>
            </p:nvSpPr>
            <p:spPr>
              <a:xfrm>
                <a:off x="11136771" y="975529"/>
                <a:ext cx="30442" cy="29283"/>
              </a:xfrm>
              <a:custGeom>
                <a:avLst/>
                <a:gdLst>
                  <a:gd name="connsiteX0" fmla="*/ 2580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5804 w 30442"/>
                  <a:gd name="connsiteY8" fmla="*/ 29283 h 29283"/>
                  <a:gd name="connsiteX9" fmla="*/ 5799 w 30442"/>
                  <a:gd name="connsiteY9" fmla="*/ 23484 h 29283"/>
                  <a:gd name="connsiteX10" fmla="*/ 24354 w 30442"/>
                  <a:gd name="connsiteY10" fmla="*/ 23484 h 29283"/>
                  <a:gd name="connsiteX11" fmla="*/ 2435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580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153" y="27254"/>
                      <a:pt x="28413" y="29283"/>
                      <a:pt x="25804" y="29283"/>
                    </a:cubicBezTo>
                    <a:close/>
                    <a:moveTo>
                      <a:pt x="5799" y="23484"/>
                    </a:moveTo>
                    <a:lnTo>
                      <a:pt x="24354" y="23484"/>
                    </a:lnTo>
                    <a:lnTo>
                      <a:pt x="24354" y="5799"/>
                    </a:lnTo>
                    <a:lnTo>
                      <a:pt x="5799" y="5799"/>
                    </a:lnTo>
                    <a:lnTo>
                      <a:pt x="5799" y="23484"/>
                    </a:lnTo>
                    <a:close/>
                  </a:path>
                </a:pathLst>
              </a:custGeom>
              <a:solidFill>
                <a:srgbClr val="2081C1"/>
              </a:solidFill>
              <a:ln w="2765" cap="flat">
                <a:noFill/>
                <a:prstDash val="solid"/>
                <a:miter/>
              </a:ln>
            </p:spPr>
            <p:txBody>
              <a:bodyPr rtlCol="0" anchor="ctr"/>
              <a:lstStyle/>
              <a:p>
                <a:endParaRPr lang="en-IN"/>
              </a:p>
            </p:txBody>
          </p:sp>
          <p:sp>
            <p:nvSpPr>
              <p:cNvPr id="135" name="Freeform: Shape 134">
                <a:extLst>
                  <a:ext uri="{FF2B5EF4-FFF2-40B4-BE49-F238E27FC236}">
                    <a16:creationId xmlns:a16="http://schemas.microsoft.com/office/drawing/2014/main" id="{F0E38337-3F32-4289-9ABF-D187FCCB6EE1}"/>
                  </a:ext>
                </a:extLst>
              </p:cNvPr>
              <p:cNvSpPr/>
              <p:nvPr/>
            </p:nvSpPr>
            <p:spPr>
              <a:xfrm>
                <a:off x="11179681" y="975529"/>
                <a:ext cx="30442" cy="29283"/>
              </a:xfrm>
              <a:custGeom>
                <a:avLst/>
                <a:gdLst>
                  <a:gd name="connsiteX0" fmla="*/ 2609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6094 w 30442"/>
                  <a:gd name="connsiteY8" fmla="*/ 29283 h 29283"/>
                  <a:gd name="connsiteX9" fmla="*/ 5799 w 30442"/>
                  <a:gd name="connsiteY9" fmla="*/ 23484 h 29283"/>
                  <a:gd name="connsiteX10" fmla="*/ 24644 w 30442"/>
                  <a:gd name="connsiteY10" fmla="*/ 23484 h 29283"/>
                  <a:gd name="connsiteX11" fmla="*/ 2464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609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443" y="27254"/>
                      <a:pt x="28413" y="29283"/>
                      <a:pt x="26094" y="29283"/>
                    </a:cubicBezTo>
                    <a:close/>
                    <a:moveTo>
                      <a:pt x="5799" y="23484"/>
                    </a:moveTo>
                    <a:lnTo>
                      <a:pt x="24644" y="23484"/>
                    </a:lnTo>
                    <a:lnTo>
                      <a:pt x="24644" y="5799"/>
                    </a:lnTo>
                    <a:lnTo>
                      <a:pt x="5799" y="5799"/>
                    </a:lnTo>
                    <a:lnTo>
                      <a:pt x="5799" y="23484"/>
                    </a:lnTo>
                    <a:close/>
                  </a:path>
                </a:pathLst>
              </a:custGeom>
              <a:solidFill>
                <a:srgbClr val="2081C1"/>
              </a:solidFill>
              <a:ln w="2765" cap="flat">
                <a:noFill/>
                <a:prstDash val="solid"/>
                <a:miter/>
              </a:ln>
            </p:spPr>
            <p:txBody>
              <a:bodyPr rtlCol="0" anchor="ctr"/>
              <a:lstStyle/>
              <a:p>
                <a:endParaRPr lang="en-IN"/>
              </a:p>
            </p:txBody>
          </p:sp>
          <p:sp>
            <p:nvSpPr>
              <p:cNvPr id="136" name="Freeform: Shape 135">
                <a:extLst>
                  <a:ext uri="{FF2B5EF4-FFF2-40B4-BE49-F238E27FC236}">
                    <a16:creationId xmlns:a16="http://schemas.microsoft.com/office/drawing/2014/main" id="{6AD98C83-DDBF-4485-9494-FCD752CA8F4C}"/>
                  </a:ext>
                </a:extLst>
              </p:cNvPr>
              <p:cNvSpPr/>
              <p:nvPr/>
            </p:nvSpPr>
            <p:spPr>
              <a:xfrm>
                <a:off x="11210414" y="975529"/>
                <a:ext cx="30442" cy="29283"/>
              </a:xfrm>
              <a:custGeom>
                <a:avLst/>
                <a:gdLst>
                  <a:gd name="connsiteX0" fmla="*/ 2609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6094 w 30442"/>
                  <a:gd name="connsiteY8" fmla="*/ 29283 h 29283"/>
                  <a:gd name="connsiteX9" fmla="*/ 5799 w 30442"/>
                  <a:gd name="connsiteY9" fmla="*/ 23484 h 29283"/>
                  <a:gd name="connsiteX10" fmla="*/ 24644 w 30442"/>
                  <a:gd name="connsiteY10" fmla="*/ 23484 h 29283"/>
                  <a:gd name="connsiteX11" fmla="*/ 2464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609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443" y="27254"/>
                      <a:pt x="28413" y="29283"/>
                      <a:pt x="26094" y="29283"/>
                    </a:cubicBezTo>
                    <a:close/>
                    <a:moveTo>
                      <a:pt x="5799" y="23484"/>
                    </a:moveTo>
                    <a:lnTo>
                      <a:pt x="24644" y="23484"/>
                    </a:lnTo>
                    <a:lnTo>
                      <a:pt x="24644" y="5799"/>
                    </a:lnTo>
                    <a:lnTo>
                      <a:pt x="5799" y="5799"/>
                    </a:lnTo>
                    <a:lnTo>
                      <a:pt x="5799" y="23484"/>
                    </a:lnTo>
                    <a:close/>
                  </a:path>
                </a:pathLst>
              </a:custGeom>
              <a:solidFill>
                <a:srgbClr val="2081C1"/>
              </a:solidFill>
              <a:ln w="2765" cap="flat">
                <a:noFill/>
                <a:prstDash val="solid"/>
                <a:miter/>
              </a:ln>
            </p:spPr>
            <p:txBody>
              <a:bodyPr rtlCol="0" anchor="ctr"/>
              <a:lstStyle/>
              <a:p>
                <a:endParaRPr lang="en-IN"/>
              </a:p>
            </p:txBody>
          </p:sp>
          <p:sp>
            <p:nvSpPr>
              <p:cNvPr id="137" name="Freeform: Shape 136">
                <a:extLst>
                  <a:ext uri="{FF2B5EF4-FFF2-40B4-BE49-F238E27FC236}">
                    <a16:creationId xmlns:a16="http://schemas.microsoft.com/office/drawing/2014/main" id="{A4C7BABA-C2A6-4CD3-A2C4-DB1966089A91}"/>
                  </a:ext>
                </a:extLst>
              </p:cNvPr>
              <p:cNvSpPr/>
              <p:nvPr/>
            </p:nvSpPr>
            <p:spPr>
              <a:xfrm>
                <a:off x="11253614" y="975529"/>
                <a:ext cx="30442" cy="29283"/>
              </a:xfrm>
              <a:custGeom>
                <a:avLst/>
                <a:gdLst>
                  <a:gd name="connsiteX0" fmla="*/ 2609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6094 w 30442"/>
                  <a:gd name="connsiteY8" fmla="*/ 29283 h 29283"/>
                  <a:gd name="connsiteX9" fmla="*/ 5799 w 30442"/>
                  <a:gd name="connsiteY9" fmla="*/ 23484 h 29283"/>
                  <a:gd name="connsiteX10" fmla="*/ 24644 w 30442"/>
                  <a:gd name="connsiteY10" fmla="*/ 23484 h 29283"/>
                  <a:gd name="connsiteX11" fmla="*/ 2464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609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443" y="27254"/>
                      <a:pt x="28413" y="29283"/>
                      <a:pt x="26094" y="29283"/>
                    </a:cubicBezTo>
                    <a:close/>
                    <a:moveTo>
                      <a:pt x="5799" y="23484"/>
                    </a:moveTo>
                    <a:lnTo>
                      <a:pt x="24644" y="23484"/>
                    </a:lnTo>
                    <a:lnTo>
                      <a:pt x="24644" y="5799"/>
                    </a:lnTo>
                    <a:lnTo>
                      <a:pt x="5799" y="5799"/>
                    </a:lnTo>
                    <a:lnTo>
                      <a:pt x="5799" y="23484"/>
                    </a:lnTo>
                    <a:close/>
                  </a:path>
                </a:pathLst>
              </a:custGeom>
              <a:solidFill>
                <a:srgbClr val="2081C1"/>
              </a:solidFill>
              <a:ln w="2765" cap="flat">
                <a:noFill/>
                <a:prstDash val="solid"/>
                <a:miter/>
              </a:ln>
            </p:spPr>
            <p:txBody>
              <a:bodyPr rtlCol="0" anchor="ctr"/>
              <a:lstStyle/>
              <a:p>
                <a:endParaRPr lang="en-IN"/>
              </a:p>
            </p:txBody>
          </p:sp>
          <p:sp>
            <p:nvSpPr>
              <p:cNvPr id="138" name="Freeform: Shape 137">
                <a:extLst>
                  <a:ext uri="{FF2B5EF4-FFF2-40B4-BE49-F238E27FC236}">
                    <a16:creationId xmlns:a16="http://schemas.microsoft.com/office/drawing/2014/main" id="{6C97CDA5-221D-42D8-98BD-82715028D43E}"/>
                  </a:ext>
                </a:extLst>
              </p:cNvPr>
              <p:cNvSpPr/>
              <p:nvPr/>
            </p:nvSpPr>
            <p:spPr>
              <a:xfrm>
                <a:off x="11136771" y="1018728"/>
                <a:ext cx="30442" cy="29283"/>
              </a:xfrm>
              <a:custGeom>
                <a:avLst/>
                <a:gdLst>
                  <a:gd name="connsiteX0" fmla="*/ 2580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5804 w 30442"/>
                  <a:gd name="connsiteY8" fmla="*/ 29283 h 29283"/>
                  <a:gd name="connsiteX9" fmla="*/ 5799 w 30442"/>
                  <a:gd name="connsiteY9" fmla="*/ 23484 h 29283"/>
                  <a:gd name="connsiteX10" fmla="*/ 24354 w 30442"/>
                  <a:gd name="connsiteY10" fmla="*/ 23484 h 29283"/>
                  <a:gd name="connsiteX11" fmla="*/ 2435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580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153" y="27254"/>
                      <a:pt x="28413" y="29283"/>
                      <a:pt x="25804" y="29283"/>
                    </a:cubicBezTo>
                    <a:close/>
                    <a:moveTo>
                      <a:pt x="5799" y="23484"/>
                    </a:moveTo>
                    <a:lnTo>
                      <a:pt x="24354" y="23484"/>
                    </a:lnTo>
                    <a:lnTo>
                      <a:pt x="24354" y="5799"/>
                    </a:lnTo>
                    <a:lnTo>
                      <a:pt x="5799" y="5799"/>
                    </a:lnTo>
                    <a:lnTo>
                      <a:pt x="5799" y="23484"/>
                    </a:lnTo>
                    <a:close/>
                  </a:path>
                </a:pathLst>
              </a:custGeom>
              <a:solidFill>
                <a:srgbClr val="2081C1"/>
              </a:solidFill>
              <a:ln w="2765" cap="flat">
                <a:noFill/>
                <a:prstDash val="solid"/>
                <a:miter/>
              </a:ln>
            </p:spPr>
            <p:txBody>
              <a:bodyPr rtlCol="0" anchor="ctr"/>
              <a:lstStyle/>
              <a:p>
                <a:endParaRPr lang="en-IN"/>
              </a:p>
            </p:txBody>
          </p:sp>
          <p:sp>
            <p:nvSpPr>
              <p:cNvPr id="139" name="Freeform: Shape 138">
                <a:extLst>
                  <a:ext uri="{FF2B5EF4-FFF2-40B4-BE49-F238E27FC236}">
                    <a16:creationId xmlns:a16="http://schemas.microsoft.com/office/drawing/2014/main" id="{0F574E57-A6A6-4C23-8C2D-07C1FB9C9BFF}"/>
                  </a:ext>
                </a:extLst>
              </p:cNvPr>
              <p:cNvSpPr/>
              <p:nvPr/>
            </p:nvSpPr>
            <p:spPr>
              <a:xfrm>
                <a:off x="11179681" y="1018728"/>
                <a:ext cx="30442" cy="29283"/>
              </a:xfrm>
              <a:custGeom>
                <a:avLst/>
                <a:gdLst>
                  <a:gd name="connsiteX0" fmla="*/ 2609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6094 w 30442"/>
                  <a:gd name="connsiteY8" fmla="*/ 29283 h 29283"/>
                  <a:gd name="connsiteX9" fmla="*/ 5799 w 30442"/>
                  <a:gd name="connsiteY9" fmla="*/ 23484 h 29283"/>
                  <a:gd name="connsiteX10" fmla="*/ 24644 w 30442"/>
                  <a:gd name="connsiteY10" fmla="*/ 23484 h 29283"/>
                  <a:gd name="connsiteX11" fmla="*/ 2464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609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443" y="27254"/>
                      <a:pt x="28413" y="29283"/>
                      <a:pt x="26094" y="29283"/>
                    </a:cubicBezTo>
                    <a:close/>
                    <a:moveTo>
                      <a:pt x="5799" y="23484"/>
                    </a:moveTo>
                    <a:lnTo>
                      <a:pt x="24644" y="23484"/>
                    </a:lnTo>
                    <a:lnTo>
                      <a:pt x="24644" y="5799"/>
                    </a:lnTo>
                    <a:lnTo>
                      <a:pt x="5799" y="5799"/>
                    </a:lnTo>
                    <a:lnTo>
                      <a:pt x="5799" y="23484"/>
                    </a:lnTo>
                    <a:close/>
                  </a:path>
                </a:pathLst>
              </a:custGeom>
              <a:solidFill>
                <a:srgbClr val="2081C1"/>
              </a:solidFill>
              <a:ln w="2765" cap="flat">
                <a:noFill/>
                <a:prstDash val="solid"/>
                <a:miter/>
              </a:ln>
            </p:spPr>
            <p:txBody>
              <a:bodyPr rtlCol="0" anchor="ctr"/>
              <a:lstStyle/>
              <a:p>
                <a:endParaRPr lang="en-IN"/>
              </a:p>
            </p:txBody>
          </p:sp>
          <p:sp>
            <p:nvSpPr>
              <p:cNvPr id="140" name="Freeform: Shape 139">
                <a:extLst>
                  <a:ext uri="{FF2B5EF4-FFF2-40B4-BE49-F238E27FC236}">
                    <a16:creationId xmlns:a16="http://schemas.microsoft.com/office/drawing/2014/main" id="{49F381FE-175A-45A5-9085-22269E21B984}"/>
                  </a:ext>
                </a:extLst>
              </p:cNvPr>
              <p:cNvSpPr/>
              <p:nvPr/>
            </p:nvSpPr>
            <p:spPr>
              <a:xfrm>
                <a:off x="11210414" y="1018728"/>
                <a:ext cx="30442" cy="29283"/>
              </a:xfrm>
              <a:custGeom>
                <a:avLst/>
                <a:gdLst>
                  <a:gd name="connsiteX0" fmla="*/ 2609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6094 w 30442"/>
                  <a:gd name="connsiteY8" fmla="*/ 29283 h 29283"/>
                  <a:gd name="connsiteX9" fmla="*/ 5799 w 30442"/>
                  <a:gd name="connsiteY9" fmla="*/ 23484 h 29283"/>
                  <a:gd name="connsiteX10" fmla="*/ 24644 w 30442"/>
                  <a:gd name="connsiteY10" fmla="*/ 23484 h 29283"/>
                  <a:gd name="connsiteX11" fmla="*/ 2464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609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443" y="27254"/>
                      <a:pt x="28413" y="29283"/>
                      <a:pt x="26094" y="29283"/>
                    </a:cubicBezTo>
                    <a:close/>
                    <a:moveTo>
                      <a:pt x="5799" y="23484"/>
                    </a:moveTo>
                    <a:lnTo>
                      <a:pt x="24644" y="23484"/>
                    </a:lnTo>
                    <a:lnTo>
                      <a:pt x="24644" y="5799"/>
                    </a:lnTo>
                    <a:lnTo>
                      <a:pt x="5799" y="5799"/>
                    </a:lnTo>
                    <a:lnTo>
                      <a:pt x="5799" y="23484"/>
                    </a:lnTo>
                    <a:close/>
                  </a:path>
                </a:pathLst>
              </a:custGeom>
              <a:solidFill>
                <a:srgbClr val="2081C1"/>
              </a:solidFill>
              <a:ln w="2765" cap="flat">
                <a:noFill/>
                <a:prstDash val="solid"/>
                <a:miter/>
              </a:ln>
            </p:spPr>
            <p:txBody>
              <a:bodyPr rtlCol="0" anchor="ctr"/>
              <a:lstStyle/>
              <a:p>
                <a:endParaRPr lang="en-IN"/>
              </a:p>
            </p:txBody>
          </p:sp>
          <p:sp>
            <p:nvSpPr>
              <p:cNvPr id="141" name="Freeform: Shape 140">
                <a:extLst>
                  <a:ext uri="{FF2B5EF4-FFF2-40B4-BE49-F238E27FC236}">
                    <a16:creationId xmlns:a16="http://schemas.microsoft.com/office/drawing/2014/main" id="{93D1E3D8-6387-4EDA-A39D-727429634E4E}"/>
                  </a:ext>
                </a:extLst>
              </p:cNvPr>
              <p:cNvSpPr/>
              <p:nvPr/>
            </p:nvSpPr>
            <p:spPr>
              <a:xfrm>
                <a:off x="11253614" y="1018728"/>
                <a:ext cx="30442" cy="29283"/>
              </a:xfrm>
              <a:custGeom>
                <a:avLst/>
                <a:gdLst>
                  <a:gd name="connsiteX0" fmla="*/ 2609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6094 w 30442"/>
                  <a:gd name="connsiteY8" fmla="*/ 29283 h 29283"/>
                  <a:gd name="connsiteX9" fmla="*/ 5799 w 30442"/>
                  <a:gd name="connsiteY9" fmla="*/ 23484 h 29283"/>
                  <a:gd name="connsiteX10" fmla="*/ 24644 w 30442"/>
                  <a:gd name="connsiteY10" fmla="*/ 23484 h 29283"/>
                  <a:gd name="connsiteX11" fmla="*/ 2464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609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443" y="27254"/>
                      <a:pt x="28413" y="29283"/>
                      <a:pt x="26094" y="29283"/>
                    </a:cubicBezTo>
                    <a:close/>
                    <a:moveTo>
                      <a:pt x="5799" y="23484"/>
                    </a:moveTo>
                    <a:lnTo>
                      <a:pt x="24644" y="23484"/>
                    </a:lnTo>
                    <a:lnTo>
                      <a:pt x="24644" y="5799"/>
                    </a:lnTo>
                    <a:lnTo>
                      <a:pt x="5799" y="5799"/>
                    </a:lnTo>
                    <a:lnTo>
                      <a:pt x="5799" y="23484"/>
                    </a:lnTo>
                    <a:close/>
                  </a:path>
                </a:pathLst>
              </a:custGeom>
              <a:solidFill>
                <a:srgbClr val="2081C1"/>
              </a:solidFill>
              <a:ln w="2765" cap="flat">
                <a:noFill/>
                <a:prstDash val="solid"/>
                <a:miter/>
              </a:ln>
            </p:spPr>
            <p:txBody>
              <a:bodyPr rtlCol="0" anchor="ctr"/>
              <a:lstStyle/>
              <a:p>
                <a:endParaRPr lang="en-IN"/>
              </a:p>
            </p:txBody>
          </p:sp>
          <p:sp>
            <p:nvSpPr>
              <p:cNvPr id="142" name="Freeform: Shape 141">
                <a:extLst>
                  <a:ext uri="{FF2B5EF4-FFF2-40B4-BE49-F238E27FC236}">
                    <a16:creationId xmlns:a16="http://schemas.microsoft.com/office/drawing/2014/main" id="{F7033767-1DFC-4A5B-A0BB-7148407F9D43}"/>
                  </a:ext>
                </a:extLst>
              </p:cNvPr>
              <p:cNvSpPr/>
              <p:nvPr/>
            </p:nvSpPr>
            <p:spPr>
              <a:xfrm>
                <a:off x="11136771" y="1067727"/>
                <a:ext cx="30442" cy="29283"/>
              </a:xfrm>
              <a:custGeom>
                <a:avLst/>
                <a:gdLst>
                  <a:gd name="connsiteX0" fmla="*/ 2580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5804 w 30442"/>
                  <a:gd name="connsiteY8" fmla="*/ 29283 h 29283"/>
                  <a:gd name="connsiteX9" fmla="*/ 5799 w 30442"/>
                  <a:gd name="connsiteY9" fmla="*/ 23484 h 29283"/>
                  <a:gd name="connsiteX10" fmla="*/ 24354 w 30442"/>
                  <a:gd name="connsiteY10" fmla="*/ 23484 h 29283"/>
                  <a:gd name="connsiteX11" fmla="*/ 2435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580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153" y="27544"/>
                      <a:pt x="28413" y="29283"/>
                      <a:pt x="25804" y="29283"/>
                    </a:cubicBezTo>
                    <a:close/>
                    <a:moveTo>
                      <a:pt x="5799" y="23484"/>
                    </a:moveTo>
                    <a:lnTo>
                      <a:pt x="24354" y="23484"/>
                    </a:lnTo>
                    <a:lnTo>
                      <a:pt x="24354" y="5799"/>
                    </a:lnTo>
                    <a:lnTo>
                      <a:pt x="5799" y="5799"/>
                    </a:lnTo>
                    <a:lnTo>
                      <a:pt x="5799" y="23484"/>
                    </a:lnTo>
                    <a:close/>
                  </a:path>
                </a:pathLst>
              </a:custGeom>
              <a:solidFill>
                <a:srgbClr val="2081C1"/>
              </a:solidFill>
              <a:ln w="2765" cap="flat">
                <a:noFill/>
                <a:prstDash val="solid"/>
                <a:miter/>
              </a:ln>
            </p:spPr>
            <p:txBody>
              <a:bodyPr rtlCol="0" anchor="ctr"/>
              <a:lstStyle/>
              <a:p>
                <a:endParaRPr lang="en-IN"/>
              </a:p>
            </p:txBody>
          </p:sp>
          <p:sp>
            <p:nvSpPr>
              <p:cNvPr id="143" name="Freeform: Shape 142">
                <a:extLst>
                  <a:ext uri="{FF2B5EF4-FFF2-40B4-BE49-F238E27FC236}">
                    <a16:creationId xmlns:a16="http://schemas.microsoft.com/office/drawing/2014/main" id="{73B4980C-705B-49DD-A267-5F9B8948BEB6}"/>
                  </a:ext>
                </a:extLst>
              </p:cNvPr>
              <p:cNvSpPr/>
              <p:nvPr/>
            </p:nvSpPr>
            <p:spPr>
              <a:xfrm>
                <a:off x="11179681" y="1067727"/>
                <a:ext cx="30442" cy="29283"/>
              </a:xfrm>
              <a:custGeom>
                <a:avLst/>
                <a:gdLst>
                  <a:gd name="connsiteX0" fmla="*/ 2609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6094 w 30442"/>
                  <a:gd name="connsiteY8" fmla="*/ 29283 h 29283"/>
                  <a:gd name="connsiteX9" fmla="*/ 5799 w 30442"/>
                  <a:gd name="connsiteY9" fmla="*/ 23484 h 29283"/>
                  <a:gd name="connsiteX10" fmla="*/ 24644 w 30442"/>
                  <a:gd name="connsiteY10" fmla="*/ 23484 h 29283"/>
                  <a:gd name="connsiteX11" fmla="*/ 2464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609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443" y="27544"/>
                      <a:pt x="28413" y="29283"/>
                      <a:pt x="26094" y="29283"/>
                    </a:cubicBezTo>
                    <a:close/>
                    <a:moveTo>
                      <a:pt x="5799" y="23484"/>
                    </a:moveTo>
                    <a:lnTo>
                      <a:pt x="24644" y="23484"/>
                    </a:lnTo>
                    <a:lnTo>
                      <a:pt x="24644" y="5799"/>
                    </a:lnTo>
                    <a:lnTo>
                      <a:pt x="5799" y="5799"/>
                    </a:lnTo>
                    <a:lnTo>
                      <a:pt x="5799" y="23484"/>
                    </a:lnTo>
                    <a:close/>
                  </a:path>
                </a:pathLst>
              </a:custGeom>
              <a:solidFill>
                <a:srgbClr val="2081C1"/>
              </a:solidFill>
              <a:ln w="2765" cap="flat">
                <a:noFill/>
                <a:prstDash val="solid"/>
                <a:miter/>
              </a:ln>
            </p:spPr>
            <p:txBody>
              <a:bodyPr rtlCol="0" anchor="ctr"/>
              <a:lstStyle/>
              <a:p>
                <a:endParaRPr lang="en-IN"/>
              </a:p>
            </p:txBody>
          </p:sp>
          <p:sp>
            <p:nvSpPr>
              <p:cNvPr id="144" name="Freeform: Shape 143">
                <a:extLst>
                  <a:ext uri="{FF2B5EF4-FFF2-40B4-BE49-F238E27FC236}">
                    <a16:creationId xmlns:a16="http://schemas.microsoft.com/office/drawing/2014/main" id="{DEFCE98F-BA7C-4668-8ED0-B9DE8D435CB7}"/>
                  </a:ext>
                </a:extLst>
              </p:cNvPr>
              <p:cNvSpPr/>
              <p:nvPr/>
            </p:nvSpPr>
            <p:spPr>
              <a:xfrm>
                <a:off x="11210414" y="1067727"/>
                <a:ext cx="30442" cy="29283"/>
              </a:xfrm>
              <a:custGeom>
                <a:avLst/>
                <a:gdLst>
                  <a:gd name="connsiteX0" fmla="*/ 2609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6094 w 30442"/>
                  <a:gd name="connsiteY8" fmla="*/ 29283 h 29283"/>
                  <a:gd name="connsiteX9" fmla="*/ 5799 w 30442"/>
                  <a:gd name="connsiteY9" fmla="*/ 23484 h 29283"/>
                  <a:gd name="connsiteX10" fmla="*/ 24644 w 30442"/>
                  <a:gd name="connsiteY10" fmla="*/ 23484 h 29283"/>
                  <a:gd name="connsiteX11" fmla="*/ 2464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609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443" y="27544"/>
                      <a:pt x="28413" y="29283"/>
                      <a:pt x="26094" y="29283"/>
                    </a:cubicBezTo>
                    <a:close/>
                    <a:moveTo>
                      <a:pt x="5799" y="23484"/>
                    </a:moveTo>
                    <a:lnTo>
                      <a:pt x="24644" y="23484"/>
                    </a:lnTo>
                    <a:lnTo>
                      <a:pt x="24644" y="5799"/>
                    </a:lnTo>
                    <a:lnTo>
                      <a:pt x="5799" y="5799"/>
                    </a:lnTo>
                    <a:lnTo>
                      <a:pt x="5799" y="23484"/>
                    </a:lnTo>
                    <a:close/>
                  </a:path>
                </a:pathLst>
              </a:custGeom>
              <a:solidFill>
                <a:srgbClr val="2081C1"/>
              </a:solidFill>
              <a:ln w="2765" cap="flat">
                <a:noFill/>
                <a:prstDash val="solid"/>
                <a:miter/>
              </a:ln>
            </p:spPr>
            <p:txBody>
              <a:bodyPr rtlCol="0" anchor="ctr"/>
              <a:lstStyle/>
              <a:p>
                <a:endParaRPr lang="en-IN"/>
              </a:p>
            </p:txBody>
          </p:sp>
          <p:sp>
            <p:nvSpPr>
              <p:cNvPr id="145" name="Freeform: Shape 144">
                <a:extLst>
                  <a:ext uri="{FF2B5EF4-FFF2-40B4-BE49-F238E27FC236}">
                    <a16:creationId xmlns:a16="http://schemas.microsoft.com/office/drawing/2014/main" id="{59BB8C53-5EBF-44A0-9B73-B886FFDC217F}"/>
                  </a:ext>
                </a:extLst>
              </p:cNvPr>
              <p:cNvSpPr/>
              <p:nvPr/>
            </p:nvSpPr>
            <p:spPr>
              <a:xfrm>
                <a:off x="11253614" y="1067727"/>
                <a:ext cx="30442" cy="29283"/>
              </a:xfrm>
              <a:custGeom>
                <a:avLst/>
                <a:gdLst>
                  <a:gd name="connsiteX0" fmla="*/ 26094 w 30442"/>
                  <a:gd name="connsiteY0" fmla="*/ 29283 h 29283"/>
                  <a:gd name="connsiteX1" fmla="*/ 4349 w 30442"/>
                  <a:gd name="connsiteY1" fmla="*/ 29283 h 29283"/>
                  <a:gd name="connsiteX2" fmla="*/ 0 w 30442"/>
                  <a:gd name="connsiteY2" fmla="*/ 24934 h 29283"/>
                  <a:gd name="connsiteX3" fmla="*/ 0 w 30442"/>
                  <a:gd name="connsiteY3" fmla="*/ 4349 h 29283"/>
                  <a:gd name="connsiteX4" fmla="*/ 4349 w 30442"/>
                  <a:gd name="connsiteY4" fmla="*/ 0 h 29283"/>
                  <a:gd name="connsiteX5" fmla="*/ 26094 w 30442"/>
                  <a:gd name="connsiteY5" fmla="*/ 0 h 29283"/>
                  <a:gd name="connsiteX6" fmla="*/ 30443 w 30442"/>
                  <a:gd name="connsiteY6" fmla="*/ 4349 h 29283"/>
                  <a:gd name="connsiteX7" fmla="*/ 30443 w 30442"/>
                  <a:gd name="connsiteY7" fmla="*/ 24934 h 29283"/>
                  <a:gd name="connsiteX8" fmla="*/ 26094 w 30442"/>
                  <a:gd name="connsiteY8" fmla="*/ 29283 h 29283"/>
                  <a:gd name="connsiteX9" fmla="*/ 5799 w 30442"/>
                  <a:gd name="connsiteY9" fmla="*/ 23484 h 29283"/>
                  <a:gd name="connsiteX10" fmla="*/ 24644 w 30442"/>
                  <a:gd name="connsiteY10" fmla="*/ 23484 h 29283"/>
                  <a:gd name="connsiteX11" fmla="*/ 24644 w 30442"/>
                  <a:gd name="connsiteY11" fmla="*/ 5799 h 29283"/>
                  <a:gd name="connsiteX12" fmla="*/ 5799 w 30442"/>
                  <a:gd name="connsiteY12" fmla="*/ 5799 h 29283"/>
                  <a:gd name="connsiteX13" fmla="*/ 5799 w 30442"/>
                  <a:gd name="connsiteY13" fmla="*/ 23484 h 2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2" h="29283">
                    <a:moveTo>
                      <a:pt x="26094" y="29283"/>
                    </a:moveTo>
                    <a:lnTo>
                      <a:pt x="4349" y="29283"/>
                    </a:lnTo>
                    <a:cubicBezTo>
                      <a:pt x="2030" y="29283"/>
                      <a:pt x="0" y="27254"/>
                      <a:pt x="0" y="24934"/>
                    </a:cubicBezTo>
                    <a:lnTo>
                      <a:pt x="0" y="4349"/>
                    </a:lnTo>
                    <a:cubicBezTo>
                      <a:pt x="0" y="2030"/>
                      <a:pt x="2030" y="0"/>
                      <a:pt x="4349" y="0"/>
                    </a:cubicBezTo>
                    <a:lnTo>
                      <a:pt x="26094" y="0"/>
                    </a:lnTo>
                    <a:cubicBezTo>
                      <a:pt x="28413" y="0"/>
                      <a:pt x="30443" y="2030"/>
                      <a:pt x="30443" y="4349"/>
                    </a:cubicBezTo>
                    <a:lnTo>
                      <a:pt x="30443" y="24934"/>
                    </a:lnTo>
                    <a:cubicBezTo>
                      <a:pt x="30443" y="27544"/>
                      <a:pt x="28413" y="29283"/>
                      <a:pt x="26094" y="29283"/>
                    </a:cubicBezTo>
                    <a:close/>
                    <a:moveTo>
                      <a:pt x="5799" y="23484"/>
                    </a:moveTo>
                    <a:lnTo>
                      <a:pt x="24644" y="23484"/>
                    </a:lnTo>
                    <a:lnTo>
                      <a:pt x="24644" y="5799"/>
                    </a:lnTo>
                    <a:lnTo>
                      <a:pt x="5799" y="5799"/>
                    </a:lnTo>
                    <a:lnTo>
                      <a:pt x="5799" y="23484"/>
                    </a:lnTo>
                    <a:close/>
                  </a:path>
                </a:pathLst>
              </a:custGeom>
              <a:solidFill>
                <a:srgbClr val="2081C1"/>
              </a:solidFill>
              <a:ln w="2765" cap="flat">
                <a:noFill/>
                <a:prstDash val="solid"/>
                <a:miter/>
              </a:ln>
            </p:spPr>
            <p:txBody>
              <a:bodyPr rtlCol="0" anchor="ctr"/>
              <a:lstStyle/>
              <a:p>
                <a:endParaRPr lang="en-IN"/>
              </a:p>
            </p:txBody>
          </p:sp>
        </p:grpSp>
      </p:grpSp>
      <p:grpSp>
        <p:nvGrpSpPr>
          <p:cNvPr id="275" name="Group 274">
            <a:extLst>
              <a:ext uri="{FF2B5EF4-FFF2-40B4-BE49-F238E27FC236}">
                <a16:creationId xmlns:a16="http://schemas.microsoft.com/office/drawing/2014/main" id="{494E8DB5-7EB4-43CD-AB9B-1DD31F68A552}"/>
              </a:ext>
            </a:extLst>
          </p:cNvPr>
          <p:cNvGrpSpPr/>
          <p:nvPr/>
        </p:nvGrpSpPr>
        <p:grpSpPr>
          <a:xfrm>
            <a:off x="6971282" y="5958607"/>
            <a:ext cx="457200" cy="457200"/>
            <a:chOff x="6080985" y="9359578"/>
            <a:chExt cx="457200" cy="457200"/>
          </a:xfrm>
        </p:grpSpPr>
        <p:sp>
          <p:nvSpPr>
            <p:cNvPr id="108" name="Oval 107">
              <a:extLst>
                <a:ext uri="{FF2B5EF4-FFF2-40B4-BE49-F238E27FC236}">
                  <a16:creationId xmlns:a16="http://schemas.microsoft.com/office/drawing/2014/main" id="{A14F3C0E-B00E-421B-915B-44D1EF37C863}"/>
                </a:ext>
              </a:extLst>
            </p:cNvPr>
            <p:cNvSpPr/>
            <p:nvPr/>
          </p:nvSpPr>
          <p:spPr>
            <a:xfrm>
              <a:off x="6080985" y="9359578"/>
              <a:ext cx="457200" cy="457200"/>
            </a:xfrm>
            <a:prstGeom prst="ellipse">
              <a:avLst/>
            </a:prstGeom>
            <a:solidFill>
              <a:schemeClr val="bg1"/>
            </a:solidFill>
            <a:ln w="19050">
              <a:solidFill>
                <a:srgbClr val="003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6" name="Graphic 177">
              <a:extLst>
                <a:ext uri="{FF2B5EF4-FFF2-40B4-BE49-F238E27FC236}">
                  <a16:creationId xmlns:a16="http://schemas.microsoft.com/office/drawing/2014/main" id="{0F358148-094E-433E-B9DA-274DE578B10C}"/>
                </a:ext>
              </a:extLst>
            </p:cNvPr>
            <p:cNvSpPr/>
            <p:nvPr/>
          </p:nvSpPr>
          <p:spPr>
            <a:xfrm>
              <a:off x="6178412" y="9469208"/>
              <a:ext cx="262346" cy="237941"/>
            </a:xfrm>
            <a:custGeom>
              <a:avLst/>
              <a:gdLst>
                <a:gd name="connsiteX0" fmla="*/ 260427 w 262346"/>
                <a:gd name="connsiteY0" fmla="*/ 73026 h 237941"/>
                <a:gd name="connsiteX1" fmla="*/ 258922 w 262346"/>
                <a:gd name="connsiteY1" fmla="*/ 72123 h 237941"/>
                <a:gd name="connsiteX2" fmla="*/ 258020 w 262346"/>
                <a:gd name="connsiteY2" fmla="*/ 67910 h 237941"/>
                <a:gd name="connsiteX3" fmla="*/ 257719 w 262346"/>
                <a:gd name="connsiteY3" fmla="*/ 67308 h 237941"/>
                <a:gd name="connsiteX4" fmla="*/ 254709 w 262346"/>
                <a:gd name="connsiteY4" fmla="*/ 66104 h 237941"/>
                <a:gd name="connsiteX5" fmla="*/ 254709 w 262346"/>
                <a:gd name="connsiteY5" fmla="*/ 63095 h 237941"/>
                <a:gd name="connsiteX6" fmla="*/ 252001 w 262346"/>
                <a:gd name="connsiteY6" fmla="*/ 60386 h 237941"/>
                <a:gd name="connsiteX7" fmla="*/ 80464 w 262346"/>
                <a:gd name="connsiteY7" fmla="*/ 198 h 237941"/>
                <a:gd name="connsiteX8" fmla="*/ 76853 w 262346"/>
                <a:gd name="connsiteY8" fmla="*/ 499 h 237941"/>
                <a:gd name="connsiteX9" fmla="*/ 74746 w 262346"/>
                <a:gd name="connsiteY9" fmla="*/ 3508 h 237941"/>
                <a:gd name="connsiteX10" fmla="*/ 1016 w 262346"/>
                <a:gd name="connsiteY10" fmla="*/ 145553 h 237941"/>
                <a:gd name="connsiteX11" fmla="*/ 113 w 262346"/>
                <a:gd name="connsiteY11" fmla="*/ 149766 h 237941"/>
                <a:gd name="connsiteX12" fmla="*/ 3122 w 262346"/>
                <a:gd name="connsiteY12" fmla="*/ 152775 h 237941"/>
                <a:gd name="connsiteX13" fmla="*/ 8539 w 262346"/>
                <a:gd name="connsiteY13" fmla="*/ 154581 h 237941"/>
                <a:gd name="connsiteX14" fmla="*/ 6132 w 262346"/>
                <a:gd name="connsiteY14" fmla="*/ 159396 h 237941"/>
                <a:gd name="connsiteX15" fmla="*/ 6132 w 262346"/>
                <a:gd name="connsiteY15" fmla="*/ 163007 h 237941"/>
                <a:gd name="connsiteX16" fmla="*/ 8840 w 262346"/>
                <a:gd name="connsiteY16" fmla="*/ 165415 h 237941"/>
                <a:gd name="connsiteX17" fmla="*/ 10044 w 262346"/>
                <a:gd name="connsiteY17" fmla="*/ 165716 h 237941"/>
                <a:gd name="connsiteX18" fmla="*/ 8840 w 262346"/>
                <a:gd name="connsiteY18" fmla="*/ 168725 h 237941"/>
                <a:gd name="connsiteX19" fmla="*/ 8840 w 262346"/>
                <a:gd name="connsiteY19" fmla="*/ 169026 h 237941"/>
                <a:gd name="connsiteX20" fmla="*/ 11549 w 262346"/>
                <a:gd name="connsiteY20" fmla="*/ 174443 h 237941"/>
                <a:gd name="connsiteX21" fmla="*/ 186095 w 262346"/>
                <a:gd name="connsiteY21" fmla="*/ 237641 h 237941"/>
                <a:gd name="connsiteX22" fmla="*/ 187599 w 262346"/>
                <a:gd name="connsiteY22" fmla="*/ 237942 h 237941"/>
                <a:gd name="connsiteX23" fmla="*/ 191813 w 262346"/>
                <a:gd name="connsiteY23" fmla="*/ 235233 h 237941"/>
                <a:gd name="connsiteX24" fmla="*/ 261932 w 262346"/>
                <a:gd name="connsiteY24" fmla="*/ 78443 h 237941"/>
                <a:gd name="connsiteX25" fmla="*/ 260427 w 262346"/>
                <a:gd name="connsiteY25" fmla="*/ 73026 h 237941"/>
                <a:gd name="connsiteX26" fmla="*/ 14859 w 262346"/>
                <a:gd name="connsiteY26" fmla="*/ 169929 h 237941"/>
                <a:gd name="connsiteX27" fmla="*/ 15461 w 262346"/>
                <a:gd name="connsiteY27" fmla="*/ 168123 h 237941"/>
                <a:gd name="connsiteX28" fmla="*/ 178571 w 262346"/>
                <a:gd name="connsiteY28" fmla="*/ 226807 h 237941"/>
                <a:gd name="connsiteX29" fmla="*/ 180076 w 262346"/>
                <a:gd name="connsiteY29" fmla="*/ 227108 h 237941"/>
                <a:gd name="connsiteX30" fmla="*/ 183988 w 262346"/>
                <a:gd name="connsiteY30" fmla="*/ 224700 h 237941"/>
                <a:gd name="connsiteX31" fmla="*/ 249292 w 262346"/>
                <a:gd name="connsiteY31" fmla="*/ 91383 h 237941"/>
                <a:gd name="connsiteX32" fmla="*/ 186095 w 262346"/>
                <a:gd name="connsiteY32" fmla="*/ 232224 h 237941"/>
                <a:gd name="connsiteX33" fmla="*/ 14859 w 262346"/>
                <a:gd name="connsiteY33" fmla="*/ 169929 h 237941"/>
                <a:gd name="connsiteX34" fmla="*/ 229129 w 262346"/>
                <a:gd name="connsiteY34" fmla="*/ 58881 h 237941"/>
                <a:gd name="connsiteX35" fmla="*/ 231537 w 262346"/>
                <a:gd name="connsiteY35" fmla="*/ 59784 h 237941"/>
                <a:gd name="connsiteX36" fmla="*/ 233342 w 262346"/>
                <a:gd name="connsiteY36" fmla="*/ 60386 h 237941"/>
                <a:gd name="connsiteX37" fmla="*/ 238458 w 262346"/>
                <a:gd name="connsiteY37" fmla="*/ 62192 h 237941"/>
                <a:gd name="connsiteX38" fmla="*/ 247788 w 262346"/>
                <a:gd name="connsiteY38" fmla="*/ 65502 h 237941"/>
                <a:gd name="connsiteX39" fmla="*/ 247186 w 262346"/>
                <a:gd name="connsiteY39" fmla="*/ 66706 h 237941"/>
                <a:gd name="connsiteX40" fmla="*/ 246885 w 262346"/>
                <a:gd name="connsiteY40" fmla="*/ 67609 h 237941"/>
                <a:gd name="connsiteX41" fmla="*/ 245681 w 262346"/>
                <a:gd name="connsiteY41" fmla="*/ 69113 h 237941"/>
                <a:gd name="connsiteX42" fmla="*/ 245079 w 262346"/>
                <a:gd name="connsiteY42" fmla="*/ 70016 h 237941"/>
                <a:gd name="connsiteX43" fmla="*/ 166834 w 262346"/>
                <a:gd name="connsiteY43" fmla="*/ 202130 h 237941"/>
                <a:gd name="connsiteX44" fmla="*/ 22082 w 262346"/>
                <a:gd name="connsiteY44" fmla="*/ 152474 h 237941"/>
                <a:gd name="connsiteX45" fmla="*/ 19072 w 262346"/>
                <a:gd name="connsiteY45" fmla="*/ 151571 h 237941"/>
                <a:gd name="connsiteX46" fmla="*/ 16665 w 262346"/>
                <a:gd name="connsiteY46" fmla="*/ 150669 h 237941"/>
                <a:gd name="connsiteX47" fmla="*/ 16063 w 262346"/>
                <a:gd name="connsiteY47" fmla="*/ 150368 h 237941"/>
                <a:gd name="connsiteX48" fmla="*/ 13655 w 262346"/>
                <a:gd name="connsiteY48" fmla="*/ 149465 h 237941"/>
                <a:gd name="connsiteX49" fmla="*/ 10646 w 262346"/>
                <a:gd name="connsiteY49" fmla="*/ 148562 h 237941"/>
                <a:gd name="connsiteX50" fmla="*/ 6734 w 262346"/>
                <a:gd name="connsiteY50" fmla="*/ 147057 h 237941"/>
                <a:gd name="connsiteX51" fmla="*/ 79260 w 262346"/>
                <a:gd name="connsiteY51" fmla="*/ 5916 h 237941"/>
                <a:gd name="connsiteX52" fmla="*/ 229129 w 262346"/>
                <a:gd name="connsiteY52" fmla="*/ 58881 h 237941"/>
                <a:gd name="connsiteX53" fmla="*/ 14257 w 262346"/>
                <a:gd name="connsiteY53" fmla="*/ 156386 h 237941"/>
                <a:gd name="connsiteX54" fmla="*/ 16665 w 262346"/>
                <a:gd name="connsiteY54" fmla="*/ 157289 h 237941"/>
                <a:gd name="connsiteX55" fmla="*/ 19674 w 262346"/>
                <a:gd name="connsiteY55" fmla="*/ 158192 h 237941"/>
                <a:gd name="connsiteX56" fmla="*/ 165932 w 262346"/>
                <a:gd name="connsiteY56" fmla="*/ 208449 h 237941"/>
                <a:gd name="connsiteX57" fmla="*/ 167436 w 262346"/>
                <a:gd name="connsiteY57" fmla="*/ 208750 h 237941"/>
                <a:gd name="connsiteX58" fmla="*/ 171349 w 262346"/>
                <a:gd name="connsiteY58" fmla="*/ 206644 h 237941"/>
                <a:gd name="connsiteX59" fmla="*/ 250195 w 262346"/>
                <a:gd name="connsiteY59" fmla="*/ 73627 h 237941"/>
                <a:gd name="connsiteX60" fmla="*/ 251399 w 262346"/>
                <a:gd name="connsiteY60" fmla="*/ 71521 h 237941"/>
                <a:gd name="connsiteX61" fmla="*/ 252302 w 262346"/>
                <a:gd name="connsiteY61" fmla="*/ 71822 h 237941"/>
                <a:gd name="connsiteX62" fmla="*/ 251098 w 262346"/>
                <a:gd name="connsiteY62" fmla="*/ 74229 h 237941"/>
                <a:gd name="connsiteX63" fmla="*/ 179474 w 262346"/>
                <a:gd name="connsiteY63" fmla="*/ 220487 h 237941"/>
                <a:gd name="connsiteX64" fmla="*/ 17868 w 262346"/>
                <a:gd name="connsiteY64" fmla="*/ 162405 h 237941"/>
                <a:gd name="connsiteX65" fmla="*/ 15160 w 262346"/>
                <a:gd name="connsiteY65" fmla="*/ 161502 h 237941"/>
                <a:gd name="connsiteX66" fmla="*/ 12451 w 262346"/>
                <a:gd name="connsiteY66" fmla="*/ 160600 h 237941"/>
                <a:gd name="connsiteX67" fmla="*/ 14257 w 262346"/>
                <a:gd name="connsiteY67" fmla="*/ 156386 h 23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62346" h="237941">
                  <a:moveTo>
                    <a:pt x="260427" y="73026"/>
                  </a:moveTo>
                  <a:lnTo>
                    <a:pt x="258922" y="72123"/>
                  </a:lnTo>
                  <a:cubicBezTo>
                    <a:pt x="259223" y="70618"/>
                    <a:pt x="258922" y="69113"/>
                    <a:pt x="258020" y="67910"/>
                  </a:cubicBezTo>
                  <a:lnTo>
                    <a:pt x="257719" y="67308"/>
                  </a:lnTo>
                  <a:lnTo>
                    <a:pt x="254709" y="66104"/>
                  </a:lnTo>
                  <a:cubicBezTo>
                    <a:pt x="255010" y="65201"/>
                    <a:pt x="255010" y="63997"/>
                    <a:pt x="254709" y="63095"/>
                  </a:cubicBezTo>
                  <a:cubicBezTo>
                    <a:pt x="254408" y="61891"/>
                    <a:pt x="253205" y="60687"/>
                    <a:pt x="252001" y="60386"/>
                  </a:cubicBezTo>
                  <a:lnTo>
                    <a:pt x="80464" y="198"/>
                  </a:lnTo>
                  <a:cubicBezTo>
                    <a:pt x="79260" y="-103"/>
                    <a:pt x="78057" y="-103"/>
                    <a:pt x="76853" y="499"/>
                  </a:cubicBezTo>
                  <a:cubicBezTo>
                    <a:pt x="75649" y="1101"/>
                    <a:pt x="75047" y="2304"/>
                    <a:pt x="74746" y="3508"/>
                  </a:cubicBezTo>
                  <a:cubicBezTo>
                    <a:pt x="57292" y="75132"/>
                    <a:pt x="10345" y="134418"/>
                    <a:pt x="1016" y="145553"/>
                  </a:cubicBezTo>
                  <a:cubicBezTo>
                    <a:pt x="113" y="146756"/>
                    <a:pt x="-188" y="148261"/>
                    <a:pt x="113" y="149766"/>
                  </a:cubicBezTo>
                  <a:cubicBezTo>
                    <a:pt x="414" y="151270"/>
                    <a:pt x="1618" y="152474"/>
                    <a:pt x="3122" y="152775"/>
                  </a:cubicBezTo>
                  <a:lnTo>
                    <a:pt x="8539" y="154581"/>
                  </a:lnTo>
                  <a:lnTo>
                    <a:pt x="6132" y="159396"/>
                  </a:lnTo>
                  <a:cubicBezTo>
                    <a:pt x="5530" y="160600"/>
                    <a:pt x="5530" y="161803"/>
                    <a:pt x="6132" y="163007"/>
                  </a:cubicBezTo>
                  <a:cubicBezTo>
                    <a:pt x="6734" y="164211"/>
                    <a:pt x="7636" y="165114"/>
                    <a:pt x="8840" y="165415"/>
                  </a:cubicBezTo>
                  <a:lnTo>
                    <a:pt x="10044" y="165716"/>
                  </a:lnTo>
                  <a:lnTo>
                    <a:pt x="8840" y="168725"/>
                  </a:lnTo>
                  <a:lnTo>
                    <a:pt x="8840" y="169026"/>
                  </a:lnTo>
                  <a:cubicBezTo>
                    <a:pt x="8238" y="171434"/>
                    <a:pt x="9442" y="173841"/>
                    <a:pt x="11549" y="174443"/>
                  </a:cubicBezTo>
                  <a:lnTo>
                    <a:pt x="186095" y="237641"/>
                  </a:lnTo>
                  <a:cubicBezTo>
                    <a:pt x="186697" y="237942"/>
                    <a:pt x="186997" y="237942"/>
                    <a:pt x="187599" y="237942"/>
                  </a:cubicBezTo>
                  <a:cubicBezTo>
                    <a:pt x="189405" y="237942"/>
                    <a:pt x="190910" y="237039"/>
                    <a:pt x="191813" y="235233"/>
                  </a:cubicBezTo>
                  <a:lnTo>
                    <a:pt x="261932" y="78443"/>
                  </a:lnTo>
                  <a:cubicBezTo>
                    <a:pt x="262835" y="76637"/>
                    <a:pt x="262233" y="74229"/>
                    <a:pt x="260427" y="73026"/>
                  </a:cubicBezTo>
                  <a:close/>
                  <a:moveTo>
                    <a:pt x="14859" y="169929"/>
                  </a:moveTo>
                  <a:lnTo>
                    <a:pt x="15461" y="168123"/>
                  </a:lnTo>
                  <a:lnTo>
                    <a:pt x="178571" y="226807"/>
                  </a:lnTo>
                  <a:cubicBezTo>
                    <a:pt x="179173" y="227108"/>
                    <a:pt x="179474" y="227108"/>
                    <a:pt x="180076" y="227108"/>
                  </a:cubicBezTo>
                  <a:cubicBezTo>
                    <a:pt x="181881" y="227108"/>
                    <a:pt x="183386" y="226205"/>
                    <a:pt x="183988" y="224700"/>
                  </a:cubicBezTo>
                  <a:lnTo>
                    <a:pt x="249292" y="91383"/>
                  </a:lnTo>
                  <a:lnTo>
                    <a:pt x="186095" y="232224"/>
                  </a:lnTo>
                  <a:lnTo>
                    <a:pt x="14859" y="169929"/>
                  </a:lnTo>
                  <a:close/>
                  <a:moveTo>
                    <a:pt x="229129" y="58881"/>
                  </a:moveTo>
                  <a:lnTo>
                    <a:pt x="231537" y="59784"/>
                  </a:lnTo>
                  <a:lnTo>
                    <a:pt x="233342" y="60386"/>
                  </a:lnTo>
                  <a:lnTo>
                    <a:pt x="238458" y="62192"/>
                  </a:lnTo>
                  <a:lnTo>
                    <a:pt x="247788" y="65502"/>
                  </a:lnTo>
                  <a:lnTo>
                    <a:pt x="247186" y="66706"/>
                  </a:lnTo>
                  <a:lnTo>
                    <a:pt x="246885" y="67609"/>
                  </a:lnTo>
                  <a:lnTo>
                    <a:pt x="245681" y="69113"/>
                  </a:lnTo>
                  <a:lnTo>
                    <a:pt x="245079" y="70016"/>
                  </a:lnTo>
                  <a:lnTo>
                    <a:pt x="166834" y="202130"/>
                  </a:lnTo>
                  <a:lnTo>
                    <a:pt x="22082" y="152474"/>
                  </a:lnTo>
                  <a:lnTo>
                    <a:pt x="19072" y="151571"/>
                  </a:lnTo>
                  <a:lnTo>
                    <a:pt x="16665" y="150669"/>
                  </a:lnTo>
                  <a:lnTo>
                    <a:pt x="16063" y="150368"/>
                  </a:lnTo>
                  <a:lnTo>
                    <a:pt x="13655" y="149465"/>
                  </a:lnTo>
                  <a:lnTo>
                    <a:pt x="10646" y="148562"/>
                  </a:lnTo>
                  <a:lnTo>
                    <a:pt x="6734" y="147057"/>
                  </a:lnTo>
                  <a:cubicBezTo>
                    <a:pt x="18470" y="132311"/>
                    <a:pt x="62408" y="75132"/>
                    <a:pt x="79260" y="5916"/>
                  </a:cubicBezTo>
                  <a:lnTo>
                    <a:pt x="229129" y="58881"/>
                  </a:lnTo>
                  <a:close/>
                  <a:moveTo>
                    <a:pt x="14257" y="156386"/>
                  </a:moveTo>
                  <a:lnTo>
                    <a:pt x="16665" y="157289"/>
                  </a:lnTo>
                  <a:lnTo>
                    <a:pt x="19674" y="158192"/>
                  </a:lnTo>
                  <a:lnTo>
                    <a:pt x="165932" y="208449"/>
                  </a:lnTo>
                  <a:cubicBezTo>
                    <a:pt x="166533" y="208750"/>
                    <a:pt x="166834" y="208750"/>
                    <a:pt x="167436" y="208750"/>
                  </a:cubicBezTo>
                  <a:cubicBezTo>
                    <a:pt x="168941" y="208750"/>
                    <a:pt x="170446" y="207848"/>
                    <a:pt x="171349" y="206644"/>
                  </a:cubicBezTo>
                  <a:lnTo>
                    <a:pt x="250195" y="73627"/>
                  </a:lnTo>
                  <a:lnTo>
                    <a:pt x="251399" y="71521"/>
                  </a:lnTo>
                  <a:lnTo>
                    <a:pt x="252302" y="71822"/>
                  </a:lnTo>
                  <a:lnTo>
                    <a:pt x="251098" y="74229"/>
                  </a:lnTo>
                  <a:lnTo>
                    <a:pt x="179474" y="220487"/>
                  </a:lnTo>
                  <a:lnTo>
                    <a:pt x="17868" y="162405"/>
                  </a:lnTo>
                  <a:lnTo>
                    <a:pt x="15160" y="161502"/>
                  </a:lnTo>
                  <a:lnTo>
                    <a:pt x="12451" y="160600"/>
                  </a:lnTo>
                  <a:lnTo>
                    <a:pt x="14257" y="156386"/>
                  </a:lnTo>
                  <a:close/>
                </a:path>
              </a:pathLst>
            </a:custGeom>
            <a:solidFill>
              <a:srgbClr val="2081C1"/>
            </a:solidFill>
            <a:ln w="2956" cap="flat">
              <a:noFill/>
              <a:prstDash val="solid"/>
              <a:miter/>
            </a:ln>
          </p:spPr>
          <p:txBody>
            <a:bodyPr rtlCol="0" anchor="ctr"/>
            <a:lstStyle/>
            <a:p>
              <a:endParaRPr lang="en-IN"/>
            </a:p>
          </p:txBody>
        </p:sp>
      </p:grpSp>
      <p:grpSp>
        <p:nvGrpSpPr>
          <p:cNvPr id="276" name="Group 275">
            <a:extLst>
              <a:ext uri="{FF2B5EF4-FFF2-40B4-BE49-F238E27FC236}">
                <a16:creationId xmlns:a16="http://schemas.microsoft.com/office/drawing/2014/main" id="{81B0C3C1-2831-4DC7-BF58-D16CDA1FD195}"/>
              </a:ext>
            </a:extLst>
          </p:cNvPr>
          <p:cNvGrpSpPr/>
          <p:nvPr/>
        </p:nvGrpSpPr>
        <p:grpSpPr>
          <a:xfrm>
            <a:off x="6971282" y="6783970"/>
            <a:ext cx="457200" cy="457200"/>
            <a:chOff x="6654092" y="9359578"/>
            <a:chExt cx="457200" cy="457200"/>
          </a:xfrm>
        </p:grpSpPr>
        <p:sp>
          <p:nvSpPr>
            <p:cNvPr id="109" name="Oval 108">
              <a:extLst>
                <a:ext uri="{FF2B5EF4-FFF2-40B4-BE49-F238E27FC236}">
                  <a16:creationId xmlns:a16="http://schemas.microsoft.com/office/drawing/2014/main" id="{47B5B83C-514C-4BAD-99B4-83E5E6684494}"/>
                </a:ext>
              </a:extLst>
            </p:cNvPr>
            <p:cNvSpPr/>
            <p:nvPr/>
          </p:nvSpPr>
          <p:spPr>
            <a:xfrm>
              <a:off x="6654092" y="9359578"/>
              <a:ext cx="457200" cy="457200"/>
            </a:xfrm>
            <a:prstGeom prst="ellipse">
              <a:avLst/>
            </a:prstGeom>
            <a:solidFill>
              <a:schemeClr val="bg1"/>
            </a:solidFill>
            <a:ln w="19050">
              <a:solidFill>
                <a:srgbClr val="003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47" name="Graphic 146">
              <a:extLst>
                <a:ext uri="{FF2B5EF4-FFF2-40B4-BE49-F238E27FC236}">
                  <a16:creationId xmlns:a16="http://schemas.microsoft.com/office/drawing/2014/main" id="{78FDB440-CE62-4D47-84F9-C3EC595805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89914" y="9469306"/>
              <a:ext cx="185556" cy="237744"/>
            </a:xfrm>
            <a:prstGeom prst="rect">
              <a:avLst/>
            </a:prstGeom>
          </p:spPr>
        </p:pic>
      </p:grpSp>
      <p:sp>
        <p:nvSpPr>
          <p:cNvPr id="29" name="Rectangle 28">
            <a:extLst>
              <a:ext uri="{FF2B5EF4-FFF2-40B4-BE49-F238E27FC236}">
                <a16:creationId xmlns:a16="http://schemas.microsoft.com/office/drawing/2014/main" id="{98A0086A-DFDC-4AB4-81AD-21018BE625CB}"/>
              </a:ext>
            </a:extLst>
          </p:cNvPr>
          <p:cNvSpPr/>
          <p:nvPr/>
        </p:nvSpPr>
        <p:spPr>
          <a:xfrm>
            <a:off x="142313" y="647183"/>
            <a:ext cx="12701015" cy="40867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B36AFCFA-7AD5-4CF3-A796-1131EF963D9F}"/>
              </a:ext>
            </a:extLst>
          </p:cNvPr>
          <p:cNvSpPr txBox="1"/>
          <p:nvPr/>
        </p:nvSpPr>
        <p:spPr>
          <a:xfrm>
            <a:off x="493486" y="820448"/>
            <a:ext cx="1944914" cy="707886"/>
          </a:xfrm>
          <a:prstGeom prst="rect">
            <a:avLst/>
          </a:prstGeom>
          <a:noFill/>
        </p:spPr>
        <p:txBody>
          <a:bodyPr wrap="square" rtlCol="0">
            <a:spAutoFit/>
          </a:bodyPr>
          <a:lstStyle/>
          <a:p>
            <a:r>
              <a:rPr lang="en-US" sz="4000" b="1" dirty="0">
                <a:solidFill>
                  <a:schemeClr val="bg1"/>
                </a:solidFill>
                <a:latin typeface="Arial" panose="020B0604020202020204" pitchFamily="34" charset="0"/>
                <a:cs typeface="Arial" panose="020B0604020202020204" pitchFamily="34" charset="0"/>
              </a:rPr>
              <a:t>HELP</a:t>
            </a:r>
            <a:endParaRPr lang="en-IN" sz="4000" b="1" dirty="0">
              <a:solidFill>
                <a:schemeClr val="bg1"/>
              </a:solidFill>
              <a:latin typeface="Arial" panose="020B0604020202020204" pitchFamily="34" charset="0"/>
              <a:cs typeface="Arial" panose="020B0604020202020204" pitchFamily="34" charset="0"/>
            </a:endParaRPr>
          </a:p>
        </p:txBody>
      </p:sp>
      <p:pic>
        <p:nvPicPr>
          <p:cNvPr id="285" name="Picture 284" descr="A picture containing building, umbrella, side, light&#10;&#10;Description automatically generated">
            <a:extLst>
              <a:ext uri="{FF2B5EF4-FFF2-40B4-BE49-F238E27FC236}">
                <a16:creationId xmlns:a16="http://schemas.microsoft.com/office/drawing/2014/main" id="{406D5FD6-8248-42E2-BB99-1F556F844DD0}"/>
              </a:ext>
            </a:extLst>
          </p:cNvPr>
          <p:cNvPicPr>
            <a:picLocks noChangeAspect="1"/>
          </p:cNvPicPr>
          <p:nvPr/>
        </p:nvPicPr>
        <p:blipFill rotWithShape="1">
          <a:blip r:embed="rId6">
            <a:alphaModFix amt="20000"/>
            <a:extLst>
              <a:ext uri="{28A0092B-C50C-407E-A947-70E740481C1C}">
                <a14:useLocalDpi xmlns:a14="http://schemas.microsoft.com/office/drawing/2010/main" val="0"/>
              </a:ext>
            </a:extLst>
          </a:blip>
          <a:srcRect t="26045" b="26045"/>
          <a:stretch/>
        </p:blipFill>
        <p:spPr>
          <a:xfrm>
            <a:off x="155231" y="647183"/>
            <a:ext cx="12694556" cy="4054554"/>
          </a:xfrm>
          <a:prstGeom prst="rect">
            <a:avLst/>
          </a:prstGeom>
        </p:spPr>
      </p:pic>
      <p:sp>
        <p:nvSpPr>
          <p:cNvPr id="31" name="TextBox 30">
            <a:extLst>
              <a:ext uri="{FF2B5EF4-FFF2-40B4-BE49-F238E27FC236}">
                <a16:creationId xmlns:a16="http://schemas.microsoft.com/office/drawing/2014/main" id="{389259A2-B4DD-4C88-9FB7-862CBD2E2D0B}"/>
              </a:ext>
            </a:extLst>
          </p:cNvPr>
          <p:cNvSpPr txBox="1"/>
          <p:nvPr/>
        </p:nvSpPr>
        <p:spPr>
          <a:xfrm>
            <a:off x="626836" y="1819640"/>
            <a:ext cx="645283" cy="276999"/>
          </a:xfrm>
          <a:prstGeom prst="rect">
            <a:avLst/>
          </a:prstGeom>
          <a:solidFill>
            <a:srgbClr val="282828"/>
          </a:solidFill>
        </p:spPr>
        <p:txBody>
          <a:bodyPr wrap="square" rtlCol="0">
            <a:spAutoFit/>
          </a:bodyPr>
          <a:lstStyle/>
          <a:p>
            <a:pPr algn="ctr"/>
            <a:r>
              <a:rPr lang="en-IN" sz="1200" dirty="0">
                <a:solidFill>
                  <a:schemeClr val="bg1">
                    <a:lumMod val="85000"/>
                  </a:schemeClr>
                </a:solidFill>
                <a:latin typeface="Arial" panose="020B0604020202020204" pitchFamily="34" charset="0"/>
                <a:cs typeface="Arial" panose="020B0604020202020204" pitchFamily="34" charset="0"/>
              </a:rPr>
              <a:t>MENU</a:t>
            </a:r>
          </a:p>
        </p:txBody>
      </p:sp>
      <p:sp>
        <p:nvSpPr>
          <p:cNvPr id="256" name="TextBox 255">
            <a:extLst>
              <a:ext uri="{FF2B5EF4-FFF2-40B4-BE49-F238E27FC236}">
                <a16:creationId xmlns:a16="http://schemas.microsoft.com/office/drawing/2014/main" id="{CCA114C7-9B14-4BF0-B414-13866042451B}"/>
              </a:ext>
            </a:extLst>
          </p:cNvPr>
          <p:cNvSpPr txBox="1"/>
          <p:nvPr/>
        </p:nvSpPr>
        <p:spPr>
          <a:xfrm>
            <a:off x="626835" y="2667861"/>
            <a:ext cx="649224" cy="276999"/>
          </a:xfrm>
          <a:prstGeom prst="rect">
            <a:avLst/>
          </a:prstGeom>
          <a:solidFill>
            <a:srgbClr val="282828"/>
          </a:solidFill>
        </p:spPr>
        <p:txBody>
          <a:bodyPr wrap="square" rtlCol="0">
            <a:spAutoFit/>
          </a:bodyPr>
          <a:lstStyle/>
          <a:p>
            <a:pPr algn="ctr"/>
            <a:r>
              <a:rPr lang="en-IN" sz="1200" dirty="0">
                <a:solidFill>
                  <a:schemeClr val="bg1">
                    <a:lumMod val="85000"/>
                  </a:schemeClr>
                </a:solidFill>
                <a:latin typeface="Arial" panose="020B0604020202020204" pitchFamily="34" charset="0"/>
                <a:cs typeface="Arial" panose="020B0604020202020204" pitchFamily="34" charset="0"/>
              </a:rPr>
              <a:t>HELP</a:t>
            </a:r>
          </a:p>
        </p:txBody>
      </p:sp>
      <p:sp>
        <p:nvSpPr>
          <p:cNvPr id="257" name="TextBox 256">
            <a:extLst>
              <a:ext uri="{FF2B5EF4-FFF2-40B4-BE49-F238E27FC236}">
                <a16:creationId xmlns:a16="http://schemas.microsoft.com/office/drawing/2014/main" id="{68B5989F-A033-46AF-A7B2-AC134E504DFB}"/>
              </a:ext>
            </a:extLst>
          </p:cNvPr>
          <p:cNvSpPr txBox="1"/>
          <p:nvPr/>
        </p:nvSpPr>
        <p:spPr>
          <a:xfrm>
            <a:off x="1456855" y="1750190"/>
            <a:ext cx="4839410" cy="584775"/>
          </a:xfrm>
          <a:prstGeom prst="rect">
            <a:avLst/>
          </a:prstGeom>
          <a:noFill/>
        </p:spPr>
        <p:txBody>
          <a:bodyPr wrap="square" rtlCol="0">
            <a:spAutoFit/>
          </a:bodyPr>
          <a:lstStyle/>
          <a:p>
            <a:r>
              <a:rPr lang="en-IN" sz="1600" b="1" dirty="0">
                <a:solidFill>
                  <a:schemeClr val="bg1"/>
                </a:solidFill>
                <a:latin typeface="Arial" panose="020B0604020202020204" pitchFamily="34" charset="0"/>
                <a:cs typeface="Arial" panose="020B0604020202020204" pitchFamily="34" charset="0"/>
              </a:rPr>
              <a:t>MENU:</a:t>
            </a:r>
            <a:r>
              <a:rPr lang="en-IN" sz="1600" dirty="0">
                <a:solidFill>
                  <a:schemeClr val="bg1"/>
                </a:solidFill>
                <a:latin typeface="Arial" panose="020B0604020202020204" pitchFamily="34" charset="0"/>
                <a:cs typeface="Arial" panose="020B0604020202020204" pitchFamily="34" charset="0"/>
              </a:rPr>
              <a:t> </a:t>
            </a:r>
            <a:r>
              <a:rPr lang="en-US" sz="1600" dirty="0">
                <a:solidFill>
                  <a:schemeClr val="bg1"/>
                </a:solidFill>
                <a:latin typeface="Arial" panose="020B0604020202020204" pitchFamily="34" charset="0"/>
                <a:cs typeface="Arial" panose="020B0604020202020204" pitchFamily="34" charset="0"/>
              </a:rPr>
              <a:t>Displays all the topics in the course. Your current topic will be highlighted in the menu.</a:t>
            </a:r>
          </a:p>
        </p:txBody>
      </p:sp>
      <p:sp>
        <p:nvSpPr>
          <p:cNvPr id="162" name="TextBox 161">
            <a:extLst>
              <a:ext uri="{FF2B5EF4-FFF2-40B4-BE49-F238E27FC236}">
                <a16:creationId xmlns:a16="http://schemas.microsoft.com/office/drawing/2014/main" id="{E3C5A1CE-F0B2-41C2-B28F-B59586B4505D}"/>
              </a:ext>
            </a:extLst>
          </p:cNvPr>
          <p:cNvSpPr txBox="1"/>
          <p:nvPr/>
        </p:nvSpPr>
        <p:spPr>
          <a:xfrm>
            <a:off x="1456855" y="2598411"/>
            <a:ext cx="4995482" cy="584775"/>
          </a:xfrm>
          <a:prstGeom prst="rect">
            <a:avLst/>
          </a:prstGeom>
          <a:noFill/>
        </p:spPr>
        <p:txBody>
          <a:bodyPr wrap="square" rtlCol="0">
            <a:spAutoFit/>
          </a:bodyPr>
          <a:lstStyle/>
          <a:p>
            <a:r>
              <a:rPr lang="en-IN" sz="1600" b="1" dirty="0">
                <a:solidFill>
                  <a:schemeClr val="bg1"/>
                </a:solidFill>
                <a:latin typeface="Arial" panose="020B0604020202020204" pitchFamily="34" charset="0"/>
                <a:cs typeface="Arial" panose="020B0604020202020204" pitchFamily="34" charset="0"/>
              </a:rPr>
              <a:t>HELP: </a:t>
            </a:r>
            <a:r>
              <a:rPr lang="en-US" sz="1600" dirty="0">
                <a:solidFill>
                  <a:schemeClr val="bg1"/>
                </a:solidFill>
                <a:latin typeface="Arial" panose="020B0604020202020204" pitchFamily="34" charset="0"/>
                <a:cs typeface="Arial" panose="020B0604020202020204" pitchFamily="34" charset="0"/>
              </a:rPr>
              <a:t>Displays the navigational features of the course.</a:t>
            </a:r>
          </a:p>
        </p:txBody>
      </p:sp>
      <p:sp>
        <p:nvSpPr>
          <p:cNvPr id="163" name="TextBox 162">
            <a:extLst>
              <a:ext uri="{FF2B5EF4-FFF2-40B4-BE49-F238E27FC236}">
                <a16:creationId xmlns:a16="http://schemas.microsoft.com/office/drawing/2014/main" id="{2105BAEE-BFBE-4EA1-93D5-BEF0EF6EC5DB}"/>
              </a:ext>
            </a:extLst>
          </p:cNvPr>
          <p:cNvSpPr txBox="1"/>
          <p:nvPr/>
        </p:nvSpPr>
        <p:spPr>
          <a:xfrm>
            <a:off x="626836" y="3468595"/>
            <a:ext cx="649224" cy="276999"/>
          </a:xfrm>
          <a:prstGeom prst="rect">
            <a:avLst/>
          </a:prstGeom>
          <a:solidFill>
            <a:srgbClr val="282828"/>
          </a:solidFill>
        </p:spPr>
        <p:txBody>
          <a:bodyPr wrap="square" rtlCol="0">
            <a:spAutoFit/>
          </a:bodyPr>
          <a:lstStyle/>
          <a:p>
            <a:pPr algn="ctr"/>
            <a:r>
              <a:rPr lang="en-IN" sz="1200" dirty="0">
                <a:solidFill>
                  <a:schemeClr val="bg1">
                    <a:lumMod val="85000"/>
                  </a:schemeClr>
                </a:solidFill>
                <a:latin typeface="Arial" panose="020B0604020202020204" pitchFamily="34" charset="0"/>
                <a:cs typeface="Arial" panose="020B0604020202020204" pitchFamily="34" charset="0"/>
              </a:rPr>
              <a:t>EXIT</a:t>
            </a:r>
          </a:p>
        </p:txBody>
      </p:sp>
      <p:sp>
        <p:nvSpPr>
          <p:cNvPr id="164" name="TextBox 163">
            <a:extLst>
              <a:ext uri="{FF2B5EF4-FFF2-40B4-BE49-F238E27FC236}">
                <a16:creationId xmlns:a16="http://schemas.microsoft.com/office/drawing/2014/main" id="{B5DEEBB5-2A48-4571-BC7F-A1A4A490DEFD}"/>
              </a:ext>
            </a:extLst>
          </p:cNvPr>
          <p:cNvSpPr txBox="1"/>
          <p:nvPr/>
        </p:nvSpPr>
        <p:spPr>
          <a:xfrm>
            <a:off x="1456855" y="3399145"/>
            <a:ext cx="4336866" cy="1077218"/>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EXIT:</a:t>
            </a:r>
            <a:r>
              <a:rPr lang="en-US" sz="1600" dirty="0">
                <a:solidFill>
                  <a:schemeClr val="bg1"/>
                </a:solidFill>
                <a:latin typeface="Arial" panose="020B0604020202020204" pitchFamily="34" charset="0"/>
                <a:cs typeface="Arial" panose="020B0604020202020204" pitchFamily="34" charset="0"/>
              </a:rPr>
              <a:t> Allows you to exit the course. When exiting the course always use the course EXIT button to ensure that your progress is saved.</a:t>
            </a:r>
          </a:p>
        </p:txBody>
      </p:sp>
      <p:sp>
        <p:nvSpPr>
          <p:cNvPr id="170" name="Oval 169">
            <a:extLst>
              <a:ext uri="{FF2B5EF4-FFF2-40B4-BE49-F238E27FC236}">
                <a16:creationId xmlns:a16="http://schemas.microsoft.com/office/drawing/2014/main" id="{107AF247-C92C-4826-8A3F-26CC8D72A229}"/>
              </a:ext>
            </a:extLst>
          </p:cNvPr>
          <p:cNvSpPr/>
          <p:nvPr/>
        </p:nvSpPr>
        <p:spPr>
          <a:xfrm>
            <a:off x="6978141" y="1723663"/>
            <a:ext cx="365760" cy="365760"/>
          </a:xfrm>
          <a:prstGeom prst="ellipse">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600" b="1" dirty="0">
              <a:latin typeface="Arial" panose="020B0604020202020204" pitchFamily="34" charset="0"/>
              <a:ea typeface="Verdana" panose="020B0604030504040204" pitchFamily="34" charset="0"/>
              <a:cs typeface="Arial" panose="020B0604020202020204" pitchFamily="34" charset="0"/>
            </a:endParaRPr>
          </a:p>
        </p:txBody>
      </p:sp>
      <p:grpSp>
        <p:nvGrpSpPr>
          <p:cNvPr id="171" name="Group 170">
            <a:extLst>
              <a:ext uri="{FF2B5EF4-FFF2-40B4-BE49-F238E27FC236}">
                <a16:creationId xmlns:a16="http://schemas.microsoft.com/office/drawing/2014/main" id="{3F61E858-252B-4B5F-9177-7010B8353135}"/>
              </a:ext>
            </a:extLst>
          </p:cNvPr>
          <p:cNvGrpSpPr/>
          <p:nvPr/>
        </p:nvGrpSpPr>
        <p:grpSpPr>
          <a:xfrm>
            <a:off x="7064582" y="1826026"/>
            <a:ext cx="192878" cy="161035"/>
            <a:chOff x="231772" y="7998290"/>
            <a:chExt cx="192092" cy="160379"/>
          </a:xfrm>
          <a:solidFill>
            <a:srgbClr val="B4B4B4"/>
          </a:solidFill>
        </p:grpSpPr>
        <p:sp>
          <p:nvSpPr>
            <p:cNvPr id="172" name="Freeform: Shape 171">
              <a:extLst>
                <a:ext uri="{FF2B5EF4-FFF2-40B4-BE49-F238E27FC236}">
                  <a16:creationId xmlns:a16="http://schemas.microsoft.com/office/drawing/2014/main" id="{501605CC-2FD3-4B51-9135-6CE8DEA4A13C}"/>
                </a:ext>
              </a:extLst>
            </p:cNvPr>
            <p:cNvSpPr/>
            <p:nvPr/>
          </p:nvSpPr>
          <p:spPr>
            <a:xfrm>
              <a:off x="231772" y="8044399"/>
              <a:ext cx="32076" cy="68160"/>
            </a:xfrm>
            <a:custGeom>
              <a:avLst/>
              <a:gdLst>
                <a:gd name="connsiteX0" fmla="*/ 0 w 22860"/>
                <a:gd name="connsiteY0" fmla="*/ 0 h 48577"/>
                <a:gd name="connsiteX1" fmla="*/ 22860 w 22860"/>
                <a:gd name="connsiteY1" fmla="*/ 0 h 48577"/>
                <a:gd name="connsiteX2" fmla="*/ 22860 w 22860"/>
                <a:gd name="connsiteY2" fmla="*/ 48578 h 48577"/>
                <a:gd name="connsiteX3" fmla="*/ 0 w 22860"/>
                <a:gd name="connsiteY3" fmla="*/ 48578 h 48577"/>
              </a:gdLst>
              <a:ahLst/>
              <a:cxnLst>
                <a:cxn ang="0">
                  <a:pos x="connsiteX0" y="connsiteY0"/>
                </a:cxn>
                <a:cxn ang="0">
                  <a:pos x="connsiteX1" y="connsiteY1"/>
                </a:cxn>
                <a:cxn ang="0">
                  <a:pos x="connsiteX2" y="connsiteY2"/>
                </a:cxn>
                <a:cxn ang="0">
                  <a:pos x="connsiteX3" y="connsiteY3"/>
                </a:cxn>
              </a:cxnLst>
              <a:rect l="l" t="t" r="r" b="b"/>
              <a:pathLst>
                <a:path w="22860" h="48577">
                  <a:moveTo>
                    <a:pt x="0" y="0"/>
                  </a:moveTo>
                  <a:lnTo>
                    <a:pt x="22860" y="0"/>
                  </a:lnTo>
                  <a:lnTo>
                    <a:pt x="22860" y="48578"/>
                  </a:lnTo>
                  <a:lnTo>
                    <a:pt x="0" y="48578"/>
                  </a:lnTo>
                  <a:close/>
                </a:path>
              </a:pathLst>
            </a:custGeom>
            <a:grpFill/>
            <a:ln w="9525" cap="flat">
              <a:no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9049B813-6A83-4458-8FFA-D214AA59D332}"/>
                </a:ext>
              </a:extLst>
            </p:cNvPr>
            <p:cNvSpPr/>
            <p:nvPr/>
          </p:nvSpPr>
          <p:spPr>
            <a:xfrm>
              <a:off x="275876" y="8000963"/>
              <a:ext cx="54796" cy="155032"/>
            </a:xfrm>
            <a:custGeom>
              <a:avLst/>
              <a:gdLst>
                <a:gd name="connsiteX0" fmla="*/ 0 w 39052"/>
                <a:gd name="connsiteY0" fmla="*/ 31432 h 110489"/>
                <a:gd name="connsiteX1" fmla="*/ 39053 w 39052"/>
                <a:gd name="connsiteY1" fmla="*/ 0 h 110489"/>
                <a:gd name="connsiteX2" fmla="*/ 39053 w 39052"/>
                <a:gd name="connsiteY2" fmla="*/ 110490 h 110489"/>
                <a:gd name="connsiteX3" fmla="*/ 0 w 39052"/>
                <a:gd name="connsiteY3" fmla="*/ 78105 h 110489"/>
              </a:gdLst>
              <a:ahLst/>
              <a:cxnLst>
                <a:cxn ang="0">
                  <a:pos x="connsiteX0" y="connsiteY0"/>
                </a:cxn>
                <a:cxn ang="0">
                  <a:pos x="connsiteX1" y="connsiteY1"/>
                </a:cxn>
                <a:cxn ang="0">
                  <a:pos x="connsiteX2" y="connsiteY2"/>
                </a:cxn>
                <a:cxn ang="0">
                  <a:pos x="connsiteX3" y="connsiteY3"/>
                </a:cxn>
              </a:cxnLst>
              <a:rect l="l" t="t" r="r" b="b"/>
              <a:pathLst>
                <a:path w="39052" h="110489">
                  <a:moveTo>
                    <a:pt x="0" y="31432"/>
                  </a:moveTo>
                  <a:lnTo>
                    <a:pt x="39053" y="0"/>
                  </a:lnTo>
                  <a:lnTo>
                    <a:pt x="39053" y="110490"/>
                  </a:lnTo>
                  <a:lnTo>
                    <a:pt x="0" y="78105"/>
                  </a:lnTo>
                  <a:close/>
                </a:path>
              </a:pathLst>
            </a:custGeom>
            <a:grpFill/>
            <a:ln w="9525" cap="flat">
              <a:no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DCB33F78-6ECF-4577-A29C-505D8775478D}"/>
                </a:ext>
              </a:extLst>
            </p:cNvPr>
            <p:cNvSpPr/>
            <p:nvPr/>
          </p:nvSpPr>
          <p:spPr>
            <a:xfrm>
              <a:off x="343674" y="7998290"/>
              <a:ext cx="80190" cy="160379"/>
            </a:xfrm>
            <a:custGeom>
              <a:avLst/>
              <a:gdLst>
                <a:gd name="connsiteX0" fmla="*/ 0 w 57150"/>
                <a:gd name="connsiteY0" fmla="*/ 114300 h 114300"/>
                <a:gd name="connsiteX1" fmla="*/ 0 w 57150"/>
                <a:gd name="connsiteY1" fmla="*/ 101918 h 114300"/>
                <a:gd name="connsiteX2" fmla="*/ 44768 w 57150"/>
                <a:gd name="connsiteY2" fmla="*/ 57150 h 114300"/>
                <a:gd name="connsiteX3" fmla="*/ 0 w 57150"/>
                <a:gd name="connsiteY3" fmla="*/ 12383 h 114300"/>
                <a:gd name="connsiteX4" fmla="*/ 0 w 57150"/>
                <a:gd name="connsiteY4" fmla="*/ 0 h 114300"/>
                <a:gd name="connsiteX5" fmla="*/ 57150 w 57150"/>
                <a:gd name="connsiteY5" fmla="*/ 57150 h 114300"/>
                <a:gd name="connsiteX6" fmla="*/ 0 w 5715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150" h="114300">
                  <a:moveTo>
                    <a:pt x="0" y="114300"/>
                  </a:moveTo>
                  <a:lnTo>
                    <a:pt x="0" y="101918"/>
                  </a:lnTo>
                  <a:cubicBezTo>
                    <a:pt x="24765" y="101918"/>
                    <a:pt x="44768" y="81915"/>
                    <a:pt x="44768" y="57150"/>
                  </a:cubicBezTo>
                  <a:cubicBezTo>
                    <a:pt x="44768" y="32385"/>
                    <a:pt x="24765" y="12383"/>
                    <a:pt x="0" y="12383"/>
                  </a:cubicBezTo>
                  <a:lnTo>
                    <a:pt x="0" y="0"/>
                  </a:lnTo>
                  <a:cubicBezTo>
                    <a:pt x="31433" y="0"/>
                    <a:pt x="57150" y="25718"/>
                    <a:pt x="57150" y="57150"/>
                  </a:cubicBezTo>
                  <a:cubicBezTo>
                    <a:pt x="57150" y="88583"/>
                    <a:pt x="31433" y="114300"/>
                    <a:pt x="0" y="114300"/>
                  </a:cubicBezTo>
                  <a:close/>
                </a:path>
              </a:pathLst>
            </a:custGeom>
            <a:grpFill/>
            <a:ln w="9525" cap="flat">
              <a:no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FFCA5F5B-E05B-43E8-9E87-2D3750CE1D55}"/>
                </a:ext>
              </a:extLst>
            </p:cNvPr>
            <p:cNvSpPr/>
            <p:nvPr/>
          </p:nvSpPr>
          <p:spPr>
            <a:xfrm>
              <a:off x="343674" y="8027185"/>
              <a:ext cx="51292" cy="102588"/>
            </a:xfrm>
            <a:custGeom>
              <a:avLst/>
              <a:gdLst>
                <a:gd name="connsiteX0" fmla="*/ 0 w 30479"/>
                <a:gd name="connsiteY0" fmla="*/ 60960 h 60960"/>
                <a:gd name="connsiteX1" fmla="*/ 0 w 30479"/>
                <a:gd name="connsiteY1" fmla="*/ 51435 h 60960"/>
                <a:gd name="connsiteX2" fmla="*/ 20955 w 30479"/>
                <a:gd name="connsiteY2" fmla="*/ 30480 h 60960"/>
                <a:gd name="connsiteX3" fmla="*/ 0 w 30479"/>
                <a:gd name="connsiteY3" fmla="*/ 9525 h 60960"/>
                <a:gd name="connsiteX4" fmla="*/ 0 w 30479"/>
                <a:gd name="connsiteY4" fmla="*/ 0 h 60960"/>
                <a:gd name="connsiteX5" fmla="*/ 30480 w 30479"/>
                <a:gd name="connsiteY5" fmla="*/ 30480 h 60960"/>
                <a:gd name="connsiteX6" fmla="*/ 0 w 30479"/>
                <a:gd name="connsiteY6" fmla="*/ 60960 h 60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79" h="60960">
                  <a:moveTo>
                    <a:pt x="0" y="60960"/>
                  </a:moveTo>
                  <a:lnTo>
                    <a:pt x="0" y="51435"/>
                  </a:lnTo>
                  <a:cubicBezTo>
                    <a:pt x="11430" y="51435"/>
                    <a:pt x="20955" y="41910"/>
                    <a:pt x="20955" y="30480"/>
                  </a:cubicBezTo>
                  <a:cubicBezTo>
                    <a:pt x="20955" y="19050"/>
                    <a:pt x="11430" y="9525"/>
                    <a:pt x="0" y="9525"/>
                  </a:cubicBezTo>
                  <a:lnTo>
                    <a:pt x="0" y="0"/>
                  </a:lnTo>
                  <a:cubicBezTo>
                    <a:pt x="17145" y="0"/>
                    <a:pt x="30480" y="13335"/>
                    <a:pt x="30480" y="30480"/>
                  </a:cubicBezTo>
                  <a:cubicBezTo>
                    <a:pt x="30480" y="47625"/>
                    <a:pt x="17145" y="60960"/>
                    <a:pt x="0" y="60960"/>
                  </a:cubicBezTo>
                  <a:close/>
                </a:path>
              </a:pathLst>
            </a:custGeom>
            <a:grpFill/>
            <a:ln w="9525" cap="flat">
              <a:noFill/>
              <a:prstDash val="solid"/>
              <a:miter/>
            </a:ln>
          </p:spPr>
          <p:txBody>
            <a:bodyPr rtlCol="0" anchor="ctr"/>
            <a:lstStyle/>
            <a:p>
              <a:endParaRPr lang="en-IN"/>
            </a:p>
          </p:txBody>
        </p:sp>
      </p:grpSp>
      <p:sp>
        <p:nvSpPr>
          <p:cNvPr id="176" name="TextBox 175">
            <a:extLst>
              <a:ext uri="{FF2B5EF4-FFF2-40B4-BE49-F238E27FC236}">
                <a16:creationId xmlns:a16="http://schemas.microsoft.com/office/drawing/2014/main" id="{44191BC5-F4FB-4580-84C4-D70D73FE458D}"/>
              </a:ext>
            </a:extLst>
          </p:cNvPr>
          <p:cNvSpPr txBox="1"/>
          <p:nvPr/>
        </p:nvSpPr>
        <p:spPr>
          <a:xfrm>
            <a:off x="7409014" y="1715399"/>
            <a:ext cx="4268635" cy="338554"/>
          </a:xfrm>
          <a:prstGeom prst="rect">
            <a:avLst/>
          </a:prstGeom>
          <a:noFill/>
        </p:spPr>
        <p:txBody>
          <a:bodyPr wrap="square" rtlCol="0">
            <a:spAutoFit/>
          </a:bodyPr>
          <a:lstStyle/>
          <a:p>
            <a:r>
              <a:rPr lang="en-IN" sz="1600" b="1" dirty="0">
                <a:solidFill>
                  <a:schemeClr val="bg1"/>
                </a:solidFill>
                <a:latin typeface="Arial" panose="020B0604020202020204" pitchFamily="34" charset="0"/>
                <a:cs typeface="Arial" panose="020B0604020202020204" pitchFamily="34" charset="0"/>
              </a:rPr>
              <a:t>VOLUME:</a:t>
            </a:r>
            <a:r>
              <a:rPr lang="en-IN" sz="1600" b="0" dirty="0">
                <a:solidFill>
                  <a:schemeClr val="bg1"/>
                </a:solidFill>
                <a:latin typeface="Arial" panose="020B0604020202020204" pitchFamily="34" charset="0"/>
                <a:cs typeface="Arial" panose="020B0604020202020204" pitchFamily="34" charset="0"/>
              </a:rPr>
              <a:t> </a:t>
            </a:r>
            <a:r>
              <a:rPr lang="en-US" sz="1600" b="0" dirty="0">
                <a:solidFill>
                  <a:schemeClr val="bg1"/>
                </a:solidFill>
                <a:latin typeface="Arial" panose="020B0604020202020204" pitchFamily="34" charset="0"/>
                <a:cs typeface="Arial" panose="020B0604020202020204" pitchFamily="34" charset="0"/>
              </a:rPr>
              <a:t>Allows you to control the volume.</a:t>
            </a:r>
          </a:p>
        </p:txBody>
      </p:sp>
      <p:sp>
        <p:nvSpPr>
          <p:cNvPr id="177" name="Oval 176">
            <a:extLst>
              <a:ext uri="{FF2B5EF4-FFF2-40B4-BE49-F238E27FC236}">
                <a16:creationId xmlns:a16="http://schemas.microsoft.com/office/drawing/2014/main" id="{4EC04F63-4299-4C72-9883-BD3B4FF49216}"/>
              </a:ext>
            </a:extLst>
          </p:cNvPr>
          <p:cNvSpPr/>
          <p:nvPr/>
        </p:nvSpPr>
        <p:spPr>
          <a:xfrm>
            <a:off x="6978141" y="2333439"/>
            <a:ext cx="365760" cy="365760"/>
          </a:xfrm>
          <a:prstGeom prst="ellipse">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600" b="1" dirty="0">
              <a:latin typeface="Arial" panose="020B0604020202020204" pitchFamily="34" charset="0"/>
              <a:ea typeface="Verdana" panose="020B0604030504040204" pitchFamily="34" charset="0"/>
              <a:cs typeface="Arial" panose="020B0604020202020204" pitchFamily="34" charset="0"/>
            </a:endParaRPr>
          </a:p>
        </p:txBody>
      </p:sp>
      <p:sp>
        <p:nvSpPr>
          <p:cNvPr id="183" name="TextBox 182">
            <a:extLst>
              <a:ext uri="{FF2B5EF4-FFF2-40B4-BE49-F238E27FC236}">
                <a16:creationId xmlns:a16="http://schemas.microsoft.com/office/drawing/2014/main" id="{300C0548-B92C-4F50-96C6-9DB41EA84F36}"/>
              </a:ext>
            </a:extLst>
          </p:cNvPr>
          <p:cNvSpPr txBox="1"/>
          <p:nvPr/>
        </p:nvSpPr>
        <p:spPr>
          <a:xfrm>
            <a:off x="7376457" y="2347042"/>
            <a:ext cx="4839409" cy="338554"/>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CC: </a:t>
            </a:r>
            <a:r>
              <a:rPr lang="en-US" sz="1600" dirty="0">
                <a:solidFill>
                  <a:schemeClr val="bg1"/>
                </a:solidFill>
                <a:latin typeface="Arial" panose="020B0604020202020204" pitchFamily="34" charset="0"/>
                <a:cs typeface="Arial" panose="020B0604020202020204" pitchFamily="34" charset="0"/>
              </a:rPr>
              <a:t>Displays the audio that is currently playing.</a:t>
            </a:r>
          </a:p>
        </p:txBody>
      </p:sp>
      <p:grpSp>
        <p:nvGrpSpPr>
          <p:cNvPr id="184" name="Group 183">
            <a:extLst>
              <a:ext uri="{FF2B5EF4-FFF2-40B4-BE49-F238E27FC236}">
                <a16:creationId xmlns:a16="http://schemas.microsoft.com/office/drawing/2014/main" id="{CFEEC42A-CB3E-444A-9094-5C8471B1386A}"/>
              </a:ext>
            </a:extLst>
          </p:cNvPr>
          <p:cNvGrpSpPr/>
          <p:nvPr/>
        </p:nvGrpSpPr>
        <p:grpSpPr>
          <a:xfrm>
            <a:off x="7066979" y="2445573"/>
            <a:ext cx="199145" cy="157600"/>
            <a:chOff x="732952" y="8019866"/>
            <a:chExt cx="224346" cy="177543"/>
          </a:xfrm>
          <a:solidFill>
            <a:srgbClr val="B4B4B4"/>
          </a:solidFill>
        </p:grpSpPr>
        <p:sp>
          <p:nvSpPr>
            <p:cNvPr id="185" name="Freeform: Shape 184">
              <a:extLst>
                <a:ext uri="{FF2B5EF4-FFF2-40B4-BE49-F238E27FC236}">
                  <a16:creationId xmlns:a16="http://schemas.microsoft.com/office/drawing/2014/main" id="{CF5FE54B-4C71-497A-8EA3-70C828686FAA}"/>
                </a:ext>
              </a:extLst>
            </p:cNvPr>
            <p:cNvSpPr/>
            <p:nvPr/>
          </p:nvSpPr>
          <p:spPr>
            <a:xfrm>
              <a:off x="821616" y="8169198"/>
              <a:ext cx="57765" cy="28211"/>
            </a:xfrm>
            <a:custGeom>
              <a:avLst/>
              <a:gdLst>
                <a:gd name="connsiteX0" fmla="*/ 40957 w 40957"/>
                <a:gd name="connsiteY0" fmla="*/ 0 h 20002"/>
                <a:gd name="connsiteX1" fmla="*/ 0 w 40957"/>
                <a:gd name="connsiteY1" fmla="*/ 0 h 20002"/>
                <a:gd name="connsiteX2" fmla="*/ 20002 w 40957"/>
                <a:gd name="connsiteY2" fmla="*/ 20003 h 20002"/>
              </a:gdLst>
              <a:ahLst/>
              <a:cxnLst>
                <a:cxn ang="0">
                  <a:pos x="connsiteX0" y="connsiteY0"/>
                </a:cxn>
                <a:cxn ang="0">
                  <a:pos x="connsiteX1" y="connsiteY1"/>
                </a:cxn>
                <a:cxn ang="0">
                  <a:pos x="connsiteX2" y="connsiteY2"/>
                </a:cxn>
              </a:cxnLst>
              <a:rect l="l" t="t" r="r" b="b"/>
              <a:pathLst>
                <a:path w="40957" h="20002">
                  <a:moveTo>
                    <a:pt x="40957" y="0"/>
                  </a:moveTo>
                  <a:lnTo>
                    <a:pt x="0" y="0"/>
                  </a:lnTo>
                  <a:lnTo>
                    <a:pt x="20002" y="20003"/>
                  </a:lnTo>
                  <a:close/>
                </a:path>
              </a:pathLst>
            </a:custGeom>
            <a:grpFill/>
            <a:ln w="9525" cap="flat">
              <a:no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7FAFE3B6-EE2B-444E-9EA6-02D5445009BC}"/>
                </a:ext>
              </a:extLst>
            </p:cNvPr>
            <p:cNvSpPr/>
            <p:nvPr/>
          </p:nvSpPr>
          <p:spPr>
            <a:xfrm>
              <a:off x="732952" y="8019866"/>
              <a:ext cx="224346" cy="151803"/>
            </a:xfrm>
            <a:custGeom>
              <a:avLst/>
              <a:gdLst>
                <a:gd name="connsiteX0" fmla="*/ 150495 w 159067"/>
                <a:gd name="connsiteY0" fmla="*/ 0 h 107632"/>
                <a:gd name="connsiteX1" fmla="*/ 8573 w 159067"/>
                <a:gd name="connsiteY1" fmla="*/ 0 h 107632"/>
                <a:gd name="connsiteX2" fmla="*/ 0 w 159067"/>
                <a:gd name="connsiteY2" fmla="*/ 8573 h 107632"/>
                <a:gd name="connsiteX3" fmla="*/ 0 w 159067"/>
                <a:gd name="connsiteY3" fmla="*/ 99060 h 107632"/>
                <a:gd name="connsiteX4" fmla="*/ 8573 w 159067"/>
                <a:gd name="connsiteY4" fmla="*/ 107633 h 107632"/>
                <a:gd name="connsiteX5" fmla="*/ 62865 w 159067"/>
                <a:gd name="connsiteY5" fmla="*/ 107633 h 107632"/>
                <a:gd name="connsiteX6" fmla="*/ 150495 w 159067"/>
                <a:gd name="connsiteY6" fmla="*/ 107633 h 107632"/>
                <a:gd name="connsiteX7" fmla="*/ 159068 w 159067"/>
                <a:gd name="connsiteY7" fmla="*/ 99060 h 107632"/>
                <a:gd name="connsiteX8" fmla="*/ 159068 w 159067"/>
                <a:gd name="connsiteY8" fmla="*/ 8573 h 107632"/>
                <a:gd name="connsiteX9" fmla="*/ 150495 w 159067"/>
                <a:gd name="connsiteY9" fmla="*/ 0 h 107632"/>
                <a:gd name="connsiteX10" fmla="*/ 67628 w 159067"/>
                <a:gd name="connsiteY10" fmla="*/ 75248 h 107632"/>
                <a:gd name="connsiteX11" fmla="*/ 53340 w 159067"/>
                <a:gd name="connsiteY11" fmla="*/ 80010 h 107632"/>
                <a:gd name="connsiteX12" fmla="*/ 35243 w 159067"/>
                <a:gd name="connsiteY12" fmla="*/ 72390 h 107632"/>
                <a:gd name="connsiteX13" fmla="*/ 28575 w 159067"/>
                <a:gd name="connsiteY13" fmla="*/ 52388 h 107632"/>
                <a:gd name="connsiteX14" fmla="*/ 35243 w 159067"/>
                <a:gd name="connsiteY14" fmla="*/ 31433 h 107632"/>
                <a:gd name="connsiteX15" fmla="*/ 53340 w 159067"/>
                <a:gd name="connsiteY15" fmla="*/ 23813 h 107632"/>
                <a:gd name="connsiteX16" fmla="*/ 69532 w 159067"/>
                <a:gd name="connsiteY16" fmla="*/ 29528 h 107632"/>
                <a:gd name="connsiteX17" fmla="*/ 75248 w 159067"/>
                <a:gd name="connsiteY17" fmla="*/ 40005 h 107632"/>
                <a:gd name="connsiteX18" fmla="*/ 64770 w 159067"/>
                <a:gd name="connsiteY18" fmla="*/ 42863 h 107632"/>
                <a:gd name="connsiteX19" fmla="*/ 60960 w 159067"/>
                <a:gd name="connsiteY19" fmla="*/ 36195 h 107632"/>
                <a:gd name="connsiteX20" fmla="*/ 53340 w 159067"/>
                <a:gd name="connsiteY20" fmla="*/ 33338 h 107632"/>
                <a:gd name="connsiteX21" fmla="*/ 43815 w 159067"/>
                <a:gd name="connsiteY21" fmla="*/ 38100 h 107632"/>
                <a:gd name="connsiteX22" fmla="*/ 40005 w 159067"/>
                <a:gd name="connsiteY22" fmla="*/ 52388 h 107632"/>
                <a:gd name="connsiteX23" fmla="*/ 43815 w 159067"/>
                <a:gd name="connsiteY23" fmla="*/ 66675 h 107632"/>
                <a:gd name="connsiteX24" fmla="*/ 53340 w 159067"/>
                <a:gd name="connsiteY24" fmla="*/ 71438 h 107632"/>
                <a:gd name="connsiteX25" fmla="*/ 60960 w 159067"/>
                <a:gd name="connsiteY25" fmla="*/ 68580 h 107632"/>
                <a:gd name="connsiteX26" fmla="*/ 65723 w 159067"/>
                <a:gd name="connsiteY26" fmla="*/ 60007 h 107632"/>
                <a:gd name="connsiteX27" fmla="*/ 76200 w 159067"/>
                <a:gd name="connsiteY27" fmla="*/ 63818 h 107632"/>
                <a:gd name="connsiteX28" fmla="*/ 67628 w 159067"/>
                <a:gd name="connsiteY28" fmla="*/ 75248 h 107632"/>
                <a:gd name="connsiteX29" fmla="*/ 122873 w 159067"/>
                <a:gd name="connsiteY29" fmla="*/ 75248 h 107632"/>
                <a:gd name="connsiteX30" fmla="*/ 108585 w 159067"/>
                <a:gd name="connsiteY30" fmla="*/ 80010 h 107632"/>
                <a:gd name="connsiteX31" fmla="*/ 90488 w 159067"/>
                <a:gd name="connsiteY31" fmla="*/ 72390 h 107632"/>
                <a:gd name="connsiteX32" fmla="*/ 82868 w 159067"/>
                <a:gd name="connsiteY32" fmla="*/ 51435 h 107632"/>
                <a:gd name="connsiteX33" fmla="*/ 89535 w 159067"/>
                <a:gd name="connsiteY33" fmla="*/ 30480 h 107632"/>
                <a:gd name="connsiteX34" fmla="*/ 107632 w 159067"/>
                <a:gd name="connsiteY34" fmla="*/ 22860 h 107632"/>
                <a:gd name="connsiteX35" fmla="*/ 123825 w 159067"/>
                <a:gd name="connsiteY35" fmla="*/ 28575 h 107632"/>
                <a:gd name="connsiteX36" fmla="*/ 129540 w 159067"/>
                <a:gd name="connsiteY36" fmla="*/ 39053 h 107632"/>
                <a:gd name="connsiteX37" fmla="*/ 119063 w 159067"/>
                <a:gd name="connsiteY37" fmla="*/ 41910 h 107632"/>
                <a:gd name="connsiteX38" fmla="*/ 115253 w 159067"/>
                <a:gd name="connsiteY38" fmla="*/ 35243 h 107632"/>
                <a:gd name="connsiteX39" fmla="*/ 107632 w 159067"/>
                <a:gd name="connsiteY39" fmla="*/ 32385 h 107632"/>
                <a:gd name="connsiteX40" fmla="*/ 98107 w 159067"/>
                <a:gd name="connsiteY40" fmla="*/ 37148 h 107632"/>
                <a:gd name="connsiteX41" fmla="*/ 94298 w 159067"/>
                <a:gd name="connsiteY41" fmla="*/ 51435 h 107632"/>
                <a:gd name="connsiteX42" fmla="*/ 98107 w 159067"/>
                <a:gd name="connsiteY42" fmla="*/ 65723 h 107632"/>
                <a:gd name="connsiteX43" fmla="*/ 107632 w 159067"/>
                <a:gd name="connsiteY43" fmla="*/ 70485 h 107632"/>
                <a:gd name="connsiteX44" fmla="*/ 115253 w 159067"/>
                <a:gd name="connsiteY44" fmla="*/ 67628 h 107632"/>
                <a:gd name="connsiteX45" fmla="*/ 120015 w 159067"/>
                <a:gd name="connsiteY45" fmla="*/ 59055 h 107632"/>
                <a:gd name="connsiteX46" fmla="*/ 130493 w 159067"/>
                <a:gd name="connsiteY46" fmla="*/ 61913 h 107632"/>
                <a:gd name="connsiteX47" fmla="*/ 122873 w 159067"/>
                <a:gd name="connsiteY47" fmla="*/ 75248 h 107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59067" h="107632">
                  <a:moveTo>
                    <a:pt x="150495" y="0"/>
                  </a:moveTo>
                  <a:lnTo>
                    <a:pt x="8573" y="0"/>
                  </a:lnTo>
                  <a:cubicBezTo>
                    <a:pt x="3810" y="0"/>
                    <a:pt x="0" y="3810"/>
                    <a:pt x="0" y="8573"/>
                  </a:cubicBezTo>
                  <a:lnTo>
                    <a:pt x="0" y="99060"/>
                  </a:lnTo>
                  <a:cubicBezTo>
                    <a:pt x="0" y="103823"/>
                    <a:pt x="3810" y="107633"/>
                    <a:pt x="8573" y="107633"/>
                  </a:cubicBezTo>
                  <a:lnTo>
                    <a:pt x="62865" y="107633"/>
                  </a:lnTo>
                  <a:lnTo>
                    <a:pt x="150495" y="107633"/>
                  </a:lnTo>
                  <a:cubicBezTo>
                    <a:pt x="155258" y="107633"/>
                    <a:pt x="159068" y="103823"/>
                    <a:pt x="159068" y="99060"/>
                  </a:cubicBezTo>
                  <a:lnTo>
                    <a:pt x="159068" y="8573"/>
                  </a:lnTo>
                  <a:cubicBezTo>
                    <a:pt x="159068" y="3810"/>
                    <a:pt x="155258" y="0"/>
                    <a:pt x="150495" y="0"/>
                  </a:cubicBezTo>
                  <a:close/>
                  <a:moveTo>
                    <a:pt x="67628" y="75248"/>
                  </a:moveTo>
                  <a:cubicBezTo>
                    <a:pt x="63818" y="78105"/>
                    <a:pt x="59055" y="80010"/>
                    <a:pt x="53340" y="80010"/>
                  </a:cubicBezTo>
                  <a:cubicBezTo>
                    <a:pt x="45720" y="80010"/>
                    <a:pt x="40005" y="77153"/>
                    <a:pt x="35243" y="72390"/>
                  </a:cubicBezTo>
                  <a:cubicBezTo>
                    <a:pt x="30480" y="67628"/>
                    <a:pt x="28575" y="60960"/>
                    <a:pt x="28575" y="52388"/>
                  </a:cubicBezTo>
                  <a:cubicBezTo>
                    <a:pt x="28575" y="42863"/>
                    <a:pt x="30480" y="36195"/>
                    <a:pt x="35243" y="31433"/>
                  </a:cubicBezTo>
                  <a:cubicBezTo>
                    <a:pt x="40005" y="26670"/>
                    <a:pt x="45720" y="23813"/>
                    <a:pt x="53340" y="23813"/>
                  </a:cubicBezTo>
                  <a:cubicBezTo>
                    <a:pt x="60007" y="23813"/>
                    <a:pt x="65723" y="25718"/>
                    <a:pt x="69532" y="29528"/>
                  </a:cubicBezTo>
                  <a:cubicBezTo>
                    <a:pt x="72390" y="31433"/>
                    <a:pt x="74295" y="35243"/>
                    <a:pt x="75248" y="40005"/>
                  </a:cubicBezTo>
                  <a:lnTo>
                    <a:pt x="64770" y="42863"/>
                  </a:lnTo>
                  <a:cubicBezTo>
                    <a:pt x="63818" y="40005"/>
                    <a:pt x="62865" y="38100"/>
                    <a:pt x="60960" y="36195"/>
                  </a:cubicBezTo>
                  <a:cubicBezTo>
                    <a:pt x="59055" y="34290"/>
                    <a:pt x="56198" y="33338"/>
                    <a:pt x="53340" y="33338"/>
                  </a:cubicBezTo>
                  <a:cubicBezTo>
                    <a:pt x="49530" y="33338"/>
                    <a:pt x="45720" y="35243"/>
                    <a:pt x="43815" y="38100"/>
                  </a:cubicBezTo>
                  <a:cubicBezTo>
                    <a:pt x="41910" y="40958"/>
                    <a:pt x="40005" y="45720"/>
                    <a:pt x="40005" y="52388"/>
                  </a:cubicBezTo>
                  <a:cubicBezTo>
                    <a:pt x="40005" y="59055"/>
                    <a:pt x="40957" y="63818"/>
                    <a:pt x="43815" y="66675"/>
                  </a:cubicBezTo>
                  <a:cubicBezTo>
                    <a:pt x="46673" y="69533"/>
                    <a:pt x="49530" y="71438"/>
                    <a:pt x="53340" y="71438"/>
                  </a:cubicBezTo>
                  <a:cubicBezTo>
                    <a:pt x="56198" y="71438"/>
                    <a:pt x="59055" y="70485"/>
                    <a:pt x="60960" y="68580"/>
                  </a:cubicBezTo>
                  <a:cubicBezTo>
                    <a:pt x="62865" y="66675"/>
                    <a:pt x="64770" y="63818"/>
                    <a:pt x="65723" y="60007"/>
                  </a:cubicBezTo>
                  <a:lnTo>
                    <a:pt x="76200" y="63818"/>
                  </a:lnTo>
                  <a:cubicBezTo>
                    <a:pt x="74295" y="67628"/>
                    <a:pt x="71438" y="72390"/>
                    <a:pt x="67628" y="75248"/>
                  </a:cubicBezTo>
                  <a:close/>
                  <a:moveTo>
                    <a:pt x="122873" y="75248"/>
                  </a:moveTo>
                  <a:cubicBezTo>
                    <a:pt x="119063" y="78105"/>
                    <a:pt x="114300" y="80010"/>
                    <a:pt x="108585" y="80010"/>
                  </a:cubicBezTo>
                  <a:cubicBezTo>
                    <a:pt x="100965" y="80010"/>
                    <a:pt x="95250" y="77153"/>
                    <a:pt x="90488" y="72390"/>
                  </a:cubicBezTo>
                  <a:cubicBezTo>
                    <a:pt x="85725" y="67628"/>
                    <a:pt x="82868" y="60007"/>
                    <a:pt x="82868" y="51435"/>
                  </a:cubicBezTo>
                  <a:cubicBezTo>
                    <a:pt x="82868" y="41910"/>
                    <a:pt x="84773" y="35243"/>
                    <a:pt x="89535" y="30480"/>
                  </a:cubicBezTo>
                  <a:cubicBezTo>
                    <a:pt x="94298" y="25718"/>
                    <a:pt x="100013" y="22860"/>
                    <a:pt x="107632" y="22860"/>
                  </a:cubicBezTo>
                  <a:cubicBezTo>
                    <a:pt x="114300" y="22860"/>
                    <a:pt x="120015" y="24765"/>
                    <a:pt x="123825" y="28575"/>
                  </a:cubicBezTo>
                  <a:cubicBezTo>
                    <a:pt x="126682" y="30480"/>
                    <a:pt x="128588" y="34290"/>
                    <a:pt x="129540" y="39053"/>
                  </a:cubicBezTo>
                  <a:lnTo>
                    <a:pt x="119063" y="41910"/>
                  </a:lnTo>
                  <a:cubicBezTo>
                    <a:pt x="118110" y="39053"/>
                    <a:pt x="117157" y="37148"/>
                    <a:pt x="115253" y="35243"/>
                  </a:cubicBezTo>
                  <a:cubicBezTo>
                    <a:pt x="113348" y="33338"/>
                    <a:pt x="110490" y="32385"/>
                    <a:pt x="107632" y="32385"/>
                  </a:cubicBezTo>
                  <a:cubicBezTo>
                    <a:pt x="103823" y="32385"/>
                    <a:pt x="100013" y="34290"/>
                    <a:pt x="98107" y="37148"/>
                  </a:cubicBezTo>
                  <a:cubicBezTo>
                    <a:pt x="96203" y="40005"/>
                    <a:pt x="94298" y="44768"/>
                    <a:pt x="94298" y="51435"/>
                  </a:cubicBezTo>
                  <a:cubicBezTo>
                    <a:pt x="94298" y="58103"/>
                    <a:pt x="95250" y="62865"/>
                    <a:pt x="98107" y="65723"/>
                  </a:cubicBezTo>
                  <a:cubicBezTo>
                    <a:pt x="100965" y="68580"/>
                    <a:pt x="103823" y="70485"/>
                    <a:pt x="107632" y="70485"/>
                  </a:cubicBezTo>
                  <a:cubicBezTo>
                    <a:pt x="110490" y="70485"/>
                    <a:pt x="113348" y="69533"/>
                    <a:pt x="115253" y="67628"/>
                  </a:cubicBezTo>
                  <a:cubicBezTo>
                    <a:pt x="117157" y="65723"/>
                    <a:pt x="119063" y="62865"/>
                    <a:pt x="120015" y="59055"/>
                  </a:cubicBezTo>
                  <a:lnTo>
                    <a:pt x="130493" y="61913"/>
                  </a:lnTo>
                  <a:cubicBezTo>
                    <a:pt x="128588" y="67628"/>
                    <a:pt x="126682" y="72390"/>
                    <a:pt x="122873" y="75248"/>
                  </a:cubicBezTo>
                  <a:close/>
                </a:path>
              </a:pathLst>
            </a:custGeom>
            <a:grpFill/>
            <a:ln w="9525" cap="flat">
              <a:noFill/>
              <a:prstDash val="solid"/>
              <a:miter/>
            </a:ln>
          </p:spPr>
          <p:txBody>
            <a:bodyPr rtlCol="0" anchor="ctr"/>
            <a:lstStyle/>
            <a:p>
              <a:endParaRPr lang="en-IN"/>
            </a:p>
          </p:txBody>
        </p:sp>
      </p:grpSp>
      <p:sp>
        <p:nvSpPr>
          <p:cNvPr id="187" name="Oval 186">
            <a:extLst>
              <a:ext uri="{FF2B5EF4-FFF2-40B4-BE49-F238E27FC236}">
                <a16:creationId xmlns:a16="http://schemas.microsoft.com/office/drawing/2014/main" id="{1243739D-EEDE-4A7E-8FAE-7351605A690B}"/>
              </a:ext>
            </a:extLst>
          </p:cNvPr>
          <p:cNvSpPr/>
          <p:nvPr/>
        </p:nvSpPr>
        <p:spPr>
          <a:xfrm>
            <a:off x="6978141" y="2947553"/>
            <a:ext cx="365760" cy="365760"/>
          </a:xfrm>
          <a:prstGeom prst="ellipse">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600" b="1" dirty="0">
              <a:latin typeface="Arial" panose="020B0604020202020204" pitchFamily="34" charset="0"/>
              <a:ea typeface="Verdana" panose="020B0604030504040204" pitchFamily="34" charset="0"/>
              <a:cs typeface="Arial" panose="020B0604020202020204" pitchFamily="34" charset="0"/>
            </a:endParaRPr>
          </a:p>
        </p:txBody>
      </p:sp>
      <p:sp>
        <p:nvSpPr>
          <p:cNvPr id="188" name="TextBox 187">
            <a:extLst>
              <a:ext uri="{FF2B5EF4-FFF2-40B4-BE49-F238E27FC236}">
                <a16:creationId xmlns:a16="http://schemas.microsoft.com/office/drawing/2014/main" id="{D49F4FEF-A502-4148-A447-6E36B62E2079}"/>
              </a:ext>
            </a:extLst>
          </p:cNvPr>
          <p:cNvSpPr txBox="1"/>
          <p:nvPr/>
        </p:nvSpPr>
        <p:spPr>
          <a:xfrm>
            <a:off x="7409015" y="2961156"/>
            <a:ext cx="4806851" cy="584775"/>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PROGRESS BAR: </a:t>
            </a:r>
            <a:r>
              <a:rPr lang="en-US" sz="1600" dirty="0">
                <a:solidFill>
                  <a:schemeClr val="bg1"/>
                </a:solidFill>
                <a:latin typeface="Arial" panose="020B0604020202020204" pitchFamily="34" charset="0"/>
                <a:cs typeface="Arial" panose="020B0604020202020204" pitchFamily="34" charset="0"/>
              </a:rPr>
              <a:t>Shows the progress of the current screen.</a:t>
            </a:r>
          </a:p>
        </p:txBody>
      </p:sp>
      <p:sp>
        <p:nvSpPr>
          <p:cNvPr id="258" name="Rectangle 257">
            <a:extLst>
              <a:ext uri="{FF2B5EF4-FFF2-40B4-BE49-F238E27FC236}">
                <a16:creationId xmlns:a16="http://schemas.microsoft.com/office/drawing/2014/main" id="{7811AEEA-EEC9-4778-8402-50D14BC165CB}"/>
              </a:ext>
            </a:extLst>
          </p:cNvPr>
          <p:cNvSpPr/>
          <p:nvPr/>
        </p:nvSpPr>
        <p:spPr>
          <a:xfrm>
            <a:off x="7047724" y="3125856"/>
            <a:ext cx="258289" cy="25053"/>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2" name="Rectangle 191">
            <a:extLst>
              <a:ext uri="{FF2B5EF4-FFF2-40B4-BE49-F238E27FC236}">
                <a16:creationId xmlns:a16="http://schemas.microsoft.com/office/drawing/2014/main" id="{7AF87B05-21E4-4268-A6D6-B201D0D837A6}"/>
              </a:ext>
            </a:extLst>
          </p:cNvPr>
          <p:cNvSpPr/>
          <p:nvPr/>
        </p:nvSpPr>
        <p:spPr>
          <a:xfrm>
            <a:off x="7047320" y="3124339"/>
            <a:ext cx="135275" cy="25053"/>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0" name="Oval 259">
            <a:extLst>
              <a:ext uri="{FF2B5EF4-FFF2-40B4-BE49-F238E27FC236}">
                <a16:creationId xmlns:a16="http://schemas.microsoft.com/office/drawing/2014/main" id="{9BAE1258-D4DE-4ABB-AE33-D66B7E6B6A6D}"/>
              </a:ext>
            </a:extLst>
          </p:cNvPr>
          <p:cNvSpPr/>
          <p:nvPr/>
        </p:nvSpPr>
        <p:spPr>
          <a:xfrm>
            <a:off x="7149249" y="3095753"/>
            <a:ext cx="83579" cy="8525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4" name="Oval 193">
            <a:extLst>
              <a:ext uri="{FF2B5EF4-FFF2-40B4-BE49-F238E27FC236}">
                <a16:creationId xmlns:a16="http://schemas.microsoft.com/office/drawing/2014/main" id="{CD6AA730-6B4C-4318-9476-8F73042DCD71}"/>
              </a:ext>
            </a:extLst>
          </p:cNvPr>
          <p:cNvSpPr/>
          <p:nvPr/>
        </p:nvSpPr>
        <p:spPr>
          <a:xfrm>
            <a:off x="6978141" y="3736465"/>
            <a:ext cx="365760" cy="365760"/>
          </a:xfrm>
          <a:prstGeom prst="ellipse">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600" b="1" dirty="0">
              <a:latin typeface="Arial" panose="020B0604020202020204" pitchFamily="34" charset="0"/>
              <a:ea typeface="Verdana" panose="020B0604030504040204" pitchFamily="34" charset="0"/>
              <a:cs typeface="Arial" panose="020B0604020202020204" pitchFamily="34" charset="0"/>
            </a:endParaRPr>
          </a:p>
        </p:txBody>
      </p:sp>
      <p:sp>
        <p:nvSpPr>
          <p:cNvPr id="195" name="TextBox 194">
            <a:extLst>
              <a:ext uri="{FF2B5EF4-FFF2-40B4-BE49-F238E27FC236}">
                <a16:creationId xmlns:a16="http://schemas.microsoft.com/office/drawing/2014/main" id="{2EB57F7F-25E7-4721-88B7-94F8039B502C}"/>
              </a:ext>
            </a:extLst>
          </p:cNvPr>
          <p:cNvSpPr txBox="1"/>
          <p:nvPr/>
        </p:nvSpPr>
        <p:spPr>
          <a:xfrm>
            <a:off x="7421715" y="3750068"/>
            <a:ext cx="4806851" cy="584775"/>
          </a:xfrm>
          <a:prstGeom prst="rect">
            <a:avLst/>
          </a:prstGeom>
          <a:noFill/>
        </p:spPr>
        <p:txBody>
          <a:bodyPr wrap="square" rtlCol="0">
            <a:spAutoFit/>
          </a:bodyPr>
          <a:lstStyle/>
          <a:p>
            <a:r>
              <a:rPr lang="en-US" sz="1600" b="1" dirty="0">
                <a:solidFill>
                  <a:schemeClr val="bg1"/>
                </a:solidFill>
                <a:latin typeface="Arial" panose="020B0604020202020204" pitchFamily="34" charset="0"/>
                <a:cs typeface="Arial" panose="020B0604020202020204" pitchFamily="34" charset="0"/>
              </a:rPr>
              <a:t>PREV/NEXT: </a:t>
            </a:r>
            <a:r>
              <a:rPr lang="en-US" sz="1600" dirty="0">
                <a:solidFill>
                  <a:schemeClr val="bg1"/>
                </a:solidFill>
                <a:latin typeface="Arial" panose="020B0604020202020204" pitchFamily="34" charset="0"/>
                <a:cs typeface="Arial" panose="020B0604020202020204" pitchFamily="34" charset="0"/>
              </a:rPr>
              <a:t>Allows you to navigate to the Previous/Next screens within the course.</a:t>
            </a:r>
          </a:p>
        </p:txBody>
      </p:sp>
      <p:sp>
        <p:nvSpPr>
          <p:cNvPr id="200" name="Freeform: Shape 199">
            <a:extLst>
              <a:ext uri="{FF2B5EF4-FFF2-40B4-BE49-F238E27FC236}">
                <a16:creationId xmlns:a16="http://schemas.microsoft.com/office/drawing/2014/main" id="{ADC9FEEC-063E-4149-AF55-892A1014BA03}"/>
              </a:ext>
            </a:extLst>
          </p:cNvPr>
          <p:cNvSpPr/>
          <p:nvPr/>
        </p:nvSpPr>
        <p:spPr>
          <a:xfrm>
            <a:off x="7031145" y="3846531"/>
            <a:ext cx="90159" cy="149111"/>
          </a:xfrm>
          <a:custGeom>
            <a:avLst/>
            <a:gdLst>
              <a:gd name="connsiteX0" fmla="*/ 59055 w 74294"/>
              <a:gd name="connsiteY0" fmla="*/ 122873 h 122872"/>
              <a:gd name="connsiteX1" fmla="*/ 0 w 74294"/>
              <a:gd name="connsiteY1" fmla="*/ 62865 h 122872"/>
              <a:gd name="connsiteX2" fmla="*/ 60960 w 74294"/>
              <a:gd name="connsiteY2" fmla="*/ 0 h 122872"/>
              <a:gd name="connsiteX3" fmla="*/ 74295 w 74294"/>
              <a:gd name="connsiteY3" fmla="*/ 13335 h 122872"/>
              <a:gd name="connsiteX4" fmla="*/ 26670 w 74294"/>
              <a:gd name="connsiteY4" fmla="*/ 62865 h 122872"/>
              <a:gd name="connsiteX5" fmla="*/ 73343 w 74294"/>
              <a:gd name="connsiteY5" fmla="*/ 109538 h 122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94" h="122872">
                <a:moveTo>
                  <a:pt x="59055" y="122873"/>
                </a:moveTo>
                <a:lnTo>
                  <a:pt x="0" y="62865"/>
                </a:lnTo>
                <a:lnTo>
                  <a:pt x="60960" y="0"/>
                </a:lnTo>
                <a:lnTo>
                  <a:pt x="74295" y="13335"/>
                </a:lnTo>
                <a:lnTo>
                  <a:pt x="26670" y="62865"/>
                </a:lnTo>
                <a:lnTo>
                  <a:pt x="73343" y="109538"/>
                </a:lnTo>
                <a:close/>
              </a:path>
            </a:pathLst>
          </a:custGeom>
          <a:solidFill>
            <a:srgbClr val="B4B4B4"/>
          </a:solidFill>
          <a:ln w="9525" cap="flat">
            <a:noFill/>
            <a:prstDash val="solid"/>
            <a:miter/>
          </a:ln>
        </p:spPr>
        <p:txBody>
          <a:bodyPr rtlCol="0" anchor="ctr"/>
          <a:lstStyle/>
          <a:p>
            <a:endParaRPr lang="en-IN"/>
          </a:p>
        </p:txBody>
      </p:sp>
      <p:sp>
        <p:nvSpPr>
          <p:cNvPr id="201" name="Freeform: Shape 200">
            <a:extLst>
              <a:ext uri="{FF2B5EF4-FFF2-40B4-BE49-F238E27FC236}">
                <a16:creationId xmlns:a16="http://schemas.microsoft.com/office/drawing/2014/main" id="{F9F268FE-39ED-407F-920E-D0A3548B6E98}"/>
              </a:ext>
            </a:extLst>
          </p:cNvPr>
          <p:cNvSpPr/>
          <p:nvPr userDrawn="1"/>
        </p:nvSpPr>
        <p:spPr>
          <a:xfrm flipH="1">
            <a:off x="7204294" y="3846530"/>
            <a:ext cx="90159" cy="149111"/>
          </a:xfrm>
          <a:custGeom>
            <a:avLst/>
            <a:gdLst>
              <a:gd name="connsiteX0" fmla="*/ 59055 w 74294"/>
              <a:gd name="connsiteY0" fmla="*/ 122873 h 122872"/>
              <a:gd name="connsiteX1" fmla="*/ 0 w 74294"/>
              <a:gd name="connsiteY1" fmla="*/ 62865 h 122872"/>
              <a:gd name="connsiteX2" fmla="*/ 60960 w 74294"/>
              <a:gd name="connsiteY2" fmla="*/ 0 h 122872"/>
              <a:gd name="connsiteX3" fmla="*/ 74295 w 74294"/>
              <a:gd name="connsiteY3" fmla="*/ 13335 h 122872"/>
              <a:gd name="connsiteX4" fmla="*/ 26670 w 74294"/>
              <a:gd name="connsiteY4" fmla="*/ 62865 h 122872"/>
              <a:gd name="connsiteX5" fmla="*/ 73343 w 74294"/>
              <a:gd name="connsiteY5" fmla="*/ 109538 h 122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94" h="122872">
                <a:moveTo>
                  <a:pt x="59055" y="122873"/>
                </a:moveTo>
                <a:lnTo>
                  <a:pt x="0" y="62865"/>
                </a:lnTo>
                <a:lnTo>
                  <a:pt x="60960" y="0"/>
                </a:lnTo>
                <a:lnTo>
                  <a:pt x="74295" y="13335"/>
                </a:lnTo>
                <a:lnTo>
                  <a:pt x="26670" y="62865"/>
                </a:lnTo>
                <a:lnTo>
                  <a:pt x="73343" y="109538"/>
                </a:lnTo>
                <a:close/>
              </a:path>
            </a:pathLst>
          </a:custGeom>
          <a:solidFill>
            <a:srgbClr val="B4B4B4"/>
          </a:solidFill>
          <a:ln w="9525" cap="flat">
            <a:noFill/>
            <a:prstDash val="solid"/>
            <a:miter/>
          </a:ln>
        </p:spPr>
        <p:txBody>
          <a:bodyPr rtlCol="0" anchor="ctr"/>
          <a:lstStyle/>
          <a:p>
            <a:endParaRPr lang="en-IN"/>
          </a:p>
        </p:txBody>
      </p:sp>
      <p:sp>
        <p:nvSpPr>
          <p:cNvPr id="261" name="Slide Number Placeholder 2">
            <a:extLst>
              <a:ext uri="{FF2B5EF4-FFF2-40B4-BE49-F238E27FC236}">
                <a16:creationId xmlns:a16="http://schemas.microsoft.com/office/drawing/2014/main" id="{D033C621-09B3-4CA9-A4F8-DD1E7548641D}"/>
              </a:ext>
            </a:extLst>
          </p:cNvPr>
          <p:cNvSpPr txBox="1">
            <a:spLocks/>
          </p:cNvSpPr>
          <p:nvPr/>
        </p:nvSpPr>
        <p:spPr>
          <a:xfrm>
            <a:off x="626836" y="5133244"/>
            <a:ext cx="1011208" cy="307777"/>
          </a:xfrm>
          <a:prstGeom prst="rect">
            <a:avLst/>
          </a:prstGeom>
          <a:solidFill>
            <a:schemeClr val="accent2">
              <a:lumMod val="20000"/>
              <a:lumOff val="80000"/>
            </a:schemeClr>
          </a:solidFill>
        </p:spPr>
        <p:txBody>
          <a:bodyPr vert="horz" wrap="square" lIns="91440" tIns="45720" rIns="91440" bIns="45720" rtlCol="0" anchor="ctr">
            <a:spAutoFit/>
          </a:bodyPr>
          <a:lstStyle>
            <a:defPPr>
              <a:defRPr lang="en-US"/>
            </a:defPPr>
            <a:lvl1pPr marL="0" algn="ctr" defTabSz="457200" rtl="0" eaLnBrk="1" latinLnBrk="0" hangingPunct="1">
              <a:defRPr sz="1400" kern="1200">
                <a:solidFill>
                  <a:schemeClr val="tx1"/>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IN" dirty="0"/>
              <a:t>01 of 113</a:t>
            </a:r>
          </a:p>
        </p:txBody>
      </p:sp>
      <p:sp>
        <p:nvSpPr>
          <p:cNvPr id="262" name="TextBox 261">
            <a:extLst>
              <a:ext uri="{FF2B5EF4-FFF2-40B4-BE49-F238E27FC236}">
                <a16:creationId xmlns:a16="http://schemas.microsoft.com/office/drawing/2014/main" id="{7B0C2147-2AFF-42D9-93A9-63C23DF24DEF}"/>
              </a:ext>
            </a:extLst>
          </p:cNvPr>
          <p:cNvSpPr txBox="1"/>
          <p:nvPr/>
        </p:nvSpPr>
        <p:spPr>
          <a:xfrm>
            <a:off x="1765223" y="5133244"/>
            <a:ext cx="3967920" cy="584775"/>
          </a:xfrm>
          <a:prstGeom prst="rect">
            <a:avLst/>
          </a:prstGeom>
          <a:noFill/>
        </p:spPr>
        <p:txBody>
          <a:bodyPr wrap="square" rtlCol="0">
            <a:spAutoFit/>
          </a:bodyPr>
          <a:lstStyle/>
          <a:p>
            <a:r>
              <a:rPr lang="en-IN" sz="1600" b="1" dirty="0">
                <a:solidFill>
                  <a:schemeClr val="accent1"/>
                </a:solidFill>
                <a:latin typeface="Arial" panose="020B0604020202020204" pitchFamily="34" charset="0"/>
                <a:cs typeface="Arial" panose="020B0604020202020204" pitchFamily="34" charset="0"/>
              </a:rPr>
              <a:t>PAGE COUNTER:</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Indicates where you are within the course.</a:t>
            </a:r>
          </a:p>
        </p:txBody>
      </p:sp>
      <p:sp>
        <p:nvSpPr>
          <p:cNvPr id="263" name="Rectangle 262">
            <a:extLst>
              <a:ext uri="{FF2B5EF4-FFF2-40B4-BE49-F238E27FC236}">
                <a16:creationId xmlns:a16="http://schemas.microsoft.com/office/drawing/2014/main" id="{82461883-4B46-4C41-B0AF-E3FBBC3D0EF2}"/>
              </a:ext>
            </a:extLst>
          </p:cNvPr>
          <p:cNvSpPr/>
          <p:nvPr/>
        </p:nvSpPr>
        <p:spPr>
          <a:xfrm>
            <a:off x="967522" y="5970493"/>
            <a:ext cx="329837" cy="329837"/>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IN" sz="1600" b="1" dirty="0">
              <a:latin typeface="Arial" panose="020B0604020202020204" pitchFamily="34" charset="0"/>
              <a:ea typeface="Verdana" panose="020B0604030504040204" pitchFamily="34" charset="0"/>
              <a:cs typeface="Arial" panose="020B0604020202020204" pitchFamily="34" charset="0"/>
            </a:endParaRPr>
          </a:p>
        </p:txBody>
      </p:sp>
      <p:sp>
        <p:nvSpPr>
          <p:cNvPr id="264" name="Freeform: Shape 263">
            <a:extLst>
              <a:ext uri="{FF2B5EF4-FFF2-40B4-BE49-F238E27FC236}">
                <a16:creationId xmlns:a16="http://schemas.microsoft.com/office/drawing/2014/main" id="{A7531FAB-A18A-4DA3-BB81-2FCFD05312C7}"/>
              </a:ext>
            </a:extLst>
          </p:cNvPr>
          <p:cNvSpPr/>
          <p:nvPr/>
        </p:nvSpPr>
        <p:spPr>
          <a:xfrm>
            <a:off x="1065505" y="6059930"/>
            <a:ext cx="133871" cy="150962"/>
          </a:xfrm>
          <a:custGeom>
            <a:avLst/>
            <a:gdLst>
              <a:gd name="connsiteX0" fmla="*/ 0 w 89534"/>
              <a:gd name="connsiteY0" fmla="*/ 0 h 100964"/>
              <a:gd name="connsiteX1" fmla="*/ 0 w 89534"/>
              <a:gd name="connsiteY1" fmla="*/ 100965 h 100964"/>
              <a:gd name="connsiteX2" fmla="*/ 89535 w 89534"/>
              <a:gd name="connsiteY2" fmla="*/ 50483 h 100964"/>
            </a:gdLst>
            <a:ahLst/>
            <a:cxnLst>
              <a:cxn ang="0">
                <a:pos x="connsiteX0" y="connsiteY0"/>
              </a:cxn>
              <a:cxn ang="0">
                <a:pos x="connsiteX1" y="connsiteY1"/>
              </a:cxn>
              <a:cxn ang="0">
                <a:pos x="connsiteX2" y="connsiteY2"/>
              </a:cxn>
            </a:cxnLst>
            <a:rect l="l" t="t" r="r" b="b"/>
            <a:pathLst>
              <a:path w="89534" h="100964">
                <a:moveTo>
                  <a:pt x="0" y="0"/>
                </a:moveTo>
                <a:lnTo>
                  <a:pt x="0" y="100965"/>
                </a:lnTo>
                <a:lnTo>
                  <a:pt x="89535" y="50483"/>
                </a:lnTo>
                <a:close/>
              </a:path>
            </a:pathLst>
          </a:custGeom>
          <a:solidFill>
            <a:srgbClr val="B4B4B4"/>
          </a:solidFill>
          <a:ln w="9525" cap="flat">
            <a:noFill/>
            <a:prstDash val="solid"/>
            <a:miter/>
          </a:ln>
        </p:spPr>
        <p:txBody>
          <a:bodyPr rtlCol="0" anchor="ctr"/>
          <a:lstStyle/>
          <a:p>
            <a:endParaRPr lang="en-IN"/>
          </a:p>
        </p:txBody>
      </p:sp>
      <p:sp>
        <p:nvSpPr>
          <p:cNvPr id="265" name="TextBox 264">
            <a:extLst>
              <a:ext uri="{FF2B5EF4-FFF2-40B4-BE49-F238E27FC236}">
                <a16:creationId xmlns:a16="http://schemas.microsoft.com/office/drawing/2014/main" id="{5A733CD9-5479-4B74-93C1-24CFA84B6C5C}"/>
              </a:ext>
            </a:extLst>
          </p:cNvPr>
          <p:cNvSpPr txBox="1"/>
          <p:nvPr/>
        </p:nvSpPr>
        <p:spPr>
          <a:xfrm>
            <a:off x="1765223" y="5915776"/>
            <a:ext cx="4731176" cy="584775"/>
          </a:xfrm>
          <a:prstGeom prst="rect">
            <a:avLst/>
          </a:prstGeom>
          <a:noFill/>
        </p:spPr>
        <p:txBody>
          <a:bodyPr wrap="square" rtlCol="0">
            <a:spAutoFit/>
          </a:bodyPr>
          <a:lstStyle/>
          <a:p>
            <a:r>
              <a:rPr lang="en-IN" sz="1600" b="1" dirty="0">
                <a:solidFill>
                  <a:schemeClr val="accent1"/>
                </a:solidFill>
                <a:latin typeface="Arial" panose="020B0604020202020204" pitchFamily="34" charset="0"/>
                <a:cs typeface="Arial" panose="020B0604020202020204" pitchFamily="34" charset="0"/>
              </a:rPr>
              <a:t>PLAY/PAUSE:</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Allows you to Play/Pause the screen.</a:t>
            </a:r>
          </a:p>
        </p:txBody>
      </p:sp>
      <p:sp>
        <p:nvSpPr>
          <p:cNvPr id="209" name="TextBox 208">
            <a:extLst>
              <a:ext uri="{FF2B5EF4-FFF2-40B4-BE49-F238E27FC236}">
                <a16:creationId xmlns:a16="http://schemas.microsoft.com/office/drawing/2014/main" id="{C263CB99-E573-4552-A967-D0B0B5DCE38E}"/>
              </a:ext>
            </a:extLst>
          </p:cNvPr>
          <p:cNvSpPr txBox="1"/>
          <p:nvPr/>
        </p:nvSpPr>
        <p:spPr>
          <a:xfrm>
            <a:off x="1765223" y="6746626"/>
            <a:ext cx="4375557" cy="584775"/>
          </a:xfrm>
          <a:prstGeom prst="rect">
            <a:avLst/>
          </a:prstGeom>
          <a:noFill/>
        </p:spPr>
        <p:txBody>
          <a:bodyPr wrap="square" rtlCol="0">
            <a:spAutoFit/>
          </a:bodyPr>
          <a:lstStyle/>
          <a:p>
            <a:r>
              <a:rPr lang="en-IN" sz="1600" b="1" dirty="0">
                <a:solidFill>
                  <a:schemeClr val="accent1"/>
                </a:solidFill>
                <a:latin typeface="Arial" panose="020B0604020202020204" pitchFamily="34" charset="0"/>
                <a:cs typeface="Arial" panose="020B0604020202020204" pitchFamily="34" charset="0"/>
              </a:rPr>
              <a:t>CASE STUDY: </a:t>
            </a:r>
            <a:r>
              <a:rPr lang="en-US" sz="1600" dirty="0">
                <a:latin typeface="Arial" panose="020B0604020202020204" pitchFamily="34" charset="0"/>
                <a:cs typeface="Arial" panose="020B0604020202020204" pitchFamily="34" charset="0"/>
              </a:rPr>
              <a:t>Allows you to access all the case studies within this course.</a:t>
            </a:r>
          </a:p>
        </p:txBody>
      </p:sp>
      <p:grpSp>
        <p:nvGrpSpPr>
          <p:cNvPr id="210" name="Group 209">
            <a:extLst>
              <a:ext uri="{FF2B5EF4-FFF2-40B4-BE49-F238E27FC236}">
                <a16:creationId xmlns:a16="http://schemas.microsoft.com/office/drawing/2014/main" id="{795C6D6C-734E-4D88-9937-7FA01E01D8B8}"/>
              </a:ext>
            </a:extLst>
          </p:cNvPr>
          <p:cNvGrpSpPr/>
          <p:nvPr/>
        </p:nvGrpSpPr>
        <p:grpSpPr>
          <a:xfrm>
            <a:off x="903840" y="6695210"/>
            <a:ext cx="457200" cy="457200"/>
            <a:chOff x="4934771" y="9359578"/>
            <a:chExt cx="457200" cy="457200"/>
          </a:xfrm>
        </p:grpSpPr>
        <p:sp>
          <p:nvSpPr>
            <p:cNvPr id="211" name="Oval 210">
              <a:extLst>
                <a:ext uri="{FF2B5EF4-FFF2-40B4-BE49-F238E27FC236}">
                  <a16:creationId xmlns:a16="http://schemas.microsoft.com/office/drawing/2014/main" id="{E851FC7B-7A29-4CA6-AD14-69676260644F}"/>
                </a:ext>
              </a:extLst>
            </p:cNvPr>
            <p:cNvSpPr/>
            <p:nvPr/>
          </p:nvSpPr>
          <p:spPr>
            <a:xfrm>
              <a:off x="4934771" y="9359578"/>
              <a:ext cx="457200" cy="457200"/>
            </a:xfrm>
            <a:prstGeom prst="ellipse">
              <a:avLst/>
            </a:prstGeom>
            <a:solidFill>
              <a:schemeClr val="bg1"/>
            </a:solidFill>
            <a:ln w="19050">
              <a:solidFill>
                <a:srgbClr val="003D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12" name="Group 211">
              <a:extLst>
                <a:ext uri="{FF2B5EF4-FFF2-40B4-BE49-F238E27FC236}">
                  <a16:creationId xmlns:a16="http://schemas.microsoft.com/office/drawing/2014/main" id="{A9F4B852-713E-4F56-981E-A2DF38B13CD4}"/>
                </a:ext>
              </a:extLst>
            </p:cNvPr>
            <p:cNvGrpSpPr/>
            <p:nvPr/>
          </p:nvGrpSpPr>
          <p:grpSpPr>
            <a:xfrm>
              <a:off x="5038642" y="9469251"/>
              <a:ext cx="248296" cy="237855"/>
              <a:chOff x="10509679" y="891104"/>
              <a:chExt cx="248296" cy="237855"/>
            </a:xfrm>
          </p:grpSpPr>
          <p:sp>
            <p:nvSpPr>
              <p:cNvPr id="213" name="Freeform: Shape 212">
                <a:extLst>
                  <a:ext uri="{FF2B5EF4-FFF2-40B4-BE49-F238E27FC236}">
                    <a16:creationId xmlns:a16="http://schemas.microsoft.com/office/drawing/2014/main" id="{62334CC8-2924-4631-8B11-7F4702A22DA6}"/>
                  </a:ext>
                </a:extLst>
              </p:cNvPr>
              <p:cNvSpPr/>
              <p:nvPr/>
            </p:nvSpPr>
            <p:spPr>
              <a:xfrm>
                <a:off x="10563921" y="891104"/>
                <a:ext cx="139812" cy="237855"/>
              </a:xfrm>
              <a:custGeom>
                <a:avLst/>
                <a:gdLst>
                  <a:gd name="connsiteX0" fmla="*/ 139813 w 139812"/>
                  <a:gd name="connsiteY0" fmla="*/ 237855 h 237855"/>
                  <a:gd name="connsiteX1" fmla="*/ 0 w 139812"/>
                  <a:gd name="connsiteY1" fmla="*/ 237855 h 237855"/>
                  <a:gd name="connsiteX2" fmla="*/ 0 w 139812"/>
                  <a:gd name="connsiteY2" fmla="*/ 0 h 237855"/>
                  <a:gd name="connsiteX3" fmla="*/ 139813 w 139812"/>
                  <a:gd name="connsiteY3" fmla="*/ 0 h 237855"/>
                  <a:gd name="connsiteX4" fmla="*/ 139813 w 139812"/>
                  <a:gd name="connsiteY4" fmla="*/ 237855 h 237855"/>
                  <a:gd name="connsiteX5" fmla="*/ 5801 w 139812"/>
                  <a:gd name="connsiteY5" fmla="*/ 232054 h 237855"/>
                  <a:gd name="connsiteX6" fmla="*/ 134011 w 139812"/>
                  <a:gd name="connsiteY6" fmla="*/ 232054 h 237855"/>
                  <a:gd name="connsiteX7" fmla="*/ 134011 w 139812"/>
                  <a:gd name="connsiteY7" fmla="*/ 5801 h 237855"/>
                  <a:gd name="connsiteX8" fmla="*/ 5801 w 139812"/>
                  <a:gd name="connsiteY8" fmla="*/ 5801 h 237855"/>
                  <a:gd name="connsiteX9" fmla="*/ 5801 w 139812"/>
                  <a:gd name="connsiteY9" fmla="*/ 232054 h 23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812" h="237855">
                    <a:moveTo>
                      <a:pt x="139813" y="237855"/>
                    </a:moveTo>
                    <a:lnTo>
                      <a:pt x="0" y="237855"/>
                    </a:lnTo>
                    <a:lnTo>
                      <a:pt x="0" y="0"/>
                    </a:lnTo>
                    <a:lnTo>
                      <a:pt x="139813" y="0"/>
                    </a:lnTo>
                    <a:lnTo>
                      <a:pt x="139813" y="237855"/>
                    </a:lnTo>
                    <a:close/>
                    <a:moveTo>
                      <a:pt x="5801" y="232054"/>
                    </a:moveTo>
                    <a:lnTo>
                      <a:pt x="134011" y="232054"/>
                    </a:lnTo>
                    <a:lnTo>
                      <a:pt x="134011" y="5801"/>
                    </a:lnTo>
                    <a:lnTo>
                      <a:pt x="5801" y="5801"/>
                    </a:lnTo>
                    <a:lnTo>
                      <a:pt x="5801" y="232054"/>
                    </a:lnTo>
                    <a:close/>
                  </a:path>
                </a:pathLst>
              </a:custGeom>
              <a:solidFill>
                <a:srgbClr val="2081C1"/>
              </a:solidFill>
              <a:ln w="2880" cap="flat">
                <a:no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5D8CDC2A-2341-46D0-9782-CA80CB2DCC5C}"/>
                  </a:ext>
                </a:extLst>
              </p:cNvPr>
              <p:cNvSpPr/>
              <p:nvPr/>
            </p:nvSpPr>
            <p:spPr>
              <a:xfrm>
                <a:off x="10588287" y="920980"/>
                <a:ext cx="35388" cy="35388"/>
              </a:xfrm>
              <a:custGeom>
                <a:avLst/>
                <a:gdLst>
                  <a:gd name="connsiteX0" fmla="*/ 35098 w 35388"/>
                  <a:gd name="connsiteY0" fmla="*/ 35388 h 35388"/>
                  <a:gd name="connsiteX1" fmla="*/ 0 w 35388"/>
                  <a:gd name="connsiteY1" fmla="*/ 35388 h 35388"/>
                  <a:gd name="connsiteX2" fmla="*/ 0 w 35388"/>
                  <a:gd name="connsiteY2" fmla="*/ 0 h 35388"/>
                  <a:gd name="connsiteX3" fmla="*/ 35388 w 35388"/>
                  <a:gd name="connsiteY3" fmla="*/ 0 h 35388"/>
                  <a:gd name="connsiteX4" fmla="*/ 35388 w 35388"/>
                  <a:gd name="connsiteY4" fmla="*/ 35388 h 35388"/>
                  <a:gd name="connsiteX5" fmla="*/ 5801 w 35388"/>
                  <a:gd name="connsiteY5" fmla="*/ 29587 h 35388"/>
                  <a:gd name="connsiteX6" fmla="*/ 29587 w 35388"/>
                  <a:gd name="connsiteY6" fmla="*/ 29587 h 35388"/>
                  <a:gd name="connsiteX7" fmla="*/ 29587 w 35388"/>
                  <a:gd name="connsiteY7" fmla="*/ 5801 h 35388"/>
                  <a:gd name="connsiteX8" fmla="*/ 5801 w 35388"/>
                  <a:gd name="connsiteY8" fmla="*/ 5801 h 35388"/>
                  <a:gd name="connsiteX9" fmla="*/ 5801 w 35388"/>
                  <a:gd name="connsiteY9" fmla="*/ 29587 h 3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88" h="35388">
                    <a:moveTo>
                      <a:pt x="35098" y="35388"/>
                    </a:moveTo>
                    <a:lnTo>
                      <a:pt x="0" y="35388"/>
                    </a:lnTo>
                    <a:lnTo>
                      <a:pt x="0" y="0"/>
                    </a:lnTo>
                    <a:lnTo>
                      <a:pt x="35388" y="0"/>
                    </a:lnTo>
                    <a:lnTo>
                      <a:pt x="35388" y="35388"/>
                    </a:lnTo>
                    <a:close/>
                    <a:moveTo>
                      <a:pt x="5801" y="29587"/>
                    </a:moveTo>
                    <a:lnTo>
                      <a:pt x="29587" y="29587"/>
                    </a:lnTo>
                    <a:lnTo>
                      <a:pt x="29587" y="5801"/>
                    </a:lnTo>
                    <a:lnTo>
                      <a:pt x="5801" y="5801"/>
                    </a:lnTo>
                    <a:lnTo>
                      <a:pt x="5801" y="29587"/>
                    </a:lnTo>
                    <a:close/>
                  </a:path>
                </a:pathLst>
              </a:custGeom>
              <a:solidFill>
                <a:srgbClr val="2081C1"/>
              </a:solidFill>
              <a:ln w="2880" cap="flat">
                <a:noFill/>
                <a:prstDash val="solid"/>
                <a:miter/>
              </a:ln>
            </p:spPr>
            <p:txBody>
              <a:bodyPr rtlCol="0" anchor="ctr"/>
              <a:lstStyle/>
              <a:p>
                <a:endParaRPr lang="en-IN"/>
              </a:p>
            </p:txBody>
          </p:sp>
          <p:sp>
            <p:nvSpPr>
              <p:cNvPr id="215" name="Freeform: Shape 214">
                <a:extLst>
                  <a:ext uri="{FF2B5EF4-FFF2-40B4-BE49-F238E27FC236}">
                    <a16:creationId xmlns:a16="http://schemas.microsoft.com/office/drawing/2014/main" id="{E74FAEC0-200B-408A-8C41-E1CC3A8F7EFF}"/>
                  </a:ext>
                </a:extLst>
              </p:cNvPr>
              <p:cNvSpPr/>
              <p:nvPr/>
            </p:nvSpPr>
            <p:spPr>
              <a:xfrm>
                <a:off x="10642239" y="920980"/>
                <a:ext cx="35388" cy="35388"/>
              </a:xfrm>
              <a:custGeom>
                <a:avLst/>
                <a:gdLst>
                  <a:gd name="connsiteX0" fmla="*/ 35388 w 35388"/>
                  <a:gd name="connsiteY0" fmla="*/ 35388 h 35388"/>
                  <a:gd name="connsiteX1" fmla="*/ 0 w 35388"/>
                  <a:gd name="connsiteY1" fmla="*/ 35388 h 35388"/>
                  <a:gd name="connsiteX2" fmla="*/ 0 w 35388"/>
                  <a:gd name="connsiteY2" fmla="*/ 0 h 35388"/>
                  <a:gd name="connsiteX3" fmla="*/ 35388 w 35388"/>
                  <a:gd name="connsiteY3" fmla="*/ 0 h 35388"/>
                  <a:gd name="connsiteX4" fmla="*/ 35388 w 35388"/>
                  <a:gd name="connsiteY4" fmla="*/ 35388 h 35388"/>
                  <a:gd name="connsiteX5" fmla="*/ 5801 w 35388"/>
                  <a:gd name="connsiteY5" fmla="*/ 29587 h 35388"/>
                  <a:gd name="connsiteX6" fmla="*/ 29587 w 35388"/>
                  <a:gd name="connsiteY6" fmla="*/ 29587 h 35388"/>
                  <a:gd name="connsiteX7" fmla="*/ 29587 w 35388"/>
                  <a:gd name="connsiteY7" fmla="*/ 5801 h 35388"/>
                  <a:gd name="connsiteX8" fmla="*/ 5801 w 35388"/>
                  <a:gd name="connsiteY8" fmla="*/ 5801 h 35388"/>
                  <a:gd name="connsiteX9" fmla="*/ 5801 w 35388"/>
                  <a:gd name="connsiteY9" fmla="*/ 29587 h 3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88" h="35388">
                    <a:moveTo>
                      <a:pt x="35388" y="35388"/>
                    </a:moveTo>
                    <a:lnTo>
                      <a:pt x="0" y="35388"/>
                    </a:lnTo>
                    <a:lnTo>
                      <a:pt x="0" y="0"/>
                    </a:lnTo>
                    <a:lnTo>
                      <a:pt x="35388" y="0"/>
                    </a:lnTo>
                    <a:lnTo>
                      <a:pt x="35388" y="35388"/>
                    </a:lnTo>
                    <a:close/>
                    <a:moveTo>
                      <a:pt x="5801" y="29587"/>
                    </a:moveTo>
                    <a:lnTo>
                      <a:pt x="29587" y="29587"/>
                    </a:lnTo>
                    <a:lnTo>
                      <a:pt x="29587" y="5801"/>
                    </a:lnTo>
                    <a:lnTo>
                      <a:pt x="5801" y="5801"/>
                    </a:lnTo>
                    <a:lnTo>
                      <a:pt x="5801" y="29587"/>
                    </a:lnTo>
                    <a:close/>
                  </a:path>
                </a:pathLst>
              </a:custGeom>
              <a:solidFill>
                <a:srgbClr val="2081C1"/>
              </a:solidFill>
              <a:ln w="2880" cap="flat">
                <a:noFill/>
                <a:prstDash val="solid"/>
                <a:miter/>
              </a:ln>
            </p:spPr>
            <p:txBody>
              <a:bodyPr rtlCol="0" anchor="ctr"/>
              <a:lstStyle/>
              <a:p>
                <a:endParaRPr lang="en-IN"/>
              </a:p>
            </p:txBody>
          </p:sp>
          <p:grpSp>
            <p:nvGrpSpPr>
              <p:cNvPr id="216" name="Graphic 137">
                <a:extLst>
                  <a:ext uri="{FF2B5EF4-FFF2-40B4-BE49-F238E27FC236}">
                    <a16:creationId xmlns:a16="http://schemas.microsoft.com/office/drawing/2014/main" id="{47E6D84A-5DCF-40FC-BE8B-60DF54A625AF}"/>
                  </a:ext>
                </a:extLst>
              </p:cNvPr>
              <p:cNvGrpSpPr/>
              <p:nvPr/>
            </p:nvGrpSpPr>
            <p:grpSpPr>
              <a:xfrm>
                <a:off x="10588287" y="968551"/>
                <a:ext cx="89340" cy="35388"/>
                <a:chOff x="10588287" y="968551"/>
                <a:chExt cx="89340" cy="35388"/>
              </a:xfrm>
              <a:solidFill>
                <a:srgbClr val="2081C1"/>
              </a:solidFill>
            </p:grpSpPr>
            <p:sp>
              <p:nvSpPr>
                <p:cNvPr id="231" name="Freeform: Shape 230">
                  <a:extLst>
                    <a:ext uri="{FF2B5EF4-FFF2-40B4-BE49-F238E27FC236}">
                      <a16:creationId xmlns:a16="http://schemas.microsoft.com/office/drawing/2014/main" id="{114C23DE-866C-40FE-870F-E211F37CC766}"/>
                    </a:ext>
                  </a:extLst>
                </p:cNvPr>
                <p:cNvSpPr/>
                <p:nvPr/>
              </p:nvSpPr>
              <p:spPr>
                <a:xfrm>
                  <a:off x="10588287" y="968551"/>
                  <a:ext cx="35388" cy="35388"/>
                </a:xfrm>
                <a:custGeom>
                  <a:avLst/>
                  <a:gdLst>
                    <a:gd name="connsiteX0" fmla="*/ 35098 w 35388"/>
                    <a:gd name="connsiteY0" fmla="*/ 35388 h 35388"/>
                    <a:gd name="connsiteX1" fmla="*/ 0 w 35388"/>
                    <a:gd name="connsiteY1" fmla="*/ 35388 h 35388"/>
                    <a:gd name="connsiteX2" fmla="*/ 0 w 35388"/>
                    <a:gd name="connsiteY2" fmla="*/ 0 h 35388"/>
                    <a:gd name="connsiteX3" fmla="*/ 35388 w 35388"/>
                    <a:gd name="connsiteY3" fmla="*/ 0 h 35388"/>
                    <a:gd name="connsiteX4" fmla="*/ 35388 w 35388"/>
                    <a:gd name="connsiteY4" fmla="*/ 35388 h 35388"/>
                    <a:gd name="connsiteX5" fmla="*/ 5801 w 35388"/>
                    <a:gd name="connsiteY5" fmla="*/ 29587 h 35388"/>
                    <a:gd name="connsiteX6" fmla="*/ 29587 w 35388"/>
                    <a:gd name="connsiteY6" fmla="*/ 29587 h 35388"/>
                    <a:gd name="connsiteX7" fmla="*/ 29587 w 35388"/>
                    <a:gd name="connsiteY7" fmla="*/ 5801 h 35388"/>
                    <a:gd name="connsiteX8" fmla="*/ 5801 w 35388"/>
                    <a:gd name="connsiteY8" fmla="*/ 5801 h 35388"/>
                    <a:gd name="connsiteX9" fmla="*/ 5801 w 35388"/>
                    <a:gd name="connsiteY9" fmla="*/ 29587 h 3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88" h="35388">
                      <a:moveTo>
                        <a:pt x="35098" y="35388"/>
                      </a:moveTo>
                      <a:lnTo>
                        <a:pt x="0" y="35388"/>
                      </a:lnTo>
                      <a:lnTo>
                        <a:pt x="0" y="0"/>
                      </a:lnTo>
                      <a:lnTo>
                        <a:pt x="35388" y="0"/>
                      </a:lnTo>
                      <a:lnTo>
                        <a:pt x="35388" y="35388"/>
                      </a:lnTo>
                      <a:close/>
                      <a:moveTo>
                        <a:pt x="5801" y="29587"/>
                      </a:moveTo>
                      <a:lnTo>
                        <a:pt x="29587" y="29587"/>
                      </a:lnTo>
                      <a:lnTo>
                        <a:pt x="29587" y="5801"/>
                      </a:lnTo>
                      <a:lnTo>
                        <a:pt x="5801" y="5801"/>
                      </a:lnTo>
                      <a:lnTo>
                        <a:pt x="5801" y="29587"/>
                      </a:lnTo>
                      <a:close/>
                    </a:path>
                  </a:pathLst>
                </a:custGeom>
                <a:solidFill>
                  <a:srgbClr val="2081C1"/>
                </a:solidFill>
                <a:ln w="2880"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59EF30BA-EF4E-45C1-A7ED-572BE1453453}"/>
                    </a:ext>
                  </a:extLst>
                </p:cNvPr>
                <p:cNvSpPr/>
                <p:nvPr/>
              </p:nvSpPr>
              <p:spPr>
                <a:xfrm>
                  <a:off x="10642239" y="968551"/>
                  <a:ext cx="35388" cy="35388"/>
                </a:xfrm>
                <a:custGeom>
                  <a:avLst/>
                  <a:gdLst>
                    <a:gd name="connsiteX0" fmla="*/ 35388 w 35388"/>
                    <a:gd name="connsiteY0" fmla="*/ 35388 h 35388"/>
                    <a:gd name="connsiteX1" fmla="*/ 0 w 35388"/>
                    <a:gd name="connsiteY1" fmla="*/ 35388 h 35388"/>
                    <a:gd name="connsiteX2" fmla="*/ 0 w 35388"/>
                    <a:gd name="connsiteY2" fmla="*/ 0 h 35388"/>
                    <a:gd name="connsiteX3" fmla="*/ 35388 w 35388"/>
                    <a:gd name="connsiteY3" fmla="*/ 0 h 35388"/>
                    <a:gd name="connsiteX4" fmla="*/ 35388 w 35388"/>
                    <a:gd name="connsiteY4" fmla="*/ 35388 h 35388"/>
                    <a:gd name="connsiteX5" fmla="*/ 5801 w 35388"/>
                    <a:gd name="connsiteY5" fmla="*/ 29587 h 35388"/>
                    <a:gd name="connsiteX6" fmla="*/ 29587 w 35388"/>
                    <a:gd name="connsiteY6" fmla="*/ 29587 h 35388"/>
                    <a:gd name="connsiteX7" fmla="*/ 29587 w 35388"/>
                    <a:gd name="connsiteY7" fmla="*/ 5801 h 35388"/>
                    <a:gd name="connsiteX8" fmla="*/ 5801 w 35388"/>
                    <a:gd name="connsiteY8" fmla="*/ 5801 h 35388"/>
                    <a:gd name="connsiteX9" fmla="*/ 5801 w 35388"/>
                    <a:gd name="connsiteY9" fmla="*/ 29587 h 3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88" h="35388">
                      <a:moveTo>
                        <a:pt x="35388" y="35388"/>
                      </a:moveTo>
                      <a:lnTo>
                        <a:pt x="0" y="35388"/>
                      </a:lnTo>
                      <a:lnTo>
                        <a:pt x="0" y="0"/>
                      </a:lnTo>
                      <a:lnTo>
                        <a:pt x="35388" y="0"/>
                      </a:lnTo>
                      <a:lnTo>
                        <a:pt x="35388" y="35388"/>
                      </a:lnTo>
                      <a:close/>
                      <a:moveTo>
                        <a:pt x="5801" y="29587"/>
                      </a:moveTo>
                      <a:lnTo>
                        <a:pt x="29587" y="29587"/>
                      </a:lnTo>
                      <a:lnTo>
                        <a:pt x="29587" y="5801"/>
                      </a:lnTo>
                      <a:lnTo>
                        <a:pt x="5801" y="5801"/>
                      </a:lnTo>
                      <a:lnTo>
                        <a:pt x="5801" y="29587"/>
                      </a:lnTo>
                      <a:close/>
                    </a:path>
                  </a:pathLst>
                </a:custGeom>
                <a:solidFill>
                  <a:srgbClr val="2081C1"/>
                </a:solidFill>
                <a:ln w="2880" cap="flat">
                  <a:noFill/>
                  <a:prstDash val="solid"/>
                  <a:miter/>
                </a:ln>
              </p:spPr>
              <p:txBody>
                <a:bodyPr rtlCol="0" anchor="ctr"/>
                <a:lstStyle/>
                <a:p>
                  <a:endParaRPr lang="en-IN"/>
                </a:p>
              </p:txBody>
            </p:sp>
          </p:grpSp>
          <p:grpSp>
            <p:nvGrpSpPr>
              <p:cNvPr id="217" name="Graphic 137">
                <a:extLst>
                  <a:ext uri="{FF2B5EF4-FFF2-40B4-BE49-F238E27FC236}">
                    <a16:creationId xmlns:a16="http://schemas.microsoft.com/office/drawing/2014/main" id="{7E3FD675-A306-457A-BD56-C9A6AA8A946C}"/>
                  </a:ext>
                </a:extLst>
              </p:cNvPr>
              <p:cNvGrpSpPr/>
              <p:nvPr/>
            </p:nvGrpSpPr>
            <p:grpSpPr>
              <a:xfrm>
                <a:off x="10588287" y="1022504"/>
                <a:ext cx="89340" cy="35388"/>
                <a:chOff x="10588287" y="1022504"/>
                <a:chExt cx="89340" cy="35388"/>
              </a:xfrm>
              <a:solidFill>
                <a:srgbClr val="2081C1"/>
              </a:solidFill>
            </p:grpSpPr>
            <p:sp>
              <p:nvSpPr>
                <p:cNvPr id="229" name="Freeform: Shape 228">
                  <a:extLst>
                    <a:ext uri="{FF2B5EF4-FFF2-40B4-BE49-F238E27FC236}">
                      <a16:creationId xmlns:a16="http://schemas.microsoft.com/office/drawing/2014/main" id="{35AFFFAC-AAD1-4062-A8D6-C2D6122BC177}"/>
                    </a:ext>
                  </a:extLst>
                </p:cNvPr>
                <p:cNvSpPr/>
                <p:nvPr/>
              </p:nvSpPr>
              <p:spPr>
                <a:xfrm>
                  <a:off x="10588287" y="1022504"/>
                  <a:ext cx="35388" cy="35388"/>
                </a:xfrm>
                <a:custGeom>
                  <a:avLst/>
                  <a:gdLst>
                    <a:gd name="connsiteX0" fmla="*/ 35098 w 35388"/>
                    <a:gd name="connsiteY0" fmla="*/ 35388 h 35388"/>
                    <a:gd name="connsiteX1" fmla="*/ 0 w 35388"/>
                    <a:gd name="connsiteY1" fmla="*/ 35388 h 35388"/>
                    <a:gd name="connsiteX2" fmla="*/ 0 w 35388"/>
                    <a:gd name="connsiteY2" fmla="*/ 0 h 35388"/>
                    <a:gd name="connsiteX3" fmla="*/ 35388 w 35388"/>
                    <a:gd name="connsiteY3" fmla="*/ 0 h 35388"/>
                    <a:gd name="connsiteX4" fmla="*/ 35388 w 35388"/>
                    <a:gd name="connsiteY4" fmla="*/ 35388 h 35388"/>
                    <a:gd name="connsiteX5" fmla="*/ 5801 w 35388"/>
                    <a:gd name="connsiteY5" fmla="*/ 29587 h 35388"/>
                    <a:gd name="connsiteX6" fmla="*/ 29587 w 35388"/>
                    <a:gd name="connsiteY6" fmla="*/ 29587 h 35388"/>
                    <a:gd name="connsiteX7" fmla="*/ 29587 w 35388"/>
                    <a:gd name="connsiteY7" fmla="*/ 5801 h 35388"/>
                    <a:gd name="connsiteX8" fmla="*/ 5801 w 35388"/>
                    <a:gd name="connsiteY8" fmla="*/ 5801 h 35388"/>
                    <a:gd name="connsiteX9" fmla="*/ 5801 w 35388"/>
                    <a:gd name="connsiteY9" fmla="*/ 29587 h 3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88" h="35388">
                      <a:moveTo>
                        <a:pt x="35098" y="35388"/>
                      </a:moveTo>
                      <a:lnTo>
                        <a:pt x="0" y="35388"/>
                      </a:lnTo>
                      <a:lnTo>
                        <a:pt x="0" y="0"/>
                      </a:lnTo>
                      <a:lnTo>
                        <a:pt x="35388" y="0"/>
                      </a:lnTo>
                      <a:lnTo>
                        <a:pt x="35388" y="35388"/>
                      </a:lnTo>
                      <a:close/>
                      <a:moveTo>
                        <a:pt x="5801" y="29587"/>
                      </a:moveTo>
                      <a:lnTo>
                        <a:pt x="29587" y="29587"/>
                      </a:lnTo>
                      <a:lnTo>
                        <a:pt x="29587" y="5801"/>
                      </a:lnTo>
                      <a:lnTo>
                        <a:pt x="5801" y="5801"/>
                      </a:lnTo>
                      <a:lnTo>
                        <a:pt x="5801" y="29587"/>
                      </a:lnTo>
                      <a:close/>
                    </a:path>
                  </a:pathLst>
                </a:custGeom>
                <a:solidFill>
                  <a:srgbClr val="2081C1"/>
                </a:solidFill>
                <a:ln w="2880"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34BF8EAA-76B6-4AD5-A11D-0AC6BD9545BD}"/>
                    </a:ext>
                  </a:extLst>
                </p:cNvPr>
                <p:cNvSpPr/>
                <p:nvPr/>
              </p:nvSpPr>
              <p:spPr>
                <a:xfrm>
                  <a:off x="10642239" y="1022504"/>
                  <a:ext cx="35388" cy="35388"/>
                </a:xfrm>
                <a:custGeom>
                  <a:avLst/>
                  <a:gdLst>
                    <a:gd name="connsiteX0" fmla="*/ 35388 w 35388"/>
                    <a:gd name="connsiteY0" fmla="*/ 35388 h 35388"/>
                    <a:gd name="connsiteX1" fmla="*/ 0 w 35388"/>
                    <a:gd name="connsiteY1" fmla="*/ 35388 h 35388"/>
                    <a:gd name="connsiteX2" fmla="*/ 0 w 35388"/>
                    <a:gd name="connsiteY2" fmla="*/ 0 h 35388"/>
                    <a:gd name="connsiteX3" fmla="*/ 35388 w 35388"/>
                    <a:gd name="connsiteY3" fmla="*/ 0 h 35388"/>
                    <a:gd name="connsiteX4" fmla="*/ 35388 w 35388"/>
                    <a:gd name="connsiteY4" fmla="*/ 35388 h 35388"/>
                    <a:gd name="connsiteX5" fmla="*/ 5801 w 35388"/>
                    <a:gd name="connsiteY5" fmla="*/ 29587 h 35388"/>
                    <a:gd name="connsiteX6" fmla="*/ 29587 w 35388"/>
                    <a:gd name="connsiteY6" fmla="*/ 29587 h 35388"/>
                    <a:gd name="connsiteX7" fmla="*/ 29587 w 35388"/>
                    <a:gd name="connsiteY7" fmla="*/ 5801 h 35388"/>
                    <a:gd name="connsiteX8" fmla="*/ 5801 w 35388"/>
                    <a:gd name="connsiteY8" fmla="*/ 5801 h 35388"/>
                    <a:gd name="connsiteX9" fmla="*/ 5801 w 35388"/>
                    <a:gd name="connsiteY9" fmla="*/ 29587 h 35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388" h="35388">
                      <a:moveTo>
                        <a:pt x="35388" y="35388"/>
                      </a:moveTo>
                      <a:lnTo>
                        <a:pt x="0" y="35388"/>
                      </a:lnTo>
                      <a:lnTo>
                        <a:pt x="0" y="0"/>
                      </a:lnTo>
                      <a:lnTo>
                        <a:pt x="35388" y="0"/>
                      </a:lnTo>
                      <a:lnTo>
                        <a:pt x="35388" y="35388"/>
                      </a:lnTo>
                      <a:close/>
                      <a:moveTo>
                        <a:pt x="5801" y="29587"/>
                      </a:moveTo>
                      <a:lnTo>
                        <a:pt x="29587" y="29587"/>
                      </a:lnTo>
                      <a:lnTo>
                        <a:pt x="29587" y="5801"/>
                      </a:lnTo>
                      <a:lnTo>
                        <a:pt x="5801" y="5801"/>
                      </a:lnTo>
                      <a:lnTo>
                        <a:pt x="5801" y="29587"/>
                      </a:lnTo>
                      <a:close/>
                    </a:path>
                  </a:pathLst>
                </a:custGeom>
                <a:solidFill>
                  <a:srgbClr val="2081C1"/>
                </a:solidFill>
                <a:ln w="2880" cap="flat">
                  <a:noFill/>
                  <a:prstDash val="solid"/>
                  <a:miter/>
                </a:ln>
              </p:spPr>
              <p:txBody>
                <a:bodyPr rtlCol="0" anchor="ctr"/>
                <a:lstStyle/>
                <a:p>
                  <a:endParaRPr lang="en-IN"/>
                </a:p>
              </p:txBody>
            </p:sp>
          </p:grpSp>
          <p:sp>
            <p:nvSpPr>
              <p:cNvPr id="218" name="Freeform: Shape 217">
                <a:extLst>
                  <a:ext uri="{FF2B5EF4-FFF2-40B4-BE49-F238E27FC236}">
                    <a16:creationId xmlns:a16="http://schemas.microsoft.com/office/drawing/2014/main" id="{7040AAD8-1328-4B30-889E-3D9E9949A316}"/>
                  </a:ext>
                </a:extLst>
              </p:cNvPr>
              <p:cNvSpPr/>
              <p:nvPr/>
            </p:nvSpPr>
            <p:spPr>
              <a:xfrm>
                <a:off x="10606271" y="1075876"/>
                <a:ext cx="52502" cy="53082"/>
              </a:xfrm>
              <a:custGeom>
                <a:avLst/>
                <a:gdLst>
                  <a:gd name="connsiteX0" fmla="*/ 52502 w 52502"/>
                  <a:gd name="connsiteY0" fmla="*/ 53082 h 53082"/>
                  <a:gd name="connsiteX1" fmla="*/ 0 w 52502"/>
                  <a:gd name="connsiteY1" fmla="*/ 53082 h 53082"/>
                  <a:gd name="connsiteX2" fmla="*/ 0 w 52502"/>
                  <a:gd name="connsiteY2" fmla="*/ 0 h 53082"/>
                  <a:gd name="connsiteX3" fmla="*/ 52502 w 52502"/>
                  <a:gd name="connsiteY3" fmla="*/ 0 h 53082"/>
                  <a:gd name="connsiteX4" fmla="*/ 52502 w 52502"/>
                  <a:gd name="connsiteY4" fmla="*/ 53082 h 53082"/>
                  <a:gd name="connsiteX5" fmla="*/ 5801 w 52502"/>
                  <a:gd name="connsiteY5" fmla="*/ 47281 h 53082"/>
                  <a:gd name="connsiteX6" fmla="*/ 46701 w 52502"/>
                  <a:gd name="connsiteY6" fmla="*/ 47281 h 53082"/>
                  <a:gd name="connsiteX7" fmla="*/ 46701 w 52502"/>
                  <a:gd name="connsiteY7" fmla="*/ 5801 h 53082"/>
                  <a:gd name="connsiteX8" fmla="*/ 5801 w 52502"/>
                  <a:gd name="connsiteY8" fmla="*/ 5801 h 53082"/>
                  <a:gd name="connsiteX9" fmla="*/ 5801 w 52502"/>
                  <a:gd name="connsiteY9" fmla="*/ 47281 h 5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02" h="53082">
                    <a:moveTo>
                      <a:pt x="52502" y="53082"/>
                    </a:moveTo>
                    <a:lnTo>
                      <a:pt x="0" y="53082"/>
                    </a:lnTo>
                    <a:lnTo>
                      <a:pt x="0" y="0"/>
                    </a:lnTo>
                    <a:lnTo>
                      <a:pt x="52502" y="0"/>
                    </a:lnTo>
                    <a:lnTo>
                      <a:pt x="52502" y="53082"/>
                    </a:lnTo>
                    <a:close/>
                    <a:moveTo>
                      <a:pt x="5801" y="47281"/>
                    </a:moveTo>
                    <a:lnTo>
                      <a:pt x="46701" y="47281"/>
                    </a:lnTo>
                    <a:lnTo>
                      <a:pt x="46701" y="5801"/>
                    </a:lnTo>
                    <a:lnTo>
                      <a:pt x="5801" y="5801"/>
                    </a:lnTo>
                    <a:lnTo>
                      <a:pt x="5801" y="47281"/>
                    </a:lnTo>
                    <a:close/>
                  </a:path>
                </a:pathLst>
              </a:custGeom>
              <a:solidFill>
                <a:srgbClr val="2081C1"/>
              </a:solidFill>
              <a:ln w="2880" cap="flat">
                <a:noFill/>
                <a:prstDash val="solid"/>
                <a:miter/>
              </a:ln>
            </p:spPr>
            <p:txBody>
              <a:bodyPr rtlCol="0" anchor="ctr"/>
              <a:lstStyle/>
              <a:p>
                <a:endParaRPr lang="en-IN"/>
              </a:p>
            </p:txBody>
          </p:sp>
          <p:grpSp>
            <p:nvGrpSpPr>
              <p:cNvPr id="219" name="Graphic 137">
                <a:extLst>
                  <a:ext uri="{FF2B5EF4-FFF2-40B4-BE49-F238E27FC236}">
                    <a16:creationId xmlns:a16="http://schemas.microsoft.com/office/drawing/2014/main" id="{8DE2ADB3-8AE8-4C45-B7D5-F7ABD70ADA2C}"/>
                  </a:ext>
                </a:extLst>
              </p:cNvPr>
              <p:cNvGrpSpPr/>
              <p:nvPr/>
            </p:nvGrpSpPr>
            <p:grpSpPr>
              <a:xfrm>
                <a:off x="10715626" y="1011771"/>
                <a:ext cx="24945" cy="99783"/>
                <a:chOff x="10715626" y="1011771"/>
                <a:chExt cx="24945" cy="99783"/>
              </a:xfrm>
              <a:solidFill>
                <a:srgbClr val="2081C1"/>
              </a:solidFill>
            </p:grpSpPr>
            <p:sp>
              <p:nvSpPr>
                <p:cNvPr id="226" name="Freeform: Shape 225">
                  <a:extLst>
                    <a:ext uri="{FF2B5EF4-FFF2-40B4-BE49-F238E27FC236}">
                      <a16:creationId xmlns:a16="http://schemas.microsoft.com/office/drawing/2014/main" id="{66665D9B-8629-48AC-8157-4AE03D87EF92}"/>
                    </a:ext>
                  </a:extLst>
                </p:cNvPr>
                <p:cNvSpPr/>
                <p:nvPr/>
              </p:nvSpPr>
              <p:spPr>
                <a:xfrm>
                  <a:off x="10715626" y="1011771"/>
                  <a:ext cx="24945" cy="25525"/>
                </a:xfrm>
                <a:custGeom>
                  <a:avLst/>
                  <a:gdLst>
                    <a:gd name="connsiteX0" fmla="*/ 24946 w 24945"/>
                    <a:gd name="connsiteY0" fmla="*/ 25526 h 25525"/>
                    <a:gd name="connsiteX1" fmla="*/ 0 w 24945"/>
                    <a:gd name="connsiteY1" fmla="*/ 25526 h 25525"/>
                    <a:gd name="connsiteX2" fmla="*/ 0 w 24945"/>
                    <a:gd name="connsiteY2" fmla="*/ 0 h 25525"/>
                    <a:gd name="connsiteX3" fmla="*/ 24656 w 24945"/>
                    <a:gd name="connsiteY3" fmla="*/ 0 h 25525"/>
                    <a:gd name="connsiteX4" fmla="*/ 24656 w 24945"/>
                    <a:gd name="connsiteY4" fmla="*/ 25526 h 25525"/>
                    <a:gd name="connsiteX5" fmla="*/ 5801 w 24945"/>
                    <a:gd name="connsiteY5" fmla="*/ 19725 h 25525"/>
                    <a:gd name="connsiteX6" fmla="*/ 18854 w 24945"/>
                    <a:gd name="connsiteY6" fmla="*/ 19725 h 25525"/>
                    <a:gd name="connsiteX7" fmla="*/ 18854 w 24945"/>
                    <a:gd name="connsiteY7" fmla="*/ 5801 h 25525"/>
                    <a:gd name="connsiteX8" fmla="*/ 5801 w 24945"/>
                    <a:gd name="connsiteY8" fmla="*/ 5801 h 25525"/>
                    <a:gd name="connsiteX9" fmla="*/ 5801 w 24945"/>
                    <a:gd name="connsiteY9" fmla="*/ 19725 h 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45" h="25525">
                      <a:moveTo>
                        <a:pt x="24946" y="25526"/>
                      </a:moveTo>
                      <a:lnTo>
                        <a:pt x="0" y="25526"/>
                      </a:lnTo>
                      <a:lnTo>
                        <a:pt x="0" y="0"/>
                      </a:lnTo>
                      <a:lnTo>
                        <a:pt x="24656" y="0"/>
                      </a:lnTo>
                      <a:lnTo>
                        <a:pt x="24656" y="25526"/>
                      </a:lnTo>
                      <a:close/>
                      <a:moveTo>
                        <a:pt x="5801" y="19725"/>
                      </a:moveTo>
                      <a:lnTo>
                        <a:pt x="18854" y="19725"/>
                      </a:lnTo>
                      <a:lnTo>
                        <a:pt x="18854" y="5801"/>
                      </a:lnTo>
                      <a:lnTo>
                        <a:pt x="5801" y="5801"/>
                      </a:lnTo>
                      <a:lnTo>
                        <a:pt x="5801" y="19725"/>
                      </a:lnTo>
                      <a:close/>
                    </a:path>
                  </a:pathLst>
                </a:custGeom>
                <a:solidFill>
                  <a:srgbClr val="2081C1"/>
                </a:solidFill>
                <a:ln w="2880"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183AADA8-5F26-46C6-AA35-644A9F5BE789}"/>
                    </a:ext>
                  </a:extLst>
                </p:cNvPr>
                <p:cNvSpPr/>
                <p:nvPr/>
              </p:nvSpPr>
              <p:spPr>
                <a:xfrm>
                  <a:off x="10715626" y="1048900"/>
                  <a:ext cx="24945" cy="25525"/>
                </a:xfrm>
                <a:custGeom>
                  <a:avLst/>
                  <a:gdLst>
                    <a:gd name="connsiteX0" fmla="*/ 24946 w 24945"/>
                    <a:gd name="connsiteY0" fmla="*/ 25526 h 25525"/>
                    <a:gd name="connsiteX1" fmla="*/ 0 w 24945"/>
                    <a:gd name="connsiteY1" fmla="*/ 25526 h 25525"/>
                    <a:gd name="connsiteX2" fmla="*/ 0 w 24945"/>
                    <a:gd name="connsiteY2" fmla="*/ 0 h 25525"/>
                    <a:gd name="connsiteX3" fmla="*/ 24656 w 24945"/>
                    <a:gd name="connsiteY3" fmla="*/ 0 h 25525"/>
                    <a:gd name="connsiteX4" fmla="*/ 24656 w 24945"/>
                    <a:gd name="connsiteY4" fmla="*/ 25526 h 25525"/>
                    <a:gd name="connsiteX5" fmla="*/ 5801 w 24945"/>
                    <a:gd name="connsiteY5" fmla="*/ 19725 h 25525"/>
                    <a:gd name="connsiteX6" fmla="*/ 18854 w 24945"/>
                    <a:gd name="connsiteY6" fmla="*/ 19725 h 25525"/>
                    <a:gd name="connsiteX7" fmla="*/ 18854 w 24945"/>
                    <a:gd name="connsiteY7" fmla="*/ 5801 h 25525"/>
                    <a:gd name="connsiteX8" fmla="*/ 5801 w 24945"/>
                    <a:gd name="connsiteY8" fmla="*/ 5801 h 25525"/>
                    <a:gd name="connsiteX9" fmla="*/ 5801 w 24945"/>
                    <a:gd name="connsiteY9" fmla="*/ 19725 h 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45" h="25525">
                      <a:moveTo>
                        <a:pt x="24946" y="25526"/>
                      </a:moveTo>
                      <a:lnTo>
                        <a:pt x="0" y="25526"/>
                      </a:lnTo>
                      <a:lnTo>
                        <a:pt x="0" y="0"/>
                      </a:lnTo>
                      <a:lnTo>
                        <a:pt x="24656" y="0"/>
                      </a:lnTo>
                      <a:lnTo>
                        <a:pt x="24656" y="25526"/>
                      </a:lnTo>
                      <a:close/>
                      <a:moveTo>
                        <a:pt x="5801" y="19725"/>
                      </a:moveTo>
                      <a:lnTo>
                        <a:pt x="18854" y="19725"/>
                      </a:lnTo>
                      <a:lnTo>
                        <a:pt x="18854" y="5801"/>
                      </a:lnTo>
                      <a:lnTo>
                        <a:pt x="5801" y="5801"/>
                      </a:lnTo>
                      <a:lnTo>
                        <a:pt x="5801" y="19725"/>
                      </a:lnTo>
                      <a:close/>
                    </a:path>
                  </a:pathLst>
                </a:custGeom>
                <a:solidFill>
                  <a:srgbClr val="2081C1"/>
                </a:solidFill>
                <a:ln w="2880"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68076DB8-DE37-4E7E-AAAE-F22AA338B377}"/>
                    </a:ext>
                  </a:extLst>
                </p:cNvPr>
                <p:cNvSpPr/>
                <p:nvPr/>
              </p:nvSpPr>
              <p:spPr>
                <a:xfrm>
                  <a:off x="10715626" y="1086029"/>
                  <a:ext cx="24945" cy="25525"/>
                </a:xfrm>
                <a:custGeom>
                  <a:avLst/>
                  <a:gdLst>
                    <a:gd name="connsiteX0" fmla="*/ 24946 w 24945"/>
                    <a:gd name="connsiteY0" fmla="*/ 25526 h 25525"/>
                    <a:gd name="connsiteX1" fmla="*/ 0 w 24945"/>
                    <a:gd name="connsiteY1" fmla="*/ 25526 h 25525"/>
                    <a:gd name="connsiteX2" fmla="*/ 0 w 24945"/>
                    <a:gd name="connsiteY2" fmla="*/ 0 h 25525"/>
                    <a:gd name="connsiteX3" fmla="*/ 24656 w 24945"/>
                    <a:gd name="connsiteY3" fmla="*/ 0 h 25525"/>
                    <a:gd name="connsiteX4" fmla="*/ 24656 w 24945"/>
                    <a:gd name="connsiteY4" fmla="*/ 25526 h 25525"/>
                    <a:gd name="connsiteX5" fmla="*/ 5801 w 24945"/>
                    <a:gd name="connsiteY5" fmla="*/ 19725 h 25525"/>
                    <a:gd name="connsiteX6" fmla="*/ 18854 w 24945"/>
                    <a:gd name="connsiteY6" fmla="*/ 19725 h 25525"/>
                    <a:gd name="connsiteX7" fmla="*/ 18854 w 24945"/>
                    <a:gd name="connsiteY7" fmla="*/ 5801 h 25525"/>
                    <a:gd name="connsiteX8" fmla="*/ 5801 w 24945"/>
                    <a:gd name="connsiteY8" fmla="*/ 5801 h 25525"/>
                    <a:gd name="connsiteX9" fmla="*/ 5801 w 24945"/>
                    <a:gd name="connsiteY9" fmla="*/ 19725 h 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45" h="25525">
                      <a:moveTo>
                        <a:pt x="24946" y="25526"/>
                      </a:moveTo>
                      <a:lnTo>
                        <a:pt x="0" y="25526"/>
                      </a:lnTo>
                      <a:lnTo>
                        <a:pt x="0" y="0"/>
                      </a:lnTo>
                      <a:lnTo>
                        <a:pt x="24656" y="0"/>
                      </a:lnTo>
                      <a:lnTo>
                        <a:pt x="24656" y="25526"/>
                      </a:lnTo>
                      <a:close/>
                      <a:moveTo>
                        <a:pt x="5801" y="19725"/>
                      </a:moveTo>
                      <a:lnTo>
                        <a:pt x="18854" y="19725"/>
                      </a:lnTo>
                      <a:lnTo>
                        <a:pt x="18854" y="5801"/>
                      </a:lnTo>
                      <a:lnTo>
                        <a:pt x="5801" y="5801"/>
                      </a:lnTo>
                      <a:lnTo>
                        <a:pt x="5801" y="19725"/>
                      </a:lnTo>
                      <a:close/>
                    </a:path>
                  </a:pathLst>
                </a:custGeom>
                <a:solidFill>
                  <a:srgbClr val="2081C1"/>
                </a:solidFill>
                <a:ln w="2880" cap="flat">
                  <a:noFill/>
                  <a:prstDash val="solid"/>
                  <a:miter/>
                </a:ln>
              </p:spPr>
              <p:txBody>
                <a:bodyPr rtlCol="0" anchor="ctr"/>
                <a:lstStyle/>
                <a:p>
                  <a:endParaRPr lang="en-IN"/>
                </a:p>
              </p:txBody>
            </p:sp>
          </p:grpSp>
          <p:grpSp>
            <p:nvGrpSpPr>
              <p:cNvPr id="220" name="Graphic 137">
                <a:extLst>
                  <a:ext uri="{FF2B5EF4-FFF2-40B4-BE49-F238E27FC236}">
                    <a16:creationId xmlns:a16="http://schemas.microsoft.com/office/drawing/2014/main" id="{C9CBAA41-CA3E-4943-8CB9-C277E5D9D519}"/>
                  </a:ext>
                </a:extLst>
              </p:cNvPr>
              <p:cNvGrpSpPr/>
              <p:nvPr/>
            </p:nvGrpSpPr>
            <p:grpSpPr>
              <a:xfrm>
                <a:off x="10526212" y="1011771"/>
                <a:ext cx="24945" cy="99783"/>
                <a:chOff x="10526212" y="1011771"/>
                <a:chExt cx="24945" cy="99783"/>
              </a:xfrm>
              <a:solidFill>
                <a:srgbClr val="2081C1"/>
              </a:solidFill>
            </p:grpSpPr>
            <p:sp>
              <p:nvSpPr>
                <p:cNvPr id="223" name="Freeform: Shape 222">
                  <a:extLst>
                    <a:ext uri="{FF2B5EF4-FFF2-40B4-BE49-F238E27FC236}">
                      <a16:creationId xmlns:a16="http://schemas.microsoft.com/office/drawing/2014/main" id="{D1F142F6-1345-44FD-9C87-43C61DE00554}"/>
                    </a:ext>
                  </a:extLst>
                </p:cNvPr>
                <p:cNvSpPr/>
                <p:nvPr/>
              </p:nvSpPr>
              <p:spPr>
                <a:xfrm>
                  <a:off x="10526212" y="1011771"/>
                  <a:ext cx="24945" cy="25525"/>
                </a:xfrm>
                <a:custGeom>
                  <a:avLst/>
                  <a:gdLst>
                    <a:gd name="connsiteX0" fmla="*/ 24946 w 24945"/>
                    <a:gd name="connsiteY0" fmla="*/ 25526 h 25525"/>
                    <a:gd name="connsiteX1" fmla="*/ 0 w 24945"/>
                    <a:gd name="connsiteY1" fmla="*/ 25526 h 25525"/>
                    <a:gd name="connsiteX2" fmla="*/ 0 w 24945"/>
                    <a:gd name="connsiteY2" fmla="*/ 0 h 25525"/>
                    <a:gd name="connsiteX3" fmla="*/ 24656 w 24945"/>
                    <a:gd name="connsiteY3" fmla="*/ 0 h 25525"/>
                    <a:gd name="connsiteX4" fmla="*/ 24656 w 24945"/>
                    <a:gd name="connsiteY4" fmla="*/ 25526 h 25525"/>
                    <a:gd name="connsiteX5" fmla="*/ 5801 w 24945"/>
                    <a:gd name="connsiteY5" fmla="*/ 19725 h 25525"/>
                    <a:gd name="connsiteX6" fmla="*/ 18854 w 24945"/>
                    <a:gd name="connsiteY6" fmla="*/ 19725 h 25525"/>
                    <a:gd name="connsiteX7" fmla="*/ 18854 w 24945"/>
                    <a:gd name="connsiteY7" fmla="*/ 5801 h 25525"/>
                    <a:gd name="connsiteX8" fmla="*/ 5801 w 24945"/>
                    <a:gd name="connsiteY8" fmla="*/ 5801 h 25525"/>
                    <a:gd name="connsiteX9" fmla="*/ 5801 w 24945"/>
                    <a:gd name="connsiteY9" fmla="*/ 19725 h 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45" h="25525">
                      <a:moveTo>
                        <a:pt x="24946" y="25526"/>
                      </a:moveTo>
                      <a:lnTo>
                        <a:pt x="0" y="25526"/>
                      </a:lnTo>
                      <a:lnTo>
                        <a:pt x="0" y="0"/>
                      </a:lnTo>
                      <a:lnTo>
                        <a:pt x="24656" y="0"/>
                      </a:lnTo>
                      <a:lnTo>
                        <a:pt x="24656" y="25526"/>
                      </a:lnTo>
                      <a:close/>
                      <a:moveTo>
                        <a:pt x="5801" y="19725"/>
                      </a:moveTo>
                      <a:lnTo>
                        <a:pt x="18854" y="19725"/>
                      </a:lnTo>
                      <a:lnTo>
                        <a:pt x="18854" y="5801"/>
                      </a:lnTo>
                      <a:lnTo>
                        <a:pt x="5801" y="5801"/>
                      </a:lnTo>
                      <a:lnTo>
                        <a:pt x="5801" y="19725"/>
                      </a:lnTo>
                      <a:close/>
                    </a:path>
                  </a:pathLst>
                </a:custGeom>
                <a:solidFill>
                  <a:srgbClr val="2081C1"/>
                </a:solidFill>
                <a:ln w="2880" cap="flat">
                  <a:no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668E143C-351B-4F5C-B375-0B304780450D}"/>
                    </a:ext>
                  </a:extLst>
                </p:cNvPr>
                <p:cNvSpPr/>
                <p:nvPr/>
              </p:nvSpPr>
              <p:spPr>
                <a:xfrm>
                  <a:off x="10526212" y="1048900"/>
                  <a:ext cx="24945" cy="25525"/>
                </a:xfrm>
                <a:custGeom>
                  <a:avLst/>
                  <a:gdLst>
                    <a:gd name="connsiteX0" fmla="*/ 24946 w 24945"/>
                    <a:gd name="connsiteY0" fmla="*/ 25526 h 25525"/>
                    <a:gd name="connsiteX1" fmla="*/ 0 w 24945"/>
                    <a:gd name="connsiteY1" fmla="*/ 25526 h 25525"/>
                    <a:gd name="connsiteX2" fmla="*/ 0 w 24945"/>
                    <a:gd name="connsiteY2" fmla="*/ 0 h 25525"/>
                    <a:gd name="connsiteX3" fmla="*/ 24656 w 24945"/>
                    <a:gd name="connsiteY3" fmla="*/ 0 h 25525"/>
                    <a:gd name="connsiteX4" fmla="*/ 24656 w 24945"/>
                    <a:gd name="connsiteY4" fmla="*/ 25526 h 25525"/>
                    <a:gd name="connsiteX5" fmla="*/ 5801 w 24945"/>
                    <a:gd name="connsiteY5" fmla="*/ 19725 h 25525"/>
                    <a:gd name="connsiteX6" fmla="*/ 18854 w 24945"/>
                    <a:gd name="connsiteY6" fmla="*/ 19725 h 25525"/>
                    <a:gd name="connsiteX7" fmla="*/ 18854 w 24945"/>
                    <a:gd name="connsiteY7" fmla="*/ 5801 h 25525"/>
                    <a:gd name="connsiteX8" fmla="*/ 5801 w 24945"/>
                    <a:gd name="connsiteY8" fmla="*/ 5801 h 25525"/>
                    <a:gd name="connsiteX9" fmla="*/ 5801 w 24945"/>
                    <a:gd name="connsiteY9" fmla="*/ 19725 h 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45" h="25525">
                      <a:moveTo>
                        <a:pt x="24946" y="25526"/>
                      </a:moveTo>
                      <a:lnTo>
                        <a:pt x="0" y="25526"/>
                      </a:lnTo>
                      <a:lnTo>
                        <a:pt x="0" y="0"/>
                      </a:lnTo>
                      <a:lnTo>
                        <a:pt x="24656" y="0"/>
                      </a:lnTo>
                      <a:lnTo>
                        <a:pt x="24656" y="25526"/>
                      </a:lnTo>
                      <a:close/>
                      <a:moveTo>
                        <a:pt x="5801" y="19725"/>
                      </a:moveTo>
                      <a:lnTo>
                        <a:pt x="18854" y="19725"/>
                      </a:lnTo>
                      <a:lnTo>
                        <a:pt x="18854" y="5801"/>
                      </a:lnTo>
                      <a:lnTo>
                        <a:pt x="5801" y="5801"/>
                      </a:lnTo>
                      <a:lnTo>
                        <a:pt x="5801" y="19725"/>
                      </a:lnTo>
                      <a:close/>
                    </a:path>
                  </a:pathLst>
                </a:custGeom>
                <a:solidFill>
                  <a:srgbClr val="2081C1"/>
                </a:solidFill>
                <a:ln w="2880" cap="flat">
                  <a:no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DE779F76-A64F-43D0-B8AE-E6060950F2C5}"/>
                    </a:ext>
                  </a:extLst>
                </p:cNvPr>
                <p:cNvSpPr/>
                <p:nvPr/>
              </p:nvSpPr>
              <p:spPr>
                <a:xfrm>
                  <a:off x="10526212" y="1086029"/>
                  <a:ext cx="24945" cy="25525"/>
                </a:xfrm>
                <a:custGeom>
                  <a:avLst/>
                  <a:gdLst>
                    <a:gd name="connsiteX0" fmla="*/ 24946 w 24945"/>
                    <a:gd name="connsiteY0" fmla="*/ 25526 h 25525"/>
                    <a:gd name="connsiteX1" fmla="*/ 0 w 24945"/>
                    <a:gd name="connsiteY1" fmla="*/ 25526 h 25525"/>
                    <a:gd name="connsiteX2" fmla="*/ 0 w 24945"/>
                    <a:gd name="connsiteY2" fmla="*/ 0 h 25525"/>
                    <a:gd name="connsiteX3" fmla="*/ 24656 w 24945"/>
                    <a:gd name="connsiteY3" fmla="*/ 0 h 25525"/>
                    <a:gd name="connsiteX4" fmla="*/ 24656 w 24945"/>
                    <a:gd name="connsiteY4" fmla="*/ 25526 h 25525"/>
                    <a:gd name="connsiteX5" fmla="*/ 5801 w 24945"/>
                    <a:gd name="connsiteY5" fmla="*/ 19725 h 25525"/>
                    <a:gd name="connsiteX6" fmla="*/ 18854 w 24945"/>
                    <a:gd name="connsiteY6" fmla="*/ 19725 h 25525"/>
                    <a:gd name="connsiteX7" fmla="*/ 18854 w 24945"/>
                    <a:gd name="connsiteY7" fmla="*/ 5801 h 25525"/>
                    <a:gd name="connsiteX8" fmla="*/ 5801 w 24945"/>
                    <a:gd name="connsiteY8" fmla="*/ 5801 h 25525"/>
                    <a:gd name="connsiteX9" fmla="*/ 5801 w 24945"/>
                    <a:gd name="connsiteY9" fmla="*/ 19725 h 2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945" h="25525">
                      <a:moveTo>
                        <a:pt x="24946" y="25526"/>
                      </a:moveTo>
                      <a:lnTo>
                        <a:pt x="0" y="25526"/>
                      </a:lnTo>
                      <a:lnTo>
                        <a:pt x="0" y="0"/>
                      </a:lnTo>
                      <a:lnTo>
                        <a:pt x="24656" y="0"/>
                      </a:lnTo>
                      <a:lnTo>
                        <a:pt x="24656" y="25526"/>
                      </a:lnTo>
                      <a:close/>
                      <a:moveTo>
                        <a:pt x="5801" y="19725"/>
                      </a:moveTo>
                      <a:lnTo>
                        <a:pt x="18854" y="19725"/>
                      </a:lnTo>
                      <a:lnTo>
                        <a:pt x="18854" y="5801"/>
                      </a:lnTo>
                      <a:lnTo>
                        <a:pt x="5801" y="5801"/>
                      </a:lnTo>
                      <a:lnTo>
                        <a:pt x="5801" y="19725"/>
                      </a:lnTo>
                      <a:close/>
                    </a:path>
                  </a:pathLst>
                </a:custGeom>
                <a:solidFill>
                  <a:srgbClr val="2081C1"/>
                </a:solidFill>
                <a:ln w="2880" cap="flat">
                  <a:noFill/>
                  <a:prstDash val="solid"/>
                  <a:miter/>
                </a:ln>
              </p:spPr>
              <p:txBody>
                <a:bodyPr rtlCol="0" anchor="ctr"/>
                <a:lstStyle/>
                <a:p>
                  <a:endParaRPr lang="en-IN"/>
                </a:p>
              </p:txBody>
            </p:sp>
          </p:grpSp>
          <p:sp>
            <p:nvSpPr>
              <p:cNvPr id="221" name="Freeform: Shape 220">
                <a:extLst>
                  <a:ext uri="{FF2B5EF4-FFF2-40B4-BE49-F238E27FC236}">
                    <a16:creationId xmlns:a16="http://schemas.microsoft.com/office/drawing/2014/main" id="{D7D50F07-D794-4306-B8CF-B18B2772ADC6}"/>
                  </a:ext>
                </a:extLst>
              </p:cNvPr>
              <p:cNvSpPr/>
              <p:nvPr/>
            </p:nvSpPr>
            <p:spPr>
              <a:xfrm>
                <a:off x="10697932" y="994367"/>
                <a:ext cx="60043" cy="134591"/>
              </a:xfrm>
              <a:custGeom>
                <a:avLst/>
                <a:gdLst>
                  <a:gd name="connsiteX0" fmla="*/ 60044 w 60043"/>
                  <a:gd name="connsiteY0" fmla="*/ 134591 h 134591"/>
                  <a:gd name="connsiteX1" fmla="*/ 0 w 60043"/>
                  <a:gd name="connsiteY1" fmla="*/ 134591 h 134591"/>
                  <a:gd name="connsiteX2" fmla="*/ 0 w 60043"/>
                  <a:gd name="connsiteY2" fmla="*/ 0 h 134591"/>
                  <a:gd name="connsiteX3" fmla="*/ 60044 w 60043"/>
                  <a:gd name="connsiteY3" fmla="*/ 0 h 134591"/>
                  <a:gd name="connsiteX4" fmla="*/ 60044 w 60043"/>
                  <a:gd name="connsiteY4" fmla="*/ 134591 h 134591"/>
                  <a:gd name="connsiteX5" fmla="*/ 5801 w 60043"/>
                  <a:gd name="connsiteY5" fmla="*/ 128790 h 134591"/>
                  <a:gd name="connsiteX6" fmla="*/ 54243 w 60043"/>
                  <a:gd name="connsiteY6" fmla="*/ 128790 h 134591"/>
                  <a:gd name="connsiteX7" fmla="*/ 54243 w 60043"/>
                  <a:gd name="connsiteY7" fmla="*/ 5801 h 134591"/>
                  <a:gd name="connsiteX8" fmla="*/ 5801 w 60043"/>
                  <a:gd name="connsiteY8" fmla="*/ 5801 h 134591"/>
                  <a:gd name="connsiteX9" fmla="*/ 5801 w 60043"/>
                  <a:gd name="connsiteY9" fmla="*/ 128790 h 1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43" h="134591">
                    <a:moveTo>
                      <a:pt x="60044" y="134591"/>
                    </a:moveTo>
                    <a:lnTo>
                      <a:pt x="0" y="134591"/>
                    </a:lnTo>
                    <a:lnTo>
                      <a:pt x="0" y="0"/>
                    </a:lnTo>
                    <a:lnTo>
                      <a:pt x="60044" y="0"/>
                    </a:lnTo>
                    <a:lnTo>
                      <a:pt x="60044" y="134591"/>
                    </a:lnTo>
                    <a:close/>
                    <a:moveTo>
                      <a:pt x="5801" y="128790"/>
                    </a:moveTo>
                    <a:lnTo>
                      <a:pt x="54243" y="128790"/>
                    </a:lnTo>
                    <a:lnTo>
                      <a:pt x="54243" y="5801"/>
                    </a:lnTo>
                    <a:lnTo>
                      <a:pt x="5801" y="5801"/>
                    </a:lnTo>
                    <a:lnTo>
                      <a:pt x="5801" y="128790"/>
                    </a:lnTo>
                    <a:close/>
                  </a:path>
                </a:pathLst>
              </a:custGeom>
              <a:solidFill>
                <a:srgbClr val="2081C1"/>
              </a:solidFill>
              <a:ln w="2880" cap="flat">
                <a:noFill/>
                <a:prstDash val="solid"/>
                <a:miter/>
              </a:ln>
            </p:spPr>
            <p:txBody>
              <a:bodyPr rtlCol="0" anchor="ctr"/>
              <a:lstStyle/>
              <a:p>
                <a:endParaRPr lang="en-IN"/>
              </a:p>
            </p:txBody>
          </p:sp>
          <p:sp>
            <p:nvSpPr>
              <p:cNvPr id="222" name="Freeform: Shape 221">
                <a:extLst>
                  <a:ext uri="{FF2B5EF4-FFF2-40B4-BE49-F238E27FC236}">
                    <a16:creationId xmlns:a16="http://schemas.microsoft.com/office/drawing/2014/main" id="{E8EAFF9D-5321-4B6B-8BC3-92AD5E93EE48}"/>
                  </a:ext>
                </a:extLst>
              </p:cNvPr>
              <p:cNvSpPr/>
              <p:nvPr/>
            </p:nvSpPr>
            <p:spPr>
              <a:xfrm>
                <a:off x="10509679" y="994077"/>
                <a:ext cx="60043" cy="134591"/>
              </a:xfrm>
              <a:custGeom>
                <a:avLst/>
                <a:gdLst>
                  <a:gd name="connsiteX0" fmla="*/ 60044 w 60043"/>
                  <a:gd name="connsiteY0" fmla="*/ 134591 h 134591"/>
                  <a:gd name="connsiteX1" fmla="*/ 0 w 60043"/>
                  <a:gd name="connsiteY1" fmla="*/ 134591 h 134591"/>
                  <a:gd name="connsiteX2" fmla="*/ 0 w 60043"/>
                  <a:gd name="connsiteY2" fmla="*/ 0 h 134591"/>
                  <a:gd name="connsiteX3" fmla="*/ 60044 w 60043"/>
                  <a:gd name="connsiteY3" fmla="*/ 0 h 134591"/>
                  <a:gd name="connsiteX4" fmla="*/ 60044 w 60043"/>
                  <a:gd name="connsiteY4" fmla="*/ 134591 h 134591"/>
                  <a:gd name="connsiteX5" fmla="*/ 5801 w 60043"/>
                  <a:gd name="connsiteY5" fmla="*/ 128790 h 134591"/>
                  <a:gd name="connsiteX6" fmla="*/ 54243 w 60043"/>
                  <a:gd name="connsiteY6" fmla="*/ 128790 h 134591"/>
                  <a:gd name="connsiteX7" fmla="*/ 54243 w 60043"/>
                  <a:gd name="connsiteY7" fmla="*/ 5801 h 134591"/>
                  <a:gd name="connsiteX8" fmla="*/ 5801 w 60043"/>
                  <a:gd name="connsiteY8" fmla="*/ 5801 h 134591"/>
                  <a:gd name="connsiteX9" fmla="*/ 5801 w 60043"/>
                  <a:gd name="connsiteY9" fmla="*/ 128790 h 1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043" h="134591">
                    <a:moveTo>
                      <a:pt x="60044" y="134591"/>
                    </a:moveTo>
                    <a:lnTo>
                      <a:pt x="0" y="134591"/>
                    </a:lnTo>
                    <a:lnTo>
                      <a:pt x="0" y="0"/>
                    </a:lnTo>
                    <a:lnTo>
                      <a:pt x="60044" y="0"/>
                    </a:lnTo>
                    <a:lnTo>
                      <a:pt x="60044" y="134591"/>
                    </a:lnTo>
                    <a:close/>
                    <a:moveTo>
                      <a:pt x="5801" y="128790"/>
                    </a:moveTo>
                    <a:lnTo>
                      <a:pt x="54243" y="128790"/>
                    </a:lnTo>
                    <a:lnTo>
                      <a:pt x="54243" y="5801"/>
                    </a:lnTo>
                    <a:lnTo>
                      <a:pt x="5801" y="5801"/>
                    </a:lnTo>
                    <a:lnTo>
                      <a:pt x="5801" y="128790"/>
                    </a:lnTo>
                    <a:close/>
                  </a:path>
                </a:pathLst>
              </a:custGeom>
              <a:solidFill>
                <a:srgbClr val="2081C1"/>
              </a:solidFill>
              <a:ln w="2880" cap="flat">
                <a:noFill/>
                <a:prstDash val="solid"/>
                <a:miter/>
              </a:ln>
            </p:spPr>
            <p:txBody>
              <a:bodyPr rtlCol="0" anchor="ctr"/>
              <a:lstStyle/>
              <a:p>
                <a:endParaRPr lang="en-IN"/>
              </a:p>
            </p:txBody>
          </p:sp>
        </p:grpSp>
      </p:grpSp>
      <p:sp>
        <p:nvSpPr>
          <p:cNvPr id="277" name="TextBox 276">
            <a:extLst>
              <a:ext uri="{FF2B5EF4-FFF2-40B4-BE49-F238E27FC236}">
                <a16:creationId xmlns:a16="http://schemas.microsoft.com/office/drawing/2014/main" id="{EA0CCF5A-98AB-4461-B6FC-2C40A11A09CD}"/>
              </a:ext>
            </a:extLst>
          </p:cNvPr>
          <p:cNvSpPr txBox="1"/>
          <p:nvPr/>
        </p:nvSpPr>
        <p:spPr>
          <a:xfrm>
            <a:off x="7642466" y="5069609"/>
            <a:ext cx="4375557" cy="584775"/>
          </a:xfrm>
          <a:prstGeom prst="rect">
            <a:avLst/>
          </a:prstGeom>
          <a:noFill/>
        </p:spPr>
        <p:txBody>
          <a:bodyPr wrap="square" rtlCol="0">
            <a:spAutoFit/>
          </a:bodyPr>
          <a:lstStyle/>
          <a:p>
            <a:pPr marL="0" rtl="0" eaLnBrk="1" fontAlgn="ctr" latinLnBrk="0" hangingPunct="1">
              <a:spcBef>
                <a:spcPts val="0"/>
              </a:spcBef>
              <a:spcAft>
                <a:spcPts val="0"/>
              </a:spcAft>
            </a:pPr>
            <a:r>
              <a:rPr lang="en-IN" sz="1600" b="1" dirty="0">
                <a:solidFill>
                  <a:schemeClr val="accent1"/>
                </a:solidFill>
                <a:latin typeface="Arial" panose="020B0604020202020204" pitchFamily="34" charset="0"/>
                <a:cs typeface="Arial" panose="020B0604020202020204" pitchFamily="34" charset="0"/>
              </a:rPr>
              <a:t>CALCULATOR: </a:t>
            </a:r>
            <a:r>
              <a:rPr lang="en-US" sz="1600" dirty="0">
                <a:latin typeface="Arial" panose="020B0604020202020204" pitchFamily="34" charset="0"/>
                <a:cs typeface="Arial" panose="020B0604020202020204" pitchFamily="34" charset="0"/>
              </a:rPr>
              <a:t>Allows you to do calculations, if any in this course.</a:t>
            </a:r>
          </a:p>
        </p:txBody>
      </p:sp>
      <p:sp>
        <p:nvSpPr>
          <p:cNvPr id="280" name="TextBox 279">
            <a:extLst>
              <a:ext uri="{FF2B5EF4-FFF2-40B4-BE49-F238E27FC236}">
                <a16:creationId xmlns:a16="http://schemas.microsoft.com/office/drawing/2014/main" id="{3E577508-3D31-4343-90A9-648FD2DBA9CE}"/>
              </a:ext>
            </a:extLst>
          </p:cNvPr>
          <p:cNvSpPr txBox="1"/>
          <p:nvPr/>
        </p:nvSpPr>
        <p:spPr>
          <a:xfrm>
            <a:off x="7642467" y="5878839"/>
            <a:ext cx="4731176" cy="584775"/>
          </a:xfrm>
          <a:prstGeom prst="rect">
            <a:avLst/>
          </a:prstGeom>
          <a:noFill/>
        </p:spPr>
        <p:txBody>
          <a:bodyPr wrap="square" rtlCol="0">
            <a:spAutoFit/>
          </a:bodyPr>
          <a:lstStyle/>
          <a:p>
            <a:r>
              <a:rPr lang="en-IN" sz="1600" b="1" dirty="0">
                <a:solidFill>
                  <a:schemeClr val="accent1"/>
                </a:solidFill>
                <a:latin typeface="Arial" panose="020B0604020202020204" pitchFamily="34" charset="0"/>
                <a:cs typeface="Arial" panose="020B0604020202020204" pitchFamily="34" charset="0"/>
              </a:rPr>
              <a:t>NOTES:</a:t>
            </a:r>
            <a:r>
              <a:rPr lang="en-IN" sz="16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Allows you to take notes of this course, save, and print them for reference. </a:t>
            </a:r>
          </a:p>
        </p:txBody>
      </p:sp>
      <p:sp>
        <p:nvSpPr>
          <p:cNvPr id="281" name="TextBox 280">
            <a:extLst>
              <a:ext uri="{FF2B5EF4-FFF2-40B4-BE49-F238E27FC236}">
                <a16:creationId xmlns:a16="http://schemas.microsoft.com/office/drawing/2014/main" id="{0506B5B8-28D6-47C4-B1C9-5160E307CBA8}"/>
              </a:ext>
            </a:extLst>
          </p:cNvPr>
          <p:cNvSpPr txBox="1"/>
          <p:nvPr/>
        </p:nvSpPr>
        <p:spPr>
          <a:xfrm>
            <a:off x="7642467" y="6708391"/>
            <a:ext cx="4375557" cy="584775"/>
          </a:xfrm>
          <a:prstGeom prst="rect">
            <a:avLst/>
          </a:prstGeom>
          <a:noFill/>
        </p:spPr>
        <p:txBody>
          <a:bodyPr wrap="square" rtlCol="0">
            <a:spAutoFit/>
          </a:bodyPr>
          <a:lstStyle/>
          <a:p>
            <a:r>
              <a:rPr lang="en-IN" sz="1600" b="1" dirty="0">
                <a:solidFill>
                  <a:schemeClr val="accent1"/>
                </a:solidFill>
                <a:latin typeface="Arial" panose="020B0604020202020204" pitchFamily="34" charset="0"/>
                <a:cs typeface="Arial" panose="020B0604020202020204" pitchFamily="34" charset="0"/>
              </a:rPr>
              <a:t>RESOURCES: </a:t>
            </a:r>
            <a:r>
              <a:rPr lang="en-US" sz="1600" dirty="0">
                <a:latin typeface="Arial" panose="020B0604020202020204" pitchFamily="34" charset="0"/>
                <a:cs typeface="Arial" panose="020B0604020202020204" pitchFamily="34" charset="0"/>
              </a:rPr>
              <a:t>Allows you to access all the resources within this course.</a:t>
            </a:r>
          </a:p>
        </p:txBody>
      </p:sp>
      <p:grpSp>
        <p:nvGrpSpPr>
          <p:cNvPr id="2" name="Group 1">
            <a:extLst>
              <a:ext uri="{FF2B5EF4-FFF2-40B4-BE49-F238E27FC236}">
                <a16:creationId xmlns:a16="http://schemas.microsoft.com/office/drawing/2014/main" id="{98DF7016-2CFE-4E63-B3D1-276815DC91FA}"/>
              </a:ext>
            </a:extLst>
          </p:cNvPr>
          <p:cNvGrpSpPr/>
          <p:nvPr/>
        </p:nvGrpSpPr>
        <p:grpSpPr>
          <a:xfrm>
            <a:off x="12142290" y="1012664"/>
            <a:ext cx="275361" cy="284497"/>
            <a:chOff x="12142290" y="1012664"/>
            <a:chExt cx="275361" cy="284497"/>
          </a:xfrm>
        </p:grpSpPr>
        <p:cxnSp>
          <p:nvCxnSpPr>
            <p:cNvPr id="289" name="Straight Connector 288">
              <a:extLst>
                <a:ext uri="{FF2B5EF4-FFF2-40B4-BE49-F238E27FC236}">
                  <a16:creationId xmlns:a16="http://schemas.microsoft.com/office/drawing/2014/main" id="{435A747C-16AD-4B68-A7C2-1B7D723AFB87}"/>
                </a:ext>
              </a:extLst>
            </p:cNvPr>
            <p:cNvCxnSpPr>
              <a:cxnSpLocks/>
            </p:cNvCxnSpPr>
            <p:nvPr/>
          </p:nvCxnSpPr>
          <p:spPr>
            <a:xfrm rot="2700000">
              <a:off x="12279971" y="1017233"/>
              <a:ext cx="0" cy="27536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FFCD2463-74AF-49CA-A4CF-8E42770A5390}"/>
                </a:ext>
              </a:extLst>
            </p:cNvPr>
            <p:cNvCxnSpPr>
              <a:cxnSpLocks/>
            </p:cNvCxnSpPr>
            <p:nvPr/>
          </p:nvCxnSpPr>
          <p:spPr>
            <a:xfrm rot="2700000">
              <a:off x="12137723" y="1154913"/>
              <a:ext cx="28449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7670029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5A022-CA26-411C-9CC6-A54C708B9734}"/>
              </a:ext>
            </a:extLst>
          </p:cNvPr>
          <p:cNvSpPr>
            <a:spLocks noGrp="1"/>
          </p:cNvSpPr>
          <p:nvPr>
            <p:ph type="title"/>
          </p:nvPr>
        </p:nvSpPr>
        <p:spPr/>
        <p:txBody>
          <a:bodyPr/>
          <a:lstStyle/>
          <a:p>
            <a:r>
              <a:rPr lang="en-US" dirty="0"/>
              <a:t>Risks Affecting Individual CRE Loan Repayment</a:t>
            </a:r>
            <a:endParaRPr lang="en-IN" dirty="0"/>
          </a:p>
        </p:txBody>
      </p:sp>
      <p:sp>
        <p:nvSpPr>
          <p:cNvPr id="5" name="Rectangle 4">
            <a:extLst>
              <a:ext uri="{FF2B5EF4-FFF2-40B4-BE49-F238E27FC236}">
                <a16:creationId xmlns:a16="http://schemas.microsoft.com/office/drawing/2014/main" id="{88A29F75-806E-4070-B0AA-81DB6D75C555}"/>
              </a:ext>
            </a:extLst>
          </p:cNvPr>
          <p:cNvSpPr/>
          <p:nvPr/>
        </p:nvSpPr>
        <p:spPr>
          <a:xfrm>
            <a:off x="230148" y="3185460"/>
            <a:ext cx="12522755" cy="347472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39B3AFA-3E7F-406C-A113-75CDACD21FFE}"/>
              </a:ext>
            </a:extLst>
          </p:cNvPr>
          <p:cNvSpPr/>
          <p:nvPr/>
        </p:nvSpPr>
        <p:spPr>
          <a:xfrm>
            <a:off x="230148" y="2046515"/>
            <a:ext cx="12522755" cy="1085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156CC69-6499-403D-BF7D-8A5803E215F6}"/>
              </a:ext>
            </a:extLst>
          </p:cNvPr>
          <p:cNvSpPr txBox="1"/>
          <p:nvPr/>
        </p:nvSpPr>
        <p:spPr>
          <a:xfrm>
            <a:off x="1314734" y="2236895"/>
            <a:ext cx="11255287" cy="705065"/>
          </a:xfrm>
          <a:prstGeom prst="rect">
            <a:avLst/>
          </a:prstGeom>
          <a:noFill/>
        </p:spPr>
        <p:txBody>
          <a:bodyPr wrap="square">
            <a:spAutoFit/>
          </a:bodyPr>
          <a:lstStyle/>
          <a:p>
            <a:pPr>
              <a:lnSpc>
                <a:spcPct val="107000"/>
              </a:lnSpc>
              <a:spcAft>
                <a:spcPts val="800"/>
              </a:spcAft>
            </a:pPr>
            <a:r>
              <a:rPr lang="en-US" b="1" dirty="0">
                <a:solidFill>
                  <a:schemeClr val="bg1"/>
                </a:solidFill>
                <a:latin typeface="Arial" panose="020B0604020202020204" pitchFamily="34" charset="0"/>
                <a:cs typeface="Times New Roman" panose="02020603050405020304" pitchFamily="18" charset="0"/>
              </a:rPr>
              <a:t>Identify the primary, secondary, and tertiary sources of repayment.</a:t>
            </a:r>
          </a:p>
          <a:p>
            <a:pPr>
              <a:lnSpc>
                <a:spcPct val="107000"/>
              </a:lnSpc>
              <a:spcAft>
                <a:spcPts val="800"/>
              </a:spcAft>
            </a:pPr>
            <a:r>
              <a:rPr lang="en-US" sz="1400" i="1" dirty="0">
                <a:solidFill>
                  <a:schemeClr val="bg1"/>
                </a:solidFill>
                <a:latin typeface="Arial" panose="020B0604020202020204" pitchFamily="34" charset="0"/>
                <a:cs typeface="Times New Roman" panose="02020603050405020304" pitchFamily="18" charset="0"/>
              </a:rPr>
              <a:t>Click the drop-down arrow to select the right option from the list, then click CHECK.</a:t>
            </a:r>
          </a:p>
        </p:txBody>
      </p:sp>
      <p:pic>
        <p:nvPicPr>
          <p:cNvPr id="8" name="Graphic 7" descr="Bullseye">
            <a:extLst>
              <a:ext uri="{FF2B5EF4-FFF2-40B4-BE49-F238E27FC236}">
                <a16:creationId xmlns:a16="http://schemas.microsoft.com/office/drawing/2014/main" id="{378213C2-6839-4E45-846F-DA02CDC059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0517" y="2210984"/>
            <a:ext cx="756886" cy="756886"/>
          </a:xfrm>
          <a:prstGeom prst="rect">
            <a:avLst/>
          </a:prstGeom>
        </p:spPr>
      </p:pic>
      <p:cxnSp>
        <p:nvCxnSpPr>
          <p:cNvPr id="9" name="Straight Connector 8">
            <a:extLst>
              <a:ext uri="{FF2B5EF4-FFF2-40B4-BE49-F238E27FC236}">
                <a16:creationId xmlns:a16="http://schemas.microsoft.com/office/drawing/2014/main" id="{439C6609-14CE-4544-9DD6-DCD9786C77AA}"/>
              </a:ext>
            </a:extLst>
          </p:cNvPr>
          <p:cNvCxnSpPr>
            <a:cxnSpLocks/>
          </p:cNvCxnSpPr>
          <p:nvPr/>
        </p:nvCxnSpPr>
        <p:spPr>
          <a:xfrm>
            <a:off x="1230631" y="2273449"/>
            <a:ext cx="0" cy="6400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88EF2DC-D54E-4557-970D-C1DF5AE309A2}"/>
              </a:ext>
            </a:extLst>
          </p:cNvPr>
          <p:cNvSpPr/>
          <p:nvPr/>
        </p:nvSpPr>
        <p:spPr>
          <a:xfrm>
            <a:off x="230148" y="6715903"/>
            <a:ext cx="12522755" cy="99633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2000" b="1" dirty="0">
              <a:solidFill>
                <a:schemeClr val="tx2"/>
              </a:solidFill>
              <a:latin typeface="Arial" panose="020B0604020202020204" pitchFamily="34" charset="0"/>
              <a:cs typeface="Arial" panose="020B0604020202020204" pitchFamily="34" charset="0"/>
            </a:endParaRPr>
          </a:p>
        </p:txBody>
      </p:sp>
      <p:sp>
        <p:nvSpPr>
          <p:cNvPr id="114" name="Rectangle: Rounded Corners 113">
            <a:extLst>
              <a:ext uri="{FF2B5EF4-FFF2-40B4-BE49-F238E27FC236}">
                <a16:creationId xmlns:a16="http://schemas.microsoft.com/office/drawing/2014/main" id="{A61DD022-AA57-4F59-B2C4-94E81DB4F569}"/>
              </a:ext>
            </a:extLst>
          </p:cNvPr>
          <p:cNvSpPr/>
          <p:nvPr/>
        </p:nvSpPr>
        <p:spPr>
          <a:xfrm>
            <a:off x="5979143" y="7088526"/>
            <a:ext cx="1024764" cy="398824"/>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Arial" panose="020B0604020202020204" pitchFamily="34" charset="0"/>
                <a:cs typeface="Arial" panose="020B0604020202020204" pitchFamily="34" charset="0"/>
              </a:rPr>
              <a:t>CHECK</a:t>
            </a:r>
          </a:p>
        </p:txBody>
      </p:sp>
      <p:grpSp>
        <p:nvGrpSpPr>
          <p:cNvPr id="234" name="Group 233">
            <a:extLst>
              <a:ext uri="{FF2B5EF4-FFF2-40B4-BE49-F238E27FC236}">
                <a16:creationId xmlns:a16="http://schemas.microsoft.com/office/drawing/2014/main" id="{71857409-1A76-40C0-9ED3-2B7E985F6B08}"/>
              </a:ext>
            </a:extLst>
          </p:cNvPr>
          <p:cNvGrpSpPr/>
          <p:nvPr/>
        </p:nvGrpSpPr>
        <p:grpSpPr>
          <a:xfrm>
            <a:off x="929443" y="3389126"/>
            <a:ext cx="11124165" cy="3067388"/>
            <a:chOff x="929443" y="3389126"/>
            <a:chExt cx="11124165" cy="3067388"/>
          </a:xfrm>
        </p:grpSpPr>
        <p:sp>
          <p:nvSpPr>
            <p:cNvPr id="173" name="Rectangle 172">
              <a:extLst>
                <a:ext uri="{FF2B5EF4-FFF2-40B4-BE49-F238E27FC236}">
                  <a16:creationId xmlns:a16="http://schemas.microsoft.com/office/drawing/2014/main" id="{98D0131E-FB88-4B93-8490-CA74F4B9BD38}"/>
                </a:ext>
              </a:extLst>
            </p:cNvPr>
            <p:cNvSpPr/>
            <p:nvPr/>
          </p:nvSpPr>
          <p:spPr>
            <a:xfrm>
              <a:off x="929443" y="3389126"/>
              <a:ext cx="3524311" cy="23138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74" name="Group 173">
              <a:extLst>
                <a:ext uri="{FF2B5EF4-FFF2-40B4-BE49-F238E27FC236}">
                  <a16:creationId xmlns:a16="http://schemas.microsoft.com/office/drawing/2014/main" id="{03C66702-E483-4C6D-8BFF-DCAB1371C161}"/>
                </a:ext>
              </a:extLst>
            </p:cNvPr>
            <p:cNvGrpSpPr/>
            <p:nvPr/>
          </p:nvGrpSpPr>
          <p:grpSpPr>
            <a:xfrm>
              <a:off x="2065737" y="3574464"/>
              <a:ext cx="1251723" cy="1251723"/>
              <a:chOff x="1562391" y="3484531"/>
              <a:chExt cx="1251723" cy="1251723"/>
            </a:xfrm>
          </p:grpSpPr>
          <p:sp>
            <p:nvSpPr>
              <p:cNvPr id="180" name="Oval 179">
                <a:extLst>
                  <a:ext uri="{FF2B5EF4-FFF2-40B4-BE49-F238E27FC236}">
                    <a16:creationId xmlns:a16="http://schemas.microsoft.com/office/drawing/2014/main" id="{6044A1D1-F47F-40BC-9597-382685AC6064}"/>
                  </a:ext>
                </a:extLst>
              </p:cNvPr>
              <p:cNvSpPr/>
              <p:nvPr/>
            </p:nvSpPr>
            <p:spPr>
              <a:xfrm>
                <a:off x="1562391" y="3484531"/>
                <a:ext cx="1251723" cy="1251723"/>
              </a:xfrm>
              <a:prstGeom prst="ellipse">
                <a:avLst/>
              </a:prstGeom>
              <a:solidFill>
                <a:srgbClr val="E6F1F8"/>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lIns="118278" tIns="59139" rIns="118278" bIns="59139" spcCol="0" rtlCol="0" anchor="ctr"/>
              <a:lstStyle/>
              <a:p>
                <a:pPr algn="ctr"/>
                <a:endParaRPr lang="en-IN">
                  <a:solidFill>
                    <a:srgbClr val="B6002E"/>
                  </a:solidFill>
                </a:endParaRPr>
              </a:p>
            </p:txBody>
          </p:sp>
          <p:grpSp>
            <p:nvGrpSpPr>
              <p:cNvPr id="181" name="Group 180">
                <a:extLst>
                  <a:ext uri="{FF2B5EF4-FFF2-40B4-BE49-F238E27FC236}">
                    <a16:creationId xmlns:a16="http://schemas.microsoft.com/office/drawing/2014/main" id="{155814EC-1618-4C44-8CED-D14C422F5B92}"/>
                  </a:ext>
                </a:extLst>
              </p:cNvPr>
              <p:cNvGrpSpPr/>
              <p:nvPr/>
            </p:nvGrpSpPr>
            <p:grpSpPr>
              <a:xfrm>
                <a:off x="1820811" y="3743040"/>
                <a:ext cx="685864" cy="734703"/>
                <a:chOff x="10026734" y="381000"/>
                <a:chExt cx="924751" cy="990600"/>
              </a:xfrm>
            </p:grpSpPr>
            <p:sp>
              <p:nvSpPr>
                <p:cNvPr id="182" name="Freeform: Shape 181">
                  <a:extLst>
                    <a:ext uri="{FF2B5EF4-FFF2-40B4-BE49-F238E27FC236}">
                      <a16:creationId xmlns:a16="http://schemas.microsoft.com/office/drawing/2014/main" id="{D9BC025F-9EAD-4962-9EBF-274C342972CC}"/>
                    </a:ext>
                  </a:extLst>
                </p:cNvPr>
                <p:cNvSpPr/>
                <p:nvPr/>
              </p:nvSpPr>
              <p:spPr>
                <a:xfrm>
                  <a:off x="10086063" y="1030458"/>
                  <a:ext cx="35477" cy="35592"/>
                </a:xfrm>
                <a:custGeom>
                  <a:avLst/>
                  <a:gdLst>
                    <a:gd name="connsiteX0" fmla="*/ 3495 w 35477"/>
                    <a:gd name="connsiteY0" fmla="*/ 34599 h 35592"/>
                    <a:gd name="connsiteX1" fmla="*/ 33237 w 35477"/>
                    <a:gd name="connsiteY1" fmla="*/ 33385 h 35592"/>
                    <a:gd name="connsiteX2" fmla="*/ 32934 w 35477"/>
                    <a:gd name="connsiteY2" fmla="*/ 910 h 35592"/>
                    <a:gd name="connsiteX3" fmla="*/ 1977 w 35477"/>
                    <a:gd name="connsiteY3" fmla="*/ 2731 h 35592"/>
                    <a:gd name="connsiteX4" fmla="*/ 3495 w 35477"/>
                    <a:gd name="connsiteY4" fmla="*/ 34599 h 3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77" h="35592">
                      <a:moveTo>
                        <a:pt x="3495" y="34599"/>
                      </a:moveTo>
                      <a:cubicBezTo>
                        <a:pt x="13814" y="35206"/>
                        <a:pt x="23526" y="37027"/>
                        <a:pt x="33237" y="33385"/>
                      </a:cubicBezTo>
                      <a:cubicBezTo>
                        <a:pt x="36272" y="23066"/>
                        <a:pt x="36272" y="12747"/>
                        <a:pt x="32934" y="910"/>
                      </a:cubicBezTo>
                      <a:cubicBezTo>
                        <a:pt x="22008" y="303"/>
                        <a:pt x="12296" y="-1517"/>
                        <a:pt x="1977" y="2731"/>
                      </a:cubicBezTo>
                      <a:cubicBezTo>
                        <a:pt x="156" y="13354"/>
                        <a:pt x="-1968" y="23976"/>
                        <a:pt x="3495" y="34599"/>
                      </a:cubicBezTo>
                      <a:close/>
                    </a:path>
                  </a:pathLst>
                </a:custGeom>
                <a:noFill/>
                <a:ln w="15056" cap="rnd">
                  <a:solidFill>
                    <a:schemeClr val="accent1"/>
                  </a:solidFill>
                  <a:prstDash val="solid"/>
                  <a:round/>
                </a:ln>
              </p:spPr>
              <p:txBody>
                <a:bodyPr rtlCol="0" anchor="ctr"/>
                <a:lstStyle/>
                <a:p>
                  <a:endParaRPr lang="en-IN"/>
                </a:p>
              </p:txBody>
            </p:sp>
            <p:sp>
              <p:nvSpPr>
                <p:cNvPr id="183" name="Freeform: Shape 182">
                  <a:extLst>
                    <a:ext uri="{FF2B5EF4-FFF2-40B4-BE49-F238E27FC236}">
                      <a16:creationId xmlns:a16="http://schemas.microsoft.com/office/drawing/2014/main" id="{BC4B6C3C-3980-4A9D-B63B-794737515415}"/>
                    </a:ext>
                  </a:extLst>
                </p:cNvPr>
                <p:cNvSpPr/>
                <p:nvPr/>
              </p:nvSpPr>
              <p:spPr>
                <a:xfrm>
                  <a:off x="10856544" y="682349"/>
                  <a:ext cx="35309" cy="34598"/>
                </a:xfrm>
                <a:custGeom>
                  <a:avLst/>
                  <a:gdLst>
                    <a:gd name="connsiteX0" fmla="*/ 32725 w 35309"/>
                    <a:gd name="connsiteY0" fmla="*/ 0 h 34598"/>
                    <a:gd name="connsiteX1" fmla="*/ 554 w 35309"/>
                    <a:gd name="connsiteY1" fmla="*/ 4249 h 34598"/>
                    <a:gd name="connsiteX2" fmla="*/ 3589 w 35309"/>
                    <a:gd name="connsiteY2" fmla="*/ 34599 h 34598"/>
                    <a:gd name="connsiteX3" fmla="*/ 32421 w 35309"/>
                    <a:gd name="connsiteY3" fmla="*/ 34599 h 34598"/>
                    <a:gd name="connsiteX4" fmla="*/ 32725 w 35309"/>
                    <a:gd name="connsiteY4" fmla="*/ 0 h 34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09" h="34598">
                      <a:moveTo>
                        <a:pt x="32725" y="0"/>
                      </a:moveTo>
                      <a:cubicBezTo>
                        <a:pt x="21495" y="2124"/>
                        <a:pt x="10873" y="-3035"/>
                        <a:pt x="554" y="4249"/>
                      </a:cubicBezTo>
                      <a:cubicBezTo>
                        <a:pt x="1465" y="14264"/>
                        <a:pt x="-2784" y="24583"/>
                        <a:pt x="3589" y="34599"/>
                      </a:cubicBezTo>
                      <a:cubicBezTo>
                        <a:pt x="13301" y="34599"/>
                        <a:pt x="22709" y="34599"/>
                        <a:pt x="32421" y="34599"/>
                      </a:cubicBezTo>
                      <a:cubicBezTo>
                        <a:pt x="36670" y="23673"/>
                        <a:pt x="35760" y="13354"/>
                        <a:pt x="32725" y="0"/>
                      </a:cubicBezTo>
                      <a:close/>
                    </a:path>
                  </a:pathLst>
                </a:custGeom>
                <a:noFill/>
                <a:ln w="15056" cap="rnd">
                  <a:solidFill>
                    <a:schemeClr val="accent1"/>
                  </a:solidFill>
                  <a:prstDash val="solid"/>
                  <a:round/>
                </a:ln>
              </p:spPr>
              <p:txBody>
                <a:bodyPr rtlCol="0" anchor="ctr"/>
                <a:lstStyle/>
                <a:p>
                  <a:endParaRPr lang="en-IN"/>
                </a:p>
              </p:txBody>
            </p:sp>
            <p:sp>
              <p:nvSpPr>
                <p:cNvPr id="184" name="Freeform: Shape 183">
                  <a:extLst>
                    <a:ext uri="{FF2B5EF4-FFF2-40B4-BE49-F238E27FC236}">
                      <a16:creationId xmlns:a16="http://schemas.microsoft.com/office/drawing/2014/main" id="{39637D84-A3E7-4273-B15A-9358E969BD60}"/>
                    </a:ext>
                  </a:extLst>
                </p:cNvPr>
                <p:cNvSpPr/>
                <p:nvPr/>
              </p:nvSpPr>
              <p:spPr>
                <a:xfrm>
                  <a:off x="10085953" y="682417"/>
                  <a:ext cx="35477" cy="35903"/>
                </a:xfrm>
                <a:custGeom>
                  <a:avLst/>
                  <a:gdLst>
                    <a:gd name="connsiteX0" fmla="*/ 33044 w 35477"/>
                    <a:gd name="connsiteY0" fmla="*/ 2056 h 35903"/>
                    <a:gd name="connsiteX1" fmla="*/ 3605 w 35477"/>
                    <a:gd name="connsiteY1" fmla="*/ 1146 h 35903"/>
                    <a:gd name="connsiteX2" fmla="*/ 2998 w 35477"/>
                    <a:gd name="connsiteY2" fmla="*/ 34227 h 35903"/>
                    <a:gd name="connsiteX3" fmla="*/ 33348 w 35477"/>
                    <a:gd name="connsiteY3" fmla="*/ 33924 h 35903"/>
                    <a:gd name="connsiteX4" fmla="*/ 33044 w 35477"/>
                    <a:gd name="connsiteY4" fmla="*/ 2056 h 35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77" h="35903">
                      <a:moveTo>
                        <a:pt x="33044" y="2056"/>
                      </a:moveTo>
                      <a:cubicBezTo>
                        <a:pt x="23029" y="-1282"/>
                        <a:pt x="13620" y="236"/>
                        <a:pt x="3605" y="1146"/>
                      </a:cubicBezTo>
                      <a:cubicBezTo>
                        <a:pt x="-1554" y="11768"/>
                        <a:pt x="-644" y="22694"/>
                        <a:pt x="2998" y="34227"/>
                      </a:cubicBezTo>
                      <a:cubicBezTo>
                        <a:pt x="13317" y="36048"/>
                        <a:pt x="23332" y="36959"/>
                        <a:pt x="33348" y="33924"/>
                      </a:cubicBezTo>
                      <a:cubicBezTo>
                        <a:pt x="35776" y="22694"/>
                        <a:pt x="36686" y="12375"/>
                        <a:pt x="33044" y="2056"/>
                      </a:cubicBezTo>
                      <a:close/>
                    </a:path>
                  </a:pathLst>
                </a:custGeom>
                <a:noFill/>
                <a:ln w="15056" cap="rnd">
                  <a:solidFill>
                    <a:schemeClr val="accent1"/>
                  </a:solidFill>
                  <a:prstDash val="solid"/>
                  <a:round/>
                </a:ln>
              </p:spPr>
              <p:txBody>
                <a:bodyPr rtlCol="0" anchor="ctr"/>
                <a:lstStyle/>
                <a:p>
                  <a:endParaRPr lang="en-IN"/>
                </a:p>
              </p:txBody>
            </p:sp>
            <p:sp>
              <p:nvSpPr>
                <p:cNvPr id="185" name="Freeform: Shape 184">
                  <a:extLst>
                    <a:ext uri="{FF2B5EF4-FFF2-40B4-BE49-F238E27FC236}">
                      <a16:creationId xmlns:a16="http://schemas.microsoft.com/office/drawing/2014/main" id="{3BBC9E0B-FB80-4243-A93E-84C38DCCBE7A}"/>
                    </a:ext>
                  </a:extLst>
                </p:cNvPr>
                <p:cNvSpPr/>
                <p:nvPr/>
              </p:nvSpPr>
              <p:spPr>
                <a:xfrm>
                  <a:off x="10856366" y="1030360"/>
                  <a:ext cx="35487" cy="35571"/>
                </a:xfrm>
                <a:custGeom>
                  <a:avLst/>
                  <a:gdLst>
                    <a:gd name="connsiteX0" fmla="*/ 3464 w 35487"/>
                    <a:gd name="connsiteY0" fmla="*/ 34394 h 35571"/>
                    <a:gd name="connsiteX1" fmla="*/ 32903 w 35487"/>
                    <a:gd name="connsiteY1" fmla="*/ 33787 h 35571"/>
                    <a:gd name="connsiteX2" fmla="*/ 31689 w 35487"/>
                    <a:gd name="connsiteY2" fmla="*/ 99 h 35571"/>
                    <a:gd name="connsiteX3" fmla="*/ 733 w 35487"/>
                    <a:gd name="connsiteY3" fmla="*/ 4044 h 35571"/>
                    <a:gd name="connsiteX4" fmla="*/ 3464 w 35487"/>
                    <a:gd name="connsiteY4" fmla="*/ 34394 h 3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87" h="35571">
                      <a:moveTo>
                        <a:pt x="3464" y="34394"/>
                      </a:moveTo>
                      <a:cubicBezTo>
                        <a:pt x="13176" y="35608"/>
                        <a:pt x="22888" y="36518"/>
                        <a:pt x="32903" y="33787"/>
                      </a:cubicBezTo>
                      <a:cubicBezTo>
                        <a:pt x="36242" y="22861"/>
                        <a:pt x="36849" y="11935"/>
                        <a:pt x="31689" y="99"/>
                      </a:cubicBezTo>
                      <a:cubicBezTo>
                        <a:pt x="21674" y="1920"/>
                        <a:pt x="11052" y="-3240"/>
                        <a:pt x="733" y="4044"/>
                      </a:cubicBezTo>
                      <a:cubicBezTo>
                        <a:pt x="1643" y="14059"/>
                        <a:pt x="-2909" y="24378"/>
                        <a:pt x="3464" y="34394"/>
                      </a:cubicBezTo>
                      <a:close/>
                    </a:path>
                  </a:pathLst>
                </a:custGeom>
                <a:noFill/>
                <a:ln w="15056" cap="rnd">
                  <a:solidFill>
                    <a:schemeClr val="accent1"/>
                  </a:solidFill>
                  <a:prstDash val="solid"/>
                  <a:round/>
                </a:ln>
              </p:spPr>
              <p:txBody>
                <a:bodyPr rtlCol="0" anchor="ctr"/>
                <a:lstStyle/>
                <a:p>
                  <a:endParaRPr lang="en-IN"/>
                </a:p>
              </p:txBody>
            </p:sp>
            <p:sp>
              <p:nvSpPr>
                <p:cNvPr id="186" name="Freeform: Shape 185">
                  <a:extLst>
                    <a:ext uri="{FF2B5EF4-FFF2-40B4-BE49-F238E27FC236}">
                      <a16:creationId xmlns:a16="http://schemas.microsoft.com/office/drawing/2014/main" id="{D2BAA6D2-EC43-44FA-9DB5-33C0D3DF72D8}"/>
                    </a:ext>
                  </a:extLst>
                </p:cNvPr>
                <p:cNvSpPr/>
                <p:nvPr/>
              </p:nvSpPr>
              <p:spPr>
                <a:xfrm>
                  <a:off x="10026734" y="622256"/>
                  <a:ext cx="924751" cy="504106"/>
                </a:xfrm>
                <a:custGeom>
                  <a:avLst/>
                  <a:gdLst>
                    <a:gd name="connsiteX0" fmla="*/ 0 w 924751"/>
                    <a:gd name="connsiteY0" fmla="*/ 0 h 504106"/>
                    <a:gd name="connsiteX1" fmla="*/ 0 w 924751"/>
                    <a:gd name="connsiteY1" fmla="*/ 504107 h 504106"/>
                    <a:gd name="connsiteX2" fmla="*/ 924752 w 924751"/>
                    <a:gd name="connsiteY2" fmla="*/ 504107 h 504106"/>
                    <a:gd name="connsiteX3" fmla="*/ 924752 w 924751"/>
                    <a:gd name="connsiteY3" fmla="*/ 0 h 504106"/>
                    <a:gd name="connsiteX4" fmla="*/ 0 w 924751"/>
                    <a:gd name="connsiteY4" fmla="*/ 0 h 50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51" h="504106">
                      <a:moveTo>
                        <a:pt x="0" y="0"/>
                      </a:moveTo>
                      <a:cubicBezTo>
                        <a:pt x="0" y="169047"/>
                        <a:pt x="0" y="336274"/>
                        <a:pt x="0" y="504107"/>
                      </a:cubicBezTo>
                      <a:cubicBezTo>
                        <a:pt x="308959" y="504107"/>
                        <a:pt x="616097" y="504107"/>
                        <a:pt x="924752" y="504107"/>
                      </a:cubicBezTo>
                      <a:cubicBezTo>
                        <a:pt x="924752" y="335667"/>
                        <a:pt x="924752" y="168137"/>
                        <a:pt x="924752" y="0"/>
                      </a:cubicBezTo>
                      <a:cubicBezTo>
                        <a:pt x="615793" y="0"/>
                        <a:pt x="308048" y="0"/>
                        <a:pt x="0" y="0"/>
                      </a:cubicBezTo>
                      <a:close/>
                    </a:path>
                  </a:pathLst>
                </a:custGeom>
                <a:noFill/>
                <a:ln w="15056" cap="rnd">
                  <a:solidFill>
                    <a:schemeClr val="accent1"/>
                  </a:solidFill>
                  <a:prstDash val="solid"/>
                  <a:round/>
                </a:ln>
              </p:spPr>
              <p:txBody>
                <a:bodyPr rtlCol="0" anchor="ctr"/>
                <a:lstStyle/>
                <a:p>
                  <a:endParaRPr lang="en-IN"/>
                </a:p>
              </p:txBody>
            </p:sp>
            <p:sp>
              <p:nvSpPr>
                <p:cNvPr id="187" name="Freeform: Shape 186">
                  <a:extLst>
                    <a:ext uri="{FF2B5EF4-FFF2-40B4-BE49-F238E27FC236}">
                      <a16:creationId xmlns:a16="http://schemas.microsoft.com/office/drawing/2014/main" id="{F99D2D54-AF53-4C5D-AF6D-82BBA54F4B44}"/>
                    </a:ext>
                  </a:extLst>
                </p:cNvPr>
                <p:cNvSpPr/>
                <p:nvPr/>
              </p:nvSpPr>
              <p:spPr>
                <a:xfrm>
                  <a:off x="10085532" y="682647"/>
                  <a:ext cx="806701" cy="383103"/>
                </a:xfrm>
                <a:custGeom>
                  <a:avLst/>
                  <a:gdLst>
                    <a:gd name="connsiteX0" fmla="*/ 796150 w 806701"/>
                    <a:gd name="connsiteY0" fmla="*/ 72237 h 383103"/>
                    <a:gd name="connsiteX1" fmla="*/ 734540 w 806701"/>
                    <a:gd name="connsiteY1" fmla="*/ 14269 h 383103"/>
                    <a:gd name="connsiteX2" fmla="*/ 707833 w 806701"/>
                    <a:gd name="connsiteY2" fmla="*/ 5 h 383103"/>
                    <a:gd name="connsiteX3" fmla="*/ 98716 w 806701"/>
                    <a:gd name="connsiteY3" fmla="*/ 5 h 383103"/>
                    <a:gd name="connsiteX4" fmla="*/ 72009 w 806701"/>
                    <a:gd name="connsiteY4" fmla="*/ 11841 h 383103"/>
                    <a:gd name="connsiteX5" fmla="*/ 2812 w 806701"/>
                    <a:gd name="connsiteY5" fmla="*/ 72844 h 383103"/>
                    <a:gd name="connsiteX6" fmla="*/ 3115 w 806701"/>
                    <a:gd name="connsiteY6" fmla="*/ 310481 h 383103"/>
                    <a:gd name="connsiteX7" fmla="*/ 72009 w 806701"/>
                    <a:gd name="connsiteY7" fmla="*/ 371787 h 383103"/>
                    <a:gd name="connsiteX8" fmla="*/ 101751 w 806701"/>
                    <a:gd name="connsiteY8" fmla="*/ 383017 h 383103"/>
                    <a:gd name="connsiteX9" fmla="*/ 356688 w 806701"/>
                    <a:gd name="connsiteY9" fmla="*/ 383017 h 383103"/>
                    <a:gd name="connsiteX10" fmla="*/ 704191 w 806701"/>
                    <a:gd name="connsiteY10" fmla="*/ 383017 h 383103"/>
                    <a:gd name="connsiteX11" fmla="*/ 734844 w 806701"/>
                    <a:gd name="connsiteY11" fmla="*/ 367842 h 383103"/>
                    <a:gd name="connsiteX12" fmla="*/ 796757 w 806701"/>
                    <a:gd name="connsiteY12" fmla="*/ 310481 h 383103"/>
                    <a:gd name="connsiteX13" fmla="*/ 796150 w 806701"/>
                    <a:gd name="connsiteY13" fmla="*/ 72237 h 38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6701" h="383103">
                      <a:moveTo>
                        <a:pt x="796150" y="72237"/>
                      </a:moveTo>
                      <a:cubicBezTo>
                        <a:pt x="760944" y="69809"/>
                        <a:pt x="738789" y="52510"/>
                        <a:pt x="734540" y="14269"/>
                      </a:cubicBezTo>
                      <a:cubicBezTo>
                        <a:pt x="733023" y="5"/>
                        <a:pt x="719365" y="5"/>
                        <a:pt x="707833" y="5"/>
                      </a:cubicBezTo>
                      <a:cubicBezTo>
                        <a:pt x="504794" y="5"/>
                        <a:pt x="301755" y="5"/>
                        <a:pt x="98716" y="5"/>
                      </a:cubicBezTo>
                      <a:cubicBezTo>
                        <a:pt x="88701" y="5"/>
                        <a:pt x="78989" y="-602"/>
                        <a:pt x="72009" y="11841"/>
                      </a:cubicBezTo>
                      <a:cubicBezTo>
                        <a:pt x="70491" y="50689"/>
                        <a:pt x="47122" y="70416"/>
                        <a:pt x="2812" y="72844"/>
                      </a:cubicBezTo>
                      <a:cubicBezTo>
                        <a:pt x="-527" y="152663"/>
                        <a:pt x="-1437" y="230965"/>
                        <a:pt x="3115" y="310481"/>
                      </a:cubicBezTo>
                      <a:cubicBezTo>
                        <a:pt x="48336" y="312302"/>
                        <a:pt x="70491" y="333243"/>
                        <a:pt x="72009" y="371787"/>
                      </a:cubicBezTo>
                      <a:cubicBezTo>
                        <a:pt x="80203" y="384838"/>
                        <a:pt x="91432" y="383017"/>
                        <a:pt x="101751" y="383017"/>
                      </a:cubicBezTo>
                      <a:cubicBezTo>
                        <a:pt x="186730" y="383017"/>
                        <a:pt x="271709" y="383017"/>
                        <a:pt x="356688" y="383017"/>
                      </a:cubicBezTo>
                      <a:cubicBezTo>
                        <a:pt x="472623" y="383017"/>
                        <a:pt x="588255" y="383017"/>
                        <a:pt x="704191" y="383017"/>
                      </a:cubicBezTo>
                      <a:cubicBezTo>
                        <a:pt x="716937" y="383017"/>
                        <a:pt x="733023" y="384838"/>
                        <a:pt x="734844" y="367842"/>
                      </a:cubicBezTo>
                      <a:cubicBezTo>
                        <a:pt x="739093" y="329298"/>
                        <a:pt x="762462" y="313213"/>
                        <a:pt x="796757" y="310481"/>
                      </a:cubicBezTo>
                      <a:cubicBezTo>
                        <a:pt x="810414" y="289540"/>
                        <a:pt x="809807" y="91054"/>
                        <a:pt x="796150" y="72237"/>
                      </a:cubicBezTo>
                      <a:close/>
                    </a:path>
                  </a:pathLst>
                </a:custGeom>
                <a:noFill/>
                <a:ln w="15056" cap="rnd">
                  <a:solidFill>
                    <a:schemeClr val="accent1"/>
                  </a:solidFill>
                  <a:prstDash val="solid"/>
                  <a:round/>
                </a:ln>
              </p:spPr>
              <p:txBody>
                <a:bodyPr rtlCol="0" anchor="ctr"/>
                <a:lstStyle/>
                <a:p>
                  <a:endParaRPr lang="en-IN"/>
                </a:p>
              </p:txBody>
            </p:sp>
            <p:sp>
              <p:nvSpPr>
                <p:cNvPr id="188" name="Freeform: Shape 187">
                  <a:extLst>
                    <a:ext uri="{FF2B5EF4-FFF2-40B4-BE49-F238E27FC236}">
                      <a16:creationId xmlns:a16="http://schemas.microsoft.com/office/drawing/2014/main" id="{EB55EE4A-1DA9-4B4E-AB23-D980E5C92D84}"/>
                    </a:ext>
                  </a:extLst>
                </p:cNvPr>
                <p:cNvSpPr/>
                <p:nvPr/>
              </p:nvSpPr>
              <p:spPr>
                <a:xfrm>
                  <a:off x="10332952" y="718161"/>
                  <a:ext cx="312003" cy="311997"/>
                </a:xfrm>
                <a:custGeom>
                  <a:avLst/>
                  <a:gdLst>
                    <a:gd name="connsiteX0" fmla="*/ 156309 w 312003"/>
                    <a:gd name="connsiteY0" fmla="*/ 0 h 311997"/>
                    <a:gd name="connsiteX1" fmla="*/ 9 w 312003"/>
                    <a:gd name="connsiteY1" fmla="*/ 153872 h 311997"/>
                    <a:gd name="connsiteX2" fmla="*/ 154488 w 312003"/>
                    <a:gd name="connsiteY2" fmla="*/ 311994 h 311997"/>
                    <a:gd name="connsiteX3" fmla="*/ 312003 w 312003"/>
                    <a:gd name="connsiteY3" fmla="*/ 156907 h 311997"/>
                    <a:gd name="connsiteX4" fmla="*/ 156309 w 312003"/>
                    <a:gd name="connsiteY4" fmla="*/ 0 h 311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003" h="311997">
                      <a:moveTo>
                        <a:pt x="156309" y="0"/>
                      </a:moveTo>
                      <a:cubicBezTo>
                        <a:pt x="71027" y="0"/>
                        <a:pt x="919" y="68894"/>
                        <a:pt x="9" y="153872"/>
                      </a:cubicBezTo>
                      <a:cubicBezTo>
                        <a:pt x="-902" y="240369"/>
                        <a:pt x="68599" y="311387"/>
                        <a:pt x="154488" y="311994"/>
                      </a:cubicBezTo>
                      <a:cubicBezTo>
                        <a:pt x="240985" y="312601"/>
                        <a:pt x="311396" y="243100"/>
                        <a:pt x="312003" y="156907"/>
                      </a:cubicBezTo>
                      <a:cubicBezTo>
                        <a:pt x="312306" y="70411"/>
                        <a:pt x="242502" y="304"/>
                        <a:pt x="156309" y="0"/>
                      </a:cubicBezTo>
                      <a:close/>
                    </a:path>
                  </a:pathLst>
                </a:custGeom>
                <a:noFill/>
                <a:ln w="15056" cap="rnd">
                  <a:solidFill>
                    <a:schemeClr val="accent1"/>
                  </a:solidFill>
                  <a:prstDash val="solid"/>
                  <a:round/>
                </a:ln>
              </p:spPr>
              <p:txBody>
                <a:bodyPr rtlCol="0" anchor="ctr"/>
                <a:lstStyle/>
                <a:p>
                  <a:endParaRPr lang="en-IN"/>
                </a:p>
              </p:txBody>
            </p:sp>
            <p:sp>
              <p:nvSpPr>
                <p:cNvPr id="189" name="Freeform: Shape 188">
                  <a:extLst>
                    <a:ext uri="{FF2B5EF4-FFF2-40B4-BE49-F238E27FC236}">
                      <a16:creationId xmlns:a16="http://schemas.microsoft.com/office/drawing/2014/main" id="{3545EBCB-0901-4505-A130-0F5915A15C4E}"/>
                    </a:ext>
                  </a:extLst>
                </p:cNvPr>
                <p:cNvSpPr/>
                <p:nvPr/>
              </p:nvSpPr>
              <p:spPr>
                <a:xfrm>
                  <a:off x="10178324" y="858073"/>
                  <a:ext cx="69925" cy="31563"/>
                </a:xfrm>
                <a:custGeom>
                  <a:avLst/>
                  <a:gdLst>
                    <a:gd name="connsiteX0" fmla="*/ 67230 w 69925"/>
                    <a:gd name="connsiteY0" fmla="*/ 0 h 31563"/>
                    <a:gd name="connsiteX1" fmla="*/ 1675 w 69925"/>
                    <a:gd name="connsiteY1" fmla="*/ 0 h 31563"/>
                    <a:gd name="connsiteX2" fmla="*/ 2889 w 69925"/>
                    <a:gd name="connsiteY2" fmla="*/ 31564 h 31563"/>
                    <a:gd name="connsiteX3" fmla="*/ 68747 w 69925"/>
                    <a:gd name="connsiteY3" fmla="*/ 31564 h 31563"/>
                    <a:gd name="connsiteX4" fmla="*/ 67230 w 69925"/>
                    <a:gd name="connsiteY4" fmla="*/ 0 h 3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25" h="31563">
                      <a:moveTo>
                        <a:pt x="67230" y="0"/>
                      </a:moveTo>
                      <a:cubicBezTo>
                        <a:pt x="45985" y="0"/>
                        <a:pt x="24437" y="0"/>
                        <a:pt x="1675" y="0"/>
                      </a:cubicBezTo>
                      <a:cubicBezTo>
                        <a:pt x="157" y="12140"/>
                        <a:pt x="-1664" y="21548"/>
                        <a:pt x="2889" y="31564"/>
                      </a:cubicBezTo>
                      <a:cubicBezTo>
                        <a:pt x="25044" y="31564"/>
                        <a:pt x="46896" y="31564"/>
                        <a:pt x="68747" y="31564"/>
                      </a:cubicBezTo>
                      <a:cubicBezTo>
                        <a:pt x="69658" y="20031"/>
                        <a:pt x="71479" y="10622"/>
                        <a:pt x="67230" y="0"/>
                      </a:cubicBezTo>
                      <a:close/>
                    </a:path>
                  </a:pathLst>
                </a:custGeom>
                <a:noFill/>
                <a:ln w="15056" cap="rnd">
                  <a:solidFill>
                    <a:schemeClr val="accent1"/>
                  </a:solidFill>
                  <a:prstDash val="solid"/>
                  <a:round/>
                </a:ln>
              </p:spPr>
              <p:txBody>
                <a:bodyPr rtlCol="0" anchor="ctr"/>
                <a:lstStyle/>
                <a:p>
                  <a:endParaRPr lang="en-IN"/>
                </a:p>
              </p:txBody>
            </p:sp>
            <p:sp>
              <p:nvSpPr>
                <p:cNvPr id="190" name="Freeform: Shape 189">
                  <a:extLst>
                    <a:ext uri="{FF2B5EF4-FFF2-40B4-BE49-F238E27FC236}">
                      <a16:creationId xmlns:a16="http://schemas.microsoft.com/office/drawing/2014/main" id="{D8381D2B-1A17-4626-B376-CB82493B632B}"/>
                    </a:ext>
                  </a:extLst>
                </p:cNvPr>
                <p:cNvSpPr/>
                <p:nvPr/>
              </p:nvSpPr>
              <p:spPr>
                <a:xfrm>
                  <a:off x="10122639" y="719375"/>
                  <a:ext cx="252508" cy="308958"/>
                </a:xfrm>
                <a:custGeom>
                  <a:avLst/>
                  <a:gdLst>
                    <a:gd name="connsiteX0" fmla="*/ 252509 w 252508"/>
                    <a:gd name="connsiteY0" fmla="*/ 0 h 308958"/>
                    <a:gd name="connsiteX1" fmla="*/ 66769 w 252508"/>
                    <a:gd name="connsiteY1" fmla="*/ 0 h 308958"/>
                    <a:gd name="connsiteX2" fmla="*/ 0 w 252508"/>
                    <a:gd name="connsiteY2" fmla="*/ 67680 h 308958"/>
                    <a:gd name="connsiteX3" fmla="*/ 0 w 252508"/>
                    <a:gd name="connsiteY3" fmla="*/ 242190 h 308958"/>
                    <a:gd name="connsiteX4" fmla="*/ 66769 w 252508"/>
                    <a:gd name="connsiteY4" fmla="*/ 308959 h 308958"/>
                    <a:gd name="connsiteX5" fmla="*/ 252205 w 252508"/>
                    <a:gd name="connsiteY5" fmla="*/ 308959 h 308958"/>
                    <a:gd name="connsiteX6" fmla="*/ 174814 w 252508"/>
                    <a:gd name="connsiteY6" fmla="*/ 153872 h 308958"/>
                    <a:gd name="connsiteX7" fmla="*/ 252509 w 252508"/>
                    <a:gd name="connsiteY7" fmla="*/ 0 h 30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508" h="308958">
                      <a:moveTo>
                        <a:pt x="252509" y="0"/>
                      </a:moveTo>
                      <a:cubicBezTo>
                        <a:pt x="187864" y="0"/>
                        <a:pt x="127468" y="0"/>
                        <a:pt x="66769" y="0"/>
                      </a:cubicBezTo>
                      <a:cubicBezTo>
                        <a:pt x="56754" y="35812"/>
                        <a:pt x="33385" y="57361"/>
                        <a:pt x="0" y="67680"/>
                      </a:cubicBezTo>
                      <a:cubicBezTo>
                        <a:pt x="0" y="126558"/>
                        <a:pt x="0" y="184222"/>
                        <a:pt x="0" y="242190"/>
                      </a:cubicBezTo>
                      <a:cubicBezTo>
                        <a:pt x="35206" y="252812"/>
                        <a:pt x="57361" y="275574"/>
                        <a:pt x="66769" y="308959"/>
                      </a:cubicBezTo>
                      <a:cubicBezTo>
                        <a:pt x="128682" y="308959"/>
                        <a:pt x="188774" y="308959"/>
                        <a:pt x="252205" y="308959"/>
                      </a:cubicBezTo>
                      <a:cubicBezTo>
                        <a:pt x="201521" y="266773"/>
                        <a:pt x="174510" y="216393"/>
                        <a:pt x="174814" y="153872"/>
                      </a:cubicBezTo>
                      <a:cubicBezTo>
                        <a:pt x="175117" y="91656"/>
                        <a:pt x="203039" y="42186"/>
                        <a:pt x="252509" y="0"/>
                      </a:cubicBezTo>
                      <a:close/>
                    </a:path>
                  </a:pathLst>
                </a:custGeom>
                <a:noFill/>
                <a:ln w="15056" cap="rnd">
                  <a:solidFill>
                    <a:schemeClr val="accent1"/>
                  </a:solidFill>
                  <a:prstDash val="solid"/>
                  <a:round/>
                </a:ln>
              </p:spPr>
              <p:txBody>
                <a:bodyPr rtlCol="0" anchor="ctr"/>
                <a:lstStyle/>
                <a:p>
                  <a:endParaRPr lang="en-IN"/>
                </a:p>
              </p:txBody>
            </p:sp>
            <p:sp>
              <p:nvSpPr>
                <p:cNvPr id="191" name="Freeform: Shape 190">
                  <a:extLst>
                    <a:ext uri="{FF2B5EF4-FFF2-40B4-BE49-F238E27FC236}">
                      <a16:creationId xmlns:a16="http://schemas.microsoft.com/office/drawing/2014/main" id="{E7987FBD-EDB7-4ADD-B844-E8907CDD9894}"/>
                    </a:ext>
                  </a:extLst>
                </p:cNvPr>
                <p:cNvSpPr/>
                <p:nvPr/>
              </p:nvSpPr>
              <p:spPr>
                <a:xfrm>
                  <a:off x="10729439" y="856698"/>
                  <a:ext cx="69958" cy="34875"/>
                </a:xfrm>
                <a:custGeom>
                  <a:avLst/>
                  <a:gdLst>
                    <a:gd name="connsiteX0" fmla="*/ 67264 w 69958"/>
                    <a:gd name="connsiteY0" fmla="*/ 1375 h 34875"/>
                    <a:gd name="connsiteX1" fmla="*/ 1709 w 69958"/>
                    <a:gd name="connsiteY1" fmla="*/ 1375 h 34875"/>
                    <a:gd name="connsiteX2" fmla="*/ 2619 w 69958"/>
                    <a:gd name="connsiteY2" fmla="*/ 33546 h 34875"/>
                    <a:gd name="connsiteX3" fmla="*/ 68781 w 69958"/>
                    <a:gd name="connsiteY3" fmla="*/ 33242 h 34875"/>
                    <a:gd name="connsiteX4" fmla="*/ 67264 w 69958"/>
                    <a:gd name="connsiteY4" fmla="*/ 1375 h 3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58" h="34875">
                      <a:moveTo>
                        <a:pt x="67264" y="1375"/>
                      </a:moveTo>
                      <a:cubicBezTo>
                        <a:pt x="45412" y="-749"/>
                        <a:pt x="23864" y="-142"/>
                        <a:pt x="1709" y="1375"/>
                      </a:cubicBezTo>
                      <a:cubicBezTo>
                        <a:pt x="-416" y="12908"/>
                        <a:pt x="-1023" y="22620"/>
                        <a:pt x="2619" y="33546"/>
                      </a:cubicBezTo>
                      <a:cubicBezTo>
                        <a:pt x="24774" y="35063"/>
                        <a:pt x="46019" y="35670"/>
                        <a:pt x="68781" y="33242"/>
                      </a:cubicBezTo>
                      <a:cubicBezTo>
                        <a:pt x="69692" y="22013"/>
                        <a:pt x="71513" y="12301"/>
                        <a:pt x="67264" y="1375"/>
                      </a:cubicBezTo>
                      <a:close/>
                    </a:path>
                  </a:pathLst>
                </a:custGeom>
                <a:noFill/>
                <a:ln w="15056" cap="rnd">
                  <a:solidFill>
                    <a:schemeClr val="accent1"/>
                  </a:solidFill>
                  <a:prstDash val="solid"/>
                  <a:round/>
                </a:ln>
              </p:spPr>
              <p:txBody>
                <a:bodyPr rtlCol="0" anchor="ctr"/>
                <a:lstStyle/>
                <a:p>
                  <a:endParaRPr lang="en-IN"/>
                </a:p>
              </p:txBody>
            </p:sp>
            <p:sp>
              <p:nvSpPr>
                <p:cNvPr id="192" name="Freeform: Shape 191">
                  <a:extLst>
                    <a:ext uri="{FF2B5EF4-FFF2-40B4-BE49-F238E27FC236}">
                      <a16:creationId xmlns:a16="http://schemas.microsoft.com/office/drawing/2014/main" id="{0C959F19-D569-48E5-860E-2F8C27B2E8C8}"/>
                    </a:ext>
                  </a:extLst>
                </p:cNvPr>
                <p:cNvSpPr/>
                <p:nvPr/>
              </p:nvSpPr>
              <p:spPr>
                <a:xfrm>
                  <a:off x="10601858" y="719375"/>
                  <a:ext cx="254026" cy="310172"/>
                </a:xfrm>
                <a:custGeom>
                  <a:avLst/>
                  <a:gdLst>
                    <a:gd name="connsiteX0" fmla="*/ 254026 w 254026"/>
                    <a:gd name="connsiteY0" fmla="*/ 67376 h 310172"/>
                    <a:gd name="connsiteX1" fmla="*/ 186043 w 254026"/>
                    <a:gd name="connsiteY1" fmla="*/ 0 h 310172"/>
                    <a:gd name="connsiteX2" fmla="*/ 0 w 254026"/>
                    <a:gd name="connsiteY2" fmla="*/ 0 h 310172"/>
                    <a:gd name="connsiteX3" fmla="*/ 78302 w 254026"/>
                    <a:gd name="connsiteY3" fmla="*/ 154479 h 310172"/>
                    <a:gd name="connsiteX4" fmla="*/ 304 w 254026"/>
                    <a:gd name="connsiteY4" fmla="*/ 310173 h 310172"/>
                    <a:gd name="connsiteX5" fmla="*/ 186043 w 254026"/>
                    <a:gd name="connsiteY5" fmla="*/ 310173 h 310172"/>
                    <a:gd name="connsiteX6" fmla="*/ 253723 w 254026"/>
                    <a:gd name="connsiteY6" fmla="*/ 241886 h 310172"/>
                    <a:gd name="connsiteX7" fmla="*/ 254026 w 254026"/>
                    <a:gd name="connsiteY7" fmla="*/ 67376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26" h="310172">
                      <a:moveTo>
                        <a:pt x="254026" y="67376"/>
                      </a:moveTo>
                      <a:cubicBezTo>
                        <a:pt x="218517" y="57664"/>
                        <a:pt x="195755" y="33992"/>
                        <a:pt x="186043" y="0"/>
                      </a:cubicBezTo>
                      <a:cubicBezTo>
                        <a:pt x="124130" y="0"/>
                        <a:pt x="64645" y="0"/>
                        <a:pt x="0" y="0"/>
                      </a:cubicBezTo>
                      <a:cubicBezTo>
                        <a:pt x="50987" y="42186"/>
                        <a:pt x="77998" y="91959"/>
                        <a:pt x="78302" y="154479"/>
                      </a:cubicBezTo>
                      <a:cubicBezTo>
                        <a:pt x="78605" y="217303"/>
                        <a:pt x="50077" y="267380"/>
                        <a:pt x="304" y="310173"/>
                      </a:cubicBezTo>
                      <a:cubicBezTo>
                        <a:pt x="65252" y="310173"/>
                        <a:pt x="125040" y="310173"/>
                        <a:pt x="186043" y="310173"/>
                      </a:cubicBezTo>
                      <a:cubicBezTo>
                        <a:pt x="196058" y="274360"/>
                        <a:pt x="219124" y="251598"/>
                        <a:pt x="253723" y="241886"/>
                      </a:cubicBezTo>
                      <a:cubicBezTo>
                        <a:pt x="254026" y="182705"/>
                        <a:pt x="254026" y="125647"/>
                        <a:pt x="254026" y="67376"/>
                      </a:cubicBezTo>
                      <a:close/>
                    </a:path>
                  </a:pathLst>
                </a:custGeom>
                <a:noFill/>
                <a:ln w="15056" cap="rnd">
                  <a:solidFill>
                    <a:schemeClr val="accent1"/>
                  </a:solidFill>
                  <a:prstDash val="solid"/>
                  <a:round/>
                </a:ln>
              </p:spPr>
              <p:txBody>
                <a:bodyPr rtlCol="0" anchor="ctr"/>
                <a:lstStyle/>
                <a:p>
                  <a:endParaRPr lang="en-IN"/>
                </a:p>
              </p:txBody>
            </p:sp>
            <p:grpSp>
              <p:nvGrpSpPr>
                <p:cNvPr id="193" name="Graphic 304">
                  <a:extLst>
                    <a:ext uri="{FF2B5EF4-FFF2-40B4-BE49-F238E27FC236}">
                      <a16:creationId xmlns:a16="http://schemas.microsoft.com/office/drawing/2014/main" id="{EE64D3CF-8DE4-4A71-941A-2BE2FF257945}"/>
                    </a:ext>
                  </a:extLst>
                </p:cNvPr>
                <p:cNvGrpSpPr/>
                <p:nvPr/>
              </p:nvGrpSpPr>
              <p:grpSpPr>
                <a:xfrm>
                  <a:off x="10401506" y="381000"/>
                  <a:ext cx="365481" cy="188136"/>
                  <a:chOff x="10401506" y="429311"/>
                  <a:chExt cx="365481" cy="188136"/>
                </a:xfrm>
                <a:solidFill>
                  <a:srgbClr val="161616"/>
                </a:solidFill>
              </p:grpSpPr>
              <p:sp>
                <p:nvSpPr>
                  <p:cNvPr id="198" name="Freeform: Shape 197">
                    <a:extLst>
                      <a:ext uri="{FF2B5EF4-FFF2-40B4-BE49-F238E27FC236}">
                        <a16:creationId xmlns:a16="http://schemas.microsoft.com/office/drawing/2014/main" id="{1C87D749-74AF-4354-9A55-D1FD5A9B8DCD}"/>
                      </a:ext>
                    </a:extLst>
                  </p:cNvPr>
                  <p:cNvSpPr/>
                  <p:nvPr/>
                </p:nvSpPr>
                <p:spPr>
                  <a:xfrm>
                    <a:off x="10414245" y="429311"/>
                    <a:ext cx="352742" cy="175396"/>
                  </a:xfrm>
                  <a:custGeom>
                    <a:avLst/>
                    <a:gdLst>
                      <a:gd name="connsiteX0" fmla="*/ 11321 w 352742"/>
                      <a:gd name="connsiteY0" fmla="*/ 175397 h 175396"/>
                      <a:gd name="connsiteX1" fmla="*/ 3701 w 352742"/>
                      <a:gd name="connsiteY1" fmla="*/ 172539 h 175396"/>
                      <a:gd name="connsiteX2" fmla="*/ 2748 w 352742"/>
                      <a:gd name="connsiteY2" fmla="*/ 155394 h 175396"/>
                      <a:gd name="connsiteX3" fmla="*/ 275163 w 352742"/>
                      <a:gd name="connsiteY3" fmla="*/ 2994 h 175396"/>
                      <a:gd name="connsiteX4" fmla="*/ 352316 w 352742"/>
                      <a:gd name="connsiteY4" fmla="*/ 101102 h 175396"/>
                      <a:gd name="connsiteX5" fmla="*/ 343743 w 352742"/>
                      <a:gd name="connsiteY5" fmla="*/ 115389 h 175396"/>
                      <a:gd name="connsiteX6" fmla="*/ 329456 w 352742"/>
                      <a:gd name="connsiteY6" fmla="*/ 106817 h 175396"/>
                      <a:gd name="connsiteX7" fmla="*/ 269448 w 352742"/>
                      <a:gd name="connsiteY7" fmla="*/ 25854 h 175396"/>
                      <a:gd name="connsiteX8" fmla="*/ 20846 w 352742"/>
                      <a:gd name="connsiteY8" fmla="*/ 171587 h 175396"/>
                      <a:gd name="connsiteX9" fmla="*/ 11321 w 352742"/>
                      <a:gd name="connsiteY9" fmla="*/ 175397 h 17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42" h="175396">
                        <a:moveTo>
                          <a:pt x="11321" y="175397"/>
                        </a:moveTo>
                        <a:cubicBezTo>
                          <a:pt x="8463" y="175397"/>
                          <a:pt x="5606" y="174444"/>
                          <a:pt x="3701" y="172539"/>
                        </a:cubicBezTo>
                        <a:cubicBezTo>
                          <a:pt x="-1062" y="167777"/>
                          <a:pt x="-1062" y="160157"/>
                          <a:pt x="2748" y="155394"/>
                        </a:cubicBezTo>
                        <a:cubicBezTo>
                          <a:pt x="9416" y="147774"/>
                          <a:pt x="169436" y="-24628"/>
                          <a:pt x="275163" y="2994"/>
                        </a:cubicBezTo>
                        <a:cubicBezTo>
                          <a:pt x="313263" y="12519"/>
                          <a:pt x="338981" y="45857"/>
                          <a:pt x="352316" y="101102"/>
                        </a:cubicBezTo>
                        <a:cubicBezTo>
                          <a:pt x="354221" y="107769"/>
                          <a:pt x="349458" y="113484"/>
                          <a:pt x="343743" y="115389"/>
                        </a:cubicBezTo>
                        <a:cubicBezTo>
                          <a:pt x="337076" y="117294"/>
                          <a:pt x="331361" y="112532"/>
                          <a:pt x="329456" y="106817"/>
                        </a:cubicBezTo>
                        <a:cubicBezTo>
                          <a:pt x="318978" y="60144"/>
                          <a:pt x="298023" y="33474"/>
                          <a:pt x="269448" y="25854"/>
                        </a:cubicBezTo>
                        <a:cubicBezTo>
                          <a:pt x="177056" y="2042"/>
                          <a:pt x="21798" y="169682"/>
                          <a:pt x="20846" y="171587"/>
                        </a:cubicBezTo>
                        <a:cubicBezTo>
                          <a:pt x="17988" y="174444"/>
                          <a:pt x="15131" y="175397"/>
                          <a:pt x="11321" y="175397"/>
                        </a:cubicBezTo>
                        <a:close/>
                      </a:path>
                    </a:pathLst>
                  </a:custGeom>
                  <a:solidFill>
                    <a:srgbClr val="161616"/>
                  </a:solidFill>
                  <a:ln w="9525" cap="flat">
                    <a:solidFill>
                      <a:schemeClr val="accent1"/>
                    </a:solidFill>
                    <a:prstDash val="solid"/>
                    <a:miter/>
                  </a:ln>
                </p:spPr>
                <p:txBody>
                  <a:bodyPr rtlCol="0" anchor="ctr"/>
                  <a:lstStyle/>
                  <a:p>
                    <a:endParaRPr lang="en-IN"/>
                  </a:p>
                </p:txBody>
              </p:sp>
              <p:sp>
                <p:nvSpPr>
                  <p:cNvPr id="199" name="Freeform: Shape 198">
                    <a:extLst>
                      <a:ext uri="{FF2B5EF4-FFF2-40B4-BE49-F238E27FC236}">
                        <a16:creationId xmlns:a16="http://schemas.microsoft.com/office/drawing/2014/main" id="{C7322715-6029-4ED2-999B-B011B477B70A}"/>
                      </a:ext>
                    </a:extLst>
                  </p:cNvPr>
                  <p:cNvSpPr/>
                  <p:nvPr/>
                </p:nvSpPr>
                <p:spPr>
                  <a:xfrm>
                    <a:off x="10401506" y="501693"/>
                    <a:ext cx="113016" cy="115754"/>
                  </a:xfrm>
                  <a:custGeom>
                    <a:avLst/>
                    <a:gdLst>
                      <a:gd name="connsiteX0" fmla="*/ 112643 w 113016"/>
                      <a:gd name="connsiteY0" fmla="*/ 87775 h 115754"/>
                      <a:gd name="connsiteX1" fmla="*/ 98355 w 113016"/>
                      <a:gd name="connsiteY1" fmla="*/ 79202 h 115754"/>
                      <a:gd name="connsiteX2" fmla="*/ 26918 w 113016"/>
                      <a:gd name="connsiteY2" fmla="*/ 87775 h 115754"/>
                      <a:gd name="connsiteX3" fmla="*/ 48825 w 113016"/>
                      <a:gd name="connsiteY3" fmla="*/ 13480 h 115754"/>
                      <a:gd name="connsiteX4" fmla="*/ 39300 w 113016"/>
                      <a:gd name="connsiteY4" fmla="*/ 145 h 115754"/>
                      <a:gd name="connsiteX5" fmla="*/ 25965 w 113016"/>
                      <a:gd name="connsiteY5" fmla="*/ 9670 h 115754"/>
                      <a:gd name="connsiteX6" fmla="*/ 248 w 113016"/>
                      <a:gd name="connsiteY6" fmla="*/ 102062 h 115754"/>
                      <a:gd name="connsiteX7" fmla="*/ 4058 w 113016"/>
                      <a:gd name="connsiteY7" fmla="*/ 112540 h 115754"/>
                      <a:gd name="connsiteX8" fmla="*/ 15488 w 113016"/>
                      <a:gd name="connsiteY8" fmla="*/ 115397 h 115754"/>
                      <a:gd name="connsiteX9" fmla="*/ 105023 w 113016"/>
                      <a:gd name="connsiteY9" fmla="*/ 101110 h 115754"/>
                      <a:gd name="connsiteX10" fmla="*/ 110738 w 113016"/>
                      <a:gd name="connsiteY10" fmla="*/ 97300 h 115754"/>
                      <a:gd name="connsiteX11" fmla="*/ 112643 w 113016"/>
                      <a:gd name="connsiteY11" fmla="*/ 87775 h 1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016" h="115754">
                        <a:moveTo>
                          <a:pt x="112643" y="87775"/>
                        </a:moveTo>
                        <a:cubicBezTo>
                          <a:pt x="110738" y="81107"/>
                          <a:pt x="104070" y="77297"/>
                          <a:pt x="98355" y="79202"/>
                        </a:cubicBezTo>
                        <a:lnTo>
                          <a:pt x="26918" y="87775"/>
                        </a:lnTo>
                        <a:lnTo>
                          <a:pt x="48825" y="13480"/>
                        </a:lnTo>
                        <a:cubicBezTo>
                          <a:pt x="49778" y="6812"/>
                          <a:pt x="45968" y="1097"/>
                          <a:pt x="39300" y="145"/>
                        </a:cubicBezTo>
                        <a:cubicBezTo>
                          <a:pt x="32633" y="-808"/>
                          <a:pt x="26918" y="3002"/>
                          <a:pt x="25965" y="9670"/>
                        </a:cubicBezTo>
                        <a:lnTo>
                          <a:pt x="248" y="102062"/>
                        </a:lnTo>
                        <a:cubicBezTo>
                          <a:pt x="-705" y="105872"/>
                          <a:pt x="1200" y="110635"/>
                          <a:pt x="4058" y="112540"/>
                        </a:cubicBezTo>
                        <a:cubicBezTo>
                          <a:pt x="6915" y="115397"/>
                          <a:pt x="11678" y="116350"/>
                          <a:pt x="15488" y="115397"/>
                        </a:cubicBezTo>
                        <a:lnTo>
                          <a:pt x="105023" y="101110"/>
                        </a:lnTo>
                        <a:cubicBezTo>
                          <a:pt x="106928" y="100157"/>
                          <a:pt x="108833" y="99205"/>
                          <a:pt x="110738" y="97300"/>
                        </a:cubicBezTo>
                        <a:cubicBezTo>
                          <a:pt x="112643" y="95395"/>
                          <a:pt x="113595" y="91585"/>
                          <a:pt x="112643" y="87775"/>
                        </a:cubicBezTo>
                        <a:close/>
                      </a:path>
                    </a:pathLst>
                  </a:custGeom>
                  <a:solidFill>
                    <a:srgbClr val="161616"/>
                  </a:solidFill>
                  <a:ln w="9525" cap="flat">
                    <a:solidFill>
                      <a:schemeClr val="accent1"/>
                    </a:solidFill>
                    <a:prstDash val="solid"/>
                    <a:miter/>
                  </a:ln>
                </p:spPr>
                <p:txBody>
                  <a:bodyPr rtlCol="0" anchor="ctr"/>
                  <a:lstStyle/>
                  <a:p>
                    <a:endParaRPr lang="en-IN"/>
                  </a:p>
                </p:txBody>
              </p:sp>
            </p:grpSp>
            <p:grpSp>
              <p:nvGrpSpPr>
                <p:cNvPr id="194" name="Graphic 304">
                  <a:extLst>
                    <a:ext uri="{FF2B5EF4-FFF2-40B4-BE49-F238E27FC236}">
                      <a16:creationId xmlns:a16="http://schemas.microsoft.com/office/drawing/2014/main" id="{0DF97398-D71E-4F20-B4B1-6592C1691B2B}"/>
                    </a:ext>
                  </a:extLst>
                </p:cNvPr>
                <p:cNvGrpSpPr/>
                <p:nvPr/>
              </p:nvGrpSpPr>
              <p:grpSpPr>
                <a:xfrm>
                  <a:off x="10191777" y="1182512"/>
                  <a:ext cx="365481" cy="189088"/>
                  <a:chOff x="10191777" y="1096793"/>
                  <a:chExt cx="365481" cy="189088"/>
                </a:xfrm>
                <a:solidFill>
                  <a:srgbClr val="161616"/>
                </a:solidFill>
              </p:grpSpPr>
              <p:sp>
                <p:nvSpPr>
                  <p:cNvPr id="196" name="Freeform: Shape 195">
                    <a:extLst>
                      <a:ext uri="{FF2B5EF4-FFF2-40B4-BE49-F238E27FC236}">
                        <a16:creationId xmlns:a16="http://schemas.microsoft.com/office/drawing/2014/main" id="{CA3E406E-D4A2-4D04-9BF4-1FC99B32838D}"/>
                      </a:ext>
                    </a:extLst>
                  </p:cNvPr>
                  <p:cNvSpPr/>
                  <p:nvPr/>
                </p:nvSpPr>
                <p:spPr>
                  <a:xfrm>
                    <a:off x="10191777" y="1110485"/>
                    <a:ext cx="352742" cy="175396"/>
                  </a:xfrm>
                  <a:custGeom>
                    <a:avLst/>
                    <a:gdLst>
                      <a:gd name="connsiteX0" fmla="*/ 341422 w 352742"/>
                      <a:gd name="connsiteY0" fmla="*/ 0 h 175396"/>
                      <a:gd name="connsiteX1" fmla="*/ 349042 w 352742"/>
                      <a:gd name="connsiteY1" fmla="*/ 2858 h 175396"/>
                      <a:gd name="connsiteX2" fmla="*/ 349994 w 352742"/>
                      <a:gd name="connsiteY2" fmla="*/ 20002 h 175396"/>
                      <a:gd name="connsiteX3" fmla="*/ 77579 w 352742"/>
                      <a:gd name="connsiteY3" fmla="*/ 172402 h 175396"/>
                      <a:gd name="connsiteX4" fmla="*/ 427 w 352742"/>
                      <a:gd name="connsiteY4" fmla="*/ 74295 h 175396"/>
                      <a:gd name="connsiteX5" fmla="*/ 8999 w 352742"/>
                      <a:gd name="connsiteY5" fmla="*/ 60008 h 175396"/>
                      <a:gd name="connsiteX6" fmla="*/ 23287 w 352742"/>
                      <a:gd name="connsiteY6" fmla="*/ 68580 h 175396"/>
                      <a:gd name="connsiteX7" fmla="*/ 83294 w 352742"/>
                      <a:gd name="connsiteY7" fmla="*/ 149542 h 175396"/>
                      <a:gd name="connsiteX8" fmla="*/ 331897 w 352742"/>
                      <a:gd name="connsiteY8" fmla="*/ 3810 h 175396"/>
                      <a:gd name="connsiteX9" fmla="*/ 341422 w 352742"/>
                      <a:gd name="connsiteY9" fmla="*/ 0 h 17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42" h="175396">
                        <a:moveTo>
                          <a:pt x="341422" y="0"/>
                        </a:moveTo>
                        <a:cubicBezTo>
                          <a:pt x="344279" y="0"/>
                          <a:pt x="347137" y="952"/>
                          <a:pt x="349042" y="2858"/>
                        </a:cubicBezTo>
                        <a:cubicBezTo>
                          <a:pt x="353804" y="7620"/>
                          <a:pt x="353804" y="15240"/>
                          <a:pt x="349994" y="20002"/>
                        </a:cubicBezTo>
                        <a:cubicBezTo>
                          <a:pt x="343327" y="27623"/>
                          <a:pt x="183307" y="200025"/>
                          <a:pt x="77579" y="172402"/>
                        </a:cubicBezTo>
                        <a:cubicBezTo>
                          <a:pt x="39479" y="162877"/>
                          <a:pt x="13762" y="129540"/>
                          <a:pt x="427" y="74295"/>
                        </a:cubicBezTo>
                        <a:cubicBezTo>
                          <a:pt x="-1478" y="67627"/>
                          <a:pt x="3284" y="61913"/>
                          <a:pt x="8999" y="60008"/>
                        </a:cubicBezTo>
                        <a:cubicBezTo>
                          <a:pt x="15667" y="58102"/>
                          <a:pt x="21382" y="62865"/>
                          <a:pt x="23287" y="68580"/>
                        </a:cubicBezTo>
                        <a:cubicBezTo>
                          <a:pt x="33764" y="115252"/>
                          <a:pt x="54719" y="141923"/>
                          <a:pt x="83294" y="149542"/>
                        </a:cubicBezTo>
                        <a:cubicBezTo>
                          <a:pt x="175687" y="173355"/>
                          <a:pt x="329992" y="5715"/>
                          <a:pt x="331897" y="3810"/>
                        </a:cubicBezTo>
                        <a:cubicBezTo>
                          <a:pt x="334754" y="952"/>
                          <a:pt x="337612" y="0"/>
                          <a:pt x="341422" y="0"/>
                        </a:cubicBezTo>
                        <a:close/>
                      </a:path>
                    </a:pathLst>
                  </a:custGeom>
                  <a:solidFill>
                    <a:srgbClr val="161616"/>
                  </a:solidFill>
                  <a:ln w="9525" cap="flat">
                    <a:solidFill>
                      <a:schemeClr val="accent1"/>
                    </a:solidFill>
                    <a:prstDash val="solid"/>
                    <a:miter/>
                  </a:ln>
                </p:spPr>
                <p:txBody>
                  <a:bodyPr rtlCol="0" anchor="ctr"/>
                  <a:lstStyle/>
                  <a:p>
                    <a:endParaRPr lang="en-IN"/>
                  </a:p>
                </p:txBody>
              </p:sp>
              <p:sp>
                <p:nvSpPr>
                  <p:cNvPr id="197" name="Freeform: Shape 196">
                    <a:extLst>
                      <a:ext uri="{FF2B5EF4-FFF2-40B4-BE49-F238E27FC236}">
                        <a16:creationId xmlns:a16="http://schemas.microsoft.com/office/drawing/2014/main" id="{2A490391-0141-4A2D-BAEB-516F35A9CE76}"/>
                      </a:ext>
                    </a:extLst>
                  </p:cNvPr>
                  <p:cNvSpPr/>
                  <p:nvPr/>
                </p:nvSpPr>
                <p:spPr>
                  <a:xfrm>
                    <a:off x="10444242" y="1096793"/>
                    <a:ext cx="113016" cy="116707"/>
                  </a:xfrm>
                  <a:custGeom>
                    <a:avLst/>
                    <a:gdLst>
                      <a:gd name="connsiteX0" fmla="*/ 374 w 113016"/>
                      <a:gd name="connsiteY0" fmla="*/ 28932 h 116707"/>
                      <a:gd name="connsiteX1" fmla="*/ 14661 w 113016"/>
                      <a:gd name="connsiteY1" fmla="*/ 37505 h 116707"/>
                      <a:gd name="connsiteX2" fmla="*/ 86099 w 113016"/>
                      <a:gd name="connsiteY2" fmla="*/ 28932 h 116707"/>
                      <a:gd name="connsiteX3" fmla="*/ 64191 w 113016"/>
                      <a:gd name="connsiteY3" fmla="*/ 103227 h 116707"/>
                      <a:gd name="connsiteX4" fmla="*/ 73716 w 113016"/>
                      <a:gd name="connsiteY4" fmla="*/ 116562 h 116707"/>
                      <a:gd name="connsiteX5" fmla="*/ 87051 w 113016"/>
                      <a:gd name="connsiteY5" fmla="*/ 107037 h 116707"/>
                      <a:gd name="connsiteX6" fmla="*/ 112769 w 113016"/>
                      <a:gd name="connsiteY6" fmla="*/ 13692 h 116707"/>
                      <a:gd name="connsiteX7" fmla="*/ 108959 w 113016"/>
                      <a:gd name="connsiteY7" fmla="*/ 3215 h 116707"/>
                      <a:gd name="connsiteX8" fmla="*/ 97529 w 113016"/>
                      <a:gd name="connsiteY8" fmla="*/ 357 h 116707"/>
                      <a:gd name="connsiteX9" fmla="*/ 7994 w 113016"/>
                      <a:gd name="connsiteY9" fmla="*/ 14645 h 116707"/>
                      <a:gd name="connsiteX10" fmla="*/ 2279 w 113016"/>
                      <a:gd name="connsiteY10" fmla="*/ 18455 h 116707"/>
                      <a:gd name="connsiteX11" fmla="*/ 374 w 113016"/>
                      <a:gd name="connsiteY11" fmla="*/ 28932 h 11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016" h="116707">
                        <a:moveTo>
                          <a:pt x="374" y="28932"/>
                        </a:moveTo>
                        <a:cubicBezTo>
                          <a:pt x="2279" y="35600"/>
                          <a:pt x="8946" y="39410"/>
                          <a:pt x="14661" y="37505"/>
                        </a:cubicBezTo>
                        <a:lnTo>
                          <a:pt x="86099" y="28932"/>
                        </a:lnTo>
                        <a:lnTo>
                          <a:pt x="64191" y="103227"/>
                        </a:lnTo>
                        <a:cubicBezTo>
                          <a:pt x="63239" y="109895"/>
                          <a:pt x="67049" y="115610"/>
                          <a:pt x="73716" y="116562"/>
                        </a:cubicBezTo>
                        <a:cubicBezTo>
                          <a:pt x="80384" y="117515"/>
                          <a:pt x="86099" y="113705"/>
                          <a:pt x="87051" y="107037"/>
                        </a:cubicBezTo>
                        <a:lnTo>
                          <a:pt x="112769" y="13692"/>
                        </a:lnTo>
                        <a:cubicBezTo>
                          <a:pt x="113721" y="9882"/>
                          <a:pt x="111816" y="5120"/>
                          <a:pt x="108959" y="3215"/>
                        </a:cubicBezTo>
                        <a:cubicBezTo>
                          <a:pt x="106101" y="357"/>
                          <a:pt x="101339" y="-595"/>
                          <a:pt x="97529" y="357"/>
                        </a:cubicBezTo>
                        <a:lnTo>
                          <a:pt x="7994" y="14645"/>
                        </a:lnTo>
                        <a:cubicBezTo>
                          <a:pt x="6089" y="15597"/>
                          <a:pt x="4184" y="16550"/>
                          <a:pt x="2279" y="18455"/>
                        </a:cubicBezTo>
                        <a:cubicBezTo>
                          <a:pt x="374" y="20360"/>
                          <a:pt x="-579" y="25122"/>
                          <a:pt x="374" y="28932"/>
                        </a:cubicBezTo>
                        <a:close/>
                      </a:path>
                    </a:pathLst>
                  </a:custGeom>
                  <a:solidFill>
                    <a:srgbClr val="161616"/>
                  </a:solidFill>
                  <a:ln w="9525" cap="flat">
                    <a:solidFill>
                      <a:schemeClr val="accent1"/>
                    </a:solidFill>
                    <a:prstDash val="solid"/>
                    <a:miter/>
                  </a:ln>
                </p:spPr>
                <p:txBody>
                  <a:bodyPr rtlCol="0" anchor="ctr"/>
                  <a:lstStyle/>
                  <a:p>
                    <a:endParaRPr lang="en-IN"/>
                  </a:p>
                </p:txBody>
              </p:sp>
            </p:grpSp>
            <p:sp>
              <p:nvSpPr>
                <p:cNvPr id="195" name="Graphic 20" descr="Dollar">
                  <a:extLst>
                    <a:ext uri="{FF2B5EF4-FFF2-40B4-BE49-F238E27FC236}">
                      <a16:creationId xmlns:a16="http://schemas.microsoft.com/office/drawing/2014/main" id="{B51E19B7-E4FE-409F-B443-97066964FD87}"/>
                    </a:ext>
                  </a:extLst>
                </p:cNvPr>
                <p:cNvSpPr/>
                <p:nvPr/>
              </p:nvSpPr>
              <p:spPr>
                <a:xfrm>
                  <a:off x="10437883" y="767104"/>
                  <a:ext cx="91050" cy="217756"/>
                </a:xfrm>
                <a:custGeom>
                  <a:avLst/>
                  <a:gdLst>
                    <a:gd name="connsiteX0" fmla="*/ 166549 w 171249"/>
                    <a:gd name="connsiteY0" fmla="*/ 245993 h 409560"/>
                    <a:gd name="connsiteX1" fmla="*/ 153910 w 171249"/>
                    <a:gd name="connsiteY1" fmla="*/ 227224 h 409560"/>
                    <a:gd name="connsiteX2" fmla="*/ 135741 w 171249"/>
                    <a:gd name="connsiteY2" fmla="*/ 214065 h 409560"/>
                    <a:gd name="connsiteX3" fmla="*/ 114357 w 171249"/>
                    <a:gd name="connsiteY3" fmla="*/ 204602 h 409560"/>
                    <a:gd name="connsiteX4" fmla="*/ 91497 w 171249"/>
                    <a:gd name="connsiteY4" fmla="*/ 196982 h 409560"/>
                    <a:gd name="connsiteX5" fmla="*/ 89716 w 171249"/>
                    <a:gd name="connsiteY5" fmla="*/ 196410 h 409560"/>
                    <a:gd name="connsiteX6" fmla="*/ 89716 w 171249"/>
                    <a:gd name="connsiteY6" fmla="*/ 62036 h 409560"/>
                    <a:gd name="connsiteX7" fmla="*/ 92845 w 171249"/>
                    <a:gd name="connsiteY7" fmla="*/ 61912 h 409560"/>
                    <a:gd name="connsiteX8" fmla="*/ 128749 w 171249"/>
                    <a:gd name="connsiteY8" fmla="*/ 68437 h 409560"/>
                    <a:gd name="connsiteX9" fmla="*/ 158005 w 171249"/>
                    <a:gd name="connsiteY9" fmla="*/ 89297 h 409560"/>
                    <a:gd name="connsiteX10" fmla="*/ 164878 w 171249"/>
                    <a:gd name="connsiteY10" fmla="*/ 82706 h 409560"/>
                    <a:gd name="connsiteX11" fmla="*/ 132440 w 171249"/>
                    <a:gd name="connsiteY11" fmla="*/ 59655 h 409560"/>
                    <a:gd name="connsiteX12" fmla="*/ 92845 w 171249"/>
                    <a:gd name="connsiteY12" fmla="*/ 52387 h 409560"/>
                    <a:gd name="connsiteX13" fmla="*/ 89716 w 171249"/>
                    <a:gd name="connsiteY13" fmla="*/ 52511 h 409560"/>
                    <a:gd name="connsiteX14" fmla="*/ 89716 w 171249"/>
                    <a:gd name="connsiteY14" fmla="*/ 0 h 409560"/>
                    <a:gd name="connsiteX15" fmla="*/ 80191 w 171249"/>
                    <a:gd name="connsiteY15" fmla="*/ 0 h 409560"/>
                    <a:gd name="connsiteX16" fmla="*/ 80191 w 171249"/>
                    <a:gd name="connsiteY16" fmla="*/ 53154 h 409560"/>
                    <a:gd name="connsiteX17" fmla="*/ 57331 w 171249"/>
                    <a:gd name="connsiteY17" fmla="*/ 58574 h 409560"/>
                    <a:gd name="connsiteX18" fmla="*/ 30971 w 171249"/>
                    <a:gd name="connsiteY18" fmla="*/ 75281 h 409560"/>
                    <a:gd name="connsiteX19" fmla="*/ 14630 w 171249"/>
                    <a:gd name="connsiteY19" fmla="*/ 99570 h 409560"/>
                    <a:gd name="connsiteX20" fmla="*/ 9054 w 171249"/>
                    <a:gd name="connsiteY20" fmla="*/ 128230 h 409560"/>
                    <a:gd name="connsiteX21" fmla="*/ 13687 w 171249"/>
                    <a:gd name="connsiteY21" fmla="*/ 155010 h 409560"/>
                    <a:gd name="connsiteX22" fmla="*/ 26256 w 171249"/>
                    <a:gd name="connsiteY22" fmla="*/ 174731 h 409560"/>
                    <a:gd name="connsiteX23" fmla="*/ 44425 w 171249"/>
                    <a:gd name="connsiteY23" fmla="*/ 188571 h 409560"/>
                    <a:gd name="connsiteX24" fmla="*/ 65856 w 171249"/>
                    <a:gd name="connsiteY24" fmla="*/ 198368 h 409560"/>
                    <a:gd name="connsiteX25" fmla="*/ 80186 w 171249"/>
                    <a:gd name="connsiteY25" fmla="*/ 203373 h 409560"/>
                    <a:gd name="connsiteX26" fmla="*/ 80186 w 171249"/>
                    <a:gd name="connsiteY26" fmla="*/ 347639 h 409560"/>
                    <a:gd name="connsiteX27" fmla="*/ 57683 w 171249"/>
                    <a:gd name="connsiteY27" fmla="*/ 345186 h 409560"/>
                    <a:gd name="connsiteX28" fmla="*/ 39514 w 171249"/>
                    <a:gd name="connsiteY28" fmla="*/ 338842 h 409560"/>
                    <a:gd name="connsiteX29" fmla="*/ 26146 w 171249"/>
                    <a:gd name="connsiteY29" fmla="*/ 330689 h 409560"/>
                    <a:gd name="connsiteX30" fmla="*/ 16497 w 171249"/>
                    <a:gd name="connsiteY30" fmla="*/ 322369 h 409560"/>
                    <a:gd name="connsiteX31" fmla="*/ 10087 w 171249"/>
                    <a:gd name="connsiteY31" fmla="*/ 315863 h 409560"/>
                    <a:gd name="connsiteX32" fmla="*/ 7272 w 171249"/>
                    <a:gd name="connsiteY32" fmla="*/ 312868 h 409560"/>
                    <a:gd name="connsiteX33" fmla="*/ 6896 w 171249"/>
                    <a:gd name="connsiteY33" fmla="*/ 312477 h 409560"/>
                    <a:gd name="connsiteX34" fmla="*/ 0 w 171249"/>
                    <a:gd name="connsiteY34" fmla="*/ 319035 h 409560"/>
                    <a:gd name="connsiteX35" fmla="*/ 391 w 171249"/>
                    <a:gd name="connsiteY35" fmla="*/ 319445 h 409560"/>
                    <a:gd name="connsiteX36" fmla="*/ 3077 w 171249"/>
                    <a:gd name="connsiteY36" fmla="*/ 322302 h 409560"/>
                    <a:gd name="connsiteX37" fmla="*/ 9844 w 171249"/>
                    <a:gd name="connsiteY37" fmla="*/ 329174 h 409560"/>
                    <a:gd name="connsiteX38" fmla="*/ 20264 w 171249"/>
                    <a:gd name="connsiteY38" fmla="*/ 338190 h 409560"/>
                    <a:gd name="connsiteX39" fmla="*/ 35347 w 171249"/>
                    <a:gd name="connsiteY39" fmla="*/ 347415 h 409560"/>
                    <a:gd name="connsiteX40" fmla="*/ 55440 w 171249"/>
                    <a:gd name="connsiteY40" fmla="*/ 354449 h 409560"/>
                    <a:gd name="connsiteX41" fmla="*/ 80205 w 171249"/>
                    <a:gd name="connsiteY41" fmla="*/ 357173 h 409560"/>
                    <a:gd name="connsiteX42" fmla="*/ 80205 w 171249"/>
                    <a:gd name="connsiteY42" fmla="*/ 409561 h 409560"/>
                    <a:gd name="connsiteX43" fmla="*/ 89730 w 171249"/>
                    <a:gd name="connsiteY43" fmla="*/ 409561 h 409560"/>
                    <a:gd name="connsiteX44" fmla="*/ 89730 w 171249"/>
                    <a:gd name="connsiteY44" fmla="*/ 356830 h 409560"/>
                    <a:gd name="connsiteX45" fmla="*/ 119029 w 171249"/>
                    <a:gd name="connsiteY45" fmla="*/ 350349 h 409560"/>
                    <a:gd name="connsiteX46" fmla="*/ 147361 w 171249"/>
                    <a:gd name="connsiteY46" fmla="*/ 331851 h 409560"/>
                    <a:gd name="connsiteX47" fmla="*/ 165154 w 171249"/>
                    <a:gd name="connsiteY47" fmla="*/ 304610 h 409560"/>
                    <a:gd name="connsiteX48" fmla="*/ 171236 w 171249"/>
                    <a:gd name="connsiteY48" fmla="*/ 271705 h 409560"/>
                    <a:gd name="connsiteX49" fmla="*/ 166549 w 171249"/>
                    <a:gd name="connsiteY49" fmla="*/ 245993 h 409560"/>
                    <a:gd name="connsiteX50" fmla="*/ 69223 w 171249"/>
                    <a:gd name="connsiteY50" fmla="*/ 189457 h 409560"/>
                    <a:gd name="connsiteX51" fmla="*/ 49030 w 171249"/>
                    <a:gd name="connsiteY51" fmla="*/ 180223 h 409560"/>
                    <a:gd name="connsiteX52" fmla="*/ 33133 w 171249"/>
                    <a:gd name="connsiteY52" fmla="*/ 168131 h 409560"/>
                    <a:gd name="connsiteX53" fmla="*/ 22498 w 171249"/>
                    <a:gd name="connsiteY53" fmla="*/ 151462 h 409560"/>
                    <a:gd name="connsiteX54" fmla="*/ 18564 w 171249"/>
                    <a:gd name="connsiteY54" fmla="*/ 128264 h 409560"/>
                    <a:gd name="connsiteX55" fmla="*/ 23436 w 171249"/>
                    <a:gd name="connsiteY55" fmla="*/ 103189 h 409560"/>
                    <a:gd name="connsiteX56" fmla="*/ 37624 w 171249"/>
                    <a:gd name="connsiteY56" fmla="*/ 82110 h 409560"/>
                    <a:gd name="connsiteX57" fmla="*/ 60836 w 171249"/>
                    <a:gd name="connsiteY57" fmla="*/ 67447 h 409560"/>
                    <a:gd name="connsiteX58" fmla="*/ 80191 w 171249"/>
                    <a:gd name="connsiteY58" fmla="*/ 62765 h 409560"/>
                    <a:gd name="connsiteX59" fmla="*/ 80191 w 171249"/>
                    <a:gd name="connsiteY59" fmla="*/ 193377 h 409560"/>
                    <a:gd name="connsiteX60" fmla="*/ 69223 w 171249"/>
                    <a:gd name="connsiteY60" fmla="*/ 189457 h 409560"/>
                    <a:gd name="connsiteX61" fmla="*/ 156277 w 171249"/>
                    <a:gd name="connsiteY61" fmla="*/ 301123 h 409560"/>
                    <a:gd name="connsiteX62" fmla="*/ 140627 w 171249"/>
                    <a:gd name="connsiteY62" fmla="*/ 325117 h 409560"/>
                    <a:gd name="connsiteX63" fmla="*/ 115386 w 171249"/>
                    <a:gd name="connsiteY63" fmla="*/ 341538 h 409560"/>
                    <a:gd name="connsiteX64" fmla="*/ 89702 w 171249"/>
                    <a:gd name="connsiteY64" fmla="*/ 347310 h 409560"/>
                    <a:gd name="connsiteX65" fmla="*/ 89702 w 171249"/>
                    <a:gd name="connsiteY65" fmla="*/ 206407 h 409560"/>
                    <a:gd name="connsiteX66" fmla="*/ 111057 w 171249"/>
                    <a:gd name="connsiteY66" fmla="*/ 213551 h 409560"/>
                    <a:gd name="connsiteX67" fmla="*/ 131288 w 171249"/>
                    <a:gd name="connsiteY67" fmla="*/ 222499 h 409560"/>
                    <a:gd name="connsiteX68" fmla="*/ 147209 w 171249"/>
                    <a:gd name="connsiteY68" fmla="*/ 234015 h 409560"/>
                    <a:gd name="connsiteX69" fmla="*/ 157777 w 171249"/>
                    <a:gd name="connsiteY69" fmla="*/ 249731 h 409560"/>
                    <a:gd name="connsiteX70" fmla="*/ 161682 w 171249"/>
                    <a:gd name="connsiteY70" fmla="*/ 271705 h 409560"/>
                    <a:gd name="connsiteX71" fmla="*/ 156277 w 171249"/>
                    <a:gd name="connsiteY71" fmla="*/ 301123 h 4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249" h="409560">
                      <a:moveTo>
                        <a:pt x="166549" y="245993"/>
                      </a:moveTo>
                      <a:cubicBezTo>
                        <a:pt x="163603" y="238970"/>
                        <a:pt x="159309" y="232594"/>
                        <a:pt x="153910" y="227224"/>
                      </a:cubicBezTo>
                      <a:cubicBezTo>
                        <a:pt x="148530" y="221971"/>
                        <a:pt x="142409" y="217537"/>
                        <a:pt x="135741" y="214065"/>
                      </a:cubicBezTo>
                      <a:cubicBezTo>
                        <a:pt x="128830" y="210442"/>
                        <a:pt x="121686" y="207281"/>
                        <a:pt x="114357" y="204602"/>
                      </a:cubicBezTo>
                      <a:cubicBezTo>
                        <a:pt x="106909" y="201863"/>
                        <a:pt x="99217" y="199301"/>
                        <a:pt x="91497" y="196982"/>
                      </a:cubicBezTo>
                      <a:cubicBezTo>
                        <a:pt x="90897" y="196801"/>
                        <a:pt x="90311" y="196596"/>
                        <a:pt x="89716" y="196410"/>
                      </a:cubicBezTo>
                      <a:lnTo>
                        <a:pt x="89716" y="62036"/>
                      </a:lnTo>
                      <a:cubicBezTo>
                        <a:pt x="90768" y="62008"/>
                        <a:pt x="91773" y="61912"/>
                        <a:pt x="92845" y="61912"/>
                      </a:cubicBezTo>
                      <a:cubicBezTo>
                        <a:pt x="105127" y="61682"/>
                        <a:pt x="117333" y="63900"/>
                        <a:pt x="128749" y="68437"/>
                      </a:cubicBezTo>
                      <a:cubicBezTo>
                        <a:pt x="139824" y="73319"/>
                        <a:pt x="149781" y="80418"/>
                        <a:pt x="158005" y="89297"/>
                      </a:cubicBezTo>
                      <a:lnTo>
                        <a:pt x="164878" y="82706"/>
                      </a:lnTo>
                      <a:cubicBezTo>
                        <a:pt x="155757" y="72883"/>
                        <a:pt x="144717" y="65037"/>
                        <a:pt x="132440" y="59655"/>
                      </a:cubicBezTo>
                      <a:cubicBezTo>
                        <a:pt x="119856" y="54624"/>
                        <a:pt x="106395" y="52153"/>
                        <a:pt x="92845" y="52387"/>
                      </a:cubicBezTo>
                      <a:cubicBezTo>
                        <a:pt x="91778" y="52387"/>
                        <a:pt x="90768" y="52483"/>
                        <a:pt x="89716" y="52511"/>
                      </a:cubicBezTo>
                      <a:lnTo>
                        <a:pt x="89716" y="0"/>
                      </a:lnTo>
                      <a:lnTo>
                        <a:pt x="80191" y="0"/>
                      </a:lnTo>
                      <a:lnTo>
                        <a:pt x="80191" y="53154"/>
                      </a:lnTo>
                      <a:cubicBezTo>
                        <a:pt x="72364" y="53937"/>
                        <a:pt x="64676" y="55760"/>
                        <a:pt x="57331" y="58574"/>
                      </a:cubicBezTo>
                      <a:cubicBezTo>
                        <a:pt x="47522" y="62337"/>
                        <a:pt x="38561" y="68017"/>
                        <a:pt x="30971" y="75281"/>
                      </a:cubicBezTo>
                      <a:cubicBezTo>
                        <a:pt x="23911" y="82167"/>
                        <a:pt x="18348" y="90436"/>
                        <a:pt x="14630" y="99570"/>
                      </a:cubicBezTo>
                      <a:cubicBezTo>
                        <a:pt x="10930" y="108671"/>
                        <a:pt x="9035" y="118405"/>
                        <a:pt x="9054" y="128230"/>
                      </a:cubicBezTo>
                      <a:cubicBezTo>
                        <a:pt x="8865" y="137371"/>
                        <a:pt x="10438" y="146464"/>
                        <a:pt x="13687" y="155010"/>
                      </a:cubicBezTo>
                      <a:cubicBezTo>
                        <a:pt x="16582" y="162325"/>
                        <a:pt x="20848" y="169018"/>
                        <a:pt x="26256" y="174731"/>
                      </a:cubicBezTo>
                      <a:cubicBezTo>
                        <a:pt x="31571" y="180244"/>
                        <a:pt x="37698" y="184911"/>
                        <a:pt x="44425" y="188571"/>
                      </a:cubicBezTo>
                      <a:cubicBezTo>
                        <a:pt x="51330" y="192335"/>
                        <a:pt x="58491" y="195609"/>
                        <a:pt x="65856" y="198368"/>
                      </a:cubicBezTo>
                      <a:cubicBezTo>
                        <a:pt x="70514" y="200125"/>
                        <a:pt x="75324" y="201778"/>
                        <a:pt x="80186" y="203373"/>
                      </a:cubicBezTo>
                      <a:lnTo>
                        <a:pt x="80186" y="347639"/>
                      </a:lnTo>
                      <a:cubicBezTo>
                        <a:pt x="72616" y="347680"/>
                        <a:pt x="65067" y="346857"/>
                        <a:pt x="57683" y="345186"/>
                      </a:cubicBezTo>
                      <a:cubicBezTo>
                        <a:pt x="51418" y="343725"/>
                        <a:pt x="45328" y="341598"/>
                        <a:pt x="39514" y="338842"/>
                      </a:cubicBezTo>
                      <a:cubicBezTo>
                        <a:pt x="34785" y="336601"/>
                        <a:pt x="30304" y="333867"/>
                        <a:pt x="26146" y="330689"/>
                      </a:cubicBezTo>
                      <a:cubicBezTo>
                        <a:pt x="22783" y="328091"/>
                        <a:pt x="19562" y="325313"/>
                        <a:pt x="16497" y="322369"/>
                      </a:cubicBezTo>
                      <a:cubicBezTo>
                        <a:pt x="13786" y="319727"/>
                        <a:pt x="11649" y="317559"/>
                        <a:pt x="10087" y="315863"/>
                      </a:cubicBezTo>
                      <a:cubicBezTo>
                        <a:pt x="8758" y="314435"/>
                        <a:pt x="7882" y="313482"/>
                        <a:pt x="7272" y="312868"/>
                      </a:cubicBezTo>
                      <a:lnTo>
                        <a:pt x="6896" y="312477"/>
                      </a:lnTo>
                      <a:lnTo>
                        <a:pt x="0" y="319035"/>
                      </a:lnTo>
                      <a:lnTo>
                        <a:pt x="391" y="319445"/>
                      </a:lnTo>
                      <a:cubicBezTo>
                        <a:pt x="976" y="320054"/>
                        <a:pt x="1819" y="320931"/>
                        <a:pt x="3077" y="322302"/>
                      </a:cubicBezTo>
                      <a:cubicBezTo>
                        <a:pt x="4724" y="324099"/>
                        <a:pt x="6980" y="326390"/>
                        <a:pt x="9844" y="329174"/>
                      </a:cubicBezTo>
                      <a:cubicBezTo>
                        <a:pt x="13153" y="332365"/>
                        <a:pt x="16632" y="335374"/>
                        <a:pt x="20264" y="338190"/>
                      </a:cubicBezTo>
                      <a:cubicBezTo>
                        <a:pt x="24954" y="341787"/>
                        <a:pt x="30009" y="344879"/>
                        <a:pt x="35347" y="347415"/>
                      </a:cubicBezTo>
                      <a:cubicBezTo>
                        <a:pt x="41776" y="350467"/>
                        <a:pt x="48512" y="352825"/>
                        <a:pt x="55440" y="354449"/>
                      </a:cubicBezTo>
                      <a:cubicBezTo>
                        <a:pt x="63564" y="356303"/>
                        <a:pt x="71873" y="357217"/>
                        <a:pt x="80205" y="357173"/>
                      </a:cubicBezTo>
                      <a:lnTo>
                        <a:pt x="80205" y="409561"/>
                      </a:lnTo>
                      <a:lnTo>
                        <a:pt x="89730" y="409561"/>
                      </a:lnTo>
                      <a:lnTo>
                        <a:pt x="89730" y="356830"/>
                      </a:lnTo>
                      <a:cubicBezTo>
                        <a:pt x="99780" y="356244"/>
                        <a:pt x="109670" y="354056"/>
                        <a:pt x="119029" y="350349"/>
                      </a:cubicBezTo>
                      <a:cubicBezTo>
                        <a:pt x="129608" y="346126"/>
                        <a:pt x="139240" y="339838"/>
                        <a:pt x="147361" y="331851"/>
                      </a:cubicBezTo>
                      <a:cubicBezTo>
                        <a:pt x="155112" y="324098"/>
                        <a:pt x="161170" y="314823"/>
                        <a:pt x="165154" y="304610"/>
                      </a:cubicBezTo>
                      <a:cubicBezTo>
                        <a:pt x="169229" y="294121"/>
                        <a:pt x="171292" y="282958"/>
                        <a:pt x="171236" y="271705"/>
                      </a:cubicBezTo>
                      <a:cubicBezTo>
                        <a:pt x="171418" y="262907"/>
                        <a:pt x="169824" y="254161"/>
                        <a:pt x="166549" y="245993"/>
                      </a:cubicBezTo>
                      <a:close/>
                      <a:moveTo>
                        <a:pt x="69223" y="189457"/>
                      </a:moveTo>
                      <a:cubicBezTo>
                        <a:pt x="62284" y="186855"/>
                        <a:pt x="55536" y="183770"/>
                        <a:pt x="49030" y="180223"/>
                      </a:cubicBezTo>
                      <a:cubicBezTo>
                        <a:pt x="43144" y="177028"/>
                        <a:pt x="37783" y="172950"/>
                        <a:pt x="33133" y="168131"/>
                      </a:cubicBezTo>
                      <a:cubicBezTo>
                        <a:pt x="28558" y="163302"/>
                        <a:pt x="24949" y="157645"/>
                        <a:pt x="22498" y="151462"/>
                      </a:cubicBezTo>
                      <a:cubicBezTo>
                        <a:pt x="19714" y="144052"/>
                        <a:pt x="18379" y="136177"/>
                        <a:pt x="18564" y="128264"/>
                      </a:cubicBezTo>
                      <a:cubicBezTo>
                        <a:pt x="18547" y="119669"/>
                        <a:pt x="20201" y="111152"/>
                        <a:pt x="23436" y="103189"/>
                      </a:cubicBezTo>
                      <a:cubicBezTo>
                        <a:pt x="26662" y="95260"/>
                        <a:pt x="31493" y="88084"/>
                        <a:pt x="37624" y="82110"/>
                      </a:cubicBezTo>
                      <a:cubicBezTo>
                        <a:pt x="44310" y="75728"/>
                        <a:pt x="52201" y="70743"/>
                        <a:pt x="60836" y="67447"/>
                      </a:cubicBezTo>
                      <a:cubicBezTo>
                        <a:pt x="67063" y="65070"/>
                        <a:pt x="73567" y="63497"/>
                        <a:pt x="80191" y="62765"/>
                      </a:cubicBezTo>
                      <a:lnTo>
                        <a:pt x="80191" y="193377"/>
                      </a:lnTo>
                      <a:cubicBezTo>
                        <a:pt x="76476" y="192119"/>
                        <a:pt x="72809" y="190810"/>
                        <a:pt x="69223" y="189457"/>
                      </a:cubicBezTo>
                      <a:close/>
                      <a:moveTo>
                        <a:pt x="156277" y="301123"/>
                      </a:moveTo>
                      <a:cubicBezTo>
                        <a:pt x="152773" y="310116"/>
                        <a:pt x="147445" y="318286"/>
                        <a:pt x="140627" y="325117"/>
                      </a:cubicBezTo>
                      <a:cubicBezTo>
                        <a:pt x="133389" y="332214"/>
                        <a:pt x="124808" y="337797"/>
                        <a:pt x="115386" y="341538"/>
                      </a:cubicBezTo>
                      <a:cubicBezTo>
                        <a:pt x="107179" y="344791"/>
                        <a:pt x="98512" y="346739"/>
                        <a:pt x="89702" y="347310"/>
                      </a:cubicBezTo>
                      <a:lnTo>
                        <a:pt x="89702" y="206407"/>
                      </a:lnTo>
                      <a:cubicBezTo>
                        <a:pt x="96912" y="208593"/>
                        <a:pt x="104094" y="210984"/>
                        <a:pt x="111057" y="213551"/>
                      </a:cubicBezTo>
                      <a:cubicBezTo>
                        <a:pt x="117990" y="216085"/>
                        <a:pt x="124748" y="219075"/>
                        <a:pt x="131288" y="222499"/>
                      </a:cubicBezTo>
                      <a:cubicBezTo>
                        <a:pt x="137131" y="225536"/>
                        <a:pt x="142495" y="229416"/>
                        <a:pt x="147209" y="234015"/>
                      </a:cubicBezTo>
                      <a:cubicBezTo>
                        <a:pt x="151722" y="238515"/>
                        <a:pt x="155312" y="243854"/>
                        <a:pt x="157777" y="249731"/>
                      </a:cubicBezTo>
                      <a:cubicBezTo>
                        <a:pt x="160536" y="256721"/>
                        <a:pt x="161864" y="264193"/>
                        <a:pt x="161682" y="271705"/>
                      </a:cubicBezTo>
                      <a:cubicBezTo>
                        <a:pt x="161744" y="281764"/>
                        <a:pt x="159910" y="291744"/>
                        <a:pt x="156277" y="301123"/>
                      </a:cubicBezTo>
                      <a:close/>
                    </a:path>
                  </a:pathLst>
                </a:custGeom>
                <a:solidFill>
                  <a:srgbClr val="000000"/>
                </a:solidFill>
                <a:ln w="12700" cap="flat">
                  <a:solidFill>
                    <a:schemeClr val="accent1"/>
                  </a:solidFill>
                  <a:prstDash val="solid"/>
                  <a:miter/>
                </a:ln>
              </p:spPr>
              <p:txBody>
                <a:bodyPr rtlCol="0" anchor="ctr"/>
                <a:lstStyle/>
                <a:p>
                  <a:endParaRPr lang="en-IN"/>
                </a:p>
              </p:txBody>
            </p:sp>
          </p:grpSp>
        </p:grpSp>
        <p:sp>
          <p:nvSpPr>
            <p:cNvPr id="175" name="TextBox 174">
              <a:extLst>
                <a:ext uri="{FF2B5EF4-FFF2-40B4-BE49-F238E27FC236}">
                  <a16:creationId xmlns:a16="http://schemas.microsoft.com/office/drawing/2014/main" id="{88129C93-8C49-4663-BCAD-7FC072A16F6B}"/>
                </a:ext>
              </a:extLst>
            </p:cNvPr>
            <p:cNvSpPr txBox="1"/>
            <p:nvPr/>
          </p:nvSpPr>
          <p:spPr>
            <a:xfrm>
              <a:off x="1805212" y="4973254"/>
              <a:ext cx="1772773" cy="646331"/>
            </a:xfrm>
            <a:prstGeom prst="rect">
              <a:avLst/>
            </a:prstGeom>
            <a:noFill/>
          </p:spPr>
          <p:txBody>
            <a:bodyPr wrap="square">
              <a:spAutoFit/>
            </a:bodyPr>
            <a:lstStyle/>
            <a:p>
              <a:pPr algn="ctr"/>
              <a:r>
                <a:rPr lang="en-US" sz="1800" dirty="0">
                  <a:solidFill>
                    <a:schemeClr val="bg1"/>
                  </a:solidFill>
                  <a:latin typeface="Arial" panose="020B0604020202020204" pitchFamily="34" charset="0"/>
                  <a:cs typeface="Arial" panose="020B0604020202020204" pitchFamily="34" charset="0"/>
                </a:rPr>
                <a:t>Primary Source of Repayment</a:t>
              </a:r>
              <a:endParaRPr lang="en-IN" dirty="0">
                <a:solidFill>
                  <a:schemeClr val="bg1"/>
                </a:solidFill>
              </a:endParaRPr>
            </a:p>
          </p:txBody>
        </p:sp>
        <p:sp>
          <p:nvSpPr>
            <p:cNvPr id="176" name="Rectangle 175">
              <a:extLst>
                <a:ext uri="{FF2B5EF4-FFF2-40B4-BE49-F238E27FC236}">
                  <a16:creationId xmlns:a16="http://schemas.microsoft.com/office/drawing/2014/main" id="{F067E142-BC8B-4482-BCF8-D6BDA4574C16}"/>
                </a:ext>
              </a:extLst>
            </p:cNvPr>
            <p:cNvSpPr/>
            <p:nvPr/>
          </p:nvSpPr>
          <p:spPr>
            <a:xfrm>
              <a:off x="929443" y="5719488"/>
              <a:ext cx="3524311" cy="737026"/>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nvGrpSpPr>
            <p:cNvPr id="177" name="Group 176">
              <a:extLst>
                <a:ext uri="{FF2B5EF4-FFF2-40B4-BE49-F238E27FC236}">
                  <a16:creationId xmlns:a16="http://schemas.microsoft.com/office/drawing/2014/main" id="{53DDC80F-DB3D-4FA8-979A-A7A79A99BC83}"/>
                </a:ext>
              </a:extLst>
            </p:cNvPr>
            <p:cNvGrpSpPr/>
            <p:nvPr/>
          </p:nvGrpSpPr>
          <p:grpSpPr>
            <a:xfrm>
              <a:off x="3967889" y="5896947"/>
              <a:ext cx="324000" cy="324000"/>
              <a:chOff x="4707467" y="6208889"/>
              <a:chExt cx="324000" cy="324000"/>
            </a:xfrm>
          </p:grpSpPr>
          <p:sp>
            <p:nvSpPr>
              <p:cNvPr id="178" name="Flowchart: Connector 177">
                <a:extLst>
                  <a:ext uri="{FF2B5EF4-FFF2-40B4-BE49-F238E27FC236}">
                    <a16:creationId xmlns:a16="http://schemas.microsoft.com/office/drawing/2014/main" id="{5A09554A-F9F2-4586-A339-F9863B41CEF2}"/>
                  </a:ext>
                </a:extLst>
              </p:cNvPr>
              <p:cNvSpPr/>
              <p:nvPr/>
            </p:nvSpPr>
            <p:spPr>
              <a:xfrm>
                <a:off x="4707467" y="6208889"/>
                <a:ext cx="324000" cy="32400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9" name="Isosceles Triangle 178">
                <a:extLst>
                  <a:ext uri="{FF2B5EF4-FFF2-40B4-BE49-F238E27FC236}">
                    <a16:creationId xmlns:a16="http://schemas.microsoft.com/office/drawing/2014/main" id="{4C9DE727-4BF7-4B75-8207-54C1A52554DF}"/>
                  </a:ext>
                </a:extLst>
              </p:cNvPr>
              <p:cNvSpPr/>
              <p:nvPr/>
            </p:nvSpPr>
            <p:spPr>
              <a:xfrm flipH="1" flipV="1">
                <a:off x="4775055" y="6349315"/>
                <a:ext cx="188823"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46" name="Rectangle 145">
              <a:extLst>
                <a:ext uri="{FF2B5EF4-FFF2-40B4-BE49-F238E27FC236}">
                  <a16:creationId xmlns:a16="http://schemas.microsoft.com/office/drawing/2014/main" id="{6783E5A0-CC7E-4E24-A957-179FE14997E3}"/>
                </a:ext>
              </a:extLst>
            </p:cNvPr>
            <p:cNvSpPr/>
            <p:nvPr/>
          </p:nvSpPr>
          <p:spPr>
            <a:xfrm>
              <a:off x="4729370" y="3389126"/>
              <a:ext cx="3524311" cy="23138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3" name="Oval 152">
              <a:extLst>
                <a:ext uri="{FF2B5EF4-FFF2-40B4-BE49-F238E27FC236}">
                  <a16:creationId xmlns:a16="http://schemas.microsoft.com/office/drawing/2014/main" id="{637CB078-CFDD-4ECF-870A-F259516C3175}"/>
                </a:ext>
              </a:extLst>
            </p:cNvPr>
            <p:cNvSpPr/>
            <p:nvPr/>
          </p:nvSpPr>
          <p:spPr>
            <a:xfrm>
              <a:off x="5865664" y="3574464"/>
              <a:ext cx="1251723" cy="1251723"/>
            </a:xfrm>
            <a:prstGeom prst="ellipse">
              <a:avLst/>
            </a:prstGeom>
            <a:solidFill>
              <a:srgbClr val="E6F1F8"/>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lIns="118278" tIns="59139" rIns="118278" bIns="59139" spcCol="0" rtlCol="0" anchor="ctr"/>
            <a:lstStyle/>
            <a:p>
              <a:pPr algn="ctr"/>
              <a:endParaRPr lang="en-IN">
                <a:solidFill>
                  <a:srgbClr val="B6002E"/>
                </a:solidFill>
              </a:endParaRPr>
            </a:p>
          </p:txBody>
        </p:sp>
        <p:sp>
          <p:nvSpPr>
            <p:cNvPr id="148" name="TextBox 147">
              <a:extLst>
                <a:ext uri="{FF2B5EF4-FFF2-40B4-BE49-F238E27FC236}">
                  <a16:creationId xmlns:a16="http://schemas.microsoft.com/office/drawing/2014/main" id="{2225F522-6E3F-464C-9788-6F00FB22E3F9}"/>
                </a:ext>
              </a:extLst>
            </p:cNvPr>
            <p:cNvSpPr txBox="1"/>
            <p:nvPr/>
          </p:nvSpPr>
          <p:spPr>
            <a:xfrm>
              <a:off x="5234619" y="4973254"/>
              <a:ext cx="2513812" cy="646331"/>
            </a:xfrm>
            <a:prstGeom prst="rect">
              <a:avLst/>
            </a:prstGeom>
            <a:noFill/>
          </p:spPr>
          <p:txBody>
            <a:bodyPr wrap="square">
              <a:spAutoFit/>
            </a:bodyPr>
            <a:lstStyle/>
            <a:p>
              <a:pPr algn="ctr"/>
              <a:r>
                <a:rPr lang="en-US" sz="1800" dirty="0">
                  <a:solidFill>
                    <a:schemeClr val="bg1"/>
                  </a:solidFill>
                  <a:latin typeface="Arial" panose="020B0604020202020204" pitchFamily="34" charset="0"/>
                  <a:cs typeface="Arial" panose="020B0604020202020204" pitchFamily="34" charset="0"/>
                </a:rPr>
                <a:t>Secondary Source of Repayment</a:t>
              </a:r>
            </a:p>
          </p:txBody>
        </p:sp>
        <p:sp>
          <p:nvSpPr>
            <p:cNvPr id="149" name="Rectangle 148">
              <a:extLst>
                <a:ext uri="{FF2B5EF4-FFF2-40B4-BE49-F238E27FC236}">
                  <a16:creationId xmlns:a16="http://schemas.microsoft.com/office/drawing/2014/main" id="{E0FF72B3-F110-4F6B-9FFF-2AD5AA11BB0E}"/>
                </a:ext>
              </a:extLst>
            </p:cNvPr>
            <p:cNvSpPr/>
            <p:nvPr/>
          </p:nvSpPr>
          <p:spPr>
            <a:xfrm>
              <a:off x="4729370" y="5719488"/>
              <a:ext cx="3524311" cy="737026"/>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latin typeface="Arial" panose="020B0604020202020204" pitchFamily="34" charset="0"/>
                <a:cs typeface="Arial" panose="020B0604020202020204" pitchFamily="34" charset="0"/>
              </a:endParaRPr>
            </a:p>
          </p:txBody>
        </p:sp>
        <p:grpSp>
          <p:nvGrpSpPr>
            <p:cNvPr id="150" name="Group 149">
              <a:extLst>
                <a:ext uri="{FF2B5EF4-FFF2-40B4-BE49-F238E27FC236}">
                  <a16:creationId xmlns:a16="http://schemas.microsoft.com/office/drawing/2014/main" id="{630FBFE4-320B-40BA-97DD-DF4D01264312}"/>
                </a:ext>
              </a:extLst>
            </p:cNvPr>
            <p:cNvGrpSpPr/>
            <p:nvPr/>
          </p:nvGrpSpPr>
          <p:grpSpPr>
            <a:xfrm>
              <a:off x="7767816" y="5896947"/>
              <a:ext cx="324000" cy="324000"/>
              <a:chOff x="4707467" y="6208889"/>
              <a:chExt cx="324000" cy="324000"/>
            </a:xfrm>
          </p:grpSpPr>
          <p:sp>
            <p:nvSpPr>
              <p:cNvPr id="151" name="Flowchart: Connector 150">
                <a:extLst>
                  <a:ext uri="{FF2B5EF4-FFF2-40B4-BE49-F238E27FC236}">
                    <a16:creationId xmlns:a16="http://schemas.microsoft.com/office/drawing/2014/main" id="{0960177A-CA48-48D4-A166-67BE2790136B}"/>
                  </a:ext>
                </a:extLst>
              </p:cNvPr>
              <p:cNvSpPr/>
              <p:nvPr/>
            </p:nvSpPr>
            <p:spPr>
              <a:xfrm>
                <a:off x="4707467" y="6208889"/>
                <a:ext cx="324000" cy="32400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2" name="Isosceles Triangle 151">
                <a:extLst>
                  <a:ext uri="{FF2B5EF4-FFF2-40B4-BE49-F238E27FC236}">
                    <a16:creationId xmlns:a16="http://schemas.microsoft.com/office/drawing/2014/main" id="{87090E2F-FAB9-494E-A87D-695834C957B1}"/>
                  </a:ext>
                </a:extLst>
              </p:cNvPr>
              <p:cNvSpPr/>
              <p:nvPr/>
            </p:nvSpPr>
            <p:spPr>
              <a:xfrm flipH="1" flipV="1">
                <a:off x="4775055" y="6349315"/>
                <a:ext cx="188823"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119" name="Rectangle 118">
              <a:extLst>
                <a:ext uri="{FF2B5EF4-FFF2-40B4-BE49-F238E27FC236}">
                  <a16:creationId xmlns:a16="http://schemas.microsoft.com/office/drawing/2014/main" id="{7F76970C-F342-44D1-A7B6-125428FAEB69}"/>
                </a:ext>
              </a:extLst>
            </p:cNvPr>
            <p:cNvSpPr/>
            <p:nvPr/>
          </p:nvSpPr>
          <p:spPr>
            <a:xfrm>
              <a:off x="8529297" y="3389126"/>
              <a:ext cx="3524311" cy="23138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6" name="Oval 125">
              <a:extLst>
                <a:ext uri="{FF2B5EF4-FFF2-40B4-BE49-F238E27FC236}">
                  <a16:creationId xmlns:a16="http://schemas.microsoft.com/office/drawing/2014/main" id="{BC8A89F1-9BA8-449A-8EEE-65E5BE9AF74B}"/>
                </a:ext>
              </a:extLst>
            </p:cNvPr>
            <p:cNvSpPr/>
            <p:nvPr/>
          </p:nvSpPr>
          <p:spPr>
            <a:xfrm>
              <a:off x="9665591" y="3574464"/>
              <a:ext cx="1251723" cy="1251723"/>
            </a:xfrm>
            <a:prstGeom prst="ellipse">
              <a:avLst/>
            </a:prstGeom>
            <a:solidFill>
              <a:srgbClr val="E6F1F8"/>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lIns="118278" tIns="59139" rIns="118278" bIns="59139" spcCol="0" rtlCol="0" anchor="ctr"/>
            <a:lstStyle/>
            <a:p>
              <a:pPr algn="ctr"/>
              <a:endParaRPr lang="en-IN">
                <a:solidFill>
                  <a:srgbClr val="B6002E"/>
                </a:solidFill>
              </a:endParaRPr>
            </a:p>
          </p:txBody>
        </p:sp>
        <p:sp>
          <p:nvSpPr>
            <p:cNvPr id="121" name="TextBox 120">
              <a:extLst>
                <a:ext uri="{FF2B5EF4-FFF2-40B4-BE49-F238E27FC236}">
                  <a16:creationId xmlns:a16="http://schemas.microsoft.com/office/drawing/2014/main" id="{3660671E-F384-4747-9021-098A2CEABBDB}"/>
                </a:ext>
              </a:extLst>
            </p:cNvPr>
            <p:cNvSpPr txBox="1"/>
            <p:nvPr/>
          </p:nvSpPr>
          <p:spPr>
            <a:xfrm>
              <a:off x="9405066" y="4973254"/>
              <a:ext cx="1772773" cy="646331"/>
            </a:xfrm>
            <a:prstGeom prst="rect">
              <a:avLst/>
            </a:prstGeom>
            <a:noFill/>
          </p:spPr>
          <p:txBody>
            <a:bodyPr wrap="square">
              <a:spAutoFit/>
            </a:bodyPr>
            <a:lstStyle/>
            <a:p>
              <a:pPr algn="ctr"/>
              <a:r>
                <a:rPr lang="en-US" sz="1800" dirty="0">
                  <a:solidFill>
                    <a:schemeClr val="bg1"/>
                  </a:solidFill>
                  <a:latin typeface="Arial" panose="020B0604020202020204" pitchFamily="34" charset="0"/>
                  <a:cs typeface="Arial" panose="020B0604020202020204" pitchFamily="34" charset="0"/>
                </a:rPr>
                <a:t>Tertiary Source of Repayment</a:t>
              </a:r>
              <a:endParaRPr lang="en-IN" dirty="0">
                <a:solidFill>
                  <a:schemeClr val="bg1"/>
                </a:solidFill>
              </a:endParaRPr>
            </a:p>
          </p:txBody>
        </p:sp>
        <p:sp>
          <p:nvSpPr>
            <p:cNvPr id="122" name="Rectangle 121">
              <a:extLst>
                <a:ext uri="{FF2B5EF4-FFF2-40B4-BE49-F238E27FC236}">
                  <a16:creationId xmlns:a16="http://schemas.microsoft.com/office/drawing/2014/main" id="{A832634D-793B-4B64-A6F8-6A5B1BAB4953}"/>
                </a:ext>
              </a:extLst>
            </p:cNvPr>
            <p:cNvSpPr/>
            <p:nvPr/>
          </p:nvSpPr>
          <p:spPr>
            <a:xfrm>
              <a:off x="8529297" y="5719488"/>
              <a:ext cx="3524311" cy="737026"/>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Arial" panose="020B0604020202020204" pitchFamily="34" charset="0"/>
                <a:cs typeface="Arial" panose="020B0604020202020204" pitchFamily="34" charset="0"/>
              </a:endParaRPr>
            </a:p>
          </p:txBody>
        </p:sp>
        <p:grpSp>
          <p:nvGrpSpPr>
            <p:cNvPr id="123" name="Group 122">
              <a:extLst>
                <a:ext uri="{FF2B5EF4-FFF2-40B4-BE49-F238E27FC236}">
                  <a16:creationId xmlns:a16="http://schemas.microsoft.com/office/drawing/2014/main" id="{5159580B-A004-4532-8A15-C9DD2558BC0A}"/>
                </a:ext>
              </a:extLst>
            </p:cNvPr>
            <p:cNvGrpSpPr/>
            <p:nvPr/>
          </p:nvGrpSpPr>
          <p:grpSpPr>
            <a:xfrm>
              <a:off x="11567743" y="5896947"/>
              <a:ext cx="324000" cy="324000"/>
              <a:chOff x="4707467" y="6208889"/>
              <a:chExt cx="324000" cy="324000"/>
            </a:xfrm>
          </p:grpSpPr>
          <p:sp>
            <p:nvSpPr>
              <p:cNvPr id="124" name="Flowchart: Connector 123">
                <a:extLst>
                  <a:ext uri="{FF2B5EF4-FFF2-40B4-BE49-F238E27FC236}">
                    <a16:creationId xmlns:a16="http://schemas.microsoft.com/office/drawing/2014/main" id="{667B6BC7-CC59-4890-8D82-2E59852B8A3A}"/>
                  </a:ext>
                </a:extLst>
              </p:cNvPr>
              <p:cNvSpPr/>
              <p:nvPr/>
            </p:nvSpPr>
            <p:spPr>
              <a:xfrm>
                <a:off x="4707467" y="6208889"/>
                <a:ext cx="324000" cy="32400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5" name="Isosceles Triangle 124">
                <a:extLst>
                  <a:ext uri="{FF2B5EF4-FFF2-40B4-BE49-F238E27FC236}">
                    <a16:creationId xmlns:a16="http://schemas.microsoft.com/office/drawing/2014/main" id="{82A682AD-8A74-4553-A136-74D9381731D1}"/>
                  </a:ext>
                </a:extLst>
              </p:cNvPr>
              <p:cNvSpPr/>
              <p:nvPr/>
            </p:nvSpPr>
            <p:spPr>
              <a:xfrm flipH="1" flipV="1">
                <a:off x="4775055" y="6349315"/>
                <a:ext cx="188823"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02" name="Group 201">
              <a:extLst>
                <a:ext uri="{FF2B5EF4-FFF2-40B4-BE49-F238E27FC236}">
                  <a16:creationId xmlns:a16="http://schemas.microsoft.com/office/drawing/2014/main" id="{A461108A-0469-4FEC-BAFB-3D8AFF5B3AA7}"/>
                </a:ext>
              </a:extLst>
            </p:cNvPr>
            <p:cNvGrpSpPr/>
            <p:nvPr/>
          </p:nvGrpSpPr>
          <p:grpSpPr>
            <a:xfrm>
              <a:off x="6123774" y="3981428"/>
              <a:ext cx="735502" cy="437794"/>
              <a:chOff x="10026734" y="1993993"/>
              <a:chExt cx="1042183" cy="620340"/>
            </a:xfrm>
          </p:grpSpPr>
          <p:sp>
            <p:nvSpPr>
              <p:cNvPr id="203" name="Freeform: Shape 202">
                <a:extLst>
                  <a:ext uri="{FF2B5EF4-FFF2-40B4-BE49-F238E27FC236}">
                    <a16:creationId xmlns:a16="http://schemas.microsoft.com/office/drawing/2014/main" id="{9D45382D-26E1-46BC-93F5-2EF935A76FD9}"/>
                  </a:ext>
                </a:extLst>
              </p:cNvPr>
              <p:cNvSpPr/>
              <p:nvPr/>
            </p:nvSpPr>
            <p:spPr>
              <a:xfrm>
                <a:off x="10086063" y="2402195"/>
                <a:ext cx="35477" cy="35592"/>
              </a:xfrm>
              <a:custGeom>
                <a:avLst/>
                <a:gdLst>
                  <a:gd name="connsiteX0" fmla="*/ 3495 w 35477"/>
                  <a:gd name="connsiteY0" fmla="*/ 34599 h 35592"/>
                  <a:gd name="connsiteX1" fmla="*/ 33237 w 35477"/>
                  <a:gd name="connsiteY1" fmla="*/ 33385 h 35592"/>
                  <a:gd name="connsiteX2" fmla="*/ 32934 w 35477"/>
                  <a:gd name="connsiteY2" fmla="*/ 910 h 35592"/>
                  <a:gd name="connsiteX3" fmla="*/ 1977 w 35477"/>
                  <a:gd name="connsiteY3" fmla="*/ 2731 h 35592"/>
                  <a:gd name="connsiteX4" fmla="*/ 3495 w 35477"/>
                  <a:gd name="connsiteY4" fmla="*/ 34599 h 3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77" h="35592">
                    <a:moveTo>
                      <a:pt x="3495" y="34599"/>
                    </a:moveTo>
                    <a:cubicBezTo>
                      <a:pt x="13814" y="35206"/>
                      <a:pt x="23526" y="37027"/>
                      <a:pt x="33237" y="33385"/>
                    </a:cubicBezTo>
                    <a:cubicBezTo>
                      <a:pt x="36272" y="23066"/>
                      <a:pt x="36272" y="12747"/>
                      <a:pt x="32934" y="910"/>
                    </a:cubicBezTo>
                    <a:cubicBezTo>
                      <a:pt x="22008" y="303"/>
                      <a:pt x="12296" y="-1517"/>
                      <a:pt x="1977" y="2731"/>
                    </a:cubicBezTo>
                    <a:cubicBezTo>
                      <a:pt x="156" y="13354"/>
                      <a:pt x="-1968" y="23976"/>
                      <a:pt x="3495" y="34599"/>
                    </a:cubicBezTo>
                    <a:close/>
                  </a:path>
                </a:pathLst>
              </a:custGeom>
              <a:noFill/>
              <a:ln w="15056" cap="rnd">
                <a:solidFill>
                  <a:schemeClr val="accent1"/>
                </a:solidFill>
                <a:prstDash val="solid"/>
                <a:round/>
              </a:ln>
            </p:spPr>
            <p:txBody>
              <a:bodyPr rtlCol="0" anchor="ctr"/>
              <a:lstStyle/>
              <a:p>
                <a:endParaRPr lang="en-IN"/>
              </a:p>
            </p:txBody>
          </p:sp>
          <p:sp>
            <p:nvSpPr>
              <p:cNvPr id="204" name="Freeform: Shape 203">
                <a:extLst>
                  <a:ext uri="{FF2B5EF4-FFF2-40B4-BE49-F238E27FC236}">
                    <a16:creationId xmlns:a16="http://schemas.microsoft.com/office/drawing/2014/main" id="{EFAE23AD-127C-4391-A7B5-C09A2D273BD4}"/>
                  </a:ext>
                </a:extLst>
              </p:cNvPr>
              <p:cNvSpPr/>
              <p:nvPr/>
            </p:nvSpPr>
            <p:spPr>
              <a:xfrm>
                <a:off x="10856544" y="2054086"/>
                <a:ext cx="35309" cy="34598"/>
              </a:xfrm>
              <a:custGeom>
                <a:avLst/>
                <a:gdLst>
                  <a:gd name="connsiteX0" fmla="*/ 32725 w 35309"/>
                  <a:gd name="connsiteY0" fmla="*/ 0 h 34598"/>
                  <a:gd name="connsiteX1" fmla="*/ 554 w 35309"/>
                  <a:gd name="connsiteY1" fmla="*/ 4249 h 34598"/>
                  <a:gd name="connsiteX2" fmla="*/ 3589 w 35309"/>
                  <a:gd name="connsiteY2" fmla="*/ 34599 h 34598"/>
                  <a:gd name="connsiteX3" fmla="*/ 32421 w 35309"/>
                  <a:gd name="connsiteY3" fmla="*/ 34599 h 34598"/>
                  <a:gd name="connsiteX4" fmla="*/ 32725 w 35309"/>
                  <a:gd name="connsiteY4" fmla="*/ 0 h 34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09" h="34598">
                    <a:moveTo>
                      <a:pt x="32725" y="0"/>
                    </a:moveTo>
                    <a:cubicBezTo>
                      <a:pt x="21495" y="2124"/>
                      <a:pt x="10873" y="-3035"/>
                      <a:pt x="554" y="4249"/>
                    </a:cubicBezTo>
                    <a:cubicBezTo>
                      <a:pt x="1465" y="14264"/>
                      <a:pt x="-2784" y="24583"/>
                      <a:pt x="3589" y="34599"/>
                    </a:cubicBezTo>
                    <a:cubicBezTo>
                      <a:pt x="13301" y="34599"/>
                      <a:pt x="22709" y="34599"/>
                      <a:pt x="32421" y="34599"/>
                    </a:cubicBezTo>
                    <a:cubicBezTo>
                      <a:pt x="36670" y="23673"/>
                      <a:pt x="35760" y="13354"/>
                      <a:pt x="32725" y="0"/>
                    </a:cubicBezTo>
                    <a:close/>
                  </a:path>
                </a:pathLst>
              </a:custGeom>
              <a:noFill/>
              <a:ln w="15056" cap="rnd">
                <a:solidFill>
                  <a:schemeClr val="accent1"/>
                </a:solidFill>
                <a:prstDash val="solid"/>
                <a:round/>
              </a:ln>
            </p:spPr>
            <p:txBody>
              <a:bodyPr rtlCol="0" anchor="ctr"/>
              <a:lstStyle/>
              <a:p>
                <a:endParaRPr lang="en-IN"/>
              </a:p>
            </p:txBody>
          </p:sp>
          <p:sp>
            <p:nvSpPr>
              <p:cNvPr id="205" name="Freeform: Shape 204">
                <a:extLst>
                  <a:ext uri="{FF2B5EF4-FFF2-40B4-BE49-F238E27FC236}">
                    <a16:creationId xmlns:a16="http://schemas.microsoft.com/office/drawing/2014/main" id="{03B54891-BB33-48BA-948C-1FFE6B88EB0C}"/>
                  </a:ext>
                </a:extLst>
              </p:cNvPr>
              <p:cNvSpPr/>
              <p:nvPr/>
            </p:nvSpPr>
            <p:spPr>
              <a:xfrm>
                <a:off x="10085953" y="2054154"/>
                <a:ext cx="35477" cy="35903"/>
              </a:xfrm>
              <a:custGeom>
                <a:avLst/>
                <a:gdLst>
                  <a:gd name="connsiteX0" fmla="*/ 33044 w 35477"/>
                  <a:gd name="connsiteY0" fmla="*/ 2056 h 35903"/>
                  <a:gd name="connsiteX1" fmla="*/ 3605 w 35477"/>
                  <a:gd name="connsiteY1" fmla="*/ 1146 h 35903"/>
                  <a:gd name="connsiteX2" fmla="*/ 2998 w 35477"/>
                  <a:gd name="connsiteY2" fmla="*/ 34227 h 35903"/>
                  <a:gd name="connsiteX3" fmla="*/ 33348 w 35477"/>
                  <a:gd name="connsiteY3" fmla="*/ 33924 h 35903"/>
                  <a:gd name="connsiteX4" fmla="*/ 33044 w 35477"/>
                  <a:gd name="connsiteY4" fmla="*/ 2056 h 35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77" h="35903">
                    <a:moveTo>
                      <a:pt x="33044" y="2056"/>
                    </a:moveTo>
                    <a:cubicBezTo>
                      <a:pt x="23029" y="-1282"/>
                      <a:pt x="13620" y="236"/>
                      <a:pt x="3605" y="1146"/>
                    </a:cubicBezTo>
                    <a:cubicBezTo>
                      <a:pt x="-1554" y="11768"/>
                      <a:pt x="-644" y="22694"/>
                      <a:pt x="2998" y="34227"/>
                    </a:cubicBezTo>
                    <a:cubicBezTo>
                      <a:pt x="13317" y="36048"/>
                      <a:pt x="23332" y="36959"/>
                      <a:pt x="33348" y="33924"/>
                    </a:cubicBezTo>
                    <a:cubicBezTo>
                      <a:pt x="35776" y="22694"/>
                      <a:pt x="36686" y="12375"/>
                      <a:pt x="33044" y="2056"/>
                    </a:cubicBezTo>
                    <a:close/>
                  </a:path>
                </a:pathLst>
              </a:custGeom>
              <a:noFill/>
              <a:ln w="15056" cap="rnd">
                <a:solidFill>
                  <a:schemeClr val="accent1"/>
                </a:solidFill>
                <a:prstDash val="solid"/>
                <a:round/>
              </a:ln>
            </p:spPr>
            <p:txBody>
              <a:bodyPr rtlCol="0" anchor="ctr"/>
              <a:lstStyle/>
              <a:p>
                <a:endParaRPr lang="en-IN"/>
              </a:p>
            </p:txBody>
          </p:sp>
          <p:sp>
            <p:nvSpPr>
              <p:cNvPr id="206" name="Freeform: Shape 205">
                <a:extLst>
                  <a:ext uri="{FF2B5EF4-FFF2-40B4-BE49-F238E27FC236}">
                    <a16:creationId xmlns:a16="http://schemas.microsoft.com/office/drawing/2014/main" id="{2D03A5C6-E291-49DF-B105-5672B1A33B50}"/>
                  </a:ext>
                </a:extLst>
              </p:cNvPr>
              <p:cNvSpPr/>
              <p:nvPr/>
            </p:nvSpPr>
            <p:spPr>
              <a:xfrm>
                <a:off x="10026734" y="1993993"/>
                <a:ext cx="924751" cy="504106"/>
              </a:xfrm>
              <a:custGeom>
                <a:avLst/>
                <a:gdLst>
                  <a:gd name="connsiteX0" fmla="*/ 0 w 924751"/>
                  <a:gd name="connsiteY0" fmla="*/ 0 h 504106"/>
                  <a:gd name="connsiteX1" fmla="*/ 0 w 924751"/>
                  <a:gd name="connsiteY1" fmla="*/ 504107 h 504106"/>
                  <a:gd name="connsiteX2" fmla="*/ 924752 w 924751"/>
                  <a:gd name="connsiteY2" fmla="*/ 504107 h 504106"/>
                  <a:gd name="connsiteX3" fmla="*/ 924752 w 924751"/>
                  <a:gd name="connsiteY3" fmla="*/ 0 h 504106"/>
                  <a:gd name="connsiteX4" fmla="*/ 0 w 924751"/>
                  <a:gd name="connsiteY4" fmla="*/ 0 h 50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51" h="504106">
                    <a:moveTo>
                      <a:pt x="0" y="0"/>
                    </a:moveTo>
                    <a:cubicBezTo>
                      <a:pt x="0" y="169047"/>
                      <a:pt x="0" y="336274"/>
                      <a:pt x="0" y="504107"/>
                    </a:cubicBezTo>
                    <a:cubicBezTo>
                      <a:pt x="308959" y="504107"/>
                      <a:pt x="616097" y="504107"/>
                      <a:pt x="924752" y="504107"/>
                    </a:cubicBezTo>
                    <a:cubicBezTo>
                      <a:pt x="924752" y="335667"/>
                      <a:pt x="924752" y="168137"/>
                      <a:pt x="924752" y="0"/>
                    </a:cubicBezTo>
                    <a:cubicBezTo>
                      <a:pt x="615793" y="0"/>
                      <a:pt x="308048" y="0"/>
                      <a:pt x="0" y="0"/>
                    </a:cubicBezTo>
                    <a:close/>
                  </a:path>
                </a:pathLst>
              </a:custGeom>
              <a:noFill/>
              <a:ln w="15056" cap="rnd">
                <a:solidFill>
                  <a:schemeClr val="accent1"/>
                </a:solidFill>
                <a:prstDash val="solid"/>
                <a:round/>
              </a:ln>
            </p:spPr>
            <p:txBody>
              <a:bodyPr rtlCol="0" anchor="ctr"/>
              <a:lstStyle/>
              <a:p>
                <a:endParaRPr lang="en-IN"/>
              </a:p>
            </p:txBody>
          </p:sp>
          <p:sp>
            <p:nvSpPr>
              <p:cNvPr id="207" name="Freeform: Shape 206">
                <a:extLst>
                  <a:ext uri="{FF2B5EF4-FFF2-40B4-BE49-F238E27FC236}">
                    <a16:creationId xmlns:a16="http://schemas.microsoft.com/office/drawing/2014/main" id="{4419BDF9-C74D-417C-88E4-6A13EE6F952B}"/>
                  </a:ext>
                </a:extLst>
              </p:cNvPr>
              <p:cNvSpPr/>
              <p:nvPr/>
            </p:nvSpPr>
            <p:spPr>
              <a:xfrm>
                <a:off x="10085532" y="2054384"/>
                <a:ext cx="806701" cy="383103"/>
              </a:xfrm>
              <a:custGeom>
                <a:avLst/>
                <a:gdLst>
                  <a:gd name="connsiteX0" fmla="*/ 796150 w 806701"/>
                  <a:gd name="connsiteY0" fmla="*/ 72237 h 383103"/>
                  <a:gd name="connsiteX1" fmla="*/ 734540 w 806701"/>
                  <a:gd name="connsiteY1" fmla="*/ 14269 h 383103"/>
                  <a:gd name="connsiteX2" fmla="*/ 707833 w 806701"/>
                  <a:gd name="connsiteY2" fmla="*/ 5 h 383103"/>
                  <a:gd name="connsiteX3" fmla="*/ 98716 w 806701"/>
                  <a:gd name="connsiteY3" fmla="*/ 5 h 383103"/>
                  <a:gd name="connsiteX4" fmla="*/ 72009 w 806701"/>
                  <a:gd name="connsiteY4" fmla="*/ 11841 h 383103"/>
                  <a:gd name="connsiteX5" fmla="*/ 2812 w 806701"/>
                  <a:gd name="connsiteY5" fmla="*/ 72844 h 383103"/>
                  <a:gd name="connsiteX6" fmla="*/ 3115 w 806701"/>
                  <a:gd name="connsiteY6" fmla="*/ 310481 h 383103"/>
                  <a:gd name="connsiteX7" fmla="*/ 72009 w 806701"/>
                  <a:gd name="connsiteY7" fmla="*/ 371787 h 383103"/>
                  <a:gd name="connsiteX8" fmla="*/ 101751 w 806701"/>
                  <a:gd name="connsiteY8" fmla="*/ 383017 h 383103"/>
                  <a:gd name="connsiteX9" fmla="*/ 356688 w 806701"/>
                  <a:gd name="connsiteY9" fmla="*/ 383017 h 383103"/>
                  <a:gd name="connsiteX10" fmla="*/ 704191 w 806701"/>
                  <a:gd name="connsiteY10" fmla="*/ 383017 h 383103"/>
                  <a:gd name="connsiteX11" fmla="*/ 734844 w 806701"/>
                  <a:gd name="connsiteY11" fmla="*/ 367842 h 383103"/>
                  <a:gd name="connsiteX12" fmla="*/ 796757 w 806701"/>
                  <a:gd name="connsiteY12" fmla="*/ 310481 h 383103"/>
                  <a:gd name="connsiteX13" fmla="*/ 796150 w 806701"/>
                  <a:gd name="connsiteY13" fmla="*/ 72237 h 38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6701" h="383103">
                    <a:moveTo>
                      <a:pt x="796150" y="72237"/>
                    </a:moveTo>
                    <a:cubicBezTo>
                      <a:pt x="760944" y="69809"/>
                      <a:pt x="738789" y="52510"/>
                      <a:pt x="734540" y="14269"/>
                    </a:cubicBezTo>
                    <a:cubicBezTo>
                      <a:pt x="733023" y="5"/>
                      <a:pt x="719365" y="5"/>
                      <a:pt x="707833" y="5"/>
                    </a:cubicBezTo>
                    <a:cubicBezTo>
                      <a:pt x="504794" y="5"/>
                      <a:pt x="301755" y="5"/>
                      <a:pt x="98716" y="5"/>
                    </a:cubicBezTo>
                    <a:cubicBezTo>
                      <a:pt x="88701" y="5"/>
                      <a:pt x="78989" y="-602"/>
                      <a:pt x="72009" y="11841"/>
                    </a:cubicBezTo>
                    <a:cubicBezTo>
                      <a:pt x="70491" y="50689"/>
                      <a:pt x="47122" y="70416"/>
                      <a:pt x="2812" y="72844"/>
                    </a:cubicBezTo>
                    <a:cubicBezTo>
                      <a:pt x="-527" y="152663"/>
                      <a:pt x="-1437" y="230965"/>
                      <a:pt x="3115" y="310481"/>
                    </a:cubicBezTo>
                    <a:cubicBezTo>
                      <a:pt x="48336" y="312302"/>
                      <a:pt x="70491" y="333243"/>
                      <a:pt x="72009" y="371787"/>
                    </a:cubicBezTo>
                    <a:cubicBezTo>
                      <a:pt x="80203" y="384838"/>
                      <a:pt x="91432" y="383017"/>
                      <a:pt x="101751" y="383017"/>
                    </a:cubicBezTo>
                    <a:cubicBezTo>
                      <a:pt x="186730" y="383017"/>
                      <a:pt x="271709" y="383017"/>
                      <a:pt x="356688" y="383017"/>
                    </a:cubicBezTo>
                    <a:cubicBezTo>
                      <a:pt x="472623" y="383017"/>
                      <a:pt x="588255" y="383017"/>
                      <a:pt x="704191" y="383017"/>
                    </a:cubicBezTo>
                    <a:cubicBezTo>
                      <a:pt x="716937" y="383017"/>
                      <a:pt x="733023" y="384838"/>
                      <a:pt x="734844" y="367842"/>
                    </a:cubicBezTo>
                    <a:cubicBezTo>
                      <a:pt x="739093" y="329298"/>
                      <a:pt x="762462" y="313213"/>
                      <a:pt x="796757" y="310481"/>
                    </a:cubicBezTo>
                    <a:cubicBezTo>
                      <a:pt x="810414" y="289540"/>
                      <a:pt x="809807" y="91054"/>
                      <a:pt x="796150" y="72237"/>
                    </a:cubicBezTo>
                    <a:close/>
                  </a:path>
                </a:pathLst>
              </a:custGeom>
              <a:noFill/>
              <a:ln w="15056" cap="rnd">
                <a:solidFill>
                  <a:schemeClr val="accent1"/>
                </a:solidFill>
                <a:prstDash val="solid"/>
                <a:round/>
              </a:ln>
            </p:spPr>
            <p:txBody>
              <a:bodyPr rtlCol="0" anchor="ctr"/>
              <a:lstStyle/>
              <a:p>
                <a:endParaRPr lang="en-IN"/>
              </a:p>
            </p:txBody>
          </p:sp>
          <p:sp>
            <p:nvSpPr>
              <p:cNvPr id="208" name="Freeform: Shape 207">
                <a:extLst>
                  <a:ext uri="{FF2B5EF4-FFF2-40B4-BE49-F238E27FC236}">
                    <a16:creationId xmlns:a16="http://schemas.microsoft.com/office/drawing/2014/main" id="{60AF0A63-85B9-440D-97C6-4370E5BD15EB}"/>
                  </a:ext>
                </a:extLst>
              </p:cNvPr>
              <p:cNvSpPr/>
              <p:nvPr/>
            </p:nvSpPr>
            <p:spPr>
              <a:xfrm>
                <a:off x="10332952" y="2089898"/>
                <a:ext cx="312003" cy="311997"/>
              </a:xfrm>
              <a:custGeom>
                <a:avLst/>
                <a:gdLst>
                  <a:gd name="connsiteX0" fmla="*/ 156309 w 312003"/>
                  <a:gd name="connsiteY0" fmla="*/ 0 h 311997"/>
                  <a:gd name="connsiteX1" fmla="*/ 9 w 312003"/>
                  <a:gd name="connsiteY1" fmla="*/ 153872 h 311997"/>
                  <a:gd name="connsiteX2" fmla="*/ 154488 w 312003"/>
                  <a:gd name="connsiteY2" fmla="*/ 311994 h 311997"/>
                  <a:gd name="connsiteX3" fmla="*/ 312003 w 312003"/>
                  <a:gd name="connsiteY3" fmla="*/ 156907 h 311997"/>
                  <a:gd name="connsiteX4" fmla="*/ 156309 w 312003"/>
                  <a:gd name="connsiteY4" fmla="*/ 0 h 311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003" h="311997">
                    <a:moveTo>
                      <a:pt x="156309" y="0"/>
                    </a:moveTo>
                    <a:cubicBezTo>
                      <a:pt x="71027" y="0"/>
                      <a:pt x="919" y="68894"/>
                      <a:pt x="9" y="153872"/>
                    </a:cubicBezTo>
                    <a:cubicBezTo>
                      <a:pt x="-902" y="240369"/>
                      <a:pt x="68599" y="311387"/>
                      <a:pt x="154488" y="311994"/>
                    </a:cubicBezTo>
                    <a:cubicBezTo>
                      <a:pt x="240985" y="312601"/>
                      <a:pt x="311396" y="243100"/>
                      <a:pt x="312003" y="156907"/>
                    </a:cubicBezTo>
                    <a:cubicBezTo>
                      <a:pt x="312306" y="70411"/>
                      <a:pt x="242502" y="304"/>
                      <a:pt x="156309" y="0"/>
                    </a:cubicBezTo>
                    <a:close/>
                  </a:path>
                </a:pathLst>
              </a:custGeom>
              <a:noFill/>
              <a:ln w="15056" cap="rnd">
                <a:solidFill>
                  <a:schemeClr val="accent1"/>
                </a:solidFill>
                <a:prstDash val="solid"/>
                <a:round/>
              </a:ln>
            </p:spPr>
            <p:txBody>
              <a:bodyPr rtlCol="0" anchor="ctr"/>
              <a:lstStyle/>
              <a:p>
                <a:endParaRPr lang="en-IN"/>
              </a:p>
            </p:txBody>
          </p:sp>
          <p:sp>
            <p:nvSpPr>
              <p:cNvPr id="209" name="Freeform: Shape 208">
                <a:extLst>
                  <a:ext uri="{FF2B5EF4-FFF2-40B4-BE49-F238E27FC236}">
                    <a16:creationId xmlns:a16="http://schemas.microsoft.com/office/drawing/2014/main" id="{2F97A24A-2E1E-4BC5-8F8D-A3E1488F2694}"/>
                  </a:ext>
                </a:extLst>
              </p:cNvPr>
              <p:cNvSpPr/>
              <p:nvPr/>
            </p:nvSpPr>
            <p:spPr>
              <a:xfrm>
                <a:off x="10178324" y="2229810"/>
                <a:ext cx="69925" cy="31563"/>
              </a:xfrm>
              <a:custGeom>
                <a:avLst/>
                <a:gdLst>
                  <a:gd name="connsiteX0" fmla="*/ 67230 w 69925"/>
                  <a:gd name="connsiteY0" fmla="*/ 0 h 31563"/>
                  <a:gd name="connsiteX1" fmla="*/ 1675 w 69925"/>
                  <a:gd name="connsiteY1" fmla="*/ 0 h 31563"/>
                  <a:gd name="connsiteX2" fmla="*/ 2889 w 69925"/>
                  <a:gd name="connsiteY2" fmla="*/ 31564 h 31563"/>
                  <a:gd name="connsiteX3" fmla="*/ 68747 w 69925"/>
                  <a:gd name="connsiteY3" fmla="*/ 31564 h 31563"/>
                  <a:gd name="connsiteX4" fmla="*/ 67230 w 69925"/>
                  <a:gd name="connsiteY4" fmla="*/ 0 h 3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25" h="31563">
                    <a:moveTo>
                      <a:pt x="67230" y="0"/>
                    </a:moveTo>
                    <a:cubicBezTo>
                      <a:pt x="45985" y="0"/>
                      <a:pt x="24437" y="0"/>
                      <a:pt x="1675" y="0"/>
                    </a:cubicBezTo>
                    <a:cubicBezTo>
                      <a:pt x="157" y="12140"/>
                      <a:pt x="-1664" y="21548"/>
                      <a:pt x="2889" y="31564"/>
                    </a:cubicBezTo>
                    <a:cubicBezTo>
                      <a:pt x="25044" y="31564"/>
                      <a:pt x="46896" y="31564"/>
                      <a:pt x="68747" y="31564"/>
                    </a:cubicBezTo>
                    <a:cubicBezTo>
                      <a:pt x="69658" y="20031"/>
                      <a:pt x="71479" y="10622"/>
                      <a:pt x="67230" y="0"/>
                    </a:cubicBezTo>
                    <a:close/>
                  </a:path>
                </a:pathLst>
              </a:custGeom>
              <a:noFill/>
              <a:ln w="15056" cap="rnd">
                <a:solidFill>
                  <a:schemeClr val="accent1"/>
                </a:solidFill>
                <a:prstDash val="solid"/>
                <a:round/>
              </a:ln>
            </p:spPr>
            <p:txBody>
              <a:bodyPr rtlCol="0" anchor="ctr"/>
              <a:lstStyle/>
              <a:p>
                <a:endParaRPr lang="en-IN"/>
              </a:p>
            </p:txBody>
          </p:sp>
          <p:sp>
            <p:nvSpPr>
              <p:cNvPr id="210" name="Freeform: Shape 209">
                <a:extLst>
                  <a:ext uri="{FF2B5EF4-FFF2-40B4-BE49-F238E27FC236}">
                    <a16:creationId xmlns:a16="http://schemas.microsoft.com/office/drawing/2014/main" id="{E8805F53-619A-4479-A7DA-9D31A9D021D0}"/>
                  </a:ext>
                </a:extLst>
              </p:cNvPr>
              <p:cNvSpPr/>
              <p:nvPr/>
            </p:nvSpPr>
            <p:spPr>
              <a:xfrm>
                <a:off x="10122639" y="2091112"/>
                <a:ext cx="252508" cy="308958"/>
              </a:xfrm>
              <a:custGeom>
                <a:avLst/>
                <a:gdLst>
                  <a:gd name="connsiteX0" fmla="*/ 252509 w 252508"/>
                  <a:gd name="connsiteY0" fmla="*/ 0 h 308958"/>
                  <a:gd name="connsiteX1" fmla="*/ 66769 w 252508"/>
                  <a:gd name="connsiteY1" fmla="*/ 0 h 308958"/>
                  <a:gd name="connsiteX2" fmla="*/ 0 w 252508"/>
                  <a:gd name="connsiteY2" fmla="*/ 67680 h 308958"/>
                  <a:gd name="connsiteX3" fmla="*/ 0 w 252508"/>
                  <a:gd name="connsiteY3" fmla="*/ 242190 h 308958"/>
                  <a:gd name="connsiteX4" fmla="*/ 66769 w 252508"/>
                  <a:gd name="connsiteY4" fmla="*/ 308959 h 308958"/>
                  <a:gd name="connsiteX5" fmla="*/ 252205 w 252508"/>
                  <a:gd name="connsiteY5" fmla="*/ 308959 h 308958"/>
                  <a:gd name="connsiteX6" fmla="*/ 174814 w 252508"/>
                  <a:gd name="connsiteY6" fmla="*/ 153872 h 308958"/>
                  <a:gd name="connsiteX7" fmla="*/ 252509 w 252508"/>
                  <a:gd name="connsiteY7" fmla="*/ 0 h 30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508" h="308958">
                    <a:moveTo>
                      <a:pt x="252509" y="0"/>
                    </a:moveTo>
                    <a:cubicBezTo>
                      <a:pt x="187864" y="0"/>
                      <a:pt x="127468" y="0"/>
                      <a:pt x="66769" y="0"/>
                    </a:cubicBezTo>
                    <a:cubicBezTo>
                      <a:pt x="56754" y="35812"/>
                      <a:pt x="33385" y="57361"/>
                      <a:pt x="0" y="67680"/>
                    </a:cubicBezTo>
                    <a:cubicBezTo>
                      <a:pt x="0" y="126558"/>
                      <a:pt x="0" y="184222"/>
                      <a:pt x="0" y="242190"/>
                    </a:cubicBezTo>
                    <a:cubicBezTo>
                      <a:pt x="35206" y="252812"/>
                      <a:pt x="57361" y="275574"/>
                      <a:pt x="66769" y="308959"/>
                    </a:cubicBezTo>
                    <a:cubicBezTo>
                      <a:pt x="128682" y="308959"/>
                      <a:pt x="188774" y="308959"/>
                      <a:pt x="252205" y="308959"/>
                    </a:cubicBezTo>
                    <a:cubicBezTo>
                      <a:pt x="201521" y="266773"/>
                      <a:pt x="174510" y="216393"/>
                      <a:pt x="174814" y="153872"/>
                    </a:cubicBezTo>
                    <a:cubicBezTo>
                      <a:pt x="175117" y="91656"/>
                      <a:pt x="203039" y="42186"/>
                      <a:pt x="252509" y="0"/>
                    </a:cubicBezTo>
                    <a:close/>
                  </a:path>
                </a:pathLst>
              </a:custGeom>
              <a:noFill/>
              <a:ln w="15056" cap="rnd">
                <a:solidFill>
                  <a:schemeClr val="accent1"/>
                </a:solidFill>
                <a:prstDash val="solid"/>
                <a:round/>
              </a:ln>
            </p:spPr>
            <p:txBody>
              <a:bodyPr rtlCol="0" anchor="ctr"/>
              <a:lstStyle/>
              <a:p>
                <a:endParaRPr lang="en-IN"/>
              </a:p>
            </p:txBody>
          </p:sp>
          <p:sp>
            <p:nvSpPr>
              <p:cNvPr id="211" name="Freeform: Shape 210">
                <a:extLst>
                  <a:ext uri="{FF2B5EF4-FFF2-40B4-BE49-F238E27FC236}">
                    <a16:creationId xmlns:a16="http://schemas.microsoft.com/office/drawing/2014/main" id="{46B5F909-D13D-4761-A215-26A7BD3B6213}"/>
                  </a:ext>
                </a:extLst>
              </p:cNvPr>
              <p:cNvSpPr/>
              <p:nvPr/>
            </p:nvSpPr>
            <p:spPr>
              <a:xfrm>
                <a:off x="10729439" y="2228435"/>
                <a:ext cx="69958" cy="34875"/>
              </a:xfrm>
              <a:custGeom>
                <a:avLst/>
                <a:gdLst>
                  <a:gd name="connsiteX0" fmla="*/ 67264 w 69958"/>
                  <a:gd name="connsiteY0" fmla="*/ 1375 h 34875"/>
                  <a:gd name="connsiteX1" fmla="*/ 1709 w 69958"/>
                  <a:gd name="connsiteY1" fmla="*/ 1375 h 34875"/>
                  <a:gd name="connsiteX2" fmla="*/ 2619 w 69958"/>
                  <a:gd name="connsiteY2" fmla="*/ 33546 h 34875"/>
                  <a:gd name="connsiteX3" fmla="*/ 68781 w 69958"/>
                  <a:gd name="connsiteY3" fmla="*/ 33242 h 34875"/>
                  <a:gd name="connsiteX4" fmla="*/ 67264 w 69958"/>
                  <a:gd name="connsiteY4" fmla="*/ 1375 h 3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58" h="34875">
                    <a:moveTo>
                      <a:pt x="67264" y="1375"/>
                    </a:moveTo>
                    <a:cubicBezTo>
                      <a:pt x="45412" y="-749"/>
                      <a:pt x="23864" y="-142"/>
                      <a:pt x="1709" y="1375"/>
                    </a:cubicBezTo>
                    <a:cubicBezTo>
                      <a:pt x="-416" y="12908"/>
                      <a:pt x="-1023" y="22620"/>
                      <a:pt x="2619" y="33546"/>
                    </a:cubicBezTo>
                    <a:cubicBezTo>
                      <a:pt x="24774" y="35063"/>
                      <a:pt x="46019" y="35670"/>
                      <a:pt x="68781" y="33242"/>
                    </a:cubicBezTo>
                    <a:cubicBezTo>
                      <a:pt x="69692" y="22013"/>
                      <a:pt x="71513" y="12301"/>
                      <a:pt x="67264" y="1375"/>
                    </a:cubicBezTo>
                    <a:close/>
                  </a:path>
                </a:pathLst>
              </a:custGeom>
              <a:noFill/>
              <a:ln w="15056" cap="rnd">
                <a:solidFill>
                  <a:schemeClr val="accent1"/>
                </a:solidFill>
                <a:prstDash val="solid"/>
                <a:round/>
              </a:ln>
            </p:spPr>
            <p:txBody>
              <a:bodyPr rtlCol="0" anchor="ctr"/>
              <a:lstStyle/>
              <a:p>
                <a:endParaRPr lang="en-IN"/>
              </a:p>
            </p:txBody>
          </p:sp>
          <p:sp>
            <p:nvSpPr>
              <p:cNvPr id="212" name="Freeform: Shape 211">
                <a:extLst>
                  <a:ext uri="{FF2B5EF4-FFF2-40B4-BE49-F238E27FC236}">
                    <a16:creationId xmlns:a16="http://schemas.microsoft.com/office/drawing/2014/main" id="{A2075171-8E84-478F-A939-65883346F362}"/>
                  </a:ext>
                </a:extLst>
              </p:cNvPr>
              <p:cNvSpPr/>
              <p:nvPr/>
            </p:nvSpPr>
            <p:spPr>
              <a:xfrm>
                <a:off x="10601858" y="2091112"/>
                <a:ext cx="254026" cy="310172"/>
              </a:xfrm>
              <a:custGeom>
                <a:avLst/>
                <a:gdLst>
                  <a:gd name="connsiteX0" fmla="*/ 254026 w 254026"/>
                  <a:gd name="connsiteY0" fmla="*/ 67376 h 310172"/>
                  <a:gd name="connsiteX1" fmla="*/ 186043 w 254026"/>
                  <a:gd name="connsiteY1" fmla="*/ 0 h 310172"/>
                  <a:gd name="connsiteX2" fmla="*/ 0 w 254026"/>
                  <a:gd name="connsiteY2" fmla="*/ 0 h 310172"/>
                  <a:gd name="connsiteX3" fmla="*/ 78302 w 254026"/>
                  <a:gd name="connsiteY3" fmla="*/ 154479 h 310172"/>
                  <a:gd name="connsiteX4" fmla="*/ 304 w 254026"/>
                  <a:gd name="connsiteY4" fmla="*/ 310173 h 310172"/>
                  <a:gd name="connsiteX5" fmla="*/ 186043 w 254026"/>
                  <a:gd name="connsiteY5" fmla="*/ 310173 h 310172"/>
                  <a:gd name="connsiteX6" fmla="*/ 253723 w 254026"/>
                  <a:gd name="connsiteY6" fmla="*/ 241886 h 310172"/>
                  <a:gd name="connsiteX7" fmla="*/ 254026 w 254026"/>
                  <a:gd name="connsiteY7" fmla="*/ 67376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26" h="310172">
                    <a:moveTo>
                      <a:pt x="254026" y="67376"/>
                    </a:moveTo>
                    <a:cubicBezTo>
                      <a:pt x="218517" y="57664"/>
                      <a:pt x="195755" y="33992"/>
                      <a:pt x="186043" y="0"/>
                    </a:cubicBezTo>
                    <a:cubicBezTo>
                      <a:pt x="124130" y="0"/>
                      <a:pt x="64645" y="0"/>
                      <a:pt x="0" y="0"/>
                    </a:cubicBezTo>
                    <a:cubicBezTo>
                      <a:pt x="50987" y="42186"/>
                      <a:pt x="77998" y="91959"/>
                      <a:pt x="78302" y="154479"/>
                    </a:cubicBezTo>
                    <a:cubicBezTo>
                      <a:pt x="78605" y="217303"/>
                      <a:pt x="50077" y="267380"/>
                      <a:pt x="304" y="310173"/>
                    </a:cubicBezTo>
                    <a:cubicBezTo>
                      <a:pt x="65252" y="310173"/>
                      <a:pt x="125040" y="310173"/>
                      <a:pt x="186043" y="310173"/>
                    </a:cubicBezTo>
                    <a:cubicBezTo>
                      <a:pt x="196058" y="274360"/>
                      <a:pt x="219124" y="251598"/>
                      <a:pt x="253723" y="241886"/>
                    </a:cubicBezTo>
                    <a:cubicBezTo>
                      <a:pt x="254026" y="182705"/>
                      <a:pt x="254026" y="125647"/>
                      <a:pt x="254026" y="67376"/>
                    </a:cubicBezTo>
                    <a:close/>
                  </a:path>
                </a:pathLst>
              </a:custGeom>
              <a:noFill/>
              <a:ln w="15056" cap="rnd">
                <a:solidFill>
                  <a:schemeClr val="accent1"/>
                </a:solidFill>
                <a:prstDash val="solid"/>
                <a:round/>
              </a:ln>
            </p:spPr>
            <p:txBody>
              <a:bodyPr rtlCol="0" anchor="ctr"/>
              <a:lstStyle/>
              <a:p>
                <a:endParaRPr lang="en-IN"/>
              </a:p>
            </p:txBody>
          </p:sp>
          <p:sp>
            <p:nvSpPr>
              <p:cNvPr id="213" name="Graphic 20" descr="Dollar">
                <a:extLst>
                  <a:ext uri="{FF2B5EF4-FFF2-40B4-BE49-F238E27FC236}">
                    <a16:creationId xmlns:a16="http://schemas.microsoft.com/office/drawing/2014/main" id="{CB16154E-B59B-47FD-BC02-172D97A3105D}"/>
                  </a:ext>
                </a:extLst>
              </p:cNvPr>
              <p:cNvSpPr/>
              <p:nvPr/>
            </p:nvSpPr>
            <p:spPr>
              <a:xfrm>
                <a:off x="10437883" y="2138841"/>
                <a:ext cx="91050" cy="217756"/>
              </a:xfrm>
              <a:custGeom>
                <a:avLst/>
                <a:gdLst>
                  <a:gd name="connsiteX0" fmla="*/ 166549 w 171249"/>
                  <a:gd name="connsiteY0" fmla="*/ 245993 h 409560"/>
                  <a:gd name="connsiteX1" fmla="*/ 153910 w 171249"/>
                  <a:gd name="connsiteY1" fmla="*/ 227224 h 409560"/>
                  <a:gd name="connsiteX2" fmla="*/ 135741 w 171249"/>
                  <a:gd name="connsiteY2" fmla="*/ 214065 h 409560"/>
                  <a:gd name="connsiteX3" fmla="*/ 114357 w 171249"/>
                  <a:gd name="connsiteY3" fmla="*/ 204602 h 409560"/>
                  <a:gd name="connsiteX4" fmla="*/ 91497 w 171249"/>
                  <a:gd name="connsiteY4" fmla="*/ 196982 h 409560"/>
                  <a:gd name="connsiteX5" fmla="*/ 89716 w 171249"/>
                  <a:gd name="connsiteY5" fmla="*/ 196410 h 409560"/>
                  <a:gd name="connsiteX6" fmla="*/ 89716 w 171249"/>
                  <a:gd name="connsiteY6" fmla="*/ 62036 h 409560"/>
                  <a:gd name="connsiteX7" fmla="*/ 92845 w 171249"/>
                  <a:gd name="connsiteY7" fmla="*/ 61912 h 409560"/>
                  <a:gd name="connsiteX8" fmla="*/ 128749 w 171249"/>
                  <a:gd name="connsiteY8" fmla="*/ 68437 h 409560"/>
                  <a:gd name="connsiteX9" fmla="*/ 158005 w 171249"/>
                  <a:gd name="connsiteY9" fmla="*/ 89297 h 409560"/>
                  <a:gd name="connsiteX10" fmla="*/ 164878 w 171249"/>
                  <a:gd name="connsiteY10" fmla="*/ 82706 h 409560"/>
                  <a:gd name="connsiteX11" fmla="*/ 132440 w 171249"/>
                  <a:gd name="connsiteY11" fmla="*/ 59655 h 409560"/>
                  <a:gd name="connsiteX12" fmla="*/ 92845 w 171249"/>
                  <a:gd name="connsiteY12" fmla="*/ 52387 h 409560"/>
                  <a:gd name="connsiteX13" fmla="*/ 89716 w 171249"/>
                  <a:gd name="connsiteY13" fmla="*/ 52511 h 409560"/>
                  <a:gd name="connsiteX14" fmla="*/ 89716 w 171249"/>
                  <a:gd name="connsiteY14" fmla="*/ 0 h 409560"/>
                  <a:gd name="connsiteX15" fmla="*/ 80191 w 171249"/>
                  <a:gd name="connsiteY15" fmla="*/ 0 h 409560"/>
                  <a:gd name="connsiteX16" fmla="*/ 80191 w 171249"/>
                  <a:gd name="connsiteY16" fmla="*/ 53154 h 409560"/>
                  <a:gd name="connsiteX17" fmla="*/ 57331 w 171249"/>
                  <a:gd name="connsiteY17" fmla="*/ 58574 h 409560"/>
                  <a:gd name="connsiteX18" fmla="*/ 30971 w 171249"/>
                  <a:gd name="connsiteY18" fmla="*/ 75281 h 409560"/>
                  <a:gd name="connsiteX19" fmla="*/ 14630 w 171249"/>
                  <a:gd name="connsiteY19" fmla="*/ 99570 h 409560"/>
                  <a:gd name="connsiteX20" fmla="*/ 9054 w 171249"/>
                  <a:gd name="connsiteY20" fmla="*/ 128230 h 409560"/>
                  <a:gd name="connsiteX21" fmla="*/ 13687 w 171249"/>
                  <a:gd name="connsiteY21" fmla="*/ 155010 h 409560"/>
                  <a:gd name="connsiteX22" fmla="*/ 26256 w 171249"/>
                  <a:gd name="connsiteY22" fmla="*/ 174731 h 409560"/>
                  <a:gd name="connsiteX23" fmla="*/ 44425 w 171249"/>
                  <a:gd name="connsiteY23" fmla="*/ 188571 h 409560"/>
                  <a:gd name="connsiteX24" fmla="*/ 65856 w 171249"/>
                  <a:gd name="connsiteY24" fmla="*/ 198368 h 409560"/>
                  <a:gd name="connsiteX25" fmla="*/ 80186 w 171249"/>
                  <a:gd name="connsiteY25" fmla="*/ 203373 h 409560"/>
                  <a:gd name="connsiteX26" fmla="*/ 80186 w 171249"/>
                  <a:gd name="connsiteY26" fmla="*/ 347639 h 409560"/>
                  <a:gd name="connsiteX27" fmla="*/ 57683 w 171249"/>
                  <a:gd name="connsiteY27" fmla="*/ 345186 h 409560"/>
                  <a:gd name="connsiteX28" fmla="*/ 39514 w 171249"/>
                  <a:gd name="connsiteY28" fmla="*/ 338842 h 409560"/>
                  <a:gd name="connsiteX29" fmla="*/ 26146 w 171249"/>
                  <a:gd name="connsiteY29" fmla="*/ 330689 h 409560"/>
                  <a:gd name="connsiteX30" fmla="*/ 16497 w 171249"/>
                  <a:gd name="connsiteY30" fmla="*/ 322369 h 409560"/>
                  <a:gd name="connsiteX31" fmla="*/ 10087 w 171249"/>
                  <a:gd name="connsiteY31" fmla="*/ 315863 h 409560"/>
                  <a:gd name="connsiteX32" fmla="*/ 7272 w 171249"/>
                  <a:gd name="connsiteY32" fmla="*/ 312868 h 409560"/>
                  <a:gd name="connsiteX33" fmla="*/ 6896 w 171249"/>
                  <a:gd name="connsiteY33" fmla="*/ 312477 h 409560"/>
                  <a:gd name="connsiteX34" fmla="*/ 0 w 171249"/>
                  <a:gd name="connsiteY34" fmla="*/ 319035 h 409560"/>
                  <a:gd name="connsiteX35" fmla="*/ 391 w 171249"/>
                  <a:gd name="connsiteY35" fmla="*/ 319445 h 409560"/>
                  <a:gd name="connsiteX36" fmla="*/ 3077 w 171249"/>
                  <a:gd name="connsiteY36" fmla="*/ 322302 h 409560"/>
                  <a:gd name="connsiteX37" fmla="*/ 9844 w 171249"/>
                  <a:gd name="connsiteY37" fmla="*/ 329174 h 409560"/>
                  <a:gd name="connsiteX38" fmla="*/ 20264 w 171249"/>
                  <a:gd name="connsiteY38" fmla="*/ 338190 h 409560"/>
                  <a:gd name="connsiteX39" fmla="*/ 35347 w 171249"/>
                  <a:gd name="connsiteY39" fmla="*/ 347415 h 409560"/>
                  <a:gd name="connsiteX40" fmla="*/ 55440 w 171249"/>
                  <a:gd name="connsiteY40" fmla="*/ 354449 h 409560"/>
                  <a:gd name="connsiteX41" fmla="*/ 80205 w 171249"/>
                  <a:gd name="connsiteY41" fmla="*/ 357173 h 409560"/>
                  <a:gd name="connsiteX42" fmla="*/ 80205 w 171249"/>
                  <a:gd name="connsiteY42" fmla="*/ 409561 h 409560"/>
                  <a:gd name="connsiteX43" fmla="*/ 89730 w 171249"/>
                  <a:gd name="connsiteY43" fmla="*/ 409561 h 409560"/>
                  <a:gd name="connsiteX44" fmla="*/ 89730 w 171249"/>
                  <a:gd name="connsiteY44" fmla="*/ 356830 h 409560"/>
                  <a:gd name="connsiteX45" fmla="*/ 119029 w 171249"/>
                  <a:gd name="connsiteY45" fmla="*/ 350349 h 409560"/>
                  <a:gd name="connsiteX46" fmla="*/ 147361 w 171249"/>
                  <a:gd name="connsiteY46" fmla="*/ 331851 h 409560"/>
                  <a:gd name="connsiteX47" fmla="*/ 165154 w 171249"/>
                  <a:gd name="connsiteY47" fmla="*/ 304610 h 409560"/>
                  <a:gd name="connsiteX48" fmla="*/ 171236 w 171249"/>
                  <a:gd name="connsiteY48" fmla="*/ 271705 h 409560"/>
                  <a:gd name="connsiteX49" fmla="*/ 166549 w 171249"/>
                  <a:gd name="connsiteY49" fmla="*/ 245993 h 409560"/>
                  <a:gd name="connsiteX50" fmla="*/ 69223 w 171249"/>
                  <a:gd name="connsiteY50" fmla="*/ 189457 h 409560"/>
                  <a:gd name="connsiteX51" fmla="*/ 49030 w 171249"/>
                  <a:gd name="connsiteY51" fmla="*/ 180223 h 409560"/>
                  <a:gd name="connsiteX52" fmla="*/ 33133 w 171249"/>
                  <a:gd name="connsiteY52" fmla="*/ 168131 h 409560"/>
                  <a:gd name="connsiteX53" fmla="*/ 22498 w 171249"/>
                  <a:gd name="connsiteY53" fmla="*/ 151462 h 409560"/>
                  <a:gd name="connsiteX54" fmla="*/ 18564 w 171249"/>
                  <a:gd name="connsiteY54" fmla="*/ 128264 h 409560"/>
                  <a:gd name="connsiteX55" fmla="*/ 23436 w 171249"/>
                  <a:gd name="connsiteY55" fmla="*/ 103189 h 409560"/>
                  <a:gd name="connsiteX56" fmla="*/ 37624 w 171249"/>
                  <a:gd name="connsiteY56" fmla="*/ 82110 h 409560"/>
                  <a:gd name="connsiteX57" fmla="*/ 60836 w 171249"/>
                  <a:gd name="connsiteY57" fmla="*/ 67447 h 409560"/>
                  <a:gd name="connsiteX58" fmla="*/ 80191 w 171249"/>
                  <a:gd name="connsiteY58" fmla="*/ 62765 h 409560"/>
                  <a:gd name="connsiteX59" fmla="*/ 80191 w 171249"/>
                  <a:gd name="connsiteY59" fmla="*/ 193377 h 409560"/>
                  <a:gd name="connsiteX60" fmla="*/ 69223 w 171249"/>
                  <a:gd name="connsiteY60" fmla="*/ 189457 h 409560"/>
                  <a:gd name="connsiteX61" fmla="*/ 156277 w 171249"/>
                  <a:gd name="connsiteY61" fmla="*/ 301123 h 409560"/>
                  <a:gd name="connsiteX62" fmla="*/ 140627 w 171249"/>
                  <a:gd name="connsiteY62" fmla="*/ 325117 h 409560"/>
                  <a:gd name="connsiteX63" fmla="*/ 115386 w 171249"/>
                  <a:gd name="connsiteY63" fmla="*/ 341538 h 409560"/>
                  <a:gd name="connsiteX64" fmla="*/ 89702 w 171249"/>
                  <a:gd name="connsiteY64" fmla="*/ 347310 h 409560"/>
                  <a:gd name="connsiteX65" fmla="*/ 89702 w 171249"/>
                  <a:gd name="connsiteY65" fmla="*/ 206407 h 409560"/>
                  <a:gd name="connsiteX66" fmla="*/ 111057 w 171249"/>
                  <a:gd name="connsiteY66" fmla="*/ 213551 h 409560"/>
                  <a:gd name="connsiteX67" fmla="*/ 131288 w 171249"/>
                  <a:gd name="connsiteY67" fmla="*/ 222499 h 409560"/>
                  <a:gd name="connsiteX68" fmla="*/ 147209 w 171249"/>
                  <a:gd name="connsiteY68" fmla="*/ 234015 h 409560"/>
                  <a:gd name="connsiteX69" fmla="*/ 157777 w 171249"/>
                  <a:gd name="connsiteY69" fmla="*/ 249731 h 409560"/>
                  <a:gd name="connsiteX70" fmla="*/ 161682 w 171249"/>
                  <a:gd name="connsiteY70" fmla="*/ 271705 h 409560"/>
                  <a:gd name="connsiteX71" fmla="*/ 156277 w 171249"/>
                  <a:gd name="connsiteY71" fmla="*/ 301123 h 4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249" h="409560">
                    <a:moveTo>
                      <a:pt x="166549" y="245993"/>
                    </a:moveTo>
                    <a:cubicBezTo>
                      <a:pt x="163603" y="238970"/>
                      <a:pt x="159309" y="232594"/>
                      <a:pt x="153910" y="227224"/>
                    </a:cubicBezTo>
                    <a:cubicBezTo>
                      <a:pt x="148530" y="221971"/>
                      <a:pt x="142409" y="217537"/>
                      <a:pt x="135741" y="214065"/>
                    </a:cubicBezTo>
                    <a:cubicBezTo>
                      <a:pt x="128830" y="210442"/>
                      <a:pt x="121686" y="207281"/>
                      <a:pt x="114357" y="204602"/>
                    </a:cubicBezTo>
                    <a:cubicBezTo>
                      <a:pt x="106909" y="201863"/>
                      <a:pt x="99217" y="199301"/>
                      <a:pt x="91497" y="196982"/>
                    </a:cubicBezTo>
                    <a:cubicBezTo>
                      <a:pt x="90897" y="196801"/>
                      <a:pt x="90311" y="196596"/>
                      <a:pt x="89716" y="196410"/>
                    </a:cubicBezTo>
                    <a:lnTo>
                      <a:pt x="89716" y="62036"/>
                    </a:lnTo>
                    <a:cubicBezTo>
                      <a:pt x="90768" y="62008"/>
                      <a:pt x="91773" y="61912"/>
                      <a:pt x="92845" y="61912"/>
                    </a:cubicBezTo>
                    <a:cubicBezTo>
                      <a:pt x="105127" y="61682"/>
                      <a:pt x="117333" y="63900"/>
                      <a:pt x="128749" y="68437"/>
                    </a:cubicBezTo>
                    <a:cubicBezTo>
                      <a:pt x="139824" y="73319"/>
                      <a:pt x="149781" y="80418"/>
                      <a:pt x="158005" y="89297"/>
                    </a:cubicBezTo>
                    <a:lnTo>
                      <a:pt x="164878" y="82706"/>
                    </a:lnTo>
                    <a:cubicBezTo>
                      <a:pt x="155757" y="72883"/>
                      <a:pt x="144717" y="65037"/>
                      <a:pt x="132440" y="59655"/>
                    </a:cubicBezTo>
                    <a:cubicBezTo>
                      <a:pt x="119856" y="54624"/>
                      <a:pt x="106395" y="52153"/>
                      <a:pt x="92845" y="52387"/>
                    </a:cubicBezTo>
                    <a:cubicBezTo>
                      <a:pt x="91778" y="52387"/>
                      <a:pt x="90768" y="52483"/>
                      <a:pt x="89716" y="52511"/>
                    </a:cubicBezTo>
                    <a:lnTo>
                      <a:pt x="89716" y="0"/>
                    </a:lnTo>
                    <a:lnTo>
                      <a:pt x="80191" y="0"/>
                    </a:lnTo>
                    <a:lnTo>
                      <a:pt x="80191" y="53154"/>
                    </a:lnTo>
                    <a:cubicBezTo>
                      <a:pt x="72364" y="53937"/>
                      <a:pt x="64676" y="55760"/>
                      <a:pt x="57331" y="58574"/>
                    </a:cubicBezTo>
                    <a:cubicBezTo>
                      <a:pt x="47522" y="62337"/>
                      <a:pt x="38561" y="68017"/>
                      <a:pt x="30971" y="75281"/>
                    </a:cubicBezTo>
                    <a:cubicBezTo>
                      <a:pt x="23911" y="82167"/>
                      <a:pt x="18348" y="90436"/>
                      <a:pt x="14630" y="99570"/>
                    </a:cubicBezTo>
                    <a:cubicBezTo>
                      <a:pt x="10930" y="108671"/>
                      <a:pt x="9035" y="118405"/>
                      <a:pt x="9054" y="128230"/>
                    </a:cubicBezTo>
                    <a:cubicBezTo>
                      <a:pt x="8865" y="137371"/>
                      <a:pt x="10438" y="146464"/>
                      <a:pt x="13687" y="155010"/>
                    </a:cubicBezTo>
                    <a:cubicBezTo>
                      <a:pt x="16582" y="162325"/>
                      <a:pt x="20848" y="169018"/>
                      <a:pt x="26256" y="174731"/>
                    </a:cubicBezTo>
                    <a:cubicBezTo>
                      <a:pt x="31571" y="180244"/>
                      <a:pt x="37698" y="184911"/>
                      <a:pt x="44425" y="188571"/>
                    </a:cubicBezTo>
                    <a:cubicBezTo>
                      <a:pt x="51330" y="192335"/>
                      <a:pt x="58491" y="195609"/>
                      <a:pt x="65856" y="198368"/>
                    </a:cubicBezTo>
                    <a:cubicBezTo>
                      <a:pt x="70514" y="200125"/>
                      <a:pt x="75324" y="201778"/>
                      <a:pt x="80186" y="203373"/>
                    </a:cubicBezTo>
                    <a:lnTo>
                      <a:pt x="80186" y="347639"/>
                    </a:lnTo>
                    <a:cubicBezTo>
                      <a:pt x="72616" y="347680"/>
                      <a:pt x="65067" y="346857"/>
                      <a:pt x="57683" y="345186"/>
                    </a:cubicBezTo>
                    <a:cubicBezTo>
                      <a:pt x="51418" y="343725"/>
                      <a:pt x="45328" y="341598"/>
                      <a:pt x="39514" y="338842"/>
                    </a:cubicBezTo>
                    <a:cubicBezTo>
                      <a:pt x="34785" y="336601"/>
                      <a:pt x="30304" y="333867"/>
                      <a:pt x="26146" y="330689"/>
                    </a:cubicBezTo>
                    <a:cubicBezTo>
                      <a:pt x="22783" y="328091"/>
                      <a:pt x="19562" y="325313"/>
                      <a:pt x="16497" y="322369"/>
                    </a:cubicBezTo>
                    <a:cubicBezTo>
                      <a:pt x="13786" y="319727"/>
                      <a:pt x="11649" y="317559"/>
                      <a:pt x="10087" y="315863"/>
                    </a:cubicBezTo>
                    <a:cubicBezTo>
                      <a:pt x="8758" y="314435"/>
                      <a:pt x="7882" y="313482"/>
                      <a:pt x="7272" y="312868"/>
                    </a:cubicBezTo>
                    <a:lnTo>
                      <a:pt x="6896" y="312477"/>
                    </a:lnTo>
                    <a:lnTo>
                      <a:pt x="0" y="319035"/>
                    </a:lnTo>
                    <a:lnTo>
                      <a:pt x="391" y="319445"/>
                    </a:lnTo>
                    <a:cubicBezTo>
                      <a:pt x="976" y="320054"/>
                      <a:pt x="1819" y="320931"/>
                      <a:pt x="3077" y="322302"/>
                    </a:cubicBezTo>
                    <a:cubicBezTo>
                      <a:pt x="4724" y="324099"/>
                      <a:pt x="6980" y="326390"/>
                      <a:pt x="9844" y="329174"/>
                    </a:cubicBezTo>
                    <a:cubicBezTo>
                      <a:pt x="13153" y="332365"/>
                      <a:pt x="16632" y="335374"/>
                      <a:pt x="20264" y="338190"/>
                    </a:cubicBezTo>
                    <a:cubicBezTo>
                      <a:pt x="24954" y="341787"/>
                      <a:pt x="30009" y="344879"/>
                      <a:pt x="35347" y="347415"/>
                    </a:cubicBezTo>
                    <a:cubicBezTo>
                      <a:pt x="41776" y="350467"/>
                      <a:pt x="48512" y="352825"/>
                      <a:pt x="55440" y="354449"/>
                    </a:cubicBezTo>
                    <a:cubicBezTo>
                      <a:pt x="63564" y="356303"/>
                      <a:pt x="71873" y="357217"/>
                      <a:pt x="80205" y="357173"/>
                    </a:cubicBezTo>
                    <a:lnTo>
                      <a:pt x="80205" y="409561"/>
                    </a:lnTo>
                    <a:lnTo>
                      <a:pt x="89730" y="409561"/>
                    </a:lnTo>
                    <a:lnTo>
                      <a:pt x="89730" y="356830"/>
                    </a:lnTo>
                    <a:cubicBezTo>
                      <a:pt x="99780" y="356244"/>
                      <a:pt x="109670" y="354056"/>
                      <a:pt x="119029" y="350349"/>
                    </a:cubicBezTo>
                    <a:cubicBezTo>
                      <a:pt x="129608" y="346126"/>
                      <a:pt x="139240" y="339838"/>
                      <a:pt x="147361" y="331851"/>
                    </a:cubicBezTo>
                    <a:cubicBezTo>
                      <a:pt x="155112" y="324098"/>
                      <a:pt x="161170" y="314823"/>
                      <a:pt x="165154" y="304610"/>
                    </a:cubicBezTo>
                    <a:cubicBezTo>
                      <a:pt x="169229" y="294121"/>
                      <a:pt x="171292" y="282958"/>
                      <a:pt x="171236" y="271705"/>
                    </a:cubicBezTo>
                    <a:cubicBezTo>
                      <a:pt x="171418" y="262907"/>
                      <a:pt x="169824" y="254161"/>
                      <a:pt x="166549" y="245993"/>
                    </a:cubicBezTo>
                    <a:close/>
                    <a:moveTo>
                      <a:pt x="69223" y="189457"/>
                    </a:moveTo>
                    <a:cubicBezTo>
                      <a:pt x="62284" y="186855"/>
                      <a:pt x="55536" y="183770"/>
                      <a:pt x="49030" y="180223"/>
                    </a:cubicBezTo>
                    <a:cubicBezTo>
                      <a:pt x="43144" y="177028"/>
                      <a:pt x="37783" y="172950"/>
                      <a:pt x="33133" y="168131"/>
                    </a:cubicBezTo>
                    <a:cubicBezTo>
                      <a:pt x="28558" y="163302"/>
                      <a:pt x="24949" y="157645"/>
                      <a:pt x="22498" y="151462"/>
                    </a:cubicBezTo>
                    <a:cubicBezTo>
                      <a:pt x="19714" y="144052"/>
                      <a:pt x="18379" y="136177"/>
                      <a:pt x="18564" y="128264"/>
                    </a:cubicBezTo>
                    <a:cubicBezTo>
                      <a:pt x="18547" y="119669"/>
                      <a:pt x="20201" y="111152"/>
                      <a:pt x="23436" y="103189"/>
                    </a:cubicBezTo>
                    <a:cubicBezTo>
                      <a:pt x="26662" y="95260"/>
                      <a:pt x="31493" y="88084"/>
                      <a:pt x="37624" y="82110"/>
                    </a:cubicBezTo>
                    <a:cubicBezTo>
                      <a:pt x="44310" y="75728"/>
                      <a:pt x="52201" y="70743"/>
                      <a:pt x="60836" y="67447"/>
                    </a:cubicBezTo>
                    <a:cubicBezTo>
                      <a:pt x="67063" y="65070"/>
                      <a:pt x="73567" y="63497"/>
                      <a:pt x="80191" y="62765"/>
                    </a:cubicBezTo>
                    <a:lnTo>
                      <a:pt x="80191" y="193377"/>
                    </a:lnTo>
                    <a:cubicBezTo>
                      <a:pt x="76476" y="192119"/>
                      <a:pt x="72809" y="190810"/>
                      <a:pt x="69223" y="189457"/>
                    </a:cubicBezTo>
                    <a:close/>
                    <a:moveTo>
                      <a:pt x="156277" y="301123"/>
                    </a:moveTo>
                    <a:cubicBezTo>
                      <a:pt x="152773" y="310116"/>
                      <a:pt x="147445" y="318286"/>
                      <a:pt x="140627" y="325117"/>
                    </a:cubicBezTo>
                    <a:cubicBezTo>
                      <a:pt x="133389" y="332214"/>
                      <a:pt x="124808" y="337797"/>
                      <a:pt x="115386" y="341538"/>
                    </a:cubicBezTo>
                    <a:cubicBezTo>
                      <a:pt x="107179" y="344791"/>
                      <a:pt x="98512" y="346739"/>
                      <a:pt x="89702" y="347310"/>
                    </a:cubicBezTo>
                    <a:lnTo>
                      <a:pt x="89702" y="206407"/>
                    </a:lnTo>
                    <a:cubicBezTo>
                      <a:pt x="96912" y="208593"/>
                      <a:pt x="104094" y="210984"/>
                      <a:pt x="111057" y="213551"/>
                    </a:cubicBezTo>
                    <a:cubicBezTo>
                      <a:pt x="117990" y="216085"/>
                      <a:pt x="124748" y="219075"/>
                      <a:pt x="131288" y="222499"/>
                    </a:cubicBezTo>
                    <a:cubicBezTo>
                      <a:pt x="137131" y="225536"/>
                      <a:pt x="142495" y="229416"/>
                      <a:pt x="147209" y="234015"/>
                    </a:cubicBezTo>
                    <a:cubicBezTo>
                      <a:pt x="151722" y="238515"/>
                      <a:pt x="155312" y="243854"/>
                      <a:pt x="157777" y="249731"/>
                    </a:cubicBezTo>
                    <a:cubicBezTo>
                      <a:pt x="160536" y="256721"/>
                      <a:pt x="161864" y="264193"/>
                      <a:pt x="161682" y="271705"/>
                    </a:cubicBezTo>
                    <a:cubicBezTo>
                      <a:pt x="161744" y="281764"/>
                      <a:pt x="159910" y="291744"/>
                      <a:pt x="156277" y="301123"/>
                    </a:cubicBezTo>
                    <a:close/>
                  </a:path>
                </a:pathLst>
              </a:custGeom>
              <a:solidFill>
                <a:srgbClr val="000000"/>
              </a:solidFill>
              <a:ln w="12700" cap="flat">
                <a:solidFill>
                  <a:schemeClr val="accent1"/>
                </a:solidFill>
                <a:prstDash val="solid"/>
                <a:miter/>
              </a:ln>
            </p:spPr>
            <p:txBody>
              <a:bodyPr rtlCol="0" anchor="ctr"/>
              <a:lstStyle/>
              <a:p>
                <a:endParaRPr lang="en-IN"/>
              </a:p>
            </p:txBody>
          </p:sp>
          <p:sp>
            <p:nvSpPr>
              <p:cNvPr id="214" name="Freeform: Shape 213">
                <a:extLst>
                  <a:ext uri="{FF2B5EF4-FFF2-40B4-BE49-F238E27FC236}">
                    <a16:creationId xmlns:a16="http://schemas.microsoft.com/office/drawing/2014/main" id="{E6E062FF-118B-47D4-A1D3-5BACD6607723}"/>
                  </a:ext>
                </a:extLst>
              </p:cNvPr>
              <p:cNvSpPr/>
              <p:nvPr/>
            </p:nvSpPr>
            <p:spPr>
              <a:xfrm>
                <a:off x="10856366" y="2402097"/>
                <a:ext cx="35487" cy="35571"/>
              </a:xfrm>
              <a:custGeom>
                <a:avLst/>
                <a:gdLst>
                  <a:gd name="connsiteX0" fmla="*/ 3464 w 35487"/>
                  <a:gd name="connsiteY0" fmla="*/ 34394 h 35571"/>
                  <a:gd name="connsiteX1" fmla="*/ 32903 w 35487"/>
                  <a:gd name="connsiteY1" fmla="*/ 33787 h 35571"/>
                  <a:gd name="connsiteX2" fmla="*/ 31689 w 35487"/>
                  <a:gd name="connsiteY2" fmla="*/ 99 h 35571"/>
                  <a:gd name="connsiteX3" fmla="*/ 733 w 35487"/>
                  <a:gd name="connsiteY3" fmla="*/ 4044 h 35571"/>
                  <a:gd name="connsiteX4" fmla="*/ 3464 w 35487"/>
                  <a:gd name="connsiteY4" fmla="*/ 34394 h 3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87" h="35571">
                    <a:moveTo>
                      <a:pt x="3464" y="34394"/>
                    </a:moveTo>
                    <a:cubicBezTo>
                      <a:pt x="13176" y="35608"/>
                      <a:pt x="22888" y="36518"/>
                      <a:pt x="32903" y="33787"/>
                    </a:cubicBezTo>
                    <a:cubicBezTo>
                      <a:pt x="36242" y="22861"/>
                      <a:pt x="36849" y="11935"/>
                      <a:pt x="31689" y="99"/>
                    </a:cubicBezTo>
                    <a:cubicBezTo>
                      <a:pt x="21674" y="1920"/>
                      <a:pt x="11052" y="-3240"/>
                      <a:pt x="733" y="4044"/>
                    </a:cubicBezTo>
                    <a:cubicBezTo>
                      <a:pt x="1643" y="14059"/>
                      <a:pt x="-2909" y="24378"/>
                      <a:pt x="3464" y="34394"/>
                    </a:cubicBezTo>
                    <a:close/>
                  </a:path>
                </a:pathLst>
              </a:custGeom>
              <a:noFill/>
              <a:ln w="15056" cap="rnd">
                <a:solidFill>
                  <a:schemeClr val="accent1"/>
                </a:solidFill>
                <a:prstDash val="solid"/>
                <a:round/>
              </a:ln>
            </p:spPr>
            <p:txBody>
              <a:bodyPr rtlCol="0" anchor="ctr"/>
              <a:lstStyle/>
              <a:p>
                <a:endParaRPr lang="en-IN"/>
              </a:p>
            </p:txBody>
          </p:sp>
          <p:sp>
            <p:nvSpPr>
              <p:cNvPr id="215" name="Oval 214">
                <a:extLst>
                  <a:ext uri="{FF2B5EF4-FFF2-40B4-BE49-F238E27FC236}">
                    <a16:creationId xmlns:a16="http://schemas.microsoft.com/office/drawing/2014/main" id="{B975B022-FD7E-47DB-A4CB-4EDA6CB0ED17}"/>
                  </a:ext>
                </a:extLst>
              </p:cNvPr>
              <p:cNvSpPr/>
              <p:nvPr/>
            </p:nvSpPr>
            <p:spPr>
              <a:xfrm>
                <a:off x="10788475" y="2333891"/>
                <a:ext cx="280442" cy="28044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6" name="Graphic 107" descr="Lock">
                <a:extLst>
                  <a:ext uri="{FF2B5EF4-FFF2-40B4-BE49-F238E27FC236}">
                    <a16:creationId xmlns:a16="http://schemas.microsoft.com/office/drawing/2014/main" id="{0B16C5A3-3D4A-4EF3-B555-9F941EDF94FF}"/>
                  </a:ext>
                </a:extLst>
              </p:cNvPr>
              <p:cNvSpPr/>
              <p:nvPr/>
            </p:nvSpPr>
            <p:spPr>
              <a:xfrm>
                <a:off x="10876884" y="2399754"/>
                <a:ext cx="105000" cy="136875"/>
              </a:xfrm>
              <a:custGeom>
                <a:avLst/>
                <a:gdLst>
                  <a:gd name="connsiteX0" fmla="*/ 56250 w 105000"/>
                  <a:gd name="connsiteY0" fmla="*/ 108187 h 136875"/>
                  <a:gd name="connsiteX1" fmla="*/ 56250 w 105000"/>
                  <a:gd name="connsiteY1" fmla="*/ 118125 h 136875"/>
                  <a:gd name="connsiteX2" fmla="*/ 48750 w 105000"/>
                  <a:gd name="connsiteY2" fmla="*/ 118125 h 136875"/>
                  <a:gd name="connsiteX3" fmla="*/ 48750 w 105000"/>
                  <a:gd name="connsiteY3" fmla="*/ 108187 h 136875"/>
                  <a:gd name="connsiteX4" fmla="*/ 41250 w 105000"/>
                  <a:gd name="connsiteY4" fmla="*/ 97500 h 136875"/>
                  <a:gd name="connsiteX5" fmla="*/ 52500 w 105000"/>
                  <a:gd name="connsiteY5" fmla="*/ 86250 h 136875"/>
                  <a:gd name="connsiteX6" fmla="*/ 63750 w 105000"/>
                  <a:gd name="connsiteY6" fmla="*/ 97500 h 136875"/>
                  <a:gd name="connsiteX7" fmla="*/ 56250 w 105000"/>
                  <a:gd name="connsiteY7" fmla="*/ 108187 h 136875"/>
                  <a:gd name="connsiteX8" fmla="*/ 24375 w 105000"/>
                  <a:gd name="connsiteY8" fmla="*/ 39375 h 136875"/>
                  <a:gd name="connsiteX9" fmla="*/ 52500 w 105000"/>
                  <a:gd name="connsiteY9" fmla="*/ 11250 h 136875"/>
                  <a:gd name="connsiteX10" fmla="*/ 80625 w 105000"/>
                  <a:gd name="connsiteY10" fmla="*/ 39375 h 136875"/>
                  <a:gd name="connsiteX11" fmla="*/ 80625 w 105000"/>
                  <a:gd name="connsiteY11" fmla="*/ 60187 h 136875"/>
                  <a:gd name="connsiteX12" fmla="*/ 52500 w 105000"/>
                  <a:gd name="connsiteY12" fmla="*/ 58125 h 136875"/>
                  <a:gd name="connsiteX13" fmla="*/ 24375 w 105000"/>
                  <a:gd name="connsiteY13" fmla="*/ 60187 h 136875"/>
                  <a:gd name="connsiteX14" fmla="*/ 24375 w 105000"/>
                  <a:gd name="connsiteY14" fmla="*/ 39375 h 136875"/>
                  <a:gd name="connsiteX15" fmla="*/ 91875 w 105000"/>
                  <a:gd name="connsiteY15" fmla="*/ 60938 h 136875"/>
                  <a:gd name="connsiteX16" fmla="*/ 91875 w 105000"/>
                  <a:gd name="connsiteY16" fmla="*/ 39375 h 136875"/>
                  <a:gd name="connsiteX17" fmla="*/ 52500 w 105000"/>
                  <a:gd name="connsiteY17" fmla="*/ 0 h 136875"/>
                  <a:gd name="connsiteX18" fmla="*/ 13125 w 105000"/>
                  <a:gd name="connsiteY18" fmla="*/ 39375 h 136875"/>
                  <a:gd name="connsiteX19" fmla="*/ 13125 w 105000"/>
                  <a:gd name="connsiteY19" fmla="*/ 60938 h 136875"/>
                  <a:gd name="connsiteX20" fmla="*/ 0 w 105000"/>
                  <a:gd name="connsiteY20" fmla="*/ 61875 h 136875"/>
                  <a:gd name="connsiteX21" fmla="*/ 0 w 105000"/>
                  <a:gd name="connsiteY21" fmla="*/ 133125 h 136875"/>
                  <a:gd name="connsiteX22" fmla="*/ 52500 w 105000"/>
                  <a:gd name="connsiteY22" fmla="*/ 136875 h 136875"/>
                  <a:gd name="connsiteX23" fmla="*/ 105000 w 105000"/>
                  <a:gd name="connsiteY23" fmla="*/ 133125 h 136875"/>
                  <a:gd name="connsiteX24" fmla="*/ 105000 w 105000"/>
                  <a:gd name="connsiteY24" fmla="*/ 61875 h 136875"/>
                  <a:gd name="connsiteX25" fmla="*/ 91875 w 105000"/>
                  <a:gd name="connsiteY25" fmla="*/ 60938 h 1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5000" h="136875">
                    <a:moveTo>
                      <a:pt x="56250" y="108187"/>
                    </a:moveTo>
                    <a:lnTo>
                      <a:pt x="56250" y="118125"/>
                    </a:lnTo>
                    <a:lnTo>
                      <a:pt x="48750" y="118125"/>
                    </a:lnTo>
                    <a:lnTo>
                      <a:pt x="48750" y="108187"/>
                    </a:lnTo>
                    <a:cubicBezTo>
                      <a:pt x="44438" y="106688"/>
                      <a:pt x="41250" y="102562"/>
                      <a:pt x="41250" y="97500"/>
                    </a:cubicBezTo>
                    <a:cubicBezTo>
                      <a:pt x="41250" y="91313"/>
                      <a:pt x="46313" y="86250"/>
                      <a:pt x="52500" y="86250"/>
                    </a:cubicBezTo>
                    <a:cubicBezTo>
                      <a:pt x="58688" y="86250"/>
                      <a:pt x="63750" y="91313"/>
                      <a:pt x="63750" y="97500"/>
                    </a:cubicBezTo>
                    <a:cubicBezTo>
                      <a:pt x="63750" y="102375"/>
                      <a:pt x="60563" y="106500"/>
                      <a:pt x="56250" y="108187"/>
                    </a:cubicBezTo>
                    <a:close/>
                    <a:moveTo>
                      <a:pt x="24375" y="39375"/>
                    </a:moveTo>
                    <a:cubicBezTo>
                      <a:pt x="24375" y="23813"/>
                      <a:pt x="36938" y="11250"/>
                      <a:pt x="52500" y="11250"/>
                    </a:cubicBezTo>
                    <a:cubicBezTo>
                      <a:pt x="68063" y="11250"/>
                      <a:pt x="80625" y="23813"/>
                      <a:pt x="80625" y="39375"/>
                    </a:cubicBezTo>
                    <a:lnTo>
                      <a:pt x="80625" y="60187"/>
                    </a:lnTo>
                    <a:lnTo>
                      <a:pt x="52500" y="58125"/>
                    </a:lnTo>
                    <a:lnTo>
                      <a:pt x="24375" y="60187"/>
                    </a:lnTo>
                    <a:lnTo>
                      <a:pt x="24375" y="39375"/>
                    </a:lnTo>
                    <a:close/>
                    <a:moveTo>
                      <a:pt x="91875" y="60938"/>
                    </a:moveTo>
                    <a:lnTo>
                      <a:pt x="91875" y="39375"/>
                    </a:lnTo>
                    <a:cubicBezTo>
                      <a:pt x="91875" y="17625"/>
                      <a:pt x="74250" y="0"/>
                      <a:pt x="52500" y="0"/>
                    </a:cubicBezTo>
                    <a:cubicBezTo>
                      <a:pt x="30750" y="0"/>
                      <a:pt x="13125" y="17625"/>
                      <a:pt x="13125" y="39375"/>
                    </a:cubicBezTo>
                    <a:lnTo>
                      <a:pt x="13125" y="60938"/>
                    </a:lnTo>
                    <a:lnTo>
                      <a:pt x="0" y="61875"/>
                    </a:lnTo>
                    <a:lnTo>
                      <a:pt x="0" y="133125"/>
                    </a:lnTo>
                    <a:lnTo>
                      <a:pt x="52500" y="136875"/>
                    </a:lnTo>
                    <a:lnTo>
                      <a:pt x="105000" y="133125"/>
                    </a:lnTo>
                    <a:lnTo>
                      <a:pt x="105000" y="61875"/>
                    </a:lnTo>
                    <a:lnTo>
                      <a:pt x="91875" y="60938"/>
                    </a:lnTo>
                    <a:close/>
                  </a:path>
                </a:pathLst>
              </a:custGeom>
              <a:noFill/>
              <a:ln w="12700" cap="flat">
                <a:solidFill>
                  <a:schemeClr val="accent1"/>
                </a:solidFill>
                <a:prstDash val="solid"/>
                <a:miter/>
              </a:ln>
            </p:spPr>
            <p:txBody>
              <a:bodyPr rtlCol="0" anchor="ctr"/>
              <a:lstStyle/>
              <a:p>
                <a:endParaRPr lang="en-IN"/>
              </a:p>
            </p:txBody>
          </p:sp>
        </p:grpSp>
        <p:grpSp>
          <p:nvGrpSpPr>
            <p:cNvPr id="219" name="Group 218">
              <a:extLst>
                <a:ext uri="{FF2B5EF4-FFF2-40B4-BE49-F238E27FC236}">
                  <a16:creationId xmlns:a16="http://schemas.microsoft.com/office/drawing/2014/main" id="{51319355-B2D8-44EC-BAC2-A847E064566F}"/>
                </a:ext>
              </a:extLst>
            </p:cNvPr>
            <p:cNvGrpSpPr/>
            <p:nvPr/>
          </p:nvGrpSpPr>
          <p:grpSpPr>
            <a:xfrm>
              <a:off x="9988890" y="3860079"/>
              <a:ext cx="605124" cy="680493"/>
              <a:chOff x="1163529" y="609600"/>
              <a:chExt cx="1799573" cy="2023713"/>
            </a:xfrm>
          </p:grpSpPr>
          <p:grpSp>
            <p:nvGrpSpPr>
              <p:cNvPr id="220" name="Graphic 22">
                <a:extLst>
                  <a:ext uri="{FF2B5EF4-FFF2-40B4-BE49-F238E27FC236}">
                    <a16:creationId xmlns:a16="http://schemas.microsoft.com/office/drawing/2014/main" id="{E08F17C5-2DD9-4BCD-B7DC-5D4CDF51B780}"/>
                  </a:ext>
                </a:extLst>
              </p:cNvPr>
              <p:cNvGrpSpPr/>
              <p:nvPr/>
            </p:nvGrpSpPr>
            <p:grpSpPr>
              <a:xfrm>
                <a:off x="1448627" y="609600"/>
                <a:ext cx="1514475" cy="1943100"/>
                <a:chOff x="1448627" y="609600"/>
                <a:chExt cx="1514475" cy="1943100"/>
              </a:xfrm>
            </p:grpSpPr>
            <p:sp>
              <p:nvSpPr>
                <p:cNvPr id="230" name="Freeform: Shape 229">
                  <a:extLst>
                    <a:ext uri="{FF2B5EF4-FFF2-40B4-BE49-F238E27FC236}">
                      <a16:creationId xmlns:a16="http://schemas.microsoft.com/office/drawing/2014/main" id="{8B1793E9-5C47-41F8-84FA-AFA2872D9002}"/>
                    </a:ext>
                  </a:extLst>
                </p:cNvPr>
                <p:cNvSpPr/>
                <p:nvPr/>
              </p:nvSpPr>
              <p:spPr>
                <a:xfrm>
                  <a:off x="1448627" y="614431"/>
                  <a:ext cx="956974" cy="1913503"/>
                </a:xfrm>
                <a:custGeom>
                  <a:avLst/>
                  <a:gdLst>
                    <a:gd name="connsiteX0" fmla="*/ 908685 w 956974"/>
                    <a:gd name="connsiteY0" fmla="*/ 1912551 h 1913503"/>
                    <a:gd name="connsiteX1" fmla="*/ 799148 w 956974"/>
                    <a:gd name="connsiteY1" fmla="*/ 1912551 h 1913503"/>
                    <a:gd name="connsiteX2" fmla="*/ 29528 w 956974"/>
                    <a:gd name="connsiteY2" fmla="*/ 1912551 h 1913503"/>
                    <a:gd name="connsiteX3" fmla="*/ 0 w 956974"/>
                    <a:gd name="connsiteY3" fmla="*/ 1913503 h 1913503"/>
                    <a:gd name="connsiteX4" fmla="*/ 2858 w 956974"/>
                    <a:gd name="connsiteY4" fmla="*/ 964813 h 1913503"/>
                    <a:gd name="connsiteX5" fmla="*/ 148590 w 956974"/>
                    <a:gd name="connsiteY5" fmla="*/ 912426 h 1913503"/>
                    <a:gd name="connsiteX6" fmla="*/ 208598 w 956974"/>
                    <a:gd name="connsiteY6" fmla="*/ 897186 h 1913503"/>
                    <a:gd name="connsiteX7" fmla="*/ 224790 w 956974"/>
                    <a:gd name="connsiteY7" fmla="*/ 886708 h 1913503"/>
                    <a:gd name="connsiteX8" fmla="*/ 215265 w 956974"/>
                    <a:gd name="connsiteY8" fmla="*/ 867658 h 1913503"/>
                    <a:gd name="connsiteX9" fmla="*/ 145733 w 956974"/>
                    <a:gd name="connsiteY9" fmla="*/ 808603 h 1913503"/>
                    <a:gd name="connsiteX10" fmla="*/ 37148 w 956974"/>
                    <a:gd name="connsiteY10" fmla="*/ 634296 h 1913503"/>
                    <a:gd name="connsiteX11" fmla="*/ 9525 w 956974"/>
                    <a:gd name="connsiteY11" fmla="*/ 439986 h 1913503"/>
                    <a:gd name="connsiteX12" fmla="*/ 186690 w 956974"/>
                    <a:gd name="connsiteY12" fmla="*/ 105658 h 1913503"/>
                    <a:gd name="connsiteX13" fmla="*/ 328613 w 956974"/>
                    <a:gd name="connsiteY13" fmla="*/ 25648 h 1913503"/>
                    <a:gd name="connsiteX14" fmla="*/ 598170 w 956974"/>
                    <a:gd name="connsiteY14" fmla="*/ 15171 h 1913503"/>
                    <a:gd name="connsiteX15" fmla="*/ 869633 w 956974"/>
                    <a:gd name="connsiteY15" fmla="*/ 197098 h 1913503"/>
                    <a:gd name="connsiteX16" fmla="*/ 953453 w 956974"/>
                    <a:gd name="connsiteY16" fmla="*/ 521901 h 1913503"/>
                    <a:gd name="connsiteX17" fmla="*/ 924878 w 956974"/>
                    <a:gd name="connsiteY17" fmla="*/ 648583 h 1913503"/>
                    <a:gd name="connsiteX18" fmla="*/ 837248 w 956974"/>
                    <a:gd name="connsiteY18" fmla="*/ 791458 h 1913503"/>
                    <a:gd name="connsiteX19" fmla="*/ 756285 w 956974"/>
                    <a:gd name="connsiteY19" fmla="*/ 864801 h 1913503"/>
                    <a:gd name="connsiteX20" fmla="*/ 741045 w 956974"/>
                    <a:gd name="connsiteY20" fmla="*/ 885756 h 1913503"/>
                    <a:gd name="connsiteX21" fmla="*/ 762000 w 956974"/>
                    <a:gd name="connsiteY21" fmla="*/ 900043 h 1913503"/>
                    <a:gd name="connsiteX22" fmla="*/ 850583 w 956974"/>
                    <a:gd name="connsiteY22" fmla="*/ 921951 h 191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56974" h="1913503">
                      <a:moveTo>
                        <a:pt x="908685" y="1912551"/>
                      </a:moveTo>
                      <a:cubicBezTo>
                        <a:pt x="872490" y="1912551"/>
                        <a:pt x="835343" y="1912551"/>
                        <a:pt x="799148" y="1912551"/>
                      </a:cubicBezTo>
                      <a:cubicBezTo>
                        <a:pt x="542925" y="1912551"/>
                        <a:pt x="285750" y="1912551"/>
                        <a:pt x="29528" y="1912551"/>
                      </a:cubicBezTo>
                      <a:cubicBezTo>
                        <a:pt x="20003" y="1912551"/>
                        <a:pt x="9525" y="1912551"/>
                        <a:pt x="0" y="1913503"/>
                      </a:cubicBezTo>
                      <a:moveTo>
                        <a:pt x="2858" y="964813"/>
                      </a:moveTo>
                      <a:cubicBezTo>
                        <a:pt x="40005" y="945763"/>
                        <a:pt x="107633" y="921951"/>
                        <a:pt x="148590" y="912426"/>
                      </a:cubicBezTo>
                      <a:cubicBezTo>
                        <a:pt x="168593" y="907663"/>
                        <a:pt x="188595" y="902901"/>
                        <a:pt x="208598" y="897186"/>
                      </a:cubicBezTo>
                      <a:cubicBezTo>
                        <a:pt x="215265" y="895281"/>
                        <a:pt x="222885" y="894328"/>
                        <a:pt x="224790" y="886708"/>
                      </a:cubicBezTo>
                      <a:cubicBezTo>
                        <a:pt x="227648" y="877183"/>
                        <a:pt x="220980" y="872421"/>
                        <a:pt x="215265" y="867658"/>
                      </a:cubicBezTo>
                      <a:cubicBezTo>
                        <a:pt x="190500" y="849561"/>
                        <a:pt x="167640" y="830511"/>
                        <a:pt x="145733" y="808603"/>
                      </a:cubicBezTo>
                      <a:cubicBezTo>
                        <a:pt x="96203" y="759073"/>
                        <a:pt x="59055" y="701923"/>
                        <a:pt x="37148" y="634296"/>
                      </a:cubicBezTo>
                      <a:cubicBezTo>
                        <a:pt x="16193" y="571431"/>
                        <a:pt x="5715" y="506661"/>
                        <a:pt x="9525" y="439986"/>
                      </a:cubicBezTo>
                      <a:cubicBezTo>
                        <a:pt x="18098" y="301873"/>
                        <a:pt x="77153" y="190431"/>
                        <a:pt x="186690" y="105658"/>
                      </a:cubicBezTo>
                      <a:cubicBezTo>
                        <a:pt x="230505" y="72321"/>
                        <a:pt x="277178" y="43746"/>
                        <a:pt x="328613" y="25648"/>
                      </a:cubicBezTo>
                      <a:cubicBezTo>
                        <a:pt x="417195" y="-3879"/>
                        <a:pt x="506730" y="-8642"/>
                        <a:pt x="598170" y="15171"/>
                      </a:cubicBezTo>
                      <a:cubicBezTo>
                        <a:pt x="710565" y="44698"/>
                        <a:pt x="800100" y="107563"/>
                        <a:pt x="869633" y="197098"/>
                      </a:cubicBezTo>
                      <a:cubicBezTo>
                        <a:pt x="942975" y="292348"/>
                        <a:pt x="966788" y="402838"/>
                        <a:pt x="953453" y="521901"/>
                      </a:cubicBezTo>
                      <a:cubicBezTo>
                        <a:pt x="948690" y="564763"/>
                        <a:pt x="942023" y="608578"/>
                        <a:pt x="924878" y="648583"/>
                      </a:cubicBezTo>
                      <a:cubicBezTo>
                        <a:pt x="903923" y="700971"/>
                        <a:pt x="876300" y="749548"/>
                        <a:pt x="837248" y="791458"/>
                      </a:cubicBezTo>
                      <a:cubicBezTo>
                        <a:pt x="812483" y="818128"/>
                        <a:pt x="785813" y="842893"/>
                        <a:pt x="756285" y="864801"/>
                      </a:cubicBezTo>
                      <a:cubicBezTo>
                        <a:pt x="749618" y="870516"/>
                        <a:pt x="740093" y="875278"/>
                        <a:pt x="741045" y="885756"/>
                      </a:cubicBezTo>
                      <a:cubicBezTo>
                        <a:pt x="741998" y="898138"/>
                        <a:pt x="754380" y="896233"/>
                        <a:pt x="762000" y="900043"/>
                      </a:cubicBezTo>
                      <a:cubicBezTo>
                        <a:pt x="789623" y="913378"/>
                        <a:pt x="822008" y="910521"/>
                        <a:pt x="850583" y="921951"/>
                      </a:cubicBezTo>
                    </a:path>
                  </a:pathLst>
                </a:custGeom>
                <a:noFill/>
                <a:ln w="19050" cap="flat">
                  <a:solidFill>
                    <a:schemeClr val="accent1"/>
                  </a:solidFill>
                  <a:prstDash val="solid"/>
                  <a:miter/>
                </a:ln>
              </p:spPr>
              <p:txBody>
                <a:bodyPr rtlCol="0" anchor="ctr"/>
                <a:lstStyle/>
                <a:p>
                  <a:endParaRPr lang="en-IN"/>
                </a:p>
              </p:txBody>
            </p:sp>
            <p:grpSp>
              <p:nvGrpSpPr>
                <p:cNvPr id="231" name="Graphic 22">
                  <a:extLst>
                    <a:ext uri="{FF2B5EF4-FFF2-40B4-BE49-F238E27FC236}">
                      <a16:creationId xmlns:a16="http://schemas.microsoft.com/office/drawing/2014/main" id="{B689E336-D077-4601-BBEC-7D986A176D85}"/>
                    </a:ext>
                  </a:extLst>
                </p:cNvPr>
                <p:cNvGrpSpPr/>
                <p:nvPr/>
              </p:nvGrpSpPr>
              <p:grpSpPr>
                <a:xfrm>
                  <a:off x="2106804" y="1433512"/>
                  <a:ext cx="845819" cy="1109662"/>
                  <a:chOff x="2106804" y="1433512"/>
                  <a:chExt cx="845819" cy="1109662"/>
                </a:xfrm>
                <a:noFill/>
              </p:grpSpPr>
              <p:sp>
                <p:nvSpPr>
                  <p:cNvPr id="232" name="Freeform: Shape 231">
                    <a:extLst>
                      <a:ext uri="{FF2B5EF4-FFF2-40B4-BE49-F238E27FC236}">
                        <a16:creationId xmlns:a16="http://schemas.microsoft.com/office/drawing/2014/main" id="{CEC7C674-B1C2-4F7C-8391-93ECF9AA98D6}"/>
                      </a:ext>
                    </a:extLst>
                  </p:cNvPr>
                  <p:cNvSpPr/>
                  <p:nvPr/>
                </p:nvSpPr>
                <p:spPr>
                  <a:xfrm>
                    <a:off x="2106804" y="1433512"/>
                    <a:ext cx="845819" cy="1109662"/>
                  </a:xfrm>
                  <a:custGeom>
                    <a:avLst/>
                    <a:gdLst>
                      <a:gd name="connsiteX0" fmla="*/ 741998 w 845819"/>
                      <a:gd name="connsiteY0" fmla="*/ 498158 h 1109662"/>
                      <a:gd name="connsiteX1" fmla="*/ 741998 w 845819"/>
                      <a:gd name="connsiteY1" fmla="*/ 317183 h 1109662"/>
                      <a:gd name="connsiteX2" fmla="*/ 423863 w 845819"/>
                      <a:gd name="connsiteY2" fmla="*/ 0 h 1109662"/>
                      <a:gd name="connsiteX3" fmla="*/ 105727 w 845819"/>
                      <a:gd name="connsiteY3" fmla="*/ 317183 h 1109662"/>
                      <a:gd name="connsiteX4" fmla="*/ 105727 w 845819"/>
                      <a:gd name="connsiteY4" fmla="*/ 498158 h 1109662"/>
                      <a:gd name="connsiteX5" fmla="*/ 0 w 845819"/>
                      <a:gd name="connsiteY5" fmla="*/ 505778 h 1109662"/>
                      <a:gd name="connsiteX6" fmla="*/ 0 w 845819"/>
                      <a:gd name="connsiteY6" fmla="*/ 1079183 h 1109662"/>
                      <a:gd name="connsiteX7" fmla="*/ 422910 w 845819"/>
                      <a:gd name="connsiteY7" fmla="*/ 1109663 h 1109662"/>
                      <a:gd name="connsiteX8" fmla="*/ 845820 w 845819"/>
                      <a:gd name="connsiteY8" fmla="*/ 1079183 h 1109662"/>
                      <a:gd name="connsiteX9" fmla="*/ 845820 w 845819"/>
                      <a:gd name="connsiteY9" fmla="*/ 505778 h 1109662"/>
                      <a:gd name="connsiteX10" fmla="*/ 741998 w 845819"/>
                      <a:gd name="connsiteY10" fmla="*/ 498158 h 1109662"/>
                      <a:gd name="connsiteX11" fmla="*/ 741998 w 845819"/>
                      <a:gd name="connsiteY11" fmla="*/ 498158 h 1109662"/>
                      <a:gd name="connsiteX12" fmla="*/ 769620 w 845819"/>
                      <a:gd name="connsiteY12" fmla="*/ 501015 h 1109662"/>
                      <a:gd name="connsiteX13" fmla="*/ 424815 w 845819"/>
                      <a:gd name="connsiteY13" fmla="*/ 476250 h 1109662"/>
                      <a:gd name="connsiteX14" fmla="*/ 80010 w 845819"/>
                      <a:gd name="connsiteY14" fmla="*/ 501015 h 110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5819" h="1109662">
                        <a:moveTo>
                          <a:pt x="741998" y="498158"/>
                        </a:moveTo>
                        <a:lnTo>
                          <a:pt x="741998" y="317183"/>
                        </a:lnTo>
                        <a:cubicBezTo>
                          <a:pt x="741998" y="141923"/>
                          <a:pt x="600075" y="0"/>
                          <a:pt x="423863" y="0"/>
                        </a:cubicBezTo>
                        <a:cubicBezTo>
                          <a:pt x="247650" y="0"/>
                          <a:pt x="105727" y="141923"/>
                          <a:pt x="105727" y="317183"/>
                        </a:cubicBezTo>
                        <a:lnTo>
                          <a:pt x="105727" y="498158"/>
                        </a:lnTo>
                        <a:lnTo>
                          <a:pt x="0" y="505778"/>
                        </a:lnTo>
                        <a:lnTo>
                          <a:pt x="0" y="1079183"/>
                        </a:lnTo>
                        <a:lnTo>
                          <a:pt x="422910" y="1109663"/>
                        </a:lnTo>
                        <a:lnTo>
                          <a:pt x="845820" y="1079183"/>
                        </a:lnTo>
                        <a:lnTo>
                          <a:pt x="845820" y="505778"/>
                        </a:lnTo>
                        <a:lnTo>
                          <a:pt x="741998" y="498158"/>
                        </a:lnTo>
                        <a:lnTo>
                          <a:pt x="741998" y="498158"/>
                        </a:lnTo>
                        <a:close/>
                        <a:moveTo>
                          <a:pt x="769620" y="501015"/>
                        </a:moveTo>
                        <a:lnTo>
                          <a:pt x="424815" y="476250"/>
                        </a:lnTo>
                        <a:lnTo>
                          <a:pt x="80010" y="501015"/>
                        </a:lnTo>
                      </a:path>
                    </a:pathLst>
                  </a:custGeom>
                  <a:noFill/>
                  <a:ln w="19050" cap="flat">
                    <a:solidFill>
                      <a:schemeClr val="accent1"/>
                    </a:solid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EBB2D1F7-4AE4-4D86-BCF9-3CEF84EA743A}"/>
                      </a:ext>
                    </a:extLst>
                  </p:cNvPr>
                  <p:cNvSpPr/>
                  <p:nvPr/>
                </p:nvSpPr>
                <p:spPr>
                  <a:xfrm>
                    <a:off x="2423987" y="2105977"/>
                    <a:ext cx="213360" cy="287654"/>
                  </a:xfrm>
                  <a:custGeom>
                    <a:avLst/>
                    <a:gdLst>
                      <a:gd name="connsiteX0" fmla="*/ 106680 w 213360"/>
                      <a:gd name="connsiteY0" fmla="*/ 0 h 287654"/>
                      <a:gd name="connsiteX1" fmla="*/ 0 w 213360"/>
                      <a:gd name="connsiteY1" fmla="*/ 106680 h 287654"/>
                      <a:gd name="connsiteX2" fmla="*/ 60960 w 213360"/>
                      <a:gd name="connsiteY2" fmla="*/ 201930 h 287654"/>
                      <a:gd name="connsiteX3" fmla="*/ 60960 w 213360"/>
                      <a:gd name="connsiteY3" fmla="*/ 287655 h 287654"/>
                      <a:gd name="connsiteX4" fmla="*/ 152400 w 213360"/>
                      <a:gd name="connsiteY4" fmla="*/ 287655 h 287654"/>
                      <a:gd name="connsiteX5" fmla="*/ 152400 w 213360"/>
                      <a:gd name="connsiteY5" fmla="*/ 201930 h 287654"/>
                      <a:gd name="connsiteX6" fmla="*/ 213360 w 213360"/>
                      <a:gd name="connsiteY6" fmla="*/ 105727 h 287654"/>
                      <a:gd name="connsiteX7" fmla="*/ 106680 w 213360"/>
                      <a:gd name="connsiteY7" fmla="*/ 0 h 287654"/>
                      <a:gd name="connsiteX8" fmla="*/ 106680 w 213360"/>
                      <a:gd name="connsiteY8" fmla="*/ 0 h 287654"/>
                      <a:gd name="connsiteX9" fmla="*/ 132398 w 213360"/>
                      <a:gd name="connsiteY9" fmla="*/ 178117 h 287654"/>
                      <a:gd name="connsiteX10" fmla="*/ 122873 w 213360"/>
                      <a:gd name="connsiteY10" fmla="*/ 181927 h 287654"/>
                      <a:gd name="connsiteX11" fmla="*/ 122873 w 213360"/>
                      <a:gd name="connsiteY11" fmla="*/ 257175 h 287654"/>
                      <a:gd name="connsiteX12" fmla="*/ 91440 w 213360"/>
                      <a:gd name="connsiteY12" fmla="*/ 257175 h 287654"/>
                      <a:gd name="connsiteX13" fmla="*/ 91440 w 213360"/>
                      <a:gd name="connsiteY13" fmla="*/ 180975 h 287654"/>
                      <a:gd name="connsiteX14" fmla="*/ 80963 w 213360"/>
                      <a:gd name="connsiteY14" fmla="*/ 177165 h 287654"/>
                      <a:gd name="connsiteX15" fmla="*/ 34290 w 213360"/>
                      <a:gd name="connsiteY15" fmla="*/ 80010 h 287654"/>
                      <a:gd name="connsiteX16" fmla="*/ 131445 w 213360"/>
                      <a:gd name="connsiteY16" fmla="*/ 33338 h 287654"/>
                      <a:gd name="connsiteX17" fmla="*/ 182880 w 213360"/>
                      <a:gd name="connsiteY17" fmla="*/ 104775 h 287654"/>
                      <a:gd name="connsiteX18" fmla="*/ 132398 w 213360"/>
                      <a:gd name="connsiteY18" fmla="*/ 178117 h 287654"/>
                      <a:gd name="connsiteX19" fmla="*/ 132398 w 213360"/>
                      <a:gd name="connsiteY19" fmla="*/ 178117 h 28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360" h="287654">
                        <a:moveTo>
                          <a:pt x="106680" y="0"/>
                        </a:moveTo>
                        <a:cubicBezTo>
                          <a:pt x="47625" y="0"/>
                          <a:pt x="0" y="47625"/>
                          <a:pt x="0" y="106680"/>
                        </a:cubicBezTo>
                        <a:cubicBezTo>
                          <a:pt x="0" y="147638"/>
                          <a:pt x="23813" y="184785"/>
                          <a:pt x="60960" y="201930"/>
                        </a:cubicBezTo>
                        <a:lnTo>
                          <a:pt x="60960" y="287655"/>
                        </a:lnTo>
                        <a:lnTo>
                          <a:pt x="152400" y="287655"/>
                        </a:lnTo>
                        <a:lnTo>
                          <a:pt x="152400" y="201930"/>
                        </a:lnTo>
                        <a:cubicBezTo>
                          <a:pt x="189548" y="183832"/>
                          <a:pt x="212407" y="146685"/>
                          <a:pt x="213360" y="105727"/>
                        </a:cubicBezTo>
                        <a:cubicBezTo>
                          <a:pt x="213360" y="47625"/>
                          <a:pt x="165735" y="0"/>
                          <a:pt x="106680" y="0"/>
                        </a:cubicBezTo>
                        <a:lnTo>
                          <a:pt x="106680" y="0"/>
                        </a:lnTo>
                        <a:close/>
                        <a:moveTo>
                          <a:pt x="132398" y="178117"/>
                        </a:moveTo>
                        <a:lnTo>
                          <a:pt x="122873" y="181927"/>
                        </a:lnTo>
                        <a:lnTo>
                          <a:pt x="122873" y="257175"/>
                        </a:lnTo>
                        <a:lnTo>
                          <a:pt x="91440" y="257175"/>
                        </a:lnTo>
                        <a:lnTo>
                          <a:pt x="91440" y="180975"/>
                        </a:lnTo>
                        <a:lnTo>
                          <a:pt x="80963" y="177165"/>
                        </a:lnTo>
                        <a:cubicBezTo>
                          <a:pt x="40957" y="162877"/>
                          <a:pt x="20002" y="120015"/>
                          <a:pt x="34290" y="80010"/>
                        </a:cubicBezTo>
                        <a:cubicBezTo>
                          <a:pt x="48577" y="40005"/>
                          <a:pt x="91440" y="19050"/>
                          <a:pt x="131445" y="33338"/>
                        </a:cubicBezTo>
                        <a:cubicBezTo>
                          <a:pt x="161925" y="43815"/>
                          <a:pt x="182880" y="72390"/>
                          <a:pt x="182880" y="104775"/>
                        </a:cubicBezTo>
                        <a:cubicBezTo>
                          <a:pt x="182880" y="138113"/>
                          <a:pt x="172402" y="168592"/>
                          <a:pt x="132398" y="178117"/>
                        </a:cubicBezTo>
                        <a:lnTo>
                          <a:pt x="132398" y="178117"/>
                        </a:lnTo>
                        <a:close/>
                      </a:path>
                    </a:pathLst>
                  </a:custGeom>
                  <a:noFill/>
                  <a:ln w="19050" cap="flat">
                    <a:solidFill>
                      <a:schemeClr val="accent1"/>
                    </a:solidFill>
                    <a:prstDash val="solid"/>
                    <a:miter/>
                  </a:ln>
                </p:spPr>
                <p:txBody>
                  <a:bodyPr rtlCol="0" anchor="ctr"/>
                  <a:lstStyle/>
                  <a:p>
                    <a:endParaRPr lang="en-IN"/>
                  </a:p>
                </p:txBody>
              </p:sp>
            </p:grpSp>
          </p:grpSp>
          <p:grpSp>
            <p:nvGrpSpPr>
              <p:cNvPr id="221" name="Graphic 31">
                <a:extLst>
                  <a:ext uri="{FF2B5EF4-FFF2-40B4-BE49-F238E27FC236}">
                    <a16:creationId xmlns:a16="http://schemas.microsoft.com/office/drawing/2014/main" id="{0B468A08-F50F-4C95-A96B-C2FDA29C72D2}"/>
                  </a:ext>
                </a:extLst>
              </p:cNvPr>
              <p:cNvGrpSpPr/>
              <p:nvPr/>
            </p:nvGrpSpPr>
            <p:grpSpPr>
              <a:xfrm>
                <a:off x="1163529" y="1444593"/>
                <a:ext cx="589280" cy="1188720"/>
                <a:chOff x="1163529" y="1444593"/>
                <a:chExt cx="589280" cy="1188720"/>
              </a:xfrm>
            </p:grpSpPr>
            <p:grpSp>
              <p:nvGrpSpPr>
                <p:cNvPr id="222" name="Graphic 31">
                  <a:extLst>
                    <a:ext uri="{FF2B5EF4-FFF2-40B4-BE49-F238E27FC236}">
                      <a16:creationId xmlns:a16="http://schemas.microsoft.com/office/drawing/2014/main" id="{37644248-3F5C-40AF-8B8B-3C3702007EF4}"/>
                    </a:ext>
                  </a:extLst>
                </p:cNvPr>
                <p:cNvGrpSpPr/>
                <p:nvPr/>
              </p:nvGrpSpPr>
              <p:grpSpPr>
                <a:xfrm>
                  <a:off x="1162512" y="1587849"/>
                  <a:ext cx="587123" cy="938184"/>
                  <a:chOff x="1162512" y="1587849"/>
                  <a:chExt cx="587123" cy="938184"/>
                </a:xfrm>
                <a:solidFill>
                  <a:srgbClr val="231F20"/>
                </a:solidFill>
              </p:grpSpPr>
              <p:sp>
                <p:nvSpPr>
                  <p:cNvPr id="227" name="Freeform: Shape 226">
                    <a:extLst>
                      <a:ext uri="{FF2B5EF4-FFF2-40B4-BE49-F238E27FC236}">
                        <a16:creationId xmlns:a16="http://schemas.microsoft.com/office/drawing/2014/main" id="{3B50A6F8-6CB6-41DC-9614-9DD9EC3B711B}"/>
                      </a:ext>
                    </a:extLst>
                  </p:cNvPr>
                  <p:cNvSpPr/>
                  <p:nvPr/>
                </p:nvSpPr>
                <p:spPr>
                  <a:xfrm>
                    <a:off x="1162512" y="1587849"/>
                    <a:ext cx="587123" cy="937768"/>
                  </a:xfrm>
                  <a:custGeom>
                    <a:avLst/>
                    <a:gdLst>
                      <a:gd name="connsiteX0" fmla="*/ 326136 w 587123"/>
                      <a:gd name="connsiteY0" fmla="*/ 937768 h 937768"/>
                      <a:gd name="connsiteX1" fmla="*/ 325120 w 587123"/>
                      <a:gd name="connsiteY1" fmla="*/ 927608 h 937768"/>
                      <a:gd name="connsiteX2" fmla="*/ 412496 w 587123"/>
                      <a:gd name="connsiteY2" fmla="*/ 911352 h 937768"/>
                      <a:gd name="connsiteX3" fmla="*/ 573024 w 587123"/>
                      <a:gd name="connsiteY3" fmla="*/ 738632 h 937768"/>
                      <a:gd name="connsiteX4" fmla="*/ 526288 w 587123"/>
                      <a:gd name="connsiteY4" fmla="*/ 602488 h 937768"/>
                      <a:gd name="connsiteX5" fmla="*/ 465328 w 587123"/>
                      <a:gd name="connsiteY5" fmla="*/ 558800 h 937768"/>
                      <a:gd name="connsiteX6" fmla="*/ 359664 w 587123"/>
                      <a:gd name="connsiteY6" fmla="*/ 503936 h 937768"/>
                      <a:gd name="connsiteX7" fmla="*/ 320040 w 587123"/>
                      <a:gd name="connsiteY7" fmla="*/ 485648 h 937768"/>
                      <a:gd name="connsiteX8" fmla="*/ 311912 w 587123"/>
                      <a:gd name="connsiteY8" fmla="*/ 481584 h 937768"/>
                      <a:gd name="connsiteX9" fmla="*/ 315976 w 587123"/>
                      <a:gd name="connsiteY9" fmla="*/ 472440 h 937768"/>
                      <a:gd name="connsiteX10" fmla="*/ 326136 w 587123"/>
                      <a:gd name="connsiteY10" fmla="*/ 476504 h 937768"/>
                      <a:gd name="connsiteX11" fmla="*/ 365760 w 587123"/>
                      <a:gd name="connsiteY11" fmla="*/ 494792 h 937768"/>
                      <a:gd name="connsiteX12" fmla="*/ 472440 w 587123"/>
                      <a:gd name="connsiteY12" fmla="*/ 549656 h 937768"/>
                      <a:gd name="connsiteX13" fmla="*/ 534416 w 587123"/>
                      <a:gd name="connsiteY13" fmla="*/ 594360 h 937768"/>
                      <a:gd name="connsiteX14" fmla="*/ 584200 w 587123"/>
                      <a:gd name="connsiteY14" fmla="*/ 740664 h 937768"/>
                      <a:gd name="connsiteX15" fmla="*/ 416560 w 587123"/>
                      <a:gd name="connsiteY15" fmla="*/ 921512 h 937768"/>
                      <a:gd name="connsiteX16" fmla="*/ 326136 w 587123"/>
                      <a:gd name="connsiteY16" fmla="*/ 937768 h 937768"/>
                      <a:gd name="connsiteX17" fmla="*/ 268224 w 587123"/>
                      <a:gd name="connsiteY17" fmla="*/ 935736 h 937768"/>
                      <a:gd name="connsiteX18" fmla="*/ 264160 w 587123"/>
                      <a:gd name="connsiteY18" fmla="*/ 935736 h 937768"/>
                      <a:gd name="connsiteX19" fmla="*/ 111760 w 587123"/>
                      <a:gd name="connsiteY19" fmla="*/ 886968 h 937768"/>
                      <a:gd name="connsiteX20" fmla="*/ 3048 w 587123"/>
                      <a:gd name="connsiteY20" fmla="*/ 720344 h 937768"/>
                      <a:gd name="connsiteX21" fmla="*/ 1016 w 587123"/>
                      <a:gd name="connsiteY21" fmla="*/ 697992 h 937768"/>
                      <a:gd name="connsiteX22" fmla="*/ 0 w 587123"/>
                      <a:gd name="connsiteY22" fmla="*/ 682752 h 937768"/>
                      <a:gd name="connsiteX23" fmla="*/ 10160 w 587123"/>
                      <a:gd name="connsiteY23" fmla="*/ 681736 h 937768"/>
                      <a:gd name="connsiteX24" fmla="*/ 11176 w 587123"/>
                      <a:gd name="connsiteY24" fmla="*/ 696976 h 937768"/>
                      <a:gd name="connsiteX25" fmla="*/ 13208 w 587123"/>
                      <a:gd name="connsiteY25" fmla="*/ 718312 h 937768"/>
                      <a:gd name="connsiteX26" fmla="*/ 116840 w 587123"/>
                      <a:gd name="connsiteY26" fmla="*/ 876808 h 937768"/>
                      <a:gd name="connsiteX27" fmla="*/ 265176 w 587123"/>
                      <a:gd name="connsiteY27" fmla="*/ 923544 h 937768"/>
                      <a:gd name="connsiteX28" fmla="*/ 271272 w 587123"/>
                      <a:gd name="connsiteY28" fmla="*/ 923544 h 937768"/>
                      <a:gd name="connsiteX29" fmla="*/ 272288 w 587123"/>
                      <a:gd name="connsiteY29" fmla="*/ 917448 h 937768"/>
                      <a:gd name="connsiteX30" fmla="*/ 272288 w 587123"/>
                      <a:gd name="connsiteY30" fmla="*/ 795528 h 937768"/>
                      <a:gd name="connsiteX31" fmla="*/ 271272 w 587123"/>
                      <a:gd name="connsiteY31" fmla="*/ 588264 h 937768"/>
                      <a:gd name="connsiteX32" fmla="*/ 271272 w 587123"/>
                      <a:gd name="connsiteY32" fmla="*/ 560832 h 937768"/>
                      <a:gd name="connsiteX33" fmla="*/ 271272 w 587123"/>
                      <a:gd name="connsiteY33" fmla="*/ 465328 h 937768"/>
                      <a:gd name="connsiteX34" fmla="*/ 264160 w 587123"/>
                      <a:gd name="connsiteY34" fmla="*/ 457200 h 937768"/>
                      <a:gd name="connsiteX35" fmla="*/ 137160 w 587123"/>
                      <a:gd name="connsiteY35" fmla="*/ 387096 h 937768"/>
                      <a:gd name="connsiteX36" fmla="*/ 89408 w 587123"/>
                      <a:gd name="connsiteY36" fmla="*/ 347472 h 937768"/>
                      <a:gd name="connsiteX37" fmla="*/ 33528 w 587123"/>
                      <a:gd name="connsiteY37" fmla="*/ 212344 h 937768"/>
                      <a:gd name="connsiteX38" fmla="*/ 101600 w 587123"/>
                      <a:gd name="connsiteY38" fmla="*/ 54864 h 937768"/>
                      <a:gd name="connsiteX39" fmla="*/ 232664 w 587123"/>
                      <a:gd name="connsiteY39" fmla="*/ 2032 h 937768"/>
                      <a:gd name="connsiteX40" fmla="*/ 233680 w 587123"/>
                      <a:gd name="connsiteY40" fmla="*/ 2032 h 937768"/>
                      <a:gd name="connsiteX41" fmla="*/ 262128 w 587123"/>
                      <a:gd name="connsiteY41" fmla="*/ 0 h 937768"/>
                      <a:gd name="connsiteX42" fmla="*/ 262128 w 587123"/>
                      <a:gd name="connsiteY42" fmla="*/ 10160 h 937768"/>
                      <a:gd name="connsiteX43" fmla="*/ 234696 w 587123"/>
                      <a:gd name="connsiteY43" fmla="*/ 12192 h 937768"/>
                      <a:gd name="connsiteX44" fmla="*/ 232664 w 587123"/>
                      <a:gd name="connsiteY44" fmla="*/ 12192 h 937768"/>
                      <a:gd name="connsiteX45" fmla="*/ 106680 w 587123"/>
                      <a:gd name="connsiteY45" fmla="*/ 62992 h 937768"/>
                      <a:gd name="connsiteX46" fmla="*/ 42672 w 587123"/>
                      <a:gd name="connsiteY46" fmla="*/ 213360 h 937768"/>
                      <a:gd name="connsiteX47" fmla="*/ 95504 w 587123"/>
                      <a:gd name="connsiteY47" fmla="*/ 342392 h 937768"/>
                      <a:gd name="connsiteX48" fmla="*/ 142240 w 587123"/>
                      <a:gd name="connsiteY48" fmla="*/ 381000 h 937768"/>
                      <a:gd name="connsiteX49" fmla="*/ 268224 w 587123"/>
                      <a:gd name="connsiteY49" fmla="*/ 451104 h 937768"/>
                      <a:gd name="connsiteX50" fmla="*/ 281432 w 587123"/>
                      <a:gd name="connsiteY50" fmla="*/ 468376 h 937768"/>
                      <a:gd name="connsiteX51" fmla="*/ 281432 w 587123"/>
                      <a:gd name="connsiteY51" fmla="*/ 562864 h 937768"/>
                      <a:gd name="connsiteX52" fmla="*/ 281432 w 587123"/>
                      <a:gd name="connsiteY52" fmla="*/ 590296 h 937768"/>
                      <a:gd name="connsiteX53" fmla="*/ 282448 w 587123"/>
                      <a:gd name="connsiteY53" fmla="*/ 797560 h 937768"/>
                      <a:gd name="connsiteX54" fmla="*/ 282448 w 587123"/>
                      <a:gd name="connsiteY54" fmla="*/ 919480 h 937768"/>
                      <a:gd name="connsiteX55" fmla="*/ 278384 w 587123"/>
                      <a:gd name="connsiteY55" fmla="*/ 932688 h 937768"/>
                      <a:gd name="connsiteX56" fmla="*/ 268224 w 587123"/>
                      <a:gd name="connsiteY56" fmla="*/ 935736 h 937768"/>
                      <a:gd name="connsiteX57" fmla="*/ 531368 w 587123"/>
                      <a:gd name="connsiteY57" fmla="*/ 206248 h 937768"/>
                      <a:gd name="connsiteX58" fmla="*/ 324104 w 587123"/>
                      <a:gd name="connsiteY58" fmla="*/ 11176 h 937768"/>
                      <a:gd name="connsiteX59" fmla="*/ 325120 w 587123"/>
                      <a:gd name="connsiteY59" fmla="*/ 1016 h 937768"/>
                      <a:gd name="connsiteX60" fmla="*/ 541528 w 587123"/>
                      <a:gd name="connsiteY60" fmla="*/ 204216 h 937768"/>
                      <a:gd name="connsiteX61" fmla="*/ 531368 w 587123"/>
                      <a:gd name="connsiteY61" fmla="*/ 206248 h 93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7123" h="937768">
                        <a:moveTo>
                          <a:pt x="326136" y="937768"/>
                        </a:moveTo>
                        <a:lnTo>
                          <a:pt x="325120" y="927608"/>
                        </a:lnTo>
                        <a:cubicBezTo>
                          <a:pt x="351536" y="925576"/>
                          <a:pt x="382016" y="921512"/>
                          <a:pt x="412496" y="911352"/>
                        </a:cubicBezTo>
                        <a:cubicBezTo>
                          <a:pt x="505968" y="881888"/>
                          <a:pt x="557784" y="826008"/>
                          <a:pt x="573024" y="738632"/>
                        </a:cubicBezTo>
                        <a:cubicBezTo>
                          <a:pt x="583184" y="681736"/>
                          <a:pt x="567944" y="637032"/>
                          <a:pt x="526288" y="602488"/>
                        </a:cubicBezTo>
                        <a:cubicBezTo>
                          <a:pt x="508000" y="586232"/>
                          <a:pt x="486664" y="572008"/>
                          <a:pt x="465328" y="558800"/>
                        </a:cubicBezTo>
                        <a:cubicBezTo>
                          <a:pt x="431800" y="538480"/>
                          <a:pt x="395224" y="521208"/>
                          <a:pt x="359664" y="503936"/>
                        </a:cubicBezTo>
                        <a:cubicBezTo>
                          <a:pt x="346456" y="497840"/>
                          <a:pt x="333248" y="491744"/>
                          <a:pt x="320040" y="485648"/>
                        </a:cubicBezTo>
                        <a:lnTo>
                          <a:pt x="311912" y="481584"/>
                        </a:lnTo>
                        <a:lnTo>
                          <a:pt x="315976" y="472440"/>
                        </a:lnTo>
                        <a:lnTo>
                          <a:pt x="326136" y="476504"/>
                        </a:lnTo>
                        <a:cubicBezTo>
                          <a:pt x="339344" y="482600"/>
                          <a:pt x="352552" y="488696"/>
                          <a:pt x="365760" y="494792"/>
                        </a:cubicBezTo>
                        <a:cubicBezTo>
                          <a:pt x="401320" y="511048"/>
                          <a:pt x="437896" y="529336"/>
                          <a:pt x="472440" y="549656"/>
                        </a:cubicBezTo>
                        <a:cubicBezTo>
                          <a:pt x="494792" y="562864"/>
                          <a:pt x="515112" y="578104"/>
                          <a:pt x="534416" y="594360"/>
                        </a:cubicBezTo>
                        <a:cubicBezTo>
                          <a:pt x="578104" y="631952"/>
                          <a:pt x="594360" y="679704"/>
                          <a:pt x="584200" y="740664"/>
                        </a:cubicBezTo>
                        <a:cubicBezTo>
                          <a:pt x="567944" y="832104"/>
                          <a:pt x="513080" y="891032"/>
                          <a:pt x="416560" y="921512"/>
                        </a:cubicBezTo>
                        <a:cubicBezTo>
                          <a:pt x="385064" y="930656"/>
                          <a:pt x="353568" y="934720"/>
                          <a:pt x="326136" y="937768"/>
                        </a:cubicBezTo>
                        <a:close/>
                        <a:moveTo>
                          <a:pt x="268224" y="935736"/>
                        </a:moveTo>
                        <a:cubicBezTo>
                          <a:pt x="267208" y="935736"/>
                          <a:pt x="265176" y="935736"/>
                          <a:pt x="264160" y="935736"/>
                        </a:cubicBezTo>
                        <a:cubicBezTo>
                          <a:pt x="204216" y="928624"/>
                          <a:pt x="155448" y="913384"/>
                          <a:pt x="111760" y="886968"/>
                        </a:cubicBezTo>
                        <a:cubicBezTo>
                          <a:pt x="48768" y="849376"/>
                          <a:pt x="13208" y="793496"/>
                          <a:pt x="3048" y="720344"/>
                        </a:cubicBezTo>
                        <a:cubicBezTo>
                          <a:pt x="2032" y="713232"/>
                          <a:pt x="2032" y="705104"/>
                          <a:pt x="1016" y="697992"/>
                        </a:cubicBezTo>
                        <a:cubicBezTo>
                          <a:pt x="1016" y="692912"/>
                          <a:pt x="1016" y="687832"/>
                          <a:pt x="0" y="682752"/>
                        </a:cubicBezTo>
                        <a:lnTo>
                          <a:pt x="10160" y="681736"/>
                        </a:lnTo>
                        <a:cubicBezTo>
                          <a:pt x="10160" y="686816"/>
                          <a:pt x="11176" y="691896"/>
                          <a:pt x="11176" y="696976"/>
                        </a:cubicBezTo>
                        <a:cubicBezTo>
                          <a:pt x="11176" y="704088"/>
                          <a:pt x="12192" y="711200"/>
                          <a:pt x="13208" y="718312"/>
                        </a:cubicBezTo>
                        <a:cubicBezTo>
                          <a:pt x="22352" y="787400"/>
                          <a:pt x="56896" y="841248"/>
                          <a:pt x="116840" y="876808"/>
                        </a:cubicBezTo>
                        <a:cubicBezTo>
                          <a:pt x="158496" y="902208"/>
                          <a:pt x="207264" y="917448"/>
                          <a:pt x="265176" y="923544"/>
                        </a:cubicBezTo>
                        <a:cubicBezTo>
                          <a:pt x="270256" y="924560"/>
                          <a:pt x="271272" y="923544"/>
                          <a:pt x="271272" y="923544"/>
                        </a:cubicBezTo>
                        <a:cubicBezTo>
                          <a:pt x="271272" y="923544"/>
                          <a:pt x="272288" y="922528"/>
                          <a:pt x="272288" y="917448"/>
                        </a:cubicBezTo>
                        <a:cubicBezTo>
                          <a:pt x="272288" y="876808"/>
                          <a:pt x="272288" y="836168"/>
                          <a:pt x="272288" y="795528"/>
                        </a:cubicBezTo>
                        <a:cubicBezTo>
                          <a:pt x="272288" y="727456"/>
                          <a:pt x="272288" y="657352"/>
                          <a:pt x="271272" y="588264"/>
                        </a:cubicBezTo>
                        <a:cubicBezTo>
                          <a:pt x="271272" y="579120"/>
                          <a:pt x="271272" y="569976"/>
                          <a:pt x="271272" y="560832"/>
                        </a:cubicBezTo>
                        <a:cubicBezTo>
                          <a:pt x="271272" y="529336"/>
                          <a:pt x="270256" y="497840"/>
                          <a:pt x="271272" y="465328"/>
                        </a:cubicBezTo>
                        <a:cubicBezTo>
                          <a:pt x="271272" y="461264"/>
                          <a:pt x="270256" y="460248"/>
                          <a:pt x="264160" y="457200"/>
                        </a:cubicBezTo>
                        <a:cubicBezTo>
                          <a:pt x="221488" y="436880"/>
                          <a:pt x="177800" y="414528"/>
                          <a:pt x="137160" y="387096"/>
                        </a:cubicBezTo>
                        <a:cubicBezTo>
                          <a:pt x="118872" y="373888"/>
                          <a:pt x="102616" y="361696"/>
                          <a:pt x="89408" y="347472"/>
                        </a:cubicBezTo>
                        <a:cubicBezTo>
                          <a:pt x="48768" y="307848"/>
                          <a:pt x="31496" y="263144"/>
                          <a:pt x="33528" y="212344"/>
                        </a:cubicBezTo>
                        <a:cubicBezTo>
                          <a:pt x="37592" y="141224"/>
                          <a:pt x="58928" y="91440"/>
                          <a:pt x="101600" y="54864"/>
                        </a:cubicBezTo>
                        <a:cubicBezTo>
                          <a:pt x="135128" y="26416"/>
                          <a:pt x="176784" y="9144"/>
                          <a:pt x="232664" y="2032"/>
                        </a:cubicBezTo>
                        <a:lnTo>
                          <a:pt x="233680" y="2032"/>
                        </a:lnTo>
                        <a:cubicBezTo>
                          <a:pt x="242824" y="1016"/>
                          <a:pt x="251968" y="0"/>
                          <a:pt x="262128" y="0"/>
                        </a:cubicBezTo>
                        <a:lnTo>
                          <a:pt x="262128" y="10160"/>
                        </a:lnTo>
                        <a:cubicBezTo>
                          <a:pt x="252984" y="10160"/>
                          <a:pt x="243840" y="11176"/>
                          <a:pt x="234696" y="12192"/>
                        </a:cubicBezTo>
                        <a:lnTo>
                          <a:pt x="232664" y="12192"/>
                        </a:lnTo>
                        <a:cubicBezTo>
                          <a:pt x="177800" y="19304"/>
                          <a:pt x="138176" y="35560"/>
                          <a:pt x="106680" y="62992"/>
                        </a:cubicBezTo>
                        <a:cubicBezTo>
                          <a:pt x="67056" y="97536"/>
                          <a:pt x="45720" y="145288"/>
                          <a:pt x="42672" y="213360"/>
                        </a:cubicBezTo>
                        <a:cubicBezTo>
                          <a:pt x="40640" y="263144"/>
                          <a:pt x="57912" y="304800"/>
                          <a:pt x="95504" y="342392"/>
                        </a:cubicBezTo>
                        <a:cubicBezTo>
                          <a:pt x="108712" y="355600"/>
                          <a:pt x="123952" y="367792"/>
                          <a:pt x="142240" y="381000"/>
                        </a:cubicBezTo>
                        <a:cubicBezTo>
                          <a:pt x="181864" y="408432"/>
                          <a:pt x="225552" y="429768"/>
                          <a:pt x="268224" y="451104"/>
                        </a:cubicBezTo>
                        <a:cubicBezTo>
                          <a:pt x="274320" y="454152"/>
                          <a:pt x="281432" y="457200"/>
                          <a:pt x="281432" y="468376"/>
                        </a:cubicBezTo>
                        <a:cubicBezTo>
                          <a:pt x="280416" y="499872"/>
                          <a:pt x="280416" y="532384"/>
                          <a:pt x="281432" y="562864"/>
                        </a:cubicBezTo>
                        <a:cubicBezTo>
                          <a:pt x="281432" y="572008"/>
                          <a:pt x="281432" y="581152"/>
                          <a:pt x="281432" y="590296"/>
                        </a:cubicBezTo>
                        <a:cubicBezTo>
                          <a:pt x="282448" y="659384"/>
                          <a:pt x="282448" y="729488"/>
                          <a:pt x="282448" y="797560"/>
                        </a:cubicBezTo>
                        <a:cubicBezTo>
                          <a:pt x="282448" y="838200"/>
                          <a:pt x="282448" y="878840"/>
                          <a:pt x="282448" y="919480"/>
                        </a:cubicBezTo>
                        <a:cubicBezTo>
                          <a:pt x="282448" y="924560"/>
                          <a:pt x="282448" y="929640"/>
                          <a:pt x="278384" y="932688"/>
                        </a:cubicBezTo>
                        <a:cubicBezTo>
                          <a:pt x="274320" y="935736"/>
                          <a:pt x="271272" y="935736"/>
                          <a:pt x="268224" y="935736"/>
                        </a:cubicBezTo>
                        <a:close/>
                        <a:moveTo>
                          <a:pt x="531368" y="206248"/>
                        </a:moveTo>
                        <a:cubicBezTo>
                          <a:pt x="506984" y="92456"/>
                          <a:pt x="431800" y="21336"/>
                          <a:pt x="324104" y="11176"/>
                        </a:cubicBezTo>
                        <a:lnTo>
                          <a:pt x="325120" y="1016"/>
                        </a:lnTo>
                        <a:cubicBezTo>
                          <a:pt x="437896" y="11176"/>
                          <a:pt x="516128" y="85344"/>
                          <a:pt x="541528" y="204216"/>
                        </a:cubicBezTo>
                        <a:lnTo>
                          <a:pt x="531368" y="206248"/>
                        </a:lnTo>
                        <a:close/>
                      </a:path>
                    </a:pathLst>
                  </a:custGeom>
                  <a:solidFill>
                    <a:srgbClr val="231F20"/>
                  </a:solidFill>
                  <a:ln w="10018" cap="flat">
                    <a:solidFill>
                      <a:schemeClr val="accent1"/>
                    </a:solid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55A10DB2-8FAA-42EE-B954-C87398B507B8}"/>
                      </a:ext>
                    </a:extLst>
                  </p:cNvPr>
                  <p:cNvSpPr/>
                  <p:nvPr/>
                </p:nvSpPr>
                <p:spPr>
                  <a:xfrm rot="-5383642">
                    <a:off x="1450696" y="1562412"/>
                    <a:ext cx="10160" cy="61976"/>
                  </a:xfrm>
                  <a:custGeom>
                    <a:avLst/>
                    <a:gdLst>
                      <a:gd name="connsiteX0" fmla="*/ 0 w 10160"/>
                      <a:gd name="connsiteY0" fmla="*/ 0 h 61976"/>
                      <a:gd name="connsiteX1" fmla="*/ 10160 w 10160"/>
                      <a:gd name="connsiteY1" fmla="*/ 0 h 61976"/>
                      <a:gd name="connsiteX2" fmla="*/ 10160 w 10160"/>
                      <a:gd name="connsiteY2" fmla="*/ 61977 h 61976"/>
                      <a:gd name="connsiteX3" fmla="*/ 0 w 10160"/>
                      <a:gd name="connsiteY3" fmla="*/ 61977 h 61976"/>
                    </a:gdLst>
                    <a:ahLst/>
                    <a:cxnLst>
                      <a:cxn ang="0">
                        <a:pos x="connsiteX0" y="connsiteY0"/>
                      </a:cxn>
                      <a:cxn ang="0">
                        <a:pos x="connsiteX1" y="connsiteY1"/>
                      </a:cxn>
                      <a:cxn ang="0">
                        <a:pos x="connsiteX2" y="connsiteY2"/>
                      </a:cxn>
                      <a:cxn ang="0">
                        <a:pos x="connsiteX3" y="connsiteY3"/>
                      </a:cxn>
                    </a:cxnLst>
                    <a:rect l="l" t="t" r="r" b="b"/>
                    <a:pathLst>
                      <a:path w="10160" h="61976">
                        <a:moveTo>
                          <a:pt x="0" y="0"/>
                        </a:moveTo>
                        <a:lnTo>
                          <a:pt x="10160" y="0"/>
                        </a:lnTo>
                        <a:lnTo>
                          <a:pt x="10160" y="61977"/>
                        </a:lnTo>
                        <a:lnTo>
                          <a:pt x="0" y="61977"/>
                        </a:lnTo>
                        <a:close/>
                      </a:path>
                    </a:pathLst>
                  </a:custGeom>
                  <a:solidFill>
                    <a:srgbClr val="231F20"/>
                  </a:solidFill>
                  <a:ln w="10018" cap="flat">
                    <a:solidFill>
                      <a:schemeClr val="accent1"/>
                    </a:solid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D06B2CC7-D3A3-40CF-95EC-E9CC128336B2}"/>
                      </a:ext>
                    </a:extLst>
                  </p:cNvPr>
                  <p:cNvSpPr/>
                  <p:nvPr/>
                </p:nvSpPr>
                <p:spPr>
                  <a:xfrm rot="-5302157">
                    <a:off x="1457173" y="2483860"/>
                    <a:ext cx="10160" cy="72136"/>
                  </a:xfrm>
                  <a:custGeom>
                    <a:avLst/>
                    <a:gdLst>
                      <a:gd name="connsiteX0" fmla="*/ 0 w 10160"/>
                      <a:gd name="connsiteY0" fmla="*/ 0 h 72136"/>
                      <a:gd name="connsiteX1" fmla="*/ 10160 w 10160"/>
                      <a:gd name="connsiteY1" fmla="*/ 0 h 72136"/>
                      <a:gd name="connsiteX2" fmla="*/ 10160 w 10160"/>
                      <a:gd name="connsiteY2" fmla="*/ 72136 h 72136"/>
                      <a:gd name="connsiteX3" fmla="*/ 0 w 10160"/>
                      <a:gd name="connsiteY3" fmla="*/ 72136 h 72136"/>
                    </a:gdLst>
                    <a:ahLst/>
                    <a:cxnLst>
                      <a:cxn ang="0">
                        <a:pos x="connsiteX0" y="connsiteY0"/>
                      </a:cxn>
                      <a:cxn ang="0">
                        <a:pos x="connsiteX1" y="connsiteY1"/>
                      </a:cxn>
                      <a:cxn ang="0">
                        <a:pos x="connsiteX2" y="connsiteY2"/>
                      </a:cxn>
                      <a:cxn ang="0">
                        <a:pos x="connsiteX3" y="connsiteY3"/>
                      </a:cxn>
                    </a:cxnLst>
                    <a:rect l="l" t="t" r="r" b="b"/>
                    <a:pathLst>
                      <a:path w="10160" h="72136">
                        <a:moveTo>
                          <a:pt x="0" y="0"/>
                        </a:moveTo>
                        <a:lnTo>
                          <a:pt x="10160" y="0"/>
                        </a:lnTo>
                        <a:lnTo>
                          <a:pt x="10160" y="72136"/>
                        </a:lnTo>
                        <a:lnTo>
                          <a:pt x="0" y="72136"/>
                        </a:lnTo>
                        <a:close/>
                      </a:path>
                    </a:pathLst>
                  </a:custGeom>
                  <a:solidFill>
                    <a:srgbClr val="231F20"/>
                  </a:solidFill>
                  <a:ln w="10018" cap="flat">
                    <a:solidFill>
                      <a:schemeClr val="accent1"/>
                    </a:solidFill>
                    <a:prstDash val="solid"/>
                    <a:miter/>
                  </a:ln>
                </p:spPr>
                <p:txBody>
                  <a:bodyPr rtlCol="0" anchor="ctr"/>
                  <a:lstStyle/>
                  <a:p>
                    <a:endParaRPr lang="en-IN"/>
                  </a:p>
                </p:txBody>
              </p:sp>
            </p:grpSp>
            <p:sp>
              <p:nvSpPr>
                <p:cNvPr id="223" name="Freeform: Shape 222">
                  <a:extLst>
                    <a:ext uri="{FF2B5EF4-FFF2-40B4-BE49-F238E27FC236}">
                      <a16:creationId xmlns:a16="http://schemas.microsoft.com/office/drawing/2014/main" id="{D389D159-E4CE-4544-8C26-5915468B3DA9}"/>
                    </a:ext>
                  </a:extLst>
                </p:cNvPr>
                <p:cNvSpPr/>
                <p:nvPr/>
              </p:nvSpPr>
              <p:spPr>
                <a:xfrm rot="-3919422">
                  <a:off x="1450819" y="2024795"/>
                  <a:ext cx="10160" cy="59945"/>
                </a:xfrm>
                <a:custGeom>
                  <a:avLst/>
                  <a:gdLst>
                    <a:gd name="connsiteX0" fmla="*/ 0 w 10160"/>
                    <a:gd name="connsiteY0" fmla="*/ 0 h 59945"/>
                    <a:gd name="connsiteX1" fmla="*/ 10160 w 10160"/>
                    <a:gd name="connsiteY1" fmla="*/ 0 h 59945"/>
                    <a:gd name="connsiteX2" fmla="*/ 10160 w 10160"/>
                    <a:gd name="connsiteY2" fmla="*/ 59945 h 59945"/>
                    <a:gd name="connsiteX3" fmla="*/ 0 w 10160"/>
                    <a:gd name="connsiteY3" fmla="*/ 59945 h 59945"/>
                  </a:gdLst>
                  <a:ahLst/>
                  <a:cxnLst>
                    <a:cxn ang="0">
                      <a:pos x="connsiteX0" y="connsiteY0"/>
                    </a:cxn>
                    <a:cxn ang="0">
                      <a:pos x="connsiteX1" y="connsiteY1"/>
                    </a:cxn>
                    <a:cxn ang="0">
                      <a:pos x="connsiteX2" y="connsiteY2"/>
                    </a:cxn>
                    <a:cxn ang="0">
                      <a:pos x="connsiteX3" y="connsiteY3"/>
                    </a:cxn>
                  </a:cxnLst>
                  <a:rect l="l" t="t" r="r" b="b"/>
                  <a:pathLst>
                    <a:path w="10160" h="59945">
                      <a:moveTo>
                        <a:pt x="0" y="0"/>
                      </a:moveTo>
                      <a:lnTo>
                        <a:pt x="10160" y="0"/>
                      </a:lnTo>
                      <a:lnTo>
                        <a:pt x="10160" y="59945"/>
                      </a:lnTo>
                      <a:lnTo>
                        <a:pt x="0" y="59945"/>
                      </a:lnTo>
                      <a:close/>
                    </a:path>
                  </a:pathLst>
                </a:custGeom>
                <a:solidFill>
                  <a:srgbClr val="231F20"/>
                </a:solidFill>
                <a:ln w="10018" cap="flat">
                  <a:solidFill>
                    <a:schemeClr val="accent1"/>
                  </a:solid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EE3079CE-50B2-457C-981A-38A152AF658D}"/>
                    </a:ext>
                  </a:extLst>
                </p:cNvPr>
                <p:cNvSpPr/>
                <p:nvPr/>
              </p:nvSpPr>
              <p:spPr>
                <a:xfrm rot="-5383642">
                  <a:off x="1450696" y="1562412"/>
                  <a:ext cx="10160" cy="61976"/>
                </a:xfrm>
                <a:custGeom>
                  <a:avLst/>
                  <a:gdLst>
                    <a:gd name="connsiteX0" fmla="*/ 0 w 10160"/>
                    <a:gd name="connsiteY0" fmla="*/ 0 h 61976"/>
                    <a:gd name="connsiteX1" fmla="*/ 10160 w 10160"/>
                    <a:gd name="connsiteY1" fmla="*/ 0 h 61976"/>
                    <a:gd name="connsiteX2" fmla="*/ 10160 w 10160"/>
                    <a:gd name="connsiteY2" fmla="*/ 61977 h 61976"/>
                    <a:gd name="connsiteX3" fmla="*/ 0 w 10160"/>
                    <a:gd name="connsiteY3" fmla="*/ 61977 h 61976"/>
                  </a:gdLst>
                  <a:ahLst/>
                  <a:cxnLst>
                    <a:cxn ang="0">
                      <a:pos x="connsiteX0" y="connsiteY0"/>
                    </a:cxn>
                    <a:cxn ang="0">
                      <a:pos x="connsiteX1" y="connsiteY1"/>
                    </a:cxn>
                    <a:cxn ang="0">
                      <a:pos x="connsiteX2" y="connsiteY2"/>
                    </a:cxn>
                    <a:cxn ang="0">
                      <a:pos x="connsiteX3" y="connsiteY3"/>
                    </a:cxn>
                  </a:cxnLst>
                  <a:rect l="l" t="t" r="r" b="b"/>
                  <a:pathLst>
                    <a:path w="10160" h="61976">
                      <a:moveTo>
                        <a:pt x="0" y="0"/>
                      </a:moveTo>
                      <a:lnTo>
                        <a:pt x="10160" y="0"/>
                      </a:lnTo>
                      <a:lnTo>
                        <a:pt x="10160" y="61977"/>
                      </a:lnTo>
                      <a:lnTo>
                        <a:pt x="0" y="61977"/>
                      </a:lnTo>
                      <a:close/>
                    </a:path>
                  </a:pathLst>
                </a:custGeom>
                <a:solidFill>
                  <a:srgbClr val="231F20"/>
                </a:solidFill>
                <a:ln w="10018" cap="flat">
                  <a:solidFill>
                    <a:schemeClr val="accent1"/>
                  </a:solidFill>
                  <a:prstDash val="solid"/>
                  <a:miter/>
                </a:ln>
              </p:spPr>
              <p:txBody>
                <a:bodyPr rtlCol="0" anchor="ctr"/>
                <a:lstStyle/>
                <a:p>
                  <a:endParaRPr lang="en-IN"/>
                </a:p>
              </p:txBody>
            </p:sp>
            <p:sp>
              <p:nvSpPr>
                <p:cNvPr id="225" name="Freeform: Shape 224">
                  <a:extLst>
                    <a:ext uri="{FF2B5EF4-FFF2-40B4-BE49-F238E27FC236}">
                      <a16:creationId xmlns:a16="http://schemas.microsoft.com/office/drawing/2014/main" id="{F20CAAF9-D3F9-4CF7-BB56-199B9DB55B9B}"/>
                    </a:ext>
                  </a:extLst>
                </p:cNvPr>
                <p:cNvSpPr/>
                <p:nvPr/>
              </p:nvSpPr>
              <p:spPr>
                <a:xfrm>
                  <a:off x="1433785" y="2507329"/>
                  <a:ext cx="10160" cy="121920"/>
                </a:xfrm>
                <a:custGeom>
                  <a:avLst/>
                  <a:gdLst>
                    <a:gd name="connsiteX0" fmla="*/ 0 w 10160"/>
                    <a:gd name="connsiteY0" fmla="*/ 0 h 121920"/>
                    <a:gd name="connsiteX1" fmla="*/ 10160 w 10160"/>
                    <a:gd name="connsiteY1" fmla="*/ 0 h 121920"/>
                    <a:gd name="connsiteX2" fmla="*/ 10160 w 10160"/>
                    <a:gd name="connsiteY2" fmla="*/ 121920 h 121920"/>
                    <a:gd name="connsiteX3" fmla="*/ 0 w 10160"/>
                    <a:gd name="connsiteY3" fmla="*/ 121920 h 121920"/>
                  </a:gdLst>
                  <a:ahLst/>
                  <a:cxnLst>
                    <a:cxn ang="0">
                      <a:pos x="connsiteX0" y="connsiteY0"/>
                    </a:cxn>
                    <a:cxn ang="0">
                      <a:pos x="connsiteX1" y="connsiteY1"/>
                    </a:cxn>
                    <a:cxn ang="0">
                      <a:pos x="connsiteX2" y="connsiteY2"/>
                    </a:cxn>
                    <a:cxn ang="0">
                      <a:pos x="connsiteX3" y="connsiteY3"/>
                    </a:cxn>
                  </a:cxnLst>
                  <a:rect l="l" t="t" r="r" b="b"/>
                  <a:pathLst>
                    <a:path w="10160" h="121920">
                      <a:moveTo>
                        <a:pt x="0" y="0"/>
                      </a:moveTo>
                      <a:lnTo>
                        <a:pt x="10160" y="0"/>
                      </a:lnTo>
                      <a:lnTo>
                        <a:pt x="10160" y="121920"/>
                      </a:lnTo>
                      <a:lnTo>
                        <a:pt x="0" y="121920"/>
                      </a:lnTo>
                      <a:close/>
                    </a:path>
                  </a:pathLst>
                </a:custGeom>
                <a:solidFill>
                  <a:srgbClr val="231F20"/>
                </a:solidFill>
                <a:ln w="10018" cap="flat">
                  <a:solidFill>
                    <a:schemeClr val="accent1"/>
                  </a:solidFill>
                  <a:prstDash val="solid"/>
                  <a:miter/>
                </a:ln>
              </p:spPr>
              <p:txBody>
                <a:bodyPr rtlCol="0" anchor="ctr"/>
                <a:lstStyle/>
                <a:p>
                  <a:endParaRPr lang="en-IN"/>
                </a:p>
              </p:txBody>
            </p:sp>
            <p:sp>
              <p:nvSpPr>
                <p:cNvPr id="226" name="Freeform: Shape 225">
                  <a:extLst>
                    <a:ext uri="{FF2B5EF4-FFF2-40B4-BE49-F238E27FC236}">
                      <a16:creationId xmlns:a16="http://schemas.microsoft.com/office/drawing/2014/main" id="{3DFA81BD-1B6B-4244-9DA5-DAD125C2C58D}"/>
                    </a:ext>
                  </a:extLst>
                </p:cNvPr>
                <p:cNvSpPr/>
                <p:nvPr/>
              </p:nvSpPr>
              <p:spPr>
                <a:xfrm>
                  <a:off x="1433785" y="1444593"/>
                  <a:ext cx="10160" cy="610616"/>
                </a:xfrm>
                <a:custGeom>
                  <a:avLst/>
                  <a:gdLst>
                    <a:gd name="connsiteX0" fmla="*/ 0 w 10160"/>
                    <a:gd name="connsiteY0" fmla="*/ 0 h 610616"/>
                    <a:gd name="connsiteX1" fmla="*/ 10160 w 10160"/>
                    <a:gd name="connsiteY1" fmla="*/ 0 h 610616"/>
                    <a:gd name="connsiteX2" fmla="*/ 10160 w 10160"/>
                    <a:gd name="connsiteY2" fmla="*/ 610616 h 610616"/>
                    <a:gd name="connsiteX3" fmla="*/ 0 w 10160"/>
                    <a:gd name="connsiteY3" fmla="*/ 610616 h 610616"/>
                  </a:gdLst>
                  <a:ahLst/>
                  <a:cxnLst>
                    <a:cxn ang="0">
                      <a:pos x="connsiteX0" y="connsiteY0"/>
                    </a:cxn>
                    <a:cxn ang="0">
                      <a:pos x="connsiteX1" y="connsiteY1"/>
                    </a:cxn>
                    <a:cxn ang="0">
                      <a:pos x="connsiteX2" y="connsiteY2"/>
                    </a:cxn>
                    <a:cxn ang="0">
                      <a:pos x="connsiteX3" y="connsiteY3"/>
                    </a:cxn>
                  </a:cxnLst>
                  <a:rect l="l" t="t" r="r" b="b"/>
                  <a:pathLst>
                    <a:path w="10160" h="610616">
                      <a:moveTo>
                        <a:pt x="0" y="0"/>
                      </a:moveTo>
                      <a:lnTo>
                        <a:pt x="10160" y="0"/>
                      </a:lnTo>
                      <a:lnTo>
                        <a:pt x="10160" y="610616"/>
                      </a:lnTo>
                      <a:lnTo>
                        <a:pt x="0" y="610616"/>
                      </a:lnTo>
                      <a:close/>
                    </a:path>
                  </a:pathLst>
                </a:custGeom>
                <a:solidFill>
                  <a:srgbClr val="231F20"/>
                </a:solidFill>
                <a:ln w="10018" cap="flat">
                  <a:solidFill>
                    <a:schemeClr val="accent1"/>
                  </a:solidFill>
                  <a:prstDash val="solid"/>
                  <a:miter/>
                </a:ln>
              </p:spPr>
              <p:txBody>
                <a:bodyPr rtlCol="0" anchor="ctr"/>
                <a:lstStyle/>
                <a:p>
                  <a:endParaRPr lang="en-IN"/>
                </a:p>
              </p:txBody>
            </p:sp>
          </p:grpSp>
        </p:grpSp>
      </p:grpSp>
      <p:sp>
        <p:nvSpPr>
          <p:cNvPr id="3" name="Slide Number Placeholder 2">
            <a:extLst>
              <a:ext uri="{FF2B5EF4-FFF2-40B4-BE49-F238E27FC236}">
                <a16:creationId xmlns:a16="http://schemas.microsoft.com/office/drawing/2014/main" id="{DF0E72BC-C9F4-4E98-AD1F-5A4D09A2A10C}"/>
              </a:ext>
            </a:extLst>
          </p:cNvPr>
          <p:cNvSpPr>
            <a:spLocks noGrp="1"/>
          </p:cNvSpPr>
          <p:nvPr>
            <p:ph type="sldNum" sz="quarter" idx="12"/>
          </p:nvPr>
        </p:nvSpPr>
        <p:spPr/>
        <p:txBody>
          <a:bodyPr/>
          <a:lstStyle/>
          <a:p>
            <a:fld id="{71A628A0-E779-4D32-97F1-9C80A60D6EF0}" type="slidenum">
              <a:rPr lang="en-IN" smtClean="0"/>
              <a:pPr/>
              <a:t>40</a:t>
            </a:fld>
            <a:r>
              <a:rPr lang="en-IN"/>
              <a:t> of 116</a:t>
            </a:r>
            <a:endParaRPr lang="en-IN" dirty="0"/>
          </a:p>
        </p:txBody>
      </p:sp>
    </p:spTree>
    <p:extLst>
      <p:ext uri="{BB962C8B-B14F-4D97-AF65-F5344CB8AC3E}">
        <p14:creationId xmlns:p14="http://schemas.microsoft.com/office/powerpoint/2010/main" val="14804750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5A022-CA26-411C-9CC6-A54C708B9734}"/>
              </a:ext>
            </a:extLst>
          </p:cNvPr>
          <p:cNvSpPr>
            <a:spLocks noGrp="1"/>
          </p:cNvSpPr>
          <p:nvPr>
            <p:ph type="title"/>
          </p:nvPr>
        </p:nvSpPr>
        <p:spPr/>
        <p:txBody>
          <a:bodyPr/>
          <a:lstStyle/>
          <a:p>
            <a:r>
              <a:rPr lang="en-US" dirty="0"/>
              <a:t>Risks Affecting Individual CRE Loan Repayment</a:t>
            </a:r>
            <a:endParaRPr lang="en-IN" dirty="0"/>
          </a:p>
        </p:txBody>
      </p:sp>
      <p:sp>
        <p:nvSpPr>
          <p:cNvPr id="5" name="Rectangle 4">
            <a:extLst>
              <a:ext uri="{FF2B5EF4-FFF2-40B4-BE49-F238E27FC236}">
                <a16:creationId xmlns:a16="http://schemas.microsoft.com/office/drawing/2014/main" id="{88A29F75-806E-4070-B0AA-81DB6D75C555}"/>
              </a:ext>
            </a:extLst>
          </p:cNvPr>
          <p:cNvSpPr/>
          <p:nvPr/>
        </p:nvSpPr>
        <p:spPr>
          <a:xfrm>
            <a:off x="230148" y="3185460"/>
            <a:ext cx="12522755" cy="347472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39B3AFA-3E7F-406C-A113-75CDACD21FFE}"/>
              </a:ext>
            </a:extLst>
          </p:cNvPr>
          <p:cNvSpPr/>
          <p:nvPr/>
        </p:nvSpPr>
        <p:spPr>
          <a:xfrm>
            <a:off x="230148" y="2046515"/>
            <a:ext cx="12522755" cy="1085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156CC69-6499-403D-BF7D-8A5803E215F6}"/>
              </a:ext>
            </a:extLst>
          </p:cNvPr>
          <p:cNvSpPr txBox="1"/>
          <p:nvPr/>
        </p:nvSpPr>
        <p:spPr>
          <a:xfrm>
            <a:off x="1314734" y="2236895"/>
            <a:ext cx="11255287" cy="705065"/>
          </a:xfrm>
          <a:prstGeom prst="rect">
            <a:avLst/>
          </a:prstGeom>
          <a:noFill/>
        </p:spPr>
        <p:txBody>
          <a:bodyPr wrap="square">
            <a:spAutoFit/>
          </a:bodyPr>
          <a:lstStyle/>
          <a:p>
            <a:pPr>
              <a:lnSpc>
                <a:spcPct val="107000"/>
              </a:lnSpc>
              <a:spcAft>
                <a:spcPts val="800"/>
              </a:spcAft>
            </a:pPr>
            <a:r>
              <a:rPr lang="en-US" b="1" dirty="0">
                <a:solidFill>
                  <a:schemeClr val="bg1"/>
                </a:solidFill>
                <a:latin typeface="Arial" panose="020B0604020202020204" pitchFamily="34" charset="0"/>
                <a:cs typeface="Times New Roman" panose="02020603050405020304" pitchFamily="18" charset="0"/>
              </a:rPr>
              <a:t>Identify the primary, secondary, and tertiary sources of repayment.</a:t>
            </a:r>
          </a:p>
          <a:p>
            <a:pPr>
              <a:lnSpc>
                <a:spcPct val="107000"/>
              </a:lnSpc>
              <a:spcAft>
                <a:spcPts val="800"/>
              </a:spcAft>
            </a:pPr>
            <a:r>
              <a:rPr lang="en-US" sz="1400" i="1" dirty="0">
                <a:solidFill>
                  <a:schemeClr val="bg1"/>
                </a:solidFill>
                <a:latin typeface="Arial" panose="020B0604020202020204" pitchFamily="34" charset="0"/>
                <a:cs typeface="Times New Roman" panose="02020603050405020304" pitchFamily="18" charset="0"/>
              </a:rPr>
              <a:t>Click the drop-down arrow to select the right option from the list, then click CHECK.</a:t>
            </a:r>
          </a:p>
        </p:txBody>
      </p:sp>
      <p:pic>
        <p:nvPicPr>
          <p:cNvPr id="8" name="Graphic 7" descr="Bullseye">
            <a:extLst>
              <a:ext uri="{FF2B5EF4-FFF2-40B4-BE49-F238E27FC236}">
                <a16:creationId xmlns:a16="http://schemas.microsoft.com/office/drawing/2014/main" id="{378213C2-6839-4E45-846F-DA02CDC059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0517" y="2210984"/>
            <a:ext cx="756886" cy="756886"/>
          </a:xfrm>
          <a:prstGeom prst="rect">
            <a:avLst/>
          </a:prstGeom>
        </p:spPr>
      </p:pic>
      <p:cxnSp>
        <p:nvCxnSpPr>
          <p:cNvPr id="9" name="Straight Connector 8">
            <a:extLst>
              <a:ext uri="{FF2B5EF4-FFF2-40B4-BE49-F238E27FC236}">
                <a16:creationId xmlns:a16="http://schemas.microsoft.com/office/drawing/2014/main" id="{439C6609-14CE-4544-9DD6-DCD9786C77AA}"/>
              </a:ext>
            </a:extLst>
          </p:cNvPr>
          <p:cNvCxnSpPr>
            <a:cxnSpLocks/>
          </p:cNvCxnSpPr>
          <p:nvPr/>
        </p:nvCxnSpPr>
        <p:spPr>
          <a:xfrm>
            <a:off x="1230631" y="2273449"/>
            <a:ext cx="0" cy="6400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88EF2DC-D54E-4557-970D-C1DF5AE309A2}"/>
              </a:ext>
            </a:extLst>
          </p:cNvPr>
          <p:cNvSpPr/>
          <p:nvPr/>
        </p:nvSpPr>
        <p:spPr>
          <a:xfrm>
            <a:off x="230148" y="6715903"/>
            <a:ext cx="12522755" cy="99633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b="1" dirty="0">
                <a:solidFill>
                  <a:schemeClr val="tx2"/>
                </a:solidFill>
                <a:latin typeface="Arial" panose="020B0604020202020204" pitchFamily="34" charset="0"/>
                <a:cs typeface="Arial" panose="020B0604020202020204" pitchFamily="34" charset="0"/>
              </a:rPr>
              <a:t>Excellent!</a:t>
            </a:r>
          </a:p>
        </p:txBody>
      </p:sp>
      <p:grpSp>
        <p:nvGrpSpPr>
          <p:cNvPr id="197" name="Group 196">
            <a:extLst>
              <a:ext uri="{FF2B5EF4-FFF2-40B4-BE49-F238E27FC236}">
                <a16:creationId xmlns:a16="http://schemas.microsoft.com/office/drawing/2014/main" id="{2003EC40-C8A6-4E60-9E9E-1D62E06FA7E4}"/>
              </a:ext>
            </a:extLst>
          </p:cNvPr>
          <p:cNvGrpSpPr/>
          <p:nvPr/>
        </p:nvGrpSpPr>
        <p:grpSpPr>
          <a:xfrm>
            <a:off x="929443" y="3389126"/>
            <a:ext cx="11124165" cy="3067388"/>
            <a:chOff x="929443" y="3389126"/>
            <a:chExt cx="11124165" cy="3067388"/>
          </a:xfrm>
        </p:grpSpPr>
        <p:sp>
          <p:nvSpPr>
            <p:cNvPr id="198" name="Rectangle 197">
              <a:extLst>
                <a:ext uri="{FF2B5EF4-FFF2-40B4-BE49-F238E27FC236}">
                  <a16:creationId xmlns:a16="http://schemas.microsoft.com/office/drawing/2014/main" id="{A649FE4C-B8A6-40BB-B43B-20196EFC2CB7}"/>
                </a:ext>
              </a:extLst>
            </p:cNvPr>
            <p:cNvSpPr/>
            <p:nvPr/>
          </p:nvSpPr>
          <p:spPr>
            <a:xfrm>
              <a:off x="929443" y="3389126"/>
              <a:ext cx="3524311" cy="23138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9" name="Group 198">
              <a:extLst>
                <a:ext uri="{FF2B5EF4-FFF2-40B4-BE49-F238E27FC236}">
                  <a16:creationId xmlns:a16="http://schemas.microsoft.com/office/drawing/2014/main" id="{84BE6A25-25B1-4675-9C04-9F4AB78222B2}"/>
                </a:ext>
              </a:extLst>
            </p:cNvPr>
            <p:cNvGrpSpPr/>
            <p:nvPr/>
          </p:nvGrpSpPr>
          <p:grpSpPr>
            <a:xfrm>
              <a:off x="2065737" y="3574464"/>
              <a:ext cx="1251723" cy="1251723"/>
              <a:chOff x="1562391" y="3484531"/>
              <a:chExt cx="1251723" cy="1251723"/>
            </a:xfrm>
          </p:grpSpPr>
          <p:sp>
            <p:nvSpPr>
              <p:cNvPr id="249" name="Oval 248">
                <a:extLst>
                  <a:ext uri="{FF2B5EF4-FFF2-40B4-BE49-F238E27FC236}">
                    <a16:creationId xmlns:a16="http://schemas.microsoft.com/office/drawing/2014/main" id="{D133E268-95CF-4047-8923-1B24AABA1AE4}"/>
                  </a:ext>
                </a:extLst>
              </p:cNvPr>
              <p:cNvSpPr/>
              <p:nvPr/>
            </p:nvSpPr>
            <p:spPr>
              <a:xfrm>
                <a:off x="1562391" y="3484531"/>
                <a:ext cx="1251723" cy="1251723"/>
              </a:xfrm>
              <a:prstGeom prst="ellipse">
                <a:avLst/>
              </a:prstGeom>
              <a:solidFill>
                <a:srgbClr val="E6F1F8"/>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lIns="118278" tIns="59139" rIns="118278" bIns="59139" spcCol="0" rtlCol="0" anchor="ctr"/>
              <a:lstStyle/>
              <a:p>
                <a:pPr algn="ctr"/>
                <a:endParaRPr lang="en-IN">
                  <a:solidFill>
                    <a:srgbClr val="B6002E"/>
                  </a:solidFill>
                </a:endParaRPr>
              </a:p>
            </p:txBody>
          </p:sp>
          <p:grpSp>
            <p:nvGrpSpPr>
              <p:cNvPr id="250" name="Group 249">
                <a:extLst>
                  <a:ext uri="{FF2B5EF4-FFF2-40B4-BE49-F238E27FC236}">
                    <a16:creationId xmlns:a16="http://schemas.microsoft.com/office/drawing/2014/main" id="{3BD60743-143E-4EC0-A157-19FBF2E6264F}"/>
                  </a:ext>
                </a:extLst>
              </p:cNvPr>
              <p:cNvGrpSpPr/>
              <p:nvPr/>
            </p:nvGrpSpPr>
            <p:grpSpPr>
              <a:xfrm>
                <a:off x="1820811" y="3743040"/>
                <a:ext cx="685864" cy="734703"/>
                <a:chOff x="10026734" y="381000"/>
                <a:chExt cx="924751" cy="990600"/>
              </a:xfrm>
            </p:grpSpPr>
            <p:sp>
              <p:nvSpPr>
                <p:cNvPr id="251" name="Freeform: Shape 250">
                  <a:extLst>
                    <a:ext uri="{FF2B5EF4-FFF2-40B4-BE49-F238E27FC236}">
                      <a16:creationId xmlns:a16="http://schemas.microsoft.com/office/drawing/2014/main" id="{054E43F3-6552-459D-9EBD-ACC800781149}"/>
                    </a:ext>
                  </a:extLst>
                </p:cNvPr>
                <p:cNvSpPr/>
                <p:nvPr/>
              </p:nvSpPr>
              <p:spPr>
                <a:xfrm>
                  <a:off x="10086063" y="1030458"/>
                  <a:ext cx="35477" cy="35592"/>
                </a:xfrm>
                <a:custGeom>
                  <a:avLst/>
                  <a:gdLst>
                    <a:gd name="connsiteX0" fmla="*/ 3495 w 35477"/>
                    <a:gd name="connsiteY0" fmla="*/ 34599 h 35592"/>
                    <a:gd name="connsiteX1" fmla="*/ 33237 w 35477"/>
                    <a:gd name="connsiteY1" fmla="*/ 33385 h 35592"/>
                    <a:gd name="connsiteX2" fmla="*/ 32934 w 35477"/>
                    <a:gd name="connsiteY2" fmla="*/ 910 h 35592"/>
                    <a:gd name="connsiteX3" fmla="*/ 1977 w 35477"/>
                    <a:gd name="connsiteY3" fmla="*/ 2731 h 35592"/>
                    <a:gd name="connsiteX4" fmla="*/ 3495 w 35477"/>
                    <a:gd name="connsiteY4" fmla="*/ 34599 h 3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77" h="35592">
                      <a:moveTo>
                        <a:pt x="3495" y="34599"/>
                      </a:moveTo>
                      <a:cubicBezTo>
                        <a:pt x="13814" y="35206"/>
                        <a:pt x="23526" y="37027"/>
                        <a:pt x="33237" y="33385"/>
                      </a:cubicBezTo>
                      <a:cubicBezTo>
                        <a:pt x="36272" y="23066"/>
                        <a:pt x="36272" y="12747"/>
                        <a:pt x="32934" y="910"/>
                      </a:cubicBezTo>
                      <a:cubicBezTo>
                        <a:pt x="22008" y="303"/>
                        <a:pt x="12296" y="-1517"/>
                        <a:pt x="1977" y="2731"/>
                      </a:cubicBezTo>
                      <a:cubicBezTo>
                        <a:pt x="156" y="13354"/>
                        <a:pt x="-1968" y="23976"/>
                        <a:pt x="3495" y="34599"/>
                      </a:cubicBezTo>
                      <a:close/>
                    </a:path>
                  </a:pathLst>
                </a:custGeom>
                <a:noFill/>
                <a:ln w="15056" cap="rnd">
                  <a:solidFill>
                    <a:schemeClr val="accent1"/>
                  </a:solidFill>
                  <a:prstDash val="solid"/>
                  <a:round/>
                </a:ln>
              </p:spPr>
              <p:txBody>
                <a:bodyPr rtlCol="0" anchor="ctr"/>
                <a:lstStyle/>
                <a:p>
                  <a:endParaRPr lang="en-IN"/>
                </a:p>
              </p:txBody>
            </p:sp>
            <p:sp>
              <p:nvSpPr>
                <p:cNvPr id="252" name="Freeform: Shape 251">
                  <a:extLst>
                    <a:ext uri="{FF2B5EF4-FFF2-40B4-BE49-F238E27FC236}">
                      <a16:creationId xmlns:a16="http://schemas.microsoft.com/office/drawing/2014/main" id="{37509392-A4AA-4E08-8161-F5AB61388036}"/>
                    </a:ext>
                  </a:extLst>
                </p:cNvPr>
                <p:cNvSpPr/>
                <p:nvPr/>
              </p:nvSpPr>
              <p:spPr>
                <a:xfrm>
                  <a:off x="10856544" y="682349"/>
                  <a:ext cx="35309" cy="34598"/>
                </a:xfrm>
                <a:custGeom>
                  <a:avLst/>
                  <a:gdLst>
                    <a:gd name="connsiteX0" fmla="*/ 32725 w 35309"/>
                    <a:gd name="connsiteY0" fmla="*/ 0 h 34598"/>
                    <a:gd name="connsiteX1" fmla="*/ 554 w 35309"/>
                    <a:gd name="connsiteY1" fmla="*/ 4249 h 34598"/>
                    <a:gd name="connsiteX2" fmla="*/ 3589 w 35309"/>
                    <a:gd name="connsiteY2" fmla="*/ 34599 h 34598"/>
                    <a:gd name="connsiteX3" fmla="*/ 32421 w 35309"/>
                    <a:gd name="connsiteY3" fmla="*/ 34599 h 34598"/>
                    <a:gd name="connsiteX4" fmla="*/ 32725 w 35309"/>
                    <a:gd name="connsiteY4" fmla="*/ 0 h 34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09" h="34598">
                      <a:moveTo>
                        <a:pt x="32725" y="0"/>
                      </a:moveTo>
                      <a:cubicBezTo>
                        <a:pt x="21495" y="2124"/>
                        <a:pt x="10873" y="-3035"/>
                        <a:pt x="554" y="4249"/>
                      </a:cubicBezTo>
                      <a:cubicBezTo>
                        <a:pt x="1465" y="14264"/>
                        <a:pt x="-2784" y="24583"/>
                        <a:pt x="3589" y="34599"/>
                      </a:cubicBezTo>
                      <a:cubicBezTo>
                        <a:pt x="13301" y="34599"/>
                        <a:pt x="22709" y="34599"/>
                        <a:pt x="32421" y="34599"/>
                      </a:cubicBezTo>
                      <a:cubicBezTo>
                        <a:pt x="36670" y="23673"/>
                        <a:pt x="35760" y="13354"/>
                        <a:pt x="32725" y="0"/>
                      </a:cubicBezTo>
                      <a:close/>
                    </a:path>
                  </a:pathLst>
                </a:custGeom>
                <a:noFill/>
                <a:ln w="15056" cap="rnd">
                  <a:solidFill>
                    <a:schemeClr val="accent1"/>
                  </a:solidFill>
                  <a:prstDash val="solid"/>
                  <a:round/>
                </a:ln>
              </p:spPr>
              <p:txBody>
                <a:bodyPr rtlCol="0" anchor="ctr"/>
                <a:lstStyle/>
                <a:p>
                  <a:endParaRPr lang="en-IN"/>
                </a:p>
              </p:txBody>
            </p:sp>
            <p:sp>
              <p:nvSpPr>
                <p:cNvPr id="253" name="Freeform: Shape 252">
                  <a:extLst>
                    <a:ext uri="{FF2B5EF4-FFF2-40B4-BE49-F238E27FC236}">
                      <a16:creationId xmlns:a16="http://schemas.microsoft.com/office/drawing/2014/main" id="{13D44BF3-4228-473A-8356-D07E9BBA0A5B}"/>
                    </a:ext>
                  </a:extLst>
                </p:cNvPr>
                <p:cNvSpPr/>
                <p:nvPr/>
              </p:nvSpPr>
              <p:spPr>
                <a:xfrm>
                  <a:off x="10085953" y="682417"/>
                  <a:ext cx="35477" cy="35903"/>
                </a:xfrm>
                <a:custGeom>
                  <a:avLst/>
                  <a:gdLst>
                    <a:gd name="connsiteX0" fmla="*/ 33044 w 35477"/>
                    <a:gd name="connsiteY0" fmla="*/ 2056 h 35903"/>
                    <a:gd name="connsiteX1" fmla="*/ 3605 w 35477"/>
                    <a:gd name="connsiteY1" fmla="*/ 1146 h 35903"/>
                    <a:gd name="connsiteX2" fmla="*/ 2998 w 35477"/>
                    <a:gd name="connsiteY2" fmla="*/ 34227 h 35903"/>
                    <a:gd name="connsiteX3" fmla="*/ 33348 w 35477"/>
                    <a:gd name="connsiteY3" fmla="*/ 33924 h 35903"/>
                    <a:gd name="connsiteX4" fmla="*/ 33044 w 35477"/>
                    <a:gd name="connsiteY4" fmla="*/ 2056 h 35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77" h="35903">
                      <a:moveTo>
                        <a:pt x="33044" y="2056"/>
                      </a:moveTo>
                      <a:cubicBezTo>
                        <a:pt x="23029" y="-1282"/>
                        <a:pt x="13620" y="236"/>
                        <a:pt x="3605" y="1146"/>
                      </a:cubicBezTo>
                      <a:cubicBezTo>
                        <a:pt x="-1554" y="11768"/>
                        <a:pt x="-644" y="22694"/>
                        <a:pt x="2998" y="34227"/>
                      </a:cubicBezTo>
                      <a:cubicBezTo>
                        <a:pt x="13317" y="36048"/>
                        <a:pt x="23332" y="36959"/>
                        <a:pt x="33348" y="33924"/>
                      </a:cubicBezTo>
                      <a:cubicBezTo>
                        <a:pt x="35776" y="22694"/>
                        <a:pt x="36686" y="12375"/>
                        <a:pt x="33044" y="2056"/>
                      </a:cubicBezTo>
                      <a:close/>
                    </a:path>
                  </a:pathLst>
                </a:custGeom>
                <a:noFill/>
                <a:ln w="15056" cap="rnd">
                  <a:solidFill>
                    <a:schemeClr val="accent1"/>
                  </a:solidFill>
                  <a:prstDash val="solid"/>
                  <a:round/>
                </a:ln>
              </p:spPr>
              <p:txBody>
                <a:bodyPr rtlCol="0" anchor="ctr"/>
                <a:lstStyle/>
                <a:p>
                  <a:endParaRPr lang="en-IN"/>
                </a:p>
              </p:txBody>
            </p:sp>
            <p:sp>
              <p:nvSpPr>
                <p:cNvPr id="254" name="Freeform: Shape 253">
                  <a:extLst>
                    <a:ext uri="{FF2B5EF4-FFF2-40B4-BE49-F238E27FC236}">
                      <a16:creationId xmlns:a16="http://schemas.microsoft.com/office/drawing/2014/main" id="{4C62DF9F-494F-4EEC-9F25-5964C160681E}"/>
                    </a:ext>
                  </a:extLst>
                </p:cNvPr>
                <p:cNvSpPr/>
                <p:nvPr/>
              </p:nvSpPr>
              <p:spPr>
                <a:xfrm>
                  <a:off x="10856366" y="1030360"/>
                  <a:ext cx="35487" cy="35571"/>
                </a:xfrm>
                <a:custGeom>
                  <a:avLst/>
                  <a:gdLst>
                    <a:gd name="connsiteX0" fmla="*/ 3464 w 35487"/>
                    <a:gd name="connsiteY0" fmla="*/ 34394 h 35571"/>
                    <a:gd name="connsiteX1" fmla="*/ 32903 w 35487"/>
                    <a:gd name="connsiteY1" fmla="*/ 33787 h 35571"/>
                    <a:gd name="connsiteX2" fmla="*/ 31689 w 35487"/>
                    <a:gd name="connsiteY2" fmla="*/ 99 h 35571"/>
                    <a:gd name="connsiteX3" fmla="*/ 733 w 35487"/>
                    <a:gd name="connsiteY3" fmla="*/ 4044 h 35571"/>
                    <a:gd name="connsiteX4" fmla="*/ 3464 w 35487"/>
                    <a:gd name="connsiteY4" fmla="*/ 34394 h 3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87" h="35571">
                      <a:moveTo>
                        <a:pt x="3464" y="34394"/>
                      </a:moveTo>
                      <a:cubicBezTo>
                        <a:pt x="13176" y="35608"/>
                        <a:pt x="22888" y="36518"/>
                        <a:pt x="32903" y="33787"/>
                      </a:cubicBezTo>
                      <a:cubicBezTo>
                        <a:pt x="36242" y="22861"/>
                        <a:pt x="36849" y="11935"/>
                        <a:pt x="31689" y="99"/>
                      </a:cubicBezTo>
                      <a:cubicBezTo>
                        <a:pt x="21674" y="1920"/>
                        <a:pt x="11052" y="-3240"/>
                        <a:pt x="733" y="4044"/>
                      </a:cubicBezTo>
                      <a:cubicBezTo>
                        <a:pt x="1643" y="14059"/>
                        <a:pt x="-2909" y="24378"/>
                        <a:pt x="3464" y="34394"/>
                      </a:cubicBezTo>
                      <a:close/>
                    </a:path>
                  </a:pathLst>
                </a:custGeom>
                <a:noFill/>
                <a:ln w="15056" cap="rnd">
                  <a:solidFill>
                    <a:schemeClr val="accent1"/>
                  </a:solidFill>
                  <a:prstDash val="solid"/>
                  <a:round/>
                </a:ln>
              </p:spPr>
              <p:txBody>
                <a:bodyPr rtlCol="0" anchor="ctr"/>
                <a:lstStyle/>
                <a:p>
                  <a:endParaRPr lang="en-IN"/>
                </a:p>
              </p:txBody>
            </p:sp>
            <p:sp>
              <p:nvSpPr>
                <p:cNvPr id="255" name="Freeform: Shape 254">
                  <a:extLst>
                    <a:ext uri="{FF2B5EF4-FFF2-40B4-BE49-F238E27FC236}">
                      <a16:creationId xmlns:a16="http://schemas.microsoft.com/office/drawing/2014/main" id="{7F11AAF5-0B55-436B-AB9D-AF2706C7063F}"/>
                    </a:ext>
                  </a:extLst>
                </p:cNvPr>
                <p:cNvSpPr/>
                <p:nvPr/>
              </p:nvSpPr>
              <p:spPr>
                <a:xfrm>
                  <a:off x="10026734" y="622256"/>
                  <a:ext cx="924751" cy="504106"/>
                </a:xfrm>
                <a:custGeom>
                  <a:avLst/>
                  <a:gdLst>
                    <a:gd name="connsiteX0" fmla="*/ 0 w 924751"/>
                    <a:gd name="connsiteY0" fmla="*/ 0 h 504106"/>
                    <a:gd name="connsiteX1" fmla="*/ 0 w 924751"/>
                    <a:gd name="connsiteY1" fmla="*/ 504107 h 504106"/>
                    <a:gd name="connsiteX2" fmla="*/ 924752 w 924751"/>
                    <a:gd name="connsiteY2" fmla="*/ 504107 h 504106"/>
                    <a:gd name="connsiteX3" fmla="*/ 924752 w 924751"/>
                    <a:gd name="connsiteY3" fmla="*/ 0 h 504106"/>
                    <a:gd name="connsiteX4" fmla="*/ 0 w 924751"/>
                    <a:gd name="connsiteY4" fmla="*/ 0 h 50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51" h="504106">
                      <a:moveTo>
                        <a:pt x="0" y="0"/>
                      </a:moveTo>
                      <a:cubicBezTo>
                        <a:pt x="0" y="169047"/>
                        <a:pt x="0" y="336274"/>
                        <a:pt x="0" y="504107"/>
                      </a:cubicBezTo>
                      <a:cubicBezTo>
                        <a:pt x="308959" y="504107"/>
                        <a:pt x="616097" y="504107"/>
                        <a:pt x="924752" y="504107"/>
                      </a:cubicBezTo>
                      <a:cubicBezTo>
                        <a:pt x="924752" y="335667"/>
                        <a:pt x="924752" y="168137"/>
                        <a:pt x="924752" y="0"/>
                      </a:cubicBezTo>
                      <a:cubicBezTo>
                        <a:pt x="615793" y="0"/>
                        <a:pt x="308048" y="0"/>
                        <a:pt x="0" y="0"/>
                      </a:cubicBezTo>
                      <a:close/>
                    </a:path>
                  </a:pathLst>
                </a:custGeom>
                <a:noFill/>
                <a:ln w="15056" cap="rnd">
                  <a:solidFill>
                    <a:schemeClr val="accent1"/>
                  </a:solidFill>
                  <a:prstDash val="solid"/>
                  <a:round/>
                </a:ln>
              </p:spPr>
              <p:txBody>
                <a:bodyPr rtlCol="0" anchor="ctr"/>
                <a:lstStyle/>
                <a:p>
                  <a:endParaRPr lang="en-IN"/>
                </a:p>
              </p:txBody>
            </p:sp>
            <p:sp>
              <p:nvSpPr>
                <p:cNvPr id="256" name="Freeform: Shape 255">
                  <a:extLst>
                    <a:ext uri="{FF2B5EF4-FFF2-40B4-BE49-F238E27FC236}">
                      <a16:creationId xmlns:a16="http://schemas.microsoft.com/office/drawing/2014/main" id="{CCE1BEF6-099A-46C3-8D2B-A82604811398}"/>
                    </a:ext>
                  </a:extLst>
                </p:cNvPr>
                <p:cNvSpPr/>
                <p:nvPr/>
              </p:nvSpPr>
              <p:spPr>
                <a:xfrm>
                  <a:off x="10085532" y="682647"/>
                  <a:ext cx="806701" cy="383103"/>
                </a:xfrm>
                <a:custGeom>
                  <a:avLst/>
                  <a:gdLst>
                    <a:gd name="connsiteX0" fmla="*/ 796150 w 806701"/>
                    <a:gd name="connsiteY0" fmla="*/ 72237 h 383103"/>
                    <a:gd name="connsiteX1" fmla="*/ 734540 w 806701"/>
                    <a:gd name="connsiteY1" fmla="*/ 14269 h 383103"/>
                    <a:gd name="connsiteX2" fmla="*/ 707833 w 806701"/>
                    <a:gd name="connsiteY2" fmla="*/ 5 h 383103"/>
                    <a:gd name="connsiteX3" fmla="*/ 98716 w 806701"/>
                    <a:gd name="connsiteY3" fmla="*/ 5 h 383103"/>
                    <a:gd name="connsiteX4" fmla="*/ 72009 w 806701"/>
                    <a:gd name="connsiteY4" fmla="*/ 11841 h 383103"/>
                    <a:gd name="connsiteX5" fmla="*/ 2812 w 806701"/>
                    <a:gd name="connsiteY5" fmla="*/ 72844 h 383103"/>
                    <a:gd name="connsiteX6" fmla="*/ 3115 w 806701"/>
                    <a:gd name="connsiteY6" fmla="*/ 310481 h 383103"/>
                    <a:gd name="connsiteX7" fmla="*/ 72009 w 806701"/>
                    <a:gd name="connsiteY7" fmla="*/ 371787 h 383103"/>
                    <a:gd name="connsiteX8" fmla="*/ 101751 w 806701"/>
                    <a:gd name="connsiteY8" fmla="*/ 383017 h 383103"/>
                    <a:gd name="connsiteX9" fmla="*/ 356688 w 806701"/>
                    <a:gd name="connsiteY9" fmla="*/ 383017 h 383103"/>
                    <a:gd name="connsiteX10" fmla="*/ 704191 w 806701"/>
                    <a:gd name="connsiteY10" fmla="*/ 383017 h 383103"/>
                    <a:gd name="connsiteX11" fmla="*/ 734844 w 806701"/>
                    <a:gd name="connsiteY11" fmla="*/ 367842 h 383103"/>
                    <a:gd name="connsiteX12" fmla="*/ 796757 w 806701"/>
                    <a:gd name="connsiteY12" fmla="*/ 310481 h 383103"/>
                    <a:gd name="connsiteX13" fmla="*/ 796150 w 806701"/>
                    <a:gd name="connsiteY13" fmla="*/ 72237 h 38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6701" h="383103">
                      <a:moveTo>
                        <a:pt x="796150" y="72237"/>
                      </a:moveTo>
                      <a:cubicBezTo>
                        <a:pt x="760944" y="69809"/>
                        <a:pt x="738789" y="52510"/>
                        <a:pt x="734540" y="14269"/>
                      </a:cubicBezTo>
                      <a:cubicBezTo>
                        <a:pt x="733023" y="5"/>
                        <a:pt x="719365" y="5"/>
                        <a:pt x="707833" y="5"/>
                      </a:cubicBezTo>
                      <a:cubicBezTo>
                        <a:pt x="504794" y="5"/>
                        <a:pt x="301755" y="5"/>
                        <a:pt x="98716" y="5"/>
                      </a:cubicBezTo>
                      <a:cubicBezTo>
                        <a:pt x="88701" y="5"/>
                        <a:pt x="78989" y="-602"/>
                        <a:pt x="72009" y="11841"/>
                      </a:cubicBezTo>
                      <a:cubicBezTo>
                        <a:pt x="70491" y="50689"/>
                        <a:pt x="47122" y="70416"/>
                        <a:pt x="2812" y="72844"/>
                      </a:cubicBezTo>
                      <a:cubicBezTo>
                        <a:pt x="-527" y="152663"/>
                        <a:pt x="-1437" y="230965"/>
                        <a:pt x="3115" y="310481"/>
                      </a:cubicBezTo>
                      <a:cubicBezTo>
                        <a:pt x="48336" y="312302"/>
                        <a:pt x="70491" y="333243"/>
                        <a:pt x="72009" y="371787"/>
                      </a:cubicBezTo>
                      <a:cubicBezTo>
                        <a:pt x="80203" y="384838"/>
                        <a:pt x="91432" y="383017"/>
                        <a:pt x="101751" y="383017"/>
                      </a:cubicBezTo>
                      <a:cubicBezTo>
                        <a:pt x="186730" y="383017"/>
                        <a:pt x="271709" y="383017"/>
                        <a:pt x="356688" y="383017"/>
                      </a:cubicBezTo>
                      <a:cubicBezTo>
                        <a:pt x="472623" y="383017"/>
                        <a:pt x="588255" y="383017"/>
                        <a:pt x="704191" y="383017"/>
                      </a:cubicBezTo>
                      <a:cubicBezTo>
                        <a:pt x="716937" y="383017"/>
                        <a:pt x="733023" y="384838"/>
                        <a:pt x="734844" y="367842"/>
                      </a:cubicBezTo>
                      <a:cubicBezTo>
                        <a:pt x="739093" y="329298"/>
                        <a:pt x="762462" y="313213"/>
                        <a:pt x="796757" y="310481"/>
                      </a:cubicBezTo>
                      <a:cubicBezTo>
                        <a:pt x="810414" y="289540"/>
                        <a:pt x="809807" y="91054"/>
                        <a:pt x="796150" y="72237"/>
                      </a:cubicBezTo>
                      <a:close/>
                    </a:path>
                  </a:pathLst>
                </a:custGeom>
                <a:noFill/>
                <a:ln w="15056" cap="rnd">
                  <a:solidFill>
                    <a:schemeClr val="accent1"/>
                  </a:solidFill>
                  <a:prstDash val="solid"/>
                  <a:round/>
                </a:ln>
              </p:spPr>
              <p:txBody>
                <a:bodyPr rtlCol="0" anchor="ctr"/>
                <a:lstStyle/>
                <a:p>
                  <a:endParaRPr lang="en-IN"/>
                </a:p>
              </p:txBody>
            </p:sp>
            <p:sp>
              <p:nvSpPr>
                <p:cNvPr id="257" name="Freeform: Shape 256">
                  <a:extLst>
                    <a:ext uri="{FF2B5EF4-FFF2-40B4-BE49-F238E27FC236}">
                      <a16:creationId xmlns:a16="http://schemas.microsoft.com/office/drawing/2014/main" id="{0BBCB474-FD3D-4493-A034-A35A90D1D985}"/>
                    </a:ext>
                  </a:extLst>
                </p:cNvPr>
                <p:cNvSpPr/>
                <p:nvPr/>
              </p:nvSpPr>
              <p:spPr>
                <a:xfrm>
                  <a:off x="10332952" y="718161"/>
                  <a:ext cx="312003" cy="311997"/>
                </a:xfrm>
                <a:custGeom>
                  <a:avLst/>
                  <a:gdLst>
                    <a:gd name="connsiteX0" fmla="*/ 156309 w 312003"/>
                    <a:gd name="connsiteY0" fmla="*/ 0 h 311997"/>
                    <a:gd name="connsiteX1" fmla="*/ 9 w 312003"/>
                    <a:gd name="connsiteY1" fmla="*/ 153872 h 311997"/>
                    <a:gd name="connsiteX2" fmla="*/ 154488 w 312003"/>
                    <a:gd name="connsiteY2" fmla="*/ 311994 h 311997"/>
                    <a:gd name="connsiteX3" fmla="*/ 312003 w 312003"/>
                    <a:gd name="connsiteY3" fmla="*/ 156907 h 311997"/>
                    <a:gd name="connsiteX4" fmla="*/ 156309 w 312003"/>
                    <a:gd name="connsiteY4" fmla="*/ 0 h 311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003" h="311997">
                      <a:moveTo>
                        <a:pt x="156309" y="0"/>
                      </a:moveTo>
                      <a:cubicBezTo>
                        <a:pt x="71027" y="0"/>
                        <a:pt x="919" y="68894"/>
                        <a:pt x="9" y="153872"/>
                      </a:cubicBezTo>
                      <a:cubicBezTo>
                        <a:pt x="-902" y="240369"/>
                        <a:pt x="68599" y="311387"/>
                        <a:pt x="154488" y="311994"/>
                      </a:cubicBezTo>
                      <a:cubicBezTo>
                        <a:pt x="240985" y="312601"/>
                        <a:pt x="311396" y="243100"/>
                        <a:pt x="312003" y="156907"/>
                      </a:cubicBezTo>
                      <a:cubicBezTo>
                        <a:pt x="312306" y="70411"/>
                        <a:pt x="242502" y="304"/>
                        <a:pt x="156309" y="0"/>
                      </a:cubicBezTo>
                      <a:close/>
                    </a:path>
                  </a:pathLst>
                </a:custGeom>
                <a:noFill/>
                <a:ln w="15056" cap="rnd">
                  <a:solidFill>
                    <a:schemeClr val="accent1"/>
                  </a:solidFill>
                  <a:prstDash val="solid"/>
                  <a:round/>
                </a:ln>
              </p:spPr>
              <p:txBody>
                <a:bodyPr rtlCol="0" anchor="ctr"/>
                <a:lstStyle/>
                <a:p>
                  <a:endParaRPr lang="en-IN"/>
                </a:p>
              </p:txBody>
            </p:sp>
            <p:sp>
              <p:nvSpPr>
                <p:cNvPr id="258" name="Freeform: Shape 257">
                  <a:extLst>
                    <a:ext uri="{FF2B5EF4-FFF2-40B4-BE49-F238E27FC236}">
                      <a16:creationId xmlns:a16="http://schemas.microsoft.com/office/drawing/2014/main" id="{6E6F3044-9458-4793-A3D8-7F120BF43C16}"/>
                    </a:ext>
                  </a:extLst>
                </p:cNvPr>
                <p:cNvSpPr/>
                <p:nvPr/>
              </p:nvSpPr>
              <p:spPr>
                <a:xfrm>
                  <a:off x="10178324" y="858073"/>
                  <a:ext cx="69925" cy="31563"/>
                </a:xfrm>
                <a:custGeom>
                  <a:avLst/>
                  <a:gdLst>
                    <a:gd name="connsiteX0" fmla="*/ 67230 w 69925"/>
                    <a:gd name="connsiteY0" fmla="*/ 0 h 31563"/>
                    <a:gd name="connsiteX1" fmla="*/ 1675 w 69925"/>
                    <a:gd name="connsiteY1" fmla="*/ 0 h 31563"/>
                    <a:gd name="connsiteX2" fmla="*/ 2889 w 69925"/>
                    <a:gd name="connsiteY2" fmla="*/ 31564 h 31563"/>
                    <a:gd name="connsiteX3" fmla="*/ 68747 w 69925"/>
                    <a:gd name="connsiteY3" fmla="*/ 31564 h 31563"/>
                    <a:gd name="connsiteX4" fmla="*/ 67230 w 69925"/>
                    <a:gd name="connsiteY4" fmla="*/ 0 h 3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25" h="31563">
                      <a:moveTo>
                        <a:pt x="67230" y="0"/>
                      </a:moveTo>
                      <a:cubicBezTo>
                        <a:pt x="45985" y="0"/>
                        <a:pt x="24437" y="0"/>
                        <a:pt x="1675" y="0"/>
                      </a:cubicBezTo>
                      <a:cubicBezTo>
                        <a:pt x="157" y="12140"/>
                        <a:pt x="-1664" y="21548"/>
                        <a:pt x="2889" y="31564"/>
                      </a:cubicBezTo>
                      <a:cubicBezTo>
                        <a:pt x="25044" y="31564"/>
                        <a:pt x="46896" y="31564"/>
                        <a:pt x="68747" y="31564"/>
                      </a:cubicBezTo>
                      <a:cubicBezTo>
                        <a:pt x="69658" y="20031"/>
                        <a:pt x="71479" y="10622"/>
                        <a:pt x="67230" y="0"/>
                      </a:cubicBezTo>
                      <a:close/>
                    </a:path>
                  </a:pathLst>
                </a:custGeom>
                <a:noFill/>
                <a:ln w="15056" cap="rnd">
                  <a:solidFill>
                    <a:schemeClr val="accent1"/>
                  </a:solidFill>
                  <a:prstDash val="solid"/>
                  <a:round/>
                </a:ln>
              </p:spPr>
              <p:txBody>
                <a:bodyPr rtlCol="0" anchor="ctr"/>
                <a:lstStyle/>
                <a:p>
                  <a:endParaRPr lang="en-IN"/>
                </a:p>
              </p:txBody>
            </p:sp>
            <p:sp>
              <p:nvSpPr>
                <p:cNvPr id="259" name="Freeform: Shape 258">
                  <a:extLst>
                    <a:ext uri="{FF2B5EF4-FFF2-40B4-BE49-F238E27FC236}">
                      <a16:creationId xmlns:a16="http://schemas.microsoft.com/office/drawing/2014/main" id="{324DF73B-AF00-42CB-A558-FE82E0FA7442}"/>
                    </a:ext>
                  </a:extLst>
                </p:cNvPr>
                <p:cNvSpPr/>
                <p:nvPr/>
              </p:nvSpPr>
              <p:spPr>
                <a:xfrm>
                  <a:off x="10122639" y="719375"/>
                  <a:ext cx="252508" cy="308958"/>
                </a:xfrm>
                <a:custGeom>
                  <a:avLst/>
                  <a:gdLst>
                    <a:gd name="connsiteX0" fmla="*/ 252509 w 252508"/>
                    <a:gd name="connsiteY0" fmla="*/ 0 h 308958"/>
                    <a:gd name="connsiteX1" fmla="*/ 66769 w 252508"/>
                    <a:gd name="connsiteY1" fmla="*/ 0 h 308958"/>
                    <a:gd name="connsiteX2" fmla="*/ 0 w 252508"/>
                    <a:gd name="connsiteY2" fmla="*/ 67680 h 308958"/>
                    <a:gd name="connsiteX3" fmla="*/ 0 w 252508"/>
                    <a:gd name="connsiteY3" fmla="*/ 242190 h 308958"/>
                    <a:gd name="connsiteX4" fmla="*/ 66769 w 252508"/>
                    <a:gd name="connsiteY4" fmla="*/ 308959 h 308958"/>
                    <a:gd name="connsiteX5" fmla="*/ 252205 w 252508"/>
                    <a:gd name="connsiteY5" fmla="*/ 308959 h 308958"/>
                    <a:gd name="connsiteX6" fmla="*/ 174814 w 252508"/>
                    <a:gd name="connsiteY6" fmla="*/ 153872 h 308958"/>
                    <a:gd name="connsiteX7" fmla="*/ 252509 w 252508"/>
                    <a:gd name="connsiteY7" fmla="*/ 0 h 30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508" h="308958">
                      <a:moveTo>
                        <a:pt x="252509" y="0"/>
                      </a:moveTo>
                      <a:cubicBezTo>
                        <a:pt x="187864" y="0"/>
                        <a:pt x="127468" y="0"/>
                        <a:pt x="66769" y="0"/>
                      </a:cubicBezTo>
                      <a:cubicBezTo>
                        <a:pt x="56754" y="35812"/>
                        <a:pt x="33385" y="57361"/>
                        <a:pt x="0" y="67680"/>
                      </a:cubicBezTo>
                      <a:cubicBezTo>
                        <a:pt x="0" y="126558"/>
                        <a:pt x="0" y="184222"/>
                        <a:pt x="0" y="242190"/>
                      </a:cubicBezTo>
                      <a:cubicBezTo>
                        <a:pt x="35206" y="252812"/>
                        <a:pt x="57361" y="275574"/>
                        <a:pt x="66769" y="308959"/>
                      </a:cubicBezTo>
                      <a:cubicBezTo>
                        <a:pt x="128682" y="308959"/>
                        <a:pt x="188774" y="308959"/>
                        <a:pt x="252205" y="308959"/>
                      </a:cubicBezTo>
                      <a:cubicBezTo>
                        <a:pt x="201521" y="266773"/>
                        <a:pt x="174510" y="216393"/>
                        <a:pt x="174814" y="153872"/>
                      </a:cubicBezTo>
                      <a:cubicBezTo>
                        <a:pt x="175117" y="91656"/>
                        <a:pt x="203039" y="42186"/>
                        <a:pt x="252509" y="0"/>
                      </a:cubicBezTo>
                      <a:close/>
                    </a:path>
                  </a:pathLst>
                </a:custGeom>
                <a:noFill/>
                <a:ln w="15056" cap="rnd">
                  <a:solidFill>
                    <a:schemeClr val="accent1"/>
                  </a:solidFill>
                  <a:prstDash val="solid"/>
                  <a:round/>
                </a:ln>
              </p:spPr>
              <p:txBody>
                <a:bodyPr rtlCol="0" anchor="ctr"/>
                <a:lstStyle/>
                <a:p>
                  <a:endParaRPr lang="en-IN"/>
                </a:p>
              </p:txBody>
            </p:sp>
            <p:sp>
              <p:nvSpPr>
                <p:cNvPr id="260" name="Freeform: Shape 259">
                  <a:extLst>
                    <a:ext uri="{FF2B5EF4-FFF2-40B4-BE49-F238E27FC236}">
                      <a16:creationId xmlns:a16="http://schemas.microsoft.com/office/drawing/2014/main" id="{DB105BB6-9A00-4A8C-BE0B-757792983C20}"/>
                    </a:ext>
                  </a:extLst>
                </p:cNvPr>
                <p:cNvSpPr/>
                <p:nvPr/>
              </p:nvSpPr>
              <p:spPr>
                <a:xfrm>
                  <a:off x="10729439" y="856698"/>
                  <a:ext cx="69958" cy="34875"/>
                </a:xfrm>
                <a:custGeom>
                  <a:avLst/>
                  <a:gdLst>
                    <a:gd name="connsiteX0" fmla="*/ 67264 w 69958"/>
                    <a:gd name="connsiteY0" fmla="*/ 1375 h 34875"/>
                    <a:gd name="connsiteX1" fmla="*/ 1709 w 69958"/>
                    <a:gd name="connsiteY1" fmla="*/ 1375 h 34875"/>
                    <a:gd name="connsiteX2" fmla="*/ 2619 w 69958"/>
                    <a:gd name="connsiteY2" fmla="*/ 33546 h 34875"/>
                    <a:gd name="connsiteX3" fmla="*/ 68781 w 69958"/>
                    <a:gd name="connsiteY3" fmla="*/ 33242 h 34875"/>
                    <a:gd name="connsiteX4" fmla="*/ 67264 w 69958"/>
                    <a:gd name="connsiteY4" fmla="*/ 1375 h 3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58" h="34875">
                      <a:moveTo>
                        <a:pt x="67264" y="1375"/>
                      </a:moveTo>
                      <a:cubicBezTo>
                        <a:pt x="45412" y="-749"/>
                        <a:pt x="23864" y="-142"/>
                        <a:pt x="1709" y="1375"/>
                      </a:cubicBezTo>
                      <a:cubicBezTo>
                        <a:pt x="-416" y="12908"/>
                        <a:pt x="-1023" y="22620"/>
                        <a:pt x="2619" y="33546"/>
                      </a:cubicBezTo>
                      <a:cubicBezTo>
                        <a:pt x="24774" y="35063"/>
                        <a:pt x="46019" y="35670"/>
                        <a:pt x="68781" y="33242"/>
                      </a:cubicBezTo>
                      <a:cubicBezTo>
                        <a:pt x="69692" y="22013"/>
                        <a:pt x="71513" y="12301"/>
                        <a:pt x="67264" y="1375"/>
                      </a:cubicBezTo>
                      <a:close/>
                    </a:path>
                  </a:pathLst>
                </a:custGeom>
                <a:noFill/>
                <a:ln w="15056" cap="rnd">
                  <a:solidFill>
                    <a:schemeClr val="accent1"/>
                  </a:solidFill>
                  <a:prstDash val="solid"/>
                  <a:round/>
                </a:ln>
              </p:spPr>
              <p:txBody>
                <a:bodyPr rtlCol="0" anchor="ctr"/>
                <a:lstStyle/>
                <a:p>
                  <a:endParaRPr lang="en-IN"/>
                </a:p>
              </p:txBody>
            </p:sp>
            <p:sp>
              <p:nvSpPr>
                <p:cNvPr id="261" name="Freeform: Shape 260">
                  <a:extLst>
                    <a:ext uri="{FF2B5EF4-FFF2-40B4-BE49-F238E27FC236}">
                      <a16:creationId xmlns:a16="http://schemas.microsoft.com/office/drawing/2014/main" id="{202953F2-F463-4FC3-9A17-E5477ED45786}"/>
                    </a:ext>
                  </a:extLst>
                </p:cNvPr>
                <p:cNvSpPr/>
                <p:nvPr/>
              </p:nvSpPr>
              <p:spPr>
                <a:xfrm>
                  <a:off x="10601858" y="719375"/>
                  <a:ext cx="254026" cy="310172"/>
                </a:xfrm>
                <a:custGeom>
                  <a:avLst/>
                  <a:gdLst>
                    <a:gd name="connsiteX0" fmla="*/ 254026 w 254026"/>
                    <a:gd name="connsiteY0" fmla="*/ 67376 h 310172"/>
                    <a:gd name="connsiteX1" fmla="*/ 186043 w 254026"/>
                    <a:gd name="connsiteY1" fmla="*/ 0 h 310172"/>
                    <a:gd name="connsiteX2" fmla="*/ 0 w 254026"/>
                    <a:gd name="connsiteY2" fmla="*/ 0 h 310172"/>
                    <a:gd name="connsiteX3" fmla="*/ 78302 w 254026"/>
                    <a:gd name="connsiteY3" fmla="*/ 154479 h 310172"/>
                    <a:gd name="connsiteX4" fmla="*/ 304 w 254026"/>
                    <a:gd name="connsiteY4" fmla="*/ 310173 h 310172"/>
                    <a:gd name="connsiteX5" fmla="*/ 186043 w 254026"/>
                    <a:gd name="connsiteY5" fmla="*/ 310173 h 310172"/>
                    <a:gd name="connsiteX6" fmla="*/ 253723 w 254026"/>
                    <a:gd name="connsiteY6" fmla="*/ 241886 h 310172"/>
                    <a:gd name="connsiteX7" fmla="*/ 254026 w 254026"/>
                    <a:gd name="connsiteY7" fmla="*/ 67376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26" h="310172">
                      <a:moveTo>
                        <a:pt x="254026" y="67376"/>
                      </a:moveTo>
                      <a:cubicBezTo>
                        <a:pt x="218517" y="57664"/>
                        <a:pt x="195755" y="33992"/>
                        <a:pt x="186043" y="0"/>
                      </a:cubicBezTo>
                      <a:cubicBezTo>
                        <a:pt x="124130" y="0"/>
                        <a:pt x="64645" y="0"/>
                        <a:pt x="0" y="0"/>
                      </a:cubicBezTo>
                      <a:cubicBezTo>
                        <a:pt x="50987" y="42186"/>
                        <a:pt x="77998" y="91959"/>
                        <a:pt x="78302" y="154479"/>
                      </a:cubicBezTo>
                      <a:cubicBezTo>
                        <a:pt x="78605" y="217303"/>
                        <a:pt x="50077" y="267380"/>
                        <a:pt x="304" y="310173"/>
                      </a:cubicBezTo>
                      <a:cubicBezTo>
                        <a:pt x="65252" y="310173"/>
                        <a:pt x="125040" y="310173"/>
                        <a:pt x="186043" y="310173"/>
                      </a:cubicBezTo>
                      <a:cubicBezTo>
                        <a:pt x="196058" y="274360"/>
                        <a:pt x="219124" y="251598"/>
                        <a:pt x="253723" y="241886"/>
                      </a:cubicBezTo>
                      <a:cubicBezTo>
                        <a:pt x="254026" y="182705"/>
                        <a:pt x="254026" y="125647"/>
                        <a:pt x="254026" y="67376"/>
                      </a:cubicBezTo>
                      <a:close/>
                    </a:path>
                  </a:pathLst>
                </a:custGeom>
                <a:noFill/>
                <a:ln w="15056" cap="rnd">
                  <a:solidFill>
                    <a:schemeClr val="accent1"/>
                  </a:solidFill>
                  <a:prstDash val="solid"/>
                  <a:round/>
                </a:ln>
              </p:spPr>
              <p:txBody>
                <a:bodyPr rtlCol="0" anchor="ctr"/>
                <a:lstStyle/>
                <a:p>
                  <a:endParaRPr lang="en-IN"/>
                </a:p>
              </p:txBody>
            </p:sp>
            <p:grpSp>
              <p:nvGrpSpPr>
                <p:cNvPr id="262" name="Graphic 304">
                  <a:extLst>
                    <a:ext uri="{FF2B5EF4-FFF2-40B4-BE49-F238E27FC236}">
                      <a16:creationId xmlns:a16="http://schemas.microsoft.com/office/drawing/2014/main" id="{F0C66BA7-15AE-41DF-BBB4-08583B752690}"/>
                    </a:ext>
                  </a:extLst>
                </p:cNvPr>
                <p:cNvGrpSpPr/>
                <p:nvPr/>
              </p:nvGrpSpPr>
              <p:grpSpPr>
                <a:xfrm>
                  <a:off x="10401506" y="381000"/>
                  <a:ext cx="365481" cy="188136"/>
                  <a:chOff x="10401506" y="429311"/>
                  <a:chExt cx="365481" cy="188136"/>
                </a:xfrm>
                <a:solidFill>
                  <a:srgbClr val="161616"/>
                </a:solidFill>
              </p:grpSpPr>
              <p:sp>
                <p:nvSpPr>
                  <p:cNvPr id="267" name="Freeform: Shape 266">
                    <a:extLst>
                      <a:ext uri="{FF2B5EF4-FFF2-40B4-BE49-F238E27FC236}">
                        <a16:creationId xmlns:a16="http://schemas.microsoft.com/office/drawing/2014/main" id="{C2711CA5-05FF-4402-87CF-A1A42E3D7869}"/>
                      </a:ext>
                    </a:extLst>
                  </p:cNvPr>
                  <p:cNvSpPr/>
                  <p:nvPr/>
                </p:nvSpPr>
                <p:spPr>
                  <a:xfrm>
                    <a:off x="10414245" y="429311"/>
                    <a:ext cx="352742" cy="175396"/>
                  </a:xfrm>
                  <a:custGeom>
                    <a:avLst/>
                    <a:gdLst>
                      <a:gd name="connsiteX0" fmla="*/ 11321 w 352742"/>
                      <a:gd name="connsiteY0" fmla="*/ 175397 h 175396"/>
                      <a:gd name="connsiteX1" fmla="*/ 3701 w 352742"/>
                      <a:gd name="connsiteY1" fmla="*/ 172539 h 175396"/>
                      <a:gd name="connsiteX2" fmla="*/ 2748 w 352742"/>
                      <a:gd name="connsiteY2" fmla="*/ 155394 h 175396"/>
                      <a:gd name="connsiteX3" fmla="*/ 275163 w 352742"/>
                      <a:gd name="connsiteY3" fmla="*/ 2994 h 175396"/>
                      <a:gd name="connsiteX4" fmla="*/ 352316 w 352742"/>
                      <a:gd name="connsiteY4" fmla="*/ 101102 h 175396"/>
                      <a:gd name="connsiteX5" fmla="*/ 343743 w 352742"/>
                      <a:gd name="connsiteY5" fmla="*/ 115389 h 175396"/>
                      <a:gd name="connsiteX6" fmla="*/ 329456 w 352742"/>
                      <a:gd name="connsiteY6" fmla="*/ 106817 h 175396"/>
                      <a:gd name="connsiteX7" fmla="*/ 269448 w 352742"/>
                      <a:gd name="connsiteY7" fmla="*/ 25854 h 175396"/>
                      <a:gd name="connsiteX8" fmla="*/ 20846 w 352742"/>
                      <a:gd name="connsiteY8" fmla="*/ 171587 h 175396"/>
                      <a:gd name="connsiteX9" fmla="*/ 11321 w 352742"/>
                      <a:gd name="connsiteY9" fmla="*/ 175397 h 17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42" h="175396">
                        <a:moveTo>
                          <a:pt x="11321" y="175397"/>
                        </a:moveTo>
                        <a:cubicBezTo>
                          <a:pt x="8463" y="175397"/>
                          <a:pt x="5606" y="174444"/>
                          <a:pt x="3701" y="172539"/>
                        </a:cubicBezTo>
                        <a:cubicBezTo>
                          <a:pt x="-1062" y="167777"/>
                          <a:pt x="-1062" y="160157"/>
                          <a:pt x="2748" y="155394"/>
                        </a:cubicBezTo>
                        <a:cubicBezTo>
                          <a:pt x="9416" y="147774"/>
                          <a:pt x="169436" y="-24628"/>
                          <a:pt x="275163" y="2994"/>
                        </a:cubicBezTo>
                        <a:cubicBezTo>
                          <a:pt x="313263" y="12519"/>
                          <a:pt x="338981" y="45857"/>
                          <a:pt x="352316" y="101102"/>
                        </a:cubicBezTo>
                        <a:cubicBezTo>
                          <a:pt x="354221" y="107769"/>
                          <a:pt x="349458" y="113484"/>
                          <a:pt x="343743" y="115389"/>
                        </a:cubicBezTo>
                        <a:cubicBezTo>
                          <a:pt x="337076" y="117294"/>
                          <a:pt x="331361" y="112532"/>
                          <a:pt x="329456" y="106817"/>
                        </a:cubicBezTo>
                        <a:cubicBezTo>
                          <a:pt x="318978" y="60144"/>
                          <a:pt x="298023" y="33474"/>
                          <a:pt x="269448" y="25854"/>
                        </a:cubicBezTo>
                        <a:cubicBezTo>
                          <a:pt x="177056" y="2042"/>
                          <a:pt x="21798" y="169682"/>
                          <a:pt x="20846" y="171587"/>
                        </a:cubicBezTo>
                        <a:cubicBezTo>
                          <a:pt x="17988" y="174444"/>
                          <a:pt x="15131" y="175397"/>
                          <a:pt x="11321" y="175397"/>
                        </a:cubicBezTo>
                        <a:close/>
                      </a:path>
                    </a:pathLst>
                  </a:custGeom>
                  <a:solidFill>
                    <a:srgbClr val="161616"/>
                  </a:solidFill>
                  <a:ln w="9525" cap="flat">
                    <a:solidFill>
                      <a:schemeClr val="accent1"/>
                    </a:solid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82E1D30B-1DA9-4511-ADA7-D18643E29A85}"/>
                      </a:ext>
                    </a:extLst>
                  </p:cNvPr>
                  <p:cNvSpPr/>
                  <p:nvPr/>
                </p:nvSpPr>
                <p:spPr>
                  <a:xfrm>
                    <a:off x="10401506" y="501693"/>
                    <a:ext cx="113016" cy="115754"/>
                  </a:xfrm>
                  <a:custGeom>
                    <a:avLst/>
                    <a:gdLst>
                      <a:gd name="connsiteX0" fmla="*/ 112643 w 113016"/>
                      <a:gd name="connsiteY0" fmla="*/ 87775 h 115754"/>
                      <a:gd name="connsiteX1" fmla="*/ 98355 w 113016"/>
                      <a:gd name="connsiteY1" fmla="*/ 79202 h 115754"/>
                      <a:gd name="connsiteX2" fmla="*/ 26918 w 113016"/>
                      <a:gd name="connsiteY2" fmla="*/ 87775 h 115754"/>
                      <a:gd name="connsiteX3" fmla="*/ 48825 w 113016"/>
                      <a:gd name="connsiteY3" fmla="*/ 13480 h 115754"/>
                      <a:gd name="connsiteX4" fmla="*/ 39300 w 113016"/>
                      <a:gd name="connsiteY4" fmla="*/ 145 h 115754"/>
                      <a:gd name="connsiteX5" fmla="*/ 25965 w 113016"/>
                      <a:gd name="connsiteY5" fmla="*/ 9670 h 115754"/>
                      <a:gd name="connsiteX6" fmla="*/ 248 w 113016"/>
                      <a:gd name="connsiteY6" fmla="*/ 102062 h 115754"/>
                      <a:gd name="connsiteX7" fmla="*/ 4058 w 113016"/>
                      <a:gd name="connsiteY7" fmla="*/ 112540 h 115754"/>
                      <a:gd name="connsiteX8" fmla="*/ 15488 w 113016"/>
                      <a:gd name="connsiteY8" fmla="*/ 115397 h 115754"/>
                      <a:gd name="connsiteX9" fmla="*/ 105023 w 113016"/>
                      <a:gd name="connsiteY9" fmla="*/ 101110 h 115754"/>
                      <a:gd name="connsiteX10" fmla="*/ 110738 w 113016"/>
                      <a:gd name="connsiteY10" fmla="*/ 97300 h 115754"/>
                      <a:gd name="connsiteX11" fmla="*/ 112643 w 113016"/>
                      <a:gd name="connsiteY11" fmla="*/ 87775 h 1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016" h="115754">
                        <a:moveTo>
                          <a:pt x="112643" y="87775"/>
                        </a:moveTo>
                        <a:cubicBezTo>
                          <a:pt x="110738" y="81107"/>
                          <a:pt x="104070" y="77297"/>
                          <a:pt x="98355" y="79202"/>
                        </a:cubicBezTo>
                        <a:lnTo>
                          <a:pt x="26918" y="87775"/>
                        </a:lnTo>
                        <a:lnTo>
                          <a:pt x="48825" y="13480"/>
                        </a:lnTo>
                        <a:cubicBezTo>
                          <a:pt x="49778" y="6812"/>
                          <a:pt x="45968" y="1097"/>
                          <a:pt x="39300" y="145"/>
                        </a:cubicBezTo>
                        <a:cubicBezTo>
                          <a:pt x="32633" y="-808"/>
                          <a:pt x="26918" y="3002"/>
                          <a:pt x="25965" y="9670"/>
                        </a:cubicBezTo>
                        <a:lnTo>
                          <a:pt x="248" y="102062"/>
                        </a:lnTo>
                        <a:cubicBezTo>
                          <a:pt x="-705" y="105872"/>
                          <a:pt x="1200" y="110635"/>
                          <a:pt x="4058" y="112540"/>
                        </a:cubicBezTo>
                        <a:cubicBezTo>
                          <a:pt x="6915" y="115397"/>
                          <a:pt x="11678" y="116350"/>
                          <a:pt x="15488" y="115397"/>
                        </a:cubicBezTo>
                        <a:lnTo>
                          <a:pt x="105023" y="101110"/>
                        </a:lnTo>
                        <a:cubicBezTo>
                          <a:pt x="106928" y="100157"/>
                          <a:pt x="108833" y="99205"/>
                          <a:pt x="110738" y="97300"/>
                        </a:cubicBezTo>
                        <a:cubicBezTo>
                          <a:pt x="112643" y="95395"/>
                          <a:pt x="113595" y="91585"/>
                          <a:pt x="112643" y="87775"/>
                        </a:cubicBezTo>
                        <a:close/>
                      </a:path>
                    </a:pathLst>
                  </a:custGeom>
                  <a:solidFill>
                    <a:srgbClr val="161616"/>
                  </a:solidFill>
                  <a:ln w="9525" cap="flat">
                    <a:solidFill>
                      <a:schemeClr val="accent1"/>
                    </a:solidFill>
                    <a:prstDash val="solid"/>
                    <a:miter/>
                  </a:ln>
                </p:spPr>
                <p:txBody>
                  <a:bodyPr rtlCol="0" anchor="ctr"/>
                  <a:lstStyle/>
                  <a:p>
                    <a:endParaRPr lang="en-IN"/>
                  </a:p>
                </p:txBody>
              </p:sp>
            </p:grpSp>
            <p:grpSp>
              <p:nvGrpSpPr>
                <p:cNvPr id="263" name="Graphic 304">
                  <a:extLst>
                    <a:ext uri="{FF2B5EF4-FFF2-40B4-BE49-F238E27FC236}">
                      <a16:creationId xmlns:a16="http://schemas.microsoft.com/office/drawing/2014/main" id="{2BB6B9A3-2D03-4552-AA4E-99E0CD92D537}"/>
                    </a:ext>
                  </a:extLst>
                </p:cNvPr>
                <p:cNvGrpSpPr/>
                <p:nvPr/>
              </p:nvGrpSpPr>
              <p:grpSpPr>
                <a:xfrm>
                  <a:off x="10191777" y="1182512"/>
                  <a:ext cx="365481" cy="189088"/>
                  <a:chOff x="10191777" y="1096793"/>
                  <a:chExt cx="365481" cy="189088"/>
                </a:xfrm>
                <a:solidFill>
                  <a:srgbClr val="161616"/>
                </a:solidFill>
              </p:grpSpPr>
              <p:sp>
                <p:nvSpPr>
                  <p:cNvPr id="265" name="Freeform: Shape 264">
                    <a:extLst>
                      <a:ext uri="{FF2B5EF4-FFF2-40B4-BE49-F238E27FC236}">
                        <a16:creationId xmlns:a16="http://schemas.microsoft.com/office/drawing/2014/main" id="{F29A9DFB-1631-487B-9CA0-C808C1489206}"/>
                      </a:ext>
                    </a:extLst>
                  </p:cNvPr>
                  <p:cNvSpPr/>
                  <p:nvPr/>
                </p:nvSpPr>
                <p:spPr>
                  <a:xfrm>
                    <a:off x="10191777" y="1110485"/>
                    <a:ext cx="352742" cy="175396"/>
                  </a:xfrm>
                  <a:custGeom>
                    <a:avLst/>
                    <a:gdLst>
                      <a:gd name="connsiteX0" fmla="*/ 341422 w 352742"/>
                      <a:gd name="connsiteY0" fmla="*/ 0 h 175396"/>
                      <a:gd name="connsiteX1" fmla="*/ 349042 w 352742"/>
                      <a:gd name="connsiteY1" fmla="*/ 2858 h 175396"/>
                      <a:gd name="connsiteX2" fmla="*/ 349994 w 352742"/>
                      <a:gd name="connsiteY2" fmla="*/ 20002 h 175396"/>
                      <a:gd name="connsiteX3" fmla="*/ 77579 w 352742"/>
                      <a:gd name="connsiteY3" fmla="*/ 172402 h 175396"/>
                      <a:gd name="connsiteX4" fmla="*/ 427 w 352742"/>
                      <a:gd name="connsiteY4" fmla="*/ 74295 h 175396"/>
                      <a:gd name="connsiteX5" fmla="*/ 8999 w 352742"/>
                      <a:gd name="connsiteY5" fmla="*/ 60008 h 175396"/>
                      <a:gd name="connsiteX6" fmla="*/ 23287 w 352742"/>
                      <a:gd name="connsiteY6" fmla="*/ 68580 h 175396"/>
                      <a:gd name="connsiteX7" fmla="*/ 83294 w 352742"/>
                      <a:gd name="connsiteY7" fmla="*/ 149542 h 175396"/>
                      <a:gd name="connsiteX8" fmla="*/ 331897 w 352742"/>
                      <a:gd name="connsiteY8" fmla="*/ 3810 h 175396"/>
                      <a:gd name="connsiteX9" fmla="*/ 341422 w 352742"/>
                      <a:gd name="connsiteY9" fmla="*/ 0 h 17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42" h="175396">
                        <a:moveTo>
                          <a:pt x="341422" y="0"/>
                        </a:moveTo>
                        <a:cubicBezTo>
                          <a:pt x="344279" y="0"/>
                          <a:pt x="347137" y="952"/>
                          <a:pt x="349042" y="2858"/>
                        </a:cubicBezTo>
                        <a:cubicBezTo>
                          <a:pt x="353804" y="7620"/>
                          <a:pt x="353804" y="15240"/>
                          <a:pt x="349994" y="20002"/>
                        </a:cubicBezTo>
                        <a:cubicBezTo>
                          <a:pt x="343327" y="27623"/>
                          <a:pt x="183307" y="200025"/>
                          <a:pt x="77579" y="172402"/>
                        </a:cubicBezTo>
                        <a:cubicBezTo>
                          <a:pt x="39479" y="162877"/>
                          <a:pt x="13762" y="129540"/>
                          <a:pt x="427" y="74295"/>
                        </a:cubicBezTo>
                        <a:cubicBezTo>
                          <a:pt x="-1478" y="67627"/>
                          <a:pt x="3284" y="61913"/>
                          <a:pt x="8999" y="60008"/>
                        </a:cubicBezTo>
                        <a:cubicBezTo>
                          <a:pt x="15667" y="58102"/>
                          <a:pt x="21382" y="62865"/>
                          <a:pt x="23287" y="68580"/>
                        </a:cubicBezTo>
                        <a:cubicBezTo>
                          <a:pt x="33764" y="115252"/>
                          <a:pt x="54719" y="141923"/>
                          <a:pt x="83294" y="149542"/>
                        </a:cubicBezTo>
                        <a:cubicBezTo>
                          <a:pt x="175687" y="173355"/>
                          <a:pt x="329992" y="5715"/>
                          <a:pt x="331897" y="3810"/>
                        </a:cubicBezTo>
                        <a:cubicBezTo>
                          <a:pt x="334754" y="952"/>
                          <a:pt x="337612" y="0"/>
                          <a:pt x="341422" y="0"/>
                        </a:cubicBezTo>
                        <a:close/>
                      </a:path>
                    </a:pathLst>
                  </a:custGeom>
                  <a:solidFill>
                    <a:srgbClr val="161616"/>
                  </a:solidFill>
                  <a:ln w="9525" cap="flat">
                    <a:solidFill>
                      <a:schemeClr val="accent1"/>
                    </a:solid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696E5B0F-49E7-40A4-9CBC-25441890D840}"/>
                      </a:ext>
                    </a:extLst>
                  </p:cNvPr>
                  <p:cNvSpPr/>
                  <p:nvPr/>
                </p:nvSpPr>
                <p:spPr>
                  <a:xfrm>
                    <a:off x="10444242" y="1096793"/>
                    <a:ext cx="113016" cy="116707"/>
                  </a:xfrm>
                  <a:custGeom>
                    <a:avLst/>
                    <a:gdLst>
                      <a:gd name="connsiteX0" fmla="*/ 374 w 113016"/>
                      <a:gd name="connsiteY0" fmla="*/ 28932 h 116707"/>
                      <a:gd name="connsiteX1" fmla="*/ 14661 w 113016"/>
                      <a:gd name="connsiteY1" fmla="*/ 37505 h 116707"/>
                      <a:gd name="connsiteX2" fmla="*/ 86099 w 113016"/>
                      <a:gd name="connsiteY2" fmla="*/ 28932 h 116707"/>
                      <a:gd name="connsiteX3" fmla="*/ 64191 w 113016"/>
                      <a:gd name="connsiteY3" fmla="*/ 103227 h 116707"/>
                      <a:gd name="connsiteX4" fmla="*/ 73716 w 113016"/>
                      <a:gd name="connsiteY4" fmla="*/ 116562 h 116707"/>
                      <a:gd name="connsiteX5" fmla="*/ 87051 w 113016"/>
                      <a:gd name="connsiteY5" fmla="*/ 107037 h 116707"/>
                      <a:gd name="connsiteX6" fmla="*/ 112769 w 113016"/>
                      <a:gd name="connsiteY6" fmla="*/ 13692 h 116707"/>
                      <a:gd name="connsiteX7" fmla="*/ 108959 w 113016"/>
                      <a:gd name="connsiteY7" fmla="*/ 3215 h 116707"/>
                      <a:gd name="connsiteX8" fmla="*/ 97529 w 113016"/>
                      <a:gd name="connsiteY8" fmla="*/ 357 h 116707"/>
                      <a:gd name="connsiteX9" fmla="*/ 7994 w 113016"/>
                      <a:gd name="connsiteY9" fmla="*/ 14645 h 116707"/>
                      <a:gd name="connsiteX10" fmla="*/ 2279 w 113016"/>
                      <a:gd name="connsiteY10" fmla="*/ 18455 h 116707"/>
                      <a:gd name="connsiteX11" fmla="*/ 374 w 113016"/>
                      <a:gd name="connsiteY11" fmla="*/ 28932 h 11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016" h="116707">
                        <a:moveTo>
                          <a:pt x="374" y="28932"/>
                        </a:moveTo>
                        <a:cubicBezTo>
                          <a:pt x="2279" y="35600"/>
                          <a:pt x="8946" y="39410"/>
                          <a:pt x="14661" y="37505"/>
                        </a:cubicBezTo>
                        <a:lnTo>
                          <a:pt x="86099" y="28932"/>
                        </a:lnTo>
                        <a:lnTo>
                          <a:pt x="64191" y="103227"/>
                        </a:lnTo>
                        <a:cubicBezTo>
                          <a:pt x="63239" y="109895"/>
                          <a:pt x="67049" y="115610"/>
                          <a:pt x="73716" y="116562"/>
                        </a:cubicBezTo>
                        <a:cubicBezTo>
                          <a:pt x="80384" y="117515"/>
                          <a:pt x="86099" y="113705"/>
                          <a:pt x="87051" y="107037"/>
                        </a:cubicBezTo>
                        <a:lnTo>
                          <a:pt x="112769" y="13692"/>
                        </a:lnTo>
                        <a:cubicBezTo>
                          <a:pt x="113721" y="9882"/>
                          <a:pt x="111816" y="5120"/>
                          <a:pt x="108959" y="3215"/>
                        </a:cubicBezTo>
                        <a:cubicBezTo>
                          <a:pt x="106101" y="357"/>
                          <a:pt x="101339" y="-595"/>
                          <a:pt x="97529" y="357"/>
                        </a:cubicBezTo>
                        <a:lnTo>
                          <a:pt x="7994" y="14645"/>
                        </a:lnTo>
                        <a:cubicBezTo>
                          <a:pt x="6089" y="15597"/>
                          <a:pt x="4184" y="16550"/>
                          <a:pt x="2279" y="18455"/>
                        </a:cubicBezTo>
                        <a:cubicBezTo>
                          <a:pt x="374" y="20360"/>
                          <a:pt x="-579" y="25122"/>
                          <a:pt x="374" y="28932"/>
                        </a:cubicBezTo>
                        <a:close/>
                      </a:path>
                    </a:pathLst>
                  </a:custGeom>
                  <a:solidFill>
                    <a:srgbClr val="161616"/>
                  </a:solidFill>
                  <a:ln w="9525" cap="flat">
                    <a:solidFill>
                      <a:schemeClr val="accent1"/>
                    </a:solidFill>
                    <a:prstDash val="solid"/>
                    <a:miter/>
                  </a:ln>
                </p:spPr>
                <p:txBody>
                  <a:bodyPr rtlCol="0" anchor="ctr"/>
                  <a:lstStyle/>
                  <a:p>
                    <a:endParaRPr lang="en-IN"/>
                  </a:p>
                </p:txBody>
              </p:sp>
            </p:grpSp>
            <p:sp>
              <p:nvSpPr>
                <p:cNvPr id="264" name="Graphic 20" descr="Dollar">
                  <a:extLst>
                    <a:ext uri="{FF2B5EF4-FFF2-40B4-BE49-F238E27FC236}">
                      <a16:creationId xmlns:a16="http://schemas.microsoft.com/office/drawing/2014/main" id="{B48D5FB4-5C9E-4D29-B67B-67DF838F080D}"/>
                    </a:ext>
                  </a:extLst>
                </p:cNvPr>
                <p:cNvSpPr/>
                <p:nvPr/>
              </p:nvSpPr>
              <p:spPr>
                <a:xfrm>
                  <a:off x="10437883" y="767104"/>
                  <a:ext cx="91050" cy="217756"/>
                </a:xfrm>
                <a:custGeom>
                  <a:avLst/>
                  <a:gdLst>
                    <a:gd name="connsiteX0" fmla="*/ 166549 w 171249"/>
                    <a:gd name="connsiteY0" fmla="*/ 245993 h 409560"/>
                    <a:gd name="connsiteX1" fmla="*/ 153910 w 171249"/>
                    <a:gd name="connsiteY1" fmla="*/ 227224 h 409560"/>
                    <a:gd name="connsiteX2" fmla="*/ 135741 w 171249"/>
                    <a:gd name="connsiteY2" fmla="*/ 214065 h 409560"/>
                    <a:gd name="connsiteX3" fmla="*/ 114357 w 171249"/>
                    <a:gd name="connsiteY3" fmla="*/ 204602 h 409560"/>
                    <a:gd name="connsiteX4" fmla="*/ 91497 w 171249"/>
                    <a:gd name="connsiteY4" fmla="*/ 196982 h 409560"/>
                    <a:gd name="connsiteX5" fmla="*/ 89716 w 171249"/>
                    <a:gd name="connsiteY5" fmla="*/ 196410 h 409560"/>
                    <a:gd name="connsiteX6" fmla="*/ 89716 w 171249"/>
                    <a:gd name="connsiteY6" fmla="*/ 62036 h 409560"/>
                    <a:gd name="connsiteX7" fmla="*/ 92845 w 171249"/>
                    <a:gd name="connsiteY7" fmla="*/ 61912 h 409560"/>
                    <a:gd name="connsiteX8" fmla="*/ 128749 w 171249"/>
                    <a:gd name="connsiteY8" fmla="*/ 68437 h 409560"/>
                    <a:gd name="connsiteX9" fmla="*/ 158005 w 171249"/>
                    <a:gd name="connsiteY9" fmla="*/ 89297 h 409560"/>
                    <a:gd name="connsiteX10" fmla="*/ 164878 w 171249"/>
                    <a:gd name="connsiteY10" fmla="*/ 82706 h 409560"/>
                    <a:gd name="connsiteX11" fmla="*/ 132440 w 171249"/>
                    <a:gd name="connsiteY11" fmla="*/ 59655 h 409560"/>
                    <a:gd name="connsiteX12" fmla="*/ 92845 w 171249"/>
                    <a:gd name="connsiteY12" fmla="*/ 52387 h 409560"/>
                    <a:gd name="connsiteX13" fmla="*/ 89716 w 171249"/>
                    <a:gd name="connsiteY13" fmla="*/ 52511 h 409560"/>
                    <a:gd name="connsiteX14" fmla="*/ 89716 w 171249"/>
                    <a:gd name="connsiteY14" fmla="*/ 0 h 409560"/>
                    <a:gd name="connsiteX15" fmla="*/ 80191 w 171249"/>
                    <a:gd name="connsiteY15" fmla="*/ 0 h 409560"/>
                    <a:gd name="connsiteX16" fmla="*/ 80191 w 171249"/>
                    <a:gd name="connsiteY16" fmla="*/ 53154 h 409560"/>
                    <a:gd name="connsiteX17" fmla="*/ 57331 w 171249"/>
                    <a:gd name="connsiteY17" fmla="*/ 58574 h 409560"/>
                    <a:gd name="connsiteX18" fmla="*/ 30971 w 171249"/>
                    <a:gd name="connsiteY18" fmla="*/ 75281 h 409560"/>
                    <a:gd name="connsiteX19" fmla="*/ 14630 w 171249"/>
                    <a:gd name="connsiteY19" fmla="*/ 99570 h 409560"/>
                    <a:gd name="connsiteX20" fmla="*/ 9054 w 171249"/>
                    <a:gd name="connsiteY20" fmla="*/ 128230 h 409560"/>
                    <a:gd name="connsiteX21" fmla="*/ 13687 w 171249"/>
                    <a:gd name="connsiteY21" fmla="*/ 155010 h 409560"/>
                    <a:gd name="connsiteX22" fmla="*/ 26256 w 171249"/>
                    <a:gd name="connsiteY22" fmla="*/ 174731 h 409560"/>
                    <a:gd name="connsiteX23" fmla="*/ 44425 w 171249"/>
                    <a:gd name="connsiteY23" fmla="*/ 188571 h 409560"/>
                    <a:gd name="connsiteX24" fmla="*/ 65856 w 171249"/>
                    <a:gd name="connsiteY24" fmla="*/ 198368 h 409560"/>
                    <a:gd name="connsiteX25" fmla="*/ 80186 w 171249"/>
                    <a:gd name="connsiteY25" fmla="*/ 203373 h 409560"/>
                    <a:gd name="connsiteX26" fmla="*/ 80186 w 171249"/>
                    <a:gd name="connsiteY26" fmla="*/ 347639 h 409560"/>
                    <a:gd name="connsiteX27" fmla="*/ 57683 w 171249"/>
                    <a:gd name="connsiteY27" fmla="*/ 345186 h 409560"/>
                    <a:gd name="connsiteX28" fmla="*/ 39514 w 171249"/>
                    <a:gd name="connsiteY28" fmla="*/ 338842 h 409560"/>
                    <a:gd name="connsiteX29" fmla="*/ 26146 w 171249"/>
                    <a:gd name="connsiteY29" fmla="*/ 330689 h 409560"/>
                    <a:gd name="connsiteX30" fmla="*/ 16497 w 171249"/>
                    <a:gd name="connsiteY30" fmla="*/ 322369 h 409560"/>
                    <a:gd name="connsiteX31" fmla="*/ 10087 w 171249"/>
                    <a:gd name="connsiteY31" fmla="*/ 315863 h 409560"/>
                    <a:gd name="connsiteX32" fmla="*/ 7272 w 171249"/>
                    <a:gd name="connsiteY32" fmla="*/ 312868 h 409560"/>
                    <a:gd name="connsiteX33" fmla="*/ 6896 w 171249"/>
                    <a:gd name="connsiteY33" fmla="*/ 312477 h 409560"/>
                    <a:gd name="connsiteX34" fmla="*/ 0 w 171249"/>
                    <a:gd name="connsiteY34" fmla="*/ 319035 h 409560"/>
                    <a:gd name="connsiteX35" fmla="*/ 391 w 171249"/>
                    <a:gd name="connsiteY35" fmla="*/ 319445 h 409560"/>
                    <a:gd name="connsiteX36" fmla="*/ 3077 w 171249"/>
                    <a:gd name="connsiteY36" fmla="*/ 322302 h 409560"/>
                    <a:gd name="connsiteX37" fmla="*/ 9844 w 171249"/>
                    <a:gd name="connsiteY37" fmla="*/ 329174 h 409560"/>
                    <a:gd name="connsiteX38" fmla="*/ 20264 w 171249"/>
                    <a:gd name="connsiteY38" fmla="*/ 338190 h 409560"/>
                    <a:gd name="connsiteX39" fmla="*/ 35347 w 171249"/>
                    <a:gd name="connsiteY39" fmla="*/ 347415 h 409560"/>
                    <a:gd name="connsiteX40" fmla="*/ 55440 w 171249"/>
                    <a:gd name="connsiteY40" fmla="*/ 354449 h 409560"/>
                    <a:gd name="connsiteX41" fmla="*/ 80205 w 171249"/>
                    <a:gd name="connsiteY41" fmla="*/ 357173 h 409560"/>
                    <a:gd name="connsiteX42" fmla="*/ 80205 w 171249"/>
                    <a:gd name="connsiteY42" fmla="*/ 409561 h 409560"/>
                    <a:gd name="connsiteX43" fmla="*/ 89730 w 171249"/>
                    <a:gd name="connsiteY43" fmla="*/ 409561 h 409560"/>
                    <a:gd name="connsiteX44" fmla="*/ 89730 w 171249"/>
                    <a:gd name="connsiteY44" fmla="*/ 356830 h 409560"/>
                    <a:gd name="connsiteX45" fmla="*/ 119029 w 171249"/>
                    <a:gd name="connsiteY45" fmla="*/ 350349 h 409560"/>
                    <a:gd name="connsiteX46" fmla="*/ 147361 w 171249"/>
                    <a:gd name="connsiteY46" fmla="*/ 331851 h 409560"/>
                    <a:gd name="connsiteX47" fmla="*/ 165154 w 171249"/>
                    <a:gd name="connsiteY47" fmla="*/ 304610 h 409560"/>
                    <a:gd name="connsiteX48" fmla="*/ 171236 w 171249"/>
                    <a:gd name="connsiteY48" fmla="*/ 271705 h 409560"/>
                    <a:gd name="connsiteX49" fmla="*/ 166549 w 171249"/>
                    <a:gd name="connsiteY49" fmla="*/ 245993 h 409560"/>
                    <a:gd name="connsiteX50" fmla="*/ 69223 w 171249"/>
                    <a:gd name="connsiteY50" fmla="*/ 189457 h 409560"/>
                    <a:gd name="connsiteX51" fmla="*/ 49030 w 171249"/>
                    <a:gd name="connsiteY51" fmla="*/ 180223 h 409560"/>
                    <a:gd name="connsiteX52" fmla="*/ 33133 w 171249"/>
                    <a:gd name="connsiteY52" fmla="*/ 168131 h 409560"/>
                    <a:gd name="connsiteX53" fmla="*/ 22498 w 171249"/>
                    <a:gd name="connsiteY53" fmla="*/ 151462 h 409560"/>
                    <a:gd name="connsiteX54" fmla="*/ 18564 w 171249"/>
                    <a:gd name="connsiteY54" fmla="*/ 128264 h 409560"/>
                    <a:gd name="connsiteX55" fmla="*/ 23436 w 171249"/>
                    <a:gd name="connsiteY55" fmla="*/ 103189 h 409560"/>
                    <a:gd name="connsiteX56" fmla="*/ 37624 w 171249"/>
                    <a:gd name="connsiteY56" fmla="*/ 82110 h 409560"/>
                    <a:gd name="connsiteX57" fmla="*/ 60836 w 171249"/>
                    <a:gd name="connsiteY57" fmla="*/ 67447 h 409560"/>
                    <a:gd name="connsiteX58" fmla="*/ 80191 w 171249"/>
                    <a:gd name="connsiteY58" fmla="*/ 62765 h 409560"/>
                    <a:gd name="connsiteX59" fmla="*/ 80191 w 171249"/>
                    <a:gd name="connsiteY59" fmla="*/ 193377 h 409560"/>
                    <a:gd name="connsiteX60" fmla="*/ 69223 w 171249"/>
                    <a:gd name="connsiteY60" fmla="*/ 189457 h 409560"/>
                    <a:gd name="connsiteX61" fmla="*/ 156277 w 171249"/>
                    <a:gd name="connsiteY61" fmla="*/ 301123 h 409560"/>
                    <a:gd name="connsiteX62" fmla="*/ 140627 w 171249"/>
                    <a:gd name="connsiteY62" fmla="*/ 325117 h 409560"/>
                    <a:gd name="connsiteX63" fmla="*/ 115386 w 171249"/>
                    <a:gd name="connsiteY63" fmla="*/ 341538 h 409560"/>
                    <a:gd name="connsiteX64" fmla="*/ 89702 w 171249"/>
                    <a:gd name="connsiteY64" fmla="*/ 347310 h 409560"/>
                    <a:gd name="connsiteX65" fmla="*/ 89702 w 171249"/>
                    <a:gd name="connsiteY65" fmla="*/ 206407 h 409560"/>
                    <a:gd name="connsiteX66" fmla="*/ 111057 w 171249"/>
                    <a:gd name="connsiteY66" fmla="*/ 213551 h 409560"/>
                    <a:gd name="connsiteX67" fmla="*/ 131288 w 171249"/>
                    <a:gd name="connsiteY67" fmla="*/ 222499 h 409560"/>
                    <a:gd name="connsiteX68" fmla="*/ 147209 w 171249"/>
                    <a:gd name="connsiteY68" fmla="*/ 234015 h 409560"/>
                    <a:gd name="connsiteX69" fmla="*/ 157777 w 171249"/>
                    <a:gd name="connsiteY69" fmla="*/ 249731 h 409560"/>
                    <a:gd name="connsiteX70" fmla="*/ 161682 w 171249"/>
                    <a:gd name="connsiteY70" fmla="*/ 271705 h 409560"/>
                    <a:gd name="connsiteX71" fmla="*/ 156277 w 171249"/>
                    <a:gd name="connsiteY71" fmla="*/ 301123 h 4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249" h="409560">
                      <a:moveTo>
                        <a:pt x="166549" y="245993"/>
                      </a:moveTo>
                      <a:cubicBezTo>
                        <a:pt x="163603" y="238970"/>
                        <a:pt x="159309" y="232594"/>
                        <a:pt x="153910" y="227224"/>
                      </a:cubicBezTo>
                      <a:cubicBezTo>
                        <a:pt x="148530" y="221971"/>
                        <a:pt x="142409" y="217537"/>
                        <a:pt x="135741" y="214065"/>
                      </a:cubicBezTo>
                      <a:cubicBezTo>
                        <a:pt x="128830" y="210442"/>
                        <a:pt x="121686" y="207281"/>
                        <a:pt x="114357" y="204602"/>
                      </a:cubicBezTo>
                      <a:cubicBezTo>
                        <a:pt x="106909" y="201863"/>
                        <a:pt x="99217" y="199301"/>
                        <a:pt x="91497" y="196982"/>
                      </a:cubicBezTo>
                      <a:cubicBezTo>
                        <a:pt x="90897" y="196801"/>
                        <a:pt x="90311" y="196596"/>
                        <a:pt x="89716" y="196410"/>
                      </a:cubicBezTo>
                      <a:lnTo>
                        <a:pt x="89716" y="62036"/>
                      </a:lnTo>
                      <a:cubicBezTo>
                        <a:pt x="90768" y="62008"/>
                        <a:pt x="91773" y="61912"/>
                        <a:pt x="92845" y="61912"/>
                      </a:cubicBezTo>
                      <a:cubicBezTo>
                        <a:pt x="105127" y="61682"/>
                        <a:pt x="117333" y="63900"/>
                        <a:pt x="128749" y="68437"/>
                      </a:cubicBezTo>
                      <a:cubicBezTo>
                        <a:pt x="139824" y="73319"/>
                        <a:pt x="149781" y="80418"/>
                        <a:pt x="158005" y="89297"/>
                      </a:cubicBezTo>
                      <a:lnTo>
                        <a:pt x="164878" y="82706"/>
                      </a:lnTo>
                      <a:cubicBezTo>
                        <a:pt x="155757" y="72883"/>
                        <a:pt x="144717" y="65037"/>
                        <a:pt x="132440" y="59655"/>
                      </a:cubicBezTo>
                      <a:cubicBezTo>
                        <a:pt x="119856" y="54624"/>
                        <a:pt x="106395" y="52153"/>
                        <a:pt x="92845" y="52387"/>
                      </a:cubicBezTo>
                      <a:cubicBezTo>
                        <a:pt x="91778" y="52387"/>
                        <a:pt x="90768" y="52483"/>
                        <a:pt x="89716" y="52511"/>
                      </a:cubicBezTo>
                      <a:lnTo>
                        <a:pt x="89716" y="0"/>
                      </a:lnTo>
                      <a:lnTo>
                        <a:pt x="80191" y="0"/>
                      </a:lnTo>
                      <a:lnTo>
                        <a:pt x="80191" y="53154"/>
                      </a:lnTo>
                      <a:cubicBezTo>
                        <a:pt x="72364" y="53937"/>
                        <a:pt x="64676" y="55760"/>
                        <a:pt x="57331" y="58574"/>
                      </a:cubicBezTo>
                      <a:cubicBezTo>
                        <a:pt x="47522" y="62337"/>
                        <a:pt x="38561" y="68017"/>
                        <a:pt x="30971" y="75281"/>
                      </a:cubicBezTo>
                      <a:cubicBezTo>
                        <a:pt x="23911" y="82167"/>
                        <a:pt x="18348" y="90436"/>
                        <a:pt x="14630" y="99570"/>
                      </a:cubicBezTo>
                      <a:cubicBezTo>
                        <a:pt x="10930" y="108671"/>
                        <a:pt x="9035" y="118405"/>
                        <a:pt x="9054" y="128230"/>
                      </a:cubicBezTo>
                      <a:cubicBezTo>
                        <a:pt x="8865" y="137371"/>
                        <a:pt x="10438" y="146464"/>
                        <a:pt x="13687" y="155010"/>
                      </a:cubicBezTo>
                      <a:cubicBezTo>
                        <a:pt x="16582" y="162325"/>
                        <a:pt x="20848" y="169018"/>
                        <a:pt x="26256" y="174731"/>
                      </a:cubicBezTo>
                      <a:cubicBezTo>
                        <a:pt x="31571" y="180244"/>
                        <a:pt x="37698" y="184911"/>
                        <a:pt x="44425" y="188571"/>
                      </a:cubicBezTo>
                      <a:cubicBezTo>
                        <a:pt x="51330" y="192335"/>
                        <a:pt x="58491" y="195609"/>
                        <a:pt x="65856" y="198368"/>
                      </a:cubicBezTo>
                      <a:cubicBezTo>
                        <a:pt x="70514" y="200125"/>
                        <a:pt x="75324" y="201778"/>
                        <a:pt x="80186" y="203373"/>
                      </a:cubicBezTo>
                      <a:lnTo>
                        <a:pt x="80186" y="347639"/>
                      </a:lnTo>
                      <a:cubicBezTo>
                        <a:pt x="72616" y="347680"/>
                        <a:pt x="65067" y="346857"/>
                        <a:pt x="57683" y="345186"/>
                      </a:cubicBezTo>
                      <a:cubicBezTo>
                        <a:pt x="51418" y="343725"/>
                        <a:pt x="45328" y="341598"/>
                        <a:pt x="39514" y="338842"/>
                      </a:cubicBezTo>
                      <a:cubicBezTo>
                        <a:pt x="34785" y="336601"/>
                        <a:pt x="30304" y="333867"/>
                        <a:pt x="26146" y="330689"/>
                      </a:cubicBezTo>
                      <a:cubicBezTo>
                        <a:pt x="22783" y="328091"/>
                        <a:pt x="19562" y="325313"/>
                        <a:pt x="16497" y="322369"/>
                      </a:cubicBezTo>
                      <a:cubicBezTo>
                        <a:pt x="13786" y="319727"/>
                        <a:pt x="11649" y="317559"/>
                        <a:pt x="10087" y="315863"/>
                      </a:cubicBezTo>
                      <a:cubicBezTo>
                        <a:pt x="8758" y="314435"/>
                        <a:pt x="7882" y="313482"/>
                        <a:pt x="7272" y="312868"/>
                      </a:cubicBezTo>
                      <a:lnTo>
                        <a:pt x="6896" y="312477"/>
                      </a:lnTo>
                      <a:lnTo>
                        <a:pt x="0" y="319035"/>
                      </a:lnTo>
                      <a:lnTo>
                        <a:pt x="391" y="319445"/>
                      </a:lnTo>
                      <a:cubicBezTo>
                        <a:pt x="976" y="320054"/>
                        <a:pt x="1819" y="320931"/>
                        <a:pt x="3077" y="322302"/>
                      </a:cubicBezTo>
                      <a:cubicBezTo>
                        <a:pt x="4724" y="324099"/>
                        <a:pt x="6980" y="326390"/>
                        <a:pt x="9844" y="329174"/>
                      </a:cubicBezTo>
                      <a:cubicBezTo>
                        <a:pt x="13153" y="332365"/>
                        <a:pt x="16632" y="335374"/>
                        <a:pt x="20264" y="338190"/>
                      </a:cubicBezTo>
                      <a:cubicBezTo>
                        <a:pt x="24954" y="341787"/>
                        <a:pt x="30009" y="344879"/>
                        <a:pt x="35347" y="347415"/>
                      </a:cubicBezTo>
                      <a:cubicBezTo>
                        <a:pt x="41776" y="350467"/>
                        <a:pt x="48512" y="352825"/>
                        <a:pt x="55440" y="354449"/>
                      </a:cubicBezTo>
                      <a:cubicBezTo>
                        <a:pt x="63564" y="356303"/>
                        <a:pt x="71873" y="357217"/>
                        <a:pt x="80205" y="357173"/>
                      </a:cubicBezTo>
                      <a:lnTo>
                        <a:pt x="80205" y="409561"/>
                      </a:lnTo>
                      <a:lnTo>
                        <a:pt x="89730" y="409561"/>
                      </a:lnTo>
                      <a:lnTo>
                        <a:pt x="89730" y="356830"/>
                      </a:lnTo>
                      <a:cubicBezTo>
                        <a:pt x="99780" y="356244"/>
                        <a:pt x="109670" y="354056"/>
                        <a:pt x="119029" y="350349"/>
                      </a:cubicBezTo>
                      <a:cubicBezTo>
                        <a:pt x="129608" y="346126"/>
                        <a:pt x="139240" y="339838"/>
                        <a:pt x="147361" y="331851"/>
                      </a:cubicBezTo>
                      <a:cubicBezTo>
                        <a:pt x="155112" y="324098"/>
                        <a:pt x="161170" y="314823"/>
                        <a:pt x="165154" y="304610"/>
                      </a:cubicBezTo>
                      <a:cubicBezTo>
                        <a:pt x="169229" y="294121"/>
                        <a:pt x="171292" y="282958"/>
                        <a:pt x="171236" y="271705"/>
                      </a:cubicBezTo>
                      <a:cubicBezTo>
                        <a:pt x="171418" y="262907"/>
                        <a:pt x="169824" y="254161"/>
                        <a:pt x="166549" y="245993"/>
                      </a:cubicBezTo>
                      <a:close/>
                      <a:moveTo>
                        <a:pt x="69223" y="189457"/>
                      </a:moveTo>
                      <a:cubicBezTo>
                        <a:pt x="62284" y="186855"/>
                        <a:pt x="55536" y="183770"/>
                        <a:pt x="49030" y="180223"/>
                      </a:cubicBezTo>
                      <a:cubicBezTo>
                        <a:pt x="43144" y="177028"/>
                        <a:pt x="37783" y="172950"/>
                        <a:pt x="33133" y="168131"/>
                      </a:cubicBezTo>
                      <a:cubicBezTo>
                        <a:pt x="28558" y="163302"/>
                        <a:pt x="24949" y="157645"/>
                        <a:pt x="22498" y="151462"/>
                      </a:cubicBezTo>
                      <a:cubicBezTo>
                        <a:pt x="19714" y="144052"/>
                        <a:pt x="18379" y="136177"/>
                        <a:pt x="18564" y="128264"/>
                      </a:cubicBezTo>
                      <a:cubicBezTo>
                        <a:pt x="18547" y="119669"/>
                        <a:pt x="20201" y="111152"/>
                        <a:pt x="23436" y="103189"/>
                      </a:cubicBezTo>
                      <a:cubicBezTo>
                        <a:pt x="26662" y="95260"/>
                        <a:pt x="31493" y="88084"/>
                        <a:pt x="37624" y="82110"/>
                      </a:cubicBezTo>
                      <a:cubicBezTo>
                        <a:pt x="44310" y="75728"/>
                        <a:pt x="52201" y="70743"/>
                        <a:pt x="60836" y="67447"/>
                      </a:cubicBezTo>
                      <a:cubicBezTo>
                        <a:pt x="67063" y="65070"/>
                        <a:pt x="73567" y="63497"/>
                        <a:pt x="80191" y="62765"/>
                      </a:cubicBezTo>
                      <a:lnTo>
                        <a:pt x="80191" y="193377"/>
                      </a:lnTo>
                      <a:cubicBezTo>
                        <a:pt x="76476" y="192119"/>
                        <a:pt x="72809" y="190810"/>
                        <a:pt x="69223" y="189457"/>
                      </a:cubicBezTo>
                      <a:close/>
                      <a:moveTo>
                        <a:pt x="156277" y="301123"/>
                      </a:moveTo>
                      <a:cubicBezTo>
                        <a:pt x="152773" y="310116"/>
                        <a:pt x="147445" y="318286"/>
                        <a:pt x="140627" y="325117"/>
                      </a:cubicBezTo>
                      <a:cubicBezTo>
                        <a:pt x="133389" y="332214"/>
                        <a:pt x="124808" y="337797"/>
                        <a:pt x="115386" y="341538"/>
                      </a:cubicBezTo>
                      <a:cubicBezTo>
                        <a:pt x="107179" y="344791"/>
                        <a:pt x="98512" y="346739"/>
                        <a:pt x="89702" y="347310"/>
                      </a:cubicBezTo>
                      <a:lnTo>
                        <a:pt x="89702" y="206407"/>
                      </a:lnTo>
                      <a:cubicBezTo>
                        <a:pt x="96912" y="208593"/>
                        <a:pt x="104094" y="210984"/>
                        <a:pt x="111057" y="213551"/>
                      </a:cubicBezTo>
                      <a:cubicBezTo>
                        <a:pt x="117990" y="216085"/>
                        <a:pt x="124748" y="219075"/>
                        <a:pt x="131288" y="222499"/>
                      </a:cubicBezTo>
                      <a:cubicBezTo>
                        <a:pt x="137131" y="225536"/>
                        <a:pt x="142495" y="229416"/>
                        <a:pt x="147209" y="234015"/>
                      </a:cubicBezTo>
                      <a:cubicBezTo>
                        <a:pt x="151722" y="238515"/>
                        <a:pt x="155312" y="243854"/>
                        <a:pt x="157777" y="249731"/>
                      </a:cubicBezTo>
                      <a:cubicBezTo>
                        <a:pt x="160536" y="256721"/>
                        <a:pt x="161864" y="264193"/>
                        <a:pt x="161682" y="271705"/>
                      </a:cubicBezTo>
                      <a:cubicBezTo>
                        <a:pt x="161744" y="281764"/>
                        <a:pt x="159910" y="291744"/>
                        <a:pt x="156277" y="301123"/>
                      </a:cubicBezTo>
                      <a:close/>
                    </a:path>
                  </a:pathLst>
                </a:custGeom>
                <a:solidFill>
                  <a:srgbClr val="000000"/>
                </a:solidFill>
                <a:ln w="12700" cap="flat">
                  <a:solidFill>
                    <a:schemeClr val="accent1"/>
                  </a:solidFill>
                  <a:prstDash val="solid"/>
                  <a:miter/>
                </a:ln>
              </p:spPr>
              <p:txBody>
                <a:bodyPr rtlCol="0" anchor="ctr"/>
                <a:lstStyle/>
                <a:p>
                  <a:endParaRPr lang="en-IN"/>
                </a:p>
              </p:txBody>
            </p:sp>
          </p:grpSp>
        </p:grpSp>
        <p:sp>
          <p:nvSpPr>
            <p:cNvPr id="200" name="TextBox 199">
              <a:extLst>
                <a:ext uri="{FF2B5EF4-FFF2-40B4-BE49-F238E27FC236}">
                  <a16:creationId xmlns:a16="http://schemas.microsoft.com/office/drawing/2014/main" id="{FFBD5258-D94A-48C8-B576-87F64F0E63D3}"/>
                </a:ext>
              </a:extLst>
            </p:cNvPr>
            <p:cNvSpPr txBox="1"/>
            <p:nvPr/>
          </p:nvSpPr>
          <p:spPr>
            <a:xfrm>
              <a:off x="1805212" y="4973254"/>
              <a:ext cx="1772773" cy="646331"/>
            </a:xfrm>
            <a:prstGeom prst="rect">
              <a:avLst/>
            </a:prstGeom>
            <a:noFill/>
          </p:spPr>
          <p:txBody>
            <a:bodyPr wrap="square">
              <a:spAutoFit/>
            </a:bodyPr>
            <a:lstStyle/>
            <a:p>
              <a:pPr algn="ctr"/>
              <a:r>
                <a:rPr lang="en-US" sz="1800" dirty="0">
                  <a:solidFill>
                    <a:schemeClr val="bg1"/>
                  </a:solidFill>
                  <a:latin typeface="Arial" panose="020B0604020202020204" pitchFamily="34" charset="0"/>
                  <a:cs typeface="Arial" panose="020B0604020202020204" pitchFamily="34" charset="0"/>
                </a:rPr>
                <a:t>Primary Source of Repayment</a:t>
              </a:r>
              <a:endParaRPr lang="en-IN" dirty="0">
                <a:solidFill>
                  <a:schemeClr val="bg1"/>
                </a:solidFill>
              </a:endParaRPr>
            </a:p>
          </p:txBody>
        </p:sp>
        <p:sp>
          <p:nvSpPr>
            <p:cNvPr id="201" name="Rectangle 200">
              <a:extLst>
                <a:ext uri="{FF2B5EF4-FFF2-40B4-BE49-F238E27FC236}">
                  <a16:creationId xmlns:a16="http://schemas.microsoft.com/office/drawing/2014/main" id="{0D50451C-7CBE-4435-A4C2-D4D1C754520A}"/>
                </a:ext>
              </a:extLst>
            </p:cNvPr>
            <p:cNvSpPr/>
            <p:nvPr/>
          </p:nvSpPr>
          <p:spPr>
            <a:xfrm>
              <a:off x="929443" y="5719488"/>
              <a:ext cx="3524311" cy="737026"/>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Rental Cash</a:t>
              </a:r>
              <a:br>
                <a:rPr lang="en-IN"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n-IN"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 Flows</a:t>
              </a:r>
              <a:endParaRPr lang="en-IN" dirty="0">
                <a:solidFill>
                  <a:schemeClr val="tx1"/>
                </a:solidFill>
                <a:latin typeface="Arial" panose="020B0604020202020204" pitchFamily="34" charset="0"/>
                <a:cs typeface="Arial" panose="020B0604020202020204" pitchFamily="34" charset="0"/>
              </a:endParaRPr>
            </a:p>
          </p:txBody>
        </p:sp>
        <p:grpSp>
          <p:nvGrpSpPr>
            <p:cNvPr id="202" name="Group 201">
              <a:extLst>
                <a:ext uri="{FF2B5EF4-FFF2-40B4-BE49-F238E27FC236}">
                  <a16:creationId xmlns:a16="http://schemas.microsoft.com/office/drawing/2014/main" id="{D0C66BC9-2989-4EB6-A4D3-505A0D6AF5CC}"/>
                </a:ext>
              </a:extLst>
            </p:cNvPr>
            <p:cNvGrpSpPr/>
            <p:nvPr/>
          </p:nvGrpSpPr>
          <p:grpSpPr>
            <a:xfrm>
              <a:off x="3967889" y="5896947"/>
              <a:ext cx="324000" cy="324000"/>
              <a:chOff x="4707467" y="6208889"/>
              <a:chExt cx="324000" cy="324000"/>
            </a:xfrm>
          </p:grpSpPr>
          <p:sp>
            <p:nvSpPr>
              <p:cNvPr id="247" name="Flowchart: Connector 246">
                <a:extLst>
                  <a:ext uri="{FF2B5EF4-FFF2-40B4-BE49-F238E27FC236}">
                    <a16:creationId xmlns:a16="http://schemas.microsoft.com/office/drawing/2014/main" id="{C0D533C0-0CA2-4421-B6D5-B232B24D52E3}"/>
                  </a:ext>
                </a:extLst>
              </p:cNvPr>
              <p:cNvSpPr/>
              <p:nvPr/>
            </p:nvSpPr>
            <p:spPr>
              <a:xfrm>
                <a:off x="4707467" y="6208889"/>
                <a:ext cx="324000" cy="32400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8" name="Isosceles Triangle 247">
                <a:extLst>
                  <a:ext uri="{FF2B5EF4-FFF2-40B4-BE49-F238E27FC236}">
                    <a16:creationId xmlns:a16="http://schemas.microsoft.com/office/drawing/2014/main" id="{D5B6E581-F0A5-4F9E-B6BC-06CBD5C71A4F}"/>
                  </a:ext>
                </a:extLst>
              </p:cNvPr>
              <p:cNvSpPr/>
              <p:nvPr/>
            </p:nvSpPr>
            <p:spPr>
              <a:xfrm flipH="1" flipV="1">
                <a:off x="4775055" y="6349315"/>
                <a:ext cx="188823"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3" name="Rectangle 202">
              <a:extLst>
                <a:ext uri="{FF2B5EF4-FFF2-40B4-BE49-F238E27FC236}">
                  <a16:creationId xmlns:a16="http://schemas.microsoft.com/office/drawing/2014/main" id="{B58A884C-5648-4058-80A4-2A86573818C4}"/>
                </a:ext>
              </a:extLst>
            </p:cNvPr>
            <p:cNvSpPr/>
            <p:nvPr/>
          </p:nvSpPr>
          <p:spPr>
            <a:xfrm>
              <a:off x="4729370" y="3389126"/>
              <a:ext cx="3524311" cy="23138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4" name="Oval 203">
              <a:extLst>
                <a:ext uri="{FF2B5EF4-FFF2-40B4-BE49-F238E27FC236}">
                  <a16:creationId xmlns:a16="http://schemas.microsoft.com/office/drawing/2014/main" id="{322F690C-9520-43A5-B244-B895098180C3}"/>
                </a:ext>
              </a:extLst>
            </p:cNvPr>
            <p:cNvSpPr/>
            <p:nvPr/>
          </p:nvSpPr>
          <p:spPr>
            <a:xfrm>
              <a:off x="5865664" y="3574464"/>
              <a:ext cx="1251723" cy="1251723"/>
            </a:xfrm>
            <a:prstGeom prst="ellipse">
              <a:avLst/>
            </a:prstGeom>
            <a:solidFill>
              <a:srgbClr val="E6F1F8"/>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lIns="118278" tIns="59139" rIns="118278" bIns="59139" spcCol="0" rtlCol="0" anchor="ctr"/>
            <a:lstStyle/>
            <a:p>
              <a:pPr algn="ctr"/>
              <a:endParaRPr lang="en-IN">
                <a:solidFill>
                  <a:srgbClr val="B6002E"/>
                </a:solidFill>
              </a:endParaRPr>
            </a:p>
          </p:txBody>
        </p:sp>
        <p:sp>
          <p:nvSpPr>
            <p:cNvPr id="205" name="TextBox 204">
              <a:extLst>
                <a:ext uri="{FF2B5EF4-FFF2-40B4-BE49-F238E27FC236}">
                  <a16:creationId xmlns:a16="http://schemas.microsoft.com/office/drawing/2014/main" id="{19017509-1100-493E-BDCE-216264B1B76F}"/>
                </a:ext>
              </a:extLst>
            </p:cNvPr>
            <p:cNvSpPr txBox="1"/>
            <p:nvPr/>
          </p:nvSpPr>
          <p:spPr>
            <a:xfrm>
              <a:off x="5234619" y="4973254"/>
              <a:ext cx="2513812" cy="646331"/>
            </a:xfrm>
            <a:prstGeom prst="rect">
              <a:avLst/>
            </a:prstGeom>
            <a:noFill/>
          </p:spPr>
          <p:txBody>
            <a:bodyPr wrap="square">
              <a:spAutoFit/>
            </a:bodyPr>
            <a:lstStyle/>
            <a:p>
              <a:pPr algn="ctr"/>
              <a:r>
                <a:rPr lang="en-US" sz="1800" dirty="0">
                  <a:solidFill>
                    <a:schemeClr val="bg1"/>
                  </a:solidFill>
                  <a:latin typeface="Arial" panose="020B0604020202020204" pitchFamily="34" charset="0"/>
                  <a:cs typeface="Arial" panose="020B0604020202020204" pitchFamily="34" charset="0"/>
                </a:rPr>
                <a:t>Secondary Source of Repayment</a:t>
              </a:r>
            </a:p>
          </p:txBody>
        </p:sp>
        <p:sp>
          <p:nvSpPr>
            <p:cNvPr id="206" name="Rectangle 205">
              <a:extLst>
                <a:ext uri="{FF2B5EF4-FFF2-40B4-BE49-F238E27FC236}">
                  <a16:creationId xmlns:a16="http://schemas.microsoft.com/office/drawing/2014/main" id="{5ED6F390-5E37-43F3-B4BD-93F37ED47C94}"/>
                </a:ext>
              </a:extLst>
            </p:cNvPr>
            <p:cNvSpPr/>
            <p:nvPr/>
          </p:nvSpPr>
          <p:spPr>
            <a:xfrm>
              <a:off x="4729370" y="5719488"/>
              <a:ext cx="3524311" cy="737026"/>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Orderly Liquidation </a:t>
              </a:r>
              <a:br>
                <a:rPr lang="en-IN" dirty="0">
                  <a:solidFill>
                    <a:schemeClr val="tx1"/>
                  </a:solidFill>
                  <a:latin typeface="Arial" panose="020B0604020202020204" pitchFamily="34" charset="0"/>
                  <a:cs typeface="Arial" panose="020B0604020202020204" pitchFamily="34" charset="0"/>
                </a:rPr>
              </a:br>
              <a:r>
                <a:rPr lang="en-IN" dirty="0">
                  <a:solidFill>
                    <a:schemeClr val="tx1"/>
                  </a:solidFill>
                  <a:latin typeface="Arial" panose="020B0604020202020204" pitchFamily="34" charset="0"/>
                  <a:cs typeface="Arial" panose="020B0604020202020204" pitchFamily="34" charset="0"/>
                </a:rPr>
                <a:t>of Subject</a:t>
              </a:r>
            </a:p>
          </p:txBody>
        </p:sp>
        <p:grpSp>
          <p:nvGrpSpPr>
            <p:cNvPr id="207" name="Group 206">
              <a:extLst>
                <a:ext uri="{FF2B5EF4-FFF2-40B4-BE49-F238E27FC236}">
                  <a16:creationId xmlns:a16="http://schemas.microsoft.com/office/drawing/2014/main" id="{2D558CCA-B71F-41F9-BEA0-AD4114580DFB}"/>
                </a:ext>
              </a:extLst>
            </p:cNvPr>
            <p:cNvGrpSpPr/>
            <p:nvPr/>
          </p:nvGrpSpPr>
          <p:grpSpPr>
            <a:xfrm>
              <a:off x="7767816" y="5896947"/>
              <a:ext cx="324000" cy="324000"/>
              <a:chOff x="4707467" y="6208889"/>
              <a:chExt cx="324000" cy="324000"/>
            </a:xfrm>
          </p:grpSpPr>
          <p:sp>
            <p:nvSpPr>
              <p:cNvPr id="245" name="Flowchart: Connector 244">
                <a:extLst>
                  <a:ext uri="{FF2B5EF4-FFF2-40B4-BE49-F238E27FC236}">
                    <a16:creationId xmlns:a16="http://schemas.microsoft.com/office/drawing/2014/main" id="{1CAC8526-CA07-48F0-AC9E-AF4EC14865D0}"/>
                  </a:ext>
                </a:extLst>
              </p:cNvPr>
              <p:cNvSpPr/>
              <p:nvPr/>
            </p:nvSpPr>
            <p:spPr>
              <a:xfrm>
                <a:off x="4707467" y="6208889"/>
                <a:ext cx="324000" cy="32400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6" name="Isosceles Triangle 245">
                <a:extLst>
                  <a:ext uri="{FF2B5EF4-FFF2-40B4-BE49-F238E27FC236}">
                    <a16:creationId xmlns:a16="http://schemas.microsoft.com/office/drawing/2014/main" id="{10B6639C-9E90-43D0-BD92-11FEF1CB71D0}"/>
                  </a:ext>
                </a:extLst>
              </p:cNvPr>
              <p:cNvSpPr/>
              <p:nvPr/>
            </p:nvSpPr>
            <p:spPr>
              <a:xfrm flipH="1" flipV="1">
                <a:off x="4775055" y="6349315"/>
                <a:ext cx="188823"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8" name="Rectangle 207">
              <a:extLst>
                <a:ext uri="{FF2B5EF4-FFF2-40B4-BE49-F238E27FC236}">
                  <a16:creationId xmlns:a16="http://schemas.microsoft.com/office/drawing/2014/main" id="{574FB788-664F-418C-B7C7-48F70C95723F}"/>
                </a:ext>
              </a:extLst>
            </p:cNvPr>
            <p:cNvSpPr/>
            <p:nvPr/>
          </p:nvSpPr>
          <p:spPr>
            <a:xfrm>
              <a:off x="8529297" y="3389126"/>
              <a:ext cx="3524311" cy="23138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9" name="Oval 208">
              <a:extLst>
                <a:ext uri="{FF2B5EF4-FFF2-40B4-BE49-F238E27FC236}">
                  <a16:creationId xmlns:a16="http://schemas.microsoft.com/office/drawing/2014/main" id="{2E42804F-14BA-43D5-AE23-18AAB5ABD881}"/>
                </a:ext>
              </a:extLst>
            </p:cNvPr>
            <p:cNvSpPr/>
            <p:nvPr/>
          </p:nvSpPr>
          <p:spPr>
            <a:xfrm>
              <a:off x="9665591" y="3574464"/>
              <a:ext cx="1251723" cy="1251723"/>
            </a:xfrm>
            <a:prstGeom prst="ellipse">
              <a:avLst/>
            </a:prstGeom>
            <a:solidFill>
              <a:srgbClr val="E6F1F8"/>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lIns="118278" tIns="59139" rIns="118278" bIns="59139" spcCol="0" rtlCol="0" anchor="ctr"/>
            <a:lstStyle/>
            <a:p>
              <a:pPr algn="ctr"/>
              <a:endParaRPr lang="en-IN">
                <a:solidFill>
                  <a:srgbClr val="B6002E"/>
                </a:solidFill>
              </a:endParaRPr>
            </a:p>
          </p:txBody>
        </p:sp>
        <p:sp>
          <p:nvSpPr>
            <p:cNvPr id="210" name="TextBox 209">
              <a:extLst>
                <a:ext uri="{FF2B5EF4-FFF2-40B4-BE49-F238E27FC236}">
                  <a16:creationId xmlns:a16="http://schemas.microsoft.com/office/drawing/2014/main" id="{D3A175F6-6EBA-4DBB-BA3D-6D5A6A2C3A72}"/>
                </a:ext>
              </a:extLst>
            </p:cNvPr>
            <p:cNvSpPr txBox="1"/>
            <p:nvPr/>
          </p:nvSpPr>
          <p:spPr>
            <a:xfrm>
              <a:off x="9405066" y="4973254"/>
              <a:ext cx="1772773" cy="646331"/>
            </a:xfrm>
            <a:prstGeom prst="rect">
              <a:avLst/>
            </a:prstGeom>
            <a:noFill/>
          </p:spPr>
          <p:txBody>
            <a:bodyPr wrap="square">
              <a:spAutoFit/>
            </a:bodyPr>
            <a:lstStyle/>
            <a:p>
              <a:pPr algn="ctr"/>
              <a:r>
                <a:rPr lang="en-US" sz="1800" dirty="0">
                  <a:solidFill>
                    <a:schemeClr val="bg1"/>
                  </a:solidFill>
                  <a:latin typeface="Arial" panose="020B0604020202020204" pitchFamily="34" charset="0"/>
                  <a:cs typeface="Arial" panose="020B0604020202020204" pitchFamily="34" charset="0"/>
                </a:rPr>
                <a:t>Tertiary Source of Repayment</a:t>
              </a:r>
              <a:endParaRPr lang="en-IN" dirty="0">
                <a:solidFill>
                  <a:schemeClr val="bg1"/>
                </a:solidFill>
              </a:endParaRPr>
            </a:p>
          </p:txBody>
        </p:sp>
        <p:sp>
          <p:nvSpPr>
            <p:cNvPr id="211" name="Rectangle 210">
              <a:extLst>
                <a:ext uri="{FF2B5EF4-FFF2-40B4-BE49-F238E27FC236}">
                  <a16:creationId xmlns:a16="http://schemas.microsoft.com/office/drawing/2014/main" id="{975746DA-5505-4178-B19F-CD464911E6E4}"/>
                </a:ext>
              </a:extLst>
            </p:cNvPr>
            <p:cNvSpPr/>
            <p:nvPr/>
          </p:nvSpPr>
          <p:spPr>
            <a:xfrm>
              <a:off x="8529297" y="5719488"/>
              <a:ext cx="3524311" cy="737026"/>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Recourse to Borrower(s)/Guarantor(s)</a:t>
              </a:r>
            </a:p>
          </p:txBody>
        </p:sp>
        <p:grpSp>
          <p:nvGrpSpPr>
            <p:cNvPr id="212" name="Group 211">
              <a:extLst>
                <a:ext uri="{FF2B5EF4-FFF2-40B4-BE49-F238E27FC236}">
                  <a16:creationId xmlns:a16="http://schemas.microsoft.com/office/drawing/2014/main" id="{C1F14FB2-5743-4D9F-AB2F-E71BD5FDD39B}"/>
                </a:ext>
              </a:extLst>
            </p:cNvPr>
            <p:cNvGrpSpPr/>
            <p:nvPr/>
          </p:nvGrpSpPr>
          <p:grpSpPr>
            <a:xfrm>
              <a:off x="11567743" y="5896947"/>
              <a:ext cx="324000" cy="324000"/>
              <a:chOff x="4707467" y="6208889"/>
              <a:chExt cx="324000" cy="324000"/>
            </a:xfrm>
          </p:grpSpPr>
          <p:sp>
            <p:nvSpPr>
              <p:cNvPr id="243" name="Flowchart: Connector 242">
                <a:extLst>
                  <a:ext uri="{FF2B5EF4-FFF2-40B4-BE49-F238E27FC236}">
                    <a16:creationId xmlns:a16="http://schemas.microsoft.com/office/drawing/2014/main" id="{9301CCC3-A306-4CA5-9D17-7D321AE11754}"/>
                  </a:ext>
                </a:extLst>
              </p:cNvPr>
              <p:cNvSpPr/>
              <p:nvPr/>
            </p:nvSpPr>
            <p:spPr>
              <a:xfrm>
                <a:off x="4707467" y="6208889"/>
                <a:ext cx="324000" cy="32400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4" name="Isosceles Triangle 243">
                <a:extLst>
                  <a:ext uri="{FF2B5EF4-FFF2-40B4-BE49-F238E27FC236}">
                    <a16:creationId xmlns:a16="http://schemas.microsoft.com/office/drawing/2014/main" id="{310DEB5F-0408-4F55-8295-5E83A516D36A}"/>
                  </a:ext>
                </a:extLst>
              </p:cNvPr>
              <p:cNvSpPr/>
              <p:nvPr/>
            </p:nvSpPr>
            <p:spPr>
              <a:xfrm flipH="1" flipV="1">
                <a:off x="4775055" y="6349315"/>
                <a:ext cx="188823"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3" name="Group 212">
              <a:extLst>
                <a:ext uri="{FF2B5EF4-FFF2-40B4-BE49-F238E27FC236}">
                  <a16:creationId xmlns:a16="http://schemas.microsoft.com/office/drawing/2014/main" id="{8CA2D61A-7DDD-4275-8EC3-240F27AB04D3}"/>
                </a:ext>
              </a:extLst>
            </p:cNvPr>
            <p:cNvGrpSpPr/>
            <p:nvPr/>
          </p:nvGrpSpPr>
          <p:grpSpPr>
            <a:xfrm>
              <a:off x="6123774" y="3981428"/>
              <a:ext cx="735502" cy="437794"/>
              <a:chOff x="10026734" y="1993993"/>
              <a:chExt cx="1042183" cy="620340"/>
            </a:xfrm>
          </p:grpSpPr>
          <p:sp>
            <p:nvSpPr>
              <p:cNvPr id="229" name="Freeform: Shape 228">
                <a:extLst>
                  <a:ext uri="{FF2B5EF4-FFF2-40B4-BE49-F238E27FC236}">
                    <a16:creationId xmlns:a16="http://schemas.microsoft.com/office/drawing/2014/main" id="{45CAABDC-94A1-4855-947A-D86E078832AC}"/>
                  </a:ext>
                </a:extLst>
              </p:cNvPr>
              <p:cNvSpPr/>
              <p:nvPr/>
            </p:nvSpPr>
            <p:spPr>
              <a:xfrm>
                <a:off x="10086063" y="2402195"/>
                <a:ext cx="35477" cy="35592"/>
              </a:xfrm>
              <a:custGeom>
                <a:avLst/>
                <a:gdLst>
                  <a:gd name="connsiteX0" fmla="*/ 3495 w 35477"/>
                  <a:gd name="connsiteY0" fmla="*/ 34599 h 35592"/>
                  <a:gd name="connsiteX1" fmla="*/ 33237 w 35477"/>
                  <a:gd name="connsiteY1" fmla="*/ 33385 h 35592"/>
                  <a:gd name="connsiteX2" fmla="*/ 32934 w 35477"/>
                  <a:gd name="connsiteY2" fmla="*/ 910 h 35592"/>
                  <a:gd name="connsiteX3" fmla="*/ 1977 w 35477"/>
                  <a:gd name="connsiteY3" fmla="*/ 2731 h 35592"/>
                  <a:gd name="connsiteX4" fmla="*/ 3495 w 35477"/>
                  <a:gd name="connsiteY4" fmla="*/ 34599 h 3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77" h="35592">
                    <a:moveTo>
                      <a:pt x="3495" y="34599"/>
                    </a:moveTo>
                    <a:cubicBezTo>
                      <a:pt x="13814" y="35206"/>
                      <a:pt x="23526" y="37027"/>
                      <a:pt x="33237" y="33385"/>
                    </a:cubicBezTo>
                    <a:cubicBezTo>
                      <a:pt x="36272" y="23066"/>
                      <a:pt x="36272" y="12747"/>
                      <a:pt x="32934" y="910"/>
                    </a:cubicBezTo>
                    <a:cubicBezTo>
                      <a:pt x="22008" y="303"/>
                      <a:pt x="12296" y="-1517"/>
                      <a:pt x="1977" y="2731"/>
                    </a:cubicBezTo>
                    <a:cubicBezTo>
                      <a:pt x="156" y="13354"/>
                      <a:pt x="-1968" y="23976"/>
                      <a:pt x="3495" y="34599"/>
                    </a:cubicBezTo>
                    <a:close/>
                  </a:path>
                </a:pathLst>
              </a:custGeom>
              <a:noFill/>
              <a:ln w="15056" cap="rnd">
                <a:solidFill>
                  <a:schemeClr val="accent1"/>
                </a:solidFill>
                <a:prstDash val="solid"/>
                <a:round/>
              </a:ln>
            </p:spPr>
            <p:txBody>
              <a:bodyPr rtlCol="0" anchor="ctr"/>
              <a:lstStyle/>
              <a:p>
                <a:endParaRPr lang="en-IN"/>
              </a:p>
            </p:txBody>
          </p:sp>
          <p:sp>
            <p:nvSpPr>
              <p:cNvPr id="230" name="Freeform: Shape 229">
                <a:extLst>
                  <a:ext uri="{FF2B5EF4-FFF2-40B4-BE49-F238E27FC236}">
                    <a16:creationId xmlns:a16="http://schemas.microsoft.com/office/drawing/2014/main" id="{C48E49AD-87B3-4B86-9538-50CE42BBF814}"/>
                  </a:ext>
                </a:extLst>
              </p:cNvPr>
              <p:cNvSpPr/>
              <p:nvPr/>
            </p:nvSpPr>
            <p:spPr>
              <a:xfrm>
                <a:off x="10856544" y="2054086"/>
                <a:ext cx="35309" cy="34598"/>
              </a:xfrm>
              <a:custGeom>
                <a:avLst/>
                <a:gdLst>
                  <a:gd name="connsiteX0" fmla="*/ 32725 w 35309"/>
                  <a:gd name="connsiteY0" fmla="*/ 0 h 34598"/>
                  <a:gd name="connsiteX1" fmla="*/ 554 w 35309"/>
                  <a:gd name="connsiteY1" fmla="*/ 4249 h 34598"/>
                  <a:gd name="connsiteX2" fmla="*/ 3589 w 35309"/>
                  <a:gd name="connsiteY2" fmla="*/ 34599 h 34598"/>
                  <a:gd name="connsiteX3" fmla="*/ 32421 w 35309"/>
                  <a:gd name="connsiteY3" fmla="*/ 34599 h 34598"/>
                  <a:gd name="connsiteX4" fmla="*/ 32725 w 35309"/>
                  <a:gd name="connsiteY4" fmla="*/ 0 h 34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09" h="34598">
                    <a:moveTo>
                      <a:pt x="32725" y="0"/>
                    </a:moveTo>
                    <a:cubicBezTo>
                      <a:pt x="21495" y="2124"/>
                      <a:pt x="10873" y="-3035"/>
                      <a:pt x="554" y="4249"/>
                    </a:cubicBezTo>
                    <a:cubicBezTo>
                      <a:pt x="1465" y="14264"/>
                      <a:pt x="-2784" y="24583"/>
                      <a:pt x="3589" y="34599"/>
                    </a:cubicBezTo>
                    <a:cubicBezTo>
                      <a:pt x="13301" y="34599"/>
                      <a:pt x="22709" y="34599"/>
                      <a:pt x="32421" y="34599"/>
                    </a:cubicBezTo>
                    <a:cubicBezTo>
                      <a:pt x="36670" y="23673"/>
                      <a:pt x="35760" y="13354"/>
                      <a:pt x="32725" y="0"/>
                    </a:cubicBezTo>
                    <a:close/>
                  </a:path>
                </a:pathLst>
              </a:custGeom>
              <a:noFill/>
              <a:ln w="15056" cap="rnd">
                <a:solidFill>
                  <a:schemeClr val="accent1"/>
                </a:solidFill>
                <a:prstDash val="solid"/>
                <a:round/>
              </a:ln>
            </p:spPr>
            <p:txBody>
              <a:bodyPr rtlCol="0" anchor="ctr"/>
              <a:lstStyle/>
              <a:p>
                <a:endParaRPr lang="en-IN"/>
              </a:p>
            </p:txBody>
          </p:sp>
          <p:sp>
            <p:nvSpPr>
              <p:cNvPr id="231" name="Freeform: Shape 230">
                <a:extLst>
                  <a:ext uri="{FF2B5EF4-FFF2-40B4-BE49-F238E27FC236}">
                    <a16:creationId xmlns:a16="http://schemas.microsoft.com/office/drawing/2014/main" id="{8AF5D7EB-77CF-4C58-82ED-3186FF9B1A03}"/>
                  </a:ext>
                </a:extLst>
              </p:cNvPr>
              <p:cNvSpPr/>
              <p:nvPr/>
            </p:nvSpPr>
            <p:spPr>
              <a:xfrm>
                <a:off x="10085953" y="2054154"/>
                <a:ext cx="35477" cy="35903"/>
              </a:xfrm>
              <a:custGeom>
                <a:avLst/>
                <a:gdLst>
                  <a:gd name="connsiteX0" fmla="*/ 33044 w 35477"/>
                  <a:gd name="connsiteY0" fmla="*/ 2056 h 35903"/>
                  <a:gd name="connsiteX1" fmla="*/ 3605 w 35477"/>
                  <a:gd name="connsiteY1" fmla="*/ 1146 h 35903"/>
                  <a:gd name="connsiteX2" fmla="*/ 2998 w 35477"/>
                  <a:gd name="connsiteY2" fmla="*/ 34227 h 35903"/>
                  <a:gd name="connsiteX3" fmla="*/ 33348 w 35477"/>
                  <a:gd name="connsiteY3" fmla="*/ 33924 h 35903"/>
                  <a:gd name="connsiteX4" fmla="*/ 33044 w 35477"/>
                  <a:gd name="connsiteY4" fmla="*/ 2056 h 35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77" h="35903">
                    <a:moveTo>
                      <a:pt x="33044" y="2056"/>
                    </a:moveTo>
                    <a:cubicBezTo>
                      <a:pt x="23029" y="-1282"/>
                      <a:pt x="13620" y="236"/>
                      <a:pt x="3605" y="1146"/>
                    </a:cubicBezTo>
                    <a:cubicBezTo>
                      <a:pt x="-1554" y="11768"/>
                      <a:pt x="-644" y="22694"/>
                      <a:pt x="2998" y="34227"/>
                    </a:cubicBezTo>
                    <a:cubicBezTo>
                      <a:pt x="13317" y="36048"/>
                      <a:pt x="23332" y="36959"/>
                      <a:pt x="33348" y="33924"/>
                    </a:cubicBezTo>
                    <a:cubicBezTo>
                      <a:pt x="35776" y="22694"/>
                      <a:pt x="36686" y="12375"/>
                      <a:pt x="33044" y="2056"/>
                    </a:cubicBezTo>
                    <a:close/>
                  </a:path>
                </a:pathLst>
              </a:custGeom>
              <a:noFill/>
              <a:ln w="15056" cap="rnd">
                <a:solidFill>
                  <a:schemeClr val="accent1"/>
                </a:solidFill>
                <a:prstDash val="solid"/>
                <a:round/>
              </a:ln>
            </p:spPr>
            <p:txBody>
              <a:bodyPr rtlCol="0" anchor="ctr"/>
              <a:lstStyle/>
              <a:p>
                <a:endParaRPr lang="en-IN"/>
              </a:p>
            </p:txBody>
          </p:sp>
          <p:sp>
            <p:nvSpPr>
              <p:cNvPr id="232" name="Freeform: Shape 231">
                <a:extLst>
                  <a:ext uri="{FF2B5EF4-FFF2-40B4-BE49-F238E27FC236}">
                    <a16:creationId xmlns:a16="http://schemas.microsoft.com/office/drawing/2014/main" id="{E82BD836-0C71-4CDC-99A4-6D9B62F52B42}"/>
                  </a:ext>
                </a:extLst>
              </p:cNvPr>
              <p:cNvSpPr/>
              <p:nvPr/>
            </p:nvSpPr>
            <p:spPr>
              <a:xfrm>
                <a:off x="10026734" y="1993993"/>
                <a:ext cx="924751" cy="504106"/>
              </a:xfrm>
              <a:custGeom>
                <a:avLst/>
                <a:gdLst>
                  <a:gd name="connsiteX0" fmla="*/ 0 w 924751"/>
                  <a:gd name="connsiteY0" fmla="*/ 0 h 504106"/>
                  <a:gd name="connsiteX1" fmla="*/ 0 w 924751"/>
                  <a:gd name="connsiteY1" fmla="*/ 504107 h 504106"/>
                  <a:gd name="connsiteX2" fmla="*/ 924752 w 924751"/>
                  <a:gd name="connsiteY2" fmla="*/ 504107 h 504106"/>
                  <a:gd name="connsiteX3" fmla="*/ 924752 w 924751"/>
                  <a:gd name="connsiteY3" fmla="*/ 0 h 504106"/>
                  <a:gd name="connsiteX4" fmla="*/ 0 w 924751"/>
                  <a:gd name="connsiteY4" fmla="*/ 0 h 50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51" h="504106">
                    <a:moveTo>
                      <a:pt x="0" y="0"/>
                    </a:moveTo>
                    <a:cubicBezTo>
                      <a:pt x="0" y="169047"/>
                      <a:pt x="0" y="336274"/>
                      <a:pt x="0" y="504107"/>
                    </a:cubicBezTo>
                    <a:cubicBezTo>
                      <a:pt x="308959" y="504107"/>
                      <a:pt x="616097" y="504107"/>
                      <a:pt x="924752" y="504107"/>
                    </a:cubicBezTo>
                    <a:cubicBezTo>
                      <a:pt x="924752" y="335667"/>
                      <a:pt x="924752" y="168137"/>
                      <a:pt x="924752" y="0"/>
                    </a:cubicBezTo>
                    <a:cubicBezTo>
                      <a:pt x="615793" y="0"/>
                      <a:pt x="308048" y="0"/>
                      <a:pt x="0" y="0"/>
                    </a:cubicBezTo>
                    <a:close/>
                  </a:path>
                </a:pathLst>
              </a:custGeom>
              <a:noFill/>
              <a:ln w="15056" cap="rnd">
                <a:solidFill>
                  <a:schemeClr val="accent1"/>
                </a:solidFill>
                <a:prstDash val="solid"/>
                <a:round/>
              </a:ln>
            </p:spPr>
            <p:txBody>
              <a:bodyPr rtlCol="0" anchor="ctr"/>
              <a:lstStyle/>
              <a:p>
                <a:endParaRPr lang="en-IN"/>
              </a:p>
            </p:txBody>
          </p:sp>
          <p:sp>
            <p:nvSpPr>
              <p:cNvPr id="233" name="Freeform: Shape 232">
                <a:extLst>
                  <a:ext uri="{FF2B5EF4-FFF2-40B4-BE49-F238E27FC236}">
                    <a16:creationId xmlns:a16="http://schemas.microsoft.com/office/drawing/2014/main" id="{F92488A9-637B-4638-B30F-50C5A036B4F5}"/>
                  </a:ext>
                </a:extLst>
              </p:cNvPr>
              <p:cNvSpPr/>
              <p:nvPr/>
            </p:nvSpPr>
            <p:spPr>
              <a:xfrm>
                <a:off x="10085532" y="2054384"/>
                <a:ext cx="806701" cy="383103"/>
              </a:xfrm>
              <a:custGeom>
                <a:avLst/>
                <a:gdLst>
                  <a:gd name="connsiteX0" fmla="*/ 796150 w 806701"/>
                  <a:gd name="connsiteY0" fmla="*/ 72237 h 383103"/>
                  <a:gd name="connsiteX1" fmla="*/ 734540 w 806701"/>
                  <a:gd name="connsiteY1" fmla="*/ 14269 h 383103"/>
                  <a:gd name="connsiteX2" fmla="*/ 707833 w 806701"/>
                  <a:gd name="connsiteY2" fmla="*/ 5 h 383103"/>
                  <a:gd name="connsiteX3" fmla="*/ 98716 w 806701"/>
                  <a:gd name="connsiteY3" fmla="*/ 5 h 383103"/>
                  <a:gd name="connsiteX4" fmla="*/ 72009 w 806701"/>
                  <a:gd name="connsiteY4" fmla="*/ 11841 h 383103"/>
                  <a:gd name="connsiteX5" fmla="*/ 2812 w 806701"/>
                  <a:gd name="connsiteY5" fmla="*/ 72844 h 383103"/>
                  <a:gd name="connsiteX6" fmla="*/ 3115 w 806701"/>
                  <a:gd name="connsiteY6" fmla="*/ 310481 h 383103"/>
                  <a:gd name="connsiteX7" fmla="*/ 72009 w 806701"/>
                  <a:gd name="connsiteY7" fmla="*/ 371787 h 383103"/>
                  <a:gd name="connsiteX8" fmla="*/ 101751 w 806701"/>
                  <a:gd name="connsiteY8" fmla="*/ 383017 h 383103"/>
                  <a:gd name="connsiteX9" fmla="*/ 356688 w 806701"/>
                  <a:gd name="connsiteY9" fmla="*/ 383017 h 383103"/>
                  <a:gd name="connsiteX10" fmla="*/ 704191 w 806701"/>
                  <a:gd name="connsiteY10" fmla="*/ 383017 h 383103"/>
                  <a:gd name="connsiteX11" fmla="*/ 734844 w 806701"/>
                  <a:gd name="connsiteY11" fmla="*/ 367842 h 383103"/>
                  <a:gd name="connsiteX12" fmla="*/ 796757 w 806701"/>
                  <a:gd name="connsiteY12" fmla="*/ 310481 h 383103"/>
                  <a:gd name="connsiteX13" fmla="*/ 796150 w 806701"/>
                  <a:gd name="connsiteY13" fmla="*/ 72237 h 38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6701" h="383103">
                    <a:moveTo>
                      <a:pt x="796150" y="72237"/>
                    </a:moveTo>
                    <a:cubicBezTo>
                      <a:pt x="760944" y="69809"/>
                      <a:pt x="738789" y="52510"/>
                      <a:pt x="734540" y="14269"/>
                    </a:cubicBezTo>
                    <a:cubicBezTo>
                      <a:pt x="733023" y="5"/>
                      <a:pt x="719365" y="5"/>
                      <a:pt x="707833" y="5"/>
                    </a:cubicBezTo>
                    <a:cubicBezTo>
                      <a:pt x="504794" y="5"/>
                      <a:pt x="301755" y="5"/>
                      <a:pt x="98716" y="5"/>
                    </a:cubicBezTo>
                    <a:cubicBezTo>
                      <a:pt x="88701" y="5"/>
                      <a:pt x="78989" y="-602"/>
                      <a:pt x="72009" y="11841"/>
                    </a:cubicBezTo>
                    <a:cubicBezTo>
                      <a:pt x="70491" y="50689"/>
                      <a:pt x="47122" y="70416"/>
                      <a:pt x="2812" y="72844"/>
                    </a:cubicBezTo>
                    <a:cubicBezTo>
                      <a:pt x="-527" y="152663"/>
                      <a:pt x="-1437" y="230965"/>
                      <a:pt x="3115" y="310481"/>
                    </a:cubicBezTo>
                    <a:cubicBezTo>
                      <a:pt x="48336" y="312302"/>
                      <a:pt x="70491" y="333243"/>
                      <a:pt x="72009" y="371787"/>
                    </a:cubicBezTo>
                    <a:cubicBezTo>
                      <a:pt x="80203" y="384838"/>
                      <a:pt x="91432" y="383017"/>
                      <a:pt x="101751" y="383017"/>
                    </a:cubicBezTo>
                    <a:cubicBezTo>
                      <a:pt x="186730" y="383017"/>
                      <a:pt x="271709" y="383017"/>
                      <a:pt x="356688" y="383017"/>
                    </a:cubicBezTo>
                    <a:cubicBezTo>
                      <a:pt x="472623" y="383017"/>
                      <a:pt x="588255" y="383017"/>
                      <a:pt x="704191" y="383017"/>
                    </a:cubicBezTo>
                    <a:cubicBezTo>
                      <a:pt x="716937" y="383017"/>
                      <a:pt x="733023" y="384838"/>
                      <a:pt x="734844" y="367842"/>
                    </a:cubicBezTo>
                    <a:cubicBezTo>
                      <a:pt x="739093" y="329298"/>
                      <a:pt x="762462" y="313213"/>
                      <a:pt x="796757" y="310481"/>
                    </a:cubicBezTo>
                    <a:cubicBezTo>
                      <a:pt x="810414" y="289540"/>
                      <a:pt x="809807" y="91054"/>
                      <a:pt x="796150" y="72237"/>
                    </a:cubicBezTo>
                    <a:close/>
                  </a:path>
                </a:pathLst>
              </a:custGeom>
              <a:noFill/>
              <a:ln w="15056" cap="rnd">
                <a:solidFill>
                  <a:schemeClr val="accent1"/>
                </a:solidFill>
                <a:prstDash val="solid"/>
                <a:round/>
              </a:ln>
            </p:spPr>
            <p:txBody>
              <a:bodyPr rtlCol="0" anchor="ctr"/>
              <a:lstStyle/>
              <a:p>
                <a:endParaRPr lang="en-IN"/>
              </a:p>
            </p:txBody>
          </p:sp>
          <p:sp>
            <p:nvSpPr>
              <p:cNvPr id="234" name="Freeform: Shape 233">
                <a:extLst>
                  <a:ext uri="{FF2B5EF4-FFF2-40B4-BE49-F238E27FC236}">
                    <a16:creationId xmlns:a16="http://schemas.microsoft.com/office/drawing/2014/main" id="{17F0A09E-4550-46BD-BDF2-48CD3E545DC7}"/>
                  </a:ext>
                </a:extLst>
              </p:cNvPr>
              <p:cNvSpPr/>
              <p:nvPr/>
            </p:nvSpPr>
            <p:spPr>
              <a:xfrm>
                <a:off x="10332952" y="2089898"/>
                <a:ext cx="312003" cy="311997"/>
              </a:xfrm>
              <a:custGeom>
                <a:avLst/>
                <a:gdLst>
                  <a:gd name="connsiteX0" fmla="*/ 156309 w 312003"/>
                  <a:gd name="connsiteY0" fmla="*/ 0 h 311997"/>
                  <a:gd name="connsiteX1" fmla="*/ 9 w 312003"/>
                  <a:gd name="connsiteY1" fmla="*/ 153872 h 311997"/>
                  <a:gd name="connsiteX2" fmla="*/ 154488 w 312003"/>
                  <a:gd name="connsiteY2" fmla="*/ 311994 h 311997"/>
                  <a:gd name="connsiteX3" fmla="*/ 312003 w 312003"/>
                  <a:gd name="connsiteY3" fmla="*/ 156907 h 311997"/>
                  <a:gd name="connsiteX4" fmla="*/ 156309 w 312003"/>
                  <a:gd name="connsiteY4" fmla="*/ 0 h 311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003" h="311997">
                    <a:moveTo>
                      <a:pt x="156309" y="0"/>
                    </a:moveTo>
                    <a:cubicBezTo>
                      <a:pt x="71027" y="0"/>
                      <a:pt x="919" y="68894"/>
                      <a:pt x="9" y="153872"/>
                    </a:cubicBezTo>
                    <a:cubicBezTo>
                      <a:pt x="-902" y="240369"/>
                      <a:pt x="68599" y="311387"/>
                      <a:pt x="154488" y="311994"/>
                    </a:cubicBezTo>
                    <a:cubicBezTo>
                      <a:pt x="240985" y="312601"/>
                      <a:pt x="311396" y="243100"/>
                      <a:pt x="312003" y="156907"/>
                    </a:cubicBezTo>
                    <a:cubicBezTo>
                      <a:pt x="312306" y="70411"/>
                      <a:pt x="242502" y="304"/>
                      <a:pt x="156309" y="0"/>
                    </a:cubicBezTo>
                    <a:close/>
                  </a:path>
                </a:pathLst>
              </a:custGeom>
              <a:noFill/>
              <a:ln w="15056" cap="rnd">
                <a:solidFill>
                  <a:schemeClr val="accent1"/>
                </a:solidFill>
                <a:prstDash val="solid"/>
                <a:round/>
              </a:ln>
            </p:spPr>
            <p:txBody>
              <a:bodyPr rtlCol="0" anchor="ctr"/>
              <a:lstStyle/>
              <a:p>
                <a:endParaRPr lang="en-IN"/>
              </a:p>
            </p:txBody>
          </p:sp>
          <p:sp>
            <p:nvSpPr>
              <p:cNvPr id="235" name="Freeform: Shape 234">
                <a:extLst>
                  <a:ext uri="{FF2B5EF4-FFF2-40B4-BE49-F238E27FC236}">
                    <a16:creationId xmlns:a16="http://schemas.microsoft.com/office/drawing/2014/main" id="{0BB97E93-DFB4-418F-A1C9-267B466F00A9}"/>
                  </a:ext>
                </a:extLst>
              </p:cNvPr>
              <p:cNvSpPr/>
              <p:nvPr/>
            </p:nvSpPr>
            <p:spPr>
              <a:xfrm>
                <a:off x="10178324" y="2229810"/>
                <a:ext cx="69925" cy="31563"/>
              </a:xfrm>
              <a:custGeom>
                <a:avLst/>
                <a:gdLst>
                  <a:gd name="connsiteX0" fmla="*/ 67230 w 69925"/>
                  <a:gd name="connsiteY0" fmla="*/ 0 h 31563"/>
                  <a:gd name="connsiteX1" fmla="*/ 1675 w 69925"/>
                  <a:gd name="connsiteY1" fmla="*/ 0 h 31563"/>
                  <a:gd name="connsiteX2" fmla="*/ 2889 w 69925"/>
                  <a:gd name="connsiteY2" fmla="*/ 31564 h 31563"/>
                  <a:gd name="connsiteX3" fmla="*/ 68747 w 69925"/>
                  <a:gd name="connsiteY3" fmla="*/ 31564 h 31563"/>
                  <a:gd name="connsiteX4" fmla="*/ 67230 w 69925"/>
                  <a:gd name="connsiteY4" fmla="*/ 0 h 3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25" h="31563">
                    <a:moveTo>
                      <a:pt x="67230" y="0"/>
                    </a:moveTo>
                    <a:cubicBezTo>
                      <a:pt x="45985" y="0"/>
                      <a:pt x="24437" y="0"/>
                      <a:pt x="1675" y="0"/>
                    </a:cubicBezTo>
                    <a:cubicBezTo>
                      <a:pt x="157" y="12140"/>
                      <a:pt x="-1664" y="21548"/>
                      <a:pt x="2889" y="31564"/>
                    </a:cubicBezTo>
                    <a:cubicBezTo>
                      <a:pt x="25044" y="31564"/>
                      <a:pt x="46896" y="31564"/>
                      <a:pt x="68747" y="31564"/>
                    </a:cubicBezTo>
                    <a:cubicBezTo>
                      <a:pt x="69658" y="20031"/>
                      <a:pt x="71479" y="10622"/>
                      <a:pt x="67230" y="0"/>
                    </a:cubicBezTo>
                    <a:close/>
                  </a:path>
                </a:pathLst>
              </a:custGeom>
              <a:noFill/>
              <a:ln w="15056" cap="rnd">
                <a:solidFill>
                  <a:schemeClr val="accent1"/>
                </a:solidFill>
                <a:prstDash val="solid"/>
                <a:round/>
              </a:ln>
            </p:spPr>
            <p:txBody>
              <a:bodyPr rtlCol="0" anchor="ctr"/>
              <a:lstStyle/>
              <a:p>
                <a:endParaRPr lang="en-IN"/>
              </a:p>
            </p:txBody>
          </p:sp>
          <p:sp>
            <p:nvSpPr>
              <p:cNvPr id="236" name="Freeform: Shape 235">
                <a:extLst>
                  <a:ext uri="{FF2B5EF4-FFF2-40B4-BE49-F238E27FC236}">
                    <a16:creationId xmlns:a16="http://schemas.microsoft.com/office/drawing/2014/main" id="{0F5E3620-224D-4FC7-A27D-18572D292640}"/>
                  </a:ext>
                </a:extLst>
              </p:cNvPr>
              <p:cNvSpPr/>
              <p:nvPr/>
            </p:nvSpPr>
            <p:spPr>
              <a:xfrm>
                <a:off x="10122639" y="2091112"/>
                <a:ext cx="252508" cy="308958"/>
              </a:xfrm>
              <a:custGeom>
                <a:avLst/>
                <a:gdLst>
                  <a:gd name="connsiteX0" fmla="*/ 252509 w 252508"/>
                  <a:gd name="connsiteY0" fmla="*/ 0 h 308958"/>
                  <a:gd name="connsiteX1" fmla="*/ 66769 w 252508"/>
                  <a:gd name="connsiteY1" fmla="*/ 0 h 308958"/>
                  <a:gd name="connsiteX2" fmla="*/ 0 w 252508"/>
                  <a:gd name="connsiteY2" fmla="*/ 67680 h 308958"/>
                  <a:gd name="connsiteX3" fmla="*/ 0 w 252508"/>
                  <a:gd name="connsiteY3" fmla="*/ 242190 h 308958"/>
                  <a:gd name="connsiteX4" fmla="*/ 66769 w 252508"/>
                  <a:gd name="connsiteY4" fmla="*/ 308959 h 308958"/>
                  <a:gd name="connsiteX5" fmla="*/ 252205 w 252508"/>
                  <a:gd name="connsiteY5" fmla="*/ 308959 h 308958"/>
                  <a:gd name="connsiteX6" fmla="*/ 174814 w 252508"/>
                  <a:gd name="connsiteY6" fmla="*/ 153872 h 308958"/>
                  <a:gd name="connsiteX7" fmla="*/ 252509 w 252508"/>
                  <a:gd name="connsiteY7" fmla="*/ 0 h 30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508" h="308958">
                    <a:moveTo>
                      <a:pt x="252509" y="0"/>
                    </a:moveTo>
                    <a:cubicBezTo>
                      <a:pt x="187864" y="0"/>
                      <a:pt x="127468" y="0"/>
                      <a:pt x="66769" y="0"/>
                    </a:cubicBezTo>
                    <a:cubicBezTo>
                      <a:pt x="56754" y="35812"/>
                      <a:pt x="33385" y="57361"/>
                      <a:pt x="0" y="67680"/>
                    </a:cubicBezTo>
                    <a:cubicBezTo>
                      <a:pt x="0" y="126558"/>
                      <a:pt x="0" y="184222"/>
                      <a:pt x="0" y="242190"/>
                    </a:cubicBezTo>
                    <a:cubicBezTo>
                      <a:pt x="35206" y="252812"/>
                      <a:pt x="57361" y="275574"/>
                      <a:pt x="66769" y="308959"/>
                    </a:cubicBezTo>
                    <a:cubicBezTo>
                      <a:pt x="128682" y="308959"/>
                      <a:pt x="188774" y="308959"/>
                      <a:pt x="252205" y="308959"/>
                    </a:cubicBezTo>
                    <a:cubicBezTo>
                      <a:pt x="201521" y="266773"/>
                      <a:pt x="174510" y="216393"/>
                      <a:pt x="174814" y="153872"/>
                    </a:cubicBezTo>
                    <a:cubicBezTo>
                      <a:pt x="175117" y="91656"/>
                      <a:pt x="203039" y="42186"/>
                      <a:pt x="252509" y="0"/>
                    </a:cubicBezTo>
                    <a:close/>
                  </a:path>
                </a:pathLst>
              </a:custGeom>
              <a:noFill/>
              <a:ln w="15056" cap="rnd">
                <a:solidFill>
                  <a:schemeClr val="accent1"/>
                </a:solidFill>
                <a:prstDash val="solid"/>
                <a:round/>
              </a:ln>
            </p:spPr>
            <p:txBody>
              <a:bodyPr rtlCol="0" anchor="ctr"/>
              <a:lstStyle/>
              <a:p>
                <a:endParaRPr lang="en-IN"/>
              </a:p>
            </p:txBody>
          </p:sp>
          <p:sp>
            <p:nvSpPr>
              <p:cNvPr id="237" name="Freeform: Shape 236">
                <a:extLst>
                  <a:ext uri="{FF2B5EF4-FFF2-40B4-BE49-F238E27FC236}">
                    <a16:creationId xmlns:a16="http://schemas.microsoft.com/office/drawing/2014/main" id="{EDDC0B66-E65F-49C7-BB3E-DCAA3673D40B}"/>
                  </a:ext>
                </a:extLst>
              </p:cNvPr>
              <p:cNvSpPr/>
              <p:nvPr/>
            </p:nvSpPr>
            <p:spPr>
              <a:xfrm>
                <a:off x="10729439" y="2228435"/>
                <a:ext cx="69958" cy="34875"/>
              </a:xfrm>
              <a:custGeom>
                <a:avLst/>
                <a:gdLst>
                  <a:gd name="connsiteX0" fmla="*/ 67264 w 69958"/>
                  <a:gd name="connsiteY0" fmla="*/ 1375 h 34875"/>
                  <a:gd name="connsiteX1" fmla="*/ 1709 w 69958"/>
                  <a:gd name="connsiteY1" fmla="*/ 1375 h 34875"/>
                  <a:gd name="connsiteX2" fmla="*/ 2619 w 69958"/>
                  <a:gd name="connsiteY2" fmla="*/ 33546 h 34875"/>
                  <a:gd name="connsiteX3" fmla="*/ 68781 w 69958"/>
                  <a:gd name="connsiteY3" fmla="*/ 33242 h 34875"/>
                  <a:gd name="connsiteX4" fmla="*/ 67264 w 69958"/>
                  <a:gd name="connsiteY4" fmla="*/ 1375 h 3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58" h="34875">
                    <a:moveTo>
                      <a:pt x="67264" y="1375"/>
                    </a:moveTo>
                    <a:cubicBezTo>
                      <a:pt x="45412" y="-749"/>
                      <a:pt x="23864" y="-142"/>
                      <a:pt x="1709" y="1375"/>
                    </a:cubicBezTo>
                    <a:cubicBezTo>
                      <a:pt x="-416" y="12908"/>
                      <a:pt x="-1023" y="22620"/>
                      <a:pt x="2619" y="33546"/>
                    </a:cubicBezTo>
                    <a:cubicBezTo>
                      <a:pt x="24774" y="35063"/>
                      <a:pt x="46019" y="35670"/>
                      <a:pt x="68781" y="33242"/>
                    </a:cubicBezTo>
                    <a:cubicBezTo>
                      <a:pt x="69692" y="22013"/>
                      <a:pt x="71513" y="12301"/>
                      <a:pt x="67264" y="1375"/>
                    </a:cubicBezTo>
                    <a:close/>
                  </a:path>
                </a:pathLst>
              </a:custGeom>
              <a:noFill/>
              <a:ln w="15056" cap="rnd">
                <a:solidFill>
                  <a:schemeClr val="accent1"/>
                </a:solidFill>
                <a:prstDash val="solid"/>
                <a:round/>
              </a:ln>
            </p:spPr>
            <p:txBody>
              <a:bodyPr rtlCol="0" anchor="ctr"/>
              <a:lstStyle/>
              <a:p>
                <a:endParaRPr lang="en-IN"/>
              </a:p>
            </p:txBody>
          </p:sp>
          <p:sp>
            <p:nvSpPr>
              <p:cNvPr id="238" name="Freeform: Shape 237">
                <a:extLst>
                  <a:ext uri="{FF2B5EF4-FFF2-40B4-BE49-F238E27FC236}">
                    <a16:creationId xmlns:a16="http://schemas.microsoft.com/office/drawing/2014/main" id="{FDD8F88C-6E35-408D-B319-9DFB65F56D33}"/>
                  </a:ext>
                </a:extLst>
              </p:cNvPr>
              <p:cNvSpPr/>
              <p:nvPr/>
            </p:nvSpPr>
            <p:spPr>
              <a:xfrm>
                <a:off x="10601858" y="2091112"/>
                <a:ext cx="254026" cy="310172"/>
              </a:xfrm>
              <a:custGeom>
                <a:avLst/>
                <a:gdLst>
                  <a:gd name="connsiteX0" fmla="*/ 254026 w 254026"/>
                  <a:gd name="connsiteY0" fmla="*/ 67376 h 310172"/>
                  <a:gd name="connsiteX1" fmla="*/ 186043 w 254026"/>
                  <a:gd name="connsiteY1" fmla="*/ 0 h 310172"/>
                  <a:gd name="connsiteX2" fmla="*/ 0 w 254026"/>
                  <a:gd name="connsiteY2" fmla="*/ 0 h 310172"/>
                  <a:gd name="connsiteX3" fmla="*/ 78302 w 254026"/>
                  <a:gd name="connsiteY3" fmla="*/ 154479 h 310172"/>
                  <a:gd name="connsiteX4" fmla="*/ 304 w 254026"/>
                  <a:gd name="connsiteY4" fmla="*/ 310173 h 310172"/>
                  <a:gd name="connsiteX5" fmla="*/ 186043 w 254026"/>
                  <a:gd name="connsiteY5" fmla="*/ 310173 h 310172"/>
                  <a:gd name="connsiteX6" fmla="*/ 253723 w 254026"/>
                  <a:gd name="connsiteY6" fmla="*/ 241886 h 310172"/>
                  <a:gd name="connsiteX7" fmla="*/ 254026 w 254026"/>
                  <a:gd name="connsiteY7" fmla="*/ 67376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26" h="310172">
                    <a:moveTo>
                      <a:pt x="254026" y="67376"/>
                    </a:moveTo>
                    <a:cubicBezTo>
                      <a:pt x="218517" y="57664"/>
                      <a:pt x="195755" y="33992"/>
                      <a:pt x="186043" y="0"/>
                    </a:cubicBezTo>
                    <a:cubicBezTo>
                      <a:pt x="124130" y="0"/>
                      <a:pt x="64645" y="0"/>
                      <a:pt x="0" y="0"/>
                    </a:cubicBezTo>
                    <a:cubicBezTo>
                      <a:pt x="50987" y="42186"/>
                      <a:pt x="77998" y="91959"/>
                      <a:pt x="78302" y="154479"/>
                    </a:cubicBezTo>
                    <a:cubicBezTo>
                      <a:pt x="78605" y="217303"/>
                      <a:pt x="50077" y="267380"/>
                      <a:pt x="304" y="310173"/>
                    </a:cubicBezTo>
                    <a:cubicBezTo>
                      <a:pt x="65252" y="310173"/>
                      <a:pt x="125040" y="310173"/>
                      <a:pt x="186043" y="310173"/>
                    </a:cubicBezTo>
                    <a:cubicBezTo>
                      <a:pt x="196058" y="274360"/>
                      <a:pt x="219124" y="251598"/>
                      <a:pt x="253723" y="241886"/>
                    </a:cubicBezTo>
                    <a:cubicBezTo>
                      <a:pt x="254026" y="182705"/>
                      <a:pt x="254026" y="125647"/>
                      <a:pt x="254026" y="67376"/>
                    </a:cubicBezTo>
                    <a:close/>
                  </a:path>
                </a:pathLst>
              </a:custGeom>
              <a:noFill/>
              <a:ln w="15056" cap="rnd">
                <a:solidFill>
                  <a:schemeClr val="accent1"/>
                </a:solidFill>
                <a:prstDash val="solid"/>
                <a:round/>
              </a:ln>
            </p:spPr>
            <p:txBody>
              <a:bodyPr rtlCol="0" anchor="ctr"/>
              <a:lstStyle/>
              <a:p>
                <a:endParaRPr lang="en-IN"/>
              </a:p>
            </p:txBody>
          </p:sp>
          <p:sp>
            <p:nvSpPr>
              <p:cNvPr id="239" name="Graphic 20" descr="Dollar">
                <a:extLst>
                  <a:ext uri="{FF2B5EF4-FFF2-40B4-BE49-F238E27FC236}">
                    <a16:creationId xmlns:a16="http://schemas.microsoft.com/office/drawing/2014/main" id="{FB5AB56A-4462-45BB-807B-42F0CFB2B29E}"/>
                  </a:ext>
                </a:extLst>
              </p:cNvPr>
              <p:cNvSpPr/>
              <p:nvPr/>
            </p:nvSpPr>
            <p:spPr>
              <a:xfrm>
                <a:off x="10437883" y="2138841"/>
                <a:ext cx="91050" cy="217756"/>
              </a:xfrm>
              <a:custGeom>
                <a:avLst/>
                <a:gdLst>
                  <a:gd name="connsiteX0" fmla="*/ 166549 w 171249"/>
                  <a:gd name="connsiteY0" fmla="*/ 245993 h 409560"/>
                  <a:gd name="connsiteX1" fmla="*/ 153910 w 171249"/>
                  <a:gd name="connsiteY1" fmla="*/ 227224 h 409560"/>
                  <a:gd name="connsiteX2" fmla="*/ 135741 w 171249"/>
                  <a:gd name="connsiteY2" fmla="*/ 214065 h 409560"/>
                  <a:gd name="connsiteX3" fmla="*/ 114357 w 171249"/>
                  <a:gd name="connsiteY3" fmla="*/ 204602 h 409560"/>
                  <a:gd name="connsiteX4" fmla="*/ 91497 w 171249"/>
                  <a:gd name="connsiteY4" fmla="*/ 196982 h 409560"/>
                  <a:gd name="connsiteX5" fmla="*/ 89716 w 171249"/>
                  <a:gd name="connsiteY5" fmla="*/ 196410 h 409560"/>
                  <a:gd name="connsiteX6" fmla="*/ 89716 w 171249"/>
                  <a:gd name="connsiteY6" fmla="*/ 62036 h 409560"/>
                  <a:gd name="connsiteX7" fmla="*/ 92845 w 171249"/>
                  <a:gd name="connsiteY7" fmla="*/ 61912 h 409560"/>
                  <a:gd name="connsiteX8" fmla="*/ 128749 w 171249"/>
                  <a:gd name="connsiteY8" fmla="*/ 68437 h 409560"/>
                  <a:gd name="connsiteX9" fmla="*/ 158005 w 171249"/>
                  <a:gd name="connsiteY9" fmla="*/ 89297 h 409560"/>
                  <a:gd name="connsiteX10" fmla="*/ 164878 w 171249"/>
                  <a:gd name="connsiteY10" fmla="*/ 82706 h 409560"/>
                  <a:gd name="connsiteX11" fmla="*/ 132440 w 171249"/>
                  <a:gd name="connsiteY11" fmla="*/ 59655 h 409560"/>
                  <a:gd name="connsiteX12" fmla="*/ 92845 w 171249"/>
                  <a:gd name="connsiteY12" fmla="*/ 52387 h 409560"/>
                  <a:gd name="connsiteX13" fmla="*/ 89716 w 171249"/>
                  <a:gd name="connsiteY13" fmla="*/ 52511 h 409560"/>
                  <a:gd name="connsiteX14" fmla="*/ 89716 w 171249"/>
                  <a:gd name="connsiteY14" fmla="*/ 0 h 409560"/>
                  <a:gd name="connsiteX15" fmla="*/ 80191 w 171249"/>
                  <a:gd name="connsiteY15" fmla="*/ 0 h 409560"/>
                  <a:gd name="connsiteX16" fmla="*/ 80191 w 171249"/>
                  <a:gd name="connsiteY16" fmla="*/ 53154 h 409560"/>
                  <a:gd name="connsiteX17" fmla="*/ 57331 w 171249"/>
                  <a:gd name="connsiteY17" fmla="*/ 58574 h 409560"/>
                  <a:gd name="connsiteX18" fmla="*/ 30971 w 171249"/>
                  <a:gd name="connsiteY18" fmla="*/ 75281 h 409560"/>
                  <a:gd name="connsiteX19" fmla="*/ 14630 w 171249"/>
                  <a:gd name="connsiteY19" fmla="*/ 99570 h 409560"/>
                  <a:gd name="connsiteX20" fmla="*/ 9054 w 171249"/>
                  <a:gd name="connsiteY20" fmla="*/ 128230 h 409560"/>
                  <a:gd name="connsiteX21" fmla="*/ 13687 w 171249"/>
                  <a:gd name="connsiteY21" fmla="*/ 155010 h 409560"/>
                  <a:gd name="connsiteX22" fmla="*/ 26256 w 171249"/>
                  <a:gd name="connsiteY22" fmla="*/ 174731 h 409560"/>
                  <a:gd name="connsiteX23" fmla="*/ 44425 w 171249"/>
                  <a:gd name="connsiteY23" fmla="*/ 188571 h 409560"/>
                  <a:gd name="connsiteX24" fmla="*/ 65856 w 171249"/>
                  <a:gd name="connsiteY24" fmla="*/ 198368 h 409560"/>
                  <a:gd name="connsiteX25" fmla="*/ 80186 w 171249"/>
                  <a:gd name="connsiteY25" fmla="*/ 203373 h 409560"/>
                  <a:gd name="connsiteX26" fmla="*/ 80186 w 171249"/>
                  <a:gd name="connsiteY26" fmla="*/ 347639 h 409560"/>
                  <a:gd name="connsiteX27" fmla="*/ 57683 w 171249"/>
                  <a:gd name="connsiteY27" fmla="*/ 345186 h 409560"/>
                  <a:gd name="connsiteX28" fmla="*/ 39514 w 171249"/>
                  <a:gd name="connsiteY28" fmla="*/ 338842 h 409560"/>
                  <a:gd name="connsiteX29" fmla="*/ 26146 w 171249"/>
                  <a:gd name="connsiteY29" fmla="*/ 330689 h 409560"/>
                  <a:gd name="connsiteX30" fmla="*/ 16497 w 171249"/>
                  <a:gd name="connsiteY30" fmla="*/ 322369 h 409560"/>
                  <a:gd name="connsiteX31" fmla="*/ 10087 w 171249"/>
                  <a:gd name="connsiteY31" fmla="*/ 315863 h 409560"/>
                  <a:gd name="connsiteX32" fmla="*/ 7272 w 171249"/>
                  <a:gd name="connsiteY32" fmla="*/ 312868 h 409560"/>
                  <a:gd name="connsiteX33" fmla="*/ 6896 w 171249"/>
                  <a:gd name="connsiteY33" fmla="*/ 312477 h 409560"/>
                  <a:gd name="connsiteX34" fmla="*/ 0 w 171249"/>
                  <a:gd name="connsiteY34" fmla="*/ 319035 h 409560"/>
                  <a:gd name="connsiteX35" fmla="*/ 391 w 171249"/>
                  <a:gd name="connsiteY35" fmla="*/ 319445 h 409560"/>
                  <a:gd name="connsiteX36" fmla="*/ 3077 w 171249"/>
                  <a:gd name="connsiteY36" fmla="*/ 322302 h 409560"/>
                  <a:gd name="connsiteX37" fmla="*/ 9844 w 171249"/>
                  <a:gd name="connsiteY37" fmla="*/ 329174 h 409560"/>
                  <a:gd name="connsiteX38" fmla="*/ 20264 w 171249"/>
                  <a:gd name="connsiteY38" fmla="*/ 338190 h 409560"/>
                  <a:gd name="connsiteX39" fmla="*/ 35347 w 171249"/>
                  <a:gd name="connsiteY39" fmla="*/ 347415 h 409560"/>
                  <a:gd name="connsiteX40" fmla="*/ 55440 w 171249"/>
                  <a:gd name="connsiteY40" fmla="*/ 354449 h 409560"/>
                  <a:gd name="connsiteX41" fmla="*/ 80205 w 171249"/>
                  <a:gd name="connsiteY41" fmla="*/ 357173 h 409560"/>
                  <a:gd name="connsiteX42" fmla="*/ 80205 w 171249"/>
                  <a:gd name="connsiteY42" fmla="*/ 409561 h 409560"/>
                  <a:gd name="connsiteX43" fmla="*/ 89730 w 171249"/>
                  <a:gd name="connsiteY43" fmla="*/ 409561 h 409560"/>
                  <a:gd name="connsiteX44" fmla="*/ 89730 w 171249"/>
                  <a:gd name="connsiteY44" fmla="*/ 356830 h 409560"/>
                  <a:gd name="connsiteX45" fmla="*/ 119029 w 171249"/>
                  <a:gd name="connsiteY45" fmla="*/ 350349 h 409560"/>
                  <a:gd name="connsiteX46" fmla="*/ 147361 w 171249"/>
                  <a:gd name="connsiteY46" fmla="*/ 331851 h 409560"/>
                  <a:gd name="connsiteX47" fmla="*/ 165154 w 171249"/>
                  <a:gd name="connsiteY47" fmla="*/ 304610 h 409560"/>
                  <a:gd name="connsiteX48" fmla="*/ 171236 w 171249"/>
                  <a:gd name="connsiteY48" fmla="*/ 271705 h 409560"/>
                  <a:gd name="connsiteX49" fmla="*/ 166549 w 171249"/>
                  <a:gd name="connsiteY49" fmla="*/ 245993 h 409560"/>
                  <a:gd name="connsiteX50" fmla="*/ 69223 w 171249"/>
                  <a:gd name="connsiteY50" fmla="*/ 189457 h 409560"/>
                  <a:gd name="connsiteX51" fmla="*/ 49030 w 171249"/>
                  <a:gd name="connsiteY51" fmla="*/ 180223 h 409560"/>
                  <a:gd name="connsiteX52" fmla="*/ 33133 w 171249"/>
                  <a:gd name="connsiteY52" fmla="*/ 168131 h 409560"/>
                  <a:gd name="connsiteX53" fmla="*/ 22498 w 171249"/>
                  <a:gd name="connsiteY53" fmla="*/ 151462 h 409560"/>
                  <a:gd name="connsiteX54" fmla="*/ 18564 w 171249"/>
                  <a:gd name="connsiteY54" fmla="*/ 128264 h 409560"/>
                  <a:gd name="connsiteX55" fmla="*/ 23436 w 171249"/>
                  <a:gd name="connsiteY55" fmla="*/ 103189 h 409560"/>
                  <a:gd name="connsiteX56" fmla="*/ 37624 w 171249"/>
                  <a:gd name="connsiteY56" fmla="*/ 82110 h 409560"/>
                  <a:gd name="connsiteX57" fmla="*/ 60836 w 171249"/>
                  <a:gd name="connsiteY57" fmla="*/ 67447 h 409560"/>
                  <a:gd name="connsiteX58" fmla="*/ 80191 w 171249"/>
                  <a:gd name="connsiteY58" fmla="*/ 62765 h 409560"/>
                  <a:gd name="connsiteX59" fmla="*/ 80191 w 171249"/>
                  <a:gd name="connsiteY59" fmla="*/ 193377 h 409560"/>
                  <a:gd name="connsiteX60" fmla="*/ 69223 w 171249"/>
                  <a:gd name="connsiteY60" fmla="*/ 189457 h 409560"/>
                  <a:gd name="connsiteX61" fmla="*/ 156277 w 171249"/>
                  <a:gd name="connsiteY61" fmla="*/ 301123 h 409560"/>
                  <a:gd name="connsiteX62" fmla="*/ 140627 w 171249"/>
                  <a:gd name="connsiteY62" fmla="*/ 325117 h 409560"/>
                  <a:gd name="connsiteX63" fmla="*/ 115386 w 171249"/>
                  <a:gd name="connsiteY63" fmla="*/ 341538 h 409560"/>
                  <a:gd name="connsiteX64" fmla="*/ 89702 w 171249"/>
                  <a:gd name="connsiteY64" fmla="*/ 347310 h 409560"/>
                  <a:gd name="connsiteX65" fmla="*/ 89702 w 171249"/>
                  <a:gd name="connsiteY65" fmla="*/ 206407 h 409560"/>
                  <a:gd name="connsiteX66" fmla="*/ 111057 w 171249"/>
                  <a:gd name="connsiteY66" fmla="*/ 213551 h 409560"/>
                  <a:gd name="connsiteX67" fmla="*/ 131288 w 171249"/>
                  <a:gd name="connsiteY67" fmla="*/ 222499 h 409560"/>
                  <a:gd name="connsiteX68" fmla="*/ 147209 w 171249"/>
                  <a:gd name="connsiteY68" fmla="*/ 234015 h 409560"/>
                  <a:gd name="connsiteX69" fmla="*/ 157777 w 171249"/>
                  <a:gd name="connsiteY69" fmla="*/ 249731 h 409560"/>
                  <a:gd name="connsiteX70" fmla="*/ 161682 w 171249"/>
                  <a:gd name="connsiteY70" fmla="*/ 271705 h 409560"/>
                  <a:gd name="connsiteX71" fmla="*/ 156277 w 171249"/>
                  <a:gd name="connsiteY71" fmla="*/ 301123 h 4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249" h="409560">
                    <a:moveTo>
                      <a:pt x="166549" y="245993"/>
                    </a:moveTo>
                    <a:cubicBezTo>
                      <a:pt x="163603" y="238970"/>
                      <a:pt x="159309" y="232594"/>
                      <a:pt x="153910" y="227224"/>
                    </a:cubicBezTo>
                    <a:cubicBezTo>
                      <a:pt x="148530" y="221971"/>
                      <a:pt x="142409" y="217537"/>
                      <a:pt x="135741" y="214065"/>
                    </a:cubicBezTo>
                    <a:cubicBezTo>
                      <a:pt x="128830" y="210442"/>
                      <a:pt x="121686" y="207281"/>
                      <a:pt x="114357" y="204602"/>
                    </a:cubicBezTo>
                    <a:cubicBezTo>
                      <a:pt x="106909" y="201863"/>
                      <a:pt x="99217" y="199301"/>
                      <a:pt x="91497" y="196982"/>
                    </a:cubicBezTo>
                    <a:cubicBezTo>
                      <a:pt x="90897" y="196801"/>
                      <a:pt x="90311" y="196596"/>
                      <a:pt x="89716" y="196410"/>
                    </a:cubicBezTo>
                    <a:lnTo>
                      <a:pt x="89716" y="62036"/>
                    </a:lnTo>
                    <a:cubicBezTo>
                      <a:pt x="90768" y="62008"/>
                      <a:pt x="91773" y="61912"/>
                      <a:pt x="92845" y="61912"/>
                    </a:cubicBezTo>
                    <a:cubicBezTo>
                      <a:pt x="105127" y="61682"/>
                      <a:pt x="117333" y="63900"/>
                      <a:pt x="128749" y="68437"/>
                    </a:cubicBezTo>
                    <a:cubicBezTo>
                      <a:pt x="139824" y="73319"/>
                      <a:pt x="149781" y="80418"/>
                      <a:pt x="158005" y="89297"/>
                    </a:cubicBezTo>
                    <a:lnTo>
                      <a:pt x="164878" y="82706"/>
                    </a:lnTo>
                    <a:cubicBezTo>
                      <a:pt x="155757" y="72883"/>
                      <a:pt x="144717" y="65037"/>
                      <a:pt x="132440" y="59655"/>
                    </a:cubicBezTo>
                    <a:cubicBezTo>
                      <a:pt x="119856" y="54624"/>
                      <a:pt x="106395" y="52153"/>
                      <a:pt x="92845" y="52387"/>
                    </a:cubicBezTo>
                    <a:cubicBezTo>
                      <a:pt x="91778" y="52387"/>
                      <a:pt x="90768" y="52483"/>
                      <a:pt x="89716" y="52511"/>
                    </a:cubicBezTo>
                    <a:lnTo>
                      <a:pt x="89716" y="0"/>
                    </a:lnTo>
                    <a:lnTo>
                      <a:pt x="80191" y="0"/>
                    </a:lnTo>
                    <a:lnTo>
                      <a:pt x="80191" y="53154"/>
                    </a:lnTo>
                    <a:cubicBezTo>
                      <a:pt x="72364" y="53937"/>
                      <a:pt x="64676" y="55760"/>
                      <a:pt x="57331" y="58574"/>
                    </a:cubicBezTo>
                    <a:cubicBezTo>
                      <a:pt x="47522" y="62337"/>
                      <a:pt x="38561" y="68017"/>
                      <a:pt x="30971" y="75281"/>
                    </a:cubicBezTo>
                    <a:cubicBezTo>
                      <a:pt x="23911" y="82167"/>
                      <a:pt x="18348" y="90436"/>
                      <a:pt x="14630" y="99570"/>
                    </a:cubicBezTo>
                    <a:cubicBezTo>
                      <a:pt x="10930" y="108671"/>
                      <a:pt x="9035" y="118405"/>
                      <a:pt x="9054" y="128230"/>
                    </a:cubicBezTo>
                    <a:cubicBezTo>
                      <a:pt x="8865" y="137371"/>
                      <a:pt x="10438" y="146464"/>
                      <a:pt x="13687" y="155010"/>
                    </a:cubicBezTo>
                    <a:cubicBezTo>
                      <a:pt x="16582" y="162325"/>
                      <a:pt x="20848" y="169018"/>
                      <a:pt x="26256" y="174731"/>
                    </a:cubicBezTo>
                    <a:cubicBezTo>
                      <a:pt x="31571" y="180244"/>
                      <a:pt x="37698" y="184911"/>
                      <a:pt x="44425" y="188571"/>
                    </a:cubicBezTo>
                    <a:cubicBezTo>
                      <a:pt x="51330" y="192335"/>
                      <a:pt x="58491" y="195609"/>
                      <a:pt x="65856" y="198368"/>
                    </a:cubicBezTo>
                    <a:cubicBezTo>
                      <a:pt x="70514" y="200125"/>
                      <a:pt x="75324" y="201778"/>
                      <a:pt x="80186" y="203373"/>
                    </a:cubicBezTo>
                    <a:lnTo>
                      <a:pt x="80186" y="347639"/>
                    </a:lnTo>
                    <a:cubicBezTo>
                      <a:pt x="72616" y="347680"/>
                      <a:pt x="65067" y="346857"/>
                      <a:pt x="57683" y="345186"/>
                    </a:cubicBezTo>
                    <a:cubicBezTo>
                      <a:pt x="51418" y="343725"/>
                      <a:pt x="45328" y="341598"/>
                      <a:pt x="39514" y="338842"/>
                    </a:cubicBezTo>
                    <a:cubicBezTo>
                      <a:pt x="34785" y="336601"/>
                      <a:pt x="30304" y="333867"/>
                      <a:pt x="26146" y="330689"/>
                    </a:cubicBezTo>
                    <a:cubicBezTo>
                      <a:pt x="22783" y="328091"/>
                      <a:pt x="19562" y="325313"/>
                      <a:pt x="16497" y="322369"/>
                    </a:cubicBezTo>
                    <a:cubicBezTo>
                      <a:pt x="13786" y="319727"/>
                      <a:pt x="11649" y="317559"/>
                      <a:pt x="10087" y="315863"/>
                    </a:cubicBezTo>
                    <a:cubicBezTo>
                      <a:pt x="8758" y="314435"/>
                      <a:pt x="7882" y="313482"/>
                      <a:pt x="7272" y="312868"/>
                    </a:cubicBezTo>
                    <a:lnTo>
                      <a:pt x="6896" y="312477"/>
                    </a:lnTo>
                    <a:lnTo>
                      <a:pt x="0" y="319035"/>
                    </a:lnTo>
                    <a:lnTo>
                      <a:pt x="391" y="319445"/>
                    </a:lnTo>
                    <a:cubicBezTo>
                      <a:pt x="976" y="320054"/>
                      <a:pt x="1819" y="320931"/>
                      <a:pt x="3077" y="322302"/>
                    </a:cubicBezTo>
                    <a:cubicBezTo>
                      <a:pt x="4724" y="324099"/>
                      <a:pt x="6980" y="326390"/>
                      <a:pt x="9844" y="329174"/>
                    </a:cubicBezTo>
                    <a:cubicBezTo>
                      <a:pt x="13153" y="332365"/>
                      <a:pt x="16632" y="335374"/>
                      <a:pt x="20264" y="338190"/>
                    </a:cubicBezTo>
                    <a:cubicBezTo>
                      <a:pt x="24954" y="341787"/>
                      <a:pt x="30009" y="344879"/>
                      <a:pt x="35347" y="347415"/>
                    </a:cubicBezTo>
                    <a:cubicBezTo>
                      <a:pt x="41776" y="350467"/>
                      <a:pt x="48512" y="352825"/>
                      <a:pt x="55440" y="354449"/>
                    </a:cubicBezTo>
                    <a:cubicBezTo>
                      <a:pt x="63564" y="356303"/>
                      <a:pt x="71873" y="357217"/>
                      <a:pt x="80205" y="357173"/>
                    </a:cubicBezTo>
                    <a:lnTo>
                      <a:pt x="80205" y="409561"/>
                    </a:lnTo>
                    <a:lnTo>
                      <a:pt x="89730" y="409561"/>
                    </a:lnTo>
                    <a:lnTo>
                      <a:pt x="89730" y="356830"/>
                    </a:lnTo>
                    <a:cubicBezTo>
                      <a:pt x="99780" y="356244"/>
                      <a:pt x="109670" y="354056"/>
                      <a:pt x="119029" y="350349"/>
                    </a:cubicBezTo>
                    <a:cubicBezTo>
                      <a:pt x="129608" y="346126"/>
                      <a:pt x="139240" y="339838"/>
                      <a:pt x="147361" y="331851"/>
                    </a:cubicBezTo>
                    <a:cubicBezTo>
                      <a:pt x="155112" y="324098"/>
                      <a:pt x="161170" y="314823"/>
                      <a:pt x="165154" y="304610"/>
                    </a:cubicBezTo>
                    <a:cubicBezTo>
                      <a:pt x="169229" y="294121"/>
                      <a:pt x="171292" y="282958"/>
                      <a:pt x="171236" y="271705"/>
                    </a:cubicBezTo>
                    <a:cubicBezTo>
                      <a:pt x="171418" y="262907"/>
                      <a:pt x="169824" y="254161"/>
                      <a:pt x="166549" y="245993"/>
                    </a:cubicBezTo>
                    <a:close/>
                    <a:moveTo>
                      <a:pt x="69223" y="189457"/>
                    </a:moveTo>
                    <a:cubicBezTo>
                      <a:pt x="62284" y="186855"/>
                      <a:pt x="55536" y="183770"/>
                      <a:pt x="49030" y="180223"/>
                    </a:cubicBezTo>
                    <a:cubicBezTo>
                      <a:pt x="43144" y="177028"/>
                      <a:pt x="37783" y="172950"/>
                      <a:pt x="33133" y="168131"/>
                    </a:cubicBezTo>
                    <a:cubicBezTo>
                      <a:pt x="28558" y="163302"/>
                      <a:pt x="24949" y="157645"/>
                      <a:pt x="22498" y="151462"/>
                    </a:cubicBezTo>
                    <a:cubicBezTo>
                      <a:pt x="19714" y="144052"/>
                      <a:pt x="18379" y="136177"/>
                      <a:pt x="18564" y="128264"/>
                    </a:cubicBezTo>
                    <a:cubicBezTo>
                      <a:pt x="18547" y="119669"/>
                      <a:pt x="20201" y="111152"/>
                      <a:pt x="23436" y="103189"/>
                    </a:cubicBezTo>
                    <a:cubicBezTo>
                      <a:pt x="26662" y="95260"/>
                      <a:pt x="31493" y="88084"/>
                      <a:pt x="37624" y="82110"/>
                    </a:cubicBezTo>
                    <a:cubicBezTo>
                      <a:pt x="44310" y="75728"/>
                      <a:pt x="52201" y="70743"/>
                      <a:pt x="60836" y="67447"/>
                    </a:cubicBezTo>
                    <a:cubicBezTo>
                      <a:pt x="67063" y="65070"/>
                      <a:pt x="73567" y="63497"/>
                      <a:pt x="80191" y="62765"/>
                    </a:cubicBezTo>
                    <a:lnTo>
                      <a:pt x="80191" y="193377"/>
                    </a:lnTo>
                    <a:cubicBezTo>
                      <a:pt x="76476" y="192119"/>
                      <a:pt x="72809" y="190810"/>
                      <a:pt x="69223" y="189457"/>
                    </a:cubicBezTo>
                    <a:close/>
                    <a:moveTo>
                      <a:pt x="156277" y="301123"/>
                    </a:moveTo>
                    <a:cubicBezTo>
                      <a:pt x="152773" y="310116"/>
                      <a:pt x="147445" y="318286"/>
                      <a:pt x="140627" y="325117"/>
                    </a:cubicBezTo>
                    <a:cubicBezTo>
                      <a:pt x="133389" y="332214"/>
                      <a:pt x="124808" y="337797"/>
                      <a:pt x="115386" y="341538"/>
                    </a:cubicBezTo>
                    <a:cubicBezTo>
                      <a:pt x="107179" y="344791"/>
                      <a:pt x="98512" y="346739"/>
                      <a:pt x="89702" y="347310"/>
                    </a:cubicBezTo>
                    <a:lnTo>
                      <a:pt x="89702" y="206407"/>
                    </a:lnTo>
                    <a:cubicBezTo>
                      <a:pt x="96912" y="208593"/>
                      <a:pt x="104094" y="210984"/>
                      <a:pt x="111057" y="213551"/>
                    </a:cubicBezTo>
                    <a:cubicBezTo>
                      <a:pt x="117990" y="216085"/>
                      <a:pt x="124748" y="219075"/>
                      <a:pt x="131288" y="222499"/>
                    </a:cubicBezTo>
                    <a:cubicBezTo>
                      <a:pt x="137131" y="225536"/>
                      <a:pt x="142495" y="229416"/>
                      <a:pt x="147209" y="234015"/>
                    </a:cubicBezTo>
                    <a:cubicBezTo>
                      <a:pt x="151722" y="238515"/>
                      <a:pt x="155312" y="243854"/>
                      <a:pt x="157777" y="249731"/>
                    </a:cubicBezTo>
                    <a:cubicBezTo>
                      <a:pt x="160536" y="256721"/>
                      <a:pt x="161864" y="264193"/>
                      <a:pt x="161682" y="271705"/>
                    </a:cubicBezTo>
                    <a:cubicBezTo>
                      <a:pt x="161744" y="281764"/>
                      <a:pt x="159910" y="291744"/>
                      <a:pt x="156277" y="301123"/>
                    </a:cubicBezTo>
                    <a:close/>
                  </a:path>
                </a:pathLst>
              </a:custGeom>
              <a:solidFill>
                <a:srgbClr val="000000"/>
              </a:solidFill>
              <a:ln w="12700" cap="flat">
                <a:solidFill>
                  <a:schemeClr val="accent1"/>
                </a:solid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DD82120B-F8C3-4D58-BAEB-FDB4F57A8A2E}"/>
                  </a:ext>
                </a:extLst>
              </p:cNvPr>
              <p:cNvSpPr/>
              <p:nvPr/>
            </p:nvSpPr>
            <p:spPr>
              <a:xfrm>
                <a:off x="10856366" y="2402097"/>
                <a:ext cx="35487" cy="35571"/>
              </a:xfrm>
              <a:custGeom>
                <a:avLst/>
                <a:gdLst>
                  <a:gd name="connsiteX0" fmla="*/ 3464 w 35487"/>
                  <a:gd name="connsiteY0" fmla="*/ 34394 h 35571"/>
                  <a:gd name="connsiteX1" fmla="*/ 32903 w 35487"/>
                  <a:gd name="connsiteY1" fmla="*/ 33787 h 35571"/>
                  <a:gd name="connsiteX2" fmla="*/ 31689 w 35487"/>
                  <a:gd name="connsiteY2" fmla="*/ 99 h 35571"/>
                  <a:gd name="connsiteX3" fmla="*/ 733 w 35487"/>
                  <a:gd name="connsiteY3" fmla="*/ 4044 h 35571"/>
                  <a:gd name="connsiteX4" fmla="*/ 3464 w 35487"/>
                  <a:gd name="connsiteY4" fmla="*/ 34394 h 3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87" h="35571">
                    <a:moveTo>
                      <a:pt x="3464" y="34394"/>
                    </a:moveTo>
                    <a:cubicBezTo>
                      <a:pt x="13176" y="35608"/>
                      <a:pt x="22888" y="36518"/>
                      <a:pt x="32903" y="33787"/>
                    </a:cubicBezTo>
                    <a:cubicBezTo>
                      <a:pt x="36242" y="22861"/>
                      <a:pt x="36849" y="11935"/>
                      <a:pt x="31689" y="99"/>
                    </a:cubicBezTo>
                    <a:cubicBezTo>
                      <a:pt x="21674" y="1920"/>
                      <a:pt x="11052" y="-3240"/>
                      <a:pt x="733" y="4044"/>
                    </a:cubicBezTo>
                    <a:cubicBezTo>
                      <a:pt x="1643" y="14059"/>
                      <a:pt x="-2909" y="24378"/>
                      <a:pt x="3464" y="34394"/>
                    </a:cubicBezTo>
                    <a:close/>
                  </a:path>
                </a:pathLst>
              </a:custGeom>
              <a:noFill/>
              <a:ln w="15056" cap="rnd">
                <a:solidFill>
                  <a:schemeClr val="accent1"/>
                </a:solidFill>
                <a:prstDash val="solid"/>
                <a:round/>
              </a:ln>
            </p:spPr>
            <p:txBody>
              <a:bodyPr rtlCol="0" anchor="ctr"/>
              <a:lstStyle/>
              <a:p>
                <a:endParaRPr lang="en-IN"/>
              </a:p>
            </p:txBody>
          </p:sp>
          <p:sp>
            <p:nvSpPr>
              <p:cNvPr id="241" name="Oval 240">
                <a:extLst>
                  <a:ext uri="{FF2B5EF4-FFF2-40B4-BE49-F238E27FC236}">
                    <a16:creationId xmlns:a16="http://schemas.microsoft.com/office/drawing/2014/main" id="{687E5230-BAF7-45CD-B153-7A6D90FF3391}"/>
                  </a:ext>
                </a:extLst>
              </p:cNvPr>
              <p:cNvSpPr/>
              <p:nvPr/>
            </p:nvSpPr>
            <p:spPr>
              <a:xfrm>
                <a:off x="10788475" y="2333891"/>
                <a:ext cx="280442" cy="28044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2" name="Graphic 107" descr="Lock">
                <a:extLst>
                  <a:ext uri="{FF2B5EF4-FFF2-40B4-BE49-F238E27FC236}">
                    <a16:creationId xmlns:a16="http://schemas.microsoft.com/office/drawing/2014/main" id="{96EFD1E1-88B9-4DE9-8580-71B52B1663BD}"/>
                  </a:ext>
                </a:extLst>
              </p:cNvPr>
              <p:cNvSpPr/>
              <p:nvPr/>
            </p:nvSpPr>
            <p:spPr>
              <a:xfrm>
                <a:off x="10876884" y="2399754"/>
                <a:ext cx="105000" cy="136875"/>
              </a:xfrm>
              <a:custGeom>
                <a:avLst/>
                <a:gdLst>
                  <a:gd name="connsiteX0" fmla="*/ 56250 w 105000"/>
                  <a:gd name="connsiteY0" fmla="*/ 108187 h 136875"/>
                  <a:gd name="connsiteX1" fmla="*/ 56250 w 105000"/>
                  <a:gd name="connsiteY1" fmla="*/ 118125 h 136875"/>
                  <a:gd name="connsiteX2" fmla="*/ 48750 w 105000"/>
                  <a:gd name="connsiteY2" fmla="*/ 118125 h 136875"/>
                  <a:gd name="connsiteX3" fmla="*/ 48750 w 105000"/>
                  <a:gd name="connsiteY3" fmla="*/ 108187 h 136875"/>
                  <a:gd name="connsiteX4" fmla="*/ 41250 w 105000"/>
                  <a:gd name="connsiteY4" fmla="*/ 97500 h 136875"/>
                  <a:gd name="connsiteX5" fmla="*/ 52500 w 105000"/>
                  <a:gd name="connsiteY5" fmla="*/ 86250 h 136875"/>
                  <a:gd name="connsiteX6" fmla="*/ 63750 w 105000"/>
                  <a:gd name="connsiteY6" fmla="*/ 97500 h 136875"/>
                  <a:gd name="connsiteX7" fmla="*/ 56250 w 105000"/>
                  <a:gd name="connsiteY7" fmla="*/ 108187 h 136875"/>
                  <a:gd name="connsiteX8" fmla="*/ 24375 w 105000"/>
                  <a:gd name="connsiteY8" fmla="*/ 39375 h 136875"/>
                  <a:gd name="connsiteX9" fmla="*/ 52500 w 105000"/>
                  <a:gd name="connsiteY9" fmla="*/ 11250 h 136875"/>
                  <a:gd name="connsiteX10" fmla="*/ 80625 w 105000"/>
                  <a:gd name="connsiteY10" fmla="*/ 39375 h 136875"/>
                  <a:gd name="connsiteX11" fmla="*/ 80625 w 105000"/>
                  <a:gd name="connsiteY11" fmla="*/ 60187 h 136875"/>
                  <a:gd name="connsiteX12" fmla="*/ 52500 w 105000"/>
                  <a:gd name="connsiteY12" fmla="*/ 58125 h 136875"/>
                  <a:gd name="connsiteX13" fmla="*/ 24375 w 105000"/>
                  <a:gd name="connsiteY13" fmla="*/ 60187 h 136875"/>
                  <a:gd name="connsiteX14" fmla="*/ 24375 w 105000"/>
                  <a:gd name="connsiteY14" fmla="*/ 39375 h 136875"/>
                  <a:gd name="connsiteX15" fmla="*/ 91875 w 105000"/>
                  <a:gd name="connsiteY15" fmla="*/ 60938 h 136875"/>
                  <a:gd name="connsiteX16" fmla="*/ 91875 w 105000"/>
                  <a:gd name="connsiteY16" fmla="*/ 39375 h 136875"/>
                  <a:gd name="connsiteX17" fmla="*/ 52500 w 105000"/>
                  <a:gd name="connsiteY17" fmla="*/ 0 h 136875"/>
                  <a:gd name="connsiteX18" fmla="*/ 13125 w 105000"/>
                  <a:gd name="connsiteY18" fmla="*/ 39375 h 136875"/>
                  <a:gd name="connsiteX19" fmla="*/ 13125 w 105000"/>
                  <a:gd name="connsiteY19" fmla="*/ 60938 h 136875"/>
                  <a:gd name="connsiteX20" fmla="*/ 0 w 105000"/>
                  <a:gd name="connsiteY20" fmla="*/ 61875 h 136875"/>
                  <a:gd name="connsiteX21" fmla="*/ 0 w 105000"/>
                  <a:gd name="connsiteY21" fmla="*/ 133125 h 136875"/>
                  <a:gd name="connsiteX22" fmla="*/ 52500 w 105000"/>
                  <a:gd name="connsiteY22" fmla="*/ 136875 h 136875"/>
                  <a:gd name="connsiteX23" fmla="*/ 105000 w 105000"/>
                  <a:gd name="connsiteY23" fmla="*/ 133125 h 136875"/>
                  <a:gd name="connsiteX24" fmla="*/ 105000 w 105000"/>
                  <a:gd name="connsiteY24" fmla="*/ 61875 h 136875"/>
                  <a:gd name="connsiteX25" fmla="*/ 91875 w 105000"/>
                  <a:gd name="connsiteY25" fmla="*/ 60938 h 1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5000" h="136875">
                    <a:moveTo>
                      <a:pt x="56250" y="108187"/>
                    </a:moveTo>
                    <a:lnTo>
                      <a:pt x="56250" y="118125"/>
                    </a:lnTo>
                    <a:lnTo>
                      <a:pt x="48750" y="118125"/>
                    </a:lnTo>
                    <a:lnTo>
                      <a:pt x="48750" y="108187"/>
                    </a:lnTo>
                    <a:cubicBezTo>
                      <a:pt x="44438" y="106688"/>
                      <a:pt x="41250" y="102562"/>
                      <a:pt x="41250" y="97500"/>
                    </a:cubicBezTo>
                    <a:cubicBezTo>
                      <a:pt x="41250" y="91313"/>
                      <a:pt x="46313" y="86250"/>
                      <a:pt x="52500" y="86250"/>
                    </a:cubicBezTo>
                    <a:cubicBezTo>
                      <a:pt x="58688" y="86250"/>
                      <a:pt x="63750" y="91313"/>
                      <a:pt x="63750" y="97500"/>
                    </a:cubicBezTo>
                    <a:cubicBezTo>
                      <a:pt x="63750" y="102375"/>
                      <a:pt x="60563" y="106500"/>
                      <a:pt x="56250" y="108187"/>
                    </a:cubicBezTo>
                    <a:close/>
                    <a:moveTo>
                      <a:pt x="24375" y="39375"/>
                    </a:moveTo>
                    <a:cubicBezTo>
                      <a:pt x="24375" y="23813"/>
                      <a:pt x="36938" y="11250"/>
                      <a:pt x="52500" y="11250"/>
                    </a:cubicBezTo>
                    <a:cubicBezTo>
                      <a:pt x="68063" y="11250"/>
                      <a:pt x="80625" y="23813"/>
                      <a:pt x="80625" y="39375"/>
                    </a:cubicBezTo>
                    <a:lnTo>
                      <a:pt x="80625" y="60187"/>
                    </a:lnTo>
                    <a:lnTo>
                      <a:pt x="52500" y="58125"/>
                    </a:lnTo>
                    <a:lnTo>
                      <a:pt x="24375" y="60187"/>
                    </a:lnTo>
                    <a:lnTo>
                      <a:pt x="24375" y="39375"/>
                    </a:lnTo>
                    <a:close/>
                    <a:moveTo>
                      <a:pt x="91875" y="60938"/>
                    </a:moveTo>
                    <a:lnTo>
                      <a:pt x="91875" y="39375"/>
                    </a:lnTo>
                    <a:cubicBezTo>
                      <a:pt x="91875" y="17625"/>
                      <a:pt x="74250" y="0"/>
                      <a:pt x="52500" y="0"/>
                    </a:cubicBezTo>
                    <a:cubicBezTo>
                      <a:pt x="30750" y="0"/>
                      <a:pt x="13125" y="17625"/>
                      <a:pt x="13125" y="39375"/>
                    </a:cubicBezTo>
                    <a:lnTo>
                      <a:pt x="13125" y="60938"/>
                    </a:lnTo>
                    <a:lnTo>
                      <a:pt x="0" y="61875"/>
                    </a:lnTo>
                    <a:lnTo>
                      <a:pt x="0" y="133125"/>
                    </a:lnTo>
                    <a:lnTo>
                      <a:pt x="52500" y="136875"/>
                    </a:lnTo>
                    <a:lnTo>
                      <a:pt x="105000" y="133125"/>
                    </a:lnTo>
                    <a:lnTo>
                      <a:pt x="105000" y="61875"/>
                    </a:lnTo>
                    <a:lnTo>
                      <a:pt x="91875" y="60938"/>
                    </a:lnTo>
                    <a:close/>
                  </a:path>
                </a:pathLst>
              </a:custGeom>
              <a:noFill/>
              <a:ln w="12700" cap="flat">
                <a:solidFill>
                  <a:schemeClr val="accent1"/>
                </a:solidFill>
                <a:prstDash val="solid"/>
                <a:miter/>
              </a:ln>
            </p:spPr>
            <p:txBody>
              <a:bodyPr rtlCol="0" anchor="ctr"/>
              <a:lstStyle/>
              <a:p>
                <a:endParaRPr lang="en-IN"/>
              </a:p>
            </p:txBody>
          </p:sp>
        </p:grpSp>
        <p:grpSp>
          <p:nvGrpSpPr>
            <p:cNvPr id="214" name="Group 213">
              <a:extLst>
                <a:ext uri="{FF2B5EF4-FFF2-40B4-BE49-F238E27FC236}">
                  <a16:creationId xmlns:a16="http://schemas.microsoft.com/office/drawing/2014/main" id="{AFF3F623-BC12-46DA-8BA3-B79D2B0670B0}"/>
                </a:ext>
              </a:extLst>
            </p:cNvPr>
            <p:cNvGrpSpPr/>
            <p:nvPr/>
          </p:nvGrpSpPr>
          <p:grpSpPr>
            <a:xfrm>
              <a:off x="9988890" y="3860079"/>
              <a:ext cx="605124" cy="680493"/>
              <a:chOff x="1163529" y="609600"/>
              <a:chExt cx="1799573" cy="2023713"/>
            </a:xfrm>
          </p:grpSpPr>
          <p:grpSp>
            <p:nvGrpSpPr>
              <p:cNvPr id="215" name="Graphic 22">
                <a:extLst>
                  <a:ext uri="{FF2B5EF4-FFF2-40B4-BE49-F238E27FC236}">
                    <a16:creationId xmlns:a16="http://schemas.microsoft.com/office/drawing/2014/main" id="{0504C887-9ED2-4EF8-9621-E7F4A7BF86E9}"/>
                  </a:ext>
                </a:extLst>
              </p:cNvPr>
              <p:cNvGrpSpPr/>
              <p:nvPr/>
            </p:nvGrpSpPr>
            <p:grpSpPr>
              <a:xfrm>
                <a:off x="1448627" y="609600"/>
                <a:ext cx="1514475" cy="1943100"/>
                <a:chOff x="1448627" y="609600"/>
                <a:chExt cx="1514475" cy="1943100"/>
              </a:xfrm>
            </p:grpSpPr>
            <p:sp>
              <p:nvSpPr>
                <p:cNvPr id="225" name="Freeform: Shape 224">
                  <a:extLst>
                    <a:ext uri="{FF2B5EF4-FFF2-40B4-BE49-F238E27FC236}">
                      <a16:creationId xmlns:a16="http://schemas.microsoft.com/office/drawing/2014/main" id="{F6EF12AE-B2B6-4CAC-8283-1CAE4E5C21FE}"/>
                    </a:ext>
                  </a:extLst>
                </p:cNvPr>
                <p:cNvSpPr/>
                <p:nvPr/>
              </p:nvSpPr>
              <p:spPr>
                <a:xfrm>
                  <a:off x="1448627" y="614431"/>
                  <a:ext cx="956974" cy="1913503"/>
                </a:xfrm>
                <a:custGeom>
                  <a:avLst/>
                  <a:gdLst>
                    <a:gd name="connsiteX0" fmla="*/ 908685 w 956974"/>
                    <a:gd name="connsiteY0" fmla="*/ 1912551 h 1913503"/>
                    <a:gd name="connsiteX1" fmla="*/ 799148 w 956974"/>
                    <a:gd name="connsiteY1" fmla="*/ 1912551 h 1913503"/>
                    <a:gd name="connsiteX2" fmla="*/ 29528 w 956974"/>
                    <a:gd name="connsiteY2" fmla="*/ 1912551 h 1913503"/>
                    <a:gd name="connsiteX3" fmla="*/ 0 w 956974"/>
                    <a:gd name="connsiteY3" fmla="*/ 1913503 h 1913503"/>
                    <a:gd name="connsiteX4" fmla="*/ 2858 w 956974"/>
                    <a:gd name="connsiteY4" fmla="*/ 964813 h 1913503"/>
                    <a:gd name="connsiteX5" fmla="*/ 148590 w 956974"/>
                    <a:gd name="connsiteY5" fmla="*/ 912426 h 1913503"/>
                    <a:gd name="connsiteX6" fmla="*/ 208598 w 956974"/>
                    <a:gd name="connsiteY6" fmla="*/ 897186 h 1913503"/>
                    <a:gd name="connsiteX7" fmla="*/ 224790 w 956974"/>
                    <a:gd name="connsiteY7" fmla="*/ 886708 h 1913503"/>
                    <a:gd name="connsiteX8" fmla="*/ 215265 w 956974"/>
                    <a:gd name="connsiteY8" fmla="*/ 867658 h 1913503"/>
                    <a:gd name="connsiteX9" fmla="*/ 145733 w 956974"/>
                    <a:gd name="connsiteY9" fmla="*/ 808603 h 1913503"/>
                    <a:gd name="connsiteX10" fmla="*/ 37148 w 956974"/>
                    <a:gd name="connsiteY10" fmla="*/ 634296 h 1913503"/>
                    <a:gd name="connsiteX11" fmla="*/ 9525 w 956974"/>
                    <a:gd name="connsiteY11" fmla="*/ 439986 h 1913503"/>
                    <a:gd name="connsiteX12" fmla="*/ 186690 w 956974"/>
                    <a:gd name="connsiteY12" fmla="*/ 105658 h 1913503"/>
                    <a:gd name="connsiteX13" fmla="*/ 328613 w 956974"/>
                    <a:gd name="connsiteY13" fmla="*/ 25648 h 1913503"/>
                    <a:gd name="connsiteX14" fmla="*/ 598170 w 956974"/>
                    <a:gd name="connsiteY14" fmla="*/ 15171 h 1913503"/>
                    <a:gd name="connsiteX15" fmla="*/ 869633 w 956974"/>
                    <a:gd name="connsiteY15" fmla="*/ 197098 h 1913503"/>
                    <a:gd name="connsiteX16" fmla="*/ 953453 w 956974"/>
                    <a:gd name="connsiteY16" fmla="*/ 521901 h 1913503"/>
                    <a:gd name="connsiteX17" fmla="*/ 924878 w 956974"/>
                    <a:gd name="connsiteY17" fmla="*/ 648583 h 1913503"/>
                    <a:gd name="connsiteX18" fmla="*/ 837248 w 956974"/>
                    <a:gd name="connsiteY18" fmla="*/ 791458 h 1913503"/>
                    <a:gd name="connsiteX19" fmla="*/ 756285 w 956974"/>
                    <a:gd name="connsiteY19" fmla="*/ 864801 h 1913503"/>
                    <a:gd name="connsiteX20" fmla="*/ 741045 w 956974"/>
                    <a:gd name="connsiteY20" fmla="*/ 885756 h 1913503"/>
                    <a:gd name="connsiteX21" fmla="*/ 762000 w 956974"/>
                    <a:gd name="connsiteY21" fmla="*/ 900043 h 1913503"/>
                    <a:gd name="connsiteX22" fmla="*/ 850583 w 956974"/>
                    <a:gd name="connsiteY22" fmla="*/ 921951 h 191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56974" h="1913503">
                      <a:moveTo>
                        <a:pt x="908685" y="1912551"/>
                      </a:moveTo>
                      <a:cubicBezTo>
                        <a:pt x="872490" y="1912551"/>
                        <a:pt x="835343" y="1912551"/>
                        <a:pt x="799148" y="1912551"/>
                      </a:cubicBezTo>
                      <a:cubicBezTo>
                        <a:pt x="542925" y="1912551"/>
                        <a:pt x="285750" y="1912551"/>
                        <a:pt x="29528" y="1912551"/>
                      </a:cubicBezTo>
                      <a:cubicBezTo>
                        <a:pt x="20003" y="1912551"/>
                        <a:pt x="9525" y="1912551"/>
                        <a:pt x="0" y="1913503"/>
                      </a:cubicBezTo>
                      <a:moveTo>
                        <a:pt x="2858" y="964813"/>
                      </a:moveTo>
                      <a:cubicBezTo>
                        <a:pt x="40005" y="945763"/>
                        <a:pt x="107633" y="921951"/>
                        <a:pt x="148590" y="912426"/>
                      </a:cubicBezTo>
                      <a:cubicBezTo>
                        <a:pt x="168593" y="907663"/>
                        <a:pt x="188595" y="902901"/>
                        <a:pt x="208598" y="897186"/>
                      </a:cubicBezTo>
                      <a:cubicBezTo>
                        <a:pt x="215265" y="895281"/>
                        <a:pt x="222885" y="894328"/>
                        <a:pt x="224790" y="886708"/>
                      </a:cubicBezTo>
                      <a:cubicBezTo>
                        <a:pt x="227648" y="877183"/>
                        <a:pt x="220980" y="872421"/>
                        <a:pt x="215265" y="867658"/>
                      </a:cubicBezTo>
                      <a:cubicBezTo>
                        <a:pt x="190500" y="849561"/>
                        <a:pt x="167640" y="830511"/>
                        <a:pt x="145733" y="808603"/>
                      </a:cubicBezTo>
                      <a:cubicBezTo>
                        <a:pt x="96203" y="759073"/>
                        <a:pt x="59055" y="701923"/>
                        <a:pt x="37148" y="634296"/>
                      </a:cubicBezTo>
                      <a:cubicBezTo>
                        <a:pt x="16193" y="571431"/>
                        <a:pt x="5715" y="506661"/>
                        <a:pt x="9525" y="439986"/>
                      </a:cubicBezTo>
                      <a:cubicBezTo>
                        <a:pt x="18098" y="301873"/>
                        <a:pt x="77153" y="190431"/>
                        <a:pt x="186690" y="105658"/>
                      </a:cubicBezTo>
                      <a:cubicBezTo>
                        <a:pt x="230505" y="72321"/>
                        <a:pt x="277178" y="43746"/>
                        <a:pt x="328613" y="25648"/>
                      </a:cubicBezTo>
                      <a:cubicBezTo>
                        <a:pt x="417195" y="-3879"/>
                        <a:pt x="506730" y="-8642"/>
                        <a:pt x="598170" y="15171"/>
                      </a:cubicBezTo>
                      <a:cubicBezTo>
                        <a:pt x="710565" y="44698"/>
                        <a:pt x="800100" y="107563"/>
                        <a:pt x="869633" y="197098"/>
                      </a:cubicBezTo>
                      <a:cubicBezTo>
                        <a:pt x="942975" y="292348"/>
                        <a:pt x="966788" y="402838"/>
                        <a:pt x="953453" y="521901"/>
                      </a:cubicBezTo>
                      <a:cubicBezTo>
                        <a:pt x="948690" y="564763"/>
                        <a:pt x="942023" y="608578"/>
                        <a:pt x="924878" y="648583"/>
                      </a:cubicBezTo>
                      <a:cubicBezTo>
                        <a:pt x="903923" y="700971"/>
                        <a:pt x="876300" y="749548"/>
                        <a:pt x="837248" y="791458"/>
                      </a:cubicBezTo>
                      <a:cubicBezTo>
                        <a:pt x="812483" y="818128"/>
                        <a:pt x="785813" y="842893"/>
                        <a:pt x="756285" y="864801"/>
                      </a:cubicBezTo>
                      <a:cubicBezTo>
                        <a:pt x="749618" y="870516"/>
                        <a:pt x="740093" y="875278"/>
                        <a:pt x="741045" y="885756"/>
                      </a:cubicBezTo>
                      <a:cubicBezTo>
                        <a:pt x="741998" y="898138"/>
                        <a:pt x="754380" y="896233"/>
                        <a:pt x="762000" y="900043"/>
                      </a:cubicBezTo>
                      <a:cubicBezTo>
                        <a:pt x="789623" y="913378"/>
                        <a:pt x="822008" y="910521"/>
                        <a:pt x="850583" y="921951"/>
                      </a:cubicBezTo>
                    </a:path>
                  </a:pathLst>
                </a:custGeom>
                <a:noFill/>
                <a:ln w="19050" cap="flat">
                  <a:solidFill>
                    <a:schemeClr val="accent1"/>
                  </a:solidFill>
                  <a:prstDash val="solid"/>
                  <a:miter/>
                </a:ln>
              </p:spPr>
              <p:txBody>
                <a:bodyPr rtlCol="0" anchor="ctr"/>
                <a:lstStyle/>
                <a:p>
                  <a:endParaRPr lang="en-IN"/>
                </a:p>
              </p:txBody>
            </p:sp>
            <p:grpSp>
              <p:nvGrpSpPr>
                <p:cNvPr id="226" name="Graphic 22">
                  <a:extLst>
                    <a:ext uri="{FF2B5EF4-FFF2-40B4-BE49-F238E27FC236}">
                      <a16:creationId xmlns:a16="http://schemas.microsoft.com/office/drawing/2014/main" id="{66286D45-9E25-4817-97BC-F8322976B8EC}"/>
                    </a:ext>
                  </a:extLst>
                </p:cNvPr>
                <p:cNvGrpSpPr/>
                <p:nvPr/>
              </p:nvGrpSpPr>
              <p:grpSpPr>
                <a:xfrm>
                  <a:off x="2106804" y="1433512"/>
                  <a:ext cx="845819" cy="1109662"/>
                  <a:chOff x="2106804" y="1433512"/>
                  <a:chExt cx="845819" cy="1109662"/>
                </a:xfrm>
                <a:noFill/>
              </p:grpSpPr>
              <p:sp>
                <p:nvSpPr>
                  <p:cNvPr id="227" name="Freeform: Shape 226">
                    <a:extLst>
                      <a:ext uri="{FF2B5EF4-FFF2-40B4-BE49-F238E27FC236}">
                        <a16:creationId xmlns:a16="http://schemas.microsoft.com/office/drawing/2014/main" id="{09D22F8E-3714-460B-8B5E-4F5C3A906CAF}"/>
                      </a:ext>
                    </a:extLst>
                  </p:cNvPr>
                  <p:cNvSpPr/>
                  <p:nvPr/>
                </p:nvSpPr>
                <p:spPr>
                  <a:xfrm>
                    <a:off x="2106804" y="1433512"/>
                    <a:ext cx="845819" cy="1109662"/>
                  </a:xfrm>
                  <a:custGeom>
                    <a:avLst/>
                    <a:gdLst>
                      <a:gd name="connsiteX0" fmla="*/ 741998 w 845819"/>
                      <a:gd name="connsiteY0" fmla="*/ 498158 h 1109662"/>
                      <a:gd name="connsiteX1" fmla="*/ 741998 w 845819"/>
                      <a:gd name="connsiteY1" fmla="*/ 317183 h 1109662"/>
                      <a:gd name="connsiteX2" fmla="*/ 423863 w 845819"/>
                      <a:gd name="connsiteY2" fmla="*/ 0 h 1109662"/>
                      <a:gd name="connsiteX3" fmla="*/ 105727 w 845819"/>
                      <a:gd name="connsiteY3" fmla="*/ 317183 h 1109662"/>
                      <a:gd name="connsiteX4" fmla="*/ 105727 w 845819"/>
                      <a:gd name="connsiteY4" fmla="*/ 498158 h 1109662"/>
                      <a:gd name="connsiteX5" fmla="*/ 0 w 845819"/>
                      <a:gd name="connsiteY5" fmla="*/ 505778 h 1109662"/>
                      <a:gd name="connsiteX6" fmla="*/ 0 w 845819"/>
                      <a:gd name="connsiteY6" fmla="*/ 1079183 h 1109662"/>
                      <a:gd name="connsiteX7" fmla="*/ 422910 w 845819"/>
                      <a:gd name="connsiteY7" fmla="*/ 1109663 h 1109662"/>
                      <a:gd name="connsiteX8" fmla="*/ 845820 w 845819"/>
                      <a:gd name="connsiteY8" fmla="*/ 1079183 h 1109662"/>
                      <a:gd name="connsiteX9" fmla="*/ 845820 w 845819"/>
                      <a:gd name="connsiteY9" fmla="*/ 505778 h 1109662"/>
                      <a:gd name="connsiteX10" fmla="*/ 741998 w 845819"/>
                      <a:gd name="connsiteY10" fmla="*/ 498158 h 1109662"/>
                      <a:gd name="connsiteX11" fmla="*/ 741998 w 845819"/>
                      <a:gd name="connsiteY11" fmla="*/ 498158 h 1109662"/>
                      <a:gd name="connsiteX12" fmla="*/ 769620 w 845819"/>
                      <a:gd name="connsiteY12" fmla="*/ 501015 h 1109662"/>
                      <a:gd name="connsiteX13" fmla="*/ 424815 w 845819"/>
                      <a:gd name="connsiteY13" fmla="*/ 476250 h 1109662"/>
                      <a:gd name="connsiteX14" fmla="*/ 80010 w 845819"/>
                      <a:gd name="connsiteY14" fmla="*/ 501015 h 110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5819" h="1109662">
                        <a:moveTo>
                          <a:pt x="741998" y="498158"/>
                        </a:moveTo>
                        <a:lnTo>
                          <a:pt x="741998" y="317183"/>
                        </a:lnTo>
                        <a:cubicBezTo>
                          <a:pt x="741998" y="141923"/>
                          <a:pt x="600075" y="0"/>
                          <a:pt x="423863" y="0"/>
                        </a:cubicBezTo>
                        <a:cubicBezTo>
                          <a:pt x="247650" y="0"/>
                          <a:pt x="105727" y="141923"/>
                          <a:pt x="105727" y="317183"/>
                        </a:cubicBezTo>
                        <a:lnTo>
                          <a:pt x="105727" y="498158"/>
                        </a:lnTo>
                        <a:lnTo>
                          <a:pt x="0" y="505778"/>
                        </a:lnTo>
                        <a:lnTo>
                          <a:pt x="0" y="1079183"/>
                        </a:lnTo>
                        <a:lnTo>
                          <a:pt x="422910" y="1109663"/>
                        </a:lnTo>
                        <a:lnTo>
                          <a:pt x="845820" y="1079183"/>
                        </a:lnTo>
                        <a:lnTo>
                          <a:pt x="845820" y="505778"/>
                        </a:lnTo>
                        <a:lnTo>
                          <a:pt x="741998" y="498158"/>
                        </a:lnTo>
                        <a:lnTo>
                          <a:pt x="741998" y="498158"/>
                        </a:lnTo>
                        <a:close/>
                        <a:moveTo>
                          <a:pt x="769620" y="501015"/>
                        </a:moveTo>
                        <a:lnTo>
                          <a:pt x="424815" y="476250"/>
                        </a:lnTo>
                        <a:lnTo>
                          <a:pt x="80010" y="501015"/>
                        </a:lnTo>
                      </a:path>
                    </a:pathLst>
                  </a:custGeom>
                  <a:noFill/>
                  <a:ln w="19050" cap="flat">
                    <a:solidFill>
                      <a:schemeClr val="accent1"/>
                    </a:solid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0CCE5CEE-FE17-4E6B-B1B1-B8F7225EA7D4}"/>
                      </a:ext>
                    </a:extLst>
                  </p:cNvPr>
                  <p:cNvSpPr/>
                  <p:nvPr/>
                </p:nvSpPr>
                <p:spPr>
                  <a:xfrm>
                    <a:off x="2423987" y="2105977"/>
                    <a:ext cx="213360" cy="287654"/>
                  </a:xfrm>
                  <a:custGeom>
                    <a:avLst/>
                    <a:gdLst>
                      <a:gd name="connsiteX0" fmla="*/ 106680 w 213360"/>
                      <a:gd name="connsiteY0" fmla="*/ 0 h 287654"/>
                      <a:gd name="connsiteX1" fmla="*/ 0 w 213360"/>
                      <a:gd name="connsiteY1" fmla="*/ 106680 h 287654"/>
                      <a:gd name="connsiteX2" fmla="*/ 60960 w 213360"/>
                      <a:gd name="connsiteY2" fmla="*/ 201930 h 287654"/>
                      <a:gd name="connsiteX3" fmla="*/ 60960 w 213360"/>
                      <a:gd name="connsiteY3" fmla="*/ 287655 h 287654"/>
                      <a:gd name="connsiteX4" fmla="*/ 152400 w 213360"/>
                      <a:gd name="connsiteY4" fmla="*/ 287655 h 287654"/>
                      <a:gd name="connsiteX5" fmla="*/ 152400 w 213360"/>
                      <a:gd name="connsiteY5" fmla="*/ 201930 h 287654"/>
                      <a:gd name="connsiteX6" fmla="*/ 213360 w 213360"/>
                      <a:gd name="connsiteY6" fmla="*/ 105727 h 287654"/>
                      <a:gd name="connsiteX7" fmla="*/ 106680 w 213360"/>
                      <a:gd name="connsiteY7" fmla="*/ 0 h 287654"/>
                      <a:gd name="connsiteX8" fmla="*/ 106680 w 213360"/>
                      <a:gd name="connsiteY8" fmla="*/ 0 h 287654"/>
                      <a:gd name="connsiteX9" fmla="*/ 132398 w 213360"/>
                      <a:gd name="connsiteY9" fmla="*/ 178117 h 287654"/>
                      <a:gd name="connsiteX10" fmla="*/ 122873 w 213360"/>
                      <a:gd name="connsiteY10" fmla="*/ 181927 h 287654"/>
                      <a:gd name="connsiteX11" fmla="*/ 122873 w 213360"/>
                      <a:gd name="connsiteY11" fmla="*/ 257175 h 287654"/>
                      <a:gd name="connsiteX12" fmla="*/ 91440 w 213360"/>
                      <a:gd name="connsiteY12" fmla="*/ 257175 h 287654"/>
                      <a:gd name="connsiteX13" fmla="*/ 91440 w 213360"/>
                      <a:gd name="connsiteY13" fmla="*/ 180975 h 287654"/>
                      <a:gd name="connsiteX14" fmla="*/ 80963 w 213360"/>
                      <a:gd name="connsiteY14" fmla="*/ 177165 h 287654"/>
                      <a:gd name="connsiteX15" fmla="*/ 34290 w 213360"/>
                      <a:gd name="connsiteY15" fmla="*/ 80010 h 287654"/>
                      <a:gd name="connsiteX16" fmla="*/ 131445 w 213360"/>
                      <a:gd name="connsiteY16" fmla="*/ 33338 h 287654"/>
                      <a:gd name="connsiteX17" fmla="*/ 182880 w 213360"/>
                      <a:gd name="connsiteY17" fmla="*/ 104775 h 287654"/>
                      <a:gd name="connsiteX18" fmla="*/ 132398 w 213360"/>
                      <a:gd name="connsiteY18" fmla="*/ 178117 h 287654"/>
                      <a:gd name="connsiteX19" fmla="*/ 132398 w 213360"/>
                      <a:gd name="connsiteY19" fmla="*/ 178117 h 28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360" h="287654">
                        <a:moveTo>
                          <a:pt x="106680" y="0"/>
                        </a:moveTo>
                        <a:cubicBezTo>
                          <a:pt x="47625" y="0"/>
                          <a:pt x="0" y="47625"/>
                          <a:pt x="0" y="106680"/>
                        </a:cubicBezTo>
                        <a:cubicBezTo>
                          <a:pt x="0" y="147638"/>
                          <a:pt x="23813" y="184785"/>
                          <a:pt x="60960" y="201930"/>
                        </a:cubicBezTo>
                        <a:lnTo>
                          <a:pt x="60960" y="287655"/>
                        </a:lnTo>
                        <a:lnTo>
                          <a:pt x="152400" y="287655"/>
                        </a:lnTo>
                        <a:lnTo>
                          <a:pt x="152400" y="201930"/>
                        </a:lnTo>
                        <a:cubicBezTo>
                          <a:pt x="189548" y="183832"/>
                          <a:pt x="212407" y="146685"/>
                          <a:pt x="213360" y="105727"/>
                        </a:cubicBezTo>
                        <a:cubicBezTo>
                          <a:pt x="213360" y="47625"/>
                          <a:pt x="165735" y="0"/>
                          <a:pt x="106680" y="0"/>
                        </a:cubicBezTo>
                        <a:lnTo>
                          <a:pt x="106680" y="0"/>
                        </a:lnTo>
                        <a:close/>
                        <a:moveTo>
                          <a:pt x="132398" y="178117"/>
                        </a:moveTo>
                        <a:lnTo>
                          <a:pt x="122873" y="181927"/>
                        </a:lnTo>
                        <a:lnTo>
                          <a:pt x="122873" y="257175"/>
                        </a:lnTo>
                        <a:lnTo>
                          <a:pt x="91440" y="257175"/>
                        </a:lnTo>
                        <a:lnTo>
                          <a:pt x="91440" y="180975"/>
                        </a:lnTo>
                        <a:lnTo>
                          <a:pt x="80963" y="177165"/>
                        </a:lnTo>
                        <a:cubicBezTo>
                          <a:pt x="40957" y="162877"/>
                          <a:pt x="20002" y="120015"/>
                          <a:pt x="34290" y="80010"/>
                        </a:cubicBezTo>
                        <a:cubicBezTo>
                          <a:pt x="48577" y="40005"/>
                          <a:pt x="91440" y="19050"/>
                          <a:pt x="131445" y="33338"/>
                        </a:cubicBezTo>
                        <a:cubicBezTo>
                          <a:pt x="161925" y="43815"/>
                          <a:pt x="182880" y="72390"/>
                          <a:pt x="182880" y="104775"/>
                        </a:cubicBezTo>
                        <a:cubicBezTo>
                          <a:pt x="182880" y="138113"/>
                          <a:pt x="172402" y="168592"/>
                          <a:pt x="132398" y="178117"/>
                        </a:cubicBezTo>
                        <a:lnTo>
                          <a:pt x="132398" y="178117"/>
                        </a:lnTo>
                        <a:close/>
                      </a:path>
                    </a:pathLst>
                  </a:custGeom>
                  <a:noFill/>
                  <a:ln w="19050" cap="flat">
                    <a:solidFill>
                      <a:schemeClr val="accent1"/>
                    </a:solidFill>
                    <a:prstDash val="solid"/>
                    <a:miter/>
                  </a:ln>
                </p:spPr>
                <p:txBody>
                  <a:bodyPr rtlCol="0" anchor="ctr"/>
                  <a:lstStyle/>
                  <a:p>
                    <a:endParaRPr lang="en-IN"/>
                  </a:p>
                </p:txBody>
              </p:sp>
            </p:grpSp>
          </p:grpSp>
          <p:grpSp>
            <p:nvGrpSpPr>
              <p:cNvPr id="216" name="Graphic 31">
                <a:extLst>
                  <a:ext uri="{FF2B5EF4-FFF2-40B4-BE49-F238E27FC236}">
                    <a16:creationId xmlns:a16="http://schemas.microsoft.com/office/drawing/2014/main" id="{DF6EF84D-98A3-470E-925E-FFF45F7B9E39}"/>
                  </a:ext>
                </a:extLst>
              </p:cNvPr>
              <p:cNvGrpSpPr/>
              <p:nvPr/>
            </p:nvGrpSpPr>
            <p:grpSpPr>
              <a:xfrm>
                <a:off x="1163529" y="1444593"/>
                <a:ext cx="589280" cy="1188720"/>
                <a:chOff x="1163529" y="1444593"/>
                <a:chExt cx="589280" cy="1188720"/>
              </a:xfrm>
            </p:grpSpPr>
            <p:grpSp>
              <p:nvGrpSpPr>
                <p:cNvPr id="217" name="Graphic 31">
                  <a:extLst>
                    <a:ext uri="{FF2B5EF4-FFF2-40B4-BE49-F238E27FC236}">
                      <a16:creationId xmlns:a16="http://schemas.microsoft.com/office/drawing/2014/main" id="{69F34C2E-1072-4277-8DBB-E8192CBC66FD}"/>
                    </a:ext>
                  </a:extLst>
                </p:cNvPr>
                <p:cNvGrpSpPr/>
                <p:nvPr/>
              </p:nvGrpSpPr>
              <p:grpSpPr>
                <a:xfrm>
                  <a:off x="1162512" y="1587849"/>
                  <a:ext cx="587123" cy="938184"/>
                  <a:chOff x="1162512" y="1587849"/>
                  <a:chExt cx="587123" cy="938184"/>
                </a:xfrm>
                <a:solidFill>
                  <a:srgbClr val="231F20"/>
                </a:solidFill>
              </p:grpSpPr>
              <p:sp>
                <p:nvSpPr>
                  <p:cNvPr id="222" name="Freeform: Shape 221">
                    <a:extLst>
                      <a:ext uri="{FF2B5EF4-FFF2-40B4-BE49-F238E27FC236}">
                        <a16:creationId xmlns:a16="http://schemas.microsoft.com/office/drawing/2014/main" id="{9CD1EFD3-C904-45FA-95C4-A08D9ADEF75A}"/>
                      </a:ext>
                    </a:extLst>
                  </p:cNvPr>
                  <p:cNvSpPr/>
                  <p:nvPr/>
                </p:nvSpPr>
                <p:spPr>
                  <a:xfrm>
                    <a:off x="1162512" y="1587849"/>
                    <a:ext cx="587123" cy="937768"/>
                  </a:xfrm>
                  <a:custGeom>
                    <a:avLst/>
                    <a:gdLst>
                      <a:gd name="connsiteX0" fmla="*/ 326136 w 587123"/>
                      <a:gd name="connsiteY0" fmla="*/ 937768 h 937768"/>
                      <a:gd name="connsiteX1" fmla="*/ 325120 w 587123"/>
                      <a:gd name="connsiteY1" fmla="*/ 927608 h 937768"/>
                      <a:gd name="connsiteX2" fmla="*/ 412496 w 587123"/>
                      <a:gd name="connsiteY2" fmla="*/ 911352 h 937768"/>
                      <a:gd name="connsiteX3" fmla="*/ 573024 w 587123"/>
                      <a:gd name="connsiteY3" fmla="*/ 738632 h 937768"/>
                      <a:gd name="connsiteX4" fmla="*/ 526288 w 587123"/>
                      <a:gd name="connsiteY4" fmla="*/ 602488 h 937768"/>
                      <a:gd name="connsiteX5" fmla="*/ 465328 w 587123"/>
                      <a:gd name="connsiteY5" fmla="*/ 558800 h 937768"/>
                      <a:gd name="connsiteX6" fmla="*/ 359664 w 587123"/>
                      <a:gd name="connsiteY6" fmla="*/ 503936 h 937768"/>
                      <a:gd name="connsiteX7" fmla="*/ 320040 w 587123"/>
                      <a:gd name="connsiteY7" fmla="*/ 485648 h 937768"/>
                      <a:gd name="connsiteX8" fmla="*/ 311912 w 587123"/>
                      <a:gd name="connsiteY8" fmla="*/ 481584 h 937768"/>
                      <a:gd name="connsiteX9" fmla="*/ 315976 w 587123"/>
                      <a:gd name="connsiteY9" fmla="*/ 472440 h 937768"/>
                      <a:gd name="connsiteX10" fmla="*/ 326136 w 587123"/>
                      <a:gd name="connsiteY10" fmla="*/ 476504 h 937768"/>
                      <a:gd name="connsiteX11" fmla="*/ 365760 w 587123"/>
                      <a:gd name="connsiteY11" fmla="*/ 494792 h 937768"/>
                      <a:gd name="connsiteX12" fmla="*/ 472440 w 587123"/>
                      <a:gd name="connsiteY12" fmla="*/ 549656 h 937768"/>
                      <a:gd name="connsiteX13" fmla="*/ 534416 w 587123"/>
                      <a:gd name="connsiteY13" fmla="*/ 594360 h 937768"/>
                      <a:gd name="connsiteX14" fmla="*/ 584200 w 587123"/>
                      <a:gd name="connsiteY14" fmla="*/ 740664 h 937768"/>
                      <a:gd name="connsiteX15" fmla="*/ 416560 w 587123"/>
                      <a:gd name="connsiteY15" fmla="*/ 921512 h 937768"/>
                      <a:gd name="connsiteX16" fmla="*/ 326136 w 587123"/>
                      <a:gd name="connsiteY16" fmla="*/ 937768 h 937768"/>
                      <a:gd name="connsiteX17" fmla="*/ 268224 w 587123"/>
                      <a:gd name="connsiteY17" fmla="*/ 935736 h 937768"/>
                      <a:gd name="connsiteX18" fmla="*/ 264160 w 587123"/>
                      <a:gd name="connsiteY18" fmla="*/ 935736 h 937768"/>
                      <a:gd name="connsiteX19" fmla="*/ 111760 w 587123"/>
                      <a:gd name="connsiteY19" fmla="*/ 886968 h 937768"/>
                      <a:gd name="connsiteX20" fmla="*/ 3048 w 587123"/>
                      <a:gd name="connsiteY20" fmla="*/ 720344 h 937768"/>
                      <a:gd name="connsiteX21" fmla="*/ 1016 w 587123"/>
                      <a:gd name="connsiteY21" fmla="*/ 697992 h 937768"/>
                      <a:gd name="connsiteX22" fmla="*/ 0 w 587123"/>
                      <a:gd name="connsiteY22" fmla="*/ 682752 h 937768"/>
                      <a:gd name="connsiteX23" fmla="*/ 10160 w 587123"/>
                      <a:gd name="connsiteY23" fmla="*/ 681736 h 937768"/>
                      <a:gd name="connsiteX24" fmla="*/ 11176 w 587123"/>
                      <a:gd name="connsiteY24" fmla="*/ 696976 h 937768"/>
                      <a:gd name="connsiteX25" fmla="*/ 13208 w 587123"/>
                      <a:gd name="connsiteY25" fmla="*/ 718312 h 937768"/>
                      <a:gd name="connsiteX26" fmla="*/ 116840 w 587123"/>
                      <a:gd name="connsiteY26" fmla="*/ 876808 h 937768"/>
                      <a:gd name="connsiteX27" fmla="*/ 265176 w 587123"/>
                      <a:gd name="connsiteY27" fmla="*/ 923544 h 937768"/>
                      <a:gd name="connsiteX28" fmla="*/ 271272 w 587123"/>
                      <a:gd name="connsiteY28" fmla="*/ 923544 h 937768"/>
                      <a:gd name="connsiteX29" fmla="*/ 272288 w 587123"/>
                      <a:gd name="connsiteY29" fmla="*/ 917448 h 937768"/>
                      <a:gd name="connsiteX30" fmla="*/ 272288 w 587123"/>
                      <a:gd name="connsiteY30" fmla="*/ 795528 h 937768"/>
                      <a:gd name="connsiteX31" fmla="*/ 271272 w 587123"/>
                      <a:gd name="connsiteY31" fmla="*/ 588264 h 937768"/>
                      <a:gd name="connsiteX32" fmla="*/ 271272 w 587123"/>
                      <a:gd name="connsiteY32" fmla="*/ 560832 h 937768"/>
                      <a:gd name="connsiteX33" fmla="*/ 271272 w 587123"/>
                      <a:gd name="connsiteY33" fmla="*/ 465328 h 937768"/>
                      <a:gd name="connsiteX34" fmla="*/ 264160 w 587123"/>
                      <a:gd name="connsiteY34" fmla="*/ 457200 h 937768"/>
                      <a:gd name="connsiteX35" fmla="*/ 137160 w 587123"/>
                      <a:gd name="connsiteY35" fmla="*/ 387096 h 937768"/>
                      <a:gd name="connsiteX36" fmla="*/ 89408 w 587123"/>
                      <a:gd name="connsiteY36" fmla="*/ 347472 h 937768"/>
                      <a:gd name="connsiteX37" fmla="*/ 33528 w 587123"/>
                      <a:gd name="connsiteY37" fmla="*/ 212344 h 937768"/>
                      <a:gd name="connsiteX38" fmla="*/ 101600 w 587123"/>
                      <a:gd name="connsiteY38" fmla="*/ 54864 h 937768"/>
                      <a:gd name="connsiteX39" fmla="*/ 232664 w 587123"/>
                      <a:gd name="connsiteY39" fmla="*/ 2032 h 937768"/>
                      <a:gd name="connsiteX40" fmla="*/ 233680 w 587123"/>
                      <a:gd name="connsiteY40" fmla="*/ 2032 h 937768"/>
                      <a:gd name="connsiteX41" fmla="*/ 262128 w 587123"/>
                      <a:gd name="connsiteY41" fmla="*/ 0 h 937768"/>
                      <a:gd name="connsiteX42" fmla="*/ 262128 w 587123"/>
                      <a:gd name="connsiteY42" fmla="*/ 10160 h 937768"/>
                      <a:gd name="connsiteX43" fmla="*/ 234696 w 587123"/>
                      <a:gd name="connsiteY43" fmla="*/ 12192 h 937768"/>
                      <a:gd name="connsiteX44" fmla="*/ 232664 w 587123"/>
                      <a:gd name="connsiteY44" fmla="*/ 12192 h 937768"/>
                      <a:gd name="connsiteX45" fmla="*/ 106680 w 587123"/>
                      <a:gd name="connsiteY45" fmla="*/ 62992 h 937768"/>
                      <a:gd name="connsiteX46" fmla="*/ 42672 w 587123"/>
                      <a:gd name="connsiteY46" fmla="*/ 213360 h 937768"/>
                      <a:gd name="connsiteX47" fmla="*/ 95504 w 587123"/>
                      <a:gd name="connsiteY47" fmla="*/ 342392 h 937768"/>
                      <a:gd name="connsiteX48" fmla="*/ 142240 w 587123"/>
                      <a:gd name="connsiteY48" fmla="*/ 381000 h 937768"/>
                      <a:gd name="connsiteX49" fmla="*/ 268224 w 587123"/>
                      <a:gd name="connsiteY49" fmla="*/ 451104 h 937768"/>
                      <a:gd name="connsiteX50" fmla="*/ 281432 w 587123"/>
                      <a:gd name="connsiteY50" fmla="*/ 468376 h 937768"/>
                      <a:gd name="connsiteX51" fmla="*/ 281432 w 587123"/>
                      <a:gd name="connsiteY51" fmla="*/ 562864 h 937768"/>
                      <a:gd name="connsiteX52" fmla="*/ 281432 w 587123"/>
                      <a:gd name="connsiteY52" fmla="*/ 590296 h 937768"/>
                      <a:gd name="connsiteX53" fmla="*/ 282448 w 587123"/>
                      <a:gd name="connsiteY53" fmla="*/ 797560 h 937768"/>
                      <a:gd name="connsiteX54" fmla="*/ 282448 w 587123"/>
                      <a:gd name="connsiteY54" fmla="*/ 919480 h 937768"/>
                      <a:gd name="connsiteX55" fmla="*/ 278384 w 587123"/>
                      <a:gd name="connsiteY55" fmla="*/ 932688 h 937768"/>
                      <a:gd name="connsiteX56" fmla="*/ 268224 w 587123"/>
                      <a:gd name="connsiteY56" fmla="*/ 935736 h 937768"/>
                      <a:gd name="connsiteX57" fmla="*/ 531368 w 587123"/>
                      <a:gd name="connsiteY57" fmla="*/ 206248 h 937768"/>
                      <a:gd name="connsiteX58" fmla="*/ 324104 w 587123"/>
                      <a:gd name="connsiteY58" fmla="*/ 11176 h 937768"/>
                      <a:gd name="connsiteX59" fmla="*/ 325120 w 587123"/>
                      <a:gd name="connsiteY59" fmla="*/ 1016 h 937768"/>
                      <a:gd name="connsiteX60" fmla="*/ 541528 w 587123"/>
                      <a:gd name="connsiteY60" fmla="*/ 204216 h 937768"/>
                      <a:gd name="connsiteX61" fmla="*/ 531368 w 587123"/>
                      <a:gd name="connsiteY61" fmla="*/ 206248 h 93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7123" h="937768">
                        <a:moveTo>
                          <a:pt x="326136" y="937768"/>
                        </a:moveTo>
                        <a:lnTo>
                          <a:pt x="325120" y="927608"/>
                        </a:lnTo>
                        <a:cubicBezTo>
                          <a:pt x="351536" y="925576"/>
                          <a:pt x="382016" y="921512"/>
                          <a:pt x="412496" y="911352"/>
                        </a:cubicBezTo>
                        <a:cubicBezTo>
                          <a:pt x="505968" y="881888"/>
                          <a:pt x="557784" y="826008"/>
                          <a:pt x="573024" y="738632"/>
                        </a:cubicBezTo>
                        <a:cubicBezTo>
                          <a:pt x="583184" y="681736"/>
                          <a:pt x="567944" y="637032"/>
                          <a:pt x="526288" y="602488"/>
                        </a:cubicBezTo>
                        <a:cubicBezTo>
                          <a:pt x="508000" y="586232"/>
                          <a:pt x="486664" y="572008"/>
                          <a:pt x="465328" y="558800"/>
                        </a:cubicBezTo>
                        <a:cubicBezTo>
                          <a:pt x="431800" y="538480"/>
                          <a:pt x="395224" y="521208"/>
                          <a:pt x="359664" y="503936"/>
                        </a:cubicBezTo>
                        <a:cubicBezTo>
                          <a:pt x="346456" y="497840"/>
                          <a:pt x="333248" y="491744"/>
                          <a:pt x="320040" y="485648"/>
                        </a:cubicBezTo>
                        <a:lnTo>
                          <a:pt x="311912" y="481584"/>
                        </a:lnTo>
                        <a:lnTo>
                          <a:pt x="315976" y="472440"/>
                        </a:lnTo>
                        <a:lnTo>
                          <a:pt x="326136" y="476504"/>
                        </a:lnTo>
                        <a:cubicBezTo>
                          <a:pt x="339344" y="482600"/>
                          <a:pt x="352552" y="488696"/>
                          <a:pt x="365760" y="494792"/>
                        </a:cubicBezTo>
                        <a:cubicBezTo>
                          <a:pt x="401320" y="511048"/>
                          <a:pt x="437896" y="529336"/>
                          <a:pt x="472440" y="549656"/>
                        </a:cubicBezTo>
                        <a:cubicBezTo>
                          <a:pt x="494792" y="562864"/>
                          <a:pt x="515112" y="578104"/>
                          <a:pt x="534416" y="594360"/>
                        </a:cubicBezTo>
                        <a:cubicBezTo>
                          <a:pt x="578104" y="631952"/>
                          <a:pt x="594360" y="679704"/>
                          <a:pt x="584200" y="740664"/>
                        </a:cubicBezTo>
                        <a:cubicBezTo>
                          <a:pt x="567944" y="832104"/>
                          <a:pt x="513080" y="891032"/>
                          <a:pt x="416560" y="921512"/>
                        </a:cubicBezTo>
                        <a:cubicBezTo>
                          <a:pt x="385064" y="930656"/>
                          <a:pt x="353568" y="934720"/>
                          <a:pt x="326136" y="937768"/>
                        </a:cubicBezTo>
                        <a:close/>
                        <a:moveTo>
                          <a:pt x="268224" y="935736"/>
                        </a:moveTo>
                        <a:cubicBezTo>
                          <a:pt x="267208" y="935736"/>
                          <a:pt x="265176" y="935736"/>
                          <a:pt x="264160" y="935736"/>
                        </a:cubicBezTo>
                        <a:cubicBezTo>
                          <a:pt x="204216" y="928624"/>
                          <a:pt x="155448" y="913384"/>
                          <a:pt x="111760" y="886968"/>
                        </a:cubicBezTo>
                        <a:cubicBezTo>
                          <a:pt x="48768" y="849376"/>
                          <a:pt x="13208" y="793496"/>
                          <a:pt x="3048" y="720344"/>
                        </a:cubicBezTo>
                        <a:cubicBezTo>
                          <a:pt x="2032" y="713232"/>
                          <a:pt x="2032" y="705104"/>
                          <a:pt x="1016" y="697992"/>
                        </a:cubicBezTo>
                        <a:cubicBezTo>
                          <a:pt x="1016" y="692912"/>
                          <a:pt x="1016" y="687832"/>
                          <a:pt x="0" y="682752"/>
                        </a:cubicBezTo>
                        <a:lnTo>
                          <a:pt x="10160" y="681736"/>
                        </a:lnTo>
                        <a:cubicBezTo>
                          <a:pt x="10160" y="686816"/>
                          <a:pt x="11176" y="691896"/>
                          <a:pt x="11176" y="696976"/>
                        </a:cubicBezTo>
                        <a:cubicBezTo>
                          <a:pt x="11176" y="704088"/>
                          <a:pt x="12192" y="711200"/>
                          <a:pt x="13208" y="718312"/>
                        </a:cubicBezTo>
                        <a:cubicBezTo>
                          <a:pt x="22352" y="787400"/>
                          <a:pt x="56896" y="841248"/>
                          <a:pt x="116840" y="876808"/>
                        </a:cubicBezTo>
                        <a:cubicBezTo>
                          <a:pt x="158496" y="902208"/>
                          <a:pt x="207264" y="917448"/>
                          <a:pt x="265176" y="923544"/>
                        </a:cubicBezTo>
                        <a:cubicBezTo>
                          <a:pt x="270256" y="924560"/>
                          <a:pt x="271272" y="923544"/>
                          <a:pt x="271272" y="923544"/>
                        </a:cubicBezTo>
                        <a:cubicBezTo>
                          <a:pt x="271272" y="923544"/>
                          <a:pt x="272288" y="922528"/>
                          <a:pt x="272288" y="917448"/>
                        </a:cubicBezTo>
                        <a:cubicBezTo>
                          <a:pt x="272288" y="876808"/>
                          <a:pt x="272288" y="836168"/>
                          <a:pt x="272288" y="795528"/>
                        </a:cubicBezTo>
                        <a:cubicBezTo>
                          <a:pt x="272288" y="727456"/>
                          <a:pt x="272288" y="657352"/>
                          <a:pt x="271272" y="588264"/>
                        </a:cubicBezTo>
                        <a:cubicBezTo>
                          <a:pt x="271272" y="579120"/>
                          <a:pt x="271272" y="569976"/>
                          <a:pt x="271272" y="560832"/>
                        </a:cubicBezTo>
                        <a:cubicBezTo>
                          <a:pt x="271272" y="529336"/>
                          <a:pt x="270256" y="497840"/>
                          <a:pt x="271272" y="465328"/>
                        </a:cubicBezTo>
                        <a:cubicBezTo>
                          <a:pt x="271272" y="461264"/>
                          <a:pt x="270256" y="460248"/>
                          <a:pt x="264160" y="457200"/>
                        </a:cubicBezTo>
                        <a:cubicBezTo>
                          <a:pt x="221488" y="436880"/>
                          <a:pt x="177800" y="414528"/>
                          <a:pt x="137160" y="387096"/>
                        </a:cubicBezTo>
                        <a:cubicBezTo>
                          <a:pt x="118872" y="373888"/>
                          <a:pt x="102616" y="361696"/>
                          <a:pt x="89408" y="347472"/>
                        </a:cubicBezTo>
                        <a:cubicBezTo>
                          <a:pt x="48768" y="307848"/>
                          <a:pt x="31496" y="263144"/>
                          <a:pt x="33528" y="212344"/>
                        </a:cubicBezTo>
                        <a:cubicBezTo>
                          <a:pt x="37592" y="141224"/>
                          <a:pt x="58928" y="91440"/>
                          <a:pt x="101600" y="54864"/>
                        </a:cubicBezTo>
                        <a:cubicBezTo>
                          <a:pt x="135128" y="26416"/>
                          <a:pt x="176784" y="9144"/>
                          <a:pt x="232664" y="2032"/>
                        </a:cubicBezTo>
                        <a:lnTo>
                          <a:pt x="233680" y="2032"/>
                        </a:lnTo>
                        <a:cubicBezTo>
                          <a:pt x="242824" y="1016"/>
                          <a:pt x="251968" y="0"/>
                          <a:pt x="262128" y="0"/>
                        </a:cubicBezTo>
                        <a:lnTo>
                          <a:pt x="262128" y="10160"/>
                        </a:lnTo>
                        <a:cubicBezTo>
                          <a:pt x="252984" y="10160"/>
                          <a:pt x="243840" y="11176"/>
                          <a:pt x="234696" y="12192"/>
                        </a:cubicBezTo>
                        <a:lnTo>
                          <a:pt x="232664" y="12192"/>
                        </a:lnTo>
                        <a:cubicBezTo>
                          <a:pt x="177800" y="19304"/>
                          <a:pt x="138176" y="35560"/>
                          <a:pt x="106680" y="62992"/>
                        </a:cubicBezTo>
                        <a:cubicBezTo>
                          <a:pt x="67056" y="97536"/>
                          <a:pt x="45720" y="145288"/>
                          <a:pt x="42672" y="213360"/>
                        </a:cubicBezTo>
                        <a:cubicBezTo>
                          <a:pt x="40640" y="263144"/>
                          <a:pt x="57912" y="304800"/>
                          <a:pt x="95504" y="342392"/>
                        </a:cubicBezTo>
                        <a:cubicBezTo>
                          <a:pt x="108712" y="355600"/>
                          <a:pt x="123952" y="367792"/>
                          <a:pt x="142240" y="381000"/>
                        </a:cubicBezTo>
                        <a:cubicBezTo>
                          <a:pt x="181864" y="408432"/>
                          <a:pt x="225552" y="429768"/>
                          <a:pt x="268224" y="451104"/>
                        </a:cubicBezTo>
                        <a:cubicBezTo>
                          <a:pt x="274320" y="454152"/>
                          <a:pt x="281432" y="457200"/>
                          <a:pt x="281432" y="468376"/>
                        </a:cubicBezTo>
                        <a:cubicBezTo>
                          <a:pt x="280416" y="499872"/>
                          <a:pt x="280416" y="532384"/>
                          <a:pt x="281432" y="562864"/>
                        </a:cubicBezTo>
                        <a:cubicBezTo>
                          <a:pt x="281432" y="572008"/>
                          <a:pt x="281432" y="581152"/>
                          <a:pt x="281432" y="590296"/>
                        </a:cubicBezTo>
                        <a:cubicBezTo>
                          <a:pt x="282448" y="659384"/>
                          <a:pt x="282448" y="729488"/>
                          <a:pt x="282448" y="797560"/>
                        </a:cubicBezTo>
                        <a:cubicBezTo>
                          <a:pt x="282448" y="838200"/>
                          <a:pt x="282448" y="878840"/>
                          <a:pt x="282448" y="919480"/>
                        </a:cubicBezTo>
                        <a:cubicBezTo>
                          <a:pt x="282448" y="924560"/>
                          <a:pt x="282448" y="929640"/>
                          <a:pt x="278384" y="932688"/>
                        </a:cubicBezTo>
                        <a:cubicBezTo>
                          <a:pt x="274320" y="935736"/>
                          <a:pt x="271272" y="935736"/>
                          <a:pt x="268224" y="935736"/>
                        </a:cubicBezTo>
                        <a:close/>
                        <a:moveTo>
                          <a:pt x="531368" y="206248"/>
                        </a:moveTo>
                        <a:cubicBezTo>
                          <a:pt x="506984" y="92456"/>
                          <a:pt x="431800" y="21336"/>
                          <a:pt x="324104" y="11176"/>
                        </a:cubicBezTo>
                        <a:lnTo>
                          <a:pt x="325120" y="1016"/>
                        </a:lnTo>
                        <a:cubicBezTo>
                          <a:pt x="437896" y="11176"/>
                          <a:pt x="516128" y="85344"/>
                          <a:pt x="541528" y="204216"/>
                        </a:cubicBezTo>
                        <a:lnTo>
                          <a:pt x="531368" y="206248"/>
                        </a:lnTo>
                        <a:close/>
                      </a:path>
                    </a:pathLst>
                  </a:custGeom>
                  <a:solidFill>
                    <a:srgbClr val="231F20"/>
                  </a:solidFill>
                  <a:ln w="10018" cap="flat">
                    <a:solidFill>
                      <a:schemeClr val="accent1"/>
                    </a:solid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DE39CABF-1BF6-49E6-ADD9-13DBF46942D7}"/>
                      </a:ext>
                    </a:extLst>
                  </p:cNvPr>
                  <p:cNvSpPr/>
                  <p:nvPr/>
                </p:nvSpPr>
                <p:spPr>
                  <a:xfrm rot="-5383642">
                    <a:off x="1450696" y="1562412"/>
                    <a:ext cx="10160" cy="61976"/>
                  </a:xfrm>
                  <a:custGeom>
                    <a:avLst/>
                    <a:gdLst>
                      <a:gd name="connsiteX0" fmla="*/ 0 w 10160"/>
                      <a:gd name="connsiteY0" fmla="*/ 0 h 61976"/>
                      <a:gd name="connsiteX1" fmla="*/ 10160 w 10160"/>
                      <a:gd name="connsiteY1" fmla="*/ 0 h 61976"/>
                      <a:gd name="connsiteX2" fmla="*/ 10160 w 10160"/>
                      <a:gd name="connsiteY2" fmla="*/ 61977 h 61976"/>
                      <a:gd name="connsiteX3" fmla="*/ 0 w 10160"/>
                      <a:gd name="connsiteY3" fmla="*/ 61977 h 61976"/>
                    </a:gdLst>
                    <a:ahLst/>
                    <a:cxnLst>
                      <a:cxn ang="0">
                        <a:pos x="connsiteX0" y="connsiteY0"/>
                      </a:cxn>
                      <a:cxn ang="0">
                        <a:pos x="connsiteX1" y="connsiteY1"/>
                      </a:cxn>
                      <a:cxn ang="0">
                        <a:pos x="connsiteX2" y="connsiteY2"/>
                      </a:cxn>
                      <a:cxn ang="0">
                        <a:pos x="connsiteX3" y="connsiteY3"/>
                      </a:cxn>
                    </a:cxnLst>
                    <a:rect l="l" t="t" r="r" b="b"/>
                    <a:pathLst>
                      <a:path w="10160" h="61976">
                        <a:moveTo>
                          <a:pt x="0" y="0"/>
                        </a:moveTo>
                        <a:lnTo>
                          <a:pt x="10160" y="0"/>
                        </a:lnTo>
                        <a:lnTo>
                          <a:pt x="10160" y="61977"/>
                        </a:lnTo>
                        <a:lnTo>
                          <a:pt x="0" y="61977"/>
                        </a:lnTo>
                        <a:close/>
                      </a:path>
                    </a:pathLst>
                  </a:custGeom>
                  <a:solidFill>
                    <a:srgbClr val="231F20"/>
                  </a:solidFill>
                  <a:ln w="10018" cap="flat">
                    <a:solidFill>
                      <a:schemeClr val="accent1"/>
                    </a:solid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7F9FC5DE-B294-4D93-B176-CEC858718E05}"/>
                      </a:ext>
                    </a:extLst>
                  </p:cNvPr>
                  <p:cNvSpPr/>
                  <p:nvPr/>
                </p:nvSpPr>
                <p:spPr>
                  <a:xfrm rot="-5302157">
                    <a:off x="1457173" y="2483860"/>
                    <a:ext cx="10160" cy="72136"/>
                  </a:xfrm>
                  <a:custGeom>
                    <a:avLst/>
                    <a:gdLst>
                      <a:gd name="connsiteX0" fmla="*/ 0 w 10160"/>
                      <a:gd name="connsiteY0" fmla="*/ 0 h 72136"/>
                      <a:gd name="connsiteX1" fmla="*/ 10160 w 10160"/>
                      <a:gd name="connsiteY1" fmla="*/ 0 h 72136"/>
                      <a:gd name="connsiteX2" fmla="*/ 10160 w 10160"/>
                      <a:gd name="connsiteY2" fmla="*/ 72136 h 72136"/>
                      <a:gd name="connsiteX3" fmla="*/ 0 w 10160"/>
                      <a:gd name="connsiteY3" fmla="*/ 72136 h 72136"/>
                    </a:gdLst>
                    <a:ahLst/>
                    <a:cxnLst>
                      <a:cxn ang="0">
                        <a:pos x="connsiteX0" y="connsiteY0"/>
                      </a:cxn>
                      <a:cxn ang="0">
                        <a:pos x="connsiteX1" y="connsiteY1"/>
                      </a:cxn>
                      <a:cxn ang="0">
                        <a:pos x="connsiteX2" y="connsiteY2"/>
                      </a:cxn>
                      <a:cxn ang="0">
                        <a:pos x="connsiteX3" y="connsiteY3"/>
                      </a:cxn>
                    </a:cxnLst>
                    <a:rect l="l" t="t" r="r" b="b"/>
                    <a:pathLst>
                      <a:path w="10160" h="72136">
                        <a:moveTo>
                          <a:pt x="0" y="0"/>
                        </a:moveTo>
                        <a:lnTo>
                          <a:pt x="10160" y="0"/>
                        </a:lnTo>
                        <a:lnTo>
                          <a:pt x="10160" y="72136"/>
                        </a:lnTo>
                        <a:lnTo>
                          <a:pt x="0" y="72136"/>
                        </a:lnTo>
                        <a:close/>
                      </a:path>
                    </a:pathLst>
                  </a:custGeom>
                  <a:solidFill>
                    <a:srgbClr val="231F20"/>
                  </a:solidFill>
                  <a:ln w="10018" cap="flat">
                    <a:solidFill>
                      <a:schemeClr val="accent1"/>
                    </a:solidFill>
                    <a:prstDash val="solid"/>
                    <a:miter/>
                  </a:ln>
                </p:spPr>
                <p:txBody>
                  <a:bodyPr rtlCol="0" anchor="ctr"/>
                  <a:lstStyle/>
                  <a:p>
                    <a:endParaRPr lang="en-IN"/>
                  </a:p>
                </p:txBody>
              </p:sp>
            </p:grpSp>
            <p:sp>
              <p:nvSpPr>
                <p:cNvPr id="218" name="Freeform: Shape 217">
                  <a:extLst>
                    <a:ext uri="{FF2B5EF4-FFF2-40B4-BE49-F238E27FC236}">
                      <a16:creationId xmlns:a16="http://schemas.microsoft.com/office/drawing/2014/main" id="{FCF8AF6B-BA68-4EF4-A0A4-58CC48813731}"/>
                    </a:ext>
                  </a:extLst>
                </p:cNvPr>
                <p:cNvSpPr/>
                <p:nvPr/>
              </p:nvSpPr>
              <p:spPr>
                <a:xfrm rot="-3919422">
                  <a:off x="1450819" y="2024795"/>
                  <a:ext cx="10160" cy="59945"/>
                </a:xfrm>
                <a:custGeom>
                  <a:avLst/>
                  <a:gdLst>
                    <a:gd name="connsiteX0" fmla="*/ 0 w 10160"/>
                    <a:gd name="connsiteY0" fmla="*/ 0 h 59945"/>
                    <a:gd name="connsiteX1" fmla="*/ 10160 w 10160"/>
                    <a:gd name="connsiteY1" fmla="*/ 0 h 59945"/>
                    <a:gd name="connsiteX2" fmla="*/ 10160 w 10160"/>
                    <a:gd name="connsiteY2" fmla="*/ 59945 h 59945"/>
                    <a:gd name="connsiteX3" fmla="*/ 0 w 10160"/>
                    <a:gd name="connsiteY3" fmla="*/ 59945 h 59945"/>
                  </a:gdLst>
                  <a:ahLst/>
                  <a:cxnLst>
                    <a:cxn ang="0">
                      <a:pos x="connsiteX0" y="connsiteY0"/>
                    </a:cxn>
                    <a:cxn ang="0">
                      <a:pos x="connsiteX1" y="connsiteY1"/>
                    </a:cxn>
                    <a:cxn ang="0">
                      <a:pos x="connsiteX2" y="connsiteY2"/>
                    </a:cxn>
                    <a:cxn ang="0">
                      <a:pos x="connsiteX3" y="connsiteY3"/>
                    </a:cxn>
                  </a:cxnLst>
                  <a:rect l="l" t="t" r="r" b="b"/>
                  <a:pathLst>
                    <a:path w="10160" h="59945">
                      <a:moveTo>
                        <a:pt x="0" y="0"/>
                      </a:moveTo>
                      <a:lnTo>
                        <a:pt x="10160" y="0"/>
                      </a:lnTo>
                      <a:lnTo>
                        <a:pt x="10160" y="59945"/>
                      </a:lnTo>
                      <a:lnTo>
                        <a:pt x="0" y="59945"/>
                      </a:lnTo>
                      <a:close/>
                    </a:path>
                  </a:pathLst>
                </a:custGeom>
                <a:solidFill>
                  <a:srgbClr val="231F20"/>
                </a:solidFill>
                <a:ln w="10018" cap="flat">
                  <a:solidFill>
                    <a:schemeClr val="accent1"/>
                  </a:solid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B3E6678C-3383-4F7A-908C-2B7ED64D6538}"/>
                    </a:ext>
                  </a:extLst>
                </p:cNvPr>
                <p:cNvSpPr/>
                <p:nvPr/>
              </p:nvSpPr>
              <p:spPr>
                <a:xfrm rot="-5383642">
                  <a:off x="1450696" y="1562412"/>
                  <a:ext cx="10160" cy="61976"/>
                </a:xfrm>
                <a:custGeom>
                  <a:avLst/>
                  <a:gdLst>
                    <a:gd name="connsiteX0" fmla="*/ 0 w 10160"/>
                    <a:gd name="connsiteY0" fmla="*/ 0 h 61976"/>
                    <a:gd name="connsiteX1" fmla="*/ 10160 w 10160"/>
                    <a:gd name="connsiteY1" fmla="*/ 0 h 61976"/>
                    <a:gd name="connsiteX2" fmla="*/ 10160 w 10160"/>
                    <a:gd name="connsiteY2" fmla="*/ 61977 h 61976"/>
                    <a:gd name="connsiteX3" fmla="*/ 0 w 10160"/>
                    <a:gd name="connsiteY3" fmla="*/ 61977 h 61976"/>
                  </a:gdLst>
                  <a:ahLst/>
                  <a:cxnLst>
                    <a:cxn ang="0">
                      <a:pos x="connsiteX0" y="connsiteY0"/>
                    </a:cxn>
                    <a:cxn ang="0">
                      <a:pos x="connsiteX1" y="connsiteY1"/>
                    </a:cxn>
                    <a:cxn ang="0">
                      <a:pos x="connsiteX2" y="connsiteY2"/>
                    </a:cxn>
                    <a:cxn ang="0">
                      <a:pos x="connsiteX3" y="connsiteY3"/>
                    </a:cxn>
                  </a:cxnLst>
                  <a:rect l="l" t="t" r="r" b="b"/>
                  <a:pathLst>
                    <a:path w="10160" h="61976">
                      <a:moveTo>
                        <a:pt x="0" y="0"/>
                      </a:moveTo>
                      <a:lnTo>
                        <a:pt x="10160" y="0"/>
                      </a:lnTo>
                      <a:lnTo>
                        <a:pt x="10160" y="61977"/>
                      </a:lnTo>
                      <a:lnTo>
                        <a:pt x="0" y="61977"/>
                      </a:lnTo>
                      <a:close/>
                    </a:path>
                  </a:pathLst>
                </a:custGeom>
                <a:solidFill>
                  <a:srgbClr val="231F20"/>
                </a:solidFill>
                <a:ln w="10018" cap="flat">
                  <a:solidFill>
                    <a:schemeClr val="accent1"/>
                  </a:solid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78CAA95A-8DE6-4CBE-98CE-9D776EAA06AF}"/>
                    </a:ext>
                  </a:extLst>
                </p:cNvPr>
                <p:cNvSpPr/>
                <p:nvPr/>
              </p:nvSpPr>
              <p:spPr>
                <a:xfrm>
                  <a:off x="1433785" y="2507329"/>
                  <a:ext cx="10160" cy="121920"/>
                </a:xfrm>
                <a:custGeom>
                  <a:avLst/>
                  <a:gdLst>
                    <a:gd name="connsiteX0" fmla="*/ 0 w 10160"/>
                    <a:gd name="connsiteY0" fmla="*/ 0 h 121920"/>
                    <a:gd name="connsiteX1" fmla="*/ 10160 w 10160"/>
                    <a:gd name="connsiteY1" fmla="*/ 0 h 121920"/>
                    <a:gd name="connsiteX2" fmla="*/ 10160 w 10160"/>
                    <a:gd name="connsiteY2" fmla="*/ 121920 h 121920"/>
                    <a:gd name="connsiteX3" fmla="*/ 0 w 10160"/>
                    <a:gd name="connsiteY3" fmla="*/ 121920 h 121920"/>
                  </a:gdLst>
                  <a:ahLst/>
                  <a:cxnLst>
                    <a:cxn ang="0">
                      <a:pos x="connsiteX0" y="connsiteY0"/>
                    </a:cxn>
                    <a:cxn ang="0">
                      <a:pos x="connsiteX1" y="connsiteY1"/>
                    </a:cxn>
                    <a:cxn ang="0">
                      <a:pos x="connsiteX2" y="connsiteY2"/>
                    </a:cxn>
                    <a:cxn ang="0">
                      <a:pos x="connsiteX3" y="connsiteY3"/>
                    </a:cxn>
                  </a:cxnLst>
                  <a:rect l="l" t="t" r="r" b="b"/>
                  <a:pathLst>
                    <a:path w="10160" h="121920">
                      <a:moveTo>
                        <a:pt x="0" y="0"/>
                      </a:moveTo>
                      <a:lnTo>
                        <a:pt x="10160" y="0"/>
                      </a:lnTo>
                      <a:lnTo>
                        <a:pt x="10160" y="121920"/>
                      </a:lnTo>
                      <a:lnTo>
                        <a:pt x="0" y="121920"/>
                      </a:lnTo>
                      <a:close/>
                    </a:path>
                  </a:pathLst>
                </a:custGeom>
                <a:solidFill>
                  <a:srgbClr val="231F20"/>
                </a:solidFill>
                <a:ln w="10018" cap="flat">
                  <a:solidFill>
                    <a:schemeClr val="accent1"/>
                  </a:solid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08D5188D-0136-4DCB-981A-0B47D921B577}"/>
                    </a:ext>
                  </a:extLst>
                </p:cNvPr>
                <p:cNvSpPr/>
                <p:nvPr/>
              </p:nvSpPr>
              <p:spPr>
                <a:xfrm>
                  <a:off x="1433785" y="1444593"/>
                  <a:ext cx="10160" cy="610616"/>
                </a:xfrm>
                <a:custGeom>
                  <a:avLst/>
                  <a:gdLst>
                    <a:gd name="connsiteX0" fmla="*/ 0 w 10160"/>
                    <a:gd name="connsiteY0" fmla="*/ 0 h 610616"/>
                    <a:gd name="connsiteX1" fmla="*/ 10160 w 10160"/>
                    <a:gd name="connsiteY1" fmla="*/ 0 h 610616"/>
                    <a:gd name="connsiteX2" fmla="*/ 10160 w 10160"/>
                    <a:gd name="connsiteY2" fmla="*/ 610616 h 610616"/>
                    <a:gd name="connsiteX3" fmla="*/ 0 w 10160"/>
                    <a:gd name="connsiteY3" fmla="*/ 610616 h 610616"/>
                  </a:gdLst>
                  <a:ahLst/>
                  <a:cxnLst>
                    <a:cxn ang="0">
                      <a:pos x="connsiteX0" y="connsiteY0"/>
                    </a:cxn>
                    <a:cxn ang="0">
                      <a:pos x="connsiteX1" y="connsiteY1"/>
                    </a:cxn>
                    <a:cxn ang="0">
                      <a:pos x="connsiteX2" y="connsiteY2"/>
                    </a:cxn>
                    <a:cxn ang="0">
                      <a:pos x="connsiteX3" y="connsiteY3"/>
                    </a:cxn>
                  </a:cxnLst>
                  <a:rect l="l" t="t" r="r" b="b"/>
                  <a:pathLst>
                    <a:path w="10160" h="610616">
                      <a:moveTo>
                        <a:pt x="0" y="0"/>
                      </a:moveTo>
                      <a:lnTo>
                        <a:pt x="10160" y="0"/>
                      </a:lnTo>
                      <a:lnTo>
                        <a:pt x="10160" y="610616"/>
                      </a:lnTo>
                      <a:lnTo>
                        <a:pt x="0" y="610616"/>
                      </a:lnTo>
                      <a:close/>
                    </a:path>
                  </a:pathLst>
                </a:custGeom>
                <a:solidFill>
                  <a:srgbClr val="231F20"/>
                </a:solidFill>
                <a:ln w="10018" cap="flat">
                  <a:solidFill>
                    <a:schemeClr val="accent1"/>
                  </a:solidFill>
                  <a:prstDash val="solid"/>
                  <a:miter/>
                </a:ln>
              </p:spPr>
              <p:txBody>
                <a:bodyPr rtlCol="0" anchor="ctr"/>
                <a:lstStyle/>
                <a:p>
                  <a:endParaRPr lang="en-IN"/>
                </a:p>
              </p:txBody>
            </p:sp>
          </p:grpSp>
        </p:grpSp>
      </p:grpSp>
      <p:sp>
        <p:nvSpPr>
          <p:cNvPr id="3" name="Slide Number Placeholder 2">
            <a:extLst>
              <a:ext uri="{FF2B5EF4-FFF2-40B4-BE49-F238E27FC236}">
                <a16:creationId xmlns:a16="http://schemas.microsoft.com/office/drawing/2014/main" id="{41D02720-C639-4438-8A26-8186D5977C8D}"/>
              </a:ext>
            </a:extLst>
          </p:cNvPr>
          <p:cNvSpPr>
            <a:spLocks noGrp="1"/>
          </p:cNvSpPr>
          <p:nvPr>
            <p:ph type="sldNum" sz="quarter" idx="12"/>
          </p:nvPr>
        </p:nvSpPr>
        <p:spPr/>
        <p:txBody>
          <a:bodyPr/>
          <a:lstStyle/>
          <a:p>
            <a:fld id="{71A628A0-E779-4D32-97F1-9C80A60D6EF0}" type="slidenum">
              <a:rPr lang="en-IN" smtClean="0"/>
              <a:pPr/>
              <a:t>41</a:t>
            </a:fld>
            <a:r>
              <a:rPr lang="en-IN"/>
              <a:t> of 116</a:t>
            </a:r>
            <a:endParaRPr lang="en-IN" dirty="0"/>
          </a:p>
        </p:txBody>
      </p:sp>
    </p:spTree>
    <p:extLst>
      <p:ext uri="{BB962C8B-B14F-4D97-AF65-F5344CB8AC3E}">
        <p14:creationId xmlns:p14="http://schemas.microsoft.com/office/powerpoint/2010/main" val="4283099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5A022-CA26-411C-9CC6-A54C708B9734}"/>
              </a:ext>
            </a:extLst>
          </p:cNvPr>
          <p:cNvSpPr>
            <a:spLocks noGrp="1"/>
          </p:cNvSpPr>
          <p:nvPr>
            <p:ph type="title"/>
          </p:nvPr>
        </p:nvSpPr>
        <p:spPr/>
        <p:txBody>
          <a:bodyPr/>
          <a:lstStyle/>
          <a:p>
            <a:r>
              <a:rPr lang="en-US" dirty="0"/>
              <a:t>Risks Affecting Individual CRE Loan Repayment</a:t>
            </a:r>
            <a:endParaRPr lang="en-IN" dirty="0"/>
          </a:p>
        </p:txBody>
      </p:sp>
      <p:sp>
        <p:nvSpPr>
          <p:cNvPr id="5" name="Rectangle 4">
            <a:extLst>
              <a:ext uri="{FF2B5EF4-FFF2-40B4-BE49-F238E27FC236}">
                <a16:creationId xmlns:a16="http://schemas.microsoft.com/office/drawing/2014/main" id="{88A29F75-806E-4070-B0AA-81DB6D75C555}"/>
              </a:ext>
            </a:extLst>
          </p:cNvPr>
          <p:cNvSpPr/>
          <p:nvPr/>
        </p:nvSpPr>
        <p:spPr>
          <a:xfrm>
            <a:off x="230148" y="3185460"/>
            <a:ext cx="12522755" cy="347472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39B3AFA-3E7F-406C-A113-75CDACD21FFE}"/>
              </a:ext>
            </a:extLst>
          </p:cNvPr>
          <p:cNvSpPr/>
          <p:nvPr/>
        </p:nvSpPr>
        <p:spPr>
          <a:xfrm>
            <a:off x="230148" y="2046515"/>
            <a:ext cx="12522755" cy="1085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156CC69-6499-403D-BF7D-8A5803E215F6}"/>
              </a:ext>
            </a:extLst>
          </p:cNvPr>
          <p:cNvSpPr txBox="1"/>
          <p:nvPr/>
        </p:nvSpPr>
        <p:spPr>
          <a:xfrm>
            <a:off x="1314734" y="2236895"/>
            <a:ext cx="11255287" cy="705065"/>
          </a:xfrm>
          <a:prstGeom prst="rect">
            <a:avLst/>
          </a:prstGeom>
          <a:noFill/>
        </p:spPr>
        <p:txBody>
          <a:bodyPr wrap="square">
            <a:spAutoFit/>
          </a:bodyPr>
          <a:lstStyle/>
          <a:p>
            <a:pPr>
              <a:lnSpc>
                <a:spcPct val="107000"/>
              </a:lnSpc>
              <a:spcAft>
                <a:spcPts val="800"/>
              </a:spcAft>
            </a:pPr>
            <a:r>
              <a:rPr lang="en-US" b="1" dirty="0">
                <a:solidFill>
                  <a:schemeClr val="bg1"/>
                </a:solidFill>
                <a:latin typeface="Arial" panose="020B0604020202020204" pitchFamily="34" charset="0"/>
                <a:cs typeface="Times New Roman" panose="02020603050405020304" pitchFamily="18" charset="0"/>
              </a:rPr>
              <a:t>Identify the primary, secondary, and tertiary sources of repayment.</a:t>
            </a:r>
          </a:p>
          <a:p>
            <a:pPr>
              <a:lnSpc>
                <a:spcPct val="107000"/>
              </a:lnSpc>
              <a:spcAft>
                <a:spcPts val="800"/>
              </a:spcAft>
            </a:pPr>
            <a:r>
              <a:rPr lang="en-US" sz="1400" i="1" dirty="0">
                <a:solidFill>
                  <a:schemeClr val="bg1"/>
                </a:solidFill>
                <a:latin typeface="Arial" panose="020B0604020202020204" pitchFamily="34" charset="0"/>
                <a:cs typeface="Times New Roman" panose="02020603050405020304" pitchFamily="18" charset="0"/>
              </a:rPr>
              <a:t>Click the drop-down arrow to select the right option from the list, then click CHECK.</a:t>
            </a:r>
          </a:p>
        </p:txBody>
      </p:sp>
      <p:pic>
        <p:nvPicPr>
          <p:cNvPr id="8" name="Graphic 7" descr="Bullseye">
            <a:extLst>
              <a:ext uri="{FF2B5EF4-FFF2-40B4-BE49-F238E27FC236}">
                <a16:creationId xmlns:a16="http://schemas.microsoft.com/office/drawing/2014/main" id="{378213C2-6839-4E45-846F-DA02CDC059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0517" y="2210984"/>
            <a:ext cx="756886" cy="756886"/>
          </a:xfrm>
          <a:prstGeom prst="rect">
            <a:avLst/>
          </a:prstGeom>
        </p:spPr>
      </p:pic>
      <p:cxnSp>
        <p:nvCxnSpPr>
          <p:cNvPr id="9" name="Straight Connector 8">
            <a:extLst>
              <a:ext uri="{FF2B5EF4-FFF2-40B4-BE49-F238E27FC236}">
                <a16:creationId xmlns:a16="http://schemas.microsoft.com/office/drawing/2014/main" id="{439C6609-14CE-4544-9DD6-DCD9786C77AA}"/>
              </a:ext>
            </a:extLst>
          </p:cNvPr>
          <p:cNvCxnSpPr>
            <a:cxnSpLocks/>
          </p:cNvCxnSpPr>
          <p:nvPr/>
        </p:nvCxnSpPr>
        <p:spPr>
          <a:xfrm>
            <a:off x="1230631" y="2273449"/>
            <a:ext cx="0" cy="6400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88EF2DC-D54E-4557-970D-C1DF5AE309A2}"/>
              </a:ext>
            </a:extLst>
          </p:cNvPr>
          <p:cNvSpPr/>
          <p:nvPr/>
        </p:nvSpPr>
        <p:spPr>
          <a:xfrm>
            <a:off x="230148" y="6715903"/>
            <a:ext cx="12522755" cy="99633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b="1" dirty="0">
              <a:solidFill>
                <a:schemeClr val="tx2"/>
              </a:solidFill>
              <a:latin typeface="Arial" panose="020B0604020202020204" pitchFamily="34" charset="0"/>
              <a:cs typeface="Arial" panose="020B0604020202020204" pitchFamily="34" charset="0"/>
            </a:endParaRPr>
          </a:p>
        </p:txBody>
      </p:sp>
      <p:grpSp>
        <p:nvGrpSpPr>
          <p:cNvPr id="197" name="Group 196">
            <a:extLst>
              <a:ext uri="{FF2B5EF4-FFF2-40B4-BE49-F238E27FC236}">
                <a16:creationId xmlns:a16="http://schemas.microsoft.com/office/drawing/2014/main" id="{2003EC40-C8A6-4E60-9E9E-1D62E06FA7E4}"/>
              </a:ext>
            </a:extLst>
          </p:cNvPr>
          <p:cNvGrpSpPr/>
          <p:nvPr/>
        </p:nvGrpSpPr>
        <p:grpSpPr>
          <a:xfrm>
            <a:off x="929443" y="3389126"/>
            <a:ext cx="11124165" cy="3067388"/>
            <a:chOff x="929443" y="3389126"/>
            <a:chExt cx="11124165" cy="3067388"/>
          </a:xfrm>
        </p:grpSpPr>
        <p:sp>
          <p:nvSpPr>
            <p:cNvPr id="198" name="Rectangle 197">
              <a:extLst>
                <a:ext uri="{FF2B5EF4-FFF2-40B4-BE49-F238E27FC236}">
                  <a16:creationId xmlns:a16="http://schemas.microsoft.com/office/drawing/2014/main" id="{A649FE4C-B8A6-40BB-B43B-20196EFC2CB7}"/>
                </a:ext>
              </a:extLst>
            </p:cNvPr>
            <p:cNvSpPr/>
            <p:nvPr/>
          </p:nvSpPr>
          <p:spPr>
            <a:xfrm>
              <a:off x="929443" y="3389126"/>
              <a:ext cx="3524311" cy="23138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9" name="Group 198">
              <a:extLst>
                <a:ext uri="{FF2B5EF4-FFF2-40B4-BE49-F238E27FC236}">
                  <a16:creationId xmlns:a16="http://schemas.microsoft.com/office/drawing/2014/main" id="{84BE6A25-25B1-4675-9C04-9F4AB78222B2}"/>
                </a:ext>
              </a:extLst>
            </p:cNvPr>
            <p:cNvGrpSpPr/>
            <p:nvPr/>
          </p:nvGrpSpPr>
          <p:grpSpPr>
            <a:xfrm>
              <a:off x="2065737" y="3574464"/>
              <a:ext cx="1251723" cy="1251723"/>
              <a:chOff x="1562391" y="3484531"/>
              <a:chExt cx="1251723" cy="1251723"/>
            </a:xfrm>
          </p:grpSpPr>
          <p:sp>
            <p:nvSpPr>
              <p:cNvPr id="249" name="Oval 248">
                <a:extLst>
                  <a:ext uri="{FF2B5EF4-FFF2-40B4-BE49-F238E27FC236}">
                    <a16:creationId xmlns:a16="http://schemas.microsoft.com/office/drawing/2014/main" id="{D133E268-95CF-4047-8923-1B24AABA1AE4}"/>
                  </a:ext>
                </a:extLst>
              </p:cNvPr>
              <p:cNvSpPr/>
              <p:nvPr/>
            </p:nvSpPr>
            <p:spPr>
              <a:xfrm>
                <a:off x="1562391" y="3484531"/>
                <a:ext cx="1251723" cy="1251723"/>
              </a:xfrm>
              <a:prstGeom prst="ellipse">
                <a:avLst/>
              </a:prstGeom>
              <a:solidFill>
                <a:srgbClr val="E6F1F8"/>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lIns="118278" tIns="59139" rIns="118278" bIns="59139" spcCol="0" rtlCol="0" anchor="ctr"/>
              <a:lstStyle/>
              <a:p>
                <a:pPr algn="ctr"/>
                <a:endParaRPr lang="en-IN">
                  <a:solidFill>
                    <a:srgbClr val="B6002E"/>
                  </a:solidFill>
                </a:endParaRPr>
              </a:p>
            </p:txBody>
          </p:sp>
          <p:grpSp>
            <p:nvGrpSpPr>
              <p:cNvPr id="250" name="Group 249">
                <a:extLst>
                  <a:ext uri="{FF2B5EF4-FFF2-40B4-BE49-F238E27FC236}">
                    <a16:creationId xmlns:a16="http://schemas.microsoft.com/office/drawing/2014/main" id="{3BD60743-143E-4EC0-A157-19FBF2E6264F}"/>
                  </a:ext>
                </a:extLst>
              </p:cNvPr>
              <p:cNvGrpSpPr/>
              <p:nvPr/>
            </p:nvGrpSpPr>
            <p:grpSpPr>
              <a:xfrm>
                <a:off x="1820811" y="3743040"/>
                <a:ext cx="685864" cy="734703"/>
                <a:chOff x="10026734" y="381000"/>
                <a:chExt cx="924751" cy="990600"/>
              </a:xfrm>
            </p:grpSpPr>
            <p:sp>
              <p:nvSpPr>
                <p:cNvPr id="251" name="Freeform: Shape 250">
                  <a:extLst>
                    <a:ext uri="{FF2B5EF4-FFF2-40B4-BE49-F238E27FC236}">
                      <a16:creationId xmlns:a16="http://schemas.microsoft.com/office/drawing/2014/main" id="{054E43F3-6552-459D-9EBD-ACC800781149}"/>
                    </a:ext>
                  </a:extLst>
                </p:cNvPr>
                <p:cNvSpPr/>
                <p:nvPr/>
              </p:nvSpPr>
              <p:spPr>
                <a:xfrm>
                  <a:off x="10086063" y="1030458"/>
                  <a:ext cx="35477" cy="35592"/>
                </a:xfrm>
                <a:custGeom>
                  <a:avLst/>
                  <a:gdLst>
                    <a:gd name="connsiteX0" fmla="*/ 3495 w 35477"/>
                    <a:gd name="connsiteY0" fmla="*/ 34599 h 35592"/>
                    <a:gd name="connsiteX1" fmla="*/ 33237 w 35477"/>
                    <a:gd name="connsiteY1" fmla="*/ 33385 h 35592"/>
                    <a:gd name="connsiteX2" fmla="*/ 32934 w 35477"/>
                    <a:gd name="connsiteY2" fmla="*/ 910 h 35592"/>
                    <a:gd name="connsiteX3" fmla="*/ 1977 w 35477"/>
                    <a:gd name="connsiteY3" fmla="*/ 2731 h 35592"/>
                    <a:gd name="connsiteX4" fmla="*/ 3495 w 35477"/>
                    <a:gd name="connsiteY4" fmla="*/ 34599 h 3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77" h="35592">
                      <a:moveTo>
                        <a:pt x="3495" y="34599"/>
                      </a:moveTo>
                      <a:cubicBezTo>
                        <a:pt x="13814" y="35206"/>
                        <a:pt x="23526" y="37027"/>
                        <a:pt x="33237" y="33385"/>
                      </a:cubicBezTo>
                      <a:cubicBezTo>
                        <a:pt x="36272" y="23066"/>
                        <a:pt x="36272" y="12747"/>
                        <a:pt x="32934" y="910"/>
                      </a:cubicBezTo>
                      <a:cubicBezTo>
                        <a:pt x="22008" y="303"/>
                        <a:pt x="12296" y="-1517"/>
                        <a:pt x="1977" y="2731"/>
                      </a:cubicBezTo>
                      <a:cubicBezTo>
                        <a:pt x="156" y="13354"/>
                        <a:pt x="-1968" y="23976"/>
                        <a:pt x="3495" y="34599"/>
                      </a:cubicBezTo>
                      <a:close/>
                    </a:path>
                  </a:pathLst>
                </a:custGeom>
                <a:noFill/>
                <a:ln w="15056" cap="rnd">
                  <a:solidFill>
                    <a:schemeClr val="accent1"/>
                  </a:solidFill>
                  <a:prstDash val="solid"/>
                  <a:round/>
                </a:ln>
              </p:spPr>
              <p:txBody>
                <a:bodyPr rtlCol="0" anchor="ctr"/>
                <a:lstStyle/>
                <a:p>
                  <a:endParaRPr lang="en-IN"/>
                </a:p>
              </p:txBody>
            </p:sp>
            <p:sp>
              <p:nvSpPr>
                <p:cNvPr id="252" name="Freeform: Shape 251">
                  <a:extLst>
                    <a:ext uri="{FF2B5EF4-FFF2-40B4-BE49-F238E27FC236}">
                      <a16:creationId xmlns:a16="http://schemas.microsoft.com/office/drawing/2014/main" id="{37509392-A4AA-4E08-8161-F5AB61388036}"/>
                    </a:ext>
                  </a:extLst>
                </p:cNvPr>
                <p:cNvSpPr/>
                <p:nvPr/>
              </p:nvSpPr>
              <p:spPr>
                <a:xfrm>
                  <a:off x="10856544" y="682349"/>
                  <a:ext cx="35309" cy="34598"/>
                </a:xfrm>
                <a:custGeom>
                  <a:avLst/>
                  <a:gdLst>
                    <a:gd name="connsiteX0" fmla="*/ 32725 w 35309"/>
                    <a:gd name="connsiteY0" fmla="*/ 0 h 34598"/>
                    <a:gd name="connsiteX1" fmla="*/ 554 w 35309"/>
                    <a:gd name="connsiteY1" fmla="*/ 4249 h 34598"/>
                    <a:gd name="connsiteX2" fmla="*/ 3589 w 35309"/>
                    <a:gd name="connsiteY2" fmla="*/ 34599 h 34598"/>
                    <a:gd name="connsiteX3" fmla="*/ 32421 w 35309"/>
                    <a:gd name="connsiteY3" fmla="*/ 34599 h 34598"/>
                    <a:gd name="connsiteX4" fmla="*/ 32725 w 35309"/>
                    <a:gd name="connsiteY4" fmla="*/ 0 h 34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09" h="34598">
                      <a:moveTo>
                        <a:pt x="32725" y="0"/>
                      </a:moveTo>
                      <a:cubicBezTo>
                        <a:pt x="21495" y="2124"/>
                        <a:pt x="10873" y="-3035"/>
                        <a:pt x="554" y="4249"/>
                      </a:cubicBezTo>
                      <a:cubicBezTo>
                        <a:pt x="1465" y="14264"/>
                        <a:pt x="-2784" y="24583"/>
                        <a:pt x="3589" y="34599"/>
                      </a:cubicBezTo>
                      <a:cubicBezTo>
                        <a:pt x="13301" y="34599"/>
                        <a:pt x="22709" y="34599"/>
                        <a:pt x="32421" y="34599"/>
                      </a:cubicBezTo>
                      <a:cubicBezTo>
                        <a:pt x="36670" y="23673"/>
                        <a:pt x="35760" y="13354"/>
                        <a:pt x="32725" y="0"/>
                      </a:cubicBezTo>
                      <a:close/>
                    </a:path>
                  </a:pathLst>
                </a:custGeom>
                <a:noFill/>
                <a:ln w="15056" cap="rnd">
                  <a:solidFill>
                    <a:schemeClr val="accent1"/>
                  </a:solidFill>
                  <a:prstDash val="solid"/>
                  <a:round/>
                </a:ln>
              </p:spPr>
              <p:txBody>
                <a:bodyPr rtlCol="0" anchor="ctr"/>
                <a:lstStyle/>
                <a:p>
                  <a:endParaRPr lang="en-IN"/>
                </a:p>
              </p:txBody>
            </p:sp>
            <p:sp>
              <p:nvSpPr>
                <p:cNvPr id="253" name="Freeform: Shape 252">
                  <a:extLst>
                    <a:ext uri="{FF2B5EF4-FFF2-40B4-BE49-F238E27FC236}">
                      <a16:creationId xmlns:a16="http://schemas.microsoft.com/office/drawing/2014/main" id="{13D44BF3-4228-473A-8356-D07E9BBA0A5B}"/>
                    </a:ext>
                  </a:extLst>
                </p:cNvPr>
                <p:cNvSpPr/>
                <p:nvPr/>
              </p:nvSpPr>
              <p:spPr>
                <a:xfrm>
                  <a:off x="10085953" y="682417"/>
                  <a:ext cx="35477" cy="35903"/>
                </a:xfrm>
                <a:custGeom>
                  <a:avLst/>
                  <a:gdLst>
                    <a:gd name="connsiteX0" fmla="*/ 33044 w 35477"/>
                    <a:gd name="connsiteY0" fmla="*/ 2056 h 35903"/>
                    <a:gd name="connsiteX1" fmla="*/ 3605 w 35477"/>
                    <a:gd name="connsiteY1" fmla="*/ 1146 h 35903"/>
                    <a:gd name="connsiteX2" fmla="*/ 2998 w 35477"/>
                    <a:gd name="connsiteY2" fmla="*/ 34227 h 35903"/>
                    <a:gd name="connsiteX3" fmla="*/ 33348 w 35477"/>
                    <a:gd name="connsiteY3" fmla="*/ 33924 h 35903"/>
                    <a:gd name="connsiteX4" fmla="*/ 33044 w 35477"/>
                    <a:gd name="connsiteY4" fmla="*/ 2056 h 35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77" h="35903">
                      <a:moveTo>
                        <a:pt x="33044" y="2056"/>
                      </a:moveTo>
                      <a:cubicBezTo>
                        <a:pt x="23029" y="-1282"/>
                        <a:pt x="13620" y="236"/>
                        <a:pt x="3605" y="1146"/>
                      </a:cubicBezTo>
                      <a:cubicBezTo>
                        <a:pt x="-1554" y="11768"/>
                        <a:pt x="-644" y="22694"/>
                        <a:pt x="2998" y="34227"/>
                      </a:cubicBezTo>
                      <a:cubicBezTo>
                        <a:pt x="13317" y="36048"/>
                        <a:pt x="23332" y="36959"/>
                        <a:pt x="33348" y="33924"/>
                      </a:cubicBezTo>
                      <a:cubicBezTo>
                        <a:pt x="35776" y="22694"/>
                        <a:pt x="36686" y="12375"/>
                        <a:pt x="33044" y="2056"/>
                      </a:cubicBezTo>
                      <a:close/>
                    </a:path>
                  </a:pathLst>
                </a:custGeom>
                <a:noFill/>
                <a:ln w="15056" cap="rnd">
                  <a:solidFill>
                    <a:schemeClr val="accent1"/>
                  </a:solidFill>
                  <a:prstDash val="solid"/>
                  <a:round/>
                </a:ln>
              </p:spPr>
              <p:txBody>
                <a:bodyPr rtlCol="0" anchor="ctr"/>
                <a:lstStyle/>
                <a:p>
                  <a:endParaRPr lang="en-IN"/>
                </a:p>
              </p:txBody>
            </p:sp>
            <p:sp>
              <p:nvSpPr>
                <p:cNvPr id="254" name="Freeform: Shape 253">
                  <a:extLst>
                    <a:ext uri="{FF2B5EF4-FFF2-40B4-BE49-F238E27FC236}">
                      <a16:creationId xmlns:a16="http://schemas.microsoft.com/office/drawing/2014/main" id="{4C62DF9F-494F-4EEC-9F25-5964C160681E}"/>
                    </a:ext>
                  </a:extLst>
                </p:cNvPr>
                <p:cNvSpPr/>
                <p:nvPr/>
              </p:nvSpPr>
              <p:spPr>
                <a:xfrm>
                  <a:off x="10856366" y="1030360"/>
                  <a:ext cx="35487" cy="35571"/>
                </a:xfrm>
                <a:custGeom>
                  <a:avLst/>
                  <a:gdLst>
                    <a:gd name="connsiteX0" fmla="*/ 3464 w 35487"/>
                    <a:gd name="connsiteY0" fmla="*/ 34394 h 35571"/>
                    <a:gd name="connsiteX1" fmla="*/ 32903 w 35487"/>
                    <a:gd name="connsiteY1" fmla="*/ 33787 h 35571"/>
                    <a:gd name="connsiteX2" fmla="*/ 31689 w 35487"/>
                    <a:gd name="connsiteY2" fmla="*/ 99 h 35571"/>
                    <a:gd name="connsiteX3" fmla="*/ 733 w 35487"/>
                    <a:gd name="connsiteY3" fmla="*/ 4044 h 35571"/>
                    <a:gd name="connsiteX4" fmla="*/ 3464 w 35487"/>
                    <a:gd name="connsiteY4" fmla="*/ 34394 h 3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87" h="35571">
                      <a:moveTo>
                        <a:pt x="3464" y="34394"/>
                      </a:moveTo>
                      <a:cubicBezTo>
                        <a:pt x="13176" y="35608"/>
                        <a:pt x="22888" y="36518"/>
                        <a:pt x="32903" y="33787"/>
                      </a:cubicBezTo>
                      <a:cubicBezTo>
                        <a:pt x="36242" y="22861"/>
                        <a:pt x="36849" y="11935"/>
                        <a:pt x="31689" y="99"/>
                      </a:cubicBezTo>
                      <a:cubicBezTo>
                        <a:pt x="21674" y="1920"/>
                        <a:pt x="11052" y="-3240"/>
                        <a:pt x="733" y="4044"/>
                      </a:cubicBezTo>
                      <a:cubicBezTo>
                        <a:pt x="1643" y="14059"/>
                        <a:pt x="-2909" y="24378"/>
                        <a:pt x="3464" y="34394"/>
                      </a:cubicBezTo>
                      <a:close/>
                    </a:path>
                  </a:pathLst>
                </a:custGeom>
                <a:noFill/>
                <a:ln w="15056" cap="rnd">
                  <a:solidFill>
                    <a:schemeClr val="accent1"/>
                  </a:solidFill>
                  <a:prstDash val="solid"/>
                  <a:round/>
                </a:ln>
              </p:spPr>
              <p:txBody>
                <a:bodyPr rtlCol="0" anchor="ctr"/>
                <a:lstStyle/>
                <a:p>
                  <a:endParaRPr lang="en-IN"/>
                </a:p>
              </p:txBody>
            </p:sp>
            <p:sp>
              <p:nvSpPr>
                <p:cNvPr id="255" name="Freeform: Shape 254">
                  <a:extLst>
                    <a:ext uri="{FF2B5EF4-FFF2-40B4-BE49-F238E27FC236}">
                      <a16:creationId xmlns:a16="http://schemas.microsoft.com/office/drawing/2014/main" id="{7F11AAF5-0B55-436B-AB9D-AF2706C7063F}"/>
                    </a:ext>
                  </a:extLst>
                </p:cNvPr>
                <p:cNvSpPr/>
                <p:nvPr/>
              </p:nvSpPr>
              <p:spPr>
                <a:xfrm>
                  <a:off x="10026734" y="622256"/>
                  <a:ext cx="924751" cy="504106"/>
                </a:xfrm>
                <a:custGeom>
                  <a:avLst/>
                  <a:gdLst>
                    <a:gd name="connsiteX0" fmla="*/ 0 w 924751"/>
                    <a:gd name="connsiteY0" fmla="*/ 0 h 504106"/>
                    <a:gd name="connsiteX1" fmla="*/ 0 w 924751"/>
                    <a:gd name="connsiteY1" fmla="*/ 504107 h 504106"/>
                    <a:gd name="connsiteX2" fmla="*/ 924752 w 924751"/>
                    <a:gd name="connsiteY2" fmla="*/ 504107 h 504106"/>
                    <a:gd name="connsiteX3" fmla="*/ 924752 w 924751"/>
                    <a:gd name="connsiteY3" fmla="*/ 0 h 504106"/>
                    <a:gd name="connsiteX4" fmla="*/ 0 w 924751"/>
                    <a:gd name="connsiteY4" fmla="*/ 0 h 50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51" h="504106">
                      <a:moveTo>
                        <a:pt x="0" y="0"/>
                      </a:moveTo>
                      <a:cubicBezTo>
                        <a:pt x="0" y="169047"/>
                        <a:pt x="0" y="336274"/>
                        <a:pt x="0" y="504107"/>
                      </a:cubicBezTo>
                      <a:cubicBezTo>
                        <a:pt x="308959" y="504107"/>
                        <a:pt x="616097" y="504107"/>
                        <a:pt x="924752" y="504107"/>
                      </a:cubicBezTo>
                      <a:cubicBezTo>
                        <a:pt x="924752" y="335667"/>
                        <a:pt x="924752" y="168137"/>
                        <a:pt x="924752" y="0"/>
                      </a:cubicBezTo>
                      <a:cubicBezTo>
                        <a:pt x="615793" y="0"/>
                        <a:pt x="308048" y="0"/>
                        <a:pt x="0" y="0"/>
                      </a:cubicBezTo>
                      <a:close/>
                    </a:path>
                  </a:pathLst>
                </a:custGeom>
                <a:noFill/>
                <a:ln w="15056" cap="rnd">
                  <a:solidFill>
                    <a:schemeClr val="accent1"/>
                  </a:solidFill>
                  <a:prstDash val="solid"/>
                  <a:round/>
                </a:ln>
              </p:spPr>
              <p:txBody>
                <a:bodyPr rtlCol="0" anchor="ctr"/>
                <a:lstStyle/>
                <a:p>
                  <a:endParaRPr lang="en-IN"/>
                </a:p>
              </p:txBody>
            </p:sp>
            <p:sp>
              <p:nvSpPr>
                <p:cNvPr id="256" name="Freeform: Shape 255">
                  <a:extLst>
                    <a:ext uri="{FF2B5EF4-FFF2-40B4-BE49-F238E27FC236}">
                      <a16:creationId xmlns:a16="http://schemas.microsoft.com/office/drawing/2014/main" id="{CCE1BEF6-099A-46C3-8D2B-A82604811398}"/>
                    </a:ext>
                  </a:extLst>
                </p:cNvPr>
                <p:cNvSpPr/>
                <p:nvPr/>
              </p:nvSpPr>
              <p:spPr>
                <a:xfrm>
                  <a:off x="10085532" y="682647"/>
                  <a:ext cx="806701" cy="383103"/>
                </a:xfrm>
                <a:custGeom>
                  <a:avLst/>
                  <a:gdLst>
                    <a:gd name="connsiteX0" fmla="*/ 796150 w 806701"/>
                    <a:gd name="connsiteY0" fmla="*/ 72237 h 383103"/>
                    <a:gd name="connsiteX1" fmla="*/ 734540 w 806701"/>
                    <a:gd name="connsiteY1" fmla="*/ 14269 h 383103"/>
                    <a:gd name="connsiteX2" fmla="*/ 707833 w 806701"/>
                    <a:gd name="connsiteY2" fmla="*/ 5 h 383103"/>
                    <a:gd name="connsiteX3" fmla="*/ 98716 w 806701"/>
                    <a:gd name="connsiteY3" fmla="*/ 5 h 383103"/>
                    <a:gd name="connsiteX4" fmla="*/ 72009 w 806701"/>
                    <a:gd name="connsiteY4" fmla="*/ 11841 h 383103"/>
                    <a:gd name="connsiteX5" fmla="*/ 2812 w 806701"/>
                    <a:gd name="connsiteY5" fmla="*/ 72844 h 383103"/>
                    <a:gd name="connsiteX6" fmla="*/ 3115 w 806701"/>
                    <a:gd name="connsiteY6" fmla="*/ 310481 h 383103"/>
                    <a:gd name="connsiteX7" fmla="*/ 72009 w 806701"/>
                    <a:gd name="connsiteY7" fmla="*/ 371787 h 383103"/>
                    <a:gd name="connsiteX8" fmla="*/ 101751 w 806701"/>
                    <a:gd name="connsiteY8" fmla="*/ 383017 h 383103"/>
                    <a:gd name="connsiteX9" fmla="*/ 356688 w 806701"/>
                    <a:gd name="connsiteY9" fmla="*/ 383017 h 383103"/>
                    <a:gd name="connsiteX10" fmla="*/ 704191 w 806701"/>
                    <a:gd name="connsiteY10" fmla="*/ 383017 h 383103"/>
                    <a:gd name="connsiteX11" fmla="*/ 734844 w 806701"/>
                    <a:gd name="connsiteY11" fmla="*/ 367842 h 383103"/>
                    <a:gd name="connsiteX12" fmla="*/ 796757 w 806701"/>
                    <a:gd name="connsiteY12" fmla="*/ 310481 h 383103"/>
                    <a:gd name="connsiteX13" fmla="*/ 796150 w 806701"/>
                    <a:gd name="connsiteY13" fmla="*/ 72237 h 38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6701" h="383103">
                      <a:moveTo>
                        <a:pt x="796150" y="72237"/>
                      </a:moveTo>
                      <a:cubicBezTo>
                        <a:pt x="760944" y="69809"/>
                        <a:pt x="738789" y="52510"/>
                        <a:pt x="734540" y="14269"/>
                      </a:cubicBezTo>
                      <a:cubicBezTo>
                        <a:pt x="733023" y="5"/>
                        <a:pt x="719365" y="5"/>
                        <a:pt x="707833" y="5"/>
                      </a:cubicBezTo>
                      <a:cubicBezTo>
                        <a:pt x="504794" y="5"/>
                        <a:pt x="301755" y="5"/>
                        <a:pt x="98716" y="5"/>
                      </a:cubicBezTo>
                      <a:cubicBezTo>
                        <a:pt x="88701" y="5"/>
                        <a:pt x="78989" y="-602"/>
                        <a:pt x="72009" y="11841"/>
                      </a:cubicBezTo>
                      <a:cubicBezTo>
                        <a:pt x="70491" y="50689"/>
                        <a:pt x="47122" y="70416"/>
                        <a:pt x="2812" y="72844"/>
                      </a:cubicBezTo>
                      <a:cubicBezTo>
                        <a:pt x="-527" y="152663"/>
                        <a:pt x="-1437" y="230965"/>
                        <a:pt x="3115" y="310481"/>
                      </a:cubicBezTo>
                      <a:cubicBezTo>
                        <a:pt x="48336" y="312302"/>
                        <a:pt x="70491" y="333243"/>
                        <a:pt x="72009" y="371787"/>
                      </a:cubicBezTo>
                      <a:cubicBezTo>
                        <a:pt x="80203" y="384838"/>
                        <a:pt x="91432" y="383017"/>
                        <a:pt x="101751" y="383017"/>
                      </a:cubicBezTo>
                      <a:cubicBezTo>
                        <a:pt x="186730" y="383017"/>
                        <a:pt x="271709" y="383017"/>
                        <a:pt x="356688" y="383017"/>
                      </a:cubicBezTo>
                      <a:cubicBezTo>
                        <a:pt x="472623" y="383017"/>
                        <a:pt x="588255" y="383017"/>
                        <a:pt x="704191" y="383017"/>
                      </a:cubicBezTo>
                      <a:cubicBezTo>
                        <a:pt x="716937" y="383017"/>
                        <a:pt x="733023" y="384838"/>
                        <a:pt x="734844" y="367842"/>
                      </a:cubicBezTo>
                      <a:cubicBezTo>
                        <a:pt x="739093" y="329298"/>
                        <a:pt x="762462" y="313213"/>
                        <a:pt x="796757" y="310481"/>
                      </a:cubicBezTo>
                      <a:cubicBezTo>
                        <a:pt x="810414" y="289540"/>
                        <a:pt x="809807" y="91054"/>
                        <a:pt x="796150" y="72237"/>
                      </a:cubicBezTo>
                      <a:close/>
                    </a:path>
                  </a:pathLst>
                </a:custGeom>
                <a:noFill/>
                <a:ln w="15056" cap="rnd">
                  <a:solidFill>
                    <a:schemeClr val="accent1"/>
                  </a:solidFill>
                  <a:prstDash val="solid"/>
                  <a:round/>
                </a:ln>
              </p:spPr>
              <p:txBody>
                <a:bodyPr rtlCol="0" anchor="ctr"/>
                <a:lstStyle/>
                <a:p>
                  <a:endParaRPr lang="en-IN"/>
                </a:p>
              </p:txBody>
            </p:sp>
            <p:sp>
              <p:nvSpPr>
                <p:cNvPr id="257" name="Freeform: Shape 256">
                  <a:extLst>
                    <a:ext uri="{FF2B5EF4-FFF2-40B4-BE49-F238E27FC236}">
                      <a16:creationId xmlns:a16="http://schemas.microsoft.com/office/drawing/2014/main" id="{0BBCB474-FD3D-4493-A034-A35A90D1D985}"/>
                    </a:ext>
                  </a:extLst>
                </p:cNvPr>
                <p:cNvSpPr/>
                <p:nvPr/>
              </p:nvSpPr>
              <p:spPr>
                <a:xfrm>
                  <a:off x="10332952" y="718161"/>
                  <a:ext cx="312003" cy="311997"/>
                </a:xfrm>
                <a:custGeom>
                  <a:avLst/>
                  <a:gdLst>
                    <a:gd name="connsiteX0" fmla="*/ 156309 w 312003"/>
                    <a:gd name="connsiteY0" fmla="*/ 0 h 311997"/>
                    <a:gd name="connsiteX1" fmla="*/ 9 w 312003"/>
                    <a:gd name="connsiteY1" fmla="*/ 153872 h 311997"/>
                    <a:gd name="connsiteX2" fmla="*/ 154488 w 312003"/>
                    <a:gd name="connsiteY2" fmla="*/ 311994 h 311997"/>
                    <a:gd name="connsiteX3" fmla="*/ 312003 w 312003"/>
                    <a:gd name="connsiteY3" fmla="*/ 156907 h 311997"/>
                    <a:gd name="connsiteX4" fmla="*/ 156309 w 312003"/>
                    <a:gd name="connsiteY4" fmla="*/ 0 h 311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003" h="311997">
                      <a:moveTo>
                        <a:pt x="156309" y="0"/>
                      </a:moveTo>
                      <a:cubicBezTo>
                        <a:pt x="71027" y="0"/>
                        <a:pt x="919" y="68894"/>
                        <a:pt x="9" y="153872"/>
                      </a:cubicBezTo>
                      <a:cubicBezTo>
                        <a:pt x="-902" y="240369"/>
                        <a:pt x="68599" y="311387"/>
                        <a:pt x="154488" y="311994"/>
                      </a:cubicBezTo>
                      <a:cubicBezTo>
                        <a:pt x="240985" y="312601"/>
                        <a:pt x="311396" y="243100"/>
                        <a:pt x="312003" y="156907"/>
                      </a:cubicBezTo>
                      <a:cubicBezTo>
                        <a:pt x="312306" y="70411"/>
                        <a:pt x="242502" y="304"/>
                        <a:pt x="156309" y="0"/>
                      </a:cubicBezTo>
                      <a:close/>
                    </a:path>
                  </a:pathLst>
                </a:custGeom>
                <a:noFill/>
                <a:ln w="15056" cap="rnd">
                  <a:solidFill>
                    <a:schemeClr val="accent1"/>
                  </a:solidFill>
                  <a:prstDash val="solid"/>
                  <a:round/>
                </a:ln>
              </p:spPr>
              <p:txBody>
                <a:bodyPr rtlCol="0" anchor="ctr"/>
                <a:lstStyle/>
                <a:p>
                  <a:endParaRPr lang="en-IN"/>
                </a:p>
              </p:txBody>
            </p:sp>
            <p:sp>
              <p:nvSpPr>
                <p:cNvPr id="258" name="Freeform: Shape 257">
                  <a:extLst>
                    <a:ext uri="{FF2B5EF4-FFF2-40B4-BE49-F238E27FC236}">
                      <a16:creationId xmlns:a16="http://schemas.microsoft.com/office/drawing/2014/main" id="{6E6F3044-9458-4793-A3D8-7F120BF43C16}"/>
                    </a:ext>
                  </a:extLst>
                </p:cNvPr>
                <p:cNvSpPr/>
                <p:nvPr/>
              </p:nvSpPr>
              <p:spPr>
                <a:xfrm>
                  <a:off x="10178324" y="858073"/>
                  <a:ext cx="69925" cy="31563"/>
                </a:xfrm>
                <a:custGeom>
                  <a:avLst/>
                  <a:gdLst>
                    <a:gd name="connsiteX0" fmla="*/ 67230 w 69925"/>
                    <a:gd name="connsiteY0" fmla="*/ 0 h 31563"/>
                    <a:gd name="connsiteX1" fmla="*/ 1675 w 69925"/>
                    <a:gd name="connsiteY1" fmla="*/ 0 h 31563"/>
                    <a:gd name="connsiteX2" fmla="*/ 2889 w 69925"/>
                    <a:gd name="connsiteY2" fmla="*/ 31564 h 31563"/>
                    <a:gd name="connsiteX3" fmla="*/ 68747 w 69925"/>
                    <a:gd name="connsiteY3" fmla="*/ 31564 h 31563"/>
                    <a:gd name="connsiteX4" fmla="*/ 67230 w 69925"/>
                    <a:gd name="connsiteY4" fmla="*/ 0 h 3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25" h="31563">
                      <a:moveTo>
                        <a:pt x="67230" y="0"/>
                      </a:moveTo>
                      <a:cubicBezTo>
                        <a:pt x="45985" y="0"/>
                        <a:pt x="24437" y="0"/>
                        <a:pt x="1675" y="0"/>
                      </a:cubicBezTo>
                      <a:cubicBezTo>
                        <a:pt x="157" y="12140"/>
                        <a:pt x="-1664" y="21548"/>
                        <a:pt x="2889" y="31564"/>
                      </a:cubicBezTo>
                      <a:cubicBezTo>
                        <a:pt x="25044" y="31564"/>
                        <a:pt x="46896" y="31564"/>
                        <a:pt x="68747" y="31564"/>
                      </a:cubicBezTo>
                      <a:cubicBezTo>
                        <a:pt x="69658" y="20031"/>
                        <a:pt x="71479" y="10622"/>
                        <a:pt x="67230" y="0"/>
                      </a:cubicBezTo>
                      <a:close/>
                    </a:path>
                  </a:pathLst>
                </a:custGeom>
                <a:noFill/>
                <a:ln w="15056" cap="rnd">
                  <a:solidFill>
                    <a:schemeClr val="accent1"/>
                  </a:solidFill>
                  <a:prstDash val="solid"/>
                  <a:round/>
                </a:ln>
              </p:spPr>
              <p:txBody>
                <a:bodyPr rtlCol="0" anchor="ctr"/>
                <a:lstStyle/>
                <a:p>
                  <a:endParaRPr lang="en-IN"/>
                </a:p>
              </p:txBody>
            </p:sp>
            <p:sp>
              <p:nvSpPr>
                <p:cNvPr id="259" name="Freeform: Shape 258">
                  <a:extLst>
                    <a:ext uri="{FF2B5EF4-FFF2-40B4-BE49-F238E27FC236}">
                      <a16:creationId xmlns:a16="http://schemas.microsoft.com/office/drawing/2014/main" id="{324DF73B-AF00-42CB-A558-FE82E0FA7442}"/>
                    </a:ext>
                  </a:extLst>
                </p:cNvPr>
                <p:cNvSpPr/>
                <p:nvPr/>
              </p:nvSpPr>
              <p:spPr>
                <a:xfrm>
                  <a:off x="10122639" y="719375"/>
                  <a:ext cx="252508" cy="308958"/>
                </a:xfrm>
                <a:custGeom>
                  <a:avLst/>
                  <a:gdLst>
                    <a:gd name="connsiteX0" fmla="*/ 252509 w 252508"/>
                    <a:gd name="connsiteY0" fmla="*/ 0 h 308958"/>
                    <a:gd name="connsiteX1" fmla="*/ 66769 w 252508"/>
                    <a:gd name="connsiteY1" fmla="*/ 0 h 308958"/>
                    <a:gd name="connsiteX2" fmla="*/ 0 w 252508"/>
                    <a:gd name="connsiteY2" fmla="*/ 67680 h 308958"/>
                    <a:gd name="connsiteX3" fmla="*/ 0 w 252508"/>
                    <a:gd name="connsiteY3" fmla="*/ 242190 h 308958"/>
                    <a:gd name="connsiteX4" fmla="*/ 66769 w 252508"/>
                    <a:gd name="connsiteY4" fmla="*/ 308959 h 308958"/>
                    <a:gd name="connsiteX5" fmla="*/ 252205 w 252508"/>
                    <a:gd name="connsiteY5" fmla="*/ 308959 h 308958"/>
                    <a:gd name="connsiteX6" fmla="*/ 174814 w 252508"/>
                    <a:gd name="connsiteY6" fmla="*/ 153872 h 308958"/>
                    <a:gd name="connsiteX7" fmla="*/ 252509 w 252508"/>
                    <a:gd name="connsiteY7" fmla="*/ 0 h 30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508" h="308958">
                      <a:moveTo>
                        <a:pt x="252509" y="0"/>
                      </a:moveTo>
                      <a:cubicBezTo>
                        <a:pt x="187864" y="0"/>
                        <a:pt x="127468" y="0"/>
                        <a:pt x="66769" y="0"/>
                      </a:cubicBezTo>
                      <a:cubicBezTo>
                        <a:pt x="56754" y="35812"/>
                        <a:pt x="33385" y="57361"/>
                        <a:pt x="0" y="67680"/>
                      </a:cubicBezTo>
                      <a:cubicBezTo>
                        <a:pt x="0" y="126558"/>
                        <a:pt x="0" y="184222"/>
                        <a:pt x="0" y="242190"/>
                      </a:cubicBezTo>
                      <a:cubicBezTo>
                        <a:pt x="35206" y="252812"/>
                        <a:pt x="57361" y="275574"/>
                        <a:pt x="66769" y="308959"/>
                      </a:cubicBezTo>
                      <a:cubicBezTo>
                        <a:pt x="128682" y="308959"/>
                        <a:pt x="188774" y="308959"/>
                        <a:pt x="252205" y="308959"/>
                      </a:cubicBezTo>
                      <a:cubicBezTo>
                        <a:pt x="201521" y="266773"/>
                        <a:pt x="174510" y="216393"/>
                        <a:pt x="174814" y="153872"/>
                      </a:cubicBezTo>
                      <a:cubicBezTo>
                        <a:pt x="175117" y="91656"/>
                        <a:pt x="203039" y="42186"/>
                        <a:pt x="252509" y="0"/>
                      </a:cubicBezTo>
                      <a:close/>
                    </a:path>
                  </a:pathLst>
                </a:custGeom>
                <a:noFill/>
                <a:ln w="15056" cap="rnd">
                  <a:solidFill>
                    <a:schemeClr val="accent1"/>
                  </a:solidFill>
                  <a:prstDash val="solid"/>
                  <a:round/>
                </a:ln>
              </p:spPr>
              <p:txBody>
                <a:bodyPr rtlCol="0" anchor="ctr"/>
                <a:lstStyle/>
                <a:p>
                  <a:endParaRPr lang="en-IN"/>
                </a:p>
              </p:txBody>
            </p:sp>
            <p:sp>
              <p:nvSpPr>
                <p:cNvPr id="260" name="Freeform: Shape 259">
                  <a:extLst>
                    <a:ext uri="{FF2B5EF4-FFF2-40B4-BE49-F238E27FC236}">
                      <a16:creationId xmlns:a16="http://schemas.microsoft.com/office/drawing/2014/main" id="{DB105BB6-9A00-4A8C-BE0B-757792983C20}"/>
                    </a:ext>
                  </a:extLst>
                </p:cNvPr>
                <p:cNvSpPr/>
                <p:nvPr/>
              </p:nvSpPr>
              <p:spPr>
                <a:xfrm>
                  <a:off x="10729439" y="856698"/>
                  <a:ext cx="69958" cy="34875"/>
                </a:xfrm>
                <a:custGeom>
                  <a:avLst/>
                  <a:gdLst>
                    <a:gd name="connsiteX0" fmla="*/ 67264 w 69958"/>
                    <a:gd name="connsiteY0" fmla="*/ 1375 h 34875"/>
                    <a:gd name="connsiteX1" fmla="*/ 1709 w 69958"/>
                    <a:gd name="connsiteY1" fmla="*/ 1375 h 34875"/>
                    <a:gd name="connsiteX2" fmla="*/ 2619 w 69958"/>
                    <a:gd name="connsiteY2" fmla="*/ 33546 h 34875"/>
                    <a:gd name="connsiteX3" fmla="*/ 68781 w 69958"/>
                    <a:gd name="connsiteY3" fmla="*/ 33242 h 34875"/>
                    <a:gd name="connsiteX4" fmla="*/ 67264 w 69958"/>
                    <a:gd name="connsiteY4" fmla="*/ 1375 h 3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58" h="34875">
                      <a:moveTo>
                        <a:pt x="67264" y="1375"/>
                      </a:moveTo>
                      <a:cubicBezTo>
                        <a:pt x="45412" y="-749"/>
                        <a:pt x="23864" y="-142"/>
                        <a:pt x="1709" y="1375"/>
                      </a:cubicBezTo>
                      <a:cubicBezTo>
                        <a:pt x="-416" y="12908"/>
                        <a:pt x="-1023" y="22620"/>
                        <a:pt x="2619" y="33546"/>
                      </a:cubicBezTo>
                      <a:cubicBezTo>
                        <a:pt x="24774" y="35063"/>
                        <a:pt x="46019" y="35670"/>
                        <a:pt x="68781" y="33242"/>
                      </a:cubicBezTo>
                      <a:cubicBezTo>
                        <a:pt x="69692" y="22013"/>
                        <a:pt x="71513" y="12301"/>
                        <a:pt x="67264" y="1375"/>
                      </a:cubicBezTo>
                      <a:close/>
                    </a:path>
                  </a:pathLst>
                </a:custGeom>
                <a:noFill/>
                <a:ln w="15056" cap="rnd">
                  <a:solidFill>
                    <a:schemeClr val="accent1"/>
                  </a:solidFill>
                  <a:prstDash val="solid"/>
                  <a:round/>
                </a:ln>
              </p:spPr>
              <p:txBody>
                <a:bodyPr rtlCol="0" anchor="ctr"/>
                <a:lstStyle/>
                <a:p>
                  <a:endParaRPr lang="en-IN"/>
                </a:p>
              </p:txBody>
            </p:sp>
            <p:sp>
              <p:nvSpPr>
                <p:cNvPr id="261" name="Freeform: Shape 260">
                  <a:extLst>
                    <a:ext uri="{FF2B5EF4-FFF2-40B4-BE49-F238E27FC236}">
                      <a16:creationId xmlns:a16="http://schemas.microsoft.com/office/drawing/2014/main" id="{202953F2-F463-4FC3-9A17-E5477ED45786}"/>
                    </a:ext>
                  </a:extLst>
                </p:cNvPr>
                <p:cNvSpPr/>
                <p:nvPr/>
              </p:nvSpPr>
              <p:spPr>
                <a:xfrm>
                  <a:off x="10601858" y="719375"/>
                  <a:ext cx="254026" cy="310172"/>
                </a:xfrm>
                <a:custGeom>
                  <a:avLst/>
                  <a:gdLst>
                    <a:gd name="connsiteX0" fmla="*/ 254026 w 254026"/>
                    <a:gd name="connsiteY0" fmla="*/ 67376 h 310172"/>
                    <a:gd name="connsiteX1" fmla="*/ 186043 w 254026"/>
                    <a:gd name="connsiteY1" fmla="*/ 0 h 310172"/>
                    <a:gd name="connsiteX2" fmla="*/ 0 w 254026"/>
                    <a:gd name="connsiteY2" fmla="*/ 0 h 310172"/>
                    <a:gd name="connsiteX3" fmla="*/ 78302 w 254026"/>
                    <a:gd name="connsiteY3" fmla="*/ 154479 h 310172"/>
                    <a:gd name="connsiteX4" fmla="*/ 304 w 254026"/>
                    <a:gd name="connsiteY4" fmla="*/ 310173 h 310172"/>
                    <a:gd name="connsiteX5" fmla="*/ 186043 w 254026"/>
                    <a:gd name="connsiteY5" fmla="*/ 310173 h 310172"/>
                    <a:gd name="connsiteX6" fmla="*/ 253723 w 254026"/>
                    <a:gd name="connsiteY6" fmla="*/ 241886 h 310172"/>
                    <a:gd name="connsiteX7" fmla="*/ 254026 w 254026"/>
                    <a:gd name="connsiteY7" fmla="*/ 67376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26" h="310172">
                      <a:moveTo>
                        <a:pt x="254026" y="67376"/>
                      </a:moveTo>
                      <a:cubicBezTo>
                        <a:pt x="218517" y="57664"/>
                        <a:pt x="195755" y="33992"/>
                        <a:pt x="186043" y="0"/>
                      </a:cubicBezTo>
                      <a:cubicBezTo>
                        <a:pt x="124130" y="0"/>
                        <a:pt x="64645" y="0"/>
                        <a:pt x="0" y="0"/>
                      </a:cubicBezTo>
                      <a:cubicBezTo>
                        <a:pt x="50987" y="42186"/>
                        <a:pt x="77998" y="91959"/>
                        <a:pt x="78302" y="154479"/>
                      </a:cubicBezTo>
                      <a:cubicBezTo>
                        <a:pt x="78605" y="217303"/>
                        <a:pt x="50077" y="267380"/>
                        <a:pt x="304" y="310173"/>
                      </a:cubicBezTo>
                      <a:cubicBezTo>
                        <a:pt x="65252" y="310173"/>
                        <a:pt x="125040" y="310173"/>
                        <a:pt x="186043" y="310173"/>
                      </a:cubicBezTo>
                      <a:cubicBezTo>
                        <a:pt x="196058" y="274360"/>
                        <a:pt x="219124" y="251598"/>
                        <a:pt x="253723" y="241886"/>
                      </a:cubicBezTo>
                      <a:cubicBezTo>
                        <a:pt x="254026" y="182705"/>
                        <a:pt x="254026" y="125647"/>
                        <a:pt x="254026" y="67376"/>
                      </a:cubicBezTo>
                      <a:close/>
                    </a:path>
                  </a:pathLst>
                </a:custGeom>
                <a:noFill/>
                <a:ln w="15056" cap="rnd">
                  <a:solidFill>
                    <a:schemeClr val="accent1"/>
                  </a:solidFill>
                  <a:prstDash val="solid"/>
                  <a:round/>
                </a:ln>
              </p:spPr>
              <p:txBody>
                <a:bodyPr rtlCol="0" anchor="ctr"/>
                <a:lstStyle/>
                <a:p>
                  <a:endParaRPr lang="en-IN"/>
                </a:p>
              </p:txBody>
            </p:sp>
            <p:grpSp>
              <p:nvGrpSpPr>
                <p:cNvPr id="262" name="Graphic 304">
                  <a:extLst>
                    <a:ext uri="{FF2B5EF4-FFF2-40B4-BE49-F238E27FC236}">
                      <a16:creationId xmlns:a16="http://schemas.microsoft.com/office/drawing/2014/main" id="{F0C66BA7-15AE-41DF-BBB4-08583B752690}"/>
                    </a:ext>
                  </a:extLst>
                </p:cNvPr>
                <p:cNvGrpSpPr/>
                <p:nvPr/>
              </p:nvGrpSpPr>
              <p:grpSpPr>
                <a:xfrm>
                  <a:off x="10401506" y="381000"/>
                  <a:ext cx="365481" cy="188136"/>
                  <a:chOff x="10401506" y="429311"/>
                  <a:chExt cx="365481" cy="188136"/>
                </a:xfrm>
                <a:solidFill>
                  <a:srgbClr val="161616"/>
                </a:solidFill>
              </p:grpSpPr>
              <p:sp>
                <p:nvSpPr>
                  <p:cNvPr id="267" name="Freeform: Shape 266">
                    <a:extLst>
                      <a:ext uri="{FF2B5EF4-FFF2-40B4-BE49-F238E27FC236}">
                        <a16:creationId xmlns:a16="http://schemas.microsoft.com/office/drawing/2014/main" id="{C2711CA5-05FF-4402-87CF-A1A42E3D7869}"/>
                      </a:ext>
                    </a:extLst>
                  </p:cNvPr>
                  <p:cNvSpPr/>
                  <p:nvPr/>
                </p:nvSpPr>
                <p:spPr>
                  <a:xfrm>
                    <a:off x="10414245" y="429311"/>
                    <a:ext cx="352742" cy="175396"/>
                  </a:xfrm>
                  <a:custGeom>
                    <a:avLst/>
                    <a:gdLst>
                      <a:gd name="connsiteX0" fmla="*/ 11321 w 352742"/>
                      <a:gd name="connsiteY0" fmla="*/ 175397 h 175396"/>
                      <a:gd name="connsiteX1" fmla="*/ 3701 w 352742"/>
                      <a:gd name="connsiteY1" fmla="*/ 172539 h 175396"/>
                      <a:gd name="connsiteX2" fmla="*/ 2748 w 352742"/>
                      <a:gd name="connsiteY2" fmla="*/ 155394 h 175396"/>
                      <a:gd name="connsiteX3" fmla="*/ 275163 w 352742"/>
                      <a:gd name="connsiteY3" fmla="*/ 2994 h 175396"/>
                      <a:gd name="connsiteX4" fmla="*/ 352316 w 352742"/>
                      <a:gd name="connsiteY4" fmla="*/ 101102 h 175396"/>
                      <a:gd name="connsiteX5" fmla="*/ 343743 w 352742"/>
                      <a:gd name="connsiteY5" fmla="*/ 115389 h 175396"/>
                      <a:gd name="connsiteX6" fmla="*/ 329456 w 352742"/>
                      <a:gd name="connsiteY6" fmla="*/ 106817 h 175396"/>
                      <a:gd name="connsiteX7" fmla="*/ 269448 w 352742"/>
                      <a:gd name="connsiteY7" fmla="*/ 25854 h 175396"/>
                      <a:gd name="connsiteX8" fmla="*/ 20846 w 352742"/>
                      <a:gd name="connsiteY8" fmla="*/ 171587 h 175396"/>
                      <a:gd name="connsiteX9" fmla="*/ 11321 w 352742"/>
                      <a:gd name="connsiteY9" fmla="*/ 175397 h 17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42" h="175396">
                        <a:moveTo>
                          <a:pt x="11321" y="175397"/>
                        </a:moveTo>
                        <a:cubicBezTo>
                          <a:pt x="8463" y="175397"/>
                          <a:pt x="5606" y="174444"/>
                          <a:pt x="3701" y="172539"/>
                        </a:cubicBezTo>
                        <a:cubicBezTo>
                          <a:pt x="-1062" y="167777"/>
                          <a:pt x="-1062" y="160157"/>
                          <a:pt x="2748" y="155394"/>
                        </a:cubicBezTo>
                        <a:cubicBezTo>
                          <a:pt x="9416" y="147774"/>
                          <a:pt x="169436" y="-24628"/>
                          <a:pt x="275163" y="2994"/>
                        </a:cubicBezTo>
                        <a:cubicBezTo>
                          <a:pt x="313263" y="12519"/>
                          <a:pt x="338981" y="45857"/>
                          <a:pt x="352316" y="101102"/>
                        </a:cubicBezTo>
                        <a:cubicBezTo>
                          <a:pt x="354221" y="107769"/>
                          <a:pt x="349458" y="113484"/>
                          <a:pt x="343743" y="115389"/>
                        </a:cubicBezTo>
                        <a:cubicBezTo>
                          <a:pt x="337076" y="117294"/>
                          <a:pt x="331361" y="112532"/>
                          <a:pt x="329456" y="106817"/>
                        </a:cubicBezTo>
                        <a:cubicBezTo>
                          <a:pt x="318978" y="60144"/>
                          <a:pt x="298023" y="33474"/>
                          <a:pt x="269448" y="25854"/>
                        </a:cubicBezTo>
                        <a:cubicBezTo>
                          <a:pt x="177056" y="2042"/>
                          <a:pt x="21798" y="169682"/>
                          <a:pt x="20846" y="171587"/>
                        </a:cubicBezTo>
                        <a:cubicBezTo>
                          <a:pt x="17988" y="174444"/>
                          <a:pt x="15131" y="175397"/>
                          <a:pt x="11321" y="175397"/>
                        </a:cubicBezTo>
                        <a:close/>
                      </a:path>
                    </a:pathLst>
                  </a:custGeom>
                  <a:solidFill>
                    <a:srgbClr val="161616"/>
                  </a:solidFill>
                  <a:ln w="9525" cap="flat">
                    <a:solidFill>
                      <a:schemeClr val="accent1"/>
                    </a:solid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82E1D30B-1DA9-4511-ADA7-D18643E29A85}"/>
                      </a:ext>
                    </a:extLst>
                  </p:cNvPr>
                  <p:cNvSpPr/>
                  <p:nvPr/>
                </p:nvSpPr>
                <p:spPr>
                  <a:xfrm>
                    <a:off x="10401506" y="501693"/>
                    <a:ext cx="113016" cy="115754"/>
                  </a:xfrm>
                  <a:custGeom>
                    <a:avLst/>
                    <a:gdLst>
                      <a:gd name="connsiteX0" fmla="*/ 112643 w 113016"/>
                      <a:gd name="connsiteY0" fmla="*/ 87775 h 115754"/>
                      <a:gd name="connsiteX1" fmla="*/ 98355 w 113016"/>
                      <a:gd name="connsiteY1" fmla="*/ 79202 h 115754"/>
                      <a:gd name="connsiteX2" fmla="*/ 26918 w 113016"/>
                      <a:gd name="connsiteY2" fmla="*/ 87775 h 115754"/>
                      <a:gd name="connsiteX3" fmla="*/ 48825 w 113016"/>
                      <a:gd name="connsiteY3" fmla="*/ 13480 h 115754"/>
                      <a:gd name="connsiteX4" fmla="*/ 39300 w 113016"/>
                      <a:gd name="connsiteY4" fmla="*/ 145 h 115754"/>
                      <a:gd name="connsiteX5" fmla="*/ 25965 w 113016"/>
                      <a:gd name="connsiteY5" fmla="*/ 9670 h 115754"/>
                      <a:gd name="connsiteX6" fmla="*/ 248 w 113016"/>
                      <a:gd name="connsiteY6" fmla="*/ 102062 h 115754"/>
                      <a:gd name="connsiteX7" fmla="*/ 4058 w 113016"/>
                      <a:gd name="connsiteY7" fmla="*/ 112540 h 115754"/>
                      <a:gd name="connsiteX8" fmla="*/ 15488 w 113016"/>
                      <a:gd name="connsiteY8" fmla="*/ 115397 h 115754"/>
                      <a:gd name="connsiteX9" fmla="*/ 105023 w 113016"/>
                      <a:gd name="connsiteY9" fmla="*/ 101110 h 115754"/>
                      <a:gd name="connsiteX10" fmla="*/ 110738 w 113016"/>
                      <a:gd name="connsiteY10" fmla="*/ 97300 h 115754"/>
                      <a:gd name="connsiteX11" fmla="*/ 112643 w 113016"/>
                      <a:gd name="connsiteY11" fmla="*/ 87775 h 1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016" h="115754">
                        <a:moveTo>
                          <a:pt x="112643" y="87775"/>
                        </a:moveTo>
                        <a:cubicBezTo>
                          <a:pt x="110738" y="81107"/>
                          <a:pt x="104070" y="77297"/>
                          <a:pt x="98355" y="79202"/>
                        </a:cubicBezTo>
                        <a:lnTo>
                          <a:pt x="26918" y="87775"/>
                        </a:lnTo>
                        <a:lnTo>
                          <a:pt x="48825" y="13480"/>
                        </a:lnTo>
                        <a:cubicBezTo>
                          <a:pt x="49778" y="6812"/>
                          <a:pt x="45968" y="1097"/>
                          <a:pt x="39300" y="145"/>
                        </a:cubicBezTo>
                        <a:cubicBezTo>
                          <a:pt x="32633" y="-808"/>
                          <a:pt x="26918" y="3002"/>
                          <a:pt x="25965" y="9670"/>
                        </a:cubicBezTo>
                        <a:lnTo>
                          <a:pt x="248" y="102062"/>
                        </a:lnTo>
                        <a:cubicBezTo>
                          <a:pt x="-705" y="105872"/>
                          <a:pt x="1200" y="110635"/>
                          <a:pt x="4058" y="112540"/>
                        </a:cubicBezTo>
                        <a:cubicBezTo>
                          <a:pt x="6915" y="115397"/>
                          <a:pt x="11678" y="116350"/>
                          <a:pt x="15488" y="115397"/>
                        </a:cubicBezTo>
                        <a:lnTo>
                          <a:pt x="105023" y="101110"/>
                        </a:lnTo>
                        <a:cubicBezTo>
                          <a:pt x="106928" y="100157"/>
                          <a:pt x="108833" y="99205"/>
                          <a:pt x="110738" y="97300"/>
                        </a:cubicBezTo>
                        <a:cubicBezTo>
                          <a:pt x="112643" y="95395"/>
                          <a:pt x="113595" y="91585"/>
                          <a:pt x="112643" y="87775"/>
                        </a:cubicBezTo>
                        <a:close/>
                      </a:path>
                    </a:pathLst>
                  </a:custGeom>
                  <a:solidFill>
                    <a:srgbClr val="161616"/>
                  </a:solidFill>
                  <a:ln w="9525" cap="flat">
                    <a:solidFill>
                      <a:schemeClr val="accent1"/>
                    </a:solidFill>
                    <a:prstDash val="solid"/>
                    <a:miter/>
                  </a:ln>
                </p:spPr>
                <p:txBody>
                  <a:bodyPr rtlCol="0" anchor="ctr"/>
                  <a:lstStyle/>
                  <a:p>
                    <a:endParaRPr lang="en-IN"/>
                  </a:p>
                </p:txBody>
              </p:sp>
            </p:grpSp>
            <p:grpSp>
              <p:nvGrpSpPr>
                <p:cNvPr id="263" name="Graphic 304">
                  <a:extLst>
                    <a:ext uri="{FF2B5EF4-FFF2-40B4-BE49-F238E27FC236}">
                      <a16:creationId xmlns:a16="http://schemas.microsoft.com/office/drawing/2014/main" id="{2BB6B9A3-2D03-4552-AA4E-99E0CD92D537}"/>
                    </a:ext>
                  </a:extLst>
                </p:cNvPr>
                <p:cNvGrpSpPr/>
                <p:nvPr/>
              </p:nvGrpSpPr>
              <p:grpSpPr>
                <a:xfrm>
                  <a:off x="10191777" y="1182512"/>
                  <a:ext cx="365481" cy="189088"/>
                  <a:chOff x="10191777" y="1096793"/>
                  <a:chExt cx="365481" cy="189088"/>
                </a:xfrm>
                <a:solidFill>
                  <a:srgbClr val="161616"/>
                </a:solidFill>
              </p:grpSpPr>
              <p:sp>
                <p:nvSpPr>
                  <p:cNvPr id="265" name="Freeform: Shape 264">
                    <a:extLst>
                      <a:ext uri="{FF2B5EF4-FFF2-40B4-BE49-F238E27FC236}">
                        <a16:creationId xmlns:a16="http://schemas.microsoft.com/office/drawing/2014/main" id="{F29A9DFB-1631-487B-9CA0-C808C1489206}"/>
                      </a:ext>
                    </a:extLst>
                  </p:cNvPr>
                  <p:cNvSpPr/>
                  <p:nvPr/>
                </p:nvSpPr>
                <p:spPr>
                  <a:xfrm>
                    <a:off x="10191777" y="1110485"/>
                    <a:ext cx="352742" cy="175396"/>
                  </a:xfrm>
                  <a:custGeom>
                    <a:avLst/>
                    <a:gdLst>
                      <a:gd name="connsiteX0" fmla="*/ 341422 w 352742"/>
                      <a:gd name="connsiteY0" fmla="*/ 0 h 175396"/>
                      <a:gd name="connsiteX1" fmla="*/ 349042 w 352742"/>
                      <a:gd name="connsiteY1" fmla="*/ 2858 h 175396"/>
                      <a:gd name="connsiteX2" fmla="*/ 349994 w 352742"/>
                      <a:gd name="connsiteY2" fmla="*/ 20002 h 175396"/>
                      <a:gd name="connsiteX3" fmla="*/ 77579 w 352742"/>
                      <a:gd name="connsiteY3" fmla="*/ 172402 h 175396"/>
                      <a:gd name="connsiteX4" fmla="*/ 427 w 352742"/>
                      <a:gd name="connsiteY4" fmla="*/ 74295 h 175396"/>
                      <a:gd name="connsiteX5" fmla="*/ 8999 w 352742"/>
                      <a:gd name="connsiteY5" fmla="*/ 60008 h 175396"/>
                      <a:gd name="connsiteX6" fmla="*/ 23287 w 352742"/>
                      <a:gd name="connsiteY6" fmla="*/ 68580 h 175396"/>
                      <a:gd name="connsiteX7" fmla="*/ 83294 w 352742"/>
                      <a:gd name="connsiteY7" fmla="*/ 149542 h 175396"/>
                      <a:gd name="connsiteX8" fmla="*/ 331897 w 352742"/>
                      <a:gd name="connsiteY8" fmla="*/ 3810 h 175396"/>
                      <a:gd name="connsiteX9" fmla="*/ 341422 w 352742"/>
                      <a:gd name="connsiteY9" fmla="*/ 0 h 17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42" h="175396">
                        <a:moveTo>
                          <a:pt x="341422" y="0"/>
                        </a:moveTo>
                        <a:cubicBezTo>
                          <a:pt x="344279" y="0"/>
                          <a:pt x="347137" y="952"/>
                          <a:pt x="349042" y="2858"/>
                        </a:cubicBezTo>
                        <a:cubicBezTo>
                          <a:pt x="353804" y="7620"/>
                          <a:pt x="353804" y="15240"/>
                          <a:pt x="349994" y="20002"/>
                        </a:cubicBezTo>
                        <a:cubicBezTo>
                          <a:pt x="343327" y="27623"/>
                          <a:pt x="183307" y="200025"/>
                          <a:pt x="77579" y="172402"/>
                        </a:cubicBezTo>
                        <a:cubicBezTo>
                          <a:pt x="39479" y="162877"/>
                          <a:pt x="13762" y="129540"/>
                          <a:pt x="427" y="74295"/>
                        </a:cubicBezTo>
                        <a:cubicBezTo>
                          <a:pt x="-1478" y="67627"/>
                          <a:pt x="3284" y="61913"/>
                          <a:pt x="8999" y="60008"/>
                        </a:cubicBezTo>
                        <a:cubicBezTo>
                          <a:pt x="15667" y="58102"/>
                          <a:pt x="21382" y="62865"/>
                          <a:pt x="23287" y="68580"/>
                        </a:cubicBezTo>
                        <a:cubicBezTo>
                          <a:pt x="33764" y="115252"/>
                          <a:pt x="54719" y="141923"/>
                          <a:pt x="83294" y="149542"/>
                        </a:cubicBezTo>
                        <a:cubicBezTo>
                          <a:pt x="175687" y="173355"/>
                          <a:pt x="329992" y="5715"/>
                          <a:pt x="331897" y="3810"/>
                        </a:cubicBezTo>
                        <a:cubicBezTo>
                          <a:pt x="334754" y="952"/>
                          <a:pt x="337612" y="0"/>
                          <a:pt x="341422" y="0"/>
                        </a:cubicBezTo>
                        <a:close/>
                      </a:path>
                    </a:pathLst>
                  </a:custGeom>
                  <a:solidFill>
                    <a:srgbClr val="161616"/>
                  </a:solidFill>
                  <a:ln w="9525" cap="flat">
                    <a:solidFill>
                      <a:schemeClr val="accent1"/>
                    </a:solid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696E5B0F-49E7-40A4-9CBC-25441890D840}"/>
                      </a:ext>
                    </a:extLst>
                  </p:cNvPr>
                  <p:cNvSpPr/>
                  <p:nvPr/>
                </p:nvSpPr>
                <p:spPr>
                  <a:xfrm>
                    <a:off x="10444242" y="1096793"/>
                    <a:ext cx="113016" cy="116707"/>
                  </a:xfrm>
                  <a:custGeom>
                    <a:avLst/>
                    <a:gdLst>
                      <a:gd name="connsiteX0" fmla="*/ 374 w 113016"/>
                      <a:gd name="connsiteY0" fmla="*/ 28932 h 116707"/>
                      <a:gd name="connsiteX1" fmla="*/ 14661 w 113016"/>
                      <a:gd name="connsiteY1" fmla="*/ 37505 h 116707"/>
                      <a:gd name="connsiteX2" fmla="*/ 86099 w 113016"/>
                      <a:gd name="connsiteY2" fmla="*/ 28932 h 116707"/>
                      <a:gd name="connsiteX3" fmla="*/ 64191 w 113016"/>
                      <a:gd name="connsiteY3" fmla="*/ 103227 h 116707"/>
                      <a:gd name="connsiteX4" fmla="*/ 73716 w 113016"/>
                      <a:gd name="connsiteY4" fmla="*/ 116562 h 116707"/>
                      <a:gd name="connsiteX5" fmla="*/ 87051 w 113016"/>
                      <a:gd name="connsiteY5" fmla="*/ 107037 h 116707"/>
                      <a:gd name="connsiteX6" fmla="*/ 112769 w 113016"/>
                      <a:gd name="connsiteY6" fmla="*/ 13692 h 116707"/>
                      <a:gd name="connsiteX7" fmla="*/ 108959 w 113016"/>
                      <a:gd name="connsiteY7" fmla="*/ 3215 h 116707"/>
                      <a:gd name="connsiteX8" fmla="*/ 97529 w 113016"/>
                      <a:gd name="connsiteY8" fmla="*/ 357 h 116707"/>
                      <a:gd name="connsiteX9" fmla="*/ 7994 w 113016"/>
                      <a:gd name="connsiteY9" fmla="*/ 14645 h 116707"/>
                      <a:gd name="connsiteX10" fmla="*/ 2279 w 113016"/>
                      <a:gd name="connsiteY10" fmla="*/ 18455 h 116707"/>
                      <a:gd name="connsiteX11" fmla="*/ 374 w 113016"/>
                      <a:gd name="connsiteY11" fmla="*/ 28932 h 11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016" h="116707">
                        <a:moveTo>
                          <a:pt x="374" y="28932"/>
                        </a:moveTo>
                        <a:cubicBezTo>
                          <a:pt x="2279" y="35600"/>
                          <a:pt x="8946" y="39410"/>
                          <a:pt x="14661" y="37505"/>
                        </a:cubicBezTo>
                        <a:lnTo>
                          <a:pt x="86099" y="28932"/>
                        </a:lnTo>
                        <a:lnTo>
                          <a:pt x="64191" y="103227"/>
                        </a:lnTo>
                        <a:cubicBezTo>
                          <a:pt x="63239" y="109895"/>
                          <a:pt x="67049" y="115610"/>
                          <a:pt x="73716" y="116562"/>
                        </a:cubicBezTo>
                        <a:cubicBezTo>
                          <a:pt x="80384" y="117515"/>
                          <a:pt x="86099" y="113705"/>
                          <a:pt x="87051" y="107037"/>
                        </a:cubicBezTo>
                        <a:lnTo>
                          <a:pt x="112769" y="13692"/>
                        </a:lnTo>
                        <a:cubicBezTo>
                          <a:pt x="113721" y="9882"/>
                          <a:pt x="111816" y="5120"/>
                          <a:pt x="108959" y="3215"/>
                        </a:cubicBezTo>
                        <a:cubicBezTo>
                          <a:pt x="106101" y="357"/>
                          <a:pt x="101339" y="-595"/>
                          <a:pt x="97529" y="357"/>
                        </a:cubicBezTo>
                        <a:lnTo>
                          <a:pt x="7994" y="14645"/>
                        </a:lnTo>
                        <a:cubicBezTo>
                          <a:pt x="6089" y="15597"/>
                          <a:pt x="4184" y="16550"/>
                          <a:pt x="2279" y="18455"/>
                        </a:cubicBezTo>
                        <a:cubicBezTo>
                          <a:pt x="374" y="20360"/>
                          <a:pt x="-579" y="25122"/>
                          <a:pt x="374" y="28932"/>
                        </a:cubicBezTo>
                        <a:close/>
                      </a:path>
                    </a:pathLst>
                  </a:custGeom>
                  <a:solidFill>
                    <a:srgbClr val="161616"/>
                  </a:solidFill>
                  <a:ln w="9525" cap="flat">
                    <a:solidFill>
                      <a:schemeClr val="accent1"/>
                    </a:solidFill>
                    <a:prstDash val="solid"/>
                    <a:miter/>
                  </a:ln>
                </p:spPr>
                <p:txBody>
                  <a:bodyPr rtlCol="0" anchor="ctr"/>
                  <a:lstStyle/>
                  <a:p>
                    <a:endParaRPr lang="en-IN"/>
                  </a:p>
                </p:txBody>
              </p:sp>
            </p:grpSp>
            <p:sp>
              <p:nvSpPr>
                <p:cNvPr id="264" name="Graphic 20" descr="Dollar">
                  <a:extLst>
                    <a:ext uri="{FF2B5EF4-FFF2-40B4-BE49-F238E27FC236}">
                      <a16:creationId xmlns:a16="http://schemas.microsoft.com/office/drawing/2014/main" id="{B48D5FB4-5C9E-4D29-B67B-67DF838F080D}"/>
                    </a:ext>
                  </a:extLst>
                </p:cNvPr>
                <p:cNvSpPr/>
                <p:nvPr/>
              </p:nvSpPr>
              <p:spPr>
                <a:xfrm>
                  <a:off x="10437883" y="767104"/>
                  <a:ext cx="91050" cy="217756"/>
                </a:xfrm>
                <a:custGeom>
                  <a:avLst/>
                  <a:gdLst>
                    <a:gd name="connsiteX0" fmla="*/ 166549 w 171249"/>
                    <a:gd name="connsiteY0" fmla="*/ 245993 h 409560"/>
                    <a:gd name="connsiteX1" fmla="*/ 153910 w 171249"/>
                    <a:gd name="connsiteY1" fmla="*/ 227224 h 409560"/>
                    <a:gd name="connsiteX2" fmla="*/ 135741 w 171249"/>
                    <a:gd name="connsiteY2" fmla="*/ 214065 h 409560"/>
                    <a:gd name="connsiteX3" fmla="*/ 114357 w 171249"/>
                    <a:gd name="connsiteY3" fmla="*/ 204602 h 409560"/>
                    <a:gd name="connsiteX4" fmla="*/ 91497 w 171249"/>
                    <a:gd name="connsiteY4" fmla="*/ 196982 h 409560"/>
                    <a:gd name="connsiteX5" fmla="*/ 89716 w 171249"/>
                    <a:gd name="connsiteY5" fmla="*/ 196410 h 409560"/>
                    <a:gd name="connsiteX6" fmla="*/ 89716 w 171249"/>
                    <a:gd name="connsiteY6" fmla="*/ 62036 h 409560"/>
                    <a:gd name="connsiteX7" fmla="*/ 92845 w 171249"/>
                    <a:gd name="connsiteY7" fmla="*/ 61912 h 409560"/>
                    <a:gd name="connsiteX8" fmla="*/ 128749 w 171249"/>
                    <a:gd name="connsiteY8" fmla="*/ 68437 h 409560"/>
                    <a:gd name="connsiteX9" fmla="*/ 158005 w 171249"/>
                    <a:gd name="connsiteY9" fmla="*/ 89297 h 409560"/>
                    <a:gd name="connsiteX10" fmla="*/ 164878 w 171249"/>
                    <a:gd name="connsiteY10" fmla="*/ 82706 h 409560"/>
                    <a:gd name="connsiteX11" fmla="*/ 132440 w 171249"/>
                    <a:gd name="connsiteY11" fmla="*/ 59655 h 409560"/>
                    <a:gd name="connsiteX12" fmla="*/ 92845 w 171249"/>
                    <a:gd name="connsiteY12" fmla="*/ 52387 h 409560"/>
                    <a:gd name="connsiteX13" fmla="*/ 89716 w 171249"/>
                    <a:gd name="connsiteY13" fmla="*/ 52511 h 409560"/>
                    <a:gd name="connsiteX14" fmla="*/ 89716 w 171249"/>
                    <a:gd name="connsiteY14" fmla="*/ 0 h 409560"/>
                    <a:gd name="connsiteX15" fmla="*/ 80191 w 171249"/>
                    <a:gd name="connsiteY15" fmla="*/ 0 h 409560"/>
                    <a:gd name="connsiteX16" fmla="*/ 80191 w 171249"/>
                    <a:gd name="connsiteY16" fmla="*/ 53154 h 409560"/>
                    <a:gd name="connsiteX17" fmla="*/ 57331 w 171249"/>
                    <a:gd name="connsiteY17" fmla="*/ 58574 h 409560"/>
                    <a:gd name="connsiteX18" fmla="*/ 30971 w 171249"/>
                    <a:gd name="connsiteY18" fmla="*/ 75281 h 409560"/>
                    <a:gd name="connsiteX19" fmla="*/ 14630 w 171249"/>
                    <a:gd name="connsiteY19" fmla="*/ 99570 h 409560"/>
                    <a:gd name="connsiteX20" fmla="*/ 9054 w 171249"/>
                    <a:gd name="connsiteY20" fmla="*/ 128230 h 409560"/>
                    <a:gd name="connsiteX21" fmla="*/ 13687 w 171249"/>
                    <a:gd name="connsiteY21" fmla="*/ 155010 h 409560"/>
                    <a:gd name="connsiteX22" fmla="*/ 26256 w 171249"/>
                    <a:gd name="connsiteY22" fmla="*/ 174731 h 409560"/>
                    <a:gd name="connsiteX23" fmla="*/ 44425 w 171249"/>
                    <a:gd name="connsiteY23" fmla="*/ 188571 h 409560"/>
                    <a:gd name="connsiteX24" fmla="*/ 65856 w 171249"/>
                    <a:gd name="connsiteY24" fmla="*/ 198368 h 409560"/>
                    <a:gd name="connsiteX25" fmla="*/ 80186 w 171249"/>
                    <a:gd name="connsiteY25" fmla="*/ 203373 h 409560"/>
                    <a:gd name="connsiteX26" fmla="*/ 80186 w 171249"/>
                    <a:gd name="connsiteY26" fmla="*/ 347639 h 409560"/>
                    <a:gd name="connsiteX27" fmla="*/ 57683 w 171249"/>
                    <a:gd name="connsiteY27" fmla="*/ 345186 h 409560"/>
                    <a:gd name="connsiteX28" fmla="*/ 39514 w 171249"/>
                    <a:gd name="connsiteY28" fmla="*/ 338842 h 409560"/>
                    <a:gd name="connsiteX29" fmla="*/ 26146 w 171249"/>
                    <a:gd name="connsiteY29" fmla="*/ 330689 h 409560"/>
                    <a:gd name="connsiteX30" fmla="*/ 16497 w 171249"/>
                    <a:gd name="connsiteY30" fmla="*/ 322369 h 409560"/>
                    <a:gd name="connsiteX31" fmla="*/ 10087 w 171249"/>
                    <a:gd name="connsiteY31" fmla="*/ 315863 h 409560"/>
                    <a:gd name="connsiteX32" fmla="*/ 7272 w 171249"/>
                    <a:gd name="connsiteY32" fmla="*/ 312868 h 409560"/>
                    <a:gd name="connsiteX33" fmla="*/ 6896 w 171249"/>
                    <a:gd name="connsiteY33" fmla="*/ 312477 h 409560"/>
                    <a:gd name="connsiteX34" fmla="*/ 0 w 171249"/>
                    <a:gd name="connsiteY34" fmla="*/ 319035 h 409560"/>
                    <a:gd name="connsiteX35" fmla="*/ 391 w 171249"/>
                    <a:gd name="connsiteY35" fmla="*/ 319445 h 409560"/>
                    <a:gd name="connsiteX36" fmla="*/ 3077 w 171249"/>
                    <a:gd name="connsiteY36" fmla="*/ 322302 h 409560"/>
                    <a:gd name="connsiteX37" fmla="*/ 9844 w 171249"/>
                    <a:gd name="connsiteY37" fmla="*/ 329174 h 409560"/>
                    <a:gd name="connsiteX38" fmla="*/ 20264 w 171249"/>
                    <a:gd name="connsiteY38" fmla="*/ 338190 h 409560"/>
                    <a:gd name="connsiteX39" fmla="*/ 35347 w 171249"/>
                    <a:gd name="connsiteY39" fmla="*/ 347415 h 409560"/>
                    <a:gd name="connsiteX40" fmla="*/ 55440 w 171249"/>
                    <a:gd name="connsiteY40" fmla="*/ 354449 h 409560"/>
                    <a:gd name="connsiteX41" fmla="*/ 80205 w 171249"/>
                    <a:gd name="connsiteY41" fmla="*/ 357173 h 409560"/>
                    <a:gd name="connsiteX42" fmla="*/ 80205 w 171249"/>
                    <a:gd name="connsiteY42" fmla="*/ 409561 h 409560"/>
                    <a:gd name="connsiteX43" fmla="*/ 89730 w 171249"/>
                    <a:gd name="connsiteY43" fmla="*/ 409561 h 409560"/>
                    <a:gd name="connsiteX44" fmla="*/ 89730 w 171249"/>
                    <a:gd name="connsiteY44" fmla="*/ 356830 h 409560"/>
                    <a:gd name="connsiteX45" fmla="*/ 119029 w 171249"/>
                    <a:gd name="connsiteY45" fmla="*/ 350349 h 409560"/>
                    <a:gd name="connsiteX46" fmla="*/ 147361 w 171249"/>
                    <a:gd name="connsiteY46" fmla="*/ 331851 h 409560"/>
                    <a:gd name="connsiteX47" fmla="*/ 165154 w 171249"/>
                    <a:gd name="connsiteY47" fmla="*/ 304610 h 409560"/>
                    <a:gd name="connsiteX48" fmla="*/ 171236 w 171249"/>
                    <a:gd name="connsiteY48" fmla="*/ 271705 h 409560"/>
                    <a:gd name="connsiteX49" fmla="*/ 166549 w 171249"/>
                    <a:gd name="connsiteY49" fmla="*/ 245993 h 409560"/>
                    <a:gd name="connsiteX50" fmla="*/ 69223 w 171249"/>
                    <a:gd name="connsiteY50" fmla="*/ 189457 h 409560"/>
                    <a:gd name="connsiteX51" fmla="*/ 49030 w 171249"/>
                    <a:gd name="connsiteY51" fmla="*/ 180223 h 409560"/>
                    <a:gd name="connsiteX52" fmla="*/ 33133 w 171249"/>
                    <a:gd name="connsiteY52" fmla="*/ 168131 h 409560"/>
                    <a:gd name="connsiteX53" fmla="*/ 22498 w 171249"/>
                    <a:gd name="connsiteY53" fmla="*/ 151462 h 409560"/>
                    <a:gd name="connsiteX54" fmla="*/ 18564 w 171249"/>
                    <a:gd name="connsiteY54" fmla="*/ 128264 h 409560"/>
                    <a:gd name="connsiteX55" fmla="*/ 23436 w 171249"/>
                    <a:gd name="connsiteY55" fmla="*/ 103189 h 409560"/>
                    <a:gd name="connsiteX56" fmla="*/ 37624 w 171249"/>
                    <a:gd name="connsiteY56" fmla="*/ 82110 h 409560"/>
                    <a:gd name="connsiteX57" fmla="*/ 60836 w 171249"/>
                    <a:gd name="connsiteY57" fmla="*/ 67447 h 409560"/>
                    <a:gd name="connsiteX58" fmla="*/ 80191 w 171249"/>
                    <a:gd name="connsiteY58" fmla="*/ 62765 h 409560"/>
                    <a:gd name="connsiteX59" fmla="*/ 80191 w 171249"/>
                    <a:gd name="connsiteY59" fmla="*/ 193377 h 409560"/>
                    <a:gd name="connsiteX60" fmla="*/ 69223 w 171249"/>
                    <a:gd name="connsiteY60" fmla="*/ 189457 h 409560"/>
                    <a:gd name="connsiteX61" fmla="*/ 156277 w 171249"/>
                    <a:gd name="connsiteY61" fmla="*/ 301123 h 409560"/>
                    <a:gd name="connsiteX62" fmla="*/ 140627 w 171249"/>
                    <a:gd name="connsiteY62" fmla="*/ 325117 h 409560"/>
                    <a:gd name="connsiteX63" fmla="*/ 115386 w 171249"/>
                    <a:gd name="connsiteY63" fmla="*/ 341538 h 409560"/>
                    <a:gd name="connsiteX64" fmla="*/ 89702 w 171249"/>
                    <a:gd name="connsiteY64" fmla="*/ 347310 h 409560"/>
                    <a:gd name="connsiteX65" fmla="*/ 89702 w 171249"/>
                    <a:gd name="connsiteY65" fmla="*/ 206407 h 409560"/>
                    <a:gd name="connsiteX66" fmla="*/ 111057 w 171249"/>
                    <a:gd name="connsiteY66" fmla="*/ 213551 h 409560"/>
                    <a:gd name="connsiteX67" fmla="*/ 131288 w 171249"/>
                    <a:gd name="connsiteY67" fmla="*/ 222499 h 409560"/>
                    <a:gd name="connsiteX68" fmla="*/ 147209 w 171249"/>
                    <a:gd name="connsiteY68" fmla="*/ 234015 h 409560"/>
                    <a:gd name="connsiteX69" fmla="*/ 157777 w 171249"/>
                    <a:gd name="connsiteY69" fmla="*/ 249731 h 409560"/>
                    <a:gd name="connsiteX70" fmla="*/ 161682 w 171249"/>
                    <a:gd name="connsiteY70" fmla="*/ 271705 h 409560"/>
                    <a:gd name="connsiteX71" fmla="*/ 156277 w 171249"/>
                    <a:gd name="connsiteY71" fmla="*/ 301123 h 4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249" h="409560">
                      <a:moveTo>
                        <a:pt x="166549" y="245993"/>
                      </a:moveTo>
                      <a:cubicBezTo>
                        <a:pt x="163603" y="238970"/>
                        <a:pt x="159309" y="232594"/>
                        <a:pt x="153910" y="227224"/>
                      </a:cubicBezTo>
                      <a:cubicBezTo>
                        <a:pt x="148530" y="221971"/>
                        <a:pt x="142409" y="217537"/>
                        <a:pt x="135741" y="214065"/>
                      </a:cubicBezTo>
                      <a:cubicBezTo>
                        <a:pt x="128830" y="210442"/>
                        <a:pt x="121686" y="207281"/>
                        <a:pt x="114357" y="204602"/>
                      </a:cubicBezTo>
                      <a:cubicBezTo>
                        <a:pt x="106909" y="201863"/>
                        <a:pt x="99217" y="199301"/>
                        <a:pt x="91497" y="196982"/>
                      </a:cubicBezTo>
                      <a:cubicBezTo>
                        <a:pt x="90897" y="196801"/>
                        <a:pt x="90311" y="196596"/>
                        <a:pt x="89716" y="196410"/>
                      </a:cubicBezTo>
                      <a:lnTo>
                        <a:pt x="89716" y="62036"/>
                      </a:lnTo>
                      <a:cubicBezTo>
                        <a:pt x="90768" y="62008"/>
                        <a:pt x="91773" y="61912"/>
                        <a:pt x="92845" y="61912"/>
                      </a:cubicBezTo>
                      <a:cubicBezTo>
                        <a:pt x="105127" y="61682"/>
                        <a:pt x="117333" y="63900"/>
                        <a:pt x="128749" y="68437"/>
                      </a:cubicBezTo>
                      <a:cubicBezTo>
                        <a:pt x="139824" y="73319"/>
                        <a:pt x="149781" y="80418"/>
                        <a:pt x="158005" y="89297"/>
                      </a:cubicBezTo>
                      <a:lnTo>
                        <a:pt x="164878" y="82706"/>
                      </a:lnTo>
                      <a:cubicBezTo>
                        <a:pt x="155757" y="72883"/>
                        <a:pt x="144717" y="65037"/>
                        <a:pt x="132440" y="59655"/>
                      </a:cubicBezTo>
                      <a:cubicBezTo>
                        <a:pt x="119856" y="54624"/>
                        <a:pt x="106395" y="52153"/>
                        <a:pt x="92845" y="52387"/>
                      </a:cubicBezTo>
                      <a:cubicBezTo>
                        <a:pt x="91778" y="52387"/>
                        <a:pt x="90768" y="52483"/>
                        <a:pt x="89716" y="52511"/>
                      </a:cubicBezTo>
                      <a:lnTo>
                        <a:pt x="89716" y="0"/>
                      </a:lnTo>
                      <a:lnTo>
                        <a:pt x="80191" y="0"/>
                      </a:lnTo>
                      <a:lnTo>
                        <a:pt x="80191" y="53154"/>
                      </a:lnTo>
                      <a:cubicBezTo>
                        <a:pt x="72364" y="53937"/>
                        <a:pt x="64676" y="55760"/>
                        <a:pt x="57331" y="58574"/>
                      </a:cubicBezTo>
                      <a:cubicBezTo>
                        <a:pt x="47522" y="62337"/>
                        <a:pt x="38561" y="68017"/>
                        <a:pt x="30971" y="75281"/>
                      </a:cubicBezTo>
                      <a:cubicBezTo>
                        <a:pt x="23911" y="82167"/>
                        <a:pt x="18348" y="90436"/>
                        <a:pt x="14630" y="99570"/>
                      </a:cubicBezTo>
                      <a:cubicBezTo>
                        <a:pt x="10930" y="108671"/>
                        <a:pt x="9035" y="118405"/>
                        <a:pt x="9054" y="128230"/>
                      </a:cubicBezTo>
                      <a:cubicBezTo>
                        <a:pt x="8865" y="137371"/>
                        <a:pt x="10438" y="146464"/>
                        <a:pt x="13687" y="155010"/>
                      </a:cubicBezTo>
                      <a:cubicBezTo>
                        <a:pt x="16582" y="162325"/>
                        <a:pt x="20848" y="169018"/>
                        <a:pt x="26256" y="174731"/>
                      </a:cubicBezTo>
                      <a:cubicBezTo>
                        <a:pt x="31571" y="180244"/>
                        <a:pt x="37698" y="184911"/>
                        <a:pt x="44425" y="188571"/>
                      </a:cubicBezTo>
                      <a:cubicBezTo>
                        <a:pt x="51330" y="192335"/>
                        <a:pt x="58491" y="195609"/>
                        <a:pt x="65856" y="198368"/>
                      </a:cubicBezTo>
                      <a:cubicBezTo>
                        <a:pt x="70514" y="200125"/>
                        <a:pt x="75324" y="201778"/>
                        <a:pt x="80186" y="203373"/>
                      </a:cubicBezTo>
                      <a:lnTo>
                        <a:pt x="80186" y="347639"/>
                      </a:lnTo>
                      <a:cubicBezTo>
                        <a:pt x="72616" y="347680"/>
                        <a:pt x="65067" y="346857"/>
                        <a:pt x="57683" y="345186"/>
                      </a:cubicBezTo>
                      <a:cubicBezTo>
                        <a:pt x="51418" y="343725"/>
                        <a:pt x="45328" y="341598"/>
                        <a:pt x="39514" y="338842"/>
                      </a:cubicBezTo>
                      <a:cubicBezTo>
                        <a:pt x="34785" y="336601"/>
                        <a:pt x="30304" y="333867"/>
                        <a:pt x="26146" y="330689"/>
                      </a:cubicBezTo>
                      <a:cubicBezTo>
                        <a:pt x="22783" y="328091"/>
                        <a:pt x="19562" y="325313"/>
                        <a:pt x="16497" y="322369"/>
                      </a:cubicBezTo>
                      <a:cubicBezTo>
                        <a:pt x="13786" y="319727"/>
                        <a:pt x="11649" y="317559"/>
                        <a:pt x="10087" y="315863"/>
                      </a:cubicBezTo>
                      <a:cubicBezTo>
                        <a:pt x="8758" y="314435"/>
                        <a:pt x="7882" y="313482"/>
                        <a:pt x="7272" y="312868"/>
                      </a:cubicBezTo>
                      <a:lnTo>
                        <a:pt x="6896" y="312477"/>
                      </a:lnTo>
                      <a:lnTo>
                        <a:pt x="0" y="319035"/>
                      </a:lnTo>
                      <a:lnTo>
                        <a:pt x="391" y="319445"/>
                      </a:lnTo>
                      <a:cubicBezTo>
                        <a:pt x="976" y="320054"/>
                        <a:pt x="1819" y="320931"/>
                        <a:pt x="3077" y="322302"/>
                      </a:cubicBezTo>
                      <a:cubicBezTo>
                        <a:pt x="4724" y="324099"/>
                        <a:pt x="6980" y="326390"/>
                        <a:pt x="9844" y="329174"/>
                      </a:cubicBezTo>
                      <a:cubicBezTo>
                        <a:pt x="13153" y="332365"/>
                        <a:pt x="16632" y="335374"/>
                        <a:pt x="20264" y="338190"/>
                      </a:cubicBezTo>
                      <a:cubicBezTo>
                        <a:pt x="24954" y="341787"/>
                        <a:pt x="30009" y="344879"/>
                        <a:pt x="35347" y="347415"/>
                      </a:cubicBezTo>
                      <a:cubicBezTo>
                        <a:pt x="41776" y="350467"/>
                        <a:pt x="48512" y="352825"/>
                        <a:pt x="55440" y="354449"/>
                      </a:cubicBezTo>
                      <a:cubicBezTo>
                        <a:pt x="63564" y="356303"/>
                        <a:pt x="71873" y="357217"/>
                        <a:pt x="80205" y="357173"/>
                      </a:cubicBezTo>
                      <a:lnTo>
                        <a:pt x="80205" y="409561"/>
                      </a:lnTo>
                      <a:lnTo>
                        <a:pt x="89730" y="409561"/>
                      </a:lnTo>
                      <a:lnTo>
                        <a:pt x="89730" y="356830"/>
                      </a:lnTo>
                      <a:cubicBezTo>
                        <a:pt x="99780" y="356244"/>
                        <a:pt x="109670" y="354056"/>
                        <a:pt x="119029" y="350349"/>
                      </a:cubicBezTo>
                      <a:cubicBezTo>
                        <a:pt x="129608" y="346126"/>
                        <a:pt x="139240" y="339838"/>
                        <a:pt x="147361" y="331851"/>
                      </a:cubicBezTo>
                      <a:cubicBezTo>
                        <a:pt x="155112" y="324098"/>
                        <a:pt x="161170" y="314823"/>
                        <a:pt x="165154" y="304610"/>
                      </a:cubicBezTo>
                      <a:cubicBezTo>
                        <a:pt x="169229" y="294121"/>
                        <a:pt x="171292" y="282958"/>
                        <a:pt x="171236" y="271705"/>
                      </a:cubicBezTo>
                      <a:cubicBezTo>
                        <a:pt x="171418" y="262907"/>
                        <a:pt x="169824" y="254161"/>
                        <a:pt x="166549" y="245993"/>
                      </a:cubicBezTo>
                      <a:close/>
                      <a:moveTo>
                        <a:pt x="69223" y="189457"/>
                      </a:moveTo>
                      <a:cubicBezTo>
                        <a:pt x="62284" y="186855"/>
                        <a:pt x="55536" y="183770"/>
                        <a:pt x="49030" y="180223"/>
                      </a:cubicBezTo>
                      <a:cubicBezTo>
                        <a:pt x="43144" y="177028"/>
                        <a:pt x="37783" y="172950"/>
                        <a:pt x="33133" y="168131"/>
                      </a:cubicBezTo>
                      <a:cubicBezTo>
                        <a:pt x="28558" y="163302"/>
                        <a:pt x="24949" y="157645"/>
                        <a:pt x="22498" y="151462"/>
                      </a:cubicBezTo>
                      <a:cubicBezTo>
                        <a:pt x="19714" y="144052"/>
                        <a:pt x="18379" y="136177"/>
                        <a:pt x="18564" y="128264"/>
                      </a:cubicBezTo>
                      <a:cubicBezTo>
                        <a:pt x="18547" y="119669"/>
                        <a:pt x="20201" y="111152"/>
                        <a:pt x="23436" y="103189"/>
                      </a:cubicBezTo>
                      <a:cubicBezTo>
                        <a:pt x="26662" y="95260"/>
                        <a:pt x="31493" y="88084"/>
                        <a:pt x="37624" y="82110"/>
                      </a:cubicBezTo>
                      <a:cubicBezTo>
                        <a:pt x="44310" y="75728"/>
                        <a:pt x="52201" y="70743"/>
                        <a:pt x="60836" y="67447"/>
                      </a:cubicBezTo>
                      <a:cubicBezTo>
                        <a:pt x="67063" y="65070"/>
                        <a:pt x="73567" y="63497"/>
                        <a:pt x="80191" y="62765"/>
                      </a:cubicBezTo>
                      <a:lnTo>
                        <a:pt x="80191" y="193377"/>
                      </a:lnTo>
                      <a:cubicBezTo>
                        <a:pt x="76476" y="192119"/>
                        <a:pt x="72809" y="190810"/>
                        <a:pt x="69223" y="189457"/>
                      </a:cubicBezTo>
                      <a:close/>
                      <a:moveTo>
                        <a:pt x="156277" y="301123"/>
                      </a:moveTo>
                      <a:cubicBezTo>
                        <a:pt x="152773" y="310116"/>
                        <a:pt x="147445" y="318286"/>
                        <a:pt x="140627" y="325117"/>
                      </a:cubicBezTo>
                      <a:cubicBezTo>
                        <a:pt x="133389" y="332214"/>
                        <a:pt x="124808" y="337797"/>
                        <a:pt x="115386" y="341538"/>
                      </a:cubicBezTo>
                      <a:cubicBezTo>
                        <a:pt x="107179" y="344791"/>
                        <a:pt x="98512" y="346739"/>
                        <a:pt x="89702" y="347310"/>
                      </a:cubicBezTo>
                      <a:lnTo>
                        <a:pt x="89702" y="206407"/>
                      </a:lnTo>
                      <a:cubicBezTo>
                        <a:pt x="96912" y="208593"/>
                        <a:pt x="104094" y="210984"/>
                        <a:pt x="111057" y="213551"/>
                      </a:cubicBezTo>
                      <a:cubicBezTo>
                        <a:pt x="117990" y="216085"/>
                        <a:pt x="124748" y="219075"/>
                        <a:pt x="131288" y="222499"/>
                      </a:cubicBezTo>
                      <a:cubicBezTo>
                        <a:pt x="137131" y="225536"/>
                        <a:pt x="142495" y="229416"/>
                        <a:pt x="147209" y="234015"/>
                      </a:cubicBezTo>
                      <a:cubicBezTo>
                        <a:pt x="151722" y="238515"/>
                        <a:pt x="155312" y="243854"/>
                        <a:pt x="157777" y="249731"/>
                      </a:cubicBezTo>
                      <a:cubicBezTo>
                        <a:pt x="160536" y="256721"/>
                        <a:pt x="161864" y="264193"/>
                        <a:pt x="161682" y="271705"/>
                      </a:cubicBezTo>
                      <a:cubicBezTo>
                        <a:pt x="161744" y="281764"/>
                        <a:pt x="159910" y="291744"/>
                        <a:pt x="156277" y="301123"/>
                      </a:cubicBezTo>
                      <a:close/>
                    </a:path>
                  </a:pathLst>
                </a:custGeom>
                <a:solidFill>
                  <a:srgbClr val="000000"/>
                </a:solidFill>
                <a:ln w="12700" cap="flat">
                  <a:solidFill>
                    <a:schemeClr val="accent1"/>
                  </a:solidFill>
                  <a:prstDash val="solid"/>
                  <a:miter/>
                </a:ln>
              </p:spPr>
              <p:txBody>
                <a:bodyPr rtlCol="0" anchor="ctr"/>
                <a:lstStyle/>
                <a:p>
                  <a:endParaRPr lang="en-IN"/>
                </a:p>
              </p:txBody>
            </p:sp>
          </p:grpSp>
        </p:grpSp>
        <p:sp>
          <p:nvSpPr>
            <p:cNvPr id="200" name="TextBox 199">
              <a:extLst>
                <a:ext uri="{FF2B5EF4-FFF2-40B4-BE49-F238E27FC236}">
                  <a16:creationId xmlns:a16="http://schemas.microsoft.com/office/drawing/2014/main" id="{FFBD5258-D94A-48C8-B576-87F64F0E63D3}"/>
                </a:ext>
              </a:extLst>
            </p:cNvPr>
            <p:cNvSpPr txBox="1"/>
            <p:nvPr/>
          </p:nvSpPr>
          <p:spPr>
            <a:xfrm>
              <a:off x="1805212" y="4973254"/>
              <a:ext cx="1772773" cy="646331"/>
            </a:xfrm>
            <a:prstGeom prst="rect">
              <a:avLst/>
            </a:prstGeom>
            <a:noFill/>
          </p:spPr>
          <p:txBody>
            <a:bodyPr wrap="square">
              <a:spAutoFit/>
            </a:bodyPr>
            <a:lstStyle/>
            <a:p>
              <a:pPr algn="ctr"/>
              <a:r>
                <a:rPr lang="en-US" sz="1800" dirty="0">
                  <a:solidFill>
                    <a:schemeClr val="bg1"/>
                  </a:solidFill>
                  <a:latin typeface="Arial" panose="020B0604020202020204" pitchFamily="34" charset="0"/>
                  <a:cs typeface="Arial" panose="020B0604020202020204" pitchFamily="34" charset="0"/>
                </a:rPr>
                <a:t>Primary Source of Repayment</a:t>
              </a:r>
              <a:endParaRPr lang="en-IN" dirty="0">
                <a:solidFill>
                  <a:schemeClr val="bg1"/>
                </a:solidFill>
              </a:endParaRPr>
            </a:p>
          </p:txBody>
        </p:sp>
        <p:sp>
          <p:nvSpPr>
            <p:cNvPr id="201" name="Rectangle 200">
              <a:extLst>
                <a:ext uri="{FF2B5EF4-FFF2-40B4-BE49-F238E27FC236}">
                  <a16:creationId xmlns:a16="http://schemas.microsoft.com/office/drawing/2014/main" id="{0D50451C-7CBE-4435-A4C2-D4D1C754520A}"/>
                </a:ext>
              </a:extLst>
            </p:cNvPr>
            <p:cNvSpPr/>
            <p:nvPr/>
          </p:nvSpPr>
          <p:spPr>
            <a:xfrm>
              <a:off x="929443" y="5719488"/>
              <a:ext cx="3524311" cy="737026"/>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Rental Cash</a:t>
              </a:r>
              <a:br>
                <a:rPr lang="en-IN"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n-IN"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 Flows</a:t>
              </a:r>
              <a:endParaRPr lang="en-IN" dirty="0">
                <a:solidFill>
                  <a:schemeClr val="tx1"/>
                </a:solidFill>
                <a:latin typeface="Arial" panose="020B0604020202020204" pitchFamily="34" charset="0"/>
                <a:cs typeface="Arial" panose="020B0604020202020204" pitchFamily="34" charset="0"/>
              </a:endParaRPr>
            </a:p>
          </p:txBody>
        </p:sp>
        <p:grpSp>
          <p:nvGrpSpPr>
            <p:cNvPr id="202" name="Group 201">
              <a:extLst>
                <a:ext uri="{FF2B5EF4-FFF2-40B4-BE49-F238E27FC236}">
                  <a16:creationId xmlns:a16="http://schemas.microsoft.com/office/drawing/2014/main" id="{D0C66BC9-2989-4EB6-A4D3-505A0D6AF5CC}"/>
                </a:ext>
              </a:extLst>
            </p:cNvPr>
            <p:cNvGrpSpPr/>
            <p:nvPr/>
          </p:nvGrpSpPr>
          <p:grpSpPr>
            <a:xfrm>
              <a:off x="3967889" y="5896947"/>
              <a:ext cx="324000" cy="324000"/>
              <a:chOff x="4707467" y="6208889"/>
              <a:chExt cx="324000" cy="324000"/>
            </a:xfrm>
          </p:grpSpPr>
          <p:sp>
            <p:nvSpPr>
              <p:cNvPr id="247" name="Flowchart: Connector 246">
                <a:extLst>
                  <a:ext uri="{FF2B5EF4-FFF2-40B4-BE49-F238E27FC236}">
                    <a16:creationId xmlns:a16="http://schemas.microsoft.com/office/drawing/2014/main" id="{C0D533C0-0CA2-4421-B6D5-B232B24D52E3}"/>
                  </a:ext>
                </a:extLst>
              </p:cNvPr>
              <p:cNvSpPr/>
              <p:nvPr/>
            </p:nvSpPr>
            <p:spPr>
              <a:xfrm>
                <a:off x="4707467" y="6208889"/>
                <a:ext cx="324000" cy="32400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8" name="Isosceles Triangle 247">
                <a:extLst>
                  <a:ext uri="{FF2B5EF4-FFF2-40B4-BE49-F238E27FC236}">
                    <a16:creationId xmlns:a16="http://schemas.microsoft.com/office/drawing/2014/main" id="{D5B6E581-F0A5-4F9E-B6BC-06CBD5C71A4F}"/>
                  </a:ext>
                </a:extLst>
              </p:cNvPr>
              <p:cNvSpPr/>
              <p:nvPr/>
            </p:nvSpPr>
            <p:spPr>
              <a:xfrm flipH="1" flipV="1">
                <a:off x="4775055" y="6349315"/>
                <a:ext cx="188823"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3" name="Rectangle 202">
              <a:extLst>
                <a:ext uri="{FF2B5EF4-FFF2-40B4-BE49-F238E27FC236}">
                  <a16:creationId xmlns:a16="http://schemas.microsoft.com/office/drawing/2014/main" id="{B58A884C-5648-4058-80A4-2A86573818C4}"/>
                </a:ext>
              </a:extLst>
            </p:cNvPr>
            <p:cNvSpPr/>
            <p:nvPr/>
          </p:nvSpPr>
          <p:spPr>
            <a:xfrm>
              <a:off x="4729370" y="3389126"/>
              <a:ext cx="3524311" cy="23138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4" name="Oval 203">
              <a:extLst>
                <a:ext uri="{FF2B5EF4-FFF2-40B4-BE49-F238E27FC236}">
                  <a16:creationId xmlns:a16="http://schemas.microsoft.com/office/drawing/2014/main" id="{322F690C-9520-43A5-B244-B895098180C3}"/>
                </a:ext>
              </a:extLst>
            </p:cNvPr>
            <p:cNvSpPr/>
            <p:nvPr/>
          </p:nvSpPr>
          <p:spPr>
            <a:xfrm>
              <a:off x="5865664" y="3574464"/>
              <a:ext cx="1251723" cy="1251723"/>
            </a:xfrm>
            <a:prstGeom prst="ellipse">
              <a:avLst/>
            </a:prstGeom>
            <a:solidFill>
              <a:srgbClr val="E6F1F8"/>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lIns="118278" tIns="59139" rIns="118278" bIns="59139" spcCol="0" rtlCol="0" anchor="ctr"/>
            <a:lstStyle/>
            <a:p>
              <a:pPr algn="ctr"/>
              <a:endParaRPr lang="en-IN">
                <a:solidFill>
                  <a:srgbClr val="B6002E"/>
                </a:solidFill>
              </a:endParaRPr>
            </a:p>
          </p:txBody>
        </p:sp>
        <p:sp>
          <p:nvSpPr>
            <p:cNvPr id="205" name="TextBox 204">
              <a:extLst>
                <a:ext uri="{FF2B5EF4-FFF2-40B4-BE49-F238E27FC236}">
                  <a16:creationId xmlns:a16="http://schemas.microsoft.com/office/drawing/2014/main" id="{19017509-1100-493E-BDCE-216264B1B76F}"/>
                </a:ext>
              </a:extLst>
            </p:cNvPr>
            <p:cNvSpPr txBox="1"/>
            <p:nvPr/>
          </p:nvSpPr>
          <p:spPr>
            <a:xfrm>
              <a:off x="5234619" y="4973254"/>
              <a:ext cx="2513812" cy="646331"/>
            </a:xfrm>
            <a:prstGeom prst="rect">
              <a:avLst/>
            </a:prstGeom>
            <a:noFill/>
          </p:spPr>
          <p:txBody>
            <a:bodyPr wrap="square">
              <a:spAutoFit/>
            </a:bodyPr>
            <a:lstStyle/>
            <a:p>
              <a:pPr algn="ctr"/>
              <a:r>
                <a:rPr lang="en-US" sz="1800" dirty="0">
                  <a:solidFill>
                    <a:schemeClr val="bg1"/>
                  </a:solidFill>
                  <a:latin typeface="Arial" panose="020B0604020202020204" pitchFamily="34" charset="0"/>
                  <a:cs typeface="Arial" panose="020B0604020202020204" pitchFamily="34" charset="0"/>
                </a:rPr>
                <a:t>Secondary Source of Repayment</a:t>
              </a:r>
            </a:p>
          </p:txBody>
        </p:sp>
        <p:sp>
          <p:nvSpPr>
            <p:cNvPr id="206" name="Rectangle 205">
              <a:extLst>
                <a:ext uri="{FF2B5EF4-FFF2-40B4-BE49-F238E27FC236}">
                  <a16:creationId xmlns:a16="http://schemas.microsoft.com/office/drawing/2014/main" id="{5ED6F390-5E37-43F3-B4BD-93F37ED47C94}"/>
                </a:ext>
              </a:extLst>
            </p:cNvPr>
            <p:cNvSpPr/>
            <p:nvPr/>
          </p:nvSpPr>
          <p:spPr>
            <a:xfrm>
              <a:off x="4729370" y="5719488"/>
              <a:ext cx="3524311" cy="737026"/>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Orderly Liquidation </a:t>
              </a:r>
              <a:br>
                <a:rPr lang="en-IN" dirty="0">
                  <a:solidFill>
                    <a:schemeClr val="tx1"/>
                  </a:solidFill>
                  <a:latin typeface="Arial" panose="020B0604020202020204" pitchFamily="34" charset="0"/>
                  <a:cs typeface="Arial" panose="020B0604020202020204" pitchFamily="34" charset="0"/>
                </a:rPr>
              </a:br>
              <a:r>
                <a:rPr lang="en-IN" dirty="0">
                  <a:solidFill>
                    <a:schemeClr val="tx1"/>
                  </a:solidFill>
                  <a:latin typeface="Arial" panose="020B0604020202020204" pitchFamily="34" charset="0"/>
                  <a:cs typeface="Arial" panose="020B0604020202020204" pitchFamily="34" charset="0"/>
                </a:rPr>
                <a:t>of Subject</a:t>
              </a:r>
            </a:p>
          </p:txBody>
        </p:sp>
        <p:grpSp>
          <p:nvGrpSpPr>
            <p:cNvPr id="207" name="Group 206">
              <a:extLst>
                <a:ext uri="{FF2B5EF4-FFF2-40B4-BE49-F238E27FC236}">
                  <a16:creationId xmlns:a16="http://schemas.microsoft.com/office/drawing/2014/main" id="{2D558CCA-B71F-41F9-BEA0-AD4114580DFB}"/>
                </a:ext>
              </a:extLst>
            </p:cNvPr>
            <p:cNvGrpSpPr/>
            <p:nvPr/>
          </p:nvGrpSpPr>
          <p:grpSpPr>
            <a:xfrm>
              <a:off x="7767816" y="5896947"/>
              <a:ext cx="324000" cy="324000"/>
              <a:chOff x="4707467" y="6208889"/>
              <a:chExt cx="324000" cy="324000"/>
            </a:xfrm>
          </p:grpSpPr>
          <p:sp>
            <p:nvSpPr>
              <p:cNvPr id="245" name="Flowchart: Connector 244">
                <a:extLst>
                  <a:ext uri="{FF2B5EF4-FFF2-40B4-BE49-F238E27FC236}">
                    <a16:creationId xmlns:a16="http://schemas.microsoft.com/office/drawing/2014/main" id="{1CAC8526-CA07-48F0-AC9E-AF4EC14865D0}"/>
                  </a:ext>
                </a:extLst>
              </p:cNvPr>
              <p:cNvSpPr/>
              <p:nvPr/>
            </p:nvSpPr>
            <p:spPr>
              <a:xfrm>
                <a:off x="4707467" y="6208889"/>
                <a:ext cx="324000" cy="32400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6" name="Isosceles Triangle 245">
                <a:extLst>
                  <a:ext uri="{FF2B5EF4-FFF2-40B4-BE49-F238E27FC236}">
                    <a16:creationId xmlns:a16="http://schemas.microsoft.com/office/drawing/2014/main" id="{10B6639C-9E90-43D0-BD92-11FEF1CB71D0}"/>
                  </a:ext>
                </a:extLst>
              </p:cNvPr>
              <p:cNvSpPr/>
              <p:nvPr/>
            </p:nvSpPr>
            <p:spPr>
              <a:xfrm flipH="1" flipV="1">
                <a:off x="4775055" y="6349315"/>
                <a:ext cx="188823"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8" name="Rectangle 207">
              <a:extLst>
                <a:ext uri="{FF2B5EF4-FFF2-40B4-BE49-F238E27FC236}">
                  <a16:creationId xmlns:a16="http://schemas.microsoft.com/office/drawing/2014/main" id="{574FB788-664F-418C-B7C7-48F70C95723F}"/>
                </a:ext>
              </a:extLst>
            </p:cNvPr>
            <p:cNvSpPr/>
            <p:nvPr/>
          </p:nvSpPr>
          <p:spPr>
            <a:xfrm>
              <a:off x="8529297" y="3389126"/>
              <a:ext cx="3524311" cy="231384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9" name="Oval 208">
              <a:extLst>
                <a:ext uri="{FF2B5EF4-FFF2-40B4-BE49-F238E27FC236}">
                  <a16:creationId xmlns:a16="http://schemas.microsoft.com/office/drawing/2014/main" id="{2E42804F-14BA-43D5-AE23-18AAB5ABD881}"/>
                </a:ext>
              </a:extLst>
            </p:cNvPr>
            <p:cNvSpPr/>
            <p:nvPr/>
          </p:nvSpPr>
          <p:spPr>
            <a:xfrm>
              <a:off x="9665591" y="3574464"/>
              <a:ext cx="1251723" cy="1251723"/>
            </a:xfrm>
            <a:prstGeom prst="ellipse">
              <a:avLst/>
            </a:prstGeom>
            <a:solidFill>
              <a:srgbClr val="E6F1F8"/>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lIns="118278" tIns="59139" rIns="118278" bIns="59139" spcCol="0" rtlCol="0" anchor="ctr"/>
            <a:lstStyle/>
            <a:p>
              <a:pPr algn="ctr"/>
              <a:endParaRPr lang="en-IN">
                <a:solidFill>
                  <a:srgbClr val="B6002E"/>
                </a:solidFill>
              </a:endParaRPr>
            </a:p>
          </p:txBody>
        </p:sp>
        <p:sp>
          <p:nvSpPr>
            <p:cNvPr id="210" name="TextBox 209">
              <a:extLst>
                <a:ext uri="{FF2B5EF4-FFF2-40B4-BE49-F238E27FC236}">
                  <a16:creationId xmlns:a16="http://schemas.microsoft.com/office/drawing/2014/main" id="{D3A175F6-6EBA-4DBB-BA3D-6D5A6A2C3A72}"/>
                </a:ext>
              </a:extLst>
            </p:cNvPr>
            <p:cNvSpPr txBox="1"/>
            <p:nvPr/>
          </p:nvSpPr>
          <p:spPr>
            <a:xfrm>
              <a:off x="9405066" y="4973254"/>
              <a:ext cx="1772773" cy="646331"/>
            </a:xfrm>
            <a:prstGeom prst="rect">
              <a:avLst/>
            </a:prstGeom>
            <a:noFill/>
          </p:spPr>
          <p:txBody>
            <a:bodyPr wrap="square">
              <a:spAutoFit/>
            </a:bodyPr>
            <a:lstStyle/>
            <a:p>
              <a:pPr algn="ctr"/>
              <a:r>
                <a:rPr lang="en-US" sz="1800" dirty="0">
                  <a:solidFill>
                    <a:schemeClr val="bg1"/>
                  </a:solidFill>
                  <a:latin typeface="Arial" panose="020B0604020202020204" pitchFamily="34" charset="0"/>
                  <a:cs typeface="Arial" panose="020B0604020202020204" pitchFamily="34" charset="0"/>
                </a:rPr>
                <a:t>Tertiary Source of Repayment</a:t>
              </a:r>
              <a:endParaRPr lang="en-IN" dirty="0">
                <a:solidFill>
                  <a:schemeClr val="bg1"/>
                </a:solidFill>
              </a:endParaRPr>
            </a:p>
          </p:txBody>
        </p:sp>
        <p:sp>
          <p:nvSpPr>
            <p:cNvPr id="211" name="Rectangle 210">
              <a:extLst>
                <a:ext uri="{FF2B5EF4-FFF2-40B4-BE49-F238E27FC236}">
                  <a16:creationId xmlns:a16="http://schemas.microsoft.com/office/drawing/2014/main" id="{975746DA-5505-4178-B19F-CD464911E6E4}"/>
                </a:ext>
              </a:extLst>
            </p:cNvPr>
            <p:cNvSpPr/>
            <p:nvPr/>
          </p:nvSpPr>
          <p:spPr>
            <a:xfrm>
              <a:off x="8529297" y="5719488"/>
              <a:ext cx="3524311" cy="737026"/>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Recourse to Borrower(s)/Guarantor(s)</a:t>
              </a:r>
            </a:p>
          </p:txBody>
        </p:sp>
        <p:grpSp>
          <p:nvGrpSpPr>
            <p:cNvPr id="212" name="Group 211">
              <a:extLst>
                <a:ext uri="{FF2B5EF4-FFF2-40B4-BE49-F238E27FC236}">
                  <a16:creationId xmlns:a16="http://schemas.microsoft.com/office/drawing/2014/main" id="{C1F14FB2-5743-4D9F-AB2F-E71BD5FDD39B}"/>
                </a:ext>
              </a:extLst>
            </p:cNvPr>
            <p:cNvGrpSpPr/>
            <p:nvPr/>
          </p:nvGrpSpPr>
          <p:grpSpPr>
            <a:xfrm>
              <a:off x="11567743" y="5896947"/>
              <a:ext cx="324000" cy="324000"/>
              <a:chOff x="4707467" y="6208889"/>
              <a:chExt cx="324000" cy="324000"/>
            </a:xfrm>
          </p:grpSpPr>
          <p:sp>
            <p:nvSpPr>
              <p:cNvPr id="243" name="Flowchart: Connector 242">
                <a:extLst>
                  <a:ext uri="{FF2B5EF4-FFF2-40B4-BE49-F238E27FC236}">
                    <a16:creationId xmlns:a16="http://schemas.microsoft.com/office/drawing/2014/main" id="{9301CCC3-A306-4CA5-9D17-7D321AE11754}"/>
                  </a:ext>
                </a:extLst>
              </p:cNvPr>
              <p:cNvSpPr/>
              <p:nvPr/>
            </p:nvSpPr>
            <p:spPr>
              <a:xfrm>
                <a:off x="4707467" y="6208889"/>
                <a:ext cx="324000" cy="32400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4" name="Isosceles Triangle 243">
                <a:extLst>
                  <a:ext uri="{FF2B5EF4-FFF2-40B4-BE49-F238E27FC236}">
                    <a16:creationId xmlns:a16="http://schemas.microsoft.com/office/drawing/2014/main" id="{310DEB5F-0408-4F55-8295-5E83A516D36A}"/>
                  </a:ext>
                </a:extLst>
              </p:cNvPr>
              <p:cNvSpPr/>
              <p:nvPr/>
            </p:nvSpPr>
            <p:spPr>
              <a:xfrm flipH="1" flipV="1">
                <a:off x="4775055" y="6349315"/>
                <a:ext cx="188823"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3" name="Group 212">
              <a:extLst>
                <a:ext uri="{FF2B5EF4-FFF2-40B4-BE49-F238E27FC236}">
                  <a16:creationId xmlns:a16="http://schemas.microsoft.com/office/drawing/2014/main" id="{8CA2D61A-7DDD-4275-8EC3-240F27AB04D3}"/>
                </a:ext>
              </a:extLst>
            </p:cNvPr>
            <p:cNvGrpSpPr/>
            <p:nvPr/>
          </p:nvGrpSpPr>
          <p:grpSpPr>
            <a:xfrm>
              <a:off x="6123774" y="3981428"/>
              <a:ext cx="735502" cy="437794"/>
              <a:chOff x="10026734" y="1993993"/>
              <a:chExt cx="1042183" cy="620340"/>
            </a:xfrm>
          </p:grpSpPr>
          <p:sp>
            <p:nvSpPr>
              <p:cNvPr id="229" name="Freeform: Shape 228">
                <a:extLst>
                  <a:ext uri="{FF2B5EF4-FFF2-40B4-BE49-F238E27FC236}">
                    <a16:creationId xmlns:a16="http://schemas.microsoft.com/office/drawing/2014/main" id="{45CAABDC-94A1-4855-947A-D86E078832AC}"/>
                  </a:ext>
                </a:extLst>
              </p:cNvPr>
              <p:cNvSpPr/>
              <p:nvPr/>
            </p:nvSpPr>
            <p:spPr>
              <a:xfrm>
                <a:off x="10086063" y="2402195"/>
                <a:ext cx="35477" cy="35592"/>
              </a:xfrm>
              <a:custGeom>
                <a:avLst/>
                <a:gdLst>
                  <a:gd name="connsiteX0" fmla="*/ 3495 w 35477"/>
                  <a:gd name="connsiteY0" fmla="*/ 34599 h 35592"/>
                  <a:gd name="connsiteX1" fmla="*/ 33237 w 35477"/>
                  <a:gd name="connsiteY1" fmla="*/ 33385 h 35592"/>
                  <a:gd name="connsiteX2" fmla="*/ 32934 w 35477"/>
                  <a:gd name="connsiteY2" fmla="*/ 910 h 35592"/>
                  <a:gd name="connsiteX3" fmla="*/ 1977 w 35477"/>
                  <a:gd name="connsiteY3" fmla="*/ 2731 h 35592"/>
                  <a:gd name="connsiteX4" fmla="*/ 3495 w 35477"/>
                  <a:gd name="connsiteY4" fmla="*/ 34599 h 3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77" h="35592">
                    <a:moveTo>
                      <a:pt x="3495" y="34599"/>
                    </a:moveTo>
                    <a:cubicBezTo>
                      <a:pt x="13814" y="35206"/>
                      <a:pt x="23526" y="37027"/>
                      <a:pt x="33237" y="33385"/>
                    </a:cubicBezTo>
                    <a:cubicBezTo>
                      <a:pt x="36272" y="23066"/>
                      <a:pt x="36272" y="12747"/>
                      <a:pt x="32934" y="910"/>
                    </a:cubicBezTo>
                    <a:cubicBezTo>
                      <a:pt x="22008" y="303"/>
                      <a:pt x="12296" y="-1517"/>
                      <a:pt x="1977" y="2731"/>
                    </a:cubicBezTo>
                    <a:cubicBezTo>
                      <a:pt x="156" y="13354"/>
                      <a:pt x="-1968" y="23976"/>
                      <a:pt x="3495" y="34599"/>
                    </a:cubicBezTo>
                    <a:close/>
                  </a:path>
                </a:pathLst>
              </a:custGeom>
              <a:noFill/>
              <a:ln w="15056" cap="rnd">
                <a:solidFill>
                  <a:schemeClr val="accent1"/>
                </a:solidFill>
                <a:prstDash val="solid"/>
                <a:round/>
              </a:ln>
            </p:spPr>
            <p:txBody>
              <a:bodyPr rtlCol="0" anchor="ctr"/>
              <a:lstStyle/>
              <a:p>
                <a:endParaRPr lang="en-IN"/>
              </a:p>
            </p:txBody>
          </p:sp>
          <p:sp>
            <p:nvSpPr>
              <p:cNvPr id="230" name="Freeform: Shape 229">
                <a:extLst>
                  <a:ext uri="{FF2B5EF4-FFF2-40B4-BE49-F238E27FC236}">
                    <a16:creationId xmlns:a16="http://schemas.microsoft.com/office/drawing/2014/main" id="{C48E49AD-87B3-4B86-9538-50CE42BBF814}"/>
                  </a:ext>
                </a:extLst>
              </p:cNvPr>
              <p:cNvSpPr/>
              <p:nvPr/>
            </p:nvSpPr>
            <p:spPr>
              <a:xfrm>
                <a:off x="10856544" y="2054086"/>
                <a:ext cx="35309" cy="34598"/>
              </a:xfrm>
              <a:custGeom>
                <a:avLst/>
                <a:gdLst>
                  <a:gd name="connsiteX0" fmla="*/ 32725 w 35309"/>
                  <a:gd name="connsiteY0" fmla="*/ 0 h 34598"/>
                  <a:gd name="connsiteX1" fmla="*/ 554 w 35309"/>
                  <a:gd name="connsiteY1" fmla="*/ 4249 h 34598"/>
                  <a:gd name="connsiteX2" fmla="*/ 3589 w 35309"/>
                  <a:gd name="connsiteY2" fmla="*/ 34599 h 34598"/>
                  <a:gd name="connsiteX3" fmla="*/ 32421 w 35309"/>
                  <a:gd name="connsiteY3" fmla="*/ 34599 h 34598"/>
                  <a:gd name="connsiteX4" fmla="*/ 32725 w 35309"/>
                  <a:gd name="connsiteY4" fmla="*/ 0 h 34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09" h="34598">
                    <a:moveTo>
                      <a:pt x="32725" y="0"/>
                    </a:moveTo>
                    <a:cubicBezTo>
                      <a:pt x="21495" y="2124"/>
                      <a:pt x="10873" y="-3035"/>
                      <a:pt x="554" y="4249"/>
                    </a:cubicBezTo>
                    <a:cubicBezTo>
                      <a:pt x="1465" y="14264"/>
                      <a:pt x="-2784" y="24583"/>
                      <a:pt x="3589" y="34599"/>
                    </a:cubicBezTo>
                    <a:cubicBezTo>
                      <a:pt x="13301" y="34599"/>
                      <a:pt x="22709" y="34599"/>
                      <a:pt x="32421" y="34599"/>
                    </a:cubicBezTo>
                    <a:cubicBezTo>
                      <a:pt x="36670" y="23673"/>
                      <a:pt x="35760" y="13354"/>
                      <a:pt x="32725" y="0"/>
                    </a:cubicBezTo>
                    <a:close/>
                  </a:path>
                </a:pathLst>
              </a:custGeom>
              <a:noFill/>
              <a:ln w="15056" cap="rnd">
                <a:solidFill>
                  <a:schemeClr val="accent1"/>
                </a:solidFill>
                <a:prstDash val="solid"/>
                <a:round/>
              </a:ln>
            </p:spPr>
            <p:txBody>
              <a:bodyPr rtlCol="0" anchor="ctr"/>
              <a:lstStyle/>
              <a:p>
                <a:endParaRPr lang="en-IN"/>
              </a:p>
            </p:txBody>
          </p:sp>
          <p:sp>
            <p:nvSpPr>
              <p:cNvPr id="231" name="Freeform: Shape 230">
                <a:extLst>
                  <a:ext uri="{FF2B5EF4-FFF2-40B4-BE49-F238E27FC236}">
                    <a16:creationId xmlns:a16="http://schemas.microsoft.com/office/drawing/2014/main" id="{8AF5D7EB-77CF-4C58-82ED-3186FF9B1A03}"/>
                  </a:ext>
                </a:extLst>
              </p:cNvPr>
              <p:cNvSpPr/>
              <p:nvPr/>
            </p:nvSpPr>
            <p:spPr>
              <a:xfrm>
                <a:off x="10085953" y="2054154"/>
                <a:ext cx="35477" cy="35903"/>
              </a:xfrm>
              <a:custGeom>
                <a:avLst/>
                <a:gdLst>
                  <a:gd name="connsiteX0" fmla="*/ 33044 w 35477"/>
                  <a:gd name="connsiteY0" fmla="*/ 2056 h 35903"/>
                  <a:gd name="connsiteX1" fmla="*/ 3605 w 35477"/>
                  <a:gd name="connsiteY1" fmla="*/ 1146 h 35903"/>
                  <a:gd name="connsiteX2" fmla="*/ 2998 w 35477"/>
                  <a:gd name="connsiteY2" fmla="*/ 34227 h 35903"/>
                  <a:gd name="connsiteX3" fmla="*/ 33348 w 35477"/>
                  <a:gd name="connsiteY3" fmla="*/ 33924 h 35903"/>
                  <a:gd name="connsiteX4" fmla="*/ 33044 w 35477"/>
                  <a:gd name="connsiteY4" fmla="*/ 2056 h 35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77" h="35903">
                    <a:moveTo>
                      <a:pt x="33044" y="2056"/>
                    </a:moveTo>
                    <a:cubicBezTo>
                      <a:pt x="23029" y="-1282"/>
                      <a:pt x="13620" y="236"/>
                      <a:pt x="3605" y="1146"/>
                    </a:cubicBezTo>
                    <a:cubicBezTo>
                      <a:pt x="-1554" y="11768"/>
                      <a:pt x="-644" y="22694"/>
                      <a:pt x="2998" y="34227"/>
                    </a:cubicBezTo>
                    <a:cubicBezTo>
                      <a:pt x="13317" y="36048"/>
                      <a:pt x="23332" y="36959"/>
                      <a:pt x="33348" y="33924"/>
                    </a:cubicBezTo>
                    <a:cubicBezTo>
                      <a:pt x="35776" y="22694"/>
                      <a:pt x="36686" y="12375"/>
                      <a:pt x="33044" y="2056"/>
                    </a:cubicBezTo>
                    <a:close/>
                  </a:path>
                </a:pathLst>
              </a:custGeom>
              <a:noFill/>
              <a:ln w="15056" cap="rnd">
                <a:solidFill>
                  <a:schemeClr val="accent1"/>
                </a:solidFill>
                <a:prstDash val="solid"/>
                <a:round/>
              </a:ln>
            </p:spPr>
            <p:txBody>
              <a:bodyPr rtlCol="0" anchor="ctr"/>
              <a:lstStyle/>
              <a:p>
                <a:endParaRPr lang="en-IN"/>
              </a:p>
            </p:txBody>
          </p:sp>
          <p:sp>
            <p:nvSpPr>
              <p:cNvPr id="232" name="Freeform: Shape 231">
                <a:extLst>
                  <a:ext uri="{FF2B5EF4-FFF2-40B4-BE49-F238E27FC236}">
                    <a16:creationId xmlns:a16="http://schemas.microsoft.com/office/drawing/2014/main" id="{E82BD836-0C71-4CDC-99A4-6D9B62F52B42}"/>
                  </a:ext>
                </a:extLst>
              </p:cNvPr>
              <p:cNvSpPr/>
              <p:nvPr/>
            </p:nvSpPr>
            <p:spPr>
              <a:xfrm>
                <a:off x="10026734" y="1993993"/>
                <a:ext cx="924751" cy="504106"/>
              </a:xfrm>
              <a:custGeom>
                <a:avLst/>
                <a:gdLst>
                  <a:gd name="connsiteX0" fmla="*/ 0 w 924751"/>
                  <a:gd name="connsiteY0" fmla="*/ 0 h 504106"/>
                  <a:gd name="connsiteX1" fmla="*/ 0 w 924751"/>
                  <a:gd name="connsiteY1" fmla="*/ 504107 h 504106"/>
                  <a:gd name="connsiteX2" fmla="*/ 924752 w 924751"/>
                  <a:gd name="connsiteY2" fmla="*/ 504107 h 504106"/>
                  <a:gd name="connsiteX3" fmla="*/ 924752 w 924751"/>
                  <a:gd name="connsiteY3" fmla="*/ 0 h 504106"/>
                  <a:gd name="connsiteX4" fmla="*/ 0 w 924751"/>
                  <a:gd name="connsiteY4" fmla="*/ 0 h 50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51" h="504106">
                    <a:moveTo>
                      <a:pt x="0" y="0"/>
                    </a:moveTo>
                    <a:cubicBezTo>
                      <a:pt x="0" y="169047"/>
                      <a:pt x="0" y="336274"/>
                      <a:pt x="0" y="504107"/>
                    </a:cubicBezTo>
                    <a:cubicBezTo>
                      <a:pt x="308959" y="504107"/>
                      <a:pt x="616097" y="504107"/>
                      <a:pt x="924752" y="504107"/>
                    </a:cubicBezTo>
                    <a:cubicBezTo>
                      <a:pt x="924752" y="335667"/>
                      <a:pt x="924752" y="168137"/>
                      <a:pt x="924752" y="0"/>
                    </a:cubicBezTo>
                    <a:cubicBezTo>
                      <a:pt x="615793" y="0"/>
                      <a:pt x="308048" y="0"/>
                      <a:pt x="0" y="0"/>
                    </a:cubicBezTo>
                    <a:close/>
                  </a:path>
                </a:pathLst>
              </a:custGeom>
              <a:noFill/>
              <a:ln w="15056" cap="rnd">
                <a:solidFill>
                  <a:schemeClr val="accent1"/>
                </a:solidFill>
                <a:prstDash val="solid"/>
                <a:round/>
              </a:ln>
            </p:spPr>
            <p:txBody>
              <a:bodyPr rtlCol="0" anchor="ctr"/>
              <a:lstStyle/>
              <a:p>
                <a:endParaRPr lang="en-IN"/>
              </a:p>
            </p:txBody>
          </p:sp>
          <p:sp>
            <p:nvSpPr>
              <p:cNvPr id="233" name="Freeform: Shape 232">
                <a:extLst>
                  <a:ext uri="{FF2B5EF4-FFF2-40B4-BE49-F238E27FC236}">
                    <a16:creationId xmlns:a16="http://schemas.microsoft.com/office/drawing/2014/main" id="{F92488A9-637B-4638-B30F-50C5A036B4F5}"/>
                  </a:ext>
                </a:extLst>
              </p:cNvPr>
              <p:cNvSpPr/>
              <p:nvPr/>
            </p:nvSpPr>
            <p:spPr>
              <a:xfrm>
                <a:off x="10085532" y="2054384"/>
                <a:ext cx="806701" cy="383103"/>
              </a:xfrm>
              <a:custGeom>
                <a:avLst/>
                <a:gdLst>
                  <a:gd name="connsiteX0" fmla="*/ 796150 w 806701"/>
                  <a:gd name="connsiteY0" fmla="*/ 72237 h 383103"/>
                  <a:gd name="connsiteX1" fmla="*/ 734540 w 806701"/>
                  <a:gd name="connsiteY1" fmla="*/ 14269 h 383103"/>
                  <a:gd name="connsiteX2" fmla="*/ 707833 w 806701"/>
                  <a:gd name="connsiteY2" fmla="*/ 5 h 383103"/>
                  <a:gd name="connsiteX3" fmla="*/ 98716 w 806701"/>
                  <a:gd name="connsiteY3" fmla="*/ 5 h 383103"/>
                  <a:gd name="connsiteX4" fmla="*/ 72009 w 806701"/>
                  <a:gd name="connsiteY4" fmla="*/ 11841 h 383103"/>
                  <a:gd name="connsiteX5" fmla="*/ 2812 w 806701"/>
                  <a:gd name="connsiteY5" fmla="*/ 72844 h 383103"/>
                  <a:gd name="connsiteX6" fmla="*/ 3115 w 806701"/>
                  <a:gd name="connsiteY6" fmla="*/ 310481 h 383103"/>
                  <a:gd name="connsiteX7" fmla="*/ 72009 w 806701"/>
                  <a:gd name="connsiteY7" fmla="*/ 371787 h 383103"/>
                  <a:gd name="connsiteX8" fmla="*/ 101751 w 806701"/>
                  <a:gd name="connsiteY8" fmla="*/ 383017 h 383103"/>
                  <a:gd name="connsiteX9" fmla="*/ 356688 w 806701"/>
                  <a:gd name="connsiteY9" fmla="*/ 383017 h 383103"/>
                  <a:gd name="connsiteX10" fmla="*/ 704191 w 806701"/>
                  <a:gd name="connsiteY10" fmla="*/ 383017 h 383103"/>
                  <a:gd name="connsiteX11" fmla="*/ 734844 w 806701"/>
                  <a:gd name="connsiteY11" fmla="*/ 367842 h 383103"/>
                  <a:gd name="connsiteX12" fmla="*/ 796757 w 806701"/>
                  <a:gd name="connsiteY12" fmla="*/ 310481 h 383103"/>
                  <a:gd name="connsiteX13" fmla="*/ 796150 w 806701"/>
                  <a:gd name="connsiteY13" fmla="*/ 72237 h 38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6701" h="383103">
                    <a:moveTo>
                      <a:pt x="796150" y="72237"/>
                    </a:moveTo>
                    <a:cubicBezTo>
                      <a:pt x="760944" y="69809"/>
                      <a:pt x="738789" y="52510"/>
                      <a:pt x="734540" y="14269"/>
                    </a:cubicBezTo>
                    <a:cubicBezTo>
                      <a:pt x="733023" y="5"/>
                      <a:pt x="719365" y="5"/>
                      <a:pt x="707833" y="5"/>
                    </a:cubicBezTo>
                    <a:cubicBezTo>
                      <a:pt x="504794" y="5"/>
                      <a:pt x="301755" y="5"/>
                      <a:pt x="98716" y="5"/>
                    </a:cubicBezTo>
                    <a:cubicBezTo>
                      <a:pt x="88701" y="5"/>
                      <a:pt x="78989" y="-602"/>
                      <a:pt x="72009" y="11841"/>
                    </a:cubicBezTo>
                    <a:cubicBezTo>
                      <a:pt x="70491" y="50689"/>
                      <a:pt x="47122" y="70416"/>
                      <a:pt x="2812" y="72844"/>
                    </a:cubicBezTo>
                    <a:cubicBezTo>
                      <a:pt x="-527" y="152663"/>
                      <a:pt x="-1437" y="230965"/>
                      <a:pt x="3115" y="310481"/>
                    </a:cubicBezTo>
                    <a:cubicBezTo>
                      <a:pt x="48336" y="312302"/>
                      <a:pt x="70491" y="333243"/>
                      <a:pt x="72009" y="371787"/>
                    </a:cubicBezTo>
                    <a:cubicBezTo>
                      <a:pt x="80203" y="384838"/>
                      <a:pt x="91432" y="383017"/>
                      <a:pt x="101751" y="383017"/>
                    </a:cubicBezTo>
                    <a:cubicBezTo>
                      <a:pt x="186730" y="383017"/>
                      <a:pt x="271709" y="383017"/>
                      <a:pt x="356688" y="383017"/>
                    </a:cubicBezTo>
                    <a:cubicBezTo>
                      <a:pt x="472623" y="383017"/>
                      <a:pt x="588255" y="383017"/>
                      <a:pt x="704191" y="383017"/>
                    </a:cubicBezTo>
                    <a:cubicBezTo>
                      <a:pt x="716937" y="383017"/>
                      <a:pt x="733023" y="384838"/>
                      <a:pt x="734844" y="367842"/>
                    </a:cubicBezTo>
                    <a:cubicBezTo>
                      <a:pt x="739093" y="329298"/>
                      <a:pt x="762462" y="313213"/>
                      <a:pt x="796757" y="310481"/>
                    </a:cubicBezTo>
                    <a:cubicBezTo>
                      <a:pt x="810414" y="289540"/>
                      <a:pt x="809807" y="91054"/>
                      <a:pt x="796150" y="72237"/>
                    </a:cubicBezTo>
                    <a:close/>
                  </a:path>
                </a:pathLst>
              </a:custGeom>
              <a:noFill/>
              <a:ln w="15056" cap="rnd">
                <a:solidFill>
                  <a:schemeClr val="accent1"/>
                </a:solidFill>
                <a:prstDash val="solid"/>
                <a:round/>
              </a:ln>
            </p:spPr>
            <p:txBody>
              <a:bodyPr rtlCol="0" anchor="ctr"/>
              <a:lstStyle/>
              <a:p>
                <a:endParaRPr lang="en-IN"/>
              </a:p>
            </p:txBody>
          </p:sp>
          <p:sp>
            <p:nvSpPr>
              <p:cNvPr id="234" name="Freeform: Shape 233">
                <a:extLst>
                  <a:ext uri="{FF2B5EF4-FFF2-40B4-BE49-F238E27FC236}">
                    <a16:creationId xmlns:a16="http://schemas.microsoft.com/office/drawing/2014/main" id="{17F0A09E-4550-46BD-BDF2-48CD3E545DC7}"/>
                  </a:ext>
                </a:extLst>
              </p:cNvPr>
              <p:cNvSpPr/>
              <p:nvPr/>
            </p:nvSpPr>
            <p:spPr>
              <a:xfrm>
                <a:off x="10332952" y="2089898"/>
                <a:ext cx="312003" cy="311997"/>
              </a:xfrm>
              <a:custGeom>
                <a:avLst/>
                <a:gdLst>
                  <a:gd name="connsiteX0" fmla="*/ 156309 w 312003"/>
                  <a:gd name="connsiteY0" fmla="*/ 0 h 311997"/>
                  <a:gd name="connsiteX1" fmla="*/ 9 w 312003"/>
                  <a:gd name="connsiteY1" fmla="*/ 153872 h 311997"/>
                  <a:gd name="connsiteX2" fmla="*/ 154488 w 312003"/>
                  <a:gd name="connsiteY2" fmla="*/ 311994 h 311997"/>
                  <a:gd name="connsiteX3" fmla="*/ 312003 w 312003"/>
                  <a:gd name="connsiteY3" fmla="*/ 156907 h 311997"/>
                  <a:gd name="connsiteX4" fmla="*/ 156309 w 312003"/>
                  <a:gd name="connsiteY4" fmla="*/ 0 h 311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003" h="311997">
                    <a:moveTo>
                      <a:pt x="156309" y="0"/>
                    </a:moveTo>
                    <a:cubicBezTo>
                      <a:pt x="71027" y="0"/>
                      <a:pt x="919" y="68894"/>
                      <a:pt x="9" y="153872"/>
                    </a:cubicBezTo>
                    <a:cubicBezTo>
                      <a:pt x="-902" y="240369"/>
                      <a:pt x="68599" y="311387"/>
                      <a:pt x="154488" y="311994"/>
                    </a:cubicBezTo>
                    <a:cubicBezTo>
                      <a:pt x="240985" y="312601"/>
                      <a:pt x="311396" y="243100"/>
                      <a:pt x="312003" y="156907"/>
                    </a:cubicBezTo>
                    <a:cubicBezTo>
                      <a:pt x="312306" y="70411"/>
                      <a:pt x="242502" y="304"/>
                      <a:pt x="156309" y="0"/>
                    </a:cubicBezTo>
                    <a:close/>
                  </a:path>
                </a:pathLst>
              </a:custGeom>
              <a:noFill/>
              <a:ln w="15056" cap="rnd">
                <a:solidFill>
                  <a:schemeClr val="accent1"/>
                </a:solidFill>
                <a:prstDash val="solid"/>
                <a:round/>
              </a:ln>
            </p:spPr>
            <p:txBody>
              <a:bodyPr rtlCol="0" anchor="ctr"/>
              <a:lstStyle/>
              <a:p>
                <a:endParaRPr lang="en-IN"/>
              </a:p>
            </p:txBody>
          </p:sp>
          <p:sp>
            <p:nvSpPr>
              <p:cNvPr id="235" name="Freeform: Shape 234">
                <a:extLst>
                  <a:ext uri="{FF2B5EF4-FFF2-40B4-BE49-F238E27FC236}">
                    <a16:creationId xmlns:a16="http://schemas.microsoft.com/office/drawing/2014/main" id="{0BB97E93-DFB4-418F-A1C9-267B466F00A9}"/>
                  </a:ext>
                </a:extLst>
              </p:cNvPr>
              <p:cNvSpPr/>
              <p:nvPr/>
            </p:nvSpPr>
            <p:spPr>
              <a:xfrm>
                <a:off x="10178324" y="2229810"/>
                <a:ext cx="69925" cy="31563"/>
              </a:xfrm>
              <a:custGeom>
                <a:avLst/>
                <a:gdLst>
                  <a:gd name="connsiteX0" fmla="*/ 67230 w 69925"/>
                  <a:gd name="connsiteY0" fmla="*/ 0 h 31563"/>
                  <a:gd name="connsiteX1" fmla="*/ 1675 w 69925"/>
                  <a:gd name="connsiteY1" fmla="*/ 0 h 31563"/>
                  <a:gd name="connsiteX2" fmla="*/ 2889 w 69925"/>
                  <a:gd name="connsiteY2" fmla="*/ 31564 h 31563"/>
                  <a:gd name="connsiteX3" fmla="*/ 68747 w 69925"/>
                  <a:gd name="connsiteY3" fmla="*/ 31564 h 31563"/>
                  <a:gd name="connsiteX4" fmla="*/ 67230 w 69925"/>
                  <a:gd name="connsiteY4" fmla="*/ 0 h 3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25" h="31563">
                    <a:moveTo>
                      <a:pt x="67230" y="0"/>
                    </a:moveTo>
                    <a:cubicBezTo>
                      <a:pt x="45985" y="0"/>
                      <a:pt x="24437" y="0"/>
                      <a:pt x="1675" y="0"/>
                    </a:cubicBezTo>
                    <a:cubicBezTo>
                      <a:pt x="157" y="12140"/>
                      <a:pt x="-1664" y="21548"/>
                      <a:pt x="2889" y="31564"/>
                    </a:cubicBezTo>
                    <a:cubicBezTo>
                      <a:pt x="25044" y="31564"/>
                      <a:pt x="46896" y="31564"/>
                      <a:pt x="68747" y="31564"/>
                    </a:cubicBezTo>
                    <a:cubicBezTo>
                      <a:pt x="69658" y="20031"/>
                      <a:pt x="71479" y="10622"/>
                      <a:pt x="67230" y="0"/>
                    </a:cubicBezTo>
                    <a:close/>
                  </a:path>
                </a:pathLst>
              </a:custGeom>
              <a:noFill/>
              <a:ln w="15056" cap="rnd">
                <a:solidFill>
                  <a:schemeClr val="accent1"/>
                </a:solidFill>
                <a:prstDash val="solid"/>
                <a:round/>
              </a:ln>
            </p:spPr>
            <p:txBody>
              <a:bodyPr rtlCol="0" anchor="ctr"/>
              <a:lstStyle/>
              <a:p>
                <a:endParaRPr lang="en-IN"/>
              </a:p>
            </p:txBody>
          </p:sp>
          <p:sp>
            <p:nvSpPr>
              <p:cNvPr id="236" name="Freeform: Shape 235">
                <a:extLst>
                  <a:ext uri="{FF2B5EF4-FFF2-40B4-BE49-F238E27FC236}">
                    <a16:creationId xmlns:a16="http://schemas.microsoft.com/office/drawing/2014/main" id="{0F5E3620-224D-4FC7-A27D-18572D292640}"/>
                  </a:ext>
                </a:extLst>
              </p:cNvPr>
              <p:cNvSpPr/>
              <p:nvPr/>
            </p:nvSpPr>
            <p:spPr>
              <a:xfrm>
                <a:off x="10122639" y="2091112"/>
                <a:ext cx="252508" cy="308958"/>
              </a:xfrm>
              <a:custGeom>
                <a:avLst/>
                <a:gdLst>
                  <a:gd name="connsiteX0" fmla="*/ 252509 w 252508"/>
                  <a:gd name="connsiteY0" fmla="*/ 0 h 308958"/>
                  <a:gd name="connsiteX1" fmla="*/ 66769 w 252508"/>
                  <a:gd name="connsiteY1" fmla="*/ 0 h 308958"/>
                  <a:gd name="connsiteX2" fmla="*/ 0 w 252508"/>
                  <a:gd name="connsiteY2" fmla="*/ 67680 h 308958"/>
                  <a:gd name="connsiteX3" fmla="*/ 0 w 252508"/>
                  <a:gd name="connsiteY3" fmla="*/ 242190 h 308958"/>
                  <a:gd name="connsiteX4" fmla="*/ 66769 w 252508"/>
                  <a:gd name="connsiteY4" fmla="*/ 308959 h 308958"/>
                  <a:gd name="connsiteX5" fmla="*/ 252205 w 252508"/>
                  <a:gd name="connsiteY5" fmla="*/ 308959 h 308958"/>
                  <a:gd name="connsiteX6" fmla="*/ 174814 w 252508"/>
                  <a:gd name="connsiteY6" fmla="*/ 153872 h 308958"/>
                  <a:gd name="connsiteX7" fmla="*/ 252509 w 252508"/>
                  <a:gd name="connsiteY7" fmla="*/ 0 h 30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508" h="308958">
                    <a:moveTo>
                      <a:pt x="252509" y="0"/>
                    </a:moveTo>
                    <a:cubicBezTo>
                      <a:pt x="187864" y="0"/>
                      <a:pt x="127468" y="0"/>
                      <a:pt x="66769" y="0"/>
                    </a:cubicBezTo>
                    <a:cubicBezTo>
                      <a:pt x="56754" y="35812"/>
                      <a:pt x="33385" y="57361"/>
                      <a:pt x="0" y="67680"/>
                    </a:cubicBezTo>
                    <a:cubicBezTo>
                      <a:pt x="0" y="126558"/>
                      <a:pt x="0" y="184222"/>
                      <a:pt x="0" y="242190"/>
                    </a:cubicBezTo>
                    <a:cubicBezTo>
                      <a:pt x="35206" y="252812"/>
                      <a:pt x="57361" y="275574"/>
                      <a:pt x="66769" y="308959"/>
                    </a:cubicBezTo>
                    <a:cubicBezTo>
                      <a:pt x="128682" y="308959"/>
                      <a:pt x="188774" y="308959"/>
                      <a:pt x="252205" y="308959"/>
                    </a:cubicBezTo>
                    <a:cubicBezTo>
                      <a:pt x="201521" y="266773"/>
                      <a:pt x="174510" y="216393"/>
                      <a:pt x="174814" y="153872"/>
                    </a:cubicBezTo>
                    <a:cubicBezTo>
                      <a:pt x="175117" y="91656"/>
                      <a:pt x="203039" y="42186"/>
                      <a:pt x="252509" y="0"/>
                    </a:cubicBezTo>
                    <a:close/>
                  </a:path>
                </a:pathLst>
              </a:custGeom>
              <a:noFill/>
              <a:ln w="15056" cap="rnd">
                <a:solidFill>
                  <a:schemeClr val="accent1"/>
                </a:solidFill>
                <a:prstDash val="solid"/>
                <a:round/>
              </a:ln>
            </p:spPr>
            <p:txBody>
              <a:bodyPr rtlCol="0" anchor="ctr"/>
              <a:lstStyle/>
              <a:p>
                <a:endParaRPr lang="en-IN"/>
              </a:p>
            </p:txBody>
          </p:sp>
          <p:sp>
            <p:nvSpPr>
              <p:cNvPr id="237" name="Freeform: Shape 236">
                <a:extLst>
                  <a:ext uri="{FF2B5EF4-FFF2-40B4-BE49-F238E27FC236}">
                    <a16:creationId xmlns:a16="http://schemas.microsoft.com/office/drawing/2014/main" id="{EDDC0B66-E65F-49C7-BB3E-DCAA3673D40B}"/>
                  </a:ext>
                </a:extLst>
              </p:cNvPr>
              <p:cNvSpPr/>
              <p:nvPr/>
            </p:nvSpPr>
            <p:spPr>
              <a:xfrm>
                <a:off x="10729439" y="2228435"/>
                <a:ext cx="69958" cy="34875"/>
              </a:xfrm>
              <a:custGeom>
                <a:avLst/>
                <a:gdLst>
                  <a:gd name="connsiteX0" fmla="*/ 67264 w 69958"/>
                  <a:gd name="connsiteY0" fmla="*/ 1375 h 34875"/>
                  <a:gd name="connsiteX1" fmla="*/ 1709 w 69958"/>
                  <a:gd name="connsiteY1" fmla="*/ 1375 h 34875"/>
                  <a:gd name="connsiteX2" fmla="*/ 2619 w 69958"/>
                  <a:gd name="connsiteY2" fmla="*/ 33546 h 34875"/>
                  <a:gd name="connsiteX3" fmla="*/ 68781 w 69958"/>
                  <a:gd name="connsiteY3" fmla="*/ 33242 h 34875"/>
                  <a:gd name="connsiteX4" fmla="*/ 67264 w 69958"/>
                  <a:gd name="connsiteY4" fmla="*/ 1375 h 3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58" h="34875">
                    <a:moveTo>
                      <a:pt x="67264" y="1375"/>
                    </a:moveTo>
                    <a:cubicBezTo>
                      <a:pt x="45412" y="-749"/>
                      <a:pt x="23864" y="-142"/>
                      <a:pt x="1709" y="1375"/>
                    </a:cubicBezTo>
                    <a:cubicBezTo>
                      <a:pt x="-416" y="12908"/>
                      <a:pt x="-1023" y="22620"/>
                      <a:pt x="2619" y="33546"/>
                    </a:cubicBezTo>
                    <a:cubicBezTo>
                      <a:pt x="24774" y="35063"/>
                      <a:pt x="46019" y="35670"/>
                      <a:pt x="68781" y="33242"/>
                    </a:cubicBezTo>
                    <a:cubicBezTo>
                      <a:pt x="69692" y="22013"/>
                      <a:pt x="71513" y="12301"/>
                      <a:pt x="67264" y="1375"/>
                    </a:cubicBezTo>
                    <a:close/>
                  </a:path>
                </a:pathLst>
              </a:custGeom>
              <a:noFill/>
              <a:ln w="15056" cap="rnd">
                <a:solidFill>
                  <a:schemeClr val="accent1"/>
                </a:solidFill>
                <a:prstDash val="solid"/>
                <a:round/>
              </a:ln>
            </p:spPr>
            <p:txBody>
              <a:bodyPr rtlCol="0" anchor="ctr"/>
              <a:lstStyle/>
              <a:p>
                <a:endParaRPr lang="en-IN"/>
              </a:p>
            </p:txBody>
          </p:sp>
          <p:sp>
            <p:nvSpPr>
              <p:cNvPr id="238" name="Freeform: Shape 237">
                <a:extLst>
                  <a:ext uri="{FF2B5EF4-FFF2-40B4-BE49-F238E27FC236}">
                    <a16:creationId xmlns:a16="http://schemas.microsoft.com/office/drawing/2014/main" id="{FDD8F88C-6E35-408D-B319-9DFB65F56D33}"/>
                  </a:ext>
                </a:extLst>
              </p:cNvPr>
              <p:cNvSpPr/>
              <p:nvPr/>
            </p:nvSpPr>
            <p:spPr>
              <a:xfrm>
                <a:off x="10601858" y="2091112"/>
                <a:ext cx="254026" cy="310172"/>
              </a:xfrm>
              <a:custGeom>
                <a:avLst/>
                <a:gdLst>
                  <a:gd name="connsiteX0" fmla="*/ 254026 w 254026"/>
                  <a:gd name="connsiteY0" fmla="*/ 67376 h 310172"/>
                  <a:gd name="connsiteX1" fmla="*/ 186043 w 254026"/>
                  <a:gd name="connsiteY1" fmla="*/ 0 h 310172"/>
                  <a:gd name="connsiteX2" fmla="*/ 0 w 254026"/>
                  <a:gd name="connsiteY2" fmla="*/ 0 h 310172"/>
                  <a:gd name="connsiteX3" fmla="*/ 78302 w 254026"/>
                  <a:gd name="connsiteY3" fmla="*/ 154479 h 310172"/>
                  <a:gd name="connsiteX4" fmla="*/ 304 w 254026"/>
                  <a:gd name="connsiteY4" fmla="*/ 310173 h 310172"/>
                  <a:gd name="connsiteX5" fmla="*/ 186043 w 254026"/>
                  <a:gd name="connsiteY5" fmla="*/ 310173 h 310172"/>
                  <a:gd name="connsiteX6" fmla="*/ 253723 w 254026"/>
                  <a:gd name="connsiteY6" fmla="*/ 241886 h 310172"/>
                  <a:gd name="connsiteX7" fmla="*/ 254026 w 254026"/>
                  <a:gd name="connsiteY7" fmla="*/ 67376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26" h="310172">
                    <a:moveTo>
                      <a:pt x="254026" y="67376"/>
                    </a:moveTo>
                    <a:cubicBezTo>
                      <a:pt x="218517" y="57664"/>
                      <a:pt x="195755" y="33992"/>
                      <a:pt x="186043" y="0"/>
                    </a:cubicBezTo>
                    <a:cubicBezTo>
                      <a:pt x="124130" y="0"/>
                      <a:pt x="64645" y="0"/>
                      <a:pt x="0" y="0"/>
                    </a:cubicBezTo>
                    <a:cubicBezTo>
                      <a:pt x="50987" y="42186"/>
                      <a:pt x="77998" y="91959"/>
                      <a:pt x="78302" y="154479"/>
                    </a:cubicBezTo>
                    <a:cubicBezTo>
                      <a:pt x="78605" y="217303"/>
                      <a:pt x="50077" y="267380"/>
                      <a:pt x="304" y="310173"/>
                    </a:cubicBezTo>
                    <a:cubicBezTo>
                      <a:pt x="65252" y="310173"/>
                      <a:pt x="125040" y="310173"/>
                      <a:pt x="186043" y="310173"/>
                    </a:cubicBezTo>
                    <a:cubicBezTo>
                      <a:pt x="196058" y="274360"/>
                      <a:pt x="219124" y="251598"/>
                      <a:pt x="253723" y="241886"/>
                    </a:cubicBezTo>
                    <a:cubicBezTo>
                      <a:pt x="254026" y="182705"/>
                      <a:pt x="254026" y="125647"/>
                      <a:pt x="254026" y="67376"/>
                    </a:cubicBezTo>
                    <a:close/>
                  </a:path>
                </a:pathLst>
              </a:custGeom>
              <a:noFill/>
              <a:ln w="15056" cap="rnd">
                <a:solidFill>
                  <a:schemeClr val="accent1"/>
                </a:solidFill>
                <a:prstDash val="solid"/>
                <a:round/>
              </a:ln>
            </p:spPr>
            <p:txBody>
              <a:bodyPr rtlCol="0" anchor="ctr"/>
              <a:lstStyle/>
              <a:p>
                <a:endParaRPr lang="en-IN"/>
              </a:p>
            </p:txBody>
          </p:sp>
          <p:sp>
            <p:nvSpPr>
              <p:cNvPr id="239" name="Graphic 20" descr="Dollar">
                <a:extLst>
                  <a:ext uri="{FF2B5EF4-FFF2-40B4-BE49-F238E27FC236}">
                    <a16:creationId xmlns:a16="http://schemas.microsoft.com/office/drawing/2014/main" id="{FB5AB56A-4462-45BB-807B-42F0CFB2B29E}"/>
                  </a:ext>
                </a:extLst>
              </p:cNvPr>
              <p:cNvSpPr/>
              <p:nvPr/>
            </p:nvSpPr>
            <p:spPr>
              <a:xfrm>
                <a:off x="10437883" y="2138841"/>
                <a:ext cx="91050" cy="217756"/>
              </a:xfrm>
              <a:custGeom>
                <a:avLst/>
                <a:gdLst>
                  <a:gd name="connsiteX0" fmla="*/ 166549 w 171249"/>
                  <a:gd name="connsiteY0" fmla="*/ 245993 h 409560"/>
                  <a:gd name="connsiteX1" fmla="*/ 153910 w 171249"/>
                  <a:gd name="connsiteY1" fmla="*/ 227224 h 409560"/>
                  <a:gd name="connsiteX2" fmla="*/ 135741 w 171249"/>
                  <a:gd name="connsiteY2" fmla="*/ 214065 h 409560"/>
                  <a:gd name="connsiteX3" fmla="*/ 114357 w 171249"/>
                  <a:gd name="connsiteY3" fmla="*/ 204602 h 409560"/>
                  <a:gd name="connsiteX4" fmla="*/ 91497 w 171249"/>
                  <a:gd name="connsiteY4" fmla="*/ 196982 h 409560"/>
                  <a:gd name="connsiteX5" fmla="*/ 89716 w 171249"/>
                  <a:gd name="connsiteY5" fmla="*/ 196410 h 409560"/>
                  <a:gd name="connsiteX6" fmla="*/ 89716 w 171249"/>
                  <a:gd name="connsiteY6" fmla="*/ 62036 h 409560"/>
                  <a:gd name="connsiteX7" fmla="*/ 92845 w 171249"/>
                  <a:gd name="connsiteY7" fmla="*/ 61912 h 409560"/>
                  <a:gd name="connsiteX8" fmla="*/ 128749 w 171249"/>
                  <a:gd name="connsiteY8" fmla="*/ 68437 h 409560"/>
                  <a:gd name="connsiteX9" fmla="*/ 158005 w 171249"/>
                  <a:gd name="connsiteY9" fmla="*/ 89297 h 409560"/>
                  <a:gd name="connsiteX10" fmla="*/ 164878 w 171249"/>
                  <a:gd name="connsiteY10" fmla="*/ 82706 h 409560"/>
                  <a:gd name="connsiteX11" fmla="*/ 132440 w 171249"/>
                  <a:gd name="connsiteY11" fmla="*/ 59655 h 409560"/>
                  <a:gd name="connsiteX12" fmla="*/ 92845 w 171249"/>
                  <a:gd name="connsiteY12" fmla="*/ 52387 h 409560"/>
                  <a:gd name="connsiteX13" fmla="*/ 89716 w 171249"/>
                  <a:gd name="connsiteY13" fmla="*/ 52511 h 409560"/>
                  <a:gd name="connsiteX14" fmla="*/ 89716 w 171249"/>
                  <a:gd name="connsiteY14" fmla="*/ 0 h 409560"/>
                  <a:gd name="connsiteX15" fmla="*/ 80191 w 171249"/>
                  <a:gd name="connsiteY15" fmla="*/ 0 h 409560"/>
                  <a:gd name="connsiteX16" fmla="*/ 80191 w 171249"/>
                  <a:gd name="connsiteY16" fmla="*/ 53154 h 409560"/>
                  <a:gd name="connsiteX17" fmla="*/ 57331 w 171249"/>
                  <a:gd name="connsiteY17" fmla="*/ 58574 h 409560"/>
                  <a:gd name="connsiteX18" fmla="*/ 30971 w 171249"/>
                  <a:gd name="connsiteY18" fmla="*/ 75281 h 409560"/>
                  <a:gd name="connsiteX19" fmla="*/ 14630 w 171249"/>
                  <a:gd name="connsiteY19" fmla="*/ 99570 h 409560"/>
                  <a:gd name="connsiteX20" fmla="*/ 9054 w 171249"/>
                  <a:gd name="connsiteY20" fmla="*/ 128230 h 409560"/>
                  <a:gd name="connsiteX21" fmla="*/ 13687 w 171249"/>
                  <a:gd name="connsiteY21" fmla="*/ 155010 h 409560"/>
                  <a:gd name="connsiteX22" fmla="*/ 26256 w 171249"/>
                  <a:gd name="connsiteY22" fmla="*/ 174731 h 409560"/>
                  <a:gd name="connsiteX23" fmla="*/ 44425 w 171249"/>
                  <a:gd name="connsiteY23" fmla="*/ 188571 h 409560"/>
                  <a:gd name="connsiteX24" fmla="*/ 65856 w 171249"/>
                  <a:gd name="connsiteY24" fmla="*/ 198368 h 409560"/>
                  <a:gd name="connsiteX25" fmla="*/ 80186 w 171249"/>
                  <a:gd name="connsiteY25" fmla="*/ 203373 h 409560"/>
                  <a:gd name="connsiteX26" fmla="*/ 80186 w 171249"/>
                  <a:gd name="connsiteY26" fmla="*/ 347639 h 409560"/>
                  <a:gd name="connsiteX27" fmla="*/ 57683 w 171249"/>
                  <a:gd name="connsiteY27" fmla="*/ 345186 h 409560"/>
                  <a:gd name="connsiteX28" fmla="*/ 39514 w 171249"/>
                  <a:gd name="connsiteY28" fmla="*/ 338842 h 409560"/>
                  <a:gd name="connsiteX29" fmla="*/ 26146 w 171249"/>
                  <a:gd name="connsiteY29" fmla="*/ 330689 h 409560"/>
                  <a:gd name="connsiteX30" fmla="*/ 16497 w 171249"/>
                  <a:gd name="connsiteY30" fmla="*/ 322369 h 409560"/>
                  <a:gd name="connsiteX31" fmla="*/ 10087 w 171249"/>
                  <a:gd name="connsiteY31" fmla="*/ 315863 h 409560"/>
                  <a:gd name="connsiteX32" fmla="*/ 7272 w 171249"/>
                  <a:gd name="connsiteY32" fmla="*/ 312868 h 409560"/>
                  <a:gd name="connsiteX33" fmla="*/ 6896 w 171249"/>
                  <a:gd name="connsiteY33" fmla="*/ 312477 h 409560"/>
                  <a:gd name="connsiteX34" fmla="*/ 0 w 171249"/>
                  <a:gd name="connsiteY34" fmla="*/ 319035 h 409560"/>
                  <a:gd name="connsiteX35" fmla="*/ 391 w 171249"/>
                  <a:gd name="connsiteY35" fmla="*/ 319445 h 409560"/>
                  <a:gd name="connsiteX36" fmla="*/ 3077 w 171249"/>
                  <a:gd name="connsiteY36" fmla="*/ 322302 h 409560"/>
                  <a:gd name="connsiteX37" fmla="*/ 9844 w 171249"/>
                  <a:gd name="connsiteY37" fmla="*/ 329174 h 409560"/>
                  <a:gd name="connsiteX38" fmla="*/ 20264 w 171249"/>
                  <a:gd name="connsiteY38" fmla="*/ 338190 h 409560"/>
                  <a:gd name="connsiteX39" fmla="*/ 35347 w 171249"/>
                  <a:gd name="connsiteY39" fmla="*/ 347415 h 409560"/>
                  <a:gd name="connsiteX40" fmla="*/ 55440 w 171249"/>
                  <a:gd name="connsiteY40" fmla="*/ 354449 h 409560"/>
                  <a:gd name="connsiteX41" fmla="*/ 80205 w 171249"/>
                  <a:gd name="connsiteY41" fmla="*/ 357173 h 409560"/>
                  <a:gd name="connsiteX42" fmla="*/ 80205 w 171249"/>
                  <a:gd name="connsiteY42" fmla="*/ 409561 h 409560"/>
                  <a:gd name="connsiteX43" fmla="*/ 89730 w 171249"/>
                  <a:gd name="connsiteY43" fmla="*/ 409561 h 409560"/>
                  <a:gd name="connsiteX44" fmla="*/ 89730 w 171249"/>
                  <a:gd name="connsiteY44" fmla="*/ 356830 h 409560"/>
                  <a:gd name="connsiteX45" fmla="*/ 119029 w 171249"/>
                  <a:gd name="connsiteY45" fmla="*/ 350349 h 409560"/>
                  <a:gd name="connsiteX46" fmla="*/ 147361 w 171249"/>
                  <a:gd name="connsiteY46" fmla="*/ 331851 h 409560"/>
                  <a:gd name="connsiteX47" fmla="*/ 165154 w 171249"/>
                  <a:gd name="connsiteY47" fmla="*/ 304610 h 409560"/>
                  <a:gd name="connsiteX48" fmla="*/ 171236 w 171249"/>
                  <a:gd name="connsiteY48" fmla="*/ 271705 h 409560"/>
                  <a:gd name="connsiteX49" fmla="*/ 166549 w 171249"/>
                  <a:gd name="connsiteY49" fmla="*/ 245993 h 409560"/>
                  <a:gd name="connsiteX50" fmla="*/ 69223 w 171249"/>
                  <a:gd name="connsiteY50" fmla="*/ 189457 h 409560"/>
                  <a:gd name="connsiteX51" fmla="*/ 49030 w 171249"/>
                  <a:gd name="connsiteY51" fmla="*/ 180223 h 409560"/>
                  <a:gd name="connsiteX52" fmla="*/ 33133 w 171249"/>
                  <a:gd name="connsiteY52" fmla="*/ 168131 h 409560"/>
                  <a:gd name="connsiteX53" fmla="*/ 22498 w 171249"/>
                  <a:gd name="connsiteY53" fmla="*/ 151462 h 409560"/>
                  <a:gd name="connsiteX54" fmla="*/ 18564 w 171249"/>
                  <a:gd name="connsiteY54" fmla="*/ 128264 h 409560"/>
                  <a:gd name="connsiteX55" fmla="*/ 23436 w 171249"/>
                  <a:gd name="connsiteY55" fmla="*/ 103189 h 409560"/>
                  <a:gd name="connsiteX56" fmla="*/ 37624 w 171249"/>
                  <a:gd name="connsiteY56" fmla="*/ 82110 h 409560"/>
                  <a:gd name="connsiteX57" fmla="*/ 60836 w 171249"/>
                  <a:gd name="connsiteY57" fmla="*/ 67447 h 409560"/>
                  <a:gd name="connsiteX58" fmla="*/ 80191 w 171249"/>
                  <a:gd name="connsiteY58" fmla="*/ 62765 h 409560"/>
                  <a:gd name="connsiteX59" fmla="*/ 80191 w 171249"/>
                  <a:gd name="connsiteY59" fmla="*/ 193377 h 409560"/>
                  <a:gd name="connsiteX60" fmla="*/ 69223 w 171249"/>
                  <a:gd name="connsiteY60" fmla="*/ 189457 h 409560"/>
                  <a:gd name="connsiteX61" fmla="*/ 156277 w 171249"/>
                  <a:gd name="connsiteY61" fmla="*/ 301123 h 409560"/>
                  <a:gd name="connsiteX62" fmla="*/ 140627 w 171249"/>
                  <a:gd name="connsiteY62" fmla="*/ 325117 h 409560"/>
                  <a:gd name="connsiteX63" fmla="*/ 115386 w 171249"/>
                  <a:gd name="connsiteY63" fmla="*/ 341538 h 409560"/>
                  <a:gd name="connsiteX64" fmla="*/ 89702 w 171249"/>
                  <a:gd name="connsiteY64" fmla="*/ 347310 h 409560"/>
                  <a:gd name="connsiteX65" fmla="*/ 89702 w 171249"/>
                  <a:gd name="connsiteY65" fmla="*/ 206407 h 409560"/>
                  <a:gd name="connsiteX66" fmla="*/ 111057 w 171249"/>
                  <a:gd name="connsiteY66" fmla="*/ 213551 h 409560"/>
                  <a:gd name="connsiteX67" fmla="*/ 131288 w 171249"/>
                  <a:gd name="connsiteY67" fmla="*/ 222499 h 409560"/>
                  <a:gd name="connsiteX68" fmla="*/ 147209 w 171249"/>
                  <a:gd name="connsiteY68" fmla="*/ 234015 h 409560"/>
                  <a:gd name="connsiteX69" fmla="*/ 157777 w 171249"/>
                  <a:gd name="connsiteY69" fmla="*/ 249731 h 409560"/>
                  <a:gd name="connsiteX70" fmla="*/ 161682 w 171249"/>
                  <a:gd name="connsiteY70" fmla="*/ 271705 h 409560"/>
                  <a:gd name="connsiteX71" fmla="*/ 156277 w 171249"/>
                  <a:gd name="connsiteY71" fmla="*/ 301123 h 4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249" h="409560">
                    <a:moveTo>
                      <a:pt x="166549" y="245993"/>
                    </a:moveTo>
                    <a:cubicBezTo>
                      <a:pt x="163603" y="238970"/>
                      <a:pt x="159309" y="232594"/>
                      <a:pt x="153910" y="227224"/>
                    </a:cubicBezTo>
                    <a:cubicBezTo>
                      <a:pt x="148530" y="221971"/>
                      <a:pt x="142409" y="217537"/>
                      <a:pt x="135741" y="214065"/>
                    </a:cubicBezTo>
                    <a:cubicBezTo>
                      <a:pt x="128830" y="210442"/>
                      <a:pt x="121686" y="207281"/>
                      <a:pt x="114357" y="204602"/>
                    </a:cubicBezTo>
                    <a:cubicBezTo>
                      <a:pt x="106909" y="201863"/>
                      <a:pt x="99217" y="199301"/>
                      <a:pt x="91497" y="196982"/>
                    </a:cubicBezTo>
                    <a:cubicBezTo>
                      <a:pt x="90897" y="196801"/>
                      <a:pt x="90311" y="196596"/>
                      <a:pt x="89716" y="196410"/>
                    </a:cubicBezTo>
                    <a:lnTo>
                      <a:pt x="89716" y="62036"/>
                    </a:lnTo>
                    <a:cubicBezTo>
                      <a:pt x="90768" y="62008"/>
                      <a:pt x="91773" y="61912"/>
                      <a:pt x="92845" y="61912"/>
                    </a:cubicBezTo>
                    <a:cubicBezTo>
                      <a:pt x="105127" y="61682"/>
                      <a:pt x="117333" y="63900"/>
                      <a:pt x="128749" y="68437"/>
                    </a:cubicBezTo>
                    <a:cubicBezTo>
                      <a:pt x="139824" y="73319"/>
                      <a:pt x="149781" y="80418"/>
                      <a:pt x="158005" y="89297"/>
                    </a:cubicBezTo>
                    <a:lnTo>
                      <a:pt x="164878" y="82706"/>
                    </a:lnTo>
                    <a:cubicBezTo>
                      <a:pt x="155757" y="72883"/>
                      <a:pt x="144717" y="65037"/>
                      <a:pt x="132440" y="59655"/>
                    </a:cubicBezTo>
                    <a:cubicBezTo>
                      <a:pt x="119856" y="54624"/>
                      <a:pt x="106395" y="52153"/>
                      <a:pt x="92845" y="52387"/>
                    </a:cubicBezTo>
                    <a:cubicBezTo>
                      <a:pt x="91778" y="52387"/>
                      <a:pt x="90768" y="52483"/>
                      <a:pt x="89716" y="52511"/>
                    </a:cubicBezTo>
                    <a:lnTo>
                      <a:pt x="89716" y="0"/>
                    </a:lnTo>
                    <a:lnTo>
                      <a:pt x="80191" y="0"/>
                    </a:lnTo>
                    <a:lnTo>
                      <a:pt x="80191" y="53154"/>
                    </a:lnTo>
                    <a:cubicBezTo>
                      <a:pt x="72364" y="53937"/>
                      <a:pt x="64676" y="55760"/>
                      <a:pt x="57331" y="58574"/>
                    </a:cubicBezTo>
                    <a:cubicBezTo>
                      <a:pt x="47522" y="62337"/>
                      <a:pt x="38561" y="68017"/>
                      <a:pt x="30971" y="75281"/>
                    </a:cubicBezTo>
                    <a:cubicBezTo>
                      <a:pt x="23911" y="82167"/>
                      <a:pt x="18348" y="90436"/>
                      <a:pt x="14630" y="99570"/>
                    </a:cubicBezTo>
                    <a:cubicBezTo>
                      <a:pt x="10930" y="108671"/>
                      <a:pt x="9035" y="118405"/>
                      <a:pt x="9054" y="128230"/>
                    </a:cubicBezTo>
                    <a:cubicBezTo>
                      <a:pt x="8865" y="137371"/>
                      <a:pt x="10438" y="146464"/>
                      <a:pt x="13687" y="155010"/>
                    </a:cubicBezTo>
                    <a:cubicBezTo>
                      <a:pt x="16582" y="162325"/>
                      <a:pt x="20848" y="169018"/>
                      <a:pt x="26256" y="174731"/>
                    </a:cubicBezTo>
                    <a:cubicBezTo>
                      <a:pt x="31571" y="180244"/>
                      <a:pt x="37698" y="184911"/>
                      <a:pt x="44425" y="188571"/>
                    </a:cubicBezTo>
                    <a:cubicBezTo>
                      <a:pt x="51330" y="192335"/>
                      <a:pt x="58491" y="195609"/>
                      <a:pt x="65856" y="198368"/>
                    </a:cubicBezTo>
                    <a:cubicBezTo>
                      <a:pt x="70514" y="200125"/>
                      <a:pt x="75324" y="201778"/>
                      <a:pt x="80186" y="203373"/>
                    </a:cubicBezTo>
                    <a:lnTo>
                      <a:pt x="80186" y="347639"/>
                    </a:lnTo>
                    <a:cubicBezTo>
                      <a:pt x="72616" y="347680"/>
                      <a:pt x="65067" y="346857"/>
                      <a:pt x="57683" y="345186"/>
                    </a:cubicBezTo>
                    <a:cubicBezTo>
                      <a:pt x="51418" y="343725"/>
                      <a:pt x="45328" y="341598"/>
                      <a:pt x="39514" y="338842"/>
                    </a:cubicBezTo>
                    <a:cubicBezTo>
                      <a:pt x="34785" y="336601"/>
                      <a:pt x="30304" y="333867"/>
                      <a:pt x="26146" y="330689"/>
                    </a:cubicBezTo>
                    <a:cubicBezTo>
                      <a:pt x="22783" y="328091"/>
                      <a:pt x="19562" y="325313"/>
                      <a:pt x="16497" y="322369"/>
                    </a:cubicBezTo>
                    <a:cubicBezTo>
                      <a:pt x="13786" y="319727"/>
                      <a:pt x="11649" y="317559"/>
                      <a:pt x="10087" y="315863"/>
                    </a:cubicBezTo>
                    <a:cubicBezTo>
                      <a:pt x="8758" y="314435"/>
                      <a:pt x="7882" y="313482"/>
                      <a:pt x="7272" y="312868"/>
                    </a:cubicBezTo>
                    <a:lnTo>
                      <a:pt x="6896" y="312477"/>
                    </a:lnTo>
                    <a:lnTo>
                      <a:pt x="0" y="319035"/>
                    </a:lnTo>
                    <a:lnTo>
                      <a:pt x="391" y="319445"/>
                    </a:lnTo>
                    <a:cubicBezTo>
                      <a:pt x="976" y="320054"/>
                      <a:pt x="1819" y="320931"/>
                      <a:pt x="3077" y="322302"/>
                    </a:cubicBezTo>
                    <a:cubicBezTo>
                      <a:pt x="4724" y="324099"/>
                      <a:pt x="6980" y="326390"/>
                      <a:pt x="9844" y="329174"/>
                    </a:cubicBezTo>
                    <a:cubicBezTo>
                      <a:pt x="13153" y="332365"/>
                      <a:pt x="16632" y="335374"/>
                      <a:pt x="20264" y="338190"/>
                    </a:cubicBezTo>
                    <a:cubicBezTo>
                      <a:pt x="24954" y="341787"/>
                      <a:pt x="30009" y="344879"/>
                      <a:pt x="35347" y="347415"/>
                    </a:cubicBezTo>
                    <a:cubicBezTo>
                      <a:pt x="41776" y="350467"/>
                      <a:pt x="48512" y="352825"/>
                      <a:pt x="55440" y="354449"/>
                    </a:cubicBezTo>
                    <a:cubicBezTo>
                      <a:pt x="63564" y="356303"/>
                      <a:pt x="71873" y="357217"/>
                      <a:pt x="80205" y="357173"/>
                    </a:cubicBezTo>
                    <a:lnTo>
                      <a:pt x="80205" y="409561"/>
                    </a:lnTo>
                    <a:lnTo>
                      <a:pt x="89730" y="409561"/>
                    </a:lnTo>
                    <a:lnTo>
                      <a:pt x="89730" y="356830"/>
                    </a:lnTo>
                    <a:cubicBezTo>
                      <a:pt x="99780" y="356244"/>
                      <a:pt x="109670" y="354056"/>
                      <a:pt x="119029" y="350349"/>
                    </a:cubicBezTo>
                    <a:cubicBezTo>
                      <a:pt x="129608" y="346126"/>
                      <a:pt x="139240" y="339838"/>
                      <a:pt x="147361" y="331851"/>
                    </a:cubicBezTo>
                    <a:cubicBezTo>
                      <a:pt x="155112" y="324098"/>
                      <a:pt x="161170" y="314823"/>
                      <a:pt x="165154" y="304610"/>
                    </a:cubicBezTo>
                    <a:cubicBezTo>
                      <a:pt x="169229" y="294121"/>
                      <a:pt x="171292" y="282958"/>
                      <a:pt x="171236" y="271705"/>
                    </a:cubicBezTo>
                    <a:cubicBezTo>
                      <a:pt x="171418" y="262907"/>
                      <a:pt x="169824" y="254161"/>
                      <a:pt x="166549" y="245993"/>
                    </a:cubicBezTo>
                    <a:close/>
                    <a:moveTo>
                      <a:pt x="69223" y="189457"/>
                    </a:moveTo>
                    <a:cubicBezTo>
                      <a:pt x="62284" y="186855"/>
                      <a:pt x="55536" y="183770"/>
                      <a:pt x="49030" y="180223"/>
                    </a:cubicBezTo>
                    <a:cubicBezTo>
                      <a:pt x="43144" y="177028"/>
                      <a:pt x="37783" y="172950"/>
                      <a:pt x="33133" y="168131"/>
                    </a:cubicBezTo>
                    <a:cubicBezTo>
                      <a:pt x="28558" y="163302"/>
                      <a:pt x="24949" y="157645"/>
                      <a:pt x="22498" y="151462"/>
                    </a:cubicBezTo>
                    <a:cubicBezTo>
                      <a:pt x="19714" y="144052"/>
                      <a:pt x="18379" y="136177"/>
                      <a:pt x="18564" y="128264"/>
                    </a:cubicBezTo>
                    <a:cubicBezTo>
                      <a:pt x="18547" y="119669"/>
                      <a:pt x="20201" y="111152"/>
                      <a:pt x="23436" y="103189"/>
                    </a:cubicBezTo>
                    <a:cubicBezTo>
                      <a:pt x="26662" y="95260"/>
                      <a:pt x="31493" y="88084"/>
                      <a:pt x="37624" y="82110"/>
                    </a:cubicBezTo>
                    <a:cubicBezTo>
                      <a:pt x="44310" y="75728"/>
                      <a:pt x="52201" y="70743"/>
                      <a:pt x="60836" y="67447"/>
                    </a:cubicBezTo>
                    <a:cubicBezTo>
                      <a:pt x="67063" y="65070"/>
                      <a:pt x="73567" y="63497"/>
                      <a:pt x="80191" y="62765"/>
                    </a:cubicBezTo>
                    <a:lnTo>
                      <a:pt x="80191" y="193377"/>
                    </a:lnTo>
                    <a:cubicBezTo>
                      <a:pt x="76476" y="192119"/>
                      <a:pt x="72809" y="190810"/>
                      <a:pt x="69223" y="189457"/>
                    </a:cubicBezTo>
                    <a:close/>
                    <a:moveTo>
                      <a:pt x="156277" y="301123"/>
                    </a:moveTo>
                    <a:cubicBezTo>
                      <a:pt x="152773" y="310116"/>
                      <a:pt x="147445" y="318286"/>
                      <a:pt x="140627" y="325117"/>
                    </a:cubicBezTo>
                    <a:cubicBezTo>
                      <a:pt x="133389" y="332214"/>
                      <a:pt x="124808" y="337797"/>
                      <a:pt x="115386" y="341538"/>
                    </a:cubicBezTo>
                    <a:cubicBezTo>
                      <a:pt x="107179" y="344791"/>
                      <a:pt x="98512" y="346739"/>
                      <a:pt x="89702" y="347310"/>
                    </a:cubicBezTo>
                    <a:lnTo>
                      <a:pt x="89702" y="206407"/>
                    </a:lnTo>
                    <a:cubicBezTo>
                      <a:pt x="96912" y="208593"/>
                      <a:pt x="104094" y="210984"/>
                      <a:pt x="111057" y="213551"/>
                    </a:cubicBezTo>
                    <a:cubicBezTo>
                      <a:pt x="117990" y="216085"/>
                      <a:pt x="124748" y="219075"/>
                      <a:pt x="131288" y="222499"/>
                    </a:cubicBezTo>
                    <a:cubicBezTo>
                      <a:pt x="137131" y="225536"/>
                      <a:pt x="142495" y="229416"/>
                      <a:pt x="147209" y="234015"/>
                    </a:cubicBezTo>
                    <a:cubicBezTo>
                      <a:pt x="151722" y="238515"/>
                      <a:pt x="155312" y="243854"/>
                      <a:pt x="157777" y="249731"/>
                    </a:cubicBezTo>
                    <a:cubicBezTo>
                      <a:pt x="160536" y="256721"/>
                      <a:pt x="161864" y="264193"/>
                      <a:pt x="161682" y="271705"/>
                    </a:cubicBezTo>
                    <a:cubicBezTo>
                      <a:pt x="161744" y="281764"/>
                      <a:pt x="159910" y="291744"/>
                      <a:pt x="156277" y="301123"/>
                    </a:cubicBezTo>
                    <a:close/>
                  </a:path>
                </a:pathLst>
              </a:custGeom>
              <a:solidFill>
                <a:srgbClr val="000000"/>
              </a:solidFill>
              <a:ln w="12700" cap="flat">
                <a:solidFill>
                  <a:schemeClr val="accent1"/>
                </a:solid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DD82120B-F8C3-4D58-BAEB-FDB4F57A8A2E}"/>
                  </a:ext>
                </a:extLst>
              </p:cNvPr>
              <p:cNvSpPr/>
              <p:nvPr/>
            </p:nvSpPr>
            <p:spPr>
              <a:xfrm>
                <a:off x="10856366" y="2402097"/>
                <a:ext cx="35487" cy="35571"/>
              </a:xfrm>
              <a:custGeom>
                <a:avLst/>
                <a:gdLst>
                  <a:gd name="connsiteX0" fmla="*/ 3464 w 35487"/>
                  <a:gd name="connsiteY0" fmla="*/ 34394 h 35571"/>
                  <a:gd name="connsiteX1" fmla="*/ 32903 w 35487"/>
                  <a:gd name="connsiteY1" fmla="*/ 33787 h 35571"/>
                  <a:gd name="connsiteX2" fmla="*/ 31689 w 35487"/>
                  <a:gd name="connsiteY2" fmla="*/ 99 h 35571"/>
                  <a:gd name="connsiteX3" fmla="*/ 733 w 35487"/>
                  <a:gd name="connsiteY3" fmla="*/ 4044 h 35571"/>
                  <a:gd name="connsiteX4" fmla="*/ 3464 w 35487"/>
                  <a:gd name="connsiteY4" fmla="*/ 34394 h 3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87" h="35571">
                    <a:moveTo>
                      <a:pt x="3464" y="34394"/>
                    </a:moveTo>
                    <a:cubicBezTo>
                      <a:pt x="13176" y="35608"/>
                      <a:pt x="22888" y="36518"/>
                      <a:pt x="32903" y="33787"/>
                    </a:cubicBezTo>
                    <a:cubicBezTo>
                      <a:pt x="36242" y="22861"/>
                      <a:pt x="36849" y="11935"/>
                      <a:pt x="31689" y="99"/>
                    </a:cubicBezTo>
                    <a:cubicBezTo>
                      <a:pt x="21674" y="1920"/>
                      <a:pt x="11052" y="-3240"/>
                      <a:pt x="733" y="4044"/>
                    </a:cubicBezTo>
                    <a:cubicBezTo>
                      <a:pt x="1643" y="14059"/>
                      <a:pt x="-2909" y="24378"/>
                      <a:pt x="3464" y="34394"/>
                    </a:cubicBezTo>
                    <a:close/>
                  </a:path>
                </a:pathLst>
              </a:custGeom>
              <a:noFill/>
              <a:ln w="15056" cap="rnd">
                <a:solidFill>
                  <a:schemeClr val="accent1"/>
                </a:solidFill>
                <a:prstDash val="solid"/>
                <a:round/>
              </a:ln>
            </p:spPr>
            <p:txBody>
              <a:bodyPr rtlCol="0" anchor="ctr"/>
              <a:lstStyle/>
              <a:p>
                <a:endParaRPr lang="en-IN"/>
              </a:p>
            </p:txBody>
          </p:sp>
          <p:sp>
            <p:nvSpPr>
              <p:cNvPr id="241" name="Oval 240">
                <a:extLst>
                  <a:ext uri="{FF2B5EF4-FFF2-40B4-BE49-F238E27FC236}">
                    <a16:creationId xmlns:a16="http://schemas.microsoft.com/office/drawing/2014/main" id="{687E5230-BAF7-45CD-B153-7A6D90FF3391}"/>
                  </a:ext>
                </a:extLst>
              </p:cNvPr>
              <p:cNvSpPr/>
              <p:nvPr/>
            </p:nvSpPr>
            <p:spPr>
              <a:xfrm>
                <a:off x="10788475" y="2333891"/>
                <a:ext cx="280442" cy="28044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2" name="Graphic 107" descr="Lock">
                <a:extLst>
                  <a:ext uri="{FF2B5EF4-FFF2-40B4-BE49-F238E27FC236}">
                    <a16:creationId xmlns:a16="http://schemas.microsoft.com/office/drawing/2014/main" id="{96EFD1E1-88B9-4DE9-8580-71B52B1663BD}"/>
                  </a:ext>
                </a:extLst>
              </p:cNvPr>
              <p:cNvSpPr/>
              <p:nvPr/>
            </p:nvSpPr>
            <p:spPr>
              <a:xfrm>
                <a:off x="10876884" y="2399754"/>
                <a:ext cx="105000" cy="136875"/>
              </a:xfrm>
              <a:custGeom>
                <a:avLst/>
                <a:gdLst>
                  <a:gd name="connsiteX0" fmla="*/ 56250 w 105000"/>
                  <a:gd name="connsiteY0" fmla="*/ 108187 h 136875"/>
                  <a:gd name="connsiteX1" fmla="*/ 56250 w 105000"/>
                  <a:gd name="connsiteY1" fmla="*/ 118125 h 136875"/>
                  <a:gd name="connsiteX2" fmla="*/ 48750 w 105000"/>
                  <a:gd name="connsiteY2" fmla="*/ 118125 h 136875"/>
                  <a:gd name="connsiteX3" fmla="*/ 48750 w 105000"/>
                  <a:gd name="connsiteY3" fmla="*/ 108187 h 136875"/>
                  <a:gd name="connsiteX4" fmla="*/ 41250 w 105000"/>
                  <a:gd name="connsiteY4" fmla="*/ 97500 h 136875"/>
                  <a:gd name="connsiteX5" fmla="*/ 52500 w 105000"/>
                  <a:gd name="connsiteY5" fmla="*/ 86250 h 136875"/>
                  <a:gd name="connsiteX6" fmla="*/ 63750 w 105000"/>
                  <a:gd name="connsiteY6" fmla="*/ 97500 h 136875"/>
                  <a:gd name="connsiteX7" fmla="*/ 56250 w 105000"/>
                  <a:gd name="connsiteY7" fmla="*/ 108187 h 136875"/>
                  <a:gd name="connsiteX8" fmla="*/ 24375 w 105000"/>
                  <a:gd name="connsiteY8" fmla="*/ 39375 h 136875"/>
                  <a:gd name="connsiteX9" fmla="*/ 52500 w 105000"/>
                  <a:gd name="connsiteY9" fmla="*/ 11250 h 136875"/>
                  <a:gd name="connsiteX10" fmla="*/ 80625 w 105000"/>
                  <a:gd name="connsiteY10" fmla="*/ 39375 h 136875"/>
                  <a:gd name="connsiteX11" fmla="*/ 80625 w 105000"/>
                  <a:gd name="connsiteY11" fmla="*/ 60187 h 136875"/>
                  <a:gd name="connsiteX12" fmla="*/ 52500 w 105000"/>
                  <a:gd name="connsiteY12" fmla="*/ 58125 h 136875"/>
                  <a:gd name="connsiteX13" fmla="*/ 24375 w 105000"/>
                  <a:gd name="connsiteY13" fmla="*/ 60187 h 136875"/>
                  <a:gd name="connsiteX14" fmla="*/ 24375 w 105000"/>
                  <a:gd name="connsiteY14" fmla="*/ 39375 h 136875"/>
                  <a:gd name="connsiteX15" fmla="*/ 91875 w 105000"/>
                  <a:gd name="connsiteY15" fmla="*/ 60938 h 136875"/>
                  <a:gd name="connsiteX16" fmla="*/ 91875 w 105000"/>
                  <a:gd name="connsiteY16" fmla="*/ 39375 h 136875"/>
                  <a:gd name="connsiteX17" fmla="*/ 52500 w 105000"/>
                  <a:gd name="connsiteY17" fmla="*/ 0 h 136875"/>
                  <a:gd name="connsiteX18" fmla="*/ 13125 w 105000"/>
                  <a:gd name="connsiteY18" fmla="*/ 39375 h 136875"/>
                  <a:gd name="connsiteX19" fmla="*/ 13125 w 105000"/>
                  <a:gd name="connsiteY19" fmla="*/ 60938 h 136875"/>
                  <a:gd name="connsiteX20" fmla="*/ 0 w 105000"/>
                  <a:gd name="connsiteY20" fmla="*/ 61875 h 136875"/>
                  <a:gd name="connsiteX21" fmla="*/ 0 w 105000"/>
                  <a:gd name="connsiteY21" fmla="*/ 133125 h 136875"/>
                  <a:gd name="connsiteX22" fmla="*/ 52500 w 105000"/>
                  <a:gd name="connsiteY22" fmla="*/ 136875 h 136875"/>
                  <a:gd name="connsiteX23" fmla="*/ 105000 w 105000"/>
                  <a:gd name="connsiteY23" fmla="*/ 133125 h 136875"/>
                  <a:gd name="connsiteX24" fmla="*/ 105000 w 105000"/>
                  <a:gd name="connsiteY24" fmla="*/ 61875 h 136875"/>
                  <a:gd name="connsiteX25" fmla="*/ 91875 w 105000"/>
                  <a:gd name="connsiteY25" fmla="*/ 60938 h 1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5000" h="136875">
                    <a:moveTo>
                      <a:pt x="56250" y="108187"/>
                    </a:moveTo>
                    <a:lnTo>
                      <a:pt x="56250" y="118125"/>
                    </a:lnTo>
                    <a:lnTo>
                      <a:pt x="48750" y="118125"/>
                    </a:lnTo>
                    <a:lnTo>
                      <a:pt x="48750" y="108187"/>
                    </a:lnTo>
                    <a:cubicBezTo>
                      <a:pt x="44438" y="106688"/>
                      <a:pt x="41250" y="102562"/>
                      <a:pt x="41250" y="97500"/>
                    </a:cubicBezTo>
                    <a:cubicBezTo>
                      <a:pt x="41250" y="91313"/>
                      <a:pt x="46313" y="86250"/>
                      <a:pt x="52500" y="86250"/>
                    </a:cubicBezTo>
                    <a:cubicBezTo>
                      <a:pt x="58688" y="86250"/>
                      <a:pt x="63750" y="91313"/>
                      <a:pt x="63750" y="97500"/>
                    </a:cubicBezTo>
                    <a:cubicBezTo>
                      <a:pt x="63750" y="102375"/>
                      <a:pt x="60563" y="106500"/>
                      <a:pt x="56250" y="108187"/>
                    </a:cubicBezTo>
                    <a:close/>
                    <a:moveTo>
                      <a:pt x="24375" y="39375"/>
                    </a:moveTo>
                    <a:cubicBezTo>
                      <a:pt x="24375" y="23813"/>
                      <a:pt x="36938" y="11250"/>
                      <a:pt x="52500" y="11250"/>
                    </a:cubicBezTo>
                    <a:cubicBezTo>
                      <a:pt x="68063" y="11250"/>
                      <a:pt x="80625" y="23813"/>
                      <a:pt x="80625" y="39375"/>
                    </a:cubicBezTo>
                    <a:lnTo>
                      <a:pt x="80625" y="60187"/>
                    </a:lnTo>
                    <a:lnTo>
                      <a:pt x="52500" y="58125"/>
                    </a:lnTo>
                    <a:lnTo>
                      <a:pt x="24375" y="60187"/>
                    </a:lnTo>
                    <a:lnTo>
                      <a:pt x="24375" y="39375"/>
                    </a:lnTo>
                    <a:close/>
                    <a:moveTo>
                      <a:pt x="91875" y="60938"/>
                    </a:moveTo>
                    <a:lnTo>
                      <a:pt x="91875" y="39375"/>
                    </a:lnTo>
                    <a:cubicBezTo>
                      <a:pt x="91875" y="17625"/>
                      <a:pt x="74250" y="0"/>
                      <a:pt x="52500" y="0"/>
                    </a:cubicBezTo>
                    <a:cubicBezTo>
                      <a:pt x="30750" y="0"/>
                      <a:pt x="13125" y="17625"/>
                      <a:pt x="13125" y="39375"/>
                    </a:cubicBezTo>
                    <a:lnTo>
                      <a:pt x="13125" y="60938"/>
                    </a:lnTo>
                    <a:lnTo>
                      <a:pt x="0" y="61875"/>
                    </a:lnTo>
                    <a:lnTo>
                      <a:pt x="0" y="133125"/>
                    </a:lnTo>
                    <a:lnTo>
                      <a:pt x="52500" y="136875"/>
                    </a:lnTo>
                    <a:lnTo>
                      <a:pt x="105000" y="133125"/>
                    </a:lnTo>
                    <a:lnTo>
                      <a:pt x="105000" y="61875"/>
                    </a:lnTo>
                    <a:lnTo>
                      <a:pt x="91875" y="60938"/>
                    </a:lnTo>
                    <a:close/>
                  </a:path>
                </a:pathLst>
              </a:custGeom>
              <a:noFill/>
              <a:ln w="12700" cap="flat">
                <a:solidFill>
                  <a:schemeClr val="accent1"/>
                </a:solidFill>
                <a:prstDash val="solid"/>
                <a:miter/>
              </a:ln>
            </p:spPr>
            <p:txBody>
              <a:bodyPr rtlCol="0" anchor="ctr"/>
              <a:lstStyle/>
              <a:p>
                <a:endParaRPr lang="en-IN"/>
              </a:p>
            </p:txBody>
          </p:sp>
        </p:grpSp>
        <p:grpSp>
          <p:nvGrpSpPr>
            <p:cNvPr id="214" name="Group 213">
              <a:extLst>
                <a:ext uri="{FF2B5EF4-FFF2-40B4-BE49-F238E27FC236}">
                  <a16:creationId xmlns:a16="http://schemas.microsoft.com/office/drawing/2014/main" id="{AFF3F623-BC12-46DA-8BA3-B79D2B0670B0}"/>
                </a:ext>
              </a:extLst>
            </p:cNvPr>
            <p:cNvGrpSpPr/>
            <p:nvPr/>
          </p:nvGrpSpPr>
          <p:grpSpPr>
            <a:xfrm>
              <a:off x="9988890" y="3860079"/>
              <a:ext cx="605124" cy="680493"/>
              <a:chOff x="1163529" y="609600"/>
              <a:chExt cx="1799573" cy="2023713"/>
            </a:xfrm>
          </p:grpSpPr>
          <p:grpSp>
            <p:nvGrpSpPr>
              <p:cNvPr id="215" name="Graphic 22">
                <a:extLst>
                  <a:ext uri="{FF2B5EF4-FFF2-40B4-BE49-F238E27FC236}">
                    <a16:creationId xmlns:a16="http://schemas.microsoft.com/office/drawing/2014/main" id="{0504C887-9ED2-4EF8-9621-E7F4A7BF86E9}"/>
                  </a:ext>
                </a:extLst>
              </p:cNvPr>
              <p:cNvGrpSpPr/>
              <p:nvPr/>
            </p:nvGrpSpPr>
            <p:grpSpPr>
              <a:xfrm>
                <a:off x="1448627" y="609600"/>
                <a:ext cx="1514475" cy="1943100"/>
                <a:chOff x="1448627" y="609600"/>
                <a:chExt cx="1514475" cy="1943100"/>
              </a:xfrm>
            </p:grpSpPr>
            <p:sp>
              <p:nvSpPr>
                <p:cNvPr id="225" name="Freeform: Shape 224">
                  <a:extLst>
                    <a:ext uri="{FF2B5EF4-FFF2-40B4-BE49-F238E27FC236}">
                      <a16:creationId xmlns:a16="http://schemas.microsoft.com/office/drawing/2014/main" id="{F6EF12AE-B2B6-4CAC-8283-1CAE4E5C21FE}"/>
                    </a:ext>
                  </a:extLst>
                </p:cNvPr>
                <p:cNvSpPr/>
                <p:nvPr/>
              </p:nvSpPr>
              <p:spPr>
                <a:xfrm>
                  <a:off x="1448627" y="614431"/>
                  <a:ext cx="956974" cy="1913503"/>
                </a:xfrm>
                <a:custGeom>
                  <a:avLst/>
                  <a:gdLst>
                    <a:gd name="connsiteX0" fmla="*/ 908685 w 956974"/>
                    <a:gd name="connsiteY0" fmla="*/ 1912551 h 1913503"/>
                    <a:gd name="connsiteX1" fmla="*/ 799148 w 956974"/>
                    <a:gd name="connsiteY1" fmla="*/ 1912551 h 1913503"/>
                    <a:gd name="connsiteX2" fmla="*/ 29528 w 956974"/>
                    <a:gd name="connsiteY2" fmla="*/ 1912551 h 1913503"/>
                    <a:gd name="connsiteX3" fmla="*/ 0 w 956974"/>
                    <a:gd name="connsiteY3" fmla="*/ 1913503 h 1913503"/>
                    <a:gd name="connsiteX4" fmla="*/ 2858 w 956974"/>
                    <a:gd name="connsiteY4" fmla="*/ 964813 h 1913503"/>
                    <a:gd name="connsiteX5" fmla="*/ 148590 w 956974"/>
                    <a:gd name="connsiteY5" fmla="*/ 912426 h 1913503"/>
                    <a:gd name="connsiteX6" fmla="*/ 208598 w 956974"/>
                    <a:gd name="connsiteY6" fmla="*/ 897186 h 1913503"/>
                    <a:gd name="connsiteX7" fmla="*/ 224790 w 956974"/>
                    <a:gd name="connsiteY7" fmla="*/ 886708 h 1913503"/>
                    <a:gd name="connsiteX8" fmla="*/ 215265 w 956974"/>
                    <a:gd name="connsiteY8" fmla="*/ 867658 h 1913503"/>
                    <a:gd name="connsiteX9" fmla="*/ 145733 w 956974"/>
                    <a:gd name="connsiteY9" fmla="*/ 808603 h 1913503"/>
                    <a:gd name="connsiteX10" fmla="*/ 37148 w 956974"/>
                    <a:gd name="connsiteY10" fmla="*/ 634296 h 1913503"/>
                    <a:gd name="connsiteX11" fmla="*/ 9525 w 956974"/>
                    <a:gd name="connsiteY11" fmla="*/ 439986 h 1913503"/>
                    <a:gd name="connsiteX12" fmla="*/ 186690 w 956974"/>
                    <a:gd name="connsiteY12" fmla="*/ 105658 h 1913503"/>
                    <a:gd name="connsiteX13" fmla="*/ 328613 w 956974"/>
                    <a:gd name="connsiteY13" fmla="*/ 25648 h 1913503"/>
                    <a:gd name="connsiteX14" fmla="*/ 598170 w 956974"/>
                    <a:gd name="connsiteY14" fmla="*/ 15171 h 1913503"/>
                    <a:gd name="connsiteX15" fmla="*/ 869633 w 956974"/>
                    <a:gd name="connsiteY15" fmla="*/ 197098 h 1913503"/>
                    <a:gd name="connsiteX16" fmla="*/ 953453 w 956974"/>
                    <a:gd name="connsiteY16" fmla="*/ 521901 h 1913503"/>
                    <a:gd name="connsiteX17" fmla="*/ 924878 w 956974"/>
                    <a:gd name="connsiteY17" fmla="*/ 648583 h 1913503"/>
                    <a:gd name="connsiteX18" fmla="*/ 837248 w 956974"/>
                    <a:gd name="connsiteY18" fmla="*/ 791458 h 1913503"/>
                    <a:gd name="connsiteX19" fmla="*/ 756285 w 956974"/>
                    <a:gd name="connsiteY19" fmla="*/ 864801 h 1913503"/>
                    <a:gd name="connsiteX20" fmla="*/ 741045 w 956974"/>
                    <a:gd name="connsiteY20" fmla="*/ 885756 h 1913503"/>
                    <a:gd name="connsiteX21" fmla="*/ 762000 w 956974"/>
                    <a:gd name="connsiteY21" fmla="*/ 900043 h 1913503"/>
                    <a:gd name="connsiteX22" fmla="*/ 850583 w 956974"/>
                    <a:gd name="connsiteY22" fmla="*/ 921951 h 191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56974" h="1913503">
                      <a:moveTo>
                        <a:pt x="908685" y="1912551"/>
                      </a:moveTo>
                      <a:cubicBezTo>
                        <a:pt x="872490" y="1912551"/>
                        <a:pt x="835343" y="1912551"/>
                        <a:pt x="799148" y="1912551"/>
                      </a:cubicBezTo>
                      <a:cubicBezTo>
                        <a:pt x="542925" y="1912551"/>
                        <a:pt x="285750" y="1912551"/>
                        <a:pt x="29528" y="1912551"/>
                      </a:cubicBezTo>
                      <a:cubicBezTo>
                        <a:pt x="20003" y="1912551"/>
                        <a:pt x="9525" y="1912551"/>
                        <a:pt x="0" y="1913503"/>
                      </a:cubicBezTo>
                      <a:moveTo>
                        <a:pt x="2858" y="964813"/>
                      </a:moveTo>
                      <a:cubicBezTo>
                        <a:pt x="40005" y="945763"/>
                        <a:pt x="107633" y="921951"/>
                        <a:pt x="148590" y="912426"/>
                      </a:cubicBezTo>
                      <a:cubicBezTo>
                        <a:pt x="168593" y="907663"/>
                        <a:pt x="188595" y="902901"/>
                        <a:pt x="208598" y="897186"/>
                      </a:cubicBezTo>
                      <a:cubicBezTo>
                        <a:pt x="215265" y="895281"/>
                        <a:pt x="222885" y="894328"/>
                        <a:pt x="224790" y="886708"/>
                      </a:cubicBezTo>
                      <a:cubicBezTo>
                        <a:pt x="227648" y="877183"/>
                        <a:pt x="220980" y="872421"/>
                        <a:pt x="215265" y="867658"/>
                      </a:cubicBezTo>
                      <a:cubicBezTo>
                        <a:pt x="190500" y="849561"/>
                        <a:pt x="167640" y="830511"/>
                        <a:pt x="145733" y="808603"/>
                      </a:cubicBezTo>
                      <a:cubicBezTo>
                        <a:pt x="96203" y="759073"/>
                        <a:pt x="59055" y="701923"/>
                        <a:pt x="37148" y="634296"/>
                      </a:cubicBezTo>
                      <a:cubicBezTo>
                        <a:pt x="16193" y="571431"/>
                        <a:pt x="5715" y="506661"/>
                        <a:pt x="9525" y="439986"/>
                      </a:cubicBezTo>
                      <a:cubicBezTo>
                        <a:pt x="18098" y="301873"/>
                        <a:pt x="77153" y="190431"/>
                        <a:pt x="186690" y="105658"/>
                      </a:cubicBezTo>
                      <a:cubicBezTo>
                        <a:pt x="230505" y="72321"/>
                        <a:pt x="277178" y="43746"/>
                        <a:pt x="328613" y="25648"/>
                      </a:cubicBezTo>
                      <a:cubicBezTo>
                        <a:pt x="417195" y="-3879"/>
                        <a:pt x="506730" y="-8642"/>
                        <a:pt x="598170" y="15171"/>
                      </a:cubicBezTo>
                      <a:cubicBezTo>
                        <a:pt x="710565" y="44698"/>
                        <a:pt x="800100" y="107563"/>
                        <a:pt x="869633" y="197098"/>
                      </a:cubicBezTo>
                      <a:cubicBezTo>
                        <a:pt x="942975" y="292348"/>
                        <a:pt x="966788" y="402838"/>
                        <a:pt x="953453" y="521901"/>
                      </a:cubicBezTo>
                      <a:cubicBezTo>
                        <a:pt x="948690" y="564763"/>
                        <a:pt x="942023" y="608578"/>
                        <a:pt x="924878" y="648583"/>
                      </a:cubicBezTo>
                      <a:cubicBezTo>
                        <a:pt x="903923" y="700971"/>
                        <a:pt x="876300" y="749548"/>
                        <a:pt x="837248" y="791458"/>
                      </a:cubicBezTo>
                      <a:cubicBezTo>
                        <a:pt x="812483" y="818128"/>
                        <a:pt x="785813" y="842893"/>
                        <a:pt x="756285" y="864801"/>
                      </a:cubicBezTo>
                      <a:cubicBezTo>
                        <a:pt x="749618" y="870516"/>
                        <a:pt x="740093" y="875278"/>
                        <a:pt x="741045" y="885756"/>
                      </a:cubicBezTo>
                      <a:cubicBezTo>
                        <a:pt x="741998" y="898138"/>
                        <a:pt x="754380" y="896233"/>
                        <a:pt x="762000" y="900043"/>
                      </a:cubicBezTo>
                      <a:cubicBezTo>
                        <a:pt x="789623" y="913378"/>
                        <a:pt x="822008" y="910521"/>
                        <a:pt x="850583" y="921951"/>
                      </a:cubicBezTo>
                    </a:path>
                  </a:pathLst>
                </a:custGeom>
                <a:noFill/>
                <a:ln w="19050" cap="flat">
                  <a:solidFill>
                    <a:schemeClr val="accent1"/>
                  </a:solidFill>
                  <a:prstDash val="solid"/>
                  <a:miter/>
                </a:ln>
              </p:spPr>
              <p:txBody>
                <a:bodyPr rtlCol="0" anchor="ctr"/>
                <a:lstStyle/>
                <a:p>
                  <a:endParaRPr lang="en-IN"/>
                </a:p>
              </p:txBody>
            </p:sp>
            <p:grpSp>
              <p:nvGrpSpPr>
                <p:cNvPr id="226" name="Graphic 22">
                  <a:extLst>
                    <a:ext uri="{FF2B5EF4-FFF2-40B4-BE49-F238E27FC236}">
                      <a16:creationId xmlns:a16="http://schemas.microsoft.com/office/drawing/2014/main" id="{66286D45-9E25-4817-97BC-F8322976B8EC}"/>
                    </a:ext>
                  </a:extLst>
                </p:cNvPr>
                <p:cNvGrpSpPr/>
                <p:nvPr/>
              </p:nvGrpSpPr>
              <p:grpSpPr>
                <a:xfrm>
                  <a:off x="2106804" y="1433512"/>
                  <a:ext cx="845819" cy="1109662"/>
                  <a:chOff x="2106804" y="1433512"/>
                  <a:chExt cx="845819" cy="1109662"/>
                </a:xfrm>
                <a:noFill/>
              </p:grpSpPr>
              <p:sp>
                <p:nvSpPr>
                  <p:cNvPr id="227" name="Freeform: Shape 226">
                    <a:extLst>
                      <a:ext uri="{FF2B5EF4-FFF2-40B4-BE49-F238E27FC236}">
                        <a16:creationId xmlns:a16="http://schemas.microsoft.com/office/drawing/2014/main" id="{09D22F8E-3714-460B-8B5E-4F5C3A906CAF}"/>
                      </a:ext>
                    </a:extLst>
                  </p:cNvPr>
                  <p:cNvSpPr/>
                  <p:nvPr/>
                </p:nvSpPr>
                <p:spPr>
                  <a:xfrm>
                    <a:off x="2106804" y="1433512"/>
                    <a:ext cx="845819" cy="1109662"/>
                  </a:xfrm>
                  <a:custGeom>
                    <a:avLst/>
                    <a:gdLst>
                      <a:gd name="connsiteX0" fmla="*/ 741998 w 845819"/>
                      <a:gd name="connsiteY0" fmla="*/ 498158 h 1109662"/>
                      <a:gd name="connsiteX1" fmla="*/ 741998 w 845819"/>
                      <a:gd name="connsiteY1" fmla="*/ 317183 h 1109662"/>
                      <a:gd name="connsiteX2" fmla="*/ 423863 w 845819"/>
                      <a:gd name="connsiteY2" fmla="*/ 0 h 1109662"/>
                      <a:gd name="connsiteX3" fmla="*/ 105727 w 845819"/>
                      <a:gd name="connsiteY3" fmla="*/ 317183 h 1109662"/>
                      <a:gd name="connsiteX4" fmla="*/ 105727 w 845819"/>
                      <a:gd name="connsiteY4" fmla="*/ 498158 h 1109662"/>
                      <a:gd name="connsiteX5" fmla="*/ 0 w 845819"/>
                      <a:gd name="connsiteY5" fmla="*/ 505778 h 1109662"/>
                      <a:gd name="connsiteX6" fmla="*/ 0 w 845819"/>
                      <a:gd name="connsiteY6" fmla="*/ 1079183 h 1109662"/>
                      <a:gd name="connsiteX7" fmla="*/ 422910 w 845819"/>
                      <a:gd name="connsiteY7" fmla="*/ 1109663 h 1109662"/>
                      <a:gd name="connsiteX8" fmla="*/ 845820 w 845819"/>
                      <a:gd name="connsiteY8" fmla="*/ 1079183 h 1109662"/>
                      <a:gd name="connsiteX9" fmla="*/ 845820 w 845819"/>
                      <a:gd name="connsiteY9" fmla="*/ 505778 h 1109662"/>
                      <a:gd name="connsiteX10" fmla="*/ 741998 w 845819"/>
                      <a:gd name="connsiteY10" fmla="*/ 498158 h 1109662"/>
                      <a:gd name="connsiteX11" fmla="*/ 741998 w 845819"/>
                      <a:gd name="connsiteY11" fmla="*/ 498158 h 1109662"/>
                      <a:gd name="connsiteX12" fmla="*/ 769620 w 845819"/>
                      <a:gd name="connsiteY12" fmla="*/ 501015 h 1109662"/>
                      <a:gd name="connsiteX13" fmla="*/ 424815 w 845819"/>
                      <a:gd name="connsiteY13" fmla="*/ 476250 h 1109662"/>
                      <a:gd name="connsiteX14" fmla="*/ 80010 w 845819"/>
                      <a:gd name="connsiteY14" fmla="*/ 501015 h 110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5819" h="1109662">
                        <a:moveTo>
                          <a:pt x="741998" y="498158"/>
                        </a:moveTo>
                        <a:lnTo>
                          <a:pt x="741998" y="317183"/>
                        </a:lnTo>
                        <a:cubicBezTo>
                          <a:pt x="741998" y="141923"/>
                          <a:pt x="600075" y="0"/>
                          <a:pt x="423863" y="0"/>
                        </a:cubicBezTo>
                        <a:cubicBezTo>
                          <a:pt x="247650" y="0"/>
                          <a:pt x="105727" y="141923"/>
                          <a:pt x="105727" y="317183"/>
                        </a:cubicBezTo>
                        <a:lnTo>
                          <a:pt x="105727" y="498158"/>
                        </a:lnTo>
                        <a:lnTo>
                          <a:pt x="0" y="505778"/>
                        </a:lnTo>
                        <a:lnTo>
                          <a:pt x="0" y="1079183"/>
                        </a:lnTo>
                        <a:lnTo>
                          <a:pt x="422910" y="1109663"/>
                        </a:lnTo>
                        <a:lnTo>
                          <a:pt x="845820" y="1079183"/>
                        </a:lnTo>
                        <a:lnTo>
                          <a:pt x="845820" y="505778"/>
                        </a:lnTo>
                        <a:lnTo>
                          <a:pt x="741998" y="498158"/>
                        </a:lnTo>
                        <a:lnTo>
                          <a:pt x="741998" y="498158"/>
                        </a:lnTo>
                        <a:close/>
                        <a:moveTo>
                          <a:pt x="769620" y="501015"/>
                        </a:moveTo>
                        <a:lnTo>
                          <a:pt x="424815" y="476250"/>
                        </a:lnTo>
                        <a:lnTo>
                          <a:pt x="80010" y="501015"/>
                        </a:lnTo>
                      </a:path>
                    </a:pathLst>
                  </a:custGeom>
                  <a:noFill/>
                  <a:ln w="19050" cap="flat">
                    <a:solidFill>
                      <a:schemeClr val="accent1"/>
                    </a:solid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0CCE5CEE-FE17-4E6B-B1B1-B8F7225EA7D4}"/>
                      </a:ext>
                    </a:extLst>
                  </p:cNvPr>
                  <p:cNvSpPr/>
                  <p:nvPr/>
                </p:nvSpPr>
                <p:spPr>
                  <a:xfrm>
                    <a:off x="2423987" y="2105977"/>
                    <a:ext cx="213360" cy="287654"/>
                  </a:xfrm>
                  <a:custGeom>
                    <a:avLst/>
                    <a:gdLst>
                      <a:gd name="connsiteX0" fmla="*/ 106680 w 213360"/>
                      <a:gd name="connsiteY0" fmla="*/ 0 h 287654"/>
                      <a:gd name="connsiteX1" fmla="*/ 0 w 213360"/>
                      <a:gd name="connsiteY1" fmla="*/ 106680 h 287654"/>
                      <a:gd name="connsiteX2" fmla="*/ 60960 w 213360"/>
                      <a:gd name="connsiteY2" fmla="*/ 201930 h 287654"/>
                      <a:gd name="connsiteX3" fmla="*/ 60960 w 213360"/>
                      <a:gd name="connsiteY3" fmla="*/ 287655 h 287654"/>
                      <a:gd name="connsiteX4" fmla="*/ 152400 w 213360"/>
                      <a:gd name="connsiteY4" fmla="*/ 287655 h 287654"/>
                      <a:gd name="connsiteX5" fmla="*/ 152400 w 213360"/>
                      <a:gd name="connsiteY5" fmla="*/ 201930 h 287654"/>
                      <a:gd name="connsiteX6" fmla="*/ 213360 w 213360"/>
                      <a:gd name="connsiteY6" fmla="*/ 105727 h 287654"/>
                      <a:gd name="connsiteX7" fmla="*/ 106680 w 213360"/>
                      <a:gd name="connsiteY7" fmla="*/ 0 h 287654"/>
                      <a:gd name="connsiteX8" fmla="*/ 106680 w 213360"/>
                      <a:gd name="connsiteY8" fmla="*/ 0 h 287654"/>
                      <a:gd name="connsiteX9" fmla="*/ 132398 w 213360"/>
                      <a:gd name="connsiteY9" fmla="*/ 178117 h 287654"/>
                      <a:gd name="connsiteX10" fmla="*/ 122873 w 213360"/>
                      <a:gd name="connsiteY10" fmla="*/ 181927 h 287654"/>
                      <a:gd name="connsiteX11" fmla="*/ 122873 w 213360"/>
                      <a:gd name="connsiteY11" fmla="*/ 257175 h 287654"/>
                      <a:gd name="connsiteX12" fmla="*/ 91440 w 213360"/>
                      <a:gd name="connsiteY12" fmla="*/ 257175 h 287654"/>
                      <a:gd name="connsiteX13" fmla="*/ 91440 w 213360"/>
                      <a:gd name="connsiteY13" fmla="*/ 180975 h 287654"/>
                      <a:gd name="connsiteX14" fmla="*/ 80963 w 213360"/>
                      <a:gd name="connsiteY14" fmla="*/ 177165 h 287654"/>
                      <a:gd name="connsiteX15" fmla="*/ 34290 w 213360"/>
                      <a:gd name="connsiteY15" fmla="*/ 80010 h 287654"/>
                      <a:gd name="connsiteX16" fmla="*/ 131445 w 213360"/>
                      <a:gd name="connsiteY16" fmla="*/ 33338 h 287654"/>
                      <a:gd name="connsiteX17" fmla="*/ 182880 w 213360"/>
                      <a:gd name="connsiteY17" fmla="*/ 104775 h 287654"/>
                      <a:gd name="connsiteX18" fmla="*/ 132398 w 213360"/>
                      <a:gd name="connsiteY18" fmla="*/ 178117 h 287654"/>
                      <a:gd name="connsiteX19" fmla="*/ 132398 w 213360"/>
                      <a:gd name="connsiteY19" fmla="*/ 178117 h 28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360" h="287654">
                        <a:moveTo>
                          <a:pt x="106680" y="0"/>
                        </a:moveTo>
                        <a:cubicBezTo>
                          <a:pt x="47625" y="0"/>
                          <a:pt x="0" y="47625"/>
                          <a:pt x="0" y="106680"/>
                        </a:cubicBezTo>
                        <a:cubicBezTo>
                          <a:pt x="0" y="147638"/>
                          <a:pt x="23813" y="184785"/>
                          <a:pt x="60960" y="201930"/>
                        </a:cubicBezTo>
                        <a:lnTo>
                          <a:pt x="60960" y="287655"/>
                        </a:lnTo>
                        <a:lnTo>
                          <a:pt x="152400" y="287655"/>
                        </a:lnTo>
                        <a:lnTo>
                          <a:pt x="152400" y="201930"/>
                        </a:lnTo>
                        <a:cubicBezTo>
                          <a:pt x="189548" y="183832"/>
                          <a:pt x="212407" y="146685"/>
                          <a:pt x="213360" y="105727"/>
                        </a:cubicBezTo>
                        <a:cubicBezTo>
                          <a:pt x="213360" y="47625"/>
                          <a:pt x="165735" y="0"/>
                          <a:pt x="106680" y="0"/>
                        </a:cubicBezTo>
                        <a:lnTo>
                          <a:pt x="106680" y="0"/>
                        </a:lnTo>
                        <a:close/>
                        <a:moveTo>
                          <a:pt x="132398" y="178117"/>
                        </a:moveTo>
                        <a:lnTo>
                          <a:pt x="122873" y="181927"/>
                        </a:lnTo>
                        <a:lnTo>
                          <a:pt x="122873" y="257175"/>
                        </a:lnTo>
                        <a:lnTo>
                          <a:pt x="91440" y="257175"/>
                        </a:lnTo>
                        <a:lnTo>
                          <a:pt x="91440" y="180975"/>
                        </a:lnTo>
                        <a:lnTo>
                          <a:pt x="80963" y="177165"/>
                        </a:lnTo>
                        <a:cubicBezTo>
                          <a:pt x="40957" y="162877"/>
                          <a:pt x="20002" y="120015"/>
                          <a:pt x="34290" y="80010"/>
                        </a:cubicBezTo>
                        <a:cubicBezTo>
                          <a:pt x="48577" y="40005"/>
                          <a:pt x="91440" y="19050"/>
                          <a:pt x="131445" y="33338"/>
                        </a:cubicBezTo>
                        <a:cubicBezTo>
                          <a:pt x="161925" y="43815"/>
                          <a:pt x="182880" y="72390"/>
                          <a:pt x="182880" y="104775"/>
                        </a:cubicBezTo>
                        <a:cubicBezTo>
                          <a:pt x="182880" y="138113"/>
                          <a:pt x="172402" y="168592"/>
                          <a:pt x="132398" y="178117"/>
                        </a:cubicBezTo>
                        <a:lnTo>
                          <a:pt x="132398" y="178117"/>
                        </a:lnTo>
                        <a:close/>
                      </a:path>
                    </a:pathLst>
                  </a:custGeom>
                  <a:noFill/>
                  <a:ln w="19050" cap="flat">
                    <a:solidFill>
                      <a:schemeClr val="accent1"/>
                    </a:solidFill>
                    <a:prstDash val="solid"/>
                    <a:miter/>
                  </a:ln>
                </p:spPr>
                <p:txBody>
                  <a:bodyPr rtlCol="0" anchor="ctr"/>
                  <a:lstStyle/>
                  <a:p>
                    <a:endParaRPr lang="en-IN"/>
                  </a:p>
                </p:txBody>
              </p:sp>
            </p:grpSp>
          </p:grpSp>
          <p:grpSp>
            <p:nvGrpSpPr>
              <p:cNvPr id="216" name="Graphic 31">
                <a:extLst>
                  <a:ext uri="{FF2B5EF4-FFF2-40B4-BE49-F238E27FC236}">
                    <a16:creationId xmlns:a16="http://schemas.microsoft.com/office/drawing/2014/main" id="{DF6EF84D-98A3-470E-925E-FFF45F7B9E39}"/>
                  </a:ext>
                </a:extLst>
              </p:cNvPr>
              <p:cNvGrpSpPr/>
              <p:nvPr/>
            </p:nvGrpSpPr>
            <p:grpSpPr>
              <a:xfrm>
                <a:off x="1163529" y="1444593"/>
                <a:ext cx="589280" cy="1188720"/>
                <a:chOff x="1163529" y="1444593"/>
                <a:chExt cx="589280" cy="1188720"/>
              </a:xfrm>
            </p:grpSpPr>
            <p:grpSp>
              <p:nvGrpSpPr>
                <p:cNvPr id="217" name="Graphic 31">
                  <a:extLst>
                    <a:ext uri="{FF2B5EF4-FFF2-40B4-BE49-F238E27FC236}">
                      <a16:creationId xmlns:a16="http://schemas.microsoft.com/office/drawing/2014/main" id="{69F34C2E-1072-4277-8DBB-E8192CBC66FD}"/>
                    </a:ext>
                  </a:extLst>
                </p:cNvPr>
                <p:cNvGrpSpPr/>
                <p:nvPr/>
              </p:nvGrpSpPr>
              <p:grpSpPr>
                <a:xfrm>
                  <a:off x="1162512" y="1587849"/>
                  <a:ext cx="587123" cy="938184"/>
                  <a:chOff x="1162512" y="1587849"/>
                  <a:chExt cx="587123" cy="938184"/>
                </a:xfrm>
                <a:solidFill>
                  <a:srgbClr val="231F20"/>
                </a:solidFill>
              </p:grpSpPr>
              <p:sp>
                <p:nvSpPr>
                  <p:cNvPr id="222" name="Freeform: Shape 221">
                    <a:extLst>
                      <a:ext uri="{FF2B5EF4-FFF2-40B4-BE49-F238E27FC236}">
                        <a16:creationId xmlns:a16="http://schemas.microsoft.com/office/drawing/2014/main" id="{9CD1EFD3-C904-45FA-95C4-A08D9ADEF75A}"/>
                      </a:ext>
                    </a:extLst>
                  </p:cNvPr>
                  <p:cNvSpPr/>
                  <p:nvPr/>
                </p:nvSpPr>
                <p:spPr>
                  <a:xfrm>
                    <a:off x="1162512" y="1587849"/>
                    <a:ext cx="587123" cy="937768"/>
                  </a:xfrm>
                  <a:custGeom>
                    <a:avLst/>
                    <a:gdLst>
                      <a:gd name="connsiteX0" fmla="*/ 326136 w 587123"/>
                      <a:gd name="connsiteY0" fmla="*/ 937768 h 937768"/>
                      <a:gd name="connsiteX1" fmla="*/ 325120 w 587123"/>
                      <a:gd name="connsiteY1" fmla="*/ 927608 h 937768"/>
                      <a:gd name="connsiteX2" fmla="*/ 412496 w 587123"/>
                      <a:gd name="connsiteY2" fmla="*/ 911352 h 937768"/>
                      <a:gd name="connsiteX3" fmla="*/ 573024 w 587123"/>
                      <a:gd name="connsiteY3" fmla="*/ 738632 h 937768"/>
                      <a:gd name="connsiteX4" fmla="*/ 526288 w 587123"/>
                      <a:gd name="connsiteY4" fmla="*/ 602488 h 937768"/>
                      <a:gd name="connsiteX5" fmla="*/ 465328 w 587123"/>
                      <a:gd name="connsiteY5" fmla="*/ 558800 h 937768"/>
                      <a:gd name="connsiteX6" fmla="*/ 359664 w 587123"/>
                      <a:gd name="connsiteY6" fmla="*/ 503936 h 937768"/>
                      <a:gd name="connsiteX7" fmla="*/ 320040 w 587123"/>
                      <a:gd name="connsiteY7" fmla="*/ 485648 h 937768"/>
                      <a:gd name="connsiteX8" fmla="*/ 311912 w 587123"/>
                      <a:gd name="connsiteY8" fmla="*/ 481584 h 937768"/>
                      <a:gd name="connsiteX9" fmla="*/ 315976 w 587123"/>
                      <a:gd name="connsiteY9" fmla="*/ 472440 h 937768"/>
                      <a:gd name="connsiteX10" fmla="*/ 326136 w 587123"/>
                      <a:gd name="connsiteY10" fmla="*/ 476504 h 937768"/>
                      <a:gd name="connsiteX11" fmla="*/ 365760 w 587123"/>
                      <a:gd name="connsiteY11" fmla="*/ 494792 h 937768"/>
                      <a:gd name="connsiteX12" fmla="*/ 472440 w 587123"/>
                      <a:gd name="connsiteY12" fmla="*/ 549656 h 937768"/>
                      <a:gd name="connsiteX13" fmla="*/ 534416 w 587123"/>
                      <a:gd name="connsiteY13" fmla="*/ 594360 h 937768"/>
                      <a:gd name="connsiteX14" fmla="*/ 584200 w 587123"/>
                      <a:gd name="connsiteY14" fmla="*/ 740664 h 937768"/>
                      <a:gd name="connsiteX15" fmla="*/ 416560 w 587123"/>
                      <a:gd name="connsiteY15" fmla="*/ 921512 h 937768"/>
                      <a:gd name="connsiteX16" fmla="*/ 326136 w 587123"/>
                      <a:gd name="connsiteY16" fmla="*/ 937768 h 937768"/>
                      <a:gd name="connsiteX17" fmla="*/ 268224 w 587123"/>
                      <a:gd name="connsiteY17" fmla="*/ 935736 h 937768"/>
                      <a:gd name="connsiteX18" fmla="*/ 264160 w 587123"/>
                      <a:gd name="connsiteY18" fmla="*/ 935736 h 937768"/>
                      <a:gd name="connsiteX19" fmla="*/ 111760 w 587123"/>
                      <a:gd name="connsiteY19" fmla="*/ 886968 h 937768"/>
                      <a:gd name="connsiteX20" fmla="*/ 3048 w 587123"/>
                      <a:gd name="connsiteY20" fmla="*/ 720344 h 937768"/>
                      <a:gd name="connsiteX21" fmla="*/ 1016 w 587123"/>
                      <a:gd name="connsiteY21" fmla="*/ 697992 h 937768"/>
                      <a:gd name="connsiteX22" fmla="*/ 0 w 587123"/>
                      <a:gd name="connsiteY22" fmla="*/ 682752 h 937768"/>
                      <a:gd name="connsiteX23" fmla="*/ 10160 w 587123"/>
                      <a:gd name="connsiteY23" fmla="*/ 681736 h 937768"/>
                      <a:gd name="connsiteX24" fmla="*/ 11176 w 587123"/>
                      <a:gd name="connsiteY24" fmla="*/ 696976 h 937768"/>
                      <a:gd name="connsiteX25" fmla="*/ 13208 w 587123"/>
                      <a:gd name="connsiteY25" fmla="*/ 718312 h 937768"/>
                      <a:gd name="connsiteX26" fmla="*/ 116840 w 587123"/>
                      <a:gd name="connsiteY26" fmla="*/ 876808 h 937768"/>
                      <a:gd name="connsiteX27" fmla="*/ 265176 w 587123"/>
                      <a:gd name="connsiteY27" fmla="*/ 923544 h 937768"/>
                      <a:gd name="connsiteX28" fmla="*/ 271272 w 587123"/>
                      <a:gd name="connsiteY28" fmla="*/ 923544 h 937768"/>
                      <a:gd name="connsiteX29" fmla="*/ 272288 w 587123"/>
                      <a:gd name="connsiteY29" fmla="*/ 917448 h 937768"/>
                      <a:gd name="connsiteX30" fmla="*/ 272288 w 587123"/>
                      <a:gd name="connsiteY30" fmla="*/ 795528 h 937768"/>
                      <a:gd name="connsiteX31" fmla="*/ 271272 w 587123"/>
                      <a:gd name="connsiteY31" fmla="*/ 588264 h 937768"/>
                      <a:gd name="connsiteX32" fmla="*/ 271272 w 587123"/>
                      <a:gd name="connsiteY32" fmla="*/ 560832 h 937768"/>
                      <a:gd name="connsiteX33" fmla="*/ 271272 w 587123"/>
                      <a:gd name="connsiteY33" fmla="*/ 465328 h 937768"/>
                      <a:gd name="connsiteX34" fmla="*/ 264160 w 587123"/>
                      <a:gd name="connsiteY34" fmla="*/ 457200 h 937768"/>
                      <a:gd name="connsiteX35" fmla="*/ 137160 w 587123"/>
                      <a:gd name="connsiteY35" fmla="*/ 387096 h 937768"/>
                      <a:gd name="connsiteX36" fmla="*/ 89408 w 587123"/>
                      <a:gd name="connsiteY36" fmla="*/ 347472 h 937768"/>
                      <a:gd name="connsiteX37" fmla="*/ 33528 w 587123"/>
                      <a:gd name="connsiteY37" fmla="*/ 212344 h 937768"/>
                      <a:gd name="connsiteX38" fmla="*/ 101600 w 587123"/>
                      <a:gd name="connsiteY38" fmla="*/ 54864 h 937768"/>
                      <a:gd name="connsiteX39" fmla="*/ 232664 w 587123"/>
                      <a:gd name="connsiteY39" fmla="*/ 2032 h 937768"/>
                      <a:gd name="connsiteX40" fmla="*/ 233680 w 587123"/>
                      <a:gd name="connsiteY40" fmla="*/ 2032 h 937768"/>
                      <a:gd name="connsiteX41" fmla="*/ 262128 w 587123"/>
                      <a:gd name="connsiteY41" fmla="*/ 0 h 937768"/>
                      <a:gd name="connsiteX42" fmla="*/ 262128 w 587123"/>
                      <a:gd name="connsiteY42" fmla="*/ 10160 h 937768"/>
                      <a:gd name="connsiteX43" fmla="*/ 234696 w 587123"/>
                      <a:gd name="connsiteY43" fmla="*/ 12192 h 937768"/>
                      <a:gd name="connsiteX44" fmla="*/ 232664 w 587123"/>
                      <a:gd name="connsiteY44" fmla="*/ 12192 h 937768"/>
                      <a:gd name="connsiteX45" fmla="*/ 106680 w 587123"/>
                      <a:gd name="connsiteY45" fmla="*/ 62992 h 937768"/>
                      <a:gd name="connsiteX46" fmla="*/ 42672 w 587123"/>
                      <a:gd name="connsiteY46" fmla="*/ 213360 h 937768"/>
                      <a:gd name="connsiteX47" fmla="*/ 95504 w 587123"/>
                      <a:gd name="connsiteY47" fmla="*/ 342392 h 937768"/>
                      <a:gd name="connsiteX48" fmla="*/ 142240 w 587123"/>
                      <a:gd name="connsiteY48" fmla="*/ 381000 h 937768"/>
                      <a:gd name="connsiteX49" fmla="*/ 268224 w 587123"/>
                      <a:gd name="connsiteY49" fmla="*/ 451104 h 937768"/>
                      <a:gd name="connsiteX50" fmla="*/ 281432 w 587123"/>
                      <a:gd name="connsiteY50" fmla="*/ 468376 h 937768"/>
                      <a:gd name="connsiteX51" fmla="*/ 281432 w 587123"/>
                      <a:gd name="connsiteY51" fmla="*/ 562864 h 937768"/>
                      <a:gd name="connsiteX52" fmla="*/ 281432 w 587123"/>
                      <a:gd name="connsiteY52" fmla="*/ 590296 h 937768"/>
                      <a:gd name="connsiteX53" fmla="*/ 282448 w 587123"/>
                      <a:gd name="connsiteY53" fmla="*/ 797560 h 937768"/>
                      <a:gd name="connsiteX54" fmla="*/ 282448 w 587123"/>
                      <a:gd name="connsiteY54" fmla="*/ 919480 h 937768"/>
                      <a:gd name="connsiteX55" fmla="*/ 278384 w 587123"/>
                      <a:gd name="connsiteY55" fmla="*/ 932688 h 937768"/>
                      <a:gd name="connsiteX56" fmla="*/ 268224 w 587123"/>
                      <a:gd name="connsiteY56" fmla="*/ 935736 h 937768"/>
                      <a:gd name="connsiteX57" fmla="*/ 531368 w 587123"/>
                      <a:gd name="connsiteY57" fmla="*/ 206248 h 937768"/>
                      <a:gd name="connsiteX58" fmla="*/ 324104 w 587123"/>
                      <a:gd name="connsiteY58" fmla="*/ 11176 h 937768"/>
                      <a:gd name="connsiteX59" fmla="*/ 325120 w 587123"/>
                      <a:gd name="connsiteY59" fmla="*/ 1016 h 937768"/>
                      <a:gd name="connsiteX60" fmla="*/ 541528 w 587123"/>
                      <a:gd name="connsiteY60" fmla="*/ 204216 h 937768"/>
                      <a:gd name="connsiteX61" fmla="*/ 531368 w 587123"/>
                      <a:gd name="connsiteY61" fmla="*/ 206248 h 93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7123" h="937768">
                        <a:moveTo>
                          <a:pt x="326136" y="937768"/>
                        </a:moveTo>
                        <a:lnTo>
                          <a:pt x="325120" y="927608"/>
                        </a:lnTo>
                        <a:cubicBezTo>
                          <a:pt x="351536" y="925576"/>
                          <a:pt x="382016" y="921512"/>
                          <a:pt x="412496" y="911352"/>
                        </a:cubicBezTo>
                        <a:cubicBezTo>
                          <a:pt x="505968" y="881888"/>
                          <a:pt x="557784" y="826008"/>
                          <a:pt x="573024" y="738632"/>
                        </a:cubicBezTo>
                        <a:cubicBezTo>
                          <a:pt x="583184" y="681736"/>
                          <a:pt x="567944" y="637032"/>
                          <a:pt x="526288" y="602488"/>
                        </a:cubicBezTo>
                        <a:cubicBezTo>
                          <a:pt x="508000" y="586232"/>
                          <a:pt x="486664" y="572008"/>
                          <a:pt x="465328" y="558800"/>
                        </a:cubicBezTo>
                        <a:cubicBezTo>
                          <a:pt x="431800" y="538480"/>
                          <a:pt x="395224" y="521208"/>
                          <a:pt x="359664" y="503936"/>
                        </a:cubicBezTo>
                        <a:cubicBezTo>
                          <a:pt x="346456" y="497840"/>
                          <a:pt x="333248" y="491744"/>
                          <a:pt x="320040" y="485648"/>
                        </a:cubicBezTo>
                        <a:lnTo>
                          <a:pt x="311912" y="481584"/>
                        </a:lnTo>
                        <a:lnTo>
                          <a:pt x="315976" y="472440"/>
                        </a:lnTo>
                        <a:lnTo>
                          <a:pt x="326136" y="476504"/>
                        </a:lnTo>
                        <a:cubicBezTo>
                          <a:pt x="339344" y="482600"/>
                          <a:pt x="352552" y="488696"/>
                          <a:pt x="365760" y="494792"/>
                        </a:cubicBezTo>
                        <a:cubicBezTo>
                          <a:pt x="401320" y="511048"/>
                          <a:pt x="437896" y="529336"/>
                          <a:pt x="472440" y="549656"/>
                        </a:cubicBezTo>
                        <a:cubicBezTo>
                          <a:pt x="494792" y="562864"/>
                          <a:pt x="515112" y="578104"/>
                          <a:pt x="534416" y="594360"/>
                        </a:cubicBezTo>
                        <a:cubicBezTo>
                          <a:pt x="578104" y="631952"/>
                          <a:pt x="594360" y="679704"/>
                          <a:pt x="584200" y="740664"/>
                        </a:cubicBezTo>
                        <a:cubicBezTo>
                          <a:pt x="567944" y="832104"/>
                          <a:pt x="513080" y="891032"/>
                          <a:pt x="416560" y="921512"/>
                        </a:cubicBezTo>
                        <a:cubicBezTo>
                          <a:pt x="385064" y="930656"/>
                          <a:pt x="353568" y="934720"/>
                          <a:pt x="326136" y="937768"/>
                        </a:cubicBezTo>
                        <a:close/>
                        <a:moveTo>
                          <a:pt x="268224" y="935736"/>
                        </a:moveTo>
                        <a:cubicBezTo>
                          <a:pt x="267208" y="935736"/>
                          <a:pt x="265176" y="935736"/>
                          <a:pt x="264160" y="935736"/>
                        </a:cubicBezTo>
                        <a:cubicBezTo>
                          <a:pt x="204216" y="928624"/>
                          <a:pt x="155448" y="913384"/>
                          <a:pt x="111760" y="886968"/>
                        </a:cubicBezTo>
                        <a:cubicBezTo>
                          <a:pt x="48768" y="849376"/>
                          <a:pt x="13208" y="793496"/>
                          <a:pt x="3048" y="720344"/>
                        </a:cubicBezTo>
                        <a:cubicBezTo>
                          <a:pt x="2032" y="713232"/>
                          <a:pt x="2032" y="705104"/>
                          <a:pt x="1016" y="697992"/>
                        </a:cubicBezTo>
                        <a:cubicBezTo>
                          <a:pt x="1016" y="692912"/>
                          <a:pt x="1016" y="687832"/>
                          <a:pt x="0" y="682752"/>
                        </a:cubicBezTo>
                        <a:lnTo>
                          <a:pt x="10160" y="681736"/>
                        </a:lnTo>
                        <a:cubicBezTo>
                          <a:pt x="10160" y="686816"/>
                          <a:pt x="11176" y="691896"/>
                          <a:pt x="11176" y="696976"/>
                        </a:cubicBezTo>
                        <a:cubicBezTo>
                          <a:pt x="11176" y="704088"/>
                          <a:pt x="12192" y="711200"/>
                          <a:pt x="13208" y="718312"/>
                        </a:cubicBezTo>
                        <a:cubicBezTo>
                          <a:pt x="22352" y="787400"/>
                          <a:pt x="56896" y="841248"/>
                          <a:pt x="116840" y="876808"/>
                        </a:cubicBezTo>
                        <a:cubicBezTo>
                          <a:pt x="158496" y="902208"/>
                          <a:pt x="207264" y="917448"/>
                          <a:pt x="265176" y="923544"/>
                        </a:cubicBezTo>
                        <a:cubicBezTo>
                          <a:pt x="270256" y="924560"/>
                          <a:pt x="271272" y="923544"/>
                          <a:pt x="271272" y="923544"/>
                        </a:cubicBezTo>
                        <a:cubicBezTo>
                          <a:pt x="271272" y="923544"/>
                          <a:pt x="272288" y="922528"/>
                          <a:pt x="272288" y="917448"/>
                        </a:cubicBezTo>
                        <a:cubicBezTo>
                          <a:pt x="272288" y="876808"/>
                          <a:pt x="272288" y="836168"/>
                          <a:pt x="272288" y="795528"/>
                        </a:cubicBezTo>
                        <a:cubicBezTo>
                          <a:pt x="272288" y="727456"/>
                          <a:pt x="272288" y="657352"/>
                          <a:pt x="271272" y="588264"/>
                        </a:cubicBezTo>
                        <a:cubicBezTo>
                          <a:pt x="271272" y="579120"/>
                          <a:pt x="271272" y="569976"/>
                          <a:pt x="271272" y="560832"/>
                        </a:cubicBezTo>
                        <a:cubicBezTo>
                          <a:pt x="271272" y="529336"/>
                          <a:pt x="270256" y="497840"/>
                          <a:pt x="271272" y="465328"/>
                        </a:cubicBezTo>
                        <a:cubicBezTo>
                          <a:pt x="271272" y="461264"/>
                          <a:pt x="270256" y="460248"/>
                          <a:pt x="264160" y="457200"/>
                        </a:cubicBezTo>
                        <a:cubicBezTo>
                          <a:pt x="221488" y="436880"/>
                          <a:pt x="177800" y="414528"/>
                          <a:pt x="137160" y="387096"/>
                        </a:cubicBezTo>
                        <a:cubicBezTo>
                          <a:pt x="118872" y="373888"/>
                          <a:pt x="102616" y="361696"/>
                          <a:pt x="89408" y="347472"/>
                        </a:cubicBezTo>
                        <a:cubicBezTo>
                          <a:pt x="48768" y="307848"/>
                          <a:pt x="31496" y="263144"/>
                          <a:pt x="33528" y="212344"/>
                        </a:cubicBezTo>
                        <a:cubicBezTo>
                          <a:pt x="37592" y="141224"/>
                          <a:pt x="58928" y="91440"/>
                          <a:pt x="101600" y="54864"/>
                        </a:cubicBezTo>
                        <a:cubicBezTo>
                          <a:pt x="135128" y="26416"/>
                          <a:pt x="176784" y="9144"/>
                          <a:pt x="232664" y="2032"/>
                        </a:cubicBezTo>
                        <a:lnTo>
                          <a:pt x="233680" y="2032"/>
                        </a:lnTo>
                        <a:cubicBezTo>
                          <a:pt x="242824" y="1016"/>
                          <a:pt x="251968" y="0"/>
                          <a:pt x="262128" y="0"/>
                        </a:cubicBezTo>
                        <a:lnTo>
                          <a:pt x="262128" y="10160"/>
                        </a:lnTo>
                        <a:cubicBezTo>
                          <a:pt x="252984" y="10160"/>
                          <a:pt x="243840" y="11176"/>
                          <a:pt x="234696" y="12192"/>
                        </a:cubicBezTo>
                        <a:lnTo>
                          <a:pt x="232664" y="12192"/>
                        </a:lnTo>
                        <a:cubicBezTo>
                          <a:pt x="177800" y="19304"/>
                          <a:pt x="138176" y="35560"/>
                          <a:pt x="106680" y="62992"/>
                        </a:cubicBezTo>
                        <a:cubicBezTo>
                          <a:pt x="67056" y="97536"/>
                          <a:pt x="45720" y="145288"/>
                          <a:pt x="42672" y="213360"/>
                        </a:cubicBezTo>
                        <a:cubicBezTo>
                          <a:pt x="40640" y="263144"/>
                          <a:pt x="57912" y="304800"/>
                          <a:pt x="95504" y="342392"/>
                        </a:cubicBezTo>
                        <a:cubicBezTo>
                          <a:pt x="108712" y="355600"/>
                          <a:pt x="123952" y="367792"/>
                          <a:pt x="142240" y="381000"/>
                        </a:cubicBezTo>
                        <a:cubicBezTo>
                          <a:pt x="181864" y="408432"/>
                          <a:pt x="225552" y="429768"/>
                          <a:pt x="268224" y="451104"/>
                        </a:cubicBezTo>
                        <a:cubicBezTo>
                          <a:pt x="274320" y="454152"/>
                          <a:pt x="281432" y="457200"/>
                          <a:pt x="281432" y="468376"/>
                        </a:cubicBezTo>
                        <a:cubicBezTo>
                          <a:pt x="280416" y="499872"/>
                          <a:pt x="280416" y="532384"/>
                          <a:pt x="281432" y="562864"/>
                        </a:cubicBezTo>
                        <a:cubicBezTo>
                          <a:pt x="281432" y="572008"/>
                          <a:pt x="281432" y="581152"/>
                          <a:pt x="281432" y="590296"/>
                        </a:cubicBezTo>
                        <a:cubicBezTo>
                          <a:pt x="282448" y="659384"/>
                          <a:pt x="282448" y="729488"/>
                          <a:pt x="282448" y="797560"/>
                        </a:cubicBezTo>
                        <a:cubicBezTo>
                          <a:pt x="282448" y="838200"/>
                          <a:pt x="282448" y="878840"/>
                          <a:pt x="282448" y="919480"/>
                        </a:cubicBezTo>
                        <a:cubicBezTo>
                          <a:pt x="282448" y="924560"/>
                          <a:pt x="282448" y="929640"/>
                          <a:pt x="278384" y="932688"/>
                        </a:cubicBezTo>
                        <a:cubicBezTo>
                          <a:pt x="274320" y="935736"/>
                          <a:pt x="271272" y="935736"/>
                          <a:pt x="268224" y="935736"/>
                        </a:cubicBezTo>
                        <a:close/>
                        <a:moveTo>
                          <a:pt x="531368" y="206248"/>
                        </a:moveTo>
                        <a:cubicBezTo>
                          <a:pt x="506984" y="92456"/>
                          <a:pt x="431800" y="21336"/>
                          <a:pt x="324104" y="11176"/>
                        </a:cubicBezTo>
                        <a:lnTo>
                          <a:pt x="325120" y="1016"/>
                        </a:lnTo>
                        <a:cubicBezTo>
                          <a:pt x="437896" y="11176"/>
                          <a:pt x="516128" y="85344"/>
                          <a:pt x="541528" y="204216"/>
                        </a:cubicBezTo>
                        <a:lnTo>
                          <a:pt x="531368" y="206248"/>
                        </a:lnTo>
                        <a:close/>
                      </a:path>
                    </a:pathLst>
                  </a:custGeom>
                  <a:solidFill>
                    <a:srgbClr val="231F20"/>
                  </a:solidFill>
                  <a:ln w="10018" cap="flat">
                    <a:solidFill>
                      <a:schemeClr val="accent1"/>
                    </a:solid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DE39CABF-1BF6-49E6-ADD9-13DBF46942D7}"/>
                      </a:ext>
                    </a:extLst>
                  </p:cNvPr>
                  <p:cNvSpPr/>
                  <p:nvPr/>
                </p:nvSpPr>
                <p:spPr>
                  <a:xfrm rot="-5383642">
                    <a:off x="1450696" y="1562412"/>
                    <a:ext cx="10160" cy="61976"/>
                  </a:xfrm>
                  <a:custGeom>
                    <a:avLst/>
                    <a:gdLst>
                      <a:gd name="connsiteX0" fmla="*/ 0 w 10160"/>
                      <a:gd name="connsiteY0" fmla="*/ 0 h 61976"/>
                      <a:gd name="connsiteX1" fmla="*/ 10160 w 10160"/>
                      <a:gd name="connsiteY1" fmla="*/ 0 h 61976"/>
                      <a:gd name="connsiteX2" fmla="*/ 10160 w 10160"/>
                      <a:gd name="connsiteY2" fmla="*/ 61977 h 61976"/>
                      <a:gd name="connsiteX3" fmla="*/ 0 w 10160"/>
                      <a:gd name="connsiteY3" fmla="*/ 61977 h 61976"/>
                    </a:gdLst>
                    <a:ahLst/>
                    <a:cxnLst>
                      <a:cxn ang="0">
                        <a:pos x="connsiteX0" y="connsiteY0"/>
                      </a:cxn>
                      <a:cxn ang="0">
                        <a:pos x="connsiteX1" y="connsiteY1"/>
                      </a:cxn>
                      <a:cxn ang="0">
                        <a:pos x="connsiteX2" y="connsiteY2"/>
                      </a:cxn>
                      <a:cxn ang="0">
                        <a:pos x="connsiteX3" y="connsiteY3"/>
                      </a:cxn>
                    </a:cxnLst>
                    <a:rect l="l" t="t" r="r" b="b"/>
                    <a:pathLst>
                      <a:path w="10160" h="61976">
                        <a:moveTo>
                          <a:pt x="0" y="0"/>
                        </a:moveTo>
                        <a:lnTo>
                          <a:pt x="10160" y="0"/>
                        </a:lnTo>
                        <a:lnTo>
                          <a:pt x="10160" y="61977"/>
                        </a:lnTo>
                        <a:lnTo>
                          <a:pt x="0" y="61977"/>
                        </a:lnTo>
                        <a:close/>
                      </a:path>
                    </a:pathLst>
                  </a:custGeom>
                  <a:solidFill>
                    <a:srgbClr val="231F20"/>
                  </a:solidFill>
                  <a:ln w="10018" cap="flat">
                    <a:solidFill>
                      <a:schemeClr val="accent1"/>
                    </a:solid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7F9FC5DE-B294-4D93-B176-CEC858718E05}"/>
                      </a:ext>
                    </a:extLst>
                  </p:cNvPr>
                  <p:cNvSpPr/>
                  <p:nvPr/>
                </p:nvSpPr>
                <p:spPr>
                  <a:xfrm rot="-5302157">
                    <a:off x="1457173" y="2483860"/>
                    <a:ext cx="10160" cy="72136"/>
                  </a:xfrm>
                  <a:custGeom>
                    <a:avLst/>
                    <a:gdLst>
                      <a:gd name="connsiteX0" fmla="*/ 0 w 10160"/>
                      <a:gd name="connsiteY0" fmla="*/ 0 h 72136"/>
                      <a:gd name="connsiteX1" fmla="*/ 10160 w 10160"/>
                      <a:gd name="connsiteY1" fmla="*/ 0 h 72136"/>
                      <a:gd name="connsiteX2" fmla="*/ 10160 w 10160"/>
                      <a:gd name="connsiteY2" fmla="*/ 72136 h 72136"/>
                      <a:gd name="connsiteX3" fmla="*/ 0 w 10160"/>
                      <a:gd name="connsiteY3" fmla="*/ 72136 h 72136"/>
                    </a:gdLst>
                    <a:ahLst/>
                    <a:cxnLst>
                      <a:cxn ang="0">
                        <a:pos x="connsiteX0" y="connsiteY0"/>
                      </a:cxn>
                      <a:cxn ang="0">
                        <a:pos x="connsiteX1" y="connsiteY1"/>
                      </a:cxn>
                      <a:cxn ang="0">
                        <a:pos x="connsiteX2" y="connsiteY2"/>
                      </a:cxn>
                      <a:cxn ang="0">
                        <a:pos x="connsiteX3" y="connsiteY3"/>
                      </a:cxn>
                    </a:cxnLst>
                    <a:rect l="l" t="t" r="r" b="b"/>
                    <a:pathLst>
                      <a:path w="10160" h="72136">
                        <a:moveTo>
                          <a:pt x="0" y="0"/>
                        </a:moveTo>
                        <a:lnTo>
                          <a:pt x="10160" y="0"/>
                        </a:lnTo>
                        <a:lnTo>
                          <a:pt x="10160" y="72136"/>
                        </a:lnTo>
                        <a:lnTo>
                          <a:pt x="0" y="72136"/>
                        </a:lnTo>
                        <a:close/>
                      </a:path>
                    </a:pathLst>
                  </a:custGeom>
                  <a:solidFill>
                    <a:srgbClr val="231F20"/>
                  </a:solidFill>
                  <a:ln w="10018" cap="flat">
                    <a:solidFill>
                      <a:schemeClr val="accent1"/>
                    </a:solidFill>
                    <a:prstDash val="solid"/>
                    <a:miter/>
                  </a:ln>
                </p:spPr>
                <p:txBody>
                  <a:bodyPr rtlCol="0" anchor="ctr"/>
                  <a:lstStyle/>
                  <a:p>
                    <a:endParaRPr lang="en-IN"/>
                  </a:p>
                </p:txBody>
              </p:sp>
            </p:grpSp>
            <p:sp>
              <p:nvSpPr>
                <p:cNvPr id="218" name="Freeform: Shape 217">
                  <a:extLst>
                    <a:ext uri="{FF2B5EF4-FFF2-40B4-BE49-F238E27FC236}">
                      <a16:creationId xmlns:a16="http://schemas.microsoft.com/office/drawing/2014/main" id="{FCF8AF6B-BA68-4EF4-A0A4-58CC48813731}"/>
                    </a:ext>
                  </a:extLst>
                </p:cNvPr>
                <p:cNvSpPr/>
                <p:nvPr/>
              </p:nvSpPr>
              <p:spPr>
                <a:xfrm rot="-3919422">
                  <a:off x="1450819" y="2024795"/>
                  <a:ext cx="10160" cy="59945"/>
                </a:xfrm>
                <a:custGeom>
                  <a:avLst/>
                  <a:gdLst>
                    <a:gd name="connsiteX0" fmla="*/ 0 w 10160"/>
                    <a:gd name="connsiteY0" fmla="*/ 0 h 59945"/>
                    <a:gd name="connsiteX1" fmla="*/ 10160 w 10160"/>
                    <a:gd name="connsiteY1" fmla="*/ 0 h 59945"/>
                    <a:gd name="connsiteX2" fmla="*/ 10160 w 10160"/>
                    <a:gd name="connsiteY2" fmla="*/ 59945 h 59945"/>
                    <a:gd name="connsiteX3" fmla="*/ 0 w 10160"/>
                    <a:gd name="connsiteY3" fmla="*/ 59945 h 59945"/>
                  </a:gdLst>
                  <a:ahLst/>
                  <a:cxnLst>
                    <a:cxn ang="0">
                      <a:pos x="connsiteX0" y="connsiteY0"/>
                    </a:cxn>
                    <a:cxn ang="0">
                      <a:pos x="connsiteX1" y="connsiteY1"/>
                    </a:cxn>
                    <a:cxn ang="0">
                      <a:pos x="connsiteX2" y="connsiteY2"/>
                    </a:cxn>
                    <a:cxn ang="0">
                      <a:pos x="connsiteX3" y="connsiteY3"/>
                    </a:cxn>
                  </a:cxnLst>
                  <a:rect l="l" t="t" r="r" b="b"/>
                  <a:pathLst>
                    <a:path w="10160" h="59945">
                      <a:moveTo>
                        <a:pt x="0" y="0"/>
                      </a:moveTo>
                      <a:lnTo>
                        <a:pt x="10160" y="0"/>
                      </a:lnTo>
                      <a:lnTo>
                        <a:pt x="10160" y="59945"/>
                      </a:lnTo>
                      <a:lnTo>
                        <a:pt x="0" y="59945"/>
                      </a:lnTo>
                      <a:close/>
                    </a:path>
                  </a:pathLst>
                </a:custGeom>
                <a:solidFill>
                  <a:srgbClr val="231F20"/>
                </a:solidFill>
                <a:ln w="10018" cap="flat">
                  <a:solidFill>
                    <a:schemeClr val="accent1"/>
                  </a:solid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B3E6678C-3383-4F7A-908C-2B7ED64D6538}"/>
                    </a:ext>
                  </a:extLst>
                </p:cNvPr>
                <p:cNvSpPr/>
                <p:nvPr/>
              </p:nvSpPr>
              <p:spPr>
                <a:xfrm rot="-5383642">
                  <a:off x="1450696" y="1562412"/>
                  <a:ext cx="10160" cy="61976"/>
                </a:xfrm>
                <a:custGeom>
                  <a:avLst/>
                  <a:gdLst>
                    <a:gd name="connsiteX0" fmla="*/ 0 w 10160"/>
                    <a:gd name="connsiteY0" fmla="*/ 0 h 61976"/>
                    <a:gd name="connsiteX1" fmla="*/ 10160 w 10160"/>
                    <a:gd name="connsiteY1" fmla="*/ 0 h 61976"/>
                    <a:gd name="connsiteX2" fmla="*/ 10160 w 10160"/>
                    <a:gd name="connsiteY2" fmla="*/ 61977 h 61976"/>
                    <a:gd name="connsiteX3" fmla="*/ 0 w 10160"/>
                    <a:gd name="connsiteY3" fmla="*/ 61977 h 61976"/>
                  </a:gdLst>
                  <a:ahLst/>
                  <a:cxnLst>
                    <a:cxn ang="0">
                      <a:pos x="connsiteX0" y="connsiteY0"/>
                    </a:cxn>
                    <a:cxn ang="0">
                      <a:pos x="connsiteX1" y="connsiteY1"/>
                    </a:cxn>
                    <a:cxn ang="0">
                      <a:pos x="connsiteX2" y="connsiteY2"/>
                    </a:cxn>
                    <a:cxn ang="0">
                      <a:pos x="connsiteX3" y="connsiteY3"/>
                    </a:cxn>
                  </a:cxnLst>
                  <a:rect l="l" t="t" r="r" b="b"/>
                  <a:pathLst>
                    <a:path w="10160" h="61976">
                      <a:moveTo>
                        <a:pt x="0" y="0"/>
                      </a:moveTo>
                      <a:lnTo>
                        <a:pt x="10160" y="0"/>
                      </a:lnTo>
                      <a:lnTo>
                        <a:pt x="10160" y="61977"/>
                      </a:lnTo>
                      <a:lnTo>
                        <a:pt x="0" y="61977"/>
                      </a:lnTo>
                      <a:close/>
                    </a:path>
                  </a:pathLst>
                </a:custGeom>
                <a:solidFill>
                  <a:srgbClr val="231F20"/>
                </a:solidFill>
                <a:ln w="10018" cap="flat">
                  <a:solidFill>
                    <a:schemeClr val="accent1"/>
                  </a:solid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78CAA95A-8DE6-4CBE-98CE-9D776EAA06AF}"/>
                    </a:ext>
                  </a:extLst>
                </p:cNvPr>
                <p:cNvSpPr/>
                <p:nvPr/>
              </p:nvSpPr>
              <p:spPr>
                <a:xfrm>
                  <a:off x="1433785" y="2507329"/>
                  <a:ext cx="10160" cy="121920"/>
                </a:xfrm>
                <a:custGeom>
                  <a:avLst/>
                  <a:gdLst>
                    <a:gd name="connsiteX0" fmla="*/ 0 w 10160"/>
                    <a:gd name="connsiteY0" fmla="*/ 0 h 121920"/>
                    <a:gd name="connsiteX1" fmla="*/ 10160 w 10160"/>
                    <a:gd name="connsiteY1" fmla="*/ 0 h 121920"/>
                    <a:gd name="connsiteX2" fmla="*/ 10160 w 10160"/>
                    <a:gd name="connsiteY2" fmla="*/ 121920 h 121920"/>
                    <a:gd name="connsiteX3" fmla="*/ 0 w 10160"/>
                    <a:gd name="connsiteY3" fmla="*/ 121920 h 121920"/>
                  </a:gdLst>
                  <a:ahLst/>
                  <a:cxnLst>
                    <a:cxn ang="0">
                      <a:pos x="connsiteX0" y="connsiteY0"/>
                    </a:cxn>
                    <a:cxn ang="0">
                      <a:pos x="connsiteX1" y="connsiteY1"/>
                    </a:cxn>
                    <a:cxn ang="0">
                      <a:pos x="connsiteX2" y="connsiteY2"/>
                    </a:cxn>
                    <a:cxn ang="0">
                      <a:pos x="connsiteX3" y="connsiteY3"/>
                    </a:cxn>
                  </a:cxnLst>
                  <a:rect l="l" t="t" r="r" b="b"/>
                  <a:pathLst>
                    <a:path w="10160" h="121920">
                      <a:moveTo>
                        <a:pt x="0" y="0"/>
                      </a:moveTo>
                      <a:lnTo>
                        <a:pt x="10160" y="0"/>
                      </a:lnTo>
                      <a:lnTo>
                        <a:pt x="10160" y="121920"/>
                      </a:lnTo>
                      <a:lnTo>
                        <a:pt x="0" y="121920"/>
                      </a:lnTo>
                      <a:close/>
                    </a:path>
                  </a:pathLst>
                </a:custGeom>
                <a:solidFill>
                  <a:srgbClr val="231F20"/>
                </a:solidFill>
                <a:ln w="10018" cap="flat">
                  <a:solidFill>
                    <a:schemeClr val="accent1"/>
                  </a:solid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08D5188D-0136-4DCB-981A-0B47D921B577}"/>
                    </a:ext>
                  </a:extLst>
                </p:cNvPr>
                <p:cNvSpPr/>
                <p:nvPr/>
              </p:nvSpPr>
              <p:spPr>
                <a:xfrm>
                  <a:off x="1433785" y="1444593"/>
                  <a:ext cx="10160" cy="610616"/>
                </a:xfrm>
                <a:custGeom>
                  <a:avLst/>
                  <a:gdLst>
                    <a:gd name="connsiteX0" fmla="*/ 0 w 10160"/>
                    <a:gd name="connsiteY0" fmla="*/ 0 h 610616"/>
                    <a:gd name="connsiteX1" fmla="*/ 10160 w 10160"/>
                    <a:gd name="connsiteY1" fmla="*/ 0 h 610616"/>
                    <a:gd name="connsiteX2" fmla="*/ 10160 w 10160"/>
                    <a:gd name="connsiteY2" fmla="*/ 610616 h 610616"/>
                    <a:gd name="connsiteX3" fmla="*/ 0 w 10160"/>
                    <a:gd name="connsiteY3" fmla="*/ 610616 h 610616"/>
                  </a:gdLst>
                  <a:ahLst/>
                  <a:cxnLst>
                    <a:cxn ang="0">
                      <a:pos x="connsiteX0" y="connsiteY0"/>
                    </a:cxn>
                    <a:cxn ang="0">
                      <a:pos x="connsiteX1" y="connsiteY1"/>
                    </a:cxn>
                    <a:cxn ang="0">
                      <a:pos x="connsiteX2" y="connsiteY2"/>
                    </a:cxn>
                    <a:cxn ang="0">
                      <a:pos x="connsiteX3" y="connsiteY3"/>
                    </a:cxn>
                  </a:cxnLst>
                  <a:rect l="l" t="t" r="r" b="b"/>
                  <a:pathLst>
                    <a:path w="10160" h="610616">
                      <a:moveTo>
                        <a:pt x="0" y="0"/>
                      </a:moveTo>
                      <a:lnTo>
                        <a:pt x="10160" y="0"/>
                      </a:lnTo>
                      <a:lnTo>
                        <a:pt x="10160" y="610616"/>
                      </a:lnTo>
                      <a:lnTo>
                        <a:pt x="0" y="610616"/>
                      </a:lnTo>
                      <a:close/>
                    </a:path>
                  </a:pathLst>
                </a:custGeom>
                <a:solidFill>
                  <a:srgbClr val="231F20"/>
                </a:solidFill>
                <a:ln w="10018" cap="flat">
                  <a:solidFill>
                    <a:schemeClr val="accent1"/>
                  </a:solidFill>
                  <a:prstDash val="solid"/>
                  <a:miter/>
                </a:ln>
              </p:spPr>
              <p:txBody>
                <a:bodyPr rtlCol="0" anchor="ctr"/>
                <a:lstStyle/>
                <a:p>
                  <a:endParaRPr lang="en-IN"/>
                </a:p>
              </p:txBody>
            </p:sp>
          </p:grpSp>
        </p:grpSp>
      </p:grpSp>
      <p:sp>
        <p:nvSpPr>
          <p:cNvPr id="3" name="Rectangle: Rounded Corners 2">
            <a:extLst>
              <a:ext uri="{FF2B5EF4-FFF2-40B4-BE49-F238E27FC236}">
                <a16:creationId xmlns:a16="http://schemas.microsoft.com/office/drawing/2014/main" id="{E2FFDBE7-9966-4365-8BC8-4C1B7F8C6034}"/>
              </a:ext>
            </a:extLst>
          </p:cNvPr>
          <p:cNvSpPr/>
          <p:nvPr/>
        </p:nvSpPr>
        <p:spPr>
          <a:xfrm>
            <a:off x="5351152" y="7243521"/>
            <a:ext cx="2310736" cy="468721"/>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Arial" panose="020B0604020202020204" pitchFamily="34" charset="0"/>
                <a:cs typeface="Arial" panose="020B0604020202020204" pitchFamily="34" charset="0"/>
              </a:rPr>
              <a:t>SHOW ANSWERS</a:t>
            </a:r>
          </a:p>
        </p:txBody>
      </p:sp>
      <p:sp>
        <p:nvSpPr>
          <p:cNvPr id="10" name="TextBox 9">
            <a:extLst>
              <a:ext uri="{FF2B5EF4-FFF2-40B4-BE49-F238E27FC236}">
                <a16:creationId xmlns:a16="http://schemas.microsoft.com/office/drawing/2014/main" id="{C08A57C3-D4F2-42E5-8A74-5894DA1F19F1}"/>
              </a:ext>
            </a:extLst>
          </p:cNvPr>
          <p:cNvSpPr txBox="1"/>
          <p:nvPr/>
        </p:nvSpPr>
        <p:spPr>
          <a:xfrm>
            <a:off x="2591878" y="6809707"/>
            <a:ext cx="7799294" cy="369332"/>
          </a:xfrm>
          <a:prstGeom prst="rect">
            <a:avLst/>
          </a:prstGeom>
          <a:noFill/>
        </p:spPr>
        <p:txBody>
          <a:bodyPr wrap="square">
            <a:spAutoFit/>
          </a:bodyPr>
          <a:lstStyle/>
          <a:p>
            <a:pPr algn="ctr">
              <a:spcBef>
                <a:spcPts val="500"/>
              </a:spcBef>
            </a:pPr>
            <a:r>
              <a:rPr lang="en-US" b="1" dirty="0">
                <a:solidFill>
                  <a:schemeClr val="tx2"/>
                </a:solidFill>
                <a:latin typeface="Arial" panose="020B0604020202020204" pitchFamily="34" charset="0"/>
                <a:cs typeface="Arial" panose="020B0604020202020204" pitchFamily="34" charset="0"/>
              </a:rPr>
              <a:t>Not quite.</a:t>
            </a:r>
          </a:p>
        </p:txBody>
      </p:sp>
      <p:sp>
        <p:nvSpPr>
          <p:cNvPr id="11" name="Slide Number Placeholder 10">
            <a:extLst>
              <a:ext uri="{FF2B5EF4-FFF2-40B4-BE49-F238E27FC236}">
                <a16:creationId xmlns:a16="http://schemas.microsoft.com/office/drawing/2014/main" id="{3A1F3336-5673-4892-8121-8F7BDECA737C}"/>
              </a:ext>
            </a:extLst>
          </p:cNvPr>
          <p:cNvSpPr>
            <a:spLocks noGrp="1"/>
          </p:cNvSpPr>
          <p:nvPr>
            <p:ph type="sldNum" sz="quarter" idx="12"/>
          </p:nvPr>
        </p:nvSpPr>
        <p:spPr/>
        <p:txBody>
          <a:bodyPr/>
          <a:lstStyle/>
          <a:p>
            <a:fld id="{71A628A0-E779-4D32-97F1-9C80A60D6EF0}" type="slidenum">
              <a:rPr lang="en-IN" smtClean="0"/>
              <a:pPr/>
              <a:t>42</a:t>
            </a:fld>
            <a:r>
              <a:rPr lang="en-IN"/>
              <a:t> of 116</a:t>
            </a:r>
            <a:endParaRPr lang="en-IN" dirty="0"/>
          </a:p>
        </p:txBody>
      </p:sp>
    </p:spTree>
    <p:extLst>
      <p:ext uri="{BB962C8B-B14F-4D97-AF65-F5344CB8AC3E}">
        <p14:creationId xmlns:p14="http://schemas.microsoft.com/office/powerpoint/2010/main" val="1419582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5A022-CA26-411C-9CC6-A54C708B9734}"/>
              </a:ext>
            </a:extLst>
          </p:cNvPr>
          <p:cNvSpPr>
            <a:spLocks noGrp="1"/>
          </p:cNvSpPr>
          <p:nvPr>
            <p:ph type="title"/>
          </p:nvPr>
        </p:nvSpPr>
        <p:spPr/>
        <p:txBody>
          <a:bodyPr/>
          <a:lstStyle/>
          <a:p>
            <a:r>
              <a:rPr lang="en-US" dirty="0"/>
              <a:t>Risks Affecting Individual CRE Loan Repayment</a:t>
            </a:r>
            <a:endParaRPr lang="en-IN" dirty="0"/>
          </a:p>
        </p:txBody>
      </p:sp>
      <p:sp>
        <p:nvSpPr>
          <p:cNvPr id="5" name="Rectangle 4">
            <a:extLst>
              <a:ext uri="{FF2B5EF4-FFF2-40B4-BE49-F238E27FC236}">
                <a16:creationId xmlns:a16="http://schemas.microsoft.com/office/drawing/2014/main" id="{88A29F75-806E-4070-B0AA-81DB6D75C555}"/>
              </a:ext>
            </a:extLst>
          </p:cNvPr>
          <p:cNvSpPr/>
          <p:nvPr/>
        </p:nvSpPr>
        <p:spPr>
          <a:xfrm>
            <a:off x="230148" y="3185460"/>
            <a:ext cx="12522755" cy="347472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39B3AFA-3E7F-406C-A113-75CDACD21FFE}"/>
              </a:ext>
            </a:extLst>
          </p:cNvPr>
          <p:cNvSpPr/>
          <p:nvPr/>
        </p:nvSpPr>
        <p:spPr>
          <a:xfrm>
            <a:off x="230148" y="2046515"/>
            <a:ext cx="12522755" cy="1085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F156CC69-6499-403D-BF7D-8A5803E215F6}"/>
              </a:ext>
            </a:extLst>
          </p:cNvPr>
          <p:cNvSpPr txBox="1"/>
          <p:nvPr/>
        </p:nvSpPr>
        <p:spPr>
          <a:xfrm>
            <a:off x="1314734" y="2236895"/>
            <a:ext cx="11255287" cy="705065"/>
          </a:xfrm>
          <a:prstGeom prst="rect">
            <a:avLst/>
          </a:prstGeom>
          <a:noFill/>
        </p:spPr>
        <p:txBody>
          <a:bodyPr wrap="square">
            <a:spAutoFit/>
          </a:bodyPr>
          <a:lstStyle/>
          <a:p>
            <a:pPr>
              <a:lnSpc>
                <a:spcPct val="107000"/>
              </a:lnSpc>
              <a:spcAft>
                <a:spcPts val="800"/>
              </a:spcAft>
            </a:pPr>
            <a:r>
              <a:rPr lang="en-US" b="1" dirty="0">
                <a:solidFill>
                  <a:schemeClr val="bg1"/>
                </a:solidFill>
                <a:latin typeface="Arial" panose="020B0604020202020204" pitchFamily="34" charset="0"/>
                <a:cs typeface="Times New Roman" panose="02020603050405020304" pitchFamily="18" charset="0"/>
              </a:rPr>
              <a:t>Identify the primary, secondary, and tertiary sources of repayment.</a:t>
            </a:r>
          </a:p>
          <a:p>
            <a:pPr>
              <a:lnSpc>
                <a:spcPct val="107000"/>
              </a:lnSpc>
              <a:spcAft>
                <a:spcPts val="800"/>
              </a:spcAft>
            </a:pPr>
            <a:r>
              <a:rPr lang="en-US" sz="1400" i="1" dirty="0">
                <a:solidFill>
                  <a:schemeClr val="bg1"/>
                </a:solidFill>
                <a:latin typeface="Arial" panose="020B0604020202020204" pitchFamily="34" charset="0"/>
                <a:cs typeface="Times New Roman" panose="02020603050405020304" pitchFamily="18" charset="0"/>
              </a:rPr>
              <a:t>Click the drop-down arrow to select the right option from the list, then click CHECK.</a:t>
            </a:r>
          </a:p>
        </p:txBody>
      </p:sp>
      <p:pic>
        <p:nvPicPr>
          <p:cNvPr id="8" name="Graphic 7" descr="Bullseye">
            <a:extLst>
              <a:ext uri="{FF2B5EF4-FFF2-40B4-BE49-F238E27FC236}">
                <a16:creationId xmlns:a16="http://schemas.microsoft.com/office/drawing/2014/main" id="{378213C2-6839-4E45-846F-DA02CDC059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0517" y="2210984"/>
            <a:ext cx="756886" cy="756886"/>
          </a:xfrm>
          <a:prstGeom prst="rect">
            <a:avLst/>
          </a:prstGeom>
        </p:spPr>
      </p:pic>
      <p:cxnSp>
        <p:nvCxnSpPr>
          <p:cNvPr id="9" name="Straight Connector 8">
            <a:extLst>
              <a:ext uri="{FF2B5EF4-FFF2-40B4-BE49-F238E27FC236}">
                <a16:creationId xmlns:a16="http://schemas.microsoft.com/office/drawing/2014/main" id="{439C6609-14CE-4544-9DD6-DCD9786C77AA}"/>
              </a:ext>
            </a:extLst>
          </p:cNvPr>
          <p:cNvCxnSpPr>
            <a:cxnSpLocks/>
          </p:cNvCxnSpPr>
          <p:nvPr/>
        </p:nvCxnSpPr>
        <p:spPr>
          <a:xfrm>
            <a:off x="1230631" y="2273449"/>
            <a:ext cx="0" cy="6400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88EF2DC-D54E-4557-970D-C1DF5AE309A2}"/>
              </a:ext>
            </a:extLst>
          </p:cNvPr>
          <p:cNvSpPr/>
          <p:nvPr/>
        </p:nvSpPr>
        <p:spPr>
          <a:xfrm>
            <a:off x="230148" y="6715903"/>
            <a:ext cx="12522755" cy="99633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b="1" dirty="0">
              <a:solidFill>
                <a:schemeClr val="tx2"/>
              </a:solidFill>
              <a:latin typeface="Arial" panose="020B0604020202020204" pitchFamily="34" charset="0"/>
              <a:cs typeface="Arial" panose="020B0604020202020204" pitchFamily="34" charset="0"/>
            </a:endParaRPr>
          </a:p>
        </p:txBody>
      </p:sp>
      <p:grpSp>
        <p:nvGrpSpPr>
          <p:cNvPr id="197" name="Group 196">
            <a:extLst>
              <a:ext uri="{FF2B5EF4-FFF2-40B4-BE49-F238E27FC236}">
                <a16:creationId xmlns:a16="http://schemas.microsoft.com/office/drawing/2014/main" id="{2003EC40-C8A6-4E60-9E9E-1D62E06FA7E4}"/>
              </a:ext>
            </a:extLst>
          </p:cNvPr>
          <p:cNvGrpSpPr/>
          <p:nvPr/>
        </p:nvGrpSpPr>
        <p:grpSpPr>
          <a:xfrm>
            <a:off x="929443" y="3389126"/>
            <a:ext cx="11124165" cy="3067388"/>
            <a:chOff x="929443" y="3389126"/>
            <a:chExt cx="11124165" cy="3067388"/>
          </a:xfrm>
        </p:grpSpPr>
        <p:sp>
          <p:nvSpPr>
            <p:cNvPr id="198" name="Rectangle 197">
              <a:extLst>
                <a:ext uri="{FF2B5EF4-FFF2-40B4-BE49-F238E27FC236}">
                  <a16:creationId xmlns:a16="http://schemas.microsoft.com/office/drawing/2014/main" id="{A649FE4C-B8A6-40BB-B43B-20196EFC2CB7}"/>
                </a:ext>
              </a:extLst>
            </p:cNvPr>
            <p:cNvSpPr/>
            <p:nvPr/>
          </p:nvSpPr>
          <p:spPr>
            <a:xfrm>
              <a:off x="929443" y="3389126"/>
              <a:ext cx="3524311" cy="23138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99" name="Group 198">
              <a:extLst>
                <a:ext uri="{FF2B5EF4-FFF2-40B4-BE49-F238E27FC236}">
                  <a16:creationId xmlns:a16="http://schemas.microsoft.com/office/drawing/2014/main" id="{84BE6A25-25B1-4675-9C04-9F4AB78222B2}"/>
                </a:ext>
              </a:extLst>
            </p:cNvPr>
            <p:cNvGrpSpPr/>
            <p:nvPr/>
          </p:nvGrpSpPr>
          <p:grpSpPr>
            <a:xfrm>
              <a:off x="2065737" y="3574464"/>
              <a:ext cx="1251723" cy="1251723"/>
              <a:chOff x="1562391" y="3484531"/>
              <a:chExt cx="1251723" cy="1251723"/>
            </a:xfrm>
          </p:grpSpPr>
          <p:sp>
            <p:nvSpPr>
              <p:cNvPr id="249" name="Oval 248">
                <a:extLst>
                  <a:ext uri="{FF2B5EF4-FFF2-40B4-BE49-F238E27FC236}">
                    <a16:creationId xmlns:a16="http://schemas.microsoft.com/office/drawing/2014/main" id="{D133E268-95CF-4047-8923-1B24AABA1AE4}"/>
                  </a:ext>
                </a:extLst>
              </p:cNvPr>
              <p:cNvSpPr/>
              <p:nvPr/>
            </p:nvSpPr>
            <p:spPr>
              <a:xfrm>
                <a:off x="1562391" y="3484531"/>
                <a:ext cx="1251723" cy="1251723"/>
              </a:xfrm>
              <a:prstGeom prst="ellipse">
                <a:avLst/>
              </a:prstGeom>
              <a:solidFill>
                <a:srgbClr val="E6F1F8"/>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lIns="118278" tIns="59139" rIns="118278" bIns="59139" spcCol="0" rtlCol="0" anchor="ctr"/>
              <a:lstStyle/>
              <a:p>
                <a:pPr algn="ctr"/>
                <a:endParaRPr lang="en-IN">
                  <a:solidFill>
                    <a:srgbClr val="B6002E"/>
                  </a:solidFill>
                </a:endParaRPr>
              </a:p>
            </p:txBody>
          </p:sp>
          <p:grpSp>
            <p:nvGrpSpPr>
              <p:cNvPr id="250" name="Group 249">
                <a:extLst>
                  <a:ext uri="{FF2B5EF4-FFF2-40B4-BE49-F238E27FC236}">
                    <a16:creationId xmlns:a16="http://schemas.microsoft.com/office/drawing/2014/main" id="{3BD60743-143E-4EC0-A157-19FBF2E6264F}"/>
                  </a:ext>
                </a:extLst>
              </p:cNvPr>
              <p:cNvGrpSpPr/>
              <p:nvPr/>
            </p:nvGrpSpPr>
            <p:grpSpPr>
              <a:xfrm>
                <a:off x="1820811" y="3743040"/>
                <a:ext cx="685864" cy="734703"/>
                <a:chOff x="10026734" y="381000"/>
                <a:chExt cx="924751" cy="990600"/>
              </a:xfrm>
            </p:grpSpPr>
            <p:sp>
              <p:nvSpPr>
                <p:cNvPr id="251" name="Freeform: Shape 250">
                  <a:extLst>
                    <a:ext uri="{FF2B5EF4-FFF2-40B4-BE49-F238E27FC236}">
                      <a16:creationId xmlns:a16="http://schemas.microsoft.com/office/drawing/2014/main" id="{054E43F3-6552-459D-9EBD-ACC800781149}"/>
                    </a:ext>
                  </a:extLst>
                </p:cNvPr>
                <p:cNvSpPr/>
                <p:nvPr/>
              </p:nvSpPr>
              <p:spPr>
                <a:xfrm>
                  <a:off x="10086063" y="1030458"/>
                  <a:ext cx="35477" cy="35592"/>
                </a:xfrm>
                <a:custGeom>
                  <a:avLst/>
                  <a:gdLst>
                    <a:gd name="connsiteX0" fmla="*/ 3495 w 35477"/>
                    <a:gd name="connsiteY0" fmla="*/ 34599 h 35592"/>
                    <a:gd name="connsiteX1" fmla="*/ 33237 w 35477"/>
                    <a:gd name="connsiteY1" fmla="*/ 33385 h 35592"/>
                    <a:gd name="connsiteX2" fmla="*/ 32934 w 35477"/>
                    <a:gd name="connsiteY2" fmla="*/ 910 h 35592"/>
                    <a:gd name="connsiteX3" fmla="*/ 1977 w 35477"/>
                    <a:gd name="connsiteY3" fmla="*/ 2731 h 35592"/>
                    <a:gd name="connsiteX4" fmla="*/ 3495 w 35477"/>
                    <a:gd name="connsiteY4" fmla="*/ 34599 h 3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77" h="35592">
                      <a:moveTo>
                        <a:pt x="3495" y="34599"/>
                      </a:moveTo>
                      <a:cubicBezTo>
                        <a:pt x="13814" y="35206"/>
                        <a:pt x="23526" y="37027"/>
                        <a:pt x="33237" y="33385"/>
                      </a:cubicBezTo>
                      <a:cubicBezTo>
                        <a:pt x="36272" y="23066"/>
                        <a:pt x="36272" y="12747"/>
                        <a:pt x="32934" y="910"/>
                      </a:cubicBezTo>
                      <a:cubicBezTo>
                        <a:pt x="22008" y="303"/>
                        <a:pt x="12296" y="-1517"/>
                        <a:pt x="1977" y="2731"/>
                      </a:cubicBezTo>
                      <a:cubicBezTo>
                        <a:pt x="156" y="13354"/>
                        <a:pt x="-1968" y="23976"/>
                        <a:pt x="3495" y="34599"/>
                      </a:cubicBezTo>
                      <a:close/>
                    </a:path>
                  </a:pathLst>
                </a:custGeom>
                <a:noFill/>
                <a:ln w="15056" cap="rnd">
                  <a:solidFill>
                    <a:schemeClr val="accent1"/>
                  </a:solidFill>
                  <a:prstDash val="solid"/>
                  <a:round/>
                </a:ln>
              </p:spPr>
              <p:txBody>
                <a:bodyPr rtlCol="0" anchor="ctr"/>
                <a:lstStyle/>
                <a:p>
                  <a:endParaRPr lang="en-IN"/>
                </a:p>
              </p:txBody>
            </p:sp>
            <p:sp>
              <p:nvSpPr>
                <p:cNvPr id="252" name="Freeform: Shape 251">
                  <a:extLst>
                    <a:ext uri="{FF2B5EF4-FFF2-40B4-BE49-F238E27FC236}">
                      <a16:creationId xmlns:a16="http://schemas.microsoft.com/office/drawing/2014/main" id="{37509392-A4AA-4E08-8161-F5AB61388036}"/>
                    </a:ext>
                  </a:extLst>
                </p:cNvPr>
                <p:cNvSpPr/>
                <p:nvPr/>
              </p:nvSpPr>
              <p:spPr>
                <a:xfrm>
                  <a:off x="10856544" y="682349"/>
                  <a:ext cx="35309" cy="34598"/>
                </a:xfrm>
                <a:custGeom>
                  <a:avLst/>
                  <a:gdLst>
                    <a:gd name="connsiteX0" fmla="*/ 32725 w 35309"/>
                    <a:gd name="connsiteY0" fmla="*/ 0 h 34598"/>
                    <a:gd name="connsiteX1" fmla="*/ 554 w 35309"/>
                    <a:gd name="connsiteY1" fmla="*/ 4249 h 34598"/>
                    <a:gd name="connsiteX2" fmla="*/ 3589 w 35309"/>
                    <a:gd name="connsiteY2" fmla="*/ 34599 h 34598"/>
                    <a:gd name="connsiteX3" fmla="*/ 32421 w 35309"/>
                    <a:gd name="connsiteY3" fmla="*/ 34599 h 34598"/>
                    <a:gd name="connsiteX4" fmla="*/ 32725 w 35309"/>
                    <a:gd name="connsiteY4" fmla="*/ 0 h 34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09" h="34598">
                      <a:moveTo>
                        <a:pt x="32725" y="0"/>
                      </a:moveTo>
                      <a:cubicBezTo>
                        <a:pt x="21495" y="2124"/>
                        <a:pt x="10873" y="-3035"/>
                        <a:pt x="554" y="4249"/>
                      </a:cubicBezTo>
                      <a:cubicBezTo>
                        <a:pt x="1465" y="14264"/>
                        <a:pt x="-2784" y="24583"/>
                        <a:pt x="3589" y="34599"/>
                      </a:cubicBezTo>
                      <a:cubicBezTo>
                        <a:pt x="13301" y="34599"/>
                        <a:pt x="22709" y="34599"/>
                        <a:pt x="32421" y="34599"/>
                      </a:cubicBezTo>
                      <a:cubicBezTo>
                        <a:pt x="36670" y="23673"/>
                        <a:pt x="35760" y="13354"/>
                        <a:pt x="32725" y="0"/>
                      </a:cubicBezTo>
                      <a:close/>
                    </a:path>
                  </a:pathLst>
                </a:custGeom>
                <a:noFill/>
                <a:ln w="15056" cap="rnd">
                  <a:solidFill>
                    <a:schemeClr val="accent1"/>
                  </a:solidFill>
                  <a:prstDash val="solid"/>
                  <a:round/>
                </a:ln>
              </p:spPr>
              <p:txBody>
                <a:bodyPr rtlCol="0" anchor="ctr"/>
                <a:lstStyle/>
                <a:p>
                  <a:endParaRPr lang="en-IN"/>
                </a:p>
              </p:txBody>
            </p:sp>
            <p:sp>
              <p:nvSpPr>
                <p:cNvPr id="253" name="Freeform: Shape 252">
                  <a:extLst>
                    <a:ext uri="{FF2B5EF4-FFF2-40B4-BE49-F238E27FC236}">
                      <a16:creationId xmlns:a16="http://schemas.microsoft.com/office/drawing/2014/main" id="{13D44BF3-4228-473A-8356-D07E9BBA0A5B}"/>
                    </a:ext>
                  </a:extLst>
                </p:cNvPr>
                <p:cNvSpPr/>
                <p:nvPr/>
              </p:nvSpPr>
              <p:spPr>
                <a:xfrm>
                  <a:off x="10085953" y="682417"/>
                  <a:ext cx="35477" cy="35903"/>
                </a:xfrm>
                <a:custGeom>
                  <a:avLst/>
                  <a:gdLst>
                    <a:gd name="connsiteX0" fmla="*/ 33044 w 35477"/>
                    <a:gd name="connsiteY0" fmla="*/ 2056 h 35903"/>
                    <a:gd name="connsiteX1" fmla="*/ 3605 w 35477"/>
                    <a:gd name="connsiteY1" fmla="*/ 1146 h 35903"/>
                    <a:gd name="connsiteX2" fmla="*/ 2998 w 35477"/>
                    <a:gd name="connsiteY2" fmla="*/ 34227 h 35903"/>
                    <a:gd name="connsiteX3" fmla="*/ 33348 w 35477"/>
                    <a:gd name="connsiteY3" fmla="*/ 33924 h 35903"/>
                    <a:gd name="connsiteX4" fmla="*/ 33044 w 35477"/>
                    <a:gd name="connsiteY4" fmla="*/ 2056 h 35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77" h="35903">
                      <a:moveTo>
                        <a:pt x="33044" y="2056"/>
                      </a:moveTo>
                      <a:cubicBezTo>
                        <a:pt x="23029" y="-1282"/>
                        <a:pt x="13620" y="236"/>
                        <a:pt x="3605" y="1146"/>
                      </a:cubicBezTo>
                      <a:cubicBezTo>
                        <a:pt x="-1554" y="11768"/>
                        <a:pt x="-644" y="22694"/>
                        <a:pt x="2998" y="34227"/>
                      </a:cubicBezTo>
                      <a:cubicBezTo>
                        <a:pt x="13317" y="36048"/>
                        <a:pt x="23332" y="36959"/>
                        <a:pt x="33348" y="33924"/>
                      </a:cubicBezTo>
                      <a:cubicBezTo>
                        <a:pt x="35776" y="22694"/>
                        <a:pt x="36686" y="12375"/>
                        <a:pt x="33044" y="2056"/>
                      </a:cubicBezTo>
                      <a:close/>
                    </a:path>
                  </a:pathLst>
                </a:custGeom>
                <a:noFill/>
                <a:ln w="15056" cap="rnd">
                  <a:solidFill>
                    <a:schemeClr val="accent1"/>
                  </a:solidFill>
                  <a:prstDash val="solid"/>
                  <a:round/>
                </a:ln>
              </p:spPr>
              <p:txBody>
                <a:bodyPr rtlCol="0" anchor="ctr"/>
                <a:lstStyle/>
                <a:p>
                  <a:endParaRPr lang="en-IN"/>
                </a:p>
              </p:txBody>
            </p:sp>
            <p:sp>
              <p:nvSpPr>
                <p:cNvPr id="254" name="Freeform: Shape 253">
                  <a:extLst>
                    <a:ext uri="{FF2B5EF4-FFF2-40B4-BE49-F238E27FC236}">
                      <a16:creationId xmlns:a16="http://schemas.microsoft.com/office/drawing/2014/main" id="{4C62DF9F-494F-4EEC-9F25-5964C160681E}"/>
                    </a:ext>
                  </a:extLst>
                </p:cNvPr>
                <p:cNvSpPr/>
                <p:nvPr/>
              </p:nvSpPr>
              <p:spPr>
                <a:xfrm>
                  <a:off x="10856366" y="1030360"/>
                  <a:ext cx="35487" cy="35571"/>
                </a:xfrm>
                <a:custGeom>
                  <a:avLst/>
                  <a:gdLst>
                    <a:gd name="connsiteX0" fmla="*/ 3464 w 35487"/>
                    <a:gd name="connsiteY0" fmla="*/ 34394 h 35571"/>
                    <a:gd name="connsiteX1" fmla="*/ 32903 w 35487"/>
                    <a:gd name="connsiteY1" fmla="*/ 33787 h 35571"/>
                    <a:gd name="connsiteX2" fmla="*/ 31689 w 35487"/>
                    <a:gd name="connsiteY2" fmla="*/ 99 h 35571"/>
                    <a:gd name="connsiteX3" fmla="*/ 733 w 35487"/>
                    <a:gd name="connsiteY3" fmla="*/ 4044 h 35571"/>
                    <a:gd name="connsiteX4" fmla="*/ 3464 w 35487"/>
                    <a:gd name="connsiteY4" fmla="*/ 34394 h 3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87" h="35571">
                      <a:moveTo>
                        <a:pt x="3464" y="34394"/>
                      </a:moveTo>
                      <a:cubicBezTo>
                        <a:pt x="13176" y="35608"/>
                        <a:pt x="22888" y="36518"/>
                        <a:pt x="32903" y="33787"/>
                      </a:cubicBezTo>
                      <a:cubicBezTo>
                        <a:pt x="36242" y="22861"/>
                        <a:pt x="36849" y="11935"/>
                        <a:pt x="31689" y="99"/>
                      </a:cubicBezTo>
                      <a:cubicBezTo>
                        <a:pt x="21674" y="1920"/>
                        <a:pt x="11052" y="-3240"/>
                        <a:pt x="733" y="4044"/>
                      </a:cubicBezTo>
                      <a:cubicBezTo>
                        <a:pt x="1643" y="14059"/>
                        <a:pt x="-2909" y="24378"/>
                        <a:pt x="3464" y="34394"/>
                      </a:cubicBezTo>
                      <a:close/>
                    </a:path>
                  </a:pathLst>
                </a:custGeom>
                <a:noFill/>
                <a:ln w="15056" cap="rnd">
                  <a:solidFill>
                    <a:schemeClr val="accent1"/>
                  </a:solidFill>
                  <a:prstDash val="solid"/>
                  <a:round/>
                </a:ln>
              </p:spPr>
              <p:txBody>
                <a:bodyPr rtlCol="0" anchor="ctr"/>
                <a:lstStyle/>
                <a:p>
                  <a:endParaRPr lang="en-IN"/>
                </a:p>
              </p:txBody>
            </p:sp>
            <p:sp>
              <p:nvSpPr>
                <p:cNvPr id="255" name="Freeform: Shape 254">
                  <a:extLst>
                    <a:ext uri="{FF2B5EF4-FFF2-40B4-BE49-F238E27FC236}">
                      <a16:creationId xmlns:a16="http://schemas.microsoft.com/office/drawing/2014/main" id="{7F11AAF5-0B55-436B-AB9D-AF2706C7063F}"/>
                    </a:ext>
                  </a:extLst>
                </p:cNvPr>
                <p:cNvSpPr/>
                <p:nvPr/>
              </p:nvSpPr>
              <p:spPr>
                <a:xfrm>
                  <a:off x="10026734" y="622256"/>
                  <a:ext cx="924751" cy="504106"/>
                </a:xfrm>
                <a:custGeom>
                  <a:avLst/>
                  <a:gdLst>
                    <a:gd name="connsiteX0" fmla="*/ 0 w 924751"/>
                    <a:gd name="connsiteY0" fmla="*/ 0 h 504106"/>
                    <a:gd name="connsiteX1" fmla="*/ 0 w 924751"/>
                    <a:gd name="connsiteY1" fmla="*/ 504107 h 504106"/>
                    <a:gd name="connsiteX2" fmla="*/ 924752 w 924751"/>
                    <a:gd name="connsiteY2" fmla="*/ 504107 h 504106"/>
                    <a:gd name="connsiteX3" fmla="*/ 924752 w 924751"/>
                    <a:gd name="connsiteY3" fmla="*/ 0 h 504106"/>
                    <a:gd name="connsiteX4" fmla="*/ 0 w 924751"/>
                    <a:gd name="connsiteY4" fmla="*/ 0 h 50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51" h="504106">
                      <a:moveTo>
                        <a:pt x="0" y="0"/>
                      </a:moveTo>
                      <a:cubicBezTo>
                        <a:pt x="0" y="169047"/>
                        <a:pt x="0" y="336274"/>
                        <a:pt x="0" y="504107"/>
                      </a:cubicBezTo>
                      <a:cubicBezTo>
                        <a:pt x="308959" y="504107"/>
                        <a:pt x="616097" y="504107"/>
                        <a:pt x="924752" y="504107"/>
                      </a:cubicBezTo>
                      <a:cubicBezTo>
                        <a:pt x="924752" y="335667"/>
                        <a:pt x="924752" y="168137"/>
                        <a:pt x="924752" y="0"/>
                      </a:cubicBezTo>
                      <a:cubicBezTo>
                        <a:pt x="615793" y="0"/>
                        <a:pt x="308048" y="0"/>
                        <a:pt x="0" y="0"/>
                      </a:cubicBezTo>
                      <a:close/>
                    </a:path>
                  </a:pathLst>
                </a:custGeom>
                <a:noFill/>
                <a:ln w="15056" cap="rnd">
                  <a:solidFill>
                    <a:schemeClr val="accent1"/>
                  </a:solidFill>
                  <a:prstDash val="solid"/>
                  <a:round/>
                </a:ln>
              </p:spPr>
              <p:txBody>
                <a:bodyPr rtlCol="0" anchor="ctr"/>
                <a:lstStyle/>
                <a:p>
                  <a:endParaRPr lang="en-IN"/>
                </a:p>
              </p:txBody>
            </p:sp>
            <p:sp>
              <p:nvSpPr>
                <p:cNvPr id="256" name="Freeform: Shape 255">
                  <a:extLst>
                    <a:ext uri="{FF2B5EF4-FFF2-40B4-BE49-F238E27FC236}">
                      <a16:creationId xmlns:a16="http://schemas.microsoft.com/office/drawing/2014/main" id="{CCE1BEF6-099A-46C3-8D2B-A82604811398}"/>
                    </a:ext>
                  </a:extLst>
                </p:cNvPr>
                <p:cNvSpPr/>
                <p:nvPr/>
              </p:nvSpPr>
              <p:spPr>
                <a:xfrm>
                  <a:off x="10085532" y="682647"/>
                  <a:ext cx="806701" cy="383103"/>
                </a:xfrm>
                <a:custGeom>
                  <a:avLst/>
                  <a:gdLst>
                    <a:gd name="connsiteX0" fmla="*/ 796150 w 806701"/>
                    <a:gd name="connsiteY0" fmla="*/ 72237 h 383103"/>
                    <a:gd name="connsiteX1" fmla="*/ 734540 w 806701"/>
                    <a:gd name="connsiteY1" fmla="*/ 14269 h 383103"/>
                    <a:gd name="connsiteX2" fmla="*/ 707833 w 806701"/>
                    <a:gd name="connsiteY2" fmla="*/ 5 h 383103"/>
                    <a:gd name="connsiteX3" fmla="*/ 98716 w 806701"/>
                    <a:gd name="connsiteY3" fmla="*/ 5 h 383103"/>
                    <a:gd name="connsiteX4" fmla="*/ 72009 w 806701"/>
                    <a:gd name="connsiteY4" fmla="*/ 11841 h 383103"/>
                    <a:gd name="connsiteX5" fmla="*/ 2812 w 806701"/>
                    <a:gd name="connsiteY5" fmla="*/ 72844 h 383103"/>
                    <a:gd name="connsiteX6" fmla="*/ 3115 w 806701"/>
                    <a:gd name="connsiteY6" fmla="*/ 310481 h 383103"/>
                    <a:gd name="connsiteX7" fmla="*/ 72009 w 806701"/>
                    <a:gd name="connsiteY7" fmla="*/ 371787 h 383103"/>
                    <a:gd name="connsiteX8" fmla="*/ 101751 w 806701"/>
                    <a:gd name="connsiteY8" fmla="*/ 383017 h 383103"/>
                    <a:gd name="connsiteX9" fmla="*/ 356688 w 806701"/>
                    <a:gd name="connsiteY9" fmla="*/ 383017 h 383103"/>
                    <a:gd name="connsiteX10" fmla="*/ 704191 w 806701"/>
                    <a:gd name="connsiteY10" fmla="*/ 383017 h 383103"/>
                    <a:gd name="connsiteX11" fmla="*/ 734844 w 806701"/>
                    <a:gd name="connsiteY11" fmla="*/ 367842 h 383103"/>
                    <a:gd name="connsiteX12" fmla="*/ 796757 w 806701"/>
                    <a:gd name="connsiteY12" fmla="*/ 310481 h 383103"/>
                    <a:gd name="connsiteX13" fmla="*/ 796150 w 806701"/>
                    <a:gd name="connsiteY13" fmla="*/ 72237 h 38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6701" h="383103">
                      <a:moveTo>
                        <a:pt x="796150" y="72237"/>
                      </a:moveTo>
                      <a:cubicBezTo>
                        <a:pt x="760944" y="69809"/>
                        <a:pt x="738789" y="52510"/>
                        <a:pt x="734540" y="14269"/>
                      </a:cubicBezTo>
                      <a:cubicBezTo>
                        <a:pt x="733023" y="5"/>
                        <a:pt x="719365" y="5"/>
                        <a:pt x="707833" y="5"/>
                      </a:cubicBezTo>
                      <a:cubicBezTo>
                        <a:pt x="504794" y="5"/>
                        <a:pt x="301755" y="5"/>
                        <a:pt x="98716" y="5"/>
                      </a:cubicBezTo>
                      <a:cubicBezTo>
                        <a:pt x="88701" y="5"/>
                        <a:pt x="78989" y="-602"/>
                        <a:pt x="72009" y="11841"/>
                      </a:cubicBezTo>
                      <a:cubicBezTo>
                        <a:pt x="70491" y="50689"/>
                        <a:pt x="47122" y="70416"/>
                        <a:pt x="2812" y="72844"/>
                      </a:cubicBezTo>
                      <a:cubicBezTo>
                        <a:pt x="-527" y="152663"/>
                        <a:pt x="-1437" y="230965"/>
                        <a:pt x="3115" y="310481"/>
                      </a:cubicBezTo>
                      <a:cubicBezTo>
                        <a:pt x="48336" y="312302"/>
                        <a:pt x="70491" y="333243"/>
                        <a:pt x="72009" y="371787"/>
                      </a:cubicBezTo>
                      <a:cubicBezTo>
                        <a:pt x="80203" y="384838"/>
                        <a:pt x="91432" y="383017"/>
                        <a:pt x="101751" y="383017"/>
                      </a:cubicBezTo>
                      <a:cubicBezTo>
                        <a:pt x="186730" y="383017"/>
                        <a:pt x="271709" y="383017"/>
                        <a:pt x="356688" y="383017"/>
                      </a:cubicBezTo>
                      <a:cubicBezTo>
                        <a:pt x="472623" y="383017"/>
                        <a:pt x="588255" y="383017"/>
                        <a:pt x="704191" y="383017"/>
                      </a:cubicBezTo>
                      <a:cubicBezTo>
                        <a:pt x="716937" y="383017"/>
                        <a:pt x="733023" y="384838"/>
                        <a:pt x="734844" y="367842"/>
                      </a:cubicBezTo>
                      <a:cubicBezTo>
                        <a:pt x="739093" y="329298"/>
                        <a:pt x="762462" y="313213"/>
                        <a:pt x="796757" y="310481"/>
                      </a:cubicBezTo>
                      <a:cubicBezTo>
                        <a:pt x="810414" y="289540"/>
                        <a:pt x="809807" y="91054"/>
                        <a:pt x="796150" y="72237"/>
                      </a:cubicBezTo>
                      <a:close/>
                    </a:path>
                  </a:pathLst>
                </a:custGeom>
                <a:noFill/>
                <a:ln w="15056" cap="rnd">
                  <a:solidFill>
                    <a:schemeClr val="accent1"/>
                  </a:solidFill>
                  <a:prstDash val="solid"/>
                  <a:round/>
                </a:ln>
              </p:spPr>
              <p:txBody>
                <a:bodyPr rtlCol="0" anchor="ctr"/>
                <a:lstStyle/>
                <a:p>
                  <a:endParaRPr lang="en-IN"/>
                </a:p>
              </p:txBody>
            </p:sp>
            <p:sp>
              <p:nvSpPr>
                <p:cNvPr id="257" name="Freeform: Shape 256">
                  <a:extLst>
                    <a:ext uri="{FF2B5EF4-FFF2-40B4-BE49-F238E27FC236}">
                      <a16:creationId xmlns:a16="http://schemas.microsoft.com/office/drawing/2014/main" id="{0BBCB474-FD3D-4493-A034-A35A90D1D985}"/>
                    </a:ext>
                  </a:extLst>
                </p:cNvPr>
                <p:cNvSpPr/>
                <p:nvPr/>
              </p:nvSpPr>
              <p:spPr>
                <a:xfrm>
                  <a:off x="10332952" y="718161"/>
                  <a:ext cx="312003" cy="311997"/>
                </a:xfrm>
                <a:custGeom>
                  <a:avLst/>
                  <a:gdLst>
                    <a:gd name="connsiteX0" fmla="*/ 156309 w 312003"/>
                    <a:gd name="connsiteY0" fmla="*/ 0 h 311997"/>
                    <a:gd name="connsiteX1" fmla="*/ 9 w 312003"/>
                    <a:gd name="connsiteY1" fmla="*/ 153872 h 311997"/>
                    <a:gd name="connsiteX2" fmla="*/ 154488 w 312003"/>
                    <a:gd name="connsiteY2" fmla="*/ 311994 h 311997"/>
                    <a:gd name="connsiteX3" fmla="*/ 312003 w 312003"/>
                    <a:gd name="connsiteY3" fmla="*/ 156907 h 311997"/>
                    <a:gd name="connsiteX4" fmla="*/ 156309 w 312003"/>
                    <a:gd name="connsiteY4" fmla="*/ 0 h 311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003" h="311997">
                      <a:moveTo>
                        <a:pt x="156309" y="0"/>
                      </a:moveTo>
                      <a:cubicBezTo>
                        <a:pt x="71027" y="0"/>
                        <a:pt x="919" y="68894"/>
                        <a:pt x="9" y="153872"/>
                      </a:cubicBezTo>
                      <a:cubicBezTo>
                        <a:pt x="-902" y="240369"/>
                        <a:pt x="68599" y="311387"/>
                        <a:pt x="154488" y="311994"/>
                      </a:cubicBezTo>
                      <a:cubicBezTo>
                        <a:pt x="240985" y="312601"/>
                        <a:pt x="311396" y="243100"/>
                        <a:pt x="312003" y="156907"/>
                      </a:cubicBezTo>
                      <a:cubicBezTo>
                        <a:pt x="312306" y="70411"/>
                        <a:pt x="242502" y="304"/>
                        <a:pt x="156309" y="0"/>
                      </a:cubicBezTo>
                      <a:close/>
                    </a:path>
                  </a:pathLst>
                </a:custGeom>
                <a:noFill/>
                <a:ln w="15056" cap="rnd">
                  <a:solidFill>
                    <a:schemeClr val="accent1"/>
                  </a:solidFill>
                  <a:prstDash val="solid"/>
                  <a:round/>
                </a:ln>
              </p:spPr>
              <p:txBody>
                <a:bodyPr rtlCol="0" anchor="ctr"/>
                <a:lstStyle/>
                <a:p>
                  <a:endParaRPr lang="en-IN"/>
                </a:p>
              </p:txBody>
            </p:sp>
            <p:sp>
              <p:nvSpPr>
                <p:cNvPr id="258" name="Freeform: Shape 257">
                  <a:extLst>
                    <a:ext uri="{FF2B5EF4-FFF2-40B4-BE49-F238E27FC236}">
                      <a16:creationId xmlns:a16="http://schemas.microsoft.com/office/drawing/2014/main" id="{6E6F3044-9458-4793-A3D8-7F120BF43C16}"/>
                    </a:ext>
                  </a:extLst>
                </p:cNvPr>
                <p:cNvSpPr/>
                <p:nvPr/>
              </p:nvSpPr>
              <p:spPr>
                <a:xfrm>
                  <a:off x="10178324" y="858073"/>
                  <a:ext cx="69925" cy="31563"/>
                </a:xfrm>
                <a:custGeom>
                  <a:avLst/>
                  <a:gdLst>
                    <a:gd name="connsiteX0" fmla="*/ 67230 w 69925"/>
                    <a:gd name="connsiteY0" fmla="*/ 0 h 31563"/>
                    <a:gd name="connsiteX1" fmla="*/ 1675 w 69925"/>
                    <a:gd name="connsiteY1" fmla="*/ 0 h 31563"/>
                    <a:gd name="connsiteX2" fmla="*/ 2889 w 69925"/>
                    <a:gd name="connsiteY2" fmla="*/ 31564 h 31563"/>
                    <a:gd name="connsiteX3" fmla="*/ 68747 w 69925"/>
                    <a:gd name="connsiteY3" fmla="*/ 31564 h 31563"/>
                    <a:gd name="connsiteX4" fmla="*/ 67230 w 69925"/>
                    <a:gd name="connsiteY4" fmla="*/ 0 h 3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25" h="31563">
                      <a:moveTo>
                        <a:pt x="67230" y="0"/>
                      </a:moveTo>
                      <a:cubicBezTo>
                        <a:pt x="45985" y="0"/>
                        <a:pt x="24437" y="0"/>
                        <a:pt x="1675" y="0"/>
                      </a:cubicBezTo>
                      <a:cubicBezTo>
                        <a:pt x="157" y="12140"/>
                        <a:pt x="-1664" y="21548"/>
                        <a:pt x="2889" y="31564"/>
                      </a:cubicBezTo>
                      <a:cubicBezTo>
                        <a:pt x="25044" y="31564"/>
                        <a:pt x="46896" y="31564"/>
                        <a:pt x="68747" y="31564"/>
                      </a:cubicBezTo>
                      <a:cubicBezTo>
                        <a:pt x="69658" y="20031"/>
                        <a:pt x="71479" y="10622"/>
                        <a:pt x="67230" y="0"/>
                      </a:cubicBezTo>
                      <a:close/>
                    </a:path>
                  </a:pathLst>
                </a:custGeom>
                <a:noFill/>
                <a:ln w="15056" cap="rnd">
                  <a:solidFill>
                    <a:schemeClr val="accent1"/>
                  </a:solidFill>
                  <a:prstDash val="solid"/>
                  <a:round/>
                </a:ln>
              </p:spPr>
              <p:txBody>
                <a:bodyPr rtlCol="0" anchor="ctr"/>
                <a:lstStyle/>
                <a:p>
                  <a:endParaRPr lang="en-IN"/>
                </a:p>
              </p:txBody>
            </p:sp>
            <p:sp>
              <p:nvSpPr>
                <p:cNvPr id="259" name="Freeform: Shape 258">
                  <a:extLst>
                    <a:ext uri="{FF2B5EF4-FFF2-40B4-BE49-F238E27FC236}">
                      <a16:creationId xmlns:a16="http://schemas.microsoft.com/office/drawing/2014/main" id="{324DF73B-AF00-42CB-A558-FE82E0FA7442}"/>
                    </a:ext>
                  </a:extLst>
                </p:cNvPr>
                <p:cNvSpPr/>
                <p:nvPr/>
              </p:nvSpPr>
              <p:spPr>
                <a:xfrm>
                  <a:off x="10122639" y="719375"/>
                  <a:ext cx="252508" cy="308958"/>
                </a:xfrm>
                <a:custGeom>
                  <a:avLst/>
                  <a:gdLst>
                    <a:gd name="connsiteX0" fmla="*/ 252509 w 252508"/>
                    <a:gd name="connsiteY0" fmla="*/ 0 h 308958"/>
                    <a:gd name="connsiteX1" fmla="*/ 66769 w 252508"/>
                    <a:gd name="connsiteY1" fmla="*/ 0 h 308958"/>
                    <a:gd name="connsiteX2" fmla="*/ 0 w 252508"/>
                    <a:gd name="connsiteY2" fmla="*/ 67680 h 308958"/>
                    <a:gd name="connsiteX3" fmla="*/ 0 w 252508"/>
                    <a:gd name="connsiteY3" fmla="*/ 242190 h 308958"/>
                    <a:gd name="connsiteX4" fmla="*/ 66769 w 252508"/>
                    <a:gd name="connsiteY4" fmla="*/ 308959 h 308958"/>
                    <a:gd name="connsiteX5" fmla="*/ 252205 w 252508"/>
                    <a:gd name="connsiteY5" fmla="*/ 308959 h 308958"/>
                    <a:gd name="connsiteX6" fmla="*/ 174814 w 252508"/>
                    <a:gd name="connsiteY6" fmla="*/ 153872 h 308958"/>
                    <a:gd name="connsiteX7" fmla="*/ 252509 w 252508"/>
                    <a:gd name="connsiteY7" fmla="*/ 0 h 30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508" h="308958">
                      <a:moveTo>
                        <a:pt x="252509" y="0"/>
                      </a:moveTo>
                      <a:cubicBezTo>
                        <a:pt x="187864" y="0"/>
                        <a:pt x="127468" y="0"/>
                        <a:pt x="66769" y="0"/>
                      </a:cubicBezTo>
                      <a:cubicBezTo>
                        <a:pt x="56754" y="35812"/>
                        <a:pt x="33385" y="57361"/>
                        <a:pt x="0" y="67680"/>
                      </a:cubicBezTo>
                      <a:cubicBezTo>
                        <a:pt x="0" y="126558"/>
                        <a:pt x="0" y="184222"/>
                        <a:pt x="0" y="242190"/>
                      </a:cubicBezTo>
                      <a:cubicBezTo>
                        <a:pt x="35206" y="252812"/>
                        <a:pt x="57361" y="275574"/>
                        <a:pt x="66769" y="308959"/>
                      </a:cubicBezTo>
                      <a:cubicBezTo>
                        <a:pt x="128682" y="308959"/>
                        <a:pt x="188774" y="308959"/>
                        <a:pt x="252205" y="308959"/>
                      </a:cubicBezTo>
                      <a:cubicBezTo>
                        <a:pt x="201521" y="266773"/>
                        <a:pt x="174510" y="216393"/>
                        <a:pt x="174814" y="153872"/>
                      </a:cubicBezTo>
                      <a:cubicBezTo>
                        <a:pt x="175117" y="91656"/>
                        <a:pt x="203039" y="42186"/>
                        <a:pt x="252509" y="0"/>
                      </a:cubicBezTo>
                      <a:close/>
                    </a:path>
                  </a:pathLst>
                </a:custGeom>
                <a:noFill/>
                <a:ln w="15056" cap="rnd">
                  <a:solidFill>
                    <a:schemeClr val="accent1"/>
                  </a:solidFill>
                  <a:prstDash val="solid"/>
                  <a:round/>
                </a:ln>
              </p:spPr>
              <p:txBody>
                <a:bodyPr rtlCol="0" anchor="ctr"/>
                <a:lstStyle/>
                <a:p>
                  <a:endParaRPr lang="en-IN"/>
                </a:p>
              </p:txBody>
            </p:sp>
            <p:sp>
              <p:nvSpPr>
                <p:cNvPr id="260" name="Freeform: Shape 259">
                  <a:extLst>
                    <a:ext uri="{FF2B5EF4-FFF2-40B4-BE49-F238E27FC236}">
                      <a16:creationId xmlns:a16="http://schemas.microsoft.com/office/drawing/2014/main" id="{DB105BB6-9A00-4A8C-BE0B-757792983C20}"/>
                    </a:ext>
                  </a:extLst>
                </p:cNvPr>
                <p:cNvSpPr/>
                <p:nvPr/>
              </p:nvSpPr>
              <p:spPr>
                <a:xfrm>
                  <a:off x="10729439" y="856698"/>
                  <a:ext cx="69958" cy="34875"/>
                </a:xfrm>
                <a:custGeom>
                  <a:avLst/>
                  <a:gdLst>
                    <a:gd name="connsiteX0" fmla="*/ 67264 w 69958"/>
                    <a:gd name="connsiteY0" fmla="*/ 1375 h 34875"/>
                    <a:gd name="connsiteX1" fmla="*/ 1709 w 69958"/>
                    <a:gd name="connsiteY1" fmla="*/ 1375 h 34875"/>
                    <a:gd name="connsiteX2" fmla="*/ 2619 w 69958"/>
                    <a:gd name="connsiteY2" fmla="*/ 33546 h 34875"/>
                    <a:gd name="connsiteX3" fmla="*/ 68781 w 69958"/>
                    <a:gd name="connsiteY3" fmla="*/ 33242 h 34875"/>
                    <a:gd name="connsiteX4" fmla="*/ 67264 w 69958"/>
                    <a:gd name="connsiteY4" fmla="*/ 1375 h 3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58" h="34875">
                      <a:moveTo>
                        <a:pt x="67264" y="1375"/>
                      </a:moveTo>
                      <a:cubicBezTo>
                        <a:pt x="45412" y="-749"/>
                        <a:pt x="23864" y="-142"/>
                        <a:pt x="1709" y="1375"/>
                      </a:cubicBezTo>
                      <a:cubicBezTo>
                        <a:pt x="-416" y="12908"/>
                        <a:pt x="-1023" y="22620"/>
                        <a:pt x="2619" y="33546"/>
                      </a:cubicBezTo>
                      <a:cubicBezTo>
                        <a:pt x="24774" y="35063"/>
                        <a:pt x="46019" y="35670"/>
                        <a:pt x="68781" y="33242"/>
                      </a:cubicBezTo>
                      <a:cubicBezTo>
                        <a:pt x="69692" y="22013"/>
                        <a:pt x="71513" y="12301"/>
                        <a:pt x="67264" y="1375"/>
                      </a:cubicBezTo>
                      <a:close/>
                    </a:path>
                  </a:pathLst>
                </a:custGeom>
                <a:noFill/>
                <a:ln w="15056" cap="rnd">
                  <a:solidFill>
                    <a:schemeClr val="accent1"/>
                  </a:solidFill>
                  <a:prstDash val="solid"/>
                  <a:round/>
                </a:ln>
              </p:spPr>
              <p:txBody>
                <a:bodyPr rtlCol="0" anchor="ctr"/>
                <a:lstStyle/>
                <a:p>
                  <a:endParaRPr lang="en-IN"/>
                </a:p>
              </p:txBody>
            </p:sp>
            <p:sp>
              <p:nvSpPr>
                <p:cNvPr id="261" name="Freeform: Shape 260">
                  <a:extLst>
                    <a:ext uri="{FF2B5EF4-FFF2-40B4-BE49-F238E27FC236}">
                      <a16:creationId xmlns:a16="http://schemas.microsoft.com/office/drawing/2014/main" id="{202953F2-F463-4FC3-9A17-E5477ED45786}"/>
                    </a:ext>
                  </a:extLst>
                </p:cNvPr>
                <p:cNvSpPr/>
                <p:nvPr/>
              </p:nvSpPr>
              <p:spPr>
                <a:xfrm>
                  <a:off x="10601858" y="719375"/>
                  <a:ext cx="254026" cy="310172"/>
                </a:xfrm>
                <a:custGeom>
                  <a:avLst/>
                  <a:gdLst>
                    <a:gd name="connsiteX0" fmla="*/ 254026 w 254026"/>
                    <a:gd name="connsiteY0" fmla="*/ 67376 h 310172"/>
                    <a:gd name="connsiteX1" fmla="*/ 186043 w 254026"/>
                    <a:gd name="connsiteY1" fmla="*/ 0 h 310172"/>
                    <a:gd name="connsiteX2" fmla="*/ 0 w 254026"/>
                    <a:gd name="connsiteY2" fmla="*/ 0 h 310172"/>
                    <a:gd name="connsiteX3" fmla="*/ 78302 w 254026"/>
                    <a:gd name="connsiteY3" fmla="*/ 154479 h 310172"/>
                    <a:gd name="connsiteX4" fmla="*/ 304 w 254026"/>
                    <a:gd name="connsiteY4" fmla="*/ 310173 h 310172"/>
                    <a:gd name="connsiteX5" fmla="*/ 186043 w 254026"/>
                    <a:gd name="connsiteY5" fmla="*/ 310173 h 310172"/>
                    <a:gd name="connsiteX6" fmla="*/ 253723 w 254026"/>
                    <a:gd name="connsiteY6" fmla="*/ 241886 h 310172"/>
                    <a:gd name="connsiteX7" fmla="*/ 254026 w 254026"/>
                    <a:gd name="connsiteY7" fmla="*/ 67376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26" h="310172">
                      <a:moveTo>
                        <a:pt x="254026" y="67376"/>
                      </a:moveTo>
                      <a:cubicBezTo>
                        <a:pt x="218517" y="57664"/>
                        <a:pt x="195755" y="33992"/>
                        <a:pt x="186043" y="0"/>
                      </a:cubicBezTo>
                      <a:cubicBezTo>
                        <a:pt x="124130" y="0"/>
                        <a:pt x="64645" y="0"/>
                        <a:pt x="0" y="0"/>
                      </a:cubicBezTo>
                      <a:cubicBezTo>
                        <a:pt x="50987" y="42186"/>
                        <a:pt x="77998" y="91959"/>
                        <a:pt x="78302" y="154479"/>
                      </a:cubicBezTo>
                      <a:cubicBezTo>
                        <a:pt x="78605" y="217303"/>
                        <a:pt x="50077" y="267380"/>
                        <a:pt x="304" y="310173"/>
                      </a:cubicBezTo>
                      <a:cubicBezTo>
                        <a:pt x="65252" y="310173"/>
                        <a:pt x="125040" y="310173"/>
                        <a:pt x="186043" y="310173"/>
                      </a:cubicBezTo>
                      <a:cubicBezTo>
                        <a:pt x="196058" y="274360"/>
                        <a:pt x="219124" y="251598"/>
                        <a:pt x="253723" y="241886"/>
                      </a:cubicBezTo>
                      <a:cubicBezTo>
                        <a:pt x="254026" y="182705"/>
                        <a:pt x="254026" y="125647"/>
                        <a:pt x="254026" y="67376"/>
                      </a:cubicBezTo>
                      <a:close/>
                    </a:path>
                  </a:pathLst>
                </a:custGeom>
                <a:noFill/>
                <a:ln w="15056" cap="rnd">
                  <a:solidFill>
                    <a:schemeClr val="accent1"/>
                  </a:solidFill>
                  <a:prstDash val="solid"/>
                  <a:round/>
                </a:ln>
              </p:spPr>
              <p:txBody>
                <a:bodyPr rtlCol="0" anchor="ctr"/>
                <a:lstStyle/>
                <a:p>
                  <a:endParaRPr lang="en-IN"/>
                </a:p>
              </p:txBody>
            </p:sp>
            <p:grpSp>
              <p:nvGrpSpPr>
                <p:cNvPr id="262" name="Graphic 304">
                  <a:extLst>
                    <a:ext uri="{FF2B5EF4-FFF2-40B4-BE49-F238E27FC236}">
                      <a16:creationId xmlns:a16="http://schemas.microsoft.com/office/drawing/2014/main" id="{F0C66BA7-15AE-41DF-BBB4-08583B752690}"/>
                    </a:ext>
                  </a:extLst>
                </p:cNvPr>
                <p:cNvGrpSpPr/>
                <p:nvPr/>
              </p:nvGrpSpPr>
              <p:grpSpPr>
                <a:xfrm>
                  <a:off x="10401506" y="381000"/>
                  <a:ext cx="365481" cy="188136"/>
                  <a:chOff x="10401506" y="429311"/>
                  <a:chExt cx="365481" cy="188136"/>
                </a:xfrm>
                <a:solidFill>
                  <a:srgbClr val="161616"/>
                </a:solidFill>
              </p:grpSpPr>
              <p:sp>
                <p:nvSpPr>
                  <p:cNvPr id="267" name="Freeform: Shape 266">
                    <a:extLst>
                      <a:ext uri="{FF2B5EF4-FFF2-40B4-BE49-F238E27FC236}">
                        <a16:creationId xmlns:a16="http://schemas.microsoft.com/office/drawing/2014/main" id="{C2711CA5-05FF-4402-87CF-A1A42E3D7869}"/>
                      </a:ext>
                    </a:extLst>
                  </p:cNvPr>
                  <p:cNvSpPr/>
                  <p:nvPr/>
                </p:nvSpPr>
                <p:spPr>
                  <a:xfrm>
                    <a:off x="10414245" y="429311"/>
                    <a:ext cx="352742" cy="175396"/>
                  </a:xfrm>
                  <a:custGeom>
                    <a:avLst/>
                    <a:gdLst>
                      <a:gd name="connsiteX0" fmla="*/ 11321 w 352742"/>
                      <a:gd name="connsiteY0" fmla="*/ 175397 h 175396"/>
                      <a:gd name="connsiteX1" fmla="*/ 3701 w 352742"/>
                      <a:gd name="connsiteY1" fmla="*/ 172539 h 175396"/>
                      <a:gd name="connsiteX2" fmla="*/ 2748 w 352742"/>
                      <a:gd name="connsiteY2" fmla="*/ 155394 h 175396"/>
                      <a:gd name="connsiteX3" fmla="*/ 275163 w 352742"/>
                      <a:gd name="connsiteY3" fmla="*/ 2994 h 175396"/>
                      <a:gd name="connsiteX4" fmla="*/ 352316 w 352742"/>
                      <a:gd name="connsiteY4" fmla="*/ 101102 h 175396"/>
                      <a:gd name="connsiteX5" fmla="*/ 343743 w 352742"/>
                      <a:gd name="connsiteY5" fmla="*/ 115389 h 175396"/>
                      <a:gd name="connsiteX6" fmla="*/ 329456 w 352742"/>
                      <a:gd name="connsiteY6" fmla="*/ 106817 h 175396"/>
                      <a:gd name="connsiteX7" fmla="*/ 269448 w 352742"/>
                      <a:gd name="connsiteY7" fmla="*/ 25854 h 175396"/>
                      <a:gd name="connsiteX8" fmla="*/ 20846 w 352742"/>
                      <a:gd name="connsiteY8" fmla="*/ 171587 h 175396"/>
                      <a:gd name="connsiteX9" fmla="*/ 11321 w 352742"/>
                      <a:gd name="connsiteY9" fmla="*/ 175397 h 17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42" h="175396">
                        <a:moveTo>
                          <a:pt x="11321" y="175397"/>
                        </a:moveTo>
                        <a:cubicBezTo>
                          <a:pt x="8463" y="175397"/>
                          <a:pt x="5606" y="174444"/>
                          <a:pt x="3701" y="172539"/>
                        </a:cubicBezTo>
                        <a:cubicBezTo>
                          <a:pt x="-1062" y="167777"/>
                          <a:pt x="-1062" y="160157"/>
                          <a:pt x="2748" y="155394"/>
                        </a:cubicBezTo>
                        <a:cubicBezTo>
                          <a:pt x="9416" y="147774"/>
                          <a:pt x="169436" y="-24628"/>
                          <a:pt x="275163" y="2994"/>
                        </a:cubicBezTo>
                        <a:cubicBezTo>
                          <a:pt x="313263" y="12519"/>
                          <a:pt x="338981" y="45857"/>
                          <a:pt x="352316" y="101102"/>
                        </a:cubicBezTo>
                        <a:cubicBezTo>
                          <a:pt x="354221" y="107769"/>
                          <a:pt x="349458" y="113484"/>
                          <a:pt x="343743" y="115389"/>
                        </a:cubicBezTo>
                        <a:cubicBezTo>
                          <a:pt x="337076" y="117294"/>
                          <a:pt x="331361" y="112532"/>
                          <a:pt x="329456" y="106817"/>
                        </a:cubicBezTo>
                        <a:cubicBezTo>
                          <a:pt x="318978" y="60144"/>
                          <a:pt x="298023" y="33474"/>
                          <a:pt x="269448" y="25854"/>
                        </a:cubicBezTo>
                        <a:cubicBezTo>
                          <a:pt x="177056" y="2042"/>
                          <a:pt x="21798" y="169682"/>
                          <a:pt x="20846" y="171587"/>
                        </a:cubicBezTo>
                        <a:cubicBezTo>
                          <a:pt x="17988" y="174444"/>
                          <a:pt x="15131" y="175397"/>
                          <a:pt x="11321" y="175397"/>
                        </a:cubicBezTo>
                        <a:close/>
                      </a:path>
                    </a:pathLst>
                  </a:custGeom>
                  <a:solidFill>
                    <a:srgbClr val="161616"/>
                  </a:solidFill>
                  <a:ln w="9525" cap="flat">
                    <a:solidFill>
                      <a:schemeClr val="accent1"/>
                    </a:solid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82E1D30B-1DA9-4511-ADA7-D18643E29A85}"/>
                      </a:ext>
                    </a:extLst>
                  </p:cNvPr>
                  <p:cNvSpPr/>
                  <p:nvPr/>
                </p:nvSpPr>
                <p:spPr>
                  <a:xfrm>
                    <a:off x="10401506" y="501693"/>
                    <a:ext cx="113016" cy="115754"/>
                  </a:xfrm>
                  <a:custGeom>
                    <a:avLst/>
                    <a:gdLst>
                      <a:gd name="connsiteX0" fmla="*/ 112643 w 113016"/>
                      <a:gd name="connsiteY0" fmla="*/ 87775 h 115754"/>
                      <a:gd name="connsiteX1" fmla="*/ 98355 w 113016"/>
                      <a:gd name="connsiteY1" fmla="*/ 79202 h 115754"/>
                      <a:gd name="connsiteX2" fmla="*/ 26918 w 113016"/>
                      <a:gd name="connsiteY2" fmla="*/ 87775 h 115754"/>
                      <a:gd name="connsiteX3" fmla="*/ 48825 w 113016"/>
                      <a:gd name="connsiteY3" fmla="*/ 13480 h 115754"/>
                      <a:gd name="connsiteX4" fmla="*/ 39300 w 113016"/>
                      <a:gd name="connsiteY4" fmla="*/ 145 h 115754"/>
                      <a:gd name="connsiteX5" fmla="*/ 25965 w 113016"/>
                      <a:gd name="connsiteY5" fmla="*/ 9670 h 115754"/>
                      <a:gd name="connsiteX6" fmla="*/ 248 w 113016"/>
                      <a:gd name="connsiteY6" fmla="*/ 102062 h 115754"/>
                      <a:gd name="connsiteX7" fmla="*/ 4058 w 113016"/>
                      <a:gd name="connsiteY7" fmla="*/ 112540 h 115754"/>
                      <a:gd name="connsiteX8" fmla="*/ 15488 w 113016"/>
                      <a:gd name="connsiteY8" fmla="*/ 115397 h 115754"/>
                      <a:gd name="connsiteX9" fmla="*/ 105023 w 113016"/>
                      <a:gd name="connsiteY9" fmla="*/ 101110 h 115754"/>
                      <a:gd name="connsiteX10" fmla="*/ 110738 w 113016"/>
                      <a:gd name="connsiteY10" fmla="*/ 97300 h 115754"/>
                      <a:gd name="connsiteX11" fmla="*/ 112643 w 113016"/>
                      <a:gd name="connsiteY11" fmla="*/ 87775 h 115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016" h="115754">
                        <a:moveTo>
                          <a:pt x="112643" y="87775"/>
                        </a:moveTo>
                        <a:cubicBezTo>
                          <a:pt x="110738" y="81107"/>
                          <a:pt x="104070" y="77297"/>
                          <a:pt x="98355" y="79202"/>
                        </a:cubicBezTo>
                        <a:lnTo>
                          <a:pt x="26918" y="87775"/>
                        </a:lnTo>
                        <a:lnTo>
                          <a:pt x="48825" y="13480"/>
                        </a:lnTo>
                        <a:cubicBezTo>
                          <a:pt x="49778" y="6812"/>
                          <a:pt x="45968" y="1097"/>
                          <a:pt x="39300" y="145"/>
                        </a:cubicBezTo>
                        <a:cubicBezTo>
                          <a:pt x="32633" y="-808"/>
                          <a:pt x="26918" y="3002"/>
                          <a:pt x="25965" y="9670"/>
                        </a:cubicBezTo>
                        <a:lnTo>
                          <a:pt x="248" y="102062"/>
                        </a:lnTo>
                        <a:cubicBezTo>
                          <a:pt x="-705" y="105872"/>
                          <a:pt x="1200" y="110635"/>
                          <a:pt x="4058" y="112540"/>
                        </a:cubicBezTo>
                        <a:cubicBezTo>
                          <a:pt x="6915" y="115397"/>
                          <a:pt x="11678" y="116350"/>
                          <a:pt x="15488" y="115397"/>
                        </a:cubicBezTo>
                        <a:lnTo>
                          <a:pt x="105023" y="101110"/>
                        </a:lnTo>
                        <a:cubicBezTo>
                          <a:pt x="106928" y="100157"/>
                          <a:pt x="108833" y="99205"/>
                          <a:pt x="110738" y="97300"/>
                        </a:cubicBezTo>
                        <a:cubicBezTo>
                          <a:pt x="112643" y="95395"/>
                          <a:pt x="113595" y="91585"/>
                          <a:pt x="112643" y="87775"/>
                        </a:cubicBezTo>
                        <a:close/>
                      </a:path>
                    </a:pathLst>
                  </a:custGeom>
                  <a:solidFill>
                    <a:srgbClr val="161616"/>
                  </a:solidFill>
                  <a:ln w="9525" cap="flat">
                    <a:solidFill>
                      <a:schemeClr val="accent1"/>
                    </a:solidFill>
                    <a:prstDash val="solid"/>
                    <a:miter/>
                  </a:ln>
                </p:spPr>
                <p:txBody>
                  <a:bodyPr rtlCol="0" anchor="ctr"/>
                  <a:lstStyle/>
                  <a:p>
                    <a:endParaRPr lang="en-IN"/>
                  </a:p>
                </p:txBody>
              </p:sp>
            </p:grpSp>
            <p:grpSp>
              <p:nvGrpSpPr>
                <p:cNvPr id="263" name="Graphic 304">
                  <a:extLst>
                    <a:ext uri="{FF2B5EF4-FFF2-40B4-BE49-F238E27FC236}">
                      <a16:creationId xmlns:a16="http://schemas.microsoft.com/office/drawing/2014/main" id="{2BB6B9A3-2D03-4552-AA4E-99E0CD92D537}"/>
                    </a:ext>
                  </a:extLst>
                </p:cNvPr>
                <p:cNvGrpSpPr/>
                <p:nvPr/>
              </p:nvGrpSpPr>
              <p:grpSpPr>
                <a:xfrm>
                  <a:off x="10191777" y="1182512"/>
                  <a:ext cx="365481" cy="189088"/>
                  <a:chOff x="10191777" y="1096793"/>
                  <a:chExt cx="365481" cy="189088"/>
                </a:xfrm>
                <a:solidFill>
                  <a:srgbClr val="161616"/>
                </a:solidFill>
              </p:grpSpPr>
              <p:sp>
                <p:nvSpPr>
                  <p:cNvPr id="265" name="Freeform: Shape 264">
                    <a:extLst>
                      <a:ext uri="{FF2B5EF4-FFF2-40B4-BE49-F238E27FC236}">
                        <a16:creationId xmlns:a16="http://schemas.microsoft.com/office/drawing/2014/main" id="{F29A9DFB-1631-487B-9CA0-C808C1489206}"/>
                      </a:ext>
                    </a:extLst>
                  </p:cNvPr>
                  <p:cNvSpPr/>
                  <p:nvPr/>
                </p:nvSpPr>
                <p:spPr>
                  <a:xfrm>
                    <a:off x="10191777" y="1110485"/>
                    <a:ext cx="352742" cy="175396"/>
                  </a:xfrm>
                  <a:custGeom>
                    <a:avLst/>
                    <a:gdLst>
                      <a:gd name="connsiteX0" fmla="*/ 341422 w 352742"/>
                      <a:gd name="connsiteY0" fmla="*/ 0 h 175396"/>
                      <a:gd name="connsiteX1" fmla="*/ 349042 w 352742"/>
                      <a:gd name="connsiteY1" fmla="*/ 2858 h 175396"/>
                      <a:gd name="connsiteX2" fmla="*/ 349994 w 352742"/>
                      <a:gd name="connsiteY2" fmla="*/ 20002 h 175396"/>
                      <a:gd name="connsiteX3" fmla="*/ 77579 w 352742"/>
                      <a:gd name="connsiteY3" fmla="*/ 172402 h 175396"/>
                      <a:gd name="connsiteX4" fmla="*/ 427 w 352742"/>
                      <a:gd name="connsiteY4" fmla="*/ 74295 h 175396"/>
                      <a:gd name="connsiteX5" fmla="*/ 8999 w 352742"/>
                      <a:gd name="connsiteY5" fmla="*/ 60008 h 175396"/>
                      <a:gd name="connsiteX6" fmla="*/ 23287 w 352742"/>
                      <a:gd name="connsiteY6" fmla="*/ 68580 h 175396"/>
                      <a:gd name="connsiteX7" fmla="*/ 83294 w 352742"/>
                      <a:gd name="connsiteY7" fmla="*/ 149542 h 175396"/>
                      <a:gd name="connsiteX8" fmla="*/ 331897 w 352742"/>
                      <a:gd name="connsiteY8" fmla="*/ 3810 h 175396"/>
                      <a:gd name="connsiteX9" fmla="*/ 341422 w 352742"/>
                      <a:gd name="connsiteY9" fmla="*/ 0 h 17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42" h="175396">
                        <a:moveTo>
                          <a:pt x="341422" y="0"/>
                        </a:moveTo>
                        <a:cubicBezTo>
                          <a:pt x="344279" y="0"/>
                          <a:pt x="347137" y="952"/>
                          <a:pt x="349042" y="2858"/>
                        </a:cubicBezTo>
                        <a:cubicBezTo>
                          <a:pt x="353804" y="7620"/>
                          <a:pt x="353804" y="15240"/>
                          <a:pt x="349994" y="20002"/>
                        </a:cubicBezTo>
                        <a:cubicBezTo>
                          <a:pt x="343327" y="27623"/>
                          <a:pt x="183307" y="200025"/>
                          <a:pt x="77579" y="172402"/>
                        </a:cubicBezTo>
                        <a:cubicBezTo>
                          <a:pt x="39479" y="162877"/>
                          <a:pt x="13762" y="129540"/>
                          <a:pt x="427" y="74295"/>
                        </a:cubicBezTo>
                        <a:cubicBezTo>
                          <a:pt x="-1478" y="67627"/>
                          <a:pt x="3284" y="61913"/>
                          <a:pt x="8999" y="60008"/>
                        </a:cubicBezTo>
                        <a:cubicBezTo>
                          <a:pt x="15667" y="58102"/>
                          <a:pt x="21382" y="62865"/>
                          <a:pt x="23287" y="68580"/>
                        </a:cubicBezTo>
                        <a:cubicBezTo>
                          <a:pt x="33764" y="115252"/>
                          <a:pt x="54719" y="141923"/>
                          <a:pt x="83294" y="149542"/>
                        </a:cubicBezTo>
                        <a:cubicBezTo>
                          <a:pt x="175687" y="173355"/>
                          <a:pt x="329992" y="5715"/>
                          <a:pt x="331897" y="3810"/>
                        </a:cubicBezTo>
                        <a:cubicBezTo>
                          <a:pt x="334754" y="952"/>
                          <a:pt x="337612" y="0"/>
                          <a:pt x="341422" y="0"/>
                        </a:cubicBezTo>
                        <a:close/>
                      </a:path>
                    </a:pathLst>
                  </a:custGeom>
                  <a:solidFill>
                    <a:srgbClr val="161616"/>
                  </a:solidFill>
                  <a:ln w="9525" cap="flat">
                    <a:solidFill>
                      <a:schemeClr val="accent1"/>
                    </a:solid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696E5B0F-49E7-40A4-9CBC-25441890D840}"/>
                      </a:ext>
                    </a:extLst>
                  </p:cNvPr>
                  <p:cNvSpPr/>
                  <p:nvPr/>
                </p:nvSpPr>
                <p:spPr>
                  <a:xfrm>
                    <a:off x="10444242" y="1096793"/>
                    <a:ext cx="113016" cy="116707"/>
                  </a:xfrm>
                  <a:custGeom>
                    <a:avLst/>
                    <a:gdLst>
                      <a:gd name="connsiteX0" fmla="*/ 374 w 113016"/>
                      <a:gd name="connsiteY0" fmla="*/ 28932 h 116707"/>
                      <a:gd name="connsiteX1" fmla="*/ 14661 w 113016"/>
                      <a:gd name="connsiteY1" fmla="*/ 37505 h 116707"/>
                      <a:gd name="connsiteX2" fmla="*/ 86099 w 113016"/>
                      <a:gd name="connsiteY2" fmla="*/ 28932 h 116707"/>
                      <a:gd name="connsiteX3" fmla="*/ 64191 w 113016"/>
                      <a:gd name="connsiteY3" fmla="*/ 103227 h 116707"/>
                      <a:gd name="connsiteX4" fmla="*/ 73716 w 113016"/>
                      <a:gd name="connsiteY4" fmla="*/ 116562 h 116707"/>
                      <a:gd name="connsiteX5" fmla="*/ 87051 w 113016"/>
                      <a:gd name="connsiteY5" fmla="*/ 107037 h 116707"/>
                      <a:gd name="connsiteX6" fmla="*/ 112769 w 113016"/>
                      <a:gd name="connsiteY6" fmla="*/ 13692 h 116707"/>
                      <a:gd name="connsiteX7" fmla="*/ 108959 w 113016"/>
                      <a:gd name="connsiteY7" fmla="*/ 3215 h 116707"/>
                      <a:gd name="connsiteX8" fmla="*/ 97529 w 113016"/>
                      <a:gd name="connsiteY8" fmla="*/ 357 h 116707"/>
                      <a:gd name="connsiteX9" fmla="*/ 7994 w 113016"/>
                      <a:gd name="connsiteY9" fmla="*/ 14645 h 116707"/>
                      <a:gd name="connsiteX10" fmla="*/ 2279 w 113016"/>
                      <a:gd name="connsiteY10" fmla="*/ 18455 h 116707"/>
                      <a:gd name="connsiteX11" fmla="*/ 374 w 113016"/>
                      <a:gd name="connsiteY11" fmla="*/ 28932 h 116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016" h="116707">
                        <a:moveTo>
                          <a:pt x="374" y="28932"/>
                        </a:moveTo>
                        <a:cubicBezTo>
                          <a:pt x="2279" y="35600"/>
                          <a:pt x="8946" y="39410"/>
                          <a:pt x="14661" y="37505"/>
                        </a:cubicBezTo>
                        <a:lnTo>
                          <a:pt x="86099" y="28932"/>
                        </a:lnTo>
                        <a:lnTo>
                          <a:pt x="64191" y="103227"/>
                        </a:lnTo>
                        <a:cubicBezTo>
                          <a:pt x="63239" y="109895"/>
                          <a:pt x="67049" y="115610"/>
                          <a:pt x="73716" y="116562"/>
                        </a:cubicBezTo>
                        <a:cubicBezTo>
                          <a:pt x="80384" y="117515"/>
                          <a:pt x="86099" y="113705"/>
                          <a:pt x="87051" y="107037"/>
                        </a:cubicBezTo>
                        <a:lnTo>
                          <a:pt x="112769" y="13692"/>
                        </a:lnTo>
                        <a:cubicBezTo>
                          <a:pt x="113721" y="9882"/>
                          <a:pt x="111816" y="5120"/>
                          <a:pt x="108959" y="3215"/>
                        </a:cubicBezTo>
                        <a:cubicBezTo>
                          <a:pt x="106101" y="357"/>
                          <a:pt x="101339" y="-595"/>
                          <a:pt x="97529" y="357"/>
                        </a:cubicBezTo>
                        <a:lnTo>
                          <a:pt x="7994" y="14645"/>
                        </a:lnTo>
                        <a:cubicBezTo>
                          <a:pt x="6089" y="15597"/>
                          <a:pt x="4184" y="16550"/>
                          <a:pt x="2279" y="18455"/>
                        </a:cubicBezTo>
                        <a:cubicBezTo>
                          <a:pt x="374" y="20360"/>
                          <a:pt x="-579" y="25122"/>
                          <a:pt x="374" y="28932"/>
                        </a:cubicBezTo>
                        <a:close/>
                      </a:path>
                    </a:pathLst>
                  </a:custGeom>
                  <a:solidFill>
                    <a:srgbClr val="161616"/>
                  </a:solidFill>
                  <a:ln w="9525" cap="flat">
                    <a:solidFill>
                      <a:schemeClr val="accent1"/>
                    </a:solidFill>
                    <a:prstDash val="solid"/>
                    <a:miter/>
                  </a:ln>
                </p:spPr>
                <p:txBody>
                  <a:bodyPr rtlCol="0" anchor="ctr"/>
                  <a:lstStyle/>
                  <a:p>
                    <a:endParaRPr lang="en-IN"/>
                  </a:p>
                </p:txBody>
              </p:sp>
            </p:grpSp>
            <p:sp>
              <p:nvSpPr>
                <p:cNvPr id="264" name="Graphic 20" descr="Dollar">
                  <a:extLst>
                    <a:ext uri="{FF2B5EF4-FFF2-40B4-BE49-F238E27FC236}">
                      <a16:creationId xmlns:a16="http://schemas.microsoft.com/office/drawing/2014/main" id="{B48D5FB4-5C9E-4D29-B67B-67DF838F080D}"/>
                    </a:ext>
                  </a:extLst>
                </p:cNvPr>
                <p:cNvSpPr/>
                <p:nvPr/>
              </p:nvSpPr>
              <p:spPr>
                <a:xfrm>
                  <a:off x="10437883" y="767104"/>
                  <a:ext cx="91050" cy="217756"/>
                </a:xfrm>
                <a:custGeom>
                  <a:avLst/>
                  <a:gdLst>
                    <a:gd name="connsiteX0" fmla="*/ 166549 w 171249"/>
                    <a:gd name="connsiteY0" fmla="*/ 245993 h 409560"/>
                    <a:gd name="connsiteX1" fmla="*/ 153910 w 171249"/>
                    <a:gd name="connsiteY1" fmla="*/ 227224 h 409560"/>
                    <a:gd name="connsiteX2" fmla="*/ 135741 w 171249"/>
                    <a:gd name="connsiteY2" fmla="*/ 214065 h 409560"/>
                    <a:gd name="connsiteX3" fmla="*/ 114357 w 171249"/>
                    <a:gd name="connsiteY3" fmla="*/ 204602 h 409560"/>
                    <a:gd name="connsiteX4" fmla="*/ 91497 w 171249"/>
                    <a:gd name="connsiteY4" fmla="*/ 196982 h 409560"/>
                    <a:gd name="connsiteX5" fmla="*/ 89716 w 171249"/>
                    <a:gd name="connsiteY5" fmla="*/ 196410 h 409560"/>
                    <a:gd name="connsiteX6" fmla="*/ 89716 w 171249"/>
                    <a:gd name="connsiteY6" fmla="*/ 62036 h 409560"/>
                    <a:gd name="connsiteX7" fmla="*/ 92845 w 171249"/>
                    <a:gd name="connsiteY7" fmla="*/ 61912 h 409560"/>
                    <a:gd name="connsiteX8" fmla="*/ 128749 w 171249"/>
                    <a:gd name="connsiteY8" fmla="*/ 68437 h 409560"/>
                    <a:gd name="connsiteX9" fmla="*/ 158005 w 171249"/>
                    <a:gd name="connsiteY9" fmla="*/ 89297 h 409560"/>
                    <a:gd name="connsiteX10" fmla="*/ 164878 w 171249"/>
                    <a:gd name="connsiteY10" fmla="*/ 82706 h 409560"/>
                    <a:gd name="connsiteX11" fmla="*/ 132440 w 171249"/>
                    <a:gd name="connsiteY11" fmla="*/ 59655 h 409560"/>
                    <a:gd name="connsiteX12" fmla="*/ 92845 w 171249"/>
                    <a:gd name="connsiteY12" fmla="*/ 52387 h 409560"/>
                    <a:gd name="connsiteX13" fmla="*/ 89716 w 171249"/>
                    <a:gd name="connsiteY13" fmla="*/ 52511 h 409560"/>
                    <a:gd name="connsiteX14" fmla="*/ 89716 w 171249"/>
                    <a:gd name="connsiteY14" fmla="*/ 0 h 409560"/>
                    <a:gd name="connsiteX15" fmla="*/ 80191 w 171249"/>
                    <a:gd name="connsiteY15" fmla="*/ 0 h 409560"/>
                    <a:gd name="connsiteX16" fmla="*/ 80191 w 171249"/>
                    <a:gd name="connsiteY16" fmla="*/ 53154 h 409560"/>
                    <a:gd name="connsiteX17" fmla="*/ 57331 w 171249"/>
                    <a:gd name="connsiteY17" fmla="*/ 58574 h 409560"/>
                    <a:gd name="connsiteX18" fmla="*/ 30971 w 171249"/>
                    <a:gd name="connsiteY18" fmla="*/ 75281 h 409560"/>
                    <a:gd name="connsiteX19" fmla="*/ 14630 w 171249"/>
                    <a:gd name="connsiteY19" fmla="*/ 99570 h 409560"/>
                    <a:gd name="connsiteX20" fmla="*/ 9054 w 171249"/>
                    <a:gd name="connsiteY20" fmla="*/ 128230 h 409560"/>
                    <a:gd name="connsiteX21" fmla="*/ 13687 w 171249"/>
                    <a:gd name="connsiteY21" fmla="*/ 155010 h 409560"/>
                    <a:gd name="connsiteX22" fmla="*/ 26256 w 171249"/>
                    <a:gd name="connsiteY22" fmla="*/ 174731 h 409560"/>
                    <a:gd name="connsiteX23" fmla="*/ 44425 w 171249"/>
                    <a:gd name="connsiteY23" fmla="*/ 188571 h 409560"/>
                    <a:gd name="connsiteX24" fmla="*/ 65856 w 171249"/>
                    <a:gd name="connsiteY24" fmla="*/ 198368 h 409560"/>
                    <a:gd name="connsiteX25" fmla="*/ 80186 w 171249"/>
                    <a:gd name="connsiteY25" fmla="*/ 203373 h 409560"/>
                    <a:gd name="connsiteX26" fmla="*/ 80186 w 171249"/>
                    <a:gd name="connsiteY26" fmla="*/ 347639 h 409560"/>
                    <a:gd name="connsiteX27" fmla="*/ 57683 w 171249"/>
                    <a:gd name="connsiteY27" fmla="*/ 345186 h 409560"/>
                    <a:gd name="connsiteX28" fmla="*/ 39514 w 171249"/>
                    <a:gd name="connsiteY28" fmla="*/ 338842 h 409560"/>
                    <a:gd name="connsiteX29" fmla="*/ 26146 w 171249"/>
                    <a:gd name="connsiteY29" fmla="*/ 330689 h 409560"/>
                    <a:gd name="connsiteX30" fmla="*/ 16497 w 171249"/>
                    <a:gd name="connsiteY30" fmla="*/ 322369 h 409560"/>
                    <a:gd name="connsiteX31" fmla="*/ 10087 w 171249"/>
                    <a:gd name="connsiteY31" fmla="*/ 315863 h 409560"/>
                    <a:gd name="connsiteX32" fmla="*/ 7272 w 171249"/>
                    <a:gd name="connsiteY32" fmla="*/ 312868 h 409560"/>
                    <a:gd name="connsiteX33" fmla="*/ 6896 w 171249"/>
                    <a:gd name="connsiteY33" fmla="*/ 312477 h 409560"/>
                    <a:gd name="connsiteX34" fmla="*/ 0 w 171249"/>
                    <a:gd name="connsiteY34" fmla="*/ 319035 h 409560"/>
                    <a:gd name="connsiteX35" fmla="*/ 391 w 171249"/>
                    <a:gd name="connsiteY35" fmla="*/ 319445 h 409560"/>
                    <a:gd name="connsiteX36" fmla="*/ 3077 w 171249"/>
                    <a:gd name="connsiteY36" fmla="*/ 322302 h 409560"/>
                    <a:gd name="connsiteX37" fmla="*/ 9844 w 171249"/>
                    <a:gd name="connsiteY37" fmla="*/ 329174 h 409560"/>
                    <a:gd name="connsiteX38" fmla="*/ 20264 w 171249"/>
                    <a:gd name="connsiteY38" fmla="*/ 338190 h 409560"/>
                    <a:gd name="connsiteX39" fmla="*/ 35347 w 171249"/>
                    <a:gd name="connsiteY39" fmla="*/ 347415 h 409560"/>
                    <a:gd name="connsiteX40" fmla="*/ 55440 w 171249"/>
                    <a:gd name="connsiteY40" fmla="*/ 354449 h 409560"/>
                    <a:gd name="connsiteX41" fmla="*/ 80205 w 171249"/>
                    <a:gd name="connsiteY41" fmla="*/ 357173 h 409560"/>
                    <a:gd name="connsiteX42" fmla="*/ 80205 w 171249"/>
                    <a:gd name="connsiteY42" fmla="*/ 409561 h 409560"/>
                    <a:gd name="connsiteX43" fmla="*/ 89730 w 171249"/>
                    <a:gd name="connsiteY43" fmla="*/ 409561 h 409560"/>
                    <a:gd name="connsiteX44" fmla="*/ 89730 w 171249"/>
                    <a:gd name="connsiteY44" fmla="*/ 356830 h 409560"/>
                    <a:gd name="connsiteX45" fmla="*/ 119029 w 171249"/>
                    <a:gd name="connsiteY45" fmla="*/ 350349 h 409560"/>
                    <a:gd name="connsiteX46" fmla="*/ 147361 w 171249"/>
                    <a:gd name="connsiteY46" fmla="*/ 331851 h 409560"/>
                    <a:gd name="connsiteX47" fmla="*/ 165154 w 171249"/>
                    <a:gd name="connsiteY47" fmla="*/ 304610 h 409560"/>
                    <a:gd name="connsiteX48" fmla="*/ 171236 w 171249"/>
                    <a:gd name="connsiteY48" fmla="*/ 271705 h 409560"/>
                    <a:gd name="connsiteX49" fmla="*/ 166549 w 171249"/>
                    <a:gd name="connsiteY49" fmla="*/ 245993 h 409560"/>
                    <a:gd name="connsiteX50" fmla="*/ 69223 w 171249"/>
                    <a:gd name="connsiteY50" fmla="*/ 189457 h 409560"/>
                    <a:gd name="connsiteX51" fmla="*/ 49030 w 171249"/>
                    <a:gd name="connsiteY51" fmla="*/ 180223 h 409560"/>
                    <a:gd name="connsiteX52" fmla="*/ 33133 w 171249"/>
                    <a:gd name="connsiteY52" fmla="*/ 168131 h 409560"/>
                    <a:gd name="connsiteX53" fmla="*/ 22498 w 171249"/>
                    <a:gd name="connsiteY53" fmla="*/ 151462 h 409560"/>
                    <a:gd name="connsiteX54" fmla="*/ 18564 w 171249"/>
                    <a:gd name="connsiteY54" fmla="*/ 128264 h 409560"/>
                    <a:gd name="connsiteX55" fmla="*/ 23436 w 171249"/>
                    <a:gd name="connsiteY55" fmla="*/ 103189 h 409560"/>
                    <a:gd name="connsiteX56" fmla="*/ 37624 w 171249"/>
                    <a:gd name="connsiteY56" fmla="*/ 82110 h 409560"/>
                    <a:gd name="connsiteX57" fmla="*/ 60836 w 171249"/>
                    <a:gd name="connsiteY57" fmla="*/ 67447 h 409560"/>
                    <a:gd name="connsiteX58" fmla="*/ 80191 w 171249"/>
                    <a:gd name="connsiteY58" fmla="*/ 62765 h 409560"/>
                    <a:gd name="connsiteX59" fmla="*/ 80191 w 171249"/>
                    <a:gd name="connsiteY59" fmla="*/ 193377 h 409560"/>
                    <a:gd name="connsiteX60" fmla="*/ 69223 w 171249"/>
                    <a:gd name="connsiteY60" fmla="*/ 189457 h 409560"/>
                    <a:gd name="connsiteX61" fmla="*/ 156277 w 171249"/>
                    <a:gd name="connsiteY61" fmla="*/ 301123 h 409560"/>
                    <a:gd name="connsiteX62" fmla="*/ 140627 w 171249"/>
                    <a:gd name="connsiteY62" fmla="*/ 325117 h 409560"/>
                    <a:gd name="connsiteX63" fmla="*/ 115386 w 171249"/>
                    <a:gd name="connsiteY63" fmla="*/ 341538 h 409560"/>
                    <a:gd name="connsiteX64" fmla="*/ 89702 w 171249"/>
                    <a:gd name="connsiteY64" fmla="*/ 347310 h 409560"/>
                    <a:gd name="connsiteX65" fmla="*/ 89702 w 171249"/>
                    <a:gd name="connsiteY65" fmla="*/ 206407 h 409560"/>
                    <a:gd name="connsiteX66" fmla="*/ 111057 w 171249"/>
                    <a:gd name="connsiteY66" fmla="*/ 213551 h 409560"/>
                    <a:gd name="connsiteX67" fmla="*/ 131288 w 171249"/>
                    <a:gd name="connsiteY67" fmla="*/ 222499 h 409560"/>
                    <a:gd name="connsiteX68" fmla="*/ 147209 w 171249"/>
                    <a:gd name="connsiteY68" fmla="*/ 234015 h 409560"/>
                    <a:gd name="connsiteX69" fmla="*/ 157777 w 171249"/>
                    <a:gd name="connsiteY69" fmla="*/ 249731 h 409560"/>
                    <a:gd name="connsiteX70" fmla="*/ 161682 w 171249"/>
                    <a:gd name="connsiteY70" fmla="*/ 271705 h 409560"/>
                    <a:gd name="connsiteX71" fmla="*/ 156277 w 171249"/>
                    <a:gd name="connsiteY71" fmla="*/ 301123 h 4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249" h="409560">
                      <a:moveTo>
                        <a:pt x="166549" y="245993"/>
                      </a:moveTo>
                      <a:cubicBezTo>
                        <a:pt x="163603" y="238970"/>
                        <a:pt x="159309" y="232594"/>
                        <a:pt x="153910" y="227224"/>
                      </a:cubicBezTo>
                      <a:cubicBezTo>
                        <a:pt x="148530" y="221971"/>
                        <a:pt x="142409" y="217537"/>
                        <a:pt x="135741" y="214065"/>
                      </a:cubicBezTo>
                      <a:cubicBezTo>
                        <a:pt x="128830" y="210442"/>
                        <a:pt x="121686" y="207281"/>
                        <a:pt x="114357" y="204602"/>
                      </a:cubicBezTo>
                      <a:cubicBezTo>
                        <a:pt x="106909" y="201863"/>
                        <a:pt x="99217" y="199301"/>
                        <a:pt x="91497" y="196982"/>
                      </a:cubicBezTo>
                      <a:cubicBezTo>
                        <a:pt x="90897" y="196801"/>
                        <a:pt x="90311" y="196596"/>
                        <a:pt x="89716" y="196410"/>
                      </a:cubicBezTo>
                      <a:lnTo>
                        <a:pt x="89716" y="62036"/>
                      </a:lnTo>
                      <a:cubicBezTo>
                        <a:pt x="90768" y="62008"/>
                        <a:pt x="91773" y="61912"/>
                        <a:pt x="92845" y="61912"/>
                      </a:cubicBezTo>
                      <a:cubicBezTo>
                        <a:pt x="105127" y="61682"/>
                        <a:pt x="117333" y="63900"/>
                        <a:pt x="128749" y="68437"/>
                      </a:cubicBezTo>
                      <a:cubicBezTo>
                        <a:pt x="139824" y="73319"/>
                        <a:pt x="149781" y="80418"/>
                        <a:pt x="158005" y="89297"/>
                      </a:cubicBezTo>
                      <a:lnTo>
                        <a:pt x="164878" y="82706"/>
                      </a:lnTo>
                      <a:cubicBezTo>
                        <a:pt x="155757" y="72883"/>
                        <a:pt x="144717" y="65037"/>
                        <a:pt x="132440" y="59655"/>
                      </a:cubicBezTo>
                      <a:cubicBezTo>
                        <a:pt x="119856" y="54624"/>
                        <a:pt x="106395" y="52153"/>
                        <a:pt x="92845" y="52387"/>
                      </a:cubicBezTo>
                      <a:cubicBezTo>
                        <a:pt x="91778" y="52387"/>
                        <a:pt x="90768" y="52483"/>
                        <a:pt x="89716" y="52511"/>
                      </a:cubicBezTo>
                      <a:lnTo>
                        <a:pt x="89716" y="0"/>
                      </a:lnTo>
                      <a:lnTo>
                        <a:pt x="80191" y="0"/>
                      </a:lnTo>
                      <a:lnTo>
                        <a:pt x="80191" y="53154"/>
                      </a:lnTo>
                      <a:cubicBezTo>
                        <a:pt x="72364" y="53937"/>
                        <a:pt x="64676" y="55760"/>
                        <a:pt x="57331" y="58574"/>
                      </a:cubicBezTo>
                      <a:cubicBezTo>
                        <a:pt x="47522" y="62337"/>
                        <a:pt x="38561" y="68017"/>
                        <a:pt x="30971" y="75281"/>
                      </a:cubicBezTo>
                      <a:cubicBezTo>
                        <a:pt x="23911" y="82167"/>
                        <a:pt x="18348" y="90436"/>
                        <a:pt x="14630" y="99570"/>
                      </a:cubicBezTo>
                      <a:cubicBezTo>
                        <a:pt x="10930" y="108671"/>
                        <a:pt x="9035" y="118405"/>
                        <a:pt x="9054" y="128230"/>
                      </a:cubicBezTo>
                      <a:cubicBezTo>
                        <a:pt x="8865" y="137371"/>
                        <a:pt x="10438" y="146464"/>
                        <a:pt x="13687" y="155010"/>
                      </a:cubicBezTo>
                      <a:cubicBezTo>
                        <a:pt x="16582" y="162325"/>
                        <a:pt x="20848" y="169018"/>
                        <a:pt x="26256" y="174731"/>
                      </a:cubicBezTo>
                      <a:cubicBezTo>
                        <a:pt x="31571" y="180244"/>
                        <a:pt x="37698" y="184911"/>
                        <a:pt x="44425" y="188571"/>
                      </a:cubicBezTo>
                      <a:cubicBezTo>
                        <a:pt x="51330" y="192335"/>
                        <a:pt x="58491" y="195609"/>
                        <a:pt x="65856" y="198368"/>
                      </a:cubicBezTo>
                      <a:cubicBezTo>
                        <a:pt x="70514" y="200125"/>
                        <a:pt x="75324" y="201778"/>
                        <a:pt x="80186" y="203373"/>
                      </a:cubicBezTo>
                      <a:lnTo>
                        <a:pt x="80186" y="347639"/>
                      </a:lnTo>
                      <a:cubicBezTo>
                        <a:pt x="72616" y="347680"/>
                        <a:pt x="65067" y="346857"/>
                        <a:pt x="57683" y="345186"/>
                      </a:cubicBezTo>
                      <a:cubicBezTo>
                        <a:pt x="51418" y="343725"/>
                        <a:pt x="45328" y="341598"/>
                        <a:pt x="39514" y="338842"/>
                      </a:cubicBezTo>
                      <a:cubicBezTo>
                        <a:pt x="34785" y="336601"/>
                        <a:pt x="30304" y="333867"/>
                        <a:pt x="26146" y="330689"/>
                      </a:cubicBezTo>
                      <a:cubicBezTo>
                        <a:pt x="22783" y="328091"/>
                        <a:pt x="19562" y="325313"/>
                        <a:pt x="16497" y="322369"/>
                      </a:cubicBezTo>
                      <a:cubicBezTo>
                        <a:pt x="13786" y="319727"/>
                        <a:pt x="11649" y="317559"/>
                        <a:pt x="10087" y="315863"/>
                      </a:cubicBezTo>
                      <a:cubicBezTo>
                        <a:pt x="8758" y="314435"/>
                        <a:pt x="7882" y="313482"/>
                        <a:pt x="7272" y="312868"/>
                      </a:cubicBezTo>
                      <a:lnTo>
                        <a:pt x="6896" y="312477"/>
                      </a:lnTo>
                      <a:lnTo>
                        <a:pt x="0" y="319035"/>
                      </a:lnTo>
                      <a:lnTo>
                        <a:pt x="391" y="319445"/>
                      </a:lnTo>
                      <a:cubicBezTo>
                        <a:pt x="976" y="320054"/>
                        <a:pt x="1819" y="320931"/>
                        <a:pt x="3077" y="322302"/>
                      </a:cubicBezTo>
                      <a:cubicBezTo>
                        <a:pt x="4724" y="324099"/>
                        <a:pt x="6980" y="326390"/>
                        <a:pt x="9844" y="329174"/>
                      </a:cubicBezTo>
                      <a:cubicBezTo>
                        <a:pt x="13153" y="332365"/>
                        <a:pt x="16632" y="335374"/>
                        <a:pt x="20264" y="338190"/>
                      </a:cubicBezTo>
                      <a:cubicBezTo>
                        <a:pt x="24954" y="341787"/>
                        <a:pt x="30009" y="344879"/>
                        <a:pt x="35347" y="347415"/>
                      </a:cubicBezTo>
                      <a:cubicBezTo>
                        <a:pt x="41776" y="350467"/>
                        <a:pt x="48512" y="352825"/>
                        <a:pt x="55440" y="354449"/>
                      </a:cubicBezTo>
                      <a:cubicBezTo>
                        <a:pt x="63564" y="356303"/>
                        <a:pt x="71873" y="357217"/>
                        <a:pt x="80205" y="357173"/>
                      </a:cubicBezTo>
                      <a:lnTo>
                        <a:pt x="80205" y="409561"/>
                      </a:lnTo>
                      <a:lnTo>
                        <a:pt x="89730" y="409561"/>
                      </a:lnTo>
                      <a:lnTo>
                        <a:pt x="89730" y="356830"/>
                      </a:lnTo>
                      <a:cubicBezTo>
                        <a:pt x="99780" y="356244"/>
                        <a:pt x="109670" y="354056"/>
                        <a:pt x="119029" y="350349"/>
                      </a:cubicBezTo>
                      <a:cubicBezTo>
                        <a:pt x="129608" y="346126"/>
                        <a:pt x="139240" y="339838"/>
                        <a:pt x="147361" y="331851"/>
                      </a:cubicBezTo>
                      <a:cubicBezTo>
                        <a:pt x="155112" y="324098"/>
                        <a:pt x="161170" y="314823"/>
                        <a:pt x="165154" y="304610"/>
                      </a:cubicBezTo>
                      <a:cubicBezTo>
                        <a:pt x="169229" y="294121"/>
                        <a:pt x="171292" y="282958"/>
                        <a:pt x="171236" y="271705"/>
                      </a:cubicBezTo>
                      <a:cubicBezTo>
                        <a:pt x="171418" y="262907"/>
                        <a:pt x="169824" y="254161"/>
                        <a:pt x="166549" y="245993"/>
                      </a:cubicBezTo>
                      <a:close/>
                      <a:moveTo>
                        <a:pt x="69223" y="189457"/>
                      </a:moveTo>
                      <a:cubicBezTo>
                        <a:pt x="62284" y="186855"/>
                        <a:pt x="55536" y="183770"/>
                        <a:pt x="49030" y="180223"/>
                      </a:cubicBezTo>
                      <a:cubicBezTo>
                        <a:pt x="43144" y="177028"/>
                        <a:pt x="37783" y="172950"/>
                        <a:pt x="33133" y="168131"/>
                      </a:cubicBezTo>
                      <a:cubicBezTo>
                        <a:pt x="28558" y="163302"/>
                        <a:pt x="24949" y="157645"/>
                        <a:pt x="22498" y="151462"/>
                      </a:cubicBezTo>
                      <a:cubicBezTo>
                        <a:pt x="19714" y="144052"/>
                        <a:pt x="18379" y="136177"/>
                        <a:pt x="18564" y="128264"/>
                      </a:cubicBezTo>
                      <a:cubicBezTo>
                        <a:pt x="18547" y="119669"/>
                        <a:pt x="20201" y="111152"/>
                        <a:pt x="23436" y="103189"/>
                      </a:cubicBezTo>
                      <a:cubicBezTo>
                        <a:pt x="26662" y="95260"/>
                        <a:pt x="31493" y="88084"/>
                        <a:pt x="37624" y="82110"/>
                      </a:cubicBezTo>
                      <a:cubicBezTo>
                        <a:pt x="44310" y="75728"/>
                        <a:pt x="52201" y="70743"/>
                        <a:pt x="60836" y="67447"/>
                      </a:cubicBezTo>
                      <a:cubicBezTo>
                        <a:pt x="67063" y="65070"/>
                        <a:pt x="73567" y="63497"/>
                        <a:pt x="80191" y="62765"/>
                      </a:cubicBezTo>
                      <a:lnTo>
                        <a:pt x="80191" y="193377"/>
                      </a:lnTo>
                      <a:cubicBezTo>
                        <a:pt x="76476" y="192119"/>
                        <a:pt x="72809" y="190810"/>
                        <a:pt x="69223" y="189457"/>
                      </a:cubicBezTo>
                      <a:close/>
                      <a:moveTo>
                        <a:pt x="156277" y="301123"/>
                      </a:moveTo>
                      <a:cubicBezTo>
                        <a:pt x="152773" y="310116"/>
                        <a:pt x="147445" y="318286"/>
                        <a:pt x="140627" y="325117"/>
                      </a:cubicBezTo>
                      <a:cubicBezTo>
                        <a:pt x="133389" y="332214"/>
                        <a:pt x="124808" y="337797"/>
                        <a:pt x="115386" y="341538"/>
                      </a:cubicBezTo>
                      <a:cubicBezTo>
                        <a:pt x="107179" y="344791"/>
                        <a:pt x="98512" y="346739"/>
                        <a:pt x="89702" y="347310"/>
                      </a:cubicBezTo>
                      <a:lnTo>
                        <a:pt x="89702" y="206407"/>
                      </a:lnTo>
                      <a:cubicBezTo>
                        <a:pt x="96912" y="208593"/>
                        <a:pt x="104094" y="210984"/>
                        <a:pt x="111057" y="213551"/>
                      </a:cubicBezTo>
                      <a:cubicBezTo>
                        <a:pt x="117990" y="216085"/>
                        <a:pt x="124748" y="219075"/>
                        <a:pt x="131288" y="222499"/>
                      </a:cubicBezTo>
                      <a:cubicBezTo>
                        <a:pt x="137131" y="225536"/>
                        <a:pt x="142495" y="229416"/>
                        <a:pt x="147209" y="234015"/>
                      </a:cubicBezTo>
                      <a:cubicBezTo>
                        <a:pt x="151722" y="238515"/>
                        <a:pt x="155312" y="243854"/>
                        <a:pt x="157777" y="249731"/>
                      </a:cubicBezTo>
                      <a:cubicBezTo>
                        <a:pt x="160536" y="256721"/>
                        <a:pt x="161864" y="264193"/>
                        <a:pt x="161682" y="271705"/>
                      </a:cubicBezTo>
                      <a:cubicBezTo>
                        <a:pt x="161744" y="281764"/>
                        <a:pt x="159910" y="291744"/>
                        <a:pt x="156277" y="301123"/>
                      </a:cubicBezTo>
                      <a:close/>
                    </a:path>
                  </a:pathLst>
                </a:custGeom>
                <a:solidFill>
                  <a:srgbClr val="000000"/>
                </a:solidFill>
                <a:ln w="12700" cap="flat">
                  <a:solidFill>
                    <a:schemeClr val="accent1"/>
                  </a:solidFill>
                  <a:prstDash val="solid"/>
                  <a:miter/>
                </a:ln>
              </p:spPr>
              <p:txBody>
                <a:bodyPr rtlCol="0" anchor="ctr"/>
                <a:lstStyle/>
                <a:p>
                  <a:endParaRPr lang="en-IN"/>
                </a:p>
              </p:txBody>
            </p:sp>
          </p:grpSp>
        </p:grpSp>
        <p:sp>
          <p:nvSpPr>
            <p:cNvPr id="200" name="TextBox 199">
              <a:extLst>
                <a:ext uri="{FF2B5EF4-FFF2-40B4-BE49-F238E27FC236}">
                  <a16:creationId xmlns:a16="http://schemas.microsoft.com/office/drawing/2014/main" id="{FFBD5258-D94A-48C8-B576-87F64F0E63D3}"/>
                </a:ext>
              </a:extLst>
            </p:cNvPr>
            <p:cNvSpPr txBox="1"/>
            <p:nvPr/>
          </p:nvSpPr>
          <p:spPr>
            <a:xfrm>
              <a:off x="1805212" y="4973254"/>
              <a:ext cx="1772773" cy="646331"/>
            </a:xfrm>
            <a:prstGeom prst="rect">
              <a:avLst/>
            </a:prstGeom>
            <a:noFill/>
          </p:spPr>
          <p:txBody>
            <a:bodyPr wrap="square">
              <a:spAutoFit/>
            </a:bodyPr>
            <a:lstStyle/>
            <a:p>
              <a:pPr algn="ctr"/>
              <a:r>
                <a:rPr lang="en-US" sz="1800" dirty="0">
                  <a:solidFill>
                    <a:schemeClr val="bg1"/>
                  </a:solidFill>
                  <a:latin typeface="Arial" panose="020B0604020202020204" pitchFamily="34" charset="0"/>
                  <a:cs typeface="Arial" panose="020B0604020202020204" pitchFamily="34" charset="0"/>
                </a:rPr>
                <a:t>Primary Source of Repayment</a:t>
              </a:r>
              <a:endParaRPr lang="en-IN" dirty="0">
                <a:solidFill>
                  <a:schemeClr val="bg1"/>
                </a:solidFill>
              </a:endParaRPr>
            </a:p>
          </p:txBody>
        </p:sp>
        <p:sp>
          <p:nvSpPr>
            <p:cNvPr id="201" name="Rectangle 200">
              <a:extLst>
                <a:ext uri="{FF2B5EF4-FFF2-40B4-BE49-F238E27FC236}">
                  <a16:creationId xmlns:a16="http://schemas.microsoft.com/office/drawing/2014/main" id="{0D50451C-7CBE-4435-A4C2-D4D1C754520A}"/>
                </a:ext>
              </a:extLst>
            </p:cNvPr>
            <p:cNvSpPr/>
            <p:nvPr/>
          </p:nvSpPr>
          <p:spPr>
            <a:xfrm>
              <a:off x="929443" y="5719488"/>
              <a:ext cx="3524311" cy="737026"/>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Rental Cash</a:t>
              </a:r>
              <a:br>
                <a:rPr lang="en-IN"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br>
              <a:r>
                <a:rPr lang="en-IN" sz="1800" dirty="0">
                  <a:solidFill>
                    <a:schemeClr val="tx1"/>
                  </a:solidFill>
                  <a:effectLst/>
                  <a:latin typeface="Arial" panose="020B0604020202020204" pitchFamily="34" charset="0"/>
                  <a:ea typeface="Calibri" panose="020F0502020204030204" pitchFamily="34" charset="0"/>
                  <a:cs typeface="Arial" panose="020B0604020202020204" pitchFamily="34" charset="0"/>
                </a:rPr>
                <a:t> Flows</a:t>
              </a:r>
              <a:endParaRPr lang="en-IN" dirty="0">
                <a:solidFill>
                  <a:schemeClr val="tx1"/>
                </a:solidFill>
                <a:latin typeface="Arial" panose="020B0604020202020204" pitchFamily="34" charset="0"/>
                <a:cs typeface="Arial" panose="020B0604020202020204" pitchFamily="34" charset="0"/>
              </a:endParaRPr>
            </a:p>
          </p:txBody>
        </p:sp>
        <p:grpSp>
          <p:nvGrpSpPr>
            <p:cNvPr id="202" name="Group 201">
              <a:extLst>
                <a:ext uri="{FF2B5EF4-FFF2-40B4-BE49-F238E27FC236}">
                  <a16:creationId xmlns:a16="http://schemas.microsoft.com/office/drawing/2014/main" id="{D0C66BC9-2989-4EB6-A4D3-505A0D6AF5CC}"/>
                </a:ext>
              </a:extLst>
            </p:cNvPr>
            <p:cNvGrpSpPr/>
            <p:nvPr/>
          </p:nvGrpSpPr>
          <p:grpSpPr>
            <a:xfrm>
              <a:off x="3967889" y="5896947"/>
              <a:ext cx="324000" cy="324000"/>
              <a:chOff x="4707467" y="6208889"/>
              <a:chExt cx="324000" cy="324000"/>
            </a:xfrm>
          </p:grpSpPr>
          <p:sp>
            <p:nvSpPr>
              <p:cNvPr id="247" name="Flowchart: Connector 246">
                <a:extLst>
                  <a:ext uri="{FF2B5EF4-FFF2-40B4-BE49-F238E27FC236}">
                    <a16:creationId xmlns:a16="http://schemas.microsoft.com/office/drawing/2014/main" id="{C0D533C0-0CA2-4421-B6D5-B232B24D52E3}"/>
                  </a:ext>
                </a:extLst>
              </p:cNvPr>
              <p:cNvSpPr/>
              <p:nvPr/>
            </p:nvSpPr>
            <p:spPr>
              <a:xfrm>
                <a:off x="4707467" y="6208889"/>
                <a:ext cx="324000" cy="32400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8" name="Isosceles Triangle 247">
                <a:extLst>
                  <a:ext uri="{FF2B5EF4-FFF2-40B4-BE49-F238E27FC236}">
                    <a16:creationId xmlns:a16="http://schemas.microsoft.com/office/drawing/2014/main" id="{D5B6E581-F0A5-4F9E-B6BC-06CBD5C71A4F}"/>
                  </a:ext>
                </a:extLst>
              </p:cNvPr>
              <p:cNvSpPr/>
              <p:nvPr/>
            </p:nvSpPr>
            <p:spPr>
              <a:xfrm flipH="1" flipV="1">
                <a:off x="4775055" y="6349315"/>
                <a:ext cx="188823"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3" name="Rectangle 202">
              <a:extLst>
                <a:ext uri="{FF2B5EF4-FFF2-40B4-BE49-F238E27FC236}">
                  <a16:creationId xmlns:a16="http://schemas.microsoft.com/office/drawing/2014/main" id="{B58A884C-5648-4058-80A4-2A86573818C4}"/>
                </a:ext>
              </a:extLst>
            </p:cNvPr>
            <p:cNvSpPr/>
            <p:nvPr/>
          </p:nvSpPr>
          <p:spPr>
            <a:xfrm>
              <a:off x="4729370" y="3389126"/>
              <a:ext cx="3524311" cy="23138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4" name="Oval 203">
              <a:extLst>
                <a:ext uri="{FF2B5EF4-FFF2-40B4-BE49-F238E27FC236}">
                  <a16:creationId xmlns:a16="http://schemas.microsoft.com/office/drawing/2014/main" id="{322F690C-9520-43A5-B244-B895098180C3}"/>
                </a:ext>
              </a:extLst>
            </p:cNvPr>
            <p:cNvSpPr/>
            <p:nvPr/>
          </p:nvSpPr>
          <p:spPr>
            <a:xfrm>
              <a:off x="5865664" y="3574464"/>
              <a:ext cx="1251723" cy="1251723"/>
            </a:xfrm>
            <a:prstGeom prst="ellipse">
              <a:avLst/>
            </a:prstGeom>
            <a:solidFill>
              <a:srgbClr val="E6F1F8"/>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lIns="118278" tIns="59139" rIns="118278" bIns="59139" spcCol="0" rtlCol="0" anchor="ctr"/>
            <a:lstStyle/>
            <a:p>
              <a:pPr algn="ctr"/>
              <a:endParaRPr lang="en-IN">
                <a:solidFill>
                  <a:srgbClr val="B6002E"/>
                </a:solidFill>
              </a:endParaRPr>
            </a:p>
          </p:txBody>
        </p:sp>
        <p:sp>
          <p:nvSpPr>
            <p:cNvPr id="205" name="TextBox 204">
              <a:extLst>
                <a:ext uri="{FF2B5EF4-FFF2-40B4-BE49-F238E27FC236}">
                  <a16:creationId xmlns:a16="http://schemas.microsoft.com/office/drawing/2014/main" id="{19017509-1100-493E-BDCE-216264B1B76F}"/>
                </a:ext>
              </a:extLst>
            </p:cNvPr>
            <p:cNvSpPr txBox="1"/>
            <p:nvPr/>
          </p:nvSpPr>
          <p:spPr>
            <a:xfrm>
              <a:off x="5234619" y="4973254"/>
              <a:ext cx="2513812" cy="646331"/>
            </a:xfrm>
            <a:prstGeom prst="rect">
              <a:avLst/>
            </a:prstGeom>
            <a:noFill/>
          </p:spPr>
          <p:txBody>
            <a:bodyPr wrap="square">
              <a:spAutoFit/>
            </a:bodyPr>
            <a:lstStyle/>
            <a:p>
              <a:pPr algn="ctr"/>
              <a:r>
                <a:rPr lang="en-US" sz="1800" dirty="0">
                  <a:solidFill>
                    <a:schemeClr val="bg1"/>
                  </a:solidFill>
                  <a:latin typeface="Arial" panose="020B0604020202020204" pitchFamily="34" charset="0"/>
                  <a:cs typeface="Arial" panose="020B0604020202020204" pitchFamily="34" charset="0"/>
                </a:rPr>
                <a:t>Secondary Source of Repayment</a:t>
              </a:r>
            </a:p>
          </p:txBody>
        </p:sp>
        <p:sp>
          <p:nvSpPr>
            <p:cNvPr id="206" name="Rectangle 205">
              <a:extLst>
                <a:ext uri="{FF2B5EF4-FFF2-40B4-BE49-F238E27FC236}">
                  <a16:creationId xmlns:a16="http://schemas.microsoft.com/office/drawing/2014/main" id="{5ED6F390-5E37-43F3-B4BD-93F37ED47C94}"/>
                </a:ext>
              </a:extLst>
            </p:cNvPr>
            <p:cNvSpPr/>
            <p:nvPr/>
          </p:nvSpPr>
          <p:spPr>
            <a:xfrm>
              <a:off x="4729370" y="5719488"/>
              <a:ext cx="3524311" cy="737026"/>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1"/>
                  </a:solidFill>
                  <a:latin typeface="Arial" panose="020B0604020202020204" pitchFamily="34" charset="0"/>
                  <a:cs typeface="Arial" panose="020B0604020202020204" pitchFamily="34" charset="0"/>
                </a:rPr>
                <a:t>Orderly Liquidation </a:t>
              </a:r>
              <a:br>
                <a:rPr lang="en-IN" dirty="0">
                  <a:solidFill>
                    <a:schemeClr val="tx1"/>
                  </a:solidFill>
                  <a:latin typeface="Arial" panose="020B0604020202020204" pitchFamily="34" charset="0"/>
                  <a:cs typeface="Arial" panose="020B0604020202020204" pitchFamily="34" charset="0"/>
                </a:rPr>
              </a:br>
              <a:r>
                <a:rPr lang="en-IN" dirty="0">
                  <a:solidFill>
                    <a:schemeClr val="tx1"/>
                  </a:solidFill>
                  <a:latin typeface="Arial" panose="020B0604020202020204" pitchFamily="34" charset="0"/>
                  <a:cs typeface="Arial" panose="020B0604020202020204" pitchFamily="34" charset="0"/>
                </a:rPr>
                <a:t>of Subject</a:t>
              </a:r>
            </a:p>
          </p:txBody>
        </p:sp>
        <p:grpSp>
          <p:nvGrpSpPr>
            <p:cNvPr id="207" name="Group 206">
              <a:extLst>
                <a:ext uri="{FF2B5EF4-FFF2-40B4-BE49-F238E27FC236}">
                  <a16:creationId xmlns:a16="http://schemas.microsoft.com/office/drawing/2014/main" id="{2D558CCA-B71F-41F9-BEA0-AD4114580DFB}"/>
                </a:ext>
              </a:extLst>
            </p:cNvPr>
            <p:cNvGrpSpPr/>
            <p:nvPr/>
          </p:nvGrpSpPr>
          <p:grpSpPr>
            <a:xfrm>
              <a:off x="7767816" y="5896947"/>
              <a:ext cx="324000" cy="324000"/>
              <a:chOff x="4707467" y="6208889"/>
              <a:chExt cx="324000" cy="324000"/>
            </a:xfrm>
          </p:grpSpPr>
          <p:sp>
            <p:nvSpPr>
              <p:cNvPr id="245" name="Flowchart: Connector 244">
                <a:extLst>
                  <a:ext uri="{FF2B5EF4-FFF2-40B4-BE49-F238E27FC236}">
                    <a16:creationId xmlns:a16="http://schemas.microsoft.com/office/drawing/2014/main" id="{1CAC8526-CA07-48F0-AC9E-AF4EC14865D0}"/>
                  </a:ext>
                </a:extLst>
              </p:cNvPr>
              <p:cNvSpPr/>
              <p:nvPr/>
            </p:nvSpPr>
            <p:spPr>
              <a:xfrm>
                <a:off x="4707467" y="6208889"/>
                <a:ext cx="324000" cy="32400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6" name="Isosceles Triangle 245">
                <a:extLst>
                  <a:ext uri="{FF2B5EF4-FFF2-40B4-BE49-F238E27FC236}">
                    <a16:creationId xmlns:a16="http://schemas.microsoft.com/office/drawing/2014/main" id="{10B6639C-9E90-43D0-BD92-11FEF1CB71D0}"/>
                  </a:ext>
                </a:extLst>
              </p:cNvPr>
              <p:cNvSpPr/>
              <p:nvPr/>
            </p:nvSpPr>
            <p:spPr>
              <a:xfrm flipH="1" flipV="1">
                <a:off x="4775055" y="6349315"/>
                <a:ext cx="188823"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208" name="Rectangle 207">
              <a:extLst>
                <a:ext uri="{FF2B5EF4-FFF2-40B4-BE49-F238E27FC236}">
                  <a16:creationId xmlns:a16="http://schemas.microsoft.com/office/drawing/2014/main" id="{574FB788-664F-418C-B7C7-48F70C95723F}"/>
                </a:ext>
              </a:extLst>
            </p:cNvPr>
            <p:cNvSpPr/>
            <p:nvPr/>
          </p:nvSpPr>
          <p:spPr>
            <a:xfrm>
              <a:off x="8529297" y="3389126"/>
              <a:ext cx="3524311" cy="23138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9" name="Oval 208">
              <a:extLst>
                <a:ext uri="{FF2B5EF4-FFF2-40B4-BE49-F238E27FC236}">
                  <a16:creationId xmlns:a16="http://schemas.microsoft.com/office/drawing/2014/main" id="{2E42804F-14BA-43D5-AE23-18AAB5ABD881}"/>
                </a:ext>
              </a:extLst>
            </p:cNvPr>
            <p:cNvSpPr/>
            <p:nvPr/>
          </p:nvSpPr>
          <p:spPr>
            <a:xfrm>
              <a:off x="9665591" y="3574464"/>
              <a:ext cx="1251723" cy="1251723"/>
            </a:xfrm>
            <a:prstGeom prst="ellipse">
              <a:avLst/>
            </a:prstGeom>
            <a:solidFill>
              <a:srgbClr val="E6F1F8"/>
            </a:solidFill>
            <a:ln w="57150">
              <a:solidFill>
                <a:schemeClr val="bg1"/>
              </a:solidFill>
            </a:ln>
            <a:effectLst/>
          </p:spPr>
          <p:style>
            <a:lnRef idx="1">
              <a:schemeClr val="accent1"/>
            </a:lnRef>
            <a:fillRef idx="3">
              <a:schemeClr val="accent1"/>
            </a:fillRef>
            <a:effectRef idx="2">
              <a:schemeClr val="accent1"/>
            </a:effectRef>
            <a:fontRef idx="minor">
              <a:schemeClr val="lt1"/>
            </a:fontRef>
          </p:style>
          <p:txBody>
            <a:bodyPr lIns="118278" tIns="59139" rIns="118278" bIns="59139" spcCol="0" rtlCol="0" anchor="ctr"/>
            <a:lstStyle/>
            <a:p>
              <a:pPr algn="ctr"/>
              <a:endParaRPr lang="en-IN">
                <a:solidFill>
                  <a:srgbClr val="B6002E"/>
                </a:solidFill>
              </a:endParaRPr>
            </a:p>
          </p:txBody>
        </p:sp>
        <p:sp>
          <p:nvSpPr>
            <p:cNvPr id="210" name="TextBox 209">
              <a:extLst>
                <a:ext uri="{FF2B5EF4-FFF2-40B4-BE49-F238E27FC236}">
                  <a16:creationId xmlns:a16="http://schemas.microsoft.com/office/drawing/2014/main" id="{D3A175F6-6EBA-4DBB-BA3D-6D5A6A2C3A72}"/>
                </a:ext>
              </a:extLst>
            </p:cNvPr>
            <p:cNvSpPr txBox="1"/>
            <p:nvPr/>
          </p:nvSpPr>
          <p:spPr>
            <a:xfrm>
              <a:off x="9405066" y="4973254"/>
              <a:ext cx="1772773" cy="646331"/>
            </a:xfrm>
            <a:prstGeom prst="rect">
              <a:avLst/>
            </a:prstGeom>
            <a:noFill/>
          </p:spPr>
          <p:txBody>
            <a:bodyPr wrap="square">
              <a:spAutoFit/>
            </a:bodyPr>
            <a:lstStyle/>
            <a:p>
              <a:pPr algn="ctr"/>
              <a:r>
                <a:rPr lang="en-US" sz="1800" dirty="0">
                  <a:solidFill>
                    <a:schemeClr val="bg1"/>
                  </a:solidFill>
                  <a:latin typeface="Arial" panose="020B0604020202020204" pitchFamily="34" charset="0"/>
                  <a:cs typeface="Arial" panose="020B0604020202020204" pitchFamily="34" charset="0"/>
                </a:rPr>
                <a:t>Tertiary Source of Repayment</a:t>
              </a:r>
              <a:endParaRPr lang="en-IN" dirty="0">
                <a:solidFill>
                  <a:schemeClr val="bg1"/>
                </a:solidFill>
              </a:endParaRPr>
            </a:p>
          </p:txBody>
        </p:sp>
        <p:sp>
          <p:nvSpPr>
            <p:cNvPr id="211" name="Rectangle 210">
              <a:extLst>
                <a:ext uri="{FF2B5EF4-FFF2-40B4-BE49-F238E27FC236}">
                  <a16:creationId xmlns:a16="http://schemas.microsoft.com/office/drawing/2014/main" id="{975746DA-5505-4178-B19F-CD464911E6E4}"/>
                </a:ext>
              </a:extLst>
            </p:cNvPr>
            <p:cNvSpPr/>
            <p:nvPr/>
          </p:nvSpPr>
          <p:spPr>
            <a:xfrm>
              <a:off x="8529297" y="5719488"/>
              <a:ext cx="3524311" cy="737026"/>
            </a:xfrm>
            <a:prstGeom prst="rect">
              <a:avLst/>
            </a:prstGeom>
            <a:solidFill>
              <a:schemeClr val="bg1"/>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cs typeface="Arial" panose="020B0604020202020204" pitchFamily="34" charset="0"/>
                </a:rPr>
                <a:t>Recourse to Borrower(s)/Guarantor(s)</a:t>
              </a:r>
            </a:p>
          </p:txBody>
        </p:sp>
        <p:grpSp>
          <p:nvGrpSpPr>
            <p:cNvPr id="212" name="Group 211">
              <a:extLst>
                <a:ext uri="{FF2B5EF4-FFF2-40B4-BE49-F238E27FC236}">
                  <a16:creationId xmlns:a16="http://schemas.microsoft.com/office/drawing/2014/main" id="{C1F14FB2-5743-4D9F-AB2F-E71BD5FDD39B}"/>
                </a:ext>
              </a:extLst>
            </p:cNvPr>
            <p:cNvGrpSpPr/>
            <p:nvPr/>
          </p:nvGrpSpPr>
          <p:grpSpPr>
            <a:xfrm>
              <a:off x="11567743" y="5896947"/>
              <a:ext cx="324000" cy="324000"/>
              <a:chOff x="4707467" y="6208889"/>
              <a:chExt cx="324000" cy="324000"/>
            </a:xfrm>
          </p:grpSpPr>
          <p:sp>
            <p:nvSpPr>
              <p:cNvPr id="243" name="Flowchart: Connector 242">
                <a:extLst>
                  <a:ext uri="{FF2B5EF4-FFF2-40B4-BE49-F238E27FC236}">
                    <a16:creationId xmlns:a16="http://schemas.microsoft.com/office/drawing/2014/main" id="{9301CCC3-A306-4CA5-9D17-7D321AE11754}"/>
                  </a:ext>
                </a:extLst>
              </p:cNvPr>
              <p:cNvSpPr/>
              <p:nvPr/>
            </p:nvSpPr>
            <p:spPr>
              <a:xfrm>
                <a:off x="4707467" y="6208889"/>
                <a:ext cx="324000" cy="324000"/>
              </a:xfrm>
              <a:prstGeom prst="flowChartConnec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4" name="Isosceles Triangle 243">
                <a:extLst>
                  <a:ext uri="{FF2B5EF4-FFF2-40B4-BE49-F238E27FC236}">
                    <a16:creationId xmlns:a16="http://schemas.microsoft.com/office/drawing/2014/main" id="{310DEB5F-0408-4F55-8295-5E83A516D36A}"/>
                  </a:ext>
                </a:extLst>
              </p:cNvPr>
              <p:cNvSpPr/>
              <p:nvPr/>
            </p:nvSpPr>
            <p:spPr>
              <a:xfrm flipH="1" flipV="1">
                <a:off x="4775055" y="6349315"/>
                <a:ext cx="188823"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13" name="Group 212">
              <a:extLst>
                <a:ext uri="{FF2B5EF4-FFF2-40B4-BE49-F238E27FC236}">
                  <a16:creationId xmlns:a16="http://schemas.microsoft.com/office/drawing/2014/main" id="{8CA2D61A-7DDD-4275-8EC3-240F27AB04D3}"/>
                </a:ext>
              </a:extLst>
            </p:cNvPr>
            <p:cNvGrpSpPr/>
            <p:nvPr/>
          </p:nvGrpSpPr>
          <p:grpSpPr>
            <a:xfrm>
              <a:off x="6123774" y="3981428"/>
              <a:ext cx="735502" cy="437794"/>
              <a:chOff x="10026734" y="1993993"/>
              <a:chExt cx="1042183" cy="620340"/>
            </a:xfrm>
          </p:grpSpPr>
          <p:sp>
            <p:nvSpPr>
              <p:cNvPr id="229" name="Freeform: Shape 228">
                <a:extLst>
                  <a:ext uri="{FF2B5EF4-FFF2-40B4-BE49-F238E27FC236}">
                    <a16:creationId xmlns:a16="http://schemas.microsoft.com/office/drawing/2014/main" id="{45CAABDC-94A1-4855-947A-D86E078832AC}"/>
                  </a:ext>
                </a:extLst>
              </p:cNvPr>
              <p:cNvSpPr/>
              <p:nvPr/>
            </p:nvSpPr>
            <p:spPr>
              <a:xfrm>
                <a:off x="10086063" y="2402195"/>
                <a:ext cx="35477" cy="35592"/>
              </a:xfrm>
              <a:custGeom>
                <a:avLst/>
                <a:gdLst>
                  <a:gd name="connsiteX0" fmla="*/ 3495 w 35477"/>
                  <a:gd name="connsiteY0" fmla="*/ 34599 h 35592"/>
                  <a:gd name="connsiteX1" fmla="*/ 33237 w 35477"/>
                  <a:gd name="connsiteY1" fmla="*/ 33385 h 35592"/>
                  <a:gd name="connsiteX2" fmla="*/ 32934 w 35477"/>
                  <a:gd name="connsiteY2" fmla="*/ 910 h 35592"/>
                  <a:gd name="connsiteX3" fmla="*/ 1977 w 35477"/>
                  <a:gd name="connsiteY3" fmla="*/ 2731 h 35592"/>
                  <a:gd name="connsiteX4" fmla="*/ 3495 w 35477"/>
                  <a:gd name="connsiteY4" fmla="*/ 34599 h 35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77" h="35592">
                    <a:moveTo>
                      <a:pt x="3495" y="34599"/>
                    </a:moveTo>
                    <a:cubicBezTo>
                      <a:pt x="13814" y="35206"/>
                      <a:pt x="23526" y="37027"/>
                      <a:pt x="33237" y="33385"/>
                    </a:cubicBezTo>
                    <a:cubicBezTo>
                      <a:pt x="36272" y="23066"/>
                      <a:pt x="36272" y="12747"/>
                      <a:pt x="32934" y="910"/>
                    </a:cubicBezTo>
                    <a:cubicBezTo>
                      <a:pt x="22008" y="303"/>
                      <a:pt x="12296" y="-1517"/>
                      <a:pt x="1977" y="2731"/>
                    </a:cubicBezTo>
                    <a:cubicBezTo>
                      <a:pt x="156" y="13354"/>
                      <a:pt x="-1968" y="23976"/>
                      <a:pt x="3495" y="34599"/>
                    </a:cubicBezTo>
                    <a:close/>
                  </a:path>
                </a:pathLst>
              </a:custGeom>
              <a:noFill/>
              <a:ln w="15056" cap="rnd">
                <a:solidFill>
                  <a:schemeClr val="accent1"/>
                </a:solidFill>
                <a:prstDash val="solid"/>
                <a:round/>
              </a:ln>
            </p:spPr>
            <p:txBody>
              <a:bodyPr rtlCol="0" anchor="ctr"/>
              <a:lstStyle/>
              <a:p>
                <a:endParaRPr lang="en-IN"/>
              </a:p>
            </p:txBody>
          </p:sp>
          <p:sp>
            <p:nvSpPr>
              <p:cNvPr id="230" name="Freeform: Shape 229">
                <a:extLst>
                  <a:ext uri="{FF2B5EF4-FFF2-40B4-BE49-F238E27FC236}">
                    <a16:creationId xmlns:a16="http://schemas.microsoft.com/office/drawing/2014/main" id="{C48E49AD-87B3-4B86-9538-50CE42BBF814}"/>
                  </a:ext>
                </a:extLst>
              </p:cNvPr>
              <p:cNvSpPr/>
              <p:nvPr/>
            </p:nvSpPr>
            <p:spPr>
              <a:xfrm>
                <a:off x="10856544" y="2054086"/>
                <a:ext cx="35309" cy="34598"/>
              </a:xfrm>
              <a:custGeom>
                <a:avLst/>
                <a:gdLst>
                  <a:gd name="connsiteX0" fmla="*/ 32725 w 35309"/>
                  <a:gd name="connsiteY0" fmla="*/ 0 h 34598"/>
                  <a:gd name="connsiteX1" fmla="*/ 554 w 35309"/>
                  <a:gd name="connsiteY1" fmla="*/ 4249 h 34598"/>
                  <a:gd name="connsiteX2" fmla="*/ 3589 w 35309"/>
                  <a:gd name="connsiteY2" fmla="*/ 34599 h 34598"/>
                  <a:gd name="connsiteX3" fmla="*/ 32421 w 35309"/>
                  <a:gd name="connsiteY3" fmla="*/ 34599 h 34598"/>
                  <a:gd name="connsiteX4" fmla="*/ 32725 w 35309"/>
                  <a:gd name="connsiteY4" fmla="*/ 0 h 34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09" h="34598">
                    <a:moveTo>
                      <a:pt x="32725" y="0"/>
                    </a:moveTo>
                    <a:cubicBezTo>
                      <a:pt x="21495" y="2124"/>
                      <a:pt x="10873" y="-3035"/>
                      <a:pt x="554" y="4249"/>
                    </a:cubicBezTo>
                    <a:cubicBezTo>
                      <a:pt x="1465" y="14264"/>
                      <a:pt x="-2784" y="24583"/>
                      <a:pt x="3589" y="34599"/>
                    </a:cubicBezTo>
                    <a:cubicBezTo>
                      <a:pt x="13301" y="34599"/>
                      <a:pt x="22709" y="34599"/>
                      <a:pt x="32421" y="34599"/>
                    </a:cubicBezTo>
                    <a:cubicBezTo>
                      <a:pt x="36670" y="23673"/>
                      <a:pt x="35760" y="13354"/>
                      <a:pt x="32725" y="0"/>
                    </a:cubicBezTo>
                    <a:close/>
                  </a:path>
                </a:pathLst>
              </a:custGeom>
              <a:noFill/>
              <a:ln w="15056" cap="rnd">
                <a:solidFill>
                  <a:schemeClr val="accent1"/>
                </a:solidFill>
                <a:prstDash val="solid"/>
                <a:round/>
              </a:ln>
            </p:spPr>
            <p:txBody>
              <a:bodyPr rtlCol="0" anchor="ctr"/>
              <a:lstStyle/>
              <a:p>
                <a:endParaRPr lang="en-IN"/>
              </a:p>
            </p:txBody>
          </p:sp>
          <p:sp>
            <p:nvSpPr>
              <p:cNvPr id="231" name="Freeform: Shape 230">
                <a:extLst>
                  <a:ext uri="{FF2B5EF4-FFF2-40B4-BE49-F238E27FC236}">
                    <a16:creationId xmlns:a16="http://schemas.microsoft.com/office/drawing/2014/main" id="{8AF5D7EB-77CF-4C58-82ED-3186FF9B1A03}"/>
                  </a:ext>
                </a:extLst>
              </p:cNvPr>
              <p:cNvSpPr/>
              <p:nvPr/>
            </p:nvSpPr>
            <p:spPr>
              <a:xfrm>
                <a:off x="10085953" y="2054154"/>
                <a:ext cx="35477" cy="35903"/>
              </a:xfrm>
              <a:custGeom>
                <a:avLst/>
                <a:gdLst>
                  <a:gd name="connsiteX0" fmla="*/ 33044 w 35477"/>
                  <a:gd name="connsiteY0" fmla="*/ 2056 h 35903"/>
                  <a:gd name="connsiteX1" fmla="*/ 3605 w 35477"/>
                  <a:gd name="connsiteY1" fmla="*/ 1146 h 35903"/>
                  <a:gd name="connsiteX2" fmla="*/ 2998 w 35477"/>
                  <a:gd name="connsiteY2" fmla="*/ 34227 h 35903"/>
                  <a:gd name="connsiteX3" fmla="*/ 33348 w 35477"/>
                  <a:gd name="connsiteY3" fmla="*/ 33924 h 35903"/>
                  <a:gd name="connsiteX4" fmla="*/ 33044 w 35477"/>
                  <a:gd name="connsiteY4" fmla="*/ 2056 h 35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77" h="35903">
                    <a:moveTo>
                      <a:pt x="33044" y="2056"/>
                    </a:moveTo>
                    <a:cubicBezTo>
                      <a:pt x="23029" y="-1282"/>
                      <a:pt x="13620" y="236"/>
                      <a:pt x="3605" y="1146"/>
                    </a:cubicBezTo>
                    <a:cubicBezTo>
                      <a:pt x="-1554" y="11768"/>
                      <a:pt x="-644" y="22694"/>
                      <a:pt x="2998" y="34227"/>
                    </a:cubicBezTo>
                    <a:cubicBezTo>
                      <a:pt x="13317" y="36048"/>
                      <a:pt x="23332" y="36959"/>
                      <a:pt x="33348" y="33924"/>
                    </a:cubicBezTo>
                    <a:cubicBezTo>
                      <a:pt x="35776" y="22694"/>
                      <a:pt x="36686" y="12375"/>
                      <a:pt x="33044" y="2056"/>
                    </a:cubicBezTo>
                    <a:close/>
                  </a:path>
                </a:pathLst>
              </a:custGeom>
              <a:noFill/>
              <a:ln w="15056" cap="rnd">
                <a:solidFill>
                  <a:schemeClr val="accent1"/>
                </a:solidFill>
                <a:prstDash val="solid"/>
                <a:round/>
              </a:ln>
            </p:spPr>
            <p:txBody>
              <a:bodyPr rtlCol="0" anchor="ctr"/>
              <a:lstStyle/>
              <a:p>
                <a:endParaRPr lang="en-IN"/>
              </a:p>
            </p:txBody>
          </p:sp>
          <p:sp>
            <p:nvSpPr>
              <p:cNvPr id="232" name="Freeform: Shape 231">
                <a:extLst>
                  <a:ext uri="{FF2B5EF4-FFF2-40B4-BE49-F238E27FC236}">
                    <a16:creationId xmlns:a16="http://schemas.microsoft.com/office/drawing/2014/main" id="{E82BD836-0C71-4CDC-99A4-6D9B62F52B42}"/>
                  </a:ext>
                </a:extLst>
              </p:cNvPr>
              <p:cNvSpPr/>
              <p:nvPr/>
            </p:nvSpPr>
            <p:spPr>
              <a:xfrm>
                <a:off x="10026734" y="1993993"/>
                <a:ext cx="924751" cy="504106"/>
              </a:xfrm>
              <a:custGeom>
                <a:avLst/>
                <a:gdLst>
                  <a:gd name="connsiteX0" fmla="*/ 0 w 924751"/>
                  <a:gd name="connsiteY0" fmla="*/ 0 h 504106"/>
                  <a:gd name="connsiteX1" fmla="*/ 0 w 924751"/>
                  <a:gd name="connsiteY1" fmla="*/ 504107 h 504106"/>
                  <a:gd name="connsiteX2" fmla="*/ 924752 w 924751"/>
                  <a:gd name="connsiteY2" fmla="*/ 504107 h 504106"/>
                  <a:gd name="connsiteX3" fmla="*/ 924752 w 924751"/>
                  <a:gd name="connsiteY3" fmla="*/ 0 h 504106"/>
                  <a:gd name="connsiteX4" fmla="*/ 0 w 924751"/>
                  <a:gd name="connsiteY4" fmla="*/ 0 h 5041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4751" h="504106">
                    <a:moveTo>
                      <a:pt x="0" y="0"/>
                    </a:moveTo>
                    <a:cubicBezTo>
                      <a:pt x="0" y="169047"/>
                      <a:pt x="0" y="336274"/>
                      <a:pt x="0" y="504107"/>
                    </a:cubicBezTo>
                    <a:cubicBezTo>
                      <a:pt x="308959" y="504107"/>
                      <a:pt x="616097" y="504107"/>
                      <a:pt x="924752" y="504107"/>
                    </a:cubicBezTo>
                    <a:cubicBezTo>
                      <a:pt x="924752" y="335667"/>
                      <a:pt x="924752" y="168137"/>
                      <a:pt x="924752" y="0"/>
                    </a:cubicBezTo>
                    <a:cubicBezTo>
                      <a:pt x="615793" y="0"/>
                      <a:pt x="308048" y="0"/>
                      <a:pt x="0" y="0"/>
                    </a:cubicBezTo>
                    <a:close/>
                  </a:path>
                </a:pathLst>
              </a:custGeom>
              <a:noFill/>
              <a:ln w="15056" cap="rnd">
                <a:solidFill>
                  <a:schemeClr val="accent1"/>
                </a:solidFill>
                <a:prstDash val="solid"/>
                <a:round/>
              </a:ln>
            </p:spPr>
            <p:txBody>
              <a:bodyPr rtlCol="0" anchor="ctr"/>
              <a:lstStyle/>
              <a:p>
                <a:endParaRPr lang="en-IN"/>
              </a:p>
            </p:txBody>
          </p:sp>
          <p:sp>
            <p:nvSpPr>
              <p:cNvPr id="233" name="Freeform: Shape 232">
                <a:extLst>
                  <a:ext uri="{FF2B5EF4-FFF2-40B4-BE49-F238E27FC236}">
                    <a16:creationId xmlns:a16="http://schemas.microsoft.com/office/drawing/2014/main" id="{F92488A9-637B-4638-B30F-50C5A036B4F5}"/>
                  </a:ext>
                </a:extLst>
              </p:cNvPr>
              <p:cNvSpPr/>
              <p:nvPr/>
            </p:nvSpPr>
            <p:spPr>
              <a:xfrm>
                <a:off x="10085532" y="2054384"/>
                <a:ext cx="806701" cy="383103"/>
              </a:xfrm>
              <a:custGeom>
                <a:avLst/>
                <a:gdLst>
                  <a:gd name="connsiteX0" fmla="*/ 796150 w 806701"/>
                  <a:gd name="connsiteY0" fmla="*/ 72237 h 383103"/>
                  <a:gd name="connsiteX1" fmla="*/ 734540 w 806701"/>
                  <a:gd name="connsiteY1" fmla="*/ 14269 h 383103"/>
                  <a:gd name="connsiteX2" fmla="*/ 707833 w 806701"/>
                  <a:gd name="connsiteY2" fmla="*/ 5 h 383103"/>
                  <a:gd name="connsiteX3" fmla="*/ 98716 w 806701"/>
                  <a:gd name="connsiteY3" fmla="*/ 5 h 383103"/>
                  <a:gd name="connsiteX4" fmla="*/ 72009 w 806701"/>
                  <a:gd name="connsiteY4" fmla="*/ 11841 h 383103"/>
                  <a:gd name="connsiteX5" fmla="*/ 2812 w 806701"/>
                  <a:gd name="connsiteY5" fmla="*/ 72844 h 383103"/>
                  <a:gd name="connsiteX6" fmla="*/ 3115 w 806701"/>
                  <a:gd name="connsiteY6" fmla="*/ 310481 h 383103"/>
                  <a:gd name="connsiteX7" fmla="*/ 72009 w 806701"/>
                  <a:gd name="connsiteY7" fmla="*/ 371787 h 383103"/>
                  <a:gd name="connsiteX8" fmla="*/ 101751 w 806701"/>
                  <a:gd name="connsiteY8" fmla="*/ 383017 h 383103"/>
                  <a:gd name="connsiteX9" fmla="*/ 356688 w 806701"/>
                  <a:gd name="connsiteY9" fmla="*/ 383017 h 383103"/>
                  <a:gd name="connsiteX10" fmla="*/ 704191 w 806701"/>
                  <a:gd name="connsiteY10" fmla="*/ 383017 h 383103"/>
                  <a:gd name="connsiteX11" fmla="*/ 734844 w 806701"/>
                  <a:gd name="connsiteY11" fmla="*/ 367842 h 383103"/>
                  <a:gd name="connsiteX12" fmla="*/ 796757 w 806701"/>
                  <a:gd name="connsiteY12" fmla="*/ 310481 h 383103"/>
                  <a:gd name="connsiteX13" fmla="*/ 796150 w 806701"/>
                  <a:gd name="connsiteY13" fmla="*/ 72237 h 38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06701" h="383103">
                    <a:moveTo>
                      <a:pt x="796150" y="72237"/>
                    </a:moveTo>
                    <a:cubicBezTo>
                      <a:pt x="760944" y="69809"/>
                      <a:pt x="738789" y="52510"/>
                      <a:pt x="734540" y="14269"/>
                    </a:cubicBezTo>
                    <a:cubicBezTo>
                      <a:pt x="733023" y="5"/>
                      <a:pt x="719365" y="5"/>
                      <a:pt x="707833" y="5"/>
                    </a:cubicBezTo>
                    <a:cubicBezTo>
                      <a:pt x="504794" y="5"/>
                      <a:pt x="301755" y="5"/>
                      <a:pt x="98716" y="5"/>
                    </a:cubicBezTo>
                    <a:cubicBezTo>
                      <a:pt x="88701" y="5"/>
                      <a:pt x="78989" y="-602"/>
                      <a:pt x="72009" y="11841"/>
                    </a:cubicBezTo>
                    <a:cubicBezTo>
                      <a:pt x="70491" y="50689"/>
                      <a:pt x="47122" y="70416"/>
                      <a:pt x="2812" y="72844"/>
                    </a:cubicBezTo>
                    <a:cubicBezTo>
                      <a:pt x="-527" y="152663"/>
                      <a:pt x="-1437" y="230965"/>
                      <a:pt x="3115" y="310481"/>
                    </a:cubicBezTo>
                    <a:cubicBezTo>
                      <a:pt x="48336" y="312302"/>
                      <a:pt x="70491" y="333243"/>
                      <a:pt x="72009" y="371787"/>
                    </a:cubicBezTo>
                    <a:cubicBezTo>
                      <a:pt x="80203" y="384838"/>
                      <a:pt x="91432" y="383017"/>
                      <a:pt x="101751" y="383017"/>
                    </a:cubicBezTo>
                    <a:cubicBezTo>
                      <a:pt x="186730" y="383017"/>
                      <a:pt x="271709" y="383017"/>
                      <a:pt x="356688" y="383017"/>
                    </a:cubicBezTo>
                    <a:cubicBezTo>
                      <a:pt x="472623" y="383017"/>
                      <a:pt x="588255" y="383017"/>
                      <a:pt x="704191" y="383017"/>
                    </a:cubicBezTo>
                    <a:cubicBezTo>
                      <a:pt x="716937" y="383017"/>
                      <a:pt x="733023" y="384838"/>
                      <a:pt x="734844" y="367842"/>
                    </a:cubicBezTo>
                    <a:cubicBezTo>
                      <a:pt x="739093" y="329298"/>
                      <a:pt x="762462" y="313213"/>
                      <a:pt x="796757" y="310481"/>
                    </a:cubicBezTo>
                    <a:cubicBezTo>
                      <a:pt x="810414" y="289540"/>
                      <a:pt x="809807" y="91054"/>
                      <a:pt x="796150" y="72237"/>
                    </a:cubicBezTo>
                    <a:close/>
                  </a:path>
                </a:pathLst>
              </a:custGeom>
              <a:noFill/>
              <a:ln w="15056" cap="rnd">
                <a:solidFill>
                  <a:schemeClr val="accent1"/>
                </a:solidFill>
                <a:prstDash val="solid"/>
                <a:round/>
              </a:ln>
            </p:spPr>
            <p:txBody>
              <a:bodyPr rtlCol="0" anchor="ctr"/>
              <a:lstStyle/>
              <a:p>
                <a:endParaRPr lang="en-IN"/>
              </a:p>
            </p:txBody>
          </p:sp>
          <p:sp>
            <p:nvSpPr>
              <p:cNvPr id="234" name="Freeform: Shape 233">
                <a:extLst>
                  <a:ext uri="{FF2B5EF4-FFF2-40B4-BE49-F238E27FC236}">
                    <a16:creationId xmlns:a16="http://schemas.microsoft.com/office/drawing/2014/main" id="{17F0A09E-4550-46BD-BDF2-48CD3E545DC7}"/>
                  </a:ext>
                </a:extLst>
              </p:cNvPr>
              <p:cNvSpPr/>
              <p:nvPr/>
            </p:nvSpPr>
            <p:spPr>
              <a:xfrm>
                <a:off x="10332952" y="2089898"/>
                <a:ext cx="312003" cy="311997"/>
              </a:xfrm>
              <a:custGeom>
                <a:avLst/>
                <a:gdLst>
                  <a:gd name="connsiteX0" fmla="*/ 156309 w 312003"/>
                  <a:gd name="connsiteY0" fmla="*/ 0 h 311997"/>
                  <a:gd name="connsiteX1" fmla="*/ 9 w 312003"/>
                  <a:gd name="connsiteY1" fmla="*/ 153872 h 311997"/>
                  <a:gd name="connsiteX2" fmla="*/ 154488 w 312003"/>
                  <a:gd name="connsiteY2" fmla="*/ 311994 h 311997"/>
                  <a:gd name="connsiteX3" fmla="*/ 312003 w 312003"/>
                  <a:gd name="connsiteY3" fmla="*/ 156907 h 311997"/>
                  <a:gd name="connsiteX4" fmla="*/ 156309 w 312003"/>
                  <a:gd name="connsiteY4" fmla="*/ 0 h 311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2003" h="311997">
                    <a:moveTo>
                      <a:pt x="156309" y="0"/>
                    </a:moveTo>
                    <a:cubicBezTo>
                      <a:pt x="71027" y="0"/>
                      <a:pt x="919" y="68894"/>
                      <a:pt x="9" y="153872"/>
                    </a:cubicBezTo>
                    <a:cubicBezTo>
                      <a:pt x="-902" y="240369"/>
                      <a:pt x="68599" y="311387"/>
                      <a:pt x="154488" y="311994"/>
                    </a:cubicBezTo>
                    <a:cubicBezTo>
                      <a:pt x="240985" y="312601"/>
                      <a:pt x="311396" y="243100"/>
                      <a:pt x="312003" y="156907"/>
                    </a:cubicBezTo>
                    <a:cubicBezTo>
                      <a:pt x="312306" y="70411"/>
                      <a:pt x="242502" y="304"/>
                      <a:pt x="156309" y="0"/>
                    </a:cubicBezTo>
                    <a:close/>
                  </a:path>
                </a:pathLst>
              </a:custGeom>
              <a:noFill/>
              <a:ln w="15056" cap="rnd">
                <a:solidFill>
                  <a:schemeClr val="accent1"/>
                </a:solidFill>
                <a:prstDash val="solid"/>
                <a:round/>
              </a:ln>
            </p:spPr>
            <p:txBody>
              <a:bodyPr rtlCol="0" anchor="ctr"/>
              <a:lstStyle/>
              <a:p>
                <a:endParaRPr lang="en-IN"/>
              </a:p>
            </p:txBody>
          </p:sp>
          <p:sp>
            <p:nvSpPr>
              <p:cNvPr id="235" name="Freeform: Shape 234">
                <a:extLst>
                  <a:ext uri="{FF2B5EF4-FFF2-40B4-BE49-F238E27FC236}">
                    <a16:creationId xmlns:a16="http://schemas.microsoft.com/office/drawing/2014/main" id="{0BB97E93-DFB4-418F-A1C9-267B466F00A9}"/>
                  </a:ext>
                </a:extLst>
              </p:cNvPr>
              <p:cNvSpPr/>
              <p:nvPr/>
            </p:nvSpPr>
            <p:spPr>
              <a:xfrm>
                <a:off x="10178324" y="2229810"/>
                <a:ext cx="69925" cy="31563"/>
              </a:xfrm>
              <a:custGeom>
                <a:avLst/>
                <a:gdLst>
                  <a:gd name="connsiteX0" fmla="*/ 67230 w 69925"/>
                  <a:gd name="connsiteY0" fmla="*/ 0 h 31563"/>
                  <a:gd name="connsiteX1" fmla="*/ 1675 w 69925"/>
                  <a:gd name="connsiteY1" fmla="*/ 0 h 31563"/>
                  <a:gd name="connsiteX2" fmla="*/ 2889 w 69925"/>
                  <a:gd name="connsiteY2" fmla="*/ 31564 h 31563"/>
                  <a:gd name="connsiteX3" fmla="*/ 68747 w 69925"/>
                  <a:gd name="connsiteY3" fmla="*/ 31564 h 31563"/>
                  <a:gd name="connsiteX4" fmla="*/ 67230 w 69925"/>
                  <a:gd name="connsiteY4" fmla="*/ 0 h 3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25" h="31563">
                    <a:moveTo>
                      <a:pt x="67230" y="0"/>
                    </a:moveTo>
                    <a:cubicBezTo>
                      <a:pt x="45985" y="0"/>
                      <a:pt x="24437" y="0"/>
                      <a:pt x="1675" y="0"/>
                    </a:cubicBezTo>
                    <a:cubicBezTo>
                      <a:pt x="157" y="12140"/>
                      <a:pt x="-1664" y="21548"/>
                      <a:pt x="2889" y="31564"/>
                    </a:cubicBezTo>
                    <a:cubicBezTo>
                      <a:pt x="25044" y="31564"/>
                      <a:pt x="46896" y="31564"/>
                      <a:pt x="68747" y="31564"/>
                    </a:cubicBezTo>
                    <a:cubicBezTo>
                      <a:pt x="69658" y="20031"/>
                      <a:pt x="71479" y="10622"/>
                      <a:pt x="67230" y="0"/>
                    </a:cubicBezTo>
                    <a:close/>
                  </a:path>
                </a:pathLst>
              </a:custGeom>
              <a:noFill/>
              <a:ln w="15056" cap="rnd">
                <a:solidFill>
                  <a:schemeClr val="accent1"/>
                </a:solidFill>
                <a:prstDash val="solid"/>
                <a:round/>
              </a:ln>
            </p:spPr>
            <p:txBody>
              <a:bodyPr rtlCol="0" anchor="ctr"/>
              <a:lstStyle/>
              <a:p>
                <a:endParaRPr lang="en-IN"/>
              </a:p>
            </p:txBody>
          </p:sp>
          <p:sp>
            <p:nvSpPr>
              <p:cNvPr id="236" name="Freeform: Shape 235">
                <a:extLst>
                  <a:ext uri="{FF2B5EF4-FFF2-40B4-BE49-F238E27FC236}">
                    <a16:creationId xmlns:a16="http://schemas.microsoft.com/office/drawing/2014/main" id="{0F5E3620-224D-4FC7-A27D-18572D292640}"/>
                  </a:ext>
                </a:extLst>
              </p:cNvPr>
              <p:cNvSpPr/>
              <p:nvPr/>
            </p:nvSpPr>
            <p:spPr>
              <a:xfrm>
                <a:off x="10122639" y="2091112"/>
                <a:ext cx="252508" cy="308958"/>
              </a:xfrm>
              <a:custGeom>
                <a:avLst/>
                <a:gdLst>
                  <a:gd name="connsiteX0" fmla="*/ 252509 w 252508"/>
                  <a:gd name="connsiteY0" fmla="*/ 0 h 308958"/>
                  <a:gd name="connsiteX1" fmla="*/ 66769 w 252508"/>
                  <a:gd name="connsiteY1" fmla="*/ 0 h 308958"/>
                  <a:gd name="connsiteX2" fmla="*/ 0 w 252508"/>
                  <a:gd name="connsiteY2" fmla="*/ 67680 h 308958"/>
                  <a:gd name="connsiteX3" fmla="*/ 0 w 252508"/>
                  <a:gd name="connsiteY3" fmla="*/ 242190 h 308958"/>
                  <a:gd name="connsiteX4" fmla="*/ 66769 w 252508"/>
                  <a:gd name="connsiteY4" fmla="*/ 308959 h 308958"/>
                  <a:gd name="connsiteX5" fmla="*/ 252205 w 252508"/>
                  <a:gd name="connsiteY5" fmla="*/ 308959 h 308958"/>
                  <a:gd name="connsiteX6" fmla="*/ 174814 w 252508"/>
                  <a:gd name="connsiteY6" fmla="*/ 153872 h 308958"/>
                  <a:gd name="connsiteX7" fmla="*/ 252509 w 252508"/>
                  <a:gd name="connsiteY7" fmla="*/ 0 h 30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2508" h="308958">
                    <a:moveTo>
                      <a:pt x="252509" y="0"/>
                    </a:moveTo>
                    <a:cubicBezTo>
                      <a:pt x="187864" y="0"/>
                      <a:pt x="127468" y="0"/>
                      <a:pt x="66769" y="0"/>
                    </a:cubicBezTo>
                    <a:cubicBezTo>
                      <a:pt x="56754" y="35812"/>
                      <a:pt x="33385" y="57361"/>
                      <a:pt x="0" y="67680"/>
                    </a:cubicBezTo>
                    <a:cubicBezTo>
                      <a:pt x="0" y="126558"/>
                      <a:pt x="0" y="184222"/>
                      <a:pt x="0" y="242190"/>
                    </a:cubicBezTo>
                    <a:cubicBezTo>
                      <a:pt x="35206" y="252812"/>
                      <a:pt x="57361" y="275574"/>
                      <a:pt x="66769" y="308959"/>
                    </a:cubicBezTo>
                    <a:cubicBezTo>
                      <a:pt x="128682" y="308959"/>
                      <a:pt x="188774" y="308959"/>
                      <a:pt x="252205" y="308959"/>
                    </a:cubicBezTo>
                    <a:cubicBezTo>
                      <a:pt x="201521" y="266773"/>
                      <a:pt x="174510" y="216393"/>
                      <a:pt x="174814" y="153872"/>
                    </a:cubicBezTo>
                    <a:cubicBezTo>
                      <a:pt x="175117" y="91656"/>
                      <a:pt x="203039" y="42186"/>
                      <a:pt x="252509" y="0"/>
                    </a:cubicBezTo>
                    <a:close/>
                  </a:path>
                </a:pathLst>
              </a:custGeom>
              <a:noFill/>
              <a:ln w="15056" cap="rnd">
                <a:solidFill>
                  <a:schemeClr val="accent1"/>
                </a:solidFill>
                <a:prstDash val="solid"/>
                <a:round/>
              </a:ln>
            </p:spPr>
            <p:txBody>
              <a:bodyPr rtlCol="0" anchor="ctr"/>
              <a:lstStyle/>
              <a:p>
                <a:endParaRPr lang="en-IN"/>
              </a:p>
            </p:txBody>
          </p:sp>
          <p:sp>
            <p:nvSpPr>
              <p:cNvPr id="237" name="Freeform: Shape 236">
                <a:extLst>
                  <a:ext uri="{FF2B5EF4-FFF2-40B4-BE49-F238E27FC236}">
                    <a16:creationId xmlns:a16="http://schemas.microsoft.com/office/drawing/2014/main" id="{EDDC0B66-E65F-49C7-BB3E-DCAA3673D40B}"/>
                  </a:ext>
                </a:extLst>
              </p:cNvPr>
              <p:cNvSpPr/>
              <p:nvPr/>
            </p:nvSpPr>
            <p:spPr>
              <a:xfrm>
                <a:off x="10729439" y="2228435"/>
                <a:ext cx="69958" cy="34875"/>
              </a:xfrm>
              <a:custGeom>
                <a:avLst/>
                <a:gdLst>
                  <a:gd name="connsiteX0" fmla="*/ 67264 w 69958"/>
                  <a:gd name="connsiteY0" fmla="*/ 1375 h 34875"/>
                  <a:gd name="connsiteX1" fmla="*/ 1709 w 69958"/>
                  <a:gd name="connsiteY1" fmla="*/ 1375 h 34875"/>
                  <a:gd name="connsiteX2" fmla="*/ 2619 w 69958"/>
                  <a:gd name="connsiteY2" fmla="*/ 33546 h 34875"/>
                  <a:gd name="connsiteX3" fmla="*/ 68781 w 69958"/>
                  <a:gd name="connsiteY3" fmla="*/ 33242 h 34875"/>
                  <a:gd name="connsiteX4" fmla="*/ 67264 w 69958"/>
                  <a:gd name="connsiteY4" fmla="*/ 1375 h 34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958" h="34875">
                    <a:moveTo>
                      <a:pt x="67264" y="1375"/>
                    </a:moveTo>
                    <a:cubicBezTo>
                      <a:pt x="45412" y="-749"/>
                      <a:pt x="23864" y="-142"/>
                      <a:pt x="1709" y="1375"/>
                    </a:cubicBezTo>
                    <a:cubicBezTo>
                      <a:pt x="-416" y="12908"/>
                      <a:pt x="-1023" y="22620"/>
                      <a:pt x="2619" y="33546"/>
                    </a:cubicBezTo>
                    <a:cubicBezTo>
                      <a:pt x="24774" y="35063"/>
                      <a:pt x="46019" y="35670"/>
                      <a:pt x="68781" y="33242"/>
                    </a:cubicBezTo>
                    <a:cubicBezTo>
                      <a:pt x="69692" y="22013"/>
                      <a:pt x="71513" y="12301"/>
                      <a:pt x="67264" y="1375"/>
                    </a:cubicBezTo>
                    <a:close/>
                  </a:path>
                </a:pathLst>
              </a:custGeom>
              <a:noFill/>
              <a:ln w="15056" cap="rnd">
                <a:solidFill>
                  <a:schemeClr val="accent1"/>
                </a:solidFill>
                <a:prstDash val="solid"/>
                <a:round/>
              </a:ln>
            </p:spPr>
            <p:txBody>
              <a:bodyPr rtlCol="0" anchor="ctr"/>
              <a:lstStyle/>
              <a:p>
                <a:endParaRPr lang="en-IN"/>
              </a:p>
            </p:txBody>
          </p:sp>
          <p:sp>
            <p:nvSpPr>
              <p:cNvPr id="238" name="Freeform: Shape 237">
                <a:extLst>
                  <a:ext uri="{FF2B5EF4-FFF2-40B4-BE49-F238E27FC236}">
                    <a16:creationId xmlns:a16="http://schemas.microsoft.com/office/drawing/2014/main" id="{FDD8F88C-6E35-408D-B319-9DFB65F56D33}"/>
                  </a:ext>
                </a:extLst>
              </p:cNvPr>
              <p:cNvSpPr/>
              <p:nvPr/>
            </p:nvSpPr>
            <p:spPr>
              <a:xfrm>
                <a:off x="10601858" y="2091112"/>
                <a:ext cx="254026" cy="310172"/>
              </a:xfrm>
              <a:custGeom>
                <a:avLst/>
                <a:gdLst>
                  <a:gd name="connsiteX0" fmla="*/ 254026 w 254026"/>
                  <a:gd name="connsiteY0" fmla="*/ 67376 h 310172"/>
                  <a:gd name="connsiteX1" fmla="*/ 186043 w 254026"/>
                  <a:gd name="connsiteY1" fmla="*/ 0 h 310172"/>
                  <a:gd name="connsiteX2" fmla="*/ 0 w 254026"/>
                  <a:gd name="connsiteY2" fmla="*/ 0 h 310172"/>
                  <a:gd name="connsiteX3" fmla="*/ 78302 w 254026"/>
                  <a:gd name="connsiteY3" fmla="*/ 154479 h 310172"/>
                  <a:gd name="connsiteX4" fmla="*/ 304 w 254026"/>
                  <a:gd name="connsiteY4" fmla="*/ 310173 h 310172"/>
                  <a:gd name="connsiteX5" fmla="*/ 186043 w 254026"/>
                  <a:gd name="connsiteY5" fmla="*/ 310173 h 310172"/>
                  <a:gd name="connsiteX6" fmla="*/ 253723 w 254026"/>
                  <a:gd name="connsiteY6" fmla="*/ 241886 h 310172"/>
                  <a:gd name="connsiteX7" fmla="*/ 254026 w 254026"/>
                  <a:gd name="connsiteY7" fmla="*/ 67376 h 310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026" h="310172">
                    <a:moveTo>
                      <a:pt x="254026" y="67376"/>
                    </a:moveTo>
                    <a:cubicBezTo>
                      <a:pt x="218517" y="57664"/>
                      <a:pt x="195755" y="33992"/>
                      <a:pt x="186043" y="0"/>
                    </a:cubicBezTo>
                    <a:cubicBezTo>
                      <a:pt x="124130" y="0"/>
                      <a:pt x="64645" y="0"/>
                      <a:pt x="0" y="0"/>
                    </a:cubicBezTo>
                    <a:cubicBezTo>
                      <a:pt x="50987" y="42186"/>
                      <a:pt x="77998" y="91959"/>
                      <a:pt x="78302" y="154479"/>
                    </a:cubicBezTo>
                    <a:cubicBezTo>
                      <a:pt x="78605" y="217303"/>
                      <a:pt x="50077" y="267380"/>
                      <a:pt x="304" y="310173"/>
                    </a:cubicBezTo>
                    <a:cubicBezTo>
                      <a:pt x="65252" y="310173"/>
                      <a:pt x="125040" y="310173"/>
                      <a:pt x="186043" y="310173"/>
                    </a:cubicBezTo>
                    <a:cubicBezTo>
                      <a:pt x="196058" y="274360"/>
                      <a:pt x="219124" y="251598"/>
                      <a:pt x="253723" y="241886"/>
                    </a:cubicBezTo>
                    <a:cubicBezTo>
                      <a:pt x="254026" y="182705"/>
                      <a:pt x="254026" y="125647"/>
                      <a:pt x="254026" y="67376"/>
                    </a:cubicBezTo>
                    <a:close/>
                  </a:path>
                </a:pathLst>
              </a:custGeom>
              <a:noFill/>
              <a:ln w="15056" cap="rnd">
                <a:solidFill>
                  <a:schemeClr val="accent1"/>
                </a:solidFill>
                <a:prstDash val="solid"/>
                <a:round/>
              </a:ln>
            </p:spPr>
            <p:txBody>
              <a:bodyPr rtlCol="0" anchor="ctr"/>
              <a:lstStyle/>
              <a:p>
                <a:endParaRPr lang="en-IN"/>
              </a:p>
            </p:txBody>
          </p:sp>
          <p:sp>
            <p:nvSpPr>
              <p:cNvPr id="239" name="Graphic 20" descr="Dollar">
                <a:extLst>
                  <a:ext uri="{FF2B5EF4-FFF2-40B4-BE49-F238E27FC236}">
                    <a16:creationId xmlns:a16="http://schemas.microsoft.com/office/drawing/2014/main" id="{FB5AB56A-4462-45BB-807B-42F0CFB2B29E}"/>
                  </a:ext>
                </a:extLst>
              </p:cNvPr>
              <p:cNvSpPr/>
              <p:nvPr/>
            </p:nvSpPr>
            <p:spPr>
              <a:xfrm>
                <a:off x="10437883" y="2138841"/>
                <a:ext cx="91050" cy="217756"/>
              </a:xfrm>
              <a:custGeom>
                <a:avLst/>
                <a:gdLst>
                  <a:gd name="connsiteX0" fmla="*/ 166549 w 171249"/>
                  <a:gd name="connsiteY0" fmla="*/ 245993 h 409560"/>
                  <a:gd name="connsiteX1" fmla="*/ 153910 w 171249"/>
                  <a:gd name="connsiteY1" fmla="*/ 227224 h 409560"/>
                  <a:gd name="connsiteX2" fmla="*/ 135741 w 171249"/>
                  <a:gd name="connsiteY2" fmla="*/ 214065 h 409560"/>
                  <a:gd name="connsiteX3" fmla="*/ 114357 w 171249"/>
                  <a:gd name="connsiteY3" fmla="*/ 204602 h 409560"/>
                  <a:gd name="connsiteX4" fmla="*/ 91497 w 171249"/>
                  <a:gd name="connsiteY4" fmla="*/ 196982 h 409560"/>
                  <a:gd name="connsiteX5" fmla="*/ 89716 w 171249"/>
                  <a:gd name="connsiteY5" fmla="*/ 196410 h 409560"/>
                  <a:gd name="connsiteX6" fmla="*/ 89716 w 171249"/>
                  <a:gd name="connsiteY6" fmla="*/ 62036 h 409560"/>
                  <a:gd name="connsiteX7" fmla="*/ 92845 w 171249"/>
                  <a:gd name="connsiteY7" fmla="*/ 61912 h 409560"/>
                  <a:gd name="connsiteX8" fmla="*/ 128749 w 171249"/>
                  <a:gd name="connsiteY8" fmla="*/ 68437 h 409560"/>
                  <a:gd name="connsiteX9" fmla="*/ 158005 w 171249"/>
                  <a:gd name="connsiteY9" fmla="*/ 89297 h 409560"/>
                  <a:gd name="connsiteX10" fmla="*/ 164878 w 171249"/>
                  <a:gd name="connsiteY10" fmla="*/ 82706 h 409560"/>
                  <a:gd name="connsiteX11" fmla="*/ 132440 w 171249"/>
                  <a:gd name="connsiteY11" fmla="*/ 59655 h 409560"/>
                  <a:gd name="connsiteX12" fmla="*/ 92845 w 171249"/>
                  <a:gd name="connsiteY12" fmla="*/ 52387 h 409560"/>
                  <a:gd name="connsiteX13" fmla="*/ 89716 w 171249"/>
                  <a:gd name="connsiteY13" fmla="*/ 52511 h 409560"/>
                  <a:gd name="connsiteX14" fmla="*/ 89716 w 171249"/>
                  <a:gd name="connsiteY14" fmla="*/ 0 h 409560"/>
                  <a:gd name="connsiteX15" fmla="*/ 80191 w 171249"/>
                  <a:gd name="connsiteY15" fmla="*/ 0 h 409560"/>
                  <a:gd name="connsiteX16" fmla="*/ 80191 w 171249"/>
                  <a:gd name="connsiteY16" fmla="*/ 53154 h 409560"/>
                  <a:gd name="connsiteX17" fmla="*/ 57331 w 171249"/>
                  <a:gd name="connsiteY17" fmla="*/ 58574 h 409560"/>
                  <a:gd name="connsiteX18" fmla="*/ 30971 w 171249"/>
                  <a:gd name="connsiteY18" fmla="*/ 75281 h 409560"/>
                  <a:gd name="connsiteX19" fmla="*/ 14630 w 171249"/>
                  <a:gd name="connsiteY19" fmla="*/ 99570 h 409560"/>
                  <a:gd name="connsiteX20" fmla="*/ 9054 w 171249"/>
                  <a:gd name="connsiteY20" fmla="*/ 128230 h 409560"/>
                  <a:gd name="connsiteX21" fmla="*/ 13687 w 171249"/>
                  <a:gd name="connsiteY21" fmla="*/ 155010 h 409560"/>
                  <a:gd name="connsiteX22" fmla="*/ 26256 w 171249"/>
                  <a:gd name="connsiteY22" fmla="*/ 174731 h 409560"/>
                  <a:gd name="connsiteX23" fmla="*/ 44425 w 171249"/>
                  <a:gd name="connsiteY23" fmla="*/ 188571 h 409560"/>
                  <a:gd name="connsiteX24" fmla="*/ 65856 w 171249"/>
                  <a:gd name="connsiteY24" fmla="*/ 198368 h 409560"/>
                  <a:gd name="connsiteX25" fmla="*/ 80186 w 171249"/>
                  <a:gd name="connsiteY25" fmla="*/ 203373 h 409560"/>
                  <a:gd name="connsiteX26" fmla="*/ 80186 w 171249"/>
                  <a:gd name="connsiteY26" fmla="*/ 347639 h 409560"/>
                  <a:gd name="connsiteX27" fmla="*/ 57683 w 171249"/>
                  <a:gd name="connsiteY27" fmla="*/ 345186 h 409560"/>
                  <a:gd name="connsiteX28" fmla="*/ 39514 w 171249"/>
                  <a:gd name="connsiteY28" fmla="*/ 338842 h 409560"/>
                  <a:gd name="connsiteX29" fmla="*/ 26146 w 171249"/>
                  <a:gd name="connsiteY29" fmla="*/ 330689 h 409560"/>
                  <a:gd name="connsiteX30" fmla="*/ 16497 w 171249"/>
                  <a:gd name="connsiteY30" fmla="*/ 322369 h 409560"/>
                  <a:gd name="connsiteX31" fmla="*/ 10087 w 171249"/>
                  <a:gd name="connsiteY31" fmla="*/ 315863 h 409560"/>
                  <a:gd name="connsiteX32" fmla="*/ 7272 w 171249"/>
                  <a:gd name="connsiteY32" fmla="*/ 312868 h 409560"/>
                  <a:gd name="connsiteX33" fmla="*/ 6896 w 171249"/>
                  <a:gd name="connsiteY33" fmla="*/ 312477 h 409560"/>
                  <a:gd name="connsiteX34" fmla="*/ 0 w 171249"/>
                  <a:gd name="connsiteY34" fmla="*/ 319035 h 409560"/>
                  <a:gd name="connsiteX35" fmla="*/ 391 w 171249"/>
                  <a:gd name="connsiteY35" fmla="*/ 319445 h 409560"/>
                  <a:gd name="connsiteX36" fmla="*/ 3077 w 171249"/>
                  <a:gd name="connsiteY36" fmla="*/ 322302 h 409560"/>
                  <a:gd name="connsiteX37" fmla="*/ 9844 w 171249"/>
                  <a:gd name="connsiteY37" fmla="*/ 329174 h 409560"/>
                  <a:gd name="connsiteX38" fmla="*/ 20264 w 171249"/>
                  <a:gd name="connsiteY38" fmla="*/ 338190 h 409560"/>
                  <a:gd name="connsiteX39" fmla="*/ 35347 w 171249"/>
                  <a:gd name="connsiteY39" fmla="*/ 347415 h 409560"/>
                  <a:gd name="connsiteX40" fmla="*/ 55440 w 171249"/>
                  <a:gd name="connsiteY40" fmla="*/ 354449 h 409560"/>
                  <a:gd name="connsiteX41" fmla="*/ 80205 w 171249"/>
                  <a:gd name="connsiteY41" fmla="*/ 357173 h 409560"/>
                  <a:gd name="connsiteX42" fmla="*/ 80205 w 171249"/>
                  <a:gd name="connsiteY42" fmla="*/ 409561 h 409560"/>
                  <a:gd name="connsiteX43" fmla="*/ 89730 w 171249"/>
                  <a:gd name="connsiteY43" fmla="*/ 409561 h 409560"/>
                  <a:gd name="connsiteX44" fmla="*/ 89730 w 171249"/>
                  <a:gd name="connsiteY44" fmla="*/ 356830 h 409560"/>
                  <a:gd name="connsiteX45" fmla="*/ 119029 w 171249"/>
                  <a:gd name="connsiteY45" fmla="*/ 350349 h 409560"/>
                  <a:gd name="connsiteX46" fmla="*/ 147361 w 171249"/>
                  <a:gd name="connsiteY46" fmla="*/ 331851 h 409560"/>
                  <a:gd name="connsiteX47" fmla="*/ 165154 w 171249"/>
                  <a:gd name="connsiteY47" fmla="*/ 304610 h 409560"/>
                  <a:gd name="connsiteX48" fmla="*/ 171236 w 171249"/>
                  <a:gd name="connsiteY48" fmla="*/ 271705 h 409560"/>
                  <a:gd name="connsiteX49" fmla="*/ 166549 w 171249"/>
                  <a:gd name="connsiteY49" fmla="*/ 245993 h 409560"/>
                  <a:gd name="connsiteX50" fmla="*/ 69223 w 171249"/>
                  <a:gd name="connsiteY50" fmla="*/ 189457 h 409560"/>
                  <a:gd name="connsiteX51" fmla="*/ 49030 w 171249"/>
                  <a:gd name="connsiteY51" fmla="*/ 180223 h 409560"/>
                  <a:gd name="connsiteX52" fmla="*/ 33133 w 171249"/>
                  <a:gd name="connsiteY52" fmla="*/ 168131 h 409560"/>
                  <a:gd name="connsiteX53" fmla="*/ 22498 w 171249"/>
                  <a:gd name="connsiteY53" fmla="*/ 151462 h 409560"/>
                  <a:gd name="connsiteX54" fmla="*/ 18564 w 171249"/>
                  <a:gd name="connsiteY54" fmla="*/ 128264 h 409560"/>
                  <a:gd name="connsiteX55" fmla="*/ 23436 w 171249"/>
                  <a:gd name="connsiteY55" fmla="*/ 103189 h 409560"/>
                  <a:gd name="connsiteX56" fmla="*/ 37624 w 171249"/>
                  <a:gd name="connsiteY56" fmla="*/ 82110 h 409560"/>
                  <a:gd name="connsiteX57" fmla="*/ 60836 w 171249"/>
                  <a:gd name="connsiteY57" fmla="*/ 67447 h 409560"/>
                  <a:gd name="connsiteX58" fmla="*/ 80191 w 171249"/>
                  <a:gd name="connsiteY58" fmla="*/ 62765 h 409560"/>
                  <a:gd name="connsiteX59" fmla="*/ 80191 w 171249"/>
                  <a:gd name="connsiteY59" fmla="*/ 193377 h 409560"/>
                  <a:gd name="connsiteX60" fmla="*/ 69223 w 171249"/>
                  <a:gd name="connsiteY60" fmla="*/ 189457 h 409560"/>
                  <a:gd name="connsiteX61" fmla="*/ 156277 w 171249"/>
                  <a:gd name="connsiteY61" fmla="*/ 301123 h 409560"/>
                  <a:gd name="connsiteX62" fmla="*/ 140627 w 171249"/>
                  <a:gd name="connsiteY62" fmla="*/ 325117 h 409560"/>
                  <a:gd name="connsiteX63" fmla="*/ 115386 w 171249"/>
                  <a:gd name="connsiteY63" fmla="*/ 341538 h 409560"/>
                  <a:gd name="connsiteX64" fmla="*/ 89702 w 171249"/>
                  <a:gd name="connsiteY64" fmla="*/ 347310 h 409560"/>
                  <a:gd name="connsiteX65" fmla="*/ 89702 w 171249"/>
                  <a:gd name="connsiteY65" fmla="*/ 206407 h 409560"/>
                  <a:gd name="connsiteX66" fmla="*/ 111057 w 171249"/>
                  <a:gd name="connsiteY66" fmla="*/ 213551 h 409560"/>
                  <a:gd name="connsiteX67" fmla="*/ 131288 w 171249"/>
                  <a:gd name="connsiteY67" fmla="*/ 222499 h 409560"/>
                  <a:gd name="connsiteX68" fmla="*/ 147209 w 171249"/>
                  <a:gd name="connsiteY68" fmla="*/ 234015 h 409560"/>
                  <a:gd name="connsiteX69" fmla="*/ 157777 w 171249"/>
                  <a:gd name="connsiteY69" fmla="*/ 249731 h 409560"/>
                  <a:gd name="connsiteX70" fmla="*/ 161682 w 171249"/>
                  <a:gd name="connsiteY70" fmla="*/ 271705 h 409560"/>
                  <a:gd name="connsiteX71" fmla="*/ 156277 w 171249"/>
                  <a:gd name="connsiteY71" fmla="*/ 301123 h 4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249" h="409560">
                    <a:moveTo>
                      <a:pt x="166549" y="245993"/>
                    </a:moveTo>
                    <a:cubicBezTo>
                      <a:pt x="163603" y="238970"/>
                      <a:pt x="159309" y="232594"/>
                      <a:pt x="153910" y="227224"/>
                    </a:cubicBezTo>
                    <a:cubicBezTo>
                      <a:pt x="148530" y="221971"/>
                      <a:pt x="142409" y="217537"/>
                      <a:pt x="135741" y="214065"/>
                    </a:cubicBezTo>
                    <a:cubicBezTo>
                      <a:pt x="128830" y="210442"/>
                      <a:pt x="121686" y="207281"/>
                      <a:pt x="114357" y="204602"/>
                    </a:cubicBezTo>
                    <a:cubicBezTo>
                      <a:pt x="106909" y="201863"/>
                      <a:pt x="99217" y="199301"/>
                      <a:pt x="91497" y="196982"/>
                    </a:cubicBezTo>
                    <a:cubicBezTo>
                      <a:pt x="90897" y="196801"/>
                      <a:pt x="90311" y="196596"/>
                      <a:pt x="89716" y="196410"/>
                    </a:cubicBezTo>
                    <a:lnTo>
                      <a:pt x="89716" y="62036"/>
                    </a:lnTo>
                    <a:cubicBezTo>
                      <a:pt x="90768" y="62008"/>
                      <a:pt x="91773" y="61912"/>
                      <a:pt x="92845" y="61912"/>
                    </a:cubicBezTo>
                    <a:cubicBezTo>
                      <a:pt x="105127" y="61682"/>
                      <a:pt x="117333" y="63900"/>
                      <a:pt x="128749" y="68437"/>
                    </a:cubicBezTo>
                    <a:cubicBezTo>
                      <a:pt x="139824" y="73319"/>
                      <a:pt x="149781" y="80418"/>
                      <a:pt x="158005" y="89297"/>
                    </a:cubicBezTo>
                    <a:lnTo>
                      <a:pt x="164878" y="82706"/>
                    </a:lnTo>
                    <a:cubicBezTo>
                      <a:pt x="155757" y="72883"/>
                      <a:pt x="144717" y="65037"/>
                      <a:pt x="132440" y="59655"/>
                    </a:cubicBezTo>
                    <a:cubicBezTo>
                      <a:pt x="119856" y="54624"/>
                      <a:pt x="106395" y="52153"/>
                      <a:pt x="92845" y="52387"/>
                    </a:cubicBezTo>
                    <a:cubicBezTo>
                      <a:pt x="91778" y="52387"/>
                      <a:pt x="90768" y="52483"/>
                      <a:pt x="89716" y="52511"/>
                    </a:cubicBezTo>
                    <a:lnTo>
                      <a:pt x="89716" y="0"/>
                    </a:lnTo>
                    <a:lnTo>
                      <a:pt x="80191" y="0"/>
                    </a:lnTo>
                    <a:lnTo>
                      <a:pt x="80191" y="53154"/>
                    </a:lnTo>
                    <a:cubicBezTo>
                      <a:pt x="72364" y="53937"/>
                      <a:pt x="64676" y="55760"/>
                      <a:pt x="57331" y="58574"/>
                    </a:cubicBezTo>
                    <a:cubicBezTo>
                      <a:pt x="47522" y="62337"/>
                      <a:pt x="38561" y="68017"/>
                      <a:pt x="30971" y="75281"/>
                    </a:cubicBezTo>
                    <a:cubicBezTo>
                      <a:pt x="23911" y="82167"/>
                      <a:pt x="18348" y="90436"/>
                      <a:pt x="14630" y="99570"/>
                    </a:cubicBezTo>
                    <a:cubicBezTo>
                      <a:pt x="10930" y="108671"/>
                      <a:pt x="9035" y="118405"/>
                      <a:pt x="9054" y="128230"/>
                    </a:cubicBezTo>
                    <a:cubicBezTo>
                      <a:pt x="8865" y="137371"/>
                      <a:pt x="10438" y="146464"/>
                      <a:pt x="13687" y="155010"/>
                    </a:cubicBezTo>
                    <a:cubicBezTo>
                      <a:pt x="16582" y="162325"/>
                      <a:pt x="20848" y="169018"/>
                      <a:pt x="26256" y="174731"/>
                    </a:cubicBezTo>
                    <a:cubicBezTo>
                      <a:pt x="31571" y="180244"/>
                      <a:pt x="37698" y="184911"/>
                      <a:pt x="44425" y="188571"/>
                    </a:cubicBezTo>
                    <a:cubicBezTo>
                      <a:pt x="51330" y="192335"/>
                      <a:pt x="58491" y="195609"/>
                      <a:pt x="65856" y="198368"/>
                    </a:cubicBezTo>
                    <a:cubicBezTo>
                      <a:pt x="70514" y="200125"/>
                      <a:pt x="75324" y="201778"/>
                      <a:pt x="80186" y="203373"/>
                    </a:cubicBezTo>
                    <a:lnTo>
                      <a:pt x="80186" y="347639"/>
                    </a:lnTo>
                    <a:cubicBezTo>
                      <a:pt x="72616" y="347680"/>
                      <a:pt x="65067" y="346857"/>
                      <a:pt x="57683" y="345186"/>
                    </a:cubicBezTo>
                    <a:cubicBezTo>
                      <a:pt x="51418" y="343725"/>
                      <a:pt x="45328" y="341598"/>
                      <a:pt x="39514" y="338842"/>
                    </a:cubicBezTo>
                    <a:cubicBezTo>
                      <a:pt x="34785" y="336601"/>
                      <a:pt x="30304" y="333867"/>
                      <a:pt x="26146" y="330689"/>
                    </a:cubicBezTo>
                    <a:cubicBezTo>
                      <a:pt x="22783" y="328091"/>
                      <a:pt x="19562" y="325313"/>
                      <a:pt x="16497" y="322369"/>
                    </a:cubicBezTo>
                    <a:cubicBezTo>
                      <a:pt x="13786" y="319727"/>
                      <a:pt x="11649" y="317559"/>
                      <a:pt x="10087" y="315863"/>
                    </a:cubicBezTo>
                    <a:cubicBezTo>
                      <a:pt x="8758" y="314435"/>
                      <a:pt x="7882" y="313482"/>
                      <a:pt x="7272" y="312868"/>
                    </a:cubicBezTo>
                    <a:lnTo>
                      <a:pt x="6896" y="312477"/>
                    </a:lnTo>
                    <a:lnTo>
                      <a:pt x="0" y="319035"/>
                    </a:lnTo>
                    <a:lnTo>
                      <a:pt x="391" y="319445"/>
                    </a:lnTo>
                    <a:cubicBezTo>
                      <a:pt x="976" y="320054"/>
                      <a:pt x="1819" y="320931"/>
                      <a:pt x="3077" y="322302"/>
                    </a:cubicBezTo>
                    <a:cubicBezTo>
                      <a:pt x="4724" y="324099"/>
                      <a:pt x="6980" y="326390"/>
                      <a:pt x="9844" y="329174"/>
                    </a:cubicBezTo>
                    <a:cubicBezTo>
                      <a:pt x="13153" y="332365"/>
                      <a:pt x="16632" y="335374"/>
                      <a:pt x="20264" y="338190"/>
                    </a:cubicBezTo>
                    <a:cubicBezTo>
                      <a:pt x="24954" y="341787"/>
                      <a:pt x="30009" y="344879"/>
                      <a:pt x="35347" y="347415"/>
                    </a:cubicBezTo>
                    <a:cubicBezTo>
                      <a:pt x="41776" y="350467"/>
                      <a:pt x="48512" y="352825"/>
                      <a:pt x="55440" y="354449"/>
                    </a:cubicBezTo>
                    <a:cubicBezTo>
                      <a:pt x="63564" y="356303"/>
                      <a:pt x="71873" y="357217"/>
                      <a:pt x="80205" y="357173"/>
                    </a:cubicBezTo>
                    <a:lnTo>
                      <a:pt x="80205" y="409561"/>
                    </a:lnTo>
                    <a:lnTo>
                      <a:pt x="89730" y="409561"/>
                    </a:lnTo>
                    <a:lnTo>
                      <a:pt x="89730" y="356830"/>
                    </a:lnTo>
                    <a:cubicBezTo>
                      <a:pt x="99780" y="356244"/>
                      <a:pt x="109670" y="354056"/>
                      <a:pt x="119029" y="350349"/>
                    </a:cubicBezTo>
                    <a:cubicBezTo>
                      <a:pt x="129608" y="346126"/>
                      <a:pt x="139240" y="339838"/>
                      <a:pt x="147361" y="331851"/>
                    </a:cubicBezTo>
                    <a:cubicBezTo>
                      <a:pt x="155112" y="324098"/>
                      <a:pt x="161170" y="314823"/>
                      <a:pt x="165154" y="304610"/>
                    </a:cubicBezTo>
                    <a:cubicBezTo>
                      <a:pt x="169229" y="294121"/>
                      <a:pt x="171292" y="282958"/>
                      <a:pt x="171236" y="271705"/>
                    </a:cubicBezTo>
                    <a:cubicBezTo>
                      <a:pt x="171418" y="262907"/>
                      <a:pt x="169824" y="254161"/>
                      <a:pt x="166549" y="245993"/>
                    </a:cubicBezTo>
                    <a:close/>
                    <a:moveTo>
                      <a:pt x="69223" y="189457"/>
                    </a:moveTo>
                    <a:cubicBezTo>
                      <a:pt x="62284" y="186855"/>
                      <a:pt x="55536" y="183770"/>
                      <a:pt x="49030" y="180223"/>
                    </a:cubicBezTo>
                    <a:cubicBezTo>
                      <a:pt x="43144" y="177028"/>
                      <a:pt x="37783" y="172950"/>
                      <a:pt x="33133" y="168131"/>
                    </a:cubicBezTo>
                    <a:cubicBezTo>
                      <a:pt x="28558" y="163302"/>
                      <a:pt x="24949" y="157645"/>
                      <a:pt x="22498" y="151462"/>
                    </a:cubicBezTo>
                    <a:cubicBezTo>
                      <a:pt x="19714" y="144052"/>
                      <a:pt x="18379" y="136177"/>
                      <a:pt x="18564" y="128264"/>
                    </a:cubicBezTo>
                    <a:cubicBezTo>
                      <a:pt x="18547" y="119669"/>
                      <a:pt x="20201" y="111152"/>
                      <a:pt x="23436" y="103189"/>
                    </a:cubicBezTo>
                    <a:cubicBezTo>
                      <a:pt x="26662" y="95260"/>
                      <a:pt x="31493" y="88084"/>
                      <a:pt x="37624" y="82110"/>
                    </a:cubicBezTo>
                    <a:cubicBezTo>
                      <a:pt x="44310" y="75728"/>
                      <a:pt x="52201" y="70743"/>
                      <a:pt x="60836" y="67447"/>
                    </a:cubicBezTo>
                    <a:cubicBezTo>
                      <a:pt x="67063" y="65070"/>
                      <a:pt x="73567" y="63497"/>
                      <a:pt x="80191" y="62765"/>
                    </a:cubicBezTo>
                    <a:lnTo>
                      <a:pt x="80191" y="193377"/>
                    </a:lnTo>
                    <a:cubicBezTo>
                      <a:pt x="76476" y="192119"/>
                      <a:pt x="72809" y="190810"/>
                      <a:pt x="69223" y="189457"/>
                    </a:cubicBezTo>
                    <a:close/>
                    <a:moveTo>
                      <a:pt x="156277" y="301123"/>
                    </a:moveTo>
                    <a:cubicBezTo>
                      <a:pt x="152773" y="310116"/>
                      <a:pt x="147445" y="318286"/>
                      <a:pt x="140627" y="325117"/>
                    </a:cubicBezTo>
                    <a:cubicBezTo>
                      <a:pt x="133389" y="332214"/>
                      <a:pt x="124808" y="337797"/>
                      <a:pt x="115386" y="341538"/>
                    </a:cubicBezTo>
                    <a:cubicBezTo>
                      <a:pt x="107179" y="344791"/>
                      <a:pt x="98512" y="346739"/>
                      <a:pt x="89702" y="347310"/>
                    </a:cubicBezTo>
                    <a:lnTo>
                      <a:pt x="89702" y="206407"/>
                    </a:lnTo>
                    <a:cubicBezTo>
                      <a:pt x="96912" y="208593"/>
                      <a:pt x="104094" y="210984"/>
                      <a:pt x="111057" y="213551"/>
                    </a:cubicBezTo>
                    <a:cubicBezTo>
                      <a:pt x="117990" y="216085"/>
                      <a:pt x="124748" y="219075"/>
                      <a:pt x="131288" y="222499"/>
                    </a:cubicBezTo>
                    <a:cubicBezTo>
                      <a:pt x="137131" y="225536"/>
                      <a:pt x="142495" y="229416"/>
                      <a:pt x="147209" y="234015"/>
                    </a:cubicBezTo>
                    <a:cubicBezTo>
                      <a:pt x="151722" y="238515"/>
                      <a:pt x="155312" y="243854"/>
                      <a:pt x="157777" y="249731"/>
                    </a:cubicBezTo>
                    <a:cubicBezTo>
                      <a:pt x="160536" y="256721"/>
                      <a:pt x="161864" y="264193"/>
                      <a:pt x="161682" y="271705"/>
                    </a:cubicBezTo>
                    <a:cubicBezTo>
                      <a:pt x="161744" y="281764"/>
                      <a:pt x="159910" y="291744"/>
                      <a:pt x="156277" y="301123"/>
                    </a:cubicBezTo>
                    <a:close/>
                  </a:path>
                </a:pathLst>
              </a:custGeom>
              <a:solidFill>
                <a:srgbClr val="000000"/>
              </a:solidFill>
              <a:ln w="12700" cap="flat">
                <a:solidFill>
                  <a:schemeClr val="accent1"/>
                </a:solid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DD82120B-F8C3-4D58-BAEB-FDB4F57A8A2E}"/>
                  </a:ext>
                </a:extLst>
              </p:cNvPr>
              <p:cNvSpPr/>
              <p:nvPr/>
            </p:nvSpPr>
            <p:spPr>
              <a:xfrm>
                <a:off x="10856366" y="2402097"/>
                <a:ext cx="35487" cy="35571"/>
              </a:xfrm>
              <a:custGeom>
                <a:avLst/>
                <a:gdLst>
                  <a:gd name="connsiteX0" fmla="*/ 3464 w 35487"/>
                  <a:gd name="connsiteY0" fmla="*/ 34394 h 35571"/>
                  <a:gd name="connsiteX1" fmla="*/ 32903 w 35487"/>
                  <a:gd name="connsiteY1" fmla="*/ 33787 h 35571"/>
                  <a:gd name="connsiteX2" fmla="*/ 31689 w 35487"/>
                  <a:gd name="connsiteY2" fmla="*/ 99 h 35571"/>
                  <a:gd name="connsiteX3" fmla="*/ 733 w 35487"/>
                  <a:gd name="connsiteY3" fmla="*/ 4044 h 35571"/>
                  <a:gd name="connsiteX4" fmla="*/ 3464 w 35487"/>
                  <a:gd name="connsiteY4" fmla="*/ 34394 h 355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87" h="35571">
                    <a:moveTo>
                      <a:pt x="3464" y="34394"/>
                    </a:moveTo>
                    <a:cubicBezTo>
                      <a:pt x="13176" y="35608"/>
                      <a:pt x="22888" y="36518"/>
                      <a:pt x="32903" y="33787"/>
                    </a:cubicBezTo>
                    <a:cubicBezTo>
                      <a:pt x="36242" y="22861"/>
                      <a:pt x="36849" y="11935"/>
                      <a:pt x="31689" y="99"/>
                    </a:cubicBezTo>
                    <a:cubicBezTo>
                      <a:pt x="21674" y="1920"/>
                      <a:pt x="11052" y="-3240"/>
                      <a:pt x="733" y="4044"/>
                    </a:cubicBezTo>
                    <a:cubicBezTo>
                      <a:pt x="1643" y="14059"/>
                      <a:pt x="-2909" y="24378"/>
                      <a:pt x="3464" y="34394"/>
                    </a:cubicBezTo>
                    <a:close/>
                  </a:path>
                </a:pathLst>
              </a:custGeom>
              <a:noFill/>
              <a:ln w="15056" cap="rnd">
                <a:solidFill>
                  <a:schemeClr val="accent1"/>
                </a:solidFill>
                <a:prstDash val="solid"/>
                <a:round/>
              </a:ln>
            </p:spPr>
            <p:txBody>
              <a:bodyPr rtlCol="0" anchor="ctr"/>
              <a:lstStyle/>
              <a:p>
                <a:endParaRPr lang="en-IN"/>
              </a:p>
            </p:txBody>
          </p:sp>
          <p:sp>
            <p:nvSpPr>
              <p:cNvPr id="241" name="Oval 240">
                <a:extLst>
                  <a:ext uri="{FF2B5EF4-FFF2-40B4-BE49-F238E27FC236}">
                    <a16:creationId xmlns:a16="http://schemas.microsoft.com/office/drawing/2014/main" id="{687E5230-BAF7-45CD-B153-7A6D90FF3391}"/>
                  </a:ext>
                </a:extLst>
              </p:cNvPr>
              <p:cNvSpPr/>
              <p:nvPr/>
            </p:nvSpPr>
            <p:spPr>
              <a:xfrm>
                <a:off x="10788475" y="2333891"/>
                <a:ext cx="280442" cy="280442"/>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2" name="Graphic 107" descr="Lock">
                <a:extLst>
                  <a:ext uri="{FF2B5EF4-FFF2-40B4-BE49-F238E27FC236}">
                    <a16:creationId xmlns:a16="http://schemas.microsoft.com/office/drawing/2014/main" id="{96EFD1E1-88B9-4DE9-8580-71B52B1663BD}"/>
                  </a:ext>
                </a:extLst>
              </p:cNvPr>
              <p:cNvSpPr/>
              <p:nvPr/>
            </p:nvSpPr>
            <p:spPr>
              <a:xfrm>
                <a:off x="10876884" y="2399754"/>
                <a:ext cx="105000" cy="136875"/>
              </a:xfrm>
              <a:custGeom>
                <a:avLst/>
                <a:gdLst>
                  <a:gd name="connsiteX0" fmla="*/ 56250 w 105000"/>
                  <a:gd name="connsiteY0" fmla="*/ 108187 h 136875"/>
                  <a:gd name="connsiteX1" fmla="*/ 56250 w 105000"/>
                  <a:gd name="connsiteY1" fmla="*/ 118125 h 136875"/>
                  <a:gd name="connsiteX2" fmla="*/ 48750 w 105000"/>
                  <a:gd name="connsiteY2" fmla="*/ 118125 h 136875"/>
                  <a:gd name="connsiteX3" fmla="*/ 48750 w 105000"/>
                  <a:gd name="connsiteY3" fmla="*/ 108187 h 136875"/>
                  <a:gd name="connsiteX4" fmla="*/ 41250 w 105000"/>
                  <a:gd name="connsiteY4" fmla="*/ 97500 h 136875"/>
                  <a:gd name="connsiteX5" fmla="*/ 52500 w 105000"/>
                  <a:gd name="connsiteY5" fmla="*/ 86250 h 136875"/>
                  <a:gd name="connsiteX6" fmla="*/ 63750 w 105000"/>
                  <a:gd name="connsiteY6" fmla="*/ 97500 h 136875"/>
                  <a:gd name="connsiteX7" fmla="*/ 56250 w 105000"/>
                  <a:gd name="connsiteY7" fmla="*/ 108187 h 136875"/>
                  <a:gd name="connsiteX8" fmla="*/ 24375 w 105000"/>
                  <a:gd name="connsiteY8" fmla="*/ 39375 h 136875"/>
                  <a:gd name="connsiteX9" fmla="*/ 52500 w 105000"/>
                  <a:gd name="connsiteY9" fmla="*/ 11250 h 136875"/>
                  <a:gd name="connsiteX10" fmla="*/ 80625 w 105000"/>
                  <a:gd name="connsiteY10" fmla="*/ 39375 h 136875"/>
                  <a:gd name="connsiteX11" fmla="*/ 80625 w 105000"/>
                  <a:gd name="connsiteY11" fmla="*/ 60187 h 136875"/>
                  <a:gd name="connsiteX12" fmla="*/ 52500 w 105000"/>
                  <a:gd name="connsiteY12" fmla="*/ 58125 h 136875"/>
                  <a:gd name="connsiteX13" fmla="*/ 24375 w 105000"/>
                  <a:gd name="connsiteY13" fmla="*/ 60187 h 136875"/>
                  <a:gd name="connsiteX14" fmla="*/ 24375 w 105000"/>
                  <a:gd name="connsiteY14" fmla="*/ 39375 h 136875"/>
                  <a:gd name="connsiteX15" fmla="*/ 91875 w 105000"/>
                  <a:gd name="connsiteY15" fmla="*/ 60938 h 136875"/>
                  <a:gd name="connsiteX16" fmla="*/ 91875 w 105000"/>
                  <a:gd name="connsiteY16" fmla="*/ 39375 h 136875"/>
                  <a:gd name="connsiteX17" fmla="*/ 52500 w 105000"/>
                  <a:gd name="connsiteY17" fmla="*/ 0 h 136875"/>
                  <a:gd name="connsiteX18" fmla="*/ 13125 w 105000"/>
                  <a:gd name="connsiteY18" fmla="*/ 39375 h 136875"/>
                  <a:gd name="connsiteX19" fmla="*/ 13125 w 105000"/>
                  <a:gd name="connsiteY19" fmla="*/ 60938 h 136875"/>
                  <a:gd name="connsiteX20" fmla="*/ 0 w 105000"/>
                  <a:gd name="connsiteY20" fmla="*/ 61875 h 136875"/>
                  <a:gd name="connsiteX21" fmla="*/ 0 w 105000"/>
                  <a:gd name="connsiteY21" fmla="*/ 133125 h 136875"/>
                  <a:gd name="connsiteX22" fmla="*/ 52500 w 105000"/>
                  <a:gd name="connsiteY22" fmla="*/ 136875 h 136875"/>
                  <a:gd name="connsiteX23" fmla="*/ 105000 w 105000"/>
                  <a:gd name="connsiteY23" fmla="*/ 133125 h 136875"/>
                  <a:gd name="connsiteX24" fmla="*/ 105000 w 105000"/>
                  <a:gd name="connsiteY24" fmla="*/ 61875 h 136875"/>
                  <a:gd name="connsiteX25" fmla="*/ 91875 w 105000"/>
                  <a:gd name="connsiteY25" fmla="*/ 60938 h 13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5000" h="136875">
                    <a:moveTo>
                      <a:pt x="56250" y="108187"/>
                    </a:moveTo>
                    <a:lnTo>
                      <a:pt x="56250" y="118125"/>
                    </a:lnTo>
                    <a:lnTo>
                      <a:pt x="48750" y="118125"/>
                    </a:lnTo>
                    <a:lnTo>
                      <a:pt x="48750" y="108187"/>
                    </a:lnTo>
                    <a:cubicBezTo>
                      <a:pt x="44438" y="106688"/>
                      <a:pt x="41250" y="102562"/>
                      <a:pt x="41250" y="97500"/>
                    </a:cubicBezTo>
                    <a:cubicBezTo>
                      <a:pt x="41250" y="91313"/>
                      <a:pt x="46313" y="86250"/>
                      <a:pt x="52500" y="86250"/>
                    </a:cubicBezTo>
                    <a:cubicBezTo>
                      <a:pt x="58688" y="86250"/>
                      <a:pt x="63750" y="91313"/>
                      <a:pt x="63750" y="97500"/>
                    </a:cubicBezTo>
                    <a:cubicBezTo>
                      <a:pt x="63750" y="102375"/>
                      <a:pt x="60563" y="106500"/>
                      <a:pt x="56250" y="108187"/>
                    </a:cubicBezTo>
                    <a:close/>
                    <a:moveTo>
                      <a:pt x="24375" y="39375"/>
                    </a:moveTo>
                    <a:cubicBezTo>
                      <a:pt x="24375" y="23813"/>
                      <a:pt x="36938" y="11250"/>
                      <a:pt x="52500" y="11250"/>
                    </a:cubicBezTo>
                    <a:cubicBezTo>
                      <a:pt x="68063" y="11250"/>
                      <a:pt x="80625" y="23813"/>
                      <a:pt x="80625" y="39375"/>
                    </a:cubicBezTo>
                    <a:lnTo>
                      <a:pt x="80625" y="60187"/>
                    </a:lnTo>
                    <a:lnTo>
                      <a:pt x="52500" y="58125"/>
                    </a:lnTo>
                    <a:lnTo>
                      <a:pt x="24375" y="60187"/>
                    </a:lnTo>
                    <a:lnTo>
                      <a:pt x="24375" y="39375"/>
                    </a:lnTo>
                    <a:close/>
                    <a:moveTo>
                      <a:pt x="91875" y="60938"/>
                    </a:moveTo>
                    <a:lnTo>
                      <a:pt x="91875" y="39375"/>
                    </a:lnTo>
                    <a:cubicBezTo>
                      <a:pt x="91875" y="17625"/>
                      <a:pt x="74250" y="0"/>
                      <a:pt x="52500" y="0"/>
                    </a:cubicBezTo>
                    <a:cubicBezTo>
                      <a:pt x="30750" y="0"/>
                      <a:pt x="13125" y="17625"/>
                      <a:pt x="13125" y="39375"/>
                    </a:cubicBezTo>
                    <a:lnTo>
                      <a:pt x="13125" y="60938"/>
                    </a:lnTo>
                    <a:lnTo>
                      <a:pt x="0" y="61875"/>
                    </a:lnTo>
                    <a:lnTo>
                      <a:pt x="0" y="133125"/>
                    </a:lnTo>
                    <a:lnTo>
                      <a:pt x="52500" y="136875"/>
                    </a:lnTo>
                    <a:lnTo>
                      <a:pt x="105000" y="133125"/>
                    </a:lnTo>
                    <a:lnTo>
                      <a:pt x="105000" y="61875"/>
                    </a:lnTo>
                    <a:lnTo>
                      <a:pt x="91875" y="60938"/>
                    </a:lnTo>
                    <a:close/>
                  </a:path>
                </a:pathLst>
              </a:custGeom>
              <a:noFill/>
              <a:ln w="12700" cap="flat">
                <a:solidFill>
                  <a:schemeClr val="accent1"/>
                </a:solidFill>
                <a:prstDash val="solid"/>
                <a:miter/>
              </a:ln>
            </p:spPr>
            <p:txBody>
              <a:bodyPr rtlCol="0" anchor="ctr"/>
              <a:lstStyle/>
              <a:p>
                <a:endParaRPr lang="en-IN"/>
              </a:p>
            </p:txBody>
          </p:sp>
        </p:grpSp>
        <p:grpSp>
          <p:nvGrpSpPr>
            <p:cNvPr id="214" name="Group 213">
              <a:extLst>
                <a:ext uri="{FF2B5EF4-FFF2-40B4-BE49-F238E27FC236}">
                  <a16:creationId xmlns:a16="http://schemas.microsoft.com/office/drawing/2014/main" id="{AFF3F623-BC12-46DA-8BA3-B79D2B0670B0}"/>
                </a:ext>
              </a:extLst>
            </p:cNvPr>
            <p:cNvGrpSpPr/>
            <p:nvPr/>
          </p:nvGrpSpPr>
          <p:grpSpPr>
            <a:xfrm>
              <a:off x="9988890" y="3860079"/>
              <a:ext cx="605124" cy="680493"/>
              <a:chOff x="1163529" y="609600"/>
              <a:chExt cx="1799573" cy="2023713"/>
            </a:xfrm>
          </p:grpSpPr>
          <p:grpSp>
            <p:nvGrpSpPr>
              <p:cNvPr id="215" name="Graphic 22">
                <a:extLst>
                  <a:ext uri="{FF2B5EF4-FFF2-40B4-BE49-F238E27FC236}">
                    <a16:creationId xmlns:a16="http://schemas.microsoft.com/office/drawing/2014/main" id="{0504C887-9ED2-4EF8-9621-E7F4A7BF86E9}"/>
                  </a:ext>
                </a:extLst>
              </p:cNvPr>
              <p:cNvGrpSpPr/>
              <p:nvPr/>
            </p:nvGrpSpPr>
            <p:grpSpPr>
              <a:xfrm>
                <a:off x="1448627" y="609600"/>
                <a:ext cx="1514475" cy="1943100"/>
                <a:chOff x="1448627" y="609600"/>
                <a:chExt cx="1514475" cy="1943100"/>
              </a:xfrm>
            </p:grpSpPr>
            <p:sp>
              <p:nvSpPr>
                <p:cNvPr id="225" name="Freeform: Shape 224">
                  <a:extLst>
                    <a:ext uri="{FF2B5EF4-FFF2-40B4-BE49-F238E27FC236}">
                      <a16:creationId xmlns:a16="http://schemas.microsoft.com/office/drawing/2014/main" id="{F6EF12AE-B2B6-4CAC-8283-1CAE4E5C21FE}"/>
                    </a:ext>
                  </a:extLst>
                </p:cNvPr>
                <p:cNvSpPr/>
                <p:nvPr/>
              </p:nvSpPr>
              <p:spPr>
                <a:xfrm>
                  <a:off x="1448627" y="614431"/>
                  <a:ext cx="956974" cy="1913503"/>
                </a:xfrm>
                <a:custGeom>
                  <a:avLst/>
                  <a:gdLst>
                    <a:gd name="connsiteX0" fmla="*/ 908685 w 956974"/>
                    <a:gd name="connsiteY0" fmla="*/ 1912551 h 1913503"/>
                    <a:gd name="connsiteX1" fmla="*/ 799148 w 956974"/>
                    <a:gd name="connsiteY1" fmla="*/ 1912551 h 1913503"/>
                    <a:gd name="connsiteX2" fmla="*/ 29528 w 956974"/>
                    <a:gd name="connsiteY2" fmla="*/ 1912551 h 1913503"/>
                    <a:gd name="connsiteX3" fmla="*/ 0 w 956974"/>
                    <a:gd name="connsiteY3" fmla="*/ 1913503 h 1913503"/>
                    <a:gd name="connsiteX4" fmla="*/ 2858 w 956974"/>
                    <a:gd name="connsiteY4" fmla="*/ 964813 h 1913503"/>
                    <a:gd name="connsiteX5" fmla="*/ 148590 w 956974"/>
                    <a:gd name="connsiteY5" fmla="*/ 912426 h 1913503"/>
                    <a:gd name="connsiteX6" fmla="*/ 208598 w 956974"/>
                    <a:gd name="connsiteY6" fmla="*/ 897186 h 1913503"/>
                    <a:gd name="connsiteX7" fmla="*/ 224790 w 956974"/>
                    <a:gd name="connsiteY7" fmla="*/ 886708 h 1913503"/>
                    <a:gd name="connsiteX8" fmla="*/ 215265 w 956974"/>
                    <a:gd name="connsiteY8" fmla="*/ 867658 h 1913503"/>
                    <a:gd name="connsiteX9" fmla="*/ 145733 w 956974"/>
                    <a:gd name="connsiteY9" fmla="*/ 808603 h 1913503"/>
                    <a:gd name="connsiteX10" fmla="*/ 37148 w 956974"/>
                    <a:gd name="connsiteY10" fmla="*/ 634296 h 1913503"/>
                    <a:gd name="connsiteX11" fmla="*/ 9525 w 956974"/>
                    <a:gd name="connsiteY11" fmla="*/ 439986 h 1913503"/>
                    <a:gd name="connsiteX12" fmla="*/ 186690 w 956974"/>
                    <a:gd name="connsiteY12" fmla="*/ 105658 h 1913503"/>
                    <a:gd name="connsiteX13" fmla="*/ 328613 w 956974"/>
                    <a:gd name="connsiteY13" fmla="*/ 25648 h 1913503"/>
                    <a:gd name="connsiteX14" fmla="*/ 598170 w 956974"/>
                    <a:gd name="connsiteY14" fmla="*/ 15171 h 1913503"/>
                    <a:gd name="connsiteX15" fmla="*/ 869633 w 956974"/>
                    <a:gd name="connsiteY15" fmla="*/ 197098 h 1913503"/>
                    <a:gd name="connsiteX16" fmla="*/ 953453 w 956974"/>
                    <a:gd name="connsiteY16" fmla="*/ 521901 h 1913503"/>
                    <a:gd name="connsiteX17" fmla="*/ 924878 w 956974"/>
                    <a:gd name="connsiteY17" fmla="*/ 648583 h 1913503"/>
                    <a:gd name="connsiteX18" fmla="*/ 837248 w 956974"/>
                    <a:gd name="connsiteY18" fmla="*/ 791458 h 1913503"/>
                    <a:gd name="connsiteX19" fmla="*/ 756285 w 956974"/>
                    <a:gd name="connsiteY19" fmla="*/ 864801 h 1913503"/>
                    <a:gd name="connsiteX20" fmla="*/ 741045 w 956974"/>
                    <a:gd name="connsiteY20" fmla="*/ 885756 h 1913503"/>
                    <a:gd name="connsiteX21" fmla="*/ 762000 w 956974"/>
                    <a:gd name="connsiteY21" fmla="*/ 900043 h 1913503"/>
                    <a:gd name="connsiteX22" fmla="*/ 850583 w 956974"/>
                    <a:gd name="connsiteY22" fmla="*/ 921951 h 1913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56974" h="1913503">
                      <a:moveTo>
                        <a:pt x="908685" y="1912551"/>
                      </a:moveTo>
                      <a:cubicBezTo>
                        <a:pt x="872490" y="1912551"/>
                        <a:pt x="835343" y="1912551"/>
                        <a:pt x="799148" y="1912551"/>
                      </a:cubicBezTo>
                      <a:cubicBezTo>
                        <a:pt x="542925" y="1912551"/>
                        <a:pt x="285750" y="1912551"/>
                        <a:pt x="29528" y="1912551"/>
                      </a:cubicBezTo>
                      <a:cubicBezTo>
                        <a:pt x="20003" y="1912551"/>
                        <a:pt x="9525" y="1912551"/>
                        <a:pt x="0" y="1913503"/>
                      </a:cubicBezTo>
                      <a:moveTo>
                        <a:pt x="2858" y="964813"/>
                      </a:moveTo>
                      <a:cubicBezTo>
                        <a:pt x="40005" y="945763"/>
                        <a:pt x="107633" y="921951"/>
                        <a:pt x="148590" y="912426"/>
                      </a:cubicBezTo>
                      <a:cubicBezTo>
                        <a:pt x="168593" y="907663"/>
                        <a:pt x="188595" y="902901"/>
                        <a:pt x="208598" y="897186"/>
                      </a:cubicBezTo>
                      <a:cubicBezTo>
                        <a:pt x="215265" y="895281"/>
                        <a:pt x="222885" y="894328"/>
                        <a:pt x="224790" y="886708"/>
                      </a:cubicBezTo>
                      <a:cubicBezTo>
                        <a:pt x="227648" y="877183"/>
                        <a:pt x="220980" y="872421"/>
                        <a:pt x="215265" y="867658"/>
                      </a:cubicBezTo>
                      <a:cubicBezTo>
                        <a:pt x="190500" y="849561"/>
                        <a:pt x="167640" y="830511"/>
                        <a:pt x="145733" y="808603"/>
                      </a:cubicBezTo>
                      <a:cubicBezTo>
                        <a:pt x="96203" y="759073"/>
                        <a:pt x="59055" y="701923"/>
                        <a:pt x="37148" y="634296"/>
                      </a:cubicBezTo>
                      <a:cubicBezTo>
                        <a:pt x="16193" y="571431"/>
                        <a:pt x="5715" y="506661"/>
                        <a:pt x="9525" y="439986"/>
                      </a:cubicBezTo>
                      <a:cubicBezTo>
                        <a:pt x="18098" y="301873"/>
                        <a:pt x="77153" y="190431"/>
                        <a:pt x="186690" y="105658"/>
                      </a:cubicBezTo>
                      <a:cubicBezTo>
                        <a:pt x="230505" y="72321"/>
                        <a:pt x="277178" y="43746"/>
                        <a:pt x="328613" y="25648"/>
                      </a:cubicBezTo>
                      <a:cubicBezTo>
                        <a:pt x="417195" y="-3879"/>
                        <a:pt x="506730" y="-8642"/>
                        <a:pt x="598170" y="15171"/>
                      </a:cubicBezTo>
                      <a:cubicBezTo>
                        <a:pt x="710565" y="44698"/>
                        <a:pt x="800100" y="107563"/>
                        <a:pt x="869633" y="197098"/>
                      </a:cubicBezTo>
                      <a:cubicBezTo>
                        <a:pt x="942975" y="292348"/>
                        <a:pt x="966788" y="402838"/>
                        <a:pt x="953453" y="521901"/>
                      </a:cubicBezTo>
                      <a:cubicBezTo>
                        <a:pt x="948690" y="564763"/>
                        <a:pt x="942023" y="608578"/>
                        <a:pt x="924878" y="648583"/>
                      </a:cubicBezTo>
                      <a:cubicBezTo>
                        <a:pt x="903923" y="700971"/>
                        <a:pt x="876300" y="749548"/>
                        <a:pt x="837248" y="791458"/>
                      </a:cubicBezTo>
                      <a:cubicBezTo>
                        <a:pt x="812483" y="818128"/>
                        <a:pt x="785813" y="842893"/>
                        <a:pt x="756285" y="864801"/>
                      </a:cubicBezTo>
                      <a:cubicBezTo>
                        <a:pt x="749618" y="870516"/>
                        <a:pt x="740093" y="875278"/>
                        <a:pt x="741045" y="885756"/>
                      </a:cubicBezTo>
                      <a:cubicBezTo>
                        <a:pt x="741998" y="898138"/>
                        <a:pt x="754380" y="896233"/>
                        <a:pt x="762000" y="900043"/>
                      </a:cubicBezTo>
                      <a:cubicBezTo>
                        <a:pt x="789623" y="913378"/>
                        <a:pt x="822008" y="910521"/>
                        <a:pt x="850583" y="921951"/>
                      </a:cubicBezTo>
                    </a:path>
                  </a:pathLst>
                </a:custGeom>
                <a:noFill/>
                <a:ln w="19050" cap="flat">
                  <a:solidFill>
                    <a:schemeClr val="accent1"/>
                  </a:solidFill>
                  <a:prstDash val="solid"/>
                  <a:miter/>
                </a:ln>
              </p:spPr>
              <p:txBody>
                <a:bodyPr rtlCol="0" anchor="ctr"/>
                <a:lstStyle/>
                <a:p>
                  <a:endParaRPr lang="en-IN"/>
                </a:p>
              </p:txBody>
            </p:sp>
            <p:grpSp>
              <p:nvGrpSpPr>
                <p:cNvPr id="226" name="Graphic 22">
                  <a:extLst>
                    <a:ext uri="{FF2B5EF4-FFF2-40B4-BE49-F238E27FC236}">
                      <a16:creationId xmlns:a16="http://schemas.microsoft.com/office/drawing/2014/main" id="{66286D45-9E25-4817-97BC-F8322976B8EC}"/>
                    </a:ext>
                  </a:extLst>
                </p:cNvPr>
                <p:cNvGrpSpPr/>
                <p:nvPr/>
              </p:nvGrpSpPr>
              <p:grpSpPr>
                <a:xfrm>
                  <a:off x="2106804" y="1433512"/>
                  <a:ext cx="845819" cy="1109662"/>
                  <a:chOff x="2106804" y="1433512"/>
                  <a:chExt cx="845819" cy="1109662"/>
                </a:xfrm>
                <a:noFill/>
              </p:grpSpPr>
              <p:sp>
                <p:nvSpPr>
                  <p:cNvPr id="227" name="Freeform: Shape 226">
                    <a:extLst>
                      <a:ext uri="{FF2B5EF4-FFF2-40B4-BE49-F238E27FC236}">
                        <a16:creationId xmlns:a16="http://schemas.microsoft.com/office/drawing/2014/main" id="{09D22F8E-3714-460B-8B5E-4F5C3A906CAF}"/>
                      </a:ext>
                    </a:extLst>
                  </p:cNvPr>
                  <p:cNvSpPr/>
                  <p:nvPr/>
                </p:nvSpPr>
                <p:spPr>
                  <a:xfrm>
                    <a:off x="2106804" y="1433512"/>
                    <a:ext cx="845819" cy="1109662"/>
                  </a:xfrm>
                  <a:custGeom>
                    <a:avLst/>
                    <a:gdLst>
                      <a:gd name="connsiteX0" fmla="*/ 741998 w 845819"/>
                      <a:gd name="connsiteY0" fmla="*/ 498158 h 1109662"/>
                      <a:gd name="connsiteX1" fmla="*/ 741998 w 845819"/>
                      <a:gd name="connsiteY1" fmla="*/ 317183 h 1109662"/>
                      <a:gd name="connsiteX2" fmla="*/ 423863 w 845819"/>
                      <a:gd name="connsiteY2" fmla="*/ 0 h 1109662"/>
                      <a:gd name="connsiteX3" fmla="*/ 105727 w 845819"/>
                      <a:gd name="connsiteY3" fmla="*/ 317183 h 1109662"/>
                      <a:gd name="connsiteX4" fmla="*/ 105727 w 845819"/>
                      <a:gd name="connsiteY4" fmla="*/ 498158 h 1109662"/>
                      <a:gd name="connsiteX5" fmla="*/ 0 w 845819"/>
                      <a:gd name="connsiteY5" fmla="*/ 505778 h 1109662"/>
                      <a:gd name="connsiteX6" fmla="*/ 0 w 845819"/>
                      <a:gd name="connsiteY6" fmla="*/ 1079183 h 1109662"/>
                      <a:gd name="connsiteX7" fmla="*/ 422910 w 845819"/>
                      <a:gd name="connsiteY7" fmla="*/ 1109663 h 1109662"/>
                      <a:gd name="connsiteX8" fmla="*/ 845820 w 845819"/>
                      <a:gd name="connsiteY8" fmla="*/ 1079183 h 1109662"/>
                      <a:gd name="connsiteX9" fmla="*/ 845820 w 845819"/>
                      <a:gd name="connsiteY9" fmla="*/ 505778 h 1109662"/>
                      <a:gd name="connsiteX10" fmla="*/ 741998 w 845819"/>
                      <a:gd name="connsiteY10" fmla="*/ 498158 h 1109662"/>
                      <a:gd name="connsiteX11" fmla="*/ 741998 w 845819"/>
                      <a:gd name="connsiteY11" fmla="*/ 498158 h 1109662"/>
                      <a:gd name="connsiteX12" fmla="*/ 769620 w 845819"/>
                      <a:gd name="connsiteY12" fmla="*/ 501015 h 1109662"/>
                      <a:gd name="connsiteX13" fmla="*/ 424815 w 845819"/>
                      <a:gd name="connsiteY13" fmla="*/ 476250 h 1109662"/>
                      <a:gd name="connsiteX14" fmla="*/ 80010 w 845819"/>
                      <a:gd name="connsiteY14" fmla="*/ 501015 h 1109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5819" h="1109662">
                        <a:moveTo>
                          <a:pt x="741998" y="498158"/>
                        </a:moveTo>
                        <a:lnTo>
                          <a:pt x="741998" y="317183"/>
                        </a:lnTo>
                        <a:cubicBezTo>
                          <a:pt x="741998" y="141923"/>
                          <a:pt x="600075" y="0"/>
                          <a:pt x="423863" y="0"/>
                        </a:cubicBezTo>
                        <a:cubicBezTo>
                          <a:pt x="247650" y="0"/>
                          <a:pt x="105727" y="141923"/>
                          <a:pt x="105727" y="317183"/>
                        </a:cubicBezTo>
                        <a:lnTo>
                          <a:pt x="105727" y="498158"/>
                        </a:lnTo>
                        <a:lnTo>
                          <a:pt x="0" y="505778"/>
                        </a:lnTo>
                        <a:lnTo>
                          <a:pt x="0" y="1079183"/>
                        </a:lnTo>
                        <a:lnTo>
                          <a:pt x="422910" y="1109663"/>
                        </a:lnTo>
                        <a:lnTo>
                          <a:pt x="845820" y="1079183"/>
                        </a:lnTo>
                        <a:lnTo>
                          <a:pt x="845820" y="505778"/>
                        </a:lnTo>
                        <a:lnTo>
                          <a:pt x="741998" y="498158"/>
                        </a:lnTo>
                        <a:lnTo>
                          <a:pt x="741998" y="498158"/>
                        </a:lnTo>
                        <a:close/>
                        <a:moveTo>
                          <a:pt x="769620" y="501015"/>
                        </a:moveTo>
                        <a:lnTo>
                          <a:pt x="424815" y="476250"/>
                        </a:lnTo>
                        <a:lnTo>
                          <a:pt x="80010" y="501015"/>
                        </a:lnTo>
                      </a:path>
                    </a:pathLst>
                  </a:custGeom>
                  <a:noFill/>
                  <a:ln w="19050" cap="flat">
                    <a:solidFill>
                      <a:schemeClr val="accent1"/>
                    </a:solid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0CCE5CEE-FE17-4E6B-B1B1-B8F7225EA7D4}"/>
                      </a:ext>
                    </a:extLst>
                  </p:cNvPr>
                  <p:cNvSpPr/>
                  <p:nvPr/>
                </p:nvSpPr>
                <p:spPr>
                  <a:xfrm>
                    <a:off x="2423987" y="2105977"/>
                    <a:ext cx="213360" cy="287654"/>
                  </a:xfrm>
                  <a:custGeom>
                    <a:avLst/>
                    <a:gdLst>
                      <a:gd name="connsiteX0" fmla="*/ 106680 w 213360"/>
                      <a:gd name="connsiteY0" fmla="*/ 0 h 287654"/>
                      <a:gd name="connsiteX1" fmla="*/ 0 w 213360"/>
                      <a:gd name="connsiteY1" fmla="*/ 106680 h 287654"/>
                      <a:gd name="connsiteX2" fmla="*/ 60960 w 213360"/>
                      <a:gd name="connsiteY2" fmla="*/ 201930 h 287654"/>
                      <a:gd name="connsiteX3" fmla="*/ 60960 w 213360"/>
                      <a:gd name="connsiteY3" fmla="*/ 287655 h 287654"/>
                      <a:gd name="connsiteX4" fmla="*/ 152400 w 213360"/>
                      <a:gd name="connsiteY4" fmla="*/ 287655 h 287654"/>
                      <a:gd name="connsiteX5" fmla="*/ 152400 w 213360"/>
                      <a:gd name="connsiteY5" fmla="*/ 201930 h 287654"/>
                      <a:gd name="connsiteX6" fmla="*/ 213360 w 213360"/>
                      <a:gd name="connsiteY6" fmla="*/ 105727 h 287654"/>
                      <a:gd name="connsiteX7" fmla="*/ 106680 w 213360"/>
                      <a:gd name="connsiteY7" fmla="*/ 0 h 287654"/>
                      <a:gd name="connsiteX8" fmla="*/ 106680 w 213360"/>
                      <a:gd name="connsiteY8" fmla="*/ 0 h 287654"/>
                      <a:gd name="connsiteX9" fmla="*/ 132398 w 213360"/>
                      <a:gd name="connsiteY9" fmla="*/ 178117 h 287654"/>
                      <a:gd name="connsiteX10" fmla="*/ 122873 w 213360"/>
                      <a:gd name="connsiteY10" fmla="*/ 181927 h 287654"/>
                      <a:gd name="connsiteX11" fmla="*/ 122873 w 213360"/>
                      <a:gd name="connsiteY11" fmla="*/ 257175 h 287654"/>
                      <a:gd name="connsiteX12" fmla="*/ 91440 w 213360"/>
                      <a:gd name="connsiteY12" fmla="*/ 257175 h 287654"/>
                      <a:gd name="connsiteX13" fmla="*/ 91440 w 213360"/>
                      <a:gd name="connsiteY13" fmla="*/ 180975 h 287654"/>
                      <a:gd name="connsiteX14" fmla="*/ 80963 w 213360"/>
                      <a:gd name="connsiteY14" fmla="*/ 177165 h 287654"/>
                      <a:gd name="connsiteX15" fmla="*/ 34290 w 213360"/>
                      <a:gd name="connsiteY15" fmla="*/ 80010 h 287654"/>
                      <a:gd name="connsiteX16" fmla="*/ 131445 w 213360"/>
                      <a:gd name="connsiteY16" fmla="*/ 33338 h 287654"/>
                      <a:gd name="connsiteX17" fmla="*/ 182880 w 213360"/>
                      <a:gd name="connsiteY17" fmla="*/ 104775 h 287654"/>
                      <a:gd name="connsiteX18" fmla="*/ 132398 w 213360"/>
                      <a:gd name="connsiteY18" fmla="*/ 178117 h 287654"/>
                      <a:gd name="connsiteX19" fmla="*/ 132398 w 213360"/>
                      <a:gd name="connsiteY19" fmla="*/ 178117 h 287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3360" h="287654">
                        <a:moveTo>
                          <a:pt x="106680" y="0"/>
                        </a:moveTo>
                        <a:cubicBezTo>
                          <a:pt x="47625" y="0"/>
                          <a:pt x="0" y="47625"/>
                          <a:pt x="0" y="106680"/>
                        </a:cubicBezTo>
                        <a:cubicBezTo>
                          <a:pt x="0" y="147638"/>
                          <a:pt x="23813" y="184785"/>
                          <a:pt x="60960" y="201930"/>
                        </a:cubicBezTo>
                        <a:lnTo>
                          <a:pt x="60960" y="287655"/>
                        </a:lnTo>
                        <a:lnTo>
                          <a:pt x="152400" y="287655"/>
                        </a:lnTo>
                        <a:lnTo>
                          <a:pt x="152400" y="201930"/>
                        </a:lnTo>
                        <a:cubicBezTo>
                          <a:pt x="189548" y="183832"/>
                          <a:pt x="212407" y="146685"/>
                          <a:pt x="213360" y="105727"/>
                        </a:cubicBezTo>
                        <a:cubicBezTo>
                          <a:pt x="213360" y="47625"/>
                          <a:pt x="165735" y="0"/>
                          <a:pt x="106680" y="0"/>
                        </a:cubicBezTo>
                        <a:lnTo>
                          <a:pt x="106680" y="0"/>
                        </a:lnTo>
                        <a:close/>
                        <a:moveTo>
                          <a:pt x="132398" y="178117"/>
                        </a:moveTo>
                        <a:lnTo>
                          <a:pt x="122873" y="181927"/>
                        </a:lnTo>
                        <a:lnTo>
                          <a:pt x="122873" y="257175"/>
                        </a:lnTo>
                        <a:lnTo>
                          <a:pt x="91440" y="257175"/>
                        </a:lnTo>
                        <a:lnTo>
                          <a:pt x="91440" y="180975"/>
                        </a:lnTo>
                        <a:lnTo>
                          <a:pt x="80963" y="177165"/>
                        </a:lnTo>
                        <a:cubicBezTo>
                          <a:pt x="40957" y="162877"/>
                          <a:pt x="20002" y="120015"/>
                          <a:pt x="34290" y="80010"/>
                        </a:cubicBezTo>
                        <a:cubicBezTo>
                          <a:pt x="48577" y="40005"/>
                          <a:pt x="91440" y="19050"/>
                          <a:pt x="131445" y="33338"/>
                        </a:cubicBezTo>
                        <a:cubicBezTo>
                          <a:pt x="161925" y="43815"/>
                          <a:pt x="182880" y="72390"/>
                          <a:pt x="182880" y="104775"/>
                        </a:cubicBezTo>
                        <a:cubicBezTo>
                          <a:pt x="182880" y="138113"/>
                          <a:pt x="172402" y="168592"/>
                          <a:pt x="132398" y="178117"/>
                        </a:cubicBezTo>
                        <a:lnTo>
                          <a:pt x="132398" y="178117"/>
                        </a:lnTo>
                        <a:close/>
                      </a:path>
                    </a:pathLst>
                  </a:custGeom>
                  <a:noFill/>
                  <a:ln w="19050" cap="flat">
                    <a:solidFill>
                      <a:schemeClr val="accent1"/>
                    </a:solidFill>
                    <a:prstDash val="solid"/>
                    <a:miter/>
                  </a:ln>
                </p:spPr>
                <p:txBody>
                  <a:bodyPr rtlCol="0" anchor="ctr"/>
                  <a:lstStyle/>
                  <a:p>
                    <a:endParaRPr lang="en-IN"/>
                  </a:p>
                </p:txBody>
              </p:sp>
            </p:grpSp>
          </p:grpSp>
          <p:grpSp>
            <p:nvGrpSpPr>
              <p:cNvPr id="216" name="Graphic 31">
                <a:extLst>
                  <a:ext uri="{FF2B5EF4-FFF2-40B4-BE49-F238E27FC236}">
                    <a16:creationId xmlns:a16="http://schemas.microsoft.com/office/drawing/2014/main" id="{DF6EF84D-98A3-470E-925E-FFF45F7B9E39}"/>
                  </a:ext>
                </a:extLst>
              </p:cNvPr>
              <p:cNvGrpSpPr/>
              <p:nvPr/>
            </p:nvGrpSpPr>
            <p:grpSpPr>
              <a:xfrm>
                <a:off x="1163529" y="1444593"/>
                <a:ext cx="589280" cy="1188720"/>
                <a:chOff x="1163529" y="1444593"/>
                <a:chExt cx="589280" cy="1188720"/>
              </a:xfrm>
            </p:grpSpPr>
            <p:grpSp>
              <p:nvGrpSpPr>
                <p:cNvPr id="217" name="Graphic 31">
                  <a:extLst>
                    <a:ext uri="{FF2B5EF4-FFF2-40B4-BE49-F238E27FC236}">
                      <a16:creationId xmlns:a16="http://schemas.microsoft.com/office/drawing/2014/main" id="{69F34C2E-1072-4277-8DBB-E8192CBC66FD}"/>
                    </a:ext>
                  </a:extLst>
                </p:cNvPr>
                <p:cNvGrpSpPr/>
                <p:nvPr/>
              </p:nvGrpSpPr>
              <p:grpSpPr>
                <a:xfrm>
                  <a:off x="1162512" y="1587849"/>
                  <a:ext cx="587123" cy="938184"/>
                  <a:chOff x="1162512" y="1587849"/>
                  <a:chExt cx="587123" cy="938184"/>
                </a:xfrm>
                <a:solidFill>
                  <a:srgbClr val="231F20"/>
                </a:solidFill>
              </p:grpSpPr>
              <p:sp>
                <p:nvSpPr>
                  <p:cNvPr id="222" name="Freeform: Shape 221">
                    <a:extLst>
                      <a:ext uri="{FF2B5EF4-FFF2-40B4-BE49-F238E27FC236}">
                        <a16:creationId xmlns:a16="http://schemas.microsoft.com/office/drawing/2014/main" id="{9CD1EFD3-C904-45FA-95C4-A08D9ADEF75A}"/>
                      </a:ext>
                    </a:extLst>
                  </p:cNvPr>
                  <p:cNvSpPr/>
                  <p:nvPr/>
                </p:nvSpPr>
                <p:spPr>
                  <a:xfrm>
                    <a:off x="1162512" y="1587849"/>
                    <a:ext cx="587123" cy="937768"/>
                  </a:xfrm>
                  <a:custGeom>
                    <a:avLst/>
                    <a:gdLst>
                      <a:gd name="connsiteX0" fmla="*/ 326136 w 587123"/>
                      <a:gd name="connsiteY0" fmla="*/ 937768 h 937768"/>
                      <a:gd name="connsiteX1" fmla="*/ 325120 w 587123"/>
                      <a:gd name="connsiteY1" fmla="*/ 927608 h 937768"/>
                      <a:gd name="connsiteX2" fmla="*/ 412496 w 587123"/>
                      <a:gd name="connsiteY2" fmla="*/ 911352 h 937768"/>
                      <a:gd name="connsiteX3" fmla="*/ 573024 w 587123"/>
                      <a:gd name="connsiteY3" fmla="*/ 738632 h 937768"/>
                      <a:gd name="connsiteX4" fmla="*/ 526288 w 587123"/>
                      <a:gd name="connsiteY4" fmla="*/ 602488 h 937768"/>
                      <a:gd name="connsiteX5" fmla="*/ 465328 w 587123"/>
                      <a:gd name="connsiteY5" fmla="*/ 558800 h 937768"/>
                      <a:gd name="connsiteX6" fmla="*/ 359664 w 587123"/>
                      <a:gd name="connsiteY6" fmla="*/ 503936 h 937768"/>
                      <a:gd name="connsiteX7" fmla="*/ 320040 w 587123"/>
                      <a:gd name="connsiteY7" fmla="*/ 485648 h 937768"/>
                      <a:gd name="connsiteX8" fmla="*/ 311912 w 587123"/>
                      <a:gd name="connsiteY8" fmla="*/ 481584 h 937768"/>
                      <a:gd name="connsiteX9" fmla="*/ 315976 w 587123"/>
                      <a:gd name="connsiteY9" fmla="*/ 472440 h 937768"/>
                      <a:gd name="connsiteX10" fmla="*/ 326136 w 587123"/>
                      <a:gd name="connsiteY10" fmla="*/ 476504 h 937768"/>
                      <a:gd name="connsiteX11" fmla="*/ 365760 w 587123"/>
                      <a:gd name="connsiteY11" fmla="*/ 494792 h 937768"/>
                      <a:gd name="connsiteX12" fmla="*/ 472440 w 587123"/>
                      <a:gd name="connsiteY12" fmla="*/ 549656 h 937768"/>
                      <a:gd name="connsiteX13" fmla="*/ 534416 w 587123"/>
                      <a:gd name="connsiteY13" fmla="*/ 594360 h 937768"/>
                      <a:gd name="connsiteX14" fmla="*/ 584200 w 587123"/>
                      <a:gd name="connsiteY14" fmla="*/ 740664 h 937768"/>
                      <a:gd name="connsiteX15" fmla="*/ 416560 w 587123"/>
                      <a:gd name="connsiteY15" fmla="*/ 921512 h 937768"/>
                      <a:gd name="connsiteX16" fmla="*/ 326136 w 587123"/>
                      <a:gd name="connsiteY16" fmla="*/ 937768 h 937768"/>
                      <a:gd name="connsiteX17" fmla="*/ 268224 w 587123"/>
                      <a:gd name="connsiteY17" fmla="*/ 935736 h 937768"/>
                      <a:gd name="connsiteX18" fmla="*/ 264160 w 587123"/>
                      <a:gd name="connsiteY18" fmla="*/ 935736 h 937768"/>
                      <a:gd name="connsiteX19" fmla="*/ 111760 w 587123"/>
                      <a:gd name="connsiteY19" fmla="*/ 886968 h 937768"/>
                      <a:gd name="connsiteX20" fmla="*/ 3048 w 587123"/>
                      <a:gd name="connsiteY20" fmla="*/ 720344 h 937768"/>
                      <a:gd name="connsiteX21" fmla="*/ 1016 w 587123"/>
                      <a:gd name="connsiteY21" fmla="*/ 697992 h 937768"/>
                      <a:gd name="connsiteX22" fmla="*/ 0 w 587123"/>
                      <a:gd name="connsiteY22" fmla="*/ 682752 h 937768"/>
                      <a:gd name="connsiteX23" fmla="*/ 10160 w 587123"/>
                      <a:gd name="connsiteY23" fmla="*/ 681736 h 937768"/>
                      <a:gd name="connsiteX24" fmla="*/ 11176 w 587123"/>
                      <a:gd name="connsiteY24" fmla="*/ 696976 h 937768"/>
                      <a:gd name="connsiteX25" fmla="*/ 13208 w 587123"/>
                      <a:gd name="connsiteY25" fmla="*/ 718312 h 937768"/>
                      <a:gd name="connsiteX26" fmla="*/ 116840 w 587123"/>
                      <a:gd name="connsiteY26" fmla="*/ 876808 h 937768"/>
                      <a:gd name="connsiteX27" fmla="*/ 265176 w 587123"/>
                      <a:gd name="connsiteY27" fmla="*/ 923544 h 937768"/>
                      <a:gd name="connsiteX28" fmla="*/ 271272 w 587123"/>
                      <a:gd name="connsiteY28" fmla="*/ 923544 h 937768"/>
                      <a:gd name="connsiteX29" fmla="*/ 272288 w 587123"/>
                      <a:gd name="connsiteY29" fmla="*/ 917448 h 937768"/>
                      <a:gd name="connsiteX30" fmla="*/ 272288 w 587123"/>
                      <a:gd name="connsiteY30" fmla="*/ 795528 h 937768"/>
                      <a:gd name="connsiteX31" fmla="*/ 271272 w 587123"/>
                      <a:gd name="connsiteY31" fmla="*/ 588264 h 937768"/>
                      <a:gd name="connsiteX32" fmla="*/ 271272 w 587123"/>
                      <a:gd name="connsiteY32" fmla="*/ 560832 h 937768"/>
                      <a:gd name="connsiteX33" fmla="*/ 271272 w 587123"/>
                      <a:gd name="connsiteY33" fmla="*/ 465328 h 937768"/>
                      <a:gd name="connsiteX34" fmla="*/ 264160 w 587123"/>
                      <a:gd name="connsiteY34" fmla="*/ 457200 h 937768"/>
                      <a:gd name="connsiteX35" fmla="*/ 137160 w 587123"/>
                      <a:gd name="connsiteY35" fmla="*/ 387096 h 937768"/>
                      <a:gd name="connsiteX36" fmla="*/ 89408 w 587123"/>
                      <a:gd name="connsiteY36" fmla="*/ 347472 h 937768"/>
                      <a:gd name="connsiteX37" fmla="*/ 33528 w 587123"/>
                      <a:gd name="connsiteY37" fmla="*/ 212344 h 937768"/>
                      <a:gd name="connsiteX38" fmla="*/ 101600 w 587123"/>
                      <a:gd name="connsiteY38" fmla="*/ 54864 h 937768"/>
                      <a:gd name="connsiteX39" fmla="*/ 232664 w 587123"/>
                      <a:gd name="connsiteY39" fmla="*/ 2032 h 937768"/>
                      <a:gd name="connsiteX40" fmla="*/ 233680 w 587123"/>
                      <a:gd name="connsiteY40" fmla="*/ 2032 h 937768"/>
                      <a:gd name="connsiteX41" fmla="*/ 262128 w 587123"/>
                      <a:gd name="connsiteY41" fmla="*/ 0 h 937768"/>
                      <a:gd name="connsiteX42" fmla="*/ 262128 w 587123"/>
                      <a:gd name="connsiteY42" fmla="*/ 10160 h 937768"/>
                      <a:gd name="connsiteX43" fmla="*/ 234696 w 587123"/>
                      <a:gd name="connsiteY43" fmla="*/ 12192 h 937768"/>
                      <a:gd name="connsiteX44" fmla="*/ 232664 w 587123"/>
                      <a:gd name="connsiteY44" fmla="*/ 12192 h 937768"/>
                      <a:gd name="connsiteX45" fmla="*/ 106680 w 587123"/>
                      <a:gd name="connsiteY45" fmla="*/ 62992 h 937768"/>
                      <a:gd name="connsiteX46" fmla="*/ 42672 w 587123"/>
                      <a:gd name="connsiteY46" fmla="*/ 213360 h 937768"/>
                      <a:gd name="connsiteX47" fmla="*/ 95504 w 587123"/>
                      <a:gd name="connsiteY47" fmla="*/ 342392 h 937768"/>
                      <a:gd name="connsiteX48" fmla="*/ 142240 w 587123"/>
                      <a:gd name="connsiteY48" fmla="*/ 381000 h 937768"/>
                      <a:gd name="connsiteX49" fmla="*/ 268224 w 587123"/>
                      <a:gd name="connsiteY49" fmla="*/ 451104 h 937768"/>
                      <a:gd name="connsiteX50" fmla="*/ 281432 w 587123"/>
                      <a:gd name="connsiteY50" fmla="*/ 468376 h 937768"/>
                      <a:gd name="connsiteX51" fmla="*/ 281432 w 587123"/>
                      <a:gd name="connsiteY51" fmla="*/ 562864 h 937768"/>
                      <a:gd name="connsiteX52" fmla="*/ 281432 w 587123"/>
                      <a:gd name="connsiteY52" fmla="*/ 590296 h 937768"/>
                      <a:gd name="connsiteX53" fmla="*/ 282448 w 587123"/>
                      <a:gd name="connsiteY53" fmla="*/ 797560 h 937768"/>
                      <a:gd name="connsiteX54" fmla="*/ 282448 w 587123"/>
                      <a:gd name="connsiteY54" fmla="*/ 919480 h 937768"/>
                      <a:gd name="connsiteX55" fmla="*/ 278384 w 587123"/>
                      <a:gd name="connsiteY55" fmla="*/ 932688 h 937768"/>
                      <a:gd name="connsiteX56" fmla="*/ 268224 w 587123"/>
                      <a:gd name="connsiteY56" fmla="*/ 935736 h 937768"/>
                      <a:gd name="connsiteX57" fmla="*/ 531368 w 587123"/>
                      <a:gd name="connsiteY57" fmla="*/ 206248 h 937768"/>
                      <a:gd name="connsiteX58" fmla="*/ 324104 w 587123"/>
                      <a:gd name="connsiteY58" fmla="*/ 11176 h 937768"/>
                      <a:gd name="connsiteX59" fmla="*/ 325120 w 587123"/>
                      <a:gd name="connsiteY59" fmla="*/ 1016 h 937768"/>
                      <a:gd name="connsiteX60" fmla="*/ 541528 w 587123"/>
                      <a:gd name="connsiteY60" fmla="*/ 204216 h 937768"/>
                      <a:gd name="connsiteX61" fmla="*/ 531368 w 587123"/>
                      <a:gd name="connsiteY61" fmla="*/ 206248 h 937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7123" h="937768">
                        <a:moveTo>
                          <a:pt x="326136" y="937768"/>
                        </a:moveTo>
                        <a:lnTo>
                          <a:pt x="325120" y="927608"/>
                        </a:lnTo>
                        <a:cubicBezTo>
                          <a:pt x="351536" y="925576"/>
                          <a:pt x="382016" y="921512"/>
                          <a:pt x="412496" y="911352"/>
                        </a:cubicBezTo>
                        <a:cubicBezTo>
                          <a:pt x="505968" y="881888"/>
                          <a:pt x="557784" y="826008"/>
                          <a:pt x="573024" y="738632"/>
                        </a:cubicBezTo>
                        <a:cubicBezTo>
                          <a:pt x="583184" y="681736"/>
                          <a:pt x="567944" y="637032"/>
                          <a:pt x="526288" y="602488"/>
                        </a:cubicBezTo>
                        <a:cubicBezTo>
                          <a:pt x="508000" y="586232"/>
                          <a:pt x="486664" y="572008"/>
                          <a:pt x="465328" y="558800"/>
                        </a:cubicBezTo>
                        <a:cubicBezTo>
                          <a:pt x="431800" y="538480"/>
                          <a:pt x="395224" y="521208"/>
                          <a:pt x="359664" y="503936"/>
                        </a:cubicBezTo>
                        <a:cubicBezTo>
                          <a:pt x="346456" y="497840"/>
                          <a:pt x="333248" y="491744"/>
                          <a:pt x="320040" y="485648"/>
                        </a:cubicBezTo>
                        <a:lnTo>
                          <a:pt x="311912" y="481584"/>
                        </a:lnTo>
                        <a:lnTo>
                          <a:pt x="315976" y="472440"/>
                        </a:lnTo>
                        <a:lnTo>
                          <a:pt x="326136" y="476504"/>
                        </a:lnTo>
                        <a:cubicBezTo>
                          <a:pt x="339344" y="482600"/>
                          <a:pt x="352552" y="488696"/>
                          <a:pt x="365760" y="494792"/>
                        </a:cubicBezTo>
                        <a:cubicBezTo>
                          <a:pt x="401320" y="511048"/>
                          <a:pt x="437896" y="529336"/>
                          <a:pt x="472440" y="549656"/>
                        </a:cubicBezTo>
                        <a:cubicBezTo>
                          <a:pt x="494792" y="562864"/>
                          <a:pt x="515112" y="578104"/>
                          <a:pt x="534416" y="594360"/>
                        </a:cubicBezTo>
                        <a:cubicBezTo>
                          <a:pt x="578104" y="631952"/>
                          <a:pt x="594360" y="679704"/>
                          <a:pt x="584200" y="740664"/>
                        </a:cubicBezTo>
                        <a:cubicBezTo>
                          <a:pt x="567944" y="832104"/>
                          <a:pt x="513080" y="891032"/>
                          <a:pt x="416560" y="921512"/>
                        </a:cubicBezTo>
                        <a:cubicBezTo>
                          <a:pt x="385064" y="930656"/>
                          <a:pt x="353568" y="934720"/>
                          <a:pt x="326136" y="937768"/>
                        </a:cubicBezTo>
                        <a:close/>
                        <a:moveTo>
                          <a:pt x="268224" y="935736"/>
                        </a:moveTo>
                        <a:cubicBezTo>
                          <a:pt x="267208" y="935736"/>
                          <a:pt x="265176" y="935736"/>
                          <a:pt x="264160" y="935736"/>
                        </a:cubicBezTo>
                        <a:cubicBezTo>
                          <a:pt x="204216" y="928624"/>
                          <a:pt x="155448" y="913384"/>
                          <a:pt x="111760" y="886968"/>
                        </a:cubicBezTo>
                        <a:cubicBezTo>
                          <a:pt x="48768" y="849376"/>
                          <a:pt x="13208" y="793496"/>
                          <a:pt x="3048" y="720344"/>
                        </a:cubicBezTo>
                        <a:cubicBezTo>
                          <a:pt x="2032" y="713232"/>
                          <a:pt x="2032" y="705104"/>
                          <a:pt x="1016" y="697992"/>
                        </a:cubicBezTo>
                        <a:cubicBezTo>
                          <a:pt x="1016" y="692912"/>
                          <a:pt x="1016" y="687832"/>
                          <a:pt x="0" y="682752"/>
                        </a:cubicBezTo>
                        <a:lnTo>
                          <a:pt x="10160" y="681736"/>
                        </a:lnTo>
                        <a:cubicBezTo>
                          <a:pt x="10160" y="686816"/>
                          <a:pt x="11176" y="691896"/>
                          <a:pt x="11176" y="696976"/>
                        </a:cubicBezTo>
                        <a:cubicBezTo>
                          <a:pt x="11176" y="704088"/>
                          <a:pt x="12192" y="711200"/>
                          <a:pt x="13208" y="718312"/>
                        </a:cubicBezTo>
                        <a:cubicBezTo>
                          <a:pt x="22352" y="787400"/>
                          <a:pt x="56896" y="841248"/>
                          <a:pt x="116840" y="876808"/>
                        </a:cubicBezTo>
                        <a:cubicBezTo>
                          <a:pt x="158496" y="902208"/>
                          <a:pt x="207264" y="917448"/>
                          <a:pt x="265176" y="923544"/>
                        </a:cubicBezTo>
                        <a:cubicBezTo>
                          <a:pt x="270256" y="924560"/>
                          <a:pt x="271272" y="923544"/>
                          <a:pt x="271272" y="923544"/>
                        </a:cubicBezTo>
                        <a:cubicBezTo>
                          <a:pt x="271272" y="923544"/>
                          <a:pt x="272288" y="922528"/>
                          <a:pt x="272288" y="917448"/>
                        </a:cubicBezTo>
                        <a:cubicBezTo>
                          <a:pt x="272288" y="876808"/>
                          <a:pt x="272288" y="836168"/>
                          <a:pt x="272288" y="795528"/>
                        </a:cubicBezTo>
                        <a:cubicBezTo>
                          <a:pt x="272288" y="727456"/>
                          <a:pt x="272288" y="657352"/>
                          <a:pt x="271272" y="588264"/>
                        </a:cubicBezTo>
                        <a:cubicBezTo>
                          <a:pt x="271272" y="579120"/>
                          <a:pt x="271272" y="569976"/>
                          <a:pt x="271272" y="560832"/>
                        </a:cubicBezTo>
                        <a:cubicBezTo>
                          <a:pt x="271272" y="529336"/>
                          <a:pt x="270256" y="497840"/>
                          <a:pt x="271272" y="465328"/>
                        </a:cubicBezTo>
                        <a:cubicBezTo>
                          <a:pt x="271272" y="461264"/>
                          <a:pt x="270256" y="460248"/>
                          <a:pt x="264160" y="457200"/>
                        </a:cubicBezTo>
                        <a:cubicBezTo>
                          <a:pt x="221488" y="436880"/>
                          <a:pt x="177800" y="414528"/>
                          <a:pt x="137160" y="387096"/>
                        </a:cubicBezTo>
                        <a:cubicBezTo>
                          <a:pt x="118872" y="373888"/>
                          <a:pt x="102616" y="361696"/>
                          <a:pt x="89408" y="347472"/>
                        </a:cubicBezTo>
                        <a:cubicBezTo>
                          <a:pt x="48768" y="307848"/>
                          <a:pt x="31496" y="263144"/>
                          <a:pt x="33528" y="212344"/>
                        </a:cubicBezTo>
                        <a:cubicBezTo>
                          <a:pt x="37592" y="141224"/>
                          <a:pt x="58928" y="91440"/>
                          <a:pt x="101600" y="54864"/>
                        </a:cubicBezTo>
                        <a:cubicBezTo>
                          <a:pt x="135128" y="26416"/>
                          <a:pt x="176784" y="9144"/>
                          <a:pt x="232664" y="2032"/>
                        </a:cubicBezTo>
                        <a:lnTo>
                          <a:pt x="233680" y="2032"/>
                        </a:lnTo>
                        <a:cubicBezTo>
                          <a:pt x="242824" y="1016"/>
                          <a:pt x="251968" y="0"/>
                          <a:pt x="262128" y="0"/>
                        </a:cubicBezTo>
                        <a:lnTo>
                          <a:pt x="262128" y="10160"/>
                        </a:lnTo>
                        <a:cubicBezTo>
                          <a:pt x="252984" y="10160"/>
                          <a:pt x="243840" y="11176"/>
                          <a:pt x="234696" y="12192"/>
                        </a:cubicBezTo>
                        <a:lnTo>
                          <a:pt x="232664" y="12192"/>
                        </a:lnTo>
                        <a:cubicBezTo>
                          <a:pt x="177800" y="19304"/>
                          <a:pt x="138176" y="35560"/>
                          <a:pt x="106680" y="62992"/>
                        </a:cubicBezTo>
                        <a:cubicBezTo>
                          <a:pt x="67056" y="97536"/>
                          <a:pt x="45720" y="145288"/>
                          <a:pt x="42672" y="213360"/>
                        </a:cubicBezTo>
                        <a:cubicBezTo>
                          <a:pt x="40640" y="263144"/>
                          <a:pt x="57912" y="304800"/>
                          <a:pt x="95504" y="342392"/>
                        </a:cubicBezTo>
                        <a:cubicBezTo>
                          <a:pt x="108712" y="355600"/>
                          <a:pt x="123952" y="367792"/>
                          <a:pt x="142240" y="381000"/>
                        </a:cubicBezTo>
                        <a:cubicBezTo>
                          <a:pt x="181864" y="408432"/>
                          <a:pt x="225552" y="429768"/>
                          <a:pt x="268224" y="451104"/>
                        </a:cubicBezTo>
                        <a:cubicBezTo>
                          <a:pt x="274320" y="454152"/>
                          <a:pt x="281432" y="457200"/>
                          <a:pt x="281432" y="468376"/>
                        </a:cubicBezTo>
                        <a:cubicBezTo>
                          <a:pt x="280416" y="499872"/>
                          <a:pt x="280416" y="532384"/>
                          <a:pt x="281432" y="562864"/>
                        </a:cubicBezTo>
                        <a:cubicBezTo>
                          <a:pt x="281432" y="572008"/>
                          <a:pt x="281432" y="581152"/>
                          <a:pt x="281432" y="590296"/>
                        </a:cubicBezTo>
                        <a:cubicBezTo>
                          <a:pt x="282448" y="659384"/>
                          <a:pt x="282448" y="729488"/>
                          <a:pt x="282448" y="797560"/>
                        </a:cubicBezTo>
                        <a:cubicBezTo>
                          <a:pt x="282448" y="838200"/>
                          <a:pt x="282448" y="878840"/>
                          <a:pt x="282448" y="919480"/>
                        </a:cubicBezTo>
                        <a:cubicBezTo>
                          <a:pt x="282448" y="924560"/>
                          <a:pt x="282448" y="929640"/>
                          <a:pt x="278384" y="932688"/>
                        </a:cubicBezTo>
                        <a:cubicBezTo>
                          <a:pt x="274320" y="935736"/>
                          <a:pt x="271272" y="935736"/>
                          <a:pt x="268224" y="935736"/>
                        </a:cubicBezTo>
                        <a:close/>
                        <a:moveTo>
                          <a:pt x="531368" y="206248"/>
                        </a:moveTo>
                        <a:cubicBezTo>
                          <a:pt x="506984" y="92456"/>
                          <a:pt x="431800" y="21336"/>
                          <a:pt x="324104" y="11176"/>
                        </a:cubicBezTo>
                        <a:lnTo>
                          <a:pt x="325120" y="1016"/>
                        </a:lnTo>
                        <a:cubicBezTo>
                          <a:pt x="437896" y="11176"/>
                          <a:pt x="516128" y="85344"/>
                          <a:pt x="541528" y="204216"/>
                        </a:cubicBezTo>
                        <a:lnTo>
                          <a:pt x="531368" y="206248"/>
                        </a:lnTo>
                        <a:close/>
                      </a:path>
                    </a:pathLst>
                  </a:custGeom>
                  <a:solidFill>
                    <a:srgbClr val="231F20"/>
                  </a:solidFill>
                  <a:ln w="10018" cap="flat">
                    <a:solidFill>
                      <a:schemeClr val="accent1"/>
                    </a:solidFill>
                    <a:prstDash val="solid"/>
                    <a:miter/>
                  </a:ln>
                </p:spPr>
                <p:txBody>
                  <a:bodyPr rtlCol="0" anchor="ctr"/>
                  <a:lstStyle/>
                  <a:p>
                    <a:endParaRPr lang="en-IN"/>
                  </a:p>
                </p:txBody>
              </p:sp>
              <p:sp>
                <p:nvSpPr>
                  <p:cNvPr id="223" name="Freeform: Shape 222">
                    <a:extLst>
                      <a:ext uri="{FF2B5EF4-FFF2-40B4-BE49-F238E27FC236}">
                        <a16:creationId xmlns:a16="http://schemas.microsoft.com/office/drawing/2014/main" id="{DE39CABF-1BF6-49E6-ADD9-13DBF46942D7}"/>
                      </a:ext>
                    </a:extLst>
                  </p:cNvPr>
                  <p:cNvSpPr/>
                  <p:nvPr/>
                </p:nvSpPr>
                <p:spPr>
                  <a:xfrm rot="-5383642">
                    <a:off x="1450696" y="1562412"/>
                    <a:ext cx="10160" cy="61976"/>
                  </a:xfrm>
                  <a:custGeom>
                    <a:avLst/>
                    <a:gdLst>
                      <a:gd name="connsiteX0" fmla="*/ 0 w 10160"/>
                      <a:gd name="connsiteY0" fmla="*/ 0 h 61976"/>
                      <a:gd name="connsiteX1" fmla="*/ 10160 w 10160"/>
                      <a:gd name="connsiteY1" fmla="*/ 0 h 61976"/>
                      <a:gd name="connsiteX2" fmla="*/ 10160 w 10160"/>
                      <a:gd name="connsiteY2" fmla="*/ 61977 h 61976"/>
                      <a:gd name="connsiteX3" fmla="*/ 0 w 10160"/>
                      <a:gd name="connsiteY3" fmla="*/ 61977 h 61976"/>
                    </a:gdLst>
                    <a:ahLst/>
                    <a:cxnLst>
                      <a:cxn ang="0">
                        <a:pos x="connsiteX0" y="connsiteY0"/>
                      </a:cxn>
                      <a:cxn ang="0">
                        <a:pos x="connsiteX1" y="connsiteY1"/>
                      </a:cxn>
                      <a:cxn ang="0">
                        <a:pos x="connsiteX2" y="connsiteY2"/>
                      </a:cxn>
                      <a:cxn ang="0">
                        <a:pos x="connsiteX3" y="connsiteY3"/>
                      </a:cxn>
                    </a:cxnLst>
                    <a:rect l="l" t="t" r="r" b="b"/>
                    <a:pathLst>
                      <a:path w="10160" h="61976">
                        <a:moveTo>
                          <a:pt x="0" y="0"/>
                        </a:moveTo>
                        <a:lnTo>
                          <a:pt x="10160" y="0"/>
                        </a:lnTo>
                        <a:lnTo>
                          <a:pt x="10160" y="61977"/>
                        </a:lnTo>
                        <a:lnTo>
                          <a:pt x="0" y="61977"/>
                        </a:lnTo>
                        <a:close/>
                      </a:path>
                    </a:pathLst>
                  </a:custGeom>
                  <a:solidFill>
                    <a:srgbClr val="231F20"/>
                  </a:solidFill>
                  <a:ln w="10018" cap="flat">
                    <a:solidFill>
                      <a:schemeClr val="accent1"/>
                    </a:solidFill>
                    <a:prstDash val="solid"/>
                    <a:miter/>
                  </a:ln>
                </p:spPr>
                <p:txBody>
                  <a:bodyPr rtlCol="0" anchor="ctr"/>
                  <a:lstStyle/>
                  <a:p>
                    <a:endParaRPr lang="en-IN"/>
                  </a:p>
                </p:txBody>
              </p:sp>
              <p:sp>
                <p:nvSpPr>
                  <p:cNvPr id="224" name="Freeform: Shape 223">
                    <a:extLst>
                      <a:ext uri="{FF2B5EF4-FFF2-40B4-BE49-F238E27FC236}">
                        <a16:creationId xmlns:a16="http://schemas.microsoft.com/office/drawing/2014/main" id="{7F9FC5DE-B294-4D93-B176-CEC858718E05}"/>
                      </a:ext>
                    </a:extLst>
                  </p:cNvPr>
                  <p:cNvSpPr/>
                  <p:nvPr/>
                </p:nvSpPr>
                <p:spPr>
                  <a:xfrm rot="-5302157">
                    <a:off x="1457173" y="2483860"/>
                    <a:ext cx="10160" cy="72136"/>
                  </a:xfrm>
                  <a:custGeom>
                    <a:avLst/>
                    <a:gdLst>
                      <a:gd name="connsiteX0" fmla="*/ 0 w 10160"/>
                      <a:gd name="connsiteY0" fmla="*/ 0 h 72136"/>
                      <a:gd name="connsiteX1" fmla="*/ 10160 w 10160"/>
                      <a:gd name="connsiteY1" fmla="*/ 0 h 72136"/>
                      <a:gd name="connsiteX2" fmla="*/ 10160 w 10160"/>
                      <a:gd name="connsiteY2" fmla="*/ 72136 h 72136"/>
                      <a:gd name="connsiteX3" fmla="*/ 0 w 10160"/>
                      <a:gd name="connsiteY3" fmla="*/ 72136 h 72136"/>
                    </a:gdLst>
                    <a:ahLst/>
                    <a:cxnLst>
                      <a:cxn ang="0">
                        <a:pos x="connsiteX0" y="connsiteY0"/>
                      </a:cxn>
                      <a:cxn ang="0">
                        <a:pos x="connsiteX1" y="connsiteY1"/>
                      </a:cxn>
                      <a:cxn ang="0">
                        <a:pos x="connsiteX2" y="connsiteY2"/>
                      </a:cxn>
                      <a:cxn ang="0">
                        <a:pos x="connsiteX3" y="connsiteY3"/>
                      </a:cxn>
                    </a:cxnLst>
                    <a:rect l="l" t="t" r="r" b="b"/>
                    <a:pathLst>
                      <a:path w="10160" h="72136">
                        <a:moveTo>
                          <a:pt x="0" y="0"/>
                        </a:moveTo>
                        <a:lnTo>
                          <a:pt x="10160" y="0"/>
                        </a:lnTo>
                        <a:lnTo>
                          <a:pt x="10160" y="72136"/>
                        </a:lnTo>
                        <a:lnTo>
                          <a:pt x="0" y="72136"/>
                        </a:lnTo>
                        <a:close/>
                      </a:path>
                    </a:pathLst>
                  </a:custGeom>
                  <a:solidFill>
                    <a:srgbClr val="231F20"/>
                  </a:solidFill>
                  <a:ln w="10018" cap="flat">
                    <a:solidFill>
                      <a:schemeClr val="accent1"/>
                    </a:solidFill>
                    <a:prstDash val="solid"/>
                    <a:miter/>
                  </a:ln>
                </p:spPr>
                <p:txBody>
                  <a:bodyPr rtlCol="0" anchor="ctr"/>
                  <a:lstStyle/>
                  <a:p>
                    <a:endParaRPr lang="en-IN"/>
                  </a:p>
                </p:txBody>
              </p:sp>
            </p:grpSp>
            <p:sp>
              <p:nvSpPr>
                <p:cNvPr id="218" name="Freeform: Shape 217">
                  <a:extLst>
                    <a:ext uri="{FF2B5EF4-FFF2-40B4-BE49-F238E27FC236}">
                      <a16:creationId xmlns:a16="http://schemas.microsoft.com/office/drawing/2014/main" id="{FCF8AF6B-BA68-4EF4-A0A4-58CC48813731}"/>
                    </a:ext>
                  </a:extLst>
                </p:cNvPr>
                <p:cNvSpPr/>
                <p:nvPr/>
              </p:nvSpPr>
              <p:spPr>
                <a:xfrm rot="-3919422">
                  <a:off x="1450819" y="2024795"/>
                  <a:ext cx="10160" cy="59945"/>
                </a:xfrm>
                <a:custGeom>
                  <a:avLst/>
                  <a:gdLst>
                    <a:gd name="connsiteX0" fmla="*/ 0 w 10160"/>
                    <a:gd name="connsiteY0" fmla="*/ 0 h 59945"/>
                    <a:gd name="connsiteX1" fmla="*/ 10160 w 10160"/>
                    <a:gd name="connsiteY1" fmla="*/ 0 h 59945"/>
                    <a:gd name="connsiteX2" fmla="*/ 10160 w 10160"/>
                    <a:gd name="connsiteY2" fmla="*/ 59945 h 59945"/>
                    <a:gd name="connsiteX3" fmla="*/ 0 w 10160"/>
                    <a:gd name="connsiteY3" fmla="*/ 59945 h 59945"/>
                  </a:gdLst>
                  <a:ahLst/>
                  <a:cxnLst>
                    <a:cxn ang="0">
                      <a:pos x="connsiteX0" y="connsiteY0"/>
                    </a:cxn>
                    <a:cxn ang="0">
                      <a:pos x="connsiteX1" y="connsiteY1"/>
                    </a:cxn>
                    <a:cxn ang="0">
                      <a:pos x="connsiteX2" y="connsiteY2"/>
                    </a:cxn>
                    <a:cxn ang="0">
                      <a:pos x="connsiteX3" y="connsiteY3"/>
                    </a:cxn>
                  </a:cxnLst>
                  <a:rect l="l" t="t" r="r" b="b"/>
                  <a:pathLst>
                    <a:path w="10160" h="59945">
                      <a:moveTo>
                        <a:pt x="0" y="0"/>
                      </a:moveTo>
                      <a:lnTo>
                        <a:pt x="10160" y="0"/>
                      </a:lnTo>
                      <a:lnTo>
                        <a:pt x="10160" y="59945"/>
                      </a:lnTo>
                      <a:lnTo>
                        <a:pt x="0" y="59945"/>
                      </a:lnTo>
                      <a:close/>
                    </a:path>
                  </a:pathLst>
                </a:custGeom>
                <a:solidFill>
                  <a:srgbClr val="231F20"/>
                </a:solidFill>
                <a:ln w="10018" cap="flat">
                  <a:solidFill>
                    <a:schemeClr val="accent1"/>
                  </a:solidFill>
                  <a:prstDash val="solid"/>
                  <a:miter/>
                </a:ln>
              </p:spPr>
              <p:txBody>
                <a:bodyPr rtlCol="0" anchor="ctr"/>
                <a:lstStyle/>
                <a:p>
                  <a:endParaRPr lang="en-IN"/>
                </a:p>
              </p:txBody>
            </p:sp>
            <p:sp>
              <p:nvSpPr>
                <p:cNvPr id="219" name="Freeform: Shape 218">
                  <a:extLst>
                    <a:ext uri="{FF2B5EF4-FFF2-40B4-BE49-F238E27FC236}">
                      <a16:creationId xmlns:a16="http://schemas.microsoft.com/office/drawing/2014/main" id="{B3E6678C-3383-4F7A-908C-2B7ED64D6538}"/>
                    </a:ext>
                  </a:extLst>
                </p:cNvPr>
                <p:cNvSpPr/>
                <p:nvPr/>
              </p:nvSpPr>
              <p:spPr>
                <a:xfrm rot="-5383642">
                  <a:off x="1450696" y="1562412"/>
                  <a:ext cx="10160" cy="61976"/>
                </a:xfrm>
                <a:custGeom>
                  <a:avLst/>
                  <a:gdLst>
                    <a:gd name="connsiteX0" fmla="*/ 0 w 10160"/>
                    <a:gd name="connsiteY0" fmla="*/ 0 h 61976"/>
                    <a:gd name="connsiteX1" fmla="*/ 10160 w 10160"/>
                    <a:gd name="connsiteY1" fmla="*/ 0 h 61976"/>
                    <a:gd name="connsiteX2" fmla="*/ 10160 w 10160"/>
                    <a:gd name="connsiteY2" fmla="*/ 61977 h 61976"/>
                    <a:gd name="connsiteX3" fmla="*/ 0 w 10160"/>
                    <a:gd name="connsiteY3" fmla="*/ 61977 h 61976"/>
                  </a:gdLst>
                  <a:ahLst/>
                  <a:cxnLst>
                    <a:cxn ang="0">
                      <a:pos x="connsiteX0" y="connsiteY0"/>
                    </a:cxn>
                    <a:cxn ang="0">
                      <a:pos x="connsiteX1" y="connsiteY1"/>
                    </a:cxn>
                    <a:cxn ang="0">
                      <a:pos x="connsiteX2" y="connsiteY2"/>
                    </a:cxn>
                    <a:cxn ang="0">
                      <a:pos x="connsiteX3" y="connsiteY3"/>
                    </a:cxn>
                  </a:cxnLst>
                  <a:rect l="l" t="t" r="r" b="b"/>
                  <a:pathLst>
                    <a:path w="10160" h="61976">
                      <a:moveTo>
                        <a:pt x="0" y="0"/>
                      </a:moveTo>
                      <a:lnTo>
                        <a:pt x="10160" y="0"/>
                      </a:lnTo>
                      <a:lnTo>
                        <a:pt x="10160" y="61977"/>
                      </a:lnTo>
                      <a:lnTo>
                        <a:pt x="0" y="61977"/>
                      </a:lnTo>
                      <a:close/>
                    </a:path>
                  </a:pathLst>
                </a:custGeom>
                <a:solidFill>
                  <a:srgbClr val="231F20"/>
                </a:solidFill>
                <a:ln w="10018" cap="flat">
                  <a:solidFill>
                    <a:schemeClr val="accent1"/>
                  </a:solidFill>
                  <a:prstDash val="solid"/>
                  <a:miter/>
                </a:ln>
              </p:spPr>
              <p:txBody>
                <a:bodyPr rtlCol="0" anchor="ctr"/>
                <a:lstStyle/>
                <a:p>
                  <a:endParaRPr lang="en-IN"/>
                </a:p>
              </p:txBody>
            </p:sp>
            <p:sp>
              <p:nvSpPr>
                <p:cNvPr id="220" name="Freeform: Shape 219">
                  <a:extLst>
                    <a:ext uri="{FF2B5EF4-FFF2-40B4-BE49-F238E27FC236}">
                      <a16:creationId xmlns:a16="http://schemas.microsoft.com/office/drawing/2014/main" id="{78CAA95A-8DE6-4CBE-98CE-9D776EAA06AF}"/>
                    </a:ext>
                  </a:extLst>
                </p:cNvPr>
                <p:cNvSpPr/>
                <p:nvPr/>
              </p:nvSpPr>
              <p:spPr>
                <a:xfrm>
                  <a:off x="1433785" y="2507329"/>
                  <a:ext cx="10160" cy="121920"/>
                </a:xfrm>
                <a:custGeom>
                  <a:avLst/>
                  <a:gdLst>
                    <a:gd name="connsiteX0" fmla="*/ 0 w 10160"/>
                    <a:gd name="connsiteY0" fmla="*/ 0 h 121920"/>
                    <a:gd name="connsiteX1" fmla="*/ 10160 w 10160"/>
                    <a:gd name="connsiteY1" fmla="*/ 0 h 121920"/>
                    <a:gd name="connsiteX2" fmla="*/ 10160 w 10160"/>
                    <a:gd name="connsiteY2" fmla="*/ 121920 h 121920"/>
                    <a:gd name="connsiteX3" fmla="*/ 0 w 10160"/>
                    <a:gd name="connsiteY3" fmla="*/ 121920 h 121920"/>
                  </a:gdLst>
                  <a:ahLst/>
                  <a:cxnLst>
                    <a:cxn ang="0">
                      <a:pos x="connsiteX0" y="connsiteY0"/>
                    </a:cxn>
                    <a:cxn ang="0">
                      <a:pos x="connsiteX1" y="connsiteY1"/>
                    </a:cxn>
                    <a:cxn ang="0">
                      <a:pos x="connsiteX2" y="connsiteY2"/>
                    </a:cxn>
                    <a:cxn ang="0">
                      <a:pos x="connsiteX3" y="connsiteY3"/>
                    </a:cxn>
                  </a:cxnLst>
                  <a:rect l="l" t="t" r="r" b="b"/>
                  <a:pathLst>
                    <a:path w="10160" h="121920">
                      <a:moveTo>
                        <a:pt x="0" y="0"/>
                      </a:moveTo>
                      <a:lnTo>
                        <a:pt x="10160" y="0"/>
                      </a:lnTo>
                      <a:lnTo>
                        <a:pt x="10160" y="121920"/>
                      </a:lnTo>
                      <a:lnTo>
                        <a:pt x="0" y="121920"/>
                      </a:lnTo>
                      <a:close/>
                    </a:path>
                  </a:pathLst>
                </a:custGeom>
                <a:solidFill>
                  <a:srgbClr val="231F20"/>
                </a:solidFill>
                <a:ln w="10018" cap="flat">
                  <a:solidFill>
                    <a:schemeClr val="accent1"/>
                  </a:solidFill>
                  <a:prstDash val="solid"/>
                  <a:miter/>
                </a:ln>
              </p:spPr>
              <p:txBody>
                <a:bodyPr rtlCol="0" anchor="ctr"/>
                <a:lstStyle/>
                <a:p>
                  <a:endParaRPr lang="en-IN"/>
                </a:p>
              </p:txBody>
            </p:sp>
            <p:sp>
              <p:nvSpPr>
                <p:cNvPr id="221" name="Freeform: Shape 220">
                  <a:extLst>
                    <a:ext uri="{FF2B5EF4-FFF2-40B4-BE49-F238E27FC236}">
                      <a16:creationId xmlns:a16="http://schemas.microsoft.com/office/drawing/2014/main" id="{08D5188D-0136-4DCB-981A-0B47D921B577}"/>
                    </a:ext>
                  </a:extLst>
                </p:cNvPr>
                <p:cNvSpPr/>
                <p:nvPr/>
              </p:nvSpPr>
              <p:spPr>
                <a:xfrm>
                  <a:off x="1433785" y="1444593"/>
                  <a:ext cx="10160" cy="610616"/>
                </a:xfrm>
                <a:custGeom>
                  <a:avLst/>
                  <a:gdLst>
                    <a:gd name="connsiteX0" fmla="*/ 0 w 10160"/>
                    <a:gd name="connsiteY0" fmla="*/ 0 h 610616"/>
                    <a:gd name="connsiteX1" fmla="*/ 10160 w 10160"/>
                    <a:gd name="connsiteY1" fmla="*/ 0 h 610616"/>
                    <a:gd name="connsiteX2" fmla="*/ 10160 w 10160"/>
                    <a:gd name="connsiteY2" fmla="*/ 610616 h 610616"/>
                    <a:gd name="connsiteX3" fmla="*/ 0 w 10160"/>
                    <a:gd name="connsiteY3" fmla="*/ 610616 h 610616"/>
                  </a:gdLst>
                  <a:ahLst/>
                  <a:cxnLst>
                    <a:cxn ang="0">
                      <a:pos x="connsiteX0" y="connsiteY0"/>
                    </a:cxn>
                    <a:cxn ang="0">
                      <a:pos x="connsiteX1" y="connsiteY1"/>
                    </a:cxn>
                    <a:cxn ang="0">
                      <a:pos x="connsiteX2" y="connsiteY2"/>
                    </a:cxn>
                    <a:cxn ang="0">
                      <a:pos x="connsiteX3" y="connsiteY3"/>
                    </a:cxn>
                  </a:cxnLst>
                  <a:rect l="l" t="t" r="r" b="b"/>
                  <a:pathLst>
                    <a:path w="10160" h="610616">
                      <a:moveTo>
                        <a:pt x="0" y="0"/>
                      </a:moveTo>
                      <a:lnTo>
                        <a:pt x="10160" y="0"/>
                      </a:lnTo>
                      <a:lnTo>
                        <a:pt x="10160" y="610616"/>
                      </a:lnTo>
                      <a:lnTo>
                        <a:pt x="0" y="610616"/>
                      </a:lnTo>
                      <a:close/>
                    </a:path>
                  </a:pathLst>
                </a:custGeom>
                <a:solidFill>
                  <a:srgbClr val="231F20"/>
                </a:solidFill>
                <a:ln w="10018" cap="flat">
                  <a:solidFill>
                    <a:schemeClr val="accent1"/>
                  </a:solidFill>
                  <a:prstDash val="solid"/>
                  <a:miter/>
                </a:ln>
              </p:spPr>
              <p:txBody>
                <a:bodyPr rtlCol="0" anchor="ctr"/>
                <a:lstStyle/>
                <a:p>
                  <a:endParaRPr lang="en-IN"/>
                </a:p>
              </p:txBody>
            </p:sp>
          </p:grpSp>
        </p:grpSp>
      </p:grpSp>
      <p:sp>
        <p:nvSpPr>
          <p:cNvPr id="3" name="Rectangle: Rounded Corners 2">
            <a:extLst>
              <a:ext uri="{FF2B5EF4-FFF2-40B4-BE49-F238E27FC236}">
                <a16:creationId xmlns:a16="http://schemas.microsoft.com/office/drawing/2014/main" id="{E2FFDBE7-9966-4365-8BC8-4C1B7F8C6034}"/>
              </a:ext>
            </a:extLst>
          </p:cNvPr>
          <p:cNvSpPr/>
          <p:nvPr/>
        </p:nvSpPr>
        <p:spPr>
          <a:xfrm>
            <a:off x="5351152" y="7243521"/>
            <a:ext cx="2310736" cy="468721"/>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Arial" panose="020B0604020202020204" pitchFamily="34" charset="0"/>
                <a:cs typeface="Arial" panose="020B0604020202020204" pitchFamily="34" charset="0"/>
              </a:rPr>
              <a:t>SHOW ANSWERS</a:t>
            </a:r>
          </a:p>
        </p:txBody>
      </p:sp>
      <p:sp>
        <p:nvSpPr>
          <p:cNvPr id="10" name="TextBox 9">
            <a:extLst>
              <a:ext uri="{FF2B5EF4-FFF2-40B4-BE49-F238E27FC236}">
                <a16:creationId xmlns:a16="http://schemas.microsoft.com/office/drawing/2014/main" id="{C08A57C3-D4F2-42E5-8A74-5894DA1F19F1}"/>
              </a:ext>
            </a:extLst>
          </p:cNvPr>
          <p:cNvSpPr txBox="1"/>
          <p:nvPr/>
        </p:nvSpPr>
        <p:spPr>
          <a:xfrm>
            <a:off x="2591878" y="6809707"/>
            <a:ext cx="7799294" cy="369332"/>
          </a:xfrm>
          <a:prstGeom prst="rect">
            <a:avLst/>
          </a:prstGeom>
          <a:noFill/>
        </p:spPr>
        <p:txBody>
          <a:bodyPr wrap="square">
            <a:spAutoFit/>
          </a:bodyPr>
          <a:lstStyle/>
          <a:p>
            <a:pPr algn="ctr">
              <a:spcBef>
                <a:spcPts val="500"/>
              </a:spcBef>
            </a:pPr>
            <a:r>
              <a:rPr lang="en-US" b="1" dirty="0">
                <a:solidFill>
                  <a:schemeClr val="tx2"/>
                </a:solidFill>
                <a:latin typeface="Arial" panose="020B0604020202020204" pitchFamily="34" charset="0"/>
                <a:cs typeface="Arial" panose="020B0604020202020204" pitchFamily="34" charset="0"/>
              </a:rPr>
              <a:t>Not quite.</a:t>
            </a:r>
          </a:p>
        </p:txBody>
      </p:sp>
      <p:sp>
        <p:nvSpPr>
          <p:cNvPr id="11" name="Rectangle 10">
            <a:extLst>
              <a:ext uri="{FF2B5EF4-FFF2-40B4-BE49-F238E27FC236}">
                <a16:creationId xmlns:a16="http://schemas.microsoft.com/office/drawing/2014/main" id="{66B6CF0F-492A-4631-BC36-42BE86036F6B}"/>
              </a:ext>
            </a:extLst>
          </p:cNvPr>
          <p:cNvSpPr/>
          <p:nvPr/>
        </p:nvSpPr>
        <p:spPr>
          <a:xfrm>
            <a:off x="219675" y="2041328"/>
            <a:ext cx="12533228" cy="5644890"/>
          </a:xfrm>
          <a:prstGeom prst="rect">
            <a:avLst/>
          </a:prstGeom>
          <a:solidFill>
            <a:schemeClr val="tx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F84C936-2AC2-4E0A-8A2A-EAF91BA61C24}"/>
              </a:ext>
            </a:extLst>
          </p:cNvPr>
          <p:cNvSpPr/>
          <p:nvPr/>
        </p:nvSpPr>
        <p:spPr>
          <a:xfrm>
            <a:off x="1484933" y="2852665"/>
            <a:ext cx="10022232" cy="41711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5419471-343C-4F9F-9A35-D8C089DB2D45}"/>
              </a:ext>
            </a:extLst>
          </p:cNvPr>
          <p:cNvSpPr/>
          <p:nvPr/>
        </p:nvSpPr>
        <p:spPr>
          <a:xfrm>
            <a:off x="5612088" y="6353909"/>
            <a:ext cx="1767923" cy="421055"/>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Arial" panose="020B0604020202020204" pitchFamily="34" charset="0"/>
                <a:cs typeface="Arial" panose="020B0604020202020204" pitchFamily="34" charset="0"/>
              </a:rPr>
              <a:t>HIDE ANSWERS</a:t>
            </a:r>
          </a:p>
        </p:txBody>
      </p:sp>
      <p:graphicFrame>
        <p:nvGraphicFramePr>
          <p:cNvPr id="14" name="Table 27">
            <a:extLst>
              <a:ext uri="{FF2B5EF4-FFF2-40B4-BE49-F238E27FC236}">
                <a16:creationId xmlns:a16="http://schemas.microsoft.com/office/drawing/2014/main" id="{4B9EA4E5-F593-4655-A8F1-44D1B9B08FF0}"/>
              </a:ext>
            </a:extLst>
          </p:cNvPr>
          <p:cNvGraphicFramePr>
            <a:graphicFrameLocks noGrp="1"/>
          </p:cNvGraphicFramePr>
          <p:nvPr>
            <p:extLst>
              <p:ext uri="{D42A27DB-BD31-4B8C-83A1-F6EECF244321}">
                <p14:modId xmlns:p14="http://schemas.microsoft.com/office/powerpoint/2010/main" val="886382991"/>
              </p:ext>
            </p:extLst>
          </p:nvPr>
        </p:nvGraphicFramePr>
        <p:xfrm>
          <a:off x="1626057" y="3002998"/>
          <a:ext cx="9739984" cy="3126173"/>
        </p:xfrm>
        <a:graphic>
          <a:graphicData uri="http://schemas.openxmlformats.org/drawingml/2006/table">
            <a:tbl>
              <a:tblPr firstRow="1" bandRow="1">
                <a:tableStyleId>{5C22544A-7EE6-4342-B048-85BDC9FD1C3A}</a:tableStyleId>
              </a:tblPr>
              <a:tblGrid>
                <a:gridCol w="4064529">
                  <a:extLst>
                    <a:ext uri="{9D8B030D-6E8A-4147-A177-3AD203B41FA5}">
                      <a16:colId xmlns:a16="http://schemas.microsoft.com/office/drawing/2014/main" val="686235023"/>
                    </a:ext>
                  </a:extLst>
                </a:gridCol>
                <a:gridCol w="5675455">
                  <a:extLst>
                    <a:ext uri="{9D8B030D-6E8A-4147-A177-3AD203B41FA5}">
                      <a16:colId xmlns:a16="http://schemas.microsoft.com/office/drawing/2014/main" val="814701338"/>
                    </a:ext>
                  </a:extLst>
                </a:gridCol>
              </a:tblGrid>
              <a:tr h="686434">
                <a:tc>
                  <a:txBody>
                    <a:bodyPr/>
                    <a:lstStyle/>
                    <a:p>
                      <a:pPr marL="0" marR="0" lvl="0" indent="0" algn="ctr" defTabSz="1125261" rtl="0" eaLnBrk="1" fontAlgn="auto" latinLnBrk="0" hangingPunct="1">
                        <a:lnSpc>
                          <a:spcPct val="100000"/>
                        </a:lnSpc>
                        <a:spcBef>
                          <a:spcPts val="0"/>
                        </a:spcBef>
                        <a:spcAft>
                          <a:spcPts val="0"/>
                        </a:spcAft>
                        <a:buClrTx/>
                        <a:buSzTx/>
                        <a:buFontTx/>
                        <a:buNone/>
                        <a:tabLst/>
                        <a:defRPr/>
                      </a:pPr>
                      <a:r>
                        <a:rPr lang="en-US" sz="1800" dirty="0">
                          <a:latin typeface="Arial" panose="020B0604020202020204" pitchFamily="34" charset="0"/>
                          <a:cs typeface="Arial" panose="020B0604020202020204" pitchFamily="34" charset="0"/>
                        </a:rPr>
                        <a:t>Types of Repayment</a:t>
                      </a:r>
                    </a:p>
                  </a:txBody>
                  <a:tcPr anchor="ctr">
                    <a:solidFill>
                      <a:schemeClr val="accent1"/>
                    </a:solidFill>
                  </a:tcPr>
                </a:tc>
                <a:tc>
                  <a:txBody>
                    <a:bodyPr/>
                    <a:lstStyle/>
                    <a:p>
                      <a:pPr marL="0" marR="0" lvl="0" indent="0" algn="ctr" defTabSz="1125261" rtl="0" eaLnBrk="1" fontAlgn="auto" latinLnBrk="0" hangingPunct="1">
                        <a:lnSpc>
                          <a:spcPct val="100000"/>
                        </a:lnSpc>
                        <a:spcBef>
                          <a:spcPts val="0"/>
                        </a:spcBef>
                        <a:spcAft>
                          <a:spcPts val="0"/>
                        </a:spcAft>
                        <a:buClrTx/>
                        <a:buSzTx/>
                        <a:buFontTx/>
                        <a:buNone/>
                        <a:tabLst/>
                        <a:defRPr/>
                      </a:pPr>
                      <a:r>
                        <a:rPr lang="en-US" sz="1800" b="1" dirty="0">
                          <a:latin typeface="Arial" panose="020B0604020202020204" pitchFamily="34" charset="0"/>
                          <a:cs typeface="Arial" panose="020B0604020202020204" pitchFamily="34" charset="0"/>
                        </a:rPr>
                        <a:t>Repayment Sources</a:t>
                      </a:r>
                      <a:endParaRPr lang="en-US" sz="1800" dirty="0">
                        <a:latin typeface="Arial" panose="020B0604020202020204" pitchFamily="34" charset="0"/>
                        <a:cs typeface="Arial" panose="020B0604020202020204" pitchFamily="34" charset="0"/>
                      </a:endParaRPr>
                    </a:p>
                  </a:txBody>
                  <a:tcPr anchor="ctr">
                    <a:solidFill>
                      <a:schemeClr val="accent1"/>
                    </a:solidFill>
                  </a:tcPr>
                </a:tc>
                <a:extLst>
                  <a:ext uri="{0D108BD9-81ED-4DB2-BD59-A6C34878D82A}">
                    <a16:rowId xmlns:a16="http://schemas.microsoft.com/office/drawing/2014/main" val="1830924861"/>
                  </a:ext>
                </a:extLst>
              </a:tr>
              <a:tr h="739939">
                <a:tc>
                  <a:txBody>
                    <a:bodyPr/>
                    <a:lstStyle/>
                    <a:p>
                      <a:pPr marL="0" marR="0" lvl="0" indent="0" algn="l" defTabSz="4572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Calibri" panose="020F0502020204030204" pitchFamily="34" charset="0"/>
                          <a:cs typeface="+mn-cs"/>
                        </a:rPr>
                        <a:t>Primary Source of Repayment</a:t>
                      </a:r>
                    </a:p>
                  </a:txBody>
                  <a:tcPr anchor="ctr">
                    <a:solidFill>
                      <a:schemeClr val="accent2">
                        <a:lumMod val="20000"/>
                        <a:lumOff val="80000"/>
                      </a:schemeClr>
                    </a:solidFill>
                  </a:tcPr>
                </a:tc>
                <a:tc>
                  <a:txBody>
                    <a:bodyPr/>
                    <a:lstStyle/>
                    <a:p>
                      <a:pPr marL="0" marR="0" lvl="0" indent="0" algn="l" defTabSz="112526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a:ln>
                            <a:noFill/>
                          </a:ln>
                          <a:solidFill>
                            <a:prstClr val="black"/>
                          </a:solidFill>
                          <a:effectLst/>
                          <a:uLnTx/>
                          <a:uFillTx/>
                          <a:latin typeface="Arial" panose="020B0604020202020204" pitchFamily="34" charset="0"/>
                          <a:cs typeface="+mn-cs"/>
                        </a:rPr>
                        <a:t>Rental cash flows </a:t>
                      </a:r>
                    </a:p>
                  </a:txBody>
                  <a:tcPr anchor="ctr">
                    <a:solidFill>
                      <a:schemeClr val="accent2">
                        <a:lumMod val="20000"/>
                        <a:lumOff val="80000"/>
                      </a:schemeClr>
                    </a:solidFill>
                  </a:tcPr>
                </a:tc>
                <a:extLst>
                  <a:ext uri="{0D108BD9-81ED-4DB2-BD59-A6C34878D82A}">
                    <a16:rowId xmlns:a16="http://schemas.microsoft.com/office/drawing/2014/main" val="399925706"/>
                  </a:ext>
                </a:extLst>
              </a:tr>
              <a:tr h="774719">
                <a:tc>
                  <a:txBody>
                    <a:bodyPr/>
                    <a:lstStyle/>
                    <a:p>
                      <a:pPr marL="0" marR="0" lvl="0" indent="0" algn="l" defTabSz="4572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IN" sz="1800" b="0" i="0" u="none" strike="noStrike" kern="1200" cap="none" spc="0" normalizeH="0" baseline="0" noProof="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Secondary Source of Repayment</a:t>
                      </a:r>
                    </a:p>
                  </a:txBody>
                  <a:tcPr anchor="ctr">
                    <a:solidFill>
                      <a:schemeClr val="accent2">
                        <a:lumMod val="20000"/>
                        <a:lumOff val="80000"/>
                      </a:schemeClr>
                    </a:solidFill>
                  </a:tcPr>
                </a:tc>
                <a:tc>
                  <a:txBody>
                    <a:bodyPr/>
                    <a:lstStyle/>
                    <a:p>
                      <a:pPr marL="0" marR="0" lvl="0" indent="0" algn="l" defTabSz="112526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a:ln>
                            <a:noFill/>
                          </a:ln>
                          <a:solidFill>
                            <a:prstClr val="black"/>
                          </a:solidFill>
                          <a:effectLst/>
                          <a:uLnTx/>
                          <a:uFillTx/>
                          <a:latin typeface="Arial" panose="020B0604020202020204" pitchFamily="34" charset="0"/>
                          <a:cs typeface="+mn-cs"/>
                        </a:rPr>
                        <a:t>Orderly liquidation of subject</a:t>
                      </a:r>
                    </a:p>
                  </a:txBody>
                  <a:tcPr anchor="ctr">
                    <a:solidFill>
                      <a:schemeClr val="accent2">
                        <a:lumMod val="20000"/>
                        <a:lumOff val="80000"/>
                      </a:schemeClr>
                    </a:solidFill>
                  </a:tcPr>
                </a:tc>
                <a:extLst>
                  <a:ext uri="{0D108BD9-81ED-4DB2-BD59-A6C34878D82A}">
                    <a16:rowId xmlns:a16="http://schemas.microsoft.com/office/drawing/2014/main" val="1549849601"/>
                  </a:ext>
                </a:extLst>
              </a:tr>
              <a:tr h="925081">
                <a:tc>
                  <a:txBody>
                    <a:bodyPr/>
                    <a:lstStyle/>
                    <a:p>
                      <a:pPr marL="0" marR="0" lvl="0" indent="0" algn="l" defTabSz="457200" rtl="0" eaLnBrk="1" fontAlgn="auto" latinLnBrk="0" hangingPunct="1">
                        <a:lnSpc>
                          <a:spcPct val="100000"/>
                        </a:lnSpc>
                        <a:spcBef>
                          <a:spcPts val="600"/>
                        </a:spcBef>
                        <a:spcAft>
                          <a:spcPts val="600"/>
                        </a:spcAft>
                        <a:buClrTx/>
                        <a:buSzTx/>
                        <a:buFont typeface="Arial" panose="020B0604020202020204" pitchFamily="34" charset="0"/>
                        <a:buNone/>
                        <a:tabLst/>
                        <a:defRPr/>
                      </a:pPr>
                      <a:r>
                        <a:rPr kumimoji="0" lang="en-IN" sz="1800" b="0" i="0" u="none" strike="noStrike" kern="1200" cap="none" spc="0" normalizeH="0" baseline="0" noProof="0" dirty="0">
                          <a:ln>
                            <a:noFill/>
                          </a:ln>
                          <a:solidFill>
                            <a:prstClr val="black"/>
                          </a:solidFill>
                          <a:effectLst/>
                          <a:uLnTx/>
                          <a:uFillTx/>
                          <a:latin typeface="Arial" panose="020B0604020202020204" pitchFamily="34" charset="0"/>
                          <a:ea typeface="Calibri" panose="020F0502020204030204" pitchFamily="34" charset="0"/>
                          <a:cs typeface="Times New Roman" panose="02020603050405020304" pitchFamily="18" charset="0"/>
                        </a:rPr>
                        <a:t>Tertiary Source of Repayment</a:t>
                      </a:r>
                    </a:p>
                  </a:txBody>
                  <a:tcPr anchor="ctr">
                    <a:solidFill>
                      <a:schemeClr val="accent2">
                        <a:lumMod val="20000"/>
                        <a:lumOff val="80000"/>
                      </a:schemeClr>
                    </a:solidFill>
                  </a:tcPr>
                </a:tc>
                <a:tc>
                  <a:txBody>
                    <a:bodyPr/>
                    <a:lstStyle/>
                    <a:p>
                      <a:pPr marL="0" marR="0" lvl="0" indent="0" algn="l" defTabSz="1125261"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dirty="0">
                          <a:ln>
                            <a:noFill/>
                          </a:ln>
                          <a:solidFill>
                            <a:schemeClr val="tx1"/>
                          </a:solidFill>
                          <a:effectLst/>
                          <a:uLnTx/>
                          <a:uFillTx/>
                          <a:latin typeface="Arial" panose="020B0604020202020204" pitchFamily="34" charset="0"/>
                          <a:cs typeface="+mn-cs"/>
                        </a:rPr>
                        <a:t>Recourse to borrower(s)/guarantor(s), cash or otherwise, provided by designated guarantor(s)</a:t>
                      </a:r>
                    </a:p>
                  </a:txBody>
                  <a:tcPr anchor="ctr">
                    <a:solidFill>
                      <a:schemeClr val="accent2">
                        <a:lumMod val="20000"/>
                        <a:lumOff val="80000"/>
                      </a:schemeClr>
                    </a:solidFill>
                  </a:tcPr>
                </a:tc>
                <a:extLst>
                  <a:ext uri="{0D108BD9-81ED-4DB2-BD59-A6C34878D82A}">
                    <a16:rowId xmlns:a16="http://schemas.microsoft.com/office/drawing/2014/main" val="3202430534"/>
                  </a:ext>
                </a:extLst>
              </a:tr>
            </a:tbl>
          </a:graphicData>
        </a:graphic>
      </p:graphicFrame>
      <p:sp>
        <p:nvSpPr>
          <p:cNvPr id="15" name="Slide Number Placeholder 14">
            <a:extLst>
              <a:ext uri="{FF2B5EF4-FFF2-40B4-BE49-F238E27FC236}">
                <a16:creationId xmlns:a16="http://schemas.microsoft.com/office/drawing/2014/main" id="{15028F35-E962-4290-8FF9-592B9791088C}"/>
              </a:ext>
            </a:extLst>
          </p:cNvPr>
          <p:cNvSpPr>
            <a:spLocks noGrp="1"/>
          </p:cNvSpPr>
          <p:nvPr>
            <p:ph type="sldNum" sz="quarter" idx="12"/>
          </p:nvPr>
        </p:nvSpPr>
        <p:spPr/>
        <p:txBody>
          <a:bodyPr/>
          <a:lstStyle/>
          <a:p>
            <a:fld id="{71A628A0-E779-4D32-97F1-9C80A60D6EF0}" type="slidenum">
              <a:rPr lang="en-IN" smtClean="0"/>
              <a:pPr/>
              <a:t>43</a:t>
            </a:fld>
            <a:r>
              <a:rPr lang="en-IN"/>
              <a:t> of 116</a:t>
            </a:r>
            <a:endParaRPr lang="en-IN" dirty="0"/>
          </a:p>
        </p:txBody>
      </p:sp>
    </p:spTree>
    <p:extLst>
      <p:ext uri="{BB962C8B-B14F-4D97-AF65-F5344CB8AC3E}">
        <p14:creationId xmlns:p14="http://schemas.microsoft.com/office/powerpoint/2010/main" val="28587551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47133E4-A12C-4F55-B83B-246842F1D304}"/>
              </a:ext>
            </a:extLst>
          </p:cNvPr>
          <p:cNvSpPr/>
          <p:nvPr/>
        </p:nvSpPr>
        <p:spPr>
          <a:xfrm>
            <a:off x="234673" y="3722917"/>
            <a:ext cx="6217920" cy="395151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i="1" dirty="0">
              <a:solidFill>
                <a:schemeClr val="bg1">
                  <a:lumMod val="65000"/>
                </a:schemeClr>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C2EDD86-50C9-4288-846B-4995F4BEE441}"/>
              </a:ext>
            </a:extLst>
          </p:cNvPr>
          <p:cNvSpPr/>
          <p:nvPr/>
        </p:nvSpPr>
        <p:spPr>
          <a:xfrm>
            <a:off x="310895" y="3799036"/>
            <a:ext cx="6051805" cy="3782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0BB03A7C-5616-4511-BCA9-B05D62BF4959}"/>
              </a:ext>
            </a:extLst>
          </p:cNvPr>
          <p:cNvSpPr/>
          <p:nvPr/>
        </p:nvSpPr>
        <p:spPr>
          <a:xfrm rot="5400000">
            <a:off x="5688246" y="-3411582"/>
            <a:ext cx="1611085" cy="125272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F3AB5-9D4D-4C76-A402-1CFE842A792A}"/>
              </a:ext>
            </a:extLst>
          </p:cNvPr>
          <p:cNvSpPr>
            <a:spLocks noGrp="1"/>
          </p:cNvSpPr>
          <p:nvPr>
            <p:ph type="title"/>
          </p:nvPr>
        </p:nvSpPr>
        <p:spPr/>
        <p:txBody>
          <a:bodyPr/>
          <a:lstStyle/>
          <a:p>
            <a:r>
              <a:rPr lang="en-US" dirty="0"/>
              <a:t>Is Underwriting an Exact Science? </a:t>
            </a:r>
          </a:p>
        </p:txBody>
      </p:sp>
      <p:sp>
        <p:nvSpPr>
          <p:cNvPr id="5" name="Rectangle 4">
            <a:extLst>
              <a:ext uri="{FF2B5EF4-FFF2-40B4-BE49-F238E27FC236}">
                <a16:creationId xmlns:a16="http://schemas.microsoft.com/office/drawing/2014/main" id="{10619C3A-80F1-465A-BB1B-54104B4A7174}"/>
              </a:ext>
            </a:extLst>
          </p:cNvPr>
          <p:cNvSpPr/>
          <p:nvPr/>
        </p:nvSpPr>
        <p:spPr>
          <a:xfrm>
            <a:off x="6539509" y="3722917"/>
            <a:ext cx="6217920" cy="393988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6" name="Rectangle: Rounded Corners 5">
            <a:extLst>
              <a:ext uri="{FF2B5EF4-FFF2-40B4-BE49-F238E27FC236}">
                <a16:creationId xmlns:a16="http://schemas.microsoft.com/office/drawing/2014/main" id="{3E6E730C-77EE-4A4A-AE1B-4370E51C9068}"/>
              </a:ext>
            </a:extLst>
          </p:cNvPr>
          <p:cNvSpPr/>
          <p:nvPr/>
        </p:nvSpPr>
        <p:spPr>
          <a:xfrm>
            <a:off x="9136087" y="5493448"/>
            <a:ext cx="1024764" cy="398824"/>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CHECK</a:t>
            </a:r>
          </a:p>
        </p:txBody>
      </p:sp>
      <p:sp>
        <p:nvSpPr>
          <p:cNvPr id="16" name="TextBox 15">
            <a:extLst>
              <a:ext uri="{FF2B5EF4-FFF2-40B4-BE49-F238E27FC236}">
                <a16:creationId xmlns:a16="http://schemas.microsoft.com/office/drawing/2014/main" id="{22CF310D-4373-4018-9C17-701886820482}"/>
              </a:ext>
            </a:extLst>
          </p:cNvPr>
          <p:cNvSpPr txBox="1"/>
          <p:nvPr/>
        </p:nvSpPr>
        <p:spPr>
          <a:xfrm>
            <a:off x="2517588" y="2467338"/>
            <a:ext cx="9875021" cy="769441"/>
          </a:xfrm>
          <a:prstGeom prst="rect">
            <a:avLst/>
          </a:prstGeom>
          <a:noFill/>
        </p:spPr>
        <p:txBody>
          <a:bodyPr wrap="square">
            <a:spAutoFit/>
          </a:bodyPr>
          <a:lstStyle/>
          <a:p>
            <a:pPr>
              <a:spcBef>
                <a:spcPts val="600"/>
              </a:spcBef>
              <a:spcAft>
                <a:spcPts val="600"/>
              </a:spcAft>
            </a:pPr>
            <a:r>
              <a:rPr lang="en-US" sz="20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Sequence the steps for providing title insurance.</a:t>
            </a:r>
          </a:p>
          <a:p>
            <a:pPr>
              <a:spcBef>
                <a:spcPts val="600"/>
              </a:spcBef>
              <a:spcAft>
                <a:spcPts val="600"/>
              </a:spcAft>
            </a:pPr>
            <a:r>
              <a:rPr lang="en-US" sz="1400"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Click the drop-down arrow to select the right option from the list, then click CHECK.</a:t>
            </a:r>
          </a:p>
        </p:txBody>
      </p:sp>
      <p:grpSp>
        <p:nvGrpSpPr>
          <p:cNvPr id="17" name="Group 16">
            <a:extLst>
              <a:ext uri="{FF2B5EF4-FFF2-40B4-BE49-F238E27FC236}">
                <a16:creationId xmlns:a16="http://schemas.microsoft.com/office/drawing/2014/main" id="{AD25395D-EC75-4A86-95D8-72F77EA89AFD}"/>
              </a:ext>
            </a:extLst>
          </p:cNvPr>
          <p:cNvGrpSpPr/>
          <p:nvPr/>
        </p:nvGrpSpPr>
        <p:grpSpPr>
          <a:xfrm>
            <a:off x="599490" y="1950788"/>
            <a:ext cx="1640504" cy="1814265"/>
            <a:chOff x="432435" y="1943170"/>
            <a:chExt cx="1985009" cy="2195260"/>
          </a:xfrm>
        </p:grpSpPr>
        <p:sp>
          <p:nvSpPr>
            <p:cNvPr id="18" name="Oval 17">
              <a:extLst>
                <a:ext uri="{FF2B5EF4-FFF2-40B4-BE49-F238E27FC236}">
                  <a16:creationId xmlns:a16="http://schemas.microsoft.com/office/drawing/2014/main" id="{A6B17A05-9577-4BF9-90A8-F8C7980B44FD}"/>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descr="A person wearing a suit and tie&#10;&#10;Description automatically generated">
              <a:extLst>
                <a:ext uri="{FF2B5EF4-FFF2-40B4-BE49-F238E27FC236}">
                  <a16:creationId xmlns:a16="http://schemas.microsoft.com/office/drawing/2014/main" id="{1D859EF2-6D7F-4EF9-A921-253952B4ACAD}"/>
                </a:ext>
              </a:extLst>
            </p:cNvPr>
            <p:cNvPicPr>
              <a:picLocks noChangeAspect="1"/>
            </p:cNvPicPr>
            <p:nvPr/>
          </p:nvPicPr>
          <p:blipFill rotWithShape="1">
            <a:blip r:embed="rId3">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3" name="TextBox 2">
            <a:extLst>
              <a:ext uri="{FF2B5EF4-FFF2-40B4-BE49-F238E27FC236}">
                <a16:creationId xmlns:a16="http://schemas.microsoft.com/office/drawing/2014/main" id="{81D0DA25-9A09-41A1-8216-8873F00A13C7}"/>
              </a:ext>
            </a:extLst>
          </p:cNvPr>
          <p:cNvSpPr txBox="1"/>
          <p:nvPr/>
        </p:nvSpPr>
        <p:spPr>
          <a:xfrm>
            <a:off x="422125" y="3964073"/>
            <a:ext cx="1275958" cy="369332"/>
          </a:xfrm>
          <a:prstGeom prst="rect">
            <a:avLst/>
          </a:prstGeom>
          <a:noFill/>
        </p:spPr>
        <p:txBody>
          <a:bodyPr wrap="square">
            <a:spAutoFit/>
          </a:bodyPr>
          <a:lstStyle/>
          <a:p>
            <a:r>
              <a:rPr lang="en-IN" b="1" dirty="0">
                <a:latin typeface="Arial" panose="020B0604020202020204" pitchFamily="34" charset="0"/>
              </a:rPr>
              <a:t>Steps</a:t>
            </a:r>
          </a:p>
        </p:txBody>
      </p:sp>
      <p:sp>
        <p:nvSpPr>
          <p:cNvPr id="4" name="TextBox 3">
            <a:extLst>
              <a:ext uri="{FF2B5EF4-FFF2-40B4-BE49-F238E27FC236}">
                <a16:creationId xmlns:a16="http://schemas.microsoft.com/office/drawing/2014/main" id="{562E18A1-75C7-4B0D-BD08-12129B1D5CC4}"/>
              </a:ext>
            </a:extLst>
          </p:cNvPr>
          <p:cNvSpPr txBox="1"/>
          <p:nvPr/>
        </p:nvSpPr>
        <p:spPr>
          <a:xfrm>
            <a:off x="4404702" y="3964073"/>
            <a:ext cx="1275958" cy="369332"/>
          </a:xfrm>
          <a:prstGeom prst="rect">
            <a:avLst/>
          </a:prstGeom>
          <a:noFill/>
        </p:spPr>
        <p:txBody>
          <a:bodyPr wrap="square">
            <a:spAutoFit/>
          </a:bodyPr>
          <a:lstStyle/>
          <a:p>
            <a:pPr algn="ctr"/>
            <a:r>
              <a:rPr lang="en-IN" b="1" dirty="0">
                <a:latin typeface="Arial" panose="020B0604020202020204" pitchFamily="34" charset="0"/>
              </a:rPr>
              <a:t>Sequence</a:t>
            </a:r>
          </a:p>
        </p:txBody>
      </p:sp>
      <p:sp>
        <p:nvSpPr>
          <p:cNvPr id="8" name="Rectangle: Rounded Corners 7">
            <a:extLst>
              <a:ext uri="{FF2B5EF4-FFF2-40B4-BE49-F238E27FC236}">
                <a16:creationId xmlns:a16="http://schemas.microsoft.com/office/drawing/2014/main" id="{D94A790D-0B70-4A4D-9CCD-4D923EAC2DB1}"/>
              </a:ext>
            </a:extLst>
          </p:cNvPr>
          <p:cNvSpPr/>
          <p:nvPr/>
        </p:nvSpPr>
        <p:spPr>
          <a:xfrm>
            <a:off x="4219721" y="4592136"/>
            <a:ext cx="1645920" cy="36576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Bef>
                <a:spcPts val="1000"/>
              </a:spcBef>
              <a:spcAft>
                <a:spcPts val="1000"/>
              </a:spcAft>
            </a:pPr>
            <a:endParaRPr lang="en-IN" dirty="0">
              <a:solidFill>
                <a:schemeClr val="tx1"/>
              </a:solidFill>
              <a:latin typeface="Arial" panose="020B0604020202020204" pitchFamily="34" charset="0"/>
            </a:endParaRPr>
          </a:p>
        </p:txBody>
      </p:sp>
      <p:sp>
        <p:nvSpPr>
          <p:cNvPr id="10" name="Isosceles Triangle 9">
            <a:extLst>
              <a:ext uri="{FF2B5EF4-FFF2-40B4-BE49-F238E27FC236}">
                <a16:creationId xmlns:a16="http://schemas.microsoft.com/office/drawing/2014/main" id="{61B5E052-5659-4B33-B502-D3F492B9BCBB}"/>
              </a:ext>
            </a:extLst>
          </p:cNvPr>
          <p:cNvSpPr/>
          <p:nvPr/>
        </p:nvSpPr>
        <p:spPr>
          <a:xfrm flipH="1" flipV="1">
            <a:off x="5628966" y="4726015"/>
            <a:ext cx="156296"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3D0946EC-52EA-40BD-B5CA-2E32FAD58F37}"/>
              </a:ext>
            </a:extLst>
          </p:cNvPr>
          <p:cNvSpPr/>
          <p:nvPr/>
        </p:nvSpPr>
        <p:spPr>
          <a:xfrm>
            <a:off x="4219721" y="5133667"/>
            <a:ext cx="1645920" cy="36576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Rounded Corners 14">
            <a:extLst>
              <a:ext uri="{FF2B5EF4-FFF2-40B4-BE49-F238E27FC236}">
                <a16:creationId xmlns:a16="http://schemas.microsoft.com/office/drawing/2014/main" id="{44D16469-FAE7-47E7-A78A-1E7294AE666F}"/>
              </a:ext>
            </a:extLst>
          </p:cNvPr>
          <p:cNvSpPr/>
          <p:nvPr/>
        </p:nvSpPr>
        <p:spPr>
          <a:xfrm>
            <a:off x="4219721" y="5720039"/>
            <a:ext cx="1645920" cy="36576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Rounded Corners 28">
            <a:extLst>
              <a:ext uri="{FF2B5EF4-FFF2-40B4-BE49-F238E27FC236}">
                <a16:creationId xmlns:a16="http://schemas.microsoft.com/office/drawing/2014/main" id="{427792F3-360A-49BB-8945-6E95AE6C833B}"/>
              </a:ext>
            </a:extLst>
          </p:cNvPr>
          <p:cNvSpPr/>
          <p:nvPr/>
        </p:nvSpPr>
        <p:spPr>
          <a:xfrm>
            <a:off x="4219721" y="6504758"/>
            <a:ext cx="1645920" cy="36576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Rounded Corners 30">
            <a:extLst>
              <a:ext uri="{FF2B5EF4-FFF2-40B4-BE49-F238E27FC236}">
                <a16:creationId xmlns:a16="http://schemas.microsoft.com/office/drawing/2014/main" id="{12A18974-68B2-40F8-AF32-EBB95B3306CD}"/>
              </a:ext>
            </a:extLst>
          </p:cNvPr>
          <p:cNvSpPr/>
          <p:nvPr/>
        </p:nvSpPr>
        <p:spPr>
          <a:xfrm>
            <a:off x="4219721" y="7046290"/>
            <a:ext cx="1645920" cy="36576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Isosceles Triangle 32">
            <a:extLst>
              <a:ext uri="{FF2B5EF4-FFF2-40B4-BE49-F238E27FC236}">
                <a16:creationId xmlns:a16="http://schemas.microsoft.com/office/drawing/2014/main" id="{8306A93F-6AEF-4348-914D-67E9D2D8EE33}"/>
              </a:ext>
            </a:extLst>
          </p:cNvPr>
          <p:cNvSpPr/>
          <p:nvPr/>
        </p:nvSpPr>
        <p:spPr>
          <a:xfrm flipH="1" flipV="1">
            <a:off x="5628966" y="5267546"/>
            <a:ext cx="156296"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Isosceles Triangle 34">
            <a:extLst>
              <a:ext uri="{FF2B5EF4-FFF2-40B4-BE49-F238E27FC236}">
                <a16:creationId xmlns:a16="http://schemas.microsoft.com/office/drawing/2014/main" id="{1C8CEFF0-9C41-48B2-B25B-BEA2E76E4FE6}"/>
              </a:ext>
            </a:extLst>
          </p:cNvPr>
          <p:cNvSpPr/>
          <p:nvPr/>
        </p:nvSpPr>
        <p:spPr>
          <a:xfrm flipH="1" flipV="1">
            <a:off x="5628966" y="5853918"/>
            <a:ext cx="156296"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Isosceles Triangle 36">
            <a:extLst>
              <a:ext uri="{FF2B5EF4-FFF2-40B4-BE49-F238E27FC236}">
                <a16:creationId xmlns:a16="http://schemas.microsoft.com/office/drawing/2014/main" id="{1E70C659-C325-412B-A2C0-3475C809F3F4}"/>
              </a:ext>
            </a:extLst>
          </p:cNvPr>
          <p:cNvSpPr/>
          <p:nvPr/>
        </p:nvSpPr>
        <p:spPr>
          <a:xfrm flipH="1" flipV="1">
            <a:off x="5628966" y="6638637"/>
            <a:ext cx="156296"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Isosceles Triangle 38">
            <a:extLst>
              <a:ext uri="{FF2B5EF4-FFF2-40B4-BE49-F238E27FC236}">
                <a16:creationId xmlns:a16="http://schemas.microsoft.com/office/drawing/2014/main" id="{027DA0CD-661E-4AA4-A035-2D0669B39AAA}"/>
              </a:ext>
            </a:extLst>
          </p:cNvPr>
          <p:cNvSpPr/>
          <p:nvPr/>
        </p:nvSpPr>
        <p:spPr>
          <a:xfrm flipH="1" flipV="1">
            <a:off x="5628966" y="7180169"/>
            <a:ext cx="156296"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11730629-C5F0-4EC7-81F9-7E34ED9E28F5}"/>
              </a:ext>
            </a:extLst>
          </p:cNvPr>
          <p:cNvSpPr txBox="1"/>
          <p:nvPr/>
        </p:nvSpPr>
        <p:spPr>
          <a:xfrm>
            <a:off x="422125" y="4587240"/>
            <a:ext cx="3657600" cy="375552"/>
          </a:xfrm>
          <a:prstGeom prst="rect">
            <a:avLst/>
          </a:prstGeom>
          <a:noFill/>
        </p:spPr>
        <p:txBody>
          <a:bodyPr wrap="square">
            <a:spAutoFit/>
          </a:bodyPr>
          <a:lstStyle/>
          <a:p>
            <a:pPr lvl="0">
              <a:lnSpc>
                <a:spcPct val="107000"/>
              </a:lnSpc>
              <a:spcBef>
                <a:spcPts val="1000"/>
              </a:spcBef>
              <a:spcAft>
                <a:spcPts val="1000"/>
              </a:spcAft>
            </a:pPr>
            <a:r>
              <a:rPr lang="en-IN" dirty="0">
                <a:latin typeface="Arial" panose="020B0604020202020204" pitchFamily="34" charset="0"/>
              </a:rPr>
              <a:t>Do a title search.</a:t>
            </a:r>
          </a:p>
        </p:txBody>
      </p:sp>
      <p:sp>
        <p:nvSpPr>
          <p:cNvPr id="43" name="TextBox 42">
            <a:extLst>
              <a:ext uri="{FF2B5EF4-FFF2-40B4-BE49-F238E27FC236}">
                <a16:creationId xmlns:a16="http://schemas.microsoft.com/office/drawing/2014/main" id="{CF127B1C-EDE5-4A19-AF5E-CC81D08A2495}"/>
              </a:ext>
            </a:extLst>
          </p:cNvPr>
          <p:cNvSpPr txBox="1"/>
          <p:nvPr/>
        </p:nvSpPr>
        <p:spPr>
          <a:xfrm>
            <a:off x="422125" y="7041394"/>
            <a:ext cx="3657600" cy="375552"/>
          </a:xfrm>
          <a:prstGeom prst="rect">
            <a:avLst/>
          </a:prstGeom>
          <a:noFill/>
        </p:spPr>
        <p:txBody>
          <a:bodyPr wrap="square">
            <a:spAutoFit/>
          </a:bodyPr>
          <a:lstStyle/>
          <a:p>
            <a:pPr lvl="0">
              <a:lnSpc>
                <a:spcPct val="107000"/>
              </a:lnSpc>
              <a:spcBef>
                <a:spcPts val="1000"/>
              </a:spcBef>
              <a:spcAft>
                <a:spcPts val="1000"/>
              </a:spcAft>
            </a:pPr>
            <a:r>
              <a:rPr lang="en-US" dirty="0">
                <a:latin typeface="Arial" panose="020B0604020202020204" pitchFamily="34" charset="0"/>
              </a:rPr>
              <a:t>Examine the abstract of title.</a:t>
            </a:r>
            <a:endParaRPr lang="en-IN" dirty="0">
              <a:latin typeface="Arial" panose="020B0604020202020204" pitchFamily="34" charset="0"/>
            </a:endParaRPr>
          </a:p>
        </p:txBody>
      </p:sp>
      <p:sp>
        <p:nvSpPr>
          <p:cNvPr id="45" name="TextBox 44">
            <a:extLst>
              <a:ext uri="{FF2B5EF4-FFF2-40B4-BE49-F238E27FC236}">
                <a16:creationId xmlns:a16="http://schemas.microsoft.com/office/drawing/2014/main" id="{07564DC1-ECA6-4182-BD3A-1AA351BFBD19}"/>
              </a:ext>
            </a:extLst>
          </p:cNvPr>
          <p:cNvSpPr txBox="1"/>
          <p:nvPr/>
        </p:nvSpPr>
        <p:spPr>
          <a:xfrm>
            <a:off x="422125" y="6499862"/>
            <a:ext cx="3657600" cy="375552"/>
          </a:xfrm>
          <a:prstGeom prst="rect">
            <a:avLst/>
          </a:prstGeom>
          <a:noFill/>
        </p:spPr>
        <p:txBody>
          <a:bodyPr wrap="square">
            <a:spAutoFit/>
          </a:bodyPr>
          <a:lstStyle/>
          <a:p>
            <a:pPr lvl="0">
              <a:lnSpc>
                <a:spcPct val="107000"/>
              </a:lnSpc>
              <a:spcBef>
                <a:spcPts val="1000"/>
              </a:spcBef>
              <a:spcAft>
                <a:spcPts val="1000"/>
              </a:spcAft>
            </a:pPr>
            <a:r>
              <a:rPr lang="en-US" dirty="0">
                <a:latin typeface="Arial" panose="020B0604020202020204" pitchFamily="34" charset="0"/>
              </a:rPr>
              <a:t>Obtain a title insurance binder.</a:t>
            </a:r>
            <a:endParaRPr lang="en-IN" dirty="0">
              <a:latin typeface="Arial" panose="020B0604020202020204" pitchFamily="34" charset="0"/>
            </a:endParaRPr>
          </a:p>
        </p:txBody>
      </p:sp>
      <p:sp>
        <p:nvSpPr>
          <p:cNvPr id="47" name="TextBox 46">
            <a:extLst>
              <a:ext uri="{FF2B5EF4-FFF2-40B4-BE49-F238E27FC236}">
                <a16:creationId xmlns:a16="http://schemas.microsoft.com/office/drawing/2014/main" id="{26B176FE-1589-4024-83AB-BF3860A4B6B2}"/>
              </a:ext>
            </a:extLst>
          </p:cNvPr>
          <p:cNvSpPr txBox="1"/>
          <p:nvPr/>
        </p:nvSpPr>
        <p:spPr>
          <a:xfrm>
            <a:off x="422125" y="5128771"/>
            <a:ext cx="3657600" cy="375552"/>
          </a:xfrm>
          <a:prstGeom prst="rect">
            <a:avLst/>
          </a:prstGeom>
          <a:noFill/>
        </p:spPr>
        <p:txBody>
          <a:bodyPr wrap="square">
            <a:spAutoFit/>
          </a:bodyPr>
          <a:lstStyle/>
          <a:p>
            <a:pPr lvl="0">
              <a:lnSpc>
                <a:spcPct val="107000"/>
              </a:lnSpc>
              <a:spcBef>
                <a:spcPts val="1000"/>
              </a:spcBef>
              <a:spcAft>
                <a:spcPts val="1000"/>
              </a:spcAft>
            </a:pPr>
            <a:r>
              <a:rPr lang="en-US" dirty="0">
                <a:latin typeface="Arial" panose="020B0604020202020204" pitchFamily="34" charset="0"/>
              </a:rPr>
              <a:t>Examine the final title policy.</a:t>
            </a:r>
            <a:endParaRPr lang="en-IN" dirty="0">
              <a:latin typeface="Arial" panose="020B0604020202020204" pitchFamily="34" charset="0"/>
            </a:endParaRPr>
          </a:p>
        </p:txBody>
      </p:sp>
      <p:sp>
        <p:nvSpPr>
          <p:cNvPr id="49" name="TextBox 48">
            <a:extLst>
              <a:ext uri="{FF2B5EF4-FFF2-40B4-BE49-F238E27FC236}">
                <a16:creationId xmlns:a16="http://schemas.microsoft.com/office/drawing/2014/main" id="{EA98B274-078A-4295-BCBA-454FD358CE40}"/>
              </a:ext>
            </a:extLst>
          </p:cNvPr>
          <p:cNvSpPr txBox="1"/>
          <p:nvPr/>
        </p:nvSpPr>
        <p:spPr>
          <a:xfrm>
            <a:off x="422125" y="5670302"/>
            <a:ext cx="3657600" cy="663580"/>
          </a:xfrm>
          <a:prstGeom prst="rect">
            <a:avLst/>
          </a:prstGeom>
          <a:noFill/>
        </p:spPr>
        <p:txBody>
          <a:bodyPr wrap="square">
            <a:spAutoFit/>
          </a:bodyPr>
          <a:lstStyle/>
          <a:p>
            <a:pPr lvl="0">
              <a:lnSpc>
                <a:spcPct val="107000"/>
              </a:lnSpc>
              <a:spcBef>
                <a:spcPts val="1000"/>
              </a:spcBef>
              <a:spcAft>
                <a:spcPts val="1000"/>
              </a:spcAft>
            </a:pPr>
            <a:r>
              <a:rPr lang="en-US" dirty="0">
                <a:latin typeface="Arial" panose="020B0604020202020204" pitchFamily="34" charset="0"/>
              </a:rPr>
              <a:t>Address problems revealed by </a:t>
            </a:r>
            <a:br>
              <a:rPr lang="en-US" dirty="0">
                <a:latin typeface="Arial" panose="020B0604020202020204" pitchFamily="34" charset="0"/>
              </a:rPr>
            </a:br>
            <a:r>
              <a:rPr lang="en-US" dirty="0">
                <a:latin typeface="Arial" panose="020B0604020202020204" pitchFamily="34" charset="0"/>
              </a:rPr>
              <a:t>the binder before loan closing.</a:t>
            </a:r>
            <a:endParaRPr lang="en-IN" dirty="0">
              <a:latin typeface="Arial" panose="020B0604020202020204" pitchFamily="34" charset="0"/>
            </a:endParaRPr>
          </a:p>
        </p:txBody>
      </p:sp>
      <p:sp>
        <p:nvSpPr>
          <p:cNvPr id="11" name="Slide Number Placeholder 10">
            <a:extLst>
              <a:ext uri="{FF2B5EF4-FFF2-40B4-BE49-F238E27FC236}">
                <a16:creationId xmlns:a16="http://schemas.microsoft.com/office/drawing/2014/main" id="{8B54F8E4-9D62-46D9-ABB9-3576C5875810}"/>
              </a:ext>
            </a:extLst>
          </p:cNvPr>
          <p:cNvSpPr>
            <a:spLocks noGrp="1"/>
          </p:cNvSpPr>
          <p:nvPr>
            <p:ph type="sldNum" sz="quarter" idx="12"/>
          </p:nvPr>
        </p:nvSpPr>
        <p:spPr/>
        <p:txBody>
          <a:bodyPr/>
          <a:lstStyle/>
          <a:p>
            <a:fld id="{71A628A0-E779-4D32-97F1-9C80A60D6EF0}" type="slidenum">
              <a:rPr lang="en-IN" smtClean="0"/>
              <a:pPr/>
              <a:t>44</a:t>
            </a:fld>
            <a:r>
              <a:rPr lang="en-IN"/>
              <a:t> of 116</a:t>
            </a:r>
            <a:endParaRPr lang="en-IN" dirty="0"/>
          </a:p>
        </p:txBody>
      </p:sp>
    </p:spTree>
    <p:extLst>
      <p:ext uri="{BB962C8B-B14F-4D97-AF65-F5344CB8AC3E}">
        <p14:creationId xmlns:p14="http://schemas.microsoft.com/office/powerpoint/2010/main" val="10471732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47133E4-A12C-4F55-B83B-246842F1D304}"/>
              </a:ext>
            </a:extLst>
          </p:cNvPr>
          <p:cNvSpPr/>
          <p:nvPr/>
        </p:nvSpPr>
        <p:spPr>
          <a:xfrm>
            <a:off x="234673" y="3722917"/>
            <a:ext cx="6217920" cy="395151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i="1" dirty="0">
              <a:solidFill>
                <a:schemeClr val="bg1">
                  <a:lumMod val="65000"/>
                </a:schemeClr>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C2EDD86-50C9-4288-846B-4995F4BEE441}"/>
              </a:ext>
            </a:extLst>
          </p:cNvPr>
          <p:cNvSpPr/>
          <p:nvPr/>
        </p:nvSpPr>
        <p:spPr>
          <a:xfrm>
            <a:off x="310895" y="3799036"/>
            <a:ext cx="6051805" cy="3782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0BB03A7C-5616-4511-BCA9-B05D62BF4959}"/>
              </a:ext>
            </a:extLst>
          </p:cNvPr>
          <p:cNvSpPr/>
          <p:nvPr/>
        </p:nvSpPr>
        <p:spPr>
          <a:xfrm rot="5400000">
            <a:off x="5688246" y="-3411582"/>
            <a:ext cx="1611085" cy="125272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F3AB5-9D4D-4C76-A402-1CFE842A792A}"/>
              </a:ext>
            </a:extLst>
          </p:cNvPr>
          <p:cNvSpPr>
            <a:spLocks noGrp="1"/>
          </p:cNvSpPr>
          <p:nvPr>
            <p:ph type="title"/>
          </p:nvPr>
        </p:nvSpPr>
        <p:spPr/>
        <p:txBody>
          <a:bodyPr/>
          <a:lstStyle/>
          <a:p>
            <a:r>
              <a:rPr lang="en-US" dirty="0"/>
              <a:t>Is Underwriting an Exact Science? </a:t>
            </a:r>
          </a:p>
        </p:txBody>
      </p:sp>
      <p:sp>
        <p:nvSpPr>
          <p:cNvPr id="5" name="Rectangle 4">
            <a:extLst>
              <a:ext uri="{FF2B5EF4-FFF2-40B4-BE49-F238E27FC236}">
                <a16:creationId xmlns:a16="http://schemas.microsoft.com/office/drawing/2014/main" id="{10619C3A-80F1-465A-BB1B-54104B4A7174}"/>
              </a:ext>
            </a:extLst>
          </p:cNvPr>
          <p:cNvSpPr/>
          <p:nvPr/>
        </p:nvSpPr>
        <p:spPr>
          <a:xfrm>
            <a:off x="6539509" y="3722917"/>
            <a:ext cx="6217920" cy="393988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16" name="TextBox 15">
            <a:extLst>
              <a:ext uri="{FF2B5EF4-FFF2-40B4-BE49-F238E27FC236}">
                <a16:creationId xmlns:a16="http://schemas.microsoft.com/office/drawing/2014/main" id="{22CF310D-4373-4018-9C17-701886820482}"/>
              </a:ext>
            </a:extLst>
          </p:cNvPr>
          <p:cNvSpPr txBox="1"/>
          <p:nvPr/>
        </p:nvSpPr>
        <p:spPr>
          <a:xfrm>
            <a:off x="2517588" y="2467338"/>
            <a:ext cx="9875021" cy="769441"/>
          </a:xfrm>
          <a:prstGeom prst="rect">
            <a:avLst/>
          </a:prstGeom>
          <a:noFill/>
        </p:spPr>
        <p:txBody>
          <a:bodyPr wrap="square">
            <a:spAutoFit/>
          </a:bodyPr>
          <a:lstStyle/>
          <a:p>
            <a:pPr>
              <a:spcBef>
                <a:spcPts val="600"/>
              </a:spcBef>
              <a:spcAft>
                <a:spcPts val="600"/>
              </a:spcAft>
            </a:pPr>
            <a:r>
              <a:rPr lang="en-US" sz="20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Sequence the steps for providing title insurance.</a:t>
            </a:r>
          </a:p>
          <a:p>
            <a:pPr>
              <a:spcBef>
                <a:spcPts val="600"/>
              </a:spcBef>
              <a:spcAft>
                <a:spcPts val="600"/>
              </a:spcAft>
            </a:pPr>
            <a:r>
              <a:rPr lang="en-US" sz="1400"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Click the drop-down arrow to select the right option from the list, then click CHECK.</a:t>
            </a:r>
          </a:p>
        </p:txBody>
      </p:sp>
      <p:grpSp>
        <p:nvGrpSpPr>
          <p:cNvPr id="17" name="Group 16">
            <a:extLst>
              <a:ext uri="{FF2B5EF4-FFF2-40B4-BE49-F238E27FC236}">
                <a16:creationId xmlns:a16="http://schemas.microsoft.com/office/drawing/2014/main" id="{AD25395D-EC75-4A86-95D8-72F77EA89AFD}"/>
              </a:ext>
            </a:extLst>
          </p:cNvPr>
          <p:cNvGrpSpPr/>
          <p:nvPr/>
        </p:nvGrpSpPr>
        <p:grpSpPr>
          <a:xfrm>
            <a:off x="599490" y="1950788"/>
            <a:ext cx="1640504" cy="1814265"/>
            <a:chOff x="432435" y="1943170"/>
            <a:chExt cx="1985009" cy="2195260"/>
          </a:xfrm>
        </p:grpSpPr>
        <p:sp>
          <p:nvSpPr>
            <p:cNvPr id="18" name="Oval 17">
              <a:extLst>
                <a:ext uri="{FF2B5EF4-FFF2-40B4-BE49-F238E27FC236}">
                  <a16:creationId xmlns:a16="http://schemas.microsoft.com/office/drawing/2014/main" id="{A6B17A05-9577-4BF9-90A8-F8C7980B44FD}"/>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descr="A person wearing a suit and tie&#10;&#10;Description automatically generated">
              <a:extLst>
                <a:ext uri="{FF2B5EF4-FFF2-40B4-BE49-F238E27FC236}">
                  <a16:creationId xmlns:a16="http://schemas.microsoft.com/office/drawing/2014/main" id="{1D859EF2-6D7F-4EF9-A921-253952B4ACAD}"/>
                </a:ext>
              </a:extLst>
            </p:cNvPr>
            <p:cNvPicPr>
              <a:picLocks noChangeAspect="1"/>
            </p:cNvPicPr>
            <p:nvPr/>
          </p:nvPicPr>
          <p:blipFill rotWithShape="1">
            <a:blip r:embed="rId3">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3" name="TextBox 2">
            <a:extLst>
              <a:ext uri="{FF2B5EF4-FFF2-40B4-BE49-F238E27FC236}">
                <a16:creationId xmlns:a16="http://schemas.microsoft.com/office/drawing/2014/main" id="{81D0DA25-9A09-41A1-8216-8873F00A13C7}"/>
              </a:ext>
            </a:extLst>
          </p:cNvPr>
          <p:cNvSpPr txBox="1"/>
          <p:nvPr/>
        </p:nvSpPr>
        <p:spPr>
          <a:xfrm>
            <a:off x="422125" y="3964073"/>
            <a:ext cx="1275958" cy="369332"/>
          </a:xfrm>
          <a:prstGeom prst="rect">
            <a:avLst/>
          </a:prstGeom>
          <a:noFill/>
        </p:spPr>
        <p:txBody>
          <a:bodyPr wrap="square">
            <a:spAutoFit/>
          </a:bodyPr>
          <a:lstStyle/>
          <a:p>
            <a:r>
              <a:rPr lang="en-IN" b="1" dirty="0">
                <a:latin typeface="Arial" panose="020B0604020202020204" pitchFamily="34" charset="0"/>
              </a:rPr>
              <a:t>Steps</a:t>
            </a:r>
          </a:p>
        </p:txBody>
      </p:sp>
      <p:sp>
        <p:nvSpPr>
          <p:cNvPr id="4" name="TextBox 3">
            <a:extLst>
              <a:ext uri="{FF2B5EF4-FFF2-40B4-BE49-F238E27FC236}">
                <a16:creationId xmlns:a16="http://schemas.microsoft.com/office/drawing/2014/main" id="{562E18A1-75C7-4B0D-BD08-12129B1D5CC4}"/>
              </a:ext>
            </a:extLst>
          </p:cNvPr>
          <p:cNvSpPr txBox="1"/>
          <p:nvPr/>
        </p:nvSpPr>
        <p:spPr>
          <a:xfrm>
            <a:off x="4404702" y="3964073"/>
            <a:ext cx="1275958" cy="369332"/>
          </a:xfrm>
          <a:prstGeom prst="rect">
            <a:avLst/>
          </a:prstGeom>
          <a:noFill/>
        </p:spPr>
        <p:txBody>
          <a:bodyPr wrap="square">
            <a:spAutoFit/>
          </a:bodyPr>
          <a:lstStyle/>
          <a:p>
            <a:pPr algn="ctr"/>
            <a:r>
              <a:rPr lang="en-IN" b="1" dirty="0">
                <a:latin typeface="Arial" panose="020B0604020202020204" pitchFamily="34" charset="0"/>
              </a:rPr>
              <a:t>Sequence</a:t>
            </a:r>
          </a:p>
        </p:txBody>
      </p:sp>
      <p:sp>
        <p:nvSpPr>
          <p:cNvPr id="8" name="Rectangle: Rounded Corners 7">
            <a:extLst>
              <a:ext uri="{FF2B5EF4-FFF2-40B4-BE49-F238E27FC236}">
                <a16:creationId xmlns:a16="http://schemas.microsoft.com/office/drawing/2014/main" id="{D94A790D-0B70-4A4D-9CCD-4D923EAC2DB1}"/>
              </a:ext>
            </a:extLst>
          </p:cNvPr>
          <p:cNvSpPr/>
          <p:nvPr/>
        </p:nvSpPr>
        <p:spPr>
          <a:xfrm>
            <a:off x="4219721" y="4592136"/>
            <a:ext cx="1645920" cy="36576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Bef>
                <a:spcPts val="1000"/>
              </a:spcBef>
              <a:spcAft>
                <a:spcPts val="1000"/>
              </a:spcAft>
            </a:pPr>
            <a:r>
              <a:rPr lang="en-US" dirty="0">
                <a:solidFill>
                  <a:schemeClr val="tx1"/>
                </a:solidFill>
                <a:latin typeface="Arial" panose="020B0604020202020204" pitchFamily="34" charset="0"/>
              </a:rPr>
              <a:t>Step 1</a:t>
            </a:r>
          </a:p>
        </p:txBody>
      </p:sp>
      <p:sp>
        <p:nvSpPr>
          <p:cNvPr id="10" name="Isosceles Triangle 9">
            <a:extLst>
              <a:ext uri="{FF2B5EF4-FFF2-40B4-BE49-F238E27FC236}">
                <a16:creationId xmlns:a16="http://schemas.microsoft.com/office/drawing/2014/main" id="{61B5E052-5659-4B33-B502-D3F492B9BCBB}"/>
              </a:ext>
            </a:extLst>
          </p:cNvPr>
          <p:cNvSpPr/>
          <p:nvPr/>
        </p:nvSpPr>
        <p:spPr>
          <a:xfrm flipH="1" flipV="1">
            <a:off x="5628966" y="4726015"/>
            <a:ext cx="156296"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3D0946EC-52EA-40BD-B5CA-2E32FAD58F37}"/>
              </a:ext>
            </a:extLst>
          </p:cNvPr>
          <p:cNvSpPr/>
          <p:nvPr/>
        </p:nvSpPr>
        <p:spPr>
          <a:xfrm>
            <a:off x="4219721" y="5133667"/>
            <a:ext cx="1645920" cy="36576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r>
              <a:rPr lang="en-IN" dirty="0">
                <a:solidFill>
                  <a:schemeClr val="tx1"/>
                </a:solidFill>
                <a:latin typeface="Arial" panose="020B0604020202020204" pitchFamily="34" charset="0"/>
              </a:rPr>
              <a:t>Step 5</a:t>
            </a:r>
          </a:p>
        </p:txBody>
      </p:sp>
      <p:sp>
        <p:nvSpPr>
          <p:cNvPr id="15" name="Rectangle: Rounded Corners 14">
            <a:extLst>
              <a:ext uri="{FF2B5EF4-FFF2-40B4-BE49-F238E27FC236}">
                <a16:creationId xmlns:a16="http://schemas.microsoft.com/office/drawing/2014/main" id="{44D16469-FAE7-47E7-A78A-1E7294AE666F}"/>
              </a:ext>
            </a:extLst>
          </p:cNvPr>
          <p:cNvSpPr/>
          <p:nvPr/>
        </p:nvSpPr>
        <p:spPr>
          <a:xfrm>
            <a:off x="4219721" y="5720039"/>
            <a:ext cx="1645920" cy="36576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rPr>
              <a:t>Step 4</a:t>
            </a:r>
          </a:p>
        </p:txBody>
      </p:sp>
      <p:sp>
        <p:nvSpPr>
          <p:cNvPr id="29" name="Rectangle: Rounded Corners 28">
            <a:extLst>
              <a:ext uri="{FF2B5EF4-FFF2-40B4-BE49-F238E27FC236}">
                <a16:creationId xmlns:a16="http://schemas.microsoft.com/office/drawing/2014/main" id="{427792F3-360A-49BB-8945-6E95AE6C833B}"/>
              </a:ext>
            </a:extLst>
          </p:cNvPr>
          <p:cNvSpPr/>
          <p:nvPr/>
        </p:nvSpPr>
        <p:spPr>
          <a:xfrm>
            <a:off x="4219721" y="6504758"/>
            <a:ext cx="1645920" cy="36576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rPr>
              <a:t>Step 3</a:t>
            </a:r>
          </a:p>
        </p:txBody>
      </p:sp>
      <p:sp>
        <p:nvSpPr>
          <p:cNvPr id="31" name="Rectangle: Rounded Corners 30">
            <a:extLst>
              <a:ext uri="{FF2B5EF4-FFF2-40B4-BE49-F238E27FC236}">
                <a16:creationId xmlns:a16="http://schemas.microsoft.com/office/drawing/2014/main" id="{12A18974-68B2-40F8-AF32-EBB95B3306CD}"/>
              </a:ext>
            </a:extLst>
          </p:cNvPr>
          <p:cNvSpPr/>
          <p:nvPr/>
        </p:nvSpPr>
        <p:spPr>
          <a:xfrm>
            <a:off x="4219721" y="7046290"/>
            <a:ext cx="1645920" cy="36576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rPr>
              <a:t>Step 2</a:t>
            </a:r>
          </a:p>
        </p:txBody>
      </p:sp>
      <p:sp>
        <p:nvSpPr>
          <p:cNvPr id="33" name="Isosceles Triangle 32">
            <a:extLst>
              <a:ext uri="{FF2B5EF4-FFF2-40B4-BE49-F238E27FC236}">
                <a16:creationId xmlns:a16="http://schemas.microsoft.com/office/drawing/2014/main" id="{8306A93F-6AEF-4348-914D-67E9D2D8EE33}"/>
              </a:ext>
            </a:extLst>
          </p:cNvPr>
          <p:cNvSpPr/>
          <p:nvPr/>
        </p:nvSpPr>
        <p:spPr>
          <a:xfrm flipH="1" flipV="1">
            <a:off x="5628966" y="5267546"/>
            <a:ext cx="156296"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Isosceles Triangle 34">
            <a:extLst>
              <a:ext uri="{FF2B5EF4-FFF2-40B4-BE49-F238E27FC236}">
                <a16:creationId xmlns:a16="http://schemas.microsoft.com/office/drawing/2014/main" id="{1C8CEFF0-9C41-48B2-B25B-BEA2E76E4FE6}"/>
              </a:ext>
            </a:extLst>
          </p:cNvPr>
          <p:cNvSpPr/>
          <p:nvPr/>
        </p:nvSpPr>
        <p:spPr>
          <a:xfrm flipH="1" flipV="1">
            <a:off x="5628966" y="5853918"/>
            <a:ext cx="156296"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Isosceles Triangle 36">
            <a:extLst>
              <a:ext uri="{FF2B5EF4-FFF2-40B4-BE49-F238E27FC236}">
                <a16:creationId xmlns:a16="http://schemas.microsoft.com/office/drawing/2014/main" id="{1E70C659-C325-412B-A2C0-3475C809F3F4}"/>
              </a:ext>
            </a:extLst>
          </p:cNvPr>
          <p:cNvSpPr/>
          <p:nvPr/>
        </p:nvSpPr>
        <p:spPr>
          <a:xfrm flipH="1" flipV="1">
            <a:off x="5628966" y="6638637"/>
            <a:ext cx="156296"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Isosceles Triangle 38">
            <a:extLst>
              <a:ext uri="{FF2B5EF4-FFF2-40B4-BE49-F238E27FC236}">
                <a16:creationId xmlns:a16="http://schemas.microsoft.com/office/drawing/2014/main" id="{027DA0CD-661E-4AA4-A035-2D0669B39AAA}"/>
              </a:ext>
            </a:extLst>
          </p:cNvPr>
          <p:cNvSpPr/>
          <p:nvPr/>
        </p:nvSpPr>
        <p:spPr>
          <a:xfrm flipH="1" flipV="1">
            <a:off x="5628966" y="7180169"/>
            <a:ext cx="156296"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11730629-C5F0-4EC7-81F9-7E34ED9E28F5}"/>
              </a:ext>
            </a:extLst>
          </p:cNvPr>
          <p:cNvSpPr txBox="1"/>
          <p:nvPr/>
        </p:nvSpPr>
        <p:spPr>
          <a:xfrm>
            <a:off x="422125" y="4587240"/>
            <a:ext cx="3657600" cy="375552"/>
          </a:xfrm>
          <a:prstGeom prst="rect">
            <a:avLst/>
          </a:prstGeom>
          <a:noFill/>
        </p:spPr>
        <p:txBody>
          <a:bodyPr wrap="square">
            <a:spAutoFit/>
          </a:bodyPr>
          <a:lstStyle/>
          <a:p>
            <a:pPr lvl="0">
              <a:lnSpc>
                <a:spcPct val="107000"/>
              </a:lnSpc>
              <a:spcBef>
                <a:spcPts val="1000"/>
              </a:spcBef>
              <a:spcAft>
                <a:spcPts val="1000"/>
              </a:spcAft>
            </a:pPr>
            <a:r>
              <a:rPr lang="en-IN" dirty="0">
                <a:latin typeface="Arial" panose="020B0604020202020204" pitchFamily="34" charset="0"/>
              </a:rPr>
              <a:t>Do a title search.</a:t>
            </a:r>
          </a:p>
        </p:txBody>
      </p:sp>
      <p:sp>
        <p:nvSpPr>
          <p:cNvPr id="43" name="TextBox 42">
            <a:extLst>
              <a:ext uri="{FF2B5EF4-FFF2-40B4-BE49-F238E27FC236}">
                <a16:creationId xmlns:a16="http://schemas.microsoft.com/office/drawing/2014/main" id="{CF127B1C-EDE5-4A19-AF5E-CC81D08A2495}"/>
              </a:ext>
            </a:extLst>
          </p:cNvPr>
          <p:cNvSpPr txBox="1"/>
          <p:nvPr/>
        </p:nvSpPr>
        <p:spPr>
          <a:xfrm>
            <a:off x="422125" y="7041394"/>
            <a:ext cx="3657600" cy="375552"/>
          </a:xfrm>
          <a:prstGeom prst="rect">
            <a:avLst/>
          </a:prstGeom>
          <a:noFill/>
        </p:spPr>
        <p:txBody>
          <a:bodyPr wrap="square">
            <a:spAutoFit/>
          </a:bodyPr>
          <a:lstStyle/>
          <a:p>
            <a:pPr lvl="0">
              <a:lnSpc>
                <a:spcPct val="107000"/>
              </a:lnSpc>
              <a:spcBef>
                <a:spcPts val="1000"/>
              </a:spcBef>
              <a:spcAft>
                <a:spcPts val="1000"/>
              </a:spcAft>
            </a:pPr>
            <a:r>
              <a:rPr lang="en-US" dirty="0">
                <a:latin typeface="Arial" panose="020B0604020202020204" pitchFamily="34" charset="0"/>
              </a:rPr>
              <a:t>Examine the abstract of title.</a:t>
            </a:r>
            <a:endParaRPr lang="en-IN" dirty="0">
              <a:latin typeface="Arial" panose="020B0604020202020204" pitchFamily="34" charset="0"/>
            </a:endParaRPr>
          </a:p>
        </p:txBody>
      </p:sp>
      <p:sp>
        <p:nvSpPr>
          <p:cNvPr id="45" name="TextBox 44">
            <a:extLst>
              <a:ext uri="{FF2B5EF4-FFF2-40B4-BE49-F238E27FC236}">
                <a16:creationId xmlns:a16="http://schemas.microsoft.com/office/drawing/2014/main" id="{07564DC1-ECA6-4182-BD3A-1AA351BFBD19}"/>
              </a:ext>
            </a:extLst>
          </p:cNvPr>
          <p:cNvSpPr txBox="1"/>
          <p:nvPr/>
        </p:nvSpPr>
        <p:spPr>
          <a:xfrm>
            <a:off x="422125" y="6499862"/>
            <a:ext cx="3657600" cy="375552"/>
          </a:xfrm>
          <a:prstGeom prst="rect">
            <a:avLst/>
          </a:prstGeom>
          <a:noFill/>
        </p:spPr>
        <p:txBody>
          <a:bodyPr wrap="square">
            <a:spAutoFit/>
          </a:bodyPr>
          <a:lstStyle/>
          <a:p>
            <a:pPr lvl="0">
              <a:lnSpc>
                <a:spcPct val="107000"/>
              </a:lnSpc>
              <a:spcBef>
                <a:spcPts val="1000"/>
              </a:spcBef>
              <a:spcAft>
                <a:spcPts val="1000"/>
              </a:spcAft>
            </a:pPr>
            <a:r>
              <a:rPr lang="en-US" dirty="0">
                <a:latin typeface="Arial" panose="020B0604020202020204" pitchFamily="34" charset="0"/>
              </a:rPr>
              <a:t>Obtain a title insurance binder.</a:t>
            </a:r>
            <a:endParaRPr lang="en-IN" dirty="0">
              <a:latin typeface="Arial" panose="020B0604020202020204" pitchFamily="34" charset="0"/>
            </a:endParaRPr>
          </a:p>
        </p:txBody>
      </p:sp>
      <p:sp>
        <p:nvSpPr>
          <p:cNvPr id="47" name="TextBox 46">
            <a:extLst>
              <a:ext uri="{FF2B5EF4-FFF2-40B4-BE49-F238E27FC236}">
                <a16:creationId xmlns:a16="http://schemas.microsoft.com/office/drawing/2014/main" id="{26B176FE-1589-4024-83AB-BF3860A4B6B2}"/>
              </a:ext>
            </a:extLst>
          </p:cNvPr>
          <p:cNvSpPr txBox="1"/>
          <p:nvPr/>
        </p:nvSpPr>
        <p:spPr>
          <a:xfrm>
            <a:off x="422125" y="5128771"/>
            <a:ext cx="3657600" cy="375552"/>
          </a:xfrm>
          <a:prstGeom prst="rect">
            <a:avLst/>
          </a:prstGeom>
          <a:noFill/>
        </p:spPr>
        <p:txBody>
          <a:bodyPr wrap="square">
            <a:spAutoFit/>
          </a:bodyPr>
          <a:lstStyle/>
          <a:p>
            <a:pPr lvl="0">
              <a:lnSpc>
                <a:spcPct val="107000"/>
              </a:lnSpc>
              <a:spcBef>
                <a:spcPts val="1000"/>
              </a:spcBef>
              <a:spcAft>
                <a:spcPts val="1000"/>
              </a:spcAft>
            </a:pPr>
            <a:r>
              <a:rPr lang="en-US" dirty="0">
                <a:latin typeface="Arial" panose="020B0604020202020204" pitchFamily="34" charset="0"/>
              </a:rPr>
              <a:t>Examine the final title policy.</a:t>
            </a:r>
            <a:endParaRPr lang="en-IN" dirty="0">
              <a:latin typeface="Arial" panose="020B0604020202020204" pitchFamily="34" charset="0"/>
            </a:endParaRPr>
          </a:p>
        </p:txBody>
      </p:sp>
      <p:sp>
        <p:nvSpPr>
          <p:cNvPr id="49" name="TextBox 48">
            <a:extLst>
              <a:ext uri="{FF2B5EF4-FFF2-40B4-BE49-F238E27FC236}">
                <a16:creationId xmlns:a16="http://schemas.microsoft.com/office/drawing/2014/main" id="{EA98B274-078A-4295-BCBA-454FD358CE40}"/>
              </a:ext>
            </a:extLst>
          </p:cNvPr>
          <p:cNvSpPr txBox="1"/>
          <p:nvPr/>
        </p:nvSpPr>
        <p:spPr>
          <a:xfrm>
            <a:off x="422125" y="5670302"/>
            <a:ext cx="3657600" cy="663580"/>
          </a:xfrm>
          <a:prstGeom prst="rect">
            <a:avLst/>
          </a:prstGeom>
          <a:noFill/>
        </p:spPr>
        <p:txBody>
          <a:bodyPr wrap="square">
            <a:spAutoFit/>
          </a:bodyPr>
          <a:lstStyle/>
          <a:p>
            <a:pPr lvl="0">
              <a:lnSpc>
                <a:spcPct val="107000"/>
              </a:lnSpc>
              <a:spcBef>
                <a:spcPts val="1000"/>
              </a:spcBef>
              <a:spcAft>
                <a:spcPts val="1000"/>
              </a:spcAft>
            </a:pPr>
            <a:r>
              <a:rPr lang="en-US" dirty="0">
                <a:latin typeface="Arial" panose="020B0604020202020204" pitchFamily="34" charset="0"/>
              </a:rPr>
              <a:t>Address problems revealed by </a:t>
            </a:r>
            <a:br>
              <a:rPr lang="en-US" dirty="0">
                <a:latin typeface="Arial" panose="020B0604020202020204" pitchFamily="34" charset="0"/>
              </a:rPr>
            </a:br>
            <a:r>
              <a:rPr lang="en-US" dirty="0">
                <a:latin typeface="Arial" panose="020B0604020202020204" pitchFamily="34" charset="0"/>
              </a:rPr>
              <a:t>the binder before loan closing.</a:t>
            </a:r>
            <a:endParaRPr lang="en-IN" dirty="0">
              <a:latin typeface="Arial" panose="020B0604020202020204" pitchFamily="34" charset="0"/>
            </a:endParaRPr>
          </a:p>
        </p:txBody>
      </p:sp>
      <p:sp>
        <p:nvSpPr>
          <p:cNvPr id="11" name="TextBox 10">
            <a:extLst>
              <a:ext uri="{FF2B5EF4-FFF2-40B4-BE49-F238E27FC236}">
                <a16:creationId xmlns:a16="http://schemas.microsoft.com/office/drawing/2014/main" id="{E42A40BE-0D40-4FAD-892D-9E23E7FC6084}"/>
              </a:ext>
            </a:extLst>
          </p:cNvPr>
          <p:cNvSpPr txBox="1"/>
          <p:nvPr/>
        </p:nvSpPr>
        <p:spPr>
          <a:xfrm>
            <a:off x="8447042" y="5509252"/>
            <a:ext cx="2402855" cy="367216"/>
          </a:xfrm>
          <a:prstGeom prst="rect">
            <a:avLst/>
          </a:prstGeom>
          <a:noFill/>
        </p:spPr>
        <p:txBody>
          <a:bodyPr wrap="square">
            <a:spAutoFit/>
          </a:bodyPr>
          <a:lstStyle/>
          <a:p>
            <a:pPr algn="ctr">
              <a:lnSpc>
                <a:spcPct val="107000"/>
              </a:lnSpc>
              <a:spcAft>
                <a:spcPts val="800"/>
              </a:spcAft>
            </a:pPr>
            <a:r>
              <a:rPr lang="en-IN" b="1" dirty="0">
                <a:solidFill>
                  <a:schemeClr val="accent1"/>
                </a:solidFill>
                <a:latin typeface="Arial" panose="020B0604020202020204" pitchFamily="34" charset="0"/>
                <a:cs typeface="Arial" panose="020B0604020202020204" pitchFamily="34" charset="0"/>
              </a:rPr>
              <a:t>Excellent!</a:t>
            </a:r>
          </a:p>
        </p:txBody>
      </p:sp>
      <p:sp>
        <p:nvSpPr>
          <p:cNvPr id="6" name="Slide Number Placeholder 5">
            <a:extLst>
              <a:ext uri="{FF2B5EF4-FFF2-40B4-BE49-F238E27FC236}">
                <a16:creationId xmlns:a16="http://schemas.microsoft.com/office/drawing/2014/main" id="{771589EE-D9E9-47FF-BC19-0C0E2D9C654D}"/>
              </a:ext>
            </a:extLst>
          </p:cNvPr>
          <p:cNvSpPr>
            <a:spLocks noGrp="1"/>
          </p:cNvSpPr>
          <p:nvPr>
            <p:ph type="sldNum" sz="quarter" idx="12"/>
          </p:nvPr>
        </p:nvSpPr>
        <p:spPr/>
        <p:txBody>
          <a:bodyPr/>
          <a:lstStyle/>
          <a:p>
            <a:fld id="{71A628A0-E779-4D32-97F1-9C80A60D6EF0}" type="slidenum">
              <a:rPr lang="en-IN" smtClean="0"/>
              <a:pPr/>
              <a:t>45</a:t>
            </a:fld>
            <a:r>
              <a:rPr lang="en-IN"/>
              <a:t> of 116</a:t>
            </a:r>
            <a:endParaRPr lang="en-IN" dirty="0"/>
          </a:p>
        </p:txBody>
      </p:sp>
    </p:spTree>
    <p:extLst>
      <p:ext uri="{BB962C8B-B14F-4D97-AF65-F5344CB8AC3E}">
        <p14:creationId xmlns:p14="http://schemas.microsoft.com/office/powerpoint/2010/main" val="3294097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47133E4-A12C-4F55-B83B-246842F1D304}"/>
              </a:ext>
            </a:extLst>
          </p:cNvPr>
          <p:cNvSpPr/>
          <p:nvPr/>
        </p:nvSpPr>
        <p:spPr>
          <a:xfrm>
            <a:off x="234673" y="3722917"/>
            <a:ext cx="6217920" cy="395151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i="1" dirty="0">
              <a:solidFill>
                <a:schemeClr val="bg1">
                  <a:lumMod val="65000"/>
                </a:schemeClr>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C2EDD86-50C9-4288-846B-4995F4BEE441}"/>
              </a:ext>
            </a:extLst>
          </p:cNvPr>
          <p:cNvSpPr/>
          <p:nvPr/>
        </p:nvSpPr>
        <p:spPr>
          <a:xfrm>
            <a:off x="310895" y="3799036"/>
            <a:ext cx="6051805" cy="3782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0BB03A7C-5616-4511-BCA9-B05D62BF4959}"/>
              </a:ext>
            </a:extLst>
          </p:cNvPr>
          <p:cNvSpPr/>
          <p:nvPr/>
        </p:nvSpPr>
        <p:spPr>
          <a:xfrm rot="5400000">
            <a:off x="5688246" y="-3411582"/>
            <a:ext cx="1611085" cy="125272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F3AB5-9D4D-4C76-A402-1CFE842A792A}"/>
              </a:ext>
            </a:extLst>
          </p:cNvPr>
          <p:cNvSpPr>
            <a:spLocks noGrp="1"/>
          </p:cNvSpPr>
          <p:nvPr>
            <p:ph type="title"/>
          </p:nvPr>
        </p:nvSpPr>
        <p:spPr/>
        <p:txBody>
          <a:bodyPr/>
          <a:lstStyle/>
          <a:p>
            <a:r>
              <a:rPr lang="en-US" dirty="0"/>
              <a:t>Is Underwriting an Exact Science? </a:t>
            </a:r>
          </a:p>
        </p:txBody>
      </p:sp>
      <p:sp>
        <p:nvSpPr>
          <p:cNvPr id="5" name="Rectangle 4">
            <a:extLst>
              <a:ext uri="{FF2B5EF4-FFF2-40B4-BE49-F238E27FC236}">
                <a16:creationId xmlns:a16="http://schemas.microsoft.com/office/drawing/2014/main" id="{10619C3A-80F1-465A-BB1B-54104B4A7174}"/>
              </a:ext>
            </a:extLst>
          </p:cNvPr>
          <p:cNvSpPr/>
          <p:nvPr/>
        </p:nvSpPr>
        <p:spPr>
          <a:xfrm>
            <a:off x="6539509" y="3722917"/>
            <a:ext cx="6217920" cy="393988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16" name="TextBox 15">
            <a:extLst>
              <a:ext uri="{FF2B5EF4-FFF2-40B4-BE49-F238E27FC236}">
                <a16:creationId xmlns:a16="http://schemas.microsoft.com/office/drawing/2014/main" id="{22CF310D-4373-4018-9C17-701886820482}"/>
              </a:ext>
            </a:extLst>
          </p:cNvPr>
          <p:cNvSpPr txBox="1"/>
          <p:nvPr/>
        </p:nvSpPr>
        <p:spPr>
          <a:xfrm>
            <a:off x="2517588" y="2467338"/>
            <a:ext cx="9875021" cy="769441"/>
          </a:xfrm>
          <a:prstGeom prst="rect">
            <a:avLst/>
          </a:prstGeom>
          <a:noFill/>
        </p:spPr>
        <p:txBody>
          <a:bodyPr wrap="square">
            <a:spAutoFit/>
          </a:bodyPr>
          <a:lstStyle/>
          <a:p>
            <a:pPr>
              <a:spcBef>
                <a:spcPts val="600"/>
              </a:spcBef>
              <a:spcAft>
                <a:spcPts val="600"/>
              </a:spcAft>
            </a:pPr>
            <a:r>
              <a:rPr lang="en-US" sz="20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Sequence the steps for providing title insurance.</a:t>
            </a:r>
          </a:p>
          <a:p>
            <a:pPr>
              <a:spcBef>
                <a:spcPts val="600"/>
              </a:spcBef>
              <a:spcAft>
                <a:spcPts val="600"/>
              </a:spcAft>
            </a:pPr>
            <a:r>
              <a:rPr lang="en-US" sz="1400"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Click the drop-down arrow to select the right option from the list, then click CHECK.</a:t>
            </a:r>
          </a:p>
        </p:txBody>
      </p:sp>
      <p:grpSp>
        <p:nvGrpSpPr>
          <p:cNvPr id="17" name="Group 16">
            <a:extLst>
              <a:ext uri="{FF2B5EF4-FFF2-40B4-BE49-F238E27FC236}">
                <a16:creationId xmlns:a16="http://schemas.microsoft.com/office/drawing/2014/main" id="{AD25395D-EC75-4A86-95D8-72F77EA89AFD}"/>
              </a:ext>
            </a:extLst>
          </p:cNvPr>
          <p:cNvGrpSpPr/>
          <p:nvPr/>
        </p:nvGrpSpPr>
        <p:grpSpPr>
          <a:xfrm>
            <a:off x="599490" y="1950788"/>
            <a:ext cx="1640504" cy="1814265"/>
            <a:chOff x="432435" y="1943170"/>
            <a:chExt cx="1985009" cy="2195260"/>
          </a:xfrm>
        </p:grpSpPr>
        <p:sp>
          <p:nvSpPr>
            <p:cNvPr id="18" name="Oval 17">
              <a:extLst>
                <a:ext uri="{FF2B5EF4-FFF2-40B4-BE49-F238E27FC236}">
                  <a16:creationId xmlns:a16="http://schemas.microsoft.com/office/drawing/2014/main" id="{A6B17A05-9577-4BF9-90A8-F8C7980B44FD}"/>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descr="A person wearing a suit and tie&#10;&#10;Description automatically generated">
              <a:extLst>
                <a:ext uri="{FF2B5EF4-FFF2-40B4-BE49-F238E27FC236}">
                  <a16:creationId xmlns:a16="http://schemas.microsoft.com/office/drawing/2014/main" id="{1D859EF2-6D7F-4EF9-A921-253952B4ACAD}"/>
                </a:ext>
              </a:extLst>
            </p:cNvPr>
            <p:cNvPicPr>
              <a:picLocks noChangeAspect="1"/>
            </p:cNvPicPr>
            <p:nvPr/>
          </p:nvPicPr>
          <p:blipFill rotWithShape="1">
            <a:blip r:embed="rId3">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3" name="TextBox 2">
            <a:extLst>
              <a:ext uri="{FF2B5EF4-FFF2-40B4-BE49-F238E27FC236}">
                <a16:creationId xmlns:a16="http://schemas.microsoft.com/office/drawing/2014/main" id="{81D0DA25-9A09-41A1-8216-8873F00A13C7}"/>
              </a:ext>
            </a:extLst>
          </p:cNvPr>
          <p:cNvSpPr txBox="1"/>
          <p:nvPr/>
        </p:nvSpPr>
        <p:spPr>
          <a:xfrm>
            <a:off x="422125" y="3964073"/>
            <a:ext cx="1275958" cy="369332"/>
          </a:xfrm>
          <a:prstGeom prst="rect">
            <a:avLst/>
          </a:prstGeom>
          <a:noFill/>
        </p:spPr>
        <p:txBody>
          <a:bodyPr wrap="square">
            <a:spAutoFit/>
          </a:bodyPr>
          <a:lstStyle/>
          <a:p>
            <a:r>
              <a:rPr lang="en-IN" b="1" dirty="0">
                <a:latin typeface="Arial" panose="020B0604020202020204" pitchFamily="34" charset="0"/>
              </a:rPr>
              <a:t>Steps</a:t>
            </a:r>
          </a:p>
        </p:txBody>
      </p:sp>
      <p:sp>
        <p:nvSpPr>
          <p:cNvPr id="4" name="TextBox 3">
            <a:extLst>
              <a:ext uri="{FF2B5EF4-FFF2-40B4-BE49-F238E27FC236}">
                <a16:creationId xmlns:a16="http://schemas.microsoft.com/office/drawing/2014/main" id="{562E18A1-75C7-4B0D-BD08-12129B1D5CC4}"/>
              </a:ext>
            </a:extLst>
          </p:cNvPr>
          <p:cNvSpPr txBox="1"/>
          <p:nvPr/>
        </p:nvSpPr>
        <p:spPr>
          <a:xfrm>
            <a:off x="4404702" y="3964073"/>
            <a:ext cx="1275958" cy="369332"/>
          </a:xfrm>
          <a:prstGeom prst="rect">
            <a:avLst/>
          </a:prstGeom>
          <a:noFill/>
        </p:spPr>
        <p:txBody>
          <a:bodyPr wrap="square">
            <a:spAutoFit/>
          </a:bodyPr>
          <a:lstStyle/>
          <a:p>
            <a:pPr algn="ctr"/>
            <a:r>
              <a:rPr lang="en-IN" b="1" dirty="0">
                <a:latin typeface="Arial" panose="020B0604020202020204" pitchFamily="34" charset="0"/>
              </a:rPr>
              <a:t>Sequence</a:t>
            </a:r>
          </a:p>
        </p:txBody>
      </p:sp>
      <p:sp>
        <p:nvSpPr>
          <p:cNvPr id="8" name="Rectangle: Rounded Corners 7">
            <a:extLst>
              <a:ext uri="{FF2B5EF4-FFF2-40B4-BE49-F238E27FC236}">
                <a16:creationId xmlns:a16="http://schemas.microsoft.com/office/drawing/2014/main" id="{D94A790D-0B70-4A4D-9CCD-4D923EAC2DB1}"/>
              </a:ext>
            </a:extLst>
          </p:cNvPr>
          <p:cNvSpPr/>
          <p:nvPr/>
        </p:nvSpPr>
        <p:spPr>
          <a:xfrm>
            <a:off x="4219721" y="4592136"/>
            <a:ext cx="1645920" cy="36576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rPr>
              <a:t>Step 4</a:t>
            </a:r>
          </a:p>
        </p:txBody>
      </p:sp>
      <p:sp>
        <p:nvSpPr>
          <p:cNvPr id="10" name="Isosceles Triangle 9">
            <a:extLst>
              <a:ext uri="{FF2B5EF4-FFF2-40B4-BE49-F238E27FC236}">
                <a16:creationId xmlns:a16="http://schemas.microsoft.com/office/drawing/2014/main" id="{61B5E052-5659-4B33-B502-D3F492B9BCBB}"/>
              </a:ext>
            </a:extLst>
          </p:cNvPr>
          <p:cNvSpPr/>
          <p:nvPr/>
        </p:nvSpPr>
        <p:spPr>
          <a:xfrm flipH="1" flipV="1">
            <a:off x="5628966" y="4726015"/>
            <a:ext cx="156296"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3D0946EC-52EA-40BD-B5CA-2E32FAD58F37}"/>
              </a:ext>
            </a:extLst>
          </p:cNvPr>
          <p:cNvSpPr/>
          <p:nvPr/>
        </p:nvSpPr>
        <p:spPr>
          <a:xfrm>
            <a:off x="4219721" y="5133667"/>
            <a:ext cx="1645920" cy="36576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r>
              <a:rPr lang="en-IN" dirty="0">
                <a:solidFill>
                  <a:schemeClr val="tx1"/>
                </a:solidFill>
                <a:latin typeface="Arial" panose="020B0604020202020204" pitchFamily="34" charset="0"/>
              </a:rPr>
              <a:t>Step 5</a:t>
            </a:r>
          </a:p>
        </p:txBody>
      </p:sp>
      <p:sp>
        <p:nvSpPr>
          <p:cNvPr id="15" name="Rectangle: Rounded Corners 14">
            <a:extLst>
              <a:ext uri="{FF2B5EF4-FFF2-40B4-BE49-F238E27FC236}">
                <a16:creationId xmlns:a16="http://schemas.microsoft.com/office/drawing/2014/main" id="{44D16469-FAE7-47E7-A78A-1E7294AE666F}"/>
              </a:ext>
            </a:extLst>
          </p:cNvPr>
          <p:cNvSpPr/>
          <p:nvPr/>
        </p:nvSpPr>
        <p:spPr>
          <a:xfrm>
            <a:off x="4219721" y="5720039"/>
            <a:ext cx="1645920" cy="36576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rPr>
              <a:t>Step 1</a:t>
            </a:r>
          </a:p>
        </p:txBody>
      </p:sp>
      <p:sp>
        <p:nvSpPr>
          <p:cNvPr id="29" name="Rectangle: Rounded Corners 28">
            <a:extLst>
              <a:ext uri="{FF2B5EF4-FFF2-40B4-BE49-F238E27FC236}">
                <a16:creationId xmlns:a16="http://schemas.microsoft.com/office/drawing/2014/main" id="{427792F3-360A-49BB-8945-6E95AE6C833B}"/>
              </a:ext>
            </a:extLst>
          </p:cNvPr>
          <p:cNvSpPr/>
          <p:nvPr/>
        </p:nvSpPr>
        <p:spPr>
          <a:xfrm>
            <a:off x="4219721" y="6504758"/>
            <a:ext cx="1645920" cy="36576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rPr>
              <a:t>Step 3</a:t>
            </a:r>
          </a:p>
        </p:txBody>
      </p:sp>
      <p:sp>
        <p:nvSpPr>
          <p:cNvPr id="31" name="Rectangle: Rounded Corners 30">
            <a:extLst>
              <a:ext uri="{FF2B5EF4-FFF2-40B4-BE49-F238E27FC236}">
                <a16:creationId xmlns:a16="http://schemas.microsoft.com/office/drawing/2014/main" id="{12A18974-68B2-40F8-AF32-EBB95B3306CD}"/>
              </a:ext>
            </a:extLst>
          </p:cNvPr>
          <p:cNvSpPr/>
          <p:nvPr/>
        </p:nvSpPr>
        <p:spPr>
          <a:xfrm>
            <a:off x="4219721" y="7046290"/>
            <a:ext cx="1645920" cy="36576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rPr>
              <a:t>Step 2</a:t>
            </a:r>
          </a:p>
        </p:txBody>
      </p:sp>
      <p:sp>
        <p:nvSpPr>
          <p:cNvPr id="33" name="Isosceles Triangle 32">
            <a:extLst>
              <a:ext uri="{FF2B5EF4-FFF2-40B4-BE49-F238E27FC236}">
                <a16:creationId xmlns:a16="http://schemas.microsoft.com/office/drawing/2014/main" id="{8306A93F-6AEF-4348-914D-67E9D2D8EE33}"/>
              </a:ext>
            </a:extLst>
          </p:cNvPr>
          <p:cNvSpPr/>
          <p:nvPr/>
        </p:nvSpPr>
        <p:spPr>
          <a:xfrm flipH="1" flipV="1">
            <a:off x="5628966" y="5267546"/>
            <a:ext cx="156296"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Isosceles Triangle 34">
            <a:extLst>
              <a:ext uri="{FF2B5EF4-FFF2-40B4-BE49-F238E27FC236}">
                <a16:creationId xmlns:a16="http://schemas.microsoft.com/office/drawing/2014/main" id="{1C8CEFF0-9C41-48B2-B25B-BEA2E76E4FE6}"/>
              </a:ext>
            </a:extLst>
          </p:cNvPr>
          <p:cNvSpPr/>
          <p:nvPr/>
        </p:nvSpPr>
        <p:spPr>
          <a:xfrm flipH="1" flipV="1">
            <a:off x="5628966" y="5853918"/>
            <a:ext cx="156296"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Isosceles Triangle 36">
            <a:extLst>
              <a:ext uri="{FF2B5EF4-FFF2-40B4-BE49-F238E27FC236}">
                <a16:creationId xmlns:a16="http://schemas.microsoft.com/office/drawing/2014/main" id="{1E70C659-C325-412B-A2C0-3475C809F3F4}"/>
              </a:ext>
            </a:extLst>
          </p:cNvPr>
          <p:cNvSpPr/>
          <p:nvPr/>
        </p:nvSpPr>
        <p:spPr>
          <a:xfrm flipH="1" flipV="1">
            <a:off x="5628966" y="6638637"/>
            <a:ext cx="156296"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Isosceles Triangle 38">
            <a:extLst>
              <a:ext uri="{FF2B5EF4-FFF2-40B4-BE49-F238E27FC236}">
                <a16:creationId xmlns:a16="http://schemas.microsoft.com/office/drawing/2014/main" id="{027DA0CD-661E-4AA4-A035-2D0669B39AAA}"/>
              </a:ext>
            </a:extLst>
          </p:cNvPr>
          <p:cNvSpPr/>
          <p:nvPr/>
        </p:nvSpPr>
        <p:spPr>
          <a:xfrm flipH="1" flipV="1">
            <a:off x="5628966" y="7180169"/>
            <a:ext cx="156296"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11730629-C5F0-4EC7-81F9-7E34ED9E28F5}"/>
              </a:ext>
            </a:extLst>
          </p:cNvPr>
          <p:cNvSpPr txBox="1"/>
          <p:nvPr/>
        </p:nvSpPr>
        <p:spPr>
          <a:xfrm>
            <a:off x="422125" y="4587240"/>
            <a:ext cx="3657600" cy="375552"/>
          </a:xfrm>
          <a:prstGeom prst="rect">
            <a:avLst/>
          </a:prstGeom>
          <a:noFill/>
        </p:spPr>
        <p:txBody>
          <a:bodyPr wrap="square">
            <a:spAutoFit/>
          </a:bodyPr>
          <a:lstStyle/>
          <a:p>
            <a:pPr lvl="0">
              <a:lnSpc>
                <a:spcPct val="107000"/>
              </a:lnSpc>
              <a:spcBef>
                <a:spcPts val="1000"/>
              </a:spcBef>
              <a:spcAft>
                <a:spcPts val="1000"/>
              </a:spcAft>
            </a:pPr>
            <a:r>
              <a:rPr lang="en-IN" dirty="0">
                <a:latin typeface="Arial" panose="020B0604020202020204" pitchFamily="34" charset="0"/>
              </a:rPr>
              <a:t>Do a title search.</a:t>
            </a:r>
          </a:p>
        </p:txBody>
      </p:sp>
      <p:sp>
        <p:nvSpPr>
          <p:cNvPr id="43" name="TextBox 42">
            <a:extLst>
              <a:ext uri="{FF2B5EF4-FFF2-40B4-BE49-F238E27FC236}">
                <a16:creationId xmlns:a16="http://schemas.microsoft.com/office/drawing/2014/main" id="{CF127B1C-EDE5-4A19-AF5E-CC81D08A2495}"/>
              </a:ext>
            </a:extLst>
          </p:cNvPr>
          <p:cNvSpPr txBox="1"/>
          <p:nvPr/>
        </p:nvSpPr>
        <p:spPr>
          <a:xfrm>
            <a:off x="422125" y="7041394"/>
            <a:ext cx="3657600" cy="375552"/>
          </a:xfrm>
          <a:prstGeom prst="rect">
            <a:avLst/>
          </a:prstGeom>
          <a:noFill/>
        </p:spPr>
        <p:txBody>
          <a:bodyPr wrap="square">
            <a:spAutoFit/>
          </a:bodyPr>
          <a:lstStyle/>
          <a:p>
            <a:pPr lvl="0">
              <a:lnSpc>
                <a:spcPct val="107000"/>
              </a:lnSpc>
              <a:spcBef>
                <a:spcPts val="1000"/>
              </a:spcBef>
              <a:spcAft>
                <a:spcPts val="1000"/>
              </a:spcAft>
            </a:pPr>
            <a:r>
              <a:rPr lang="en-US" dirty="0">
                <a:latin typeface="Arial" panose="020B0604020202020204" pitchFamily="34" charset="0"/>
              </a:rPr>
              <a:t>Examine the abstract of title.</a:t>
            </a:r>
            <a:endParaRPr lang="en-IN" dirty="0">
              <a:latin typeface="Arial" panose="020B0604020202020204" pitchFamily="34" charset="0"/>
            </a:endParaRPr>
          </a:p>
        </p:txBody>
      </p:sp>
      <p:sp>
        <p:nvSpPr>
          <p:cNvPr id="45" name="TextBox 44">
            <a:extLst>
              <a:ext uri="{FF2B5EF4-FFF2-40B4-BE49-F238E27FC236}">
                <a16:creationId xmlns:a16="http://schemas.microsoft.com/office/drawing/2014/main" id="{07564DC1-ECA6-4182-BD3A-1AA351BFBD19}"/>
              </a:ext>
            </a:extLst>
          </p:cNvPr>
          <p:cNvSpPr txBox="1"/>
          <p:nvPr/>
        </p:nvSpPr>
        <p:spPr>
          <a:xfrm>
            <a:off x="422125" y="6499862"/>
            <a:ext cx="3657600" cy="375552"/>
          </a:xfrm>
          <a:prstGeom prst="rect">
            <a:avLst/>
          </a:prstGeom>
          <a:noFill/>
        </p:spPr>
        <p:txBody>
          <a:bodyPr wrap="square">
            <a:spAutoFit/>
          </a:bodyPr>
          <a:lstStyle/>
          <a:p>
            <a:pPr lvl="0">
              <a:lnSpc>
                <a:spcPct val="107000"/>
              </a:lnSpc>
              <a:spcBef>
                <a:spcPts val="1000"/>
              </a:spcBef>
              <a:spcAft>
                <a:spcPts val="1000"/>
              </a:spcAft>
            </a:pPr>
            <a:r>
              <a:rPr lang="en-US" dirty="0">
                <a:latin typeface="Arial" panose="020B0604020202020204" pitchFamily="34" charset="0"/>
              </a:rPr>
              <a:t>Obtain a title insurance binder.</a:t>
            </a:r>
            <a:endParaRPr lang="en-IN" dirty="0">
              <a:latin typeface="Arial" panose="020B0604020202020204" pitchFamily="34" charset="0"/>
            </a:endParaRPr>
          </a:p>
        </p:txBody>
      </p:sp>
      <p:sp>
        <p:nvSpPr>
          <p:cNvPr id="47" name="TextBox 46">
            <a:extLst>
              <a:ext uri="{FF2B5EF4-FFF2-40B4-BE49-F238E27FC236}">
                <a16:creationId xmlns:a16="http://schemas.microsoft.com/office/drawing/2014/main" id="{26B176FE-1589-4024-83AB-BF3860A4B6B2}"/>
              </a:ext>
            </a:extLst>
          </p:cNvPr>
          <p:cNvSpPr txBox="1"/>
          <p:nvPr/>
        </p:nvSpPr>
        <p:spPr>
          <a:xfrm>
            <a:off x="422125" y="5128771"/>
            <a:ext cx="3657600" cy="375552"/>
          </a:xfrm>
          <a:prstGeom prst="rect">
            <a:avLst/>
          </a:prstGeom>
          <a:noFill/>
        </p:spPr>
        <p:txBody>
          <a:bodyPr wrap="square">
            <a:spAutoFit/>
          </a:bodyPr>
          <a:lstStyle/>
          <a:p>
            <a:pPr lvl="0">
              <a:lnSpc>
                <a:spcPct val="107000"/>
              </a:lnSpc>
              <a:spcBef>
                <a:spcPts val="1000"/>
              </a:spcBef>
              <a:spcAft>
                <a:spcPts val="1000"/>
              </a:spcAft>
            </a:pPr>
            <a:r>
              <a:rPr lang="en-US" dirty="0">
                <a:latin typeface="Arial" panose="020B0604020202020204" pitchFamily="34" charset="0"/>
              </a:rPr>
              <a:t>Examine the final title policy.</a:t>
            </a:r>
            <a:endParaRPr lang="en-IN" dirty="0">
              <a:latin typeface="Arial" panose="020B0604020202020204" pitchFamily="34" charset="0"/>
            </a:endParaRPr>
          </a:p>
        </p:txBody>
      </p:sp>
      <p:sp>
        <p:nvSpPr>
          <p:cNvPr id="49" name="TextBox 48">
            <a:extLst>
              <a:ext uri="{FF2B5EF4-FFF2-40B4-BE49-F238E27FC236}">
                <a16:creationId xmlns:a16="http://schemas.microsoft.com/office/drawing/2014/main" id="{EA98B274-078A-4295-BCBA-454FD358CE40}"/>
              </a:ext>
            </a:extLst>
          </p:cNvPr>
          <p:cNvSpPr txBox="1"/>
          <p:nvPr/>
        </p:nvSpPr>
        <p:spPr>
          <a:xfrm>
            <a:off x="422125" y="5670302"/>
            <a:ext cx="3657600" cy="663580"/>
          </a:xfrm>
          <a:prstGeom prst="rect">
            <a:avLst/>
          </a:prstGeom>
          <a:noFill/>
        </p:spPr>
        <p:txBody>
          <a:bodyPr wrap="square">
            <a:spAutoFit/>
          </a:bodyPr>
          <a:lstStyle/>
          <a:p>
            <a:pPr lvl="0">
              <a:lnSpc>
                <a:spcPct val="107000"/>
              </a:lnSpc>
              <a:spcBef>
                <a:spcPts val="1000"/>
              </a:spcBef>
              <a:spcAft>
                <a:spcPts val="1000"/>
              </a:spcAft>
            </a:pPr>
            <a:r>
              <a:rPr lang="en-US" dirty="0">
                <a:latin typeface="Arial" panose="020B0604020202020204" pitchFamily="34" charset="0"/>
              </a:rPr>
              <a:t>Address problems revealed by </a:t>
            </a:r>
            <a:br>
              <a:rPr lang="en-US" dirty="0">
                <a:latin typeface="Arial" panose="020B0604020202020204" pitchFamily="34" charset="0"/>
              </a:rPr>
            </a:br>
            <a:r>
              <a:rPr lang="en-US" dirty="0">
                <a:latin typeface="Arial" panose="020B0604020202020204" pitchFamily="34" charset="0"/>
              </a:rPr>
              <a:t>the binder before loan closing.</a:t>
            </a:r>
            <a:endParaRPr lang="en-IN" dirty="0">
              <a:latin typeface="Arial" panose="020B0604020202020204" pitchFamily="34" charset="0"/>
            </a:endParaRPr>
          </a:p>
        </p:txBody>
      </p:sp>
      <p:sp>
        <p:nvSpPr>
          <p:cNvPr id="12" name="Rectangle: Rounded Corners 11">
            <a:extLst>
              <a:ext uri="{FF2B5EF4-FFF2-40B4-BE49-F238E27FC236}">
                <a16:creationId xmlns:a16="http://schemas.microsoft.com/office/drawing/2014/main" id="{AFAD3884-0D66-43A6-95B4-0E53C492AD4D}"/>
              </a:ext>
            </a:extLst>
          </p:cNvPr>
          <p:cNvSpPr/>
          <p:nvPr/>
        </p:nvSpPr>
        <p:spPr>
          <a:xfrm>
            <a:off x="8681693" y="5943293"/>
            <a:ext cx="1933552" cy="421055"/>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SHOW ANSWERS</a:t>
            </a:r>
          </a:p>
        </p:txBody>
      </p:sp>
      <p:sp>
        <p:nvSpPr>
          <p:cNvPr id="20" name="TextBox 19">
            <a:extLst>
              <a:ext uri="{FF2B5EF4-FFF2-40B4-BE49-F238E27FC236}">
                <a16:creationId xmlns:a16="http://schemas.microsoft.com/office/drawing/2014/main" id="{506AF7CA-5670-4BF7-B297-0CF12CD1D181}"/>
              </a:ext>
            </a:extLst>
          </p:cNvPr>
          <p:cNvSpPr txBox="1"/>
          <p:nvPr/>
        </p:nvSpPr>
        <p:spPr>
          <a:xfrm>
            <a:off x="8447042" y="5509252"/>
            <a:ext cx="2402855" cy="367216"/>
          </a:xfrm>
          <a:prstGeom prst="rect">
            <a:avLst/>
          </a:prstGeom>
          <a:noFill/>
        </p:spPr>
        <p:txBody>
          <a:bodyPr wrap="square">
            <a:spAutoFit/>
          </a:bodyPr>
          <a:lstStyle/>
          <a:p>
            <a:pPr algn="ctr">
              <a:lnSpc>
                <a:spcPct val="107000"/>
              </a:lnSpc>
              <a:spcAft>
                <a:spcPts val="800"/>
              </a:spcAft>
            </a:pPr>
            <a:r>
              <a:rPr lang="en-IN" b="1" dirty="0">
                <a:solidFill>
                  <a:schemeClr val="accent1"/>
                </a:solidFill>
                <a:latin typeface="Arial" panose="020B0604020202020204" pitchFamily="34" charset="0"/>
                <a:cs typeface="Arial" panose="020B0604020202020204" pitchFamily="34" charset="0"/>
              </a:rPr>
              <a:t>Not quite.</a:t>
            </a:r>
          </a:p>
        </p:txBody>
      </p:sp>
      <p:sp>
        <p:nvSpPr>
          <p:cNvPr id="6" name="Slide Number Placeholder 5">
            <a:extLst>
              <a:ext uri="{FF2B5EF4-FFF2-40B4-BE49-F238E27FC236}">
                <a16:creationId xmlns:a16="http://schemas.microsoft.com/office/drawing/2014/main" id="{E8DC8128-7DED-44BF-9E83-313D8D82FB01}"/>
              </a:ext>
            </a:extLst>
          </p:cNvPr>
          <p:cNvSpPr>
            <a:spLocks noGrp="1"/>
          </p:cNvSpPr>
          <p:nvPr>
            <p:ph type="sldNum" sz="quarter" idx="12"/>
          </p:nvPr>
        </p:nvSpPr>
        <p:spPr/>
        <p:txBody>
          <a:bodyPr/>
          <a:lstStyle/>
          <a:p>
            <a:fld id="{71A628A0-E779-4D32-97F1-9C80A60D6EF0}" type="slidenum">
              <a:rPr lang="en-IN" smtClean="0"/>
              <a:pPr/>
              <a:t>46</a:t>
            </a:fld>
            <a:r>
              <a:rPr lang="en-IN"/>
              <a:t> of 116</a:t>
            </a:r>
            <a:endParaRPr lang="en-IN" dirty="0"/>
          </a:p>
        </p:txBody>
      </p:sp>
    </p:spTree>
    <p:extLst>
      <p:ext uri="{BB962C8B-B14F-4D97-AF65-F5344CB8AC3E}">
        <p14:creationId xmlns:p14="http://schemas.microsoft.com/office/powerpoint/2010/main" val="12803601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47133E4-A12C-4F55-B83B-246842F1D304}"/>
              </a:ext>
            </a:extLst>
          </p:cNvPr>
          <p:cNvSpPr/>
          <p:nvPr/>
        </p:nvSpPr>
        <p:spPr>
          <a:xfrm>
            <a:off x="234673" y="3722917"/>
            <a:ext cx="6217920" cy="395151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i="1" dirty="0">
              <a:solidFill>
                <a:schemeClr val="bg1">
                  <a:lumMod val="65000"/>
                </a:schemeClr>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C2EDD86-50C9-4288-846B-4995F4BEE441}"/>
              </a:ext>
            </a:extLst>
          </p:cNvPr>
          <p:cNvSpPr/>
          <p:nvPr/>
        </p:nvSpPr>
        <p:spPr>
          <a:xfrm>
            <a:off x="310895" y="3799036"/>
            <a:ext cx="6051805" cy="3782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0BB03A7C-5616-4511-BCA9-B05D62BF4959}"/>
              </a:ext>
            </a:extLst>
          </p:cNvPr>
          <p:cNvSpPr/>
          <p:nvPr/>
        </p:nvSpPr>
        <p:spPr>
          <a:xfrm rot="5400000">
            <a:off x="5688246" y="-3411582"/>
            <a:ext cx="1611085" cy="125272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F3AB5-9D4D-4C76-A402-1CFE842A792A}"/>
              </a:ext>
            </a:extLst>
          </p:cNvPr>
          <p:cNvSpPr>
            <a:spLocks noGrp="1"/>
          </p:cNvSpPr>
          <p:nvPr>
            <p:ph type="title"/>
          </p:nvPr>
        </p:nvSpPr>
        <p:spPr/>
        <p:txBody>
          <a:bodyPr/>
          <a:lstStyle/>
          <a:p>
            <a:r>
              <a:rPr lang="en-US" dirty="0"/>
              <a:t>Is Underwriting an Exact Science? </a:t>
            </a:r>
          </a:p>
        </p:txBody>
      </p:sp>
      <p:sp>
        <p:nvSpPr>
          <p:cNvPr id="5" name="Rectangle 4">
            <a:extLst>
              <a:ext uri="{FF2B5EF4-FFF2-40B4-BE49-F238E27FC236}">
                <a16:creationId xmlns:a16="http://schemas.microsoft.com/office/drawing/2014/main" id="{10619C3A-80F1-465A-BB1B-54104B4A7174}"/>
              </a:ext>
            </a:extLst>
          </p:cNvPr>
          <p:cNvSpPr/>
          <p:nvPr/>
        </p:nvSpPr>
        <p:spPr>
          <a:xfrm>
            <a:off x="6539509" y="3722917"/>
            <a:ext cx="6217920" cy="393988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16" name="TextBox 15">
            <a:extLst>
              <a:ext uri="{FF2B5EF4-FFF2-40B4-BE49-F238E27FC236}">
                <a16:creationId xmlns:a16="http://schemas.microsoft.com/office/drawing/2014/main" id="{22CF310D-4373-4018-9C17-701886820482}"/>
              </a:ext>
            </a:extLst>
          </p:cNvPr>
          <p:cNvSpPr txBox="1"/>
          <p:nvPr/>
        </p:nvSpPr>
        <p:spPr>
          <a:xfrm>
            <a:off x="2517588" y="2467338"/>
            <a:ext cx="9875021" cy="769441"/>
          </a:xfrm>
          <a:prstGeom prst="rect">
            <a:avLst/>
          </a:prstGeom>
          <a:noFill/>
        </p:spPr>
        <p:txBody>
          <a:bodyPr wrap="square">
            <a:spAutoFit/>
          </a:bodyPr>
          <a:lstStyle/>
          <a:p>
            <a:pPr>
              <a:spcBef>
                <a:spcPts val="600"/>
              </a:spcBef>
              <a:spcAft>
                <a:spcPts val="600"/>
              </a:spcAft>
            </a:pPr>
            <a:r>
              <a:rPr lang="en-US" sz="20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Sequence the steps for providing title insurance.</a:t>
            </a:r>
          </a:p>
          <a:p>
            <a:pPr>
              <a:spcBef>
                <a:spcPts val="600"/>
              </a:spcBef>
              <a:spcAft>
                <a:spcPts val="600"/>
              </a:spcAft>
            </a:pPr>
            <a:r>
              <a:rPr lang="en-US" sz="1400"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Click the drop-down arrow to select the right option from the list, then click CHECK.</a:t>
            </a:r>
          </a:p>
        </p:txBody>
      </p:sp>
      <p:grpSp>
        <p:nvGrpSpPr>
          <p:cNvPr id="17" name="Group 16">
            <a:extLst>
              <a:ext uri="{FF2B5EF4-FFF2-40B4-BE49-F238E27FC236}">
                <a16:creationId xmlns:a16="http://schemas.microsoft.com/office/drawing/2014/main" id="{AD25395D-EC75-4A86-95D8-72F77EA89AFD}"/>
              </a:ext>
            </a:extLst>
          </p:cNvPr>
          <p:cNvGrpSpPr/>
          <p:nvPr/>
        </p:nvGrpSpPr>
        <p:grpSpPr>
          <a:xfrm>
            <a:off x="599490" y="1950788"/>
            <a:ext cx="1640504" cy="1814265"/>
            <a:chOff x="432435" y="1943170"/>
            <a:chExt cx="1985009" cy="2195260"/>
          </a:xfrm>
        </p:grpSpPr>
        <p:sp>
          <p:nvSpPr>
            <p:cNvPr id="18" name="Oval 17">
              <a:extLst>
                <a:ext uri="{FF2B5EF4-FFF2-40B4-BE49-F238E27FC236}">
                  <a16:creationId xmlns:a16="http://schemas.microsoft.com/office/drawing/2014/main" id="{A6B17A05-9577-4BF9-90A8-F8C7980B44FD}"/>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descr="A person wearing a suit and tie&#10;&#10;Description automatically generated">
              <a:extLst>
                <a:ext uri="{FF2B5EF4-FFF2-40B4-BE49-F238E27FC236}">
                  <a16:creationId xmlns:a16="http://schemas.microsoft.com/office/drawing/2014/main" id="{1D859EF2-6D7F-4EF9-A921-253952B4ACAD}"/>
                </a:ext>
              </a:extLst>
            </p:cNvPr>
            <p:cNvPicPr>
              <a:picLocks noChangeAspect="1"/>
            </p:cNvPicPr>
            <p:nvPr/>
          </p:nvPicPr>
          <p:blipFill rotWithShape="1">
            <a:blip r:embed="rId3">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3" name="TextBox 2">
            <a:extLst>
              <a:ext uri="{FF2B5EF4-FFF2-40B4-BE49-F238E27FC236}">
                <a16:creationId xmlns:a16="http://schemas.microsoft.com/office/drawing/2014/main" id="{81D0DA25-9A09-41A1-8216-8873F00A13C7}"/>
              </a:ext>
            </a:extLst>
          </p:cNvPr>
          <p:cNvSpPr txBox="1"/>
          <p:nvPr/>
        </p:nvSpPr>
        <p:spPr>
          <a:xfrm>
            <a:off x="422125" y="3964073"/>
            <a:ext cx="1275958" cy="369332"/>
          </a:xfrm>
          <a:prstGeom prst="rect">
            <a:avLst/>
          </a:prstGeom>
          <a:noFill/>
        </p:spPr>
        <p:txBody>
          <a:bodyPr wrap="square">
            <a:spAutoFit/>
          </a:bodyPr>
          <a:lstStyle/>
          <a:p>
            <a:r>
              <a:rPr lang="en-IN" b="1" dirty="0">
                <a:latin typeface="Arial" panose="020B0604020202020204" pitchFamily="34" charset="0"/>
              </a:rPr>
              <a:t>Steps</a:t>
            </a:r>
          </a:p>
        </p:txBody>
      </p:sp>
      <p:sp>
        <p:nvSpPr>
          <p:cNvPr id="4" name="TextBox 3">
            <a:extLst>
              <a:ext uri="{FF2B5EF4-FFF2-40B4-BE49-F238E27FC236}">
                <a16:creationId xmlns:a16="http://schemas.microsoft.com/office/drawing/2014/main" id="{562E18A1-75C7-4B0D-BD08-12129B1D5CC4}"/>
              </a:ext>
            </a:extLst>
          </p:cNvPr>
          <p:cNvSpPr txBox="1"/>
          <p:nvPr/>
        </p:nvSpPr>
        <p:spPr>
          <a:xfrm>
            <a:off x="4404702" y="3964073"/>
            <a:ext cx="1275958" cy="369332"/>
          </a:xfrm>
          <a:prstGeom prst="rect">
            <a:avLst/>
          </a:prstGeom>
          <a:noFill/>
        </p:spPr>
        <p:txBody>
          <a:bodyPr wrap="square">
            <a:spAutoFit/>
          </a:bodyPr>
          <a:lstStyle/>
          <a:p>
            <a:pPr algn="ctr"/>
            <a:r>
              <a:rPr lang="en-IN" b="1" dirty="0">
                <a:latin typeface="Arial" panose="020B0604020202020204" pitchFamily="34" charset="0"/>
              </a:rPr>
              <a:t>Sequence</a:t>
            </a:r>
          </a:p>
        </p:txBody>
      </p:sp>
      <p:sp>
        <p:nvSpPr>
          <p:cNvPr id="8" name="Rectangle: Rounded Corners 7">
            <a:extLst>
              <a:ext uri="{FF2B5EF4-FFF2-40B4-BE49-F238E27FC236}">
                <a16:creationId xmlns:a16="http://schemas.microsoft.com/office/drawing/2014/main" id="{D94A790D-0B70-4A4D-9CCD-4D923EAC2DB1}"/>
              </a:ext>
            </a:extLst>
          </p:cNvPr>
          <p:cNvSpPr/>
          <p:nvPr/>
        </p:nvSpPr>
        <p:spPr>
          <a:xfrm>
            <a:off x="4219721" y="4592136"/>
            <a:ext cx="1645920" cy="36576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rPr>
              <a:t>Step 4</a:t>
            </a:r>
          </a:p>
        </p:txBody>
      </p:sp>
      <p:sp>
        <p:nvSpPr>
          <p:cNvPr id="10" name="Isosceles Triangle 9">
            <a:extLst>
              <a:ext uri="{FF2B5EF4-FFF2-40B4-BE49-F238E27FC236}">
                <a16:creationId xmlns:a16="http://schemas.microsoft.com/office/drawing/2014/main" id="{61B5E052-5659-4B33-B502-D3F492B9BCBB}"/>
              </a:ext>
            </a:extLst>
          </p:cNvPr>
          <p:cNvSpPr/>
          <p:nvPr/>
        </p:nvSpPr>
        <p:spPr>
          <a:xfrm flipH="1" flipV="1">
            <a:off x="5628966" y="4726015"/>
            <a:ext cx="156296"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Rounded Corners 13">
            <a:extLst>
              <a:ext uri="{FF2B5EF4-FFF2-40B4-BE49-F238E27FC236}">
                <a16:creationId xmlns:a16="http://schemas.microsoft.com/office/drawing/2014/main" id="{3D0946EC-52EA-40BD-B5CA-2E32FAD58F37}"/>
              </a:ext>
            </a:extLst>
          </p:cNvPr>
          <p:cNvSpPr/>
          <p:nvPr/>
        </p:nvSpPr>
        <p:spPr>
          <a:xfrm>
            <a:off x="4219721" y="5133667"/>
            <a:ext cx="1645920" cy="36576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a:t>
            </a:r>
            <a:r>
              <a:rPr lang="en-IN" dirty="0">
                <a:solidFill>
                  <a:schemeClr val="tx1"/>
                </a:solidFill>
                <a:latin typeface="Arial" panose="020B0604020202020204" pitchFamily="34" charset="0"/>
              </a:rPr>
              <a:t>Step 5</a:t>
            </a:r>
          </a:p>
        </p:txBody>
      </p:sp>
      <p:sp>
        <p:nvSpPr>
          <p:cNvPr id="15" name="Rectangle: Rounded Corners 14">
            <a:extLst>
              <a:ext uri="{FF2B5EF4-FFF2-40B4-BE49-F238E27FC236}">
                <a16:creationId xmlns:a16="http://schemas.microsoft.com/office/drawing/2014/main" id="{44D16469-FAE7-47E7-A78A-1E7294AE666F}"/>
              </a:ext>
            </a:extLst>
          </p:cNvPr>
          <p:cNvSpPr/>
          <p:nvPr/>
        </p:nvSpPr>
        <p:spPr>
          <a:xfrm>
            <a:off x="4219721" y="5720039"/>
            <a:ext cx="1645920" cy="36576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rPr>
              <a:t>Step 1</a:t>
            </a:r>
          </a:p>
        </p:txBody>
      </p:sp>
      <p:sp>
        <p:nvSpPr>
          <p:cNvPr id="29" name="Rectangle: Rounded Corners 28">
            <a:extLst>
              <a:ext uri="{FF2B5EF4-FFF2-40B4-BE49-F238E27FC236}">
                <a16:creationId xmlns:a16="http://schemas.microsoft.com/office/drawing/2014/main" id="{427792F3-360A-49BB-8945-6E95AE6C833B}"/>
              </a:ext>
            </a:extLst>
          </p:cNvPr>
          <p:cNvSpPr/>
          <p:nvPr/>
        </p:nvSpPr>
        <p:spPr>
          <a:xfrm>
            <a:off x="4219721" y="6504758"/>
            <a:ext cx="1645920" cy="36576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rPr>
              <a:t>Step 3</a:t>
            </a:r>
          </a:p>
        </p:txBody>
      </p:sp>
      <p:sp>
        <p:nvSpPr>
          <p:cNvPr id="31" name="Rectangle: Rounded Corners 30">
            <a:extLst>
              <a:ext uri="{FF2B5EF4-FFF2-40B4-BE49-F238E27FC236}">
                <a16:creationId xmlns:a16="http://schemas.microsoft.com/office/drawing/2014/main" id="{12A18974-68B2-40F8-AF32-EBB95B3306CD}"/>
              </a:ext>
            </a:extLst>
          </p:cNvPr>
          <p:cNvSpPr/>
          <p:nvPr/>
        </p:nvSpPr>
        <p:spPr>
          <a:xfrm>
            <a:off x="4219721" y="7046290"/>
            <a:ext cx="1645920" cy="36576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rial" panose="020B0604020202020204" pitchFamily="34" charset="0"/>
              </a:rPr>
              <a:t>Step 2</a:t>
            </a:r>
          </a:p>
        </p:txBody>
      </p:sp>
      <p:sp>
        <p:nvSpPr>
          <p:cNvPr id="33" name="Isosceles Triangle 32">
            <a:extLst>
              <a:ext uri="{FF2B5EF4-FFF2-40B4-BE49-F238E27FC236}">
                <a16:creationId xmlns:a16="http://schemas.microsoft.com/office/drawing/2014/main" id="{8306A93F-6AEF-4348-914D-67E9D2D8EE33}"/>
              </a:ext>
            </a:extLst>
          </p:cNvPr>
          <p:cNvSpPr/>
          <p:nvPr/>
        </p:nvSpPr>
        <p:spPr>
          <a:xfrm flipH="1" flipV="1">
            <a:off x="5628966" y="5267546"/>
            <a:ext cx="156296"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Isosceles Triangle 34">
            <a:extLst>
              <a:ext uri="{FF2B5EF4-FFF2-40B4-BE49-F238E27FC236}">
                <a16:creationId xmlns:a16="http://schemas.microsoft.com/office/drawing/2014/main" id="{1C8CEFF0-9C41-48B2-B25B-BEA2E76E4FE6}"/>
              </a:ext>
            </a:extLst>
          </p:cNvPr>
          <p:cNvSpPr/>
          <p:nvPr/>
        </p:nvSpPr>
        <p:spPr>
          <a:xfrm flipH="1" flipV="1">
            <a:off x="5628966" y="5853918"/>
            <a:ext cx="156296"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Isosceles Triangle 36">
            <a:extLst>
              <a:ext uri="{FF2B5EF4-FFF2-40B4-BE49-F238E27FC236}">
                <a16:creationId xmlns:a16="http://schemas.microsoft.com/office/drawing/2014/main" id="{1E70C659-C325-412B-A2C0-3475C809F3F4}"/>
              </a:ext>
            </a:extLst>
          </p:cNvPr>
          <p:cNvSpPr/>
          <p:nvPr/>
        </p:nvSpPr>
        <p:spPr>
          <a:xfrm flipH="1" flipV="1">
            <a:off x="5628966" y="6638637"/>
            <a:ext cx="156296"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Isosceles Triangle 38">
            <a:extLst>
              <a:ext uri="{FF2B5EF4-FFF2-40B4-BE49-F238E27FC236}">
                <a16:creationId xmlns:a16="http://schemas.microsoft.com/office/drawing/2014/main" id="{027DA0CD-661E-4AA4-A035-2D0669B39AAA}"/>
              </a:ext>
            </a:extLst>
          </p:cNvPr>
          <p:cNvSpPr/>
          <p:nvPr/>
        </p:nvSpPr>
        <p:spPr>
          <a:xfrm flipH="1" flipV="1">
            <a:off x="5628966" y="7180169"/>
            <a:ext cx="156296" cy="9800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TextBox 40">
            <a:extLst>
              <a:ext uri="{FF2B5EF4-FFF2-40B4-BE49-F238E27FC236}">
                <a16:creationId xmlns:a16="http://schemas.microsoft.com/office/drawing/2014/main" id="{11730629-C5F0-4EC7-81F9-7E34ED9E28F5}"/>
              </a:ext>
            </a:extLst>
          </p:cNvPr>
          <p:cNvSpPr txBox="1"/>
          <p:nvPr/>
        </p:nvSpPr>
        <p:spPr>
          <a:xfrm>
            <a:off x="422125" y="4587240"/>
            <a:ext cx="3657600" cy="375552"/>
          </a:xfrm>
          <a:prstGeom prst="rect">
            <a:avLst/>
          </a:prstGeom>
          <a:noFill/>
        </p:spPr>
        <p:txBody>
          <a:bodyPr wrap="square">
            <a:spAutoFit/>
          </a:bodyPr>
          <a:lstStyle/>
          <a:p>
            <a:pPr lvl="0">
              <a:lnSpc>
                <a:spcPct val="107000"/>
              </a:lnSpc>
              <a:spcBef>
                <a:spcPts val="1000"/>
              </a:spcBef>
              <a:spcAft>
                <a:spcPts val="1000"/>
              </a:spcAft>
            </a:pPr>
            <a:r>
              <a:rPr lang="en-IN" dirty="0">
                <a:latin typeface="Arial" panose="020B0604020202020204" pitchFamily="34" charset="0"/>
              </a:rPr>
              <a:t>Do a title search.</a:t>
            </a:r>
          </a:p>
        </p:txBody>
      </p:sp>
      <p:sp>
        <p:nvSpPr>
          <p:cNvPr id="43" name="TextBox 42">
            <a:extLst>
              <a:ext uri="{FF2B5EF4-FFF2-40B4-BE49-F238E27FC236}">
                <a16:creationId xmlns:a16="http://schemas.microsoft.com/office/drawing/2014/main" id="{CF127B1C-EDE5-4A19-AF5E-CC81D08A2495}"/>
              </a:ext>
            </a:extLst>
          </p:cNvPr>
          <p:cNvSpPr txBox="1"/>
          <p:nvPr/>
        </p:nvSpPr>
        <p:spPr>
          <a:xfrm>
            <a:off x="422125" y="7041394"/>
            <a:ext cx="3657600" cy="375552"/>
          </a:xfrm>
          <a:prstGeom prst="rect">
            <a:avLst/>
          </a:prstGeom>
          <a:noFill/>
        </p:spPr>
        <p:txBody>
          <a:bodyPr wrap="square">
            <a:spAutoFit/>
          </a:bodyPr>
          <a:lstStyle/>
          <a:p>
            <a:pPr lvl="0">
              <a:lnSpc>
                <a:spcPct val="107000"/>
              </a:lnSpc>
              <a:spcBef>
                <a:spcPts val="1000"/>
              </a:spcBef>
              <a:spcAft>
                <a:spcPts val="1000"/>
              </a:spcAft>
            </a:pPr>
            <a:r>
              <a:rPr lang="en-US" dirty="0">
                <a:latin typeface="Arial" panose="020B0604020202020204" pitchFamily="34" charset="0"/>
              </a:rPr>
              <a:t>Examine the abstract of title.</a:t>
            </a:r>
            <a:endParaRPr lang="en-IN" dirty="0">
              <a:latin typeface="Arial" panose="020B0604020202020204" pitchFamily="34" charset="0"/>
            </a:endParaRPr>
          </a:p>
        </p:txBody>
      </p:sp>
      <p:sp>
        <p:nvSpPr>
          <p:cNvPr id="45" name="TextBox 44">
            <a:extLst>
              <a:ext uri="{FF2B5EF4-FFF2-40B4-BE49-F238E27FC236}">
                <a16:creationId xmlns:a16="http://schemas.microsoft.com/office/drawing/2014/main" id="{07564DC1-ECA6-4182-BD3A-1AA351BFBD19}"/>
              </a:ext>
            </a:extLst>
          </p:cNvPr>
          <p:cNvSpPr txBox="1"/>
          <p:nvPr/>
        </p:nvSpPr>
        <p:spPr>
          <a:xfrm>
            <a:off x="422125" y="6499862"/>
            <a:ext cx="3657600" cy="375552"/>
          </a:xfrm>
          <a:prstGeom prst="rect">
            <a:avLst/>
          </a:prstGeom>
          <a:noFill/>
        </p:spPr>
        <p:txBody>
          <a:bodyPr wrap="square">
            <a:spAutoFit/>
          </a:bodyPr>
          <a:lstStyle/>
          <a:p>
            <a:pPr lvl="0">
              <a:lnSpc>
                <a:spcPct val="107000"/>
              </a:lnSpc>
              <a:spcBef>
                <a:spcPts val="1000"/>
              </a:spcBef>
              <a:spcAft>
                <a:spcPts val="1000"/>
              </a:spcAft>
            </a:pPr>
            <a:r>
              <a:rPr lang="en-US" dirty="0">
                <a:latin typeface="Arial" panose="020B0604020202020204" pitchFamily="34" charset="0"/>
              </a:rPr>
              <a:t>Obtain a title insurance binder.</a:t>
            </a:r>
            <a:endParaRPr lang="en-IN" dirty="0">
              <a:latin typeface="Arial" panose="020B0604020202020204" pitchFamily="34" charset="0"/>
            </a:endParaRPr>
          </a:p>
        </p:txBody>
      </p:sp>
      <p:sp>
        <p:nvSpPr>
          <p:cNvPr id="47" name="TextBox 46">
            <a:extLst>
              <a:ext uri="{FF2B5EF4-FFF2-40B4-BE49-F238E27FC236}">
                <a16:creationId xmlns:a16="http://schemas.microsoft.com/office/drawing/2014/main" id="{26B176FE-1589-4024-83AB-BF3860A4B6B2}"/>
              </a:ext>
            </a:extLst>
          </p:cNvPr>
          <p:cNvSpPr txBox="1"/>
          <p:nvPr/>
        </p:nvSpPr>
        <p:spPr>
          <a:xfrm>
            <a:off x="422125" y="5128771"/>
            <a:ext cx="3657600" cy="375552"/>
          </a:xfrm>
          <a:prstGeom prst="rect">
            <a:avLst/>
          </a:prstGeom>
          <a:noFill/>
        </p:spPr>
        <p:txBody>
          <a:bodyPr wrap="square">
            <a:spAutoFit/>
          </a:bodyPr>
          <a:lstStyle/>
          <a:p>
            <a:pPr lvl="0">
              <a:lnSpc>
                <a:spcPct val="107000"/>
              </a:lnSpc>
              <a:spcBef>
                <a:spcPts val="1000"/>
              </a:spcBef>
              <a:spcAft>
                <a:spcPts val="1000"/>
              </a:spcAft>
            </a:pPr>
            <a:r>
              <a:rPr lang="en-US" dirty="0">
                <a:latin typeface="Arial" panose="020B0604020202020204" pitchFamily="34" charset="0"/>
              </a:rPr>
              <a:t>Examine the final title policy.</a:t>
            </a:r>
            <a:endParaRPr lang="en-IN" dirty="0">
              <a:latin typeface="Arial" panose="020B0604020202020204" pitchFamily="34" charset="0"/>
            </a:endParaRPr>
          </a:p>
        </p:txBody>
      </p:sp>
      <p:sp>
        <p:nvSpPr>
          <p:cNvPr id="49" name="TextBox 48">
            <a:extLst>
              <a:ext uri="{FF2B5EF4-FFF2-40B4-BE49-F238E27FC236}">
                <a16:creationId xmlns:a16="http://schemas.microsoft.com/office/drawing/2014/main" id="{EA98B274-078A-4295-BCBA-454FD358CE40}"/>
              </a:ext>
            </a:extLst>
          </p:cNvPr>
          <p:cNvSpPr txBox="1"/>
          <p:nvPr/>
        </p:nvSpPr>
        <p:spPr>
          <a:xfrm>
            <a:off x="422125" y="5670302"/>
            <a:ext cx="3657600" cy="663580"/>
          </a:xfrm>
          <a:prstGeom prst="rect">
            <a:avLst/>
          </a:prstGeom>
          <a:noFill/>
        </p:spPr>
        <p:txBody>
          <a:bodyPr wrap="square">
            <a:spAutoFit/>
          </a:bodyPr>
          <a:lstStyle/>
          <a:p>
            <a:pPr lvl="0">
              <a:lnSpc>
                <a:spcPct val="107000"/>
              </a:lnSpc>
              <a:spcBef>
                <a:spcPts val="1000"/>
              </a:spcBef>
              <a:spcAft>
                <a:spcPts val="1000"/>
              </a:spcAft>
            </a:pPr>
            <a:r>
              <a:rPr lang="en-US" dirty="0">
                <a:latin typeface="Arial" panose="020B0604020202020204" pitchFamily="34" charset="0"/>
              </a:rPr>
              <a:t>Address problems revealed by </a:t>
            </a:r>
            <a:br>
              <a:rPr lang="en-US" dirty="0">
                <a:latin typeface="Arial" panose="020B0604020202020204" pitchFamily="34" charset="0"/>
              </a:rPr>
            </a:br>
            <a:r>
              <a:rPr lang="en-US" dirty="0">
                <a:latin typeface="Arial" panose="020B0604020202020204" pitchFamily="34" charset="0"/>
              </a:rPr>
              <a:t>the binder before loan closing.</a:t>
            </a:r>
            <a:endParaRPr lang="en-IN" dirty="0">
              <a:latin typeface="Arial" panose="020B0604020202020204" pitchFamily="34" charset="0"/>
            </a:endParaRPr>
          </a:p>
        </p:txBody>
      </p:sp>
      <p:sp>
        <p:nvSpPr>
          <p:cNvPr id="12" name="Rectangle: Rounded Corners 11">
            <a:extLst>
              <a:ext uri="{FF2B5EF4-FFF2-40B4-BE49-F238E27FC236}">
                <a16:creationId xmlns:a16="http://schemas.microsoft.com/office/drawing/2014/main" id="{AFAD3884-0D66-43A6-95B4-0E53C492AD4D}"/>
              </a:ext>
            </a:extLst>
          </p:cNvPr>
          <p:cNvSpPr/>
          <p:nvPr/>
        </p:nvSpPr>
        <p:spPr>
          <a:xfrm>
            <a:off x="8681693" y="5943293"/>
            <a:ext cx="1933552" cy="421055"/>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SHOW ANSWERS</a:t>
            </a:r>
          </a:p>
        </p:txBody>
      </p:sp>
      <p:sp>
        <p:nvSpPr>
          <p:cNvPr id="20" name="TextBox 19">
            <a:extLst>
              <a:ext uri="{FF2B5EF4-FFF2-40B4-BE49-F238E27FC236}">
                <a16:creationId xmlns:a16="http://schemas.microsoft.com/office/drawing/2014/main" id="{506AF7CA-5670-4BF7-B297-0CF12CD1D181}"/>
              </a:ext>
            </a:extLst>
          </p:cNvPr>
          <p:cNvSpPr txBox="1"/>
          <p:nvPr/>
        </p:nvSpPr>
        <p:spPr>
          <a:xfrm>
            <a:off x="8447042" y="5509252"/>
            <a:ext cx="2402855" cy="367216"/>
          </a:xfrm>
          <a:prstGeom prst="rect">
            <a:avLst/>
          </a:prstGeom>
          <a:noFill/>
        </p:spPr>
        <p:txBody>
          <a:bodyPr wrap="square">
            <a:spAutoFit/>
          </a:bodyPr>
          <a:lstStyle/>
          <a:p>
            <a:pPr algn="ctr">
              <a:lnSpc>
                <a:spcPct val="107000"/>
              </a:lnSpc>
              <a:spcAft>
                <a:spcPts val="800"/>
              </a:spcAft>
            </a:pPr>
            <a:r>
              <a:rPr lang="en-IN" b="1" dirty="0">
                <a:solidFill>
                  <a:schemeClr val="accent1"/>
                </a:solidFill>
                <a:latin typeface="Arial" panose="020B0604020202020204" pitchFamily="34" charset="0"/>
                <a:cs typeface="Arial" panose="020B0604020202020204" pitchFamily="34" charset="0"/>
              </a:rPr>
              <a:t>Not quite.</a:t>
            </a:r>
          </a:p>
        </p:txBody>
      </p:sp>
      <p:sp>
        <p:nvSpPr>
          <p:cNvPr id="32" name="Rectangle 31">
            <a:extLst>
              <a:ext uri="{FF2B5EF4-FFF2-40B4-BE49-F238E27FC236}">
                <a16:creationId xmlns:a16="http://schemas.microsoft.com/office/drawing/2014/main" id="{83CFE85C-8F07-41DD-AE6C-9DADB113439D}"/>
              </a:ext>
            </a:extLst>
          </p:cNvPr>
          <p:cNvSpPr/>
          <p:nvPr/>
        </p:nvSpPr>
        <p:spPr>
          <a:xfrm>
            <a:off x="225145" y="2048445"/>
            <a:ext cx="12522755" cy="5625984"/>
          </a:xfrm>
          <a:prstGeom prst="rect">
            <a:avLst/>
          </a:prstGeom>
          <a:solidFill>
            <a:schemeClr val="tx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358F6C01-6174-4E90-820A-64430D17A3F3}"/>
              </a:ext>
            </a:extLst>
          </p:cNvPr>
          <p:cNvGrpSpPr/>
          <p:nvPr/>
        </p:nvGrpSpPr>
        <p:grpSpPr>
          <a:xfrm>
            <a:off x="2496614" y="2925890"/>
            <a:ext cx="7979816" cy="3871094"/>
            <a:chOff x="1323842" y="3081499"/>
            <a:chExt cx="7979816" cy="3871094"/>
          </a:xfrm>
        </p:grpSpPr>
        <p:sp>
          <p:nvSpPr>
            <p:cNvPr id="36" name="Rectangle 35">
              <a:extLst>
                <a:ext uri="{FF2B5EF4-FFF2-40B4-BE49-F238E27FC236}">
                  <a16:creationId xmlns:a16="http://schemas.microsoft.com/office/drawing/2014/main" id="{DA206463-150E-49A2-9753-10BB0BF19560}"/>
                </a:ext>
              </a:extLst>
            </p:cNvPr>
            <p:cNvSpPr/>
            <p:nvPr/>
          </p:nvSpPr>
          <p:spPr>
            <a:xfrm>
              <a:off x="1323842" y="3081499"/>
              <a:ext cx="7979816" cy="38710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46C5EF55-7608-4955-ADED-F8735C9A1538}"/>
                </a:ext>
              </a:extLst>
            </p:cNvPr>
            <p:cNvSpPr/>
            <p:nvPr/>
          </p:nvSpPr>
          <p:spPr>
            <a:xfrm>
              <a:off x="1432560" y="3181001"/>
              <a:ext cx="7754984" cy="3672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Rounded Corners 39">
              <a:extLst>
                <a:ext uri="{FF2B5EF4-FFF2-40B4-BE49-F238E27FC236}">
                  <a16:creationId xmlns:a16="http://schemas.microsoft.com/office/drawing/2014/main" id="{BEC3E194-CAAF-4041-A6F3-2FB72D5939EE}"/>
                </a:ext>
              </a:extLst>
            </p:cNvPr>
            <p:cNvSpPr/>
            <p:nvPr/>
          </p:nvSpPr>
          <p:spPr>
            <a:xfrm>
              <a:off x="4404702" y="6298549"/>
              <a:ext cx="1767923" cy="421055"/>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HIDE ANSWERS</a:t>
              </a:r>
            </a:p>
          </p:txBody>
        </p:sp>
        <p:sp>
          <p:nvSpPr>
            <p:cNvPr id="42" name="TextBox 41">
              <a:extLst>
                <a:ext uri="{FF2B5EF4-FFF2-40B4-BE49-F238E27FC236}">
                  <a16:creationId xmlns:a16="http://schemas.microsoft.com/office/drawing/2014/main" id="{A103E17F-A3DB-42A5-BFB6-FB8D316401A7}"/>
                </a:ext>
              </a:extLst>
            </p:cNvPr>
            <p:cNvSpPr txBox="1"/>
            <p:nvPr/>
          </p:nvSpPr>
          <p:spPr>
            <a:xfrm>
              <a:off x="1595546" y="3454702"/>
              <a:ext cx="7035161" cy="2554545"/>
            </a:xfrm>
            <a:prstGeom prst="rect">
              <a:avLst/>
            </a:prstGeom>
            <a:noFill/>
          </p:spPr>
          <p:txBody>
            <a:bodyPr wrap="square" rtlCol="0">
              <a:spAutoFit/>
            </a:bodyPr>
            <a:lstStyle/>
            <a:p>
              <a:pPr>
                <a:spcBef>
                  <a:spcPts val="600"/>
                </a:spcBef>
                <a:spcAft>
                  <a:spcPts val="600"/>
                </a:spcAft>
              </a:pPr>
              <a:r>
                <a:rPr lang="en-US" sz="2000" b="1" dirty="0">
                  <a:latin typeface="Arial" panose="020B0604020202020204" pitchFamily="34" charset="0"/>
                  <a:cs typeface="Arial" panose="020B0604020202020204" pitchFamily="34" charset="0"/>
                </a:rPr>
                <a:t>Steps for Providing Title Insurance</a:t>
              </a:r>
              <a:endParaRPr lang="en-US" dirty="0">
                <a:latin typeface="Arial "/>
              </a:endParaRPr>
            </a:p>
            <a:p>
              <a:pPr marL="342900" indent="-342900">
                <a:spcBef>
                  <a:spcPts val="600"/>
                </a:spcBef>
                <a:spcAft>
                  <a:spcPts val="600"/>
                </a:spcAft>
                <a:buFont typeface="+mj-lt"/>
                <a:buAutoNum type="arabicPeriod"/>
              </a:pPr>
              <a:r>
                <a:rPr lang="en-US" dirty="0">
                  <a:latin typeface="Arial "/>
                </a:rPr>
                <a:t>Do a title search.</a:t>
              </a:r>
            </a:p>
            <a:p>
              <a:pPr marL="342900" indent="-342900">
                <a:spcBef>
                  <a:spcPts val="600"/>
                </a:spcBef>
                <a:spcAft>
                  <a:spcPts val="600"/>
                </a:spcAft>
                <a:buFont typeface="+mj-lt"/>
                <a:buAutoNum type="arabicPeriod"/>
              </a:pPr>
              <a:r>
                <a:rPr lang="en-US" dirty="0">
                  <a:latin typeface="Arial "/>
                </a:rPr>
                <a:t>Examine the abstract of title.</a:t>
              </a:r>
              <a:endParaRPr lang="en-IN" dirty="0">
                <a:latin typeface="Arial "/>
              </a:endParaRPr>
            </a:p>
            <a:p>
              <a:pPr marL="342900" indent="-342900">
                <a:spcBef>
                  <a:spcPts val="600"/>
                </a:spcBef>
                <a:spcAft>
                  <a:spcPts val="600"/>
                </a:spcAft>
                <a:buFont typeface="+mj-lt"/>
                <a:buAutoNum type="arabicPeriod"/>
              </a:pPr>
              <a:r>
                <a:rPr lang="en-US" dirty="0">
                  <a:latin typeface="Arial "/>
                </a:rPr>
                <a:t>Obtain a title insurance binder.</a:t>
              </a:r>
            </a:p>
            <a:p>
              <a:pPr marL="342900" indent="-342900">
                <a:spcBef>
                  <a:spcPts val="600"/>
                </a:spcBef>
                <a:spcAft>
                  <a:spcPts val="600"/>
                </a:spcAft>
                <a:buFont typeface="+mj-lt"/>
                <a:buAutoNum type="arabicPeriod"/>
              </a:pPr>
              <a:r>
                <a:rPr lang="en-US" dirty="0">
                  <a:latin typeface="Arial "/>
                </a:rPr>
                <a:t>Address problems revealed by the binder before loan closing.</a:t>
              </a:r>
              <a:endParaRPr lang="en-IN" dirty="0">
                <a:latin typeface="Arial "/>
              </a:endParaRPr>
            </a:p>
            <a:p>
              <a:pPr marL="342900" indent="-342900">
                <a:spcBef>
                  <a:spcPts val="600"/>
                </a:spcBef>
                <a:spcAft>
                  <a:spcPts val="600"/>
                </a:spcAft>
                <a:buFont typeface="+mj-lt"/>
                <a:buAutoNum type="arabicPeriod"/>
              </a:pPr>
              <a:r>
                <a:rPr lang="en-US" dirty="0">
                  <a:latin typeface="Arial "/>
                </a:rPr>
                <a:t>Examine the final title policy.</a:t>
              </a:r>
              <a:endParaRPr lang="en-IN" dirty="0">
                <a:latin typeface="Arial "/>
              </a:endParaRPr>
            </a:p>
          </p:txBody>
        </p:sp>
      </p:grpSp>
      <p:sp>
        <p:nvSpPr>
          <p:cNvPr id="6" name="Slide Number Placeholder 5">
            <a:extLst>
              <a:ext uri="{FF2B5EF4-FFF2-40B4-BE49-F238E27FC236}">
                <a16:creationId xmlns:a16="http://schemas.microsoft.com/office/drawing/2014/main" id="{A030451F-1F4A-4081-B90F-6281622AE1E8}"/>
              </a:ext>
            </a:extLst>
          </p:cNvPr>
          <p:cNvSpPr>
            <a:spLocks noGrp="1"/>
          </p:cNvSpPr>
          <p:nvPr>
            <p:ph type="sldNum" sz="quarter" idx="12"/>
          </p:nvPr>
        </p:nvSpPr>
        <p:spPr/>
        <p:txBody>
          <a:bodyPr/>
          <a:lstStyle/>
          <a:p>
            <a:fld id="{71A628A0-E779-4D32-97F1-9C80A60D6EF0}" type="slidenum">
              <a:rPr lang="en-IN" smtClean="0"/>
              <a:pPr/>
              <a:t>47</a:t>
            </a:fld>
            <a:r>
              <a:rPr lang="en-IN"/>
              <a:t> of 116</a:t>
            </a:r>
            <a:endParaRPr lang="en-IN" dirty="0"/>
          </a:p>
        </p:txBody>
      </p:sp>
    </p:spTree>
    <p:extLst>
      <p:ext uri="{BB962C8B-B14F-4D97-AF65-F5344CB8AC3E}">
        <p14:creationId xmlns:p14="http://schemas.microsoft.com/office/powerpoint/2010/main" val="2436793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5098E-21C9-49F2-9AF0-F6F6DCFBA3F6}"/>
              </a:ext>
            </a:extLst>
          </p:cNvPr>
          <p:cNvSpPr>
            <a:spLocks noGrp="1"/>
          </p:cNvSpPr>
          <p:nvPr>
            <p:ph type="title"/>
          </p:nvPr>
        </p:nvSpPr>
        <p:spPr/>
        <p:txBody>
          <a:bodyPr/>
          <a:lstStyle/>
          <a:p>
            <a:r>
              <a:rPr lang="en-US" dirty="0"/>
              <a:t>Four Basic Types of CRE Loans</a:t>
            </a:r>
            <a:endParaRPr lang="en-IN" dirty="0"/>
          </a:p>
        </p:txBody>
      </p:sp>
      <p:sp>
        <p:nvSpPr>
          <p:cNvPr id="18" name="Text Placeholder 2">
            <a:extLst>
              <a:ext uri="{FF2B5EF4-FFF2-40B4-BE49-F238E27FC236}">
                <a16:creationId xmlns:a16="http://schemas.microsoft.com/office/drawing/2014/main" id="{C0DBFE57-BA86-4A1C-9D10-A6F4C4B7AB2B}"/>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the icon for each loan type to learn more.</a:t>
            </a:r>
          </a:p>
        </p:txBody>
      </p:sp>
      <p:sp>
        <p:nvSpPr>
          <p:cNvPr id="6" name="Rectangle 5">
            <a:extLst>
              <a:ext uri="{FF2B5EF4-FFF2-40B4-BE49-F238E27FC236}">
                <a16:creationId xmlns:a16="http://schemas.microsoft.com/office/drawing/2014/main" id="{64C6C1D2-65FF-4576-B024-4CDB73248329}"/>
              </a:ext>
            </a:extLst>
          </p:cNvPr>
          <p:cNvSpPr/>
          <p:nvPr/>
        </p:nvSpPr>
        <p:spPr>
          <a:xfrm rot="5400000">
            <a:off x="-411792" y="3070109"/>
            <a:ext cx="5279831" cy="40164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lt1"/>
              </a:solidFill>
            </a:endParaRPr>
          </a:p>
        </p:txBody>
      </p:sp>
      <p:sp>
        <p:nvSpPr>
          <p:cNvPr id="7" name="Rectangle 6">
            <a:extLst>
              <a:ext uri="{FF2B5EF4-FFF2-40B4-BE49-F238E27FC236}">
                <a16:creationId xmlns:a16="http://schemas.microsoft.com/office/drawing/2014/main" id="{068A02E8-E497-49B9-A8EC-3050D35E1859}"/>
              </a:ext>
            </a:extLst>
          </p:cNvPr>
          <p:cNvSpPr/>
          <p:nvPr/>
        </p:nvSpPr>
        <p:spPr>
          <a:xfrm rot="5400000">
            <a:off x="5886744" y="859898"/>
            <a:ext cx="5283432" cy="8440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7EF4638-A2FE-4140-9644-01B2D7063925}"/>
              </a:ext>
            </a:extLst>
          </p:cNvPr>
          <p:cNvSpPr/>
          <p:nvPr/>
        </p:nvSpPr>
        <p:spPr>
          <a:xfrm>
            <a:off x="1620416" y="2779868"/>
            <a:ext cx="2433034" cy="830997"/>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Loans Secured by  </a:t>
            </a:r>
          </a:p>
          <a:p>
            <a:r>
              <a:rPr lang="en-US" sz="1600" dirty="0">
                <a:solidFill>
                  <a:schemeClr val="bg1"/>
                </a:solidFill>
                <a:latin typeface="Arial" panose="020B0604020202020204" pitchFamily="34" charset="0"/>
                <a:cs typeface="Arial" panose="020B0604020202020204" pitchFamily="34" charset="0"/>
              </a:rPr>
              <a:t>Income-producing Property</a:t>
            </a:r>
          </a:p>
        </p:txBody>
      </p:sp>
      <p:sp>
        <p:nvSpPr>
          <p:cNvPr id="11" name="Rectangle 10">
            <a:extLst>
              <a:ext uri="{FF2B5EF4-FFF2-40B4-BE49-F238E27FC236}">
                <a16:creationId xmlns:a16="http://schemas.microsoft.com/office/drawing/2014/main" id="{7F1C9787-E3B2-4370-AB45-3ECFF0D8E40F}"/>
              </a:ext>
            </a:extLst>
          </p:cNvPr>
          <p:cNvSpPr/>
          <p:nvPr/>
        </p:nvSpPr>
        <p:spPr>
          <a:xfrm>
            <a:off x="1620415" y="4033518"/>
            <a:ext cx="2432304" cy="830997"/>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Loans Secured by </a:t>
            </a:r>
          </a:p>
          <a:p>
            <a:r>
              <a:rPr lang="en-US" sz="1600" dirty="0">
                <a:solidFill>
                  <a:schemeClr val="bg1"/>
                </a:solidFill>
                <a:latin typeface="Arial" panose="020B0604020202020204" pitchFamily="34" charset="0"/>
                <a:cs typeface="Arial" panose="020B0604020202020204" pitchFamily="34" charset="0"/>
              </a:rPr>
              <a:t>Owner-occupied Property</a:t>
            </a:r>
          </a:p>
        </p:txBody>
      </p:sp>
      <p:sp>
        <p:nvSpPr>
          <p:cNvPr id="12" name="Rectangle 11">
            <a:extLst>
              <a:ext uri="{FF2B5EF4-FFF2-40B4-BE49-F238E27FC236}">
                <a16:creationId xmlns:a16="http://schemas.microsoft.com/office/drawing/2014/main" id="{DE7CCCEF-BBD2-412C-957F-31CB77AC35FC}"/>
              </a:ext>
            </a:extLst>
          </p:cNvPr>
          <p:cNvSpPr/>
          <p:nvPr/>
        </p:nvSpPr>
        <p:spPr>
          <a:xfrm>
            <a:off x="1620415" y="5287168"/>
            <a:ext cx="2432304" cy="830997"/>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Loans for Acquisition, </a:t>
            </a:r>
          </a:p>
          <a:p>
            <a:r>
              <a:rPr lang="en-US" sz="1600" dirty="0">
                <a:solidFill>
                  <a:schemeClr val="bg1"/>
                </a:solidFill>
                <a:latin typeface="Arial" panose="020B0604020202020204" pitchFamily="34" charset="0"/>
                <a:cs typeface="Arial" panose="020B0604020202020204" pitchFamily="34" charset="0"/>
              </a:rPr>
              <a:t>Development, and </a:t>
            </a:r>
          </a:p>
          <a:p>
            <a:r>
              <a:rPr lang="en-US" sz="1600" dirty="0">
                <a:solidFill>
                  <a:schemeClr val="bg1"/>
                </a:solidFill>
                <a:latin typeface="Arial" panose="020B0604020202020204" pitchFamily="34" charset="0"/>
                <a:cs typeface="Arial" panose="020B0604020202020204" pitchFamily="34" charset="0"/>
              </a:rPr>
              <a:t>Construction (ADC) </a:t>
            </a:r>
          </a:p>
        </p:txBody>
      </p:sp>
      <p:sp>
        <p:nvSpPr>
          <p:cNvPr id="13" name="Rectangle 12">
            <a:extLst>
              <a:ext uri="{FF2B5EF4-FFF2-40B4-BE49-F238E27FC236}">
                <a16:creationId xmlns:a16="http://schemas.microsoft.com/office/drawing/2014/main" id="{C9B7BB53-2F8F-42EF-92B1-0C2E4E90F2C4}"/>
              </a:ext>
            </a:extLst>
          </p:cNvPr>
          <p:cNvSpPr/>
          <p:nvPr/>
        </p:nvSpPr>
        <p:spPr>
          <a:xfrm>
            <a:off x="1620414" y="6540405"/>
            <a:ext cx="2432304" cy="830997"/>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Commercial Loans Secured by </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Real Estate</a:t>
            </a:r>
          </a:p>
        </p:txBody>
      </p:sp>
      <p:pic>
        <p:nvPicPr>
          <p:cNvPr id="14" name="Picture 13" descr="A toy house&#10;&#10;Description automatically generated">
            <a:extLst>
              <a:ext uri="{FF2B5EF4-FFF2-40B4-BE49-F238E27FC236}">
                <a16:creationId xmlns:a16="http://schemas.microsoft.com/office/drawing/2014/main" id="{7A163842-192B-433A-83B2-F94102E07D00}"/>
              </a:ext>
            </a:extLst>
          </p:cNvPr>
          <p:cNvPicPr>
            <a:picLocks noChangeAspect="1"/>
          </p:cNvPicPr>
          <p:nvPr/>
        </p:nvPicPr>
        <p:blipFill rotWithShape="1">
          <a:blip r:embed="rId3">
            <a:extLst>
              <a:ext uri="{28A0092B-C50C-407E-A947-70E740481C1C}">
                <a14:useLocalDpi xmlns:a14="http://schemas.microsoft.com/office/drawing/2010/main" val="0"/>
              </a:ext>
            </a:extLst>
          </a:blip>
          <a:srcRect t="4148" b="4148"/>
          <a:stretch/>
        </p:blipFill>
        <p:spPr>
          <a:xfrm>
            <a:off x="462693" y="5190602"/>
            <a:ext cx="1024128" cy="1024128"/>
          </a:xfrm>
          <a:prstGeom prst="flowChartConnector">
            <a:avLst/>
          </a:prstGeom>
          <a:noFill/>
          <a:ln w="57150">
            <a:solidFill>
              <a:schemeClr val="bg1"/>
            </a:solidFill>
          </a:ln>
        </p:spPr>
      </p:pic>
      <p:pic>
        <p:nvPicPr>
          <p:cNvPr id="15" name="Picture 14" descr="A screen shot of a city&#10;&#10;Description automatically generated">
            <a:extLst>
              <a:ext uri="{FF2B5EF4-FFF2-40B4-BE49-F238E27FC236}">
                <a16:creationId xmlns:a16="http://schemas.microsoft.com/office/drawing/2014/main" id="{D83DFA86-5694-46AC-8C00-7149D40F484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693" y="2683302"/>
            <a:ext cx="1024128" cy="1024128"/>
          </a:xfrm>
          <a:prstGeom prst="flowChartConnector">
            <a:avLst/>
          </a:prstGeom>
          <a:noFill/>
          <a:ln w="57150">
            <a:solidFill>
              <a:schemeClr val="bg1"/>
            </a:solidFill>
          </a:ln>
        </p:spPr>
      </p:pic>
      <p:pic>
        <p:nvPicPr>
          <p:cNvPr id="19" name="Picture 18" descr="A picture containing clock&#10;&#10;Description automatically generated">
            <a:extLst>
              <a:ext uri="{FF2B5EF4-FFF2-40B4-BE49-F238E27FC236}">
                <a16:creationId xmlns:a16="http://schemas.microsoft.com/office/drawing/2014/main" id="{553FA074-9D81-4306-9D3A-4E43ACB15E10}"/>
              </a:ext>
            </a:extLst>
          </p:cNvPr>
          <p:cNvPicPr>
            <a:picLocks noChangeAspect="1"/>
          </p:cNvPicPr>
          <p:nvPr/>
        </p:nvPicPr>
        <p:blipFill rotWithShape="1">
          <a:blip r:embed="rId5">
            <a:extLst>
              <a:ext uri="{28A0092B-C50C-407E-A947-70E740481C1C}">
                <a14:useLocalDpi xmlns:a14="http://schemas.microsoft.com/office/drawing/2010/main" val="0"/>
              </a:ext>
            </a:extLst>
          </a:blip>
          <a:srcRect l="15286" t="13853" r="12928" b="14304"/>
          <a:stretch/>
        </p:blipFill>
        <p:spPr>
          <a:xfrm>
            <a:off x="462693" y="3936538"/>
            <a:ext cx="1024128" cy="1024956"/>
          </a:xfrm>
          <a:prstGeom prst="flowChartConnector">
            <a:avLst/>
          </a:prstGeom>
          <a:noFill/>
          <a:ln w="57150">
            <a:solidFill>
              <a:schemeClr val="bg1"/>
            </a:solidFill>
          </a:ln>
        </p:spPr>
      </p:pic>
      <p:pic>
        <p:nvPicPr>
          <p:cNvPr id="39" name="Picture 38" descr="A close up of a sign&#10;&#10;Description automatically generated">
            <a:extLst>
              <a:ext uri="{FF2B5EF4-FFF2-40B4-BE49-F238E27FC236}">
                <a16:creationId xmlns:a16="http://schemas.microsoft.com/office/drawing/2014/main" id="{C23CCA62-BE9C-4C46-9CE9-91F64BF131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693" y="6443839"/>
            <a:ext cx="1024128" cy="1024128"/>
          </a:xfrm>
          <a:prstGeom prst="flowChartConnector">
            <a:avLst/>
          </a:prstGeom>
          <a:noFill/>
          <a:ln w="57150">
            <a:solidFill>
              <a:schemeClr val="bg1"/>
            </a:solidFill>
          </a:ln>
        </p:spPr>
      </p:pic>
      <p:sp>
        <p:nvSpPr>
          <p:cNvPr id="3" name="Slide Number Placeholder 2">
            <a:extLst>
              <a:ext uri="{FF2B5EF4-FFF2-40B4-BE49-F238E27FC236}">
                <a16:creationId xmlns:a16="http://schemas.microsoft.com/office/drawing/2014/main" id="{2A34E638-17CB-4241-911D-A5436A6CB8B6}"/>
              </a:ext>
            </a:extLst>
          </p:cNvPr>
          <p:cNvSpPr>
            <a:spLocks noGrp="1"/>
          </p:cNvSpPr>
          <p:nvPr>
            <p:ph type="sldNum" sz="quarter" idx="12"/>
          </p:nvPr>
        </p:nvSpPr>
        <p:spPr/>
        <p:txBody>
          <a:bodyPr/>
          <a:lstStyle/>
          <a:p>
            <a:fld id="{71A628A0-E779-4D32-97F1-9C80A60D6EF0}" type="slidenum">
              <a:rPr lang="en-IN" smtClean="0"/>
              <a:pPr/>
              <a:t>48</a:t>
            </a:fld>
            <a:r>
              <a:rPr lang="en-IN"/>
              <a:t> of 116</a:t>
            </a:r>
            <a:endParaRPr lang="en-IN" dirty="0"/>
          </a:p>
        </p:txBody>
      </p:sp>
    </p:spTree>
    <p:extLst>
      <p:ext uri="{BB962C8B-B14F-4D97-AF65-F5344CB8AC3E}">
        <p14:creationId xmlns:p14="http://schemas.microsoft.com/office/powerpoint/2010/main" val="3718481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5098E-21C9-49F2-9AF0-F6F6DCFBA3F6}"/>
              </a:ext>
            </a:extLst>
          </p:cNvPr>
          <p:cNvSpPr>
            <a:spLocks noGrp="1"/>
          </p:cNvSpPr>
          <p:nvPr>
            <p:ph type="title"/>
          </p:nvPr>
        </p:nvSpPr>
        <p:spPr/>
        <p:txBody>
          <a:bodyPr/>
          <a:lstStyle/>
          <a:p>
            <a:r>
              <a:rPr lang="en-US" dirty="0"/>
              <a:t>Four Basic Types of CRE Loans</a:t>
            </a:r>
            <a:endParaRPr lang="en-IN" dirty="0"/>
          </a:p>
        </p:txBody>
      </p:sp>
      <p:sp>
        <p:nvSpPr>
          <p:cNvPr id="6" name="Rectangle 5">
            <a:extLst>
              <a:ext uri="{FF2B5EF4-FFF2-40B4-BE49-F238E27FC236}">
                <a16:creationId xmlns:a16="http://schemas.microsoft.com/office/drawing/2014/main" id="{64C6C1D2-65FF-4576-B024-4CDB73248329}"/>
              </a:ext>
            </a:extLst>
          </p:cNvPr>
          <p:cNvSpPr/>
          <p:nvPr/>
        </p:nvSpPr>
        <p:spPr>
          <a:xfrm rot="5400000">
            <a:off x="-411792" y="3070109"/>
            <a:ext cx="5279831" cy="40164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lt1"/>
              </a:solidFill>
            </a:endParaRPr>
          </a:p>
        </p:txBody>
      </p:sp>
      <p:sp>
        <p:nvSpPr>
          <p:cNvPr id="7" name="Rectangle 6">
            <a:extLst>
              <a:ext uri="{FF2B5EF4-FFF2-40B4-BE49-F238E27FC236}">
                <a16:creationId xmlns:a16="http://schemas.microsoft.com/office/drawing/2014/main" id="{068A02E8-E497-49B9-A8EC-3050D35E1859}"/>
              </a:ext>
            </a:extLst>
          </p:cNvPr>
          <p:cNvSpPr/>
          <p:nvPr/>
        </p:nvSpPr>
        <p:spPr>
          <a:xfrm rot="5400000">
            <a:off x="5886744" y="859898"/>
            <a:ext cx="5283432" cy="8440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entagon 32">
            <a:extLst>
              <a:ext uri="{FF2B5EF4-FFF2-40B4-BE49-F238E27FC236}">
                <a16:creationId xmlns:a16="http://schemas.microsoft.com/office/drawing/2014/main" id="{6979CDBF-2D37-40BB-A690-69E7C74C6088}"/>
              </a:ext>
            </a:extLst>
          </p:cNvPr>
          <p:cNvSpPr/>
          <p:nvPr/>
        </p:nvSpPr>
        <p:spPr>
          <a:xfrm>
            <a:off x="219919" y="2568363"/>
            <a:ext cx="4321602" cy="1255596"/>
          </a:xfrm>
          <a:prstGeom prst="homePlate">
            <a:avLst>
              <a:gd name="adj" fmla="val 24754"/>
            </a:avLst>
          </a:prstGeom>
          <a:solidFill>
            <a:srgbClr val="0A3E6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p>
        </p:txBody>
      </p:sp>
      <p:pic>
        <p:nvPicPr>
          <p:cNvPr id="14" name="Picture 13" descr="A toy house&#10;&#10;Description automatically generated">
            <a:extLst>
              <a:ext uri="{FF2B5EF4-FFF2-40B4-BE49-F238E27FC236}">
                <a16:creationId xmlns:a16="http://schemas.microsoft.com/office/drawing/2014/main" id="{7A163842-192B-433A-83B2-F94102E07D00}"/>
              </a:ext>
            </a:extLst>
          </p:cNvPr>
          <p:cNvPicPr>
            <a:picLocks noChangeAspect="1"/>
          </p:cNvPicPr>
          <p:nvPr/>
        </p:nvPicPr>
        <p:blipFill rotWithShape="1">
          <a:blip r:embed="rId3">
            <a:extLst>
              <a:ext uri="{28A0092B-C50C-407E-A947-70E740481C1C}">
                <a14:useLocalDpi xmlns:a14="http://schemas.microsoft.com/office/drawing/2010/main" val="0"/>
              </a:ext>
            </a:extLst>
          </a:blip>
          <a:srcRect t="4148" b="4148"/>
          <a:stretch/>
        </p:blipFill>
        <p:spPr>
          <a:xfrm>
            <a:off x="462693" y="5190602"/>
            <a:ext cx="1024128" cy="1024128"/>
          </a:xfrm>
          <a:prstGeom prst="flowChartConnector">
            <a:avLst/>
          </a:prstGeom>
          <a:noFill/>
          <a:ln w="57150">
            <a:solidFill>
              <a:schemeClr val="bg1"/>
            </a:solidFill>
          </a:ln>
        </p:spPr>
      </p:pic>
      <p:pic>
        <p:nvPicPr>
          <p:cNvPr id="15" name="Picture 14" descr="A screen shot of a city&#10;&#10;Description automatically generated">
            <a:extLst>
              <a:ext uri="{FF2B5EF4-FFF2-40B4-BE49-F238E27FC236}">
                <a16:creationId xmlns:a16="http://schemas.microsoft.com/office/drawing/2014/main" id="{D83DFA86-5694-46AC-8C00-7149D40F4849}"/>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62693" y="2683302"/>
            <a:ext cx="1024128" cy="1024128"/>
          </a:xfrm>
          <a:prstGeom prst="flowChartConnector">
            <a:avLst/>
          </a:prstGeom>
          <a:noFill/>
          <a:ln w="57150">
            <a:solidFill>
              <a:schemeClr val="bg1"/>
            </a:solidFill>
          </a:ln>
        </p:spPr>
      </p:pic>
      <p:pic>
        <p:nvPicPr>
          <p:cNvPr id="19" name="Picture 18" descr="A picture containing clock&#10;&#10;Description automatically generated">
            <a:extLst>
              <a:ext uri="{FF2B5EF4-FFF2-40B4-BE49-F238E27FC236}">
                <a16:creationId xmlns:a16="http://schemas.microsoft.com/office/drawing/2014/main" id="{553FA074-9D81-4306-9D3A-4E43ACB15E10}"/>
              </a:ext>
            </a:extLst>
          </p:cNvPr>
          <p:cNvPicPr>
            <a:picLocks noChangeAspect="1"/>
          </p:cNvPicPr>
          <p:nvPr/>
        </p:nvPicPr>
        <p:blipFill rotWithShape="1">
          <a:blip r:embed="rId5">
            <a:extLst>
              <a:ext uri="{28A0092B-C50C-407E-A947-70E740481C1C}">
                <a14:useLocalDpi xmlns:a14="http://schemas.microsoft.com/office/drawing/2010/main" val="0"/>
              </a:ext>
            </a:extLst>
          </a:blip>
          <a:srcRect l="15286" t="13853" r="12928" b="14304"/>
          <a:stretch/>
        </p:blipFill>
        <p:spPr>
          <a:xfrm>
            <a:off x="462693" y="3936538"/>
            <a:ext cx="1024128" cy="1024956"/>
          </a:xfrm>
          <a:prstGeom prst="flowChartConnector">
            <a:avLst/>
          </a:prstGeom>
          <a:noFill/>
          <a:ln w="57150">
            <a:solidFill>
              <a:schemeClr val="bg1"/>
            </a:solidFill>
          </a:ln>
        </p:spPr>
      </p:pic>
      <p:pic>
        <p:nvPicPr>
          <p:cNvPr id="39" name="Picture 38" descr="A close up of a sign&#10;&#10;Description automatically generated">
            <a:extLst>
              <a:ext uri="{FF2B5EF4-FFF2-40B4-BE49-F238E27FC236}">
                <a16:creationId xmlns:a16="http://schemas.microsoft.com/office/drawing/2014/main" id="{C23CCA62-BE9C-4C46-9CE9-91F64BF131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2693" y="6443839"/>
            <a:ext cx="1024128" cy="1024128"/>
          </a:xfrm>
          <a:prstGeom prst="flowChartConnector">
            <a:avLst/>
          </a:prstGeom>
          <a:noFill/>
          <a:ln w="57150">
            <a:solidFill>
              <a:schemeClr val="bg1"/>
            </a:solidFill>
          </a:ln>
        </p:spPr>
      </p:pic>
      <p:sp>
        <p:nvSpPr>
          <p:cNvPr id="5" name="Rectangle 4">
            <a:extLst>
              <a:ext uri="{FF2B5EF4-FFF2-40B4-BE49-F238E27FC236}">
                <a16:creationId xmlns:a16="http://schemas.microsoft.com/office/drawing/2014/main" id="{DC6B4B60-319D-4640-B079-29AA253DD461}"/>
              </a:ext>
            </a:extLst>
          </p:cNvPr>
          <p:cNvSpPr/>
          <p:nvPr/>
        </p:nvSpPr>
        <p:spPr>
          <a:xfrm>
            <a:off x="1620416" y="2779868"/>
            <a:ext cx="2433034" cy="830997"/>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Loans Secured by  </a:t>
            </a:r>
          </a:p>
          <a:p>
            <a:r>
              <a:rPr lang="en-US" sz="1600" dirty="0">
                <a:solidFill>
                  <a:schemeClr val="bg1"/>
                </a:solidFill>
                <a:latin typeface="Arial" panose="020B0604020202020204" pitchFamily="34" charset="0"/>
                <a:cs typeface="Arial" panose="020B0604020202020204" pitchFamily="34" charset="0"/>
              </a:rPr>
              <a:t>Income-producing Property</a:t>
            </a:r>
          </a:p>
        </p:txBody>
      </p:sp>
      <p:sp>
        <p:nvSpPr>
          <p:cNvPr id="9" name="Rectangle 8">
            <a:extLst>
              <a:ext uri="{FF2B5EF4-FFF2-40B4-BE49-F238E27FC236}">
                <a16:creationId xmlns:a16="http://schemas.microsoft.com/office/drawing/2014/main" id="{C80208B8-E73B-4AE9-8545-446DBE6D4D8B}"/>
              </a:ext>
            </a:extLst>
          </p:cNvPr>
          <p:cNvSpPr/>
          <p:nvPr/>
        </p:nvSpPr>
        <p:spPr>
          <a:xfrm>
            <a:off x="1620415" y="4033518"/>
            <a:ext cx="2432304" cy="830997"/>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Loans Secured by </a:t>
            </a:r>
          </a:p>
          <a:p>
            <a:r>
              <a:rPr lang="en-US" sz="1600" dirty="0">
                <a:solidFill>
                  <a:schemeClr val="bg1"/>
                </a:solidFill>
                <a:latin typeface="Arial" panose="020B0604020202020204" pitchFamily="34" charset="0"/>
                <a:cs typeface="Arial" panose="020B0604020202020204" pitchFamily="34" charset="0"/>
              </a:rPr>
              <a:t>Owner-occupied Property</a:t>
            </a:r>
          </a:p>
        </p:txBody>
      </p:sp>
      <p:sp>
        <p:nvSpPr>
          <p:cNvPr id="10" name="Rectangle 9">
            <a:extLst>
              <a:ext uri="{FF2B5EF4-FFF2-40B4-BE49-F238E27FC236}">
                <a16:creationId xmlns:a16="http://schemas.microsoft.com/office/drawing/2014/main" id="{FE9BFE9F-9268-46BC-A6C5-3ABF3BC75773}"/>
              </a:ext>
            </a:extLst>
          </p:cNvPr>
          <p:cNvSpPr/>
          <p:nvPr/>
        </p:nvSpPr>
        <p:spPr>
          <a:xfrm>
            <a:off x="1620415" y="5287168"/>
            <a:ext cx="2432304" cy="830997"/>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Loans for Acquisition, </a:t>
            </a:r>
          </a:p>
          <a:p>
            <a:r>
              <a:rPr lang="en-US" sz="1600" dirty="0">
                <a:solidFill>
                  <a:schemeClr val="bg1"/>
                </a:solidFill>
                <a:latin typeface="Arial" panose="020B0604020202020204" pitchFamily="34" charset="0"/>
                <a:cs typeface="Arial" panose="020B0604020202020204" pitchFamily="34" charset="0"/>
              </a:rPr>
              <a:t>Development, and </a:t>
            </a:r>
          </a:p>
          <a:p>
            <a:r>
              <a:rPr lang="en-US" sz="1600" dirty="0">
                <a:solidFill>
                  <a:schemeClr val="bg1"/>
                </a:solidFill>
                <a:latin typeface="Arial" panose="020B0604020202020204" pitchFamily="34" charset="0"/>
                <a:cs typeface="Arial" panose="020B0604020202020204" pitchFamily="34" charset="0"/>
              </a:rPr>
              <a:t>Construction (ADC) </a:t>
            </a:r>
          </a:p>
        </p:txBody>
      </p:sp>
      <p:sp>
        <p:nvSpPr>
          <p:cNvPr id="22" name="Rectangle 21">
            <a:extLst>
              <a:ext uri="{FF2B5EF4-FFF2-40B4-BE49-F238E27FC236}">
                <a16:creationId xmlns:a16="http://schemas.microsoft.com/office/drawing/2014/main" id="{F90C0F44-B45A-46DA-B9CE-3FC7E7E291CC}"/>
              </a:ext>
            </a:extLst>
          </p:cNvPr>
          <p:cNvSpPr/>
          <p:nvPr/>
        </p:nvSpPr>
        <p:spPr>
          <a:xfrm>
            <a:off x="1620414" y="6540405"/>
            <a:ext cx="2432304" cy="830997"/>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Commercial Loans Secured by </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Real Estate</a:t>
            </a:r>
          </a:p>
        </p:txBody>
      </p:sp>
      <p:sp>
        <p:nvSpPr>
          <p:cNvPr id="25" name="Rectangle 24">
            <a:extLst>
              <a:ext uri="{FF2B5EF4-FFF2-40B4-BE49-F238E27FC236}">
                <a16:creationId xmlns:a16="http://schemas.microsoft.com/office/drawing/2014/main" id="{074470E9-75B7-4B16-9CFD-40CD3C6DC061}"/>
              </a:ext>
            </a:extLst>
          </p:cNvPr>
          <p:cNvSpPr/>
          <p:nvPr/>
        </p:nvSpPr>
        <p:spPr>
          <a:xfrm>
            <a:off x="4614390" y="2629452"/>
            <a:ext cx="7799951" cy="830997"/>
          </a:xfrm>
          <a:prstGeom prst="rect">
            <a:avLst/>
          </a:prstGeom>
        </p:spPr>
        <p:txBody>
          <a:bodyPr wrap="square">
            <a:spAutoFit/>
          </a:bodyPr>
          <a:lstStyle/>
          <a:p>
            <a:pPr>
              <a:spcBef>
                <a:spcPts val="600"/>
              </a:spcBef>
              <a:spcAft>
                <a:spcPts val="600"/>
              </a:spcAft>
            </a:pPr>
            <a:r>
              <a:rPr lang="en-US" sz="2400" b="1" cap="all" dirty="0">
                <a:solidFill>
                  <a:schemeClr val="accent1"/>
                </a:solidFill>
                <a:latin typeface="Arial" panose="020B0604020202020204" pitchFamily="34" charset="0"/>
                <a:cs typeface="Arial" panose="020B0604020202020204" pitchFamily="34" charset="0"/>
              </a:rPr>
              <a:t>Loans Secured by Income-producing Property</a:t>
            </a:r>
          </a:p>
        </p:txBody>
      </p:sp>
      <p:sp>
        <p:nvSpPr>
          <p:cNvPr id="26" name="TextBox 25">
            <a:extLst>
              <a:ext uri="{FF2B5EF4-FFF2-40B4-BE49-F238E27FC236}">
                <a16:creationId xmlns:a16="http://schemas.microsoft.com/office/drawing/2014/main" id="{FD860C5B-DBF2-4507-841A-DC11FA89B404}"/>
              </a:ext>
            </a:extLst>
          </p:cNvPr>
          <p:cNvSpPr txBox="1"/>
          <p:nvPr/>
        </p:nvSpPr>
        <p:spPr>
          <a:xfrm>
            <a:off x="4627474" y="3610508"/>
            <a:ext cx="7937068" cy="923330"/>
          </a:xfrm>
          <a:prstGeom prst="rect">
            <a:avLst/>
          </a:prstGeom>
          <a:noFill/>
        </p:spPr>
        <p:txBody>
          <a:bodyPr wrap="square">
            <a:spAutoFit/>
          </a:bodyPr>
          <a:lstStyle/>
          <a:p>
            <a:pPr>
              <a:spcBef>
                <a:spcPts val="600"/>
              </a:spcBef>
              <a:spcAft>
                <a:spcPts val="1200"/>
              </a:spcAft>
            </a:pPr>
            <a:r>
              <a:rPr lang="en-US" dirty="0">
                <a:latin typeface="Arial" panose="020B0604020202020204" pitchFamily="34" charset="0"/>
                <a:cs typeface="Arial" panose="020B0604020202020204" pitchFamily="34" charset="0"/>
              </a:rPr>
              <a:t>Loans for financing the construction, acquisition, or refinancing of an investment </a:t>
            </a:r>
            <a:r>
              <a:rPr lang="en-US" dirty="0"/>
              <a:t>in </a:t>
            </a:r>
            <a:r>
              <a:rPr lang="en-US" dirty="0">
                <a:latin typeface="Arial" panose="020B0604020202020204" pitchFamily="34" charset="0"/>
                <a:cs typeface="Arial" panose="020B0604020202020204" pitchFamily="34" charset="0"/>
              </a:rPr>
              <a:t>properties where tenants/occupants pay monthly rent and are required to abide by the terms of a rental contract or lease.</a:t>
            </a:r>
          </a:p>
        </p:txBody>
      </p:sp>
      <p:cxnSp>
        <p:nvCxnSpPr>
          <p:cNvPr id="27" name="Straight Connector 26">
            <a:extLst>
              <a:ext uri="{FF2B5EF4-FFF2-40B4-BE49-F238E27FC236}">
                <a16:creationId xmlns:a16="http://schemas.microsoft.com/office/drawing/2014/main" id="{026F848E-690A-4C15-9F7E-A30FFDA93710}"/>
              </a:ext>
            </a:extLst>
          </p:cNvPr>
          <p:cNvCxnSpPr>
            <a:cxnSpLocks/>
          </p:cNvCxnSpPr>
          <p:nvPr/>
        </p:nvCxnSpPr>
        <p:spPr>
          <a:xfrm flipH="1">
            <a:off x="4728049" y="3471322"/>
            <a:ext cx="7446212" cy="0"/>
          </a:xfrm>
          <a:prstGeom prst="line">
            <a:avLst/>
          </a:prstGeom>
          <a:ln>
            <a:solidFill>
              <a:schemeClr val="accent1"/>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a16="http://schemas.microsoft.com/office/drawing/2014/main" id="{2DA60C65-FD16-443C-A839-036E9F8E0F18}"/>
              </a:ext>
            </a:extLst>
          </p:cNvPr>
          <p:cNvGrpSpPr/>
          <p:nvPr/>
        </p:nvGrpSpPr>
        <p:grpSpPr>
          <a:xfrm>
            <a:off x="4627473" y="4676541"/>
            <a:ext cx="7937069" cy="2862409"/>
            <a:chOff x="4569417" y="4452894"/>
            <a:chExt cx="7937069" cy="2862409"/>
          </a:xfrm>
        </p:grpSpPr>
        <p:sp>
          <p:nvSpPr>
            <p:cNvPr id="29" name="Rectangle 28">
              <a:extLst>
                <a:ext uri="{FF2B5EF4-FFF2-40B4-BE49-F238E27FC236}">
                  <a16:creationId xmlns:a16="http://schemas.microsoft.com/office/drawing/2014/main" id="{D1CF5A05-1F13-4E7B-ADAC-C5B57A6A3FE0}"/>
                </a:ext>
              </a:extLst>
            </p:cNvPr>
            <p:cNvSpPr/>
            <p:nvPr/>
          </p:nvSpPr>
          <p:spPr>
            <a:xfrm>
              <a:off x="4569417" y="4452894"/>
              <a:ext cx="3931920" cy="286240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994FD04B-DE53-470F-A2D2-E4288B2F777C}"/>
                </a:ext>
              </a:extLst>
            </p:cNvPr>
            <p:cNvSpPr/>
            <p:nvPr/>
          </p:nvSpPr>
          <p:spPr>
            <a:xfrm>
              <a:off x="8574566" y="4452894"/>
              <a:ext cx="3931920" cy="286240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5F93F929-BBC5-444E-B847-499630FC3209}"/>
                </a:ext>
              </a:extLst>
            </p:cNvPr>
            <p:cNvSpPr txBox="1"/>
            <p:nvPr/>
          </p:nvSpPr>
          <p:spPr>
            <a:xfrm>
              <a:off x="8684783" y="5071512"/>
              <a:ext cx="3533146" cy="1785104"/>
            </a:xfrm>
            <a:prstGeom prst="rect">
              <a:avLst/>
            </a:prstGeom>
            <a:noFill/>
          </p:spPr>
          <p:txBody>
            <a:bodyPr wrap="square">
              <a:spAutoFit/>
            </a:bodyPr>
            <a:lstStyle/>
            <a:p>
              <a:pPr>
                <a:spcBef>
                  <a:spcPts val="600"/>
                </a:spcBef>
                <a:spcAft>
                  <a:spcPts val="600"/>
                </a:spcAft>
              </a:pPr>
              <a:r>
                <a:rPr lang="en-US" dirty="0">
                  <a:latin typeface="Arial" panose="020B0604020202020204" pitchFamily="34" charset="0"/>
                  <a:cs typeface="Arial" panose="020B0604020202020204" pitchFamily="34" charset="0"/>
                </a:rPr>
                <a:t>Primary: Net Operating Income (NOI) from tenants</a:t>
              </a:r>
              <a:endParaRPr lang="en-US" sz="600" dirty="0">
                <a:latin typeface="Arial" panose="020B0604020202020204" pitchFamily="34" charset="0"/>
                <a:cs typeface="Arial" panose="020B0604020202020204" pitchFamily="34" charset="0"/>
              </a:endParaRPr>
            </a:p>
            <a:p>
              <a:pPr>
                <a:spcBef>
                  <a:spcPts val="600"/>
                </a:spcBef>
                <a:spcAft>
                  <a:spcPts val="600"/>
                </a:spcAft>
              </a:pPr>
              <a:r>
                <a:rPr lang="en-US" dirty="0">
                  <a:latin typeface="Arial" panose="020B0604020202020204" pitchFamily="34" charset="0"/>
                  <a:cs typeface="Arial" panose="020B0604020202020204" pitchFamily="34" charset="0"/>
                </a:rPr>
                <a:t>Secondary: Sale of collateral</a:t>
              </a:r>
              <a:endParaRPr lang="en-US" sz="600" dirty="0">
                <a:latin typeface="Arial" panose="020B0604020202020204" pitchFamily="34" charset="0"/>
                <a:cs typeface="Arial" panose="020B0604020202020204" pitchFamily="34" charset="0"/>
              </a:endParaRPr>
            </a:p>
            <a:p>
              <a:pPr>
                <a:spcBef>
                  <a:spcPts val="600"/>
                </a:spcBef>
                <a:spcAft>
                  <a:spcPts val="600"/>
                </a:spcAft>
              </a:pPr>
              <a:r>
                <a:rPr lang="en-US" dirty="0">
                  <a:latin typeface="Arial" panose="020B0604020202020204" pitchFamily="34" charset="0"/>
                  <a:cs typeface="Arial" panose="020B0604020202020204" pitchFamily="34" charset="0"/>
                </a:rPr>
                <a:t>Tertiary: Borrower/Guarantor resources</a:t>
              </a:r>
            </a:p>
          </p:txBody>
        </p:sp>
        <p:sp>
          <p:nvSpPr>
            <p:cNvPr id="32" name="TextBox 31">
              <a:extLst>
                <a:ext uri="{FF2B5EF4-FFF2-40B4-BE49-F238E27FC236}">
                  <a16:creationId xmlns:a16="http://schemas.microsoft.com/office/drawing/2014/main" id="{7565C421-80C3-43C4-B73F-56E5442D552D}"/>
                </a:ext>
              </a:extLst>
            </p:cNvPr>
            <p:cNvSpPr txBox="1"/>
            <p:nvPr/>
          </p:nvSpPr>
          <p:spPr>
            <a:xfrm>
              <a:off x="4690596" y="5071512"/>
              <a:ext cx="3198024" cy="2062103"/>
            </a:xfrm>
            <a:prstGeom prst="rect">
              <a:avLst/>
            </a:prstGeom>
            <a:noFill/>
          </p:spPr>
          <p:txBody>
            <a:bodyPr wrap="square">
              <a:spAutoFit/>
            </a:bodyPr>
            <a:lstStyle/>
            <a:p>
              <a:pPr marL="285750" indent="-285750">
                <a:spcBef>
                  <a:spcPts val="600"/>
                </a:spcBef>
                <a:buFont typeface="Wingdings" panose="05000000000000000000" pitchFamily="2" charset="2"/>
                <a:buChar char="§"/>
              </a:pPr>
              <a:r>
                <a:rPr lang="en-US" dirty="0">
                  <a:latin typeface="Arial" panose="020B0604020202020204" pitchFamily="34" charset="0"/>
                  <a:cs typeface="Arial" panose="020B0604020202020204" pitchFamily="34" charset="0"/>
                </a:rPr>
                <a:t>Office buildings.</a:t>
              </a:r>
            </a:p>
            <a:p>
              <a:pPr marL="285750" indent="-285750">
                <a:spcBef>
                  <a:spcPts val="600"/>
                </a:spcBef>
                <a:buFont typeface="Wingdings" panose="05000000000000000000" pitchFamily="2" charset="2"/>
                <a:buChar char="§"/>
              </a:pPr>
              <a:r>
                <a:rPr lang="en-IN" dirty="0">
                  <a:latin typeface="Arial" panose="020B0604020202020204" pitchFamily="34" charset="0"/>
                  <a:cs typeface="Arial" panose="020B0604020202020204" pitchFamily="34" charset="0"/>
                </a:rPr>
                <a:t>Industrial warehouses.</a:t>
              </a:r>
            </a:p>
            <a:p>
              <a:pPr marL="285750" indent="-285750">
                <a:spcBef>
                  <a:spcPts val="600"/>
                </a:spcBef>
                <a:buFont typeface="Wingdings" panose="05000000000000000000" pitchFamily="2" charset="2"/>
                <a:buChar char="§"/>
              </a:pPr>
              <a:r>
                <a:rPr lang="en-IN" dirty="0">
                  <a:latin typeface="Arial" panose="020B0604020202020204" pitchFamily="34" charset="0"/>
                  <a:cs typeface="Arial" panose="020B0604020202020204" pitchFamily="34" charset="0"/>
                </a:rPr>
                <a:t>Shopping </a:t>
              </a:r>
              <a:r>
                <a:rPr lang="en-IN" dirty="0" err="1">
                  <a:latin typeface="Arial" panose="020B0604020202020204" pitchFamily="34" charset="0"/>
                  <a:cs typeface="Arial" panose="020B0604020202020204" pitchFamily="34" charset="0"/>
                </a:rPr>
                <a:t>centers</a:t>
              </a:r>
              <a:r>
                <a:rPr lang="en-IN" dirty="0">
                  <a:latin typeface="Arial" panose="020B0604020202020204" pitchFamily="34" charset="0"/>
                  <a:cs typeface="Arial" panose="020B0604020202020204" pitchFamily="34" charset="0"/>
                </a:rPr>
                <a:t>.</a:t>
              </a:r>
            </a:p>
            <a:p>
              <a:pPr marL="285750" indent="-285750">
                <a:spcBef>
                  <a:spcPts val="600"/>
                </a:spcBef>
                <a:buFont typeface="Wingdings" panose="05000000000000000000" pitchFamily="2" charset="2"/>
                <a:buChar char="§"/>
              </a:pPr>
              <a:r>
                <a:rPr lang="en-IN" dirty="0">
                  <a:latin typeface="Arial" panose="020B0604020202020204" pitchFamily="34" charset="0"/>
                  <a:cs typeface="Arial" panose="020B0604020202020204" pitchFamily="34" charset="0"/>
                </a:rPr>
                <a:t>Apartment buildings and complexes.</a:t>
              </a:r>
            </a:p>
            <a:p>
              <a:pPr marL="285750" indent="-285750">
                <a:spcBef>
                  <a:spcPts val="600"/>
                </a:spcBef>
                <a:buFont typeface="Wingdings" panose="05000000000000000000" pitchFamily="2" charset="2"/>
                <a:buChar char="§"/>
              </a:pPr>
              <a:r>
                <a:rPr lang="en-IN" dirty="0">
                  <a:latin typeface="Arial" panose="020B0604020202020204" pitchFamily="34" charset="0"/>
                  <a:cs typeface="Arial" panose="020B0604020202020204" pitchFamily="34" charset="0"/>
                </a:rPr>
                <a:t>Hotels and motels.</a:t>
              </a:r>
            </a:p>
          </p:txBody>
        </p:sp>
        <p:sp>
          <p:nvSpPr>
            <p:cNvPr id="33" name="Rectangle 32">
              <a:extLst>
                <a:ext uri="{FF2B5EF4-FFF2-40B4-BE49-F238E27FC236}">
                  <a16:creationId xmlns:a16="http://schemas.microsoft.com/office/drawing/2014/main" id="{B12BF1A5-B932-4AD0-B4CC-3854D9B02BB7}"/>
                </a:ext>
              </a:extLst>
            </p:cNvPr>
            <p:cNvSpPr/>
            <p:nvPr/>
          </p:nvSpPr>
          <p:spPr>
            <a:xfrm>
              <a:off x="4615137" y="4503496"/>
              <a:ext cx="3840480" cy="4565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Examples</a:t>
              </a:r>
              <a:endParaRPr lang="en-US" sz="800" b="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1F6C38B-6A68-48D9-B7CF-76D4A01152D4}"/>
                </a:ext>
              </a:extLst>
            </p:cNvPr>
            <p:cNvSpPr/>
            <p:nvPr/>
          </p:nvSpPr>
          <p:spPr>
            <a:xfrm>
              <a:off x="8620286" y="4503496"/>
              <a:ext cx="3840480" cy="4565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Repayment</a:t>
              </a:r>
            </a:p>
          </p:txBody>
        </p:sp>
      </p:grpSp>
      <p:sp>
        <p:nvSpPr>
          <p:cNvPr id="35" name="Text Placeholder 2">
            <a:extLst>
              <a:ext uri="{FF2B5EF4-FFF2-40B4-BE49-F238E27FC236}">
                <a16:creationId xmlns:a16="http://schemas.microsoft.com/office/drawing/2014/main" id="{2B4029EF-F421-4AD5-879C-F47595308074}"/>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the icon for each loan type to learn more.</a:t>
            </a:r>
          </a:p>
        </p:txBody>
      </p:sp>
      <p:sp>
        <p:nvSpPr>
          <p:cNvPr id="8" name="Slide Number Placeholder 7">
            <a:extLst>
              <a:ext uri="{FF2B5EF4-FFF2-40B4-BE49-F238E27FC236}">
                <a16:creationId xmlns:a16="http://schemas.microsoft.com/office/drawing/2014/main" id="{2D1BDBAB-595B-4E6C-BBA4-3AEF3ECE4B5D}"/>
              </a:ext>
            </a:extLst>
          </p:cNvPr>
          <p:cNvSpPr>
            <a:spLocks noGrp="1"/>
          </p:cNvSpPr>
          <p:nvPr>
            <p:ph type="sldNum" sz="quarter" idx="12"/>
          </p:nvPr>
        </p:nvSpPr>
        <p:spPr/>
        <p:txBody>
          <a:bodyPr/>
          <a:lstStyle/>
          <a:p>
            <a:fld id="{71A628A0-E779-4D32-97F1-9C80A60D6EF0}" type="slidenum">
              <a:rPr lang="en-IN" smtClean="0"/>
              <a:pPr/>
              <a:t>49</a:t>
            </a:fld>
            <a:r>
              <a:rPr lang="en-IN"/>
              <a:t> of 116</a:t>
            </a:r>
            <a:endParaRPr lang="en-IN" dirty="0"/>
          </a:p>
        </p:txBody>
      </p:sp>
    </p:spTree>
    <p:extLst>
      <p:ext uri="{BB962C8B-B14F-4D97-AF65-F5344CB8AC3E}">
        <p14:creationId xmlns:p14="http://schemas.microsoft.com/office/powerpoint/2010/main" val="36052857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road&#10;&#10;Description automatically generated">
            <a:extLst>
              <a:ext uri="{FF2B5EF4-FFF2-40B4-BE49-F238E27FC236}">
                <a16:creationId xmlns:a16="http://schemas.microsoft.com/office/drawing/2014/main" id="{93737E2D-006B-4ECB-A757-0386B5E124F7}"/>
              </a:ext>
            </a:extLst>
          </p:cNvPr>
          <p:cNvPicPr>
            <a:picLocks noChangeAspect="1"/>
          </p:cNvPicPr>
          <p:nvPr/>
        </p:nvPicPr>
        <p:blipFill rotWithShape="1">
          <a:blip r:embed="rId4">
            <a:extLst>
              <a:ext uri="{28A0092B-C50C-407E-A947-70E740481C1C}">
                <a14:useLocalDpi xmlns:a14="http://schemas.microsoft.com/office/drawing/2010/main" val="0"/>
              </a:ext>
            </a:extLst>
          </a:blip>
          <a:srcRect t="2127" b="2127"/>
          <a:stretch/>
        </p:blipFill>
        <p:spPr>
          <a:xfrm>
            <a:off x="230149" y="2050577"/>
            <a:ext cx="12537759" cy="5669280"/>
          </a:xfrm>
          <a:prstGeom prst="rect">
            <a:avLst/>
          </a:prstGeom>
        </p:spPr>
      </p:pic>
      <p:sp>
        <p:nvSpPr>
          <p:cNvPr id="2" name="Title 1">
            <a:extLst>
              <a:ext uri="{FF2B5EF4-FFF2-40B4-BE49-F238E27FC236}">
                <a16:creationId xmlns:a16="http://schemas.microsoft.com/office/drawing/2014/main" id="{5EE5098E-21C9-49F2-9AF0-F6F6DCFBA3F6}"/>
              </a:ext>
            </a:extLst>
          </p:cNvPr>
          <p:cNvSpPr>
            <a:spLocks noGrp="1"/>
          </p:cNvSpPr>
          <p:nvPr>
            <p:ph type="title"/>
          </p:nvPr>
        </p:nvSpPr>
        <p:spPr/>
        <p:txBody>
          <a:bodyPr/>
          <a:lstStyle/>
          <a:p>
            <a:r>
              <a:rPr lang="en-IN" dirty="0"/>
              <a:t>Course Structure</a:t>
            </a:r>
          </a:p>
        </p:txBody>
      </p:sp>
      <p:sp>
        <p:nvSpPr>
          <p:cNvPr id="4" name="Slide Number Placeholder 3">
            <a:extLst>
              <a:ext uri="{FF2B5EF4-FFF2-40B4-BE49-F238E27FC236}">
                <a16:creationId xmlns:a16="http://schemas.microsoft.com/office/drawing/2014/main" id="{8ABE8658-6974-4B85-A284-0A7B8D8774E8}"/>
              </a:ext>
            </a:extLst>
          </p:cNvPr>
          <p:cNvSpPr>
            <a:spLocks noGrp="1"/>
          </p:cNvSpPr>
          <p:nvPr>
            <p:ph type="sldNum" sz="quarter" idx="12"/>
          </p:nvPr>
        </p:nvSpPr>
        <p:spPr/>
        <p:txBody>
          <a:bodyPr/>
          <a:lstStyle/>
          <a:p>
            <a:r>
              <a:rPr lang="en-IN" dirty="0"/>
              <a:t>0</a:t>
            </a:r>
            <a:fld id="{71A628A0-E779-4D32-97F1-9C80A60D6EF0}" type="slidenum">
              <a:rPr lang="en-IN" smtClean="0"/>
              <a:pPr/>
              <a:t>5</a:t>
            </a:fld>
            <a:r>
              <a:rPr lang="en-IN" dirty="0"/>
              <a:t> of 218</a:t>
            </a:r>
          </a:p>
        </p:txBody>
      </p:sp>
      <p:sp>
        <p:nvSpPr>
          <p:cNvPr id="11" name="Rectangle 10">
            <a:extLst>
              <a:ext uri="{FF2B5EF4-FFF2-40B4-BE49-F238E27FC236}">
                <a16:creationId xmlns:a16="http://schemas.microsoft.com/office/drawing/2014/main" id="{CD02FCB6-B72B-44FF-A0E1-EB7E0743CFE3}"/>
              </a:ext>
            </a:extLst>
          </p:cNvPr>
          <p:cNvSpPr/>
          <p:nvPr/>
        </p:nvSpPr>
        <p:spPr>
          <a:xfrm>
            <a:off x="13090068" y="0"/>
            <a:ext cx="1102182"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Slide 02</a:t>
            </a:r>
          </a:p>
        </p:txBody>
      </p:sp>
      <p:sp>
        <p:nvSpPr>
          <p:cNvPr id="55" name="Freeform: Shape 54">
            <a:extLst>
              <a:ext uri="{FF2B5EF4-FFF2-40B4-BE49-F238E27FC236}">
                <a16:creationId xmlns:a16="http://schemas.microsoft.com/office/drawing/2014/main" id="{5FC9DC2D-3F0A-4B1E-AAB3-EB9E3F470108}"/>
              </a:ext>
            </a:extLst>
          </p:cNvPr>
          <p:cNvSpPr/>
          <p:nvPr/>
        </p:nvSpPr>
        <p:spPr>
          <a:xfrm>
            <a:off x="8584929" y="5806693"/>
            <a:ext cx="878840" cy="878840"/>
          </a:xfrm>
          <a:custGeom>
            <a:avLst/>
            <a:gdLst>
              <a:gd name="connsiteX0" fmla="*/ 721995 w 721994"/>
              <a:gd name="connsiteY0" fmla="*/ 360998 h 721995"/>
              <a:gd name="connsiteX1" fmla="*/ 360997 w 721994"/>
              <a:gd name="connsiteY1" fmla="*/ 721995 h 721995"/>
              <a:gd name="connsiteX2" fmla="*/ 0 w 721994"/>
              <a:gd name="connsiteY2" fmla="*/ 360998 h 721995"/>
              <a:gd name="connsiteX3" fmla="*/ 360997 w 721994"/>
              <a:gd name="connsiteY3" fmla="*/ 0 h 721995"/>
              <a:gd name="connsiteX4" fmla="*/ 721995 w 721994"/>
              <a:gd name="connsiteY4" fmla="*/ 360998 h 721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94" h="721995">
                <a:moveTo>
                  <a:pt x="721995" y="360998"/>
                </a:moveTo>
                <a:cubicBezTo>
                  <a:pt x="721995" y="560371"/>
                  <a:pt x="560371" y="721995"/>
                  <a:pt x="360997" y="721995"/>
                </a:cubicBezTo>
                <a:cubicBezTo>
                  <a:pt x="161624" y="721995"/>
                  <a:pt x="0" y="560371"/>
                  <a:pt x="0" y="360998"/>
                </a:cubicBezTo>
                <a:cubicBezTo>
                  <a:pt x="0" y="161624"/>
                  <a:pt x="161624" y="0"/>
                  <a:pt x="360997" y="0"/>
                </a:cubicBezTo>
                <a:cubicBezTo>
                  <a:pt x="560371" y="0"/>
                  <a:pt x="721995" y="161624"/>
                  <a:pt x="721995" y="360998"/>
                </a:cubicBezTo>
                <a:close/>
              </a:path>
            </a:pathLst>
          </a:custGeom>
          <a:solidFill>
            <a:srgbClr val="006FB8"/>
          </a:solidFill>
          <a:ln w="9525" cap="flat">
            <a:noFill/>
            <a:prstDash val="solid"/>
            <a:miter/>
          </a:ln>
        </p:spPr>
        <p:txBody>
          <a:bodyPr rtlCol="0" anchor="ctr"/>
          <a:lstStyle/>
          <a:p>
            <a:endParaRPr lang="en-IN"/>
          </a:p>
        </p:txBody>
      </p:sp>
      <p:sp>
        <p:nvSpPr>
          <p:cNvPr id="56" name="Freeform: Shape 55">
            <a:extLst>
              <a:ext uri="{FF2B5EF4-FFF2-40B4-BE49-F238E27FC236}">
                <a16:creationId xmlns:a16="http://schemas.microsoft.com/office/drawing/2014/main" id="{8F24B162-8B8C-42C3-AA58-8FE851805D08}"/>
              </a:ext>
            </a:extLst>
          </p:cNvPr>
          <p:cNvSpPr/>
          <p:nvPr/>
        </p:nvSpPr>
        <p:spPr>
          <a:xfrm>
            <a:off x="8658979" y="6490001"/>
            <a:ext cx="724731" cy="390422"/>
          </a:xfrm>
          <a:custGeom>
            <a:avLst/>
            <a:gdLst>
              <a:gd name="connsiteX0" fmla="*/ 496253 w 496252"/>
              <a:gd name="connsiteY0" fmla="*/ 2858 h 240982"/>
              <a:gd name="connsiteX1" fmla="*/ 232410 w 496252"/>
              <a:gd name="connsiteY1" fmla="*/ 240983 h 240982"/>
              <a:gd name="connsiteX2" fmla="*/ 0 w 496252"/>
              <a:gd name="connsiteY2" fmla="*/ 0 h 240982"/>
              <a:gd name="connsiteX0" fmla="*/ 480683 w 480683"/>
              <a:gd name="connsiteY0" fmla="*/ 11941 h 250066"/>
              <a:gd name="connsiteX1" fmla="*/ 216840 w 480683"/>
              <a:gd name="connsiteY1" fmla="*/ 250066 h 250066"/>
              <a:gd name="connsiteX2" fmla="*/ 0 w 480683"/>
              <a:gd name="connsiteY2" fmla="*/ 0 h 250066"/>
              <a:gd name="connsiteX0" fmla="*/ 480683 w 480683"/>
              <a:gd name="connsiteY0" fmla="*/ 11941 h 250066"/>
              <a:gd name="connsiteX1" fmla="*/ 216840 w 480683"/>
              <a:gd name="connsiteY1" fmla="*/ 250066 h 250066"/>
              <a:gd name="connsiteX2" fmla="*/ 0 w 480683"/>
              <a:gd name="connsiteY2" fmla="*/ 0 h 250066"/>
              <a:gd name="connsiteX0" fmla="*/ 470303 w 470303"/>
              <a:gd name="connsiteY0" fmla="*/ 0 h 256290"/>
              <a:gd name="connsiteX1" fmla="*/ 216840 w 470303"/>
              <a:gd name="connsiteY1" fmla="*/ 256290 h 256290"/>
              <a:gd name="connsiteX2" fmla="*/ 0 w 470303"/>
              <a:gd name="connsiteY2" fmla="*/ 6224 h 256290"/>
              <a:gd name="connsiteX0" fmla="*/ 462518 w 462518"/>
              <a:gd name="connsiteY0" fmla="*/ 2859 h 250066"/>
              <a:gd name="connsiteX1" fmla="*/ 216840 w 462518"/>
              <a:gd name="connsiteY1" fmla="*/ 250066 h 250066"/>
              <a:gd name="connsiteX2" fmla="*/ 0 w 462518"/>
              <a:gd name="connsiteY2" fmla="*/ 0 h 250066"/>
              <a:gd name="connsiteX0" fmla="*/ 466411 w 466411"/>
              <a:gd name="connsiteY0" fmla="*/ 5454 h 252661"/>
              <a:gd name="connsiteX1" fmla="*/ 220733 w 466411"/>
              <a:gd name="connsiteY1" fmla="*/ 252661 h 252661"/>
              <a:gd name="connsiteX2" fmla="*/ 0 w 466411"/>
              <a:gd name="connsiteY2" fmla="*/ 0 h 252661"/>
              <a:gd name="connsiteX0" fmla="*/ 469006 w 469006"/>
              <a:gd name="connsiteY0" fmla="*/ 8049 h 252661"/>
              <a:gd name="connsiteX1" fmla="*/ 220733 w 469006"/>
              <a:gd name="connsiteY1" fmla="*/ 252661 h 252661"/>
              <a:gd name="connsiteX2" fmla="*/ 0 w 469006"/>
              <a:gd name="connsiteY2" fmla="*/ 0 h 252661"/>
              <a:gd name="connsiteX0" fmla="*/ 469006 w 469006"/>
              <a:gd name="connsiteY0" fmla="*/ 8049 h 252661"/>
              <a:gd name="connsiteX1" fmla="*/ 220733 w 469006"/>
              <a:gd name="connsiteY1" fmla="*/ 252661 h 252661"/>
              <a:gd name="connsiteX2" fmla="*/ 0 w 469006"/>
              <a:gd name="connsiteY2" fmla="*/ 0 h 252661"/>
            </a:gdLst>
            <a:ahLst/>
            <a:cxnLst>
              <a:cxn ang="0">
                <a:pos x="connsiteX0" y="connsiteY0"/>
              </a:cxn>
              <a:cxn ang="0">
                <a:pos x="connsiteX1" y="connsiteY1"/>
              </a:cxn>
              <a:cxn ang="0">
                <a:pos x="connsiteX2" y="connsiteY2"/>
              </a:cxn>
            </a:cxnLst>
            <a:rect l="l" t="t" r="r" b="b"/>
            <a:pathLst>
              <a:path w="469006" h="252661">
                <a:moveTo>
                  <a:pt x="469006" y="8049"/>
                </a:moveTo>
                <a:cubicBezTo>
                  <a:pt x="469006" y="8049"/>
                  <a:pt x="265320" y="215595"/>
                  <a:pt x="220733" y="252661"/>
                </a:cubicBezTo>
                <a:cubicBezTo>
                  <a:pt x="220733" y="252661"/>
                  <a:pt x="69907" y="90045"/>
                  <a:pt x="0" y="0"/>
                </a:cubicBezTo>
              </a:path>
            </a:pathLst>
          </a:custGeom>
          <a:solidFill>
            <a:srgbClr val="006FB8"/>
          </a:solidFill>
          <a:ln w="9525" cap="flat">
            <a:no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591E81BA-D291-4313-83BA-07DA3A996C60}"/>
              </a:ext>
            </a:extLst>
          </p:cNvPr>
          <p:cNvSpPr/>
          <p:nvPr/>
        </p:nvSpPr>
        <p:spPr>
          <a:xfrm>
            <a:off x="8662610" y="5887852"/>
            <a:ext cx="723478" cy="723478"/>
          </a:xfrm>
          <a:custGeom>
            <a:avLst/>
            <a:gdLst>
              <a:gd name="connsiteX0" fmla="*/ 594360 w 594359"/>
              <a:gd name="connsiteY0" fmla="*/ 297180 h 594360"/>
              <a:gd name="connsiteX1" fmla="*/ 297180 w 594359"/>
              <a:gd name="connsiteY1" fmla="*/ 594360 h 594360"/>
              <a:gd name="connsiteX2" fmla="*/ 0 w 594359"/>
              <a:gd name="connsiteY2" fmla="*/ 297180 h 594360"/>
              <a:gd name="connsiteX3" fmla="*/ 297180 w 594359"/>
              <a:gd name="connsiteY3" fmla="*/ 0 h 594360"/>
              <a:gd name="connsiteX4" fmla="*/ 594360 w 594359"/>
              <a:gd name="connsiteY4" fmla="*/ 297180 h 59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59" h="594360">
                <a:moveTo>
                  <a:pt x="594360" y="297180"/>
                </a:moveTo>
                <a:cubicBezTo>
                  <a:pt x="594360" y="461308"/>
                  <a:pt x="461308" y="594360"/>
                  <a:pt x="297180" y="594360"/>
                </a:cubicBezTo>
                <a:cubicBezTo>
                  <a:pt x="133052" y="594360"/>
                  <a:pt x="0" y="461308"/>
                  <a:pt x="0" y="297180"/>
                </a:cubicBezTo>
                <a:cubicBezTo>
                  <a:pt x="0" y="133052"/>
                  <a:pt x="133052" y="0"/>
                  <a:pt x="297180" y="0"/>
                </a:cubicBezTo>
                <a:cubicBezTo>
                  <a:pt x="461308" y="0"/>
                  <a:pt x="594360" y="133052"/>
                  <a:pt x="594360" y="297180"/>
                </a:cubicBezTo>
                <a:close/>
              </a:path>
            </a:pathLst>
          </a:custGeom>
          <a:solidFill>
            <a:srgbClr val="FFFFFF"/>
          </a:solidFill>
          <a:ln w="9525" cap="flat">
            <a:noFill/>
            <a:prstDash val="solid"/>
            <a:miter/>
          </a:ln>
        </p:spPr>
        <p:txBody>
          <a:bodyPr rtlCol="0" anchor="ctr"/>
          <a:lstStyle/>
          <a:p>
            <a:endParaRPr lang="en-IN"/>
          </a:p>
        </p:txBody>
      </p:sp>
      <p:sp>
        <p:nvSpPr>
          <p:cNvPr id="58" name="TextBox 57">
            <a:extLst>
              <a:ext uri="{FF2B5EF4-FFF2-40B4-BE49-F238E27FC236}">
                <a16:creationId xmlns:a16="http://schemas.microsoft.com/office/drawing/2014/main" id="{F7DD00DB-14C8-40C7-BE9D-71D05BBFEC4D}"/>
              </a:ext>
            </a:extLst>
          </p:cNvPr>
          <p:cNvSpPr txBox="1"/>
          <p:nvPr/>
        </p:nvSpPr>
        <p:spPr>
          <a:xfrm>
            <a:off x="3678808" y="6685212"/>
            <a:ext cx="1500221" cy="292388"/>
          </a:xfrm>
          <a:prstGeom prst="rect">
            <a:avLst/>
          </a:prstGeom>
          <a:noFill/>
        </p:spPr>
        <p:txBody>
          <a:bodyPr wrap="square" rtlCol="0">
            <a:spAutoFit/>
          </a:bodyPr>
          <a:lstStyle/>
          <a:p>
            <a:pPr algn="r"/>
            <a:r>
              <a:rPr lang="en-US" sz="1300" b="1" dirty="0">
                <a:solidFill>
                  <a:schemeClr val="bg1"/>
                </a:solidFill>
                <a:latin typeface="Arial" panose="020B0604020202020204" pitchFamily="34" charset="0"/>
                <a:cs typeface="Arial" panose="020B0604020202020204" pitchFamily="34" charset="0"/>
              </a:rPr>
              <a:t>INTRODUCTION</a:t>
            </a:r>
          </a:p>
        </p:txBody>
      </p:sp>
      <p:sp>
        <p:nvSpPr>
          <p:cNvPr id="59" name="TextBox 58">
            <a:extLst>
              <a:ext uri="{FF2B5EF4-FFF2-40B4-BE49-F238E27FC236}">
                <a16:creationId xmlns:a16="http://schemas.microsoft.com/office/drawing/2014/main" id="{1AE4117B-011A-462C-A802-F5A8819F59CD}"/>
              </a:ext>
            </a:extLst>
          </p:cNvPr>
          <p:cNvSpPr txBox="1"/>
          <p:nvPr/>
        </p:nvSpPr>
        <p:spPr>
          <a:xfrm>
            <a:off x="6500496" y="5628860"/>
            <a:ext cx="1968613" cy="292388"/>
          </a:xfrm>
          <a:prstGeom prst="rect">
            <a:avLst/>
          </a:prstGeom>
          <a:noFill/>
        </p:spPr>
        <p:txBody>
          <a:bodyPr wrap="square" rtlCol="0">
            <a:spAutoFit/>
          </a:bodyPr>
          <a:lstStyle/>
          <a:p>
            <a:r>
              <a:rPr lang="en-US" sz="1300" b="1" i="0" dirty="0">
                <a:solidFill>
                  <a:schemeClr val="bg1"/>
                </a:solidFill>
                <a:effectLst/>
                <a:latin typeface="Arial" panose="020B0604020202020204" pitchFamily="34" charset="0"/>
                <a:cs typeface="Arial" panose="020B0604020202020204" pitchFamily="34" charset="0"/>
              </a:rPr>
              <a:t>Closing Documents</a:t>
            </a:r>
          </a:p>
        </p:txBody>
      </p:sp>
      <p:sp>
        <p:nvSpPr>
          <p:cNvPr id="64" name="TextBox 63">
            <a:extLst>
              <a:ext uri="{FF2B5EF4-FFF2-40B4-BE49-F238E27FC236}">
                <a16:creationId xmlns:a16="http://schemas.microsoft.com/office/drawing/2014/main" id="{CDE1EC07-C82D-4135-907C-713E9CBED6E8}"/>
              </a:ext>
            </a:extLst>
          </p:cNvPr>
          <p:cNvSpPr txBox="1"/>
          <p:nvPr/>
        </p:nvSpPr>
        <p:spPr>
          <a:xfrm>
            <a:off x="1933729" y="5155661"/>
            <a:ext cx="2305664" cy="292388"/>
          </a:xfrm>
          <a:prstGeom prst="rect">
            <a:avLst/>
          </a:prstGeom>
          <a:noFill/>
        </p:spPr>
        <p:txBody>
          <a:bodyPr wrap="square" rtlCol="0">
            <a:spAutoFit/>
          </a:bodyPr>
          <a:lstStyle/>
          <a:p>
            <a:pPr algn="r"/>
            <a:r>
              <a:rPr lang="en-US" sz="1300" b="1" i="0" dirty="0">
                <a:solidFill>
                  <a:schemeClr val="bg1"/>
                </a:solidFill>
                <a:effectLst/>
                <a:latin typeface="Arial" panose="020B0604020202020204" pitchFamily="34" charset="0"/>
                <a:cs typeface="Arial" panose="020B0604020202020204" pitchFamily="34" charset="0"/>
              </a:rPr>
              <a:t>Exercises</a:t>
            </a:r>
          </a:p>
        </p:txBody>
      </p:sp>
      <p:sp>
        <p:nvSpPr>
          <p:cNvPr id="69" name="TextBox 68">
            <a:extLst>
              <a:ext uri="{FF2B5EF4-FFF2-40B4-BE49-F238E27FC236}">
                <a16:creationId xmlns:a16="http://schemas.microsoft.com/office/drawing/2014/main" id="{39D464FC-12AE-4835-BA3F-98E70BB17C41}"/>
              </a:ext>
            </a:extLst>
          </p:cNvPr>
          <p:cNvSpPr txBox="1"/>
          <p:nvPr/>
        </p:nvSpPr>
        <p:spPr>
          <a:xfrm>
            <a:off x="9461391" y="6084240"/>
            <a:ext cx="1756951" cy="492443"/>
          </a:xfrm>
          <a:prstGeom prst="rect">
            <a:avLst/>
          </a:prstGeom>
          <a:noFill/>
        </p:spPr>
        <p:txBody>
          <a:bodyPr wrap="square" rtlCol="0">
            <a:spAutoFit/>
          </a:bodyPr>
          <a:lstStyle/>
          <a:p>
            <a:r>
              <a:rPr lang="en-US" sz="1300" b="1" i="0" dirty="0">
                <a:solidFill>
                  <a:schemeClr val="bg1"/>
                </a:solidFill>
                <a:effectLst/>
                <a:latin typeface="Arial" panose="020B0604020202020204" pitchFamily="34" charset="0"/>
                <a:cs typeface="Arial" panose="020B0604020202020204" pitchFamily="34" charset="0"/>
              </a:rPr>
              <a:t>Pre-Approval/Pre-Closing</a:t>
            </a:r>
          </a:p>
        </p:txBody>
      </p:sp>
      <p:sp>
        <p:nvSpPr>
          <p:cNvPr id="96" name="TextBox 95">
            <a:extLst>
              <a:ext uri="{FF2B5EF4-FFF2-40B4-BE49-F238E27FC236}">
                <a16:creationId xmlns:a16="http://schemas.microsoft.com/office/drawing/2014/main" id="{5B8873B4-67A9-4430-AE0D-746AC67E77E5}"/>
              </a:ext>
            </a:extLst>
          </p:cNvPr>
          <p:cNvSpPr txBox="1"/>
          <p:nvPr/>
        </p:nvSpPr>
        <p:spPr>
          <a:xfrm>
            <a:off x="5689672" y="5032558"/>
            <a:ext cx="1035360" cy="292388"/>
          </a:xfrm>
          <a:prstGeom prst="rect">
            <a:avLst/>
          </a:prstGeom>
          <a:noFill/>
        </p:spPr>
        <p:txBody>
          <a:bodyPr wrap="square" rtlCol="0">
            <a:spAutoFit/>
          </a:bodyPr>
          <a:lstStyle/>
          <a:p>
            <a:pPr algn="r"/>
            <a:r>
              <a:rPr lang="en-US" sz="1300" b="1" i="0" dirty="0">
                <a:solidFill>
                  <a:schemeClr val="bg1"/>
                </a:solidFill>
                <a:effectLst/>
                <a:latin typeface="Arial" panose="020B0604020202020204" pitchFamily="34" charset="0"/>
                <a:cs typeface="Arial" panose="020B0604020202020204" pitchFamily="34" charset="0"/>
              </a:rPr>
              <a:t>Summary</a:t>
            </a:r>
            <a:endParaRPr lang="en-IN" sz="1300" b="1" i="0" dirty="0">
              <a:solidFill>
                <a:schemeClr val="bg1"/>
              </a:solidFill>
              <a:effectLst/>
              <a:latin typeface="Arial" panose="020B0604020202020204" pitchFamily="34" charset="0"/>
              <a:cs typeface="Arial" panose="020B0604020202020204" pitchFamily="34" charset="0"/>
            </a:endParaRPr>
          </a:p>
        </p:txBody>
      </p:sp>
      <p:grpSp>
        <p:nvGrpSpPr>
          <p:cNvPr id="97" name="Group 96">
            <a:extLst>
              <a:ext uri="{FF2B5EF4-FFF2-40B4-BE49-F238E27FC236}">
                <a16:creationId xmlns:a16="http://schemas.microsoft.com/office/drawing/2014/main" id="{A06A903F-72B6-4FF3-A96C-744E29CF683D}"/>
              </a:ext>
            </a:extLst>
          </p:cNvPr>
          <p:cNvGrpSpPr/>
          <p:nvPr/>
        </p:nvGrpSpPr>
        <p:grpSpPr>
          <a:xfrm>
            <a:off x="6728010" y="4904252"/>
            <a:ext cx="447847" cy="547161"/>
            <a:chOff x="7876776" y="4805093"/>
            <a:chExt cx="407134" cy="497419"/>
          </a:xfrm>
        </p:grpSpPr>
        <p:grpSp>
          <p:nvGrpSpPr>
            <p:cNvPr id="98" name="Group 97">
              <a:extLst>
                <a:ext uri="{FF2B5EF4-FFF2-40B4-BE49-F238E27FC236}">
                  <a16:creationId xmlns:a16="http://schemas.microsoft.com/office/drawing/2014/main" id="{BD981D84-3677-4CF4-8F6B-45F86A2064C5}"/>
                </a:ext>
              </a:extLst>
            </p:cNvPr>
            <p:cNvGrpSpPr/>
            <p:nvPr/>
          </p:nvGrpSpPr>
          <p:grpSpPr>
            <a:xfrm>
              <a:off x="7876776" y="4805093"/>
              <a:ext cx="407134" cy="497419"/>
              <a:chOff x="16133092" y="6257769"/>
              <a:chExt cx="721994" cy="882103"/>
            </a:xfrm>
          </p:grpSpPr>
          <p:sp>
            <p:nvSpPr>
              <p:cNvPr id="109" name="Freeform: Shape 108">
                <a:extLst>
                  <a:ext uri="{FF2B5EF4-FFF2-40B4-BE49-F238E27FC236}">
                    <a16:creationId xmlns:a16="http://schemas.microsoft.com/office/drawing/2014/main" id="{900FEE2C-21F3-4E6D-BC25-0D9677C96683}"/>
                  </a:ext>
                </a:extLst>
              </p:cNvPr>
              <p:cNvSpPr/>
              <p:nvPr/>
            </p:nvSpPr>
            <p:spPr>
              <a:xfrm>
                <a:off x="16133092" y="6257769"/>
                <a:ext cx="721994" cy="721995"/>
              </a:xfrm>
              <a:custGeom>
                <a:avLst/>
                <a:gdLst>
                  <a:gd name="connsiteX0" fmla="*/ 721995 w 721994"/>
                  <a:gd name="connsiteY0" fmla="*/ 360998 h 721995"/>
                  <a:gd name="connsiteX1" fmla="*/ 360997 w 721994"/>
                  <a:gd name="connsiteY1" fmla="*/ 721995 h 721995"/>
                  <a:gd name="connsiteX2" fmla="*/ 0 w 721994"/>
                  <a:gd name="connsiteY2" fmla="*/ 360998 h 721995"/>
                  <a:gd name="connsiteX3" fmla="*/ 360997 w 721994"/>
                  <a:gd name="connsiteY3" fmla="*/ 0 h 721995"/>
                  <a:gd name="connsiteX4" fmla="*/ 721995 w 721994"/>
                  <a:gd name="connsiteY4" fmla="*/ 360998 h 721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94" h="721995">
                    <a:moveTo>
                      <a:pt x="721995" y="360998"/>
                    </a:moveTo>
                    <a:cubicBezTo>
                      <a:pt x="721995" y="560371"/>
                      <a:pt x="560371" y="721995"/>
                      <a:pt x="360997" y="721995"/>
                    </a:cubicBezTo>
                    <a:cubicBezTo>
                      <a:pt x="161624" y="721995"/>
                      <a:pt x="0" y="560371"/>
                      <a:pt x="0" y="360998"/>
                    </a:cubicBezTo>
                    <a:cubicBezTo>
                      <a:pt x="0" y="161624"/>
                      <a:pt x="161624" y="0"/>
                      <a:pt x="360997" y="0"/>
                    </a:cubicBezTo>
                    <a:cubicBezTo>
                      <a:pt x="560371" y="0"/>
                      <a:pt x="721995" y="161624"/>
                      <a:pt x="721995" y="360998"/>
                    </a:cubicBezTo>
                    <a:close/>
                  </a:path>
                </a:pathLst>
              </a:custGeom>
              <a:solidFill>
                <a:schemeClr val="accent1"/>
              </a:solidFill>
              <a:ln w="9525" cap="flat">
                <a:no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8386E60E-F575-491F-BFC2-F7BF7EE98234}"/>
                  </a:ext>
                </a:extLst>
              </p:cNvPr>
              <p:cNvSpPr/>
              <p:nvPr/>
            </p:nvSpPr>
            <p:spPr>
              <a:xfrm>
                <a:off x="16193926" y="6819128"/>
                <a:ext cx="595389" cy="320744"/>
              </a:xfrm>
              <a:custGeom>
                <a:avLst/>
                <a:gdLst>
                  <a:gd name="connsiteX0" fmla="*/ 496253 w 496252"/>
                  <a:gd name="connsiteY0" fmla="*/ 2858 h 240982"/>
                  <a:gd name="connsiteX1" fmla="*/ 232410 w 496252"/>
                  <a:gd name="connsiteY1" fmla="*/ 240983 h 240982"/>
                  <a:gd name="connsiteX2" fmla="*/ 0 w 496252"/>
                  <a:gd name="connsiteY2" fmla="*/ 0 h 240982"/>
                  <a:gd name="connsiteX0" fmla="*/ 480683 w 480683"/>
                  <a:gd name="connsiteY0" fmla="*/ 11941 h 250066"/>
                  <a:gd name="connsiteX1" fmla="*/ 216840 w 480683"/>
                  <a:gd name="connsiteY1" fmla="*/ 250066 h 250066"/>
                  <a:gd name="connsiteX2" fmla="*/ 0 w 480683"/>
                  <a:gd name="connsiteY2" fmla="*/ 0 h 250066"/>
                  <a:gd name="connsiteX0" fmla="*/ 480683 w 480683"/>
                  <a:gd name="connsiteY0" fmla="*/ 11941 h 250066"/>
                  <a:gd name="connsiteX1" fmla="*/ 216840 w 480683"/>
                  <a:gd name="connsiteY1" fmla="*/ 250066 h 250066"/>
                  <a:gd name="connsiteX2" fmla="*/ 0 w 480683"/>
                  <a:gd name="connsiteY2" fmla="*/ 0 h 250066"/>
                  <a:gd name="connsiteX0" fmla="*/ 470303 w 470303"/>
                  <a:gd name="connsiteY0" fmla="*/ 0 h 256290"/>
                  <a:gd name="connsiteX1" fmla="*/ 216840 w 470303"/>
                  <a:gd name="connsiteY1" fmla="*/ 256290 h 256290"/>
                  <a:gd name="connsiteX2" fmla="*/ 0 w 470303"/>
                  <a:gd name="connsiteY2" fmla="*/ 6224 h 256290"/>
                  <a:gd name="connsiteX0" fmla="*/ 462518 w 462518"/>
                  <a:gd name="connsiteY0" fmla="*/ 2859 h 250066"/>
                  <a:gd name="connsiteX1" fmla="*/ 216840 w 462518"/>
                  <a:gd name="connsiteY1" fmla="*/ 250066 h 250066"/>
                  <a:gd name="connsiteX2" fmla="*/ 0 w 462518"/>
                  <a:gd name="connsiteY2" fmla="*/ 0 h 250066"/>
                  <a:gd name="connsiteX0" fmla="*/ 466411 w 466411"/>
                  <a:gd name="connsiteY0" fmla="*/ 5454 h 252661"/>
                  <a:gd name="connsiteX1" fmla="*/ 220733 w 466411"/>
                  <a:gd name="connsiteY1" fmla="*/ 252661 h 252661"/>
                  <a:gd name="connsiteX2" fmla="*/ 0 w 466411"/>
                  <a:gd name="connsiteY2" fmla="*/ 0 h 252661"/>
                  <a:gd name="connsiteX0" fmla="*/ 469006 w 469006"/>
                  <a:gd name="connsiteY0" fmla="*/ 8049 h 252661"/>
                  <a:gd name="connsiteX1" fmla="*/ 220733 w 469006"/>
                  <a:gd name="connsiteY1" fmla="*/ 252661 h 252661"/>
                  <a:gd name="connsiteX2" fmla="*/ 0 w 469006"/>
                  <a:gd name="connsiteY2" fmla="*/ 0 h 252661"/>
                  <a:gd name="connsiteX0" fmla="*/ 469006 w 469006"/>
                  <a:gd name="connsiteY0" fmla="*/ 8049 h 252661"/>
                  <a:gd name="connsiteX1" fmla="*/ 220733 w 469006"/>
                  <a:gd name="connsiteY1" fmla="*/ 252661 h 252661"/>
                  <a:gd name="connsiteX2" fmla="*/ 0 w 469006"/>
                  <a:gd name="connsiteY2" fmla="*/ 0 h 252661"/>
                </a:gdLst>
                <a:ahLst/>
                <a:cxnLst>
                  <a:cxn ang="0">
                    <a:pos x="connsiteX0" y="connsiteY0"/>
                  </a:cxn>
                  <a:cxn ang="0">
                    <a:pos x="connsiteX1" y="connsiteY1"/>
                  </a:cxn>
                  <a:cxn ang="0">
                    <a:pos x="connsiteX2" y="connsiteY2"/>
                  </a:cxn>
                </a:cxnLst>
                <a:rect l="l" t="t" r="r" b="b"/>
                <a:pathLst>
                  <a:path w="469006" h="252661">
                    <a:moveTo>
                      <a:pt x="469006" y="8049"/>
                    </a:moveTo>
                    <a:cubicBezTo>
                      <a:pt x="469006" y="8049"/>
                      <a:pt x="265320" y="215595"/>
                      <a:pt x="220733" y="252661"/>
                    </a:cubicBezTo>
                    <a:cubicBezTo>
                      <a:pt x="220733" y="252661"/>
                      <a:pt x="69907" y="90045"/>
                      <a:pt x="0" y="0"/>
                    </a:cubicBezTo>
                  </a:path>
                </a:pathLst>
              </a:custGeom>
              <a:solidFill>
                <a:schemeClr val="accent1"/>
              </a:solidFill>
              <a:ln w="9525" cap="flat">
                <a:no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F9525E24-D0A8-4950-9D8E-6BB889D25657}"/>
                  </a:ext>
                </a:extLst>
              </p:cNvPr>
              <p:cNvSpPr/>
              <p:nvPr/>
            </p:nvSpPr>
            <p:spPr>
              <a:xfrm>
                <a:off x="16196909" y="6324444"/>
                <a:ext cx="594359" cy="594360"/>
              </a:xfrm>
              <a:custGeom>
                <a:avLst/>
                <a:gdLst>
                  <a:gd name="connsiteX0" fmla="*/ 594360 w 594359"/>
                  <a:gd name="connsiteY0" fmla="*/ 297180 h 594360"/>
                  <a:gd name="connsiteX1" fmla="*/ 297180 w 594359"/>
                  <a:gd name="connsiteY1" fmla="*/ 594360 h 594360"/>
                  <a:gd name="connsiteX2" fmla="*/ 0 w 594359"/>
                  <a:gd name="connsiteY2" fmla="*/ 297180 h 594360"/>
                  <a:gd name="connsiteX3" fmla="*/ 297180 w 594359"/>
                  <a:gd name="connsiteY3" fmla="*/ 0 h 594360"/>
                  <a:gd name="connsiteX4" fmla="*/ 594360 w 594359"/>
                  <a:gd name="connsiteY4" fmla="*/ 297180 h 59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59" h="594360">
                    <a:moveTo>
                      <a:pt x="594360" y="297180"/>
                    </a:moveTo>
                    <a:cubicBezTo>
                      <a:pt x="594360" y="461308"/>
                      <a:pt x="461308" y="594360"/>
                      <a:pt x="297180" y="594360"/>
                    </a:cubicBezTo>
                    <a:cubicBezTo>
                      <a:pt x="133052" y="594360"/>
                      <a:pt x="0" y="461308"/>
                      <a:pt x="0" y="297180"/>
                    </a:cubicBezTo>
                    <a:cubicBezTo>
                      <a:pt x="0" y="133052"/>
                      <a:pt x="133052" y="0"/>
                      <a:pt x="297180" y="0"/>
                    </a:cubicBezTo>
                    <a:cubicBezTo>
                      <a:pt x="461308" y="0"/>
                      <a:pt x="594360" y="133052"/>
                      <a:pt x="594360" y="297180"/>
                    </a:cubicBezTo>
                    <a:close/>
                  </a:path>
                </a:pathLst>
              </a:custGeom>
              <a:solidFill>
                <a:srgbClr val="FFFFFF"/>
              </a:solidFill>
              <a:ln w="9525" cap="flat">
                <a:noFill/>
                <a:prstDash val="solid"/>
                <a:miter/>
              </a:ln>
            </p:spPr>
            <p:txBody>
              <a:bodyPr rtlCol="0" anchor="ctr"/>
              <a:lstStyle/>
              <a:p>
                <a:endParaRPr lang="en-IN"/>
              </a:p>
            </p:txBody>
          </p:sp>
        </p:grpSp>
        <p:pic>
          <p:nvPicPr>
            <p:cNvPr id="99" name="Graphic 98">
              <a:extLst>
                <a:ext uri="{FF2B5EF4-FFF2-40B4-BE49-F238E27FC236}">
                  <a16:creationId xmlns:a16="http://schemas.microsoft.com/office/drawing/2014/main" id="{1CCC3188-3D3E-418B-86E5-B06F7BADC3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59965" y="4898504"/>
              <a:ext cx="253495" cy="245813"/>
            </a:xfrm>
            <a:prstGeom prst="rect">
              <a:avLst/>
            </a:prstGeom>
          </p:spPr>
        </p:pic>
      </p:grpSp>
      <p:grpSp>
        <p:nvGrpSpPr>
          <p:cNvPr id="116" name="Group 115">
            <a:extLst>
              <a:ext uri="{FF2B5EF4-FFF2-40B4-BE49-F238E27FC236}">
                <a16:creationId xmlns:a16="http://schemas.microsoft.com/office/drawing/2014/main" id="{2CD46EF2-320C-454B-BD44-BA32BEA7A484}"/>
              </a:ext>
            </a:extLst>
          </p:cNvPr>
          <p:cNvGrpSpPr/>
          <p:nvPr/>
        </p:nvGrpSpPr>
        <p:grpSpPr>
          <a:xfrm>
            <a:off x="5207121" y="6345259"/>
            <a:ext cx="1043756" cy="1275218"/>
            <a:chOff x="16133092" y="6257769"/>
            <a:chExt cx="721994" cy="882103"/>
          </a:xfrm>
        </p:grpSpPr>
        <p:sp>
          <p:nvSpPr>
            <p:cNvPr id="117" name="Freeform: Shape 116">
              <a:extLst>
                <a:ext uri="{FF2B5EF4-FFF2-40B4-BE49-F238E27FC236}">
                  <a16:creationId xmlns:a16="http://schemas.microsoft.com/office/drawing/2014/main" id="{E706FFA9-1F8E-4D02-9A9A-7033B4DBAB68}"/>
                </a:ext>
              </a:extLst>
            </p:cNvPr>
            <p:cNvSpPr/>
            <p:nvPr/>
          </p:nvSpPr>
          <p:spPr>
            <a:xfrm>
              <a:off x="16133092" y="6257769"/>
              <a:ext cx="721994" cy="721995"/>
            </a:xfrm>
            <a:custGeom>
              <a:avLst/>
              <a:gdLst>
                <a:gd name="connsiteX0" fmla="*/ 721995 w 721994"/>
                <a:gd name="connsiteY0" fmla="*/ 360998 h 721995"/>
                <a:gd name="connsiteX1" fmla="*/ 360997 w 721994"/>
                <a:gd name="connsiteY1" fmla="*/ 721995 h 721995"/>
                <a:gd name="connsiteX2" fmla="*/ 0 w 721994"/>
                <a:gd name="connsiteY2" fmla="*/ 360998 h 721995"/>
                <a:gd name="connsiteX3" fmla="*/ 360997 w 721994"/>
                <a:gd name="connsiteY3" fmla="*/ 0 h 721995"/>
                <a:gd name="connsiteX4" fmla="*/ 721995 w 721994"/>
                <a:gd name="connsiteY4" fmla="*/ 360998 h 721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94" h="721995">
                  <a:moveTo>
                    <a:pt x="721995" y="360998"/>
                  </a:moveTo>
                  <a:cubicBezTo>
                    <a:pt x="721995" y="560371"/>
                    <a:pt x="560371" y="721995"/>
                    <a:pt x="360997" y="721995"/>
                  </a:cubicBezTo>
                  <a:cubicBezTo>
                    <a:pt x="161624" y="721995"/>
                    <a:pt x="0" y="560371"/>
                    <a:pt x="0" y="360998"/>
                  </a:cubicBezTo>
                  <a:cubicBezTo>
                    <a:pt x="0" y="161624"/>
                    <a:pt x="161624" y="0"/>
                    <a:pt x="360997" y="0"/>
                  </a:cubicBezTo>
                  <a:cubicBezTo>
                    <a:pt x="560371" y="0"/>
                    <a:pt x="721995" y="161624"/>
                    <a:pt x="721995" y="360998"/>
                  </a:cubicBezTo>
                  <a:close/>
                </a:path>
              </a:pathLst>
            </a:custGeom>
            <a:solidFill>
              <a:schemeClr val="accent3"/>
            </a:solidFill>
            <a:ln w="9525" cap="flat">
              <a:no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959A4805-46CB-49BF-B4E9-C9D821CABC38}"/>
                </a:ext>
              </a:extLst>
            </p:cNvPr>
            <p:cNvSpPr/>
            <p:nvPr/>
          </p:nvSpPr>
          <p:spPr>
            <a:xfrm>
              <a:off x="16193926" y="6819128"/>
              <a:ext cx="595389" cy="320744"/>
            </a:xfrm>
            <a:custGeom>
              <a:avLst/>
              <a:gdLst>
                <a:gd name="connsiteX0" fmla="*/ 496253 w 496252"/>
                <a:gd name="connsiteY0" fmla="*/ 2858 h 240982"/>
                <a:gd name="connsiteX1" fmla="*/ 232410 w 496252"/>
                <a:gd name="connsiteY1" fmla="*/ 240983 h 240982"/>
                <a:gd name="connsiteX2" fmla="*/ 0 w 496252"/>
                <a:gd name="connsiteY2" fmla="*/ 0 h 240982"/>
                <a:gd name="connsiteX0" fmla="*/ 480683 w 480683"/>
                <a:gd name="connsiteY0" fmla="*/ 11941 h 250066"/>
                <a:gd name="connsiteX1" fmla="*/ 216840 w 480683"/>
                <a:gd name="connsiteY1" fmla="*/ 250066 h 250066"/>
                <a:gd name="connsiteX2" fmla="*/ 0 w 480683"/>
                <a:gd name="connsiteY2" fmla="*/ 0 h 250066"/>
                <a:gd name="connsiteX0" fmla="*/ 480683 w 480683"/>
                <a:gd name="connsiteY0" fmla="*/ 11941 h 250066"/>
                <a:gd name="connsiteX1" fmla="*/ 216840 w 480683"/>
                <a:gd name="connsiteY1" fmla="*/ 250066 h 250066"/>
                <a:gd name="connsiteX2" fmla="*/ 0 w 480683"/>
                <a:gd name="connsiteY2" fmla="*/ 0 h 250066"/>
                <a:gd name="connsiteX0" fmla="*/ 470303 w 470303"/>
                <a:gd name="connsiteY0" fmla="*/ 0 h 256290"/>
                <a:gd name="connsiteX1" fmla="*/ 216840 w 470303"/>
                <a:gd name="connsiteY1" fmla="*/ 256290 h 256290"/>
                <a:gd name="connsiteX2" fmla="*/ 0 w 470303"/>
                <a:gd name="connsiteY2" fmla="*/ 6224 h 256290"/>
                <a:gd name="connsiteX0" fmla="*/ 462518 w 462518"/>
                <a:gd name="connsiteY0" fmla="*/ 2859 h 250066"/>
                <a:gd name="connsiteX1" fmla="*/ 216840 w 462518"/>
                <a:gd name="connsiteY1" fmla="*/ 250066 h 250066"/>
                <a:gd name="connsiteX2" fmla="*/ 0 w 462518"/>
                <a:gd name="connsiteY2" fmla="*/ 0 h 250066"/>
                <a:gd name="connsiteX0" fmla="*/ 466411 w 466411"/>
                <a:gd name="connsiteY0" fmla="*/ 5454 h 252661"/>
                <a:gd name="connsiteX1" fmla="*/ 220733 w 466411"/>
                <a:gd name="connsiteY1" fmla="*/ 252661 h 252661"/>
                <a:gd name="connsiteX2" fmla="*/ 0 w 466411"/>
                <a:gd name="connsiteY2" fmla="*/ 0 h 252661"/>
                <a:gd name="connsiteX0" fmla="*/ 469006 w 469006"/>
                <a:gd name="connsiteY0" fmla="*/ 8049 h 252661"/>
                <a:gd name="connsiteX1" fmla="*/ 220733 w 469006"/>
                <a:gd name="connsiteY1" fmla="*/ 252661 h 252661"/>
                <a:gd name="connsiteX2" fmla="*/ 0 w 469006"/>
                <a:gd name="connsiteY2" fmla="*/ 0 h 252661"/>
                <a:gd name="connsiteX0" fmla="*/ 469006 w 469006"/>
                <a:gd name="connsiteY0" fmla="*/ 8049 h 252661"/>
                <a:gd name="connsiteX1" fmla="*/ 220733 w 469006"/>
                <a:gd name="connsiteY1" fmla="*/ 252661 h 252661"/>
                <a:gd name="connsiteX2" fmla="*/ 0 w 469006"/>
                <a:gd name="connsiteY2" fmla="*/ 0 h 252661"/>
              </a:gdLst>
              <a:ahLst/>
              <a:cxnLst>
                <a:cxn ang="0">
                  <a:pos x="connsiteX0" y="connsiteY0"/>
                </a:cxn>
                <a:cxn ang="0">
                  <a:pos x="connsiteX1" y="connsiteY1"/>
                </a:cxn>
                <a:cxn ang="0">
                  <a:pos x="connsiteX2" y="connsiteY2"/>
                </a:cxn>
              </a:cxnLst>
              <a:rect l="l" t="t" r="r" b="b"/>
              <a:pathLst>
                <a:path w="469006" h="252661">
                  <a:moveTo>
                    <a:pt x="469006" y="8049"/>
                  </a:moveTo>
                  <a:cubicBezTo>
                    <a:pt x="469006" y="8049"/>
                    <a:pt x="265320" y="215595"/>
                    <a:pt x="220733" y="252661"/>
                  </a:cubicBezTo>
                  <a:cubicBezTo>
                    <a:pt x="220733" y="252661"/>
                    <a:pt x="69907" y="90045"/>
                    <a:pt x="0" y="0"/>
                  </a:cubicBezTo>
                </a:path>
              </a:pathLst>
            </a:custGeom>
            <a:solidFill>
              <a:schemeClr val="accent3"/>
            </a:solidFill>
            <a:ln w="9525" cap="flat">
              <a:noFill/>
              <a:prstDash val="solid"/>
              <a:miter/>
            </a:ln>
          </p:spPr>
          <p:txBody>
            <a:bodyPr rtlCol="0" anchor="ctr"/>
            <a:lstStyle/>
            <a:p>
              <a:endParaRPr lang="en-IN" dirty="0"/>
            </a:p>
          </p:txBody>
        </p:sp>
        <p:sp>
          <p:nvSpPr>
            <p:cNvPr id="119" name="Freeform: Shape 118">
              <a:extLst>
                <a:ext uri="{FF2B5EF4-FFF2-40B4-BE49-F238E27FC236}">
                  <a16:creationId xmlns:a16="http://schemas.microsoft.com/office/drawing/2014/main" id="{ED7F2F87-E0E2-4B07-B8EA-8D8477A100B9}"/>
                </a:ext>
              </a:extLst>
            </p:cNvPr>
            <p:cNvSpPr/>
            <p:nvPr/>
          </p:nvSpPr>
          <p:spPr>
            <a:xfrm>
              <a:off x="16196909" y="6324444"/>
              <a:ext cx="594359" cy="594360"/>
            </a:xfrm>
            <a:custGeom>
              <a:avLst/>
              <a:gdLst>
                <a:gd name="connsiteX0" fmla="*/ 594360 w 594359"/>
                <a:gd name="connsiteY0" fmla="*/ 297180 h 594360"/>
                <a:gd name="connsiteX1" fmla="*/ 297180 w 594359"/>
                <a:gd name="connsiteY1" fmla="*/ 594360 h 594360"/>
                <a:gd name="connsiteX2" fmla="*/ 0 w 594359"/>
                <a:gd name="connsiteY2" fmla="*/ 297180 h 594360"/>
                <a:gd name="connsiteX3" fmla="*/ 297180 w 594359"/>
                <a:gd name="connsiteY3" fmla="*/ 0 h 594360"/>
                <a:gd name="connsiteX4" fmla="*/ 594360 w 594359"/>
                <a:gd name="connsiteY4" fmla="*/ 297180 h 59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59" h="594360">
                  <a:moveTo>
                    <a:pt x="594360" y="297180"/>
                  </a:moveTo>
                  <a:cubicBezTo>
                    <a:pt x="594360" y="461308"/>
                    <a:pt x="461308" y="594360"/>
                    <a:pt x="297180" y="594360"/>
                  </a:cubicBezTo>
                  <a:cubicBezTo>
                    <a:pt x="133052" y="594360"/>
                    <a:pt x="0" y="461308"/>
                    <a:pt x="0" y="297180"/>
                  </a:cubicBezTo>
                  <a:cubicBezTo>
                    <a:pt x="0" y="133052"/>
                    <a:pt x="133052" y="0"/>
                    <a:pt x="297180" y="0"/>
                  </a:cubicBezTo>
                  <a:cubicBezTo>
                    <a:pt x="461308" y="0"/>
                    <a:pt x="594360" y="133052"/>
                    <a:pt x="594360" y="297180"/>
                  </a:cubicBezTo>
                  <a:close/>
                </a:path>
              </a:pathLst>
            </a:custGeom>
            <a:solidFill>
              <a:srgbClr val="FFFFFF"/>
            </a:solidFill>
            <a:ln w="9525" cap="flat">
              <a:noFill/>
              <a:prstDash val="solid"/>
              <a:miter/>
            </a:ln>
          </p:spPr>
          <p:txBody>
            <a:bodyPr rtlCol="0" anchor="ctr"/>
            <a:lstStyle/>
            <a:p>
              <a:endParaRPr lang="en-IN"/>
            </a:p>
          </p:txBody>
        </p:sp>
      </p:grpSp>
      <p:grpSp>
        <p:nvGrpSpPr>
          <p:cNvPr id="120" name="Group 119">
            <a:extLst>
              <a:ext uri="{FF2B5EF4-FFF2-40B4-BE49-F238E27FC236}">
                <a16:creationId xmlns:a16="http://schemas.microsoft.com/office/drawing/2014/main" id="{FA4C8C74-4739-4911-A7C1-C69742064DDD}"/>
              </a:ext>
            </a:extLst>
          </p:cNvPr>
          <p:cNvGrpSpPr/>
          <p:nvPr/>
        </p:nvGrpSpPr>
        <p:grpSpPr>
          <a:xfrm>
            <a:off x="5472011" y="6601231"/>
            <a:ext cx="529801" cy="533128"/>
            <a:chOff x="5020952" y="4943259"/>
            <a:chExt cx="1374166" cy="1257089"/>
          </a:xfrm>
        </p:grpSpPr>
        <p:sp>
          <p:nvSpPr>
            <p:cNvPr id="121" name="Freeform: Shape 120">
              <a:extLst>
                <a:ext uri="{FF2B5EF4-FFF2-40B4-BE49-F238E27FC236}">
                  <a16:creationId xmlns:a16="http://schemas.microsoft.com/office/drawing/2014/main" id="{4249FFA9-F945-43ED-A5E5-6792B03DEAFE}"/>
                </a:ext>
              </a:extLst>
            </p:cNvPr>
            <p:cNvSpPr/>
            <p:nvPr/>
          </p:nvSpPr>
          <p:spPr>
            <a:xfrm>
              <a:off x="5133013" y="5070372"/>
              <a:ext cx="214085" cy="220775"/>
            </a:xfrm>
            <a:custGeom>
              <a:avLst/>
              <a:gdLst>
                <a:gd name="connsiteX0" fmla="*/ 185652 w 214085"/>
                <a:gd name="connsiteY0" fmla="*/ 220776 h 220775"/>
                <a:gd name="connsiteX1" fmla="*/ 28433 w 214085"/>
                <a:gd name="connsiteY1" fmla="*/ 220776 h 220775"/>
                <a:gd name="connsiteX2" fmla="*/ 0 w 214085"/>
                <a:gd name="connsiteY2" fmla="*/ 192342 h 220775"/>
                <a:gd name="connsiteX3" fmla="*/ 0 w 214085"/>
                <a:gd name="connsiteY3" fmla="*/ 28433 h 220775"/>
                <a:gd name="connsiteX4" fmla="*/ 28433 w 214085"/>
                <a:gd name="connsiteY4" fmla="*/ 0 h 220775"/>
                <a:gd name="connsiteX5" fmla="*/ 185652 w 214085"/>
                <a:gd name="connsiteY5" fmla="*/ 0 h 220775"/>
                <a:gd name="connsiteX6" fmla="*/ 214085 w 214085"/>
                <a:gd name="connsiteY6" fmla="*/ 28433 h 220775"/>
                <a:gd name="connsiteX7" fmla="*/ 214085 w 214085"/>
                <a:gd name="connsiteY7" fmla="*/ 192342 h 220775"/>
                <a:gd name="connsiteX8" fmla="*/ 185652 w 214085"/>
                <a:gd name="connsiteY8" fmla="*/ 220776 h 22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085" h="220775">
                  <a:moveTo>
                    <a:pt x="185652" y="220776"/>
                  </a:moveTo>
                  <a:lnTo>
                    <a:pt x="28433" y="220776"/>
                  </a:lnTo>
                  <a:cubicBezTo>
                    <a:pt x="11708" y="220776"/>
                    <a:pt x="0" y="207395"/>
                    <a:pt x="0" y="192342"/>
                  </a:cubicBezTo>
                  <a:lnTo>
                    <a:pt x="0" y="28433"/>
                  </a:lnTo>
                  <a:cubicBezTo>
                    <a:pt x="0" y="11708"/>
                    <a:pt x="13380" y="0"/>
                    <a:pt x="28433" y="0"/>
                  </a:cubicBezTo>
                  <a:lnTo>
                    <a:pt x="185652" y="0"/>
                  </a:lnTo>
                  <a:cubicBezTo>
                    <a:pt x="202378" y="0"/>
                    <a:pt x="214085" y="13380"/>
                    <a:pt x="214085" y="28433"/>
                  </a:cubicBezTo>
                  <a:lnTo>
                    <a:pt x="214085" y="192342"/>
                  </a:lnTo>
                  <a:cubicBezTo>
                    <a:pt x="214085" y="207395"/>
                    <a:pt x="202378" y="220776"/>
                    <a:pt x="185652" y="220776"/>
                  </a:cubicBezTo>
                  <a:close/>
                </a:path>
              </a:pathLst>
            </a:custGeom>
            <a:noFill/>
            <a:ln w="16640" cap="flat">
              <a:solidFill>
                <a:schemeClr val="accent3"/>
              </a:solidFill>
              <a:prstDash val="solid"/>
              <a:miter/>
            </a:ln>
          </p:spPr>
          <p:txBody>
            <a:bodyPr rtlCol="0" anchor="ctr"/>
            <a:lstStyle/>
            <a:p>
              <a:endParaRPr lang="en-IN"/>
            </a:p>
          </p:txBody>
        </p:sp>
        <p:sp>
          <p:nvSpPr>
            <p:cNvPr id="122" name="Freeform: Shape 121">
              <a:extLst>
                <a:ext uri="{FF2B5EF4-FFF2-40B4-BE49-F238E27FC236}">
                  <a16:creationId xmlns:a16="http://schemas.microsoft.com/office/drawing/2014/main" id="{3FB61741-149C-498A-8EA8-1469D52F837C}"/>
                </a:ext>
              </a:extLst>
            </p:cNvPr>
            <p:cNvSpPr/>
            <p:nvPr/>
          </p:nvSpPr>
          <p:spPr>
            <a:xfrm>
              <a:off x="5427380" y="5105496"/>
              <a:ext cx="379667" cy="16725"/>
            </a:xfrm>
            <a:custGeom>
              <a:avLst/>
              <a:gdLst>
                <a:gd name="connsiteX0" fmla="*/ 0 w 379667"/>
                <a:gd name="connsiteY0" fmla="*/ 0 h 16725"/>
                <a:gd name="connsiteX1" fmla="*/ 379667 w 379667"/>
                <a:gd name="connsiteY1" fmla="*/ 0 h 16725"/>
              </a:gdLst>
              <a:ahLst/>
              <a:cxnLst>
                <a:cxn ang="0">
                  <a:pos x="connsiteX0" y="connsiteY0"/>
                </a:cxn>
                <a:cxn ang="0">
                  <a:pos x="connsiteX1" y="connsiteY1"/>
                </a:cxn>
              </a:cxnLst>
              <a:rect l="l" t="t" r="r" b="b"/>
              <a:pathLst>
                <a:path w="379667" h="16725">
                  <a:moveTo>
                    <a:pt x="0" y="0"/>
                  </a:moveTo>
                  <a:lnTo>
                    <a:pt x="379667" y="0"/>
                  </a:lnTo>
                </a:path>
              </a:pathLst>
            </a:custGeom>
            <a:ln w="16640" cap="rnd">
              <a:solidFill>
                <a:schemeClr val="accent3"/>
              </a:solidFill>
              <a:prstDash val="solid"/>
              <a:round/>
            </a:ln>
          </p:spPr>
          <p:txBody>
            <a:bodyPr rtlCol="0" anchor="ctr"/>
            <a:lstStyle/>
            <a:p>
              <a:endParaRPr lang="en-IN"/>
            </a:p>
          </p:txBody>
        </p:sp>
        <p:sp>
          <p:nvSpPr>
            <p:cNvPr id="123" name="Freeform: Shape 122">
              <a:extLst>
                <a:ext uri="{FF2B5EF4-FFF2-40B4-BE49-F238E27FC236}">
                  <a16:creationId xmlns:a16="http://schemas.microsoft.com/office/drawing/2014/main" id="{6E857A82-E4BE-4A15-AF8F-D650F7332994}"/>
                </a:ext>
              </a:extLst>
            </p:cNvPr>
            <p:cNvSpPr/>
            <p:nvPr/>
          </p:nvSpPr>
          <p:spPr>
            <a:xfrm>
              <a:off x="5427380" y="5227591"/>
              <a:ext cx="379667" cy="16725"/>
            </a:xfrm>
            <a:custGeom>
              <a:avLst/>
              <a:gdLst>
                <a:gd name="connsiteX0" fmla="*/ 0 w 379667"/>
                <a:gd name="connsiteY0" fmla="*/ 0 h 16725"/>
                <a:gd name="connsiteX1" fmla="*/ 379667 w 379667"/>
                <a:gd name="connsiteY1" fmla="*/ 0 h 16725"/>
              </a:gdLst>
              <a:ahLst/>
              <a:cxnLst>
                <a:cxn ang="0">
                  <a:pos x="connsiteX0" y="connsiteY0"/>
                </a:cxn>
                <a:cxn ang="0">
                  <a:pos x="connsiteX1" y="connsiteY1"/>
                </a:cxn>
              </a:cxnLst>
              <a:rect l="l" t="t" r="r" b="b"/>
              <a:pathLst>
                <a:path w="379667" h="16725">
                  <a:moveTo>
                    <a:pt x="0" y="0"/>
                  </a:moveTo>
                  <a:lnTo>
                    <a:pt x="379667" y="0"/>
                  </a:lnTo>
                </a:path>
              </a:pathLst>
            </a:custGeom>
            <a:ln w="16640" cap="rnd">
              <a:solidFill>
                <a:schemeClr val="accent3"/>
              </a:solidFill>
              <a:prstDash val="solid"/>
              <a:round/>
            </a:ln>
          </p:spPr>
          <p:txBody>
            <a:bodyPr rtlCol="0" anchor="ctr"/>
            <a:lstStyle/>
            <a:p>
              <a:endParaRPr lang="en-IN"/>
            </a:p>
          </p:txBody>
        </p:sp>
        <p:sp>
          <p:nvSpPr>
            <p:cNvPr id="124" name="Freeform: Shape 123">
              <a:extLst>
                <a:ext uri="{FF2B5EF4-FFF2-40B4-BE49-F238E27FC236}">
                  <a16:creationId xmlns:a16="http://schemas.microsoft.com/office/drawing/2014/main" id="{F3BD8729-FD57-4BA9-8781-75429C174333}"/>
                </a:ext>
              </a:extLst>
            </p:cNvPr>
            <p:cNvSpPr/>
            <p:nvPr/>
          </p:nvSpPr>
          <p:spPr>
            <a:xfrm>
              <a:off x="5153083" y="5366412"/>
              <a:ext cx="647273" cy="16725"/>
            </a:xfrm>
            <a:custGeom>
              <a:avLst/>
              <a:gdLst>
                <a:gd name="connsiteX0" fmla="*/ 0 w 647273"/>
                <a:gd name="connsiteY0" fmla="*/ 0 h 16725"/>
                <a:gd name="connsiteX1" fmla="*/ 647274 w 647273"/>
                <a:gd name="connsiteY1" fmla="*/ 0 h 16725"/>
              </a:gdLst>
              <a:ahLst/>
              <a:cxnLst>
                <a:cxn ang="0">
                  <a:pos x="connsiteX0" y="connsiteY0"/>
                </a:cxn>
                <a:cxn ang="0">
                  <a:pos x="connsiteX1" y="connsiteY1"/>
                </a:cxn>
              </a:cxnLst>
              <a:rect l="l" t="t" r="r" b="b"/>
              <a:pathLst>
                <a:path w="647273" h="16725">
                  <a:moveTo>
                    <a:pt x="0" y="0"/>
                  </a:moveTo>
                  <a:lnTo>
                    <a:pt x="647274" y="0"/>
                  </a:lnTo>
                </a:path>
              </a:pathLst>
            </a:custGeom>
            <a:ln w="16640" cap="rnd">
              <a:solidFill>
                <a:schemeClr val="accent3"/>
              </a:solidFill>
              <a:prstDash val="solid"/>
              <a:round/>
            </a:ln>
          </p:spPr>
          <p:txBody>
            <a:bodyPr rtlCol="0" anchor="ctr"/>
            <a:lstStyle/>
            <a:p>
              <a:endParaRPr lang="en-IN"/>
            </a:p>
          </p:txBody>
        </p:sp>
        <p:sp>
          <p:nvSpPr>
            <p:cNvPr id="125" name="Freeform: Shape 124">
              <a:extLst>
                <a:ext uri="{FF2B5EF4-FFF2-40B4-BE49-F238E27FC236}">
                  <a16:creationId xmlns:a16="http://schemas.microsoft.com/office/drawing/2014/main" id="{1B548DA4-1A08-45B0-B640-632BA6014C28}"/>
                </a:ext>
              </a:extLst>
            </p:cNvPr>
            <p:cNvSpPr/>
            <p:nvPr/>
          </p:nvSpPr>
          <p:spPr>
            <a:xfrm>
              <a:off x="5153083" y="5488508"/>
              <a:ext cx="647273" cy="16725"/>
            </a:xfrm>
            <a:custGeom>
              <a:avLst/>
              <a:gdLst>
                <a:gd name="connsiteX0" fmla="*/ 0 w 647273"/>
                <a:gd name="connsiteY0" fmla="*/ 0 h 16725"/>
                <a:gd name="connsiteX1" fmla="*/ 647274 w 647273"/>
                <a:gd name="connsiteY1" fmla="*/ 0 h 16725"/>
              </a:gdLst>
              <a:ahLst/>
              <a:cxnLst>
                <a:cxn ang="0">
                  <a:pos x="connsiteX0" y="connsiteY0"/>
                </a:cxn>
                <a:cxn ang="0">
                  <a:pos x="connsiteX1" y="connsiteY1"/>
                </a:cxn>
              </a:cxnLst>
              <a:rect l="l" t="t" r="r" b="b"/>
              <a:pathLst>
                <a:path w="647273" h="16725">
                  <a:moveTo>
                    <a:pt x="0" y="0"/>
                  </a:moveTo>
                  <a:lnTo>
                    <a:pt x="647274" y="0"/>
                  </a:lnTo>
                </a:path>
              </a:pathLst>
            </a:custGeom>
            <a:ln w="16640" cap="rnd">
              <a:solidFill>
                <a:schemeClr val="accent3"/>
              </a:solidFill>
              <a:prstDash val="solid"/>
              <a:round/>
            </a:ln>
          </p:spPr>
          <p:txBody>
            <a:bodyPr rtlCol="0" anchor="ctr"/>
            <a:lstStyle/>
            <a:p>
              <a:endParaRPr lang="en-IN"/>
            </a:p>
          </p:txBody>
        </p:sp>
        <p:sp>
          <p:nvSpPr>
            <p:cNvPr id="126" name="Freeform: Shape 125">
              <a:extLst>
                <a:ext uri="{FF2B5EF4-FFF2-40B4-BE49-F238E27FC236}">
                  <a16:creationId xmlns:a16="http://schemas.microsoft.com/office/drawing/2014/main" id="{A6DC012F-45D1-4AA0-9143-8CE7E603D8E0}"/>
                </a:ext>
              </a:extLst>
            </p:cNvPr>
            <p:cNvSpPr/>
            <p:nvPr/>
          </p:nvSpPr>
          <p:spPr>
            <a:xfrm>
              <a:off x="5153083" y="5613949"/>
              <a:ext cx="647273" cy="16725"/>
            </a:xfrm>
            <a:custGeom>
              <a:avLst/>
              <a:gdLst>
                <a:gd name="connsiteX0" fmla="*/ 0 w 647273"/>
                <a:gd name="connsiteY0" fmla="*/ 0 h 16725"/>
                <a:gd name="connsiteX1" fmla="*/ 647274 w 647273"/>
                <a:gd name="connsiteY1" fmla="*/ 0 h 16725"/>
              </a:gdLst>
              <a:ahLst/>
              <a:cxnLst>
                <a:cxn ang="0">
                  <a:pos x="connsiteX0" y="connsiteY0"/>
                </a:cxn>
                <a:cxn ang="0">
                  <a:pos x="connsiteX1" y="connsiteY1"/>
                </a:cxn>
              </a:cxnLst>
              <a:rect l="l" t="t" r="r" b="b"/>
              <a:pathLst>
                <a:path w="647273" h="16725">
                  <a:moveTo>
                    <a:pt x="0" y="0"/>
                  </a:moveTo>
                  <a:lnTo>
                    <a:pt x="647274" y="0"/>
                  </a:lnTo>
                </a:path>
              </a:pathLst>
            </a:custGeom>
            <a:ln w="16640" cap="rnd">
              <a:solidFill>
                <a:schemeClr val="accent3"/>
              </a:solidFill>
              <a:prstDash val="solid"/>
              <a:round/>
            </a:ln>
          </p:spPr>
          <p:txBody>
            <a:bodyPr rtlCol="0" anchor="ctr"/>
            <a:lstStyle/>
            <a:p>
              <a:endParaRPr lang="en-IN"/>
            </a:p>
          </p:txBody>
        </p:sp>
        <p:sp>
          <p:nvSpPr>
            <p:cNvPr id="127" name="Freeform: Shape 126">
              <a:extLst>
                <a:ext uri="{FF2B5EF4-FFF2-40B4-BE49-F238E27FC236}">
                  <a16:creationId xmlns:a16="http://schemas.microsoft.com/office/drawing/2014/main" id="{F487906E-8596-426E-ADA3-73D5EC8E160E}"/>
                </a:ext>
              </a:extLst>
            </p:cNvPr>
            <p:cNvSpPr/>
            <p:nvPr/>
          </p:nvSpPr>
          <p:spPr>
            <a:xfrm>
              <a:off x="5153083" y="5752770"/>
              <a:ext cx="429843" cy="16725"/>
            </a:xfrm>
            <a:custGeom>
              <a:avLst/>
              <a:gdLst>
                <a:gd name="connsiteX0" fmla="*/ 0 w 429843"/>
                <a:gd name="connsiteY0" fmla="*/ 0 h 16725"/>
                <a:gd name="connsiteX1" fmla="*/ 429843 w 429843"/>
                <a:gd name="connsiteY1" fmla="*/ 0 h 16725"/>
              </a:gdLst>
              <a:ahLst/>
              <a:cxnLst>
                <a:cxn ang="0">
                  <a:pos x="connsiteX0" y="connsiteY0"/>
                </a:cxn>
                <a:cxn ang="0">
                  <a:pos x="connsiteX1" y="connsiteY1"/>
                </a:cxn>
              </a:cxnLst>
              <a:rect l="l" t="t" r="r" b="b"/>
              <a:pathLst>
                <a:path w="429843" h="16725">
                  <a:moveTo>
                    <a:pt x="0" y="0"/>
                  </a:moveTo>
                  <a:lnTo>
                    <a:pt x="429843" y="0"/>
                  </a:lnTo>
                </a:path>
              </a:pathLst>
            </a:custGeom>
            <a:ln w="16640" cap="rnd">
              <a:solidFill>
                <a:schemeClr val="accent3"/>
              </a:solidFill>
              <a:prstDash val="solid"/>
              <a:round/>
            </a:ln>
          </p:spPr>
          <p:txBody>
            <a:bodyPr rtlCol="0" anchor="ctr"/>
            <a:lstStyle/>
            <a:p>
              <a:endParaRPr lang="en-IN"/>
            </a:p>
          </p:txBody>
        </p:sp>
        <p:sp>
          <p:nvSpPr>
            <p:cNvPr id="128" name="Freeform: Shape 127">
              <a:extLst>
                <a:ext uri="{FF2B5EF4-FFF2-40B4-BE49-F238E27FC236}">
                  <a16:creationId xmlns:a16="http://schemas.microsoft.com/office/drawing/2014/main" id="{01E441A1-7703-4762-9C0E-879DE9B86070}"/>
                </a:ext>
              </a:extLst>
            </p:cNvPr>
            <p:cNvSpPr/>
            <p:nvPr/>
          </p:nvSpPr>
          <p:spPr>
            <a:xfrm>
              <a:off x="6109777" y="5941767"/>
              <a:ext cx="285341" cy="258581"/>
            </a:xfrm>
            <a:custGeom>
              <a:avLst/>
              <a:gdLst>
                <a:gd name="connsiteX0" fmla="*/ 0 w 285341"/>
                <a:gd name="connsiteY0" fmla="*/ 108715 h 258581"/>
                <a:gd name="connsiteX1" fmla="*/ 167254 w 285341"/>
                <a:gd name="connsiteY1" fmla="*/ 242519 h 258581"/>
                <a:gd name="connsiteX2" fmla="*/ 267607 w 285341"/>
                <a:gd name="connsiteY2" fmla="*/ 232483 h 258581"/>
                <a:gd name="connsiteX3" fmla="*/ 267607 w 285341"/>
                <a:gd name="connsiteY3" fmla="*/ 232483 h 258581"/>
                <a:gd name="connsiteX4" fmla="*/ 254226 w 285341"/>
                <a:gd name="connsiteY4" fmla="*/ 125441 h 258581"/>
                <a:gd name="connsiteX5" fmla="*/ 76937 w 285341"/>
                <a:gd name="connsiteY5" fmla="*/ 0 h 25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341" h="258581">
                  <a:moveTo>
                    <a:pt x="0" y="108715"/>
                  </a:moveTo>
                  <a:lnTo>
                    <a:pt x="167254" y="242519"/>
                  </a:lnTo>
                  <a:cubicBezTo>
                    <a:pt x="197360" y="267607"/>
                    <a:pt x="242519" y="262589"/>
                    <a:pt x="267607" y="232483"/>
                  </a:cubicBezTo>
                  <a:lnTo>
                    <a:pt x="267607" y="232483"/>
                  </a:lnTo>
                  <a:cubicBezTo>
                    <a:pt x="296040" y="200705"/>
                    <a:pt x="289350" y="150529"/>
                    <a:pt x="254226" y="125441"/>
                  </a:cubicBezTo>
                  <a:lnTo>
                    <a:pt x="76937" y="0"/>
                  </a:lnTo>
                </a:path>
              </a:pathLst>
            </a:custGeom>
            <a:noFill/>
            <a:ln w="16640" cap="rnd">
              <a:solidFill>
                <a:schemeClr val="accent3"/>
              </a:solidFill>
              <a:prstDash val="solid"/>
              <a:round/>
            </a:ln>
          </p:spPr>
          <p:txBody>
            <a:bodyPr rtlCol="0" anchor="ctr"/>
            <a:lstStyle/>
            <a:p>
              <a:endParaRPr lang="en-IN"/>
            </a:p>
          </p:txBody>
        </p:sp>
        <p:grpSp>
          <p:nvGrpSpPr>
            <p:cNvPr id="129" name="Graphic 1">
              <a:extLst>
                <a:ext uri="{FF2B5EF4-FFF2-40B4-BE49-F238E27FC236}">
                  <a16:creationId xmlns:a16="http://schemas.microsoft.com/office/drawing/2014/main" id="{5B46E884-DD24-423D-9392-0F9E48E1E1D1}"/>
                </a:ext>
              </a:extLst>
            </p:cNvPr>
            <p:cNvGrpSpPr/>
            <p:nvPr/>
          </p:nvGrpSpPr>
          <p:grpSpPr>
            <a:xfrm>
              <a:off x="5020952" y="4943259"/>
              <a:ext cx="1175797" cy="1147363"/>
              <a:chOff x="5020952" y="4943259"/>
              <a:chExt cx="1175797" cy="1147363"/>
            </a:xfrm>
            <a:noFill/>
          </p:grpSpPr>
          <p:sp>
            <p:nvSpPr>
              <p:cNvPr id="131" name="Freeform: Shape 130">
                <a:extLst>
                  <a:ext uri="{FF2B5EF4-FFF2-40B4-BE49-F238E27FC236}">
                    <a16:creationId xmlns:a16="http://schemas.microsoft.com/office/drawing/2014/main" id="{7A55FFC3-31B4-409A-AF17-CE18153652C2}"/>
                  </a:ext>
                </a:extLst>
              </p:cNvPr>
              <p:cNvSpPr/>
              <p:nvPr/>
            </p:nvSpPr>
            <p:spPr>
              <a:xfrm>
                <a:off x="5020952" y="4943259"/>
                <a:ext cx="903172" cy="986799"/>
              </a:xfrm>
              <a:custGeom>
                <a:avLst/>
                <a:gdLst>
                  <a:gd name="connsiteX0" fmla="*/ 903173 w 903172"/>
                  <a:gd name="connsiteY0" fmla="*/ 727556 h 986799"/>
                  <a:gd name="connsiteX1" fmla="*/ 903173 w 903172"/>
                  <a:gd name="connsiteY1" fmla="*/ 76937 h 986799"/>
                  <a:gd name="connsiteX2" fmla="*/ 826236 w 903172"/>
                  <a:gd name="connsiteY2" fmla="*/ 0 h 986799"/>
                  <a:gd name="connsiteX3" fmla="*/ 76937 w 903172"/>
                  <a:gd name="connsiteY3" fmla="*/ 0 h 986799"/>
                  <a:gd name="connsiteX4" fmla="*/ 0 w 903172"/>
                  <a:gd name="connsiteY4" fmla="*/ 76937 h 986799"/>
                  <a:gd name="connsiteX5" fmla="*/ 0 w 903172"/>
                  <a:gd name="connsiteY5" fmla="*/ 909863 h 986799"/>
                  <a:gd name="connsiteX6" fmla="*/ 76937 w 903172"/>
                  <a:gd name="connsiteY6" fmla="*/ 986800 h 986799"/>
                  <a:gd name="connsiteX7" fmla="*/ 755989 w 903172"/>
                  <a:gd name="connsiteY7" fmla="*/ 986800 h 986799"/>
                  <a:gd name="connsiteX8" fmla="*/ 749299 w 903172"/>
                  <a:gd name="connsiteY8" fmla="*/ 934951 h 986799"/>
                  <a:gd name="connsiteX9" fmla="*/ 903173 w 903172"/>
                  <a:gd name="connsiteY9" fmla="*/ 727556 h 986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3172" h="986799">
                    <a:moveTo>
                      <a:pt x="903173" y="727556"/>
                    </a:moveTo>
                    <a:lnTo>
                      <a:pt x="903173" y="76937"/>
                    </a:lnTo>
                    <a:cubicBezTo>
                      <a:pt x="903173" y="35123"/>
                      <a:pt x="868049" y="0"/>
                      <a:pt x="826236" y="0"/>
                    </a:cubicBezTo>
                    <a:lnTo>
                      <a:pt x="76937" y="0"/>
                    </a:lnTo>
                    <a:cubicBezTo>
                      <a:pt x="35123" y="0"/>
                      <a:pt x="0" y="35123"/>
                      <a:pt x="0" y="76937"/>
                    </a:cubicBezTo>
                    <a:lnTo>
                      <a:pt x="0" y="909863"/>
                    </a:lnTo>
                    <a:cubicBezTo>
                      <a:pt x="0" y="951677"/>
                      <a:pt x="35123" y="986800"/>
                      <a:pt x="76937" y="986800"/>
                    </a:cubicBezTo>
                    <a:lnTo>
                      <a:pt x="755989" y="986800"/>
                    </a:lnTo>
                    <a:cubicBezTo>
                      <a:pt x="750971" y="970074"/>
                      <a:pt x="749299" y="953349"/>
                      <a:pt x="749299" y="934951"/>
                    </a:cubicBezTo>
                    <a:cubicBezTo>
                      <a:pt x="749299" y="836271"/>
                      <a:pt x="814528" y="754316"/>
                      <a:pt x="903173" y="727556"/>
                    </a:cubicBezTo>
                    <a:close/>
                  </a:path>
                </a:pathLst>
              </a:custGeom>
              <a:noFill/>
              <a:ln w="16640" cap="rnd">
                <a:solidFill>
                  <a:schemeClr val="accent3"/>
                </a:solidFill>
                <a:prstDash val="solid"/>
                <a:round/>
              </a:ln>
            </p:spPr>
            <p:txBody>
              <a:bodyPr rtlCol="0" anchor="ctr"/>
              <a:lstStyle/>
              <a:p>
                <a:endParaRPr lang="en-IN"/>
              </a:p>
            </p:txBody>
          </p:sp>
          <p:sp>
            <p:nvSpPr>
              <p:cNvPr id="132" name="Freeform: Shape 131">
                <a:extLst>
                  <a:ext uri="{FF2B5EF4-FFF2-40B4-BE49-F238E27FC236}">
                    <a16:creationId xmlns:a16="http://schemas.microsoft.com/office/drawing/2014/main" id="{3CDE0BB4-1897-4E12-A865-99B33C43C3F5}"/>
                  </a:ext>
                </a:extLst>
              </p:cNvPr>
              <p:cNvSpPr/>
              <p:nvPr/>
            </p:nvSpPr>
            <p:spPr>
              <a:xfrm>
                <a:off x="5776941" y="5662452"/>
                <a:ext cx="419808" cy="428170"/>
              </a:xfrm>
              <a:custGeom>
                <a:avLst/>
                <a:gdLst>
                  <a:gd name="connsiteX0" fmla="*/ 409773 w 419808"/>
                  <a:gd name="connsiteY0" fmla="*/ 280987 h 428170"/>
                  <a:gd name="connsiteX1" fmla="*/ 419808 w 419808"/>
                  <a:gd name="connsiteY1" fmla="*/ 214085 h 428170"/>
                  <a:gd name="connsiteX2" fmla="*/ 205723 w 419808"/>
                  <a:gd name="connsiteY2" fmla="*/ 0 h 428170"/>
                  <a:gd name="connsiteX3" fmla="*/ 145511 w 419808"/>
                  <a:gd name="connsiteY3" fmla="*/ 8363 h 428170"/>
                  <a:gd name="connsiteX4" fmla="*/ 0 w 419808"/>
                  <a:gd name="connsiteY4" fmla="*/ 265934 h 428170"/>
                  <a:gd name="connsiteX5" fmla="*/ 207395 w 419808"/>
                  <a:gd name="connsiteY5" fmla="*/ 428171 h 428170"/>
                  <a:gd name="connsiteX6" fmla="*/ 332836 w 419808"/>
                  <a:gd name="connsiteY6" fmla="*/ 388030 h 428170"/>
                  <a:gd name="connsiteX7" fmla="*/ 210740 w 419808"/>
                  <a:gd name="connsiteY7" fmla="*/ 322801 h 428170"/>
                  <a:gd name="connsiteX8" fmla="*/ 102025 w 419808"/>
                  <a:gd name="connsiteY8" fmla="*/ 214085 h 428170"/>
                  <a:gd name="connsiteX9" fmla="*/ 210740 w 419808"/>
                  <a:gd name="connsiteY9" fmla="*/ 105370 h 428170"/>
                  <a:gd name="connsiteX10" fmla="*/ 319456 w 419808"/>
                  <a:gd name="connsiteY10" fmla="*/ 214085 h 428170"/>
                  <a:gd name="connsiteX11" fmla="*/ 210740 w 419808"/>
                  <a:gd name="connsiteY11" fmla="*/ 322801 h 42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9808" h="428170">
                    <a:moveTo>
                      <a:pt x="409773" y="280987"/>
                    </a:moveTo>
                    <a:cubicBezTo>
                      <a:pt x="416463" y="259244"/>
                      <a:pt x="419808" y="237501"/>
                      <a:pt x="419808" y="214085"/>
                    </a:cubicBezTo>
                    <a:cubicBezTo>
                      <a:pt x="419808" y="95335"/>
                      <a:pt x="324473" y="0"/>
                      <a:pt x="205723" y="0"/>
                    </a:cubicBezTo>
                    <a:cubicBezTo>
                      <a:pt x="185652" y="0"/>
                      <a:pt x="165582" y="3345"/>
                      <a:pt x="145511" y="8363"/>
                    </a:cubicBezTo>
                    <a:moveTo>
                      <a:pt x="0" y="265934"/>
                    </a:moveTo>
                    <a:cubicBezTo>
                      <a:pt x="23416" y="357924"/>
                      <a:pt x="107043" y="428171"/>
                      <a:pt x="207395" y="428171"/>
                    </a:cubicBezTo>
                    <a:cubicBezTo>
                      <a:pt x="254226" y="428171"/>
                      <a:pt x="297713" y="413118"/>
                      <a:pt x="332836" y="388030"/>
                    </a:cubicBezTo>
                    <a:moveTo>
                      <a:pt x="210740" y="322801"/>
                    </a:moveTo>
                    <a:cubicBezTo>
                      <a:pt x="150529" y="322801"/>
                      <a:pt x="102025" y="274297"/>
                      <a:pt x="102025" y="214085"/>
                    </a:cubicBezTo>
                    <a:cubicBezTo>
                      <a:pt x="102025" y="153874"/>
                      <a:pt x="150529" y="105370"/>
                      <a:pt x="210740" y="105370"/>
                    </a:cubicBezTo>
                    <a:cubicBezTo>
                      <a:pt x="270952" y="105370"/>
                      <a:pt x="319456" y="153874"/>
                      <a:pt x="319456" y="214085"/>
                    </a:cubicBezTo>
                    <a:cubicBezTo>
                      <a:pt x="319456" y="274297"/>
                      <a:pt x="270952" y="322801"/>
                      <a:pt x="210740" y="322801"/>
                    </a:cubicBezTo>
                    <a:close/>
                  </a:path>
                </a:pathLst>
              </a:custGeom>
              <a:noFill/>
              <a:ln w="16640" cap="rnd">
                <a:solidFill>
                  <a:schemeClr val="accent3"/>
                </a:solidFill>
                <a:prstDash val="solid"/>
                <a:round/>
              </a:ln>
            </p:spPr>
            <p:txBody>
              <a:bodyPr rtlCol="0" anchor="ctr"/>
              <a:lstStyle/>
              <a:p>
                <a:endParaRPr lang="en-IN"/>
              </a:p>
            </p:txBody>
          </p:sp>
        </p:grpSp>
        <p:sp>
          <p:nvSpPr>
            <p:cNvPr id="130" name="Freeform: Shape 129">
              <a:extLst>
                <a:ext uri="{FF2B5EF4-FFF2-40B4-BE49-F238E27FC236}">
                  <a16:creationId xmlns:a16="http://schemas.microsoft.com/office/drawing/2014/main" id="{DF1D6C7D-A3BF-4524-AB6E-432CBD32EE31}"/>
                </a:ext>
              </a:extLst>
            </p:cNvPr>
            <p:cNvSpPr/>
            <p:nvPr/>
          </p:nvSpPr>
          <p:spPr>
            <a:xfrm>
              <a:off x="6293757" y="6109021"/>
              <a:ext cx="40141" cy="40141"/>
            </a:xfrm>
            <a:custGeom>
              <a:avLst/>
              <a:gdLst>
                <a:gd name="connsiteX0" fmla="*/ 40141 w 40141"/>
                <a:gd name="connsiteY0" fmla="*/ 20071 h 40141"/>
                <a:gd name="connsiteX1" fmla="*/ 20071 w 40141"/>
                <a:gd name="connsiteY1" fmla="*/ 40141 h 40141"/>
                <a:gd name="connsiteX2" fmla="*/ 0 w 40141"/>
                <a:gd name="connsiteY2" fmla="*/ 20071 h 40141"/>
                <a:gd name="connsiteX3" fmla="*/ 20071 w 40141"/>
                <a:gd name="connsiteY3" fmla="*/ 0 h 40141"/>
                <a:gd name="connsiteX4" fmla="*/ 40141 w 40141"/>
                <a:gd name="connsiteY4" fmla="*/ 20071 h 40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41" h="40141">
                  <a:moveTo>
                    <a:pt x="40141" y="20071"/>
                  </a:moveTo>
                  <a:cubicBezTo>
                    <a:pt x="40141" y="31155"/>
                    <a:pt x="31155" y="40141"/>
                    <a:pt x="20071" y="40141"/>
                  </a:cubicBezTo>
                  <a:cubicBezTo>
                    <a:pt x="8986" y="40141"/>
                    <a:pt x="0" y="31155"/>
                    <a:pt x="0" y="20071"/>
                  </a:cubicBezTo>
                  <a:cubicBezTo>
                    <a:pt x="0" y="8986"/>
                    <a:pt x="8986" y="0"/>
                    <a:pt x="20071" y="0"/>
                  </a:cubicBezTo>
                  <a:cubicBezTo>
                    <a:pt x="31155" y="0"/>
                    <a:pt x="40141" y="8986"/>
                    <a:pt x="40141" y="20071"/>
                  </a:cubicBezTo>
                  <a:close/>
                </a:path>
              </a:pathLst>
            </a:custGeom>
            <a:noFill/>
            <a:ln w="16640" cap="rnd">
              <a:solidFill>
                <a:schemeClr val="accent3"/>
              </a:solidFill>
              <a:prstDash val="solid"/>
              <a:round/>
            </a:ln>
          </p:spPr>
          <p:txBody>
            <a:bodyPr rtlCol="0" anchor="ctr"/>
            <a:lstStyle/>
            <a:p>
              <a:endParaRPr lang="en-IN"/>
            </a:p>
          </p:txBody>
        </p:sp>
      </p:grpSp>
      <p:sp>
        <p:nvSpPr>
          <p:cNvPr id="6" name="TextBox 5">
            <a:extLst>
              <a:ext uri="{FF2B5EF4-FFF2-40B4-BE49-F238E27FC236}">
                <a16:creationId xmlns:a16="http://schemas.microsoft.com/office/drawing/2014/main" id="{EF52B5A1-E4BA-4843-AA14-7F9D8A31B609}"/>
              </a:ext>
            </a:extLst>
          </p:cNvPr>
          <p:cNvSpPr txBox="1"/>
          <p:nvPr/>
        </p:nvSpPr>
        <p:spPr>
          <a:xfrm>
            <a:off x="224192" y="7301693"/>
            <a:ext cx="3219146" cy="307777"/>
          </a:xfrm>
          <a:prstGeom prst="rect">
            <a:avLst/>
          </a:prstGeom>
          <a:noFill/>
        </p:spPr>
        <p:txBody>
          <a:bodyPr wrap="square" rtlCol="0">
            <a:spAutoFit/>
          </a:bodyPr>
          <a:lstStyle/>
          <a:p>
            <a:r>
              <a:rPr lang="en-US" sz="1400" i="1" dirty="0">
                <a:solidFill>
                  <a:schemeClr val="bg1"/>
                </a:solidFill>
                <a:latin typeface="Arial" panose="020B0604020202020204" pitchFamily="34" charset="0"/>
                <a:cs typeface="Arial" panose="020B0604020202020204" pitchFamily="34" charset="0"/>
              </a:rPr>
              <a:t>Click the topic introduction to begin.</a:t>
            </a:r>
          </a:p>
        </p:txBody>
      </p:sp>
      <p:grpSp>
        <p:nvGrpSpPr>
          <p:cNvPr id="53" name="Group 52">
            <a:extLst>
              <a:ext uri="{FF2B5EF4-FFF2-40B4-BE49-F238E27FC236}">
                <a16:creationId xmlns:a16="http://schemas.microsoft.com/office/drawing/2014/main" id="{F5DEB239-5AE3-4372-9A12-FDEF18270CCD}"/>
              </a:ext>
            </a:extLst>
          </p:cNvPr>
          <p:cNvGrpSpPr>
            <a:grpSpLocks noChangeAspect="1"/>
          </p:cNvGrpSpPr>
          <p:nvPr/>
        </p:nvGrpSpPr>
        <p:grpSpPr>
          <a:xfrm>
            <a:off x="4262499" y="4985766"/>
            <a:ext cx="647080" cy="790575"/>
            <a:chOff x="6982270" y="4818386"/>
            <a:chExt cx="510940" cy="624245"/>
          </a:xfrm>
        </p:grpSpPr>
        <p:sp>
          <p:nvSpPr>
            <p:cNvPr id="89" name="Freeform: Shape 88">
              <a:extLst>
                <a:ext uri="{FF2B5EF4-FFF2-40B4-BE49-F238E27FC236}">
                  <a16:creationId xmlns:a16="http://schemas.microsoft.com/office/drawing/2014/main" id="{9F8B51E5-B357-499E-8064-BE943EA27906}"/>
                </a:ext>
              </a:extLst>
            </p:cNvPr>
            <p:cNvSpPr/>
            <p:nvPr/>
          </p:nvSpPr>
          <p:spPr>
            <a:xfrm>
              <a:off x="6982270" y="4818386"/>
              <a:ext cx="510940" cy="510940"/>
            </a:xfrm>
            <a:custGeom>
              <a:avLst/>
              <a:gdLst>
                <a:gd name="connsiteX0" fmla="*/ 721995 w 721994"/>
                <a:gd name="connsiteY0" fmla="*/ 360998 h 721995"/>
                <a:gd name="connsiteX1" fmla="*/ 360997 w 721994"/>
                <a:gd name="connsiteY1" fmla="*/ 721995 h 721995"/>
                <a:gd name="connsiteX2" fmla="*/ 0 w 721994"/>
                <a:gd name="connsiteY2" fmla="*/ 360998 h 721995"/>
                <a:gd name="connsiteX3" fmla="*/ 360997 w 721994"/>
                <a:gd name="connsiteY3" fmla="*/ 0 h 721995"/>
                <a:gd name="connsiteX4" fmla="*/ 721995 w 721994"/>
                <a:gd name="connsiteY4" fmla="*/ 360998 h 721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94" h="721995">
                  <a:moveTo>
                    <a:pt x="721995" y="360998"/>
                  </a:moveTo>
                  <a:cubicBezTo>
                    <a:pt x="721995" y="560371"/>
                    <a:pt x="560371" y="721995"/>
                    <a:pt x="360997" y="721995"/>
                  </a:cubicBezTo>
                  <a:cubicBezTo>
                    <a:pt x="161624" y="721995"/>
                    <a:pt x="0" y="560371"/>
                    <a:pt x="0" y="360998"/>
                  </a:cubicBezTo>
                  <a:cubicBezTo>
                    <a:pt x="0" y="161624"/>
                    <a:pt x="161624" y="0"/>
                    <a:pt x="360997" y="0"/>
                  </a:cubicBezTo>
                  <a:cubicBezTo>
                    <a:pt x="560371" y="0"/>
                    <a:pt x="721995" y="161624"/>
                    <a:pt x="721995" y="360998"/>
                  </a:cubicBezTo>
                  <a:close/>
                </a:path>
              </a:pathLst>
            </a:custGeom>
            <a:solidFill>
              <a:schemeClr val="accent1"/>
            </a:solidFill>
            <a:ln w="9525" cap="flat">
              <a:noFill/>
              <a:prstDash val="solid"/>
              <a:miter/>
            </a:ln>
          </p:spPr>
          <p:txBody>
            <a:bodyPr rtlCol="0" anchor="ctr"/>
            <a:lstStyle/>
            <a:p>
              <a:endParaRPr lang="en-IN"/>
            </a:p>
          </p:txBody>
        </p:sp>
        <p:sp>
          <p:nvSpPr>
            <p:cNvPr id="90" name="Freeform: Shape 89">
              <a:extLst>
                <a:ext uri="{FF2B5EF4-FFF2-40B4-BE49-F238E27FC236}">
                  <a16:creationId xmlns:a16="http://schemas.microsoft.com/office/drawing/2014/main" id="{B5A683DF-9473-461D-B006-5D7161FF6059}"/>
                </a:ext>
              </a:extLst>
            </p:cNvPr>
            <p:cNvSpPr/>
            <p:nvPr/>
          </p:nvSpPr>
          <p:spPr>
            <a:xfrm>
              <a:off x="7025321" y="5215647"/>
              <a:ext cx="421344" cy="226984"/>
            </a:xfrm>
            <a:custGeom>
              <a:avLst/>
              <a:gdLst>
                <a:gd name="connsiteX0" fmla="*/ 496253 w 496252"/>
                <a:gd name="connsiteY0" fmla="*/ 2858 h 240982"/>
                <a:gd name="connsiteX1" fmla="*/ 232410 w 496252"/>
                <a:gd name="connsiteY1" fmla="*/ 240983 h 240982"/>
                <a:gd name="connsiteX2" fmla="*/ 0 w 496252"/>
                <a:gd name="connsiteY2" fmla="*/ 0 h 240982"/>
                <a:gd name="connsiteX0" fmla="*/ 480683 w 480683"/>
                <a:gd name="connsiteY0" fmla="*/ 11941 h 250066"/>
                <a:gd name="connsiteX1" fmla="*/ 216840 w 480683"/>
                <a:gd name="connsiteY1" fmla="*/ 250066 h 250066"/>
                <a:gd name="connsiteX2" fmla="*/ 0 w 480683"/>
                <a:gd name="connsiteY2" fmla="*/ 0 h 250066"/>
                <a:gd name="connsiteX0" fmla="*/ 480683 w 480683"/>
                <a:gd name="connsiteY0" fmla="*/ 11941 h 250066"/>
                <a:gd name="connsiteX1" fmla="*/ 216840 w 480683"/>
                <a:gd name="connsiteY1" fmla="*/ 250066 h 250066"/>
                <a:gd name="connsiteX2" fmla="*/ 0 w 480683"/>
                <a:gd name="connsiteY2" fmla="*/ 0 h 250066"/>
                <a:gd name="connsiteX0" fmla="*/ 470303 w 470303"/>
                <a:gd name="connsiteY0" fmla="*/ 0 h 256290"/>
                <a:gd name="connsiteX1" fmla="*/ 216840 w 470303"/>
                <a:gd name="connsiteY1" fmla="*/ 256290 h 256290"/>
                <a:gd name="connsiteX2" fmla="*/ 0 w 470303"/>
                <a:gd name="connsiteY2" fmla="*/ 6224 h 256290"/>
                <a:gd name="connsiteX0" fmla="*/ 462518 w 462518"/>
                <a:gd name="connsiteY0" fmla="*/ 2859 h 250066"/>
                <a:gd name="connsiteX1" fmla="*/ 216840 w 462518"/>
                <a:gd name="connsiteY1" fmla="*/ 250066 h 250066"/>
                <a:gd name="connsiteX2" fmla="*/ 0 w 462518"/>
                <a:gd name="connsiteY2" fmla="*/ 0 h 250066"/>
                <a:gd name="connsiteX0" fmla="*/ 466411 w 466411"/>
                <a:gd name="connsiteY0" fmla="*/ 5454 h 252661"/>
                <a:gd name="connsiteX1" fmla="*/ 220733 w 466411"/>
                <a:gd name="connsiteY1" fmla="*/ 252661 h 252661"/>
                <a:gd name="connsiteX2" fmla="*/ 0 w 466411"/>
                <a:gd name="connsiteY2" fmla="*/ 0 h 252661"/>
                <a:gd name="connsiteX0" fmla="*/ 469006 w 469006"/>
                <a:gd name="connsiteY0" fmla="*/ 8049 h 252661"/>
                <a:gd name="connsiteX1" fmla="*/ 220733 w 469006"/>
                <a:gd name="connsiteY1" fmla="*/ 252661 h 252661"/>
                <a:gd name="connsiteX2" fmla="*/ 0 w 469006"/>
                <a:gd name="connsiteY2" fmla="*/ 0 h 252661"/>
                <a:gd name="connsiteX0" fmla="*/ 469006 w 469006"/>
                <a:gd name="connsiteY0" fmla="*/ 8049 h 252661"/>
                <a:gd name="connsiteX1" fmla="*/ 220733 w 469006"/>
                <a:gd name="connsiteY1" fmla="*/ 252661 h 252661"/>
                <a:gd name="connsiteX2" fmla="*/ 0 w 469006"/>
                <a:gd name="connsiteY2" fmla="*/ 0 h 252661"/>
              </a:gdLst>
              <a:ahLst/>
              <a:cxnLst>
                <a:cxn ang="0">
                  <a:pos x="connsiteX0" y="connsiteY0"/>
                </a:cxn>
                <a:cxn ang="0">
                  <a:pos x="connsiteX1" y="connsiteY1"/>
                </a:cxn>
                <a:cxn ang="0">
                  <a:pos x="connsiteX2" y="connsiteY2"/>
                </a:cxn>
              </a:cxnLst>
              <a:rect l="l" t="t" r="r" b="b"/>
              <a:pathLst>
                <a:path w="469006" h="252661">
                  <a:moveTo>
                    <a:pt x="469006" y="8049"/>
                  </a:moveTo>
                  <a:cubicBezTo>
                    <a:pt x="469006" y="8049"/>
                    <a:pt x="265320" y="215595"/>
                    <a:pt x="220733" y="252661"/>
                  </a:cubicBezTo>
                  <a:cubicBezTo>
                    <a:pt x="220733" y="252661"/>
                    <a:pt x="69907" y="90045"/>
                    <a:pt x="0" y="0"/>
                  </a:cubicBezTo>
                </a:path>
              </a:pathLst>
            </a:custGeom>
            <a:solidFill>
              <a:schemeClr val="accent1"/>
            </a:solidFill>
            <a:ln w="9525" cap="flat">
              <a:noFill/>
              <a:prstDash val="solid"/>
              <a:miter/>
            </a:ln>
          </p:spPr>
          <p:txBody>
            <a:bodyPr rtlCol="0" anchor="ctr"/>
            <a:lstStyle/>
            <a:p>
              <a:endParaRPr lang="en-IN" dirty="0"/>
            </a:p>
          </p:txBody>
        </p:sp>
        <p:sp>
          <p:nvSpPr>
            <p:cNvPr id="91" name="Freeform: Shape 90">
              <a:extLst>
                <a:ext uri="{FF2B5EF4-FFF2-40B4-BE49-F238E27FC236}">
                  <a16:creationId xmlns:a16="http://schemas.microsoft.com/office/drawing/2014/main" id="{BB89CA90-0F4A-4C8C-85DE-FA2B699C2EE9}"/>
                </a:ext>
              </a:extLst>
            </p:cNvPr>
            <p:cNvSpPr/>
            <p:nvPr/>
          </p:nvSpPr>
          <p:spPr>
            <a:xfrm>
              <a:off x="7027432" y="4865570"/>
              <a:ext cx="420615" cy="420616"/>
            </a:xfrm>
            <a:custGeom>
              <a:avLst/>
              <a:gdLst>
                <a:gd name="connsiteX0" fmla="*/ 594360 w 594359"/>
                <a:gd name="connsiteY0" fmla="*/ 297180 h 594360"/>
                <a:gd name="connsiteX1" fmla="*/ 297180 w 594359"/>
                <a:gd name="connsiteY1" fmla="*/ 594360 h 594360"/>
                <a:gd name="connsiteX2" fmla="*/ 0 w 594359"/>
                <a:gd name="connsiteY2" fmla="*/ 297180 h 594360"/>
                <a:gd name="connsiteX3" fmla="*/ 297180 w 594359"/>
                <a:gd name="connsiteY3" fmla="*/ 0 h 594360"/>
                <a:gd name="connsiteX4" fmla="*/ 594360 w 594359"/>
                <a:gd name="connsiteY4" fmla="*/ 297180 h 59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59" h="594360">
                  <a:moveTo>
                    <a:pt x="594360" y="297180"/>
                  </a:moveTo>
                  <a:cubicBezTo>
                    <a:pt x="594360" y="461308"/>
                    <a:pt x="461308" y="594360"/>
                    <a:pt x="297180" y="594360"/>
                  </a:cubicBezTo>
                  <a:cubicBezTo>
                    <a:pt x="133052" y="594360"/>
                    <a:pt x="0" y="461308"/>
                    <a:pt x="0" y="297180"/>
                  </a:cubicBezTo>
                  <a:cubicBezTo>
                    <a:pt x="0" y="133052"/>
                    <a:pt x="133052" y="0"/>
                    <a:pt x="297180" y="0"/>
                  </a:cubicBezTo>
                  <a:cubicBezTo>
                    <a:pt x="461308" y="0"/>
                    <a:pt x="594360" y="133052"/>
                    <a:pt x="594360" y="297180"/>
                  </a:cubicBezTo>
                  <a:close/>
                </a:path>
              </a:pathLst>
            </a:custGeom>
            <a:solidFill>
              <a:srgbClr val="FFFFFF"/>
            </a:solidFill>
            <a:ln w="9525" cap="flat">
              <a:noFill/>
              <a:prstDash val="solid"/>
              <a:miter/>
            </a:ln>
          </p:spPr>
          <p:txBody>
            <a:bodyPr rtlCol="0" anchor="ctr"/>
            <a:lstStyle/>
            <a:p>
              <a:endParaRPr lang="en-IN"/>
            </a:p>
          </p:txBody>
        </p:sp>
      </p:grpSp>
      <p:sp>
        <p:nvSpPr>
          <p:cNvPr id="93" name="Freeform: Shape 92">
            <a:extLst>
              <a:ext uri="{FF2B5EF4-FFF2-40B4-BE49-F238E27FC236}">
                <a16:creationId xmlns:a16="http://schemas.microsoft.com/office/drawing/2014/main" id="{1622FA54-BBD7-4A82-8190-23FDD7903E17}"/>
              </a:ext>
            </a:extLst>
          </p:cNvPr>
          <p:cNvSpPr/>
          <p:nvPr/>
        </p:nvSpPr>
        <p:spPr>
          <a:xfrm>
            <a:off x="5780591" y="5338522"/>
            <a:ext cx="756225" cy="756226"/>
          </a:xfrm>
          <a:custGeom>
            <a:avLst/>
            <a:gdLst>
              <a:gd name="connsiteX0" fmla="*/ 721995 w 721994"/>
              <a:gd name="connsiteY0" fmla="*/ 360998 h 721995"/>
              <a:gd name="connsiteX1" fmla="*/ 360997 w 721994"/>
              <a:gd name="connsiteY1" fmla="*/ 721995 h 721995"/>
              <a:gd name="connsiteX2" fmla="*/ 0 w 721994"/>
              <a:gd name="connsiteY2" fmla="*/ 360998 h 721995"/>
              <a:gd name="connsiteX3" fmla="*/ 360997 w 721994"/>
              <a:gd name="connsiteY3" fmla="*/ 0 h 721995"/>
              <a:gd name="connsiteX4" fmla="*/ 721995 w 721994"/>
              <a:gd name="connsiteY4" fmla="*/ 360998 h 7219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994" h="721995">
                <a:moveTo>
                  <a:pt x="721995" y="360998"/>
                </a:moveTo>
                <a:cubicBezTo>
                  <a:pt x="721995" y="560371"/>
                  <a:pt x="560371" y="721995"/>
                  <a:pt x="360997" y="721995"/>
                </a:cubicBezTo>
                <a:cubicBezTo>
                  <a:pt x="161624" y="721995"/>
                  <a:pt x="0" y="560371"/>
                  <a:pt x="0" y="360998"/>
                </a:cubicBezTo>
                <a:cubicBezTo>
                  <a:pt x="0" y="161624"/>
                  <a:pt x="161624" y="0"/>
                  <a:pt x="360997" y="0"/>
                </a:cubicBezTo>
                <a:cubicBezTo>
                  <a:pt x="560371" y="0"/>
                  <a:pt x="721995" y="161624"/>
                  <a:pt x="721995" y="360998"/>
                </a:cubicBezTo>
                <a:close/>
              </a:path>
            </a:pathLst>
          </a:custGeom>
          <a:solidFill>
            <a:schemeClr val="accent1"/>
          </a:solidFill>
          <a:ln w="9525" cap="flat">
            <a:noFill/>
            <a:prstDash val="solid"/>
            <a:miter/>
          </a:ln>
        </p:spPr>
        <p:txBody>
          <a:bodyPr rtlCol="0" anchor="ctr"/>
          <a:lstStyle/>
          <a:p>
            <a:endParaRPr lang="en-IN"/>
          </a:p>
        </p:txBody>
      </p:sp>
      <p:sp>
        <p:nvSpPr>
          <p:cNvPr id="94" name="Freeform: Shape 93">
            <a:extLst>
              <a:ext uri="{FF2B5EF4-FFF2-40B4-BE49-F238E27FC236}">
                <a16:creationId xmlns:a16="http://schemas.microsoft.com/office/drawing/2014/main" id="{C9B44152-D3BD-414D-B84C-BBA268CE4FC3}"/>
              </a:ext>
            </a:extLst>
          </p:cNvPr>
          <p:cNvSpPr/>
          <p:nvPr/>
        </p:nvSpPr>
        <p:spPr>
          <a:xfrm>
            <a:off x="5844309" y="5926496"/>
            <a:ext cx="623617" cy="335951"/>
          </a:xfrm>
          <a:custGeom>
            <a:avLst/>
            <a:gdLst>
              <a:gd name="connsiteX0" fmla="*/ 496253 w 496252"/>
              <a:gd name="connsiteY0" fmla="*/ 2858 h 240982"/>
              <a:gd name="connsiteX1" fmla="*/ 232410 w 496252"/>
              <a:gd name="connsiteY1" fmla="*/ 240983 h 240982"/>
              <a:gd name="connsiteX2" fmla="*/ 0 w 496252"/>
              <a:gd name="connsiteY2" fmla="*/ 0 h 240982"/>
              <a:gd name="connsiteX0" fmla="*/ 480683 w 480683"/>
              <a:gd name="connsiteY0" fmla="*/ 11941 h 250066"/>
              <a:gd name="connsiteX1" fmla="*/ 216840 w 480683"/>
              <a:gd name="connsiteY1" fmla="*/ 250066 h 250066"/>
              <a:gd name="connsiteX2" fmla="*/ 0 w 480683"/>
              <a:gd name="connsiteY2" fmla="*/ 0 h 250066"/>
              <a:gd name="connsiteX0" fmla="*/ 480683 w 480683"/>
              <a:gd name="connsiteY0" fmla="*/ 11941 h 250066"/>
              <a:gd name="connsiteX1" fmla="*/ 216840 w 480683"/>
              <a:gd name="connsiteY1" fmla="*/ 250066 h 250066"/>
              <a:gd name="connsiteX2" fmla="*/ 0 w 480683"/>
              <a:gd name="connsiteY2" fmla="*/ 0 h 250066"/>
              <a:gd name="connsiteX0" fmla="*/ 470303 w 470303"/>
              <a:gd name="connsiteY0" fmla="*/ 0 h 256290"/>
              <a:gd name="connsiteX1" fmla="*/ 216840 w 470303"/>
              <a:gd name="connsiteY1" fmla="*/ 256290 h 256290"/>
              <a:gd name="connsiteX2" fmla="*/ 0 w 470303"/>
              <a:gd name="connsiteY2" fmla="*/ 6224 h 256290"/>
              <a:gd name="connsiteX0" fmla="*/ 462518 w 462518"/>
              <a:gd name="connsiteY0" fmla="*/ 2859 h 250066"/>
              <a:gd name="connsiteX1" fmla="*/ 216840 w 462518"/>
              <a:gd name="connsiteY1" fmla="*/ 250066 h 250066"/>
              <a:gd name="connsiteX2" fmla="*/ 0 w 462518"/>
              <a:gd name="connsiteY2" fmla="*/ 0 h 250066"/>
              <a:gd name="connsiteX0" fmla="*/ 466411 w 466411"/>
              <a:gd name="connsiteY0" fmla="*/ 5454 h 252661"/>
              <a:gd name="connsiteX1" fmla="*/ 220733 w 466411"/>
              <a:gd name="connsiteY1" fmla="*/ 252661 h 252661"/>
              <a:gd name="connsiteX2" fmla="*/ 0 w 466411"/>
              <a:gd name="connsiteY2" fmla="*/ 0 h 252661"/>
              <a:gd name="connsiteX0" fmla="*/ 469006 w 469006"/>
              <a:gd name="connsiteY0" fmla="*/ 8049 h 252661"/>
              <a:gd name="connsiteX1" fmla="*/ 220733 w 469006"/>
              <a:gd name="connsiteY1" fmla="*/ 252661 h 252661"/>
              <a:gd name="connsiteX2" fmla="*/ 0 w 469006"/>
              <a:gd name="connsiteY2" fmla="*/ 0 h 252661"/>
              <a:gd name="connsiteX0" fmla="*/ 469006 w 469006"/>
              <a:gd name="connsiteY0" fmla="*/ 8049 h 252661"/>
              <a:gd name="connsiteX1" fmla="*/ 220733 w 469006"/>
              <a:gd name="connsiteY1" fmla="*/ 252661 h 252661"/>
              <a:gd name="connsiteX2" fmla="*/ 0 w 469006"/>
              <a:gd name="connsiteY2" fmla="*/ 0 h 252661"/>
            </a:gdLst>
            <a:ahLst/>
            <a:cxnLst>
              <a:cxn ang="0">
                <a:pos x="connsiteX0" y="connsiteY0"/>
              </a:cxn>
              <a:cxn ang="0">
                <a:pos x="connsiteX1" y="connsiteY1"/>
              </a:cxn>
              <a:cxn ang="0">
                <a:pos x="connsiteX2" y="connsiteY2"/>
              </a:cxn>
            </a:cxnLst>
            <a:rect l="l" t="t" r="r" b="b"/>
            <a:pathLst>
              <a:path w="469006" h="252661">
                <a:moveTo>
                  <a:pt x="469006" y="8049"/>
                </a:moveTo>
                <a:cubicBezTo>
                  <a:pt x="469006" y="8049"/>
                  <a:pt x="265320" y="215595"/>
                  <a:pt x="220733" y="252661"/>
                </a:cubicBezTo>
                <a:cubicBezTo>
                  <a:pt x="220733" y="252661"/>
                  <a:pt x="69907" y="90045"/>
                  <a:pt x="0" y="0"/>
                </a:cubicBezTo>
              </a:path>
            </a:pathLst>
          </a:custGeom>
          <a:solidFill>
            <a:schemeClr val="accent1"/>
          </a:solidFill>
          <a:ln w="9525" cap="flat">
            <a:noFill/>
            <a:prstDash val="solid"/>
            <a:miter/>
          </a:ln>
        </p:spPr>
        <p:txBody>
          <a:bodyPr rtlCol="0" anchor="ctr"/>
          <a:lstStyle/>
          <a:p>
            <a:endParaRPr lang="en-IN"/>
          </a:p>
        </p:txBody>
      </p:sp>
      <p:sp>
        <p:nvSpPr>
          <p:cNvPr id="95" name="Freeform: Shape 94">
            <a:extLst>
              <a:ext uri="{FF2B5EF4-FFF2-40B4-BE49-F238E27FC236}">
                <a16:creationId xmlns:a16="http://schemas.microsoft.com/office/drawing/2014/main" id="{B6A953B1-F737-4A7E-BC80-01B03C7E5904}"/>
              </a:ext>
            </a:extLst>
          </p:cNvPr>
          <p:cNvSpPr/>
          <p:nvPr/>
        </p:nvSpPr>
        <p:spPr>
          <a:xfrm>
            <a:off x="5847434" y="5408358"/>
            <a:ext cx="622539" cy="622540"/>
          </a:xfrm>
          <a:custGeom>
            <a:avLst/>
            <a:gdLst>
              <a:gd name="connsiteX0" fmla="*/ 594360 w 594359"/>
              <a:gd name="connsiteY0" fmla="*/ 297180 h 594360"/>
              <a:gd name="connsiteX1" fmla="*/ 297180 w 594359"/>
              <a:gd name="connsiteY1" fmla="*/ 594360 h 594360"/>
              <a:gd name="connsiteX2" fmla="*/ 0 w 594359"/>
              <a:gd name="connsiteY2" fmla="*/ 297180 h 594360"/>
              <a:gd name="connsiteX3" fmla="*/ 297180 w 594359"/>
              <a:gd name="connsiteY3" fmla="*/ 0 h 594360"/>
              <a:gd name="connsiteX4" fmla="*/ 594360 w 594359"/>
              <a:gd name="connsiteY4" fmla="*/ 297180 h 594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359" h="594360">
                <a:moveTo>
                  <a:pt x="594360" y="297180"/>
                </a:moveTo>
                <a:cubicBezTo>
                  <a:pt x="594360" y="461308"/>
                  <a:pt x="461308" y="594360"/>
                  <a:pt x="297180" y="594360"/>
                </a:cubicBezTo>
                <a:cubicBezTo>
                  <a:pt x="133052" y="594360"/>
                  <a:pt x="0" y="461308"/>
                  <a:pt x="0" y="297180"/>
                </a:cubicBezTo>
                <a:cubicBezTo>
                  <a:pt x="0" y="133052"/>
                  <a:pt x="133052" y="0"/>
                  <a:pt x="297180" y="0"/>
                </a:cubicBezTo>
                <a:cubicBezTo>
                  <a:pt x="461308" y="0"/>
                  <a:pt x="594360" y="133052"/>
                  <a:pt x="594360" y="297180"/>
                </a:cubicBezTo>
                <a:close/>
              </a:path>
            </a:pathLst>
          </a:custGeom>
          <a:solidFill>
            <a:srgbClr val="FFFFFF"/>
          </a:solidFill>
          <a:ln w="9525" cap="flat">
            <a:noFill/>
            <a:prstDash val="solid"/>
            <a:miter/>
          </a:ln>
        </p:spPr>
        <p:txBody>
          <a:bodyPr rtlCol="0" anchor="ctr"/>
          <a:lstStyle/>
          <a:p>
            <a:endParaRPr lang="en-IN" dirty="0"/>
          </a:p>
        </p:txBody>
      </p:sp>
      <p:pic>
        <p:nvPicPr>
          <p:cNvPr id="8" name="Picture 2" descr="Approval Icon of Line style - Available in SVG, PNG, EPS, AI &amp; Icon fonts">
            <a:extLst>
              <a:ext uri="{FF2B5EF4-FFF2-40B4-BE49-F238E27FC236}">
                <a16:creationId xmlns:a16="http://schemas.microsoft.com/office/drawing/2014/main" id="{34CF97B6-D3CC-42BC-8F63-16AC224EA219}"/>
              </a:ext>
            </a:extLst>
          </p:cNvPr>
          <p:cNvPicPr>
            <a:picLocks noChangeAspect="1" noChangeArrowheads="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786423" y="5973097"/>
            <a:ext cx="538920" cy="538920"/>
          </a:xfrm>
          <a:prstGeom prst="rect">
            <a:avLst/>
          </a:prstGeom>
          <a:noFill/>
          <a:extLst>
            <a:ext uri="{909E8E84-426E-40DD-AFC4-6F175D3DCCD1}">
              <a14:hiddenFill xmlns:a14="http://schemas.microsoft.com/office/drawing/2010/main">
                <a:solidFill>
                  <a:srgbClr val="FFFFFF"/>
                </a:solidFill>
              </a14:hiddenFill>
            </a:ext>
          </a:extLst>
        </p:spPr>
      </p:pic>
      <p:pic>
        <p:nvPicPr>
          <p:cNvPr id="180" name="Content Placeholder 15" descr="A picture containing text&#10;&#10;Description automatically generated">
            <a:extLst>
              <a:ext uri="{FF2B5EF4-FFF2-40B4-BE49-F238E27FC236}">
                <a16:creationId xmlns:a16="http://schemas.microsoft.com/office/drawing/2014/main" id="{58C9633D-0508-41E4-9E9D-517BED9CA28B}"/>
              </a:ext>
            </a:extLst>
          </p:cNvPr>
          <p:cNvPicPr>
            <a:picLocks noGrp="1" noChangeAspect="1"/>
          </p:cNvPicPr>
          <p:nvPr>
            <p:ph idx="1"/>
          </p:nvPr>
        </p:nvPicPr>
        <p:blipFill>
          <a:blip r:embed="rId8">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5972662" y="5506460"/>
            <a:ext cx="349189" cy="430396"/>
          </a:xfrm>
        </p:spPr>
      </p:pic>
      <p:grpSp>
        <p:nvGrpSpPr>
          <p:cNvPr id="181" name="Graphic 28">
            <a:extLst>
              <a:ext uri="{FF2B5EF4-FFF2-40B4-BE49-F238E27FC236}">
                <a16:creationId xmlns:a16="http://schemas.microsoft.com/office/drawing/2014/main" id="{FF091996-EF31-4176-9D8D-BEF9F842DBE6}"/>
              </a:ext>
            </a:extLst>
          </p:cNvPr>
          <p:cNvGrpSpPr/>
          <p:nvPr/>
        </p:nvGrpSpPr>
        <p:grpSpPr>
          <a:xfrm>
            <a:off x="4435264" y="5165542"/>
            <a:ext cx="318104" cy="307621"/>
            <a:chOff x="8400427" y="257861"/>
            <a:chExt cx="1328788" cy="1413509"/>
          </a:xfrm>
        </p:grpSpPr>
        <p:sp>
          <p:nvSpPr>
            <p:cNvPr id="182" name="Freeform: Shape 181">
              <a:extLst>
                <a:ext uri="{FF2B5EF4-FFF2-40B4-BE49-F238E27FC236}">
                  <a16:creationId xmlns:a16="http://schemas.microsoft.com/office/drawing/2014/main" id="{364BD346-E03E-491C-BB02-72FDDC98DEDF}"/>
                </a:ext>
              </a:extLst>
            </p:cNvPr>
            <p:cNvSpPr/>
            <p:nvPr/>
          </p:nvSpPr>
          <p:spPr>
            <a:xfrm>
              <a:off x="8400427" y="257861"/>
              <a:ext cx="1133475" cy="1413509"/>
            </a:xfrm>
            <a:custGeom>
              <a:avLst/>
              <a:gdLst>
                <a:gd name="connsiteX0" fmla="*/ 807720 w 1133475"/>
                <a:gd name="connsiteY0" fmla="*/ 1413510 h 1413509"/>
                <a:gd name="connsiteX1" fmla="*/ 0 w 1133475"/>
                <a:gd name="connsiteY1" fmla="*/ 1413510 h 1413509"/>
                <a:gd name="connsiteX2" fmla="*/ 0 w 1133475"/>
                <a:gd name="connsiteY2" fmla="*/ 0 h 1413509"/>
                <a:gd name="connsiteX3" fmla="*/ 1133475 w 1133475"/>
                <a:gd name="connsiteY3" fmla="*/ 0 h 1413509"/>
                <a:gd name="connsiteX4" fmla="*/ 1133475 w 1133475"/>
                <a:gd name="connsiteY4" fmla="*/ 93345 h 1413509"/>
                <a:gd name="connsiteX5" fmla="*/ 1123950 w 1133475"/>
                <a:gd name="connsiteY5" fmla="*/ 93345 h 1413509"/>
                <a:gd name="connsiteX6" fmla="*/ 1123950 w 1133475"/>
                <a:gd name="connsiteY6" fmla="*/ 9525 h 1413509"/>
                <a:gd name="connsiteX7" fmla="*/ 9525 w 1133475"/>
                <a:gd name="connsiteY7" fmla="*/ 9525 h 1413509"/>
                <a:gd name="connsiteX8" fmla="*/ 9525 w 1133475"/>
                <a:gd name="connsiteY8" fmla="*/ 1403985 h 1413509"/>
                <a:gd name="connsiteX9" fmla="*/ 803910 w 1133475"/>
                <a:gd name="connsiteY9" fmla="*/ 1403985 h 1413509"/>
                <a:gd name="connsiteX10" fmla="*/ 1121093 w 1133475"/>
                <a:gd name="connsiteY10" fmla="*/ 1086803 h 1413509"/>
                <a:gd name="connsiteX11" fmla="*/ 1121093 w 1133475"/>
                <a:gd name="connsiteY11" fmla="*/ 717233 h 1413509"/>
                <a:gd name="connsiteX12" fmla="*/ 1130618 w 1133475"/>
                <a:gd name="connsiteY12" fmla="*/ 717233 h 1413509"/>
                <a:gd name="connsiteX13" fmla="*/ 1130618 w 1133475"/>
                <a:gd name="connsiteY13" fmla="*/ 1090613 h 1413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3475" h="1413509">
                  <a:moveTo>
                    <a:pt x="807720" y="1413510"/>
                  </a:moveTo>
                  <a:lnTo>
                    <a:pt x="0" y="1413510"/>
                  </a:lnTo>
                  <a:lnTo>
                    <a:pt x="0" y="0"/>
                  </a:lnTo>
                  <a:lnTo>
                    <a:pt x="1133475" y="0"/>
                  </a:lnTo>
                  <a:lnTo>
                    <a:pt x="1133475" y="93345"/>
                  </a:lnTo>
                  <a:lnTo>
                    <a:pt x="1123950" y="93345"/>
                  </a:lnTo>
                  <a:lnTo>
                    <a:pt x="1123950" y="9525"/>
                  </a:lnTo>
                  <a:lnTo>
                    <a:pt x="9525" y="9525"/>
                  </a:lnTo>
                  <a:lnTo>
                    <a:pt x="9525" y="1403985"/>
                  </a:lnTo>
                  <a:lnTo>
                    <a:pt x="803910" y="1403985"/>
                  </a:lnTo>
                  <a:lnTo>
                    <a:pt x="1121093" y="1086803"/>
                  </a:lnTo>
                  <a:lnTo>
                    <a:pt x="1121093" y="717233"/>
                  </a:lnTo>
                  <a:lnTo>
                    <a:pt x="1130618" y="717233"/>
                  </a:lnTo>
                  <a:lnTo>
                    <a:pt x="1130618" y="1090613"/>
                  </a:lnTo>
                  <a:close/>
                </a:path>
              </a:pathLst>
            </a:custGeom>
            <a:solidFill>
              <a:srgbClr val="000000"/>
            </a:solidFill>
            <a:ln w="3175" cap="flat">
              <a:solidFill>
                <a:schemeClr val="accent1"/>
              </a:solidFill>
              <a:prstDash val="solid"/>
              <a:miter/>
            </a:ln>
          </p:spPr>
          <p:txBody>
            <a:bodyPr rtlCol="0" anchor="ctr"/>
            <a:lstStyle/>
            <a:p>
              <a:endParaRPr lang="en-IN" dirty="0"/>
            </a:p>
          </p:txBody>
        </p:sp>
        <p:sp>
          <p:nvSpPr>
            <p:cNvPr id="183" name="Freeform: Shape 182">
              <a:extLst>
                <a:ext uri="{FF2B5EF4-FFF2-40B4-BE49-F238E27FC236}">
                  <a16:creationId xmlns:a16="http://schemas.microsoft.com/office/drawing/2014/main" id="{8B54EC5F-235F-4A15-AFC8-4EA4CA212591}"/>
                </a:ext>
              </a:extLst>
            </p:cNvPr>
            <p:cNvSpPr/>
            <p:nvPr/>
          </p:nvSpPr>
          <p:spPr>
            <a:xfrm>
              <a:off x="9206241" y="1343711"/>
              <a:ext cx="320992" cy="314325"/>
            </a:xfrm>
            <a:custGeom>
              <a:avLst/>
              <a:gdLst>
                <a:gd name="connsiteX0" fmla="*/ 9525 w 320992"/>
                <a:gd name="connsiteY0" fmla="*/ 314325 h 314325"/>
                <a:gd name="connsiteX1" fmla="*/ 0 w 320992"/>
                <a:gd name="connsiteY1" fmla="*/ 314325 h 314325"/>
                <a:gd name="connsiteX2" fmla="*/ 0 w 320992"/>
                <a:gd name="connsiteY2" fmla="*/ 0 h 314325"/>
                <a:gd name="connsiteX3" fmla="*/ 320993 w 320992"/>
                <a:gd name="connsiteY3" fmla="*/ 0 h 314325"/>
                <a:gd name="connsiteX4" fmla="*/ 320993 w 320992"/>
                <a:gd name="connsiteY4" fmla="*/ 9525 h 314325"/>
                <a:gd name="connsiteX5" fmla="*/ 9525 w 320992"/>
                <a:gd name="connsiteY5" fmla="*/ 952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92" h="314325">
                  <a:moveTo>
                    <a:pt x="9525" y="314325"/>
                  </a:moveTo>
                  <a:lnTo>
                    <a:pt x="0" y="314325"/>
                  </a:lnTo>
                  <a:lnTo>
                    <a:pt x="0" y="0"/>
                  </a:lnTo>
                  <a:lnTo>
                    <a:pt x="320993" y="0"/>
                  </a:lnTo>
                  <a:lnTo>
                    <a:pt x="320993" y="9525"/>
                  </a:lnTo>
                  <a:lnTo>
                    <a:pt x="9525" y="9525"/>
                  </a:lnTo>
                  <a:close/>
                </a:path>
              </a:pathLst>
            </a:custGeom>
            <a:solidFill>
              <a:srgbClr val="000000"/>
            </a:solidFill>
            <a:ln w="3175" cap="flat">
              <a:solidFill>
                <a:schemeClr val="accent1"/>
              </a:solidFill>
              <a:prstDash val="solid"/>
              <a:miter/>
            </a:ln>
          </p:spPr>
          <p:txBody>
            <a:bodyPr rtlCol="0" anchor="ctr"/>
            <a:lstStyle/>
            <a:p>
              <a:endParaRPr lang="en-IN" dirty="0"/>
            </a:p>
          </p:txBody>
        </p:sp>
        <p:sp>
          <p:nvSpPr>
            <p:cNvPr id="184" name="Freeform: Shape 183">
              <a:extLst>
                <a:ext uri="{FF2B5EF4-FFF2-40B4-BE49-F238E27FC236}">
                  <a16:creationId xmlns:a16="http://schemas.microsoft.com/office/drawing/2014/main" id="{3107323B-7730-42CE-B26D-91514A556F1C}"/>
                </a:ext>
              </a:extLst>
            </p:cNvPr>
            <p:cNvSpPr/>
            <p:nvPr/>
          </p:nvSpPr>
          <p:spPr>
            <a:xfrm>
              <a:off x="8623312" y="1349426"/>
              <a:ext cx="144779" cy="9525"/>
            </a:xfrm>
            <a:custGeom>
              <a:avLst/>
              <a:gdLst>
                <a:gd name="connsiteX0" fmla="*/ 0 w 144779"/>
                <a:gd name="connsiteY0" fmla="*/ 0 h 9525"/>
                <a:gd name="connsiteX1" fmla="*/ 144780 w 144779"/>
                <a:gd name="connsiteY1" fmla="*/ 0 h 9525"/>
                <a:gd name="connsiteX2" fmla="*/ 144780 w 144779"/>
                <a:gd name="connsiteY2" fmla="*/ 9525 h 9525"/>
                <a:gd name="connsiteX3" fmla="*/ 0 w 144779"/>
                <a:gd name="connsiteY3" fmla="*/ 9525 h 9525"/>
              </a:gdLst>
              <a:ahLst/>
              <a:cxnLst>
                <a:cxn ang="0">
                  <a:pos x="connsiteX0" y="connsiteY0"/>
                </a:cxn>
                <a:cxn ang="0">
                  <a:pos x="connsiteX1" y="connsiteY1"/>
                </a:cxn>
                <a:cxn ang="0">
                  <a:pos x="connsiteX2" y="connsiteY2"/>
                </a:cxn>
                <a:cxn ang="0">
                  <a:pos x="connsiteX3" y="connsiteY3"/>
                </a:cxn>
              </a:cxnLst>
              <a:rect l="l" t="t" r="r" b="b"/>
              <a:pathLst>
                <a:path w="144779" h="9525">
                  <a:moveTo>
                    <a:pt x="0" y="0"/>
                  </a:moveTo>
                  <a:lnTo>
                    <a:pt x="144780" y="0"/>
                  </a:lnTo>
                  <a:lnTo>
                    <a:pt x="144780" y="9525"/>
                  </a:lnTo>
                  <a:lnTo>
                    <a:pt x="0" y="9525"/>
                  </a:lnTo>
                  <a:close/>
                </a:path>
              </a:pathLst>
            </a:custGeom>
            <a:solidFill>
              <a:srgbClr val="000000"/>
            </a:solidFill>
            <a:ln w="3175" cap="flat">
              <a:solidFill>
                <a:schemeClr val="accent1"/>
              </a:solidFill>
              <a:prstDash val="solid"/>
              <a:miter/>
            </a:ln>
          </p:spPr>
          <p:txBody>
            <a:bodyPr rtlCol="0" anchor="ctr"/>
            <a:lstStyle/>
            <a:p>
              <a:endParaRPr lang="en-IN" dirty="0"/>
            </a:p>
          </p:txBody>
        </p:sp>
        <p:sp>
          <p:nvSpPr>
            <p:cNvPr id="185" name="Freeform: Shape 184">
              <a:extLst>
                <a:ext uri="{FF2B5EF4-FFF2-40B4-BE49-F238E27FC236}">
                  <a16:creationId xmlns:a16="http://schemas.microsoft.com/office/drawing/2014/main" id="{BB926288-0A2A-4B84-8C32-C4103D2F1684}"/>
                </a:ext>
              </a:extLst>
            </p:cNvPr>
            <p:cNvSpPr/>
            <p:nvPr/>
          </p:nvSpPr>
          <p:spPr>
            <a:xfrm>
              <a:off x="8623316" y="1029632"/>
              <a:ext cx="147640" cy="9524"/>
            </a:xfrm>
            <a:custGeom>
              <a:avLst/>
              <a:gdLst>
                <a:gd name="connsiteX0" fmla="*/ 0 w 147637"/>
                <a:gd name="connsiteY0" fmla="*/ 0 h 9525"/>
                <a:gd name="connsiteX1" fmla="*/ 147638 w 147637"/>
                <a:gd name="connsiteY1" fmla="*/ 0 h 9525"/>
                <a:gd name="connsiteX2" fmla="*/ 147638 w 147637"/>
                <a:gd name="connsiteY2" fmla="*/ 9525 h 9525"/>
                <a:gd name="connsiteX3" fmla="*/ 0 w 147637"/>
                <a:gd name="connsiteY3" fmla="*/ 9525 h 9525"/>
              </a:gdLst>
              <a:ahLst/>
              <a:cxnLst>
                <a:cxn ang="0">
                  <a:pos x="connsiteX0" y="connsiteY0"/>
                </a:cxn>
                <a:cxn ang="0">
                  <a:pos x="connsiteX1" y="connsiteY1"/>
                </a:cxn>
                <a:cxn ang="0">
                  <a:pos x="connsiteX2" y="connsiteY2"/>
                </a:cxn>
                <a:cxn ang="0">
                  <a:pos x="connsiteX3" y="connsiteY3"/>
                </a:cxn>
              </a:cxnLst>
              <a:rect l="l" t="t" r="r" b="b"/>
              <a:pathLst>
                <a:path w="147637" h="9525">
                  <a:moveTo>
                    <a:pt x="0" y="0"/>
                  </a:moveTo>
                  <a:lnTo>
                    <a:pt x="147638" y="0"/>
                  </a:lnTo>
                  <a:lnTo>
                    <a:pt x="147638" y="9525"/>
                  </a:lnTo>
                  <a:lnTo>
                    <a:pt x="0" y="9525"/>
                  </a:lnTo>
                  <a:close/>
                </a:path>
              </a:pathLst>
            </a:custGeom>
            <a:solidFill>
              <a:srgbClr val="000000"/>
            </a:solidFill>
            <a:ln w="3175" cap="flat">
              <a:solidFill>
                <a:schemeClr val="accent1"/>
              </a:solidFill>
              <a:prstDash val="solid"/>
              <a:miter/>
            </a:ln>
          </p:spPr>
          <p:txBody>
            <a:bodyPr rtlCol="0" anchor="ctr"/>
            <a:lstStyle/>
            <a:p>
              <a:endParaRPr lang="en-IN" dirty="0"/>
            </a:p>
          </p:txBody>
        </p:sp>
        <p:sp>
          <p:nvSpPr>
            <p:cNvPr id="186" name="Freeform: Shape 185">
              <a:extLst>
                <a:ext uri="{FF2B5EF4-FFF2-40B4-BE49-F238E27FC236}">
                  <a16:creationId xmlns:a16="http://schemas.microsoft.com/office/drawing/2014/main" id="{BEF94402-4FAC-40EA-B1D6-90C0C43770B6}"/>
                </a:ext>
              </a:extLst>
            </p:cNvPr>
            <p:cNvSpPr/>
            <p:nvPr/>
          </p:nvSpPr>
          <p:spPr>
            <a:xfrm>
              <a:off x="8623316" y="787369"/>
              <a:ext cx="308134" cy="9524"/>
            </a:xfrm>
            <a:custGeom>
              <a:avLst/>
              <a:gdLst>
                <a:gd name="connsiteX0" fmla="*/ 0 w 398144"/>
                <a:gd name="connsiteY0" fmla="*/ 0 h 9525"/>
                <a:gd name="connsiteX1" fmla="*/ 398145 w 398144"/>
                <a:gd name="connsiteY1" fmla="*/ 0 h 9525"/>
                <a:gd name="connsiteX2" fmla="*/ 398145 w 398144"/>
                <a:gd name="connsiteY2" fmla="*/ 9525 h 9525"/>
                <a:gd name="connsiteX3" fmla="*/ 0 w 398144"/>
                <a:gd name="connsiteY3" fmla="*/ 9525 h 9525"/>
              </a:gdLst>
              <a:ahLst/>
              <a:cxnLst>
                <a:cxn ang="0">
                  <a:pos x="connsiteX0" y="connsiteY0"/>
                </a:cxn>
                <a:cxn ang="0">
                  <a:pos x="connsiteX1" y="connsiteY1"/>
                </a:cxn>
                <a:cxn ang="0">
                  <a:pos x="connsiteX2" y="connsiteY2"/>
                </a:cxn>
                <a:cxn ang="0">
                  <a:pos x="connsiteX3" y="connsiteY3"/>
                </a:cxn>
              </a:cxnLst>
              <a:rect l="l" t="t" r="r" b="b"/>
              <a:pathLst>
                <a:path w="398144" h="9525">
                  <a:moveTo>
                    <a:pt x="0" y="0"/>
                  </a:moveTo>
                  <a:lnTo>
                    <a:pt x="398145" y="0"/>
                  </a:lnTo>
                  <a:lnTo>
                    <a:pt x="398145" y="9525"/>
                  </a:lnTo>
                  <a:lnTo>
                    <a:pt x="0" y="9525"/>
                  </a:lnTo>
                  <a:close/>
                </a:path>
              </a:pathLst>
            </a:custGeom>
            <a:solidFill>
              <a:srgbClr val="000000"/>
            </a:solidFill>
            <a:ln w="3175" cap="flat">
              <a:solidFill>
                <a:schemeClr val="accent1"/>
              </a:solidFill>
              <a:prstDash val="solid"/>
              <a:miter/>
            </a:ln>
          </p:spPr>
          <p:txBody>
            <a:bodyPr rtlCol="0" anchor="ctr"/>
            <a:lstStyle/>
            <a:p>
              <a:endParaRPr lang="en-IN" dirty="0"/>
            </a:p>
          </p:txBody>
        </p:sp>
        <p:sp>
          <p:nvSpPr>
            <p:cNvPr id="187" name="Freeform: Shape 186">
              <a:extLst>
                <a:ext uri="{FF2B5EF4-FFF2-40B4-BE49-F238E27FC236}">
                  <a16:creationId xmlns:a16="http://schemas.microsoft.com/office/drawing/2014/main" id="{83AEF97A-C303-470F-B127-55CACA4B29FB}"/>
                </a:ext>
              </a:extLst>
            </p:cNvPr>
            <p:cNvSpPr/>
            <p:nvPr/>
          </p:nvSpPr>
          <p:spPr>
            <a:xfrm>
              <a:off x="8759520" y="488939"/>
              <a:ext cx="529591" cy="9524"/>
            </a:xfrm>
            <a:custGeom>
              <a:avLst/>
              <a:gdLst>
                <a:gd name="connsiteX0" fmla="*/ 0 w 529590"/>
                <a:gd name="connsiteY0" fmla="*/ 0 h 9525"/>
                <a:gd name="connsiteX1" fmla="*/ 529590 w 529590"/>
                <a:gd name="connsiteY1" fmla="*/ 0 h 9525"/>
                <a:gd name="connsiteX2" fmla="*/ 529590 w 529590"/>
                <a:gd name="connsiteY2" fmla="*/ 9525 h 9525"/>
                <a:gd name="connsiteX3" fmla="*/ 0 w 529590"/>
                <a:gd name="connsiteY3" fmla="*/ 9525 h 9525"/>
              </a:gdLst>
              <a:ahLst/>
              <a:cxnLst>
                <a:cxn ang="0">
                  <a:pos x="connsiteX0" y="connsiteY0"/>
                </a:cxn>
                <a:cxn ang="0">
                  <a:pos x="connsiteX1" y="connsiteY1"/>
                </a:cxn>
                <a:cxn ang="0">
                  <a:pos x="connsiteX2" y="connsiteY2"/>
                </a:cxn>
                <a:cxn ang="0">
                  <a:pos x="connsiteX3" y="connsiteY3"/>
                </a:cxn>
              </a:cxnLst>
              <a:rect l="l" t="t" r="r" b="b"/>
              <a:pathLst>
                <a:path w="529590" h="9525">
                  <a:moveTo>
                    <a:pt x="0" y="0"/>
                  </a:moveTo>
                  <a:lnTo>
                    <a:pt x="529590" y="0"/>
                  </a:lnTo>
                  <a:lnTo>
                    <a:pt x="529590" y="9525"/>
                  </a:lnTo>
                  <a:lnTo>
                    <a:pt x="0" y="9525"/>
                  </a:lnTo>
                  <a:close/>
                </a:path>
              </a:pathLst>
            </a:custGeom>
            <a:solidFill>
              <a:srgbClr val="000000"/>
            </a:solidFill>
            <a:ln w="3175" cap="flat">
              <a:solidFill>
                <a:schemeClr val="accent1"/>
              </a:solidFill>
              <a:prstDash val="solid"/>
              <a:miter/>
            </a:ln>
          </p:spPr>
          <p:txBody>
            <a:bodyPr rtlCol="0" anchor="ctr"/>
            <a:lstStyle/>
            <a:p>
              <a:endParaRPr lang="en-IN" dirty="0"/>
            </a:p>
          </p:txBody>
        </p:sp>
        <p:sp>
          <p:nvSpPr>
            <p:cNvPr id="188" name="Freeform: Shape 187">
              <a:extLst>
                <a:ext uri="{FF2B5EF4-FFF2-40B4-BE49-F238E27FC236}">
                  <a16:creationId xmlns:a16="http://schemas.microsoft.com/office/drawing/2014/main" id="{00D3C241-872A-4408-9980-6BD430C27F81}"/>
                </a:ext>
              </a:extLst>
            </p:cNvPr>
            <p:cNvSpPr/>
            <p:nvPr/>
          </p:nvSpPr>
          <p:spPr>
            <a:xfrm>
              <a:off x="8899537" y="1096061"/>
              <a:ext cx="171450" cy="174307"/>
            </a:xfrm>
            <a:custGeom>
              <a:avLst/>
              <a:gdLst>
                <a:gd name="connsiteX0" fmla="*/ 171450 w 171450"/>
                <a:gd name="connsiteY0" fmla="*/ 174308 h 174307"/>
                <a:gd name="connsiteX1" fmla="*/ 0 w 171450"/>
                <a:gd name="connsiteY1" fmla="*/ 169545 h 174307"/>
                <a:gd name="connsiteX2" fmla="*/ 4763 w 171450"/>
                <a:gd name="connsiteY2" fmla="*/ 0 h 174307"/>
                <a:gd name="connsiteX3" fmla="*/ 171450 w 171450"/>
                <a:gd name="connsiteY3" fmla="*/ 174308 h 174307"/>
                <a:gd name="connsiteX4" fmla="*/ 9525 w 171450"/>
                <a:gd name="connsiteY4" fmla="*/ 160020 h 174307"/>
                <a:gd name="connsiteX5" fmla="*/ 148590 w 171450"/>
                <a:gd name="connsiteY5" fmla="*/ 163830 h 174307"/>
                <a:gd name="connsiteX6" fmla="*/ 14288 w 171450"/>
                <a:gd name="connsiteY6" fmla="*/ 22860 h 174307"/>
                <a:gd name="connsiteX7" fmla="*/ 9525 w 171450"/>
                <a:gd name="connsiteY7" fmla="*/ 160020 h 174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50" h="174307">
                  <a:moveTo>
                    <a:pt x="171450" y="174308"/>
                  </a:moveTo>
                  <a:lnTo>
                    <a:pt x="0" y="169545"/>
                  </a:lnTo>
                  <a:lnTo>
                    <a:pt x="4763" y="0"/>
                  </a:lnTo>
                  <a:lnTo>
                    <a:pt x="171450" y="174308"/>
                  </a:lnTo>
                  <a:close/>
                  <a:moveTo>
                    <a:pt x="9525" y="160020"/>
                  </a:moveTo>
                  <a:lnTo>
                    <a:pt x="148590" y="163830"/>
                  </a:lnTo>
                  <a:lnTo>
                    <a:pt x="14288" y="22860"/>
                  </a:lnTo>
                  <a:lnTo>
                    <a:pt x="9525" y="160020"/>
                  </a:lnTo>
                  <a:close/>
                </a:path>
              </a:pathLst>
            </a:custGeom>
            <a:solidFill>
              <a:srgbClr val="000000"/>
            </a:solidFill>
            <a:ln w="3175" cap="flat">
              <a:solidFill>
                <a:schemeClr val="accent1"/>
              </a:solidFill>
              <a:prstDash val="solid"/>
              <a:miter/>
            </a:ln>
          </p:spPr>
          <p:txBody>
            <a:bodyPr rtlCol="0" anchor="ctr"/>
            <a:lstStyle/>
            <a:p>
              <a:endParaRPr lang="en-IN" dirty="0"/>
            </a:p>
          </p:txBody>
        </p:sp>
        <p:sp>
          <p:nvSpPr>
            <p:cNvPr id="189" name="Freeform: Shape 188">
              <a:extLst>
                <a:ext uri="{FF2B5EF4-FFF2-40B4-BE49-F238E27FC236}">
                  <a16:creationId xmlns:a16="http://schemas.microsoft.com/office/drawing/2014/main" id="{C13E84F4-9D13-4321-A893-C5C9CB0C416A}"/>
                </a:ext>
              </a:extLst>
            </p:cNvPr>
            <p:cNvSpPr/>
            <p:nvPr/>
          </p:nvSpPr>
          <p:spPr>
            <a:xfrm>
              <a:off x="8924302" y="572186"/>
              <a:ext cx="681989" cy="682942"/>
            </a:xfrm>
            <a:custGeom>
              <a:avLst/>
              <a:gdLst>
                <a:gd name="connsiteX0" fmla="*/ 164783 w 681989"/>
                <a:gd name="connsiteY0" fmla="*/ 682943 h 682942"/>
                <a:gd name="connsiteX1" fmla="*/ 0 w 681989"/>
                <a:gd name="connsiteY1" fmla="*/ 505778 h 682942"/>
                <a:gd name="connsiteX2" fmla="*/ 2857 w 681989"/>
                <a:gd name="connsiteY2" fmla="*/ 502920 h 682942"/>
                <a:gd name="connsiteX3" fmla="*/ 505778 w 681989"/>
                <a:gd name="connsiteY3" fmla="*/ 0 h 682942"/>
                <a:gd name="connsiteX4" fmla="*/ 681990 w 681989"/>
                <a:gd name="connsiteY4" fmla="*/ 165735 h 682942"/>
                <a:gd name="connsiteX5" fmla="*/ 164783 w 681989"/>
                <a:gd name="connsiteY5" fmla="*/ 682943 h 682942"/>
                <a:gd name="connsiteX6" fmla="*/ 13335 w 681989"/>
                <a:gd name="connsiteY6" fmla="*/ 506730 h 682942"/>
                <a:gd name="connsiteX7" fmla="*/ 165735 w 681989"/>
                <a:gd name="connsiteY7" fmla="*/ 669608 h 682942"/>
                <a:gd name="connsiteX8" fmla="*/ 668655 w 681989"/>
                <a:gd name="connsiteY8" fmla="*/ 166688 h 682942"/>
                <a:gd name="connsiteX9" fmla="*/ 505778 w 681989"/>
                <a:gd name="connsiteY9" fmla="*/ 14288 h 682942"/>
                <a:gd name="connsiteX10" fmla="*/ 13335 w 681989"/>
                <a:gd name="connsiteY10" fmla="*/ 506730 h 682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81989" h="682942">
                  <a:moveTo>
                    <a:pt x="164783" y="682943"/>
                  </a:moveTo>
                  <a:lnTo>
                    <a:pt x="0" y="505778"/>
                  </a:lnTo>
                  <a:lnTo>
                    <a:pt x="2857" y="502920"/>
                  </a:lnTo>
                  <a:lnTo>
                    <a:pt x="505778" y="0"/>
                  </a:lnTo>
                  <a:lnTo>
                    <a:pt x="681990" y="165735"/>
                  </a:lnTo>
                  <a:lnTo>
                    <a:pt x="164783" y="682943"/>
                  </a:lnTo>
                  <a:close/>
                  <a:moveTo>
                    <a:pt x="13335" y="506730"/>
                  </a:moveTo>
                  <a:lnTo>
                    <a:pt x="165735" y="669608"/>
                  </a:lnTo>
                  <a:lnTo>
                    <a:pt x="668655" y="166688"/>
                  </a:lnTo>
                  <a:lnTo>
                    <a:pt x="505778" y="14288"/>
                  </a:lnTo>
                  <a:lnTo>
                    <a:pt x="13335" y="506730"/>
                  </a:lnTo>
                  <a:close/>
                </a:path>
              </a:pathLst>
            </a:custGeom>
            <a:solidFill>
              <a:srgbClr val="000000"/>
            </a:solidFill>
            <a:ln w="3175" cap="flat">
              <a:solidFill>
                <a:schemeClr val="accent1"/>
              </a:solidFill>
              <a:prstDash val="solid"/>
              <a:miter/>
            </a:ln>
          </p:spPr>
          <p:txBody>
            <a:bodyPr rtlCol="0" anchor="ctr"/>
            <a:lstStyle/>
            <a:p>
              <a:endParaRPr lang="en-IN" dirty="0"/>
            </a:p>
          </p:txBody>
        </p:sp>
        <p:sp>
          <p:nvSpPr>
            <p:cNvPr id="190" name="Freeform: Shape 189">
              <a:extLst>
                <a:ext uri="{FF2B5EF4-FFF2-40B4-BE49-F238E27FC236}">
                  <a16:creationId xmlns:a16="http://schemas.microsoft.com/office/drawing/2014/main" id="{22E8AAF3-287E-4937-A913-9FC0803D44E4}"/>
                </a:ext>
              </a:extLst>
            </p:cNvPr>
            <p:cNvSpPr/>
            <p:nvPr/>
          </p:nvSpPr>
          <p:spPr>
            <a:xfrm>
              <a:off x="9492944" y="435498"/>
              <a:ext cx="236271" cy="229080"/>
            </a:xfrm>
            <a:custGeom>
              <a:avLst/>
              <a:gdLst>
                <a:gd name="connsiteX0" fmla="*/ 176213 w 236271"/>
                <a:gd name="connsiteY0" fmla="*/ 229080 h 229080"/>
                <a:gd name="connsiteX1" fmla="*/ 0 w 236271"/>
                <a:gd name="connsiteY1" fmla="*/ 63345 h 229080"/>
                <a:gd name="connsiteX2" fmla="*/ 31433 w 236271"/>
                <a:gd name="connsiteY2" fmla="*/ 31913 h 229080"/>
                <a:gd name="connsiteX3" fmla="*/ 185738 w 236271"/>
                <a:gd name="connsiteY3" fmla="*/ 30960 h 229080"/>
                <a:gd name="connsiteX4" fmla="*/ 202883 w 236271"/>
                <a:gd name="connsiteY4" fmla="*/ 48105 h 229080"/>
                <a:gd name="connsiteX5" fmla="*/ 236220 w 236271"/>
                <a:gd name="connsiteY5" fmla="*/ 130020 h 229080"/>
                <a:gd name="connsiteX6" fmla="*/ 198120 w 236271"/>
                <a:gd name="connsiteY6" fmla="*/ 210030 h 229080"/>
                <a:gd name="connsiteX7" fmla="*/ 176213 w 236271"/>
                <a:gd name="connsiteY7" fmla="*/ 229080 h 229080"/>
                <a:gd name="connsiteX8" fmla="*/ 13335 w 236271"/>
                <a:gd name="connsiteY8" fmla="*/ 63345 h 229080"/>
                <a:gd name="connsiteX9" fmla="*/ 176213 w 236271"/>
                <a:gd name="connsiteY9" fmla="*/ 216698 h 229080"/>
                <a:gd name="connsiteX10" fmla="*/ 191453 w 236271"/>
                <a:gd name="connsiteY10" fmla="*/ 203363 h 229080"/>
                <a:gd name="connsiteX11" fmla="*/ 225742 w 236271"/>
                <a:gd name="connsiteY11" fmla="*/ 130973 h 229080"/>
                <a:gd name="connsiteX12" fmla="*/ 195263 w 236271"/>
                <a:gd name="connsiteY12" fmla="*/ 55725 h 229080"/>
                <a:gd name="connsiteX13" fmla="*/ 178117 w 236271"/>
                <a:gd name="connsiteY13" fmla="*/ 38580 h 229080"/>
                <a:gd name="connsiteX14" fmla="*/ 37148 w 236271"/>
                <a:gd name="connsiteY14" fmla="*/ 39533 h 229080"/>
                <a:gd name="connsiteX15" fmla="*/ 13335 w 236271"/>
                <a:gd name="connsiteY15" fmla="*/ 63345 h 22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6271" h="229080">
                  <a:moveTo>
                    <a:pt x="176213" y="229080"/>
                  </a:moveTo>
                  <a:lnTo>
                    <a:pt x="0" y="63345"/>
                  </a:lnTo>
                  <a:lnTo>
                    <a:pt x="31433" y="31913"/>
                  </a:lnTo>
                  <a:cubicBezTo>
                    <a:pt x="73343" y="-9997"/>
                    <a:pt x="142875" y="-10950"/>
                    <a:pt x="185738" y="30960"/>
                  </a:cubicBezTo>
                  <a:lnTo>
                    <a:pt x="202883" y="48105"/>
                  </a:lnTo>
                  <a:cubicBezTo>
                    <a:pt x="224790" y="70013"/>
                    <a:pt x="237173" y="98588"/>
                    <a:pt x="236220" y="130020"/>
                  </a:cubicBezTo>
                  <a:cubicBezTo>
                    <a:pt x="235267" y="161453"/>
                    <a:pt x="221933" y="189075"/>
                    <a:pt x="198120" y="210030"/>
                  </a:cubicBezTo>
                  <a:lnTo>
                    <a:pt x="176213" y="229080"/>
                  </a:lnTo>
                  <a:close/>
                  <a:moveTo>
                    <a:pt x="13335" y="63345"/>
                  </a:moveTo>
                  <a:lnTo>
                    <a:pt x="176213" y="216698"/>
                  </a:lnTo>
                  <a:lnTo>
                    <a:pt x="191453" y="203363"/>
                  </a:lnTo>
                  <a:cubicBezTo>
                    <a:pt x="213360" y="184313"/>
                    <a:pt x="224790" y="158595"/>
                    <a:pt x="225742" y="130973"/>
                  </a:cubicBezTo>
                  <a:cubicBezTo>
                    <a:pt x="226695" y="102398"/>
                    <a:pt x="216217" y="75728"/>
                    <a:pt x="195263" y="55725"/>
                  </a:cubicBezTo>
                  <a:lnTo>
                    <a:pt x="178117" y="38580"/>
                  </a:lnTo>
                  <a:cubicBezTo>
                    <a:pt x="139065" y="480"/>
                    <a:pt x="75248" y="480"/>
                    <a:pt x="37148" y="39533"/>
                  </a:cubicBezTo>
                  <a:lnTo>
                    <a:pt x="13335" y="63345"/>
                  </a:lnTo>
                  <a:close/>
                </a:path>
              </a:pathLst>
            </a:custGeom>
            <a:solidFill>
              <a:srgbClr val="000000"/>
            </a:solidFill>
            <a:ln w="3175" cap="flat">
              <a:solidFill>
                <a:schemeClr val="accent1"/>
              </a:solidFill>
              <a:prstDash val="solid"/>
              <a:miter/>
            </a:ln>
          </p:spPr>
          <p:txBody>
            <a:bodyPr rtlCol="0" anchor="ctr"/>
            <a:lstStyle/>
            <a:p>
              <a:endParaRPr lang="en-IN" dirty="0"/>
            </a:p>
          </p:txBody>
        </p:sp>
      </p:grpSp>
    </p:spTree>
    <p:custDataLst>
      <p:tags r:id="rId1"/>
    </p:custDataLst>
    <p:extLst>
      <p:ext uri="{BB962C8B-B14F-4D97-AF65-F5344CB8AC3E}">
        <p14:creationId xmlns:p14="http://schemas.microsoft.com/office/powerpoint/2010/main" val="6279000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5098E-21C9-49F2-9AF0-F6F6DCFBA3F6}"/>
              </a:ext>
            </a:extLst>
          </p:cNvPr>
          <p:cNvSpPr>
            <a:spLocks noGrp="1"/>
          </p:cNvSpPr>
          <p:nvPr>
            <p:ph type="title"/>
          </p:nvPr>
        </p:nvSpPr>
        <p:spPr/>
        <p:txBody>
          <a:bodyPr/>
          <a:lstStyle/>
          <a:p>
            <a:r>
              <a:rPr lang="en-US" dirty="0"/>
              <a:t>Four Basic Types of CRE Loans</a:t>
            </a:r>
            <a:endParaRPr lang="en-IN" dirty="0"/>
          </a:p>
        </p:txBody>
      </p:sp>
      <p:sp>
        <p:nvSpPr>
          <p:cNvPr id="6" name="Rectangle 5">
            <a:extLst>
              <a:ext uri="{FF2B5EF4-FFF2-40B4-BE49-F238E27FC236}">
                <a16:creationId xmlns:a16="http://schemas.microsoft.com/office/drawing/2014/main" id="{64C6C1D2-65FF-4576-B024-4CDB73248329}"/>
              </a:ext>
            </a:extLst>
          </p:cNvPr>
          <p:cNvSpPr/>
          <p:nvPr/>
        </p:nvSpPr>
        <p:spPr>
          <a:xfrm rot="5400000">
            <a:off x="-411792" y="3070109"/>
            <a:ext cx="5279831" cy="401641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lt1"/>
              </a:solidFill>
            </a:endParaRPr>
          </a:p>
        </p:txBody>
      </p:sp>
      <p:sp>
        <p:nvSpPr>
          <p:cNvPr id="7" name="Rectangle 6">
            <a:extLst>
              <a:ext uri="{FF2B5EF4-FFF2-40B4-BE49-F238E27FC236}">
                <a16:creationId xmlns:a16="http://schemas.microsoft.com/office/drawing/2014/main" id="{068A02E8-E497-49B9-A8EC-3050D35E1859}"/>
              </a:ext>
            </a:extLst>
          </p:cNvPr>
          <p:cNvSpPr/>
          <p:nvPr/>
        </p:nvSpPr>
        <p:spPr>
          <a:xfrm rot="5400000">
            <a:off x="5886744" y="859898"/>
            <a:ext cx="5283432" cy="844043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entagon 32">
            <a:extLst>
              <a:ext uri="{FF2B5EF4-FFF2-40B4-BE49-F238E27FC236}">
                <a16:creationId xmlns:a16="http://schemas.microsoft.com/office/drawing/2014/main" id="{6979CDBF-2D37-40BB-A690-69E7C74C6088}"/>
              </a:ext>
            </a:extLst>
          </p:cNvPr>
          <p:cNvSpPr/>
          <p:nvPr/>
        </p:nvSpPr>
        <p:spPr>
          <a:xfrm>
            <a:off x="219919" y="3821218"/>
            <a:ext cx="4321602" cy="1255596"/>
          </a:xfrm>
          <a:prstGeom prst="homePlate">
            <a:avLst>
              <a:gd name="adj" fmla="val 24754"/>
            </a:avLst>
          </a:prstGeom>
          <a:solidFill>
            <a:srgbClr val="0A3E6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a:p>
        </p:txBody>
      </p:sp>
      <p:pic>
        <p:nvPicPr>
          <p:cNvPr id="14" name="Picture 13" descr="A toy house&#10;&#10;Description automatically generated">
            <a:extLst>
              <a:ext uri="{FF2B5EF4-FFF2-40B4-BE49-F238E27FC236}">
                <a16:creationId xmlns:a16="http://schemas.microsoft.com/office/drawing/2014/main" id="{7A163842-192B-433A-83B2-F94102E07D00}"/>
              </a:ext>
            </a:extLst>
          </p:cNvPr>
          <p:cNvPicPr>
            <a:picLocks noChangeAspect="1"/>
          </p:cNvPicPr>
          <p:nvPr/>
        </p:nvPicPr>
        <p:blipFill rotWithShape="1">
          <a:blip r:embed="rId3">
            <a:extLst>
              <a:ext uri="{28A0092B-C50C-407E-A947-70E740481C1C}">
                <a14:useLocalDpi xmlns:a14="http://schemas.microsoft.com/office/drawing/2010/main" val="0"/>
              </a:ext>
            </a:extLst>
          </a:blip>
          <a:srcRect t="4148" b="4148"/>
          <a:stretch/>
        </p:blipFill>
        <p:spPr>
          <a:xfrm>
            <a:off x="462693" y="5190602"/>
            <a:ext cx="1024128" cy="1024128"/>
          </a:xfrm>
          <a:prstGeom prst="flowChartConnector">
            <a:avLst/>
          </a:prstGeom>
          <a:noFill/>
          <a:ln w="57150">
            <a:solidFill>
              <a:schemeClr val="bg1"/>
            </a:solidFill>
          </a:ln>
        </p:spPr>
      </p:pic>
      <p:pic>
        <p:nvPicPr>
          <p:cNvPr id="15" name="Picture 14" descr="A screen shot of a city&#10;&#10;Description automatically generated">
            <a:extLst>
              <a:ext uri="{FF2B5EF4-FFF2-40B4-BE49-F238E27FC236}">
                <a16:creationId xmlns:a16="http://schemas.microsoft.com/office/drawing/2014/main" id="{D83DFA86-5694-46AC-8C00-7149D40F4849}"/>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462693" y="2683302"/>
            <a:ext cx="1024128" cy="1024128"/>
          </a:xfrm>
          <a:prstGeom prst="flowChartConnector">
            <a:avLst/>
          </a:prstGeom>
          <a:noFill/>
          <a:ln w="57150">
            <a:solidFill>
              <a:schemeClr val="bg1"/>
            </a:solidFill>
          </a:ln>
        </p:spPr>
      </p:pic>
      <p:pic>
        <p:nvPicPr>
          <p:cNvPr id="19" name="Picture 18" descr="A picture containing clock&#10;&#10;Description automatically generated">
            <a:extLst>
              <a:ext uri="{FF2B5EF4-FFF2-40B4-BE49-F238E27FC236}">
                <a16:creationId xmlns:a16="http://schemas.microsoft.com/office/drawing/2014/main" id="{553FA074-9D81-4306-9D3A-4E43ACB15E10}"/>
              </a:ext>
            </a:extLst>
          </p:cNvPr>
          <p:cNvPicPr>
            <a:picLocks noChangeAspect="1"/>
          </p:cNvPicPr>
          <p:nvPr/>
        </p:nvPicPr>
        <p:blipFill rotWithShape="1">
          <a:blip r:embed="rId6">
            <a:extLst>
              <a:ext uri="{28A0092B-C50C-407E-A947-70E740481C1C}">
                <a14:useLocalDpi xmlns:a14="http://schemas.microsoft.com/office/drawing/2010/main" val="0"/>
              </a:ext>
            </a:extLst>
          </a:blip>
          <a:srcRect l="15286" t="13853" r="12928" b="14304"/>
          <a:stretch/>
        </p:blipFill>
        <p:spPr>
          <a:xfrm>
            <a:off x="462693" y="3936538"/>
            <a:ext cx="1024128" cy="1024956"/>
          </a:xfrm>
          <a:prstGeom prst="flowChartConnector">
            <a:avLst/>
          </a:prstGeom>
          <a:noFill/>
          <a:ln w="57150">
            <a:solidFill>
              <a:schemeClr val="bg1"/>
            </a:solidFill>
          </a:ln>
        </p:spPr>
      </p:pic>
      <p:pic>
        <p:nvPicPr>
          <p:cNvPr id="39" name="Picture 38" descr="A close up of a sign&#10;&#10;Description automatically generated">
            <a:extLst>
              <a:ext uri="{FF2B5EF4-FFF2-40B4-BE49-F238E27FC236}">
                <a16:creationId xmlns:a16="http://schemas.microsoft.com/office/drawing/2014/main" id="{C23CCA62-BE9C-4C46-9CE9-91F64BF131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2693" y="6443839"/>
            <a:ext cx="1024128" cy="1024128"/>
          </a:xfrm>
          <a:prstGeom prst="flowChartConnector">
            <a:avLst/>
          </a:prstGeom>
          <a:noFill/>
          <a:ln w="57150">
            <a:solidFill>
              <a:schemeClr val="bg1"/>
            </a:solidFill>
          </a:ln>
        </p:spPr>
      </p:pic>
      <p:sp>
        <p:nvSpPr>
          <p:cNvPr id="5" name="Rectangle 4">
            <a:extLst>
              <a:ext uri="{FF2B5EF4-FFF2-40B4-BE49-F238E27FC236}">
                <a16:creationId xmlns:a16="http://schemas.microsoft.com/office/drawing/2014/main" id="{DC6B4B60-319D-4640-B079-29AA253DD461}"/>
              </a:ext>
            </a:extLst>
          </p:cNvPr>
          <p:cNvSpPr/>
          <p:nvPr/>
        </p:nvSpPr>
        <p:spPr>
          <a:xfrm>
            <a:off x="1620416" y="2779868"/>
            <a:ext cx="2433034" cy="830997"/>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Loans Secured by  </a:t>
            </a:r>
          </a:p>
          <a:p>
            <a:r>
              <a:rPr lang="en-US" sz="1600" dirty="0">
                <a:solidFill>
                  <a:schemeClr val="bg1"/>
                </a:solidFill>
                <a:latin typeface="Arial" panose="020B0604020202020204" pitchFamily="34" charset="0"/>
                <a:cs typeface="Arial" panose="020B0604020202020204" pitchFamily="34" charset="0"/>
              </a:rPr>
              <a:t>Income-producing Property</a:t>
            </a:r>
          </a:p>
        </p:txBody>
      </p:sp>
      <p:sp>
        <p:nvSpPr>
          <p:cNvPr id="9" name="Rectangle 8">
            <a:extLst>
              <a:ext uri="{FF2B5EF4-FFF2-40B4-BE49-F238E27FC236}">
                <a16:creationId xmlns:a16="http://schemas.microsoft.com/office/drawing/2014/main" id="{C80208B8-E73B-4AE9-8545-446DBE6D4D8B}"/>
              </a:ext>
            </a:extLst>
          </p:cNvPr>
          <p:cNvSpPr/>
          <p:nvPr/>
        </p:nvSpPr>
        <p:spPr>
          <a:xfrm>
            <a:off x="1620415" y="4033518"/>
            <a:ext cx="2432304" cy="830997"/>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Loans Secured by </a:t>
            </a:r>
          </a:p>
          <a:p>
            <a:r>
              <a:rPr lang="en-US" sz="1600" dirty="0">
                <a:solidFill>
                  <a:schemeClr val="bg1"/>
                </a:solidFill>
                <a:latin typeface="Arial" panose="020B0604020202020204" pitchFamily="34" charset="0"/>
                <a:cs typeface="Arial" panose="020B0604020202020204" pitchFamily="34" charset="0"/>
              </a:rPr>
              <a:t>Owner-occupied Property</a:t>
            </a:r>
          </a:p>
        </p:txBody>
      </p:sp>
      <p:sp>
        <p:nvSpPr>
          <p:cNvPr id="10" name="Rectangle 9">
            <a:extLst>
              <a:ext uri="{FF2B5EF4-FFF2-40B4-BE49-F238E27FC236}">
                <a16:creationId xmlns:a16="http://schemas.microsoft.com/office/drawing/2014/main" id="{FE9BFE9F-9268-46BC-A6C5-3ABF3BC75773}"/>
              </a:ext>
            </a:extLst>
          </p:cNvPr>
          <p:cNvSpPr/>
          <p:nvPr/>
        </p:nvSpPr>
        <p:spPr>
          <a:xfrm>
            <a:off x="1620415" y="5287168"/>
            <a:ext cx="2432304" cy="830997"/>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Loans for Acquisition, </a:t>
            </a:r>
          </a:p>
          <a:p>
            <a:r>
              <a:rPr lang="en-US" sz="1600" dirty="0">
                <a:solidFill>
                  <a:schemeClr val="bg1"/>
                </a:solidFill>
                <a:latin typeface="Arial" panose="020B0604020202020204" pitchFamily="34" charset="0"/>
                <a:cs typeface="Arial" panose="020B0604020202020204" pitchFamily="34" charset="0"/>
              </a:rPr>
              <a:t>Development, and </a:t>
            </a:r>
          </a:p>
          <a:p>
            <a:r>
              <a:rPr lang="en-US" sz="1600" dirty="0">
                <a:solidFill>
                  <a:schemeClr val="bg1"/>
                </a:solidFill>
                <a:latin typeface="Arial" panose="020B0604020202020204" pitchFamily="34" charset="0"/>
                <a:cs typeface="Arial" panose="020B0604020202020204" pitchFamily="34" charset="0"/>
              </a:rPr>
              <a:t>Construction (ADC) </a:t>
            </a:r>
          </a:p>
        </p:txBody>
      </p:sp>
      <p:sp>
        <p:nvSpPr>
          <p:cNvPr id="22" name="Rectangle 21">
            <a:extLst>
              <a:ext uri="{FF2B5EF4-FFF2-40B4-BE49-F238E27FC236}">
                <a16:creationId xmlns:a16="http://schemas.microsoft.com/office/drawing/2014/main" id="{F90C0F44-B45A-46DA-B9CE-3FC7E7E291CC}"/>
              </a:ext>
            </a:extLst>
          </p:cNvPr>
          <p:cNvSpPr/>
          <p:nvPr/>
        </p:nvSpPr>
        <p:spPr>
          <a:xfrm>
            <a:off x="1620414" y="6540405"/>
            <a:ext cx="2432304" cy="830997"/>
          </a:xfrm>
          <a:prstGeom prst="rect">
            <a:avLst/>
          </a:prstGeom>
        </p:spPr>
        <p:txBody>
          <a:bodyPr wrap="square">
            <a:spAutoFit/>
          </a:bodyPr>
          <a:lstStyle/>
          <a:p>
            <a:r>
              <a:rPr lang="en-US" sz="1600" dirty="0">
                <a:solidFill>
                  <a:schemeClr val="bg1"/>
                </a:solidFill>
                <a:latin typeface="Arial" panose="020B0604020202020204" pitchFamily="34" charset="0"/>
                <a:cs typeface="Arial" panose="020B0604020202020204" pitchFamily="34" charset="0"/>
              </a:rPr>
              <a:t>Commercial Loans Secured by </a:t>
            </a:r>
            <a:br>
              <a:rPr lang="en-US" sz="1600" dirty="0">
                <a:solidFill>
                  <a:schemeClr val="bg1"/>
                </a:solidFill>
                <a:latin typeface="Arial" panose="020B0604020202020204" pitchFamily="34" charset="0"/>
                <a:cs typeface="Arial" panose="020B0604020202020204" pitchFamily="34" charset="0"/>
              </a:rPr>
            </a:br>
            <a:r>
              <a:rPr lang="en-US" sz="1600" dirty="0">
                <a:solidFill>
                  <a:schemeClr val="bg1"/>
                </a:solidFill>
                <a:latin typeface="Arial" panose="020B0604020202020204" pitchFamily="34" charset="0"/>
                <a:cs typeface="Arial" panose="020B0604020202020204" pitchFamily="34" charset="0"/>
              </a:rPr>
              <a:t>Real Estate</a:t>
            </a:r>
          </a:p>
        </p:txBody>
      </p:sp>
      <p:sp>
        <p:nvSpPr>
          <p:cNvPr id="25" name="Rectangle 24">
            <a:extLst>
              <a:ext uri="{FF2B5EF4-FFF2-40B4-BE49-F238E27FC236}">
                <a16:creationId xmlns:a16="http://schemas.microsoft.com/office/drawing/2014/main" id="{074470E9-75B7-4B16-9CFD-40CD3C6DC061}"/>
              </a:ext>
            </a:extLst>
          </p:cNvPr>
          <p:cNvSpPr/>
          <p:nvPr/>
        </p:nvSpPr>
        <p:spPr>
          <a:xfrm>
            <a:off x="4614390" y="2629452"/>
            <a:ext cx="7799951" cy="830997"/>
          </a:xfrm>
          <a:prstGeom prst="rect">
            <a:avLst/>
          </a:prstGeom>
        </p:spPr>
        <p:txBody>
          <a:bodyPr wrap="square">
            <a:spAutoFit/>
          </a:bodyPr>
          <a:lstStyle/>
          <a:p>
            <a:pPr>
              <a:spcBef>
                <a:spcPts val="600"/>
              </a:spcBef>
              <a:spcAft>
                <a:spcPts val="600"/>
              </a:spcAft>
            </a:pPr>
            <a:r>
              <a:rPr lang="en-US" sz="2400" b="1" cap="all" dirty="0">
                <a:solidFill>
                  <a:schemeClr val="accent1"/>
                </a:solidFill>
                <a:latin typeface="Arial" panose="020B0604020202020204" pitchFamily="34" charset="0"/>
                <a:cs typeface="Arial" panose="020B0604020202020204" pitchFamily="34" charset="0"/>
              </a:rPr>
              <a:t>Loans Secured by Owner-occupied Property</a:t>
            </a:r>
          </a:p>
        </p:txBody>
      </p:sp>
      <p:sp>
        <p:nvSpPr>
          <p:cNvPr id="26" name="TextBox 25">
            <a:extLst>
              <a:ext uri="{FF2B5EF4-FFF2-40B4-BE49-F238E27FC236}">
                <a16:creationId xmlns:a16="http://schemas.microsoft.com/office/drawing/2014/main" id="{FD860C5B-DBF2-4507-841A-DC11FA89B404}"/>
              </a:ext>
            </a:extLst>
          </p:cNvPr>
          <p:cNvSpPr txBox="1"/>
          <p:nvPr/>
        </p:nvSpPr>
        <p:spPr>
          <a:xfrm>
            <a:off x="4627474" y="3610508"/>
            <a:ext cx="7937068" cy="923330"/>
          </a:xfrm>
          <a:prstGeom prst="rect">
            <a:avLst/>
          </a:prstGeom>
          <a:noFill/>
        </p:spPr>
        <p:txBody>
          <a:bodyPr wrap="square">
            <a:spAutoFit/>
          </a:bodyPr>
          <a:lstStyle/>
          <a:p>
            <a:pPr>
              <a:spcBef>
                <a:spcPts val="600"/>
              </a:spcBef>
              <a:spcAft>
                <a:spcPts val="1200"/>
              </a:spcAft>
            </a:pPr>
            <a:r>
              <a:rPr lang="en-US" dirty="0">
                <a:latin typeface="Arial" panose="020B0604020202020204" pitchFamily="34" charset="0"/>
                <a:cs typeface="Arial" panose="020B0604020202020204" pitchFamily="34" charset="0"/>
              </a:rPr>
              <a:t>Loans for financing the construction, acquisition, or refinancing of an investment </a:t>
            </a:r>
            <a:r>
              <a:rPr lang="en-US" dirty="0"/>
              <a:t>in </a:t>
            </a:r>
            <a:r>
              <a:rPr lang="en-US" dirty="0">
                <a:latin typeface="Arial" panose="020B0604020202020204" pitchFamily="34" charset="0"/>
                <a:cs typeface="Arial" panose="020B0604020202020204" pitchFamily="34" charset="0"/>
              </a:rPr>
              <a:t>properties where tenants/occupants pay monthly rent and are required to abide by the terms of a rental contract or lease.</a:t>
            </a:r>
          </a:p>
        </p:txBody>
      </p:sp>
      <p:cxnSp>
        <p:nvCxnSpPr>
          <p:cNvPr id="27" name="Straight Connector 26">
            <a:extLst>
              <a:ext uri="{FF2B5EF4-FFF2-40B4-BE49-F238E27FC236}">
                <a16:creationId xmlns:a16="http://schemas.microsoft.com/office/drawing/2014/main" id="{026F848E-690A-4C15-9F7E-A30FFDA93710}"/>
              </a:ext>
            </a:extLst>
          </p:cNvPr>
          <p:cNvCxnSpPr>
            <a:cxnSpLocks/>
          </p:cNvCxnSpPr>
          <p:nvPr/>
        </p:nvCxnSpPr>
        <p:spPr>
          <a:xfrm flipH="1">
            <a:off x="4728049" y="3471322"/>
            <a:ext cx="7446212" cy="0"/>
          </a:xfrm>
          <a:prstGeom prst="line">
            <a:avLst/>
          </a:prstGeom>
          <a:ln>
            <a:solidFill>
              <a:srgbClr val="006FB8"/>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a16="http://schemas.microsoft.com/office/drawing/2014/main" id="{2DA60C65-FD16-443C-A839-036E9F8E0F18}"/>
              </a:ext>
            </a:extLst>
          </p:cNvPr>
          <p:cNvGrpSpPr/>
          <p:nvPr/>
        </p:nvGrpSpPr>
        <p:grpSpPr>
          <a:xfrm>
            <a:off x="4627473" y="4676541"/>
            <a:ext cx="7937069" cy="2862409"/>
            <a:chOff x="4569417" y="4452894"/>
            <a:chExt cx="7937069" cy="2862409"/>
          </a:xfrm>
        </p:grpSpPr>
        <p:sp>
          <p:nvSpPr>
            <p:cNvPr id="29" name="Rectangle 28">
              <a:extLst>
                <a:ext uri="{FF2B5EF4-FFF2-40B4-BE49-F238E27FC236}">
                  <a16:creationId xmlns:a16="http://schemas.microsoft.com/office/drawing/2014/main" id="{D1CF5A05-1F13-4E7B-ADAC-C5B57A6A3FE0}"/>
                </a:ext>
              </a:extLst>
            </p:cNvPr>
            <p:cNvSpPr/>
            <p:nvPr/>
          </p:nvSpPr>
          <p:spPr>
            <a:xfrm>
              <a:off x="4569417" y="4452894"/>
              <a:ext cx="3931920" cy="286240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994FD04B-DE53-470F-A2D2-E4288B2F777C}"/>
                </a:ext>
              </a:extLst>
            </p:cNvPr>
            <p:cNvSpPr/>
            <p:nvPr/>
          </p:nvSpPr>
          <p:spPr>
            <a:xfrm>
              <a:off x="8574566" y="4452894"/>
              <a:ext cx="3931920" cy="2862409"/>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a:extLst>
                <a:ext uri="{FF2B5EF4-FFF2-40B4-BE49-F238E27FC236}">
                  <a16:creationId xmlns:a16="http://schemas.microsoft.com/office/drawing/2014/main" id="{5F93F929-BBC5-444E-B847-499630FC3209}"/>
                </a:ext>
              </a:extLst>
            </p:cNvPr>
            <p:cNvSpPr txBox="1"/>
            <p:nvPr/>
          </p:nvSpPr>
          <p:spPr>
            <a:xfrm>
              <a:off x="8684783" y="5071512"/>
              <a:ext cx="3533146" cy="1785104"/>
            </a:xfrm>
            <a:prstGeom prst="rect">
              <a:avLst/>
            </a:prstGeom>
            <a:noFill/>
          </p:spPr>
          <p:txBody>
            <a:bodyPr wrap="square">
              <a:spAutoFit/>
            </a:bodyPr>
            <a:lstStyle/>
            <a:p>
              <a:pPr>
                <a:spcBef>
                  <a:spcPts val="600"/>
                </a:spcBef>
                <a:spcAft>
                  <a:spcPts val="600"/>
                </a:spcAft>
              </a:pPr>
              <a:r>
                <a:rPr lang="en-US" dirty="0">
                  <a:latin typeface="Arial" panose="020B0604020202020204" pitchFamily="34" charset="0"/>
                  <a:cs typeface="Arial" panose="020B0604020202020204" pitchFamily="34" charset="0"/>
                </a:rPr>
                <a:t>Primary: Net Operating Income (NOI) from tenants</a:t>
              </a:r>
              <a:endParaRPr lang="en-US" sz="600" dirty="0">
                <a:latin typeface="Arial" panose="020B0604020202020204" pitchFamily="34" charset="0"/>
                <a:cs typeface="Arial" panose="020B0604020202020204" pitchFamily="34" charset="0"/>
              </a:endParaRPr>
            </a:p>
            <a:p>
              <a:pPr>
                <a:spcBef>
                  <a:spcPts val="600"/>
                </a:spcBef>
                <a:spcAft>
                  <a:spcPts val="600"/>
                </a:spcAft>
              </a:pPr>
              <a:r>
                <a:rPr lang="en-US" dirty="0">
                  <a:latin typeface="Arial" panose="020B0604020202020204" pitchFamily="34" charset="0"/>
                  <a:cs typeface="Arial" panose="020B0604020202020204" pitchFamily="34" charset="0"/>
                </a:rPr>
                <a:t>Secondary: Sale of collateral</a:t>
              </a:r>
              <a:endParaRPr lang="en-US" sz="600" dirty="0">
                <a:latin typeface="Arial" panose="020B0604020202020204" pitchFamily="34" charset="0"/>
                <a:cs typeface="Arial" panose="020B0604020202020204" pitchFamily="34" charset="0"/>
              </a:endParaRPr>
            </a:p>
            <a:p>
              <a:pPr>
                <a:spcBef>
                  <a:spcPts val="600"/>
                </a:spcBef>
                <a:spcAft>
                  <a:spcPts val="600"/>
                </a:spcAft>
              </a:pPr>
              <a:r>
                <a:rPr lang="en-US" dirty="0">
                  <a:latin typeface="Arial" panose="020B0604020202020204" pitchFamily="34" charset="0"/>
                  <a:cs typeface="Arial" panose="020B0604020202020204" pitchFamily="34" charset="0"/>
                </a:rPr>
                <a:t>Tertiary: Borrower/Guarantor resources</a:t>
              </a:r>
            </a:p>
          </p:txBody>
        </p:sp>
        <p:sp>
          <p:nvSpPr>
            <p:cNvPr id="32" name="TextBox 31">
              <a:extLst>
                <a:ext uri="{FF2B5EF4-FFF2-40B4-BE49-F238E27FC236}">
                  <a16:creationId xmlns:a16="http://schemas.microsoft.com/office/drawing/2014/main" id="{7565C421-80C3-43C4-B73F-56E5442D552D}"/>
                </a:ext>
              </a:extLst>
            </p:cNvPr>
            <p:cNvSpPr txBox="1"/>
            <p:nvPr/>
          </p:nvSpPr>
          <p:spPr>
            <a:xfrm>
              <a:off x="4690596" y="5071512"/>
              <a:ext cx="3198024" cy="2062103"/>
            </a:xfrm>
            <a:prstGeom prst="rect">
              <a:avLst/>
            </a:prstGeom>
            <a:noFill/>
          </p:spPr>
          <p:txBody>
            <a:bodyPr wrap="square">
              <a:spAutoFit/>
            </a:bodyPr>
            <a:lstStyle/>
            <a:p>
              <a:pPr marL="285750" indent="-285750">
                <a:spcBef>
                  <a:spcPts val="600"/>
                </a:spcBef>
                <a:buFont typeface="Wingdings" panose="05000000000000000000" pitchFamily="2" charset="2"/>
                <a:buChar char="§"/>
              </a:pPr>
              <a:r>
                <a:rPr lang="en-US" dirty="0">
                  <a:latin typeface="Arial" panose="020B0604020202020204" pitchFamily="34" charset="0"/>
                  <a:cs typeface="Arial" panose="020B0604020202020204" pitchFamily="34" charset="0"/>
                </a:rPr>
                <a:t>Office buildings.</a:t>
              </a:r>
            </a:p>
            <a:p>
              <a:pPr marL="285750" indent="-285750">
                <a:spcBef>
                  <a:spcPts val="600"/>
                </a:spcBef>
                <a:buFont typeface="Wingdings" panose="05000000000000000000" pitchFamily="2" charset="2"/>
                <a:buChar char="§"/>
              </a:pPr>
              <a:r>
                <a:rPr lang="en-IN" dirty="0">
                  <a:latin typeface="Arial" panose="020B0604020202020204" pitchFamily="34" charset="0"/>
                  <a:cs typeface="Arial" panose="020B0604020202020204" pitchFamily="34" charset="0"/>
                </a:rPr>
                <a:t>Industrial warehouses.</a:t>
              </a:r>
            </a:p>
            <a:p>
              <a:pPr marL="285750" indent="-285750">
                <a:spcBef>
                  <a:spcPts val="600"/>
                </a:spcBef>
                <a:buFont typeface="Wingdings" panose="05000000000000000000" pitchFamily="2" charset="2"/>
                <a:buChar char="§"/>
              </a:pPr>
              <a:r>
                <a:rPr lang="en-IN" dirty="0">
                  <a:latin typeface="Arial" panose="020B0604020202020204" pitchFamily="34" charset="0"/>
                  <a:cs typeface="Arial" panose="020B0604020202020204" pitchFamily="34" charset="0"/>
                </a:rPr>
                <a:t>Shopping </a:t>
              </a:r>
              <a:r>
                <a:rPr lang="en-IN" dirty="0" err="1">
                  <a:latin typeface="Arial" panose="020B0604020202020204" pitchFamily="34" charset="0"/>
                  <a:cs typeface="Arial" panose="020B0604020202020204" pitchFamily="34" charset="0"/>
                </a:rPr>
                <a:t>centers</a:t>
              </a:r>
              <a:r>
                <a:rPr lang="en-IN" dirty="0">
                  <a:latin typeface="Arial" panose="020B0604020202020204" pitchFamily="34" charset="0"/>
                  <a:cs typeface="Arial" panose="020B0604020202020204" pitchFamily="34" charset="0"/>
                </a:rPr>
                <a:t>.</a:t>
              </a:r>
            </a:p>
            <a:p>
              <a:pPr marL="285750" indent="-285750">
                <a:spcBef>
                  <a:spcPts val="600"/>
                </a:spcBef>
                <a:buFont typeface="Wingdings" panose="05000000000000000000" pitchFamily="2" charset="2"/>
                <a:buChar char="§"/>
              </a:pPr>
              <a:r>
                <a:rPr lang="en-IN" dirty="0">
                  <a:latin typeface="Arial" panose="020B0604020202020204" pitchFamily="34" charset="0"/>
                  <a:cs typeface="Arial" panose="020B0604020202020204" pitchFamily="34" charset="0"/>
                </a:rPr>
                <a:t>Apartment buildings and complexes.</a:t>
              </a:r>
            </a:p>
            <a:p>
              <a:pPr marL="285750" indent="-285750">
                <a:spcBef>
                  <a:spcPts val="600"/>
                </a:spcBef>
                <a:buFont typeface="Wingdings" panose="05000000000000000000" pitchFamily="2" charset="2"/>
                <a:buChar char="§"/>
              </a:pPr>
              <a:r>
                <a:rPr lang="en-IN" dirty="0">
                  <a:latin typeface="Arial" panose="020B0604020202020204" pitchFamily="34" charset="0"/>
                  <a:cs typeface="Arial" panose="020B0604020202020204" pitchFamily="34" charset="0"/>
                </a:rPr>
                <a:t>Hotels and motels.</a:t>
              </a:r>
            </a:p>
          </p:txBody>
        </p:sp>
        <p:sp>
          <p:nvSpPr>
            <p:cNvPr id="33" name="Rectangle 32">
              <a:extLst>
                <a:ext uri="{FF2B5EF4-FFF2-40B4-BE49-F238E27FC236}">
                  <a16:creationId xmlns:a16="http://schemas.microsoft.com/office/drawing/2014/main" id="{B12BF1A5-B932-4AD0-B4CC-3854D9B02BB7}"/>
                </a:ext>
              </a:extLst>
            </p:cNvPr>
            <p:cNvSpPr/>
            <p:nvPr/>
          </p:nvSpPr>
          <p:spPr>
            <a:xfrm>
              <a:off x="4615137" y="4503496"/>
              <a:ext cx="3840480" cy="4565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Examples</a:t>
              </a:r>
              <a:endParaRPr lang="en-US" sz="800" b="1" dirty="0">
                <a:solidFill>
                  <a:schemeClr val="tx1"/>
                </a:solidFill>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B1F6C38B-6A68-48D9-B7CF-76D4A01152D4}"/>
                </a:ext>
              </a:extLst>
            </p:cNvPr>
            <p:cNvSpPr/>
            <p:nvPr/>
          </p:nvSpPr>
          <p:spPr>
            <a:xfrm>
              <a:off x="8620286" y="4503496"/>
              <a:ext cx="3840480" cy="45658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panose="020B0604020202020204" pitchFamily="34" charset="0"/>
                  <a:cs typeface="Arial" panose="020B0604020202020204" pitchFamily="34" charset="0"/>
                </a:rPr>
                <a:t>Repayment</a:t>
              </a:r>
            </a:p>
          </p:txBody>
        </p:sp>
      </p:grpSp>
      <p:sp>
        <p:nvSpPr>
          <p:cNvPr id="8" name="Text Placeholder 2">
            <a:extLst>
              <a:ext uri="{FF2B5EF4-FFF2-40B4-BE49-F238E27FC236}">
                <a16:creationId xmlns:a16="http://schemas.microsoft.com/office/drawing/2014/main" id="{49F997C8-6B09-4F37-AEE8-79A94E1A2F5D}"/>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the icon for each loan type to learn more.</a:t>
            </a:r>
          </a:p>
        </p:txBody>
      </p:sp>
      <p:sp>
        <p:nvSpPr>
          <p:cNvPr id="11" name="Slide Number Placeholder 10">
            <a:extLst>
              <a:ext uri="{FF2B5EF4-FFF2-40B4-BE49-F238E27FC236}">
                <a16:creationId xmlns:a16="http://schemas.microsoft.com/office/drawing/2014/main" id="{BA2F5EF0-A36F-42F3-9EBD-0811E5DEFEC9}"/>
              </a:ext>
            </a:extLst>
          </p:cNvPr>
          <p:cNvSpPr>
            <a:spLocks noGrp="1"/>
          </p:cNvSpPr>
          <p:nvPr>
            <p:ph type="sldNum" sz="quarter" idx="12"/>
          </p:nvPr>
        </p:nvSpPr>
        <p:spPr/>
        <p:txBody>
          <a:bodyPr/>
          <a:lstStyle/>
          <a:p>
            <a:fld id="{71A628A0-E779-4D32-97F1-9C80A60D6EF0}" type="slidenum">
              <a:rPr lang="en-IN" smtClean="0"/>
              <a:pPr/>
              <a:t>50</a:t>
            </a:fld>
            <a:r>
              <a:rPr lang="en-IN"/>
              <a:t> of 116</a:t>
            </a:r>
            <a:endParaRPr lang="en-IN" dirty="0"/>
          </a:p>
        </p:txBody>
      </p:sp>
    </p:spTree>
    <p:extLst>
      <p:ext uri="{BB962C8B-B14F-4D97-AF65-F5344CB8AC3E}">
        <p14:creationId xmlns:p14="http://schemas.microsoft.com/office/powerpoint/2010/main" val="7078064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A56008-06CE-40FE-A691-34087343582E}"/>
              </a:ext>
            </a:extLst>
          </p:cNvPr>
          <p:cNvSpPr txBox="1">
            <a:spLocks/>
          </p:cNvSpPr>
          <p:nvPr/>
        </p:nvSpPr>
        <p:spPr>
          <a:xfrm>
            <a:off x="305171" y="2056352"/>
            <a:ext cx="12408198" cy="707886"/>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spcBef>
                <a:spcPts val="600"/>
              </a:spcBef>
              <a:buNone/>
            </a:pPr>
            <a:r>
              <a:rPr lang="en-US" dirty="0">
                <a:effectLst/>
                <a:latin typeface="Arial" panose="020B0604020202020204" pitchFamily="34" charset="0"/>
                <a:ea typeface="Times New Roman" panose="02020603050405020304" pitchFamily="18" charset="0"/>
                <a:cs typeface="Times New Roman" panose="02020603050405020304" pitchFamily="18" charset="0"/>
              </a:rPr>
              <a:t>Let's go over a few frequently asked questions lenders have about environmental assessments.</a:t>
            </a:r>
            <a:endParaRPr lang="en-US" i="1" dirty="0">
              <a:solidFill>
                <a:schemeClr val="accent3"/>
              </a:solidFill>
            </a:endParaRPr>
          </a:p>
          <a:p>
            <a:pPr marL="0" indent="0">
              <a:spcBef>
                <a:spcPts val="600"/>
              </a:spcBef>
              <a:buNone/>
            </a:pPr>
            <a:r>
              <a:rPr lang="en-US" sz="1400" i="1" dirty="0">
                <a:solidFill>
                  <a:schemeClr val="accent3"/>
                </a:solidFill>
              </a:rPr>
              <a:t>Click on each icon to learn more.</a:t>
            </a:r>
          </a:p>
        </p:txBody>
      </p:sp>
      <p:sp>
        <p:nvSpPr>
          <p:cNvPr id="2" name="Title 1">
            <a:extLst>
              <a:ext uri="{FF2B5EF4-FFF2-40B4-BE49-F238E27FC236}">
                <a16:creationId xmlns:a16="http://schemas.microsoft.com/office/drawing/2014/main" id="{3B5A0EDF-688F-45BD-9D4F-1081BB5B6A3E}"/>
              </a:ext>
            </a:extLst>
          </p:cNvPr>
          <p:cNvSpPr>
            <a:spLocks noGrp="1"/>
          </p:cNvSpPr>
          <p:nvPr>
            <p:ph type="title"/>
          </p:nvPr>
        </p:nvSpPr>
        <p:spPr/>
        <p:txBody>
          <a:bodyPr/>
          <a:lstStyle/>
          <a:p>
            <a:r>
              <a:rPr lang="en-US" dirty="0"/>
              <a:t>Operational Risk: Knowledge Check</a:t>
            </a:r>
          </a:p>
        </p:txBody>
      </p:sp>
      <p:sp>
        <p:nvSpPr>
          <p:cNvPr id="23" name="Rectangle 22">
            <a:extLst>
              <a:ext uri="{FF2B5EF4-FFF2-40B4-BE49-F238E27FC236}">
                <a16:creationId xmlns:a16="http://schemas.microsoft.com/office/drawing/2014/main" id="{C7B3FF66-BA6B-4717-83F6-5C5C21D59CB4}"/>
              </a:ext>
            </a:extLst>
          </p:cNvPr>
          <p:cNvSpPr/>
          <p:nvPr/>
        </p:nvSpPr>
        <p:spPr>
          <a:xfrm>
            <a:off x="235176" y="2879860"/>
            <a:ext cx="12527280" cy="4828904"/>
          </a:xfrm>
          <a:prstGeom prst="rect">
            <a:avLst/>
          </a:prstGeom>
          <a:solidFill>
            <a:schemeClr val="bg1">
              <a:lumMod val="95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1185712" rtl="0" eaLnBrk="1" latinLnBrk="0" hangingPunct="1">
              <a:defRPr sz="2334" kern="1200">
                <a:solidFill>
                  <a:schemeClr val="dk1"/>
                </a:solidFill>
                <a:latin typeface="+mn-lt"/>
                <a:ea typeface="+mn-ea"/>
                <a:cs typeface="+mn-cs"/>
              </a:defRPr>
            </a:lvl1pPr>
            <a:lvl2pPr marL="592856" algn="l" defTabSz="1185712" rtl="0" eaLnBrk="1" latinLnBrk="0" hangingPunct="1">
              <a:defRPr sz="2334" kern="1200">
                <a:solidFill>
                  <a:schemeClr val="dk1"/>
                </a:solidFill>
                <a:latin typeface="+mn-lt"/>
                <a:ea typeface="+mn-ea"/>
                <a:cs typeface="+mn-cs"/>
              </a:defRPr>
            </a:lvl2pPr>
            <a:lvl3pPr marL="1185712" algn="l" defTabSz="1185712" rtl="0" eaLnBrk="1" latinLnBrk="0" hangingPunct="1">
              <a:defRPr sz="2334" kern="1200">
                <a:solidFill>
                  <a:schemeClr val="dk1"/>
                </a:solidFill>
                <a:latin typeface="+mn-lt"/>
                <a:ea typeface="+mn-ea"/>
                <a:cs typeface="+mn-cs"/>
              </a:defRPr>
            </a:lvl3pPr>
            <a:lvl4pPr marL="1778569" algn="l" defTabSz="1185712" rtl="0" eaLnBrk="1" latinLnBrk="0" hangingPunct="1">
              <a:defRPr sz="2334" kern="1200">
                <a:solidFill>
                  <a:schemeClr val="dk1"/>
                </a:solidFill>
                <a:latin typeface="+mn-lt"/>
                <a:ea typeface="+mn-ea"/>
                <a:cs typeface="+mn-cs"/>
              </a:defRPr>
            </a:lvl4pPr>
            <a:lvl5pPr marL="2371427" algn="l" defTabSz="1185712" rtl="0" eaLnBrk="1" latinLnBrk="0" hangingPunct="1">
              <a:defRPr sz="2334" kern="1200">
                <a:solidFill>
                  <a:schemeClr val="dk1"/>
                </a:solidFill>
                <a:latin typeface="+mn-lt"/>
                <a:ea typeface="+mn-ea"/>
                <a:cs typeface="+mn-cs"/>
              </a:defRPr>
            </a:lvl5pPr>
            <a:lvl6pPr marL="2964283" algn="l" defTabSz="1185712" rtl="0" eaLnBrk="1" latinLnBrk="0" hangingPunct="1">
              <a:defRPr sz="2334" kern="1200">
                <a:solidFill>
                  <a:schemeClr val="dk1"/>
                </a:solidFill>
                <a:latin typeface="+mn-lt"/>
                <a:ea typeface="+mn-ea"/>
                <a:cs typeface="+mn-cs"/>
              </a:defRPr>
            </a:lvl6pPr>
            <a:lvl7pPr marL="3557139" algn="l" defTabSz="1185712" rtl="0" eaLnBrk="1" latinLnBrk="0" hangingPunct="1">
              <a:defRPr sz="2334" kern="1200">
                <a:solidFill>
                  <a:schemeClr val="dk1"/>
                </a:solidFill>
                <a:latin typeface="+mn-lt"/>
                <a:ea typeface="+mn-ea"/>
                <a:cs typeface="+mn-cs"/>
              </a:defRPr>
            </a:lvl7pPr>
            <a:lvl8pPr marL="4149995" algn="l" defTabSz="1185712" rtl="0" eaLnBrk="1" latinLnBrk="0" hangingPunct="1">
              <a:defRPr sz="2334" kern="1200">
                <a:solidFill>
                  <a:schemeClr val="dk1"/>
                </a:solidFill>
                <a:latin typeface="+mn-lt"/>
                <a:ea typeface="+mn-ea"/>
                <a:cs typeface="+mn-cs"/>
              </a:defRPr>
            </a:lvl8pPr>
            <a:lvl9pPr marL="4742852" algn="l" defTabSz="1185712" rtl="0" eaLnBrk="1" latinLnBrk="0" hangingPunct="1">
              <a:defRPr sz="2334" kern="1200">
                <a:solidFill>
                  <a:schemeClr val="dk1"/>
                </a:solidFill>
                <a:latin typeface="+mn-lt"/>
                <a:ea typeface="+mn-ea"/>
                <a:cs typeface="+mn-cs"/>
              </a:defRPr>
            </a:lvl9pPr>
          </a:lstStyle>
          <a:p>
            <a:pPr algn="ctr"/>
            <a:endParaRPr lang="en-US" sz="1600">
              <a:solidFill>
                <a:schemeClr val="bg1"/>
              </a:solidFill>
            </a:endParaRPr>
          </a:p>
        </p:txBody>
      </p:sp>
      <p:sp>
        <p:nvSpPr>
          <p:cNvPr id="24" name="Rectangle 23">
            <a:extLst>
              <a:ext uri="{FF2B5EF4-FFF2-40B4-BE49-F238E27FC236}">
                <a16:creationId xmlns:a16="http://schemas.microsoft.com/office/drawing/2014/main" id="{D8834540-DEE3-4AE4-ABFC-6BDDBAB4DAF9}"/>
              </a:ext>
            </a:extLst>
          </p:cNvPr>
          <p:cNvSpPr/>
          <p:nvPr/>
        </p:nvSpPr>
        <p:spPr>
          <a:xfrm>
            <a:off x="305171" y="2962592"/>
            <a:ext cx="2931757" cy="4663440"/>
          </a:xfrm>
          <a:prstGeom prst="rect">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92821" tIns="46410" rIns="92821" bIns="46410" rtlCol="0" anchor="ctr"/>
          <a:lstStyle>
            <a:defPPr>
              <a:defRPr lang="en-US"/>
            </a:defPPr>
            <a:lvl1pPr marL="0" algn="l" defTabSz="1185712" rtl="0" eaLnBrk="1" latinLnBrk="0" hangingPunct="1">
              <a:defRPr sz="2334" kern="1200">
                <a:solidFill>
                  <a:schemeClr val="lt1"/>
                </a:solidFill>
                <a:latin typeface="+mn-lt"/>
                <a:ea typeface="+mn-ea"/>
                <a:cs typeface="+mn-cs"/>
              </a:defRPr>
            </a:lvl1pPr>
            <a:lvl2pPr marL="592856" algn="l" defTabSz="1185712" rtl="0" eaLnBrk="1" latinLnBrk="0" hangingPunct="1">
              <a:defRPr sz="2334" kern="1200">
                <a:solidFill>
                  <a:schemeClr val="lt1"/>
                </a:solidFill>
                <a:latin typeface="+mn-lt"/>
                <a:ea typeface="+mn-ea"/>
                <a:cs typeface="+mn-cs"/>
              </a:defRPr>
            </a:lvl2pPr>
            <a:lvl3pPr marL="1185712" algn="l" defTabSz="1185712" rtl="0" eaLnBrk="1" latinLnBrk="0" hangingPunct="1">
              <a:defRPr sz="2334" kern="1200">
                <a:solidFill>
                  <a:schemeClr val="lt1"/>
                </a:solidFill>
                <a:latin typeface="+mn-lt"/>
                <a:ea typeface="+mn-ea"/>
                <a:cs typeface="+mn-cs"/>
              </a:defRPr>
            </a:lvl3pPr>
            <a:lvl4pPr marL="1778569" algn="l" defTabSz="1185712" rtl="0" eaLnBrk="1" latinLnBrk="0" hangingPunct="1">
              <a:defRPr sz="2334" kern="1200">
                <a:solidFill>
                  <a:schemeClr val="lt1"/>
                </a:solidFill>
                <a:latin typeface="+mn-lt"/>
                <a:ea typeface="+mn-ea"/>
                <a:cs typeface="+mn-cs"/>
              </a:defRPr>
            </a:lvl4pPr>
            <a:lvl5pPr marL="2371427" algn="l" defTabSz="1185712" rtl="0" eaLnBrk="1" latinLnBrk="0" hangingPunct="1">
              <a:defRPr sz="2334" kern="1200">
                <a:solidFill>
                  <a:schemeClr val="lt1"/>
                </a:solidFill>
                <a:latin typeface="+mn-lt"/>
                <a:ea typeface="+mn-ea"/>
                <a:cs typeface="+mn-cs"/>
              </a:defRPr>
            </a:lvl5pPr>
            <a:lvl6pPr marL="2964283" algn="l" defTabSz="1185712" rtl="0" eaLnBrk="1" latinLnBrk="0" hangingPunct="1">
              <a:defRPr sz="2334" kern="1200">
                <a:solidFill>
                  <a:schemeClr val="lt1"/>
                </a:solidFill>
                <a:latin typeface="+mn-lt"/>
                <a:ea typeface="+mn-ea"/>
                <a:cs typeface="+mn-cs"/>
              </a:defRPr>
            </a:lvl6pPr>
            <a:lvl7pPr marL="3557139" algn="l" defTabSz="1185712" rtl="0" eaLnBrk="1" latinLnBrk="0" hangingPunct="1">
              <a:defRPr sz="2334" kern="1200">
                <a:solidFill>
                  <a:schemeClr val="lt1"/>
                </a:solidFill>
                <a:latin typeface="+mn-lt"/>
                <a:ea typeface="+mn-ea"/>
                <a:cs typeface="+mn-cs"/>
              </a:defRPr>
            </a:lvl7pPr>
            <a:lvl8pPr marL="4149995" algn="l" defTabSz="1185712" rtl="0" eaLnBrk="1" latinLnBrk="0" hangingPunct="1">
              <a:defRPr sz="2334" kern="1200">
                <a:solidFill>
                  <a:schemeClr val="lt1"/>
                </a:solidFill>
                <a:latin typeface="+mn-lt"/>
                <a:ea typeface="+mn-ea"/>
                <a:cs typeface="+mn-cs"/>
              </a:defRPr>
            </a:lvl8pPr>
            <a:lvl9pPr marL="4742852" algn="l" defTabSz="1185712" rtl="0" eaLnBrk="1" latinLnBrk="0" hangingPunct="1">
              <a:defRPr sz="2334" kern="1200">
                <a:solidFill>
                  <a:schemeClr val="lt1"/>
                </a:solidFill>
                <a:latin typeface="+mn-lt"/>
                <a:ea typeface="+mn-ea"/>
                <a:cs typeface="+mn-cs"/>
              </a:defRPr>
            </a:lvl9pPr>
          </a:lstStyle>
          <a:p>
            <a:pPr algn="ctr"/>
            <a:endParaRPr lang="en-US">
              <a:solidFill>
                <a:schemeClr val="tx1"/>
              </a:solidFill>
            </a:endParaRPr>
          </a:p>
        </p:txBody>
      </p:sp>
      <p:sp>
        <p:nvSpPr>
          <p:cNvPr id="25" name="Rectangle 24">
            <a:extLst>
              <a:ext uri="{FF2B5EF4-FFF2-40B4-BE49-F238E27FC236}">
                <a16:creationId xmlns:a16="http://schemas.microsoft.com/office/drawing/2014/main" id="{0B779932-FD62-48C0-8EE3-46C6A5463DDE}"/>
              </a:ext>
            </a:extLst>
          </p:cNvPr>
          <p:cNvSpPr/>
          <p:nvPr/>
        </p:nvSpPr>
        <p:spPr>
          <a:xfrm>
            <a:off x="3313986" y="2962592"/>
            <a:ext cx="9372270" cy="4660447"/>
          </a:xfrm>
          <a:prstGeom prst="rect">
            <a:avLst/>
          </a:prstGeom>
          <a:solidFill>
            <a:schemeClr val="bg1"/>
          </a:solidFill>
          <a:ln>
            <a:no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1185712" rtl="0" eaLnBrk="1" latinLnBrk="0" hangingPunct="1">
              <a:defRPr sz="2334" kern="1200">
                <a:solidFill>
                  <a:schemeClr val="dk1"/>
                </a:solidFill>
                <a:latin typeface="+mn-lt"/>
                <a:ea typeface="+mn-ea"/>
                <a:cs typeface="+mn-cs"/>
              </a:defRPr>
            </a:lvl1pPr>
            <a:lvl2pPr marL="592856" algn="l" defTabSz="1185712" rtl="0" eaLnBrk="1" latinLnBrk="0" hangingPunct="1">
              <a:defRPr sz="2334" kern="1200">
                <a:solidFill>
                  <a:schemeClr val="dk1"/>
                </a:solidFill>
                <a:latin typeface="+mn-lt"/>
                <a:ea typeface="+mn-ea"/>
                <a:cs typeface="+mn-cs"/>
              </a:defRPr>
            </a:lvl2pPr>
            <a:lvl3pPr marL="1185712" algn="l" defTabSz="1185712" rtl="0" eaLnBrk="1" latinLnBrk="0" hangingPunct="1">
              <a:defRPr sz="2334" kern="1200">
                <a:solidFill>
                  <a:schemeClr val="dk1"/>
                </a:solidFill>
                <a:latin typeface="+mn-lt"/>
                <a:ea typeface="+mn-ea"/>
                <a:cs typeface="+mn-cs"/>
              </a:defRPr>
            </a:lvl3pPr>
            <a:lvl4pPr marL="1778569" algn="l" defTabSz="1185712" rtl="0" eaLnBrk="1" latinLnBrk="0" hangingPunct="1">
              <a:defRPr sz="2334" kern="1200">
                <a:solidFill>
                  <a:schemeClr val="dk1"/>
                </a:solidFill>
                <a:latin typeface="+mn-lt"/>
                <a:ea typeface="+mn-ea"/>
                <a:cs typeface="+mn-cs"/>
              </a:defRPr>
            </a:lvl4pPr>
            <a:lvl5pPr marL="2371427" algn="l" defTabSz="1185712" rtl="0" eaLnBrk="1" latinLnBrk="0" hangingPunct="1">
              <a:defRPr sz="2334" kern="1200">
                <a:solidFill>
                  <a:schemeClr val="dk1"/>
                </a:solidFill>
                <a:latin typeface="+mn-lt"/>
                <a:ea typeface="+mn-ea"/>
                <a:cs typeface="+mn-cs"/>
              </a:defRPr>
            </a:lvl5pPr>
            <a:lvl6pPr marL="2964283" algn="l" defTabSz="1185712" rtl="0" eaLnBrk="1" latinLnBrk="0" hangingPunct="1">
              <a:defRPr sz="2334" kern="1200">
                <a:solidFill>
                  <a:schemeClr val="dk1"/>
                </a:solidFill>
                <a:latin typeface="+mn-lt"/>
                <a:ea typeface="+mn-ea"/>
                <a:cs typeface="+mn-cs"/>
              </a:defRPr>
            </a:lvl6pPr>
            <a:lvl7pPr marL="3557139" algn="l" defTabSz="1185712" rtl="0" eaLnBrk="1" latinLnBrk="0" hangingPunct="1">
              <a:defRPr sz="2334" kern="1200">
                <a:solidFill>
                  <a:schemeClr val="dk1"/>
                </a:solidFill>
                <a:latin typeface="+mn-lt"/>
                <a:ea typeface="+mn-ea"/>
                <a:cs typeface="+mn-cs"/>
              </a:defRPr>
            </a:lvl7pPr>
            <a:lvl8pPr marL="4149995" algn="l" defTabSz="1185712" rtl="0" eaLnBrk="1" latinLnBrk="0" hangingPunct="1">
              <a:defRPr sz="2334" kern="1200">
                <a:solidFill>
                  <a:schemeClr val="dk1"/>
                </a:solidFill>
                <a:latin typeface="+mn-lt"/>
                <a:ea typeface="+mn-ea"/>
                <a:cs typeface="+mn-cs"/>
              </a:defRPr>
            </a:lvl8pPr>
            <a:lvl9pPr marL="4742852" algn="l" defTabSz="1185712" rtl="0" eaLnBrk="1" latinLnBrk="0" hangingPunct="1">
              <a:defRPr sz="2334" kern="1200">
                <a:solidFill>
                  <a:schemeClr val="dk1"/>
                </a:solidFill>
                <a:latin typeface="+mn-lt"/>
                <a:ea typeface="+mn-ea"/>
                <a:cs typeface="+mn-cs"/>
              </a:defRPr>
            </a:lvl9pPr>
          </a:lstStyle>
          <a:p>
            <a:pPr algn="ctr"/>
            <a:endParaRPr lang="en-US" sz="1600" err="1">
              <a:solidFill>
                <a:schemeClr val="bg1"/>
              </a:solidFill>
            </a:endParaRPr>
          </a:p>
        </p:txBody>
      </p:sp>
      <p:sp>
        <p:nvSpPr>
          <p:cNvPr id="33" name="TextBox 32">
            <a:extLst>
              <a:ext uri="{FF2B5EF4-FFF2-40B4-BE49-F238E27FC236}">
                <a16:creationId xmlns:a16="http://schemas.microsoft.com/office/drawing/2014/main" id="{D39CF37D-CB76-412A-B02F-73AEC945D98F}"/>
              </a:ext>
            </a:extLst>
          </p:cNvPr>
          <p:cNvSpPr txBox="1"/>
          <p:nvPr/>
        </p:nvSpPr>
        <p:spPr>
          <a:xfrm>
            <a:off x="607927" y="7083298"/>
            <a:ext cx="2326244" cy="343834"/>
          </a:xfrm>
          <a:prstGeom prst="rect">
            <a:avLst/>
          </a:prstGeom>
          <a:noFill/>
        </p:spPr>
        <p:txBody>
          <a:bodyPr wrap="square">
            <a:spAutoFit/>
          </a:bodyPr>
          <a:lstStyle/>
          <a:p>
            <a:pPr marR="0" lvl="0" indent="0" algn="ctr" fontAlgn="auto">
              <a:lnSpc>
                <a:spcPct val="100000"/>
              </a:lnSpc>
              <a:spcBef>
                <a:spcPts val="0"/>
              </a:spcBef>
              <a:spcAft>
                <a:spcPts val="0"/>
              </a:spcAft>
              <a:buClrTx/>
              <a:buSzTx/>
              <a:buFontTx/>
              <a:buNone/>
              <a:tabLst/>
              <a:defRPr/>
            </a:pPr>
            <a:r>
              <a:rPr lang="en-US" sz="1600" b="1" dirty="0">
                <a:solidFill>
                  <a:schemeClr val="bg1"/>
                </a:solidFill>
                <a:latin typeface="Arial" panose="020B0604020202020204" pitchFamily="34" charset="0"/>
                <a:cs typeface="Arial" panose="020B0604020202020204" pitchFamily="34" charset="0"/>
              </a:rPr>
              <a:t>Evaluation Focus</a:t>
            </a:r>
          </a:p>
        </p:txBody>
      </p:sp>
      <p:cxnSp>
        <p:nvCxnSpPr>
          <p:cNvPr id="34" name="Straight Connector 33">
            <a:extLst>
              <a:ext uri="{FF2B5EF4-FFF2-40B4-BE49-F238E27FC236}">
                <a16:creationId xmlns:a16="http://schemas.microsoft.com/office/drawing/2014/main" id="{7648C64A-0B5C-4AD9-A2BD-3A6694462D5D}"/>
              </a:ext>
            </a:extLst>
          </p:cNvPr>
          <p:cNvCxnSpPr>
            <a:cxnSpLocks/>
          </p:cNvCxnSpPr>
          <p:nvPr/>
        </p:nvCxnSpPr>
        <p:spPr>
          <a:xfrm>
            <a:off x="530868" y="5294312"/>
            <a:ext cx="24803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5" name="Picture 34" descr="A picture containing chart&#10;&#10;Description automatically generated">
            <a:extLst>
              <a:ext uri="{FF2B5EF4-FFF2-40B4-BE49-F238E27FC236}">
                <a16:creationId xmlns:a16="http://schemas.microsoft.com/office/drawing/2014/main" id="{DA833F26-9358-4ECA-9AEA-8AC48E953489}"/>
              </a:ext>
            </a:extLst>
          </p:cNvPr>
          <p:cNvPicPr>
            <a:picLocks noChangeAspect="1"/>
          </p:cNvPicPr>
          <p:nvPr/>
        </p:nvPicPr>
        <p:blipFill rotWithShape="1">
          <a:blip r:embed="rId4">
            <a:extLst>
              <a:ext uri="{28A0092B-C50C-407E-A947-70E740481C1C}">
                <a14:useLocalDpi xmlns:a14="http://schemas.microsoft.com/office/drawing/2010/main" val="0"/>
              </a:ext>
            </a:extLst>
          </a:blip>
          <a:srcRect l="1368" t="31659" r="838" b="2548"/>
          <a:stretch/>
        </p:blipFill>
        <p:spPr>
          <a:xfrm>
            <a:off x="3396476" y="3040321"/>
            <a:ext cx="9207290" cy="4504988"/>
          </a:xfrm>
          <a:prstGeom prst="rect">
            <a:avLst/>
          </a:prstGeom>
        </p:spPr>
      </p:pic>
      <p:grpSp>
        <p:nvGrpSpPr>
          <p:cNvPr id="11" name="Group 10">
            <a:extLst>
              <a:ext uri="{FF2B5EF4-FFF2-40B4-BE49-F238E27FC236}">
                <a16:creationId xmlns:a16="http://schemas.microsoft.com/office/drawing/2014/main" id="{CC7C2167-559E-4CA5-AEB5-7CB692736104}"/>
              </a:ext>
            </a:extLst>
          </p:cNvPr>
          <p:cNvGrpSpPr/>
          <p:nvPr/>
        </p:nvGrpSpPr>
        <p:grpSpPr>
          <a:xfrm>
            <a:off x="1141049" y="5642702"/>
            <a:ext cx="1260000" cy="1279649"/>
            <a:chOff x="1141049" y="5485463"/>
            <a:chExt cx="1260000" cy="1279649"/>
          </a:xfrm>
        </p:grpSpPr>
        <p:sp>
          <p:nvSpPr>
            <p:cNvPr id="28" name="Flowchart: Connector 27">
              <a:extLst>
                <a:ext uri="{FF2B5EF4-FFF2-40B4-BE49-F238E27FC236}">
                  <a16:creationId xmlns:a16="http://schemas.microsoft.com/office/drawing/2014/main" id="{485B0156-5921-4691-A32B-8B0F60A372E4}"/>
                </a:ext>
              </a:extLst>
            </p:cNvPr>
            <p:cNvSpPr/>
            <p:nvPr/>
          </p:nvSpPr>
          <p:spPr>
            <a:xfrm>
              <a:off x="1141049" y="5485463"/>
              <a:ext cx="1260000" cy="1279649"/>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18278" tIns="59139" rIns="118278" bIns="59139" spcCol="0" rtlCol="0" anchor="ctr"/>
            <a:lstStyle/>
            <a:p>
              <a:pPr algn="ctr"/>
              <a:endParaRPr lang="en-IN">
                <a:solidFill>
                  <a:srgbClr val="B6002E"/>
                </a:solidFill>
              </a:endParaRPr>
            </a:p>
          </p:txBody>
        </p:sp>
        <p:grpSp>
          <p:nvGrpSpPr>
            <p:cNvPr id="53" name="Graphic 298">
              <a:extLst>
                <a:ext uri="{FF2B5EF4-FFF2-40B4-BE49-F238E27FC236}">
                  <a16:creationId xmlns:a16="http://schemas.microsoft.com/office/drawing/2014/main" id="{8A3E2DDA-6E55-42CA-A82C-B62841BD808D}"/>
                </a:ext>
              </a:extLst>
            </p:cNvPr>
            <p:cNvGrpSpPr/>
            <p:nvPr/>
          </p:nvGrpSpPr>
          <p:grpSpPr>
            <a:xfrm>
              <a:off x="1429049" y="5692879"/>
              <a:ext cx="684000" cy="828000"/>
              <a:chOff x="4193796" y="3838726"/>
              <a:chExt cx="1038892" cy="1279794"/>
            </a:xfrm>
            <a:solidFill>
              <a:schemeClr val="accent1"/>
            </a:solidFill>
          </p:grpSpPr>
          <p:grpSp>
            <p:nvGrpSpPr>
              <p:cNvPr id="54" name="Graphic 298">
                <a:extLst>
                  <a:ext uri="{FF2B5EF4-FFF2-40B4-BE49-F238E27FC236}">
                    <a16:creationId xmlns:a16="http://schemas.microsoft.com/office/drawing/2014/main" id="{8CB7AAAC-0DE9-4BA1-9028-03474C9B4905}"/>
                  </a:ext>
                </a:extLst>
              </p:cNvPr>
              <p:cNvGrpSpPr/>
              <p:nvPr/>
            </p:nvGrpSpPr>
            <p:grpSpPr>
              <a:xfrm>
                <a:off x="4193796" y="3838726"/>
                <a:ext cx="851439" cy="1281299"/>
                <a:chOff x="4193796" y="3838726"/>
                <a:chExt cx="851439" cy="1281299"/>
              </a:xfrm>
              <a:grpFill/>
            </p:grpSpPr>
            <p:sp>
              <p:nvSpPr>
                <p:cNvPr id="56" name="Freeform: Shape 55">
                  <a:extLst>
                    <a:ext uri="{FF2B5EF4-FFF2-40B4-BE49-F238E27FC236}">
                      <a16:creationId xmlns:a16="http://schemas.microsoft.com/office/drawing/2014/main" id="{501D20C3-8477-4900-B043-C03ADFCA3182}"/>
                    </a:ext>
                  </a:extLst>
                </p:cNvPr>
                <p:cNvSpPr/>
                <p:nvPr/>
              </p:nvSpPr>
              <p:spPr>
                <a:xfrm>
                  <a:off x="4914997" y="4044998"/>
                  <a:ext cx="130237" cy="639897"/>
                </a:xfrm>
                <a:custGeom>
                  <a:avLst/>
                  <a:gdLst>
                    <a:gd name="connsiteX0" fmla="*/ 130238 w 130237"/>
                    <a:gd name="connsiteY0" fmla="*/ 639897 h 639897"/>
                    <a:gd name="connsiteX1" fmla="*/ 130238 w 130237"/>
                    <a:gd name="connsiteY1" fmla="*/ 51945 h 639897"/>
                    <a:gd name="connsiteX2" fmla="*/ 78293 w 130237"/>
                    <a:gd name="connsiteY2" fmla="*/ 0 h 639897"/>
                    <a:gd name="connsiteX3" fmla="*/ 0 w 130237"/>
                    <a:gd name="connsiteY3" fmla="*/ 0 h 639897"/>
                    <a:gd name="connsiteX4" fmla="*/ 0 w 130237"/>
                    <a:gd name="connsiteY4" fmla="*/ 5270 h 639897"/>
                    <a:gd name="connsiteX5" fmla="*/ 77540 w 130237"/>
                    <a:gd name="connsiteY5" fmla="*/ 5270 h 639897"/>
                    <a:gd name="connsiteX6" fmla="*/ 124215 w 130237"/>
                    <a:gd name="connsiteY6" fmla="*/ 51945 h 639897"/>
                    <a:gd name="connsiteX7" fmla="*/ 124215 w 130237"/>
                    <a:gd name="connsiteY7" fmla="*/ 639897 h 6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237" h="639897">
                      <a:moveTo>
                        <a:pt x="130238" y="639897"/>
                      </a:moveTo>
                      <a:lnTo>
                        <a:pt x="130238" y="51945"/>
                      </a:lnTo>
                      <a:cubicBezTo>
                        <a:pt x="130238" y="23337"/>
                        <a:pt x="106900" y="0"/>
                        <a:pt x="78293" y="0"/>
                      </a:cubicBezTo>
                      <a:lnTo>
                        <a:pt x="0" y="0"/>
                      </a:lnTo>
                      <a:lnTo>
                        <a:pt x="0" y="5270"/>
                      </a:lnTo>
                      <a:lnTo>
                        <a:pt x="77540" y="5270"/>
                      </a:lnTo>
                      <a:cubicBezTo>
                        <a:pt x="103136" y="5270"/>
                        <a:pt x="124215" y="26349"/>
                        <a:pt x="124215" y="51945"/>
                      </a:cubicBezTo>
                      <a:lnTo>
                        <a:pt x="124215" y="639897"/>
                      </a:lnTo>
                    </a:path>
                  </a:pathLst>
                </a:custGeom>
                <a:grpFill/>
                <a:ln w="12700" cap="flat">
                  <a:solidFill>
                    <a:schemeClr val="accent1"/>
                  </a:solid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83C4377E-25AB-48B7-8544-184CBB31C588}"/>
                    </a:ext>
                  </a:extLst>
                </p:cNvPr>
                <p:cNvSpPr/>
                <p:nvPr/>
              </p:nvSpPr>
              <p:spPr>
                <a:xfrm>
                  <a:off x="4193796" y="4044998"/>
                  <a:ext cx="849934" cy="1075026"/>
                </a:xfrm>
                <a:custGeom>
                  <a:avLst/>
                  <a:gdLst>
                    <a:gd name="connsiteX0" fmla="*/ 846170 w 849934"/>
                    <a:gd name="connsiteY0" fmla="*/ 773899 h 1075026"/>
                    <a:gd name="connsiteX1" fmla="*/ 846170 w 849934"/>
                    <a:gd name="connsiteY1" fmla="*/ 1023082 h 1075026"/>
                    <a:gd name="connsiteX2" fmla="*/ 799495 w 849934"/>
                    <a:gd name="connsiteY2" fmla="*/ 1069757 h 1075026"/>
                    <a:gd name="connsiteX3" fmla="*/ 699370 w 849934"/>
                    <a:gd name="connsiteY3" fmla="*/ 1069757 h 1075026"/>
                    <a:gd name="connsiteX4" fmla="*/ 699370 w 849934"/>
                    <a:gd name="connsiteY4" fmla="*/ 1069757 h 1075026"/>
                    <a:gd name="connsiteX5" fmla="*/ 51945 w 849934"/>
                    <a:gd name="connsiteY5" fmla="*/ 1069757 h 1075026"/>
                    <a:gd name="connsiteX6" fmla="*/ 5270 w 849934"/>
                    <a:gd name="connsiteY6" fmla="*/ 1023082 h 1075026"/>
                    <a:gd name="connsiteX7" fmla="*/ 5270 w 849934"/>
                    <a:gd name="connsiteY7" fmla="*/ 51945 h 1075026"/>
                    <a:gd name="connsiteX8" fmla="*/ 51945 w 849934"/>
                    <a:gd name="connsiteY8" fmla="*/ 5270 h 1075026"/>
                    <a:gd name="connsiteX9" fmla="*/ 126474 w 849934"/>
                    <a:gd name="connsiteY9" fmla="*/ 5270 h 1075026"/>
                    <a:gd name="connsiteX10" fmla="*/ 126474 w 849934"/>
                    <a:gd name="connsiteY10" fmla="*/ 0 h 1075026"/>
                    <a:gd name="connsiteX11" fmla="*/ 51945 w 849934"/>
                    <a:gd name="connsiteY11" fmla="*/ 0 h 1075026"/>
                    <a:gd name="connsiteX12" fmla="*/ 0 w 849934"/>
                    <a:gd name="connsiteY12" fmla="*/ 51945 h 1075026"/>
                    <a:gd name="connsiteX13" fmla="*/ 0 w 849934"/>
                    <a:gd name="connsiteY13" fmla="*/ 1023082 h 1075026"/>
                    <a:gd name="connsiteX14" fmla="*/ 51945 w 849934"/>
                    <a:gd name="connsiteY14" fmla="*/ 1075027 h 1075026"/>
                    <a:gd name="connsiteX15" fmla="*/ 698617 w 849934"/>
                    <a:gd name="connsiteY15" fmla="*/ 1075027 h 1075026"/>
                    <a:gd name="connsiteX16" fmla="*/ 698617 w 849934"/>
                    <a:gd name="connsiteY16" fmla="*/ 1075027 h 1075026"/>
                    <a:gd name="connsiteX17" fmla="*/ 797990 w 849934"/>
                    <a:gd name="connsiteY17" fmla="*/ 1075027 h 1075026"/>
                    <a:gd name="connsiteX18" fmla="*/ 849934 w 849934"/>
                    <a:gd name="connsiteY18" fmla="*/ 1023082 h 1075026"/>
                    <a:gd name="connsiteX19" fmla="*/ 849934 w 849934"/>
                    <a:gd name="connsiteY19" fmla="*/ 773899 h 107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9934" h="1075026">
                      <a:moveTo>
                        <a:pt x="846170" y="773899"/>
                      </a:moveTo>
                      <a:lnTo>
                        <a:pt x="846170" y="1023082"/>
                      </a:lnTo>
                      <a:cubicBezTo>
                        <a:pt x="846170" y="1048678"/>
                        <a:pt x="825091" y="1069757"/>
                        <a:pt x="799495" y="1069757"/>
                      </a:cubicBezTo>
                      <a:lnTo>
                        <a:pt x="699370" y="1069757"/>
                      </a:lnTo>
                      <a:lnTo>
                        <a:pt x="699370" y="1069757"/>
                      </a:lnTo>
                      <a:lnTo>
                        <a:pt x="51945" y="1069757"/>
                      </a:lnTo>
                      <a:cubicBezTo>
                        <a:pt x="26349" y="1069757"/>
                        <a:pt x="5270" y="1048678"/>
                        <a:pt x="5270" y="1023082"/>
                      </a:cubicBezTo>
                      <a:lnTo>
                        <a:pt x="5270" y="51945"/>
                      </a:lnTo>
                      <a:cubicBezTo>
                        <a:pt x="5270" y="26349"/>
                        <a:pt x="26349" y="5270"/>
                        <a:pt x="51945" y="5270"/>
                      </a:cubicBezTo>
                      <a:lnTo>
                        <a:pt x="126474" y="5270"/>
                      </a:lnTo>
                      <a:lnTo>
                        <a:pt x="126474" y="0"/>
                      </a:lnTo>
                      <a:lnTo>
                        <a:pt x="51945" y="0"/>
                      </a:lnTo>
                      <a:cubicBezTo>
                        <a:pt x="23337" y="0"/>
                        <a:pt x="0" y="23337"/>
                        <a:pt x="0" y="51945"/>
                      </a:cubicBezTo>
                      <a:lnTo>
                        <a:pt x="0" y="1023082"/>
                      </a:lnTo>
                      <a:cubicBezTo>
                        <a:pt x="0" y="1051690"/>
                        <a:pt x="23337" y="1075027"/>
                        <a:pt x="51945" y="1075027"/>
                      </a:cubicBezTo>
                      <a:lnTo>
                        <a:pt x="698617" y="1075027"/>
                      </a:lnTo>
                      <a:lnTo>
                        <a:pt x="698617" y="1075027"/>
                      </a:lnTo>
                      <a:lnTo>
                        <a:pt x="797990" y="1075027"/>
                      </a:lnTo>
                      <a:cubicBezTo>
                        <a:pt x="826597" y="1075027"/>
                        <a:pt x="849934" y="1051690"/>
                        <a:pt x="849934" y="1023082"/>
                      </a:cubicBezTo>
                      <a:lnTo>
                        <a:pt x="849934" y="773899"/>
                      </a:lnTo>
                    </a:path>
                  </a:pathLst>
                </a:custGeom>
                <a:grpFill/>
                <a:ln w="12700" cap="flat">
                  <a:solidFill>
                    <a:schemeClr val="accent1"/>
                  </a:solid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EE0E200B-3161-4559-81A9-7428297642CD}"/>
                    </a:ext>
                  </a:extLst>
                </p:cNvPr>
                <p:cNvSpPr/>
                <p:nvPr/>
              </p:nvSpPr>
              <p:spPr>
                <a:xfrm>
                  <a:off x="4509980" y="4295687"/>
                  <a:ext cx="402006" cy="402005"/>
                </a:xfrm>
                <a:custGeom>
                  <a:avLst/>
                  <a:gdLst>
                    <a:gd name="connsiteX0" fmla="*/ 402006 w 402006"/>
                    <a:gd name="connsiteY0" fmla="*/ 201003 h 402005"/>
                    <a:gd name="connsiteX1" fmla="*/ 201003 w 402006"/>
                    <a:gd name="connsiteY1" fmla="*/ 0 h 402005"/>
                    <a:gd name="connsiteX2" fmla="*/ 0 w 402006"/>
                    <a:gd name="connsiteY2" fmla="*/ 201003 h 402005"/>
                    <a:gd name="connsiteX3" fmla="*/ 201003 w 402006"/>
                    <a:gd name="connsiteY3" fmla="*/ 402006 h 402005"/>
                    <a:gd name="connsiteX4" fmla="*/ 402006 w 402006"/>
                    <a:gd name="connsiteY4" fmla="*/ 201003 h 402005"/>
                    <a:gd name="connsiteX5" fmla="*/ 201003 w 402006"/>
                    <a:gd name="connsiteY5" fmla="*/ 396736 h 402005"/>
                    <a:gd name="connsiteX6" fmla="*/ 5270 w 402006"/>
                    <a:gd name="connsiteY6" fmla="*/ 201003 h 402005"/>
                    <a:gd name="connsiteX7" fmla="*/ 201003 w 402006"/>
                    <a:gd name="connsiteY7" fmla="*/ 5270 h 402005"/>
                    <a:gd name="connsiteX8" fmla="*/ 396736 w 402006"/>
                    <a:gd name="connsiteY8" fmla="*/ 201003 h 402005"/>
                    <a:gd name="connsiteX9" fmla="*/ 201003 w 402006"/>
                    <a:gd name="connsiteY9" fmla="*/ 396736 h 40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006" h="402005">
                      <a:moveTo>
                        <a:pt x="402006" y="201003"/>
                      </a:moveTo>
                      <a:cubicBezTo>
                        <a:pt x="402006" y="90338"/>
                        <a:pt x="311668" y="0"/>
                        <a:pt x="201003" y="0"/>
                      </a:cubicBezTo>
                      <a:cubicBezTo>
                        <a:pt x="90338" y="0"/>
                        <a:pt x="0" y="90338"/>
                        <a:pt x="0" y="201003"/>
                      </a:cubicBezTo>
                      <a:cubicBezTo>
                        <a:pt x="0" y="311667"/>
                        <a:pt x="90338" y="402006"/>
                        <a:pt x="201003" y="402006"/>
                      </a:cubicBezTo>
                      <a:cubicBezTo>
                        <a:pt x="311668" y="402006"/>
                        <a:pt x="402006" y="311667"/>
                        <a:pt x="402006" y="201003"/>
                      </a:cubicBezTo>
                      <a:close/>
                      <a:moveTo>
                        <a:pt x="201003" y="396736"/>
                      </a:moveTo>
                      <a:cubicBezTo>
                        <a:pt x="93350" y="396736"/>
                        <a:pt x="5270" y="308656"/>
                        <a:pt x="5270" y="201003"/>
                      </a:cubicBezTo>
                      <a:cubicBezTo>
                        <a:pt x="5270" y="93350"/>
                        <a:pt x="93350" y="5270"/>
                        <a:pt x="201003" y="5270"/>
                      </a:cubicBezTo>
                      <a:cubicBezTo>
                        <a:pt x="308656" y="5270"/>
                        <a:pt x="396736" y="93350"/>
                        <a:pt x="396736" y="201003"/>
                      </a:cubicBezTo>
                      <a:cubicBezTo>
                        <a:pt x="396736" y="308656"/>
                        <a:pt x="308656" y="396736"/>
                        <a:pt x="201003" y="396736"/>
                      </a:cubicBezTo>
                      <a:close/>
                    </a:path>
                  </a:pathLst>
                </a:custGeom>
                <a:grpFill/>
                <a:ln w="12700" cap="flat">
                  <a:solidFill>
                    <a:schemeClr val="accent1"/>
                  </a:solid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657CAC0-9C56-4D7B-A8B4-0D669881536B}"/>
                    </a:ext>
                  </a:extLst>
                </p:cNvPr>
                <p:cNvSpPr/>
                <p:nvPr/>
              </p:nvSpPr>
              <p:spPr>
                <a:xfrm>
                  <a:off x="4594296" y="4406352"/>
                  <a:ext cx="202508" cy="177665"/>
                </a:xfrm>
                <a:custGeom>
                  <a:avLst/>
                  <a:gdLst>
                    <a:gd name="connsiteX0" fmla="*/ 100125 w 202508"/>
                    <a:gd name="connsiteY0" fmla="*/ 170137 h 177665"/>
                    <a:gd name="connsiteX1" fmla="*/ 3011 w 202508"/>
                    <a:gd name="connsiteY1" fmla="*/ 114429 h 177665"/>
                    <a:gd name="connsiteX2" fmla="*/ 0 w 202508"/>
                    <a:gd name="connsiteY2" fmla="*/ 118946 h 177665"/>
                    <a:gd name="connsiteX3" fmla="*/ 101631 w 202508"/>
                    <a:gd name="connsiteY3" fmla="*/ 177666 h 177665"/>
                    <a:gd name="connsiteX4" fmla="*/ 202509 w 202508"/>
                    <a:gd name="connsiteY4" fmla="*/ 3011 h 177665"/>
                    <a:gd name="connsiteX5" fmla="*/ 197992 w 202508"/>
                    <a:gd name="connsiteY5" fmla="*/ 0 h 17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508" h="177665">
                      <a:moveTo>
                        <a:pt x="100125" y="170137"/>
                      </a:moveTo>
                      <a:lnTo>
                        <a:pt x="3011" y="114429"/>
                      </a:lnTo>
                      <a:lnTo>
                        <a:pt x="0" y="118946"/>
                      </a:lnTo>
                      <a:lnTo>
                        <a:pt x="101631" y="177666"/>
                      </a:lnTo>
                      <a:lnTo>
                        <a:pt x="202509" y="3011"/>
                      </a:lnTo>
                      <a:lnTo>
                        <a:pt x="197992" y="0"/>
                      </a:lnTo>
                      <a:close/>
                    </a:path>
                  </a:pathLst>
                </a:custGeom>
                <a:grpFill/>
                <a:ln w="12700" cap="flat">
                  <a:solidFill>
                    <a:schemeClr val="accent1"/>
                  </a:solid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3324F4B0-4887-47A5-A55D-51B48A5EAF7C}"/>
                    </a:ext>
                  </a:extLst>
                </p:cNvPr>
                <p:cNvSpPr/>
                <p:nvPr/>
              </p:nvSpPr>
              <p:spPr>
                <a:xfrm>
                  <a:off x="4528048" y="4854280"/>
                  <a:ext cx="259723" cy="5269"/>
                </a:xfrm>
                <a:custGeom>
                  <a:avLst/>
                  <a:gdLst>
                    <a:gd name="connsiteX0" fmla="*/ 0 w 259723"/>
                    <a:gd name="connsiteY0" fmla="*/ 0 h 5269"/>
                    <a:gd name="connsiteX1" fmla="*/ 259723 w 259723"/>
                    <a:gd name="connsiteY1" fmla="*/ 0 h 5269"/>
                    <a:gd name="connsiteX2" fmla="*/ 259723 w 259723"/>
                    <a:gd name="connsiteY2" fmla="*/ 5270 h 5269"/>
                    <a:gd name="connsiteX3" fmla="*/ 0 w 259723"/>
                    <a:gd name="connsiteY3" fmla="*/ 5270 h 5269"/>
                  </a:gdLst>
                  <a:ahLst/>
                  <a:cxnLst>
                    <a:cxn ang="0">
                      <a:pos x="connsiteX0" y="connsiteY0"/>
                    </a:cxn>
                    <a:cxn ang="0">
                      <a:pos x="connsiteX1" y="connsiteY1"/>
                    </a:cxn>
                    <a:cxn ang="0">
                      <a:pos x="connsiteX2" y="connsiteY2"/>
                    </a:cxn>
                    <a:cxn ang="0">
                      <a:pos x="connsiteX3" y="connsiteY3"/>
                    </a:cxn>
                  </a:cxnLst>
                  <a:rect l="l" t="t" r="r" b="b"/>
                  <a:pathLst>
                    <a:path w="259723" h="5269">
                      <a:moveTo>
                        <a:pt x="0" y="0"/>
                      </a:moveTo>
                      <a:lnTo>
                        <a:pt x="259723" y="0"/>
                      </a:lnTo>
                      <a:lnTo>
                        <a:pt x="259723" y="5270"/>
                      </a:lnTo>
                      <a:lnTo>
                        <a:pt x="0" y="5270"/>
                      </a:lnTo>
                      <a:close/>
                    </a:path>
                  </a:pathLst>
                </a:custGeom>
                <a:grpFill/>
                <a:ln w="12700" cap="flat">
                  <a:solidFill>
                    <a:schemeClr val="accent1"/>
                  </a:solid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5DE371A7-46E5-4FA8-A161-F0661071BA6B}"/>
                    </a:ext>
                  </a:extLst>
                </p:cNvPr>
                <p:cNvSpPr/>
                <p:nvPr/>
              </p:nvSpPr>
              <p:spPr>
                <a:xfrm>
                  <a:off x="4305966" y="4285901"/>
                  <a:ext cx="109911" cy="109911"/>
                </a:xfrm>
                <a:custGeom>
                  <a:avLst/>
                  <a:gdLst>
                    <a:gd name="connsiteX0" fmla="*/ 109912 w 109911"/>
                    <a:gd name="connsiteY0" fmla="*/ 0 h 109911"/>
                    <a:gd name="connsiteX1" fmla="*/ 0 w 109911"/>
                    <a:gd name="connsiteY1" fmla="*/ 0 h 109911"/>
                    <a:gd name="connsiteX2" fmla="*/ 0 w 109911"/>
                    <a:gd name="connsiteY2" fmla="*/ 109912 h 109911"/>
                    <a:gd name="connsiteX3" fmla="*/ 109912 w 109911"/>
                    <a:gd name="connsiteY3" fmla="*/ 109912 h 109911"/>
                    <a:gd name="connsiteX4" fmla="*/ 109912 w 109911"/>
                    <a:gd name="connsiteY4" fmla="*/ 0 h 109911"/>
                    <a:gd name="connsiteX5" fmla="*/ 104642 w 109911"/>
                    <a:gd name="connsiteY5" fmla="*/ 104642 h 109911"/>
                    <a:gd name="connsiteX6" fmla="*/ 5270 w 109911"/>
                    <a:gd name="connsiteY6" fmla="*/ 104642 h 109911"/>
                    <a:gd name="connsiteX7" fmla="*/ 5270 w 109911"/>
                    <a:gd name="connsiteY7" fmla="*/ 5270 h 109911"/>
                    <a:gd name="connsiteX8" fmla="*/ 104642 w 109911"/>
                    <a:gd name="connsiteY8" fmla="*/ 5270 h 109911"/>
                    <a:gd name="connsiteX9" fmla="*/ 104642 w 109911"/>
                    <a:gd name="connsiteY9" fmla="*/ 104642 h 10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911" h="109911">
                      <a:moveTo>
                        <a:pt x="109912" y="0"/>
                      </a:moveTo>
                      <a:lnTo>
                        <a:pt x="0" y="0"/>
                      </a:lnTo>
                      <a:lnTo>
                        <a:pt x="0" y="109912"/>
                      </a:lnTo>
                      <a:lnTo>
                        <a:pt x="109912" y="109912"/>
                      </a:lnTo>
                      <a:lnTo>
                        <a:pt x="109912" y="0"/>
                      </a:lnTo>
                      <a:close/>
                      <a:moveTo>
                        <a:pt x="104642" y="104642"/>
                      </a:moveTo>
                      <a:lnTo>
                        <a:pt x="5270" y="104642"/>
                      </a:lnTo>
                      <a:lnTo>
                        <a:pt x="5270" y="5270"/>
                      </a:lnTo>
                      <a:lnTo>
                        <a:pt x="104642" y="5270"/>
                      </a:lnTo>
                      <a:lnTo>
                        <a:pt x="104642" y="104642"/>
                      </a:lnTo>
                      <a:close/>
                    </a:path>
                  </a:pathLst>
                </a:custGeom>
                <a:grpFill/>
                <a:ln w="12700" cap="flat">
                  <a:solidFill>
                    <a:schemeClr val="accent1"/>
                  </a:solid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910B3EE4-18B3-445C-9392-7CCAA61AA1A8}"/>
                    </a:ext>
                  </a:extLst>
                </p:cNvPr>
                <p:cNvSpPr/>
                <p:nvPr/>
              </p:nvSpPr>
              <p:spPr>
                <a:xfrm>
                  <a:off x="4305966" y="4543365"/>
                  <a:ext cx="109911" cy="109911"/>
                </a:xfrm>
                <a:custGeom>
                  <a:avLst/>
                  <a:gdLst>
                    <a:gd name="connsiteX0" fmla="*/ 109912 w 109911"/>
                    <a:gd name="connsiteY0" fmla="*/ 0 h 109911"/>
                    <a:gd name="connsiteX1" fmla="*/ 0 w 109911"/>
                    <a:gd name="connsiteY1" fmla="*/ 0 h 109911"/>
                    <a:gd name="connsiteX2" fmla="*/ 0 w 109911"/>
                    <a:gd name="connsiteY2" fmla="*/ 109912 h 109911"/>
                    <a:gd name="connsiteX3" fmla="*/ 109912 w 109911"/>
                    <a:gd name="connsiteY3" fmla="*/ 109912 h 109911"/>
                    <a:gd name="connsiteX4" fmla="*/ 109912 w 109911"/>
                    <a:gd name="connsiteY4" fmla="*/ 0 h 109911"/>
                    <a:gd name="connsiteX5" fmla="*/ 104642 w 109911"/>
                    <a:gd name="connsiteY5" fmla="*/ 104642 h 109911"/>
                    <a:gd name="connsiteX6" fmla="*/ 5270 w 109911"/>
                    <a:gd name="connsiteY6" fmla="*/ 104642 h 109911"/>
                    <a:gd name="connsiteX7" fmla="*/ 5270 w 109911"/>
                    <a:gd name="connsiteY7" fmla="*/ 5270 h 109911"/>
                    <a:gd name="connsiteX8" fmla="*/ 104642 w 109911"/>
                    <a:gd name="connsiteY8" fmla="*/ 5270 h 109911"/>
                    <a:gd name="connsiteX9" fmla="*/ 104642 w 109911"/>
                    <a:gd name="connsiteY9" fmla="*/ 104642 h 10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911" h="109911">
                      <a:moveTo>
                        <a:pt x="109912" y="0"/>
                      </a:moveTo>
                      <a:lnTo>
                        <a:pt x="0" y="0"/>
                      </a:lnTo>
                      <a:lnTo>
                        <a:pt x="0" y="109912"/>
                      </a:lnTo>
                      <a:lnTo>
                        <a:pt x="109912" y="109912"/>
                      </a:lnTo>
                      <a:lnTo>
                        <a:pt x="109912" y="0"/>
                      </a:lnTo>
                      <a:close/>
                      <a:moveTo>
                        <a:pt x="104642" y="104642"/>
                      </a:moveTo>
                      <a:lnTo>
                        <a:pt x="5270" y="104642"/>
                      </a:lnTo>
                      <a:lnTo>
                        <a:pt x="5270" y="5270"/>
                      </a:lnTo>
                      <a:lnTo>
                        <a:pt x="104642" y="5270"/>
                      </a:lnTo>
                      <a:lnTo>
                        <a:pt x="104642" y="104642"/>
                      </a:lnTo>
                      <a:close/>
                    </a:path>
                  </a:pathLst>
                </a:custGeom>
                <a:grpFill/>
                <a:ln w="12700" cap="flat">
                  <a:solidFill>
                    <a:schemeClr val="accent1"/>
                  </a:solid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89E3618B-64EF-484D-B3A0-A496CF912461}"/>
                    </a:ext>
                  </a:extLst>
                </p:cNvPr>
                <p:cNvSpPr/>
                <p:nvPr/>
              </p:nvSpPr>
              <p:spPr>
                <a:xfrm>
                  <a:off x="4305966" y="4802335"/>
                  <a:ext cx="109911" cy="109158"/>
                </a:xfrm>
                <a:custGeom>
                  <a:avLst/>
                  <a:gdLst>
                    <a:gd name="connsiteX0" fmla="*/ 0 w 109911"/>
                    <a:gd name="connsiteY0" fmla="*/ 109159 h 109158"/>
                    <a:gd name="connsiteX1" fmla="*/ 109912 w 109911"/>
                    <a:gd name="connsiteY1" fmla="*/ 109159 h 109158"/>
                    <a:gd name="connsiteX2" fmla="*/ 109912 w 109911"/>
                    <a:gd name="connsiteY2" fmla="*/ 0 h 109158"/>
                    <a:gd name="connsiteX3" fmla="*/ 0 w 109911"/>
                    <a:gd name="connsiteY3" fmla="*/ 0 h 109158"/>
                    <a:gd name="connsiteX4" fmla="*/ 0 w 109911"/>
                    <a:gd name="connsiteY4" fmla="*/ 109159 h 109158"/>
                    <a:gd name="connsiteX5" fmla="*/ 5270 w 109911"/>
                    <a:gd name="connsiteY5" fmla="*/ 5270 h 109158"/>
                    <a:gd name="connsiteX6" fmla="*/ 104642 w 109911"/>
                    <a:gd name="connsiteY6" fmla="*/ 5270 h 109158"/>
                    <a:gd name="connsiteX7" fmla="*/ 104642 w 109911"/>
                    <a:gd name="connsiteY7" fmla="*/ 104642 h 109158"/>
                    <a:gd name="connsiteX8" fmla="*/ 5270 w 109911"/>
                    <a:gd name="connsiteY8" fmla="*/ 104642 h 109158"/>
                    <a:gd name="connsiteX9" fmla="*/ 5270 w 109911"/>
                    <a:gd name="connsiteY9" fmla="*/ 5270 h 10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911" h="109158">
                      <a:moveTo>
                        <a:pt x="0" y="109159"/>
                      </a:moveTo>
                      <a:lnTo>
                        <a:pt x="109912" y="109159"/>
                      </a:lnTo>
                      <a:lnTo>
                        <a:pt x="109912" y="0"/>
                      </a:lnTo>
                      <a:lnTo>
                        <a:pt x="0" y="0"/>
                      </a:lnTo>
                      <a:lnTo>
                        <a:pt x="0" y="109159"/>
                      </a:lnTo>
                      <a:close/>
                      <a:moveTo>
                        <a:pt x="5270" y="5270"/>
                      </a:moveTo>
                      <a:lnTo>
                        <a:pt x="104642" y="5270"/>
                      </a:lnTo>
                      <a:lnTo>
                        <a:pt x="104642" y="104642"/>
                      </a:lnTo>
                      <a:lnTo>
                        <a:pt x="5270" y="104642"/>
                      </a:lnTo>
                      <a:lnTo>
                        <a:pt x="5270" y="5270"/>
                      </a:lnTo>
                      <a:close/>
                    </a:path>
                  </a:pathLst>
                </a:custGeom>
                <a:grpFill/>
                <a:ln w="12700" cap="flat">
                  <a:solidFill>
                    <a:schemeClr val="accent1"/>
                  </a:solid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AF99CA4F-A910-434F-B559-BD7105C53D7B}"/>
                    </a:ext>
                  </a:extLst>
                </p:cNvPr>
                <p:cNvSpPr/>
                <p:nvPr/>
              </p:nvSpPr>
              <p:spPr>
                <a:xfrm>
                  <a:off x="4363180" y="3838726"/>
                  <a:ext cx="517187" cy="313173"/>
                </a:xfrm>
                <a:custGeom>
                  <a:avLst/>
                  <a:gdLst>
                    <a:gd name="connsiteX0" fmla="*/ 40652 w 517187"/>
                    <a:gd name="connsiteY0" fmla="*/ 313173 h 313173"/>
                    <a:gd name="connsiteX1" fmla="*/ 476535 w 517187"/>
                    <a:gd name="connsiteY1" fmla="*/ 313173 h 313173"/>
                    <a:gd name="connsiteX2" fmla="*/ 517188 w 517187"/>
                    <a:gd name="connsiteY2" fmla="*/ 272521 h 313173"/>
                    <a:gd name="connsiteX3" fmla="*/ 517188 w 517187"/>
                    <a:gd name="connsiteY3" fmla="*/ 160351 h 313173"/>
                    <a:gd name="connsiteX4" fmla="*/ 476535 w 517187"/>
                    <a:gd name="connsiteY4" fmla="*/ 119698 h 313173"/>
                    <a:gd name="connsiteX5" fmla="*/ 381680 w 517187"/>
                    <a:gd name="connsiteY5" fmla="*/ 119698 h 313173"/>
                    <a:gd name="connsiteX6" fmla="*/ 258970 w 517187"/>
                    <a:gd name="connsiteY6" fmla="*/ 0 h 313173"/>
                    <a:gd name="connsiteX7" fmla="*/ 136260 w 517187"/>
                    <a:gd name="connsiteY7" fmla="*/ 120451 h 313173"/>
                    <a:gd name="connsiteX8" fmla="*/ 40652 w 517187"/>
                    <a:gd name="connsiteY8" fmla="*/ 120451 h 313173"/>
                    <a:gd name="connsiteX9" fmla="*/ 0 w 517187"/>
                    <a:gd name="connsiteY9" fmla="*/ 161103 h 313173"/>
                    <a:gd name="connsiteX10" fmla="*/ 0 w 517187"/>
                    <a:gd name="connsiteY10" fmla="*/ 273274 h 313173"/>
                    <a:gd name="connsiteX11" fmla="*/ 40652 w 517187"/>
                    <a:gd name="connsiteY11" fmla="*/ 313173 h 313173"/>
                    <a:gd name="connsiteX12" fmla="*/ 5270 w 517187"/>
                    <a:gd name="connsiteY12" fmla="*/ 160351 h 313173"/>
                    <a:gd name="connsiteX13" fmla="*/ 40652 w 517187"/>
                    <a:gd name="connsiteY13" fmla="*/ 124968 h 313173"/>
                    <a:gd name="connsiteX14" fmla="*/ 140777 w 517187"/>
                    <a:gd name="connsiteY14" fmla="*/ 124968 h 313173"/>
                    <a:gd name="connsiteX15" fmla="*/ 140777 w 517187"/>
                    <a:gd name="connsiteY15" fmla="*/ 122710 h 313173"/>
                    <a:gd name="connsiteX16" fmla="*/ 141530 w 517187"/>
                    <a:gd name="connsiteY16" fmla="*/ 122710 h 313173"/>
                    <a:gd name="connsiteX17" fmla="*/ 258970 w 517187"/>
                    <a:gd name="connsiteY17" fmla="*/ 5270 h 313173"/>
                    <a:gd name="connsiteX18" fmla="*/ 376410 w 517187"/>
                    <a:gd name="connsiteY18" fmla="*/ 120451 h 313173"/>
                    <a:gd name="connsiteX19" fmla="*/ 376410 w 517187"/>
                    <a:gd name="connsiteY19" fmla="*/ 120451 h 313173"/>
                    <a:gd name="connsiteX20" fmla="*/ 376410 w 517187"/>
                    <a:gd name="connsiteY20" fmla="*/ 125721 h 313173"/>
                    <a:gd name="connsiteX21" fmla="*/ 477288 w 517187"/>
                    <a:gd name="connsiteY21" fmla="*/ 125721 h 313173"/>
                    <a:gd name="connsiteX22" fmla="*/ 512671 w 517187"/>
                    <a:gd name="connsiteY22" fmla="*/ 161103 h 313173"/>
                    <a:gd name="connsiteX23" fmla="*/ 512671 w 517187"/>
                    <a:gd name="connsiteY23" fmla="*/ 273274 h 313173"/>
                    <a:gd name="connsiteX24" fmla="*/ 477288 w 517187"/>
                    <a:gd name="connsiteY24" fmla="*/ 308656 h 313173"/>
                    <a:gd name="connsiteX25" fmla="*/ 40652 w 517187"/>
                    <a:gd name="connsiteY25" fmla="*/ 308656 h 313173"/>
                    <a:gd name="connsiteX26" fmla="*/ 5270 w 517187"/>
                    <a:gd name="connsiteY26" fmla="*/ 273274 h 313173"/>
                    <a:gd name="connsiteX27" fmla="*/ 5270 w 517187"/>
                    <a:gd name="connsiteY27" fmla="*/ 160351 h 31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17187" h="313173">
                      <a:moveTo>
                        <a:pt x="40652" y="313173"/>
                      </a:moveTo>
                      <a:lnTo>
                        <a:pt x="476535" y="313173"/>
                      </a:lnTo>
                      <a:cubicBezTo>
                        <a:pt x="499120" y="313173"/>
                        <a:pt x="517188" y="295105"/>
                        <a:pt x="517188" y="272521"/>
                      </a:cubicBezTo>
                      <a:lnTo>
                        <a:pt x="517188" y="160351"/>
                      </a:lnTo>
                      <a:cubicBezTo>
                        <a:pt x="517188" y="137766"/>
                        <a:pt x="499120" y="119698"/>
                        <a:pt x="476535" y="119698"/>
                      </a:cubicBezTo>
                      <a:lnTo>
                        <a:pt x="381680" y="119698"/>
                      </a:lnTo>
                      <a:cubicBezTo>
                        <a:pt x="380174" y="53450"/>
                        <a:pt x="325218" y="0"/>
                        <a:pt x="258970" y="0"/>
                      </a:cubicBezTo>
                      <a:cubicBezTo>
                        <a:pt x="192722" y="0"/>
                        <a:pt x="137766" y="53450"/>
                        <a:pt x="136260" y="120451"/>
                      </a:cubicBezTo>
                      <a:lnTo>
                        <a:pt x="40652" y="120451"/>
                      </a:lnTo>
                      <a:cubicBezTo>
                        <a:pt x="18068" y="120451"/>
                        <a:pt x="0" y="138519"/>
                        <a:pt x="0" y="161103"/>
                      </a:cubicBezTo>
                      <a:lnTo>
                        <a:pt x="0" y="273274"/>
                      </a:lnTo>
                      <a:cubicBezTo>
                        <a:pt x="0" y="295105"/>
                        <a:pt x="18068" y="313173"/>
                        <a:pt x="40652" y="313173"/>
                      </a:cubicBezTo>
                      <a:close/>
                      <a:moveTo>
                        <a:pt x="5270" y="160351"/>
                      </a:moveTo>
                      <a:cubicBezTo>
                        <a:pt x="5270" y="140777"/>
                        <a:pt x="21079" y="124968"/>
                        <a:pt x="40652" y="124968"/>
                      </a:cubicBezTo>
                      <a:lnTo>
                        <a:pt x="140777" y="124968"/>
                      </a:lnTo>
                      <a:lnTo>
                        <a:pt x="140777" y="122710"/>
                      </a:lnTo>
                      <a:lnTo>
                        <a:pt x="141530" y="122710"/>
                      </a:lnTo>
                      <a:cubicBezTo>
                        <a:pt x="141530" y="57967"/>
                        <a:pt x="194228" y="5270"/>
                        <a:pt x="258970" y="5270"/>
                      </a:cubicBezTo>
                      <a:cubicBezTo>
                        <a:pt x="322960" y="5270"/>
                        <a:pt x="374905" y="56462"/>
                        <a:pt x="376410" y="120451"/>
                      </a:cubicBezTo>
                      <a:lnTo>
                        <a:pt x="376410" y="120451"/>
                      </a:lnTo>
                      <a:lnTo>
                        <a:pt x="376410" y="125721"/>
                      </a:lnTo>
                      <a:lnTo>
                        <a:pt x="477288" y="125721"/>
                      </a:lnTo>
                      <a:cubicBezTo>
                        <a:pt x="496861" y="125721"/>
                        <a:pt x="512671" y="141530"/>
                        <a:pt x="512671" y="161103"/>
                      </a:cubicBezTo>
                      <a:lnTo>
                        <a:pt x="512671" y="273274"/>
                      </a:lnTo>
                      <a:cubicBezTo>
                        <a:pt x="512671" y="292847"/>
                        <a:pt x="496861" y="308656"/>
                        <a:pt x="477288" y="308656"/>
                      </a:cubicBezTo>
                      <a:lnTo>
                        <a:pt x="40652" y="308656"/>
                      </a:lnTo>
                      <a:cubicBezTo>
                        <a:pt x="21079" y="308656"/>
                        <a:pt x="5270" y="292847"/>
                        <a:pt x="5270" y="273274"/>
                      </a:cubicBezTo>
                      <a:lnTo>
                        <a:pt x="5270" y="160351"/>
                      </a:lnTo>
                      <a:close/>
                    </a:path>
                  </a:pathLst>
                </a:custGeom>
                <a:grpFill/>
                <a:ln w="12700" cap="flat">
                  <a:solidFill>
                    <a:schemeClr val="accent1"/>
                  </a:solidFill>
                  <a:prstDash val="solid"/>
                  <a:miter/>
                </a:ln>
              </p:spPr>
              <p:txBody>
                <a:bodyPr rtlCol="0" anchor="ctr"/>
                <a:lstStyle/>
                <a:p>
                  <a:endParaRPr lang="en-IN"/>
                </a:p>
              </p:txBody>
            </p:sp>
          </p:grpSp>
          <p:sp>
            <p:nvSpPr>
              <p:cNvPr id="55" name="Freeform: Shape 54">
                <a:extLst>
                  <a:ext uri="{FF2B5EF4-FFF2-40B4-BE49-F238E27FC236}">
                    <a16:creationId xmlns:a16="http://schemas.microsoft.com/office/drawing/2014/main" id="{F881BBE9-935B-43FB-9268-22A03B84E017}"/>
                  </a:ext>
                </a:extLst>
              </p:cNvPr>
              <p:cNvSpPr/>
              <p:nvPr/>
            </p:nvSpPr>
            <p:spPr>
              <a:xfrm>
                <a:off x="4841221" y="4577242"/>
                <a:ext cx="394307" cy="341780"/>
              </a:xfrm>
              <a:custGeom>
                <a:avLst/>
                <a:gdLst>
                  <a:gd name="connsiteX0" fmla="*/ 328230 w 394307"/>
                  <a:gd name="connsiteY0" fmla="*/ 341780 h 341780"/>
                  <a:gd name="connsiteX1" fmla="*/ 325218 w 394307"/>
                  <a:gd name="connsiteY1" fmla="*/ 341780 h 341780"/>
                  <a:gd name="connsiteX2" fmla="*/ 277038 w 394307"/>
                  <a:gd name="connsiteY2" fmla="*/ 316184 h 341780"/>
                  <a:gd name="connsiteX3" fmla="*/ 0 w 394307"/>
                  <a:gd name="connsiteY3" fmla="*/ 66248 h 341780"/>
                  <a:gd name="connsiteX4" fmla="*/ 6023 w 394307"/>
                  <a:gd name="connsiteY4" fmla="*/ 61731 h 341780"/>
                  <a:gd name="connsiteX5" fmla="*/ 283060 w 394307"/>
                  <a:gd name="connsiteY5" fmla="*/ 311668 h 341780"/>
                  <a:gd name="connsiteX6" fmla="*/ 325218 w 394307"/>
                  <a:gd name="connsiteY6" fmla="*/ 334252 h 341780"/>
                  <a:gd name="connsiteX7" fmla="*/ 369635 w 394307"/>
                  <a:gd name="connsiteY7" fmla="*/ 316184 h 341780"/>
                  <a:gd name="connsiteX8" fmla="*/ 371893 w 394307"/>
                  <a:gd name="connsiteY8" fmla="*/ 313926 h 341780"/>
                  <a:gd name="connsiteX9" fmla="*/ 370388 w 394307"/>
                  <a:gd name="connsiteY9" fmla="*/ 235633 h 341780"/>
                  <a:gd name="connsiteX10" fmla="*/ 49686 w 394307"/>
                  <a:gd name="connsiteY10" fmla="*/ 5270 h 341780"/>
                  <a:gd name="connsiteX11" fmla="*/ 54956 w 394307"/>
                  <a:gd name="connsiteY11" fmla="*/ 0 h 341780"/>
                  <a:gd name="connsiteX12" fmla="*/ 375657 w 394307"/>
                  <a:gd name="connsiteY12" fmla="*/ 230363 h 341780"/>
                  <a:gd name="connsiteX13" fmla="*/ 377916 w 394307"/>
                  <a:gd name="connsiteY13" fmla="*/ 319196 h 341780"/>
                  <a:gd name="connsiteX14" fmla="*/ 375657 w 394307"/>
                  <a:gd name="connsiteY14" fmla="*/ 321454 h 341780"/>
                  <a:gd name="connsiteX15" fmla="*/ 328230 w 394307"/>
                  <a:gd name="connsiteY15" fmla="*/ 341780 h 3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4307" h="341780">
                    <a:moveTo>
                      <a:pt x="328230" y="341780"/>
                    </a:moveTo>
                    <a:cubicBezTo>
                      <a:pt x="327477" y="341780"/>
                      <a:pt x="325971" y="341780"/>
                      <a:pt x="325218" y="341780"/>
                    </a:cubicBezTo>
                    <a:cubicBezTo>
                      <a:pt x="306398" y="341027"/>
                      <a:pt x="288330" y="331241"/>
                      <a:pt x="277038" y="316184"/>
                    </a:cubicBezTo>
                    <a:lnTo>
                      <a:pt x="0" y="66248"/>
                    </a:lnTo>
                    <a:lnTo>
                      <a:pt x="6023" y="61731"/>
                    </a:lnTo>
                    <a:lnTo>
                      <a:pt x="283060" y="311668"/>
                    </a:lnTo>
                    <a:cubicBezTo>
                      <a:pt x="292847" y="325218"/>
                      <a:pt x="308656" y="333499"/>
                      <a:pt x="325218" y="334252"/>
                    </a:cubicBezTo>
                    <a:cubicBezTo>
                      <a:pt x="341780" y="335005"/>
                      <a:pt x="358343" y="328230"/>
                      <a:pt x="369635" y="316184"/>
                    </a:cubicBezTo>
                    <a:lnTo>
                      <a:pt x="371893" y="313926"/>
                    </a:lnTo>
                    <a:cubicBezTo>
                      <a:pt x="392219" y="291341"/>
                      <a:pt x="391467" y="257464"/>
                      <a:pt x="370388" y="235633"/>
                    </a:cubicBezTo>
                    <a:lnTo>
                      <a:pt x="49686" y="5270"/>
                    </a:lnTo>
                    <a:lnTo>
                      <a:pt x="54956" y="0"/>
                    </a:lnTo>
                    <a:lnTo>
                      <a:pt x="375657" y="230363"/>
                    </a:lnTo>
                    <a:cubicBezTo>
                      <a:pt x="399748" y="254453"/>
                      <a:pt x="400500" y="293600"/>
                      <a:pt x="377916" y="319196"/>
                    </a:cubicBezTo>
                    <a:lnTo>
                      <a:pt x="375657" y="321454"/>
                    </a:lnTo>
                    <a:cubicBezTo>
                      <a:pt x="362859" y="334252"/>
                      <a:pt x="346297" y="341780"/>
                      <a:pt x="328230" y="341780"/>
                    </a:cubicBezTo>
                    <a:close/>
                  </a:path>
                </a:pathLst>
              </a:custGeom>
              <a:grpFill/>
              <a:ln w="12700" cap="flat">
                <a:solidFill>
                  <a:schemeClr val="accent1"/>
                </a:solidFill>
                <a:prstDash val="solid"/>
                <a:miter/>
              </a:ln>
            </p:spPr>
            <p:txBody>
              <a:bodyPr rtlCol="0" anchor="ctr"/>
              <a:lstStyle/>
              <a:p>
                <a:endParaRPr lang="en-IN"/>
              </a:p>
            </p:txBody>
          </p:sp>
        </p:grpSp>
      </p:grpSp>
      <p:sp>
        <p:nvSpPr>
          <p:cNvPr id="68" name="TextBox 67">
            <a:extLst>
              <a:ext uri="{FF2B5EF4-FFF2-40B4-BE49-F238E27FC236}">
                <a16:creationId xmlns:a16="http://schemas.microsoft.com/office/drawing/2014/main" id="{5AE0E5C0-E5CA-4950-8272-14667BCEAB6E}"/>
              </a:ext>
            </a:extLst>
          </p:cNvPr>
          <p:cNvSpPr txBox="1"/>
          <p:nvPr/>
        </p:nvSpPr>
        <p:spPr>
          <a:xfrm>
            <a:off x="607927" y="4649646"/>
            <a:ext cx="2326244" cy="343834"/>
          </a:xfrm>
          <a:prstGeom prst="rect">
            <a:avLst/>
          </a:prstGeom>
          <a:noFill/>
        </p:spPr>
        <p:txBody>
          <a:bodyPr wrap="square">
            <a:spAutoFit/>
          </a:bodyPr>
          <a:lstStyle/>
          <a:p>
            <a:pPr marR="0" lvl="0" indent="0" algn="ctr" fontAlgn="auto">
              <a:lnSpc>
                <a:spcPct val="100000"/>
              </a:lnSpc>
              <a:spcBef>
                <a:spcPts val="0"/>
              </a:spcBef>
              <a:spcAft>
                <a:spcPts val="0"/>
              </a:spcAft>
              <a:buClrTx/>
              <a:buSzTx/>
              <a:buFontTx/>
              <a:buNone/>
              <a:tabLst/>
              <a:defRPr/>
            </a:pPr>
            <a:r>
              <a:rPr lang="en-US" sz="1600" b="1" dirty="0">
                <a:solidFill>
                  <a:schemeClr val="bg1"/>
                </a:solidFill>
                <a:latin typeface="Arial" panose="020B0604020202020204" pitchFamily="34" charset="0"/>
                <a:cs typeface="Arial" panose="020B0604020202020204" pitchFamily="34" charset="0"/>
              </a:rPr>
              <a:t>Evaluation Basis</a:t>
            </a:r>
          </a:p>
        </p:txBody>
      </p:sp>
      <p:sp>
        <p:nvSpPr>
          <p:cNvPr id="70" name="Flowchart: Connector 69">
            <a:extLst>
              <a:ext uri="{FF2B5EF4-FFF2-40B4-BE49-F238E27FC236}">
                <a16:creationId xmlns:a16="http://schemas.microsoft.com/office/drawing/2014/main" id="{4463C3CE-4BB8-436A-AEC0-EC621F6FBFED}"/>
              </a:ext>
            </a:extLst>
          </p:cNvPr>
          <p:cNvSpPr/>
          <p:nvPr/>
        </p:nvSpPr>
        <p:spPr>
          <a:xfrm>
            <a:off x="1141049" y="3209050"/>
            <a:ext cx="1260000" cy="1279649"/>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18278" tIns="59139" rIns="118278" bIns="59139" spcCol="0" rtlCol="0" anchor="ctr"/>
          <a:lstStyle/>
          <a:p>
            <a:pPr algn="ctr"/>
            <a:endParaRPr lang="en-IN">
              <a:solidFill>
                <a:srgbClr val="B6002E"/>
              </a:solidFill>
            </a:endParaRPr>
          </a:p>
        </p:txBody>
      </p:sp>
      <p:grpSp>
        <p:nvGrpSpPr>
          <p:cNvPr id="108" name="Graphic 285">
            <a:extLst>
              <a:ext uri="{FF2B5EF4-FFF2-40B4-BE49-F238E27FC236}">
                <a16:creationId xmlns:a16="http://schemas.microsoft.com/office/drawing/2014/main" id="{E7E93431-8296-491A-9678-26FA8B5532F5}"/>
              </a:ext>
            </a:extLst>
          </p:cNvPr>
          <p:cNvGrpSpPr/>
          <p:nvPr/>
        </p:nvGrpSpPr>
        <p:grpSpPr>
          <a:xfrm>
            <a:off x="1431447" y="3414664"/>
            <a:ext cx="677635" cy="852430"/>
            <a:chOff x="2450366" y="3857998"/>
            <a:chExt cx="1318259" cy="1658302"/>
          </a:xfrm>
          <a:solidFill>
            <a:schemeClr val="accent1"/>
          </a:solidFill>
        </p:grpSpPr>
        <p:sp>
          <p:nvSpPr>
            <p:cNvPr id="109" name="Freeform: Shape 108">
              <a:extLst>
                <a:ext uri="{FF2B5EF4-FFF2-40B4-BE49-F238E27FC236}">
                  <a16:creationId xmlns:a16="http://schemas.microsoft.com/office/drawing/2014/main" id="{305703EA-2058-4B6B-8F94-5441F400387F}"/>
                </a:ext>
              </a:extLst>
            </p:cNvPr>
            <p:cNvSpPr/>
            <p:nvPr/>
          </p:nvSpPr>
          <p:spPr>
            <a:xfrm>
              <a:off x="2450366" y="4118982"/>
              <a:ext cx="826770" cy="1360169"/>
            </a:xfrm>
            <a:custGeom>
              <a:avLst/>
              <a:gdLst>
                <a:gd name="connsiteX0" fmla="*/ 6668 w 826770"/>
                <a:gd name="connsiteY0" fmla="*/ 1294448 h 1360169"/>
                <a:gd name="connsiteX1" fmla="*/ 6668 w 826770"/>
                <a:gd name="connsiteY1" fmla="*/ 65723 h 1360169"/>
                <a:gd name="connsiteX2" fmla="*/ 65723 w 826770"/>
                <a:gd name="connsiteY2" fmla="*/ 6668 h 1360169"/>
                <a:gd name="connsiteX3" fmla="*/ 160020 w 826770"/>
                <a:gd name="connsiteY3" fmla="*/ 6668 h 1360169"/>
                <a:gd name="connsiteX4" fmla="*/ 160020 w 826770"/>
                <a:gd name="connsiteY4" fmla="*/ 0 h 1360169"/>
                <a:gd name="connsiteX5" fmla="*/ 65723 w 826770"/>
                <a:gd name="connsiteY5" fmla="*/ 0 h 1360169"/>
                <a:gd name="connsiteX6" fmla="*/ 0 w 826770"/>
                <a:gd name="connsiteY6" fmla="*/ 65723 h 1360169"/>
                <a:gd name="connsiteX7" fmla="*/ 0 w 826770"/>
                <a:gd name="connsiteY7" fmla="*/ 1294448 h 1360169"/>
                <a:gd name="connsiteX8" fmla="*/ 65723 w 826770"/>
                <a:gd name="connsiteY8" fmla="*/ 1360170 h 1360169"/>
                <a:gd name="connsiteX9" fmla="*/ 826770 w 826770"/>
                <a:gd name="connsiteY9" fmla="*/ 1360170 h 1360169"/>
                <a:gd name="connsiteX10" fmla="*/ 826770 w 826770"/>
                <a:gd name="connsiteY10" fmla="*/ 1353503 h 1360169"/>
                <a:gd name="connsiteX11" fmla="*/ 65723 w 826770"/>
                <a:gd name="connsiteY11" fmla="*/ 1353503 h 1360169"/>
                <a:gd name="connsiteX12" fmla="*/ 6668 w 826770"/>
                <a:gd name="connsiteY12" fmla="*/ 1294448 h 13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6770" h="1360169">
                  <a:moveTo>
                    <a:pt x="6668" y="1294448"/>
                  </a:moveTo>
                  <a:lnTo>
                    <a:pt x="6668" y="65723"/>
                  </a:lnTo>
                  <a:cubicBezTo>
                    <a:pt x="6668" y="33338"/>
                    <a:pt x="33338" y="6668"/>
                    <a:pt x="65723" y="6668"/>
                  </a:cubicBezTo>
                  <a:lnTo>
                    <a:pt x="160020" y="6668"/>
                  </a:lnTo>
                  <a:lnTo>
                    <a:pt x="160020" y="0"/>
                  </a:lnTo>
                  <a:lnTo>
                    <a:pt x="65723" y="0"/>
                  </a:lnTo>
                  <a:cubicBezTo>
                    <a:pt x="29528" y="0"/>
                    <a:pt x="0" y="29528"/>
                    <a:pt x="0" y="65723"/>
                  </a:cubicBezTo>
                  <a:lnTo>
                    <a:pt x="0" y="1294448"/>
                  </a:lnTo>
                  <a:cubicBezTo>
                    <a:pt x="0" y="1330643"/>
                    <a:pt x="29528" y="1360170"/>
                    <a:pt x="65723" y="1360170"/>
                  </a:cubicBezTo>
                  <a:lnTo>
                    <a:pt x="826770" y="1360170"/>
                  </a:lnTo>
                  <a:lnTo>
                    <a:pt x="826770" y="1353503"/>
                  </a:lnTo>
                  <a:lnTo>
                    <a:pt x="65723" y="1353503"/>
                  </a:lnTo>
                  <a:cubicBezTo>
                    <a:pt x="33338" y="1354455"/>
                    <a:pt x="6668" y="1327785"/>
                    <a:pt x="6668" y="1294448"/>
                  </a:cubicBezTo>
                  <a:close/>
                </a:path>
              </a:pathLst>
            </a:custGeom>
            <a:grpFill/>
            <a:ln w="9525" cap="flat">
              <a:solidFill>
                <a:schemeClr val="accent1"/>
              </a:solid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FFDA5D18-10F7-4803-A114-19A70FB534D6}"/>
                </a:ext>
              </a:extLst>
            </p:cNvPr>
            <p:cNvSpPr/>
            <p:nvPr/>
          </p:nvSpPr>
          <p:spPr>
            <a:xfrm>
              <a:off x="3362861" y="4118982"/>
              <a:ext cx="164782" cy="826769"/>
            </a:xfrm>
            <a:custGeom>
              <a:avLst/>
              <a:gdLst>
                <a:gd name="connsiteX0" fmla="*/ 158115 w 164782"/>
                <a:gd name="connsiteY0" fmla="*/ 65723 h 826769"/>
                <a:gd name="connsiteX1" fmla="*/ 158115 w 164782"/>
                <a:gd name="connsiteY1" fmla="*/ 826770 h 826769"/>
                <a:gd name="connsiteX2" fmla="*/ 164782 w 164782"/>
                <a:gd name="connsiteY2" fmla="*/ 826770 h 826769"/>
                <a:gd name="connsiteX3" fmla="*/ 164782 w 164782"/>
                <a:gd name="connsiteY3" fmla="*/ 65723 h 826769"/>
                <a:gd name="connsiteX4" fmla="*/ 99060 w 164782"/>
                <a:gd name="connsiteY4" fmla="*/ 0 h 826769"/>
                <a:gd name="connsiteX5" fmla="*/ 0 w 164782"/>
                <a:gd name="connsiteY5" fmla="*/ 0 h 826769"/>
                <a:gd name="connsiteX6" fmla="*/ 0 w 164782"/>
                <a:gd name="connsiteY6" fmla="*/ 6668 h 826769"/>
                <a:gd name="connsiteX7" fmla="*/ 98107 w 164782"/>
                <a:gd name="connsiteY7" fmla="*/ 6668 h 826769"/>
                <a:gd name="connsiteX8" fmla="*/ 158115 w 164782"/>
                <a:gd name="connsiteY8" fmla="*/ 65723 h 82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2" h="826769">
                  <a:moveTo>
                    <a:pt x="158115" y="65723"/>
                  </a:moveTo>
                  <a:lnTo>
                    <a:pt x="158115" y="826770"/>
                  </a:lnTo>
                  <a:lnTo>
                    <a:pt x="164782" y="826770"/>
                  </a:lnTo>
                  <a:lnTo>
                    <a:pt x="164782" y="65723"/>
                  </a:lnTo>
                  <a:cubicBezTo>
                    <a:pt x="164782" y="29528"/>
                    <a:pt x="135255" y="0"/>
                    <a:pt x="99060" y="0"/>
                  </a:cubicBezTo>
                  <a:lnTo>
                    <a:pt x="0" y="0"/>
                  </a:lnTo>
                  <a:lnTo>
                    <a:pt x="0" y="6668"/>
                  </a:lnTo>
                  <a:lnTo>
                    <a:pt x="98107" y="6668"/>
                  </a:lnTo>
                  <a:cubicBezTo>
                    <a:pt x="131445" y="6668"/>
                    <a:pt x="158115" y="33338"/>
                    <a:pt x="158115" y="65723"/>
                  </a:cubicBezTo>
                  <a:close/>
                </a:path>
              </a:pathLst>
            </a:custGeom>
            <a:grpFill/>
            <a:ln w="9525" cap="flat">
              <a:solidFill>
                <a:schemeClr val="accent1"/>
              </a:solid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7A8C478D-E775-4076-9E1A-AE1E523AB2E2}"/>
                </a:ext>
              </a:extLst>
            </p:cNvPr>
            <p:cNvSpPr/>
            <p:nvPr/>
          </p:nvSpPr>
          <p:spPr>
            <a:xfrm>
              <a:off x="3259991" y="5007665"/>
              <a:ext cx="508634" cy="508635"/>
            </a:xfrm>
            <a:custGeom>
              <a:avLst/>
              <a:gdLst>
                <a:gd name="connsiteX0" fmla="*/ 254317 w 508634"/>
                <a:gd name="connsiteY0" fmla="*/ 0 h 508635"/>
                <a:gd name="connsiteX1" fmla="*/ 0 w 508634"/>
                <a:gd name="connsiteY1" fmla="*/ 254317 h 508635"/>
                <a:gd name="connsiteX2" fmla="*/ 254317 w 508634"/>
                <a:gd name="connsiteY2" fmla="*/ 508635 h 508635"/>
                <a:gd name="connsiteX3" fmla="*/ 508635 w 508634"/>
                <a:gd name="connsiteY3" fmla="*/ 254317 h 508635"/>
                <a:gd name="connsiteX4" fmla="*/ 254317 w 508634"/>
                <a:gd name="connsiteY4" fmla="*/ 0 h 508635"/>
                <a:gd name="connsiteX5" fmla="*/ 254317 w 508634"/>
                <a:gd name="connsiteY5" fmla="*/ 501967 h 508635"/>
                <a:gd name="connsiteX6" fmla="*/ 6667 w 508634"/>
                <a:gd name="connsiteY6" fmla="*/ 254317 h 508635"/>
                <a:gd name="connsiteX7" fmla="*/ 254317 w 508634"/>
                <a:gd name="connsiteY7" fmla="*/ 6668 h 508635"/>
                <a:gd name="connsiteX8" fmla="*/ 501967 w 508634"/>
                <a:gd name="connsiteY8" fmla="*/ 254317 h 508635"/>
                <a:gd name="connsiteX9" fmla="*/ 254317 w 508634"/>
                <a:gd name="connsiteY9" fmla="*/ 501967 h 508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4" h="508635">
                  <a:moveTo>
                    <a:pt x="254317" y="0"/>
                  </a:moveTo>
                  <a:cubicBezTo>
                    <a:pt x="114300" y="0"/>
                    <a:pt x="0" y="114300"/>
                    <a:pt x="0" y="254317"/>
                  </a:cubicBezTo>
                  <a:cubicBezTo>
                    <a:pt x="0" y="394335"/>
                    <a:pt x="114300" y="508635"/>
                    <a:pt x="254317" y="508635"/>
                  </a:cubicBezTo>
                  <a:cubicBezTo>
                    <a:pt x="394335" y="508635"/>
                    <a:pt x="508635" y="394335"/>
                    <a:pt x="508635" y="254317"/>
                  </a:cubicBezTo>
                  <a:cubicBezTo>
                    <a:pt x="508635" y="114300"/>
                    <a:pt x="394335" y="0"/>
                    <a:pt x="254317" y="0"/>
                  </a:cubicBezTo>
                  <a:close/>
                  <a:moveTo>
                    <a:pt x="254317" y="501967"/>
                  </a:moveTo>
                  <a:cubicBezTo>
                    <a:pt x="118110" y="501967"/>
                    <a:pt x="6667" y="390525"/>
                    <a:pt x="6667" y="254317"/>
                  </a:cubicBezTo>
                  <a:cubicBezTo>
                    <a:pt x="6667" y="118110"/>
                    <a:pt x="118110" y="6668"/>
                    <a:pt x="254317" y="6668"/>
                  </a:cubicBezTo>
                  <a:cubicBezTo>
                    <a:pt x="390525" y="6668"/>
                    <a:pt x="501967" y="118110"/>
                    <a:pt x="501967" y="254317"/>
                  </a:cubicBezTo>
                  <a:cubicBezTo>
                    <a:pt x="501967" y="390525"/>
                    <a:pt x="390525" y="501967"/>
                    <a:pt x="254317" y="501967"/>
                  </a:cubicBezTo>
                  <a:close/>
                </a:path>
              </a:pathLst>
            </a:custGeom>
            <a:grpFill/>
            <a:ln w="9525" cap="flat">
              <a:solidFill>
                <a:schemeClr val="accent1"/>
              </a:solid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91A43203-EB2B-4FA4-96DE-123C435D2ED9}"/>
                </a:ext>
              </a:extLst>
            </p:cNvPr>
            <p:cNvSpPr/>
            <p:nvPr/>
          </p:nvSpPr>
          <p:spPr>
            <a:xfrm>
              <a:off x="3366670" y="5147682"/>
              <a:ext cx="256222" cy="224790"/>
            </a:xfrm>
            <a:custGeom>
              <a:avLst/>
              <a:gdLst>
                <a:gd name="connsiteX0" fmla="*/ 126683 w 256222"/>
                <a:gd name="connsiteY0" fmla="*/ 215265 h 224790"/>
                <a:gd name="connsiteX1" fmla="*/ 3810 w 256222"/>
                <a:gd name="connsiteY1" fmla="*/ 144780 h 224790"/>
                <a:gd name="connsiteX2" fmla="*/ 0 w 256222"/>
                <a:gd name="connsiteY2" fmla="*/ 150495 h 224790"/>
                <a:gd name="connsiteX3" fmla="*/ 128588 w 256222"/>
                <a:gd name="connsiteY3" fmla="*/ 224790 h 224790"/>
                <a:gd name="connsiteX4" fmla="*/ 256223 w 256222"/>
                <a:gd name="connsiteY4" fmla="*/ 3810 h 224790"/>
                <a:gd name="connsiteX5" fmla="*/ 250508 w 256222"/>
                <a:gd name="connsiteY5"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222" h="224790">
                  <a:moveTo>
                    <a:pt x="126683" y="215265"/>
                  </a:moveTo>
                  <a:lnTo>
                    <a:pt x="3810" y="144780"/>
                  </a:lnTo>
                  <a:lnTo>
                    <a:pt x="0" y="150495"/>
                  </a:lnTo>
                  <a:lnTo>
                    <a:pt x="128588" y="224790"/>
                  </a:lnTo>
                  <a:lnTo>
                    <a:pt x="256223" y="3810"/>
                  </a:lnTo>
                  <a:lnTo>
                    <a:pt x="250508" y="0"/>
                  </a:lnTo>
                  <a:close/>
                </a:path>
              </a:pathLst>
            </a:custGeom>
            <a:grpFill/>
            <a:ln w="9525" cap="flat">
              <a:solidFill>
                <a:schemeClr val="accent1"/>
              </a:solid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337F3BEC-A240-441C-A3C9-D4B922FD6EF2}"/>
                </a:ext>
              </a:extLst>
            </p:cNvPr>
            <p:cNvSpPr/>
            <p:nvPr/>
          </p:nvSpPr>
          <p:spPr>
            <a:xfrm>
              <a:off x="2873276" y="5142920"/>
              <a:ext cx="328612" cy="6667"/>
            </a:xfrm>
            <a:custGeom>
              <a:avLst/>
              <a:gdLst>
                <a:gd name="connsiteX0" fmla="*/ 0 w 328612"/>
                <a:gd name="connsiteY0" fmla="*/ 0 h 6667"/>
                <a:gd name="connsiteX1" fmla="*/ 328613 w 328612"/>
                <a:gd name="connsiteY1" fmla="*/ 0 h 6667"/>
                <a:gd name="connsiteX2" fmla="*/ 328613 w 328612"/>
                <a:gd name="connsiteY2" fmla="*/ 6667 h 6667"/>
                <a:gd name="connsiteX3" fmla="*/ 0 w 328612"/>
                <a:gd name="connsiteY3" fmla="*/ 6667 h 6667"/>
              </a:gdLst>
              <a:ahLst/>
              <a:cxnLst>
                <a:cxn ang="0">
                  <a:pos x="connsiteX0" y="connsiteY0"/>
                </a:cxn>
                <a:cxn ang="0">
                  <a:pos x="connsiteX1" y="connsiteY1"/>
                </a:cxn>
                <a:cxn ang="0">
                  <a:pos x="connsiteX2" y="connsiteY2"/>
                </a:cxn>
                <a:cxn ang="0">
                  <a:pos x="connsiteX3" y="connsiteY3"/>
                </a:cxn>
              </a:cxnLst>
              <a:rect l="l" t="t" r="r" b="b"/>
              <a:pathLst>
                <a:path w="328612" h="6667">
                  <a:moveTo>
                    <a:pt x="0" y="0"/>
                  </a:moveTo>
                  <a:lnTo>
                    <a:pt x="328613" y="0"/>
                  </a:lnTo>
                  <a:lnTo>
                    <a:pt x="328613" y="6667"/>
                  </a:lnTo>
                  <a:lnTo>
                    <a:pt x="0" y="6667"/>
                  </a:lnTo>
                  <a:close/>
                </a:path>
              </a:pathLst>
            </a:custGeom>
            <a:grpFill/>
            <a:ln w="9525" cap="flat">
              <a:solidFill>
                <a:schemeClr val="accent1"/>
              </a:solid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6269C9EE-4D90-46DA-A7D6-DB82D68EA239}"/>
                </a:ext>
              </a:extLst>
            </p:cNvPr>
            <p:cNvSpPr/>
            <p:nvPr/>
          </p:nvSpPr>
          <p:spPr>
            <a:xfrm>
              <a:off x="2873276" y="4816213"/>
              <a:ext cx="508635" cy="6667"/>
            </a:xfrm>
            <a:custGeom>
              <a:avLst/>
              <a:gdLst>
                <a:gd name="connsiteX0" fmla="*/ 0 w 508635"/>
                <a:gd name="connsiteY0" fmla="*/ 0 h 6667"/>
                <a:gd name="connsiteX1" fmla="*/ 508635 w 508635"/>
                <a:gd name="connsiteY1" fmla="*/ 0 h 6667"/>
                <a:gd name="connsiteX2" fmla="*/ 508635 w 508635"/>
                <a:gd name="connsiteY2" fmla="*/ 6667 h 6667"/>
                <a:gd name="connsiteX3" fmla="*/ 0 w 508635"/>
                <a:gd name="connsiteY3" fmla="*/ 6667 h 6667"/>
              </a:gdLst>
              <a:ahLst/>
              <a:cxnLst>
                <a:cxn ang="0">
                  <a:pos x="connsiteX0" y="connsiteY0"/>
                </a:cxn>
                <a:cxn ang="0">
                  <a:pos x="connsiteX1" y="connsiteY1"/>
                </a:cxn>
                <a:cxn ang="0">
                  <a:pos x="connsiteX2" y="connsiteY2"/>
                </a:cxn>
                <a:cxn ang="0">
                  <a:pos x="connsiteX3" y="connsiteY3"/>
                </a:cxn>
              </a:cxnLst>
              <a:rect l="l" t="t" r="r" b="b"/>
              <a:pathLst>
                <a:path w="508635" h="6667">
                  <a:moveTo>
                    <a:pt x="0" y="0"/>
                  </a:moveTo>
                  <a:lnTo>
                    <a:pt x="508635" y="0"/>
                  </a:lnTo>
                  <a:lnTo>
                    <a:pt x="508635" y="6667"/>
                  </a:lnTo>
                  <a:lnTo>
                    <a:pt x="0" y="6667"/>
                  </a:lnTo>
                  <a:close/>
                </a:path>
              </a:pathLst>
            </a:custGeom>
            <a:grpFill/>
            <a:ln w="9525" cap="flat">
              <a:solidFill>
                <a:schemeClr val="accent1"/>
              </a:solid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7DF54DF0-0F15-4F7B-9DD4-6F1F6F4DB7F9}"/>
                </a:ext>
              </a:extLst>
            </p:cNvPr>
            <p:cNvSpPr/>
            <p:nvPr/>
          </p:nvSpPr>
          <p:spPr>
            <a:xfrm>
              <a:off x="2873276" y="4489505"/>
              <a:ext cx="508635" cy="6667"/>
            </a:xfrm>
            <a:custGeom>
              <a:avLst/>
              <a:gdLst>
                <a:gd name="connsiteX0" fmla="*/ 0 w 508635"/>
                <a:gd name="connsiteY0" fmla="*/ 0 h 6667"/>
                <a:gd name="connsiteX1" fmla="*/ 508635 w 508635"/>
                <a:gd name="connsiteY1" fmla="*/ 0 h 6667"/>
                <a:gd name="connsiteX2" fmla="*/ 508635 w 508635"/>
                <a:gd name="connsiteY2" fmla="*/ 6668 h 6667"/>
                <a:gd name="connsiteX3" fmla="*/ 0 w 508635"/>
                <a:gd name="connsiteY3" fmla="*/ 6668 h 6667"/>
              </a:gdLst>
              <a:ahLst/>
              <a:cxnLst>
                <a:cxn ang="0">
                  <a:pos x="connsiteX0" y="connsiteY0"/>
                </a:cxn>
                <a:cxn ang="0">
                  <a:pos x="connsiteX1" y="connsiteY1"/>
                </a:cxn>
                <a:cxn ang="0">
                  <a:pos x="connsiteX2" y="connsiteY2"/>
                </a:cxn>
                <a:cxn ang="0">
                  <a:pos x="connsiteX3" y="connsiteY3"/>
                </a:cxn>
              </a:cxnLst>
              <a:rect l="l" t="t" r="r" b="b"/>
              <a:pathLst>
                <a:path w="508635" h="6667">
                  <a:moveTo>
                    <a:pt x="0" y="0"/>
                  </a:moveTo>
                  <a:lnTo>
                    <a:pt x="508635" y="0"/>
                  </a:lnTo>
                  <a:lnTo>
                    <a:pt x="508635" y="6668"/>
                  </a:lnTo>
                  <a:lnTo>
                    <a:pt x="0" y="6668"/>
                  </a:lnTo>
                  <a:close/>
                </a:path>
              </a:pathLst>
            </a:custGeom>
            <a:grpFill/>
            <a:ln w="9525" cap="flat">
              <a:solidFill>
                <a:schemeClr val="accent1"/>
              </a:solid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88C12810-57D5-4A00-9A8D-6331616D01BD}"/>
                </a:ext>
              </a:extLst>
            </p:cNvPr>
            <p:cNvSpPr/>
            <p:nvPr/>
          </p:nvSpPr>
          <p:spPr>
            <a:xfrm>
              <a:off x="2592288" y="4423783"/>
              <a:ext cx="139065" cy="139064"/>
            </a:xfrm>
            <a:custGeom>
              <a:avLst/>
              <a:gdLst>
                <a:gd name="connsiteX0" fmla="*/ 139065 w 139065"/>
                <a:gd name="connsiteY0" fmla="*/ 0 h 139064"/>
                <a:gd name="connsiteX1" fmla="*/ 0 w 139065"/>
                <a:gd name="connsiteY1" fmla="*/ 0 h 139064"/>
                <a:gd name="connsiteX2" fmla="*/ 0 w 139065"/>
                <a:gd name="connsiteY2" fmla="*/ 139065 h 139064"/>
                <a:gd name="connsiteX3" fmla="*/ 139065 w 139065"/>
                <a:gd name="connsiteY3" fmla="*/ 139065 h 139064"/>
                <a:gd name="connsiteX4" fmla="*/ 139065 w 139065"/>
                <a:gd name="connsiteY4" fmla="*/ 0 h 139064"/>
                <a:gd name="connsiteX5" fmla="*/ 132398 w 139065"/>
                <a:gd name="connsiteY5" fmla="*/ 132398 h 139064"/>
                <a:gd name="connsiteX6" fmla="*/ 6668 w 139065"/>
                <a:gd name="connsiteY6" fmla="*/ 132398 h 139064"/>
                <a:gd name="connsiteX7" fmla="*/ 6668 w 139065"/>
                <a:gd name="connsiteY7" fmla="*/ 6667 h 139064"/>
                <a:gd name="connsiteX8" fmla="*/ 132398 w 139065"/>
                <a:gd name="connsiteY8" fmla="*/ 6667 h 139064"/>
                <a:gd name="connsiteX9" fmla="*/ 132398 w 139065"/>
                <a:gd name="connsiteY9" fmla="*/ 132398 h 1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065" h="139064">
                  <a:moveTo>
                    <a:pt x="139065" y="0"/>
                  </a:moveTo>
                  <a:lnTo>
                    <a:pt x="0" y="0"/>
                  </a:lnTo>
                  <a:lnTo>
                    <a:pt x="0" y="139065"/>
                  </a:lnTo>
                  <a:lnTo>
                    <a:pt x="139065" y="139065"/>
                  </a:lnTo>
                  <a:lnTo>
                    <a:pt x="139065" y="0"/>
                  </a:lnTo>
                  <a:close/>
                  <a:moveTo>
                    <a:pt x="132398" y="132398"/>
                  </a:moveTo>
                  <a:lnTo>
                    <a:pt x="6668" y="132398"/>
                  </a:lnTo>
                  <a:lnTo>
                    <a:pt x="6668" y="6667"/>
                  </a:lnTo>
                  <a:lnTo>
                    <a:pt x="132398" y="6667"/>
                  </a:lnTo>
                  <a:lnTo>
                    <a:pt x="132398" y="132398"/>
                  </a:lnTo>
                  <a:close/>
                </a:path>
              </a:pathLst>
            </a:custGeom>
            <a:grpFill/>
            <a:ln w="9525" cap="flat">
              <a:solidFill>
                <a:schemeClr val="accent1"/>
              </a:solid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5F737EC9-A59C-40B2-87A2-82369296C102}"/>
                </a:ext>
              </a:extLst>
            </p:cNvPr>
            <p:cNvSpPr/>
            <p:nvPr/>
          </p:nvSpPr>
          <p:spPr>
            <a:xfrm>
              <a:off x="2592288" y="4749537"/>
              <a:ext cx="139065" cy="139064"/>
            </a:xfrm>
            <a:custGeom>
              <a:avLst/>
              <a:gdLst>
                <a:gd name="connsiteX0" fmla="*/ 139065 w 139065"/>
                <a:gd name="connsiteY0" fmla="*/ 0 h 139064"/>
                <a:gd name="connsiteX1" fmla="*/ 0 w 139065"/>
                <a:gd name="connsiteY1" fmla="*/ 0 h 139064"/>
                <a:gd name="connsiteX2" fmla="*/ 0 w 139065"/>
                <a:gd name="connsiteY2" fmla="*/ 139065 h 139064"/>
                <a:gd name="connsiteX3" fmla="*/ 139065 w 139065"/>
                <a:gd name="connsiteY3" fmla="*/ 139065 h 139064"/>
                <a:gd name="connsiteX4" fmla="*/ 139065 w 139065"/>
                <a:gd name="connsiteY4" fmla="*/ 0 h 139064"/>
                <a:gd name="connsiteX5" fmla="*/ 132398 w 139065"/>
                <a:gd name="connsiteY5" fmla="*/ 132398 h 139064"/>
                <a:gd name="connsiteX6" fmla="*/ 6668 w 139065"/>
                <a:gd name="connsiteY6" fmla="*/ 132398 h 139064"/>
                <a:gd name="connsiteX7" fmla="*/ 6668 w 139065"/>
                <a:gd name="connsiteY7" fmla="*/ 6668 h 139064"/>
                <a:gd name="connsiteX8" fmla="*/ 132398 w 139065"/>
                <a:gd name="connsiteY8" fmla="*/ 6668 h 139064"/>
                <a:gd name="connsiteX9" fmla="*/ 132398 w 139065"/>
                <a:gd name="connsiteY9" fmla="*/ 132398 h 1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065" h="139064">
                  <a:moveTo>
                    <a:pt x="139065" y="0"/>
                  </a:moveTo>
                  <a:lnTo>
                    <a:pt x="0" y="0"/>
                  </a:lnTo>
                  <a:lnTo>
                    <a:pt x="0" y="139065"/>
                  </a:lnTo>
                  <a:lnTo>
                    <a:pt x="139065" y="139065"/>
                  </a:lnTo>
                  <a:lnTo>
                    <a:pt x="139065" y="0"/>
                  </a:lnTo>
                  <a:close/>
                  <a:moveTo>
                    <a:pt x="132398" y="132398"/>
                  </a:moveTo>
                  <a:lnTo>
                    <a:pt x="6668" y="132398"/>
                  </a:lnTo>
                  <a:lnTo>
                    <a:pt x="6668" y="6668"/>
                  </a:lnTo>
                  <a:lnTo>
                    <a:pt x="132398" y="6668"/>
                  </a:lnTo>
                  <a:lnTo>
                    <a:pt x="132398" y="132398"/>
                  </a:lnTo>
                  <a:close/>
                </a:path>
              </a:pathLst>
            </a:custGeom>
            <a:grpFill/>
            <a:ln w="9525" cap="flat">
              <a:solidFill>
                <a:schemeClr val="accent1"/>
              </a:solid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D7FC9383-9289-475A-9033-419D583E0E5E}"/>
                </a:ext>
              </a:extLst>
            </p:cNvPr>
            <p:cNvSpPr/>
            <p:nvPr/>
          </p:nvSpPr>
          <p:spPr>
            <a:xfrm>
              <a:off x="2592288" y="5077198"/>
              <a:ext cx="139065" cy="138112"/>
            </a:xfrm>
            <a:custGeom>
              <a:avLst/>
              <a:gdLst>
                <a:gd name="connsiteX0" fmla="*/ 0 w 139065"/>
                <a:gd name="connsiteY0" fmla="*/ 138113 h 138112"/>
                <a:gd name="connsiteX1" fmla="*/ 139065 w 139065"/>
                <a:gd name="connsiteY1" fmla="*/ 138113 h 138112"/>
                <a:gd name="connsiteX2" fmla="*/ 139065 w 139065"/>
                <a:gd name="connsiteY2" fmla="*/ 0 h 138112"/>
                <a:gd name="connsiteX3" fmla="*/ 0 w 139065"/>
                <a:gd name="connsiteY3" fmla="*/ 0 h 138112"/>
                <a:gd name="connsiteX4" fmla="*/ 0 w 139065"/>
                <a:gd name="connsiteY4" fmla="*/ 138113 h 138112"/>
                <a:gd name="connsiteX5" fmla="*/ 6668 w 139065"/>
                <a:gd name="connsiteY5" fmla="*/ 6667 h 138112"/>
                <a:gd name="connsiteX6" fmla="*/ 132398 w 139065"/>
                <a:gd name="connsiteY6" fmla="*/ 6667 h 138112"/>
                <a:gd name="connsiteX7" fmla="*/ 132398 w 139065"/>
                <a:gd name="connsiteY7" fmla="*/ 132397 h 138112"/>
                <a:gd name="connsiteX8" fmla="*/ 6668 w 139065"/>
                <a:gd name="connsiteY8" fmla="*/ 132397 h 138112"/>
                <a:gd name="connsiteX9" fmla="*/ 6668 w 139065"/>
                <a:gd name="connsiteY9" fmla="*/ 6667 h 13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065" h="138112">
                  <a:moveTo>
                    <a:pt x="0" y="138113"/>
                  </a:moveTo>
                  <a:lnTo>
                    <a:pt x="139065" y="138113"/>
                  </a:lnTo>
                  <a:lnTo>
                    <a:pt x="139065" y="0"/>
                  </a:lnTo>
                  <a:lnTo>
                    <a:pt x="0" y="0"/>
                  </a:lnTo>
                  <a:lnTo>
                    <a:pt x="0" y="138113"/>
                  </a:lnTo>
                  <a:close/>
                  <a:moveTo>
                    <a:pt x="6668" y="6667"/>
                  </a:moveTo>
                  <a:lnTo>
                    <a:pt x="132398" y="6667"/>
                  </a:lnTo>
                  <a:lnTo>
                    <a:pt x="132398" y="132397"/>
                  </a:lnTo>
                  <a:lnTo>
                    <a:pt x="6668" y="132397"/>
                  </a:lnTo>
                  <a:lnTo>
                    <a:pt x="6668" y="6667"/>
                  </a:lnTo>
                  <a:close/>
                </a:path>
              </a:pathLst>
            </a:custGeom>
            <a:grpFill/>
            <a:ln w="9525" cap="flat">
              <a:solidFill>
                <a:schemeClr val="accent1"/>
              </a:solid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B15E79DF-963C-4AAF-B4BC-D87F8790A246}"/>
                </a:ext>
              </a:extLst>
            </p:cNvPr>
            <p:cNvSpPr/>
            <p:nvPr/>
          </p:nvSpPr>
          <p:spPr>
            <a:xfrm>
              <a:off x="2664678" y="3857998"/>
              <a:ext cx="654367" cy="396239"/>
            </a:xfrm>
            <a:custGeom>
              <a:avLst/>
              <a:gdLst>
                <a:gd name="connsiteX0" fmla="*/ 51435 w 654367"/>
                <a:gd name="connsiteY0" fmla="*/ 396240 h 396239"/>
                <a:gd name="connsiteX1" fmla="*/ 602933 w 654367"/>
                <a:gd name="connsiteY1" fmla="*/ 396240 h 396239"/>
                <a:gd name="connsiteX2" fmla="*/ 654368 w 654367"/>
                <a:gd name="connsiteY2" fmla="*/ 344805 h 396239"/>
                <a:gd name="connsiteX3" fmla="*/ 654368 w 654367"/>
                <a:gd name="connsiteY3" fmla="*/ 202883 h 396239"/>
                <a:gd name="connsiteX4" fmla="*/ 602933 w 654367"/>
                <a:gd name="connsiteY4" fmla="*/ 151448 h 396239"/>
                <a:gd name="connsiteX5" fmla="*/ 482917 w 654367"/>
                <a:gd name="connsiteY5" fmla="*/ 151448 h 396239"/>
                <a:gd name="connsiteX6" fmla="*/ 327660 w 654367"/>
                <a:gd name="connsiteY6" fmla="*/ 0 h 396239"/>
                <a:gd name="connsiteX7" fmla="*/ 172402 w 654367"/>
                <a:gd name="connsiteY7" fmla="*/ 152400 h 396239"/>
                <a:gd name="connsiteX8" fmla="*/ 51435 w 654367"/>
                <a:gd name="connsiteY8" fmla="*/ 152400 h 396239"/>
                <a:gd name="connsiteX9" fmla="*/ 0 w 654367"/>
                <a:gd name="connsiteY9" fmla="*/ 203835 h 396239"/>
                <a:gd name="connsiteX10" fmla="*/ 0 w 654367"/>
                <a:gd name="connsiteY10" fmla="*/ 345758 h 396239"/>
                <a:gd name="connsiteX11" fmla="*/ 51435 w 654367"/>
                <a:gd name="connsiteY11" fmla="*/ 396240 h 396239"/>
                <a:gd name="connsiteX12" fmla="*/ 6668 w 654367"/>
                <a:gd name="connsiteY12" fmla="*/ 202883 h 396239"/>
                <a:gd name="connsiteX13" fmla="*/ 51435 w 654367"/>
                <a:gd name="connsiteY13" fmla="*/ 158115 h 396239"/>
                <a:gd name="connsiteX14" fmla="*/ 178118 w 654367"/>
                <a:gd name="connsiteY14" fmla="*/ 158115 h 396239"/>
                <a:gd name="connsiteX15" fmla="*/ 178118 w 654367"/>
                <a:gd name="connsiteY15" fmla="*/ 155258 h 396239"/>
                <a:gd name="connsiteX16" fmla="*/ 179070 w 654367"/>
                <a:gd name="connsiteY16" fmla="*/ 155258 h 396239"/>
                <a:gd name="connsiteX17" fmla="*/ 327660 w 654367"/>
                <a:gd name="connsiteY17" fmla="*/ 6668 h 396239"/>
                <a:gd name="connsiteX18" fmla="*/ 476250 w 654367"/>
                <a:gd name="connsiteY18" fmla="*/ 152400 h 396239"/>
                <a:gd name="connsiteX19" fmla="*/ 476250 w 654367"/>
                <a:gd name="connsiteY19" fmla="*/ 152400 h 396239"/>
                <a:gd name="connsiteX20" fmla="*/ 476250 w 654367"/>
                <a:gd name="connsiteY20" fmla="*/ 159068 h 396239"/>
                <a:gd name="connsiteX21" fmla="*/ 603885 w 654367"/>
                <a:gd name="connsiteY21" fmla="*/ 159068 h 396239"/>
                <a:gd name="connsiteX22" fmla="*/ 648653 w 654367"/>
                <a:gd name="connsiteY22" fmla="*/ 203835 h 396239"/>
                <a:gd name="connsiteX23" fmla="*/ 648653 w 654367"/>
                <a:gd name="connsiteY23" fmla="*/ 345758 h 396239"/>
                <a:gd name="connsiteX24" fmla="*/ 603885 w 654367"/>
                <a:gd name="connsiteY24" fmla="*/ 390525 h 396239"/>
                <a:gd name="connsiteX25" fmla="*/ 51435 w 654367"/>
                <a:gd name="connsiteY25" fmla="*/ 390525 h 396239"/>
                <a:gd name="connsiteX26" fmla="*/ 6668 w 654367"/>
                <a:gd name="connsiteY26" fmla="*/ 345758 h 396239"/>
                <a:gd name="connsiteX27" fmla="*/ 6668 w 654367"/>
                <a:gd name="connsiteY27" fmla="*/ 202883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4367" h="396239">
                  <a:moveTo>
                    <a:pt x="51435" y="396240"/>
                  </a:moveTo>
                  <a:lnTo>
                    <a:pt x="602933" y="396240"/>
                  </a:lnTo>
                  <a:cubicBezTo>
                    <a:pt x="631508" y="396240"/>
                    <a:pt x="654368" y="373380"/>
                    <a:pt x="654368" y="344805"/>
                  </a:cubicBezTo>
                  <a:lnTo>
                    <a:pt x="654368" y="202883"/>
                  </a:lnTo>
                  <a:cubicBezTo>
                    <a:pt x="654368" y="174308"/>
                    <a:pt x="631508" y="151448"/>
                    <a:pt x="602933" y="151448"/>
                  </a:cubicBezTo>
                  <a:lnTo>
                    <a:pt x="482917" y="151448"/>
                  </a:lnTo>
                  <a:cubicBezTo>
                    <a:pt x="481013" y="67628"/>
                    <a:pt x="411480" y="0"/>
                    <a:pt x="327660" y="0"/>
                  </a:cubicBezTo>
                  <a:cubicBezTo>
                    <a:pt x="243840" y="0"/>
                    <a:pt x="174308" y="67628"/>
                    <a:pt x="172402" y="152400"/>
                  </a:cubicBezTo>
                  <a:lnTo>
                    <a:pt x="51435" y="152400"/>
                  </a:lnTo>
                  <a:cubicBezTo>
                    <a:pt x="22860" y="152400"/>
                    <a:pt x="0" y="175260"/>
                    <a:pt x="0" y="203835"/>
                  </a:cubicBezTo>
                  <a:lnTo>
                    <a:pt x="0" y="345758"/>
                  </a:lnTo>
                  <a:cubicBezTo>
                    <a:pt x="0" y="373380"/>
                    <a:pt x="22860" y="396240"/>
                    <a:pt x="51435" y="396240"/>
                  </a:cubicBezTo>
                  <a:close/>
                  <a:moveTo>
                    <a:pt x="6668" y="202883"/>
                  </a:moveTo>
                  <a:cubicBezTo>
                    <a:pt x="6668" y="178118"/>
                    <a:pt x="26670" y="158115"/>
                    <a:pt x="51435" y="158115"/>
                  </a:cubicBezTo>
                  <a:lnTo>
                    <a:pt x="178118" y="158115"/>
                  </a:lnTo>
                  <a:lnTo>
                    <a:pt x="178118" y="155258"/>
                  </a:lnTo>
                  <a:lnTo>
                    <a:pt x="179070" y="155258"/>
                  </a:lnTo>
                  <a:cubicBezTo>
                    <a:pt x="179070" y="73343"/>
                    <a:pt x="245745" y="6668"/>
                    <a:pt x="327660" y="6668"/>
                  </a:cubicBezTo>
                  <a:cubicBezTo>
                    <a:pt x="408623" y="6668"/>
                    <a:pt x="474345" y="71438"/>
                    <a:pt x="476250" y="152400"/>
                  </a:cubicBezTo>
                  <a:lnTo>
                    <a:pt x="476250" y="152400"/>
                  </a:lnTo>
                  <a:lnTo>
                    <a:pt x="476250" y="159068"/>
                  </a:lnTo>
                  <a:lnTo>
                    <a:pt x="603885" y="159068"/>
                  </a:lnTo>
                  <a:cubicBezTo>
                    <a:pt x="628650" y="159068"/>
                    <a:pt x="648653" y="179070"/>
                    <a:pt x="648653" y="203835"/>
                  </a:cubicBezTo>
                  <a:lnTo>
                    <a:pt x="648653" y="345758"/>
                  </a:lnTo>
                  <a:cubicBezTo>
                    <a:pt x="648653" y="370523"/>
                    <a:pt x="628650" y="390525"/>
                    <a:pt x="603885" y="390525"/>
                  </a:cubicBezTo>
                  <a:lnTo>
                    <a:pt x="51435" y="390525"/>
                  </a:lnTo>
                  <a:cubicBezTo>
                    <a:pt x="26670" y="390525"/>
                    <a:pt x="6668" y="370523"/>
                    <a:pt x="6668" y="345758"/>
                  </a:cubicBezTo>
                  <a:lnTo>
                    <a:pt x="6668" y="202883"/>
                  </a:lnTo>
                  <a:close/>
                </a:path>
              </a:pathLst>
            </a:custGeom>
            <a:grpFill/>
            <a:ln w="9525" cap="flat">
              <a:solidFill>
                <a:schemeClr val="accent1"/>
              </a:solidFill>
              <a:prstDash val="solid"/>
              <a:miter/>
            </a:ln>
          </p:spPr>
          <p:txBody>
            <a:bodyPr rtlCol="0" anchor="ctr"/>
            <a:lstStyle/>
            <a:p>
              <a:endParaRPr lang="en-IN"/>
            </a:p>
          </p:txBody>
        </p:sp>
      </p:grpSp>
      <p:sp>
        <p:nvSpPr>
          <p:cNvPr id="3" name="Slide Number Placeholder 2">
            <a:extLst>
              <a:ext uri="{FF2B5EF4-FFF2-40B4-BE49-F238E27FC236}">
                <a16:creationId xmlns:a16="http://schemas.microsoft.com/office/drawing/2014/main" id="{F835F526-4A10-478D-9789-C0F244AE7DFB}"/>
              </a:ext>
            </a:extLst>
          </p:cNvPr>
          <p:cNvSpPr>
            <a:spLocks noGrp="1"/>
          </p:cNvSpPr>
          <p:nvPr>
            <p:ph type="sldNum" sz="quarter" idx="12"/>
          </p:nvPr>
        </p:nvSpPr>
        <p:spPr/>
        <p:txBody>
          <a:bodyPr/>
          <a:lstStyle/>
          <a:p>
            <a:fld id="{71A628A0-E779-4D32-97F1-9C80A60D6EF0}" type="slidenum">
              <a:rPr lang="en-IN" smtClean="0"/>
              <a:pPr/>
              <a:t>51</a:t>
            </a:fld>
            <a:r>
              <a:rPr lang="en-IN"/>
              <a:t> of 116</a:t>
            </a:r>
            <a:endParaRPr lang="en-IN" dirty="0"/>
          </a:p>
        </p:txBody>
      </p:sp>
    </p:spTree>
    <p:custDataLst>
      <p:tags r:id="rId1"/>
    </p:custDataLst>
    <p:extLst>
      <p:ext uri="{BB962C8B-B14F-4D97-AF65-F5344CB8AC3E}">
        <p14:creationId xmlns:p14="http://schemas.microsoft.com/office/powerpoint/2010/main" val="41056330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2">
            <a:extLst>
              <a:ext uri="{FF2B5EF4-FFF2-40B4-BE49-F238E27FC236}">
                <a16:creationId xmlns:a16="http://schemas.microsoft.com/office/drawing/2014/main" id="{2EA56008-06CE-40FE-A691-34087343582E}"/>
              </a:ext>
            </a:extLst>
          </p:cNvPr>
          <p:cNvSpPr txBox="1">
            <a:spLocks/>
          </p:cNvSpPr>
          <p:nvPr/>
        </p:nvSpPr>
        <p:spPr>
          <a:xfrm>
            <a:off x="305171" y="2056352"/>
            <a:ext cx="12408198" cy="707886"/>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spcBef>
                <a:spcPts val="600"/>
              </a:spcBef>
              <a:buNone/>
            </a:pPr>
            <a:r>
              <a:rPr lang="en-US" dirty="0">
                <a:effectLst/>
                <a:latin typeface="Arial" panose="020B0604020202020204" pitchFamily="34" charset="0"/>
                <a:ea typeface="Times New Roman" panose="02020603050405020304" pitchFamily="18" charset="0"/>
                <a:cs typeface="Times New Roman" panose="02020603050405020304" pitchFamily="18" charset="0"/>
              </a:rPr>
              <a:t>Let's go over a few frequently asked questions lenders have about environmental assessments.</a:t>
            </a:r>
            <a:endParaRPr lang="en-US" i="1" dirty="0">
              <a:solidFill>
                <a:schemeClr val="accent3"/>
              </a:solidFill>
            </a:endParaRPr>
          </a:p>
          <a:p>
            <a:pPr marL="0" indent="0">
              <a:spcBef>
                <a:spcPts val="600"/>
              </a:spcBef>
              <a:buNone/>
            </a:pPr>
            <a:r>
              <a:rPr lang="en-US" sz="1400" i="1" dirty="0">
                <a:solidFill>
                  <a:schemeClr val="accent3"/>
                </a:solidFill>
              </a:rPr>
              <a:t>Click on each icon to learn more.</a:t>
            </a:r>
          </a:p>
        </p:txBody>
      </p:sp>
      <p:sp>
        <p:nvSpPr>
          <p:cNvPr id="2" name="Title 1">
            <a:extLst>
              <a:ext uri="{FF2B5EF4-FFF2-40B4-BE49-F238E27FC236}">
                <a16:creationId xmlns:a16="http://schemas.microsoft.com/office/drawing/2014/main" id="{3B5A0EDF-688F-45BD-9D4F-1081BB5B6A3E}"/>
              </a:ext>
            </a:extLst>
          </p:cNvPr>
          <p:cNvSpPr>
            <a:spLocks noGrp="1"/>
          </p:cNvSpPr>
          <p:nvPr>
            <p:ph type="title"/>
          </p:nvPr>
        </p:nvSpPr>
        <p:spPr/>
        <p:txBody>
          <a:bodyPr/>
          <a:lstStyle/>
          <a:p>
            <a:r>
              <a:rPr lang="en-US" dirty="0"/>
              <a:t>Operational Risk: Knowledge Check</a:t>
            </a:r>
          </a:p>
        </p:txBody>
      </p:sp>
      <p:sp>
        <p:nvSpPr>
          <p:cNvPr id="23" name="Rectangle 22">
            <a:extLst>
              <a:ext uri="{FF2B5EF4-FFF2-40B4-BE49-F238E27FC236}">
                <a16:creationId xmlns:a16="http://schemas.microsoft.com/office/drawing/2014/main" id="{C7B3FF66-BA6B-4717-83F6-5C5C21D59CB4}"/>
              </a:ext>
            </a:extLst>
          </p:cNvPr>
          <p:cNvSpPr/>
          <p:nvPr/>
        </p:nvSpPr>
        <p:spPr>
          <a:xfrm>
            <a:off x="235176" y="2879860"/>
            <a:ext cx="12527280" cy="4828904"/>
          </a:xfrm>
          <a:prstGeom prst="rect">
            <a:avLst/>
          </a:prstGeom>
          <a:solidFill>
            <a:schemeClr val="bg1">
              <a:lumMod val="95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1185712" rtl="0" eaLnBrk="1" latinLnBrk="0" hangingPunct="1">
              <a:defRPr sz="2334" kern="1200">
                <a:solidFill>
                  <a:schemeClr val="dk1"/>
                </a:solidFill>
                <a:latin typeface="+mn-lt"/>
                <a:ea typeface="+mn-ea"/>
                <a:cs typeface="+mn-cs"/>
              </a:defRPr>
            </a:lvl1pPr>
            <a:lvl2pPr marL="592856" algn="l" defTabSz="1185712" rtl="0" eaLnBrk="1" latinLnBrk="0" hangingPunct="1">
              <a:defRPr sz="2334" kern="1200">
                <a:solidFill>
                  <a:schemeClr val="dk1"/>
                </a:solidFill>
                <a:latin typeface="+mn-lt"/>
                <a:ea typeface="+mn-ea"/>
                <a:cs typeface="+mn-cs"/>
              </a:defRPr>
            </a:lvl2pPr>
            <a:lvl3pPr marL="1185712" algn="l" defTabSz="1185712" rtl="0" eaLnBrk="1" latinLnBrk="0" hangingPunct="1">
              <a:defRPr sz="2334" kern="1200">
                <a:solidFill>
                  <a:schemeClr val="dk1"/>
                </a:solidFill>
                <a:latin typeface="+mn-lt"/>
                <a:ea typeface="+mn-ea"/>
                <a:cs typeface="+mn-cs"/>
              </a:defRPr>
            </a:lvl3pPr>
            <a:lvl4pPr marL="1778569" algn="l" defTabSz="1185712" rtl="0" eaLnBrk="1" latinLnBrk="0" hangingPunct="1">
              <a:defRPr sz="2334" kern="1200">
                <a:solidFill>
                  <a:schemeClr val="dk1"/>
                </a:solidFill>
                <a:latin typeface="+mn-lt"/>
                <a:ea typeface="+mn-ea"/>
                <a:cs typeface="+mn-cs"/>
              </a:defRPr>
            </a:lvl4pPr>
            <a:lvl5pPr marL="2371427" algn="l" defTabSz="1185712" rtl="0" eaLnBrk="1" latinLnBrk="0" hangingPunct="1">
              <a:defRPr sz="2334" kern="1200">
                <a:solidFill>
                  <a:schemeClr val="dk1"/>
                </a:solidFill>
                <a:latin typeface="+mn-lt"/>
                <a:ea typeface="+mn-ea"/>
                <a:cs typeface="+mn-cs"/>
              </a:defRPr>
            </a:lvl5pPr>
            <a:lvl6pPr marL="2964283" algn="l" defTabSz="1185712" rtl="0" eaLnBrk="1" latinLnBrk="0" hangingPunct="1">
              <a:defRPr sz="2334" kern="1200">
                <a:solidFill>
                  <a:schemeClr val="dk1"/>
                </a:solidFill>
                <a:latin typeface="+mn-lt"/>
                <a:ea typeface="+mn-ea"/>
                <a:cs typeface="+mn-cs"/>
              </a:defRPr>
            </a:lvl6pPr>
            <a:lvl7pPr marL="3557139" algn="l" defTabSz="1185712" rtl="0" eaLnBrk="1" latinLnBrk="0" hangingPunct="1">
              <a:defRPr sz="2334" kern="1200">
                <a:solidFill>
                  <a:schemeClr val="dk1"/>
                </a:solidFill>
                <a:latin typeface="+mn-lt"/>
                <a:ea typeface="+mn-ea"/>
                <a:cs typeface="+mn-cs"/>
              </a:defRPr>
            </a:lvl7pPr>
            <a:lvl8pPr marL="4149995" algn="l" defTabSz="1185712" rtl="0" eaLnBrk="1" latinLnBrk="0" hangingPunct="1">
              <a:defRPr sz="2334" kern="1200">
                <a:solidFill>
                  <a:schemeClr val="dk1"/>
                </a:solidFill>
                <a:latin typeface="+mn-lt"/>
                <a:ea typeface="+mn-ea"/>
                <a:cs typeface="+mn-cs"/>
              </a:defRPr>
            </a:lvl8pPr>
            <a:lvl9pPr marL="4742852" algn="l" defTabSz="1185712" rtl="0" eaLnBrk="1" latinLnBrk="0" hangingPunct="1">
              <a:defRPr sz="2334" kern="1200">
                <a:solidFill>
                  <a:schemeClr val="dk1"/>
                </a:solidFill>
                <a:latin typeface="+mn-lt"/>
                <a:ea typeface="+mn-ea"/>
                <a:cs typeface="+mn-cs"/>
              </a:defRPr>
            </a:lvl9pPr>
          </a:lstStyle>
          <a:p>
            <a:pPr algn="ctr"/>
            <a:endParaRPr lang="en-US" sz="1600">
              <a:solidFill>
                <a:schemeClr val="bg1"/>
              </a:solidFill>
            </a:endParaRPr>
          </a:p>
        </p:txBody>
      </p:sp>
      <p:sp>
        <p:nvSpPr>
          <p:cNvPr id="24" name="Rectangle 23">
            <a:extLst>
              <a:ext uri="{FF2B5EF4-FFF2-40B4-BE49-F238E27FC236}">
                <a16:creationId xmlns:a16="http://schemas.microsoft.com/office/drawing/2014/main" id="{D8834540-DEE3-4AE4-ABFC-6BDDBAB4DAF9}"/>
              </a:ext>
            </a:extLst>
          </p:cNvPr>
          <p:cNvSpPr/>
          <p:nvPr/>
        </p:nvSpPr>
        <p:spPr>
          <a:xfrm>
            <a:off x="305171" y="2962592"/>
            <a:ext cx="2931757" cy="4663440"/>
          </a:xfrm>
          <a:prstGeom prst="rect">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92821" tIns="46410" rIns="92821" bIns="46410" rtlCol="0" anchor="ctr"/>
          <a:lstStyle>
            <a:defPPr>
              <a:defRPr lang="en-US"/>
            </a:defPPr>
            <a:lvl1pPr marL="0" algn="l" defTabSz="1185712" rtl="0" eaLnBrk="1" latinLnBrk="0" hangingPunct="1">
              <a:defRPr sz="2334" kern="1200">
                <a:solidFill>
                  <a:schemeClr val="lt1"/>
                </a:solidFill>
                <a:latin typeface="+mn-lt"/>
                <a:ea typeface="+mn-ea"/>
                <a:cs typeface="+mn-cs"/>
              </a:defRPr>
            </a:lvl1pPr>
            <a:lvl2pPr marL="592856" algn="l" defTabSz="1185712" rtl="0" eaLnBrk="1" latinLnBrk="0" hangingPunct="1">
              <a:defRPr sz="2334" kern="1200">
                <a:solidFill>
                  <a:schemeClr val="lt1"/>
                </a:solidFill>
                <a:latin typeface="+mn-lt"/>
                <a:ea typeface="+mn-ea"/>
                <a:cs typeface="+mn-cs"/>
              </a:defRPr>
            </a:lvl2pPr>
            <a:lvl3pPr marL="1185712" algn="l" defTabSz="1185712" rtl="0" eaLnBrk="1" latinLnBrk="0" hangingPunct="1">
              <a:defRPr sz="2334" kern="1200">
                <a:solidFill>
                  <a:schemeClr val="lt1"/>
                </a:solidFill>
                <a:latin typeface="+mn-lt"/>
                <a:ea typeface="+mn-ea"/>
                <a:cs typeface="+mn-cs"/>
              </a:defRPr>
            </a:lvl3pPr>
            <a:lvl4pPr marL="1778569" algn="l" defTabSz="1185712" rtl="0" eaLnBrk="1" latinLnBrk="0" hangingPunct="1">
              <a:defRPr sz="2334" kern="1200">
                <a:solidFill>
                  <a:schemeClr val="lt1"/>
                </a:solidFill>
                <a:latin typeface="+mn-lt"/>
                <a:ea typeface="+mn-ea"/>
                <a:cs typeface="+mn-cs"/>
              </a:defRPr>
            </a:lvl4pPr>
            <a:lvl5pPr marL="2371427" algn="l" defTabSz="1185712" rtl="0" eaLnBrk="1" latinLnBrk="0" hangingPunct="1">
              <a:defRPr sz="2334" kern="1200">
                <a:solidFill>
                  <a:schemeClr val="lt1"/>
                </a:solidFill>
                <a:latin typeface="+mn-lt"/>
                <a:ea typeface="+mn-ea"/>
                <a:cs typeface="+mn-cs"/>
              </a:defRPr>
            </a:lvl5pPr>
            <a:lvl6pPr marL="2964283" algn="l" defTabSz="1185712" rtl="0" eaLnBrk="1" latinLnBrk="0" hangingPunct="1">
              <a:defRPr sz="2334" kern="1200">
                <a:solidFill>
                  <a:schemeClr val="lt1"/>
                </a:solidFill>
                <a:latin typeface="+mn-lt"/>
                <a:ea typeface="+mn-ea"/>
                <a:cs typeface="+mn-cs"/>
              </a:defRPr>
            </a:lvl6pPr>
            <a:lvl7pPr marL="3557139" algn="l" defTabSz="1185712" rtl="0" eaLnBrk="1" latinLnBrk="0" hangingPunct="1">
              <a:defRPr sz="2334" kern="1200">
                <a:solidFill>
                  <a:schemeClr val="lt1"/>
                </a:solidFill>
                <a:latin typeface="+mn-lt"/>
                <a:ea typeface="+mn-ea"/>
                <a:cs typeface="+mn-cs"/>
              </a:defRPr>
            </a:lvl7pPr>
            <a:lvl8pPr marL="4149995" algn="l" defTabSz="1185712" rtl="0" eaLnBrk="1" latinLnBrk="0" hangingPunct="1">
              <a:defRPr sz="2334" kern="1200">
                <a:solidFill>
                  <a:schemeClr val="lt1"/>
                </a:solidFill>
                <a:latin typeface="+mn-lt"/>
                <a:ea typeface="+mn-ea"/>
                <a:cs typeface="+mn-cs"/>
              </a:defRPr>
            </a:lvl8pPr>
            <a:lvl9pPr marL="4742852" algn="l" defTabSz="1185712" rtl="0" eaLnBrk="1" latinLnBrk="0" hangingPunct="1">
              <a:defRPr sz="2334" kern="1200">
                <a:solidFill>
                  <a:schemeClr val="lt1"/>
                </a:solidFill>
                <a:latin typeface="+mn-lt"/>
                <a:ea typeface="+mn-ea"/>
                <a:cs typeface="+mn-cs"/>
              </a:defRPr>
            </a:lvl9pPr>
          </a:lstStyle>
          <a:p>
            <a:pPr algn="ctr"/>
            <a:endParaRPr lang="en-US">
              <a:solidFill>
                <a:schemeClr val="tx1"/>
              </a:solidFill>
            </a:endParaRPr>
          </a:p>
        </p:txBody>
      </p:sp>
      <p:sp>
        <p:nvSpPr>
          <p:cNvPr id="5" name="Rectangle 4">
            <a:extLst>
              <a:ext uri="{FF2B5EF4-FFF2-40B4-BE49-F238E27FC236}">
                <a16:creationId xmlns:a16="http://schemas.microsoft.com/office/drawing/2014/main" id="{DB57716E-C520-42E0-AB82-E55D08B05D63}"/>
              </a:ext>
            </a:extLst>
          </p:cNvPr>
          <p:cNvSpPr/>
          <p:nvPr/>
        </p:nvSpPr>
        <p:spPr>
          <a:xfrm>
            <a:off x="305171" y="5294312"/>
            <a:ext cx="2931757" cy="2328711"/>
          </a:xfrm>
          <a:prstGeom prst="rect">
            <a:avLst/>
          </a:prstGeom>
          <a:solidFill>
            <a:srgbClr val="0A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0B779932-FD62-48C0-8EE3-46C6A5463DDE}"/>
              </a:ext>
            </a:extLst>
          </p:cNvPr>
          <p:cNvSpPr/>
          <p:nvPr/>
        </p:nvSpPr>
        <p:spPr>
          <a:xfrm>
            <a:off x="3313986" y="2962592"/>
            <a:ext cx="9372270" cy="4660447"/>
          </a:xfrm>
          <a:prstGeom prst="rect">
            <a:avLst/>
          </a:prstGeom>
          <a:solidFill>
            <a:schemeClr val="bg1"/>
          </a:solidFill>
          <a:ln>
            <a:no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1185712" rtl="0" eaLnBrk="1" latinLnBrk="0" hangingPunct="1">
              <a:defRPr sz="2334" kern="1200">
                <a:solidFill>
                  <a:schemeClr val="dk1"/>
                </a:solidFill>
                <a:latin typeface="+mn-lt"/>
                <a:ea typeface="+mn-ea"/>
                <a:cs typeface="+mn-cs"/>
              </a:defRPr>
            </a:lvl1pPr>
            <a:lvl2pPr marL="592856" algn="l" defTabSz="1185712" rtl="0" eaLnBrk="1" latinLnBrk="0" hangingPunct="1">
              <a:defRPr sz="2334" kern="1200">
                <a:solidFill>
                  <a:schemeClr val="dk1"/>
                </a:solidFill>
                <a:latin typeface="+mn-lt"/>
                <a:ea typeface="+mn-ea"/>
                <a:cs typeface="+mn-cs"/>
              </a:defRPr>
            </a:lvl2pPr>
            <a:lvl3pPr marL="1185712" algn="l" defTabSz="1185712" rtl="0" eaLnBrk="1" latinLnBrk="0" hangingPunct="1">
              <a:defRPr sz="2334" kern="1200">
                <a:solidFill>
                  <a:schemeClr val="dk1"/>
                </a:solidFill>
                <a:latin typeface="+mn-lt"/>
                <a:ea typeface="+mn-ea"/>
                <a:cs typeface="+mn-cs"/>
              </a:defRPr>
            </a:lvl3pPr>
            <a:lvl4pPr marL="1778569" algn="l" defTabSz="1185712" rtl="0" eaLnBrk="1" latinLnBrk="0" hangingPunct="1">
              <a:defRPr sz="2334" kern="1200">
                <a:solidFill>
                  <a:schemeClr val="dk1"/>
                </a:solidFill>
                <a:latin typeface="+mn-lt"/>
                <a:ea typeface="+mn-ea"/>
                <a:cs typeface="+mn-cs"/>
              </a:defRPr>
            </a:lvl4pPr>
            <a:lvl5pPr marL="2371427" algn="l" defTabSz="1185712" rtl="0" eaLnBrk="1" latinLnBrk="0" hangingPunct="1">
              <a:defRPr sz="2334" kern="1200">
                <a:solidFill>
                  <a:schemeClr val="dk1"/>
                </a:solidFill>
                <a:latin typeface="+mn-lt"/>
                <a:ea typeface="+mn-ea"/>
                <a:cs typeface="+mn-cs"/>
              </a:defRPr>
            </a:lvl5pPr>
            <a:lvl6pPr marL="2964283" algn="l" defTabSz="1185712" rtl="0" eaLnBrk="1" latinLnBrk="0" hangingPunct="1">
              <a:defRPr sz="2334" kern="1200">
                <a:solidFill>
                  <a:schemeClr val="dk1"/>
                </a:solidFill>
                <a:latin typeface="+mn-lt"/>
                <a:ea typeface="+mn-ea"/>
                <a:cs typeface="+mn-cs"/>
              </a:defRPr>
            </a:lvl6pPr>
            <a:lvl7pPr marL="3557139" algn="l" defTabSz="1185712" rtl="0" eaLnBrk="1" latinLnBrk="0" hangingPunct="1">
              <a:defRPr sz="2334" kern="1200">
                <a:solidFill>
                  <a:schemeClr val="dk1"/>
                </a:solidFill>
                <a:latin typeface="+mn-lt"/>
                <a:ea typeface="+mn-ea"/>
                <a:cs typeface="+mn-cs"/>
              </a:defRPr>
            </a:lvl7pPr>
            <a:lvl8pPr marL="4149995" algn="l" defTabSz="1185712" rtl="0" eaLnBrk="1" latinLnBrk="0" hangingPunct="1">
              <a:defRPr sz="2334" kern="1200">
                <a:solidFill>
                  <a:schemeClr val="dk1"/>
                </a:solidFill>
                <a:latin typeface="+mn-lt"/>
                <a:ea typeface="+mn-ea"/>
                <a:cs typeface="+mn-cs"/>
              </a:defRPr>
            </a:lvl8pPr>
            <a:lvl9pPr marL="4742852" algn="l" defTabSz="1185712" rtl="0" eaLnBrk="1" latinLnBrk="0" hangingPunct="1">
              <a:defRPr sz="2334" kern="1200">
                <a:solidFill>
                  <a:schemeClr val="dk1"/>
                </a:solidFill>
                <a:latin typeface="+mn-lt"/>
                <a:ea typeface="+mn-ea"/>
                <a:cs typeface="+mn-cs"/>
              </a:defRPr>
            </a:lvl9pPr>
          </a:lstStyle>
          <a:p>
            <a:pPr algn="ctr"/>
            <a:endParaRPr lang="en-US" sz="1600" err="1">
              <a:solidFill>
                <a:schemeClr val="bg1"/>
              </a:solidFill>
            </a:endParaRPr>
          </a:p>
        </p:txBody>
      </p:sp>
      <p:sp>
        <p:nvSpPr>
          <p:cNvPr id="33" name="TextBox 32">
            <a:extLst>
              <a:ext uri="{FF2B5EF4-FFF2-40B4-BE49-F238E27FC236}">
                <a16:creationId xmlns:a16="http://schemas.microsoft.com/office/drawing/2014/main" id="{D39CF37D-CB76-412A-B02F-73AEC945D98F}"/>
              </a:ext>
            </a:extLst>
          </p:cNvPr>
          <p:cNvSpPr txBox="1"/>
          <p:nvPr/>
        </p:nvSpPr>
        <p:spPr>
          <a:xfrm>
            <a:off x="607927" y="7083298"/>
            <a:ext cx="2326244" cy="343834"/>
          </a:xfrm>
          <a:prstGeom prst="rect">
            <a:avLst/>
          </a:prstGeom>
          <a:noFill/>
        </p:spPr>
        <p:txBody>
          <a:bodyPr wrap="square">
            <a:spAutoFit/>
          </a:bodyPr>
          <a:lstStyle/>
          <a:p>
            <a:pPr marR="0" lvl="0" indent="0" algn="ctr" fontAlgn="auto">
              <a:lnSpc>
                <a:spcPct val="100000"/>
              </a:lnSpc>
              <a:spcBef>
                <a:spcPts val="0"/>
              </a:spcBef>
              <a:spcAft>
                <a:spcPts val="0"/>
              </a:spcAft>
              <a:buClrTx/>
              <a:buSzTx/>
              <a:buFontTx/>
              <a:buNone/>
              <a:tabLst/>
              <a:defRPr/>
            </a:pPr>
            <a:r>
              <a:rPr lang="en-US" sz="1600" b="1" dirty="0">
                <a:solidFill>
                  <a:schemeClr val="bg1"/>
                </a:solidFill>
                <a:latin typeface="Arial" panose="020B0604020202020204" pitchFamily="34" charset="0"/>
                <a:cs typeface="Arial" panose="020B0604020202020204" pitchFamily="34" charset="0"/>
              </a:rPr>
              <a:t>Evaluation Focus</a:t>
            </a:r>
          </a:p>
        </p:txBody>
      </p:sp>
      <p:cxnSp>
        <p:nvCxnSpPr>
          <p:cNvPr id="34" name="Straight Connector 33">
            <a:extLst>
              <a:ext uri="{FF2B5EF4-FFF2-40B4-BE49-F238E27FC236}">
                <a16:creationId xmlns:a16="http://schemas.microsoft.com/office/drawing/2014/main" id="{7648C64A-0B5C-4AD9-A2BD-3A6694462D5D}"/>
              </a:ext>
            </a:extLst>
          </p:cNvPr>
          <p:cNvCxnSpPr>
            <a:cxnSpLocks/>
          </p:cNvCxnSpPr>
          <p:nvPr/>
        </p:nvCxnSpPr>
        <p:spPr>
          <a:xfrm>
            <a:off x="530868" y="5294312"/>
            <a:ext cx="24803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CC7C2167-559E-4CA5-AEB5-7CB692736104}"/>
              </a:ext>
            </a:extLst>
          </p:cNvPr>
          <p:cNvGrpSpPr/>
          <p:nvPr/>
        </p:nvGrpSpPr>
        <p:grpSpPr>
          <a:xfrm>
            <a:off x="1141049" y="5642702"/>
            <a:ext cx="1260000" cy="1279649"/>
            <a:chOff x="1141049" y="5485463"/>
            <a:chExt cx="1260000" cy="1279649"/>
          </a:xfrm>
        </p:grpSpPr>
        <p:sp>
          <p:nvSpPr>
            <p:cNvPr id="28" name="Flowchart: Connector 27">
              <a:extLst>
                <a:ext uri="{FF2B5EF4-FFF2-40B4-BE49-F238E27FC236}">
                  <a16:creationId xmlns:a16="http://schemas.microsoft.com/office/drawing/2014/main" id="{485B0156-5921-4691-A32B-8B0F60A372E4}"/>
                </a:ext>
              </a:extLst>
            </p:cNvPr>
            <p:cNvSpPr/>
            <p:nvPr/>
          </p:nvSpPr>
          <p:spPr>
            <a:xfrm>
              <a:off x="1141049" y="5485463"/>
              <a:ext cx="1260000" cy="1279649"/>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18278" tIns="59139" rIns="118278" bIns="59139" spcCol="0" rtlCol="0" anchor="ctr"/>
            <a:lstStyle/>
            <a:p>
              <a:pPr algn="ctr"/>
              <a:endParaRPr lang="en-IN">
                <a:solidFill>
                  <a:srgbClr val="B6002E"/>
                </a:solidFill>
              </a:endParaRPr>
            </a:p>
          </p:txBody>
        </p:sp>
        <p:grpSp>
          <p:nvGrpSpPr>
            <p:cNvPr id="53" name="Graphic 298">
              <a:extLst>
                <a:ext uri="{FF2B5EF4-FFF2-40B4-BE49-F238E27FC236}">
                  <a16:creationId xmlns:a16="http://schemas.microsoft.com/office/drawing/2014/main" id="{8A3E2DDA-6E55-42CA-A82C-B62841BD808D}"/>
                </a:ext>
              </a:extLst>
            </p:cNvPr>
            <p:cNvGrpSpPr/>
            <p:nvPr/>
          </p:nvGrpSpPr>
          <p:grpSpPr>
            <a:xfrm>
              <a:off x="1429049" y="5692879"/>
              <a:ext cx="684000" cy="828000"/>
              <a:chOff x="4193796" y="3838726"/>
              <a:chExt cx="1038892" cy="1279794"/>
            </a:xfrm>
            <a:solidFill>
              <a:schemeClr val="accent1"/>
            </a:solidFill>
          </p:grpSpPr>
          <p:grpSp>
            <p:nvGrpSpPr>
              <p:cNvPr id="54" name="Graphic 298">
                <a:extLst>
                  <a:ext uri="{FF2B5EF4-FFF2-40B4-BE49-F238E27FC236}">
                    <a16:creationId xmlns:a16="http://schemas.microsoft.com/office/drawing/2014/main" id="{8CB7AAAC-0DE9-4BA1-9028-03474C9B4905}"/>
                  </a:ext>
                </a:extLst>
              </p:cNvPr>
              <p:cNvGrpSpPr/>
              <p:nvPr/>
            </p:nvGrpSpPr>
            <p:grpSpPr>
              <a:xfrm>
                <a:off x="4193796" y="3838726"/>
                <a:ext cx="851439" cy="1281299"/>
                <a:chOff x="4193796" y="3838726"/>
                <a:chExt cx="851439" cy="1281299"/>
              </a:xfrm>
              <a:grpFill/>
            </p:grpSpPr>
            <p:sp>
              <p:nvSpPr>
                <p:cNvPr id="56" name="Freeform: Shape 55">
                  <a:extLst>
                    <a:ext uri="{FF2B5EF4-FFF2-40B4-BE49-F238E27FC236}">
                      <a16:creationId xmlns:a16="http://schemas.microsoft.com/office/drawing/2014/main" id="{501D20C3-8477-4900-B043-C03ADFCA3182}"/>
                    </a:ext>
                  </a:extLst>
                </p:cNvPr>
                <p:cNvSpPr/>
                <p:nvPr/>
              </p:nvSpPr>
              <p:spPr>
                <a:xfrm>
                  <a:off x="4914997" y="4044998"/>
                  <a:ext cx="130237" cy="639897"/>
                </a:xfrm>
                <a:custGeom>
                  <a:avLst/>
                  <a:gdLst>
                    <a:gd name="connsiteX0" fmla="*/ 130238 w 130237"/>
                    <a:gd name="connsiteY0" fmla="*/ 639897 h 639897"/>
                    <a:gd name="connsiteX1" fmla="*/ 130238 w 130237"/>
                    <a:gd name="connsiteY1" fmla="*/ 51945 h 639897"/>
                    <a:gd name="connsiteX2" fmla="*/ 78293 w 130237"/>
                    <a:gd name="connsiteY2" fmla="*/ 0 h 639897"/>
                    <a:gd name="connsiteX3" fmla="*/ 0 w 130237"/>
                    <a:gd name="connsiteY3" fmla="*/ 0 h 639897"/>
                    <a:gd name="connsiteX4" fmla="*/ 0 w 130237"/>
                    <a:gd name="connsiteY4" fmla="*/ 5270 h 639897"/>
                    <a:gd name="connsiteX5" fmla="*/ 77540 w 130237"/>
                    <a:gd name="connsiteY5" fmla="*/ 5270 h 639897"/>
                    <a:gd name="connsiteX6" fmla="*/ 124215 w 130237"/>
                    <a:gd name="connsiteY6" fmla="*/ 51945 h 639897"/>
                    <a:gd name="connsiteX7" fmla="*/ 124215 w 130237"/>
                    <a:gd name="connsiteY7" fmla="*/ 639897 h 6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237" h="639897">
                      <a:moveTo>
                        <a:pt x="130238" y="639897"/>
                      </a:moveTo>
                      <a:lnTo>
                        <a:pt x="130238" y="51945"/>
                      </a:lnTo>
                      <a:cubicBezTo>
                        <a:pt x="130238" y="23337"/>
                        <a:pt x="106900" y="0"/>
                        <a:pt x="78293" y="0"/>
                      </a:cubicBezTo>
                      <a:lnTo>
                        <a:pt x="0" y="0"/>
                      </a:lnTo>
                      <a:lnTo>
                        <a:pt x="0" y="5270"/>
                      </a:lnTo>
                      <a:lnTo>
                        <a:pt x="77540" y="5270"/>
                      </a:lnTo>
                      <a:cubicBezTo>
                        <a:pt x="103136" y="5270"/>
                        <a:pt x="124215" y="26349"/>
                        <a:pt x="124215" y="51945"/>
                      </a:cubicBezTo>
                      <a:lnTo>
                        <a:pt x="124215" y="639897"/>
                      </a:lnTo>
                    </a:path>
                  </a:pathLst>
                </a:custGeom>
                <a:grpFill/>
                <a:ln w="12700" cap="flat">
                  <a:solidFill>
                    <a:schemeClr val="accent1"/>
                  </a:solidFill>
                  <a:prstDash val="solid"/>
                  <a:miter/>
                </a:ln>
              </p:spPr>
              <p:txBody>
                <a:bodyPr rtlCol="0" anchor="ctr"/>
                <a:lstStyle/>
                <a:p>
                  <a:endParaRPr lang="en-IN"/>
                </a:p>
              </p:txBody>
            </p:sp>
            <p:sp>
              <p:nvSpPr>
                <p:cNvPr id="57" name="Freeform: Shape 56">
                  <a:extLst>
                    <a:ext uri="{FF2B5EF4-FFF2-40B4-BE49-F238E27FC236}">
                      <a16:creationId xmlns:a16="http://schemas.microsoft.com/office/drawing/2014/main" id="{83C4377E-25AB-48B7-8544-184CBB31C588}"/>
                    </a:ext>
                  </a:extLst>
                </p:cNvPr>
                <p:cNvSpPr/>
                <p:nvPr/>
              </p:nvSpPr>
              <p:spPr>
                <a:xfrm>
                  <a:off x="4193796" y="4044998"/>
                  <a:ext cx="849934" cy="1075026"/>
                </a:xfrm>
                <a:custGeom>
                  <a:avLst/>
                  <a:gdLst>
                    <a:gd name="connsiteX0" fmla="*/ 846170 w 849934"/>
                    <a:gd name="connsiteY0" fmla="*/ 773899 h 1075026"/>
                    <a:gd name="connsiteX1" fmla="*/ 846170 w 849934"/>
                    <a:gd name="connsiteY1" fmla="*/ 1023082 h 1075026"/>
                    <a:gd name="connsiteX2" fmla="*/ 799495 w 849934"/>
                    <a:gd name="connsiteY2" fmla="*/ 1069757 h 1075026"/>
                    <a:gd name="connsiteX3" fmla="*/ 699370 w 849934"/>
                    <a:gd name="connsiteY3" fmla="*/ 1069757 h 1075026"/>
                    <a:gd name="connsiteX4" fmla="*/ 699370 w 849934"/>
                    <a:gd name="connsiteY4" fmla="*/ 1069757 h 1075026"/>
                    <a:gd name="connsiteX5" fmla="*/ 51945 w 849934"/>
                    <a:gd name="connsiteY5" fmla="*/ 1069757 h 1075026"/>
                    <a:gd name="connsiteX6" fmla="*/ 5270 w 849934"/>
                    <a:gd name="connsiteY6" fmla="*/ 1023082 h 1075026"/>
                    <a:gd name="connsiteX7" fmla="*/ 5270 w 849934"/>
                    <a:gd name="connsiteY7" fmla="*/ 51945 h 1075026"/>
                    <a:gd name="connsiteX8" fmla="*/ 51945 w 849934"/>
                    <a:gd name="connsiteY8" fmla="*/ 5270 h 1075026"/>
                    <a:gd name="connsiteX9" fmla="*/ 126474 w 849934"/>
                    <a:gd name="connsiteY9" fmla="*/ 5270 h 1075026"/>
                    <a:gd name="connsiteX10" fmla="*/ 126474 w 849934"/>
                    <a:gd name="connsiteY10" fmla="*/ 0 h 1075026"/>
                    <a:gd name="connsiteX11" fmla="*/ 51945 w 849934"/>
                    <a:gd name="connsiteY11" fmla="*/ 0 h 1075026"/>
                    <a:gd name="connsiteX12" fmla="*/ 0 w 849934"/>
                    <a:gd name="connsiteY12" fmla="*/ 51945 h 1075026"/>
                    <a:gd name="connsiteX13" fmla="*/ 0 w 849934"/>
                    <a:gd name="connsiteY13" fmla="*/ 1023082 h 1075026"/>
                    <a:gd name="connsiteX14" fmla="*/ 51945 w 849934"/>
                    <a:gd name="connsiteY14" fmla="*/ 1075027 h 1075026"/>
                    <a:gd name="connsiteX15" fmla="*/ 698617 w 849934"/>
                    <a:gd name="connsiteY15" fmla="*/ 1075027 h 1075026"/>
                    <a:gd name="connsiteX16" fmla="*/ 698617 w 849934"/>
                    <a:gd name="connsiteY16" fmla="*/ 1075027 h 1075026"/>
                    <a:gd name="connsiteX17" fmla="*/ 797990 w 849934"/>
                    <a:gd name="connsiteY17" fmla="*/ 1075027 h 1075026"/>
                    <a:gd name="connsiteX18" fmla="*/ 849934 w 849934"/>
                    <a:gd name="connsiteY18" fmla="*/ 1023082 h 1075026"/>
                    <a:gd name="connsiteX19" fmla="*/ 849934 w 849934"/>
                    <a:gd name="connsiteY19" fmla="*/ 773899 h 1075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9934" h="1075026">
                      <a:moveTo>
                        <a:pt x="846170" y="773899"/>
                      </a:moveTo>
                      <a:lnTo>
                        <a:pt x="846170" y="1023082"/>
                      </a:lnTo>
                      <a:cubicBezTo>
                        <a:pt x="846170" y="1048678"/>
                        <a:pt x="825091" y="1069757"/>
                        <a:pt x="799495" y="1069757"/>
                      </a:cubicBezTo>
                      <a:lnTo>
                        <a:pt x="699370" y="1069757"/>
                      </a:lnTo>
                      <a:lnTo>
                        <a:pt x="699370" y="1069757"/>
                      </a:lnTo>
                      <a:lnTo>
                        <a:pt x="51945" y="1069757"/>
                      </a:lnTo>
                      <a:cubicBezTo>
                        <a:pt x="26349" y="1069757"/>
                        <a:pt x="5270" y="1048678"/>
                        <a:pt x="5270" y="1023082"/>
                      </a:cubicBezTo>
                      <a:lnTo>
                        <a:pt x="5270" y="51945"/>
                      </a:lnTo>
                      <a:cubicBezTo>
                        <a:pt x="5270" y="26349"/>
                        <a:pt x="26349" y="5270"/>
                        <a:pt x="51945" y="5270"/>
                      </a:cubicBezTo>
                      <a:lnTo>
                        <a:pt x="126474" y="5270"/>
                      </a:lnTo>
                      <a:lnTo>
                        <a:pt x="126474" y="0"/>
                      </a:lnTo>
                      <a:lnTo>
                        <a:pt x="51945" y="0"/>
                      </a:lnTo>
                      <a:cubicBezTo>
                        <a:pt x="23337" y="0"/>
                        <a:pt x="0" y="23337"/>
                        <a:pt x="0" y="51945"/>
                      </a:cubicBezTo>
                      <a:lnTo>
                        <a:pt x="0" y="1023082"/>
                      </a:lnTo>
                      <a:cubicBezTo>
                        <a:pt x="0" y="1051690"/>
                        <a:pt x="23337" y="1075027"/>
                        <a:pt x="51945" y="1075027"/>
                      </a:cubicBezTo>
                      <a:lnTo>
                        <a:pt x="698617" y="1075027"/>
                      </a:lnTo>
                      <a:lnTo>
                        <a:pt x="698617" y="1075027"/>
                      </a:lnTo>
                      <a:lnTo>
                        <a:pt x="797990" y="1075027"/>
                      </a:lnTo>
                      <a:cubicBezTo>
                        <a:pt x="826597" y="1075027"/>
                        <a:pt x="849934" y="1051690"/>
                        <a:pt x="849934" y="1023082"/>
                      </a:cubicBezTo>
                      <a:lnTo>
                        <a:pt x="849934" y="773899"/>
                      </a:lnTo>
                    </a:path>
                  </a:pathLst>
                </a:custGeom>
                <a:grpFill/>
                <a:ln w="12700" cap="flat">
                  <a:solidFill>
                    <a:schemeClr val="accent1"/>
                  </a:solidFill>
                  <a:prstDash val="solid"/>
                  <a:miter/>
                </a:ln>
              </p:spPr>
              <p:txBody>
                <a:bodyPr rtlCol="0" anchor="ctr"/>
                <a:lstStyle/>
                <a:p>
                  <a:endParaRPr lang="en-IN"/>
                </a:p>
              </p:txBody>
            </p:sp>
            <p:sp>
              <p:nvSpPr>
                <p:cNvPr id="58" name="Freeform: Shape 57">
                  <a:extLst>
                    <a:ext uri="{FF2B5EF4-FFF2-40B4-BE49-F238E27FC236}">
                      <a16:creationId xmlns:a16="http://schemas.microsoft.com/office/drawing/2014/main" id="{EE0E200B-3161-4559-81A9-7428297642CD}"/>
                    </a:ext>
                  </a:extLst>
                </p:cNvPr>
                <p:cNvSpPr/>
                <p:nvPr/>
              </p:nvSpPr>
              <p:spPr>
                <a:xfrm>
                  <a:off x="4509980" y="4295687"/>
                  <a:ext cx="402006" cy="402005"/>
                </a:xfrm>
                <a:custGeom>
                  <a:avLst/>
                  <a:gdLst>
                    <a:gd name="connsiteX0" fmla="*/ 402006 w 402006"/>
                    <a:gd name="connsiteY0" fmla="*/ 201003 h 402005"/>
                    <a:gd name="connsiteX1" fmla="*/ 201003 w 402006"/>
                    <a:gd name="connsiteY1" fmla="*/ 0 h 402005"/>
                    <a:gd name="connsiteX2" fmla="*/ 0 w 402006"/>
                    <a:gd name="connsiteY2" fmla="*/ 201003 h 402005"/>
                    <a:gd name="connsiteX3" fmla="*/ 201003 w 402006"/>
                    <a:gd name="connsiteY3" fmla="*/ 402006 h 402005"/>
                    <a:gd name="connsiteX4" fmla="*/ 402006 w 402006"/>
                    <a:gd name="connsiteY4" fmla="*/ 201003 h 402005"/>
                    <a:gd name="connsiteX5" fmla="*/ 201003 w 402006"/>
                    <a:gd name="connsiteY5" fmla="*/ 396736 h 402005"/>
                    <a:gd name="connsiteX6" fmla="*/ 5270 w 402006"/>
                    <a:gd name="connsiteY6" fmla="*/ 201003 h 402005"/>
                    <a:gd name="connsiteX7" fmla="*/ 201003 w 402006"/>
                    <a:gd name="connsiteY7" fmla="*/ 5270 h 402005"/>
                    <a:gd name="connsiteX8" fmla="*/ 396736 w 402006"/>
                    <a:gd name="connsiteY8" fmla="*/ 201003 h 402005"/>
                    <a:gd name="connsiteX9" fmla="*/ 201003 w 402006"/>
                    <a:gd name="connsiteY9" fmla="*/ 396736 h 40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006" h="402005">
                      <a:moveTo>
                        <a:pt x="402006" y="201003"/>
                      </a:moveTo>
                      <a:cubicBezTo>
                        <a:pt x="402006" y="90338"/>
                        <a:pt x="311668" y="0"/>
                        <a:pt x="201003" y="0"/>
                      </a:cubicBezTo>
                      <a:cubicBezTo>
                        <a:pt x="90338" y="0"/>
                        <a:pt x="0" y="90338"/>
                        <a:pt x="0" y="201003"/>
                      </a:cubicBezTo>
                      <a:cubicBezTo>
                        <a:pt x="0" y="311667"/>
                        <a:pt x="90338" y="402006"/>
                        <a:pt x="201003" y="402006"/>
                      </a:cubicBezTo>
                      <a:cubicBezTo>
                        <a:pt x="311668" y="402006"/>
                        <a:pt x="402006" y="311667"/>
                        <a:pt x="402006" y="201003"/>
                      </a:cubicBezTo>
                      <a:close/>
                      <a:moveTo>
                        <a:pt x="201003" y="396736"/>
                      </a:moveTo>
                      <a:cubicBezTo>
                        <a:pt x="93350" y="396736"/>
                        <a:pt x="5270" y="308656"/>
                        <a:pt x="5270" y="201003"/>
                      </a:cubicBezTo>
                      <a:cubicBezTo>
                        <a:pt x="5270" y="93350"/>
                        <a:pt x="93350" y="5270"/>
                        <a:pt x="201003" y="5270"/>
                      </a:cubicBezTo>
                      <a:cubicBezTo>
                        <a:pt x="308656" y="5270"/>
                        <a:pt x="396736" y="93350"/>
                        <a:pt x="396736" y="201003"/>
                      </a:cubicBezTo>
                      <a:cubicBezTo>
                        <a:pt x="396736" y="308656"/>
                        <a:pt x="308656" y="396736"/>
                        <a:pt x="201003" y="396736"/>
                      </a:cubicBezTo>
                      <a:close/>
                    </a:path>
                  </a:pathLst>
                </a:custGeom>
                <a:grpFill/>
                <a:ln w="12700" cap="flat">
                  <a:solidFill>
                    <a:schemeClr val="accent1"/>
                  </a:solid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A657CAC0-9C56-4D7B-A8B4-0D669881536B}"/>
                    </a:ext>
                  </a:extLst>
                </p:cNvPr>
                <p:cNvSpPr/>
                <p:nvPr/>
              </p:nvSpPr>
              <p:spPr>
                <a:xfrm>
                  <a:off x="4594296" y="4406352"/>
                  <a:ext cx="202508" cy="177665"/>
                </a:xfrm>
                <a:custGeom>
                  <a:avLst/>
                  <a:gdLst>
                    <a:gd name="connsiteX0" fmla="*/ 100125 w 202508"/>
                    <a:gd name="connsiteY0" fmla="*/ 170137 h 177665"/>
                    <a:gd name="connsiteX1" fmla="*/ 3011 w 202508"/>
                    <a:gd name="connsiteY1" fmla="*/ 114429 h 177665"/>
                    <a:gd name="connsiteX2" fmla="*/ 0 w 202508"/>
                    <a:gd name="connsiteY2" fmla="*/ 118946 h 177665"/>
                    <a:gd name="connsiteX3" fmla="*/ 101631 w 202508"/>
                    <a:gd name="connsiteY3" fmla="*/ 177666 h 177665"/>
                    <a:gd name="connsiteX4" fmla="*/ 202509 w 202508"/>
                    <a:gd name="connsiteY4" fmla="*/ 3011 h 177665"/>
                    <a:gd name="connsiteX5" fmla="*/ 197992 w 202508"/>
                    <a:gd name="connsiteY5" fmla="*/ 0 h 17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508" h="177665">
                      <a:moveTo>
                        <a:pt x="100125" y="170137"/>
                      </a:moveTo>
                      <a:lnTo>
                        <a:pt x="3011" y="114429"/>
                      </a:lnTo>
                      <a:lnTo>
                        <a:pt x="0" y="118946"/>
                      </a:lnTo>
                      <a:lnTo>
                        <a:pt x="101631" y="177666"/>
                      </a:lnTo>
                      <a:lnTo>
                        <a:pt x="202509" y="3011"/>
                      </a:lnTo>
                      <a:lnTo>
                        <a:pt x="197992" y="0"/>
                      </a:lnTo>
                      <a:close/>
                    </a:path>
                  </a:pathLst>
                </a:custGeom>
                <a:grpFill/>
                <a:ln w="12700" cap="flat">
                  <a:solidFill>
                    <a:schemeClr val="accent1"/>
                  </a:solid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3324F4B0-4887-47A5-A55D-51B48A5EAF7C}"/>
                    </a:ext>
                  </a:extLst>
                </p:cNvPr>
                <p:cNvSpPr/>
                <p:nvPr/>
              </p:nvSpPr>
              <p:spPr>
                <a:xfrm>
                  <a:off x="4528048" y="4854280"/>
                  <a:ext cx="259723" cy="5269"/>
                </a:xfrm>
                <a:custGeom>
                  <a:avLst/>
                  <a:gdLst>
                    <a:gd name="connsiteX0" fmla="*/ 0 w 259723"/>
                    <a:gd name="connsiteY0" fmla="*/ 0 h 5269"/>
                    <a:gd name="connsiteX1" fmla="*/ 259723 w 259723"/>
                    <a:gd name="connsiteY1" fmla="*/ 0 h 5269"/>
                    <a:gd name="connsiteX2" fmla="*/ 259723 w 259723"/>
                    <a:gd name="connsiteY2" fmla="*/ 5270 h 5269"/>
                    <a:gd name="connsiteX3" fmla="*/ 0 w 259723"/>
                    <a:gd name="connsiteY3" fmla="*/ 5270 h 5269"/>
                  </a:gdLst>
                  <a:ahLst/>
                  <a:cxnLst>
                    <a:cxn ang="0">
                      <a:pos x="connsiteX0" y="connsiteY0"/>
                    </a:cxn>
                    <a:cxn ang="0">
                      <a:pos x="connsiteX1" y="connsiteY1"/>
                    </a:cxn>
                    <a:cxn ang="0">
                      <a:pos x="connsiteX2" y="connsiteY2"/>
                    </a:cxn>
                    <a:cxn ang="0">
                      <a:pos x="connsiteX3" y="connsiteY3"/>
                    </a:cxn>
                  </a:cxnLst>
                  <a:rect l="l" t="t" r="r" b="b"/>
                  <a:pathLst>
                    <a:path w="259723" h="5269">
                      <a:moveTo>
                        <a:pt x="0" y="0"/>
                      </a:moveTo>
                      <a:lnTo>
                        <a:pt x="259723" y="0"/>
                      </a:lnTo>
                      <a:lnTo>
                        <a:pt x="259723" y="5270"/>
                      </a:lnTo>
                      <a:lnTo>
                        <a:pt x="0" y="5270"/>
                      </a:lnTo>
                      <a:close/>
                    </a:path>
                  </a:pathLst>
                </a:custGeom>
                <a:grpFill/>
                <a:ln w="12700" cap="flat">
                  <a:solidFill>
                    <a:schemeClr val="accent1"/>
                  </a:solid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5DE371A7-46E5-4FA8-A161-F0661071BA6B}"/>
                    </a:ext>
                  </a:extLst>
                </p:cNvPr>
                <p:cNvSpPr/>
                <p:nvPr/>
              </p:nvSpPr>
              <p:spPr>
                <a:xfrm>
                  <a:off x="4305966" y="4285901"/>
                  <a:ext cx="109911" cy="109911"/>
                </a:xfrm>
                <a:custGeom>
                  <a:avLst/>
                  <a:gdLst>
                    <a:gd name="connsiteX0" fmla="*/ 109912 w 109911"/>
                    <a:gd name="connsiteY0" fmla="*/ 0 h 109911"/>
                    <a:gd name="connsiteX1" fmla="*/ 0 w 109911"/>
                    <a:gd name="connsiteY1" fmla="*/ 0 h 109911"/>
                    <a:gd name="connsiteX2" fmla="*/ 0 w 109911"/>
                    <a:gd name="connsiteY2" fmla="*/ 109912 h 109911"/>
                    <a:gd name="connsiteX3" fmla="*/ 109912 w 109911"/>
                    <a:gd name="connsiteY3" fmla="*/ 109912 h 109911"/>
                    <a:gd name="connsiteX4" fmla="*/ 109912 w 109911"/>
                    <a:gd name="connsiteY4" fmla="*/ 0 h 109911"/>
                    <a:gd name="connsiteX5" fmla="*/ 104642 w 109911"/>
                    <a:gd name="connsiteY5" fmla="*/ 104642 h 109911"/>
                    <a:gd name="connsiteX6" fmla="*/ 5270 w 109911"/>
                    <a:gd name="connsiteY6" fmla="*/ 104642 h 109911"/>
                    <a:gd name="connsiteX7" fmla="*/ 5270 w 109911"/>
                    <a:gd name="connsiteY7" fmla="*/ 5270 h 109911"/>
                    <a:gd name="connsiteX8" fmla="*/ 104642 w 109911"/>
                    <a:gd name="connsiteY8" fmla="*/ 5270 h 109911"/>
                    <a:gd name="connsiteX9" fmla="*/ 104642 w 109911"/>
                    <a:gd name="connsiteY9" fmla="*/ 104642 h 10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911" h="109911">
                      <a:moveTo>
                        <a:pt x="109912" y="0"/>
                      </a:moveTo>
                      <a:lnTo>
                        <a:pt x="0" y="0"/>
                      </a:lnTo>
                      <a:lnTo>
                        <a:pt x="0" y="109912"/>
                      </a:lnTo>
                      <a:lnTo>
                        <a:pt x="109912" y="109912"/>
                      </a:lnTo>
                      <a:lnTo>
                        <a:pt x="109912" y="0"/>
                      </a:lnTo>
                      <a:close/>
                      <a:moveTo>
                        <a:pt x="104642" y="104642"/>
                      </a:moveTo>
                      <a:lnTo>
                        <a:pt x="5270" y="104642"/>
                      </a:lnTo>
                      <a:lnTo>
                        <a:pt x="5270" y="5270"/>
                      </a:lnTo>
                      <a:lnTo>
                        <a:pt x="104642" y="5270"/>
                      </a:lnTo>
                      <a:lnTo>
                        <a:pt x="104642" y="104642"/>
                      </a:lnTo>
                      <a:close/>
                    </a:path>
                  </a:pathLst>
                </a:custGeom>
                <a:grpFill/>
                <a:ln w="12700" cap="flat">
                  <a:solidFill>
                    <a:schemeClr val="accent1"/>
                  </a:solidFill>
                  <a:prstDash val="solid"/>
                  <a:miter/>
                </a:ln>
              </p:spPr>
              <p:txBody>
                <a:bodyPr rtlCol="0" anchor="ctr"/>
                <a:lstStyle/>
                <a:p>
                  <a:endParaRPr lang="en-IN"/>
                </a:p>
              </p:txBody>
            </p:sp>
            <p:sp>
              <p:nvSpPr>
                <p:cNvPr id="62" name="Freeform: Shape 61">
                  <a:extLst>
                    <a:ext uri="{FF2B5EF4-FFF2-40B4-BE49-F238E27FC236}">
                      <a16:creationId xmlns:a16="http://schemas.microsoft.com/office/drawing/2014/main" id="{910B3EE4-18B3-445C-9392-7CCAA61AA1A8}"/>
                    </a:ext>
                  </a:extLst>
                </p:cNvPr>
                <p:cNvSpPr/>
                <p:nvPr/>
              </p:nvSpPr>
              <p:spPr>
                <a:xfrm>
                  <a:off x="4305966" y="4543365"/>
                  <a:ext cx="109911" cy="109911"/>
                </a:xfrm>
                <a:custGeom>
                  <a:avLst/>
                  <a:gdLst>
                    <a:gd name="connsiteX0" fmla="*/ 109912 w 109911"/>
                    <a:gd name="connsiteY0" fmla="*/ 0 h 109911"/>
                    <a:gd name="connsiteX1" fmla="*/ 0 w 109911"/>
                    <a:gd name="connsiteY1" fmla="*/ 0 h 109911"/>
                    <a:gd name="connsiteX2" fmla="*/ 0 w 109911"/>
                    <a:gd name="connsiteY2" fmla="*/ 109912 h 109911"/>
                    <a:gd name="connsiteX3" fmla="*/ 109912 w 109911"/>
                    <a:gd name="connsiteY3" fmla="*/ 109912 h 109911"/>
                    <a:gd name="connsiteX4" fmla="*/ 109912 w 109911"/>
                    <a:gd name="connsiteY4" fmla="*/ 0 h 109911"/>
                    <a:gd name="connsiteX5" fmla="*/ 104642 w 109911"/>
                    <a:gd name="connsiteY5" fmla="*/ 104642 h 109911"/>
                    <a:gd name="connsiteX6" fmla="*/ 5270 w 109911"/>
                    <a:gd name="connsiteY6" fmla="*/ 104642 h 109911"/>
                    <a:gd name="connsiteX7" fmla="*/ 5270 w 109911"/>
                    <a:gd name="connsiteY7" fmla="*/ 5270 h 109911"/>
                    <a:gd name="connsiteX8" fmla="*/ 104642 w 109911"/>
                    <a:gd name="connsiteY8" fmla="*/ 5270 h 109911"/>
                    <a:gd name="connsiteX9" fmla="*/ 104642 w 109911"/>
                    <a:gd name="connsiteY9" fmla="*/ 104642 h 109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911" h="109911">
                      <a:moveTo>
                        <a:pt x="109912" y="0"/>
                      </a:moveTo>
                      <a:lnTo>
                        <a:pt x="0" y="0"/>
                      </a:lnTo>
                      <a:lnTo>
                        <a:pt x="0" y="109912"/>
                      </a:lnTo>
                      <a:lnTo>
                        <a:pt x="109912" y="109912"/>
                      </a:lnTo>
                      <a:lnTo>
                        <a:pt x="109912" y="0"/>
                      </a:lnTo>
                      <a:close/>
                      <a:moveTo>
                        <a:pt x="104642" y="104642"/>
                      </a:moveTo>
                      <a:lnTo>
                        <a:pt x="5270" y="104642"/>
                      </a:lnTo>
                      <a:lnTo>
                        <a:pt x="5270" y="5270"/>
                      </a:lnTo>
                      <a:lnTo>
                        <a:pt x="104642" y="5270"/>
                      </a:lnTo>
                      <a:lnTo>
                        <a:pt x="104642" y="104642"/>
                      </a:lnTo>
                      <a:close/>
                    </a:path>
                  </a:pathLst>
                </a:custGeom>
                <a:grpFill/>
                <a:ln w="12700" cap="flat">
                  <a:solidFill>
                    <a:schemeClr val="accent1"/>
                  </a:solid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89E3618B-64EF-484D-B3A0-A496CF912461}"/>
                    </a:ext>
                  </a:extLst>
                </p:cNvPr>
                <p:cNvSpPr/>
                <p:nvPr/>
              </p:nvSpPr>
              <p:spPr>
                <a:xfrm>
                  <a:off x="4305966" y="4802335"/>
                  <a:ext cx="109911" cy="109158"/>
                </a:xfrm>
                <a:custGeom>
                  <a:avLst/>
                  <a:gdLst>
                    <a:gd name="connsiteX0" fmla="*/ 0 w 109911"/>
                    <a:gd name="connsiteY0" fmla="*/ 109159 h 109158"/>
                    <a:gd name="connsiteX1" fmla="*/ 109912 w 109911"/>
                    <a:gd name="connsiteY1" fmla="*/ 109159 h 109158"/>
                    <a:gd name="connsiteX2" fmla="*/ 109912 w 109911"/>
                    <a:gd name="connsiteY2" fmla="*/ 0 h 109158"/>
                    <a:gd name="connsiteX3" fmla="*/ 0 w 109911"/>
                    <a:gd name="connsiteY3" fmla="*/ 0 h 109158"/>
                    <a:gd name="connsiteX4" fmla="*/ 0 w 109911"/>
                    <a:gd name="connsiteY4" fmla="*/ 109159 h 109158"/>
                    <a:gd name="connsiteX5" fmla="*/ 5270 w 109911"/>
                    <a:gd name="connsiteY5" fmla="*/ 5270 h 109158"/>
                    <a:gd name="connsiteX6" fmla="*/ 104642 w 109911"/>
                    <a:gd name="connsiteY6" fmla="*/ 5270 h 109158"/>
                    <a:gd name="connsiteX7" fmla="*/ 104642 w 109911"/>
                    <a:gd name="connsiteY7" fmla="*/ 104642 h 109158"/>
                    <a:gd name="connsiteX8" fmla="*/ 5270 w 109911"/>
                    <a:gd name="connsiteY8" fmla="*/ 104642 h 109158"/>
                    <a:gd name="connsiteX9" fmla="*/ 5270 w 109911"/>
                    <a:gd name="connsiteY9" fmla="*/ 5270 h 109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911" h="109158">
                      <a:moveTo>
                        <a:pt x="0" y="109159"/>
                      </a:moveTo>
                      <a:lnTo>
                        <a:pt x="109912" y="109159"/>
                      </a:lnTo>
                      <a:lnTo>
                        <a:pt x="109912" y="0"/>
                      </a:lnTo>
                      <a:lnTo>
                        <a:pt x="0" y="0"/>
                      </a:lnTo>
                      <a:lnTo>
                        <a:pt x="0" y="109159"/>
                      </a:lnTo>
                      <a:close/>
                      <a:moveTo>
                        <a:pt x="5270" y="5270"/>
                      </a:moveTo>
                      <a:lnTo>
                        <a:pt x="104642" y="5270"/>
                      </a:lnTo>
                      <a:lnTo>
                        <a:pt x="104642" y="104642"/>
                      </a:lnTo>
                      <a:lnTo>
                        <a:pt x="5270" y="104642"/>
                      </a:lnTo>
                      <a:lnTo>
                        <a:pt x="5270" y="5270"/>
                      </a:lnTo>
                      <a:close/>
                    </a:path>
                  </a:pathLst>
                </a:custGeom>
                <a:grpFill/>
                <a:ln w="12700" cap="flat">
                  <a:solidFill>
                    <a:schemeClr val="accent1"/>
                  </a:solid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AF99CA4F-A910-434F-B559-BD7105C53D7B}"/>
                    </a:ext>
                  </a:extLst>
                </p:cNvPr>
                <p:cNvSpPr/>
                <p:nvPr/>
              </p:nvSpPr>
              <p:spPr>
                <a:xfrm>
                  <a:off x="4363180" y="3838726"/>
                  <a:ext cx="517187" cy="313173"/>
                </a:xfrm>
                <a:custGeom>
                  <a:avLst/>
                  <a:gdLst>
                    <a:gd name="connsiteX0" fmla="*/ 40652 w 517187"/>
                    <a:gd name="connsiteY0" fmla="*/ 313173 h 313173"/>
                    <a:gd name="connsiteX1" fmla="*/ 476535 w 517187"/>
                    <a:gd name="connsiteY1" fmla="*/ 313173 h 313173"/>
                    <a:gd name="connsiteX2" fmla="*/ 517188 w 517187"/>
                    <a:gd name="connsiteY2" fmla="*/ 272521 h 313173"/>
                    <a:gd name="connsiteX3" fmla="*/ 517188 w 517187"/>
                    <a:gd name="connsiteY3" fmla="*/ 160351 h 313173"/>
                    <a:gd name="connsiteX4" fmla="*/ 476535 w 517187"/>
                    <a:gd name="connsiteY4" fmla="*/ 119698 h 313173"/>
                    <a:gd name="connsiteX5" fmla="*/ 381680 w 517187"/>
                    <a:gd name="connsiteY5" fmla="*/ 119698 h 313173"/>
                    <a:gd name="connsiteX6" fmla="*/ 258970 w 517187"/>
                    <a:gd name="connsiteY6" fmla="*/ 0 h 313173"/>
                    <a:gd name="connsiteX7" fmla="*/ 136260 w 517187"/>
                    <a:gd name="connsiteY7" fmla="*/ 120451 h 313173"/>
                    <a:gd name="connsiteX8" fmla="*/ 40652 w 517187"/>
                    <a:gd name="connsiteY8" fmla="*/ 120451 h 313173"/>
                    <a:gd name="connsiteX9" fmla="*/ 0 w 517187"/>
                    <a:gd name="connsiteY9" fmla="*/ 161103 h 313173"/>
                    <a:gd name="connsiteX10" fmla="*/ 0 w 517187"/>
                    <a:gd name="connsiteY10" fmla="*/ 273274 h 313173"/>
                    <a:gd name="connsiteX11" fmla="*/ 40652 w 517187"/>
                    <a:gd name="connsiteY11" fmla="*/ 313173 h 313173"/>
                    <a:gd name="connsiteX12" fmla="*/ 5270 w 517187"/>
                    <a:gd name="connsiteY12" fmla="*/ 160351 h 313173"/>
                    <a:gd name="connsiteX13" fmla="*/ 40652 w 517187"/>
                    <a:gd name="connsiteY13" fmla="*/ 124968 h 313173"/>
                    <a:gd name="connsiteX14" fmla="*/ 140777 w 517187"/>
                    <a:gd name="connsiteY14" fmla="*/ 124968 h 313173"/>
                    <a:gd name="connsiteX15" fmla="*/ 140777 w 517187"/>
                    <a:gd name="connsiteY15" fmla="*/ 122710 h 313173"/>
                    <a:gd name="connsiteX16" fmla="*/ 141530 w 517187"/>
                    <a:gd name="connsiteY16" fmla="*/ 122710 h 313173"/>
                    <a:gd name="connsiteX17" fmla="*/ 258970 w 517187"/>
                    <a:gd name="connsiteY17" fmla="*/ 5270 h 313173"/>
                    <a:gd name="connsiteX18" fmla="*/ 376410 w 517187"/>
                    <a:gd name="connsiteY18" fmla="*/ 120451 h 313173"/>
                    <a:gd name="connsiteX19" fmla="*/ 376410 w 517187"/>
                    <a:gd name="connsiteY19" fmla="*/ 120451 h 313173"/>
                    <a:gd name="connsiteX20" fmla="*/ 376410 w 517187"/>
                    <a:gd name="connsiteY20" fmla="*/ 125721 h 313173"/>
                    <a:gd name="connsiteX21" fmla="*/ 477288 w 517187"/>
                    <a:gd name="connsiteY21" fmla="*/ 125721 h 313173"/>
                    <a:gd name="connsiteX22" fmla="*/ 512671 w 517187"/>
                    <a:gd name="connsiteY22" fmla="*/ 161103 h 313173"/>
                    <a:gd name="connsiteX23" fmla="*/ 512671 w 517187"/>
                    <a:gd name="connsiteY23" fmla="*/ 273274 h 313173"/>
                    <a:gd name="connsiteX24" fmla="*/ 477288 w 517187"/>
                    <a:gd name="connsiteY24" fmla="*/ 308656 h 313173"/>
                    <a:gd name="connsiteX25" fmla="*/ 40652 w 517187"/>
                    <a:gd name="connsiteY25" fmla="*/ 308656 h 313173"/>
                    <a:gd name="connsiteX26" fmla="*/ 5270 w 517187"/>
                    <a:gd name="connsiteY26" fmla="*/ 273274 h 313173"/>
                    <a:gd name="connsiteX27" fmla="*/ 5270 w 517187"/>
                    <a:gd name="connsiteY27" fmla="*/ 160351 h 313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17187" h="313173">
                      <a:moveTo>
                        <a:pt x="40652" y="313173"/>
                      </a:moveTo>
                      <a:lnTo>
                        <a:pt x="476535" y="313173"/>
                      </a:lnTo>
                      <a:cubicBezTo>
                        <a:pt x="499120" y="313173"/>
                        <a:pt x="517188" y="295105"/>
                        <a:pt x="517188" y="272521"/>
                      </a:cubicBezTo>
                      <a:lnTo>
                        <a:pt x="517188" y="160351"/>
                      </a:lnTo>
                      <a:cubicBezTo>
                        <a:pt x="517188" y="137766"/>
                        <a:pt x="499120" y="119698"/>
                        <a:pt x="476535" y="119698"/>
                      </a:cubicBezTo>
                      <a:lnTo>
                        <a:pt x="381680" y="119698"/>
                      </a:lnTo>
                      <a:cubicBezTo>
                        <a:pt x="380174" y="53450"/>
                        <a:pt x="325218" y="0"/>
                        <a:pt x="258970" y="0"/>
                      </a:cubicBezTo>
                      <a:cubicBezTo>
                        <a:pt x="192722" y="0"/>
                        <a:pt x="137766" y="53450"/>
                        <a:pt x="136260" y="120451"/>
                      </a:cubicBezTo>
                      <a:lnTo>
                        <a:pt x="40652" y="120451"/>
                      </a:lnTo>
                      <a:cubicBezTo>
                        <a:pt x="18068" y="120451"/>
                        <a:pt x="0" y="138519"/>
                        <a:pt x="0" y="161103"/>
                      </a:cubicBezTo>
                      <a:lnTo>
                        <a:pt x="0" y="273274"/>
                      </a:lnTo>
                      <a:cubicBezTo>
                        <a:pt x="0" y="295105"/>
                        <a:pt x="18068" y="313173"/>
                        <a:pt x="40652" y="313173"/>
                      </a:cubicBezTo>
                      <a:close/>
                      <a:moveTo>
                        <a:pt x="5270" y="160351"/>
                      </a:moveTo>
                      <a:cubicBezTo>
                        <a:pt x="5270" y="140777"/>
                        <a:pt x="21079" y="124968"/>
                        <a:pt x="40652" y="124968"/>
                      </a:cubicBezTo>
                      <a:lnTo>
                        <a:pt x="140777" y="124968"/>
                      </a:lnTo>
                      <a:lnTo>
                        <a:pt x="140777" y="122710"/>
                      </a:lnTo>
                      <a:lnTo>
                        <a:pt x="141530" y="122710"/>
                      </a:lnTo>
                      <a:cubicBezTo>
                        <a:pt x="141530" y="57967"/>
                        <a:pt x="194228" y="5270"/>
                        <a:pt x="258970" y="5270"/>
                      </a:cubicBezTo>
                      <a:cubicBezTo>
                        <a:pt x="322960" y="5270"/>
                        <a:pt x="374905" y="56462"/>
                        <a:pt x="376410" y="120451"/>
                      </a:cubicBezTo>
                      <a:lnTo>
                        <a:pt x="376410" y="120451"/>
                      </a:lnTo>
                      <a:lnTo>
                        <a:pt x="376410" y="125721"/>
                      </a:lnTo>
                      <a:lnTo>
                        <a:pt x="477288" y="125721"/>
                      </a:lnTo>
                      <a:cubicBezTo>
                        <a:pt x="496861" y="125721"/>
                        <a:pt x="512671" y="141530"/>
                        <a:pt x="512671" y="161103"/>
                      </a:cubicBezTo>
                      <a:lnTo>
                        <a:pt x="512671" y="273274"/>
                      </a:lnTo>
                      <a:cubicBezTo>
                        <a:pt x="512671" y="292847"/>
                        <a:pt x="496861" y="308656"/>
                        <a:pt x="477288" y="308656"/>
                      </a:cubicBezTo>
                      <a:lnTo>
                        <a:pt x="40652" y="308656"/>
                      </a:lnTo>
                      <a:cubicBezTo>
                        <a:pt x="21079" y="308656"/>
                        <a:pt x="5270" y="292847"/>
                        <a:pt x="5270" y="273274"/>
                      </a:cubicBezTo>
                      <a:lnTo>
                        <a:pt x="5270" y="160351"/>
                      </a:lnTo>
                      <a:close/>
                    </a:path>
                  </a:pathLst>
                </a:custGeom>
                <a:grpFill/>
                <a:ln w="12700" cap="flat">
                  <a:solidFill>
                    <a:schemeClr val="accent1"/>
                  </a:solidFill>
                  <a:prstDash val="solid"/>
                  <a:miter/>
                </a:ln>
              </p:spPr>
              <p:txBody>
                <a:bodyPr rtlCol="0" anchor="ctr"/>
                <a:lstStyle/>
                <a:p>
                  <a:endParaRPr lang="en-IN"/>
                </a:p>
              </p:txBody>
            </p:sp>
          </p:grpSp>
          <p:sp>
            <p:nvSpPr>
              <p:cNvPr id="55" name="Freeform: Shape 54">
                <a:extLst>
                  <a:ext uri="{FF2B5EF4-FFF2-40B4-BE49-F238E27FC236}">
                    <a16:creationId xmlns:a16="http://schemas.microsoft.com/office/drawing/2014/main" id="{F881BBE9-935B-43FB-9268-22A03B84E017}"/>
                  </a:ext>
                </a:extLst>
              </p:cNvPr>
              <p:cNvSpPr/>
              <p:nvPr/>
            </p:nvSpPr>
            <p:spPr>
              <a:xfrm>
                <a:off x="4841221" y="4577242"/>
                <a:ext cx="394307" cy="341780"/>
              </a:xfrm>
              <a:custGeom>
                <a:avLst/>
                <a:gdLst>
                  <a:gd name="connsiteX0" fmla="*/ 328230 w 394307"/>
                  <a:gd name="connsiteY0" fmla="*/ 341780 h 341780"/>
                  <a:gd name="connsiteX1" fmla="*/ 325218 w 394307"/>
                  <a:gd name="connsiteY1" fmla="*/ 341780 h 341780"/>
                  <a:gd name="connsiteX2" fmla="*/ 277038 w 394307"/>
                  <a:gd name="connsiteY2" fmla="*/ 316184 h 341780"/>
                  <a:gd name="connsiteX3" fmla="*/ 0 w 394307"/>
                  <a:gd name="connsiteY3" fmla="*/ 66248 h 341780"/>
                  <a:gd name="connsiteX4" fmla="*/ 6023 w 394307"/>
                  <a:gd name="connsiteY4" fmla="*/ 61731 h 341780"/>
                  <a:gd name="connsiteX5" fmla="*/ 283060 w 394307"/>
                  <a:gd name="connsiteY5" fmla="*/ 311668 h 341780"/>
                  <a:gd name="connsiteX6" fmla="*/ 325218 w 394307"/>
                  <a:gd name="connsiteY6" fmla="*/ 334252 h 341780"/>
                  <a:gd name="connsiteX7" fmla="*/ 369635 w 394307"/>
                  <a:gd name="connsiteY7" fmla="*/ 316184 h 341780"/>
                  <a:gd name="connsiteX8" fmla="*/ 371893 w 394307"/>
                  <a:gd name="connsiteY8" fmla="*/ 313926 h 341780"/>
                  <a:gd name="connsiteX9" fmla="*/ 370388 w 394307"/>
                  <a:gd name="connsiteY9" fmla="*/ 235633 h 341780"/>
                  <a:gd name="connsiteX10" fmla="*/ 49686 w 394307"/>
                  <a:gd name="connsiteY10" fmla="*/ 5270 h 341780"/>
                  <a:gd name="connsiteX11" fmla="*/ 54956 w 394307"/>
                  <a:gd name="connsiteY11" fmla="*/ 0 h 341780"/>
                  <a:gd name="connsiteX12" fmla="*/ 375657 w 394307"/>
                  <a:gd name="connsiteY12" fmla="*/ 230363 h 341780"/>
                  <a:gd name="connsiteX13" fmla="*/ 377916 w 394307"/>
                  <a:gd name="connsiteY13" fmla="*/ 319196 h 341780"/>
                  <a:gd name="connsiteX14" fmla="*/ 375657 w 394307"/>
                  <a:gd name="connsiteY14" fmla="*/ 321454 h 341780"/>
                  <a:gd name="connsiteX15" fmla="*/ 328230 w 394307"/>
                  <a:gd name="connsiteY15" fmla="*/ 341780 h 34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4307" h="341780">
                    <a:moveTo>
                      <a:pt x="328230" y="341780"/>
                    </a:moveTo>
                    <a:cubicBezTo>
                      <a:pt x="327477" y="341780"/>
                      <a:pt x="325971" y="341780"/>
                      <a:pt x="325218" y="341780"/>
                    </a:cubicBezTo>
                    <a:cubicBezTo>
                      <a:pt x="306398" y="341027"/>
                      <a:pt x="288330" y="331241"/>
                      <a:pt x="277038" y="316184"/>
                    </a:cubicBezTo>
                    <a:lnTo>
                      <a:pt x="0" y="66248"/>
                    </a:lnTo>
                    <a:lnTo>
                      <a:pt x="6023" y="61731"/>
                    </a:lnTo>
                    <a:lnTo>
                      <a:pt x="283060" y="311668"/>
                    </a:lnTo>
                    <a:cubicBezTo>
                      <a:pt x="292847" y="325218"/>
                      <a:pt x="308656" y="333499"/>
                      <a:pt x="325218" y="334252"/>
                    </a:cubicBezTo>
                    <a:cubicBezTo>
                      <a:pt x="341780" y="335005"/>
                      <a:pt x="358343" y="328230"/>
                      <a:pt x="369635" y="316184"/>
                    </a:cubicBezTo>
                    <a:lnTo>
                      <a:pt x="371893" y="313926"/>
                    </a:lnTo>
                    <a:cubicBezTo>
                      <a:pt x="392219" y="291341"/>
                      <a:pt x="391467" y="257464"/>
                      <a:pt x="370388" y="235633"/>
                    </a:cubicBezTo>
                    <a:lnTo>
                      <a:pt x="49686" y="5270"/>
                    </a:lnTo>
                    <a:lnTo>
                      <a:pt x="54956" y="0"/>
                    </a:lnTo>
                    <a:lnTo>
                      <a:pt x="375657" y="230363"/>
                    </a:lnTo>
                    <a:cubicBezTo>
                      <a:pt x="399748" y="254453"/>
                      <a:pt x="400500" y="293600"/>
                      <a:pt x="377916" y="319196"/>
                    </a:cubicBezTo>
                    <a:lnTo>
                      <a:pt x="375657" y="321454"/>
                    </a:lnTo>
                    <a:cubicBezTo>
                      <a:pt x="362859" y="334252"/>
                      <a:pt x="346297" y="341780"/>
                      <a:pt x="328230" y="341780"/>
                    </a:cubicBezTo>
                    <a:close/>
                  </a:path>
                </a:pathLst>
              </a:custGeom>
              <a:grpFill/>
              <a:ln w="12700" cap="flat">
                <a:solidFill>
                  <a:schemeClr val="accent1"/>
                </a:solidFill>
                <a:prstDash val="solid"/>
                <a:miter/>
              </a:ln>
            </p:spPr>
            <p:txBody>
              <a:bodyPr rtlCol="0" anchor="ctr"/>
              <a:lstStyle/>
              <a:p>
                <a:endParaRPr lang="en-IN"/>
              </a:p>
            </p:txBody>
          </p:sp>
        </p:grpSp>
      </p:grpSp>
      <p:sp>
        <p:nvSpPr>
          <p:cNvPr id="68" name="TextBox 67">
            <a:extLst>
              <a:ext uri="{FF2B5EF4-FFF2-40B4-BE49-F238E27FC236}">
                <a16:creationId xmlns:a16="http://schemas.microsoft.com/office/drawing/2014/main" id="{5AE0E5C0-E5CA-4950-8272-14667BCEAB6E}"/>
              </a:ext>
            </a:extLst>
          </p:cNvPr>
          <p:cNvSpPr txBox="1"/>
          <p:nvPr/>
        </p:nvSpPr>
        <p:spPr>
          <a:xfrm>
            <a:off x="607927" y="4649646"/>
            <a:ext cx="2326244" cy="343834"/>
          </a:xfrm>
          <a:prstGeom prst="rect">
            <a:avLst/>
          </a:prstGeom>
          <a:noFill/>
        </p:spPr>
        <p:txBody>
          <a:bodyPr wrap="square">
            <a:spAutoFit/>
          </a:bodyPr>
          <a:lstStyle/>
          <a:p>
            <a:pPr marR="0" lvl="0" indent="0" algn="ctr" fontAlgn="auto">
              <a:lnSpc>
                <a:spcPct val="100000"/>
              </a:lnSpc>
              <a:spcBef>
                <a:spcPts val="0"/>
              </a:spcBef>
              <a:spcAft>
                <a:spcPts val="0"/>
              </a:spcAft>
              <a:buClrTx/>
              <a:buSzTx/>
              <a:buFontTx/>
              <a:buNone/>
              <a:tabLst/>
              <a:defRPr/>
            </a:pPr>
            <a:r>
              <a:rPr lang="en-US" sz="1600" b="1" dirty="0">
                <a:solidFill>
                  <a:schemeClr val="bg1"/>
                </a:solidFill>
                <a:latin typeface="Arial" panose="020B0604020202020204" pitchFamily="34" charset="0"/>
                <a:cs typeface="Arial" panose="020B0604020202020204" pitchFamily="34" charset="0"/>
              </a:rPr>
              <a:t>Evaluation Basis</a:t>
            </a:r>
          </a:p>
        </p:txBody>
      </p:sp>
      <p:sp>
        <p:nvSpPr>
          <p:cNvPr id="70" name="Flowchart: Connector 69">
            <a:extLst>
              <a:ext uri="{FF2B5EF4-FFF2-40B4-BE49-F238E27FC236}">
                <a16:creationId xmlns:a16="http://schemas.microsoft.com/office/drawing/2014/main" id="{4463C3CE-4BB8-436A-AEC0-EC621F6FBFED}"/>
              </a:ext>
            </a:extLst>
          </p:cNvPr>
          <p:cNvSpPr/>
          <p:nvPr/>
        </p:nvSpPr>
        <p:spPr>
          <a:xfrm>
            <a:off x="1141049" y="3209050"/>
            <a:ext cx="1260000" cy="1279649"/>
          </a:xfrm>
          <a:prstGeom prst="flowChartConnector">
            <a:avLst/>
          </a:prstGeom>
          <a:solidFill>
            <a:schemeClr val="bg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118278" tIns="59139" rIns="118278" bIns="59139" spcCol="0" rtlCol="0" anchor="ctr"/>
          <a:lstStyle/>
          <a:p>
            <a:pPr algn="ctr"/>
            <a:endParaRPr lang="en-IN">
              <a:solidFill>
                <a:srgbClr val="B6002E"/>
              </a:solidFill>
            </a:endParaRPr>
          </a:p>
        </p:txBody>
      </p:sp>
      <p:grpSp>
        <p:nvGrpSpPr>
          <p:cNvPr id="108" name="Graphic 285">
            <a:extLst>
              <a:ext uri="{FF2B5EF4-FFF2-40B4-BE49-F238E27FC236}">
                <a16:creationId xmlns:a16="http://schemas.microsoft.com/office/drawing/2014/main" id="{E7E93431-8296-491A-9678-26FA8B5532F5}"/>
              </a:ext>
            </a:extLst>
          </p:cNvPr>
          <p:cNvGrpSpPr/>
          <p:nvPr/>
        </p:nvGrpSpPr>
        <p:grpSpPr>
          <a:xfrm>
            <a:off x="1431447" y="3414664"/>
            <a:ext cx="677635" cy="852430"/>
            <a:chOff x="2450366" y="3857998"/>
            <a:chExt cx="1318259" cy="1658302"/>
          </a:xfrm>
          <a:solidFill>
            <a:schemeClr val="accent1"/>
          </a:solidFill>
        </p:grpSpPr>
        <p:sp>
          <p:nvSpPr>
            <p:cNvPr id="109" name="Freeform: Shape 108">
              <a:extLst>
                <a:ext uri="{FF2B5EF4-FFF2-40B4-BE49-F238E27FC236}">
                  <a16:creationId xmlns:a16="http://schemas.microsoft.com/office/drawing/2014/main" id="{305703EA-2058-4B6B-8F94-5441F400387F}"/>
                </a:ext>
              </a:extLst>
            </p:cNvPr>
            <p:cNvSpPr/>
            <p:nvPr/>
          </p:nvSpPr>
          <p:spPr>
            <a:xfrm>
              <a:off x="2450366" y="4118982"/>
              <a:ext cx="826770" cy="1360169"/>
            </a:xfrm>
            <a:custGeom>
              <a:avLst/>
              <a:gdLst>
                <a:gd name="connsiteX0" fmla="*/ 6668 w 826770"/>
                <a:gd name="connsiteY0" fmla="*/ 1294448 h 1360169"/>
                <a:gd name="connsiteX1" fmla="*/ 6668 w 826770"/>
                <a:gd name="connsiteY1" fmla="*/ 65723 h 1360169"/>
                <a:gd name="connsiteX2" fmla="*/ 65723 w 826770"/>
                <a:gd name="connsiteY2" fmla="*/ 6668 h 1360169"/>
                <a:gd name="connsiteX3" fmla="*/ 160020 w 826770"/>
                <a:gd name="connsiteY3" fmla="*/ 6668 h 1360169"/>
                <a:gd name="connsiteX4" fmla="*/ 160020 w 826770"/>
                <a:gd name="connsiteY4" fmla="*/ 0 h 1360169"/>
                <a:gd name="connsiteX5" fmla="*/ 65723 w 826770"/>
                <a:gd name="connsiteY5" fmla="*/ 0 h 1360169"/>
                <a:gd name="connsiteX6" fmla="*/ 0 w 826770"/>
                <a:gd name="connsiteY6" fmla="*/ 65723 h 1360169"/>
                <a:gd name="connsiteX7" fmla="*/ 0 w 826770"/>
                <a:gd name="connsiteY7" fmla="*/ 1294448 h 1360169"/>
                <a:gd name="connsiteX8" fmla="*/ 65723 w 826770"/>
                <a:gd name="connsiteY8" fmla="*/ 1360170 h 1360169"/>
                <a:gd name="connsiteX9" fmla="*/ 826770 w 826770"/>
                <a:gd name="connsiteY9" fmla="*/ 1360170 h 1360169"/>
                <a:gd name="connsiteX10" fmla="*/ 826770 w 826770"/>
                <a:gd name="connsiteY10" fmla="*/ 1353503 h 1360169"/>
                <a:gd name="connsiteX11" fmla="*/ 65723 w 826770"/>
                <a:gd name="connsiteY11" fmla="*/ 1353503 h 1360169"/>
                <a:gd name="connsiteX12" fmla="*/ 6668 w 826770"/>
                <a:gd name="connsiteY12" fmla="*/ 1294448 h 1360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26770" h="1360169">
                  <a:moveTo>
                    <a:pt x="6668" y="1294448"/>
                  </a:moveTo>
                  <a:lnTo>
                    <a:pt x="6668" y="65723"/>
                  </a:lnTo>
                  <a:cubicBezTo>
                    <a:pt x="6668" y="33338"/>
                    <a:pt x="33338" y="6668"/>
                    <a:pt x="65723" y="6668"/>
                  </a:cubicBezTo>
                  <a:lnTo>
                    <a:pt x="160020" y="6668"/>
                  </a:lnTo>
                  <a:lnTo>
                    <a:pt x="160020" y="0"/>
                  </a:lnTo>
                  <a:lnTo>
                    <a:pt x="65723" y="0"/>
                  </a:lnTo>
                  <a:cubicBezTo>
                    <a:pt x="29528" y="0"/>
                    <a:pt x="0" y="29528"/>
                    <a:pt x="0" y="65723"/>
                  </a:cubicBezTo>
                  <a:lnTo>
                    <a:pt x="0" y="1294448"/>
                  </a:lnTo>
                  <a:cubicBezTo>
                    <a:pt x="0" y="1330643"/>
                    <a:pt x="29528" y="1360170"/>
                    <a:pt x="65723" y="1360170"/>
                  </a:cubicBezTo>
                  <a:lnTo>
                    <a:pt x="826770" y="1360170"/>
                  </a:lnTo>
                  <a:lnTo>
                    <a:pt x="826770" y="1353503"/>
                  </a:lnTo>
                  <a:lnTo>
                    <a:pt x="65723" y="1353503"/>
                  </a:lnTo>
                  <a:cubicBezTo>
                    <a:pt x="33338" y="1354455"/>
                    <a:pt x="6668" y="1327785"/>
                    <a:pt x="6668" y="1294448"/>
                  </a:cubicBezTo>
                  <a:close/>
                </a:path>
              </a:pathLst>
            </a:custGeom>
            <a:grpFill/>
            <a:ln w="9525" cap="flat">
              <a:solidFill>
                <a:schemeClr val="accent1"/>
              </a:solidFill>
              <a:prstDash val="solid"/>
              <a:miter/>
            </a:ln>
          </p:spPr>
          <p:txBody>
            <a:bodyPr rtlCol="0" anchor="ctr"/>
            <a:lstStyle/>
            <a:p>
              <a:endParaRPr lang="en-IN"/>
            </a:p>
          </p:txBody>
        </p:sp>
        <p:sp>
          <p:nvSpPr>
            <p:cNvPr id="110" name="Freeform: Shape 109">
              <a:extLst>
                <a:ext uri="{FF2B5EF4-FFF2-40B4-BE49-F238E27FC236}">
                  <a16:creationId xmlns:a16="http://schemas.microsoft.com/office/drawing/2014/main" id="{FFDA5D18-10F7-4803-A114-19A70FB534D6}"/>
                </a:ext>
              </a:extLst>
            </p:cNvPr>
            <p:cNvSpPr/>
            <p:nvPr/>
          </p:nvSpPr>
          <p:spPr>
            <a:xfrm>
              <a:off x="3362861" y="4118982"/>
              <a:ext cx="164782" cy="826769"/>
            </a:xfrm>
            <a:custGeom>
              <a:avLst/>
              <a:gdLst>
                <a:gd name="connsiteX0" fmla="*/ 158115 w 164782"/>
                <a:gd name="connsiteY0" fmla="*/ 65723 h 826769"/>
                <a:gd name="connsiteX1" fmla="*/ 158115 w 164782"/>
                <a:gd name="connsiteY1" fmla="*/ 826770 h 826769"/>
                <a:gd name="connsiteX2" fmla="*/ 164782 w 164782"/>
                <a:gd name="connsiteY2" fmla="*/ 826770 h 826769"/>
                <a:gd name="connsiteX3" fmla="*/ 164782 w 164782"/>
                <a:gd name="connsiteY3" fmla="*/ 65723 h 826769"/>
                <a:gd name="connsiteX4" fmla="*/ 99060 w 164782"/>
                <a:gd name="connsiteY4" fmla="*/ 0 h 826769"/>
                <a:gd name="connsiteX5" fmla="*/ 0 w 164782"/>
                <a:gd name="connsiteY5" fmla="*/ 0 h 826769"/>
                <a:gd name="connsiteX6" fmla="*/ 0 w 164782"/>
                <a:gd name="connsiteY6" fmla="*/ 6668 h 826769"/>
                <a:gd name="connsiteX7" fmla="*/ 98107 w 164782"/>
                <a:gd name="connsiteY7" fmla="*/ 6668 h 826769"/>
                <a:gd name="connsiteX8" fmla="*/ 158115 w 164782"/>
                <a:gd name="connsiteY8" fmla="*/ 65723 h 826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2" h="826769">
                  <a:moveTo>
                    <a:pt x="158115" y="65723"/>
                  </a:moveTo>
                  <a:lnTo>
                    <a:pt x="158115" y="826770"/>
                  </a:lnTo>
                  <a:lnTo>
                    <a:pt x="164782" y="826770"/>
                  </a:lnTo>
                  <a:lnTo>
                    <a:pt x="164782" y="65723"/>
                  </a:lnTo>
                  <a:cubicBezTo>
                    <a:pt x="164782" y="29528"/>
                    <a:pt x="135255" y="0"/>
                    <a:pt x="99060" y="0"/>
                  </a:cubicBezTo>
                  <a:lnTo>
                    <a:pt x="0" y="0"/>
                  </a:lnTo>
                  <a:lnTo>
                    <a:pt x="0" y="6668"/>
                  </a:lnTo>
                  <a:lnTo>
                    <a:pt x="98107" y="6668"/>
                  </a:lnTo>
                  <a:cubicBezTo>
                    <a:pt x="131445" y="6668"/>
                    <a:pt x="158115" y="33338"/>
                    <a:pt x="158115" y="65723"/>
                  </a:cubicBezTo>
                  <a:close/>
                </a:path>
              </a:pathLst>
            </a:custGeom>
            <a:grpFill/>
            <a:ln w="9525" cap="flat">
              <a:solidFill>
                <a:schemeClr val="accent1"/>
              </a:solidFill>
              <a:prstDash val="solid"/>
              <a:miter/>
            </a:ln>
          </p:spPr>
          <p:txBody>
            <a:bodyPr rtlCol="0" anchor="ctr"/>
            <a:lstStyle/>
            <a:p>
              <a:endParaRPr lang="en-IN"/>
            </a:p>
          </p:txBody>
        </p:sp>
        <p:sp>
          <p:nvSpPr>
            <p:cNvPr id="111" name="Freeform: Shape 110">
              <a:extLst>
                <a:ext uri="{FF2B5EF4-FFF2-40B4-BE49-F238E27FC236}">
                  <a16:creationId xmlns:a16="http://schemas.microsoft.com/office/drawing/2014/main" id="{7A8C478D-E775-4076-9E1A-AE1E523AB2E2}"/>
                </a:ext>
              </a:extLst>
            </p:cNvPr>
            <p:cNvSpPr/>
            <p:nvPr/>
          </p:nvSpPr>
          <p:spPr>
            <a:xfrm>
              <a:off x="3259991" y="5007665"/>
              <a:ext cx="508634" cy="508635"/>
            </a:xfrm>
            <a:custGeom>
              <a:avLst/>
              <a:gdLst>
                <a:gd name="connsiteX0" fmla="*/ 254317 w 508634"/>
                <a:gd name="connsiteY0" fmla="*/ 0 h 508635"/>
                <a:gd name="connsiteX1" fmla="*/ 0 w 508634"/>
                <a:gd name="connsiteY1" fmla="*/ 254317 h 508635"/>
                <a:gd name="connsiteX2" fmla="*/ 254317 w 508634"/>
                <a:gd name="connsiteY2" fmla="*/ 508635 h 508635"/>
                <a:gd name="connsiteX3" fmla="*/ 508635 w 508634"/>
                <a:gd name="connsiteY3" fmla="*/ 254317 h 508635"/>
                <a:gd name="connsiteX4" fmla="*/ 254317 w 508634"/>
                <a:gd name="connsiteY4" fmla="*/ 0 h 508635"/>
                <a:gd name="connsiteX5" fmla="*/ 254317 w 508634"/>
                <a:gd name="connsiteY5" fmla="*/ 501967 h 508635"/>
                <a:gd name="connsiteX6" fmla="*/ 6667 w 508634"/>
                <a:gd name="connsiteY6" fmla="*/ 254317 h 508635"/>
                <a:gd name="connsiteX7" fmla="*/ 254317 w 508634"/>
                <a:gd name="connsiteY7" fmla="*/ 6668 h 508635"/>
                <a:gd name="connsiteX8" fmla="*/ 501967 w 508634"/>
                <a:gd name="connsiteY8" fmla="*/ 254317 h 508635"/>
                <a:gd name="connsiteX9" fmla="*/ 254317 w 508634"/>
                <a:gd name="connsiteY9" fmla="*/ 501967 h 508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634" h="508635">
                  <a:moveTo>
                    <a:pt x="254317" y="0"/>
                  </a:moveTo>
                  <a:cubicBezTo>
                    <a:pt x="114300" y="0"/>
                    <a:pt x="0" y="114300"/>
                    <a:pt x="0" y="254317"/>
                  </a:cubicBezTo>
                  <a:cubicBezTo>
                    <a:pt x="0" y="394335"/>
                    <a:pt x="114300" y="508635"/>
                    <a:pt x="254317" y="508635"/>
                  </a:cubicBezTo>
                  <a:cubicBezTo>
                    <a:pt x="394335" y="508635"/>
                    <a:pt x="508635" y="394335"/>
                    <a:pt x="508635" y="254317"/>
                  </a:cubicBezTo>
                  <a:cubicBezTo>
                    <a:pt x="508635" y="114300"/>
                    <a:pt x="394335" y="0"/>
                    <a:pt x="254317" y="0"/>
                  </a:cubicBezTo>
                  <a:close/>
                  <a:moveTo>
                    <a:pt x="254317" y="501967"/>
                  </a:moveTo>
                  <a:cubicBezTo>
                    <a:pt x="118110" y="501967"/>
                    <a:pt x="6667" y="390525"/>
                    <a:pt x="6667" y="254317"/>
                  </a:cubicBezTo>
                  <a:cubicBezTo>
                    <a:pt x="6667" y="118110"/>
                    <a:pt x="118110" y="6668"/>
                    <a:pt x="254317" y="6668"/>
                  </a:cubicBezTo>
                  <a:cubicBezTo>
                    <a:pt x="390525" y="6668"/>
                    <a:pt x="501967" y="118110"/>
                    <a:pt x="501967" y="254317"/>
                  </a:cubicBezTo>
                  <a:cubicBezTo>
                    <a:pt x="501967" y="390525"/>
                    <a:pt x="390525" y="501967"/>
                    <a:pt x="254317" y="501967"/>
                  </a:cubicBezTo>
                  <a:close/>
                </a:path>
              </a:pathLst>
            </a:custGeom>
            <a:grpFill/>
            <a:ln w="9525" cap="flat">
              <a:solidFill>
                <a:schemeClr val="accent1"/>
              </a:solidFill>
              <a:prstDash val="solid"/>
              <a:miter/>
            </a:ln>
          </p:spPr>
          <p:txBody>
            <a:bodyPr rtlCol="0" anchor="ctr"/>
            <a:lstStyle/>
            <a:p>
              <a:endParaRPr lang="en-IN"/>
            </a:p>
          </p:txBody>
        </p:sp>
        <p:sp>
          <p:nvSpPr>
            <p:cNvPr id="112" name="Freeform: Shape 111">
              <a:extLst>
                <a:ext uri="{FF2B5EF4-FFF2-40B4-BE49-F238E27FC236}">
                  <a16:creationId xmlns:a16="http://schemas.microsoft.com/office/drawing/2014/main" id="{91A43203-EB2B-4FA4-96DE-123C435D2ED9}"/>
                </a:ext>
              </a:extLst>
            </p:cNvPr>
            <p:cNvSpPr/>
            <p:nvPr/>
          </p:nvSpPr>
          <p:spPr>
            <a:xfrm>
              <a:off x="3366670" y="5147682"/>
              <a:ext cx="256222" cy="224790"/>
            </a:xfrm>
            <a:custGeom>
              <a:avLst/>
              <a:gdLst>
                <a:gd name="connsiteX0" fmla="*/ 126683 w 256222"/>
                <a:gd name="connsiteY0" fmla="*/ 215265 h 224790"/>
                <a:gd name="connsiteX1" fmla="*/ 3810 w 256222"/>
                <a:gd name="connsiteY1" fmla="*/ 144780 h 224790"/>
                <a:gd name="connsiteX2" fmla="*/ 0 w 256222"/>
                <a:gd name="connsiteY2" fmla="*/ 150495 h 224790"/>
                <a:gd name="connsiteX3" fmla="*/ 128588 w 256222"/>
                <a:gd name="connsiteY3" fmla="*/ 224790 h 224790"/>
                <a:gd name="connsiteX4" fmla="*/ 256223 w 256222"/>
                <a:gd name="connsiteY4" fmla="*/ 3810 h 224790"/>
                <a:gd name="connsiteX5" fmla="*/ 250508 w 256222"/>
                <a:gd name="connsiteY5" fmla="*/ 0 h 224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6222" h="224790">
                  <a:moveTo>
                    <a:pt x="126683" y="215265"/>
                  </a:moveTo>
                  <a:lnTo>
                    <a:pt x="3810" y="144780"/>
                  </a:lnTo>
                  <a:lnTo>
                    <a:pt x="0" y="150495"/>
                  </a:lnTo>
                  <a:lnTo>
                    <a:pt x="128588" y="224790"/>
                  </a:lnTo>
                  <a:lnTo>
                    <a:pt x="256223" y="3810"/>
                  </a:lnTo>
                  <a:lnTo>
                    <a:pt x="250508" y="0"/>
                  </a:lnTo>
                  <a:close/>
                </a:path>
              </a:pathLst>
            </a:custGeom>
            <a:grpFill/>
            <a:ln w="9525" cap="flat">
              <a:solidFill>
                <a:schemeClr val="accent1"/>
              </a:solidFill>
              <a:prstDash val="solid"/>
              <a:miter/>
            </a:ln>
          </p:spPr>
          <p:txBody>
            <a:bodyPr rtlCol="0" anchor="ctr"/>
            <a:lstStyle/>
            <a:p>
              <a:endParaRPr lang="en-IN"/>
            </a:p>
          </p:txBody>
        </p:sp>
        <p:sp>
          <p:nvSpPr>
            <p:cNvPr id="113" name="Freeform: Shape 112">
              <a:extLst>
                <a:ext uri="{FF2B5EF4-FFF2-40B4-BE49-F238E27FC236}">
                  <a16:creationId xmlns:a16="http://schemas.microsoft.com/office/drawing/2014/main" id="{337F3BEC-A240-441C-A3C9-D4B922FD6EF2}"/>
                </a:ext>
              </a:extLst>
            </p:cNvPr>
            <p:cNvSpPr/>
            <p:nvPr/>
          </p:nvSpPr>
          <p:spPr>
            <a:xfrm>
              <a:off x="2873276" y="5142920"/>
              <a:ext cx="328612" cy="6667"/>
            </a:xfrm>
            <a:custGeom>
              <a:avLst/>
              <a:gdLst>
                <a:gd name="connsiteX0" fmla="*/ 0 w 328612"/>
                <a:gd name="connsiteY0" fmla="*/ 0 h 6667"/>
                <a:gd name="connsiteX1" fmla="*/ 328613 w 328612"/>
                <a:gd name="connsiteY1" fmla="*/ 0 h 6667"/>
                <a:gd name="connsiteX2" fmla="*/ 328613 w 328612"/>
                <a:gd name="connsiteY2" fmla="*/ 6667 h 6667"/>
                <a:gd name="connsiteX3" fmla="*/ 0 w 328612"/>
                <a:gd name="connsiteY3" fmla="*/ 6667 h 6667"/>
              </a:gdLst>
              <a:ahLst/>
              <a:cxnLst>
                <a:cxn ang="0">
                  <a:pos x="connsiteX0" y="connsiteY0"/>
                </a:cxn>
                <a:cxn ang="0">
                  <a:pos x="connsiteX1" y="connsiteY1"/>
                </a:cxn>
                <a:cxn ang="0">
                  <a:pos x="connsiteX2" y="connsiteY2"/>
                </a:cxn>
                <a:cxn ang="0">
                  <a:pos x="connsiteX3" y="connsiteY3"/>
                </a:cxn>
              </a:cxnLst>
              <a:rect l="l" t="t" r="r" b="b"/>
              <a:pathLst>
                <a:path w="328612" h="6667">
                  <a:moveTo>
                    <a:pt x="0" y="0"/>
                  </a:moveTo>
                  <a:lnTo>
                    <a:pt x="328613" y="0"/>
                  </a:lnTo>
                  <a:lnTo>
                    <a:pt x="328613" y="6667"/>
                  </a:lnTo>
                  <a:lnTo>
                    <a:pt x="0" y="6667"/>
                  </a:lnTo>
                  <a:close/>
                </a:path>
              </a:pathLst>
            </a:custGeom>
            <a:grpFill/>
            <a:ln w="9525" cap="flat">
              <a:solidFill>
                <a:schemeClr val="accent1"/>
              </a:solidFill>
              <a:prstDash val="solid"/>
              <a:miter/>
            </a:ln>
          </p:spPr>
          <p:txBody>
            <a:bodyPr rtlCol="0" anchor="ctr"/>
            <a:lstStyle/>
            <a:p>
              <a:endParaRPr lang="en-IN"/>
            </a:p>
          </p:txBody>
        </p:sp>
        <p:sp>
          <p:nvSpPr>
            <p:cNvPr id="114" name="Freeform: Shape 113">
              <a:extLst>
                <a:ext uri="{FF2B5EF4-FFF2-40B4-BE49-F238E27FC236}">
                  <a16:creationId xmlns:a16="http://schemas.microsoft.com/office/drawing/2014/main" id="{6269C9EE-4D90-46DA-A7D6-DB82D68EA239}"/>
                </a:ext>
              </a:extLst>
            </p:cNvPr>
            <p:cNvSpPr/>
            <p:nvPr/>
          </p:nvSpPr>
          <p:spPr>
            <a:xfrm>
              <a:off x="2873276" y="4816213"/>
              <a:ext cx="508635" cy="6667"/>
            </a:xfrm>
            <a:custGeom>
              <a:avLst/>
              <a:gdLst>
                <a:gd name="connsiteX0" fmla="*/ 0 w 508635"/>
                <a:gd name="connsiteY0" fmla="*/ 0 h 6667"/>
                <a:gd name="connsiteX1" fmla="*/ 508635 w 508635"/>
                <a:gd name="connsiteY1" fmla="*/ 0 h 6667"/>
                <a:gd name="connsiteX2" fmla="*/ 508635 w 508635"/>
                <a:gd name="connsiteY2" fmla="*/ 6667 h 6667"/>
                <a:gd name="connsiteX3" fmla="*/ 0 w 508635"/>
                <a:gd name="connsiteY3" fmla="*/ 6667 h 6667"/>
              </a:gdLst>
              <a:ahLst/>
              <a:cxnLst>
                <a:cxn ang="0">
                  <a:pos x="connsiteX0" y="connsiteY0"/>
                </a:cxn>
                <a:cxn ang="0">
                  <a:pos x="connsiteX1" y="connsiteY1"/>
                </a:cxn>
                <a:cxn ang="0">
                  <a:pos x="connsiteX2" y="connsiteY2"/>
                </a:cxn>
                <a:cxn ang="0">
                  <a:pos x="connsiteX3" y="connsiteY3"/>
                </a:cxn>
              </a:cxnLst>
              <a:rect l="l" t="t" r="r" b="b"/>
              <a:pathLst>
                <a:path w="508635" h="6667">
                  <a:moveTo>
                    <a:pt x="0" y="0"/>
                  </a:moveTo>
                  <a:lnTo>
                    <a:pt x="508635" y="0"/>
                  </a:lnTo>
                  <a:lnTo>
                    <a:pt x="508635" y="6667"/>
                  </a:lnTo>
                  <a:lnTo>
                    <a:pt x="0" y="6667"/>
                  </a:lnTo>
                  <a:close/>
                </a:path>
              </a:pathLst>
            </a:custGeom>
            <a:grpFill/>
            <a:ln w="9525" cap="flat">
              <a:solidFill>
                <a:schemeClr val="accent1"/>
              </a:solidFill>
              <a:prstDash val="solid"/>
              <a:miter/>
            </a:ln>
          </p:spPr>
          <p:txBody>
            <a:bodyPr rtlCol="0" anchor="ctr"/>
            <a:lstStyle/>
            <a:p>
              <a:endParaRPr lang="en-IN"/>
            </a:p>
          </p:txBody>
        </p:sp>
        <p:sp>
          <p:nvSpPr>
            <p:cNvPr id="115" name="Freeform: Shape 114">
              <a:extLst>
                <a:ext uri="{FF2B5EF4-FFF2-40B4-BE49-F238E27FC236}">
                  <a16:creationId xmlns:a16="http://schemas.microsoft.com/office/drawing/2014/main" id="{7DF54DF0-0F15-4F7B-9DD4-6F1F6F4DB7F9}"/>
                </a:ext>
              </a:extLst>
            </p:cNvPr>
            <p:cNvSpPr/>
            <p:nvPr/>
          </p:nvSpPr>
          <p:spPr>
            <a:xfrm>
              <a:off x="2873276" y="4489505"/>
              <a:ext cx="508635" cy="6667"/>
            </a:xfrm>
            <a:custGeom>
              <a:avLst/>
              <a:gdLst>
                <a:gd name="connsiteX0" fmla="*/ 0 w 508635"/>
                <a:gd name="connsiteY0" fmla="*/ 0 h 6667"/>
                <a:gd name="connsiteX1" fmla="*/ 508635 w 508635"/>
                <a:gd name="connsiteY1" fmla="*/ 0 h 6667"/>
                <a:gd name="connsiteX2" fmla="*/ 508635 w 508635"/>
                <a:gd name="connsiteY2" fmla="*/ 6668 h 6667"/>
                <a:gd name="connsiteX3" fmla="*/ 0 w 508635"/>
                <a:gd name="connsiteY3" fmla="*/ 6668 h 6667"/>
              </a:gdLst>
              <a:ahLst/>
              <a:cxnLst>
                <a:cxn ang="0">
                  <a:pos x="connsiteX0" y="connsiteY0"/>
                </a:cxn>
                <a:cxn ang="0">
                  <a:pos x="connsiteX1" y="connsiteY1"/>
                </a:cxn>
                <a:cxn ang="0">
                  <a:pos x="connsiteX2" y="connsiteY2"/>
                </a:cxn>
                <a:cxn ang="0">
                  <a:pos x="connsiteX3" y="connsiteY3"/>
                </a:cxn>
              </a:cxnLst>
              <a:rect l="l" t="t" r="r" b="b"/>
              <a:pathLst>
                <a:path w="508635" h="6667">
                  <a:moveTo>
                    <a:pt x="0" y="0"/>
                  </a:moveTo>
                  <a:lnTo>
                    <a:pt x="508635" y="0"/>
                  </a:lnTo>
                  <a:lnTo>
                    <a:pt x="508635" y="6668"/>
                  </a:lnTo>
                  <a:lnTo>
                    <a:pt x="0" y="6668"/>
                  </a:lnTo>
                  <a:close/>
                </a:path>
              </a:pathLst>
            </a:custGeom>
            <a:grpFill/>
            <a:ln w="9525" cap="flat">
              <a:solidFill>
                <a:schemeClr val="accent1"/>
              </a:solidFill>
              <a:prstDash val="solid"/>
              <a:miter/>
            </a:ln>
          </p:spPr>
          <p:txBody>
            <a:bodyPr rtlCol="0" anchor="ctr"/>
            <a:lstStyle/>
            <a:p>
              <a:endParaRPr lang="en-IN"/>
            </a:p>
          </p:txBody>
        </p:sp>
        <p:sp>
          <p:nvSpPr>
            <p:cNvPr id="116" name="Freeform: Shape 115">
              <a:extLst>
                <a:ext uri="{FF2B5EF4-FFF2-40B4-BE49-F238E27FC236}">
                  <a16:creationId xmlns:a16="http://schemas.microsoft.com/office/drawing/2014/main" id="{88C12810-57D5-4A00-9A8D-6331616D01BD}"/>
                </a:ext>
              </a:extLst>
            </p:cNvPr>
            <p:cNvSpPr/>
            <p:nvPr/>
          </p:nvSpPr>
          <p:spPr>
            <a:xfrm>
              <a:off x="2592288" y="4423783"/>
              <a:ext cx="139065" cy="139064"/>
            </a:xfrm>
            <a:custGeom>
              <a:avLst/>
              <a:gdLst>
                <a:gd name="connsiteX0" fmla="*/ 139065 w 139065"/>
                <a:gd name="connsiteY0" fmla="*/ 0 h 139064"/>
                <a:gd name="connsiteX1" fmla="*/ 0 w 139065"/>
                <a:gd name="connsiteY1" fmla="*/ 0 h 139064"/>
                <a:gd name="connsiteX2" fmla="*/ 0 w 139065"/>
                <a:gd name="connsiteY2" fmla="*/ 139065 h 139064"/>
                <a:gd name="connsiteX3" fmla="*/ 139065 w 139065"/>
                <a:gd name="connsiteY3" fmla="*/ 139065 h 139064"/>
                <a:gd name="connsiteX4" fmla="*/ 139065 w 139065"/>
                <a:gd name="connsiteY4" fmla="*/ 0 h 139064"/>
                <a:gd name="connsiteX5" fmla="*/ 132398 w 139065"/>
                <a:gd name="connsiteY5" fmla="*/ 132398 h 139064"/>
                <a:gd name="connsiteX6" fmla="*/ 6668 w 139065"/>
                <a:gd name="connsiteY6" fmla="*/ 132398 h 139064"/>
                <a:gd name="connsiteX7" fmla="*/ 6668 w 139065"/>
                <a:gd name="connsiteY7" fmla="*/ 6667 h 139064"/>
                <a:gd name="connsiteX8" fmla="*/ 132398 w 139065"/>
                <a:gd name="connsiteY8" fmla="*/ 6667 h 139064"/>
                <a:gd name="connsiteX9" fmla="*/ 132398 w 139065"/>
                <a:gd name="connsiteY9" fmla="*/ 132398 h 1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065" h="139064">
                  <a:moveTo>
                    <a:pt x="139065" y="0"/>
                  </a:moveTo>
                  <a:lnTo>
                    <a:pt x="0" y="0"/>
                  </a:lnTo>
                  <a:lnTo>
                    <a:pt x="0" y="139065"/>
                  </a:lnTo>
                  <a:lnTo>
                    <a:pt x="139065" y="139065"/>
                  </a:lnTo>
                  <a:lnTo>
                    <a:pt x="139065" y="0"/>
                  </a:lnTo>
                  <a:close/>
                  <a:moveTo>
                    <a:pt x="132398" y="132398"/>
                  </a:moveTo>
                  <a:lnTo>
                    <a:pt x="6668" y="132398"/>
                  </a:lnTo>
                  <a:lnTo>
                    <a:pt x="6668" y="6667"/>
                  </a:lnTo>
                  <a:lnTo>
                    <a:pt x="132398" y="6667"/>
                  </a:lnTo>
                  <a:lnTo>
                    <a:pt x="132398" y="132398"/>
                  </a:lnTo>
                  <a:close/>
                </a:path>
              </a:pathLst>
            </a:custGeom>
            <a:grpFill/>
            <a:ln w="9525" cap="flat">
              <a:solidFill>
                <a:schemeClr val="accent1"/>
              </a:solidFill>
              <a:prstDash val="solid"/>
              <a:miter/>
            </a:ln>
          </p:spPr>
          <p:txBody>
            <a:bodyPr rtlCol="0" anchor="ctr"/>
            <a:lstStyle/>
            <a:p>
              <a:endParaRPr lang="en-IN"/>
            </a:p>
          </p:txBody>
        </p:sp>
        <p:sp>
          <p:nvSpPr>
            <p:cNvPr id="117" name="Freeform: Shape 116">
              <a:extLst>
                <a:ext uri="{FF2B5EF4-FFF2-40B4-BE49-F238E27FC236}">
                  <a16:creationId xmlns:a16="http://schemas.microsoft.com/office/drawing/2014/main" id="{5F737EC9-A59C-40B2-87A2-82369296C102}"/>
                </a:ext>
              </a:extLst>
            </p:cNvPr>
            <p:cNvSpPr/>
            <p:nvPr/>
          </p:nvSpPr>
          <p:spPr>
            <a:xfrm>
              <a:off x="2592288" y="4749537"/>
              <a:ext cx="139065" cy="139064"/>
            </a:xfrm>
            <a:custGeom>
              <a:avLst/>
              <a:gdLst>
                <a:gd name="connsiteX0" fmla="*/ 139065 w 139065"/>
                <a:gd name="connsiteY0" fmla="*/ 0 h 139064"/>
                <a:gd name="connsiteX1" fmla="*/ 0 w 139065"/>
                <a:gd name="connsiteY1" fmla="*/ 0 h 139064"/>
                <a:gd name="connsiteX2" fmla="*/ 0 w 139065"/>
                <a:gd name="connsiteY2" fmla="*/ 139065 h 139064"/>
                <a:gd name="connsiteX3" fmla="*/ 139065 w 139065"/>
                <a:gd name="connsiteY3" fmla="*/ 139065 h 139064"/>
                <a:gd name="connsiteX4" fmla="*/ 139065 w 139065"/>
                <a:gd name="connsiteY4" fmla="*/ 0 h 139064"/>
                <a:gd name="connsiteX5" fmla="*/ 132398 w 139065"/>
                <a:gd name="connsiteY5" fmla="*/ 132398 h 139064"/>
                <a:gd name="connsiteX6" fmla="*/ 6668 w 139065"/>
                <a:gd name="connsiteY6" fmla="*/ 132398 h 139064"/>
                <a:gd name="connsiteX7" fmla="*/ 6668 w 139065"/>
                <a:gd name="connsiteY7" fmla="*/ 6668 h 139064"/>
                <a:gd name="connsiteX8" fmla="*/ 132398 w 139065"/>
                <a:gd name="connsiteY8" fmla="*/ 6668 h 139064"/>
                <a:gd name="connsiteX9" fmla="*/ 132398 w 139065"/>
                <a:gd name="connsiteY9" fmla="*/ 132398 h 13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065" h="139064">
                  <a:moveTo>
                    <a:pt x="139065" y="0"/>
                  </a:moveTo>
                  <a:lnTo>
                    <a:pt x="0" y="0"/>
                  </a:lnTo>
                  <a:lnTo>
                    <a:pt x="0" y="139065"/>
                  </a:lnTo>
                  <a:lnTo>
                    <a:pt x="139065" y="139065"/>
                  </a:lnTo>
                  <a:lnTo>
                    <a:pt x="139065" y="0"/>
                  </a:lnTo>
                  <a:close/>
                  <a:moveTo>
                    <a:pt x="132398" y="132398"/>
                  </a:moveTo>
                  <a:lnTo>
                    <a:pt x="6668" y="132398"/>
                  </a:lnTo>
                  <a:lnTo>
                    <a:pt x="6668" y="6668"/>
                  </a:lnTo>
                  <a:lnTo>
                    <a:pt x="132398" y="6668"/>
                  </a:lnTo>
                  <a:lnTo>
                    <a:pt x="132398" y="132398"/>
                  </a:lnTo>
                  <a:close/>
                </a:path>
              </a:pathLst>
            </a:custGeom>
            <a:grpFill/>
            <a:ln w="9525" cap="flat">
              <a:solidFill>
                <a:schemeClr val="accent1"/>
              </a:solidFill>
              <a:prstDash val="solid"/>
              <a:miter/>
            </a:ln>
          </p:spPr>
          <p:txBody>
            <a:bodyPr rtlCol="0" anchor="ctr"/>
            <a:lstStyle/>
            <a:p>
              <a:endParaRPr lang="en-IN"/>
            </a:p>
          </p:txBody>
        </p:sp>
        <p:sp>
          <p:nvSpPr>
            <p:cNvPr id="118" name="Freeform: Shape 117">
              <a:extLst>
                <a:ext uri="{FF2B5EF4-FFF2-40B4-BE49-F238E27FC236}">
                  <a16:creationId xmlns:a16="http://schemas.microsoft.com/office/drawing/2014/main" id="{D7FC9383-9289-475A-9033-419D583E0E5E}"/>
                </a:ext>
              </a:extLst>
            </p:cNvPr>
            <p:cNvSpPr/>
            <p:nvPr/>
          </p:nvSpPr>
          <p:spPr>
            <a:xfrm>
              <a:off x="2592288" y="5077198"/>
              <a:ext cx="139065" cy="138112"/>
            </a:xfrm>
            <a:custGeom>
              <a:avLst/>
              <a:gdLst>
                <a:gd name="connsiteX0" fmla="*/ 0 w 139065"/>
                <a:gd name="connsiteY0" fmla="*/ 138113 h 138112"/>
                <a:gd name="connsiteX1" fmla="*/ 139065 w 139065"/>
                <a:gd name="connsiteY1" fmla="*/ 138113 h 138112"/>
                <a:gd name="connsiteX2" fmla="*/ 139065 w 139065"/>
                <a:gd name="connsiteY2" fmla="*/ 0 h 138112"/>
                <a:gd name="connsiteX3" fmla="*/ 0 w 139065"/>
                <a:gd name="connsiteY3" fmla="*/ 0 h 138112"/>
                <a:gd name="connsiteX4" fmla="*/ 0 w 139065"/>
                <a:gd name="connsiteY4" fmla="*/ 138113 h 138112"/>
                <a:gd name="connsiteX5" fmla="*/ 6668 w 139065"/>
                <a:gd name="connsiteY5" fmla="*/ 6667 h 138112"/>
                <a:gd name="connsiteX6" fmla="*/ 132398 w 139065"/>
                <a:gd name="connsiteY6" fmla="*/ 6667 h 138112"/>
                <a:gd name="connsiteX7" fmla="*/ 132398 w 139065"/>
                <a:gd name="connsiteY7" fmla="*/ 132397 h 138112"/>
                <a:gd name="connsiteX8" fmla="*/ 6668 w 139065"/>
                <a:gd name="connsiteY8" fmla="*/ 132397 h 138112"/>
                <a:gd name="connsiteX9" fmla="*/ 6668 w 139065"/>
                <a:gd name="connsiteY9" fmla="*/ 6667 h 13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065" h="138112">
                  <a:moveTo>
                    <a:pt x="0" y="138113"/>
                  </a:moveTo>
                  <a:lnTo>
                    <a:pt x="139065" y="138113"/>
                  </a:lnTo>
                  <a:lnTo>
                    <a:pt x="139065" y="0"/>
                  </a:lnTo>
                  <a:lnTo>
                    <a:pt x="0" y="0"/>
                  </a:lnTo>
                  <a:lnTo>
                    <a:pt x="0" y="138113"/>
                  </a:lnTo>
                  <a:close/>
                  <a:moveTo>
                    <a:pt x="6668" y="6667"/>
                  </a:moveTo>
                  <a:lnTo>
                    <a:pt x="132398" y="6667"/>
                  </a:lnTo>
                  <a:lnTo>
                    <a:pt x="132398" y="132397"/>
                  </a:lnTo>
                  <a:lnTo>
                    <a:pt x="6668" y="132397"/>
                  </a:lnTo>
                  <a:lnTo>
                    <a:pt x="6668" y="6667"/>
                  </a:lnTo>
                  <a:close/>
                </a:path>
              </a:pathLst>
            </a:custGeom>
            <a:grpFill/>
            <a:ln w="9525" cap="flat">
              <a:solidFill>
                <a:schemeClr val="accent1"/>
              </a:solidFill>
              <a:prstDash val="solid"/>
              <a:miter/>
            </a:ln>
          </p:spPr>
          <p:txBody>
            <a:bodyPr rtlCol="0" anchor="ctr"/>
            <a:lstStyle/>
            <a:p>
              <a:endParaRPr lang="en-IN"/>
            </a:p>
          </p:txBody>
        </p:sp>
        <p:sp>
          <p:nvSpPr>
            <p:cNvPr id="119" name="Freeform: Shape 118">
              <a:extLst>
                <a:ext uri="{FF2B5EF4-FFF2-40B4-BE49-F238E27FC236}">
                  <a16:creationId xmlns:a16="http://schemas.microsoft.com/office/drawing/2014/main" id="{B15E79DF-963C-4AAF-B4BC-D87F8790A246}"/>
                </a:ext>
              </a:extLst>
            </p:cNvPr>
            <p:cNvSpPr/>
            <p:nvPr/>
          </p:nvSpPr>
          <p:spPr>
            <a:xfrm>
              <a:off x="2664678" y="3857998"/>
              <a:ext cx="654367" cy="396239"/>
            </a:xfrm>
            <a:custGeom>
              <a:avLst/>
              <a:gdLst>
                <a:gd name="connsiteX0" fmla="*/ 51435 w 654367"/>
                <a:gd name="connsiteY0" fmla="*/ 396240 h 396239"/>
                <a:gd name="connsiteX1" fmla="*/ 602933 w 654367"/>
                <a:gd name="connsiteY1" fmla="*/ 396240 h 396239"/>
                <a:gd name="connsiteX2" fmla="*/ 654368 w 654367"/>
                <a:gd name="connsiteY2" fmla="*/ 344805 h 396239"/>
                <a:gd name="connsiteX3" fmla="*/ 654368 w 654367"/>
                <a:gd name="connsiteY3" fmla="*/ 202883 h 396239"/>
                <a:gd name="connsiteX4" fmla="*/ 602933 w 654367"/>
                <a:gd name="connsiteY4" fmla="*/ 151448 h 396239"/>
                <a:gd name="connsiteX5" fmla="*/ 482917 w 654367"/>
                <a:gd name="connsiteY5" fmla="*/ 151448 h 396239"/>
                <a:gd name="connsiteX6" fmla="*/ 327660 w 654367"/>
                <a:gd name="connsiteY6" fmla="*/ 0 h 396239"/>
                <a:gd name="connsiteX7" fmla="*/ 172402 w 654367"/>
                <a:gd name="connsiteY7" fmla="*/ 152400 h 396239"/>
                <a:gd name="connsiteX8" fmla="*/ 51435 w 654367"/>
                <a:gd name="connsiteY8" fmla="*/ 152400 h 396239"/>
                <a:gd name="connsiteX9" fmla="*/ 0 w 654367"/>
                <a:gd name="connsiteY9" fmla="*/ 203835 h 396239"/>
                <a:gd name="connsiteX10" fmla="*/ 0 w 654367"/>
                <a:gd name="connsiteY10" fmla="*/ 345758 h 396239"/>
                <a:gd name="connsiteX11" fmla="*/ 51435 w 654367"/>
                <a:gd name="connsiteY11" fmla="*/ 396240 h 396239"/>
                <a:gd name="connsiteX12" fmla="*/ 6668 w 654367"/>
                <a:gd name="connsiteY12" fmla="*/ 202883 h 396239"/>
                <a:gd name="connsiteX13" fmla="*/ 51435 w 654367"/>
                <a:gd name="connsiteY13" fmla="*/ 158115 h 396239"/>
                <a:gd name="connsiteX14" fmla="*/ 178118 w 654367"/>
                <a:gd name="connsiteY14" fmla="*/ 158115 h 396239"/>
                <a:gd name="connsiteX15" fmla="*/ 178118 w 654367"/>
                <a:gd name="connsiteY15" fmla="*/ 155258 h 396239"/>
                <a:gd name="connsiteX16" fmla="*/ 179070 w 654367"/>
                <a:gd name="connsiteY16" fmla="*/ 155258 h 396239"/>
                <a:gd name="connsiteX17" fmla="*/ 327660 w 654367"/>
                <a:gd name="connsiteY17" fmla="*/ 6668 h 396239"/>
                <a:gd name="connsiteX18" fmla="*/ 476250 w 654367"/>
                <a:gd name="connsiteY18" fmla="*/ 152400 h 396239"/>
                <a:gd name="connsiteX19" fmla="*/ 476250 w 654367"/>
                <a:gd name="connsiteY19" fmla="*/ 152400 h 396239"/>
                <a:gd name="connsiteX20" fmla="*/ 476250 w 654367"/>
                <a:gd name="connsiteY20" fmla="*/ 159068 h 396239"/>
                <a:gd name="connsiteX21" fmla="*/ 603885 w 654367"/>
                <a:gd name="connsiteY21" fmla="*/ 159068 h 396239"/>
                <a:gd name="connsiteX22" fmla="*/ 648653 w 654367"/>
                <a:gd name="connsiteY22" fmla="*/ 203835 h 396239"/>
                <a:gd name="connsiteX23" fmla="*/ 648653 w 654367"/>
                <a:gd name="connsiteY23" fmla="*/ 345758 h 396239"/>
                <a:gd name="connsiteX24" fmla="*/ 603885 w 654367"/>
                <a:gd name="connsiteY24" fmla="*/ 390525 h 396239"/>
                <a:gd name="connsiteX25" fmla="*/ 51435 w 654367"/>
                <a:gd name="connsiteY25" fmla="*/ 390525 h 396239"/>
                <a:gd name="connsiteX26" fmla="*/ 6668 w 654367"/>
                <a:gd name="connsiteY26" fmla="*/ 345758 h 396239"/>
                <a:gd name="connsiteX27" fmla="*/ 6668 w 654367"/>
                <a:gd name="connsiteY27" fmla="*/ 202883 h 39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54367" h="396239">
                  <a:moveTo>
                    <a:pt x="51435" y="396240"/>
                  </a:moveTo>
                  <a:lnTo>
                    <a:pt x="602933" y="396240"/>
                  </a:lnTo>
                  <a:cubicBezTo>
                    <a:pt x="631508" y="396240"/>
                    <a:pt x="654368" y="373380"/>
                    <a:pt x="654368" y="344805"/>
                  </a:cubicBezTo>
                  <a:lnTo>
                    <a:pt x="654368" y="202883"/>
                  </a:lnTo>
                  <a:cubicBezTo>
                    <a:pt x="654368" y="174308"/>
                    <a:pt x="631508" y="151448"/>
                    <a:pt x="602933" y="151448"/>
                  </a:cubicBezTo>
                  <a:lnTo>
                    <a:pt x="482917" y="151448"/>
                  </a:lnTo>
                  <a:cubicBezTo>
                    <a:pt x="481013" y="67628"/>
                    <a:pt x="411480" y="0"/>
                    <a:pt x="327660" y="0"/>
                  </a:cubicBezTo>
                  <a:cubicBezTo>
                    <a:pt x="243840" y="0"/>
                    <a:pt x="174308" y="67628"/>
                    <a:pt x="172402" y="152400"/>
                  </a:cubicBezTo>
                  <a:lnTo>
                    <a:pt x="51435" y="152400"/>
                  </a:lnTo>
                  <a:cubicBezTo>
                    <a:pt x="22860" y="152400"/>
                    <a:pt x="0" y="175260"/>
                    <a:pt x="0" y="203835"/>
                  </a:cubicBezTo>
                  <a:lnTo>
                    <a:pt x="0" y="345758"/>
                  </a:lnTo>
                  <a:cubicBezTo>
                    <a:pt x="0" y="373380"/>
                    <a:pt x="22860" y="396240"/>
                    <a:pt x="51435" y="396240"/>
                  </a:cubicBezTo>
                  <a:close/>
                  <a:moveTo>
                    <a:pt x="6668" y="202883"/>
                  </a:moveTo>
                  <a:cubicBezTo>
                    <a:pt x="6668" y="178118"/>
                    <a:pt x="26670" y="158115"/>
                    <a:pt x="51435" y="158115"/>
                  </a:cubicBezTo>
                  <a:lnTo>
                    <a:pt x="178118" y="158115"/>
                  </a:lnTo>
                  <a:lnTo>
                    <a:pt x="178118" y="155258"/>
                  </a:lnTo>
                  <a:lnTo>
                    <a:pt x="179070" y="155258"/>
                  </a:lnTo>
                  <a:cubicBezTo>
                    <a:pt x="179070" y="73343"/>
                    <a:pt x="245745" y="6668"/>
                    <a:pt x="327660" y="6668"/>
                  </a:cubicBezTo>
                  <a:cubicBezTo>
                    <a:pt x="408623" y="6668"/>
                    <a:pt x="474345" y="71438"/>
                    <a:pt x="476250" y="152400"/>
                  </a:cubicBezTo>
                  <a:lnTo>
                    <a:pt x="476250" y="152400"/>
                  </a:lnTo>
                  <a:lnTo>
                    <a:pt x="476250" y="159068"/>
                  </a:lnTo>
                  <a:lnTo>
                    <a:pt x="603885" y="159068"/>
                  </a:lnTo>
                  <a:cubicBezTo>
                    <a:pt x="628650" y="159068"/>
                    <a:pt x="648653" y="179070"/>
                    <a:pt x="648653" y="203835"/>
                  </a:cubicBezTo>
                  <a:lnTo>
                    <a:pt x="648653" y="345758"/>
                  </a:lnTo>
                  <a:cubicBezTo>
                    <a:pt x="648653" y="370523"/>
                    <a:pt x="628650" y="390525"/>
                    <a:pt x="603885" y="390525"/>
                  </a:cubicBezTo>
                  <a:lnTo>
                    <a:pt x="51435" y="390525"/>
                  </a:lnTo>
                  <a:cubicBezTo>
                    <a:pt x="26670" y="390525"/>
                    <a:pt x="6668" y="370523"/>
                    <a:pt x="6668" y="345758"/>
                  </a:cubicBezTo>
                  <a:lnTo>
                    <a:pt x="6668" y="202883"/>
                  </a:lnTo>
                  <a:close/>
                </a:path>
              </a:pathLst>
            </a:custGeom>
            <a:grpFill/>
            <a:ln w="9525" cap="flat">
              <a:solidFill>
                <a:schemeClr val="accent1"/>
              </a:solidFill>
              <a:prstDash val="solid"/>
              <a:miter/>
            </a:ln>
          </p:spPr>
          <p:txBody>
            <a:bodyPr rtlCol="0" anchor="ctr"/>
            <a:lstStyle/>
            <a:p>
              <a:endParaRPr lang="en-IN"/>
            </a:p>
          </p:txBody>
        </p:sp>
      </p:grpSp>
      <p:sp>
        <p:nvSpPr>
          <p:cNvPr id="39" name="TextBox 38">
            <a:extLst>
              <a:ext uri="{FF2B5EF4-FFF2-40B4-BE49-F238E27FC236}">
                <a16:creationId xmlns:a16="http://schemas.microsoft.com/office/drawing/2014/main" id="{FA285FDB-1732-43DD-9CCB-770D3806014E}"/>
              </a:ext>
            </a:extLst>
          </p:cNvPr>
          <p:cNvSpPr txBox="1"/>
          <p:nvPr/>
        </p:nvSpPr>
        <p:spPr>
          <a:xfrm>
            <a:off x="3502194" y="3853515"/>
            <a:ext cx="8613606" cy="663580"/>
          </a:xfrm>
          <a:prstGeom prst="rect">
            <a:avLst/>
          </a:prstGeom>
          <a:noFill/>
        </p:spPr>
        <p:txBody>
          <a:bodyPr wrap="square">
            <a:spAutoFit/>
          </a:bodyPr>
          <a:lstStyle/>
          <a:p>
            <a:pPr>
              <a:lnSpc>
                <a:spcPct val="107000"/>
              </a:lnSpc>
              <a:spcAft>
                <a:spcPts val="800"/>
              </a:spcAft>
            </a:pPr>
            <a:r>
              <a:rPr lang="en-US" dirty="0">
                <a:latin typeface="Arial" panose="020B0604020202020204" pitchFamily="34" charset="0"/>
              </a:rPr>
              <a:t>Evaluation is focused on the extent to which loan performance could be affected by exposure to these risks because these risks are not controllable by the: </a:t>
            </a:r>
            <a:endParaRPr lang="en-IN" dirty="0">
              <a:latin typeface="Arial" panose="020B0604020202020204" pitchFamily="34" charset="0"/>
            </a:endParaRPr>
          </a:p>
        </p:txBody>
      </p:sp>
      <p:sp>
        <p:nvSpPr>
          <p:cNvPr id="40" name="TextBox 39">
            <a:extLst>
              <a:ext uri="{FF2B5EF4-FFF2-40B4-BE49-F238E27FC236}">
                <a16:creationId xmlns:a16="http://schemas.microsoft.com/office/drawing/2014/main" id="{9BDCB995-CB69-4EBA-80CE-92A151E5A933}"/>
              </a:ext>
            </a:extLst>
          </p:cNvPr>
          <p:cNvSpPr txBox="1"/>
          <p:nvPr/>
        </p:nvSpPr>
        <p:spPr>
          <a:xfrm>
            <a:off x="3502194" y="3150992"/>
            <a:ext cx="8377432" cy="458780"/>
          </a:xfrm>
          <a:prstGeom prst="rect">
            <a:avLst/>
          </a:prstGeom>
          <a:noFill/>
        </p:spPr>
        <p:txBody>
          <a:bodyPr wrap="square">
            <a:spAutoFit/>
          </a:bodyPr>
          <a:lstStyle/>
          <a:p>
            <a:pPr>
              <a:lnSpc>
                <a:spcPct val="107000"/>
              </a:lnSpc>
              <a:spcAft>
                <a:spcPts val="800"/>
              </a:spcAft>
            </a:pPr>
            <a:r>
              <a:rPr lang="en-US" sz="2400" b="1" cap="all" dirty="0">
                <a:solidFill>
                  <a:schemeClr val="accent1"/>
                </a:solidFill>
                <a:latin typeface="Arial" panose="020B0604020202020204" pitchFamily="34" charset="0"/>
                <a:cs typeface="Arial" panose="020B0604020202020204" pitchFamily="34" charset="0"/>
              </a:rPr>
              <a:t>Evaluation Focus</a:t>
            </a:r>
          </a:p>
        </p:txBody>
      </p:sp>
      <p:cxnSp>
        <p:nvCxnSpPr>
          <p:cNvPr id="41" name="Straight Connector 40">
            <a:extLst>
              <a:ext uri="{FF2B5EF4-FFF2-40B4-BE49-F238E27FC236}">
                <a16:creationId xmlns:a16="http://schemas.microsoft.com/office/drawing/2014/main" id="{4EDE15E8-2791-49BF-B935-49D7779138D6}"/>
              </a:ext>
            </a:extLst>
          </p:cNvPr>
          <p:cNvCxnSpPr>
            <a:cxnSpLocks/>
          </p:cNvCxnSpPr>
          <p:nvPr/>
        </p:nvCxnSpPr>
        <p:spPr>
          <a:xfrm flipH="1">
            <a:off x="3592091" y="3748646"/>
            <a:ext cx="8244000" cy="0"/>
          </a:xfrm>
          <a:prstGeom prst="line">
            <a:avLst/>
          </a:prstGeom>
          <a:ln>
            <a:solidFill>
              <a:schemeClr val="accent1"/>
            </a:solidFill>
            <a:prstDash val="sysDash"/>
          </a:ln>
          <a:effectLst/>
        </p:spPr>
        <p:style>
          <a:lnRef idx="2">
            <a:schemeClr val="accent1"/>
          </a:lnRef>
          <a:fillRef idx="0">
            <a:schemeClr val="accent1"/>
          </a:fillRef>
          <a:effectRef idx="1">
            <a:schemeClr val="accent1"/>
          </a:effectRef>
          <a:fontRef idx="minor">
            <a:schemeClr val="tx1"/>
          </a:fontRef>
        </p:style>
      </p:cxnSp>
      <p:sp>
        <p:nvSpPr>
          <p:cNvPr id="6" name="Isosceles Triangle 5">
            <a:extLst>
              <a:ext uri="{FF2B5EF4-FFF2-40B4-BE49-F238E27FC236}">
                <a16:creationId xmlns:a16="http://schemas.microsoft.com/office/drawing/2014/main" id="{BD7A66D8-4D02-42BF-A72D-60410B74C2B9}"/>
              </a:ext>
            </a:extLst>
          </p:cNvPr>
          <p:cNvSpPr/>
          <p:nvPr/>
        </p:nvSpPr>
        <p:spPr>
          <a:xfrm rot="5400000">
            <a:off x="3114328" y="6353354"/>
            <a:ext cx="456461" cy="210626"/>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5" name="Group 14">
            <a:extLst>
              <a:ext uri="{FF2B5EF4-FFF2-40B4-BE49-F238E27FC236}">
                <a16:creationId xmlns:a16="http://schemas.microsoft.com/office/drawing/2014/main" id="{CA377983-D4A7-4DD5-88E1-B30AFC0F50AB}"/>
              </a:ext>
            </a:extLst>
          </p:cNvPr>
          <p:cNvGrpSpPr/>
          <p:nvPr/>
        </p:nvGrpSpPr>
        <p:grpSpPr>
          <a:xfrm>
            <a:off x="5792392" y="5093518"/>
            <a:ext cx="4415458" cy="2124108"/>
            <a:chOff x="5820370" y="5093518"/>
            <a:chExt cx="4415458" cy="2124108"/>
          </a:xfrm>
        </p:grpSpPr>
        <p:sp>
          <p:nvSpPr>
            <p:cNvPr id="8" name="Oval 7">
              <a:extLst>
                <a:ext uri="{FF2B5EF4-FFF2-40B4-BE49-F238E27FC236}">
                  <a16:creationId xmlns:a16="http://schemas.microsoft.com/office/drawing/2014/main" id="{65F8D434-949C-4E19-8200-E95865D0B31F}"/>
                </a:ext>
              </a:extLst>
            </p:cNvPr>
            <p:cNvSpPr/>
            <p:nvPr/>
          </p:nvSpPr>
          <p:spPr>
            <a:xfrm>
              <a:off x="8369421" y="5117298"/>
              <a:ext cx="1661859" cy="1661859"/>
            </a:xfrm>
            <a:prstGeom prst="ellipse">
              <a:avLst/>
            </a:prstGeom>
            <a:solidFill>
              <a:srgbClr val="F2F2F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15977246-DECA-43C3-AB46-DA9718A6F9FA}"/>
                </a:ext>
              </a:extLst>
            </p:cNvPr>
            <p:cNvSpPr txBox="1"/>
            <p:nvPr/>
          </p:nvSpPr>
          <p:spPr>
            <a:xfrm>
              <a:off x="8164871" y="6848294"/>
              <a:ext cx="2070957" cy="369332"/>
            </a:xfrm>
            <a:prstGeom prst="rect">
              <a:avLst/>
            </a:prstGeom>
            <a:noFill/>
          </p:spPr>
          <p:txBody>
            <a:bodyPr wrap="square">
              <a:spAutoFit/>
            </a:bodyPr>
            <a:lstStyle/>
            <a:p>
              <a:pPr algn="ctr"/>
              <a:r>
                <a:rPr lang="en-IN">
                  <a:latin typeface="Arial" panose="020B0604020202020204" pitchFamily="34" charset="0"/>
                </a:rPr>
                <a:t>Project</a:t>
              </a:r>
              <a:endParaRPr lang="en-IN"/>
            </a:p>
          </p:txBody>
        </p:sp>
        <p:sp>
          <p:nvSpPr>
            <p:cNvPr id="10" name="Oval 9">
              <a:extLst>
                <a:ext uri="{FF2B5EF4-FFF2-40B4-BE49-F238E27FC236}">
                  <a16:creationId xmlns:a16="http://schemas.microsoft.com/office/drawing/2014/main" id="{47A69C20-3B7C-4947-B05D-4BF307015235}"/>
                </a:ext>
              </a:extLst>
            </p:cNvPr>
            <p:cNvSpPr/>
            <p:nvPr/>
          </p:nvSpPr>
          <p:spPr>
            <a:xfrm>
              <a:off x="5866309" y="5093518"/>
              <a:ext cx="1661859" cy="1661859"/>
            </a:xfrm>
            <a:prstGeom prst="ellipse">
              <a:avLst/>
            </a:prstGeom>
            <a:solidFill>
              <a:srgbClr val="F2F2F2"/>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3404BC96-5788-4DCA-9909-AD4FE686F0BE}"/>
                </a:ext>
              </a:extLst>
            </p:cNvPr>
            <p:cNvSpPr txBox="1"/>
            <p:nvPr/>
          </p:nvSpPr>
          <p:spPr>
            <a:xfrm>
              <a:off x="5820370" y="6848294"/>
              <a:ext cx="1753736" cy="369332"/>
            </a:xfrm>
            <a:prstGeom prst="rect">
              <a:avLst/>
            </a:prstGeom>
            <a:noFill/>
          </p:spPr>
          <p:txBody>
            <a:bodyPr wrap="square">
              <a:spAutoFit/>
            </a:bodyPr>
            <a:lstStyle/>
            <a:p>
              <a:pPr algn="ctr"/>
              <a:r>
                <a:rPr lang="en-IN">
                  <a:latin typeface="Arial" panose="020B0604020202020204" pitchFamily="34" charset="0"/>
                </a:rPr>
                <a:t>Borrower</a:t>
              </a:r>
              <a:endParaRPr lang="en-IN"/>
            </a:p>
          </p:txBody>
        </p:sp>
        <p:pic>
          <p:nvPicPr>
            <p:cNvPr id="13" name="Picture 12" descr="Logo&#10;&#10;Description automatically generated">
              <a:extLst>
                <a:ext uri="{FF2B5EF4-FFF2-40B4-BE49-F238E27FC236}">
                  <a16:creationId xmlns:a16="http://schemas.microsoft.com/office/drawing/2014/main" id="{6A904480-0E5E-4333-A9D6-BD6B178A4CD8}"/>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37528" y="5120320"/>
              <a:ext cx="1669641" cy="1669641"/>
            </a:xfrm>
            <a:prstGeom prst="rect">
              <a:avLst/>
            </a:prstGeom>
          </p:spPr>
        </p:pic>
        <p:pic>
          <p:nvPicPr>
            <p:cNvPr id="14" name="Picture 13" descr="Icon&#10;&#10;Description automatically generated">
              <a:extLst>
                <a:ext uri="{FF2B5EF4-FFF2-40B4-BE49-F238E27FC236}">
                  <a16:creationId xmlns:a16="http://schemas.microsoft.com/office/drawing/2014/main" id="{A2416C95-BDFF-416C-8291-E136D89A70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09124" y="5444507"/>
              <a:ext cx="971266" cy="971266"/>
            </a:xfrm>
            <a:prstGeom prst="rect">
              <a:avLst/>
            </a:prstGeom>
          </p:spPr>
        </p:pic>
      </p:grpSp>
      <p:sp>
        <p:nvSpPr>
          <p:cNvPr id="3" name="Slide Number Placeholder 2">
            <a:extLst>
              <a:ext uri="{FF2B5EF4-FFF2-40B4-BE49-F238E27FC236}">
                <a16:creationId xmlns:a16="http://schemas.microsoft.com/office/drawing/2014/main" id="{C0B3DF25-13E6-415C-97A8-8E11D0F7D084}"/>
              </a:ext>
            </a:extLst>
          </p:cNvPr>
          <p:cNvSpPr>
            <a:spLocks noGrp="1"/>
          </p:cNvSpPr>
          <p:nvPr>
            <p:ph type="sldNum" sz="quarter" idx="12"/>
          </p:nvPr>
        </p:nvSpPr>
        <p:spPr/>
        <p:txBody>
          <a:bodyPr/>
          <a:lstStyle/>
          <a:p>
            <a:fld id="{71A628A0-E779-4D32-97F1-9C80A60D6EF0}" type="slidenum">
              <a:rPr lang="en-IN" smtClean="0"/>
              <a:pPr/>
              <a:t>52</a:t>
            </a:fld>
            <a:r>
              <a:rPr lang="en-IN"/>
              <a:t> of 116</a:t>
            </a:r>
            <a:endParaRPr lang="en-IN" dirty="0"/>
          </a:p>
        </p:txBody>
      </p:sp>
    </p:spTree>
    <p:custDataLst>
      <p:tags r:id="rId1"/>
    </p:custDataLst>
    <p:extLst>
      <p:ext uri="{BB962C8B-B14F-4D97-AF65-F5344CB8AC3E}">
        <p14:creationId xmlns:p14="http://schemas.microsoft.com/office/powerpoint/2010/main" val="40877054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05DE344-F548-4C02-8A52-EE6A355C122F}"/>
              </a:ext>
            </a:extLst>
          </p:cNvPr>
          <p:cNvSpPr>
            <a:spLocks noGrp="1"/>
          </p:cNvSpPr>
          <p:nvPr>
            <p:ph type="title"/>
          </p:nvPr>
        </p:nvSpPr>
        <p:spPr/>
        <p:txBody>
          <a:bodyPr/>
          <a:lstStyle/>
          <a:p>
            <a:r>
              <a:rPr lang="en-IN" dirty="0"/>
              <a:t>Knowledge Check</a:t>
            </a:r>
          </a:p>
        </p:txBody>
      </p:sp>
      <p:sp>
        <p:nvSpPr>
          <p:cNvPr id="156" name="Rectangle 155">
            <a:extLst>
              <a:ext uri="{FF2B5EF4-FFF2-40B4-BE49-F238E27FC236}">
                <a16:creationId xmlns:a16="http://schemas.microsoft.com/office/drawing/2014/main" id="{9165C1BC-EB6F-4B2B-95A4-B1714DEEB9A5}"/>
              </a:ext>
            </a:extLst>
          </p:cNvPr>
          <p:cNvSpPr/>
          <p:nvPr/>
        </p:nvSpPr>
        <p:spPr>
          <a:xfrm>
            <a:off x="302450" y="3035740"/>
            <a:ext cx="12368521" cy="466344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bg1"/>
              </a:solidFill>
            </a:endParaRPr>
          </a:p>
        </p:txBody>
      </p:sp>
      <p:sp>
        <p:nvSpPr>
          <p:cNvPr id="160" name="Rectangle 159">
            <a:extLst>
              <a:ext uri="{FF2B5EF4-FFF2-40B4-BE49-F238E27FC236}">
                <a16:creationId xmlns:a16="http://schemas.microsoft.com/office/drawing/2014/main" id="{09FC49E1-EE91-42E5-A88E-261272BD56EA}"/>
              </a:ext>
            </a:extLst>
          </p:cNvPr>
          <p:cNvSpPr/>
          <p:nvPr/>
        </p:nvSpPr>
        <p:spPr>
          <a:xfrm>
            <a:off x="4271125" y="3127180"/>
            <a:ext cx="8301370" cy="4480560"/>
          </a:xfrm>
          <a:prstGeom prst="rect">
            <a:avLst/>
          </a:prstGeom>
          <a:solidFill>
            <a:schemeClr val="bg1"/>
          </a:solidFill>
          <a:ln w="9525">
            <a:noFill/>
            <a:miter lim="800000"/>
            <a:headEnd/>
            <a:tailEnd/>
          </a:ln>
          <a:effectLst/>
        </p:spPr>
        <p:txBody>
          <a:bodyPr wrap="square" rtlCol="0" anchor="ctr"/>
          <a:lstStyle/>
          <a:p>
            <a:pPr algn="ctr" defTabSz="914400"/>
            <a:endParaRPr lang="en-US" sz="1600" i="1">
              <a:latin typeface="Arial" panose="020B0604020202020204" pitchFamily="34" charset="0"/>
              <a:cs typeface="Arial" panose="020B0604020202020204" pitchFamily="34" charset="0"/>
            </a:endParaRPr>
          </a:p>
        </p:txBody>
      </p:sp>
      <p:sp>
        <p:nvSpPr>
          <p:cNvPr id="5" name="Text Placeholder 2">
            <a:extLst>
              <a:ext uri="{FF2B5EF4-FFF2-40B4-BE49-F238E27FC236}">
                <a16:creationId xmlns:a16="http://schemas.microsoft.com/office/drawing/2014/main" id="{52650B6B-5611-4FDF-954A-8DFD54223B05}"/>
              </a:ext>
            </a:extLst>
          </p:cNvPr>
          <p:cNvSpPr txBox="1">
            <a:spLocks/>
          </p:cNvSpPr>
          <p:nvPr/>
        </p:nvSpPr>
        <p:spPr>
          <a:xfrm>
            <a:off x="305171" y="2056352"/>
            <a:ext cx="12408198" cy="95410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spcBef>
                <a:spcPts val="600"/>
              </a:spcBef>
              <a:buNone/>
            </a:pPr>
            <a:r>
              <a:rPr lang="en-US" dirty="0">
                <a:effectLst/>
                <a:latin typeface="Arial" panose="020B0604020202020204" pitchFamily="34" charset="0"/>
                <a:ea typeface="Times New Roman" panose="02020603050405020304" pitchFamily="18" charset="0"/>
                <a:cs typeface="Times New Roman" panose="02020603050405020304" pitchFamily="18" charset="0"/>
              </a:rPr>
              <a:t>Due to the relative dollar size, time duration, and nature of CRE lending transactions, other additional risks are associated with </a:t>
            </a:r>
            <a:br>
              <a:rPr lang="en-US" dirty="0">
                <a:effectLst/>
                <a:latin typeface="Arial" panose="020B0604020202020204" pitchFamily="34" charset="0"/>
                <a:ea typeface="Times New Roman" panose="02020603050405020304" pitchFamily="18" charset="0"/>
                <a:cs typeface="Times New Roman" panose="02020603050405020304" pitchFamily="18" charset="0"/>
              </a:rPr>
            </a:br>
            <a:r>
              <a:rPr lang="en-US" dirty="0">
                <a:effectLst/>
                <a:latin typeface="Arial" panose="020B0604020202020204" pitchFamily="34" charset="0"/>
                <a:ea typeface="Times New Roman" panose="02020603050405020304" pitchFamily="18" charset="0"/>
                <a:cs typeface="Times New Roman" panose="02020603050405020304" pitchFamily="18" charset="0"/>
              </a:rPr>
              <a:t>CRE lending. </a:t>
            </a:r>
          </a:p>
          <a:p>
            <a:pPr marL="0" indent="0">
              <a:spcBef>
                <a:spcPts val="600"/>
              </a:spcBef>
              <a:buNone/>
            </a:pPr>
            <a:r>
              <a:rPr lang="en-US" sz="1400" i="1" dirty="0">
                <a:solidFill>
                  <a:schemeClr val="accent3"/>
                </a:solidFill>
              </a:rPr>
              <a:t>Click on each tab to learn about additional risks.</a:t>
            </a:r>
          </a:p>
        </p:txBody>
      </p:sp>
      <p:grpSp>
        <p:nvGrpSpPr>
          <p:cNvPr id="26" name="Group 25">
            <a:extLst>
              <a:ext uri="{FF2B5EF4-FFF2-40B4-BE49-F238E27FC236}">
                <a16:creationId xmlns:a16="http://schemas.microsoft.com/office/drawing/2014/main" id="{0DD11E3A-100C-41E9-BADA-CC20B180F100}"/>
              </a:ext>
            </a:extLst>
          </p:cNvPr>
          <p:cNvGrpSpPr/>
          <p:nvPr/>
        </p:nvGrpSpPr>
        <p:grpSpPr>
          <a:xfrm>
            <a:off x="4353457" y="3203231"/>
            <a:ext cx="8126733" cy="4330492"/>
            <a:chOff x="4283795" y="2992482"/>
            <a:chExt cx="8208000" cy="4461710"/>
          </a:xfrm>
        </p:grpSpPr>
        <p:pic>
          <p:nvPicPr>
            <p:cNvPr id="27" name="Picture 26">
              <a:extLst>
                <a:ext uri="{FF2B5EF4-FFF2-40B4-BE49-F238E27FC236}">
                  <a16:creationId xmlns:a16="http://schemas.microsoft.com/office/drawing/2014/main" id="{BBA3C31F-4BA6-408C-A642-337E1CB5C4D4}"/>
                </a:ext>
              </a:extLst>
            </p:cNvPr>
            <p:cNvPicPr>
              <a:picLocks noChangeAspect="1"/>
            </p:cNvPicPr>
            <p:nvPr/>
          </p:nvPicPr>
          <p:blipFill rotWithShape="1">
            <a:blip r:embed="rId2">
              <a:extLst>
                <a:ext uri="{28A0092B-C50C-407E-A947-70E740481C1C}">
                  <a14:useLocalDpi xmlns:a14="http://schemas.microsoft.com/office/drawing/2010/main" val="0"/>
                </a:ext>
              </a:extLst>
            </a:blip>
            <a:srcRect l="-155" t="5924" r="155" b="13971"/>
            <a:stretch/>
          </p:blipFill>
          <p:spPr>
            <a:xfrm>
              <a:off x="4283795" y="2992482"/>
              <a:ext cx="8208000" cy="4461710"/>
            </a:xfrm>
            <a:prstGeom prst="rect">
              <a:avLst/>
            </a:prstGeom>
          </p:spPr>
        </p:pic>
        <p:pic>
          <p:nvPicPr>
            <p:cNvPr id="28" name="Picture 27">
              <a:extLst>
                <a:ext uri="{FF2B5EF4-FFF2-40B4-BE49-F238E27FC236}">
                  <a16:creationId xmlns:a16="http://schemas.microsoft.com/office/drawing/2014/main" id="{F0A69598-4305-4996-B4E1-51BF9D981932}"/>
                </a:ext>
              </a:extLst>
            </p:cNvPr>
            <p:cNvPicPr>
              <a:picLocks noChangeAspect="1"/>
            </p:cNvPicPr>
            <p:nvPr/>
          </p:nvPicPr>
          <p:blipFill>
            <a:blip r:embed="rId3">
              <a:clrChange>
                <a:clrFrom>
                  <a:srgbClr val="F8FAFB"/>
                </a:clrFrom>
                <a:clrTo>
                  <a:srgbClr val="F8FAFB">
                    <a:alpha val="0"/>
                  </a:srgbClr>
                </a:clrTo>
              </a:clrChange>
            </a:blip>
            <a:stretch>
              <a:fillRect/>
            </a:stretch>
          </p:blipFill>
          <p:spPr>
            <a:xfrm>
              <a:off x="6003402" y="3851818"/>
              <a:ext cx="963525" cy="889880"/>
            </a:xfrm>
            <a:prstGeom prst="rect">
              <a:avLst/>
            </a:prstGeom>
          </p:spPr>
        </p:pic>
        <p:pic>
          <p:nvPicPr>
            <p:cNvPr id="29" name="Picture 4" descr="ᐈ Risk stock illustrations, Royalty Free risk vectors | download on  Depositphotos®">
              <a:extLst>
                <a:ext uri="{FF2B5EF4-FFF2-40B4-BE49-F238E27FC236}">
                  <a16:creationId xmlns:a16="http://schemas.microsoft.com/office/drawing/2014/main" id="{FD8DC0C1-008C-4B6D-91AB-D054A2D325F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301397" y="3864067"/>
              <a:ext cx="291969" cy="29196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picture containing drawing&#10;&#10;Description automatically generated">
              <a:extLst>
                <a:ext uri="{FF2B5EF4-FFF2-40B4-BE49-F238E27FC236}">
                  <a16:creationId xmlns:a16="http://schemas.microsoft.com/office/drawing/2014/main" id="{11BED97D-C0F7-4A19-9BF5-37BA2B40840E}"/>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40135" y="4025555"/>
              <a:ext cx="778899" cy="778899"/>
            </a:xfrm>
            <a:prstGeom prst="rect">
              <a:avLst/>
            </a:prstGeom>
          </p:spPr>
        </p:pic>
        <p:pic>
          <p:nvPicPr>
            <p:cNvPr id="31" name="Picture 30" descr="A group of people standing next to a sign&#10;&#10;Description automatically generated">
              <a:extLst>
                <a:ext uri="{FF2B5EF4-FFF2-40B4-BE49-F238E27FC236}">
                  <a16:creationId xmlns:a16="http://schemas.microsoft.com/office/drawing/2014/main" id="{63BE2D37-8B8C-4CC7-B372-F6BC1585C84A}"/>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31589"/>
            <a:stretch/>
          </p:blipFill>
          <p:spPr>
            <a:xfrm>
              <a:off x="10092437" y="3920251"/>
              <a:ext cx="1065377" cy="709224"/>
            </a:xfrm>
            <a:prstGeom prst="rect">
              <a:avLst/>
            </a:prstGeom>
          </p:spPr>
        </p:pic>
      </p:grpSp>
      <p:sp>
        <p:nvSpPr>
          <p:cNvPr id="32" name="Pentagon 11">
            <a:extLst>
              <a:ext uri="{FF2B5EF4-FFF2-40B4-BE49-F238E27FC236}">
                <a16:creationId xmlns:a16="http://schemas.microsoft.com/office/drawing/2014/main" id="{CCF9A67D-38D7-4FC0-B654-E478BF6F8478}"/>
              </a:ext>
            </a:extLst>
          </p:cNvPr>
          <p:cNvSpPr/>
          <p:nvPr/>
        </p:nvSpPr>
        <p:spPr>
          <a:xfrm>
            <a:off x="302450" y="3532991"/>
            <a:ext cx="3959352" cy="992566"/>
          </a:xfrm>
          <a:prstGeom prst="homePlate">
            <a:avLst>
              <a:gd name="adj" fmla="val 23684"/>
            </a:avLst>
          </a:prstGeom>
          <a:solidFill>
            <a:schemeClr val="bg1">
              <a:alpha val="0"/>
            </a:schemeClr>
          </a:solidFill>
          <a:ln w="25400" cap="flat" cmpd="sng" algn="ctr">
            <a:noFill/>
            <a:prstDash val="solid"/>
          </a:ln>
          <a:effectLst/>
        </p:spPr>
        <p:txBody>
          <a:bodyPr lIns="274320" rtlCol="0" anchor="ctr"/>
          <a:lstStyle/>
          <a:p>
            <a:pPr lvl="0" algn="ctr"/>
            <a:r>
              <a:rPr lang="en-US" sz="2400" b="1" dirty="0">
                <a:solidFill>
                  <a:schemeClr val="bg1"/>
                </a:solidFill>
                <a:latin typeface="Arial" panose="020B0604020202020204" pitchFamily="34" charset="0"/>
                <a:cs typeface="Arial" panose="020B0604020202020204" pitchFamily="34" charset="0"/>
              </a:rPr>
              <a:t>Liquidity Risk</a:t>
            </a:r>
            <a:endParaRPr lang="en-US" sz="2400" dirty="0">
              <a:solidFill>
                <a:schemeClr val="bg1"/>
              </a:solidFill>
              <a:latin typeface="Arial" panose="020B0604020202020204" pitchFamily="34" charset="0"/>
              <a:cs typeface="Arial" panose="020B0604020202020204" pitchFamily="34" charset="0"/>
            </a:endParaRPr>
          </a:p>
        </p:txBody>
      </p:sp>
      <p:sp>
        <p:nvSpPr>
          <p:cNvPr id="33" name="Pentagon 13">
            <a:extLst>
              <a:ext uri="{FF2B5EF4-FFF2-40B4-BE49-F238E27FC236}">
                <a16:creationId xmlns:a16="http://schemas.microsoft.com/office/drawing/2014/main" id="{FC6A3E95-CCCF-43E5-BE10-38DFABEBFF4C}"/>
              </a:ext>
            </a:extLst>
          </p:cNvPr>
          <p:cNvSpPr/>
          <p:nvPr/>
        </p:nvSpPr>
        <p:spPr>
          <a:xfrm>
            <a:off x="302450" y="4871177"/>
            <a:ext cx="3959352" cy="992566"/>
          </a:xfrm>
          <a:prstGeom prst="homePlate">
            <a:avLst>
              <a:gd name="adj" fmla="val 23684"/>
            </a:avLst>
          </a:prstGeom>
          <a:solidFill>
            <a:schemeClr val="bg1">
              <a:alpha val="0"/>
            </a:schemeClr>
          </a:solidFill>
          <a:ln w="25400" cap="flat" cmpd="sng" algn="ctr">
            <a:noFill/>
            <a:prstDash val="solid"/>
          </a:ln>
          <a:effectLst/>
        </p:spPr>
        <p:txBody>
          <a:bodyPr lIns="274320" rtlCol="0" anchor="ctr"/>
          <a:lstStyle/>
          <a:p>
            <a:pPr lvl="0" algn="ctr"/>
            <a:r>
              <a:rPr lang="en-US" sz="2400" b="1" dirty="0">
                <a:solidFill>
                  <a:schemeClr val="bg1"/>
                </a:solidFill>
                <a:latin typeface="Arial" panose="020B0604020202020204" pitchFamily="34" charset="0"/>
                <a:cs typeface="Arial" panose="020B0604020202020204" pitchFamily="34" charset="0"/>
              </a:rPr>
              <a:t>Interest Rate Risk</a:t>
            </a:r>
            <a:endParaRPr lang="en-US" sz="2400" dirty="0">
              <a:solidFill>
                <a:schemeClr val="bg1"/>
              </a:solidFill>
              <a:latin typeface="Arial" panose="020B0604020202020204" pitchFamily="34" charset="0"/>
              <a:cs typeface="Arial" panose="020B0604020202020204" pitchFamily="34" charset="0"/>
            </a:endParaRPr>
          </a:p>
        </p:txBody>
      </p:sp>
      <p:sp>
        <p:nvSpPr>
          <p:cNvPr id="34" name="Pentagon 14">
            <a:extLst>
              <a:ext uri="{FF2B5EF4-FFF2-40B4-BE49-F238E27FC236}">
                <a16:creationId xmlns:a16="http://schemas.microsoft.com/office/drawing/2014/main" id="{7DDC8B57-6885-4A55-B29B-86357D514124}"/>
              </a:ext>
            </a:extLst>
          </p:cNvPr>
          <p:cNvSpPr/>
          <p:nvPr/>
        </p:nvSpPr>
        <p:spPr>
          <a:xfrm>
            <a:off x="302450" y="6209364"/>
            <a:ext cx="3959352" cy="992566"/>
          </a:xfrm>
          <a:prstGeom prst="homePlate">
            <a:avLst>
              <a:gd name="adj" fmla="val 23684"/>
            </a:avLst>
          </a:prstGeom>
          <a:solidFill>
            <a:schemeClr val="bg1">
              <a:alpha val="0"/>
            </a:schemeClr>
          </a:solidFill>
          <a:ln w="25400" cap="flat" cmpd="sng" algn="ctr">
            <a:noFill/>
            <a:prstDash val="solid"/>
          </a:ln>
          <a:effectLst/>
        </p:spPr>
        <p:txBody>
          <a:bodyPr lIns="274320" rtlCol="0" anchor="ctr"/>
          <a:lstStyle/>
          <a:p>
            <a:pPr lvl="0" algn="ctr"/>
            <a:r>
              <a:rPr lang="en-US" sz="2400" b="1" dirty="0">
                <a:solidFill>
                  <a:schemeClr val="bg1"/>
                </a:solidFill>
                <a:latin typeface="Arial" panose="020B0604020202020204" pitchFamily="34" charset="0"/>
                <a:cs typeface="Arial" panose="020B0604020202020204" pitchFamily="34" charset="0"/>
              </a:rPr>
              <a:t>Compliance Risk</a:t>
            </a:r>
            <a:endParaRPr lang="en-US" sz="2400" dirty="0">
              <a:solidFill>
                <a:schemeClr val="bg1"/>
              </a:solidFill>
              <a:latin typeface="Arial" panose="020B0604020202020204" pitchFamily="34" charset="0"/>
              <a:cs typeface="Arial" panose="020B0604020202020204" pitchFamily="34" charset="0"/>
            </a:endParaRPr>
          </a:p>
        </p:txBody>
      </p:sp>
      <p:cxnSp>
        <p:nvCxnSpPr>
          <p:cNvPr id="35" name="Straight Connector 34">
            <a:extLst>
              <a:ext uri="{FF2B5EF4-FFF2-40B4-BE49-F238E27FC236}">
                <a16:creationId xmlns:a16="http://schemas.microsoft.com/office/drawing/2014/main" id="{44E5AE9A-ED46-4B4A-9369-20F9B7D2B073}"/>
              </a:ext>
            </a:extLst>
          </p:cNvPr>
          <p:cNvCxnSpPr>
            <a:cxnSpLocks/>
          </p:cNvCxnSpPr>
          <p:nvPr/>
        </p:nvCxnSpPr>
        <p:spPr>
          <a:xfrm>
            <a:off x="815713" y="4839181"/>
            <a:ext cx="31955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4FAFF55-4C03-4479-A8A8-516A20F828A7}"/>
              </a:ext>
            </a:extLst>
          </p:cNvPr>
          <p:cNvCxnSpPr>
            <a:cxnSpLocks/>
          </p:cNvCxnSpPr>
          <p:nvPr/>
        </p:nvCxnSpPr>
        <p:spPr>
          <a:xfrm>
            <a:off x="699488" y="4698367"/>
            <a:ext cx="33013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0B697E7-0D8A-46B5-96B9-27FE9F491D7B}"/>
              </a:ext>
            </a:extLst>
          </p:cNvPr>
          <p:cNvCxnSpPr>
            <a:cxnSpLocks/>
          </p:cNvCxnSpPr>
          <p:nvPr/>
        </p:nvCxnSpPr>
        <p:spPr>
          <a:xfrm>
            <a:off x="699488" y="6036553"/>
            <a:ext cx="33013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13F0000-BC7F-4970-920D-66DDB3D2C8FE}"/>
              </a:ext>
            </a:extLst>
          </p:cNvPr>
          <p:cNvSpPr>
            <a:spLocks noGrp="1"/>
          </p:cNvSpPr>
          <p:nvPr>
            <p:ph type="sldNum" sz="quarter" idx="12"/>
          </p:nvPr>
        </p:nvSpPr>
        <p:spPr/>
        <p:txBody>
          <a:bodyPr/>
          <a:lstStyle/>
          <a:p>
            <a:fld id="{71A628A0-E779-4D32-97F1-9C80A60D6EF0}" type="slidenum">
              <a:rPr lang="en-IN" smtClean="0"/>
              <a:pPr/>
              <a:t>53</a:t>
            </a:fld>
            <a:r>
              <a:rPr lang="en-IN"/>
              <a:t> of 116</a:t>
            </a:r>
            <a:endParaRPr lang="en-IN" dirty="0"/>
          </a:p>
        </p:txBody>
      </p:sp>
    </p:spTree>
    <p:extLst>
      <p:ext uri="{BB962C8B-B14F-4D97-AF65-F5344CB8AC3E}">
        <p14:creationId xmlns:p14="http://schemas.microsoft.com/office/powerpoint/2010/main" val="1459991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Isosceles Triangle 154">
            <a:extLst>
              <a:ext uri="{FF2B5EF4-FFF2-40B4-BE49-F238E27FC236}">
                <a16:creationId xmlns:a16="http://schemas.microsoft.com/office/drawing/2014/main" id="{5BDC31BA-C1D7-4708-94A9-CBE0AF93A5E2}"/>
              </a:ext>
            </a:extLst>
          </p:cNvPr>
          <p:cNvSpPr/>
          <p:nvPr/>
        </p:nvSpPr>
        <p:spPr>
          <a:xfrm>
            <a:off x="222681" y="3777413"/>
            <a:ext cx="176863" cy="10123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itle 10">
            <a:extLst>
              <a:ext uri="{FF2B5EF4-FFF2-40B4-BE49-F238E27FC236}">
                <a16:creationId xmlns:a16="http://schemas.microsoft.com/office/drawing/2014/main" id="{C05DE344-F548-4C02-8A52-EE6A355C122F}"/>
              </a:ext>
            </a:extLst>
          </p:cNvPr>
          <p:cNvSpPr>
            <a:spLocks noGrp="1"/>
          </p:cNvSpPr>
          <p:nvPr>
            <p:ph type="title"/>
          </p:nvPr>
        </p:nvSpPr>
        <p:spPr/>
        <p:txBody>
          <a:bodyPr/>
          <a:lstStyle/>
          <a:p>
            <a:r>
              <a:rPr lang="en-IN" dirty="0"/>
              <a:t>Knowledge Check</a:t>
            </a:r>
          </a:p>
        </p:txBody>
      </p:sp>
      <p:sp>
        <p:nvSpPr>
          <p:cNvPr id="156" name="Rectangle 155">
            <a:extLst>
              <a:ext uri="{FF2B5EF4-FFF2-40B4-BE49-F238E27FC236}">
                <a16:creationId xmlns:a16="http://schemas.microsoft.com/office/drawing/2014/main" id="{9165C1BC-EB6F-4B2B-95A4-B1714DEEB9A5}"/>
              </a:ext>
            </a:extLst>
          </p:cNvPr>
          <p:cNvSpPr/>
          <p:nvPr/>
        </p:nvSpPr>
        <p:spPr>
          <a:xfrm>
            <a:off x="302450" y="3035740"/>
            <a:ext cx="12368521" cy="466344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bg1"/>
              </a:solidFill>
            </a:endParaRPr>
          </a:p>
        </p:txBody>
      </p:sp>
      <p:sp>
        <p:nvSpPr>
          <p:cNvPr id="160" name="Rectangle 159">
            <a:extLst>
              <a:ext uri="{FF2B5EF4-FFF2-40B4-BE49-F238E27FC236}">
                <a16:creationId xmlns:a16="http://schemas.microsoft.com/office/drawing/2014/main" id="{09FC49E1-EE91-42E5-A88E-261272BD56EA}"/>
              </a:ext>
            </a:extLst>
          </p:cNvPr>
          <p:cNvSpPr/>
          <p:nvPr/>
        </p:nvSpPr>
        <p:spPr>
          <a:xfrm>
            <a:off x="4271125" y="3127180"/>
            <a:ext cx="8301370" cy="4480560"/>
          </a:xfrm>
          <a:prstGeom prst="rect">
            <a:avLst/>
          </a:prstGeom>
          <a:solidFill>
            <a:schemeClr val="bg1"/>
          </a:solidFill>
          <a:ln w="9525">
            <a:noFill/>
            <a:miter lim="800000"/>
            <a:headEnd/>
            <a:tailEnd/>
          </a:ln>
          <a:effectLst/>
        </p:spPr>
        <p:txBody>
          <a:bodyPr wrap="square" rtlCol="0" anchor="ctr"/>
          <a:lstStyle/>
          <a:p>
            <a:pPr algn="ctr" defTabSz="914400"/>
            <a:endParaRPr lang="en-US" sz="1600" i="1">
              <a:latin typeface="Arial" panose="020B0604020202020204" pitchFamily="34" charset="0"/>
              <a:cs typeface="Arial" panose="020B0604020202020204" pitchFamily="34" charset="0"/>
            </a:endParaRPr>
          </a:p>
        </p:txBody>
      </p:sp>
      <p:cxnSp>
        <p:nvCxnSpPr>
          <p:cNvPr id="161" name="Straight Connector 160">
            <a:extLst>
              <a:ext uri="{FF2B5EF4-FFF2-40B4-BE49-F238E27FC236}">
                <a16:creationId xmlns:a16="http://schemas.microsoft.com/office/drawing/2014/main" id="{8DD8D667-4F99-496F-B9E0-7FE7BC576280}"/>
              </a:ext>
            </a:extLst>
          </p:cNvPr>
          <p:cNvCxnSpPr>
            <a:cxnSpLocks/>
          </p:cNvCxnSpPr>
          <p:nvPr/>
        </p:nvCxnSpPr>
        <p:spPr>
          <a:xfrm>
            <a:off x="815713" y="4839181"/>
            <a:ext cx="31955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F7D2D061-5A03-4F9D-A9A9-3238B01A1BAA}"/>
              </a:ext>
            </a:extLst>
          </p:cNvPr>
          <p:cNvCxnSpPr/>
          <p:nvPr/>
        </p:nvCxnSpPr>
        <p:spPr>
          <a:xfrm>
            <a:off x="815713" y="6246421"/>
            <a:ext cx="2758959" cy="0"/>
          </a:xfrm>
          <a:prstGeom prst="line">
            <a:avLst/>
          </a:prstGeom>
        </p:spPr>
        <p:style>
          <a:lnRef idx="1">
            <a:schemeClr val="accent1"/>
          </a:lnRef>
          <a:fillRef idx="0">
            <a:schemeClr val="accent1"/>
          </a:fillRef>
          <a:effectRef idx="0">
            <a:schemeClr val="accent1"/>
          </a:effectRef>
          <a:fontRef idx="minor">
            <a:schemeClr val="tx1"/>
          </a:fontRef>
        </p:style>
      </p:cxnSp>
      <p:sp>
        <p:nvSpPr>
          <p:cNvPr id="163" name="Pentagon 9">
            <a:extLst>
              <a:ext uri="{FF2B5EF4-FFF2-40B4-BE49-F238E27FC236}">
                <a16:creationId xmlns:a16="http://schemas.microsoft.com/office/drawing/2014/main" id="{D5734C6D-6FF7-4D6B-86BA-E1DF8F4071A2}"/>
              </a:ext>
            </a:extLst>
          </p:cNvPr>
          <p:cNvSpPr/>
          <p:nvPr/>
        </p:nvSpPr>
        <p:spPr>
          <a:xfrm>
            <a:off x="224119" y="3865876"/>
            <a:ext cx="440868" cy="415259"/>
          </a:xfrm>
          <a:prstGeom prst="homePlate">
            <a:avLst/>
          </a:prstGeom>
          <a:solidFill>
            <a:schemeClr val="accent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92821" tIns="46410" rIns="92821" bIns="46410" rtlCol="0" anchor="ctr"/>
          <a:lstStyle/>
          <a:p>
            <a:pPr algn="ctr"/>
            <a:endParaRPr lang="en-US" sz="2800" dirty="0">
              <a:solidFill>
                <a:schemeClr val="tx2"/>
              </a:solidFill>
              <a:cs typeface="Arial" panose="020B0604020202020204" pitchFamily="34" charset="0"/>
            </a:endParaRPr>
          </a:p>
        </p:txBody>
      </p:sp>
      <p:pic>
        <p:nvPicPr>
          <p:cNvPr id="164" name="Picture 163">
            <a:extLst>
              <a:ext uri="{FF2B5EF4-FFF2-40B4-BE49-F238E27FC236}">
                <a16:creationId xmlns:a16="http://schemas.microsoft.com/office/drawing/2014/main" id="{B313FC78-1554-4A7A-9098-2264E5FC7DAE}"/>
              </a:ext>
            </a:extLst>
          </p:cNvPr>
          <p:cNvPicPr>
            <a:picLocks noChangeAspect="1"/>
          </p:cNvPicPr>
          <p:nvPr/>
        </p:nvPicPr>
        <p:blipFill>
          <a:blip r:embed="rId2">
            <a:clrChange>
              <a:clrFrom>
                <a:srgbClr val="F8FAFB"/>
              </a:clrFrom>
              <a:clrTo>
                <a:srgbClr val="F8FAFB">
                  <a:alpha val="0"/>
                </a:srgbClr>
              </a:clrTo>
            </a:clrChange>
          </a:blip>
          <a:stretch>
            <a:fillRect/>
          </a:stretch>
        </p:blipFill>
        <p:spPr>
          <a:xfrm>
            <a:off x="9070493" y="4469742"/>
            <a:ext cx="3345699" cy="3089980"/>
          </a:xfrm>
          <a:prstGeom prst="rect">
            <a:avLst/>
          </a:prstGeom>
        </p:spPr>
      </p:pic>
      <p:sp>
        <p:nvSpPr>
          <p:cNvPr id="165" name="TextBox 164">
            <a:extLst>
              <a:ext uri="{FF2B5EF4-FFF2-40B4-BE49-F238E27FC236}">
                <a16:creationId xmlns:a16="http://schemas.microsoft.com/office/drawing/2014/main" id="{6238DAE0-1C11-4944-84CE-780EA6351F34}"/>
              </a:ext>
            </a:extLst>
          </p:cNvPr>
          <p:cNvSpPr txBox="1"/>
          <p:nvPr/>
        </p:nvSpPr>
        <p:spPr>
          <a:xfrm>
            <a:off x="4493999" y="3361188"/>
            <a:ext cx="4576494" cy="2954655"/>
          </a:xfrm>
          <a:prstGeom prst="rect">
            <a:avLst/>
          </a:prstGeom>
          <a:noFill/>
        </p:spPr>
        <p:txBody>
          <a:bodyPr wrap="square">
            <a:spAutoFit/>
          </a:bodyPr>
          <a:lstStyle/>
          <a:p>
            <a:pPr>
              <a:spcBef>
                <a:spcPts val="600"/>
              </a:spcBef>
              <a:spcAft>
                <a:spcPts val="600"/>
              </a:spcAft>
            </a:pPr>
            <a:r>
              <a:rPr lang="en-IN" b="1" dirty="0">
                <a:effectLst/>
                <a:latin typeface="Arial" panose="020B0604020202020204" pitchFamily="34" charset="0"/>
                <a:ea typeface="Times New Roman" panose="02020603050405020304" pitchFamily="18" charset="0"/>
                <a:cs typeface="Arial" panose="020B0604020202020204" pitchFamily="34" charset="0"/>
              </a:rPr>
              <a:t>Liquidity Risk</a:t>
            </a:r>
            <a:endParaRPr lang="en-IN" b="1" dirty="0">
              <a:latin typeface="Arial" panose="020B0604020202020204" pitchFamily="34" charset="0"/>
              <a:ea typeface="Times New Roman" panose="02020603050405020304" pitchFamily="18" charset="0"/>
              <a:cs typeface="Arial" panose="020B0604020202020204" pitchFamily="34" charset="0"/>
            </a:endParaRPr>
          </a:p>
          <a:p>
            <a:pPr lvl="0">
              <a:spcBef>
                <a:spcPts val="600"/>
              </a:spcBef>
              <a:spcAft>
                <a:spcPts val="600"/>
              </a:spcAft>
            </a:pPr>
            <a:r>
              <a:rPr lang="en-IN" sz="1600" dirty="0">
                <a:effectLst/>
                <a:latin typeface="Arial" panose="020B0604020202020204" pitchFamily="34" charset="0"/>
                <a:ea typeface="Times New Roman" panose="02020603050405020304" pitchFamily="18" charset="0"/>
                <a:cs typeface="Arial" panose="020B0604020202020204" pitchFamily="34" charset="0"/>
              </a:rPr>
              <a:t>CRE loans:</a:t>
            </a:r>
          </a:p>
          <a:p>
            <a:pPr marL="285750" lvl="0" indent="-285750">
              <a:spcBef>
                <a:spcPts val="600"/>
              </a:spcBef>
              <a:spcAft>
                <a:spcPts val="600"/>
              </a:spcAft>
              <a:buFont typeface="Wingdings" panose="05000000000000000000" pitchFamily="2" charset="2"/>
              <a:buChar char="§"/>
            </a:pPr>
            <a:r>
              <a:rPr lang="en-IN" sz="1600" dirty="0">
                <a:latin typeface="Arial" panose="020B0604020202020204" pitchFamily="34" charset="0"/>
                <a:ea typeface="Times New Roman" panose="02020603050405020304" pitchFamily="18" charset="0"/>
                <a:cs typeface="Arial" panose="020B0604020202020204" pitchFamily="34" charset="0"/>
              </a:rPr>
              <a:t>T</a:t>
            </a:r>
            <a:r>
              <a:rPr lang="en-IN" sz="1600" dirty="0">
                <a:effectLst/>
                <a:latin typeface="Arial" panose="020B0604020202020204" pitchFamily="34" charset="0"/>
                <a:ea typeface="Times New Roman" panose="02020603050405020304" pitchFamily="18" charset="0"/>
                <a:cs typeface="Arial" panose="020B0604020202020204" pitchFamily="34" charset="0"/>
              </a:rPr>
              <a:t>end to have longer maturities.</a:t>
            </a:r>
          </a:p>
          <a:p>
            <a:pPr marL="285750" lvl="0" indent="-285750">
              <a:spcBef>
                <a:spcPts val="600"/>
              </a:spcBef>
              <a:spcAft>
                <a:spcPts val="600"/>
              </a:spcAft>
              <a:buFont typeface="Wingdings" panose="05000000000000000000" pitchFamily="2" charset="2"/>
              <a:buChar char="§"/>
            </a:pPr>
            <a:r>
              <a:rPr lang="en-IN" sz="1600" dirty="0">
                <a:effectLst/>
                <a:latin typeface="Arial" panose="020B0604020202020204" pitchFamily="34" charset="0"/>
                <a:ea typeface="Times New Roman" panose="02020603050405020304" pitchFamily="18" charset="0"/>
                <a:cs typeface="Arial" panose="020B0604020202020204" pitchFamily="34" charset="0"/>
              </a:rPr>
              <a:t>When combined with the larger dollar sizes, create additional liquidity risk for the bank. </a:t>
            </a:r>
          </a:p>
          <a:p>
            <a:pPr marL="742950" lvl="1" indent="-285750">
              <a:spcBef>
                <a:spcPts val="600"/>
              </a:spcBef>
              <a:spcAft>
                <a:spcPts val="600"/>
              </a:spcAft>
              <a:buFont typeface="Wingdings" panose="05000000000000000000" pitchFamily="2" charset="2"/>
              <a:buChar char="§"/>
            </a:pPr>
            <a:r>
              <a:rPr lang="en-IN" sz="1600" dirty="0">
                <a:effectLst/>
                <a:latin typeface="Arial" panose="020B0604020202020204" pitchFamily="34" charset="0"/>
                <a:ea typeface="Times New Roman" panose="02020603050405020304" pitchFamily="18" charset="0"/>
                <a:cs typeface="Arial" panose="020B0604020202020204" pitchFamily="34" charset="0"/>
              </a:rPr>
              <a:t>This makes it more difficult for the bank to change its portfolio composition and manage other portfolio dynamics in a timely manner.</a:t>
            </a:r>
          </a:p>
        </p:txBody>
      </p:sp>
      <p:sp>
        <p:nvSpPr>
          <p:cNvPr id="5" name="Text Placeholder 2">
            <a:extLst>
              <a:ext uri="{FF2B5EF4-FFF2-40B4-BE49-F238E27FC236}">
                <a16:creationId xmlns:a16="http://schemas.microsoft.com/office/drawing/2014/main" id="{52650B6B-5611-4FDF-954A-8DFD54223B05}"/>
              </a:ext>
            </a:extLst>
          </p:cNvPr>
          <p:cNvSpPr txBox="1">
            <a:spLocks/>
          </p:cNvSpPr>
          <p:nvPr/>
        </p:nvSpPr>
        <p:spPr>
          <a:xfrm>
            <a:off x="305171" y="2056352"/>
            <a:ext cx="12408198" cy="95410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spcBef>
                <a:spcPts val="600"/>
              </a:spcBef>
              <a:buNone/>
            </a:pPr>
            <a:r>
              <a:rPr lang="en-US" dirty="0">
                <a:effectLst/>
                <a:latin typeface="Arial" panose="020B0604020202020204" pitchFamily="34" charset="0"/>
                <a:ea typeface="Times New Roman" panose="02020603050405020304" pitchFamily="18" charset="0"/>
                <a:cs typeface="Times New Roman" panose="02020603050405020304" pitchFamily="18" charset="0"/>
              </a:rPr>
              <a:t>Due to the relative dollar size, time duration, and nature of CRE lending transactions, other additional risks are associated with </a:t>
            </a:r>
            <a:br>
              <a:rPr lang="en-US" dirty="0">
                <a:effectLst/>
                <a:latin typeface="Arial" panose="020B0604020202020204" pitchFamily="34" charset="0"/>
                <a:ea typeface="Times New Roman" panose="02020603050405020304" pitchFamily="18" charset="0"/>
                <a:cs typeface="Times New Roman" panose="02020603050405020304" pitchFamily="18" charset="0"/>
              </a:rPr>
            </a:br>
            <a:r>
              <a:rPr lang="en-US" dirty="0">
                <a:effectLst/>
                <a:latin typeface="Arial" panose="020B0604020202020204" pitchFamily="34" charset="0"/>
                <a:ea typeface="Times New Roman" panose="02020603050405020304" pitchFamily="18" charset="0"/>
                <a:cs typeface="Times New Roman" panose="02020603050405020304" pitchFamily="18" charset="0"/>
              </a:rPr>
              <a:t>CRE lending. </a:t>
            </a:r>
          </a:p>
          <a:p>
            <a:pPr marL="0" indent="0">
              <a:spcBef>
                <a:spcPts val="600"/>
              </a:spcBef>
              <a:buNone/>
            </a:pPr>
            <a:r>
              <a:rPr lang="en-US" sz="1400" i="1" dirty="0">
                <a:solidFill>
                  <a:schemeClr val="accent3"/>
                </a:solidFill>
              </a:rPr>
              <a:t>Click on each tab to learn about additional risks.</a:t>
            </a:r>
          </a:p>
        </p:txBody>
      </p:sp>
      <p:sp>
        <p:nvSpPr>
          <p:cNvPr id="2" name="Slide Number Placeholder 1">
            <a:extLst>
              <a:ext uri="{FF2B5EF4-FFF2-40B4-BE49-F238E27FC236}">
                <a16:creationId xmlns:a16="http://schemas.microsoft.com/office/drawing/2014/main" id="{1B7AF527-CE37-402A-A89D-3AC88DBEE973}"/>
              </a:ext>
            </a:extLst>
          </p:cNvPr>
          <p:cNvSpPr>
            <a:spLocks noGrp="1"/>
          </p:cNvSpPr>
          <p:nvPr>
            <p:ph type="sldNum" sz="quarter" idx="12"/>
          </p:nvPr>
        </p:nvSpPr>
        <p:spPr/>
        <p:txBody>
          <a:bodyPr/>
          <a:lstStyle/>
          <a:p>
            <a:fld id="{71A628A0-E779-4D32-97F1-9C80A60D6EF0}" type="slidenum">
              <a:rPr lang="en-IN" smtClean="0"/>
              <a:pPr/>
              <a:t>54</a:t>
            </a:fld>
            <a:r>
              <a:rPr lang="en-IN"/>
              <a:t> of 116</a:t>
            </a:r>
            <a:endParaRPr lang="en-IN" dirty="0"/>
          </a:p>
        </p:txBody>
      </p:sp>
      <p:sp>
        <p:nvSpPr>
          <p:cNvPr id="19" name="Pentagon 11">
            <a:extLst>
              <a:ext uri="{FF2B5EF4-FFF2-40B4-BE49-F238E27FC236}">
                <a16:creationId xmlns:a16="http://schemas.microsoft.com/office/drawing/2014/main" id="{09588AB6-E1A0-46B0-B348-FDC5D6CB5873}"/>
              </a:ext>
            </a:extLst>
          </p:cNvPr>
          <p:cNvSpPr/>
          <p:nvPr/>
        </p:nvSpPr>
        <p:spPr>
          <a:xfrm>
            <a:off x="302450" y="3532991"/>
            <a:ext cx="3959352" cy="992566"/>
          </a:xfrm>
          <a:prstGeom prst="homePlate">
            <a:avLst>
              <a:gd name="adj" fmla="val 23684"/>
            </a:avLst>
          </a:prstGeom>
          <a:solidFill>
            <a:schemeClr val="bg1">
              <a:alpha val="0"/>
            </a:schemeClr>
          </a:solidFill>
          <a:ln w="25400" cap="flat" cmpd="sng" algn="ctr">
            <a:noFill/>
            <a:prstDash val="solid"/>
          </a:ln>
          <a:effectLst/>
        </p:spPr>
        <p:txBody>
          <a:bodyPr lIns="274320" rtlCol="0" anchor="ctr"/>
          <a:lstStyle/>
          <a:p>
            <a:pPr lvl="0" algn="ctr"/>
            <a:r>
              <a:rPr lang="en-US" sz="2400" b="1" dirty="0">
                <a:solidFill>
                  <a:schemeClr val="bg1"/>
                </a:solidFill>
                <a:latin typeface="Arial" panose="020B0604020202020204" pitchFamily="34" charset="0"/>
                <a:cs typeface="Arial" panose="020B0604020202020204" pitchFamily="34" charset="0"/>
              </a:rPr>
              <a:t>Liquidity Risk</a:t>
            </a:r>
            <a:endParaRPr lang="en-US" sz="2400" dirty="0">
              <a:solidFill>
                <a:schemeClr val="bg1"/>
              </a:solidFill>
              <a:latin typeface="Arial" panose="020B0604020202020204" pitchFamily="34" charset="0"/>
              <a:cs typeface="Arial" panose="020B0604020202020204" pitchFamily="34" charset="0"/>
            </a:endParaRPr>
          </a:p>
        </p:txBody>
      </p:sp>
      <p:sp>
        <p:nvSpPr>
          <p:cNvPr id="20" name="Pentagon 13">
            <a:extLst>
              <a:ext uri="{FF2B5EF4-FFF2-40B4-BE49-F238E27FC236}">
                <a16:creationId xmlns:a16="http://schemas.microsoft.com/office/drawing/2014/main" id="{A3972CE0-B1E2-4118-A77B-B09F63061DEE}"/>
              </a:ext>
            </a:extLst>
          </p:cNvPr>
          <p:cNvSpPr/>
          <p:nvPr/>
        </p:nvSpPr>
        <p:spPr>
          <a:xfrm>
            <a:off x="302450" y="4871177"/>
            <a:ext cx="3959352" cy="992566"/>
          </a:xfrm>
          <a:prstGeom prst="homePlate">
            <a:avLst>
              <a:gd name="adj" fmla="val 23684"/>
            </a:avLst>
          </a:prstGeom>
          <a:solidFill>
            <a:schemeClr val="bg1">
              <a:alpha val="0"/>
            </a:schemeClr>
          </a:solidFill>
          <a:ln w="25400" cap="flat" cmpd="sng" algn="ctr">
            <a:noFill/>
            <a:prstDash val="solid"/>
          </a:ln>
          <a:effectLst/>
        </p:spPr>
        <p:txBody>
          <a:bodyPr lIns="274320" rtlCol="0" anchor="ctr"/>
          <a:lstStyle/>
          <a:p>
            <a:pPr lvl="0" algn="ctr"/>
            <a:r>
              <a:rPr lang="en-US" sz="2400" b="1" dirty="0">
                <a:solidFill>
                  <a:schemeClr val="bg1"/>
                </a:solidFill>
                <a:latin typeface="Arial" panose="020B0604020202020204" pitchFamily="34" charset="0"/>
                <a:cs typeface="Arial" panose="020B0604020202020204" pitchFamily="34" charset="0"/>
              </a:rPr>
              <a:t>Interest Rate Risk</a:t>
            </a:r>
            <a:endParaRPr lang="en-US" sz="2400" dirty="0">
              <a:solidFill>
                <a:schemeClr val="bg1"/>
              </a:solidFill>
              <a:latin typeface="Arial" panose="020B0604020202020204" pitchFamily="34" charset="0"/>
              <a:cs typeface="Arial" panose="020B0604020202020204" pitchFamily="34" charset="0"/>
            </a:endParaRPr>
          </a:p>
        </p:txBody>
      </p:sp>
      <p:sp>
        <p:nvSpPr>
          <p:cNvPr id="21" name="Pentagon 14">
            <a:extLst>
              <a:ext uri="{FF2B5EF4-FFF2-40B4-BE49-F238E27FC236}">
                <a16:creationId xmlns:a16="http://schemas.microsoft.com/office/drawing/2014/main" id="{59B8F545-FE7B-42EC-BB12-6F9B6CE39247}"/>
              </a:ext>
            </a:extLst>
          </p:cNvPr>
          <p:cNvSpPr/>
          <p:nvPr/>
        </p:nvSpPr>
        <p:spPr>
          <a:xfrm>
            <a:off x="302450" y="6209364"/>
            <a:ext cx="3959352" cy="992566"/>
          </a:xfrm>
          <a:prstGeom prst="homePlate">
            <a:avLst>
              <a:gd name="adj" fmla="val 23684"/>
            </a:avLst>
          </a:prstGeom>
          <a:solidFill>
            <a:schemeClr val="bg1">
              <a:alpha val="0"/>
            </a:schemeClr>
          </a:solidFill>
          <a:ln w="25400" cap="flat" cmpd="sng" algn="ctr">
            <a:noFill/>
            <a:prstDash val="solid"/>
          </a:ln>
          <a:effectLst/>
        </p:spPr>
        <p:txBody>
          <a:bodyPr lIns="274320" rtlCol="0" anchor="ctr"/>
          <a:lstStyle/>
          <a:p>
            <a:pPr lvl="0" algn="ctr"/>
            <a:r>
              <a:rPr lang="en-US" sz="2400" b="1" dirty="0">
                <a:solidFill>
                  <a:schemeClr val="bg1"/>
                </a:solidFill>
                <a:latin typeface="Arial" panose="020B0604020202020204" pitchFamily="34" charset="0"/>
                <a:cs typeface="Arial" panose="020B0604020202020204" pitchFamily="34" charset="0"/>
              </a:rPr>
              <a:t>Compliance Risk</a:t>
            </a:r>
            <a:endParaRPr lang="en-US" sz="2400" dirty="0">
              <a:solidFill>
                <a:schemeClr val="bg1"/>
              </a:solidFill>
              <a:latin typeface="Arial" panose="020B0604020202020204" pitchFamily="34" charset="0"/>
              <a:cs typeface="Arial" panose="020B0604020202020204" pitchFamily="34" charset="0"/>
            </a:endParaRPr>
          </a:p>
        </p:txBody>
      </p:sp>
      <p:cxnSp>
        <p:nvCxnSpPr>
          <p:cNvPr id="22" name="Straight Connector 21">
            <a:extLst>
              <a:ext uri="{FF2B5EF4-FFF2-40B4-BE49-F238E27FC236}">
                <a16:creationId xmlns:a16="http://schemas.microsoft.com/office/drawing/2014/main" id="{E06717E5-2D24-4E43-9794-4BFD47DFB232}"/>
              </a:ext>
            </a:extLst>
          </p:cNvPr>
          <p:cNvCxnSpPr>
            <a:cxnSpLocks/>
          </p:cNvCxnSpPr>
          <p:nvPr/>
        </p:nvCxnSpPr>
        <p:spPr>
          <a:xfrm>
            <a:off x="699488" y="4698367"/>
            <a:ext cx="33013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14C6D5F-CC85-4059-9FA4-F50797C49297}"/>
              </a:ext>
            </a:extLst>
          </p:cNvPr>
          <p:cNvCxnSpPr>
            <a:cxnSpLocks/>
          </p:cNvCxnSpPr>
          <p:nvPr/>
        </p:nvCxnSpPr>
        <p:spPr>
          <a:xfrm>
            <a:off x="699488" y="6036553"/>
            <a:ext cx="33013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87807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05DE344-F548-4C02-8A52-EE6A355C122F}"/>
              </a:ext>
            </a:extLst>
          </p:cNvPr>
          <p:cNvSpPr>
            <a:spLocks noGrp="1"/>
          </p:cNvSpPr>
          <p:nvPr>
            <p:ph type="title"/>
          </p:nvPr>
        </p:nvSpPr>
        <p:spPr/>
        <p:txBody>
          <a:bodyPr/>
          <a:lstStyle/>
          <a:p>
            <a:r>
              <a:rPr lang="en-IN" dirty="0"/>
              <a:t>Knowledge Check</a:t>
            </a:r>
          </a:p>
        </p:txBody>
      </p:sp>
      <p:sp>
        <p:nvSpPr>
          <p:cNvPr id="156" name="Rectangle 155">
            <a:extLst>
              <a:ext uri="{FF2B5EF4-FFF2-40B4-BE49-F238E27FC236}">
                <a16:creationId xmlns:a16="http://schemas.microsoft.com/office/drawing/2014/main" id="{9165C1BC-EB6F-4B2B-95A4-B1714DEEB9A5}"/>
              </a:ext>
            </a:extLst>
          </p:cNvPr>
          <p:cNvSpPr/>
          <p:nvPr/>
        </p:nvSpPr>
        <p:spPr>
          <a:xfrm>
            <a:off x="302450" y="3035740"/>
            <a:ext cx="12368521" cy="466344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bg1"/>
              </a:solidFill>
            </a:endParaRPr>
          </a:p>
        </p:txBody>
      </p:sp>
      <p:sp>
        <p:nvSpPr>
          <p:cNvPr id="157" name="Pentagon 11">
            <a:extLst>
              <a:ext uri="{FF2B5EF4-FFF2-40B4-BE49-F238E27FC236}">
                <a16:creationId xmlns:a16="http://schemas.microsoft.com/office/drawing/2014/main" id="{74704DD5-93AB-4327-8EE4-15280E95A74D}"/>
              </a:ext>
            </a:extLst>
          </p:cNvPr>
          <p:cNvSpPr/>
          <p:nvPr/>
        </p:nvSpPr>
        <p:spPr>
          <a:xfrm>
            <a:off x="302450" y="3532991"/>
            <a:ext cx="3959352" cy="992566"/>
          </a:xfrm>
          <a:prstGeom prst="homePlate">
            <a:avLst>
              <a:gd name="adj" fmla="val 23684"/>
            </a:avLst>
          </a:prstGeom>
          <a:solidFill>
            <a:schemeClr val="bg1">
              <a:alpha val="0"/>
            </a:schemeClr>
          </a:solidFill>
          <a:ln w="25400" cap="flat" cmpd="sng" algn="ctr">
            <a:noFill/>
            <a:prstDash val="solid"/>
          </a:ln>
          <a:effectLst/>
        </p:spPr>
        <p:txBody>
          <a:bodyPr lIns="274320" rtlCol="0" anchor="ctr"/>
          <a:lstStyle/>
          <a:p>
            <a:pPr lvl="0" algn="ctr"/>
            <a:r>
              <a:rPr lang="en-US" sz="2400" b="1" dirty="0">
                <a:solidFill>
                  <a:schemeClr val="bg2">
                    <a:lumMod val="60000"/>
                    <a:lumOff val="40000"/>
                  </a:schemeClr>
                </a:solidFill>
                <a:latin typeface="Arial" panose="020B0604020202020204" pitchFamily="34" charset="0"/>
                <a:cs typeface="Arial" panose="020B0604020202020204" pitchFamily="34" charset="0"/>
              </a:rPr>
              <a:t>Liquidity Risk</a:t>
            </a:r>
            <a:endParaRPr lang="en-US" sz="2400" dirty="0">
              <a:solidFill>
                <a:schemeClr val="bg2">
                  <a:lumMod val="60000"/>
                  <a:lumOff val="40000"/>
                </a:schemeClr>
              </a:solidFill>
              <a:latin typeface="Arial" panose="020B0604020202020204" pitchFamily="34" charset="0"/>
              <a:cs typeface="Arial" panose="020B0604020202020204" pitchFamily="34" charset="0"/>
            </a:endParaRPr>
          </a:p>
        </p:txBody>
      </p:sp>
      <p:sp>
        <p:nvSpPr>
          <p:cNvPr id="158" name="Pentagon 13">
            <a:extLst>
              <a:ext uri="{FF2B5EF4-FFF2-40B4-BE49-F238E27FC236}">
                <a16:creationId xmlns:a16="http://schemas.microsoft.com/office/drawing/2014/main" id="{6EFFD75E-8799-47FC-8193-8A589E57F70F}"/>
              </a:ext>
            </a:extLst>
          </p:cNvPr>
          <p:cNvSpPr/>
          <p:nvPr/>
        </p:nvSpPr>
        <p:spPr>
          <a:xfrm>
            <a:off x="302450" y="4871178"/>
            <a:ext cx="3959352" cy="992566"/>
          </a:xfrm>
          <a:prstGeom prst="homePlate">
            <a:avLst>
              <a:gd name="adj" fmla="val 23684"/>
            </a:avLst>
          </a:prstGeom>
          <a:solidFill>
            <a:schemeClr val="bg1">
              <a:alpha val="0"/>
            </a:schemeClr>
          </a:solidFill>
          <a:ln w="25400" cap="flat" cmpd="sng" algn="ctr">
            <a:noFill/>
            <a:prstDash val="solid"/>
          </a:ln>
          <a:effectLst/>
        </p:spPr>
        <p:txBody>
          <a:bodyPr lIns="274320" rtlCol="0" anchor="ctr"/>
          <a:lstStyle/>
          <a:p>
            <a:pPr lvl="0" algn="ctr"/>
            <a:r>
              <a:rPr lang="en-US" sz="2400" b="1" dirty="0">
                <a:solidFill>
                  <a:schemeClr val="bg1"/>
                </a:solidFill>
                <a:latin typeface="Arial" panose="020B0604020202020204" pitchFamily="34" charset="0"/>
                <a:cs typeface="Arial" panose="020B0604020202020204" pitchFamily="34" charset="0"/>
              </a:rPr>
              <a:t>Interest Rate Risk</a:t>
            </a:r>
            <a:endParaRPr lang="en-US" sz="2400" dirty="0">
              <a:solidFill>
                <a:schemeClr val="bg1"/>
              </a:solidFill>
              <a:latin typeface="Arial" panose="020B0604020202020204" pitchFamily="34" charset="0"/>
              <a:cs typeface="Arial" panose="020B0604020202020204" pitchFamily="34" charset="0"/>
            </a:endParaRPr>
          </a:p>
        </p:txBody>
      </p:sp>
      <p:sp>
        <p:nvSpPr>
          <p:cNvPr id="159" name="Pentagon 14">
            <a:extLst>
              <a:ext uri="{FF2B5EF4-FFF2-40B4-BE49-F238E27FC236}">
                <a16:creationId xmlns:a16="http://schemas.microsoft.com/office/drawing/2014/main" id="{6D37A0DD-3236-465A-BBB1-D48F27786AD4}"/>
              </a:ext>
            </a:extLst>
          </p:cNvPr>
          <p:cNvSpPr/>
          <p:nvPr/>
        </p:nvSpPr>
        <p:spPr>
          <a:xfrm>
            <a:off x="302450" y="6209364"/>
            <a:ext cx="3959352" cy="992566"/>
          </a:xfrm>
          <a:prstGeom prst="homePlate">
            <a:avLst>
              <a:gd name="adj" fmla="val 23684"/>
            </a:avLst>
          </a:prstGeom>
          <a:solidFill>
            <a:schemeClr val="bg1">
              <a:alpha val="0"/>
            </a:schemeClr>
          </a:solidFill>
          <a:ln w="25400" cap="flat" cmpd="sng" algn="ctr">
            <a:noFill/>
            <a:prstDash val="solid"/>
          </a:ln>
          <a:effectLst/>
        </p:spPr>
        <p:txBody>
          <a:bodyPr lIns="274320" rtlCol="0" anchor="ctr"/>
          <a:lstStyle/>
          <a:p>
            <a:pPr lvl="0" algn="ctr"/>
            <a:r>
              <a:rPr lang="en-US" sz="2400" b="1" dirty="0">
                <a:solidFill>
                  <a:schemeClr val="bg1"/>
                </a:solidFill>
                <a:latin typeface="Arial" panose="020B0604020202020204" pitchFamily="34" charset="0"/>
                <a:cs typeface="Arial" panose="020B0604020202020204" pitchFamily="34" charset="0"/>
              </a:rPr>
              <a:t>Compliance Risk</a:t>
            </a:r>
            <a:endParaRPr lang="en-US" sz="2400" dirty="0">
              <a:solidFill>
                <a:schemeClr val="bg1"/>
              </a:solidFill>
              <a:latin typeface="Arial" panose="020B0604020202020204" pitchFamily="34" charset="0"/>
              <a:cs typeface="Arial" panose="020B0604020202020204" pitchFamily="34" charset="0"/>
            </a:endParaRPr>
          </a:p>
        </p:txBody>
      </p:sp>
      <p:sp>
        <p:nvSpPr>
          <p:cNvPr id="160" name="Rectangle 159">
            <a:extLst>
              <a:ext uri="{FF2B5EF4-FFF2-40B4-BE49-F238E27FC236}">
                <a16:creationId xmlns:a16="http://schemas.microsoft.com/office/drawing/2014/main" id="{09FC49E1-EE91-42E5-A88E-261272BD56EA}"/>
              </a:ext>
            </a:extLst>
          </p:cNvPr>
          <p:cNvSpPr/>
          <p:nvPr/>
        </p:nvSpPr>
        <p:spPr>
          <a:xfrm>
            <a:off x="4271125" y="3127180"/>
            <a:ext cx="8301370" cy="4480560"/>
          </a:xfrm>
          <a:prstGeom prst="rect">
            <a:avLst/>
          </a:prstGeom>
          <a:solidFill>
            <a:schemeClr val="bg1"/>
          </a:solidFill>
          <a:ln w="9525">
            <a:noFill/>
            <a:miter lim="800000"/>
            <a:headEnd/>
            <a:tailEnd/>
          </a:ln>
          <a:effectLst/>
        </p:spPr>
        <p:txBody>
          <a:bodyPr wrap="square" rtlCol="0" anchor="ctr"/>
          <a:lstStyle/>
          <a:p>
            <a:pPr algn="ctr" defTabSz="914400"/>
            <a:endParaRPr lang="en-US" sz="1600" i="1">
              <a:latin typeface="Arial" panose="020B0604020202020204" pitchFamily="34" charset="0"/>
              <a:cs typeface="Arial" panose="020B0604020202020204" pitchFamily="34" charset="0"/>
            </a:endParaRPr>
          </a:p>
        </p:txBody>
      </p:sp>
      <p:cxnSp>
        <p:nvCxnSpPr>
          <p:cNvPr id="161" name="Straight Connector 160">
            <a:extLst>
              <a:ext uri="{FF2B5EF4-FFF2-40B4-BE49-F238E27FC236}">
                <a16:creationId xmlns:a16="http://schemas.microsoft.com/office/drawing/2014/main" id="{8DD8D667-4F99-496F-B9E0-7FE7BC576280}"/>
              </a:ext>
            </a:extLst>
          </p:cNvPr>
          <p:cNvCxnSpPr>
            <a:cxnSpLocks/>
          </p:cNvCxnSpPr>
          <p:nvPr/>
        </p:nvCxnSpPr>
        <p:spPr>
          <a:xfrm>
            <a:off x="815713" y="4839181"/>
            <a:ext cx="3195502" cy="0"/>
          </a:xfrm>
          <a:prstGeom prst="line">
            <a:avLst/>
          </a:prstGeom>
        </p:spPr>
        <p:style>
          <a:lnRef idx="1">
            <a:schemeClr val="accent1"/>
          </a:lnRef>
          <a:fillRef idx="0">
            <a:schemeClr val="accent1"/>
          </a:fillRef>
          <a:effectRef idx="0">
            <a:schemeClr val="accent1"/>
          </a:effectRef>
          <a:fontRef idx="minor">
            <a:schemeClr val="tx1"/>
          </a:fontRef>
        </p:style>
      </p:cxnSp>
      <p:pic>
        <p:nvPicPr>
          <p:cNvPr id="164" name="Picture 163">
            <a:extLst>
              <a:ext uri="{FF2B5EF4-FFF2-40B4-BE49-F238E27FC236}">
                <a16:creationId xmlns:a16="http://schemas.microsoft.com/office/drawing/2014/main" id="{B313FC78-1554-4A7A-9098-2264E5FC7DAE}"/>
              </a:ext>
            </a:extLst>
          </p:cNvPr>
          <p:cNvPicPr>
            <a:picLocks noChangeAspect="1"/>
          </p:cNvPicPr>
          <p:nvPr/>
        </p:nvPicPr>
        <p:blipFill>
          <a:blip r:embed="rId2">
            <a:clrChange>
              <a:clrFrom>
                <a:srgbClr val="F8FAFB"/>
              </a:clrFrom>
              <a:clrTo>
                <a:srgbClr val="F8FAFB">
                  <a:alpha val="0"/>
                </a:srgbClr>
              </a:clrTo>
            </a:clrChange>
          </a:blip>
          <a:stretch>
            <a:fillRect/>
          </a:stretch>
        </p:blipFill>
        <p:spPr>
          <a:xfrm>
            <a:off x="9070493" y="4469742"/>
            <a:ext cx="3345699" cy="3089980"/>
          </a:xfrm>
          <a:prstGeom prst="rect">
            <a:avLst/>
          </a:prstGeom>
        </p:spPr>
      </p:pic>
      <p:sp>
        <p:nvSpPr>
          <p:cNvPr id="165" name="TextBox 164">
            <a:extLst>
              <a:ext uri="{FF2B5EF4-FFF2-40B4-BE49-F238E27FC236}">
                <a16:creationId xmlns:a16="http://schemas.microsoft.com/office/drawing/2014/main" id="{6238DAE0-1C11-4944-84CE-780EA6351F34}"/>
              </a:ext>
            </a:extLst>
          </p:cNvPr>
          <p:cNvSpPr txBox="1"/>
          <p:nvPr/>
        </p:nvSpPr>
        <p:spPr>
          <a:xfrm>
            <a:off x="4493999" y="3361188"/>
            <a:ext cx="4576494" cy="2954655"/>
          </a:xfrm>
          <a:prstGeom prst="rect">
            <a:avLst/>
          </a:prstGeom>
          <a:noFill/>
        </p:spPr>
        <p:txBody>
          <a:bodyPr wrap="square">
            <a:spAutoFit/>
          </a:bodyPr>
          <a:lstStyle/>
          <a:p>
            <a:pPr>
              <a:spcBef>
                <a:spcPts val="600"/>
              </a:spcBef>
              <a:spcAft>
                <a:spcPts val="600"/>
              </a:spcAft>
            </a:pPr>
            <a:r>
              <a:rPr lang="en-IN" b="1" dirty="0">
                <a:effectLst/>
                <a:latin typeface="Arial" panose="020B0604020202020204" pitchFamily="34" charset="0"/>
                <a:ea typeface="Times New Roman" panose="02020603050405020304" pitchFamily="18" charset="0"/>
                <a:cs typeface="Arial" panose="020B0604020202020204" pitchFamily="34" charset="0"/>
              </a:rPr>
              <a:t>Interest Rate Risk</a:t>
            </a:r>
          </a:p>
          <a:p>
            <a:pPr lvl="0">
              <a:spcBef>
                <a:spcPts val="600"/>
              </a:spcBef>
              <a:spcAft>
                <a:spcPts val="600"/>
              </a:spcAft>
            </a:pPr>
            <a:r>
              <a:rPr lang="en-IN" sz="1600" dirty="0">
                <a:effectLst/>
                <a:latin typeface="Arial" panose="020B0604020202020204" pitchFamily="34" charset="0"/>
                <a:ea typeface="Times New Roman" panose="02020603050405020304" pitchFamily="18" charset="0"/>
                <a:cs typeface="Arial" panose="020B0604020202020204" pitchFamily="34" charset="0"/>
              </a:rPr>
              <a:t>CRE loans:</a:t>
            </a:r>
          </a:p>
          <a:p>
            <a:pPr marL="285750" lvl="0" indent="-285750">
              <a:spcBef>
                <a:spcPts val="600"/>
              </a:spcBef>
              <a:spcAft>
                <a:spcPts val="600"/>
              </a:spcAft>
              <a:buFont typeface="Wingdings" panose="05000000000000000000" pitchFamily="2" charset="2"/>
              <a:buChar char="§"/>
            </a:pPr>
            <a:r>
              <a:rPr lang="en-IN" sz="1600" dirty="0">
                <a:latin typeface="Arial" panose="020B0604020202020204" pitchFamily="34" charset="0"/>
                <a:ea typeface="Times New Roman" panose="02020603050405020304" pitchFamily="18" charset="0"/>
                <a:cs typeface="Arial" panose="020B0604020202020204" pitchFamily="34" charset="0"/>
              </a:rPr>
              <a:t>T</a:t>
            </a:r>
            <a:r>
              <a:rPr lang="en-IN" sz="1600" dirty="0">
                <a:effectLst/>
                <a:latin typeface="Arial" panose="020B0604020202020204" pitchFamily="34" charset="0"/>
                <a:ea typeface="Times New Roman" panose="02020603050405020304" pitchFamily="18" charset="0"/>
                <a:cs typeface="Arial" panose="020B0604020202020204" pitchFamily="34" charset="0"/>
              </a:rPr>
              <a:t>end to have longer maturities.</a:t>
            </a:r>
          </a:p>
          <a:p>
            <a:pPr marL="285750" lvl="0" indent="-285750">
              <a:spcBef>
                <a:spcPts val="600"/>
              </a:spcBef>
              <a:spcAft>
                <a:spcPts val="600"/>
              </a:spcAft>
              <a:buFont typeface="Wingdings" panose="05000000000000000000" pitchFamily="2" charset="2"/>
              <a:buChar char="§"/>
            </a:pPr>
            <a:r>
              <a:rPr lang="en-IN" sz="1600" dirty="0">
                <a:effectLst/>
                <a:latin typeface="Arial" panose="020B0604020202020204" pitchFamily="34" charset="0"/>
                <a:ea typeface="Times New Roman" panose="02020603050405020304" pitchFamily="18" charset="0"/>
                <a:cs typeface="Arial" panose="020B0604020202020204" pitchFamily="34" charset="0"/>
              </a:rPr>
              <a:t>When combined with the larger dollar sizes, create additional liquidity risk for the bank. </a:t>
            </a:r>
          </a:p>
          <a:p>
            <a:pPr marL="742950" lvl="1" indent="-285750">
              <a:spcBef>
                <a:spcPts val="600"/>
              </a:spcBef>
              <a:spcAft>
                <a:spcPts val="600"/>
              </a:spcAft>
              <a:buFont typeface="Wingdings" panose="05000000000000000000" pitchFamily="2" charset="2"/>
              <a:buChar char="§"/>
            </a:pPr>
            <a:r>
              <a:rPr lang="en-IN" sz="1600" dirty="0">
                <a:effectLst/>
                <a:latin typeface="Arial" panose="020B0604020202020204" pitchFamily="34" charset="0"/>
                <a:ea typeface="Times New Roman" panose="02020603050405020304" pitchFamily="18" charset="0"/>
                <a:cs typeface="Arial" panose="020B0604020202020204" pitchFamily="34" charset="0"/>
              </a:rPr>
              <a:t>This makes it more difficult for the bank to change its portfolio composition and manage other portfolio dynamics in a timely manner.</a:t>
            </a:r>
          </a:p>
        </p:txBody>
      </p:sp>
      <p:sp>
        <p:nvSpPr>
          <p:cNvPr id="5" name="Text Placeholder 2">
            <a:extLst>
              <a:ext uri="{FF2B5EF4-FFF2-40B4-BE49-F238E27FC236}">
                <a16:creationId xmlns:a16="http://schemas.microsoft.com/office/drawing/2014/main" id="{52650B6B-5611-4FDF-954A-8DFD54223B05}"/>
              </a:ext>
            </a:extLst>
          </p:cNvPr>
          <p:cNvSpPr txBox="1">
            <a:spLocks/>
          </p:cNvSpPr>
          <p:nvPr/>
        </p:nvSpPr>
        <p:spPr>
          <a:xfrm>
            <a:off x="305171" y="2056352"/>
            <a:ext cx="12408198" cy="95410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spcBef>
                <a:spcPts val="600"/>
              </a:spcBef>
              <a:buNone/>
            </a:pPr>
            <a:r>
              <a:rPr lang="en-US" dirty="0">
                <a:effectLst/>
                <a:latin typeface="Arial" panose="020B0604020202020204" pitchFamily="34" charset="0"/>
                <a:ea typeface="Times New Roman" panose="02020603050405020304" pitchFamily="18" charset="0"/>
                <a:cs typeface="Times New Roman" panose="02020603050405020304" pitchFamily="18" charset="0"/>
              </a:rPr>
              <a:t>Due to the relative dollar size, time duration, and nature of CRE lending transactions, other additional risks are associated with </a:t>
            </a:r>
            <a:br>
              <a:rPr lang="en-US" dirty="0">
                <a:effectLst/>
                <a:latin typeface="Arial" panose="020B0604020202020204" pitchFamily="34" charset="0"/>
                <a:ea typeface="Times New Roman" panose="02020603050405020304" pitchFamily="18" charset="0"/>
                <a:cs typeface="Times New Roman" panose="02020603050405020304" pitchFamily="18" charset="0"/>
              </a:rPr>
            </a:br>
            <a:r>
              <a:rPr lang="en-US" dirty="0">
                <a:effectLst/>
                <a:latin typeface="Arial" panose="020B0604020202020204" pitchFamily="34" charset="0"/>
                <a:ea typeface="Times New Roman" panose="02020603050405020304" pitchFamily="18" charset="0"/>
                <a:cs typeface="Times New Roman" panose="02020603050405020304" pitchFamily="18" charset="0"/>
              </a:rPr>
              <a:t>CRE lending. </a:t>
            </a:r>
          </a:p>
          <a:p>
            <a:pPr marL="0" indent="0">
              <a:spcBef>
                <a:spcPts val="600"/>
              </a:spcBef>
              <a:buNone/>
            </a:pPr>
            <a:r>
              <a:rPr lang="en-US" sz="1400" i="1" dirty="0">
                <a:solidFill>
                  <a:schemeClr val="accent3"/>
                </a:solidFill>
              </a:rPr>
              <a:t>Click on each tab to learn about additional risks.</a:t>
            </a:r>
          </a:p>
        </p:txBody>
      </p:sp>
      <p:sp>
        <p:nvSpPr>
          <p:cNvPr id="2" name="Slide Number Placeholder 1">
            <a:extLst>
              <a:ext uri="{FF2B5EF4-FFF2-40B4-BE49-F238E27FC236}">
                <a16:creationId xmlns:a16="http://schemas.microsoft.com/office/drawing/2014/main" id="{5E868F0A-B3E2-42D7-BEB5-C4074C342FB7}"/>
              </a:ext>
            </a:extLst>
          </p:cNvPr>
          <p:cNvSpPr>
            <a:spLocks noGrp="1"/>
          </p:cNvSpPr>
          <p:nvPr>
            <p:ph type="sldNum" sz="quarter" idx="12"/>
          </p:nvPr>
        </p:nvSpPr>
        <p:spPr/>
        <p:txBody>
          <a:bodyPr/>
          <a:lstStyle/>
          <a:p>
            <a:fld id="{71A628A0-E779-4D32-97F1-9C80A60D6EF0}" type="slidenum">
              <a:rPr lang="en-IN" smtClean="0"/>
              <a:pPr/>
              <a:t>55</a:t>
            </a:fld>
            <a:r>
              <a:rPr lang="en-IN"/>
              <a:t> of 116</a:t>
            </a:r>
            <a:endParaRPr lang="en-IN" dirty="0"/>
          </a:p>
        </p:txBody>
      </p:sp>
      <p:sp>
        <p:nvSpPr>
          <p:cNvPr id="4" name="Isosceles Triangle 3">
            <a:extLst>
              <a:ext uri="{FF2B5EF4-FFF2-40B4-BE49-F238E27FC236}">
                <a16:creationId xmlns:a16="http://schemas.microsoft.com/office/drawing/2014/main" id="{D9475F2F-8A84-4404-8AF0-5C4E5FFD51E1}"/>
              </a:ext>
            </a:extLst>
          </p:cNvPr>
          <p:cNvSpPr/>
          <p:nvPr/>
        </p:nvSpPr>
        <p:spPr>
          <a:xfrm>
            <a:off x="222681" y="5091138"/>
            <a:ext cx="176863" cy="101230"/>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Pentagon 9">
            <a:extLst>
              <a:ext uri="{FF2B5EF4-FFF2-40B4-BE49-F238E27FC236}">
                <a16:creationId xmlns:a16="http://schemas.microsoft.com/office/drawing/2014/main" id="{DAED85D7-FAEB-4214-862D-CEFDA32244E0}"/>
              </a:ext>
            </a:extLst>
          </p:cNvPr>
          <p:cNvSpPr/>
          <p:nvPr/>
        </p:nvSpPr>
        <p:spPr>
          <a:xfrm>
            <a:off x="224119" y="5179601"/>
            <a:ext cx="440868" cy="415259"/>
          </a:xfrm>
          <a:prstGeom prst="homePlate">
            <a:avLst/>
          </a:prstGeom>
          <a:solidFill>
            <a:schemeClr val="accent2"/>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92821" tIns="46410" rIns="92821" bIns="46410" rtlCol="0" anchor="ctr"/>
          <a:lstStyle/>
          <a:p>
            <a:pPr algn="ctr"/>
            <a:endParaRPr lang="en-US" sz="2800" dirty="0">
              <a:solidFill>
                <a:schemeClr val="tx2"/>
              </a:solidFill>
              <a:cs typeface="Arial" panose="020B0604020202020204" pitchFamily="34" charset="0"/>
            </a:endParaRPr>
          </a:p>
        </p:txBody>
      </p:sp>
      <p:cxnSp>
        <p:nvCxnSpPr>
          <p:cNvPr id="22" name="Straight Connector 21">
            <a:extLst>
              <a:ext uri="{FF2B5EF4-FFF2-40B4-BE49-F238E27FC236}">
                <a16:creationId xmlns:a16="http://schemas.microsoft.com/office/drawing/2014/main" id="{C3A58AA9-D209-4CE0-8A3F-C8BCF6EDAAA8}"/>
              </a:ext>
            </a:extLst>
          </p:cNvPr>
          <p:cNvCxnSpPr>
            <a:cxnSpLocks/>
          </p:cNvCxnSpPr>
          <p:nvPr/>
        </p:nvCxnSpPr>
        <p:spPr>
          <a:xfrm>
            <a:off x="699488" y="4698367"/>
            <a:ext cx="33013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AB7EDE2-04BD-445F-AA8C-61DCC7537E98}"/>
              </a:ext>
            </a:extLst>
          </p:cNvPr>
          <p:cNvCxnSpPr>
            <a:cxnSpLocks/>
          </p:cNvCxnSpPr>
          <p:nvPr/>
        </p:nvCxnSpPr>
        <p:spPr>
          <a:xfrm>
            <a:off x="699488" y="6036553"/>
            <a:ext cx="330136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85316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05DE344-F548-4C02-8A52-EE6A355C122F}"/>
              </a:ext>
            </a:extLst>
          </p:cNvPr>
          <p:cNvSpPr>
            <a:spLocks noGrp="1"/>
          </p:cNvSpPr>
          <p:nvPr>
            <p:ph type="title"/>
          </p:nvPr>
        </p:nvSpPr>
        <p:spPr/>
        <p:txBody>
          <a:bodyPr/>
          <a:lstStyle/>
          <a:p>
            <a:r>
              <a:rPr lang="en-IN" dirty="0"/>
              <a:t>Knowledge Check</a:t>
            </a:r>
          </a:p>
        </p:txBody>
      </p:sp>
      <p:pic>
        <p:nvPicPr>
          <p:cNvPr id="17" name="Picture 16" descr="A close up of a building&#10;&#10;Description automatically generated">
            <a:extLst>
              <a:ext uri="{FF2B5EF4-FFF2-40B4-BE49-F238E27FC236}">
                <a16:creationId xmlns:a16="http://schemas.microsoft.com/office/drawing/2014/main" id="{296B7BB5-27EC-4879-B933-F176011EC9FC}"/>
              </a:ext>
            </a:extLst>
          </p:cNvPr>
          <p:cNvPicPr>
            <a:picLocks noChangeAspect="1"/>
          </p:cNvPicPr>
          <p:nvPr/>
        </p:nvPicPr>
        <p:blipFill rotWithShape="1">
          <a:blip r:embed="rId2">
            <a:extLst>
              <a:ext uri="{28A0092B-C50C-407E-A947-70E740481C1C}">
                <a14:useLocalDpi xmlns:a14="http://schemas.microsoft.com/office/drawing/2010/main" val="0"/>
              </a:ext>
            </a:extLst>
          </a:blip>
          <a:srcRect l="21343" t="18985" r="23646" b="860"/>
          <a:stretch/>
        </p:blipFill>
        <p:spPr>
          <a:xfrm>
            <a:off x="219109" y="3111893"/>
            <a:ext cx="5436000" cy="4526046"/>
          </a:xfrm>
          <a:prstGeom prst="rect">
            <a:avLst/>
          </a:prstGeom>
        </p:spPr>
      </p:pic>
      <p:sp>
        <p:nvSpPr>
          <p:cNvPr id="18" name="Rectangle 17">
            <a:extLst>
              <a:ext uri="{FF2B5EF4-FFF2-40B4-BE49-F238E27FC236}">
                <a16:creationId xmlns:a16="http://schemas.microsoft.com/office/drawing/2014/main" id="{F55A0116-1133-4116-BE96-403584B9C055}"/>
              </a:ext>
            </a:extLst>
          </p:cNvPr>
          <p:cNvSpPr/>
          <p:nvPr/>
        </p:nvSpPr>
        <p:spPr>
          <a:xfrm>
            <a:off x="5716990" y="3102367"/>
            <a:ext cx="7056000" cy="460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0F6578E3-15D2-41CE-AA50-88AB96B1650D}"/>
              </a:ext>
            </a:extLst>
          </p:cNvPr>
          <p:cNvSpPr/>
          <p:nvPr/>
        </p:nvSpPr>
        <p:spPr>
          <a:xfrm>
            <a:off x="5801599" y="3140435"/>
            <a:ext cx="6912000" cy="1545866"/>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0" name="Group 19">
            <a:extLst>
              <a:ext uri="{FF2B5EF4-FFF2-40B4-BE49-F238E27FC236}">
                <a16:creationId xmlns:a16="http://schemas.microsoft.com/office/drawing/2014/main" id="{A80F65D4-6377-4395-99D6-FBE82623EA6C}"/>
              </a:ext>
            </a:extLst>
          </p:cNvPr>
          <p:cNvGrpSpPr/>
          <p:nvPr/>
        </p:nvGrpSpPr>
        <p:grpSpPr>
          <a:xfrm>
            <a:off x="5870588" y="3237616"/>
            <a:ext cx="6745852" cy="1351505"/>
            <a:chOff x="5870588" y="2273974"/>
            <a:chExt cx="6745852" cy="1486655"/>
          </a:xfrm>
        </p:grpSpPr>
        <p:sp>
          <p:nvSpPr>
            <p:cNvPr id="21" name="Rectangle 20">
              <a:extLst>
                <a:ext uri="{FF2B5EF4-FFF2-40B4-BE49-F238E27FC236}">
                  <a16:creationId xmlns:a16="http://schemas.microsoft.com/office/drawing/2014/main" id="{6281E86E-51FB-4D20-ABFB-1FFA5C0D7FC0}"/>
                </a:ext>
              </a:extLst>
            </p:cNvPr>
            <p:cNvSpPr/>
            <p:nvPr/>
          </p:nvSpPr>
          <p:spPr>
            <a:xfrm>
              <a:off x="5870588" y="2273975"/>
              <a:ext cx="2176210" cy="14866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Type of Real Estate Financed</a:t>
              </a:r>
            </a:p>
          </p:txBody>
        </p:sp>
        <p:sp>
          <p:nvSpPr>
            <p:cNvPr id="22" name="Rectangle 21">
              <a:extLst>
                <a:ext uri="{FF2B5EF4-FFF2-40B4-BE49-F238E27FC236}">
                  <a16:creationId xmlns:a16="http://schemas.microsoft.com/office/drawing/2014/main" id="{425BB2DE-FC3C-43A0-B868-E15A390835F2}"/>
                </a:ext>
              </a:extLst>
            </p:cNvPr>
            <p:cNvSpPr/>
            <p:nvPr/>
          </p:nvSpPr>
          <p:spPr>
            <a:xfrm>
              <a:off x="8155409" y="2273975"/>
              <a:ext cx="2176210" cy="14866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Geographic Concentrations </a:t>
              </a:r>
            </a:p>
          </p:txBody>
        </p:sp>
        <p:sp>
          <p:nvSpPr>
            <p:cNvPr id="23" name="Rectangle 22">
              <a:extLst>
                <a:ext uri="{FF2B5EF4-FFF2-40B4-BE49-F238E27FC236}">
                  <a16:creationId xmlns:a16="http://schemas.microsoft.com/office/drawing/2014/main" id="{276DA1B3-5468-4F49-9FB2-090411763012}"/>
                </a:ext>
              </a:extLst>
            </p:cNvPr>
            <p:cNvSpPr/>
            <p:nvPr/>
          </p:nvSpPr>
          <p:spPr>
            <a:xfrm>
              <a:off x="10440230" y="2273974"/>
              <a:ext cx="2176210" cy="14866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Loan Concentrations</a:t>
              </a:r>
            </a:p>
            <a:p>
              <a:pPr algn="ctr"/>
              <a:r>
                <a:rPr lang="en-IN" b="1" dirty="0">
                  <a:latin typeface="Arial" panose="020B0604020202020204" pitchFamily="34" charset="0"/>
                  <a:cs typeface="Arial" panose="020B0604020202020204" pitchFamily="34" charset="0"/>
                </a:rPr>
                <a:t> to Individual Developers</a:t>
              </a:r>
            </a:p>
          </p:txBody>
        </p:sp>
      </p:grpSp>
      <p:pic>
        <p:nvPicPr>
          <p:cNvPr id="25" name="Picture 24" descr="A close up of a building&#10;&#10;Description automatically generated">
            <a:extLst>
              <a:ext uri="{FF2B5EF4-FFF2-40B4-BE49-F238E27FC236}">
                <a16:creationId xmlns:a16="http://schemas.microsoft.com/office/drawing/2014/main" id="{AB0598B5-4FC4-496B-A1ED-22419630A6C6}"/>
              </a:ext>
            </a:extLst>
          </p:cNvPr>
          <p:cNvPicPr>
            <a:picLocks noChangeAspect="1"/>
          </p:cNvPicPr>
          <p:nvPr/>
        </p:nvPicPr>
        <p:blipFill rotWithShape="1">
          <a:blip r:embed="rId2">
            <a:extLst>
              <a:ext uri="{28A0092B-C50C-407E-A947-70E740481C1C}">
                <a14:useLocalDpi xmlns:a14="http://schemas.microsoft.com/office/drawing/2010/main" val="0"/>
              </a:ext>
            </a:extLst>
          </a:blip>
          <a:srcRect l="16426" r="15695"/>
          <a:stretch/>
        </p:blipFill>
        <p:spPr>
          <a:xfrm>
            <a:off x="219109" y="3102367"/>
            <a:ext cx="5473879" cy="4608000"/>
          </a:xfrm>
          <a:prstGeom prst="rect">
            <a:avLst/>
          </a:prstGeom>
        </p:spPr>
      </p:pic>
      <p:sp>
        <p:nvSpPr>
          <p:cNvPr id="7" name="Text Placeholder 2">
            <a:extLst>
              <a:ext uri="{FF2B5EF4-FFF2-40B4-BE49-F238E27FC236}">
                <a16:creationId xmlns:a16="http://schemas.microsoft.com/office/drawing/2014/main" id="{D5B95817-6741-4F2E-BB5E-E322CCBB5357}"/>
              </a:ext>
            </a:extLst>
          </p:cNvPr>
          <p:cNvSpPr txBox="1">
            <a:spLocks/>
          </p:cNvSpPr>
          <p:nvPr/>
        </p:nvSpPr>
        <p:spPr>
          <a:xfrm>
            <a:off x="305171" y="2056352"/>
            <a:ext cx="12408198" cy="984885"/>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IN" b="1" dirty="0">
                <a:effectLst/>
                <a:latin typeface="Arial" panose="020B0604020202020204" pitchFamily="34" charset="0"/>
                <a:ea typeface="Times New Roman" panose="02020603050405020304" pitchFamily="18" charset="0"/>
                <a:cs typeface="Arial" panose="020B0604020202020204" pitchFamily="34" charset="0"/>
              </a:rPr>
              <a:t>Large </a:t>
            </a:r>
            <a:r>
              <a:rPr lang="en-IN" b="1" dirty="0">
                <a:latin typeface="Arial" panose="020B0604020202020204" pitchFamily="34" charset="0"/>
                <a:ea typeface="Times New Roman" panose="02020603050405020304" pitchFamily="18" charset="0"/>
                <a:cs typeface="Arial" panose="020B0604020202020204" pitchFamily="34" charset="0"/>
              </a:rPr>
              <a:t>concentrations</a:t>
            </a:r>
            <a:r>
              <a:rPr lang="en-IN" b="1" dirty="0">
                <a:effectLst/>
                <a:latin typeface="Arial" panose="020B0604020202020204" pitchFamily="34" charset="0"/>
                <a:ea typeface="Times New Roman" panose="02020603050405020304" pitchFamily="18" charset="0"/>
                <a:cs typeface="Arial" panose="020B0604020202020204" pitchFamily="34" charset="0"/>
              </a:rPr>
              <a:t> </a:t>
            </a:r>
            <a:r>
              <a:rPr lang="en-IN" dirty="0">
                <a:effectLst/>
                <a:latin typeface="Arial" panose="020B0604020202020204" pitchFamily="34" charset="0"/>
                <a:ea typeface="Times New Roman" panose="02020603050405020304" pitchFamily="18" charset="0"/>
                <a:cs typeface="Arial" panose="020B0604020202020204" pitchFamily="34" charset="0"/>
              </a:rPr>
              <a:t>in the real estate portfolio can </a:t>
            </a:r>
            <a:r>
              <a:rPr lang="en-IN" b="1" dirty="0">
                <a:effectLst/>
                <a:latin typeface="Arial" panose="020B0604020202020204" pitchFamily="34" charset="0"/>
                <a:ea typeface="Times New Roman" panose="02020603050405020304" pitchFamily="18" charset="0"/>
                <a:cs typeface="Arial" panose="020B0604020202020204" pitchFamily="34" charset="0"/>
              </a:rPr>
              <a:t>create additional financial institution credit risk</a:t>
            </a:r>
            <a:r>
              <a:rPr lang="en-IN" dirty="0">
                <a:effectLst/>
                <a:latin typeface="Arial" panose="020B0604020202020204" pitchFamily="34" charset="0"/>
                <a:ea typeface="Times New Roman" panose="02020603050405020304" pitchFamily="18" charset="0"/>
                <a:cs typeface="Arial" panose="020B0604020202020204" pitchFamily="34" charset="0"/>
              </a:rPr>
              <a:t>. </a:t>
            </a:r>
          </a:p>
          <a:p>
            <a:pPr marL="0" indent="0">
              <a:buNone/>
            </a:pPr>
            <a:r>
              <a:rPr lang="en-IN" dirty="0">
                <a:effectLst/>
                <a:latin typeface="Arial" panose="020B0604020202020204" pitchFamily="34" charset="0"/>
                <a:ea typeface="Times New Roman" panose="02020603050405020304" pitchFamily="18" charset="0"/>
                <a:cs typeface="Arial" panose="020B0604020202020204" pitchFamily="34" charset="0"/>
              </a:rPr>
              <a:t>Concentrations could be related to:</a:t>
            </a:r>
            <a:endParaRPr lang="en-IN" dirty="0">
              <a:latin typeface="Arial" panose="020B0604020202020204" pitchFamily="34" charset="0"/>
              <a:cs typeface="Arial" panose="020B0604020202020204" pitchFamily="34" charset="0"/>
            </a:endParaRPr>
          </a:p>
          <a:p>
            <a:pPr marL="0" indent="0">
              <a:buNone/>
            </a:pPr>
            <a:r>
              <a:rPr lang="en-US" sz="1400" i="1" dirty="0">
                <a:solidFill>
                  <a:schemeClr val="accent3"/>
                </a:solidFill>
                <a:latin typeface="Arial "/>
              </a:rPr>
              <a:t>Click on each tab to view details.</a:t>
            </a:r>
          </a:p>
        </p:txBody>
      </p:sp>
      <p:sp>
        <p:nvSpPr>
          <p:cNvPr id="2" name="Slide Number Placeholder 1">
            <a:extLst>
              <a:ext uri="{FF2B5EF4-FFF2-40B4-BE49-F238E27FC236}">
                <a16:creationId xmlns:a16="http://schemas.microsoft.com/office/drawing/2014/main" id="{9455D361-C507-42E7-BE4F-E11F095BD69A}"/>
              </a:ext>
            </a:extLst>
          </p:cNvPr>
          <p:cNvSpPr>
            <a:spLocks noGrp="1"/>
          </p:cNvSpPr>
          <p:nvPr>
            <p:ph type="sldNum" sz="quarter" idx="12"/>
          </p:nvPr>
        </p:nvSpPr>
        <p:spPr/>
        <p:txBody>
          <a:bodyPr/>
          <a:lstStyle/>
          <a:p>
            <a:fld id="{71A628A0-E779-4D32-97F1-9C80A60D6EF0}" type="slidenum">
              <a:rPr lang="en-IN" smtClean="0"/>
              <a:pPr/>
              <a:t>56</a:t>
            </a:fld>
            <a:r>
              <a:rPr lang="en-IN"/>
              <a:t> of 116</a:t>
            </a:r>
            <a:endParaRPr lang="en-IN" dirty="0"/>
          </a:p>
        </p:txBody>
      </p:sp>
    </p:spTree>
    <p:extLst>
      <p:ext uri="{BB962C8B-B14F-4D97-AF65-F5344CB8AC3E}">
        <p14:creationId xmlns:p14="http://schemas.microsoft.com/office/powerpoint/2010/main" val="28447175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05DE344-F548-4C02-8A52-EE6A355C122F}"/>
              </a:ext>
            </a:extLst>
          </p:cNvPr>
          <p:cNvSpPr>
            <a:spLocks noGrp="1"/>
          </p:cNvSpPr>
          <p:nvPr>
            <p:ph type="title"/>
          </p:nvPr>
        </p:nvSpPr>
        <p:spPr/>
        <p:txBody>
          <a:bodyPr/>
          <a:lstStyle/>
          <a:p>
            <a:r>
              <a:rPr lang="en-IN" dirty="0"/>
              <a:t>Knowledge Check</a:t>
            </a:r>
          </a:p>
        </p:txBody>
      </p:sp>
      <p:pic>
        <p:nvPicPr>
          <p:cNvPr id="17" name="Picture 16" descr="A close up of a building&#10;&#10;Description automatically generated">
            <a:extLst>
              <a:ext uri="{FF2B5EF4-FFF2-40B4-BE49-F238E27FC236}">
                <a16:creationId xmlns:a16="http://schemas.microsoft.com/office/drawing/2014/main" id="{296B7BB5-27EC-4879-B933-F176011EC9FC}"/>
              </a:ext>
            </a:extLst>
          </p:cNvPr>
          <p:cNvPicPr>
            <a:picLocks noChangeAspect="1"/>
          </p:cNvPicPr>
          <p:nvPr/>
        </p:nvPicPr>
        <p:blipFill rotWithShape="1">
          <a:blip r:embed="rId2">
            <a:extLst>
              <a:ext uri="{28A0092B-C50C-407E-A947-70E740481C1C}">
                <a14:useLocalDpi xmlns:a14="http://schemas.microsoft.com/office/drawing/2010/main" val="0"/>
              </a:ext>
            </a:extLst>
          </a:blip>
          <a:srcRect l="21343" t="18985" r="23646" b="860"/>
          <a:stretch/>
        </p:blipFill>
        <p:spPr>
          <a:xfrm>
            <a:off x="219109" y="3111893"/>
            <a:ext cx="5436000" cy="4526046"/>
          </a:xfrm>
          <a:prstGeom prst="rect">
            <a:avLst/>
          </a:prstGeom>
        </p:spPr>
      </p:pic>
      <p:sp>
        <p:nvSpPr>
          <p:cNvPr id="18" name="Rectangle 17">
            <a:extLst>
              <a:ext uri="{FF2B5EF4-FFF2-40B4-BE49-F238E27FC236}">
                <a16:creationId xmlns:a16="http://schemas.microsoft.com/office/drawing/2014/main" id="{F55A0116-1133-4116-BE96-403584B9C055}"/>
              </a:ext>
            </a:extLst>
          </p:cNvPr>
          <p:cNvSpPr/>
          <p:nvPr/>
        </p:nvSpPr>
        <p:spPr>
          <a:xfrm>
            <a:off x="5716990" y="3102367"/>
            <a:ext cx="7056000" cy="460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0F6578E3-15D2-41CE-AA50-88AB96B1650D}"/>
              </a:ext>
            </a:extLst>
          </p:cNvPr>
          <p:cNvSpPr/>
          <p:nvPr/>
        </p:nvSpPr>
        <p:spPr>
          <a:xfrm>
            <a:off x="5801599" y="3140435"/>
            <a:ext cx="6912000" cy="1545866"/>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425BB2DE-FC3C-43A0-B868-E15A390835F2}"/>
              </a:ext>
            </a:extLst>
          </p:cNvPr>
          <p:cNvSpPr/>
          <p:nvPr/>
        </p:nvSpPr>
        <p:spPr>
          <a:xfrm>
            <a:off x="8155409" y="3237617"/>
            <a:ext cx="2176210" cy="13515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Geographic Concentrations </a:t>
            </a:r>
          </a:p>
        </p:txBody>
      </p:sp>
      <p:sp>
        <p:nvSpPr>
          <p:cNvPr id="23" name="Rectangle 22">
            <a:extLst>
              <a:ext uri="{FF2B5EF4-FFF2-40B4-BE49-F238E27FC236}">
                <a16:creationId xmlns:a16="http://schemas.microsoft.com/office/drawing/2014/main" id="{276DA1B3-5468-4F49-9FB2-090411763012}"/>
              </a:ext>
            </a:extLst>
          </p:cNvPr>
          <p:cNvSpPr/>
          <p:nvPr/>
        </p:nvSpPr>
        <p:spPr>
          <a:xfrm>
            <a:off x="10440230" y="3237616"/>
            <a:ext cx="2176210" cy="13515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Loan Concentrations</a:t>
            </a:r>
          </a:p>
          <a:p>
            <a:pPr algn="ctr"/>
            <a:r>
              <a:rPr lang="en-IN" b="1" dirty="0">
                <a:latin typeface="Arial" panose="020B0604020202020204" pitchFamily="34" charset="0"/>
                <a:cs typeface="Arial" panose="020B0604020202020204" pitchFamily="34" charset="0"/>
              </a:rPr>
              <a:t> to Individual Developers</a:t>
            </a:r>
          </a:p>
        </p:txBody>
      </p:sp>
      <p:pic>
        <p:nvPicPr>
          <p:cNvPr id="25" name="Picture 24" descr="A close up of a building&#10;&#10;Description automatically generated">
            <a:extLst>
              <a:ext uri="{FF2B5EF4-FFF2-40B4-BE49-F238E27FC236}">
                <a16:creationId xmlns:a16="http://schemas.microsoft.com/office/drawing/2014/main" id="{AB0598B5-4FC4-496B-A1ED-22419630A6C6}"/>
              </a:ext>
            </a:extLst>
          </p:cNvPr>
          <p:cNvPicPr>
            <a:picLocks noChangeAspect="1"/>
          </p:cNvPicPr>
          <p:nvPr/>
        </p:nvPicPr>
        <p:blipFill rotWithShape="1">
          <a:blip r:embed="rId2">
            <a:extLst>
              <a:ext uri="{28A0092B-C50C-407E-A947-70E740481C1C}">
                <a14:useLocalDpi xmlns:a14="http://schemas.microsoft.com/office/drawing/2010/main" val="0"/>
              </a:ext>
            </a:extLst>
          </a:blip>
          <a:srcRect l="16426" r="15695"/>
          <a:stretch/>
        </p:blipFill>
        <p:spPr>
          <a:xfrm>
            <a:off x="219109" y="3102367"/>
            <a:ext cx="5473879" cy="4608000"/>
          </a:xfrm>
          <a:prstGeom prst="rect">
            <a:avLst/>
          </a:prstGeom>
        </p:spPr>
      </p:pic>
      <p:sp>
        <p:nvSpPr>
          <p:cNvPr id="7" name="Text Placeholder 2">
            <a:extLst>
              <a:ext uri="{FF2B5EF4-FFF2-40B4-BE49-F238E27FC236}">
                <a16:creationId xmlns:a16="http://schemas.microsoft.com/office/drawing/2014/main" id="{D5B95817-6741-4F2E-BB5E-E322CCBB5357}"/>
              </a:ext>
            </a:extLst>
          </p:cNvPr>
          <p:cNvSpPr txBox="1">
            <a:spLocks/>
          </p:cNvSpPr>
          <p:nvPr/>
        </p:nvSpPr>
        <p:spPr>
          <a:xfrm>
            <a:off x="305171" y="2056352"/>
            <a:ext cx="12408198" cy="984885"/>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IN" b="1" dirty="0">
                <a:effectLst/>
                <a:latin typeface="Arial" panose="020B0604020202020204" pitchFamily="34" charset="0"/>
                <a:ea typeface="Times New Roman" panose="02020603050405020304" pitchFamily="18" charset="0"/>
                <a:cs typeface="Arial" panose="020B0604020202020204" pitchFamily="34" charset="0"/>
              </a:rPr>
              <a:t>Large </a:t>
            </a:r>
            <a:r>
              <a:rPr lang="en-IN" b="1" dirty="0">
                <a:latin typeface="Arial" panose="020B0604020202020204" pitchFamily="34" charset="0"/>
                <a:ea typeface="Times New Roman" panose="02020603050405020304" pitchFamily="18" charset="0"/>
                <a:cs typeface="Arial" panose="020B0604020202020204" pitchFamily="34" charset="0"/>
              </a:rPr>
              <a:t>concentrations</a:t>
            </a:r>
            <a:r>
              <a:rPr lang="en-IN" b="1" dirty="0">
                <a:effectLst/>
                <a:latin typeface="Arial" panose="020B0604020202020204" pitchFamily="34" charset="0"/>
                <a:ea typeface="Times New Roman" panose="02020603050405020304" pitchFamily="18" charset="0"/>
                <a:cs typeface="Arial" panose="020B0604020202020204" pitchFamily="34" charset="0"/>
              </a:rPr>
              <a:t> </a:t>
            </a:r>
            <a:r>
              <a:rPr lang="en-IN" dirty="0">
                <a:effectLst/>
                <a:latin typeface="Arial" panose="020B0604020202020204" pitchFamily="34" charset="0"/>
                <a:ea typeface="Times New Roman" panose="02020603050405020304" pitchFamily="18" charset="0"/>
                <a:cs typeface="Arial" panose="020B0604020202020204" pitchFamily="34" charset="0"/>
              </a:rPr>
              <a:t>in the real estate portfolio can </a:t>
            </a:r>
            <a:r>
              <a:rPr lang="en-IN" b="1" dirty="0">
                <a:effectLst/>
                <a:latin typeface="Arial" panose="020B0604020202020204" pitchFamily="34" charset="0"/>
                <a:ea typeface="Times New Roman" panose="02020603050405020304" pitchFamily="18" charset="0"/>
                <a:cs typeface="Arial" panose="020B0604020202020204" pitchFamily="34" charset="0"/>
              </a:rPr>
              <a:t>create additional financial institution credit risk</a:t>
            </a:r>
            <a:r>
              <a:rPr lang="en-IN" dirty="0">
                <a:effectLst/>
                <a:latin typeface="Arial" panose="020B0604020202020204" pitchFamily="34" charset="0"/>
                <a:ea typeface="Times New Roman" panose="02020603050405020304" pitchFamily="18" charset="0"/>
                <a:cs typeface="Arial" panose="020B0604020202020204" pitchFamily="34" charset="0"/>
              </a:rPr>
              <a:t>. </a:t>
            </a:r>
          </a:p>
          <a:p>
            <a:pPr marL="0" indent="0">
              <a:buNone/>
            </a:pPr>
            <a:r>
              <a:rPr lang="en-IN" dirty="0">
                <a:effectLst/>
                <a:latin typeface="Arial" panose="020B0604020202020204" pitchFamily="34" charset="0"/>
                <a:ea typeface="Times New Roman" panose="02020603050405020304" pitchFamily="18" charset="0"/>
                <a:cs typeface="Arial" panose="020B0604020202020204" pitchFamily="34" charset="0"/>
              </a:rPr>
              <a:t>Concentrations could be related to:</a:t>
            </a:r>
            <a:endParaRPr lang="en-IN" dirty="0">
              <a:latin typeface="Arial" panose="020B0604020202020204" pitchFamily="34" charset="0"/>
              <a:cs typeface="Arial" panose="020B0604020202020204" pitchFamily="34" charset="0"/>
            </a:endParaRPr>
          </a:p>
          <a:p>
            <a:pPr marL="0" indent="0">
              <a:buNone/>
            </a:pPr>
            <a:r>
              <a:rPr lang="en-US" sz="1400" i="1" dirty="0">
                <a:solidFill>
                  <a:schemeClr val="accent3"/>
                </a:solidFill>
                <a:latin typeface="Arial "/>
              </a:rPr>
              <a:t>Click on each tab to view details.</a:t>
            </a:r>
          </a:p>
        </p:txBody>
      </p:sp>
      <p:sp>
        <p:nvSpPr>
          <p:cNvPr id="2" name="Arrow: Pentagon 1">
            <a:extLst>
              <a:ext uri="{FF2B5EF4-FFF2-40B4-BE49-F238E27FC236}">
                <a16:creationId xmlns:a16="http://schemas.microsoft.com/office/drawing/2014/main" id="{03329DAF-C307-48E7-AA65-AC35DC98244F}"/>
              </a:ext>
            </a:extLst>
          </p:cNvPr>
          <p:cNvSpPr/>
          <p:nvPr/>
        </p:nvSpPr>
        <p:spPr>
          <a:xfrm rot="5400000">
            <a:off x="6014498" y="3403612"/>
            <a:ext cx="1888387" cy="1362032"/>
          </a:xfrm>
          <a:prstGeom prst="homePlate">
            <a:avLst>
              <a:gd name="adj" fmla="val 184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8EC82DA6-6628-4006-8683-EF501391601D}"/>
              </a:ext>
            </a:extLst>
          </p:cNvPr>
          <p:cNvSpPr/>
          <p:nvPr/>
        </p:nvSpPr>
        <p:spPr>
          <a:xfrm>
            <a:off x="5870588" y="3237617"/>
            <a:ext cx="2176210" cy="135150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Type of Real Estate Financed</a:t>
            </a:r>
          </a:p>
        </p:txBody>
      </p:sp>
      <p:sp>
        <p:nvSpPr>
          <p:cNvPr id="5" name="TextBox 4">
            <a:extLst>
              <a:ext uri="{FF2B5EF4-FFF2-40B4-BE49-F238E27FC236}">
                <a16:creationId xmlns:a16="http://schemas.microsoft.com/office/drawing/2014/main" id="{3E92C2D2-3A0F-4E82-9A56-BE4191F7EF28}"/>
              </a:ext>
            </a:extLst>
          </p:cNvPr>
          <p:cNvSpPr txBox="1"/>
          <p:nvPr/>
        </p:nvSpPr>
        <p:spPr>
          <a:xfrm>
            <a:off x="6000909" y="5191526"/>
            <a:ext cx="6302980" cy="2310697"/>
          </a:xfrm>
          <a:prstGeom prst="rect">
            <a:avLst/>
          </a:prstGeom>
          <a:noFill/>
        </p:spPr>
        <p:txBody>
          <a:bodyPr wrap="square">
            <a:spAutoFit/>
          </a:bodyPr>
          <a:lstStyle/>
          <a:p>
            <a:pPr lvl="0">
              <a:lnSpc>
                <a:spcPct val="107000"/>
              </a:lnSpc>
              <a:spcBef>
                <a:spcPts val="600"/>
              </a:spcBef>
              <a:spcAft>
                <a:spcPts val="60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The lender’s financing of the project can be affected if the developer’s overall operation or another project meets with:</a:t>
            </a:r>
          </a:p>
          <a:p>
            <a:pPr marL="285750" lvl="0" indent="-285750">
              <a:lnSpc>
                <a:spcPct val="107000"/>
              </a:lnSpc>
              <a:spcBef>
                <a:spcPts val="600"/>
              </a:spcBef>
              <a:spcAft>
                <a:spcPts val="600"/>
              </a:spcAft>
              <a:buFont typeface="Wingdings" panose="05000000000000000000" pitchFamily="2" charset="2"/>
              <a:buChar char="§"/>
            </a:pPr>
            <a:r>
              <a:rPr lang="en-US" sz="1800" dirty="0">
                <a:effectLst/>
                <a:latin typeface="Arial" panose="020B0604020202020204" pitchFamily="34" charset="0"/>
                <a:ea typeface="Times New Roman" panose="02020603050405020304" pitchFamily="18" charset="0"/>
                <a:cs typeface="Arial" panose="020B0604020202020204" pitchFamily="34" charset="0"/>
              </a:rPr>
              <a:t>Difficulty.</a:t>
            </a:r>
          </a:p>
          <a:p>
            <a:pPr marL="285750" lvl="0" indent="-285750">
              <a:lnSpc>
                <a:spcPct val="107000"/>
              </a:lnSpc>
              <a:spcBef>
                <a:spcPts val="600"/>
              </a:spcBef>
              <a:spcAft>
                <a:spcPts val="600"/>
              </a:spcAft>
              <a:buFont typeface="Wingdings" panose="05000000000000000000" pitchFamily="2" charset="2"/>
              <a:buChar char="§"/>
            </a:pPr>
            <a:r>
              <a:rPr lang="en-US" sz="1800" dirty="0">
                <a:effectLst/>
                <a:latin typeface="Arial" panose="020B0604020202020204" pitchFamily="34" charset="0"/>
                <a:ea typeface="Times New Roman" panose="02020603050405020304" pitchFamily="18" charset="0"/>
                <a:cs typeface="Arial" panose="020B0604020202020204" pitchFamily="34" charset="0"/>
              </a:rPr>
              <a:t>Cash flow problems.</a:t>
            </a:r>
          </a:p>
          <a:p>
            <a:pPr lvl="0">
              <a:lnSpc>
                <a:spcPct val="107000"/>
              </a:lnSpc>
              <a:spcBef>
                <a:spcPts val="600"/>
              </a:spcBef>
              <a:spcAft>
                <a:spcPts val="60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The developer’s time and financial resources might be diverted from the bank’s project.</a:t>
            </a:r>
          </a:p>
        </p:txBody>
      </p:sp>
      <p:sp>
        <p:nvSpPr>
          <p:cNvPr id="6" name="Slide Number Placeholder 5">
            <a:extLst>
              <a:ext uri="{FF2B5EF4-FFF2-40B4-BE49-F238E27FC236}">
                <a16:creationId xmlns:a16="http://schemas.microsoft.com/office/drawing/2014/main" id="{08EE8E70-331B-4702-9E4B-636D9BD0BCEA}"/>
              </a:ext>
            </a:extLst>
          </p:cNvPr>
          <p:cNvSpPr>
            <a:spLocks noGrp="1"/>
          </p:cNvSpPr>
          <p:nvPr>
            <p:ph type="sldNum" sz="quarter" idx="12"/>
          </p:nvPr>
        </p:nvSpPr>
        <p:spPr/>
        <p:txBody>
          <a:bodyPr/>
          <a:lstStyle/>
          <a:p>
            <a:fld id="{71A628A0-E779-4D32-97F1-9C80A60D6EF0}" type="slidenum">
              <a:rPr lang="en-IN" smtClean="0"/>
              <a:pPr/>
              <a:t>57</a:t>
            </a:fld>
            <a:r>
              <a:rPr lang="en-IN"/>
              <a:t> of 116</a:t>
            </a:r>
            <a:endParaRPr lang="en-IN" dirty="0"/>
          </a:p>
        </p:txBody>
      </p:sp>
    </p:spTree>
    <p:extLst>
      <p:ext uri="{BB962C8B-B14F-4D97-AF65-F5344CB8AC3E}">
        <p14:creationId xmlns:p14="http://schemas.microsoft.com/office/powerpoint/2010/main" val="30092413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05DE344-F548-4C02-8A52-EE6A355C122F}"/>
              </a:ext>
            </a:extLst>
          </p:cNvPr>
          <p:cNvSpPr>
            <a:spLocks noGrp="1"/>
          </p:cNvSpPr>
          <p:nvPr>
            <p:ph type="title"/>
          </p:nvPr>
        </p:nvSpPr>
        <p:spPr/>
        <p:txBody>
          <a:bodyPr/>
          <a:lstStyle/>
          <a:p>
            <a:r>
              <a:rPr lang="en-IN" dirty="0"/>
              <a:t>Knowledge Check</a:t>
            </a:r>
          </a:p>
        </p:txBody>
      </p:sp>
      <p:pic>
        <p:nvPicPr>
          <p:cNvPr id="17" name="Picture 16" descr="A close up of a building&#10;&#10;Description automatically generated">
            <a:extLst>
              <a:ext uri="{FF2B5EF4-FFF2-40B4-BE49-F238E27FC236}">
                <a16:creationId xmlns:a16="http://schemas.microsoft.com/office/drawing/2014/main" id="{296B7BB5-27EC-4879-B933-F176011EC9FC}"/>
              </a:ext>
            </a:extLst>
          </p:cNvPr>
          <p:cNvPicPr>
            <a:picLocks noChangeAspect="1"/>
          </p:cNvPicPr>
          <p:nvPr/>
        </p:nvPicPr>
        <p:blipFill rotWithShape="1">
          <a:blip r:embed="rId2">
            <a:extLst>
              <a:ext uri="{28A0092B-C50C-407E-A947-70E740481C1C}">
                <a14:useLocalDpi xmlns:a14="http://schemas.microsoft.com/office/drawing/2010/main" val="0"/>
              </a:ext>
            </a:extLst>
          </a:blip>
          <a:srcRect l="21343" t="18985" r="23646" b="860"/>
          <a:stretch/>
        </p:blipFill>
        <p:spPr>
          <a:xfrm>
            <a:off x="219109" y="3111893"/>
            <a:ext cx="5436000" cy="4526046"/>
          </a:xfrm>
          <a:prstGeom prst="rect">
            <a:avLst/>
          </a:prstGeom>
        </p:spPr>
      </p:pic>
      <p:sp>
        <p:nvSpPr>
          <p:cNvPr id="18" name="Rectangle 17">
            <a:extLst>
              <a:ext uri="{FF2B5EF4-FFF2-40B4-BE49-F238E27FC236}">
                <a16:creationId xmlns:a16="http://schemas.microsoft.com/office/drawing/2014/main" id="{F55A0116-1133-4116-BE96-403584B9C055}"/>
              </a:ext>
            </a:extLst>
          </p:cNvPr>
          <p:cNvSpPr/>
          <p:nvPr/>
        </p:nvSpPr>
        <p:spPr>
          <a:xfrm>
            <a:off x="5716990" y="3102367"/>
            <a:ext cx="7056000" cy="460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0F6578E3-15D2-41CE-AA50-88AB96B1650D}"/>
              </a:ext>
            </a:extLst>
          </p:cNvPr>
          <p:cNvSpPr/>
          <p:nvPr/>
        </p:nvSpPr>
        <p:spPr>
          <a:xfrm>
            <a:off x="5801599" y="3140435"/>
            <a:ext cx="6912000" cy="1545866"/>
          </a:xfrm>
          <a:prstGeom prst="rect">
            <a:avLst/>
          </a:prstGeom>
          <a:solidFill>
            <a:srgbClr val="FBFB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276DA1B3-5468-4F49-9FB2-090411763012}"/>
              </a:ext>
            </a:extLst>
          </p:cNvPr>
          <p:cNvSpPr/>
          <p:nvPr/>
        </p:nvSpPr>
        <p:spPr>
          <a:xfrm>
            <a:off x="10440230" y="3237616"/>
            <a:ext cx="2176210" cy="13515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Loan Concentrations</a:t>
            </a:r>
          </a:p>
          <a:p>
            <a:pPr algn="ctr"/>
            <a:r>
              <a:rPr lang="en-IN" b="1" dirty="0">
                <a:latin typeface="Arial" panose="020B0604020202020204" pitchFamily="34" charset="0"/>
                <a:cs typeface="Arial" panose="020B0604020202020204" pitchFamily="34" charset="0"/>
              </a:rPr>
              <a:t> to Individual Developers</a:t>
            </a:r>
          </a:p>
        </p:txBody>
      </p:sp>
      <p:pic>
        <p:nvPicPr>
          <p:cNvPr id="25" name="Picture 24" descr="A close up of a building&#10;&#10;Description automatically generated">
            <a:extLst>
              <a:ext uri="{FF2B5EF4-FFF2-40B4-BE49-F238E27FC236}">
                <a16:creationId xmlns:a16="http://schemas.microsoft.com/office/drawing/2014/main" id="{AB0598B5-4FC4-496B-A1ED-22419630A6C6}"/>
              </a:ext>
            </a:extLst>
          </p:cNvPr>
          <p:cNvPicPr>
            <a:picLocks noChangeAspect="1"/>
          </p:cNvPicPr>
          <p:nvPr/>
        </p:nvPicPr>
        <p:blipFill rotWithShape="1">
          <a:blip r:embed="rId2">
            <a:extLst>
              <a:ext uri="{28A0092B-C50C-407E-A947-70E740481C1C}">
                <a14:useLocalDpi xmlns:a14="http://schemas.microsoft.com/office/drawing/2010/main" val="0"/>
              </a:ext>
            </a:extLst>
          </a:blip>
          <a:srcRect l="16426" r="15695"/>
          <a:stretch/>
        </p:blipFill>
        <p:spPr>
          <a:xfrm>
            <a:off x="219109" y="3102367"/>
            <a:ext cx="5473879" cy="4608000"/>
          </a:xfrm>
          <a:prstGeom prst="rect">
            <a:avLst/>
          </a:prstGeom>
        </p:spPr>
      </p:pic>
      <p:sp>
        <p:nvSpPr>
          <p:cNvPr id="7" name="Text Placeholder 2">
            <a:extLst>
              <a:ext uri="{FF2B5EF4-FFF2-40B4-BE49-F238E27FC236}">
                <a16:creationId xmlns:a16="http://schemas.microsoft.com/office/drawing/2014/main" id="{D5B95817-6741-4F2E-BB5E-E322CCBB5357}"/>
              </a:ext>
            </a:extLst>
          </p:cNvPr>
          <p:cNvSpPr txBox="1">
            <a:spLocks/>
          </p:cNvSpPr>
          <p:nvPr/>
        </p:nvSpPr>
        <p:spPr>
          <a:xfrm>
            <a:off x="305171" y="2056352"/>
            <a:ext cx="12408198" cy="984885"/>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IN" b="1" dirty="0">
                <a:effectLst/>
                <a:latin typeface="Arial" panose="020B0604020202020204" pitchFamily="34" charset="0"/>
                <a:ea typeface="Times New Roman" panose="02020603050405020304" pitchFamily="18" charset="0"/>
                <a:cs typeface="Arial" panose="020B0604020202020204" pitchFamily="34" charset="0"/>
              </a:rPr>
              <a:t>Large </a:t>
            </a:r>
            <a:r>
              <a:rPr lang="en-IN" b="1" dirty="0">
                <a:latin typeface="Arial" panose="020B0604020202020204" pitchFamily="34" charset="0"/>
                <a:ea typeface="Times New Roman" panose="02020603050405020304" pitchFamily="18" charset="0"/>
                <a:cs typeface="Arial" panose="020B0604020202020204" pitchFamily="34" charset="0"/>
              </a:rPr>
              <a:t>concentrations</a:t>
            </a:r>
            <a:r>
              <a:rPr lang="en-IN" b="1" dirty="0">
                <a:effectLst/>
                <a:latin typeface="Arial" panose="020B0604020202020204" pitchFamily="34" charset="0"/>
                <a:ea typeface="Times New Roman" panose="02020603050405020304" pitchFamily="18" charset="0"/>
                <a:cs typeface="Arial" panose="020B0604020202020204" pitchFamily="34" charset="0"/>
              </a:rPr>
              <a:t> </a:t>
            </a:r>
            <a:r>
              <a:rPr lang="en-IN" dirty="0">
                <a:effectLst/>
                <a:latin typeface="Arial" panose="020B0604020202020204" pitchFamily="34" charset="0"/>
                <a:ea typeface="Times New Roman" panose="02020603050405020304" pitchFamily="18" charset="0"/>
                <a:cs typeface="Arial" panose="020B0604020202020204" pitchFamily="34" charset="0"/>
              </a:rPr>
              <a:t>in the real estate portfolio can </a:t>
            </a:r>
            <a:r>
              <a:rPr lang="en-IN" b="1" dirty="0">
                <a:effectLst/>
                <a:latin typeface="Arial" panose="020B0604020202020204" pitchFamily="34" charset="0"/>
                <a:ea typeface="Times New Roman" panose="02020603050405020304" pitchFamily="18" charset="0"/>
                <a:cs typeface="Arial" panose="020B0604020202020204" pitchFamily="34" charset="0"/>
              </a:rPr>
              <a:t>create additional financial institution credit risk</a:t>
            </a:r>
            <a:r>
              <a:rPr lang="en-IN" dirty="0">
                <a:effectLst/>
                <a:latin typeface="Arial" panose="020B0604020202020204" pitchFamily="34" charset="0"/>
                <a:ea typeface="Times New Roman" panose="02020603050405020304" pitchFamily="18" charset="0"/>
                <a:cs typeface="Arial" panose="020B0604020202020204" pitchFamily="34" charset="0"/>
              </a:rPr>
              <a:t>. </a:t>
            </a:r>
          </a:p>
          <a:p>
            <a:pPr marL="0" indent="0">
              <a:buNone/>
            </a:pPr>
            <a:r>
              <a:rPr lang="en-IN" dirty="0">
                <a:effectLst/>
                <a:latin typeface="Arial" panose="020B0604020202020204" pitchFamily="34" charset="0"/>
                <a:ea typeface="Times New Roman" panose="02020603050405020304" pitchFamily="18" charset="0"/>
                <a:cs typeface="Arial" panose="020B0604020202020204" pitchFamily="34" charset="0"/>
              </a:rPr>
              <a:t>Concentrations could be related to:</a:t>
            </a:r>
            <a:endParaRPr lang="en-IN" dirty="0">
              <a:latin typeface="Arial" panose="020B0604020202020204" pitchFamily="34" charset="0"/>
              <a:cs typeface="Arial" panose="020B0604020202020204" pitchFamily="34" charset="0"/>
            </a:endParaRPr>
          </a:p>
          <a:p>
            <a:pPr marL="0" indent="0">
              <a:buNone/>
            </a:pPr>
            <a:r>
              <a:rPr lang="en-US" sz="1400" i="1" dirty="0">
                <a:solidFill>
                  <a:schemeClr val="accent3"/>
                </a:solidFill>
                <a:latin typeface="Arial "/>
              </a:rPr>
              <a:t>Click on each tab to view details.</a:t>
            </a:r>
          </a:p>
        </p:txBody>
      </p:sp>
      <p:sp>
        <p:nvSpPr>
          <p:cNvPr id="2" name="Arrow: Pentagon 1">
            <a:extLst>
              <a:ext uri="{FF2B5EF4-FFF2-40B4-BE49-F238E27FC236}">
                <a16:creationId xmlns:a16="http://schemas.microsoft.com/office/drawing/2014/main" id="{03329DAF-C307-48E7-AA65-AC35DC98244F}"/>
              </a:ext>
            </a:extLst>
          </p:cNvPr>
          <p:cNvSpPr/>
          <p:nvPr/>
        </p:nvSpPr>
        <p:spPr>
          <a:xfrm rot="5400000">
            <a:off x="8299321" y="3403612"/>
            <a:ext cx="1888387" cy="1362032"/>
          </a:xfrm>
          <a:prstGeom prst="homePlate">
            <a:avLst>
              <a:gd name="adj" fmla="val 1844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 name="Rectangle 2">
            <a:extLst>
              <a:ext uri="{FF2B5EF4-FFF2-40B4-BE49-F238E27FC236}">
                <a16:creationId xmlns:a16="http://schemas.microsoft.com/office/drawing/2014/main" id="{8EC82DA6-6628-4006-8683-EF501391601D}"/>
              </a:ext>
            </a:extLst>
          </p:cNvPr>
          <p:cNvSpPr/>
          <p:nvPr/>
        </p:nvSpPr>
        <p:spPr>
          <a:xfrm>
            <a:off x="5870588" y="3237617"/>
            <a:ext cx="2176210" cy="13515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Type of Real Estate Financed</a:t>
            </a:r>
          </a:p>
        </p:txBody>
      </p:sp>
      <p:sp>
        <p:nvSpPr>
          <p:cNvPr id="5" name="TextBox 4">
            <a:extLst>
              <a:ext uri="{FF2B5EF4-FFF2-40B4-BE49-F238E27FC236}">
                <a16:creationId xmlns:a16="http://schemas.microsoft.com/office/drawing/2014/main" id="{3E92C2D2-3A0F-4E82-9A56-BE4191F7EF28}"/>
              </a:ext>
            </a:extLst>
          </p:cNvPr>
          <p:cNvSpPr txBox="1"/>
          <p:nvPr/>
        </p:nvSpPr>
        <p:spPr>
          <a:xfrm>
            <a:off x="6000909" y="5191526"/>
            <a:ext cx="6302980" cy="2310697"/>
          </a:xfrm>
          <a:prstGeom prst="rect">
            <a:avLst/>
          </a:prstGeom>
          <a:noFill/>
        </p:spPr>
        <p:txBody>
          <a:bodyPr wrap="square">
            <a:spAutoFit/>
          </a:bodyPr>
          <a:lstStyle/>
          <a:p>
            <a:pPr lvl="0">
              <a:lnSpc>
                <a:spcPct val="107000"/>
              </a:lnSpc>
              <a:spcBef>
                <a:spcPts val="600"/>
              </a:spcBef>
              <a:spcAft>
                <a:spcPts val="60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The lender’s financing of the project can be affected if the developer’s overall operation or another project meets with:</a:t>
            </a:r>
          </a:p>
          <a:p>
            <a:pPr marL="285750" lvl="0" indent="-285750">
              <a:lnSpc>
                <a:spcPct val="107000"/>
              </a:lnSpc>
              <a:spcBef>
                <a:spcPts val="600"/>
              </a:spcBef>
              <a:spcAft>
                <a:spcPts val="600"/>
              </a:spcAft>
              <a:buFont typeface="Wingdings" panose="05000000000000000000" pitchFamily="2" charset="2"/>
              <a:buChar char="§"/>
            </a:pPr>
            <a:r>
              <a:rPr lang="en-US" sz="1800" dirty="0">
                <a:effectLst/>
                <a:latin typeface="Arial" panose="020B0604020202020204" pitchFamily="34" charset="0"/>
                <a:ea typeface="Times New Roman" panose="02020603050405020304" pitchFamily="18" charset="0"/>
                <a:cs typeface="Arial" panose="020B0604020202020204" pitchFamily="34" charset="0"/>
              </a:rPr>
              <a:t>Difficulty.</a:t>
            </a:r>
          </a:p>
          <a:p>
            <a:pPr marL="285750" lvl="0" indent="-285750">
              <a:lnSpc>
                <a:spcPct val="107000"/>
              </a:lnSpc>
              <a:spcBef>
                <a:spcPts val="600"/>
              </a:spcBef>
              <a:spcAft>
                <a:spcPts val="600"/>
              </a:spcAft>
              <a:buFont typeface="Wingdings" panose="05000000000000000000" pitchFamily="2" charset="2"/>
              <a:buChar char="§"/>
            </a:pPr>
            <a:r>
              <a:rPr lang="en-US" sz="1800" dirty="0">
                <a:effectLst/>
                <a:latin typeface="Arial" panose="020B0604020202020204" pitchFamily="34" charset="0"/>
                <a:ea typeface="Times New Roman" panose="02020603050405020304" pitchFamily="18" charset="0"/>
                <a:cs typeface="Arial" panose="020B0604020202020204" pitchFamily="34" charset="0"/>
              </a:rPr>
              <a:t>Cash flow problems.</a:t>
            </a:r>
          </a:p>
          <a:p>
            <a:pPr lvl="0">
              <a:lnSpc>
                <a:spcPct val="107000"/>
              </a:lnSpc>
              <a:spcBef>
                <a:spcPts val="600"/>
              </a:spcBef>
              <a:spcAft>
                <a:spcPts val="600"/>
              </a:spcAft>
            </a:pPr>
            <a:r>
              <a:rPr lang="en-US" sz="1800" dirty="0">
                <a:effectLst/>
                <a:latin typeface="Arial" panose="020B0604020202020204" pitchFamily="34" charset="0"/>
                <a:ea typeface="Times New Roman" panose="02020603050405020304" pitchFamily="18" charset="0"/>
                <a:cs typeface="Arial" panose="020B0604020202020204" pitchFamily="34" charset="0"/>
              </a:rPr>
              <a:t>The developer’s time and financial resources might be diverted from the bank’s project.</a:t>
            </a:r>
          </a:p>
        </p:txBody>
      </p:sp>
      <p:sp>
        <p:nvSpPr>
          <p:cNvPr id="6" name="Rectangle 5">
            <a:extLst>
              <a:ext uri="{FF2B5EF4-FFF2-40B4-BE49-F238E27FC236}">
                <a16:creationId xmlns:a16="http://schemas.microsoft.com/office/drawing/2014/main" id="{F815A127-59F1-4FA1-B218-75817F2DD007}"/>
              </a:ext>
            </a:extLst>
          </p:cNvPr>
          <p:cNvSpPr/>
          <p:nvPr/>
        </p:nvSpPr>
        <p:spPr>
          <a:xfrm>
            <a:off x="8155409" y="3237617"/>
            <a:ext cx="2176210" cy="135150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Geographic Concentrations </a:t>
            </a:r>
          </a:p>
        </p:txBody>
      </p:sp>
      <p:sp>
        <p:nvSpPr>
          <p:cNvPr id="8" name="Slide Number Placeholder 7">
            <a:extLst>
              <a:ext uri="{FF2B5EF4-FFF2-40B4-BE49-F238E27FC236}">
                <a16:creationId xmlns:a16="http://schemas.microsoft.com/office/drawing/2014/main" id="{A8ADCAE1-2ED6-4DA5-83E2-1AB3787EFA8F}"/>
              </a:ext>
            </a:extLst>
          </p:cNvPr>
          <p:cNvSpPr>
            <a:spLocks noGrp="1"/>
          </p:cNvSpPr>
          <p:nvPr>
            <p:ph type="sldNum" sz="quarter" idx="12"/>
          </p:nvPr>
        </p:nvSpPr>
        <p:spPr/>
        <p:txBody>
          <a:bodyPr/>
          <a:lstStyle/>
          <a:p>
            <a:fld id="{71A628A0-E779-4D32-97F1-9C80A60D6EF0}" type="slidenum">
              <a:rPr lang="en-IN" smtClean="0"/>
              <a:pPr/>
              <a:t>58</a:t>
            </a:fld>
            <a:r>
              <a:rPr lang="en-IN"/>
              <a:t> of 116</a:t>
            </a:r>
            <a:endParaRPr lang="en-IN" dirty="0"/>
          </a:p>
        </p:txBody>
      </p:sp>
    </p:spTree>
    <p:extLst>
      <p:ext uri="{BB962C8B-B14F-4D97-AF65-F5344CB8AC3E}">
        <p14:creationId xmlns:p14="http://schemas.microsoft.com/office/powerpoint/2010/main" val="930841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05DE344-F548-4C02-8A52-EE6A355C122F}"/>
              </a:ext>
            </a:extLst>
          </p:cNvPr>
          <p:cNvSpPr>
            <a:spLocks noGrp="1"/>
          </p:cNvSpPr>
          <p:nvPr>
            <p:ph type="title"/>
          </p:nvPr>
        </p:nvSpPr>
        <p:spPr/>
        <p:txBody>
          <a:bodyPr/>
          <a:lstStyle/>
          <a:p>
            <a:r>
              <a:rPr lang="en-IN" dirty="0"/>
              <a:t>Knowledge Check</a:t>
            </a:r>
          </a:p>
        </p:txBody>
      </p:sp>
      <p:sp>
        <p:nvSpPr>
          <p:cNvPr id="8" name="Rectangle: Rounded Corners 7">
            <a:extLst>
              <a:ext uri="{FF2B5EF4-FFF2-40B4-BE49-F238E27FC236}">
                <a16:creationId xmlns:a16="http://schemas.microsoft.com/office/drawing/2014/main" id="{13470D8F-AA8A-4B53-9228-865DF68D29B7}"/>
              </a:ext>
            </a:extLst>
          </p:cNvPr>
          <p:cNvSpPr/>
          <p:nvPr/>
        </p:nvSpPr>
        <p:spPr>
          <a:xfrm>
            <a:off x="223652" y="2551334"/>
            <a:ext cx="12546049" cy="5099145"/>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4392636-50EF-4376-920B-68E4F0D9BF1C}"/>
              </a:ext>
            </a:extLst>
          </p:cNvPr>
          <p:cNvSpPr/>
          <p:nvPr/>
        </p:nvSpPr>
        <p:spPr>
          <a:xfrm>
            <a:off x="339366" y="2647068"/>
            <a:ext cx="6126480" cy="727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Arial" panose="020B0604020202020204" pitchFamily="34" charset="0"/>
                <a:cs typeface="Arial" panose="020B0604020202020204" pitchFamily="34" charset="0"/>
              </a:rPr>
              <a:t>What written policy guidelines must lenders adopt?</a:t>
            </a:r>
            <a:endParaRPr lang="en-IN" sz="1800" b="1" dirty="0">
              <a:solidFill>
                <a:schemeClr val="bg1"/>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3599CC2-470C-402B-9A16-7F873120580F}"/>
              </a:ext>
            </a:extLst>
          </p:cNvPr>
          <p:cNvSpPr/>
          <p:nvPr/>
        </p:nvSpPr>
        <p:spPr>
          <a:xfrm>
            <a:off x="6514964" y="2647068"/>
            <a:ext cx="6126480" cy="727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Arial" panose="020B0604020202020204" pitchFamily="34" charset="0"/>
                <a:cs typeface="Arial" panose="020B0604020202020204" pitchFamily="34" charset="0"/>
              </a:rPr>
              <a:t>What must the policy establish additionally?</a:t>
            </a:r>
            <a:endParaRPr lang="en-IN" sz="1800" b="1" dirty="0">
              <a:solidFill>
                <a:schemeClr val="bg1"/>
              </a:solidFill>
              <a:latin typeface="Arial" panose="020B0604020202020204" pitchFamily="34" charset="0"/>
              <a:cs typeface="Arial" panose="020B0604020202020204" pitchFamily="34" charset="0"/>
            </a:endParaRPr>
          </a:p>
        </p:txBody>
      </p:sp>
      <p:pic>
        <p:nvPicPr>
          <p:cNvPr id="13" name="Picture 2" descr="How Underwriting is Used in a Franchise Loan Application">
            <a:extLst>
              <a:ext uri="{FF2B5EF4-FFF2-40B4-BE49-F238E27FC236}">
                <a16:creationId xmlns:a16="http://schemas.microsoft.com/office/drawing/2014/main" id="{AB678BCE-3317-42FE-B9E4-9DE62D818F3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t="6949" b="33325"/>
          <a:stretch/>
        </p:blipFill>
        <p:spPr bwMode="auto">
          <a:xfrm>
            <a:off x="351908" y="3444240"/>
            <a:ext cx="12289536" cy="4098257"/>
          </a:xfrm>
          <a:prstGeom prst="rect">
            <a:avLst/>
          </a:prstGeom>
          <a:extLst>
            <a:ext uri="{909E8E84-426E-40DD-AFC4-6F175D3DCCD1}">
              <a14:hiddenFill xmlns:a14="http://schemas.microsoft.com/office/drawing/2010/main">
                <a:solidFill>
                  <a:srgbClr val="FFFFFF"/>
                </a:solidFill>
              </a14:hiddenFill>
            </a:ext>
          </a:extLst>
        </p:spPr>
      </p:pic>
      <p:sp>
        <p:nvSpPr>
          <p:cNvPr id="15" name="Text Placeholder 2">
            <a:extLst>
              <a:ext uri="{FF2B5EF4-FFF2-40B4-BE49-F238E27FC236}">
                <a16:creationId xmlns:a16="http://schemas.microsoft.com/office/drawing/2014/main" id="{9017023F-9269-4D81-972B-DE5CA5434A4B}"/>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spcBef>
                <a:spcPts val="600"/>
              </a:spcBef>
              <a:spcAft>
                <a:spcPts val="600"/>
              </a:spcAft>
              <a:buNone/>
            </a:pPr>
            <a:r>
              <a:rPr lang="en-IN" sz="1400" i="1" dirty="0">
                <a:solidFill>
                  <a:schemeClr val="accent3"/>
                </a:solidFill>
                <a:latin typeface="Arial "/>
              </a:rPr>
              <a:t>Click on each tab to learn about it. </a:t>
            </a:r>
          </a:p>
        </p:txBody>
      </p:sp>
      <p:sp>
        <p:nvSpPr>
          <p:cNvPr id="2" name="Slide Number Placeholder 1">
            <a:extLst>
              <a:ext uri="{FF2B5EF4-FFF2-40B4-BE49-F238E27FC236}">
                <a16:creationId xmlns:a16="http://schemas.microsoft.com/office/drawing/2014/main" id="{60446D1F-FCCF-442A-A7CF-3F1679C716EA}"/>
              </a:ext>
            </a:extLst>
          </p:cNvPr>
          <p:cNvSpPr>
            <a:spLocks noGrp="1"/>
          </p:cNvSpPr>
          <p:nvPr>
            <p:ph type="sldNum" sz="quarter" idx="12"/>
          </p:nvPr>
        </p:nvSpPr>
        <p:spPr/>
        <p:txBody>
          <a:bodyPr/>
          <a:lstStyle/>
          <a:p>
            <a:fld id="{71A628A0-E779-4D32-97F1-9C80A60D6EF0}" type="slidenum">
              <a:rPr lang="en-IN" smtClean="0"/>
              <a:pPr/>
              <a:t>59</a:t>
            </a:fld>
            <a:r>
              <a:rPr lang="en-IN"/>
              <a:t> of 116</a:t>
            </a:r>
            <a:endParaRPr lang="en-IN" dirty="0"/>
          </a:p>
        </p:txBody>
      </p:sp>
    </p:spTree>
    <p:extLst>
      <p:ext uri="{BB962C8B-B14F-4D97-AF65-F5344CB8AC3E}">
        <p14:creationId xmlns:p14="http://schemas.microsoft.com/office/powerpoint/2010/main" val="1868715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47133E4-A12C-4F55-B83B-246842F1D304}"/>
              </a:ext>
            </a:extLst>
          </p:cNvPr>
          <p:cNvSpPr/>
          <p:nvPr/>
        </p:nvSpPr>
        <p:spPr>
          <a:xfrm>
            <a:off x="234673" y="3722917"/>
            <a:ext cx="6217920" cy="395151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i="1" dirty="0">
              <a:solidFill>
                <a:schemeClr val="bg1">
                  <a:lumMod val="65000"/>
                </a:schemeClr>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C2EDD86-50C9-4288-846B-4995F4BEE441}"/>
              </a:ext>
            </a:extLst>
          </p:cNvPr>
          <p:cNvSpPr/>
          <p:nvPr/>
        </p:nvSpPr>
        <p:spPr>
          <a:xfrm>
            <a:off x="310895" y="3799036"/>
            <a:ext cx="6051805" cy="3782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0BB03A7C-5616-4511-BCA9-B05D62BF4959}"/>
              </a:ext>
            </a:extLst>
          </p:cNvPr>
          <p:cNvSpPr/>
          <p:nvPr/>
        </p:nvSpPr>
        <p:spPr>
          <a:xfrm rot="5400000">
            <a:off x="5688246" y="-3411582"/>
            <a:ext cx="1611085" cy="125272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F3AB5-9D4D-4C76-A402-1CFE842A792A}"/>
              </a:ext>
            </a:extLst>
          </p:cNvPr>
          <p:cNvSpPr>
            <a:spLocks noGrp="1"/>
          </p:cNvSpPr>
          <p:nvPr>
            <p:ph type="title"/>
          </p:nvPr>
        </p:nvSpPr>
        <p:spPr/>
        <p:txBody>
          <a:bodyPr/>
          <a:lstStyle/>
          <a:p>
            <a:r>
              <a:rPr lang="en-US" dirty="0"/>
              <a:t>Is Underwriting an Exact Science? </a:t>
            </a:r>
          </a:p>
        </p:txBody>
      </p:sp>
      <p:sp>
        <p:nvSpPr>
          <p:cNvPr id="11" name="Oval 10">
            <a:extLst>
              <a:ext uri="{FF2B5EF4-FFF2-40B4-BE49-F238E27FC236}">
                <a16:creationId xmlns:a16="http://schemas.microsoft.com/office/drawing/2014/main" id="{27968377-85C0-4961-820B-30EEB957528B}"/>
              </a:ext>
            </a:extLst>
          </p:cNvPr>
          <p:cNvSpPr/>
          <p:nvPr/>
        </p:nvSpPr>
        <p:spPr>
          <a:xfrm>
            <a:off x="1154921" y="4173236"/>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a:extLst>
              <a:ext uri="{FF2B5EF4-FFF2-40B4-BE49-F238E27FC236}">
                <a16:creationId xmlns:a16="http://schemas.microsoft.com/office/drawing/2014/main" id="{0E6808C7-8EE4-4533-8A5E-8EB835232A23}"/>
              </a:ext>
            </a:extLst>
          </p:cNvPr>
          <p:cNvSpPr/>
          <p:nvPr/>
        </p:nvSpPr>
        <p:spPr>
          <a:xfrm>
            <a:off x="1154921" y="4685981"/>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9D088F58-3699-437F-971A-AB1C79A54553}"/>
              </a:ext>
            </a:extLst>
          </p:cNvPr>
          <p:cNvSpPr txBox="1"/>
          <p:nvPr/>
        </p:nvSpPr>
        <p:spPr>
          <a:xfrm>
            <a:off x="1537433" y="4161661"/>
            <a:ext cx="4048192" cy="877163"/>
          </a:xfrm>
          <a:prstGeom prst="rect">
            <a:avLst/>
          </a:prstGeom>
          <a:noFill/>
        </p:spPr>
        <p:txBody>
          <a:bodyPr wrap="square">
            <a:spAutoFit/>
          </a:bodyPr>
          <a:lstStyle/>
          <a:p>
            <a:pPr>
              <a:spcBef>
                <a:spcPts val="800"/>
              </a:spcBef>
              <a:spcAft>
                <a:spcPts val="1000"/>
              </a:spcAft>
            </a:pPr>
            <a:r>
              <a:rPr lang="en-IN" dirty="0">
                <a:latin typeface="Arial" panose="020B0604020202020204" pitchFamily="34" charset="0"/>
                <a:cs typeface="Arial" panose="020B0604020202020204" pitchFamily="34" charset="0"/>
              </a:rPr>
              <a:t>OPTIONS</a:t>
            </a:r>
          </a:p>
          <a:p>
            <a:pPr>
              <a:spcBef>
                <a:spcPts val="800"/>
              </a:spcBef>
              <a:spcAft>
                <a:spcPts val="1000"/>
              </a:spcAft>
            </a:pPr>
            <a:r>
              <a:rPr lang="en-IN" dirty="0">
                <a:latin typeface="Arial" panose="020B0604020202020204" pitchFamily="34" charset="0"/>
                <a:cs typeface="Arial" panose="020B0604020202020204" pitchFamily="34" charset="0"/>
              </a:rPr>
              <a:t>OPTIONS</a:t>
            </a:r>
          </a:p>
        </p:txBody>
      </p:sp>
      <p:sp>
        <p:nvSpPr>
          <p:cNvPr id="5" name="Rectangle 4">
            <a:extLst>
              <a:ext uri="{FF2B5EF4-FFF2-40B4-BE49-F238E27FC236}">
                <a16:creationId xmlns:a16="http://schemas.microsoft.com/office/drawing/2014/main" id="{10619C3A-80F1-465A-BB1B-54104B4A7174}"/>
              </a:ext>
            </a:extLst>
          </p:cNvPr>
          <p:cNvSpPr/>
          <p:nvPr/>
        </p:nvSpPr>
        <p:spPr>
          <a:xfrm>
            <a:off x="6539509" y="3722917"/>
            <a:ext cx="6217920" cy="393988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6" name="Rectangle: Rounded Corners 5">
            <a:extLst>
              <a:ext uri="{FF2B5EF4-FFF2-40B4-BE49-F238E27FC236}">
                <a16:creationId xmlns:a16="http://schemas.microsoft.com/office/drawing/2014/main" id="{3E6E730C-77EE-4A4A-AE1B-4370E51C9068}"/>
              </a:ext>
            </a:extLst>
          </p:cNvPr>
          <p:cNvSpPr/>
          <p:nvPr/>
        </p:nvSpPr>
        <p:spPr>
          <a:xfrm>
            <a:off x="9136087" y="5493448"/>
            <a:ext cx="1024764" cy="398824"/>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CHECK</a:t>
            </a:r>
          </a:p>
        </p:txBody>
      </p:sp>
      <p:sp>
        <p:nvSpPr>
          <p:cNvPr id="16" name="TextBox 15">
            <a:extLst>
              <a:ext uri="{FF2B5EF4-FFF2-40B4-BE49-F238E27FC236}">
                <a16:creationId xmlns:a16="http://schemas.microsoft.com/office/drawing/2014/main" id="{22CF310D-4373-4018-9C17-701886820482}"/>
              </a:ext>
            </a:extLst>
          </p:cNvPr>
          <p:cNvSpPr txBox="1"/>
          <p:nvPr/>
        </p:nvSpPr>
        <p:spPr>
          <a:xfrm>
            <a:off x="2517588" y="2467338"/>
            <a:ext cx="9875021" cy="769441"/>
          </a:xfrm>
          <a:prstGeom prst="rect">
            <a:avLst/>
          </a:prstGeom>
          <a:noFill/>
        </p:spPr>
        <p:txBody>
          <a:bodyPr wrap="square">
            <a:spAutoFit/>
          </a:bodyPr>
          <a:lstStyle/>
          <a:p>
            <a:pPr>
              <a:spcBef>
                <a:spcPts val="600"/>
              </a:spcBef>
              <a:spcAft>
                <a:spcPts val="600"/>
              </a:spcAft>
            </a:pPr>
            <a:r>
              <a:rPr lang="en-US" sz="20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Question </a:t>
            </a:r>
          </a:p>
          <a:p>
            <a:pPr>
              <a:spcBef>
                <a:spcPts val="600"/>
              </a:spcBef>
              <a:spcAft>
                <a:spcPts val="600"/>
              </a:spcAft>
            </a:pPr>
            <a:r>
              <a:rPr lang="en-US" sz="1400"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Select the correct answer, then click CHECK.</a:t>
            </a:r>
          </a:p>
        </p:txBody>
      </p:sp>
      <p:grpSp>
        <p:nvGrpSpPr>
          <p:cNvPr id="17" name="Group 16">
            <a:extLst>
              <a:ext uri="{FF2B5EF4-FFF2-40B4-BE49-F238E27FC236}">
                <a16:creationId xmlns:a16="http://schemas.microsoft.com/office/drawing/2014/main" id="{AD25395D-EC75-4A86-95D8-72F77EA89AFD}"/>
              </a:ext>
            </a:extLst>
          </p:cNvPr>
          <p:cNvGrpSpPr/>
          <p:nvPr/>
        </p:nvGrpSpPr>
        <p:grpSpPr>
          <a:xfrm>
            <a:off x="599490" y="1950788"/>
            <a:ext cx="1640504" cy="1814265"/>
            <a:chOff x="432435" y="1943170"/>
            <a:chExt cx="1985009" cy="2195260"/>
          </a:xfrm>
        </p:grpSpPr>
        <p:sp>
          <p:nvSpPr>
            <p:cNvPr id="18" name="Oval 17">
              <a:extLst>
                <a:ext uri="{FF2B5EF4-FFF2-40B4-BE49-F238E27FC236}">
                  <a16:creationId xmlns:a16="http://schemas.microsoft.com/office/drawing/2014/main" id="{A6B17A05-9577-4BF9-90A8-F8C7980B44FD}"/>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9" name="Picture 18" descr="A person wearing a suit and tie&#10;&#10;Description automatically generated">
              <a:extLst>
                <a:ext uri="{FF2B5EF4-FFF2-40B4-BE49-F238E27FC236}">
                  <a16:creationId xmlns:a16="http://schemas.microsoft.com/office/drawing/2014/main" id="{1D859EF2-6D7F-4EF9-A921-253952B4ACAD}"/>
                </a:ext>
              </a:extLst>
            </p:cNvPr>
            <p:cNvPicPr>
              <a:picLocks noChangeAspect="1"/>
            </p:cNvPicPr>
            <p:nvPr/>
          </p:nvPicPr>
          <p:blipFill rotWithShape="1">
            <a:blip r:embed="rId3">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3" name="Slide Number Placeholder 2">
            <a:extLst>
              <a:ext uri="{FF2B5EF4-FFF2-40B4-BE49-F238E27FC236}">
                <a16:creationId xmlns:a16="http://schemas.microsoft.com/office/drawing/2014/main" id="{1F30A030-DE94-48A7-8F9E-76E8DE3E9D70}"/>
              </a:ext>
            </a:extLst>
          </p:cNvPr>
          <p:cNvSpPr>
            <a:spLocks noGrp="1"/>
          </p:cNvSpPr>
          <p:nvPr>
            <p:ph type="sldNum" sz="quarter" idx="12"/>
          </p:nvPr>
        </p:nvSpPr>
        <p:spPr/>
        <p:txBody>
          <a:bodyPr/>
          <a:lstStyle/>
          <a:p>
            <a:fld id="{71A628A0-E779-4D32-97F1-9C80A60D6EF0}" type="slidenum">
              <a:rPr lang="en-IN" smtClean="0"/>
              <a:pPr/>
              <a:t>6</a:t>
            </a:fld>
            <a:r>
              <a:rPr lang="en-IN"/>
              <a:t> of 116</a:t>
            </a:r>
            <a:endParaRPr lang="en-IN" dirty="0"/>
          </a:p>
        </p:txBody>
      </p:sp>
    </p:spTree>
    <p:extLst>
      <p:ext uri="{BB962C8B-B14F-4D97-AF65-F5344CB8AC3E}">
        <p14:creationId xmlns:p14="http://schemas.microsoft.com/office/powerpoint/2010/main" val="9194430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05DE344-F548-4C02-8A52-EE6A355C122F}"/>
              </a:ext>
            </a:extLst>
          </p:cNvPr>
          <p:cNvSpPr>
            <a:spLocks noGrp="1"/>
          </p:cNvSpPr>
          <p:nvPr>
            <p:ph type="title"/>
          </p:nvPr>
        </p:nvSpPr>
        <p:spPr/>
        <p:txBody>
          <a:bodyPr/>
          <a:lstStyle/>
          <a:p>
            <a:r>
              <a:rPr lang="en-IN" dirty="0"/>
              <a:t>Knowledge Check</a:t>
            </a:r>
          </a:p>
        </p:txBody>
      </p:sp>
      <p:sp>
        <p:nvSpPr>
          <p:cNvPr id="8" name="Rectangle: Rounded Corners 7">
            <a:extLst>
              <a:ext uri="{FF2B5EF4-FFF2-40B4-BE49-F238E27FC236}">
                <a16:creationId xmlns:a16="http://schemas.microsoft.com/office/drawing/2014/main" id="{13470D8F-AA8A-4B53-9228-865DF68D29B7}"/>
              </a:ext>
            </a:extLst>
          </p:cNvPr>
          <p:cNvSpPr/>
          <p:nvPr/>
        </p:nvSpPr>
        <p:spPr>
          <a:xfrm>
            <a:off x="223652" y="2551334"/>
            <a:ext cx="12546049" cy="5099145"/>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4392636-50EF-4376-920B-68E4F0D9BF1C}"/>
              </a:ext>
            </a:extLst>
          </p:cNvPr>
          <p:cNvSpPr/>
          <p:nvPr/>
        </p:nvSpPr>
        <p:spPr>
          <a:xfrm>
            <a:off x="339366" y="2647068"/>
            <a:ext cx="6126480" cy="727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Arial" panose="020B0604020202020204" pitchFamily="34" charset="0"/>
                <a:cs typeface="Arial" panose="020B0604020202020204" pitchFamily="34" charset="0"/>
              </a:rPr>
              <a:t>What written policy guidelines must lenders adopt?</a:t>
            </a:r>
            <a:endParaRPr lang="en-IN" sz="1800" b="1" dirty="0">
              <a:solidFill>
                <a:schemeClr val="bg1"/>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3599CC2-470C-402B-9A16-7F873120580F}"/>
              </a:ext>
            </a:extLst>
          </p:cNvPr>
          <p:cNvSpPr/>
          <p:nvPr/>
        </p:nvSpPr>
        <p:spPr>
          <a:xfrm>
            <a:off x="6514964" y="2647068"/>
            <a:ext cx="6126480" cy="727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Arial" panose="020B0604020202020204" pitchFamily="34" charset="0"/>
                <a:cs typeface="Arial" panose="020B0604020202020204" pitchFamily="34" charset="0"/>
              </a:rPr>
              <a:t>What must the policy establish additionally?</a:t>
            </a:r>
            <a:endParaRPr lang="en-IN" sz="1800" b="1" dirty="0">
              <a:solidFill>
                <a:schemeClr val="bg1"/>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34A7DDE6-93AA-46E8-892B-B95ED830E486}"/>
              </a:ext>
            </a:extLst>
          </p:cNvPr>
          <p:cNvSpPr/>
          <p:nvPr/>
        </p:nvSpPr>
        <p:spPr>
          <a:xfrm>
            <a:off x="339366" y="3474720"/>
            <a:ext cx="12302078" cy="408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 Placeholder 2">
            <a:extLst>
              <a:ext uri="{FF2B5EF4-FFF2-40B4-BE49-F238E27FC236}">
                <a16:creationId xmlns:a16="http://schemas.microsoft.com/office/drawing/2014/main" id="{9017023F-9269-4D81-972B-DE5CA5434A4B}"/>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spcBef>
                <a:spcPts val="600"/>
              </a:spcBef>
              <a:spcAft>
                <a:spcPts val="600"/>
              </a:spcAft>
              <a:buNone/>
            </a:pPr>
            <a:r>
              <a:rPr lang="en-IN" sz="1400" i="1" dirty="0">
                <a:solidFill>
                  <a:schemeClr val="accent3"/>
                </a:solidFill>
                <a:latin typeface="Arial "/>
              </a:rPr>
              <a:t>Click on each tab to learn about it. </a:t>
            </a:r>
          </a:p>
        </p:txBody>
      </p:sp>
      <p:sp>
        <p:nvSpPr>
          <p:cNvPr id="3" name="TextBox 2">
            <a:extLst>
              <a:ext uri="{FF2B5EF4-FFF2-40B4-BE49-F238E27FC236}">
                <a16:creationId xmlns:a16="http://schemas.microsoft.com/office/drawing/2014/main" id="{A80D763D-130C-44C7-8C55-8B5C499C22B5}"/>
              </a:ext>
            </a:extLst>
          </p:cNvPr>
          <p:cNvSpPr txBox="1"/>
          <p:nvPr/>
        </p:nvSpPr>
        <p:spPr>
          <a:xfrm>
            <a:off x="521992" y="3552240"/>
            <a:ext cx="11928733" cy="3929281"/>
          </a:xfrm>
          <a:prstGeom prst="rect">
            <a:avLst/>
          </a:prstGeom>
          <a:noFill/>
        </p:spPr>
        <p:txBody>
          <a:bodyPr wrap="square">
            <a:spAutoFit/>
          </a:bodyPr>
          <a:lstStyle/>
          <a:p>
            <a:pPr>
              <a:spcAft>
                <a:spcPts val="400"/>
              </a:spcAft>
            </a:pPr>
            <a:r>
              <a:rPr lang="en-US" dirty="0">
                <a:latin typeface="Arial" panose="020B0604020202020204" pitchFamily="34" charset="0"/>
                <a:cs typeface="Arial" panose="020B0604020202020204" pitchFamily="34" charset="0"/>
              </a:rPr>
              <a:t>In addition, for development and construction projects and completed commercial properties, the policy must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also establish:</a:t>
            </a:r>
            <a:endParaRPr lang="en-US" sz="900" dirty="0">
              <a:latin typeface="Arial" panose="020B0604020202020204" pitchFamily="34" charset="0"/>
              <a:cs typeface="Arial" panose="020B0604020202020204" pitchFamily="34" charset="0"/>
            </a:endParaRPr>
          </a:p>
          <a:p>
            <a:pPr marL="285750" indent="-285750">
              <a:spcAft>
                <a:spcPts val="400"/>
              </a:spcAft>
              <a:buFont typeface="Wingdings" panose="05000000000000000000" pitchFamily="2" charset="2"/>
              <a:buChar char="§"/>
            </a:pPr>
            <a:r>
              <a:rPr lang="en-US" dirty="0">
                <a:latin typeface="Arial" panose="020B0604020202020204" pitchFamily="34" charset="0"/>
                <a:cs typeface="Arial" panose="020B0604020202020204" pitchFamily="34" charset="0"/>
              </a:rPr>
              <a:t>Requirements for feasibility studies.</a:t>
            </a:r>
          </a:p>
          <a:p>
            <a:pPr marL="285750" indent="-285750">
              <a:spcAft>
                <a:spcPts val="400"/>
              </a:spcAft>
              <a:buFont typeface="Wingdings" panose="05000000000000000000" pitchFamily="2" charset="2"/>
              <a:buChar char="§"/>
            </a:pPr>
            <a:r>
              <a:rPr lang="en-US" dirty="0">
                <a:latin typeface="Arial" panose="020B0604020202020204" pitchFamily="34" charset="0"/>
                <a:cs typeface="Arial" panose="020B0604020202020204" pitchFamily="34" charset="0"/>
              </a:rPr>
              <a:t>Minimum equity requirements.</a:t>
            </a:r>
          </a:p>
          <a:p>
            <a:pPr marL="285750" indent="-285750">
              <a:spcAft>
                <a:spcPts val="400"/>
              </a:spcAft>
              <a:buFont typeface="Wingdings" panose="05000000000000000000" pitchFamily="2" charset="2"/>
              <a:buChar char="§"/>
            </a:pPr>
            <a:r>
              <a:rPr lang="en-US" dirty="0">
                <a:latin typeface="Arial" panose="020B0604020202020204" pitchFamily="34" charset="0"/>
                <a:cs typeface="Arial" panose="020B0604020202020204" pitchFamily="34" charset="0"/>
              </a:rPr>
              <a:t>Minimum standards for net worth, cash flow and debt service coverage.</a:t>
            </a:r>
          </a:p>
          <a:p>
            <a:pPr marL="285750" indent="-285750">
              <a:spcAft>
                <a:spcPts val="400"/>
              </a:spcAft>
              <a:buFont typeface="Wingdings" panose="05000000000000000000" pitchFamily="2" charset="2"/>
              <a:buChar char="§"/>
            </a:pPr>
            <a:r>
              <a:rPr lang="en-US" dirty="0">
                <a:latin typeface="Arial" panose="020B0604020202020204" pitchFamily="34" charset="0"/>
                <a:cs typeface="Arial" panose="020B0604020202020204" pitchFamily="34" charset="0"/>
              </a:rPr>
              <a:t>Standards and limits for non-amortizing loans and the use of interest reserves.</a:t>
            </a:r>
          </a:p>
          <a:p>
            <a:pPr marL="285750" indent="-285750">
              <a:spcAft>
                <a:spcPts val="400"/>
              </a:spcAft>
              <a:buFont typeface="Wingdings" panose="05000000000000000000" pitchFamily="2" charset="2"/>
              <a:buChar char="§"/>
            </a:pPr>
            <a:r>
              <a:rPr lang="en-US" dirty="0">
                <a:latin typeface="Arial" panose="020B0604020202020204" pitchFamily="34" charset="0"/>
                <a:cs typeface="Arial" panose="020B0604020202020204" pitchFamily="34" charset="0"/>
              </a:rPr>
              <a:t>Preleasing and presale requirements for income-producing property.</a:t>
            </a:r>
          </a:p>
          <a:p>
            <a:pPr marL="285750" indent="-285750">
              <a:spcAft>
                <a:spcPts val="400"/>
              </a:spcAft>
              <a:buFont typeface="Wingdings" panose="05000000000000000000" pitchFamily="2" charset="2"/>
              <a:buChar char="§"/>
            </a:pPr>
            <a:r>
              <a:rPr lang="en-US" dirty="0">
                <a:latin typeface="Arial" panose="020B0604020202020204" pitchFamily="34" charset="0"/>
                <a:cs typeface="Arial" panose="020B0604020202020204" pitchFamily="34" charset="0"/>
              </a:rPr>
              <a:t>Presale and minimum unit release requirements for non-income-producing property loans.</a:t>
            </a:r>
          </a:p>
          <a:p>
            <a:pPr marL="285750" indent="-285750">
              <a:spcAft>
                <a:spcPts val="400"/>
              </a:spcAft>
              <a:buFont typeface="Wingdings" panose="05000000000000000000" pitchFamily="2" charset="2"/>
              <a:buChar char="§"/>
            </a:pPr>
            <a:r>
              <a:rPr lang="en-US" dirty="0">
                <a:latin typeface="Arial" panose="020B0604020202020204" pitchFamily="34" charset="0"/>
                <a:cs typeface="Arial" panose="020B0604020202020204" pitchFamily="34" charset="0"/>
              </a:rPr>
              <a:t>Limits on partial recourse or nonrecourse loans.</a:t>
            </a:r>
          </a:p>
          <a:p>
            <a:pPr marL="285750" indent="-285750">
              <a:spcAft>
                <a:spcPts val="400"/>
              </a:spcAft>
              <a:buFont typeface="Wingdings" panose="05000000000000000000" pitchFamily="2" charset="2"/>
              <a:buChar char="§"/>
            </a:pPr>
            <a:r>
              <a:rPr lang="en-US" dirty="0">
                <a:latin typeface="Arial" panose="020B0604020202020204" pitchFamily="34" charset="0"/>
                <a:cs typeface="Arial" panose="020B0604020202020204" pitchFamily="34" charset="0"/>
              </a:rPr>
              <a:t>Requirements for guarantor support.</a:t>
            </a:r>
          </a:p>
          <a:p>
            <a:pPr marL="285750" indent="-285750">
              <a:spcAft>
                <a:spcPts val="400"/>
              </a:spcAft>
              <a:buFont typeface="Wingdings" panose="05000000000000000000" pitchFamily="2" charset="2"/>
              <a:buChar char="§"/>
            </a:pPr>
            <a:r>
              <a:rPr lang="en-US" dirty="0">
                <a:latin typeface="Arial" panose="020B0604020202020204" pitchFamily="34" charset="0"/>
                <a:cs typeface="Arial" panose="020B0604020202020204" pitchFamily="34" charset="0"/>
              </a:rPr>
              <a:t>Requirements for take-out commitments.</a:t>
            </a:r>
          </a:p>
          <a:p>
            <a:pPr marL="285750" indent="-285750">
              <a:spcAft>
                <a:spcPts val="400"/>
              </a:spcAft>
              <a:buFont typeface="Wingdings" panose="05000000000000000000" pitchFamily="2" charset="2"/>
              <a:buChar char="§"/>
            </a:pPr>
            <a:r>
              <a:rPr lang="en-US" dirty="0">
                <a:latin typeface="Arial" panose="020B0604020202020204" pitchFamily="34" charset="0"/>
                <a:cs typeface="Arial" panose="020B0604020202020204" pitchFamily="34" charset="0"/>
              </a:rPr>
              <a:t>Minimum covenants for loan agreements.</a:t>
            </a:r>
          </a:p>
        </p:txBody>
      </p:sp>
      <p:sp>
        <p:nvSpPr>
          <p:cNvPr id="5" name="Isosceles Triangle 4">
            <a:extLst>
              <a:ext uri="{FF2B5EF4-FFF2-40B4-BE49-F238E27FC236}">
                <a16:creationId xmlns:a16="http://schemas.microsoft.com/office/drawing/2014/main" id="{09376270-5A5B-4FAE-AE6C-5C76ACA70CD3}"/>
              </a:ext>
            </a:extLst>
          </p:cNvPr>
          <p:cNvSpPr/>
          <p:nvPr/>
        </p:nvSpPr>
        <p:spPr>
          <a:xfrm flipV="1">
            <a:off x="3275619" y="3353673"/>
            <a:ext cx="375920" cy="201221"/>
          </a:xfrm>
          <a:prstGeom prst="triangl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Slide Number Placeholder 1">
            <a:extLst>
              <a:ext uri="{FF2B5EF4-FFF2-40B4-BE49-F238E27FC236}">
                <a16:creationId xmlns:a16="http://schemas.microsoft.com/office/drawing/2014/main" id="{C4D48ECF-EFE6-4413-B2D4-8DFB16CCEF1B}"/>
              </a:ext>
            </a:extLst>
          </p:cNvPr>
          <p:cNvSpPr>
            <a:spLocks noGrp="1"/>
          </p:cNvSpPr>
          <p:nvPr>
            <p:ph type="sldNum" sz="quarter" idx="12"/>
          </p:nvPr>
        </p:nvSpPr>
        <p:spPr/>
        <p:txBody>
          <a:bodyPr/>
          <a:lstStyle/>
          <a:p>
            <a:fld id="{71A628A0-E779-4D32-97F1-9C80A60D6EF0}" type="slidenum">
              <a:rPr lang="en-IN" smtClean="0"/>
              <a:pPr/>
              <a:t>60</a:t>
            </a:fld>
            <a:r>
              <a:rPr lang="en-IN"/>
              <a:t> of 116</a:t>
            </a:r>
            <a:endParaRPr lang="en-IN" dirty="0"/>
          </a:p>
        </p:txBody>
      </p:sp>
    </p:spTree>
    <p:extLst>
      <p:ext uri="{BB962C8B-B14F-4D97-AF65-F5344CB8AC3E}">
        <p14:creationId xmlns:p14="http://schemas.microsoft.com/office/powerpoint/2010/main" val="26043388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05DE344-F548-4C02-8A52-EE6A355C122F}"/>
              </a:ext>
            </a:extLst>
          </p:cNvPr>
          <p:cNvSpPr>
            <a:spLocks noGrp="1"/>
          </p:cNvSpPr>
          <p:nvPr>
            <p:ph type="title"/>
          </p:nvPr>
        </p:nvSpPr>
        <p:spPr/>
        <p:txBody>
          <a:bodyPr/>
          <a:lstStyle/>
          <a:p>
            <a:r>
              <a:rPr lang="en-IN" dirty="0"/>
              <a:t>Knowledge Check</a:t>
            </a:r>
          </a:p>
        </p:txBody>
      </p:sp>
      <p:sp>
        <p:nvSpPr>
          <p:cNvPr id="8" name="Rectangle: Rounded Corners 7">
            <a:extLst>
              <a:ext uri="{FF2B5EF4-FFF2-40B4-BE49-F238E27FC236}">
                <a16:creationId xmlns:a16="http://schemas.microsoft.com/office/drawing/2014/main" id="{13470D8F-AA8A-4B53-9228-865DF68D29B7}"/>
              </a:ext>
            </a:extLst>
          </p:cNvPr>
          <p:cNvSpPr/>
          <p:nvPr/>
        </p:nvSpPr>
        <p:spPr>
          <a:xfrm>
            <a:off x="223652" y="2551334"/>
            <a:ext cx="12546049" cy="5099145"/>
          </a:xfrm>
          <a:prstGeom prst="roundRect">
            <a:avLst>
              <a:gd name="adj"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F4392636-50EF-4376-920B-68E4F0D9BF1C}"/>
              </a:ext>
            </a:extLst>
          </p:cNvPr>
          <p:cNvSpPr/>
          <p:nvPr/>
        </p:nvSpPr>
        <p:spPr>
          <a:xfrm>
            <a:off x="339366" y="2647068"/>
            <a:ext cx="6126480" cy="72700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latin typeface="Arial" panose="020B0604020202020204" pitchFamily="34" charset="0"/>
                <a:cs typeface="Arial" panose="020B0604020202020204" pitchFamily="34" charset="0"/>
              </a:rPr>
              <a:t>What written policy guidelines must lenders adopt?</a:t>
            </a:r>
            <a:endParaRPr lang="en-IN" sz="1800" b="1" dirty="0">
              <a:solidFill>
                <a:schemeClr val="bg1"/>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3599CC2-470C-402B-9A16-7F873120580F}"/>
              </a:ext>
            </a:extLst>
          </p:cNvPr>
          <p:cNvSpPr/>
          <p:nvPr/>
        </p:nvSpPr>
        <p:spPr>
          <a:xfrm>
            <a:off x="6514964" y="2647068"/>
            <a:ext cx="6126480" cy="727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What must the policy establish additionally?</a:t>
            </a:r>
            <a:endParaRPr lang="en-IN" b="1" dirty="0">
              <a:solidFill>
                <a:schemeClr val="bg1"/>
              </a:solidFill>
              <a:latin typeface="Arial" panose="020B0604020202020204" pitchFamily="34" charset="0"/>
              <a:cs typeface="Arial" panose="020B0604020202020204" pitchFamily="34" charset="0"/>
            </a:endParaRPr>
          </a:p>
        </p:txBody>
      </p:sp>
      <p:sp>
        <p:nvSpPr>
          <p:cNvPr id="15" name="Text Placeholder 2">
            <a:extLst>
              <a:ext uri="{FF2B5EF4-FFF2-40B4-BE49-F238E27FC236}">
                <a16:creationId xmlns:a16="http://schemas.microsoft.com/office/drawing/2014/main" id="{9017023F-9269-4D81-972B-DE5CA5434A4B}"/>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spcBef>
                <a:spcPts val="600"/>
              </a:spcBef>
              <a:spcAft>
                <a:spcPts val="600"/>
              </a:spcAft>
              <a:buNone/>
            </a:pPr>
            <a:r>
              <a:rPr lang="en-IN" sz="1400" i="1" dirty="0">
                <a:solidFill>
                  <a:schemeClr val="accent3"/>
                </a:solidFill>
                <a:latin typeface="Arial "/>
              </a:rPr>
              <a:t>Click on each tab to learn about it. </a:t>
            </a:r>
          </a:p>
        </p:txBody>
      </p:sp>
      <p:sp>
        <p:nvSpPr>
          <p:cNvPr id="2" name="Rectangle 1">
            <a:extLst>
              <a:ext uri="{FF2B5EF4-FFF2-40B4-BE49-F238E27FC236}">
                <a16:creationId xmlns:a16="http://schemas.microsoft.com/office/drawing/2014/main" id="{AD77AFD5-DAEA-4182-AB5A-A1FB027F1983}"/>
              </a:ext>
            </a:extLst>
          </p:cNvPr>
          <p:cNvSpPr/>
          <p:nvPr/>
        </p:nvSpPr>
        <p:spPr>
          <a:xfrm>
            <a:off x="339366" y="3474720"/>
            <a:ext cx="12302078" cy="40843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A80D763D-130C-44C7-8C55-8B5C499C22B5}"/>
              </a:ext>
            </a:extLst>
          </p:cNvPr>
          <p:cNvSpPr txBox="1"/>
          <p:nvPr/>
        </p:nvSpPr>
        <p:spPr>
          <a:xfrm>
            <a:off x="521992" y="3552240"/>
            <a:ext cx="11928733" cy="3929281"/>
          </a:xfrm>
          <a:prstGeom prst="rect">
            <a:avLst/>
          </a:prstGeom>
          <a:noFill/>
        </p:spPr>
        <p:txBody>
          <a:bodyPr wrap="square">
            <a:spAutoFit/>
          </a:bodyPr>
          <a:lstStyle/>
          <a:p>
            <a:pPr>
              <a:spcAft>
                <a:spcPts val="400"/>
              </a:spcAft>
            </a:pPr>
            <a:r>
              <a:rPr lang="en-US" dirty="0">
                <a:latin typeface="Arial" panose="020B0604020202020204" pitchFamily="34" charset="0"/>
                <a:cs typeface="Arial" panose="020B0604020202020204" pitchFamily="34" charset="0"/>
              </a:rPr>
              <a:t>In addition, for development and construction projects and completed commercial properties, the policy must </a:t>
            </a:r>
            <a:br>
              <a:rPr lang="en-US"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also establish:</a:t>
            </a:r>
            <a:endParaRPr lang="en-US" sz="900" dirty="0">
              <a:latin typeface="Arial" panose="020B0604020202020204" pitchFamily="34" charset="0"/>
              <a:cs typeface="Arial" panose="020B0604020202020204" pitchFamily="34" charset="0"/>
            </a:endParaRPr>
          </a:p>
          <a:p>
            <a:pPr marL="285750" indent="-285750">
              <a:spcAft>
                <a:spcPts val="400"/>
              </a:spcAft>
              <a:buFont typeface="Wingdings" panose="05000000000000000000" pitchFamily="2" charset="2"/>
              <a:buChar char="§"/>
            </a:pPr>
            <a:r>
              <a:rPr lang="en-US" dirty="0">
                <a:latin typeface="Arial" panose="020B0604020202020204" pitchFamily="34" charset="0"/>
                <a:cs typeface="Arial" panose="020B0604020202020204" pitchFamily="34" charset="0"/>
              </a:rPr>
              <a:t>Requirements for feasibility studies.</a:t>
            </a:r>
          </a:p>
          <a:p>
            <a:pPr marL="285750" indent="-285750">
              <a:spcAft>
                <a:spcPts val="400"/>
              </a:spcAft>
              <a:buFont typeface="Wingdings" panose="05000000000000000000" pitchFamily="2" charset="2"/>
              <a:buChar char="§"/>
            </a:pPr>
            <a:r>
              <a:rPr lang="en-US" dirty="0">
                <a:latin typeface="Arial" panose="020B0604020202020204" pitchFamily="34" charset="0"/>
                <a:cs typeface="Arial" panose="020B0604020202020204" pitchFamily="34" charset="0"/>
              </a:rPr>
              <a:t>Minimum equity requirements.</a:t>
            </a:r>
          </a:p>
          <a:p>
            <a:pPr marL="285750" indent="-285750">
              <a:spcAft>
                <a:spcPts val="400"/>
              </a:spcAft>
              <a:buFont typeface="Wingdings" panose="05000000000000000000" pitchFamily="2" charset="2"/>
              <a:buChar char="§"/>
            </a:pPr>
            <a:r>
              <a:rPr lang="en-US" dirty="0">
                <a:latin typeface="Arial" panose="020B0604020202020204" pitchFamily="34" charset="0"/>
                <a:cs typeface="Arial" panose="020B0604020202020204" pitchFamily="34" charset="0"/>
              </a:rPr>
              <a:t>Minimum standards for net worth, cash flow and debt service coverage.</a:t>
            </a:r>
          </a:p>
          <a:p>
            <a:pPr marL="285750" indent="-285750">
              <a:spcAft>
                <a:spcPts val="400"/>
              </a:spcAft>
              <a:buFont typeface="Wingdings" panose="05000000000000000000" pitchFamily="2" charset="2"/>
              <a:buChar char="§"/>
            </a:pPr>
            <a:r>
              <a:rPr lang="en-US" dirty="0">
                <a:latin typeface="Arial" panose="020B0604020202020204" pitchFamily="34" charset="0"/>
                <a:cs typeface="Arial" panose="020B0604020202020204" pitchFamily="34" charset="0"/>
              </a:rPr>
              <a:t>Standards and limits for non-amortizing loans and the use of interest reserves.</a:t>
            </a:r>
          </a:p>
          <a:p>
            <a:pPr marL="285750" indent="-285750">
              <a:spcAft>
                <a:spcPts val="400"/>
              </a:spcAft>
              <a:buFont typeface="Wingdings" panose="05000000000000000000" pitchFamily="2" charset="2"/>
              <a:buChar char="§"/>
            </a:pPr>
            <a:r>
              <a:rPr lang="en-US" dirty="0">
                <a:latin typeface="Arial" panose="020B0604020202020204" pitchFamily="34" charset="0"/>
                <a:cs typeface="Arial" panose="020B0604020202020204" pitchFamily="34" charset="0"/>
              </a:rPr>
              <a:t>Preleasing and presale requirements for income-producing property.</a:t>
            </a:r>
          </a:p>
          <a:p>
            <a:pPr marL="285750" indent="-285750">
              <a:spcAft>
                <a:spcPts val="400"/>
              </a:spcAft>
              <a:buFont typeface="Wingdings" panose="05000000000000000000" pitchFamily="2" charset="2"/>
              <a:buChar char="§"/>
            </a:pPr>
            <a:r>
              <a:rPr lang="en-US" dirty="0">
                <a:latin typeface="Arial" panose="020B0604020202020204" pitchFamily="34" charset="0"/>
                <a:cs typeface="Arial" panose="020B0604020202020204" pitchFamily="34" charset="0"/>
              </a:rPr>
              <a:t>Presale and minimum unit release requirements for non-income-producing property loans.</a:t>
            </a:r>
          </a:p>
          <a:p>
            <a:pPr marL="285750" indent="-285750">
              <a:spcAft>
                <a:spcPts val="400"/>
              </a:spcAft>
              <a:buFont typeface="Wingdings" panose="05000000000000000000" pitchFamily="2" charset="2"/>
              <a:buChar char="§"/>
            </a:pPr>
            <a:r>
              <a:rPr lang="en-US" dirty="0">
                <a:latin typeface="Arial" panose="020B0604020202020204" pitchFamily="34" charset="0"/>
                <a:cs typeface="Arial" panose="020B0604020202020204" pitchFamily="34" charset="0"/>
              </a:rPr>
              <a:t>Limits on partial recourse or nonrecourse loans.</a:t>
            </a:r>
          </a:p>
          <a:p>
            <a:pPr marL="285750" indent="-285750">
              <a:spcAft>
                <a:spcPts val="400"/>
              </a:spcAft>
              <a:buFont typeface="Wingdings" panose="05000000000000000000" pitchFamily="2" charset="2"/>
              <a:buChar char="§"/>
            </a:pPr>
            <a:r>
              <a:rPr lang="en-US" dirty="0">
                <a:latin typeface="Arial" panose="020B0604020202020204" pitchFamily="34" charset="0"/>
                <a:cs typeface="Arial" panose="020B0604020202020204" pitchFamily="34" charset="0"/>
              </a:rPr>
              <a:t>Requirements for guarantor support.</a:t>
            </a:r>
          </a:p>
          <a:p>
            <a:pPr marL="285750" indent="-285750">
              <a:spcAft>
                <a:spcPts val="400"/>
              </a:spcAft>
              <a:buFont typeface="Wingdings" panose="05000000000000000000" pitchFamily="2" charset="2"/>
              <a:buChar char="§"/>
            </a:pPr>
            <a:r>
              <a:rPr lang="en-US" dirty="0">
                <a:latin typeface="Arial" panose="020B0604020202020204" pitchFamily="34" charset="0"/>
                <a:cs typeface="Arial" panose="020B0604020202020204" pitchFamily="34" charset="0"/>
              </a:rPr>
              <a:t>Requirements for take-out commitments.</a:t>
            </a:r>
          </a:p>
          <a:p>
            <a:pPr marL="285750" indent="-285750">
              <a:spcAft>
                <a:spcPts val="400"/>
              </a:spcAft>
              <a:buFont typeface="Wingdings" panose="05000000000000000000" pitchFamily="2" charset="2"/>
              <a:buChar char="§"/>
            </a:pPr>
            <a:r>
              <a:rPr lang="en-US" dirty="0">
                <a:latin typeface="Arial" panose="020B0604020202020204" pitchFamily="34" charset="0"/>
                <a:cs typeface="Arial" panose="020B0604020202020204" pitchFamily="34" charset="0"/>
              </a:rPr>
              <a:t>Minimum covenants for loan agreements.</a:t>
            </a:r>
          </a:p>
        </p:txBody>
      </p:sp>
      <p:sp>
        <p:nvSpPr>
          <p:cNvPr id="5" name="Isosceles Triangle 4">
            <a:extLst>
              <a:ext uri="{FF2B5EF4-FFF2-40B4-BE49-F238E27FC236}">
                <a16:creationId xmlns:a16="http://schemas.microsoft.com/office/drawing/2014/main" id="{09376270-5A5B-4FAE-AE6C-5C76ACA70CD3}"/>
              </a:ext>
            </a:extLst>
          </p:cNvPr>
          <p:cNvSpPr/>
          <p:nvPr/>
        </p:nvSpPr>
        <p:spPr>
          <a:xfrm flipV="1">
            <a:off x="9390244" y="3353673"/>
            <a:ext cx="375920" cy="201221"/>
          </a:xfrm>
          <a:prstGeom prst="triangl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lide Number Placeholder 5">
            <a:extLst>
              <a:ext uri="{FF2B5EF4-FFF2-40B4-BE49-F238E27FC236}">
                <a16:creationId xmlns:a16="http://schemas.microsoft.com/office/drawing/2014/main" id="{9E70C9CB-D8B7-4D79-98BA-E0040FA6823A}"/>
              </a:ext>
            </a:extLst>
          </p:cNvPr>
          <p:cNvSpPr>
            <a:spLocks noGrp="1"/>
          </p:cNvSpPr>
          <p:nvPr>
            <p:ph type="sldNum" sz="quarter" idx="12"/>
          </p:nvPr>
        </p:nvSpPr>
        <p:spPr/>
        <p:txBody>
          <a:bodyPr/>
          <a:lstStyle/>
          <a:p>
            <a:fld id="{71A628A0-E779-4D32-97F1-9C80A60D6EF0}" type="slidenum">
              <a:rPr lang="en-IN" smtClean="0"/>
              <a:pPr/>
              <a:t>61</a:t>
            </a:fld>
            <a:r>
              <a:rPr lang="en-IN"/>
              <a:t> of 116</a:t>
            </a:r>
            <a:endParaRPr lang="en-IN" dirty="0"/>
          </a:p>
        </p:txBody>
      </p:sp>
    </p:spTree>
    <p:extLst>
      <p:ext uri="{BB962C8B-B14F-4D97-AF65-F5344CB8AC3E}">
        <p14:creationId xmlns:p14="http://schemas.microsoft.com/office/powerpoint/2010/main" val="8586009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05DE344-F548-4C02-8A52-EE6A355C122F}"/>
              </a:ext>
            </a:extLst>
          </p:cNvPr>
          <p:cNvSpPr>
            <a:spLocks noGrp="1"/>
          </p:cNvSpPr>
          <p:nvPr>
            <p:ph type="title"/>
          </p:nvPr>
        </p:nvSpPr>
        <p:spPr/>
        <p:txBody>
          <a:bodyPr/>
          <a:lstStyle/>
          <a:p>
            <a:r>
              <a:rPr lang="en-IN" dirty="0"/>
              <a:t>Knowledge Check</a:t>
            </a:r>
          </a:p>
        </p:txBody>
      </p:sp>
      <p:sp>
        <p:nvSpPr>
          <p:cNvPr id="30" name="Rectangle 29">
            <a:extLst>
              <a:ext uri="{FF2B5EF4-FFF2-40B4-BE49-F238E27FC236}">
                <a16:creationId xmlns:a16="http://schemas.microsoft.com/office/drawing/2014/main" id="{47A1CBA0-F883-4AB3-8119-3902EFB946BD}"/>
              </a:ext>
            </a:extLst>
          </p:cNvPr>
          <p:cNvSpPr/>
          <p:nvPr/>
        </p:nvSpPr>
        <p:spPr>
          <a:xfrm>
            <a:off x="152400" y="2327350"/>
            <a:ext cx="12692743" cy="51167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close up of a window&#10;&#10;Description automatically generated">
            <a:extLst>
              <a:ext uri="{FF2B5EF4-FFF2-40B4-BE49-F238E27FC236}">
                <a16:creationId xmlns:a16="http://schemas.microsoft.com/office/drawing/2014/main" id="{DF32E1AB-F306-45A4-B224-A8AA7FC77F65}"/>
              </a:ext>
            </a:extLst>
          </p:cNvPr>
          <p:cNvPicPr>
            <a:picLocks noChangeAspect="1"/>
          </p:cNvPicPr>
          <p:nvPr/>
        </p:nvPicPr>
        <p:blipFill rotWithShape="1">
          <a:blip r:embed="rId2">
            <a:extLst>
              <a:ext uri="{28A0092B-C50C-407E-A947-70E740481C1C}">
                <a14:useLocalDpi xmlns:a14="http://schemas.microsoft.com/office/drawing/2010/main" val="0"/>
              </a:ext>
            </a:extLst>
          </a:blip>
          <a:srcRect t="9841" r="66994" b="9841"/>
          <a:stretch/>
        </p:blipFill>
        <p:spPr>
          <a:xfrm>
            <a:off x="234672" y="2046514"/>
            <a:ext cx="4133157" cy="5659403"/>
          </a:xfrm>
          <a:prstGeom prst="rect">
            <a:avLst/>
          </a:prstGeom>
          <a:ln w="28575">
            <a:solidFill>
              <a:schemeClr val="bg1"/>
            </a:solidFill>
          </a:ln>
        </p:spPr>
      </p:pic>
      <p:pic>
        <p:nvPicPr>
          <p:cNvPr id="32" name="Picture 31" descr="A person wearing a suit and tie&#10;&#10;Description automatically generated">
            <a:extLst>
              <a:ext uri="{FF2B5EF4-FFF2-40B4-BE49-F238E27FC236}">
                <a16:creationId xmlns:a16="http://schemas.microsoft.com/office/drawing/2014/main" id="{EF7BA7F0-00B5-4493-B40D-43F09B2A661C}"/>
              </a:ext>
            </a:extLst>
          </p:cNvPr>
          <p:cNvPicPr>
            <a:picLocks noChangeAspect="1"/>
          </p:cNvPicPr>
          <p:nvPr/>
        </p:nvPicPr>
        <p:blipFill rotWithShape="1">
          <a:blip r:embed="rId3">
            <a:extLst>
              <a:ext uri="{28A0092B-C50C-407E-A947-70E740481C1C}">
                <a14:useLocalDpi xmlns:a14="http://schemas.microsoft.com/office/drawing/2010/main" val="0"/>
              </a:ext>
            </a:extLst>
          </a:blip>
          <a:srcRect b="49817"/>
          <a:stretch/>
        </p:blipFill>
        <p:spPr>
          <a:xfrm>
            <a:off x="498762" y="3118113"/>
            <a:ext cx="4046930" cy="4587804"/>
          </a:xfrm>
          <a:prstGeom prst="rect">
            <a:avLst/>
          </a:prstGeom>
        </p:spPr>
      </p:pic>
      <p:grpSp>
        <p:nvGrpSpPr>
          <p:cNvPr id="33" name="Group 32">
            <a:extLst>
              <a:ext uri="{FF2B5EF4-FFF2-40B4-BE49-F238E27FC236}">
                <a16:creationId xmlns:a16="http://schemas.microsoft.com/office/drawing/2014/main" id="{D0D147B5-F6A2-4FC0-A599-C8344EAE9F62}"/>
              </a:ext>
            </a:extLst>
          </p:cNvPr>
          <p:cNvGrpSpPr/>
          <p:nvPr/>
        </p:nvGrpSpPr>
        <p:grpSpPr>
          <a:xfrm>
            <a:off x="4745757" y="2649915"/>
            <a:ext cx="7747582" cy="2074007"/>
            <a:chOff x="4745757" y="2649915"/>
            <a:chExt cx="7747582" cy="2074007"/>
          </a:xfrm>
        </p:grpSpPr>
        <p:sp>
          <p:nvSpPr>
            <p:cNvPr id="34" name="TextBox 33">
              <a:extLst>
                <a:ext uri="{FF2B5EF4-FFF2-40B4-BE49-F238E27FC236}">
                  <a16:creationId xmlns:a16="http://schemas.microsoft.com/office/drawing/2014/main" id="{125A469E-7B07-4F01-89F9-C74E10A24E39}"/>
                </a:ext>
              </a:extLst>
            </p:cNvPr>
            <p:cNvSpPr txBox="1"/>
            <p:nvPr/>
          </p:nvSpPr>
          <p:spPr>
            <a:xfrm>
              <a:off x="4764709" y="2649915"/>
              <a:ext cx="7728630" cy="1692771"/>
            </a:xfrm>
            <a:prstGeom prst="rect">
              <a:avLst/>
            </a:prstGeom>
            <a:noFill/>
          </p:spPr>
          <p:txBody>
            <a:bodyPr wrap="square">
              <a:spAutoFit/>
            </a:bodyPr>
            <a:lstStyle/>
            <a:p>
              <a:r>
                <a:rPr lang="en-IN" sz="2400" i="0" dirty="0">
                  <a:effectLst/>
                  <a:latin typeface="Arial" panose="020B0604020202020204" pitchFamily="34" charset="0"/>
                  <a:ea typeface="Times New Roman" panose="02020603050405020304" pitchFamily="18" charset="0"/>
                  <a:cs typeface="Arial" panose="020B0604020202020204" pitchFamily="34" charset="0"/>
                </a:rPr>
                <a:t>The expectations and actions of investors purchasing property in the market will have a strong bearing on capitalization rates, giving rise to</a:t>
              </a:r>
              <a:r>
                <a:rPr lang="en-IN" sz="2800" i="0" dirty="0">
                  <a:effectLst/>
                  <a:latin typeface="Arial" panose="020B0604020202020204" pitchFamily="34" charset="0"/>
                  <a:ea typeface="Times New Roman" panose="02020603050405020304" pitchFamily="18" charset="0"/>
                  <a:cs typeface="Arial" panose="020B0604020202020204" pitchFamily="34" charset="0"/>
                </a:rPr>
                <a:t> </a:t>
              </a:r>
              <a:r>
                <a:rPr lang="en-IN" sz="2800" b="1" i="0" dirty="0">
                  <a:effectLst/>
                  <a:latin typeface="Arial" panose="020B0604020202020204" pitchFamily="34" charset="0"/>
                  <a:ea typeface="Times New Roman" panose="02020603050405020304" pitchFamily="18" charset="0"/>
                  <a:cs typeface="Arial" panose="020B0604020202020204" pitchFamily="34" charset="0"/>
                </a:rPr>
                <a:t>two basic approaches to formulating the cap rate</a:t>
              </a:r>
              <a:r>
                <a:rPr lang="en-IN" sz="2400" b="1" i="0" dirty="0">
                  <a:effectLst/>
                  <a:latin typeface="Arial" panose="020B0604020202020204" pitchFamily="34" charset="0"/>
                  <a:ea typeface="Times New Roman" panose="02020603050405020304" pitchFamily="18" charset="0"/>
                  <a:cs typeface="Arial" panose="020B0604020202020204" pitchFamily="34" charset="0"/>
                </a:rPr>
                <a:t>:</a:t>
              </a:r>
              <a:endParaRPr lang="en-IN" sz="2800" b="1"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19920F01-C961-4D58-A2E6-FEDECD59AA54}"/>
                </a:ext>
              </a:extLst>
            </p:cNvPr>
            <p:cNvSpPr txBox="1"/>
            <p:nvPr/>
          </p:nvSpPr>
          <p:spPr>
            <a:xfrm>
              <a:off x="4745757" y="4416145"/>
              <a:ext cx="3700653" cy="307777"/>
            </a:xfrm>
            <a:prstGeom prst="rect">
              <a:avLst/>
            </a:prstGeom>
            <a:noFill/>
          </p:spPr>
          <p:txBody>
            <a:bodyPr wrap="square">
              <a:spAutoFit/>
            </a:bodyPr>
            <a:lstStyle/>
            <a:p>
              <a:r>
                <a:rPr lang="en-US" sz="1400" i="1" dirty="0">
                  <a:solidFill>
                    <a:schemeClr val="accent3"/>
                  </a:solidFill>
                  <a:latin typeface="Arial" panose="020B0604020202020204" pitchFamily="34" charset="0"/>
                  <a:cs typeface="Arial" panose="020B0604020202020204" pitchFamily="34" charset="0"/>
                </a:rPr>
                <a:t>Click on each approach to learn about it.</a:t>
              </a:r>
              <a:endParaRPr lang="en-US" sz="2400" i="1" dirty="0">
                <a:solidFill>
                  <a:schemeClr val="accent3"/>
                </a:solidFill>
                <a:latin typeface="Arial" panose="020B0604020202020204" pitchFamily="34" charset="0"/>
                <a:cs typeface="Arial" panose="020B0604020202020204" pitchFamily="34" charset="0"/>
              </a:endParaRPr>
            </a:p>
          </p:txBody>
        </p:sp>
      </p:grpSp>
      <p:grpSp>
        <p:nvGrpSpPr>
          <p:cNvPr id="36" name="Group 35">
            <a:extLst>
              <a:ext uri="{FF2B5EF4-FFF2-40B4-BE49-F238E27FC236}">
                <a16:creationId xmlns:a16="http://schemas.microsoft.com/office/drawing/2014/main" id="{085FDE01-1C0F-4E0F-8D9E-FC60321ECFB7}"/>
              </a:ext>
            </a:extLst>
          </p:cNvPr>
          <p:cNvGrpSpPr/>
          <p:nvPr/>
        </p:nvGrpSpPr>
        <p:grpSpPr>
          <a:xfrm>
            <a:off x="4809782" y="4998492"/>
            <a:ext cx="7549462" cy="1008347"/>
            <a:chOff x="4809782" y="4980972"/>
            <a:chExt cx="7549462" cy="1008347"/>
          </a:xfrm>
        </p:grpSpPr>
        <p:grpSp>
          <p:nvGrpSpPr>
            <p:cNvPr id="37" name="Group 36">
              <a:extLst>
                <a:ext uri="{FF2B5EF4-FFF2-40B4-BE49-F238E27FC236}">
                  <a16:creationId xmlns:a16="http://schemas.microsoft.com/office/drawing/2014/main" id="{FAE0B8CF-ACD7-4835-A6F2-1FAE102A0762}"/>
                </a:ext>
              </a:extLst>
            </p:cNvPr>
            <p:cNvGrpSpPr/>
            <p:nvPr/>
          </p:nvGrpSpPr>
          <p:grpSpPr>
            <a:xfrm>
              <a:off x="4809782" y="4980972"/>
              <a:ext cx="3700653" cy="1008347"/>
              <a:chOff x="1441461" y="2935189"/>
              <a:chExt cx="4133835" cy="753206"/>
            </a:xfrm>
          </p:grpSpPr>
          <p:sp>
            <p:nvSpPr>
              <p:cNvPr id="44" name="Rectangle 43">
                <a:extLst>
                  <a:ext uri="{FF2B5EF4-FFF2-40B4-BE49-F238E27FC236}">
                    <a16:creationId xmlns:a16="http://schemas.microsoft.com/office/drawing/2014/main" id="{25982E6B-886C-43B5-B9DB-F387026DA2E7}"/>
                  </a:ext>
                </a:extLst>
              </p:cNvPr>
              <p:cNvSpPr/>
              <p:nvPr/>
            </p:nvSpPr>
            <p:spPr>
              <a:xfrm>
                <a:off x="1441461" y="2935189"/>
                <a:ext cx="4133835" cy="7532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C1A73487-E8FB-43A0-B13C-28C1A12455D7}"/>
                  </a:ext>
                </a:extLst>
              </p:cNvPr>
              <p:cNvCxnSpPr>
                <a:cxnSpLocks/>
              </p:cNvCxnSpPr>
              <p:nvPr/>
            </p:nvCxnSpPr>
            <p:spPr>
              <a:xfrm>
                <a:off x="2369127" y="3109170"/>
                <a:ext cx="0" cy="405245"/>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46" name="Text Placeholder 3">
                <a:extLst>
                  <a:ext uri="{FF2B5EF4-FFF2-40B4-BE49-F238E27FC236}">
                    <a16:creationId xmlns:a16="http://schemas.microsoft.com/office/drawing/2014/main" id="{E5F02C07-394A-4A9E-BD2C-AD8FC643DE51}"/>
                  </a:ext>
                </a:extLst>
              </p:cNvPr>
              <p:cNvSpPr txBox="1">
                <a:spLocks/>
              </p:cNvSpPr>
              <p:nvPr/>
            </p:nvSpPr>
            <p:spPr>
              <a:xfrm>
                <a:off x="2436993" y="3173851"/>
                <a:ext cx="2911139" cy="275880"/>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lgn="ctr">
                  <a:spcAft>
                    <a:spcPts val="600"/>
                  </a:spcAft>
                  <a:buFont typeface="Wingdings" panose="05000000000000000000" pitchFamily="2" charset="2"/>
                  <a:buNone/>
                </a:pPr>
                <a:r>
                  <a:rPr lang="en-US" sz="1800" b="1" dirty="0">
                    <a:solidFill>
                      <a:schemeClr val="bg1"/>
                    </a:solidFill>
                  </a:rPr>
                  <a:t>Theoretical Derivation</a:t>
                </a:r>
              </a:p>
            </p:txBody>
          </p:sp>
        </p:grpSp>
        <p:grpSp>
          <p:nvGrpSpPr>
            <p:cNvPr id="38" name="Group 37">
              <a:extLst>
                <a:ext uri="{FF2B5EF4-FFF2-40B4-BE49-F238E27FC236}">
                  <a16:creationId xmlns:a16="http://schemas.microsoft.com/office/drawing/2014/main" id="{C8A175C4-9DDC-4D57-851A-2CAB52890D58}"/>
                </a:ext>
              </a:extLst>
            </p:cNvPr>
            <p:cNvGrpSpPr/>
            <p:nvPr/>
          </p:nvGrpSpPr>
          <p:grpSpPr>
            <a:xfrm>
              <a:off x="8658591" y="4980972"/>
              <a:ext cx="3700653" cy="1008347"/>
              <a:chOff x="1441461" y="2935189"/>
              <a:chExt cx="4133835" cy="753206"/>
            </a:xfrm>
          </p:grpSpPr>
          <p:sp>
            <p:nvSpPr>
              <p:cNvPr id="41" name="Rectangle 40">
                <a:extLst>
                  <a:ext uri="{FF2B5EF4-FFF2-40B4-BE49-F238E27FC236}">
                    <a16:creationId xmlns:a16="http://schemas.microsoft.com/office/drawing/2014/main" id="{987B2DD0-BD40-4E37-8176-C46F7A246D87}"/>
                  </a:ext>
                </a:extLst>
              </p:cNvPr>
              <p:cNvSpPr/>
              <p:nvPr/>
            </p:nvSpPr>
            <p:spPr>
              <a:xfrm>
                <a:off x="1441461" y="2935189"/>
                <a:ext cx="4133835" cy="7532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2" name="Straight Connector 41">
                <a:extLst>
                  <a:ext uri="{FF2B5EF4-FFF2-40B4-BE49-F238E27FC236}">
                    <a16:creationId xmlns:a16="http://schemas.microsoft.com/office/drawing/2014/main" id="{894C9DF0-AB79-455D-A198-13CBACD35AA5}"/>
                  </a:ext>
                </a:extLst>
              </p:cNvPr>
              <p:cNvCxnSpPr>
                <a:cxnSpLocks/>
              </p:cNvCxnSpPr>
              <p:nvPr/>
            </p:nvCxnSpPr>
            <p:spPr>
              <a:xfrm>
                <a:off x="2369127" y="3109170"/>
                <a:ext cx="0" cy="405245"/>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43" name="Text Placeholder 3">
                <a:extLst>
                  <a:ext uri="{FF2B5EF4-FFF2-40B4-BE49-F238E27FC236}">
                    <a16:creationId xmlns:a16="http://schemas.microsoft.com/office/drawing/2014/main" id="{002EF84B-BDEF-4911-989F-73F31A903161}"/>
                  </a:ext>
                </a:extLst>
              </p:cNvPr>
              <p:cNvSpPr txBox="1">
                <a:spLocks/>
              </p:cNvSpPr>
              <p:nvPr/>
            </p:nvSpPr>
            <p:spPr>
              <a:xfrm>
                <a:off x="2558174" y="3173851"/>
                <a:ext cx="2860670" cy="275880"/>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Practical Derivation</a:t>
                </a:r>
              </a:p>
            </p:txBody>
          </p:sp>
        </p:grpSp>
        <p:sp>
          <p:nvSpPr>
            <p:cNvPr id="39" name="TextBox 38">
              <a:extLst>
                <a:ext uri="{FF2B5EF4-FFF2-40B4-BE49-F238E27FC236}">
                  <a16:creationId xmlns:a16="http://schemas.microsoft.com/office/drawing/2014/main" id="{02789F36-CFE5-4CB2-B39C-D705A81827EA}"/>
                </a:ext>
              </a:extLst>
            </p:cNvPr>
            <p:cNvSpPr txBox="1"/>
            <p:nvPr/>
          </p:nvSpPr>
          <p:spPr>
            <a:xfrm>
              <a:off x="4818347" y="5123975"/>
              <a:ext cx="865625" cy="707886"/>
            </a:xfrm>
            <a:prstGeom prst="rect">
              <a:avLst/>
            </a:prstGeom>
            <a:noFill/>
          </p:spPr>
          <p:txBody>
            <a:bodyPr wrap="square">
              <a:spAutoFit/>
            </a:bodyPr>
            <a:lstStyle/>
            <a:p>
              <a:pPr algn="ctr"/>
              <a:r>
                <a:rPr lang="en-IN" sz="4000" b="1" dirty="0">
                  <a:solidFill>
                    <a:schemeClr val="bg1"/>
                  </a:solidFill>
                  <a:latin typeface="Arial" panose="020B0604020202020204" pitchFamily="34" charset="0"/>
                  <a:cs typeface="Arial" panose="020B0604020202020204" pitchFamily="34" charset="0"/>
                </a:rPr>
                <a:t>1</a:t>
              </a:r>
              <a:endParaRPr lang="en-IN" sz="4000" dirty="0">
                <a:solidFill>
                  <a:schemeClr val="bg1"/>
                </a:solidFill>
              </a:endParaRPr>
            </a:p>
          </p:txBody>
        </p:sp>
        <p:sp>
          <p:nvSpPr>
            <p:cNvPr id="40" name="TextBox 39">
              <a:extLst>
                <a:ext uri="{FF2B5EF4-FFF2-40B4-BE49-F238E27FC236}">
                  <a16:creationId xmlns:a16="http://schemas.microsoft.com/office/drawing/2014/main" id="{2E5D4D51-E66B-46FA-8BC2-8C75E6737235}"/>
                </a:ext>
              </a:extLst>
            </p:cNvPr>
            <p:cNvSpPr txBox="1"/>
            <p:nvPr/>
          </p:nvSpPr>
          <p:spPr>
            <a:xfrm>
              <a:off x="8704891" y="5123975"/>
              <a:ext cx="830456" cy="707886"/>
            </a:xfrm>
            <a:prstGeom prst="rect">
              <a:avLst/>
            </a:prstGeom>
            <a:noFill/>
          </p:spPr>
          <p:txBody>
            <a:bodyPr wrap="square">
              <a:spAutoFit/>
            </a:bodyPr>
            <a:lstStyle/>
            <a:p>
              <a:pPr algn="ctr"/>
              <a:r>
                <a:rPr lang="en-IN" sz="4000" b="1" dirty="0">
                  <a:solidFill>
                    <a:schemeClr val="bg1"/>
                  </a:solidFill>
                  <a:latin typeface="Arial" panose="020B0604020202020204" pitchFamily="34" charset="0"/>
                  <a:cs typeface="Arial" panose="020B0604020202020204" pitchFamily="34" charset="0"/>
                </a:rPr>
                <a:t>2</a:t>
              </a:r>
              <a:endParaRPr lang="en-IN" sz="4000" dirty="0">
                <a:solidFill>
                  <a:schemeClr val="bg1"/>
                </a:solidFill>
              </a:endParaRPr>
            </a:p>
          </p:txBody>
        </p:sp>
      </p:grpSp>
      <p:sp>
        <p:nvSpPr>
          <p:cNvPr id="2" name="Slide Number Placeholder 1">
            <a:extLst>
              <a:ext uri="{FF2B5EF4-FFF2-40B4-BE49-F238E27FC236}">
                <a16:creationId xmlns:a16="http://schemas.microsoft.com/office/drawing/2014/main" id="{D03395D5-92F5-4477-99F8-46C2DE269D12}"/>
              </a:ext>
            </a:extLst>
          </p:cNvPr>
          <p:cNvSpPr>
            <a:spLocks noGrp="1"/>
          </p:cNvSpPr>
          <p:nvPr>
            <p:ph type="sldNum" sz="quarter" idx="12"/>
          </p:nvPr>
        </p:nvSpPr>
        <p:spPr/>
        <p:txBody>
          <a:bodyPr/>
          <a:lstStyle/>
          <a:p>
            <a:fld id="{71A628A0-E779-4D32-97F1-9C80A60D6EF0}" type="slidenum">
              <a:rPr lang="en-IN" smtClean="0"/>
              <a:pPr/>
              <a:t>62</a:t>
            </a:fld>
            <a:r>
              <a:rPr lang="en-IN"/>
              <a:t> of 116</a:t>
            </a:r>
            <a:endParaRPr lang="en-IN" dirty="0"/>
          </a:p>
        </p:txBody>
      </p:sp>
    </p:spTree>
    <p:extLst>
      <p:ext uri="{BB962C8B-B14F-4D97-AF65-F5344CB8AC3E}">
        <p14:creationId xmlns:p14="http://schemas.microsoft.com/office/powerpoint/2010/main" val="28424131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05DE344-F548-4C02-8A52-EE6A355C122F}"/>
              </a:ext>
            </a:extLst>
          </p:cNvPr>
          <p:cNvSpPr>
            <a:spLocks noGrp="1"/>
          </p:cNvSpPr>
          <p:nvPr>
            <p:ph type="title"/>
          </p:nvPr>
        </p:nvSpPr>
        <p:spPr/>
        <p:txBody>
          <a:bodyPr/>
          <a:lstStyle/>
          <a:p>
            <a:r>
              <a:rPr lang="en-IN" dirty="0"/>
              <a:t>Knowledge Check</a:t>
            </a:r>
          </a:p>
        </p:txBody>
      </p:sp>
      <p:sp>
        <p:nvSpPr>
          <p:cNvPr id="30" name="Rectangle 29">
            <a:extLst>
              <a:ext uri="{FF2B5EF4-FFF2-40B4-BE49-F238E27FC236}">
                <a16:creationId xmlns:a16="http://schemas.microsoft.com/office/drawing/2014/main" id="{47A1CBA0-F883-4AB3-8119-3902EFB946BD}"/>
              </a:ext>
            </a:extLst>
          </p:cNvPr>
          <p:cNvSpPr/>
          <p:nvPr/>
        </p:nvSpPr>
        <p:spPr>
          <a:xfrm>
            <a:off x="152400" y="2327350"/>
            <a:ext cx="12692743" cy="51167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close up of a window&#10;&#10;Description automatically generated">
            <a:extLst>
              <a:ext uri="{FF2B5EF4-FFF2-40B4-BE49-F238E27FC236}">
                <a16:creationId xmlns:a16="http://schemas.microsoft.com/office/drawing/2014/main" id="{DF32E1AB-F306-45A4-B224-A8AA7FC77F65}"/>
              </a:ext>
            </a:extLst>
          </p:cNvPr>
          <p:cNvPicPr>
            <a:picLocks noChangeAspect="1"/>
          </p:cNvPicPr>
          <p:nvPr/>
        </p:nvPicPr>
        <p:blipFill rotWithShape="1">
          <a:blip r:embed="rId2">
            <a:extLst>
              <a:ext uri="{28A0092B-C50C-407E-A947-70E740481C1C}">
                <a14:useLocalDpi xmlns:a14="http://schemas.microsoft.com/office/drawing/2010/main" val="0"/>
              </a:ext>
            </a:extLst>
          </a:blip>
          <a:srcRect t="9841" r="66994" b="9841"/>
          <a:stretch/>
        </p:blipFill>
        <p:spPr>
          <a:xfrm>
            <a:off x="234672" y="2046514"/>
            <a:ext cx="4133157" cy="5659403"/>
          </a:xfrm>
          <a:prstGeom prst="rect">
            <a:avLst/>
          </a:prstGeom>
          <a:ln w="28575">
            <a:solidFill>
              <a:schemeClr val="bg1"/>
            </a:solidFill>
          </a:ln>
        </p:spPr>
      </p:pic>
      <p:pic>
        <p:nvPicPr>
          <p:cNvPr id="32" name="Picture 31" descr="A person wearing a suit and tie&#10;&#10;Description automatically generated">
            <a:extLst>
              <a:ext uri="{FF2B5EF4-FFF2-40B4-BE49-F238E27FC236}">
                <a16:creationId xmlns:a16="http://schemas.microsoft.com/office/drawing/2014/main" id="{EF7BA7F0-00B5-4493-B40D-43F09B2A661C}"/>
              </a:ext>
            </a:extLst>
          </p:cNvPr>
          <p:cNvPicPr>
            <a:picLocks noChangeAspect="1"/>
          </p:cNvPicPr>
          <p:nvPr/>
        </p:nvPicPr>
        <p:blipFill rotWithShape="1">
          <a:blip r:embed="rId3">
            <a:extLst>
              <a:ext uri="{28A0092B-C50C-407E-A947-70E740481C1C}">
                <a14:useLocalDpi xmlns:a14="http://schemas.microsoft.com/office/drawing/2010/main" val="0"/>
              </a:ext>
            </a:extLst>
          </a:blip>
          <a:srcRect b="49817"/>
          <a:stretch/>
        </p:blipFill>
        <p:spPr>
          <a:xfrm>
            <a:off x="498762" y="3118113"/>
            <a:ext cx="4046930" cy="4587804"/>
          </a:xfrm>
          <a:prstGeom prst="rect">
            <a:avLst/>
          </a:prstGeom>
        </p:spPr>
      </p:pic>
      <p:grpSp>
        <p:nvGrpSpPr>
          <p:cNvPr id="33" name="Group 32">
            <a:extLst>
              <a:ext uri="{FF2B5EF4-FFF2-40B4-BE49-F238E27FC236}">
                <a16:creationId xmlns:a16="http://schemas.microsoft.com/office/drawing/2014/main" id="{D0D147B5-F6A2-4FC0-A599-C8344EAE9F62}"/>
              </a:ext>
            </a:extLst>
          </p:cNvPr>
          <p:cNvGrpSpPr/>
          <p:nvPr/>
        </p:nvGrpSpPr>
        <p:grpSpPr>
          <a:xfrm>
            <a:off x="4745757" y="2649915"/>
            <a:ext cx="7747582" cy="2074007"/>
            <a:chOff x="4745757" y="2649915"/>
            <a:chExt cx="7747582" cy="2074007"/>
          </a:xfrm>
        </p:grpSpPr>
        <p:sp>
          <p:nvSpPr>
            <p:cNvPr id="34" name="TextBox 33">
              <a:extLst>
                <a:ext uri="{FF2B5EF4-FFF2-40B4-BE49-F238E27FC236}">
                  <a16:creationId xmlns:a16="http://schemas.microsoft.com/office/drawing/2014/main" id="{125A469E-7B07-4F01-89F9-C74E10A24E39}"/>
                </a:ext>
              </a:extLst>
            </p:cNvPr>
            <p:cNvSpPr txBox="1"/>
            <p:nvPr/>
          </p:nvSpPr>
          <p:spPr>
            <a:xfrm>
              <a:off x="4764709" y="2649915"/>
              <a:ext cx="7728630" cy="1692771"/>
            </a:xfrm>
            <a:prstGeom prst="rect">
              <a:avLst/>
            </a:prstGeom>
            <a:noFill/>
          </p:spPr>
          <p:txBody>
            <a:bodyPr wrap="square">
              <a:spAutoFit/>
            </a:bodyPr>
            <a:lstStyle/>
            <a:p>
              <a:r>
                <a:rPr lang="en-IN" sz="2400" i="0" dirty="0">
                  <a:effectLst/>
                  <a:latin typeface="Arial" panose="020B0604020202020204" pitchFamily="34" charset="0"/>
                  <a:ea typeface="Times New Roman" panose="02020603050405020304" pitchFamily="18" charset="0"/>
                  <a:cs typeface="Arial" panose="020B0604020202020204" pitchFamily="34" charset="0"/>
                </a:rPr>
                <a:t>The expectations and actions of investors purchasing property in the market will have a strong bearing on capitalization rates, giving rise to</a:t>
              </a:r>
              <a:r>
                <a:rPr lang="en-IN" sz="2800" i="0" dirty="0">
                  <a:effectLst/>
                  <a:latin typeface="Arial" panose="020B0604020202020204" pitchFamily="34" charset="0"/>
                  <a:ea typeface="Times New Roman" panose="02020603050405020304" pitchFamily="18" charset="0"/>
                  <a:cs typeface="Arial" panose="020B0604020202020204" pitchFamily="34" charset="0"/>
                </a:rPr>
                <a:t> </a:t>
              </a:r>
              <a:r>
                <a:rPr lang="en-IN" sz="2800" b="1" i="0" dirty="0">
                  <a:effectLst/>
                  <a:latin typeface="Arial" panose="020B0604020202020204" pitchFamily="34" charset="0"/>
                  <a:ea typeface="Times New Roman" panose="02020603050405020304" pitchFamily="18" charset="0"/>
                  <a:cs typeface="Arial" panose="020B0604020202020204" pitchFamily="34" charset="0"/>
                </a:rPr>
                <a:t>two basic approaches to formulating the cap rate</a:t>
              </a:r>
              <a:r>
                <a:rPr lang="en-IN" sz="2400" b="1" i="0" dirty="0">
                  <a:effectLst/>
                  <a:latin typeface="Arial" panose="020B0604020202020204" pitchFamily="34" charset="0"/>
                  <a:ea typeface="Times New Roman" panose="02020603050405020304" pitchFamily="18" charset="0"/>
                  <a:cs typeface="Arial" panose="020B0604020202020204" pitchFamily="34" charset="0"/>
                </a:rPr>
                <a:t>:</a:t>
              </a:r>
              <a:endParaRPr lang="en-IN" sz="2800" b="1"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19920F01-C961-4D58-A2E6-FEDECD59AA54}"/>
                </a:ext>
              </a:extLst>
            </p:cNvPr>
            <p:cNvSpPr txBox="1"/>
            <p:nvPr/>
          </p:nvSpPr>
          <p:spPr>
            <a:xfrm>
              <a:off x="4745757" y="4416145"/>
              <a:ext cx="3700653" cy="307777"/>
            </a:xfrm>
            <a:prstGeom prst="rect">
              <a:avLst/>
            </a:prstGeom>
            <a:noFill/>
          </p:spPr>
          <p:txBody>
            <a:bodyPr wrap="square">
              <a:spAutoFit/>
            </a:bodyPr>
            <a:lstStyle/>
            <a:p>
              <a:r>
                <a:rPr lang="en-US" sz="1400" i="1" dirty="0">
                  <a:solidFill>
                    <a:schemeClr val="accent3"/>
                  </a:solidFill>
                  <a:latin typeface="Arial" panose="020B0604020202020204" pitchFamily="34" charset="0"/>
                  <a:cs typeface="Arial" panose="020B0604020202020204" pitchFamily="34" charset="0"/>
                </a:rPr>
                <a:t>Click on each approach to learn about it.</a:t>
              </a:r>
              <a:endParaRPr lang="en-US" sz="2400" i="1" dirty="0">
                <a:solidFill>
                  <a:schemeClr val="accent3"/>
                </a:solidFill>
                <a:latin typeface="Arial" panose="020B0604020202020204" pitchFamily="34" charset="0"/>
                <a:cs typeface="Arial" panose="020B0604020202020204" pitchFamily="34" charset="0"/>
              </a:endParaRPr>
            </a:p>
          </p:txBody>
        </p:sp>
      </p:grpSp>
      <p:grpSp>
        <p:nvGrpSpPr>
          <p:cNvPr id="37" name="Group 36">
            <a:extLst>
              <a:ext uri="{FF2B5EF4-FFF2-40B4-BE49-F238E27FC236}">
                <a16:creationId xmlns:a16="http://schemas.microsoft.com/office/drawing/2014/main" id="{FAE0B8CF-ACD7-4835-A6F2-1FAE102A0762}"/>
              </a:ext>
            </a:extLst>
          </p:cNvPr>
          <p:cNvGrpSpPr/>
          <p:nvPr/>
        </p:nvGrpSpPr>
        <p:grpSpPr>
          <a:xfrm>
            <a:off x="4809782" y="4998492"/>
            <a:ext cx="3700653" cy="1008347"/>
            <a:chOff x="1441461" y="2935189"/>
            <a:chExt cx="4133835" cy="753206"/>
          </a:xfrm>
        </p:grpSpPr>
        <p:sp>
          <p:nvSpPr>
            <p:cNvPr id="44" name="Rectangle 43">
              <a:extLst>
                <a:ext uri="{FF2B5EF4-FFF2-40B4-BE49-F238E27FC236}">
                  <a16:creationId xmlns:a16="http://schemas.microsoft.com/office/drawing/2014/main" id="{25982E6B-886C-43B5-B9DB-F387026DA2E7}"/>
                </a:ext>
              </a:extLst>
            </p:cNvPr>
            <p:cNvSpPr/>
            <p:nvPr/>
          </p:nvSpPr>
          <p:spPr>
            <a:xfrm>
              <a:off x="1441461" y="2935189"/>
              <a:ext cx="4133835" cy="7532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C1A73487-E8FB-43A0-B13C-28C1A12455D7}"/>
                </a:ext>
              </a:extLst>
            </p:cNvPr>
            <p:cNvCxnSpPr>
              <a:cxnSpLocks/>
            </p:cNvCxnSpPr>
            <p:nvPr/>
          </p:nvCxnSpPr>
          <p:spPr>
            <a:xfrm>
              <a:off x="2369127" y="3109170"/>
              <a:ext cx="0" cy="405245"/>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46" name="Text Placeholder 3">
              <a:extLst>
                <a:ext uri="{FF2B5EF4-FFF2-40B4-BE49-F238E27FC236}">
                  <a16:creationId xmlns:a16="http://schemas.microsoft.com/office/drawing/2014/main" id="{E5F02C07-394A-4A9E-BD2C-AD8FC643DE51}"/>
                </a:ext>
              </a:extLst>
            </p:cNvPr>
            <p:cNvSpPr txBox="1">
              <a:spLocks/>
            </p:cNvSpPr>
            <p:nvPr/>
          </p:nvSpPr>
          <p:spPr>
            <a:xfrm>
              <a:off x="2436993" y="3173851"/>
              <a:ext cx="2911139" cy="275880"/>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lgn="ctr">
                <a:spcAft>
                  <a:spcPts val="600"/>
                </a:spcAft>
                <a:buFont typeface="Wingdings" panose="05000000000000000000" pitchFamily="2" charset="2"/>
                <a:buNone/>
              </a:pPr>
              <a:r>
                <a:rPr lang="en-US" sz="1800" b="1" dirty="0">
                  <a:solidFill>
                    <a:schemeClr val="bg1"/>
                  </a:solidFill>
                </a:rPr>
                <a:t>Theoretical Derivation</a:t>
              </a:r>
            </a:p>
          </p:txBody>
        </p:sp>
      </p:grpSp>
      <p:grpSp>
        <p:nvGrpSpPr>
          <p:cNvPr id="38" name="Group 37">
            <a:extLst>
              <a:ext uri="{FF2B5EF4-FFF2-40B4-BE49-F238E27FC236}">
                <a16:creationId xmlns:a16="http://schemas.microsoft.com/office/drawing/2014/main" id="{C8A175C4-9DDC-4D57-851A-2CAB52890D58}"/>
              </a:ext>
            </a:extLst>
          </p:cNvPr>
          <p:cNvGrpSpPr/>
          <p:nvPr/>
        </p:nvGrpSpPr>
        <p:grpSpPr>
          <a:xfrm>
            <a:off x="8658591" y="4998492"/>
            <a:ext cx="3700653" cy="1008347"/>
            <a:chOff x="1441461" y="2935189"/>
            <a:chExt cx="4133835" cy="753206"/>
          </a:xfrm>
        </p:grpSpPr>
        <p:sp>
          <p:nvSpPr>
            <p:cNvPr id="41" name="Rectangle 40">
              <a:extLst>
                <a:ext uri="{FF2B5EF4-FFF2-40B4-BE49-F238E27FC236}">
                  <a16:creationId xmlns:a16="http://schemas.microsoft.com/office/drawing/2014/main" id="{987B2DD0-BD40-4E37-8176-C46F7A246D87}"/>
                </a:ext>
              </a:extLst>
            </p:cNvPr>
            <p:cNvSpPr/>
            <p:nvPr/>
          </p:nvSpPr>
          <p:spPr>
            <a:xfrm>
              <a:off x="1441461" y="2935189"/>
              <a:ext cx="4133835" cy="75320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2" name="Straight Connector 41">
              <a:extLst>
                <a:ext uri="{FF2B5EF4-FFF2-40B4-BE49-F238E27FC236}">
                  <a16:creationId xmlns:a16="http://schemas.microsoft.com/office/drawing/2014/main" id="{894C9DF0-AB79-455D-A198-13CBACD35AA5}"/>
                </a:ext>
              </a:extLst>
            </p:cNvPr>
            <p:cNvCxnSpPr>
              <a:cxnSpLocks/>
            </p:cNvCxnSpPr>
            <p:nvPr/>
          </p:nvCxnSpPr>
          <p:spPr>
            <a:xfrm>
              <a:off x="2369127" y="3109170"/>
              <a:ext cx="0" cy="405245"/>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43" name="Text Placeholder 3">
              <a:extLst>
                <a:ext uri="{FF2B5EF4-FFF2-40B4-BE49-F238E27FC236}">
                  <a16:creationId xmlns:a16="http://schemas.microsoft.com/office/drawing/2014/main" id="{002EF84B-BDEF-4911-989F-73F31A903161}"/>
                </a:ext>
              </a:extLst>
            </p:cNvPr>
            <p:cNvSpPr txBox="1">
              <a:spLocks/>
            </p:cNvSpPr>
            <p:nvPr/>
          </p:nvSpPr>
          <p:spPr>
            <a:xfrm>
              <a:off x="2558174" y="3173851"/>
              <a:ext cx="2860670" cy="275880"/>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Practical Derivation</a:t>
              </a:r>
            </a:p>
          </p:txBody>
        </p:sp>
      </p:grpSp>
      <p:sp>
        <p:nvSpPr>
          <p:cNvPr id="39" name="TextBox 38">
            <a:extLst>
              <a:ext uri="{FF2B5EF4-FFF2-40B4-BE49-F238E27FC236}">
                <a16:creationId xmlns:a16="http://schemas.microsoft.com/office/drawing/2014/main" id="{02789F36-CFE5-4CB2-B39C-D705A81827EA}"/>
              </a:ext>
            </a:extLst>
          </p:cNvPr>
          <p:cNvSpPr txBox="1"/>
          <p:nvPr/>
        </p:nvSpPr>
        <p:spPr>
          <a:xfrm>
            <a:off x="4818347" y="5141495"/>
            <a:ext cx="865625" cy="707886"/>
          </a:xfrm>
          <a:prstGeom prst="rect">
            <a:avLst/>
          </a:prstGeom>
          <a:noFill/>
        </p:spPr>
        <p:txBody>
          <a:bodyPr wrap="square">
            <a:spAutoFit/>
          </a:bodyPr>
          <a:lstStyle/>
          <a:p>
            <a:pPr algn="ctr"/>
            <a:r>
              <a:rPr lang="en-IN" sz="4000" b="1" dirty="0">
                <a:solidFill>
                  <a:schemeClr val="bg1"/>
                </a:solidFill>
                <a:latin typeface="Arial" panose="020B0604020202020204" pitchFamily="34" charset="0"/>
                <a:cs typeface="Arial" panose="020B0604020202020204" pitchFamily="34" charset="0"/>
              </a:rPr>
              <a:t>1</a:t>
            </a:r>
            <a:endParaRPr lang="en-IN" sz="4000" dirty="0">
              <a:solidFill>
                <a:schemeClr val="bg1"/>
              </a:solidFill>
            </a:endParaRPr>
          </a:p>
        </p:txBody>
      </p:sp>
      <p:sp>
        <p:nvSpPr>
          <p:cNvPr id="40" name="TextBox 39">
            <a:extLst>
              <a:ext uri="{FF2B5EF4-FFF2-40B4-BE49-F238E27FC236}">
                <a16:creationId xmlns:a16="http://schemas.microsoft.com/office/drawing/2014/main" id="{2E5D4D51-E66B-46FA-8BC2-8C75E6737235}"/>
              </a:ext>
            </a:extLst>
          </p:cNvPr>
          <p:cNvSpPr txBox="1"/>
          <p:nvPr/>
        </p:nvSpPr>
        <p:spPr>
          <a:xfrm>
            <a:off x="8704891" y="5141495"/>
            <a:ext cx="830456" cy="707886"/>
          </a:xfrm>
          <a:prstGeom prst="rect">
            <a:avLst/>
          </a:prstGeom>
          <a:noFill/>
        </p:spPr>
        <p:txBody>
          <a:bodyPr wrap="square">
            <a:spAutoFit/>
          </a:bodyPr>
          <a:lstStyle/>
          <a:p>
            <a:pPr algn="ctr"/>
            <a:r>
              <a:rPr lang="en-IN" sz="4000" b="1" dirty="0">
                <a:solidFill>
                  <a:schemeClr val="bg1"/>
                </a:solidFill>
                <a:latin typeface="Arial" panose="020B0604020202020204" pitchFamily="34" charset="0"/>
                <a:cs typeface="Arial" panose="020B0604020202020204" pitchFamily="34" charset="0"/>
              </a:rPr>
              <a:t>2</a:t>
            </a:r>
            <a:endParaRPr lang="en-IN" sz="4000" dirty="0">
              <a:solidFill>
                <a:schemeClr val="bg1"/>
              </a:solidFill>
            </a:endParaRPr>
          </a:p>
        </p:txBody>
      </p:sp>
      <p:sp>
        <p:nvSpPr>
          <p:cNvPr id="2" name="Slide Number Placeholder 1">
            <a:extLst>
              <a:ext uri="{FF2B5EF4-FFF2-40B4-BE49-F238E27FC236}">
                <a16:creationId xmlns:a16="http://schemas.microsoft.com/office/drawing/2014/main" id="{795A7901-73D9-41F7-8B5A-E0C74170D914}"/>
              </a:ext>
            </a:extLst>
          </p:cNvPr>
          <p:cNvSpPr>
            <a:spLocks noGrp="1"/>
          </p:cNvSpPr>
          <p:nvPr>
            <p:ph type="sldNum" sz="quarter" idx="12"/>
          </p:nvPr>
        </p:nvSpPr>
        <p:spPr/>
        <p:txBody>
          <a:bodyPr/>
          <a:lstStyle/>
          <a:p>
            <a:fld id="{71A628A0-E779-4D32-97F1-9C80A60D6EF0}" type="slidenum">
              <a:rPr lang="en-IN" smtClean="0"/>
              <a:pPr/>
              <a:t>63</a:t>
            </a:fld>
            <a:r>
              <a:rPr lang="en-IN"/>
              <a:t> of 116</a:t>
            </a:r>
            <a:endParaRPr lang="en-IN" dirty="0"/>
          </a:p>
        </p:txBody>
      </p:sp>
    </p:spTree>
    <p:extLst>
      <p:ext uri="{BB962C8B-B14F-4D97-AF65-F5344CB8AC3E}">
        <p14:creationId xmlns:p14="http://schemas.microsoft.com/office/powerpoint/2010/main" val="31974833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05DE344-F548-4C02-8A52-EE6A355C122F}"/>
              </a:ext>
            </a:extLst>
          </p:cNvPr>
          <p:cNvSpPr>
            <a:spLocks noGrp="1"/>
          </p:cNvSpPr>
          <p:nvPr>
            <p:ph type="title"/>
          </p:nvPr>
        </p:nvSpPr>
        <p:spPr/>
        <p:txBody>
          <a:bodyPr/>
          <a:lstStyle/>
          <a:p>
            <a:r>
              <a:rPr lang="en-IN" dirty="0"/>
              <a:t>Knowledge Check</a:t>
            </a:r>
          </a:p>
        </p:txBody>
      </p:sp>
      <p:sp>
        <p:nvSpPr>
          <p:cNvPr id="20" name="Rectangle 19">
            <a:extLst>
              <a:ext uri="{FF2B5EF4-FFF2-40B4-BE49-F238E27FC236}">
                <a16:creationId xmlns:a16="http://schemas.microsoft.com/office/drawing/2014/main" id="{5DFFA5BC-C7F9-4475-B56E-0F05A3D64E03}"/>
              </a:ext>
            </a:extLst>
          </p:cNvPr>
          <p:cNvSpPr/>
          <p:nvPr/>
        </p:nvSpPr>
        <p:spPr>
          <a:xfrm>
            <a:off x="5011628" y="2040680"/>
            <a:ext cx="7778151" cy="56583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descr="A computer generated image of a city&#10;&#10;Description automatically generated">
            <a:extLst>
              <a:ext uri="{FF2B5EF4-FFF2-40B4-BE49-F238E27FC236}">
                <a16:creationId xmlns:a16="http://schemas.microsoft.com/office/drawing/2014/main" id="{AB19C8E2-CED9-4FDF-A72D-F7E54CBA50CF}"/>
              </a:ext>
            </a:extLst>
          </p:cNvPr>
          <p:cNvPicPr>
            <a:picLocks noChangeAspect="1"/>
          </p:cNvPicPr>
          <p:nvPr/>
        </p:nvPicPr>
        <p:blipFill rotWithShape="1">
          <a:blip r:embed="rId2">
            <a:extLst>
              <a:ext uri="{28A0092B-C50C-407E-A947-70E740481C1C}">
                <a14:useLocalDpi xmlns:a14="http://schemas.microsoft.com/office/drawing/2010/main" val="0"/>
              </a:ext>
            </a:extLst>
          </a:blip>
          <a:srcRect l="33563" t="3" r="28301" b="57452"/>
          <a:stretch/>
        </p:blipFill>
        <p:spPr>
          <a:xfrm>
            <a:off x="239776" y="2040681"/>
            <a:ext cx="4716000" cy="5658340"/>
          </a:xfrm>
          <a:prstGeom prst="rect">
            <a:avLst/>
          </a:prstGeom>
        </p:spPr>
      </p:pic>
      <p:sp>
        <p:nvSpPr>
          <p:cNvPr id="22" name="TextBox 21">
            <a:extLst>
              <a:ext uri="{FF2B5EF4-FFF2-40B4-BE49-F238E27FC236}">
                <a16:creationId xmlns:a16="http://schemas.microsoft.com/office/drawing/2014/main" id="{B389F9C8-C664-4A2C-8693-F7470501CD6F}"/>
              </a:ext>
            </a:extLst>
          </p:cNvPr>
          <p:cNvSpPr txBox="1"/>
          <p:nvPr/>
        </p:nvSpPr>
        <p:spPr>
          <a:xfrm>
            <a:off x="5135880" y="2190133"/>
            <a:ext cx="7432040" cy="658770"/>
          </a:xfrm>
          <a:prstGeom prst="rect">
            <a:avLst/>
          </a:prstGeom>
          <a:noFill/>
        </p:spPr>
        <p:txBody>
          <a:bodyPr wrap="square">
            <a:spAutoFit/>
          </a:bodyPr>
          <a:lstStyle/>
          <a:p>
            <a:pPr>
              <a:lnSpc>
                <a:spcPct val="106000"/>
              </a:lnSpc>
              <a:spcAft>
                <a:spcPts val="800"/>
              </a:spcAft>
            </a:pPr>
            <a:r>
              <a:rPr lang="en-US" b="1" dirty="0">
                <a:latin typeface="Arial" panose="020B0604020202020204" pitchFamily="34" charset="0"/>
                <a:cs typeface="Arial" panose="020B0604020202020204" pitchFamily="34" charset="0"/>
              </a:rPr>
              <a:t>Real estate markets with good investment property opportunities at a premium: </a:t>
            </a:r>
          </a:p>
        </p:txBody>
      </p:sp>
      <p:grpSp>
        <p:nvGrpSpPr>
          <p:cNvPr id="23" name="Group 22">
            <a:extLst>
              <a:ext uri="{FF2B5EF4-FFF2-40B4-BE49-F238E27FC236}">
                <a16:creationId xmlns:a16="http://schemas.microsoft.com/office/drawing/2014/main" id="{2439C04A-22A5-4FE9-A19D-6B7829C76524}"/>
              </a:ext>
            </a:extLst>
          </p:cNvPr>
          <p:cNvGrpSpPr/>
          <p:nvPr/>
        </p:nvGrpSpPr>
        <p:grpSpPr>
          <a:xfrm>
            <a:off x="8982679" y="2889967"/>
            <a:ext cx="3668614" cy="2089585"/>
            <a:chOff x="8929380" y="2946412"/>
            <a:chExt cx="3668614" cy="2089585"/>
          </a:xfrm>
        </p:grpSpPr>
        <p:sp>
          <p:nvSpPr>
            <p:cNvPr id="24" name="Rectangle 23">
              <a:extLst>
                <a:ext uri="{FF2B5EF4-FFF2-40B4-BE49-F238E27FC236}">
                  <a16:creationId xmlns:a16="http://schemas.microsoft.com/office/drawing/2014/main" id="{603AB5A8-8D2A-4BE4-9835-AC1EA1F2E7AC}"/>
                </a:ext>
              </a:extLst>
            </p:cNvPr>
            <p:cNvSpPr/>
            <p:nvPr/>
          </p:nvSpPr>
          <p:spPr>
            <a:xfrm>
              <a:off x="8929380" y="2946412"/>
              <a:ext cx="3668614" cy="208958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a:extLst>
                <a:ext uri="{FF2B5EF4-FFF2-40B4-BE49-F238E27FC236}">
                  <a16:creationId xmlns:a16="http://schemas.microsoft.com/office/drawing/2014/main" id="{0C711A0B-8FA3-4641-8861-1648FF7AE081}"/>
                </a:ext>
              </a:extLst>
            </p:cNvPr>
            <p:cNvSpPr/>
            <p:nvPr/>
          </p:nvSpPr>
          <p:spPr>
            <a:xfrm>
              <a:off x="10221304" y="3178949"/>
              <a:ext cx="1084767" cy="1084767"/>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6" name="Picture 2" descr="Payment By Cash Color Icon Hand Stock Vector (Royalty Free) 1539662375">
              <a:extLst>
                <a:ext uri="{FF2B5EF4-FFF2-40B4-BE49-F238E27FC236}">
                  <a16:creationId xmlns:a16="http://schemas.microsoft.com/office/drawing/2014/main" id="{1C3DEA01-42A3-4ED5-AE34-259F99618415}"/>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3709" b="5503"/>
            <a:stretch/>
          </p:blipFill>
          <p:spPr bwMode="auto">
            <a:xfrm>
              <a:off x="10247488" y="3302543"/>
              <a:ext cx="1032399" cy="860463"/>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586AE80E-51A4-4D57-A23D-04988AAF3DE8}"/>
                </a:ext>
              </a:extLst>
            </p:cNvPr>
            <p:cNvSpPr txBox="1"/>
            <p:nvPr/>
          </p:nvSpPr>
          <p:spPr>
            <a:xfrm>
              <a:off x="9046719" y="4360217"/>
              <a:ext cx="3304411" cy="595741"/>
            </a:xfrm>
            <a:prstGeom prst="rect">
              <a:avLst/>
            </a:prstGeom>
            <a:noFill/>
          </p:spPr>
          <p:txBody>
            <a:bodyPr wrap="square">
              <a:spAutoFit/>
            </a:bodyPr>
            <a:lstStyle/>
            <a:p>
              <a:pPr algn="ctr">
                <a:lnSpc>
                  <a:spcPct val="106000"/>
                </a:lnSpc>
                <a:spcAft>
                  <a:spcPts val="800"/>
                </a:spcAft>
              </a:pPr>
              <a:r>
                <a:rPr lang="en-IN" sz="1600" dirty="0">
                  <a:latin typeface="Arial" panose="020B0604020202020204" pitchFamily="34" charset="0"/>
                  <a:cs typeface="Arial" panose="020B0604020202020204" pitchFamily="34" charset="0"/>
                </a:rPr>
                <a:t>Investors require a cash on cash returns below their borrowing cost</a:t>
              </a:r>
            </a:p>
          </p:txBody>
        </p:sp>
      </p:grpSp>
      <p:grpSp>
        <p:nvGrpSpPr>
          <p:cNvPr id="28" name="Group 27">
            <a:extLst>
              <a:ext uri="{FF2B5EF4-FFF2-40B4-BE49-F238E27FC236}">
                <a16:creationId xmlns:a16="http://schemas.microsoft.com/office/drawing/2014/main" id="{9F2F08EC-EBD7-4A28-8F32-44727BC1629C}"/>
              </a:ext>
            </a:extLst>
          </p:cNvPr>
          <p:cNvGrpSpPr/>
          <p:nvPr/>
        </p:nvGrpSpPr>
        <p:grpSpPr>
          <a:xfrm>
            <a:off x="5183980" y="2889967"/>
            <a:ext cx="3668614" cy="2089585"/>
            <a:chOff x="5117990" y="2946412"/>
            <a:chExt cx="3668614" cy="2089585"/>
          </a:xfrm>
        </p:grpSpPr>
        <p:sp>
          <p:nvSpPr>
            <p:cNvPr id="29" name="Rectangle 28">
              <a:extLst>
                <a:ext uri="{FF2B5EF4-FFF2-40B4-BE49-F238E27FC236}">
                  <a16:creationId xmlns:a16="http://schemas.microsoft.com/office/drawing/2014/main" id="{6357571A-4B0D-4ACE-8D06-D98137B60CA6}"/>
                </a:ext>
              </a:extLst>
            </p:cNvPr>
            <p:cNvSpPr/>
            <p:nvPr/>
          </p:nvSpPr>
          <p:spPr>
            <a:xfrm>
              <a:off x="5117990" y="2946412"/>
              <a:ext cx="3668614" cy="208958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B1507E7E-D3A1-4296-8E36-91ABA4837711}"/>
                </a:ext>
              </a:extLst>
            </p:cNvPr>
            <p:cNvSpPr/>
            <p:nvPr/>
          </p:nvSpPr>
          <p:spPr>
            <a:xfrm>
              <a:off x="6409914" y="3178949"/>
              <a:ext cx="1084767" cy="1084767"/>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TextBox 46">
              <a:extLst>
                <a:ext uri="{FF2B5EF4-FFF2-40B4-BE49-F238E27FC236}">
                  <a16:creationId xmlns:a16="http://schemas.microsoft.com/office/drawing/2014/main" id="{F024AEA7-D14E-4AC7-9383-73FD432F78AE}"/>
                </a:ext>
              </a:extLst>
            </p:cNvPr>
            <p:cNvSpPr txBox="1"/>
            <p:nvPr/>
          </p:nvSpPr>
          <p:spPr>
            <a:xfrm>
              <a:off x="5559415" y="4360217"/>
              <a:ext cx="2726232" cy="595741"/>
            </a:xfrm>
            <a:prstGeom prst="rect">
              <a:avLst/>
            </a:prstGeom>
            <a:noFill/>
          </p:spPr>
          <p:txBody>
            <a:bodyPr wrap="square">
              <a:spAutoFit/>
            </a:bodyPr>
            <a:lstStyle/>
            <a:p>
              <a:pPr algn="ctr">
                <a:lnSpc>
                  <a:spcPct val="106000"/>
                </a:lnSpc>
                <a:spcAft>
                  <a:spcPts val="800"/>
                </a:spcAft>
              </a:pPr>
              <a:r>
                <a:rPr lang="en-US" sz="1600" dirty="0">
                  <a:latin typeface="Arial" panose="020B0604020202020204" pitchFamily="34" charset="0"/>
                  <a:cs typeface="Arial" panose="020B0604020202020204" pitchFamily="34" charset="0"/>
                </a:rPr>
                <a:t>Cap rates can be lower than the cost of bank funds.</a:t>
              </a:r>
              <a:endParaRPr lang="en-IN" sz="1600" dirty="0">
                <a:latin typeface="Arial" panose="020B0604020202020204" pitchFamily="34" charset="0"/>
                <a:cs typeface="Arial" panose="020B0604020202020204" pitchFamily="34" charset="0"/>
              </a:endParaRPr>
            </a:p>
          </p:txBody>
        </p:sp>
        <p:pic>
          <p:nvPicPr>
            <p:cNvPr id="48" name="Picture 2" descr="Low rate profit cost icon. Reduction cost... - Stock Illustration  [65919436] - PIXTA">
              <a:extLst>
                <a:ext uri="{FF2B5EF4-FFF2-40B4-BE49-F238E27FC236}">
                  <a16:creationId xmlns:a16="http://schemas.microsoft.com/office/drawing/2014/main" id="{D0ABC85C-4709-4997-800C-1150351AFD0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4116" t="6226" r="13099" b="24527"/>
            <a:stretch/>
          </p:blipFill>
          <p:spPr bwMode="auto">
            <a:xfrm>
              <a:off x="6569294" y="3318767"/>
              <a:ext cx="766006" cy="758592"/>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Rectangle 48">
            <a:extLst>
              <a:ext uri="{FF2B5EF4-FFF2-40B4-BE49-F238E27FC236}">
                <a16:creationId xmlns:a16="http://schemas.microsoft.com/office/drawing/2014/main" id="{18FE694B-4BFC-492D-B02B-B1CC868A00FB}"/>
              </a:ext>
            </a:extLst>
          </p:cNvPr>
          <p:cNvSpPr/>
          <p:nvPr/>
        </p:nvSpPr>
        <p:spPr>
          <a:xfrm>
            <a:off x="6475903" y="5122152"/>
            <a:ext cx="6175389" cy="2446969"/>
          </a:xfrm>
          <a:prstGeom prst="rect">
            <a:avLst/>
          </a:prstGeom>
          <a:solidFill>
            <a:schemeClr val="tx2">
              <a:alpha val="8196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Rectangle 49">
            <a:extLst>
              <a:ext uri="{FF2B5EF4-FFF2-40B4-BE49-F238E27FC236}">
                <a16:creationId xmlns:a16="http://schemas.microsoft.com/office/drawing/2014/main" id="{3292618F-6FEA-454F-95A3-BD86F48B7BC3}"/>
              </a:ext>
            </a:extLst>
          </p:cNvPr>
          <p:cNvSpPr/>
          <p:nvPr/>
        </p:nvSpPr>
        <p:spPr>
          <a:xfrm>
            <a:off x="5150113" y="5122152"/>
            <a:ext cx="1325791" cy="24469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1" name="Graphic 50" descr="Help">
            <a:extLst>
              <a:ext uri="{FF2B5EF4-FFF2-40B4-BE49-F238E27FC236}">
                <a16:creationId xmlns:a16="http://schemas.microsoft.com/office/drawing/2014/main" id="{53C4FE9E-6C07-4400-857D-830586E5DA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84526" y="5898692"/>
            <a:ext cx="873313" cy="873313"/>
          </a:xfrm>
          <a:prstGeom prst="rect">
            <a:avLst/>
          </a:prstGeom>
        </p:spPr>
      </p:pic>
      <p:grpSp>
        <p:nvGrpSpPr>
          <p:cNvPr id="52" name="Group 51">
            <a:extLst>
              <a:ext uri="{FF2B5EF4-FFF2-40B4-BE49-F238E27FC236}">
                <a16:creationId xmlns:a16="http://schemas.microsoft.com/office/drawing/2014/main" id="{44CDEE18-69A7-4EA7-8C66-707885496444}"/>
              </a:ext>
            </a:extLst>
          </p:cNvPr>
          <p:cNvGrpSpPr/>
          <p:nvPr/>
        </p:nvGrpSpPr>
        <p:grpSpPr>
          <a:xfrm>
            <a:off x="6565274" y="5298180"/>
            <a:ext cx="5950985" cy="2094912"/>
            <a:chOff x="6400146" y="5352746"/>
            <a:chExt cx="5950985" cy="2094912"/>
          </a:xfrm>
        </p:grpSpPr>
        <p:sp>
          <p:nvSpPr>
            <p:cNvPr id="53" name="TextBox 52">
              <a:extLst>
                <a:ext uri="{FF2B5EF4-FFF2-40B4-BE49-F238E27FC236}">
                  <a16:creationId xmlns:a16="http://schemas.microsoft.com/office/drawing/2014/main" id="{973A9A06-30B3-419F-99F9-0B2D33A17D12}"/>
                </a:ext>
              </a:extLst>
            </p:cNvPr>
            <p:cNvSpPr txBox="1"/>
            <p:nvPr/>
          </p:nvSpPr>
          <p:spPr>
            <a:xfrm>
              <a:off x="6400146" y="5352746"/>
              <a:ext cx="5950984" cy="369332"/>
            </a:xfrm>
            <a:prstGeom prst="rect">
              <a:avLst/>
            </a:prstGeom>
            <a:noFill/>
          </p:spPr>
          <p:txBody>
            <a:bodyPr wrap="square">
              <a:spAutoFit/>
            </a:bodyPr>
            <a:lstStyle/>
            <a:p>
              <a:r>
                <a:rPr lang="en-US" b="1" dirty="0">
                  <a:solidFill>
                    <a:schemeClr val="bg1"/>
                  </a:solidFill>
                  <a:latin typeface="Arial" panose="020B0604020202020204" pitchFamily="34" charset="0"/>
                  <a:cs typeface="Arial" panose="020B0604020202020204" pitchFamily="34" charset="0"/>
                </a:rPr>
                <a:t>Why are Investors willing to take a reduced rate? </a:t>
              </a:r>
            </a:p>
          </p:txBody>
        </p:sp>
        <p:sp>
          <p:nvSpPr>
            <p:cNvPr id="54" name="TextBox 53">
              <a:extLst>
                <a:ext uri="{FF2B5EF4-FFF2-40B4-BE49-F238E27FC236}">
                  <a16:creationId xmlns:a16="http://schemas.microsoft.com/office/drawing/2014/main" id="{58FBDEEB-9CBE-4925-99E1-FEDE200D1114}"/>
                </a:ext>
              </a:extLst>
            </p:cNvPr>
            <p:cNvSpPr txBox="1"/>
            <p:nvPr/>
          </p:nvSpPr>
          <p:spPr>
            <a:xfrm>
              <a:off x="6400147" y="5805477"/>
              <a:ext cx="5950984" cy="1642181"/>
            </a:xfrm>
            <a:prstGeom prst="rect">
              <a:avLst/>
            </a:prstGeom>
            <a:noFill/>
          </p:spPr>
          <p:txBody>
            <a:bodyPr wrap="square">
              <a:spAutoFit/>
            </a:bodyPr>
            <a:lstStyle/>
            <a:p>
              <a:pPr>
                <a:lnSpc>
                  <a:spcPct val="106000"/>
                </a:lnSpc>
                <a:spcAft>
                  <a:spcPts val="800"/>
                </a:spcAft>
              </a:pPr>
              <a:r>
                <a:rPr lang="en-IN" dirty="0">
                  <a:solidFill>
                    <a:schemeClr val="bg1"/>
                  </a:solidFill>
                  <a:latin typeface="Arial" panose="020B0604020202020204" pitchFamily="34" charset="0"/>
                  <a:cs typeface="Arial" panose="020B0604020202020204" pitchFamily="34" charset="0"/>
                </a:rPr>
                <a:t>Because in a market with a limited number of premium properties:</a:t>
              </a:r>
            </a:p>
            <a:p>
              <a:pPr marL="285750" indent="-285750">
                <a:lnSpc>
                  <a:spcPct val="106000"/>
                </a:lnSpc>
                <a:spcAft>
                  <a:spcPts val="800"/>
                </a:spcAft>
                <a:buFont typeface="Wingdings" panose="05000000000000000000" pitchFamily="2" charset="2"/>
                <a:buChar char="§"/>
              </a:pPr>
              <a:r>
                <a:rPr lang="en-IN" dirty="0">
                  <a:solidFill>
                    <a:schemeClr val="bg1"/>
                  </a:solidFill>
                  <a:latin typeface="Arial" panose="020B0604020202020204" pitchFamily="34" charset="0"/>
                  <a:cs typeface="Arial" panose="020B0604020202020204" pitchFamily="34" charset="0"/>
                </a:rPr>
                <a:t>The investment community is sometimes willing to trade some of the value of an immediate return for the likelihood of future appreciation.</a:t>
              </a:r>
            </a:p>
          </p:txBody>
        </p:sp>
      </p:grpSp>
      <p:sp>
        <p:nvSpPr>
          <p:cNvPr id="2" name="Slide Number Placeholder 1">
            <a:extLst>
              <a:ext uri="{FF2B5EF4-FFF2-40B4-BE49-F238E27FC236}">
                <a16:creationId xmlns:a16="http://schemas.microsoft.com/office/drawing/2014/main" id="{0B76EC34-554D-4BA0-B8BB-04911C7B9DC5}"/>
              </a:ext>
            </a:extLst>
          </p:cNvPr>
          <p:cNvSpPr>
            <a:spLocks noGrp="1"/>
          </p:cNvSpPr>
          <p:nvPr>
            <p:ph type="sldNum" sz="quarter" idx="12"/>
          </p:nvPr>
        </p:nvSpPr>
        <p:spPr/>
        <p:txBody>
          <a:bodyPr/>
          <a:lstStyle/>
          <a:p>
            <a:fld id="{71A628A0-E779-4D32-97F1-9C80A60D6EF0}" type="slidenum">
              <a:rPr lang="en-IN" smtClean="0"/>
              <a:pPr/>
              <a:t>64</a:t>
            </a:fld>
            <a:r>
              <a:rPr lang="en-IN"/>
              <a:t> of 116</a:t>
            </a:r>
            <a:endParaRPr lang="en-IN" dirty="0"/>
          </a:p>
        </p:txBody>
      </p:sp>
    </p:spTree>
    <p:extLst>
      <p:ext uri="{BB962C8B-B14F-4D97-AF65-F5344CB8AC3E}">
        <p14:creationId xmlns:p14="http://schemas.microsoft.com/office/powerpoint/2010/main" val="14116181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05DE344-F548-4C02-8A52-EE6A355C122F}"/>
              </a:ext>
            </a:extLst>
          </p:cNvPr>
          <p:cNvSpPr>
            <a:spLocks noGrp="1"/>
          </p:cNvSpPr>
          <p:nvPr>
            <p:ph type="title"/>
          </p:nvPr>
        </p:nvSpPr>
        <p:spPr/>
        <p:txBody>
          <a:bodyPr/>
          <a:lstStyle/>
          <a:p>
            <a:r>
              <a:rPr lang="en-IN" dirty="0"/>
              <a:t>Knowledge Check</a:t>
            </a:r>
          </a:p>
        </p:txBody>
      </p:sp>
      <p:sp>
        <p:nvSpPr>
          <p:cNvPr id="30" name="Rectangle 29">
            <a:extLst>
              <a:ext uri="{FF2B5EF4-FFF2-40B4-BE49-F238E27FC236}">
                <a16:creationId xmlns:a16="http://schemas.microsoft.com/office/drawing/2014/main" id="{47A1CBA0-F883-4AB3-8119-3902EFB946BD}"/>
              </a:ext>
            </a:extLst>
          </p:cNvPr>
          <p:cNvSpPr/>
          <p:nvPr/>
        </p:nvSpPr>
        <p:spPr>
          <a:xfrm>
            <a:off x="152400" y="2327350"/>
            <a:ext cx="12692743" cy="511679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A close up of a window&#10;&#10;Description automatically generated">
            <a:extLst>
              <a:ext uri="{FF2B5EF4-FFF2-40B4-BE49-F238E27FC236}">
                <a16:creationId xmlns:a16="http://schemas.microsoft.com/office/drawing/2014/main" id="{DF32E1AB-F306-45A4-B224-A8AA7FC77F65}"/>
              </a:ext>
            </a:extLst>
          </p:cNvPr>
          <p:cNvPicPr>
            <a:picLocks noChangeAspect="1"/>
          </p:cNvPicPr>
          <p:nvPr/>
        </p:nvPicPr>
        <p:blipFill rotWithShape="1">
          <a:blip r:embed="rId2">
            <a:extLst>
              <a:ext uri="{28A0092B-C50C-407E-A947-70E740481C1C}">
                <a14:useLocalDpi xmlns:a14="http://schemas.microsoft.com/office/drawing/2010/main" val="0"/>
              </a:ext>
            </a:extLst>
          </a:blip>
          <a:srcRect t="9841" r="66994" b="9841"/>
          <a:stretch/>
        </p:blipFill>
        <p:spPr>
          <a:xfrm>
            <a:off x="234672" y="2046514"/>
            <a:ext cx="4133157" cy="5659403"/>
          </a:xfrm>
          <a:prstGeom prst="rect">
            <a:avLst/>
          </a:prstGeom>
          <a:ln w="28575">
            <a:solidFill>
              <a:schemeClr val="bg1"/>
            </a:solidFill>
          </a:ln>
        </p:spPr>
      </p:pic>
      <p:pic>
        <p:nvPicPr>
          <p:cNvPr id="32" name="Picture 31" descr="A person wearing a suit and tie&#10;&#10;Description automatically generated">
            <a:extLst>
              <a:ext uri="{FF2B5EF4-FFF2-40B4-BE49-F238E27FC236}">
                <a16:creationId xmlns:a16="http://schemas.microsoft.com/office/drawing/2014/main" id="{EF7BA7F0-00B5-4493-B40D-43F09B2A661C}"/>
              </a:ext>
            </a:extLst>
          </p:cNvPr>
          <p:cNvPicPr>
            <a:picLocks noChangeAspect="1"/>
          </p:cNvPicPr>
          <p:nvPr/>
        </p:nvPicPr>
        <p:blipFill rotWithShape="1">
          <a:blip r:embed="rId3">
            <a:extLst>
              <a:ext uri="{28A0092B-C50C-407E-A947-70E740481C1C}">
                <a14:useLocalDpi xmlns:a14="http://schemas.microsoft.com/office/drawing/2010/main" val="0"/>
              </a:ext>
            </a:extLst>
          </a:blip>
          <a:srcRect b="49817"/>
          <a:stretch/>
        </p:blipFill>
        <p:spPr>
          <a:xfrm>
            <a:off x="498762" y="3118113"/>
            <a:ext cx="4046930" cy="4587804"/>
          </a:xfrm>
          <a:prstGeom prst="rect">
            <a:avLst/>
          </a:prstGeom>
        </p:spPr>
      </p:pic>
      <p:grpSp>
        <p:nvGrpSpPr>
          <p:cNvPr id="33" name="Group 32">
            <a:extLst>
              <a:ext uri="{FF2B5EF4-FFF2-40B4-BE49-F238E27FC236}">
                <a16:creationId xmlns:a16="http://schemas.microsoft.com/office/drawing/2014/main" id="{D0D147B5-F6A2-4FC0-A599-C8344EAE9F62}"/>
              </a:ext>
            </a:extLst>
          </p:cNvPr>
          <p:cNvGrpSpPr/>
          <p:nvPr/>
        </p:nvGrpSpPr>
        <p:grpSpPr>
          <a:xfrm>
            <a:off x="4745757" y="2649915"/>
            <a:ext cx="7747582" cy="2074007"/>
            <a:chOff x="4745757" y="2649915"/>
            <a:chExt cx="7747582" cy="2074007"/>
          </a:xfrm>
        </p:grpSpPr>
        <p:sp>
          <p:nvSpPr>
            <p:cNvPr id="34" name="TextBox 33">
              <a:extLst>
                <a:ext uri="{FF2B5EF4-FFF2-40B4-BE49-F238E27FC236}">
                  <a16:creationId xmlns:a16="http://schemas.microsoft.com/office/drawing/2014/main" id="{125A469E-7B07-4F01-89F9-C74E10A24E39}"/>
                </a:ext>
              </a:extLst>
            </p:cNvPr>
            <p:cNvSpPr txBox="1"/>
            <p:nvPr/>
          </p:nvSpPr>
          <p:spPr>
            <a:xfrm>
              <a:off x="4764709" y="2649915"/>
              <a:ext cx="7728630" cy="1692771"/>
            </a:xfrm>
            <a:prstGeom prst="rect">
              <a:avLst/>
            </a:prstGeom>
            <a:noFill/>
          </p:spPr>
          <p:txBody>
            <a:bodyPr wrap="square">
              <a:spAutoFit/>
            </a:bodyPr>
            <a:lstStyle/>
            <a:p>
              <a:r>
                <a:rPr lang="en-IN" sz="2400" i="0" dirty="0">
                  <a:effectLst/>
                  <a:latin typeface="Arial" panose="020B0604020202020204" pitchFamily="34" charset="0"/>
                  <a:ea typeface="Times New Roman" panose="02020603050405020304" pitchFamily="18" charset="0"/>
                  <a:cs typeface="Arial" panose="020B0604020202020204" pitchFamily="34" charset="0"/>
                </a:rPr>
                <a:t>The expectations and actions of investors purchasing property in the market will have a strong bearing on capitalization rates, giving rise to</a:t>
              </a:r>
              <a:r>
                <a:rPr lang="en-IN" sz="2800" i="0" dirty="0">
                  <a:effectLst/>
                  <a:latin typeface="Arial" panose="020B0604020202020204" pitchFamily="34" charset="0"/>
                  <a:ea typeface="Times New Roman" panose="02020603050405020304" pitchFamily="18" charset="0"/>
                  <a:cs typeface="Arial" panose="020B0604020202020204" pitchFamily="34" charset="0"/>
                </a:rPr>
                <a:t> </a:t>
              </a:r>
              <a:r>
                <a:rPr lang="en-IN" sz="2800" b="1" i="0" dirty="0">
                  <a:effectLst/>
                  <a:latin typeface="Arial" panose="020B0604020202020204" pitchFamily="34" charset="0"/>
                  <a:ea typeface="Times New Roman" panose="02020603050405020304" pitchFamily="18" charset="0"/>
                  <a:cs typeface="Arial" panose="020B0604020202020204" pitchFamily="34" charset="0"/>
                </a:rPr>
                <a:t>two basic approaches to formulating the cap rate</a:t>
              </a:r>
              <a:r>
                <a:rPr lang="en-IN" sz="2400" b="1" i="0" dirty="0">
                  <a:effectLst/>
                  <a:latin typeface="Arial" panose="020B0604020202020204" pitchFamily="34" charset="0"/>
                  <a:ea typeface="Times New Roman" panose="02020603050405020304" pitchFamily="18" charset="0"/>
                  <a:cs typeface="Arial" panose="020B0604020202020204" pitchFamily="34" charset="0"/>
                </a:rPr>
                <a:t>:</a:t>
              </a:r>
              <a:endParaRPr lang="en-IN" sz="2800" b="1"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19920F01-C961-4D58-A2E6-FEDECD59AA54}"/>
                </a:ext>
              </a:extLst>
            </p:cNvPr>
            <p:cNvSpPr txBox="1"/>
            <p:nvPr/>
          </p:nvSpPr>
          <p:spPr>
            <a:xfrm>
              <a:off x="4745757" y="4416145"/>
              <a:ext cx="3700653" cy="307777"/>
            </a:xfrm>
            <a:prstGeom prst="rect">
              <a:avLst/>
            </a:prstGeom>
            <a:noFill/>
          </p:spPr>
          <p:txBody>
            <a:bodyPr wrap="square">
              <a:spAutoFit/>
            </a:bodyPr>
            <a:lstStyle/>
            <a:p>
              <a:r>
                <a:rPr lang="en-US" sz="1400" i="1" dirty="0">
                  <a:solidFill>
                    <a:schemeClr val="accent3"/>
                  </a:solidFill>
                  <a:latin typeface="Arial" panose="020B0604020202020204" pitchFamily="34" charset="0"/>
                  <a:cs typeface="Arial" panose="020B0604020202020204" pitchFamily="34" charset="0"/>
                </a:rPr>
                <a:t>Click on each approach to learn about it.</a:t>
              </a:r>
              <a:endParaRPr lang="en-US" sz="2400" i="1" dirty="0">
                <a:solidFill>
                  <a:schemeClr val="accent3"/>
                </a:solidFill>
                <a:latin typeface="Arial" panose="020B0604020202020204" pitchFamily="34" charset="0"/>
                <a:cs typeface="Arial" panose="020B0604020202020204" pitchFamily="34" charset="0"/>
              </a:endParaRPr>
            </a:p>
          </p:txBody>
        </p:sp>
      </p:grpSp>
      <p:grpSp>
        <p:nvGrpSpPr>
          <p:cNvPr id="37" name="Group 36">
            <a:extLst>
              <a:ext uri="{FF2B5EF4-FFF2-40B4-BE49-F238E27FC236}">
                <a16:creationId xmlns:a16="http://schemas.microsoft.com/office/drawing/2014/main" id="{FAE0B8CF-ACD7-4835-A6F2-1FAE102A0762}"/>
              </a:ext>
            </a:extLst>
          </p:cNvPr>
          <p:cNvGrpSpPr/>
          <p:nvPr/>
        </p:nvGrpSpPr>
        <p:grpSpPr>
          <a:xfrm>
            <a:off x="4809782" y="4998492"/>
            <a:ext cx="3700653" cy="1008347"/>
            <a:chOff x="1441461" y="2935189"/>
            <a:chExt cx="4133835" cy="753206"/>
          </a:xfrm>
        </p:grpSpPr>
        <p:sp>
          <p:nvSpPr>
            <p:cNvPr id="44" name="Rectangle 43">
              <a:extLst>
                <a:ext uri="{FF2B5EF4-FFF2-40B4-BE49-F238E27FC236}">
                  <a16:creationId xmlns:a16="http://schemas.microsoft.com/office/drawing/2014/main" id="{25982E6B-886C-43B5-B9DB-F387026DA2E7}"/>
                </a:ext>
              </a:extLst>
            </p:cNvPr>
            <p:cNvSpPr/>
            <p:nvPr/>
          </p:nvSpPr>
          <p:spPr>
            <a:xfrm>
              <a:off x="1441461" y="2935189"/>
              <a:ext cx="4133835" cy="75320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45" name="Straight Connector 44">
              <a:extLst>
                <a:ext uri="{FF2B5EF4-FFF2-40B4-BE49-F238E27FC236}">
                  <a16:creationId xmlns:a16="http://schemas.microsoft.com/office/drawing/2014/main" id="{C1A73487-E8FB-43A0-B13C-28C1A12455D7}"/>
                </a:ext>
              </a:extLst>
            </p:cNvPr>
            <p:cNvCxnSpPr>
              <a:cxnSpLocks/>
            </p:cNvCxnSpPr>
            <p:nvPr/>
          </p:nvCxnSpPr>
          <p:spPr>
            <a:xfrm>
              <a:off x="2369127" y="3109170"/>
              <a:ext cx="0" cy="405245"/>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46" name="Text Placeholder 3">
              <a:extLst>
                <a:ext uri="{FF2B5EF4-FFF2-40B4-BE49-F238E27FC236}">
                  <a16:creationId xmlns:a16="http://schemas.microsoft.com/office/drawing/2014/main" id="{E5F02C07-394A-4A9E-BD2C-AD8FC643DE51}"/>
                </a:ext>
              </a:extLst>
            </p:cNvPr>
            <p:cNvSpPr txBox="1">
              <a:spLocks/>
            </p:cNvSpPr>
            <p:nvPr/>
          </p:nvSpPr>
          <p:spPr>
            <a:xfrm>
              <a:off x="2436993" y="3173851"/>
              <a:ext cx="2911139" cy="275880"/>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lgn="ctr">
                <a:spcAft>
                  <a:spcPts val="600"/>
                </a:spcAft>
                <a:buFont typeface="Wingdings" panose="05000000000000000000" pitchFamily="2" charset="2"/>
                <a:buNone/>
              </a:pPr>
              <a:r>
                <a:rPr lang="en-US" sz="1800" b="1" dirty="0">
                  <a:solidFill>
                    <a:schemeClr val="bg1"/>
                  </a:solidFill>
                </a:rPr>
                <a:t>Theoretical Derivation</a:t>
              </a:r>
            </a:p>
          </p:txBody>
        </p:sp>
      </p:grpSp>
      <p:grpSp>
        <p:nvGrpSpPr>
          <p:cNvPr id="38" name="Group 37">
            <a:extLst>
              <a:ext uri="{FF2B5EF4-FFF2-40B4-BE49-F238E27FC236}">
                <a16:creationId xmlns:a16="http://schemas.microsoft.com/office/drawing/2014/main" id="{C8A175C4-9DDC-4D57-851A-2CAB52890D58}"/>
              </a:ext>
            </a:extLst>
          </p:cNvPr>
          <p:cNvGrpSpPr/>
          <p:nvPr/>
        </p:nvGrpSpPr>
        <p:grpSpPr>
          <a:xfrm>
            <a:off x="8658591" y="4998492"/>
            <a:ext cx="3700653" cy="1008347"/>
            <a:chOff x="1441461" y="2935189"/>
            <a:chExt cx="4133835" cy="753206"/>
          </a:xfrm>
        </p:grpSpPr>
        <p:sp>
          <p:nvSpPr>
            <p:cNvPr id="41" name="Rectangle 40">
              <a:extLst>
                <a:ext uri="{FF2B5EF4-FFF2-40B4-BE49-F238E27FC236}">
                  <a16:creationId xmlns:a16="http://schemas.microsoft.com/office/drawing/2014/main" id="{987B2DD0-BD40-4E37-8176-C46F7A246D87}"/>
                </a:ext>
              </a:extLst>
            </p:cNvPr>
            <p:cNvSpPr/>
            <p:nvPr/>
          </p:nvSpPr>
          <p:spPr>
            <a:xfrm>
              <a:off x="1441461" y="2935189"/>
              <a:ext cx="4133835" cy="7532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42" name="Straight Connector 41">
              <a:extLst>
                <a:ext uri="{FF2B5EF4-FFF2-40B4-BE49-F238E27FC236}">
                  <a16:creationId xmlns:a16="http://schemas.microsoft.com/office/drawing/2014/main" id="{894C9DF0-AB79-455D-A198-13CBACD35AA5}"/>
                </a:ext>
              </a:extLst>
            </p:cNvPr>
            <p:cNvCxnSpPr>
              <a:cxnSpLocks/>
            </p:cNvCxnSpPr>
            <p:nvPr/>
          </p:nvCxnSpPr>
          <p:spPr>
            <a:xfrm>
              <a:off x="2369127" y="3109170"/>
              <a:ext cx="0" cy="405245"/>
            </a:xfrm>
            <a:prstGeom prst="line">
              <a:avLst/>
            </a:prstGeom>
            <a:ln>
              <a:solidFill>
                <a:schemeClr val="bg1">
                  <a:alpha val="30000"/>
                </a:schemeClr>
              </a:solidFill>
            </a:ln>
          </p:spPr>
          <p:style>
            <a:lnRef idx="1">
              <a:schemeClr val="accent1"/>
            </a:lnRef>
            <a:fillRef idx="0">
              <a:schemeClr val="accent1"/>
            </a:fillRef>
            <a:effectRef idx="0">
              <a:schemeClr val="accent1"/>
            </a:effectRef>
            <a:fontRef idx="minor">
              <a:schemeClr val="tx1"/>
            </a:fontRef>
          </p:style>
        </p:cxnSp>
        <p:sp>
          <p:nvSpPr>
            <p:cNvPr id="43" name="Text Placeholder 3">
              <a:extLst>
                <a:ext uri="{FF2B5EF4-FFF2-40B4-BE49-F238E27FC236}">
                  <a16:creationId xmlns:a16="http://schemas.microsoft.com/office/drawing/2014/main" id="{002EF84B-BDEF-4911-989F-73F31A903161}"/>
                </a:ext>
              </a:extLst>
            </p:cNvPr>
            <p:cNvSpPr txBox="1">
              <a:spLocks/>
            </p:cNvSpPr>
            <p:nvPr/>
          </p:nvSpPr>
          <p:spPr>
            <a:xfrm>
              <a:off x="2558174" y="3173851"/>
              <a:ext cx="2860670" cy="275880"/>
            </a:xfrm>
            <a:prstGeom prst="rect">
              <a:avLst/>
            </a:prstGeom>
          </p:spPr>
          <p:txBody>
            <a:bodyPr vert="horz" wrap="square" lIns="91440" tIns="45720" rIns="91440" bIns="45720" rtlCol="0">
              <a:spAutoFit/>
            </a:bodyPr>
            <a:lstStyle>
              <a:lvl1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1pPr>
              <a:lvl2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2pPr>
              <a:lvl3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3pPr>
              <a:lvl4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4pPr>
              <a:lvl5pPr marL="228600" indent="-228600" algn="l" defTabSz="1073963" rtl="0" eaLnBrk="1" latinLnBrk="0" hangingPunct="1">
                <a:lnSpc>
                  <a:spcPct val="100000"/>
                </a:lnSpc>
                <a:spcBef>
                  <a:spcPts val="600"/>
                </a:spcBef>
                <a:buClr>
                  <a:schemeClr val="accent1"/>
                </a:buClr>
                <a:buFont typeface="Wingdings" panose="05000000000000000000" pitchFamily="2" charset="2"/>
                <a:buChar char="§"/>
                <a:defRPr sz="1600" kern="1200">
                  <a:solidFill>
                    <a:schemeClr val="tx1"/>
                  </a:solidFill>
                  <a:latin typeface="Arial" panose="020B0604020202020204" pitchFamily="34" charset="0"/>
                  <a:ea typeface="+mn-ea"/>
                  <a:cs typeface="Arial" panose="020B0604020202020204" pitchFamily="34" charset="0"/>
                </a:defRPr>
              </a:lvl5pPr>
              <a:lvl6pPr marL="2953398"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6pPr>
              <a:lvl7pPr marL="3490379"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7pPr>
              <a:lvl8pPr marL="4027361"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8pPr>
              <a:lvl9pPr marL="4564342" indent="-268491" algn="l" defTabSz="1073963" rtl="0" eaLnBrk="1" latinLnBrk="0" hangingPunct="1">
                <a:lnSpc>
                  <a:spcPct val="90000"/>
                </a:lnSpc>
                <a:spcBef>
                  <a:spcPts val="587"/>
                </a:spcBef>
                <a:buFont typeface="Arial" panose="020B0604020202020204" pitchFamily="34" charset="0"/>
                <a:buChar char="•"/>
                <a:defRPr sz="2114"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1800" b="1" dirty="0">
                  <a:solidFill>
                    <a:schemeClr val="bg1"/>
                  </a:solidFill>
                </a:rPr>
                <a:t>Practical Derivation</a:t>
              </a:r>
            </a:p>
          </p:txBody>
        </p:sp>
      </p:grpSp>
      <p:sp>
        <p:nvSpPr>
          <p:cNvPr id="39" name="TextBox 38">
            <a:extLst>
              <a:ext uri="{FF2B5EF4-FFF2-40B4-BE49-F238E27FC236}">
                <a16:creationId xmlns:a16="http://schemas.microsoft.com/office/drawing/2014/main" id="{02789F36-CFE5-4CB2-B39C-D705A81827EA}"/>
              </a:ext>
            </a:extLst>
          </p:cNvPr>
          <p:cNvSpPr txBox="1"/>
          <p:nvPr/>
        </p:nvSpPr>
        <p:spPr>
          <a:xfrm>
            <a:off x="4818347" y="5141495"/>
            <a:ext cx="865625" cy="707886"/>
          </a:xfrm>
          <a:prstGeom prst="rect">
            <a:avLst/>
          </a:prstGeom>
          <a:noFill/>
        </p:spPr>
        <p:txBody>
          <a:bodyPr wrap="square">
            <a:spAutoFit/>
          </a:bodyPr>
          <a:lstStyle/>
          <a:p>
            <a:pPr algn="ctr"/>
            <a:r>
              <a:rPr lang="en-IN" sz="4000" b="1" dirty="0">
                <a:solidFill>
                  <a:schemeClr val="bg1"/>
                </a:solidFill>
                <a:latin typeface="Arial" panose="020B0604020202020204" pitchFamily="34" charset="0"/>
                <a:cs typeface="Arial" panose="020B0604020202020204" pitchFamily="34" charset="0"/>
              </a:rPr>
              <a:t>1</a:t>
            </a:r>
            <a:endParaRPr lang="en-IN" sz="4000" dirty="0">
              <a:solidFill>
                <a:schemeClr val="bg1"/>
              </a:solidFill>
            </a:endParaRPr>
          </a:p>
        </p:txBody>
      </p:sp>
      <p:sp>
        <p:nvSpPr>
          <p:cNvPr id="40" name="TextBox 39">
            <a:extLst>
              <a:ext uri="{FF2B5EF4-FFF2-40B4-BE49-F238E27FC236}">
                <a16:creationId xmlns:a16="http://schemas.microsoft.com/office/drawing/2014/main" id="{2E5D4D51-E66B-46FA-8BC2-8C75E6737235}"/>
              </a:ext>
            </a:extLst>
          </p:cNvPr>
          <p:cNvSpPr txBox="1"/>
          <p:nvPr/>
        </p:nvSpPr>
        <p:spPr>
          <a:xfrm>
            <a:off x="8704891" y="5141495"/>
            <a:ext cx="830456" cy="707886"/>
          </a:xfrm>
          <a:prstGeom prst="rect">
            <a:avLst/>
          </a:prstGeom>
          <a:noFill/>
        </p:spPr>
        <p:txBody>
          <a:bodyPr wrap="square">
            <a:spAutoFit/>
          </a:bodyPr>
          <a:lstStyle/>
          <a:p>
            <a:pPr algn="ctr"/>
            <a:r>
              <a:rPr lang="en-IN" sz="4000" b="1" dirty="0">
                <a:solidFill>
                  <a:schemeClr val="bg1"/>
                </a:solidFill>
                <a:latin typeface="Arial" panose="020B0604020202020204" pitchFamily="34" charset="0"/>
                <a:cs typeface="Arial" panose="020B0604020202020204" pitchFamily="34" charset="0"/>
              </a:rPr>
              <a:t>2</a:t>
            </a:r>
            <a:endParaRPr lang="en-IN" sz="4000" dirty="0">
              <a:solidFill>
                <a:schemeClr val="bg1"/>
              </a:solidFill>
            </a:endParaRPr>
          </a:p>
        </p:txBody>
      </p:sp>
      <p:sp>
        <p:nvSpPr>
          <p:cNvPr id="2" name="Slide Number Placeholder 1">
            <a:extLst>
              <a:ext uri="{FF2B5EF4-FFF2-40B4-BE49-F238E27FC236}">
                <a16:creationId xmlns:a16="http://schemas.microsoft.com/office/drawing/2014/main" id="{A23BA608-0934-4113-91ED-B22BD6A9860E}"/>
              </a:ext>
            </a:extLst>
          </p:cNvPr>
          <p:cNvSpPr>
            <a:spLocks noGrp="1"/>
          </p:cNvSpPr>
          <p:nvPr>
            <p:ph type="sldNum" sz="quarter" idx="12"/>
          </p:nvPr>
        </p:nvSpPr>
        <p:spPr/>
        <p:txBody>
          <a:bodyPr/>
          <a:lstStyle/>
          <a:p>
            <a:fld id="{71A628A0-E779-4D32-97F1-9C80A60D6EF0}" type="slidenum">
              <a:rPr lang="en-IN" smtClean="0"/>
              <a:pPr/>
              <a:t>65</a:t>
            </a:fld>
            <a:r>
              <a:rPr lang="en-IN"/>
              <a:t> of 116</a:t>
            </a:r>
            <a:endParaRPr lang="en-IN" dirty="0"/>
          </a:p>
        </p:txBody>
      </p:sp>
    </p:spTree>
    <p:extLst>
      <p:ext uri="{BB962C8B-B14F-4D97-AF65-F5344CB8AC3E}">
        <p14:creationId xmlns:p14="http://schemas.microsoft.com/office/powerpoint/2010/main" val="41885269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3AB5-9D4D-4C76-A402-1CFE842A792A}"/>
              </a:ext>
            </a:extLst>
          </p:cNvPr>
          <p:cNvSpPr>
            <a:spLocks noGrp="1"/>
          </p:cNvSpPr>
          <p:nvPr>
            <p:ph type="title"/>
          </p:nvPr>
        </p:nvSpPr>
        <p:spPr/>
        <p:txBody>
          <a:bodyPr/>
          <a:lstStyle/>
          <a:p>
            <a:r>
              <a:rPr lang="en-US" dirty="0"/>
              <a:t>Pre-Approval/Pre-Closing: Key Elements</a:t>
            </a:r>
          </a:p>
        </p:txBody>
      </p:sp>
      <p:sp>
        <p:nvSpPr>
          <p:cNvPr id="5" name="Rectangle 4">
            <a:extLst>
              <a:ext uri="{FF2B5EF4-FFF2-40B4-BE49-F238E27FC236}">
                <a16:creationId xmlns:a16="http://schemas.microsoft.com/office/drawing/2014/main" id="{D25B259E-C813-4245-9F85-C6A195D52DAC}"/>
              </a:ext>
            </a:extLst>
          </p:cNvPr>
          <p:cNvSpPr/>
          <p:nvPr/>
        </p:nvSpPr>
        <p:spPr>
          <a:xfrm>
            <a:off x="13090068" y="0"/>
            <a:ext cx="1102182"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Slide 04</a:t>
            </a:r>
          </a:p>
        </p:txBody>
      </p:sp>
      <p:sp>
        <p:nvSpPr>
          <p:cNvPr id="10" name="Rectangle 9">
            <a:extLst>
              <a:ext uri="{FF2B5EF4-FFF2-40B4-BE49-F238E27FC236}">
                <a16:creationId xmlns:a16="http://schemas.microsoft.com/office/drawing/2014/main" id="{B7CD5DAF-98D0-4AE8-B6A9-28580C5EA8CA}"/>
              </a:ext>
            </a:extLst>
          </p:cNvPr>
          <p:cNvSpPr/>
          <p:nvPr/>
        </p:nvSpPr>
        <p:spPr>
          <a:xfrm>
            <a:off x="5762170" y="2043289"/>
            <a:ext cx="7039429" cy="5667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person standing posing for the camera&#10;&#10;Description automatically generated">
            <a:extLst>
              <a:ext uri="{FF2B5EF4-FFF2-40B4-BE49-F238E27FC236}">
                <a16:creationId xmlns:a16="http://schemas.microsoft.com/office/drawing/2014/main" id="{A8C10B27-09F8-4892-BD10-8441F657D164}"/>
              </a:ext>
            </a:extLst>
          </p:cNvPr>
          <p:cNvPicPr>
            <a:picLocks noChangeAspect="1"/>
          </p:cNvPicPr>
          <p:nvPr/>
        </p:nvPicPr>
        <p:blipFill rotWithShape="1">
          <a:blip r:embed="rId3">
            <a:extLst>
              <a:ext uri="{28A0092B-C50C-407E-A947-70E740481C1C}">
                <a14:useLocalDpi xmlns:a14="http://schemas.microsoft.com/office/drawing/2010/main" val="0"/>
              </a:ext>
            </a:extLst>
          </a:blip>
          <a:srcRect t="1" b="51911"/>
          <a:stretch/>
        </p:blipFill>
        <p:spPr>
          <a:xfrm flipH="1">
            <a:off x="1247546" y="3316902"/>
            <a:ext cx="4041648" cy="4382292"/>
          </a:xfrm>
          <a:prstGeom prst="rect">
            <a:avLst/>
          </a:prstGeom>
        </p:spPr>
      </p:pic>
      <p:sp>
        <p:nvSpPr>
          <p:cNvPr id="21" name="Rectangle 20">
            <a:extLst>
              <a:ext uri="{FF2B5EF4-FFF2-40B4-BE49-F238E27FC236}">
                <a16:creationId xmlns:a16="http://schemas.microsoft.com/office/drawing/2014/main" id="{55E8EEE7-44B8-408A-BEAC-F03BC7A2B09C}"/>
              </a:ext>
            </a:extLst>
          </p:cNvPr>
          <p:cNvSpPr/>
          <p:nvPr/>
        </p:nvSpPr>
        <p:spPr>
          <a:xfrm>
            <a:off x="6095999" y="2674385"/>
            <a:ext cx="6545875" cy="11169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5240F4E7-0F3E-47BB-836F-E1C2BFD7D087}"/>
              </a:ext>
            </a:extLst>
          </p:cNvPr>
          <p:cNvSpPr txBox="1"/>
          <p:nvPr/>
        </p:nvSpPr>
        <p:spPr>
          <a:xfrm>
            <a:off x="6331158" y="2771210"/>
            <a:ext cx="3701020" cy="923330"/>
          </a:xfrm>
          <a:prstGeom prst="rect">
            <a:avLst/>
          </a:prstGeom>
          <a:noFill/>
        </p:spPr>
        <p:txBody>
          <a:bodyPr wrap="square" rtlCol="0">
            <a:spAutoFit/>
          </a:bodyPr>
          <a:lstStyle/>
          <a:p>
            <a:r>
              <a:rPr lang="en-US" sz="5400" dirty="0">
                <a:solidFill>
                  <a:schemeClr val="bg1"/>
                </a:solidFill>
                <a:latin typeface="Arial Black" panose="020B0A04020102020204" pitchFamily="34" charset="0"/>
              </a:rPr>
              <a:t>01</a:t>
            </a:r>
            <a:endParaRPr lang="en-IN" sz="5400" dirty="0">
              <a:solidFill>
                <a:schemeClr val="bg1"/>
              </a:solidFill>
              <a:latin typeface="Arial Black" panose="020B0A04020102020204" pitchFamily="34" charset="0"/>
            </a:endParaRPr>
          </a:p>
        </p:txBody>
      </p:sp>
      <p:sp>
        <p:nvSpPr>
          <p:cNvPr id="23" name="TextBox 22">
            <a:extLst>
              <a:ext uri="{FF2B5EF4-FFF2-40B4-BE49-F238E27FC236}">
                <a16:creationId xmlns:a16="http://schemas.microsoft.com/office/drawing/2014/main" id="{4329AA4E-F6E6-4FF8-936B-B8C49906A331}"/>
              </a:ext>
            </a:extLst>
          </p:cNvPr>
          <p:cNvSpPr txBox="1"/>
          <p:nvPr/>
        </p:nvSpPr>
        <p:spPr>
          <a:xfrm>
            <a:off x="7597836" y="2832766"/>
            <a:ext cx="4397631" cy="800219"/>
          </a:xfrm>
          <a:prstGeom prst="rect">
            <a:avLst/>
          </a:prstGeom>
          <a:noFill/>
        </p:spPr>
        <p:txBody>
          <a:bodyPr wrap="square" rtlCol="0">
            <a:spAutoFit/>
          </a:bodyPr>
          <a:lstStyle/>
          <a:p>
            <a:pPr>
              <a:spcBef>
                <a:spcPts val="600"/>
              </a:spcBef>
              <a:spcAft>
                <a:spcPts val="600"/>
              </a:spcAft>
            </a:pPr>
            <a:r>
              <a:rPr lang="en-US" b="1" cap="all" dirty="0">
                <a:solidFill>
                  <a:schemeClr val="bg1"/>
                </a:solidFill>
                <a:latin typeface="Arial" panose="020B0604020202020204" pitchFamily="34" charset="0"/>
                <a:cs typeface="Arial" panose="020B0604020202020204" pitchFamily="34" charset="0"/>
              </a:rPr>
              <a:t>Title Insurance Policies</a:t>
            </a:r>
          </a:p>
          <a:p>
            <a:pPr marL="285750" indent="-285750">
              <a:spcBef>
                <a:spcPts val="600"/>
              </a:spcBef>
              <a:spcAft>
                <a:spcPts val="6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Schedules A and B </a:t>
            </a:r>
          </a:p>
        </p:txBody>
      </p:sp>
      <p:sp>
        <p:nvSpPr>
          <p:cNvPr id="24" name="Rectangle 23">
            <a:extLst>
              <a:ext uri="{FF2B5EF4-FFF2-40B4-BE49-F238E27FC236}">
                <a16:creationId xmlns:a16="http://schemas.microsoft.com/office/drawing/2014/main" id="{50B0CE3A-C255-46B0-B11C-24FE0B4C448A}"/>
              </a:ext>
            </a:extLst>
          </p:cNvPr>
          <p:cNvSpPr/>
          <p:nvPr/>
        </p:nvSpPr>
        <p:spPr>
          <a:xfrm>
            <a:off x="6095999" y="3870622"/>
            <a:ext cx="6545875" cy="11169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87047DA3-6F16-4213-ACC0-98534E427F21}"/>
              </a:ext>
            </a:extLst>
          </p:cNvPr>
          <p:cNvSpPr txBox="1"/>
          <p:nvPr/>
        </p:nvSpPr>
        <p:spPr>
          <a:xfrm>
            <a:off x="6331158" y="3967447"/>
            <a:ext cx="3701020" cy="923330"/>
          </a:xfrm>
          <a:prstGeom prst="rect">
            <a:avLst/>
          </a:prstGeom>
          <a:noFill/>
        </p:spPr>
        <p:txBody>
          <a:bodyPr wrap="square" rtlCol="0">
            <a:spAutoFit/>
          </a:bodyPr>
          <a:lstStyle/>
          <a:p>
            <a:r>
              <a:rPr lang="en-US" sz="5400" dirty="0">
                <a:solidFill>
                  <a:schemeClr val="bg1"/>
                </a:solidFill>
                <a:latin typeface="Arial Black" panose="020B0A04020102020204" pitchFamily="34" charset="0"/>
              </a:rPr>
              <a:t>02</a:t>
            </a:r>
            <a:endParaRPr lang="en-IN" sz="5400" dirty="0">
              <a:solidFill>
                <a:schemeClr val="bg1"/>
              </a:solidFill>
              <a:latin typeface="Arial Black" panose="020B0A04020102020204" pitchFamily="34" charset="0"/>
            </a:endParaRPr>
          </a:p>
        </p:txBody>
      </p:sp>
      <p:sp>
        <p:nvSpPr>
          <p:cNvPr id="26" name="TextBox 25">
            <a:extLst>
              <a:ext uri="{FF2B5EF4-FFF2-40B4-BE49-F238E27FC236}">
                <a16:creationId xmlns:a16="http://schemas.microsoft.com/office/drawing/2014/main" id="{62C9C14D-5950-408A-9D8A-F9AC111DAB45}"/>
              </a:ext>
            </a:extLst>
          </p:cNvPr>
          <p:cNvSpPr txBox="1"/>
          <p:nvPr/>
        </p:nvSpPr>
        <p:spPr>
          <a:xfrm>
            <a:off x="7597836" y="3928975"/>
            <a:ext cx="4700918" cy="1000274"/>
          </a:xfrm>
          <a:prstGeom prst="rect">
            <a:avLst/>
          </a:prstGeom>
          <a:noFill/>
        </p:spPr>
        <p:txBody>
          <a:bodyPr wrap="square" rtlCol="0">
            <a:spAutoFit/>
          </a:bodyPr>
          <a:lstStyle/>
          <a:p>
            <a:pPr>
              <a:spcBef>
                <a:spcPts val="600"/>
              </a:spcBef>
              <a:spcAft>
                <a:spcPts val="600"/>
              </a:spcAft>
            </a:pPr>
            <a:r>
              <a:rPr lang="en-US" b="1" cap="all" dirty="0">
                <a:solidFill>
                  <a:schemeClr val="bg1"/>
                </a:solidFill>
                <a:latin typeface="Arial" panose="020B0604020202020204" pitchFamily="34" charset="0"/>
                <a:cs typeface="Arial" panose="020B0604020202020204" pitchFamily="34" charset="0"/>
              </a:rPr>
              <a:t>Surveys</a:t>
            </a:r>
          </a:p>
          <a:p>
            <a:pPr marL="285750"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Survey Restrictions and Concerns </a:t>
            </a:r>
          </a:p>
          <a:p>
            <a:pPr marL="285750"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Survey Example</a:t>
            </a:r>
          </a:p>
        </p:txBody>
      </p:sp>
      <p:sp>
        <p:nvSpPr>
          <p:cNvPr id="27" name="Rectangle 26">
            <a:extLst>
              <a:ext uri="{FF2B5EF4-FFF2-40B4-BE49-F238E27FC236}">
                <a16:creationId xmlns:a16="http://schemas.microsoft.com/office/drawing/2014/main" id="{583DF9EE-25C2-4000-81FF-C745793996AB}"/>
              </a:ext>
            </a:extLst>
          </p:cNvPr>
          <p:cNvSpPr/>
          <p:nvPr/>
        </p:nvSpPr>
        <p:spPr>
          <a:xfrm>
            <a:off x="6095999" y="5066860"/>
            <a:ext cx="6545875" cy="1107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6E78F91B-956D-4CE0-8490-25D2D443414B}"/>
              </a:ext>
            </a:extLst>
          </p:cNvPr>
          <p:cNvSpPr txBox="1"/>
          <p:nvPr/>
        </p:nvSpPr>
        <p:spPr>
          <a:xfrm>
            <a:off x="6331158" y="5159016"/>
            <a:ext cx="3701020" cy="923330"/>
          </a:xfrm>
          <a:prstGeom prst="rect">
            <a:avLst/>
          </a:prstGeom>
          <a:noFill/>
        </p:spPr>
        <p:txBody>
          <a:bodyPr wrap="square" rtlCol="0">
            <a:spAutoFit/>
          </a:bodyPr>
          <a:lstStyle/>
          <a:p>
            <a:r>
              <a:rPr lang="en-US" sz="5400" dirty="0">
                <a:solidFill>
                  <a:schemeClr val="bg1"/>
                </a:solidFill>
                <a:latin typeface="Arial Black" panose="020B0A04020102020204" pitchFamily="34" charset="0"/>
              </a:rPr>
              <a:t>03</a:t>
            </a:r>
            <a:endParaRPr lang="en-IN" sz="5400" dirty="0">
              <a:solidFill>
                <a:schemeClr val="bg1"/>
              </a:solidFill>
              <a:latin typeface="Arial Black" panose="020B0A04020102020204" pitchFamily="34" charset="0"/>
            </a:endParaRPr>
          </a:p>
        </p:txBody>
      </p:sp>
      <p:sp>
        <p:nvSpPr>
          <p:cNvPr id="29" name="TextBox 28">
            <a:extLst>
              <a:ext uri="{FF2B5EF4-FFF2-40B4-BE49-F238E27FC236}">
                <a16:creationId xmlns:a16="http://schemas.microsoft.com/office/drawing/2014/main" id="{D46B9771-0AF4-48BF-8DE7-26739BC8E66F}"/>
              </a:ext>
            </a:extLst>
          </p:cNvPr>
          <p:cNvSpPr txBox="1"/>
          <p:nvPr/>
        </p:nvSpPr>
        <p:spPr>
          <a:xfrm>
            <a:off x="7597836" y="5452803"/>
            <a:ext cx="4697106" cy="335756"/>
          </a:xfrm>
          <a:prstGeom prst="rect">
            <a:avLst/>
          </a:prstGeom>
          <a:noFill/>
        </p:spPr>
        <p:txBody>
          <a:bodyPr wrap="square" rtlCol="0">
            <a:spAutoFit/>
          </a:bodyPr>
          <a:lstStyle/>
          <a:p>
            <a:pPr>
              <a:spcBef>
                <a:spcPts val="600"/>
              </a:spcBef>
              <a:spcAft>
                <a:spcPts val="600"/>
              </a:spcAft>
            </a:pPr>
            <a:r>
              <a:rPr lang="en-US" b="1" cap="all" dirty="0">
                <a:solidFill>
                  <a:schemeClr val="bg1"/>
                </a:solidFill>
                <a:latin typeface="Arial" panose="020B0604020202020204" pitchFamily="34" charset="0"/>
                <a:cs typeface="Arial" panose="020B0604020202020204" pitchFamily="34" charset="0"/>
              </a:rPr>
              <a:t>Insurance Coverage </a:t>
            </a:r>
          </a:p>
        </p:txBody>
      </p:sp>
      <p:sp>
        <p:nvSpPr>
          <p:cNvPr id="30" name="Rectangle 29">
            <a:extLst>
              <a:ext uri="{FF2B5EF4-FFF2-40B4-BE49-F238E27FC236}">
                <a16:creationId xmlns:a16="http://schemas.microsoft.com/office/drawing/2014/main" id="{80708459-7DD2-4434-B3ED-3C0D8576B91F}"/>
              </a:ext>
            </a:extLst>
          </p:cNvPr>
          <p:cNvSpPr/>
          <p:nvPr/>
        </p:nvSpPr>
        <p:spPr>
          <a:xfrm>
            <a:off x="6095999" y="6253757"/>
            <a:ext cx="6545875" cy="1107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2B62883-23F9-4A92-9474-9784933CBF25}"/>
              </a:ext>
            </a:extLst>
          </p:cNvPr>
          <p:cNvSpPr txBox="1"/>
          <p:nvPr/>
        </p:nvSpPr>
        <p:spPr>
          <a:xfrm>
            <a:off x="6331158" y="6345913"/>
            <a:ext cx="3701020" cy="923330"/>
          </a:xfrm>
          <a:prstGeom prst="rect">
            <a:avLst/>
          </a:prstGeom>
          <a:noFill/>
        </p:spPr>
        <p:txBody>
          <a:bodyPr wrap="square" rtlCol="0">
            <a:spAutoFit/>
          </a:bodyPr>
          <a:lstStyle/>
          <a:p>
            <a:r>
              <a:rPr lang="en-US" sz="5400" dirty="0">
                <a:solidFill>
                  <a:schemeClr val="bg1"/>
                </a:solidFill>
                <a:latin typeface="Arial Black" panose="020B0A04020102020204" pitchFamily="34" charset="0"/>
              </a:rPr>
              <a:t>04</a:t>
            </a:r>
            <a:endParaRPr lang="en-IN" sz="5400" dirty="0">
              <a:solidFill>
                <a:schemeClr val="bg1"/>
              </a:solidFill>
              <a:latin typeface="Arial Black" panose="020B0A04020102020204" pitchFamily="34" charset="0"/>
            </a:endParaRPr>
          </a:p>
        </p:txBody>
      </p:sp>
      <p:sp>
        <p:nvSpPr>
          <p:cNvPr id="32" name="TextBox 31">
            <a:extLst>
              <a:ext uri="{FF2B5EF4-FFF2-40B4-BE49-F238E27FC236}">
                <a16:creationId xmlns:a16="http://schemas.microsoft.com/office/drawing/2014/main" id="{5980698F-ADDA-4ECE-B9D8-D257FA62CEFF}"/>
              </a:ext>
            </a:extLst>
          </p:cNvPr>
          <p:cNvSpPr txBox="1"/>
          <p:nvPr/>
        </p:nvSpPr>
        <p:spPr>
          <a:xfrm>
            <a:off x="7597836" y="6484413"/>
            <a:ext cx="4096505" cy="646331"/>
          </a:xfrm>
          <a:prstGeom prst="rect">
            <a:avLst/>
          </a:prstGeom>
          <a:noFill/>
        </p:spPr>
        <p:txBody>
          <a:bodyPr wrap="square" rtlCol="0">
            <a:spAutoFit/>
          </a:bodyPr>
          <a:lstStyle/>
          <a:p>
            <a:pPr>
              <a:spcBef>
                <a:spcPts val="600"/>
              </a:spcBef>
              <a:spcAft>
                <a:spcPts val="600"/>
              </a:spcAft>
            </a:pPr>
            <a:r>
              <a:rPr lang="en-US" b="1" cap="all" dirty="0">
                <a:solidFill>
                  <a:schemeClr val="bg1"/>
                </a:solidFill>
                <a:latin typeface="Arial" panose="020B0604020202020204" pitchFamily="34" charset="0"/>
                <a:cs typeface="Arial" panose="020B0604020202020204" pitchFamily="34" charset="0"/>
              </a:rPr>
              <a:t>Prior Liens and Leasehold Interests </a:t>
            </a:r>
          </a:p>
        </p:txBody>
      </p:sp>
      <p:sp>
        <p:nvSpPr>
          <p:cNvPr id="33" name="TextBox 32">
            <a:extLst>
              <a:ext uri="{FF2B5EF4-FFF2-40B4-BE49-F238E27FC236}">
                <a16:creationId xmlns:a16="http://schemas.microsoft.com/office/drawing/2014/main" id="{6D58DD0A-F4BD-4DA3-9CC1-C4A579E6910B}"/>
              </a:ext>
            </a:extLst>
          </p:cNvPr>
          <p:cNvSpPr txBox="1"/>
          <p:nvPr/>
        </p:nvSpPr>
        <p:spPr>
          <a:xfrm>
            <a:off x="6095999" y="2220857"/>
            <a:ext cx="3700653" cy="307777"/>
          </a:xfrm>
          <a:prstGeom prst="rect">
            <a:avLst/>
          </a:prstGeom>
          <a:noFill/>
        </p:spPr>
        <p:txBody>
          <a:bodyPr wrap="square">
            <a:spAutoFit/>
          </a:bodyPr>
          <a:lstStyle/>
          <a:p>
            <a:r>
              <a:rPr lang="en-US" sz="1400" i="1" dirty="0">
                <a:solidFill>
                  <a:schemeClr val="accent3"/>
                </a:solidFill>
                <a:latin typeface="Arial" panose="020B0604020202020204" pitchFamily="34" charset="0"/>
                <a:cs typeface="Arial" panose="020B0604020202020204" pitchFamily="34" charset="0"/>
              </a:rPr>
              <a:t>Click on each element to learn about it.</a:t>
            </a:r>
            <a:endParaRPr lang="en-US" sz="2400" i="1" dirty="0">
              <a:solidFill>
                <a:schemeClr val="accent3"/>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7DD8BA2-FF63-48DF-BBDD-121E9DCC31F5}"/>
              </a:ext>
            </a:extLst>
          </p:cNvPr>
          <p:cNvSpPr>
            <a:spLocks noGrp="1"/>
          </p:cNvSpPr>
          <p:nvPr>
            <p:ph type="sldNum" sz="quarter" idx="12"/>
          </p:nvPr>
        </p:nvSpPr>
        <p:spPr/>
        <p:txBody>
          <a:bodyPr/>
          <a:lstStyle/>
          <a:p>
            <a:fld id="{71A628A0-E779-4D32-97F1-9C80A60D6EF0}" type="slidenum">
              <a:rPr lang="en-IN" smtClean="0"/>
              <a:pPr/>
              <a:t>66</a:t>
            </a:fld>
            <a:r>
              <a:rPr lang="en-IN"/>
              <a:t> of 116</a:t>
            </a:r>
            <a:endParaRPr lang="en-IN" dirty="0"/>
          </a:p>
        </p:txBody>
      </p:sp>
    </p:spTree>
    <p:extLst>
      <p:ext uri="{BB962C8B-B14F-4D97-AF65-F5344CB8AC3E}">
        <p14:creationId xmlns:p14="http://schemas.microsoft.com/office/powerpoint/2010/main" val="40019800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3AB5-9D4D-4C76-A402-1CFE842A792A}"/>
              </a:ext>
            </a:extLst>
          </p:cNvPr>
          <p:cNvSpPr>
            <a:spLocks noGrp="1"/>
          </p:cNvSpPr>
          <p:nvPr>
            <p:ph type="title"/>
          </p:nvPr>
        </p:nvSpPr>
        <p:spPr/>
        <p:txBody>
          <a:bodyPr/>
          <a:lstStyle/>
          <a:p>
            <a:r>
              <a:rPr lang="en-US" dirty="0"/>
              <a:t>Pre-Approval/Pre-Closing: Key Elements</a:t>
            </a:r>
          </a:p>
        </p:txBody>
      </p:sp>
      <p:sp>
        <p:nvSpPr>
          <p:cNvPr id="5" name="Rectangle 4">
            <a:extLst>
              <a:ext uri="{FF2B5EF4-FFF2-40B4-BE49-F238E27FC236}">
                <a16:creationId xmlns:a16="http://schemas.microsoft.com/office/drawing/2014/main" id="{D25B259E-C813-4245-9F85-C6A195D52DAC}"/>
              </a:ext>
            </a:extLst>
          </p:cNvPr>
          <p:cNvSpPr/>
          <p:nvPr/>
        </p:nvSpPr>
        <p:spPr>
          <a:xfrm>
            <a:off x="13090068" y="0"/>
            <a:ext cx="1102182"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Slide 04</a:t>
            </a:r>
          </a:p>
        </p:txBody>
      </p:sp>
      <p:sp>
        <p:nvSpPr>
          <p:cNvPr id="10" name="Rectangle 9">
            <a:extLst>
              <a:ext uri="{FF2B5EF4-FFF2-40B4-BE49-F238E27FC236}">
                <a16:creationId xmlns:a16="http://schemas.microsoft.com/office/drawing/2014/main" id="{B7CD5DAF-98D0-4AE8-B6A9-28580C5EA8CA}"/>
              </a:ext>
            </a:extLst>
          </p:cNvPr>
          <p:cNvSpPr/>
          <p:nvPr/>
        </p:nvSpPr>
        <p:spPr>
          <a:xfrm>
            <a:off x="5762170" y="2043289"/>
            <a:ext cx="7039429" cy="5667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person standing posing for the camera&#10;&#10;Description automatically generated">
            <a:extLst>
              <a:ext uri="{FF2B5EF4-FFF2-40B4-BE49-F238E27FC236}">
                <a16:creationId xmlns:a16="http://schemas.microsoft.com/office/drawing/2014/main" id="{A8C10B27-09F8-4892-BD10-8441F657D164}"/>
              </a:ext>
            </a:extLst>
          </p:cNvPr>
          <p:cNvPicPr>
            <a:picLocks noChangeAspect="1"/>
          </p:cNvPicPr>
          <p:nvPr/>
        </p:nvPicPr>
        <p:blipFill rotWithShape="1">
          <a:blip r:embed="rId3">
            <a:extLst>
              <a:ext uri="{28A0092B-C50C-407E-A947-70E740481C1C}">
                <a14:useLocalDpi xmlns:a14="http://schemas.microsoft.com/office/drawing/2010/main" val="0"/>
              </a:ext>
            </a:extLst>
          </a:blip>
          <a:srcRect t="1" b="51911"/>
          <a:stretch/>
        </p:blipFill>
        <p:spPr>
          <a:xfrm flipH="1">
            <a:off x="1247546" y="3316902"/>
            <a:ext cx="4041648" cy="4382292"/>
          </a:xfrm>
          <a:prstGeom prst="rect">
            <a:avLst/>
          </a:prstGeom>
        </p:spPr>
      </p:pic>
      <p:sp>
        <p:nvSpPr>
          <p:cNvPr id="33" name="TextBox 32">
            <a:extLst>
              <a:ext uri="{FF2B5EF4-FFF2-40B4-BE49-F238E27FC236}">
                <a16:creationId xmlns:a16="http://schemas.microsoft.com/office/drawing/2014/main" id="{6D58DD0A-F4BD-4DA3-9CC1-C4A579E6910B}"/>
              </a:ext>
            </a:extLst>
          </p:cNvPr>
          <p:cNvSpPr txBox="1"/>
          <p:nvPr/>
        </p:nvSpPr>
        <p:spPr>
          <a:xfrm>
            <a:off x="6095999" y="2220857"/>
            <a:ext cx="3700653" cy="307777"/>
          </a:xfrm>
          <a:prstGeom prst="rect">
            <a:avLst/>
          </a:prstGeom>
          <a:noFill/>
        </p:spPr>
        <p:txBody>
          <a:bodyPr wrap="square">
            <a:spAutoFit/>
          </a:bodyPr>
          <a:lstStyle/>
          <a:p>
            <a:r>
              <a:rPr lang="en-US" sz="1400" i="1" dirty="0">
                <a:solidFill>
                  <a:schemeClr val="accent3"/>
                </a:solidFill>
                <a:latin typeface="Arial" panose="020B0604020202020204" pitchFamily="34" charset="0"/>
                <a:cs typeface="Arial" panose="020B0604020202020204" pitchFamily="34" charset="0"/>
              </a:rPr>
              <a:t>Click on each element to learn about it.</a:t>
            </a:r>
            <a:endParaRPr lang="en-US" sz="2400" i="1" dirty="0">
              <a:solidFill>
                <a:schemeClr val="accent3"/>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2FFB2DF-4A6F-4361-A1F5-93EF744DC4E2}"/>
              </a:ext>
            </a:extLst>
          </p:cNvPr>
          <p:cNvSpPr/>
          <p:nvPr/>
        </p:nvSpPr>
        <p:spPr>
          <a:xfrm>
            <a:off x="6095999" y="2674385"/>
            <a:ext cx="6545875" cy="11169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2C8947A-D863-41A6-BDEE-87BAAC63D9C1}"/>
              </a:ext>
            </a:extLst>
          </p:cNvPr>
          <p:cNvSpPr txBox="1"/>
          <p:nvPr/>
        </p:nvSpPr>
        <p:spPr>
          <a:xfrm>
            <a:off x="6331158" y="2771210"/>
            <a:ext cx="3701020" cy="923330"/>
          </a:xfrm>
          <a:prstGeom prst="rect">
            <a:avLst/>
          </a:prstGeom>
          <a:noFill/>
        </p:spPr>
        <p:txBody>
          <a:bodyPr wrap="square" rtlCol="0">
            <a:spAutoFit/>
          </a:bodyPr>
          <a:lstStyle/>
          <a:p>
            <a:r>
              <a:rPr lang="en-US" sz="5400" dirty="0">
                <a:solidFill>
                  <a:schemeClr val="bg1"/>
                </a:solidFill>
                <a:latin typeface="Arial Black" panose="020B0A04020102020204" pitchFamily="34" charset="0"/>
              </a:rPr>
              <a:t>01</a:t>
            </a:r>
            <a:endParaRPr lang="en-IN" sz="5400" dirty="0">
              <a:solidFill>
                <a:schemeClr val="bg1"/>
              </a:solidFill>
              <a:latin typeface="Arial Black" panose="020B0A04020102020204" pitchFamily="34" charset="0"/>
            </a:endParaRPr>
          </a:p>
        </p:txBody>
      </p:sp>
      <p:sp>
        <p:nvSpPr>
          <p:cNvPr id="8" name="TextBox 7">
            <a:extLst>
              <a:ext uri="{FF2B5EF4-FFF2-40B4-BE49-F238E27FC236}">
                <a16:creationId xmlns:a16="http://schemas.microsoft.com/office/drawing/2014/main" id="{EF50D0D3-AA29-41D7-9EB3-C69B960F957C}"/>
              </a:ext>
            </a:extLst>
          </p:cNvPr>
          <p:cNvSpPr txBox="1"/>
          <p:nvPr/>
        </p:nvSpPr>
        <p:spPr>
          <a:xfrm>
            <a:off x="7597836" y="2832766"/>
            <a:ext cx="4397631" cy="800219"/>
          </a:xfrm>
          <a:prstGeom prst="rect">
            <a:avLst/>
          </a:prstGeom>
          <a:noFill/>
        </p:spPr>
        <p:txBody>
          <a:bodyPr wrap="square" rtlCol="0">
            <a:spAutoFit/>
          </a:bodyPr>
          <a:lstStyle/>
          <a:p>
            <a:pPr>
              <a:spcBef>
                <a:spcPts val="600"/>
              </a:spcBef>
              <a:spcAft>
                <a:spcPts val="600"/>
              </a:spcAft>
            </a:pPr>
            <a:r>
              <a:rPr lang="en-US" b="1" cap="all" dirty="0">
                <a:solidFill>
                  <a:schemeClr val="bg1"/>
                </a:solidFill>
                <a:latin typeface="Arial" panose="020B0604020202020204" pitchFamily="34" charset="0"/>
                <a:cs typeface="Arial" panose="020B0604020202020204" pitchFamily="34" charset="0"/>
              </a:rPr>
              <a:t>Title Insurance Policies</a:t>
            </a:r>
          </a:p>
          <a:p>
            <a:pPr marL="285750" indent="-285750">
              <a:spcBef>
                <a:spcPts val="600"/>
              </a:spcBef>
              <a:spcAft>
                <a:spcPts val="6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Schedules A and B </a:t>
            </a:r>
          </a:p>
        </p:txBody>
      </p:sp>
      <p:sp>
        <p:nvSpPr>
          <p:cNvPr id="11" name="Rectangle 10">
            <a:extLst>
              <a:ext uri="{FF2B5EF4-FFF2-40B4-BE49-F238E27FC236}">
                <a16:creationId xmlns:a16="http://schemas.microsoft.com/office/drawing/2014/main" id="{5165CAB8-EFA8-4EFC-A0FD-4773FC5088E5}"/>
              </a:ext>
            </a:extLst>
          </p:cNvPr>
          <p:cNvSpPr/>
          <p:nvPr/>
        </p:nvSpPr>
        <p:spPr>
          <a:xfrm>
            <a:off x="6095999" y="3870622"/>
            <a:ext cx="6545875" cy="111698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85059289-6608-42CD-8BDA-4B57366AF99D}"/>
              </a:ext>
            </a:extLst>
          </p:cNvPr>
          <p:cNvSpPr txBox="1"/>
          <p:nvPr/>
        </p:nvSpPr>
        <p:spPr>
          <a:xfrm>
            <a:off x="6331158" y="3967447"/>
            <a:ext cx="3701020" cy="923330"/>
          </a:xfrm>
          <a:prstGeom prst="rect">
            <a:avLst/>
          </a:prstGeom>
          <a:noFill/>
        </p:spPr>
        <p:txBody>
          <a:bodyPr wrap="square" rtlCol="0">
            <a:spAutoFit/>
          </a:bodyPr>
          <a:lstStyle/>
          <a:p>
            <a:r>
              <a:rPr lang="en-US" sz="5400" dirty="0">
                <a:solidFill>
                  <a:schemeClr val="bg1"/>
                </a:solidFill>
                <a:latin typeface="Arial Black" panose="020B0A04020102020204" pitchFamily="34" charset="0"/>
              </a:rPr>
              <a:t>02</a:t>
            </a:r>
            <a:endParaRPr lang="en-IN" sz="5400" dirty="0">
              <a:solidFill>
                <a:schemeClr val="bg1"/>
              </a:solidFill>
              <a:latin typeface="Arial Black" panose="020B0A04020102020204" pitchFamily="34" charset="0"/>
            </a:endParaRPr>
          </a:p>
        </p:txBody>
      </p:sp>
      <p:sp>
        <p:nvSpPr>
          <p:cNvPr id="13" name="TextBox 12">
            <a:extLst>
              <a:ext uri="{FF2B5EF4-FFF2-40B4-BE49-F238E27FC236}">
                <a16:creationId xmlns:a16="http://schemas.microsoft.com/office/drawing/2014/main" id="{4F97EAC3-5038-4078-85F7-60B11DF657FB}"/>
              </a:ext>
            </a:extLst>
          </p:cNvPr>
          <p:cNvSpPr txBox="1"/>
          <p:nvPr/>
        </p:nvSpPr>
        <p:spPr>
          <a:xfrm>
            <a:off x="7597836" y="3928975"/>
            <a:ext cx="4700918" cy="1000274"/>
          </a:xfrm>
          <a:prstGeom prst="rect">
            <a:avLst/>
          </a:prstGeom>
          <a:noFill/>
        </p:spPr>
        <p:txBody>
          <a:bodyPr wrap="square" rtlCol="0">
            <a:spAutoFit/>
          </a:bodyPr>
          <a:lstStyle/>
          <a:p>
            <a:pPr>
              <a:spcBef>
                <a:spcPts val="600"/>
              </a:spcBef>
              <a:spcAft>
                <a:spcPts val="600"/>
              </a:spcAft>
            </a:pPr>
            <a:r>
              <a:rPr lang="en-US" b="1" cap="all" dirty="0">
                <a:solidFill>
                  <a:schemeClr val="bg1"/>
                </a:solidFill>
                <a:latin typeface="Arial" panose="020B0604020202020204" pitchFamily="34" charset="0"/>
                <a:cs typeface="Arial" panose="020B0604020202020204" pitchFamily="34" charset="0"/>
              </a:rPr>
              <a:t>Surveys</a:t>
            </a:r>
          </a:p>
          <a:p>
            <a:pPr marL="285750"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Survey Restrictions and Concerns </a:t>
            </a:r>
          </a:p>
          <a:p>
            <a:pPr marL="285750"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Survey Example</a:t>
            </a:r>
          </a:p>
        </p:txBody>
      </p:sp>
      <p:sp>
        <p:nvSpPr>
          <p:cNvPr id="14" name="Rectangle 13">
            <a:extLst>
              <a:ext uri="{FF2B5EF4-FFF2-40B4-BE49-F238E27FC236}">
                <a16:creationId xmlns:a16="http://schemas.microsoft.com/office/drawing/2014/main" id="{1F61DE53-B228-4D02-9131-F8D8AF88FFC1}"/>
              </a:ext>
            </a:extLst>
          </p:cNvPr>
          <p:cNvSpPr/>
          <p:nvPr/>
        </p:nvSpPr>
        <p:spPr>
          <a:xfrm>
            <a:off x="6095999" y="5066860"/>
            <a:ext cx="6545875" cy="1107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65942B88-C06B-42BB-BDC3-3B9AFD986A4C}"/>
              </a:ext>
            </a:extLst>
          </p:cNvPr>
          <p:cNvSpPr txBox="1"/>
          <p:nvPr/>
        </p:nvSpPr>
        <p:spPr>
          <a:xfrm>
            <a:off x="6331158" y="5159016"/>
            <a:ext cx="3701020" cy="923330"/>
          </a:xfrm>
          <a:prstGeom prst="rect">
            <a:avLst/>
          </a:prstGeom>
          <a:noFill/>
        </p:spPr>
        <p:txBody>
          <a:bodyPr wrap="square" rtlCol="0">
            <a:spAutoFit/>
          </a:bodyPr>
          <a:lstStyle/>
          <a:p>
            <a:r>
              <a:rPr lang="en-US" sz="5400" dirty="0">
                <a:solidFill>
                  <a:schemeClr val="bg1"/>
                </a:solidFill>
                <a:latin typeface="Arial Black" panose="020B0A04020102020204" pitchFamily="34" charset="0"/>
              </a:rPr>
              <a:t>03</a:t>
            </a:r>
            <a:endParaRPr lang="en-IN" sz="5400" dirty="0">
              <a:solidFill>
                <a:schemeClr val="bg1"/>
              </a:solidFill>
              <a:latin typeface="Arial Black" panose="020B0A04020102020204" pitchFamily="34" charset="0"/>
            </a:endParaRPr>
          </a:p>
        </p:txBody>
      </p:sp>
      <p:sp>
        <p:nvSpPr>
          <p:cNvPr id="16" name="TextBox 15">
            <a:extLst>
              <a:ext uri="{FF2B5EF4-FFF2-40B4-BE49-F238E27FC236}">
                <a16:creationId xmlns:a16="http://schemas.microsoft.com/office/drawing/2014/main" id="{29105575-8749-4D24-A7D4-DDD416E57798}"/>
              </a:ext>
            </a:extLst>
          </p:cNvPr>
          <p:cNvSpPr txBox="1"/>
          <p:nvPr/>
        </p:nvSpPr>
        <p:spPr>
          <a:xfrm>
            <a:off x="7597836" y="5452803"/>
            <a:ext cx="4697106" cy="335756"/>
          </a:xfrm>
          <a:prstGeom prst="rect">
            <a:avLst/>
          </a:prstGeom>
          <a:noFill/>
        </p:spPr>
        <p:txBody>
          <a:bodyPr wrap="square" rtlCol="0">
            <a:spAutoFit/>
          </a:bodyPr>
          <a:lstStyle/>
          <a:p>
            <a:pPr>
              <a:spcBef>
                <a:spcPts val="600"/>
              </a:spcBef>
              <a:spcAft>
                <a:spcPts val="600"/>
              </a:spcAft>
            </a:pPr>
            <a:r>
              <a:rPr lang="en-US" b="1" cap="all" dirty="0">
                <a:solidFill>
                  <a:schemeClr val="bg1"/>
                </a:solidFill>
                <a:latin typeface="Arial" panose="020B0604020202020204" pitchFamily="34" charset="0"/>
                <a:cs typeface="Arial" panose="020B0604020202020204" pitchFamily="34" charset="0"/>
              </a:rPr>
              <a:t>Insurance Coverage </a:t>
            </a:r>
          </a:p>
        </p:txBody>
      </p:sp>
      <p:sp>
        <p:nvSpPr>
          <p:cNvPr id="17" name="Rectangle 16">
            <a:extLst>
              <a:ext uri="{FF2B5EF4-FFF2-40B4-BE49-F238E27FC236}">
                <a16:creationId xmlns:a16="http://schemas.microsoft.com/office/drawing/2014/main" id="{CEC40E03-1E06-4F43-BDBD-42F56DD19D48}"/>
              </a:ext>
            </a:extLst>
          </p:cNvPr>
          <p:cNvSpPr/>
          <p:nvPr/>
        </p:nvSpPr>
        <p:spPr>
          <a:xfrm>
            <a:off x="6095999" y="6253757"/>
            <a:ext cx="6545875" cy="1107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AEDDAAE3-C20C-4D87-ADC4-1248858E5FC5}"/>
              </a:ext>
            </a:extLst>
          </p:cNvPr>
          <p:cNvSpPr txBox="1"/>
          <p:nvPr/>
        </p:nvSpPr>
        <p:spPr>
          <a:xfrm>
            <a:off x="6331158" y="6345913"/>
            <a:ext cx="3701020" cy="923330"/>
          </a:xfrm>
          <a:prstGeom prst="rect">
            <a:avLst/>
          </a:prstGeom>
          <a:noFill/>
        </p:spPr>
        <p:txBody>
          <a:bodyPr wrap="square" rtlCol="0">
            <a:spAutoFit/>
          </a:bodyPr>
          <a:lstStyle/>
          <a:p>
            <a:r>
              <a:rPr lang="en-US" sz="5400" dirty="0">
                <a:solidFill>
                  <a:schemeClr val="bg1"/>
                </a:solidFill>
                <a:latin typeface="Arial Black" panose="020B0A04020102020204" pitchFamily="34" charset="0"/>
              </a:rPr>
              <a:t>04</a:t>
            </a:r>
            <a:endParaRPr lang="en-IN" sz="5400" dirty="0">
              <a:solidFill>
                <a:schemeClr val="bg1"/>
              </a:solidFill>
              <a:latin typeface="Arial Black" panose="020B0A04020102020204" pitchFamily="34" charset="0"/>
            </a:endParaRPr>
          </a:p>
        </p:txBody>
      </p:sp>
      <p:sp>
        <p:nvSpPr>
          <p:cNvPr id="19" name="TextBox 18">
            <a:extLst>
              <a:ext uri="{FF2B5EF4-FFF2-40B4-BE49-F238E27FC236}">
                <a16:creationId xmlns:a16="http://schemas.microsoft.com/office/drawing/2014/main" id="{1C26C4F6-0F79-42A2-994A-90D0A338DB58}"/>
              </a:ext>
            </a:extLst>
          </p:cNvPr>
          <p:cNvSpPr txBox="1"/>
          <p:nvPr/>
        </p:nvSpPr>
        <p:spPr>
          <a:xfrm>
            <a:off x="7597836" y="6484413"/>
            <a:ext cx="4096505" cy="646331"/>
          </a:xfrm>
          <a:prstGeom prst="rect">
            <a:avLst/>
          </a:prstGeom>
          <a:noFill/>
        </p:spPr>
        <p:txBody>
          <a:bodyPr wrap="square" rtlCol="0">
            <a:spAutoFit/>
          </a:bodyPr>
          <a:lstStyle/>
          <a:p>
            <a:pPr>
              <a:spcBef>
                <a:spcPts val="600"/>
              </a:spcBef>
              <a:spcAft>
                <a:spcPts val="600"/>
              </a:spcAft>
            </a:pPr>
            <a:r>
              <a:rPr lang="en-US" b="1" cap="all" dirty="0">
                <a:solidFill>
                  <a:schemeClr val="bg1"/>
                </a:solidFill>
                <a:latin typeface="Arial" panose="020B0604020202020204" pitchFamily="34" charset="0"/>
                <a:cs typeface="Arial" panose="020B0604020202020204" pitchFamily="34" charset="0"/>
              </a:rPr>
              <a:t>Prior Liens and Leasehold Interests </a:t>
            </a:r>
          </a:p>
        </p:txBody>
      </p:sp>
      <p:sp>
        <p:nvSpPr>
          <p:cNvPr id="4" name="Slide Number Placeholder 3">
            <a:extLst>
              <a:ext uri="{FF2B5EF4-FFF2-40B4-BE49-F238E27FC236}">
                <a16:creationId xmlns:a16="http://schemas.microsoft.com/office/drawing/2014/main" id="{74FAE2D0-6A7D-42CE-A21D-B151C738F75E}"/>
              </a:ext>
            </a:extLst>
          </p:cNvPr>
          <p:cNvSpPr>
            <a:spLocks noGrp="1"/>
          </p:cNvSpPr>
          <p:nvPr>
            <p:ph type="sldNum" sz="quarter" idx="12"/>
          </p:nvPr>
        </p:nvSpPr>
        <p:spPr/>
        <p:txBody>
          <a:bodyPr/>
          <a:lstStyle/>
          <a:p>
            <a:fld id="{71A628A0-E779-4D32-97F1-9C80A60D6EF0}" type="slidenum">
              <a:rPr lang="en-IN" smtClean="0"/>
              <a:pPr/>
              <a:t>67</a:t>
            </a:fld>
            <a:r>
              <a:rPr lang="en-IN"/>
              <a:t> of 116</a:t>
            </a:r>
            <a:endParaRPr lang="en-IN" dirty="0"/>
          </a:p>
        </p:txBody>
      </p:sp>
    </p:spTree>
    <p:extLst>
      <p:ext uri="{BB962C8B-B14F-4D97-AF65-F5344CB8AC3E}">
        <p14:creationId xmlns:p14="http://schemas.microsoft.com/office/powerpoint/2010/main" val="39068259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3AB5-9D4D-4C76-A402-1CFE842A792A}"/>
              </a:ext>
            </a:extLst>
          </p:cNvPr>
          <p:cNvSpPr>
            <a:spLocks noGrp="1"/>
          </p:cNvSpPr>
          <p:nvPr>
            <p:ph type="title"/>
          </p:nvPr>
        </p:nvSpPr>
        <p:spPr/>
        <p:txBody>
          <a:bodyPr/>
          <a:lstStyle/>
          <a:p>
            <a:r>
              <a:rPr lang="en-US" dirty="0"/>
              <a:t>Pre-Approval/Pre-Closing: Key Elements</a:t>
            </a:r>
          </a:p>
        </p:txBody>
      </p:sp>
      <p:sp>
        <p:nvSpPr>
          <p:cNvPr id="5" name="Rectangle 4">
            <a:extLst>
              <a:ext uri="{FF2B5EF4-FFF2-40B4-BE49-F238E27FC236}">
                <a16:creationId xmlns:a16="http://schemas.microsoft.com/office/drawing/2014/main" id="{D25B259E-C813-4245-9F85-C6A195D52DAC}"/>
              </a:ext>
            </a:extLst>
          </p:cNvPr>
          <p:cNvSpPr/>
          <p:nvPr/>
        </p:nvSpPr>
        <p:spPr>
          <a:xfrm>
            <a:off x="13090068" y="0"/>
            <a:ext cx="1102182"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Slide 04</a:t>
            </a:r>
          </a:p>
        </p:txBody>
      </p:sp>
      <p:pic>
        <p:nvPicPr>
          <p:cNvPr id="34" name="Picture 33" descr="A picture containing shirt, dress&#10;&#10;Description automatically generated">
            <a:extLst>
              <a:ext uri="{FF2B5EF4-FFF2-40B4-BE49-F238E27FC236}">
                <a16:creationId xmlns:a16="http://schemas.microsoft.com/office/drawing/2014/main" id="{429AFC5C-00AC-4ECE-9492-4F4AF7778B9B}"/>
              </a:ext>
            </a:extLst>
          </p:cNvPr>
          <p:cNvPicPr>
            <a:picLocks noChangeAspect="1"/>
          </p:cNvPicPr>
          <p:nvPr/>
        </p:nvPicPr>
        <p:blipFill rotWithShape="1">
          <a:blip r:embed="rId3">
            <a:extLst>
              <a:ext uri="{28A0092B-C50C-407E-A947-70E740481C1C}">
                <a14:useLocalDpi xmlns:a14="http://schemas.microsoft.com/office/drawing/2010/main" val="0"/>
              </a:ext>
            </a:extLst>
          </a:blip>
          <a:srcRect b="48118"/>
          <a:stretch/>
        </p:blipFill>
        <p:spPr>
          <a:xfrm>
            <a:off x="884311" y="3317328"/>
            <a:ext cx="2076171" cy="4378433"/>
          </a:xfrm>
          <a:prstGeom prst="rect">
            <a:avLst/>
          </a:prstGeom>
        </p:spPr>
      </p:pic>
      <p:grpSp>
        <p:nvGrpSpPr>
          <p:cNvPr id="35" name="Group 34">
            <a:extLst>
              <a:ext uri="{FF2B5EF4-FFF2-40B4-BE49-F238E27FC236}">
                <a16:creationId xmlns:a16="http://schemas.microsoft.com/office/drawing/2014/main" id="{ACCD9EE4-646F-45A8-80FE-6E8804507B57}"/>
              </a:ext>
            </a:extLst>
          </p:cNvPr>
          <p:cNvGrpSpPr/>
          <p:nvPr/>
        </p:nvGrpSpPr>
        <p:grpSpPr>
          <a:xfrm>
            <a:off x="3640965" y="3655959"/>
            <a:ext cx="4991484" cy="2422193"/>
            <a:chOff x="3640965" y="3700521"/>
            <a:chExt cx="4991484" cy="2422193"/>
          </a:xfrm>
        </p:grpSpPr>
        <p:grpSp>
          <p:nvGrpSpPr>
            <p:cNvPr id="36" name="Group 35">
              <a:extLst>
                <a:ext uri="{FF2B5EF4-FFF2-40B4-BE49-F238E27FC236}">
                  <a16:creationId xmlns:a16="http://schemas.microsoft.com/office/drawing/2014/main" id="{3AFCD19B-75A9-47BE-9312-6693BC8BF861}"/>
                </a:ext>
              </a:extLst>
            </p:cNvPr>
            <p:cNvGrpSpPr/>
            <p:nvPr/>
          </p:nvGrpSpPr>
          <p:grpSpPr>
            <a:xfrm>
              <a:off x="3640965" y="3700521"/>
              <a:ext cx="4991484" cy="2422193"/>
              <a:chOff x="3781774" y="2680570"/>
              <a:chExt cx="5731277" cy="2775349"/>
            </a:xfrm>
          </p:grpSpPr>
          <p:sp>
            <p:nvSpPr>
              <p:cNvPr id="38" name="Rectangle 37">
                <a:extLst>
                  <a:ext uri="{FF2B5EF4-FFF2-40B4-BE49-F238E27FC236}">
                    <a16:creationId xmlns:a16="http://schemas.microsoft.com/office/drawing/2014/main" id="{69C33E8A-D07E-4226-92D2-BBD584AA7B70}"/>
                  </a:ext>
                </a:extLst>
              </p:cNvPr>
              <p:cNvSpPr/>
              <p:nvPr/>
            </p:nvSpPr>
            <p:spPr>
              <a:xfrm>
                <a:off x="3781774" y="2680570"/>
                <a:ext cx="5731277" cy="2775349"/>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trike="sngStrike">
                  <a:latin typeface="Arial" panose="020B0604020202020204" pitchFamily="34" charset="0"/>
                  <a:cs typeface="Arial" panose="020B0604020202020204" pitchFamily="34" charset="0"/>
                </a:endParaRPr>
              </a:p>
            </p:txBody>
          </p:sp>
          <p:sp>
            <p:nvSpPr>
              <p:cNvPr id="39" name="Rectangle 38">
                <a:extLst>
                  <a:ext uri="{FF2B5EF4-FFF2-40B4-BE49-F238E27FC236}">
                    <a16:creationId xmlns:a16="http://schemas.microsoft.com/office/drawing/2014/main" id="{1A6F2B56-59B1-4868-84EA-C775858B084A}"/>
                  </a:ext>
                </a:extLst>
              </p:cNvPr>
              <p:cNvSpPr/>
              <p:nvPr/>
            </p:nvSpPr>
            <p:spPr>
              <a:xfrm>
                <a:off x="3781774" y="2680570"/>
                <a:ext cx="1940153" cy="27753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TextBox 39">
                <a:extLst>
                  <a:ext uri="{FF2B5EF4-FFF2-40B4-BE49-F238E27FC236}">
                    <a16:creationId xmlns:a16="http://schemas.microsoft.com/office/drawing/2014/main" id="{0CE514A9-8345-48D9-ACA8-BC5C827C52C7}"/>
                  </a:ext>
                </a:extLst>
              </p:cNvPr>
              <p:cNvSpPr txBox="1"/>
              <p:nvPr/>
            </p:nvSpPr>
            <p:spPr>
              <a:xfrm>
                <a:off x="5762555" y="3399078"/>
                <a:ext cx="3632878" cy="1375337"/>
              </a:xfrm>
              <a:prstGeom prst="rect">
                <a:avLst/>
              </a:prstGeom>
              <a:noFill/>
            </p:spPr>
            <p:txBody>
              <a:bodyPr wrap="square">
                <a:spAutoFit/>
              </a:bodyPr>
              <a:lstStyle/>
              <a:p>
                <a:pPr algn="ctr">
                  <a:spcBef>
                    <a:spcPts val="600"/>
                  </a:spcBef>
                </a:pPr>
                <a:r>
                  <a:rPr lang="en-US" sz="2400" dirty="0">
                    <a:solidFill>
                      <a:schemeClr val="bg1"/>
                    </a:solidFill>
                    <a:effectLst/>
                    <a:latin typeface="Arial" panose="020B0604020202020204" pitchFamily="34" charset="0"/>
                    <a:ea typeface="Calibri" panose="020F0502020204030204" pitchFamily="34" charset="0"/>
                  </a:rPr>
                  <a:t>What is the use of a Title Insurance Policy? </a:t>
                </a:r>
              </a:p>
            </p:txBody>
          </p:sp>
        </p:grpSp>
        <p:pic>
          <p:nvPicPr>
            <p:cNvPr id="37" name="Graphic 36" descr="Help">
              <a:extLst>
                <a:ext uri="{FF2B5EF4-FFF2-40B4-BE49-F238E27FC236}">
                  <a16:creationId xmlns:a16="http://schemas.microsoft.com/office/drawing/2014/main" id="{BE2EAB88-09D2-4DA0-A562-C07C2DD688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9218" y="4194606"/>
              <a:ext cx="1430158" cy="1430158"/>
            </a:xfrm>
            <a:prstGeom prst="rect">
              <a:avLst/>
            </a:prstGeom>
          </p:spPr>
        </p:pic>
      </p:grpSp>
      <p:pic>
        <p:nvPicPr>
          <p:cNvPr id="41" name="Picture 40" descr="A person wearing a costume posing for the camera&#10;&#10;Description automatically generated">
            <a:extLst>
              <a:ext uri="{FF2B5EF4-FFF2-40B4-BE49-F238E27FC236}">
                <a16:creationId xmlns:a16="http://schemas.microsoft.com/office/drawing/2014/main" id="{FAADFC5A-710D-4597-BAFD-FC0291BAC496}"/>
              </a:ext>
            </a:extLst>
          </p:cNvPr>
          <p:cNvPicPr>
            <a:picLocks noChangeAspect="1"/>
          </p:cNvPicPr>
          <p:nvPr/>
        </p:nvPicPr>
        <p:blipFill rotWithShape="1">
          <a:blip r:embed="rId6">
            <a:extLst>
              <a:ext uri="{28A0092B-C50C-407E-A947-70E740481C1C}">
                <a14:useLocalDpi xmlns:a14="http://schemas.microsoft.com/office/drawing/2010/main" val="0"/>
              </a:ext>
            </a:extLst>
          </a:blip>
          <a:srcRect t="-1" b="48118"/>
          <a:stretch/>
        </p:blipFill>
        <p:spPr>
          <a:xfrm flipH="1">
            <a:off x="8241296" y="3342090"/>
            <a:ext cx="4260760" cy="4378427"/>
          </a:xfrm>
          <a:prstGeom prst="rect">
            <a:avLst/>
          </a:prstGeom>
        </p:spPr>
      </p:pic>
      <p:sp>
        <p:nvSpPr>
          <p:cNvPr id="4" name="Slide Number Placeholder 3">
            <a:extLst>
              <a:ext uri="{FF2B5EF4-FFF2-40B4-BE49-F238E27FC236}">
                <a16:creationId xmlns:a16="http://schemas.microsoft.com/office/drawing/2014/main" id="{438D0D62-FB05-44D9-B119-527F50819A3A}"/>
              </a:ext>
            </a:extLst>
          </p:cNvPr>
          <p:cNvSpPr>
            <a:spLocks noGrp="1"/>
          </p:cNvSpPr>
          <p:nvPr>
            <p:ph type="sldNum" sz="quarter" idx="12"/>
          </p:nvPr>
        </p:nvSpPr>
        <p:spPr/>
        <p:txBody>
          <a:bodyPr/>
          <a:lstStyle/>
          <a:p>
            <a:fld id="{71A628A0-E779-4D32-97F1-9C80A60D6EF0}" type="slidenum">
              <a:rPr lang="en-IN" smtClean="0"/>
              <a:pPr/>
              <a:t>68</a:t>
            </a:fld>
            <a:r>
              <a:rPr lang="en-IN"/>
              <a:t> of 116</a:t>
            </a:r>
            <a:endParaRPr lang="en-IN" dirty="0"/>
          </a:p>
        </p:txBody>
      </p:sp>
    </p:spTree>
    <p:extLst>
      <p:ext uri="{BB962C8B-B14F-4D97-AF65-F5344CB8AC3E}">
        <p14:creationId xmlns:p14="http://schemas.microsoft.com/office/powerpoint/2010/main" val="32215135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F3AB5-9D4D-4C76-A402-1CFE842A792A}"/>
              </a:ext>
            </a:extLst>
          </p:cNvPr>
          <p:cNvSpPr>
            <a:spLocks noGrp="1"/>
          </p:cNvSpPr>
          <p:nvPr>
            <p:ph type="title"/>
          </p:nvPr>
        </p:nvSpPr>
        <p:spPr/>
        <p:txBody>
          <a:bodyPr/>
          <a:lstStyle/>
          <a:p>
            <a:r>
              <a:rPr lang="en-US" dirty="0"/>
              <a:t>Pre-Approval/Pre-Closing: Key Elements</a:t>
            </a:r>
          </a:p>
        </p:txBody>
      </p:sp>
      <p:sp>
        <p:nvSpPr>
          <p:cNvPr id="5" name="Rectangle 4">
            <a:extLst>
              <a:ext uri="{FF2B5EF4-FFF2-40B4-BE49-F238E27FC236}">
                <a16:creationId xmlns:a16="http://schemas.microsoft.com/office/drawing/2014/main" id="{D25B259E-C813-4245-9F85-C6A195D52DAC}"/>
              </a:ext>
            </a:extLst>
          </p:cNvPr>
          <p:cNvSpPr/>
          <p:nvPr/>
        </p:nvSpPr>
        <p:spPr>
          <a:xfrm>
            <a:off x="13090068" y="0"/>
            <a:ext cx="1102182"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Slide 04</a:t>
            </a:r>
          </a:p>
        </p:txBody>
      </p:sp>
      <p:sp>
        <p:nvSpPr>
          <p:cNvPr id="10" name="Rectangle 9">
            <a:extLst>
              <a:ext uri="{FF2B5EF4-FFF2-40B4-BE49-F238E27FC236}">
                <a16:creationId xmlns:a16="http://schemas.microsoft.com/office/drawing/2014/main" id="{B7CD5DAF-98D0-4AE8-B6A9-28580C5EA8CA}"/>
              </a:ext>
            </a:extLst>
          </p:cNvPr>
          <p:cNvSpPr/>
          <p:nvPr/>
        </p:nvSpPr>
        <p:spPr>
          <a:xfrm>
            <a:off x="5762170" y="2043289"/>
            <a:ext cx="7039429" cy="5667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person standing posing for the camera&#10;&#10;Description automatically generated">
            <a:extLst>
              <a:ext uri="{FF2B5EF4-FFF2-40B4-BE49-F238E27FC236}">
                <a16:creationId xmlns:a16="http://schemas.microsoft.com/office/drawing/2014/main" id="{A8C10B27-09F8-4892-BD10-8441F657D164}"/>
              </a:ext>
            </a:extLst>
          </p:cNvPr>
          <p:cNvPicPr>
            <a:picLocks noChangeAspect="1"/>
          </p:cNvPicPr>
          <p:nvPr/>
        </p:nvPicPr>
        <p:blipFill rotWithShape="1">
          <a:blip r:embed="rId3">
            <a:extLst>
              <a:ext uri="{28A0092B-C50C-407E-A947-70E740481C1C}">
                <a14:useLocalDpi xmlns:a14="http://schemas.microsoft.com/office/drawing/2010/main" val="0"/>
              </a:ext>
            </a:extLst>
          </a:blip>
          <a:srcRect t="1" b="51911"/>
          <a:stretch/>
        </p:blipFill>
        <p:spPr>
          <a:xfrm flipH="1">
            <a:off x="1247546" y="3316902"/>
            <a:ext cx="4041648" cy="4382292"/>
          </a:xfrm>
          <a:prstGeom prst="rect">
            <a:avLst/>
          </a:prstGeom>
        </p:spPr>
      </p:pic>
      <p:sp>
        <p:nvSpPr>
          <p:cNvPr id="33" name="TextBox 32">
            <a:extLst>
              <a:ext uri="{FF2B5EF4-FFF2-40B4-BE49-F238E27FC236}">
                <a16:creationId xmlns:a16="http://schemas.microsoft.com/office/drawing/2014/main" id="{6D58DD0A-F4BD-4DA3-9CC1-C4A579E6910B}"/>
              </a:ext>
            </a:extLst>
          </p:cNvPr>
          <p:cNvSpPr txBox="1"/>
          <p:nvPr/>
        </p:nvSpPr>
        <p:spPr>
          <a:xfrm>
            <a:off x="6095999" y="2220857"/>
            <a:ext cx="3700653" cy="307777"/>
          </a:xfrm>
          <a:prstGeom prst="rect">
            <a:avLst/>
          </a:prstGeom>
          <a:noFill/>
        </p:spPr>
        <p:txBody>
          <a:bodyPr wrap="square">
            <a:spAutoFit/>
          </a:bodyPr>
          <a:lstStyle/>
          <a:p>
            <a:r>
              <a:rPr lang="en-US" sz="1400" i="1" dirty="0">
                <a:solidFill>
                  <a:schemeClr val="accent3"/>
                </a:solidFill>
                <a:latin typeface="Arial" panose="020B0604020202020204" pitchFamily="34" charset="0"/>
                <a:cs typeface="Arial" panose="020B0604020202020204" pitchFamily="34" charset="0"/>
              </a:rPr>
              <a:t>Click on each element to learn about it.</a:t>
            </a:r>
            <a:endParaRPr lang="en-US" sz="2400" i="1" dirty="0">
              <a:solidFill>
                <a:schemeClr val="accent3"/>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6130167-3239-4434-9E14-9A90E4EE8B1D}"/>
              </a:ext>
            </a:extLst>
          </p:cNvPr>
          <p:cNvSpPr/>
          <p:nvPr/>
        </p:nvSpPr>
        <p:spPr>
          <a:xfrm>
            <a:off x="6095999" y="2674385"/>
            <a:ext cx="6545875" cy="111698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8937CBC-3E47-45CF-9CB6-FBC3D3601B5B}"/>
              </a:ext>
            </a:extLst>
          </p:cNvPr>
          <p:cNvSpPr txBox="1"/>
          <p:nvPr/>
        </p:nvSpPr>
        <p:spPr>
          <a:xfrm>
            <a:off x="6331158" y="2771210"/>
            <a:ext cx="3701020" cy="923330"/>
          </a:xfrm>
          <a:prstGeom prst="rect">
            <a:avLst/>
          </a:prstGeom>
          <a:noFill/>
        </p:spPr>
        <p:txBody>
          <a:bodyPr wrap="square" rtlCol="0">
            <a:spAutoFit/>
          </a:bodyPr>
          <a:lstStyle/>
          <a:p>
            <a:r>
              <a:rPr lang="en-US" sz="5400" dirty="0">
                <a:solidFill>
                  <a:schemeClr val="bg1"/>
                </a:solidFill>
                <a:latin typeface="Arial Black" panose="020B0A04020102020204" pitchFamily="34" charset="0"/>
              </a:rPr>
              <a:t>01</a:t>
            </a:r>
            <a:endParaRPr lang="en-IN" sz="5400" dirty="0">
              <a:solidFill>
                <a:schemeClr val="bg1"/>
              </a:solidFill>
              <a:latin typeface="Arial Black" panose="020B0A04020102020204" pitchFamily="34" charset="0"/>
            </a:endParaRPr>
          </a:p>
        </p:txBody>
      </p:sp>
      <p:sp>
        <p:nvSpPr>
          <p:cNvPr id="8" name="TextBox 7">
            <a:extLst>
              <a:ext uri="{FF2B5EF4-FFF2-40B4-BE49-F238E27FC236}">
                <a16:creationId xmlns:a16="http://schemas.microsoft.com/office/drawing/2014/main" id="{2FED6C3D-63FB-4D1E-8367-65F5FC553C9E}"/>
              </a:ext>
            </a:extLst>
          </p:cNvPr>
          <p:cNvSpPr txBox="1"/>
          <p:nvPr/>
        </p:nvSpPr>
        <p:spPr>
          <a:xfrm>
            <a:off x="7597836" y="2832766"/>
            <a:ext cx="4397631" cy="800219"/>
          </a:xfrm>
          <a:prstGeom prst="rect">
            <a:avLst/>
          </a:prstGeom>
          <a:noFill/>
        </p:spPr>
        <p:txBody>
          <a:bodyPr wrap="square" rtlCol="0">
            <a:spAutoFit/>
          </a:bodyPr>
          <a:lstStyle/>
          <a:p>
            <a:pPr>
              <a:spcBef>
                <a:spcPts val="600"/>
              </a:spcBef>
              <a:spcAft>
                <a:spcPts val="600"/>
              </a:spcAft>
            </a:pPr>
            <a:r>
              <a:rPr lang="en-US" b="1" cap="all" dirty="0">
                <a:solidFill>
                  <a:schemeClr val="bg1"/>
                </a:solidFill>
                <a:latin typeface="Arial" panose="020B0604020202020204" pitchFamily="34" charset="0"/>
                <a:cs typeface="Arial" panose="020B0604020202020204" pitchFamily="34" charset="0"/>
              </a:rPr>
              <a:t>Title Insurance Policies</a:t>
            </a:r>
          </a:p>
          <a:p>
            <a:pPr marL="285750" indent="-285750">
              <a:spcBef>
                <a:spcPts val="600"/>
              </a:spcBef>
              <a:spcAft>
                <a:spcPts val="600"/>
              </a:spcAft>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Schedules A and B </a:t>
            </a:r>
          </a:p>
        </p:txBody>
      </p:sp>
      <p:sp>
        <p:nvSpPr>
          <p:cNvPr id="11" name="Rectangle 10">
            <a:extLst>
              <a:ext uri="{FF2B5EF4-FFF2-40B4-BE49-F238E27FC236}">
                <a16:creationId xmlns:a16="http://schemas.microsoft.com/office/drawing/2014/main" id="{565D8576-A327-4CA5-A2CA-BDE6A92991DD}"/>
              </a:ext>
            </a:extLst>
          </p:cNvPr>
          <p:cNvSpPr/>
          <p:nvPr/>
        </p:nvSpPr>
        <p:spPr>
          <a:xfrm>
            <a:off x="6095999" y="3870622"/>
            <a:ext cx="6545875" cy="111698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D6972297-282F-4503-A660-355E3567473B}"/>
              </a:ext>
            </a:extLst>
          </p:cNvPr>
          <p:cNvSpPr txBox="1"/>
          <p:nvPr/>
        </p:nvSpPr>
        <p:spPr>
          <a:xfrm>
            <a:off x="6331158" y="3967447"/>
            <a:ext cx="3701020" cy="923330"/>
          </a:xfrm>
          <a:prstGeom prst="rect">
            <a:avLst/>
          </a:prstGeom>
          <a:noFill/>
        </p:spPr>
        <p:txBody>
          <a:bodyPr wrap="square" rtlCol="0">
            <a:spAutoFit/>
          </a:bodyPr>
          <a:lstStyle/>
          <a:p>
            <a:r>
              <a:rPr lang="en-US" sz="5400" dirty="0">
                <a:solidFill>
                  <a:schemeClr val="bg1"/>
                </a:solidFill>
                <a:latin typeface="Arial Black" panose="020B0A04020102020204" pitchFamily="34" charset="0"/>
              </a:rPr>
              <a:t>02</a:t>
            </a:r>
            <a:endParaRPr lang="en-IN" sz="5400" dirty="0">
              <a:solidFill>
                <a:schemeClr val="bg1"/>
              </a:solidFill>
              <a:latin typeface="Arial Black" panose="020B0A04020102020204" pitchFamily="34" charset="0"/>
            </a:endParaRPr>
          </a:p>
        </p:txBody>
      </p:sp>
      <p:sp>
        <p:nvSpPr>
          <p:cNvPr id="13" name="TextBox 12">
            <a:extLst>
              <a:ext uri="{FF2B5EF4-FFF2-40B4-BE49-F238E27FC236}">
                <a16:creationId xmlns:a16="http://schemas.microsoft.com/office/drawing/2014/main" id="{DC985A73-7A6D-442E-B048-B63BFDBFCC16}"/>
              </a:ext>
            </a:extLst>
          </p:cNvPr>
          <p:cNvSpPr txBox="1"/>
          <p:nvPr/>
        </p:nvSpPr>
        <p:spPr>
          <a:xfrm>
            <a:off x="7597836" y="3928975"/>
            <a:ext cx="4700918" cy="1000274"/>
          </a:xfrm>
          <a:prstGeom prst="rect">
            <a:avLst/>
          </a:prstGeom>
          <a:noFill/>
        </p:spPr>
        <p:txBody>
          <a:bodyPr wrap="square" rtlCol="0">
            <a:spAutoFit/>
          </a:bodyPr>
          <a:lstStyle/>
          <a:p>
            <a:pPr>
              <a:spcBef>
                <a:spcPts val="600"/>
              </a:spcBef>
              <a:spcAft>
                <a:spcPts val="600"/>
              </a:spcAft>
            </a:pPr>
            <a:r>
              <a:rPr lang="en-US" b="1" cap="all" dirty="0">
                <a:solidFill>
                  <a:schemeClr val="bg1"/>
                </a:solidFill>
                <a:latin typeface="Arial" panose="020B0604020202020204" pitchFamily="34" charset="0"/>
                <a:cs typeface="Arial" panose="020B0604020202020204" pitchFamily="34" charset="0"/>
              </a:rPr>
              <a:t>Surveys</a:t>
            </a:r>
          </a:p>
          <a:p>
            <a:pPr marL="285750"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Survey Restrictions and Concerns </a:t>
            </a:r>
          </a:p>
          <a:p>
            <a:pPr marL="285750" indent="-285750">
              <a:buFont typeface="Wingdings" panose="05000000000000000000" pitchFamily="2" charset="2"/>
              <a:buChar char="§"/>
            </a:pPr>
            <a:r>
              <a:rPr lang="en-US" dirty="0">
                <a:solidFill>
                  <a:schemeClr val="bg1"/>
                </a:solidFill>
                <a:latin typeface="Arial" panose="020B0604020202020204" pitchFamily="34" charset="0"/>
                <a:cs typeface="Arial" panose="020B0604020202020204" pitchFamily="34" charset="0"/>
              </a:rPr>
              <a:t>Survey Example</a:t>
            </a:r>
          </a:p>
        </p:txBody>
      </p:sp>
      <p:sp>
        <p:nvSpPr>
          <p:cNvPr id="14" name="Rectangle 13">
            <a:extLst>
              <a:ext uri="{FF2B5EF4-FFF2-40B4-BE49-F238E27FC236}">
                <a16:creationId xmlns:a16="http://schemas.microsoft.com/office/drawing/2014/main" id="{BC88BCB9-33A6-4228-8094-8D69C4DB481E}"/>
              </a:ext>
            </a:extLst>
          </p:cNvPr>
          <p:cNvSpPr/>
          <p:nvPr/>
        </p:nvSpPr>
        <p:spPr>
          <a:xfrm>
            <a:off x="6095999" y="5066860"/>
            <a:ext cx="6545875" cy="1107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877852F9-1C08-46D2-8314-8680422F66BE}"/>
              </a:ext>
            </a:extLst>
          </p:cNvPr>
          <p:cNvSpPr txBox="1"/>
          <p:nvPr/>
        </p:nvSpPr>
        <p:spPr>
          <a:xfrm>
            <a:off x="6331158" y="5159016"/>
            <a:ext cx="3701020" cy="923330"/>
          </a:xfrm>
          <a:prstGeom prst="rect">
            <a:avLst/>
          </a:prstGeom>
          <a:noFill/>
        </p:spPr>
        <p:txBody>
          <a:bodyPr wrap="square" rtlCol="0">
            <a:spAutoFit/>
          </a:bodyPr>
          <a:lstStyle/>
          <a:p>
            <a:r>
              <a:rPr lang="en-US" sz="5400" dirty="0">
                <a:solidFill>
                  <a:schemeClr val="bg1"/>
                </a:solidFill>
                <a:latin typeface="Arial Black" panose="020B0A04020102020204" pitchFamily="34" charset="0"/>
              </a:rPr>
              <a:t>03</a:t>
            </a:r>
            <a:endParaRPr lang="en-IN" sz="5400" dirty="0">
              <a:solidFill>
                <a:schemeClr val="bg1"/>
              </a:solidFill>
              <a:latin typeface="Arial Black" panose="020B0A04020102020204" pitchFamily="34" charset="0"/>
            </a:endParaRPr>
          </a:p>
        </p:txBody>
      </p:sp>
      <p:sp>
        <p:nvSpPr>
          <p:cNvPr id="16" name="TextBox 15">
            <a:extLst>
              <a:ext uri="{FF2B5EF4-FFF2-40B4-BE49-F238E27FC236}">
                <a16:creationId xmlns:a16="http://schemas.microsoft.com/office/drawing/2014/main" id="{0BF0CE6D-1D35-4D5B-BB44-694D36DD352D}"/>
              </a:ext>
            </a:extLst>
          </p:cNvPr>
          <p:cNvSpPr txBox="1"/>
          <p:nvPr/>
        </p:nvSpPr>
        <p:spPr>
          <a:xfrm>
            <a:off x="7597836" y="5452803"/>
            <a:ext cx="4697106" cy="335756"/>
          </a:xfrm>
          <a:prstGeom prst="rect">
            <a:avLst/>
          </a:prstGeom>
          <a:noFill/>
        </p:spPr>
        <p:txBody>
          <a:bodyPr wrap="square" rtlCol="0">
            <a:spAutoFit/>
          </a:bodyPr>
          <a:lstStyle/>
          <a:p>
            <a:pPr>
              <a:spcBef>
                <a:spcPts val="600"/>
              </a:spcBef>
              <a:spcAft>
                <a:spcPts val="600"/>
              </a:spcAft>
            </a:pPr>
            <a:r>
              <a:rPr lang="en-US" b="1" cap="all" dirty="0">
                <a:solidFill>
                  <a:schemeClr val="bg1"/>
                </a:solidFill>
                <a:latin typeface="Arial" panose="020B0604020202020204" pitchFamily="34" charset="0"/>
                <a:cs typeface="Arial" panose="020B0604020202020204" pitchFamily="34" charset="0"/>
              </a:rPr>
              <a:t>Insurance Coverage </a:t>
            </a:r>
          </a:p>
        </p:txBody>
      </p:sp>
      <p:sp>
        <p:nvSpPr>
          <p:cNvPr id="17" name="Rectangle 16">
            <a:extLst>
              <a:ext uri="{FF2B5EF4-FFF2-40B4-BE49-F238E27FC236}">
                <a16:creationId xmlns:a16="http://schemas.microsoft.com/office/drawing/2014/main" id="{847D8722-BA53-43AF-A38F-23E2DA7496D2}"/>
              </a:ext>
            </a:extLst>
          </p:cNvPr>
          <p:cNvSpPr/>
          <p:nvPr/>
        </p:nvSpPr>
        <p:spPr>
          <a:xfrm>
            <a:off x="6095999" y="6253757"/>
            <a:ext cx="6545875" cy="11076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000" b="1"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C9F08029-87A9-4A21-A2D6-A8B97AB597B2}"/>
              </a:ext>
            </a:extLst>
          </p:cNvPr>
          <p:cNvSpPr txBox="1"/>
          <p:nvPr/>
        </p:nvSpPr>
        <p:spPr>
          <a:xfrm>
            <a:off x="6331158" y="6345913"/>
            <a:ext cx="3701020" cy="923330"/>
          </a:xfrm>
          <a:prstGeom prst="rect">
            <a:avLst/>
          </a:prstGeom>
          <a:noFill/>
        </p:spPr>
        <p:txBody>
          <a:bodyPr wrap="square" rtlCol="0">
            <a:spAutoFit/>
          </a:bodyPr>
          <a:lstStyle/>
          <a:p>
            <a:r>
              <a:rPr lang="en-US" sz="5400" dirty="0">
                <a:solidFill>
                  <a:schemeClr val="bg1"/>
                </a:solidFill>
                <a:latin typeface="Arial Black" panose="020B0A04020102020204" pitchFamily="34" charset="0"/>
              </a:rPr>
              <a:t>04</a:t>
            </a:r>
            <a:endParaRPr lang="en-IN" sz="5400" dirty="0">
              <a:solidFill>
                <a:schemeClr val="bg1"/>
              </a:solidFill>
              <a:latin typeface="Arial Black" panose="020B0A04020102020204" pitchFamily="34" charset="0"/>
            </a:endParaRPr>
          </a:p>
        </p:txBody>
      </p:sp>
      <p:sp>
        <p:nvSpPr>
          <p:cNvPr id="19" name="TextBox 18">
            <a:extLst>
              <a:ext uri="{FF2B5EF4-FFF2-40B4-BE49-F238E27FC236}">
                <a16:creationId xmlns:a16="http://schemas.microsoft.com/office/drawing/2014/main" id="{B1075A7D-E38B-4D6D-BEE0-B61B1CC5901A}"/>
              </a:ext>
            </a:extLst>
          </p:cNvPr>
          <p:cNvSpPr txBox="1"/>
          <p:nvPr/>
        </p:nvSpPr>
        <p:spPr>
          <a:xfrm>
            <a:off x="7597836" y="6484413"/>
            <a:ext cx="4096505" cy="646331"/>
          </a:xfrm>
          <a:prstGeom prst="rect">
            <a:avLst/>
          </a:prstGeom>
          <a:noFill/>
        </p:spPr>
        <p:txBody>
          <a:bodyPr wrap="square" rtlCol="0">
            <a:spAutoFit/>
          </a:bodyPr>
          <a:lstStyle/>
          <a:p>
            <a:pPr>
              <a:spcBef>
                <a:spcPts val="600"/>
              </a:spcBef>
              <a:spcAft>
                <a:spcPts val="600"/>
              </a:spcAft>
            </a:pPr>
            <a:r>
              <a:rPr lang="en-US" b="1" cap="all" dirty="0">
                <a:solidFill>
                  <a:schemeClr val="bg1"/>
                </a:solidFill>
                <a:latin typeface="Arial" panose="020B0604020202020204" pitchFamily="34" charset="0"/>
                <a:cs typeface="Arial" panose="020B0604020202020204" pitchFamily="34" charset="0"/>
              </a:rPr>
              <a:t>Prior Liens and Leasehold Interests </a:t>
            </a:r>
          </a:p>
        </p:txBody>
      </p:sp>
      <p:sp>
        <p:nvSpPr>
          <p:cNvPr id="4" name="Slide Number Placeholder 3">
            <a:extLst>
              <a:ext uri="{FF2B5EF4-FFF2-40B4-BE49-F238E27FC236}">
                <a16:creationId xmlns:a16="http://schemas.microsoft.com/office/drawing/2014/main" id="{159417F5-8754-4954-89BE-B7E2C638646F}"/>
              </a:ext>
            </a:extLst>
          </p:cNvPr>
          <p:cNvSpPr>
            <a:spLocks noGrp="1"/>
          </p:cNvSpPr>
          <p:nvPr>
            <p:ph type="sldNum" sz="quarter" idx="12"/>
          </p:nvPr>
        </p:nvSpPr>
        <p:spPr/>
        <p:txBody>
          <a:bodyPr/>
          <a:lstStyle/>
          <a:p>
            <a:fld id="{71A628A0-E779-4D32-97F1-9C80A60D6EF0}" type="slidenum">
              <a:rPr lang="en-IN" smtClean="0"/>
              <a:pPr/>
              <a:t>69</a:t>
            </a:fld>
            <a:r>
              <a:rPr lang="en-IN"/>
              <a:t> of 116</a:t>
            </a:r>
            <a:endParaRPr lang="en-IN" dirty="0"/>
          </a:p>
        </p:txBody>
      </p:sp>
    </p:spTree>
    <p:extLst>
      <p:ext uri="{BB962C8B-B14F-4D97-AF65-F5344CB8AC3E}">
        <p14:creationId xmlns:p14="http://schemas.microsoft.com/office/powerpoint/2010/main" val="2408258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47133E4-A12C-4F55-B83B-246842F1D304}"/>
              </a:ext>
            </a:extLst>
          </p:cNvPr>
          <p:cNvSpPr/>
          <p:nvPr/>
        </p:nvSpPr>
        <p:spPr>
          <a:xfrm>
            <a:off x="234673" y="3722917"/>
            <a:ext cx="6217920" cy="395151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i="1" dirty="0">
              <a:solidFill>
                <a:schemeClr val="bg1">
                  <a:lumMod val="65000"/>
                </a:schemeClr>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C2EDD86-50C9-4288-846B-4995F4BEE441}"/>
              </a:ext>
            </a:extLst>
          </p:cNvPr>
          <p:cNvSpPr/>
          <p:nvPr/>
        </p:nvSpPr>
        <p:spPr>
          <a:xfrm>
            <a:off x="310895" y="3799036"/>
            <a:ext cx="6051805" cy="3782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0BB03A7C-5616-4511-BCA9-B05D62BF4959}"/>
              </a:ext>
            </a:extLst>
          </p:cNvPr>
          <p:cNvSpPr/>
          <p:nvPr/>
        </p:nvSpPr>
        <p:spPr>
          <a:xfrm rot="5400000">
            <a:off x="5688246" y="-3411582"/>
            <a:ext cx="1611085" cy="125272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F3AB5-9D4D-4C76-A402-1CFE842A792A}"/>
              </a:ext>
            </a:extLst>
          </p:cNvPr>
          <p:cNvSpPr>
            <a:spLocks noGrp="1"/>
          </p:cNvSpPr>
          <p:nvPr>
            <p:ph type="title"/>
          </p:nvPr>
        </p:nvSpPr>
        <p:spPr/>
        <p:txBody>
          <a:bodyPr/>
          <a:lstStyle/>
          <a:p>
            <a:r>
              <a:rPr lang="en-US" dirty="0"/>
              <a:t>Is Underwriting an Exact Science? </a:t>
            </a:r>
          </a:p>
        </p:txBody>
      </p:sp>
      <p:sp>
        <p:nvSpPr>
          <p:cNvPr id="8" name="TextBox 7">
            <a:extLst>
              <a:ext uri="{FF2B5EF4-FFF2-40B4-BE49-F238E27FC236}">
                <a16:creationId xmlns:a16="http://schemas.microsoft.com/office/drawing/2014/main" id="{285CC5A9-EE7B-4A0D-BA63-BF2DA82034C0}"/>
              </a:ext>
            </a:extLst>
          </p:cNvPr>
          <p:cNvSpPr txBox="1"/>
          <p:nvPr/>
        </p:nvSpPr>
        <p:spPr>
          <a:xfrm>
            <a:off x="2517589" y="2467338"/>
            <a:ext cx="9763150" cy="769441"/>
          </a:xfrm>
          <a:prstGeom prst="rect">
            <a:avLst/>
          </a:prstGeom>
          <a:noFill/>
        </p:spPr>
        <p:txBody>
          <a:bodyPr wrap="square">
            <a:spAutoFit/>
          </a:bodyPr>
          <a:lstStyle/>
          <a:p>
            <a:pPr>
              <a:spcBef>
                <a:spcPts val="600"/>
              </a:spcBef>
              <a:spcAft>
                <a:spcPts val="600"/>
              </a:spcAft>
            </a:pPr>
            <a:r>
              <a:rPr lang="en-US" sz="20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Question </a:t>
            </a:r>
          </a:p>
          <a:p>
            <a:pPr>
              <a:spcBef>
                <a:spcPts val="600"/>
              </a:spcBef>
              <a:spcAft>
                <a:spcPts val="600"/>
              </a:spcAft>
            </a:pPr>
            <a:r>
              <a:rPr lang="en-US" sz="1400"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Select the correct answer, then click CHECK.</a:t>
            </a:r>
          </a:p>
        </p:txBody>
      </p:sp>
      <p:grpSp>
        <p:nvGrpSpPr>
          <p:cNvPr id="4" name="Group 3">
            <a:extLst>
              <a:ext uri="{FF2B5EF4-FFF2-40B4-BE49-F238E27FC236}">
                <a16:creationId xmlns:a16="http://schemas.microsoft.com/office/drawing/2014/main" id="{DD35666A-9439-4536-A802-D0263371B21A}"/>
              </a:ext>
            </a:extLst>
          </p:cNvPr>
          <p:cNvGrpSpPr/>
          <p:nvPr/>
        </p:nvGrpSpPr>
        <p:grpSpPr>
          <a:xfrm>
            <a:off x="599490" y="1950788"/>
            <a:ext cx="1640504" cy="1814265"/>
            <a:chOff x="432435" y="1943170"/>
            <a:chExt cx="1985009" cy="2195260"/>
          </a:xfrm>
        </p:grpSpPr>
        <p:sp>
          <p:nvSpPr>
            <p:cNvPr id="14" name="Oval 13">
              <a:extLst>
                <a:ext uri="{FF2B5EF4-FFF2-40B4-BE49-F238E27FC236}">
                  <a16:creationId xmlns:a16="http://schemas.microsoft.com/office/drawing/2014/main" id="{54FD2687-3E5C-4457-9B74-4E293FD586B5}"/>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descr="A person wearing a suit and tie&#10;&#10;Description automatically generated">
              <a:extLst>
                <a:ext uri="{FF2B5EF4-FFF2-40B4-BE49-F238E27FC236}">
                  <a16:creationId xmlns:a16="http://schemas.microsoft.com/office/drawing/2014/main" id="{47868F20-F873-4C16-8D8D-EDF8440BC473}"/>
                </a:ext>
              </a:extLst>
            </p:cNvPr>
            <p:cNvPicPr>
              <a:picLocks noChangeAspect="1"/>
            </p:cNvPicPr>
            <p:nvPr/>
          </p:nvPicPr>
          <p:blipFill rotWithShape="1">
            <a:blip r:embed="rId3">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5" name="Rectangle 4">
            <a:extLst>
              <a:ext uri="{FF2B5EF4-FFF2-40B4-BE49-F238E27FC236}">
                <a16:creationId xmlns:a16="http://schemas.microsoft.com/office/drawing/2014/main" id="{10619C3A-80F1-465A-BB1B-54104B4A7174}"/>
              </a:ext>
            </a:extLst>
          </p:cNvPr>
          <p:cNvSpPr/>
          <p:nvPr/>
        </p:nvSpPr>
        <p:spPr>
          <a:xfrm>
            <a:off x="6539509" y="3722917"/>
            <a:ext cx="6217920" cy="393988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7" name="TextBox 6">
            <a:extLst>
              <a:ext uri="{FF2B5EF4-FFF2-40B4-BE49-F238E27FC236}">
                <a16:creationId xmlns:a16="http://schemas.microsoft.com/office/drawing/2014/main" id="{84ACFDD3-9E72-4643-9504-1DE1A01ED9DC}"/>
              </a:ext>
            </a:extLst>
          </p:cNvPr>
          <p:cNvSpPr txBox="1"/>
          <p:nvPr/>
        </p:nvSpPr>
        <p:spPr>
          <a:xfrm>
            <a:off x="6807732" y="3909584"/>
            <a:ext cx="5500691" cy="923330"/>
          </a:xfrm>
          <a:prstGeom prst="rect">
            <a:avLst/>
          </a:prstGeom>
          <a:noFill/>
        </p:spPr>
        <p:txBody>
          <a:bodyPr wrap="square">
            <a:spAutoFit/>
          </a:bodyPr>
          <a:lstStyle/>
          <a:p>
            <a:r>
              <a:rPr lang="en-US" b="1" dirty="0">
                <a:solidFill>
                  <a:schemeClr val="accent1"/>
                </a:solidFill>
                <a:latin typeface="Arial" panose="020B0604020202020204" pitchFamily="34" charset="0"/>
                <a:cs typeface="Arial" panose="020B0604020202020204" pitchFamily="34" charset="0"/>
              </a:rPr>
              <a:t>Excellent!</a:t>
            </a:r>
          </a:p>
          <a:p>
            <a:endParaRPr lang="en-US" dirty="0">
              <a:effectLst/>
              <a:latin typeface="Arial" panose="020B0604020202020204" pitchFamily="34" charset="0"/>
              <a:ea typeface="Calibri" panose="020F0502020204030204" pitchFamily="34" charset="0"/>
            </a:endParaRPr>
          </a:p>
          <a:p>
            <a:r>
              <a:rPr lang="en-US" sz="1600" dirty="0">
                <a:effectLst/>
                <a:latin typeface="Arial" panose="020B0604020202020204" pitchFamily="34" charset="0"/>
                <a:ea typeface="Calibri" panose="020F0502020204030204" pitchFamily="34" charset="0"/>
              </a:rPr>
              <a:t>Feedback</a:t>
            </a:r>
          </a:p>
        </p:txBody>
      </p:sp>
      <p:sp>
        <p:nvSpPr>
          <p:cNvPr id="45" name="Oval 44">
            <a:extLst>
              <a:ext uri="{FF2B5EF4-FFF2-40B4-BE49-F238E27FC236}">
                <a16:creationId xmlns:a16="http://schemas.microsoft.com/office/drawing/2014/main" id="{65B14201-1B9C-45F4-AC72-F3D68EB4319A}"/>
              </a:ext>
            </a:extLst>
          </p:cNvPr>
          <p:cNvSpPr/>
          <p:nvPr/>
        </p:nvSpPr>
        <p:spPr>
          <a:xfrm>
            <a:off x="1154921" y="4173236"/>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Oval 46">
            <a:extLst>
              <a:ext uri="{FF2B5EF4-FFF2-40B4-BE49-F238E27FC236}">
                <a16:creationId xmlns:a16="http://schemas.microsoft.com/office/drawing/2014/main" id="{A1C854A5-260E-4A5A-9D49-F318DE27D04C}"/>
              </a:ext>
            </a:extLst>
          </p:cNvPr>
          <p:cNvSpPr/>
          <p:nvPr/>
        </p:nvSpPr>
        <p:spPr>
          <a:xfrm>
            <a:off x="1154921" y="4685981"/>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TextBox 48">
            <a:extLst>
              <a:ext uri="{FF2B5EF4-FFF2-40B4-BE49-F238E27FC236}">
                <a16:creationId xmlns:a16="http://schemas.microsoft.com/office/drawing/2014/main" id="{77CFBC35-9A5A-4B24-8111-C3369FC55301}"/>
              </a:ext>
            </a:extLst>
          </p:cNvPr>
          <p:cNvSpPr txBox="1"/>
          <p:nvPr/>
        </p:nvSpPr>
        <p:spPr>
          <a:xfrm>
            <a:off x="1537433" y="4161661"/>
            <a:ext cx="4048192" cy="877163"/>
          </a:xfrm>
          <a:prstGeom prst="rect">
            <a:avLst/>
          </a:prstGeom>
          <a:noFill/>
        </p:spPr>
        <p:txBody>
          <a:bodyPr wrap="square">
            <a:spAutoFit/>
          </a:bodyPr>
          <a:lstStyle/>
          <a:p>
            <a:pPr>
              <a:spcBef>
                <a:spcPts val="800"/>
              </a:spcBef>
              <a:spcAft>
                <a:spcPts val="1000"/>
              </a:spcAft>
            </a:pPr>
            <a:r>
              <a:rPr lang="en-IN" dirty="0">
                <a:latin typeface="Arial" panose="020B0604020202020204" pitchFamily="34" charset="0"/>
                <a:cs typeface="Arial" panose="020B0604020202020204" pitchFamily="34" charset="0"/>
              </a:rPr>
              <a:t>OPTIONS</a:t>
            </a:r>
          </a:p>
          <a:p>
            <a:pPr>
              <a:spcBef>
                <a:spcPts val="800"/>
              </a:spcBef>
              <a:spcAft>
                <a:spcPts val="1000"/>
              </a:spcAft>
            </a:pPr>
            <a:r>
              <a:rPr lang="en-IN" dirty="0">
                <a:latin typeface="Arial" panose="020B0604020202020204" pitchFamily="34" charset="0"/>
                <a:cs typeface="Arial" panose="020B0604020202020204" pitchFamily="34" charset="0"/>
              </a:rPr>
              <a:t>OPTIONS</a:t>
            </a:r>
          </a:p>
        </p:txBody>
      </p:sp>
      <p:pic>
        <p:nvPicPr>
          <p:cNvPr id="51" name="Graphic 50" descr="Checkmark">
            <a:extLst>
              <a:ext uri="{FF2B5EF4-FFF2-40B4-BE49-F238E27FC236}">
                <a16:creationId xmlns:a16="http://schemas.microsoft.com/office/drawing/2014/main" id="{ADD45468-9A36-4E83-BC7F-CC00A9F9BA9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275" y="4726404"/>
            <a:ext cx="274320" cy="274320"/>
          </a:xfrm>
          <a:prstGeom prst="rect">
            <a:avLst/>
          </a:prstGeom>
        </p:spPr>
      </p:pic>
      <p:sp>
        <p:nvSpPr>
          <p:cNvPr id="55" name="Oval 54">
            <a:extLst>
              <a:ext uri="{FF2B5EF4-FFF2-40B4-BE49-F238E27FC236}">
                <a16:creationId xmlns:a16="http://schemas.microsoft.com/office/drawing/2014/main" id="{F54983DC-A97B-4454-A0CB-3BAE97E841B9}"/>
              </a:ext>
            </a:extLst>
          </p:cNvPr>
          <p:cNvSpPr/>
          <p:nvPr/>
        </p:nvSpPr>
        <p:spPr>
          <a:xfrm>
            <a:off x="1223616" y="4754676"/>
            <a:ext cx="146304" cy="1463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DDA22484-DB20-4976-9ECE-EAB98CD7B16D}"/>
              </a:ext>
            </a:extLst>
          </p:cNvPr>
          <p:cNvSpPr>
            <a:spLocks noGrp="1"/>
          </p:cNvSpPr>
          <p:nvPr>
            <p:ph type="sldNum" sz="quarter" idx="12"/>
          </p:nvPr>
        </p:nvSpPr>
        <p:spPr/>
        <p:txBody>
          <a:bodyPr/>
          <a:lstStyle/>
          <a:p>
            <a:fld id="{71A628A0-E779-4D32-97F1-9C80A60D6EF0}" type="slidenum">
              <a:rPr lang="en-IN" smtClean="0"/>
              <a:pPr/>
              <a:t>7</a:t>
            </a:fld>
            <a:r>
              <a:rPr lang="en-IN"/>
              <a:t> of 116</a:t>
            </a:r>
            <a:endParaRPr lang="en-IN" dirty="0"/>
          </a:p>
        </p:txBody>
      </p:sp>
    </p:spTree>
    <p:extLst>
      <p:ext uri="{BB962C8B-B14F-4D97-AF65-F5344CB8AC3E}">
        <p14:creationId xmlns:p14="http://schemas.microsoft.com/office/powerpoint/2010/main" val="36441155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BAFC7-4C85-4E86-A060-FA6B1EA08AD7}"/>
              </a:ext>
            </a:extLst>
          </p:cNvPr>
          <p:cNvSpPr>
            <a:spLocks noGrp="1"/>
          </p:cNvSpPr>
          <p:nvPr>
            <p:ph type="title"/>
          </p:nvPr>
        </p:nvSpPr>
        <p:spPr/>
        <p:txBody>
          <a:bodyPr/>
          <a:lstStyle/>
          <a:p>
            <a:r>
              <a:rPr lang="en-IN" dirty="0"/>
              <a:t>Surveys–Three Types</a:t>
            </a:r>
          </a:p>
        </p:txBody>
      </p:sp>
      <p:sp>
        <p:nvSpPr>
          <p:cNvPr id="6" name="Rectangle 5">
            <a:extLst>
              <a:ext uri="{FF2B5EF4-FFF2-40B4-BE49-F238E27FC236}">
                <a16:creationId xmlns:a16="http://schemas.microsoft.com/office/drawing/2014/main" id="{F57668C6-E460-4C0D-B4EB-2998B2CCDD69}"/>
              </a:ext>
            </a:extLst>
          </p:cNvPr>
          <p:cNvSpPr/>
          <p:nvPr/>
        </p:nvSpPr>
        <p:spPr>
          <a:xfrm>
            <a:off x="229734" y="2456964"/>
            <a:ext cx="12527280" cy="5228826"/>
          </a:xfrm>
          <a:prstGeom prst="rect">
            <a:avLst/>
          </a:prstGeom>
          <a:solidFill>
            <a:schemeClr val="bg1">
              <a:lumMod val="95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1185712" rtl="0" eaLnBrk="1" latinLnBrk="0" hangingPunct="1">
              <a:defRPr sz="2334" kern="1200">
                <a:solidFill>
                  <a:schemeClr val="dk1"/>
                </a:solidFill>
                <a:latin typeface="+mn-lt"/>
                <a:ea typeface="+mn-ea"/>
                <a:cs typeface="+mn-cs"/>
              </a:defRPr>
            </a:lvl1pPr>
            <a:lvl2pPr marL="592856" algn="l" defTabSz="1185712" rtl="0" eaLnBrk="1" latinLnBrk="0" hangingPunct="1">
              <a:defRPr sz="2334" kern="1200">
                <a:solidFill>
                  <a:schemeClr val="dk1"/>
                </a:solidFill>
                <a:latin typeface="+mn-lt"/>
                <a:ea typeface="+mn-ea"/>
                <a:cs typeface="+mn-cs"/>
              </a:defRPr>
            </a:lvl2pPr>
            <a:lvl3pPr marL="1185712" algn="l" defTabSz="1185712" rtl="0" eaLnBrk="1" latinLnBrk="0" hangingPunct="1">
              <a:defRPr sz="2334" kern="1200">
                <a:solidFill>
                  <a:schemeClr val="dk1"/>
                </a:solidFill>
                <a:latin typeface="+mn-lt"/>
                <a:ea typeface="+mn-ea"/>
                <a:cs typeface="+mn-cs"/>
              </a:defRPr>
            </a:lvl3pPr>
            <a:lvl4pPr marL="1778569" algn="l" defTabSz="1185712" rtl="0" eaLnBrk="1" latinLnBrk="0" hangingPunct="1">
              <a:defRPr sz="2334" kern="1200">
                <a:solidFill>
                  <a:schemeClr val="dk1"/>
                </a:solidFill>
                <a:latin typeface="+mn-lt"/>
                <a:ea typeface="+mn-ea"/>
                <a:cs typeface="+mn-cs"/>
              </a:defRPr>
            </a:lvl4pPr>
            <a:lvl5pPr marL="2371427" algn="l" defTabSz="1185712" rtl="0" eaLnBrk="1" latinLnBrk="0" hangingPunct="1">
              <a:defRPr sz="2334" kern="1200">
                <a:solidFill>
                  <a:schemeClr val="dk1"/>
                </a:solidFill>
                <a:latin typeface="+mn-lt"/>
                <a:ea typeface="+mn-ea"/>
                <a:cs typeface="+mn-cs"/>
              </a:defRPr>
            </a:lvl5pPr>
            <a:lvl6pPr marL="2964283" algn="l" defTabSz="1185712" rtl="0" eaLnBrk="1" latinLnBrk="0" hangingPunct="1">
              <a:defRPr sz="2334" kern="1200">
                <a:solidFill>
                  <a:schemeClr val="dk1"/>
                </a:solidFill>
                <a:latin typeface="+mn-lt"/>
                <a:ea typeface="+mn-ea"/>
                <a:cs typeface="+mn-cs"/>
              </a:defRPr>
            </a:lvl6pPr>
            <a:lvl7pPr marL="3557139" algn="l" defTabSz="1185712" rtl="0" eaLnBrk="1" latinLnBrk="0" hangingPunct="1">
              <a:defRPr sz="2334" kern="1200">
                <a:solidFill>
                  <a:schemeClr val="dk1"/>
                </a:solidFill>
                <a:latin typeface="+mn-lt"/>
                <a:ea typeface="+mn-ea"/>
                <a:cs typeface="+mn-cs"/>
              </a:defRPr>
            </a:lvl7pPr>
            <a:lvl8pPr marL="4149995" algn="l" defTabSz="1185712" rtl="0" eaLnBrk="1" latinLnBrk="0" hangingPunct="1">
              <a:defRPr sz="2334" kern="1200">
                <a:solidFill>
                  <a:schemeClr val="dk1"/>
                </a:solidFill>
                <a:latin typeface="+mn-lt"/>
                <a:ea typeface="+mn-ea"/>
                <a:cs typeface="+mn-cs"/>
              </a:defRPr>
            </a:lvl8pPr>
            <a:lvl9pPr marL="4742852" algn="l" defTabSz="1185712" rtl="0" eaLnBrk="1" latinLnBrk="0" hangingPunct="1">
              <a:defRPr sz="2334" kern="1200">
                <a:solidFill>
                  <a:schemeClr val="dk1"/>
                </a:solidFill>
                <a:latin typeface="+mn-lt"/>
                <a:ea typeface="+mn-ea"/>
                <a:cs typeface="+mn-cs"/>
              </a:defRPr>
            </a:lvl9pPr>
          </a:lstStyle>
          <a:p>
            <a:pPr algn="ctr"/>
            <a:endParaRPr lang="en-US" sz="1600">
              <a:solidFill>
                <a:schemeClr val="bg1"/>
              </a:solidFill>
            </a:endParaRPr>
          </a:p>
        </p:txBody>
      </p:sp>
      <p:sp>
        <p:nvSpPr>
          <p:cNvPr id="7" name="Rectangle 6">
            <a:extLst>
              <a:ext uri="{FF2B5EF4-FFF2-40B4-BE49-F238E27FC236}">
                <a16:creationId xmlns:a16="http://schemas.microsoft.com/office/drawing/2014/main" id="{511323A0-539F-4342-99B5-AD8F3B5746BB}"/>
              </a:ext>
            </a:extLst>
          </p:cNvPr>
          <p:cNvSpPr/>
          <p:nvPr/>
        </p:nvSpPr>
        <p:spPr>
          <a:xfrm>
            <a:off x="404734" y="2622459"/>
            <a:ext cx="3897443" cy="49059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B7A3675F-F819-417D-8E57-AB5638903C6B}"/>
              </a:ext>
            </a:extLst>
          </p:cNvPr>
          <p:cNvSpPr txBox="1"/>
          <p:nvPr/>
        </p:nvSpPr>
        <p:spPr>
          <a:xfrm>
            <a:off x="597657" y="3210731"/>
            <a:ext cx="3511596" cy="458780"/>
          </a:xfrm>
          <a:prstGeom prst="rect">
            <a:avLst/>
          </a:prstGeom>
          <a:noFill/>
        </p:spPr>
        <p:txBody>
          <a:bodyPr wrap="square">
            <a:spAutoFit/>
          </a:bodyPr>
          <a:lstStyle/>
          <a:p>
            <a:pPr algn="ctr">
              <a:lnSpc>
                <a:spcPct val="107000"/>
              </a:lnSpc>
              <a:spcAft>
                <a:spcPts val="800"/>
              </a:spcAft>
            </a:pPr>
            <a:r>
              <a:rPr lang="en-IN" sz="2400" b="1" dirty="0">
                <a:solidFill>
                  <a:schemeClr val="bg1"/>
                </a:solidFill>
                <a:latin typeface="Arial" panose="020B0604020202020204" pitchFamily="34" charset="0"/>
                <a:cs typeface="Arial" panose="020B0604020202020204" pitchFamily="34" charset="0"/>
              </a:rPr>
              <a:t>Boundary Survey </a:t>
            </a:r>
          </a:p>
        </p:txBody>
      </p:sp>
      <p:sp>
        <p:nvSpPr>
          <p:cNvPr id="11" name="TextBox 10">
            <a:extLst>
              <a:ext uri="{FF2B5EF4-FFF2-40B4-BE49-F238E27FC236}">
                <a16:creationId xmlns:a16="http://schemas.microsoft.com/office/drawing/2014/main" id="{465ADF8C-5589-4AED-8D2B-BD9B948D68F7}"/>
              </a:ext>
            </a:extLst>
          </p:cNvPr>
          <p:cNvSpPr txBox="1"/>
          <p:nvPr/>
        </p:nvSpPr>
        <p:spPr>
          <a:xfrm>
            <a:off x="597657" y="4846052"/>
            <a:ext cx="3511596" cy="458780"/>
          </a:xfrm>
          <a:prstGeom prst="rect">
            <a:avLst/>
          </a:prstGeom>
          <a:noFill/>
        </p:spPr>
        <p:txBody>
          <a:bodyPr wrap="square">
            <a:spAutoFit/>
          </a:bodyPr>
          <a:lstStyle/>
          <a:p>
            <a:pPr algn="ctr">
              <a:lnSpc>
                <a:spcPct val="107000"/>
              </a:lnSpc>
              <a:spcAft>
                <a:spcPts val="800"/>
              </a:spcAft>
            </a:pPr>
            <a:r>
              <a:rPr lang="en-IN" sz="2400" b="1" dirty="0">
                <a:solidFill>
                  <a:schemeClr val="bg1"/>
                </a:solidFill>
                <a:latin typeface="Arial" panose="020B0604020202020204" pitchFamily="34" charset="0"/>
                <a:cs typeface="Arial" panose="020B0604020202020204" pitchFamily="34" charset="0"/>
              </a:rPr>
              <a:t>Foundation Survey </a:t>
            </a:r>
          </a:p>
        </p:txBody>
      </p:sp>
      <p:sp>
        <p:nvSpPr>
          <p:cNvPr id="12" name="TextBox 11">
            <a:extLst>
              <a:ext uri="{FF2B5EF4-FFF2-40B4-BE49-F238E27FC236}">
                <a16:creationId xmlns:a16="http://schemas.microsoft.com/office/drawing/2014/main" id="{CEA3EE83-4C07-4410-ACBC-9065B6482299}"/>
              </a:ext>
            </a:extLst>
          </p:cNvPr>
          <p:cNvSpPr txBox="1"/>
          <p:nvPr/>
        </p:nvSpPr>
        <p:spPr>
          <a:xfrm>
            <a:off x="597657" y="6481374"/>
            <a:ext cx="3511596" cy="458780"/>
          </a:xfrm>
          <a:prstGeom prst="rect">
            <a:avLst/>
          </a:prstGeom>
          <a:noFill/>
        </p:spPr>
        <p:txBody>
          <a:bodyPr wrap="square">
            <a:spAutoFit/>
          </a:bodyPr>
          <a:lstStyle/>
          <a:p>
            <a:pPr algn="ctr">
              <a:lnSpc>
                <a:spcPct val="107000"/>
              </a:lnSpc>
              <a:spcAft>
                <a:spcPts val="800"/>
              </a:spcAft>
            </a:pPr>
            <a:r>
              <a:rPr lang="en-IN" sz="2400" b="1" dirty="0">
                <a:solidFill>
                  <a:schemeClr val="bg1"/>
                </a:solidFill>
                <a:latin typeface="Arial" panose="020B0604020202020204" pitchFamily="34" charset="0"/>
                <a:cs typeface="Arial" panose="020B0604020202020204" pitchFamily="34" charset="0"/>
              </a:rPr>
              <a:t>As-built Survey </a:t>
            </a:r>
          </a:p>
        </p:txBody>
      </p:sp>
      <p:sp>
        <p:nvSpPr>
          <p:cNvPr id="3" name="Rectangle 2">
            <a:extLst>
              <a:ext uri="{FF2B5EF4-FFF2-40B4-BE49-F238E27FC236}">
                <a16:creationId xmlns:a16="http://schemas.microsoft.com/office/drawing/2014/main" id="{504A9BCE-AC7A-4329-916A-98FBE80F8596}"/>
              </a:ext>
            </a:extLst>
          </p:cNvPr>
          <p:cNvSpPr/>
          <p:nvPr/>
        </p:nvSpPr>
        <p:spPr>
          <a:xfrm>
            <a:off x="4433635" y="2626688"/>
            <a:ext cx="8154000" cy="4903200"/>
          </a:xfrm>
          <a:prstGeom prst="rect">
            <a:avLst/>
          </a:prstGeom>
          <a:solidFill>
            <a:schemeClr val="bg1"/>
          </a:solidFill>
          <a:ln>
            <a:no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1185712" rtl="0" eaLnBrk="1" latinLnBrk="0" hangingPunct="1">
              <a:defRPr sz="2334" kern="1200">
                <a:solidFill>
                  <a:schemeClr val="dk1"/>
                </a:solidFill>
                <a:latin typeface="+mn-lt"/>
                <a:ea typeface="+mn-ea"/>
                <a:cs typeface="+mn-cs"/>
              </a:defRPr>
            </a:lvl1pPr>
            <a:lvl2pPr marL="592856" algn="l" defTabSz="1185712" rtl="0" eaLnBrk="1" latinLnBrk="0" hangingPunct="1">
              <a:defRPr sz="2334" kern="1200">
                <a:solidFill>
                  <a:schemeClr val="dk1"/>
                </a:solidFill>
                <a:latin typeface="+mn-lt"/>
                <a:ea typeface="+mn-ea"/>
                <a:cs typeface="+mn-cs"/>
              </a:defRPr>
            </a:lvl2pPr>
            <a:lvl3pPr marL="1185712" algn="l" defTabSz="1185712" rtl="0" eaLnBrk="1" latinLnBrk="0" hangingPunct="1">
              <a:defRPr sz="2334" kern="1200">
                <a:solidFill>
                  <a:schemeClr val="dk1"/>
                </a:solidFill>
                <a:latin typeface="+mn-lt"/>
                <a:ea typeface="+mn-ea"/>
                <a:cs typeface="+mn-cs"/>
              </a:defRPr>
            </a:lvl3pPr>
            <a:lvl4pPr marL="1778569" algn="l" defTabSz="1185712" rtl="0" eaLnBrk="1" latinLnBrk="0" hangingPunct="1">
              <a:defRPr sz="2334" kern="1200">
                <a:solidFill>
                  <a:schemeClr val="dk1"/>
                </a:solidFill>
                <a:latin typeface="+mn-lt"/>
                <a:ea typeface="+mn-ea"/>
                <a:cs typeface="+mn-cs"/>
              </a:defRPr>
            </a:lvl4pPr>
            <a:lvl5pPr marL="2371427" algn="l" defTabSz="1185712" rtl="0" eaLnBrk="1" latinLnBrk="0" hangingPunct="1">
              <a:defRPr sz="2334" kern="1200">
                <a:solidFill>
                  <a:schemeClr val="dk1"/>
                </a:solidFill>
                <a:latin typeface="+mn-lt"/>
                <a:ea typeface="+mn-ea"/>
                <a:cs typeface="+mn-cs"/>
              </a:defRPr>
            </a:lvl5pPr>
            <a:lvl6pPr marL="2964283" algn="l" defTabSz="1185712" rtl="0" eaLnBrk="1" latinLnBrk="0" hangingPunct="1">
              <a:defRPr sz="2334" kern="1200">
                <a:solidFill>
                  <a:schemeClr val="dk1"/>
                </a:solidFill>
                <a:latin typeface="+mn-lt"/>
                <a:ea typeface="+mn-ea"/>
                <a:cs typeface="+mn-cs"/>
              </a:defRPr>
            </a:lvl6pPr>
            <a:lvl7pPr marL="3557139" algn="l" defTabSz="1185712" rtl="0" eaLnBrk="1" latinLnBrk="0" hangingPunct="1">
              <a:defRPr sz="2334" kern="1200">
                <a:solidFill>
                  <a:schemeClr val="dk1"/>
                </a:solidFill>
                <a:latin typeface="+mn-lt"/>
                <a:ea typeface="+mn-ea"/>
                <a:cs typeface="+mn-cs"/>
              </a:defRPr>
            </a:lvl7pPr>
            <a:lvl8pPr marL="4149995" algn="l" defTabSz="1185712" rtl="0" eaLnBrk="1" latinLnBrk="0" hangingPunct="1">
              <a:defRPr sz="2334" kern="1200">
                <a:solidFill>
                  <a:schemeClr val="dk1"/>
                </a:solidFill>
                <a:latin typeface="+mn-lt"/>
                <a:ea typeface="+mn-ea"/>
                <a:cs typeface="+mn-cs"/>
              </a:defRPr>
            </a:lvl8pPr>
            <a:lvl9pPr marL="4742852" algn="l" defTabSz="1185712" rtl="0" eaLnBrk="1" latinLnBrk="0" hangingPunct="1">
              <a:defRPr sz="2334" kern="1200">
                <a:solidFill>
                  <a:schemeClr val="dk1"/>
                </a:solidFill>
                <a:latin typeface="+mn-lt"/>
                <a:ea typeface="+mn-ea"/>
                <a:cs typeface="+mn-cs"/>
              </a:defRPr>
            </a:lvl9pPr>
          </a:lstStyle>
          <a:p>
            <a:pPr algn="ctr"/>
            <a:endParaRPr lang="en-US" sz="1600" err="1">
              <a:solidFill>
                <a:schemeClr val="bg1"/>
              </a:solidFill>
            </a:endParaRPr>
          </a:p>
        </p:txBody>
      </p:sp>
      <p:sp>
        <p:nvSpPr>
          <p:cNvPr id="5" name="Isosceles Triangle 4">
            <a:extLst>
              <a:ext uri="{FF2B5EF4-FFF2-40B4-BE49-F238E27FC236}">
                <a16:creationId xmlns:a16="http://schemas.microsoft.com/office/drawing/2014/main" id="{BB93A096-5F9A-4EE3-92EC-461C7DDA0527}"/>
              </a:ext>
            </a:extLst>
          </p:cNvPr>
          <p:cNvSpPr/>
          <p:nvPr/>
        </p:nvSpPr>
        <p:spPr>
          <a:xfrm rot="5400000">
            <a:off x="4179258" y="3335967"/>
            <a:ext cx="456461" cy="210626"/>
          </a:xfrm>
          <a:prstGeom prst="triangle">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92821" tIns="46410" rIns="92821" bIns="46410" rtlCol="0" anchor="ctr"/>
          <a:lstStyle/>
          <a:p>
            <a:pPr algn="ctr" defTabSz="1185712"/>
            <a:endParaRPr lang="en-IN" sz="2334">
              <a:solidFill>
                <a:schemeClr val="tx1"/>
              </a:solidFill>
            </a:endParaRPr>
          </a:p>
        </p:txBody>
      </p:sp>
      <p:sp>
        <p:nvSpPr>
          <p:cNvPr id="18" name="TextBox 17">
            <a:extLst>
              <a:ext uri="{FF2B5EF4-FFF2-40B4-BE49-F238E27FC236}">
                <a16:creationId xmlns:a16="http://schemas.microsoft.com/office/drawing/2014/main" id="{48258819-A6E5-4E90-B921-E1E154A70E2A}"/>
              </a:ext>
            </a:extLst>
          </p:cNvPr>
          <p:cNvSpPr txBox="1"/>
          <p:nvPr/>
        </p:nvSpPr>
        <p:spPr>
          <a:xfrm>
            <a:off x="4740014" y="2841733"/>
            <a:ext cx="7552300" cy="458780"/>
          </a:xfrm>
          <a:prstGeom prst="rect">
            <a:avLst/>
          </a:prstGeom>
          <a:noFill/>
        </p:spPr>
        <p:txBody>
          <a:bodyPr wrap="square">
            <a:spAutoFit/>
          </a:bodyPr>
          <a:lstStyle/>
          <a:p>
            <a:pPr>
              <a:lnSpc>
                <a:spcPct val="107000"/>
              </a:lnSpc>
              <a:spcAft>
                <a:spcPts val="800"/>
              </a:spcAft>
            </a:pPr>
            <a:r>
              <a:rPr lang="en-US" sz="2400" b="1" cap="all" dirty="0">
                <a:solidFill>
                  <a:schemeClr val="tx2"/>
                </a:solidFill>
                <a:latin typeface="Arial" panose="020B0604020202020204" pitchFamily="34" charset="0"/>
                <a:cs typeface="Arial" panose="020B0604020202020204" pitchFamily="34" charset="0"/>
              </a:rPr>
              <a:t>Boundary Survey </a:t>
            </a:r>
          </a:p>
        </p:txBody>
      </p:sp>
      <p:cxnSp>
        <p:nvCxnSpPr>
          <p:cNvPr id="20" name="Straight Connector 19">
            <a:extLst>
              <a:ext uri="{FF2B5EF4-FFF2-40B4-BE49-F238E27FC236}">
                <a16:creationId xmlns:a16="http://schemas.microsoft.com/office/drawing/2014/main" id="{40A753B6-46FB-4A40-ABF6-71C3AE9BAD8E}"/>
              </a:ext>
            </a:extLst>
          </p:cNvPr>
          <p:cNvCxnSpPr>
            <a:cxnSpLocks/>
          </p:cNvCxnSpPr>
          <p:nvPr/>
        </p:nvCxnSpPr>
        <p:spPr>
          <a:xfrm flipH="1">
            <a:off x="4829911" y="3439387"/>
            <a:ext cx="7566575" cy="0"/>
          </a:xfrm>
          <a:prstGeom prst="line">
            <a:avLst/>
          </a:prstGeom>
          <a:ln>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3E0D327-F0C4-42DE-AE5B-4E769627F902}"/>
              </a:ext>
            </a:extLst>
          </p:cNvPr>
          <p:cNvSpPr txBox="1"/>
          <p:nvPr/>
        </p:nvSpPr>
        <p:spPr>
          <a:xfrm>
            <a:off x="4740014" y="3623852"/>
            <a:ext cx="6059166" cy="367216"/>
          </a:xfrm>
          <a:prstGeom prst="rect">
            <a:avLst/>
          </a:prstGeom>
          <a:noFill/>
        </p:spPr>
        <p:txBody>
          <a:bodyPr wrap="square">
            <a:spAutoFit/>
          </a:bodyPr>
          <a:lstStyle/>
          <a:p>
            <a:pPr>
              <a:lnSpc>
                <a:spcPct val="107000"/>
              </a:lnSpc>
              <a:spcAft>
                <a:spcPts val="800"/>
              </a:spcAft>
            </a:pPr>
            <a:r>
              <a:rPr lang="en-US" dirty="0">
                <a:latin typeface="Arial" panose="020B0604020202020204" pitchFamily="34" charset="0"/>
              </a:rPr>
              <a:t>Shows only the boundary or perimeter of the property. </a:t>
            </a:r>
            <a:endParaRPr lang="en-IN" dirty="0">
              <a:latin typeface="Arial" panose="020B0604020202020204" pitchFamily="34" charset="0"/>
            </a:endParaRPr>
          </a:p>
        </p:txBody>
      </p:sp>
      <p:sp>
        <p:nvSpPr>
          <p:cNvPr id="13" name="Oval 12">
            <a:extLst>
              <a:ext uri="{FF2B5EF4-FFF2-40B4-BE49-F238E27FC236}">
                <a16:creationId xmlns:a16="http://schemas.microsoft.com/office/drawing/2014/main" id="{C46624E2-6EB6-4CB6-B8DD-041451596F2D}"/>
              </a:ext>
            </a:extLst>
          </p:cNvPr>
          <p:cNvSpPr/>
          <p:nvPr/>
        </p:nvSpPr>
        <p:spPr>
          <a:xfrm>
            <a:off x="7534325" y="4343001"/>
            <a:ext cx="1470574" cy="1470574"/>
          </a:xfrm>
          <a:prstGeom prst="ellipse">
            <a:avLst/>
          </a:prstGeom>
          <a:solidFill>
            <a:srgbClr val="EBEFF1"/>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22" name="Picture 2" descr="Arrowhead barrier, boundary, garden protection, railing, wooden fence icon">
            <a:extLst>
              <a:ext uri="{FF2B5EF4-FFF2-40B4-BE49-F238E27FC236}">
                <a16:creationId xmlns:a16="http://schemas.microsoft.com/office/drawing/2014/main" id="{5CA880B8-3B3E-41BC-B695-C72A80DA6489}"/>
              </a:ext>
            </a:extLst>
          </p:cNvPr>
          <p:cNvPicPr>
            <a:picLocks noChangeAspect="1" noChangeArrowheads="1"/>
          </p:cNvPicPr>
          <p:nvPr/>
        </p:nvPicPr>
        <p:blipFill>
          <a:blip r:embed="rId3">
            <a:clrChange>
              <a:clrFrom>
                <a:srgbClr val="EF6052"/>
              </a:clrFrom>
              <a:clrTo>
                <a:srgbClr val="EF6052">
                  <a:alpha val="0"/>
                </a:srgbClr>
              </a:clrTo>
            </a:clrChange>
            <a:extLst>
              <a:ext uri="{28A0092B-C50C-407E-A947-70E740481C1C}">
                <a14:useLocalDpi xmlns:a14="http://schemas.microsoft.com/office/drawing/2010/main" val="0"/>
              </a:ext>
            </a:extLst>
          </a:blip>
          <a:srcRect/>
          <a:stretch>
            <a:fillRect/>
          </a:stretch>
        </p:blipFill>
        <p:spPr bwMode="auto">
          <a:xfrm>
            <a:off x="7808085" y="4606784"/>
            <a:ext cx="923053" cy="923053"/>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4C9CB3B8-0AFF-47AF-88FD-FBC34D9B7489}"/>
              </a:ext>
            </a:extLst>
          </p:cNvPr>
          <p:cNvCxnSpPr>
            <a:cxnSpLocks/>
          </p:cNvCxnSpPr>
          <p:nvPr/>
        </p:nvCxnSpPr>
        <p:spPr>
          <a:xfrm>
            <a:off x="1186269" y="4257781"/>
            <a:ext cx="23343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F48E1D-E6C3-4A53-B05C-9EA7B63BD3AF}"/>
              </a:ext>
            </a:extLst>
          </p:cNvPr>
          <p:cNvCxnSpPr>
            <a:cxnSpLocks/>
          </p:cNvCxnSpPr>
          <p:nvPr/>
        </p:nvCxnSpPr>
        <p:spPr>
          <a:xfrm>
            <a:off x="1186269" y="5893103"/>
            <a:ext cx="23343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51855F6-93CF-4477-9C2C-913DBF85AF08}"/>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each tab to learn more. </a:t>
            </a:r>
          </a:p>
        </p:txBody>
      </p:sp>
      <p:sp>
        <p:nvSpPr>
          <p:cNvPr id="4" name="Slide Number Placeholder 3">
            <a:extLst>
              <a:ext uri="{FF2B5EF4-FFF2-40B4-BE49-F238E27FC236}">
                <a16:creationId xmlns:a16="http://schemas.microsoft.com/office/drawing/2014/main" id="{AF28866D-666F-4A95-974A-61FC8BD0C326}"/>
              </a:ext>
            </a:extLst>
          </p:cNvPr>
          <p:cNvSpPr>
            <a:spLocks noGrp="1"/>
          </p:cNvSpPr>
          <p:nvPr>
            <p:ph type="sldNum" sz="quarter" idx="12"/>
          </p:nvPr>
        </p:nvSpPr>
        <p:spPr/>
        <p:txBody>
          <a:bodyPr/>
          <a:lstStyle/>
          <a:p>
            <a:fld id="{71A628A0-E779-4D32-97F1-9C80A60D6EF0}" type="slidenum">
              <a:rPr lang="en-IN" smtClean="0"/>
              <a:pPr/>
              <a:t>70</a:t>
            </a:fld>
            <a:r>
              <a:rPr lang="en-IN"/>
              <a:t> of 116</a:t>
            </a:r>
            <a:endParaRPr lang="en-IN" dirty="0"/>
          </a:p>
        </p:txBody>
      </p:sp>
    </p:spTree>
    <p:extLst>
      <p:ext uri="{BB962C8B-B14F-4D97-AF65-F5344CB8AC3E}">
        <p14:creationId xmlns:p14="http://schemas.microsoft.com/office/powerpoint/2010/main" val="16072481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BAFC7-4C85-4E86-A060-FA6B1EA08AD7}"/>
              </a:ext>
            </a:extLst>
          </p:cNvPr>
          <p:cNvSpPr>
            <a:spLocks noGrp="1"/>
          </p:cNvSpPr>
          <p:nvPr>
            <p:ph type="title"/>
          </p:nvPr>
        </p:nvSpPr>
        <p:spPr/>
        <p:txBody>
          <a:bodyPr/>
          <a:lstStyle/>
          <a:p>
            <a:r>
              <a:rPr lang="en-IN" dirty="0"/>
              <a:t>Surveys–Three Types</a:t>
            </a:r>
          </a:p>
        </p:txBody>
      </p:sp>
      <p:sp>
        <p:nvSpPr>
          <p:cNvPr id="6" name="Rectangle 5">
            <a:extLst>
              <a:ext uri="{FF2B5EF4-FFF2-40B4-BE49-F238E27FC236}">
                <a16:creationId xmlns:a16="http://schemas.microsoft.com/office/drawing/2014/main" id="{F57668C6-E460-4C0D-B4EB-2998B2CCDD69}"/>
              </a:ext>
            </a:extLst>
          </p:cNvPr>
          <p:cNvSpPr/>
          <p:nvPr/>
        </p:nvSpPr>
        <p:spPr>
          <a:xfrm>
            <a:off x="229734" y="2456964"/>
            <a:ext cx="12527280" cy="5228826"/>
          </a:xfrm>
          <a:prstGeom prst="rect">
            <a:avLst/>
          </a:prstGeom>
          <a:solidFill>
            <a:schemeClr val="bg1">
              <a:lumMod val="95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1185712" rtl="0" eaLnBrk="1" latinLnBrk="0" hangingPunct="1">
              <a:defRPr sz="2334" kern="1200">
                <a:solidFill>
                  <a:schemeClr val="dk1"/>
                </a:solidFill>
                <a:latin typeface="+mn-lt"/>
                <a:ea typeface="+mn-ea"/>
                <a:cs typeface="+mn-cs"/>
              </a:defRPr>
            </a:lvl1pPr>
            <a:lvl2pPr marL="592856" algn="l" defTabSz="1185712" rtl="0" eaLnBrk="1" latinLnBrk="0" hangingPunct="1">
              <a:defRPr sz="2334" kern="1200">
                <a:solidFill>
                  <a:schemeClr val="dk1"/>
                </a:solidFill>
                <a:latin typeface="+mn-lt"/>
                <a:ea typeface="+mn-ea"/>
                <a:cs typeface="+mn-cs"/>
              </a:defRPr>
            </a:lvl2pPr>
            <a:lvl3pPr marL="1185712" algn="l" defTabSz="1185712" rtl="0" eaLnBrk="1" latinLnBrk="0" hangingPunct="1">
              <a:defRPr sz="2334" kern="1200">
                <a:solidFill>
                  <a:schemeClr val="dk1"/>
                </a:solidFill>
                <a:latin typeface="+mn-lt"/>
                <a:ea typeface="+mn-ea"/>
                <a:cs typeface="+mn-cs"/>
              </a:defRPr>
            </a:lvl3pPr>
            <a:lvl4pPr marL="1778569" algn="l" defTabSz="1185712" rtl="0" eaLnBrk="1" latinLnBrk="0" hangingPunct="1">
              <a:defRPr sz="2334" kern="1200">
                <a:solidFill>
                  <a:schemeClr val="dk1"/>
                </a:solidFill>
                <a:latin typeface="+mn-lt"/>
                <a:ea typeface="+mn-ea"/>
                <a:cs typeface="+mn-cs"/>
              </a:defRPr>
            </a:lvl4pPr>
            <a:lvl5pPr marL="2371427" algn="l" defTabSz="1185712" rtl="0" eaLnBrk="1" latinLnBrk="0" hangingPunct="1">
              <a:defRPr sz="2334" kern="1200">
                <a:solidFill>
                  <a:schemeClr val="dk1"/>
                </a:solidFill>
                <a:latin typeface="+mn-lt"/>
                <a:ea typeface="+mn-ea"/>
                <a:cs typeface="+mn-cs"/>
              </a:defRPr>
            </a:lvl5pPr>
            <a:lvl6pPr marL="2964283" algn="l" defTabSz="1185712" rtl="0" eaLnBrk="1" latinLnBrk="0" hangingPunct="1">
              <a:defRPr sz="2334" kern="1200">
                <a:solidFill>
                  <a:schemeClr val="dk1"/>
                </a:solidFill>
                <a:latin typeface="+mn-lt"/>
                <a:ea typeface="+mn-ea"/>
                <a:cs typeface="+mn-cs"/>
              </a:defRPr>
            </a:lvl6pPr>
            <a:lvl7pPr marL="3557139" algn="l" defTabSz="1185712" rtl="0" eaLnBrk="1" latinLnBrk="0" hangingPunct="1">
              <a:defRPr sz="2334" kern="1200">
                <a:solidFill>
                  <a:schemeClr val="dk1"/>
                </a:solidFill>
                <a:latin typeface="+mn-lt"/>
                <a:ea typeface="+mn-ea"/>
                <a:cs typeface="+mn-cs"/>
              </a:defRPr>
            </a:lvl7pPr>
            <a:lvl8pPr marL="4149995" algn="l" defTabSz="1185712" rtl="0" eaLnBrk="1" latinLnBrk="0" hangingPunct="1">
              <a:defRPr sz="2334" kern="1200">
                <a:solidFill>
                  <a:schemeClr val="dk1"/>
                </a:solidFill>
                <a:latin typeface="+mn-lt"/>
                <a:ea typeface="+mn-ea"/>
                <a:cs typeface="+mn-cs"/>
              </a:defRPr>
            </a:lvl8pPr>
            <a:lvl9pPr marL="4742852" algn="l" defTabSz="1185712" rtl="0" eaLnBrk="1" latinLnBrk="0" hangingPunct="1">
              <a:defRPr sz="2334" kern="1200">
                <a:solidFill>
                  <a:schemeClr val="dk1"/>
                </a:solidFill>
                <a:latin typeface="+mn-lt"/>
                <a:ea typeface="+mn-ea"/>
                <a:cs typeface="+mn-cs"/>
              </a:defRPr>
            </a:lvl9pPr>
          </a:lstStyle>
          <a:p>
            <a:pPr algn="ctr"/>
            <a:endParaRPr lang="en-US" sz="1600">
              <a:solidFill>
                <a:schemeClr val="bg1"/>
              </a:solidFill>
            </a:endParaRPr>
          </a:p>
        </p:txBody>
      </p:sp>
      <p:sp>
        <p:nvSpPr>
          <p:cNvPr id="7" name="Rectangle 6">
            <a:extLst>
              <a:ext uri="{FF2B5EF4-FFF2-40B4-BE49-F238E27FC236}">
                <a16:creationId xmlns:a16="http://schemas.microsoft.com/office/drawing/2014/main" id="{511323A0-539F-4342-99B5-AD8F3B5746BB}"/>
              </a:ext>
            </a:extLst>
          </p:cNvPr>
          <p:cNvSpPr/>
          <p:nvPr/>
        </p:nvSpPr>
        <p:spPr>
          <a:xfrm>
            <a:off x="404734" y="2622459"/>
            <a:ext cx="3897443" cy="49059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B7A3675F-F819-417D-8E57-AB5638903C6B}"/>
              </a:ext>
            </a:extLst>
          </p:cNvPr>
          <p:cNvSpPr txBox="1"/>
          <p:nvPr/>
        </p:nvSpPr>
        <p:spPr>
          <a:xfrm>
            <a:off x="597657" y="3210731"/>
            <a:ext cx="3511596" cy="458780"/>
          </a:xfrm>
          <a:prstGeom prst="rect">
            <a:avLst/>
          </a:prstGeom>
          <a:noFill/>
        </p:spPr>
        <p:txBody>
          <a:bodyPr wrap="square">
            <a:spAutoFit/>
          </a:bodyPr>
          <a:lstStyle/>
          <a:p>
            <a:pPr algn="ctr">
              <a:lnSpc>
                <a:spcPct val="107000"/>
              </a:lnSpc>
              <a:spcAft>
                <a:spcPts val="800"/>
              </a:spcAft>
            </a:pPr>
            <a:r>
              <a:rPr lang="en-IN" sz="2400" b="1" dirty="0">
                <a:solidFill>
                  <a:schemeClr val="bg2">
                    <a:lumMod val="60000"/>
                    <a:lumOff val="40000"/>
                  </a:schemeClr>
                </a:solidFill>
                <a:latin typeface="Arial" panose="020B0604020202020204" pitchFamily="34" charset="0"/>
                <a:cs typeface="Arial" panose="020B0604020202020204" pitchFamily="34" charset="0"/>
              </a:rPr>
              <a:t>Boundary Survey </a:t>
            </a:r>
          </a:p>
        </p:txBody>
      </p:sp>
      <p:sp>
        <p:nvSpPr>
          <p:cNvPr id="11" name="TextBox 10">
            <a:extLst>
              <a:ext uri="{FF2B5EF4-FFF2-40B4-BE49-F238E27FC236}">
                <a16:creationId xmlns:a16="http://schemas.microsoft.com/office/drawing/2014/main" id="{465ADF8C-5589-4AED-8D2B-BD9B948D68F7}"/>
              </a:ext>
            </a:extLst>
          </p:cNvPr>
          <p:cNvSpPr txBox="1"/>
          <p:nvPr/>
        </p:nvSpPr>
        <p:spPr>
          <a:xfrm>
            <a:off x="597657" y="4846052"/>
            <a:ext cx="3511596" cy="458780"/>
          </a:xfrm>
          <a:prstGeom prst="rect">
            <a:avLst/>
          </a:prstGeom>
          <a:noFill/>
        </p:spPr>
        <p:txBody>
          <a:bodyPr wrap="square">
            <a:spAutoFit/>
          </a:bodyPr>
          <a:lstStyle/>
          <a:p>
            <a:pPr algn="ctr">
              <a:lnSpc>
                <a:spcPct val="107000"/>
              </a:lnSpc>
              <a:spcAft>
                <a:spcPts val="800"/>
              </a:spcAft>
            </a:pPr>
            <a:r>
              <a:rPr lang="en-IN" sz="2400" b="1" dirty="0">
                <a:solidFill>
                  <a:schemeClr val="bg1"/>
                </a:solidFill>
                <a:latin typeface="Arial" panose="020B0604020202020204" pitchFamily="34" charset="0"/>
                <a:cs typeface="Arial" panose="020B0604020202020204" pitchFamily="34" charset="0"/>
              </a:rPr>
              <a:t>Foundation Survey </a:t>
            </a:r>
          </a:p>
        </p:txBody>
      </p:sp>
      <p:sp>
        <p:nvSpPr>
          <p:cNvPr id="12" name="TextBox 11">
            <a:extLst>
              <a:ext uri="{FF2B5EF4-FFF2-40B4-BE49-F238E27FC236}">
                <a16:creationId xmlns:a16="http://schemas.microsoft.com/office/drawing/2014/main" id="{CEA3EE83-4C07-4410-ACBC-9065B6482299}"/>
              </a:ext>
            </a:extLst>
          </p:cNvPr>
          <p:cNvSpPr txBox="1"/>
          <p:nvPr/>
        </p:nvSpPr>
        <p:spPr>
          <a:xfrm>
            <a:off x="597657" y="6481374"/>
            <a:ext cx="3511596" cy="458780"/>
          </a:xfrm>
          <a:prstGeom prst="rect">
            <a:avLst/>
          </a:prstGeom>
          <a:noFill/>
        </p:spPr>
        <p:txBody>
          <a:bodyPr wrap="square">
            <a:spAutoFit/>
          </a:bodyPr>
          <a:lstStyle/>
          <a:p>
            <a:pPr algn="ctr">
              <a:lnSpc>
                <a:spcPct val="107000"/>
              </a:lnSpc>
              <a:spcAft>
                <a:spcPts val="800"/>
              </a:spcAft>
            </a:pPr>
            <a:r>
              <a:rPr lang="en-IN" sz="2400" b="1" dirty="0">
                <a:solidFill>
                  <a:schemeClr val="bg1"/>
                </a:solidFill>
                <a:latin typeface="Arial" panose="020B0604020202020204" pitchFamily="34" charset="0"/>
                <a:cs typeface="Arial" panose="020B0604020202020204" pitchFamily="34" charset="0"/>
              </a:rPr>
              <a:t>As-built Survey </a:t>
            </a:r>
          </a:p>
        </p:txBody>
      </p:sp>
      <p:sp>
        <p:nvSpPr>
          <p:cNvPr id="3" name="Rectangle 2">
            <a:extLst>
              <a:ext uri="{FF2B5EF4-FFF2-40B4-BE49-F238E27FC236}">
                <a16:creationId xmlns:a16="http://schemas.microsoft.com/office/drawing/2014/main" id="{504A9BCE-AC7A-4329-916A-98FBE80F8596}"/>
              </a:ext>
            </a:extLst>
          </p:cNvPr>
          <p:cNvSpPr/>
          <p:nvPr/>
        </p:nvSpPr>
        <p:spPr>
          <a:xfrm>
            <a:off x="4433635" y="2626688"/>
            <a:ext cx="8154000" cy="4903200"/>
          </a:xfrm>
          <a:prstGeom prst="rect">
            <a:avLst/>
          </a:prstGeom>
          <a:solidFill>
            <a:schemeClr val="bg1"/>
          </a:solidFill>
          <a:ln>
            <a:noFill/>
          </a:ln>
        </p:spPr>
        <p:style>
          <a:lnRef idx="2">
            <a:schemeClr val="accent4"/>
          </a:lnRef>
          <a:fillRef idx="1">
            <a:schemeClr val="lt1"/>
          </a:fillRef>
          <a:effectRef idx="0">
            <a:schemeClr val="accent4"/>
          </a:effectRef>
          <a:fontRef idx="minor">
            <a:schemeClr val="dk1"/>
          </a:fontRef>
        </p:style>
        <p:txBody>
          <a:bodyPr rtlCol="0" anchor="ctr"/>
          <a:lstStyle>
            <a:defPPr>
              <a:defRPr lang="en-US"/>
            </a:defPPr>
            <a:lvl1pPr marL="0" algn="l" defTabSz="1185712" rtl="0" eaLnBrk="1" latinLnBrk="0" hangingPunct="1">
              <a:defRPr sz="2334" kern="1200">
                <a:solidFill>
                  <a:schemeClr val="dk1"/>
                </a:solidFill>
                <a:latin typeface="+mn-lt"/>
                <a:ea typeface="+mn-ea"/>
                <a:cs typeface="+mn-cs"/>
              </a:defRPr>
            </a:lvl1pPr>
            <a:lvl2pPr marL="592856" algn="l" defTabSz="1185712" rtl="0" eaLnBrk="1" latinLnBrk="0" hangingPunct="1">
              <a:defRPr sz="2334" kern="1200">
                <a:solidFill>
                  <a:schemeClr val="dk1"/>
                </a:solidFill>
                <a:latin typeface="+mn-lt"/>
                <a:ea typeface="+mn-ea"/>
                <a:cs typeface="+mn-cs"/>
              </a:defRPr>
            </a:lvl2pPr>
            <a:lvl3pPr marL="1185712" algn="l" defTabSz="1185712" rtl="0" eaLnBrk="1" latinLnBrk="0" hangingPunct="1">
              <a:defRPr sz="2334" kern="1200">
                <a:solidFill>
                  <a:schemeClr val="dk1"/>
                </a:solidFill>
                <a:latin typeface="+mn-lt"/>
                <a:ea typeface="+mn-ea"/>
                <a:cs typeface="+mn-cs"/>
              </a:defRPr>
            </a:lvl3pPr>
            <a:lvl4pPr marL="1778569" algn="l" defTabSz="1185712" rtl="0" eaLnBrk="1" latinLnBrk="0" hangingPunct="1">
              <a:defRPr sz="2334" kern="1200">
                <a:solidFill>
                  <a:schemeClr val="dk1"/>
                </a:solidFill>
                <a:latin typeface="+mn-lt"/>
                <a:ea typeface="+mn-ea"/>
                <a:cs typeface="+mn-cs"/>
              </a:defRPr>
            </a:lvl4pPr>
            <a:lvl5pPr marL="2371427" algn="l" defTabSz="1185712" rtl="0" eaLnBrk="1" latinLnBrk="0" hangingPunct="1">
              <a:defRPr sz="2334" kern="1200">
                <a:solidFill>
                  <a:schemeClr val="dk1"/>
                </a:solidFill>
                <a:latin typeface="+mn-lt"/>
                <a:ea typeface="+mn-ea"/>
                <a:cs typeface="+mn-cs"/>
              </a:defRPr>
            </a:lvl5pPr>
            <a:lvl6pPr marL="2964283" algn="l" defTabSz="1185712" rtl="0" eaLnBrk="1" latinLnBrk="0" hangingPunct="1">
              <a:defRPr sz="2334" kern="1200">
                <a:solidFill>
                  <a:schemeClr val="dk1"/>
                </a:solidFill>
                <a:latin typeface="+mn-lt"/>
                <a:ea typeface="+mn-ea"/>
                <a:cs typeface="+mn-cs"/>
              </a:defRPr>
            </a:lvl6pPr>
            <a:lvl7pPr marL="3557139" algn="l" defTabSz="1185712" rtl="0" eaLnBrk="1" latinLnBrk="0" hangingPunct="1">
              <a:defRPr sz="2334" kern="1200">
                <a:solidFill>
                  <a:schemeClr val="dk1"/>
                </a:solidFill>
                <a:latin typeface="+mn-lt"/>
                <a:ea typeface="+mn-ea"/>
                <a:cs typeface="+mn-cs"/>
              </a:defRPr>
            </a:lvl7pPr>
            <a:lvl8pPr marL="4149995" algn="l" defTabSz="1185712" rtl="0" eaLnBrk="1" latinLnBrk="0" hangingPunct="1">
              <a:defRPr sz="2334" kern="1200">
                <a:solidFill>
                  <a:schemeClr val="dk1"/>
                </a:solidFill>
                <a:latin typeface="+mn-lt"/>
                <a:ea typeface="+mn-ea"/>
                <a:cs typeface="+mn-cs"/>
              </a:defRPr>
            </a:lvl8pPr>
            <a:lvl9pPr marL="4742852" algn="l" defTabSz="1185712" rtl="0" eaLnBrk="1" latinLnBrk="0" hangingPunct="1">
              <a:defRPr sz="2334" kern="1200">
                <a:solidFill>
                  <a:schemeClr val="dk1"/>
                </a:solidFill>
                <a:latin typeface="+mn-lt"/>
                <a:ea typeface="+mn-ea"/>
                <a:cs typeface="+mn-cs"/>
              </a:defRPr>
            </a:lvl9pPr>
          </a:lstStyle>
          <a:p>
            <a:pPr algn="ctr"/>
            <a:endParaRPr lang="en-US" sz="1600" err="1">
              <a:solidFill>
                <a:schemeClr val="bg1"/>
              </a:solidFill>
            </a:endParaRPr>
          </a:p>
        </p:txBody>
      </p:sp>
      <p:sp>
        <p:nvSpPr>
          <p:cNvPr id="5" name="Isosceles Triangle 4">
            <a:extLst>
              <a:ext uri="{FF2B5EF4-FFF2-40B4-BE49-F238E27FC236}">
                <a16:creationId xmlns:a16="http://schemas.microsoft.com/office/drawing/2014/main" id="{BB93A096-5F9A-4EE3-92EC-461C7DDA0527}"/>
              </a:ext>
            </a:extLst>
          </p:cNvPr>
          <p:cNvSpPr/>
          <p:nvPr/>
        </p:nvSpPr>
        <p:spPr>
          <a:xfrm rot="5400000">
            <a:off x="4179258" y="4970129"/>
            <a:ext cx="456461" cy="210626"/>
          </a:xfrm>
          <a:prstGeom prst="triangle">
            <a:avLst/>
          </a:prstGeom>
          <a:solidFill>
            <a:schemeClr val="accent1"/>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lIns="92821" tIns="46410" rIns="92821" bIns="46410" rtlCol="0" anchor="ctr"/>
          <a:lstStyle/>
          <a:p>
            <a:pPr algn="ctr" defTabSz="1185712"/>
            <a:endParaRPr lang="en-IN" sz="2334">
              <a:solidFill>
                <a:schemeClr val="tx1"/>
              </a:solidFill>
            </a:endParaRPr>
          </a:p>
        </p:txBody>
      </p:sp>
      <p:sp>
        <p:nvSpPr>
          <p:cNvPr id="18" name="TextBox 17">
            <a:extLst>
              <a:ext uri="{FF2B5EF4-FFF2-40B4-BE49-F238E27FC236}">
                <a16:creationId xmlns:a16="http://schemas.microsoft.com/office/drawing/2014/main" id="{48258819-A6E5-4E90-B921-E1E154A70E2A}"/>
              </a:ext>
            </a:extLst>
          </p:cNvPr>
          <p:cNvSpPr txBox="1"/>
          <p:nvPr/>
        </p:nvSpPr>
        <p:spPr>
          <a:xfrm>
            <a:off x="4740014" y="2841733"/>
            <a:ext cx="7552300" cy="458780"/>
          </a:xfrm>
          <a:prstGeom prst="rect">
            <a:avLst/>
          </a:prstGeom>
          <a:noFill/>
        </p:spPr>
        <p:txBody>
          <a:bodyPr wrap="square">
            <a:spAutoFit/>
          </a:bodyPr>
          <a:lstStyle/>
          <a:p>
            <a:pPr>
              <a:lnSpc>
                <a:spcPct val="107000"/>
              </a:lnSpc>
              <a:spcAft>
                <a:spcPts val="800"/>
              </a:spcAft>
            </a:pPr>
            <a:r>
              <a:rPr lang="en-US" sz="2400" b="1" cap="all" dirty="0">
                <a:solidFill>
                  <a:schemeClr val="tx2"/>
                </a:solidFill>
                <a:latin typeface="Arial" panose="020B0604020202020204" pitchFamily="34" charset="0"/>
                <a:cs typeface="Arial" panose="020B0604020202020204" pitchFamily="34" charset="0"/>
              </a:rPr>
              <a:t>Boundary Survey </a:t>
            </a:r>
          </a:p>
        </p:txBody>
      </p:sp>
      <p:cxnSp>
        <p:nvCxnSpPr>
          <p:cNvPr id="20" name="Straight Connector 19">
            <a:extLst>
              <a:ext uri="{FF2B5EF4-FFF2-40B4-BE49-F238E27FC236}">
                <a16:creationId xmlns:a16="http://schemas.microsoft.com/office/drawing/2014/main" id="{40A753B6-46FB-4A40-ABF6-71C3AE9BAD8E}"/>
              </a:ext>
            </a:extLst>
          </p:cNvPr>
          <p:cNvCxnSpPr>
            <a:cxnSpLocks/>
          </p:cNvCxnSpPr>
          <p:nvPr/>
        </p:nvCxnSpPr>
        <p:spPr>
          <a:xfrm flipH="1">
            <a:off x="4829911" y="3439387"/>
            <a:ext cx="7566575" cy="0"/>
          </a:xfrm>
          <a:prstGeom prst="line">
            <a:avLst/>
          </a:prstGeom>
          <a:ln>
            <a:solidFill>
              <a:schemeClr val="tx2"/>
            </a:solidFill>
            <a:prstDash val="sysDash"/>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3E0D327-F0C4-42DE-AE5B-4E769627F902}"/>
              </a:ext>
            </a:extLst>
          </p:cNvPr>
          <p:cNvSpPr txBox="1"/>
          <p:nvPr/>
        </p:nvSpPr>
        <p:spPr>
          <a:xfrm>
            <a:off x="4740014" y="3623852"/>
            <a:ext cx="6059166" cy="367216"/>
          </a:xfrm>
          <a:prstGeom prst="rect">
            <a:avLst/>
          </a:prstGeom>
          <a:noFill/>
        </p:spPr>
        <p:txBody>
          <a:bodyPr wrap="square">
            <a:spAutoFit/>
          </a:bodyPr>
          <a:lstStyle/>
          <a:p>
            <a:pPr>
              <a:lnSpc>
                <a:spcPct val="107000"/>
              </a:lnSpc>
              <a:spcAft>
                <a:spcPts val="800"/>
              </a:spcAft>
            </a:pPr>
            <a:r>
              <a:rPr lang="en-US" dirty="0">
                <a:latin typeface="Arial" panose="020B0604020202020204" pitchFamily="34" charset="0"/>
              </a:rPr>
              <a:t>Shows only the boundary or perimeter of the property. </a:t>
            </a:r>
            <a:endParaRPr lang="en-IN" dirty="0">
              <a:latin typeface="Arial" panose="020B0604020202020204" pitchFamily="34" charset="0"/>
            </a:endParaRPr>
          </a:p>
        </p:txBody>
      </p:sp>
      <p:sp>
        <p:nvSpPr>
          <p:cNvPr id="13" name="Oval 12">
            <a:extLst>
              <a:ext uri="{FF2B5EF4-FFF2-40B4-BE49-F238E27FC236}">
                <a16:creationId xmlns:a16="http://schemas.microsoft.com/office/drawing/2014/main" id="{C46624E2-6EB6-4CB6-B8DD-041451596F2D}"/>
              </a:ext>
            </a:extLst>
          </p:cNvPr>
          <p:cNvSpPr/>
          <p:nvPr/>
        </p:nvSpPr>
        <p:spPr>
          <a:xfrm>
            <a:off x="7534325" y="4343001"/>
            <a:ext cx="1470574" cy="1470574"/>
          </a:xfrm>
          <a:prstGeom prst="ellipse">
            <a:avLst/>
          </a:prstGeom>
          <a:solidFill>
            <a:srgbClr val="EBEFF1"/>
          </a:solidFill>
          <a:ln w="571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122" name="Picture 2" descr="Arrowhead barrier, boundary, garden protection, railing, wooden fence icon">
            <a:extLst>
              <a:ext uri="{FF2B5EF4-FFF2-40B4-BE49-F238E27FC236}">
                <a16:creationId xmlns:a16="http://schemas.microsoft.com/office/drawing/2014/main" id="{5CA880B8-3B3E-41BC-B695-C72A80DA6489}"/>
              </a:ext>
            </a:extLst>
          </p:cNvPr>
          <p:cNvPicPr>
            <a:picLocks noChangeAspect="1" noChangeArrowheads="1"/>
          </p:cNvPicPr>
          <p:nvPr/>
        </p:nvPicPr>
        <p:blipFill>
          <a:blip r:embed="rId3">
            <a:clrChange>
              <a:clrFrom>
                <a:srgbClr val="EF6052"/>
              </a:clrFrom>
              <a:clrTo>
                <a:srgbClr val="EF6052">
                  <a:alpha val="0"/>
                </a:srgbClr>
              </a:clrTo>
            </a:clrChange>
            <a:extLst>
              <a:ext uri="{28A0092B-C50C-407E-A947-70E740481C1C}">
                <a14:useLocalDpi xmlns:a14="http://schemas.microsoft.com/office/drawing/2010/main" val="0"/>
              </a:ext>
            </a:extLst>
          </a:blip>
          <a:srcRect/>
          <a:stretch>
            <a:fillRect/>
          </a:stretch>
        </p:blipFill>
        <p:spPr bwMode="auto">
          <a:xfrm>
            <a:off x="7808085" y="4606784"/>
            <a:ext cx="923053" cy="923053"/>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4C9CB3B8-0AFF-47AF-88FD-FBC34D9B7489}"/>
              </a:ext>
            </a:extLst>
          </p:cNvPr>
          <p:cNvCxnSpPr>
            <a:cxnSpLocks/>
          </p:cNvCxnSpPr>
          <p:nvPr/>
        </p:nvCxnSpPr>
        <p:spPr>
          <a:xfrm>
            <a:off x="1186269" y="4257781"/>
            <a:ext cx="23343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EF48E1D-E6C3-4A53-B05C-9EA7B63BD3AF}"/>
              </a:ext>
            </a:extLst>
          </p:cNvPr>
          <p:cNvCxnSpPr>
            <a:cxnSpLocks/>
          </p:cNvCxnSpPr>
          <p:nvPr/>
        </p:nvCxnSpPr>
        <p:spPr>
          <a:xfrm>
            <a:off x="1186269" y="5893103"/>
            <a:ext cx="233437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E51855F6-93CF-4477-9C2C-913DBF85AF08}"/>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each tab to learn more. </a:t>
            </a:r>
          </a:p>
        </p:txBody>
      </p:sp>
      <p:sp>
        <p:nvSpPr>
          <p:cNvPr id="4" name="Slide Number Placeholder 3">
            <a:extLst>
              <a:ext uri="{FF2B5EF4-FFF2-40B4-BE49-F238E27FC236}">
                <a16:creationId xmlns:a16="http://schemas.microsoft.com/office/drawing/2014/main" id="{ED91D2E2-CED8-4AFA-9E3E-F353270FCD50}"/>
              </a:ext>
            </a:extLst>
          </p:cNvPr>
          <p:cNvSpPr>
            <a:spLocks noGrp="1"/>
          </p:cNvSpPr>
          <p:nvPr>
            <p:ph type="sldNum" sz="quarter" idx="12"/>
          </p:nvPr>
        </p:nvSpPr>
        <p:spPr/>
        <p:txBody>
          <a:bodyPr/>
          <a:lstStyle/>
          <a:p>
            <a:fld id="{71A628A0-E779-4D32-97F1-9C80A60D6EF0}" type="slidenum">
              <a:rPr lang="en-IN" smtClean="0"/>
              <a:pPr/>
              <a:t>71</a:t>
            </a:fld>
            <a:r>
              <a:rPr lang="en-IN"/>
              <a:t> of 116</a:t>
            </a:r>
            <a:endParaRPr lang="en-IN" dirty="0"/>
          </a:p>
        </p:txBody>
      </p:sp>
    </p:spTree>
    <p:extLst>
      <p:ext uri="{BB962C8B-B14F-4D97-AF65-F5344CB8AC3E}">
        <p14:creationId xmlns:p14="http://schemas.microsoft.com/office/powerpoint/2010/main" val="907025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54B8C1C3-D7B7-49CE-BC4D-68983B690F88}"/>
              </a:ext>
            </a:extLst>
          </p:cNvPr>
          <p:cNvSpPr/>
          <p:nvPr/>
        </p:nvSpPr>
        <p:spPr>
          <a:xfrm>
            <a:off x="253542" y="2065876"/>
            <a:ext cx="12489505" cy="4021012"/>
          </a:xfrm>
          <a:prstGeom prst="rect">
            <a:avLst/>
          </a:prstGeom>
          <a:solidFill>
            <a:schemeClr val="bg1">
              <a:lumMod val="95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dirty="0" err="1">
              <a:solidFill>
                <a:schemeClr val="bg1"/>
              </a:solidFill>
            </a:endParaRPr>
          </a:p>
        </p:txBody>
      </p:sp>
      <p:sp>
        <p:nvSpPr>
          <p:cNvPr id="71" name="Rectangle 70">
            <a:extLst>
              <a:ext uri="{FF2B5EF4-FFF2-40B4-BE49-F238E27FC236}">
                <a16:creationId xmlns:a16="http://schemas.microsoft.com/office/drawing/2014/main" id="{E7B4DF1C-644B-4509-9C72-DECDAAB61E4C}"/>
              </a:ext>
            </a:extLst>
          </p:cNvPr>
          <p:cNvSpPr/>
          <p:nvPr/>
        </p:nvSpPr>
        <p:spPr>
          <a:xfrm>
            <a:off x="253542" y="6153149"/>
            <a:ext cx="12489505" cy="1559615"/>
          </a:xfrm>
          <a:prstGeom prst="rect">
            <a:avLst/>
          </a:prstGeom>
          <a:solidFill>
            <a:schemeClr val="bg1">
              <a:lumMod val="85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dirty="0" err="1">
              <a:solidFill>
                <a:schemeClr val="bg1"/>
              </a:solidFill>
            </a:endParaRPr>
          </a:p>
        </p:txBody>
      </p:sp>
      <p:sp>
        <p:nvSpPr>
          <p:cNvPr id="4" name="Title 3">
            <a:extLst>
              <a:ext uri="{FF2B5EF4-FFF2-40B4-BE49-F238E27FC236}">
                <a16:creationId xmlns:a16="http://schemas.microsoft.com/office/drawing/2014/main" id="{48A92502-5C7B-4C34-B696-D9DF1355E831}"/>
              </a:ext>
            </a:extLst>
          </p:cNvPr>
          <p:cNvSpPr>
            <a:spLocks noGrp="1"/>
          </p:cNvSpPr>
          <p:nvPr>
            <p:ph type="title"/>
          </p:nvPr>
        </p:nvSpPr>
        <p:spPr/>
        <p:txBody>
          <a:bodyPr/>
          <a:lstStyle/>
          <a:p>
            <a:r>
              <a:rPr lang="en-IN" dirty="0"/>
              <a:t>Survey Example</a:t>
            </a:r>
          </a:p>
        </p:txBody>
      </p:sp>
      <p:sp>
        <p:nvSpPr>
          <p:cNvPr id="72" name="Rectangle 71">
            <a:extLst>
              <a:ext uri="{FF2B5EF4-FFF2-40B4-BE49-F238E27FC236}">
                <a16:creationId xmlns:a16="http://schemas.microsoft.com/office/drawing/2014/main" id="{35690B61-2E12-48CF-91C6-B61464B520FA}"/>
              </a:ext>
            </a:extLst>
          </p:cNvPr>
          <p:cNvSpPr/>
          <p:nvPr/>
        </p:nvSpPr>
        <p:spPr>
          <a:xfrm>
            <a:off x="344012" y="2523229"/>
            <a:ext cx="12308564" cy="5068255"/>
          </a:xfrm>
          <a:prstGeom prst="rect">
            <a:avLst/>
          </a:prstGeom>
          <a:solidFill>
            <a:schemeClr val="bg1">
              <a:alpha val="90000"/>
            </a:schemeClr>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4" name="Picture 73" descr="A picture containing dark, light, lit, sitting&#10;&#10;Description automatically generated">
            <a:extLst>
              <a:ext uri="{FF2B5EF4-FFF2-40B4-BE49-F238E27FC236}">
                <a16:creationId xmlns:a16="http://schemas.microsoft.com/office/drawing/2014/main" id="{ACA03471-545A-4C3E-BE55-623061D4A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782" y="2611278"/>
            <a:ext cx="5553025" cy="4863684"/>
          </a:xfrm>
          <a:prstGeom prst="rect">
            <a:avLst/>
          </a:prstGeom>
        </p:spPr>
      </p:pic>
      <p:cxnSp>
        <p:nvCxnSpPr>
          <p:cNvPr id="45" name="Straight Connector 44">
            <a:extLst>
              <a:ext uri="{FF2B5EF4-FFF2-40B4-BE49-F238E27FC236}">
                <a16:creationId xmlns:a16="http://schemas.microsoft.com/office/drawing/2014/main" id="{BE60CDE2-E5FF-4DFC-BFD2-B10DA4DE9F73}"/>
              </a:ext>
            </a:extLst>
          </p:cNvPr>
          <p:cNvCxnSpPr>
            <a:cxnSpLocks/>
          </p:cNvCxnSpPr>
          <p:nvPr/>
        </p:nvCxnSpPr>
        <p:spPr>
          <a:xfrm>
            <a:off x="2631986" y="3228153"/>
            <a:ext cx="1266914" cy="0"/>
          </a:xfrm>
          <a:prstGeom prst="line">
            <a:avLst/>
          </a:prstGeom>
          <a:noFill/>
          <a:ln w="19050" cap="rnd" cmpd="sng" algn="ctr">
            <a:solidFill>
              <a:schemeClr val="tx2"/>
            </a:solidFill>
            <a:prstDash val="sysDash"/>
            <a:round/>
            <a:headEnd type="none" w="lg" len="lg"/>
            <a:tailEnd type="triangle" w="lg" len="med"/>
          </a:ln>
          <a:effectLst/>
        </p:spPr>
      </p:cxnSp>
      <p:sp>
        <p:nvSpPr>
          <p:cNvPr id="46" name="Chevron 21">
            <a:extLst>
              <a:ext uri="{FF2B5EF4-FFF2-40B4-BE49-F238E27FC236}">
                <a16:creationId xmlns:a16="http://schemas.microsoft.com/office/drawing/2014/main" id="{0B83B1E3-B308-412C-99B0-AF0EC244A67A}"/>
              </a:ext>
            </a:extLst>
          </p:cNvPr>
          <p:cNvSpPr/>
          <p:nvPr/>
        </p:nvSpPr>
        <p:spPr>
          <a:xfrm>
            <a:off x="595989" y="2889369"/>
            <a:ext cx="2554081" cy="682071"/>
          </a:xfrm>
          <a:prstGeom prst="rect">
            <a:avLst/>
          </a:prstGeom>
          <a:solidFill>
            <a:srgbClr val="006FB8"/>
          </a:solidFill>
          <a:ln w="12700" cap="flat" cmpd="sng" algn="ctr">
            <a:noFill/>
            <a:prstDash val="solid"/>
            <a:miter lim="800000"/>
          </a:ln>
          <a:effectLst/>
        </p:spPr>
        <p:txBody>
          <a:bodyPr rtlCol="0" anchor="ctr"/>
          <a:lstStyle/>
          <a:p>
            <a:pPr algn="ctr" defTabSz="914400"/>
            <a:r>
              <a:rPr lang="en-IN" dirty="0">
                <a:solidFill>
                  <a:schemeClr val="bg1"/>
                </a:solidFill>
                <a:latin typeface="Arial" panose="020B0604020202020204" pitchFamily="34" charset="0"/>
                <a:cs typeface="Arial" panose="020B0604020202020204" pitchFamily="34" charset="0"/>
              </a:rPr>
              <a:t>Property Borders</a:t>
            </a:r>
          </a:p>
        </p:txBody>
      </p:sp>
      <p:cxnSp>
        <p:nvCxnSpPr>
          <p:cNvPr id="47" name="Straight Connector 46">
            <a:extLst>
              <a:ext uri="{FF2B5EF4-FFF2-40B4-BE49-F238E27FC236}">
                <a16:creationId xmlns:a16="http://schemas.microsoft.com/office/drawing/2014/main" id="{DA066E0E-98FE-4558-BBB0-C94205472EE1}"/>
              </a:ext>
            </a:extLst>
          </p:cNvPr>
          <p:cNvCxnSpPr>
            <a:cxnSpLocks/>
          </p:cNvCxnSpPr>
          <p:nvPr/>
        </p:nvCxnSpPr>
        <p:spPr>
          <a:xfrm>
            <a:off x="2674847" y="5754228"/>
            <a:ext cx="1224053" cy="0"/>
          </a:xfrm>
          <a:prstGeom prst="line">
            <a:avLst/>
          </a:prstGeom>
          <a:noFill/>
          <a:ln w="19050" cap="rnd" cmpd="sng" algn="ctr">
            <a:solidFill>
              <a:schemeClr val="tx2"/>
            </a:solidFill>
            <a:prstDash val="sysDash"/>
            <a:round/>
            <a:headEnd type="none" w="lg" len="lg"/>
            <a:tailEnd type="triangle" w="lg" len="med"/>
          </a:ln>
          <a:effectLst/>
        </p:spPr>
      </p:cxnSp>
      <p:sp>
        <p:nvSpPr>
          <p:cNvPr id="48" name="Chevron 21">
            <a:extLst>
              <a:ext uri="{FF2B5EF4-FFF2-40B4-BE49-F238E27FC236}">
                <a16:creationId xmlns:a16="http://schemas.microsoft.com/office/drawing/2014/main" id="{DD53C4A7-A50B-4207-8A75-B7EBEC3D6852}"/>
              </a:ext>
            </a:extLst>
          </p:cNvPr>
          <p:cNvSpPr/>
          <p:nvPr/>
        </p:nvSpPr>
        <p:spPr>
          <a:xfrm>
            <a:off x="595989" y="5413193"/>
            <a:ext cx="2554081" cy="682071"/>
          </a:xfrm>
          <a:prstGeom prst="rect">
            <a:avLst/>
          </a:prstGeom>
          <a:solidFill>
            <a:srgbClr val="006FB8"/>
          </a:solidFill>
          <a:ln w="12700" cap="flat" cmpd="sng" algn="ctr">
            <a:noFill/>
            <a:prstDash val="solid"/>
            <a:miter lim="800000"/>
          </a:ln>
          <a:effectLst/>
        </p:spPr>
        <p:txBody>
          <a:bodyPr rtlCol="0" anchor="ctr"/>
          <a:lstStyle/>
          <a:p>
            <a:pPr algn="ctr" defTabSz="914400"/>
            <a:r>
              <a:rPr lang="en-IN" dirty="0">
                <a:solidFill>
                  <a:schemeClr val="bg1"/>
                </a:solidFill>
                <a:latin typeface="Arial" panose="020B0604020202020204" pitchFamily="34" charset="0"/>
                <a:cs typeface="Arial" panose="020B0604020202020204" pitchFamily="34" charset="0"/>
              </a:rPr>
              <a:t>Utility and Drainage Easement</a:t>
            </a:r>
          </a:p>
        </p:txBody>
      </p:sp>
      <p:cxnSp>
        <p:nvCxnSpPr>
          <p:cNvPr id="49" name="Straight Connector 48">
            <a:extLst>
              <a:ext uri="{FF2B5EF4-FFF2-40B4-BE49-F238E27FC236}">
                <a16:creationId xmlns:a16="http://schemas.microsoft.com/office/drawing/2014/main" id="{7AFF3328-325A-46C5-B43B-D2DE0627C71F}"/>
              </a:ext>
            </a:extLst>
          </p:cNvPr>
          <p:cNvCxnSpPr>
            <a:cxnSpLocks/>
          </p:cNvCxnSpPr>
          <p:nvPr/>
        </p:nvCxnSpPr>
        <p:spPr>
          <a:xfrm>
            <a:off x="3255881" y="4094939"/>
            <a:ext cx="714139" cy="0"/>
          </a:xfrm>
          <a:prstGeom prst="line">
            <a:avLst/>
          </a:prstGeom>
          <a:noFill/>
          <a:ln w="19050" cap="rnd" cmpd="sng" algn="ctr">
            <a:solidFill>
              <a:schemeClr val="tx2"/>
            </a:solidFill>
            <a:prstDash val="sysDash"/>
            <a:round/>
            <a:headEnd type="none" w="lg" len="lg"/>
            <a:tailEnd type="triangle" w="lg" len="med"/>
          </a:ln>
          <a:effectLst/>
        </p:spPr>
      </p:cxnSp>
      <p:cxnSp>
        <p:nvCxnSpPr>
          <p:cNvPr id="53" name="Straight Connector 52">
            <a:extLst>
              <a:ext uri="{FF2B5EF4-FFF2-40B4-BE49-F238E27FC236}">
                <a16:creationId xmlns:a16="http://schemas.microsoft.com/office/drawing/2014/main" id="{DADFFE73-1AF4-4B18-BDA8-6995110A8FF5}"/>
              </a:ext>
            </a:extLst>
          </p:cNvPr>
          <p:cNvCxnSpPr>
            <a:cxnSpLocks/>
          </p:cNvCxnSpPr>
          <p:nvPr/>
        </p:nvCxnSpPr>
        <p:spPr>
          <a:xfrm>
            <a:off x="2667227" y="6804161"/>
            <a:ext cx="1119913" cy="0"/>
          </a:xfrm>
          <a:prstGeom prst="line">
            <a:avLst/>
          </a:prstGeom>
          <a:noFill/>
          <a:ln w="19050" cap="rnd" cmpd="sng" algn="ctr">
            <a:solidFill>
              <a:schemeClr val="tx2"/>
            </a:solidFill>
            <a:prstDash val="sysDash"/>
            <a:round/>
            <a:headEnd type="none" w="lg" len="lg"/>
            <a:tailEnd type="triangle" w="lg" len="med"/>
          </a:ln>
          <a:effectLst/>
        </p:spPr>
      </p:cxnSp>
      <p:sp>
        <p:nvSpPr>
          <p:cNvPr id="54" name="Chevron 21">
            <a:extLst>
              <a:ext uri="{FF2B5EF4-FFF2-40B4-BE49-F238E27FC236}">
                <a16:creationId xmlns:a16="http://schemas.microsoft.com/office/drawing/2014/main" id="{7F84A71B-0064-48DE-9575-133C65B63B51}"/>
              </a:ext>
            </a:extLst>
          </p:cNvPr>
          <p:cNvSpPr/>
          <p:nvPr/>
        </p:nvSpPr>
        <p:spPr>
          <a:xfrm>
            <a:off x="595989" y="6463126"/>
            <a:ext cx="2554081" cy="682071"/>
          </a:xfrm>
          <a:prstGeom prst="rect">
            <a:avLst/>
          </a:prstGeom>
          <a:solidFill>
            <a:srgbClr val="006FB8"/>
          </a:solidFill>
          <a:ln w="12700" cap="flat" cmpd="sng" algn="ctr">
            <a:noFill/>
            <a:prstDash val="solid"/>
            <a:miter lim="800000"/>
          </a:ln>
          <a:effectLst/>
        </p:spPr>
        <p:txBody>
          <a:bodyPr rtlCol="0" anchor="ctr"/>
          <a:lstStyle/>
          <a:p>
            <a:pPr algn="ctr" defTabSz="914400"/>
            <a:r>
              <a:rPr lang="en-US" dirty="0">
                <a:solidFill>
                  <a:schemeClr val="bg1"/>
                </a:solidFill>
                <a:latin typeface="Arial" panose="020B0604020202020204" pitchFamily="34" charset="0"/>
                <a:cs typeface="Arial" panose="020B0604020202020204" pitchFamily="34" charset="0"/>
              </a:rPr>
              <a:t>Drainage Easement Requiring a Culvert</a:t>
            </a:r>
          </a:p>
        </p:txBody>
      </p:sp>
      <p:cxnSp>
        <p:nvCxnSpPr>
          <p:cNvPr id="5" name="Connector: Elbow 4">
            <a:extLst>
              <a:ext uri="{FF2B5EF4-FFF2-40B4-BE49-F238E27FC236}">
                <a16:creationId xmlns:a16="http://schemas.microsoft.com/office/drawing/2014/main" id="{9B9A3762-527B-4760-83E1-A7A68D1EDED4}"/>
              </a:ext>
            </a:extLst>
          </p:cNvPr>
          <p:cNvCxnSpPr>
            <a:cxnSpLocks/>
          </p:cNvCxnSpPr>
          <p:nvPr/>
        </p:nvCxnSpPr>
        <p:spPr>
          <a:xfrm rot="5400000">
            <a:off x="2676055" y="4309142"/>
            <a:ext cx="793743" cy="365447"/>
          </a:xfrm>
          <a:prstGeom prst="bentConnector3">
            <a:avLst>
              <a:gd name="adj1" fmla="val 46700"/>
            </a:avLst>
          </a:prstGeom>
          <a:noFill/>
          <a:ln w="19050" cap="rnd" cmpd="sng" algn="ctr">
            <a:solidFill>
              <a:schemeClr val="tx2"/>
            </a:solidFill>
            <a:prstDash val="sysDash"/>
            <a:round/>
            <a:headEnd type="none" w="lg" len="lg"/>
            <a:tailEnd type="none" w="lg" len="lg"/>
          </a:ln>
          <a:effectLst/>
        </p:spPr>
      </p:cxnSp>
      <p:sp>
        <p:nvSpPr>
          <p:cNvPr id="6" name="Chevron 21">
            <a:extLst>
              <a:ext uri="{FF2B5EF4-FFF2-40B4-BE49-F238E27FC236}">
                <a16:creationId xmlns:a16="http://schemas.microsoft.com/office/drawing/2014/main" id="{25E451DD-0CC9-466A-A14F-B30FC84228E5}"/>
              </a:ext>
            </a:extLst>
          </p:cNvPr>
          <p:cNvSpPr/>
          <p:nvPr/>
        </p:nvSpPr>
        <p:spPr>
          <a:xfrm>
            <a:off x="595989" y="3997357"/>
            <a:ext cx="2554081" cy="989919"/>
          </a:xfrm>
          <a:prstGeom prst="rect">
            <a:avLst/>
          </a:prstGeom>
          <a:solidFill>
            <a:srgbClr val="006FB8"/>
          </a:solidFill>
          <a:ln w="12700" cap="flat" cmpd="sng" algn="ctr">
            <a:noFill/>
            <a:prstDash val="solid"/>
            <a:miter lim="800000"/>
          </a:ln>
          <a:effectLst/>
        </p:spPr>
        <p:txBody>
          <a:bodyPr rtlCol="0" anchor="ctr"/>
          <a:lstStyle/>
          <a:p>
            <a:pPr algn="ctr" defTabSz="914400"/>
            <a:r>
              <a:rPr lang="en-US" dirty="0">
                <a:solidFill>
                  <a:schemeClr val="bg1"/>
                </a:solidFill>
                <a:latin typeface="Arial" panose="020B0604020202020204" pitchFamily="34" charset="0"/>
                <a:cs typeface="Arial" panose="020B0604020202020204" pitchFamily="34" charset="0"/>
              </a:rPr>
              <a:t>House Encroaching </a:t>
            </a: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on Drainage </a:t>
            </a: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Easement Borders</a:t>
            </a:r>
          </a:p>
        </p:txBody>
      </p:sp>
      <p:cxnSp>
        <p:nvCxnSpPr>
          <p:cNvPr id="82" name="Straight Connector 81">
            <a:extLst>
              <a:ext uri="{FF2B5EF4-FFF2-40B4-BE49-F238E27FC236}">
                <a16:creationId xmlns:a16="http://schemas.microsoft.com/office/drawing/2014/main" id="{5A3B5D3B-69C3-40A6-A1CE-2474380326FB}"/>
              </a:ext>
            </a:extLst>
          </p:cNvPr>
          <p:cNvCxnSpPr>
            <a:cxnSpLocks/>
          </p:cNvCxnSpPr>
          <p:nvPr/>
        </p:nvCxnSpPr>
        <p:spPr>
          <a:xfrm flipH="1">
            <a:off x="9080500" y="3258973"/>
            <a:ext cx="2714104" cy="0"/>
          </a:xfrm>
          <a:prstGeom prst="line">
            <a:avLst/>
          </a:prstGeom>
          <a:noFill/>
          <a:ln w="19050" cap="rnd" cmpd="sng" algn="ctr">
            <a:solidFill>
              <a:schemeClr val="tx2"/>
            </a:solidFill>
            <a:prstDash val="sysDash"/>
            <a:round/>
            <a:headEnd type="none" w="lg" len="lg"/>
            <a:tailEnd type="triangle" w="lg" len="med"/>
          </a:ln>
          <a:effectLst/>
        </p:spPr>
      </p:cxnSp>
      <p:sp>
        <p:nvSpPr>
          <p:cNvPr id="83" name="Chevron 21">
            <a:extLst>
              <a:ext uri="{FF2B5EF4-FFF2-40B4-BE49-F238E27FC236}">
                <a16:creationId xmlns:a16="http://schemas.microsoft.com/office/drawing/2014/main" id="{F58B50F4-65E4-4DE2-981A-EDFD6851B32A}"/>
              </a:ext>
            </a:extLst>
          </p:cNvPr>
          <p:cNvSpPr/>
          <p:nvPr/>
        </p:nvSpPr>
        <p:spPr>
          <a:xfrm>
            <a:off x="9772566" y="2917938"/>
            <a:ext cx="2554081" cy="682071"/>
          </a:xfrm>
          <a:prstGeom prst="chevron">
            <a:avLst>
              <a:gd name="adj" fmla="val 0"/>
            </a:avLst>
          </a:prstGeom>
          <a:solidFill>
            <a:srgbClr val="006FB8"/>
          </a:solidFill>
          <a:ln w="12700" cap="flat" cmpd="sng" algn="ctr">
            <a:noFill/>
            <a:prstDash val="solid"/>
            <a:miter lim="800000"/>
          </a:ln>
          <a:effectLst/>
        </p:spPr>
        <p:txBody>
          <a:bodyPr rtlCol="0" anchor="ctr"/>
          <a:lstStyle/>
          <a:p>
            <a:pPr algn="ctr" defTabSz="914400"/>
            <a:r>
              <a:rPr lang="en-IN" dirty="0">
                <a:solidFill>
                  <a:schemeClr val="bg1"/>
                </a:solidFill>
                <a:latin typeface="Arial" panose="020B0604020202020204" pitchFamily="34" charset="0"/>
                <a:cs typeface="Arial" panose="020B0604020202020204" pitchFamily="34" charset="0"/>
              </a:rPr>
              <a:t>Overhead Power Line Easement</a:t>
            </a:r>
          </a:p>
        </p:txBody>
      </p:sp>
      <p:sp>
        <p:nvSpPr>
          <p:cNvPr id="85" name="Chevron 21">
            <a:extLst>
              <a:ext uri="{FF2B5EF4-FFF2-40B4-BE49-F238E27FC236}">
                <a16:creationId xmlns:a16="http://schemas.microsoft.com/office/drawing/2014/main" id="{4B399F6B-E3B2-4506-B86D-72DB59E009FB}"/>
              </a:ext>
            </a:extLst>
          </p:cNvPr>
          <p:cNvSpPr/>
          <p:nvPr/>
        </p:nvSpPr>
        <p:spPr>
          <a:xfrm>
            <a:off x="9772566" y="4623333"/>
            <a:ext cx="2554081" cy="682071"/>
          </a:xfrm>
          <a:prstGeom prst="chevron">
            <a:avLst>
              <a:gd name="adj" fmla="val 0"/>
            </a:avLst>
          </a:prstGeom>
          <a:solidFill>
            <a:srgbClr val="006FB8"/>
          </a:solidFill>
          <a:ln w="12700" cap="flat" cmpd="sng" algn="ctr">
            <a:noFill/>
            <a:prstDash val="solid"/>
            <a:miter lim="800000"/>
          </a:ln>
          <a:effectLst/>
        </p:spPr>
        <p:txBody>
          <a:bodyPr rtlCol="0" anchor="ctr"/>
          <a:lstStyle/>
          <a:p>
            <a:pPr algn="ctr" defTabSz="914400"/>
            <a:r>
              <a:rPr lang="en-IN" dirty="0">
                <a:solidFill>
                  <a:schemeClr val="bg1"/>
                </a:solidFill>
                <a:latin typeface="Arial" panose="020B0604020202020204" pitchFamily="34" charset="0"/>
                <a:cs typeface="Arial" panose="020B0604020202020204" pitchFamily="34" charset="0"/>
              </a:rPr>
              <a:t>Building Envelope</a:t>
            </a:r>
          </a:p>
        </p:txBody>
      </p:sp>
      <p:cxnSp>
        <p:nvCxnSpPr>
          <p:cNvPr id="86" name="Straight Connector 85">
            <a:extLst>
              <a:ext uri="{FF2B5EF4-FFF2-40B4-BE49-F238E27FC236}">
                <a16:creationId xmlns:a16="http://schemas.microsoft.com/office/drawing/2014/main" id="{419F2A47-9FE7-4F65-A2BE-3F8BA93BDC33}"/>
              </a:ext>
            </a:extLst>
          </p:cNvPr>
          <p:cNvCxnSpPr>
            <a:cxnSpLocks/>
          </p:cNvCxnSpPr>
          <p:nvPr/>
        </p:nvCxnSpPr>
        <p:spPr>
          <a:xfrm flipH="1">
            <a:off x="9274807" y="6669764"/>
            <a:ext cx="1792643" cy="0"/>
          </a:xfrm>
          <a:prstGeom prst="line">
            <a:avLst/>
          </a:prstGeom>
          <a:noFill/>
          <a:ln w="19050" cap="rnd" cmpd="sng" algn="ctr">
            <a:solidFill>
              <a:schemeClr val="tx2"/>
            </a:solidFill>
            <a:prstDash val="sysDash"/>
            <a:round/>
            <a:headEnd type="none" w="lg" len="lg"/>
            <a:tailEnd type="triangle" w="lg" len="med"/>
          </a:ln>
          <a:effectLst/>
        </p:spPr>
      </p:cxnSp>
      <p:sp>
        <p:nvSpPr>
          <p:cNvPr id="87" name="Chevron 21">
            <a:extLst>
              <a:ext uri="{FF2B5EF4-FFF2-40B4-BE49-F238E27FC236}">
                <a16:creationId xmlns:a16="http://schemas.microsoft.com/office/drawing/2014/main" id="{B75D831D-A6D3-40E3-975E-2309AE65429E}"/>
              </a:ext>
            </a:extLst>
          </p:cNvPr>
          <p:cNvSpPr/>
          <p:nvPr/>
        </p:nvSpPr>
        <p:spPr>
          <a:xfrm>
            <a:off x="9772566" y="6328728"/>
            <a:ext cx="2554081" cy="682071"/>
          </a:xfrm>
          <a:prstGeom prst="chevron">
            <a:avLst>
              <a:gd name="adj" fmla="val 0"/>
            </a:avLst>
          </a:prstGeom>
          <a:solidFill>
            <a:srgbClr val="006FB8"/>
          </a:solidFill>
          <a:ln w="12700" cap="flat" cmpd="sng" algn="ctr">
            <a:noFill/>
            <a:prstDash val="solid"/>
            <a:miter lim="800000"/>
          </a:ln>
          <a:effectLst/>
        </p:spPr>
        <p:txBody>
          <a:bodyPr rtlCol="0" anchor="ctr"/>
          <a:lstStyle/>
          <a:p>
            <a:pPr algn="ctr" defTabSz="914400"/>
            <a:r>
              <a:rPr lang="en-IN" dirty="0">
                <a:solidFill>
                  <a:schemeClr val="bg1"/>
                </a:solidFill>
                <a:latin typeface="Arial" panose="020B0604020202020204" pitchFamily="34" charset="0"/>
                <a:cs typeface="Arial" panose="020B0604020202020204" pitchFamily="34" charset="0"/>
              </a:rPr>
              <a:t>Setback Building Line</a:t>
            </a:r>
          </a:p>
        </p:txBody>
      </p:sp>
      <p:cxnSp>
        <p:nvCxnSpPr>
          <p:cNvPr id="24" name="Connector: Elbow 23">
            <a:extLst>
              <a:ext uri="{FF2B5EF4-FFF2-40B4-BE49-F238E27FC236}">
                <a16:creationId xmlns:a16="http://schemas.microsoft.com/office/drawing/2014/main" id="{50F7263F-66E9-4451-98F7-5D0615A6E5A5}"/>
              </a:ext>
            </a:extLst>
          </p:cNvPr>
          <p:cNvCxnSpPr>
            <a:cxnSpLocks/>
            <a:stCxn id="85" idx="1"/>
          </p:cNvCxnSpPr>
          <p:nvPr/>
        </p:nvCxnSpPr>
        <p:spPr>
          <a:xfrm rot="10800000">
            <a:off x="8496300" y="4219575"/>
            <a:ext cx="1276266" cy="744794"/>
          </a:xfrm>
          <a:prstGeom prst="bentConnector3">
            <a:avLst>
              <a:gd name="adj1" fmla="val 50000"/>
            </a:avLst>
          </a:prstGeom>
          <a:noFill/>
          <a:ln w="19050" cap="rnd" cmpd="sng" algn="ctr">
            <a:solidFill>
              <a:schemeClr val="tx2"/>
            </a:solidFill>
            <a:prstDash val="sysDash"/>
            <a:round/>
            <a:headEnd type="none" w="lg" len="lg"/>
            <a:tailEnd type="triangle" w="lg" len="med"/>
          </a:ln>
          <a:effectLst/>
        </p:spPr>
      </p:cxnSp>
      <p:sp>
        <p:nvSpPr>
          <p:cNvPr id="7" name="Text Placeholder 2">
            <a:extLst>
              <a:ext uri="{FF2B5EF4-FFF2-40B4-BE49-F238E27FC236}">
                <a16:creationId xmlns:a16="http://schemas.microsoft.com/office/drawing/2014/main" id="{E2EDD79E-8A18-4050-BBDB-17912C4976E8}"/>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each tab to learn more. </a:t>
            </a:r>
          </a:p>
        </p:txBody>
      </p:sp>
      <p:sp>
        <p:nvSpPr>
          <p:cNvPr id="2" name="Slide Number Placeholder 1">
            <a:extLst>
              <a:ext uri="{FF2B5EF4-FFF2-40B4-BE49-F238E27FC236}">
                <a16:creationId xmlns:a16="http://schemas.microsoft.com/office/drawing/2014/main" id="{B1EF685E-754B-4573-8D84-BC445DDCB31C}"/>
              </a:ext>
            </a:extLst>
          </p:cNvPr>
          <p:cNvSpPr>
            <a:spLocks noGrp="1"/>
          </p:cNvSpPr>
          <p:nvPr>
            <p:ph type="sldNum" sz="quarter" idx="12"/>
          </p:nvPr>
        </p:nvSpPr>
        <p:spPr/>
        <p:txBody>
          <a:bodyPr/>
          <a:lstStyle/>
          <a:p>
            <a:fld id="{71A628A0-E779-4D32-97F1-9C80A60D6EF0}" type="slidenum">
              <a:rPr lang="en-IN" smtClean="0"/>
              <a:pPr/>
              <a:t>72</a:t>
            </a:fld>
            <a:r>
              <a:rPr lang="en-IN"/>
              <a:t> of 116</a:t>
            </a:r>
            <a:endParaRPr lang="en-IN" dirty="0"/>
          </a:p>
        </p:txBody>
      </p:sp>
    </p:spTree>
    <p:extLst>
      <p:ext uri="{BB962C8B-B14F-4D97-AF65-F5344CB8AC3E}">
        <p14:creationId xmlns:p14="http://schemas.microsoft.com/office/powerpoint/2010/main" val="14001623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54B8C1C3-D7B7-49CE-BC4D-68983B690F88}"/>
              </a:ext>
            </a:extLst>
          </p:cNvPr>
          <p:cNvSpPr/>
          <p:nvPr/>
        </p:nvSpPr>
        <p:spPr>
          <a:xfrm>
            <a:off x="253542" y="2065876"/>
            <a:ext cx="12489505" cy="4021012"/>
          </a:xfrm>
          <a:prstGeom prst="rect">
            <a:avLst/>
          </a:prstGeom>
          <a:solidFill>
            <a:schemeClr val="bg1">
              <a:lumMod val="95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dirty="0" err="1">
              <a:solidFill>
                <a:schemeClr val="bg1"/>
              </a:solidFill>
            </a:endParaRPr>
          </a:p>
        </p:txBody>
      </p:sp>
      <p:sp>
        <p:nvSpPr>
          <p:cNvPr id="71" name="Rectangle 70">
            <a:extLst>
              <a:ext uri="{FF2B5EF4-FFF2-40B4-BE49-F238E27FC236}">
                <a16:creationId xmlns:a16="http://schemas.microsoft.com/office/drawing/2014/main" id="{E7B4DF1C-644B-4509-9C72-DECDAAB61E4C}"/>
              </a:ext>
            </a:extLst>
          </p:cNvPr>
          <p:cNvSpPr/>
          <p:nvPr/>
        </p:nvSpPr>
        <p:spPr>
          <a:xfrm>
            <a:off x="253542" y="6153149"/>
            <a:ext cx="12489505" cy="1559615"/>
          </a:xfrm>
          <a:prstGeom prst="rect">
            <a:avLst/>
          </a:prstGeom>
          <a:solidFill>
            <a:schemeClr val="bg1">
              <a:lumMod val="85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dirty="0" err="1">
              <a:solidFill>
                <a:schemeClr val="bg1"/>
              </a:solidFill>
            </a:endParaRPr>
          </a:p>
        </p:txBody>
      </p:sp>
      <p:sp>
        <p:nvSpPr>
          <p:cNvPr id="4" name="Title 3">
            <a:extLst>
              <a:ext uri="{FF2B5EF4-FFF2-40B4-BE49-F238E27FC236}">
                <a16:creationId xmlns:a16="http://schemas.microsoft.com/office/drawing/2014/main" id="{48A92502-5C7B-4C34-B696-D9DF1355E831}"/>
              </a:ext>
            </a:extLst>
          </p:cNvPr>
          <p:cNvSpPr>
            <a:spLocks noGrp="1"/>
          </p:cNvSpPr>
          <p:nvPr>
            <p:ph type="title"/>
          </p:nvPr>
        </p:nvSpPr>
        <p:spPr/>
        <p:txBody>
          <a:bodyPr/>
          <a:lstStyle/>
          <a:p>
            <a:r>
              <a:rPr lang="en-IN" dirty="0"/>
              <a:t>Survey Example</a:t>
            </a:r>
          </a:p>
        </p:txBody>
      </p:sp>
      <p:sp>
        <p:nvSpPr>
          <p:cNvPr id="72" name="Rectangle 71">
            <a:extLst>
              <a:ext uri="{FF2B5EF4-FFF2-40B4-BE49-F238E27FC236}">
                <a16:creationId xmlns:a16="http://schemas.microsoft.com/office/drawing/2014/main" id="{35690B61-2E12-48CF-91C6-B61464B520FA}"/>
              </a:ext>
            </a:extLst>
          </p:cNvPr>
          <p:cNvSpPr/>
          <p:nvPr/>
        </p:nvSpPr>
        <p:spPr>
          <a:xfrm>
            <a:off x="344012" y="2523229"/>
            <a:ext cx="12308564" cy="5068255"/>
          </a:xfrm>
          <a:prstGeom prst="rect">
            <a:avLst/>
          </a:prstGeom>
          <a:solidFill>
            <a:schemeClr val="bg1">
              <a:alpha val="90000"/>
            </a:schemeClr>
          </a:solidFill>
          <a:ln>
            <a:solidFill>
              <a:schemeClr val="bg1">
                <a:lumMod val="9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4" name="Picture 73" descr="A picture containing dark, light, lit, sitting&#10;&#10;Description automatically generated">
            <a:extLst>
              <a:ext uri="{FF2B5EF4-FFF2-40B4-BE49-F238E27FC236}">
                <a16:creationId xmlns:a16="http://schemas.microsoft.com/office/drawing/2014/main" id="{ACA03471-545A-4C3E-BE55-623061D4A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782" y="2611278"/>
            <a:ext cx="5553025" cy="4863684"/>
          </a:xfrm>
          <a:prstGeom prst="rect">
            <a:avLst/>
          </a:prstGeom>
        </p:spPr>
      </p:pic>
      <p:cxnSp>
        <p:nvCxnSpPr>
          <p:cNvPr id="45" name="Straight Connector 44">
            <a:extLst>
              <a:ext uri="{FF2B5EF4-FFF2-40B4-BE49-F238E27FC236}">
                <a16:creationId xmlns:a16="http://schemas.microsoft.com/office/drawing/2014/main" id="{BE60CDE2-E5FF-4DFC-BFD2-B10DA4DE9F73}"/>
              </a:ext>
            </a:extLst>
          </p:cNvPr>
          <p:cNvCxnSpPr>
            <a:cxnSpLocks/>
          </p:cNvCxnSpPr>
          <p:nvPr/>
        </p:nvCxnSpPr>
        <p:spPr>
          <a:xfrm>
            <a:off x="2631986" y="3228153"/>
            <a:ext cx="1266914" cy="0"/>
          </a:xfrm>
          <a:prstGeom prst="line">
            <a:avLst/>
          </a:prstGeom>
          <a:noFill/>
          <a:ln w="19050" cap="rnd" cmpd="sng" algn="ctr">
            <a:solidFill>
              <a:schemeClr val="tx2"/>
            </a:solidFill>
            <a:prstDash val="sysDash"/>
            <a:round/>
            <a:headEnd type="none" w="lg" len="lg"/>
            <a:tailEnd type="triangle" w="lg" len="med"/>
          </a:ln>
          <a:effectLst/>
        </p:spPr>
      </p:cxnSp>
      <p:sp>
        <p:nvSpPr>
          <p:cNvPr id="46" name="Chevron 21">
            <a:extLst>
              <a:ext uri="{FF2B5EF4-FFF2-40B4-BE49-F238E27FC236}">
                <a16:creationId xmlns:a16="http://schemas.microsoft.com/office/drawing/2014/main" id="{0B83B1E3-B308-412C-99B0-AF0EC244A67A}"/>
              </a:ext>
            </a:extLst>
          </p:cNvPr>
          <p:cNvSpPr/>
          <p:nvPr/>
        </p:nvSpPr>
        <p:spPr>
          <a:xfrm>
            <a:off x="595989" y="2889369"/>
            <a:ext cx="2554081" cy="682071"/>
          </a:xfrm>
          <a:prstGeom prst="rect">
            <a:avLst/>
          </a:prstGeom>
          <a:solidFill>
            <a:srgbClr val="006FB8"/>
          </a:solidFill>
          <a:ln w="12700" cap="flat" cmpd="sng" algn="ctr">
            <a:noFill/>
            <a:prstDash val="solid"/>
            <a:miter lim="800000"/>
          </a:ln>
          <a:effectLst/>
        </p:spPr>
        <p:txBody>
          <a:bodyPr rtlCol="0" anchor="ctr"/>
          <a:lstStyle/>
          <a:p>
            <a:pPr algn="ctr" defTabSz="914400"/>
            <a:r>
              <a:rPr lang="en-IN" dirty="0">
                <a:solidFill>
                  <a:schemeClr val="bg1"/>
                </a:solidFill>
                <a:latin typeface="Arial" panose="020B0604020202020204" pitchFamily="34" charset="0"/>
                <a:cs typeface="Arial" panose="020B0604020202020204" pitchFamily="34" charset="0"/>
              </a:rPr>
              <a:t>Property Borders</a:t>
            </a:r>
          </a:p>
        </p:txBody>
      </p:sp>
      <p:cxnSp>
        <p:nvCxnSpPr>
          <p:cNvPr id="47" name="Straight Connector 46">
            <a:extLst>
              <a:ext uri="{FF2B5EF4-FFF2-40B4-BE49-F238E27FC236}">
                <a16:creationId xmlns:a16="http://schemas.microsoft.com/office/drawing/2014/main" id="{DA066E0E-98FE-4558-BBB0-C94205472EE1}"/>
              </a:ext>
            </a:extLst>
          </p:cNvPr>
          <p:cNvCxnSpPr>
            <a:cxnSpLocks/>
          </p:cNvCxnSpPr>
          <p:nvPr/>
        </p:nvCxnSpPr>
        <p:spPr>
          <a:xfrm>
            <a:off x="2674847" y="5754228"/>
            <a:ext cx="1224053" cy="0"/>
          </a:xfrm>
          <a:prstGeom prst="line">
            <a:avLst/>
          </a:prstGeom>
          <a:noFill/>
          <a:ln w="19050" cap="rnd" cmpd="sng" algn="ctr">
            <a:solidFill>
              <a:schemeClr val="tx2"/>
            </a:solidFill>
            <a:prstDash val="sysDash"/>
            <a:round/>
            <a:headEnd type="none" w="lg" len="lg"/>
            <a:tailEnd type="triangle" w="lg" len="med"/>
          </a:ln>
          <a:effectLst/>
        </p:spPr>
      </p:cxnSp>
      <p:sp>
        <p:nvSpPr>
          <p:cNvPr id="48" name="Chevron 21">
            <a:extLst>
              <a:ext uri="{FF2B5EF4-FFF2-40B4-BE49-F238E27FC236}">
                <a16:creationId xmlns:a16="http://schemas.microsoft.com/office/drawing/2014/main" id="{DD53C4A7-A50B-4207-8A75-B7EBEC3D6852}"/>
              </a:ext>
            </a:extLst>
          </p:cNvPr>
          <p:cNvSpPr/>
          <p:nvPr/>
        </p:nvSpPr>
        <p:spPr>
          <a:xfrm>
            <a:off x="595989" y="5413193"/>
            <a:ext cx="2554081" cy="682071"/>
          </a:xfrm>
          <a:prstGeom prst="rect">
            <a:avLst/>
          </a:prstGeom>
          <a:solidFill>
            <a:srgbClr val="006FB8"/>
          </a:solidFill>
          <a:ln w="12700" cap="flat" cmpd="sng" algn="ctr">
            <a:noFill/>
            <a:prstDash val="solid"/>
            <a:miter lim="800000"/>
          </a:ln>
          <a:effectLst/>
        </p:spPr>
        <p:txBody>
          <a:bodyPr rtlCol="0" anchor="ctr"/>
          <a:lstStyle/>
          <a:p>
            <a:pPr algn="ctr" defTabSz="914400"/>
            <a:r>
              <a:rPr lang="en-IN" dirty="0">
                <a:solidFill>
                  <a:schemeClr val="bg1"/>
                </a:solidFill>
                <a:latin typeface="Arial" panose="020B0604020202020204" pitchFamily="34" charset="0"/>
                <a:cs typeface="Arial" panose="020B0604020202020204" pitchFamily="34" charset="0"/>
              </a:rPr>
              <a:t>Utility and Drainage Easement</a:t>
            </a:r>
          </a:p>
        </p:txBody>
      </p:sp>
      <p:cxnSp>
        <p:nvCxnSpPr>
          <p:cNvPr id="49" name="Straight Connector 48">
            <a:extLst>
              <a:ext uri="{FF2B5EF4-FFF2-40B4-BE49-F238E27FC236}">
                <a16:creationId xmlns:a16="http://schemas.microsoft.com/office/drawing/2014/main" id="{7AFF3328-325A-46C5-B43B-D2DE0627C71F}"/>
              </a:ext>
            </a:extLst>
          </p:cNvPr>
          <p:cNvCxnSpPr>
            <a:cxnSpLocks/>
          </p:cNvCxnSpPr>
          <p:nvPr/>
        </p:nvCxnSpPr>
        <p:spPr>
          <a:xfrm>
            <a:off x="3255881" y="4094939"/>
            <a:ext cx="714139" cy="0"/>
          </a:xfrm>
          <a:prstGeom prst="line">
            <a:avLst/>
          </a:prstGeom>
          <a:noFill/>
          <a:ln w="19050" cap="rnd" cmpd="sng" algn="ctr">
            <a:solidFill>
              <a:schemeClr val="tx2"/>
            </a:solidFill>
            <a:prstDash val="sysDash"/>
            <a:round/>
            <a:headEnd type="none" w="lg" len="lg"/>
            <a:tailEnd type="triangle" w="lg" len="med"/>
          </a:ln>
          <a:effectLst/>
        </p:spPr>
      </p:cxnSp>
      <p:cxnSp>
        <p:nvCxnSpPr>
          <p:cNvPr id="53" name="Straight Connector 52">
            <a:extLst>
              <a:ext uri="{FF2B5EF4-FFF2-40B4-BE49-F238E27FC236}">
                <a16:creationId xmlns:a16="http://schemas.microsoft.com/office/drawing/2014/main" id="{DADFFE73-1AF4-4B18-BDA8-6995110A8FF5}"/>
              </a:ext>
            </a:extLst>
          </p:cNvPr>
          <p:cNvCxnSpPr>
            <a:cxnSpLocks/>
          </p:cNvCxnSpPr>
          <p:nvPr/>
        </p:nvCxnSpPr>
        <p:spPr>
          <a:xfrm>
            <a:off x="2667227" y="6804161"/>
            <a:ext cx="1119913" cy="0"/>
          </a:xfrm>
          <a:prstGeom prst="line">
            <a:avLst/>
          </a:prstGeom>
          <a:noFill/>
          <a:ln w="19050" cap="rnd" cmpd="sng" algn="ctr">
            <a:solidFill>
              <a:schemeClr val="tx2"/>
            </a:solidFill>
            <a:prstDash val="sysDash"/>
            <a:round/>
            <a:headEnd type="none" w="lg" len="lg"/>
            <a:tailEnd type="triangle" w="lg" len="med"/>
          </a:ln>
          <a:effectLst/>
        </p:spPr>
      </p:cxnSp>
      <p:sp>
        <p:nvSpPr>
          <p:cNvPr id="54" name="Chevron 21">
            <a:extLst>
              <a:ext uri="{FF2B5EF4-FFF2-40B4-BE49-F238E27FC236}">
                <a16:creationId xmlns:a16="http://schemas.microsoft.com/office/drawing/2014/main" id="{7F84A71B-0064-48DE-9575-133C65B63B51}"/>
              </a:ext>
            </a:extLst>
          </p:cNvPr>
          <p:cNvSpPr/>
          <p:nvPr/>
        </p:nvSpPr>
        <p:spPr>
          <a:xfrm>
            <a:off x="595989" y="6463126"/>
            <a:ext cx="2554081" cy="682071"/>
          </a:xfrm>
          <a:prstGeom prst="rect">
            <a:avLst/>
          </a:prstGeom>
          <a:solidFill>
            <a:srgbClr val="006FB8"/>
          </a:solidFill>
          <a:ln w="12700" cap="flat" cmpd="sng" algn="ctr">
            <a:noFill/>
            <a:prstDash val="solid"/>
            <a:miter lim="800000"/>
          </a:ln>
          <a:effectLst/>
        </p:spPr>
        <p:txBody>
          <a:bodyPr rtlCol="0" anchor="ctr"/>
          <a:lstStyle/>
          <a:p>
            <a:pPr algn="ctr" defTabSz="914400"/>
            <a:r>
              <a:rPr lang="en-US" dirty="0">
                <a:solidFill>
                  <a:schemeClr val="bg1"/>
                </a:solidFill>
                <a:latin typeface="Arial" panose="020B0604020202020204" pitchFamily="34" charset="0"/>
                <a:cs typeface="Arial" panose="020B0604020202020204" pitchFamily="34" charset="0"/>
              </a:rPr>
              <a:t>Drainage Easement Requiring a Culvert</a:t>
            </a:r>
          </a:p>
        </p:txBody>
      </p:sp>
      <p:cxnSp>
        <p:nvCxnSpPr>
          <p:cNvPr id="5" name="Connector: Elbow 4">
            <a:extLst>
              <a:ext uri="{FF2B5EF4-FFF2-40B4-BE49-F238E27FC236}">
                <a16:creationId xmlns:a16="http://schemas.microsoft.com/office/drawing/2014/main" id="{9B9A3762-527B-4760-83E1-A7A68D1EDED4}"/>
              </a:ext>
            </a:extLst>
          </p:cNvPr>
          <p:cNvCxnSpPr>
            <a:cxnSpLocks/>
          </p:cNvCxnSpPr>
          <p:nvPr/>
        </p:nvCxnSpPr>
        <p:spPr>
          <a:xfrm rot="5400000">
            <a:off x="2676055" y="4309142"/>
            <a:ext cx="793743" cy="365447"/>
          </a:xfrm>
          <a:prstGeom prst="bentConnector3">
            <a:avLst>
              <a:gd name="adj1" fmla="val 46700"/>
            </a:avLst>
          </a:prstGeom>
          <a:noFill/>
          <a:ln w="19050" cap="rnd" cmpd="sng" algn="ctr">
            <a:solidFill>
              <a:schemeClr val="tx2"/>
            </a:solidFill>
            <a:prstDash val="sysDash"/>
            <a:round/>
            <a:headEnd type="none" w="lg" len="lg"/>
            <a:tailEnd type="none" w="lg" len="lg"/>
          </a:ln>
          <a:effectLst/>
        </p:spPr>
      </p:cxnSp>
      <p:sp>
        <p:nvSpPr>
          <p:cNvPr id="6" name="Chevron 21">
            <a:extLst>
              <a:ext uri="{FF2B5EF4-FFF2-40B4-BE49-F238E27FC236}">
                <a16:creationId xmlns:a16="http://schemas.microsoft.com/office/drawing/2014/main" id="{25E451DD-0CC9-466A-A14F-B30FC84228E5}"/>
              </a:ext>
            </a:extLst>
          </p:cNvPr>
          <p:cNvSpPr/>
          <p:nvPr/>
        </p:nvSpPr>
        <p:spPr>
          <a:xfrm>
            <a:off x="595989" y="3997357"/>
            <a:ext cx="2554081" cy="989919"/>
          </a:xfrm>
          <a:prstGeom prst="rect">
            <a:avLst/>
          </a:prstGeom>
          <a:solidFill>
            <a:srgbClr val="006FB8"/>
          </a:solidFill>
          <a:ln w="12700" cap="flat" cmpd="sng" algn="ctr">
            <a:noFill/>
            <a:prstDash val="solid"/>
            <a:miter lim="800000"/>
          </a:ln>
          <a:effectLst/>
        </p:spPr>
        <p:txBody>
          <a:bodyPr rtlCol="0" anchor="ctr"/>
          <a:lstStyle/>
          <a:p>
            <a:pPr algn="ctr" defTabSz="914400"/>
            <a:r>
              <a:rPr lang="en-US" dirty="0">
                <a:solidFill>
                  <a:schemeClr val="bg1"/>
                </a:solidFill>
                <a:latin typeface="Arial" panose="020B0604020202020204" pitchFamily="34" charset="0"/>
                <a:cs typeface="Arial" panose="020B0604020202020204" pitchFamily="34" charset="0"/>
              </a:rPr>
              <a:t>House Encroaching </a:t>
            </a: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on Drainage </a:t>
            </a:r>
            <a:br>
              <a:rPr lang="en-US" dirty="0">
                <a:solidFill>
                  <a:schemeClr val="bg1"/>
                </a:solidFill>
                <a:latin typeface="Arial" panose="020B0604020202020204" pitchFamily="34" charset="0"/>
                <a:cs typeface="Arial" panose="020B0604020202020204" pitchFamily="34" charset="0"/>
              </a:rPr>
            </a:br>
            <a:r>
              <a:rPr lang="en-US" dirty="0">
                <a:solidFill>
                  <a:schemeClr val="bg1"/>
                </a:solidFill>
                <a:latin typeface="Arial" panose="020B0604020202020204" pitchFamily="34" charset="0"/>
                <a:cs typeface="Arial" panose="020B0604020202020204" pitchFamily="34" charset="0"/>
              </a:rPr>
              <a:t>Easement Borders</a:t>
            </a:r>
          </a:p>
        </p:txBody>
      </p:sp>
      <p:cxnSp>
        <p:nvCxnSpPr>
          <p:cNvPr id="82" name="Straight Connector 81">
            <a:extLst>
              <a:ext uri="{FF2B5EF4-FFF2-40B4-BE49-F238E27FC236}">
                <a16:creationId xmlns:a16="http://schemas.microsoft.com/office/drawing/2014/main" id="{5A3B5D3B-69C3-40A6-A1CE-2474380326FB}"/>
              </a:ext>
            </a:extLst>
          </p:cNvPr>
          <p:cNvCxnSpPr>
            <a:cxnSpLocks/>
          </p:cNvCxnSpPr>
          <p:nvPr/>
        </p:nvCxnSpPr>
        <p:spPr>
          <a:xfrm flipH="1">
            <a:off x="9080500" y="3258973"/>
            <a:ext cx="2714104" cy="0"/>
          </a:xfrm>
          <a:prstGeom prst="line">
            <a:avLst/>
          </a:prstGeom>
          <a:noFill/>
          <a:ln w="19050" cap="rnd" cmpd="sng" algn="ctr">
            <a:solidFill>
              <a:schemeClr val="tx2"/>
            </a:solidFill>
            <a:prstDash val="sysDash"/>
            <a:round/>
            <a:headEnd type="none" w="lg" len="lg"/>
            <a:tailEnd type="triangle" w="lg" len="med"/>
          </a:ln>
          <a:effectLst/>
        </p:spPr>
      </p:cxnSp>
      <p:sp>
        <p:nvSpPr>
          <p:cNvPr id="83" name="Chevron 21">
            <a:extLst>
              <a:ext uri="{FF2B5EF4-FFF2-40B4-BE49-F238E27FC236}">
                <a16:creationId xmlns:a16="http://schemas.microsoft.com/office/drawing/2014/main" id="{F58B50F4-65E4-4DE2-981A-EDFD6851B32A}"/>
              </a:ext>
            </a:extLst>
          </p:cNvPr>
          <p:cNvSpPr/>
          <p:nvPr/>
        </p:nvSpPr>
        <p:spPr>
          <a:xfrm>
            <a:off x="9772566" y="2917938"/>
            <a:ext cx="2554081" cy="682071"/>
          </a:xfrm>
          <a:prstGeom prst="chevron">
            <a:avLst>
              <a:gd name="adj" fmla="val 0"/>
            </a:avLst>
          </a:prstGeom>
          <a:solidFill>
            <a:srgbClr val="006FB8"/>
          </a:solidFill>
          <a:ln w="12700" cap="flat" cmpd="sng" algn="ctr">
            <a:noFill/>
            <a:prstDash val="solid"/>
            <a:miter lim="800000"/>
          </a:ln>
          <a:effectLst/>
        </p:spPr>
        <p:txBody>
          <a:bodyPr rtlCol="0" anchor="ctr"/>
          <a:lstStyle/>
          <a:p>
            <a:pPr algn="ctr" defTabSz="914400"/>
            <a:r>
              <a:rPr lang="en-IN" dirty="0">
                <a:solidFill>
                  <a:schemeClr val="bg1"/>
                </a:solidFill>
                <a:latin typeface="Arial" panose="020B0604020202020204" pitchFamily="34" charset="0"/>
                <a:cs typeface="Arial" panose="020B0604020202020204" pitchFamily="34" charset="0"/>
              </a:rPr>
              <a:t>Overhead Power Line Easement</a:t>
            </a:r>
          </a:p>
        </p:txBody>
      </p:sp>
      <p:sp>
        <p:nvSpPr>
          <p:cNvPr id="85" name="Chevron 21">
            <a:extLst>
              <a:ext uri="{FF2B5EF4-FFF2-40B4-BE49-F238E27FC236}">
                <a16:creationId xmlns:a16="http://schemas.microsoft.com/office/drawing/2014/main" id="{4B399F6B-E3B2-4506-B86D-72DB59E009FB}"/>
              </a:ext>
            </a:extLst>
          </p:cNvPr>
          <p:cNvSpPr/>
          <p:nvPr/>
        </p:nvSpPr>
        <p:spPr>
          <a:xfrm>
            <a:off x="9772566" y="4623333"/>
            <a:ext cx="2554081" cy="682071"/>
          </a:xfrm>
          <a:prstGeom prst="chevron">
            <a:avLst>
              <a:gd name="adj" fmla="val 0"/>
            </a:avLst>
          </a:prstGeom>
          <a:solidFill>
            <a:srgbClr val="006FB8"/>
          </a:solidFill>
          <a:ln w="12700" cap="flat" cmpd="sng" algn="ctr">
            <a:noFill/>
            <a:prstDash val="solid"/>
            <a:miter lim="800000"/>
          </a:ln>
          <a:effectLst/>
        </p:spPr>
        <p:txBody>
          <a:bodyPr rtlCol="0" anchor="ctr"/>
          <a:lstStyle/>
          <a:p>
            <a:pPr algn="ctr" defTabSz="914400"/>
            <a:r>
              <a:rPr lang="en-IN" dirty="0">
                <a:solidFill>
                  <a:schemeClr val="bg1"/>
                </a:solidFill>
                <a:latin typeface="Arial" panose="020B0604020202020204" pitchFamily="34" charset="0"/>
                <a:cs typeface="Arial" panose="020B0604020202020204" pitchFamily="34" charset="0"/>
              </a:rPr>
              <a:t>Building Envelope</a:t>
            </a:r>
          </a:p>
        </p:txBody>
      </p:sp>
      <p:cxnSp>
        <p:nvCxnSpPr>
          <p:cNvPr id="86" name="Straight Connector 85">
            <a:extLst>
              <a:ext uri="{FF2B5EF4-FFF2-40B4-BE49-F238E27FC236}">
                <a16:creationId xmlns:a16="http://schemas.microsoft.com/office/drawing/2014/main" id="{419F2A47-9FE7-4F65-A2BE-3F8BA93BDC33}"/>
              </a:ext>
            </a:extLst>
          </p:cNvPr>
          <p:cNvCxnSpPr>
            <a:cxnSpLocks/>
          </p:cNvCxnSpPr>
          <p:nvPr/>
        </p:nvCxnSpPr>
        <p:spPr>
          <a:xfrm flipH="1">
            <a:off x="9274807" y="6669764"/>
            <a:ext cx="1792643" cy="0"/>
          </a:xfrm>
          <a:prstGeom prst="line">
            <a:avLst/>
          </a:prstGeom>
          <a:noFill/>
          <a:ln w="19050" cap="rnd" cmpd="sng" algn="ctr">
            <a:solidFill>
              <a:schemeClr val="tx2"/>
            </a:solidFill>
            <a:prstDash val="sysDash"/>
            <a:round/>
            <a:headEnd type="none" w="lg" len="lg"/>
            <a:tailEnd type="triangle" w="lg" len="med"/>
          </a:ln>
          <a:effectLst/>
        </p:spPr>
      </p:cxnSp>
      <p:sp>
        <p:nvSpPr>
          <p:cNvPr id="87" name="Chevron 21">
            <a:extLst>
              <a:ext uri="{FF2B5EF4-FFF2-40B4-BE49-F238E27FC236}">
                <a16:creationId xmlns:a16="http://schemas.microsoft.com/office/drawing/2014/main" id="{B75D831D-A6D3-40E3-975E-2309AE65429E}"/>
              </a:ext>
            </a:extLst>
          </p:cNvPr>
          <p:cNvSpPr/>
          <p:nvPr/>
        </p:nvSpPr>
        <p:spPr>
          <a:xfrm>
            <a:off x="9772566" y="6328728"/>
            <a:ext cx="2554081" cy="682071"/>
          </a:xfrm>
          <a:prstGeom prst="chevron">
            <a:avLst>
              <a:gd name="adj" fmla="val 0"/>
            </a:avLst>
          </a:prstGeom>
          <a:solidFill>
            <a:srgbClr val="006FB8"/>
          </a:solidFill>
          <a:ln w="12700" cap="flat" cmpd="sng" algn="ctr">
            <a:noFill/>
            <a:prstDash val="solid"/>
            <a:miter lim="800000"/>
          </a:ln>
          <a:effectLst/>
        </p:spPr>
        <p:txBody>
          <a:bodyPr rtlCol="0" anchor="ctr"/>
          <a:lstStyle/>
          <a:p>
            <a:pPr algn="ctr" defTabSz="914400"/>
            <a:r>
              <a:rPr lang="en-IN" dirty="0">
                <a:solidFill>
                  <a:schemeClr val="bg1"/>
                </a:solidFill>
                <a:latin typeface="Arial" panose="020B0604020202020204" pitchFamily="34" charset="0"/>
                <a:cs typeface="Arial" panose="020B0604020202020204" pitchFamily="34" charset="0"/>
              </a:rPr>
              <a:t>Setback Building Line</a:t>
            </a:r>
          </a:p>
        </p:txBody>
      </p:sp>
      <p:cxnSp>
        <p:nvCxnSpPr>
          <p:cNvPr id="24" name="Connector: Elbow 23">
            <a:extLst>
              <a:ext uri="{FF2B5EF4-FFF2-40B4-BE49-F238E27FC236}">
                <a16:creationId xmlns:a16="http://schemas.microsoft.com/office/drawing/2014/main" id="{50F7263F-66E9-4451-98F7-5D0615A6E5A5}"/>
              </a:ext>
            </a:extLst>
          </p:cNvPr>
          <p:cNvCxnSpPr>
            <a:cxnSpLocks/>
            <a:stCxn id="85" idx="1"/>
          </p:cNvCxnSpPr>
          <p:nvPr/>
        </p:nvCxnSpPr>
        <p:spPr>
          <a:xfrm rot="10800000">
            <a:off x="8496300" y="4219575"/>
            <a:ext cx="1276266" cy="744794"/>
          </a:xfrm>
          <a:prstGeom prst="bentConnector3">
            <a:avLst>
              <a:gd name="adj1" fmla="val 50000"/>
            </a:avLst>
          </a:prstGeom>
          <a:noFill/>
          <a:ln w="19050" cap="rnd" cmpd="sng" algn="ctr">
            <a:solidFill>
              <a:schemeClr val="tx2"/>
            </a:solidFill>
            <a:prstDash val="sysDash"/>
            <a:round/>
            <a:headEnd type="none" w="lg" len="lg"/>
            <a:tailEnd type="triangle" w="lg" len="med"/>
          </a:ln>
          <a:effectLst/>
        </p:spPr>
      </p:cxnSp>
      <p:sp>
        <p:nvSpPr>
          <p:cNvPr id="7" name="Text Placeholder 2">
            <a:extLst>
              <a:ext uri="{FF2B5EF4-FFF2-40B4-BE49-F238E27FC236}">
                <a16:creationId xmlns:a16="http://schemas.microsoft.com/office/drawing/2014/main" id="{E2EDD79E-8A18-4050-BBDB-17912C4976E8}"/>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each tab to learn more. </a:t>
            </a:r>
          </a:p>
        </p:txBody>
      </p:sp>
      <p:pic>
        <p:nvPicPr>
          <p:cNvPr id="25" name="Picture 24" descr="A picture containing dark, light, lit, sitting&#10;&#10;Description automatically generated">
            <a:extLst>
              <a:ext uri="{FF2B5EF4-FFF2-40B4-BE49-F238E27FC236}">
                <a16:creationId xmlns:a16="http://schemas.microsoft.com/office/drawing/2014/main" id="{8F8FF5E6-EE16-44C3-A937-2951D50CF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782" y="2611278"/>
            <a:ext cx="5553025" cy="4863684"/>
          </a:xfrm>
          <a:prstGeom prst="rect">
            <a:avLst/>
          </a:prstGeom>
        </p:spPr>
      </p:pic>
      <p:sp>
        <p:nvSpPr>
          <p:cNvPr id="26" name="Freeform: Shape 25">
            <a:extLst>
              <a:ext uri="{FF2B5EF4-FFF2-40B4-BE49-F238E27FC236}">
                <a16:creationId xmlns:a16="http://schemas.microsoft.com/office/drawing/2014/main" id="{7520143D-EBFE-4CDC-9C51-46A54C63AA07}"/>
              </a:ext>
            </a:extLst>
          </p:cNvPr>
          <p:cNvSpPr/>
          <p:nvPr/>
        </p:nvSpPr>
        <p:spPr>
          <a:xfrm>
            <a:off x="253542" y="2065875"/>
            <a:ext cx="12489505" cy="5646888"/>
          </a:xfrm>
          <a:custGeom>
            <a:avLst/>
            <a:gdLst>
              <a:gd name="connsiteX0" fmla="*/ 0 w 12489505"/>
              <a:gd name="connsiteY0" fmla="*/ 0 h 5646888"/>
              <a:gd name="connsiteX1" fmla="*/ 12489505 w 12489505"/>
              <a:gd name="connsiteY1" fmla="*/ 0 h 5646888"/>
              <a:gd name="connsiteX2" fmla="*/ 12489505 w 12489505"/>
              <a:gd name="connsiteY2" fmla="*/ 5646888 h 5646888"/>
              <a:gd name="connsiteX3" fmla="*/ 0 w 12489505"/>
              <a:gd name="connsiteY3" fmla="*/ 5646888 h 5646888"/>
              <a:gd name="connsiteX4" fmla="*/ 0 w 12489505"/>
              <a:gd name="connsiteY4" fmla="*/ 0 h 5646888"/>
              <a:gd name="connsiteX5" fmla="*/ 3750849 w 12489505"/>
              <a:gd name="connsiteY5" fmla="*/ 682290 h 5646888"/>
              <a:gd name="connsiteX6" fmla="*/ 3750849 w 12489505"/>
              <a:gd name="connsiteY6" fmla="*/ 1912413 h 5646888"/>
              <a:gd name="connsiteX7" fmla="*/ 5017763 w 12489505"/>
              <a:gd name="connsiteY7" fmla="*/ 1912413 h 5646888"/>
              <a:gd name="connsiteX8" fmla="*/ 5017763 w 12489505"/>
              <a:gd name="connsiteY8" fmla="*/ 682290 h 5646888"/>
              <a:gd name="connsiteX9" fmla="*/ 3750849 w 12489505"/>
              <a:gd name="connsiteY9" fmla="*/ 682290 h 564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89505" h="5646888">
                <a:moveTo>
                  <a:pt x="0" y="0"/>
                </a:moveTo>
                <a:lnTo>
                  <a:pt x="12489505" y="0"/>
                </a:lnTo>
                <a:lnTo>
                  <a:pt x="12489505" y="5646888"/>
                </a:lnTo>
                <a:lnTo>
                  <a:pt x="0" y="5646888"/>
                </a:lnTo>
                <a:lnTo>
                  <a:pt x="0" y="0"/>
                </a:lnTo>
                <a:close/>
                <a:moveTo>
                  <a:pt x="3750849" y="682290"/>
                </a:moveTo>
                <a:lnTo>
                  <a:pt x="3750849" y="1912413"/>
                </a:lnTo>
                <a:lnTo>
                  <a:pt x="5017763" y="1912413"/>
                </a:lnTo>
                <a:lnTo>
                  <a:pt x="5017763" y="682290"/>
                </a:lnTo>
                <a:lnTo>
                  <a:pt x="3750849" y="682290"/>
                </a:lnTo>
                <a:close/>
              </a:path>
            </a:pathLst>
          </a:custGeom>
          <a:solidFill>
            <a:schemeClr val="tx1">
              <a:lumMod val="85000"/>
              <a:lumOff val="1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8" name="Rectangle 27">
            <a:extLst>
              <a:ext uri="{FF2B5EF4-FFF2-40B4-BE49-F238E27FC236}">
                <a16:creationId xmlns:a16="http://schemas.microsoft.com/office/drawing/2014/main" id="{7ECE8D1A-CF63-4496-AF92-7CC646A5FB10}"/>
              </a:ext>
            </a:extLst>
          </p:cNvPr>
          <p:cNvSpPr/>
          <p:nvPr/>
        </p:nvSpPr>
        <p:spPr>
          <a:xfrm>
            <a:off x="3996524" y="4108785"/>
            <a:ext cx="7241187" cy="1452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4302436-6C67-4260-91FB-03CA4A1E21C2}"/>
              </a:ext>
            </a:extLst>
          </p:cNvPr>
          <p:cNvSpPr txBox="1"/>
          <p:nvPr/>
        </p:nvSpPr>
        <p:spPr>
          <a:xfrm>
            <a:off x="4294649" y="4404053"/>
            <a:ext cx="6755239" cy="800219"/>
          </a:xfrm>
          <a:prstGeom prst="rect">
            <a:avLst/>
          </a:prstGeom>
          <a:noFill/>
        </p:spPr>
        <p:txBody>
          <a:bodyPr wrap="square">
            <a:spAutoFit/>
          </a:bodyPr>
          <a:lstStyle/>
          <a:p>
            <a:pPr defTabSz="914400"/>
            <a:r>
              <a:rPr lang="en-IN" b="1" dirty="0">
                <a:latin typeface="Arial" panose="020B0604020202020204" pitchFamily="34" charset="0"/>
                <a:cs typeface="Arial" panose="020B0604020202020204" pitchFamily="34" charset="0"/>
              </a:rPr>
              <a:t>Property Borders</a:t>
            </a:r>
          </a:p>
          <a:p>
            <a:pPr defTabSz="914400"/>
            <a:endParaRPr lang="en-IN" sz="1000" b="1" dirty="0">
              <a:latin typeface="Arial" panose="020B0604020202020204" pitchFamily="34" charset="0"/>
              <a:cs typeface="Arial" panose="020B0604020202020204" pitchFamily="34" charset="0"/>
            </a:endParaRPr>
          </a:p>
          <a:p>
            <a:pPr defTabSz="914400"/>
            <a:r>
              <a:rPr lang="en-IN" dirty="0">
                <a:latin typeface="Arial" panose="020B0604020202020204" pitchFamily="34" charset="0"/>
                <a:cs typeface="Arial" panose="020B0604020202020204" pitchFamily="34" charset="0"/>
              </a:rPr>
              <a:t>The solid lines show the boundaries for each of the properties.</a:t>
            </a:r>
          </a:p>
        </p:txBody>
      </p:sp>
      <p:grpSp>
        <p:nvGrpSpPr>
          <p:cNvPr id="30" name="Group 29">
            <a:extLst>
              <a:ext uri="{FF2B5EF4-FFF2-40B4-BE49-F238E27FC236}">
                <a16:creationId xmlns:a16="http://schemas.microsoft.com/office/drawing/2014/main" id="{5D40D15A-8EC8-4D33-90CA-DFCDC67B56DB}"/>
              </a:ext>
            </a:extLst>
          </p:cNvPr>
          <p:cNvGrpSpPr/>
          <p:nvPr/>
        </p:nvGrpSpPr>
        <p:grpSpPr>
          <a:xfrm>
            <a:off x="10828725" y="4132814"/>
            <a:ext cx="375645" cy="375627"/>
            <a:chOff x="12189138" y="1674648"/>
            <a:chExt cx="375645" cy="375627"/>
          </a:xfrm>
        </p:grpSpPr>
        <p:sp>
          <p:nvSpPr>
            <p:cNvPr id="31" name="Rectangle 30">
              <a:extLst>
                <a:ext uri="{FF2B5EF4-FFF2-40B4-BE49-F238E27FC236}">
                  <a16:creationId xmlns:a16="http://schemas.microsoft.com/office/drawing/2014/main" id="{A2B8C1F2-F83B-4C62-8E03-0EB92321A57F}"/>
                </a:ext>
              </a:extLst>
            </p:cNvPr>
            <p:cNvSpPr/>
            <p:nvPr/>
          </p:nvSpPr>
          <p:spPr>
            <a:xfrm>
              <a:off x="12189138" y="1674648"/>
              <a:ext cx="375645" cy="3756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2" name="Graphic 31" descr="Close">
              <a:extLst>
                <a:ext uri="{FF2B5EF4-FFF2-40B4-BE49-F238E27FC236}">
                  <a16:creationId xmlns:a16="http://schemas.microsoft.com/office/drawing/2014/main" id="{081DBF52-4704-4BA8-ABCA-8540973090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49325" y="1730001"/>
              <a:ext cx="255270" cy="255270"/>
            </a:xfrm>
            <a:prstGeom prst="rect">
              <a:avLst/>
            </a:prstGeom>
          </p:spPr>
        </p:pic>
      </p:grpSp>
      <p:sp>
        <p:nvSpPr>
          <p:cNvPr id="2" name="Slide Number Placeholder 1">
            <a:extLst>
              <a:ext uri="{FF2B5EF4-FFF2-40B4-BE49-F238E27FC236}">
                <a16:creationId xmlns:a16="http://schemas.microsoft.com/office/drawing/2014/main" id="{8488E303-16FB-403A-9E11-4E498A0A4782}"/>
              </a:ext>
            </a:extLst>
          </p:cNvPr>
          <p:cNvSpPr>
            <a:spLocks noGrp="1"/>
          </p:cNvSpPr>
          <p:nvPr>
            <p:ph type="sldNum" sz="quarter" idx="12"/>
          </p:nvPr>
        </p:nvSpPr>
        <p:spPr/>
        <p:txBody>
          <a:bodyPr/>
          <a:lstStyle/>
          <a:p>
            <a:fld id="{71A628A0-E779-4D32-97F1-9C80A60D6EF0}" type="slidenum">
              <a:rPr lang="en-IN" smtClean="0"/>
              <a:pPr/>
              <a:t>73</a:t>
            </a:fld>
            <a:r>
              <a:rPr lang="en-IN"/>
              <a:t> of 116</a:t>
            </a:r>
            <a:endParaRPr lang="en-IN" dirty="0"/>
          </a:p>
        </p:txBody>
      </p:sp>
    </p:spTree>
    <p:extLst>
      <p:ext uri="{BB962C8B-B14F-4D97-AF65-F5344CB8AC3E}">
        <p14:creationId xmlns:p14="http://schemas.microsoft.com/office/powerpoint/2010/main" val="30685673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4D91-7739-4084-A2CD-B9E6764675E5}"/>
              </a:ext>
            </a:extLst>
          </p:cNvPr>
          <p:cNvSpPr>
            <a:spLocks noGrp="1"/>
          </p:cNvSpPr>
          <p:nvPr>
            <p:ph type="title"/>
          </p:nvPr>
        </p:nvSpPr>
        <p:spPr>
          <a:xfrm>
            <a:off x="310896" y="1499615"/>
            <a:ext cx="10972800" cy="341632"/>
          </a:xfrm>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Planning Appropriate Interview Atmosphere and Tone </a:t>
            </a:r>
            <a:endParaRPr lang="en-US" dirty="0"/>
          </a:p>
        </p:txBody>
      </p:sp>
      <p:sp>
        <p:nvSpPr>
          <p:cNvPr id="11" name="Rectangle 10">
            <a:extLst>
              <a:ext uri="{FF2B5EF4-FFF2-40B4-BE49-F238E27FC236}">
                <a16:creationId xmlns:a16="http://schemas.microsoft.com/office/drawing/2014/main" id="{0828F94C-0E3A-4962-BE0A-794E3C1EF739}"/>
              </a:ext>
            </a:extLst>
          </p:cNvPr>
          <p:cNvSpPr/>
          <p:nvPr/>
        </p:nvSpPr>
        <p:spPr>
          <a:xfrm rot="5400000">
            <a:off x="5586664" y="544189"/>
            <a:ext cx="4878775" cy="946931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F23ACE3-F5B0-4A0E-861B-D2E7FBDD9F15}"/>
              </a:ext>
            </a:extLst>
          </p:cNvPr>
          <p:cNvSpPr/>
          <p:nvPr/>
        </p:nvSpPr>
        <p:spPr>
          <a:xfrm rot="5400000">
            <a:off x="-729229" y="3788606"/>
            <a:ext cx="4878774" cy="298048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lt1"/>
              </a:solidFill>
            </a:endParaRPr>
          </a:p>
        </p:txBody>
      </p:sp>
      <p:sp>
        <p:nvSpPr>
          <p:cNvPr id="30" name="TextBox 29">
            <a:extLst>
              <a:ext uri="{FF2B5EF4-FFF2-40B4-BE49-F238E27FC236}">
                <a16:creationId xmlns:a16="http://schemas.microsoft.com/office/drawing/2014/main" id="{34A05EF7-0C32-4257-9004-1910BE2FFA69}"/>
              </a:ext>
            </a:extLst>
          </p:cNvPr>
          <p:cNvSpPr txBox="1"/>
          <p:nvPr/>
        </p:nvSpPr>
        <p:spPr>
          <a:xfrm>
            <a:off x="301752" y="2057400"/>
            <a:ext cx="12415446" cy="697820"/>
          </a:xfrm>
          <a:prstGeom prst="rect">
            <a:avLst/>
          </a:prstGeom>
          <a:noFill/>
        </p:spPr>
        <p:txBody>
          <a:bodyPr wrap="square">
            <a:spAutoFit/>
          </a:bodyPr>
          <a:lstStyle/>
          <a:p>
            <a:pPr marL="0" marR="0" indent="0">
              <a:lnSpc>
                <a:spcPct val="107000"/>
              </a:lnSpc>
              <a:spcBef>
                <a:spcPts val="1000"/>
              </a:spcBef>
              <a:buNone/>
            </a:pPr>
            <a:r>
              <a:rPr lang="en-US" sz="1600" dirty="0">
                <a:effectLst/>
                <a:latin typeface="Arial" panose="020B0604020202020204" pitchFamily="34" charset="0"/>
                <a:ea typeface="Calibri" panose="020F0502020204030204" pitchFamily="34" charset="0"/>
                <a:cs typeface="Times New Roman" panose="02020603050405020304" pitchFamily="18" charset="0"/>
              </a:rPr>
              <a:t>Improve the usefulness of the information you gather by adopting a few simple techniques.</a:t>
            </a:r>
          </a:p>
          <a:p>
            <a:pPr>
              <a:lnSpc>
                <a:spcPct val="107000"/>
              </a:lnSpc>
              <a:spcBef>
                <a:spcPts val="1000"/>
              </a:spcBef>
            </a:pPr>
            <a:r>
              <a:rPr lang="en-IN" sz="1400" i="1" dirty="0">
                <a:solidFill>
                  <a:schemeClr val="accent3"/>
                </a:solidFill>
                <a:latin typeface="Arial" panose="020B0604020202020204" pitchFamily="34" charset="0"/>
                <a:cs typeface="Arial" panose="020B0604020202020204" pitchFamily="34" charset="0"/>
              </a:rPr>
              <a:t>Click on each image to learn how to establish an appropriate interview atmosphere and tone.</a:t>
            </a:r>
            <a:r>
              <a:rPr lang="en-US" sz="1400" dirty="0">
                <a:solidFill>
                  <a:schemeClr val="accent3"/>
                </a:solidFill>
                <a:effectLst/>
                <a:latin typeface="Arial" panose="020B0604020202020204" pitchFamily="34" charset="0"/>
                <a:ea typeface="Calibri" panose="020F0502020204030204" pitchFamily="34" charset="0"/>
                <a:cs typeface="Times New Roman" panose="02020603050405020304" pitchFamily="18" charset="0"/>
              </a:rPr>
              <a:t> </a:t>
            </a:r>
          </a:p>
        </p:txBody>
      </p:sp>
      <p:sp>
        <p:nvSpPr>
          <p:cNvPr id="13" name="Rectangle 12">
            <a:extLst>
              <a:ext uri="{FF2B5EF4-FFF2-40B4-BE49-F238E27FC236}">
                <a16:creationId xmlns:a16="http://schemas.microsoft.com/office/drawing/2014/main" id="{FF756EC9-432F-4CF0-9610-BE37E7091249}"/>
              </a:ext>
            </a:extLst>
          </p:cNvPr>
          <p:cNvSpPr/>
          <p:nvPr/>
        </p:nvSpPr>
        <p:spPr>
          <a:xfrm rot="5400000">
            <a:off x="-729229" y="3788606"/>
            <a:ext cx="4878774" cy="29804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lt1"/>
              </a:solidFill>
            </a:endParaRPr>
          </a:p>
        </p:txBody>
      </p:sp>
      <p:sp>
        <p:nvSpPr>
          <p:cNvPr id="14" name="TextBox 13">
            <a:extLst>
              <a:ext uri="{FF2B5EF4-FFF2-40B4-BE49-F238E27FC236}">
                <a16:creationId xmlns:a16="http://schemas.microsoft.com/office/drawing/2014/main" id="{93374D55-A48D-4849-BBA8-198CC97B4211}"/>
              </a:ext>
            </a:extLst>
          </p:cNvPr>
          <p:cNvSpPr txBox="1"/>
          <p:nvPr/>
        </p:nvSpPr>
        <p:spPr>
          <a:xfrm>
            <a:off x="680464" y="7035604"/>
            <a:ext cx="2059388" cy="307777"/>
          </a:xfrm>
          <a:prstGeom prst="rect">
            <a:avLst/>
          </a:prstGeom>
          <a:noFill/>
        </p:spPr>
        <p:txBody>
          <a:bodyPr wrap="square">
            <a:spAutoFit/>
          </a:bodyPr>
          <a:lstStyle/>
          <a:p>
            <a:pPr algn="ctr"/>
            <a:r>
              <a:rPr lang="en-IN" sz="1400" b="1" dirty="0">
                <a:solidFill>
                  <a:schemeClr val="bg1"/>
                </a:solidFill>
                <a:effectLst/>
                <a:latin typeface="Arial" panose="020B0604020202020204" pitchFamily="34" charset="0"/>
                <a:ea typeface="Calibri" panose="020F0502020204030204" pitchFamily="34" charset="0"/>
              </a:rPr>
              <a:t>During the Interview</a:t>
            </a:r>
            <a:endParaRPr lang="en-US" sz="1100" dirty="0">
              <a:solidFill>
                <a:schemeClr val="bg1"/>
              </a:solidFill>
            </a:endParaRPr>
          </a:p>
        </p:txBody>
      </p:sp>
      <p:sp>
        <p:nvSpPr>
          <p:cNvPr id="16" name="TextBox 15">
            <a:extLst>
              <a:ext uri="{FF2B5EF4-FFF2-40B4-BE49-F238E27FC236}">
                <a16:creationId xmlns:a16="http://schemas.microsoft.com/office/drawing/2014/main" id="{841F5CDB-A84A-498D-8B13-6994E0CB9236}"/>
              </a:ext>
            </a:extLst>
          </p:cNvPr>
          <p:cNvSpPr txBox="1"/>
          <p:nvPr/>
        </p:nvSpPr>
        <p:spPr>
          <a:xfrm>
            <a:off x="680464" y="4707176"/>
            <a:ext cx="2059388" cy="307777"/>
          </a:xfrm>
          <a:prstGeom prst="rect">
            <a:avLst/>
          </a:prstGeom>
          <a:noFill/>
        </p:spPr>
        <p:txBody>
          <a:bodyPr wrap="square">
            <a:spAutoFit/>
          </a:bodyPr>
          <a:lstStyle/>
          <a:p>
            <a:pPr algn="ctr"/>
            <a:r>
              <a:rPr lang="en-IN" sz="1400" b="1" dirty="0">
                <a:solidFill>
                  <a:schemeClr val="bg1"/>
                </a:solidFill>
                <a:effectLst/>
                <a:latin typeface="Arial" panose="020B0604020202020204" pitchFamily="34" charset="0"/>
                <a:ea typeface="Calibri" panose="020F0502020204030204" pitchFamily="34" charset="0"/>
              </a:rPr>
              <a:t>Before the Interview</a:t>
            </a:r>
            <a:endParaRPr lang="en-US" sz="1400" dirty="0">
              <a:solidFill>
                <a:schemeClr val="bg1"/>
              </a:solidFill>
            </a:endParaRPr>
          </a:p>
        </p:txBody>
      </p:sp>
      <p:cxnSp>
        <p:nvCxnSpPr>
          <p:cNvPr id="17" name="Straight Connector 16">
            <a:extLst>
              <a:ext uri="{FF2B5EF4-FFF2-40B4-BE49-F238E27FC236}">
                <a16:creationId xmlns:a16="http://schemas.microsoft.com/office/drawing/2014/main" id="{BF27F6BD-2994-4A3F-A84C-396744441FDA}"/>
              </a:ext>
            </a:extLst>
          </p:cNvPr>
          <p:cNvCxnSpPr>
            <a:cxnSpLocks/>
          </p:cNvCxnSpPr>
          <p:nvPr/>
        </p:nvCxnSpPr>
        <p:spPr>
          <a:xfrm>
            <a:off x="835864" y="5278847"/>
            <a:ext cx="17485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8" name="Picture 17" descr="A picture containing toy, table&#10;&#10;Description automatically generated">
            <a:extLst>
              <a:ext uri="{FF2B5EF4-FFF2-40B4-BE49-F238E27FC236}">
                <a16:creationId xmlns:a16="http://schemas.microsoft.com/office/drawing/2014/main" id="{1BC568F1-40E7-4A60-865B-CEF8E62A09AD}"/>
              </a:ext>
            </a:extLst>
          </p:cNvPr>
          <p:cNvPicPr>
            <a:picLocks noChangeAspect="1"/>
          </p:cNvPicPr>
          <p:nvPr/>
        </p:nvPicPr>
        <p:blipFill rotWithShape="1">
          <a:blip r:embed="rId3">
            <a:extLst>
              <a:ext uri="{28A0092B-C50C-407E-A947-70E740481C1C}">
                <a14:useLocalDpi xmlns:a14="http://schemas.microsoft.com/office/drawing/2010/main" val="0"/>
              </a:ext>
            </a:extLst>
          </a:blip>
          <a:srcRect l="8372" t="17212" r="11272" b="3242"/>
          <a:stretch/>
        </p:blipFill>
        <p:spPr>
          <a:xfrm>
            <a:off x="1024358" y="5523329"/>
            <a:ext cx="1371600" cy="1371600"/>
          </a:xfrm>
          <a:prstGeom prst="flowChartConnector">
            <a:avLst/>
          </a:prstGeom>
          <a:noFill/>
          <a:ln w="57150">
            <a:solidFill>
              <a:schemeClr val="bg1"/>
            </a:solidFill>
          </a:ln>
        </p:spPr>
      </p:pic>
      <p:pic>
        <p:nvPicPr>
          <p:cNvPr id="19" name="Picture 18" descr="A picture containing calendar&#10;&#10;Description automatically generated">
            <a:extLst>
              <a:ext uri="{FF2B5EF4-FFF2-40B4-BE49-F238E27FC236}">
                <a16:creationId xmlns:a16="http://schemas.microsoft.com/office/drawing/2014/main" id="{6C1433B6-729F-4DF2-AF9E-A0A13C745F0C}"/>
              </a:ext>
            </a:extLst>
          </p:cNvPr>
          <p:cNvPicPr>
            <a:picLocks noChangeAspect="1"/>
          </p:cNvPicPr>
          <p:nvPr/>
        </p:nvPicPr>
        <p:blipFill rotWithShape="1">
          <a:blip r:embed="rId4">
            <a:extLst>
              <a:ext uri="{28A0092B-C50C-407E-A947-70E740481C1C}">
                <a14:useLocalDpi xmlns:a14="http://schemas.microsoft.com/office/drawing/2010/main" val="0"/>
              </a:ext>
            </a:extLst>
          </a:blip>
          <a:srcRect l="16688" t="20077" r="16688"/>
          <a:stretch/>
        </p:blipFill>
        <p:spPr>
          <a:xfrm>
            <a:off x="1024358" y="3266334"/>
            <a:ext cx="1371600" cy="1371600"/>
          </a:xfrm>
          <a:prstGeom prst="flowChartConnector">
            <a:avLst/>
          </a:prstGeom>
          <a:noFill/>
          <a:ln w="57150">
            <a:solidFill>
              <a:schemeClr val="bg1"/>
            </a:solidFill>
          </a:ln>
        </p:spPr>
      </p:pic>
      <p:sp>
        <p:nvSpPr>
          <p:cNvPr id="3" name="Slide Number Placeholder 2">
            <a:extLst>
              <a:ext uri="{FF2B5EF4-FFF2-40B4-BE49-F238E27FC236}">
                <a16:creationId xmlns:a16="http://schemas.microsoft.com/office/drawing/2014/main" id="{1E81F68B-16A5-4C92-9ECA-9861C918E7D5}"/>
              </a:ext>
            </a:extLst>
          </p:cNvPr>
          <p:cNvSpPr>
            <a:spLocks noGrp="1"/>
          </p:cNvSpPr>
          <p:nvPr>
            <p:ph type="sldNum" sz="quarter" idx="12"/>
          </p:nvPr>
        </p:nvSpPr>
        <p:spPr/>
        <p:txBody>
          <a:bodyPr/>
          <a:lstStyle/>
          <a:p>
            <a:fld id="{71A628A0-E779-4D32-97F1-9C80A60D6EF0}" type="slidenum">
              <a:rPr lang="en-IN" smtClean="0"/>
              <a:pPr/>
              <a:t>74</a:t>
            </a:fld>
            <a:r>
              <a:rPr lang="en-IN"/>
              <a:t> of 116</a:t>
            </a:r>
            <a:endParaRPr lang="en-IN" dirty="0"/>
          </a:p>
        </p:txBody>
      </p:sp>
    </p:spTree>
    <p:extLst>
      <p:ext uri="{BB962C8B-B14F-4D97-AF65-F5344CB8AC3E}">
        <p14:creationId xmlns:p14="http://schemas.microsoft.com/office/powerpoint/2010/main" val="8728642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4D91-7739-4084-A2CD-B9E6764675E5}"/>
              </a:ext>
            </a:extLst>
          </p:cNvPr>
          <p:cNvSpPr>
            <a:spLocks noGrp="1"/>
          </p:cNvSpPr>
          <p:nvPr>
            <p:ph type="title"/>
          </p:nvPr>
        </p:nvSpPr>
        <p:spPr>
          <a:xfrm>
            <a:off x="310896" y="1499615"/>
            <a:ext cx="10972800" cy="341632"/>
          </a:xfrm>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Planning Appropriate Interview Atmosphere and Tone </a:t>
            </a:r>
            <a:endParaRPr lang="en-US" dirty="0"/>
          </a:p>
        </p:txBody>
      </p:sp>
      <p:sp>
        <p:nvSpPr>
          <p:cNvPr id="11" name="Rectangle 10">
            <a:extLst>
              <a:ext uri="{FF2B5EF4-FFF2-40B4-BE49-F238E27FC236}">
                <a16:creationId xmlns:a16="http://schemas.microsoft.com/office/drawing/2014/main" id="{0828F94C-0E3A-4962-BE0A-794E3C1EF739}"/>
              </a:ext>
            </a:extLst>
          </p:cNvPr>
          <p:cNvSpPr/>
          <p:nvPr/>
        </p:nvSpPr>
        <p:spPr>
          <a:xfrm rot="5400000">
            <a:off x="5586664" y="544189"/>
            <a:ext cx="4878775" cy="946931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F23ACE3-F5B0-4A0E-861B-D2E7FBDD9F15}"/>
              </a:ext>
            </a:extLst>
          </p:cNvPr>
          <p:cNvSpPr/>
          <p:nvPr/>
        </p:nvSpPr>
        <p:spPr>
          <a:xfrm rot="5400000">
            <a:off x="-729229" y="3788606"/>
            <a:ext cx="4878774" cy="29804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lt1"/>
              </a:solidFill>
            </a:endParaRPr>
          </a:p>
        </p:txBody>
      </p:sp>
      <p:sp>
        <p:nvSpPr>
          <p:cNvPr id="30" name="TextBox 29">
            <a:extLst>
              <a:ext uri="{FF2B5EF4-FFF2-40B4-BE49-F238E27FC236}">
                <a16:creationId xmlns:a16="http://schemas.microsoft.com/office/drawing/2014/main" id="{34A05EF7-0C32-4257-9004-1910BE2FFA69}"/>
              </a:ext>
            </a:extLst>
          </p:cNvPr>
          <p:cNvSpPr txBox="1"/>
          <p:nvPr/>
        </p:nvSpPr>
        <p:spPr>
          <a:xfrm>
            <a:off x="301752" y="2057400"/>
            <a:ext cx="12415446" cy="697820"/>
          </a:xfrm>
          <a:prstGeom prst="rect">
            <a:avLst/>
          </a:prstGeom>
          <a:noFill/>
        </p:spPr>
        <p:txBody>
          <a:bodyPr wrap="square">
            <a:spAutoFit/>
          </a:bodyPr>
          <a:lstStyle/>
          <a:p>
            <a:pPr marL="0" marR="0" indent="0">
              <a:lnSpc>
                <a:spcPct val="107000"/>
              </a:lnSpc>
              <a:spcBef>
                <a:spcPts val="1000"/>
              </a:spcBef>
              <a:buNone/>
            </a:pPr>
            <a:r>
              <a:rPr lang="en-US" sz="1600" dirty="0">
                <a:effectLst/>
                <a:latin typeface="Arial" panose="020B0604020202020204" pitchFamily="34" charset="0"/>
                <a:ea typeface="Calibri" panose="020F0502020204030204" pitchFamily="34" charset="0"/>
                <a:cs typeface="Times New Roman" panose="02020603050405020304" pitchFamily="18" charset="0"/>
              </a:rPr>
              <a:t>Improve the usefulness of the information you gather by adopting a few simple techniques.</a:t>
            </a:r>
          </a:p>
          <a:p>
            <a:pPr>
              <a:lnSpc>
                <a:spcPct val="107000"/>
              </a:lnSpc>
              <a:spcBef>
                <a:spcPts val="1000"/>
              </a:spcBef>
            </a:pPr>
            <a:r>
              <a:rPr lang="en-IN" sz="1400" i="1" dirty="0">
                <a:solidFill>
                  <a:schemeClr val="accent3"/>
                </a:solidFill>
                <a:latin typeface="Arial" panose="020B0604020202020204" pitchFamily="34" charset="0"/>
                <a:cs typeface="Arial" panose="020B0604020202020204" pitchFamily="34" charset="0"/>
              </a:rPr>
              <a:t>Click on each image to learn how to establish an appropriate interview atmosphere and tone.</a:t>
            </a:r>
            <a:r>
              <a:rPr lang="en-US" sz="1400" dirty="0">
                <a:solidFill>
                  <a:schemeClr val="accent3"/>
                </a:solidFill>
                <a:effectLst/>
                <a:latin typeface="Arial" panose="020B0604020202020204" pitchFamily="34" charset="0"/>
                <a:ea typeface="Calibri" panose="020F0502020204030204" pitchFamily="34" charset="0"/>
                <a:cs typeface="Times New Roman" panose="02020603050405020304" pitchFamily="18" charset="0"/>
              </a:rPr>
              <a:t> </a:t>
            </a:r>
          </a:p>
        </p:txBody>
      </p:sp>
      <p:sp>
        <p:nvSpPr>
          <p:cNvPr id="7" name="TextBox 6">
            <a:extLst>
              <a:ext uri="{FF2B5EF4-FFF2-40B4-BE49-F238E27FC236}">
                <a16:creationId xmlns:a16="http://schemas.microsoft.com/office/drawing/2014/main" id="{7F98DBF6-1ADD-4F8C-A7CF-5E98299FFA5B}"/>
              </a:ext>
            </a:extLst>
          </p:cNvPr>
          <p:cNvSpPr txBox="1"/>
          <p:nvPr/>
        </p:nvSpPr>
        <p:spPr>
          <a:xfrm>
            <a:off x="680464" y="7035604"/>
            <a:ext cx="2059388" cy="307777"/>
          </a:xfrm>
          <a:prstGeom prst="rect">
            <a:avLst/>
          </a:prstGeom>
          <a:noFill/>
        </p:spPr>
        <p:txBody>
          <a:bodyPr wrap="square">
            <a:spAutoFit/>
          </a:bodyPr>
          <a:lstStyle/>
          <a:p>
            <a:pPr algn="ctr"/>
            <a:r>
              <a:rPr lang="en-IN" sz="1400" b="1" dirty="0">
                <a:solidFill>
                  <a:schemeClr val="bg1"/>
                </a:solidFill>
                <a:effectLst/>
                <a:latin typeface="Arial" panose="020B0604020202020204" pitchFamily="34" charset="0"/>
                <a:ea typeface="Calibri" panose="020F0502020204030204" pitchFamily="34" charset="0"/>
              </a:rPr>
              <a:t>During the Interview</a:t>
            </a:r>
            <a:endParaRPr lang="en-US" sz="1100" dirty="0">
              <a:solidFill>
                <a:schemeClr val="bg1"/>
              </a:solidFill>
            </a:endParaRPr>
          </a:p>
        </p:txBody>
      </p:sp>
      <p:sp>
        <p:nvSpPr>
          <p:cNvPr id="9" name="TextBox 8">
            <a:extLst>
              <a:ext uri="{FF2B5EF4-FFF2-40B4-BE49-F238E27FC236}">
                <a16:creationId xmlns:a16="http://schemas.microsoft.com/office/drawing/2014/main" id="{E52A4C31-0C60-405C-85A2-2E47E96EFE2F}"/>
              </a:ext>
            </a:extLst>
          </p:cNvPr>
          <p:cNvSpPr txBox="1"/>
          <p:nvPr/>
        </p:nvSpPr>
        <p:spPr>
          <a:xfrm>
            <a:off x="680464" y="4707176"/>
            <a:ext cx="2059388" cy="307777"/>
          </a:xfrm>
          <a:prstGeom prst="rect">
            <a:avLst/>
          </a:prstGeom>
          <a:noFill/>
        </p:spPr>
        <p:txBody>
          <a:bodyPr wrap="square">
            <a:spAutoFit/>
          </a:bodyPr>
          <a:lstStyle/>
          <a:p>
            <a:pPr algn="ctr"/>
            <a:r>
              <a:rPr lang="en-IN" sz="1400" b="1" dirty="0">
                <a:solidFill>
                  <a:schemeClr val="bg1"/>
                </a:solidFill>
                <a:effectLst/>
                <a:latin typeface="Arial" panose="020B0604020202020204" pitchFamily="34" charset="0"/>
                <a:ea typeface="Calibri" panose="020F0502020204030204" pitchFamily="34" charset="0"/>
              </a:rPr>
              <a:t>Before the Interview</a:t>
            </a:r>
            <a:endParaRPr lang="en-US" sz="1400" dirty="0">
              <a:solidFill>
                <a:schemeClr val="bg1"/>
              </a:solidFill>
            </a:endParaRPr>
          </a:p>
        </p:txBody>
      </p:sp>
      <p:cxnSp>
        <p:nvCxnSpPr>
          <p:cNvPr id="8" name="Straight Connector 7">
            <a:extLst>
              <a:ext uri="{FF2B5EF4-FFF2-40B4-BE49-F238E27FC236}">
                <a16:creationId xmlns:a16="http://schemas.microsoft.com/office/drawing/2014/main" id="{0E6174C1-CBF0-41C9-BBE4-240F879897B8}"/>
              </a:ext>
            </a:extLst>
          </p:cNvPr>
          <p:cNvCxnSpPr>
            <a:cxnSpLocks/>
          </p:cNvCxnSpPr>
          <p:nvPr/>
        </p:nvCxnSpPr>
        <p:spPr>
          <a:xfrm>
            <a:off x="835864" y="5278847"/>
            <a:ext cx="17485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oy, table&#10;&#10;Description automatically generated">
            <a:extLst>
              <a:ext uri="{FF2B5EF4-FFF2-40B4-BE49-F238E27FC236}">
                <a16:creationId xmlns:a16="http://schemas.microsoft.com/office/drawing/2014/main" id="{DFA46574-5842-4DDF-93FE-848EEB1EC1CA}"/>
              </a:ext>
            </a:extLst>
          </p:cNvPr>
          <p:cNvPicPr>
            <a:picLocks noChangeAspect="1"/>
          </p:cNvPicPr>
          <p:nvPr/>
        </p:nvPicPr>
        <p:blipFill rotWithShape="1">
          <a:blip r:embed="rId3">
            <a:extLst>
              <a:ext uri="{28A0092B-C50C-407E-A947-70E740481C1C}">
                <a14:useLocalDpi xmlns:a14="http://schemas.microsoft.com/office/drawing/2010/main" val="0"/>
              </a:ext>
            </a:extLst>
          </a:blip>
          <a:srcRect l="8372" t="17212" r="11272" b="3242"/>
          <a:stretch/>
        </p:blipFill>
        <p:spPr>
          <a:xfrm>
            <a:off x="1024358" y="5523329"/>
            <a:ext cx="1371600" cy="1371600"/>
          </a:xfrm>
          <a:prstGeom prst="flowChartConnector">
            <a:avLst/>
          </a:prstGeom>
          <a:noFill/>
          <a:ln w="57150">
            <a:solidFill>
              <a:schemeClr val="bg1"/>
            </a:solidFill>
          </a:ln>
        </p:spPr>
      </p:pic>
      <p:pic>
        <p:nvPicPr>
          <p:cNvPr id="10" name="Picture 9" descr="A picture containing calendar&#10;&#10;Description automatically generated">
            <a:extLst>
              <a:ext uri="{FF2B5EF4-FFF2-40B4-BE49-F238E27FC236}">
                <a16:creationId xmlns:a16="http://schemas.microsoft.com/office/drawing/2014/main" id="{294E24D6-FBC8-4901-817A-7A8E56BFA806}"/>
              </a:ext>
            </a:extLst>
          </p:cNvPr>
          <p:cNvPicPr>
            <a:picLocks noChangeAspect="1"/>
          </p:cNvPicPr>
          <p:nvPr/>
        </p:nvPicPr>
        <p:blipFill rotWithShape="1">
          <a:blip r:embed="rId4">
            <a:extLst>
              <a:ext uri="{28A0092B-C50C-407E-A947-70E740481C1C}">
                <a14:useLocalDpi xmlns:a14="http://schemas.microsoft.com/office/drawing/2010/main" val="0"/>
              </a:ext>
            </a:extLst>
          </a:blip>
          <a:srcRect l="16688" t="20077" r="16688"/>
          <a:stretch/>
        </p:blipFill>
        <p:spPr>
          <a:xfrm>
            <a:off x="1024358" y="3266334"/>
            <a:ext cx="1371600" cy="1371600"/>
          </a:xfrm>
          <a:prstGeom prst="flowChartConnector">
            <a:avLst/>
          </a:prstGeom>
          <a:noFill/>
          <a:ln w="57150">
            <a:solidFill>
              <a:schemeClr val="bg1"/>
            </a:solidFill>
          </a:ln>
        </p:spPr>
      </p:pic>
      <p:sp>
        <p:nvSpPr>
          <p:cNvPr id="13" name="TextBox 12">
            <a:extLst>
              <a:ext uri="{FF2B5EF4-FFF2-40B4-BE49-F238E27FC236}">
                <a16:creationId xmlns:a16="http://schemas.microsoft.com/office/drawing/2014/main" id="{4EF5F800-2652-4581-A33B-B8D289E12856}"/>
              </a:ext>
            </a:extLst>
          </p:cNvPr>
          <p:cNvSpPr txBox="1"/>
          <p:nvPr/>
        </p:nvSpPr>
        <p:spPr>
          <a:xfrm>
            <a:off x="3502194" y="3898210"/>
            <a:ext cx="4434728" cy="2906052"/>
          </a:xfrm>
          <a:prstGeom prst="rect">
            <a:avLst/>
          </a:prstGeom>
          <a:noFill/>
        </p:spPr>
        <p:txBody>
          <a:bodyPr wrap="square" rtlCol="0">
            <a:spAutoFit/>
          </a:bodyPr>
          <a:lstStyle/>
          <a:p>
            <a:pPr marL="0" marR="0">
              <a:lnSpc>
                <a:spcPct val="107000"/>
              </a:lnSpc>
              <a:spcBef>
                <a:spcPts val="600"/>
              </a:spcBef>
              <a:spcAft>
                <a:spcPts val="600"/>
              </a:spcAft>
            </a:pPr>
            <a:r>
              <a:rPr lang="en-IN" sz="1600" dirty="0">
                <a:effectLst/>
                <a:latin typeface="Arial" panose="020B0604020202020204" pitchFamily="34" charset="0"/>
                <a:ea typeface="Calibri" panose="020F0502020204030204" pitchFamily="34" charset="0"/>
                <a:cs typeface="Times New Roman" panose="02020603050405020304" pitchFamily="18" charset="0"/>
              </a:rPr>
              <a:t>Steps to set an appropriate atmosphere and tone before the interview: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spcBef>
                <a:spcPts val="600"/>
              </a:spcBef>
              <a:spcAft>
                <a:spcPts val="600"/>
              </a:spcAft>
              <a:buFont typeface="Wingdings" panose="05000000000000000000" pitchFamily="2" charset="2"/>
              <a:buChar char="§"/>
            </a:pPr>
            <a:r>
              <a:rPr lang="en-IN" sz="1600" dirty="0">
                <a:effectLst/>
                <a:latin typeface="Arial" panose="020B0604020202020204" pitchFamily="34" charset="0"/>
                <a:ea typeface="Calibri" panose="020F0502020204030204" pitchFamily="34" charset="0"/>
                <a:cs typeface="Times New Roman" panose="02020603050405020304" pitchFamily="18" charset="0"/>
              </a:rPr>
              <a:t>Prepare an advance agenda and invite the manager to add to it.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spcBef>
                <a:spcPts val="600"/>
              </a:spcBef>
              <a:spcAft>
                <a:spcPts val="600"/>
              </a:spcAft>
              <a:buFont typeface="Wingdings" panose="05000000000000000000" pitchFamily="2" charset="2"/>
              <a:buChar char="§"/>
            </a:pPr>
            <a:r>
              <a:rPr lang="en-IN" sz="1600" dirty="0">
                <a:effectLst/>
                <a:latin typeface="Arial" panose="020B0604020202020204" pitchFamily="34" charset="0"/>
                <a:ea typeface="Calibri" panose="020F0502020204030204" pitchFamily="34" charset="0"/>
                <a:cs typeface="Times New Roman" panose="02020603050405020304" pitchFamily="18" charset="0"/>
              </a:rPr>
              <a:t>Explain the roles of anyone coming with you to the meeting.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spcBef>
                <a:spcPts val="600"/>
              </a:spcBef>
              <a:spcAft>
                <a:spcPts val="600"/>
              </a:spcAft>
              <a:buFont typeface="Wingdings" panose="05000000000000000000" pitchFamily="2" charset="2"/>
              <a:buChar char="§"/>
            </a:pPr>
            <a:r>
              <a:rPr lang="en-IN" sz="1600" dirty="0">
                <a:effectLst/>
                <a:latin typeface="Arial" panose="020B0604020202020204" pitchFamily="34" charset="0"/>
                <a:ea typeface="Calibri" panose="020F0502020204030204" pitchFamily="34" charset="0"/>
              </a:rPr>
              <a:t>Describe any informational needs in advance, to give the manager time to prepare.</a:t>
            </a:r>
          </a:p>
        </p:txBody>
      </p:sp>
      <p:sp>
        <p:nvSpPr>
          <p:cNvPr id="14" name="Diamond 13">
            <a:extLst>
              <a:ext uri="{FF2B5EF4-FFF2-40B4-BE49-F238E27FC236}">
                <a16:creationId xmlns:a16="http://schemas.microsoft.com/office/drawing/2014/main" id="{EB8785FD-E33F-4D72-A232-AF3134C2C423}"/>
              </a:ext>
            </a:extLst>
          </p:cNvPr>
          <p:cNvSpPr/>
          <p:nvPr/>
        </p:nvSpPr>
        <p:spPr>
          <a:xfrm>
            <a:off x="2928194" y="3790209"/>
            <a:ext cx="457200" cy="4572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033514A-DB10-4EC6-9E7A-57B25123C779}"/>
              </a:ext>
            </a:extLst>
          </p:cNvPr>
          <p:cNvSpPr/>
          <p:nvPr/>
        </p:nvSpPr>
        <p:spPr>
          <a:xfrm>
            <a:off x="8520550" y="3182838"/>
            <a:ext cx="3913632" cy="4279392"/>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descr="Icon&#10;&#10;Description automatically generated">
            <a:extLst>
              <a:ext uri="{FF2B5EF4-FFF2-40B4-BE49-F238E27FC236}">
                <a16:creationId xmlns:a16="http://schemas.microsoft.com/office/drawing/2014/main" id="{26AA1080-4C1F-4A37-8BB9-560BB3E2B660}"/>
              </a:ext>
            </a:extLst>
          </p:cNvPr>
          <p:cNvPicPr>
            <a:picLocks noChangeAspect="1"/>
          </p:cNvPicPr>
          <p:nvPr/>
        </p:nvPicPr>
        <p:blipFill rotWithShape="1">
          <a:blip r:embed="rId5">
            <a:extLst>
              <a:ext uri="{28A0092B-C50C-407E-A947-70E740481C1C}">
                <a14:useLocalDpi xmlns:a14="http://schemas.microsoft.com/office/drawing/2010/main" val="0"/>
              </a:ext>
            </a:extLst>
          </a:blip>
          <a:srcRect l="1420" r="1151" b="1309"/>
          <a:stretch/>
        </p:blipFill>
        <p:spPr>
          <a:xfrm>
            <a:off x="8543163" y="3530405"/>
            <a:ext cx="3874884" cy="3925037"/>
          </a:xfrm>
          <a:prstGeom prst="rect">
            <a:avLst/>
          </a:prstGeom>
        </p:spPr>
      </p:pic>
      <p:sp>
        <p:nvSpPr>
          <p:cNvPr id="19" name="TextBox 18">
            <a:extLst>
              <a:ext uri="{FF2B5EF4-FFF2-40B4-BE49-F238E27FC236}">
                <a16:creationId xmlns:a16="http://schemas.microsoft.com/office/drawing/2014/main" id="{5381A938-497B-4F1E-A2C1-F838BE5202BC}"/>
              </a:ext>
            </a:extLst>
          </p:cNvPr>
          <p:cNvSpPr txBox="1"/>
          <p:nvPr/>
        </p:nvSpPr>
        <p:spPr>
          <a:xfrm>
            <a:off x="3502194" y="3150992"/>
            <a:ext cx="5018356" cy="458780"/>
          </a:xfrm>
          <a:prstGeom prst="rect">
            <a:avLst/>
          </a:prstGeom>
          <a:noFill/>
        </p:spPr>
        <p:txBody>
          <a:bodyPr wrap="square">
            <a:spAutoFit/>
          </a:bodyPr>
          <a:lstStyle/>
          <a:p>
            <a:pPr>
              <a:lnSpc>
                <a:spcPct val="107000"/>
              </a:lnSpc>
              <a:spcAft>
                <a:spcPts val="800"/>
              </a:spcAft>
            </a:pPr>
            <a:r>
              <a:rPr lang="en-US" sz="2400" b="1" cap="all" dirty="0">
                <a:solidFill>
                  <a:schemeClr val="accent1"/>
                </a:solidFill>
                <a:latin typeface="Arial" panose="020B0604020202020204" pitchFamily="34" charset="0"/>
                <a:cs typeface="Arial" panose="020B0604020202020204" pitchFamily="34" charset="0"/>
              </a:rPr>
              <a:t>Before the Interview</a:t>
            </a:r>
          </a:p>
        </p:txBody>
      </p:sp>
      <p:cxnSp>
        <p:nvCxnSpPr>
          <p:cNvPr id="21" name="Straight Connector 20">
            <a:extLst>
              <a:ext uri="{FF2B5EF4-FFF2-40B4-BE49-F238E27FC236}">
                <a16:creationId xmlns:a16="http://schemas.microsoft.com/office/drawing/2014/main" id="{05991416-C214-45E6-B897-29292806D974}"/>
              </a:ext>
            </a:extLst>
          </p:cNvPr>
          <p:cNvCxnSpPr>
            <a:cxnSpLocks/>
          </p:cNvCxnSpPr>
          <p:nvPr/>
        </p:nvCxnSpPr>
        <p:spPr>
          <a:xfrm flipH="1">
            <a:off x="3592091" y="3748646"/>
            <a:ext cx="3648681" cy="0"/>
          </a:xfrm>
          <a:prstGeom prst="line">
            <a:avLst/>
          </a:prstGeom>
          <a:ln>
            <a:solidFill>
              <a:schemeClr val="accent1"/>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064E2AD6-4648-442D-B992-B9268789C8DB}"/>
              </a:ext>
            </a:extLst>
          </p:cNvPr>
          <p:cNvSpPr>
            <a:spLocks noGrp="1"/>
          </p:cNvSpPr>
          <p:nvPr>
            <p:ph type="sldNum" sz="quarter" idx="12"/>
          </p:nvPr>
        </p:nvSpPr>
        <p:spPr/>
        <p:txBody>
          <a:bodyPr/>
          <a:lstStyle/>
          <a:p>
            <a:fld id="{71A628A0-E779-4D32-97F1-9C80A60D6EF0}" type="slidenum">
              <a:rPr lang="en-IN" smtClean="0"/>
              <a:pPr/>
              <a:t>75</a:t>
            </a:fld>
            <a:r>
              <a:rPr lang="en-IN"/>
              <a:t> of 116</a:t>
            </a:r>
            <a:endParaRPr lang="en-IN" dirty="0"/>
          </a:p>
        </p:txBody>
      </p:sp>
    </p:spTree>
    <p:extLst>
      <p:ext uri="{BB962C8B-B14F-4D97-AF65-F5344CB8AC3E}">
        <p14:creationId xmlns:p14="http://schemas.microsoft.com/office/powerpoint/2010/main" val="3480164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94D91-7739-4084-A2CD-B9E6764675E5}"/>
              </a:ext>
            </a:extLst>
          </p:cNvPr>
          <p:cNvSpPr>
            <a:spLocks noGrp="1"/>
          </p:cNvSpPr>
          <p:nvPr>
            <p:ph type="title"/>
          </p:nvPr>
        </p:nvSpPr>
        <p:spPr>
          <a:xfrm>
            <a:off x="310896" y="1499615"/>
            <a:ext cx="10972800" cy="341632"/>
          </a:xfrm>
        </p:spPr>
        <p:txBody>
          <a:bodyPr/>
          <a:lstStyle/>
          <a:p>
            <a:r>
              <a:rPr lang="en-IN" sz="1800" b="1" dirty="0">
                <a:effectLst/>
                <a:latin typeface="Arial" panose="020B0604020202020204" pitchFamily="34" charset="0"/>
                <a:ea typeface="Calibri" panose="020F0502020204030204" pitchFamily="34" charset="0"/>
                <a:cs typeface="Times New Roman" panose="02020603050405020304" pitchFamily="18" charset="0"/>
              </a:rPr>
              <a:t>Planning Appropriate Interview Atmosphere and Tone </a:t>
            </a:r>
            <a:endParaRPr lang="en-US" dirty="0"/>
          </a:p>
        </p:txBody>
      </p:sp>
      <p:sp>
        <p:nvSpPr>
          <p:cNvPr id="11" name="Rectangle 10">
            <a:extLst>
              <a:ext uri="{FF2B5EF4-FFF2-40B4-BE49-F238E27FC236}">
                <a16:creationId xmlns:a16="http://schemas.microsoft.com/office/drawing/2014/main" id="{0828F94C-0E3A-4962-BE0A-794E3C1EF739}"/>
              </a:ext>
            </a:extLst>
          </p:cNvPr>
          <p:cNvSpPr/>
          <p:nvPr/>
        </p:nvSpPr>
        <p:spPr>
          <a:xfrm rot="5400000">
            <a:off x="5586664" y="544189"/>
            <a:ext cx="4878775" cy="946931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F23ACE3-F5B0-4A0E-861B-D2E7FBDD9F15}"/>
              </a:ext>
            </a:extLst>
          </p:cNvPr>
          <p:cNvSpPr/>
          <p:nvPr/>
        </p:nvSpPr>
        <p:spPr>
          <a:xfrm rot="5400000">
            <a:off x="-729229" y="3788606"/>
            <a:ext cx="4878774" cy="298048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000">
              <a:solidFill>
                <a:schemeClr val="lt1"/>
              </a:solidFill>
            </a:endParaRPr>
          </a:p>
        </p:txBody>
      </p:sp>
      <p:sp>
        <p:nvSpPr>
          <p:cNvPr id="30" name="TextBox 29">
            <a:extLst>
              <a:ext uri="{FF2B5EF4-FFF2-40B4-BE49-F238E27FC236}">
                <a16:creationId xmlns:a16="http://schemas.microsoft.com/office/drawing/2014/main" id="{34A05EF7-0C32-4257-9004-1910BE2FFA69}"/>
              </a:ext>
            </a:extLst>
          </p:cNvPr>
          <p:cNvSpPr txBox="1"/>
          <p:nvPr/>
        </p:nvSpPr>
        <p:spPr>
          <a:xfrm>
            <a:off x="301752" y="2057400"/>
            <a:ext cx="12415446" cy="697820"/>
          </a:xfrm>
          <a:prstGeom prst="rect">
            <a:avLst/>
          </a:prstGeom>
          <a:noFill/>
        </p:spPr>
        <p:txBody>
          <a:bodyPr wrap="square">
            <a:spAutoFit/>
          </a:bodyPr>
          <a:lstStyle/>
          <a:p>
            <a:pPr marL="0" marR="0" indent="0">
              <a:lnSpc>
                <a:spcPct val="107000"/>
              </a:lnSpc>
              <a:spcBef>
                <a:spcPts val="1000"/>
              </a:spcBef>
              <a:buNone/>
            </a:pPr>
            <a:r>
              <a:rPr lang="en-US" sz="1600" dirty="0">
                <a:effectLst/>
                <a:latin typeface="Arial" panose="020B0604020202020204" pitchFamily="34" charset="0"/>
                <a:ea typeface="Calibri" panose="020F0502020204030204" pitchFamily="34" charset="0"/>
                <a:cs typeface="Times New Roman" panose="02020603050405020304" pitchFamily="18" charset="0"/>
              </a:rPr>
              <a:t>Improve the usefulness of the information you gather by adopting a few simple techniques.</a:t>
            </a:r>
          </a:p>
          <a:p>
            <a:pPr>
              <a:lnSpc>
                <a:spcPct val="107000"/>
              </a:lnSpc>
              <a:spcBef>
                <a:spcPts val="1000"/>
              </a:spcBef>
            </a:pPr>
            <a:r>
              <a:rPr lang="en-IN" sz="1400" i="1" dirty="0">
                <a:solidFill>
                  <a:schemeClr val="accent3"/>
                </a:solidFill>
                <a:latin typeface="Arial" panose="020B0604020202020204" pitchFamily="34" charset="0"/>
                <a:cs typeface="Arial" panose="020B0604020202020204" pitchFamily="34" charset="0"/>
              </a:rPr>
              <a:t>Click on each image to learn how to establish an appropriate interview atmosphere and tone.</a:t>
            </a:r>
            <a:r>
              <a:rPr lang="en-US" sz="1400" dirty="0">
                <a:solidFill>
                  <a:schemeClr val="accent3"/>
                </a:solidFill>
                <a:effectLst/>
                <a:latin typeface="Arial" panose="020B0604020202020204" pitchFamily="34" charset="0"/>
                <a:ea typeface="Calibri" panose="020F0502020204030204" pitchFamily="34" charset="0"/>
                <a:cs typeface="Times New Roman" panose="02020603050405020304" pitchFamily="18" charset="0"/>
              </a:rPr>
              <a:t> </a:t>
            </a:r>
          </a:p>
        </p:txBody>
      </p:sp>
      <p:sp>
        <p:nvSpPr>
          <p:cNvPr id="7" name="TextBox 6">
            <a:extLst>
              <a:ext uri="{FF2B5EF4-FFF2-40B4-BE49-F238E27FC236}">
                <a16:creationId xmlns:a16="http://schemas.microsoft.com/office/drawing/2014/main" id="{7F98DBF6-1ADD-4F8C-A7CF-5E98299FFA5B}"/>
              </a:ext>
            </a:extLst>
          </p:cNvPr>
          <p:cNvSpPr txBox="1"/>
          <p:nvPr/>
        </p:nvSpPr>
        <p:spPr>
          <a:xfrm>
            <a:off x="680464" y="7035604"/>
            <a:ext cx="2059388" cy="307777"/>
          </a:xfrm>
          <a:prstGeom prst="rect">
            <a:avLst/>
          </a:prstGeom>
          <a:noFill/>
        </p:spPr>
        <p:txBody>
          <a:bodyPr wrap="square">
            <a:spAutoFit/>
          </a:bodyPr>
          <a:lstStyle/>
          <a:p>
            <a:pPr algn="ctr"/>
            <a:r>
              <a:rPr lang="en-IN" sz="1400" b="1" dirty="0">
                <a:solidFill>
                  <a:schemeClr val="bg1"/>
                </a:solidFill>
                <a:effectLst/>
                <a:latin typeface="Arial" panose="020B0604020202020204" pitchFamily="34" charset="0"/>
                <a:ea typeface="Calibri" panose="020F0502020204030204" pitchFamily="34" charset="0"/>
              </a:rPr>
              <a:t>During the Interview</a:t>
            </a:r>
            <a:endParaRPr lang="en-US" sz="1100" dirty="0">
              <a:solidFill>
                <a:schemeClr val="bg1"/>
              </a:solidFill>
            </a:endParaRPr>
          </a:p>
        </p:txBody>
      </p:sp>
      <p:sp>
        <p:nvSpPr>
          <p:cNvPr id="9" name="TextBox 8">
            <a:extLst>
              <a:ext uri="{FF2B5EF4-FFF2-40B4-BE49-F238E27FC236}">
                <a16:creationId xmlns:a16="http://schemas.microsoft.com/office/drawing/2014/main" id="{E52A4C31-0C60-405C-85A2-2E47E96EFE2F}"/>
              </a:ext>
            </a:extLst>
          </p:cNvPr>
          <p:cNvSpPr txBox="1"/>
          <p:nvPr/>
        </p:nvSpPr>
        <p:spPr>
          <a:xfrm>
            <a:off x="680464" y="4707176"/>
            <a:ext cx="2059388" cy="307777"/>
          </a:xfrm>
          <a:prstGeom prst="rect">
            <a:avLst/>
          </a:prstGeom>
          <a:noFill/>
        </p:spPr>
        <p:txBody>
          <a:bodyPr wrap="square">
            <a:spAutoFit/>
          </a:bodyPr>
          <a:lstStyle/>
          <a:p>
            <a:pPr algn="ctr"/>
            <a:r>
              <a:rPr lang="en-IN" sz="1400" b="1" dirty="0">
                <a:solidFill>
                  <a:schemeClr val="bg1"/>
                </a:solidFill>
                <a:effectLst/>
                <a:latin typeface="Arial" panose="020B0604020202020204" pitchFamily="34" charset="0"/>
                <a:ea typeface="Calibri" panose="020F0502020204030204" pitchFamily="34" charset="0"/>
              </a:rPr>
              <a:t>Before the Interview</a:t>
            </a:r>
            <a:endParaRPr lang="en-US" sz="1400" dirty="0">
              <a:solidFill>
                <a:schemeClr val="bg1"/>
              </a:solidFill>
            </a:endParaRPr>
          </a:p>
        </p:txBody>
      </p:sp>
      <p:cxnSp>
        <p:nvCxnSpPr>
          <p:cNvPr id="8" name="Straight Connector 7">
            <a:extLst>
              <a:ext uri="{FF2B5EF4-FFF2-40B4-BE49-F238E27FC236}">
                <a16:creationId xmlns:a16="http://schemas.microsoft.com/office/drawing/2014/main" id="{0E6174C1-CBF0-41C9-BBE4-240F879897B8}"/>
              </a:ext>
            </a:extLst>
          </p:cNvPr>
          <p:cNvCxnSpPr>
            <a:cxnSpLocks/>
          </p:cNvCxnSpPr>
          <p:nvPr/>
        </p:nvCxnSpPr>
        <p:spPr>
          <a:xfrm>
            <a:off x="835864" y="5278847"/>
            <a:ext cx="174858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toy, table&#10;&#10;Description automatically generated">
            <a:extLst>
              <a:ext uri="{FF2B5EF4-FFF2-40B4-BE49-F238E27FC236}">
                <a16:creationId xmlns:a16="http://schemas.microsoft.com/office/drawing/2014/main" id="{DFA46574-5842-4DDF-93FE-848EEB1EC1CA}"/>
              </a:ext>
            </a:extLst>
          </p:cNvPr>
          <p:cNvPicPr>
            <a:picLocks noChangeAspect="1"/>
          </p:cNvPicPr>
          <p:nvPr/>
        </p:nvPicPr>
        <p:blipFill rotWithShape="1">
          <a:blip r:embed="rId3">
            <a:extLst>
              <a:ext uri="{28A0092B-C50C-407E-A947-70E740481C1C}">
                <a14:useLocalDpi xmlns:a14="http://schemas.microsoft.com/office/drawing/2010/main" val="0"/>
              </a:ext>
            </a:extLst>
          </a:blip>
          <a:srcRect l="8372" t="17212" r="11272" b="3242"/>
          <a:stretch/>
        </p:blipFill>
        <p:spPr>
          <a:xfrm>
            <a:off x="1024358" y="5523329"/>
            <a:ext cx="1371600" cy="1371600"/>
          </a:xfrm>
          <a:prstGeom prst="flowChartConnector">
            <a:avLst/>
          </a:prstGeom>
          <a:noFill/>
          <a:ln w="57150">
            <a:solidFill>
              <a:schemeClr val="bg1"/>
            </a:solidFill>
          </a:ln>
        </p:spPr>
      </p:pic>
      <p:pic>
        <p:nvPicPr>
          <p:cNvPr id="10" name="Picture 9" descr="A picture containing calendar&#10;&#10;Description automatically generated">
            <a:extLst>
              <a:ext uri="{FF2B5EF4-FFF2-40B4-BE49-F238E27FC236}">
                <a16:creationId xmlns:a16="http://schemas.microsoft.com/office/drawing/2014/main" id="{294E24D6-FBC8-4901-817A-7A8E56BFA806}"/>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l="16688" t="20077" r="16688"/>
          <a:stretch/>
        </p:blipFill>
        <p:spPr>
          <a:xfrm>
            <a:off x="1024358" y="3266334"/>
            <a:ext cx="1371600" cy="1371600"/>
          </a:xfrm>
          <a:prstGeom prst="flowChartConnector">
            <a:avLst/>
          </a:prstGeom>
          <a:noFill/>
          <a:ln w="57150">
            <a:solidFill>
              <a:schemeClr val="bg1"/>
            </a:solidFill>
          </a:ln>
        </p:spPr>
      </p:pic>
      <p:sp>
        <p:nvSpPr>
          <p:cNvPr id="13" name="TextBox 12">
            <a:extLst>
              <a:ext uri="{FF2B5EF4-FFF2-40B4-BE49-F238E27FC236}">
                <a16:creationId xmlns:a16="http://schemas.microsoft.com/office/drawing/2014/main" id="{4EF5F800-2652-4581-A33B-B8D289E12856}"/>
              </a:ext>
            </a:extLst>
          </p:cNvPr>
          <p:cNvSpPr txBox="1"/>
          <p:nvPr/>
        </p:nvSpPr>
        <p:spPr>
          <a:xfrm>
            <a:off x="3502194" y="3898210"/>
            <a:ext cx="4434728" cy="2906052"/>
          </a:xfrm>
          <a:prstGeom prst="rect">
            <a:avLst/>
          </a:prstGeom>
          <a:noFill/>
        </p:spPr>
        <p:txBody>
          <a:bodyPr wrap="square" rtlCol="0">
            <a:spAutoFit/>
          </a:bodyPr>
          <a:lstStyle/>
          <a:p>
            <a:pPr marL="0" marR="0">
              <a:lnSpc>
                <a:spcPct val="107000"/>
              </a:lnSpc>
              <a:spcBef>
                <a:spcPts val="600"/>
              </a:spcBef>
              <a:spcAft>
                <a:spcPts val="600"/>
              </a:spcAft>
            </a:pPr>
            <a:r>
              <a:rPr lang="en-IN" sz="1600" dirty="0">
                <a:effectLst/>
                <a:latin typeface="Arial" panose="020B0604020202020204" pitchFamily="34" charset="0"/>
                <a:ea typeface="Calibri" panose="020F0502020204030204" pitchFamily="34" charset="0"/>
                <a:cs typeface="Times New Roman" panose="02020603050405020304" pitchFamily="18" charset="0"/>
              </a:rPr>
              <a:t>Steps to set an appropriate atmosphere and tone before the interview: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spcBef>
                <a:spcPts val="600"/>
              </a:spcBef>
              <a:spcAft>
                <a:spcPts val="600"/>
              </a:spcAft>
              <a:buFont typeface="Wingdings" panose="05000000000000000000" pitchFamily="2" charset="2"/>
              <a:buChar char="§"/>
            </a:pPr>
            <a:r>
              <a:rPr lang="en-IN" sz="1600" dirty="0">
                <a:effectLst/>
                <a:latin typeface="Arial" panose="020B0604020202020204" pitchFamily="34" charset="0"/>
                <a:ea typeface="Calibri" panose="020F0502020204030204" pitchFamily="34" charset="0"/>
                <a:cs typeface="Times New Roman" panose="02020603050405020304" pitchFamily="18" charset="0"/>
              </a:rPr>
              <a:t>Prepare an advance agenda and invite the manager to add to it.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spcBef>
                <a:spcPts val="600"/>
              </a:spcBef>
              <a:spcAft>
                <a:spcPts val="600"/>
              </a:spcAft>
              <a:buFont typeface="Wingdings" panose="05000000000000000000" pitchFamily="2" charset="2"/>
              <a:buChar char="§"/>
            </a:pPr>
            <a:r>
              <a:rPr lang="en-IN" sz="1600" dirty="0">
                <a:effectLst/>
                <a:latin typeface="Arial" panose="020B0604020202020204" pitchFamily="34" charset="0"/>
                <a:ea typeface="Calibri" panose="020F0502020204030204" pitchFamily="34" charset="0"/>
                <a:cs typeface="Times New Roman" panose="02020603050405020304" pitchFamily="18" charset="0"/>
              </a:rPr>
              <a:t>Explain the roles of anyone coming with you to the meeting. </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marL="285750" marR="0" lvl="0" indent="-285750">
              <a:spcBef>
                <a:spcPts val="600"/>
              </a:spcBef>
              <a:spcAft>
                <a:spcPts val="600"/>
              </a:spcAft>
              <a:buFont typeface="Wingdings" panose="05000000000000000000" pitchFamily="2" charset="2"/>
              <a:buChar char="§"/>
            </a:pPr>
            <a:r>
              <a:rPr lang="en-IN" sz="1600" dirty="0">
                <a:effectLst/>
                <a:latin typeface="Arial" panose="020B0604020202020204" pitchFamily="34" charset="0"/>
                <a:ea typeface="Calibri" panose="020F0502020204030204" pitchFamily="34" charset="0"/>
              </a:rPr>
              <a:t>Describe any informational needs in advance, to give the manager time to prepare.</a:t>
            </a:r>
          </a:p>
        </p:txBody>
      </p:sp>
      <p:sp>
        <p:nvSpPr>
          <p:cNvPr id="14" name="Diamond 13">
            <a:extLst>
              <a:ext uri="{FF2B5EF4-FFF2-40B4-BE49-F238E27FC236}">
                <a16:creationId xmlns:a16="http://schemas.microsoft.com/office/drawing/2014/main" id="{EB8785FD-E33F-4D72-A232-AF3134C2C423}"/>
              </a:ext>
            </a:extLst>
          </p:cNvPr>
          <p:cNvSpPr/>
          <p:nvPr/>
        </p:nvSpPr>
        <p:spPr>
          <a:xfrm>
            <a:off x="2928194" y="5974609"/>
            <a:ext cx="457200" cy="4572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033514A-DB10-4EC6-9E7A-57B25123C779}"/>
              </a:ext>
            </a:extLst>
          </p:cNvPr>
          <p:cNvSpPr/>
          <p:nvPr/>
        </p:nvSpPr>
        <p:spPr>
          <a:xfrm>
            <a:off x="8520550" y="3182838"/>
            <a:ext cx="3913632" cy="4279392"/>
          </a:xfrm>
          <a:prstGeom prst="rect">
            <a:avLst/>
          </a:prstGeom>
          <a:solidFill>
            <a:schemeClr val="bg1">
              <a:lumMod val="7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16" descr="Icon&#10;&#10;Description automatically generated">
            <a:extLst>
              <a:ext uri="{FF2B5EF4-FFF2-40B4-BE49-F238E27FC236}">
                <a16:creationId xmlns:a16="http://schemas.microsoft.com/office/drawing/2014/main" id="{26AA1080-4C1F-4A37-8BB9-560BB3E2B660}"/>
              </a:ext>
            </a:extLst>
          </p:cNvPr>
          <p:cNvPicPr>
            <a:picLocks noChangeAspect="1"/>
          </p:cNvPicPr>
          <p:nvPr/>
        </p:nvPicPr>
        <p:blipFill rotWithShape="1">
          <a:blip r:embed="rId6">
            <a:extLst>
              <a:ext uri="{28A0092B-C50C-407E-A947-70E740481C1C}">
                <a14:useLocalDpi xmlns:a14="http://schemas.microsoft.com/office/drawing/2010/main" val="0"/>
              </a:ext>
            </a:extLst>
          </a:blip>
          <a:srcRect l="1420" r="1151" b="1309"/>
          <a:stretch/>
        </p:blipFill>
        <p:spPr>
          <a:xfrm>
            <a:off x="8543163" y="3530405"/>
            <a:ext cx="3874884" cy="3925037"/>
          </a:xfrm>
          <a:prstGeom prst="rect">
            <a:avLst/>
          </a:prstGeom>
        </p:spPr>
      </p:pic>
      <p:sp>
        <p:nvSpPr>
          <p:cNvPr id="19" name="TextBox 18">
            <a:extLst>
              <a:ext uri="{FF2B5EF4-FFF2-40B4-BE49-F238E27FC236}">
                <a16:creationId xmlns:a16="http://schemas.microsoft.com/office/drawing/2014/main" id="{5381A938-497B-4F1E-A2C1-F838BE5202BC}"/>
              </a:ext>
            </a:extLst>
          </p:cNvPr>
          <p:cNvSpPr txBox="1"/>
          <p:nvPr/>
        </p:nvSpPr>
        <p:spPr>
          <a:xfrm>
            <a:off x="3502194" y="3150992"/>
            <a:ext cx="5018356" cy="458780"/>
          </a:xfrm>
          <a:prstGeom prst="rect">
            <a:avLst/>
          </a:prstGeom>
          <a:noFill/>
        </p:spPr>
        <p:txBody>
          <a:bodyPr wrap="square">
            <a:spAutoFit/>
          </a:bodyPr>
          <a:lstStyle/>
          <a:p>
            <a:pPr>
              <a:lnSpc>
                <a:spcPct val="107000"/>
              </a:lnSpc>
              <a:spcAft>
                <a:spcPts val="800"/>
              </a:spcAft>
            </a:pPr>
            <a:r>
              <a:rPr lang="en-US" sz="2400" b="1" cap="all" dirty="0">
                <a:solidFill>
                  <a:schemeClr val="accent1"/>
                </a:solidFill>
                <a:latin typeface="Arial" panose="020B0604020202020204" pitchFamily="34" charset="0"/>
                <a:cs typeface="Arial" panose="020B0604020202020204" pitchFamily="34" charset="0"/>
              </a:rPr>
              <a:t>During the Interview</a:t>
            </a:r>
          </a:p>
        </p:txBody>
      </p:sp>
      <p:cxnSp>
        <p:nvCxnSpPr>
          <p:cNvPr id="21" name="Straight Connector 20">
            <a:extLst>
              <a:ext uri="{FF2B5EF4-FFF2-40B4-BE49-F238E27FC236}">
                <a16:creationId xmlns:a16="http://schemas.microsoft.com/office/drawing/2014/main" id="{05991416-C214-45E6-B897-29292806D974}"/>
              </a:ext>
            </a:extLst>
          </p:cNvPr>
          <p:cNvCxnSpPr>
            <a:cxnSpLocks/>
          </p:cNvCxnSpPr>
          <p:nvPr/>
        </p:nvCxnSpPr>
        <p:spPr>
          <a:xfrm flipH="1">
            <a:off x="3592091" y="3748646"/>
            <a:ext cx="3648681" cy="0"/>
          </a:xfrm>
          <a:prstGeom prst="line">
            <a:avLst/>
          </a:prstGeom>
          <a:ln>
            <a:solidFill>
              <a:schemeClr val="accent1"/>
            </a:solidFill>
            <a:prstDash val="sysDash"/>
          </a:ln>
          <a:effectLst/>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a16="http://schemas.microsoft.com/office/drawing/2014/main" id="{DE008BE9-9953-4EC2-B5BF-5CB5CE737DCE}"/>
              </a:ext>
            </a:extLst>
          </p:cNvPr>
          <p:cNvSpPr>
            <a:spLocks noGrp="1"/>
          </p:cNvSpPr>
          <p:nvPr>
            <p:ph type="sldNum" sz="quarter" idx="12"/>
          </p:nvPr>
        </p:nvSpPr>
        <p:spPr/>
        <p:txBody>
          <a:bodyPr/>
          <a:lstStyle/>
          <a:p>
            <a:fld id="{71A628A0-E779-4D32-97F1-9C80A60D6EF0}" type="slidenum">
              <a:rPr lang="en-IN" smtClean="0"/>
              <a:pPr/>
              <a:t>76</a:t>
            </a:fld>
            <a:r>
              <a:rPr lang="en-IN"/>
              <a:t> of 116</a:t>
            </a:r>
            <a:endParaRPr lang="en-IN" dirty="0"/>
          </a:p>
        </p:txBody>
      </p:sp>
    </p:spTree>
    <p:extLst>
      <p:ext uri="{BB962C8B-B14F-4D97-AF65-F5344CB8AC3E}">
        <p14:creationId xmlns:p14="http://schemas.microsoft.com/office/powerpoint/2010/main" val="19367590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CD2746F-8DA1-4164-9EFC-CAEFC29F3A64}"/>
              </a:ext>
            </a:extLst>
          </p:cNvPr>
          <p:cNvSpPr/>
          <p:nvPr/>
        </p:nvSpPr>
        <p:spPr>
          <a:xfrm rot="5400000">
            <a:off x="5301448" y="-3024782"/>
            <a:ext cx="2384682" cy="125272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7490B4-17F5-4D0A-825B-615345DBCB09}"/>
              </a:ext>
            </a:extLst>
          </p:cNvPr>
          <p:cNvSpPr/>
          <p:nvPr/>
        </p:nvSpPr>
        <p:spPr>
          <a:xfrm>
            <a:off x="234673" y="4492764"/>
            <a:ext cx="6217920" cy="317004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i="1" dirty="0">
                <a:solidFill>
                  <a:schemeClr val="bg1">
                    <a:lumMod val="65000"/>
                  </a:schemeClr>
                </a:solidFill>
                <a:latin typeface="Arial" panose="020B0604020202020204" pitchFamily="34" charset="0"/>
                <a:cs typeface="Arial" panose="020B0604020202020204" pitchFamily="34" charset="0"/>
              </a:rPr>
              <a:t>Enter your answer here.</a:t>
            </a:r>
          </a:p>
        </p:txBody>
      </p:sp>
      <p:sp>
        <p:nvSpPr>
          <p:cNvPr id="2" name="Title 1">
            <a:extLst>
              <a:ext uri="{FF2B5EF4-FFF2-40B4-BE49-F238E27FC236}">
                <a16:creationId xmlns:a16="http://schemas.microsoft.com/office/drawing/2014/main" id="{5EE5098E-21C9-49F2-9AF0-F6F6DCFBA3F6}"/>
              </a:ext>
            </a:extLst>
          </p:cNvPr>
          <p:cNvSpPr>
            <a:spLocks noGrp="1"/>
          </p:cNvSpPr>
          <p:nvPr>
            <p:ph type="title"/>
          </p:nvPr>
        </p:nvSpPr>
        <p:spPr/>
        <p:txBody>
          <a:bodyPr/>
          <a:lstStyle/>
          <a:p>
            <a:r>
              <a:rPr lang="en-US" dirty="0"/>
              <a:t>Repayment Source Co-dependence</a:t>
            </a:r>
            <a:endParaRPr lang="en-IN" dirty="0"/>
          </a:p>
        </p:txBody>
      </p:sp>
      <p:sp>
        <p:nvSpPr>
          <p:cNvPr id="7" name="TextBox 6">
            <a:extLst>
              <a:ext uri="{FF2B5EF4-FFF2-40B4-BE49-F238E27FC236}">
                <a16:creationId xmlns:a16="http://schemas.microsoft.com/office/drawing/2014/main" id="{91FEC7FB-87C3-4D7C-BE57-50DFC774EE5D}"/>
              </a:ext>
            </a:extLst>
          </p:cNvPr>
          <p:cNvSpPr txBox="1"/>
          <p:nvPr/>
        </p:nvSpPr>
        <p:spPr>
          <a:xfrm>
            <a:off x="390906" y="2238590"/>
            <a:ext cx="8868489" cy="2000548"/>
          </a:xfrm>
          <a:prstGeom prst="rect">
            <a:avLst/>
          </a:prstGeom>
          <a:noFill/>
        </p:spPr>
        <p:txBody>
          <a:bodyPr wrap="square">
            <a:spAutoFit/>
          </a:bodyPr>
          <a:lstStyle/>
          <a:p>
            <a:pPr>
              <a:spcBef>
                <a:spcPts val="300"/>
              </a:spcBef>
              <a:spcAft>
                <a:spcPts val="300"/>
              </a:spcAft>
            </a:pPr>
            <a:r>
              <a:rPr lang="en-US"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The scenario:</a:t>
            </a:r>
          </a:p>
          <a:p>
            <a:pPr>
              <a:spcBef>
                <a:spcPts val="300"/>
              </a:spcBef>
              <a:spcAft>
                <a:spcPts val="300"/>
              </a:spcAft>
            </a:pPr>
            <a:endParaRPr lang="en-US" sz="5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marL="342900" indent="-342900">
              <a:spcBef>
                <a:spcPts val="300"/>
              </a:spcBef>
              <a:spcAft>
                <a:spcPts val="300"/>
              </a:spcAft>
              <a:buFont typeface="Wingdings" panose="05000000000000000000" pitchFamily="2" charset="2"/>
              <a:buChar char="§"/>
            </a:pPr>
            <a:r>
              <a:rPr lang="en-US"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Assume the primary source of repayment is property cash flow. </a:t>
            </a:r>
          </a:p>
          <a:p>
            <a:pPr marL="342900" indent="-342900">
              <a:spcBef>
                <a:spcPts val="300"/>
              </a:spcBef>
              <a:spcAft>
                <a:spcPts val="300"/>
              </a:spcAft>
              <a:buFont typeface="Wingdings" panose="05000000000000000000" pitchFamily="2" charset="2"/>
              <a:buChar char="§"/>
            </a:pPr>
            <a:r>
              <a:rPr lang="en-US"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The secondary source is sale of the property.</a:t>
            </a:r>
          </a:p>
          <a:p>
            <a:pPr marL="342900" indent="-342900">
              <a:spcBef>
                <a:spcPts val="300"/>
              </a:spcBef>
              <a:spcAft>
                <a:spcPts val="300"/>
              </a:spcAft>
              <a:buFont typeface="Wingdings" panose="05000000000000000000" pitchFamily="2" charset="2"/>
              <a:buChar char="§"/>
            </a:pPr>
            <a:r>
              <a:rPr lang="en-US"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If the property cash flow fails to meet expectations, what is the impact on the secondary source of repayment? </a:t>
            </a:r>
          </a:p>
          <a:p>
            <a:pPr>
              <a:spcBef>
                <a:spcPts val="300"/>
              </a:spcBef>
              <a:spcAft>
                <a:spcPts val="300"/>
              </a:spcAft>
            </a:pPr>
            <a:r>
              <a:rPr lang="en-US" sz="1400"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Enter your answer and click on the Analyst’s image to compare your answer with her analysis of this scenario.</a:t>
            </a:r>
            <a:r>
              <a:rPr lang="en-US" sz="1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462741D3-8C4E-4D3E-BFFA-73F5A426ADBE}"/>
              </a:ext>
            </a:extLst>
          </p:cNvPr>
          <p:cNvSpPr/>
          <p:nvPr/>
        </p:nvSpPr>
        <p:spPr>
          <a:xfrm>
            <a:off x="13090068" y="0"/>
            <a:ext cx="1102182"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Slide 15</a:t>
            </a:r>
          </a:p>
        </p:txBody>
      </p:sp>
      <p:sp>
        <p:nvSpPr>
          <p:cNvPr id="3" name="Rectangle 2">
            <a:extLst>
              <a:ext uri="{FF2B5EF4-FFF2-40B4-BE49-F238E27FC236}">
                <a16:creationId xmlns:a16="http://schemas.microsoft.com/office/drawing/2014/main" id="{94E2CB5A-0AAE-4FD1-A717-C913B3E11574}"/>
              </a:ext>
            </a:extLst>
          </p:cNvPr>
          <p:cNvSpPr/>
          <p:nvPr/>
        </p:nvSpPr>
        <p:spPr>
          <a:xfrm>
            <a:off x="6539509" y="4491347"/>
            <a:ext cx="6217920" cy="317145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5" name="Rectangle 4">
            <a:extLst>
              <a:ext uri="{FF2B5EF4-FFF2-40B4-BE49-F238E27FC236}">
                <a16:creationId xmlns:a16="http://schemas.microsoft.com/office/drawing/2014/main" id="{0E7E648B-3D88-4CFB-9F78-9B0941770E7E}"/>
              </a:ext>
            </a:extLst>
          </p:cNvPr>
          <p:cNvSpPr/>
          <p:nvPr/>
        </p:nvSpPr>
        <p:spPr>
          <a:xfrm>
            <a:off x="317731" y="4566985"/>
            <a:ext cx="6051805" cy="3021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1">
                    <a:lumMod val="65000"/>
                  </a:schemeClr>
                </a:solidFill>
                <a:latin typeface="Arial" panose="020B0604020202020204" pitchFamily="34" charset="0"/>
                <a:cs typeface="Arial" panose="020B0604020202020204" pitchFamily="34" charset="0"/>
              </a:rPr>
              <a:t>Enter your answer here.</a:t>
            </a:r>
          </a:p>
        </p:txBody>
      </p:sp>
      <p:grpSp>
        <p:nvGrpSpPr>
          <p:cNvPr id="52" name="Group 51">
            <a:extLst>
              <a:ext uri="{FF2B5EF4-FFF2-40B4-BE49-F238E27FC236}">
                <a16:creationId xmlns:a16="http://schemas.microsoft.com/office/drawing/2014/main" id="{F71E0897-F27A-494D-A745-6083E0C9EAC1}"/>
              </a:ext>
            </a:extLst>
          </p:cNvPr>
          <p:cNvGrpSpPr/>
          <p:nvPr/>
        </p:nvGrpSpPr>
        <p:grpSpPr>
          <a:xfrm>
            <a:off x="10056814" y="2037011"/>
            <a:ext cx="2192043" cy="2403694"/>
            <a:chOff x="10247749" y="2055710"/>
            <a:chExt cx="2310642" cy="2548459"/>
          </a:xfrm>
        </p:grpSpPr>
        <p:sp>
          <p:nvSpPr>
            <p:cNvPr id="53" name="Oval 52">
              <a:extLst>
                <a:ext uri="{FF2B5EF4-FFF2-40B4-BE49-F238E27FC236}">
                  <a16:creationId xmlns:a16="http://schemas.microsoft.com/office/drawing/2014/main" id="{49F6EB12-B632-4825-896D-9ED45D97C1BC}"/>
                </a:ext>
              </a:extLst>
            </p:cNvPr>
            <p:cNvSpPr/>
            <p:nvPr/>
          </p:nvSpPr>
          <p:spPr>
            <a:xfrm>
              <a:off x="10260554" y="2340440"/>
              <a:ext cx="2297836" cy="2263729"/>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54" name="Picture 53" descr="A person standing posing for the camera&#10;&#10;Description automatically generated">
              <a:extLst>
                <a:ext uri="{FF2B5EF4-FFF2-40B4-BE49-F238E27FC236}">
                  <a16:creationId xmlns:a16="http://schemas.microsoft.com/office/drawing/2014/main" id="{7BBA97D7-9F86-42CE-9619-222359290315}"/>
                </a:ext>
              </a:extLst>
            </p:cNvPr>
            <p:cNvPicPr>
              <a:picLocks noChangeAspect="1"/>
            </p:cNvPicPr>
            <p:nvPr/>
          </p:nvPicPr>
          <p:blipFill rotWithShape="1">
            <a:blip r:embed="rId4">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rcRect l="2331" t="-232" r="8045" b="74901"/>
            <a:stretch/>
          </p:blipFill>
          <p:spPr>
            <a:xfrm>
              <a:off x="10247749" y="2055710"/>
              <a:ext cx="2310642" cy="2522226"/>
            </a:xfrm>
            <a:prstGeom prst="ellipse">
              <a:avLst/>
            </a:prstGeom>
          </p:spPr>
        </p:pic>
        <p:sp>
          <p:nvSpPr>
            <p:cNvPr id="55" name="Freeform: Shape 54">
              <a:extLst>
                <a:ext uri="{FF2B5EF4-FFF2-40B4-BE49-F238E27FC236}">
                  <a16:creationId xmlns:a16="http://schemas.microsoft.com/office/drawing/2014/main" id="{16D17A8F-0632-4F05-9329-0C1A18CF9F7D}"/>
                </a:ext>
              </a:extLst>
            </p:cNvPr>
            <p:cNvSpPr/>
            <p:nvPr/>
          </p:nvSpPr>
          <p:spPr>
            <a:xfrm>
              <a:off x="10427608" y="3972619"/>
              <a:ext cx="1960373" cy="597697"/>
            </a:xfrm>
            <a:custGeom>
              <a:avLst/>
              <a:gdLst>
                <a:gd name="connsiteX0" fmla="*/ 0 w 1883780"/>
                <a:gd name="connsiteY0" fmla="*/ 0 h 509701"/>
                <a:gd name="connsiteX1" fmla="*/ 1883780 w 1883780"/>
                <a:gd name="connsiteY1" fmla="*/ 0 h 509701"/>
                <a:gd name="connsiteX2" fmla="*/ 1845453 w 1883780"/>
                <a:gd name="connsiteY2" fmla="*/ 65315 h 509701"/>
                <a:gd name="connsiteX3" fmla="*/ 941890 w 1883780"/>
                <a:gd name="connsiteY3" fmla="*/ 509701 h 509701"/>
                <a:gd name="connsiteX4" fmla="*/ 38327 w 1883780"/>
                <a:gd name="connsiteY4" fmla="*/ 65315 h 509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780" h="509701">
                  <a:moveTo>
                    <a:pt x="0" y="0"/>
                  </a:moveTo>
                  <a:lnTo>
                    <a:pt x="1883780" y="0"/>
                  </a:lnTo>
                  <a:lnTo>
                    <a:pt x="1845453" y="65315"/>
                  </a:lnTo>
                  <a:cubicBezTo>
                    <a:pt x="1649634" y="333426"/>
                    <a:pt x="1318017" y="509701"/>
                    <a:pt x="941890" y="509701"/>
                  </a:cubicBezTo>
                  <a:cubicBezTo>
                    <a:pt x="565763" y="509701"/>
                    <a:pt x="234146" y="333426"/>
                    <a:pt x="38327" y="65315"/>
                  </a:cubicBez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B59FE849-DAFC-4556-9FF9-B9D8ED964778}"/>
                </a:ext>
              </a:extLst>
            </p:cNvPr>
            <p:cNvSpPr/>
            <p:nvPr/>
          </p:nvSpPr>
          <p:spPr>
            <a:xfrm>
              <a:off x="10853514" y="4114147"/>
              <a:ext cx="1107607" cy="343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Analyst </a:t>
              </a:r>
            </a:p>
          </p:txBody>
        </p:sp>
      </p:grpSp>
      <p:sp>
        <p:nvSpPr>
          <p:cNvPr id="6" name="Slide Number Placeholder 5">
            <a:extLst>
              <a:ext uri="{FF2B5EF4-FFF2-40B4-BE49-F238E27FC236}">
                <a16:creationId xmlns:a16="http://schemas.microsoft.com/office/drawing/2014/main" id="{DF287EEB-27C5-407C-BA95-23364C85D203}"/>
              </a:ext>
            </a:extLst>
          </p:cNvPr>
          <p:cNvSpPr>
            <a:spLocks noGrp="1"/>
          </p:cNvSpPr>
          <p:nvPr>
            <p:ph type="sldNum" sz="quarter" idx="12"/>
          </p:nvPr>
        </p:nvSpPr>
        <p:spPr/>
        <p:txBody>
          <a:bodyPr/>
          <a:lstStyle/>
          <a:p>
            <a:fld id="{71A628A0-E779-4D32-97F1-9C80A60D6EF0}" type="slidenum">
              <a:rPr lang="en-IN" smtClean="0"/>
              <a:pPr/>
              <a:t>77</a:t>
            </a:fld>
            <a:r>
              <a:rPr lang="en-IN"/>
              <a:t> of 116</a:t>
            </a:r>
            <a:endParaRPr lang="en-IN" dirty="0"/>
          </a:p>
        </p:txBody>
      </p:sp>
    </p:spTree>
    <p:custDataLst>
      <p:tags r:id="rId1"/>
    </p:custDataLst>
    <p:extLst>
      <p:ext uri="{BB962C8B-B14F-4D97-AF65-F5344CB8AC3E}">
        <p14:creationId xmlns:p14="http://schemas.microsoft.com/office/powerpoint/2010/main" val="12037283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ECD2746F-8DA1-4164-9EFC-CAEFC29F3A64}"/>
              </a:ext>
            </a:extLst>
          </p:cNvPr>
          <p:cNvSpPr/>
          <p:nvPr/>
        </p:nvSpPr>
        <p:spPr>
          <a:xfrm rot="5400000">
            <a:off x="5301448" y="-3024782"/>
            <a:ext cx="2384682" cy="125272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17490B4-17F5-4D0A-825B-615345DBCB09}"/>
              </a:ext>
            </a:extLst>
          </p:cNvPr>
          <p:cNvSpPr/>
          <p:nvPr/>
        </p:nvSpPr>
        <p:spPr>
          <a:xfrm>
            <a:off x="234673" y="4492764"/>
            <a:ext cx="6217920" cy="317004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i="1" dirty="0">
                <a:solidFill>
                  <a:schemeClr val="bg1">
                    <a:lumMod val="65000"/>
                  </a:schemeClr>
                </a:solidFill>
                <a:latin typeface="Arial" panose="020B0604020202020204" pitchFamily="34" charset="0"/>
                <a:cs typeface="Arial" panose="020B0604020202020204" pitchFamily="34" charset="0"/>
              </a:rPr>
              <a:t>Enter your answer here.</a:t>
            </a:r>
          </a:p>
        </p:txBody>
      </p:sp>
      <p:grpSp>
        <p:nvGrpSpPr>
          <p:cNvPr id="46" name="Group 45">
            <a:extLst>
              <a:ext uri="{FF2B5EF4-FFF2-40B4-BE49-F238E27FC236}">
                <a16:creationId xmlns:a16="http://schemas.microsoft.com/office/drawing/2014/main" id="{014E096D-F097-4BDC-932F-D948AAC67386}"/>
              </a:ext>
            </a:extLst>
          </p:cNvPr>
          <p:cNvGrpSpPr/>
          <p:nvPr/>
        </p:nvGrpSpPr>
        <p:grpSpPr>
          <a:xfrm>
            <a:off x="10056814" y="2037011"/>
            <a:ext cx="2192043" cy="2403694"/>
            <a:chOff x="10247749" y="2055710"/>
            <a:chExt cx="2310642" cy="2548459"/>
          </a:xfrm>
        </p:grpSpPr>
        <p:sp>
          <p:nvSpPr>
            <p:cNvPr id="26" name="Oval 25">
              <a:extLst>
                <a:ext uri="{FF2B5EF4-FFF2-40B4-BE49-F238E27FC236}">
                  <a16:creationId xmlns:a16="http://schemas.microsoft.com/office/drawing/2014/main" id="{64862D82-E98F-4C56-B967-BBA601A3C254}"/>
                </a:ext>
              </a:extLst>
            </p:cNvPr>
            <p:cNvSpPr/>
            <p:nvPr/>
          </p:nvSpPr>
          <p:spPr>
            <a:xfrm>
              <a:off x="10260554" y="2340440"/>
              <a:ext cx="2297836" cy="2263729"/>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8" name="Picture 37" descr="A person standing posing for the camera&#10;&#10;Description automatically generated">
              <a:extLst>
                <a:ext uri="{FF2B5EF4-FFF2-40B4-BE49-F238E27FC236}">
                  <a16:creationId xmlns:a16="http://schemas.microsoft.com/office/drawing/2014/main" id="{60D9C588-B471-4E41-8024-5A1877D50595}"/>
                </a:ext>
              </a:extLst>
            </p:cNvPr>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331" t="-232" r="8045" b="74901"/>
            <a:stretch/>
          </p:blipFill>
          <p:spPr>
            <a:xfrm>
              <a:off x="10247749" y="2055710"/>
              <a:ext cx="2310642" cy="2522226"/>
            </a:xfrm>
            <a:prstGeom prst="ellipse">
              <a:avLst/>
            </a:prstGeom>
          </p:spPr>
        </p:pic>
        <p:sp>
          <p:nvSpPr>
            <p:cNvPr id="18" name="Freeform: Shape 17">
              <a:extLst>
                <a:ext uri="{FF2B5EF4-FFF2-40B4-BE49-F238E27FC236}">
                  <a16:creationId xmlns:a16="http://schemas.microsoft.com/office/drawing/2014/main" id="{4B83D9DE-7108-4D66-829D-BF1F4294B62D}"/>
                </a:ext>
              </a:extLst>
            </p:cNvPr>
            <p:cNvSpPr/>
            <p:nvPr/>
          </p:nvSpPr>
          <p:spPr>
            <a:xfrm>
              <a:off x="10427608" y="3972619"/>
              <a:ext cx="1960373" cy="597697"/>
            </a:xfrm>
            <a:custGeom>
              <a:avLst/>
              <a:gdLst>
                <a:gd name="connsiteX0" fmla="*/ 0 w 1883780"/>
                <a:gd name="connsiteY0" fmla="*/ 0 h 509701"/>
                <a:gd name="connsiteX1" fmla="*/ 1883780 w 1883780"/>
                <a:gd name="connsiteY1" fmla="*/ 0 h 509701"/>
                <a:gd name="connsiteX2" fmla="*/ 1845453 w 1883780"/>
                <a:gd name="connsiteY2" fmla="*/ 65315 h 509701"/>
                <a:gd name="connsiteX3" fmla="*/ 941890 w 1883780"/>
                <a:gd name="connsiteY3" fmla="*/ 509701 h 509701"/>
                <a:gd name="connsiteX4" fmla="*/ 38327 w 1883780"/>
                <a:gd name="connsiteY4" fmla="*/ 65315 h 509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780" h="509701">
                  <a:moveTo>
                    <a:pt x="0" y="0"/>
                  </a:moveTo>
                  <a:lnTo>
                    <a:pt x="1883780" y="0"/>
                  </a:lnTo>
                  <a:lnTo>
                    <a:pt x="1845453" y="65315"/>
                  </a:lnTo>
                  <a:cubicBezTo>
                    <a:pt x="1649634" y="333426"/>
                    <a:pt x="1318017" y="509701"/>
                    <a:pt x="941890" y="509701"/>
                  </a:cubicBezTo>
                  <a:cubicBezTo>
                    <a:pt x="565763" y="509701"/>
                    <a:pt x="234146" y="333426"/>
                    <a:pt x="38327" y="65315"/>
                  </a:cubicBez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58891966-DC2B-49AF-9DC4-4B6F2E1853B4}"/>
                </a:ext>
              </a:extLst>
            </p:cNvPr>
            <p:cNvSpPr/>
            <p:nvPr/>
          </p:nvSpPr>
          <p:spPr>
            <a:xfrm>
              <a:off x="10853514" y="4114147"/>
              <a:ext cx="1107607" cy="34364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Analyst </a:t>
              </a:r>
            </a:p>
          </p:txBody>
        </p:sp>
      </p:grpSp>
      <p:sp>
        <p:nvSpPr>
          <p:cNvPr id="2" name="Title 1">
            <a:extLst>
              <a:ext uri="{FF2B5EF4-FFF2-40B4-BE49-F238E27FC236}">
                <a16:creationId xmlns:a16="http://schemas.microsoft.com/office/drawing/2014/main" id="{5EE5098E-21C9-49F2-9AF0-F6F6DCFBA3F6}"/>
              </a:ext>
            </a:extLst>
          </p:cNvPr>
          <p:cNvSpPr>
            <a:spLocks noGrp="1"/>
          </p:cNvSpPr>
          <p:nvPr>
            <p:ph type="title"/>
          </p:nvPr>
        </p:nvSpPr>
        <p:spPr/>
        <p:txBody>
          <a:bodyPr/>
          <a:lstStyle/>
          <a:p>
            <a:r>
              <a:rPr lang="en-US" dirty="0"/>
              <a:t>Repayment Source Co-dependence</a:t>
            </a:r>
            <a:endParaRPr lang="en-IN" dirty="0"/>
          </a:p>
        </p:txBody>
      </p:sp>
      <p:sp>
        <p:nvSpPr>
          <p:cNvPr id="7" name="TextBox 6">
            <a:extLst>
              <a:ext uri="{FF2B5EF4-FFF2-40B4-BE49-F238E27FC236}">
                <a16:creationId xmlns:a16="http://schemas.microsoft.com/office/drawing/2014/main" id="{91FEC7FB-87C3-4D7C-BE57-50DFC774EE5D}"/>
              </a:ext>
            </a:extLst>
          </p:cNvPr>
          <p:cNvSpPr txBox="1"/>
          <p:nvPr/>
        </p:nvSpPr>
        <p:spPr>
          <a:xfrm>
            <a:off x="390906" y="2238590"/>
            <a:ext cx="8868489" cy="2000548"/>
          </a:xfrm>
          <a:prstGeom prst="rect">
            <a:avLst/>
          </a:prstGeom>
          <a:noFill/>
        </p:spPr>
        <p:txBody>
          <a:bodyPr wrap="square">
            <a:spAutoFit/>
          </a:bodyPr>
          <a:lstStyle/>
          <a:p>
            <a:pPr>
              <a:spcBef>
                <a:spcPts val="300"/>
              </a:spcBef>
              <a:spcAft>
                <a:spcPts val="300"/>
              </a:spcAft>
            </a:pPr>
            <a:r>
              <a:rPr lang="en-US"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The scenario:</a:t>
            </a:r>
          </a:p>
          <a:p>
            <a:pPr>
              <a:spcBef>
                <a:spcPts val="300"/>
              </a:spcBef>
              <a:spcAft>
                <a:spcPts val="300"/>
              </a:spcAft>
            </a:pPr>
            <a:endParaRPr lang="en-US" sz="5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a:p>
            <a:pPr marL="342900" indent="-342900">
              <a:spcBef>
                <a:spcPts val="300"/>
              </a:spcBef>
              <a:spcAft>
                <a:spcPts val="300"/>
              </a:spcAft>
              <a:buFont typeface="Wingdings" panose="05000000000000000000" pitchFamily="2" charset="2"/>
              <a:buChar char="§"/>
            </a:pPr>
            <a:r>
              <a:rPr lang="en-US"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Assume the primary source of repayment is property cash flow. </a:t>
            </a:r>
          </a:p>
          <a:p>
            <a:pPr marL="342900" indent="-342900">
              <a:spcBef>
                <a:spcPts val="300"/>
              </a:spcBef>
              <a:spcAft>
                <a:spcPts val="300"/>
              </a:spcAft>
              <a:buFont typeface="Wingdings" panose="05000000000000000000" pitchFamily="2" charset="2"/>
              <a:buChar char="§"/>
            </a:pPr>
            <a:r>
              <a:rPr lang="en-US"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The secondary source is sale of the property.</a:t>
            </a:r>
          </a:p>
          <a:p>
            <a:pPr marL="342900" indent="-342900">
              <a:spcBef>
                <a:spcPts val="300"/>
              </a:spcBef>
              <a:spcAft>
                <a:spcPts val="300"/>
              </a:spcAft>
              <a:buFont typeface="Wingdings" panose="05000000000000000000" pitchFamily="2" charset="2"/>
              <a:buChar char="§"/>
            </a:pPr>
            <a:r>
              <a:rPr lang="en-US" sz="16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If the property cash flow fails to meet expectations, what is the impact on the secondary source of repayment? </a:t>
            </a:r>
          </a:p>
          <a:p>
            <a:pPr>
              <a:spcBef>
                <a:spcPts val="300"/>
              </a:spcBef>
              <a:spcAft>
                <a:spcPts val="300"/>
              </a:spcAft>
            </a:pPr>
            <a:r>
              <a:rPr lang="en-US" sz="1400"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Enter your answer and click on the Analyst’s image to compare your answer with her analysis of this scenario.</a:t>
            </a:r>
            <a:r>
              <a:rPr lang="en-US" sz="1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 </a:t>
            </a:r>
            <a:endParaRPr lang="en-IN" sz="1400"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p:txBody>
      </p:sp>
      <p:sp>
        <p:nvSpPr>
          <p:cNvPr id="9" name="Rectangle 8">
            <a:extLst>
              <a:ext uri="{FF2B5EF4-FFF2-40B4-BE49-F238E27FC236}">
                <a16:creationId xmlns:a16="http://schemas.microsoft.com/office/drawing/2014/main" id="{462741D3-8C4E-4D3E-BFFA-73F5A426ADBE}"/>
              </a:ext>
            </a:extLst>
          </p:cNvPr>
          <p:cNvSpPr/>
          <p:nvPr/>
        </p:nvSpPr>
        <p:spPr>
          <a:xfrm>
            <a:off x="13090068" y="0"/>
            <a:ext cx="1102182"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Slide 15</a:t>
            </a:r>
          </a:p>
        </p:txBody>
      </p:sp>
      <p:sp>
        <p:nvSpPr>
          <p:cNvPr id="3" name="Rectangle 2">
            <a:extLst>
              <a:ext uri="{FF2B5EF4-FFF2-40B4-BE49-F238E27FC236}">
                <a16:creationId xmlns:a16="http://schemas.microsoft.com/office/drawing/2014/main" id="{94E2CB5A-0AAE-4FD1-A717-C913B3E11574}"/>
              </a:ext>
            </a:extLst>
          </p:cNvPr>
          <p:cNvSpPr/>
          <p:nvPr/>
        </p:nvSpPr>
        <p:spPr>
          <a:xfrm>
            <a:off x="6539509" y="4491347"/>
            <a:ext cx="6217920" cy="317145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5" name="Rectangle 4">
            <a:extLst>
              <a:ext uri="{FF2B5EF4-FFF2-40B4-BE49-F238E27FC236}">
                <a16:creationId xmlns:a16="http://schemas.microsoft.com/office/drawing/2014/main" id="{0E7E648B-3D88-4CFB-9F78-9B0941770E7E}"/>
              </a:ext>
            </a:extLst>
          </p:cNvPr>
          <p:cNvSpPr/>
          <p:nvPr/>
        </p:nvSpPr>
        <p:spPr>
          <a:xfrm>
            <a:off x="317731" y="4566985"/>
            <a:ext cx="6051805" cy="30215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1">
                    <a:lumMod val="65000"/>
                  </a:schemeClr>
                </a:solidFill>
                <a:latin typeface="Arial" panose="020B0604020202020204" pitchFamily="34" charset="0"/>
                <a:cs typeface="Arial" panose="020B0604020202020204" pitchFamily="34" charset="0"/>
              </a:rPr>
              <a:t>Answer</a:t>
            </a:r>
          </a:p>
        </p:txBody>
      </p:sp>
      <p:sp>
        <p:nvSpPr>
          <p:cNvPr id="6" name="TextBox 5">
            <a:extLst>
              <a:ext uri="{FF2B5EF4-FFF2-40B4-BE49-F238E27FC236}">
                <a16:creationId xmlns:a16="http://schemas.microsoft.com/office/drawing/2014/main" id="{A39B5482-30D2-436D-B187-B6BAEF01FC55}"/>
              </a:ext>
            </a:extLst>
          </p:cNvPr>
          <p:cNvSpPr txBox="1"/>
          <p:nvPr/>
        </p:nvSpPr>
        <p:spPr>
          <a:xfrm>
            <a:off x="6711910" y="4674761"/>
            <a:ext cx="5862639" cy="2410916"/>
          </a:xfrm>
          <a:prstGeom prst="rect">
            <a:avLst/>
          </a:prstGeom>
          <a:noFill/>
        </p:spPr>
        <p:txBody>
          <a:bodyPr wrap="square">
            <a:spAutoFit/>
          </a:bodyPr>
          <a:lstStyle/>
          <a:p>
            <a:pPr defTabSz="1028700">
              <a:spcBef>
                <a:spcPts val="400"/>
              </a:spcBef>
              <a:spcAft>
                <a:spcPts val="400"/>
              </a:spcAft>
              <a:defRPr/>
            </a:pPr>
            <a:r>
              <a:rPr kumimoji="0" lang="en-US" i="0" u="none" strike="noStrike" kern="0" cap="none" spc="0" normalizeH="0" baseline="0" noProof="0" dirty="0">
                <a:ln>
                  <a:noFill/>
                </a:ln>
                <a:effectLst/>
                <a:uLnTx/>
                <a:uFillTx/>
                <a:latin typeface="Arial" panose="020B0604020202020204" pitchFamily="34" charset="0"/>
              </a:rPr>
              <a:t>Insufficient property cash flow could be the result of a poor market for the property type, overall difficult economic conditions that are making it difficult to find tenants, overbuilding, etc.</a:t>
            </a:r>
            <a:endParaRPr lang="en-US" kern="0" dirty="0">
              <a:latin typeface="Arial" panose="020B0604020202020204" pitchFamily="34" charset="0"/>
            </a:endParaRPr>
          </a:p>
          <a:p>
            <a:pPr defTabSz="1028700">
              <a:spcBef>
                <a:spcPts val="400"/>
              </a:spcBef>
              <a:spcAft>
                <a:spcPts val="400"/>
              </a:spcAft>
              <a:defRPr/>
            </a:pPr>
            <a:r>
              <a:rPr kumimoji="0" lang="en-US" i="0" u="none" strike="noStrike" kern="0" cap="none" spc="0" normalizeH="0" baseline="0" noProof="0" dirty="0">
                <a:ln>
                  <a:noFill/>
                </a:ln>
                <a:effectLst/>
                <a:uLnTx/>
                <a:uFillTx/>
                <a:latin typeface="Arial" panose="020B0604020202020204" pitchFamily="34" charset="0"/>
              </a:rPr>
              <a:t>In any case, the inability to achieve adequate cash flow is an indicator that the property itself may not have the market value that would produce enough proceeds in a sale to fully repay supporting debt.</a:t>
            </a:r>
          </a:p>
        </p:txBody>
      </p:sp>
      <p:sp>
        <p:nvSpPr>
          <p:cNvPr id="8" name="Isosceles Triangle 7">
            <a:extLst>
              <a:ext uri="{FF2B5EF4-FFF2-40B4-BE49-F238E27FC236}">
                <a16:creationId xmlns:a16="http://schemas.microsoft.com/office/drawing/2014/main" id="{98A92BE2-D883-49AF-9B40-3EA177FD12D3}"/>
              </a:ext>
            </a:extLst>
          </p:cNvPr>
          <p:cNvSpPr/>
          <p:nvPr/>
        </p:nvSpPr>
        <p:spPr>
          <a:xfrm rot="10800000">
            <a:off x="10945817" y="4383294"/>
            <a:ext cx="414036" cy="21709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Slide Number Placeholder 9">
            <a:extLst>
              <a:ext uri="{FF2B5EF4-FFF2-40B4-BE49-F238E27FC236}">
                <a16:creationId xmlns:a16="http://schemas.microsoft.com/office/drawing/2014/main" id="{B0C85F10-AD7E-4355-9145-E61567F3A8E8}"/>
              </a:ext>
            </a:extLst>
          </p:cNvPr>
          <p:cNvSpPr>
            <a:spLocks noGrp="1"/>
          </p:cNvSpPr>
          <p:nvPr>
            <p:ph type="sldNum" sz="quarter" idx="12"/>
          </p:nvPr>
        </p:nvSpPr>
        <p:spPr/>
        <p:txBody>
          <a:bodyPr/>
          <a:lstStyle/>
          <a:p>
            <a:fld id="{71A628A0-E779-4D32-97F1-9C80A60D6EF0}" type="slidenum">
              <a:rPr lang="en-IN" smtClean="0"/>
              <a:pPr/>
              <a:t>78</a:t>
            </a:fld>
            <a:r>
              <a:rPr lang="en-IN"/>
              <a:t> of 116</a:t>
            </a:r>
            <a:endParaRPr lang="en-IN" dirty="0"/>
          </a:p>
        </p:txBody>
      </p:sp>
    </p:spTree>
    <p:custDataLst>
      <p:tags r:id="rId1"/>
    </p:custDataLst>
    <p:extLst>
      <p:ext uri="{BB962C8B-B14F-4D97-AF65-F5344CB8AC3E}">
        <p14:creationId xmlns:p14="http://schemas.microsoft.com/office/powerpoint/2010/main" val="301382220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D9155-43B8-4083-BBF5-42833049213E}"/>
              </a:ext>
            </a:extLst>
          </p:cNvPr>
          <p:cNvSpPr>
            <a:spLocks noGrp="1"/>
          </p:cNvSpPr>
          <p:nvPr>
            <p:ph type="title"/>
          </p:nvPr>
        </p:nvSpPr>
        <p:spPr/>
        <p:txBody>
          <a:bodyPr/>
          <a:lstStyle/>
          <a:p>
            <a:r>
              <a:rPr lang="en-IN" dirty="0"/>
              <a:t>Exercise</a:t>
            </a:r>
          </a:p>
        </p:txBody>
      </p:sp>
      <p:sp>
        <p:nvSpPr>
          <p:cNvPr id="5" name="Rectangle 4">
            <a:extLst>
              <a:ext uri="{FF2B5EF4-FFF2-40B4-BE49-F238E27FC236}">
                <a16:creationId xmlns:a16="http://schemas.microsoft.com/office/drawing/2014/main" id="{9162BACA-CA3C-4480-A78C-2D1D18C02E55}"/>
              </a:ext>
            </a:extLst>
          </p:cNvPr>
          <p:cNvSpPr/>
          <p:nvPr/>
        </p:nvSpPr>
        <p:spPr>
          <a:xfrm>
            <a:off x="234673" y="3722917"/>
            <a:ext cx="6217920" cy="395151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i="1" dirty="0">
              <a:solidFill>
                <a:schemeClr val="bg1">
                  <a:lumMod val="65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6EC252A-5786-4552-A6FF-A39D7A098D4E}"/>
              </a:ext>
            </a:extLst>
          </p:cNvPr>
          <p:cNvSpPr/>
          <p:nvPr/>
        </p:nvSpPr>
        <p:spPr>
          <a:xfrm>
            <a:off x="310895" y="3799036"/>
            <a:ext cx="6051805" cy="3782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1">
                    <a:lumMod val="65000"/>
                  </a:schemeClr>
                </a:solidFill>
                <a:latin typeface="Arial" panose="020B0604020202020204" pitchFamily="34" charset="0"/>
                <a:cs typeface="Arial" panose="020B0604020202020204" pitchFamily="34" charset="0"/>
              </a:rPr>
              <a:t>Answer given by the learner.</a:t>
            </a:r>
          </a:p>
        </p:txBody>
      </p:sp>
      <p:sp>
        <p:nvSpPr>
          <p:cNvPr id="7" name="Rectangle 6">
            <a:extLst>
              <a:ext uri="{FF2B5EF4-FFF2-40B4-BE49-F238E27FC236}">
                <a16:creationId xmlns:a16="http://schemas.microsoft.com/office/drawing/2014/main" id="{F4549A7B-FD99-4843-A942-2F67305259A8}"/>
              </a:ext>
            </a:extLst>
          </p:cNvPr>
          <p:cNvSpPr/>
          <p:nvPr/>
        </p:nvSpPr>
        <p:spPr>
          <a:xfrm rot="5400000">
            <a:off x="5688246" y="-3411582"/>
            <a:ext cx="1611085" cy="125272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408F6D-C300-49AF-9E5C-E2DC6172951D}"/>
              </a:ext>
            </a:extLst>
          </p:cNvPr>
          <p:cNvSpPr/>
          <p:nvPr/>
        </p:nvSpPr>
        <p:spPr>
          <a:xfrm>
            <a:off x="6539509" y="3722917"/>
            <a:ext cx="6217920" cy="393988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13" name="TextBox 12">
            <a:extLst>
              <a:ext uri="{FF2B5EF4-FFF2-40B4-BE49-F238E27FC236}">
                <a16:creationId xmlns:a16="http://schemas.microsoft.com/office/drawing/2014/main" id="{A229EA11-1575-4486-AC01-E5081A8EE8BE}"/>
              </a:ext>
            </a:extLst>
          </p:cNvPr>
          <p:cNvSpPr txBox="1"/>
          <p:nvPr/>
        </p:nvSpPr>
        <p:spPr>
          <a:xfrm>
            <a:off x="2517588" y="2467338"/>
            <a:ext cx="9875021" cy="769441"/>
          </a:xfrm>
          <a:prstGeom prst="rect">
            <a:avLst/>
          </a:prstGeom>
          <a:noFill/>
        </p:spPr>
        <p:txBody>
          <a:bodyPr wrap="square">
            <a:spAutoFit/>
          </a:bodyPr>
          <a:lstStyle/>
          <a:p>
            <a:pPr marL="283464" indent="-283464">
              <a:spcBef>
                <a:spcPts val="600"/>
              </a:spcBef>
              <a:spcAft>
                <a:spcPts val="600"/>
              </a:spcAft>
              <a:buFont typeface="+mj-lt"/>
              <a:buAutoNum type="arabicPeriod"/>
            </a:pPr>
            <a:r>
              <a:rPr lang="en-US" sz="20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What are the threats (risks) to this property's success? </a:t>
            </a:r>
            <a:r>
              <a:rPr lang="en-US" sz="2000" i="1" dirty="0">
                <a:solidFill>
                  <a:schemeClr val="bg1"/>
                </a:solidFill>
                <a:latin typeface="Arial" panose="020B0604020202020204" pitchFamily="34" charset="0"/>
                <a:ea typeface="Calibri" panose="020F0502020204030204" pitchFamily="34" charset="0"/>
                <a:cs typeface="Times New Roman" panose="02020603050405020304" pitchFamily="18" charset="0"/>
              </a:rPr>
              <a:t>       </a:t>
            </a:r>
          </a:p>
          <a:p>
            <a:pPr>
              <a:spcBef>
                <a:spcPts val="600"/>
              </a:spcBef>
              <a:spcAft>
                <a:spcPts val="600"/>
              </a:spcAft>
            </a:pPr>
            <a:r>
              <a:rPr lang="en-US" sz="1400" i="1" dirty="0">
                <a:solidFill>
                  <a:schemeClr val="bg1"/>
                </a:solidFill>
                <a:latin typeface="Arial" panose="020B0604020202020204" pitchFamily="34" charset="0"/>
                <a:ea typeface="Calibri" panose="020F0502020204030204" pitchFamily="34" charset="0"/>
                <a:cs typeface="Times New Roman" panose="02020603050405020304" pitchFamily="18" charset="0"/>
              </a:rPr>
              <a:t>      </a:t>
            </a:r>
            <a:r>
              <a:rPr lang="en-US" sz="1400"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Enter your answer and click compare to view some best responses.</a:t>
            </a:r>
            <a:endParaRPr lang="en-US" sz="2000"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p:txBody>
      </p:sp>
      <p:grpSp>
        <p:nvGrpSpPr>
          <p:cNvPr id="14" name="Group 13">
            <a:extLst>
              <a:ext uri="{FF2B5EF4-FFF2-40B4-BE49-F238E27FC236}">
                <a16:creationId xmlns:a16="http://schemas.microsoft.com/office/drawing/2014/main" id="{5690104E-D359-4127-898B-0C372509043F}"/>
              </a:ext>
            </a:extLst>
          </p:cNvPr>
          <p:cNvGrpSpPr/>
          <p:nvPr/>
        </p:nvGrpSpPr>
        <p:grpSpPr>
          <a:xfrm>
            <a:off x="599490" y="1950788"/>
            <a:ext cx="1640504" cy="1814265"/>
            <a:chOff x="432435" y="1943170"/>
            <a:chExt cx="1985009" cy="2195260"/>
          </a:xfrm>
        </p:grpSpPr>
        <p:sp>
          <p:nvSpPr>
            <p:cNvPr id="15" name="Oval 14">
              <a:extLst>
                <a:ext uri="{FF2B5EF4-FFF2-40B4-BE49-F238E27FC236}">
                  <a16:creationId xmlns:a16="http://schemas.microsoft.com/office/drawing/2014/main" id="{7035ECC5-5D96-4F41-8ED6-B602E96B1733}"/>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descr="A person wearing a suit and tie&#10;&#10;Description automatically generated">
              <a:extLst>
                <a:ext uri="{FF2B5EF4-FFF2-40B4-BE49-F238E27FC236}">
                  <a16:creationId xmlns:a16="http://schemas.microsoft.com/office/drawing/2014/main" id="{7D4BBB7A-210C-4BF6-A806-828C93F0A29C}"/>
                </a:ext>
              </a:extLst>
            </p:cNvPr>
            <p:cNvPicPr>
              <a:picLocks noChangeAspect="1"/>
            </p:cNvPicPr>
            <p:nvPr/>
          </p:nvPicPr>
          <p:blipFill rotWithShape="1">
            <a:blip r:embed="rId2">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8" name="Rectangle: Rounded Corners 7">
            <a:extLst>
              <a:ext uri="{FF2B5EF4-FFF2-40B4-BE49-F238E27FC236}">
                <a16:creationId xmlns:a16="http://schemas.microsoft.com/office/drawing/2014/main" id="{A5EA7F32-6D0B-4470-93BF-5D145C97F464}"/>
              </a:ext>
            </a:extLst>
          </p:cNvPr>
          <p:cNvSpPr/>
          <p:nvPr/>
        </p:nvSpPr>
        <p:spPr>
          <a:xfrm>
            <a:off x="8856633" y="5456014"/>
            <a:ext cx="1583673" cy="47369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COMPARE</a:t>
            </a:r>
          </a:p>
        </p:txBody>
      </p:sp>
      <p:sp>
        <p:nvSpPr>
          <p:cNvPr id="3" name="Slide Number Placeholder 2">
            <a:extLst>
              <a:ext uri="{FF2B5EF4-FFF2-40B4-BE49-F238E27FC236}">
                <a16:creationId xmlns:a16="http://schemas.microsoft.com/office/drawing/2014/main" id="{DB5408B5-41DF-4A68-A8DD-A4FC6D256A6B}"/>
              </a:ext>
            </a:extLst>
          </p:cNvPr>
          <p:cNvSpPr>
            <a:spLocks noGrp="1"/>
          </p:cNvSpPr>
          <p:nvPr>
            <p:ph type="sldNum" sz="quarter" idx="12"/>
          </p:nvPr>
        </p:nvSpPr>
        <p:spPr/>
        <p:txBody>
          <a:bodyPr/>
          <a:lstStyle/>
          <a:p>
            <a:fld id="{71A628A0-E779-4D32-97F1-9C80A60D6EF0}" type="slidenum">
              <a:rPr lang="en-IN" smtClean="0"/>
              <a:pPr/>
              <a:t>79</a:t>
            </a:fld>
            <a:r>
              <a:rPr lang="en-IN"/>
              <a:t> of 116</a:t>
            </a:r>
            <a:endParaRPr lang="en-IN" dirty="0"/>
          </a:p>
        </p:txBody>
      </p:sp>
    </p:spTree>
    <p:extLst>
      <p:ext uri="{BB962C8B-B14F-4D97-AF65-F5344CB8AC3E}">
        <p14:creationId xmlns:p14="http://schemas.microsoft.com/office/powerpoint/2010/main" val="2383038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47133E4-A12C-4F55-B83B-246842F1D304}"/>
              </a:ext>
            </a:extLst>
          </p:cNvPr>
          <p:cNvSpPr/>
          <p:nvPr/>
        </p:nvSpPr>
        <p:spPr>
          <a:xfrm>
            <a:off x="234673" y="3722917"/>
            <a:ext cx="6217920" cy="395151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i="1" dirty="0">
              <a:solidFill>
                <a:schemeClr val="bg1">
                  <a:lumMod val="65000"/>
                </a:schemeClr>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C2EDD86-50C9-4288-846B-4995F4BEE441}"/>
              </a:ext>
            </a:extLst>
          </p:cNvPr>
          <p:cNvSpPr/>
          <p:nvPr/>
        </p:nvSpPr>
        <p:spPr>
          <a:xfrm>
            <a:off x="310895" y="3799036"/>
            <a:ext cx="6051805" cy="3782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0BB03A7C-5616-4511-BCA9-B05D62BF4959}"/>
              </a:ext>
            </a:extLst>
          </p:cNvPr>
          <p:cNvSpPr/>
          <p:nvPr/>
        </p:nvSpPr>
        <p:spPr>
          <a:xfrm rot="5400000">
            <a:off x="5688246" y="-3411582"/>
            <a:ext cx="1611085" cy="125272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F3AB5-9D4D-4C76-A402-1CFE842A792A}"/>
              </a:ext>
            </a:extLst>
          </p:cNvPr>
          <p:cNvSpPr>
            <a:spLocks noGrp="1"/>
          </p:cNvSpPr>
          <p:nvPr>
            <p:ph type="title"/>
          </p:nvPr>
        </p:nvSpPr>
        <p:spPr/>
        <p:txBody>
          <a:bodyPr/>
          <a:lstStyle/>
          <a:p>
            <a:r>
              <a:rPr lang="en-US" dirty="0"/>
              <a:t>Is Underwriting an Exact Science? </a:t>
            </a:r>
          </a:p>
        </p:txBody>
      </p:sp>
      <p:sp>
        <p:nvSpPr>
          <p:cNvPr id="5" name="Rectangle 4">
            <a:extLst>
              <a:ext uri="{FF2B5EF4-FFF2-40B4-BE49-F238E27FC236}">
                <a16:creationId xmlns:a16="http://schemas.microsoft.com/office/drawing/2014/main" id="{10619C3A-80F1-465A-BB1B-54104B4A7174}"/>
              </a:ext>
            </a:extLst>
          </p:cNvPr>
          <p:cNvSpPr/>
          <p:nvPr/>
        </p:nvSpPr>
        <p:spPr>
          <a:xfrm>
            <a:off x="6539509" y="3722917"/>
            <a:ext cx="6217920" cy="393988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18" name="TextBox 17">
            <a:extLst>
              <a:ext uri="{FF2B5EF4-FFF2-40B4-BE49-F238E27FC236}">
                <a16:creationId xmlns:a16="http://schemas.microsoft.com/office/drawing/2014/main" id="{0339099D-B314-4BA3-95C2-D7A7E1E012CD}"/>
              </a:ext>
            </a:extLst>
          </p:cNvPr>
          <p:cNvSpPr txBox="1"/>
          <p:nvPr/>
        </p:nvSpPr>
        <p:spPr>
          <a:xfrm>
            <a:off x="2517589" y="2467338"/>
            <a:ext cx="9763150" cy="769441"/>
          </a:xfrm>
          <a:prstGeom prst="rect">
            <a:avLst/>
          </a:prstGeom>
          <a:noFill/>
        </p:spPr>
        <p:txBody>
          <a:bodyPr wrap="square">
            <a:spAutoFit/>
          </a:bodyPr>
          <a:lstStyle/>
          <a:p>
            <a:pPr>
              <a:spcBef>
                <a:spcPts val="600"/>
              </a:spcBef>
              <a:spcAft>
                <a:spcPts val="600"/>
              </a:spcAft>
            </a:pPr>
            <a:r>
              <a:rPr lang="en-US" sz="20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Question </a:t>
            </a:r>
          </a:p>
          <a:p>
            <a:pPr>
              <a:spcBef>
                <a:spcPts val="600"/>
              </a:spcBef>
              <a:spcAft>
                <a:spcPts val="600"/>
              </a:spcAft>
            </a:pPr>
            <a:r>
              <a:rPr lang="en-US" sz="1400"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Select the correct answer, then click CHECK.</a:t>
            </a:r>
          </a:p>
        </p:txBody>
      </p:sp>
      <p:grpSp>
        <p:nvGrpSpPr>
          <p:cNvPr id="19" name="Group 18">
            <a:extLst>
              <a:ext uri="{FF2B5EF4-FFF2-40B4-BE49-F238E27FC236}">
                <a16:creationId xmlns:a16="http://schemas.microsoft.com/office/drawing/2014/main" id="{B9582E7B-0F28-4E88-A4DF-8E68573C7540}"/>
              </a:ext>
            </a:extLst>
          </p:cNvPr>
          <p:cNvGrpSpPr/>
          <p:nvPr/>
        </p:nvGrpSpPr>
        <p:grpSpPr>
          <a:xfrm>
            <a:off x="599490" y="1950788"/>
            <a:ext cx="1640504" cy="1814265"/>
            <a:chOff x="432435" y="1943170"/>
            <a:chExt cx="1985009" cy="2195260"/>
          </a:xfrm>
        </p:grpSpPr>
        <p:sp>
          <p:nvSpPr>
            <p:cNvPr id="20" name="Oval 19">
              <a:extLst>
                <a:ext uri="{FF2B5EF4-FFF2-40B4-BE49-F238E27FC236}">
                  <a16:creationId xmlns:a16="http://schemas.microsoft.com/office/drawing/2014/main" id="{D410DA84-3A61-4E20-9625-D147480801F8}"/>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descr="A person wearing a suit and tie&#10;&#10;Description automatically generated">
              <a:extLst>
                <a:ext uri="{FF2B5EF4-FFF2-40B4-BE49-F238E27FC236}">
                  <a16:creationId xmlns:a16="http://schemas.microsoft.com/office/drawing/2014/main" id="{12E78E67-410F-4F1B-8A06-1A92580A2BFB}"/>
                </a:ext>
              </a:extLst>
            </p:cNvPr>
            <p:cNvPicPr>
              <a:picLocks noChangeAspect="1"/>
            </p:cNvPicPr>
            <p:nvPr/>
          </p:nvPicPr>
          <p:blipFill rotWithShape="1">
            <a:blip r:embed="rId3">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33" name="Oval 32">
            <a:extLst>
              <a:ext uri="{FF2B5EF4-FFF2-40B4-BE49-F238E27FC236}">
                <a16:creationId xmlns:a16="http://schemas.microsoft.com/office/drawing/2014/main" id="{221200BA-1257-49B9-AF84-678601638851}"/>
              </a:ext>
            </a:extLst>
          </p:cNvPr>
          <p:cNvSpPr/>
          <p:nvPr/>
        </p:nvSpPr>
        <p:spPr>
          <a:xfrm>
            <a:off x="1154921" y="4173236"/>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29BEDDEF-AE82-47D5-A675-29D8432C0968}"/>
              </a:ext>
            </a:extLst>
          </p:cNvPr>
          <p:cNvSpPr/>
          <p:nvPr/>
        </p:nvSpPr>
        <p:spPr>
          <a:xfrm>
            <a:off x="1154921" y="4685981"/>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TextBox 36">
            <a:extLst>
              <a:ext uri="{FF2B5EF4-FFF2-40B4-BE49-F238E27FC236}">
                <a16:creationId xmlns:a16="http://schemas.microsoft.com/office/drawing/2014/main" id="{5D3F4255-BA1D-4A59-8F45-56F7BB069811}"/>
              </a:ext>
            </a:extLst>
          </p:cNvPr>
          <p:cNvSpPr txBox="1"/>
          <p:nvPr/>
        </p:nvSpPr>
        <p:spPr>
          <a:xfrm>
            <a:off x="1537433" y="4161661"/>
            <a:ext cx="4048192" cy="877163"/>
          </a:xfrm>
          <a:prstGeom prst="rect">
            <a:avLst/>
          </a:prstGeom>
          <a:noFill/>
        </p:spPr>
        <p:txBody>
          <a:bodyPr wrap="square">
            <a:spAutoFit/>
          </a:bodyPr>
          <a:lstStyle/>
          <a:p>
            <a:pPr>
              <a:spcBef>
                <a:spcPts val="800"/>
              </a:spcBef>
              <a:spcAft>
                <a:spcPts val="1000"/>
              </a:spcAft>
            </a:pPr>
            <a:r>
              <a:rPr lang="en-IN" dirty="0">
                <a:latin typeface="Arial" panose="020B0604020202020204" pitchFamily="34" charset="0"/>
                <a:cs typeface="Arial" panose="020B0604020202020204" pitchFamily="34" charset="0"/>
              </a:rPr>
              <a:t>OPTIONS</a:t>
            </a:r>
          </a:p>
          <a:p>
            <a:pPr>
              <a:spcBef>
                <a:spcPts val="800"/>
              </a:spcBef>
              <a:spcAft>
                <a:spcPts val="1000"/>
              </a:spcAft>
            </a:pPr>
            <a:r>
              <a:rPr lang="en-IN" dirty="0">
                <a:latin typeface="Arial" panose="020B0604020202020204" pitchFamily="34" charset="0"/>
                <a:cs typeface="Arial" panose="020B0604020202020204" pitchFamily="34" charset="0"/>
              </a:rPr>
              <a:t>OPTIONS</a:t>
            </a:r>
          </a:p>
        </p:txBody>
      </p:sp>
      <p:pic>
        <p:nvPicPr>
          <p:cNvPr id="39" name="Graphic 38" descr="Checkmark">
            <a:extLst>
              <a:ext uri="{FF2B5EF4-FFF2-40B4-BE49-F238E27FC236}">
                <a16:creationId xmlns:a16="http://schemas.microsoft.com/office/drawing/2014/main" id="{1666F308-69CA-4EC4-999A-C75655E245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275" y="4726404"/>
            <a:ext cx="274320" cy="274320"/>
          </a:xfrm>
          <a:prstGeom prst="rect">
            <a:avLst/>
          </a:prstGeom>
        </p:spPr>
      </p:pic>
      <p:pic>
        <p:nvPicPr>
          <p:cNvPr id="41" name="Graphic 40" descr="Close">
            <a:extLst>
              <a:ext uri="{FF2B5EF4-FFF2-40B4-BE49-F238E27FC236}">
                <a16:creationId xmlns:a16="http://schemas.microsoft.com/office/drawing/2014/main" id="{9726B50F-14A8-43A0-BB83-B991082B1E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3677" y="4182610"/>
            <a:ext cx="274320" cy="274320"/>
          </a:xfrm>
          <a:prstGeom prst="rect">
            <a:avLst/>
          </a:prstGeom>
        </p:spPr>
      </p:pic>
      <p:sp>
        <p:nvSpPr>
          <p:cNvPr id="67" name="TextBox 66">
            <a:extLst>
              <a:ext uri="{FF2B5EF4-FFF2-40B4-BE49-F238E27FC236}">
                <a16:creationId xmlns:a16="http://schemas.microsoft.com/office/drawing/2014/main" id="{647D1689-E1F6-46D2-9554-13221EB50B06}"/>
              </a:ext>
            </a:extLst>
          </p:cNvPr>
          <p:cNvSpPr txBox="1"/>
          <p:nvPr/>
        </p:nvSpPr>
        <p:spPr>
          <a:xfrm>
            <a:off x="6807732" y="3909584"/>
            <a:ext cx="5500691" cy="923330"/>
          </a:xfrm>
          <a:prstGeom prst="rect">
            <a:avLst/>
          </a:prstGeom>
          <a:noFill/>
        </p:spPr>
        <p:txBody>
          <a:bodyPr wrap="square">
            <a:spAutoFit/>
          </a:bodyPr>
          <a:lstStyle/>
          <a:p>
            <a:r>
              <a:rPr lang="en-US" b="1" dirty="0">
                <a:solidFill>
                  <a:schemeClr val="accent1"/>
                </a:solidFill>
                <a:latin typeface="Arial" panose="020B0604020202020204" pitchFamily="34" charset="0"/>
                <a:cs typeface="Arial" panose="020B0604020202020204" pitchFamily="34" charset="0"/>
              </a:rPr>
              <a:t>Not quite.</a:t>
            </a:r>
          </a:p>
          <a:p>
            <a:endParaRPr lang="en-US" dirty="0">
              <a:solidFill>
                <a:schemeClr val="accent1"/>
              </a:solidFill>
              <a:effectLst/>
              <a:latin typeface="Arial" panose="020B0604020202020204" pitchFamily="34" charset="0"/>
              <a:ea typeface="Calibri" panose="020F0502020204030204" pitchFamily="34" charset="0"/>
            </a:endParaRPr>
          </a:p>
          <a:p>
            <a:r>
              <a:rPr lang="en-US" sz="1600" dirty="0">
                <a:effectLst/>
                <a:latin typeface="Arial" panose="020B0604020202020204" pitchFamily="34" charset="0"/>
                <a:ea typeface="Calibri" panose="020F0502020204030204" pitchFamily="34" charset="0"/>
              </a:rPr>
              <a:t>Feedback</a:t>
            </a:r>
          </a:p>
        </p:txBody>
      </p:sp>
      <p:sp>
        <p:nvSpPr>
          <p:cNvPr id="69" name="Oval 68">
            <a:extLst>
              <a:ext uri="{FF2B5EF4-FFF2-40B4-BE49-F238E27FC236}">
                <a16:creationId xmlns:a16="http://schemas.microsoft.com/office/drawing/2014/main" id="{34BE49F2-C2E2-4AA1-ADDF-75D4CC19FE2A}"/>
              </a:ext>
            </a:extLst>
          </p:cNvPr>
          <p:cNvSpPr/>
          <p:nvPr/>
        </p:nvSpPr>
        <p:spPr>
          <a:xfrm>
            <a:off x="1223616" y="4241931"/>
            <a:ext cx="146304" cy="1463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Slide Number Placeholder 2">
            <a:extLst>
              <a:ext uri="{FF2B5EF4-FFF2-40B4-BE49-F238E27FC236}">
                <a16:creationId xmlns:a16="http://schemas.microsoft.com/office/drawing/2014/main" id="{B5D991C2-BB61-47F5-9F01-BD02D80B64D7}"/>
              </a:ext>
            </a:extLst>
          </p:cNvPr>
          <p:cNvSpPr>
            <a:spLocks noGrp="1"/>
          </p:cNvSpPr>
          <p:nvPr>
            <p:ph type="sldNum" sz="quarter" idx="12"/>
          </p:nvPr>
        </p:nvSpPr>
        <p:spPr/>
        <p:txBody>
          <a:bodyPr/>
          <a:lstStyle/>
          <a:p>
            <a:fld id="{71A628A0-E779-4D32-97F1-9C80A60D6EF0}" type="slidenum">
              <a:rPr lang="en-IN" smtClean="0"/>
              <a:pPr/>
              <a:t>8</a:t>
            </a:fld>
            <a:r>
              <a:rPr lang="en-IN"/>
              <a:t> of 116</a:t>
            </a:r>
            <a:endParaRPr lang="en-IN" dirty="0"/>
          </a:p>
        </p:txBody>
      </p:sp>
    </p:spTree>
    <p:extLst>
      <p:ext uri="{BB962C8B-B14F-4D97-AF65-F5344CB8AC3E}">
        <p14:creationId xmlns:p14="http://schemas.microsoft.com/office/powerpoint/2010/main" val="28541453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D9155-43B8-4083-BBF5-42833049213E}"/>
              </a:ext>
            </a:extLst>
          </p:cNvPr>
          <p:cNvSpPr>
            <a:spLocks noGrp="1"/>
          </p:cNvSpPr>
          <p:nvPr>
            <p:ph type="title"/>
          </p:nvPr>
        </p:nvSpPr>
        <p:spPr/>
        <p:txBody>
          <a:bodyPr/>
          <a:lstStyle/>
          <a:p>
            <a:r>
              <a:rPr lang="en-IN" dirty="0"/>
              <a:t>Exercise</a:t>
            </a:r>
          </a:p>
        </p:txBody>
      </p:sp>
      <p:sp>
        <p:nvSpPr>
          <p:cNvPr id="5" name="Rectangle 4">
            <a:extLst>
              <a:ext uri="{FF2B5EF4-FFF2-40B4-BE49-F238E27FC236}">
                <a16:creationId xmlns:a16="http://schemas.microsoft.com/office/drawing/2014/main" id="{9162BACA-CA3C-4480-A78C-2D1D18C02E55}"/>
              </a:ext>
            </a:extLst>
          </p:cNvPr>
          <p:cNvSpPr/>
          <p:nvPr/>
        </p:nvSpPr>
        <p:spPr>
          <a:xfrm>
            <a:off x="234673" y="3722917"/>
            <a:ext cx="6217920" cy="395151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i="1" dirty="0">
              <a:solidFill>
                <a:schemeClr val="bg1">
                  <a:lumMod val="65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56EC252A-5786-4552-A6FF-A39D7A098D4E}"/>
              </a:ext>
            </a:extLst>
          </p:cNvPr>
          <p:cNvSpPr/>
          <p:nvPr/>
        </p:nvSpPr>
        <p:spPr>
          <a:xfrm>
            <a:off x="310895" y="3799036"/>
            <a:ext cx="6051805" cy="3782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1">
                    <a:lumMod val="65000"/>
                  </a:schemeClr>
                </a:solidFill>
                <a:latin typeface="Arial" panose="020B0604020202020204" pitchFamily="34" charset="0"/>
                <a:cs typeface="Arial" panose="020B0604020202020204" pitchFamily="34" charset="0"/>
              </a:rPr>
              <a:t>Answer given by the learner.</a:t>
            </a:r>
          </a:p>
        </p:txBody>
      </p:sp>
      <p:sp>
        <p:nvSpPr>
          <p:cNvPr id="7" name="Rectangle 6">
            <a:extLst>
              <a:ext uri="{FF2B5EF4-FFF2-40B4-BE49-F238E27FC236}">
                <a16:creationId xmlns:a16="http://schemas.microsoft.com/office/drawing/2014/main" id="{F4549A7B-FD99-4843-A942-2F67305259A8}"/>
              </a:ext>
            </a:extLst>
          </p:cNvPr>
          <p:cNvSpPr/>
          <p:nvPr/>
        </p:nvSpPr>
        <p:spPr>
          <a:xfrm rot="5400000">
            <a:off x="5688246" y="-3411582"/>
            <a:ext cx="1611085" cy="125272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6408F6D-C300-49AF-9E5C-E2DC6172951D}"/>
              </a:ext>
            </a:extLst>
          </p:cNvPr>
          <p:cNvSpPr/>
          <p:nvPr/>
        </p:nvSpPr>
        <p:spPr>
          <a:xfrm>
            <a:off x="6539509" y="3722917"/>
            <a:ext cx="6217920" cy="393988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13" name="TextBox 12">
            <a:extLst>
              <a:ext uri="{FF2B5EF4-FFF2-40B4-BE49-F238E27FC236}">
                <a16:creationId xmlns:a16="http://schemas.microsoft.com/office/drawing/2014/main" id="{A229EA11-1575-4486-AC01-E5081A8EE8BE}"/>
              </a:ext>
            </a:extLst>
          </p:cNvPr>
          <p:cNvSpPr txBox="1"/>
          <p:nvPr/>
        </p:nvSpPr>
        <p:spPr>
          <a:xfrm>
            <a:off x="2517588" y="2467338"/>
            <a:ext cx="9875021" cy="769441"/>
          </a:xfrm>
          <a:prstGeom prst="rect">
            <a:avLst/>
          </a:prstGeom>
          <a:noFill/>
        </p:spPr>
        <p:txBody>
          <a:bodyPr wrap="square">
            <a:spAutoFit/>
          </a:bodyPr>
          <a:lstStyle/>
          <a:p>
            <a:pPr marL="283464" indent="-283464">
              <a:spcBef>
                <a:spcPts val="600"/>
              </a:spcBef>
              <a:spcAft>
                <a:spcPts val="600"/>
              </a:spcAft>
              <a:buFont typeface="+mj-lt"/>
              <a:buAutoNum type="arabicPeriod"/>
            </a:pPr>
            <a:r>
              <a:rPr lang="en-US" sz="20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What are the threats (risks) to this property's success? </a:t>
            </a:r>
            <a:r>
              <a:rPr lang="en-US" sz="2000" i="1" dirty="0">
                <a:solidFill>
                  <a:schemeClr val="bg1"/>
                </a:solidFill>
                <a:latin typeface="Arial" panose="020B0604020202020204" pitchFamily="34" charset="0"/>
                <a:ea typeface="Calibri" panose="020F0502020204030204" pitchFamily="34" charset="0"/>
                <a:cs typeface="Times New Roman" panose="02020603050405020304" pitchFamily="18" charset="0"/>
              </a:rPr>
              <a:t>       </a:t>
            </a:r>
          </a:p>
          <a:p>
            <a:pPr>
              <a:spcBef>
                <a:spcPts val="600"/>
              </a:spcBef>
              <a:spcAft>
                <a:spcPts val="600"/>
              </a:spcAft>
            </a:pPr>
            <a:r>
              <a:rPr lang="en-US" sz="1400" i="1" dirty="0">
                <a:solidFill>
                  <a:schemeClr val="bg1"/>
                </a:solidFill>
                <a:latin typeface="Arial" panose="020B0604020202020204" pitchFamily="34" charset="0"/>
                <a:ea typeface="Calibri" panose="020F0502020204030204" pitchFamily="34" charset="0"/>
                <a:cs typeface="Times New Roman" panose="02020603050405020304" pitchFamily="18" charset="0"/>
              </a:rPr>
              <a:t>      </a:t>
            </a:r>
            <a:r>
              <a:rPr lang="en-US" sz="1400"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Enter your answer and click compare to view some best responses.</a:t>
            </a:r>
            <a:endParaRPr lang="en-US" sz="2000"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endParaRPr>
          </a:p>
        </p:txBody>
      </p:sp>
      <p:grpSp>
        <p:nvGrpSpPr>
          <p:cNvPr id="14" name="Group 13">
            <a:extLst>
              <a:ext uri="{FF2B5EF4-FFF2-40B4-BE49-F238E27FC236}">
                <a16:creationId xmlns:a16="http://schemas.microsoft.com/office/drawing/2014/main" id="{5690104E-D359-4127-898B-0C372509043F}"/>
              </a:ext>
            </a:extLst>
          </p:cNvPr>
          <p:cNvGrpSpPr/>
          <p:nvPr/>
        </p:nvGrpSpPr>
        <p:grpSpPr>
          <a:xfrm>
            <a:off x="599490" y="1950788"/>
            <a:ext cx="1640504" cy="1814265"/>
            <a:chOff x="432435" y="1943170"/>
            <a:chExt cx="1985009" cy="2195260"/>
          </a:xfrm>
        </p:grpSpPr>
        <p:sp>
          <p:nvSpPr>
            <p:cNvPr id="15" name="Oval 14">
              <a:extLst>
                <a:ext uri="{FF2B5EF4-FFF2-40B4-BE49-F238E27FC236}">
                  <a16:creationId xmlns:a16="http://schemas.microsoft.com/office/drawing/2014/main" id="{7035ECC5-5D96-4F41-8ED6-B602E96B1733}"/>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Picture 15" descr="A person wearing a suit and tie&#10;&#10;Description automatically generated">
              <a:extLst>
                <a:ext uri="{FF2B5EF4-FFF2-40B4-BE49-F238E27FC236}">
                  <a16:creationId xmlns:a16="http://schemas.microsoft.com/office/drawing/2014/main" id="{7D4BBB7A-210C-4BF6-A806-828C93F0A29C}"/>
                </a:ext>
              </a:extLst>
            </p:cNvPr>
            <p:cNvPicPr>
              <a:picLocks noChangeAspect="1"/>
            </p:cNvPicPr>
            <p:nvPr/>
          </p:nvPicPr>
          <p:blipFill rotWithShape="1">
            <a:blip r:embed="rId2">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3" name="TextBox 2">
            <a:extLst>
              <a:ext uri="{FF2B5EF4-FFF2-40B4-BE49-F238E27FC236}">
                <a16:creationId xmlns:a16="http://schemas.microsoft.com/office/drawing/2014/main" id="{996BFA38-8F3D-4FDB-BAE2-DD2FD493E09E}"/>
              </a:ext>
            </a:extLst>
          </p:cNvPr>
          <p:cNvSpPr txBox="1"/>
          <p:nvPr/>
        </p:nvSpPr>
        <p:spPr>
          <a:xfrm>
            <a:off x="6807732" y="3909584"/>
            <a:ext cx="5500691" cy="1723549"/>
          </a:xfrm>
          <a:prstGeom prst="rect">
            <a:avLst/>
          </a:prstGeom>
          <a:noFill/>
        </p:spPr>
        <p:txBody>
          <a:bodyPr wrap="square">
            <a:spAutoFit/>
          </a:bodyPr>
          <a:lstStyle/>
          <a:p>
            <a:pPr>
              <a:spcBef>
                <a:spcPts val="600"/>
              </a:spcBef>
              <a:spcAft>
                <a:spcPts val="600"/>
              </a:spcAft>
            </a:pPr>
            <a:r>
              <a:rPr lang="en-US" sz="1600" dirty="0">
                <a:effectLst/>
                <a:latin typeface="Arial" panose="020B0604020202020204" pitchFamily="34" charset="0"/>
                <a:ea typeface="Calibri" panose="020F0502020204030204" pitchFamily="34" charset="0"/>
              </a:rPr>
              <a:t>Maybe. </a:t>
            </a:r>
          </a:p>
          <a:p>
            <a:pPr>
              <a:spcBef>
                <a:spcPts val="600"/>
              </a:spcBef>
              <a:spcAft>
                <a:spcPts val="600"/>
              </a:spcAft>
            </a:pPr>
            <a:r>
              <a:rPr lang="en-US" sz="1600" dirty="0">
                <a:effectLst/>
                <a:latin typeface="Arial" panose="020B0604020202020204" pitchFamily="34" charset="0"/>
                <a:ea typeface="Calibri" panose="020F0502020204030204" pitchFamily="34" charset="0"/>
              </a:rPr>
              <a:t>The Bank will have to help Dr. Patrick navigate the process. This is done through loan structure and advance controls and  there must be sufficient equity contributed by Dr. Patrick to protect the bank, especially for “Taj Mahal” improvements.</a:t>
            </a:r>
          </a:p>
        </p:txBody>
      </p:sp>
      <p:sp>
        <p:nvSpPr>
          <p:cNvPr id="8" name="Slide Number Placeholder 7">
            <a:extLst>
              <a:ext uri="{FF2B5EF4-FFF2-40B4-BE49-F238E27FC236}">
                <a16:creationId xmlns:a16="http://schemas.microsoft.com/office/drawing/2014/main" id="{7DB6952F-F33C-41A0-B6E6-A505E34DBD5C}"/>
              </a:ext>
            </a:extLst>
          </p:cNvPr>
          <p:cNvSpPr>
            <a:spLocks noGrp="1"/>
          </p:cNvSpPr>
          <p:nvPr>
            <p:ph type="sldNum" sz="quarter" idx="12"/>
          </p:nvPr>
        </p:nvSpPr>
        <p:spPr/>
        <p:txBody>
          <a:bodyPr/>
          <a:lstStyle/>
          <a:p>
            <a:fld id="{71A628A0-E779-4D32-97F1-9C80A60D6EF0}" type="slidenum">
              <a:rPr lang="en-IN" smtClean="0"/>
              <a:pPr/>
              <a:t>80</a:t>
            </a:fld>
            <a:r>
              <a:rPr lang="en-IN"/>
              <a:t> of 116</a:t>
            </a:r>
            <a:endParaRPr lang="en-IN" dirty="0"/>
          </a:p>
        </p:txBody>
      </p:sp>
    </p:spTree>
    <p:extLst>
      <p:ext uri="{BB962C8B-B14F-4D97-AF65-F5344CB8AC3E}">
        <p14:creationId xmlns:p14="http://schemas.microsoft.com/office/powerpoint/2010/main" val="32340842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9DDFE5-B31C-4D42-AB27-7DE7EBB13D5A}"/>
              </a:ext>
            </a:extLst>
          </p:cNvPr>
          <p:cNvSpPr/>
          <p:nvPr/>
        </p:nvSpPr>
        <p:spPr>
          <a:xfrm>
            <a:off x="230148" y="3185460"/>
            <a:ext cx="12522755" cy="347472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itle 10">
            <a:extLst>
              <a:ext uri="{FF2B5EF4-FFF2-40B4-BE49-F238E27FC236}">
                <a16:creationId xmlns:a16="http://schemas.microsoft.com/office/drawing/2014/main" id="{C05DE344-F548-4C02-8A52-EE6A355C122F}"/>
              </a:ext>
            </a:extLst>
          </p:cNvPr>
          <p:cNvSpPr>
            <a:spLocks noGrp="1"/>
          </p:cNvSpPr>
          <p:nvPr>
            <p:ph type="title"/>
          </p:nvPr>
        </p:nvSpPr>
        <p:spPr/>
        <p:txBody>
          <a:bodyPr/>
          <a:lstStyle/>
          <a:p>
            <a:r>
              <a:rPr lang="en-IN" dirty="0"/>
              <a:t>Knowledge Check</a:t>
            </a:r>
          </a:p>
        </p:txBody>
      </p:sp>
      <p:sp>
        <p:nvSpPr>
          <p:cNvPr id="6" name="Rectangle 5">
            <a:extLst>
              <a:ext uri="{FF2B5EF4-FFF2-40B4-BE49-F238E27FC236}">
                <a16:creationId xmlns:a16="http://schemas.microsoft.com/office/drawing/2014/main" id="{10FF188E-90BA-42F6-9A63-2327CA6CA6B6}"/>
              </a:ext>
            </a:extLst>
          </p:cNvPr>
          <p:cNvSpPr/>
          <p:nvPr/>
        </p:nvSpPr>
        <p:spPr>
          <a:xfrm>
            <a:off x="230148" y="2046515"/>
            <a:ext cx="12522755" cy="1085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A06DD27-60D0-47BA-9811-9503084591E9}"/>
              </a:ext>
            </a:extLst>
          </p:cNvPr>
          <p:cNvSpPr txBox="1"/>
          <p:nvPr/>
        </p:nvSpPr>
        <p:spPr>
          <a:xfrm>
            <a:off x="1314734" y="2236895"/>
            <a:ext cx="11255287" cy="705065"/>
          </a:xfrm>
          <a:prstGeom prst="rect">
            <a:avLst/>
          </a:prstGeom>
          <a:noFill/>
        </p:spPr>
        <p:txBody>
          <a:bodyPr wrap="square">
            <a:spAutoFit/>
          </a:bodyPr>
          <a:lstStyle/>
          <a:p>
            <a:pPr>
              <a:lnSpc>
                <a:spcPct val="107000"/>
              </a:lnSpc>
              <a:spcAft>
                <a:spcPts val="800"/>
              </a:spcAft>
            </a:pPr>
            <a:r>
              <a:rPr lang="en-US" b="1" dirty="0">
                <a:solidFill>
                  <a:schemeClr val="bg1"/>
                </a:solidFill>
                <a:latin typeface="Arial" panose="020B0604020202020204" pitchFamily="34" charset="0"/>
                <a:cs typeface="Times New Roman" panose="02020603050405020304" pitchFamily="18" charset="0"/>
              </a:rPr>
              <a:t>Identify the qualitative and quantitative factors of operational and credit risks.</a:t>
            </a:r>
          </a:p>
          <a:p>
            <a:pPr>
              <a:lnSpc>
                <a:spcPct val="107000"/>
              </a:lnSpc>
              <a:spcAft>
                <a:spcPts val="800"/>
              </a:spcAft>
            </a:pPr>
            <a:r>
              <a:rPr lang="en-US" sz="1400" i="1" dirty="0">
                <a:solidFill>
                  <a:schemeClr val="bg1"/>
                </a:solidFill>
                <a:latin typeface="Arial" panose="020B0604020202020204" pitchFamily="34" charset="0"/>
                <a:cs typeface="Times New Roman" panose="02020603050405020304" pitchFamily="18" charset="0"/>
              </a:rPr>
              <a:t>Select the correct type of risk for each item, then click CHECK.</a:t>
            </a:r>
          </a:p>
        </p:txBody>
      </p:sp>
      <p:pic>
        <p:nvPicPr>
          <p:cNvPr id="8" name="Graphic 7" descr="Bullseye">
            <a:extLst>
              <a:ext uri="{FF2B5EF4-FFF2-40B4-BE49-F238E27FC236}">
                <a16:creationId xmlns:a16="http://schemas.microsoft.com/office/drawing/2014/main" id="{69758577-D864-4E84-98E2-A74004B807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0517" y="2210984"/>
            <a:ext cx="756886" cy="756886"/>
          </a:xfrm>
          <a:prstGeom prst="rect">
            <a:avLst/>
          </a:prstGeom>
        </p:spPr>
      </p:pic>
      <p:cxnSp>
        <p:nvCxnSpPr>
          <p:cNvPr id="9" name="Straight Connector 8">
            <a:extLst>
              <a:ext uri="{FF2B5EF4-FFF2-40B4-BE49-F238E27FC236}">
                <a16:creationId xmlns:a16="http://schemas.microsoft.com/office/drawing/2014/main" id="{16DA5A01-2FA8-4FDD-8F19-398EC9CD671A}"/>
              </a:ext>
            </a:extLst>
          </p:cNvPr>
          <p:cNvCxnSpPr>
            <a:cxnSpLocks/>
          </p:cNvCxnSpPr>
          <p:nvPr/>
        </p:nvCxnSpPr>
        <p:spPr>
          <a:xfrm>
            <a:off x="1230631" y="2273449"/>
            <a:ext cx="0" cy="6400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8DCA01B-84BB-409F-9147-FBB972CA4FD0}"/>
              </a:ext>
            </a:extLst>
          </p:cNvPr>
          <p:cNvSpPr/>
          <p:nvPr/>
        </p:nvSpPr>
        <p:spPr>
          <a:xfrm>
            <a:off x="319316" y="3285502"/>
            <a:ext cx="12344418" cy="327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D5A4DE2A-4ED8-4DD6-8DF9-EB2413C8F037}"/>
              </a:ext>
            </a:extLst>
          </p:cNvPr>
          <p:cNvSpPr txBox="1"/>
          <p:nvPr/>
        </p:nvSpPr>
        <p:spPr>
          <a:xfrm>
            <a:off x="495784" y="3441266"/>
            <a:ext cx="6400800" cy="2954655"/>
          </a:xfrm>
          <a:prstGeom prst="rect">
            <a:avLst/>
          </a:prstGeom>
          <a:noFill/>
        </p:spPr>
        <p:txBody>
          <a:bodyPr wrap="square">
            <a:spAutoFit/>
          </a:bodyPr>
          <a:lstStyle/>
          <a:p>
            <a:pPr>
              <a:spcBef>
                <a:spcPts val="600"/>
              </a:spcBef>
              <a:spcAft>
                <a:spcPts val="600"/>
              </a:spcAft>
            </a:pPr>
            <a:r>
              <a:rPr lang="en-IN" sz="1800" b="1" dirty="0">
                <a:effectLst/>
                <a:latin typeface="Arial" panose="020B0604020202020204" pitchFamily="34" charset="0"/>
                <a:ea typeface="Calibri" panose="020F0502020204030204" pitchFamily="34" charset="0"/>
              </a:rPr>
              <a:t>Qualitative and Quantitative Factors</a:t>
            </a:r>
          </a:p>
          <a:p>
            <a:pPr marL="283464" indent="-283464">
              <a:spcBef>
                <a:spcPts val="600"/>
              </a:spcBef>
              <a:spcAft>
                <a:spcPts val="600"/>
              </a:spcAft>
              <a:buFont typeface="+mj-lt"/>
              <a:buAutoNum type="arabicPeriod"/>
            </a:pPr>
            <a:r>
              <a:rPr lang="en-IN" sz="1800" dirty="0">
                <a:effectLst/>
                <a:latin typeface="Arial" panose="020B0604020202020204" pitchFamily="34" charset="0"/>
                <a:ea typeface="Calibri" panose="020F0502020204030204" pitchFamily="34" charset="0"/>
              </a:rPr>
              <a:t>Rent structure.</a:t>
            </a:r>
          </a:p>
          <a:p>
            <a:pPr marL="283464" indent="-283464">
              <a:spcBef>
                <a:spcPts val="600"/>
              </a:spcBef>
              <a:spcAft>
                <a:spcPts val="600"/>
              </a:spcAft>
              <a:buFont typeface="+mj-lt"/>
              <a:buAutoNum type="arabicPeriod"/>
            </a:pPr>
            <a:r>
              <a:rPr lang="en-IN" sz="1800" dirty="0">
                <a:solidFill>
                  <a:srgbClr val="181717"/>
                </a:solidFill>
                <a:effectLst/>
                <a:latin typeface="Arial" panose="020B0604020202020204" pitchFamily="34" charset="0"/>
                <a:ea typeface="Times New Roman" panose="02020603050405020304" pitchFamily="18" charset="0"/>
                <a:cs typeface="Arial" panose="020B0604020202020204" pitchFamily="34" charset="0"/>
              </a:rPr>
              <a:t>Quality of the borrower’s resources.</a:t>
            </a:r>
            <a:endParaRPr lang="en-IN" sz="1800" dirty="0">
              <a:effectLst/>
              <a:latin typeface="Arial" panose="020B0604020202020204" pitchFamily="34" charset="0"/>
              <a:ea typeface="Calibri" panose="020F0502020204030204" pitchFamily="34" charset="0"/>
            </a:endParaRPr>
          </a:p>
          <a:p>
            <a:pPr marL="283464" indent="-283464">
              <a:spcBef>
                <a:spcPts val="600"/>
              </a:spcBef>
              <a:spcAft>
                <a:spcPts val="600"/>
              </a:spcAft>
              <a:buFont typeface="+mj-lt"/>
              <a:buAutoNum type="arabicPeriod"/>
            </a:pPr>
            <a:r>
              <a:rPr lang="en-IN" sz="1800" dirty="0">
                <a:solidFill>
                  <a:srgbClr val="181717"/>
                </a:solidFill>
                <a:effectLst/>
                <a:latin typeface="Arial" panose="020B0604020202020204" pitchFamily="34" charset="0"/>
                <a:ea typeface="Times New Roman" panose="02020603050405020304" pitchFamily="18" charset="0"/>
                <a:cs typeface="Arial" panose="020B0604020202020204" pitchFamily="34" charset="0"/>
              </a:rPr>
              <a:t>Relative leverage of assets.</a:t>
            </a:r>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pPr marL="283464" indent="-283464">
              <a:spcBef>
                <a:spcPts val="600"/>
              </a:spcBef>
              <a:spcAft>
                <a:spcPts val="600"/>
              </a:spcAft>
              <a:buFont typeface="+mj-lt"/>
              <a:buAutoNum type="arabicPeriod"/>
            </a:pPr>
            <a:r>
              <a:rPr lang="en-IN" sz="1800" dirty="0">
                <a:effectLst/>
                <a:latin typeface="Arial" panose="020B0604020202020204" pitchFamily="34" charset="0"/>
                <a:ea typeface="Calibri" panose="020F0502020204030204" pitchFamily="34" charset="0"/>
                <a:cs typeface="Times New Roman" panose="02020603050405020304" pitchFamily="18" charset="0"/>
              </a:rPr>
              <a:t>Efficiency of operations.</a:t>
            </a:r>
          </a:p>
          <a:p>
            <a:pPr marL="283464" indent="-283464">
              <a:spcBef>
                <a:spcPts val="600"/>
              </a:spcBef>
              <a:spcAft>
                <a:spcPts val="600"/>
              </a:spcAft>
              <a:buFont typeface="+mj-lt"/>
              <a:buAutoNum type="arabicPeriod"/>
            </a:pPr>
            <a:r>
              <a:rPr lang="en-IN" sz="1800" dirty="0">
                <a:effectLst/>
                <a:latin typeface="Arial" panose="020B0604020202020204" pitchFamily="34" charset="0"/>
                <a:ea typeface="Calibri" panose="020F0502020204030204" pitchFamily="34" charset="0"/>
                <a:cs typeface="Times New Roman" panose="02020603050405020304" pitchFamily="18" charset="0"/>
              </a:rPr>
              <a:t>Management capability.</a:t>
            </a:r>
          </a:p>
          <a:p>
            <a:pPr marL="283464" indent="-283464">
              <a:spcBef>
                <a:spcPts val="600"/>
              </a:spcBef>
              <a:spcAft>
                <a:spcPts val="600"/>
              </a:spcAft>
              <a:buFont typeface="+mj-lt"/>
              <a:buAutoNum type="arabicPeriod"/>
            </a:pPr>
            <a:r>
              <a:rPr lang="en-US" sz="1800" dirty="0">
                <a:solidFill>
                  <a:srgbClr val="181717"/>
                </a:solidFill>
                <a:effectLst/>
                <a:latin typeface="Arial" panose="020B0604020202020204" pitchFamily="34" charset="0"/>
                <a:ea typeface="Times New Roman" panose="02020603050405020304" pitchFamily="18" charset="0"/>
                <a:cs typeface="Arial" panose="020B0604020202020204" pitchFamily="34" charset="0"/>
              </a:rPr>
              <a:t>Levels of income/debt structure outside of the transaction.</a:t>
            </a:r>
            <a:r>
              <a:rPr lang="en-IN" sz="1800" b="1" dirty="0">
                <a:effectLst/>
                <a:latin typeface="Arial" panose="020B0604020202020204" pitchFamily="34" charset="0"/>
                <a:ea typeface="Calibri" panose="020F0502020204030204" pitchFamily="34" charset="0"/>
              </a:rPr>
              <a:t> </a:t>
            </a:r>
          </a:p>
        </p:txBody>
      </p:sp>
      <p:sp>
        <p:nvSpPr>
          <p:cNvPr id="20" name="TextBox 19">
            <a:extLst>
              <a:ext uri="{FF2B5EF4-FFF2-40B4-BE49-F238E27FC236}">
                <a16:creationId xmlns:a16="http://schemas.microsoft.com/office/drawing/2014/main" id="{648C2163-F1D2-4EAA-B378-2BE04B9063D2}"/>
              </a:ext>
            </a:extLst>
          </p:cNvPr>
          <p:cNvSpPr txBox="1"/>
          <p:nvPr/>
        </p:nvSpPr>
        <p:spPr>
          <a:xfrm>
            <a:off x="9629730" y="3441266"/>
            <a:ext cx="3200400" cy="369332"/>
          </a:xfrm>
          <a:prstGeom prst="rect">
            <a:avLst/>
          </a:prstGeom>
          <a:noFill/>
        </p:spPr>
        <p:txBody>
          <a:bodyPr wrap="square">
            <a:spAutoFit/>
          </a:bodyPr>
          <a:lstStyle/>
          <a:p>
            <a:pPr algn="ctr">
              <a:spcBef>
                <a:spcPts val="600"/>
              </a:spcBef>
              <a:spcAft>
                <a:spcPts val="600"/>
              </a:spcAft>
            </a:pPr>
            <a:r>
              <a:rPr lang="en-IN" sz="1800" b="1" dirty="0">
                <a:effectLst/>
                <a:latin typeface="Arial" panose="020B0604020202020204" pitchFamily="34" charset="0"/>
                <a:ea typeface="Calibri" panose="020F0502020204030204" pitchFamily="34" charset="0"/>
              </a:rPr>
              <a:t>Credit Risk</a:t>
            </a:r>
          </a:p>
        </p:txBody>
      </p:sp>
      <p:grpSp>
        <p:nvGrpSpPr>
          <p:cNvPr id="54" name="Group 53">
            <a:extLst>
              <a:ext uri="{FF2B5EF4-FFF2-40B4-BE49-F238E27FC236}">
                <a16:creationId xmlns:a16="http://schemas.microsoft.com/office/drawing/2014/main" id="{58D3A615-31F5-4C6D-A661-4E35F9B7A1C5}"/>
              </a:ext>
            </a:extLst>
          </p:cNvPr>
          <p:cNvGrpSpPr/>
          <p:nvPr/>
        </p:nvGrpSpPr>
        <p:grpSpPr>
          <a:xfrm>
            <a:off x="8509391" y="3924898"/>
            <a:ext cx="283694" cy="2370044"/>
            <a:chOff x="8509391" y="3924898"/>
            <a:chExt cx="283694" cy="2370044"/>
          </a:xfrm>
        </p:grpSpPr>
        <p:sp>
          <p:nvSpPr>
            <p:cNvPr id="22" name="Oval 21">
              <a:extLst>
                <a:ext uri="{FF2B5EF4-FFF2-40B4-BE49-F238E27FC236}">
                  <a16:creationId xmlns:a16="http://schemas.microsoft.com/office/drawing/2014/main" id="{F170C9C1-53C0-4414-A206-D352ADDB1A54}"/>
                </a:ext>
              </a:extLst>
            </p:cNvPr>
            <p:cNvSpPr/>
            <p:nvPr/>
          </p:nvSpPr>
          <p:spPr>
            <a:xfrm>
              <a:off x="8509391" y="392489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436E1BD2-6143-412B-9F64-2CB0700EF229}"/>
                </a:ext>
              </a:extLst>
            </p:cNvPr>
            <p:cNvSpPr/>
            <p:nvPr/>
          </p:nvSpPr>
          <p:spPr>
            <a:xfrm>
              <a:off x="8509391" y="434216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EF7FDF0A-190C-4E6C-B27F-5E2F93FB7833}"/>
                </a:ext>
              </a:extLst>
            </p:cNvPr>
            <p:cNvSpPr/>
            <p:nvPr/>
          </p:nvSpPr>
          <p:spPr>
            <a:xfrm>
              <a:off x="8509391" y="475943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D0C6B5D2-6362-47A1-A6EA-98B5329E6725}"/>
                </a:ext>
              </a:extLst>
            </p:cNvPr>
            <p:cNvSpPr/>
            <p:nvPr/>
          </p:nvSpPr>
          <p:spPr>
            <a:xfrm>
              <a:off x="8509391" y="517670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C597AEDA-939D-4E4A-880F-779B30BC9F28}"/>
                </a:ext>
              </a:extLst>
            </p:cNvPr>
            <p:cNvSpPr/>
            <p:nvPr/>
          </p:nvSpPr>
          <p:spPr>
            <a:xfrm>
              <a:off x="8509391" y="559397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35DED33B-2B3E-4ADB-8604-E2B3E39F3970}"/>
                </a:ext>
              </a:extLst>
            </p:cNvPr>
            <p:cNvSpPr/>
            <p:nvPr/>
          </p:nvSpPr>
          <p:spPr>
            <a:xfrm>
              <a:off x="8509391" y="601124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6" name="TextBox 45">
            <a:extLst>
              <a:ext uri="{FF2B5EF4-FFF2-40B4-BE49-F238E27FC236}">
                <a16:creationId xmlns:a16="http://schemas.microsoft.com/office/drawing/2014/main" id="{0B45F0AB-0CF2-4D59-A601-A45C81968CFF}"/>
              </a:ext>
            </a:extLst>
          </p:cNvPr>
          <p:cNvSpPr txBox="1"/>
          <p:nvPr/>
        </p:nvSpPr>
        <p:spPr>
          <a:xfrm>
            <a:off x="7051038" y="3441266"/>
            <a:ext cx="3200400" cy="369332"/>
          </a:xfrm>
          <a:prstGeom prst="rect">
            <a:avLst/>
          </a:prstGeom>
          <a:noFill/>
        </p:spPr>
        <p:txBody>
          <a:bodyPr wrap="square">
            <a:spAutoFit/>
          </a:bodyPr>
          <a:lstStyle/>
          <a:p>
            <a:pPr algn="ctr">
              <a:spcBef>
                <a:spcPts val="600"/>
              </a:spcBef>
              <a:spcAft>
                <a:spcPts val="600"/>
              </a:spcAft>
            </a:pPr>
            <a:r>
              <a:rPr lang="en-IN" sz="1800" b="1" dirty="0">
                <a:effectLst/>
                <a:latin typeface="Arial" panose="020B0604020202020204" pitchFamily="34" charset="0"/>
                <a:ea typeface="Calibri" panose="020F0502020204030204" pitchFamily="34" charset="0"/>
              </a:rPr>
              <a:t>Operational Risk</a:t>
            </a:r>
          </a:p>
        </p:txBody>
      </p:sp>
      <p:grpSp>
        <p:nvGrpSpPr>
          <p:cNvPr id="53" name="Group 52">
            <a:extLst>
              <a:ext uri="{FF2B5EF4-FFF2-40B4-BE49-F238E27FC236}">
                <a16:creationId xmlns:a16="http://schemas.microsoft.com/office/drawing/2014/main" id="{B74BD4D3-1A22-49C0-AE36-4ADF1FFC2E06}"/>
              </a:ext>
            </a:extLst>
          </p:cNvPr>
          <p:cNvGrpSpPr/>
          <p:nvPr/>
        </p:nvGrpSpPr>
        <p:grpSpPr>
          <a:xfrm>
            <a:off x="11088083" y="3924898"/>
            <a:ext cx="283694" cy="2370044"/>
            <a:chOff x="8661791" y="4077298"/>
            <a:chExt cx="283694" cy="2370044"/>
          </a:xfrm>
        </p:grpSpPr>
        <p:sp>
          <p:nvSpPr>
            <p:cNvPr id="47" name="Oval 46">
              <a:extLst>
                <a:ext uri="{FF2B5EF4-FFF2-40B4-BE49-F238E27FC236}">
                  <a16:creationId xmlns:a16="http://schemas.microsoft.com/office/drawing/2014/main" id="{9F9A8FFC-5B39-4CA3-92D6-3C34C542EC83}"/>
                </a:ext>
              </a:extLst>
            </p:cNvPr>
            <p:cNvSpPr/>
            <p:nvPr/>
          </p:nvSpPr>
          <p:spPr>
            <a:xfrm>
              <a:off x="8661791" y="407729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2F9F2D33-99D1-4EB8-AAFC-5E767DEF2FC2}"/>
                </a:ext>
              </a:extLst>
            </p:cNvPr>
            <p:cNvSpPr/>
            <p:nvPr/>
          </p:nvSpPr>
          <p:spPr>
            <a:xfrm>
              <a:off x="8661791" y="449456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a:extLst>
                <a:ext uri="{FF2B5EF4-FFF2-40B4-BE49-F238E27FC236}">
                  <a16:creationId xmlns:a16="http://schemas.microsoft.com/office/drawing/2014/main" id="{504709DE-527F-46CB-8AEB-7714CC68FB52}"/>
                </a:ext>
              </a:extLst>
            </p:cNvPr>
            <p:cNvSpPr/>
            <p:nvPr/>
          </p:nvSpPr>
          <p:spPr>
            <a:xfrm>
              <a:off x="8661791" y="491183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DD2692FD-F222-402F-9679-B97DFD777E2A}"/>
                </a:ext>
              </a:extLst>
            </p:cNvPr>
            <p:cNvSpPr/>
            <p:nvPr/>
          </p:nvSpPr>
          <p:spPr>
            <a:xfrm>
              <a:off x="8661791" y="532910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98E2799F-EB85-4C46-8FF3-6E77EBF93443}"/>
                </a:ext>
              </a:extLst>
            </p:cNvPr>
            <p:cNvSpPr/>
            <p:nvPr/>
          </p:nvSpPr>
          <p:spPr>
            <a:xfrm>
              <a:off x="8661791" y="574637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a:extLst>
                <a:ext uri="{FF2B5EF4-FFF2-40B4-BE49-F238E27FC236}">
                  <a16:creationId xmlns:a16="http://schemas.microsoft.com/office/drawing/2014/main" id="{72FEA914-CC21-4502-A553-90D4F3F21090}"/>
                </a:ext>
              </a:extLst>
            </p:cNvPr>
            <p:cNvSpPr/>
            <p:nvPr/>
          </p:nvSpPr>
          <p:spPr>
            <a:xfrm>
              <a:off x="8661791" y="616364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56" name="Rectangle 55">
            <a:extLst>
              <a:ext uri="{FF2B5EF4-FFF2-40B4-BE49-F238E27FC236}">
                <a16:creationId xmlns:a16="http://schemas.microsoft.com/office/drawing/2014/main" id="{D743A6F2-A082-4499-BF69-DCE966C086ED}"/>
              </a:ext>
            </a:extLst>
          </p:cNvPr>
          <p:cNvSpPr/>
          <p:nvPr/>
        </p:nvSpPr>
        <p:spPr>
          <a:xfrm>
            <a:off x="230148" y="6715903"/>
            <a:ext cx="12522755" cy="99633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60" name="Rectangle: Rounded Corners 59">
            <a:extLst>
              <a:ext uri="{FF2B5EF4-FFF2-40B4-BE49-F238E27FC236}">
                <a16:creationId xmlns:a16="http://schemas.microsoft.com/office/drawing/2014/main" id="{488F0A56-2B0F-4ED9-9538-FA86B47F0447}"/>
              </a:ext>
            </a:extLst>
          </p:cNvPr>
          <p:cNvSpPr/>
          <p:nvPr/>
        </p:nvSpPr>
        <p:spPr>
          <a:xfrm>
            <a:off x="5979143" y="7088526"/>
            <a:ext cx="1024764" cy="398824"/>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CHECK</a:t>
            </a:r>
          </a:p>
        </p:txBody>
      </p:sp>
      <p:sp>
        <p:nvSpPr>
          <p:cNvPr id="2" name="Slide Number Placeholder 1">
            <a:extLst>
              <a:ext uri="{FF2B5EF4-FFF2-40B4-BE49-F238E27FC236}">
                <a16:creationId xmlns:a16="http://schemas.microsoft.com/office/drawing/2014/main" id="{63C72C88-76AD-4ABF-82E1-F7865B35B6A3}"/>
              </a:ext>
            </a:extLst>
          </p:cNvPr>
          <p:cNvSpPr>
            <a:spLocks noGrp="1"/>
          </p:cNvSpPr>
          <p:nvPr>
            <p:ph type="sldNum" sz="quarter" idx="12"/>
          </p:nvPr>
        </p:nvSpPr>
        <p:spPr/>
        <p:txBody>
          <a:bodyPr/>
          <a:lstStyle/>
          <a:p>
            <a:fld id="{71A628A0-E779-4D32-97F1-9C80A60D6EF0}" type="slidenum">
              <a:rPr lang="en-IN" smtClean="0"/>
              <a:pPr/>
              <a:t>81</a:t>
            </a:fld>
            <a:r>
              <a:rPr lang="en-IN"/>
              <a:t> of 116</a:t>
            </a:r>
            <a:endParaRPr lang="en-IN" dirty="0"/>
          </a:p>
        </p:txBody>
      </p:sp>
    </p:spTree>
    <p:extLst>
      <p:ext uri="{BB962C8B-B14F-4D97-AF65-F5344CB8AC3E}">
        <p14:creationId xmlns:p14="http://schemas.microsoft.com/office/powerpoint/2010/main" val="15411268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9DDFE5-B31C-4D42-AB27-7DE7EBB13D5A}"/>
              </a:ext>
            </a:extLst>
          </p:cNvPr>
          <p:cNvSpPr/>
          <p:nvPr/>
        </p:nvSpPr>
        <p:spPr>
          <a:xfrm>
            <a:off x="230148" y="3185460"/>
            <a:ext cx="12522755" cy="3474720"/>
          </a:xfrm>
          <a:prstGeom prst="rect">
            <a:avLst/>
          </a:prstGeom>
          <a:solidFill>
            <a:srgbClr val="F4F4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itle 10">
            <a:extLst>
              <a:ext uri="{FF2B5EF4-FFF2-40B4-BE49-F238E27FC236}">
                <a16:creationId xmlns:a16="http://schemas.microsoft.com/office/drawing/2014/main" id="{C05DE344-F548-4C02-8A52-EE6A355C122F}"/>
              </a:ext>
            </a:extLst>
          </p:cNvPr>
          <p:cNvSpPr>
            <a:spLocks noGrp="1"/>
          </p:cNvSpPr>
          <p:nvPr>
            <p:ph type="title"/>
          </p:nvPr>
        </p:nvSpPr>
        <p:spPr/>
        <p:txBody>
          <a:bodyPr/>
          <a:lstStyle/>
          <a:p>
            <a:r>
              <a:rPr lang="en-IN" dirty="0"/>
              <a:t>Knowledge Check</a:t>
            </a:r>
          </a:p>
        </p:txBody>
      </p:sp>
      <p:sp>
        <p:nvSpPr>
          <p:cNvPr id="6" name="Rectangle 5">
            <a:extLst>
              <a:ext uri="{FF2B5EF4-FFF2-40B4-BE49-F238E27FC236}">
                <a16:creationId xmlns:a16="http://schemas.microsoft.com/office/drawing/2014/main" id="{10FF188E-90BA-42F6-9A63-2327CA6CA6B6}"/>
              </a:ext>
            </a:extLst>
          </p:cNvPr>
          <p:cNvSpPr/>
          <p:nvPr/>
        </p:nvSpPr>
        <p:spPr>
          <a:xfrm>
            <a:off x="230148" y="2046515"/>
            <a:ext cx="12522755" cy="1085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5A06DD27-60D0-47BA-9811-9503084591E9}"/>
              </a:ext>
            </a:extLst>
          </p:cNvPr>
          <p:cNvSpPr txBox="1"/>
          <p:nvPr/>
        </p:nvSpPr>
        <p:spPr>
          <a:xfrm>
            <a:off x="1314734" y="2236895"/>
            <a:ext cx="11255287" cy="705065"/>
          </a:xfrm>
          <a:prstGeom prst="rect">
            <a:avLst/>
          </a:prstGeom>
          <a:noFill/>
        </p:spPr>
        <p:txBody>
          <a:bodyPr wrap="square">
            <a:spAutoFit/>
          </a:bodyPr>
          <a:lstStyle/>
          <a:p>
            <a:pPr>
              <a:lnSpc>
                <a:spcPct val="107000"/>
              </a:lnSpc>
              <a:spcAft>
                <a:spcPts val="800"/>
              </a:spcAft>
            </a:pPr>
            <a:r>
              <a:rPr lang="en-US" b="1" dirty="0">
                <a:solidFill>
                  <a:schemeClr val="bg1"/>
                </a:solidFill>
                <a:latin typeface="Arial" panose="020B0604020202020204" pitchFamily="34" charset="0"/>
                <a:cs typeface="Times New Roman" panose="02020603050405020304" pitchFamily="18" charset="0"/>
              </a:rPr>
              <a:t>Identify the qualitative and quantitative factors of operational and credit risks.</a:t>
            </a:r>
          </a:p>
          <a:p>
            <a:pPr>
              <a:lnSpc>
                <a:spcPct val="107000"/>
              </a:lnSpc>
              <a:spcAft>
                <a:spcPts val="800"/>
              </a:spcAft>
            </a:pPr>
            <a:r>
              <a:rPr lang="en-US" sz="1400" i="1" dirty="0">
                <a:solidFill>
                  <a:schemeClr val="bg1"/>
                </a:solidFill>
                <a:latin typeface="Arial" panose="020B0604020202020204" pitchFamily="34" charset="0"/>
                <a:cs typeface="Times New Roman" panose="02020603050405020304" pitchFamily="18" charset="0"/>
              </a:rPr>
              <a:t>Select the correct type of risk for each item, then click CHECK.</a:t>
            </a:r>
          </a:p>
        </p:txBody>
      </p:sp>
      <p:pic>
        <p:nvPicPr>
          <p:cNvPr id="8" name="Graphic 7" descr="Bullseye">
            <a:extLst>
              <a:ext uri="{FF2B5EF4-FFF2-40B4-BE49-F238E27FC236}">
                <a16:creationId xmlns:a16="http://schemas.microsoft.com/office/drawing/2014/main" id="{69758577-D864-4E84-98E2-A74004B807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0517" y="2210984"/>
            <a:ext cx="756886" cy="756886"/>
          </a:xfrm>
          <a:prstGeom prst="rect">
            <a:avLst/>
          </a:prstGeom>
        </p:spPr>
      </p:pic>
      <p:cxnSp>
        <p:nvCxnSpPr>
          <p:cNvPr id="9" name="Straight Connector 8">
            <a:extLst>
              <a:ext uri="{FF2B5EF4-FFF2-40B4-BE49-F238E27FC236}">
                <a16:creationId xmlns:a16="http://schemas.microsoft.com/office/drawing/2014/main" id="{16DA5A01-2FA8-4FDD-8F19-398EC9CD671A}"/>
              </a:ext>
            </a:extLst>
          </p:cNvPr>
          <p:cNvCxnSpPr>
            <a:cxnSpLocks/>
          </p:cNvCxnSpPr>
          <p:nvPr/>
        </p:nvCxnSpPr>
        <p:spPr>
          <a:xfrm>
            <a:off x="1230631" y="2273449"/>
            <a:ext cx="0" cy="6400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E8DCA01B-84BB-409F-9147-FBB972CA4FD0}"/>
              </a:ext>
            </a:extLst>
          </p:cNvPr>
          <p:cNvSpPr/>
          <p:nvPr/>
        </p:nvSpPr>
        <p:spPr>
          <a:xfrm>
            <a:off x="319316" y="3285502"/>
            <a:ext cx="12344418" cy="327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TextBox 15">
            <a:extLst>
              <a:ext uri="{FF2B5EF4-FFF2-40B4-BE49-F238E27FC236}">
                <a16:creationId xmlns:a16="http://schemas.microsoft.com/office/drawing/2014/main" id="{D5A4DE2A-4ED8-4DD6-8DF9-EB2413C8F037}"/>
              </a:ext>
            </a:extLst>
          </p:cNvPr>
          <p:cNvSpPr txBox="1"/>
          <p:nvPr/>
        </p:nvSpPr>
        <p:spPr>
          <a:xfrm>
            <a:off x="495784" y="3441266"/>
            <a:ext cx="6400800" cy="2954655"/>
          </a:xfrm>
          <a:prstGeom prst="rect">
            <a:avLst/>
          </a:prstGeom>
          <a:noFill/>
        </p:spPr>
        <p:txBody>
          <a:bodyPr wrap="square">
            <a:spAutoFit/>
          </a:bodyPr>
          <a:lstStyle/>
          <a:p>
            <a:pPr>
              <a:spcBef>
                <a:spcPts val="600"/>
              </a:spcBef>
              <a:spcAft>
                <a:spcPts val="600"/>
              </a:spcAft>
            </a:pPr>
            <a:r>
              <a:rPr lang="en-IN" sz="1800" b="1" dirty="0">
                <a:effectLst/>
                <a:latin typeface="Arial" panose="020B0604020202020204" pitchFamily="34" charset="0"/>
                <a:ea typeface="Calibri" panose="020F0502020204030204" pitchFamily="34" charset="0"/>
              </a:rPr>
              <a:t>Qualitative and Quantitative Factors</a:t>
            </a:r>
          </a:p>
          <a:p>
            <a:pPr marL="283464" indent="-283464">
              <a:spcBef>
                <a:spcPts val="600"/>
              </a:spcBef>
              <a:spcAft>
                <a:spcPts val="600"/>
              </a:spcAft>
              <a:buFont typeface="+mj-lt"/>
              <a:buAutoNum type="arabicPeriod"/>
            </a:pPr>
            <a:r>
              <a:rPr lang="en-IN" sz="1800" dirty="0">
                <a:effectLst/>
                <a:latin typeface="Arial" panose="020B0604020202020204" pitchFamily="34" charset="0"/>
                <a:ea typeface="Calibri" panose="020F0502020204030204" pitchFamily="34" charset="0"/>
              </a:rPr>
              <a:t>Rent structure.</a:t>
            </a:r>
          </a:p>
          <a:p>
            <a:pPr marL="283464" indent="-283464">
              <a:spcBef>
                <a:spcPts val="600"/>
              </a:spcBef>
              <a:spcAft>
                <a:spcPts val="600"/>
              </a:spcAft>
              <a:buFont typeface="+mj-lt"/>
              <a:buAutoNum type="arabicPeriod"/>
            </a:pPr>
            <a:r>
              <a:rPr lang="en-IN" sz="1800" dirty="0">
                <a:solidFill>
                  <a:srgbClr val="181717"/>
                </a:solidFill>
                <a:effectLst/>
                <a:latin typeface="Arial" panose="020B0604020202020204" pitchFamily="34" charset="0"/>
                <a:ea typeface="Times New Roman" panose="02020603050405020304" pitchFamily="18" charset="0"/>
                <a:cs typeface="Arial" panose="020B0604020202020204" pitchFamily="34" charset="0"/>
              </a:rPr>
              <a:t>Quality of the borrower’s resources.</a:t>
            </a:r>
            <a:endParaRPr lang="en-IN" sz="1800" dirty="0">
              <a:effectLst/>
              <a:latin typeface="Arial" panose="020B0604020202020204" pitchFamily="34" charset="0"/>
              <a:ea typeface="Calibri" panose="020F0502020204030204" pitchFamily="34" charset="0"/>
            </a:endParaRPr>
          </a:p>
          <a:p>
            <a:pPr marL="283464" indent="-283464">
              <a:spcBef>
                <a:spcPts val="600"/>
              </a:spcBef>
              <a:spcAft>
                <a:spcPts val="600"/>
              </a:spcAft>
              <a:buFont typeface="+mj-lt"/>
              <a:buAutoNum type="arabicPeriod"/>
            </a:pPr>
            <a:r>
              <a:rPr lang="en-IN" sz="1800" dirty="0">
                <a:solidFill>
                  <a:srgbClr val="181717"/>
                </a:solidFill>
                <a:effectLst/>
                <a:latin typeface="Arial" panose="020B0604020202020204" pitchFamily="34" charset="0"/>
                <a:ea typeface="Times New Roman" panose="02020603050405020304" pitchFamily="18" charset="0"/>
                <a:cs typeface="Arial" panose="020B0604020202020204" pitchFamily="34" charset="0"/>
              </a:rPr>
              <a:t>Relative leverage of assets.</a:t>
            </a:r>
            <a:endParaRPr lang="en-IN" sz="1800" dirty="0">
              <a:effectLst/>
              <a:latin typeface="Arial" panose="020B0604020202020204" pitchFamily="34" charset="0"/>
              <a:ea typeface="Calibri" panose="020F0502020204030204" pitchFamily="34" charset="0"/>
              <a:cs typeface="Times New Roman" panose="02020603050405020304" pitchFamily="18" charset="0"/>
            </a:endParaRPr>
          </a:p>
          <a:p>
            <a:pPr marL="283464" indent="-283464">
              <a:spcBef>
                <a:spcPts val="600"/>
              </a:spcBef>
              <a:spcAft>
                <a:spcPts val="600"/>
              </a:spcAft>
              <a:buFont typeface="+mj-lt"/>
              <a:buAutoNum type="arabicPeriod"/>
            </a:pPr>
            <a:r>
              <a:rPr lang="en-IN" sz="1800" dirty="0">
                <a:effectLst/>
                <a:latin typeface="Arial" panose="020B0604020202020204" pitchFamily="34" charset="0"/>
                <a:ea typeface="Calibri" panose="020F0502020204030204" pitchFamily="34" charset="0"/>
                <a:cs typeface="Times New Roman" panose="02020603050405020304" pitchFamily="18" charset="0"/>
              </a:rPr>
              <a:t>Efficiency of operations.</a:t>
            </a:r>
          </a:p>
          <a:p>
            <a:pPr marL="283464" indent="-283464">
              <a:spcBef>
                <a:spcPts val="600"/>
              </a:spcBef>
              <a:spcAft>
                <a:spcPts val="600"/>
              </a:spcAft>
              <a:buFont typeface="+mj-lt"/>
              <a:buAutoNum type="arabicPeriod"/>
            </a:pPr>
            <a:r>
              <a:rPr lang="en-IN" sz="1800" dirty="0">
                <a:effectLst/>
                <a:latin typeface="Arial" panose="020B0604020202020204" pitchFamily="34" charset="0"/>
                <a:ea typeface="Calibri" panose="020F0502020204030204" pitchFamily="34" charset="0"/>
                <a:cs typeface="Times New Roman" panose="02020603050405020304" pitchFamily="18" charset="0"/>
              </a:rPr>
              <a:t>Management capability.</a:t>
            </a:r>
          </a:p>
          <a:p>
            <a:pPr marL="283464" indent="-283464">
              <a:spcBef>
                <a:spcPts val="600"/>
              </a:spcBef>
              <a:spcAft>
                <a:spcPts val="600"/>
              </a:spcAft>
              <a:buFont typeface="+mj-lt"/>
              <a:buAutoNum type="arabicPeriod"/>
            </a:pPr>
            <a:r>
              <a:rPr lang="en-US" sz="1800" dirty="0">
                <a:solidFill>
                  <a:srgbClr val="181717"/>
                </a:solidFill>
                <a:effectLst/>
                <a:latin typeface="Arial" panose="020B0604020202020204" pitchFamily="34" charset="0"/>
                <a:ea typeface="Times New Roman" panose="02020603050405020304" pitchFamily="18" charset="0"/>
                <a:cs typeface="Arial" panose="020B0604020202020204" pitchFamily="34" charset="0"/>
              </a:rPr>
              <a:t>Levels of income/debt structure outside of the transaction.</a:t>
            </a:r>
            <a:r>
              <a:rPr lang="en-IN" sz="1800" b="1" dirty="0">
                <a:effectLst/>
                <a:latin typeface="Arial" panose="020B0604020202020204" pitchFamily="34" charset="0"/>
                <a:ea typeface="Calibri" panose="020F0502020204030204" pitchFamily="34" charset="0"/>
              </a:rPr>
              <a:t> </a:t>
            </a:r>
          </a:p>
        </p:txBody>
      </p:sp>
      <p:sp>
        <p:nvSpPr>
          <p:cNvPr id="20" name="TextBox 19">
            <a:extLst>
              <a:ext uri="{FF2B5EF4-FFF2-40B4-BE49-F238E27FC236}">
                <a16:creationId xmlns:a16="http://schemas.microsoft.com/office/drawing/2014/main" id="{648C2163-F1D2-4EAA-B378-2BE04B9063D2}"/>
              </a:ext>
            </a:extLst>
          </p:cNvPr>
          <p:cNvSpPr txBox="1"/>
          <p:nvPr/>
        </p:nvSpPr>
        <p:spPr>
          <a:xfrm>
            <a:off x="9629730" y="3441266"/>
            <a:ext cx="3200400" cy="369332"/>
          </a:xfrm>
          <a:prstGeom prst="rect">
            <a:avLst/>
          </a:prstGeom>
          <a:noFill/>
        </p:spPr>
        <p:txBody>
          <a:bodyPr wrap="square">
            <a:spAutoFit/>
          </a:bodyPr>
          <a:lstStyle/>
          <a:p>
            <a:pPr algn="ctr">
              <a:spcBef>
                <a:spcPts val="600"/>
              </a:spcBef>
              <a:spcAft>
                <a:spcPts val="600"/>
              </a:spcAft>
            </a:pPr>
            <a:r>
              <a:rPr lang="en-IN" sz="1800" b="1" dirty="0">
                <a:effectLst/>
                <a:latin typeface="Arial" panose="020B0604020202020204" pitchFamily="34" charset="0"/>
                <a:ea typeface="Calibri" panose="020F0502020204030204" pitchFamily="34" charset="0"/>
              </a:rPr>
              <a:t>Credit Risk</a:t>
            </a:r>
          </a:p>
        </p:txBody>
      </p:sp>
      <p:sp>
        <p:nvSpPr>
          <p:cNvPr id="22" name="Oval 21">
            <a:extLst>
              <a:ext uri="{FF2B5EF4-FFF2-40B4-BE49-F238E27FC236}">
                <a16:creationId xmlns:a16="http://schemas.microsoft.com/office/drawing/2014/main" id="{F170C9C1-53C0-4414-A206-D352ADDB1A54}"/>
              </a:ext>
            </a:extLst>
          </p:cNvPr>
          <p:cNvSpPr/>
          <p:nvPr/>
        </p:nvSpPr>
        <p:spPr>
          <a:xfrm>
            <a:off x="8509391" y="392489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436E1BD2-6143-412B-9F64-2CB0700EF229}"/>
              </a:ext>
            </a:extLst>
          </p:cNvPr>
          <p:cNvSpPr/>
          <p:nvPr/>
        </p:nvSpPr>
        <p:spPr>
          <a:xfrm>
            <a:off x="8509391" y="434216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a:extLst>
              <a:ext uri="{FF2B5EF4-FFF2-40B4-BE49-F238E27FC236}">
                <a16:creationId xmlns:a16="http://schemas.microsoft.com/office/drawing/2014/main" id="{EF7FDF0A-190C-4E6C-B27F-5E2F93FB7833}"/>
              </a:ext>
            </a:extLst>
          </p:cNvPr>
          <p:cNvSpPr/>
          <p:nvPr/>
        </p:nvSpPr>
        <p:spPr>
          <a:xfrm>
            <a:off x="8509391" y="475943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Oval 27">
            <a:extLst>
              <a:ext uri="{FF2B5EF4-FFF2-40B4-BE49-F238E27FC236}">
                <a16:creationId xmlns:a16="http://schemas.microsoft.com/office/drawing/2014/main" id="{D0C6B5D2-6362-47A1-A6EA-98B5329E6725}"/>
              </a:ext>
            </a:extLst>
          </p:cNvPr>
          <p:cNvSpPr/>
          <p:nvPr/>
        </p:nvSpPr>
        <p:spPr>
          <a:xfrm>
            <a:off x="8509391" y="517670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C597AEDA-939D-4E4A-880F-779B30BC9F28}"/>
              </a:ext>
            </a:extLst>
          </p:cNvPr>
          <p:cNvSpPr/>
          <p:nvPr/>
        </p:nvSpPr>
        <p:spPr>
          <a:xfrm>
            <a:off x="8509391" y="559397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35DED33B-2B3E-4ADB-8604-E2B3E39F3970}"/>
              </a:ext>
            </a:extLst>
          </p:cNvPr>
          <p:cNvSpPr/>
          <p:nvPr/>
        </p:nvSpPr>
        <p:spPr>
          <a:xfrm>
            <a:off x="8509391" y="601124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0B45F0AB-0CF2-4D59-A601-A45C81968CFF}"/>
              </a:ext>
            </a:extLst>
          </p:cNvPr>
          <p:cNvSpPr txBox="1"/>
          <p:nvPr/>
        </p:nvSpPr>
        <p:spPr>
          <a:xfrm>
            <a:off x="7051038" y="3441266"/>
            <a:ext cx="3200400" cy="369332"/>
          </a:xfrm>
          <a:prstGeom prst="rect">
            <a:avLst/>
          </a:prstGeom>
          <a:noFill/>
        </p:spPr>
        <p:txBody>
          <a:bodyPr wrap="square">
            <a:spAutoFit/>
          </a:bodyPr>
          <a:lstStyle/>
          <a:p>
            <a:pPr algn="ctr">
              <a:spcBef>
                <a:spcPts val="600"/>
              </a:spcBef>
              <a:spcAft>
                <a:spcPts val="600"/>
              </a:spcAft>
            </a:pPr>
            <a:r>
              <a:rPr lang="en-IN" sz="1800" b="1" dirty="0">
                <a:effectLst/>
                <a:latin typeface="Arial" panose="020B0604020202020204" pitchFamily="34" charset="0"/>
                <a:ea typeface="Calibri" panose="020F0502020204030204" pitchFamily="34" charset="0"/>
              </a:rPr>
              <a:t>Operational Risk</a:t>
            </a:r>
          </a:p>
        </p:txBody>
      </p:sp>
      <p:sp>
        <p:nvSpPr>
          <p:cNvPr id="47" name="Oval 46">
            <a:extLst>
              <a:ext uri="{FF2B5EF4-FFF2-40B4-BE49-F238E27FC236}">
                <a16:creationId xmlns:a16="http://schemas.microsoft.com/office/drawing/2014/main" id="{9F9A8FFC-5B39-4CA3-92D6-3C34C542EC83}"/>
              </a:ext>
            </a:extLst>
          </p:cNvPr>
          <p:cNvSpPr/>
          <p:nvPr/>
        </p:nvSpPr>
        <p:spPr>
          <a:xfrm>
            <a:off x="11088083" y="392489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Oval 47">
            <a:extLst>
              <a:ext uri="{FF2B5EF4-FFF2-40B4-BE49-F238E27FC236}">
                <a16:creationId xmlns:a16="http://schemas.microsoft.com/office/drawing/2014/main" id="{2F9F2D33-99D1-4EB8-AAFC-5E767DEF2FC2}"/>
              </a:ext>
            </a:extLst>
          </p:cNvPr>
          <p:cNvSpPr/>
          <p:nvPr/>
        </p:nvSpPr>
        <p:spPr>
          <a:xfrm>
            <a:off x="11088083" y="434216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Oval 48">
            <a:extLst>
              <a:ext uri="{FF2B5EF4-FFF2-40B4-BE49-F238E27FC236}">
                <a16:creationId xmlns:a16="http://schemas.microsoft.com/office/drawing/2014/main" id="{504709DE-527F-46CB-8AEB-7714CC68FB52}"/>
              </a:ext>
            </a:extLst>
          </p:cNvPr>
          <p:cNvSpPr/>
          <p:nvPr/>
        </p:nvSpPr>
        <p:spPr>
          <a:xfrm>
            <a:off x="11088083" y="475943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Oval 49">
            <a:extLst>
              <a:ext uri="{FF2B5EF4-FFF2-40B4-BE49-F238E27FC236}">
                <a16:creationId xmlns:a16="http://schemas.microsoft.com/office/drawing/2014/main" id="{DD2692FD-F222-402F-9679-B97DFD777E2A}"/>
              </a:ext>
            </a:extLst>
          </p:cNvPr>
          <p:cNvSpPr/>
          <p:nvPr/>
        </p:nvSpPr>
        <p:spPr>
          <a:xfrm>
            <a:off x="11088083" y="517670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Oval 50">
            <a:extLst>
              <a:ext uri="{FF2B5EF4-FFF2-40B4-BE49-F238E27FC236}">
                <a16:creationId xmlns:a16="http://schemas.microsoft.com/office/drawing/2014/main" id="{98E2799F-EB85-4C46-8FF3-6E77EBF93443}"/>
              </a:ext>
            </a:extLst>
          </p:cNvPr>
          <p:cNvSpPr/>
          <p:nvPr/>
        </p:nvSpPr>
        <p:spPr>
          <a:xfrm>
            <a:off x="11088083" y="559397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Oval 51">
            <a:extLst>
              <a:ext uri="{FF2B5EF4-FFF2-40B4-BE49-F238E27FC236}">
                <a16:creationId xmlns:a16="http://schemas.microsoft.com/office/drawing/2014/main" id="{72FEA914-CC21-4502-A553-90D4F3F21090}"/>
              </a:ext>
            </a:extLst>
          </p:cNvPr>
          <p:cNvSpPr/>
          <p:nvPr/>
        </p:nvSpPr>
        <p:spPr>
          <a:xfrm>
            <a:off x="11088083" y="6011248"/>
            <a:ext cx="283694" cy="283694"/>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D743A6F2-A082-4499-BF69-DCE966C086ED}"/>
              </a:ext>
            </a:extLst>
          </p:cNvPr>
          <p:cNvSpPr/>
          <p:nvPr/>
        </p:nvSpPr>
        <p:spPr>
          <a:xfrm>
            <a:off x="230148" y="6715903"/>
            <a:ext cx="12522755" cy="99633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r>
              <a:rPr lang="en-US" b="1" dirty="0">
                <a:solidFill>
                  <a:schemeClr val="accent1"/>
                </a:solidFill>
                <a:latin typeface="Arial" panose="020B0604020202020204" pitchFamily="34" charset="0"/>
                <a:cs typeface="Arial" panose="020B0604020202020204" pitchFamily="34" charset="0"/>
              </a:rPr>
              <a:t>Excellent!</a:t>
            </a:r>
            <a:endParaRPr lang="en-US" sz="2000" b="1" dirty="0">
              <a:solidFill>
                <a:schemeClr val="accent1"/>
              </a:solidFill>
              <a:latin typeface="Arial" panose="020B0604020202020204" pitchFamily="34" charset="0"/>
              <a:cs typeface="Arial" panose="020B0604020202020204" pitchFamily="34" charset="0"/>
            </a:endParaRPr>
          </a:p>
        </p:txBody>
      </p:sp>
      <p:sp>
        <p:nvSpPr>
          <p:cNvPr id="2" name="Oval 1">
            <a:extLst>
              <a:ext uri="{FF2B5EF4-FFF2-40B4-BE49-F238E27FC236}">
                <a16:creationId xmlns:a16="http://schemas.microsoft.com/office/drawing/2014/main" id="{8FED61D2-561E-4469-AA69-616BC727063C}"/>
              </a:ext>
            </a:extLst>
          </p:cNvPr>
          <p:cNvSpPr/>
          <p:nvPr/>
        </p:nvSpPr>
        <p:spPr>
          <a:xfrm>
            <a:off x="8578086" y="3993593"/>
            <a:ext cx="146304" cy="1463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a:extLst>
              <a:ext uri="{FF2B5EF4-FFF2-40B4-BE49-F238E27FC236}">
                <a16:creationId xmlns:a16="http://schemas.microsoft.com/office/drawing/2014/main" id="{1B82515D-8070-470B-81DE-8862F803C3F4}"/>
              </a:ext>
            </a:extLst>
          </p:cNvPr>
          <p:cNvSpPr/>
          <p:nvPr/>
        </p:nvSpPr>
        <p:spPr>
          <a:xfrm>
            <a:off x="8578086" y="4828133"/>
            <a:ext cx="146304" cy="1463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a:extLst>
              <a:ext uri="{FF2B5EF4-FFF2-40B4-BE49-F238E27FC236}">
                <a16:creationId xmlns:a16="http://schemas.microsoft.com/office/drawing/2014/main" id="{4163A84C-45E1-4BFC-9526-1FAEB55994C7}"/>
              </a:ext>
            </a:extLst>
          </p:cNvPr>
          <p:cNvSpPr/>
          <p:nvPr/>
        </p:nvSpPr>
        <p:spPr>
          <a:xfrm>
            <a:off x="8578086" y="5662673"/>
            <a:ext cx="146304" cy="1463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Oval 33">
            <a:extLst>
              <a:ext uri="{FF2B5EF4-FFF2-40B4-BE49-F238E27FC236}">
                <a16:creationId xmlns:a16="http://schemas.microsoft.com/office/drawing/2014/main" id="{A4E22368-52DA-40DD-BEEF-1310C6E48F1C}"/>
              </a:ext>
            </a:extLst>
          </p:cNvPr>
          <p:cNvSpPr/>
          <p:nvPr/>
        </p:nvSpPr>
        <p:spPr>
          <a:xfrm>
            <a:off x="8578086" y="5245403"/>
            <a:ext cx="146304" cy="1463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Oval 34">
            <a:extLst>
              <a:ext uri="{FF2B5EF4-FFF2-40B4-BE49-F238E27FC236}">
                <a16:creationId xmlns:a16="http://schemas.microsoft.com/office/drawing/2014/main" id="{BEE96BC5-1DCA-406D-97A5-C869720A8237}"/>
              </a:ext>
            </a:extLst>
          </p:cNvPr>
          <p:cNvSpPr/>
          <p:nvPr/>
        </p:nvSpPr>
        <p:spPr>
          <a:xfrm>
            <a:off x="11156778" y="4410863"/>
            <a:ext cx="146304" cy="1463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87997F46-1948-40F6-96C1-E437D02E17EB}"/>
              </a:ext>
            </a:extLst>
          </p:cNvPr>
          <p:cNvSpPr/>
          <p:nvPr/>
        </p:nvSpPr>
        <p:spPr>
          <a:xfrm>
            <a:off x="11156778" y="6079943"/>
            <a:ext cx="146304" cy="14630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Graphic 2" descr="Checkmark">
            <a:extLst>
              <a:ext uri="{FF2B5EF4-FFF2-40B4-BE49-F238E27FC236}">
                <a16:creationId xmlns:a16="http://schemas.microsoft.com/office/drawing/2014/main" id="{B289DCBF-E6AC-473F-B6D5-E003C7A77B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12912" y="3929585"/>
            <a:ext cx="274320" cy="274320"/>
          </a:xfrm>
          <a:prstGeom prst="rect">
            <a:avLst/>
          </a:prstGeom>
        </p:spPr>
      </p:pic>
      <p:pic>
        <p:nvPicPr>
          <p:cNvPr id="10" name="Graphic 9" descr="Checkmark">
            <a:extLst>
              <a:ext uri="{FF2B5EF4-FFF2-40B4-BE49-F238E27FC236}">
                <a16:creationId xmlns:a16="http://schemas.microsoft.com/office/drawing/2014/main" id="{53E3E4CF-262B-44F3-9543-DE2E754BC3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12912" y="4764125"/>
            <a:ext cx="274320" cy="274320"/>
          </a:xfrm>
          <a:prstGeom prst="rect">
            <a:avLst/>
          </a:prstGeom>
        </p:spPr>
      </p:pic>
      <p:pic>
        <p:nvPicPr>
          <p:cNvPr id="12" name="Graphic 11" descr="Checkmark">
            <a:extLst>
              <a:ext uri="{FF2B5EF4-FFF2-40B4-BE49-F238E27FC236}">
                <a16:creationId xmlns:a16="http://schemas.microsoft.com/office/drawing/2014/main" id="{A70D8980-1CC5-4520-A210-56FC1DDB12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12912" y="5598665"/>
            <a:ext cx="274320" cy="274320"/>
          </a:xfrm>
          <a:prstGeom prst="rect">
            <a:avLst/>
          </a:prstGeom>
        </p:spPr>
      </p:pic>
      <p:pic>
        <p:nvPicPr>
          <p:cNvPr id="13" name="Graphic 12" descr="Checkmark">
            <a:extLst>
              <a:ext uri="{FF2B5EF4-FFF2-40B4-BE49-F238E27FC236}">
                <a16:creationId xmlns:a16="http://schemas.microsoft.com/office/drawing/2014/main" id="{62F89CFD-955A-4D00-B8C9-DE5014FE60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12912" y="5181395"/>
            <a:ext cx="274320" cy="274320"/>
          </a:xfrm>
          <a:prstGeom prst="rect">
            <a:avLst/>
          </a:prstGeom>
        </p:spPr>
      </p:pic>
      <p:pic>
        <p:nvPicPr>
          <p:cNvPr id="14" name="Graphic 13" descr="Checkmark">
            <a:extLst>
              <a:ext uri="{FF2B5EF4-FFF2-40B4-BE49-F238E27FC236}">
                <a16:creationId xmlns:a16="http://schemas.microsoft.com/office/drawing/2014/main" id="{3F49A7AF-C1DB-4468-8F05-C586EEBE9E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69002" y="4353211"/>
            <a:ext cx="274320" cy="274320"/>
          </a:xfrm>
          <a:prstGeom prst="rect">
            <a:avLst/>
          </a:prstGeom>
        </p:spPr>
      </p:pic>
      <p:pic>
        <p:nvPicPr>
          <p:cNvPr id="15" name="Graphic 14" descr="Checkmark">
            <a:extLst>
              <a:ext uri="{FF2B5EF4-FFF2-40B4-BE49-F238E27FC236}">
                <a16:creationId xmlns:a16="http://schemas.microsoft.com/office/drawing/2014/main" id="{8FECFB67-E9B7-4342-B166-83BCF38D46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69002" y="6015935"/>
            <a:ext cx="274320" cy="274320"/>
          </a:xfrm>
          <a:prstGeom prst="rect">
            <a:avLst/>
          </a:prstGeom>
        </p:spPr>
      </p:pic>
      <p:sp>
        <p:nvSpPr>
          <p:cNvPr id="17" name="Slide Number Placeholder 16">
            <a:extLst>
              <a:ext uri="{FF2B5EF4-FFF2-40B4-BE49-F238E27FC236}">
                <a16:creationId xmlns:a16="http://schemas.microsoft.com/office/drawing/2014/main" id="{59AD24DF-43DD-428B-85BB-31657695F23B}"/>
              </a:ext>
            </a:extLst>
          </p:cNvPr>
          <p:cNvSpPr>
            <a:spLocks noGrp="1"/>
          </p:cNvSpPr>
          <p:nvPr>
            <p:ph type="sldNum" sz="quarter" idx="12"/>
          </p:nvPr>
        </p:nvSpPr>
        <p:spPr/>
        <p:txBody>
          <a:bodyPr/>
          <a:lstStyle/>
          <a:p>
            <a:fld id="{71A628A0-E779-4D32-97F1-9C80A60D6EF0}" type="slidenum">
              <a:rPr lang="en-IN" smtClean="0"/>
              <a:pPr/>
              <a:t>82</a:t>
            </a:fld>
            <a:r>
              <a:rPr lang="en-IN"/>
              <a:t> of 116</a:t>
            </a:r>
            <a:endParaRPr lang="en-IN" dirty="0"/>
          </a:p>
        </p:txBody>
      </p:sp>
    </p:spTree>
    <p:extLst>
      <p:ext uri="{BB962C8B-B14F-4D97-AF65-F5344CB8AC3E}">
        <p14:creationId xmlns:p14="http://schemas.microsoft.com/office/powerpoint/2010/main" val="2362851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0DFB2D3-C972-499E-96D1-7948BB4D815B}"/>
              </a:ext>
            </a:extLst>
          </p:cNvPr>
          <p:cNvSpPr/>
          <p:nvPr/>
        </p:nvSpPr>
        <p:spPr>
          <a:xfrm>
            <a:off x="234671" y="2050577"/>
            <a:ext cx="12522755" cy="1085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D233C12-1701-4FBC-9C02-82ADA6521174}"/>
              </a:ext>
            </a:extLst>
          </p:cNvPr>
          <p:cNvSpPr>
            <a:spLocks noGrp="1"/>
          </p:cNvSpPr>
          <p:nvPr>
            <p:ph type="title"/>
          </p:nvPr>
        </p:nvSpPr>
        <p:spPr/>
        <p:txBody>
          <a:bodyPr/>
          <a:lstStyle/>
          <a:p>
            <a:r>
              <a:rPr lang="en-US" dirty="0"/>
              <a:t>Knowledge Check</a:t>
            </a:r>
            <a:endParaRPr lang="en-IN" dirty="0"/>
          </a:p>
        </p:txBody>
      </p:sp>
      <p:sp>
        <p:nvSpPr>
          <p:cNvPr id="8" name="Rectangle 7">
            <a:extLst>
              <a:ext uri="{FF2B5EF4-FFF2-40B4-BE49-F238E27FC236}">
                <a16:creationId xmlns:a16="http://schemas.microsoft.com/office/drawing/2014/main" id="{B8AF3B67-6374-414E-AF30-81FD43113A9A}"/>
              </a:ext>
            </a:extLst>
          </p:cNvPr>
          <p:cNvSpPr/>
          <p:nvPr/>
        </p:nvSpPr>
        <p:spPr>
          <a:xfrm>
            <a:off x="13090068" y="0"/>
            <a:ext cx="1102182" cy="4191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rial" panose="020B0604020202020204" pitchFamily="34" charset="0"/>
                <a:cs typeface="Arial" panose="020B0604020202020204" pitchFamily="34" charset="0"/>
              </a:rPr>
              <a:t>Slide 17</a:t>
            </a:r>
          </a:p>
        </p:txBody>
      </p:sp>
      <p:sp>
        <p:nvSpPr>
          <p:cNvPr id="21" name="TextBox 20">
            <a:extLst>
              <a:ext uri="{FF2B5EF4-FFF2-40B4-BE49-F238E27FC236}">
                <a16:creationId xmlns:a16="http://schemas.microsoft.com/office/drawing/2014/main" id="{6BF814DD-0BD4-4F4B-9B65-75E2C0025F81}"/>
              </a:ext>
            </a:extLst>
          </p:cNvPr>
          <p:cNvSpPr txBox="1"/>
          <p:nvPr/>
        </p:nvSpPr>
        <p:spPr>
          <a:xfrm>
            <a:off x="1314734" y="2236895"/>
            <a:ext cx="11255287" cy="705065"/>
          </a:xfrm>
          <a:prstGeom prst="rect">
            <a:avLst/>
          </a:prstGeom>
          <a:noFill/>
        </p:spPr>
        <p:txBody>
          <a:bodyPr wrap="square">
            <a:spAutoFit/>
          </a:bodyPr>
          <a:lstStyle/>
          <a:p>
            <a:pPr>
              <a:lnSpc>
                <a:spcPct val="107000"/>
              </a:lnSpc>
              <a:spcAft>
                <a:spcPts val="800"/>
              </a:spcAft>
            </a:pPr>
            <a:r>
              <a:rPr lang="en-US" b="1" dirty="0">
                <a:solidFill>
                  <a:schemeClr val="bg1"/>
                </a:solidFill>
                <a:latin typeface="Arial" panose="020B0604020202020204" pitchFamily="34" charset="0"/>
                <a:cs typeface="Times New Roman" panose="02020603050405020304" pitchFamily="18" charset="0"/>
              </a:rPr>
              <a:t>Match each example to its respective CRE loan type.</a:t>
            </a:r>
          </a:p>
          <a:p>
            <a:pPr>
              <a:lnSpc>
                <a:spcPct val="107000"/>
              </a:lnSpc>
              <a:spcAft>
                <a:spcPts val="800"/>
              </a:spcAft>
            </a:pPr>
            <a:r>
              <a:rPr lang="en-US" sz="1400" i="1" dirty="0">
                <a:solidFill>
                  <a:schemeClr val="bg1"/>
                </a:solidFill>
                <a:latin typeface="Arial" panose="020B0604020202020204" pitchFamily="34" charset="0"/>
                <a:cs typeface="Times New Roman" panose="02020603050405020304" pitchFamily="18" charset="0"/>
              </a:rPr>
              <a:t>Click and drag each example into its appropriate category, then click CHECK.</a:t>
            </a:r>
          </a:p>
        </p:txBody>
      </p:sp>
      <p:pic>
        <p:nvPicPr>
          <p:cNvPr id="26" name="Graphic 25" descr="Bullseye">
            <a:extLst>
              <a:ext uri="{FF2B5EF4-FFF2-40B4-BE49-F238E27FC236}">
                <a16:creationId xmlns:a16="http://schemas.microsoft.com/office/drawing/2014/main" id="{4AA2C8A0-F485-4CA9-9B31-43C4A26C15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40517" y="2210984"/>
            <a:ext cx="756886" cy="756886"/>
          </a:xfrm>
          <a:prstGeom prst="rect">
            <a:avLst/>
          </a:prstGeom>
        </p:spPr>
      </p:pic>
      <p:cxnSp>
        <p:nvCxnSpPr>
          <p:cNvPr id="27" name="Straight Connector 26">
            <a:extLst>
              <a:ext uri="{FF2B5EF4-FFF2-40B4-BE49-F238E27FC236}">
                <a16:creationId xmlns:a16="http://schemas.microsoft.com/office/drawing/2014/main" id="{B5462182-11E4-43E6-A325-6AFE6F3AAAAC}"/>
              </a:ext>
            </a:extLst>
          </p:cNvPr>
          <p:cNvCxnSpPr>
            <a:cxnSpLocks/>
          </p:cNvCxnSpPr>
          <p:nvPr/>
        </p:nvCxnSpPr>
        <p:spPr>
          <a:xfrm>
            <a:off x="1230631" y="2273449"/>
            <a:ext cx="0" cy="6400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7CCB57D-CED7-4A15-A9FB-2086FC69DE9A}"/>
              </a:ext>
            </a:extLst>
          </p:cNvPr>
          <p:cNvSpPr/>
          <p:nvPr/>
        </p:nvSpPr>
        <p:spPr>
          <a:xfrm>
            <a:off x="234673" y="3189517"/>
            <a:ext cx="6217920" cy="45320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i="1" dirty="0">
              <a:solidFill>
                <a:schemeClr val="bg1">
                  <a:lumMod val="65000"/>
                </a:schemeClr>
              </a:solidFill>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DA8DFF69-3D23-44FA-9001-0B1322A6A744}"/>
              </a:ext>
            </a:extLst>
          </p:cNvPr>
          <p:cNvSpPr/>
          <p:nvPr/>
        </p:nvSpPr>
        <p:spPr>
          <a:xfrm>
            <a:off x="310895" y="3265635"/>
            <a:ext cx="6051805" cy="4382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Rectangle 49">
            <a:extLst>
              <a:ext uri="{FF2B5EF4-FFF2-40B4-BE49-F238E27FC236}">
                <a16:creationId xmlns:a16="http://schemas.microsoft.com/office/drawing/2014/main" id="{5924B9E9-2A1E-4479-A225-9D3DE57C7ACC}"/>
              </a:ext>
            </a:extLst>
          </p:cNvPr>
          <p:cNvSpPr/>
          <p:nvPr/>
        </p:nvSpPr>
        <p:spPr>
          <a:xfrm>
            <a:off x="6539509" y="3189517"/>
            <a:ext cx="6217920" cy="453208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52" name="Rectangle: Rounded Corners 51">
            <a:extLst>
              <a:ext uri="{FF2B5EF4-FFF2-40B4-BE49-F238E27FC236}">
                <a16:creationId xmlns:a16="http://schemas.microsoft.com/office/drawing/2014/main" id="{39F5FEEB-221A-422A-96C1-E1798B6E7FC6}"/>
              </a:ext>
            </a:extLst>
          </p:cNvPr>
          <p:cNvSpPr/>
          <p:nvPr/>
        </p:nvSpPr>
        <p:spPr>
          <a:xfrm>
            <a:off x="9136087" y="5256146"/>
            <a:ext cx="1024764" cy="398824"/>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CHECK</a:t>
            </a:r>
          </a:p>
        </p:txBody>
      </p:sp>
      <p:sp>
        <p:nvSpPr>
          <p:cNvPr id="73" name="Rectangle 72">
            <a:extLst>
              <a:ext uri="{FF2B5EF4-FFF2-40B4-BE49-F238E27FC236}">
                <a16:creationId xmlns:a16="http://schemas.microsoft.com/office/drawing/2014/main" id="{B50F5B7A-8281-48AC-A154-A684B0D4A5AD}"/>
              </a:ext>
            </a:extLst>
          </p:cNvPr>
          <p:cNvSpPr/>
          <p:nvPr/>
        </p:nvSpPr>
        <p:spPr>
          <a:xfrm>
            <a:off x="1110103" y="3633876"/>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5" name="Rectangle 74">
            <a:extLst>
              <a:ext uri="{FF2B5EF4-FFF2-40B4-BE49-F238E27FC236}">
                <a16:creationId xmlns:a16="http://schemas.microsoft.com/office/drawing/2014/main" id="{B68D8B98-D871-4612-B90C-2AD6D82AF89B}"/>
              </a:ext>
            </a:extLst>
          </p:cNvPr>
          <p:cNvSpPr/>
          <p:nvPr/>
        </p:nvSpPr>
        <p:spPr>
          <a:xfrm>
            <a:off x="1110103" y="4176255"/>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7" name="Rectangle 76">
            <a:extLst>
              <a:ext uri="{FF2B5EF4-FFF2-40B4-BE49-F238E27FC236}">
                <a16:creationId xmlns:a16="http://schemas.microsoft.com/office/drawing/2014/main" id="{BAA2D680-FE6D-4D71-865A-9545CE84BADA}"/>
              </a:ext>
            </a:extLst>
          </p:cNvPr>
          <p:cNvSpPr/>
          <p:nvPr/>
        </p:nvSpPr>
        <p:spPr>
          <a:xfrm>
            <a:off x="1110103" y="4718634"/>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9" name="Rectangle 78">
            <a:extLst>
              <a:ext uri="{FF2B5EF4-FFF2-40B4-BE49-F238E27FC236}">
                <a16:creationId xmlns:a16="http://schemas.microsoft.com/office/drawing/2014/main" id="{1730230A-4E1F-4678-BB95-B0C439211E9E}"/>
              </a:ext>
            </a:extLst>
          </p:cNvPr>
          <p:cNvSpPr/>
          <p:nvPr/>
        </p:nvSpPr>
        <p:spPr>
          <a:xfrm>
            <a:off x="1110103" y="5261012"/>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1" name="TextBox 80">
            <a:extLst>
              <a:ext uri="{FF2B5EF4-FFF2-40B4-BE49-F238E27FC236}">
                <a16:creationId xmlns:a16="http://schemas.microsoft.com/office/drawing/2014/main" id="{124E4AE4-A97D-4B83-8CF8-ED0F31CE78F5}"/>
              </a:ext>
            </a:extLst>
          </p:cNvPr>
          <p:cNvSpPr txBox="1"/>
          <p:nvPr/>
        </p:nvSpPr>
        <p:spPr>
          <a:xfrm>
            <a:off x="1477437" y="3597166"/>
            <a:ext cx="4758799" cy="1969770"/>
          </a:xfrm>
          <a:prstGeom prst="rect">
            <a:avLst/>
          </a:prstGeom>
          <a:noFill/>
        </p:spPr>
        <p:txBody>
          <a:bodyPr wrap="square">
            <a:spAutoFit/>
          </a:bodyPr>
          <a:lstStyle/>
          <a:p>
            <a:pPr>
              <a:spcBef>
                <a:spcPts val="1000"/>
              </a:spcBef>
              <a:spcAft>
                <a:spcPts val="1000"/>
              </a:spcAft>
            </a:pPr>
            <a:r>
              <a:rPr lang="en-IN" dirty="0">
                <a:latin typeface="Arial" panose="020B0604020202020204" pitchFamily="34" charset="0"/>
                <a:cs typeface="Arial" panose="020B0604020202020204" pitchFamily="34" charset="0"/>
              </a:rPr>
              <a:t>Purchase of the real property</a:t>
            </a:r>
          </a:p>
          <a:p>
            <a:pPr>
              <a:spcBef>
                <a:spcPts val="1000"/>
              </a:spcBef>
              <a:spcAft>
                <a:spcPts val="1000"/>
              </a:spcAft>
            </a:pPr>
            <a:r>
              <a:rPr lang="en-IN" dirty="0">
                <a:latin typeface="Arial" panose="020B0604020202020204" pitchFamily="34" charset="0"/>
                <a:cs typeface="Arial" panose="020B0604020202020204" pitchFamily="34" charset="0"/>
              </a:rPr>
              <a:t>Construction of the real property </a:t>
            </a:r>
          </a:p>
          <a:p>
            <a:pPr>
              <a:spcBef>
                <a:spcPts val="1000"/>
              </a:spcBef>
              <a:spcAft>
                <a:spcPts val="1000"/>
              </a:spcAft>
            </a:pPr>
            <a:r>
              <a:rPr lang="en-IN" dirty="0">
                <a:latin typeface="Arial" panose="020B0604020202020204" pitchFamily="34" charset="0"/>
                <a:cs typeface="Arial" panose="020B0604020202020204" pitchFamily="34" charset="0"/>
              </a:rPr>
              <a:t>Maintenance of the real property</a:t>
            </a:r>
          </a:p>
          <a:p>
            <a:pPr>
              <a:spcBef>
                <a:spcPts val="1000"/>
              </a:spcBef>
              <a:spcAft>
                <a:spcPts val="1000"/>
              </a:spcAft>
            </a:pPr>
            <a:r>
              <a:rPr lang="en-US" dirty="0">
                <a:latin typeface="Arial" panose="020B0604020202020204" pitchFamily="34" charset="0"/>
                <a:cs typeface="Arial" panose="020B0604020202020204" pitchFamily="34" charset="0"/>
              </a:rPr>
              <a:t>Improvement of the real property </a:t>
            </a:r>
            <a:endParaRPr lang="en-IN"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D229CA00-CFBE-415D-9989-F992CB0BBBC0}"/>
              </a:ext>
            </a:extLst>
          </p:cNvPr>
          <p:cNvSpPr>
            <a:spLocks noGrp="1"/>
          </p:cNvSpPr>
          <p:nvPr>
            <p:ph type="sldNum" sz="quarter" idx="12"/>
          </p:nvPr>
        </p:nvSpPr>
        <p:spPr/>
        <p:txBody>
          <a:bodyPr/>
          <a:lstStyle/>
          <a:p>
            <a:fld id="{71A628A0-E779-4D32-97F1-9C80A60D6EF0}" type="slidenum">
              <a:rPr lang="en-IN" smtClean="0"/>
              <a:pPr/>
              <a:t>83</a:t>
            </a:fld>
            <a:r>
              <a:rPr lang="en-IN"/>
              <a:t> of 116</a:t>
            </a:r>
            <a:endParaRPr lang="en-IN" dirty="0"/>
          </a:p>
        </p:txBody>
      </p:sp>
    </p:spTree>
    <p:extLst>
      <p:ext uri="{BB962C8B-B14F-4D97-AF65-F5344CB8AC3E}">
        <p14:creationId xmlns:p14="http://schemas.microsoft.com/office/powerpoint/2010/main" val="14433862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0DFB2D3-C972-499E-96D1-7948BB4D815B}"/>
              </a:ext>
            </a:extLst>
          </p:cNvPr>
          <p:cNvSpPr/>
          <p:nvPr/>
        </p:nvSpPr>
        <p:spPr>
          <a:xfrm>
            <a:off x="234671" y="2050577"/>
            <a:ext cx="12522755" cy="1085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D233C12-1701-4FBC-9C02-82ADA6521174}"/>
              </a:ext>
            </a:extLst>
          </p:cNvPr>
          <p:cNvSpPr>
            <a:spLocks noGrp="1"/>
          </p:cNvSpPr>
          <p:nvPr>
            <p:ph type="title"/>
          </p:nvPr>
        </p:nvSpPr>
        <p:spPr/>
        <p:txBody>
          <a:bodyPr/>
          <a:lstStyle/>
          <a:p>
            <a:r>
              <a:rPr lang="en-US" dirty="0"/>
              <a:t>Knowledge Check</a:t>
            </a:r>
            <a:endParaRPr lang="en-IN" dirty="0"/>
          </a:p>
        </p:txBody>
      </p:sp>
      <p:sp>
        <p:nvSpPr>
          <p:cNvPr id="21" name="TextBox 20">
            <a:extLst>
              <a:ext uri="{FF2B5EF4-FFF2-40B4-BE49-F238E27FC236}">
                <a16:creationId xmlns:a16="http://schemas.microsoft.com/office/drawing/2014/main" id="{6BF814DD-0BD4-4F4B-9B65-75E2C0025F81}"/>
              </a:ext>
            </a:extLst>
          </p:cNvPr>
          <p:cNvSpPr txBox="1"/>
          <p:nvPr/>
        </p:nvSpPr>
        <p:spPr>
          <a:xfrm>
            <a:off x="1314734" y="2236895"/>
            <a:ext cx="11255287" cy="705065"/>
          </a:xfrm>
          <a:prstGeom prst="rect">
            <a:avLst/>
          </a:prstGeom>
          <a:noFill/>
        </p:spPr>
        <p:txBody>
          <a:bodyPr wrap="square">
            <a:spAutoFit/>
          </a:bodyPr>
          <a:lstStyle/>
          <a:p>
            <a:pPr>
              <a:lnSpc>
                <a:spcPct val="107000"/>
              </a:lnSpc>
              <a:spcAft>
                <a:spcPts val="800"/>
              </a:spcAft>
            </a:pPr>
            <a:r>
              <a:rPr lang="en-US" b="1" dirty="0">
                <a:solidFill>
                  <a:schemeClr val="bg1"/>
                </a:solidFill>
                <a:latin typeface="Arial" panose="020B0604020202020204" pitchFamily="34" charset="0"/>
                <a:cs typeface="Times New Roman" panose="02020603050405020304" pitchFamily="18" charset="0"/>
              </a:rPr>
              <a:t>Match each example to its respective CRE loan type.</a:t>
            </a:r>
          </a:p>
          <a:p>
            <a:pPr>
              <a:lnSpc>
                <a:spcPct val="107000"/>
              </a:lnSpc>
              <a:spcAft>
                <a:spcPts val="800"/>
              </a:spcAft>
            </a:pPr>
            <a:r>
              <a:rPr lang="en-US" sz="1400" i="1" dirty="0">
                <a:solidFill>
                  <a:schemeClr val="bg1"/>
                </a:solidFill>
                <a:latin typeface="Arial" panose="020B0604020202020204" pitchFamily="34" charset="0"/>
                <a:cs typeface="Times New Roman" panose="02020603050405020304" pitchFamily="18" charset="0"/>
              </a:rPr>
              <a:t>Click and drag each example into its appropriate category, then click CHECK.</a:t>
            </a:r>
          </a:p>
        </p:txBody>
      </p:sp>
      <p:pic>
        <p:nvPicPr>
          <p:cNvPr id="26" name="Graphic 25" descr="Bullseye">
            <a:extLst>
              <a:ext uri="{FF2B5EF4-FFF2-40B4-BE49-F238E27FC236}">
                <a16:creationId xmlns:a16="http://schemas.microsoft.com/office/drawing/2014/main" id="{4AA2C8A0-F485-4CA9-9B31-43C4A26C15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40517" y="2210984"/>
            <a:ext cx="756886" cy="756886"/>
          </a:xfrm>
          <a:prstGeom prst="rect">
            <a:avLst/>
          </a:prstGeom>
        </p:spPr>
      </p:pic>
      <p:cxnSp>
        <p:nvCxnSpPr>
          <p:cNvPr id="27" name="Straight Connector 26">
            <a:extLst>
              <a:ext uri="{FF2B5EF4-FFF2-40B4-BE49-F238E27FC236}">
                <a16:creationId xmlns:a16="http://schemas.microsoft.com/office/drawing/2014/main" id="{B5462182-11E4-43E6-A325-6AFE6F3AAAAC}"/>
              </a:ext>
            </a:extLst>
          </p:cNvPr>
          <p:cNvCxnSpPr>
            <a:cxnSpLocks/>
          </p:cNvCxnSpPr>
          <p:nvPr/>
        </p:nvCxnSpPr>
        <p:spPr>
          <a:xfrm>
            <a:off x="1230631" y="2273449"/>
            <a:ext cx="0" cy="64008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B7CCB57D-CED7-4A15-A9FB-2086FC69DE9A}"/>
              </a:ext>
            </a:extLst>
          </p:cNvPr>
          <p:cNvSpPr/>
          <p:nvPr/>
        </p:nvSpPr>
        <p:spPr>
          <a:xfrm>
            <a:off x="234673" y="3189517"/>
            <a:ext cx="6217920" cy="453208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i="1" dirty="0">
              <a:solidFill>
                <a:schemeClr val="bg1">
                  <a:lumMod val="65000"/>
                </a:schemeClr>
              </a:solidFill>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DA8DFF69-3D23-44FA-9001-0B1322A6A744}"/>
              </a:ext>
            </a:extLst>
          </p:cNvPr>
          <p:cNvSpPr/>
          <p:nvPr/>
        </p:nvSpPr>
        <p:spPr>
          <a:xfrm>
            <a:off x="310895" y="3265635"/>
            <a:ext cx="6051805" cy="4382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0" name="Rectangle 49">
            <a:extLst>
              <a:ext uri="{FF2B5EF4-FFF2-40B4-BE49-F238E27FC236}">
                <a16:creationId xmlns:a16="http://schemas.microsoft.com/office/drawing/2014/main" id="{5924B9E9-2A1E-4479-A225-9D3DE57C7ACC}"/>
              </a:ext>
            </a:extLst>
          </p:cNvPr>
          <p:cNvSpPr/>
          <p:nvPr/>
        </p:nvSpPr>
        <p:spPr>
          <a:xfrm>
            <a:off x="6539509" y="3189517"/>
            <a:ext cx="6217920" cy="453208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pic>
        <p:nvPicPr>
          <p:cNvPr id="3" name="Graphic 2" descr="Checkmark">
            <a:extLst>
              <a:ext uri="{FF2B5EF4-FFF2-40B4-BE49-F238E27FC236}">
                <a16:creationId xmlns:a16="http://schemas.microsoft.com/office/drawing/2014/main" id="{CF382E3C-EBE9-4BE8-BF9D-64F69F2EBA2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9134" y="4151308"/>
            <a:ext cx="274320" cy="274320"/>
          </a:xfrm>
          <a:prstGeom prst="rect">
            <a:avLst/>
          </a:prstGeom>
        </p:spPr>
      </p:pic>
      <p:sp>
        <p:nvSpPr>
          <p:cNvPr id="6" name="Rectangle 5">
            <a:extLst>
              <a:ext uri="{FF2B5EF4-FFF2-40B4-BE49-F238E27FC236}">
                <a16:creationId xmlns:a16="http://schemas.microsoft.com/office/drawing/2014/main" id="{77EEBE87-30C6-4A76-BF77-DFB3B7099833}"/>
              </a:ext>
            </a:extLst>
          </p:cNvPr>
          <p:cNvSpPr/>
          <p:nvPr/>
        </p:nvSpPr>
        <p:spPr>
          <a:xfrm>
            <a:off x="1110103" y="3633876"/>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77794056-BFC3-47B1-90AA-82CE578400B3}"/>
              </a:ext>
            </a:extLst>
          </p:cNvPr>
          <p:cNvSpPr/>
          <p:nvPr/>
        </p:nvSpPr>
        <p:spPr>
          <a:xfrm>
            <a:off x="1110103" y="4176255"/>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B0987608-3EC6-4FB8-B302-5397E7C65C3A}"/>
              </a:ext>
            </a:extLst>
          </p:cNvPr>
          <p:cNvSpPr/>
          <p:nvPr/>
        </p:nvSpPr>
        <p:spPr>
          <a:xfrm>
            <a:off x="1110103" y="4718634"/>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4CD908C8-96BE-4C47-BF55-6ADD4E67E172}"/>
              </a:ext>
            </a:extLst>
          </p:cNvPr>
          <p:cNvSpPr/>
          <p:nvPr/>
        </p:nvSpPr>
        <p:spPr>
          <a:xfrm>
            <a:off x="1110103" y="5261012"/>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145AF825-C8C1-4A05-B65C-9C61C261E433}"/>
              </a:ext>
            </a:extLst>
          </p:cNvPr>
          <p:cNvSpPr txBox="1"/>
          <p:nvPr/>
        </p:nvSpPr>
        <p:spPr>
          <a:xfrm>
            <a:off x="1477437" y="3597166"/>
            <a:ext cx="4758799" cy="1969770"/>
          </a:xfrm>
          <a:prstGeom prst="rect">
            <a:avLst/>
          </a:prstGeom>
          <a:noFill/>
        </p:spPr>
        <p:txBody>
          <a:bodyPr wrap="square">
            <a:spAutoFit/>
          </a:bodyPr>
          <a:lstStyle/>
          <a:p>
            <a:pPr>
              <a:spcBef>
                <a:spcPts val="1000"/>
              </a:spcBef>
              <a:spcAft>
                <a:spcPts val="1000"/>
              </a:spcAft>
            </a:pPr>
            <a:r>
              <a:rPr lang="en-IN" dirty="0">
                <a:latin typeface="Arial" panose="020B0604020202020204" pitchFamily="34" charset="0"/>
                <a:cs typeface="Arial" panose="020B0604020202020204" pitchFamily="34" charset="0"/>
              </a:rPr>
              <a:t>Purchase of the real property</a:t>
            </a:r>
          </a:p>
          <a:p>
            <a:pPr>
              <a:spcBef>
                <a:spcPts val="1000"/>
              </a:spcBef>
              <a:spcAft>
                <a:spcPts val="1000"/>
              </a:spcAft>
            </a:pPr>
            <a:r>
              <a:rPr lang="en-IN" dirty="0">
                <a:latin typeface="Arial" panose="020B0604020202020204" pitchFamily="34" charset="0"/>
                <a:cs typeface="Arial" panose="020B0604020202020204" pitchFamily="34" charset="0"/>
              </a:rPr>
              <a:t>Construction of the real property </a:t>
            </a:r>
          </a:p>
          <a:p>
            <a:pPr>
              <a:spcBef>
                <a:spcPts val="1000"/>
              </a:spcBef>
              <a:spcAft>
                <a:spcPts val="1000"/>
              </a:spcAft>
            </a:pPr>
            <a:r>
              <a:rPr lang="en-IN" dirty="0">
                <a:latin typeface="Arial" panose="020B0604020202020204" pitchFamily="34" charset="0"/>
                <a:cs typeface="Arial" panose="020B0604020202020204" pitchFamily="34" charset="0"/>
              </a:rPr>
              <a:t>Maintenance of the real property</a:t>
            </a:r>
          </a:p>
          <a:p>
            <a:pPr>
              <a:spcBef>
                <a:spcPts val="1000"/>
              </a:spcBef>
              <a:spcAft>
                <a:spcPts val="1000"/>
              </a:spcAft>
            </a:pPr>
            <a:r>
              <a:rPr lang="en-US" dirty="0">
                <a:latin typeface="Arial" panose="020B0604020202020204" pitchFamily="34" charset="0"/>
                <a:cs typeface="Arial" panose="020B0604020202020204" pitchFamily="34" charset="0"/>
              </a:rPr>
              <a:t>Improvement of the real property </a:t>
            </a:r>
            <a:endParaRPr lang="en-IN"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07DEAF79-D76A-43F3-A08C-0DD27FA6A94F}"/>
              </a:ext>
            </a:extLst>
          </p:cNvPr>
          <p:cNvSpPr txBox="1"/>
          <p:nvPr/>
        </p:nvSpPr>
        <p:spPr>
          <a:xfrm>
            <a:off x="6807732" y="3365069"/>
            <a:ext cx="5500691" cy="892552"/>
          </a:xfrm>
          <a:prstGeom prst="rect">
            <a:avLst/>
          </a:prstGeom>
          <a:noFill/>
        </p:spPr>
        <p:txBody>
          <a:bodyPr wrap="square">
            <a:spAutoFit/>
          </a:bodyPr>
          <a:lstStyle/>
          <a:p>
            <a:r>
              <a:rPr lang="en-US" b="1" dirty="0">
                <a:solidFill>
                  <a:schemeClr val="accent1"/>
                </a:solidFill>
                <a:latin typeface="Arial" panose="020B0604020202020204" pitchFamily="34" charset="0"/>
                <a:cs typeface="Arial" panose="020B0604020202020204" pitchFamily="34" charset="0"/>
              </a:rPr>
              <a:t>Excellent!</a:t>
            </a:r>
          </a:p>
          <a:p>
            <a:endParaRPr lang="en-US" dirty="0">
              <a:effectLst/>
              <a:latin typeface="Arial" panose="020B0604020202020204" pitchFamily="34" charset="0"/>
              <a:ea typeface="Calibri" panose="020F0502020204030204" pitchFamily="34" charset="0"/>
            </a:endParaRPr>
          </a:p>
          <a:p>
            <a:r>
              <a:rPr lang="en-US" sz="1600" dirty="0">
                <a:effectLst/>
                <a:latin typeface="Arial" panose="020B0604020202020204" pitchFamily="34" charset="0"/>
                <a:ea typeface="Calibri" panose="020F0502020204030204" pitchFamily="34" charset="0"/>
              </a:rPr>
              <a:t>Feedback</a:t>
            </a:r>
          </a:p>
        </p:txBody>
      </p:sp>
      <p:pic>
        <p:nvPicPr>
          <p:cNvPr id="40" name="Graphic 39" descr="Checkmark">
            <a:extLst>
              <a:ext uri="{FF2B5EF4-FFF2-40B4-BE49-F238E27FC236}">
                <a16:creationId xmlns:a16="http://schemas.microsoft.com/office/drawing/2014/main" id="{81CA9BDB-355C-46AD-9188-FBC256DB82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0244" y="5270386"/>
            <a:ext cx="274320" cy="274320"/>
          </a:xfrm>
          <a:prstGeom prst="rect">
            <a:avLst/>
          </a:prstGeom>
        </p:spPr>
      </p:pic>
      <p:sp>
        <p:nvSpPr>
          <p:cNvPr id="41" name="Rectangle 40">
            <a:extLst>
              <a:ext uri="{FF2B5EF4-FFF2-40B4-BE49-F238E27FC236}">
                <a16:creationId xmlns:a16="http://schemas.microsoft.com/office/drawing/2014/main" id="{27825580-2DFF-4948-8646-C2112CE16C67}"/>
              </a:ext>
            </a:extLst>
          </p:cNvPr>
          <p:cNvSpPr/>
          <p:nvPr/>
        </p:nvSpPr>
        <p:spPr>
          <a:xfrm>
            <a:off x="1179125" y="4244950"/>
            <a:ext cx="145650" cy="146304"/>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5CDFFE62-12BB-4CD7-8959-1ECC3364DBCC}"/>
              </a:ext>
            </a:extLst>
          </p:cNvPr>
          <p:cNvSpPr/>
          <p:nvPr/>
        </p:nvSpPr>
        <p:spPr>
          <a:xfrm>
            <a:off x="1179891" y="3702571"/>
            <a:ext cx="145650" cy="146304"/>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9EDA0B26-8C2D-4901-B582-983946DC53F9}"/>
              </a:ext>
            </a:extLst>
          </p:cNvPr>
          <p:cNvSpPr/>
          <p:nvPr/>
        </p:nvSpPr>
        <p:spPr>
          <a:xfrm>
            <a:off x="1169084" y="5329707"/>
            <a:ext cx="145650" cy="146304"/>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6" name="Graphic 15" descr="Checkmark">
            <a:extLst>
              <a:ext uri="{FF2B5EF4-FFF2-40B4-BE49-F238E27FC236}">
                <a16:creationId xmlns:a16="http://schemas.microsoft.com/office/drawing/2014/main" id="{401D8D7C-91C2-44F2-801C-53ED4200BB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0244" y="3638563"/>
            <a:ext cx="274320" cy="274320"/>
          </a:xfrm>
          <a:prstGeom prst="rect">
            <a:avLst/>
          </a:prstGeom>
        </p:spPr>
      </p:pic>
      <p:sp>
        <p:nvSpPr>
          <p:cNvPr id="5" name="Slide Number Placeholder 4">
            <a:extLst>
              <a:ext uri="{FF2B5EF4-FFF2-40B4-BE49-F238E27FC236}">
                <a16:creationId xmlns:a16="http://schemas.microsoft.com/office/drawing/2014/main" id="{54BFE0F1-1B14-4612-8572-81A79DB054B3}"/>
              </a:ext>
            </a:extLst>
          </p:cNvPr>
          <p:cNvSpPr>
            <a:spLocks noGrp="1"/>
          </p:cNvSpPr>
          <p:nvPr>
            <p:ph type="sldNum" sz="quarter" idx="12"/>
          </p:nvPr>
        </p:nvSpPr>
        <p:spPr/>
        <p:txBody>
          <a:bodyPr/>
          <a:lstStyle/>
          <a:p>
            <a:fld id="{71A628A0-E779-4D32-97F1-9C80A60D6EF0}" type="slidenum">
              <a:rPr lang="en-IN" smtClean="0"/>
              <a:pPr/>
              <a:t>84</a:t>
            </a:fld>
            <a:r>
              <a:rPr lang="en-IN"/>
              <a:t> of 116</a:t>
            </a:r>
            <a:endParaRPr lang="en-IN" dirty="0"/>
          </a:p>
        </p:txBody>
      </p:sp>
    </p:spTree>
    <p:extLst>
      <p:ext uri="{BB962C8B-B14F-4D97-AF65-F5344CB8AC3E}">
        <p14:creationId xmlns:p14="http://schemas.microsoft.com/office/powerpoint/2010/main" val="203302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47133E4-A12C-4F55-B83B-246842F1D304}"/>
              </a:ext>
            </a:extLst>
          </p:cNvPr>
          <p:cNvSpPr/>
          <p:nvPr/>
        </p:nvSpPr>
        <p:spPr>
          <a:xfrm>
            <a:off x="234673" y="3722917"/>
            <a:ext cx="12522756" cy="226513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i="1" dirty="0">
              <a:solidFill>
                <a:schemeClr val="bg1">
                  <a:lumMod val="65000"/>
                </a:schemeClr>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C2EDD86-50C9-4288-846B-4995F4BEE441}"/>
              </a:ext>
            </a:extLst>
          </p:cNvPr>
          <p:cNvSpPr/>
          <p:nvPr/>
        </p:nvSpPr>
        <p:spPr>
          <a:xfrm>
            <a:off x="310895" y="3799037"/>
            <a:ext cx="12344418" cy="2074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0BB03A7C-5616-4511-BCA9-B05D62BF4959}"/>
              </a:ext>
            </a:extLst>
          </p:cNvPr>
          <p:cNvSpPr/>
          <p:nvPr/>
        </p:nvSpPr>
        <p:spPr>
          <a:xfrm rot="5400000">
            <a:off x="5688246" y="-3411582"/>
            <a:ext cx="1611085" cy="125272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F3AB5-9D4D-4C76-A402-1CFE842A792A}"/>
              </a:ext>
            </a:extLst>
          </p:cNvPr>
          <p:cNvSpPr>
            <a:spLocks noGrp="1"/>
          </p:cNvSpPr>
          <p:nvPr>
            <p:ph type="title"/>
          </p:nvPr>
        </p:nvSpPr>
        <p:spPr/>
        <p:txBody>
          <a:bodyPr/>
          <a:lstStyle/>
          <a:p>
            <a:r>
              <a:rPr lang="en-US" dirty="0"/>
              <a:t>Is Underwriting an Exact Science? </a:t>
            </a:r>
          </a:p>
        </p:txBody>
      </p:sp>
      <p:sp>
        <p:nvSpPr>
          <p:cNvPr id="5" name="Rectangle 4">
            <a:extLst>
              <a:ext uri="{FF2B5EF4-FFF2-40B4-BE49-F238E27FC236}">
                <a16:creationId xmlns:a16="http://schemas.microsoft.com/office/drawing/2014/main" id="{10619C3A-80F1-465A-BB1B-54104B4A7174}"/>
              </a:ext>
            </a:extLst>
          </p:cNvPr>
          <p:cNvSpPr/>
          <p:nvPr/>
        </p:nvSpPr>
        <p:spPr>
          <a:xfrm>
            <a:off x="230147" y="6090101"/>
            <a:ext cx="12522755" cy="16110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6" name="Rectangle: Rounded Corners 5">
            <a:extLst>
              <a:ext uri="{FF2B5EF4-FFF2-40B4-BE49-F238E27FC236}">
                <a16:creationId xmlns:a16="http://schemas.microsoft.com/office/drawing/2014/main" id="{3E6E730C-77EE-4A4A-AE1B-4370E51C9068}"/>
              </a:ext>
            </a:extLst>
          </p:cNvPr>
          <p:cNvSpPr/>
          <p:nvPr/>
        </p:nvSpPr>
        <p:spPr>
          <a:xfrm>
            <a:off x="5979142" y="6696232"/>
            <a:ext cx="1024764" cy="398824"/>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CHECK</a:t>
            </a:r>
          </a:p>
        </p:txBody>
      </p:sp>
      <p:sp>
        <p:nvSpPr>
          <p:cNvPr id="16" name="TextBox 15">
            <a:extLst>
              <a:ext uri="{FF2B5EF4-FFF2-40B4-BE49-F238E27FC236}">
                <a16:creationId xmlns:a16="http://schemas.microsoft.com/office/drawing/2014/main" id="{22CF310D-4373-4018-9C17-701886820482}"/>
              </a:ext>
            </a:extLst>
          </p:cNvPr>
          <p:cNvSpPr txBox="1"/>
          <p:nvPr/>
        </p:nvSpPr>
        <p:spPr>
          <a:xfrm>
            <a:off x="2517588" y="2467338"/>
            <a:ext cx="9875021" cy="769441"/>
          </a:xfrm>
          <a:prstGeom prst="rect">
            <a:avLst/>
          </a:prstGeom>
          <a:noFill/>
        </p:spPr>
        <p:txBody>
          <a:bodyPr wrap="square">
            <a:spAutoFit/>
          </a:bodyPr>
          <a:lstStyle/>
          <a:p>
            <a:pPr>
              <a:spcBef>
                <a:spcPts val="600"/>
              </a:spcBef>
              <a:spcAft>
                <a:spcPts val="600"/>
              </a:spcAft>
            </a:pPr>
            <a:r>
              <a:rPr lang="en-US" sz="20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Question </a:t>
            </a:r>
          </a:p>
          <a:p>
            <a:pPr>
              <a:spcBef>
                <a:spcPts val="600"/>
              </a:spcBef>
              <a:spcAft>
                <a:spcPts val="600"/>
              </a:spcAft>
            </a:pPr>
            <a:r>
              <a:rPr lang="en-US" sz="1400"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Select the correct answer, then click CHECK.</a:t>
            </a:r>
          </a:p>
        </p:txBody>
      </p:sp>
      <p:sp>
        <p:nvSpPr>
          <p:cNvPr id="18" name="Oval 17">
            <a:extLst>
              <a:ext uri="{FF2B5EF4-FFF2-40B4-BE49-F238E27FC236}">
                <a16:creationId xmlns:a16="http://schemas.microsoft.com/office/drawing/2014/main" id="{A6B17A05-9577-4BF9-90A8-F8C7980B44FD}"/>
              </a:ext>
            </a:extLst>
          </p:cNvPr>
          <p:cNvSpPr/>
          <p:nvPr/>
        </p:nvSpPr>
        <p:spPr>
          <a:xfrm>
            <a:off x="617105" y="2187729"/>
            <a:ext cx="1601088" cy="1577324"/>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person wearing a suit and tie&#10;&#10;Description automatically generated">
            <a:extLst>
              <a:ext uri="{FF2B5EF4-FFF2-40B4-BE49-F238E27FC236}">
                <a16:creationId xmlns:a16="http://schemas.microsoft.com/office/drawing/2014/main" id="{8025DE49-63C5-43B1-AD9A-83391D48AEA9}"/>
              </a:ext>
            </a:extLst>
          </p:cNvPr>
          <p:cNvPicPr>
            <a:picLocks noChangeAspect="1"/>
          </p:cNvPicPr>
          <p:nvPr/>
        </p:nvPicPr>
        <p:blipFill rotWithShape="1">
          <a:blip r:embed="rId3">
            <a:extLst>
              <a:ext uri="{28A0092B-C50C-407E-A947-70E740481C1C}">
                <a14:useLocalDpi xmlns:a14="http://schemas.microsoft.com/office/drawing/2010/main" val="0"/>
              </a:ext>
            </a:extLst>
          </a:blip>
          <a:srcRect l="12772" t="-280" r="10287" b="70385"/>
          <a:stretch/>
        </p:blipFill>
        <p:spPr>
          <a:xfrm>
            <a:off x="619257" y="2051049"/>
            <a:ext cx="1599243" cy="1705035"/>
          </a:xfrm>
          <a:prstGeom prst="ellipse">
            <a:avLst/>
          </a:prstGeom>
        </p:spPr>
      </p:pic>
      <p:grpSp>
        <p:nvGrpSpPr>
          <p:cNvPr id="48" name="Group 47">
            <a:extLst>
              <a:ext uri="{FF2B5EF4-FFF2-40B4-BE49-F238E27FC236}">
                <a16:creationId xmlns:a16="http://schemas.microsoft.com/office/drawing/2014/main" id="{815DE57D-7319-4C85-B818-CF1520B019B2}"/>
              </a:ext>
            </a:extLst>
          </p:cNvPr>
          <p:cNvGrpSpPr/>
          <p:nvPr/>
        </p:nvGrpSpPr>
        <p:grpSpPr>
          <a:xfrm>
            <a:off x="1154921" y="4161661"/>
            <a:ext cx="3610344" cy="1384995"/>
            <a:chOff x="1154921" y="4161661"/>
            <a:chExt cx="3610344" cy="1384995"/>
          </a:xfrm>
        </p:grpSpPr>
        <p:sp>
          <p:nvSpPr>
            <p:cNvPr id="11" name="Rectangle 10">
              <a:extLst>
                <a:ext uri="{FF2B5EF4-FFF2-40B4-BE49-F238E27FC236}">
                  <a16:creationId xmlns:a16="http://schemas.microsoft.com/office/drawing/2014/main" id="{27968377-85C0-4961-820B-30EEB957528B}"/>
                </a:ext>
              </a:extLst>
            </p:cNvPr>
            <p:cNvSpPr/>
            <p:nvPr/>
          </p:nvSpPr>
          <p:spPr>
            <a:xfrm>
              <a:off x="1154921" y="4211336"/>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0E6808C7-8EE4-4533-8A5E-8EB835232A23}"/>
                </a:ext>
              </a:extLst>
            </p:cNvPr>
            <p:cNvSpPr/>
            <p:nvPr/>
          </p:nvSpPr>
          <p:spPr>
            <a:xfrm>
              <a:off x="1154921" y="4708841"/>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9D088F58-3699-437F-971A-AB1C79A54553}"/>
                </a:ext>
              </a:extLst>
            </p:cNvPr>
            <p:cNvSpPr txBox="1"/>
            <p:nvPr/>
          </p:nvSpPr>
          <p:spPr>
            <a:xfrm>
              <a:off x="1537433" y="4161661"/>
              <a:ext cx="3227832" cy="1384995"/>
            </a:xfrm>
            <a:prstGeom prst="rect">
              <a:avLst/>
            </a:prstGeom>
            <a:noFill/>
          </p:spPr>
          <p:txBody>
            <a:bodyPr wrap="square">
              <a:spAutoFit/>
            </a:bodyPr>
            <a:lstStyle/>
            <a:p>
              <a:pPr>
                <a:spcBef>
                  <a:spcPts val="800"/>
                </a:spcBef>
                <a:spcAft>
                  <a:spcPts val="1000"/>
                </a:spcAft>
              </a:pPr>
              <a:r>
                <a:rPr lang="en-IN" dirty="0">
                  <a:latin typeface="Arial" panose="020B0604020202020204" pitchFamily="34" charset="0"/>
                  <a:cs typeface="Arial" panose="020B0604020202020204" pitchFamily="34" charset="0"/>
                </a:rPr>
                <a:t>Economy</a:t>
              </a:r>
            </a:p>
            <a:p>
              <a:pPr>
                <a:spcBef>
                  <a:spcPts val="800"/>
                </a:spcBef>
                <a:spcAft>
                  <a:spcPts val="1000"/>
                </a:spcAft>
              </a:pPr>
              <a:r>
                <a:rPr lang="en-IN" dirty="0">
                  <a:latin typeface="Arial" panose="020B0604020202020204" pitchFamily="34" charset="0"/>
                  <a:cs typeface="Arial" panose="020B0604020202020204" pitchFamily="34" charset="0"/>
                </a:rPr>
                <a:t>Competition</a:t>
              </a:r>
            </a:p>
            <a:p>
              <a:pPr>
                <a:spcBef>
                  <a:spcPts val="800"/>
                </a:spcBef>
                <a:spcAft>
                  <a:spcPts val="1000"/>
                </a:spcAft>
              </a:pPr>
              <a:r>
                <a:rPr lang="en-IN" dirty="0">
                  <a:latin typeface="Arial" panose="020B0604020202020204" pitchFamily="34" charset="0"/>
                  <a:cs typeface="Arial" panose="020B0604020202020204" pitchFamily="34" charset="0"/>
                </a:rPr>
                <a:t>Tenant stability</a:t>
              </a:r>
            </a:p>
          </p:txBody>
        </p:sp>
        <p:sp>
          <p:nvSpPr>
            <p:cNvPr id="35" name="Rectangle 34">
              <a:extLst>
                <a:ext uri="{FF2B5EF4-FFF2-40B4-BE49-F238E27FC236}">
                  <a16:creationId xmlns:a16="http://schemas.microsoft.com/office/drawing/2014/main" id="{427263F4-8B22-463C-BD33-2FDD4475FC25}"/>
                </a:ext>
              </a:extLst>
            </p:cNvPr>
            <p:cNvSpPr/>
            <p:nvPr/>
          </p:nvSpPr>
          <p:spPr>
            <a:xfrm>
              <a:off x="1154921" y="5206346"/>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9" name="Group 48">
            <a:extLst>
              <a:ext uri="{FF2B5EF4-FFF2-40B4-BE49-F238E27FC236}">
                <a16:creationId xmlns:a16="http://schemas.microsoft.com/office/drawing/2014/main" id="{C71D640A-766D-47BD-8CA7-69C41233C28D}"/>
              </a:ext>
            </a:extLst>
          </p:cNvPr>
          <p:cNvGrpSpPr/>
          <p:nvPr/>
        </p:nvGrpSpPr>
        <p:grpSpPr>
          <a:xfrm>
            <a:off x="4986693" y="4161661"/>
            <a:ext cx="3610344" cy="1384995"/>
            <a:chOff x="1154921" y="4161661"/>
            <a:chExt cx="3610344" cy="1384995"/>
          </a:xfrm>
        </p:grpSpPr>
        <p:sp>
          <p:nvSpPr>
            <p:cNvPr id="50" name="Rectangle 49">
              <a:extLst>
                <a:ext uri="{FF2B5EF4-FFF2-40B4-BE49-F238E27FC236}">
                  <a16:creationId xmlns:a16="http://schemas.microsoft.com/office/drawing/2014/main" id="{56EF27AB-433C-4ED8-956D-5FFF521200BB}"/>
                </a:ext>
              </a:extLst>
            </p:cNvPr>
            <p:cNvSpPr/>
            <p:nvPr/>
          </p:nvSpPr>
          <p:spPr>
            <a:xfrm>
              <a:off x="1154921" y="4211336"/>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88ED141B-24D7-423C-ACBA-07B7A54C3E24}"/>
                </a:ext>
              </a:extLst>
            </p:cNvPr>
            <p:cNvSpPr/>
            <p:nvPr/>
          </p:nvSpPr>
          <p:spPr>
            <a:xfrm>
              <a:off x="1154921" y="4708841"/>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7A618F59-058C-499B-B200-F95058D0DF7A}"/>
                </a:ext>
              </a:extLst>
            </p:cNvPr>
            <p:cNvSpPr txBox="1"/>
            <p:nvPr/>
          </p:nvSpPr>
          <p:spPr>
            <a:xfrm>
              <a:off x="1537433" y="4161661"/>
              <a:ext cx="3227832" cy="1384995"/>
            </a:xfrm>
            <a:prstGeom prst="rect">
              <a:avLst/>
            </a:prstGeom>
            <a:noFill/>
          </p:spPr>
          <p:txBody>
            <a:bodyPr wrap="square">
              <a:spAutoFit/>
            </a:bodyPr>
            <a:lstStyle/>
            <a:p>
              <a:pPr>
                <a:spcBef>
                  <a:spcPts val="800"/>
                </a:spcBef>
                <a:spcAft>
                  <a:spcPts val="1000"/>
                </a:spcAft>
              </a:pPr>
              <a:r>
                <a:rPr lang="en-US" dirty="0">
                  <a:latin typeface="Arial" panose="020B0604020202020204" pitchFamily="34" charset="0"/>
                  <a:cs typeface="Arial" panose="020B0604020202020204" pitchFamily="34" charset="0"/>
                </a:rPr>
                <a:t>Rent structure</a:t>
              </a:r>
            </a:p>
            <a:p>
              <a:pPr>
                <a:spcBef>
                  <a:spcPts val="800"/>
                </a:spcBef>
                <a:spcAft>
                  <a:spcPts val="1000"/>
                </a:spcAft>
              </a:pPr>
              <a:r>
                <a:rPr lang="en-US" dirty="0">
                  <a:latin typeface="Arial" panose="020B0604020202020204" pitchFamily="34" charset="0"/>
                  <a:cs typeface="Arial" panose="020B0604020202020204" pitchFamily="34" charset="0"/>
                </a:rPr>
                <a:t>Degree of vacancy</a:t>
              </a:r>
            </a:p>
            <a:p>
              <a:pPr>
                <a:spcBef>
                  <a:spcPts val="800"/>
                </a:spcBef>
                <a:spcAft>
                  <a:spcPts val="1000"/>
                </a:spcAft>
              </a:pPr>
              <a:r>
                <a:rPr lang="en-US" dirty="0">
                  <a:latin typeface="Arial" panose="020B0604020202020204" pitchFamily="34" charset="0"/>
                  <a:cs typeface="Arial" panose="020B0604020202020204" pitchFamily="34" charset="0"/>
                </a:rPr>
                <a:t>Management capability</a:t>
              </a:r>
            </a:p>
          </p:txBody>
        </p:sp>
        <p:sp>
          <p:nvSpPr>
            <p:cNvPr id="53" name="Rectangle 52">
              <a:extLst>
                <a:ext uri="{FF2B5EF4-FFF2-40B4-BE49-F238E27FC236}">
                  <a16:creationId xmlns:a16="http://schemas.microsoft.com/office/drawing/2014/main" id="{17E6B566-56F9-4B68-9B65-F24B352CDA7A}"/>
                </a:ext>
              </a:extLst>
            </p:cNvPr>
            <p:cNvSpPr/>
            <p:nvPr/>
          </p:nvSpPr>
          <p:spPr>
            <a:xfrm>
              <a:off x="1154921" y="5206346"/>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54" name="Group 53">
            <a:extLst>
              <a:ext uri="{FF2B5EF4-FFF2-40B4-BE49-F238E27FC236}">
                <a16:creationId xmlns:a16="http://schemas.microsoft.com/office/drawing/2014/main" id="{6452DF74-1702-4ECA-B973-B3C14950F7EB}"/>
              </a:ext>
            </a:extLst>
          </p:cNvPr>
          <p:cNvGrpSpPr/>
          <p:nvPr/>
        </p:nvGrpSpPr>
        <p:grpSpPr>
          <a:xfrm>
            <a:off x="8886787" y="4161661"/>
            <a:ext cx="3610344" cy="1384995"/>
            <a:chOff x="1154921" y="4161661"/>
            <a:chExt cx="3610344" cy="1384995"/>
          </a:xfrm>
        </p:grpSpPr>
        <p:sp>
          <p:nvSpPr>
            <p:cNvPr id="55" name="Rectangle 54">
              <a:extLst>
                <a:ext uri="{FF2B5EF4-FFF2-40B4-BE49-F238E27FC236}">
                  <a16:creationId xmlns:a16="http://schemas.microsoft.com/office/drawing/2014/main" id="{67C8DBA7-8790-49DA-B483-F1F293A3FDE0}"/>
                </a:ext>
              </a:extLst>
            </p:cNvPr>
            <p:cNvSpPr/>
            <p:nvPr/>
          </p:nvSpPr>
          <p:spPr>
            <a:xfrm>
              <a:off x="1154921" y="4211336"/>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676E38FB-295A-4855-A849-FFA0AF25521F}"/>
                </a:ext>
              </a:extLst>
            </p:cNvPr>
            <p:cNvSpPr/>
            <p:nvPr/>
          </p:nvSpPr>
          <p:spPr>
            <a:xfrm>
              <a:off x="1154921" y="4708841"/>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57937EB1-C191-4D4A-BBDD-0A18D7D5FC6F}"/>
                </a:ext>
              </a:extLst>
            </p:cNvPr>
            <p:cNvSpPr txBox="1"/>
            <p:nvPr/>
          </p:nvSpPr>
          <p:spPr>
            <a:xfrm>
              <a:off x="1537433" y="4161661"/>
              <a:ext cx="3227832" cy="1384995"/>
            </a:xfrm>
            <a:prstGeom prst="rect">
              <a:avLst/>
            </a:prstGeom>
            <a:noFill/>
          </p:spPr>
          <p:txBody>
            <a:bodyPr wrap="square">
              <a:spAutoFit/>
            </a:bodyPr>
            <a:lstStyle/>
            <a:p>
              <a:pPr>
                <a:spcBef>
                  <a:spcPts val="800"/>
                </a:spcBef>
                <a:spcAft>
                  <a:spcPts val="1000"/>
                </a:spcAft>
              </a:pPr>
              <a:r>
                <a:rPr lang="en-US" dirty="0">
                  <a:latin typeface="Arial" panose="020B0604020202020204" pitchFamily="34" charset="0"/>
                  <a:cs typeface="Arial" panose="020B0604020202020204" pitchFamily="34" charset="0"/>
                </a:rPr>
                <a:t>Condition of the building</a:t>
              </a:r>
            </a:p>
            <a:p>
              <a:pPr>
                <a:spcBef>
                  <a:spcPts val="800"/>
                </a:spcBef>
                <a:spcAft>
                  <a:spcPts val="1000"/>
                </a:spcAft>
              </a:pPr>
              <a:r>
                <a:rPr lang="en-US" dirty="0">
                  <a:latin typeface="Arial" panose="020B0604020202020204" pitchFamily="34" charset="0"/>
                  <a:cs typeface="Arial" panose="020B0604020202020204" pitchFamily="34" charset="0"/>
                </a:rPr>
                <a:t>Efficiency of operations</a:t>
              </a:r>
            </a:p>
            <a:p>
              <a:pPr>
                <a:spcBef>
                  <a:spcPts val="800"/>
                </a:spcBef>
                <a:spcAft>
                  <a:spcPts val="1000"/>
                </a:spcAft>
              </a:pPr>
              <a:r>
                <a:rPr lang="en-US" dirty="0">
                  <a:latin typeface="Arial" panose="020B0604020202020204" pitchFamily="34" charset="0"/>
                  <a:cs typeface="Arial" panose="020B0604020202020204" pitchFamily="34" charset="0"/>
                </a:rPr>
                <a:t>Borrower’s leverage of assets</a:t>
              </a:r>
            </a:p>
          </p:txBody>
        </p:sp>
        <p:sp>
          <p:nvSpPr>
            <p:cNvPr id="58" name="Rectangle 57">
              <a:extLst>
                <a:ext uri="{FF2B5EF4-FFF2-40B4-BE49-F238E27FC236}">
                  <a16:creationId xmlns:a16="http://schemas.microsoft.com/office/drawing/2014/main" id="{8E137AA9-5C53-4114-8267-1BF05FA3278C}"/>
                </a:ext>
              </a:extLst>
            </p:cNvPr>
            <p:cNvSpPr/>
            <p:nvPr/>
          </p:nvSpPr>
          <p:spPr>
            <a:xfrm>
              <a:off x="1154921" y="5206346"/>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4" name="Slide Number Placeholder 3">
            <a:extLst>
              <a:ext uri="{FF2B5EF4-FFF2-40B4-BE49-F238E27FC236}">
                <a16:creationId xmlns:a16="http://schemas.microsoft.com/office/drawing/2014/main" id="{E5438A70-3B77-4765-A74D-E78C438AD42C}"/>
              </a:ext>
            </a:extLst>
          </p:cNvPr>
          <p:cNvSpPr>
            <a:spLocks noGrp="1"/>
          </p:cNvSpPr>
          <p:nvPr>
            <p:ph type="sldNum" sz="quarter" idx="12"/>
          </p:nvPr>
        </p:nvSpPr>
        <p:spPr/>
        <p:txBody>
          <a:bodyPr/>
          <a:lstStyle/>
          <a:p>
            <a:fld id="{71A628A0-E779-4D32-97F1-9C80A60D6EF0}" type="slidenum">
              <a:rPr lang="en-IN" smtClean="0"/>
              <a:pPr/>
              <a:t>85</a:t>
            </a:fld>
            <a:r>
              <a:rPr lang="en-IN"/>
              <a:t> of 116</a:t>
            </a:r>
            <a:endParaRPr lang="en-IN" dirty="0"/>
          </a:p>
        </p:txBody>
      </p:sp>
    </p:spTree>
    <p:extLst>
      <p:ext uri="{BB962C8B-B14F-4D97-AF65-F5344CB8AC3E}">
        <p14:creationId xmlns:p14="http://schemas.microsoft.com/office/powerpoint/2010/main" val="1112190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47133E4-A12C-4F55-B83B-246842F1D304}"/>
              </a:ext>
            </a:extLst>
          </p:cNvPr>
          <p:cNvSpPr/>
          <p:nvPr/>
        </p:nvSpPr>
        <p:spPr>
          <a:xfrm>
            <a:off x="234673" y="3722917"/>
            <a:ext cx="12522756" cy="226513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i="1" dirty="0">
              <a:solidFill>
                <a:schemeClr val="bg1">
                  <a:lumMod val="65000"/>
                </a:schemeClr>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C2EDD86-50C9-4288-846B-4995F4BEE441}"/>
              </a:ext>
            </a:extLst>
          </p:cNvPr>
          <p:cNvSpPr/>
          <p:nvPr/>
        </p:nvSpPr>
        <p:spPr>
          <a:xfrm>
            <a:off x="310895" y="3799037"/>
            <a:ext cx="12344418" cy="2074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0BB03A7C-5616-4511-BCA9-B05D62BF4959}"/>
              </a:ext>
            </a:extLst>
          </p:cNvPr>
          <p:cNvSpPr/>
          <p:nvPr/>
        </p:nvSpPr>
        <p:spPr>
          <a:xfrm rot="5400000">
            <a:off x="5688246" y="-3411582"/>
            <a:ext cx="1611085" cy="125272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F3AB5-9D4D-4C76-A402-1CFE842A792A}"/>
              </a:ext>
            </a:extLst>
          </p:cNvPr>
          <p:cNvSpPr>
            <a:spLocks noGrp="1"/>
          </p:cNvSpPr>
          <p:nvPr>
            <p:ph type="title"/>
          </p:nvPr>
        </p:nvSpPr>
        <p:spPr/>
        <p:txBody>
          <a:bodyPr/>
          <a:lstStyle/>
          <a:p>
            <a:r>
              <a:rPr lang="en-US" dirty="0"/>
              <a:t>Is Underwriting an Exact Science? </a:t>
            </a:r>
          </a:p>
        </p:txBody>
      </p:sp>
      <p:sp>
        <p:nvSpPr>
          <p:cNvPr id="5" name="Rectangle 4">
            <a:extLst>
              <a:ext uri="{FF2B5EF4-FFF2-40B4-BE49-F238E27FC236}">
                <a16:creationId xmlns:a16="http://schemas.microsoft.com/office/drawing/2014/main" id="{10619C3A-80F1-465A-BB1B-54104B4A7174}"/>
              </a:ext>
            </a:extLst>
          </p:cNvPr>
          <p:cNvSpPr/>
          <p:nvPr/>
        </p:nvSpPr>
        <p:spPr>
          <a:xfrm>
            <a:off x="230147" y="6090101"/>
            <a:ext cx="12522755" cy="16110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16" name="TextBox 15">
            <a:extLst>
              <a:ext uri="{FF2B5EF4-FFF2-40B4-BE49-F238E27FC236}">
                <a16:creationId xmlns:a16="http://schemas.microsoft.com/office/drawing/2014/main" id="{22CF310D-4373-4018-9C17-701886820482}"/>
              </a:ext>
            </a:extLst>
          </p:cNvPr>
          <p:cNvSpPr txBox="1"/>
          <p:nvPr/>
        </p:nvSpPr>
        <p:spPr>
          <a:xfrm>
            <a:off x="2517588" y="2467338"/>
            <a:ext cx="9875021" cy="769441"/>
          </a:xfrm>
          <a:prstGeom prst="rect">
            <a:avLst/>
          </a:prstGeom>
          <a:noFill/>
        </p:spPr>
        <p:txBody>
          <a:bodyPr wrap="square">
            <a:spAutoFit/>
          </a:bodyPr>
          <a:lstStyle/>
          <a:p>
            <a:pPr>
              <a:spcBef>
                <a:spcPts val="600"/>
              </a:spcBef>
              <a:spcAft>
                <a:spcPts val="600"/>
              </a:spcAft>
            </a:pPr>
            <a:r>
              <a:rPr lang="en-US" sz="20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Question </a:t>
            </a:r>
          </a:p>
          <a:p>
            <a:pPr>
              <a:spcBef>
                <a:spcPts val="600"/>
              </a:spcBef>
              <a:spcAft>
                <a:spcPts val="600"/>
              </a:spcAft>
            </a:pPr>
            <a:r>
              <a:rPr lang="en-US" sz="1400"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Select the correct answer, then click CHECK.</a:t>
            </a:r>
          </a:p>
        </p:txBody>
      </p:sp>
      <p:sp>
        <p:nvSpPr>
          <p:cNvPr id="18" name="Oval 17">
            <a:extLst>
              <a:ext uri="{FF2B5EF4-FFF2-40B4-BE49-F238E27FC236}">
                <a16:creationId xmlns:a16="http://schemas.microsoft.com/office/drawing/2014/main" id="{A6B17A05-9577-4BF9-90A8-F8C7980B44FD}"/>
              </a:ext>
            </a:extLst>
          </p:cNvPr>
          <p:cNvSpPr/>
          <p:nvPr/>
        </p:nvSpPr>
        <p:spPr>
          <a:xfrm>
            <a:off x="617105" y="2187729"/>
            <a:ext cx="1601088" cy="1577324"/>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person wearing a suit and tie&#10;&#10;Description automatically generated">
            <a:extLst>
              <a:ext uri="{FF2B5EF4-FFF2-40B4-BE49-F238E27FC236}">
                <a16:creationId xmlns:a16="http://schemas.microsoft.com/office/drawing/2014/main" id="{8025DE49-63C5-43B1-AD9A-83391D48AEA9}"/>
              </a:ext>
            </a:extLst>
          </p:cNvPr>
          <p:cNvPicPr>
            <a:picLocks noChangeAspect="1"/>
          </p:cNvPicPr>
          <p:nvPr/>
        </p:nvPicPr>
        <p:blipFill rotWithShape="1">
          <a:blip r:embed="rId3">
            <a:extLst>
              <a:ext uri="{28A0092B-C50C-407E-A947-70E740481C1C}">
                <a14:useLocalDpi xmlns:a14="http://schemas.microsoft.com/office/drawing/2010/main" val="0"/>
              </a:ext>
            </a:extLst>
          </a:blip>
          <a:srcRect l="12772" t="-280" r="10287" b="70385"/>
          <a:stretch/>
        </p:blipFill>
        <p:spPr>
          <a:xfrm>
            <a:off x="619257" y="2051049"/>
            <a:ext cx="1599243" cy="1705035"/>
          </a:xfrm>
          <a:prstGeom prst="ellipse">
            <a:avLst/>
          </a:prstGeom>
        </p:spPr>
      </p:pic>
      <p:sp>
        <p:nvSpPr>
          <p:cNvPr id="11" name="Rectangle 10">
            <a:extLst>
              <a:ext uri="{FF2B5EF4-FFF2-40B4-BE49-F238E27FC236}">
                <a16:creationId xmlns:a16="http://schemas.microsoft.com/office/drawing/2014/main" id="{27968377-85C0-4961-820B-30EEB957528B}"/>
              </a:ext>
            </a:extLst>
          </p:cNvPr>
          <p:cNvSpPr/>
          <p:nvPr/>
        </p:nvSpPr>
        <p:spPr>
          <a:xfrm>
            <a:off x="1154921" y="4211336"/>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0E6808C7-8EE4-4533-8A5E-8EB835232A23}"/>
              </a:ext>
            </a:extLst>
          </p:cNvPr>
          <p:cNvSpPr/>
          <p:nvPr/>
        </p:nvSpPr>
        <p:spPr>
          <a:xfrm>
            <a:off x="1154921" y="4708841"/>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9D088F58-3699-437F-971A-AB1C79A54553}"/>
              </a:ext>
            </a:extLst>
          </p:cNvPr>
          <p:cNvSpPr txBox="1"/>
          <p:nvPr/>
        </p:nvSpPr>
        <p:spPr>
          <a:xfrm>
            <a:off x="1537433" y="4161661"/>
            <a:ext cx="3227832" cy="1384995"/>
          </a:xfrm>
          <a:prstGeom prst="rect">
            <a:avLst/>
          </a:prstGeom>
          <a:noFill/>
        </p:spPr>
        <p:txBody>
          <a:bodyPr wrap="square">
            <a:spAutoFit/>
          </a:bodyPr>
          <a:lstStyle/>
          <a:p>
            <a:pPr>
              <a:spcBef>
                <a:spcPts val="800"/>
              </a:spcBef>
              <a:spcAft>
                <a:spcPts val="1000"/>
              </a:spcAft>
            </a:pPr>
            <a:r>
              <a:rPr lang="en-IN" dirty="0">
                <a:latin typeface="Arial" panose="020B0604020202020204" pitchFamily="34" charset="0"/>
                <a:cs typeface="Arial" panose="020B0604020202020204" pitchFamily="34" charset="0"/>
              </a:rPr>
              <a:t>Economy</a:t>
            </a:r>
          </a:p>
          <a:p>
            <a:pPr>
              <a:spcBef>
                <a:spcPts val="800"/>
              </a:spcBef>
              <a:spcAft>
                <a:spcPts val="1000"/>
              </a:spcAft>
            </a:pPr>
            <a:r>
              <a:rPr lang="en-IN" dirty="0">
                <a:latin typeface="Arial" panose="020B0604020202020204" pitchFamily="34" charset="0"/>
                <a:cs typeface="Arial" panose="020B0604020202020204" pitchFamily="34" charset="0"/>
              </a:rPr>
              <a:t>Competition</a:t>
            </a:r>
          </a:p>
          <a:p>
            <a:pPr>
              <a:spcBef>
                <a:spcPts val="800"/>
              </a:spcBef>
              <a:spcAft>
                <a:spcPts val="1000"/>
              </a:spcAft>
            </a:pPr>
            <a:r>
              <a:rPr lang="en-IN" dirty="0">
                <a:latin typeface="Arial" panose="020B0604020202020204" pitchFamily="34" charset="0"/>
                <a:cs typeface="Arial" panose="020B0604020202020204" pitchFamily="34" charset="0"/>
              </a:rPr>
              <a:t>Tenant stability</a:t>
            </a:r>
          </a:p>
        </p:txBody>
      </p:sp>
      <p:sp>
        <p:nvSpPr>
          <p:cNvPr id="35" name="Rectangle 34">
            <a:extLst>
              <a:ext uri="{FF2B5EF4-FFF2-40B4-BE49-F238E27FC236}">
                <a16:creationId xmlns:a16="http://schemas.microsoft.com/office/drawing/2014/main" id="{427263F4-8B22-463C-BD33-2FDD4475FC25}"/>
              </a:ext>
            </a:extLst>
          </p:cNvPr>
          <p:cNvSpPr/>
          <p:nvPr/>
        </p:nvSpPr>
        <p:spPr>
          <a:xfrm>
            <a:off x="1154921" y="5206346"/>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56EF27AB-433C-4ED8-956D-5FFF521200BB}"/>
              </a:ext>
            </a:extLst>
          </p:cNvPr>
          <p:cNvSpPr/>
          <p:nvPr/>
        </p:nvSpPr>
        <p:spPr>
          <a:xfrm>
            <a:off x="4986693" y="4211336"/>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88ED141B-24D7-423C-ACBA-07B7A54C3E24}"/>
              </a:ext>
            </a:extLst>
          </p:cNvPr>
          <p:cNvSpPr/>
          <p:nvPr/>
        </p:nvSpPr>
        <p:spPr>
          <a:xfrm>
            <a:off x="4986693" y="4708841"/>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7A618F59-058C-499B-B200-F95058D0DF7A}"/>
              </a:ext>
            </a:extLst>
          </p:cNvPr>
          <p:cNvSpPr txBox="1"/>
          <p:nvPr/>
        </p:nvSpPr>
        <p:spPr>
          <a:xfrm>
            <a:off x="5369205" y="4161661"/>
            <a:ext cx="3227832" cy="1384995"/>
          </a:xfrm>
          <a:prstGeom prst="rect">
            <a:avLst/>
          </a:prstGeom>
          <a:noFill/>
        </p:spPr>
        <p:txBody>
          <a:bodyPr wrap="square">
            <a:spAutoFit/>
          </a:bodyPr>
          <a:lstStyle/>
          <a:p>
            <a:pPr>
              <a:spcBef>
                <a:spcPts val="800"/>
              </a:spcBef>
              <a:spcAft>
                <a:spcPts val="1000"/>
              </a:spcAft>
            </a:pPr>
            <a:r>
              <a:rPr lang="en-US" dirty="0">
                <a:latin typeface="Arial" panose="020B0604020202020204" pitchFamily="34" charset="0"/>
                <a:cs typeface="Arial" panose="020B0604020202020204" pitchFamily="34" charset="0"/>
              </a:rPr>
              <a:t>Rent structure</a:t>
            </a:r>
          </a:p>
          <a:p>
            <a:pPr>
              <a:spcBef>
                <a:spcPts val="800"/>
              </a:spcBef>
              <a:spcAft>
                <a:spcPts val="1000"/>
              </a:spcAft>
            </a:pPr>
            <a:r>
              <a:rPr lang="en-US" dirty="0">
                <a:latin typeface="Arial" panose="020B0604020202020204" pitchFamily="34" charset="0"/>
                <a:cs typeface="Arial" panose="020B0604020202020204" pitchFamily="34" charset="0"/>
              </a:rPr>
              <a:t>Degree of vacancy</a:t>
            </a:r>
          </a:p>
          <a:p>
            <a:pPr>
              <a:spcBef>
                <a:spcPts val="800"/>
              </a:spcBef>
              <a:spcAft>
                <a:spcPts val="1000"/>
              </a:spcAft>
            </a:pPr>
            <a:r>
              <a:rPr lang="en-US" dirty="0">
                <a:latin typeface="Arial" panose="020B0604020202020204" pitchFamily="34" charset="0"/>
                <a:cs typeface="Arial" panose="020B0604020202020204" pitchFamily="34" charset="0"/>
              </a:rPr>
              <a:t>Management capability</a:t>
            </a:r>
          </a:p>
        </p:txBody>
      </p:sp>
      <p:sp>
        <p:nvSpPr>
          <p:cNvPr id="53" name="Rectangle 52">
            <a:extLst>
              <a:ext uri="{FF2B5EF4-FFF2-40B4-BE49-F238E27FC236}">
                <a16:creationId xmlns:a16="http://schemas.microsoft.com/office/drawing/2014/main" id="{17E6B566-56F9-4B68-9B65-F24B352CDA7A}"/>
              </a:ext>
            </a:extLst>
          </p:cNvPr>
          <p:cNvSpPr/>
          <p:nvPr/>
        </p:nvSpPr>
        <p:spPr>
          <a:xfrm>
            <a:off x="4986693" y="5206346"/>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54">
            <a:extLst>
              <a:ext uri="{FF2B5EF4-FFF2-40B4-BE49-F238E27FC236}">
                <a16:creationId xmlns:a16="http://schemas.microsoft.com/office/drawing/2014/main" id="{67C8DBA7-8790-49DA-B483-F1F293A3FDE0}"/>
              </a:ext>
            </a:extLst>
          </p:cNvPr>
          <p:cNvSpPr/>
          <p:nvPr/>
        </p:nvSpPr>
        <p:spPr>
          <a:xfrm>
            <a:off x="8886787" y="4211336"/>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676E38FB-295A-4855-A849-FFA0AF25521F}"/>
              </a:ext>
            </a:extLst>
          </p:cNvPr>
          <p:cNvSpPr/>
          <p:nvPr/>
        </p:nvSpPr>
        <p:spPr>
          <a:xfrm>
            <a:off x="8886787" y="4708841"/>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57937EB1-C191-4D4A-BBDD-0A18D7D5FC6F}"/>
              </a:ext>
            </a:extLst>
          </p:cNvPr>
          <p:cNvSpPr txBox="1"/>
          <p:nvPr/>
        </p:nvSpPr>
        <p:spPr>
          <a:xfrm>
            <a:off x="9269299" y="4161661"/>
            <a:ext cx="3227832" cy="1384995"/>
          </a:xfrm>
          <a:prstGeom prst="rect">
            <a:avLst/>
          </a:prstGeom>
          <a:noFill/>
        </p:spPr>
        <p:txBody>
          <a:bodyPr wrap="square">
            <a:spAutoFit/>
          </a:bodyPr>
          <a:lstStyle/>
          <a:p>
            <a:pPr>
              <a:spcBef>
                <a:spcPts val="800"/>
              </a:spcBef>
              <a:spcAft>
                <a:spcPts val="1000"/>
              </a:spcAft>
            </a:pPr>
            <a:r>
              <a:rPr lang="en-US" dirty="0">
                <a:latin typeface="Arial" panose="020B0604020202020204" pitchFamily="34" charset="0"/>
                <a:cs typeface="Arial" panose="020B0604020202020204" pitchFamily="34" charset="0"/>
              </a:rPr>
              <a:t>Condition of the building</a:t>
            </a:r>
          </a:p>
          <a:p>
            <a:pPr>
              <a:spcBef>
                <a:spcPts val="800"/>
              </a:spcBef>
              <a:spcAft>
                <a:spcPts val="1000"/>
              </a:spcAft>
            </a:pPr>
            <a:r>
              <a:rPr lang="en-US" dirty="0">
                <a:latin typeface="Arial" panose="020B0604020202020204" pitchFamily="34" charset="0"/>
                <a:cs typeface="Arial" panose="020B0604020202020204" pitchFamily="34" charset="0"/>
              </a:rPr>
              <a:t>Efficiency of operations</a:t>
            </a:r>
          </a:p>
          <a:p>
            <a:pPr>
              <a:spcBef>
                <a:spcPts val="800"/>
              </a:spcBef>
              <a:spcAft>
                <a:spcPts val="1000"/>
              </a:spcAft>
            </a:pPr>
            <a:r>
              <a:rPr lang="en-US" dirty="0">
                <a:latin typeface="Arial" panose="020B0604020202020204" pitchFamily="34" charset="0"/>
                <a:cs typeface="Arial" panose="020B0604020202020204" pitchFamily="34" charset="0"/>
              </a:rPr>
              <a:t>Borrower’s leverage of assets</a:t>
            </a:r>
          </a:p>
        </p:txBody>
      </p:sp>
      <p:sp>
        <p:nvSpPr>
          <p:cNvPr id="58" name="Rectangle 57">
            <a:extLst>
              <a:ext uri="{FF2B5EF4-FFF2-40B4-BE49-F238E27FC236}">
                <a16:creationId xmlns:a16="http://schemas.microsoft.com/office/drawing/2014/main" id="{8E137AA9-5C53-4114-8267-1BF05FA3278C}"/>
              </a:ext>
            </a:extLst>
          </p:cNvPr>
          <p:cNvSpPr/>
          <p:nvPr/>
        </p:nvSpPr>
        <p:spPr>
          <a:xfrm>
            <a:off x="8886787" y="5206346"/>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BEDD935-F159-4E1A-BDDF-5E7FA35E0297}"/>
              </a:ext>
            </a:extLst>
          </p:cNvPr>
          <p:cNvSpPr txBox="1"/>
          <p:nvPr/>
        </p:nvSpPr>
        <p:spPr>
          <a:xfrm>
            <a:off x="3687557" y="6696775"/>
            <a:ext cx="5607935" cy="397738"/>
          </a:xfrm>
          <a:prstGeom prst="rect">
            <a:avLst/>
          </a:prstGeom>
          <a:noFill/>
        </p:spPr>
        <p:txBody>
          <a:bodyPr wrap="square">
            <a:spAutoFit/>
          </a:bodyPr>
          <a:lstStyle/>
          <a:p>
            <a:pPr algn="ctr">
              <a:lnSpc>
                <a:spcPct val="107000"/>
              </a:lnSpc>
              <a:spcAft>
                <a:spcPts val="800"/>
              </a:spcAft>
            </a:pPr>
            <a:r>
              <a:rPr lang="en-IN" sz="2000" b="1" dirty="0">
                <a:solidFill>
                  <a:schemeClr val="accent1"/>
                </a:solidFill>
                <a:latin typeface="Arial" panose="020B0604020202020204" pitchFamily="34" charset="0"/>
                <a:cs typeface="Arial" panose="020B0604020202020204" pitchFamily="34" charset="0"/>
              </a:rPr>
              <a:t>Excellent!</a:t>
            </a:r>
          </a:p>
        </p:txBody>
      </p:sp>
      <p:pic>
        <p:nvPicPr>
          <p:cNvPr id="8" name="Graphic 7" descr="Checkmark">
            <a:extLst>
              <a:ext uri="{FF2B5EF4-FFF2-40B4-BE49-F238E27FC236}">
                <a16:creationId xmlns:a16="http://schemas.microsoft.com/office/drawing/2014/main" id="{6CB8C190-C79B-4BF8-A181-FBA9B1A6A9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032" y="5211033"/>
            <a:ext cx="274320" cy="274320"/>
          </a:xfrm>
          <a:prstGeom prst="rect">
            <a:avLst/>
          </a:prstGeom>
        </p:spPr>
      </p:pic>
      <p:pic>
        <p:nvPicPr>
          <p:cNvPr id="10" name="Graphic 9" descr="Checkmark">
            <a:extLst>
              <a:ext uri="{FF2B5EF4-FFF2-40B4-BE49-F238E27FC236}">
                <a16:creationId xmlns:a16="http://schemas.microsoft.com/office/drawing/2014/main" id="{17EE8D22-D40A-4D7C-8FC7-98261D4EB6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20316" y="5206346"/>
            <a:ext cx="274320" cy="274320"/>
          </a:xfrm>
          <a:prstGeom prst="rect">
            <a:avLst/>
          </a:prstGeom>
        </p:spPr>
      </p:pic>
      <p:pic>
        <p:nvPicPr>
          <p:cNvPr id="14" name="Graphic 13" descr="Checkmark">
            <a:extLst>
              <a:ext uri="{FF2B5EF4-FFF2-40B4-BE49-F238E27FC236}">
                <a16:creationId xmlns:a16="http://schemas.microsoft.com/office/drawing/2014/main" id="{B5BAFBAE-4203-4DCB-90EA-77BA3FFBAE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20316" y="4718215"/>
            <a:ext cx="274320" cy="274320"/>
          </a:xfrm>
          <a:prstGeom prst="rect">
            <a:avLst/>
          </a:prstGeom>
        </p:spPr>
      </p:pic>
      <p:pic>
        <p:nvPicPr>
          <p:cNvPr id="15" name="Graphic 14" descr="Checkmark">
            <a:extLst>
              <a:ext uri="{FF2B5EF4-FFF2-40B4-BE49-F238E27FC236}">
                <a16:creationId xmlns:a16="http://schemas.microsoft.com/office/drawing/2014/main" id="{6A0EAA9F-18E8-4AD3-92F2-555278D61E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20316" y="4220710"/>
            <a:ext cx="274320" cy="274320"/>
          </a:xfrm>
          <a:prstGeom prst="rect">
            <a:avLst/>
          </a:prstGeom>
        </p:spPr>
      </p:pic>
      <p:pic>
        <p:nvPicPr>
          <p:cNvPr id="17" name="Graphic 16" descr="Checkmark">
            <a:extLst>
              <a:ext uri="{FF2B5EF4-FFF2-40B4-BE49-F238E27FC236}">
                <a16:creationId xmlns:a16="http://schemas.microsoft.com/office/drawing/2014/main" id="{5493B25C-F367-4678-A04E-000C1DF8D5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7417" y="4216023"/>
            <a:ext cx="274320" cy="274320"/>
          </a:xfrm>
          <a:prstGeom prst="rect">
            <a:avLst/>
          </a:prstGeom>
        </p:spPr>
      </p:pic>
      <p:pic>
        <p:nvPicPr>
          <p:cNvPr id="19" name="Graphic 18" descr="Checkmark">
            <a:extLst>
              <a:ext uri="{FF2B5EF4-FFF2-40B4-BE49-F238E27FC236}">
                <a16:creationId xmlns:a16="http://schemas.microsoft.com/office/drawing/2014/main" id="{0397A1CF-029A-4667-9D31-C73E67F9A8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7417" y="4713528"/>
            <a:ext cx="274320" cy="274320"/>
          </a:xfrm>
          <a:prstGeom prst="rect">
            <a:avLst/>
          </a:prstGeom>
        </p:spPr>
      </p:pic>
      <p:sp>
        <p:nvSpPr>
          <p:cNvPr id="23" name="Rectangle 22">
            <a:extLst>
              <a:ext uri="{FF2B5EF4-FFF2-40B4-BE49-F238E27FC236}">
                <a16:creationId xmlns:a16="http://schemas.microsoft.com/office/drawing/2014/main" id="{9D8ADA71-B323-47FC-99C1-6C1CD01E76C8}"/>
              </a:ext>
            </a:extLst>
          </p:cNvPr>
          <p:cNvSpPr/>
          <p:nvPr/>
        </p:nvSpPr>
        <p:spPr>
          <a:xfrm>
            <a:off x="5055388" y="4280031"/>
            <a:ext cx="146304"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ABA3045D-E565-4ED9-801F-5E4199F763EE}"/>
              </a:ext>
            </a:extLst>
          </p:cNvPr>
          <p:cNvSpPr/>
          <p:nvPr/>
        </p:nvSpPr>
        <p:spPr>
          <a:xfrm>
            <a:off x="5055388" y="4777536"/>
            <a:ext cx="146304"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8281CEBE-EACC-462F-8A13-73C5136AE9E2}"/>
              </a:ext>
            </a:extLst>
          </p:cNvPr>
          <p:cNvSpPr/>
          <p:nvPr/>
        </p:nvSpPr>
        <p:spPr>
          <a:xfrm>
            <a:off x="5055388" y="5275041"/>
            <a:ext cx="146304"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a:extLst>
              <a:ext uri="{FF2B5EF4-FFF2-40B4-BE49-F238E27FC236}">
                <a16:creationId xmlns:a16="http://schemas.microsoft.com/office/drawing/2014/main" id="{EF5E7047-9839-414A-8DF1-4D49A3E89C1F}"/>
              </a:ext>
            </a:extLst>
          </p:cNvPr>
          <p:cNvSpPr/>
          <p:nvPr/>
        </p:nvSpPr>
        <p:spPr>
          <a:xfrm>
            <a:off x="8955482" y="4280031"/>
            <a:ext cx="146304"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DCD45E35-ECF2-4B4F-8DCC-B304C19D063F}"/>
              </a:ext>
            </a:extLst>
          </p:cNvPr>
          <p:cNvSpPr/>
          <p:nvPr/>
        </p:nvSpPr>
        <p:spPr>
          <a:xfrm>
            <a:off x="8955482" y="4777536"/>
            <a:ext cx="146304"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60">
            <a:extLst>
              <a:ext uri="{FF2B5EF4-FFF2-40B4-BE49-F238E27FC236}">
                <a16:creationId xmlns:a16="http://schemas.microsoft.com/office/drawing/2014/main" id="{88347C7C-36A6-4002-B2C6-58EAD07A81A9}"/>
              </a:ext>
            </a:extLst>
          </p:cNvPr>
          <p:cNvSpPr/>
          <p:nvPr/>
        </p:nvSpPr>
        <p:spPr>
          <a:xfrm>
            <a:off x="1223616" y="5275041"/>
            <a:ext cx="146304"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Slide Number Placeholder 5">
            <a:extLst>
              <a:ext uri="{FF2B5EF4-FFF2-40B4-BE49-F238E27FC236}">
                <a16:creationId xmlns:a16="http://schemas.microsoft.com/office/drawing/2014/main" id="{C387781A-DB9B-416F-81E0-44F7EFBAB167}"/>
              </a:ext>
            </a:extLst>
          </p:cNvPr>
          <p:cNvSpPr>
            <a:spLocks noGrp="1"/>
          </p:cNvSpPr>
          <p:nvPr>
            <p:ph type="sldNum" sz="quarter" idx="12"/>
          </p:nvPr>
        </p:nvSpPr>
        <p:spPr/>
        <p:txBody>
          <a:bodyPr/>
          <a:lstStyle/>
          <a:p>
            <a:fld id="{71A628A0-E779-4D32-97F1-9C80A60D6EF0}" type="slidenum">
              <a:rPr lang="en-IN" smtClean="0"/>
              <a:pPr/>
              <a:t>86</a:t>
            </a:fld>
            <a:r>
              <a:rPr lang="en-IN"/>
              <a:t> of 116</a:t>
            </a:r>
            <a:endParaRPr lang="en-IN" dirty="0"/>
          </a:p>
        </p:txBody>
      </p:sp>
    </p:spTree>
    <p:extLst>
      <p:ext uri="{BB962C8B-B14F-4D97-AF65-F5344CB8AC3E}">
        <p14:creationId xmlns:p14="http://schemas.microsoft.com/office/powerpoint/2010/main" val="36068598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47133E4-A12C-4F55-B83B-246842F1D304}"/>
              </a:ext>
            </a:extLst>
          </p:cNvPr>
          <p:cNvSpPr/>
          <p:nvPr/>
        </p:nvSpPr>
        <p:spPr>
          <a:xfrm>
            <a:off x="234673" y="3722917"/>
            <a:ext cx="12522756" cy="226513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i="1" dirty="0">
              <a:solidFill>
                <a:schemeClr val="bg1">
                  <a:lumMod val="65000"/>
                </a:schemeClr>
              </a:solidFill>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FC2EDD86-50C9-4288-846B-4995F4BEE441}"/>
              </a:ext>
            </a:extLst>
          </p:cNvPr>
          <p:cNvSpPr/>
          <p:nvPr/>
        </p:nvSpPr>
        <p:spPr>
          <a:xfrm>
            <a:off x="310895" y="3799037"/>
            <a:ext cx="12344418" cy="20749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Rectangle 8">
            <a:extLst>
              <a:ext uri="{FF2B5EF4-FFF2-40B4-BE49-F238E27FC236}">
                <a16:creationId xmlns:a16="http://schemas.microsoft.com/office/drawing/2014/main" id="{0BB03A7C-5616-4511-BCA9-B05D62BF4959}"/>
              </a:ext>
            </a:extLst>
          </p:cNvPr>
          <p:cNvSpPr/>
          <p:nvPr/>
        </p:nvSpPr>
        <p:spPr>
          <a:xfrm rot="5400000">
            <a:off x="5688246" y="-3411582"/>
            <a:ext cx="1611085" cy="125272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9F3AB5-9D4D-4C76-A402-1CFE842A792A}"/>
              </a:ext>
            </a:extLst>
          </p:cNvPr>
          <p:cNvSpPr>
            <a:spLocks noGrp="1"/>
          </p:cNvSpPr>
          <p:nvPr>
            <p:ph type="title"/>
          </p:nvPr>
        </p:nvSpPr>
        <p:spPr/>
        <p:txBody>
          <a:bodyPr/>
          <a:lstStyle/>
          <a:p>
            <a:r>
              <a:rPr lang="en-US" dirty="0"/>
              <a:t>Is Underwriting an Exact Science? </a:t>
            </a:r>
          </a:p>
        </p:txBody>
      </p:sp>
      <p:sp>
        <p:nvSpPr>
          <p:cNvPr id="5" name="Rectangle 4">
            <a:extLst>
              <a:ext uri="{FF2B5EF4-FFF2-40B4-BE49-F238E27FC236}">
                <a16:creationId xmlns:a16="http://schemas.microsoft.com/office/drawing/2014/main" id="{10619C3A-80F1-465A-BB1B-54104B4A7174}"/>
              </a:ext>
            </a:extLst>
          </p:cNvPr>
          <p:cNvSpPr/>
          <p:nvPr/>
        </p:nvSpPr>
        <p:spPr>
          <a:xfrm>
            <a:off x="230147" y="6090101"/>
            <a:ext cx="12522755" cy="1611086"/>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16" name="TextBox 15">
            <a:extLst>
              <a:ext uri="{FF2B5EF4-FFF2-40B4-BE49-F238E27FC236}">
                <a16:creationId xmlns:a16="http://schemas.microsoft.com/office/drawing/2014/main" id="{22CF310D-4373-4018-9C17-701886820482}"/>
              </a:ext>
            </a:extLst>
          </p:cNvPr>
          <p:cNvSpPr txBox="1"/>
          <p:nvPr/>
        </p:nvSpPr>
        <p:spPr>
          <a:xfrm>
            <a:off x="2517588" y="2467338"/>
            <a:ext cx="9875021" cy="769441"/>
          </a:xfrm>
          <a:prstGeom prst="rect">
            <a:avLst/>
          </a:prstGeom>
          <a:noFill/>
        </p:spPr>
        <p:txBody>
          <a:bodyPr wrap="square">
            <a:spAutoFit/>
          </a:bodyPr>
          <a:lstStyle/>
          <a:p>
            <a:pPr>
              <a:spcBef>
                <a:spcPts val="600"/>
              </a:spcBef>
              <a:spcAft>
                <a:spcPts val="600"/>
              </a:spcAft>
            </a:pPr>
            <a:r>
              <a:rPr lang="en-US" sz="2000" b="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Question </a:t>
            </a:r>
          </a:p>
          <a:p>
            <a:pPr>
              <a:spcBef>
                <a:spcPts val="600"/>
              </a:spcBef>
              <a:spcAft>
                <a:spcPts val="600"/>
              </a:spcAft>
            </a:pPr>
            <a:r>
              <a:rPr lang="en-US" sz="1400" i="1" dirty="0">
                <a:solidFill>
                  <a:schemeClr val="bg1"/>
                </a:solidFill>
                <a:effectLst/>
                <a:latin typeface="Arial" panose="020B0604020202020204" pitchFamily="34" charset="0"/>
                <a:ea typeface="Calibri" panose="020F0502020204030204" pitchFamily="34" charset="0"/>
                <a:cs typeface="Times New Roman" panose="02020603050405020304" pitchFamily="18" charset="0"/>
              </a:rPr>
              <a:t>Select the correct answer, then click CHECK.</a:t>
            </a:r>
          </a:p>
        </p:txBody>
      </p:sp>
      <p:sp>
        <p:nvSpPr>
          <p:cNvPr id="18" name="Oval 17">
            <a:extLst>
              <a:ext uri="{FF2B5EF4-FFF2-40B4-BE49-F238E27FC236}">
                <a16:creationId xmlns:a16="http://schemas.microsoft.com/office/drawing/2014/main" id="{A6B17A05-9577-4BF9-90A8-F8C7980B44FD}"/>
              </a:ext>
            </a:extLst>
          </p:cNvPr>
          <p:cNvSpPr/>
          <p:nvPr/>
        </p:nvSpPr>
        <p:spPr>
          <a:xfrm>
            <a:off x="617105" y="2187729"/>
            <a:ext cx="1601088" cy="1577324"/>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descr="A person wearing a suit and tie&#10;&#10;Description automatically generated">
            <a:extLst>
              <a:ext uri="{FF2B5EF4-FFF2-40B4-BE49-F238E27FC236}">
                <a16:creationId xmlns:a16="http://schemas.microsoft.com/office/drawing/2014/main" id="{8025DE49-63C5-43B1-AD9A-83391D48AEA9}"/>
              </a:ext>
            </a:extLst>
          </p:cNvPr>
          <p:cNvPicPr>
            <a:picLocks noChangeAspect="1"/>
          </p:cNvPicPr>
          <p:nvPr/>
        </p:nvPicPr>
        <p:blipFill rotWithShape="1">
          <a:blip r:embed="rId3">
            <a:extLst>
              <a:ext uri="{28A0092B-C50C-407E-A947-70E740481C1C}">
                <a14:useLocalDpi xmlns:a14="http://schemas.microsoft.com/office/drawing/2010/main" val="0"/>
              </a:ext>
            </a:extLst>
          </a:blip>
          <a:srcRect l="12772" t="-280" r="10287" b="70385"/>
          <a:stretch/>
        </p:blipFill>
        <p:spPr>
          <a:xfrm>
            <a:off x="619257" y="2051049"/>
            <a:ext cx="1599243" cy="1705035"/>
          </a:xfrm>
          <a:prstGeom prst="ellipse">
            <a:avLst/>
          </a:prstGeom>
        </p:spPr>
      </p:pic>
      <p:sp>
        <p:nvSpPr>
          <p:cNvPr id="11" name="Rectangle 10">
            <a:extLst>
              <a:ext uri="{FF2B5EF4-FFF2-40B4-BE49-F238E27FC236}">
                <a16:creationId xmlns:a16="http://schemas.microsoft.com/office/drawing/2014/main" id="{27968377-85C0-4961-820B-30EEB957528B}"/>
              </a:ext>
            </a:extLst>
          </p:cNvPr>
          <p:cNvSpPr/>
          <p:nvPr/>
        </p:nvSpPr>
        <p:spPr>
          <a:xfrm>
            <a:off x="1154921" y="4211336"/>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0E6808C7-8EE4-4533-8A5E-8EB835232A23}"/>
              </a:ext>
            </a:extLst>
          </p:cNvPr>
          <p:cNvSpPr/>
          <p:nvPr/>
        </p:nvSpPr>
        <p:spPr>
          <a:xfrm>
            <a:off x="1154921" y="4708841"/>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9D088F58-3699-437F-971A-AB1C79A54553}"/>
              </a:ext>
            </a:extLst>
          </p:cNvPr>
          <p:cNvSpPr txBox="1"/>
          <p:nvPr/>
        </p:nvSpPr>
        <p:spPr>
          <a:xfrm>
            <a:off x="1537433" y="4161661"/>
            <a:ext cx="3227832" cy="1384995"/>
          </a:xfrm>
          <a:prstGeom prst="rect">
            <a:avLst/>
          </a:prstGeom>
          <a:noFill/>
        </p:spPr>
        <p:txBody>
          <a:bodyPr wrap="square">
            <a:spAutoFit/>
          </a:bodyPr>
          <a:lstStyle/>
          <a:p>
            <a:pPr>
              <a:spcBef>
                <a:spcPts val="800"/>
              </a:spcBef>
              <a:spcAft>
                <a:spcPts val="1000"/>
              </a:spcAft>
            </a:pPr>
            <a:r>
              <a:rPr lang="en-IN" dirty="0">
                <a:latin typeface="Arial" panose="020B0604020202020204" pitchFamily="34" charset="0"/>
                <a:cs typeface="Arial" panose="020B0604020202020204" pitchFamily="34" charset="0"/>
              </a:rPr>
              <a:t>Economy</a:t>
            </a:r>
          </a:p>
          <a:p>
            <a:pPr>
              <a:spcBef>
                <a:spcPts val="800"/>
              </a:spcBef>
              <a:spcAft>
                <a:spcPts val="1000"/>
              </a:spcAft>
            </a:pPr>
            <a:r>
              <a:rPr lang="en-IN" dirty="0">
                <a:latin typeface="Arial" panose="020B0604020202020204" pitchFamily="34" charset="0"/>
                <a:cs typeface="Arial" panose="020B0604020202020204" pitchFamily="34" charset="0"/>
              </a:rPr>
              <a:t>Competition</a:t>
            </a:r>
          </a:p>
          <a:p>
            <a:pPr>
              <a:spcBef>
                <a:spcPts val="800"/>
              </a:spcBef>
              <a:spcAft>
                <a:spcPts val="1000"/>
              </a:spcAft>
            </a:pPr>
            <a:r>
              <a:rPr lang="en-IN" dirty="0">
                <a:latin typeface="Arial" panose="020B0604020202020204" pitchFamily="34" charset="0"/>
                <a:cs typeface="Arial" panose="020B0604020202020204" pitchFamily="34" charset="0"/>
              </a:rPr>
              <a:t>Tenant stability</a:t>
            </a:r>
          </a:p>
        </p:txBody>
      </p:sp>
      <p:sp>
        <p:nvSpPr>
          <p:cNvPr id="35" name="Rectangle 34">
            <a:extLst>
              <a:ext uri="{FF2B5EF4-FFF2-40B4-BE49-F238E27FC236}">
                <a16:creationId xmlns:a16="http://schemas.microsoft.com/office/drawing/2014/main" id="{427263F4-8B22-463C-BD33-2FDD4475FC25}"/>
              </a:ext>
            </a:extLst>
          </p:cNvPr>
          <p:cNvSpPr/>
          <p:nvPr/>
        </p:nvSpPr>
        <p:spPr>
          <a:xfrm>
            <a:off x="1154921" y="5206346"/>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56EF27AB-433C-4ED8-956D-5FFF521200BB}"/>
              </a:ext>
            </a:extLst>
          </p:cNvPr>
          <p:cNvSpPr/>
          <p:nvPr/>
        </p:nvSpPr>
        <p:spPr>
          <a:xfrm>
            <a:off x="4986693" y="4211336"/>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88ED141B-24D7-423C-ACBA-07B7A54C3E24}"/>
              </a:ext>
            </a:extLst>
          </p:cNvPr>
          <p:cNvSpPr/>
          <p:nvPr/>
        </p:nvSpPr>
        <p:spPr>
          <a:xfrm>
            <a:off x="4986693" y="4708841"/>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TextBox 51">
            <a:extLst>
              <a:ext uri="{FF2B5EF4-FFF2-40B4-BE49-F238E27FC236}">
                <a16:creationId xmlns:a16="http://schemas.microsoft.com/office/drawing/2014/main" id="{7A618F59-058C-499B-B200-F95058D0DF7A}"/>
              </a:ext>
            </a:extLst>
          </p:cNvPr>
          <p:cNvSpPr txBox="1"/>
          <p:nvPr/>
        </p:nvSpPr>
        <p:spPr>
          <a:xfrm>
            <a:off x="5369205" y="4161661"/>
            <a:ext cx="3227832" cy="1384995"/>
          </a:xfrm>
          <a:prstGeom prst="rect">
            <a:avLst/>
          </a:prstGeom>
          <a:noFill/>
        </p:spPr>
        <p:txBody>
          <a:bodyPr wrap="square">
            <a:spAutoFit/>
          </a:bodyPr>
          <a:lstStyle/>
          <a:p>
            <a:pPr>
              <a:spcBef>
                <a:spcPts val="800"/>
              </a:spcBef>
              <a:spcAft>
                <a:spcPts val="1000"/>
              </a:spcAft>
            </a:pPr>
            <a:r>
              <a:rPr lang="en-US" dirty="0">
                <a:latin typeface="Arial" panose="020B0604020202020204" pitchFamily="34" charset="0"/>
                <a:cs typeface="Arial" panose="020B0604020202020204" pitchFamily="34" charset="0"/>
              </a:rPr>
              <a:t>Rent structure</a:t>
            </a:r>
          </a:p>
          <a:p>
            <a:pPr>
              <a:spcBef>
                <a:spcPts val="800"/>
              </a:spcBef>
              <a:spcAft>
                <a:spcPts val="1000"/>
              </a:spcAft>
            </a:pPr>
            <a:r>
              <a:rPr lang="en-US" dirty="0">
                <a:latin typeface="Arial" panose="020B0604020202020204" pitchFamily="34" charset="0"/>
                <a:cs typeface="Arial" panose="020B0604020202020204" pitchFamily="34" charset="0"/>
              </a:rPr>
              <a:t>Degree of vacancy</a:t>
            </a:r>
          </a:p>
          <a:p>
            <a:pPr>
              <a:spcBef>
                <a:spcPts val="800"/>
              </a:spcBef>
              <a:spcAft>
                <a:spcPts val="1000"/>
              </a:spcAft>
            </a:pPr>
            <a:r>
              <a:rPr lang="en-US" dirty="0">
                <a:latin typeface="Arial" panose="020B0604020202020204" pitchFamily="34" charset="0"/>
                <a:cs typeface="Arial" panose="020B0604020202020204" pitchFamily="34" charset="0"/>
              </a:rPr>
              <a:t>Management capability</a:t>
            </a:r>
          </a:p>
        </p:txBody>
      </p:sp>
      <p:sp>
        <p:nvSpPr>
          <p:cNvPr id="53" name="Rectangle 52">
            <a:extLst>
              <a:ext uri="{FF2B5EF4-FFF2-40B4-BE49-F238E27FC236}">
                <a16:creationId xmlns:a16="http://schemas.microsoft.com/office/drawing/2014/main" id="{17E6B566-56F9-4B68-9B65-F24B352CDA7A}"/>
              </a:ext>
            </a:extLst>
          </p:cNvPr>
          <p:cNvSpPr/>
          <p:nvPr/>
        </p:nvSpPr>
        <p:spPr>
          <a:xfrm>
            <a:off x="4986693" y="5206346"/>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54">
            <a:extLst>
              <a:ext uri="{FF2B5EF4-FFF2-40B4-BE49-F238E27FC236}">
                <a16:creationId xmlns:a16="http://schemas.microsoft.com/office/drawing/2014/main" id="{67C8DBA7-8790-49DA-B483-F1F293A3FDE0}"/>
              </a:ext>
            </a:extLst>
          </p:cNvPr>
          <p:cNvSpPr/>
          <p:nvPr/>
        </p:nvSpPr>
        <p:spPr>
          <a:xfrm>
            <a:off x="8886787" y="4211336"/>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676E38FB-295A-4855-A849-FFA0AF25521F}"/>
              </a:ext>
            </a:extLst>
          </p:cNvPr>
          <p:cNvSpPr/>
          <p:nvPr/>
        </p:nvSpPr>
        <p:spPr>
          <a:xfrm>
            <a:off x="8886787" y="4708841"/>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TextBox 56">
            <a:extLst>
              <a:ext uri="{FF2B5EF4-FFF2-40B4-BE49-F238E27FC236}">
                <a16:creationId xmlns:a16="http://schemas.microsoft.com/office/drawing/2014/main" id="{57937EB1-C191-4D4A-BBDD-0A18D7D5FC6F}"/>
              </a:ext>
            </a:extLst>
          </p:cNvPr>
          <p:cNvSpPr txBox="1"/>
          <p:nvPr/>
        </p:nvSpPr>
        <p:spPr>
          <a:xfrm>
            <a:off x="9269299" y="4161661"/>
            <a:ext cx="3227832" cy="1384995"/>
          </a:xfrm>
          <a:prstGeom prst="rect">
            <a:avLst/>
          </a:prstGeom>
          <a:noFill/>
        </p:spPr>
        <p:txBody>
          <a:bodyPr wrap="square">
            <a:spAutoFit/>
          </a:bodyPr>
          <a:lstStyle/>
          <a:p>
            <a:pPr>
              <a:spcBef>
                <a:spcPts val="800"/>
              </a:spcBef>
              <a:spcAft>
                <a:spcPts val="1000"/>
              </a:spcAft>
            </a:pPr>
            <a:r>
              <a:rPr lang="en-US" dirty="0">
                <a:latin typeface="Arial" panose="020B0604020202020204" pitchFamily="34" charset="0"/>
                <a:cs typeface="Arial" panose="020B0604020202020204" pitchFamily="34" charset="0"/>
              </a:rPr>
              <a:t>Condition of the building</a:t>
            </a:r>
          </a:p>
          <a:p>
            <a:pPr>
              <a:spcBef>
                <a:spcPts val="800"/>
              </a:spcBef>
              <a:spcAft>
                <a:spcPts val="1000"/>
              </a:spcAft>
            </a:pPr>
            <a:r>
              <a:rPr lang="en-US" dirty="0">
                <a:latin typeface="Arial" panose="020B0604020202020204" pitchFamily="34" charset="0"/>
                <a:cs typeface="Arial" panose="020B0604020202020204" pitchFamily="34" charset="0"/>
              </a:rPr>
              <a:t>Efficiency of operations</a:t>
            </a:r>
          </a:p>
          <a:p>
            <a:pPr>
              <a:spcBef>
                <a:spcPts val="800"/>
              </a:spcBef>
              <a:spcAft>
                <a:spcPts val="1000"/>
              </a:spcAft>
            </a:pPr>
            <a:r>
              <a:rPr lang="en-US" dirty="0">
                <a:latin typeface="Arial" panose="020B0604020202020204" pitchFamily="34" charset="0"/>
                <a:cs typeface="Arial" panose="020B0604020202020204" pitchFamily="34" charset="0"/>
              </a:rPr>
              <a:t>Borrower’s leverage of assets</a:t>
            </a:r>
          </a:p>
        </p:txBody>
      </p:sp>
      <p:sp>
        <p:nvSpPr>
          <p:cNvPr id="58" name="Rectangle 57">
            <a:extLst>
              <a:ext uri="{FF2B5EF4-FFF2-40B4-BE49-F238E27FC236}">
                <a16:creationId xmlns:a16="http://schemas.microsoft.com/office/drawing/2014/main" id="{8E137AA9-5C53-4114-8267-1BF05FA3278C}"/>
              </a:ext>
            </a:extLst>
          </p:cNvPr>
          <p:cNvSpPr/>
          <p:nvPr/>
        </p:nvSpPr>
        <p:spPr>
          <a:xfrm>
            <a:off x="8886787" y="5206346"/>
            <a:ext cx="283694" cy="283694"/>
          </a:xfrm>
          <a:prstGeom prst="rect">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7BEDD935-F159-4E1A-BDDF-5E7FA35E0297}"/>
              </a:ext>
            </a:extLst>
          </p:cNvPr>
          <p:cNvSpPr txBox="1"/>
          <p:nvPr/>
        </p:nvSpPr>
        <p:spPr>
          <a:xfrm>
            <a:off x="3687557" y="6696775"/>
            <a:ext cx="5607935" cy="397738"/>
          </a:xfrm>
          <a:prstGeom prst="rect">
            <a:avLst/>
          </a:prstGeom>
          <a:noFill/>
        </p:spPr>
        <p:txBody>
          <a:bodyPr wrap="square">
            <a:spAutoFit/>
          </a:bodyPr>
          <a:lstStyle/>
          <a:p>
            <a:pPr algn="ctr">
              <a:lnSpc>
                <a:spcPct val="107000"/>
              </a:lnSpc>
              <a:spcAft>
                <a:spcPts val="800"/>
              </a:spcAft>
            </a:pPr>
            <a:r>
              <a:rPr lang="en-IN" sz="2000" b="1" dirty="0">
                <a:solidFill>
                  <a:schemeClr val="accent1"/>
                </a:solidFill>
                <a:latin typeface="Arial" panose="020B0604020202020204" pitchFamily="34" charset="0"/>
                <a:cs typeface="Arial" panose="020B0604020202020204" pitchFamily="34" charset="0"/>
              </a:rPr>
              <a:t>Not quite.</a:t>
            </a:r>
          </a:p>
        </p:txBody>
      </p:sp>
      <p:pic>
        <p:nvPicPr>
          <p:cNvPr id="8" name="Graphic 7" descr="Checkmark">
            <a:extLst>
              <a:ext uri="{FF2B5EF4-FFF2-40B4-BE49-F238E27FC236}">
                <a16:creationId xmlns:a16="http://schemas.microsoft.com/office/drawing/2014/main" id="{6CB8C190-C79B-4BF8-A181-FBA9B1A6A9A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032" y="5211033"/>
            <a:ext cx="274320" cy="274320"/>
          </a:xfrm>
          <a:prstGeom prst="rect">
            <a:avLst/>
          </a:prstGeom>
        </p:spPr>
      </p:pic>
      <p:pic>
        <p:nvPicPr>
          <p:cNvPr id="10" name="Graphic 9" descr="Checkmark">
            <a:extLst>
              <a:ext uri="{FF2B5EF4-FFF2-40B4-BE49-F238E27FC236}">
                <a16:creationId xmlns:a16="http://schemas.microsoft.com/office/drawing/2014/main" id="{17EE8D22-D40A-4D7C-8FC7-98261D4EB6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20316" y="5206346"/>
            <a:ext cx="274320" cy="274320"/>
          </a:xfrm>
          <a:prstGeom prst="rect">
            <a:avLst/>
          </a:prstGeom>
        </p:spPr>
      </p:pic>
      <p:pic>
        <p:nvPicPr>
          <p:cNvPr id="14" name="Graphic 13" descr="Checkmark">
            <a:extLst>
              <a:ext uri="{FF2B5EF4-FFF2-40B4-BE49-F238E27FC236}">
                <a16:creationId xmlns:a16="http://schemas.microsoft.com/office/drawing/2014/main" id="{B5BAFBAE-4203-4DCB-90EA-77BA3FFBAE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20316" y="4718215"/>
            <a:ext cx="274320" cy="274320"/>
          </a:xfrm>
          <a:prstGeom prst="rect">
            <a:avLst/>
          </a:prstGeom>
        </p:spPr>
      </p:pic>
      <p:pic>
        <p:nvPicPr>
          <p:cNvPr id="15" name="Graphic 14" descr="Checkmark">
            <a:extLst>
              <a:ext uri="{FF2B5EF4-FFF2-40B4-BE49-F238E27FC236}">
                <a16:creationId xmlns:a16="http://schemas.microsoft.com/office/drawing/2014/main" id="{6A0EAA9F-18E8-4AD3-92F2-555278D61EC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20316" y="4220710"/>
            <a:ext cx="274320" cy="274320"/>
          </a:xfrm>
          <a:prstGeom prst="rect">
            <a:avLst/>
          </a:prstGeom>
        </p:spPr>
      </p:pic>
      <p:pic>
        <p:nvPicPr>
          <p:cNvPr id="17" name="Graphic 16" descr="Checkmark">
            <a:extLst>
              <a:ext uri="{FF2B5EF4-FFF2-40B4-BE49-F238E27FC236}">
                <a16:creationId xmlns:a16="http://schemas.microsoft.com/office/drawing/2014/main" id="{5493B25C-F367-4678-A04E-000C1DF8D5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7417" y="4216023"/>
            <a:ext cx="274320" cy="274320"/>
          </a:xfrm>
          <a:prstGeom prst="rect">
            <a:avLst/>
          </a:prstGeom>
        </p:spPr>
      </p:pic>
      <p:pic>
        <p:nvPicPr>
          <p:cNvPr id="19" name="Graphic 18" descr="Checkmark">
            <a:extLst>
              <a:ext uri="{FF2B5EF4-FFF2-40B4-BE49-F238E27FC236}">
                <a16:creationId xmlns:a16="http://schemas.microsoft.com/office/drawing/2014/main" id="{0397A1CF-029A-4667-9D31-C73E67F9A8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7417" y="4713528"/>
            <a:ext cx="274320" cy="274320"/>
          </a:xfrm>
          <a:prstGeom prst="rect">
            <a:avLst/>
          </a:prstGeom>
        </p:spPr>
      </p:pic>
      <p:sp>
        <p:nvSpPr>
          <p:cNvPr id="23" name="Rectangle 22">
            <a:extLst>
              <a:ext uri="{FF2B5EF4-FFF2-40B4-BE49-F238E27FC236}">
                <a16:creationId xmlns:a16="http://schemas.microsoft.com/office/drawing/2014/main" id="{9D8ADA71-B323-47FC-99C1-6C1CD01E76C8}"/>
              </a:ext>
            </a:extLst>
          </p:cNvPr>
          <p:cNvSpPr/>
          <p:nvPr/>
        </p:nvSpPr>
        <p:spPr>
          <a:xfrm>
            <a:off x="5055388" y="4280031"/>
            <a:ext cx="146304"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ABA3045D-E565-4ED9-801F-5E4199F763EE}"/>
              </a:ext>
            </a:extLst>
          </p:cNvPr>
          <p:cNvSpPr/>
          <p:nvPr/>
        </p:nvSpPr>
        <p:spPr>
          <a:xfrm>
            <a:off x="5055388" y="4777536"/>
            <a:ext cx="146304"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8281CEBE-EACC-462F-8A13-73C5136AE9E2}"/>
              </a:ext>
            </a:extLst>
          </p:cNvPr>
          <p:cNvSpPr/>
          <p:nvPr/>
        </p:nvSpPr>
        <p:spPr>
          <a:xfrm>
            <a:off x="5055388" y="5275041"/>
            <a:ext cx="146304"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a:extLst>
              <a:ext uri="{FF2B5EF4-FFF2-40B4-BE49-F238E27FC236}">
                <a16:creationId xmlns:a16="http://schemas.microsoft.com/office/drawing/2014/main" id="{EF5E7047-9839-414A-8DF1-4D49A3E89C1F}"/>
              </a:ext>
            </a:extLst>
          </p:cNvPr>
          <p:cNvSpPr/>
          <p:nvPr/>
        </p:nvSpPr>
        <p:spPr>
          <a:xfrm>
            <a:off x="8955482" y="4280031"/>
            <a:ext cx="146304"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DCD45E35-ECF2-4B4F-8DCC-B304C19D063F}"/>
              </a:ext>
            </a:extLst>
          </p:cNvPr>
          <p:cNvSpPr/>
          <p:nvPr/>
        </p:nvSpPr>
        <p:spPr>
          <a:xfrm>
            <a:off x="8955482" y="4777536"/>
            <a:ext cx="146304"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 name="Graphic 5" descr="Close">
            <a:extLst>
              <a:ext uri="{FF2B5EF4-FFF2-40B4-BE49-F238E27FC236}">
                <a16:creationId xmlns:a16="http://schemas.microsoft.com/office/drawing/2014/main" id="{B88F6160-A328-447D-AB3E-101B7B56560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4032" y="4216023"/>
            <a:ext cx="274320" cy="274320"/>
          </a:xfrm>
          <a:prstGeom prst="rect">
            <a:avLst/>
          </a:prstGeom>
        </p:spPr>
      </p:pic>
      <p:sp>
        <p:nvSpPr>
          <p:cNvPr id="38" name="Rectangle 37">
            <a:extLst>
              <a:ext uri="{FF2B5EF4-FFF2-40B4-BE49-F238E27FC236}">
                <a16:creationId xmlns:a16="http://schemas.microsoft.com/office/drawing/2014/main" id="{1F47E70E-9D4C-467C-B029-7B119B8B033F}"/>
              </a:ext>
            </a:extLst>
          </p:cNvPr>
          <p:cNvSpPr/>
          <p:nvPr/>
        </p:nvSpPr>
        <p:spPr>
          <a:xfrm>
            <a:off x="1223616" y="4280031"/>
            <a:ext cx="146304" cy="146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Slide Number Placeholder 19">
            <a:extLst>
              <a:ext uri="{FF2B5EF4-FFF2-40B4-BE49-F238E27FC236}">
                <a16:creationId xmlns:a16="http://schemas.microsoft.com/office/drawing/2014/main" id="{3E05B3D7-3656-4A63-A478-8A468F1A2E0B}"/>
              </a:ext>
            </a:extLst>
          </p:cNvPr>
          <p:cNvSpPr>
            <a:spLocks noGrp="1"/>
          </p:cNvSpPr>
          <p:nvPr>
            <p:ph type="sldNum" sz="quarter" idx="12"/>
          </p:nvPr>
        </p:nvSpPr>
        <p:spPr/>
        <p:txBody>
          <a:bodyPr/>
          <a:lstStyle/>
          <a:p>
            <a:fld id="{71A628A0-E779-4D32-97F1-9C80A60D6EF0}" type="slidenum">
              <a:rPr lang="en-IN" smtClean="0"/>
              <a:pPr/>
              <a:t>87</a:t>
            </a:fld>
            <a:r>
              <a:rPr lang="en-IN"/>
              <a:t> of 116</a:t>
            </a:r>
            <a:endParaRPr lang="en-IN" dirty="0"/>
          </a:p>
        </p:txBody>
      </p:sp>
    </p:spTree>
    <p:extLst>
      <p:ext uri="{BB962C8B-B14F-4D97-AF65-F5344CB8AC3E}">
        <p14:creationId xmlns:p14="http://schemas.microsoft.com/office/powerpoint/2010/main" val="2244359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B167FDC-4EB2-4457-BA14-025208A969BD}"/>
              </a:ext>
            </a:extLst>
          </p:cNvPr>
          <p:cNvSpPr/>
          <p:nvPr/>
        </p:nvSpPr>
        <p:spPr>
          <a:xfrm rot="5400000">
            <a:off x="5688246" y="-3411582"/>
            <a:ext cx="1611085" cy="125272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A0EDF-688F-45BD-9D4F-1081BB5B6A3E}"/>
              </a:ext>
            </a:extLst>
          </p:cNvPr>
          <p:cNvSpPr>
            <a:spLocks noGrp="1"/>
          </p:cNvSpPr>
          <p:nvPr>
            <p:ph type="title"/>
          </p:nvPr>
        </p:nvSpPr>
        <p:spPr/>
        <p:txBody>
          <a:bodyPr/>
          <a:lstStyle/>
          <a:p>
            <a:r>
              <a:rPr lang="en-US" dirty="0"/>
              <a:t>Operational Risk: Knowledge Check</a:t>
            </a:r>
          </a:p>
        </p:txBody>
      </p:sp>
      <p:sp>
        <p:nvSpPr>
          <p:cNvPr id="71" name="Rectangle 70">
            <a:extLst>
              <a:ext uri="{FF2B5EF4-FFF2-40B4-BE49-F238E27FC236}">
                <a16:creationId xmlns:a16="http://schemas.microsoft.com/office/drawing/2014/main" id="{F20B4761-0861-46BD-B5B6-D81F0AC8F196}"/>
              </a:ext>
            </a:extLst>
          </p:cNvPr>
          <p:cNvSpPr/>
          <p:nvPr/>
        </p:nvSpPr>
        <p:spPr>
          <a:xfrm>
            <a:off x="234673" y="3718382"/>
            <a:ext cx="6217920" cy="36292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i="1" dirty="0">
              <a:solidFill>
                <a:schemeClr val="bg1">
                  <a:lumMod val="65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3A574C1-FE9E-4EA6-866F-A925D146CEED}"/>
              </a:ext>
            </a:extLst>
          </p:cNvPr>
          <p:cNvSpPr/>
          <p:nvPr/>
        </p:nvSpPr>
        <p:spPr>
          <a:xfrm>
            <a:off x="6539509" y="3716760"/>
            <a:ext cx="6217920" cy="363083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27" name="TextBox 26">
            <a:extLst>
              <a:ext uri="{FF2B5EF4-FFF2-40B4-BE49-F238E27FC236}">
                <a16:creationId xmlns:a16="http://schemas.microsoft.com/office/drawing/2014/main" id="{4B4DDEFF-EF83-43DB-9506-A42541D6037E}"/>
              </a:ext>
            </a:extLst>
          </p:cNvPr>
          <p:cNvSpPr txBox="1"/>
          <p:nvPr/>
        </p:nvSpPr>
        <p:spPr>
          <a:xfrm>
            <a:off x="1314734" y="2351344"/>
            <a:ext cx="9277320" cy="1001428"/>
          </a:xfrm>
          <a:prstGeom prst="rect">
            <a:avLst/>
          </a:prstGeom>
          <a:noFill/>
        </p:spPr>
        <p:txBody>
          <a:bodyPr wrap="square">
            <a:spAutoFit/>
          </a:bodyPr>
          <a:lstStyle/>
          <a:p>
            <a:pPr>
              <a:lnSpc>
                <a:spcPct val="107000"/>
              </a:lnSpc>
              <a:spcAft>
                <a:spcPts val="800"/>
              </a:spcAft>
            </a:pPr>
            <a:r>
              <a:rPr lang="en-US" b="1" dirty="0">
                <a:solidFill>
                  <a:schemeClr val="bg1"/>
                </a:solidFill>
                <a:latin typeface="Arial" panose="020B0604020202020204" pitchFamily="34" charset="0"/>
                <a:cs typeface="Times New Roman" panose="02020603050405020304" pitchFamily="18" charset="0"/>
              </a:rPr>
              <a:t>Identify the specific aspects of C&amp;I and CRE lending from each category of loan repayment sources. </a:t>
            </a:r>
          </a:p>
          <a:p>
            <a:pPr>
              <a:lnSpc>
                <a:spcPct val="107000"/>
              </a:lnSpc>
              <a:spcAft>
                <a:spcPts val="800"/>
              </a:spcAft>
            </a:pPr>
            <a:r>
              <a:rPr lang="en-US" sz="1400" i="1" dirty="0">
                <a:solidFill>
                  <a:schemeClr val="bg1"/>
                </a:solidFill>
                <a:latin typeface="Arial" panose="020B0604020202020204" pitchFamily="34" charset="0"/>
                <a:ea typeface="Calibri" panose="020F0502020204030204" pitchFamily="34" charset="0"/>
                <a:cs typeface="Times New Roman" panose="02020603050405020304" pitchFamily="18" charset="0"/>
              </a:rPr>
              <a:t>Click and drag each aspect into its appropriate category, then click CHECK.</a:t>
            </a:r>
          </a:p>
        </p:txBody>
      </p:sp>
      <p:grpSp>
        <p:nvGrpSpPr>
          <p:cNvPr id="30" name="Group 29">
            <a:extLst>
              <a:ext uri="{FF2B5EF4-FFF2-40B4-BE49-F238E27FC236}">
                <a16:creationId xmlns:a16="http://schemas.microsoft.com/office/drawing/2014/main" id="{5577940E-717F-419C-BB0F-D4F9FE0404F1}"/>
              </a:ext>
            </a:extLst>
          </p:cNvPr>
          <p:cNvGrpSpPr/>
          <p:nvPr/>
        </p:nvGrpSpPr>
        <p:grpSpPr>
          <a:xfrm>
            <a:off x="10796136" y="1950788"/>
            <a:ext cx="1640504" cy="1814265"/>
            <a:chOff x="432435" y="1943170"/>
            <a:chExt cx="1985009" cy="2195260"/>
          </a:xfrm>
        </p:grpSpPr>
        <p:sp>
          <p:nvSpPr>
            <p:cNvPr id="31" name="Oval 30">
              <a:extLst>
                <a:ext uri="{FF2B5EF4-FFF2-40B4-BE49-F238E27FC236}">
                  <a16:creationId xmlns:a16="http://schemas.microsoft.com/office/drawing/2014/main" id="{1A522F88-AAED-4191-A267-565B42BFC884}"/>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2" name="Picture 31" descr="A person wearing a suit and tie&#10;&#10;Description automatically generated">
              <a:extLst>
                <a:ext uri="{FF2B5EF4-FFF2-40B4-BE49-F238E27FC236}">
                  <a16:creationId xmlns:a16="http://schemas.microsoft.com/office/drawing/2014/main" id="{4088AF46-E38A-4864-84CE-4B008DD68D2D}"/>
                </a:ext>
              </a:extLst>
            </p:cNvPr>
            <p:cNvPicPr>
              <a:picLocks noChangeAspect="1"/>
            </p:cNvPicPr>
            <p:nvPr/>
          </p:nvPicPr>
          <p:blipFill rotWithShape="1">
            <a:blip r:embed="rId4">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grpSp>
        <p:nvGrpSpPr>
          <p:cNvPr id="36" name="Group 35">
            <a:extLst>
              <a:ext uri="{FF2B5EF4-FFF2-40B4-BE49-F238E27FC236}">
                <a16:creationId xmlns:a16="http://schemas.microsoft.com/office/drawing/2014/main" id="{55164B21-4D9D-41D2-A2F5-A0AE34029142}"/>
              </a:ext>
            </a:extLst>
          </p:cNvPr>
          <p:cNvGrpSpPr/>
          <p:nvPr/>
        </p:nvGrpSpPr>
        <p:grpSpPr>
          <a:xfrm>
            <a:off x="402612" y="2568918"/>
            <a:ext cx="651510" cy="566280"/>
            <a:chOff x="346469" y="2933298"/>
            <a:chExt cx="651510" cy="566280"/>
          </a:xfrm>
        </p:grpSpPr>
        <p:sp>
          <p:nvSpPr>
            <p:cNvPr id="37" name="Oval 36">
              <a:extLst>
                <a:ext uri="{FF2B5EF4-FFF2-40B4-BE49-F238E27FC236}">
                  <a16:creationId xmlns:a16="http://schemas.microsoft.com/office/drawing/2014/main" id="{95FCB1AA-C9F1-489D-A6B7-C64281C06BB2}"/>
                </a:ext>
              </a:extLst>
            </p:cNvPr>
            <p:cNvSpPr/>
            <p:nvPr/>
          </p:nvSpPr>
          <p:spPr>
            <a:xfrm>
              <a:off x="397713" y="2933298"/>
              <a:ext cx="566280" cy="56628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b="1" dirty="0">
                <a:solidFill>
                  <a:schemeClr val="tx1"/>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EC751635-C17D-4FD7-9320-7DF2268B749F}"/>
                </a:ext>
              </a:extLst>
            </p:cNvPr>
            <p:cNvSpPr txBox="1"/>
            <p:nvPr/>
          </p:nvSpPr>
          <p:spPr>
            <a:xfrm>
              <a:off x="346469" y="3037061"/>
              <a:ext cx="651510" cy="369332"/>
            </a:xfrm>
            <a:prstGeom prst="rect">
              <a:avLst/>
            </a:prstGeom>
            <a:noFill/>
          </p:spPr>
          <p:txBody>
            <a:bodyPr wrap="square">
              <a:spAutoFit/>
            </a:bodyPr>
            <a:lstStyle/>
            <a:p>
              <a:pPr algn="ctr"/>
              <a:r>
                <a:rPr lang="en-US" sz="1800" b="1" dirty="0">
                  <a:solidFill>
                    <a:schemeClr val="tx2"/>
                  </a:solidFill>
                  <a:latin typeface="Arial" panose="020B0604020202020204" pitchFamily="34" charset="0"/>
                  <a:cs typeface="Arial" panose="020B0604020202020204" pitchFamily="34" charset="0"/>
                </a:rPr>
                <a:t>01</a:t>
              </a:r>
              <a:endParaRPr lang="en-IN" sz="1800" b="1" dirty="0">
                <a:solidFill>
                  <a:schemeClr val="tx2"/>
                </a:solidFill>
                <a:latin typeface="Arial" panose="020B0604020202020204" pitchFamily="34" charset="0"/>
                <a:cs typeface="Arial" panose="020B0604020202020204" pitchFamily="34" charset="0"/>
              </a:endParaRPr>
            </a:p>
          </p:txBody>
        </p:sp>
      </p:grpSp>
      <p:sp>
        <p:nvSpPr>
          <p:cNvPr id="19" name="Rectangle: Rounded Corners 18">
            <a:extLst>
              <a:ext uri="{FF2B5EF4-FFF2-40B4-BE49-F238E27FC236}">
                <a16:creationId xmlns:a16="http://schemas.microsoft.com/office/drawing/2014/main" id="{45143CCD-6D71-4BAA-B216-D66E76C44DF1}"/>
              </a:ext>
            </a:extLst>
          </p:cNvPr>
          <p:cNvSpPr/>
          <p:nvPr/>
        </p:nvSpPr>
        <p:spPr>
          <a:xfrm>
            <a:off x="8856633" y="5295329"/>
            <a:ext cx="1583673" cy="473693"/>
          </a:xfrm>
          <a:prstGeom prst="roundRect">
            <a:avLst>
              <a:gd name="adj" fmla="val 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panose="020B0604020202020204" pitchFamily="34" charset="0"/>
                <a:cs typeface="Arial" panose="020B0604020202020204" pitchFamily="34" charset="0"/>
              </a:rPr>
              <a:t>COMPARE</a:t>
            </a:r>
          </a:p>
        </p:txBody>
      </p:sp>
      <p:grpSp>
        <p:nvGrpSpPr>
          <p:cNvPr id="42" name="Group 41">
            <a:extLst>
              <a:ext uri="{FF2B5EF4-FFF2-40B4-BE49-F238E27FC236}">
                <a16:creationId xmlns:a16="http://schemas.microsoft.com/office/drawing/2014/main" id="{59FFD5BB-F50D-4757-BAF3-D4E8E78D8006}"/>
              </a:ext>
            </a:extLst>
          </p:cNvPr>
          <p:cNvGrpSpPr/>
          <p:nvPr/>
        </p:nvGrpSpPr>
        <p:grpSpPr>
          <a:xfrm>
            <a:off x="10919465" y="3297782"/>
            <a:ext cx="1409991" cy="425750"/>
            <a:chOff x="10196124" y="3894516"/>
            <a:chExt cx="1860131" cy="508474"/>
          </a:xfrm>
        </p:grpSpPr>
        <p:sp>
          <p:nvSpPr>
            <p:cNvPr id="43" name="Freeform: Shape 42">
              <a:extLst>
                <a:ext uri="{FF2B5EF4-FFF2-40B4-BE49-F238E27FC236}">
                  <a16:creationId xmlns:a16="http://schemas.microsoft.com/office/drawing/2014/main" id="{4140AD06-6650-4F7B-844B-300318B4D0BE}"/>
                </a:ext>
              </a:extLst>
            </p:cNvPr>
            <p:cNvSpPr/>
            <p:nvPr/>
          </p:nvSpPr>
          <p:spPr>
            <a:xfrm>
              <a:off x="10196124" y="3894516"/>
              <a:ext cx="1860131" cy="508474"/>
            </a:xfrm>
            <a:custGeom>
              <a:avLst/>
              <a:gdLst>
                <a:gd name="connsiteX0" fmla="*/ 0 w 1883780"/>
                <a:gd name="connsiteY0" fmla="*/ 0 h 509701"/>
                <a:gd name="connsiteX1" fmla="*/ 1883780 w 1883780"/>
                <a:gd name="connsiteY1" fmla="*/ 0 h 509701"/>
                <a:gd name="connsiteX2" fmla="*/ 1845453 w 1883780"/>
                <a:gd name="connsiteY2" fmla="*/ 65315 h 509701"/>
                <a:gd name="connsiteX3" fmla="*/ 941890 w 1883780"/>
                <a:gd name="connsiteY3" fmla="*/ 509701 h 509701"/>
                <a:gd name="connsiteX4" fmla="*/ 38327 w 1883780"/>
                <a:gd name="connsiteY4" fmla="*/ 65315 h 509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780" h="509701">
                  <a:moveTo>
                    <a:pt x="0" y="0"/>
                  </a:moveTo>
                  <a:lnTo>
                    <a:pt x="1883780" y="0"/>
                  </a:lnTo>
                  <a:lnTo>
                    <a:pt x="1845453" y="65315"/>
                  </a:lnTo>
                  <a:cubicBezTo>
                    <a:pt x="1649634" y="333426"/>
                    <a:pt x="1318017" y="509701"/>
                    <a:pt x="941890" y="509701"/>
                  </a:cubicBezTo>
                  <a:cubicBezTo>
                    <a:pt x="565763" y="509701"/>
                    <a:pt x="234146" y="333426"/>
                    <a:pt x="38327" y="65315"/>
                  </a:cubicBez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44" name="Rectangle 43">
              <a:extLst>
                <a:ext uri="{FF2B5EF4-FFF2-40B4-BE49-F238E27FC236}">
                  <a16:creationId xmlns:a16="http://schemas.microsoft.com/office/drawing/2014/main" id="{B71D4556-1335-4CCE-AED5-07623369FCE4}"/>
                </a:ext>
              </a:extLst>
            </p:cNvPr>
            <p:cNvSpPr/>
            <p:nvPr/>
          </p:nvSpPr>
          <p:spPr>
            <a:xfrm>
              <a:off x="10581073" y="4002988"/>
              <a:ext cx="1064332" cy="298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latin typeface="Arial" panose="020B0604020202020204" pitchFamily="34" charset="0"/>
                  <a:cs typeface="Arial" panose="020B0604020202020204" pitchFamily="34" charset="0"/>
                </a:rPr>
                <a:t>Expert</a:t>
              </a:r>
            </a:p>
          </p:txBody>
        </p:sp>
      </p:grpSp>
      <p:cxnSp>
        <p:nvCxnSpPr>
          <p:cNvPr id="45" name="Straight Connector 44">
            <a:extLst>
              <a:ext uri="{FF2B5EF4-FFF2-40B4-BE49-F238E27FC236}">
                <a16:creationId xmlns:a16="http://schemas.microsoft.com/office/drawing/2014/main" id="{303C8467-7B94-4C50-BAD9-F5C97FC0AE49}"/>
              </a:ext>
            </a:extLst>
          </p:cNvPr>
          <p:cNvCxnSpPr>
            <a:cxnSpLocks/>
          </p:cNvCxnSpPr>
          <p:nvPr/>
        </p:nvCxnSpPr>
        <p:spPr>
          <a:xfrm>
            <a:off x="1230631" y="2298860"/>
            <a:ext cx="0" cy="11063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EB711736-D31B-461A-B0D5-D8706C4206CF}"/>
              </a:ext>
            </a:extLst>
          </p:cNvPr>
          <p:cNvSpPr>
            <a:spLocks noGrp="1"/>
          </p:cNvSpPr>
          <p:nvPr>
            <p:ph type="sldNum" sz="quarter" idx="12"/>
          </p:nvPr>
        </p:nvSpPr>
        <p:spPr/>
        <p:txBody>
          <a:bodyPr/>
          <a:lstStyle/>
          <a:p>
            <a:fld id="{71A628A0-E779-4D32-97F1-9C80A60D6EF0}" type="slidenum">
              <a:rPr lang="en-IN" smtClean="0"/>
              <a:pPr/>
              <a:t>88</a:t>
            </a:fld>
            <a:r>
              <a:rPr lang="en-IN"/>
              <a:t> of 116</a:t>
            </a:r>
            <a:endParaRPr lang="en-IN" dirty="0"/>
          </a:p>
        </p:txBody>
      </p:sp>
      <p:sp>
        <p:nvSpPr>
          <p:cNvPr id="7" name="Rectangle 6">
            <a:extLst>
              <a:ext uri="{FF2B5EF4-FFF2-40B4-BE49-F238E27FC236}">
                <a16:creationId xmlns:a16="http://schemas.microsoft.com/office/drawing/2014/main" id="{593B391C-44D1-4415-8E87-1962191CAEAA}"/>
              </a:ext>
            </a:extLst>
          </p:cNvPr>
          <p:cNvSpPr/>
          <p:nvPr/>
        </p:nvSpPr>
        <p:spPr>
          <a:xfrm>
            <a:off x="310895" y="3799036"/>
            <a:ext cx="6051805" cy="3782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dirty="0">
                <a:solidFill>
                  <a:schemeClr val="bg1">
                    <a:lumMod val="65000"/>
                  </a:schemeClr>
                </a:solidFill>
                <a:latin typeface="Arial" panose="020B0604020202020204" pitchFamily="34" charset="0"/>
                <a:cs typeface="Arial" panose="020B0604020202020204" pitchFamily="34" charset="0"/>
              </a:rPr>
              <a:t>Enter your response here.</a:t>
            </a:r>
          </a:p>
        </p:txBody>
      </p:sp>
    </p:spTree>
    <p:custDataLst>
      <p:tags r:id="rId1"/>
    </p:custDataLst>
    <p:extLst>
      <p:ext uri="{BB962C8B-B14F-4D97-AF65-F5344CB8AC3E}">
        <p14:creationId xmlns:p14="http://schemas.microsoft.com/office/powerpoint/2010/main" val="247013193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B167FDC-4EB2-4457-BA14-025208A969BD}"/>
              </a:ext>
            </a:extLst>
          </p:cNvPr>
          <p:cNvSpPr/>
          <p:nvPr/>
        </p:nvSpPr>
        <p:spPr>
          <a:xfrm rot="5400000">
            <a:off x="5688246" y="-3411582"/>
            <a:ext cx="1611085" cy="125272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5A0EDF-688F-45BD-9D4F-1081BB5B6A3E}"/>
              </a:ext>
            </a:extLst>
          </p:cNvPr>
          <p:cNvSpPr>
            <a:spLocks noGrp="1"/>
          </p:cNvSpPr>
          <p:nvPr>
            <p:ph type="title"/>
          </p:nvPr>
        </p:nvSpPr>
        <p:spPr/>
        <p:txBody>
          <a:bodyPr/>
          <a:lstStyle/>
          <a:p>
            <a:r>
              <a:rPr lang="en-US" dirty="0"/>
              <a:t>Operational Risk: Knowledge Check</a:t>
            </a:r>
          </a:p>
        </p:txBody>
      </p:sp>
      <p:sp>
        <p:nvSpPr>
          <p:cNvPr id="71" name="Rectangle 70">
            <a:extLst>
              <a:ext uri="{FF2B5EF4-FFF2-40B4-BE49-F238E27FC236}">
                <a16:creationId xmlns:a16="http://schemas.microsoft.com/office/drawing/2014/main" id="{F20B4761-0861-46BD-B5B6-D81F0AC8F196}"/>
              </a:ext>
            </a:extLst>
          </p:cNvPr>
          <p:cNvSpPr/>
          <p:nvPr/>
        </p:nvSpPr>
        <p:spPr>
          <a:xfrm>
            <a:off x="234673" y="3718382"/>
            <a:ext cx="6217920" cy="362920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i="1" dirty="0">
              <a:solidFill>
                <a:schemeClr val="bg1">
                  <a:lumMod val="65000"/>
                </a:schemeClr>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3A574C1-FE9E-4EA6-866F-A925D146CEED}"/>
              </a:ext>
            </a:extLst>
          </p:cNvPr>
          <p:cNvSpPr/>
          <p:nvPr/>
        </p:nvSpPr>
        <p:spPr>
          <a:xfrm>
            <a:off x="6539509" y="3716760"/>
            <a:ext cx="6217920" cy="3630831"/>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600"/>
              </a:spcBef>
              <a:spcAft>
                <a:spcPts val="600"/>
              </a:spcAft>
            </a:pPr>
            <a:endParaRPr lang="en-US" sz="1400" dirty="0">
              <a:solidFill>
                <a:schemeClr val="tx1"/>
              </a:solidFill>
            </a:endParaRPr>
          </a:p>
        </p:txBody>
      </p:sp>
      <p:sp>
        <p:nvSpPr>
          <p:cNvPr id="27" name="TextBox 26">
            <a:extLst>
              <a:ext uri="{FF2B5EF4-FFF2-40B4-BE49-F238E27FC236}">
                <a16:creationId xmlns:a16="http://schemas.microsoft.com/office/drawing/2014/main" id="{4B4DDEFF-EF83-43DB-9506-A42541D6037E}"/>
              </a:ext>
            </a:extLst>
          </p:cNvPr>
          <p:cNvSpPr txBox="1"/>
          <p:nvPr/>
        </p:nvSpPr>
        <p:spPr>
          <a:xfrm>
            <a:off x="1314734" y="2351344"/>
            <a:ext cx="9277320" cy="1001428"/>
          </a:xfrm>
          <a:prstGeom prst="rect">
            <a:avLst/>
          </a:prstGeom>
          <a:noFill/>
        </p:spPr>
        <p:txBody>
          <a:bodyPr wrap="square">
            <a:spAutoFit/>
          </a:bodyPr>
          <a:lstStyle/>
          <a:p>
            <a:pPr>
              <a:lnSpc>
                <a:spcPct val="107000"/>
              </a:lnSpc>
              <a:spcAft>
                <a:spcPts val="800"/>
              </a:spcAft>
            </a:pPr>
            <a:r>
              <a:rPr lang="en-US" b="1" dirty="0">
                <a:solidFill>
                  <a:schemeClr val="bg1"/>
                </a:solidFill>
                <a:latin typeface="Arial" panose="020B0604020202020204" pitchFamily="34" charset="0"/>
                <a:cs typeface="Times New Roman" panose="02020603050405020304" pitchFamily="18" charset="0"/>
              </a:rPr>
              <a:t>Identify the specific aspects of C&amp;I and CRE lending from each category of loan repayment sources. </a:t>
            </a:r>
          </a:p>
          <a:p>
            <a:pPr>
              <a:lnSpc>
                <a:spcPct val="107000"/>
              </a:lnSpc>
              <a:spcAft>
                <a:spcPts val="800"/>
              </a:spcAft>
            </a:pPr>
            <a:r>
              <a:rPr lang="en-US" sz="1400" i="1" dirty="0">
                <a:solidFill>
                  <a:schemeClr val="bg1"/>
                </a:solidFill>
                <a:latin typeface="Arial" panose="020B0604020202020204" pitchFamily="34" charset="0"/>
                <a:ea typeface="Calibri" panose="020F0502020204030204" pitchFamily="34" charset="0"/>
                <a:cs typeface="Times New Roman" panose="02020603050405020304" pitchFamily="18" charset="0"/>
              </a:rPr>
              <a:t>Click and drag each aspect into its appropriate category, then click CHECK.</a:t>
            </a:r>
          </a:p>
        </p:txBody>
      </p:sp>
      <p:cxnSp>
        <p:nvCxnSpPr>
          <p:cNvPr id="29" name="Straight Connector 28">
            <a:extLst>
              <a:ext uri="{FF2B5EF4-FFF2-40B4-BE49-F238E27FC236}">
                <a16:creationId xmlns:a16="http://schemas.microsoft.com/office/drawing/2014/main" id="{CD91596A-3832-4211-82ED-1F27C9989CD3}"/>
              </a:ext>
            </a:extLst>
          </p:cNvPr>
          <p:cNvCxnSpPr>
            <a:cxnSpLocks/>
          </p:cNvCxnSpPr>
          <p:nvPr/>
        </p:nvCxnSpPr>
        <p:spPr>
          <a:xfrm>
            <a:off x="1230631" y="2298860"/>
            <a:ext cx="0" cy="110639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5577940E-717F-419C-BB0F-D4F9FE0404F1}"/>
              </a:ext>
            </a:extLst>
          </p:cNvPr>
          <p:cNvGrpSpPr/>
          <p:nvPr/>
        </p:nvGrpSpPr>
        <p:grpSpPr>
          <a:xfrm>
            <a:off x="10796136" y="1950788"/>
            <a:ext cx="1640504" cy="1814265"/>
            <a:chOff x="432435" y="1943170"/>
            <a:chExt cx="1985009" cy="2195260"/>
          </a:xfrm>
        </p:grpSpPr>
        <p:sp>
          <p:nvSpPr>
            <p:cNvPr id="31" name="Oval 30">
              <a:extLst>
                <a:ext uri="{FF2B5EF4-FFF2-40B4-BE49-F238E27FC236}">
                  <a16:creationId xmlns:a16="http://schemas.microsoft.com/office/drawing/2014/main" id="{1A522F88-AAED-4191-A267-565B42BFC884}"/>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2" name="Picture 31" descr="A person wearing a suit and tie&#10;&#10;Description automatically generated">
              <a:extLst>
                <a:ext uri="{FF2B5EF4-FFF2-40B4-BE49-F238E27FC236}">
                  <a16:creationId xmlns:a16="http://schemas.microsoft.com/office/drawing/2014/main" id="{4088AF46-E38A-4864-84CE-4B008DD68D2D}"/>
                </a:ext>
              </a:extLst>
            </p:cNvPr>
            <p:cNvPicPr>
              <a:picLocks noChangeAspect="1"/>
            </p:cNvPicPr>
            <p:nvPr/>
          </p:nvPicPr>
          <p:blipFill rotWithShape="1">
            <a:blip r:embed="rId4">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grpSp>
        <p:nvGrpSpPr>
          <p:cNvPr id="36" name="Group 35">
            <a:extLst>
              <a:ext uri="{FF2B5EF4-FFF2-40B4-BE49-F238E27FC236}">
                <a16:creationId xmlns:a16="http://schemas.microsoft.com/office/drawing/2014/main" id="{55164B21-4D9D-41D2-A2F5-A0AE34029142}"/>
              </a:ext>
            </a:extLst>
          </p:cNvPr>
          <p:cNvGrpSpPr/>
          <p:nvPr/>
        </p:nvGrpSpPr>
        <p:grpSpPr>
          <a:xfrm>
            <a:off x="402612" y="2568918"/>
            <a:ext cx="651510" cy="566280"/>
            <a:chOff x="346469" y="2933298"/>
            <a:chExt cx="651510" cy="566280"/>
          </a:xfrm>
        </p:grpSpPr>
        <p:sp>
          <p:nvSpPr>
            <p:cNvPr id="37" name="Oval 36">
              <a:extLst>
                <a:ext uri="{FF2B5EF4-FFF2-40B4-BE49-F238E27FC236}">
                  <a16:creationId xmlns:a16="http://schemas.microsoft.com/office/drawing/2014/main" id="{95FCB1AA-C9F1-489D-A6B7-C64281C06BB2}"/>
                </a:ext>
              </a:extLst>
            </p:cNvPr>
            <p:cNvSpPr/>
            <p:nvPr/>
          </p:nvSpPr>
          <p:spPr>
            <a:xfrm>
              <a:off x="397713" y="2933298"/>
              <a:ext cx="566280" cy="56628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400" b="1" dirty="0">
                <a:solidFill>
                  <a:schemeClr val="tx1"/>
                </a:solidFill>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EC751635-C17D-4FD7-9320-7DF2268B749F}"/>
                </a:ext>
              </a:extLst>
            </p:cNvPr>
            <p:cNvSpPr txBox="1"/>
            <p:nvPr/>
          </p:nvSpPr>
          <p:spPr>
            <a:xfrm>
              <a:off x="346469" y="3037061"/>
              <a:ext cx="651510" cy="369332"/>
            </a:xfrm>
            <a:prstGeom prst="rect">
              <a:avLst/>
            </a:prstGeom>
            <a:noFill/>
          </p:spPr>
          <p:txBody>
            <a:bodyPr wrap="square">
              <a:spAutoFit/>
            </a:bodyPr>
            <a:lstStyle/>
            <a:p>
              <a:pPr algn="ctr"/>
              <a:r>
                <a:rPr lang="en-US" sz="1800" b="1" dirty="0">
                  <a:solidFill>
                    <a:schemeClr val="tx2"/>
                  </a:solidFill>
                  <a:latin typeface="Arial" panose="020B0604020202020204" pitchFamily="34" charset="0"/>
                  <a:cs typeface="Arial" panose="020B0604020202020204" pitchFamily="34" charset="0"/>
                </a:rPr>
                <a:t>01</a:t>
              </a:r>
              <a:endParaRPr lang="en-IN" sz="1800" b="1" dirty="0">
                <a:solidFill>
                  <a:schemeClr val="tx2"/>
                </a:solidFill>
                <a:latin typeface="Arial" panose="020B0604020202020204" pitchFamily="34" charset="0"/>
                <a:cs typeface="Arial" panose="020B0604020202020204" pitchFamily="34" charset="0"/>
              </a:endParaRPr>
            </a:p>
          </p:txBody>
        </p:sp>
      </p:grpSp>
      <p:sp>
        <p:nvSpPr>
          <p:cNvPr id="3" name="TextBox 2">
            <a:extLst>
              <a:ext uri="{FF2B5EF4-FFF2-40B4-BE49-F238E27FC236}">
                <a16:creationId xmlns:a16="http://schemas.microsoft.com/office/drawing/2014/main" id="{BF2A69EE-CD5D-4DC3-BEAF-EC68FEA645AF}"/>
              </a:ext>
            </a:extLst>
          </p:cNvPr>
          <p:cNvSpPr txBox="1"/>
          <p:nvPr/>
        </p:nvSpPr>
        <p:spPr>
          <a:xfrm>
            <a:off x="6737310" y="3948577"/>
            <a:ext cx="5862639" cy="3123932"/>
          </a:xfrm>
          <a:prstGeom prst="rect">
            <a:avLst/>
          </a:prstGeom>
          <a:noFill/>
        </p:spPr>
        <p:txBody>
          <a:bodyPr wrap="square">
            <a:spAutoFit/>
          </a:bodyPr>
          <a:lstStyle/>
          <a:p>
            <a:pPr defTabSz="1028700">
              <a:spcAft>
                <a:spcPts val="600"/>
              </a:spcAft>
              <a:defRPr/>
            </a:pPr>
            <a:r>
              <a:rPr lang="en-US" sz="1600" kern="0" dirty="0">
                <a:latin typeface="Arial" panose="020B0604020202020204" pitchFamily="34" charset="0"/>
              </a:rPr>
              <a:t>The report clearly indicates several areas that need further investigation in a Phase Il ESA. Additional investigation of several concerns contained in the property inspection should be a part of that investigation. Some of the most significant concerns are:</a:t>
            </a:r>
          </a:p>
          <a:p>
            <a:pPr marL="285750" indent="-285750" defTabSz="1028700">
              <a:spcAft>
                <a:spcPts val="600"/>
              </a:spcAft>
              <a:buFont typeface="Wingdings" panose="05000000000000000000" pitchFamily="2" charset="2"/>
              <a:buChar char="§"/>
              <a:defRPr/>
            </a:pPr>
            <a:r>
              <a:rPr lang="en-US" sz="1600" kern="0" dirty="0">
                <a:latin typeface="Arial" panose="020B0604020202020204" pitchFamily="34" charset="0"/>
              </a:rPr>
              <a:t>Leaking underground storage tank and its potential contamination of the down gradient Soil boring might be necessary as well as testing of well water to determine if there is any contamination of the ground water in the surrounding area. This would be of significant importance if the housing development's water supply was designed to come from local wells. </a:t>
            </a:r>
          </a:p>
        </p:txBody>
      </p:sp>
      <p:grpSp>
        <p:nvGrpSpPr>
          <p:cNvPr id="18" name="Group 17">
            <a:extLst>
              <a:ext uri="{FF2B5EF4-FFF2-40B4-BE49-F238E27FC236}">
                <a16:creationId xmlns:a16="http://schemas.microsoft.com/office/drawing/2014/main" id="{66FC4DBF-121F-4353-9016-5CE10B57694D}"/>
              </a:ext>
            </a:extLst>
          </p:cNvPr>
          <p:cNvGrpSpPr/>
          <p:nvPr/>
        </p:nvGrpSpPr>
        <p:grpSpPr>
          <a:xfrm>
            <a:off x="10921683" y="3314449"/>
            <a:ext cx="1396031" cy="425750"/>
            <a:chOff x="10196124" y="3894516"/>
            <a:chExt cx="1860131" cy="508474"/>
          </a:xfrm>
        </p:grpSpPr>
        <p:sp>
          <p:nvSpPr>
            <p:cNvPr id="20" name="Freeform: Shape 19">
              <a:extLst>
                <a:ext uri="{FF2B5EF4-FFF2-40B4-BE49-F238E27FC236}">
                  <a16:creationId xmlns:a16="http://schemas.microsoft.com/office/drawing/2014/main" id="{63C7A594-DD7C-4314-80A8-25C997D08C66}"/>
                </a:ext>
              </a:extLst>
            </p:cNvPr>
            <p:cNvSpPr/>
            <p:nvPr/>
          </p:nvSpPr>
          <p:spPr>
            <a:xfrm>
              <a:off x="10196124" y="3894516"/>
              <a:ext cx="1860131" cy="508474"/>
            </a:xfrm>
            <a:custGeom>
              <a:avLst/>
              <a:gdLst>
                <a:gd name="connsiteX0" fmla="*/ 0 w 1883780"/>
                <a:gd name="connsiteY0" fmla="*/ 0 h 509701"/>
                <a:gd name="connsiteX1" fmla="*/ 1883780 w 1883780"/>
                <a:gd name="connsiteY1" fmla="*/ 0 h 509701"/>
                <a:gd name="connsiteX2" fmla="*/ 1845453 w 1883780"/>
                <a:gd name="connsiteY2" fmla="*/ 65315 h 509701"/>
                <a:gd name="connsiteX3" fmla="*/ 941890 w 1883780"/>
                <a:gd name="connsiteY3" fmla="*/ 509701 h 509701"/>
                <a:gd name="connsiteX4" fmla="*/ 38327 w 1883780"/>
                <a:gd name="connsiteY4" fmla="*/ 65315 h 509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3780" h="509701">
                  <a:moveTo>
                    <a:pt x="0" y="0"/>
                  </a:moveTo>
                  <a:lnTo>
                    <a:pt x="1883780" y="0"/>
                  </a:lnTo>
                  <a:lnTo>
                    <a:pt x="1845453" y="65315"/>
                  </a:lnTo>
                  <a:cubicBezTo>
                    <a:pt x="1649634" y="333426"/>
                    <a:pt x="1318017" y="509701"/>
                    <a:pt x="941890" y="509701"/>
                  </a:cubicBezTo>
                  <a:cubicBezTo>
                    <a:pt x="565763" y="509701"/>
                    <a:pt x="234146" y="333426"/>
                    <a:pt x="38327" y="65315"/>
                  </a:cubicBez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500"/>
            </a:p>
          </p:txBody>
        </p:sp>
        <p:sp>
          <p:nvSpPr>
            <p:cNvPr id="21" name="Rectangle 20">
              <a:extLst>
                <a:ext uri="{FF2B5EF4-FFF2-40B4-BE49-F238E27FC236}">
                  <a16:creationId xmlns:a16="http://schemas.microsoft.com/office/drawing/2014/main" id="{AFDBFD40-AE0B-4863-8A69-9E5444726240}"/>
                </a:ext>
              </a:extLst>
            </p:cNvPr>
            <p:cNvSpPr/>
            <p:nvPr/>
          </p:nvSpPr>
          <p:spPr>
            <a:xfrm>
              <a:off x="10581073" y="3988770"/>
              <a:ext cx="1064332" cy="2989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b="1" dirty="0">
                  <a:latin typeface="Arial" panose="020B0604020202020204" pitchFamily="34" charset="0"/>
                  <a:cs typeface="Arial" panose="020B0604020202020204" pitchFamily="34" charset="0"/>
                </a:rPr>
                <a:t>Expert</a:t>
              </a:r>
            </a:p>
          </p:txBody>
        </p:sp>
      </p:grpSp>
      <p:sp>
        <p:nvSpPr>
          <p:cNvPr id="5" name="Isosceles Triangle 4">
            <a:extLst>
              <a:ext uri="{FF2B5EF4-FFF2-40B4-BE49-F238E27FC236}">
                <a16:creationId xmlns:a16="http://schemas.microsoft.com/office/drawing/2014/main" id="{F7D4E6A3-44ED-41FC-9F60-D16C3C7AEA55}"/>
              </a:ext>
            </a:extLst>
          </p:cNvPr>
          <p:cNvSpPr/>
          <p:nvPr/>
        </p:nvSpPr>
        <p:spPr>
          <a:xfrm rot="10800000">
            <a:off x="11512618" y="3740173"/>
            <a:ext cx="223685" cy="11728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Slide Number Placeholder 6">
            <a:extLst>
              <a:ext uri="{FF2B5EF4-FFF2-40B4-BE49-F238E27FC236}">
                <a16:creationId xmlns:a16="http://schemas.microsoft.com/office/drawing/2014/main" id="{94891FFB-E61E-45E7-B803-4069E3D1DCCF}"/>
              </a:ext>
            </a:extLst>
          </p:cNvPr>
          <p:cNvSpPr>
            <a:spLocks noGrp="1"/>
          </p:cNvSpPr>
          <p:nvPr>
            <p:ph type="sldNum" sz="quarter" idx="12"/>
          </p:nvPr>
        </p:nvSpPr>
        <p:spPr/>
        <p:txBody>
          <a:bodyPr/>
          <a:lstStyle/>
          <a:p>
            <a:fld id="{71A628A0-E779-4D32-97F1-9C80A60D6EF0}" type="slidenum">
              <a:rPr lang="en-IN" smtClean="0"/>
              <a:pPr/>
              <a:t>89</a:t>
            </a:fld>
            <a:r>
              <a:rPr lang="en-IN"/>
              <a:t> of 116</a:t>
            </a:r>
            <a:endParaRPr lang="en-IN" dirty="0"/>
          </a:p>
        </p:txBody>
      </p:sp>
      <p:sp>
        <p:nvSpPr>
          <p:cNvPr id="8" name="Rectangle 7">
            <a:extLst>
              <a:ext uri="{FF2B5EF4-FFF2-40B4-BE49-F238E27FC236}">
                <a16:creationId xmlns:a16="http://schemas.microsoft.com/office/drawing/2014/main" id="{ACE07135-C4D1-4A7D-8125-FBE0116E8441}"/>
              </a:ext>
            </a:extLst>
          </p:cNvPr>
          <p:cNvSpPr/>
          <p:nvPr/>
        </p:nvSpPr>
        <p:spPr>
          <a:xfrm>
            <a:off x="310895" y="3799036"/>
            <a:ext cx="6051805" cy="37829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a:solidFill>
                  <a:schemeClr val="bg1">
                    <a:lumMod val="65000"/>
                  </a:schemeClr>
                </a:solidFill>
                <a:latin typeface="Arial" panose="020B0604020202020204" pitchFamily="34" charset="0"/>
                <a:cs typeface="Arial" panose="020B0604020202020204" pitchFamily="34" charset="0"/>
              </a:rPr>
              <a:t>Response </a:t>
            </a:r>
            <a:r>
              <a:rPr lang="en-US" sz="1400" i="1" dirty="0">
                <a:solidFill>
                  <a:schemeClr val="bg1">
                    <a:lumMod val="65000"/>
                  </a:schemeClr>
                </a:solidFill>
                <a:latin typeface="Arial" panose="020B0604020202020204" pitchFamily="34" charset="0"/>
                <a:cs typeface="Arial" panose="020B0604020202020204" pitchFamily="34" charset="0"/>
              </a:rPr>
              <a:t>given by the learner.</a:t>
            </a:r>
          </a:p>
        </p:txBody>
      </p:sp>
    </p:spTree>
    <p:custDataLst>
      <p:tags r:id="rId1"/>
    </p:custDataLst>
    <p:extLst>
      <p:ext uri="{BB962C8B-B14F-4D97-AF65-F5344CB8AC3E}">
        <p14:creationId xmlns:p14="http://schemas.microsoft.com/office/powerpoint/2010/main" val="520465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Title 1">
            <a:extLst>
              <a:ext uri="{FF2B5EF4-FFF2-40B4-BE49-F238E27FC236}">
                <a16:creationId xmlns:a16="http://schemas.microsoft.com/office/drawing/2014/main" id="{D18A1AD4-8501-4D84-A919-AED0D8647C93}"/>
              </a:ext>
            </a:extLst>
          </p:cNvPr>
          <p:cNvSpPr>
            <a:spLocks noGrp="1"/>
          </p:cNvSpPr>
          <p:nvPr>
            <p:ph type="title"/>
          </p:nvPr>
        </p:nvSpPr>
        <p:spPr/>
        <p:txBody>
          <a:bodyPr/>
          <a:lstStyle/>
          <a:p>
            <a:r>
              <a:rPr lang="en-US" dirty="0"/>
              <a:t>Compare C&amp;I and CRE Lending: Similarities</a:t>
            </a:r>
          </a:p>
        </p:txBody>
      </p:sp>
      <p:sp>
        <p:nvSpPr>
          <p:cNvPr id="4" name="Content Placeholder 3">
            <a:extLst>
              <a:ext uri="{FF2B5EF4-FFF2-40B4-BE49-F238E27FC236}">
                <a16:creationId xmlns:a16="http://schemas.microsoft.com/office/drawing/2014/main" id="{A16FB45D-073D-4C60-9E2A-E21A543EA351}"/>
              </a:ext>
            </a:extLst>
          </p:cNvPr>
          <p:cNvSpPr>
            <a:spLocks noGrp="1"/>
          </p:cNvSpPr>
          <p:nvPr>
            <p:ph idx="1"/>
          </p:nvPr>
        </p:nvSpPr>
        <p:spPr/>
        <p:txBody>
          <a:bodyPr/>
          <a:lstStyle/>
          <a:p>
            <a:endParaRPr lang="en-IN"/>
          </a:p>
        </p:txBody>
      </p:sp>
      <p:sp>
        <p:nvSpPr>
          <p:cNvPr id="90" name="Rectangle 89">
            <a:extLst>
              <a:ext uri="{FF2B5EF4-FFF2-40B4-BE49-F238E27FC236}">
                <a16:creationId xmlns:a16="http://schemas.microsoft.com/office/drawing/2014/main" id="{C8679680-7F4A-4F5E-BB1F-923C111CB6BB}"/>
              </a:ext>
            </a:extLst>
          </p:cNvPr>
          <p:cNvSpPr/>
          <p:nvPr/>
        </p:nvSpPr>
        <p:spPr>
          <a:xfrm>
            <a:off x="152400" y="2046514"/>
            <a:ext cx="12692743" cy="56652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1" name="Picture 90" descr="A close up of a window&#10;&#10;Description automatically generated">
            <a:extLst>
              <a:ext uri="{FF2B5EF4-FFF2-40B4-BE49-F238E27FC236}">
                <a16:creationId xmlns:a16="http://schemas.microsoft.com/office/drawing/2014/main" id="{359373C3-F6F0-4F2A-944F-10C02F4B025F}"/>
              </a:ext>
            </a:extLst>
          </p:cNvPr>
          <p:cNvPicPr>
            <a:picLocks noChangeAspect="1"/>
          </p:cNvPicPr>
          <p:nvPr/>
        </p:nvPicPr>
        <p:blipFill rotWithShape="1">
          <a:blip r:embed="rId3">
            <a:extLst>
              <a:ext uri="{28A0092B-C50C-407E-A947-70E740481C1C}">
                <a14:useLocalDpi xmlns:a14="http://schemas.microsoft.com/office/drawing/2010/main" val="0"/>
              </a:ext>
            </a:extLst>
          </a:blip>
          <a:srcRect t="9841" r="65321" b="9841"/>
          <a:stretch/>
        </p:blipFill>
        <p:spPr>
          <a:xfrm>
            <a:off x="234671" y="2046514"/>
            <a:ext cx="4342727" cy="5659403"/>
          </a:xfrm>
          <a:prstGeom prst="rect">
            <a:avLst/>
          </a:prstGeom>
          <a:ln w="28575">
            <a:solidFill>
              <a:schemeClr val="bg1"/>
            </a:solidFill>
          </a:ln>
        </p:spPr>
      </p:pic>
      <p:pic>
        <p:nvPicPr>
          <p:cNvPr id="92" name="Picture 91" descr="A person standing posing for the camera&#10;&#10;Description automatically generated">
            <a:extLst>
              <a:ext uri="{FF2B5EF4-FFF2-40B4-BE49-F238E27FC236}">
                <a16:creationId xmlns:a16="http://schemas.microsoft.com/office/drawing/2014/main" id="{96965C98-9362-4390-9EF6-A5D4447554F1}"/>
              </a:ext>
            </a:extLst>
          </p:cNvPr>
          <p:cNvPicPr>
            <a:picLocks noChangeAspect="1"/>
          </p:cNvPicPr>
          <p:nvPr/>
        </p:nvPicPr>
        <p:blipFill rotWithShape="1">
          <a:blip r:embed="rId4">
            <a:extLst>
              <a:ext uri="{28A0092B-C50C-407E-A947-70E740481C1C}">
                <a14:useLocalDpi xmlns:a14="http://schemas.microsoft.com/office/drawing/2010/main" val="0"/>
              </a:ext>
            </a:extLst>
          </a:blip>
          <a:srcRect t="1" b="51911"/>
          <a:stretch/>
        </p:blipFill>
        <p:spPr>
          <a:xfrm flipH="1">
            <a:off x="1002030" y="3323625"/>
            <a:ext cx="4041648" cy="4382292"/>
          </a:xfrm>
          <a:prstGeom prst="rect">
            <a:avLst/>
          </a:prstGeom>
        </p:spPr>
      </p:pic>
      <p:sp>
        <p:nvSpPr>
          <p:cNvPr id="6" name="TextBox 5">
            <a:extLst>
              <a:ext uri="{FF2B5EF4-FFF2-40B4-BE49-F238E27FC236}">
                <a16:creationId xmlns:a16="http://schemas.microsoft.com/office/drawing/2014/main" id="{BCBE45AB-47CB-4B34-9B46-E1579CDB9453}"/>
              </a:ext>
            </a:extLst>
          </p:cNvPr>
          <p:cNvSpPr txBox="1"/>
          <p:nvPr/>
        </p:nvSpPr>
        <p:spPr>
          <a:xfrm>
            <a:off x="4698862" y="2147617"/>
            <a:ext cx="7918352" cy="307777"/>
          </a:xfrm>
          <a:prstGeom prst="rect">
            <a:avLst/>
          </a:prstGeom>
          <a:noFill/>
        </p:spPr>
        <p:txBody>
          <a:bodyPr wrap="square">
            <a:spAutoFit/>
          </a:bodyPr>
          <a:lstStyle/>
          <a:p>
            <a:pPr algn="l"/>
            <a:r>
              <a:rPr lang="en-US" sz="1400" b="0" i="1" dirty="0">
                <a:solidFill>
                  <a:schemeClr val="accent3"/>
                </a:solidFill>
                <a:effectLst/>
                <a:latin typeface="Arial" panose="020B0604020202020204" pitchFamily="34" charset="0"/>
                <a:cs typeface="Arial" panose="020B0604020202020204" pitchFamily="34" charset="0"/>
              </a:rPr>
              <a:t>Click on each icon to learn more. </a:t>
            </a:r>
          </a:p>
        </p:txBody>
      </p:sp>
      <p:grpSp>
        <p:nvGrpSpPr>
          <p:cNvPr id="86" name="Group 85">
            <a:extLst>
              <a:ext uri="{FF2B5EF4-FFF2-40B4-BE49-F238E27FC236}">
                <a16:creationId xmlns:a16="http://schemas.microsoft.com/office/drawing/2014/main" id="{A9593FAE-64BC-4AA5-B32F-11FFC0CA07B2}"/>
              </a:ext>
            </a:extLst>
          </p:cNvPr>
          <p:cNvGrpSpPr/>
          <p:nvPr/>
        </p:nvGrpSpPr>
        <p:grpSpPr>
          <a:xfrm>
            <a:off x="9573207" y="3527168"/>
            <a:ext cx="374753" cy="358346"/>
            <a:chOff x="2894399" y="440931"/>
            <a:chExt cx="1760719" cy="1761367"/>
          </a:xfrm>
          <a:solidFill>
            <a:schemeClr val="bg1"/>
          </a:solidFill>
        </p:grpSpPr>
        <p:sp>
          <p:nvSpPr>
            <p:cNvPr id="190" name="Freeform: Shape 189">
              <a:extLst>
                <a:ext uri="{FF2B5EF4-FFF2-40B4-BE49-F238E27FC236}">
                  <a16:creationId xmlns:a16="http://schemas.microsoft.com/office/drawing/2014/main" id="{06294024-BFB4-4AF7-8B48-A8A298CAB28E}"/>
                </a:ext>
              </a:extLst>
            </p:cNvPr>
            <p:cNvSpPr/>
            <p:nvPr/>
          </p:nvSpPr>
          <p:spPr>
            <a:xfrm>
              <a:off x="2894399" y="505976"/>
              <a:ext cx="1760719" cy="1696322"/>
            </a:xfrm>
            <a:custGeom>
              <a:avLst/>
              <a:gdLst>
                <a:gd name="connsiteX0" fmla="*/ 870833 w 1760719"/>
                <a:gd name="connsiteY0" fmla="*/ 1653312 h 1696322"/>
                <a:gd name="connsiteX1" fmla="*/ 102166 w 1760719"/>
                <a:gd name="connsiteY1" fmla="*/ 1653312 h 1696322"/>
                <a:gd name="connsiteX2" fmla="*/ 73591 w 1760719"/>
                <a:gd name="connsiteY2" fmla="*/ 1653312 h 1696322"/>
                <a:gd name="connsiteX3" fmla="*/ 42158 w 1760719"/>
                <a:gd name="connsiteY3" fmla="*/ 1621880 h 1696322"/>
                <a:gd name="connsiteX4" fmla="*/ 45968 w 1760719"/>
                <a:gd name="connsiteY4" fmla="*/ 1106577 h 1696322"/>
                <a:gd name="connsiteX5" fmla="*/ 46921 w 1760719"/>
                <a:gd name="connsiteY5" fmla="*/ 1071335 h 1696322"/>
                <a:gd name="connsiteX6" fmla="*/ 46921 w 1760719"/>
                <a:gd name="connsiteY6" fmla="*/ 93117 h 1696322"/>
                <a:gd name="connsiteX7" fmla="*/ 38348 w 1760719"/>
                <a:gd name="connsiteY7" fmla="*/ 61685 h 1696322"/>
                <a:gd name="connsiteX8" fmla="*/ 15488 w 1760719"/>
                <a:gd name="connsiteY8" fmla="*/ 84545 h 1696322"/>
                <a:gd name="connsiteX9" fmla="*/ 3106 w 1760719"/>
                <a:gd name="connsiteY9" fmla="*/ 94070 h 1696322"/>
                <a:gd name="connsiteX10" fmla="*/ 5011 w 1760719"/>
                <a:gd name="connsiteY10" fmla="*/ 78830 h 1696322"/>
                <a:gd name="connsiteX11" fmla="*/ 40253 w 1760719"/>
                <a:gd name="connsiteY11" fmla="*/ 13107 h 1696322"/>
                <a:gd name="connsiteX12" fmla="*/ 63113 w 1760719"/>
                <a:gd name="connsiteY12" fmla="*/ 11202 h 1696322"/>
                <a:gd name="connsiteX13" fmla="*/ 103118 w 1760719"/>
                <a:gd name="connsiteY13" fmla="*/ 86450 h 1696322"/>
                <a:gd name="connsiteX14" fmla="*/ 103118 w 1760719"/>
                <a:gd name="connsiteY14" fmla="*/ 95975 h 1696322"/>
                <a:gd name="connsiteX15" fmla="*/ 92641 w 1760719"/>
                <a:gd name="connsiteY15" fmla="*/ 91212 h 1696322"/>
                <a:gd name="connsiteX16" fmla="*/ 90736 w 1760719"/>
                <a:gd name="connsiteY16" fmla="*/ 88355 h 1696322"/>
                <a:gd name="connsiteX17" fmla="*/ 72638 w 1760719"/>
                <a:gd name="connsiteY17" fmla="*/ 62637 h 1696322"/>
                <a:gd name="connsiteX18" fmla="*/ 61208 w 1760719"/>
                <a:gd name="connsiteY18" fmla="*/ 99785 h 1696322"/>
                <a:gd name="connsiteX19" fmla="*/ 61208 w 1760719"/>
                <a:gd name="connsiteY19" fmla="*/ 1092290 h 1696322"/>
                <a:gd name="connsiteX20" fmla="*/ 104071 w 1760719"/>
                <a:gd name="connsiteY20" fmla="*/ 1135152 h 1696322"/>
                <a:gd name="connsiteX21" fmla="*/ 243136 w 1760719"/>
                <a:gd name="connsiteY21" fmla="*/ 1135152 h 1696322"/>
                <a:gd name="connsiteX22" fmla="*/ 278378 w 1760719"/>
                <a:gd name="connsiteY22" fmla="*/ 1170395 h 1696322"/>
                <a:gd name="connsiteX23" fmla="*/ 344101 w 1760719"/>
                <a:gd name="connsiteY23" fmla="*/ 1233260 h 1696322"/>
                <a:gd name="connsiteX24" fmla="*/ 418396 w 1760719"/>
                <a:gd name="connsiteY24" fmla="*/ 1233260 h 1696322"/>
                <a:gd name="connsiteX25" fmla="*/ 484118 w 1760719"/>
                <a:gd name="connsiteY25" fmla="*/ 1169443 h 1696322"/>
                <a:gd name="connsiteX26" fmla="*/ 484118 w 1760719"/>
                <a:gd name="connsiteY26" fmla="*/ 1009422 h 1696322"/>
                <a:gd name="connsiteX27" fmla="*/ 529838 w 1760719"/>
                <a:gd name="connsiteY27" fmla="*/ 965607 h 1696322"/>
                <a:gd name="connsiteX28" fmla="*/ 665093 w 1760719"/>
                <a:gd name="connsiteY28" fmla="*/ 965607 h 1696322"/>
                <a:gd name="connsiteX29" fmla="*/ 703193 w 1760719"/>
                <a:gd name="connsiteY29" fmla="*/ 928460 h 1696322"/>
                <a:gd name="connsiteX30" fmla="*/ 704146 w 1760719"/>
                <a:gd name="connsiteY30" fmla="*/ 729387 h 1696322"/>
                <a:gd name="connsiteX31" fmla="*/ 750818 w 1760719"/>
                <a:gd name="connsiteY31" fmla="*/ 681762 h 1696322"/>
                <a:gd name="connsiteX32" fmla="*/ 892741 w 1760719"/>
                <a:gd name="connsiteY32" fmla="*/ 681762 h 1696322"/>
                <a:gd name="connsiteX33" fmla="*/ 935603 w 1760719"/>
                <a:gd name="connsiteY33" fmla="*/ 723672 h 1696322"/>
                <a:gd name="connsiteX34" fmla="*/ 935603 w 1760719"/>
                <a:gd name="connsiteY34" fmla="*/ 787490 h 1696322"/>
                <a:gd name="connsiteX35" fmla="*/ 963226 w 1760719"/>
                <a:gd name="connsiteY35" fmla="*/ 816065 h 1696322"/>
                <a:gd name="connsiteX36" fmla="*/ 1108958 w 1760719"/>
                <a:gd name="connsiteY36" fmla="*/ 816065 h 1696322"/>
                <a:gd name="connsiteX37" fmla="*/ 1138486 w 1760719"/>
                <a:gd name="connsiteY37" fmla="*/ 780822 h 1696322"/>
                <a:gd name="connsiteX38" fmla="*/ 1139438 w 1760719"/>
                <a:gd name="connsiteY38" fmla="*/ 649377 h 1696322"/>
                <a:gd name="connsiteX39" fmla="*/ 1140391 w 1760719"/>
                <a:gd name="connsiteY39" fmla="*/ 610325 h 1696322"/>
                <a:gd name="connsiteX40" fmla="*/ 1174681 w 1760719"/>
                <a:gd name="connsiteY40" fmla="*/ 577940 h 1696322"/>
                <a:gd name="connsiteX41" fmla="*/ 1313746 w 1760719"/>
                <a:gd name="connsiteY41" fmla="*/ 577940 h 1696322"/>
                <a:gd name="connsiteX42" fmla="*/ 1358513 w 1760719"/>
                <a:gd name="connsiteY42" fmla="*/ 533172 h 1696322"/>
                <a:gd name="connsiteX43" fmla="*/ 1358513 w 1760719"/>
                <a:gd name="connsiteY43" fmla="*/ 352197 h 1696322"/>
                <a:gd name="connsiteX44" fmla="*/ 1399471 w 1760719"/>
                <a:gd name="connsiteY44" fmla="*/ 311240 h 1696322"/>
                <a:gd name="connsiteX45" fmla="*/ 1552823 w 1760719"/>
                <a:gd name="connsiteY45" fmla="*/ 311240 h 1696322"/>
                <a:gd name="connsiteX46" fmla="*/ 1590923 w 1760719"/>
                <a:gd name="connsiteY46" fmla="*/ 350292 h 1696322"/>
                <a:gd name="connsiteX47" fmla="*/ 1590923 w 1760719"/>
                <a:gd name="connsiteY47" fmla="*/ 1175157 h 1696322"/>
                <a:gd name="connsiteX48" fmla="*/ 1590923 w 1760719"/>
                <a:gd name="connsiteY48" fmla="*/ 1591400 h 1696322"/>
                <a:gd name="connsiteX49" fmla="*/ 1639501 w 1760719"/>
                <a:gd name="connsiteY49" fmla="*/ 1639025 h 1696322"/>
                <a:gd name="connsiteX50" fmla="*/ 1678553 w 1760719"/>
                <a:gd name="connsiteY50" fmla="*/ 1638072 h 1696322"/>
                <a:gd name="connsiteX51" fmla="*/ 1695698 w 1760719"/>
                <a:gd name="connsiteY51" fmla="*/ 1627595 h 1696322"/>
                <a:gd name="connsiteX52" fmla="*/ 1684268 w 1760719"/>
                <a:gd name="connsiteY52" fmla="*/ 1612355 h 1696322"/>
                <a:gd name="connsiteX53" fmla="*/ 1669028 w 1760719"/>
                <a:gd name="connsiteY53" fmla="*/ 1603782 h 1696322"/>
                <a:gd name="connsiteX54" fmla="*/ 1666171 w 1760719"/>
                <a:gd name="connsiteY54" fmla="*/ 1595210 h 1696322"/>
                <a:gd name="connsiteX55" fmla="*/ 1675696 w 1760719"/>
                <a:gd name="connsiteY55" fmla="*/ 1594257 h 1696322"/>
                <a:gd name="connsiteX56" fmla="*/ 1750943 w 1760719"/>
                <a:gd name="connsiteY56" fmla="*/ 1633310 h 1696322"/>
                <a:gd name="connsiteX57" fmla="*/ 1751896 w 1760719"/>
                <a:gd name="connsiteY57" fmla="*/ 1653312 h 1696322"/>
                <a:gd name="connsiteX58" fmla="*/ 1673791 w 1760719"/>
                <a:gd name="connsiteY58" fmla="*/ 1695222 h 1696322"/>
                <a:gd name="connsiteX59" fmla="*/ 1664266 w 1760719"/>
                <a:gd name="connsiteY59" fmla="*/ 1695222 h 1696322"/>
                <a:gd name="connsiteX60" fmla="*/ 1669028 w 1760719"/>
                <a:gd name="connsiteY60" fmla="*/ 1684745 h 1696322"/>
                <a:gd name="connsiteX61" fmla="*/ 1671886 w 1760719"/>
                <a:gd name="connsiteY61" fmla="*/ 1682840 h 1696322"/>
                <a:gd name="connsiteX62" fmla="*/ 1693793 w 1760719"/>
                <a:gd name="connsiteY62" fmla="*/ 1663790 h 1696322"/>
                <a:gd name="connsiteX63" fmla="*/ 1659503 w 1760719"/>
                <a:gd name="connsiteY63" fmla="*/ 1652360 h 1696322"/>
                <a:gd name="connsiteX64" fmla="*/ 1296601 w 1760719"/>
                <a:gd name="connsiteY64" fmla="*/ 1653312 h 1696322"/>
                <a:gd name="connsiteX65" fmla="*/ 870833 w 1760719"/>
                <a:gd name="connsiteY65" fmla="*/ 1653312 h 1696322"/>
                <a:gd name="connsiteX66" fmla="*/ 870833 w 1760719"/>
                <a:gd name="connsiteY66" fmla="*/ 1653312 h 1696322"/>
                <a:gd name="connsiteX67" fmla="*/ 1371848 w 1760719"/>
                <a:gd name="connsiteY67" fmla="*/ 975132 h 1696322"/>
                <a:gd name="connsiteX68" fmla="*/ 1371848 w 1760719"/>
                <a:gd name="connsiteY68" fmla="*/ 1416140 h 1696322"/>
                <a:gd name="connsiteX69" fmla="*/ 1371848 w 1760719"/>
                <a:gd name="connsiteY69" fmla="*/ 1600925 h 1696322"/>
                <a:gd name="connsiteX70" fmla="*/ 1407091 w 1760719"/>
                <a:gd name="connsiteY70" fmla="*/ 1635215 h 1696322"/>
                <a:gd name="connsiteX71" fmla="*/ 1521391 w 1760719"/>
                <a:gd name="connsiteY71" fmla="*/ 1635215 h 1696322"/>
                <a:gd name="connsiteX72" fmla="*/ 1578541 w 1760719"/>
                <a:gd name="connsiteY72" fmla="*/ 1578065 h 1696322"/>
                <a:gd name="connsiteX73" fmla="*/ 1578541 w 1760719"/>
                <a:gd name="connsiteY73" fmla="*/ 390297 h 1696322"/>
                <a:gd name="connsiteX74" fmla="*/ 1577588 w 1760719"/>
                <a:gd name="connsiteY74" fmla="*/ 355055 h 1696322"/>
                <a:gd name="connsiteX75" fmla="*/ 1540441 w 1760719"/>
                <a:gd name="connsiteY75" fmla="*/ 321717 h 1696322"/>
                <a:gd name="connsiteX76" fmla="*/ 1405186 w 1760719"/>
                <a:gd name="connsiteY76" fmla="*/ 321717 h 1696322"/>
                <a:gd name="connsiteX77" fmla="*/ 1371848 w 1760719"/>
                <a:gd name="connsiteY77" fmla="*/ 356007 h 1696322"/>
                <a:gd name="connsiteX78" fmla="*/ 1371848 w 1760719"/>
                <a:gd name="connsiteY78" fmla="*/ 384582 h 1696322"/>
                <a:gd name="connsiteX79" fmla="*/ 1371848 w 1760719"/>
                <a:gd name="connsiteY79" fmla="*/ 975132 h 1696322"/>
                <a:gd name="connsiteX80" fmla="*/ 1353751 w 1760719"/>
                <a:gd name="connsiteY80" fmla="*/ 1117055 h 1696322"/>
                <a:gd name="connsiteX81" fmla="*/ 1353751 w 1760719"/>
                <a:gd name="connsiteY81" fmla="*/ 644615 h 1696322"/>
                <a:gd name="connsiteX82" fmla="*/ 1299458 w 1760719"/>
                <a:gd name="connsiteY82" fmla="*/ 592227 h 1696322"/>
                <a:gd name="connsiteX83" fmla="*/ 1207066 w 1760719"/>
                <a:gd name="connsiteY83" fmla="*/ 592227 h 1696322"/>
                <a:gd name="connsiteX84" fmla="*/ 1151821 w 1760719"/>
                <a:gd name="connsiteY84" fmla="*/ 648425 h 1696322"/>
                <a:gd name="connsiteX85" fmla="*/ 1151821 w 1760719"/>
                <a:gd name="connsiteY85" fmla="*/ 1582827 h 1696322"/>
                <a:gd name="connsiteX86" fmla="*/ 1152773 w 1760719"/>
                <a:gd name="connsiteY86" fmla="*/ 1611402 h 1696322"/>
                <a:gd name="connsiteX87" fmla="*/ 1176586 w 1760719"/>
                <a:gd name="connsiteY87" fmla="*/ 1636168 h 1696322"/>
                <a:gd name="connsiteX88" fmla="*/ 1328986 w 1760719"/>
                <a:gd name="connsiteY88" fmla="*/ 1636168 h 1696322"/>
                <a:gd name="connsiteX89" fmla="*/ 1352798 w 1760719"/>
                <a:gd name="connsiteY89" fmla="*/ 1612355 h 1696322"/>
                <a:gd name="connsiteX90" fmla="*/ 1352798 w 1760719"/>
                <a:gd name="connsiteY90" fmla="*/ 1579970 h 1696322"/>
                <a:gd name="connsiteX91" fmla="*/ 1353751 w 1760719"/>
                <a:gd name="connsiteY91" fmla="*/ 1117055 h 1696322"/>
                <a:gd name="connsiteX92" fmla="*/ 716528 w 1760719"/>
                <a:gd name="connsiteY92" fmla="*/ 1165632 h 1696322"/>
                <a:gd name="connsiteX93" fmla="*/ 716528 w 1760719"/>
                <a:gd name="connsiteY93" fmla="*/ 1165632 h 1696322"/>
                <a:gd name="connsiteX94" fmla="*/ 716528 w 1760719"/>
                <a:gd name="connsiteY94" fmla="*/ 1378993 h 1696322"/>
                <a:gd name="connsiteX95" fmla="*/ 716528 w 1760719"/>
                <a:gd name="connsiteY95" fmla="*/ 1599020 h 1696322"/>
                <a:gd name="connsiteX96" fmla="*/ 749866 w 1760719"/>
                <a:gd name="connsiteY96" fmla="*/ 1635215 h 1696322"/>
                <a:gd name="connsiteX97" fmla="*/ 885121 w 1760719"/>
                <a:gd name="connsiteY97" fmla="*/ 1635215 h 1696322"/>
                <a:gd name="connsiteX98" fmla="*/ 917506 w 1760719"/>
                <a:gd name="connsiteY98" fmla="*/ 1604735 h 1696322"/>
                <a:gd name="connsiteX99" fmla="*/ 917506 w 1760719"/>
                <a:gd name="connsiteY99" fmla="*/ 1583780 h 1696322"/>
                <a:gd name="connsiteX100" fmla="*/ 917506 w 1760719"/>
                <a:gd name="connsiteY100" fmla="*/ 865595 h 1696322"/>
                <a:gd name="connsiteX101" fmla="*/ 922268 w 1760719"/>
                <a:gd name="connsiteY101" fmla="*/ 741770 h 1696322"/>
                <a:gd name="connsiteX102" fmla="*/ 877501 w 1760719"/>
                <a:gd name="connsiteY102" fmla="*/ 696050 h 1696322"/>
                <a:gd name="connsiteX103" fmla="*/ 760343 w 1760719"/>
                <a:gd name="connsiteY103" fmla="*/ 696050 h 1696322"/>
                <a:gd name="connsiteX104" fmla="*/ 716528 w 1760719"/>
                <a:gd name="connsiteY104" fmla="*/ 739865 h 1696322"/>
                <a:gd name="connsiteX105" fmla="*/ 716528 w 1760719"/>
                <a:gd name="connsiteY105" fmla="*/ 1165632 h 1696322"/>
                <a:gd name="connsiteX106" fmla="*/ 935603 w 1760719"/>
                <a:gd name="connsiteY106" fmla="*/ 1229450 h 1696322"/>
                <a:gd name="connsiteX107" fmla="*/ 935603 w 1760719"/>
                <a:gd name="connsiteY107" fmla="*/ 1595210 h 1696322"/>
                <a:gd name="connsiteX108" fmla="*/ 976561 w 1760719"/>
                <a:gd name="connsiteY108" fmla="*/ 1635215 h 1696322"/>
                <a:gd name="connsiteX109" fmla="*/ 1076573 w 1760719"/>
                <a:gd name="connsiteY109" fmla="*/ 1635215 h 1696322"/>
                <a:gd name="connsiteX110" fmla="*/ 1137533 w 1760719"/>
                <a:gd name="connsiteY110" fmla="*/ 1575207 h 1696322"/>
                <a:gd name="connsiteX111" fmla="*/ 1137533 w 1760719"/>
                <a:gd name="connsiteY111" fmla="*/ 892265 h 1696322"/>
                <a:gd name="connsiteX112" fmla="*/ 1136581 w 1760719"/>
                <a:gd name="connsiteY112" fmla="*/ 859880 h 1696322"/>
                <a:gd name="connsiteX113" fmla="*/ 1102291 w 1760719"/>
                <a:gd name="connsiteY113" fmla="*/ 826542 h 1696322"/>
                <a:gd name="connsiteX114" fmla="*/ 977513 w 1760719"/>
                <a:gd name="connsiteY114" fmla="*/ 826542 h 1696322"/>
                <a:gd name="connsiteX115" fmla="*/ 935603 w 1760719"/>
                <a:gd name="connsiteY115" fmla="*/ 869405 h 1696322"/>
                <a:gd name="connsiteX116" fmla="*/ 935603 w 1760719"/>
                <a:gd name="connsiteY116" fmla="*/ 1229450 h 1696322"/>
                <a:gd name="connsiteX117" fmla="*/ 698431 w 1760719"/>
                <a:gd name="connsiteY117" fmla="*/ 1309460 h 1696322"/>
                <a:gd name="connsiteX118" fmla="*/ 698431 w 1760719"/>
                <a:gd name="connsiteY118" fmla="*/ 1284695 h 1696322"/>
                <a:gd name="connsiteX119" fmla="*/ 698431 w 1760719"/>
                <a:gd name="connsiteY119" fmla="*/ 1015137 h 1696322"/>
                <a:gd name="connsiteX120" fmla="*/ 662236 w 1760719"/>
                <a:gd name="connsiteY120" fmla="*/ 977037 h 1696322"/>
                <a:gd name="connsiteX121" fmla="*/ 530791 w 1760719"/>
                <a:gd name="connsiteY121" fmla="*/ 977037 h 1696322"/>
                <a:gd name="connsiteX122" fmla="*/ 497453 w 1760719"/>
                <a:gd name="connsiteY122" fmla="*/ 1008470 h 1696322"/>
                <a:gd name="connsiteX123" fmla="*/ 497453 w 1760719"/>
                <a:gd name="connsiteY123" fmla="*/ 1033235 h 1696322"/>
                <a:gd name="connsiteX124" fmla="*/ 497453 w 1760719"/>
                <a:gd name="connsiteY124" fmla="*/ 1445668 h 1696322"/>
                <a:gd name="connsiteX125" fmla="*/ 497453 w 1760719"/>
                <a:gd name="connsiteY125" fmla="*/ 1605687 h 1696322"/>
                <a:gd name="connsiteX126" fmla="*/ 528886 w 1760719"/>
                <a:gd name="connsiteY126" fmla="*/ 1637120 h 1696322"/>
                <a:gd name="connsiteX127" fmla="*/ 656521 w 1760719"/>
                <a:gd name="connsiteY127" fmla="*/ 1637120 h 1696322"/>
                <a:gd name="connsiteX128" fmla="*/ 698431 w 1760719"/>
                <a:gd name="connsiteY128" fmla="*/ 1595210 h 1696322"/>
                <a:gd name="connsiteX129" fmla="*/ 698431 w 1760719"/>
                <a:gd name="connsiteY129" fmla="*/ 1309460 h 1696322"/>
                <a:gd name="connsiteX130" fmla="*/ 61208 w 1760719"/>
                <a:gd name="connsiteY130" fmla="*/ 1391375 h 1696322"/>
                <a:gd name="connsiteX131" fmla="*/ 61208 w 1760719"/>
                <a:gd name="connsiteY131" fmla="*/ 1600925 h 1696322"/>
                <a:gd name="connsiteX132" fmla="*/ 96451 w 1760719"/>
                <a:gd name="connsiteY132" fmla="*/ 1635215 h 1696322"/>
                <a:gd name="connsiteX133" fmla="*/ 224086 w 1760719"/>
                <a:gd name="connsiteY133" fmla="*/ 1635215 h 1696322"/>
                <a:gd name="connsiteX134" fmla="*/ 261233 w 1760719"/>
                <a:gd name="connsiteY134" fmla="*/ 1599020 h 1696322"/>
                <a:gd name="connsiteX135" fmla="*/ 261233 w 1760719"/>
                <a:gd name="connsiteY135" fmla="*/ 1463765 h 1696322"/>
                <a:gd name="connsiteX136" fmla="*/ 263138 w 1760719"/>
                <a:gd name="connsiteY136" fmla="*/ 1186587 h 1696322"/>
                <a:gd name="connsiteX137" fmla="*/ 224086 w 1760719"/>
                <a:gd name="connsiteY137" fmla="*/ 1147535 h 1696322"/>
                <a:gd name="connsiteX138" fmla="*/ 99308 w 1760719"/>
                <a:gd name="connsiteY138" fmla="*/ 1147535 h 1696322"/>
                <a:gd name="connsiteX139" fmla="*/ 60256 w 1760719"/>
                <a:gd name="connsiteY139" fmla="*/ 1188493 h 1696322"/>
                <a:gd name="connsiteX140" fmla="*/ 61208 w 1760719"/>
                <a:gd name="connsiteY140" fmla="*/ 1391375 h 1696322"/>
                <a:gd name="connsiteX141" fmla="*/ 479356 w 1760719"/>
                <a:gd name="connsiteY141" fmla="*/ 1442810 h 1696322"/>
                <a:gd name="connsiteX142" fmla="*/ 479356 w 1760719"/>
                <a:gd name="connsiteY142" fmla="*/ 1278980 h 1696322"/>
                <a:gd name="connsiteX143" fmla="*/ 447923 w 1760719"/>
                <a:gd name="connsiteY143" fmla="*/ 1247547 h 1696322"/>
                <a:gd name="connsiteX144" fmla="*/ 312668 w 1760719"/>
                <a:gd name="connsiteY144" fmla="*/ 1247547 h 1696322"/>
                <a:gd name="connsiteX145" fmla="*/ 279331 w 1760719"/>
                <a:gd name="connsiteY145" fmla="*/ 1280885 h 1696322"/>
                <a:gd name="connsiteX146" fmla="*/ 279331 w 1760719"/>
                <a:gd name="connsiteY146" fmla="*/ 1604735 h 1696322"/>
                <a:gd name="connsiteX147" fmla="*/ 310763 w 1760719"/>
                <a:gd name="connsiteY147" fmla="*/ 1636168 h 1696322"/>
                <a:gd name="connsiteX148" fmla="*/ 446018 w 1760719"/>
                <a:gd name="connsiteY148" fmla="*/ 1636168 h 1696322"/>
                <a:gd name="connsiteX149" fmla="*/ 479356 w 1760719"/>
                <a:gd name="connsiteY149" fmla="*/ 1603782 h 1696322"/>
                <a:gd name="connsiteX150" fmla="*/ 479356 w 1760719"/>
                <a:gd name="connsiteY150" fmla="*/ 1442810 h 169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760719" h="1696322">
                  <a:moveTo>
                    <a:pt x="870833" y="1653312"/>
                  </a:moveTo>
                  <a:cubicBezTo>
                    <a:pt x="614611" y="1653312"/>
                    <a:pt x="358388" y="1653312"/>
                    <a:pt x="102166" y="1653312"/>
                  </a:cubicBezTo>
                  <a:cubicBezTo>
                    <a:pt x="92641" y="1653312"/>
                    <a:pt x="83116" y="1653312"/>
                    <a:pt x="73591" y="1653312"/>
                  </a:cubicBezTo>
                  <a:cubicBezTo>
                    <a:pt x="45968" y="1652360"/>
                    <a:pt x="42158" y="1649502"/>
                    <a:pt x="42158" y="1621880"/>
                  </a:cubicBezTo>
                  <a:cubicBezTo>
                    <a:pt x="44063" y="1450430"/>
                    <a:pt x="37396" y="1278027"/>
                    <a:pt x="45968" y="1106577"/>
                  </a:cubicBezTo>
                  <a:cubicBezTo>
                    <a:pt x="46921" y="1095147"/>
                    <a:pt x="46921" y="1082765"/>
                    <a:pt x="46921" y="1071335"/>
                  </a:cubicBezTo>
                  <a:cubicBezTo>
                    <a:pt x="46921" y="745580"/>
                    <a:pt x="46921" y="418872"/>
                    <a:pt x="46921" y="93117"/>
                  </a:cubicBezTo>
                  <a:cubicBezTo>
                    <a:pt x="46921" y="82640"/>
                    <a:pt x="53588" y="65495"/>
                    <a:pt x="38348" y="61685"/>
                  </a:cubicBezTo>
                  <a:cubicBezTo>
                    <a:pt x="24061" y="57875"/>
                    <a:pt x="20251" y="74067"/>
                    <a:pt x="15488" y="84545"/>
                  </a:cubicBezTo>
                  <a:cubicBezTo>
                    <a:pt x="13583" y="89307"/>
                    <a:pt x="9773" y="97880"/>
                    <a:pt x="3106" y="94070"/>
                  </a:cubicBezTo>
                  <a:cubicBezTo>
                    <a:pt x="-3562" y="90260"/>
                    <a:pt x="2153" y="83592"/>
                    <a:pt x="5011" y="78830"/>
                  </a:cubicBezTo>
                  <a:cubicBezTo>
                    <a:pt x="16441" y="56922"/>
                    <a:pt x="27871" y="35015"/>
                    <a:pt x="40253" y="13107"/>
                  </a:cubicBezTo>
                  <a:cubicBezTo>
                    <a:pt x="49778" y="-4038"/>
                    <a:pt x="54541" y="-4038"/>
                    <a:pt x="63113" y="11202"/>
                  </a:cubicBezTo>
                  <a:cubicBezTo>
                    <a:pt x="77401" y="35967"/>
                    <a:pt x="89783" y="60732"/>
                    <a:pt x="103118" y="86450"/>
                  </a:cubicBezTo>
                  <a:cubicBezTo>
                    <a:pt x="104071" y="89307"/>
                    <a:pt x="105023" y="95022"/>
                    <a:pt x="103118" y="95975"/>
                  </a:cubicBezTo>
                  <a:cubicBezTo>
                    <a:pt x="97403" y="99785"/>
                    <a:pt x="95498" y="94070"/>
                    <a:pt x="92641" y="91212"/>
                  </a:cubicBezTo>
                  <a:cubicBezTo>
                    <a:pt x="91688" y="90260"/>
                    <a:pt x="91688" y="89307"/>
                    <a:pt x="90736" y="88355"/>
                  </a:cubicBezTo>
                  <a:cubicBezTo>
                    <a:pt x="84068" y="79782"/>
                    <a:pt x="86926" y="58827"/>
                    <a:pt x="72638" y="62637"/>
                  </a:cubicBezTo>
                  <a:cubicBezTo>
                    <a:pt x="55493" y="67400"/>
                    <a:pt x="61208" y="86450"/>
                    <a:pt x="61208" y="99785"/>
                  </a:cubicBezTo>
                  <a:cubicBezTo>
                    <a:pt x="61208" y="430302"/>
                    <a:pt x="61208" y="761772"/>
                    <a:pt x="61208" y="1092290"/>
                  </a:cubicBezTo>
                  <a:cubicBezTo>
                    <a:pt x="61208" y="1131342"/>
                    <a:pt x="65018" y="1135152"/>
                    <a:pt x="104071" y="1135152"/>
                  </a:cubicBezTo>
                  <a:cubicBezTo>
                    <a:pt x="150743" y="1135152"/>
                    <a:pt x="196463" y="1135152"/>
                    <a:pt x="243136" y="1135152"/>
                  </a:cubicBezTo>
                  <a:cubicBezTo>
                    <a:pt x="273616" y="1136105"/>
                    <a:pt x="279331" y="1139915"/>
                    <a:pt x="278378" y="1170395"/>
                  </a:cubicBezTo>
                  <a:cubicBezTo>
                    <a:pt x="277426" y="1238022"/>
                    <a:pt x="281236" y="1233260"/>
                    <a:pt x="344101" y="1233260"/>
                  </a:cubicBezTo>
                  <a:cubicBezTo>
                    <a:pt x="368866" y="1233260"/>
                    <a:pt x="393631" y="1233260"/>
                    <a:pt x="418396" y="1233260"/>
                  </a:cubicBezTo>
                  <a:cubicBezTo>
                    <a:pt x="484118" y="1233260"/>
                    <a:pt x="484118" y="1233260"/>
                    <a:pt x="484118" y="1169443"/>
                  </a:cubicBezTo>
                  <a:cubicBezTo>
                    <a:pt x="484118" y="1116102"/>
                    <a:pt x="484118" y="1062762"/>
                    <a:pt x="484118" y="1009422"/>
                  </a:cubicBezTo>
                  <a:cubicBezTo>
                    <a:pt x="484118" y="968465"/>
                    <a:pt x="486976" y="965607"/>
                    <a:pt x="529838" y="965607"/>
                  </a:cubicBezTo>
                  <a:cubicBezTo>
                    <a:pt x="574606" y="965607"/>
                    <a:pt x="620326" y="965607"/>
                    <a:pt x="665093" y="965607"/>
                  </a:cubicBezTo>
                  <a:cubicBezTo>
                    <a:pt x="697478" y="965607"/>
                    <a:pt x="703193" y="959892"/>
                    <a:pt x="703193" y="928460"/>
                  </a:cubicBezTo>
                  <a:cubicBezTo>
                    <a:pt x="704146" y="861785"/>
                    <a:pt x="703193" y="796062"/>
                    <a:pt x="704146" y="729387"/>
                  </a:cubicBezTo>
                  <a:cubicBezTo>
                    <a:pt x="704146" y="686525"/>
                    <a:pt x="708908" y="681762"/>
                    <a:pt x="750818" y="681762"/>
                  </a:cubicBezTo>
                  <a:cubicBezTo>
                    <a:pt x="798443" y="681762"/>
                    <a:pt x="846068" y="681762"/>
                    <a:pt x="892741" y="681762"/>
                  </a:cubicBezTo>
                  <a:cubicBezTo>
                    <a:pt x="932746" y="681762"/>
                    <a:pt x="935603" y="684620"/>
                    <a:pt x="935603" y="723672"/>
                  </a:cubicBezTo>
                  <a:cubicBezTo>
                    <a:pt x="935603" y="744627"/>
                    <a:pt x="935603" y="766535"/>
                    <a:pt x="935603" y="787490"/>
                  </a:cubicBezTo>
                  <a:cubicBezTo>
                    <a:pt x="935603" y="806540"/>
                    <a:pt x="944176" y="816065"/>
                    <a:pt x="963226" y="816065"/>
                  </a:cubicBezTo>
                  <a:cubicBezTo>
                    <a:pt x="1011803" y="816065"/>
                    <a:pt x="1060381" y="817017"/>
                    <a:pt x="1108958" y="816065"/>
                  </a:cubicBezTo>
                  <a:cubicBezTo>
                    <a:pt x="1131818" y="815112"/>
                    <a:pt x="1138486" y="807492"/>
                    <a:pt x="1138486" y="780822"/>
                  </a:cubicBezTo>
                  <a:cubicBezTo>
                    <a:pt x="1139438" y="737007"/>
                    <a:pt x="1138486" y="693192"/>
                    <a:pt x="1139438" y="649377"/>
                  </a:cubicBezTo>
                  <a:cubicBezTo>
                    <a:pt x="1139438" y="636042"/>
                    <a:pt x="1139438" y="623660"/>
                    <a:pt x="1140391" y="610325"/>
                  </a:cubicBezTo>
                  <a:cubicBezTo>
                    <a:pt x="1142296" y="581750"/>
                    <a:pt x="1146106" y="577940"/>
                    <a:pt x="1174681" y="577940"/>
                  </a:cubicBezTo>
                  <a:cubicBezTo>
                    <a:pt x="1221353" y="577940"/>
                    <a:pt x="1267073" y="578892"/>
                    <a:pt x="1313746" y="577940"/>
                  </a:cubicBezTo>
                  <a:cubicBezTo>
                    <a:pt x="1355656" y="577940"/>
                    <a:pt x="1358513" y="574130"/>
                    <a:pt x="1358513" y="533172"/>
                  </a:cubicBezTo>
                  <a:cubicBezTo>
                    <a:pt x="1358513" y="473165"/>
                    <a:pt x="1358513" y="412205"/>
                    <a:pt x="1358513" y="352197"/>
                  </a:cubicBezTo>
                  <a:cubicBezTo>
                    <a:pt x="1358513" y="315050"/>
                    <a:pt x="1362323" y="311240"/>
                    <a:pt x="1399471" y="311240"/>
                  </a:cubicBezTo>
                  <a:cubicBezTo>
                    <a:pt x="1450906" y="311240"/>
                    <a:pt x="1501388" y="310287"/>
                    <a:pt x="1552823" y="311240"/>
                  </a:cubicBezTo>
                  <a:cubicBezTo>
                    <a:pt x="1589018" y="311240"/>
                    <a:pt x="1590923" y="314097"/>
                    <a:pt x="1590923" y="350292"/>
                  </a:cubicBezTo>
                  <a:cubicBezTo>
                    <a:pt x="1590923" y="625565"/>
                    <a:pt x="1590923" y="900837"/>
                    <a:pt x="1590923" y="1175157"/>
                  </a:cubicBezTo>
                  <a:cubicBezTo>
                    <a:pt x="1590923" y="1314222"/>
                    <a:pt x="1590923" y="1452335"/>
                    <a:pt x="1590923" y="1591400"/>
                  </a:cubicBezTo>
                  <a:cubicBezTo>
                    <a:pt x="1590923" y="1637120"/>
                    <a:pt x="1592828" y="1639025"/>
                    <a:pt x="1639501" y="1639025"/>
                  </a:cubicBezTo>
                  <a:cubicBezTo>
                    <a:pt x="1652836" y="1639025"/>
                    <a:pt x="1665218" y="1639025"/>
                    <a:pt x="1678553" y="1638072"/>
                  </a:cubicBezTo>
                  <a:cubicBezTo>
                    <a:pt x="1685221" y="1638072"/>
                    <a:pt x="1693793" y="1636168"/>
                    <a:pt x="1695698" y="1627595"/>
                  </a:cubicBezTo>
                  <a:cubicBezTo>
                    <a:pt x="1698556" y="1619022"/>
                    <a:pt x="1690936" y="1615212"/>
                    <a:pt x="1684268" y="1612355"/>
                  </a:cubicBezTo>
                  <a:cubicBezTo>
                    <a:pt x="1678553" y="1609497"/>
                    <a:pt x="1673791" y="1607593"/>
                    <a:pt x="1669028" y="1603782"/>
                  </a:cubicBezTo>
                  <a:cubicBezTo>
                    <a:pt x="1666171" y="1601877"/>
                    <a:pt x="1664266" y="1598068"/>
                    <a:pt x="1666171" y="1595210"/>
                  </a:cubicBezTo>
                  <a:cubicBezTo>
                    <a:pt x="1668076" y="1592352"/>
                    <a:pt x="1672838" y="1592352"/>
                    <a:pt x="1675696" y="1594257"/>
                  </a:cubicBezTo>
                  <a:cubicBezTo>
                    <a:pt x="1701413" y="1607593"/>
                    <a:pt x="1726178" y="1619975"/>
                    <a:pt x="1750943" y="1633310"/>
                  </a:cubicBezTo>
                  <a:cubicBezTo>
                    <a:pt x="1763326" y="1639977"/>
                    <a:pt x="1764278" y="1646645"/>
                    <a:pt x="1751896" y="1653312"/>
                  </a:cubicBezTo>
                  <a:cubicBezTo>
                    <a:pt x="1726178" y="1667600"/>
                    <a:pt x="1699508" y="1681887"/>
                    <a:pt x="1673791" y="1695222"/>
                  </a:cubicBezTo>
                  <a:cubicBezTo>
                    <a:pt x="1670933" y="1696175"/>
                    <a:pt x="1665218" y="1697127"/>
                    <a:pt x="1664266" y="1695222"/>
                  </a:cubicBezTo>
                  <a:cubicBezTo>
                    <a:pt x="1660456" y="1689507"/>
                    <a:pt x="1666171" y="1687602"/>
                    <a:pt x="1669028" y="1684745"/>
                  </a:cubicBezTo>
                  <a:cubicBezTo>
                    <a:pt x="1669981" y="1683793"/>
                    <a:pt x="1670933" y="1683793"/>
                    <a:pt x="1671886" y="1682840"/>
                  </a:cubicBezTo>
                  <a:cubicBezTo>
                    <a:pt x="1679506" y="1676172"/>
                    <a:pt x="1697603" y="1677125"/>
                    <a:pt x="1693793" y="1663790"/>
                  </a:cubicBezTo>
                  <a:cubicBezTo>
                    <a:pt x="1689983" y="1647597"/>
                    <a:pt x="1671886" y="1652360"/>
                    <a:pt x="1659503" y="1652360"/>
                  </a:cubicBezTo>
                  <a:cubicBezTo>
                    <a:pt x="1538536" y="1652360"/>
                    <a:pt x="1417568" y="1653312"/>
                    <a:pt x="1296601" y="1653312"/>
                  </a:cubicBezTo>
                  <a:cubicBezTo>
                    <a:pt x="1155631" y="1653312"/>
                    <a:pt x="1013708" y="1653312"/>
                    <a:pt x="870833" y="1653312"/>
                  </a:cubicBezTo>
                  <a:cubicBezTo>
                    <a:pt x="870833" y="1653312"/>
                    <a:pt x="870833" y="1653312"/>
                    <a:pt x="870833" y="1653312"/>
                  </a:cubicBezTo>
                  <a:close/>
                  <a:moveTo>
                    <a:pt x="1371848" y="975132"/>
                  </a:moveTo>
                  <a:cubicBezTo>
                    <a:pt x="1371848" y="1121817"/>
                    <a:pt x="1371848" y="1269455"/>
                    <a:pt x="1371848" y="1416140"/>
                  </a:cubicBezTo>
                  <a:cubicBezTo>
                    <a:pt x="1371848" y="1478052"/>
                    <a:pt x="1371848" y="1539012"/>
                    <a:pt x="1371848" y="1600925"/>
                  </a:cubicBezTo>
                  <a:cubicBezTo>
                    <a:pt x="1371848" y="1632357"/>
                    <a:pt x="1375658" y="1635215"/>
                    <a:pt x="1407091" y="1635215"/>
                  </a:cubicBezTo>
                  <a:cubicBezTo>
                    <a:pt x="1445191" y="1636168"/>
                    <a:pt x="1483291" y="1635215"/>
                    <a:pt x="1521391" y="1635215"/>
                  </a:cubicBezTo>
                  <a:cubicBezTo>
                    <a:pt x="1578541" y="1635215"/>
                    <a:pt x="1578541" y="1635215"/>
                    <a:pt x="1578541" y="1578065"/>
                  </a:cubicBezTo>
                  <a:cubicBezTo>
                    <a:pt x="1578541" y="1181825"/>
                    <a:pt x="1578541" y="785585"/>
                    <a:pt x="1578541" y="390297"/>
                  </a:cubicBezTo>
                  <a:cubicBezTo>
                    <a:pt x="1578541" y="378867"/>
                    <a:pt x="1578541" y="366485"/>
                    <a:pt x="1577588" y="355055"/>
                  </a:cubicBezTo>
                  <a:cubicBezTo>
                    <a:pt x="1574731" y="330290"/>
                    <a:pt x="1566158" y="322670"/>
                    <a:pt x="1540441" y="321717"/>
                  </a:cubicBezTo>
                  <a:cubicBezTo>
                    <a:pt x="1495673" y="320765"/>
                    <a:pt x="1449953" y="320765"/>
                    <a:pt x="1405186" y="321717"/>
                  </a:cubicBezTo>
                  <a:cubicBezTo>
                    <a:pt x="1376611" y="321717"/>
                    <a:pt x="1373753" y="326480"/>
                    <a:pt x="1371848" y="356007"/>
                  </a:cubicBezTo>
                  <a:cubicBezTo>
                    <a:pt x="1371848" y="365532"/>
                    <a:pt x="1371848" y="375057"/>
                    <a:pt x="1371848" y="384582"/>
                  </a:cubicBezTo>
                  <a:cubicBezTo>
                    <a:pt x="1371848" y="580797"/>
                    <a:pt x="1371848" y="777965"/>
                    <a:pt x="1371848" y="975132"/>
                  </a:cubicBezTo>
                  <a:close/>
                  <a:moveTo>
                    <a:pt x="1353751" y="1117055"/>
                  </a:moveTo>
                  <a:cubicBezTo>
                    <a:pt x="1353751" y="959892"/>
                    <a:pt x="1353751" y="801777"/>
                    <a:pt x="1353751" y="644615"/>
                  </a:cubicBezTo>
                  <a:cubicBezTo>
                    <a:pt x="1353751" y="592227"/>
                    <a:pt x="1353751" y="592227"/>
                    <a:pt x="1299458" y="592227"/>
                  </a:cubicBezTo>
                  <a:cubicBezTo>
                    <a:pt x="1268978" y="592227"/>
                    <a:pt x="1237546" y="592227"/>
                    <a:pt x="1207066" y="592227"/>
                  </a:cubicBezTo>
                  <a:cubicBezTo>
                    <a:pt x="1152773" y="592227"/>
                    <a:pt x="1151821" y="593180"/>
                    <a:pt x="1151821" y="648425"/>
                  </a:cubicBezTo>
                  <a:cubicBezTo>
                    <a:pt x="1151821" y="959892"/>
                    <a:pt x="1151821" y="1271360"/>
                    <a:pt x="1151821" y="1582827"/>
                  </a:cubicBezTo>
                  <a:cubicBezTo>
                    <a:pt x="1151821" y="1592352"/>
                    <a:pt x="1151821" y="1601877"/>
                    <a:pt x="1152773" y="1611402"/>
                  </a:cubicBezTo>
                  <a:cubicBezTo>
                    <a:pt x="1153726" y="1626643"/>
                    <a:pt x="1160393" y="1636168"/>
                    <a:pt x="1176586" y="1636168"/>
                  </a:cubicBezTo>
                  <a:cubicBezTo>
                    <a:pt x="1227068" y="1636168"/>
                    <a:pt x="1278503" y="1636168"/>
                    <a:pt x="1328986" y="1636168"/>
                  </a:cubicBezTo>
                  <a:cubicBezTo>
                    <a:pt x="1345178" y="1636168"/>
                    <a:pt x="1352798" y="1627595"/>
                    <a:pt x="1352798" y="1612355"/>
                  </a:cubicBezTo>
                  <a:cubicBezTo>
                    <a:pt x="1352798" y="1601877"/>
                    <a:pt x="1352798" y="1591400"/>
                    <a:pt x="1352798" y="1579970"/>
                  </a:cubicBezTo>
                  <a:cubicBezTo>
                    <a:pt x="1353751" y="1424712"/>
                    <a:pt x="1353751" y="1271360"/>
                    <a:pt x="1353751" y="1117055"/>
                  </a:cubicBezTo>
                  <a:close/>
                  <a:moveTo>
                    <a:pt x="716528" y="1165632"/>
                  </a:moveTo>
                  <a:cubicBezTo>
                    <a:pt x="716528" y="1165632"/>
                    <a:pt x="716528" y="1165632"/>
                    <a:pt x="716528" y="1165632"/>
                  </a:cubicBezTo>
                  <a:cubicBezTo>
                    <a:pt x="716528" y="1237070"/>
                    <a:pt x="716528" y="1307555"/>
                    <a:pt x="716528" y="1378993"/>
                  </a:cubicBezTo>
                  <a:cubicBezTo>
                    <a:pt x="716528" y="1452335"/>
                    <a:pt x="716528" y="1525677"/>
                    <a:pt x="716528" y="1599020"/>
                  </a:cubicBezTo>
                  <a:cubicBezTo>
                    <a:pt x="716528" y="1631405"/>
                    <a:pt x="719386" y="1634262"/>
                    <a:pt x="749866" y="1635215"/>
                  </a:cubicBezTo>
                  <a:cubicBezTo>
                    <a:pt x="794633" y="1636168"/>
                    <a:pt x="840353" y="1636168"/>
                    <a:pt x="885121" y="1635215"/>
                  </a:cubicBezTo>
                  <a:cubicBezTo>
                    <a:pt x="912743" y="1635215"/>
                    <a:pt x="915601" y="1631405"/>
                    <a:pt x="917506" y="1604735"/>
                  </a:cubicBezTo>
                  <a:cubicBezTo>
                    <a:pt x="917506" y="1598068"/>
                    <a:pt x="917506" y="1590447"/>
                    <a:pt x="917506" y="1583780"/>
                  </a:cubicBezTo>
                  <a:cubicBezTo>
                    <a:pt x="917506" y="1344702"/>
                    <a:pt x="917506" y="1104672"/>
                    <a:pt x="917506" y="865595"/>
                  </a:cubicBezTo>
                  <a:cubicBezTo>
                    <a:pt x="917506" y="824637"/>
                    <a:pt x="921316" y="782727"/>
                    <a:pt x="922268" y="741770"/>
                  </a:cubicBezTo>
                  <a:cubicBezTo>
                    <a:pt x="922268" y="700812"/>
                    <a:pt x="917506" y="696050"/>
                    <a:pt x="877501" y="696050"/>
                  </a:cubicBezTo>
                  <a:cubicBezTo>
                    <a:pt x="838448" y="695097"/>
                    <a:pt x="799396" y="696050"/>
                    <a:pt x="760343" y="696050"/>
                  </a:cubicBezTo>
                  <a:cubicBezTo>
                    <a:pt x="718433" y="696050"/>
                    <a:pt x="716528" y="698907"/>
                    <a:pt x="716528" y="739865"/>
                  </a:cubicBezTo>
                  <a:cubicBezTo>
                    <a:pt x="716528" y="881787"/>
                    <a:pt x="716528" y="1023710"/>
                    <a:pt x="716528" y="1165632"/>
                  </a:cubicBezTo>
                  <a:close/>
                  <a:moveTo>
                    <a:pt x="935603" y="1229450"/>
                  </a:moveTo>
                  <a:cubicBezTo>
                    <a:pt x="935603" y="1351370"/>
                    <a:pt x="935603" y="1473290"/>
                    <a:pt x="935603" y="1595210"/>
                  </a:cubicBezTo>
                  <a:cubicBezTo>
                    <a:pt x="935603" y="1633310"/>
                    <a:pt x="937508" y="1634262"/>
                    <a:pt x="976561" y="1635215"/>
                  </a:cubicBezTo>
                  <a:cubicBezTo>
                    <a:pt x="1009898" y="1635215"/>
                    <a:pt x="1043236" y="1635215"/>
                    <a:pt x="1076573" y="1635215"/>
                  </a:cubicBezTo>
                  <a:cubicBezTo>
                    <a:pt x="1137533" y="1635215"/>
                    <a:pt x="1137533" y="1635215"/>
                    <a:pt x="1137533" y="1575207"/>
                  </a:cubicBezTo>
                  <a:cubicBezTo>
                    <a:pt x="1137533" y="1347560"/>
                    <a:pt x="1137533" y="1119912"/>
                    <a:pt x="1137533" y="892265"/>
                  </a:cubicBezTo>
                  <a:cubicBezTo>
                    <a:pt x="1137533" y="881787"/>
                    <a:pt x="1137533" y="871310"/>
                    <a:pt x="1136581" y="859880"/>
                  </a:cubicBezTo>
                  <a:cubicBezTo>
                    <a:pt x="1134676" y="831305"/>
                    <a:pt x="1130866" y="827495"/>
                    <a:pt x="1102291" y="826542"/>
                  </a:cubicBezTo>
                  <a:cubicBezTo>
                    <a:pt x="1060381" y="825590"/>
                    <a:pt x="1019423" y="826542"/>
                    <a:pt x="977513" y="826542"/>
                  </a:cubicBezTo>
                  <a:cubicBezTo>
                    <a:pt x="937508" y="826542"/>
                    <a:pt x="935603" y="828447"/>
                    <a:pt x="935603" y="869405"/>
                  </a:cubicBezTo>
                  <a:cubicBezTo>
                    <a:pt x="935603" y="990372"/>
                    <a:pt x="935603" y="1110387"/>
                    <a:pt x="935603" y="1229450"/>
                  </a:cubicBezTo>
                  <a:close/>
                  <a:moveTo>
                    <a:pt x="698431" y="1309460"/>
                  </a:moveTo>
                  <a:cubicBezTo>
                    <a:pt x="698431" y="1300887"/>
                    <a:pt x="698431" y="1293268"/>
                    <a:pt x="698431" y="1284695"/>
                  </a:cubicBezTo>
                  <a:cubicBezTo>
                    <a:pt x="698431" y="1195160"/>
                    <a:pt x="698431" y="1104672"/>
                    <a:pt x="698431" y="1015137"/>
                  </a:cubicBezTo>
                  <a:cubicBezTo>
                    <a:pt x="698431" y="981800"/>
                    <a:pt x="693668" y="977037"/>
                    <a:pt x="662236" y="977037"/>
                  </a:cubicBezTo>
                  <a:cubicBezTo>
                    <a:pt x="618421" y="976085"/>
                    <a:pt x="574606" y="976085"/>
                    <a:pt x="530791" y="977037"/>
                  </a:cubicBezTo>
                  <a:cubicBezTo>
                    <a:pt x="504121" y="977037"/>
                    <a:pt x="500311" y="981800"/>
                    <a:pt x="497453" y="1008470"/>
                  </a:cubicBezTo>
                  <a:cubicBezTo>
                    <a:pt x="496501" y="1017042"/>
                    <a:pt x="497453" y="1024662"/>
                    <a:pt x="497453" y="1033235"/>
                  </a:cubicBezTo>
                  <a:cubicBezTo>
                    <a:pt x="497453" y="1170395"/>
                    <a:pt x="497453" y="1307555"/>
                    <a:pt x="497453" y="1445668"/>
                  </a:cubicBezTo>
                  <a:cubicBezTo>
                    <a:pt x="497453" y="1499007"/>
                    <a:pt x="497453" y="1552347"/>
                    <a:pt x="497453" y="1605687"/>
                  </a:cubicBezTo>
                  <a:cubicBezTo>
                    <a:pt x="497453" y="1633310"/>
                    <a:pt x="502216" y="1636168"/>
                    <a:pt x="528886" y="1637120"/>
                  </a:cubicBezTo>
                  <a:cubicBezTo>
                    <a:pt x="571748" y="1638072"/>
                    <a:pt x="614611" y="1638072"/>
                    <a:pt x="656521" y="1637120"/>
                  </a:cubicBezTo>
                  <a:cubicBezTo>
                    <a:pt x="696526" y="1637120"/>
                    <a:pt x="698431" y="1635215"/>
                    <a:pt x="698431" y="1595210"/>
                  </a:cubicBezTo>
                  <a:cubicBezTo>
                    <a:pt x="698431" y="1498055"/>
                    <a:pt x="698431" y="1403757"/>
                    <a:pt x="698431" y="1309460"/>
                  </a:cubicBezTo>
                  <a:close/>
                  <a:moveTo>
                    <a:pt x="61208" y="1391375"/>
                  </a:moveTo>
                  <a:cubicBezTo>
                    <a:pt x="61208" y="1460907"/>
                    <a:pt x="61208" y="1531393"/>
                    <a:pt x="61208" y="1600925"/>
                  </a:cubicBezTo>
                  <a:cubicBezTo>
                    <a:pt x="61208" y="1632357"/>
                    <a:pt x="64066" y="1635215"/>
                    <a:pt x="96451" y="1635215"/>
                  </a:cubicBezTo>
                  <a:cubicBezTo>
                    <a:pt x="139313" y="1635215"/>
                    <a:pt x="182176" y="1635215"/>
                    <a:pt x="224086" y="1635215"/>
                  </a:cubicBezTo>
                  <a:cubicBezTo>
                    <a:pt x="257423" y="1635215"/>
                    <a:pt x="261233" y="1631405"/>
                    <a:pt x="261233" y="1599020"/>
                  </a:cubicBezTo>
                  <a:cubicBezTo>
                    <a:pt x="262186" y="1554252"/>
                    <a:pt x="261233" y="1508532"/>
                    <a:pt x="261233" y="1463765"/>
                  </a:cubicBezTo>
                  <a:cubicBezTo>
                    <a:pt x="261233" y="1371372"/>
                    <a:pt x="260281" y="1278980"/>
                    <a:pt x="263138" y="1186587"/>
                  </a:cubicBezTo>
                  <a:cubicBezTo>
                    <a:pt x="264091" y="1152297"/>
                    <a:pt x="258376" y="1147535"/>
                    <a:pt x="224086" y="1147535"/>
                  </a:cubicBezTo>
                  <a:cubicBezTo>
                    <a:pt x="182176" y="1147535"/>
                    <a:pt x="141218" y="1147535"/>
                    <a:pt x="99308" y="1147535"/>
                  </a:cubicBezTo>
                  <a:cubicBezTo>
                    <a:pt x="62161" y="1147535"/>
                    <a:pt x="60256" y="1149440"/>
                    <a:pt x="60256" y="1188493"/>
                  </a:cubicBezTo>
                  <a:cubicBezTo>
                    <a:pt x="61208" y="1256120"/>
                    <a:pt x="61208" y="1323747"/>
                    <a:pt x="61208" y="1391375"/>
                  </a:cubicBezTo>
                  <a:close/>
                  <a:moveTo>
                    <a:pt x="479356" y="1442810"/>
                  </a:moveTo>
                  <a:cubicBezTo>
                    <a:pt x="479356" y="1388518"/>
                    <a:pt x="479356" y="1333272"/>
                    <a:pt x="479356" y="1278980"/>
                  </a:cubicBezTo>
                  <a:cubicBezTo>
                    <a:pt x="479356" y="1252310"/>
                    <a:pt x="474593" y="1248500"/>
                    <a:pt x="447923" y="1247547"/>
                  </a:cubicBezTo>
                  <a:cubicBezTo>
                    <a:pt x="403156" y="1246595"/>
                    <a:pt x="357436" y="1246595"/>
                    <a:pt x="312668" y="1247547"/>
                  </a:cubicBezTo>
                  <a:cubicBezTo>
                    <a:pt x="284093" y="1247547"/>
                    <a:pt x="279331" y="1251357"/>
                    <a:pt x="279331" y="1280885"/>
                  </a:cubicBezTo>
                  <a:cubicBezTo>
                    <a:pt x="278378" y="1388518"/>
                    <a:pt x="278378" y="1497102"/>
                    <a:pt x="279331" y="1604735"/>
                  </a:cubicBezTo>
                  <a:cubicBezTo>
                    <a:pt x="279331" y="1632357"/>
                    <a:pt x="284093" y="1635215"/>
                    <a:pt x="310763" y="1636168"/>
                  </a:cubicBezTo>
                  <a:cubicBezTo>
                    <a:pt x="355531" y="1637120"/>
                    <a:pt x="401251" y="1637120"/>
                    <a:pt x="446018" y="1636168"/>
                  </a:cubicBezTo>
                  <a:cubicBezTo>
                    <a:pt x="475546" y="1636168"/>
                    <a:pt x="479356" y="1632357"/>
                    <a:pt x="479356" y="1603782"/>
                  </a:cubicBezTo>
                  <a:cubicBezTo>
                    <a:pt x="479356" y="1549490"/>
                    <a:pt x="479356" y="1496150"/>
                    <a:pt x="479356" y="1442810"/>
                  </a:cubicBezTo>
                  <a:close/>
                </a:path>
              </a:pathLst>
            </a:custGeom>
            <a:grpFill/>
            <a:ln w="9525" cap="flat">
              <a:solidFill>
                <a:schemeClr val="bg1"/>
              </a:solidFill>
              <a:prstDash val="solid"/>
              <a:miter/>
            </a:ln>
          </p:spPr>
          <p:txBody>
            <a:bodyPr rtlCol="0" anchor="ctr"/>
            <a:lstStyle/>
            <a:p>
              <a:endParaRPr lang="en-IN"/>
            </a:p>
          </p:txBody>
        </p:sp>
        <p:sp>
          <p:nvSpPr>
            <p:cNvPr id="191" name="Freeform: Shape 190">
              <a:extLst>
                <a:ext uri="{FF2B5EF4-FFF2-40B4-BE49-F238E27FC236}">
                  <a16:creationId xmlns:a16="http://schemas.microsoft.com/office/drawing/2014/main" id="{7D0B1989-8A71-4554-8CD5-5F681A3A9D8F}"/>
                </a:ext>
              </a:extLst>
            </p:cNvPr>
            <p:cNvSpPr/>
            <p:nvPr/>
          </p:nvSpPr>
          <p:spPr>
            <a:xfrm>
              <a:off x="3023689" y="440931"/>
              <a:ext cx="1509441" cy="1156925"/>
            </a:xfrm>
            <a:custGeom>
              <a:avLst/>
              <a:gdLst>
                <a:gd name="connsiteX0" fmla="*/ 1509258 w 1509441"/>
                <a:gd name="connsiteY0" fmla="*/ 166735 h 1156925"/>
                <a:gd name="connsiteX1" fmla="*/ 1274943 w 1509441"/>
                <a:gd name="connsiteY1" fmla="*/ 314372 h 1156925"/>
                <a:gd name="connsiteX2" fmla="*/ 1217793 w 1509441"/>
                <a:gd name="connsiteY2" fmla="*/ 334375 h 1156925"/>
                <a:gd name="connsiteX3" fmla="*/ 1168263 w 1509441"/>
                <a:gd name="connsiteY3" fmla="*/ 436292 h 1156925"/>
                <a:gd name="connsiteX4" fmla="*/ 1156833 w 1509441"/>
                <a:gd name="connsiteY4" fmla="*/ 473440 h 1156925"/>
                <a:gd name="connsiteX5" fmla="*/ 1122543 w 1509441"/>
                <a:gd name="connsiteY5" fmla="*/ 507730 h 1156925"/>
                <a:gd name="connsiteX6" fmla="*/ 1080633 w 1509441"/>
                <a:gd name="connsiteY6" fmla="*/ 528685 h 1156925"/>
                <a:gd name="connsiteX7" fmla="*/ 957760 w 1509441"/>
                <a:gd name="connsiteY7" fmla="*/ 657272 h 1156925"/>
                <a:gd name="connsiteX8" fmla="*/ 936805 w 1509441"/>
                <a:gd name="connsiteY8" fmla="*/ 707755 h 1156925"/>
                <a:gd name="connsiteX9" fmla="*/ 910135 w 1509441"/>
                <a:gd name="connsiteY9" fmla="*/ 742997 h 1156925"/>
                <a:gd name="connsiteX10" fmla="*/ 876798 w 1509441"/>
                <a:gd name="connsiteY10" fmla="*/ 717280 h 1156925"/>
                <a:gd name="connsiteX11" fmla="*/ 840603 w 1509441"/>
                <a:gd name="connsiteY11" fmla="*/ 671560 h 1156925"/>
                <a:gd name="connsiteX12" fmla="*/ 772023 w 1509441"/>
                <a:gd name="connsiteY12" fmla="*/ 626792 h 1156925"/>
                <a:gd name="connsiteX13" fmla="*/ 669153 w 1509441"/>
                <a:gd name="connsiteY13" fmla="*/ 601075 h 1156925"/>
                <a:gd name="connsiteX14" fmla="*/ 643435 w 1509441"/>
                <a:gd name="connsiteY14" fmla="*/ 618220 h 1156925"/>
                <a:gd name="connsiteX15" fmla="*/ 508180 w 1509441"/>
                <a:gd name="connsiteY15" fmla="*/ 818245 h 1156925"/>
                <a:gd name="connsiteX16" fmla="*/ 500560 w 1509441"/>
                <a:gd name="connsiteY16" fmla="*/ 855392 h 1156925"/>
                <a:gd name="connsiteX17" fmla="*/ 465318 w 1509441"/>
                <a:gd name="connsiteY17" fmla="*/ 893492 h 1156925"/>
                <a:gd name="connsiteX18" fmla="*/ 427218 w 1509441"/>
                <a:gd name="connsiteY18" fmla="*/ 914447 h 1156925"/>
                <a:gd name="connsiteX19" fmla="*/ 298630 w 1509441"/>
                <a:gd name="connsiteY19" fmla="*/ 1084945 h 1156925"/>
                <a:gd name="connsiteX20" fmla="*/ 281485 w 1509441"/>
                <a:gd name="connsiteY20" fmla="*/ 1126855 h 1156925"/>
                <a:gd name="connsiteX21" fmla="*/ 256720 w 1509441"/>
                <a:gd name="connsiteY21" fmla="*/ 1156382 h 1156925"/>
                <a:gd name="connsiteX22" fmla="*/ 220525 w 1509441"/>
                <a:gd name="connsiteY22" fmla="*/ 1134475 h 1156925"/>
                <a:gd name="connsiteX23" fmla="*/ 184330 w 1509441"/>
                <a:gd name="connsiteY23" fmla="*/ 1099232 h 1156925"/>
                <a:gd name="connsiteX24" fmla="*/ 92890 w 1509441"/>
                <a:gd name="connsiteY24" fmla="*/ 1059227 h 1156925"/>
                <a:gd name="connsiteX25" fmla="*/ 33835 w 1509441"/>
                <a:gd name="connsiteY25" fmla="*/ 1051607 h 1156925"/>
                <a:gd name="connsiteX26" fmla="*/ 1450 w 1509441"/>
                <a:gd name="connsiteY26" fmla="*/ 1029700 h 1156925"/>
                <a:gd name="connsiteX27" fmla="*/ 14785 w 1509441"/>
                <a:gd name="connsiteY27" fmla="*/ 996362 h 1156925"/>
                <a:gd name="connsiteX28" fmla="*/ 58600 w 1509441"/>
                <a:gd name="connsiteY28" fmla="*/ 1008745 h 1156925"/>
                <a:gd name="connsiteX29" fmla="*/ 111940 w 1509441"/>
                <a:gd name="connsiteY29" fmla="*/ 1055417 h 1156925"/>
                <a:gd name="connsiteX30" fmla="*/ 203380 w 1509441"/>
                <a:gd name="connsiteY30" fmla="*/ 1094470 h 1156925"/>
                <a:gd name="connsiteX31" fmla="*/ 237670 w 1509441"/>
                <a:gd name="connsiteY31" fmla="*/ 1098280 h 1156925"/>
                <a:gd name="connsiteX32" fmla="*/ 303393 w 1509441"/>
                <a:gd name="connsiteY32" fmla="*/ 1057322 h 1156925"/>
                <a:gd name="connsiteX33" fmla="*/ 410073 w 1509441"/>
                <a:gd name="connsiteY33" fmla="*/ 915400 h 1156925"/>
                <a:gd name="connsiteX34" fmla="*/ 438648 w 1509441"/>
                <a:gd name="connsiteY34" fmla="*/ 859202 h 1156925"/>
                <a:gd name="connsiteX35" fmla="*/ 467223 w 1509441"/>
                <a:gd name="connsiteY35" fmla="*/ 831580 h 1156925"/>
                <a:gd name="connsiteX36" fmla="*/ 500560 w 1509441"/>
                <a:gd name="connsiteY36" fmla="*/ 807767 h 1156925"/>
                <a:gd name="connsiteX37" fmla="*/ 641530 w 1509441"/>
                <a:gd name="connsiteY37" fmla="*/ 599170 h 1156925"/>
                <a:gd name="connsiteX38" fmla="*/ 654865 w 1509441"/>
                <a:gd name="connsiteY38" fmla="*/ 570595 h 1156925"/>
                <a:gd name="connsiteX39" fmla="*/ 685345 w 1509441"/>
                <a:gd name="connsiteY39" fmla="*/ 541067 h 1156925"/>
                <a:gd name="connsiteX40" fmla="*/ 718683 w 1509441"/>
                <a:gd name="connsiteY40" fmla="*/ 562975 h 1156925"/>
                <a:gd name="connsiteX41" fmla="*/ 754878 w 1509441"/>
                <a:gd name="connsiteY41" fmla="*/ 600122 h 1156925"/>
                <a:gd name="connsiteX42" fmla="*/ 858700 w 1509441"/>
                <a:gd name="connsiteY42" fmla="*/ 668702 h 1156925"/>
                <a:gd name="connsiteX43" fmla="*/ 934900 w 1509441"/>
                <a:gd name="connsiteY43" fmla="*/ 662987 h 1156925"/>
                <a:gd name="connsiteX44" fmla="*/ 1079680 w 1509441"/>
                <a:gd name="connsiteY44" fmla="*/ 511540 h 1156925"/>
                <a:gd name="connsiteX45" fmla="*/ 1093015 w 1509441"/>
                <a:gd name="connsiteY45" fmla="*/ 482965 h 1156925"/>
                <a:gd name="connsiteX46" fmla="*/ 1127305 w 1509441"/>
                <a:gd name="connsiteY46" fmla="*/ 447722 h 1156925"/>
                <a:gd name="connsiteX47" fmla="*/ 1161595 w 1509441"/>
                <a:gd name="connsiteY47" fmla="*/ 421052 h 1156925"/>
                <a:gd name="connsiteX48" fmla="*/ 1217793 w 1509441"/>
                <a:gd name="connsiteY48" fmla="*/ 305800 h 1156925"/>
                <a:gd name="connsiteX49" fmla="*/ 1211126 w 1509441"/>
                <a:gd name="connsiteY49" fmla="*/ 262937 h 1156925"/>
                <a:gd name="connsiteX50" fmla="*/ 1178740 w 1509441"/>
                <a:gd name="connsiteY50" fmla="*/ 162925 h 1156925"/>
                <a:gd name="connsiteX51" fmla="*/ 1317805 w 1509441"/>
                <a:gd name="connsiteY51" fmla="*/ 1952 h 1156925"/>
                <a:gd name="connsiteX52" fmla="*/ 1502590 w 1509441"/>
                <a:gd name="connsiteY52" fmla="*/ 113395 h 1156925"/>
                <a:gd name="connsiteX53" fmla="*/ 1509258 w 1509441"/>
                <a:gd name="connsiteY53" fmla="*/ 166735 h 1156925"/>
                <a:gd name="connsiteX54" fmla="*/ 1347333 w 1509441"/>
                <a:gd name="connsiteY54" fmla="*/ 10525 h 1156925"/>
                <a:gd name="connsiteX55" fmla="*/ 1190170 w 1509441"/>
                <a:gd name="connsiteY55" fmla="*/ 165782 h 1156925"/>
                <a:gd name="connsiteX56" fmla="*/ 1344476 w 1509441"/>
                <a:gd name="connsiteY56" fmla="*/ 320087 h 1156925"/>
                <a:gd name="connsiteX57" fmla="*/ 1499733 w 1509441"/>
                <a:gd name="connsiteY57" fmla="*/ 167687 h 1156925"/>
                <a:gd name="connsiteX58" fmla="*/ 1347333 w 1509441"/>
                <a:gd name="connsiteY58" fmla="*/ 10525 h 1156925"/>
                <a:gd name="connsiteX59" fmla="*/ 50980 w 1509441"/>
                <a:gd name="connsiteY59" fmla="*/ 1019222 h 1156925"/>
                <a:gd name="connsiteX60" fmla="*/ 30978 w 1509441"/>
                <a:gd name="connsiteY60" fmla="*/ 1002077 h 1156925"/>
                <a:gd name="connsiteX61" fmla="*/ 13833 w 1509441"/>
                <a:gd name="connsiteY61" fmla="*/ 1020175 h 1156925"/>
                <a:gd name="connsiteX62" fmla="*/ 33835 w 1509441"/>
                <a:gd name="connsiteY62" fmla="*/ 1039225 h 1156925"/>
                <a:gd name="connsiteX63" fmla="*/ 50980 w 1509441"/>
                <a:gd name="connsiteY63" fmla="*/ 1019222 h 1156925"/>
                <a:gd name="connsiteX64" fmla="*/ 1127305 w 1509441"/>
                <a:gd name="connsiteY64" fmla="*/ 460105 h 1156925"/>
                <a:gd name="connsiteX65" fmla="*/ 1110160 w 1509441"/>
                <a:gd name="connsiteY65" fmla="*/ 477250 h 1156925"/>
                <a:gd name="connsiteX66" fmla="*/ 1127305 w 1509441"/>
                <a:gd name="connsiteY66" fmla="*/ 495347 h 1156925"/>
                <a:gd name="connsiteX67" fmla="*/ 1144451 w 1509441"/>
                <a:gd name="connsiteY67" fmla="*/ 478202 h 1156925"/>
                <a:gd name="connsiteX68" fmla="*/ 1127305 w 1509441"/>
                <a:gd name="connsiteY68" fmla="*/ 460105 h 1156925"/>
                <a:gd name="connsiteX69" fmla="*/ 707253 w 1509441"/>
                <a:gd name="connsiteY69" fmla="*/ 568690 h 1156925"/>
                <a:gd name="connsiteX70" fmla="*/ 689155 w 1509441"/>
                <a:gd name="connsiteY70" fmla="*/ 550592 h 1156925"/>
                <a:gd name="connsiteX71" fmla="*/ 672010 w 1509441"/>
                <a:gd name="connsiteY71" fmla="*/ 568690 h 1156925"/>
                <a:gd name="connsiteX72" fmla="*/ 688203 w 1509441"/>
                <a:gd name="connsiteY72" fmla="*/ 586787 h 1156925"/>
                <a:gd name="connsiteX73" fmla="*/ 707253 w 1509441"/>
                <a:gd name="connsiteY73" fmla="*/ 568690 h 1156925"/>
                <a:gd name="connsiteX74" fmla="*/ 248148 w 1509441"/>
                <a:gd name="connsiteY74" fmla="*/ 1108757 h 1156925"/>
                <a:gd name="connsiteX75" fmla="*/ 234813 w 1509441"/>
                <a:gd name="connsiteY75" fmla="*/ 1128760 h 1156925"/>
                <a:gd name="connsiteX76" fmla="*/ 253863 w 1509441"/>
                <a:gd name="connsiteY76" fmla="*/ 1144952 h 1156925"/>
                <a:gd name="connsiteX77" fmla="*/ 269103 w 1509441"/>
                <a:gd name="connsiteY77" fmla="*/ 1125902 h 1156925"/>
                <a:gd name="connsiteX78" fmla="*/ 248148 w 1509441"/>
                <a:gd name="connsiteY78" fmla="*/ 1108757 h 1156925"/>
                <a:gd name="connsiteX79" fmla="*/ 926328 w 1509441"/>
                <a:gd name="connsiteY79" fmla="*/ 712517 h 1156925"/>
                <a:gd name="connsiteX80" fmla="*/ 909183 w 1509441"/>
                <a:gd name="connsiteY80" fmla="*/ 694420 h 1156925"/>
                <a:gd name="connsiteX81" fmla="*/ 891085 w 1509441"/>
                <a:gd name="connsiteY81" fmla="*/ 714422 h 1156925"/>
                <a:gd name="connsiteX82" fmla="*/ 907278 w 1509441"/>
                <a:gd name="connsiteY82" fmla="*/ 728710 h 1156925"/>
                <a:gd name="connsiteX83" fmla="*/ 926328 w 1509441"/>
                <a:gd name="connsiteY83" fmla="*/ 712517 h 1156925"/>
                <a:gd name="connsiteX84" fmla="*/ 489130 w 1509441"/>
                <a:gd name="connsiteY84" fmla="*/ 864917 h 1156925"/>
                <a:gd name="connsiteX85" fmla="*/ 471985 w 1509441"/>
                <a:gd name="connsiteY85" fmla="*/ 845867 h 1156925"/>
                <a:gd name="connsiteX86" fmla="*/ 452935 w 1509441"/>
                <a:gd name="connsiteY86" fmla="*/ 862060 h 1156925"/>
                <a:gd name="connsiteX87" fmla="*/ 469128 w 1509441"/>
                <a:gd name="connsiteY87" fmla="*/ 882062 h 1156925"/>
                <a:gd name="connsiteX88" fmla="*/ 489130 w 1509441"/>
                <a:gd name="connsiteY88" fmla="*/ 864917 h 115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509441" h="1156925">
                  <a:moveTo>
                    <a:pt x="1509258" y="166735"/>
                  </a:moveTo>
                  <a:cubicBezTo>
                    <a:pt x="1514973" y="277225"/>
                    <a:pt x="1386385" y="369617"/>
                    <a:pt x="1274943" y="314372"/>
                  </a:cubicBezTo>
                  <a:cubicBezTo>
                    <a:pt x="1228270" y="291512"/>
                    <a:pt x="1233033" y="304847"/>
                    <a:pt x="1217793" y="334375"/>
                  </a:cubicBezTo>
                  <a:cubicBezTo>
                    <a:pt x="1200648" y="367712"/>
                    <a:pt x="1185408" y="402955"/>
                    <a:pt x="1168263" y="436292"/>
                  </a:cubicBezTo>
                  <a:cubicBezTo>
                    <a:pt x="1162548" y="447722"/>
                    <a:pt x="1158738" y="460105"/>
                    <a:pt x="1156833" y="473440"/>
                  </a:cubicBezTo>
                  <a:cubicBezTo>
                    <a:pt x="1154928" y="500110"/>
                    <a:pt x="1146355" y="509635"/>
                    <a:pt x="1122543" y="507730"/>
                  </a:cubicBezTo>
                  <a:cubicBezTo>
                    <a:pt x="1102540" y="506777"/>
                    <a:pt x="1092063" y="516302"/>
                    <a:pt x="1080633" y="528685"/>
                  </a:cubicBezTo>
                  <a:cubicBezTo>
                    <a:pt x="1039675" y="571547"/>
                    <a:pt x="998718" y="614410"/>
                    <a:pt x="957760" y="657272"/>
                  </a:cubicBezTo>
                  <a:cubicBezTo>
                    <a:pt x="944425" y="671560"/>
                    <a:pt x="935853" y="685847"/>
                    <a:pt x="936805" y="707755"/>
                  </a:cubicBezTo>
                  <a:cubicBezTo>
                    <a:pt x="938710" y="728710"/>
                    <a:pt x="926328" y="742997"/>
                    <a:pt x="910135" y="742997"/>
                  </a:cubicBezTo>
                  <a:cubicBezTo>
                    <a:pt x="892038" y="742997"/>
                    <a:pt x="878703" y="732520"/>
                    <a:pt x="876798" y="717280"/>
                  </a:cubicBezTo>
                  <a:cubicBezTo>
                    <a:pt x="873940" y="693467"/>
                    <a:pt x="857748" y="682990"/>
                    <a:pt x="840603" y="671560"/>
                  </a:cubicBezTo>
                  <a:cubicBezTo>
                    <a:pt x="817743" y="656320"/>
                    <a:pt x="794883" y="641080"/>
                    <a:pt x="772023" y="626792"/>
                  </a:cubicBezTo>
                  <a:cubicBezTo>
                    <a:pt x="723445" y="594407"/>
                    <a:pt x="723445" y="594407"/>
                    <a:pt x="669153" y="601075"/>
                  </a:cubicBezTo>
                  <a:cubicBezTo>
                    <a:pt x="656770" y="602980"/>
                    <a:pt x="650103" y="608695"/>
                    <a:pt x="643435" y="618220"/>
                  </a:cubicBezTo>
                  <a:cubicBezTo>
                    <a:pt x="598668" y="684895"/>
                    <a:pt x="553900" y="751570"/>
                    <a:pt x="508180" y="818245"/>
                  </a:cubicBezTo>
                  <a:cubicBezTo>
                    <a:pt x="500560" y="829675"/>
                    <a:pt x="500560" y="842057"/>
                    <a:pt x="500560" y="855392"/>
                  </a:cubicBezTo>
                  <a:cubicBezTo>
                    <a:pt x="500560" y="882062"/>
                    <a:pt x="491988" y="891587"/>
                    <a:pt x="465318" y="893492"/>
                  </a:cubicBezTo>
                  <a:cubicBezTo>
                    <a:pt x="448173" y="894445"/>
                    <a:pt x="436743" y="901112"/>
                    <a:pt x="427218" y="914447"/>
                  </a:cubicBezTo>
                  <a:cubicBezTo>
                    <a:pt x="385308" y="971597"/>
                    <a:pt x="341493" y="1027795"/>
                    <a:pt x="298630" y="1084945"/>
                  </a:cubicBezTo>
                  <a:cubicBezTo>
                    <a:pt x="289105" y="1097327"/>
                    <a:pt x="281485" y="1109710"/>
                    <a:pt x="281485" y="1126855"/>
                  </a:cubicBezTo>
                  <a:cubicBezTo>
                    <a:pt x="281485" y="1143047"/>
                    <a:pt x="272913" y="1153525"/>
                    <a:pt x="256720" y="1156382"/>
                  </a:cubicBezTo>
                  <a:cubicBezTo>
                    <a:pt x="238623" y="1159240"/>
                    <a:pt x="225288" y="1150667"/>
                    <a:pt x="220525" y="1134475"/>
                  </a:cubicBezTo>
                  <a:cubicBezTo>
                    <a:pt x="214810" y="1114472"/>
                    <a:pt x="200523" y="1106852"/>
                    <a:pt x="184330" y="1099232"/>
                  </a:cubicBezTo>
                  <a:cubicBezTo>
                    <a:pt x="153850" y="1085897"/>
                    <a:pt x="123370" y="1073515"/>
                    <a:pt x="92890" y="1059227"/>
                  </a:cubicBezTo>
                  <a:cubicBezTo>
                    <a:pt x="73840" y="1050655"/>
                    <a:pt x="53838" y="1050655"/>
                    <a:pt x="33835" y="1051607"/>
                  </a:cubicBezTo>
                  <a:cubicBezTo>
                    <a:pt x="17643" y="1052560"/>
                    <a:pt x="6213" y="1043987"/>
                    <a:pt x="1450" y="1029700"/>
                  </a:cubicBezTo>
                  <a:cubicBezTo>
                    <a:pt x="-3312" y="1015412"/>
                    <a:pt x="4308" y="1003982"/>
                    <a:pt x="14785" y="996362"/>
                  </a:cubicBezTo>
                  <a:cubicBezTo>
                    <a:pt x="30025" y="984932"/>
                    <a:pt x="51933" y="988742"/>
                    <a:pt x="58600" y="1008745"/>
                  </a:cubicBezTo>
                  <a:cubicBezTo>
                    <a:pt x="68125" y="1036367"/>
                    <a:pt x="89080" y="1045892"/>
                    <a:pt x="111940" y="1055417"/>
                  </a:cubicBezTo>
                  <a:cubicBezTo>
                    <a:pt x="142420" y="1067800"/>
                    <a:pt x="172900" y="1081135"/>
                    <a:pt x="203380" y="1094470"/>
                  </a:cubicBezTo>
                  <a:cubicBezTo>
                    <a:pt x="214810" y="1099232"/>
                    <a:pt x="225288" y="1099232"/>
                    <a:pt x="237670" y="1098280"/>
                  </a:cubicBezTo>
                  <a:cubicBezTo>
                    <a:pt x="267198" y="1095422"/>
                    <a:pt x="286248" y="1082087"/>
                    <a:pt x="303393" y="1057322"/>
                  </a:cubicBezTo>
                  <a:cubicBezTo>
                    <a:pt x="336730" y="1008745"/>
                    <a:pt x="373878" y="962072"/>
                    <a:pt x="410073" y="915400"/>
                  </a:cubicBezTo>
                  <a:cubicBezTo>
                    <a:pt x="422455" y="898255"/>
                    <a:pt x="435790" y="882062"/>
                    <a:pt x="438648" y="859202"/>
                  </a:cubicBezTo>
                  <a:cubicBezTo>
                    <a:pt x="440553" y="843962"/>
                    <a:pt x="451030" y="833485"/>
                    <a:pt x="467223" y="831580"/>
                  </a:cubicBezTo>
                  <a:cubicBezTo>
                    <a:pt x="483415" y="829675"/>
                    <a:pt x="491988" y="820150"/>
                    <a:pt x="500560" y="807767"/>
                  </a:cubicBezTo>
                  <a:cubicBezTo>
                    <a:pt x="547233" y="738235"/>
                    <a:pt x="594858" y="668702"/>
                    <a:pt x="641530" y="599170"/>
                  </a:cubicBezTo>
                  <a:cubicBezTo>
                    <a:pt x="647245" y="590597"/>
                    <a:pt x="652008" y="581072"/>
                    <a:pt x="654865" y="570595"/>
                  </a:cubicBezTo>
                  <a:cubicBezTo>
                    <a:pt x="658675" y="554402"/>
                    <a:pt x="667248" y="542020"/>
                    <a:pt x="685345" y="541067"/>
                  </a:cubicBezTo>
                  <a:cubicBezTo>
                    <a:pt x="701538" y="540115"/>
                    <a:pt x="712968" y="548687"/>
                    <a:pt x="718683" y="562975"/>
                  </a:cubicBezTo>
                  <a:cubicBezTo>
                    <a:pt x="725350" y="581072"/>
                    <a:pt x="739638" y="590597"/>
                    <a:pt x="754878" y="600122"/>
                  </a:cubicBezTo>
                  <a:cubicBezTo>
                    <a:pt x="790120" y="622030"/>
                    <a:pt x="824410" y="645842"/>
                    <a:pt x="858700" y="668702"/>
                  </a:cubicBezTo>
                  <a:cubicBezTo>
                    <a:pt x="888228" y="688705"/>
                    <a:pt x="911088" y="687752"/>
                    <a:pt x="934900" y="662987"/>
                  </a:cubicBezTo>
                  <a:cubicBezTo>
                    <a:pt x="983478" y="613457"/>
                    <a:pt x="1031103" y="562022"/>
                    <a:pt x="1079680" y="511540"/>
                  </a:cubicBezTo>
                  <a:cubicBezTo>
                    <a:pt x="1087300" y="502967"/>
                    <a:pt x="1092063" y="494395"/>
                    <a:pt x="1093015" y="482965"/>
                  </a:cubicBezTo>
                  <a:cubicBezTo>
                    <a:pt x="1095873" y="462962"/>
                    <a:pt x="1106351" y="449627"/>
                    <a:pt x="1127305" y="447722"/>
                  </a:cubicBezTo>
                  <a:cubicBezTo>
                    <a:pt x="1145403" y="445817"/>
                    <a:pt x="1154928" y="435340"/>
                    <a:pt x="1161595" y="421052"/>
                  </a:cubicBezTo>
                  <a:cubicBezTo>
                    <a:pt x="1180645" y="382952"/>
                    <a:pt x="1198743" y="343900"/>
                    <a:pt x="1217793" y="305800"/>
                  </a:cubicBezTo>
                  <a:cubicBezTo>
                    <a:pt x="1226365" y="289607"/>
                    <a:pt x="1220651" y="277225"/>
                    <a:pt x="1211126" y="262937"/>
                  </a:cubicBezTo>
                  <a:cubicBezTo>
                    <a:pt x="1190170" y="233410"/>
                    <a:pt x="1179693" y="201025"/>
                    <a:pt x="1178740" y="162925"/>
                  </a:cubicBezTo>
                  <a:cubicBezTo>
                    <a:pt x="1177788" y="97202"/>
                    <a:pt x="1228270" y="16240"/>
                    <a:pt x="1317805" y="1952"/>
                  </a:cubicBezTo>
                  <a:cubicBezTo>
                    <a:pt x="1398768" y="-10430"/>
                    <a:pt x="1479730" y="37195"/>
                    <a:pt x="1502590" y="113395"/>
                  </a:cubicBezTo>
                  <a:cubicBezTo>
                    <a:pt x="1507353" y="130540"/>
                    <a:pt x="1507353" y="148637"/>
                    <a:pt x="1509258" y="166735"/>
                  </a:cubicBezTo>
                  <a:close/>
                  <a:moveTo>
                    <a:pt x="1347333" y="10525"/>
                  </a:moveTo>
                  <a:cubicBezTo>
                    <a:pt x="1260655" y="12430"/>
                    <a:pt x="1191123" y="71485"/>
                    <a:pt x="1190170" y="165782"/>
                  </a:cubicBezTo>
                  <a:cubicBezTo>
                    <a:pt x="1189218" y="256270"/>
                    <a:pt x="1260655" y="318182"/>
                    <a:pt x="1344476" y="320087"/>
                  </a:cubicBezTo>
                  <a:cubicBezTo>
                    <a:pt x="1428295" y="321040"/>
                    <a:pt x="1499733" y="250555"/>
                    <a:pt x="1499733" y="167687"/>
                  </a:cubicBezTo>
                  <a:cubicBezTo>
                    <a:pt x="1500685" y="82915"/>
                    <a:pt x="1430201" y="11477"/>
                    <a:pt x="1347333" y="10525"/>
                  </a:cubicBezTo>
                  <a:close/>
                  <a:moveTo>
                    <a:pt x="50980" y="1019222"/>
                  </a:moveTo>
                  <a:cubicBezTo>
                    <a:pt x="48123" y="1009697"/>
                    <a:pt x="42408" y="1002077"/>
                    <a:pt x="30978" y="1002077"/>
                  </a:cubicBezTo>
                  <a:cubicBezTo>
                    <a:pt x="20500" y="1002077"/>
                    <a:pt x="12880" y="1009697"/>
                    <a:pt x="13833" y="1020175"/>
                  </a:cubicBezTo>
                  <a:cubicBezTo>
                    <a:pt x="13833" y="1031605"/>
                    <a:pt x="21453" y="1041130"/>
                    <a:pt x="33835" y="1039225"/>
                  </a:cubicBezTo>
                  <a:cubicBezTo>
                    <a:pt x="44313" y="1037320"/>
                    <a:pt x="50980" y="1029700"/>
                    <a:pt x="50980" y="1019222"/>
                  </a:cubicBezTo>
                  <a:close/>
                  <a:moveTo>
                    <a:pt x="1127305" y="460105"/>
                  </a:moveTo>
                  <a:cubicBezTo>
                    <a:pt x="1115876" y="460105"/>
                    <a:pt x="1110160" y="466772"/>
                    <a:pt x="1110160" y="477250"/>
                  </a:cubicBezTo>
                  <a:cubicBezTo>
                    <a:pt x="1110160" y="487727"/>
                    <a:pt x="1115876" y="495347"/>
                    <a:pt x="1127305" y="495347"/>
                  </a:cubicBezTo>
                  <a:cubicBezTo>
                    <a:pt x="1137783" y="495347"/>
                    <a:pt x="1144451" y="489632"/>
                    <a:pt x="1144451" y="478202"/>
                  </a:cubicBezTo>
                  <a:cubicBezTo>
                    <a:pt x="1144451" y="466772"/>
                    <a:pt x="1137783" y="461057"/>
                    <a:pt x="1127305" y="460105"/>
                  </a:cubicBezTo>
                  <a:close/>
                  <a:moveTo>
                    <a:pt x="707253" y="568690"/>
                  </a:moveTo>
                  <a:cubicBezTo>
                    <a:pt x="706300" y="558212"/>
                    <a:pt x="700585" y="550592"/>
                    <a:pt x="689155" y="550592"/>
                  </a:cubicBezTo>
                  <a:cubicBezTo>
                    <a:pt x="677725" y="549640"/>
                    <a:pt x="672010" y="558212"/>
                    <a:pt x="672010" y="568690"/>
                  </a:cubicBezTo>
                  <a:cubicBezTo>
                    <a:pt x="672010" y="579167"/>
                    <a:pt x="676773" y="587740"/>
                    <a:pt x="688203" y="586787"/>
                  </a:cubicBezTo>
                  <a:cubicBezTo>
                    <a:pt x="698680" y="586787"/>
                    <a:pt x="705348" y="580120"/>
                    <a:pt x="707253" y="568690"/>
                  </a:cubicBezTo>
                  <a:close/>
                  <a:moveTo>
                    <a:pt x="248148" y="1108757"/>
                  </a:moveTo>
                  <a:cubicBezTo>
                    <a:pt x="239575" y="1111615"/>
                    <a:pt x="232908" y="1117330"/>
                    <a:pt x="234813" y="1128760"/>
                  </a:cubicBezTo>
                  <a:cubicBezTo>
                    <a:pt x="235765" y="1139237"/>
                    <a:pt x="242433" y="1145905"/>
                    <a:pt x="253863" y="1144952"/>
                  </a:cubicBezTo>
                  <a:cubicBezTo>
                    <a:pt x="265293" y="1144000"/>
                    <a:pt x="270055" y="1136380"/>
                    <a:pt x="269103" y="1125902"/>
                  </a:cubicBezTo>
                  <a:cubicBezTo>
                    <a:pt x="268150" y="1115425"/>
                    <a:pt x="260530" y="1109710"/>
                    <a:pt x="248148" y="1108757"/>
                  </a:cubicBezTo>
                  <a:close/>
                  <a:moveTo>
                    <a:pt x="926328" y="712517"/>
                  </a:moveTo>
                  <a:cubicBezTo>
                    <a:pt x="923470" y="703945"/>
                    <a:pt x="919660" y="695372"/>
                    <a:pt x="909183" y="694420"/>
                  </a:cubicBezTo>
                  <a:cubicBezTo>
                    <a:pt x="895848" y="693467"/>
                    <a:pt x="891085" y="702992"/>
                    <a:pt x="891085" y="714422"/>
                  </a:cubicBezTo>
                  <a:cubicBezTo>
                    <a:pt x="890133" y="723947"/>
                    <a:pt x="898705" y="728710"/>
                    <a:pt x="907278" y="728710"/>
                  </a:cubicBezTo>
                  <a:cubicBezTo>
                    <a:pt x="916803" y="728710"/>
                    <a:pt x="924423" y="724900"/>
                    <a:pt x="926328" y="712517"/>
                  </a:cubicBezTo>
                  <a:close/>
                  <a:moveTo>
                    <a:pt x="489130" y="864917"/>
                  </a:moveTo>
                  <a:cubicBezTo>
                    <a:pt x="489130" y="853487"/>
                    <a:pt x="481510" y="847772"/>
                    <a:pt x="471985" y="845867"/>
                  </a:cubicBezTo>
                  <a:cubicBezTo>
                    <a:pt x="460555" y="843962"/>
                    <a:pt x="452935" y="851582"/>
                    <a:pt x="452935" y="862060"/>
                  </a:cubicBezTo>
                  <a:cubicBezTo>
                    <a:pt x="452935" y="871585"/>
                    <a:pt x="458650" y="881110"/>
                    <a:pt x="469128" y="882062"/>
                  </a:cubicBezTo>
                  <a:cubicBezTo>
                    <a:pt x="479605" y="882062"/>
                    <a:pt x="486273" y="874442"/>
                    <a:pt x="489130" y="864917"/>
                  </a:cubicBezTo>
                  <a:close/>
                </a:path>
              </a:pathLst>
            </a:custGeom>
            <a:grpFill/>
            <a:ln w="9525" cap="flat">
              <a:solidFill>
                <a:schemeClr val="bg1"/>
              </a:solidFill>
              <a:prstDash val="solid"/>
              <a:miter/>
            </a:ln>
          </p:spPr>
          <p:txBody>
            <a:bodyPr rtlCol="0" anchor="ctr"/>
            <a:lstStyle/>
            <a:p>
              <a:endParaRPr lang="en-IN"/>
            </a:p>
          </p:txBody>
        </p:sp>
        <p:sp>
          <p:nvSpPr>
            <p:cNvPr id="192" name="Graphic 20" descr="Dollar">
              <a:extLst>
                <a:ext uri="{FF2B5EF4-FFF2-40B4-BE49-F238E27FC236}">
                  <a16:creationId xmlns:a16="http://schemas.microsoft.com/office/drawing/2014/main" id="{62CA12A8-29C0-4632-AF35-BA87E6893812}"/>
                </a:ext>
              </a:extLst>
            </p:cNvPr>
            <p:cNvSpPr/>
            <p:nvPr/>
          </p:nvSpPr>
          <p:spPr>
            <a:xfrm>
              <a:off x="4329115" y="510738"/>
              <a:ext cx="76200" cy="182242"/>
            </a:xfrm>
            <a:custGeom>
              <a:avLst/>
              <a:gdLst>
                <a:gd name="connsiteX0" fmla="*/ 166549 w 171249"/>
                <a:gd name="connsiteY0" fmla="*/ 245993 h 409560"/>
                <a:gd name="connsiteX1" fmla="*/ 153910 w 171249"/>
                <a:gd name="connsiteY1" fmla="*/ 227224 h 409560"/>
                <a:gd name="connsiteX2" fmla="*/ 135741 w 171249"/>
                <a:gd name="connsiteY2" fmla="*/ 214065 h 409560"/>
                <a:gd name="connsiteX3" fmla="*/ 114357 w 171249"/>
                <a:gd name="connsiteY3" fmla="*/ 204602 h 409560"/>
                <a:gd name="connsiteX4" fmla="*/ 91497 w 171249"/>
                <a:gd name="connsiteY4" fmla="*/ 196982 h 409560"/>
                <a:gd name="connsiteX5" fmla="*/ 89716 w 171249"/>
                <a:gd name="connsiteY5" fmla="*/ 196410 h 409560"/>
                <a:gd name="connsiteX6" fmla="*/ 89716 w 171249"/>
                <a:gd name="connsiteY6" fmla="*/ 62036 h 409560"/>
                <a:gd name="connsiteX7" fmla="*/ 92845 w 171249"/>
                <a:gd name="connsiteY7" fmla="*/ 61912 h 409560"/>
                <a:gd name="connsiteX8" fmla="*/ 128749 w 171249"/>
                <a:gd name="connsiteY8" fmla="*/ 68437 h 409560"/>
                <a:gd name="connsiteX9" fmla="*/ 158005 w 171249"/>
                <a:gd name="connsiteY9" fmla="*/ 89297 h 409560"/>
                <a:gd name="connsiteX10" fmla="*/ 164878 w 171249"/>
                <a:gd name="connsiteY10" fmla="*/ 82706 h 409560"/>
                <a:gd name="connsiteX11" fmla="*/ 132440 w 171249"/>
                <a:gd name="connsiteY11" fmla="*/ 59655 h 409560"/>
                <a:gd name="connsiteX12" fmla="*/ 92845 w 171249"/>
                <a:gd name="connsiteY12" fmla="*/ 52387 h 409560"/>
                <a:gd name="connsiteX13" fmla="*/ 89716 w 171249"/>
                <a:gd name="connsiteY13" fmla="*/ 52511 h 409560"/>
                <a:gd name="connsiteX14" fmla="*/ 89716 w 171249"/>
                <a:gd name="connsiteY14" fmla="*/ 0 h 409560"/>
                <a:gd name="connsiteX15" fmla="*/ 80191 w 171249"/>
                <a:gd name="connsiteY15" fmla="*/ 0 h 409560"/>
                <a:gd name="connsiteX16" fmla="*/ 80191 w 171249"/>
                <a:gd name="connsiteY16" fmla="*/ 53154 h 409560"/>
                <a:gd name="connsiteX17" fmla="*/ 57331 w 171249"/>
                <a:gd name="connsiteY17" fmla="*/ 58574 h 409560"/>
                <a:gd name="connsiteX18" fmla="*/ 30971 w 171249"/>
                <a:gd name="connsiteY18" fmla="*/ 75281 h 409560"/>
                <a:gd name="connsiteX19" fmla="*/ 14630 w 171249"/>
                <a:gd name="connsiteY19" fmla="*/ 99570 h 409560"/>
                <a:gd name="connsiteX20" fmla="*/ 9054 w 171249"/>
                <a:gd name="connsiteY20" fmla="*/ 128230 h 409560"/>
                <a:gd name="connsiteX21" fmla="*/ 13687 w 171249"/>
                <a:gd name="connsiteY21" fmla="*/ 155010 h 409560"/>
                <a:gd name="connsiteX22" fmla="*/ 26256 w 171249"/>
                <a:gd name="connsiteY22" fmla="*/ 174731 h 409560"/>
                <a:gd name="connsiteX23" fmla="*/ 44425 w 171249"/>
                <a:gd name="connsiteY23" fmla="*/ 188571 h 409560"/>
                <a:gd name="connsiteX24" fmla="*/ 65856 w 171249"/>
                <a:gd name="connsiteY24" fmla="*/ 198368 h 409560"/>
                <a:gd name="connsiteX25" fmla="*/ 80186 w 171249"/>
                <a:gd name="connsiteY25" fmla="*/ 203373 h 409560"/>
                <a:gd name="connsiteX26" fmla="*/ 80186 w 171249"/>
                <a:gd name="connsiteY26" fmla="*/ 347639 h 409560"/>
                <a:gd name="connsiteX27" fmla="*/ 57683 w 171249"/>
                <a:gd name="connsiteY27" fmla="*/ 345186 h 409560"/>
                <a:gd name="connsiteX28" fmla="*/ 39514 w 171249"/>
                <a:gd name="connsiteY28" fmla="*/ 338842 h 409560"/>
                <a:gd name="connsiteX29" fmla="*/ 26146 w 171249"/>
                <a:gd name="connsiteY29" fmla="*/ 330689 h 409560"/>
                <a:gd name="connsiteX30" fmla="*/ 16497 w 171249"/>
                <a:gd name="connsiteY30" fmla="*/ 322369 h 409560"/>
                <a:gd name="connsiteX31" fmla="*/ 10087 w 171249"/>
                <a:gd name="connsiteY31" fmla="*/ 315863 h 409560"/>
                <a:gd name="connsiteX32" fmla="*/ 7272 w 171249"/>
                <a:gd name="connsiteY32" fmla="*/ 312868 h 409560"/>
                <a:gd name="connsiteX33" fmla="*/ 6896 w 171249"/>
                <a:gd name="connsiteY33" fmla="*/ 312477 h 409560"/>
                <a:gd name="connsiteX34" fmla="*/ 0 w 171249"/>
                <a:gd name="connsiteY34" fmla="*/ 319035 h 409560"/>
                <a:gd name="connsiteX35" fmla="*/ 391 w 171249"/>
                <a:gd name="connsiteY35" fmla="*/ 319445 h 409560"/>
                <a:gd name="connsiteX36" fmla="*/ 3077 w 171249"/>
                <a:gd name="connsiteY36" fmla="*/ 322302 h 409560"/>
                <a:gd name="connsiteX37" fmla="*/ 9844 w 171249"/>
                <a:gd name="connsiteY37" fmla="*/ 329174 h 409560"/>
                <a:gd name="connsiteX38" fmla="*/ 20264 w 171249"/>
                <a:gd name="connsiteY38" fmla="*/ 338190 h 409560"/>
                <a:gd name="connsiteX39" fmla="*/ 35347 w 171249"/>
                <a:gd name="connsiteY39" fmla="*/ 347415 h 409560"/>
                <a:gd name="connsiteX40" fmla="*/ 55440 w 171249"/>
                <a:gd name="connsiteY40" fmla="*/ 354449 h 409560"/>
                <a:gd name="connsiteX41" fmla="*/ 80205 w 171249"/>
                <a:gd name="connsiteY41" fmla="*/ 357173 h 409560"/>
                <a:gd name="connsiteX42" fmla="*/ 80205 w 171249"/>
                <a:gd name="connsiteY42" fmla="*/ 409561 h 409560"/>
                <a:gd name="connsiteX43" fmla="*/ 89730 w 171249"/>
                <a:gd name="connsiteY43" fmla="*/ 409561 h 409560"/>
                <a:gd name="connsiteX44" fmla="*/ 89730 w 171249"/>
                <a:gd name="connsiteY44" fmla="*/ 356830 h 409560"/>
                <a:gd name="connsiteX45" fmla="*/ 119029 w 171249"/>
                <a:gd name="connsiteY45" fmla="*/ 350349 h 409560"/>
                <a:gd name="connsiteX46" fmla="*/ 147361 w 171249"/>
                <a:gd name="connsiteY46" fmla="*/ 331851 h 409560"/>
                <a:gd name="connsiteX47" fmla="*/ 165154 w 171249"/>
                <a:gd name="connsiteY47" fmla="*/ 304610 h 409560"/>
                <a:gd name="connsiteX48" fmla="*/ 171236 w 171249"/>
                <a:gd name="connsiteY48" fmla="*/ 271705 h 409560"/>
                <a:gd name="connsiteX49" fmla="*/ 166549 w 171249"/>
                <a:gd name="connsiteY49" fmla="*/ 245993 h 409560"/>
                <a:gd name="connsiteX50" fmla="*/ 69223 w 171249"/>
                <a:gd name="connsiteY50" fmla="*/ 189457 h 409560"/>
                <a:gd name="connsiteX51" fmla="*/ 49030 w 171249"/>
                <a:gd name="connsiteY51" fmla="*/ 180223 h 409560"/>
                <a:gd name="connsiteX52" fmla="*/ 33133 w 171249"/>
                <a:gd name="connsiteY52" fmla="*/ 168131 h 409560"/>
                <a:gd name="connsiteX53" fmla="*/ 22498 w 171249"/>
                <a:gd name="connsiteY53" fmla="*/ 151462 h 409560"/>
                <a:gd name="connsiteX54" fmla="*/ 18564 w 171249"/>
                <a:gd name="connsiteY54" fmla="*/ 128264 h 409560"/>
                <a:gd name="connsiteX55" fmla="*/ 23436 w 171249"/>
                <a:gd name="connsiteY55" fmla="*/ 103189 h 409560"/>
                <a:gd name="connsiteX56" fmla="*/ 37624 w 171249"/>
                <a:gd name="connsiteY56" fmla="*/ 82110 h 409560"/>
                <a:gd name="connsiteX57" fmla="*/ 60836 w 171249"/>
                <a:gd name="connsiteY57" fmla="*/ 67447 h 409560"/>
                <a:gd name="connsiteX58" fmla="*/ 80191 w 171249"/>
                <a:gd name="connsiteY58" fmla="*/ 62765 h 409560"/>
                <a:gd name="connsiteX59" fmla="*/ 80191 w 171249"/>
                <a:gd name="connsiteY59" fmla="*/ 193377 h 409560"/>
                <a:gd name="connsiteX60" fmla="*/ 69223 w 171249"/>
                <a:gd name="connsiteY60" fmla="*/ 189457 h 409560"/>
                <a:gd name="connsiteX61" fmla="*/ 156277 w 171249"/>
                <a:gd name="connsiteY61" fmla="*/ 301123 h 409560"/>
                <a:gd name="connsiteX62" fmla="*/ 140627 w 171249"/>
                <a:gd name="connsiteY62" fmla="*/ 325117 h 409560"/>
                <a:gd name="connsiteX63" fmla="*/ 115386 w 171249"/>
                <a:gd name="connsiteY63" fmla="*/ 341538 h 409560"/>
                <a:gd name="connsiteX64" fmla="*/ 89702 w 171249"/>
                <a:gd name="connsiteY64" fmla="*/ 347310 h 409560"/>
                <a:gd name="connsiteX65" fmla="*/ 89702 w 171249"/>
                <a:gd name="connsiteY65" fmla="*/ 206407 h 409560"/>
                <a:gd name="connsiteX66" fmla="*/ 111057 w 171249"/>
                <a:gd name="connsiteY66" fmla="*/ 213551 h 409560"/>
                <a:gd name="connsiteX67" fmla="*/ 131288 w 171249"/>
                <a:gd name="connsiteY67" fmla="*/ 222499 h 409560"/>
                <a:gd name="connsiteX68" fmla="*/ 147209 w 171249"/>
                <a:gd name="connsiteY68" fmla="*/ 234015 h 409560"/>
                <a:gd name="connsiteX69" fmla="*/ 157777 w 171249"/>
                <a:gd name="connsiteY69" fmla="*/ 249731 h 409560"/>
                <a:gd name="connsiteX70" fmla="*/ 161682 w 171249"/>
                <a:gd name="connsiteY70" fmla="*/ 271705 h 409560"/>
                <a:gd name="connsiteX71" fmla="*/ 156277 w 171249"/>
                <a:gd name="connsiteY71" fmla="*/ 301123 h 4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249" h="409560">
                  <a:moveTo>
                    <a:pt x="166549" y="245993"/>
                  </a:moveTo>
                  <a:cubicBezTo>
                    <a:pt x="163603" y="238970"/>
                    <a:pt x="159309" y="232594"/>
                    <a:pt x="153910" y="227224"/>
                  </a:cubicBezTo>
                  <a:cubicBezTo>
                    <a:pt x="148530" y="221971"/>
                    <a:pt x="142409" y="217537"/>
                    <a:pt x="135741" y="214065"/>
                  </a:cubicBezTo>
                  <a:cubicBezTo>
                    <a:pt x="128830" y="210442"/>
                    <a:pt x="121686" y="207281"/>
                    <a:pt x="114357" y="204602"/>
                  </a:cubicBezTo>
                  <a:cubicBezTo>
                    <a:pt x="106909" y="201863"/>
                    <a:pt x="99217" y="199301"/>
                    <a:pt x="91497" y="196982"/>
                  </a:cubicBezTo>
                  <a:cubicBezTo>
                    <a:pt x="90897" y="196801"/>
                    <a:pt x="90311" y="196596"/>
                    <a:pt x="89716" y="196410"/>
                  </a:cubicBezTo>
                  <a:lnTo>
                    <a:pt x="89716" y="62036"/>
                  </a:lnTo>
                  <a:cubicBezTo>
                    <a:pt x="90768" y="62008"/>
                    <a:pt x="91773" y="61912"/>
                    <a:pt x="92845" y="61912"/>
                  </a:cubicBezTo>
                  <a:cubicBezTo>
                    <a:pt x="105127" y="61682"/>
                    <a:pt x="117333" y="63900"/>
                    <a:pt x="128749" y="68437"/>
                  </a:cubicBezTo>
                  <a:cubicBezTo>
                    <a:pt x="139824" y="73319"/>
                    <a:pt x="149781" y="80418"/>
                    <a:pt x="158005" y="89297"/>
                  </a:cubicBezTo>
                  <a:lnTo>
                    <a:pt x="164878" y="82706"/>
                  </a:lnTo>
                  <a:cubicBezTo>
                    <a:pt x="155757" y="72883"/>
                    <a:pt x="144717" y="65037"/>
                    <a:pt x="132440" y="59655"/>
                  </a:cubicBezTo>
                  <a:cubicBezTo>
                    <a:pt x="119856" y="54624"/>
                    <a:pt x="106395" y="52153"/>
                    <a:pt x="92845" y="52387"/>
                  </a:cubicBezTo>
                  <a:cubicBezTo>
                    <a:pt x="91778" y="52387"/>
                    <a:pt x="90768" y="52483"/>
                    <a:pt x="89716" y="52511"/>
                  </a:cubicBezTo>
                  <a:lnTo>
                    <a:pt x="89716" y="0"/>
                  </a:lnTo>
                  <a:lnTo>
                    <a:pt x="80191" y="0"/>
                  </a:lnTo>
                  <a:lnTo>
                    <a:pt x="80191" y="53154"/>
                  </a:lnTo>
                  <a:cubicBezTo>
                    <a:pt x="72364" y="53937"/>
                    <a:pt x="64676" y="55760"/>
                    <a:pt x="57331" y="58574"/>
                  </a:cubicBezTo>
                  <a:cubicBezTo>
                    <a:pt x="47522" y="62337"/>
                    <a:pt x="38561" y="68017"/>
                    <a:pt x="30971" y="75281"/>
                  </a:cubicBezTo>
                  <a:cubicBezTo>
                    <a:pt x="23911" y="82167"/>
                    <a:pt x="18348" y="90436"/>
                    <a:pt x="14630" y="99570"/>
                  </a:cubicBezTo>
                  <a:cubicBezTo>
                    <a:pt x="10930" y="108671"/>
                    <a:pt x="9035" y="118405"/>
                    <a:pt x="9054" y="128230"/>
                  </a:cubicBezTo>
                  <a:cubicBezTo>
                    <a:pt x="8865" y="137371"/>
                    <a:pt x="10438" y="146464"/>
                    <a:pt x="13687" y="155010"/>
                  </a:cubicBezTo>
                  <a:cubicBezTo>
                    <a:pt x="16582" y="162325"/>
                    <a:pt x="20848" y="169018"/>
                    <a:pt x="26256" y="174731"/>
                  </a:cubicBezTo>
                  <a:cubicBezTo>
                    <a:pt x="31571" y="180244"/>
                    <a:pt x="37698" y="184911"/>
                    <a:pt x="44425" y="188571"/>
                  </a:cubicBezTo>
                  <a:cubicBezTo>
                    <a:pt x="51330" y="192335"/>
                    <a:pt x="58491" y="195609"/>
                    <a:pt x="65856" y="198368"/>
                  </a:cubicBezTo>
                  <a:cubicBezTo>
                    <a:pt x="70514" y="200125"/>
                    <a:pt x="75324" y="201778"/>
                    <a:pt x="80186" y="203373"/>
                  </a:cubicBezTo>
                  <a:lnTo>
                    <a:pt x="80186" y="347639"/>
                  </a:lnTo>
                  <a:cubicBezTo>
                    <a:pt x="72616" y="347680"/>
                    <a:pt x="65067" y="346857"/>
                    <a:pt x="57683" y="345186"/>
                  </a:cubicBezTo>
                  <a:cubicBezTo>
                    <a:pt x="51418" y="343725"/>
                    <a:pt x="45328" y="341598"/>
                    <a:pt x="39514" y="338842"/>
                  </a:cubicBezTo>
                  <a:cubicBezTo>
                    <a:pt x="34785" y="336601"/>
                    <a:pt x="30304" y="333867"/>
                    <a:pt x="26146" y="330689"/>
                  </a:cubicBezTo>
                  <a:cubicBezTo>
                    <a:pt x="22783" y="328091"/>
                    <a:pt x="19562" y="325313"/>
                    <a:pt x="16497" y="322369"/>
                  </a:cubicBezTo>
                  <a:cubicBezTo>
                    <a:pt x="13786" y="319727"/>
                    <a:pt x="11649" y="317559"/>
                    <a:pt x="10087" y="315863"/>
                  </a:cubicBezTo>
                  <a:cubicBezTo>
                    <a:pt x="8758" y="314435"/>
                    <a:pt x="7882" y="313482"/>
                    <a:pt x="7272" y="312868"/>
                  </a:cubicBezTo>
                  <a:lnTo>
                    <a:pt x="6896" y="312477"/>
                  </a:lnTo>
                  <a:lnTo>
                    <a:pt x="0" y="319035"/>
                  </a:lnTo>
                  <a:lnTo>
                    <a:pt x="391" y="319445"/>
                  </a:lnTo>
                  <a:cubicBezTo>
                    <a:pt x="976" y="320054"/>
                    <a:pt x="1819" y="320931"/>
                    <a:pt x="3077" y="322302"/>
                  </a:cubicBezTo>
                  <a:cubicBezTo>
                    <a:pt x="4724" y="324099"/>
                    <a:pt x="6980" y="326390"/>
                    <a:pt x="9844" y="329174"/>
                  </a:cubicBezTo>
                  <a:cubicBezTo>
                    <a:pt x="13153" y="332365"/>
                    <a:pt x="16632" y="335374"/>
                    <a:pt x="20264" y="338190"/>
                  </a:cubicBezTo>
                  <a:cubicBezTo>
                    <a:pt x="24954" y="341787"/>
                    <a:pt x="30009" y="344879"/>
                    <a:pt x="35347" y="347415"/>
                  </a:cubicBezTo>
                  <a:cubicBezTo>
                    <a:pt x="41776" y="350467"/>
                    <a:pt x="48512" y="352825"/>
                    <a:pt x="55440" y="354449"/>
                  </a:cubicBezTo>
                  <a:cubicBezTo>
                    <a:pt x="63564" y="356303"/>
                    <a:pt x="71873" y="357217"/>
                    <a:pt x="80205" y="357173"/>
                  </a:cubicBezTo>
                  <a:lnTo>
                    <a:pt x="80205" y="409561"/>
                  </a:lnTo>
                  <a:lnTo>
                    <a:pt x="89730" y="409561"/>
                  </a:lnTo>
                  <a:lnTo>
                    <a:pt x="89730" y="356830"/>
                  </a:lnTo>
                  <a:cubicBezTo>
                    <a:pt x="99780" y="356244"/>
                    <a:pt x="109670" y="354056"/>
                    <a:pt x="119029" y="350349"/>
                  </a:cubicBezTo>
                  <a:cubicBezTo>
                    <a:pt x="129608" y="346126"/>
                    <a:pt x="139240" y="339838"/>
                    <a:pt x="147361" y="331851"/>
                  </a:cubicBezTo>
                  <a:cubicBezTo>
                    <a:pt x="155112" y="324098"/>
                    <a:pt x="161170" y="314823"/>
                    <a:pt x="165154" y="304610"/>
                  </a:cubicBezTo>
                  <a:cubicBezTo>
                    <a:pt x="169229" y="294121"/>
                    <a:pt x="171292" y="282958"/>
                    <a:pt x="171236" y="271705"/>
                  </a:cubicBezTo>
                  <a:cubicBezTo>
                    <a:pt x="171418" y="262907"/>
                    <a:pt x="169824" y="254161"/>
                    <a:pt x="166549" y="245993"/>
                  </a:cubicBezTo>
                  <a:close/>
                  <a:moveTo>
                    <a:pt x="69223" y="189457"/>
                  </a:moveTo>
                  <a:cubicBezTo>
                    <a:pt x="62284" y="186855"/>
                    <a:pt x="55536" y="183770"/>
                    <a:pt x="49030" y="180223"/>
                  </a:cubicBezTo>
                  <a:cubicBezTo>
                    <a:pt x="43144" y="177028"/>
                    <a:pt x="37783" y="172950"/>
                    <a:pt x="33133" y="168131"/>
                  </a:cubicBezTo>
                  <a:cubicBezTo>
                    <a:pt x="28558" y="163302"/>
                    <a:pt x="24949" y="157645"/>
                    <a:pt x="22498" y="151462"/>
                  </a:cubicBezTo>
                  <a:cubicBezTo>
                    <a:pt x="19714" y="144052"/>
                    <a:pt x="18379" y="136177"/>
                    <a:pt x="18564" y="128264"/>
                  </a:cubicBezTo>
                  <a:cubicBezTo>
                    <a:pt x="18547" y="119669"/>
                    <a:pt x="20201" y="111152"/>
                    <a:pt x="23436" y="103189"/>
                  </a:cubicBezTo>
                  <a:cubicBezTo>
                    <a:pt x="26662" y="95260"/>
                    <a:pt x="31493" y="88084"/>
                    <a:pt x="37624" y="82110"/>
                  </a:cubicBezTo>
                  <a:cubicBezTo>
                    <a:pt x="44310" y="75728"/>
                    <a:pt x="52201" y="70743"/>
                    <a:pt x="60836" y="67447"/>
                  </a:cubicBezTo>
                  <a:cubicBezTo>
                    <a:pt x="67063" y="65070"/>
                    <a:pt x="73567" y="63497"/>
                    <a:pt x="80191" y="62765"/>
                  </a:cubicBezTo>
                  <a:lnTo>
                    <a:pt x="80191" y="193377"/>
                  </a:lnTo>
                  <a:cubicBezTo>
                    <a:pt x="76476" y="192119"/>
                    <a:pt x="72809" y="190810"/>
                    <a:pt x="69223" y="189457"/>
                  </a:cubicBezTo>
                  <a:close/>
                  <a:moveTo>
                    <a:pt x="156277" y="301123"/>
                  </a:moveTo>
                  <a:cubicBezTo>
                    <a:pt x="152773" y="310116"/>
                    <a:pt x="147445" y="318286"/>
                    <a:pt x="140627" y="325117"/>
                  </a:cubicBezTo>
                  <a:cubicBezTo>
                    <a:pt x="133389" y="332214"/>
                    <a:pt x="124808" y="337797"/>
                    <a:pt x="115386" y="341538"/>
                  </a:cubicBezTo>
                  <a:cubicBezTo>
                    <a:pt x="107179" y="344791"/>
                    <a:pt x="98512" y="346739"/>
                    <a:pt x="89702" y="347310"/>
                  </a:cubicBezTo>
                  <a:lnTo>
                    <a:pt x="89702" y="206407"/>
                  </a:lnTo>
                  <a:cubicBezTo>
                    <a:pt x="96912" y="208593"/>
                    <a:pt x="104094" y="210984"/>
                    <a:pt x="111057" y="213551"/>
                  </a:cubicBezTo>
                  <a:cubicBezTo>
                    <a:pt x="117990" y="216085"/>
                    <a:pt x="124748" y="219075"/>
                    <a:pt x="131288" y="222499"/>
                  </a:cubicBezTo>
                  <a:cubicBezTo>
                    <a:pt x="137131" y="225536"/>
                    <a:pt x="142495" y="229416"/>
                    <a:pt x="147209" y="234015"/>
                  </a:cubicBezTo>
                  <a:cubicBezTo>
                    <a:pt x="151722" y="238515"/>
                    <a:pt x="155312" y="243854"/>
                    <a:pt x="157777" y="249731"/>
                  </a:cubicBezTo>
                  <a:cubicBezTo>
                    <a:pt x="160536" y="256721"/>
                    <a:pt x="161864" y="264193"/>
                    <a:pt x="161682" y="271705"/>
                  </a:cubicBezTo>
                  <a:cubicBezTo>
                    <a:pt x="161744" y="281764"/>
                    <a:pt x="159910" y="291744"/>
                    <a:pt x="156277" y="301123"/>
                  </a:cubicBezTo>
                  <a:close/>
                </a:path>
              </a:pathLst>
            </a:custGeom>
            <a:grpFill/>
            <a:ln w="3175" cap="flat">
              <a:solidFill>
                <a:schemeClr val="bg1"/>
              </a:solidFill>
              <a:prstDash val="solid"/>
              <a:miter/>
            </a:ln>
          </p:spPr>
          <p:txBody>
            <a:bodyPr rtlCol="0" anchor="ctr"/>
            <a:lstStyle/>
            <a:p>
              <a:endParaRPr lang="en-IN"/>
            </a:p>
          </p:txBody>
        </p:sp>
      </p:grpSp>
      <p:grpSp>
        <p:nvGrpSpPr>
          <p:cNvPr id="87" name="Graphic 31">
            <a:extLst>
              <a:ext uri="{FF2B5EF4-FFF2-40B4-BE49-F238E27FC236}">
                <a16:creationId xmlns:a16="http://schemas.microsoft.com/office/drawing/2014/main" id="{D7F900CB-5441-4D48-B8B3-431CB089F25F}"/>
              </a:ext>
            </a:extLst>
          </p:cNvPr>
          <p:cNvGrpSpPr/>
          <p:nvPr/>
        </p:nvGrpSpPr>
        <p:grpSpPr>
          <a:xfrm>
            <a:off x="10018382" y="4703287"/>
            <a:ext cx="428028" cy="432560"/>
            <a:chOff x="5181345" y="447336"/>
            <a:chExt cx="1470723" cy="1554922"/>
          </a:xfrm>
        </p:grpSpPr>
        <p:sp>
          <p:nvSpPr>
            <p:cNvPr id="181" name="Freeform: Shape 180">
              <a:extLst>
                <a:ext uri="{FF2B5EF4-FFF2-40B4-BE49-F238E27FC236}">
                  <a16:creationId xmlns:a16="http://schemas.microsoft.com/office/drawing/2014/main" id="{3A55CB06-43C1-4F07-8450-286CF8051202}"/>
                </a:ext>
              </a:extLst>
            </p:cNvPr>
            <p:cNvSpPr/>
            <p:nvPr/>
          </p:nvSpPr>
          <p:spPr>
            <a:xfrm>
              <a:off x="5377520" y="1254583"/>
              <a:ext cx="111198" cy="323004"/>
            </a:xfrm>
            <a:custGeom>
              <a:avLst/>
              <a:gdLst>
                <a:gd name="connsiteX0" fmla="*/ 0 w 111198"/>
                <a:gd name="connsiteY0" fmla="*/ 238282 h 323004"/>
                <a:gd name="connsiteX1" fmla="*/ 111198 w 111198"/>
                <a:gd name="connsiteY1" fmla="*/ 323004 h 323004"/>
                <a:gd name="connsiteX2" fmla="*/ 111198 w 111198"/>
                <a:gd name="connsiteY2" fmla="*/ 0 h 323004"/>
                <a:gd name="connsiteX3" fmla="*/ 0 w 111198"/>
                <a:gd name="connsiteY3" fmla="*/ 0 h 323004"/>
                <a:gd name="connsiteX4" fmla="*/ 0 w 111198"/>
                <a:gd name="connsiteY4" fmla="*/ 238282 h 323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8" h="323004">
                  <a:moveTo>
                    <a:pt x="0" y="238282"/>
                  </a:moveTo>
                  <a:cubicBezTo>
                    <a:pt x="33889" y="270053"/>
                    <a:pt x="70955" y="298647"/>
                    <a:pt x="111198" y="323004"/>
                  </a:cubicBezTo>
                  <a:lnTo>
                    <a:pt x="111198" y="0"/>
                  </a:lnTo>
                  <a:lnTo>
                    <a:pt x="0" y="0"/>
                  </a:lnTo>
                  <a:lnTo>
                    <a:pt x="0" y="238282"/>
                  </a:lnTo>
                  <a:close/>
                </a:path>
              </a:pathLst>
            </a:custGeom>
            <a:noFill/>
            <a:ln w="10553" cap="flat">
              <a:solidFill>
                <a:schemeClr val="bg1"/>
              </a:solidFill>
              <a:prstDash val="solid"/>
              <a:miter/>
            </a:ln>
          </p:spPr>
          <p:txBody>
            <a:bodyPr rtlCol="0" anchor="ctr"/>
            <a:lstStyle/>
            <a:p>
              <a:endParaRPr lang="en-IN"/>
            </a:p>
          </p:txBody>
        </p:sp>
        <p:sp>
          <p:nvSpPr>
            <p:cNvPr id="182" name="Freeform: Shape 181">
              <a:extLst>
                <a:ext uri="{FF2B5EF4-FFF2-40B4-BE49-F238E27FC236}">
                  <a16:creationId xmlns:a16="http://schemas.microsoft.com/office/drawing/2014/main" id="{7D207097-F94C-4261-83B3-68BCA709908E}"/>
                </a:ext>
              </a:extLst>
            </p:cNvPr>
            <p:cNvSpPr/>
            <p:nvPr/>
          </p:nvSpPr>
          <p:spPr>
            <a:xfrm>
              <a:off x="5956810" y="690120"/>
              <a:ext cx="3177" cy="2118"/>
            </a:xfrm>
            <a:custGeom>
              <a:avLst/>
              <a:gdLst>
                <a:gd name="connsiteX0" fmla="*/ 3177 w 3177"/>
                <a:gd name="connsiteY0" fmla="*/ 2118 h 2118"/>
                <a:gd name="connsiteX1" fmla="*/ 3177 w 3177"/>
                <a:gd name="connsiteY1" fmla="*/ 0 h 2118"/>
                <a:gd name="connsiteX2" fmla="*/ 0 w 3177"/>
                <a:gd name="connsiteY2" fmla="*/ 0 h 2118"/>
              </a:gdLst>
              <a:ahLst/>
              <a:cxnLst>
                <a:cxn ang="0">
                  <a:pos x="connsiteX0" y="connsiteY0"/>
                </a:cxn>
                <a:cxn ang="0">
                  <a:pos x="connsiteX1" y="connsiteY1"/>
                </a:cxn>
                <a:cxn ang="0">
                  <a:pos x="connsiteX2" y="connsiteY2"/>
                </a:cxn>
              </a:cxnLst>
              <a:rect l="l" t="t" r="r" b="b"/>
              <a:pathLst>
                <a:path w="3177" h="2118">
                  <a:moveTo>
                    <a:pt x="3177" y="2118"/>
                  </a:moveTo>
                  <a:lnTo>
                    <a:pt x="3177" y="0"/>
                  </a:lnTo>
                  <a:lnTo>
                    <a:pt x="0" y="0"/>
                  </a:lnTo>
                  <a:close/>
                </a:path>
              </a:pathLst>
            </a:custGeom>
            <a:noFill/>
            <a:ln w="10553" cap="flat">
              <a:solidFill>
                <a:schemeClr val="bg1"/>
              </a:solidFill>
              <a:prstDash val="solid"/>
              <a:miter/>
            </a:ln>
          </p:spPr>
          <p:txBody>
            <a:bodyPr rtlCol="0" anchor="ctr"/>
            <a:lstStyle/>
            <a:p>
              <a:endParaRPr lang="en-IN"/>
            </a:p>
          </p:txBody>
        </p:sp>
        <p:sp>
          <p:nvSpPr>
            <p:cNvPr id="183" name="Freeform: Shape 182">
              <a:extLst>
                <a:ext uri="{FF2B5EF4-FFF2-40B4-BE49-F238E27FC236}">
                  <a16:creationId xmlns:a16="http://schemas.microsoft.com/office/drawing/2014/main" id="{FF269841-3664-47F6-8B8A-F9A2E1D3C47D}"/>
                </a:ext>
              </a:extLst>
            </p:cNvPr>
            <p:cNvSpPr/>
            <p:nvPr/>
          </p:nvSpPr>
          <p:spPr>
            <a:xfrm>
              <a:off x="5192062" y="458324"/>
              <a:ext cx="1184666" cy="1201867"/>
            </a:xfrm>
            <a:custGeom>
              <a:avLst/>
              <a:gdLst>
                <a:gd name="connsiteX0" fmla="*/ 991381 w 1184666"/>
                <a:gd name="connsiteY0" fmla="*/ 1066312 h 1201867"/>
                <a:gd name="connsiteX1" fmla="*/ 1184125 w 1184666"/>
                <a:gd name="connsiteY1" fmla="*/ 563272 h 1201867"/>
                <a:gd name="connsiteX2" fmla="*/ 1000912 w 1184666"/>
                <a:gd name="connsiteY2" fmla="*/ 149191 h 1201867"/>
                <a:gd name="connsiteX3" fmla="*/ 201344 w 1184666"/>
                <a:gd name="connsiteY3" fmla="*/ 150250 h 1201867"/>
                <a:gd name="connsiteX4" fmla="*/ 111326 w 1184666"/>
                <a:gd name="connsiteY4" fmla="*/ 949818 h 1201867"/>
                <a:gd name="connsiteX5" fmla="*/ 173809 w 1184666"/>
                <a:gd name="connsiteY5" fmla="*/ 1023950 h 1201867"/>
                <a:gd name="connsiteX6" fmla="*/ 173809 w 1184666"/>
                <a:gd name="connsiteY6" fmla="*/ 785669 h 1201867"/>
                <a:gd name="connsiteX7" fmla="*/ 307247 w 1184666"/>
                <a:gd name="connsiteY7" fmla="*/ 785669 h 1201867"/>
                <a:gd name="connsiteX8" fmla="*/ 307247 w 1184666"/>
                <a:gd name="connsiteY8" fmla="*/ 1124558 h 1201867"/>
                <a:gd name="connsiteX9" fmla="*/ 498932 w 1184666"/>
                <a:gd name="connsiteY9" fmla="*/ 1193395 h 1201867"/>
                <a:gd name="connsiteX10" fmla="*/ 498932 w 1184666"/>
                <a:gd name="connsiteY10" fmla="*/ 647995 h 1201867"/>
                <a:gd name="connsiteX11" fmla="*/ 631310 w 1184666"/>
                <a:gd name="connsiteY11" fmla="*/ 647995 h 1201867"/>
                <a:gd name="connsiteX12" fmla="*/ 631310 w 1184666"/>
                <a:gd name="connsiteY12" fmla="*/ 1201868 h 1201867"/>
                <a:gd name="connsiteX13" fmla="*/ 857943 w 1184666"/>
                <a:gd name="connsiteY13" fmla="*/ 1145739 h 1201867"/>
                <a:gd name="connsiteX14" fmla="*/ 857943 w 1184666"/>
                <a:gd name="connsiteY14" fmla="*/ 436189 h 1201867"/>
                <a:gd name="connsiteX15" fmla="*/ 990322 w 1184666"/>
                <a:gd name="connsiteY15" fmla="*/ 436189 h 1201867"/>
                <a:gd name="connsiteX16" fmla="*/ 990322 w 1184666"/>
                <a:gd name="connsiteY16" fmla="*/ 1066312 h 1201867"/>
                <a:gd name="connsiteX17" fmla="*/ 768984 w 1184666"/>
                <a:gd name="connsiteY17" fmla="*/ 352525 h 1201867"/>
                <a:gd name="connsiteX18" fmla="*/ 758394 w 1184666"/>
                <a:gd name="connsiteY18" fmla="*/ 351466 h 1201867"/>
                <a:gd name="connsiteX19" fmla="*/ 766866 w 1184666"/>
                <a:gd name="connsiteY19" fmla="*/ 242386 h 1201867"/>
                <a:gd name="connsiteX20" fmla="*/ 513758 w 1184666"/>
                <a:gd name="connsiteY20" fmla="*/ 492317 h 1201867"/>
                <a:gd name="connsiteX21" fmla="*/ 354903 w 1184666"/>
                <a:gd name="connsiteY21" fmla="*/ 440425 h 1201867"/>
                <a:gd name="connsiteX22" fmla="*/ 137802 w 1184666"/>
                <a:gd name="connsiteY22" fmla="*/ 697769 h 1201867"/>
                <a:gd name="connsiteX23" fmla="*/ 129330 w 1184666"/>
                <a:gd name="connsiteY23" fmla="*/ 691415 h 1201867"/>
                <a:gd name="connsiteX24" fmla="*/ 349608 w 1184666"/>
                <a:gd name="connsiteY24" fmla="*/ 428775 h 1201867"/>
                <a:gd name="connsiteX25" fmla="*/ 509522 w 1184666"/>
                <a:gd name="connsiteY25" fmla="*/ 480668 h 1201867"/>
                <a:gd name="connsiteX26" fmla="*/ 762630 w 1184666"/>
                <a:gd name="connsiteY26" fmla="*/ 231796 h 1201867"/>
                <a:gd name="connsiteX27" fmla="*/ 631310 w 1184666"/>
                <a:gd name="connsiteY27" fmla="*/ 231796 h 1201867"/>
                <a:gd name="connsiteX28" fmla="*/ 631310 w 1184666"/>
                <a:gd name="connsiteY28" fmla="*/ 221205 h 1201867"/>
                <a:gd name="connsiteX29" fmla="*/ 779575 w 1184666"/>
                <a:gd name="connsiteY29" fmla="*/ 221205 h 1201867"/>
                <a:gd name="connsiteX30" fmla="*/ 768984 w 1184666"/>
                <a:gd name="connsiteY30" fmla="*/ 352525 h 12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84666" h="1201867">
                  <a:moveTo>
                    <a:pt x="991381" y="1066312"/>
                  </a:moveTo>
                  <a:cubicBezTo>
                    <a:pt x="1122701" y="928638"/>
                    <a:pt x="1191538" y="749662"/>
                    <a:pt x="1184125" y="563272"/>
                  </a:cubicBezTo>
                  <a:cubicBezTo>
                    <a:pt x="1177770" y="398063"/>
                    <a:pt x="1111052" y="246622"/>
                    <a:pt x="1000912" y="149191"/>
                  </a:cubicBezTo>
                  <a:cubicBezTo>
                    <a:pt x="776398" y="-49907"/>
                    <a:pt x="425858" y="-49907"/>
                    <a:pt x="201344" y="150250"/>
                  </a:cubicBezTo>
                  <a:cubicBezTo>
                    <a:pt x="-27407" y="353584"/>
                    <a:pt x="-66591" y="697769"/>
                    <a:pt x="111326" y="949818"/>
                  </a:cubicBezTo>
                  <a:cubicBezTo>
                    <a:pt x="130389" y="976294"/>
                    <a:pt x="151569" y="1001711"/>
                    <a:pt x="173809" y="1023950"/>
                  </a:cubicBezTo>
                  <a:lnTo>
                    <a:pt x="173809" y="785669"/>
                  </a:lnTo>
                  <a:lnTo>
                    <a:pt x="307247" y="785669"/>
                  </a:lnTo>
                  <a:lnTo>
                    <a:pt x="307247" y="1124558"/>
                  </a:lnTo>
                  <a:cubicBezTo>
                    <a:pt x="366553" y="1157388"/>
                    <a:pt x="431154" y="1180687"/>
                    <a:pt x="498932" y="1193395"/>
                  </a:cubicBezTo>
                  <a:lnTo>
                    <a:pt x="498932" y="647995"/>
                  </a:lnTo>
                  <a:lnTo>
                    <a:pt x="631310" y="647995"/>
                  </a:lnTo>
                  <a:lnTo>
                    <a:pt x="631310" y="1201868"/>
                  </a:lnTo>
                  <a:cubicBezTo>
                    <a:pt x="709679" y="1198691"/>
                    <a:pt x="785929" y="1179628"/>
                    <a:pt x="857943" y="1145739"/>
                  </a:cubicBezTo>
                  <a:lnTo>
                    <a:pt x="857943" y="436189"/>
                  </a:lnTo>
                  <a:lnTo>
                    <a:pt x="990322" y="436189"/>
                  </a:lnTo>
                  <a:lnTo>
                    <a:pt x="990322" y="1066312"/>
                  </a:lnTo>
                  <a:close/>
                  <a:moveTo>
                    <a:pt x="768984" y="352525"/>
                  </a:moveTo>
                  <a:lnTo>
                    <a:pt x="758394" y="351466"/>
                  </a:lnTo>
                  <a:lnTo>
                    <a:pt x="766866" y="242386"/>
                  </a:lnTo>
                  <a:lnTo>
                    <a:pt x="513758" y="492317"/>
                  </a:lnTo>
                  <a:lnTo>
                    <a:pt x="354903" y="440425"/>
                  </a:lnTo>
                  <a:lnTo>
                    <a:pt x="137802" y="697769"/>
                  </a:lnTo>
                  <a:lnTo>
                    <a:pt x="129330" y="691415"/>
                  </a:lnTo>
                  <a:lnTo>
                    <a:pt x="349608" y="428775"/>
                  </a:lnTo>
                  <a:lnTo>
                    <a:pt x="509522" y="480668"/>
                  </a:lnTo>
                  <a:lnTo>
                    <a:pt x="762630" y="231796"/>
                  </a:lnTo>
                  <a:lnTo>
                    <a:pt x="631310" y="231796"/>
                  </a:lnTo>
                  <a:lnTo>
                    <a:pt x="631310" y="221205"/>
                  </a:lnTo>
                  <a:lnTo>
                    <a:pt x="779575" y="221205"/>
                  </a:lnTo>
                  <a:lnTo>
                    <a:pt x="768984" y="352525"/>
                  </a:lnTo>
                  <a:close/>
                </a:path>
              </a:pathLst>
            </a:custGeom>
            <a:noFill/>
            <a:ln w="10553" cap="flat">
              <a:solidFill>
                <a:schemeClr val="bg1"/>
              </a:solidFill>
              <a:prstDash val="solid"/>
              <a:miter/>
            </a:ln>
          </p:spPr>
          <p:txBody>
            <a:bodyPr rtlCol="0" anchor="ctr"/>
            <a:lstStyle/>
            <a:p>
              <a:endParaRPr lang="en-IN"/>
            </a:p>
          </p:txBody>
        </p:sp>
        <p:sp>
          <p:nvSpPr>
            <p:cNvPr id="184" name="Freeform: Shape 183">
              <a:extLst>
                <a:ext uri="{FF2B5EF4-FFF2-40B4-BE49-F238E27FC236}">
                  <a16:creationId xmlns:a16="http://schemas.microsoft.com/office/drawing/2014/main" id="{9BE71B08-EB8A-4ACD-8167-1BB98BA61585}"/>
                </a:ext>
              </a:extLst>
            </p:cNvPr>
            <p:cNvSpPr/>
            <p:nvPr/>
          </p:nvSpPr>
          <p:spPr>
            <a:xfrm>
              <a:off x="5701584" y="1116909"/>
              <a:ext cx="111198" cy="543547"/>
            </a:xfrm>
            <a:custGeom>
              <a:avLst/>
              <a:gdLst>
                <a:gd name="connsiteX0" fmla="*/ 0 w 111198"/>
                <a:gd name="connsiteY0" fmla="*/ 535870 h 543547"/>
                <a:gd name="connsiteX1" fmla="*/ 6354 w 111198"/>
                <a:gd name="connsiteY1" fmla="*/ 536929 h 543547"/>
                <a:gd name="connsiteX2" fmla="*/ 111198 w 111198"/>
                <a:gd name="connsiteY2" fmla="*/ 543283 h 543547"/>
                <a:gd name="connsiteX3" fmla="*/ 111198 w 111198"/>
                <a:gd name="connsiteY3" fmla="*/ 0 h 543547"/>
                <a:gd name="connsiteX4" fmla="*/ 0 w 111198"/>
                <a:gd name="connsiteY4" fmla="*/ 0 h 543547"/>
                <a:gd name="connsiteX5" fmla="*/ 0 w 111198"/>
                <a:gd name="connsiteY5" fmla="*/ 535870 h 54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198" h="543547">
                  <a:moveTo>
                    <a:pt x="0" y="535870"/>
                  </a:moveTo>
                  <a:cubicBezTo>
                    <a:pt x="2118" y="535870"/>
                    <a:pt x="4236" y="536929"/>
                    <a:pt x="6354" y="536929"/>
                  </a:cubicBezTo>
                  <a:cubicBezTo>
                    <a:pt x="41302" y="542224"/>
                    <a:pt x="76250" y="544342"/>
                    <a:pt x="111198" y="543283"/>
                  </a:cubicBezTo>
                  <a:lnTo>
                    <a:pt x="111198" y="0"/>
                  </a:lnTo>
                  <a:lnTo>
                    <a:pt x="0" y="0"/>
                  </a:lnTo>
                  <a:lnTo>
                    <a:pt x="0" y="535870"/>
                  </a:lnTo>
                  <a:close/>
                </a:path>
              </a:pathLst>
            </a:custGeom>
            <a:noFill/>
            <a:ln w="10553" cap="flat">
              <a:solidFill>
                <a:schemeClr val="bg1"/>
              </a:solidFill>
              <a:prstDash val="solid"/>
              <a:miter/>
            </a:ln>
          </p:spPr>
          <p:txBody>
            <a:bodyPr rtlCol="0" anchor="ctr"/>
            <a:lstStyle/>
            <a:p>
              <a:endParaRPr lang="en-IN"/>
            </a:p>
          </p:txBody>
        </p:sp>
        <p:sp>
          <p:nvSpPr>
            <p:cNvPr id="185" name="Freeform: Shape 184">
              <a:extLst>
                <a:ext uri="{FF2B5EF4-FFF2-40B4-BE49-F238E27FC236}">
                  <a16:creationId xmlns:a16="http://schemas.microsoft.com/office/drawing/2014/main" id="{28E9F28D-8AEC-4192-989F-446A0ED19D4E}"/>
                </a:ext>
              </a:extLst>
            </p:cNvPr>
            <p:cNvSpPr/>
            <p:nvPr/>
          </p:nvSpPr>
          <p:spPr>
            <a:xfrm>
              <a:off x="6183443" y="1525695"/>
              <a:ext cx="2118" cy="4236"/>
            </a:xfrm>
            <a:custGeom>
              <a:avLst/>
              <a:gdLst>
                <a:gd name="connsiteX0" fmla="*/ 0 w 2118"/>
                <a:gd name="connsiteY0" fmla="*/ 4236 h 4236"/>
                <a:gd name="connsiteX1" fmla="*/ 2118 w 2118"/>
                <a:gd name="connsiteY1" fmla="*/ 2118 h 4236"/>
                <a:gd name="connsiteX2" fmla="*/ 0 w 2118"/>
                <a:gd name="connsiteY2" fmla="*/ 0 h 4236"/>
              </a:gdLst>
              <a:ahLst/>
              <a:cxnLst>
                <a:cxn ang="0">
                  <a:pos x="connsiteX0" y="connsiteY0"/>
                </a:cxn>
                <a:cxn ang="0">
                  <a:pos x="connsiteX1" y="connsiteY1"/>
                </a:cxn>
                <a:cxn ang="0">
                  <a:pos x="connsiteX2" y="connsiteY2"/>
                </a:cxn>
              </a:cxnLst>
              <a:rect l="l" t="t" r="r" b="b"/>
              <a:pathLst>
                <a:path w="2118" h="4236">
                  <a:moveTo>
                    <a:pt x="0" y="4236"/>
                  </a:moveTo>
                  <a:lnTo>
                    <a:pt x="2118" y="2118"/>
                  </a:lnTo>
                  <a:lnTo>
                    <a:pt x="0" y="0"/>
                  </a:lnTo>
                  <a:close/>
                </a:path>
              </a:pathLst>
            </a:custGeom>
            <a:noFill/>
            <a:ln w="10553" cap="flat">
              <a:solidFill>
                <a:schemeClr val="bg1"/>
              </a:solidFill>
              <a:prstDash val="solid"/>
              <a:miter/>
            </a:ln>
          </p:spPr>
          <p:txBody>
            <a:bodyPr rtlCol="0" anchor="ctr"/>
            <a:lstStyle/>
            <a:p>
              <a:endParaRPr lang="en-IN"/>
            </a:p>
          </p:txBody>
        </p:sp>
        <p:sp>
          <p:nvSpPr>
            <p:cNvPr id="186" name="Freeform: Shape 185">
              <a:extLst>
                <a:ext uri="{FF2B5EF4-FFF2-40B4-BE49-F238E27FC236}">
                  <a16:creationId xmlns:a16="http://schemas.microsoft.com/office/drawing/2014/main" id="{CF764AE3-3F78-4249-931D-D71FF013F7F6}"/>
                </a:ext>
              </a:extLst>
            </p:cNvPr>
            <p:cNvSpPr/>
            <p:nvPr/>
          </p:nvSpPr>
          <p:spPr>
            <a:xfrm>
              <a:off x="6060595" y="905103"/>
              <a:ext cx="111198" cy="694724"/>
            </a:xfrm>
            <a:custGeom>
              <a:avLst/>
              <a:gdLst>
                <a:gd name="connsiteX0" fmla="*/ 0 w 111198"/>
                <a:gd name="connsiteY0" fmla="*/ 694724 h 694724"/>
                <a:gd name="connsiteX1" fmla="*/ 111198 w 111198"/>
                <a:gd name="connsiteY1" fmla="*/ 624828 h 694724"/>
                <a:gd name="connsiteX2" fmla="*/ 111198 w 111198"/>
                <a:gd name="connsiteY2" fmla="*/ 0 h 694724"/>
                <a:gd name="connsiteX3" fmla="*/ 0 w 111198"/>
                <a:gd name="connsiteY3" fmla="*/ 0 h 694724"/>
                <a:gd name="connsiteX4" fmla="*/ 0 w 111198"/>
                <a:gd name="connsiteY4" fmla="*/ 694724 h 69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8" h="694724">
                  <a:moveTo>
                    <a:pt x="0" y="694724"/>
                  </a:moveTo>
                  <a:cubicBezTo>
                    <a:pt x="39184" y="675662"/>
                    <a:pt x="76250" y="652363"/>
                    <a:pt x="111198" y="624828"/>
                  </a:cubicBezTo>
                  <a:lnTo>
                    <a:pt x="111198" y="0"/>
                  </a:lnTo>
                  <a:lnTo>
                    <a:pt x="0" y="0"/>
                  </a:lnTo>
                  <a:lnTo>
                    <a:pt x="0" y="694724"/>
                  </a:lnTo>
                  <a:close/>
                </a:path>
              </a:pathLst>
            </a:custGeom>
            <a:noFill/>
            <a:ln w="10553" cap="flat">
              <a:solidFill>
                <a:schemeClr val="bg1"/>
              </a:solidFill>
              <a:prstDash val="solid"/>
              <a:miter/>
            </a:ln>
          </p:spPr>
          <p:txBody>
            <a:bodyPr rtlCol="0" anchor="ctr"/>
            <a:lstStyle/>
            <a:p>
              <a:endParaRPr lang="en-IN"/>
            </a:p>
          </p:txBody>
        </p:sp>
        <p:sp>
          <p:nvSpPr>
            <p:cNvPr id="187" name="Freeform: Shape 186">
              <a:extLst>
                <a:ext uri="{FF2B5EF4-FFF2-40B4-BE49-F238E27FC236}">
                  <a16:creationId xmlns:a16="http://schemas.microsoft.com/office/drawing/2014/main" id="{C4FF57B1-E0DD-425A-A78F-6A597DD50327}"/>
                </a:ext>
              </a:extLst>
            </p:cNvPr>
            <p:cNvSpPr/>
            <p:nvPr/>
          </p:nvSpPr>
          <p:spPr>
            <a:xfrm>
              <a:off x="5181345" y="447336"/>
              <a:ext cx="1205062" cy="1223446"/>
            </a:xfrm>
            <a:custGeom>
              <a:avLst/>
              <a:gdLst>
                <a:gd name="connsiteX0" fmla="*/ 1002098 w 1205062"/>
                <a:gd name="connsiteY0" fmla="*/ 1082595 h 1223446"/>
                <a:gd name="connsiteX1" fmla="*/ 997862 w 1205062"/>
                <a:gd name="connsiteY1" fmla="*/ 1086831 h 1223446"/>
                <a:gd name="connsiteX2" fmla="*/ 1096352 w 1205062"/>
                <a:gd name="connsiteY2" fmla="*/ 1185321 h 1223446"/>
                <a:gd name="connsiteX3" fmla="*/ 1103765 w 1205062"/>
                <a:gd name="connsiteY3" fmla="*/ 1177908 h 1223446"/>
                <a:gd name="connsiteX4" fmla="*/ 1009511 w 1205062"/>
                <a:gd name="connsiteY4" fmla="*/ 1083654 h 1223446"/>
                <a:gd name="connsiteX5" fmla="*/ 1204373 w 1205062"/>
                <a:gd name="connsiteY5" fmla="*/ 573201 h 1223446"/>
                <a:gd name="connsiteX6" fmla="*/ 1017983 w 1205062"/>
                <a:gd name="connsiteY6" fmla="*/ 150648 h 1223446"/>
                <a:gd name="connsiteX7" fmla="*/ 204648 w 1205062"/>
                <a:gd name="connsiteY7" fmla="*/ 152766 h 1223446"/>
                <a:gd name="connsiteX8" fmla="*/ 113571 w 1205062"/>
                <a:gd name="connsiteY8" fmla="*/ 967161 h 1223446"/>
                <a:gd name="connsiteX9" fmla="*/ 184526 w 1205062"/>
                <a:gd name="connsiteY9" fmla="*/ 1050824 h 1223446"/>
                <a:gd name="connsiteX10" fmla="*/ 184526 w 1205062"/>
                <a:gd name="connsiteY10" fmla="*/ 1052942 h 1223446"/>
                <a:gd name="connsiteX11" fmla="*/ 186644 w 1205062"/>
                <a:gd name="connsiteY11" fmla="*/ 1052942 h 1223446"/>
                <a:gd name="connsiteX12" fmla="*/ 306315 w 1205062"/>
                <a:gd name="connsiteY12" fmla="*/ 1141901 h 1223446"/>
                <a:gd name="connsiteX13" fmla="*/ 306315 w 1205062"/>
                <a:gd name="connsiteY13" fmla="*/ 1146137 h 1223446"/>
                <a:gd name="connsiteX14" fmla="*/ 313728 w 1205062"/>
                <a:gd name="connsiteY14" fmla="*/ 1146137 h 1223446"/>
                <a:gd name="connsiteX15" fmla="*/ 523416 w 1205062"/>
                <a:gd name="connsiteY15" fmla="*/ 1217092 h 1223446"/>
                <a:gd name="connsiteX16" fmla="*/ 613434 w 1205062"/>
                <a:gd name="connsiteY16" fmla="*/ 1223446 h 1223446"/>
                <a:gd name="connsiteX17" fmla="*/ 996803 w 1205062"/>
                <a:gd name="connsiteY17" fmla="*/ 1090008 h 1223446"/>
                <a:gd name="connsiteX18" fmla="*/ 990449 w 1205062"/>
                <a:gd name="connsiteY18" fmla="*/ 1082595 h 1223446"/>
                <a:gd name="connsiteX19" fmla="*/ 1002098 w 1205062"/>
                <a:gd name="connsiteY19" fmla="*/ 1082595 h 1223446"/>
                <a:gd name="connsiteX20" fmla="*/ 1002098 w 1205062"/>
                <a:gd name="connsiteY20" fmla="*/ 1082595 h 1223446"/>
                <a:gd name="connsiteX21" fmla="*/ 1002098 w 1205062"/>
                <a:gd name="connsiteY21" fmla="*/ 1078359 h 1223446"/>
                <a:gd name="connsiteX22" fmla="*/ 1004216 w 1205062"/>
                <a:gd name="connsiteY22" fmla="*/ 1080477 h 1223446"/>
                <a:gd name="connsiteX23" fmla="*/ 1002098 w 1205062"/>
                <a:gd name="connsiteY23" fmla="*/ 1082595 h 1223446"/>
                <a:gd name="connsiteX24" fmla="*/ 307374 w 1205062"/>
                <a:gd name="connsiteY24" fmla="*/ 1129192 h 1223446"/>
                <a:gd name="connsiteX25" fmla="*/ 196175 w 1205062"/>
                <a:gd name="connsiteY25" fmla="*/ 1044470 h 1223446"/>
                <a:gd name="connsiteX26" fmla="*/ 196175 w 1205062"/>
                <a:gd name="connsiteY26" fmla="*/ 807247 h 1223446"/>
                <a:gd name="connsiteX27" fmla="*/ 307374 w 1205062"/>
                <a:gd name="connsiteY27" fmla="*/ 807247 h 1223446"/>
                <a:gd name="connsiteX28" fmla="*/ 307374 w 1205062"/>
                <a:gd name="connsiteY28" fmla="*/ 1129192 h 1223446"/>
                <a:gd name="connsiteX29" fmla="*/ 631437 w 1205062"/>
                <a:gd name="connsiteY29" fmla="*/ 1212856 h 1223446"/>
                <a:gd name="connsiteX30" fmla="*/ 526593 w 1205062"/>
                <a:gd name="connsiteY30" fmla="*/ 1206502 h 1223446"/>
                <a:gd name="connsiteX31" fmla="*/ 520239 w 1205062"/>
                <a:gd name="connsiteY31" fmla="*/ 1205443 h 1223446"/>
                <a:gd name="connsiteX32" fmla="*/ 520239 w 1205062"/>
                <a:gd name="connsiteY32" fmla="*/ 669573 h 1223446"/>
                <a:gd name="connsiteX33" fmla="*/ 631437 w 1205062"/>
                <a:gd name="connsiteY33" fmla="*/ 669573 h 1223446"/>
                <a:gd name="connsiteX34" fmla="*/ 631437 w 1205062"/>
                <a:gd name="connsiteY34" fmla="*/ 1212856 h 1223446"/>
                <a:gd name="connsiteX35" fmla="*/ 868660 w 1205062"/>
                <a:gd name="connsiteY35" fmla="*/ 1156727 h 1223446"/>
                <a:gd name="connsiteX36" fmla="*/ 642027 w 1205062"/>
                <a:gd name="connsiteY36" fmla="*/ 1212856 h 1223446"/>
                <a:gd name="connsiteX37" fmla="*/ 642027 w 1205062"/>
                <a:gd name="connsiteY37" fmla="*/ 658983 h 1223446"/>
                <a:gd name="connsiteX38" fmla="*/ 509648 w 1205062"/>
                <a:gd name="connsiteY38" fmla="*/ 658983 h 1223446"/>
                <a:gd name="connsiteX39" fmla="*/ 509648 w 1205062"/>
                <a:gd name="connsiteY39" fmla="*/ 1204384 h 1223446"/>
                <a:gd name="connsiteX40" fmla="*/ 317964 w 1205062"/>
                <a:gd name="connsiteY40" fmla="*/ 1135547 h 1223446"/>
                <a:gd name="connsiteX41" fmla="*/ 317964 w 1205062"/>
                <a:gd name="connsiteY41" fmla="*/ 796657 h 1223446"/>
                <a:gd name="connsiteX42" fmla="*/ 185585 w 1205062"/>
                <a:gd name="connsiteY42" fmla="*/ 796657 h 1223446"/>
                <a:gd name="connsiteX43" fmla="*/ 185585 w 1205062"/>
                <a:gd name="connsiteY43" fmla="*/ 1034939 h 1223446"/>
                <a:gd name="connsiteX44" fmla="*/ 123102 w 1205062"/>
                <a:gd name="connsiteY44" fmla="*/ 960807 h 1223446"/>
                <a:gd name="connsiteX45" fmla="*/ 212061 w 1205062"/>
                <a:gd name="connsiteY45" fmla="*/ 161238 h 1223446"/>
                <a:gd name="connsiteX46" fmla="*/ 1011629 w 1205062"/>
                <a:gd name="connsiteY46" fmla="*/ 160179 h 1223446"/>
                <a:gd name="connsiteX47" fmla="*/ 1194842 w 1205062"/>
                <a:gd name="connsiteY47" fmla="*/ 574260 h 1223446"/>
                <a:gd name="connsiteX48" fmla="*/ 1002098 w 1205062"/>
                <a:gd name="connsiteY48" fmla="*/ 1077300 h 1223446"/>
                <a:gd name="connsiteX49" fmla="*/ 1002098 w 1205062"/>
                <a:gd name="connsiteY49" fmla="*/ 447177 h 1223446"/>
                <a:gd name="connsiteX50" fmla="*/ 868660 w 1205062"/>
                <a:gd name="connsiteY50" fmla="*/ 447177 h 1223446"/>
                <a:gd name="connsiteX51" fmla="*/ 868660 w 1205062"/>
                <a:gd name="connsiteY51" fmla="*/ 1156727 h 1223446"/>
                <a:gd name="connsiteX52" fmla="*/ 991508 w 1205062"/>
                <a:gd name="connsiteY52" fmla="*/ 1082595 h 1223446"/>
                <a:gd name="connsiteX53" fmla="*/ 880309 w 1205062"/>
                <a:gd name="connsiteY53" fmla="*/ 1152491 h 1223446"/>
                <a:gd name="connsiteX54" fmla="*/ 880309 w 1205062"/>
                <a:gd name="connsiteY54" fmla="*/ 457767 h 1223446"/>
                <a:gd name="connsiteX55" fmla="*/ 991508 w 1205062"/>
                <a:gd name="connsiteY55" fmla="*/ 457767 h 1223446"/>
                <a:gd name="connsiteX56" fmla="*/ 991508 w 1205062"/>
                <a:gd name="connsiteY56" fmla="*/ 1082595 h 122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05062" h="1223446">
                  <a:moveTo>
                    <a:pt x="1002098" y="1082595"/>
                  </a:moveTo>
                  <a:lnTo>
                    <a:pt x="997862" y="1086831"/>
                  </a:lnTo>
                  <a:lnTo>
                    <a:pt x="1096352" y="1185321"/>
                  </a:lnTo>
                  <a:lnTo>
                    <a:pt x="1103765" y="1177908"/>
                  </a:lnTo>
                  <a:lnTo>
                    <a:pt x="1009511" y="1083654"/>
                  </a:lnTo>
                  <a:cubicBezTo>
                    <a:pt x="1142949" y="943862"/>
                    <a:pt x="1212845" y="762768"/>
                    <a:pt x="1204373" y="573201"/>
                  </a:cubicBezTo>
                  <a:cubicBezTo>
                    <a:pt x="1198019" y="404816"/>
                    <a:pt x="1129182" y="251256"/>
                    <a:pt x="1017983" y="150648"/>
                  </a:cubicBezTo>
                  <a:cubicBezTo>
                    <a:pt x="790292" y="-50568"/>
                    <a:pt x="433398" y="-50568"/>
                    <a:pt x="204648" y="152766"/>
                  </a:cubicBezTo>
                  <a:cubicBezTo>
                    <a:pt x="-28339" y="360336"/>
                    <a:pt x="-67523" y="710875"/>
                    <a:pt x="113571" y="967161"/>
                  </a:cubicBezTo>
                  <a:cubicBezTo>
                    <a:pt x="134752" y="996814"/>
                    <a:pt x="159109" y="1025407"/>
                    <a:pt x="184526" y="1050824"/>
                  </a:cubicBezTo>
                  <a:lnTo>
                    <a:pt x="184526" y="1052942"/>
                  </a:lnTo>
                  <a:lnTo>
                    <a:pt x="186644" y="1052942"/>
                  </a:lnTo>
                  <a:cubicBezTo>
                    <a:pt x="222651" y="1087890"/>
                    <a:pt x="262894" y="1117543"/>
                    <a:pt x="306315" y="1141901"/>
                  </a:cubicBezTo>
                  <a:lnTo>
                    <a:pt x="306315" y="1146137"/>
                  </a:lnTo>
                  <a:lnTo>
                    <a:pt x="313728" y="1146137"/>
                  </a:lnTo>
                  <a:cubicBezTo>
                    <a:pt x="378329" y="1182144"/>
                    <a:pt x="449284" y="1206502"/>
                    <a:pt x="523416" y="1217092"/>
                  </a:cubicBezTo>
                  <a:cubicBezTo>
                    <a:pt x="553069" y="1221328"/>
                    <a:pt x="583781" y="1223446"/>
                    <a:pt x="613434" y="1223446"/>
                  </a:cubicBezTo>
                  <a:cubicBezTo>
                    <a:pt x="750049" y="1223446"/>
                    <a:pt x="883486" y="1176849"/>
                    <a:pt x="996803" y="1090008"/>
                  </a:cubicBezTo>
                  <a:lnTo>
                    <a:pt x="990449" y="1082595"/>
                  </a:lnTo>
                  <a:lnTo>
                    <a:pt x="1002098" y="1082595"/>
                  </a:lnTo>
                  <a:close/>
                  <a:moveTo>
                    <a:pt x="1002098" y="1082595"/>
                  </a:moveTo>
                  <a:lnTo>
                    <a:pt x="1002098" y="1078359"/>
                  </a:lnTo>
                  <a:lnTo>
                    <a:pt x="1004216" y="1080477"/>
                  </a:lnTo>
                  <a:lnTo>
                    <a:pt x="1002098" y="1082595"/>
                  </a:lnTo>
                  <a:close/>
                  <a:moveTo>
                    <a:pt x="307374" y="1129192"/>
                  </a:moveTo>
                  <a:cubicBezTo>
                    <a:pt x="267130" y="1105894"/>
                    <a:pt x="229005" y="1077300"/>
                    <a:pt x="196175" y="1044470"/>
                  </a:cubicBezTo>
                  <a:lnTo>
                    <a:pt x="196175" y="807247"/>
                  </a:lnTo>
                  <a:lnTo>
                    <a:pt x="307374" y="807247"/>
                  </a:lnTo>
                  <a:lnTo>
                    <a:pt x="307374" y="1129192"/>
                  </a:lnTo>
                  <a:close/>
                  <a:moveTo>
                    <a:pt x="631437" y="1212856"/>
                  </a:moveTo>
                  <a:cubicBezTo>
                    <a:pt x="596489" y="1213915"/>
                    <a:pt x="561541" y="1211797"/>
                    <a:pt x="526593" y="1206502"/>
                  </a:cubicBezTo>
                  <a:cubicBezTo>
                    <a:pt x="524475" y="1206502"/>
                    <a:pt x="522357" y="1205443"/>
                    <a:pt x="520239" y="1205443"/>
                  </a:cubicBezTo>
                  <a:lnTo>
                    <a:pt x="520239" y="669573"/>
                  </a:lnTo>
                  <a:lnTo>
                    <a:pt x="631437" y="669573"/>
                  </a:lnTo>
                  <a:lnTo>
                    <a:pt x="631437" y="1212856"/>
                  </a:lnTo>
                  <a:close/>
                  <a:moveTo>
                    <a:pt x="868660" y="1156727"/>
                  </a:moveTo>
                  <a:cubicBezTo>
                    <a:pt x="796646" y="1189557"/>
                    <a:pt x="720396" y="1208620"/>
                    <a:pt x="642027" y="1212856"/>
                  </a:cubicBezTo>
                  <a:lnTo>
                    <a:pt x="642027" y="658983"/>
                  </a:lnTo>
                  <a:lnTo>
                    <a:pt x="509648" y="658983"/>
                  </a:lnTo>
                  <a:lnTo>
                    <a:pt x="509648" y="1204384"/>
                  </a:lnTo>
                  <a:cubicBezTo>
                    <a:pt x="441871" y="1192734"/>
                    <a:pt x="377270" y="1169436"/>
                    <a:pt x="317964" y="1135547"/>
                  </a:cubicBezTo>
                  <a:lnTo>
                    <a:pt x="317964" y="796657"/>
                  </a:lnTo>
                  <a:lnTo>
                    <a:pt x="185585" y="796657"/>
                  </a:lnTo>
                  <a:lnTo>
                    <a:pt x="185585" y="1034939"/>
                  </a:lnTo>
                  <a:cubicBezTo>
                    <a:pt x="162286" y="1011640"/>
                    <a:pt x="142165" y="987282"/>
                    <a:pt x="123102" y="960807"/>
                  </a:cubicBezTo>
                  <a:cubicBezTo>
                    <a:pt x="-55874" y="708757"/>
                    <a:pt x="-16690" y="364572"/>
                    <a:pt x="212061" y="161238"/>
                  </a:cubicBezTo>
                  <a:cubicBezTo>
                    <a:pt x="436575" y="-38918"/>
                    <a:pt x="787115" y="-38918"/>
                    <a:pt x="1011629" y="160179"/>
                  </a:cubicBezTo>
                  <a:cubicBezTo>
                    <a:pt x="1121768" y="257610"/>
                    <a:pt x="1188487" y="409052"/>
                    <a:pt x="1194842" y="574260"/>
                  </a:cubicBezTo>
                  <a:cubicBezTo>
                    <a:pt x="1202255" y="760650"/>
                    <a:pt x="1134477" y="938567"/>
                    <a:pt x="1002098" y="1077300"/>
                  </a:cubicBezTo>
                  <a:lnTo>
                    <a:pt x="1002098" y="447177"/>
                  </a:lnTo>
                  <a:lnTo>
                    <a:pt x="868660" y="447177"/>
                  </a:lnTo>
                  <a:lnTo>
                    <a:pt x="868660" y="1156727"/>
                  </a:lnTo>
                  <a:close/>
                  <a:moveTo>
                    <a:pt x="991508" y="1082595"/>
                  </a:moveTo>
                  <a:cubicBezTo>
                    <a:pt x="956560" y="1110130"/>
                    <a:pt x="918434" y="1133429"/>
                    <a:pt x="880309" y="1152491"/>
                  </a:cubicBezTo>
                  <a:lnTo>
                    <a:pt x="880309" y="457767"/>
                  </a:lnTo>
                  <a:lnTo>
                    <a:pt x="991508" y="457767"/>
                  </a:lnTo>
                  <a:lnTo>
                    <a:pt x="991508" y="1082595"/>
                  </a:lnTo>
                  <a:close/>
                </a:path>
              </a:pathLst>
            </a:custGeom>
            <a:solidFill>
              <a:srgbClr val="231F20"/>
            </a:solidFill>
            <a:ln w="10553" cap="flat">
              <a:solidFill>
                <a:schemeClr val="bg1"/>
              </a:solidFill>
              <a:prstDash val="solid"/>
              <a:miter/>
            </a:ln>
          </p:spPr>
          <p:txBody>
            <a:bodyPr rtlCol="0" anchor="ctr"/>
            <a:lstStyle/>
            <a:p>
              <a:endParaRPr lang="en-IN"/>
            </a:p>
          </p:txBody>
        </p:sp>
        <p:sp>
          <p:nvSpPr>
            <p:cNvPr id="188" name="Freeform: Shape 187">
              <a:extLst>
                <a:ext uri="{FF2B5EF4-FFF2-40B4-BE49-F238E27FC236}">
                  <a16:creationId xmlns:a16="http://schemas.microsoft.com/office/drawing/2014/main" id="{CD3C01A6-883E-418B-AECC-8C825D344DEB}"/>
                </a:ext>
              </a:extLst>
            </p:cNvPr>
            <p:cNvSpPr/>
            <p:nvPr/>
          </p:nvSpPr>
          <p:spPr>
            <a:xfrm>
              <a:off x="6225725" y="1580234"/>
              <a:ext cx="426344" cy="422024"/>
            </a:xfrm>
            <a:custGeom>
              <a:avLst/>
              <a:gdLst>
                <a:gd name="connsiteX0" fmla="*/ 394039 w 426344"/>
                <a:gd name="connsiteY0" fmla="*/ 227163 h 422024"/>
                <a:gd name="connsiteX1" fmla="*/ 330497 w 426344"/>
                <a:gd name="connsiteY1" fmla="*/ 164680 h 422024"/>
                <a:gd name="connsiteX2" fmla="*/ 196000 w 426344"/>
                <a:gd name="connsiteY2" fmla="*/ 29124 h 422024"/>
                <a:gd name="connsiteX3" fmla="*/ 194941 w 426344"/>
                <a:gd name="connsiteY3" fmla="*/ 29124 h 422024"/>
                <a:gd name="connsiteX4" fmla="*/ 38205 w 426344"/>
                <a:gd name="connsiteY4" fmla="*/ 54541 h 422024"/>
                <a:gd name="connsiteX5" fmla="*/ 79 w 426344"/>
                <a:gd name="connsiteY5" fmla="*/ 121260 h 422024"/>
                <a:gd name="connsiteX6" fmla="*/ 28673 w 426344"/>
                <a:gd name="connsiteY6" fmla="*/ 189038 h 422024"/>
                <a:gd name="connsiteX7" fmla="*/ 29732 w 426344"/>
                <a:gd name="connsiteY7" fmla="*/ 187979 h 422024"/>
                <a:gd name="connsiteX8" fmla="*/ 137753 w 426344"/>
                <a:gd name="connsiteY8" fmla="*/ 294941 h 422024"/>
                <a:gd name="connsiteX9" fmla="*/ 233066 w 426344"/>
                <a:gd name="connsiteY9" fmla="*/ 389195 h 422024"/>
                <a:gd name="connsiteX10" fmla="*/ 295549 w 426344"/>
                <a:gd name="connsiteY10" fmla="*/ 422025 h 422024"/>
                <a:gd name="connsiteX11" fmla="*/ 391921 w 426344"/>
                <a:gd name="connsiteY11" fmla="*/ 361660 h 422024"/>
                <a:gd name="connsiteX12" fmla="*/ 394039 w 426344"/>
                <a:gd name="connsiteY12" fmla="*/ 227163 h 422024"/>
                <a:gd name="connsiteX13" fmla="*/ 385567 w 426344"/>
                <a:gd name="connsiteY13" fmla="*/ 354247 h 422024"/>
                <a:gd name="connsiteX14" fmla="*/ 241539 w 426344"/>
                <a:gd name="connsiteY14" fmla="*/ 381782 h 422024"/>
                <a:gd name="connsiteX15" fmla="*/ 146226 w 426344"/>
                <a:gd name="connsiteY15" fmla="*/ 287528 h 422024"/>
                <a:gd name="connsiteX16" fmla="*/ 33968 w 426344"/>
                <a:gd name="connsiteY16" fmla="*/ 176330 h 422024"/>
                <a:gd name="connsiteX17" fmla="*/ 32909 w 426344"/>
                <a:gd name="connsiteY17" fmla="*/ 177389 h 422024"/>
                <a:gd name="connsiteX18" fmla="*/ 10670 w 426344"/>
                <a:gd name="connsiteY18" fmla="*/ 122319 h 422024"/>
                <a:gd name="connsiteX19" fmla="*/ 45618 w 426344"/>
                <a:gd name="connsiteY19" fmla="*/ 63013 h 422024"/>
                <a:gd name="connsiteX20" fmla="*/ 194941 w 426344"/>
                <a:gd name="connsiteY20" fmla="*/ 43951 h 422024"/>
                <a:gd name="connsiteX21" fmla="*/ 194941 w 426344"/>
                <a:gd name="connsiteY21" fmla="*/ 43951 h 422024"/>
                <a:gd name="connsiteX22" fmla="*/ 322025 w 426344"/>
                <a:gd name="connsiteY22" fmla="*/ 172093 h 422024"/>
                <a:gd name="connsiteX23" fmla="*/ 385567 w 426344"/>
                <a:gd name="connsiteY23" fmla="*/ 234576 h 422024"/>
                <a:gd name="connsiteX24" fmla="*/ 385567 w 426344"/>
                <a:gd name="connsiteY24" fmla="*/ 354247 h 42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6344" h="422024">
                  <a:moveTo>
                    <a:pt x="394039" y="227163"/>
                  </a:moveTo>
                  <a:cubicBezTo>
                    <a:pt x="372858" y="205983"/>
                    <a:pt x="351678" y="184802"/>
                    <a:pt x="330497" y="164680"/>
                  </a:cubicBezTo>
                  <a:cubicBezTo>
                    <a:pt x="286018" y="121260"/>
                    <a:pt x="239420" y="75722"/>
                    <a:pt x="196000" y="29124"/>
                  </a:cubicBezTo>
                  <a:lnTo>
                    <a:pt x="194941" y="29124"/>
                  </a:lnTo>
                  <a:cubicBezTo>
                    <a:pt x="148344" y="-16414"/>
                    <a:pt x="110219" y="-9001"/>
                    <a:pt x="38205" y="54541"/>
                  </a:cubicBezTo>
                  <a:cubicBezTo>
                    <a:pt x="13847" y="75722"/>
                    <a:pt x="1138" y="97961"/>
                    <a:pt x="79" y="121260"/>
                  </a:cubicBezTo>
                  <a:cubicBezTo>
                    <a:pt x="-980" y="143500"/>
                    <a:pt x="8552" y="166798"/>
                    <a:pt x="28673" y="189038"/>
                  </a:cubicBezTo>
                  <a:lnTo>
                    <a:pt x="29732" y="187979"/>
                  </a:lnTo>
                  <a:cubicBezTo>
                    <a:pt x="65739" y="222927"/>
                    <a:pt x="102805" y="259993"/>
                    <a:pt x="137753" y="294941"/>
                  </a:cubicBezTo>
                  <a:cubicBezTo>
                    <a:pt x="168465" y="325653"/>
                    <a:pt x="201295" y="358483"/>
                    <a:pt x="233066" y="389195"/>
                  </a:cubicBezTo>
                  <a:cubicBezTo>
                    <a:pt x="255306" y="410375"/>
                    <a:pt x="274368" y="422025"/>
                    <a:pt x="295549" y="422025"/>
                  </a:cubicBezTo>
                  <a:cubicBezTo>
                    <a:pt x="323084" y="422025"/>
                    <a:pt x="352737" y="402962"/>
                    <a:pt x="391921" y="361660"/>
                  </a:cubicBezTo>
                  <a:cubicBezTo>
                    <a:pt x="437459" y="317181"/>
                    <a:pt x="437459" y="270583"/>
                    <a:pt x="394039" y="227163"/>
                  </a:cubicBezTo>
                  <a:close/>
                  <a:moveTo>
                    <a:pt x="385567" y="354247"/>
                  </a:moveTo>
                  <a:cubicBezTo>
                    <a:pt x="318848" y="422025"/>
                    <a:pt x="288136" y="427320"/>
                    <a:pt x="241539" y="381782"/>
                  </a:cubicBezTo>
                  <a:cubicBezTo>
                    <a:pt x="209768" y="351070"/>
                    <a:pt x="177997" y="318240"/>
                    <a:pt x="146226" y="287528"/>
                  </a:cubicBezTo>
                  <a:cubicBezTo>
                    <a:pt x="109160" y="250462"/>
                    <a:pt x="72094" y="212337"/>
                    <a:pt x="33968" y="176330"/>
                  </a:cubicBezTo>
                  <a:lnTo>
                    <a:pt x="32909" y="177389"/>
                  </a:lnTo>
                  <a:cubicBezTo>
                    <a:pt x="17024" y="158326"/>
                    <a:pt x="9611" y="140323"/>
                    <a:pt x="10670" y="122319"/>
                  </a:cubicBezTo>
                  <a:cubicBezTo>
                    <a:pt x="11729" y="102197"/>
                    <a:pt x="23378" y="82076"/>
                    <a:pt x="45618" y="63013"/>
                  </a:cubicBezTo>
                  <a:cubicBezTo>
                    <a:pt x="117632" y="-528"/>
                    <a:pt x="149403" y="-4765"/>
                    <a:pt x="194941" y="43951"/>
                  </a:cubicBezTo>
                  <a:lnTo>
                    <a:pt x="194941" y="43951"/>
                  </a:lnTo>
                  <a:cubicBezTo>
                    <a:pt x="236243" y="88430"/>
                    <a:pt x="279664" y="130791"/>
                    <a:pt x="322025" y="172093"/>
                  </a:cubicBezTo>
                  <a:cubicBezTo>
                    <a:pt x="343205" y="193274"/>
                    <a:pt x="364386" y="213396"/>
                    <a:pt x="385567" y="234576"/>
                  </a:cubicBezTo>
                  <a:cubicBezTo>
                    <a:pt x="425810" y="273761"/>
                    <a:pt x="425810" y="314004"/>
                    <a:pt x="385567" y="354247"/>
                  </a:cubicBezTo>
                  <a:close/>
                </a:path>
              </a:pathLst>
            </a:custGeom>
            <a:solidFill>
              <a:srgbClr val="231F20"/>
            </a:solidFill>
            <a:ln w="10553" cap="flat">
              <a:solidFill>
                <a:schemeClr val="bg1"/>
              </a:solidFill>
              <a:prstDash val="solid"/>
              <a:miter/>
            </a:ln>
          </p:spPr>
          <p:txBody>
            <a:bodyPr rtlCol="0" anchor="ctr"/>
            <a:lstStyle/>
            <a:p>
              <a:endParaRPr lang="en-IN"/>
            </a:p>
          </p:txBody>
        </p:sp>
        <p:sp>
          <p:nvSpPr>
            <p:cNvPr id="189" name="Freeform: Shape 188">
              <a:extLst>
                <a:ext uri="{FF2B5EF4-FFF2-40B4-BE49-F238E27FC236}">
                  <a16:creationId xmlns:a16="http://schemas.microsoft.com/office/drawing/2014/main" id="{87A627AD-876B-452C-A604-D17A28801F31}"/>
                </a:ext>
              </a:extLst>
            </p:cNvPr>
            <p:cNvSpPr/>
            <p:nvPr/>
          </p:nvSpPr>
          <p:spPr>
            <a:xfrm>
              <a:off x="5322451" y="678470"/>
              <a:ext cx="649185" cy="476563"/>
            </a:xfrm>
            <a:custGeom>
              <a:avLst/>
              <a:gdLst>
                <a:gd name="connsiteX0" fmla="*/ 500922 w 649185"/>
                <a:gd name="connsiteY0" fmla="*/ 11649 h 476563"/>
                <a:gd name="connsiteX1" fmla="*/ 632241 w 649185"/>
                <a:gd name="connsiteY1" fmla="*/ 11649 h 476563"/>
                <a:gd name="connsiteX2" fmla="*/ 380192 w 649185"/>
                <a:gd name="connsiteY2" fmla="*/ 259463 h 476563"/>
                <a:gd name="connsiteX3" fmla="*/ 220278 w 649185"/>
                <a:gd name="connsiteY3" fmla="*/ 207570 h 476563"/>
                <a:gd name="connsiteX4" fmla="*/ 0 w 649185"/>
                <a:gd name="connsiteY4" fmla="*/ 470210 h 476563"/>
                <a:gd name="connsiteX5" fmla="*/ 8472 w 649185"/>
                <a:gd name="connsiteY5" fmla="*/ 476564 h 476563"/>
                <a:gd name="connsiteX6" fmla="*/ 224515 w 649185"/>
                <a:gd name="connsiteY6" fmla="*/ 219219 h 476563"/>
                <a:gd name="connsiteX7" fmla="*/ 383369 w 649185"/>
                <a:gd name="connsiteY7" fmla="*/ 271112 h 476563"/>
                <a:gd name="connsiteX8" fmla="*/ 636478 w 649185"/>
                <a:gd name="connsiteY8" fmla="*/ 21181 h 476563"/>
                <a:gd name="connsiteX9" fmla="*/ 628005 w 649185"/>
                <a:gd name="connsiteY9" fmla="*/ 130261 h 476563"/>
                <a:gd name="connsiteX10" fmla="*/ 638596 w 649185"/>
                <a:gd name="connsiteY10" fmla="*/ 131320 h 476563"/>
                <a:gd name="connsiteX11" fmla="*/ 649186 w 649185"/>
                <a:gd name="connsiteY11" fmla="*/ 0 h 476563"/>
                <a:gd name="connsiteX12" fmla="*/ 500922 w 649185"/>
                <a:gd name="connsiteY12" fmla="*/ 0 h 476563"/>
                <a:gd name="connsiteX13" fmla="*/ 500922 w 649185"/>
                <a:gd name="connsiteY13" fmla="*/ 11649 h 476563"/>
                <a:gd name="connsiteX14" fmla="*/ 637537 w 649185"/>
                <a:gd name="connsiteY14" fmla="*/ 13767 h 476563"/>
                <a:gd name="connsiteX15" fmla="*/ 635419 w 649185"/>
                <a:gd name="connsiteY15" fmla="*/ 11649 h 476563"/>
                <a:gd name="connsiteX16" fmla="*/ 638596 w 649185"/>
                <a:gd name="connsiteY16" fmla="*/ 11649 h 476563"/>
                <a:gd name="connsiteX17" fmla="*/ 637537 w 649185"/>
                <a:gd name="connsiteY17" fmla="*/ 13767 h 47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9185" h="476563">
                  <a:moveTo>
                    <a:pt x="500922" y="11649"/>
                  </a:moveTo>
                  <a:lnTo>
                    <a:pt x="632241" y="11649"/>
                  </a:lnTo>
                  <a:lnTo>
                    <a:pt x="380192" y="259463"/>
                  </a:lnTo>
                  <a:lnTo>
                    <a:pt x="220278" y="207570"/>
                  </a:lnTo>
                  <a:lnTo>
                    <a:pt x="0" y="470210"/>
                  </a:lnTo>
                  <a:lnTo>
                    <a:pt x="8472" y="476564"/>
                  </a:lnTo>
                  <a:lnTo>
                    <a:pt x="224515" y="219219"/>
                  </a:lnTo>
                  <a:lnTo>
                    <a:pt x="383369" y="271112"/>
                  </a:lnTo>
                  <a:lnTo>
                    <a:pt x="636478" y="21181"/>
                  </a:lnTo>
                  <a:lnTo>
                    <a:pt x="628005" y="130261"/>
                  </a:lnTo>
                  <a:lnTo>
                    <a:pt x="638596" y="131320"/>
                  </a:lnTo>
                  <a:lnTo>
                    <a:pt x="649186" y="0"/>
                  </a:lnTo>
                  <a:lnTo>
                    <a:pt x="500922" y="0"/>
                  </a:lnTo>
                  <a:lnTo>
                    <a:pt x="500922" y="11649"/>
                  </a:lnTo>
                  <a:close/>
                  <a:moveTo>
                    <a:pt x="637537" y="13767"/>
                  </a:moveTo>
                  <a:lnTo>
                    <a:pt x="635419" y="11649"/>
                  </a:lnTo>
                  <a:lnTo>
                    <a:pt x="638596" y="11649"/>
                  </a:lnTo>
                  <a:lnTo>
                    <a:pt x="637537" y="13767"/>
                  </a:lnTo>
                  <a:close/>
                </a:path>
              </a:pathLst>
            </a:custGeom>
            <a:solidFill>
              <a:srgbClr val="231F20"/>
            </a:solidFill>
            <a:ln w="10553" cap="flat">
              <a:solidFill>
                <a:schemeClr val="bg1"/>
              </a:solidFill>
              <a:prstDash val="solid"/>
              <a:miter/>
            </a:ln>
          </p:spPr>
          <p:txBody>
            <a:bodyPr rtlCol="0" anchor="ctr"/>
            <a:lstStyle/>
            <a:p>
              <a:endParaRPr lang="en-IN"/>
            </a:p>
          </p:txBody>
        </p:sp>
      </p:grpSp>
      <p:grpSp>
        <p:nvGrpSpPr>
          <p:cNvPr id="88" name="Graphic 75">
            <a:extLst>
              <a:ext uri="{FF2B5EF4-FFF2-40B4-BE49-F238E27FC236}">
                <a16:creationId xmlns:a16="http://schemas.microsoft.com/office/drawing/2014/main" id="{DDA5AC03-1E92-4A6D-920E-E20155854CE8}"/>
              </a:ext>
            </a:extLst>
          </p:cNvPr>
          <p:cNvGrpSpPr/>
          <p:nvPr/>
        </p:nvGrpSpPr>
        <p:grpSpPr>
          <a:xfrm>
            <a:off x="8834860" y="5575783"/>
            <a:ext cx="412819" cy="407579"/>
            <a:chOff x="462269" y="2749403"/>
            <a:chExt cx="1580063" cy="1483670"/>
          </a:xfrm>
          <a:noFill/>
        </p:grpSpPr>
        <p:sp>
          <p:nvSpPr>
            <p:cNvPr id="171" name="Freeform: Shape 170">
              <a:extLst>
                <a:ext uri="{FF2B5EF4-FFF2-40B4-BE49-F238E27FC236}">
                  <a16:creationId xmlns:a16="http://schemas.microsoft.com/office/drawing/2014/main" id="{5225CC81-272A-4C46-9032-C7BBF72BE0DD}"/>
                </a:ext>
              </a:extLst>
            </p:cNvPr>
            <p:cNvSpPr/>
            <p:nvPr/>
          </p:nvSpPr>
          <p:spPr>
            <a:xfrm>
              <a:off x="462269" y="2749403"/>
              <a:ext cx="1580063" cy="1483670"/>
            </a:xfrm>
            <a:custGeom>
              <a:avLst/>
              <a:gdLst>
                <a:gd name="connsiteX0" fmla="*/ 443623 w 1580063"/>
                <a:gd name="connsiteY0" fmla="*/ 579386 h 1483670"/>
                <a:gd name="connsiteX1" fmla="*/ 443623 w 1580063"/>
                <a:gd name="connsiteY1" fmla="*/ 130269 h 1483670"/>
                <a:gd name="connsiteX2" fmla="*/ 485806 w 1580063"/>
                <a:gd name="connsiteY2" fmla="*/ 88086 h 1483670"/>
                <a:gd name="connsiteX3" fmla="*/ 617315 w 1580063"/>
                <a:gd name="connsiteY3" fmla="*/ 88086 h 1483670"/>
                <a:gd name="connsiteX4" fmla="*/ 644610 w 1580063"/>
                <a:gd name="connsiteY4" fmla="*/ 60792 h 1483670"/>
                <a:gd name="connsiteX5" fmla="*/ 645850 w 1580063"/>
                <a:gd name="connsiteY5" fmla="*/ 0 h 1483670"/>
                <a:gd name="connsiteX6" fmla="*/ 1384040 w 1580063"/>
                <a:gd name="connsiteY6" fmla="*/ 0 h 1483670"/>
                <a:gd name="connsiteX7" fmla="*/ 1386521 w 1580063"/>
                <a:gd name="connsiteY7" fmla="*/ 58311 h 1483670"/>
                <a:gd name="connsiteX8" fmla="*/ 1417537 w 1580063"/>
                <a:gd name="connsiteY8" fmla="*/ 89327 h 1483670"/>
                <a:gd name="connsiteX9" fmla="*/ 1580063 w 1580063"/>
                <a:gd name="connsiteY9" fmla="*/ 93049 h 1483670"/>
                <a:gd name="connsiteX10" fmla="*/ 1580063 w 1580063"/>
                <a:gd name="connsiteY10" fmla="*/ 1421790 h 1483670"/>
                <a:gd name="connsiteX11" fmla="*/ 1403890 w 1580063"/>
                <a:gd name="connsiteY11" fmla="*/ 1421790 h 1483670"/>
                <a:gd name="connsiteX12" fmla="*/ 351815 w 1580063"/>
                <a:gd name="connsiteY12" fmla="*/ 1421790 h 1483670"/>
                <a:gd name="connsiteX13" fmla="*/ 344371 w 1580063"/>
                <a:gd name="connsiteY13" fmla="*/ 555813 h 1483670"/>
                <a:gd name="connsiteX14" fmla="*/ 73908 w 1580063"/>
                <a:gd name="connsiteY14" fmla="*/ 662510 h 1483670"/>
                <a:gd name="connsiteX15" fmla="*/ 6913 w 1580063"/>
                <a:gd name="connsiteY15" fmla="*/ 906918 h 1483670"/>
                <a:gd name="connsiteX16" fmla="*/ 116091 w 1580063"/>
                <a:gd name="connsiteY16" fmla="*/ 1167456 h 1483670"/>
                <a:gd name="connsiteX17" fmla="*/ 289782 w 1580063"/>
                <a:gd name="connsiteY17" fmla="*/ 1463972 h 1483670"/>
                <a:gd name="connsiteX18" fmla="*/ 322039 w 1580063"/>
                <a:gd name="connsiteY18" fmla="*/ 1465213 h 1483670"/>
                <a:gd name="connsiteX19" fmla="*/ 561486 w 1580063"/>
                <a:gd name="connsiteY19" fmla="*/ 1029743 h 1483670"/>
                <a:gd name="connsiteX20" fmla="*/ 611112 w 1580063"/>
                <a:gd name="connsiteY20" fmla="*/ 867218 h 1483670"/>
                <a:gd name="connsiteX21" fmla="*/ 344371 w 1580063"/>
                <a:gd name="connsiteY21" fmla="*/ 555813 h 148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80063" h="1483670">
                  <a:moveTo>
                    <a:pt x="443623" y="579386"/>
                  </a:moveTo>
                  <a:cubicBezTo>
                    <a:pt x="443623" y="477652"/>
                    <a:pt x="443623" y="232002"/>
                    <a:pt x="443623" y="130269"/>
                  </a:cubicBezTo>
                  <a:cubicBezTo>
                    <a:pt x="443623" y="93049"/>
                    <a:pt x="449827" y="88086"/>
                    <a:pt x="485806" y="88086"/>
                  </a:cubicBezTo>
                  <a:cubicBezTo>
                    <a:pt x="529229" y="88086"/>
                    <a:pt x="573892" y="88086"/>
                    <a:pt x="617315" y="88086"/>
                  </a:cubicBezTo>
                  <a:cubicBezTo>
                    <a:pt x="637166" y="88086"/>
                    <a:pt x="645850" y="81883"/>
                    <a:pt x="644610" y="60792"/>
                  </a:cubicBezTo>
                  <a:cubicBezTo>
                    <a:pt x="643369" y="40942"/>
                    <a:pt x="644610" y="19850"/>
                    <a:pt x="645850" y="0"/>
                  </a:cubicBezTo>
                  <a:cubicBezTo>
                    <a:pt x="891500" y="0"/>
                    <a:pt x="1137149" y="0"/>
                    <a:pt x="1384040" y="0"/>
                  </a:cubicBezTo>
                  <a:cubicBezTo>
                    <a:pt x="1385280" y="19850"/>
                    <a:pt x="1386521" y="38460"/>
                    <a:pt x="1386521" y="58311"/>
                  </a:cubicBezTo>
                  <a:cubicBezTo>
                    <a:pt x="1386521" y="89327"/>
                    <a:pt x="1386521" y="88086"/>
                    <a:pt x="1417537" y="89327"/>
                  </a:cubicBezTo>
                  <a:cubicBezTo>
                    <a:pt x="1472126" y="90568"/>
                    <a:pt x="1525474" y="84365"/>
                    <a:pt x="1580063" y="93049"/>
                  </a:cubicBezTo>
                  <a:cubicBezTo>
                    <a:pt x="1580063" y="535963"/>
                    <a:pt x="1580063" y="978876"/>
                    <a:pt x="1580063" y="1421790"/>
                  </a:cubicBezTo>
                  <a:cubicBezTo>
                    <a:pt x="1521752" y="1421790"/>
                    <a:pt x="1462201" y="1421790"/>
                    <a:pt x="1403890" y="1421790"/>
                  </a:cubicBezTo>
                  <a:cubicBezTo>
                    <a:pt x="1107374" y="1421790"/>
                    <a:pt x="648331" y="1421790"/>
                    <a:pt x="351815" y="1421790"/>
                  </a:cubicBezTo>
                  <a:moveTo>
                    <a:pt x="344371" y="555813"/>
                  </a:moveTo>
                  <a:cubicBezTo>
                    <a:pt x="214102" y="555813"/>
                    <a:pt x="134700" y="590552"/>
                    <a:pt x="73908" y="662510"/>
                  </a:cubicBezTo>
                  <a:cubicBezTo>
                    <a:pt x="14357" y="733227"/>
                    <a:pt x="-14178" y="815110"/>
                    <a:pt x="6913" y="906918"/>
                  </a:cubicBezTo>
                  <a:cubicBezTo>
                    <a:pt x="28004" y="998727"/>
                    <a:pt x="72668" y="1083092"/>
                    <a:pt x="116091" y="1167456"/>
                  </a:cubicBezTo>
                  <a:cubicBezTo>
                    <a:pt x="168198" y="1269190"/>
                    <a:pt x="227750" y="1367201"/>
                    <a:pt x="289782" y="1463972"/>
                  </a:cubicBezTo>
                  <a:cubicBezTo>
                    <a:pt x="305911" y="1490026"/>
                    <a:pt x="305911" y="1490026"/>
                    <a:pt x="322039" y="1465213"/>
                  </a:cubicBezTo>
                  <a:cubicBezTo>
                    <a:pt x="410126" y="1325019"/>
                    <a:pt x="494490" y="1182344"/>
                    <a:pt x="561486" y="1029743"/>
                  </a:cubicBezTo>
                  <a:cubicBezTo>
                    <a:pt x="585058" y="977636"/>
                    <a:pt x="607390" y="924288"/>
                    <a:pt x="611112" y="867218"/>
                  </a:cubicBezTo>
                  <a:cubicBezTo>
                    <a:pt x="619796" y="704692"/>
                    <a:pt x="480843" y="553332"/>
                    <a:pt x="344371" y="555813"/>
                  </a:cubicBezTo>
                  <a:close/>
                </a:path>
              </a:pathLst>
            </a:custGeom>
            <a:noFill/>
            <a:ln w="19050" cap="flat">
              <a:solidFill>
                <a:schemeClr val="bg1"/>
              </a:solidFill>
              <a:prstDash val="solid"/>
              <a:miter/>
            </a:ln>
          </p:spPr>
          <p:txBody>
            <a:bodyPr rtlCol="0" anchor="ctr"/>
            <a:lstStyle/>
            <a:p>
              <a:endParaRPr lang="en-IN"/>
            </a:p>
          </p:txBody>
        </p:sp>
        <p:sp>
          <p:nvSpPr>
            <p:cNvPr id="172" name="Freeform: Shape 171">
              <a:extLst>
                <a:ext uri="{FF2B5EF4-FFF2-40B4-BE49-F238E27FC236}">
                  <a16:creationId xmlns:a16="http://schemas.microsoft.com/office/drawing/2014/main" id="{5D9989E9-3B40-40C9-8369-7C64EC25D1BC}"/>
                </a:ext>
              </a:extLst>
            </p:cNvPr>
            <p:cNvSpPr/>
            <p:nvPr/>
          </p:nvSpPr>
          <p:spPr>
            <a:xfrm>
              <a:off x="1523635" y="3259312"/>
              <a:ext cx="215977" cy="115380"/>
            </a:xfrm>
            <a:custGeom>
              <a:avLst/>
              <a:gdLst>
                <a:gd name="connsiteX0" fmla="*/ 105559 w 215977"/>
                <a:gd name="connsiteY0" fmla="*/ 115381 h 115380"/>
                <a:gd name="connsiteX1" fmla="*/ 27398 w 215977"/>
                <a:gd name="connsiteY1" fmla="*/ 115381 h 115380"/>
                <a:gd name="connsiteX2" fmla="*/ 104 w 215977"/>
                <a:gd name="connsiteY2" fmla="*/ 86846 h 115380"/>
                <a:gd name="connsiteX3" fmla="*/ 104 w 215977"/>
                <a:gd name="connsiteY3" fmla="*/ 28535 h 115380"/>
                <a:gd name="connsiteX4" fmla="*/ 26158 w 215977"/>
                <a:gd name="connsiteY4" fmla="*/ 0 h 115380"/>
                <a:gd name="connsiteX5" fmla="*/ 189924 w 215977"/>
                <a:gd name="connsiteY5" fmla="*/ 0 h 115380"/>
                <a:gd name="connsiteX6" fmla="*/ 215978 w 215977"/>
                <a:gd name="connsiteY6" fmla="*/ 28535 h 115380"/>
                <a:gd name="connsiteX7" fmla="*/ 215978 w 215977"/>
                <a:gd name="connsiteY7" fmla="*/ 84365 h 115380"/>
                <a:gd name="connsiteX8" fmla="*/ 186202 w 215977"/>
                <a:gd name="connsiteY8" fmla="*/ 114140 h 115380"/>
                <a:gd name="connsiteX9" fmla="*/ 105559 w 215977"/>
                <a:gd name="connsiteY9" fmla="*/ 115381 h 115380"/>
                <a:gd name="connsiteX10" fmla="*/ 105559 w 215977"/>
                <a:gd name="connsiteY10" fmla="*/ 115381 h 11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77" h="115380">
                  <a:moveTo>
                    <a:pt x="105559" y="115381"/>
                  </a:moveTo>
                  <a:cubicBezTo>
                    <a:pt x="79506" y="115381"/>
                    <a:pt x="53452" y="115381"/>
                    <a:pt x="27398" y="115381"/>
                  </a:cubicBezTo>
                  <a:cubicBezTo>
                    <a:pt x="8788" y="115381"/>
                    <a:pt x="-1137" y="106696"/>
                    <a:pt x="104" y="86846"/>
                  </a:cubicBezTo>
                  <a:cubicBezTo>
                    <a:pt x="104" y="66995"/>
                    <a:pt x="104" y="48386"/>
                    <a:pt x="104" y="28535"/>
                  </a:cubicBezTo>
                  <a:cubicBezTo>
                    <a:pt x="104" y="11166"/>
                    <a:pt x="8788" y="0"/>
                    <a:pt x="26158" y="0"/>
                  </a:cubicBezTo>
                  <a:cubicBezTo>
                    <a:pt x="80746" y="0"/>
                    <a:pt x="135335" y="0"/>
                    <a:pt x="189924" y="0"/>
                  </a:cubicBezTo>
                  <a:cubicBezTo>
                    <a:pt x="207293" y="0"/>
                    <a:pt x="215978" y="12407"/>
                    <a:pt x="215978" y="28535"/>
                  </a:cubicBezTo>
                  <a:cubicBezTo>
                    <a:pt x="215978" y="47145"/>
                    <a:pt x="214737" y="65755"/>
                    <a:pt x="215978" y="84365"/>
                  </a:cubicBezTo>
                  <a:cubicBezTo>
                    <a:pt x="215978" y="105456"/>
                    <a:pt x="206052" y="114140"/>
                    <a:pt x="186202" y="114140"/>
                  </a:cubicBezTo>
                  <a:cubicBezTo>
                    <a:pt x="158908" y="115381"/>
                    <a:pt x="131613" y="115381"/>
                    <a:pt x="105559" y="115381"/>
                  </a:cubicBezTo>
                  <a:cubicBezTo>
                    <a:pt x="105559" y="115381"/>
                    <a:pt x="105559" y="115381"/>
                    <a:pt x="105559" y="115381"/>
                  </a:cubicBezTo>
                  <a:close/>
                </a:path>
              </a:pathLst>
            </a:custGeom>
            <a:noFill/>
            <a:ln w="6350" cap="flat">
              <a:solidFill>
                <a:schemeClr val="bg1"/>
              </a:solidFill>
              <a:prstDash val="solid"/>
              <a:miter/>
            </a:ln>
          </p:spPr>
          <p:txBody>
            <a:bodyPr rtlCol="0" anchor="ctr"/>
            <a:lstStyle/>
            <a:p>
              <a:endParaRPr lang="en-IN"/>
            </a:p>
          </p:txBody>
        </p:sp>
        <p:sp>
          <p:nvSpPr>
            <p:cNvPr id="173" name="Freeform: Shape 172">
              <a:extLst>
                <a:ext uri="{FF2B5EF4-FFF2-40B4-BE49-F238E27FC236}">
                  <a16:creationId xmlns:a16="http://schemas.microsoft.com/office/drawing/2014/main" id="{627E49AB-0DF8-4A36-B224-345381F2867A}"/>
                </a:ext>
              </a:extLst>
            </p:cNvPr>
            <p:cNvSpPr/>
            <p:nvPr/>
          </p:nvSpPr>
          <p:spPr>
            <a:xfrm>
              <a:off x="1225520" y="3257790"/>
              <a:ext cx="216428" cy="116903"/>
            </a:xfrm>
            <a:custGeom>
              <a:avLst/>
              <a:gdLst>
                <a:gd name="connsiteX0" fmla="*/ 107158 w 216428"/>
                <a:gd name="connsiteY0" fmla="*/ 116903 h 116903"/>
                <a:gd name="connsiteX1" fmla="*/ 28996 w 216428"/>
                <a:gd name="connsiteY1" fmla="*/ 116903 h 116903"/>
                <a:gd name="connsiteX2" fmla="*/ 461 w 216428"/>
                <a:gd name="connsiteY2" fmla="*/ 88368 h 116903"/>
                <a:gd name="connsiteX3" fmla="*/ 81104 w 216428"/>
                <a:gd name="connsiteY3" fmla="*/ 282 h 116903"/>
                <a:gd name="connsiteX4" fmla="*/ 171672 w 216428"/>
                <a:gd name="connsiteY4" fmla="*/ 282 h 116903"/>
                <a:gd name="connsiteX5" fmla="*/ 216335 w 216428"/>
                <a:gd name="connsiteY5" fmla="*/ 43704 h 116903"/>
                <a:gd name="connsiteX6" fmla="*/ 216335 w 216428"/>
                <a:gd name="connsiteY6" fmla="*/ 84646 h 116903"/>
                <a:gd name="connsiteX7" fmla="*/ 184078 w 216428"/>
                <a:gd name="connsiteY7" fmla="*/ 116903 h 116903"/>
                <a:gd name="connsiteX8" fmla="*/ 107158 w 216428"/>
                <a:gd name="connsiteY8" fmla="*/ 116903 h 116903"/>
                <a:gd name="connsiteX9" fmla="*/ 107158 w 216428"/>
                <a:gd name="connsiteY9" fmla="*/ 116903 h 116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428" h="116903">
                  <a:moveTo>
                    <a:pt x="107158" y="116903"/>
                  </a:moveTo>
                  <a:cubicBezTo>
                    <a:pt x="81104" y="116903"/>
                    <a:pt x="55050" y="116903"/>
                    <a:pt x="28996" y="116903"/>
                  </a:cubicBezTo>
                  <a:cubicBezTo>
                    <a:pt x="10386" y="116903"/>
                    <a:pt x="461" y="106978"/>
                    <a:pt x="461" y="88368"/>
                  </a:cubicBezTo>
                  <a:cubicBezTo>
                    <a:pt x="-2020" y="-9644"/>
                    <a:pt x="2943" y="282"/>
                    <a:pt x="81104" y="282"/>
                  </a:cubicBezTo>
                  <a:cubicBezTo>
                    <a:pt x="110880" y="282"/>
                    <a:pt x="141896" y="282"/>
                    <a:pt x="171672" y="282"/>
                  </a:cubicBezTo>
                  <a:cubicBezTo>
                    <a:pt x="210132" y="282"/>
                    <a:pt x="216335" y="5244"/>
                    <a:pt x="216335" y="43704"/>
                  </a:cubicBezTo>
                  <a:cubicBezTo>
                    <a:pt x="216335" y="57352"/>
                    <a:pt x="215095" y="70999"/>
                    <a:pt x="216335" y="84646"/>
                  </a:cubicBezTo>
                  <a:cubicBezTo>
                    <a:pt x="217576" y="108218"/>
                    <a:pt x="206410" y="116903"/>
                    <a:pt x="184078" y="116903"/>
                  </a:cubicBezTo>
                  <a:cubicBezTo>
                    <a:pt x="158024" y="116903"/>
                    <a:pt x="131971" y="116903"/>
                    <a:pt x="107158" y="116903"/>
                  </a:cubicBezTo>
                  <a:cubicBezTo>
                    <a:pt x="107158" y="116903"/>
                    <a:pt x="107158" y="116903"/>
                    <a:pt x="107158" y="116903"/>
                  </a:cubicBezTo>
                  <a:close/>
                </a:path>
              </a:pathLst>
            </a:custGeom>
            <a:noFill/>
            <a:ln w="6350" cap="flat">
              <a:solidFill>
                <a:schemeClr val="bg1"/>
              </a:solidFill>
              <a:prstDash val="solid"/>
              <a:miter/>
            </a:ln>
          </p:spPr>
          <p:txBody>
            <a:bodyPr rtlCol="0" anchor="ctr"/>
            <a:lstStyle/>
            <a:p>
              <a:endParaRPr lang="en-IN"/>
            </a:p>
          </p:txBody>
        </p:sp>
        <p:sp>
          <p:nvSpPr>
            <p:cNvPr id="174" name="Freeform: Shape 173">
              <a:extLst>
                <a:ext uri="{FF2B5EF4-FFF2-40B4-BE49-F238E27FC236}">
                  <a16:creationId xmlns:a16="http://schemas.microsoft.com/office/drawing/2014/main" id="{CAD13613-F056-48B7-94AA-6BE3C3CAE423}"/>
                </a:ext>
              </a:extLst>
            </p:cNvPr>
            <p:cNvSpPr/>
            <p:nvPr/>
          </p:nvSpPr>
          <p:spPr>
            <a:xfrm>
              <a:off x="1523635" y="3651359"/>
              <a:ext cx="217218" cy="114140"/>
            </a:xfrm>
            <a:custGeom>
              <a:avLst/>
              <a:gdLst>
                <a:gd name="connsiteX0" fmla="*/ 105559 w 217218"/>
                <a:gd name="connsiteY0" fmla="*/ 114140 h 114140"/>
                <a:gd name="connsiteX1" fmla="*/ 27398 w 217218"/>
                <a:gd name="connsiteY1" fmla="*/ 114140 h 114140"/>
                <a:gd name="connsiteX2" fmla="*/ 104 w 217218"/>
                <a:gd name="connsiteY2" fmla="*/ 85605 h 114140"/>
                <a:gd name="connsiteX3" fmla="*/ 104 w 217218"/>
                <a:gd name="connsiteY3" fmla="*/ 24813 h 114140"/>
                <a:gd name="connsiteX4" fmla="*/ 24917 w 217218"/>
                <a:gd name="connsiteY4" fmla="*/ 0 h 114140"/>
                <a:gd name="connsiteX5" fmla="*/ 191165 w 217218"/>
                <a:gd name="connsiteY5" fmla="*/ 0 h 114140"/>
                <a:gd name="connsiteX6" fmla="*/ 215978 w 217218"/>
                <a:gd name="connsiteY6" fmla="*/ 23572 h 114140"/>
                <a:gd name="connsiteX7" fmla="*/ 217218 w 217218"/>
                <a:gd name="connsiteY7" fmla="*/ 76921 h 114140"/>
                <a:gd name="connsiteX8" fmla="*/ 179999 w 217218"/>
                <a:gd name="connsiteY8" fmla="*/ 114140 h 114140"/>
                <a:gd name="connsiteX9" fmla="*/ 105559 w 217218"/>
                <a:gd name="connsiteY9" fmla="*/ 114140 h 114140"/>
                <a:gd name="connsiteX10" fmla="*/ 105559 w 217218"/>
                <a:gd name="connsiteY10" fmla="*/ 114140 h 1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218" h="114140">
                  <a:moveTo>
                    <a:pt x="105559" y="114140"/>
                  </a:moveTo>
                  <a:cubicBezTo>
                    <a:pt x="79506" y="114140"/>
                    <a:pt x="53452" y="114140"/>
                    <a:pt x="27398" y="114140"/>
                  </a:cubicBezTo>
                  <a:cubicBezTo>
                    <a:pt x="8788" y="114140"/>
                    <a:pt x="-1137" y="105456"/>
                    <a:pt x="104" y="85605"/>
                  </a:cubicBezTo>
                  <a:cubicBezTo>
                    <a:pt x="104" y="65755"/>
                    <a:pt x="104" y="44664"/>
                    <a:pt x="104" y="24813"/>
                  </a:cubicBezTo>
                  <a:cubicBezTo>
                    <a:pt x="104" y="8685"/>
                    <a:pt x="8788" y="1241"/>
                    <a:pt x="24917" y="0"/>
                  </a:cubicBezTo>
                  <a:cubicBezTo>
                    <a:pt x="80746" y="0"/>
                    <a:pt x="135335" y="0"/>
                    <a:pt x="191165" y="0"/>
                  </a:cubicBezTo>
                  <a:cubicBezTo>
                    <a:pt x="207293" y="0"/>
                    <a:pt x="215978" y="8685"/>
                    <a:pt x="215978" y="23572"/>
                  </a:cubicBezTo>
                  <a:cubicBezTo>
                    <a:pt x="217218" y="40942"/>
                    <a:pt x="217218" y="59551"/>
                    <a:pt x="217218" y="76921"/>
                  </a:cubicBezTo>
                  <a:cubicBezTo>
                    <a:pt x="217218" y="107937"/>
                    <a:pt x="211015" y="112900"/>
                    <a:pt x="179999" y="114140"/>
                  </a:cubicBezTo>
                  <a:cubicBezTo>
                    <a:pt x="153945" y="114140"/>
                    <a:pt x="130373" y="114140"/>
                    <a:pt x="105559" y="114140"/>
                  </a:cubicBezTo>
                  <a:cubicBezTo>
                    <a:pt x="105559" y="114140"/>
                    <a:pt x="105559" y="114140"/>
                    <a:pt x="105559" y="114140"/>
                  </a:cubicBezTo>
                  <a:close/>
                </a:path>
              </a:pathLst>
            </a:custGeom>
            <a:noFill/>
            <a:ln w="6350" cap="flat">
              <a:solidFill>
                <a:schemeClr val="bg1"/>
              </a:solidFill>
              <a:prstDash val="solid"/>
              <a:miter/>
            </a:ln>
          </p:spPr>
          <p:txBody>
            <a:bodyPr rtlCol="0" anchor="ctr"/>
            <a:lstStyle/>
            <a:p>
              <a:endParaRPr lang="en-IN"/>
            </a:p>
          </p:txBody>
        </p:sp>
        <p:sp>
          <p:nvSpPr>
            <p:cNvPr id="175" name="Freeform: Shape 174">
              <a:extLst>
                <a:ext uri="{FF2B5EF4-FFF2-40B4-BE49-F238E27FC236}">
                  <a16:creationId xmlns:a16="http://schemas.microsoft.com/office/drawing/2014/main" id="{21C8DF33-E2FC-4A78-911D-0DBEEE5E2CBF}"/>
                </a:ext>
              </a:extLst>
            </p:cNvPr>
            <p:cNvSpPr/>
            <p:nvPr/>
          </p:nvSpPr>
          <p:spPr>
            <a:xfrm>
              <a:off x="1523622" y="3454095"/>
              <a:ext cx="217230" cy="114140"/>
            </a:xfrm>
            <a:custGeom>
              <a:avLst/>
              <a:gdLst>
                <a:gd name="connsiteX0" fmla="*/ 104331 w 217230"/>
                <a:gd name="connsiteY0" fmla="*/ 112900 h 114140"/>
                <a:gd name="connsiteX1" fmla="*/ 26170 w 217230"/>
                <a:gd name="connsiteY1" fmla="*/ 112900 h 114140"/>
                <a:gd name="connsiteX2" fmla="*/ 116 w 217230"/>
                <a:gd name="connsiteY2" fmla="*/ 86846 h 114140"/>
                <a:gd name="connsiteX3" fmla="*/ 116 w 217230"/>
                <a:gd name="connsiteY3" fmla="*/ 28535 h 114140"/>
                <a:gd name="connsiteX4" fmla="*/ 28651 w 217230"/>
                <a:gd name="connsiteY4" fmla="*/ 0 h 114140"/>
                <a:gd name="connsiteX5" fmla="*/ 187455 w 217230"/>
                <a:gd name="connsiteY5" fmla="*/ 0 h 114140"/>
                <a:gd name="connsiteX6" fmla="*/ 215990 w 217230"/>
                <a:gd name="connsiteY6" fmla="*/ 28535 h 114140"/>
                <a:gd name="connsiteX7" fmla="*/ 217231 w 217230"/>
                <a:gd name="connsiteY7" fmla="*/ 86846 h 114140"/>
                <a:gd name="connsiteX8" fmla="*/ 191177 w 217230"/>
                <a:gd name="connsiteY8" fmla="*/ 114140 h 114140"/>
                <a:gd name="connsiteX9" fmla="*/ 104331 w 217230"/>
                <a:gd name="connsiteY9" fmla="*/ 112900 h 1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230" h="114140">
                  <a:moveTo>
                    <a:pt x="104331" y="112900"/>
                  </a:moveTo>
                  <a:cubicBezTo>
                    <a:pt x="78278" y="112900"/>
                    <a:pt x="52224" y="112900"/>
                    <a:pt x="26170" y="112900"/>
                  </a:cubicBezTo>
                  <a:cubicBezTo>
                    <a:pt x="7560" y="112900"/>
                    <a:pt x="-1124" y="104215"/>
                    <a:pt x="116" y="86846"/>
                  </a:cubicBezTo>
                  <a:cubicBezTo>
                    <a:pt x="116" y="66995"/>
                    <a:pt x="116" y="48386"/>
                    <a:pt x="116" y="28535"/>
                  </a:cubicBezTo>
                  <a:cubicBezTo>
                    <a:pt x="116" y="9925"/>
                    <a:pt x="8801" y="0"/>
                    <a:pt x="28651" y="0"/>
                  </a:cubicBezTo>
                  <a:cubicBezTo>
                    <a:pt x="82000" y="0"/>
                    <a:pt x="134107" y="0"/>
                    <a:pt x="187455" y="0"/>
                  </a:cubicBezTo>
                  <a:cubicBezTo>
                    <a:pt x="206065" y="0"/>
                    <a:pt x="215990" y="9925"/>
                    <a:pt x="215990" y="28535"/>
                  </a:cubicBezTo>
                  <a:cubicBezTo>
                    <a:pt x="215990" y="48386"/>
                    <a:pt x="215990" y="66995"/>
                    <a:pt x="217231" y="86846"/>
                  </a:cubicBezTo>
                  <a:cubicBezTo>
                    <a:pt x="217231" y="105456"/>
                    <a:pt x="208546" y="114140"/>
                    <a:pt x="191177" y="114140"/>
                  </a:cubicBezTo>
                  <a:cubicBezTo>
                    <a:pt x="161401" y="112900"/>
                    <a:pt x="132866" y="112900"/>
                    <a:pt x="104331" y="112900"/>
                  </a:cubicBezTo>
                  <a:close/>
                </a:path>
              </a:pathLst>
            </a:custGeom>
            <a:noFill/>
            <a:ln w="6350" cap="flat">
              <a:solidFill>
                <a:schemeClr val="bg1"/>
              </a:solidFill>
              <a:prstDash val="solid"/>
              <a:miter/>
            </a:ln>
          </p:spPr>
          <p:txBody>
            <a:bodyPr rtlCol="0" anchor="ctr"/>
            <a:lstStyle/>
            <a:p>
              <a:endParaRPr lang="en-IN"/>
            </a:p>
          </p:txBody>
        </p:sp>
        <p:sp>
          <p:nvSpPr>
            <p:cNvPr id="176" name="Freeform: Shape 175">
              <a:extLst>
                <a:ext uri="{FF2B5EF4-FFF2-40B4-BE49-F238E27FC236}">
                  <a16:creationId xmlns:a16="http://schemas.microsoft.com/office/drawing/2014/main" id="{5AA05301-C2C9-45CF-86D3-C2C711D51328}"/>
                </a:ext>
              </a:extLst>
            </p:cNvPr>
            <p:cNvSpPr/>
            <p:nvPr/>
          </p:nvSpPr>
          <p:spPr>
            <a:xfrm>
              <a:off x="1225051" y="3452854"/>
              <a:ext cx="214323" cy="114691"/>
            </a:xfrm>
            <a:custGeom>
              <a:avLst/>
              <a:gdLst>
                <a:gd name="connsiteX0" fmla="*/ 110108 w 214323"/>
                <a:gd name="connsiteY0" fmla="*/ 114140 h 114691"/>
                <a:gd name="connsiteX1" fmla="*/ 29466 w 214323"/>
                <a:gd name="connsiteY1" fmla="*/ 114140 h 114691"/>
                <a:gd name="connsiteX2" fmla="*/ 930 w 214323"/>
                <a:gd name="connsiteY2" fmla="*/ 88087 h 114691"/>
                <a:gd name="connsiteX3" fmla="*/ 930 w 214323"/>
                <a:gd name="connsiteY3" fmla="*/ 24813 h 114691"/>
                <a:gd name="connsiteX4" fmla="*/ 25744 w 214323"/>
                <a:gd name="connsiteY4" fmla="*/ 0 h 114691"/>
                <a:gd name="connsiteX5" fmla="*/ 191991 w 214323"/>
                <a:gd name="connsiteY5" fmla="*/ 0 h 114691"/>
                <a:gd name="connsiteX6" fmla="*/ 214323 w 214323"/>
                <a:gd name="connsiteY6" fmla="*/ 22332 h 114691"/>
                <a:gd name="connsiteX7" fmla="*/ 214323 w 214323"/>
                <a:gd name="connsiteY7" fmla="*/ 93049 h 114691"/>
                <a:gd name="connsiteX8" fmla="*/ 190751 w 214323"/>
                <a:gd name="connsiteY8" fmla="*/ 114140 h 114691"/>
                <a:gd name="connsiteX9" fmla="*/ 110108 w 214323"/>
                <a:gd name="connsiteY9" fmla="*/ 114140 h 114691"/>
                <a:gd name="connsiteX10" fmla="*/ 110108 w 214323"/>
                <a:gd name="connsiteY10" fmla="*/ 114140 h 1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323" h="114691">
                  <a:moveTo>
                    <a:pt x="110108" y="114140"/>
                  </a:moveTo>
                  <a:cubicBezTo>
                    <a:pt x="82814" y="114140"/>
                    <a:pt x="56760" y="114140"/>
                    <a:pt x="29466" y="114140"/>
                  </a:cubicBezTo>
                  <a:cubicBezTo>
                    <a:pt x="10856" y="114140"/>
                    <a:pt x="2171" y="105456"/>
                    <a:pt x="930" y="88087"/>
                  </a:cubicBezTo>
                  <a:cubicBezTo>
                    <a:pt x="-310" y="66995"/>
                    <a:pt x="-310" y="45904"/>
                    <a:pt x="930" y="24813"/>
                  </a:cubicBezTo>
                  <a:cubicBezTo>
                    <a:pt x="930" y="9925"/>
                    <a:pt x="10856" y="1241"/>
                    <a:pt x="25744" y="0"/>
                  </a:cubicBezTo>
                  <a:cubicBezTo>
                    <a:pt x="81573" y="0"/>
                    <a:pt x="136162" y="0"/>
                    <a:pt x="191991" y="0"/>
                  </a:cubicBezTo>
                  <a:cubicBezTo>
                    <a:pt x="206879" y="0"/>
                    <a:pt x="214323" y="8685"/>
                    <a:pt x="214323" y="22332"/>
                  </a:cubicBezTo>
                  <a:cubicBezTo>
                    <a:pt x="214323" y="45904"/>
                    <a:pt x="214323" y="69477"/>
                    <a:pt x="214323" y="93049"/>
                  </a:cubicBezTo>
                  <a:cubicBezTo>
                    <a:pt x="214323" y="109178"/>
                    <a:pt x="204398" y="114140"/>
                    <a:pt x="190751" y="114140"/>
                  </a:cubicBezTo>
                  <a:cubicBezTo>
                    <a:pt x="163456" y="114140"/>
                    <a:pt x="137403" y="115381"/>
                    <a:pt x="110108" y="114140"/>
                  </a:cubicBezTo>
                  <a:cubicBezTo>
                    <a:pt x="110108" y="114140"/>
                    <a:pt x="110108" y="114140"/>
                    <a:pt x="110108" y="114140"/>
                  </a:cubicBezTo>
                  <a:close/>
                </a:path>
              </a:pathLst>
            </a:custGeom>
            <a:noFill/>
            <a:ln w="6350" cap="flat">
              <a:solidFill>
                <a:schemeClr val="bg1"/>
              </a:solidFill>
              <a:prstDash val="solid"/>
              <a:miter/>
            </a:ln>
          </p:spPr>
          <p:txBody>
            <a:bodyPr rtlCol="0" anchor="ctr"/>
            <a:lstStyle/>
            <a:p>
              <a:endParaRPr lang="en-IN"/>
            </a:p>
          </p:txBody>
        </p:sp>
        <p:sp>
          <p:nvSpPr>
            <p:cNvPr id="177" name="Freeform: Shape 176">
              <a:extLst>
                <a:ext uri="{FF2B5EF4-FFF2-40B4-BE49-F238E27FC236}">
                  <a16:creationId xmlns:a16="http://schemas.microsoft.com/office/drawing/2014/main" id="{4AB03B4E-72F8-4EAA-B496-7F4E2959309D}"/>
                </a:ext>
              </a:extLst>
            </p:cNvPr>
            <p:cNvSpPr/>
            <p:nvPr/>
          </p:nvSpPr>
          <p:spPr>
            <a:xfrm>
              <a:off x="1523623" y="3062048"/>
              <a:ext cx="216093" cy="113450"/>
            </a:xfrm>
            <a:custGeom>
              <a:avLst/>
              <a:gdLst>
                <a:gd name="connsiteX0" fmla="*/ 106812 w 216093"/>
                <a:gd name="connsiteY0" fmla="*/ 112900 h 113450"/>
                <a:gd name="connsiteX1" fmla="*/ 28651 w 216093"/>
                <a:gd name="connsiteY1" fmla="*/ 112900 h 113450"/>
                <a:gd name="connsiteX2" fmla="*/ 116 w 216093"/>
                <a:gd name="connsiteY2" fmla="*/ 83124 h 113450"/>
                <a:gd name="connsiteX3" fmla="*/ 116 w 216093"/>
                <a:gd name="connsiteY3" fmla="*/ 27294 h 113450"/>
                <a:gd name="connsiteX4" fmla="*/ 26169 w 216093"/>
                <a:gd name="connsiteY4" fmla="*/ 0 h 113450"/>
                <a:gd name="connsiteX5" fmla="*/ 187455 w 216093"/>
                <a:gd name="connsiteY5" fmla="*/ 0 h 113450"/>
                <a:gd name="connsiteX6" fmla="*/ 214749 w 216093"/>
                <a:gd name="connsiteY6" fmla="*/ 27294 h 113450"/>
                <a:gd name="connsiteX7" fmla="*/ 215990 w 216093"/>
                <a:gd name="connsiteY7" fmla="*/ 85605 h 113450"/>
                <a:gd name="connsiteX8" fmla="*/ 189936 w 216093"/>
                <a:gd name="connsiteY8" fmla="*/ 112900 h 113450"/>
                <a:gd name="connsiteX9" fmla="*/ 106812 w 216093"/>
                <a:gd name="connsiteY9" fmla="*/ 112900 h 113450"/>
                <a:gd name="connsiteX10" fmla="*/ 106812 w 216093"/>
                <a:gd name="connsiteY10" fmla="*/ 112900 h 11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093" h="113450">
                  <a:moveTo>
                    <a:pt x="106812" y="112900"/>
                  </a:moveTo>
                  <a:cubicBezTo>
                    <a:pt x="80758" y="112900"/>
                    <a:pt x="54705" y="112900"/>
                    <a:pt x="28651" y="112900"/>
                  </a:cubicBezTo>
                  <a:cubicBezTo>
                    <a:pt x="7560" y="112900"/>
                    <a:pt x="-1125" y="104215"/>
                    <a:pt x="116" y="83124"/>
                  </a:cubicBezTo>
                  <a:cubicBezTo>
                    <a:pt x="116" y="64514"/>
                    <a:pt x="116" y="45904"/>
                    <a:pt x="116" y="27294"/>
                  </a:cubicBezTo>
                  <a:cubicBezTo>
                    <a:pt x="116" y="9925"/>
                    <a:pt x="8800" y="0"/>
                    <a:pt x="26169" y="0"/>
                  </a:cubicBezTo>
                  <a:cubicBezTo>
                    <a:pt x="79518" y="0"/>
                    <a:pt x="132866" y="0"/>
                    <a:pt x="187455" y="0"/>
                  </a:cubicBezTo>
                  <a:cubicBezTo>
                    <a:pt x="204824" y="0"/>
                    <a:pt x="214749" y="9925"/>
                    <a:pt x="214749" y="27294"/>
                  </a:cubicBezTo>
                  <a:cubicBezTo>
                    <a:pt x="214749" y="47145"/>
                    <a:pt x="214749" y="65755"/>
                    <a:pt x="215990" y="85605"/>
                  </a:cubicBezTo>
                  <a:cubicBezTo>
                    <a:pt x="217230" y="105456"/>
                    <a:pt x="207305" y="112900"/>
                    <a:pt x="189936" y="112900"/>
                  </a:cubicBezTo>
                  <a:cubicBezTo>
                    <a:pt x="161401" y="114140"/>
                    <a:pt x="134106" y="112900"/>
                    <a:pt x="106812" y="112900"/>
                  </a:cubicBezTo>
                  <a:cubicBezTo>
                    <a:pt x="106812" y="112900"/>
                    <a:pt x="106812" y="112900"/>
                    <a:pt x="106812" y="112900"/>
                  </a:cubicBezTo>
                  <a:close/>
                </a:path>
              </a:pathLst>
            </a:custGeom>
            <a:noFill/>
            <a:ln w="6350" cap="flat">
              <a:solidFill>
                <a:schemeClr val="bg1"/>
              </a:solidFill>
              <a:prstDash val="solid"/>
              <a:miter/>
            </a:ln>
          </p:spPr>
          <p:txBody>
            <a:bodyPr rtlCol="0" anchor="ctr"/>
            <a:lstStyle/>
            <a:p>
              <a:endParaRPr lang="en-IN"/>
            </a:p>
          </p:txBody>
        </p:sp>
        <p:sp>
          <p:nvSpPr>
            <p:cNvPr id="178" name="Freeform: Shape 177">
              <a:extLst>
                <a:ext uri="{FF2B5EF4-FFF2-40B4-BE49-F238E27FC236}">
                  <a16:creationId xmlns:a16="http://schemas.microsoft.com/office/drawing/2014/main" id="{55227EFE-E19C-4D83-A324-B9CE1EBF452A}"/>
                </a:ext>
              </a:extLst>
            </p:cNvPr>
            <p:cNvSpPr/>
            <p:nvPr/>
          </p:nvSpPr>
          <p:spPr>
            <a:xfrm>
              <a:off x="1225981" y="3062048"/>
              <a:ext cx="216217" cy="113830"/>
            </a:xfrm>
            <a:custGeom>
              <a:avLst/>
              <a:gdLst>
                <a:gd name="connsiteX0" fmla="*/ 106696 w 216217"/>
                <a:gd name="connsiteY0" fmla="*/ 112900 h 113830"/>
                <a:gd name="connsiteX1" fmla="*/ 28535 w 216217"/>
                <a:gd name="connsiteY1" fmla="*/ 112900 h 113830"/>
                <a:gd name="connsiteX2" fmla="*/ 0 w 216217"/>
                <a:gd name="connsiteY2" fmla="*/ 85605 h 113830"/>
                <a:gd name="connsiteX3" fmla="*/ 1241 w 216217"/>
                <a:gd name="connsiteY3" fmla="*/ 27294 h 113830"/>
                <a:gd name="connsiteX4" fmla="*/ 29776 w 216217"/>
                <a:gd name="connsiteY4" fmla="*/ 0 h 113830"/>
                <a:gd name="connsiteX5" fmla="*/ 191061 w 216217"/>
                <a:gd name="connsiteY5" fmla="*/ 0 h 113830"/>
                <a:gd name="connsiteX6" fmla="*/ 215874 w 216217"/>
                <a:gd name="connsiteY6" fmla="*/ 23572 h 113830"/>
                <a:gd name="connsiteX7" fmla="*/ 215874 w 216217"/>
                <a:gd name="connsiteY7" fmla="*/ 28535 h 113830"/>
                <a:gd name="connsiteX8" fmla="*/ 138953 w 216217"/>
                <a:gd name="connsiteY8" fmla="*/ 112900 h 113830"/>
                <a:gd name="connsiteX9" fmla="*/ 106696 w 216217"/>
                <a:gd name="connsiteY9" fmla="*/ 112900 h 113830"/>
                <a:gd name="connsiteX10" fmla="*/ 106696 w 216217"/>
                <a:gd name="connsiteY10" fmla="*/ 112900 h 11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217" h="113830">
                  <a:moveTo>
                    <a:pt x="106696" y="112900"/>
                  </a:moveTo>
                  <a:cubicBezTo>
                    <a:pt x="80643" y="112900"/>
                    <a:pt x="54589" y="112900"/>
                    <a:pt x="28535" y="112900"/>
                  </a:cubicBezTo>
                  <a:cubicBezTo>
                    <a:pt x="9925" y="112900"/>
                    <a:pt x="0" y="104215"/>
                    <a:pt x="0" y="85605"/>
                  </a:cubicBezTo>
                  <a:cubicBezTo>
                    <a:pt x="0" y="65755"/>
                    <a:pt x="0" y="47145"/>
                    <a:pt x="1241" y="27294"/>
                  </a:cubicBezTo>
                  <a:cubicBezTo>
                    <a:pt x="2481" y="9925"/>
                    <a:pt x="11166" y="0"/>
                    <a:pt x="29776" y="0"/>
                  </a:cubicBezTo>
                  <a:cubicBezTo>
                    <a:pt x="83124" y="0"/>
                    <a:pt x="136472" y="0"/>
                    <a:pt x="191061" y="0"/>
                  </a:cubicBezTo>
                  <a:cubicBezTo>
                    <a:pt x="207189" y="0"/>
                    <a:pt x="214633" y="8685"/>
                    <a:pt x="215874" y="23572"/>
                  </a:cubicBezTo>
                  <a:cubicBezTo>
                    <a:pt x="215874" y="24813"/>
                    <a:pt x="215874" y="27294"/>
                    <a:pt x="215874" y="28535"/>
                  </a:cubicBezTo>
                  <a:cubicBezTo>
                    <a:pt x="215874" y="125306"/>
                    <a:pt x="225799" y="111659"/>
                    <a:pt x="138953" y="112900"/>
                  </a:cubicBezTo>
                  <a:cubicBezTo>
                    <a:pt x="127787" y="114140"/>
                    <a:pt x="116622" y="114140"/>
                    <a:pt x="106696" y="112900"/>
                  </a:cubicBezTo>
                  <a:cubicBezTo>
                    <a:pt x="106696" y="114140"/>
                    <a:pt x="106696" y="112900"/>
                    <a:pt x="106696" y="112900"/>
                  </a:cubicBezTo>
                  <a:close/>
                </a:path>
              </a:pathLst>
            </a:custGeom>
            <a:noFill/>
            <a:ln w="6350" cap="flat">
              <a:solidFill>
                <a:schemeClr val="bg1"/>
              </a:solidFill>
              <a:prstDash val="solid"/>
              <a:miter/>
            </a:ln>
          </p:spPr>
          <p:txBody>
            <a:bodyPr rtlCol="0" anchor="ctr"/>
            <a:lstStyle/>
            <a:p>
              <a:endParaRPr lang="en-IN"/>
            </a:p>
          </p:txBody>
        </p:sp>
        <p:sp>
          <p:nvSpPr>
            <p:cNvPr id="179" name="Freeform: Shape 178">
              <a:extLst>
                <a:ext uri="{FF2B5EF4-FFF2-40B4-BE49-F238E27FC236}">
                  <a16:creationId xmlns:a16="http://schemas.microsoft.com/office/drawing/2014/main" id="{C08BE27C-CDD6-4692-BE50-FC13BB87C850}"/>
                </a:ext>
              </a:extLst>
            </p:cNvPr>
            <p:cNvSpPr/>
            <p:nvPr/>
          </p:nvSpPr>
          <p:spPr>
            <a:xfrm>
              <a:off x="1224741" y="3651359"/>
              <a:ext cx="214748" cy="114140"/>
            </a:xfrm>
            <a:custGeom>
              <a:avLst/>
              <a:gdLst>
                <a:gd name="connsiteX0" fmla="*/ 107937 w 214748"/>
                <a:gd name="connsiteY0" fmla="*/ 114140 h 114140"/>
                <a:gd name="connsiteX1" fmla="*/ 32257 w 214748"/>
                <a:gd name="connsiteY1" fmla="*/ 114140 h 114140"/>
                <a:gd name="connsiteX2" fmla="*/ 0 w 214748"/>
                <a:gd name="connsiteY2" fmla="*/ 83124 h 114140"/>
                <a:gd name="connsiteX3" fmla="*/ 0 w 214748"/>
                <a:gd name="connsiteY3" fmla="*/ 32257 h 114140"/>
                <a:gd name="connsiteX4" fmla="*/ 33498 w 214748"/>
                <a:gd name="connsiteY4" fmla="*/ 0 h 114140"/>
                <a:gd name="connsiteX5" fmla="*/ 184858 w 214748"/>
                <a:gd name="connsiteY5" fmla="*/ 0 h 114140"/>
                <a:gd name="connsiteX6" fmla="*/ 214633 w 214748"/>
                <a:gd name="connsiteY6" fmla="*/ 31016 h 114140"/>
                <a:gd name="connsiteX7" fmla="*/ 214633 w 214748"/>
                <a:gd name="connsiteY7" fmla="*/ 84365 h 114140"/>
                <a:gd name="connsiteX8" fmla="*/ 184858 w 214748"/>
                <a:gd name="connsiteY8" fmla="*/ 112900 h 114140"/>
                <a:gd name="connsiteX9" fmla="*/ 107937 w 214748"/>
                <a:gd name="connsiteY9" fmla="*/ 114140 h 1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748" h="114140">
                  <a:moveTo>
                    <a:pt x="107937" y="114140"/>
                  </a:moveTo>
                  <a:cubicBezTo>
                    <a:pt x="83124" y="114140"/>
                    <a:pt x="57070" y="114140"/>
                    <a:pt x="32257" y="114140"/>
                  </a:cubicBezTo>
                  <a:cubicBezTo>
                    <a:pt x="11166" y="114140"/>
                    <a:pt x="0" y="105456"/>
                    <a:pt x="0" y="83124"/>
                  </a:cubicBezTo>
                  <a:cubicBezTo>
                    <a:pt x="0" y="65755"/>
                    <a:pt x="0" y="49626"/>
                    <a:pt x="0" y="32257"/>
                  </a:cubicBezTo>
                  <a:cubicBezTo>
                    <a:pt x="0" y="9925"/>
                    <a:pt x="11166" y="0"/>
                    <a:pt x="33498" y="0"/>
                  </a:cubicBezTo>
                  <a:cubicBezTo>
                    <a:pt x="84364" y="0"/>
                    <a:pt x="133991" y="0"/>
                    <a:pt x="184858" y="0"/>
                  </a:cubicBezTo>
                  <a:cubicBezTo>
                    <a:pt x="207189" y="0"/>
                    <a:pt x="215874" y="9925"/>
                    <a:pt x="214633" y="31016"/>
                  </a:cubicBezTo>
                  <a:cubicBezTo>
                    <a:pt x="214633" y="48386"/>
                    <a:pt x="214633" y="66995"/>
                    <a:pt x="214633" y="84365"/>
                  </a:cubicBezTo>
                  <a:cubicBezTo>
                    <a:pt x="215874" y="105456"/>
                    <a:pt x="204708" y="114140"/>
                    <a:pt x="184858" y="112900"/>
                  </a:cubicBezTo>
                  <a:cubicBezTo>
                    <a:pt x="160044" y="114140"/>
                    <a:pt x="133991" y="114140"/>
                    <a:pt x="107937" y="114140"/>
                  </a:cubicBezTo>
                  <a:close/>
                </a:path>
              </a:pathLst>
            </a:custGeom>
            <a:noFill/>
            <a:ln w="6350" cap="flat">
              <a:solidFill>
                <a:schemeClr val="bg1"/>
              </a:solidFill>
              <a:prstDash val="solid"/>
              <a:miter/>
            </a:ln>
          </p:spPr>
          <p:txBody>
            <a:bodyPr rtlCol="0" anchor="ctr"/>
            <a:lstStyle/>
            <a:p>
              <a:endParaRPr lang="en-IN"/>
            </a:p>
          </p:txBody>
        </p:sp>
        <p:sp>
          <p:nvSpPr>
            <p:cNvPr id="180" name="Freeform: Shape 179">
              <a:extLst>
                <a:ext uri="{FF2B5EF4-FFF2-40B4-BE49-F238E27FC236}">
                  <a16:creationId xmlns:a16="http://schemas.microsoft.com/office/drawing/2014/main" id="{D71C182B-918F-4467-88C1-A810B1BFD2FE}"/>
                </a:ext>
              </a:extLst>
            </p:cNvPr>
            <p:cNvSpPr/>
            <p:nvPr/>
          </p:nvSpPr>
          <p:spPr>
            <a:xfrm>
              <a:off x="562219" y="3403228"/>
              <a:ext cx="411922" cy="410669"/>
            </a:xfrm>
            <a:custGeom>
              <a:avLst/>
              <a:gdLst>
                <a:gd name="connsiteX0" fmla="*/ 209683 w 411922"/>
                <a:gd name="connsiteY0" fmla="*/ 0 h 410669"/>
                <a:gd name="connsiteX1" fmla="*/ 411909 w 411922"/>
                <a:gd name="connsiteY1" fmla="*/ 205949 h 410669"/>
                <a:gd name="connsiteX2" fmla="*/ 203479 w 411922"/>
                <a:gd name="connsiteY2" fmla="*/ 410657 h 410669"/>
                <a:gd name="connsiteX3" fmla="*/ 12 w 411922"/>
                <a:gd name="connsiteY3" fmla="*/ 208430 h 410669"/>
                <a:gd name="connsiteX4" fmla="*/ 209683 w 411922"/>
                <a:gd name="connsiteY4" fmla="*/ 0 h 41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22" h="410669">
                  <a:moveTo>
                    <a:pt x="209683" y="0"/>
                  </a:moveTo>
                  <a:cubicBezTo>
                    <a:pt x="325064" y="7444"/>
                    <a:pt x="413150" y="91808"/>
                    <a:pt x="411909" y="205949"/>
                  </a:cubicBezTo>
                  <a:cubicBezTo>
                    <a:pt x="411909" y="321330"/>
                    <a:pt x="321342" y="411897"/>
                    <a:pt x="203479" y="410657"/>
                  </a:cubicBezTo>
                  <a:cubicBezTo>
                    <a:pt x="86858" y="409416"/>
                    <a:pt x="1253" y="316367"/>
                    <a:pt x="12" y="208430"/>
                  </a:cubicBezTo>
                  <a:cubicBezTo>
                    <a:pt x="-1229" y="91808"/>
                    <a:pt x="94302" y="2481"/>
                    <a:pt x="209683" y="0"/>
                  </a:cubicBezTo>
                  <a:close/>
                </a:path>
              </a:pathLst>
            </a:custGeom>
            <a:noFill/>
            <a:ln w="19050" cap="flat">
              <a:solidFill>
                <a:schemeClr val="bg1"/>
              </a:solidFill>
              <a:prstDash val="solid"/>
              <a:miter/>
            </a:ln>
          </p:spPr>
          <p:txBody>
            <a:bodyPr rtlCol="0" anchor="ctr"/>
            <a:lstStyle/>
            <a:p>
              <a:endParaRPr lang="en-IN"/>
            </a:p>
          </p:txBody>
        </p:sp>
      </p:grpSp>
      <p:grpSp>
        <p:nvGrpSpPr>
          <p:cNvPr id="94" name="Graphic 87">
            <a:extLst>
              <a:ext uri="{FF2B5EF4-FFF2-40B4-BE49-F238E27FC236}">
                <a16:creationId xmlns:a16="http://schemas.microsoft.com/office/drawing/2014/main" id="{2B5D4F94-97B0-4FF8-86A1-8446E44D5279}"/>
              </a:ext>
            </a:extLst>
          </p:cNvPr>
          <p:cNvGrpSpPr/>
          <p:nvPr/>
        </p:nvGrpSpPr>
        <p:grpSpPr>
          <a:xfrm>
            <a:off x="7779447" y="4824327"/>
            <a:ext cx="321227" cy="306827"/>
            <a:chOff x="2814056" y="3049478"/>
            <a:chExt cx="1028110" cy="1027362"/>
          </a:xfrm>
          <a:noFill/>
        </p:grpSpPr>
        <p:sp>
          <p:nvSpPr>
            <p:cNvPr id="168" name="Freeform: Shape 167">
              <a:extLst>
                <a:ext uri="{FF2B5EF4-FFF2-40B4-BE49-F238E27FC236}">
                  <a16:creationId xmlns:a16="http://schemas.microsoft.com/office/drawing/2014/main" id="{A587FA98-CFB8-453F-89F6-4923DBA4451D}"/>
                </a:ext>
              </a:extLst>
            </p:cNvPr>
            <p:cNvSpPr/>
            <p:nvPr/>
          </p:nvSpPr>
          <p:spPr>
            <a:xfrm>
              <a:off x="2814056" y="3049478"/>
              <a:ext cx="455682" cy="447412"/>
            </a:xfrm>
            <a:custGeom>
              <a:avLst/>
              <a:gdLst>
                <a:gd name="connsiteX0" fmla="*/ 166644 w 455682"/>
                <a:gd name="connsiteY0" fmla="*/ 438981 h 447412"/>
                <a:gd name="connsiteX1" fmla="*/ 447209 w 455682"/>
                <a:gd name="connsiteY1" fmla="*/ 282693 h 447412"/>
                <a:gd name="connsiteX2" fmla="*/ 447209 w 455682"/>
                <a:gd name="connsiteY2" fmla="*/ 162182 h 447412"/>
                <a:gd name="connsiteX3" fmla="*/ 289038 w 455682"/>
                <a:gd name="connsiteY3" fmla="*/ 7777 h 447412"/>
                <a:gd name="connsiteX4" fmla="*/ 8473 w 455682"/>
                <a:gd name="connsiteY4" fmla="*/ 164065 h 447412"/>
                <a:gd name="connsiteX5" fmla="*/ 8473 w 455682"/>
                <a:gd name="connsiteY5" fmla="*/ 284576 h 447412"/>
                <a:gd name="connsiteX6" fmla="*/ 166644 w 455682"/>
                <a:gd name="connsiteY6" fmla="*/ 438981 h 447412"/>
                <a:gd name="connsiteX7" fmla="*/ 166644 w 455682"/>
                <a:gd name="connsiteY7" fmla="*/ 438981 h 44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82" h="447412">
                  <a:moveTo>
                    <a:pt x="166644" y="438981"/>
                  </a:moveTo>
                  <a:cubicBezTo>
                    <a:pt x="287155" y="472875"/>
                    <a:pt x="413315" y="401321"/>
                    <a:pt x="447209" y="282693"/>
                  </a:cubicBezTo>
                  <a:cubicBezTo>
                    <a:pt x="458507" y="243151"/>
                    <a:pt x="458507" y="201725"/>
                    <a:pt x="447209" y="162182"/>
                  </a:cubicBezTo>
                  <a:cubicBezTo>
                    <a:pt x="426496" y="86863"/>
                    <a:pt x="366241" y="28490"/>
                    <a:pt x="289038" y="7777"/>
                  </a:cubicBezTo>
                  <a:cubicBezTo>
                    <a:pt x="168527" y="-24233"/>
                    <a:pt x="42367" y="45437"/>
                    <a:pt x="8473" y="164065"/>
                  </a:cubicBezTo>
                  <a:cubicBezTo>
                    <a:pt x="-2824" y="203608"/>
                    <a:pt x="-2824" y="245034"/>
                    <a:pt x="8473" y="284576"/>
                  </a:cubicBezTo>
                  <a:cubicBezTo>
                    <a:pt x="31069" y="359896"/>
                    <a:pt x="89442" y="420151"/>
                    <a:pt x="166644" y="438981"/>
                  </a:cubicBezTo>
                  <a:lnTo>
                    <a:pt x="166644" y="438981"/>
                  </a:lnTo>
                  <a:close/>
                </a:path>
              </a:pathLst>
            </a:custGeom>
            <a:noFill/>
            <a:ln w="18710" cap="flat">
              <a:solidFill>
                <a:schemeClr val="bg1"/>
              </a:solidFill>
              <a:prstDash val="solid"/>
              <a:miter/>
            </a:ln>
          </p:spPr>
          <p:txBody>
            <a:bodyPr rtlCol="0" anchor="ctr"/>
            <a:lstStyle/>
            <a:p>
              <a:endParaRPr lang="en-IN" sz="1400"/>
            </a:p>
          </p:txBody>
        </p:sp>
        <p:sp>
          <p:nvSpPr>
            <p:cNvPr id="169" name="Freeform: Shape 168">
              <a:extLst>
                <a:ext uri="{FF2B5EF4-FFF2-40B4-BE49-F238E27FC236}">
                  <a16:creationId xmlns:a16="http://schemas.microsoft.com/office/drawing/2014/main" id="{B6F151A8-75B6-4771-B860-71A09B372D06}"/>
                </a:ext>
              </a:extLst>
            </p:cNvPr>
            <p:cNvSpPr/>
            <p:nvPr/>
          </p:nvSpPr>
          <p:spPr>
            <a:xfrm>
              <a:off x="3394016" y="3621261"/>
              <a:ext cx="448150" cy="455579"/>
            </a:xfrm>
            <a:custGeom>
              <a:avLst/>
              <a:gdLst>
                <a:gd name="connsiteX0" fmla="*/ 285272 w 448150"/>
                <a:gd name="connsiteY0" fmla="*/ 8422 h 455579"/>
                <a:gd name="connsiteX1" fmla="*/ 8473 w 448150"/>
                <a:gd name="connsiteY1" fmla="*/ 166593 h 455579"/>
                <a:gd name="connsiteX2" fmla="*/ 8473 w 448150"/>
                <a:gd name="connsiteY2" fmla="*/ 288987 h 455579"/>
                <a:gd name="connsiteX3" fmla="*/ 162878 w 448150"/>
                <a:gd name="connsiteY3" fmla="*/ 447158 h 455579"/>
                <a:gd name="connsiteX4" fmla="*/ 439677 w 448150"/>
                <a:gd name="connsiteY4" fmla="*/ 288987 h 455579"/>
                <a:gd name="connsiteX5" fmla="*/ 439677 w 448150"/>
                <a:gd name="connsiteY5" fmla="*/ 166593 h 455579"/>
                <a:gd name="connsiteX6" fmla="*/ 285272 w 448150"/>
                <a:gd name="connsiteY6" fmla="*/ 8422 h 455579"/>
                <a:gd name="connsiteX7" fmla="*/ 285272 w 448150"/>
                <a:gd name="connsiteY7" fmla="*/ 8422 h 45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8150" h="455579">
                  <a:moveTo>
                    <a:pt x="285272" y="8422"/>
                  </a:moveTo>
                  <a:cubicBezTo>
                    <a:pt x="166644" y="-25472"/>
                    <a:pt x="42367" y="46082"/>
                    <a:pt x="8473" y="166593"/>
                  </a:cubicBezTo>
                  <a:cubicBezTo>
                    <a:pt x="-2824" y="206135"/>
                    <a:pt x="-2824" y="249444"/>
                    <a:pt x="8473" y="288987"/>
                  </a:cubicBezTo>
                  <a:cubicBezTo>
                    <a:pt x="29186" y="366189"/>
                    <a:pt x="87559" y="424562"/>
                    <a:pt x="162878" y="447158"/>
                  </a:cubicBezTo>
                  <a:cubicBezTo>
                    <a:pt x="281506" y="481051"/>
                    <a:pt x="405783" y="409498"/>
                    <a:pt x="439677" y="288987"/>
                  </a:cubicBezTo>
                  <a:cubicBezTo>
                    <a:pt x="450975" y="249444"/>
                    <a:pt x="450975" y="206135"/>
                    <a:pt x="439677" y="166593"/>
                  </a:cubicBezTo>
                  <a:cubicBezTo>
                    <a:pt x="418964" y="89390"/>
                    <a:pt x="360592" y="29135"/>
                    <a:pt x="285272" y="8422"/>
                  </a:cubicBezTo>
                  <a:lnTo>
                    <a:pt x="285272" y="8422"/>
                  </a:lnTo>
                  <a:close/>
                </a:path>
              </a:pathLst>
            </a:custGeom>
            <a:noFill/>
            <a:ln w="18710" cap="flat">
              <a:solidFill>
                <a:schemeClr val="bg1"/>
              </a:solidFill>
              <a:prstDash val="solid"/>
              <a:miter/>
            </a:ln>
          </p:spPr>
          <p:txBody>
            <a:bodyPr rtlCol="0" anchor="ctr"/>
            <a:lstStyle/>
            <a:p>
              <a:endParaRPr lang="en-IN" sz="1400"/>
            </a:p>
          </p:txBody>
        </p:sp>
        <p:sp>
          <p:nvSpPr>
            <p:cNvPr id="170" name="Freeform: Shape 169">
              <a:extLst>
                <a:ext uri="{FF2B5EF4-FFF2-40B4-BE49-F238E27FC236}">
                  <a16:creationId xmlns:a16="http://schemas.microsoft.com/office/drawing/2014/main" id="{A58391AC-B493-475D-B5A8-6789062923CE}"/>
                </a:ext>
              </a:extLst>
            </p:cNvPr>
            <p:cNvSpPr/>
            <p:nvPr/>
          </p:nvSpPr>
          <p:spPr>
            <a:xfrm>
              <a:off x="2877136" y="3108096"/>
              <a:ext cx="901950" cy="901950"/>
            </a:xfrm>
            <a:custGeom>
              <a:avLst/>
              <a:gdLst>
                <a:gd name="connsiteX0" fmla="*/ 0 w 901950"/>
                <a:gd name="connsiteY0" fmla="*/ 901950 h 901950"/>
                <a:gd name="connsiteX1" fmla="*/ 0 w 901950"/>
                <a:gd name="connsiteY1" fmla="*/ 901950 h 901950"/>
                <a:gd name="connsiteX2" fmla="*/ 901950 w 901950"/>
                <a:gd name="connsiteY2" fmla="*/ 0 h 901950"/>
              </a:gdLst>
              <a:ahLst/>
              <a:cxnLst>
                <a:cxn ang="0">
                  <a:pos x="connsiteX0" y="connsiteY0"/>
                </a:cxn>
                <a:cxn ang="0">
                  <a:pos x="connsiteX1" y="connsiteY1"/>
                </a:cxn>
                <a:cxn ang="0">
                  <a:pos x="connsiteX2" y="connsiteY2"/>
                </a:cxn>
              </a:cxnLst>
              <a:rect l="l" t="t" r="r" b="b"/>
              <a:pathLst>
                <a:path w="901950" h="901950">
                  <a:moveTo>
                    <a:pt x="0" y="901950"/>
                  </a:moveTo>
                  <a:lnTo>
                    <a:pt x="0" y="901950"/>
                  </a:lnTo>
                  <a:lnTo>
                    <a:pt x="901950" y="0"/>
                  </a:lnTo>
                </a:path>
              </a:pathLst>
            </a:custGeom>
            <a:noFill/>
            <a:ln w="18710" cap="flat">
              <a:solidFill>
                <a:schemeClr val="bg1"/>
              </a:solidFill>
              <a:prstDash val="solid"/>
              <a:miter/>
            </a:ln>
          </p:spPr>
          <p:txBody>
            <a:bodyPr rtlCol="0" anchor="ctr"/>
            <a:lstStyle/>
            <a:p>
              <a:endParaRPr lang="en-IN" sz="1400"/>
            </a:p>
          </p:txBody>
        </p:sp>
      </p:grpSp>
      <p:grpSp>
        <p:nvGrpSpPr>
          <p:cNvPr id="95" name="Graphic 3">
            <a:extLst>
              <a:ext uri="{FF2B5EF4-FFF2-40B4-BE49-F238E27FC236}">
                <a16:creationId xmlns:a16="http://schemas.microsoft.com/office/drawing/2014/main" id="{30402192-CF18-4EC6-BAED-01BFB50B9D30}"/>
              </a:ext>
            </a:extLst>
          </p:cNvPr>
          <p:cNvGrpSpPr/>
          <p:nvPr/>
        </p:nvGrpSpPr>
        <p:grpSpPr>
          <a:xfrm>
            <a:off x="8179247" y="3405601"/>
            <a:ext cx="392961" cy="397016"/>
            <a:chOff x="456776" y="457147"/>
            <a:chExt cx="1420286" cy="1501192"/>
          </a:xfrm>
          <a:solidFill>
            <a:schemeClr val="bg1"/>
          </a:solidFill>
        </p:grpSpPr>
        <p:sp>
          <p:nvSpPr>
            <p:cNvPr id="164" name="Freeform: Shape 163">
              <a:extLst>
                <a:ext uri="{FF2B5EF4-FFF2-40B4-BE49-F238E27FC236}">
                  <a16:creationId xmlns:a16="http://schemas.microsoft.com/office/drawing/2014/main" id="{4A89F2C6-5E18-4B41-8CCB-E834CFEAD488}"/>
                </a:ext>
              </a:extLst>
            </p:cNvPr>
            <p:cNvSpPr/>
            <p:nvPr/>
          </p:nvSpPr>
          <p:spPr>
            <a:xfrm>
              <a:off x="701040" y="457147"/>
              <a:ext cx="1176022" cy="1501192"/>
            </a:xfrm>
            <a:custGeom>
              <a:avLst/>
              <a:gdLst>
                <a:gd name="connsiteX0" fmla="*/ 740093 w 1176022"/>
                <a:gd name="connsiteY0" fmla="*/ 1500240 h 1501192"/>
                <a:gd name="connsiteX1" fmla="*/ 537210 w 1176022"/>
                <a:gd name="connsiteY1" fmla="*/ 1500240 h 1501192"/>
                <a:gd name="connsiteX2" fmla="*/ 306705 w 1176022"/>
                <a:gd name="connsiteY2" fmla="*/ 1454520 h 1501192"/>
                <a:gd name="connsiteX3" fmla="*/ 36195 w 1176022"/>
                <a:gd name="connsiteY3" fmla="*/ 1357365 h 1501192"/>
                <a:gd name="connsiteX4" fmla="*/ 953 w 1176022"/>
                <a:gd name="connsiteY4" fmla="*/ 1311645 h 1501192"/>
                <a:gd name="connsiteX5" fmla="*/ 0 w 1176022"/>
                <a:gd name="connsiteY5" fmla="*/ 899212 h 1501192"/>
                <a:gd name="connsiteX6" fmla="*/ 33338 w 1176022"/>
                <a:gd name="connsiteY6" fmla="*/ 853492 h 1501192"/>
                <a:gd name="connsiteX7" fmla="*/ 80010 w 1176022"/>
                <a:gd name="connsiteY7" fmla="*/ 836347 h 1501192"/>
                <a:gd name="connsiteX8" fmla="*/ 260985 w 1176022"/>
                <a:gd name="connsiteY8" fmla="*/ 682995 h 1501192"/>
                <a:gd name="connsiteX9" fmla="*/ 327660 w 1176022"/>
                <a:gd name="connsiteY9" fmla="*/ 578220 h 1501192"/>
                <a:gd name="connsiteX10" fmla="*/ 444818 w 1176022"/>
                <a:gd name="connsiteY10" fmla="*/ 523927 h 1501192"/>
                <a:gd name="connsiteX11" fmla="*/ 466725 w 1176022"/>
                <a:gd name="connsiteY11" fmla="*/ 490590 h 1501192"/>
                <a:gd name="connsiteX12" fmla="*/ 328612 w 1176022"/>
                <a:gd name="connsiteY12" fmla="*/ 133402 h 1501192"/>
                <a:gd name="connsiteX13" fmla="*/ 347662 w 1176022"/>
                <a:gd name="connsiteY13" fmla="*/ 81967 h 1501192"/>
                <a:gd name="connsiteX14" fmla="*/ 892493 w 1176022"/>
                <a:gd name="connsiteY14" fmla="*/ 54345 h 1501192"/>
                <a:gd name="connsiteX15" fmla="*/ 926783 w 1176022"/>
                <a:gd name="connsiteY15" fmla="*/ 72442 h 1501192"/>
                <a:gd name="connsiteX16" fmla="*/ 943927 w 1176022"/>
                <a:gd name="connsiteY16" fmla="*/ 115305 h 1501192"/>
                <a:gd name="connsiteX17" fmla="*/ 968693 w 1176022"/>
                <a:gd name="connsiteY17" fmla="*/ 159120 h 1501192"/>
                <a:gd name="connsiteX18" fmla="*/ 1031557 w 1176022"/>
                <a:gd name="connsiteY18" fmla="*/ 182932 h 1501192"/>
                <a:gd name="connsiteX19" fmla="*/ 1052513 w 1176022"/>
                <a:gd name="connsiteY19" fmla="*/ 224842 h 1501192"/>
                <a:gd name="connsiteX20" fmla="*/ 973455 w 1176022"/>
                <a:gd name="connsiteY20" fmla="*/ 548692 h 1501192"/>
                <a:gd name="connsiteX21" fmla="*/ 957263 w 1176022"/>
                <a:gd name="connsiteY21" fmla="*/ 621082 h 1501192"/>
                <a:gd name="connsiteX22" fmla="*/ 982027 w 1176022"/>
                <a:gd name="connsiteY22" fmla="*/ 650610 h 1501192"/>
                <a:gd name="connsiteX23" fmla="*/ 1045845 w 1176022"/>
                <a:gd name="connsiteY23" fmla="*/ 650610 h 1501192"/>
                <a:gd name="connsiteX24" fmla="*/ 1175385 w 1176022"/>
                <a:gd name="connsiteY24" fmla="*/ 767767 h 1501192"/>
                <a:gd name="connsiteX25" fmla="*/ 1143953 w 1176022"/>
                <a:gd name="connsiteY25" fmla="*/ 851587 h 1501192"/>
                <a:gd name="connsiteX26" fmla="*/ 1142048 w 1176022"/>
                <a:gd name="connsiteY26" fmla="*/ 890640 h 1501192"/>
                <a:gd name="connsiteX27" fmla="*/ 1136333 w 1176022"/>
                <a:gd name="connsiteY27" fmla="*/ 1063995 h 1501192"/>
                <a:gd name="connsiteX28" fmla="*/ 1138238 w 1176022"/>
                <a:gd name="connsiteY28" fmla="*/ 1104952 h 1501192"/>
                <a:gd name="connsiteX29" fmla="*/ 1145858 w 1176022"/>
                <a:gd name="connsiteY29" fmla="*/ 1269735 h 1501192"/>
                <a:gd name="connsiteX30" fmla="*/ 1092518 w 1176022"/>
                <a:gd name="connsiteY30" fmla="*/ 1309740 h 1501192"/>
                <a:gd name="connsiteX31" fmla="*/ 1081088 w 1176022"/>
                <a:gd name="connsiteY31" fmla="*/ 1339267 h 1501192"/>
                <a:gd name="connsiteX32" fmla="*/ 1088708 w 1176022"/>
                <a:gd name="connsiteY32" fmla="*/ 1363080 h 1501192"/>
                <a:gd name="connsiteX33" fmla="*/ 981075 w 1176022"/>
                <a:gd name="connsiteY33" fmla="*/ 1500240 h 1501192"/>
                <a:gd name="connsiteX34" fmla="*/ 860108 w 1176022"/>
                <a:gd name="connsiteY34" fmla="*/ 1501192 h 1501192"/>
                <a:gd name="connsiteX35" fmla="*/ 739140 w 1176022"/>
                <a:gd name="connsiteY35" fmla="*/ 1501192 h 1501192"/>
                <a:gd name="connsiteX36" fmla="*/ 740093 w 1176022"/>
                <a:gd name="connsiteY36" fmla="*/ 1500240 h 1501192"/>
                <a:gd name="connsiteX37" fmla="*/ 782002 w 1176022"/>
                <a:gd name="connsiteY37" fmla="*/ 1474522 h 1501192"/>
                <a:gd name="connsiteX38" fmla="*/ 984885 w 1176022"/>
                <a:gd name="connsiteY38" fmla="*/ 1472617 h 1501192"/>
                <a:gd name="connsiteX39" fmla="*/ 1062038 w 1176022"/>
                <a:gd name="connsiteY39" fmla="*/ 1386892 h 1501192"/>
                <a:gd name="connsiteX40" fmla="*/ 1042035 w 1176022"/>
                <a:gd name="connsiteY40" fmla="*/ 1331647 h 1501192"/>
                <a:gd name="connsiteX41" fmla="*/ 1054418 w 1176022"/>
                <a:gd name="connsiteY41" fmla="*/ 1289737 h 1501192"/>
                <a:gd name="connsiteX42" fmla="*/ 1075373 w 1176022"/>
                <a:gd name="connsiteY42" fmla="*/ 1284975 h 1501192"/>
                <a:gd name="connsiteX43" fmla="*/ 1139190 w 1176022"/>
                <a:gd name="connsiteY43" fmla="*/ 1228777 h 1501192"/>
                <a:gd name="connsiteX44" fmla="*/ 1097280 w 1176022"/>
                <a:gd name="connsiteY44" fmla="*/ 1106857 h 1501192"/>
                <a:gd name="connsiteX45" fmla="*/ 1094423 w 1176022"/>
                <a:gd name="connsiteY45" fmla="*/ 1063995 h 1501192"/>
                <a:gd name="connsiteX46" fmla="*/ 1102995 w 1176022"/>
                <a:gd name="connsiteY46" fmla="*/ 1058280 h 1501192"/>
                <a:gd name="connsiteX47" fmla="*/ 1145858 w 1176022"/>
                <a:gd name="connsiteY47" fmla="*/ 963030 h 1501192"/>
                <a:gd name="connsiteX48" fmla="*/ 1075373 w 1176022"/>
                <a:gd name="connsiteY48" fmla="*/ 882067 h 1501192"/>
                <a:gd name="connsiteX49" fmla="*/ 1051560 w 1176022"/>
                <a:gd name="connsiteY49" fmla="*/ 870637 h 1501192"/>
                <a:gd name="connsiteX50" fmla="*/ 1077278 w 1176022"/>
                <a:gd name="connsiteY50" fmla="*/ 858255 h 1501192"/>
                <a:gd name="connsiteX51" fmla="*/ 1145858 w 1176022"/>
                <a:gd name="connsiteY51" fmla="*/ 764910 h 1501192"/>
                <a:gd name="connsiteX52" fmla="*/ 1055370 w 1176022"/>
                <a:gd name="connsiteY52" fmla="*/ 682995 h 1501192"/>
                <a:gd name="connsiteX53" fmla="*/ 689610 w 1176022"/>
                <a:gd name="connsiteY53" fmla="*/ 676327 h 1501192"/>
                <a:gd name="connsiteX54" fmla="*/ 533400 w 1176022"/>
                <a:gd name="connsiteY54" fmla="*/ 668707 h 1501192"/>
                <a:gd name="connsiteX55" fmla="*/ 503873 w 1176022"/>
                <a:gd name="connsiteY55" fmla="*/ 644895 h 1501192"/>
                <a:gd name="connsiteX56" fmla="*/ 491490 w 1176022"/>
                <a:gd name="connsiteY56" fmla="*/ 589650 h 1501192"/>
                <a:gd name="connsiteX57" fmla="*/ 449580 w 1176022"/>
                <a:gd name="connsiteY57" fmla="*/ 554407 h 1501192"/>
                <a:gd name="connsiteX58" fmla="*/ 349568 w 1176022"/>
                <a:gd name="connsiteY58" fmla="*/ 602985 h 1501192"/>
                <a:gd name="connsiteX59" fmla="*/ 292418 w 1176022"/>
                <a:gd name="connsiteY59" fmla="*/ 692520 h 1501192"/>
                <a:gd name="connsiteX60" fmla="*/ 110490 w 1176022"/>
                <a:gd name="connsiteY60" fmla="*/ 853492 h 1501192"/>
                <a:gd name="connsiteX61" fmla="*/ 64770 w 1176022"/>
                <a:gd name="connsiteY61" fmla="*/ 872542 h 1501192"/>
                <a:gd name="connsiteX62" fmla="*/ 31432 w 1176022"/>
                <a:gd name="connsiteY62" fmla="*/ 922072 h 1501192"/>
                <a:gd name="connsiteX63" fmla="*/ 32385 w 1176022"/>
                <a:gd name="connsiteY63" fmla="*/ 1287832 h 1501192"/>
                <a:gd name="connsiteX64" fmla="*/ 67628 w 1176022"/>
                <a:gd name="connsiteY64" fmla="*/ 1334505 h 1501192"/>
                <a:gd name="connsiteX65" fmla="*/ 343853 w 1176022"/>
                <a:gd name="connsiteY65" fmla="*/ 1436422 h 1501192"/>
                <a:gd name="connsiteX66" fmla="*/ 466725 w 1176022"/>
                <a:gd name="connsiteY66" fmla="*/ 1467855 h 1501192"/>
                <a:gd name="connsiteX67" fmla="*/ 782002 w 1176022"/>
                <a:gd name="connsiteY67" fmla="*/ 1474522 h 1501192"/>
                <a:gd name="connsiteX68" fmla="*/ 791527 w 1176022"/>
                <a:gd name="connsiteY68" fmla="*/ 651562 h 1501192"/>
                <a:gd name="connsiteX69" fmla="*/ 896302 w 1176022"/>
                <a:gd name="connsiteY69" fmla="*/ 651562 h 1501192"/>
                <a:gd name="connsiteX70" fmla="*/ 925830 w 1176022"/>
                <a:gd name="connsiteY70" fmla="*/ 628702 h 1501192"/>
                <a:gd name="connsiteX71" fmla="*/ 936308 w 1176022"/>
                <a:gd name="connsiteY71" fmla="*/ 580125 h 1501192"/>
                <a:gd name="connsiteX72" fmla="*/ 1013460 w 1176022"/>
                <a:gd name="connsiteY72" fmla="*/ 266752 h 1501192"/>
                <a:gd name="connsiteX73" fmla="*/ 969645 w 1176022"/>
                <a:gd name="connsiteY73" fmla="*/ 189600 h 1501192"/>
                <a:gd name="connsiteX74" fmla="*/ 793433 w 1176022"/>
                <a:gd name="connsiteY74" fmla="*/ 153405 h 1501192"/>
                <a:gd name="connsiteX75" fmla="*/ 475298 w 1176022"/>
                <a:gd name="connsiteY75" fmla="*/ 202935 h 1501192"/>
                <a:gd name="connsiteX76" fmla="*/ 455295 w 1176022"/>
                <a:gd name="connsiteY76" fmla="*/ 243892 h 1501192"/>
                <a:gd name="connsiteX77" fmla="*/ 564833 w 1176022"/>
                <a:gd name="connsiteY77" fmla="*/ 614415 h 1501192"/>
                <a:gd name="connsiteX78" fmla="*/ 602933 w 1176022"/>
                <a:gd name="connsiteY78" fmla="*/ 643942 h 1501192"/>
                <a:gd name="connsiteX79" fmla="*/ 791527 w 1176022"/>
                <a:gd name="connsiteY79" fmla="*/ 651562 h 1501192"/>
                <a:gd name="connsiteX80" fmla="*/ 886777 w 1176022"/>
                <a:gd name="connsiteY80" fmla="*/ 138165 h 1501192"/>
                <a:gd name="connsiteX81" fmla="*/ 910590 w 1176022"/>
                <a:gd name="connsiteY81" fmla="*/ 122925 h 1501192"/>
                <a:gd name="connsiteX82" fmla="*/ 898208 w 1176022"/>
                <a:gd name="connsiteY82" fmla="*/ 91492 h 1501192"/>
                <a:gd name="connsiteX83" fmla="*/ 879158 w 1176022"/>
                <a:gd name="connsiteY83" fmla="*/ 81967 h 1501192"/>
                <a:gd name="connsiteX84" fmla="*/ 687705 w 1176022"/>
                <a:gd name="connsiteY84" fmla="*/ 31485 h 1501192"/>
                <a:gd name="connsiteX85" fmla="*/ 373380 w 1176022"/>
                <a:gd name="connsiteY85" fmla="*/ 101017 h 1501192"/>
                <a:gd name="connsiteX86" fmla="*/ 360045 w 1176022"/>
                <a:gd name="connsiteY86" fmla="*/ 138165 h 1501192"/>
                <a:gd name="connsiteX87" fmla="*/ 379095 w 1176022"/>
                <a:gd name="connsiteY87" fmla="*/ 187695 h 1501192"/>
                <a:gd name="connsiteX88" fmla="*/ 437198 w 1176022"/>
                <a:gd name="connsiteY88" fmla="*/ 336285 h 1501192"/>
                <a:gd name="connsiteX89" fmla="*/ 457200 w 1176022"/>
                <a:gd name="connsiteY89" fmla="*/ 371527 h 1501192"/>
                <a:gd name="connsiteX90" fmla="*/ 450533 w 1176022"/>
                <a:gd name="connsiteY90" fmla="*/ 334380 h 1501192"/>
                <a:gd name="connsiteX91" fmla="*/ 420052 w 1176022"/>
                <a:gd name="connsiteY91" fmla="*/ 232462 h 1501192"/>
                <a:gd name="connsiteX92" fmla="*/ 439102 w 1176022"/>
                <a:gd name="connsiteY92" fmla="*/ 188647 h 1501192"/>
                <a:gd name="connsiteX93" fmla="*/ 692468 w 1176022"/>
                <a:gd name="connsiteY93" fmla="*/ 125782 h 1501192"/>
                <a:gd name="connsiteX94" fmla="*/ 886777 w 1176022"/>
                <a:gd name="connsiteY94" fmla="*/ 138165 h 150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176022" h="1501192">
                  <a:moveTo>
                    <a:pt x="740093" y="1500240"/>
                  </a:moveTo>
                  <a:cubicBezTo>
                    <a:pt x="672465" y="1500240"/>
                    <a:pt x="604838" y="1500240"/>
                    <a:pt x="537210" y="1500240"/>
                  </a:cubicBezTo>
                  <a:cubicBezTo>
                    <a:pt x="457200" y="1500240"/>
                    <a:pt x="380048" y="1488810"/>
                    <a:pt x="306705" y="1454520"/>
                  </a:cubicBezTo>
                  <a:cubicBezTo>
                    <a:pt x="220028" y="1413562"/>
                    <a:pt x="128587" y="1383082"/>
                    <a:pt x="36195" y="1357365"/>
                  </a:cubicBezTo>
                  <a:cubicBezTo>
                    <a:pt x="953" y="1346887"/>
                    <a:pt x="953" y="1346887"/>
                    <a:pt x="953" y="1311645"/>
                  </a:cubicBezTo>
                  <a:cubicBezTo>
                    <a:pt x="953" y="1174485"/>
                    <a:pt x="1905" y="1036372"/>
                    <a:pt x="0" y="899212"/>
                  </a:cubicBezTo>
                  <a:cubicBezTo>
                    <a:pt x="0" y="873495"/>
                    <a:pt x="8572" y="860160"/>
                    <a:pt x="33338" y="853492"/>
                  </a:cubicBezTo>
                  <a:cubicBezTo>
                    <a:pt x="49530" y="849682"/>
                    <a:pt x="64770" y="842062"/>
                    <a:pt x="80010" y="836347"/>
                  </a:cubicBezTo>
                  <a:cubicBezTo>
                    <a:pt x="157162" y="804915"/>
                    <a:pt x="218123" y="755385"/>
                    <a:pt x="260985" y="682995"/>
                  </a:cubicBezTo>
                  <a:cubicBezTo>
                    <a:pt x="281940" y="647752"/>
                    <a:pt x="301943" y="610605"/>
                    <a:pt x="327660" y="578220"/>
                  </a:cubicBezTo>
                  <a:cubicBezTo>
                    <a:pt x="357187" y="541072"/>
                    <a:pt x="396240" y="521070"/>
                    <a:pt x="444818" y="523927"/>
                  </a:cubicBezTo>
                  <a:cubicBezTo>
                    <a:pt x="479108" y="525832"/>
                    <a:pt x="480060" y="525832"/>
                    <a:pt x="466725" y="490590"/>
                  </a:cubicBezTo>
                  <a:cubicBezTo>
                    <a:pt x="421005" y="371527"/>
                    <a:pt x="374333" y="252465"/>
                    <a:pt x="328612" y="133402"/>
                  </a:cubicBezTo>
                  <a:cubicBezTo>
                    <a:pt x="315278" y="100065"/>
                    <a:pt x="315278" y="99112"/>
                    <a:pt x="347662" y="81967"/>
                  </a:cubicBezTo>
                  <a:cubicBezTo>
                    <a:pt x="523875" y="-18045"/>
                    <a:pt x="706755" y="-25665"/>
                    <a:pt x="892493" y="54345"/>
                  </a:cubicBezTo>
                  <a:cubicBezTo>
                    <a:pt x="904875" y="59107"/>
                    <a:pt x="915352" y="66727"/>
                    <a:pt x="926783" y="72442"/>
                  </a:cubicBezTo>
                  <a:cubicBezTo>
                    <a:pt x="946785" y="81967"/>
                    <a:pt x="950595" y="94350"/>
                    <a:pt x="943927" y="115305"/>
                  </a:cubicBezTo>
                  <a:cubicBezTo>
                    <a:pt x="933450" y="147690"/>
                    <a:pt x="935355" y="147690"/>
                    <a:pt x="968693" y="159120"/>
                  </a:cubicBezTo>
                  <a:cubicBezTo>
                    <a:pt x="989648" y="166740"/>
                    <a:pt x="1010602" y="174360"/>
                    <a:pt x="1031557" y="182932"/>
                  </a:cubicBezTo>
                  <a:cubicBezTo>
                    <a:pt x="1051560" y="190552"/>
                    <a:pt x="1056323" y="203887"/>
                    <a:pt x="1052513" y="224842"/>
                  </a:cubicBezTo>
                  <a:cubicBezTo>
                    <a:pt x="1029652" y="333427"/>
                    <a:pt x="1000125" y="441060"/>
                    <a:pt x="973455" y="548692"/>
                  </a:cubicBezTo>
                  <a:cubicBezTo>
                    <a:pt x="967740" y="572505"/>
                    <a:pt x="961073" y="597270"/>
                    <a:pt x="957263" y="621082"/>
                  </a:cubicBezTo>
                  <a:cubicBezTo>
                    <a:pt x="953452" y="646800"/>
                    <a:pt x="956310" y="649657"/>
                    <a:pt x="982027" y="650610"/>
                  </a:cubicBezTo>
                  <a:cubicBezTo>
                    <a:pt x="1002982" y="651562"/>
                    <a:pt x="1024890" y="650610"/>
                    <a:pt x="1045845" y="650610"/>
                  </a:cubicBezTo>
                  <a:cubicBezTo>
                    <a:pt x="1114425" y="651562"/>
                    <a:pt x="1169670" y="700140"/>
                    <a:pt x="1175385" y="767767"/>
                  </a:cubicBezTo>
                  <a:cubicBezTo>
                    <a:pt x="1178243" y="800152"/>
                    <a:pt x="1164908" y="828727"/>
                    <a:pt x="1143953" y="851587"/>
                  </a:cubicBezTo>
                  <a:cubicBezTo>
                    <a:pt x="1130618" y="865875"/>
                    <a:pt x="1131570" y="874447"/>
                    <a:pt x="1142048" y="890640"/>
                  </a:cubicBezTo>
                  <a:cubicBezTo>
                    <a:pt x="1188720" y="955410"/>
                    <a:pt x="1187768" y="1003987"/>
                    <a:pt x="1136333" y="1063995"/>
                  </a:cubicBezTo>
                  <a:cubicBezTo>
                    <a:pt x="1121093" y="1081140"/>
                    <a:pt x="1125855" y="1089712"/>
                    <a:pt x="1138238" y="1104952"/>
                  </a:cubicBezTo>
                  <a:cubicBezTo>
                    <a:pt x="1184910" y="1156387"/>
                    <a:pt x="1186815" y="1215442"/>
                    <a:pt x="1145858" y="1269735"/>
                  </a:cubicBezTo>
                  <a:cubicBezTo>
                    <a:pt x="1131570" y="1287832"/>
                    <a:pt x="1114425" y="1302120"/>
                    <a:pt x="1092518" y="1309740"/>
                  </a:cubicBezTo>
                  <a:cubicBezTo>
                    <a:pt x="1076325" y="1315455"/>
                    <a:pt x="1072515" y="1324027"/>
                    <a:pt x="1081088" y="1339267"/>
                  </a:cubicBezTo>
                  <a:cubicBezTo>
                    <a:pt x="1084898" y="1346887"/>
                    <a:pt x="1087755" y="1354507"/>
                    <a:pt x="1088708" y="1363080"/>
                  </a:cubicBezTo>
                  <a:cubicBezTo>
                    <a:pt x="1104900" y="1437375"/>
                    <a:pt x="1057275" y="1498335"/>
                    <a:pt x="981075" y="1500240"/>
                  </a:cubicBezTo>
                  <a:cubicBezTo>
                    <a:pt x="941070" y="1501192"/>
                    <a:pt x="900113" y="1501192"/>
                    <a:pt x="860108" y="1501192"/>
                  </a:cubicBezTo>
                  <a:cubicBezTo>
                    <a:pt x="820102" y="1501192"/>
                    <a:pt x="779145" y="1501192"/>
                    <a:pt x="739140" y="1501192"/>
                  </a:cubicBezTo>
                  <a:cubicBezTo>
                    <a:pt x="740093" y="1501192"/>
                    <a:pt x="740093" y="1500240"/>
                    <a:pt x="740093" y="1500240"/>
                  </a:cubicBezTo>
                  <a:close/>
                  <a:moveTo>
                    <a:pt x="782002" y="1474522"/>
                  </a:moveTo>
                  <a:cubicBezTo>
                    <a:pt x="849630" y="1474522"/>
                    <a:pt x="917258" y="1478332"/>
                    <a:pt x="984885" y="1472617"/>
                  </a:cubicBezTo>
                  <a:cubicBezTo>
                    <a:pt x="1040130" y="1467855"/>
                    <a:pt x="1062990" y="1441185"/>
                    <a:pt x="1062038" y="1386892"/>
                  </a:cubicBezTo>
                  <a:cubicBezTo>
                    <a:pt x="1062038" y="1365937"/>
                    <a:pt x="1056323" y="1347840"/>
                    <a:pt x="1042035" y="1331647"/>
                  </a:cubicBezTo>
                  <a:cubicBezTo>
                    <a:pt x="1024890" y="1312597"/>
                    <a:pt x="1030605" y="1298310"/>
                    <a:pt x="1054418" y="1289737"/>
                  </a:cubicBezTo>
                  <a:cubicBezTo>
                    <a:pt x="1061085" y="1287832"/>
                    <a:pt x="1068705" y="1286880"/>
                    <a:pt x="1075373" y="1284975"/>
                  </a:cubicBezTo>
                  <a:cubicBezTo>
                    <a:pt x="1106805" y="1278307"/>
                    <a:pt x="1126808" y="1258305"/>
                    <a:pt x="1139190" y="1228777"/>
                  </a:cubicBezTo>
                  <a:cubicBezTo>
                    <a:pt x="1158240" y="1180200"/>
                    <a:pt x="1143000" y="1135432"/>
                    <a:pt x="1097280" y="1106857"/>
                  </a:cubicBezTo>
                  <a:cubicBezTo>
                    <a:pt x="1076325" y="1093522"/>
                    <a:pt x="1075373" y="1080187"/>
                    <a:pt x="1094423" y="1063995"/>
                  </a:cubicBezTo>
                  <a:cubicBezTo>
                    <a:pt x="1097280" y="1062090"/>
                    <a:pt x="1100138" y="1060185"/>
                    <a:pt x="1102995" y="1058280"/>
                  </a:cubicBezTo>
                  <a:cubicBezTo>
                    <a:pt x="1135380" y="1034467"/>
                    <a:pt x="1150620" y="1002082"/>
                    <a:pt x="1145858" y="963030"/>
                  </a:cubicBezTo>
                  <a:cubicBezTo>
                    <a:pt x="1140143" y="922072"/>
                    <a:pt x="1115378" y="895402"/>
                    <a:pt x="1075373" y="882067"/>
                  </a:cubicBezTo>
                  <a:cubicBezTo>
                    <a:pt x="1066800" y="879210"/>
                    <a:pt x="1050608" y="877305"/>
                    <a:pt x="1051560" y="870637"/>
                  </a:cubicBezTo>
                  <a:cubicBezTo>
                    <a:pt x="1053465" y="860160"/>
                    <a:pt x="1067753" y="861112"/>
                    <a:pt x="1077278" y="858255"/>
                  </a:cubicBezTo>
                  <a:cubicBezTo>
                    <a:pt x="1126808" y="843967"/>
                    <a:pt x="1150620" y="811582"/>
                    <a:pt x="1145858" y="764910"/>
                  </a:cubicBezTo>
                  <a:cubicBezTo>
                    <a:pt x="1140143" y="717285"/>
                    <a:pt x="1103948" y="682042"/>
                    <a:pt x="1055370" y="682995"/>
                  </a:cubicBezTo>
                  <a:cubicBezTo>
                    <a:pt x="933450" y="683947"/>
                    <a:pt x="811530" y="679185"/>
                    <a:pt x="689610" y="676327"/>
                  </a:cubicBezTo>
                  <a:cubicBezTo>
                    <a:pt x="637223" y="675375"/>
                    <a:pt x="585788" y="668707"/>
                    <a:pt x="533400" y="668707"/>
                  </a:cubicBezTo>
                  <a:cubicBezTo>
                    <a:pt x="516255" y="668707"/>
                    <a:pt x="506730" y="661087"/>
                    <a:pt x="503873" y="644895"/>
                  </a:cubicBezTo>
                  <a:cubicBezTo>
                    <a:pt x="500062" y="626797"/>
                    <a:pt x="495300" y="607747"/>
                    <a:pt x="491490" y="589650"/>
                  </a:cubicBezTo>
                  <a:cubicBezTo>
                    <a:pt x="486727" y="566790"/>
                    <a:pt x="472440" y="557265"/>
                    <a:pt x="449580" y="554407"/>
                  </a:cubicBezTo>
                  <a:cubicBezTo>
                    <a:pt x="405765" y="550597"/>
                    <a:pt x="373380" y="568695"/>
                    <a:pt x="349568" y="602985"/>
                  </a:cubicBezTo>
                  <a:cubicBezTo>
                    <a:pt x="329565" y="632512"/>
                    <a:pt x="310515" y="662040"/>
                    <a:pt x="292418" y="692520"/>
                  </a:cubicBezTo>
                  <a:cubicBezTo>
                    <a:pt x="246698" y="764910"/>
                    <a:pt x="187642" y="819202"/>
                    <a:pt x="110490" y="853492"/>
                  </a:cubicBezTo>
                  <a:cubicBezTo>
                    <a:pt x="95250" y="860160"/>
                    <a:pt x="80010" y="867780"/>
                    <a:pt x="64770" y="872542"/>
                  </a:cubicBezTo>
                  <a:cubicBezTo>
                    <a:pt x="38100" y="880162"/>
                    <a:pt x="30480" y="895402"/>
                    <a:pt x="31432" y="922072"/>
                  </a:cubicBezTo>
                  <a:cubicBezTo>
                    <a:pt x="32385" y="1043992"/>
                    <a:pt x="31432" y="1165912"/>
                    <a:pt x="32385" y="1287832"/>
                  </a:cubicBezTo>
                  <a:cubicBezTo>
                    <a:pt x="32385" y="1324027"/>
                    <a:pt x="32385" y="1324980"/>
                    <a:pt x="67628" y="1334505"/>
                  </a:cubicBezTo>
                  <a:cubicBezTo>
                    <a:pt x="161925" y="1362127"/>
                    <a:pt x="253365" y="1397370"/>
                    <a:pt x="343853" y="1436422"/>
                  </a:cubicBezTo>
                  <a:cubicBezTo>
                    <a:pt x="382905" y="1453567"/>
                    <a:pt x="422910" y="1467855"/>
                    <a:pt x="466725" y="1467855"/>
                  </a:cubicBezTo>
                  <a:cubicBezTo>
                    <a:pt x="571500" y="1468807"/>
                    <a:pt x="676275" y="1477380"/>
                    <a:pt x="782002" y="1474522"/>
                  </a:cubicBezTo>
                  <a:close/>
                  <a:moveTo>
                    <a:pt x="791527" y="651562"/>
                  </a:moveTo>
                  <a:cubicBezTo>
                    <a:pt x="829627" y="651562"/>
                    <a:pt x="862965" y="651562"/>
                    <a:pt x="896302" y="651562"/>
                  </a:cubicBezTo>
                  <a:cubicBezTo>
                    <a:pt x="912495" y="651562"/>
                    <a:pt x="922973" y="645847"/>
                    <a:pt x="925830" y="628702"/>
                  </a:cubicBezTo>
                  <a:cubicBezTo>
                    <a:pt x="928688" y="612510"/>
                    <a:pt x="932498" y="596317"/>
                    <a:pt x="936308" y="580125"/>
                  </a:cubicBezTo>
                  <a:cubicBezTo>
                    <a:pt x="962025" y="475350"/>
                    <a:pt x="988695" y="371527"/>
                    <a:pt x="1013460" y="266752"/>
                  </a:cubicBezTo>
                  <a:cubicBezTo>
                    <a:pt x="1027748" y="209602"/>
                    <a:pt x="1026795" y="208650"/>
                    <a:pt x="969645" y="189600"/>
                  </a:cubicBezTo>
                  <a:cubicBezTo>
                    <a:pt x="912495" y="170550"/>
                    <a:pt x="853440" y="160072"/>
                    <a:pt x="793433" y="153405"/>
                  </a:cubicBezTo>
                  <a:cubicBezTo>
                    <a:pt x="681990" y="140070"/>
                    <a:pt x="577215" y="161025"/>
                    <a:pt x="475298" y="202935"/>
                  </a:cubicBezTo>
                  <a:cubicBezTo>
                    <a:pt x="455295" y="210555"/>
                    <a:pt x="448627" y="221032"/>
                    <a:pt x="455295" y="243892"/>
                  </a:cubicBezTo>
                  <a:cubicBezTo>
                    <a:pt x="492443" y="366765"/>
                    <a:pt x="528638" y="490590"/>
                    <a:pt x="564833" y="614415"/>
                  </a:cubicBezTo>
                  <a:cubicBezTo>
                    <a:pt x="570548" y="635370"/>
                    <a:pt x="581977" y="642990"/>
                    <a:pt x="602933" y="643942"/>
                  </a:cubicBezTo>
                  <a:cubicBezTo>
                    <a:pt x="666750" y="645847"/>
                    <a:pt x="731520" y="648705"/>
                    <a:pt x="791527" y="651562"/>
                  </a:cubicBezTo>
                  <a:close/>
                  <a:moveTo>
                    <a:pt x="886777" y="138165"/>
                  </a:moveTo>
                  <a:cubicBezTo>
                    <a:pt x="896302" y="140070"/>
                    <a:pt x="905827" y="136260"/>
                    <a:pt x="910590" y="122925"/>
                  </a:cubicBezTo>
                  <a:cubicBezTo>
                    <a:pt x="915352" y="107685"/>
                    <a:pt x="912495" y="97207"/>
                    <a:pt x="898208" y="91492"/>
                  </a:cubicBezTo>
                  <a:cubicBezTo>
                    <a:pt x="891540" y="88635"/>
                    <a:pt x="885825" y="84825"/>
                    <a:pt x="879158" y="81967"/>
                  </a:cubicBezTo>
                  <a:cubicBezTo>
                    <a:pt x="818198" y="53392"/>
                    <a:pt x="754380" y="37200"/>
                    <a:pt x="687705" y="31485"/>
                  </a:cubicBezTo>
                  <a:cubicBezTo>
                    <a:pt x="576263" y="21960"/>
                    <a:pt x="471487" y="47677"/>
                    <a:pt x="373380" y="101017"/>
                  </a:cubicBezTo>
                  <a:cubicBezTo>
                    <a:pt x="356235" y="110542"/>
                    <a:pt x="352425" y="121972"/>
                    <a:pt x="360045" y="138165"/>
                  </a:cubicBezTo>
                  <a:cubicBezTo>
                    <a:pt x="366712" y="154357"/>
                    <a:pt x="373380" y="171502"/>
                    <a:pt x="379095" y="187695"/>
                  </a:cubicBezTo>
                  <a:cubicBezTo>
                    <a:pt x="398145" y="237225"/>
                    <a:pt x="417195" y="286755"/>
                    <a:pt x="437198" y="336285"/>
                  </a:cubicBezTo>
                  <a:cubicBezTo>
                    <a:pt x="441960" y="348667"/>
                    <a:pt x="442912" y="363907"/>
                    <a:pt x="457200" y="371527"/>
                  </a:cubicBezTo>
                  <a:cubicBezTo>
                    <a:pt x="460058" y="358192"/>
                    <a:pt x="454343" y="346762"/>
                    <a:pt x="450533" y="334380"/>
                  </a:cubicBezTo>
                  <a:cubicBezTo>
                    <a:pt x="441008" y="300090"/>
                    <a:pt x="431483" y="265800"/>
                    <a:pt x="420052" y="232462"/>
                  </a:cubicBezTo>
                  <a:cubicBezTo>
                    <a:pt x="412433" y="209602"/>
                    <a:pt x="417195" y="198172"/>
                    <a:pt x="439102" y="188647"/>
                  </a:cubicBezTo>
                  <a:cubicBezTo>
                    <a:pt x="520065" y="153405"/>
                    <a:pt x="602933" y="127687"/>
                    <a:pt x="692468" y="125782"/>
                  </a:cubicBezTo>
                  <a:cubicBezTo>
                    <a:pt x="757238" y="121972"/>
                    <a:pt x="821055" y="123877"/>
                    <a:pt x="886777" y="138165"/>
                  </a:cubicBezTo>
                  <a:close/>
                </a:path>
              </a:pathLst>
            </a:custGeom>
            <a:grpFill/>
            <a:ln w="3175" cap="flat">
              <a:noFill/>
              <a:prstDash val="solid"/>
              <a:miter/>
            </a:ln>
          </p:spPr>
          <p:txBody>
            <a:bodyPr rtlCol="0" anchor="ctr"/>
            <a:lstStyle/>
            <a:p>
              <a:endParaRPr lang="en-IN"/>
            </a:p>
          </p:txBody>
        </p:sp>
        <p:sp>
          <p:nvSpPr>
            <p:cNvPr id="165" name="Freeform: Shape 164">
              <a:extLst>
                <a:ext uri="{FF2B5EF4-FFF2-40B4-BE49-F238E27FC236}">
                  <a16:creationId xmlns:a16="http://schemas.microsoft.com/office/drawing/2014/main" id="{72BAF0BB-A3A7-4D93-AA83-5C0E89498BEB}"/>
                </a:ext>
              </a:extLst>
            </p:cNvPr>
            <p:cNvSpPr/>
            <p:nvPr/>
          </p:nvSpPr>
          <p:spPr>
            <a:xfrm>
              <a:off x="456776" y="1256347"/>
              <a:ext cx="210925" cy="604256"/>
            </a:xfrm>
            <a:custGeom>
              <a:avLst/>
              <a:gdLst>
                <a:gd name="connsiteX0" fmla="*/ 210926 w 210925"/>
                <a:gd name="connsiteY0" fmla="*/ 303848 h 604256"/>
                <a:gd name="connsiteX1" fmla="*/ 210926 w 210925"/>
                <a:gd name="connsiteY1" fmla="*/ 523875 h 604256"/>
                <a:gd name="connsiteX2" fmla="*/ 191876 w 210925"/>
                <a:gd name="connsiteY2" fmla="*/ 582930 h 604256"/>
                <a:gd name="connsiteX3" fmla="*/ 17568 w 210925"/>
                <a:gd name="connsiteY3" fmla="*/ 584835 h 604256"/>
                <a:gd name="connsiteX4" fmla="*/ 423 w 210925"/>
                <a:gd name="connsiteY4" fmla="*/ 528637 h 604256"/>
                <a:gd name="connsiteX5" fmla="*/ 423 w 210925"/>
                <a:gd name="connsiteY5" fmla="*/ 204788 h 604256"/>
                <a:gd name="connsiteX6" fmla="*/ 423 w 210925"/>
                <a:gd name="connsiteY6" fmla="*/ 73342 h 604256"/>
                <a:gd name="connsiteX7" fmla="*/ 72813 w 210925"/>
                <a:gd name="connsiteY7" fmla="*/ 0 h 604256"/>
                <a:gd name="connsiteX8" fmla="*/ 132821 w 210925"/>
                <a:gd name="connsiteY8" fmla="*/ 0 h 604256"/>
                <a:gd name="connsiteX9" fmla="*/ 209973 w 210925"/>
                <a:gd name="connsiteY9" fmla="*/ 79057 h 604256"/>
                <a:gd name="connsiteX10" fmla="*/ 210926 w 210925"/>
                <a:gd name="connsiteY10" fmla="*/ 303848 h 604256"/>
                <a:gd name="connsiteX11" fmla="*/ 27093 w 210925"/>
                <a:gd name="connsiteY11" fmla="*/ 297180 h 604256"/>
                <a:gd name="connsiteX12" fmla="*/ 27093 w 210925"/>
                <a:gd name="connsiteY12" fmla="*/ 297180 h 604256"/>
                <a:gd name="connsiteX13" fmla="*/ 27093 w 210925"/>
                <a:gd name="connsiteY13" fmla="*/ 531495 h 604256"/>
                <a:gd name="connsiteX14" fmla="*/ 69003 w 210925"/>
                <a:gd name="connsiteY14" fmla="*/ 575310 h 604256"/>
                <a:gd name="connsiteX15" fmla="*/ 143298 w 210925"/>
                <a:gd name="connsiteY15" fmla="*/ 575310 h 604256"/>
                <a:gd name="connsiteX16" fmla="*/ 179493 w 210925"/>
                <a:gd name="connsiteY16" fmla="*/ 537210 h 604256"/>
                <a:gd name="connsiteX17" fmla="*/ 179493 w 210925"/>
                <a:gd name="connsiteY17" fmla="*/ 68580 h 604256"/>
                <a:gd name="connsiteX18" fmla="*/ 141393 w 210925"/>
                <a:gd name="connsiteY18" fmla="*/ 28575 h 604256"/>
                <a:gd name="connsiteX19" fmla="*/ 73766 w 210925"/>
                <a:gd name="connsiteY19" fmla="*/ 27623 h 604256"/>
                <a:gd name="connsiteX20" fmla="*/ 27093 w 210925"/>
                <a:gd name="connsiteY20" fmla="*/ 77152 h 604256"/>
                <a:gd name="connsiteX21" fmla="*/ 27093 w 210925"/>
                <a:gd name="connsiteY21" fmla="*/ 297180 h 6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0925" h="604256">
                  <a:moveTo>
                    <a:pt x="210926" y="303848"/>
                  </a:moveTo>
                  <a:cubicBezTo>
                    <a:pt x="210926" y="377190"/>
                    <a:pt x="210926" y="450532"/>
                    <a:pt x="210926" y="523875"/>
                  </a:cubicBezTo>
                  <a:cubicBezTo>
                    <a:pt x="210926" y="545782"/>
                    <a:pt x="207116" y="566737"/>
                    <a:pt x="191876" y="582930"/>
                  </a:cubicBezTo>
                  <a:cubicBezTo>
                    <a:pt x="167111" y="610553"/>
                    <a:pt x="43286" y="611505"/>
                    <a:pt x="17568" y="584835"/>
                  </a:cubicBezTo>
                  <a:cubicBezTo>
                    <a:pt x="1376" y="568643"/>
                    <a:pt x="423" y="548640"/>
                    <a:pt x="423" y="528637"/>
                  </a:cubicBezTo>
                  <a:cubicBezTo>
                    <a:pt x="423" y="421005"/>
                    <a:pt x="423" y="313373"/>
                    <a:pt x="423" y="204788"/>
                  </a:cubicBezTo>
                  <a:cubicBezTo>
                    <a:pt x="423" y="160973"/>
                    <a:pt x="-529" y="117157"/>
                    <a:pt x="423" y="73342"/>
                  </a:cubicBezTo>
                  <a:cubicBezTo>
                    <a:pt x="1376" y="19050"/>
                    <a:pt x="19473" y="952"/>
                    <a:pt x="72813" y="0"/>
                  </a:cubicBezTo>
                  <a:cubicBezTo>
                    <a:pt x="92816" y="0"/>
                    <a:pt x="112818" y="0"/>
                    <a:pt x="132821" y="0"/>
                  </a:cubicBezTo>
                  <a:cubicBezTo>
                    <a:pt x="186161" y="952"/>
                    <a:pt x="209021" y="23813"/>
                    <a:pt x="209973" y="79057"/>
                  </a:cubicBezTo>
                  <a:cubicBezTo>
                    <a:pt x="210926" y="154305"/>
                    <a:pt x="210926" y="228600"/>
                    <a:pt x="210926" y="303848"/>
                  </a:cubicBezTo>
                  <a:close/>
                  <a:moveTo>
                    <a:pt x="27093" y="297180"/>
                  </a:moveTo>
                  <a:cubicBezTo>
                    <a:pt x="27093" y="297180"/>
                    <a:pt x="27093" y="297180"/>
                    <a:pt x="27093" y="297180"/>
                  </a:cubicBezTo>
                  <a:cubicBezTo>
                    <a:pt x="27093" y="375285"/>
                    <a:pt x="27093" y="453390"/>
                    <a:pt x="27093" y="531495"/>
                  </a:cubicBezTo>
                  <a:cubicBezTo>
                    <a:pt x="27093" y="563880"/>
                    <a:pt x="36618" y="573405"/>
                    <a:pt x="69003" y="575310"/>
                  </a:cubicBezTo>
                  <a:cubicBezTo>
                    <a:pt x="93768" y="576262"/>
                    <a:pt x="118533" y="576262"/>
                    <a:pt x="143298" y="575310"/>
                  </a:cubicBezTo>
                  <a:cubicBezTo>
                    <a:pt x="169968" y="573405"/>
                    <a:pt x="179493" y="563880"/>
                    <a:pt x="179493" y="537210"/>
                  </a:cubicBezTo>
                  <a:cubicBezTo>
                    <a:pt x="180446" y="381000"/>
                    <a:pt x="180446" y="224790"/>
                    <a:pt x="179493" y="68580"/>
                  </a:cubicBezTo>
                  <a:cubicBezTo>
                    <a:pt x="179493" y="40005"/>
                    <a:pt x="170921" y="31432"/>
                    <a:pt x="141393" y="28575"/>
                  </a:cubicBezTo>
                  <a:cubicBezTo>
                    <a:pt x="119486" y="26670"/>
                    <a:pt x="96626" y="26670"/>
                    <a:pt x="73766" y="27623"/>
                  </a:cubicBezTo>
                  <a:cubicBezTo>
                    <a:pt x="34713" y="29527"/>
                    <a:pt x="27093" y="37148"/>
                    <a:pt x="27093" y="77152"/>
                  </a:cubicBezTo>
                  <a:cubicBezTo>
                    <a:pt x="27093" y="150495"/>
                    <a:pt x="27093" y="223838"/>
                    <a:pt x="27093" y="297180"/>
                  </a:cubicBezTo>
                  <a:close/>
                </a:path>
              </a:pathLst>
            </a:custGeom>
            <a:grpFill/>
            <a:ln w="3175" cap="flat">
              <a:noFill/>
              <a:prstDash val="solid"/>
              <a:miter/>
            </a:ln>
          </p:spPr>
          <p:txBody>
            <a:bodyPr rtlCol="0" anchor="ctr"/>
            <a:lstStyle/>
            <a:p>
              <a:endParaRPr lang="en-IN"/>
            </a:p>
          </p:txBody>
        </p:sp>
        <p:sp>
          <p:nvSpPr>
            <p:cNvPr id="166" name="Freeform: Shape 165">
              <a:extLst>
                <a:ext uri="{FF2B5EF4-FFF2-40B4-BE49-F238E27FC236}">
                  <a16:creationId xmlns:a16="http://schemas.microsoft.com/office/drawing/2014/main" id="{C69A3057-E174-4719-9761-A18E8B769308}"/>
                </a:ext>
              </a:extLst>
            </p:cNvPr>
            <p:cNvSpPr/>
            <p:nvPr/>
          </p:nvSpPr>
          <p:spPr>
            <a:xfrm>
              <a:off x="1361084" y="680084"/>
              <a:ext cx="159105" cy="360997"/>
            </a:xfrm>
            <a:custGeom>
              <a:avLst/>
              <a:gdLst>
                <a:gd name="connsiteX0" fmla="*/ 159105 w 159105"/>
                <a:gd name="connsiteY0" fmla="*/ 242888 h 360997"/>
                <a:gd name="connsiteX1" fmla="*/ 120053 w 159105"/>
                <a:gd name="connsiteY1" fmla="*/ 305753 h 360997"/>
                <a:gd name="connsiteX2" fmla="*/ 83858 w 159105"/>
                <a:gd name="connsiteY2" fmla="*/ 351473 h 360997"/>
                <a:gd name="connsiteX3" fmla="*/ 75285 w 159105"/>
                <a:gd name="connsiteY3" fmla="*/ 360998 h 360997"/>
                <a:gd name="connsiteX4" fmla="*/ 66713 w 159105"/>
                <a:gd name="connsiteY4" fmla="*/ 351473 h 360997"/>
                <a:gd name="connsiteX5" fmla="*/ 29565 w 159105"/>
                <a:gd name="connsiteY5" fmla="*/ 316230 h 360997"/>
                <a:gd name="connsiteX6" fmla="*/ 16230 w 159105"/>
                <a:gd name="connsiteY6" fmla="*/ 311468 h 360997"/>
                <a:gd name="connsiteX7" fmla="*/ 1943 w 159105"/>
                <a:gd name="connsiteY7" fmla="*/ 291465 h 360997"/>
                <a:gd name="connsiteX8" fmla="*/ 22898 w 159105"/>
                <a:gd name="connsiteY8" fmla="*/ 288608 h 360997"/>
                <a:gd name="connsiteX9" fmla="*/ 85763 w 159105"/>
                <a:gd name="connsiteY9" fmla="*/ 294323 h 360997"/>
                <a:gd name="connsiteX10" fmla="*/ 125768 w 159105"/>
                <a:gd name="connsiteY10" fmla="*/ 254317 h 360997"/>
                <a:gd name="connsiteX11" fmla="*/ 101955 w 159105"/>
                <a:gd name="connsiteY11" fmla="*/ 206692 h 360997"/>
                <a:gd name="connsiteX12" fmla="*/ 41948 w 159105"/>
                <a:gd name="connsiteY12" fmla="*/ 176213 h 360997"/>
                <a:gd name="connsiteX13" fmla="*/ 38 w 159105"/>
                <a:gd name="connsiteY13" fmla="*/ 112395 h 360997"/>
                <a:gd name="connsiteX14" fmla="*/ 43853 w 159105"/>
                <a:gd name="connsiteY14" fmla="*/ 50483 h 360997"/>
                <a:gd name="connsiteX15" fmla="*/ 65760 w 159105"/>
                <a:gd name="connsiteY15" fmla="*/ 15240 h 360997"/>
                <a:gd name="connsiteX16" fmla="*/ 76238 w 159105"/>
                <a:gd name="connsiteY16" fmla="*/ 0 h 360997"/>
                <a:gd name="connsiteX17" fmla="*/ 87668 w 159105"/>
                <a:gd name="connsiteY17" fmla="*/ 15240 h 360997"/>
                <a:gd name="connsiteX18" fmla="*/ 116243 w 159105"/>
                <a:gd name="connsiteY18" fmla="*/ 47625 h 360997"/>
                <a:gd name="connsiteX19" fmla="*/ 132435 w 159105"/>
                <a:gd name="connsiteY19" fmla="*/ 53340 h 360997"/>
                <a:gd name="connsiteX20" fmla="*/ 138150 w 159105"/>
                <a:gd name="connsiteY20" fmla="*/ 67628 h 360997"/>
                <a:gd name="connsiteX21" fmla="*/ 126720 w 159105"/>
                <a:gd name="connsiteY21" fmla="*/ 73343 h 360997"/>
                <a:gd name="connsiteX22" fmla="*/ 96240 w 159105"/>
                <a:gd name="connsiteY22" fmla="*/ 65723 h 360997"/>
                <a:gd name="connsiteX23" fmla="*/ 36233 w 159105"/>
                <a:gd name="connsiteY23" fmla="*/ 87630 h 360997"/>
                <a:gd name="connsiteX24" fmla="*/ 52425 w 159105"/>
                <a:gd name="connsiteY24" fmla="*/ 145733 h 360997"/>
                <a:gd name="connsiteX25" fmla="*/ 108623 w 159105"/>
                <a:gd name="connsiteY25" fmla="*/ 175260 h 360997"/>
                <a:gd name="connsiteX26" fmla="*/ 159105 w 159105"/>
                <a:gd name="connsiteY26" fmla="*/ 242888 h 36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9105" h="360997">
                  <a:moveTo>
                    <a:pt x="159105" y="242888"/>
                  </a:moveTo>
                  <a:cubicBezTo>
                    <a:pt x="155295" y="269558"/>
                    <a:pt x="145770" y="293370"/>
                    <a:pt x="120053" y="305753"/>
                  </a:cubicBezTo>
                  <a:cubicBezTo>
                    <a:pt x="100050" y="315278"/>
                    <a:pt x="81953" y="324803"/>
                    <a:pt x="83858" y="351473"/>
                  </a:cubicBezTo>
                  <a:cubicBezTo>
                    <a:pt x="83858" y="356235"/>
                    <a:pt x="81000" y="360998"/>
                    <a:pt x="75285" y="360998"/>
                  </a:cubicBezTo>
                  <a:cubicBezTo>
                    <a:pt x="69570" y="360998"/>
                    <a:pt x="66713" y="356235"/>
                    <a:pt x="66713" y="351473"/>
                  </a:cubicBezTo>
                  <a:cubicBezTo>
                    <a:pt x="68618" y="324803"/>
                    <a:pt x="52425" y="316230"/>
                    <a:pt x="29565" y="316230"/>
                  </a:cubicBezTo>
                  <a:cubicBezTo>
                    <a:pt x="24803" y="316230"/>
                    <a:pt x="20993" y="313373"/>
                    <a:pt x="16230" y="311468"/>
                  </a:cubicBezTo>
                  <a:cubicBezTo>
                    <a:pt x="6705" y="307658"/>
                    <a:pt x="-2820" y="303848"/>
                    <a:pt x="1943" y="291465"/>
                  </a:cubicBezTo>
                  <a:cubicBezTo>
                    <a:pt x="6705" y="280035"/>
                    <a:pt x="16230" y="285750"/>
                    <a:pt x="22898" y="288608"/>
                  </a:cubicBezTo>
                  <a:cubicBezTo>
                    <a:pt x="43853" y="295275"/>
                    <a:pt x="63855" y="300038"/>
                    <a:pt x="85763" y="294323"/>
                  </a:cubicBezTo>
                  <a:cubicBezTo>
                    <a:pt x="106718" y="288608"/>
                    <a:pt x="121958" y="276225"/>
                    <a:pt x="125768" y="254317"/>
                  </a:cubicBezTo>
                  <a:cubicBezTo>
                    <a:pt x="129578" y="233363"/>
                    <a:pt x="119100" y="217170"/>
                    <a:pt x="101955" y="206692"/>
                  </a:cubicBezTo>
                  <a:cubicBezTo>
                    <a:pt x="82905" y="195263"/>
                    <a:pt x="61950" y="185738"/>
                    <a:pt x="41948" y="176213"/>
                  </a:cubicBezTo>
                  <a:cubicBezTo>
                    <a:pt x="16230" y="162878"/>
                    <a:pt x="-915" y="143828"/>
                    <a:pt x="38" y="112395"/>
                  </a:cubicBezTo>
                  <a:cubicBezTo>
                    <a:pt x="990" y="80963"/>
                    <a:pt x="16230" y="60960"/>
                    <a:pt x="43853" y="50483"/>
                  </a:cubicBezTo>
                  <a:cubicBezTo>
                    <a:pt x="61950" y="43815"/>
                    <a:pt x="66713" y="32385"/>
                    <a:pt x="65760" y="15240"/>
                  </a:cubicBezTo>
                  <a:cubicBezTo>
                    <a:pt x="65760" y="7620"/>
                    <a:pt x="67665" y="0"/>
                    <a:pt x="76238" y="0"/>
                  </a:cubicBezTo>
                  <a:cubicBezTo>
                    <a:pt x="85763" y="0"/>
                    <a:pt x="87668" y="7620"/>
                    <a:pt x="87668" y="15240"/>
                  </a:cubicBezTo>
                  <a:cubicBezTo>
                    <a:pt x="86715" y="36195"/>
                    <a:pt x="96240" y="45720"/>
                    <a:pt x="116243" y="47625"/>
                  </a:cubicBezTo>
                  <a:cubicBezTo>
                    <a:pt x="121958" y="47625"/>
                    <a:pt x="127673" y="51435"/>
                    <a:pt x="132435" y="53340"/>
                  </a:cubicBezTo>
                  <a:cubicBezTo>
                    <a:pt x="139103" y="56197"/>
                    <a:pt x="141008" y="60960"/>
                    <a:pt x="138150" y="67628"/>
                  </a:cubicBezTo>
                  <a:cubicBezTo>
                    <a:pt x="136245" y="72390"/>
                    <a:pt x="131483" y="74295"/>
                    <a:pt x="126720" y="73343"/>
                  </a:cubicBezTo>
                  <a:cubicBezTo>
                    <a:pt x="116243" y="70485"/>
                    <a:pt x="105765" y="67628"/>
                    <a:pt x="96240" y="65723"/>
                  </a:cubicBezTo>
                  <a:cubicBezTo>
                    <a:pt x="71475" y="60960"/>
                    <a:pt x="46710" y="70485"/>
                    <a:pt x="36233" y="87630"/>
                  </a:cubicBezTo>
                  <a:cubicBezTo>
                    <a:pt x="24803" y="106680"/>
                    <a:pt x="30518" y="131445"/>
                    <a:pt x="52425" y="145733"/>
                  </a:cubicBezTo>
                  <a:cubicBezTo>
                    <a:pt x="70523" y="157163"/>
                    <a:pt x="90525" y="164783"/>
                    <a:pt x="108623" y="175260"/>
                  </a:cubicBezTo>
                  <a:cubicBezTo>
                    <a:pt x="139103" y="187642"/>
                    <a:pt x="156248" y="210503"/>
                    <a:pt x="159105" y="242888"/>
                  </a:cubicBezTo>
                  <a:close/>
                </a:path>
              </a:pathLst>
            </a:custGeom>
            <a:grpFill/>
            <a:ln w="3175" cap="flat">
              <a:noFill/>
              <a:prstDash val="solid"/>
              <a:miter/>
            </a:ln>
          </p:spPr>
          <p:txBody>
            <a:bodyPr rtlCol="0" anchor="ctr"/>
            <a:lstStyle/>
            <a:p>
              <a:endParaRPr lang="en-IN"/>
            </a:p>
          </p:txBody>
        </p:sp>
        <p:sp>
          <p:nvSpPr>
            <p:cNvPr id="167" name="Freeform: Shape 166">
              <a:extLst>
                <a:ext uri="{FF2B5EF4-FFF2-40B4-BE49-F238E27FC236}">
                  <a16:creationId xmlns:a16="http://schemas.microsoft.com/office/drawing/2014/main" id="{D8F82174-E1F5-481F-8FE7-AE38A95FF47A}"/>
                </a:ext>
              </a:extLst>
            </p:cNvPr>
            <p:cNvSpPr/>
            <p:nvPr/>
          </p:nvSpPr>
          <p:spPr>
            <a:xfrm>
              <a:off x="509554" y="1322042"/>
              <a:ext cx="99120" cy="96260"/>
            </a:xfrm>
            <a:custGeom>
              <a:avLst/>
              <a:gdLst>
                <a:gd name="connsiteX0" fmla="*/ 49563 w 99120"/>
                <a:gd name="connsiteY0" fmla="*/ 28 h 96260"/>
                <a:gd name="connsiteX1" fmla="*/ 99093 w 99120"/>
                <a:gd name="connsiteY1" fmla="*/ 49558 h 96260"/>
                <a:gd name="connsiteX2" fmla="*/ 46705 w 99120"/>
                <a:gd name="connsiteY2" fmla="*/ 96230 h 96260"/>
                <a:gd name="connsiteX3" fmla="*/ 33 w 99120"/>
                <a:gd name="connsiteY3" fmla="*/ 49558 h 96260"/>
                <a:gd name="connsiteX4" fmla="*/ 49563 w 99120"/>
                <a:gd name="connsiteY4" fmla="*/ 28 h 96260"/>
                <a:gd name="connsiteX5" fmla="*/ 69565 w 99120"/>
                <a:gd name="connsiteY5" fmla="*/ 47653 h 96260"/>
                <a:gd name="connsiteX6" fmla="*/ 48610 w 99120"/>
                <a:gd name="connsiteY6" fmla="*/ 28603 h 96260"/>
                <a:gd name="connsiteX7" fmla="*/ 30513 w 99120"/>
                <a:gd name="connsiteY7" fmla="*/ 50510 h 96260"/>
                <a:gd name="connsiteX8" fmla="*/ 51468 w 99120"/>
                <a:gd name="connsiteY8" fmla="*/ 69560 h 96260"/>
                <a:gd name="connsiteX9" fmla="*/ 69565 w 99120"/>
                <a:gd name="connsiteY9" fmla="*/ 47653 h 9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120" h="96260">
                  <a:moveTo>
                    <a:pt x="49563" y="28"/>
                  </a:moveTo>
                  <a:cubicBezTo>
                    <a:pt x="76233" y="28"/>
                    <a:pt x="100045" y="23840"/>
                    <a:pt x="99093" y="49558"/>
                  </a:cubicBezTo>
                  <a:cubicBezTo>
                    <a:pt x="98140" y="75275"/>
                    <a:pt x="74328" y="97183"/>
                    <a:pt x="46705" y="96230"/>
                  </a:cubicBezTo>
                  <a:cubicBezTo>
                    <a:pt x="19083" y="95278"/>
                    <a:pt x="-920" y="75275"/>
                    <a:pt x="33" y="49558"/>
                  </a:cubicBezTo>
                  <a:cubicBezTo>
                    <a:pt x="985" y="22888"/>
                    <a:pt x="23845" y="-925"/>
                    <a:pt x="49563" y="28"/>
                  </a:cubicBezTo>
                  <a:close/>
                  <a:moveTo>
                    <a:pt x="69565" y="47653"/>
                  </a:moveTo>
                  <a:cubicBezTo>
                    <a:pt x="67660" y="35270"/>
                    <a:pt x="60993" y="27650"/>
                    <a:pt x="48610" y="28603"/>
                  </a:cubicBezTo>
                  <a:cubicBezTo>
                    <a:pt x="36228" y="29555"/>
                    <a:pt x="29560" y="38128"/>
                    <a:pt x="30513" y="50510"/>
                  </a:cubicBezTo>
                  <a:cubicBezTo>
                    <a:pt x="31465" y="62893"/>
                    <a:pt x="38133" y="70513"/>
                    <a:pt x="51468" y="69560"/>
                  </a:cubicBezTo>
                  <a:cubicBezTo>
                    <a:pt x="62898" y="67655"/>
                    <a:pt x="69565" y="59083"/>
                    <a:pt x="69565" y="47653"/>
                  </a:cubicBezTo>
                  <a:close/>
                </a:path>
              </a:pathLst>
            </a:custGeom>
            <a:grpFill/>
            <a:ln w="3175" cap="flat">
              <a:noFill/>
              <a:prstDash val="solid"/>
              <a:miter/>
            </a:ln>
          </p:spPr>
          <p:txBody>
            <a:bodyPr rtlCol="0" anchor="ctr"/>
            <a:lstStyle/>
            <a:p>
              <a:endParaRPr lang="en-IN"/>
            </a:p>
          </p:txBody>
        </p:sp>
      </p:grpSp>
      <p:grpSp>
        <p:nvGrpSpPr>
          <p:cNvPr id="225" name="Group 224">
            <a:extLst>
              <a:ext uri="{FF2B5EF4-FFF2-40B4-BE49-F238E27FC236}">
                <a16:creationId xmlns:a16="http://schemas.microsoft.com/office/drawing/2014/main" id="{28ACC76E-25C8-443D-9988-439E59056C5A}"/>
              </a:ext>
            </a:extLst>
          </p:cNvPr>
          <p:cNvGrpSpPr/>
          <p:nvPr/>
        </p:nvGrpSpPr>
        <p:grpSpPr>
          <a:xfrm>
            <a:off x="7277328" y="2983806"/>
            <a:ext cx="3595716" cy="3593070"/>
            <a:chOff x="4824429" y="2952945"/>
            <a:chExt cx="3696423" cy="3864241"/>
          </a:xfrm>
        </p:grpSpPr>
        <p:grpSp>
          <p:nvGrpSpPr>
            <p:cNvPr id="274" name="Graphic 3">
              <a:extLst>
                <a:ext uri="{FF2B5EF4-FFF2-40B4-BE49-F238E27FC236}">
                  <a16:creationId xmlns:a16="http://schemas.microsoft.com/office/drawing/2014/main" id="{4490A80B-5400-47F5-A900-4A0AE94A357A}"/>
                </a:ext>
              </a:extLst>
            </p:cNvPr>
            <p:cNvGrpSpPr/>
            <p:nvPr/>
          </p:nvGrpSpPr>
          <p:grpSpPr>
            <a:xfrm>
              <a:off x="4824429" y="2952945"/>
              <a:ext cx="3696423" cy="3864241"/>
              <a:chOff x="3119437" y="319086"/>
              <a:chExt cx="5953125" cy="6223397"/>
            </a:xfrm>
          </p:grpSpPr>
          <p:grpSp>
            <p:nvGrpSpPr>
              <p:cNvPr id="276" name="Graphic 3">
                <a:extLst>
                  <a:ext uri="{FF2B5EF4-FFF2-40B4-BE49-F238E27FC236}">
                    <a16:creationId xmlns:a16="http://schemas.microsoft.com/office/drawing/2014/main" id="{1B194940-D398-42DD-B267-56624B6258CB}"/>
                  </a:ext>
                </a:extLst>
              </p:cNvPr>
              <p:cNvGrpSpPr/>
              <p:nvPr/>
            </p:nvGrpSpPr>
            <p:grpSpPr>
              <a:xfrm>
                <a:off x="4294822" y="4624387"/>
                <a:ext cx="3603307" cy="1918097"/>
                <a:chOff x="4294822" y="4624387"/>
                <a:chExt cx="3603307" cy="1918097"/>
              </a:xfrm>
            </p:grpSpPr>
            <p:sp>
              <p:nvSpPr>
                <p:cNvPr id="297" name="Freeform: Shape 296">
                  <a:extLst>
                    <a:ext uri="{FF2B5EF4-FFF2-40B4-BE49-F238E27FC236}">
                      <a16:creationId xmlns:a16="http://schemas.microsoft.com/office/drawing/2014/main" id="{D246768B-9680-4A91-9BA7-D2B4B6D41CDA}"/>
                    </a:ext>
                  </a:extLst>
                </p:cNvPr>
                <p:cNvSpPr/>
                <p:nvPr/>
              </p:nvSpPr>
              <p:spPr>
                <a:xfrm>
                  <a:off x="4294822" y="4625159"/>
                  <a:ext cx="3603307" cy="1355588"/>
                </a:xfrm>
                <a:custGeom>
                  <a:avLst/>
                  <a:gdLst>
                    <a:gd name="connsiteX0" fmla="*/ 979170 w 3603307"/>
                    <a:gd name="connsiteY0" fmla="*/ 7800 h 1355588"/>
                    <a:gd name="connsiteX1" fmla="*/ 0 w 3603307"/>
                    <a:gd name="connsiteY1" fmla="*/ 1355588 h 1355588"/>
                    <a:gd name="connsiteX2" fmla="*/ 3603308 w 3603307"/>
                    <a:gd name="connsiteY2" fmla="*/ 1355588 h 1355588"/>
                    <a:gd name="connsiteX3" fmla="*/ 2623185 w 3603307"/>
                    <a:gd name="connsiteY3" fmla="*/ 7800 h 1355588"/>
                    <a:gd name="connsiteX4" fmla="*/ 2607945 w 3603307"/>
                    <a:gd name="connsiteY4" fmla="*/ 181 h 1355588"/>
                    <a:gd name="connsiteX5" fmla="*/ 994410 w 3603307"/>
                    <a:gd name="connsiteY5" fmla="*/ 181 h 1355588"/>
                    <a:gd name="connsiteX6" fmla="*/ 979170 w 3603307"/>
                    <a:gd name="connsiteY6" fmla="*/ 7800 h 135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3307" h="1355588">
                      <a:moveTo>
                        <a:pt x="979170" y="7800"/>
                      </a:moveTo>
                      <a:lnTo>
                        <a:pt x="0" y="1355588"/>
                      </a:lnTo>
                      <a:lnTo>
                        <a:pt x="3603308" y="1355588"/>
                      </a:lnTo>
                      <a:lnTo>
                        <a:pt x="2623185" y="7800"/>
                      </a:lnTo>
                      <a:cubicBezTo>
                        <a:pt x="2619375" y="3038"/>
                        <a:pt x="2613660" y="181"/>
                        <a:pt x="2607945" y="181"/>
                      </a:cubicBezTo>
                      <a:lnTo>
                        <a:pt x="994410" y="181"/>
                      </a:lnTo>
                      <a:cubicBezTo>
                        <a:pt x="988695" y="-772"/>
                        <a:pt x="982980" y="2085"/>
                        <a:pt x="979170" y="7800"/>
                      </a:cubicBezTo>
                      <a:close/>
                    </a:path>
                  </a:pathLst>
                </a:custGeom>
                <a:solidFill>
                  <a:schemeClr val="accent2"/>
                </a:solidFill>
                <a:ln w="9525"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02BB2844-9028-4FEF-8991-D621FF0AF525}"/>
                    </a:ext>
                  </a:extLst>
                </p:cNvPr>
                <p:cNvSpPr/>
                <p:nvPr/>
              </p:nvSpPr>
              <p:spPr>
                <a:xfrm>
                  <a:off x="4294822" y="5981699"/>
                  <a:ext cx="3602355" cy="560784"/>
                </a:xfrm>
                <a:custGeom>
                  <a:avLst/>
                  <a:gdLst>
                    <a:gd name="connsiteX0" fmla="*/ 1795462 w 3602355"/>
                    <a:gd name="connsiteY0" fmla="*/ 560070 h 560784"/>
                    <a:gd name="connsiteX1" fmla="*/ 0 w 3602355"/>
                    <a:gd name="connsiteY1" fmla="*/ 0 h 560784"/>
                    <a:gd name="connsiteX2" fmla="*/ 1801178 w 3602355"/>
                    <a:gd name="connsiteY2" fmla="*/ 0 h 560784"/>
                    <a:gd name="connsiteX3" fmla="*/ 3602355 w 3602355"/>
                    <a:gd name="connsiteY3" fmla="*/ 0 h 560784"/>
                    <a:gd name="connsiteX4" fmla="*/ 1806893 w 3602355"/>
                    <a:gd name="connsiteY4" fmla="*/ 560070 h 560784"/>
                    <a:gd name="connsiteX5" fmla="*/ 1795462 w 3602355"/>
                    <a:gd name="connsiteY5" fmla="*/ 560070 h 56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2355" h="560784">
                      <a:moveTo>
                        <a:pt x="1795462" y="560070"/>
                      </a:moveTo>
                      <a:lnTo>
                        <a:pt x="0" y="0"/>
                      </a:lnTo>
                      <a:lnTo>
                        <a:pt x="1801178" y="0"/>
                      </a:lnTo>
                      <a:lnTo>
                        <a:pt x="3602355" y="0"/>
                      </a:lnTo>
                      <a:lnTo>
                        <a:pt x="1806893" y="560070"/>
                      </a:lnTo>
                      <a:cubicBezTo>
                        <a:pt x="1803083" y="561023"/>
                        <a:pt x="1799272" y="561023"/>
                        <a:pt x="1795462" y="560070"/>
                      </a:cubicBezTo>
                      <a:close/>
                    </a:path>
                  </a:pathLst>
                </a:custGeom>
                <a:solidFill>
                  <a:srgbClr val="CFDBEF"/>
                </a:solidFill>
                <a:ln w="9525"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58C3EF1C-F8D8-471E-B322-7A9DBA8303F4}"/>
                    </a:ext>
                  </a:extLst>
                </p:cNvPr>
                <p:cNvSpPr/>
                <p:nvPr/>
              </p:nvSpPr>
              <p:spPr>
                <a:xfrm>
                  <a:off x="5093016" y="4624387"/>
                  <a:ext cx="2005964" cy="257175"/>
                </a:xfrm>
                <a:custGeom>
                  <a:avLst/>
                  <a:gdLst>
                    <a:gd name="connsiteX0" fmla="*/ 1809750 w 2005964"/>
                    <a:gd name="connsiteY0" fmla="*/ 0 h 257175"/>
                    <a:gd name="connsiteX1" fmla="*/ 196215 w 2005964"/>
                    <a:gd name="connsiteY1" fmla="*/ 0 h 257175"/>
                    <a:gd name="connsiteX2" fmla="*/ 180975 w 2005964"/>
                    <a:gd name="connsiteY2" fmla="*/ 7620 h 257175"/>
                    <a:gd name="connsiteX3" fmla="*/ 0 w 2005964"/>
                    <a:gd name="connsiteY3" fmla="*/ 257175 h 257175"/>
                    <a:gd name="connsiteX4" fmla="*/ 2005965 w 2005964"/>
                    <a:gd name="connsiteY4" fmla="*/ 257175 h 257175"/>
                    <a:gd name="connsiteX5" fmla="*/ 1824990 w 2005964"/>
                    <a:gd name="connsiteY5" fmla="*/ 7620 h 257175"/>
                    <a:gd name="connsiteX6" fmla="*/ 1809750 w 2005964"/>
                    <a:gd name="connsiteY6" fmla="*/ 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964" h="257175">
                      <a:moveTo>
                        <a:pt x="1809750" y="0"/>
                      </a:moveTo>
                      <a:lnTo>
                        <a:pt x="196215" y="0"/>
                      </a:lnTo>
                      <a:cubicBezTo>
                        <a:pt x="190500" y="0"/>
                        <a:pt x="184785" y="2857"/>
                        <a:pt x="180975" y="7620"/>
                      </a:cubicBezTo>
                      <a:lnTo>
                        <a:pt x="0" y="257175"/>
                      </a:lnTo>
                      <a:lnTo>
                        <a:pt x="2005965" y="257175"/>
                      </a:lnTo>
                      <a:lnTo>
                        <a:pt x="1824990" y="7620"/>
                      </a:lnTo>
                      <a:cubicBezTo>
                        <a:pt x="1821180" y="2857"/>
                        <a:pt x="1815465" y="0"/>
                        <a:pt x="1809750" y="0"/>
                      </a:cubicBezTo>
                      <a:close/>
                    </a:path>
                  </a:pathLst>
                </a:custGeom>
                <a:solidFill>
                  <a:srgbClr val="CFDBEF"/>
                </a:solidFill>
                <a:ln w="9525"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883297EF-82DF-4BAA-BEE8-255F44F6BA57}"/>
                    </a:ext>
                  </a:extLst>
                </p:cNvPr>
                <p:cNvSpPr/>
                <p:nvPr/>
              </p:nvSpPr>
              <p:spPr>
                <a:xfrm>
                  <a:off x="4294822" y="4624387"/>
                  <a:ext cx="3603307" cy="1356360"/>
                </a:xfrm>
                <a:custGeom>
                  <a:avLst/>
                  <a:gdLst>
                    <a:gd name="connsiteX0" fmla="*/ 2611755 w 3603307"/>
                    <a:gd name="connsiteY0" fmla="*/ 16193 h 1356360"/>
                    <a:gd name="connsiteX1" fmla="*/ 2607945 w 3603307"/>
                    <a:gd name="connsiteY1" fmla="*/ 14288 h 1356360"/>
                    <a:gd name="connsiteX2" fmla="*/ 994410 w 3603307"/>
                    <a:gd name="connsiteY2" fmla="*/ 14288 h 1356360"/>
                    <a:gd name="connsiteX3" fmla="*/ 990600 w 3603307"/>
                    <a:gd name="connsiteY3" fmla="*/ 16193 h 1356360"/>
                    <a:gd name="connsiteX4" fmla="*/ 0 w 3603307"/>
                    <a:gd name="connsiteY4" fmla="*/ 1356360 h 1356360"/>
                    <a:gd name="connsiteX5" fmla="*/ 980123 w 3603307"/>
                    <a:gd name="connsiteY5" fmla="*/ 7620 h 1356360"/>
                    <a:gd name="connsiteX6" fmla="*/ 995362 w 3603307"/>
                    <a:gd name="connsiteY6" fmla="*/ 0 h 1356360"/>
                    <a:gd name="connsiteX7" fmla="*/ 2607945 w 3603307"/>
                    <a:gd name="connsiteY7" fmla="*/ 0 h 1356360"/>
                    <a:gd name="connsiteX8" fmla="*/ 2623185 w 3603307"/>
                    <a:gd name="connsiteY8" fmla="*/ 7620 h 1356360"/>
                    <a:gd name="connsiteX9" fmla="*/ 3603308 w 3603307"/>
                    <a:gd name="connsiteY9" fmla="*/ 1356360 h 1356360"/>
                    <a:gd name="connsiteX10" fmla="*/ 2611755 w 3603307"/>
                    <a:gd name="connsiteY10" fmla="*/ 16193 h 135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3307" h="1356360">
                      <a:moveTo>
                        <a:pt x="2611755" y="16193"/>
                      </a:moveTo>
                      <a:cubicBezTo>
                        <a:pt x="2610803" y="15240"/>
                        <a:pt x="2609850" y="14288"/>
                        <a:pt x="2607945" y="14288"/>
                      </a:cubicBezTo>
                      <a:lnTo>
                        <a:pt x="994410" y="14288"/>
                      </a:lnTo>
                      <a:cubicBezTo>
                        <a:pt x="992505" y="14288"/>
                        <a:pt x="991553" y="15240"/>
                        <a:pt x="990600" y="16193"/>
                      </a:cubicBezTo>
                      <a:lnTo>
                        <a:pt x="0" y="1356360"/>
                      </a:lnTo>
                      <a:lnTo>
                        <a:pt x="980123" y="7620"/>
                      </a:lnTo>
                      <a:cubicBezTo>
                        <a:pt x="983932" y="2857"/>
                        <a:pt x="989648" y="0"/>
                        <a:pt x="995362" y="0"/>
                      </a:cubicBezTo>
                      <a:lnTo>
                        <a:pt x="2607945" y="0"/>
                      </a:lnTo>
                      <a:cubicBezTo>
                        <a:pt x="2613660" y="0"/>
                        <a:pt x="2619375" y="2857"/>
                        <a:pt x="2623185" y="7620"/>
                      </a:cubicBezTo>
                      <a:lnTo>
                        <a:pt x="3603308" y="1356360"/>
                      </a:lnTo>
                      <a:lnTo>
                        <a:pt x="2611755" y="16193"/>
                      </a:lnTo>
                      <a:close/>
                    </a:path>
                  </a:pathLst>
                </a:custGeom>
                <a:solidFill>
                  <a:srgbClr val="FFFFFF">
                    <a:alpha val="50000"/>
                  </a:srgbClr>
                </a:solidFill>
                <a:ln w="9525" cap="flat">
                  <a:noFill/>
                  <a:prstDash val="solid"/>
                  <a:miter/>
                </a:ln>
              </p:spPr>
              <p:txBody>
                <a:bodyPr rtlCol="0" anchor="ctr"/>
                <a:lstStyle/>
                <a:p>
                  <a:endParaRPr lang="en-IN"/>
                </a:p>
              </p:txBody>
            </p:sp>
          </p:grpSp>
          <p:grpSp>
            <p:nvGrpSpPr>
              <p:cNvPr id="277" name="Graphic 3">
                <a:extLst>
                  <a:ext uri="{FF2B5EF4-FFF2-40B4-BE49-F238E27FC236}">
                    <a16:creationId xmlns:a16="http://schemas.microsoft.com/office/drawing/2014/main" id="{D8FD1284-6287-460C-ACAC-F6DD578FABCA}"/>
                  </a:ext>
                </a:extLst>
              </p:cNvPr>
              <p:cNvGrpSpPr/>
              <p:nvPr/>
            </p:nvGrpSpPr>
            <p:grpSpPr>
              <a:xfrm>
                <a:off x="6976109" y="2509837"/>
                <a:ext cx="2096452" cy="3427094"/>
                <a:chOff x="6976109" y="2509837"/>
                <a:chExt cx="2096452" cy="3427094"/>
              </a:xfrm>
            </p:grpSpPr>
            <p:sp>
              <p:nvSpPr>
                <p:cNvPr id="293" name="Freeform: Shape 292">
                  <a:extLst>
                    <a:ext uri="{FF2B5EF4-FFF2-40B4-BE49-F238E27FC236}">
                      <a16:creationId xmlns:a16="http://schemas.microsoft.com/office/drawing/2014/main" id="{E7CABA49-5083-4322-8EA9-329ABCBF1526}"/>
                    </a:ext>
                  </a:extLst>
                </p:cNvPr>
                <p:cNvSpPr/>
                <p:nvPr/>
              </p:nvSpPr>
              <p:spPr>
                <a:xfrm>
                  <a:off x="6976109" y="2509837"/>
                  <a:ext cx="2096452" cy="3427094"/>
                </a:xfrm>
                <a:custGeom>
                  <a:avLst/>
                  <a:gdLst>
                    <a:gd name="connsiteX0" fmla="*/ 3810 w 2096452"/>
                    <a:gd name="connsiteY0" fmla="*/ 2078355 h 3427094"/>
                    <a:gd name="connsiteX1" fmla="*/ 983933 w 2096452"/>
                    <a:gd name="connsiteY1" fmla="*/ 3427095 h 3427094"/>
                    <a:gd name="connsiteX2" fmla="*/ 2096453 w 2096452"/>
                    <a:gd name="connsiteY2" fmla="*/ 0 h 3427094"/>
                    <a:gd name="connsiteX3" fmla="*/ 511493 w 2096452"/>
                    <a:gd name="connsiteY3" fmla="*/ 514350 h 3427094"/>
                    <a:gd name="connsiteX4" fmla="*/ 499110 w 2096452"/>
                    <a:gd name="connsiteY4" fmla="*/ 526732 h 3427094"/>
                    <a:gd name="connsiteX5" fmla="*/ 953 w 2096452"/>
                    <a:gd name="connsiteY5" fmla="*/ 2060257 h 3427094"/>
                    <a:gd name="connsiteX6" fmla="*/ 3810 w 2096452"/>
                    <a:gd name="connsiteY6" fmla="*/ 2078355 h 342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6452" h="3427094">
                      <a:moveTo>
                        <a:pt x="3810" y="2078355"/>
                      </a:moveTo>
                      <a:lnTo>
                        <a:pt x="983933" y="3427095"/>
                      </a:lnTo>
                      <a:lnTo>
                        <a:pt x="2096453" y="0"/>
                      </a:lnTo>
                      <a:lnTo>
                        <a:pt x="511493" y="514350"/>
                      </a:lnTo>
                      <a:cubicBezTo>
                        <a:pt x="505778" y="516255"/>
                        <a:pt x="501015" y="521018"/>
                        <a:pt x="499110" y="526732"/>
                      </a:cubicBezTo>
                      <a:lnTo>
                        <a:pt x="953" y="2060257"/>
                      </a:lnTo>
                      <a:cubicBezTo>
                        <a:pt x="-953" y="2066925"/>
                        <a:pt x="0" y="2072640"/>
                        <a:pt x="3810" y="2078355"/>
                      </a:cubicBezTo>
                      <a:close/>
                    </a:path>
                  </a:pathLst>
                </a:custGeom>
                <a:solidFill>
                  <a:schemeClr val="accent5"/>
                </a:solidFill>
                <a:ln w="9525" cap="flat">
                  <a:noFill/>
                  <a:prstDash val="solid"/>
                  <a:miter/>
                </a:ln>
              </p:spPr>
              <p:txBody>
                <a:bodyPr rtlCol="0" anchor="ctr"/>
                <a:lstStyle/>
                <a:p>
                  <a:endParaRPr lang="en-IN" dirty="0"/>
                </a:p>
              </p:txBody>
            </p:sp>
            <p:sp>
              <p:nvSpPr>
                <p:cNvPr id="294" name="Freeform: Shape 293">
                  <a:extLst>
                    <a:ext uri="{FF2B5EF4-FFF2-40B4-BE49-F238E27FC236}">
                      <a16:creationId xmlns:a16="http://schemas.microsoft.com/office/drawing/2014/main" id="{15DF2F85-A474-4D5B-8193-003802F9DF6C}"/>
                    </a:ext>
                  </a:extLst>
                </p:cNvPr>
                <p:cNvSpPr/>
                <p:nvPr/>
              </p:nvSpPr>
              <p:spPr>
                <a:xfrm>
                  <a:off x="7959089" y="2509837"/>
                  <a:ext cx="1113472" cy="3426142"/>
                </a:xfrm>
                <a:custGeom>
                  <a:avLst/>
                  <a:gdLst>
                    <a:gd name="connsiteX0" fmla="*/ 1087755 w 1113472"/>
                    <a:gd name="connsiteY0" fmla="*/ 1891665 h 3426142"/>
                    <a:gd name="connsiteX1" fmla="*/ 0 w 1113472"/>
                    <a:gd name="connsiteY1" fmla="*/ 3426143 h 3426142"/>
                    <a:gd name="connsiteX2" fmla="*/ 556260 w 1113472"/>
                    <a:gd name="connsiteY2" fmla="*/ 1712595 h 3426142"/>
                    <a:gd name="connsiteX3" fmla="*/ 1113473 w 1113472"/>
                    <a:gd name="connsiteY3" fmla="*/ 0 h 3426142"/>
                    <a:gd name="connsiteX4" fmla="*/ 1091565 w 1113472"/>
                    <a:gd name="connsiteY4" fmla="*/ 1881188 h 3426142"/>
                    <a:gd name="connsiteX5" fmla="*/ 1087755 w 1113472"/>
                    <a:gd name="connsiteY5" fmla="*/ 1891665 h 342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472" h="3426142">
                      <a:moveTo>
                        <a:pt x="1087755" y="1891665"/>
                      </a:moveTo>
                      <a:lnTo>
                        <a:pt x="0" y="3426143"/>
                      </a:lnTo>
                      <a:lnTo>
                        <a:pt x="556260" y="1712595"/>
                      </a:lnTo>
                      <a:lnTo>
                        <a:pt x="1113473" y="0"/>
                      </a:lnTo>
                      <a:lnTo>
                        <a:pt x="1091565" y="1881188"/>
                      </a:lnTo>
                      <a:cubicBezTo>
                        <a:pt x="1091565" y="1884998"/>
                        <a:pt x="1090612" y="1888807"/>
                        <a:pt x="1087755" y="1891665"/>
                      </a:cubicBezTo>
                      <a:close/>
                    </a:path>
                  </a:pathLst>
                </a:custGeom>
                <a:solidFill>
                  <a:schemeClr val="accent6">
                    <a:lumMod val="60000"/>
                    <a:lumOff val="40000"/>
                  </a:schemeClr>
                </a:solidFill>
                <a:ln w="9525"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E97B90A7-B386-4592-8B29-A3D29BBA0C80}"/>
                    </a:ext>
                  </a:extLst>
                </p:cNvPr>
                <p:cNvSpPr/>
                <p:nvPr/>
              </p:nvSpPr>
              <p:spPr>
                <a:xfrm>
                  <a:off x="6976109" y="2929889"/>
                  <a:ext cx="802005" cy="1904047"/>
                </a:xfrm>
                <a:custGeom>
                  <a:avLst/>
                  <a:gdLst>
                    <a:gd name="connsiteX0" fmla="*/ 499110 w 802005"/>
                    <a:gd name="connsiteY0" fmla="*/ 106680 h 1904047"/>
                    <a:gd name="connsiteX1" fmla="*/ 953 w 802005"/>
                    <a:gd name="connsiteY1" fmla="*/ 1640205 h 1904047"/>
                    <a:gd name="connsiteX2" fmla="*/ 3810 w 802005"/>
                    <a:gd name="connsiteY2" fmla="*/ 1657350 h 1904047"/>
                    <a:gd name="connsiteX3" fmla="*/ 182880 w 802005"/>
                    <a:gd name="connsiteY3" fmla="*/ 1904048 h 1904047"/>
                    <a:gd name="connsiteX4" fmla="*/ 802005 w 802005"/>
                    <a:gd name="connsiteY4" fmla="*/ 0 h 1904047"/>
                    <a:gd name="connsiteX5" fmla="*/ 511493 w 802005"/>
                    <a:gd name="connsiteY5" fmla="*/ 94297 h 1904047"/>
                    <a:gd name="connsiteX6" fmla="*/ 499110 w 802005"/>
                    <a:gd name="connsiteY6" fmla="*/ 106680 h 19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2005" h="1904047">
                      <a:moveTo>
                        <a:pt x="499110" y="106680"/>
                      </a:moveTo>
                      <a:lnTo>
                        <a:pt x="953" y="1640205"/>
                      </a:lnTo>
                      <a:cubicBezTo>
                        <a:pt x="-953" y="1645920"/>
                        <a:pt x="0" y="1652588"/>
                        <a:pt x="3810" y="1657350"/>
                      </a:cubicBezTo>
                      <a:lnTo>
                        <a:pt x="182880" y="1904048"/>
                      </a:lnTo>
                      <a:lnTo>
                        <a:pt x="802005" y="0"/>
                      </a:lnTo>
                      <a:lnTo>
                        <a:pt x="511493" y="94297"/>
                      </a:lnTo>
                      <a:cubicBezTo>
                        <a:pt x="505778" y="96203"/>
                        <a:pt x="501015" y="100965"/>
                        <a:pt x="499110" y="106680"/>
                      </a:cubicBezTo>
                      <a:close/>
                    </a:path>
                  </a:pathLst>
                </a:custGeom>
                <a:solidFill>
                  <a:schemeClr val="accent6">
                    <a:lumMod val="60000"/>
                    <a:lumOff val="40000"/>
                  </a:schemeClr>
                </a:solidFill>
                <a:ln w="9525"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46F64DE9-2518-4D9A-9C69-E5A1BEBEBCDB}"/>
                    </a:ext>
                  </a:extLst>
                </p:cNvPr>
                <p:cNvSpPr/>
                <p:nvPr/>
              </p:nvSpPr>
              <p:spPr>
                <a:xfrm>
                  <a:off x="6976109" y="2509837"/>
                  <a:ext cx="2096452" cy="3426142"/>
                </a:xfrm>
                <a:custGeom>
                  <a:avLst/>
                  <a:gdLst>
                    <a:gd name="connsiteX0" fmla="*/ 516255 w 2096452"/>
                    <a:gd name="connsiteY0" fmla="*/ 528638 h 3426142"/>
                    <a:gd name="connsiteX1" fmla="*/ 513397 w 2096452"/>
                    <a:gd name="connsiteY1" fmla="*/ 531495 h 3426142"/>
                    <a:gd name="connsiteX2" fmla="*/ 15240 w 2096452"/>
                    <a:gd name="connsiteY2" fmla="*/ 2065020 h 3426142"/>
                    <a:gd name="connsiteX3" fmla="*/ 16193 w 2096452"/>
                    <a:gd name="connsiteY3" fmla="*/ 2068830 h 3426142"/>
                    <a:gd name="connsiteX4" fmla="*/ 983933 w 2096452"/>
                    <a:gd name="connsiteY4" fmla="*/ 3426143 h 3426142"/>
                    <a:gd name="connsiteX5" fmla="*/ 3810 w 2096452"/>
                    <a:gd name="connsiteY5" fmla="*/ 2078355 h 3426142"/>
                    <a:gd name="connsiteX6" fmla="*/ 953 w 2096452"/>
                    <a:gd name="connsiteY6" fmla="*/ 2061210 h 3426142"/>
                    <a:gd name="connsiteX7" fmla="*/ 499110 w 2096452"/>
                    <a:gd name="connsiteY7" fmla="*/ 527685 h 3426142"/>
                    <a:gd name="connsiteX8" fmla="*/ 511493 w 2096452"/>
                    <a:gd name="connsiteY8" fmla="*/ 515303 h 3426142"/>
                    <a:gd name="connsiteX9" fmla="*/ 2096453 w 2096452"/>
                    <a:gd name="connsiteY9" fmla="*/ 0 h 3426142"/>
                    <a:gd name="connsiteX10" fmla="*/ 516255 w 2096452"/>
                    <a:gd name="connsiteY10" fmla="*/ 528638 h 342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6452" h="3426142">
                      <a:moveTo>
                        <a:pt x="516255" y="528638"/>
                      </a:moveTo>
                      <a:cubicBezTo>
                        <a:pt x="514350" y="528638"/>
                        <a:pt x="513397" y="530543"/>
                        <a:pt x="513397" y="531495"/>
                      </a:cubicBezTo>
                      <a:lnTo>
                        <a:pt x="15240" y="2065020"/>
                      </a:lnTo>
                      <a:cubicBezTo>
                        <a:pt x="15240" y="2066925"/>
                        <a:pt x="15240" y="2067878"/>
                        <a:pt x="16193" y="2068830"/>
                      </a:cubicBezTo>
                      <a:lnTo>
                        <a:pt x="983933" y="3426143"/>
                      </a:lnTo>
                      <a:lnTo>
                        <a:pt x="3810" y="2078355"/>
                      </a:lnTo>
                      <a:cubicBezTo>
                        <a:pt x="0" y="2073593"/>
                        <a:pt x="-953" y="2066925"/>
                        <a:pt x="953" y="2061210"/>
                      </a:cubicBezTo>
                      <a:lnTo>
                        <a:pt x="499110" y="527685"/>
                      </a:lnTo>
                      <a:cubicBezTo>
                        <a:pt x="501015" y="521970"/>
                        <a:pt x="505778" y="517207"/>
                        <a:pt x="511493" y="515303"/>
                      </a:cubicBezTo>
                      <a:lnTo>
                        <a:pt x="2096453" y="0"/>
                      </a:lnTo>
                      <a:lnTo>
                        <a:pt x="516255" y="528638"/>
                      </a:lnTo>
                      <a:close/>
                    </a:path>
                  </a:pathLst>
                </a:custGeom>
                <a:solidFill>
                  <a:srgbClr val="FFFFFF">
                    <a:alpha val="50000"/>
                  </a:srgbClr>
                </a:solidFill>
                <a:ln w="9525" cap="flat">
                  <a:noFill/>
                  <a:prstDash val="solid"/>
                  <a:miter/>
                </a:ln>
              </p:spPr>
              <p:txBody>
                <a:bodyPr rtlCol="0" anchor="ctr"/>
                <a:lstStyle/>
                <a:p>
                  <a:endParaRPr lang="en-IN"/>
                </a:p>
              </p:txBody>
            </p:sp>
          </p:grpSp>
          <p:grpSp>
            <p:nvGrpSpPr>
              <p:cNvPr id="278" name="Graphic 3">
                <a:extLst>
                  <a:ext uri="{FF2B5EF4-FFF2-40B4-BE49-F238E27FC236}">
                    <a16:creationId xmlns:a16="http://schemas.microsoft.com/office/drawing/2014/main" id="{00310175-4E28-4BB8-975C-2F125CF42607}"/>
                  </a:ext>
                </a:extLst>
              </p:cNvPr>
              <p:cNvGrpSpPr/>
              <p:nvPr/>
            </p:nvGrpSpPr>
            <p:grpSpPr>
              <a:xfrm>
                <a:off x="6134099" y="319087"/>
                <a:ext cx="2915602" cy="2633662"/>
                <a:chOff x="6134099" y="319087"/>
                <a:chExt cx="2915602" cy="2633662"/>
              </a:xfrm>
            </p:grpSpPr>
            <p:sp>
              <p:nvSpPr>
                <p:cNvPr id="289" name="Freeform: Shape 288">
                  <a:extLst>
                    <a:ext uri="{FF2B5EF4-FFF2-40B4-BE49-F238E27FC236}">
                      <a16:creationId xmlns:a16="http://schemas.microsoft.com/office/drawing/2014/main" id="{2448AF67-6EBD-4C14-BCAB-A8F4B78CEDD2}"/>
                    </a:ext>
                  </a:extLst>
                </p:cNvPr>
                <p:cNvSpPr/>
                <p:nvPr/>
              </p:nvSpPr>
              <p:spPr>
                <a:xfrm>
                  <a:off x="6134099" y="319087"/>
                  <a:ext cx="2914650" cy="2633662"/>
                </a:xfrm>
                <a:custGeom>
                  <a:avLst/>
                  <a:gdLst>
                    <a:gd name="connsiteX0" fmla="*/ 1329690 w 2914650"/>
                    <a:gd name="connsiteY0" fmla="*/ 2632710 h 2633662"/>
                    <a:gd name="connsiteX1" fmla="*/ 2914650 w 2914650"/>
                    <a:gd name="connsiteY1" fmla="*/ 2117408 h 2633662"/>
                    <a:gd name="connsiteX2" fmla="*/ 0 w 2914650"/>
                    <a:gd name="connsiteY2" fmla="*/ 0 h 2633662"/>
                    <a:gd name="connsiteX3" fmla="*/ 0 w 2914650"/>
                    <a:gd name="connsiteY3" fmla="*/ 1666875 h 2633662"/>
                    <a:gd name="connsiteX4" fmla="*/ 7620 w 2914650"/>
                    <a:gd name="connsiteY4" fmla="*/ 1682115 h 2633662"/>
                    <a:gd name="connsiteX5" fmla="*/ 1312545 w 2914650"/>
                    <a:gd name="connsiteY5" fmla="*/ 2629853 h 2633662"/>
                    <a:gd name="connsiteX6" fmla="*/ 1329690 w 2914650"/>
                    <a:gd name="connsiteY6" fmla="*/ 2632710 h 263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650" h="2633662">
                      <a:moveTo>
                        <a:pt x="1329690" y="2632710"/>
                      </a:moveTo>
                      <a:lnTo>
                        <a:pt x="2914650" y="2117408"/>
                      </a:lnTo>
                      <a:lnTo>
                        <a:pt x="0" y="0"/>
                      </a:lnTo>
                      <a:lnTo>
                        <a:pt x="0" y="1666875"/>
                      </a:lnTo>
                      <a:cubicBezTo>
                        <a:pt x="0" y="1672590"/>
                        <a:pt x="2857" y="1678305"/>
                        <a:pt x="7620" y="1682115"/>
                      </a:cubicBezTo>
                      <a:lnTo>
                        <a:pt x="1312545" y="2629853"/>
                      </a:lnTo>
                      <a:cubicBezTo>
                        <a:pt x="1317307" y="2633663"/>
                        <a:pt x="1323975" y="2634615"/>
                        <a:pt x="1329690" y="2632710"/>
                      </a:cubicBezTo>
                      <a:close/>
                    </a:path>
                  </a:pathLst>
                </a:custGeom>
                <a:solidFill>
                  <a:schemeClr val="accent3"/>
                </a:solidFill>
                <a:ln w="9525"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97AE8EF2-7DFC-42CB-85AE-FAE8B5BE7DB1}"/>
                    </a:ext>
                  </a:extLst>
                </p:cNvPr>
                <p:cNvSpPr/>
                <p:nvPr/>
              </p:nvSpPr>
              <p:spPr>
                <a:xfrm>
                  <a:off x="6134099" y="319087"/>
                  <a:ext cx="2915602" cy="2117407"/>
                </a:xfrm>
                <a:custGeom>
                  <a:avLst/>
                  <a:gdLst>
                    <a:gd name="connsiteX0" fmla="*/ 1791653 w 2915602"/>
                    <a:gd name="connsiteY0" fmla="*/ 608648 h 2117407"/>
                    <a:gd name="connsiteX1" fmla="*/ 2915602 w 2915602"/>
                    <a:gd name="connsiteY1" fmla="*/ 2117408 h 2117407"/>
                    <a:gd name="connsiteX2" fmla="*/ 1458278 w 2915602"/>
                    <a:gd name="connsiteY2" fmla="*/ 1058228 h 2117407"/>
                    <a:gd name="connsiteX3" fmla="*/ 0 w 2915602"/>
                    <a:gd name="connsiteY3" fmla="*/ 0 h 2117407"/>
                    <a:gd name="connsiteX4" fmla="*/ 1782128 w 2915602"/>
                    <a:gd name="connsiteY4" fmla="*/ 601980 h 2117407"/>
                    <a:gd name="connsiteX5" fmla="*/ 1791653 w 2915602"/>
                    <a:gd name="connsiteY5" fmla="*/ 608648 h 211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5602" h="2117407">
                      <a:moveTo>
                        <a:pt x="1791653" y="608648"/>
                      </a:moveTo>
                      <a:lnTo>
                        <a:pt x="2915602" y="2117408"/>
                      </a:lnTo>
                      <a:lnTo>
                        <a:pt x="1458278" y="1058228"/>
                      </a:lnTo>
                      <a:lnTo>
                        <a:pt x="0" y="0"/>
                      </a:lnTo>
                      <a:lnTo>
                        <a:pt x="1782128" y="601980"/>
                      </a:lnTo>
                      <a:cubicBezTo>
                        <a:pt x="1785938" y="603885"/>
                        <a:pt x="1788795" y="605790"/>
                        <a:pt x="1791653" y="608648"/>
                      </a:cubicBezTo>
                      <a:close/>
                    </a:path>
                  </a:pathLst>
                </a:custGeom>
                <a:solidFill>
                  <a:schemeClr val="accent3">
                    <a:lumMod val="20000"/>
                    <a:lumOff val="80000"/>
                  </a:schemeClr>
                </a:solidFill>
                <a:ln w="9525"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705CBF9B-5CE5-4EC6-87C8-84650D4B2813}"/>
                    </a:ext>
                  </a:extLst>
                </p:cNvPr>
                <p:cNvSpPr/>
                <p:nvPr/>
              </p:nvSpPr>
              <p:spPr>
                <a:xfrm>
                  <a:off x="6134099" y="1685924"/>
                  <a:ext cx="1615440" cy="1266825"/>
                </a:xfrm>
                <a:custGeom>
                  <a:avLst/>
                  <a:gdLst>
                    <a:gd name="connsiteX0" fmla="*/ 7620 w 1615440"/>
                    <a:gd name="connsiteY0" fmla="*/ 315278 h 1266825"/>
                    <a:gd name="connsiteX1" fmla="*/ 1312545 w 1615440"/>
                    <a:gd name="connsiteY1" fmla="*/ 1263015 h 1266825"/>
                    <a:gd name="connsiteX2" fmla="*/ 1329690 w 1615440"/>
                    <a:gd name="connsiteY2" fmla="*/ 1265873 h 1266825"/>
                    <a:gd name="connsiteX3" fmla="*/ 1615440 w 1615440"/>
                    <a:gd name="connsiteY3" fmla="*/ 1173480 h 1266825"/>
                    <a:gd name="connsiteX4" fmla="*/ 0 w 1615440"/>
                    <a:gd name="connsiteY4" fmla="*/ 0 h 1266825"/>
                    <a:gd name="connsiteX5" fmla="*/ 0 w 1615440"/>
                    <a:gd name="connsiteY5" fmla="*/ 300038 h 1266825"/>
                    <a:gd name="connsiteX6" fmla="*/ 7620 w 1615440"/>
                    <a:gd name="connsiteY6" fmla="*/ 31527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5440" h="1266825">
                      <a:moveTo>
                        <a:pt x="7620" y="315278"/>
                      </a:moveTo>
                      <a:lnTo>
                        <a:pt x="1312545" y="1263015"/>
                      </a:lnTo>
                      <a:cubicBezTo>
                        <a:pt x="1317307" y="1266825"/>
                        <a:pt x="1323975" y="1267778"/>
                        <a:pt x="1329690" y="1265873"/>
                      </a:cubicBezTo>
                      <a:lnTo>
                        <a:pt x="1615440" y="1173480"/>
                      </a:lnTo>
                      <a:lnTo>
                        <a:pt x="0" y="0"/>
                      </a:lnTo>
                      <a:lnTo>
                        <a:pt x="0" y="300038"/>
                      </a:lnTo>
                      <a:cubicBezTo>
                        <a:pt x="0" y="305753"/>
                        <a:pt x="2857" y="311467"/>
                        <a:pt x="7620" y="315278"/>
                      </a:cubicBezTo>
                      <a:close/>
                    </a:path>
                  </a:pathLst>
                </a:custGeom>
                <a:solidFill>
                  <a:schemeClr val="accent3">
                    <a:lumMod val="20000"/>
                    <a:lumOff val="80000"/>
                  </a:schemeClr>
                </a:solidFill>
                <a:ln w="9525"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8C02A55F-683E-43D3-8783-D2090E60A3BF}"/>
                    </a:ext>
                  </a:extLst>
                </p:cNvPr>
                <p:cNvSpPr/>
                <p:nvPr/>
              </p:nvSpPr>
              <p:spPr>
                <a:xfrm>
                  <a:off x="6134099" y="319087"/>
                  <a:ext cx="2914650" cy="2633662"/>
                </a:xfrm>
                <a:custGeom>
                  <a:avLst/>
                  <a:gdLst>
                    <a:gd name="connsiteX0" fmla="*/ 14288 w 2914650"/>
                    <a:gd name="connsiteY0" fmla="*/ 1666875 h 2633662"/>
                    <a:gd name="connsiteX1" fmla="*/ 16193 w 2914650"/>
                    <a:gd name="connsiteY1" fmla="*/ 1670685 h 2633662"/>
                    <a:gd name="connsiteX2" fmla="*/ 1321118 w 2914650"/>
                    <a:gd name="connsiteY2" fmla="*/ 2618423 h 2633662"/>
                    <a:gd name="connsiteX3" fmla="*/ 1324928 w 2914650"/>
                    <a:gd name="connsiteY3" fmla="*/ 2619375 h 2633662"/>
                    <a:gd name="connsiteX4" fmla="*/ 2914650 w 2914650"/>
                    <a:gd name="connsiteY4" fmla="*/ 2117408 h 2633662"/>
                    <a:gd name="connsiteX5" fmla="*/ 1329690 w 2914650"/>
                    <a:gd name="connsiteY5" fmla="*/ 2632710 h 2633662"/>
                    <a:gd name="connsiteX6" fmla="*/ 1312545 w 2914650"/>
                    <a:gd name="connsiteY6" fmla="*/ 2629853 h 2633662"/>
                    <a:gd name="connsiteX7" fmla="*/ 7620 w 2914650"/>
                    <a:gd name="connsiteY7" fmla="*/ 1682115 h 2633662"/>
                    <a:gd name="connsiteX8" fmla="*/ 0 w 2914650"/>
                    <a:gd name="connsiteY8" fmla="*/ 1666875 h 2633662"/>
                    <a:gd name="connsiteX9" fmla="*/ 0 w 2914650"/>
                    <a:gd name="connsiteY9" fmla="*/ 0 h 2633662"/>
                    <a:gd name="connsiteX10" fmla="*/ 14288 w 2914650"/>
                    <a:gd name="connsiteY10" fmla="*/ 1666875 h 263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4650" h="2633662">
                      <a:moveTo>
                        <a:pt x="14288" y="1666875"/>
                      </a:moveTo>
                      <a:cubicBezTo>
                        <a:pt x="14288" y="1668780"/>
                        <a:pt x="15240" y="1669733"/>
                        <a:pt x="16193" y="1670685"/>
                      </a:cubicBezTo>
                      <a:lnTo>
                        <a:pt x="1321118" y="2618423"/>
                      </a:lnTo>
                      <a:cubicBezTo>
                        <a:pt x="1322070" y="2619375"/>
                        <a:pt x="1323975" y="2619375"/>
                        <a:pt x="1324928" y="2619375"/>
                      </a:cubicBezTo>
                      <a:lnTo>
                        <a:pt x="2914650" y="2117408"/>
                      </a:lnTo>
                      <a:lnTo>
                        <a:pt x="1329690" y="2632710"/>
                      </a:lnTo>
                      <a:cubicBezTo>
                        <a:pt x="1323975" y="2634615"/>
                        <a:pt x="1317307" y="2633663"/>
                        <a:pt x="1312545" y="2629853"/>
                      </a:cubicBezTo>
                      <a:lnTo>
                        <a:pt x="7620" y="1682115"/>
                      </a:lnTo>
                      <a:cubicBezTo>
                        <a:pt x="2857" y="1678305"/>
                        <a:pt x="0" y="1672590"/>
                        <a:pt x="0" y="1666875"/>
                      </a:cubicBezTo>
                      <a:lnTo>
                        <a:pt x="0" y="0"/>
                      </a:lnTo>
                      <a:lnTo>
                        <a:pt x="14288" y="1666875"/>
                      </a:lnTo>
                      <a:close/>
                    </a:path>
                  </a:pathLst>
                </a:custGeom>
                <a:solidFill>
                  <a:srgbClr val="FFFFFF">
                    <a:alpha val="50000"/>
                  </a:srgbClr>
                </a:solidFill>
                <a:ln w="9525" cap="flat">
                  <a:noFill/>
                  <a:prstDash val="solid"/>
                  <a:miter/>
                </a:ln>
              </p:spPr>
              <p:txBody>
                <a:bodyPr rtlCol="0" anchor="ctr"/>
                <a:lstStyle/>
                <a:p>
                  <a:endParaRPr lang="en-IN"/>
                </a:p>
              </p:txBody>
            </p:sp>
          </p:grpSp>
          <p:grpSp>
            <p:nvGrpSpPr>
              <p:cNvPr id="279" name="Graphic 3">
                <a:extLst>
                  <a:ext uri="{FF2B5EF4-FFF2-40B4-BE49-F238E27FC236}">
                    <a16:creationId xmlns:a16="http://schemas.microsoft.com/office/drawing/2014/main" id="{0042CA57-A514-4B66-9147-4A1BE3B7EC3E}"/>
                  </a:ext>
                </a:extLst>
              </p:cNvPr>
              <p:cNvGrpSpPr/>
              <p:nvPr/>
            </p:nvGrpSpPr>
            <p:grpSpPr>
              <a:xfrm>
                <a:off x="3143249" y="319086"/>
                <a:ext cx="2914650" cy="2633662"/>
                <a:chOff x="3143249" y="319086"/>
                <a:chExt cx="2914650" cy="2633662"/>
              </a:xfrm>
            </p:grpSpPr>
            <p:sp>
              <p:nvSpPr>
                <p:cNvPr id="285" name="Freeform: Shape 284">
                  <a:extLst>
                    <a:ext uri="{FF2B5EF4-FFF2-40B4-BE49-F238E27FC236}">
                      <a16:creationId xmlns:a16="http://schemas.microsoft.com/office/drawing/2014/main" id="{2C082BFC-F25E-45EE-A625-56328BB16B37}"/>
                    </a:ext>
                  </a:extLst>
                </p:cNvPr>
                <p:cNvSpPr/>
                <p:nvPr/>
              </p:nvSpPr>
              <p:spPr>
                <a:xfrm>
                  <a:off x="3143249" y="319087"/>
                  <a:ext cx="2914650" cy="2633662"/>
                </a:xfrm>
                <a:custGeom>
                  <a:avLst/>
                  <a:gdLst>
                    <a:gd name="connsiteX0" fmla="*/ 2914650 w 2914650"/>
                    <a:gd name="connsiteY0" fmla="*/ 1666875 h 2633662"/>
                    <a:gd name="connsiteX1" fmla="*/ 2914650 w 2914650"/>
                    <a:gd name="connsiteY1" fmla="*/ 0 h 2633662"/>
                    <a:gd name="connsiteX2" fmla="*/ 0 w 2914650"/>
                    <a:gd name="connsiteY2" fmla="*/ 2117408 h 2633662"/>
                    <a:gd name="connsiteX3" fmla="*/ 1584960 w 2914650"/>
                    <a:gd name="connsiteY3" fmla="*/ 2632710 h 2633662"/>
                    <a:gd name="connsiteX4" fmla="*/ 1602105 w 2914650"/>
                    <a:gd name="connsiteY4" fmla="*/ 2629853 h 2633662"/>
                    <a:gd name="connsiteX5" fmla="*/ 2907030 w 2914650"/>
                    <a:gd name="connsiteY5" fmla="*/ 1682115 h 2633662"/>
                    <a:gd name="connsiteX6" fmla="*/ 2914650 w 2914650"/>
                    <a:gd name="connsiteY6" fmla="*/ 1666875 h 263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650" h="2633662">
                      <a:moveTo>
                        <a:pt x="2914650" y="1666875"/>
                      </a:moveTo>
                      <a:lnTo>
                        <a:pt x="2914650" y="0"/>
                      </a:lnTo>
                      <a:lnTo>
                        <a:pt x="0" y="2117408"/>
                      </a:lnTo>
                      <a:lnTo>
                        <a:pt x="1584960" y="2632710"/>
                      </a:lnTo>
                      <a:cubicBezTo>
                        <a:pt x="1590675" y="2634615"/>
                        <a:pt x="1597343" y="2633663"/>
                        <a:pt x="1602105" y="2629853"/>
                      </a:cubicBezTo>
                      <a:lnTo>
                        <a:pt x="2907030" y="1682115"/>
                      </a:lnTo>
                      <a:cubicBezTo>
                        <a:pt x="2911793" y="1678305"/>
                        <a:pt x="2914650" y="1672590"/>
                        <a:pt x="2914650" y="1666875"/>
                      </a:cubicBezTo>
                      <a:close/>
                    </a:path>
                  </a:pathLst>
                </a:custGeom>
                <a:solidFill>
                  <a:schemeClr val="tx2"/>
                </a:solidFill>
                <a:ln w="9525"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E262095F-F343-4591-B660-1881CA68ECE7}"/>
                    </a:ext>
                  </a:extLst>
                </p:cNvPr>
                <p:cNvSpPr/>
                <p:nvPr/>
              </p:nvSpPr>
              <p:spPr>
                <a:xfrm>
                  <a:off x="3143249" y="319087"/>
                  <a:ext cx="2914650" cy="2117407"/>
                </a:xfrm>
                <a:custGeom>
                  <a:avLst/>
                  <a:gdLst>
                    <a:gd name="connsiteX0" fmla="*/ 1132523 w 2914650"/>
                    <a:gd name="connsiteY0" fmla="*/ 601980 h 2117407"/>
                    <a:gd name="connsiteX1" fmla="*/ 2914650 w 2914650"/>
                    <a:gd name="connsiteY1" fmla="*/ 0 h 2117407"/>
                    <a:gd name="connsiteX2" fmla="*/ 1457325 w 2914650"/>
                    <a:gd name="connsiteY2" fmla="*/ 1059180 h 2117407"/>
                    <a:gd name="connsiteX3" fmla="*/ 0 w 2914650"/>
                    <a:gd name="connsiteY3" fmla="*/ 2117408 h 2117407"/>
                    <a:gd name="connsiteX4" fmla="*/ 1123950 w 2914650"/>
                    <a:gd name="connsiteY4" fmla="*/ 608648 h 2117407"/>
                    <a:gd name="connsiteX5" fmla="*/ 1132523 w 2914650"/>
                    <a:gd name="connsiteY5" fmla="*/ 601980 h 211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4650" h="2117407">
                      <a:moveTo>
                        <a:pt x="1132523" y="601980"/>
                      </a:moveTo>
                      <a:lnTo>
                        <a:pt x="2914650" y="0"/>
                      </a:lnTo>
                      <a:lnTo>
                        <a:pt x="1457325" y="1059180"/>
                      </a:lnTo>
                      <a:lnTo>
                        <a:pt x="0" y="2117408"/>
                      </a:lnTo>
                      <a:lnTo>
                        <a:pt x="1123950" y="608648"/>
                      </a:lnTo>
                      <a:cubicBezTo>
                        <a:pt x="1125855" y="605790"/>
                        <a:pt x="1128713" y="603885"/>
                        <a:pt x="1132523" y="601980"/>
                      </a:cubicBezTo>
                      <a:close/>
                    </a:path>
                  </a:pathLst>
                </a:custGeom>
                <a:solidFill>
                  <a:srgbClr val="B8D9F8"/>
                </a:solidFill>
                <a:ln w="9525"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33B0466A-C5FA-4012-BAD5-BD93F5B22B1B}"/>
                    </a:ext>
                  </a:extLst>
                </p:cNvPr>
                <p:cNvSpPr/>
                <p:nvPr/>
              </p:nvSpPr>
              <p:spPr>
                <a:xfrm>
                  <a:off x="4442459" y="1685924"/>
                  <a:ext cx="1615440" cy="1266825"/>
                </a:xfrm>
                <a:custGeom>
                  <a:avLst/>
                  <a:gdLst>
                    <a:gd name="connsiteX0" fmla="*/ 302895 w 1615440"/>
                    <a:gd name="connsiteY0" fmla="*/ 1263015 h 1266825"/>
                    <a:gd name="connsiteX1" fmla="*/ 1607820 w 1615440"/>
                    <a:gd name="connsiteY1" fmla="*/ 315278 h 1266825"/>
                    <a:gd name="connsiteX2" fmla="*/ 1615440 w 1615440"/>
                    <a:gd name="connsiteY2" fmla="*/ 300038 h 1266825"/>
                    <a:gd name="connsiteX3" fmla="*/ 1615440 w 1615440"/>
                    <a:gd name="connsiteY3" fmla="*/ 0 h 1266825"/>
                    <a:gd name="connsiteX4" fmla="*/ 0 w 1615440"/>
                    <a:gd name="connsiteY4" fmla="*/ 1173480 h 1266825"/>
                    <a:gd name="connsiteX5" fmla="*/ 285750 w 1615440"/>
                    <a:gd name="connsiteY5" fmla="*/ 1265873 h 1266825"/>
                    <a:gd name="connsiteX6" fmla="*/ 302895 w 1615440"/>
                    <a:gd name="connsiteY6" fmla="*/ 1263015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5440" h="1266825">
                      <a:moveTo>
                        <a:pt x="302895" y="1263015"/>
                      </a:moveTo>
                      <a:lnTo>
                        <a:pt x="1607820" y="315278"/>
                      </a:lnTo>
                      <a:cubicBezTo>
                        <a:pt x="1612583" y="311467"/>
                        <a:pt x="1615440" y="305753"/>
                        <a:pt x="1615440" y="300038"/>
                      </a:cubicBezTo>
                      <a:lnTo>
                        <a:pt x="1615440" y="0"/>
                      </a:lnTo>
                      <a:lnTo>
                        <a:pt x="0" y="1173480"/>
                      </a:lnTo>
                      <a:lnTo>
                        <a:pt x="285750" y="1265873"/>
                      </a:lnTo>
                      <a:cubicBezTo>
                        <a:pt x="291465" y="1267778"/>
                        <a:pt x="298133" y="1266825"/>
                        <a:pt x="302895" y="1263015"/>
                      </a:cubicBezTo>
                      <a:close/>
                    </a:path>
                  </a:pathLst>
                </a:custGeom>
                <a:solidFill>
                  <a:srgbClr val="B8D9F8"/>
                </a:solidFill>
                <a:ln w="9525"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17126B85-CA5E-4DC7-91D9-7506C6E4D2B4}"/>
                    </a:ext>
                  </a:extLst>
                </p:cNvPr>
                <p:cNvSpPr/>
                <p:nvPr/>
              </p:nvSpPr>
              <p:spPr>
                <a:xfrm>
                  <a:off x="3143249" y="319086"/>
                  <a:ext cx="2914650" cy="2633662"/>
                </a:xfrm>
                <a:custGeom>
                  <a:avLst/>
                  <a:gdLst>
                    <a:gd name="connsiteX0" fmla="*/ 1589723 w 2914650"/>
                    <a:gd name="connsiteY0" fmla="*/ 2619375 h 2633662"/>
                    <a:gd name="connsiteX1" fmla="*/ 1593533 w 2914650"/>
                    <a:gd name="connsiteY1" fmla="*/ 2618423 h 2633662"/>
                    <a:gd name="connsiteX2" fmla="*/ 2898458 w 2914650"/>
                    <a:gd name="connsiteY2" fmla="*/ 1670685 h 2633662"/>
                    <a:gd name="connsiteX3" fmla="*/ 2900363 w 2914650"/>
                    <a:gd name="connsiteY3" fmla="*/ 1666875 h 2633662"/>
                    <a:gd name="connsiteX4" fmla="*/ 2914650 w 2914650"/>
                    <a:gd name="connsiteY4" fmla="*/ 0 h 2633662"/>
                    <a:gd name="connsiteX5" fmla="*/ 2914650 w 2914650"/>
                    <a:gd name="connsiteY5" fmla="*/ 1666875 h 2633662"/>
                    <a:gd name="connsiteX6" fmla="*/ 2907030 w 2914650"/>
                    <a:gd name="connsiteY6" fmla="*/ 1682115 h 2633662"/>
                    <a:gd name="connsiteX7" fmla="*/ 1602105 w 2914650"/>
                    <a:gd name="connsiteY7" fmla="*/ 2629853 h 2633662"/>
                    <a:gd name="connsiteX8" fmla="*/ 1584960 w 2914650"/>
                    <a:gd name="connsiteY8" fmla="*/ 2632710 h 2633662"/>
                    <a:gd name="connsiteX9" fmla="*/ 0 w 2914650"/>
                    <a:gd name="connsiteY9" fmla="*/ 2117408 h 2633662"/>
                    <a:gd name="connsiteX10" fmla="*/ 1589723 w 2914650"/>
                    <a:gd name="connsiteY10" fmla="*/ 2619375 h 263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4650" h="2633662">
                      <a:moveTo>
                        <a:pt x="1589723" y="2619375"/>
                      </a:moveTo>
                      <a:cubicBezTo>
                        <a:pt x="1591628" y="2619375"/>
                        <a:pt x="1592580" y="2619375"/>
                        <a:pt x="1593533" y="2618423"/>
                      </a:cubicBezTo>
                      <a:lnTo>
                        <a:pt x="2898458" y="1670685"/>
                      </a:lnTo>
                      <a:cubicBezTo>
                        <a:pt x="2899410" y="1669733"/>
                        <a:pt x="2900363" y="1668780"/>
                        <a:pt x="2900363" y="1666875"/>
                      </a:cubicBezTo>
                      <a:lnTo>
                        <a:pt x="2914650" y="0"/>
                      </a:lnTo>
                      <a:lnTo>
                        <a:pt x="2914650" y="1666875"/>
                      </a:lnTo>
                      <a:cubicBezTo>
                        <a:pt x="2914650" y="1672590"/>
                        <a:pt x="2911793" y="1678305"/>
                        <a:pt x="2907030" y="1682115"/>
                      </a:cubicBezTo>
                      <a:lnTo>
                        <a:pt x="1602105" y="2629853"/>
                      </a:lnTo>
                      <a:cubicBezTo>
                        <a:pt x="1597343" y="2633663"/>
                        <a:pt x="1590675" y="2634615"/>
                        <a:pt x="1584960" y="2632710"/>
                      </a:cubicBezTo>
                      <a:lnTo>
                        <a:pt x="0" y="2117408"/>
                      </a:lnTo>
                      <a:lnTo>
                        <a:pt x="1589723" y="2619375"/>
                      </a:lnTo>
                      <a:close/>
                    </a:path>
                  </a:pathLst>
                </a:custGeom>
                <a:solidFill>
                  <a:srgbClr val="FFFFFF">
                    <a:alpha val="50000"/>
                  </a:srgbClr>
                </a:solidFill>
                <a:ln w="9525" cap="flat">
                  <a:noFill/>
                  <a:prstDash val="solid"/>
                  <a:miter/>
                </a:ln>
              </p:spPr>
              <p:txBody>
                <a:bodyPr rtlCol="0" anchor="ctr"/>
                <a:lstStyle/>
                <a:p>
                  <a:endParaRPr lang="en-IN"/>
                </a:p>
              </p:txBody>
            </p:sp>
          </p:grpSp>
          <p:grpSp>
            <p:nvGrpSpPr>
              <p:cNvPr id="280" name="Graphic 3">
                <a:extLst>
                  <a:ext uri="{FF2B5EF4-FFF2-40B4-BE49-F238E27FC236}">
                    <a16:creationId xmlns:a16="http://schemas.microsoft.com/office/drawing/2014/main" id="{927C1EBA-81A3-4A41-8CBA-EA3109A26C7D}"/>
                  </a:ext>
                </a:extLst>
              </p:cNvPr>
              <p:cNvGrpSpPr/>
              <p:nvPr/>
            </p:nvGrpSpPr>
            <p:grpSpPr>
              <a:xfrm>
                <a:off x="3119437" y="2509837"/>
                <a:ext cx="2097405" cy="3427094"/>
                <a:chOff x="3119437" y="2509837"/>
                <a:chExt cx="2097405" cy="3427094"/>
              </a:xfrm>
            </p:grpSpPr>
            <p:sp>
              <p:nvSpPr>
                <p:cNvPr id="281" name="Freeform: Shape 280">
                  <a:extLst>
                    <a:ext uri="{FF2B5EF4-FFF2-40B4-BE49-F238E27FC236}">
                      <a16:creationId xmlns:a16="http://schemas.microsoft.com/office/drawing/2014/main" id="{9DD1A369-EE3E-4E2B-BD5C-D2E11091DB63}"/>
                    </a:ext>
                  </a:extLst>
                </p:cNvPr>
                <p:cNvSpPr/>
                <p:nvPr/>
              </p:nvSpPr>
              <p:spPr>
                <a:xfrm>
                  <a:off x="3119437" y="2509837"/>
                  <a:ext cx="2097405" cy="3427094"/>
                </a:xfrm>
                <a:custGeom>
                  <a:avLst/>
                  <a:gdLst>
                    <a:gd name="connsiteX0" fmla="*/ 1584960 w 2097405"/>
                    <a:gd name="connsiteY0" fmla="*/ 514350 h 3427094"/>
                    <a:gd name="connsiteX1" fmla="*/ 0 w 2097405"/>
                    <a:gd name="connsiteY1" fmla="*/ 0 h 3427094"/>
                    <a:gd name="connsiteX2" fmla="*/ 1113473 w 2097405"/>
                    <a:gd name="connsiteY2" fmla="*/ 3427095 h 3427094"/>
                    <a:gd name="connsiteX3" fmla="*/ 2093595 w 2097405"/>
                    <a:gd name="connsiteY3" fmla="*/ 2078355 h 3427094"/>
                    <a:gd name="connsiteX4" fmla="*/ 2096453 w 2097405"/>
                    <a:gd name="connsiteY4" fmla="*/ 2061210 h 3427094"/>
                    <a:gd name="connsiteX5" fmla="*/ 1598295 w 2097405"/>
                    <a:gd name="connsiteY5" fmla="*/ 527685 h 3427094"/>
                    <a:gd name="connsiteX6" fmla="*/ 1584960 w 2097405"/>
                    <a:gd name="connsiteY6" fmla="*/ 514350 h 342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405" h="3427094">
                      <a:moveTo>
                        <a:pt x="1584960" y="514350"/>
                      </a:moveTo>
                      <a:lnTo>
                        <a:pt x="0" y="0"/>
                      </a:lnTo>
                      <a:lnTo>
                        <a:pt x="1113473" y="3427095"/>
                      </a:lnTo>
                      <a:lnTo>
                        <a:pt x="2093595" y="2078355"/>
                      </a:lnTo>
                      <a:cubicBezTo>
                        <a:pt x="2097405" y="2073593"/>
                        <a:pt x="2098358" y="2066925"/>
                        <a:pt x="2096453" y="2061210"/>
                      </a:cubicBezTo>
                      <a:lnTo>
                        <a:pt x="1598295" y="527685"/>
                      </a:lnTo>
                      <a:cubicBezTo>
                        <a:pt x="1595438" y="521018"/>
                        <a:pt x="1590675" y="516255"/>
                        <a:pt x="1584960" y="514350"/>
                      </a:cubicBezTo>
                      <a:close/>
                    </a:path>
                  </a:pathLst>
                </a:custGeom>
                <a:solidFill>
                  <a:schemeClr val="accent1"/>
                </a:solidFill>
                <a:ln w="9525"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8896C89A-0693-4BE4-ADA1-199144568A8E}"/>
                    </a:ext>
                  </a:extLst>
                </p:cNvPr>
                <p:cNvSpPr/>
                <p:nvPr/>
              </p:nvSpPr>
              <p:spPr>
                <a:xfrm>
                  <a:off x="3119437" y="2509837"/>
                  <a:ext cx="1112520" cy="3427094"/>
                </a:xfrm>
                <a:custGeom>
                  <a:avLst/>
                  <a:gdLst>
                    <a:gd name="connsiteX0" fmla="*/ 21908 w 1112520"/>
                    <a:gd name="connsiteY0" fmla="*/ 1881188 h 3427094"/>
                    <a:gd name="connsiteX1" fmla="*/ 0 w 1112520"/>
                    <a:gd name="connsiteY1" fmla="*/ 0 h 3427094"/>
                    <a:gd name="connsiteX2" fmla="*/ 556260 w 1112520"/>
                    <a:gd name="connsiteY2" fmla="*/ 1713548 h 3427094"/>
                    <a:gd name="connsiteX3" fmla="*/ 1112520 w 1112520"/>
                    <a:gd name="connsiteY3" fmla="*/ 3427095 h 3427094"/>
                    <a:gd name="connsiteX4" fmla="*/ 25718 w 1112520"/>
                    <a:gd name="connsiteY4" fmla="*/ 1891665 h 3427094"/>
                    <a:gd name="connsiteX5" fmla="*/ 21908 w 1112520"/>
                    <a:gd name="connsiteY5" fmla="*/ 1881188 h 342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520" h="3427094">
                      <a:moveTo>
                        <a:pt x="21908" y="1881188"/>
                      </a:moveTo>
                      <a:lnTo>
                        <a:pt x="0" y="0"/>
                      </a:lnTo>
                      <a:lnTo>
                        <a:pt x="556260" y="1713548"/>
                      </a:lnTo>
                      <a:lnTo>
                        <a:pt x="1112520" y="3427095"/>
                      </a:lnTo>
                      <a:lnTo>
                        <a:pt x="25718" y="1891665"/>
                      </a:lnTo>
                      <a:cubicBezTo>
                        <a:pt x="22860" y="1888807"/>
                        <a:pt x="21908" y="1884998"/>
                        <a:pt x="21908" y="1881188"/>
                      </a:cubicBezTo>
                      <a:close/>
                    </a:path>
                  </a:pathLst>
                </a:custGeom>
                <a:solidFill>
                  <a:schemeClr val="tx2">
                    <a:lumMod val="20000"/>
                    <a:lumOff val="80000"/>
                  </a:schemeClr>
                </a:solidFill>
                <a:ln w="9525"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93DF426A-6B2E-4D48-8352-E403B20050F4}"/>
                    </a:ext>
                  </a:extLst>
                </p:cNvPr>
                <p:cNvSpPr/>
                <p:nvPr/>
              </p:nvSpPr>
              <p:spPr>
                <a:xfrm>
                  <a:off x="4413884" y="2930842"/>
                  <a:ext cx="802005" cy="1904047"/>
                </a:xfrm>
                <a:custGeom>
                  <a:avLst/>
                  <a:gdLst>
                    <a:gd name="connsiteX0" fmla="*/ 801053 w 802005"/>
                    <a:gd name="connsiteY0" fmla="*/ 1640205 h 1904047"/>
                    <a:gd name="connsiteX1" fmla="*/ 302895 w 802005"/>
                    <a:gd name="connsiteY1" fmla="*/ 106680 h 1904047"/>
                    <a:gd name="connsiteX2" fmla="*/ 290513 w 802005"/>
                    <a:gd name="connsiteY2" fmla="*/ 94297 h 1904047"/>
                    <a:gd name="connsiteX3" fmla="*/ 0 w 802005"/>
                    <a:gd name="connsiteY3" fmla="*/ 0 h 1904047"/>
                    <a:gd name="connsiteX4" fmla="*/ 619125 w 802005"/>
                    <a:gd name="connsiteY4" fmla="*/ 1904048 h 1904047"/>
                    <a:gd name="connsiteX5" fmla="*/ 798195 w 802005"/>
                    <a:gd name="connsiteY5" fmla="*/ 1657350 h 1904047"/>
                    <a:gd name="connsiteX6" fmla="*/ 801053 w 802005"/>
                    <a:gd name="connsiteY6" fmla="*/ 1640205 h 19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2005" h="1904047">
                      <a:moveTo>
                        <a:pt x="801053" y="1640205"/>
                      </a:moveTo>
                      <a:lnTo>
                        <a:pt x="302895" y="106680"/>
                      </a:lnTo>
                      <a:cubicBezTo>
                        <a:pt x="300990" y="100965"/>
                        <a:pt x="296228" y="96202"/>
                        <a:pt x="290513" y="94297"/>
                      </a:cubicBezTo>
                      <a:lnTo>
                        <a:pt x="0" y="0"/>
                      </a:lnTo>
                      <a:lnTo>
                        <a:pt x="619125" y="1904048"/>
                      </a:lnTo>
                      <a:lnTo>
                        <a:pt x="798195" y="1657350"/>
                      </a:lnTo>
                      <a:cubicBezTo>
                        <a:pt x="802005" y="1651635"/>
                        <a:pt x="802958" y="1645920"/>
                        <a:pt x="801053" y="1640205"/>
                      </a:cubicBezTo>
                      <a:close/>
                    </a:path>
                  </a:pathLst>
                </a:custGeom>
                <a:solidFill>
                  <a:schemeClr val="tx2">
                    <a:lumMod val="20000"/>
                    <a:lumOff val="80000"/>
                  </a:schemeClr>
                </a:solidFill>
                <a:ln w="9525"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B4C63769-B3A2-4736-A809-46956280FAF2}"/>
                    </a:ext>
                  </a:extLst>
                </p:cNvPr>
                <p:cNvSpPr/>
                <p:nvPr/>
              </p:nvSpPr>
              <p:spPr>
                <a:xfrm>
                  <a:off x="3119437" y="2509837"/>
                  <a:ext cx="2096452" cy="3426142"/>
                </a:xfrm>
                <a:custGeom>
                  <a:avLst/>
                  <a:gdLst>
                    <a:gd name="connsiteX0" fmla="*/ 2081213 w 2096452"/>
                    <a:gd name="connsiteY0" fmla="*/ 2069782 h 3426142"/>
                    <a:gd name="connsiteX1" fmla="*/ 2082165 w 2096452"/>
                    <a:gd name="connsiteY1" fmla="*/ 2065973 h 3426142"/>
                    <a:gd name="connsiteX2" fmla="*/ 1584008 w 2096452"/>
                    <a:gd name="connsiteY2" fmla="*/ 532447 h 3426142"/>
                    <a:gd name="connsiteX3" fmla="*/ 1581150 w 2096452"/>
                    <a:gd name="connsiteY3" fmla="*/ 529590 h 3426142"/>
                    <a:gd name="connsiteX4" fmla="*/ 0 w 2096452"/>
                    <a:gd name="connsiteY4" fmla="*/ 0 h 3426142"/>
                    <a:gd name="connsiteX5" fmla="*/ 1584960 w 2096452"/>
                    <a:gd name="connsiteY5" fmla="*/ 514350 h 3426142"/>
                    <a:gd name="connsiteX6" fmla="*/ 1597343 w 2096452"/>
                    <a:gd name="connsiteY6" fmla="*/ 526732 h 3426142"/>
                    <a:gd name="connsiteX7" fmla="*/ 2095500 w 2096452"/>
                    <a:gd name="connsiteY7" fmla="*/ 2060257 h 3426142"/>
                    <a:gd name="connsiteX8" fmla="*/ 2092643 w 2096452"/>
                    <a:gd name="connsiteY8" fmla="*/ 2077403 h 3426142"/>
                    <a:gd name="connsiteX9" fmla="*/ 1113473 w 2096452"/>
                    <a:gd name="connsiteY9" fmla="*/ 3426143 h 3426142"/>
                    <a:gd name="connsiteX10" fmla="*/ 2081213 w 2096452"/>
                    <a:gd name="connsiteY10" fmla="*/ 2069782 h 342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6452" h="3426142">
                      <a:moveTo>
                        <a:pt x="2081213" y="2069782"/>
                      </a:moveTo>
                      <a:cubicBezTo>
                        <a:pt x="2082165" y="2068830"/>
                        <a:pt x="2082165" y="2066925"/>
                        <a:pt x="2082165" y="2065973"/>
                      </a:cubicBezTo>
                      <a:lnTo>
                        <a:pt x="1584008" y="532447"/>
                      </a:lnTo>
                      <a:cubicBezTo>
                        <a:pt x="1584008" y="530543"/>
                        <a:pt x="1582103" y="529590"/>
                        <a:pt x="1581150" y="529590"/>
                      </a:cubicBezTo>
                      <a:lnTo>
                        <a:pt x="0" y="0"/>
                      </a:lnTo>
                      <a:lnTo>
                        <a:pt x="1584960" y="514350"/>
                      </a:lnTo>
                      <a:cubicBezTo>
                        <a:pt x="1590675" y="516255"/>
                        <a:pt x="1595438" y="521018"/>
                        <a:pt x="1597343" y="526732"/>
                      </a:cubicBezTo>
                      <a:lnTo>
                        <a:pt x="2095500" y="2060257"/>
                      </a:lnTo>
                      <a:cubicBezTo>
                        <a:pt x="2097405" y="2065973"/>
                        <a:pt x="2096453" y="2072640"/>
                        <a:pt x="2092643" y="2077403"/>
                      </a:cubicBezTo>
                      <a:lnTo>
                        <a:pt x="1113473" y="3426143"/>
                      </a:lnTo>
                      <a:lnTo>
                        <a:pt x="2081213" y="2069782"/>
                      </a:lnTo>
                      <a:close/>
                    </a:path>
                  </a:pathLst>
                </a:custGeom>
                <a:solidFill>
                  <a:srgbClr val="FFFFFF">
                    <a:alpha val="50000"/>
                  </a:srgbClr>
                </a:solidFill>
                <a:ln w="9525" cap="flat">
                  <a:noFill/>
                  <a:prstDash val="solid"/>
                  <a:miter/>
                </a:ln>
              </p:spPr>
              <p:txBody>
                <a:bodyPr rtlCol="0" anchor="ctr"/>
                <a:lstStyle/>
                <a:p>
                  <a:endParaRPr lang="en-IN"/>
                </a:p>
              </p:txBody>
            </p:sp>
          </p:grpSp>
        </p:grpSp>
        <p:sp>
          <p:nvSpPr>
            <p:cNvPr id="275" name="TextBox 274">
              <a:extLst>
                <a:ext uri="{FF2B5EF4-FFF2-40B4-BE49-F238E27FC236}">
                  <a16:creationId xmlns:a16="http://schemas.microsoft.com/office/drawing/2014/main" id="{5428740B-B125-4AD9-AE7E-DE6E672F0B7C}"/>
                </a:ext>
              </a:extLst>
            </p:cNvPr>
            <p:cNvSpPr txBox="1"/>
            <p:nvPr/>
          </p:nvSpPr>
          <p:spPr>
            <a:xfrm>
              <a:off x="5863980" y="4401713"/>
              <a:ext cx="1588068" cy="1012599"/>
            </a:xfrm>
            <a:prstGeom prst="rect">
              <a:avLst/>
            </a:prstGeom>
            <a:noFill/>
          </p:spPr>
          <p:txBody>
            <a:bodyPr wrap="square">
              <a:spAutoFit/>
            </a:bodyPr>
            <a:lstStyle/>
            <a:p>
              <a:pPr algn="ctr"/>
              <a:r>
                <a:rPr lang="en-IN" sz="2000" b="1" dirty="0">
                  <a:effectLst/>
                  <a:latin typeface="Arial" panose="020B0604020202020204" pitchFamily="34" charset="0"/>
                  <a:ea typeface="Calibri" panose="020F0502020204030204" pitchFamily="34" charset="0"/>
                  <a:cs typeface="Times New Roman" panose="02020603050405020304" pitchFamily="18" charset="0"/>
                </a:rPr>
                <a:t>For Both Lending Types</a:t>
              </a:r>
              <a:endParaRPr lang="en-US" sz="2000" b="1" dirty="0"/>
            </a:p>
          </p:txBody>
        </p:sp>
      </p:grpSp>
      <p:grpSp>
        <p:nvGrpSpPr>
          <p:cNvPr id="232" name="Group 231">
            <a:extLst>
              <a:ext uri="{FF2B5EF4-FFF2-40B4-BE49-F238E27FC236}">
                <a16:creationId xmlns:a16="http://schemas.microsoft.com/office/drawing/2014/main" id="{75096FDE-EE96-467B-8B28-176207621CA1}"/>
              </a:ext>
            </a:extLst>
          </p:cNvPr>
          <p:cNvGrpSpPr/>
          <p:nvPr/>
        </p:nvGrpSpPr>
        <p:grpSpPr>
          <a:xfrm>
            <a:off x="9573209" y="3680686"/>
            <a:ext cx="374753" cy="358346"/>
            <a:chOff x="2894399" y="440931"/>
            <a:chExt cx="1760719" cy="1761367"/>
          </a:xfrm>
          <a:solidFill>
            <a:schemeClr val="bg1"/>
          </a:solidFill>
        </p:grpSpPr>
        <p:sp>
          <p:nvSpPr>
            <p:cNvPr id="267" name="Freeform: Shape 266">
              <a:extLst>
                <a:ext uri="{FF2B5EF4-FFF2-40B4-BE49-F238E27FC236}">
                  <a16:creationId xmlns:a16="http://schemas.microsoft.com/office/drawing/2014/main" id="{0F8809AB-0DEB-475B-BD7C-DFE5C81E53A8}"/>
                </a:ext>
              </a:extLst>
            </p:cNvPr>
            <p:cNvSpPr/>
            <p:nvPr/>
          </p:nvSpPr>
          <p:spPr>
            <a:xfrm>
              <a:off x="2894399" y="505976"/>
              <a:ext cx="1760719" cy="1696322"/>
            </a:xfrm>
            <a:custGeom>
              <a:avLst/>
              <a:gdLst>
                <a:gd name="connsiteX0" fmla="*/ 870833 w 1760719"/>
                <a:gd name="connsiteY0" fmla="*/ 1653312 h 1696322"/>
                <a:gd name="connsiteX1" fmla="*/ 102166 w 1760719"/>
                <a:gd name="connsiteY1" fmla="*/ 1653312 h 1696322"/>
                <a:gd name="connsiteX2" fmla="*/ 73591 w 1760719"/>
                <a:gd name="connsiteY2" fmla="*/ 1653312 h 1696322"/>
                <a:gd name="connsiteX3" fmla="*/ 42158 w 1760719"/>
                <a:gd name="connsiteY3" fmla="*/ 1621880 h 1696322"/>
                <a:gd name="connsiteX4" fmla="*/ 45968 w 1760719"/>
                <a:gd name="connsiteY4" fmla="*/ 1106577 h 1696322"/>
                <a:gd name="connsiteX5" fmla="*/ 46921 w 1760719"/>
                <a:gd name="connsiteY5" fmla="*/ 1071335 h 1696322"/>
                <a:gd name="connsiteX6" fmla="*/ 46921 w 1760719"/>
                <a:gd name="connsiteY6" fmla="*/ 93117 h 1696322"/>
                <a:gd name="connsiteX7" fmla="*/ 38348 w 1760719"/>
                <a:gd name="connsiteY7" fmla="*/ 61685 h 1696322"/>
                <a:gd name="connsiteX8" fmla="*/ 15488 w 1760719"/>
                <a:gd name="connsiteY8" fmla="*/ 84545 h 1696322"/>
                <a:gd name="connsiteX9" fmla="*/ 3106 w 1760719"/>
                <a:gd name="connsiteY9" fmla="*/ 94070 h 1696322"/>
                <a:gd name="connsiteX10" fmla="*/ 5011 w 1760719"/>
                <a:gd name="connsiteY10" fmla="*/ 78830 h 1696322"/>
                <a:gd name="connsiteX11" fmla="*/ 40253 w 1760719"/>
                <a:gd name="connsiteY11" fmla="*/ 13107 h 1696322"/>
                <a:gd name="connsiteX12" fmla="*/ 63113 w 1760719"/>
                <a:gd name="connsiteY12" fmla="*/ 11202 h 1696322"/>
                <a:gd name="connsiteX13" fmla="*/ 103118 w 1760719"/>
                <a:gd name="connsiteY13" fmla="*/ 86450 h 1696322"/>
                <a:gd name="connsiteX14" fmla="*/ 103118 w 1760719"/>
                <a:gd name="connsiteY14" fmla="*/ 95975 h 1696322"/>
                <a:gd name="connsiteX15" fmla="*/ 92641 w 1760719"/>
                <a:gd name="connsiteY15" fmla="*/ 91212 h 1696322"/>
                <a:gd name="connsiteX16" fmla="*/ 90736 w 1760719"/>
                <a:gd name="connsiteY16" fmla="*/ 88355 h 1696322"/>
                <a:gd name="connsiteX17" fmla="*/ 72638 w 1760719"/>
                <a:gd name="connsiteY17" fmla="*/ 62637 h 1696322"/>
                <a:gd name="connsiteX18" fmla="*/ 61208 w 1760719"/>
                <a:gd name="connsiteY18" fmla="*/ 99785 h 1696322"/>
                <a:gd name="connsiteX19" fmla="*/ 61208 w 1760719"/>
                <a:gd name="connsiteY19" fmla="*/ 1092290 h 1696322"/>
                <a:gd name="connsiteX20" fmla="*/ 104071 w 1760719"/>
                <a:gd name="connsiteY20" fmla="*/ 1135152 h 1696322"/>
                <a:gd name="connsiteX21" fmla="*/ 243136 w 1760719"/>
                <a:gd name="connsiteY21" fmla="*/ 1135152 h 1696322"/>
                <a:gd name="connsiteX22" fmla="*/ 278378 w 1760719"/>
                <a:gd name="connsiteY22" fmla="*/ 1170395 h 1696322"/>
                <a:gd name="connsiteX23" fmla="*/ 344101 w 1760719"/>
                <a:gd name="connsiteY23" fmla="*/ 1233260 h 1696322"/>
                <a:gd name="connsiteX24" fmla="*/ 418396 w 1760719"/>
                <a:gd name="connsiteY24" fmla="*/ 1233260 h 1696322"/>
                <a:gd name="connsiteX25" fmla="*/ 484118 w 1760719"/>
                <a:gd name="connsiteY25" fmla="*/ 1169443 h 1696322"/>
                <a:gd name="connsiteX26" fmla="*/ 484118 w 1760719"/>
                <a:gd name="connsiteY26" fmla="*/ 1009422 h 1696322"/>
                <a:gd name="connsiteX27" fmla="*/ 529838 w 1760719"/>
                <a:gd name="connsiteY27" fmla="*/ 965607 h 1696322"/>
                <a:gd name="connsiteX28" fmla="*/ 665093 w 1760719"/>
                <a:gd name="connsiteY28" fmla="*/ 965607 h 1696322"/>
                <a:gd name="connsiteX29" fmla="*/ 703193 w 1760719"/>
                <a:gd name="connsiteY29" fmla="*/ 928460 h 1696322"/>
                <a:gd name="connsiteX30" fmla="*/ 704146 w 1760719"/>
                <a:gd name="connsiteY30" fmla="*/ 729387 h 1696322"/>
                <a:gd name="connsiteX31" fmla="*/ 750818 w 1760719"/>
                <a:gd name="connsiteY31" fmla="*/ 681762 h 1696322"/>
                <a:gd name="connsiteX32" fmla="*/ 892741 w 1760719"/>
                <a:gd name="connsiteY32" fmla="*/ 681762 h 1696322"/>
                <a:gd name="connsiteX33" fmla="*/ 935603 w 1760719"/>
                <a:gd name="connsiteY33" fmla="*/ 723672 h 1696322"/>
                <a:gd name="connsiteX34" fmla="*/ 935603 w 1760719"/>
                <a:gd name="connsiteY34" fmla="*/ 787490 h 1696322"/>
                <a:gd name="connsiteX35" fmla="*/ 963226 w 1760719"/>
                <a:gd name="connsiteY35" fmla="*/ 816065 h 1696322"/>
                <a:gd name="connsiteX36" fmla="*/ 1108958 w 1760719"/>
                <a:gd name="connsiteY36" fmla="*/ 816065 h 1696322"/>
                <a:gd name="connsiteX37" fmla="*/ 1138486 w 1760719"/>
                <a:gd name="connsiteY37" fmla="*/ 780822 h 1696322"/>
                <a:gd name="connsiteX38" fmla="*/ 1139438 w 1760719"/>
                <a:gd name="connsiteY38" fmla="*/ 649377 h 1696322"/>
                <a:gd name="connsiteX39" fmla="*/ 1140391 w 1760719"/>
                <a:gd name="connsiteY39" fmla="*/ 610325 h 1696322"/>
                <a:gd name="connsiteX40" fmla="*/ 1174681 w 1760719"/>
                <a:gd name="connsiteY40" fmla="*/ 577940 h 1696322"/>
                <a:gd name="connsiteX41" fmla="*/ 1313746 w 1760719"/>
                <a:gd name="connsiteY41" fmla="*/ 577940 h 1696322"/>
                <a:gd name="connsiteX42" fmla="*/ 1358513 w 1760719"/>
                <a:gd name="connsiteY42" fmla="*/ 533172 h 1696322"/>
                <a:gd name="connsiteX43" fmla="*/ 1358513 w 1760719"/>
                <a:gd name="connsiteY43" fmla="*/ 352197 h 1696322"/>
                <a:gd name="connsiteX44" fmla="*/ 1399471 w 1760719"/>
                <a:gd name="connsiteY44" fmla="*/ 311240 h 1696322"/>
                <a:gd name="connsiteX45" fmla="*/ 1552823 w 1760719"/>
                <a:gd name="connsiteY45" fmla="*/ 311240 h 1696322"/>
                <a:gd name="connsiteX46" fmla="*/ 1590923 w 1760719"/>
                <a:gd name="connsiteY46" fmla="*/ 350292 h 1696322"/>
                <a:gd name="connsiteX47" fmla="*/ 1590923 w 1760719"/>
                <a:gd name="connsiteY47" fmla="*/ 1175157 h 1696322"/>
                <a:gd name="connsiteX48" fmla="*/ 1590923 w 1760719"/>
                <a:gd name="connsiteY48" fmla="*/ 1591400 h 1696322"/>
                <a:gd name="connsiteX49" fmla="*/ 1639501 w 1760719"/>
                <a:gd name="connsiteY49" fmla="*/ 1639025 h 1696322"/>
                <a:gd name="connsiteX50" fmla="*/ 1678553 w 1760719"/>
                <a:gd name="connsiteY50" fmla="*/ 1638072 h 1696322"/>
                <a:gd name="connsiteX51" fmla="*/ 1695698 w 1760719"/>
                <a:gd name="connsiteY51" fmla="*/ 1627595 h 1696322"/>
                <a:gd name="connsiteX52" fmla="*/ 1684268 w 1760719"/>
                <a:gd name="connsiteY52" fmla="*/ 1612355 h 1696322"/>
                <a:gd name="connsiteX53" fmla="*/ 1669028 w 1760719"/>
                <a:gd name="connsiteY53" fmla="*/ 1603782 h 1696322"/>
                <a:gd name="connsiteX54" fmla="*/ 1666171 w 1760719"/>
                <a:gd name="connsiteY54" fmla="*/ 1595210 h 1696322"/>
                <a:gd name="connsiteX55" fmla="*/ 1675696 w 1760719"/>
                <a:gd name="connsiteY55" fmla="*/ 1594257 h 1696322"/>
                <a:gd name="connsiteX56" fmla="*/ 1750943 w 1760719"/>
                <a:gd name="connsiteY56" fmla="*/ 1633310 h 1696322"/>
                <a:gd name="connsiteX57" fmla="*/ 1751896 w 1760719"/>
                <a:gd name="connsiteY57" fmla="*/ 1653312 h 1696322"/>
                <a:gd name="connsiteX58" fmla="*/ 1673791 w 1760719"/>
                <a:gd name="connsiteY58" fmla="*/ 1695222 h 1696322"/>
                <a:gd name="connsiteX59" fmla="*/ 1664266 w 1760719"/>
                <a:gd name="connsiteY59" fmla="*/ 1695222 h 1696322"/>
                <a:gd name="connsiteX60" fmla="*/ 1669028 w 1760719"/>
                <a:gd name="connsiteY60" fmla="*/ 1684745 h 1696322"/>
                <a:gd name="connsiteX61" fmla="*/ 1671886 w 1760719"/>
                <a:gd name="connsiteY61" fmla="*/ 1682840 h 1696322"/>
                <a:gd name="connsiteX62" fmla="*/ 1693793 w 1760719"/>
                <a:gd name="connsiteY62" fmla="*/ 1663790 h 1696322"/>
                <a:gd name="connsiteX63" fmla="*/ 1659503 w 1760719"/>
                <a:gd name="connsiteY63" fmla="*/ 1652360 h 1696322"/>
                <a:gd name="connsiteX64" fmla="*/ 1296601 w 1760719"/>
                <a:gd name="connsiteY64" fmla="*/ 1653312 h 1696322"/>
                <a:gd name="connsiteX65" fmla="*/ 870833 w 1760719"/>
                <a:gd name="connsiteY65" fmla="*/ 1653312 h 1696322"/>
                <a:gd name="connsiteX66" fmla="*/ 870833 w 1760719"/>
                <a:gd name="connsiteY66" fmla="*/ 1653312 h 1696322"/>
                <a:gd name="connsiteX67" fmla="*/ 1371848 w 1760719"/>
                <a:gd name="connsiteY67" fmla="*/ 975132 h 1696322"/>
                <a:gd name="connsiteX68" fmla="*/ 1371848 w 1760719"/>
                <a:gd name="connsiteY68" fmla="*/ 1416140 h 1696322"/>
                <a:gd name="connsiteX69" fmla="*/ 1371848 w 1760719"/>
                <a:gd name="connsiteY69" fmla="*/ 1600925 h 1696322"/>
                <a:gd name="connsiteX70" fmla="*/ 1407091 w 1760719"/>
                <a:gd name="connsiteY70" fmla="*/ 1635215 h 1696322"/>
                <a:gd name="connsiteX71" fmla="*/ 1521391 w 1760719"/>
                <a:gd name="connsiteY71" fmla="*/ 1635215 h 1696322"/>
                <a:gd name="connsiteX72" fmla="*/ 1578541 w 1760719"/>
                <a:gd name="connsiteY72" fmla="*/ 1578065 h 1696322"/>
                <a:gd name="connsiteX73" fmla="*/ 1578541 w 1760719"/>
                <a:gd name="connsiteY73" fmla="*/ 390297 h 1696322"/>
                <a:gd name="connsiteX74" fmla="*/ 1577588 w 1760719"/>
                <a:gd name="connsiteY74" fmla="*/ 355055 h 1696322"/>
                <a:gd name="connsiteX75" fmla="*/ 1540441 w 1760719"/>
                <a:gd name="connsiteY75" fmla="*/ 321717 h 1696322"/>
                <a:gd name="connsiteX76" fmla="*/ 1405186 w 1760719"/>
                <a:gd name="connsiteY76" fmla="*/ 321717 h 1696322"/>
                <a:gd name="connsiteX77" fmla="*/ 1371848 w 1760719"/>
                <a:gd name="connsiteY77" fmla="*/ 356007 h 1696322"/>
                <a:gd name="connsiteX78" fmla="*/ 1371848 w 1760719"/>
                <a:gd name="connsiteY78" fmla="*/ 384582 h 1696322"/>
                <a:gd name="connsiteX79" fmla="*/ 1371848 w 1760719"/>
                <a:gd name="connsiteY79" fmla="*/ 975132 h 1696322"/>
                <a:gd name="connsiteX80" fmla="*/ 1353751 w 1760719"/>
                <a:gd name="connsiteY80" fmla="*/ 1117055 h 1696322"/>
                <a:gd name="connsiteX81" fmla="*/ 1353751 w 1760719"/>
                <a:gd name="connsiteY81" fmla="*/ 644615 h 1696322"/>
                <a:gd name="connsiteX82" fmla="*/ 1299458 w 1760719"/>
                <a:gd name="connsiteY82" fmla="*/ 592227 h 1696322"/>
                <a:gd name="connsiteX83" fmla="*/ 1207066 w 1760719"/>
                <a:gd name="connsiteY83" fmla="*/ 592227 h 1696322"/>
                <a:gd name="connsiteX84" fmla="*/ 1151821 w 1760719"/>
                <a:gd name="connsiteY84" fmla="*/ 648425 h 1696322"/>
                <a:gd name="connsiteX85" fmla="*/ 1151821 w 1760719"/>
                <a:gd name="connsiteY85" fmla="*/ 1582827 h 1696322"/>
                <a:gd name="connsiteX86" fmla="*/ 1152773 w 1760719"/>
                <a:gd name="connsiteY86" fmla="*/ 1611402 h 1696322"/>
                <a:gd name="connsiteX87" fmla="*/ 1176586 w 1760719"/>
                <a:gd name="connsiteY87" fmla="*/ 1636168 h 1696322"/>
                <a:gd name="connsiteX88" fmla="*/ 1328986 w 1760719"/>
                <a:gd name="connsiteY88" fmla="*/ 1636168 h 1696322"/>
                <a:gd name="connsiteX89" fmla="*/ 1352798 w 1760719"/>
                <a:gd name="connsiteY89" fmla="*/ 1612355 h 1696322"/>
                <a:gd name="connsiteX90" fmla="*/ 1352798 w 1760719"/>
                <a:gd name="connsiteY90" fmla="*/ 1579970 h 1696322"/>
                <a:gd name="connsiteX91" fmla="*/ 1353751 w 1760719"/>
                <a:gd name="connsiteY91" fmla="*/ 1117055 h 1696322"/>
                <a:gd name="connsiteX92" fmla="*/ 716528 w 1760719"/>
                <a:gd name="connsiteY92" fmla="*/ 1165632 h 1696322"/>
                <a:gd name="connsiteX93" fmla="*/ 716528 w 1760719"/>
                <a:gd name="connsiteY93" fmla="*/ 1165632 h 1696322"/>
                <a:gd name="connsiteX94" fmla="*/ 716528 w 1760719"/>
                <a:gd name="connsiteY94" fmla="*/ 1378993 h 1696322"/>
                <a:gd name="connsiteX95" fmla="*/ 716528 w 1760719"/>
                <a:gd name="connsiteY95" fmla="*/ 1599020 h 1696322"/>
                <a:gd name="connsiteX96" fmla="*/ 749866 w 1760719"/>
                <a:gd name="connsiteY96" fmla="*/ 1635215 h 1696322"/>
                <a:gd name="connsiteX97" fmla="*/ 885121 w 1760719"/>
                <a:gd name="connsiteY97" fmla="*/ 1635215 h 1696322"/>
                <a:gd name="connsiteX98" fmla="*/ 917506 w 1760719"/>
                <a:gd name="connsiteY98" fmla="*/ 1604735 h 1696322"/>
                <a:gd name="connsiteX99" fmla="*/ 917506 w 1760719"/>
                <a:gd name="connsiteY99" fmla="*/ 1583780 h 1696322"/>
                <a:gd name="connsiteX100" fmla="*/ 917506 w 1760719"/>
                <a:gd name="connsiteY100" fmla="*/ 865595 h 1696322"/>
                <a:gd name="connsiteX101" fmla="*/ 922268 w 1760719"/>
                <a:gd name="connsiteY101" fmla="*/ 741770 h 1696322"/>
                <a:gd name="connsiteX102" fmla="*/ 877501 w 1760719"/>
                <a:gd name="connsiteY102" fmla="*/ 696050 h 1696322"/>
                <a:gd name="connsiteX103" fmla="*/ 760343 w 1760719"/>
                <a:gd name="connsiteY103" fmla="*/ 696050 h 1696322"/>
                <a:gd name="connsiteX104" fmla="*/ 716528 w 1760719"/>
                <a:gd name="connsiteY104" fmla="*/ 739865 h 1696322"/>
                <a:gd name="connsiteX105" fmla="*/ 716528 w 1760719"/>
                <a:gd name="connsiteY105" fmla="*/ 1165632 h 1696322"/>
                <a:gd name="connsiteX106" fmla="*/ 935603 w 1760719"/>
                <a:gd name="connsiteY106" fmla="*/ 1229450 h 1696322"/>
                <a:gd name="connsiteX107" fmla="*/ 935603 w 1760719"/>
                <a:gd name="connsiteY107" fmla="*/ 1595210 h 1696322"/>
                <a:gd name="connsiteX108" fmla="*/ 976561 w 1760719"/>
                <a:gd name="connsiteY108" fmla="*/ 1635215 h 1696322"/>
                <a:gd name="connsiteX109" fmla="*/ 1076573 w 1760719"/>
                <a:gd name="connsiteY109" fmla="*/ 1635215 h 1696322"/>
                <a:gd name="connsiteX110" fmla="*/ 1137533 w 1760719"/>
                <a:gd name="connsiteY110" fmla="*/ 1575207 h 1696322"/>
                <a:gd name="connsiteX111" fmla="*/ 1137533 w 1760719"/>
                <a:gd name="connsiteY111" fmla="*/ 892265 h 1696322"/>
                <a:gd name="connsiteX112" fmla="*/ 1136581 w 1760719"/>
                <a:gd name="connsiteY112" fmla="*/ 859880 h 1696322"/>
                <a:gd name="connsiteX113" fmla="*/ 1102291 w 1760719"/>
                <a:gd name="connsiteY113" fmla="*/ 826542 h 1696322"/>
                <a:gd name="connsiteX114" fmla="*/ 977513 w 1760719"/>
                <a:gd name="connsiteY114" fmla="*/ 826542 h 1696322"/>
                <a:gd name="connsiteX115" fmla="*/ 935603 w 1760719"/>
                <a:gd name="connsiteY115" fmla="*/ 869405 h 1696322"/>
                <a:gd name="connsiteX116" fmla="*/ 935603 w 1760719"/>
                <a:gd name="connsiteY116" fmla="*/ 1229450 h 1696322"/>
                <a:gd name="connsiteX117" fmla="*/ 698431 w 1760719"/>
                <a:gd name="connsiteY117" fmla="*/ 1309460 h 1696322"/>
                <a:gd name="connsiteX118" fmla="*/ 698431 w 1760719"/>
                <a:gd name="connsiteY118" fmla="*/ 1284695 h 1696322"/>
                <a:gd name="connsiteX119" fmla="*/ 698431 w 1760719"/>
                <a:gd name="connsiteY119" fmla="*/ 1015137 h 1696322"/>
                <a:gd name="connsiteX120" fmla="*/ 662236 w 1760719"/>
                <a:gd name="connsiteY120" fmla="*/ 977037 h 1696322"/>
                <a:gd name="connsiteX121" fmla="*/ 530791 w 1760719"/>
                <a:gd name="connsiteY121" fmla="*/ 977037 h 1696322"/>
                <a:gd name="connsiteX122" fmla="*/ 497453 w 1760719"/>
                <a:gd name="connsiteY122" fmla="*/ 1008470 h 1696322"/>
                <a:gd name="connsiteX123" fmla="*/ 497453 w 1760719"/>
                <a:gd name="connsiteY123" fmla="*/ 1033235 h 1696322"/>
                <a:gd name="connsiteX124" fmla="*/ 497453 w 1760719"/>
                <a:gd name="connsiteY124" fmla="*/ 1445668 h 1696322"/>
                <a:gd name="connsiteX125" fmla="*/ 497453 w 1760719"/>
                <a:gd name="connsiteY125" fmla="*/ 1605687 h 1696322"/>
                <a:gd name="connsiteX126" fmla="*/ 528886 w 1760719"/>
                <a:gd name="connsiteY126" fmla="*/ 1637120 h 1696322"/>
                <a:gd name="connsiteX127" fmla="*/ 656521 w 1760719"/>
                <a:gd name="connsiteY127" fmla="*/ 1637120 h 1696322"/>
                <a:gd name="connsiteX128" fmla="*/ 698431 w 1760719"/>
                <a:gd name="connsiteY128" fmla="*/ 1595210 h 1696322"/>
                <a:gd name="connsiteX129" fmla="*/ 698431 w 1760719"/>
                <a:gd name="connsiteY129" fmla="*/ 1309460 h 1696322"/>
                <a:gd name="connsiteX130" fmla="*/ 61208 w 1760719"/>
                <a:gd name="connsiteY130" fmla="*/ 1391375 h 1696322"/>
                <a:gd name="connsiteX131" fmla="*/ 61208 w 1760719"/>
                <a:gd name="connsiteY131" fmla="*/ 1600925 h 1696322"/>
                <a:gd name="connsiteX132" fmla="*/ 96451 w 1760719"/>
                <a:gd name="connsiteY132" fmla="*/ 1635215 h 1696322"/>
                <a:gd name="connsiteX133" fmla="*/ 224086 w 1760719"/>
                <a:gd name="connsiteY133" fmla="*/ 1635215 h 1696322"/>
                <a:gd name="connsiteX134" fmla="*/ 261233 w 1760719"/>
                <a:gd name="connsiteY134" fmla="*/ 1599020 h 1696322"/>
                <a:gd name="connsiteX135" fmla="*/ 261233 w 1760719"/>
                <a:gd name="connsiteY135" fmla="*/ 1463765 h 1696322"/>
                <a:gd name="connsiteX136" fmla="*/ 263138 w 1760719"/>
                <a:gd name="connsiteY136" fmla="*/ 1186587 h 1696322"/>
                <a:gd name="connsiteX137" fmla="*/ 224086 w 1760719"/>
                <a:gd name="connsiteY137" fmla="*/ 1147535 h 1696322"/>
                <a:gd name="connsiteX138" fmla="*/ 99308 w 1760719"/>
                <a:gd name="connsiteY138" fmla="*/ 1147535 h 1696322"/>
                <a:gd name="connsiteX139" fmla="*/ 60256 w 1760719"/>
                <a:gd name="connsiteY139" fmla="*/ 1188493 h 1696322"/>
                <a:gd name="connsiteX140" fmla="*/ 61208 w 1760719"/>
                <a:gd name="connsiteY140" fmla="*/ 1391375 h 1696322"/>
                <a:gd name="connsiteX141" fmla="*/ 479356 w 1760719"/>
                <a:gd name="connsiteY141" fmla="*/ 1442810 h 1696322"/>
                <a:gd name="connsiteX142" fmla="*/ 479356 w 1760719"/>
                <a:gd name="connsiteY142" fmla="*/ 1278980 h 1696322"/>
                <a:gd name="connsiteX143" fmla="*/ 447923 w 1760719"/>
                <a:gd name="connsiteY143" fmla="*/ 1247547 h 1696322"/>
                <a:gd name="connsiteX144" fmla="*/ 312668 w 1760719"/>
                <a:gd name="connsiteY144" fmla="*/ 1247547 h 1696322"/>
                <a:gd name="connsiteX145" fmla="*/ 279331 w 1760719"/>
                <a:gd name="connsiteY145" fmla="*/ 1280885 h 1696322"/>
                <a:gd name="connsiteX146" fmla="*/ 279331 w 1760719"/>
                <a:gd name="connsiteY146" fmla="*/ 1604735 h 1696322"/>
                <a:gd name="connsiteX147" fmla="*/ 310763 w 1760719"/>
                <a:gd name="connsiteY147" fmla="*/ 1636168 h 1696322"/>
                <a:gd name="connsiteX148" fmla="*/ 446018 w 1760719"/>
                <a:gd name="connsiteY148" fmla="*/ 1636168 h 1696322"/>
                <a:gd name="connsiteX149" fmla="*/ 479356 w 1760719"/>
                <a:gd name="connsiteY149" fmla="*/ 1603782 h 1696322"/>
                <a:gd name="connsiteX150" fmla="*/ 479356 w 1760719"/>
                <a:gd name="connsiteY150" fmla="*/ 1442810 h 169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760719" h="1696322">
                  <a:moveTo>
                    <a:pt x="870833" y="1653312"/>
                  </a:moveTo>
                  <a:cubicBezTo>
                    <a:pt x="614611" y="1653312"/>
                    <a:pt x="358388" y="1653312"/>
                    <a:pt x="102166" y="1653312"/>
                  </a:cubicBezTo>
                  <a:cubicBezTo>
                    <a:pt x="92641" y="1653312"/>
                    <a:pt x="83116" y="1653312"/>
                    <a:pt x="73591" y="1653312"/>
                  </a:cubicBezTo>
                  <a:cubicBezTo>
                    <a:pt x="45968" y="1652360"/>
                    <a:pt x="42158" y="1649502"/>
                    <a:pt x="42158" y="1621880"/>
                  </a:cubicBezTo>
                  <a:cubicBezTo>
                    <a:pt x="44063" y="1450430"/>
                    <a:pt x="37396" y="1278027"/>
                    <a:pt x="45968" y="1106577"/>
                  </a:cubicBezTo>
                  <a:cubicBezTo>
                    <a:pt x="46921" y="1095147"/>
                    <a:pt x="46921" y="1082765"/>
                    <a:pt x="46921" y="1071335"/>
                  </a:cubicBezTo>
                  <a:cubicBezTo>
                    <a:pt x="46921" y="745580"/>
                    <a:pt x="46921" y="418872"/>
                    <a:pt x="46921" y="93117"/>
                  </a:cubicBezTo>
                  <a:cubicBezTo>
                    <a:pt x="46921" y="82640"/>
                    <a:pt x="53588" y="65495"/>
                    <a:pt x="38348" y="61685"/>
                  </a:cubicBezTo>
                  <a:cubicBezTo>
                    <a:pt x="24061" y="57875"/>
                    <a:pt x="20251" y="74067"/>
                    <a:pt x="15488" y="84545"/>
                  </a:cubicBezTo>
                  <a:cubicBezTo>
                    <a:pt x="13583" y="89307"/>
                    <a:pt x="9773" y="97880"/>
                    <a:pt x="3106" y="94070"/>
                  </a:cubicBezTo>
                  <a:cubicBezTo>
                    <a:pt x="-3562" y="90260"/>
                    <a:pt x="2153" y="83592"/>
                    <a:pt x="5011" y="78830"/>
                  </a:cubicBezTo>
                  <a:cubicBezTo>
                    <a:pt x="16441" y="56922"/>
                    <a:pt x="27871" y="35015"/>
                    <a:pt x="40253" y="13107"/>
                  </a:cubicBezTo>
                  <a:cubicBezTo>
                    <a:pt x="49778" y="-4038"/>
                    <a:pt x="54541" y="-4038"/>
                    <a:pt x="63113" y="11202"/>
                  </a:cubicBezTo>
                  <a:cubicBezTo>
                    <a:pt x="77401" y="35967"/>
                    <a:pt x="89783" y="60732"/>
                    <a:pt x="103118" y="86450"/>
                  </a:cubicBezTo>
                  <a:cubicBezTo>
                    <a:pt x="104071" y="89307"/>
                    <a:pt x="105023" y="95022"/>
                    <a:pt x="103118" y="95975"/>
                  </a:cubicBezTo>
                  <a:cubicBezTo>
                    <a:pt x="97403" y="99785"/>
                    <a:pt x="95498" y="94070"/>
                    <a:pt x="92641" y="91212"/>
                  </a:cubicBezTo>
                  <a:cubicBezTo>
                    <a:pt x="91688" y="90260"/>
                    <a:pt x="91688" y="89307"/>
                    <a:pt x="90736" y="88355"/>
                  </a:cubicBezTo>
                  <a:cubicBezTo>
                    <a:pt x="84068" y="79782"/>
                    <a:pt x="86926" y="58827"/>
                    <a:pt x="72638" y="62637"/>
                  </a:cubicBezTo>
                  <a:cubicBezTo>
                    <a:pt x="55493" y="67400"/>
                    <a:pt x="61208" y="86450"/>
                    <a:pt x="61208" y="99785"/>
                  </a:cubicBezTo>
                  <a:cubicBezTo>
                    <a:pt x="61208" y="430302"/>
                    <a:pt x="61208" y="761772"/>
                    <a:pt x="61208" y="1092290"/>
                  </a:cubicBezTo>
                  <a:cubicBezTo>
                    <a:pt x="61208" y="1131342"/>
                    <a:pt x="65018" y="1135152"/>
                    <a:pt x="104071" y="1135152"/>
                  </a:cubicBezTo>
                  <a:cubicBezTo>
                    <a:pt x="150743" y="1135152"/>
                    <a:pt x="196463" y="1135152"/>
                    <a:pt x="243136" y="1135152"/>
                  </a:cubicBezTo>
                  <a:cubicBezTo>
                    <a:pt x="273616" y="1136105"/>
                    <a:pt x="279331" y="1139915"/>
                    <a:pt x="278378" y="1170395"/>
                  </a:cubicBezTo>
                  <a:cubicBezTo>
                    <a:pt x="277426" y="1238022"/>
                    <a:pt x="281236" y="1233260"/>
                    <a:pt x="344101" y="1233260"/>
                  </a:cubicBezTo>
                  <a:cubicBezTo>
                    <a:pt x="368866" y="1233260"/>
                    <a:pt x="393631" y="1233260"/>
                    <a:pt x="418396" y="1233260"/>
                  </a:cubicBezTo>
                  <a:cubicBezTo>
                    <a:pt x="484118" y="1233260"/>
                    <a:pt x="484118" y="1233260"/>
                    <a:pt x="484118" y="1169443"/>
                  </a:cubicBezTo>
                  <a:cubicBezTo>
                    <a:pt x="484118" y="1116102"/>
                    <a:pt x="484118" y="1062762"/>
                    <a:pt x="484118" y="1009422"/>
                  </a:cubicBezTo>
                  <a:cubicBezTo>
                    <a:pt x="484118" y="968465"/>
                    <a:pt x="486976" y="965607"/>
                    <a:pt x="529838" y="965607"/>
                  </a:cubicBezTo>
                  <a:cubicBezTo>
                    <a:pt x="574606" y="965607"/>
                    <a:pt x="620326" y="965607"/>
                    <a:pt x="665093" y="965607"/>
                  </a:cubicBezTo>
                  <a:cubicBezTo>
                    <a:pt x="697478" y="965607"/>
                    <a:pt x="703193" y="959892"/>
                    <a:pt x="703193" y="928460"/>
                  </a:cubicBezTo>
                  <a:cubicBezTo>
                    <a:pt x="704146" y="861785"/>
                    <a:pt x="703193" y="796062"/>
                    <a:pt x="704146" y="729387"/>
                  </a:cubicBezTo>
                  <a:cubicBezTo>
                    <a:pt x="704146" y="686525"/>
                    <a:pt x="708908" y="681762"/>
                    <a:pt x="750818" y="681762"/>
                  </a:cubicBezTo>
                  <a:cubicBezTo>
                    <a:pt x="798443" y="681762"/>
                    <a:pt x="846068" y="681762"/>
                    <a:pt x="892741" y="681762"/>
                  </a:cubicBezTo>
                  <a:cubicBezTo>
                    <a:pt x="932746" y="681762"/>
                    <a:pt x="935603" y="684620"/>
                    <a:pt x="935603" y="723672"/>
                  </a:cubicBezTo>
                  <a:cubicBezTo>
                    <a:pt x="935603" y="744627"/>
                    <a:pt x="935603" y="766535"/>
                    <a:pt x="935603" y="787490"/>
                  </a:cubicBezTo>
                  <a:cubicBezTo>
                    <a:pt x="935603" y="806540"/>
                    <a:pt x="944176" y="816065"/>
                    <a:pt x="963226" y="816065"/>
                  </a:cubicBezTo>
                  <a:cubicBezTo>
                    <a:pt x="1011803" y="816065"/>
                    <a:pt x="1060381" y="817017"/>
                    <a:pt x="1108958" y="816065"/>
                  </a:cubicBezTo>
                  <a:cubicBezTo>
                    <a:pt x="1131818" y="815112"/>
                    <a:pt x="1138486" y="807492"/>
                    <a:pt x="1138486" y="780822"/>
                  </a:cubicBezTo>
                  <a:cubicBezTo>
                    <a:pt x="1139438" y="737007"/>
                    <a:pt x="1138486" y="693192"/>
                    <a:pt x="1139438" y="649377"/>
                  </a:cubicBezTo>
                  <a:cubicBezTo>
                    <a:pt x="1139438" y="636042"/>
                    <a:pt x="1139438" y="623660"/>
                    <a:pt x="1140391" y="610325"/>
                  </a:cubicBezTo>
                  <a:cubicBezTo>
                    <a:pt x="1142296" y="581750"/>
                    <a:pt x="1146106" y="577940"/>
                    <a:pt x="1174681" y="577940"/>
                  </a:cubicBezTo>
                  <a:cubicBezTo>
                    <a:pt x="1221353" y="577940"/>
                    <a:pt x="1267073" y="578892"/>
                    <a:pt x="1313746" y="577940"/>
                  </a:cubicBezTo>
                  <a:cubicBezTo>
                    <a:pt x="1355656" y="577940"/>
                    <a:pt x="1358513" y="574130"/>
                    <a:pt x="1358513" y="533172"/>
                  </a:cubicBezTo>
                  <a:cubicBezTo>
                    <a:pt x="1358513" y="473165"/>
                    <a:pt x="1358513" y="412205"/>
                    <a:pt x="1358513" y="352197"/>
                  </a:cubicBezTo>
                  <a:cubicBezTo>
                    <a:pt x="1358513" y="315050"/>
                    <a:pt x="1362323" y="311240"/>
                    <a:pt x="1399471" y="311240"/>
                  </a:cubicBezTo>
                  <a:cubicBezTo>
                    <a:pt x="1450906" y="311240"/>
                    <a:pt x="1501388" y="310287"/>
                    <a:pt x="1552823" y="311240"/>
                  </a:cubicBezTo>
                  <a:cubicBezTo>
                    <a:pt x="1589018" y="311240"/>
                    <a:pt x="1590923" y="314097"/>
                    <a:pt x="1590923" y="350292"/>
                  </a:cubicBezTo>
                  <a:cubicBezTo>
                    <a:pt x="1590923" y="625565"/>
                    <a:pt x="1590923" y="900837"/>
                    <a:pt x="1590923" y="1175157"/>
                  </a:cubicBezTo>
                  <a:cubicBezTo>
                    <a:pt x="1590923" y="1314222"/>
                    <a:pt x="1590923" y="1452335"/>
                    <a:pt x="1590923" y="1591400"/>
                  </a:cubicBezTo>
                  <a:cubicBezTo>
                    <a:pt x="1590923" y="1637120"/>
                    <a:pt x="1592828" y="1639025"/>
                    <a:pt x="1639501" y="1639025"/>
                  </a:cubicBezTo>
                  <a:cubicBezTo>
                    <a:pt x="1652836" y="1639025"/>
                    <a:pt x="1665218" y="1639025"/>
                    <a:pt x="1678553" y="1638072"/>
                  </a:cubicBezTo>
                  <a:cubicBezTo>
                    <a:pt x="1685221" y="1638072"/>
                    <a:pt x="1693793" y="1636168"/>
                    <a:pt x="1695698" y="1627595"/>
                  </a:cubicBezTo>
                  <a:cubicBezTo>
                    <a:pt x="1698556" y="1619022"/>
                    <a:pt x="1690936" y="1615212"/>
                    <a:pt x="1684268" y="1612355"/>
                  </a:cubicBezTo>
                  <a:cubicBezTo>
                    <a:pt x="1678553" y="1609497"/>
                    <a:pt x="1673791" y="1607593"/>
                    <a:pt x="1669028" y="1603782"/>
                  </a:cubicBezTo>
                  <a:cubicBezTo>
                    <a:pt x="1666171" y="1601877"/>
                    <a:pt x="1664266" y="1598068"/>
                    <a:pt x="1666171" y="1595210"/>
                  </a:cubicBezTo>
                  <a:cubicBezTo>
                    <a:pt x="1668076" y="1592352"/>
                    <a:pt x="1672838" y="1592352"/>
                    <a:pt x="1675696" y="1594257"/>
                  </a:cubicBezTo>
                  <a:cubicBezTo>
                    <a:pt x="1701413" y="1607593"/>
                    <a:pt x="1726178" y="1619975"/>
                    <a:pt x="1750943" y="1633310"/>
                  </a:cubicBezTo>
                  <a:cubicBezTo>
                    <a:pt x="1763326" y="1639977"/>
                    <a:pt x="1764278" y="1646645"/>
                    <a:pt x="1751896" y="1653312"/>
                  </a:cubicBezTo>
                  <a:cubicBezTo>
                    <a:pt x="1726178" y="1667600"/>
                    <a:pt x="1699508" y="1681887"/>
                    <a:pt x="1673791" y="1695222"/>
                  </a:cubicBezTo>
                  <a:cubicBezTo>
                    <a:pt x="1670933" y="1696175"/>
                    <a:pt x="1665218" y="1697127"/>
                    <a:pt x="1664266" y="1695222"/>
                  </a:cubicBezTo>
                  <a:cubicBezTo>
                    <a:pt x="1660456" y="1689507"/>
                    <a:pt x="1666171" y="1687602"/>
                    <a:pt x="1669028" y="1684745"/>
                  </a:cubicBezTo>
                  <a:cubicBezTo>
                    <a:pt x="1669981" y="1683793"/>
                    <a:pt x="1670933" y="1683793"/>
                    <a:pt x="1671886" y="1682840"/>
                  </a:cubicBezTo>
                  <a:cubicBezTo>
                    <a:pt x="1679506" y="1676172"/>
                    <a:pt x="1697603" y="1677125"/>
                    <a:pt x="1693793" y="1663790"/>
                  </a:cubicBezTo>
                  <a:cubicBezTo>
                    <a:pt x="1689983" y="1647597"/>
                    <a:pt x="1671886" y="1652360"/>
                    <a:pt x="1659503" y="1652360"/>
                  </a:cubicBezTo>
                  <a:cubicBezTo>
                    <a:pt x="1538536" y="1652360"/>
                    <a:pt x="1417568" y="1653312"/>
                    <a:pt x="1296601" y="1653312"/>
                  </a:cubicBezTo>
                  <a:cubicBezTo>
                    <a:pt x="1155631" y="1653312"/>
                    <a:pt x="1013708" y="1653312"/>
                    <a:pt x="870833" y="1653312"/>
                  </a:cubicBezTo>
                  <a:cubicBezTo>
                    <a:pt x="870833" y="1653312"/>
                    <a:pt x="870833" y="1653312"/>
                    <a:pt x="870833" y="1653312"/>
                  </a:cubicBezTo>
                  <a:close/>
                  <a:moveTo>
                    <a:pt x="1371848" y="975132"/>
                  </a:moveTo>
                  <a:cubicBezTo>
                    <a:pt x="1371848" y="1121817"/>
                    <a:pt x="1371848" y="1269455"/>
                    <a:pt x="1371848" y="1416140"/>
                  </a:cubicBezTo>
                  <a:cubicBezTo>
                    <a:pt x="1371848" y="1478052"/>
                    <a:pt x="1371848" y="1539012"/>
                    <a:pt x="1371848" y="1600925"/>
                  </a:cubicBezTo>
                  <a:cubicBezTo>
                    <a:pt x="1371848" y="1632357"/>
                    <a:pt x="1375658" y="1635215"/>
                    <a:pt x="1407091" y="1635215"/>
                  </a:cubicBezTo>
                  <a:cubicBezTo>
                    <a:pt x="1445191" y="1636168"/>
                    <a:pt x="1483291" y="1635215"/>
                    <a:pt x="1521391" y="1635215"/>
                  </a:cubicBezTo>
                  <a:cubicBezTo>
                    <a:pt x="1578541" y="1635215"/>
                    <a:pt x="1578541" y="1635215"/>
                    <a:pt x="1578541" y="1578065"/>
                  </a:cubicBezTo>
                  <a:cubicBezTo>
                    <a:pt x="1578541" y="1181825"/>
                    <a:pt x="1578541" y="785585"/>
                    <a:pt x="1578541" y="390297"/>
                  </a:cubicBezTo>
                  <a:cubicBezTo>
                    <a:pt x="1578541" y="378867"/>
                    <a:pt x="1578541" y="366485"/>
                    <a:pt x="1577588" y="355055"/>
                  </a:cubicBezTo>
                  <a:cubicBezTo>
                    <a:pt x="1574731" y="330290"/>
                    <a:pt x="1566158" y="322670"/>
                    <a:pt x="1540441" y="321717"/>
                  </a:cubicBezTo>
                  <a:cubicBezTo>
                    <a:pt x="1495673" y="320765"/>
                    <a:pt x="1449953" y="320765"/>
                    <a:pt x="1405186" y="321717"/>
                  </a:cubicBezTo>
                  <a:cubicBezTo>
                    <a:pt x="1376611" y="321717"/>
                    <a:pt x="1373753" y="326480"/>
                    <a:pt x="1371848" y="356007"/>
                  </a:cubicBezTo>
                  <a:cubicBezTo>
                    <a:pt x="1371848" y="365532"/>
                    <a:pt x="1371848" y="375057"/>
                    <a:pt x="1371848" y="384582"/>
                  </a:cubicBezTo>
                  <a:cubicBezTo>
                    <a:pt x="1371848" y="580797"/>
                    <a:pt x="1371848" y="777965"/>
                    <a:pt x="1371848" y="975132"/>
                  </a:cubicBezTo>
                  <a:close/>
                  <a:moveTo>
                    <a:pt x="1353751" y="1117055"/>
                  </a:moveTo>
                  <a:cubicBezTo>
                    <a:pt x="1353751" y="959892"/>
                    <a:pt x="1353751" y="801777"/>
                    <a:pt x="1353751" y="644615"/>
                  </a:cubicBezTo>
                  <a:cubicBezTo>
                    <a:pt x="1353751" y="592227"/>
                    <a:pt x="1353751" y="592227"/>
                    <a:pt x="1299458" y="592227"/>
                  </a:cubicBezTo>
                  <a:cubicBezTo>
                    <a:pt x="1268978" y="592227"/>
                    <a:pt x="1237546" y="592227"/>
                    <a:pt x="1207066" y="592227"/>
                  </a:cubicBezTo>
                  <a:cubicBezTo>
                    <a:pt x="1152773" y="592227"/>
                    <a:pt x="1151821" y="593180"/>
                    <a:pt x="1151821" y="648425"/>
                  </a:cubicBezTo>
                  <a:cubicBezTo>
                    <a:pt x="1151821" y="959892"/>
                    <a:pt x="1151821" y="1271360"/>
                    <a:pt x="1151821" y="1582827"/>
                  </a:cubicBezTo>
                  <a:cubicBezTo>
                    <a:pt x="1151821" y="1592352"/>
                    <a:pt x="1151821" y="1601877"/>
                    <a:pt x="1152773" y="1611402"/>
                  </a:cubicBezTo>
                  <a:cubicBezTo>
                    <a:pt x="1153726" y="1626643"/>
                    <a:pt x="1160393" y="1636168"/>
                    <a:pt x="1176586" y="1636168"/>
                  </a:cubicBezTo>
                  <a:cubicBezTo>
                    <a:pt x="1227068" y="1636168"/>
                    <a:pt x="1278503" y="1636168"/>
                    <a:pt x="1328986" y="1636168"/>
                  </a:cubicBezTo>
                  <a:cubicBezTo>
                    <a:pt x="1345178" y="1636168"/>
                    <a:pt x="1352798" y="1627595"/>
                    <a:pt x="1352798" y="1612355"/>
                  </a:cubicBezTo>
                  <a:cubicBezTo>
                    <a:pt x="1352798" y="1601877"/>
                    <a:pt x="1352798" y="1591400"/>
                    <a:pt x="1352798" y="1579970"/>
                  </a:cubicBezTo>
                  <a:cubicBezTo>
                    <a:pt x="1353751" y="1424712"/>
                    <a:pt x="1353751" y="1271360"/>
                    <a:pt x="1353751" y="1117055"/>
                  </a:cubicBezTo>
                  <a:close/>
                  <a:moveTo>
                    <a:pt x="716528" y="1165632"/>
                  </a:moveTo>
                  <a:cubicBezTo>
                    <a:pt x="716528" y="1165632"/>
                    <a:pt x="716528" y="1165632"/>
                    <a:pt x="716528" y="1165632"/>
                  </a:cubicBezTo>
                  <a:cubicBezTo>
                    <a:pt x="716528" y="1237070"/>
                    <a:pt x="716528" y="1307555"/>
                    <a:pt x="716528" y="1378993"/>
                  </a:cubicBezTo>
                  <a:cubicBezTo>
                    <a:pt x="716528" y="1452335"/>
                    <a:pt x="716528" y="1525677"/>
                    <a:pt x="716528" y="1599020"/>
                  </a:cubicBezTo>
                  <a:cubicBezTo>
                    <a:pt x="716528" y="1631405"/>
                    <a:pt x="719386" y="1634262"/>
                    <a:pt x="749866" y="1635215"/>
                  </a:cubicBezTo>
                  <a:cubicBezTo>
                    <a:pt x="794633" y="1636168"/>
                    <a:pt x="840353" y="1636168"/>
                    <a:pt x="885121" y="1635215"/>
                  </a:cubicBezTo>
                  <a:cubicBezTo>
                    <a:pt x="912743" y="1635215"/>
                    <a:pt x="915601" y="1631405"/>
                    <a:pt x="917506" y="1604735"/>
                  </a:cubicBezTo>
                  <a:cubicBezTo>
                    <a:pt x="917506" y="1598068"/>
                    <a:pt x="917506" y="1590447"/>
                    <a:pt x="917506" y="1583780"/>
                  </a:cubicBezTo>
                  <a:cubicBezTo>
                    <a:pt x="917506" y="1344702"/>
                    <a:pt x="917506" y="1104672"/>
                    <a:pt x="917506" y="865595"/>
                  </a:cubicBezTo>
                  <a:cubicBezTo>
                    <a:pt x="917506" y="824637"/>
                    <a:pt x="921316" y="782727"/>
                    <a:pt x="922268" y="741770"/>
                  </a:cubicBezTo>
                  <a:cubicBezTo>
                    <a:pt x="922268" y="700812"/>
                    <a:pt x="917506" y="696050"/>
                    <a:pt x="877501" y="696050"/>
                  </a:cubicBezTo>
                  <a:cubicBezTo>
                    <a:pt x="838448" y="695097"/>
                    <a:pt x="799396" y="696050"/>
                    <a:pt x="760343" y="696050"/>
                  </a:cubicBezTo>
                  <a:cubicBezTo>
                    <a:pt x="718433" y="696050"/>
                    <a:pt x="716528" y="698907"/>
                    <a:pt x="716528" y="739865"/>
                  </a:cubicBezTo>
                  <a:cubicBezTo>
                    <a:pt x="716528" y="881787"/>
                    <a:pt x="716528" y="1023710"/>
                    <a:pt x="716528" y="1165632"/>
                  </a:cubicBezTo>
                  <a:close/>
                  <a:moveTo>
                    <a:pt x="935603" y="1229450"/>
                  </a:moveTo>
                  <a:cubicBezTo>
                    <a:pt x="935603" y="1351370"/>
                    <a:pt x="935603" y="1473290"/>
                    <a:pt x="935603" y="1595210"/>
                  </a:cubicBezTo>
                  <a:cubicBezTo>
                    <a:pt x="935603" y="1633310"/>
                    <a:pt x="937508" y="1634262"/>
                    <a:pt x="976561" y="1635215"/>
                  </a:cubicBezTo>
                  <a:cubicBezTo>
                    <a:pt x="1009898" y="1635215"/>
                    <a:pt x="1043236" y="1635215"/>
                    <a:pt x="1076573" y="1635215"/>
                  </a:cubicBezTo>
                  <a:cubicBezTo>
                    <a:pt x="1137533" y="1635215"/>
                    <a:pt x="1137533" y="1635215"/>
                    <a:pt x="1137533" y="1575207"/>
                  </a:cubicBezTo>
                  <a:cubicBezTo>
                    <a:pt x="1137533" y="1347560"/>
                    <a:pt x="1137533" y="1119912"/>
                    <a:pt x="1137533" y="892265"/>
                  </a:cubicBezTo>
                  <a:cubicBezTo>
                    <a:pt x="1137533" y="881787"/>
                    <a:pt x="1137533" y="871310"/>
                    <a:pt x="1136581" y="859880"/>
                  </a:cubicBezTo>
                  <a:cubicBezTo>
                    <a:pt x="1134676" y="831305"/>
                    <a:pt x="1130866" y="827495"/>
                    <a:pt x="1102291" y="826542"/>
                  </a:cubicBezTo>
                  <a:cubicBezTo>
                    <a:pt x="1060381" y="825590"/>
                    <a:pt x="1019423" y="826542"/>
                    <a:pt x="977513" y="826542"/>
                  </a:cubicBezTo>
                  <a:cubicBezTo>
                    <a:pt x="937508" y="826542"/>
                    <a:pt x="935603" y="828447"/>
                    <a:pt x="935603" y="869405"/>
                  </a:cubicBezTo>
                  <a:cubicBezTo>
                    <a:pt x="935603" y="990372"/>
                    <a:pt x="935603" y="1110387"/>
                    <a:pt x="935603" y="1229450"/>
                  </a:cubicBezTo>
                  <a:close/>
                  <a:moveTo>
                    <a:pt x="698431" y="1309460"/>
                  </a:moveTo>
                  <a:cubicBezTo>
                    <a:pt x="698431" y="1300887"/>
                    <a:pt x="698431" y="1293268"/>
                    <a:pt x="698431" y="1284695"/>
                  </a:cubicBezTo>
                  <a:cubicBezTo>
                    <a:pt x="698431" y="1195160"/>
                    <a:pt x="698431" y="1104672"/>
                    <a:pt x="698431" y="1015137"/>
                  </a:cubicBezTo>
                  <a:cubicBezTo>
                    <a:pt x="698431" y="981800"/>
                    <a:pt x="693668" y="977037"/>
                    <a:pt x="662236" y="977037"/>
                  </a:cubicBezTo>
                  <a:cubicBezTo>
                    <a:pt x="618421" y="976085"/>
                    <a:pt x="574606" y="976085"/>
                    <a:pt x="530791" y="977037"/>
                  </a:cubicBezTo>
                  <a:cubicBezTo>
                    <a:pt x="504121" y="977037"/>
                    <a:pt x="500311" y="981800"/>
                    <a:pt x="497453" y="1008470"/>
                  </a:cubicBezTo>
                  <a:cubicBezTo>
                    <a:pt x="496501" y="1017042"/>
                    <a:pt x="497453" y="1024662"/>
                    <a:pt x="497453" y="1033235"/>
                  </a:cubicBezTo>
                  <a:cubicBezTo>
                    <a:pt x="497453" y="1170395"/>
                    <a:pt x="497453" y="1307555"/>
                    <a:pt x="497453" y="1445668"/>
                  </a:cubicBezTo>
                  <a:cubicBezTo>
                    <a:pt x="497453" y="1499007"/>
                    <a:pt x="497453" y="1552347"/>
                    <a:pt x="497453" y="1605687"/>
                  </a:cubicBezTo>
                  <a:cubicBezTo>
                    <a:pt x="497453" y="1633310"/>
                    <a:pt x="502216" y="1636168"/>
                    <a:pt x="528886" y="1637120"/>
                  </a:cubicBezTo>
                  <a:cubicBezTo>
                    <a:pt x="571748" y="1638072"/>
                    <a:pt x="614611" y="1638072"/>
                    <a:pt x="656521" y="1637120"/>
                  </a:cubicBezTo>
                  <a:cubicBezTo>
                    <a:pt x="696526" y="1637120"/>
                    <a:pt x="698431" y="1635215"/>
                    <a:pt x="698431" y="1595210"/>
                  </a:cubicBezTo>
                  <a:cubicBezTo>
                    <a:pt x="698431" y="1498055"/>
                    <a:pt x="698431" y="1403757"/>
                    <a:pt x="698431" y="1309460"/>
                  </a:cubicBezTo>
                  <a:close/>
                  <a:moveTo>
                    <a:pt x="61208" y="1391375"/>
                  </a:moveTo>
                  <a:cubicBezTo>
                    <a:pt x="61208" y="1460907"/>
                    <a:pt x="61208" y="1531393"/>
                    <a:pt x="61208" y="1600925"/>
                  </a:cubicBezTo>
                  <a:cubicBezTo>
                    <a:pt x="61208" y="1632357"/>
                    <a:pt x="64066" y="1635215"/>
                    <a:pt x="96451" y="1635215"/>
                  </a:cubicBezTo>
                  <a:cubicBezTo>
                    <a:pt x="139313" y="1635215"/>
                    <a:pt x="182176" y="1635215"/>
                    <a:pt x="224086" y="1635215"/>
                  </a:cubicBezTo>
                  <a:cubicBezTo>
                    <a:pt x="257423" y="1635215"/>
                    <a:pt x="261233" y="1631405"/>
                    <a:pt x="261233" y="1599020"/>
                  </a:cubicBezTo>
                  <a:cubicBezTo>
                    <a:pt x="262186" y="1554252"/>
                    <a:pt x="261233" y="1508532"/>
                    <a:pt x="261233" y="1463765"/>
                  </a:cubicBezTo>
                  <a:cubicBezTo>
                    <a:pt x="261233" y="1371372"/>
                    <a:pt x="260281" y="1278980"/>
                    <a:pt x="263138" y="1186587"/>
                  </a:cubicBezTo>
                  <a:cubicBezTo>
                    <a:pt x="264091" y="1152297"/>
                    <a:pt x="258376" y="1147535"/>
                    <a:pt x="224086" y="1147535"/>
                  </a:cubicBezTo>
                  <a:cubicBezTo>
                    <a:pt x="182176" y="1147535"/>
                    <a:pt x="141218" y="1147535"/>
                    <a:pt x="99308" y="1147535"/>
                  </a:cubicBezTo>
                  <a:cubicBezTo>
                    <a:pt x="62161" y="1147535"/>
                    <a:pt x="60256" y="1149440"/>
                    <a:pt x="60256" y="1188493"/>
                  </a:cubicBezTo>
                  <a:cubicBezTo>
                    <a:pt x="61208" y="1256120"/>
                    <a:pt x="61208" y="1323747"/>
                    <a:pt x="61208" y="1391375"/>
                  </a:cubicBezTo>
                  <a:close/>
                  <a:moveTo>
                    <a:pt x="479356" y="1442810"/>
                  </a:moveTo>
                  <a:cubicBezTo>
                    <a:pt x="479356" y="1388518"/>
                    <a:pt x="479356" y="1333272"/>
                    <a:pt x="479356" y="1278980"/>
                  </a:cubicBezTo>
                  <a:cubicBezTo>
                    <a:pt x="479356" y="1252310"/>
                    <a:pt x="474593" y="1248500"/>
                    <a:pt x="447923" y="1247547"/>
                  </a:cubicBezTo>
                  <a:cubicBezTo>
                    <a:pt x="403156" y="1246595"/>
                    <a:pt x="357436" y="1246595"/>
                    <a:pt x="312668" y="1247547"/>
                  </a:cubicBezTo>
                  <a:cubicBezTo>
                    <a:pt x="284093" y="1247547"/>
                    <a:pt x="279331" y="1251357"/>
                    <a:pt x="279331" y="1280885"/>
                  </a:cubicBezTo>
                  <a:cubicBezTo>
                    <a:pt x="278378" y="1388518"/>
                    <a:pt x="278378" y="1497102"/>
                    <a:pt x="279331" y="1604735"/>
                  </a:cubicBezTo>
                  <a:cubicBezTo>
                    <a:pt x="279331" y="1632357"/>
                    <a:pt x="284093" y="1635215"/>
                    <a:pt x="310763" y="1636168"/>
                  </a:cubicBezTo>
                  <a:cubicBezTo>
                    <a:pt x="355531" y="1637120"/>
                    <a:pt x="401251" y="1637120"/>
                    <a:pt x="446018" y="1636168"/>
                  </a:cubicBezTo>
                  <a:cubicBezTo>
                    <a:pt x="475546" y="1636168"/>
                    <a:pt x="479356" y="1632357"/>
                    <a:pt x="479356" y="1603782"/>
                  </a:cubicBezTo>
                  <a:cubicBezTo>
                    <a:pt x="479356" y="1549490"/>
                    <a:pt x="479356" y="1496150"/>
                    <a:pt x="479356" y="1442810"/>
                  </a:cubicBezTo>
                  <a:close/>
                </a:path>
              </a:pathLst>
            </a:custGeom>
            <a:grpFill/>
            <a:ln w="9525" cap="flat">
              <a:solidFill>
                <a:schemeClr val="bg1"/>
              </a:solid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D6E0E94B-9455-4889-9B82-FE4194888088}"/>
                </a:ext>
              </a:extLst>
            </p:cNvPr>
            <p:cNvSpPr/>
            <p:nvPr/>
          </p:nvSpPr>
          <p:spPr>
            <a:xfrm>
              <a:off x="3023689" y="440931"/>
              <a:ext cx="1509441" cy="1156925"/>
            </a:xfrm>
            <a:custGeom>
              <a:avLst/>
              <a:gdLst>
                <a:gd name="connsiteX0" fmla="*/ 1509258 w 1509441"/>
                <a:gd name="connsiteY0" fmla="*/ 166735 h 1156925"/>
                <a:gd name="connsiteX1" fmla="*/ 1274943 w 1509441"/>
                <a:gd name="connsiteY1" fmla="*/ 314372 h 1156925"/>
                <a:gd name="connsiteX2" fmla="*/ 1217793 w 1509441"/>
                <a:gd name="connsiteY2" fmla="*/ 334375 h 1156925"/>
                <a:gd name="connsiteX3" fmla="*/ 1168263 w 1509441"/>
                <a:gd name="connsiteY3" fmla="*/ 436292 h 1156925"/>
                <a:gd name="connsiteX4" fmla="*/ 1156833 w 1509441"/>
                <a:gd name="connsiteY4" fmla="*/ 473440 h 1156925"/>
                <a:gd name="connsiteX5" fmla="*/ 1122543 w 1509441"/>
                <a:gd name="connsiteY5" fmla="*/ 507730 h 1156925"/>
                <a:gd name="connsiteX6" fmla="*/ 1080633 w 1509441"/>
                <a:gd name="connsiteY6" fmla="*/ 528685 h 1156925"/>
                <a:gd name="connsiteX7" fmla="*/ 957760 w 1509441"/>
                <a:gd name="connsiteY7" fmla="*/ 657272 h 1156925"/>
                <a:gd name="connsiteX8" fmla="*/ 936805 w 1509441"/>
                <a:gd name="connsiteY8" fmla="*/ 707755 h 1156925"/>
                <a:gd name="connsiteX9" fmla="*/ 910135 w 1509441"/>
                <a:gd name="connsiteY9" fmla="*/ 742997 h 1156925"/>
                <a:gd name="connsiteX10" fmla="*/ 876798 w 1509441"/>
                <a:gd name="connsiteY10" fmla="*/ 717280 h 1156925"/>
                <a:gd name="connsiteX11" fmla="*/ 840603 w 1509441"/>
                <a:gd name="connsiteY11" fmla="*/ 671560 h 1156925"/>
                <a:gd name="connsiteX12" fmla="*/ 772023 w 1509441"/>
                <a:gd name="connsiteY12" fmla="*/ 626792 h 1156925"/>
                <a:gd name="connsiteX13" fmla="*/ 669153 w 1509441"/>
                <a:gd name="connsiteY13" fmla="*/ 601075 h 1156925"/>
                <a:gd name="connsiteX14" fmla="*/ 643435 w 1509441"/>
                <a:gd name="connsiteY14" fmla="*/ 618220 h 1156925"/>
                <a:gd name="connsiteX15" fmla="*/ 508180 w 1509441"/>
                <a:gd name="connsiteY15" fmla="*/ 818245 h 1156925"/>
                <a:gd name="connsiteX16" fmla="*/ 500560 w 1509441"/>
                <a:gd name="connsiteY16" fmla="*/ 855392 h 1156925"/>
                <a:gd name="connsiteX17" fmla="*/ 465318 w 1509441"/>
                <a:gd name="connsiteY17" fmla="*/ 893492 h 1156925"/>
                <a:gd name="connsiteX18" fmla="*/ 427218 w 1509441"/>
                <a:gd name="connsiteY18" fmla="*/ 914447 h 1156925"/>
                <a:gd name="connsiteX19" fmla="*/ 298630 w 1509441"/>
                <a:gd name="connsiteY19" fmla="*/ 1084945 h 1156925"/>
                <a:gd name="connsiteX20" fmla="*/ 281485 w 1509441"/>
                <a:gd name="connsiteY20" fmla="*/ 1126855 h 1156925"/>
                <a:gd name="connsiteX21" fmla="*/ 256720 w 1509441"/>
                <a:gd name="connsiteY21" fmla="*/ 1156382 h 1156925"/>
                <a:gd name="connsiteX22" fmla="*/ 220525 w 1509441"/>
                <a:gd name="connsiteY22" fmla="*/ 1134475 h 1156925"/>
                <a:gd name="connsiteX23" fmla="*/ 184330 w 1509441"/>
                <a:gd name="connsiteY23" fmla="*/ 1099232 h 1156925"/>
                <a:gd name="connsiteX24" fmla="*/ 92890 w 1509441"/>
                <a:gd name="connsiteY24" fmla="*/ 1059227 h 1156925"/>
                <a:gd name="connsiteX25" fmla="*/ 33835 w 1509441"/>
                <a:gd name="connsiteY25" fmla="*/ 1051607 h 1156925"/>
                <a:gd name="connsiteX26" fmla="*/ 1450 w 1509441"/>
                <a:gd name="connsiteY26" fmla="*/ 1029700 h 1156925"/>
                <a:gd name="connsiteX27" fmla="*/ 14785 w 1509441"/>
                <a:gd name="connsiteY27" fmla="*/ 996362 h 1156925"/>
                <a:gd name="connsiteX28" fmla="*/ 58600 w 1509441"/>
                <a:gd name="connsiteY28" fmla="*/ 1008745 h 1156925"/>
                <a:gd name="connsiteX29" fmla="*/ 111940 w 1509441"/>
                <a:gd name="connsiteY29" fmla="*/ 1055417 h 1156925"/>
                <a:gd name="connsiteX30" fmla="*/ 203380 w 1509441"/>
                <a:gd name="connsiteY30" fmla="*/ 1094470 h 1156925"/>
                <a:gd name="connsiteX31" fmla="*/ 237670 w 1509441"/>
                <a:gd name="connsiteY31" fmla="*/ 1098280 h 1156925"/>
                <a:gd name="connsiteX32" fmla="*/ 303393 w 1509441"/>
                <a:gd name="connsiteY32" fmla="*/ 1057322 h 1156925"/>
                <a:gd name="connsiteX33" fmla="*/ 410073 w 1509441"/>
                <a:gd name="connsiteY33" fmla="*/ 915400 h 1156925"/>
                <a:gd name="connsiteX34" fmla="*/ 438648 w 1509441"/>
                <a:gd name="connsiteY34" fmla="*/ 859202 h 1156925"/>
                <a:gd name="connsiteX35" fmla="*/ 467223 w 1509441"/>
                <a:gd name="connsiteY35" fmla="*/ 831580 h 1156925"/>
                <a:gd name="connsiteX36" fmla="*/ 500560 w 1509441"/>
                <a:gd name="connsiteY36" fmla="*/ 807767 h 1156925"/>
                <a:gd name="connsiteX37" fmla="*/ 641530 w 1509441"/>
                <a:gd name="connsiteY37" fmla="*/ 599170 h 1156925"/>
                <a:gd name="connsiteX38" fmla="*/ 654865 w 1509441"/>
                <a:gd name="connsiteY38" fmla="*/ 570595 h 1156925"/>
                <a:gd name="connsiteX39" fmla="*/ 685345 w 1509441"/>
                <a:gd name="connsiteY39" fmla="*/ 541067 h 1156925"/>
                <a:gd name="connsiteX40" fmla="*/ 718683 w 1509441"/>
                <a:gd name="connsiteY40" fmla="*/ 562975 h 1156925"/>
                <a:gd name="connsiteX41" fmla="*/ 754878 w 1509441"/>
                <a:gd name="connsiteY41" fmla="*/ 600122 h 1156925"/>
                <a:gd name="connsiteX42" fmla="*/ 858700 w 1509441"/>
                <a:gd name="connsiteY42" fmla="*/ 668702 h 1156925"/>
                <a:gd name="connsiteX43" fmla="*/ 934900 w 1509441"/>
                <a:gd name="connsiteY43" fmla="*/ 662987 h 1156925"/>
                <a:gd name="connsiteX44" fmla="*/ 1079680 w 1509441"/>
                <a:gd name="connsiteY44" fmla="*/ 511540 h 1156925"/>
                <a:gd name="connsiteX45" fmla="*/ 1093015 w 1509441"/>
                <a:gd name="connsiteY45" fmla="*/ 482965 h 1156925"/>
                <a:gd name="connsiteX46" fmla="*/ 1127305 w 1509441"/>
                <a:gd name="connsiteY46" fmla="*/ 447722 h 1156925"/>
                <a:gd name="connsiteX47" fmla="*/ 1161595 w 1509441"/>
                <a:gd name="connsiteY47" fmla="*/ 421052 h 1156925"/>
                <a:gd name="connsiteX48" fmla="*/ 1217793 w 1509441"/>
                <a:gd name="connsiteY48" fmla="*/ 305800 h 1156925"/>
                <a:gd name="connsiteX49" fmla="*/ 1211126 w 1509441"/>
                <a:gd name="connsiteY49" fmla="*/ 262937 h 1156925"/>
                <a:gd name="connsiteX50" fmla="*/ 1178740 w 1509441"/>
                <a:gd name="connsiteY50" fmla="*/ 162925 h 1156925"/>
                <a:gd name="connsiteX51" fmla="*/ 1317805 w 1509441"/>
                <a:gd name="connsiteY51" fmla="*/ 1952 h 1156925"/>
                <a:gd name="connsiteX52" fmla="*/ 1502590 w 1509441"/>
                <a:gd name="connsiteY52" fmla="*/ 113395 h 1156925"/>
                <a:gd name="connsiteX53" fmla="*/ 1509258 w 1509441"/>
                <a:gd name="connsiteY53" fmla="*/ 166735 h 1156925"/>
                <a:gd name="connsiteX54" fmla="*/ 1347333 w 1509441"/>
                <a:gd name="connsiteY54" fmla="*/ 10525 h 1156925"/>
                <a:gd name="connsiteX55" fmla="*/ 1190170 w 1509441"/>
                <a:gd name="connsiteY55" fmla="*/ 165782 h 1156925"/>
                <a:gd name="connsiteX56" fmla="*/ 1344476 w 1509441"/>
                <a:gd name="connsiteY56" fmla="*/ 320087 h 1156925"/>
                <a:gd name="connsiteX57" fmla="*/ 1499733 w 1509441"/>
                <a:gd name="connsiteY57" fmla="*/ 167687 h 1156925"/>
                <a:gd name="connsiteX58" fmla="*/ 1347333 w 1509441"/>
                <a:gd name="connsiteY58" fmla="*/ 10525 h 1156925"/>
                <a:gd name="connsiteX59" fmla="*/ 50980 w 1509441"/>
                <a:gd name="connsiteY59" fmla="*/ 1019222 h 1156925"/>
                <a:gd name="connsiteX60" fmla="*/ 30978 w 1509441"/>
                <a:gd name="connsiteY60" fmla="*/ 1002077 h 1156925"/>
                <a:gd name="connsiteX61" fmla="*/ 13833 w 1509441"/>
                <a:gd name="connsiteY61" fmla="*/ 1020175 h 1156925"/>
                <a:gd name="connsiteX62" fmla="*/ 33835 w 1509441"/>
                <a:gd name="connsiteY62" fmla="*/ 1039225 h 1156925"/>
                <a:gd name="connsiteX63" fmla="*/ 50980 w 1509441"/>
                <a:gd name="connsiteY63" fmla="*/ 1019222 h 1156925"/>
                <a:gd name="connsiteX64" fmla="*/ 1127305 w 1509441"/>
                <a:gd name="connsiteY64" fmla="*/ 460105 h 1156925"/>
                <a:gd name="connsiteX65" fmla="*/ 1110160 w 1509441"/>
                <a:gd name="connsiteY65" fmla="*/ 477250 h 1156925"/>
                <a:gd name="connsiteX66" fmla="*/ 1127305 w 1509441"/>
                <a:gd name="connsiteY66" fmla="*/ 495347 h 1156925"/>
                <a:gd name="connsiteX67" fmla="*/ 1144451 w 1509441"/>
                <a:gd name="connsiteY67" fmla="*/ 478202 h 1156925"/>
                <a:gd name="connsiteX68" fmla="*/ 1127305 w 1509441"/>
                <a:gd name="connsiteY68" fmla="*/ 460105 h 1156925"/>
                <a:gd name="connsiteX69" fmla="*/ 707253 w 1509441"/>
                <a:gd name="connsiteY69" fmla="*/ 568690 h 1156925"/>
                <a:gd name="connsiteX70" fmla="*/ 689155 w 1509441"/>
                <a:gd name="connsiteY70" fmla="*/ 550592 h 1156925"/>
                <a:gd name="connsiteX71" fmla="*/ 672010 w 1509441"/>
                <a:gd name="connsiteY71" fmla="*/ 568690 h 1156925"/>
                <a:gd name="connsiteX72" fmla="*/ 688203 w 1509441"/>
                <a:gd name="connsiteY72" fmla="*/ 586787 h 1156925"/>
                <a:gd name="connsiteX73" fmla="*/ 707253 w 1509441"/>
                <a:gd name="connsiteY73" fmla="*/ 568690 h 1156925"/>
                <a:gd name="connsiteX74" fmla="*/ 248148 w 1509441"/>
                <a:gd name="connsiteY74" fmla="*/ 1108757 h 1156925"/>
                <a:gd name="connsiteX75" fmla="*/ 234813 w 1509441"/>
                <a:gd name="connsiteY75" fmla="*/ 1128760 h 1156925"/>
                <a:gd name="connsiteX76" fmla="*/ 253863 w 1509441"/>
                <a:gd name="connsiteY76" fmla="*/ 1144952 h 1156925"/>
                <a:gd name="connsiteX77" fmla="*/ 269103 w 1509441"/>
                <a:gd name="connsiteY77" fmla="*/ 1125902 h 1156925"/>
                <a:gd name="connsiteX78" fmla="*/ 248148 w 1509441"/>
                <a:gd name="connsiteY78" fmla="*/ 1108757 h 1156925"/>
                <a:gd name="connsiteX79" fmla="*/ 926328 w 1509441"/>
                <a:gd name="connsiteY79" fmla="*/ 712517 h 1156925"/>
                <a:gd name="connsiteX80" fmla="*/ 909183 w 1509441"/>
                <a:gd name="connsiteY80" fmla="*/ 694420 h 1156925"/>
                <a:gd name="connsiteX81" fmla="*/ 891085 w 1509441"/>
                <a:gd name="connsiteY81" fmla="*/ 714422 h 1156925"/>
                <a:gd name="connsiteX82" fmla="*/ 907278 w 1509441"/>
                <a:gd name="connsiteY82" fmla="*/ 728710 h 1156925"/>
                <a:gd name="connsiteX83" fmla="*/ 926328 w 1509441"/>
                <a:gd name="connsiteY83" fmla="*/ 712517 h 1156925"/>
                <a:gd name="connsiteX84" fmla="*/ 489130 w 1509441"/>
                <a:gd name="connsiteY84" fmla="*/ 864917 h 1156925"/>
                <a:gd name="connsiteX85" fmla="*/ 471985 w 1509441"/>
                <a:gd name="connsiteY85" fmla="*/ 845867 h 1156925"/>
                <a:gd name="connsiteX86" fmla="*/ 452935 w 1509441"/>
                <a:gd name="connsiteY86" fmla="*/ 862060 h 1156925"/>
                <a:gd name="connsiteX87" fmla="*/ 469128 w 1509441"/>
                <a:gd name="connsiteY87" fmla="*/ 882062 h 1156925"/>
                <a:gd name="connsiteX88" fmla="*/ 489130 w 1509441"/>
                <a:gd name="connsiteY88" fmla="*/ 864917 h 115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509441" h="1156925">
                  <a:moveTo>
                    <a:pt x="1509258" y="166735"/>
                  </a:moveTo>
                  <a:cubicBezTo>
                    <a:pt x="1514973" y="277225"/>
                    <a:pt x="1386385" y="369617"/>
                    <a:pt x="1274943" y="314372"/>
                  </a:cubicBezTo>
                  <a:cubicBezTo>
                    <a:pt x="1228270" y="291512"/>
                    <a:pt x="1233033" y="304847"/>
                    <a:pt x="1217793" y="334375"/>
                  </a:cubicBezTo>
                  <a:cubicBezTo>
                    <a:pt x="1200648" y="367712"/>
                    <a:pt x="1185408" y="402955"/>
                    <a:pt x="1168263" y="436292"/>
                  </a:cubicBezTo>
                  <a:cubicBezTo>
                    <a:pt x="1162548" y="447722"/>
                    <a:pt x="1158738" y="460105"/>
                    <a:pt x="1156833" y="473440"/>
                  </a:cubicBezTo>
                  <a:cubicBezTo>
                    <a:pt x="1154928" y="500110"/>
                    <a:pt x="1146355" y="509635"/>
                    <a:pt x="1122543" y="507730"/>
                  </a:cubicBezTo>
                  <a:cubicBezTo>
                    <a:pt x="1102540" y="506777"/>
                    <a:pt x="1092063" y="516302"/>
                    <a:pt x="1080633" y="528685"/>
                  </a:cubicBezTo>
                  <a:cubicBezTo>
                    <a:pt x="1039675" y="571547"/>
                    <a:pt x="998718" y="614410"/>
                    <a:pt x="957760" y="657272"/>
                  </a:cubicBezTo>
                  <a:cubicBezTo>
                    <a:pt x="944425" y="671560"/>
                    <a:pt x="935853" y="685847"/>
                    <a:pt x="936805" y="707755"/>
                  </a:cubicBezTo>
                  <a:cubicBezTo>
                    <a:pt x="938710" y="728710"/>
                    <a:pt x="926328" y="742997"/>
                    <a:pt x="910135" y="742997"/>
                  </a:cubicBezTo>
                  <a:cubicBezTo>
                    <a:pt x="892038" y="742997"/>
                    <a:pt x="878703" y="732520"/>
                    <a:pt x="876798" y="717280"/>
                  </a:cubicBezTo>
                  <a:cubicBezTo>
                    <a:pt x="873940" y="693467"/>
                    <a:pt x="857748" y="682990"/>
                    <a:pt x="840603" y="671560"/>
                  </a:cubicBezTo>
                  <a:cubicBezTo>
                    <a:pt x="817743" y="656320"/>
                    <a:pt x="794883" y="641080"/>
                    <a:pt x="772023" y="626792"/>
                  </a:cubicBezTo>
                  <a:cubicBezTo>
                    <a:pt x="723445" y="594407"/>
                    <a:pt x="723445" y="594407"/>
                    <a:pt x="669153" y="601075"/>
                  </a:cubicBezTo>
                  <a:cubicBezTo>
                    <a:pt x="656770" y="602980"/>
                    <a:pt x="650103" y="608695"/>
                    <a:pt x="643435" y="618220"/>
                  </a:cubicBezTo>
                  <a:cubicBezTo>
                    <a:pt x="598668" y="684895"/>
                    <a:pt x="553900" y="751570"/>
                    <a:pt x="508180" y="818245"/>
                  </a:cubicBezTo>
                  <a:cubicBezTo>
                    <a:pt x="500560" y="829675"/>
                    <a:pt x="500560" y="842057"/>
                    <a:pt x="500560" y="855392"/>
                  </a:cubicBezTo>
                  <a:cubicBezTo>
                    <a:pt x="500560" y="882062"/>
                    <a:pt x="491988" y="891587"/>
                    <a:pt x="465318" y="893492"/>
                  </a:cubicBezTo>
                  <a:cubicBezTo>
                    <a:pt x="448173" y="894445"/>
                    <a:pt x="436743" y="901112"/>
                    <a:pt x="427218" y="914447"/>
                  </a:cubicBezTo>
                  <a:cubicBezTo>
                    <a:pt x="385308" y="971597"/>
                    <a:pt x="341493" y="1027795"/>
                    <a:pt x="298630" y="1084945"/>
                  </a:cubicBezTo>
                  <a:cubicBezTo>
                    <a:pt x="289105" y="1097327"/>
                    <a:pt x="281485" y="1109710"/>
                    <a:pt x="281485" y="1126855"/>
                  </a:cubicBezTo>
                  <a:cubicBezTo>
                    <a:pt x="281485" y="1143047"/>
                    <a:pt x="272913" y="1153525"/>
                    <a:pt x="256720" y="1156382"/>
                  </a:cubicBezTo>
                  <a:cubicBezTo>
                    <a:pt x="238623" y="1159240"/>
                    <a:pt x="225288" y="1150667"/>
                    <a:pt x="220525" y="1134475"/>
                  </a:cubicBezTo>
                  <a:cubicBezTo>
                    <a:pt x="214810" y="1114472"/>
                    <a:pt x="200523" y="1106852"/>
                    <a:pt x="184330" y="1099232"/>
                  </a:cubicBezTo>
                  <a:cubicBezTo>
                    <a:pt x="153850" y="1085897"/>
                    <a:pt x="123370" y="1073515"/>
                    <a:pt x="92890" y="1059227"/>
                  </a:cubicBezTo>
                  <a:cubicBezTo>
                    <a:pt x="73840" y="1050655"/>
                    <a:pt x="53838" y="1050655"/>
                    <a:pt x="33835" y="1051607"/>
                  </a:cubicBezTo>
                  <a:cubicBezTo>
                    <a:pt x="17643" y="1052560"/>
                    <a:pt x="6213" y="1043987"/>
                    <a:pt x="1450" y="1029700"/>
                  </a:cubicBezTo>
                  <a:cubicBezTo>
                    <a:pt x="-3312" y="1015412"/>
                    <a:pt x="4308" y="1003982"/>
                    <a:pt x="14785" y="996362"/>
                  </a:cubicBezTo>
                  <a:cubicBezTo>
                    <a:pt x="30025" y="984932"/>
                    <a:pt x="51933" y="988742"/>
                    <a:pt x="58600" y="1008745"/>
                  </a:cubicBezTo>
                  <a:cubicBezTo>
                    <a:pt x="68125" y="1036367"/>
                    <a:pt x="89080" y="1045892"/>
                    <a:pt x="111940" y="1055417"/>
                  </a:cubicBezTo>
                  <a:cubicBezTo>
                    <a:pt x="142420" y="1067800"/>
                    <a:pt x="172900" y="1081135"/>
                    <a:pt x="203380" y="1094470"/>
                  </a:cubicBezTo>
                  <a:cubicBezTo>
                    <a:pt x="214810" y="1099232"/>
                    <a:pt x="225288" y="1099232"/>
                    <a:pt x="237670" y="1098280"/>
                  </a:cubicBezTo>
                  <a:cubicBezTo>
                    <a:pt x="267198" y="1095422"/>
                    <a:pt x="286248" y="1082087"/>
                    <a:pt x="303393" y="1057322"/>
                  </a:cubicBezTo>
                  <a:cubicBezTo>
                    <a:pt x="336730" y="1008745"/>
                    <a:pt x="373878" y="962072"/>
                    <a:pt x="410073" y="915400"/>
                  </a:cubicBezTo>
                  <a:cubicBezTo>
                    <a:pt x="422455" y="898255"/>
                    <a:pt x="435790" y="882062"/>
                    <a:pt x="438648" y="859202"/>
                  </a:cubicBezTo>
                  <a:cubicBezTo>
                    <a:pt x="440553" y="843962"/>
                    <a:pt x="451030" y="833485"/>
                    <a:pt x="467223" y="831580"/>
                  </a:cubicBezTo>
                  <a:cubicBezTo>
                    <a:pt x="483415" y="829675"/>
                    <a:pt x="491988" y="820150"/>
                    <a:pt x="500560" y="807767"/>
                  </a:cubicBezTo>
                  <a:cubicBezTo>
                    <a:pt x="547233" y="738235"/>
                    <a:pt x="594858" y="668702"/>
                    <a:pt x="641530" y="599170"/>
                  </a:cubicBezTo>
                  <a:cubicBezTo>
                    <a:pt x="647245" y="590597"/>
                    <a:pt x="652008" y="581072"/>
                    <a:pt x="654865" y="570595"/>
                  </a:cubicBezTo>
                  <a:cubicBezTo>
                    <a:pt x="658675" y="554402"/>
                    <a:pt x="667248" y="542020"/>
                    <a:pt x="685345" y="541067"/>
                  </a:cubicBezTo>
                  <a:cubicBezTo>
                    <a:pt x="701538" y="540115"/>
                    <a:pt x="712968" y="548687"/>
                    <a:pt x="718683" y="562975"/>
                  </a:cubicBezTo>
                  <a:cubicBezTo>
                    <a:pt x="725350" y="581072"/>
                    <a:pt x="739638" y="590597"/>
                    <a:pt x="754878" y="600122"/>
                  </a:cubicBezTo>
                  <a:cubicBezTo>
                    <a:pt x="790120" y="622030"/>
                    <a:pt x="824410" y="645842"/>
                    <a:pt x="858700" y="668702"/>
                  </a:cubicBezTo>
                  <a:cubicBezTo>
                    <a:pt x="888228" y="688705"/>
                    <a:pt x="911088" y="687752"/>
                    <a:pt x="934900" y="662987"/>
                  </a:cubicBezTo>
                  <a:cubicBezTo>
                    <a:pt x="983478" y="613457"/>
                    <a:pt x="1031103" y="562022"/>
                    <a:pt x="1079680" y="511540"/>
                  </a:cubicBezTo>
                  <a:cubicBezTo>
                    <a:pt x="1087300" y="502967"/>
                    <a:pt x="1092063" y="494395"/>
                    <a:pt x="1093015" y="482965"/>
                  </a:cubicBezTo>
                  <a:cubicBezTo>
                    <a:pt x="1095873" y="462962"/>
                    <a:pt x="1106351" y="449627"/>
                    <a:pt x="1127305" y="447722"/>
                  </a:cubicBezTo>
                  <a:cubicBezTo>
                    <a:pt x="1145403" y="445817"/>
                    <a:pt x="1154928" y="435340"/>
                    <a:pt x="1161595" y="421052"/>
                  </a:cubicBezTo>
                  <a:cubicBezTo>
                    <a:pt x="1180645" y="382952"/>
                    <a:pt x="1198743" y="343900"/>
                    <a:pt x="1217793" y="305800"/>
                  </a:cubicBezTo>
                  <a:cubicBezTo>
                    <a:pt x="1226365" y="289607"/>
                    <a:pt x="1220651" y="277225"/>
                    <a:pt x="1211126" y="262937"/>
                  </a:cubicBezTo>
                  <a:cubicBezTo>
                    <a:pt x="1190170" y="233410"/>
                    <a:pt x="1179693" y="201025"/>
                    <a:pt x="1178740" y="162925"/>
                  </a:cubicBezTo>
                  <a:cubicBezTo>
                    <a:pt x="1177788" y="97202"/>
                    <a:pt x="1228270" y="16240"/>
                    <a:pt x="1317805" y="1952"/>
                  </a:cubicBezTo>
                  <a:cubicBezTo>
                    <a:pt x="1398768" y="-10430"/>
                    <a:pt x="1479730" y="37195"/>
                    <a:pt x="1502590" y="113395"/>
                  </a:cubicBezTo>
                  <a:cubicBezTo>
                    <a:pt x="1507353" y="130540"/>
                    <a:pt x="1507353" y="148637"/>
                    <a:pt x="1509258" y="166735"/>
                  </a:cubicBezTo>
                  <a:close/>
                  <a:moveTo>
                    <a:pt x="1347333" y="10525"/>
                  </a:moveTo>
                  <a:cubicBezTo>
                    <a:pt x="1260655" y="12430"/>
                    <a:pt x="1191123" y="71485"/>
                    <a:pt x="1190170" y="165782"/>
                  </a:cubicBezTo>
                  <a:cubicBezTo>
                    <a:pt x="1189218" y="256270"/>
                    <a:pt x="1260655" y="318182"/>
                    <a:pt x="1344476" y="320087"/>
                  </a:cubicBezTo>
                  <a:cubicBezTo>
                    <a:pt x="1428295" y="321040"/>
                    <a:pt x="1499733" y="250555"/>
                    <a:pt x="1499733" y="167687"/>
                  </a:cubicBezTo>
                  <a:cubicBezTo>
                    <a:pt x="1500685" y="82915"/>
                    <a:pt x="1430201" y="11477"/>
                    <a:pt x="1347333" y="10525"/>
                  </a:cubicBezTo>
                  <a:close/>
                  <a:moveTo>
                    <a:pt x="50980" y="1019222"/>
                  </a:moveTo>
                  <a:cubicBezTo>
                    <a:pt x="48123" y="1009697"/>
                    <a:pt x="42408" y="1002077"/>
                    <a:pt x="30978" y="1002077"/>
                  </a:cubicBezTo>
                  <a:cubicBezTo>
                    <a:pt x="20500" y="1002077"/>
                    <a:pt x="12880" y="1009697"/>
                    <a:pt x="13833" y="1020175"/>
                  </a:cubicBezTo>
                  <a:cubicBezTo>
                    <a:pt x="13833" y="1031605"/>
                    <a:pt x="21453" y="1041130"/>
                    <a:pt x="33835" y="1039225"/>
                  </a:cubicBezTo>
                  <a:cubicBezTo>
                    <a:pt x="44313" y="1037320"/>
                    <a:pt x="50980" y="1029700"/>
                    <a:pt x="50980" y="1019222"/>
                  </a:cubicBezTo>
                  <a:close/>
                  <a:moveTo>
                    <a:pt x="1127305" y="460105"/>
                  </a:moveTo>
                  <a:cubicBezTo>
                    <a:pt x="1115876" y="460105"/>
                    <a:pt x="1110160" y="466772"/>
                    <a:pt x="1110160" y="477250"/>
                  </a:cubicBezTo>
                  <a:cubicBezTo>
                    <a:pt x="1110160" y="487727"/>
                    <a:pt x="1115876" y="495347"/>
                    <a:pt x="1127305" y="495347"/>
                  </a:cubicBezTo>
                  <a:cubicBezTo>
                    <a:pt x="1137783" y="495347"/>
                    <a:pt x="1144451" y="489632"/>
                    <a:pt x="1144451" y="478202"/>
                  </a:cubicBezTo>
                  <a:cubicBezTo>
                    <a:pt x="1144451" y="466772"/>
                    <a:pt x="1137783" y="461057"/>
                    <a:pt x="1127305" y="460105"/>
                  </a:cubicBezTo>
                  <a:close/>
                  <a:moveTo>
                    <a:pt x="707253" y="568690"/>
                  </a:moveTo>
                  <a:cubicBezTo>
                    <a:pt x="706300" y="558212"/>
                    <a:pt x="700585" y="550592"/>
                    <a:pt x="689155" y="550592"/>
                  </a:cubicBezTo>
                  <a:cubicBezTo>
                    <a:pt x="677725" y="549640"/>
                    <a:pt x="672010" y="558212"/>
                    <a:pt x="672010" y="568690"/>
                  </a:cubicBezTo>
                  <a:cubicBezTo>
                    <a:pt x="672010" y="579167"/>
                    <a:pt x="676773" y="587740"/>
                    <a:pt x="688203" y="586787"/>
                  </a:cubicBezTo>
                  <a:cubicBezTo>
                    <a:pt x="698680" y="586787"/>
                    <a:pt x="705348" y="580120"/>
                    <a:pt x="707253" y="568690"/>
                  </a:cubicBezTo>
                  <a:close/>
                  <a:moveTo>
                    <a:pt x="248148" y="1108757"/>
                  </a:moveTo>
                  <a:cubicBezTo>
                    <a:pt x="239575" y="1111615"/>
                    <a:pt x="232908" y="1117330"/>
                    <a:pt x="234813" y="1128760"/>
                  </a:cubicBezTo>
                  <a:cubicBezTo>
                    <a:pt x="235765" y="1139237"/>
                    <a:pt x="242433" y="1145905"/>
                    <a:pt x="253863" y="1144952"/>
                  </a:cubicBezTo>
                  <a:cubicBezTo>
                    <a:pt x="265293" y="1144000"/>
                    <a:pt x="270055" y="1136380"/>
                    <a:pt x="269103" y="1125902"/>
                  </a:cubicBezTo>
                  <a:cubicBezTo>
                    <a:pt x="268150" y="1115425"/>
                    <a:pt x="260530" y="1109710"/>
                    <a:pt x="248148" y="1108757"/>
                  </a:cubicBezTo>
                  <a:close/>
                  <a:moveTo>
                    <a:pt x="926328" y="712517"/>
                  </a:moveTo>
                  <a:cubicBezTo>
                    <a:pt x="923470" y="703945"/>
                    <a:pt x="919660" y="695372"/>
                    <a:pt x="909183" y="694420"/>
                  </a:cubicBezTo>
                  <a:cubicBezTo>
                    <a:pt x="895848" y="693467"/>
                    <a:pt x="891085" y="702992"/>
                    <a:pt x="891085" y="714422"/>
                  </a:cubicBezTo>
                  <a:cubicBezTo>
                    <a:pt x="890133" y="723947"/>
                    <a:pt x="898705" y="728710"/>
                    <a:pt x="907278" y="728710"/>
                  </a:cubicBezTo>
                  <a:cubicBezTo>
                    <a:pt x="916803" y="728710"/>
                    <a:pt x="924423" y="724900"/>
                    <a:pt x="926328" y="712517"/>
                  </a:cubicBezTo>
                  <a:close/>
                  <a:moveTo>
                    <a:pt x="489130" y="864917"/>
                  </a:moveTo>
                  <a:cubicBezTo>
                    <a:pt x="489130" y="853487"/>
                    <a:pt x="481510" y="847772"/>
                    <a:pt x="471985" y="845867"/>
                  </a:cubicBezTo>
                  <a:cubicBezTo>
                    <a:pt x="460555" y="843962"/>
                    <a:pt x="452935" y="851582"/>
                    <a:pt x="452935" y="862060"/>
                  </a:cubicBezTo>
                  <a:cubicBezTo>
                    <a:pt x="452935" y="871585"/>
                    <a:pt x="458650" y="881110"/>
                    <a:pt x="469128" y="882062"/>
                  </a:cubicBezTo>
                  <a:cubicBezTo>
                    <a:pt x="479605" y="882062"/>
                    <a:pt x="486273" y="874442"/>
                    <a:pt x="489130" y="864917"/>
                  </a:cubicBezTo>
                  <a:close/>
                </a:path>
              </a:pathLst>
            </a:custGeom>
            <a:grpFill/>
            <a:ln w="9525" cap="flat">
              <a:solidFill>
                <a:schemeClr val="bg1"/>
              </a:solidFill>
              <a:prstDash val="solid"/>
              <a:miter/>
            </a:ln>
          </p:spPr>
          <p:txBody>
            <a:bodyPr rtlCol="0" anchor="ctr"/>
            <a:lstStyle/>
            <a:p>
              <a:endParaRPr lang="en-IN"/>
            </a:p>
          </p:txBody>
        </p:sp>
        <p:sp>
          <p:nvSpPr>
            <p:cNvPr id="269" name="Graphic 20" descr="Dollar">
              <a:extLst>
                <a:ext uri="{FF2B5EF4-FFF2-40B4-BE49-F238E27FC236}">
                  <a16:creationId xmlns:a16="http://schemas.microsoft.com/office/drawing/2014/main" id="{EBC37BEB-0953-49C0-84EE-8275CEDA0253}"/>
                </a:ext>
              </a:extLst>
            </p:cNvPr>
            <p:cNvSpPr/>
            <p:nvPr/>
          </p:nvSpPr>
          <p:spPr>
            <a:xfrm>
              <a:off x="4329115" y="510738"/>
              <a:ext cx="76200" cy="182242"/>
            </a:xfrm>
            <a:custGeom>
              <a:avLst/>
              <a:gdLst>
                <a:gd name="connsiteX0" fmla="*/ 166549 w 171249"/>
                <a:gd name="connsiteY0" fmla="*/ 245993 h 409560"/>
                <a:gd name="connsiteX1" fmla="*/ 153910 w 171249"/>
                <a:gd name="connsiteY1" fmla="*/ 227224 h 409560"/>
                <a:gd name="connsiteX2" fmla="*/ 135741 w 171249"/>
                <a:gd name="connsiteY2" fmla="*/ 214065 h 409560"/>
                <a:gd name="connsiteX3" fmla="*/ 114357 w 171249"/>
                <a:gd name="connsiteY3" fmla="*/ 204602 h 409560"/>
                <a:gd name="connsiteX4" fmla="*/ 91497 w 171249"/>
                <a:gd name="connsiteY4" fmla="*/ 196982 h 409560"/>
                <a:gd name="connsiteX5" fmla="*/ 89716 w 171249"/>
                <a:gd name="connsiteY5" fmla="*/ 196410 h 409560"/>
                <a:gd name="connsiteX6" fmla="*/ 89716 w 171249"/>
                <a:gd name="connsiteY6" fmla="*/ 62036 h 409560"/>
                <a:gd name="connsiteX7" fmla="*/ 92845 w 171249"/>
                <a:gd name="connsiteY7" fmla="*/ 61912 h 409560"/>
                <a:gd name="connsiteX8" fmla="*/ 128749 w 171249"/>
                <a:gd name="connsiteY8" fmla="*/ 68437 h 409560"/>
                <a:gd name="connsiteX9" fmla="*/ 158005 w 171249"/>
                <a:gd name="connsiteY9" fmla="*/ 89297 h 409560"/>
                <a:gd name="connsiteX10" fmla="*/ 164878 w 171249"/>
                <a:gd name="connsiteY10" fmla="*/ 82706 h 409560"/>
                <a:gd name="connsiteX11" fmla="*/ 132440 w 171249"/>
                <a:gd name="connsiteY11" fmla="*/ 59655 h 409560"/>
                <a:gd name="connsiteX12" fmla="*/ 92845 w 171249"/>
                <a:gd name="connsiteY12" fmla="*/ 52387 h 409560"/>
                <a:gd name="connsiteX13" fmla="*/ 89716 w 171249"/>
                <a:gd name="connsiteY13" fmla="*/ 52511 h 409560"/>
                <a:gd name="connsiteX14" fmla="*/ 89716 w 171249"/>
                <a:gd name="connsiteY14" fmla="*/ 0 h 409560"/>
                <a:gd name="connsiteX15" fmla="*/ 80191 w 171249"/>
                <a:gd name="connsiteY15" fmla="*/ 0 h 409560"/>
                <a:gd name="connsiteX16" fmla="*/ 80191 w 171249"/>
                <a:gd name="connsiteY16" fmla="*/ 53154 h 409560"/>
                <a:gd name="connsiteX17" fmla="*/ 57331 w 171249"/>
                <a:gd name="connsiteY17" fmla="*/ 58574 h 409560"/>
                <a:gd name="connsiteX18" fmla="*/ 30971 w 171249"/>
                <a:gd name="connsiteY18" fmla="*/ 75281 h 409560"/>
                <a:gd name="connsiteX19" fmla="*/ 14630 w 171249"/>
                <a:gd name="connsiteY19" fmla="*/ 99570 h 409560"/>
                <a:gd name="connsiteX20" fmla="*/ 9054 w 171249"/>
                <a:gd name="connsiteY20" fmla="*/ 128230 h 409560"/>
                <a:gd name="connsiteX21" fmla="*/ 13687 w 171249"/>
                <a:gd name="connsiteY21" fmla="*/ 155010 h 409560"/>
                <a:gd name="connsiteX22" fmla="*/ 26256 w 171249"/>
                <a:gd name="connsiteY22" fmla="*/ 174731 h 409560"/>
                <a:gd name="connsiteX23" fmla="*/ 44425 w 171249"/>
                <a:gd name="connsiteY23" fmla="*/ 188571 h 409560"/>
                <a:gd name="connsiteX24" fmla="*/ 65856 w 171249"/>
                <a:gd name="connsiteY24" fmla="*/ 198368 h 409560"/>
                <a:gd name="connsiteX25" fmla="*/ 80186 w 171249"/>
                <a:gd name="connsiteY25" fmla="*/ 203373 h 409560"/>
                <a:gd name="connsiteX26" fmla="*/ 80186 w 171249"/>
                <a:gd name="connsiteY26" fmla="*/ 347639 h 409560"/>
                <a:gd name="connsiteX27" fmla="*/ 57683 w 171249"/>
                <a:gd name="connsiteY27" fmla="*/ 345186 h 409560"/>
                <a:gd name="connsiteX28" fmla="*/ 39514 w 171249"/>
                <a:gd name="connsiteY28" fmla="*/ 338842 h 409560"/>
                <a:gd name="connsiteX29" fmla="*/ 26146 w 171249"/>
                <a:gd name="connsiteY29" fmla="*/ 330689 h 409560"/>
                <a:gd name="connsiteX30" fmla="*/ 16497 w 171249"/>
                <a:gd name="connsiteY30" fmla="*/ 322369 h 409560"/>
                <a:gd name="connsiteX31" fmla="*/ 10087 w 171249"/>
                <a:gd name="connsiteY31" fmla="*/ 315863 h 409560"/>
                <a:gd name="connsiteX32" fmla="*/ 7272 w 171249"/>
                <a:gd name="connsiteY32" fmla="*/ 312868 h 409560"/>
                <a:gd name="connsiteX33" fmla="*/ 6896 w 171249"/>
                <a:gd name="connsiteY33" fmla="*/ 312477 h 409560"/>
                <a:gd name="connsiteX34" fmla="*/ 0 w 171249"/>
                <a:gd name="connsiteY34" fmla="*/ 319035 h 409560"/>
                <a:gd name="connsiteX35" fmla="*/ 391 w 171249"/>
                <a:gd name="connsiteY35" fmla="*/ 319445 h 409560"/>
                <a:gd name="connsiteX36" fmla="*/ 3077 w 171249"/>
                <a:gd name="connsiteY36" fmla="*/ 322302 h 409560"/>
                <a:gd name="connsiteX37" fmla="*/ 9844 w 171249"/>
                <a:gd name="connsiteY37" fmla="*/ 329174 h 409560"/>
                <a:gd name="connsiteX38" fmla="*/ 20264 w 171249"/>
                <a:gd name="connsiteY38" fmla="*/ 338190 h 409560"/>
                <a:gd name="connsiteX39" fmla="*/ 35347 w 171249"/>
                <a:gd name="connsiteY39" fmla="*/ 347415 h 409560"/>
                <a:gd name="connsiteX40" fmla="*/ 55440 w 171249"/>
                <a:gd name="connsiteY40" fmla="*/ 354449 h 409560"/>
                <a:gd name="connsiteX41" fmla="*/ 80205 w 171249"/>
                <a:gd name="connsiteY41" fmla="*/ 357173 h 409560"/>
                <a:gd name="connsiteX42" fmla="*/ 80205 w 171249"/>
                <a:gd name="connsiteY42" fmla="*/ 409561 h 409560"/>
                <a:gd name="connsiteX43" fmla="*/ 89730 w 171249"/>
                <a:gd name="connsiteY43" fmla="*/ 409561 h 409560"/>
                <a:gd name="connsiteX44" fmla="*/ 89730 w 171249"/>
                <a:gd name="connsiteY44" fmla="*/ 356830 h 409560"/>
                <a:gd name="connsiteX45" fmla="*/ 119029 w 171249"/>
                <a:gd name="connsiteY45" fmla="*/ 350349 h 409560"/>
                <a:gd name="connsiteX46" fmla="*/ 147361 w 171249"/>
                <a:gd name="connsiteY46" fmla="*/ 331851 h 409560"/>
                <a:gd name="connsiteX47" fmla="*/ 165154 w 171249"/>
                <a:gd name="connsiteY47" fmla="*/ 304610 h 409560"/>
                <a:gd name="connsiteX48" fmla="*/ 171236 w 171249"/>
                <a:gd name="connsiteY48" fmla="*/ 271705 h 409560"/>
                <a:gd name="connsiteX49" fmla="*/ 166549 w 171249"/>
                <a:gd name="connsiteY49" fmla="*/ 245993 h 409560"/>
                <a:gd name="connsiteX50" fmla="*/ 69223 w 171249"/>
                <a:gd name="connsiteY50" fmla="*/ 189457 h 409560"/>
                <a:gd name="connsiteX51" fmla="*/ 49030 w 171249"/>
                <a:gd name="connsiteY51" fmla="*/ 180223 h 409560"/>
                <a:gd name="connsiteX52" fmla="*/ 33133 w 171249"/>
                <a:gd name="connsiteY52" fmla="*/ 168131 h 409560"/>
                <a:gd name="connsiteX53" fmla="*/ 22498 w 171249"/>
                <a:gd name="connsiteY53" fmla="*/ 151462 h 409560"/>
                <a:gd name="connsiteX54" fmla="*/ 18564 w 171249"/>
                <a:gd name="connsiteY54" fmla="*/ 128264 h 409560"/>
                <a:gd name="connsiteX55" fmla="*/ 23436 w 171249"/>
                <a:gd name="connsiteY55" fmla="*/ 103189 h 409560"/>
                <a:gd name="connsiteX56" fmla="*/ 37624 w 171249"/>
                <a:gd name="connsiteY56" fmla="*/ 82110 h 409560"/>
                <a:gd name="connsiteX57" fmla="*/ 60836 w 171249"/>
                <a:gd name="connsiteY57" fmla="*/ 67447 h 409560"/>
                <a:gd name="connsiteX58" fmla="*/ 80191 w 171249"/>
                <a:gd name="connsiteY58" fmla="*/ 62765 h 409560"/>
                <a:gd name="connsiteX59" fmla="*/ 80191 w 171249"/>
                <a:gd name="connsiteY59" fmla="*/ 193377 h 409560"/>
                <a:gd name="connsiteX60" fmla="*/ 69223 w 171249"/>
                <a:gd name="connsiteY60" fmla="*/ 189457 h 409560"/>
                <a:gd name="connsiteX61" fmla="*/ 156277 w 171249"/>
                <a:gd name="connsiteY61" fmla="*/ 301123 h 409560"/>
                <a:gd name="connsiteX62" fmla="*/ 140627 w 171249"/>
                <a:gd name="connsiteY62" fmla="*/ 325117 h 409560"/>
                <a:gd name="connsiteX63" fmla="*/ 115386 w 171249"/>
                <a:gd name="connsiteY63" fmla="*/ 341538 h 409560"/>
                <a:gd name="connsiteX64" fmla="*/ 89702 w 171249"/>
                <a:gd name="connsiteY64" fmla="*/ 347310 h 409560"/>
                <a:gd name="connsiteX65" fmla="*/ 89702 w 171249"/>
                <a:gd name="connsiteY65" fmla="*/ 206407 h 409560"/>
                <a:gd name="connsiteX66" fmla="*/ 111057 w 171249"/>
                <a:gd name="connsiteY66" fmla="*/ 213551 h 409560"/>
                <a:gd name="connsiteX67" fmla="*/ 131288 w 171249"/>
                <a:gd name="connsiteY67" fmla="*/ 222499 h 409560"/>
                <a:gd name="connsiteX68" fmla="*/ 147209 w 171249"/>
                <a:gd name="connsiteY68" fmla="*/ 234015 h 409560"/>
                <a:gd name="connsiteX69" fmla="*/ 157777 w 171249"/>
                <a:gd name="connsiteY69" fmla="*/ 249731 h 409560"/>
                <a:gd name="connsiteX70" fmla="*/ 161682 w 171249"/>
                <a:gd name="connsiteY70" fmla="*/ 271705 h 409560"/>
                <a:gd name="connsiteX71" fmla="*/ 156277 w 171249"/>
                <a:gd name="connsiteY71" fmla="*/ 301123 h 4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249" h="409560">
                  <a:moveTo>
                    <a:pt x="166549" y="245993"/>
                  </a:moveTo>
                  <a:cubicBezTo>
                    <a:pt x="163603" y="238970"/>
                    <a:pt x="159309" y="232594"/>
                    <a:pt x="153910" y="227224"/>
                  </a:cubicBezTo>
                  <a:cubicBezTo>
                    <a:pt x="148530" y="221971"/>
                    <a:pt x="142409" y="217537"/>
                    <a:pt x="135741" y="214065"/>
                  </a:cubicBezTo>
                  <a:cubicBezTo>
                    <a:pt x="128830" y="210442"/>
                    <a:pt x="121686" y="207281"/>
                    <a:pt x="114357" y="204602"/>
                  </a:cubicBezTo>
                  <a:cubicBezTo>
                    <a:pt x="106909" y="201863"/>
                    <a:pt x="99217" y="199301"/>
                    <a:pt x="91497" y="196982"/>
                  </a:cubicBezTo>
                  <a:cubicBezTo>
                    <a:pt x="90897" y="196801"/>
                    <a:pt x="90311" y="196596"/>
                    <a:pt x="89716" y="196410"/>
                  </a:cubicBezTo>
                  <a:lnTo>
                    <a:pt x="89716" y="62036"/>
                  </a:lnTo>
                  <a:cubicBezTo>
                    <a:pt x="90768" y="62008"/>
                    <a:pt x="91773" y="61912"/>
                    <a:pt x="92845" y="61912"/>
                  </a:cubicBezTo>
                  <a:cubicBezTo>
                    <a:pt x="105127" y="61682"/>
                    <a:pt x="117333" y="63900"/>
                    <a:pt x="128749" y="68437"/>
                  </a:cubicBezTo>
                  <a:cubicBezTo>
                    <a:pt x="139824" y="73319"/>
                    <a:pt x="149781" y="80418"/>
                    <a:pt x="158005" y="89297"/>
                  </a:cubicBezTo>
                  <a:lnTo>
                    <a:pt x="164878" y="82706"/>
                  </a:lnTo>
                  <a:cubicBezTo>
                    <a:pt x="155757" y="72883"/>
                    <a:pt x="144717" y="65037"/>
                    <a:pt x="132440" y="59655"/>
                  </a:cubicBezTo>
                  <a:cubicBezTo>
                    <a:pt x="119856" y="54624"/>
                    <a:pt x="106395" y="52153"/>
                    <a:pt x="92845" y="52387"/>
                  </a:cubicBezTo>
                  <a:cubicBezTo>
                    <a:pt x="91778" y="52387"/>
                    <a:pt x="90768" y="52483"/>
                    <a:pt x="89716" y="52511"/>
                  </a:cubicBezTo>
                  <a:lnTo>
                    <a:pt x="89716" y="0"/>
                  </a:lnTo>
                  <a:lnTo>
                    <a:pt x="80191" y="0"/>
                  </a:lnTo>
                  <a:lnTo>
                    <a:pt x="80191" y="53154"/>
                  </a:lnTo>
                  <a:cubicBezTo>
                    <a:pt x="72364" y="53937"/>
                    <a:pt x="64676" y="55760"/>
                    <a:pt x="57331" y="58574"/>
                  </a:cubicBezTo>
                  <a:cubicBezTo>
                    <a:pt x="47522" y="62337"/>
                    <a:pt x="38561" y="68017"/>
                    <a:pt x="30971" y="75281"/>
                  </a:cubicBezTo>
                  <a:cubicBezTo>
                    <a:pt x="23911" y="82167"/>
                    <a:pt x="18348" y="90436"/>
                    <a:pt x="14630" y="99570"/>
                  </a:cubicBezTo>
                  <a:cubicBezTo>
                    <a:pt x="10930" y="108671"/>
                    <a:pt x="9035" y="118405"/>
                    <a:pt x="9054" y="128230"/>
                  </a:cubicBezTo>
                  <a:cubicBezTo>
                    <a:pt x="8865" y="137371"/>
                    <a:pt x="10438" y="146464"/>
                    <a:pt x="13687" y="155010"/>
                  </a:cubicBezTo>
                  <a:cubicBezTo>
                    <a:pt x="16582" y="162325"/>
                    <a:pt x="20848" y="169018"/>
                    <a:pt x="26256" y="174731"/>
                  </a:cubicBezTo>
                  <a:cubicBezTo>
                    <a:pt x="31571" y="180244"/>
                    <a:pt x="37698" y="184911"/>
                    <a:pt x="44425" y="188571"/>
                  </a:cubicBezTo>
                  <a:cubicBezTo>
                    <a:pt x="51330" y="192335"/>
                    <a:pt x="58491" y="195609"/>
                    <a:pt x="65856" y="198368"/>
                  </a:cubicBezTo>
                  <a:cubicBezTo>
                    <a:pt x="70514" y="200125"/>
                    <a:pt x="75324" y="201778"/>
                    <a:pt x="80186" y="203373"/>
                  </a:cubicBezTo>
                  <a:lnTo>
                    <a:pt x="80186" y="347639"/>
                  </a:lnTo>
                  <a:cubicBezTo>
                    <a:pt x="72616" y="347680"/>
                    <a:pt x="65067" y="346857"/>
                    <a:pt x="57683" y="345186"/>
                  </a:cubicBezTo>
                  <a:cubicBezTo>
                    <a:pt x="51418" y="343725"/>
                    <a:pt x="45328" y="341598"/>
                    <a:pt x="39514" y="338842"/>
                  </a:cubicBezTo>
                  <a:cubicBezTo>
                    <a:pt x="34785" y="336601"/>
                    <a:pt x="30304" y="333867"/>
                    <a:pt x="26146" y="330689"/>
                  </a:cubicBezTo>
                  <a:cubicBezTo>
                    <a:pt x="22783" y="328091"/>
                    <a:pt x="19562" y="325313"/>
                    <a:pt x="16497" y="322369"/>
                  </a:cubicBezTo>
                  <a:cubicBezTo>
                    <a:pt x="13786" y="319727"/>
                    <a:pt x="11649" y="317559"/>
                    <a:pt x="10087" y="315863"/>
                  </a:cubicBezTo>
                  <a:cubicBezTo>
                    <a:pt x="8758" y="314435"/>
                    <a:pt x="7882" y="313482"/>
                    <a:pt x="7272" y="312868"/>
                  </a:cubicBezTo>
                  <a:lnTo>
                    <a:pt x="6896" y="312477"/>
                  </a:lnTo>
                  <a:lnTo>
                    <a:pt x="0" y="319035"/>
                  </a:lnTo>
                  <a:lnTo>
                    <a:pt x="391" y="319445"/>
                  </a:lnTo>
                  <a:cubicBezTo>
                    <a:pt x="976" y="320054"/>
                    <a:pt x="1819" y="320931"/>
                    <a:pt x="3077" y="322302"/>
                  </a:cubicBezTo>
                  <a:cubicBezTo>
                    <a:pt x="4724" y="324099"/>
                    <a:pt x="6980" y="326390"/>
                    <a:pt x="9844" y="329174"/>
                  </a:cubicBezTo>
                  <a:cubicBezTo>
                    <a:pt x="13153" y="332365"/>
                    <a:pt x="16632" y="335374"/>
                    <a:pt x="20264" y="338190"/>
                  </a:cubicBezTo>
                  <a:cubicBezTo>
                    <a:pt x="24954" y="341787"/>
                    <a:pt x="30009" y="344879"/>
                    <a:pt x="35347" y="347415"/>
                  </a:cubicBezTo>
                  <a:cubicBezTo>
                    <a:pt x="41776" y="350467"/>
                    <a:pt x="48512" y="352825"/>
                    <a:pt x="55440" y="354449"/>
                  </a:cubicBezTo>
                  <a:cubicBezTo>
                    <a:pt x="63564" y="356303"/>
                    <a:pt x="71873" y="357217"/>
                    <a:pt x="80205" y="357173"/>
                  </a:cubicBezTo>
                  <a:lnTo>
                    <a:pt x="80205" y="409561"/>
                  </a:lnTo>
                  <a:lnTo>
                    <a:pt x="89730" y="409561"/>
                  </a:lnTo>
                  <a:lnTo>
                    <a:pt x="89730" y="356830"/>
                  </a:lnTo>
                  <a:cubicBezTo>
                    <a:pt x="99780" y="356244"/>
                    <a:pt x="109670" y="354056"/>
                    <a:pt x="119029" y="350349"/>
                  </a:cubicBezTo>
                  <a:cubicBezTo>
                    <a:pt x="129608" y="346126"/>
                    <a:pt x="139240" y="339838"/>
                    <a:pt x="147361" y="331851"/>
                  </a:cubicBezTo>
                  <a:cubicBezTo>
                    <a:pt x="155112" y="324098"/>
                    <a:pt x="161170" y="314823"/>
                    <a:pt x="165154" y="304610"/>
                  </a:cubicBezTo>
                  <a:cubicBezTo>
                    <a:pt x="169229" y="294121"/>
                    <a:pt x="171292" y="282958"/>
                    <a:pt x="171236" y="271705"/>
                  </a:cubicBezTo>
                  <a:cubicBezTo>
                    <a:pt x="171418" y="262907"/>
                    <a:pt x="169824" y="254161"/>
                    <a:pt x="166549" y="245993"/>
                  </a:cubicBezTo>
                  <a:close/>
                  <a:moveTo>
                    <a:pt x="69223" y="189457"/>
                  </a:moveTo>
                  <a:cubicBezTo>
                    <a:pt x="62284" y="186855"/>
                    <a:pt x="55536" y="183770"/>
                    <a:pt x="49030" y="180223"/>
                  </a:cubicBezTo>
                  <a:cubicBezTo>
                    <a:pt x="43144" y="177028"/>
                    <a:pt x="37783" y="172950"/>
                    <a:pt x="33133" y="168131"/>
                  </a:cubicBezTo>
                  <a:cubicBezTo>
                    <a:pt x="28558" y="163302"/>
                    <a:pt x="24949" y="157645"/>
                    <a:pt x="22498" y="151462"/>
                  </a:cubicBezTo>
                  <a:cubicBezTo>
                    <a:pt x="19714" y="144052"/>
                    <a:pt x="18379" y="136177"/>
                    <a:pt x="18564" y="128264"/>
                  </a:cubicBezTo>
                  <a:cubicBezTo>
                    <a:pt x="18547" y="119669"/>
                    <a:pt x="20201" y="111152"/>
                    <a:pt x="23436" y="103189"/>
                  </a:cubicBezTo>
                  <a:cubicBezTo>
                    <a:pt x="26662" y="95260"/>
                    <a:pt x="31493" y="88084"/>
                    <a:pt x="37624" y="82110"/>
                  </a:cubicBezTo>
                  <a:cubicBezTo>
                    <a:pt x="44310" y="75728"/>
                    <a:pt x="52201" y="70743"/>
                    <a:pt x="60836" y="67447"/>
                  </a:cubicBezTo>
                  <a:cubicBezTo>
                    <a:pt x="67063" y="65070"/>
                    <a:pt x="73567" y="63497"/>
                    <a:pt x="80191" y="62765"/>
                  </a:cubicBezTo>
                  <a:lnTo>
                    <a:pt x="80191" y="193377"/>
                  </a:lnTo>
                  <a:cubicBezTo>
                    <a:pt x="76476" y="192119"/>
                    <a:pt x="72809" y="190810"/>
                    <a:pt x="69223" y="189457"/>
                  </a:cubicBezTo>
                  <a:close/>
                  <a:moveTo>
                    <a:pt x="156277" y="301123"/>
                  </a:moveTo>
                  <a:cubicBezTo>
                    <a:pt x="152773" y="310116"/>
                    <a:pt x="147445" y="318286"/>
                    <a:pt x="140627" y="325117"/>
                  </a:cubicBezTo>
                  <a:cubicBezTo>
                    <a:pt x="133389" y="332214"/>
                    <a:pt x="124808" y="337797"/>
                    <a:pt x="115386" y="341538"/>
                  </a:cubicBezTo>
                  <a:cubicBezTo>
                    <a:pt x="107179" y="344791"/>
                    <a:pt x="98512" y="346739"/>
                    <a:pt x="89702" y="347310"/>
                  </a:cubicBezTo>
                  <a:lnTo>
                    <a:pt x="89702" y="206407"/>
                  </a:lnTo>
                  <a:cubicBezTo>
                    <a:pt x="96912" y="208593"/>
                    <a:pt x="104094" y="210984"/>
                    <a:pt x="111057" y="213551"/>
                  </a:cubicBezTo>
                  <a:cubicBezTo>
                    <a:pt x="117990" y="216085"/>
                    <a:pt x="124748" y="219075"/>
                    <a:pt x="131288" y="222499"/>
                  </a:cubicBezTo>
                  <a:cubicBezTo>
                    <a:pt x="137131" y="225536"/>
                    <a:pt x="142495" y="229416"/>
                    <a:pt x="147209" y="234015"/>
                  </a:cubicBezTo>
                  <a:cubicBezTo>
                    <a:pt x="151722" y="238515"/>
                    <a:pt x="155312" y="243854"/>
                    <a:pt x="157777" y="249731"/>
                  </a:cubicBezTo>
                  <a:cubicBezTo>
                    <a:pt x="160536" y="256721"/>
                    <a:pt x="161864" y="264193"/>
                    <a:pt x="161682" y="271705"/>
                  </a:cubicBezTo>
                  <a:cubicBezTo>
                    <a:pt x="161744" y="281764"/>
                    <a:pt x="159910" y="291744"/>
                    <a:pt x="156277" y="301123"/>
                  </a:cubicBezTo>
                  <a:close/>
                </a:path>
              </a:pathLst>
            </a:custGeom>
            <a:grpFill/>
            <a:ln w="3175" cap="flat">
              <a:solidFill>
                <a:schemeClr val="bg1"/>
              </a:solidFill>
              <a:prstDash val="solid"/>
              <a:miter/>
            </a:ln>
          </p:spPr>
          <p:txBody>
            <a:bodyPr rtlCol="0" anchor="ctr"/>
            <a:lstStyle/>
            <a:p>
              <a:endParaRPr lang="en-IN"/>
            </a:p>
          </p:txBody>
        </p:sp>
      </p:grpSp>
      <p:grpSp>
        <p:nvGrpSpPr>
          <p:cNvPr id="233" name="Graphic 31">
            <a:extLst>
              <a:ext uri="{FF2B5EF4-FFF2-40B4-BE49-F238E27FC236}">
                <a16:creationId xmlns:a16="http://schemas.microsoft.com/office/drawing/2014/main" id="{A7439C85-1C24-4311-81B1-D8668B388AAE}"/>
              </a:ext>
            </a:extLst>
          </p:cNvPr>
          <p:cNvGrpSpPr/>
          <p:nvPr/>
        </p:nvGrpSpPr>
        <p:grpSpPr>
          <a:xfrm>
            <a:off x="10018384" y="4856805"/>
            <a:ext cx="428028" cy="432560"/>
            <a:chOff x="5181345" y="447336"/>
            <a:chExt cx="1470723" cy="1554922"/>
          </a:xfrm>
        </p:grpSpPr>
        <p:sp>
          <p:nvSpPr>
            <p:cNvPr id="258" name="Freeform: Shape 257">
              <a:extLst>
                <a:ext uri="{FF2B5EF4-FFF2-40B4-BE49-F238E27FC236}">
                  <a16:creationId xmlns:a16="http://schemas.microsoft.com/office/drawing/2014/main" id="{8DB983CA-B72A-4775-82DC-9C617587F7D2}"/>
                </a:ext>
              </a:extLst>
            </p:cNvPr>
            <p:cNvSpPr/>
            <p:nvPr/>
          </p:nvSpPr>
          <p:spPr>
            <a:xfrm>
              <a:off x="5377520" y="1254583"/>
              <a:ext cx="111198" cy="323004"/>
            </a:xfrm>
            <a:custGeom>
              <a:avLst/>
              <a:gdLst>
                <a:gd name="connsiteX0" fmla="*/ 0 w 111198"/>
                <a:gd name="connsiteY0" fmla="*/ 238282 h 323004"/>
                <a:gd name="connsiteX1" fmla="*/ 111198 w 111198"/>
                <a:gd name="connsiteY1" fmla="*/ 323004 h 323004"/>
                <a:gd name="connsiteX2" fmla="*/ 111198 w 111198"/>
                <a:gd name="connsiteY2" fmla="*/ 0 h 323004"/>
                <a:gd name="connsiteX3" fmla="*/ 0 w 111198"/>
                <a:gd name="connsiteY3" fmla="*/ 0 h 323004"/>
                <a:gd name="connsiteX4" fmla="*/ 0 w 111198"/>
                <a:gd name="connsiteY4" fmla="*/ 238282 h 323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8" h="323004">
                  <a:moveTo>
                    <a:pt x="0" y="238282"/>
                  </a:moveTo>
                  <a:cubicBezTo>
                    <a:pt x="33889" y="270053"/>
                    <a:pt x="70955" y="298647"/>
                    <a:pt x="111198" y="323004"/>
                  </a:cubicBezTo>
                  <a:lnTo>
                    <a:pt x="111198" y="0"/>
                  </a:lnTo>
                  <a:lnTo>
                    <a:pt x="0" y="0"/>
                  </a:lnTo>
                  <a:lnTo>
                    <a:pt x="0" y="238282"/>
                  </a:lnTo>
                  <a:close/>
                </a:path>
              </a:pathLst>
            </a:custGeom>
            <a:noFill/>
            <a:ln w="10553" cap="flat">
              <a:solidFill>
                <a:schemeClr val="bg1"/>
              </a:solid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0AAD57EA-C75E-468D-9B7E-11DFA5A6C978}"/>
                </a:ext>
              </a:extLst>
            </p:cNvPr>
            <p:cNvSpPr/>
            <p:nvPr/>
          </p:nvSpPr>
          <p:spPr>
            <a:xfrm>
              <a:off x="5956810" y="690120"/>
              <a:ext cx="3177" cy="2118"/>
            </a:xfrm>
            <a:custGeom>
              <a:avLst/>
              <a:gdLst>
                <a:gd name="connsiteX0" fmla="*/ 3177 w 3177"/>
                <a:gd name="connsiteY0" fmla="*/ 2118 h 2118"/>
                <a:gd name="connsiteX1" fmla="*/ 3177 w 3177"/>
                <a:gd name="connsiteY1" fmla="*/ 0 h 2118"/>
                <a:gd name="connsiteX2" fmla="*/ 0 w 3177"/>
                <a:gd name="connsiteY2" fmla="*/ 0 h 2118"/>
              </a:gdLst>
              <a:ahLst/>
              <a:cxnLst>
                <a:cxn ang="0">
                  <a:pos x="connsiteX0" y="connsiteY0"/>
                </a:cxn>
                <a:cxn ang="0">
                  <a:pos x="connsiteX1" y="connsiteY1"/>
                </a:cxn>
                <a:cxn ang="0">
                  <a:pos x="connsiteX2" y="connsiteY2"/>
                </a:cxn>
              </a:cxnLst>
              <a:rect l="l" t="t" r="r" b="b"/>
              <a:pathLst>
                <a:path w="3177" h="2118">
                  <a:moveTo>
                    <a:pt x="3177" y="2118"/>
                  </a:moveTo>
                  <a:lnTo>
                    <a:pt x="3177" y="0"/>
                  </a:lnTo>
                  <a:lnTo>
                    <a:pt x="0" y="0"/>
                  </a:lnTo>
                  <a:close/>
                </a:path>
              </a:pathLst>
            </a:custGeom>
            <a:noFill/>
            <a:ln w="10553" cap="flat">
              <a:solidFill>
                <a:schemeClr val="bg1"/>
              </a:solid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411AA4FE-F534-4257-BFBC-68618D296E84}"/>
                </a:ext>
              </a:extLst>
            </p:cNvPr>
            <p:cNvSpPr/>
            <p:nvPr/>
          </p:nvSpPr>
          <p:spPr>
            <a:xfrm>
              <a:off x="5192062" y="458324"/>
              <a:ext cx="1184666" cy="1201867"/>
            </a:xfrm>
            <a:custGeom>
              <a:avLst/>
              <a:gdLst>
                <a:gd name="connsiteX0" fmla="*/ 991381 w 1184666"/>
                <a:gd name="connsiteY0" fmla="*/ 1066312 h 1201867"/>
                <a:gd name="connsiteX1" fmla="*/ 1184125 w 1184666"/>
                <a:gd name="connsiteY1" fmla="*/ 563272 h 1201867"/>
                <a:gd name="connsiteX2" fmla="*/ 1000912 w 1184666"/>
                <a:gd name="connsiteY2" fmla="*/ 149191 h 1201867"/>
                <a:gd name="connsiteX3" fmla="*/ 201344 w 1184666"/>
                <a:gd name="connsiteY3" fmla="*/ 150250 h 1201867"/>
                <a:gd name="connsiteX4" fmla="*/ 111326 w 1184666"/>
                <a:gd name="connsiteY4" fmla="*/ 949818 h 1201867"/>
                <a:gd name="connsiteX5" fmla="*/ 173809 w 1184666"/>
                <a:gd name="connsiteY5" fmla="*/ 1023950 h 1201867"/>
                <a:gd name="connsiteX6" fmla="*/ 173809 w 1184666"/>
                <a:gd name="connsiteY6" fmla="*/ 785669 h 1201867"/>
                <a:gd name="connsiteX7" fmla="*/ 307247 w 1184666"/>
                <a:gd name="connsiteY7" fmla="*/ 785669 h 1201867"/>
                <a:gd name="connsiteX8" fmla="*/ 307247 w 1184666"/>
                <a:gd name="connsiteY8" fmla="*/ 1124558 h 1201867"/>
                <a:gd name="connsiteX9" fmla="*/ 498932 w 1184666"/>
                <a:gd name="connsiteY9" fmla="*/ 1193395 h 1201867"/>
                <a:gd name="connsiteX10" fmla="*/ 498932 w 1184666"/>
                <a:gd name="connsiteY10" fmla="*/ 647995 h 1201867"/>
                <a:gd name="connsiteX11" fmla="*/ 631310 w 1184666"/>
                <a:gd name="connsiteY11" fmla="*/ 647995 h 1201867"/>
                <a:gd name="connsiteX12" fmla="*/ 631310 w 1184666"/>
                <a:gd name="connsiteY12" fmla="*/ 1201868 h 1201867"/>
                <a:gd name="connsiteX13" fmla="*/ 857943 w 1184666"/>
                <a:gd name="connsiteY13" fmla="*/ 1145739 h 1201867"/>
                <a:gd name="connsiteX14" fmla="*/ 857943 w 1184666"/>
                <a:gd name="connsiteY14" fmla="*/ 436189 h 1201867"/>
                <a:gd name="connsiteX15" fmla="*/ 990322 w 1184666"/>
                <a:gd name="connsiteY15" fmla="*/ 436189 h 1201867"/>
                <a:gd name="connsiteX16" fmla="*/ 990322 w 1184666"/>
                <a:gd name="connsiteY16" fmla="*/ 1066312 h 1201867"/>
                <a:gd name="connsiteX17" fmla="*/ 768984 w 1184666"/>
                <a:gd name="connsiteY17" fmla="*/ 352525 h 1201867"/>
                <a:gd name="connsiteX18" fmla="*/ 758394 w 1184666"/>
                <a:gd name="connsiteY18" fmla="*/ 351466 h 1201867"/>
                <a:gd name="connsiteX19" fmla="*/ 766866 w 1184666"/>
                <a:gd name="connsiteY19" fmla="*/ 242386 h 1201867"/>
                <a:gd name="connsiteX20" fmla="*/ 513758 w 1184666"/>
                <a:gd name="connsiteY20" fmla="*/ 492317 h 1201867"/>
                <a:gd name="connsiteX21" fmla="*/ 354903 w 1184666"/>
                <a:gd name="connsiteY21" fmla="*/ 440425 h 1201867"/>
                <a:gd name="connsiteX22" fmla="*/ 137802 w 1184666"/>
                <a:gd name="connsiteY22" fmla="*/ 697769 h 1201867"/>
                <a:gd name="connsiteX23" fmla="*/ 129330 w 1184666"/>
                <a:gd name="connsiteY23" fmla="*/ 691415 h 1201867"/>
                <a:gd name="connsiteX24" fmla="*/ 349608 w 1184666"/>
                <a:gd name="connsiteY24" fmla="*/ 428775 h 1201867"/>
                <a:gd name="connsiteX25" fmla="*/ 509522 w 1184666"/>
                <a:gd name="connsiteY25" fmla="*/ 480668 h 1201867"/>
                <a:gd name="connsiteX26" fmla="*/ 762630 w 1184666"/>
                <a:gd name="connsiteY26" fmla="*/ 231796 h 1201867"/>
                <a:gd name="connsiteX27" fmla="*/ 631310 w 1184666"/>
                <a:gd name="connsiteY27" fmla="*/ 231796 h 1201867"/>
                <a:gd name="connsiteX28" fmla="*/ 631310 w 1184666"/>
                <a:gd name="connsiteY28" fmla="*/ 221205 h 1201867"/>
                <a:gd name="connsiteX29" fmla="*/ 779575 w 1184666"/>
                <a:gd name="connsiteY29" fmla="*/ 221205 h 1201867"/>
                <a:gd name="connsiteX30" fmla="*/ 768984 w 1184666"/>
                <a:gd name="connsiteY30" fmla="*/ 352525 h 12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84666" h="1201867">
                  <a:moveTo>
                    <a:pt x="991381" y="1066312"/>
                  </a:moveTo>
                  <a:cubicBezTo>
                    <a:pt x="1122701" y="928638"/>
                    <a:pt x="1191538" y="749662"/>
                    <a:pt x="1184125" y="563272"/>
                  </a:cubicBezTo>
                  <a:cubicBezTo>
                    <a:pt x="1177770" y="398063"/>
                    <a:pt x="1111052" y="246622"/>
                    <a:pt x="1000912" y="149191"/>
                  </a:cubicBezTo>
                  <a:cubicBezTo>
                    <a:pt x="776398" y="-49907"/>
                    <a:pt x="425858" y="-49907"/>
                    <a:pt x="201344" y="150250"/>
                  </a:cubicBezTo>
                  <a:cubicBezTo>
                    <a:pt x="-27407" y="353584"/>
                    <a:pt x="-66591" y="697769"/>
                    <a:pt x="111326" y="949818"/>
                  </a:cubicBezTo>
                  <a:cubicBezTo>
                    <a:pt x="130389" y="976294"/>
                    <a:pt x="151569" y="1001711"/>
                    <a:pt x="173809" y="1023950"/>
                  </a:cubicBezTo>
                  <a:lnTo>
                    <a:pt x="173809" y="785669"/>
                  </a:lnTo>
                  <a:lnTo>
                    <a:pt x="307247" y="785669"/>
                  </a:lnTo>
                  <a:lnTo>
                    <a:pt x="307247" y="1124558"/>
                  </a:lnTo>
                  <a:cubicBezTo>
                    <a:pt x="366553" y="1157388"/>
                    <a:pt x="431154" y="1180687"/>
                    <a:pt x="498932" y="1193395"/>
                  </a:cubicBezTo>
                  <a:lnTo>
                    <a:pt x="498932" y="647995"/>
                  </a:lnTo>
                  <a:lnTo>
                    <a:pt x="631310" y="647995"/>
                  </a:lnTo>
                  <a:lnTo>
                    <a:pt x="631310" y="1201868"/>
                  </a:lnTo>
                  <a:cubicBezTo>
                    <a:pt x="709679" y="1198691"/>
                    <a:pt x="785929" y="1179628"/>
                    <a:pt x="857943" y="1145739"/>
                  </a:cubicBezTo>
                  <a:lnTo>
                    <a:pt x="857943" y="436189"/>
                  </a:lnTo>
                  <a:lnTo>
                    <a:pt x="990322" y="436189"/>
                  </a:lnTo>
                  <a:lnTo>
                    <a:pt x="990322" y="1066312"/>
                  </a:lnTo>
                  <a:close/>
                  <a:moveTo>
                    <a:pt x="768984" y="352525"/>
                  </a:moveTo>
                  <a:lnTo>
                    <a:pt x="758394" y="351466"/>
                  </a:lnTo>
                  <a:lnTo>
                    <a:pt x="766866" y="242386"/>
                  </a:lnTo>
                  <a:lnTo>
                    <a:pt x="513758" y="492317"/>
                  </a:lnTo>
                  <a:lnTo>
                    <a:pt x="354903" y="440425"/>
                  </a:lnTo>
                  <a:lnTo>
                    <a:pt x="137802" y="697769"/>
                  </a:lnTo>
                  <a:lnTo>
                    <a:pt x="129330" y="691415"/>
                  </a:lnTo>
                  <a:lnTo>
                    <a:pt x="349608" y="428775"/>
                  </a:lnTo>
                  <a:lnTo>
                    <a:pt x="509522" y="480668"/>
                  </a:lnTo>
                  <a:lnTo>
                    <a:pt x="762630" y="231796"/>
                  </a:lnTo>
                  <a:lnTo>
                    <a:pt x="631310" y="231796"/>
                  </a:lnTo>
                  <a:lnTo>
                    <a:pt x="631310" y="221205"/>
                  </a:lnTo>
                  <a:lnTo>
                    <a:pt x="779575" y="221205"/>
                  </a:lnTo>
                  <a:lnTo>
                    <a:pt x="768984" y="352525"/>
                  </a:lnTo>
                  <a:close/>
                </a:path>
              </a:pathLst>
            </a:custGeom>
            <a:noFill/>
            <a:ln w="10553" cap="flat">
              <a:solidFill>
                <a:schemeClr val="bg1"/>
              </a:solid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E1F64566-2B7C-4919-82EF-926CDE60D29A}"/>
                </a:ext>
              </a:extLst>
            </p:cNvPr>
            <p:cNvSpPr/>
            <p:nvPr/>
          </p:nvSpPr>
          <p:spPr>
            <a:xfrm>
              <a:off x="5701584" y="1116909"/>
              <a:ext cx="111198" cy="543547"/>
            </a:xfrm>
            <a:custGeom>
              <a:avLst/>
              <a:gdLst>
                <a:gd name="connsiteX0" fmla="*/ 0 w 111198"/>
                <a:gd name="connsiteY0" fmla="*/ 535870 h 543547"/>
                <a:gd name="connsiteX1" fmla="*/ 6354 w 111198"/>
                <a:gd name="connsiteY1" fmla="*/ 536929 h 543547"/>
                <a:gd name="connsiteX2" fmla="*/ 111198 w 111198"/>
                <a:gd name="connsiteY2" fmla="*/ 543283 h 543547"/>
                <a:gd name="connsiteX3" fmla="*/ 111198 w 111198"/>
                <a:gd name="connsiteY3" fmla="*/ 0 h 543547"/>
                <a:gd name="connsiteX4" fmla="*/ 0 w 111198"/>
                <a:gd name="connsiteY4" fmla="*/ 0 h 543547"/>
                <a:gd name="connsiteX5" fmla="*/ 0 w 111198"/>
                <a:gd name="connsiteY5" fmla="*/ 535870 h 54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198" h="543547">
                  <a:moveTo>
                    <a:pt x="0" y="535870"/>
                  </a:moveTo>
                  <a:cubicBezTo>
                    <a:pt x="2118" y="535870"/>
                    <a:pt x="4236" y="536929"/>
                    <a:pt x="6354" y="536929"/>
                  </a:cubicBezTo>
                  <a:cubicBezTo>
                    <a:pt x="41302" y="542224"/>
                    <a:pt x="76250" y="544342"/>
                    <a:pt x="111198" y="543283"/>
                  </a:cubicBezTo>
                  <a:lnTo>
                    <a:pt x="111198" y="0"/>
                  </a:lnTo>
                  <a:lnTo>
                    <a:pt x="0" y="0"/>
                  </a:lnTo>
                  <a:lnTo>
                    <a:pt x="0" y="535870"/>
                  </a:lnTo>
                  <a:close/>
                </a:path>
              </a:pathLst>
            </a:custGeom>
            <a:noFill/>
            <a:ln w="10553" cap="flat">
              <a:solidFill>
                <a:schemeClr val="bg1"/>
              </a:solid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55DEB0EA-221D-4519-9CFA-405E2819472C}"/>
                </a:ext>
              </a:extLst>
            </p:cNvPr>
            <p:cNvSpPr/>
            <p:nvPr/>
          </p:nvSpPr>
          <p:spPr>
            <a:xfrm>
              <a:off x="6183443" y="1525695"/>
              <a:ext cx="2118" cy="4236"/>
            </a:xfrm>
            <a:custGeom>
              <a:avLst/>
              <a:gdLst>
                <a:gd name="connsiteX0" fmla="*/ 0 w 2118"/>
                <a:gd name="connsiteY0" fmla="*/ 4236 h 4236"/>
                <a:gd name="connsiteX1" fmla="*/ 2118 w 2118"/>
                <a:gd name="connsiteY1" fmla="*/ 2118 h 4236"/>
                <a:gd name="connsiteX2" fmla="*/ 0 w 2118"/>
                <a:gd name="connsiteY2" fmla="*/ 0 h 4236"/>
              </a:gdLst>
              <a:ahLst/>
              <a:cxnLst>
                <a:cxn ang="0">
                  <a:pos x="connsiteX0" y="connsiteY0"/>
                </a:cxn>
                <a:cxn ang="0">
                  <a:pos x="connsiteX1" y="connsiteY1"/>
                </a:cxn>
                <a:cxn ang="0">
                  <a:pos x="connsiteX2" y="connsiteY2"/>
                </a:cxn>
              </a:cxnLst>
              <a:rect l="l" t="t" r="r" b="b"/>
              <a:pathLst>
                <a:path w="2118" h="4236">
                  <a:moveTo>
                    <a:pt x="0" y="4236"/>
                  </a:moveTo>
                  <a:lnTo>
                    <a:pt x="2118" y="2118"/>
                  </a:lnTo>
                  <a:lnTo>
                    <a:pt x="0" y="0"/>
                  </a:lnTo>
                  <a:close/>
                </a:path>
              </a:pathLst>
            </a:custGeom>
            <a:noFill/>
            <a:ln w="10553" cap="flat">
              <a:solidFill>
                <a:schemeClr val="bg1"/>
              </a:solid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9A9752A4-DA3A-4C37-9109-5AF248B72601}"/>
                </a:ext>
              </a:extLst>
            </p:cNvPr>
            <p:cNvSpPr/>
            <p:nvPr/>
          </p:nvSpPr>
          <p:spPr>
            <a:xfrm>
              <a:off x="6060595" y="905103"/>
              <a:ext cx="111198" cy="694724"/>
            </a:xfrm>
            <a:custGeom>
              <a:avLst/>
              <a:gdLst>
                <a:gd name="connsiteX0" fmla="*/ 0 w 111198"/>
                <a:gd name="connsiteY0" fmla="*/ 694724 h 694724"/>
                <a:gd name="connsiteX1" fmla="*/ 111198 w 111198"/>
                <a:gd name="connsiteY1" fmla="*/ 624828 h 694724"/>
                <a:gd name="connsiteX2" fmla="*/ 111198 w 111198"/>
                <a:gd name="connsiteY2" fmla="*/ 0 h 694724"/>
                <a:gd name="connsiteX3" fmla="*/ 0 w 111198"/>
                <a:gd name="connsiteY3" fmla="*/ 0 h 694724"/>
                <a:gd name="connsiteX4" fmla="*/ 0 w 111198"/>
                <a:gd name="connsiteY4" fmla="*/ 694724 h 69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8" h="694724">
                  <a:moveTo>
                    <a:pt x="0" y="694724"/>
                  </a:moveTo>
                  <a:cubicBezTo>
                    <a:pt x="39184" y="675662"/>
                    <a:pt x="76250" y="652363"/>
                    <a:pt x="111198" y="624828"/>
                  </a:cubicBezTo>
                  <a:lnTo>
                    <a:pt x="111198" y="0"/>
                  </a:lnTo>
                  <a:lnTo>
                    <a:pt x="0" y="0"/>
                  </a:lnTo>
                  <a:lnTo>
                    <a:pt x="0" y="694724"/>
                  </a:lnTo>
                  <a:close/>
                </a:path>
              </a:pathLst>
            </a:custGeom>
            <a:noFill/>
            <a:ln w="10553" cap="flat">
              <a:solidFill>
                <a:schemeClr val="bg1"/>
              </a:solid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3C7AD3C4-090C-4A52-9709-35681C1CA915}"/>
                </a:ext>
              </a:extLst>
            </p:cNvPr>
            <p:cNvSpPr/>
            <p:nvPr/>
          </p:nvSpPr>
          <p:spPr>
            <a:xfrm>
              <a:off x="5181345" y="447336"/>
              <a:ext cx="1205062" cy="1223446"/>
            </a:xfrm>
            <a:custGeom>
              <a:avLst/>
              <a:gdLst>
                <a:gd name="connsiteX0" fmla="*/ 1002098 w 1205062"/>
                <a:gd name="connsiteY0" fmla="*/ 1082595 h 1223446"/>
                <a:gd name="connsiteX1" fmla="*/ 997862 w 1205062"/>
                <a:gd name="connsiteY1" fmla="*/ 1086831 h 1223446"/>
                <a:gd name="connsiteX2" fmla="*/ 1096352 w 1205062"/>
                <a:gd name="connsiteY2" fmla="*/ 1185321 h 1223446"/>
                <a:gd name="connsiteX3" fmla="*/ 1103765 w 1205062"/>
                <a:gd name="connsiteY3" fmla="*/ 1177908 h 1223446"/>
                <a:gd name="connsiteX4" fmla="*/ 1009511 w 1205062"/>
                <a:gd name="connsiteY4" fmla="*/ 1083654 h 1223446"/>
                <a:gd name="connsiteX5" fmla="*/ 1204373 w 1205062"/>
                <a:gd name="connsiteY5" fmla="*/ 573201 h 1223446"/>
                <a:gd name="connsiteX6" fmla="*/ 1017983 w 1205062"/>
                <a:gd name="connsiteY6" fmla="*/ 150648 h 1223446"/>
                <a:gd name="connsiteX7" fmla="*/ 204648 w 1205062"/>
                <a:gd name="connsiteY7" fmla="*/ 152766 h 1223446"/>
                <a:gd name="connsiteX8" fmla="*/ 113571 w 1205062"/>
                <a:gd name="connsiteY8" fmla="*/ 967161 h 1223446"/>
                <a:gd name="connsiteX9" fmla="*/ 184526 w 1205062"/>
                <a:gd name="connsiteY9" fmla="*/ 1050824 h 1223446"/>
                <a:gd name="connsiteX10" fmla="*/ 184526 w 1205062"/>
                <a:gd name="connsiteY10" fmla="*/ 1052942 h 1223446"/>
                <a:gd name="connsiteX11" fmla="*/ 186644 w 1205062"/>
                <a:gd name="connsiteY11" fmla="*/ 1052942 h 1223446"/>
                <a:gd name="connsiteX12" fmla="*/ 306315 w 1205062"/>
                <a:gd name="connsiteY12" fmla="*/ 1141901 h 1223446"/>
                <a:gd name="connsiteX13" fmla="*/ 306315 w 1205062"/>
                <a:gd name="connsiteY13" fmla="*/ 1146137 h 1223446"/>
                <a:gd name="connsiteX14" fmla="*/ 313728 w 1205062"/>
                <a:gd name="connsiteY14" fmla="*/ 1146137 h 1223446"/>
                <a:gd name="connsiteX15" fmla="*/ 523416 w 1205062"/>
                <a:gd name="connsiteY15" fmla="*/ 1217092 h 1223446"/>
                <a:gd name="connsiteX16" fmla="*/ 613434 w 1205062"/>
                <a:gd name="connsiteY16" fmla="*/ 1223446 h 1223446"/>
                <a:gd name="connsiteX17" fmla="*/ 996803 w 1205062"/>
                <a:gd name="connsiteY17" fmla="*/ 1090008 h 1223446"/>
                <a:gd name="connsiteX18" fmla="*/ 990449 w 1205062"/>
                <a:gd name="connsiteY18" fmla="*/ 1082595 h 1223446"/>
                <a:gd name="connsiteX19" fmla="*/ 1002098 w 1205062"/>
                <a:gd name="connsiteY19" fmla="*/ 1082595 h 1223446"/>
                <a:gd name="connsiteX20" fmla="*/ 1002098 w 1205062"/>
                <a:gd name="connsiteY20" fmla="*/ 1082595 h 1223446"/>
                <a:gd name="connsiteX21" fmla="*/ 1002098 w 1205062"/>
                <a:gd name="connsiteY21" fmla="*/ 1078359 h 1223446"/>
                <a:gd name="connsiteX22" fmla="*/ 1004216 w 1205062"/>
                <a:gd name="connsiteY22" fmla="*/ 1080477 h 1223446"/>
                <a:gd name="connsiteX23" fmla="*/ 1002098 w 1205062"/>
                <a:gd name="connsiteY23" fmla="*/ 1082595 h 1223446"/>
                <a:gd name="connsiteX24" fmla="*/ 307374 w 1205062"/>
                <a:gd name="connsiteY24" fmla="*/ 1129192 h 1223446"/>
                <a:gd name="connsiteX25" fmla="*/ 196175 w 1205062"/>
                <a:gd name="connsiteY25" fmla="*/ 1044470 h 1223446"/>
                <a:gd name="connsiteX26" fmla="*/ 196175 w 1205062"/>
                <a:gd name="connsiteY26" fmla="*/ 807247 h 1223446"/>
                <a:gd name="connsiteX27" fmla="*/ 307374 w 1205062"/>
                <a:gd name="connsiteY27" fmla="*/ 807247 h 1223446"/>
                <a:gd name="connsiteX28" fmla="*/ 307374 w 1205062"/>
                <a:gd name="connsiteY28" fmla="*/ 1129192 h 1223446"/>
                <a:gd name="connsiteX29" fmla="*/ 631437 w 1205062"/>
                <a:gd name="connsiteY29" fmla="*/ 1212856 h 1223446"/>
                <a:gd name="connsiteX30" fmla="*/ 526593 w 1205062"/>
                <a:gd name="connsiteY30" fmla="*/ 1206502 h 1223446"/>
                <a:gd name="connsiteX31" fmla="*/ 520239 w 1205062"/>
                <a:gd name="connsiteY31" fmla="*/ 1205443 h 1223446"/>
                <a:gd name="connsiteX32" fmla="*/ 520239 w 1205062"/>
                <a:gd name="connsiteY32" fmla="*/ 669573 h 1223446"/>
                <a:gd name="connsiteX33" fmla="*/ 631437 w 1205062"/>
                <a:gd name="connsiteY33" fmla="*/ 669573 h 1223446"/>
                <a:gd name="connsiteX34" fmla="*/ 631437 w 1205062"/>
                <a:gd name="connsiteY34" fmla="*/ 1212856 h 1223446"/>
                <a:gd name="connsiteX35" fmla="*/ 868660 w 1205062"/>
                <a:gd name="connsiteY35" fmla="*/ 1156727 h 1223446"/>
                <a:gd name="connsiteX36" fmla="*/ 642027 w 1205062"/>
                <a:gd name="connsiteY36" fmla="*/ 1212856 h 1223446"/>
                <a:gd name="connsiteX37" fmla="*/ 642027 w 1205062"/>
                <a:gd name="connsiteY37" fmla="*/ 658983 h 1223446"/>
                <a:gd name="connsiteX38" fmla="*/ 509648 w 1205062"/>
                <a:gd name="connsiteY38" fmla="*/ 658983 h 1223446"/>
                <a:gd name="connsiteX39" fmla="*/ 509648 w 1205062"/>
                <a:gd name="connsiteY39" fmla="*/ 1204384 h 1223446"/>
                <a:gd name="connsiteX40" fmla="*/ 317964 w 1205062"/>
                <a:gd name="connsiteY40" fmla="*/ 1135547 h 1223446"/>
                <a:gd name="connsiteX41" fmla="*/ 317964 w 1205062"/>
                <a:gd name="connsiteY41" fmla="*/ 796657 h 1223446"/>
                <a:gd name="connsiteX42" fmla="*/ 185585 w 1205062"/>
                <a:gd name="connsiteY42" fmla="*/ 796657 h 1223446"/>
                <a:gd name="connsiteX43" fmla="*/ 185585 w 1205062"/>
                <a:gd name="connsiteY43" fmla="*/ 1034939 h 1223446"/>
                <a:gd name="connsiteX44" fmla="*/ 123102 w 1205062"/>
                <a:gd name="connsiteY44" fmla="*/ 960807 h 1223446"/>
                <a:gd name="connsiteX45" fmla="*/ 212061 w 1205062"/>
                <a:gd name="connsiteY45" fmla="*/ 161238 h 1223446"/>
                <a:gd name="connsiteX46" fmla="*/ 1011629 w 1205062"/>
                <a:gd name="connsiteY46" fmla="*/ 160179 h 1223446"/>
                <a:gd name="connsiteX47" fmla="*/ 1194842 w 1205062"/>
                <a:gd name="connsiteY47" fmla="*/ 574260 h 1223446"/>
                <a:gd name="connsiteX48" fmla="*/ 1002098 w 1205062"/>
                <a:gd name="connsiteY48" fmla="*/ 1077300 h 1223446"/>
                <a:gd name="connsiteX49" fmla="*/ 1002098 w 1205062"/>
                <a:gd name="connsiteY49" fmla="*/ 447177 h 1223446"/>
                <a:gd name="connsiteX50" fmla="*/ 868660 w 1205062"/>
                <a:gd name="connsiteY50" fmla="*/ 447177 h 1223446"/>
                <a:gd name="connsiteX51" fmla="*/ 868660 w 1205062"/>
                <a:gd name="connsiteY51" fmla="*/ 1156727 h 1223446"/>
                <a:gd name="connsiteX52" fmla="*/ 991508 w 1205062"/>
                <a:gd name="connsiteY52" fmla="*/ 1082595 h 1223446"/>
                <a:gd name="connsiteX53" fmla="*/ 880309 w 1205062"/>
                <a:gd name="connsiteY53" fmla="*/ 1152491 h 1223446"/>
                <a:gd name="connsiteX54" fmla="*/ 880309 w 1205062"/>
                <a:gd name="connsiteY54" fmla="*/ 457767 h 1223446"/>
                <a:gd name="connsiteX55" fmla="*/ 991508 w 1205062"/>
                <a:gd name="connsiteY55" fmla="*/ 457767 h 1223446"/>
                <a:gd name="connsiteX56" fmla="*/ 991508 w 1205062"/>
                <a:gd name="connsiteY56" fmla="*/ 1082595 h 122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05062" h="1223446">
                  <a:moveTo>
                    <a:pt x="1002098" y="1082595"/>
                  </a:moveTo>
                  <a:lnTo>
                    <a:pt x="997862" y="1086831"/>
                  </a:lnTo>
                  <a:lnTo>
                    <a:pt x="1096352" y="1185321"/>
                  </a:lnTo>
                  <a:lnTo>
                    <a:pt x="1103765" y="1177908"/>
                  </a:lnTo>
                  <a:lnTo>
                    <a:pt x="1009511" y="1083654"/>
                  </a:lnTo>
                  <a:cubicBezTo>
                    <a:pt x="1142949" y="943862"/>
                    <a:pt x="1212845" y="762768"/>
                    <a:pt x="1204373" y="573201"/>
                  </a:cubicBezTo>
                  <a:cubicBezTo>
                    <a:pt x="1198019" y="404816"/>
                    <a:pt x="1129182" y="251256"/>
                    <a:pt x="1017983" y="150648"/>
                  </a:cubicBezTo>
                  <a:cubicBezTo>
                    <a:pt x="790292" y="-50568"/>
                    <a:pt x="433398" y="-50568"/>
                    <a:pt x="204648" y="152766"/>
                  </a:cubicBezTo>
                  <a:cubicBezTo>
                    <a:pt x="-28339" y="360336"/>
                    <a:pt x="-67523" y="710875"/>
                    <a:pt x="113571" y="967161"/>
                  </a:cubicBezTo>
                  <a:cubicBezTo>
                    <a:pt x="134752" y="996814"/>
                    <a:pt x="159109" y="1025407"/>
                    <a:pt x="184526" y="1050824"/>
                  </a:cubicBezTo>
                  <a:lnTo>
                    <a:pt x="184526" y="1052942"/>
                  </a:lnTo>
                  <a:lnTo>
                    <a:pt x="186644" y="1052942"/>
                  </a:lnTo>
                  <a:cubicBezTo>
                    <a:pt x="222651" y="1087890"/>
                    <a:pt x="262894" y="1117543"/>
                    <a:pt x="306315" y="1141901"/>
                  </a:cubicBezTo>
                  <a:lnTo>
                    <a:pt x="306315" y="1146137"/>
                  </a:lnTo>
                  <a:lnTo>
                    <a:pt x="313728" y="1146137"/>
                  </a:lnTo>
                  <a:cubicBezTo>
                    <a:pt x="378329" y="1182144"/>
                    <a:pt x="449284" y="1206502"/>
                    <a:pt x="523416" y="1217092"/>
                  </a:cubicBezTo>
                  <a:cubicBezTo>
                    <a:pt x="553069" y="1221328"/>
                    <a:pt x="583781" y="1223446"/>
                    <a:pt x="613434" y="1223446"/>
                  </a:cubicBezTo>
                  <a:cubicBezTo>
                    <a:pt x="750049" y="1223446"/>
                    <a:pt x="883486" y="1176849"/>
                    <a:pt x="996803" y="1090008"/>
                  </a:cubicBezTo>
                  <a:lnTo>
                    <a:pt x="990449" y="1082595"/>
                  </a:lnTo>
                  <a:lnTo>
                    <a:pt x="1002098" y="1082595"/>
                  </a:lnTo>
                  <a:close/>
                  <a:moveTo>
                    <a:pt x="1002098" y="1082595"/>
                  </a:moveTo>
                  <a:lnTo>
                    <a:pt x="1002098" y="1078359"/>
                  </a:lnTo>
                  <a:lnTo>
                    <a:pt x="1004216" y="1080477"/>
                  </a:lnTo>
                  <a:lnTo>
                    <a:pt x="1002098" y="1082595"/>
                  </a:lnTo>
                  <a:close/>
                  <a:moveTo>
                    <a:pt x="307374" y="1129192"/>
                  </a:moveTo>
                  <a:cubicBezTo>
                    <a:pt x="267130" y="1105894"/>
                    <a:pt x="229005" y="1077300"/>
                    <a:pt x="196175" y="1044470"/>
                  </a:cubicBezTo>
                  <a:lnTo>
                    <a:pt x="196175" y="807247"/>
                  </a:lnTo>
                  <a:lnTo>
                    <a:pt x="307374" y="807247"/>
                  </a:lnTo>
                  <a:lnTo>
                    <a:pt x="307374" y="1129192"/>
                  </a:lnTo>
                  <a:close/>
                  <a:moveTo>
                    <a:pt x="631437" y="1212856"/>
                  </a:moveTo>
                  <a:cubicBezTo>
                    <a:pt x="596489" y="1213915"/>
                    <a:pt x="561541" y="1211797"/>
                    <a:pt x="526593" y="1206502"/>
                  </a:cubicBezTo>
                  <a:cubicBezTo>
                    <a:pt x="524475" y="1206502"/>
                    <a:pt x="522357" y="1205443"/>
                    <a:pt x="520239" y="1205443"/>
                  </a:cubicBezTo>
                  <a:lnTo>
                    <a:pt x="520239" y="669573"/>
                  </a:lnTo>
                  <a:lnTo>
                    <a:pt x="631437" y="669573"/>
                  </a:lnTo>
                  <a:lnTo>
                    <a:pt x="631437" y="1212856"/>
                  </a:lnTo>
                  <a:close/>
                  <a:moveTo>
                    <a:pt x="868660" y="1156727"/>
                  </a:moveTo>
                  <a:cubicBezTo>
                    <a:pt x="796646" y="1189557"/>
                    <a:pt x="720396" y="1208620"/>
                    <a:pt x="642027" y="1212856"/>
                  </a:cubicBezTo>
                  <a:lnTo>
                    <a:pt x="642027" y="658983"/>
                  </a:lnTo>
                  <a:lnTo>
                    <a:pt x="509648" y="658983"/>
                  </a:lnTo>
                  <a:lnTo>
                    <a:pt x="509648" y="1204384"/>
                  </a:lnTo>
                  <a:cubicBezTo>
                    <a:pt x="441871" y="1192734"/>
                    <a:pt x="377270" y="1169436"/>
                    <a:pt x="317964" y="1135547"/>
                  </a:cubicBezTo>
                  <a:lnTo>
                    <a:pt x="317964" y="796657"/>
                  </a:lnTo>
                  <a:lnTo>
                    <a:pt x="185585" y="796657"/>
                  </a:lnTo>
                  <a:lnTo>
                    <a:pt x="185585" y="1034939"/>
                  </a:lnTo>
                  <a:cubicBezTo>
                    <a:pt x="162286" y="1011640"/>
                    <a:pt x="142165" y="987282"/>
                    <a:pt x="123102" y="960807"/>
                  </a:cubicBezTo>
                  <a:cubicBezTo>
                    <a:pt x="-55874" y="708757"/>
                    <a:pt x="-16690" y="364572"/>
                    <a:pt x="212061" y="161238"/>
                  </a:cubicBezTo>
                  <a:cubicBezTo>
                    <a:pt x="436575" y="-38918"/>
                    <a:pt x="787115" y="-38918"/>
                    <a:pt x="1011629" y="160179"/>
                  </a:cubicBezTo>
                  <a:cubicBezTo>
                    <a:pt x="1121768" y="257610"/>
                    <a:pt x="1188487" y="409052"/>
                    <a:pt x="1194842" y="574260"/>
                  </a:cubicBezTo>
                  <a:cubicBezTo>
                    <a:pt x="1202255" y="760650"/>
                    <a:pt x="1134477" y="938567"/>
                    <a:pt x="1002098" y="1077300"/>
                  </a:cubicBezTo>
                  <a:lnTo>
                    <a:pt x="1002098" y="447177"/>
                  </a:lnTo>
                  <a:lnTo>
                    <a:pt x="868660" y="447177"/>
                  </a:lnTo>
                  <a:lnTo>
                    <a:pt x="868660" y="1156727"/>
                  </a:lnTo>
                  <a:close/>
                  <a:moveTo>
                    <a:pt x="991508" y="1082595"/>
                  </a:moveTo>
                  <a:cubicBezTo>
                    <a:pt x="956560" y="1110130"/>
                    <a:pt x="918434" y="1133429"/>
                    <a:pt x="880309" y="1152491"/>
                  </a:cubicBezTo>
                  <a:lnTo>
                    <a:pt x="880309" y="457767"/>
                  </a:lnTo>
                  <a:lnTo>
                    <a:pt x="991508" y="457767"/>
                  </a:lnTo>
                  <a:lnTo>
                    <a:pt x="991508" y="1082595"/>
                  </a:lnTo>
                  <a:close/>
                </a:path>
              </a:pathLst>
            </a:custGeom>
            <a:solidFill>
              <a:srgbClr val="231F20"/>
            </a:solidFill>
            <a:ln w="10553" cap="flat">
              <a:solidFill>
                <a:schemeClr val="bg1"/>
              </a:solid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53F9A233-C7C3-45DF-8D98-A6DC840CAE6C}"/>
                </a:ext>
              </a:extLst>
            </p:cNvPr>
            <p:cNvSpPr/>
            <p:nvPr/>
          </p:nvSpPr>
          <p:spPr>
            <a:xfrm>
              <a:off x="6225725" y="1580234"/>
              <a:ext cx="426344" cy="422024"/>
            </a:xfrm>
            <a:custGeom>
              <a:avLst/>
              <a:gdLst>
                <a:gd name="connsiteX0" fmla="*/ 394039 w 426344"/>
                <a:gd name="connsiteY0" fmla="*/ 227163 h 422024"/>
                <a:gd name="connsiteX1" fmla="*/ 330497 w 426344"/>
                <a:gd name="connsiteY1" fmla="*/ 164680 h 422024"/>
                <a:gd name="connsiteX2" fmla="*/ 196000 w 426344"/>
                <a:gd name="connsiteY2" fmla="*/ 29124 h 422024"/>
                <a:gd name="connsiteX3" fmla="*/ 194941 w 426344"/>
                <a:gd name="connsiteY3" fmla="*/ 29124 h 422024"/>
                <a:gd name="connsiteX4" fmla="*/ 38205 w 426344"/>
                <a:gd name="connsiteY4" fmla="*/ 54541 h 422024"/>
                <a:gd name="connsiteX5" fmla="*/ 79 w 426344"/>
                <a:gd name="connsiteY5" fmla="*/ 121260 h 422024"/>
                <a:gd name="connsiteX6" fmla="*/ 28673 w 426344"/>
                <a:gd name="connsiteY6" fmla="*/ 189038 h 422024"/>
                <a:gd name="connsiteX7" fmla="*/ 29732 w 426344"/>
                <a:gd name="connsiteY7" fmla="*/ 187979 h 422024"/>
                <a:gd name="connsiteX8" fmla="*/ 137753 w 426344"/>
                <a:gd name="connsiteY8" fmla="*/ 294941 h 422024"/>
                <a:gd name="connsiteX9" fmla="*/ 233066 w 426344"/>
                <a:gd name="connsiteY9" fmla="*/ 389195 h 422024"/>
                <a:gd name="connsiteX10" fmla="*/ 295549 w 426344"/>
                <a:gd name="connsiteY10" fmla="*/ 422025 h 422024"/>
                <a:gd name="connsiteX11" fmla="*/ 391921 w 426344"/>
                <a:gd name="connsiteY11" fmla="*/ 361660 h 422024"/>
                <a:gd name="connsiteX12" fmla="*/ 394039 w 426344"/>
                <a:gd name="connsiteY12" fmla="*/ 227163 h 422024"/>
                <a:gd name="connsiteX13" fmla="*/ 385567 w 426344"/>
                <a:gd name="connsiteY13" fmla="*/ 354247 h 422024"/>
                <a:gd name="connsiteX14" fmla="*/ 241539 w 426344"/>
                <a:gd name="connsiteY14" fmla="*/ 381782 h 422024"/>
                <a:gd name="connsiteX15" fmla="*/ 146226 w 426344"/>
                <a:gd name="connsiteY15" fmla="*/ 287528 h 422024"/>
                <a:gd name="connsiteX16" fmla="*/ 33968 w 426344"/>
                <a:gd name="connsiteY16" fmla="*/ 176330 h 422024"/>
                <a:gd name="connsiteX17" fmla="*/ 32909 w 426344"/>
                <a:gd name="connsiteY17" fmla="*/ 177389 h 422024"/>
                <a:gd name="connsiteX18" fmla="*/ 10670 w 426344"/>
                <a:gd name="connsiteY18" fmla="*/ 122319 h 422024"/>
                <a:gd name="connsiteX19" fmla="*/ 45618 w 426344"/>
                <a:gd name="connsiteY19" fmla="*/ 63013 h 422024"/>
                <a:gd name="connsiteX20" fmla="*/ 194941 w 426344"/>
                <a:gd name="connsiteY20" fmla="*/ 43951 h 422024"/>
                <a:gd name="connsiteX21" fmla="*/ 194941 w 426344"/>
                <a:gd name="connsiteY21" fmla="*/ 43951 h 422024"/>
                <a:gd name="connsiteX22" fmla="*/ 322025 w 426344"/>
                <a:gd name="connsiteY22" fmla="*/ 172093 h 422024"/>
                <a:gd name="connsiteX23" fmla="*/ 385567 w 426344"/>
                <a:gd name="connsiteY23" fmla="*/ 234576 h 422024"/>
                <a:gd name="connsiteX24" fmla="*/ 385567 w 426344"/>
                <a:gd name="connsiteY24" fmla="*/ 354247 h 42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6344" h="422024">
                  <a:moveTo>
                    <a:pt x="394039" y="227163"/>
                  </a:moveTo>
                  <a:cubicBezTo>
                    <a:pt x="372858" y="205983"/>
                    <a:pt x="351678" y="184802"/>
                    <a:pt x="330497" y="164680"/>
                  </a:cubicBezTo>
                  <a:cubicBezTo>
                    <a:pt x="286018" y="121260"/>
                    <a:pt x="239420" y="75722"/>
                    <a:pt x="196000" y="29124"/>
                  </a:cubicBezTo>
                  <a:lnTo>
                    <a:pt x="194941" y="29124"/>
                  </a:lnTo>
                  <a:cubicBezTo>
                    <a:pt x="148344" y="-16414"/>
                    <a:pt x="110219" y="-9001"/>
                    <a:pt x="38205" y="54541"/>
                  </a:cubicBezTo>
                  <a:cubicBezTo>
                    <a:pt x="13847" y="75722"/>
                    <a:pt x="1138" y="97961"/>
                    <a:pt x="79" y="121260"/>
                  </a:cubicBezTo>
                  <a:cubicBezTo>
                    <a:pt x="-980" y="143500"/>
                    <a:pt x="8552" y="166798"/>
                    <a:pt x="28673" y="189038"/>
                  </a:cubicBezTo>
                  <a:lnTo>
                    <a:pt x="29732" y="187979"/>
                  </a:lnTo>
                  <a:cubicBezTo>
                    <a:pt x="65739" y="222927"/>
                    <a:pt x="102805" y="259993"/>
                    <a:pt x="137753" y="294941"/>
                  </a:cubicBezTo>
                  <a:cubicBezTo>
                    <a:pt x="168465" y="325653"/>
                    <a:pt x="201295" y="358483"/>
                    <a:pt x="233066" y="389195"/>
                  </a:cubicBezTo>
                  <a:cubicBezTo>
                    <a:pt x="255306" y="410375"/>
                    <a:pt x="274368" y="422025"/>
                    <a:pt x="295549" y="422025"/>
                  </a:cubicBezTo>
                  <a:cubicBezTo>
                    <a:pt x="323084" y="422025"/>
                    <a:pt x="352737" y="402962"/>
                    <a:pt x="391921" y="361660"/>
                  </a:cubicBezTo>
                  <a:cubicBezTo>
                    <a:pt x="437459" y="317181"/>
                    <a:pt x="437459" y="270583"/>
                    <a:pt x="394039" y="227163"/>
                  </a:cubicBezTo>
                  <a:close/>
                  <a:moveTo>
                    <a:pt x="385567" y="354247"/>
                  </a:moveTo>
                  <a:cubicBezTo>
                    <a:pt x="318848" y="422025"/>
                    <a:pt x="288136" y="427320"/>
                    <a:pt x="241539" y="381782"/>
                  </a:cubicBezTo>
                  <a:cubicBezTo>
                    <a:pt x="209768" y="351070"/>
                    <a:pt x="177997" y="318240"/>
                    <a:pt x="146226" y="287528"/>
                  </a:cubicBezTo>
                  <a:cubicBezTo>
                    <a:pt x="109160" y="250462"/>
                    <a:pt x="72094" y="212337"/>
                    <a:pt x="33968" y="176330"/>
                  </a:cubicBezTo>
                  <a:lnTo>
                    <a:pt x="32909" y="177389"/>
                  </a:lnTo>
                  <a:cubicBezTo>
                    <a:pt x="17024" y="158326"/>
                    <a:pt x="9611" y="140323"/>
                    <a:pt x="10670" y="122319"/>
                  </a:cubicBezTo>
                  <a:cubicBezTo>
                    <a:pt x="11729" y="102197"/>
                    <a:pt x="23378" y="82076"/>
                    <a:pt x="45618" y="63013"/>
                  </a:cubicBezTo>
                  <a:cubicBezTo>
                    <a:pt x="117632" y="-528"/>
                    <a:pt x="149403" y="-4765"/>
                    <a:pt x="194941" y="43951"/>
                  </a:cubicBezTo>
                  <a:lnTo>
                    <a:pt x="194941" y="43951"/>
                  </a:lnTo>
                  <a:cubicBezTo>
                    <a:pt x="236243" y="88430"/>
                    <a:pt x="279664" y="130791"/>
                    <a:pt x="322025" y="172093"/>
                  </a:cubicBezTo>
                  <a:cubicBezTo>
                    <a:pt x="343205" y="193274"/>
                    <a:pt x="364386" y="213396"/>
                    <a:pt x="385567" y="234576"/>
                  </a:cubicBezTo>
                  <a:cubicBezTo>
                    <a:pt x="425810" y="273761"/>
                    <a:pt x="425810" y="314004"/>
                    <a:pt x="385567" y="354247"/>
                  </a:cubicBezTo>
                  <a:close/>
                </a:path>
              </a:pathLst>
            </a:custGeom>
            <a:solidFill>
              <a:srgbClr val="231F20"/>
            </a:solidFill>
            <a:ln w="10553" cap="flat">
              <a:solidFill>
                <a:schemeClr val="bg1"/>
              </a:solid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BAABF4B3-22C8-4D00-9C53-23F923604364}"/>
                </a:ext>
              </a:extLst>
            </p:cNvPr>
            <p:cNvSpPr/>
            <p:nvPr/>
          </p:nvSpPr>
          <p:spPr>
            <a:xfrm>
              <a:off x="5322451" y="678470"/>
              <a:ext cx="649185" cy="476563"/>
            </a:xfrm>
            <a:custGeom>
              <a:avLst/>
              <a:gdLst>
                <a:gd name="connsiteX0" fmla="*/ 500922 w 649185"/>
                <a:gd name="connsiteY0" fmla="*/ 11649 h 476563"/>
                <a:gd name="connsiteX1" fmla="*/ 632241 w 649185"/>
                <a:gd name="connsiteY1" fmla="*/ 11649 h 476563"/>
                <a:gd name="connsiteX2" fmla="*/ 380192 w 649185"/>
                <a:gd name="connsiteY2" fmla="*/ 259463 h 476563"/>
                <a:gd name="connsiteX3" fmla="*/ 220278 w 649185"/>
                <a:gd name="connsiteY3" fmla="*/ 207570 h 476563"/>
                <a:gd name="connsiteX4" fmla="*/ 0 w 649185"/>
                <a:gd name="connsiteY4" fmla="*/ 470210 h 476563"/>
                <a:gd name="connsiteX5" fmla="*/ 8472 w 649185"/>
                <a:gd name="connsiteY5" fmla="*/ 476564 h 476563"/>
                <a:gd name="connsiteX6" fmla="*/ 224515 w 649185"/>
                <a:gd name="connsiteY6" fmla="*/ 219219 h 476563"/>
                <a:gd name="connsiteX7" fmla="*/ 383369 w 649185"/>
                <a:gd name="connsiteY7" fmla="*/ 271112 h 476563"/>
                <a:gd name="connsiteX8" fmla="*/ 636478 w 649185"/>
                <a:gd name="connsiteY8" fmla="*/ 21181 h 476563"/>
                <a:gd name="connsiteX9" fmla="*/ 628005 w 649185"/>
                <a:gd name="connsiteY9" fmla="*/ 130261 h 476563"/>
                <a:gd name="connsiteX10" fmla="*/ 638596 w 649185"/>
                <a:gd name="connsiteY10" fmla="*/ 131320 h 476563"/>
                <a:gd name="connsiteX11" fmla="*/ 649186 w 649185"/>
                <a:gd name="connsiteY11" fmla="*/ 0 h 476563"/>
                <a:gd name="connsiteX12" fmla="*/ 500922 w 649185"/>
                <a:gd name="connsiteY12" fmla="*/ 0 h 476563"/>
                <a:gd name="connsiteX13" fmla="*/ 500922 w 649185"/>
                <a:gd name="connsiteY13" fmla="*/ 11649 h 476563"/>
                <a:gd name="connsiteX14" fmla="*/ 637537 w 649185"/>
                <a:gd name="connsiteY14" fmla="*/ 13767 h 476563"/>
                <a:gd name="connsiteX15" fmla="*/ 635419 w 649185"/>
                <a:gd name="connsiteY15" fmla="*/ 11649 h 476563"/>
                <a:gd name="connsiteX16" fmla="*/ 638596 w 649185"/>
                <a:gd name="connsiteY16" fmla="*/ 11649 h 476563"/>
                <a:gd name="connsiteX17" fmla="*/ 637537 w 649185"/>
                <a:gd name="connsiteY17" fmla="*/ 13767 h 47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9185" h="476563">
                  <a:moveTo>
                    <a:pt x="500922" y="11649"/>
                  </a:moveTo>
                  <a:lnTo>
                    <a:pt x="632241" y="11649"/>
                  </a:lnTo>
                  <a:lnTo>
                    <a:pt x="380192" y="259463"/>
                  </a:lnTo>
                  <a:lnTo>
                    <a:pt x="220278" y="207570"/>
                  </a:lnTo>
                  <a:lnTo>
                    <a:pt x="0" y="470210"/>
                  </a:lnTo>
                  <a:lnTo>
                    <a:pt x="8472" y="476564"/>
                  </a:lnTo>
                  <a:lnTo>
                    <a:pt x="224515" y="219219"/>
                  </a:lnTo>
                  <a:lnTo>
                    <a:pt x="383369" y="271112"/>
                  </a:lnTo>
                  <a:lnTo>
                    <a:pt x="636478" y="21181"/>
                  </a:lnTo>
                  <a:lnTo>
                    <a:pt x="628005" y="130261"/>
                  </a:lnTo>
                  <a:lnTo>
                    <a:pt x="638596" y="131320"/>
                  </a:lnTo>
                  <a:lnTo>
                    <a:pt x="649186" y="0"/>
                  </a:lnTo>
                  <a:lnTo>
                    <a:pt x="500922" y="0"/>
                  </a:lnTo>
                  <a:lnTo>
                    <a:pt x="500922" y="11649"/>
                  </a:lnTo>
                  <a:close/>
                  <a:moveTo>
                    <a:pt x="637537" y="13767"/>
                  </a:moveTo>
                  <a:lnTo>
                    <a:pt x="635419" y="11649"/>
                  </a:lnTo>
                  <a:lnTo>
                    <a:pt x="638596" y="11649"/>
                  </a:lnTo>
                  <a:lnTo>
                    <a:pt x="637537" y="13767"/>
                  </a:lnTo>
                  <a:close/>
                </a:path>
              </a:pathLst>
            </a:custGeom>
            <a:solidFill>
              <a:srgbClr val="231F20"/>
            </a:solidFill>
            <a:ln w="10553" cap="flat">
              <a:solidFill>
                <a:schemeClr val="bg1"/>
              </a:solidFill>
              <a:prstDash val="solid"/>
              <a:miter/>
            </a:ln>
          </p:spPr>
          <p:txBody>
            <a:bodyPr rtlCol="0" anchor="ctr"/>
            <a:lstStyle/>
            <a:p>
              <a:endParaRPr lang="en-IN"/>
            </a:p>
          </p:txBody>
        </p:sp>
      </p:grpSp>
      <p:grpSp>
        <p:nvGrpSpPr>
          <p:cNvPr id="234" name="Graphic 75">
            <a:extLst>
              <a:ext uri="{FF2B5EF4-FFF2-40B4-BE49-F238E27FC236}">
                <a16:creationId xmlns:a16="http://schemas.microsoft.com/office/drawing/2014/main" id="{D52E5F97-C47F-4A58-9497-1D14EB5AD74E}"/>
              </a:ext>
            </a:extLst>
          </p:cNvPr>
          <p:cNvGrpSpPr/>
          <p:nvPr/>
        </p:nvGrpSpPr>
        <p:grpSpPr>
          <a:xfrm>
            <a:off x="8834861" y="5729302"/>
            <a:ext cx="412819" cy="407579"/>
            <a:chOff x="462269" y="2749403"/>
            <a:chExt cx="1580063" cy="1483670"/>
          </a:xfrm>
          <a:noFill/>
        </p:grpSpPr>
        <p:sp>
          <p:nvSpPr>
            <p:cNvPr id="248" name="Freeform: Shape 247">
              <a:extLst>
                <a:ext uri="{FF2B5EF4-FFF2-40B4-BE49-F238E27FC236}">
                  <a16:creationId xmlns:a16="http://schemas.microsoft.com/office/drawing/2014/main" id="{47BB50CE-BEB7-41D6-9E34-436BD9F28326}"/>
                </a:ext>
              </a:extLst>
            </p:cNvPr>
            <p:cNvSpPr/>
            <p:nvPr/>
          </p:nvSpPr>
          <p:spPr>
            <a:xfrm>
              <a:off x="462269" y="2749403"/>
              <a:ext cx="1580063" cy="1483670"/>
            </a:xfrm>
            <a:custGeom>
              <a:avLst/>
              <a:gdLst>
                <a:gd name="connsiteX0" fmla="*/ 443623 w 1580063"/>
                <a:gd name="connsiteY0" fmla="*/ 579386 h 1483670"/>
                <a:gd name="connsiteX1" fmla="*/ 443623 w 1580063"/>
                <a:gd name="connsiteY1" fmla="*/ 130269 h 1483670"/>
                <a:gd name="connsiteX2" fmla="*/ 485806 w 1580063"/>
                <a:gd name="connsiteY2" fmla="*/ 88086 h 1483670"/>
                <a:gd name="connsiteX3" fmla="*/ 617315 w 1580063"/>
                <a:gd name="connsiteY3" fmla="*/ 88086 h 1483670"/>
                <a:gd name="connsiteX4" fmla="*/ 644610 w 1580063"/>
                <a:gd name="connsiteY4" fmla="*/ 60792 h 1483670"/>
                <a:gd name="connsiteX5" fmla="*/ 645850 w 1580063"/>
                <a:gd name="connsiteY5" fmla="*/ 0 h 1483670"/>
                <a:gd name="connsiteX6" fmla="*/ 1384040 w 1580063"/>
                <a:gd name="connsiteY6" fmla="*/ 0 h 1483670"/>
                <a:gd name="connsiteX7" fmla="*/ 1386521 w 1580063"/>
                <a:gd name="connsiteY7" fmla="*/ 58311 h 1483670"/>
                <a:gd name="connsiteX8" fmla="*/ 1417537 w 1580063"/>
                <a:gd name="connsiteY8" fmla="*/ 89327 h 1483670"/>
                <a:gd name="connsiteX9" fmla="*/ 1580063 w 1580063"/>
                <a:gd name="connsiteY9" fmla="*/ 93049 h 1483670"/>
                <a:gd name="connsiteX10" fmla="*/ 1580063 w 1580063"/>
                <a:gd name="connsiteY10" fmla="*/ 1421790 h 1483670"/>
                <a:gd name="connsiteX11" fmla="*/ 1403890 w 1580063"/>
                <a:gd name="connsiteY11" fmla="*/ 1421790 h 1483670"/>
                <a:gd name="connsiteX12" fmla="*/ 351815 w 1580063"/>
                <a:gd name="connsiteY12" fmla="*/ 1421790 h 1483670"/>
                <a:gd name="connsiteX13" fmla="*/ 344371 w 1580063"/>
                <a:gd name="connsiteY13" fmla="*/ 555813 h 1483670"/>
                <a:gd name="connsiteX14" fmla="*/ 73908 w 1580063"/>
                <a:gd name="connsiteY14" fmla="*/ 662510 h 1483670"/>
                <a:gd name="connsiteX15" fmla="*/ 6913 w 1580063"/>
                <a:gd name="connsiteY15" fmla="*/ 906918 h 1483670"/>
                <a:gd name="connsiteX16" fmla="*/ 116091 w 1580063"/>
                <a:gd name="connsiteY16" fmla="*/ 1167456 h 1483670"/>
                <a:gd name="connsiteX17" fmla="*/ 289782 w 1580063"/>
                <a:gd name="connsiteY17" fmla="*/ 1463972 h 1483670"/>
                <a:gd name="connsiteX18" fmla="*/ 322039 w 1580063"/>
                <a:gd name="connsiteY18" fmla="*/ 1465213 h 1483670"/>
                <a:gd name="connsiteX19" fmla="*/ 561486 w 1580063"/>
                <a:gd name="connsiteY19" fmla="*/ 1029743 h 1483670"/>
                <a:gd name="connsiteX20" fmla="*/ 611112 w 1580063"/>
                <a:gd name="connsiteY20" fmla="*/ 867218 h 1483670"/>
                <a:gd name="connsiteX21" fmla="*/ 344371 w 1580063"/>
                <a:gd name="connsiteY21" fmla="*/ 555813 h 148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80063" h="1483670">
                  <a:moveTo>
                    <a:pt x="443623" y="579386"/>
                  </a:moveTo>
                  <a:cubicBezTo>
                    <a:pt x="443623" y="477652"/>
                    <a:pt x="443623" y="232002"/>
                    <a:pt x="443623" y="130269"/>
                  </a:cubicBezTo>
                  <a:cubicBezTo>
                    <a:pt x="443623" y="93049"/>
                    <a:pt x="449827" y="88086"/>
                    <a:pt x="485806" y="88086"/>
                  </a:cubicBezTo>
                  <a:cubicBezTo>
                    <a:pt x="529229" y="88086"/>
                    <a:pt x="573892" y="88086"/>
                    <a:pt x="617315" y="88086"/>
                  </a:cubicBezTo>
                  <a:cubicBezTo>
                    <a:pt x="637166" y="88086"/>
                    <a:pt x="645850" y="81883"/>
                    <a:pt x="644610" y="60792"/>
                  </a:cubicBezTo>
                  <a:cubicBezTo>
                    <a:pt x="643369" y="40942"/>
                    <a:pt x="644610" y="19850"/>
                    <a:pt x="645850" y="0"/>
                  </a:cubicBezTo>
                  <a:cubicBezTo>
                    <a:pt x="891500" y="0"/>
                    <a:pt x="1137149" y="0"/>
                    <a:pt x="1384040" y="0"/>
                  </a:cubicBezTo>
                  <a:cubicBezTo>
                    <a:pt x="1385280" y="19850"/>
                    <a:pt x="1386521" y="38460"/>
                    <a:pt x="1386521" y="58311"/>
                  </a:cubicBezTo>
                  <a:cubicBezTo>
                    <a:pt x="1386521" y="89327"/>
                    <a:pt x="1386521" y="88086"/>
                    <a:pt x="1417537" y="89327"/>
                  </a:cubicBezTo>
                  <a:cubicBezTo>
                    <a:pt x="1472126" y="90568"/>
                    <a:pt x="1525474" y="84365"/>
                    <a:pt x="1580063" y="93049"/>
                  </a:cubicBezTo>
                  <a:cubicBezTo>
                    <a:pt x="1580063" y="535963"/>
                    <a:pt x="1580063" y="978876"/>
                    <a:pt x="1580063" y="1421790"/>
                  </a:cubicBezTo>
                  <a:cubicBezTo>
                    <a:pt x="1521752" y="1421790"/>
                    <a:pt x="1462201" y="1421790"/>
                    <a:pt x="1403890" y="1421790"/>
                  </a:cubicBezTo>
                  <a:cubicBezTo>
                    <a:pt x="1107374" y="1421790"/>
                    <a:pt x="648331" y="1421790"/>
                    <a:pt x="351815" y="1421790"/>
                  </a:cubicBezTo>
                  <a:moveTo>
                    <a:pt x="344371" y="555813"/>
                  </a:moveTo>
                  <a:cubicBezTo>
                    <a:pt x="214102" y="555813"/>
                    <a:pt x="134700" y="590552"/>
                    <a:pt x="73908" y="662510"/>
                  </a:cubicBezTo>
                  <a:cubicBezTo>
                    <a:pt x="14357" y="733227"/>
                    <a:pt x="-14178" y="815110"/>
                    <a:pt x="6913" y="906918"/>
                  </a:cubicBezTo>
                  <a:cubicBezTo>
                    <a:pt x="28004" y="998727"/>
                    <a:pt x="72668" y="1083092"/>
                    <a:pt x="116091" y="1167456"/>
                  </a:cubicBezTo>
                  <a:cubicBezTo>
                    <a:pt x="168198" y="1269190"/>
                    <a:pt x="227750" y="1367201"/>
                    <a:pt x="289782" y="1463972"/>
                  </a:cubicBezTo>
                  <a:cubicBezTo>
                    <a:pt x="305911" y="1490026"/>
                    <a:pt x="305911" y="1490026"/>
                    <a:pt x="322039" y="1465213"/>
                  </a:cubicBezTo>
                  <a:cubicBezTo>
                    <a:pt x="410126" y="1325019"/>
                    <a:pt x="494490" y="1182344"/>
                    <a:pt x="561486" y="1029743"/>
                  </a:cubicBezTo>
                  <a:cubicBezTo>
                    <a:pt x="585058" y="977636"/>
                    <a:pt x="607390" y="924288"/>
                    <a:pt x="611112" y="867218"/>
                  </a:cubicBezTo>
                  <a:cubicBezTo>
                    <a:pt x="619796" y="704692"/>
                    <a:pt x="480843" y="553332"/>
                    <a:pt x="344371" y="555813"/>
                  </a:cubicBezTo>
                  <a:close/>
                </a:path>
              </a:pathLst>
            </a:custGeom>
            <a:noFill/>
            <a:ln w="19050" cap="flat">
              <a:solidFill>
                <a:schemeClr val="bg1"/>
              </a:solid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3FFC9FE7-01DA-4D18-B42A-D1431E7364BC}"/>
                </a:ext>
              </a:extLst>
            </p:cNvPr>
            <p:cNvSpPr/>
            <p:nvPr/>
          </p:nvSpPr>
          <p:spPr>
            <a:xfrm>
              <a:off x="1523635" y="3259312"/>
              <a:ext cx="215977" cy="115380"/>
            </a:xfrm>
            <a:custGeom>
              <a:avLst/>
              <a:gdLst>
                <a:gd name="connsiteX0" fmla="*/ 105559 w 215977"/>
                <a:gd name="connsiteY0" fmla="*/ 115381 h 115380"/>
                <a:gd name="connsiteX1" fmla="*/ 27398 w 215977"/>
                <a:gd name="connsiteY1" fmla="*/ 115381 h 115380"/>
                <a:gd name="connsiteX2" fmla="*/ 104 w 215977"/>
                <a:gd name="connsiteY2" fmla="*/ 86846 h 115380"/>
                <a:gd name="connsiteX3" fmla="*/ 104 w 215977"/>
                <a:gd name="connsiteY3" fmla="*/ 28535 h 115380"/>
                <a:gd name="connsiteX4" fmla="*/ 26158 w 215977"/>
                <a:gd name="connsiteY4" fmla="*/ 0 h 115380"/>
                <a:gd name="connsiteX5" fmla="*/ 189924 w 215977"/>
                <a:gd name="connsiteY5" fmla="*/ 0 h 115380"/>
                <a:gd name="connsiteX6" fmla="*/ 215978 w 215977"/>
                <a:gd name="connsiteY6" fmla="*/ 28535 h 115380"/>
                <a:gd name="connsiteX7" fmla="*/ 215978 w 215977"/>
                <a:gd name="connsiteY7" fmla="*/ 84365 h 115380"/>
                <a:gd name="connsiteX8" fmla="*/ 186202 w 215977"/>
                <a:gd name="connsiteY8" fmla="*/ 114140 h 115380"/>
                <a:gd name="connsiteX9" fmla="*/ 105559 w 215977"/>
                <a:gd name="connsiteY9" fmla="*/ 115381 h 115380"/>
                <a:gd name="connsiteX10" fmla="*/ 105559 w 215977"/>
                <a:gd name="connsiteY10" fmla="*/ 115381 h 11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77" h="115380">
                  <a:moveTo>
                    <a:pt x="105559" y="115381"/>
                  </a:moveTo>
                  <a:cubicBezTo>
                    <a:pt x="79506" y="115381"/>
                    <a:pt x="53452" y="115381"/>
                    <a:pt x="27398" y="115381"/>
                  </a:cubicBezTo>
                  <a:cubicBezTo>
                    <a:pt x="8788" y="115381"/>
                    <a:pt x="-1137" y="106696"/>
                    <a:pt x="104" y="86846"/>
                  </a:cubicBezTo>
                  <a:cubicBezTo>
                    <a:pt x="104" y="66995"/>
                    <a:pt x="104" y="48386"/>
                    <a:pt x="104" y="28535"/>
                  </a:cubicBezTo>
                  <a:cubicBezTo>
                    <a:pt x="104" y="11166"/>
                    <a:pt x="8788" y="0"/>
                    <a:pt x="26158" y="0"/>
                  </a:cubicBezTo>
                  <a:cubicBezTo>
                    <a:pt x="80746" y="0"/>
                    <a:pt x="135335" y="0"/>
                    <a:pt x="189924" y="0"/>
                  </a:cubicBezTo>
                  <a:cubicBezTo>
                    <a:pt x="207293" y="0"/>
                    <a:pt x="215978" y="12407"/>
                    <a:pt x="215978" y="28535"/>
                  </a:cubicBezTo>
                  <a:cubicBezTo>
                    <a:pt x="215978" y="47145"/>
                    <a:pt x="214737" y="65755"/>
                    <a:pt x="215978" y="84365"/>
                  </a:cubicBezTo>
                  <a:cubicBezTo>
                    <a:pt x="215978" y="105456"/>
                    <a:pt x="206052" y="114140"/>
                    <a:pt x="186202" y="114140"/>
                  </a:cubicBezTo>
                  <a:cubicBezTo>
                    <a:pt x="158908" y="115381"/>
                    <a:pt x="131613" y="115381"/>
                    <a:pt x="105559" y="115381"/>
                  </a:cubicBezTo>
                  <a:cubicBezTo>
                    <a:pt x="105559" y="115381"/>
                    <a:pt x="105559" y="115381"/>
                    <a:pt x="105559" y="115381"/>
                  </a:cubicBezTo>
                  <a:close/>
                </a:path>
              </a:pathLst>
            </a:custGeom>
            <a:noFill/>
            <a:ln w="6350" cap="flat">
              <a:solidFill>
                <a:schemeClr val="bg1"/>
              </a:solid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12A9C05C-E7DE-4BB0-AC66-B7AD9DE2C17C}"/>
                </a:ext>
              </a:extLst>
            </p:cNvPr>
            <p:cNvSpPr/>
            <p:nvPr/>
          </p:nvSpPr>
          <p:spPr>
            <a:xfrm>
              <a:off x="1225520" y="3257790"/>
              <a:ext cx="216428" cy="116903"/>
            </a:xfrm>
            <a:custGeom>
              <a:avLst/>
              <a:gdLst>
                <a:gd name="connsiteX0" fmla="*/ 107158 w 216428"/>
                <a:gd name="connsiteY0" fmla="*/ 116903 h 116903"/>
                <a:gd name="connsiteX1" fmla="*/ 28996 w 216428"/>
                <a:gd name="connsiteY1" fmla="*/ 116903 h 116903"/>
                <a:gd name="connsiteX2" fmla="*/ 461 w 216428"/>
                <a:gd name="connsiteY2" fmla="*/ 88368 h 116903"/>
                <a:gd name="connsiteX3" fmla="*/ 81104 w 216428"/>
                <a:gd name="connsiteY3" fmla="*/ 282 h 116903"/>
                <a:gd name="connsiteX4" fmla="*/ 171672 w 216428"/>
                <a:gd name="connsiteY4" fmla="*/ 282 h 116903"/>
                <a:gd name="connsiteX5" fmla="*/ 216335 w 216428"/>
                <a:gd name="connsiteY5" fmla="*/ 43704 h 116903"/>
                <a:gd name="connsiteX6" fmla="*/ 216335 w 216428"/>
                <a:gd name="connsiteY6" fmla="*/ 84646 h 116903"/>
                <a:gd name="connsiteX7" fmla="*/ 184078 w 216428"/>
                <a:gd name="connsiteY7" fmla="*/ 116903 h 116903"/>
                <a:gd name="connsiteX8" fmla="*/ 107158 w 216428"/>
                <a:gd name="connsiteY8" fmla="*/ 116903 h 116903"/>
                <a:gd name="connsiteX9" fmla="*/ 107158 w 216428"/>
                <a:gd name="connsiteY9" fmla="*/ 116903 h 116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428" h="116903">
                  <a:moveTo>
                    <a:pt x="107158" y="116903"/>
                  </a:moveTo>
                  <a:cubicBezTo>
                    <a:pt x="81104" y="116903"/>
                    <a:pt x="55050" y="116903"/>
                    <a:pt x="28996" y="116903"/>
                  </a:cubicBezTo>
                  <a:cubicBezTo>
                    <a:pt x="10386" y="116903"/>
                    <a:pt x="461" y="106978"/>
                    <a:pt x="461" y="88368"/>
                  </a:cubicBezTo>
                  <a:cubicBezTo>
                    <a:pt x="-2020" y="-9644"/>
                    <a:pt x="2943" y="282"/>
                    <a:pt x="81104" y="282"/>
                  </a:cubicBezTo>
                  <a:cubicBezTo>
                    <a:pt x="110880" y="282"/>
                    <a:pt x="141896" y="282"/>
                    <a:pt x="171672" y="282"/>
                  </a:cubicBezTo>
                  <a:cubicBezTo>
                    <a:pt x="210132" y="282"/>
                    <a:pt x="216335" y="5244"/>
                    <a:pt x="216335" y="43704"/>
                  </a:cubicBezTo>
                  <a:cubicBezTo>
                    <a:pt x="216335" y="57352"/>
                    <a:pt x="215095" y="70999"/>
                    <a:pt x="216335" y="84646"/>
                  </a:cubicBezTo>
                  <a:cubicBezTo>
                    <a:pt x="217576" y="108218"/>
                    <a:pt x="206410" y="116903"/>
                    <a:pt x="184078" y="116903"/>
                  </a:cubicBezTo>
                  <a:cubicBezTo>
                    <a:pt x="158024" y="116903"/>
                    <a:pt x="131971" y="116903"/>
                    <a:pt x="107158" y="116903"/>
                  </a:cubicBezTo>
                  <a:cubicBezTo>
                    <a:pt x="107158" y="116903"/>
                    <a:pt x="107158" y="116903"/>
                    <a:pt x="107158" y="116903"/>
                  </a:cubicBezTo>
                  <a:close/>
                </a:path>
              </a:pathLst>
            </a:custGeom>
            <a:noFill/>
            <a:ln w="6350" cap="flat">
              <a:solidFill>
                <a:schemeClr val="bg1"/>
              </a:solid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A06EAC7D-67DF-4AD0-AC81-1FBE68D36443}"/>
                </a:ext>
              </a:extLst>
            </p:cNvPr>
            <p:cNvSpPr/>
            <p:nvPr/>
          </p:nvSpPr>
          <p:spPr>
            <a:xfrm>
              <a:off x="1523635" y="3651359"/>
              <a:ext cx="217218" cy="114140"/>
            </a:xfrm>
            <a:custGeom>
              <a:avLst/>
              <a:gdLst>
                <a:gd name="connsiteX0" fmla="*/ 105559 w 217218"/>
                <a:gd name="connsiteY0" fmla="*/ 114140 h 114140"/>
                <a:gd name="connsiteX1" fmla="*/ 27398 w 217218"/>
                <a:gd name="connsiteY1" fmla="*/ 114140 h 114140"/>
                <a:gd name="connsiteX2" fmla="*/ 104 w 217218"/>
                <a:gd name="connsiteY2" fmla="*/ 85605 h 114140"/>
                <a:gd name="connsiteX3" fmla="*/ 104 w 217218"/>
                <a:gd name="connsiteY3" fmla="*/ 24813 h 114140"/>
                <a:gd name="connsiteX4" fmla="*/ 24917 w 217218"/>
                <a:gd name="connsiteY4" fmla="*/ 0 h 114140"/>
                <a:gd name="connsiteX5" fmla="*/ 191165 w 217218"/>
                <a:gd name="connsiteY5" fmla="*/ 0 h 114140"/>
                <a:gd name="connsiteX6" fmla="*/ 215978 w 217218"/>
                <a:gd name="connsiteY6" fmla="*/ 23572 h 114140"/>
                <a:gd name="connsiteX7" fmla="*/ 217218 w 217218"/>
                <a:gd name="connsiteY7" fmla="*/ 76921 h 114140"/>
                <a:gd name="connsiteX8" fmla="*/ 179999 w 217218"/>
                <a:gd name="connsiteY8" fmla="*/ 114140 h 114140"/>
                <a:gd name="connsiteX9" fmla="*/ 105559 w 217218"/>
                <a:gd name="connsiteY9" fmla="*/ 114140 h 114140"/>
                <a:gd name="connsiteX10" fmla="*/ 105559 w 217218"/>
                <a:gd name="connsiteY10" fmla="*/ 114140 h 1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218" h="114140">
                  <a:moveTo>
                    <a:pt x="105559" y="114140"/>
                  </a:moveTo>
                  <a:cubicBezTo>
                    <a:pt x="79506" y="114140"/>
                    <a:pt x="53452" y="114140"/>
                    <a:pt x="27398" y="114140"/>
                  </a:cubicBezTo>
                  <a:cubicBezTo>
                    <a:pt x="8788" y="114140"/>
                    <a:pt x="-1137" y="105456"/>
                    <a:pt x="104" y="85605"/>
                  </a:cubicBezTo>
                  <a:cubicBezTo>
                    <a:pt x="104" y="65755"/>
                    <a:pt x="104" y="44664"/>
                    <a:pt x="104" y="24813"/>
                  </a:cubicBezTo>
                  <a:cubicBezTo>
                    <a:pt x="104" y="8685"/>
                    <a:pt x="8788" y="1241"/>
                    <a:pt x="24917" y="0"/>
                  </a:cubicBezTo>
                  <a:cubicBezTo>
                    <a:pt x="80746" y="0"/>
                    <a:pt x="135335" y="0"/>
                    <a:pt x="191165" y="0"/>
                  </a:cubicBezTo>
                  <a:cubicBezTo>
                    <a:pt x="207293" y="0"/>
                    <a:pt x="215978" y="8685"/>
                    <a:pt x="215978" y="23572"/>
                  </a:cubicBezTo>
                  <a:cubicBezTo>
                    <a:pt x="217218" y="40942"/>
                    <a:pt x="217218" y="59551"/>
                    <a:pt x="217218" y="76921"/>
                  </a:cubicBezTo>
                  <a:cubicBezTo>
                    <a:pt x="217218" y="107937"/>
                    <a:pt x="211015" y="112900"/>
                    <a:pt x="179999" y="114140"/>
                  </a:cubicBezTo>
                  <a:cubicBezTo>
                    <a:pt x="153945" y="114140"/>
                    <a:pt x="130373" y="114140"/>
                    <a:pt x="105559" y="114140"/>
                  </a:cubicBezTo>
                  <a:cubicBezTo>
                    <a:pt x="105559" y="114140"/>
                    <a:pt x="105559" y="114140"/>
                    <a:pt x="105559" y="114140"/>
                  </a:cubicBezTo>
                  <a:close/>
                </a:path>
              </a:pathLst>
            </a:custGeom>
            <a:noFill/>
            <a:ln w="6350" cap="flat">
              <a:solidFill>
                <a:schemeClr val="bg1"/>
              </a:solid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A32F0043-2973-42F0-ACE1-342D633A2370}"/>
                </a:ext>
              </a:extLst>
            </p:cNvPr>
            <p:cNvSpPr/>
            <p:nvPr/>
          </p:nvSpPr>
          <p:spPr>
            <a:xfrm>
              <a:off x="1523622" y="3454095"/>
              <a:ext cx="217230" cy="114140"/>
            </a:xfrm>
            <a:custGeom>
              <a:avLst/>
              <a:gdLst>
                <a:gd name="connsiteX0" fmla="*/ 104331 w 217230"/>
                <a:gd name="connsiteY0" fmla="*/ 112900 h 114140"/>
                <a:gd name="connsiteX1" fmla="*/ 26170 w 217230"/>
                <a:gd name="connsiteY1" fmla="*/ 112900 h 114140"/>
                <a:gd name="connsiteX2" fmla="*/ 116 w 217230"/>
                <a:gd name="connsiteY2" fmla="*/ 86846 h 114140"/>
                <a:gd name="connsiteX3" fmla="*/ 116 w 217230"/>
                <a:gd name="connsiteY3" fmla="*/ 28535 h 114140"/>
                <a:gd name="connsiteX4" fmla="*/ 28651 w 217230"/>
                <a:gd name="connsiteY4" fmla="*/ 0 h 114140"/>
                <a:gd name="connsiteX5" fmla="*/ 187455 w 217230"/>
                <a:gd name="connsiteY5" fmla="*/ 0 h 114140"/>
                <a:gd name="connsiteX6" fmla="*/ 215990 w 217230"/>
                <a:gd name="connsiteY6" fmla="*/ 28535 h 114140"/>
                <a:gd name="connsiteX7" fmla="*/ 217231 w 217230"/>
                <a:gd name="connsiteY7" fmla="*/ 86846 h 114140"/>
                <a:gd name="connsiteX8" fmla="*/ 191177 w 217230"/>
                <a:gd name="connsiteY8" fmla="*/ 114140 h 114140"/>
                <a:gd name="connsiteX9" fmla="*/ 104331 w 217230"/>
                <a:gd name="connsiteY9" fmla="*/ 112900 h 1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230" h="114140">
                  <a:moveTo>
                    <a:pt x="104331" y="112900"/>
                  </a:moveTo>
                  <a:cubicBezTo>
                    <a:pt x="78278" y="112900"/>
                    <a:pt x="52224" y="112900"/>
                    <a:pt x="26170" y="112900"/>
                  </a:cubicBezTo>
                  <a:cubicBezTo>
                    <a:pt x="7560" y="112900"/>
                    <a:pt x="-1124" y="104215"/>
                    <a:pt x="116" y="86846"/>
                  </a:cubicBezTo>
                  <a:cubicBezTo>
                    <a:pt x="116" y="66995"/>
                    <a:pt x="116" y="48386"/>
                    <a:pt x="116" y="28535"/>
                  </a:cubicBezTo>
                  <a:cubicBezTo>
                    <a:pt x="116" y="9925"/>
                    <a:pt x="8801" y="0"/>
                    <a:pt x="28651" y="0"/>
                  </a:cubicBezTo>
                  <a:cubicBezTo>
                    <a:pt x="82000" y="0"/>
                    <a:pt x="134107" y="0"/>
                    <a:pt x="187455" y="0"/>
                  </a:cubicBezTo>
                  <a:cubicBezTo>
                    <a:pt x="206065" y="0"/>
                    <a:pt x="215990" y="9925"/>
                    <a:pt x="215990" y="28535"/>
                  </a:cubicBezTo>
                  <a:cubicBezTo>
                    <a:pt x="215990" y="48386"/>
                    <a:pt x="215990" y="66995"/>
                    <a:pt x="217231" y="86846"/>
                  </a:cubicBezTo>
                  <a:cubicBezTo>
                    <a:pt x="217231" y="105456"/>
                    <a:pt x="208546" y="114140"/>
                    <a:pt x="191177" y="114140"/>
                  </a:cubicBezTo>
                  <a:cubicBezTo>
                    <a:pt x="161401" y="112900"/>
                    <a:pt x="132866" y="112900"/>
                    <a:pt x="104331" y="112900"/>
                  </a:cubicBezTo>
                  <a:close/>
                </a:path>
              </a:pathLst>
            </a:custGeom>
            <a:noFill/>
            <a:ln w="6350" cap="flat">
              <a:solidFill>
                <a:schemeClr val="bg1"/>
              </a:solid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129E58FE-B053-4830-839C-B365C8006EF9}"/>
                </a:ext>
              </a:extLst>
            </p:cNvPr>
            <p:cNvSpPr/>
            <p:nvPr/>
          </p:nvSpPr>
          <p:spPr>
            <a:xfrm>
              <a:off x="1225051" y="3452854"/>
              <a:ext cx="214323" cy="114691"/>
            </a:xfrm>
            <a:custGeom>
              <a:avLst/>
              <a:gdLst>
                <a:gd name="connsiteX0" fmla="*/ 110108 w 214323"/>
                <a:gd name="connsiteY0" fmla="*/ 114140 h 114691"/>
                <a:gd name="connsiteX1" fmla="*/ 29466 w 214323"/>
                <a:gd name="connsiteY1" fmla="*/ 114140 h 114691"/>
                <a:gd name="connsiteX2" fmla="*/ 930 w 214323"/>
                <a:gd name="connsiteY2" fmla="*/ 88087 h 114691"/>
                <a:gd name="connsiteX3" fmla="*/ 930 w 214323"/>
                <a:gd name="connsiteY3" fmla="*/ 24813 h 114691"/>
                <a:gd name="connsiteX4" fmla="*/ 25744 w 214323"/>
                <a:gd name="connsiteY4" fmla="*/ 0 h 114691"/>
                <a:gd name="connsiteX5" fmla="*/ 191991 w 214323"/>
                <a:gd name="connsiteY5" fmla="*/ 0 h 114691"/>
                <a:gd name="connsiteX6" fmla="*/ 214323 w 214323"/>
                <a:gd name="connsiteY6" fmla="*/ 22332 h 114691"/>
                <a:gd name="connsiteX7" fmla="*/ 214323 w 214323"/>
                <a:gd name="connsiteY7" fmla="*/ 93049 h 114691"/>
                <a:gd name="connsiteX8" fmla="*/ 190751 w 214323"/>
                <a:gd name="connsiteY8" fmla="*/ 114140 h 114691"/>
                <a:gd name="connsiteX9" fmla="*/ 110108 w 214323"/>
                <a:gd name="connsiteY9" fmla="*/ 114140 h 114691"/>
                <a:gd name="connsiteX10" fmla="*/ 110108 w 214323"/>
                <a:gd name="connsiteY10" fmla="*/ 114140 h 1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323" h="114691">
                  <a:moveTo>
                    <a:pt x="110108" y="114140"/>
                  </a:moveTo>
                  <a:cubicBezTo>
                    <a:pt x="82814" y="114140"/>
                    <a:pt x="56760" y="114140"/>
                    <a:pt x="29466" y="114140"/>
                  </a:cubicBezTo>
                  <a:cubicBezTo>
                    <a:pt x="10856" y="114140"/>
                    <a:pt x="2171" y="105456"/>
                    <a:pt x="930" y="88087"/>
                  </a:cubicBezTo>
                  <a:cubicBezTo>
                    <a:pt x="-310" y="66995"/>
                    <a:pt x="-310" y="45904"/>
                    <a:pt x="930" y="24813"/>
                  </a:cubicBezTo>
                  <a:cubicBezTo>
                    <a:pt x="930" y="9925"/>
                    <a:pt x="10856" y="1241"/>
                    <a:pt x="25744" y="0"/>
                  </a:cubicBezTo>
                  <a:cubicBezTo>
                    <a:pt x="81573" y="0"/>
                    <a:pt x="136162" y="0"/>
                    <a:pt x="191991" y="0"/>
                  </a:cubicBezTo>
                  <a:cubicBezTo>
                    <a:pt x="206879" y="0"/>
                    <a:pt x="214323" y="8685"/>
                    <a:pt x="214323" y="22332"/>
                  </a:cubicBezTo>
                  <a:cubicBezTo>
                    <a:pt x="214323" y="45904"/>
                    <a:pt x="214323" y="69477"/>
                    <a:pt x="214323" y="93049"/>
                  </a:cubicBezTo>
                  <a:cubicBezTo>
                    <a:pt x="214323" y="109178"/>
                    <a:pt x="204398" y="114140"/>
                    <a:pt x="190751" y="114140"/>
                  </a:cubicBezTo>
                  <a:cubicBezTo>
                    <a:pt x="163456" y="114140"/>
                    <a:pt x="137403" y="115381"/>
                    <a:pt x="110108" y="114140"/>
                  </a:cubicBezTo>
                  <a:cubicBezTo>
                    <a:pt x="110108" y="114140"/>
                    <a:pt x="110108" y="114140"/>
                    <a:pt x="110108" y="114140"/>
                  </a:cubicBezTo>
                  <a:close/>
                </a:path>
              </a:pathLst>
            </a:custGeom>
            <a:noFill/>
            <a:ln w="6350" cap="flat">
              <a:solidFill>
                <a:schemeClr val="bg1"/>
              </a:solid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292E026E-8568-4BAE-89A5-AADC35282337}"/>
                </a:ext>
              </a:extLst>
            </p:cNvPr>
            <p:cNvSpPr/>
            <p:nvPr/>
          </p:nvSpPr>
          <p:spPr>
            <a:xfrm>
              <a:off x="1523623" y="3062048"/>
              <a:ext cx="216093" cy="113450"/>
            </a:xfrm>
            <a:custGeom>
              <a:avLst/>
              <a:gdLst>
                <a:gd name="connsiteX0" fmla="*/ 106812 w 216093"/>
                <a:gd name="connsiteY0" fmla="*/ 112900 h 113450"/>
                <a:gd name="connsiteX1" fmla="*/ 28651 w 216093"/>
                <a:gd name="connsiteY1" fmla="*/ 112900 h 113450"/>
                <a:gd name="connsiteX2" fmla="*/ 116 w 216093"/>
                <a:gd name="connsiteY2" fmla="*/ 83124 h 113450"/>
                <a:gd name="connsiteX3" fmla="*/ 116 w 216093"/>
                <a:gd name="connsiteY3" fmla="*/ 27294 h 113450"/>
                <a:gd name="connsiteX4" fmla="*/ 26169 w 216093"/>
                <a:gd name="connsiteY4" fmla="*/ 0 h 113450"/>
                <a:gd name="connsiteX5" fmla="*/ 187455 w 216093"/>
                <a:gd name="connsiteY5" fmla="*/ 0 h 113450"/>
                <a:gd name="connsiteX6" fmla="*/ 214749 w 216093"/>
                <a:gd name="connsiteY6" fmla="*/ 27294 h 113450"/>
                <a:gd name="connsiteX7" fmla="*/ 215990 w 216093"/>
                <a:gd name="connsiteY7" fmla="*/ 85605 h 113450"/>
                <a:gd name="connsiteX8" fmla="*/ 189936 w 216093"/>
                <a:gd name="connsiteY8" fmla="*/ 112900 h 113450"/>
                <a:gd name="connsiteX9" fmla="*/ 106812 w 216093"/>
                <a:gd name="connsiteY9" fmla="*/ 112900 h 113450"/>
                <a:gd name="connsiteX10" fmla="*/ 106812 w 216093"/>
                <a:gd name="connsiteY10" fmla="*/ 112900 h 11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093" h="113450">
                  <a:moveTo>
                    <a:pt x="106812" y="112900"/>
                  </a:moveTo>
                  <a:cubicBezTo>
                    <a:pt x="80758" y="112900"/>
                    <a:pt x="54705" y="112900"/>
                    <a:pt x="28651" y="112900"/>
                  </a:cubicBezTo>
                  <a:cubicBezTo>
                    <a:pt x="7560" y="112900"/>
                    <a:pt x="-1125" y="104215"/>
                    <a:pt x="116" y="83124"/>
                  </a:cubicBezTo>
                  <a:cubicBezTo>
                    <a:pt x="116" y="64514"/>
                    <a:pt x="116" y="45904"/>
                    <a:pt x="116" y="27294"/>
                  </a:cubicBezTo>
                  <a:cubicBezTo>
                    <a:pt x="116" y="9925"/>
                    <a:pt x="8800" y="0"/>
                    <a:pt x="26169" y="0"/>
                  </a:cubicBezTo>
                  <a:cubicBezTo>
                    <a:pt x="79518" y="0"/>
                    <a:pt x="132866" y="0"/>
                    <a:pt x="187455" y="0"/>
                  </a:cubicBezTo>
                  <a:cubicBezTo>
                    <a:pt x="204824" y="0"/>
                    <a:pt x="214749" y="9925"/>
                    <a:pt x="214749" y="27294"/>
                  </a:cubicBezTo>
                  <a:cubicBezTo>
                    <a:pt x="214749" y="47145"/>
                    <a:pt x="214749" y="65755"/>
                    <a:pt x="215990" y="85605"/>
                  </a:cubicBezTo>
                  <a:cubicBezTo>
                    <a:pt x="217230" y="105456"/>
                    <a:pt x="207305" y="112900"/>
                    <a:pt x="189936" y="112900"/>
                  </a:cubicBezTo>
                  <a:cubicBezTo>
                    <a:pt x="161401" y="114140"/>
                    <a:pt x="134106" y="112900"/>
                    <a:pt x="106812" y="112900"/>
                  </a:cubicBezTo>
                  <a:cubicBezTo>
                    <a:pt x="106812" y="112900"/>
                    <a:pt x="106812" y="112900"/>
                    <a:pt x="106812" y="112900"/>
                  </a:cubicBezTo>
                  <a:close/>
                </a:path>
              </a:pathLst>
            </a:custGeom>
            <a:noFill/>
            <a:ln w="6350" cap="flat">
              <a:solidFill>
                <a:schemeClr val="bg1"/>
              </a:solid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FBB9E9E9-64E2-4E70-AC80-42F2F5C1CBC7}"/>
                </a:ext>
              </a:extLst>
            </p:cNvPr>
            <p:cNvSpPr/>
            <p:nvPr/>
          </p:nvSpPr>
          <p:spPr>
            <a:xfrm>
              <a:off x="1225981" y="3062048"/>
              <a:ext cx="216217" cy="113830"/>
            </a:xfrm>
            <a:custGeom>
              <a:avLst/>
              <a:gdLst>
                <a:gd name="connsiteX0" fmla="*/ 106696 w 216217"/>
                <a:gd name="connsiteY0" fmla="*/ 112900 h 113830"/>
                <a:gd name="connsiteX1" fmla="*/ 28535 w 216217"/>
                <a:gd name="connsiteY1" fmla="*/ 112900 h 113830"/>
                <a:gd name="connsiteX2" fmla="*/ 0 w 216217"/>
                <a:gd name="connsiteY2" fmla="*/ 85605 h 113830"/>
                <a:gd name="connsiteX3" fmla="*/ 1241 w 216217"/>
                <a:gd name="connsiteY3" fmla="*/ 27294 h 113830"/>
                <a:gd name="connsiteX4" fmla="*/ 29776 w 216217"/>
                <a:gd name="connsiteY4" fmla="*/ 0 h 113830"/>
                <a:gd name="connsiteX5" fmla="*/ 191061 w 216217"/>
                <a:gd name="connsiteY5" fmla="*/ 0 h 113830"/>
                <a:gd name="connsiteX6" fmla="*/ 215874 w 216217"/>
                <a:gd name="connsiteY6" fmla="*/ 23572 h 113830"/>
                <a:gd name="connsiteX7" fmla="*/ 215874 w 216217"/>
                <a:gd name="connsiteY7" fmla="*/ 28535 h 113830"/>
                <a:gd name="connsiteX8" fmla="*/ 138953 w 216217"/>
                <a:gd name="connsiteY8" fmla="*/ 112900 h 113830"/>
                <a:gd name="connsiteX9" fmla="*/ 106696 w 216217"/>
                <a:gd name="connsiteY9" fmla="*/ 112900 h 113830"/>
                <a:gd name="connsiteX10" fmla="*/ 106696 w 216217"/>
                <a:gd name="connsiteY10" fmla="*/ 112900 h 11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217" h="113830">
                  <a:moveTo>
                    <a:pt x="106696" y="112900"/>
                  </a:moveTo>
                  <a:cubicBezTo>
                    <a:pt x="80643" y="112900"/>
                    <a:pt x="54589" y="112900"/>
                    <a:pt x="28535" y="112900"/>
                  </a:cubicBezTo>
                  <a:cubicBezTo>
                    <a:pt x="9925" y="112900"/>
                    <a:pt x="0" y="104215"/>
                    <a:pt x="0" y="85605"/>
                  </a:cubicBezTo>
                  <a:cubicBezTo>
                    <a:pt x="0" y="65755"/>
                    <a:pt x="0" y="47145"/>
                    <a:pt x="1241" y="27294"/>
                  </a:cubicBezTo>
                  <a:cubicBezTo>
                    <a:pt x="2481" y="9925"/>
                    <a:pt x="11166" y="0"/>
                    <a:pt x="29776" y="0"/>
                  </a:cubicBezTo>
                  <a:cubicBezTo>
                    <a:pt x="83124" y="0"/>
                    <a:pt x="136472" y="0"/>
                    <a:pt x="191061" y="0"/>
                  </a:cubicBezTo>
                  <a:cubicBezTo>
                    <a:pt x="207189" y="0"/>
                    <a:pt x="214633" y="8685"/>
                    <a:pt x="215874" y="23572"/>
                  </a:cubicBezTo>
                  <a:cubicBezTo>
                    <a:pt x="215874" y="24813"/>
                    <a:pt x="215874" y="27294"/>
                    <a:pt x="215874" y="28535"/>
                  </a:cubicBezTo>
                  <a:cubicBezTo>
                    <a:pt x="215874" y="125306"/>
                    <a:pt x="225799" y="111659"/>
                    <a:pt x="138953" y="112900"/>
                  </a:cubicBezTo>
                  <a:cubicBezTo>
                    <a:pt x="127787" y="114140"/>
                    <a:pt x="116622" y="114140"/>
                    <a:pt x="106696" y="112900"/>
                  </a:cubicBezTo>
                  <a:cubicBezTo>
                    <a:pt x="106696" y="114140"/>
                    <a:pt x="106696" y="112900"/>
                    <a:pt x="106696" y="112900"/>
                  </a:cubicBezTo>
                  <a:close/>
                </a:path>
              </a:pathLst>
            </a:custGeom>
            <a:noFill/>
            <a:ln w="6350" cap="flat">
              <a:solidFill>
                <a:schemeClr val="bg1"/>
              </a:solid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EAAB50E4-0783-4BF9-BEF3-6197810A433C}"/>
                </a:ext>
              </a:extLst>
            </p:cNvPr>
            <p:cNvSpPr/>
            <p:nvPr/>
          </p:nvSpPr>
          <p:spPr>
            <a:xfrm>
              <a:off x="1224741" y="3651359"/>
              <a:ext cx="214748" cy="114140"/>
            </a:xfrm>
            <a:custGeom>
              <a:avLst/>
              <a:gdLst>
                <a:gd name="connsiteX0" fmla="*/ 107937 w 214748"/>
                <a:gd name="connsiteY0" fmla="*/ 114140 h 114140"/>
                <a:gd name="connsiteX1" fmla="*/ 32257 w 214748"/>
                <a:gd name="connsiteY1" fmla="*/ 114140 h 114140"/>
                <a:gd name="connsiteX2" fmla="*/ 0 w 214748"/>
                <a:gd name="connsiteY2" fmla="*/ 83124 h 114140"/>
                <a:gd name="connsiteX3" fmla="*/ 0 w 214748"/>
                <a:gd name="connsiteY3" fmla="*/ 32257 h 114140"/>
                <a:gd name="connsiteX4" fmla="*/ 33498 w 214748"/>
                <a:gd name="connsiteY4" fmla="*/ 0 h 114140"/>
                <a:gd name="connsiteX5" fmla="*/ 184858 w 214748"/>
                <a:gd name="connsiteY5" fmla="*/ 0 h 114140"/>
                <a:gd name="connsiteX6" fmla="*/ 214633 w 214748"/>
                <a:gd name="connsiteY6" fmla="*/ 31016 h 114140"/>
                <a:gd name="connsiteX7" fmla="*/ 214633 w 214748"/>
                <a:gd name="connsiteY7" fmla="*/ 84365 h 114140"/>
                <a:gd name="connsiteX8" fmla="*/ 184858 w 214748"/>
                <a:gd name="connsiteY8" fmla="*/ 112900 h 114140"/>
                <a:gd name="connsiteX9" fmla="*/ 107937 w 214748"/>
                <a:gd name="connsiteY9" fmla="*/ 114140 h 1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748" h="114140">
                  <a:moveTo>
                    <a:pt x="107937" y="114140"/>
                  </a:moveTo>
                  <a:cubicBezTo>
                    <a:pt x="83124" y="114140"/>
                    <a:pt x="57070" y="114140"/>
                    <a:pt x="32257" y="114140"/>
                  </a:cubicBezTo>
                  <a:cubicBezTo>
                    <a:pt x="11166" y="114140"/>
                    <a:pt x="0" y="105456"/>
                    <a:pt x="0" y="83124"/>
                  </a:cubicBezTo>
                  <a:cubicBezTo>
                    <a:pt x="0" y="65755"/>
                    <a:pt x="0" y="49626"/>
                    <a:pt x="0" y="32257"/>
                  </a:cubicBezTo>
                  <a:cubicBezTo>
                    <a:pt x="0" y="9925"/>
                    <a:pt x="11166" y="0"/>
                    <a:pt x="33498" y="0"/>
                  </a:cubicBezTo>
                  <a:cubicBezTo>
                    <a:pt x="84364" y="0"/>
                    <a:pt x="133991" y="0"/>
                    <a:pt x="184858" y="0"/>
                  </a:cubicBezTo>
                  <a:cubicBezTo>
                    <a:pt x="207189" y="0"/>
                    <a:pt x="215874" y="9925"/>
                    <a:pt x="214633" y="31016"/>
                  </a:cubicBezTo>
                  <a:cubicBezTo>
                    <a:pt x="214633" y="48386"/>
                    <a:pt x="214633" y="66995"/>
                    <a:pt x="214633" y="84365"/>
                  </a:cubicBezTo>
                  <a:cubicBezTo>
                    <a:pt x="215874" y="105456"/>
                    <a:pt x="204708" y="114140"/>
                    <a:pt x="184858" y="112900"/>
                  </a:cubicBezTo>
                  <a:cubicBezTo>
                    <a:pt x="160044" y="114140"/>
                    <a:pt x="133991" y="114140"/>
                    <a:pt x="107937" y="114140"/>
                  </a:cubicBezTo>
                  <a:close/>
                </a:path>
              </a:pathLst>
            </a:custGeom>
            <a:noFill/>
            <a:ln w="6350" cap="flat">
              <a:solidFill>
                <a:schemeClr val="bg1"/>
              </a:solid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7064040E-82DF-4E03-AFC8-9860AC5E1710}"/>
                </a:ext>
              </a:extLst>
            </p:cNvPr>
            <p:cNvSpPr/>
            <p:nvPr/>
          </p:nvSpPr>
          <p:spPr>
            <a:xfrm>
              <a:off x="562219" y="3403228"/>
              <a:ext cx="411922" cy="410669"/>
            </a:xfrm>
            <a:custGeom>
              <a:avLst/>
              <a:gdLst>
                <a:gd name="connsiteX0" fmla="*/ 209683 w 411922"/>
                <a:gd name="connsiteY0" fmla="*/ 0 h 410669"/>
                <a:gd name="connsiteX1" fmla="*/ 411909 w 411922"/>
                <a:gd name="connsiteY1" fmla="*/ 205949 h 410669"/>
                <a:gd name="connsiteX2" fmla="*/ 203479 w 411922"/>
                <a:gd name="connsiteY2" fmla="*/ 410657 h 410669"/>
                <a:gd name="connsiteX3" fmla="*/ 12 w 411922"/>
                <a:gd name="connsiteY3" fmla="*/ 208430 h 410669"/>
                <a:gd name="connsiteX4" fmla="*/ 209683 w 411922"/>
                <a:gd name="connsiteY4" fmla="*/ 0 h 41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22" h="410669">
                  <a:moveTo>
                    <a:pt x="209683" y="0"/>
                  </a:moveTo>
                  <a:cubicBezTo>
                    <a:pt x="325064" y="7444"/>
                    <a:pt x="413150" y="91808"/>
                    <a:pt x="411909" y="205949"/>
                  </a:cubicBezTo>
                  <a:cubicBezTo>
                    <a:pt x="411909" y="321330"/>
                    <a:pt x="321342" y="411897"/>
                    <a:pt x="203479" y="410657"/>
                  </a:cubicBezTo>
                  <a:cubicBezTo>
                    <a:pt x="86858" y="409416"/>
                    <a:pt x="1253" y="316367"/>
                    <a:pt x="12" y="208430"/>
                  </a:cubicBezTo>
                  <a:cubicBezTo>
                    <a:pt x="-1229" y="91808"/>
                    <a:pt x="94302" y="2481"/>
                    <a:pt x="209683" y="0"/>
                  </a:cubicBezTo>
                  <a:close/>
                </a:path>
              </a:pathLst>
            </a:custGeom>
            <a:noFill/>
            <a:ln w="19050" cap="flat">
              <a:solidFill>
                <a:schemeClr val="bg1"/>
              </a:solidFill>
              <a:prstDash val="solid"/>
              <a:miter/>
            </a:ln>
          </p:spPr>
          <p:txBody>
            <a:bodyPr rtlCol="0" anchor="ctr"/>
            <a:lstStyle/>
            <a:p>
              <a:endParaRPr lang="en-IN"/>
            </a:p>
          </p:txBody>
        </p:sp>
      </p:grpSp>
      <p:grpSp>
        <p:nvGrpSpPr>
          <p:cNvPr id="235" name="Graphic 87">
            <a:extLst>
              <a:ext uri="{FF2B5EF4-FFF2-40B4-BE49-F238E27FC236}">
                <a16:creationId xmlns:a16="http://schemas.microsoft.com/office/drawing/2014/main" id="{2BB9CB22-2E34-4154-9A0B-7DA897BA1D91}"/>
              </a:ext>
            </a:extLst>
          </p:cNvPr>
          <p:cNvGrpSpPr/>
          <p:nvPr/>
        </p:nvGrpSpPr>
        <p:grpSpPr>
          <a:xfrm>
            <a:off x="7779448" y="4977845"/>
            <a:ext cx="321227" cy="306828"/>
            <a:chOff x="2814056" y="3049478"/>
            <a:chExt cx="1028110" cy="1027362"/>
          </a:xfrm>
          <a:noFill/>
        </p:grpSpPr>
        <p:sp>
          <p:nvSpPr>
            <p:cNvPr id="245" name="Freeform: Shape 244">
              <a:extLst>
                <a:ext uri="{FF2B5EF4-FFF2-40B4-BE49-F238E27FC236}">
                  <a16:creationId xmlns:a16="http://schemas.microsoft.com/office/drawing/2014/main" id="{B576EE12-41C1-4AD5-A9CD-633889F68E9E}"/>
                </a:ext>
              </a:extLst>
            </p:cNvPr>
            <p:cNvSpPr/>
            <p:nvPr/>
          </p:nvSpPr>
          <p:spPr>
            <a:xfrm>
              <a:off x="2814056" y="3049478"/>
              <a:ext cx="455682" cy="447412"/>
            </a:xfrm>
            <a:custGeom>
              <a:avLst/>
              <a:gdLst>
                <a:gd name="connsiteX0" fmla="*/ 166644 w 455682"/>
                <a:gd name="connsiteY0" fmla="*/ 438981 h 447412"/>
                <a:gd name="connsiteX1" fmla="*/ 447209 w 455682"/>
                <a:gd name="connsiteY1" fmla="*/ 282693 h 447412"/>
                <a:gd name="connsiteX2" fmla="*/ 447209 w 455682"/>
                <a:gd name="connsiteY2" fmla="*/ 162182 h 447412"/>
                <a:gd name="connsiteX3" fmla="*/ 289038 w 455682"/>
                <a:gd name="connsiteY3" fmla="*/ 7777 h 447412"/>
                <a:gd name="connsiteX4" fmla="*/ 8473 w 455682"/>
                <a:gd name="connsiteY4" fmla="*/ 164065 h 447412"/>
                <a:gd name="connsiteX5" fmla="*/ 8473 w 455682"/>
                <a:gd name="connsiteY5" fmla="*/ 284576 h 447412"/>
                <a:gd name="connsiteX6" fmla="*/ 166644 w 455682"/>
                <a:gd name="connsiteY6" fmla="*/ 438981 h 447412"/>
                <a:gd name="connsiteX7" fmla="*/ 166644 w 455682"/>
                <a:gd name="connsiteY7" fmla="*/ 438981 h 44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82" h="447412">
                  <a:moveTo>
                    <a:pt x="166644" y="438981"/>
                  </a:moveTo>
                  <a:cubicBezTo>
                    <a:pt x="287155" y="472875"/>
                    <a:pt x="413315" y="401321"/>
                    <a:pt x="447209" y="282693"/>
                  </a:cubicBezTo>
                  <a:cubicBezTo>
                    <a:pt x="458507" y="243151"/>
                    <a:pt x="458507" y="201725"/>
                    <a:pt x="447209" y="162182"/>
                  </a:cubicBezTo>
                  <a:cubicBezTo>
                    <a:pt x="426496" y="86863"/>
                    <a:pt x="366241" y="28490"/>
                    <a:pt x="289038" y="7777"/>
                  </a:cubicBezTo>
                  <a:cubicBezTo>
                    <a:pt x="168527" y="-24233"/>
                    <a:pt x="42367" y="45437"/>
                    <a:pt x="8473" y="164065"/>
                  </a:cubicBezTo>
                  <a:cubicBezTo>
                    <a:pt x="-2824" y="203608"/>
                    <a:pt x="-2824" y="245034"/>
                    <a:pt x="8473" y="284576"/>
                  </a:cubicBezTo>
                  <a:cubicBezTo>
                    <a:pt x="31069" y="359896"/>
                    <a:pt x="89442" y="420151"/>
                    <a:pt x="166644" y="438981"/>
                  </a:cubicBezTo>
                  <a:lnTo>
                    <a:pt x="166644" y="438981"/>
                  </a:lnTo>
                  <a:close/>
                </a:path>
              </a:pathLst>
            </a:custGeom>
            <a:noFill/>
            <a:ln w="18710" cap="flat">
              <a:solidFill>
                <a:schemeClr val="bg1"/>
              </a:solidFill>
              <a:prstDash val="solid"/>
              <a:miter/>
            </a:ln>
          </p:spPr>
          <p:txBody>
            <a:bodyPr rtlCol="0" anchor="ctr"/>
            <a:lstStyle/>
            <a:p>
              <a:endParaRPr lang="en-IN" sz="1400"/>
            </a:p>
          </p:txBody>
        </p:sp>
        <p:sp>
          <p:nvSpPr>
            <p:cNvPr id="246" name="Freeform: Shape 245">
              <a:extLst>
                <a:ext uri="{FF2B5EF4-FFF2-40B4-BE49-F238E27FC236}">
                  <a16:creationId xmlns:a16="http://schemas.microsoft.com/office/drawing/2014/main" id="{34250757-DA4F-454B-ABAF-FA63BBE97E18}"/>
                </a:ext>
              </a:extLst>
            </p:cNvPr>
            <p:cNvSpPr/>
            <p:nvPr/>
          </p:nvSpPr>
          <p:spPr>
            <a:xfrm>
              <a:off x="3394016" y="3621261"/>
              <a:ext cx="448150" cy="455579"/>
            </a:xfrm>
            <a:custGeom>
              <a:avLst/>
              <a:gdLst>
                <a:gd name="connsiteX0" fmla="*/ 285272 w 448150"/>
                <a:gd name="connsiteY0" fmla="*/ 8422 h 455579"/>
                <a:gd name="connsiteX1" fmla="*/ 8473 w 448150"/>
                <a:gd name="connsiteY1" fmla="*/ 166593 h 455579"/>
                <a:gd name="connsiteX2" fmla="*/ 8473 w 448150"/>
                <a:gd name="connsiteY2" fmla="*/ 288987 h 455579"/>
                <a:gd name="connsiteX3" fmla="*/ 162878 w 448150"/>
                <a:gd name="connsiteY3" fmla="*/ 447158 h 455579"/>
                <a:gd name="connsiteX4" fmla="*/ 439677 w 448150"/>
                <a:gd name="connsiteY4" fmla="*/ 288987 h 455579"/>
                <a:gd name="connsiteX5" fmla="*/ 439677 w 448150"/>
                <a:gd name="connsiteY5" fmla="*/ 166593 h 455579"/>
                <a:gd name="connsiteX6" fmla="*/ 285272 w 448150"/>
                <a:gd name="connsiteY6" fmla="*/ 8422 h 455579"/>
                <a:gd name="connsiteX7" fmla="*/ 285272 w 448150"/>
                <a:gd name="connsiteY7" fmla="*/ 8422 h 45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8150" h="455579">
                  <a:moveTo>
                    <a:pt x="285272" y="8422"/>
                  </a:moveTo>
                  <a:cubicBezTo>
                    <a:pt x="166644" y="-25472"/>
                    <a:pt x="42367" y="46082"/>
                    <a:pt x="8473" y="166593"/>
                  </a:cubicBezTo>
                  <a:cubicBezTo>
                    <a:pt x="-2824" y="206135"/>
                    <a:pt x="-2824" y="249444"/>
                    <a:pt x="8473" y="288987"/>
                  </a:cubicBezTo>
                  <a:cubicBezTo>
                    <a:pt x="29186" y="366189"/>
                    <a:pt x="87559" y="424562"/>
                    <a:pt x="162878" y="447158"/>
                  </a:cubicBezTo>
                  <a:cubicBezTo>
                    <a:pt x="281506" y="481051"/>
                    <a:pt x="405783" y="409498"/>
                    <a:pt x="439677" y="288987"/>
                  </a:cubicBezTo>
                  <a:cubicBezTo>
                    <a:pt x="450975" y="249444"/>
                    <a:pt x="450975" y="206135"/>
                    <a:pt x="439677" y="166593"/>
                  </a:cubicBezTo>
                  <a:cubicBezTo>
                    <a:pt x="418964" y="89390"/>
                    <a:pt x="360592" y="29135"/>
                    <a:pt x="285272" y="8422"/>
                  </a:cubicBezTo>
                  <a:lnTo>
                    <a:pt x="285272" y="8422"/>
                  </a:lnTo>
                  <a:close/>
                </a:path>
              </a:pathLst>
            </a:custGeom>
            <a:noFill/>
            <a:ln w="18710" cap="flat">
              <a:solidFill>
                <a:schemeClr val="bg1"/>
              </a:solidFill>
              <a:prstDash val="solid"/>
              <a:miter/>
            </a:ln>
          </p:spPr>
          <p:txBody>
            <a:bodyPr rtlCol="0" anchor="ctr"/>
            <a:lstStyle/>
            <a:p>
              <a:endParaRPr lang="en-IN" sz="1400"/>
            </a:p>
          </p:txBody>
        </p:sp>
        <p:sp>
          <p:nvSpPr>
            <p:cNvPr id="247" name="Freeform: Shape 246">
              <a:extLst>
                <a:ext uri="{FF2B5EF4-FFF2-40B4-BE49-F238E27FC236}">
                  <a16:creationId xmlns:a16="http://schemas.microsoft.com/office/drawing/2014/main" id="{ED9D37D2-38CD-4A64-BF4B-AA6A021EA4A8}"/>
                </a:ext>
              </a:extLst>
            </p:cNvPr>
            <p:cNvSpPr/>
            <p:nvPr/>
          </p:nvSpPr>
          <p:spPr>
            <a:xfrm>
              <a:off x="2877136" y="3108096"/>
              <a:ext cx="901950" cy="901950"/>
            </a:xfrm>
            <a:custGeom>
              <a:avLst/>
              <a:gdLst>
                <a:gd name="connsiteX0" fmla="*/ 0 w 901950"/>
                <a:gd name="connsiteY0" fmla="*/ 901950 h 901950"/>
                <a:gd name="connsiteX1" fmla="*/ 0 w 901950"/>
                <a:gd name="connsiteY1" fmla="*/ 901950 h 901950"/>
                <a:gd name="connsiteX2" fmla="*/ 901950 w 901950"/>
                <a:gd name="connsiteY2" fmla="*/ 0 h 901950"/>
              </a:gdLst>
              <a:ahLst/>
              <a:cxnLst>
                <a:cxn ang="0">
                  <a:pos x="connsiteX0" y="connsiteY0"/>
                </a:cxn>
                <a:cxn ang="0">
                  <a:pos x="connsiteX1" y="connsiteY1"/>
                </a:cxn>
                <a:cxn ang="0">
                  <a:pos x="connsiteX2" y="connsiteY2"/>
                </a:cxn>
              </a:cxnLst>
              <a:rect l="l" t="t" r="r" b="b"/>
              <a:pathLst>
                <a:path w="901950" h="901950">
                  <a:moveTo>
                    <a:pt x="0" y="901950"/>
                  </a:moveTo>
                  <a:lnTo>
                    <a:pt x="0" y="901950"/>
                  </a:lnTo>
                  <a:lnTo>
                    <a:pt x="901950" y="0"/>
                  </a:lnTo>
                </a:path>
              </a:pathLst>
            </a:custGeom>
            <a:noFill/>
            <a:ln w="18710" cap="flat">
              <a:solidFill>
                <a:schemeClr val="bg1"/>
              </a:solidFill>
              <a:prstDash val="solid"/>
              <a:miter/>
            </a:ln>
          </p:spPr>
          <p:txBody>
            <a:bodyPr rtlCol="0" anchor="ctr"/>
            <a:lstStyle/>
            <a:p>
              <a:endParaRPr lang="en-IN" sz="1400"/>
            </a:p>
          </p:txBody>
        </p:sp>
      </p:grpSp>
      <p:grpSp>
        <p:nvGrpSpPr>
          <p:cNvPr id="236" name="Graphic 3">
            <a:extLst>
              <a:ext uri="{FF2B5EF4-FFF2-40B4-BE49-F238E27FC236}">
                <a16:creationId xmlns:a16="http://schemas.microsoft.com/office/drawing/2014/main" id="{314210D1-6217-475F-AE7F-74790E41C273}"/>
              </a:ext>
            </a:extLst>
          </p:cNvPr>
          <p:cNvGrpSpPr/>
          <p:nvPr/>
        </p:nvGrpSpPr>
        <p:grpSpPr>
          <a:xfrm>
            <a:off x="8179248" y="3559119"/>
            <a:ext cx="392961" cy="397016"/>
            <a:chOff x="456776" y="457147"/>
            <a:chExt cx="1420286" cy="1501192"/>
          </a:xfrm>
          <a:solidFill>
            <a:schemeClr val="bg1"/>
          </a:solidFill>
        </p:grpSpPr>
        <p:sp>
          <p:nvSpPr>
            <p:cNvPr id="241" name="Freeform: Shape 240">
              <a:extLst>
                <a:ext uri="{FF2B5EF4-FFF2-40B4-BE49-F238E27FC236}">
                  <a16:creationId xmlns:a16="http://schemas.microsoft.com/office/drawing/2014/main" id="{7A85E548-72D7-4524-B52E-B6CEC6B87612}"/>
                </a:ext>
              </a:extLst>
            </p:cNvPr>
            <p:cNvSpPr/>
            <p:nvPr/>
          </p:nvSpPr>
          <p:spPr>
            <a:xfrm>
              <a:off x="701040" y="457147"/>
              <a:ext cx="1176022" cy="1501192"/>
            </a:xfrm>
            <a:custGeom>
              <a:avLst/>
              <a:gdLst>
                <a:gd name="connsiteX0" fmla="*/ 740093 w 1176022"/>
                <a:gd name="connsiteY0" fmla="*/ 1500240 h 1501192"/>
                <a:gd name="connsiteX1" fmla="*/ 537210 w 1176022"/>
                <a:gd name="connsiteY1" fmla="*/ 1500240 h 1501192"/>
                <a:gd name="connsiteX2" fmla="*/ 306705 w 1176022"/>
                <a:gd name="connsiteY2" fmla="*/ 1454520 h 1501192"/>
                <a:gd name="connsiteX3" fmla="*/ 36195 w 1176022"/>
                <a:gd name="connsiteY3" fmla="*/ 1357365 h 1501192"/>
                <a:gd name="connsiteX4" fmla="*/ 953 w 1176022"/>
                <a:gd name="connsiteY4" fmla="*/ 1311645 h 1501192"/>
                <a:gd name="connsiteX5" fmla="*/ 0 w 1176022"/>
                <a:gd name="connsiteY5" fmla="*/ 899212 h 1501192"/>
                <a:gd name="connsiteX6" fmla="*/ 33338 w 1176022"/>
                <a:gd name="connsiteY6" fmla="*/ 853492 h 1501192"/>
                <a:gd name="connsiteX7" fmla="*/ 80010 w 1176022"/>
                <a:gd name="connsiteY7" fmla="*/ 836347 h 1501192"/>
                <a:gd name="connsiteX8" fmla="*/ 260985 w 1176022"/>
                <a:gd name="connsiteY8" fmla="*/ 682995 h 1501192"/>
                <a:gd name="connsiteX9" fmla="*/ 327660 w 1176022"/>
                <a:gd name="connsiteY9" fmla="*/ 578220 h 1501192"/>
                <a:gd name="connsiteX10" fmla="*/ 444818 w 1176022"/>
                <a:gd name="connsiteY10" fmla="*/ 523927 h 1501192"/>
                <a:gd name="connsiteX11" fmla="*/ 466725 w 1176022"/>
                <a:gd name="connsiteY11" fmla="*/ 490590 h 1501192"/>
                <a:gd name="connsiteX12" fmla="*/ 328612 w 1176022"/>
                <a:gd name="connsiteY12" fmla="*/ 133402 h 1501192"/>
                <a:gd name="connsiteX13" fmla="*/ 347662 w 1176022"/>
                <a:gd name="connsiteY13" fmla="*/ 81967 h 1501192"/>
                <a:gd name="connsiteX14" fmla="*/ 892493 w 1176022"/>
                <a:gd name="connsiteY14" fmla="*/ 54345 h 1501192"/>
                <a:gd name="connsiteX15" fmla="*/ 926783 w 1176022"/>
                <a:gd name="connsiteY15" fmla="*/ 72442 h 1501192"/>
                <a:gd name="connsiteX16" fmla="*/ 943927 w 1176022"/>
                <a:gd name="connsiteY16" fmla="*/ 115305 h 1501192"/>
                <a:gd name="connsiteX17" fmla="*/ 968693 w 1176022"/>
                <a:gd name="connsiteY17" fmla="*/ 159120 h 1501192"/>
                <a:gd name="connsiteX18" fmla="*/ 1031557 w 1176022"/>
                <a:gd name="connsiteY18" fmla="*/ 182932 h 1501192"/>
                <a:gd name="connsiteX19" fmla="*/ 1052513 w 1176022"/>
                <a:gd name="connsiteY19" fmla="*/ 224842 h 1501192"/>
                <a:gd name="connsiteX20" fmla="*/ 973455 w 1176022"/>
                <a:gd name="connsiteY20" fmla="*/ 548692 h 1501192"/>
                <a:gd name="connsiteX21" fmla="*/ 957263 w 1176022"/>
                <a:gd name="connsiteY21" fmla="*/ 621082 h 1501192"/>
                <a:gd name="connsiteX22" fmla="*/ 982027 w 1176022"/>
                <a:gd name="connsiteY22" fmla="*/ 650610 h 1501192"/>
                <a:gd name="connsiteX23" fmla="*/ 1045845 w 1176022"/>
                <a:gd name="connsiteY23" fmla="*/ 650610 h 1501192"/>
                <a:gd name="connsiteX24" fmla="*/ 1175385 w 1176022"/>
                <a:gd name="connsiteY24" fmla="*/ 767767 h 1501192"/>
                <a:gd name="connsiteX25" fmla="*/ 1143953 w 1176022"/>
                <a:gd name="connsiteY25" fmla="*/ 851587 h 1501192"/>
                <a:gd name="connsiteX26" fmla="*/ 1142048 w 1176022"/>
                <a:gd name="connsiteY26" fmla="*/ 890640 h 1501192"/>
                <a:gd name="connsiteX27" fmla="*/ 1136333 w 1176022"/>
                <a:gd name="connsiteY27" fmla="*/ 1063995 h 1501192"/>
                <a:gd name="connsiteX28" fmla="*/ 1138238 w 1176022"/>
                <a:gd name="connsiteY28" fmla="*/ 1104952 h 1501192"/>
                <a:gd name="connsiteX29" fmla="*/ 1145858 w 1176022"/>
                <a:gd name="connsiteY29" fmla="*/ 1269735 h 1501192"/>
                <a:gd name="connsiteX30" fmla="*/ 1092518 w 1176022"/>
                <a:gd name="connsiteY30" fmla="*/ 1309740 h 1501192"/>
                <a:gd name="connsiteX31" fmla="*/ 1081088 w 1176022"/>
                <a:gd name="connsiteY31" fmla="*/ 1339267 h 1501192"/>
                <a:gd name="connsiteX32" fmla="*/ 1088708 w 1176022"/>
                <a:gd name="connsiteY32" fmla="*/ 1363080 h 1501192"/>
                <a:gd name="connsiteX33" fmla="*/ 981075 w 1176022"/>
                <a:gd name="connsiteY33" fmla="*/ 1500240 h 1501192"/>
                <a:gd name="connsiteX34" fmla="*/ 860108 w 1176022"/>
                <a:gd name="connsiteY34" fmla="*/ 1501192 h 1501192"/>
                <a:gd name="connsiteX35" fmla="*/ 739140 w 1176022"/>
                <a:gd name="connsiteY35" fmla="*/ 1501192 h 1501192"/>
                <a:gd name="connsiteX36" fmla="*/ 740093 w 1176022"/>
                <a:gd name="connsiteY36" fmla="*/ 1500240 h 1501192"/>
                <a:gd name="connsiteX37" fmla="*/ 782002 w 1176022"/>
                <a:gd name="connsiteY37" fmla="*/ 1474522 h 1501192"/>
                <a:gd name="connsiteX38" fmla="*/ 984885 w 1176022"/>
                <a:gd name="connsiteY38" fmla="*/ 1472617 h 1501192"/>
                <a:gd name="connsiteX39" fmla="*/ 1062038 w 1176022"/>
                <a:gd name="connsiteY39" fmla="*/ 1386892 h 1501192"/>
                <a:gd name="connsiteX40" fmla="*/ 1042035 w 1176022"/>
                <a:gd name="connsiteY40" fmla="*/ 1331647 h 1501192"/>
                <a:gd name="connsiteX41" fmla="*/ 1054418 w 1176022"/>
                <a:gd name="connsiteY41" fmla="*/ 1289737 h 1501192"/>
                <a:gd name="connsiteX42" fmla="*/ 1075373 w 1176022"/>
                <a:gd name="connsiteY42" fmla="*/ 1284975 h 1501192"/>
                <a:gd name="connsiteX43" fmla="*/ 1139190 w 1176022"/>
                <a:gd name="connsiteY43" fmla="*/ 1228777 h 1501192"/>
                <a:gd name="connsiteX44" fmla="*/ 1097280 w 1176022"/>
                <a:gd name="connsiteY44" fmla="*/ 1106857 h 1501192"/>
                <a:gd name="connsiteX45" fmla="*/ 1094423 w 1176022"/>
                <a:gd name="connsiteY45" fmla="*/ 1063995 h 1501192"/>
                <a:gd name="connsiteX46" fmla="*/ 1102995 w 1176022"/>
                <a:gd name="connsiteY46" fmla="*/ 1058280 h 1501192"/>
                <a:gd name="connsiteX47" fmla="*/ 1145858 w 1176022"/>
                <a:gd name="connsiteY47" fmla="*/ 963030 h 1501192"/>
                <a:gd name="connsiteX48" fmla="*/ 1075373 w 1176022"/>
                <a:gd name="connsiteY48" fmla="*/ 882067 h 1501192"/>
                <a:gd name="connsiteX49" fmla="*/ 1051560 w 1176022"/>
                <a:gd name="connsiteY49" fmla="*/ 870637 h 1501192"/>
                <a:gd name="connsiteX50" fmla="*/ 1077278 w 1176022"/>
                <a:gd name="connsiteY50" fmla="*/ 858255 h 1501192"/>
                <a:gd name="connsiteX51" fmla="*/ 1145858 w 1176022"/>
                <a:gd name="connsiteY51" fmla="*/ 764910 h 1501192"/>
                <a:gd name="connsiteX52" fmla="*/ 1055370 w 1176022"/>
                <a:gd name="connsiteY52" fmla="*/ 682995 h 1501192"/>
                <a:gd name="connsiteX53" fmla="*/ 689610 w 1176022"/>
                <a:gd name="connsiteY53" fmla="*/ 676327 h 1501192"/>
                <a:gd name="connsiteX54" fmla="*/ 533400 w 1176022"/>
                <a:gd name="connsiteY54" fmla="*/ 668707 h 1501192"/>
                <a:gd name="connsiteX55" fmla="*/ 503873 w 1176022"/>
                <a:gd name="connsiteY55" fmla="*/ 644895 h 1501192"/>
                <a:gd name="connsiteX56" fmla="*/ 491490 w 1176022"/>
                <a:gd name="connsiteY56" fmla="*/ 589650 h 1501192"/>
                <a:gd name="connsiteX57" fmla="*/ 449580 w 1176022"/>
                <a:gd name="connsiteY57" fmla="*/ 554407 h 1501192"/>
                <a:gd name="connsiteX58" fmla="*/ 349568 w 1176022"/>
                <a:gd name="connsiteY58" fmla="*/ 602985 h 1501192"/>
                <a:gd name="connsiteX59" fmla="*/ 292418 w 1176022"/>
                <a:gd name="connsiteY59" fmla="*/ 692520 h 1501192"/>
                <a:gd name="connsiteX60" fmla="*/ 110490 w 1176022"/>
                <a:gd name="connsiteY60" fmla="*/ 853492 h 1501192"/>
                <a:gd name="connsiteX61" fmla="*/ 64770 w 1176022"/>
                <a:gd name="connsiteY61" fmla="*/ 872542 h 1501192"/>
                <a:gd name="connsiteX62" fmla="*/ 31432 w 1176022"/>
                <a:gd name="connsiteY62" fmla="*/ 922072 h 1501192"/>
                <a:gd name="connsiteX63" fmla="*/ 32385 w 1176022"/>
                <a:gd name="connsiteY63" fmla="*/ 1287832 h 1501192"/>
                <a:gd name="connsiteX64" fmla="*/ 67628 w 1176022"/>
                <a:gd name="connsiteY64" fmla="*/ 1334505 h 1501192"/>
                <a:gd name="connsiteX65" fmla="*/ 343853 w 1176022"/>
                <a:gd name="connsiteY65" fmla="*/ 1436422 h 1501192"/>
                <a:gd name="connsiteX66" fmla="*/ 466725 w 1176022"/>
                <a:gd name="connsiteY66" fmla="*/ 1467855 h 1501192"/>
                <a:gd name="connsiteX67" fmla="*/ 782002 w 1176022"/>
                <a:gd name="connsiteY67" fmla="*/ 1474522 h 1501192"/>
                <a:gd name="connsiteX68" fmla="*/ 791527 w 1176022"/>
                <a:gd name="connsiteY68" fmla="*/ 651562 h 1501192"/>
                <a:gd name="connsiteX69" fmla="*/ 896302 w 1176022"/>
                <a:gd name="connsiteY69" fmla="*/ 651562 h 1501192"/>
                <a:gd name="connsiteX70" fmla="*/ 925830 w 1176022"/>
                <a:gd name="connsiteY70" fmla="*/ 628702 h 1501192"/>
                <a:gd name="connsiteX71" fmla="*/ 936308 w 1176022"/>
                <a:gd name="connsiteY71" fmla="*/ 580125 h 1501192"/>
                <a:gd name="connsiteX72" fmla="*/ 1013460 w 1176022"/>
                <a:gd name="connsiteY72" fmla="*/ 266752 h 1501192"/>
                <a:gd name="connsiteX73" fmla="*/ 969645 w 1176022"/>
                <a:gd name="connsiteY73" fmla="*/ 189600 h 1501192"/>
                <a:gd name="connsiteX74" fmla="*/ 793433 w 1176022"/>
                <a:gd name="connsiteY74" fmla="*/ 153405 h 1501192"/>
                <a:gd name="connsiteX75" fmla="*/ 475298 w 1176022"/>
                <a:gd name="connsiteY75" fmla="*/ 202935 h 1501192"/>
                <a:gd name="connsiteX76" fmla="*/ 455295 w 1176022"/>
                <a:gd name="connsiteY76" fmla="*/ 243892 h 1501192"/>
                <a:gd name="connsiteX77" fmla="*/ 564833 w 1176022"/>
                <a:gd name="connsiteY77" fmla="*/ 614415 h 1501192"/>
                <a:gd name="connsiteX78" fmla="*/ 602933 w 1176022"/>
                <a:gd name="connsiteY78" fmla="*/ 643942 h 1501192"/>
                <a:gd name="connsiteX79" fmla="*/ 791527 w 1176022"/>
                <a:gd name="connsiteY79" fmla="*/ 651562 h 1501192"/>
                <a:gd name="connsiteX80" fmla="*/ 886777 w 1176022"/>
                <a:gd name="connsiteY80" fmla="*/ 138165 h 1501192"/>
                <a:gd name="connsiteX81" fmla="*/ 910590 w 1176022"/>
                <a:gd name="connsiteY81" fmla="*/ 122925 h 1501192"/>
                <a:gd name="connsiteX82" fmla="*/ 898208 w 1176022"/>
                <a:gd name="connsiteY82" fmla="*/ 91492 h 1501192"/>
                <a:gd name="connsiteX83" fmla="*/ 879158 w 1176022"/>
                <a:gd name="connsiteY83" fmla="*/ 81967 h 1501192"/>
                <a:gd name="connsiteX84" fmla="*/ 687705 w 1176022"/>
                <a:gd name="connsiteY84" fmla="*/ 31485 h 1501192"/>
                <a:gd name="connsiteX85" fmla="*/ 373380 w 1176022"/>
                <a:gd name="connsiteY85" fmla="*/ 101017 h 1501192"/>
                <a:gd name="connsiteX86" fmla="*/ 360045 w 1176022"/>
                <a:gd name="connsiteY86" fmla="*/ 138165 h 1501192"/>
                <a:gd name="connsiteX87" fmla="*/ 379095 w 1176022"/>
                <a:gd name="connsiteY87" fmla="*/ 187695 h 1501192"/>
                <a:gd name="connsiteX88" fmla="*/ 437198 w 1176022"/>
                <a:gd name="connsiteY88" fmla="*/ 336285 h 1501192"/>
                <a:gd name="connsiteX89" fmla="*/ 457200 w 1176022"/>
                <a:gd name="connsiteY89" fmla="*/ 371527 h 1501192"/>
                <a:gd name="connsiteX90" fmla="*/ 450533 w 1176022"/>
                <a:gd name="connsiteY90" fmla="*/ 334380 h 1501192"/>
                <a:gd name="connsiteX91" fmla="*/ 420052 w 1176022"/>
                <a:gd name="connsiteY91" fmla="*/ 232462 h 1501192"/>
                <a:gd name="connsiteX92" fmla="*/ 439102 w 1176022"/>
                <a:gd name="connsiteY92" fmla="*/ 188647 h 1501192"/>
                <a:gd name="connsiteX93" fmla="*/ 692468 w 1176022"/>
                <a:gd name="connsiteY93" fmla="*/ 125782 h 1501192"/>
                <a:gd name="connsiteX94" fmla="*/ 886777 w 1176022"/>
                <a:gd name="connsiteY94" fmla="*/ 138165 h 150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176022" h="1501192">
                  <a:moveTo>
                    <a:pt x="740093" y="1500240"/>
                  </a:moveTo>
                  <a:cubicBezTo>
                    <a:pt x="672465" y="1500240"/>
                    <a:pt x="604838" y="1500240"/>
                    <a:pt x="537210" y="1500240"/>
                  </a:cubicBezTo>
                  <a:cubicBezTo>
                    <a:pt x="457200" y="1500240"/>
                    <a:pt x="380048" y="1488810"/>
                    <a:pt x="306705" y="1454520"/>
                  </a:cubicBezTo>
                  <a:cubicBezTo>
                    <a:pt x="220028" y="1413562"/>
                    <a:pt x="128587" y="1383082"/>
                    <a:pt x="36195" y="1357365"/>
                  </a:cubicBezTo>
                  <a:cubicBezTo>
                    <a:pt x="953" y="1346887"/>
                    <a:pt x="953" y="1346887"/>
                    <a:pt x="953" y="1311645"/>
                  </a:cubicBezTo>
                  <a:cubicBezTo>
                    <a:pt x="953" y="1174485"/>
                    <a:pt x="1905" y="1036372"/>
                    <a:pt x="0" y="899212"/>
                  </a:cubicBezTo>
                  <a:cubicBezTo>
                    <a:pt x="0" y="873495"/>
                    <a:pt x="8572" y="860160"/>
                    <a:pt x="33338" y="853492"/>
                  </a:cubicBezTo>
                  <a:cubicBezTo>
                    <a:pt x="49530" y="849682"/>
                    <a:pt x="64770" y="842062"/>
                    <a:pt x="80010" y="836347"/>
                  </a:cubicBezTo>
                  <a:cubicBezTo>
                    <a:pt x="157162" y="804915"/>
                    <a:pt x="218123" y="755385"/>
                    <a:pt x="260985" y="682995"/>
                  </a:cubicBezTo>
                  <a:cubicBezTo>
                    <a:pt x="281940" y="647752"/>
                    <a:pt x="301943" y="610605"/>
                    <a:pt x="327660" y="578220"/>
                  </a:cubicBezTo>
                  <a:cubicBezTo>
                    <a:pt x="357187" y="541072"/>
                    <a:pt x="396240" y="521070"/>
                    <a:pt x="444818" y="523927"/>
                  </a:cubicBezTo>
                  <a:cubicBezTo>
                    <a:pt x="479108" y="525832"/>
                    <a:pt x="480060" y="525832"/>
                    <a:pt x="466725" y="490590"/>
                  </a:cubicBezTo>
                  <a:cubicBezTo>
                    <a:pt x="421005" y="371527"/>
                    <a:pt x="374333" y="252465"/>
                    <a:pt x="328612" y="133402"/>
                  </a:cubicBezTo>
                  <a:cubicBezTo>
                    <a:pt x="315278" y="100065"/>
                    <a:pt x="315278" y="99112"/>
                    <a:pt x="347662" y="81967"/>
                  </a:cubicBezTo>
                  <a:cubicBezTo>
                    <a:pt x="523875" y="-18045"/>
                    <a:pt x="706755" y="-25665"/>
                    <a:pt x="892493" y="54345"/>
                  </a:cubicBezTo>
                  <a:cubicBezTo>
                    <a:pt x="904875" y="59107"/>
                    <a:pt x="915352" y="66727"/>
                    <a:pt x="926783" y="72442"/>
                  </a:cubicBezTo>
                  <a:cubicBezTo>
                    <a:pt x="946785" y="81967"/>
                    <a:pt x="950595" y="94350"/>
                    <a:pt x="943927" y="115305"/>
                  </a:cubicBezTo>
                  <a:cubicBezTo>
                    <a:pt x="933450" y="147690"/>
                    <a:pt x="935355" y="147690"/>
                    <a:pt x="968693" y="159120"/>
                  </a:cubicBezTo>
                  <a:cubicBezTo>
                    <a:pt x="989648" y="166740"/>
                    <a:pt x="1010602" y="174360"/>
                    <a:pt x="1031557" y="182932"/>
                  </a:cubicBezTo>
                  <a:cubicBezTo>
                    <a:pt x="1051560" y="190552"/>
                    <a:pt x="1056323" y="203887"/>
                    <a:pt x="1052513" y="224842"/>
                  </a:cubicBezTo>
                  <a:cubicBezTo>
                    <a:pt x="1029652" y="333427"/>
                    <a:pt x="1000125" y="441060"/>
                    <a:pt x="973455" y="548692"/>
                  </a:cubicBezTo>
                  <a:cubicBezTo>
                    <a:pt x="967740" y="572505"/>
                    <a:pt x="961073" y="597270"/>
                    <a:pt x="957263" y="621082"/>
                  </a:cubicBezTo>
                  <a:cubicBezTo>
                    <a:pt x="953452" y="646800"/>
                    <a:pt x="956310" y="649657"/>
                    <a:pt x="982027" y="650610"/>
                  </a:cubicBezTo>
                  <a:cubicBezTo>
                    <a:pt x="1002982" y="651562"/>
                    <a:pt x="1024890" y="650610"/>
                    <a:pt x="1045845" y="650610"/>
                  </a:cubicBezTo>
                  <a:cubicBezTo>
                    <a:pt x="1114425" y="651562"/>
                    <a:pt x="1169670" y="700140"/>
                    <a:pt x="1175385" y="767767"/>
                  </a:cubicBezTo>
                  <a:cubicBezTo>
                    <a:pt x="1178243" y="800152"/>
                    <a:pt x="1164908" y="828727"/>
                    <a:pt x="1143953" y="851587"/>
                  </a:cubicBezTo>
                  <a:cubicBezTo>
                    <a:pt x="1130618" y="865875"/>
                    <a:pt x="1131570" y="874447"/>
                    <a:pt x="1142048" y="890640"/>
                  </a:cubicBezTo>
                  <a:cubicBezTo>
                    <a:pt x="1188720" y="955410"/>
                    <a:pt x="1187768" y="1003987"/>
                    <a:pt x="1136333" y="1063995"/>
                  </a:cubicBezTo>
                  <a:cubicBezTo>
                    <a:pt x="1121093" y="1081140"/>
                    <a:pt x="1125855" y="1089712"/>
                    <a:pt x="1138238" y="1104952"/>
                  </a:cubicBezTo>
                  <a:cubicBezTo>
                    <a:pt x="1184910" y="1156387"/>
                    <a:pt x="1186815" y="1215442"/>
                    <a:pt x="1145858" y="1269735"/>
                  </a:cubicBezTo>
                  <a:cubicBezTo>
                    <a:pt x="1131570" y="1287832"/>
                    <a:pt x="1114425" y="1302120"/>
                    <a:pt x="1092518" y="1309740"/>
                  </a:cubicBezTo>
                  <a:cubicBezTo>
                    <a:pt x="1076325" y="1315455"/>
                    <a:pt x="1072515" y="1324027"/>
                    <a:pt x="1081088" y="1339267"/>
                  </a:cubicBezTo>
                  <a:cubicBezTo>
                    <a:pt x="1084898" y="1346887"/>
                    <a:pt x="1087755" y="1354507"/>
                    <a:pt x="1088708" y="1363080"/>
                  </a:cubicBezTo>
                  <a:cubicBezTo>
                    <a:pt x="1104900" y="1437375"/>
                    <a:pt x="1057275" y="1498335"/>
                    <a:pt x="981075" y="1500240"/>
                  </a:cubicBezTo>
                  <a:cubicBezTo>
                    <a:pt x="941070" y="1501192"/>
                    <a:pt x="900113" y="1501192"/>
                    <a:pt x="860108" y="1501192"/>
                  </a:cubicBezTo>
                  <a:cubicBezTo>
                    <a:pt x="820102" y="1501192"/>
                    <a:pt x="779145" y="1501192"/>
                    <a:pt x="739140" y="1501192"/>
                  </a:cubicBezTo>
                  <a:cubicBezTo>
                    <a:pt x="740093" y="1501192"/>
                    <a:pt x="740093" y="1500240"/>
                    <a:pt x="740093" y="1500240"/>
                  </a:cubicBezTo>
                  <a:close/>
                  <a:moveTo>
                    <a:pt x="782002" y="1474522"/>
                  </a:moveTo>
                  <a:cubicBezTo>
                    <a:pt x="849630" y="1474522"/>
                    <a:pt x="917258" y="1478332"/>
                    <a:pt x="984885" y="1472617"/>
                  </a:cubicBezTo>
                  <a:cubicBezTo>
                    <a:pt x="1040130" y="1467855"/>
                    <a:pt x="1062990" y="1441185"/>
                    <a:pt x="1062038" y="1386892"/>
                  </a:cubicBezTo>
                  <a:cubicBezTo>
                    <a:pt x="1062038" y="1365937"/>
                    <a:pt x="1056323" y="1347840"/>
                    <a:pt x="1042035" y="1331647"/>
                  </a:cubicBezTo>
                  <a:cubicBezTo>
                    <a:pt x="1024890" y="1312597"/>
                    <a:pt x="1030605" y="1298310"/>
                    <a:pt x="1054418" y="1289737"/>
                  </a:cubicBezTo>
                  <a:cubicBezTo>
                    <a:pt x="1061085" y="1287832"/>
                    <a:pt x="1068705" y="1286880"/>
                    <a:pt x="1075373" y="1284975"/>
                  </a:cubicBezTo>
                  <a:cubicBezTo>
                    <a:pt x="1106805" y="1278307"/>
                    <a:pt x="1126808" y="1258305"/>
                    <a:pt x="1139190" y="1228777"/>
                  </a:cubicBezTo>
                  <a:cubicBezTo>
                    <a:pt x="1158240" y="1180200"/>
                    <a:pt x="1143000" y="1135432"/>
                    <a:pt x="1097280" y="1106857"/>
                  </a:cubicBezTo>
                  <a:cubicBezTo>
                    <a:pt x="1076325" y="1093522"/>
                    <a:pt x="1075373" y="1080187"/>
                    <a:pt x="1094423" y="1063995"/>
                  </a:cubicBezTo>
                  <a:cubicBezTo>
                    <a:pt x="1097280" y="1062090"/>
                    <a:pt x="1100138" y="1060185"/>
                    <a:pt x="1102995" y="1058280"/>
                  </a:cubicBezTo>
                  <a:cubicBezTo>
                    <a:pt x="1135380" y="1034467"/>
                    <a:pt x="1150620" y="1002082"/>
                    <a:pt x="1145858" y="963030"/>
                  </a:cubicBezTo>
                  <a:cubicBezTo>
                    <a:pt x="1140143" y="922072"/>
                    <a:pt x="1115378" y="895402"/>
                    <a:pt x="1075373" y="882067"/>
                  </a:cubicBezTo>
                  <a:cubicBezTo>
                    <a:pt x="1066800" y="879210"/>
                    <a:pt x="1050608" y="877305"/>
                    <a:pt x="1051560" y="870637"/>
                  </a:cubicBezTo>
                  <a:cubicBezTo>
                    <a:pt x="1053465" y="860160"/>
                    <a:pt x="1067753" y="861112"/>
                    <a:pt x="1077278" y="858255"/>
                  </a:cubicBezTo>
                  <a:cubicBezTo>
                    <a:pt x="1126808" y="843967"/>
                    <a:pt x="1150620" y="811582"/>
                    <a:pt x="1145858" y="764910"/>
                  </a:cubicBezTo>
                  <a:cubicBezTo>
                    <a:pt x="1140143" y="717285"/>
                    <a:pt x="1103948" y="682042"/>
                    <a:pt x="1055370" y="682995"/>
                  </a:cubicBezTo>
                  <a:cubicBezTo>
                    <a:pt x="933450" y="683947"/>
                    <a:pt x="811530" y="679185"/>
                    <a:pt x="689610" y="676327"/>
                  </a:cubicBezTo>
                  <a:cubicBezTo>
                    <a:pt x="637223" y="675375"/>
                    <a:pt x="585788" y="668707"/>
                    <a:pt x="533400" y="668707"/>
                  </a:cubicBezTo>
                  <a:cubicBezTo>
                    <a:pt x="516255" y="668707"/>
                    <a:pt x="506730" y="661087"/>
                    <a:pt x="503873" y="644895"/>
                  </a:cubicBezTo>
                  <a:cubicBezTo>
                    <a:pt x="500062" y="626797"/>
                    <a:pt x="495300" y="607747"/>
                    <a:pt x="491490" y="589650"/>
                  </a:cubicBezTo>
                  <a:cubicBezTo>
                    <a:pt x="486727" y="566790"/>
                    <a:pt x="472440" y="557265"/>
                    <a:pt x="449580" y="554407"/>
                  </a:cubicBezTo>
                  <a:cubicBezTo>
                    <a:pt x="405765" y="550597"/>
                    <a:pt x="373380" y="568695"/>
                    <a:pt x="349568" y="602985"/>
                  </a:cubicBezTo>
                  <a:cubicBezTo>
                    <a:pt x="329565" y="632512"/>
                    <a:pt x="310515" y="662040"/>
                    <a:pt x="292418" y="692520"/>
                  </a:cubicBezTo>
                  <a:cubicBezTo>
                    <a:pt x="246698" y="764910"/>
                    <a:pt x="187642" y="819202"/>
                    <a:pt x="110490" y="853492"/>
                  </a:cubicBezTo>
                  <a:cubicBezTo>
                    <a:pt x="95250" y="860160"/>
                    <a:pt x="80010" y="867780"/>
                    <a:pt x="64770" y="872542"/>
                  </a:cubicBezTo>
                  <a:cubicBezTo>
                    <a:pt x="38100" y="880162"/>
                    <a:pt x="30480" y="895402"/>
                    <a:pt x="31432" y="922072"/>
                  </a:cubicBezTo>
                  <a:cubicBezTo>
                    <a:pt x="32385" y="1043992"/>
                    <a:pt x="31432" y="1165912"/>
                    <a:pt x="32385" y="1287832"/>
                  </a:cubicBezTo>
                  <a:cubicBezTo>
                    <a:pt x="32385" y="1324027"/>
                    <a:pt x="32385" y="1324980"/>
                    <a:pt x="67628" y="1334505"/>
                  </a:cubicBezTo>
                  <a:cubicBezTo>
                    <a:pt x="161925" y="1362127"/>
                    <a:pt x="253365" y="1397370"/>
                    <a:pt x="343853" y="1436422"/>
                  </a:cubicBezTo>
                  <a:cubicBezTo>
                    <a:pt x="382905" y="1453567"/>
                    <a:pt x="422910" y="1467855"/>
                    <a:pt x="466725" y="1467855"/>
                  </a:cubicBezTo>
                  <a:cubicBezTo>
                    <a:pt x="571500" y="1468807"/>
                    <a:pt x="676275" y="1477380"/>
                    <a:pt x="782002" y="1474522"/>
                  </a:cubicBezTo>
                  <a:close/>
                  <a:moveTo>
                    <a:pt x="791527" y="651562"/>
                  </a:moveTo>
                  <a:cubicBezTo>
                    <a:pt x="829627" y="651562"/>
                    <a:pt x="862965" y="651562"/>
                    <a:pt x="896302" y="651562"/>
                  </a:cubicBezTo>
                  <a:cubicBezTo>
                    <a:pt x="912495" y="651562"/>
                    <a:pt x="922973" y="645847"/>
                    <a:pt x="925830" y="628702"/>
                  </a:cubicBezTo>
                  <a:cubicBezTo>
                    <a:pt x="928688" y="612510"/>
                    <a:pt x="932498" y="596317"/>
                    <a:pt x="936308" y="580125"/>
                  </a:cubicBezTo>
                  <a:cubicBezTo>
                    <a:pt x="962025" y="475350"/>
                    <a:pt x="988695" y="371527"/>
                    <a:pt x="1013460" y="266752"/>
                  </a:cubicBezTo>
                  <a:cubicBezTo>
                    <a:pt x="1027748" y="209602"/>
                    <a:pt x="1026795" y="208650"/>
                    <a:pt x="969645" y="189600"/>
                  </a:cubicBezTo>
                  <a:cubicBezTo>
                    <a:pt x="912495" y="170550"/>
                    <a:pt x="853440" y="160072"/>
                    <a:pt x="793433" y="153405"/>
                  </a:cubicBezTo>
                  <a:cubicBezTo>
                    <a:pt x="681990" y="140070"/>
                    <a:pt x="577215" y="161025"/>
                    <a:pt x="475298" y="202935"/>
                  </a:cubicBezTo>
                  <a:cubicBezTo>
                    <a:pt x="455295" y="210555"/>
                    <a:pt x="448627" y="221032"/>
                    <a:pt x="455295" y="243892"/>
                  </a:cubicBezTo>
                  <a:cubicBezTo>
                    <a:pt x="492443" y="366765"/>
                    <a:pt x="528638" y="490590"/>
                    <a:pt x="564833" y="614415"/>
                  </a:cubicBezTo>
                  <a:cubicBezTo>
                    <a:pt x="570548" y="635370"/>
                    <a:pt x="581977" y="642990"/>
                    <a:pt x="602933" y="643942"/>
                  </a:cubicBezTo>
                  <a:cubicBezTo>
                    <a:pt x="666750" y="645847"/>
                    <a:pt x="731520" y="648705"/>
                    <a:pt x="791527" y="651562"/>
                  </a:cubicBezTo>
                  <a:close/>
                  <a:moveTo>
                    <a:pt x="886777" y="138165"/>
                  </a:moveTo>
                  <a:cubicBezTo>
                    <a:pt x="896302" y="140070"/>
                    <a:pt x="905827" y="136260"/>
                    <a:pt x="910590" y="122925"/>
                  </a:cubicBezTo>
                  <a:cubicBezTo>
                    <a:pt x="915352" y="107685"/>
                    <a:pt x="912495" y="97207"/>
                    <a:pt x="898208" y="91492"/>
                  </a:cubicBezTo>
                  <a:cubicBezTo>
                    <a:pt x="891540" y="88635"/>
                    <a:pt x="885825" y="84825"/>
                    <a:pt x="879158" y="81967"/>
                  </a:cubicBezTo>
                  <a:cubicBezTo>
                    <a:pt x="818198" y="53392"/>
                    <a:pt x="754380" y="37200"/>
                    <a:pt x="687705" y="31485"/>
                  </a:cubicBezTo>
                  <a:cubicBezTo>
                    <a:pt x="576263" y="21960"/>
                    <a:pt x="471487" y="47677"/>
                    <a:pt x="373380" y="101017"/>
                  </a:cubicBezTo>
                  <a:cubicBezTo>
                    <a:pt x="356235" y="110542"/>
                    <a:pt x="352425" y="121972"/>
                    <a:pt x="360045" y="138165"/>
                  </a:cubicBezTo>
                  <a:cubicBezTo>
                    <a:pt x="366712" y="154357"/>
                    <a:pt x="373380" y="171502"/>
                    <a:pt x="379095" y="187695"/>
                  </a:cubicBezTo>
                  <a:cubicBezTo>
                    <a:pt x="398145" y="237225"/>
                    <a:pt x="417195" y="286755"/>
                    <a:pt x="437198" y="336285"/>
                  </a:cubicBezTo>
                  <a:cubicBezTo>
                    <a:pt x="441960" y="348667"/>
                    <a:pt x="442912" y="363907"/>
                    <a:pt x="457200" y="371527"/>
                  </a:cubicBezTo>
                  <a:cubicBezTo>
                    <a:pt x="460058" y="358192"/>
                    <a:pt x="454343" y="346762"/>
                    <a:pt x="450533" y="334380"/>
                  </a:cubicBezTo>
                  <a:cubicBezTo>
                    <a:pt x="441008" y="300090"/>
                    <a:pt x="431483" y="265800"/>
                    <a:pt x="420052" y="232462"/>
                  </a:cubicBezTo>
                  <a:cubicBezTo>
                    <a:pt x="412433" y="209602"/>
                    <a:pt x="417195" y="198172"/>
                    <a:pt x="439102" y="188647"/>
                  </a:cubicBezTo>
                  <a:cubicBezTo>
                    <a:pt x="520065" y="153405"/>
                    <a:pt x="602933" y="127687"/>
                    <a:pt x="692468" y="125782"/>
                  </a:cubicBezTo>
                  <a:cubicBezTo>
                    <a:pt x="757238" y="121972"/>
                    <a:pt x="821055" y="123877"/>
                    <a:pt x="886777" y="138165"/>
                  </a:cubicBezTo>
                  <a:close/>
                </a:path>
              </a:pathLst>
            </a:custGeom>
            <a:grpFill/>
            <a:ln w="3175"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8E88165D-E2B0-419D-822E-4F1492C0B5C8}"/>
                </a:ext>
              </a:extLst>
            </p:cNvPr>
            <p:cNvSpPr/>
            <p:nvPr/>
          </p:nvSpPr>
          <p:spPr>
            <a:xfrm>
              <a:off x="456776" y="1256347"/>
              <a:ext cx="210925" cy="604256"/>
            </a:xfrm>
            <a:custGeom>
              <a:avLst/>
              <a:gdLst>
                <a:gd name="connsiteX0" fmla="*/ 210926 w 210925"/>
                <a:gd name="connsiteY0" fmla="*/ 303848 h 604256"/>
                <a:gd name="connsiteX1" fmla="*/ 210926 w 210925"/>
                <a:gd name="connsiteY1" fmla="*/ 523875 h 604256"/>
                <a:gd name="connsiteX2" fmla="*/ 191876 w 210925"/>
                <a:gd name="connsiteY2" fmla="*/ 582930 h 604256"/>
                <a:gd name="connsiteX3" fmla="*/ 17568 w 210925"/>
                <a:gd name="connsiteY3" fmla="*/ 584835 h 604256"/>
                <a:gd name="connsiteX4" fmla="*/ 423 w 210925"/>
                <a:gd name="connsiteY4" fmla="*/ 528637 h 604256"/>
                <a:gd name="connsiteX5" fmla="*/ 423 w 210925"/>
                <a:gd name="connsiteY5" fmla="*/ 204788 h 604256"/>
                <a:gd name="connsiteX6" fmla="*/ 423 w 210925"/>
                <a:gd name="connsiteY6" fmla="*/ 73342 h 604256"/>
                <a:gd name="connsiteX7" fmla="*/ 72813 w 210925"/>
                <a:gd name="connsiteY7" fmla="*/ 0 h 604256"/>
                <a:gd name="connsiteX8" fmla="*/ 132821 w 210925"/>
                <a:gd name="connsiteY8" fmla="*/ 0 h 604256"/>
                <a:gd name="connsiteX9" fmla="*/ 209973 w 210925"/>
                <a:gd name="connsiteY9" fmla="*/ 79057 h 604256"/>
                <a:gd name="connsiteX10" fmla="*/ 210926 w 210925"/>
                <a:gd name="connsiteY10" fmla="*/ 303848 h 604256"/>
                <a:gd name="connsiteX11" fmla="*/ 27093 w 210925"/>
                <a:gd name="connsiteY11" fmla="*/ 297180 h 604256"/>
                <a:gd name="connsiteX12" fmla="*/ 27093 w 210925"/>
                <a:gd name="connsiteY12" fmla="*/ 297180 h 604256"/>
                <a:gd name="connsiteX13" fmla="*/ 27093 w 210925"/>
                <a:gd name="connsiteY13" fmla="*/ 531495 h 604256"/>
                <a:gd name="connsiteX14" fmla="*/ 69003 w 210925"/>
                <a:gd name="connsiteY14" fmla="*/ 575310 h 604256"/>
                <a:gd name="connsiteX15" fmla="*/ 143298 w 210925"/>
                <a:gd name="connsiteY15" fmla="*/ 575310 h 604256"/>
                <a:gd name="connsiteX16" fmla="*/ 179493 w 210925"/>
                <a:gd name="connsiteY16" fmla="*/ 537210 h 604256"/>
                <a:gd name="connsiteX17" fmla="*/ 179493 w 210925"/>
                <a:gd name="connsiteY17" fmla="*/ 68580 h 604256"/>
                <a:gd name="connsiteX18" fmla="*/ 141393 w 210925"/>
                <a:gd name="connsiteY18" fmla="*/ 28575 h 604256"/>
                <a:gd name="connsiteX19" fmla="*/ 73766 w 210925"/>
                <a:gd name="connsiteY19" fmla="*/ 27623 h 604256"/>
                <a:gd name="connsiteX20" fmla="*/ 27093 w 210925"/>
                <a:gd name="connsiteY20" fmla="*/ 77152 h 604256"/>
                <a:gd name="connsiteX21" fmla="*/ 27093 w 210925"/>
                <a:gd name="connsiteY21" fmla="*/ 297180 h 6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0925" h="604256">
                  <a:moveTo>
                    <a:pt x="210926" y="303848"/>
                  </a:moveTo>
                  <a:cubicBezTo>
                    <a:pt x="210926" y="377190"/>
                    <a:pt x="210926" y="450532"/>
                    <a:pt x="210926" y="523875"/>
                  </a:cubicBezTo>
                  <a:cubicBezTo>
                    <a:pt x="210926" y="545782"/>
                    <a:pt x="207116" y="566737"/>
                    <a:pt x="191876" y="582930"/>
                  </a:cubicBezTo>
                  <a:cubicBezTo>
                    <a:pt x="167111" y="610553"/>
                    <a:pt x="43286" y="611505"/>
                    <a:pt x="17568" y="584835"/>
                  </a:cubicBezTo>
                  <a:cubicBezTo>
                    <a:pt x="1376" y="568643"/>
                    <a:pt x="423" y="548640"/>
                    <a:pt x="423" y="528637"/>
                  </a:cubicBezTo>
                  <a:cubicBezTo>
                    <a:pt x="423" y="421005"/>
                    <a:pt x="423" y="313373"/>
                    <a:pt x="423" y="204788"/>
                  </a:cubicBezTo>
                  <a:cubicBezTo>
                    <a:pt x="423" y="160973"/>
                    <a:pt x="-529" y="117157"/>
                    <a:pt x="423" y="73342"/>
                  </a:cubicBezTo>
                  <a:cubicBezTo>
                    <a:pt x="1376" y="19050"/>
                    <a:pt x="19473" y="952"/>
                    <a:pt x="72813" y="0"/>
                  </a:cubicBezTo>
                  <a:cubicBezTo>
                    <a:pt x="92816" y="0"/>
                    <a:pt x="112818" y="0"/>
                    <a:pt x="132821" y="0"/>
                  </a:cubicBezTo>
                  <a:cubicBezTo>
                    <a:pt x="186161" y="952"/>
                    <a:pt x="209021" y="23813"/>
                    <a:pt x="209973" y="79057"/>
                  </a:cubicBezTo>
                  <a:cubicBezTo>
                    <a:pt x="210926" y="154305"/>
                    <a:pt x="210926" y="228600"/>
                    <a:pt x="210926" y="303848"/>
                  </a:cubicBezTo>
                  <a:close/>
                  <a:moveTo>
                    <a:pt x="27093" y="297180"/>
                  </a:moveTo>
                  <a:cubicBezTo>
                    <a:pt x="27093" y="297180"/>
                    <a:pt x="27093" y="297180"/>
                    <a:pt x="27093" y="297180"/>
                  </a:cubicBezTo>
                  <a:cubicBezTo>
                    <a:pt x="27093" y="375285"/>
                    <a:pt x="27093" y="453390"/>
                    <a:pt x="27093" y="531495"/>
                  </a:cubicBezTo>
                  <a:cubicBezTo>
                    <a:pt x="27093" y="563880"/>
                    <a:pt x="36618" y="573405"/>
                    <a:pt x="69003" y="575310"/>
                  </a:cubicBezTo>
                  <a:cubicBezTo>
                    <a:pt x="93768" y="576262"/>
                    <a:pt x="118533" y="576262"/>
                    <a:pt x="143298" y="575310"/>
                  </a:cubicBezTo>
                  <a:cubicBezTo>
                    <a:pt x="169968" y="573405"/>
                    <a:pt x="179493" y="563880"/>
                    <a:pt x="179493" y="537210"/>
                  </a:cubicBezTo>
                  <a:cubicBezTo>
                    <a:pt x="180446" y="381000"/>
                    <a:pt x="180446" y="224790"/>
                    <a:pt x="179493" y="68580"/>
                  </a:cubicBezTo>
                  <a:cubicBezTo>
                    <a:pt x="179493" y="40005"/>
                    <a:pt x="170921" y="31432"/>
                    <a:pt x="141393" y="28575"/>
                  </a:cubicBezTo>
                  <a:cubicBezTo>
                    <a:pt x="119486" y="26670"/>
                    <a:pt x="96626" y="26670"/>
                    <a:pt x="73766" y="27623"/>
                  </a:cubicBezTo>
                  <a:cubicBezTo>
                    <a:pt x="34713" y="29527"/>
                    <a:pt x="27093" y="37148"/>
                    <a:pt x="27093" y="77152"/>
                  </a:cubicBezTo>
                  <a:cubicBezTo>
                    <a:pt x="27093" y="150495"/>
                    <a:pt x="27093" y="223838"/>
                    <a:pt x="27093" y="297180"/>
                  </a:cubicBezTo>
                  <a:close/>
                </a:path>
              </a:pathLst>
            </a:custGeom>
            <a:grpFill/>
            <a:ln w="3175"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20D0E5A7-0F0F-4516-8342-3D147A9E4F53}"/>
                </a:ext>
              </a:extLst>
            </p:cNvPr>
            <p:cNvSpPr/>
            <p:nvPr/>
          </p:nvSpPr>
          <p:spPr>
            <a:xfrm>
              <a:off x="1361084" y="680084"/>
              <a:ext cx="159105" cy="360997"/>
            </a:xfrm>
            <a:custGeom>
              <a:avLst/>
              <a:gdLst>
                <a:gd name="connsiteX0" fmla="*/ 159105 w 159105"/>
                <a:gd name="connsiteY0" fmla="*/ 242888 h 360997"/>
                <a:gd name="connsiteX1" fmla="*/ 120053 w 159105"/>
                <a:gd name="connsiteY1" fmla="*/ 305753 h 360997"/>
                <a:gd name="connsiteX2" fmla="*/ 83858 w 159105"/>
                <a:gd name="connsiteY2" fmla="*/ 351473 h 360997"/>
                <a:gd name="connsiteX3" fmla="*/ 75285 w 159105"/>
                <a:gd name="connsiteY3" fmla="*/ 360998 h 360997"/>
                <a:gd name="connsiteX4" fmla="*/ 66713 w 159105"/>
                <a:gd name="connsiteY4" fmla="*/ 351473 h 360997"/>
                <a:gd name="connsiteX5" fmla="*/ 29565 w 159105"/>
                <a:gd name="connsiteY5" fmla="*/ 316230 h 360997"/>
                <a:gd name="connsiteX6" fmla="*/ 16230 w 159105"/>
                <a:gd name="connsiteY6" fmla="*/ 311468 h 360997"/>
                <a:gd name="connsiteX7" fmla="*/ 1943 w 159105"/>
                <a:gd name="connsiteY7" fmla="*/ 291465 h 360997"/>
                <a:gd name="connsiteX8" fmla="*/ 22898 w 159105"/>
                <a:gd name="connsiteY8" fmla="*/ 288608 h 360997"/>
                <a:gd name="connsiteX9" fmla="*/ 85763 w 159105"/>
                <a:gd name="connsiteY9" fmla="*/ 294323 h 360997"/>
                <a:gd name="connsiteX10" fmla="*/ 125768 w 159105"/>
                <a:gd name="connsiteY10" fmla="*/ 254317 h 360997"/>
                <a:gd name="connsiteX11" fmla="*/ 101955 w 159105"/>
                <a:gd name="connsiteY11" fmla="*/ 206692 h 360997"/>
                <a:gd name="connsiteX12" fmla="*/ 41948 w 159105"/>
                <a:gd name="connsiteY12" fmla="*/ 176213 h 360997"/>
                <a:gd name="connsiteX13" fmla="*/ 38 w 159105"/>
                <a:gd name="connsiteY13" fmla="*/ 112395 h 360997"/>
                <a:gd name="connsiteX14" fmla="*/ 43853 w 159105"/>
                <a:gd name="connsiteY14" fmla="*/ 50483 h 360997"/>
                <a:gd name="connsiteX15" fmla="*/ 65760 w 159105"/>
                <a:gd name="connsiteY15" fmla="*/ 15240 h 360997"/>
                <a:gd name="connsiteX16" fmla="*/ 76238 w 159105"/>
                <a:gd name="connsiteY16" fmla="*/ 0 h 360997"/>
                <a:gd name="connsiteX17" fmla="*/ 87668 w 159105"/>
                <a:gd name="connsiteY17" fmla="*/ 15240 h 360997"/>
                <a:gd name="connsiteX18" fmla="*/ 116243 w 159105"/>
                <a:gd name="connsiteY18" fmla="*/ 47625 h 360997"/>
                <a:gd name="connsiteX19" fmla="*/ 132435 w 159105"/>
                <a:gd name="connsiteY19" fmla="*/ 53340 h 360997"/>
                <a:gd name="connsiteX20" fmla="*/ 138150 w 159105"/>
                <a:gd name="connsiteY20" fmla="*/ 67628 h 360997"/>
                <a:gd name="connsiteX21" fmla="*/ 126720 w 159105"/>
                <a:gd name="connsiteY21" fmla="*/ 73343 h 360997"/>
                <a:gd name="connsiteX22" fmla="*/ 96240 w 159105"/>
                <a:gd name="connsiteY22" fmla="*/ 65723 h 360997"/>
                <a:gd name="connsiteX23" fmla="*/ 36233 w 159105"/>
                <a:gd name="connsiteY23" fmla="*/ 87630 h 360997"/>
                <a:gd name="connsiteX24" fmla="*/ 52425 w 159105"/>
                <a:gd name="connsiteY24" fmla="*/ 145733 h 360997"/>
                <a:gd name="connsiteX25" fmla="*/ 108623 w 159105"/>
                <a:gd name="connsiteY25" fmla="*/ 175260 h 360997"/>
                <a:gd name="connsiteX26" fmla="*/ 159105 w 159105"/>
                <a:gd name="connsiteY26" fmla="*/ 242888 h 36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9105" h="360997">
                  <a:moveTo>
                    <a:pt x="159105" y="242888"/>
                  </a:moveTo>
                  <a:cubicBezTo>
                    <a:pt x="155295" y="269558"/>
                    <a:pt x="145770" y="293370"/>
                    <a:pt x="120053" y="305753"/>
                  </a:cubicBezTo>
                  <a:cubicBezTo>
                    <a:pt x="100050" y="315278"/>
                    <a:pt x="81953" y="324803"/>
                    <a:pt x="83858" y="351473"/>
                  </a:cubicBezTo>
                  <a:cubicBezTo>
                    <a:pt x="83858" y="356235"/>
                    <a:pt x="81000" y="360998"/>
                    <a:pt x="75285" y="360998"/>
                  </a:cubicBezTo>
                  <a:cubicBezTo>
                    <a:pt x="69570" y="360998"/>
                    <a:pt x="66713" y="356235"/>
                    <a:pt x="66713" y="351473"/>
                  </a:cubicBezTo>
                  <a:cubicBezTo>
                    <a:pt x="68618" y="324803"/>
                    <a:pt x="52425" y="316230"/>
                    <a:pt x="29565" y="316230"/>
                  </a:cubicBezTo>
                  <a:cubicBezTo>
                    <a:pt x="24803" y="316230"/>
                    <a:pt x="20993" y="313373"/>
                    <a:pt x="16230" y="311468"/>
                  </a:cubicBezTo>
                  <a:cubicBezTo>
                    <a:pt x="6705" y="307658"/>
                    <a:pt x="-2820" y="303848"/>
                    <a:pt x="1943" y="291465"/>
                  </a:cubicBezTo>
                  <a:cubicBezTo>
                    <a:pt x="6705" y="280035"/>
                    <a:pt x="16230" y="285750"/>
                    <a:pt x="22898" y="288608"/>
                  </a:cubicBezTo>
                  <a:cubicBezTo>
                    <a:pt x="43853" y="295275"/>
                    <a:pt x="63855" y="300038"/>
                    <a:pt x="85763" y="294323"/>
                  </a:cubicBezTo>
                  <a:cubicBezTo>
                    <a:pt x="106718" y="288608"/>
                    <a:pt x="121958" y="276225"/>
                    <a:pt x="125768" y="254317"/>
                  </a:cubicBezTo>
                  <a:cubicBezTo>
                    <a:pt x="129578" y="233363"/>
                    <a:pt x="119100" y="217170"/>
                    <a:pt x="101955" y="206692"/>
                  </a:cubicBezTo>
                  <a:cubicBezTo>
                    <a:pt x="82905" y="195263"/>
                    <a:pt x="61950" y="185738"/>
                    <a:pt x="41948" y="176213"/>
                  </a:cubicBezTo>
                  <a:cubicBezTo>
                    <a:pt x="16230" y="162878"/>
                    <a:pt x="-915" y="143828"/>
                    <a:pt x="38" y="112395"/>
                  </a:cubicBezTo>
                  <a:cubicBezTo>
                    <a:pt x="990" y="80963"/>
                    <a:pt x="16230" y="60960"/>
                    <a:pt x="43853" y="50483"/>
                  </a:cubicBezTo>
                  <a:cubicBezTo>
                    <a:pt x="61950" y="43815"/>
                    <a:pt x="66713" y="32385"/>
                    <a:pt x="65760" y="15240"/>
                  </a:cubicBezTo>
                  <a:cubicBezTo>
                    <a:pt x="65760" y="7620"/>
                    <a:pt x="67665" y="0"/>
                    <a:pt x="76238" y="0"/>
                  </a:cubicBezTo>
                  <a:cubicBezTo>
                    <a:pt x="85763" y="0"/>
                    <a:pt x="87668" y="7620"/>
                    <a:pt x="87668" y="15240"/>
                  </a:cubicBezTo>
                  <a:cubicBezTo>
                    <a:pt x="86715" y="36195"/>
                    <a:pt x="96240" y="45720"/>
                    <a:pt x="116243" y="47625"/>
                  </a:cubicBezTo>
                  <a:cubicBezTo>
                    <a:pt x="121958" y="47625"/>
                    <a:pt x="127673" y="51435"/>
                    <a:pt x="132435" y="53340"/>
                  </a:cubicBezTo>
                  <a:cubicBezTo>
                    <a:pt x="139103" y="56197"/>
                    <a:pt x="141008" y="60960"/>
                    <a:pt x="138150" y="67628"/>
                  </a:cubicBezTo>
                  <a:cubicBezTo>
                    <a:pt x="136245" y="72390"/>
                    <a:pt x="131483" y="74295"/>
                    <a:pt x="126720" y="73343"/>
                  </a:cubicBezTo>
                  <a:cubicBezTo>
                    <a:pt x="116243" y="70485"/>
                    <a:pt x="105765" y="67628"/>
                    <a:pt x="96240" y="65723"/>
                  </a:cubicBezTo>
                  <a:cubicBezTo>
                    <a:pt x="71475" y="60960"/>
                    <a:pt x="46710" y="70485"/>
                    <a:pt x="36233" y="87630"/>
                  </a:cubicBezTo>
                  <a:cubicBezTo>
                    <a:pt x="24803" y="106680"/>
                    <a:pt x="30518" y="131445"/>
                    <a:pt x="52425" y="145733"/>
                  </a:cubicBezTo>
                  <a:cubicBezTo>
                    <a:pt x="70523" y="157163"/>
                    <a:pt x="90525" y="164783"/>
                    <a:pt x="108623" y="175260"/>
                  </a:cubicBezTo>
                  <a:cubicBezTo>
                    <a:pt x="139103" y="187642"/>
                    <a:pt x="156248" y="210503"/>
                    <a:pt x="159105" y="242888"/>
                  </a:cubicBezTo>
                  <a:close/>
                </a:path>
              </a:pathLst>
            </a:custGeom>
            <a:grpFill/>
            <a:ln w="3175"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B92A6A3D-9B1B-4812-9FC7-273DB1C4367F}"/>
                </a:ext>
              </a:extLst>
            </p:cNvPr>
            <p:cNvSpPr/>
            <p:nvPr/>
          </p:nvSpPr>
          <p:spPr>
            <a:xfrm>
              <a:off x="509554" y="1322042"/>
              <a:ext cx="99120" cy="96260"/>
            </a:xfrm>
            <a:custGeom>
              <a:avLst/>
              <a:gdLst>
                <a:gd name="connsiteX0" fmla="*/ 49563 w 99120"/>
                <a:gd name="connsiteY0" fmla="*/ 28 h 96260"/>
                <a:gd name="connsiteX1" fmla="*/ 99093 w 99120"/>
                <a:gd name="connsiteY1" fmla="*/ 49558 h 96260"/>
                <a:gd name="connsiteX2" fmla="*/ 46705 w 99120"/>
                <a:gd name="connsiteY2" fmla="*/ 96230 h 96260"/>
                <a:gd name="connsiteX3" fmla="*/ 33 w 99120"/>
                <a:gd name="connsiteY3" fmla="*/ 49558 h 96260"/>
                <a:gd name="connsiteX4" fmla="*/ 49563 w 99120"/>
                <a:gd name="connsiteY4" fmla="*/ 28 h 96260"/>
                <a:gd name="connsiteX5" fmla="*/ 69565 w 99120"/>
                <a:gd name="connsiteY5" fmla="*/ 47653 h 96260"/>
                <a:gd name="connsiteX6" fmla="*/ 48610 w 99120"/>
                <a:gd name="connsiteY6" fmla="*/ 28603 h 96260"/>
                <a:gd name="connsiteX7" fmla="*/ 30513 w 99120"/>
                <a:gd name="connsiteY7" fmla="*/ 50510 h 96260"/>
                <a:gd name="connsiteX8" fmla="*/ 51468 w 99120"/>
                <a:gd name="connsiteY8" fmla="*/ 69560 h 96260"/>
                <a:gd name="connsiteX9" fmla="*/ 69565 w 99120"/>
                <a:gd name="connsiteY9" fmla="*/ 47653 h 9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120" h="96260">
                  <a:moveTo>
                    <a:pt x="49563" y="28"/>
                  </a:moveTo>
                  <a:cubicBezTo>
                    <a:pt x="76233" y="28"/>
                    <a:pt x="100045" y="23840"/>
                    <a:pt x="99093" y="49558"/>
                  </a:cubicBezTo>
                  <a:cubicBezTo>
                    <a:pt x="98140" y="75275"/>
                    <a:pt x="74328" y="97183"/>
                    <a:pt x="46705" y="96230"/>
                  </a:cubicBezTo>
                  <a:cubicBezTo>
                    <a:pt x="19083" y="95278"/>
                    <a:pt x="-920" y="75275"/>
                    <a:pt x="33" y="49558"/>
                  </a:cubicBezTo>
                  <a:cubicBezTo>
                    <a:pt x="985" y="22888"/>
                    <a:pt x="23845" y="-925"/>
                    <a:pt x="49563" y="28"/>
                  </a:cubicBezTo>
                  <a:close/>
                  <a:moveTo>
                    <a:pt x="69565" y="47653"/>
                  </a:moveTo>
                  <a:cubicBezTo>
                    <a:pt x="67660" y="35270"/>
                    <a:pt x="60993" y="27650"/>
                    <a:pt x="48610" y="28603"/>
                  </a:cubicBezTo>
                  <a:cubicBezTo>
                    <a:pt x="36228" y="29555"/>
                    <a:pt x="29560" y="38128"/>
                    <a:pt x="30513" y="50510"/>
                  </a:cubicBezTo>
                  <a:cubicBezTo>
                    <a:pt x="31465" y="62893"/>
                    <a:pt x="38133" y="70513"/>
                    <a:pt x="51468" y="69560"/>
                  </a:cubicBezTo>
                  <a:cubicBezTo>
                    <a:pt x="62898" y="67655"/>
                    <a:pt x="69565" y="59083"/>
                    <a:pt x="69565" y="47653"/>
                  </a:cubicBezTo>
                  <a:close/>
                </a:path>
              </a:pathLst>
            </a:custGeom>
            <a:grpFill/>
            <a:ln w="3175" cap="flat">
              <a:noFill/>
              <a:prstDash val="solid"/>
              <a:miter/>
            </a:ln>
          </p:spPr>
          <p:txBody>
            <a:bodyPr rtlCol="0" anchor="ctr"/>
            <a:lstStyle/>
            <a:p>
              <a:endParaRPr lang="en-IN"/>
            </a:p>
          </p:txBody>
        </p:sp>
      </p:grpSp>
      <p:sp>
        <p:nvSpPr>
          <p:cNvPr id="2" name="Slide Number Placeholder 1">
            <a:extLst>
              <a:ext uri="{FF2B5EF4-FFF2-40B4-BE49-F238E27FC236}">
                <a16:creationId xmlns:a16="http://schemas.microsoft.com/office/drawing/2014/main" id="{0C64D8B3-A530-4A28-B0DE-EB919915D643}"/>
              </a:ext>
            </a:extLst>
          </p:cNvPr>
          <p:cNvSpPr>
            <a:spLocks noGrp="1"/>
          </p:cNvSpPr>
          <p:nvPr>
            <p:ph type="sldNum" sz="quarter" idx="12"/>
          </p:nvPr>
        </p:nvSpPr>
        <p:spPr/>
        <p:txBody>
          <a:bodyPr/>
          <a:lstStyle/>
          <a:p>
            <a:fld id="{71A628A0-E779-4D32-97F1-9C80A60D6EF0}" type="slidenum">
              <a:rPr lang="en-IN" smtClean="0"/>
              <a:pPr/>
              <a:t>9</a:t>
            </a:fld>
            <a:r>
              <a:rPr lang="en-IN"/>
              <a:t> of 116</a:t>
            </a:r>
            <a:endParaRPr lang="en-IN" dirty="0"/>
          </a:p>
        </p:txBody>
      </p:sp>
    </p:spTree>
    <p:extLst>
      <p:ext uri="{BB962C8B-B14F-4D97-AF65-F5344CB8AC3E}">
        <p14:creationId xmlns:p14="http://schemas.microsoft.com/office/powerpoint/2010/main" val="72534046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30442B3-739F-475E-B8FF-A660EF37A90D}"/>
              </a:ext>
            </a:extLst>
          </p:cNvPr>
          <p:cNvSpPr/>
          <p:nvPr/>
        </p:nvSpPr>
        <p:spPr>
          <a:xfrm>
            <a:off x="234672" y="2390619"/>
            <a:ext cx="12522756" cy="52981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233C12-1701-4FBC-9C02-82ADA6521174}"/>
              </a:ext>
            </a:extLst>
          </p:cNvPr>
          <p:cNvSpPr>
            <a:spLocks noGrp="1"/>
          </p:cNvSpPr>
          <p:nvPr>
            <p:ph type="title"/>
          </p:nvPr>
        </p:nvSpPr>
        <p:spPr/>
        <p:txBody>
          <a:bodyPr/>
          <a:lstStyle/>
          <a:p>
            <a:r>
              <a:rPr lang="en-US" dirty="0"/>
              <a:t>Summary</a:t>
            </a:r>
            <a:endParaRPr lang="en-IN" dirty="0"/>
          </a:p>
        </p:txBody>
      </p:sp>
      <p:sp>
        <p:nvSpPr>
          <p:cNvPr id="8" name="Text Placeholder 2">
            <a:extLst>
              <a:ext uri="{FF2B5EF4-FFF2-40B4-BE49-F238E27FC236}">
                <a16:creationId xmlns:a16="http://schemas.microsoft.com/office/drawing/2014/main" id="{F1223B1D-1A92-4856-BD5A-18D08EC29B36}"/>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each tab for a quick recap.</a:t>
            </a:r>
          </a:p>
        </p:txBody>
      </p:sp>
      <p:sp>
        <p:nvSpPr>
          <p:cNvPr id="13" name="Rectangle 12">
            <a:extLst>
              <a:ext uri="{FF2B5EF4-FFF2-40B4-BE49-F238E27FC236}">
                <a16:creationId xmlns:a16="http://schemas.microsoft.com/office/drawing/2014/main" id="{FF052AA7-FA82-4209-A35E-6F64DABC9322}"/>
              </a:ext>
            </a:extLst>
          </p:cNvPr>
          <p:cNvSpPr/>
          <p:nvPr/>
        </p:nvSpPr>
        <p:spPr>
          <a:xfrm>
            <a:off x="234672" y="2389677"/>
            <a:ext cx="12522756" cy="516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C&amp;I and CRE Similarities</a:t>
            </a:r>
          </a:p>
        </p:txBody>
      </p:sp>
      <p:sp>
        <p:nvSpPr>
          <p:cNvPr id="14" name="Rectangle 13">
            <a:extLst>
              <a:ext uri="{FF2B5EF4-FFF2-40B4-BE49-F238E27FC236}">
                <a16:creationId xmlns:a16="http://schemas.microsoft.com/office/drawing/2014/main" id="{35376B79-D20F-49DF-96FE-743AF5631B13}"/>
              </a:ext>
            </a:extLst>
          </p:cNvPr>
          <p:cNvSpPr/>
          <p:nvPr/>
        </p:nvSpPr>
        <p:spPr>
          <a:xfrm>
            <a:off x="234672" y="2941848"/>
            <a:ext cx="12522756" cy="516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C&amp;I and CRE Differences</a:t>
            </a:r>
          </a:p>
        </p:txBody>
      </p:sp>
      <p:sp>
        <p:nvSpPr>
          <p:cNvPr id="17" name="Rectangle 16">
            <a:extLst>
              <a:ext uri="{FF2B5EF4-FFF2-40B4-BE49-F238E27FC236}">
                <a16:creationId xmlns:a16="http://schemas.microsoft.com/office/drawing/2014/main" id="{4DFE4F83-860C-4574-9408-8A4B2AA021F2}"/>
              </a:ext>
            </a:extLst>
          </p:cNvPr>
          <p:cNvSpPr/>
          <p:nvPr/>
        </p:nvSpPr>
        <p:spPr>
          <a:xfrm>
            <a:off x="234672" y="3494019"/>
            <a:ext cx="12522756" cy="516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Loan Type, Purpose, and Repayment Sources</a:t>
            </a:r>
          </a:p>
        </p:txBody>
      </p:sp>
      <p:sp>
        <p:nvSpPr>
          <p:cNvPr id="3" name="Slide Number Placeholder 2">
            <a:extLst>
              <a:ext uri="{FF2B5EF4-FFF2-40B4-BE49-F238E27FC236}">
                <a16:creationId xmlns:a16="http://schemas.microsoft.com/office/drawing/2014/main" id="{DD489792-BC9C-4CC4-ADD9-57BAE283741D}"/>
              </a:ext>
            </a:extLst>
          </p:cNvPr>
          <p:cNvSpPr>
            <a:spLocks noGrp="1"/>
          </p:cNvSpPr>
          <p:nvPr>
            <p:ph type="sldNum" sz="quarter" idx="12"/>
          </p:nvPr>
        </p:nvSpPr>
        <p:spPr/>
        <p:txBody>
          <a:bodyPr/>
          <a:lstStyle/>
          <a:p>
            <a:fld id="{71A628A0-E779-4D32-97F1-9C80A60D6EF0}" type="slidenum">
              <a:rPr lang="en-IN" smtClean="0"/>
              <a:pPr/>
              <a:t>90</a:t>
            </a:fld>
            <a:r>
              <a:rPr lang="en-IN"/>
              <a:t> of 116</a:t>
            </a:r>
            <a:endParaRPr lang="en-IN" dirty="0"/>
          </a:p>
        </p:txBody>
      </p:sp>
    </p:spTree>
    <p:extLst>
      <p:ext uri="{BB962C8B-B14F-4D97-AF65-F5344CB8AC3E}">
        <p14:creationId xmlns:p14="http://schemas.microsoft.com/office/powerpoint/2010/main" val="36784247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0E7EDD-3956-4C40-848D-864DBC87702E}"/>
              </a:ext>
            </a:extLst>
          </p:cNvPr>
          <p:cNvSpPr/>
          <p:nvPr/>
        </p:nvSpPr>
        <p:spPr>
          <a:xfrm>
            <a:off x="234672" y="2390619"/>
            <a:ext cx="12522756" cy="52981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233C12-1701-4FBC-9C02-82ADA6521174}"/>
              </a:ext>
            </a:extLst>
          </p:cNvPr>
          <p:cNvSpPr>
            <a:spLocks noGrp="1"/>
          </p:cNvSpPr>
          <p:nvPr>
            <p:ph type="title"/>
          </p:nvPr>
        </p:nvSpPr>
        <p:spPr/>
        <p:txBody>
          <a:bodyPr/>
          <a:lstStyle/>
          <a:p>
            <a:r>
              <a:rPr lang="en-US" dirty="0"/>
              <a:t>Summary</a:t>
            </a:r>
            <a:endParaRPr lang="en-IN" dirty="0"/>
          </a:p>
        </p:txBody>
      </p:sp>
      <p:sp>
        <p:nvSpPr>
          <p:cNvPr id="8" name="Text Placeholder 2">
            <a:extLst>
              <a:ext uri="{FF2B5EF4-FFF2-40B4-BE49-F238E27FC236}">
                <a16:creationId xmlns:a16="http://schemas.microsoft.com/office/drawing/2014/main" id="{F1223B1D-1A92-4856-BD5A-18D08EC29B36}"/>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each tab for a quick recap.</a:t>
            </a:r>
          </a:p>
        </p:txBody>
      </p:sp>
      <p:grpSp>
        <p:nvGrpSpPr>
          <p:cNvPr id="13" name="Group 12">
            <a:extLst>
              <a:ext uri="{FF2B5EF4-FFF2-40B4-BE49-F238E27FC236}">
                <a16:creationId xmlns:a16="http://schemas.microsoft.com/office/drawing/2014/main" id="{72C2D6A2-4CAB-4D67-9EE8-7879A08B9BF9}"/>
              </a:ext>
            </a:extLst>
          </p:cNvPr>
          <p:cNvGrpSpPr/>
          <p:nvPr/>
        </p:nvGrpSpPr>
        <p:grpSpPr>
          <a:xfrm>
            <a:off x="410828" y="3195853"/>
            <a:ext cx="12278094" cy="3114250"/>
            <a:chOff x="410828" y="3267780"/>
            <a:chExt cx="12278094" cy="3114250"/>
          </a:xfrm>
        </p:grpSpPr>
        <p:grpSp>
          <p:nvGrpSpPr>
            <p:cNvPr id="12" name="Group 11">
              <a:extLst>
                <a:ext uri="{FF2B5EF4-FFF2-40B4-BE49-F238E27FC236}">
                  <a16:creationId xmlns:a16="http://schemas.microsoft.com/office/drawing/2014/main" id="{1D380FF9-1518-4C1D-AA5F-1BB08BDD86BD}"/>
                </a:ext>
              </a:extLst>
            </p:cNvPr>
            <p:cNvGrpSpPr/>
            <p:nvPr/>
          </p:nvGrpSpPr>
          <p:grpSpPr>
            <a:xfrm>
              <a:off x="2134971" y="3298398"/>
              <a:ext cx="2769497" cy="2767459"/>
              <a:chOff x="4324156" y="2982555"/>
              <a:chExt cx="3696423" cy="3864241"/>
            </a:xfrm>
          </p:grpSpPr>
          <p:grpSp>
            <p:nvGrpSpPr>
              <p:cNvPr id="15" name="Group 14">
                <a:extLst>
                  <a:ext uri="{FF2B5EF4-FFF2-40B4-BE49-F238E27FC236}">
                    <a16:creationId xmlns:a16="http://schemas.microsoft.com/office/drawing/2014/main" id="{27DEDB93-42A4-4615-A1A0-EA28F0ABFD0B}"/>
                  </a:ext>
                </a:extLst>
              </p:cNvPr>
              <p:cNvGrpSpPr/>
              <p:nvPr/>
            </p:nvGrpSpPr>
            <p:grpSpPr>
              <a:xfrm>
                <a:off x="4324156" y="2982555"/>
                <a:ext cx="3696423" cy="3864241"/>
                <a:chOff x="4824429" y="2952945"/>
                <a:chExt cx="3696423" cy="3864241"/>
              </a:xfrm>
            </p:grpSpPr>
            <p:grpSp>
              <p:nvGrpSpPr>
                <p:cNvPr id="51" name="Graphic 3">
                  <a:extLst>
                    <a:ext uri="{FF2B5EF4-FFF2-40B4-BE49-F238E27FC236}">
                      <a16:creationId xmlns:a16="http://schemas.microsoft.com/office/drawing/2014/main" id="{10420E4D-8C4C-45C1-9A35-9EE2891CB7E5}"/>
                    </a:ext>
                  </a:extLst>
                </p:cNvPr>
                <p:cNvGrpSpPr/>
                <p:nvPr/>
              </p:nvGrpSpPr>
              <p:grpSpPr>
                <a:xfrm>
                  <a:off x="4824429" y="2952945"/>
                  <a:ext cx="3696423" cy="3864241"/>
                  <a:chOff x="3119437" y="319086"/>
                  <a:chExt cx="5953125" cy="6223397"/>
                </a:xfrm>
              </p:grpSpPr>
              <p:grpSp>
                <p:nvGrpSpPr>
                  <p:cNvPr id="53" name="Graphic 3">
                    <a:extLst>
                      <a:ext uri="{FF2B5EF4-FFF2-40B4-BE49-F238E27FC236}">
                        <a16:creationId xmlns:a16="http://schemas.microsoft.com/office/drawing/2014/main" id="{02B5E7AA-1724-4A67-9C0B-E9B05B4C54E5}"/>
                      </a:ext>
                    </a:extLst>
                  </p:cNvPr>
                  <p:cNvGrpSpPr/>
                  <p:nvPr/>
                </p:nvGrpSpPr>
                <p:grpSpPr>
                  <a:xfrm>
                    <a:off x="4294822" y="4624387"/>
                    <a:ext cx="3603307" cy="1918097"/>
                    <a:chOff x="4294822" y="4624387"/>
                    <a:chExt cx="3603307" cy="1918097"/>
                  </a:xfrm>
                </p:grpSpPr>
                <p:sp>
                  <p:nvSpPr>
                    <p:cNvPr id="74" name="Freeform: Shape 73">
                      <a:extLst>
                        <a:ext uri="{FF2B5EF4-FFF2-40B4-BE49-F238E27FC236}">
                          <a16:creationId xmlns:a16="http://schemas.microsoft.com/office/drawing/2014/main" id="{89B5312F-0D44-4D16-AE7B-55566C37DDE7}"/>
                        </a:ext>
                      </a:extLst>
                    </p:cNvPr>
                    <p:cNvSpPr/>
                    <p:nvPr/>
                  </p:nvSpPr>
                  <p:spPr>
                    <a:xfrm>
                      <a:off x="4294822" y="4625159"/>
                      <a:ext cx="3603307" cy="1355588"/>
                    </a:xfrm>
                    <a:custGeom>
                      <a:avLst/>
                      <a:gdLst>
                        <a:gd name="connsiteX0" fmla="*/ 979170 w 3603307"/>
                        <a:gd name="connsiteY0" fmla="*/ 7800 h 1355588"/>
                        <a:gd name="connsiteX1" fmla="*/ 0 w 3603307"/>
                        <a:gd name="connsiteY1" fmla="*/ 1355588 h 1355588"/>
                        <a:gd name="connsiteX2" fmla="*/ 3603308 w 3603307"/>
                        <a:gd name="connsiteY2" fmla="*/ 1355588 h 1355588"/>
                        <a:gd name="connsiteX3" fmla="*/ 2623185 w 3603307"/>
                        <a:gd name="connsiteY3" fmla="*/ 7800 h 1355588"/>
                        <a:gd name="connsiteX4" fmla="*/ 2607945 w 3603307"/>
                        <a:gd name="connsiteY4" fmla="*/ 181 h 1355588"/>
                        <a:gd name="connsiteX5" fmla="*/ 994410 w 3603307"/>
                        <a:gd name="connsiteY5" fmla="*/ 181 h 1355588"/>
                        <a:gd name="connsiteX6" fmla="*/ 979170 w 3603307"/>
                        <a:gd name="connsiteY6" fmla="*/ 7800 h 135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3307" h="1355588">
                          <a:moveTo>
                            <a:pt x="979170" y="7800"/>
                          </a:moveTo>
                          <a:lnTo>
                            <a:pt x="0" y="1355588"/>
                          </a:lnTo>
                          <a:lnTo>
                            <a:pt x="3603308" y="1355588"/>
                          </a:lnTo>
                          <a:lnTo>
                            <a:pt x="2623185" y="7800"/>
                          </a:lnTo>
                          <a:cubicBezTo>
                            <a:pt x="2619375" y="3038"/>
                            <a:pt x="2613660" y="181"/>
                            <a:pt x="2607945" y="181"/>
                          </a:cubicBezTo>
                          <a:lnTo>
                            <a:pt x="994410" y="181"/>
                          </a:lnTo>
                          <a:cubicBezTo>
                            <a:pt x="988695" y="-772"/>
                            <a:pt x="982980" y="2085"/>
                            <a:pt x="979170" y="7800"/>
                          </a:cubicBezTo>
                          <a:close/>
                        </a:path>
                      </a:pathLst>
                    </a:custGeom>
                    <a:solidFill>
                      <a:schemeClr val="accent2"/>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A6DDF67E-6A30-4649-B5B4-19CCFEA3EC18}"/>
                        </a:ext>
                      </a:extLst>
                    </p:cNvPr>
                    <p:cNvSpPr/>
                    <p:nvPr/>
                  </p:nvSpPr>
                  <p:spPr>
                    <a:xfrm>
                      <a:off x="4294822" y="5981699"/>
                      <a:ext cx="3602355" cy="560784"/>
                    </a:xfrm>
                    <a:custGeom>
                      <a:avLst/>
                      <a:gdLst>
                        <a:gd name="connsiteX0" fmla="*/ 1795462 w 3602355"/>
                        <a:gd name="connsiteY0" fmla="*/ 560070 h 560784"/>
                        <a:gd name="connsiteX1" fmla="*/ 0 w 3602355"/>
                        <a:gd name="connsiteY1" fmla="*/ 0 h 560784"/>
                        <a:gd name="connsiteX2" fmla="*/ 1801178 w 3602355"/>
                        <a:gd name="connsiteY2" fmla="*/ 0 h 560784"/>
                        <a:gd name="connsiteX3" fmla="*/ 3602355 w 3602355"/>
                        <a:gd name="connsiteY3" fmla="*/ 0 h 560784"/>
                        <a:gd name="connsiteX4" fmla="*/ 1806893 w 3602355"/>
                        <a:gd name="connsiteY4" fmla="*/ 560070 h 560784"/>
                        <a:gd name="connsiteX5" fmla="*/ 1795462 w 3602355"/>
                        <a:gd name="connsiteY5" fmla="*/ 560070 h 56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2355" h="560784">
                          <a:moveTo>
                            <a:pt x="1795462" y="560070"/>
                          </a:moveTo>
                          <a:lnTo>
                            <a:pt x="0" y="0"/>
                          </a:lnTo>
                          <a:lnTo>
                            <a:pt x="1801178" y="0"/>
                          </a:lnTo>
                          <a:lnTo>
                            <a:pt x="3602355" y="0"/>
                          </a:lnTo>
                          <a:lnTo>
                            <a:pt x="1806893" y="560070"/>
                          </a:lnTo>
                          <a:cubicBezTo>
                            <a:pt x="1803083" y="561023"/>
                            <a:pt x="1799272" y="561023"/>
                            <a:pt x="1795462" y="560070"/>
                          </a:cubicBezTo>
                          <a:close/>
                        </a:path>
                      </a:pathLst>
                    </a:custGeom>
                    <a:solidFill>
                      <a:srgbClr val="CFDBEF"/>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EF91A9B0-8F2A-4C44-9F01-FAB1FEC4260A}"/>
                        </a:ext>
                      </a:extLst>
                    </p:cNvPr>
                    <p:cNvSpPr/>
                    <p:nvPr/>
                  </p:nvSpPr>
                  <p:spPr>
                    <a:xfrm>
                      <a:off x="5093016" y="4624387"/>
                      <a:ext cx="2005964" cy="257175"/>
                    </a:xfrm>
                    <a:custGeom>
                      <a:avLst/>
                      <a:gdLst>
                        <a:gd name="connsiteX0" fmla="*/ 1809750 w 2005964"/>
                        <a:gd name="connsiteY0" fmla="*/ 0 h 257175"/>
                        <a:gd name="connsiteX1" fmla="*/ 196215 w 2005964"/>
                        <a:gd name="connsiteY1" fmla="*/ 0 h 257175"/>
                        <a:gd name="connsiteX2" fmla="*/ 180975 w 2005964"/>
                        <a:gd name="connsiteY2" fmla="*/ 7620 h 257175"/>
                        <a:gd name="connsiteX3" fmla="*/ 0 w 2005964"/>
                        <a:gd name="connsiteY3" fmla="*/ 257175 h 257175"/>
                        <a:gd name="connsiteX4" fmla="*/ 2005965 w 2005964"/>
                        <a:gd name="connsiteY4" fmla="*/ 257175 h 257175"/>
                        <a:gd name="connsiteX5" fmla="*/ 1824990 w 2005964"/>
                        <a:gd name="connsiteY5" fmla="*/ 7620 h 257175"/>
                        <a:gd name="connsiteX6" fmla="*/ 1809750 w 2005964"/>
                        <a:gd name="connsiteY6" fmla="*/ 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964" h="257175">
                          <a:moveTo>
                            <a:pt x="1809750" y="0"/>
                          </a:moveTo>
                          <a:lnTo>
                            <a:pt x="196215" y="0"/>
                          </a:lnTo>
                          <a:cubicBezTo>
                            <a:pt x="190500" y="0"/>
                            <a:pt x="184785" y="2857"/>
                            <a:pt x="180975" y="7620"/>
                          </a:cubicBezTo>
                          <a:lnTo>
                            <a:pt x="0" y="257175"/>
                          </a:lnTo>
                          <a:lnTo>
                            <a:pt x="2005965" y="257175"/>
                          </a:lnTo>
                          <a:lnTo>
                            <a:pt x="1824990" y="7620"/>
                          </a:lnTo>
                          <a:cubicBezTo>
                            <a:pt x="1821180" y="2857"/>
                            <a:pt x="1815465" y="0"/>
                            <a:pt x="1809750" y="0"/>
                          </a:cubicBezTo>
                          <a:close/>
                        </a:path>
                      </a:pathLst>
                    </a:custGeom>
                    <a:solidFill>
                      <a:srgbClr val="CFDBEF"/>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E65A30AD-8ED6-430D-8E99-F2E40F9F1E15}"/>
                        </a:ext>
                      </a:extLst>
                    </p:cNvPr>
                    <p:cNvSpPr/>
                    <p:nvPr/>
                  </p:nvSpPr>
                  <p:spPr>
                    <a:xfrm>
                      <a:off x="4294822" y="4624387"/>
                      <a:ext cx="3603307" cy="1356360"/>
                    </a:xfrm>
                    <a:custGeom>
                      <a:avLst/>
                      <a:gdLst>
                        <a:gd name="connsiteX0" fmla="*/ 2611755 w 3603307"/>
                        <a:gd name="connsiteY0" fmla="*/ 16193 h 1356360"/>
                        <a:gd name="connsiteX1" fmla="*/ 2607945 w 3603307"/>
                        <a:gd name="connsiteY1" fmla="*/ 14288 h 1356360"/>
                        <a:gd name="connsiteX2" fmla="*/ 994410 w 3603307"/>
                        <a:gd name="connsiteY2" fmla="*/ 14288 h 1356360"/>
                        <a:gd name="connsiteX3" fmla="*/ 990600 w 3603307"/>
                        <a:gd name="connsiteY3" fmla="*/ 16193 h 1356360"/>
                        <a:gd name="connsiteX4" fmla="*/ 0 w 3603307"/>
                        <a:gd name="connsiteY4" fmla="*/ 1356360 h 1356360"/>
                        <a:gd name="connsiteX5" fmla="*/ 980123 w 3603307"/>
                        <a:gd name="connsiteY5" fmla="*/ 7620 h 1356360"/>
                        <a:gd name="connsiteX6" fmla="*/ 995362 w 3603307"/>
                        <a:gd name="connsiteY6" fmla="*/ 0 h 1356360"/>
                        <a:gd name="connsiteX7" fmla="*/ 2607945 w 3603307"/>
                        <a:gd name="connsiteY7" fmla="*/ 0 h 1356360"/>
                        <a:gd name="connsiteX8" fmla="*/ 2623185 w 3603307"/>
                        <a:gd name="connsiteY8" fmla="*/ 7620 h 1356360"/>
                        <a:gd name="connsiteX9" fmla="*/ 3603308 w 3603307"/>
                        <a:gd name="connsiteY9" fmla="*/ 1356360 h 1356360"/>
                        <a:gd name="connsiteX10" fmla="*/ 2611755 w 3603307"/>
                        <a:gd name="connsiteY10" fmla="*/ 16193 h 135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3307" h="1356360">
                          <a:moveTo>
                            <a:pt x="2611755" y="16193"/>
                          </a:moveTo>
                          <a:cubicBezTo>
                            <a:pt x="2610803" y="15240"/>
                            <a:pt x="2609850" y="14288"/>
                            <a:pt x="2607945" y="14288"/>
                          </a:cubicBezTo>
                          <a:lnTo>
                            <a:pt x="994410" y="14288"/>
                          </a:lnTo>
                          <a:cubicBezTo>
                            <a:pt x="992505" y="14288"/>
                            <a:pt x="991553" y="15240"/>
                            <a:pt x="990600" y="16193"/>
                          </a:cubicBezTo>
                          <a:lnTo>
                            <a:pt x="0" y="1356360"/>
                          </a:lnTo>
                          <a:lnTo>
                            <a:pt x="980123" y="7620"/>
                          </a:lnTo>
                          <a:cubicBezTo>
                            <a:pt x="983932" y="2857"/>
                            <a:pt x="989648" y="0"/>
                            <a:pt x="995362" y="0"/>
                          </a:cubicBezTo>
                          <a:lnTo>
                            <a:pt x="2607945" y="0"/>
                          </a:lnTo>
                          <a:cubicBezTo>
                            <a:pt x="2613660" y="0"/>
                            <a:pt x="2619375" y="2857"/>
                            <a:pt x="2623185" y="7620"/>
                          </a:cubicBezTo>
                          <a:lnTo>
                            <a:pt x="3603308" y="1356360"/>
                          </a:lnTo>
                          <a:lnTo>
                            <a:pt x="2611755" y="16193"/>
                          </a:lnTo>
                          <a:close/>
                        </a:path>
                      </a:pathLst>
                    </a:custGeom>
                    <a:solidFill>
                      <a:srgbClr val="FFFFFF">
                        <a:alpha val="50000"/>
                      </a:srgbClr>
                    </a:solidFill>
                    <a:ln w="9525" cap="flat">
                      <a:noFill/>
                      <a:prstDash val="solid"/>
                      <a:miter/>
                    </a:ln>
                  </p:spPr>
                  <p:txBody>
                    <a:bodyPr rtlCol="0" anchor="ctr"/>
                    <a:lstStyle/>
                    <a:p>
                      <a:endParaRPr lang="en-IN"/>
                    </a:p>
                  </p:txBody>
                </p:sp>
              </p:grpSp>
              <p:grpSp>
                <p:nvGrpSpPr>
                  <p:cNvPr id="54" name="Graphic 3">
                    <a:extLst>
                      <a:ext uri="{FF2B5EF4-FFF2-40B4-BE49-F238E27FC236}">
                        <a16:creationId xmlns:a16="http://schemas.microsoft.com/office/drawing/2014/main" id="{898E2FCF-04CD-47EE-8D5C-33A83DAA09A9}"/>
                      </a:ext>
                    </a:extLst>
                  </p:cNvPr>
                  <p:cNvGrpSpPr/>
                  <p:nvPr/>
                </p:nvGrpSpPr>
                <p:grpSpPr>
                  <a:xfrm>
                    <a:off x="6976109" y="2509837"/>
                    <a:ext cx="2096452" cy="3427094"/>
                    <a:chOff x="6976109" y="2509837"/>
                    <a:chExt cx="2096452" cy="3427094"/>
                  </a:xfrm>
                </p:grpSpPr>
                <p:sp>
                  <p:nvSpPr>
                    <p:cNvPr id="70" name="Freeform: Shape 69">
                      <a:extLst>
                        <a:ext uri="{FF2B5EF4-FFF2-40B4-BE49-F238E27FC236}">
                          <a16:creationId xmlns:a16="http://schemas.microsoft.com/office/drawing/2014/main" id="{CDBDFA90-3C95-49FA-98FF-AF3ACA0D36AF}"/>
                        </a:ext>
                      </a:extLst>
                    </p:cNvPr>
                    <p:cNvSpPr/>
                    <p:nvPr/>
                  </p:nvSpPr>
                  <p:spPr>
                    <a:xfrm>
                      <a:off x="6976109" y="2509837"/>
                      <a:ext cx="2096452" cy="3427094"/>
                    </a:xfrm>
                    <a:custGeom>
                      <a:avLst/>
                      <a:gdLst>
                        <a:gd name="connsiteX0" fmla="*/ 3810 w 2096452"/>
                        <a:gd name="connsiteY0" fmla="*/ 2078355 h 3427094"/>
                        <a:gd name="connsiteX1" fmla="*/ 983933 w 2096452"/>
                        <a:gd name="connsiteY1" fmla="*/ 3427095 h 3427094"/>
                        <a:gd name="connsiteX2" fmla="*/ 2096453 w 2096452"/>
                        <a:gd name="connsiteY2" fmla="*/ 0 h 3427094"/>
                        <a:gd name="connsiteX3" fmla="*/ 511493 w 2096452"/>
                        <a:gd name="connsiteY3" fmla="*/ 514350 h 3427094"/>
                        <a:gd name="connsiteX4" fmla="*/ 499110 w 2096452"/>
                        <a:gd name="connsiteY4" fmla="*/ 526732 h 3427094"/>
                        <a:gd name="connsiteX5" fmla="*/ 953 w 2096452"/>
                        <a:gd name="connsiteY5" fmla="*/ 2060257 h 3427094"/>
                        <a:gd name="connsiteX6" fmla="*/ 3810 w 2096452"/>
                        <a:gd name="connsiteY6" fmla="*/ 2078355 h 342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6452" h="3427094">
                          <a:moveTo>
                            <a:pt x="3810" y="2078355"/>
                          </a:moveTo>
                          <a:lnTo>
                            <a:pt x="983933" y="3427095"/>
                          </a:lnTo>
                          <a:lnTo>
                            <a:pt x="2096453" y="0"/>
                          </a:lnTo>
                          <a:lnTo>
                            <a:pt x="511493" y="514350"/>
                          </a:lnTo>
                          <a:cubicBezTo>
                            <a:pt x="505778" y="516255"/>
                            <a:pt x="501015" y="521018"/>
                            <a:pt x="499110" y="526732"/>
                          </a:cubicBezTo>
                          <a:lnTo>
                            <a:pt x="953" y="2060257"/>
                          </a:lnTo>
                          <a:cubicBezTo>
                            <a:pt x="-953" y="2066925"/>
                            <a:pt x="0" y="2072640"/>
                            <a:pt x="3810" y="2078355"/>
                          </a:cubicBezTo>
                          <a:close/>
                        </a:path>
                      </a:pathLst>
                    </a:custGeom>
                    <a:solidFill>
                      <a:schemeClr val="accent5"/>
                    </a:solidFill>
                    <a:ln w="9525" cap="flat">
                      <a:noFill/>
                      <a:prstDash val="solid"/>
                      <a:miter/>
                    </a:ln>
                  </p:spPr>
                  <p:txBody>
                    <a:bodyPr rtlCol="0" anchor="ctr"/>
                    <a:lstStyle/>
                    <a:p>
                      <a:endParaRPr lang="en-IN" dirty="0"/>
                    </a:p>
                  </p:txBody>
                </p:sp>
                <p:sp>
                  <p:nvSpPr>
                    <p:cNvPr id="71" name="Freeform: Shape 70">
                      <a:extLst>
                        <a:ext uri="{FF2B5EF4-FFF2-40B4-BE49-F238E27FC236}">
                          <a16:creationId xmlns:a16="http://schemas.microsoft.com/office/drawing/2014/main" id="{7EF03333-6B61-4BDD-9A12-08638A571AD4}"/>
                        </a:ext>
                      </a:extLst>
                    </p:cNvPr>
                    <p:cNvSpPr/>
                    <p:nvPr/>
                  </p:nvSpPr>
                  <p:spPr>
                    <a:xfrm>
                      <a:off x="7959089" y="2509837"/>
                      <a:ext cx="1113472" cy="3426142"/>
                    </a:xfrm>
                    <a:custGeom>
                      <a:avLst/>
                      <a:gdLst>
                        <a:gd name="connsiteX0" fmla="*/ 1087755 w 1113472"/>
                        <a:gd name="connsiteY0" fmla="*/ 1891665 h 3426142"/>
                        <a:gd name="connsiteX1" fmla="*/ 0 w 1113472"/>
                        <a:gd name="connsiteY1" fmla="*/ 3426143 h 3426142"/>
                        <a:gd name="connsiteX2" fmla="*/ 556260 w 1113472"/>
                        <a:gd name="connsiteY2" fmla="*/ 1712595 h 3426142"/>
                        <a:gd name="connsiteX3" fmla="*/ 1113473 w 1113472"/>
                        <a:gd name="connsiteY3" fmla="*/ 0 h 3426142"/>
                        <a:gd name="connsiteX4" fmla="*/ 1091565 w 1113472"/>
                        <a:gd name="connsiteY4" fmla="*/ 1881188 h 3426142"/>
                        <a:gd name="connsiteX5" fmla="*/ 1087755 w 1113472"/>
                        <a:gd name="connsiteY5" fmla="*/ 1891665 h 342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472" h="3426142">
                          <a:moveTo>
                            <a:pt x="1087755" y="1891665"/>
                          </a:moveTo>
                          <a:lnTo>
                            <a:pt x="0" y="3426143"/>
                          </a:lnTo>
                          <a:lnTo>
                            <a:pt x="556260" y="1712595"/>
                          </a:lnTo>
                          <a:lnTo>
                            <a:pt x="1113473" y="0"/>
                          </a:lnTo>
                          <a:lnTo>
                            <a:pt x="1091565" y="1881188"/>
                          </a:lnTo>
                          <a:cubicBezTo>
                            <a:pt x="1091565" y="1884998"/>
                            <a:pt x="1090612" y="1888807"/>
                            <a:pt x="1087755" y="1891665"/>
                          </a:cubicBezTo>
                          <a:close/>
                        </a:path>
                      </a:pathLst>
                    </a:custGeom>
                    <a:solidFill>
                      <a:schemeClr val="accent6">
                        <a:lumMod val="60000"/>
                        <a:lumOff val="40000"/>
                      </a:schemeClr>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1BB19EB4-59C7-4608-9EF8-469C95DEB469}"/>
                        </a:ext>
                      </a:extLst>
                    </p:cNvPr>
                    <p:cNvSpPr/>
                    <p:nvPr/>
                  </p:nvSpPr>
                  <p:spPr>
                    <a:xfrm>
                      <a:off x="6976109" y="2929889"/>
                      <a:ext cx="802005" cy="1904047"/>
                    </a:xfrm>
                    <a:custGeom>
                      <a:avLst/>
                      <a:gdLst>
                        <a:gd name="connsiteX0" fmla="*/ 499110 w 802005"/>
                        <a:gd name="connsiteY0" fmla="*/ 106680 h 1904047"/>
                        <a:gd name="connsiteX1" fmla="*/ 953 w 802005"/>
                        <a:gd name="connsiteY1" fmla="*/ 1640205 h 1904047"/>
                        <a:gd name="connsiteX2" fmla="*/ 3810 w 802005"/>
                        <a:gd name="connsiteY2" fmla="*/ 1657350 h 1904047"/>
                        <a:gd name="connsiteX3" fmla="*/ 182880 w 802005"/>
                        <a:gd name="connsiteY3" fmla="*/ 1904048 h 1904047"/>
                        <a:gd name="connsiteX4" fmla="*/ 802005 w 802005"/>
                        <a:gd name="connsiteY4" fmla="*/ 0 h 1904047"/>
                        <a:gd name="connsiteX5" fmla="*/ 511493 w 802005"/>
                        <a:gd name="connsiteY5" fmla="*/ 94297 h 1904047"/>
                        <a:gd name="connsiteX6" fmla="*/ 499110 w 802005"/>
                        <a:gd name="connsiteY6" fmla="*/ 106680 h 19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2005" h="1904047">
                          <a:moveTo>
                            <a:pt x="499110" y="106680"/>
                          </a:moveTo>
                          <a:lnTo>
                            <a:pt x="953" y="1640205"/>
                          </a:lnTo>
                          <a:cubicBezTo>
                            <a:pt x="-953" y="1645920"/>
                            <a:pt x="0" y="1652588"/>
                            <a:pt x="3810" y="1657350"/>
                          </a:cubicBezTo>
                          <a:lnTo>
                            <a:pt x="182880" y="1904048"/>
                          </a:lnTo>
                          <a:lnTo>
                            <a:pt x="802005" y="0"/>
                          </a:lnTo>
                          <a:lnTo>
                            <a:pt x="511493" y="94297"/>
                          </a:lnTo>
                          <a:cubicBezTo>
                            <a:pt x="505778" y="96203"/>
                            <a:pt x="501015" y="100965"/>
                            <a:pt x="499110" y="106680"/>
                          </a:cubicBezTo>
                          <a:close/>
                        </a:path>
                      </a:pathLst>
                    </a:custGeom>
                    <a:solidFill>
                      <a:schemeClr val="accent6">
                        <a:lumMod val="60000"/>
                        <a:lumOff val="40000"/>
                      </a:schemeClr>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8D99FFC8-A39A-4444-9FF7-8F3E0D4A4A0E}"/>
                        </a:ext>
                      </a:extLst>
                    </p:cNvPr>
                    <p:cNvSpPr/>
                    <p:nvPr/>
                  </p:nvSpPr>
                  <p:spPr>
                    <a:xfrm>
                      <a:off x="6976109" y="2509837"/>
                      <a:ext cx="2096452" cy="3426142"/>
                    </a:xfrm>
                    <a:custGeom>
                      <a:avLst/>
                      <a:gdLst>
                        <a:gd name="connsiteX0" fmla="*/ 516255 w 2096452"/>
                        <a:gd name="connsiteY0" fmla="*/ 528638 h 3426142"/>
                        <a:gd name="connsiteX1" fmla="*/ 513397 w 2096452"/>
                        <a:gd name="connsiteY1" fmla="*/ 531495 h 3426142"/>
                        <a:gd name="connsiteX2" fmla="*/ 15240 w 2096452"/>
                        <a:gd name="connsiteY2" fmla="*/ 2065020 h 3426142"/>
                        <a:gd name="connsiteX3" fmla="*/ 16193 w 2096452"/>
                        <a:gd name="connsiteY3" fmla="*/ 2068830 h 3426142"/>
                        <a:gd name="connsiteX4" fmla="*/ 983933 w 2096452"/>
                        <a:gd name="connsiteY4" fmla="*/ 3426143 h 3426142"/>
                        <a:gd name="connsiteX5" fmla="*/ 3810 w 2096452"/>
                        <a:gd name="connsiteY5" fmla="*/ 2078355 h 3426142"/>
                        <a:gd name="connsiteX6" fmla="*/ 953 w 2096452"/>
                        <a:gd name="connsiteY6" fmla="*/ 2061210 h 3426142"/>
                        <a:gd name="connsiteX7" fmla="*/ 499110 w 2096452"/>
                        <a:gd name="connsiteY7" fmla="*/ 527685 h 3426142"/>
                        <a:gd name="connsiteX8" fmla="*/ 511493 w 2096452"/>
                        <a:gd name="connsiteY8" fmla="*/ 515303 h 3426142"/>
                        <a:gd name="connsiteX9" fmla="*/ 2096453 w 2096452"/>
                        <a:gd name="connsiteY9" fmla="*/ 0 h 3426142"/>
                        <a:gd name="connsiteX10" fmla="*/ 516255 w 2096452"/>
                        <a:gd name="connsiteY10" fmla="*/ 528638 h 342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6452" h="3426142">
                          <a:moveTo>
                            <a:pt x="516255" y="528638"/>
                          </a:moveTo>
                          <a:cubicBezTo>
                            <a:pt x="514350" y="528638"/>
                            <a:pt x="513397" y="530543"/>
                            <a:pt x="513397" y="531495"/>
                          </a:cubicBezTo>
                          <a:lnTo>
                            <a:pt x="15240" y="2065020"/>
                          </a:lnTo>
                          <a:cubicBezTo>
                            <a:pt x="15240" y="2066925"/>
                            <a:pt x="15240" y="2067878"/>
                            <a:pt x="16193" y="2068830"/>
                          </a:cubicBezTo>
                          <a:lnTo>
                            <a:pt x="983933" y="3426143"/>
                          </a:lnTo>
                          <a:lnTo>
                            <a:pt x="3810" y="2078355"/>
                          </a:lnTo>
                          <a:cubicBezTo>
                            <a:pt x="0" y="2073593"/>
                            <a:pt x="-953" y="2066925"/>
                            <a:pt x="953" y="2061210"/>
                          </a:cubicBezTo>
                          <a:lnTo>
                            <a:pt x="499110" y="527685"/>
                          </a:lnTo>
                          <a:cubicBezTo>
                            <a:pt x="501015" y="521970"/>
                            <a:pt x="505778" y="517207"/>
                            <a:pt x="511493" y="515303"/>
                          </a:cubicBezTo>
                          <a:lnTo>
                            <a:pt x="2096453" y="0"/>
                          </a:lnTo>
                          <a:lnTo>
                            <a:pt x="516255" y="528638"/>
                          </a:lnTo>
                          <a:close/>
                        </a:path>
                      </a:pathLst>
                    </a:custGeom>
                    <a:solidFill>
                      <a:srgbClr val="FFFFFF">
                        <a:alpha val="50000"/>
                      </a:srgbClr>
                    </a:solidFill>
                    <a:ln w="9525" cap="flat">
                      <a:noFill/>
                      <a:prstDash val="solid"/>
                      <a:miter/>
                    </a:ln>
                  </p:spPr>
                  <p:txBody>
                    <a:bodyPr rtlCol="0" anchor="ctr"/>
                    <a:lstStyle/>
                    <a:p>
                      <a:endParaRPr lang="en-IN"/>
                    </a:p>
                  </p:txBody>
                </p:sp>
              </p:grpSp>
              <p:grpSp>
                <p:nvGrpSpPr>
                  <p:cNvPr id="55" name="Graphic 3">
                    <a:extLst>
                      <a:ext uri="{FF2B5EF4-FFF2-40B4-BE49-F238E27FC236}">
                        <a16:creationId xmlns:a16="http://schemas.microsoft.com/office/drawing/2014/main" id="{971E3092-758E-49F2-982E-FA9EA5EB9461}"/>
                      </a:ext>
                    </a:extLst>
                  </p:cNvPr>
                  <p:cNvGrpSpPr/>
                  <p:nvPr/>
                </p:nvGrpSpPr>
                <p:grpSpPr>
                  <a:xfrm>
                    <a:off x="6134099" y="319087"/>
                    <a:ext cx="2915602" cy="2633662"/>
                    <a:chOff x="6134099" y="319087"/>
                    <a:chExt cx="2915602" cy="2633662"/>
                  </a:xfrm>
                </p:grpSpPr>
                <p:sp>
                  <p:nvSpPr>
                    <p:cNvPr id="66" name="Freeform: Shape 65">
                      <a:extLst>
                        <a:ext uri="{FF2B5EF4-FFF2-40B4-BE49-F238E27FC236}">
                          <a16:creationId xmlns:a16="http://schemas.microsoft.com/office/drawing/2014/main" id="{891224DF-9099-4452-820A-7626C278F4F4}"/>
                        </a:ext>
                      </a:extLst>
                    </p:cNvPr>
                    <p:cNvSpPr/>
                    <p:nvPr/>
                  </p:nvSpPr>
                  <p:spPr>
                    <a:xfrm>
                      <a:off x="6134099" y="319087"/>
                      <a:ext cx="2914650" cy="2633662"/>
                    </a:xfrm>
                    <a:custGeom>
                      <a:avLst/>
                      <a:gdLst>
                        <a:gd name="connsiteX0" fmla="*/ 1329690 w 2914650"/>
                        <a:gd name="connsiteY0" fmla="*/ 2632710 h 2633662"/>
                        <a:gd name="connsiteX1" fmla="*/ 2914650 w 2914650"/>
                        <a:gd name="connsiteY1" fmla="*/ 2117408 h 2633662"/>
                        <a:gd name="connsiteX2" fmla="*/ 0 w 2914650"/>
                        <a:gd name="connsiteY2" fmla="*/ 0 h 2633662"/>
                        <a:gd name="connsiteX3" fmla="*/ 0 w 2914650"/>
                        <a:gd name="connsiteY3" fmla="*/ 1666875 h 2633662"/>
                        <a:gd name="connsiteX4" fmla="*/ 7620 w 2914650"/>
                        <a:gd name="connsiteY4" fmla="*/ 1682115 h 2633662"/>
                        <a:gd name="connsiteX5" fmla="*/ 1312545 w 2914650"/>
                        <a:gd name="connsiteY5" fmla="*/ 2629853 h 2633662"/>
                        <a:gd name="connsiteX6" fmla="*/ 1329690 w 2914650"/>
                        <a:gd name="connsiteY6" fmla="*/ 2632710 h 263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650" h="2633662">
                          <a:moveTo>
                            <a:pt x="1329690" y="2632710"/>
                          </a:moveTo>
                          <a:lnTo>
                            <a:pt x="2914650" y="2117408"/>
                          </a:lnTo>
                          <a:lnTo>
                            <a:pt x="0" y="0"/>
                          </a:lnTo>
                          <a:lnTo>
                            <a:pt x="0" y="1666875"/>
                          </a:lnTo>
                          <a:cubicBezTo>
                            <a:pt x="0" y="1672590"/>
                            <a:pt x="2857" y="1678305"/>
                            <a:pt x="7620" y="1682115"/>
                          </a:cubicBezTo>
                          <a:lnTo>
                            <a:pt x="1312545" y="2629853"/>
                          </a:lnTo>
                          <a:cubicBezTo>
                            <a:pt x="1317307" y="2633663"/>
                            <a:pt x="1323975" y="2634615"/>
                            <a:pt x="1329690" y="2632710"/>
                          </a:cubicBezTo>
                          <a:close/>
                        </a:path>
                      </a:pathLst>
                    </a:custGeom>
                    <a:solidFill>
                      <a:schemeClr val="accent3"/>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DD118E06-DA6D-4C5D-A501-CB57182E353B}"/>
                        </a:ext>
                      </a:extLst>
                    </p:cNvPr>
                    <p:cNvSpPr/>
                    <p:nvPr/>
                  </p:nvSpPr>
                  <p:spPr>
                    <a:xfrm>
                      <a:off x="6134099" y="319087"/>
                      <a:ext cx="2915602" cy="2117407"/>
                    </a:xfrm>
                    <a:custGeom>
                      <a:avLst/>
                      <a:gdLst>
                        <a:gd name="connsiteX0" fmla="*/ 1791653 w 2915602"/>
                        <a:gd name="connsiteY0" fmla="*/ 608648 h 2117407"/>
                        <a:gd name="connsiteX1" fmla="*/ 2915602 w 2915602"/>
                        <a:gd name="connsiteY1" fmla="*/ 2117408 h 2117407"/>
                        <a:gd name="connsiteX2" fmla="*/ 1458278 w 2915602"/>
                        <a:gd name="connsiteY2" fmla="*/ 1058228 h 2117407"/>
                        <a:gd name="connsiteX3" fmla="*/ 0 w 2915602"/>
                        <a:gd name="connsiteY3" fmla="*/ 0 h 2117407"/>
                        <a:gd name="connsiteX4" fmla="*/ 1782128 w 2915602"/>
                        <a:gd name="connsiteY4" fmla="*/ 601980 h 2117407"/>
                        <a:gd name="connsiteX5" fmla="*/ 1791653 w 2915602"/>
                        <a:gd name="connsiteY5" fmla="*/ 608648 h 211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5602" h="2117407">
                          <a:moveTo>
                            <a:pt x="1791653" y="608648"/>
                          </a:moveTo>
                          <a:lnTo>
                            <a:pt x="2915602" y="2117408"/>
                          </a:lnTo>
                          <a:lnTo>
                            <a:pt x="1458278" y="1058228"/>
                          </a:lnTo>
                          <a:lnTo>
                            <a:pt x="0" y="0"/>
                          </a:lnTo>
                          <a:lnTo>
                            <a:pt x="1782128" y="601980"/>
                          </a:lnTo>
                          <a:cubicBezTo>
                            <a:pt x="1785938" y="603885"/>
                            <a:pt x="1788795" y="605790"/>
                            <a:pt x="1791653" y="608648"/>
                          </a:cubicBezTo>
                          <a:close/>
                        </a:path>
                      </a:pathLst>
                    </a:custGeom>
                    <a:solidFill>
                      <a:schemeClr val="accent3">
                        <a:lumMod val="20000"/>
                        <a:lumOff val="80000"/>
                      </a:schemeClr>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393CA1F1-25BB-469C-BEC8-848CB6ECDE2B}"/>
                        </a:ext>
                      </a:extLst>
                    </p:cNvPr>
                    <p:cNvSpPr/>
                    <p:nvPr/>
                  </p:nvSpPr>
                  <p:spPr>
                    <a:xfrm>
                      <a:off x="6134099" y="1685924"/>
                      <a:ext cx="1615440" cy="1266825"/>
                    </a:xfrm>
                    <a:custGeom>
                      <a:avLst/>
                      <a:gdLst>
                        <a:gd name="connsiteX0" fmla="*/ 7620 w 1615440"/>
                        <a:gd name="connsiteY0" fmla="*/ 315278 h 1266825"/>
                        <a:gd name="connsiteX1" fmla="*/ 1312545 w 1615440"/>
                        <a:gd name="connsiteY1" fmla="*/ 1263015 h 1266825"/>
                        <a:gd name="connsiteX2" fmla="*/ 1329690 w 1615440"/>
                        <a:gd name="connsiteY2" fmla="*/ 1265873 h 1266825"/>
                        <a:gd name="connsiteX3" fmla="*/ 1615440 w 1615440"/>
                        <a:gd name="connsiteY3" fmla="*/ 1173480 h 1266825"/>
                        <a:gd name="connsiteX4" fmla="*/ 0 w 1615440"/>
                        <a:gd name="connsiteY4" fmla="*/ 0 h 1266825"/>
                        <a:gd name="connsiteX5" fmla="*/ 0 w 1615440"/>
                        <a:gd name="connsiteY5" fmla="*/ 300038 h 1266825"/>
                        <a:gd name="connsiteX6" fmla="*/ 7620 w 1615440"/>
                        <a:gd name="connsiteY6" fmla="*/ 31527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5440" h="1266825">
                          <a:moveTo>
                            <a:pt x="7620" y="315278"/>
                          </a:moveTo>
                          <a:lnTo>
                            <a:pt x="1312545" y="1263015"/>
                          </a:lnTo>
                          <a:cubicBezTo>
                            <a:pt x="1317307" y="1266825"/>
                            <a:pt x="1323975" y="1267778"/>
                            <a:pt x="1329690" y="1265873"/>
                          </a:cubicBezTo>
                          <a:lnTo>
                            <a:pt x="1615440" y="1173480"/>
                          </a:lnTo>
                          <a:lnTo>
                            <a:pt x="0" y="0"/>
                          </a:lnTo>
                          <a:lnTo>
                            <a:pt x="0" y="300038"/>
                          </a:lnTo>
                          <a:cubicBezTo>
                            <a:pt x="0" y="305753"/>
                            <a:pt x="2857" y="311467"/>
                            <a:pt x="7620" y="315278"/>
                          </a:cubicBezTo>
                          <a:close/>
                        </a:path>
                      </a:pathLst>
                    </a:custGeom>
                    <a:solidFill>
                      <a:schemeClr val="accent3">
                        <a:lumMod val="20000"/>
                        <a:lumOff val="80000"/>
                      </a:schemeClr>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E5F1598A-CE1F-4493-BACE-CF811538FE6C}"/>
                        </a:ext>
                      </a:extLst>
                    </p:cNvPr>
                    <p:cNvSpPr/>
                    <p:nvPr/>
                  </p:nvSpPr>
                  <p:spPr>
                    <a:xfrm>
                      <a:off x="6134099" y="319087"/>
                      <a:ext cx="2914650" cy="2633662"/>
                    </a:xfrm>
                    <a:custGeom>
                      <a:avLst/>
                      <a:gdLst>
                        <a:gd name="connsiteX0" fmla="*/ 14288 w 2914650"/>
                        <a:gd name="connsiteY0" fmla="*/ 1666875 h 2633662"/>
                        <a:gd name="connsiteX1" fmla="*/ 16193 w 2914650"/>
                        <a:gd name="connsiteY1" fmla="*/ 1670685 h 2633662"/>
                        <a:gd name="connsiteX2" fmla="*/ 1321118 w 2914650"/>
                        <a:gd name="connsiteY2" fmla="*/ 2618423 h 2633662"/>
                        <a:gd name="connsiteX3" fmla="*/ 1324928 w 2914650"/>
                        <a:gd name="connsiteY3" fmla="*/ 2619375 h 2633662"/>
                        <a:gd name="connsiteX4" fmla="*/ 2914650 w 2914650"/>
                        <a:gd name="connsiteY4" fmla="*/ 2117408 h 2633662"/>
                        <a:gd name="connsiteX5" fmla="*/ 1329690 w 2914650"/>
                        <a:gd name="connsiteY5" fmla="*/ 2632710 h 2633662"/>
                        <a:gd name="connsiteX6" fmla="*/ 1312545 w 2914650"/>
                        <a:gd name="connsiteY6" fmla="*/ 2629853 h 2633662"/>
                        <a:gd name="connsiteX7" fmla="*/ 7620 w 2914650"/>
                        <a:gd name="connsiteY7" fmla="*/ 1682115 h 2633662"/>
                        <a:gd name="connsiteX8" fmla="*/ 0 w 2914650"/>
                        <a:gd name="connsiteY8" fmla="*/ 1666875 h 2633662"/>
                        <a:gd name="connsiteX9" fmla="*/ 0 w 2914650"/>
                        <a:gd name="connsiteY9" fmla="*/ 0 h 2633662"/>
                        <a:gd name="connsiteX10" fmla="*/ 14288 w 2914650"/>
                        <a:gd name="connsiteY10" fmla="*/ 1666875 h 263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4650" h="2633662">
                          <a:moveTo>
                            <a:pt x="14288" y="1666875"/>
                          </a:moveTo>
                          <a:cubicBezTo>
                            <a:pt x="14288" y="1668780"/>
                            <a:pt x="15240" y="1669733"/>
                            <a:pt x="16193" y="1670685"/>
                          </a:cubicBezTo>
                          <a:lnTo>
                            <a:pt x="1321118" y="2618423"/>
                          </a:lnTo>
                          <a:cubicBezTo>
                            <a:pt x="1322070" y="2619375"/>
                            <a:pt x="1323975" y="2619375"/>
                            <a:pt x="1324928" y="2619375"/>
                          </a:cubicBezTo>
                          <a:lnTo>
                            <a:pt x="2914650" y="2117408"/>
                          </a:lnTo>
                          <a:lnTo>
                            <a:pt x="1329690" y="2632710"/>
                          </a:lnTo>
                          <a:cubicBezTo>
                            <a:pt x="1323975" y="2634615"/>
                            <a:pt x="1317307" y="2633663"/>
                            <a:pt x="1312545" y="2629853"/>
                          </a:cubicBezTo>
                          <a:lnTo>
                            <a:pt x="7620" y="1682115"/>
                          </a:lnTo>
                          <a:cubicBezTo>
                            <a:pt x="2857" y="1678305"/>
                            <a:pt x="0" y="1672590"/>
                            <a:pt x="0" y="1666875"/>
                          </a:cubicBezTo>
                          <a:lnTo>
                            <a:pt x="0" y="0"/>
                          </a:lnTo>
                          <a:lnTo>
                            <a:pt x="14288" y="1666875"/>
                          </a:lnTo>
                          <a:close/>
                        </a:path>
                      </a:pathLst>
                    </a:custGeom>
                    <a:solidFill>
                      <a:srgbClr val="FFFFFF">
                        <a:alpha val="50000"/>
                      </a:srgbClr>
                    </a:solidFill>
                    <a:ln w="9525" cap="flat">
                      <a:noFill/>
                      <a:prstDash val="solid"/>
                      <a:miter/>
                    </a:ln>
                  </p:spPr>
                  <p:txBody>
                    <a:bodyPr rtlCol="0" anchor="ctr"/>
                    <a:lstStyle/>
                    <a:p>
                      <a:endParaRPr lang="en-IN"/>
                    </a:p>
                  </p:txBody>
                </p:sp>
              </p:grpSp>
              <p:grpSp>
                <p:nvGrpSpPr>
                  <p:cNvPr id="56" name="Graphic 3">
                    <a:extLst>
                      <a:ext uri="{FF2B5EF4-FFF2-40B4-BE49-F238E27FC236}">
                        <a16:creationId xmlns:a16="http://schemas.microsoft.com/office/drawing/2014/main" id="{346BA5ED-C934-4B0E-8D44-0810C4DFC1FC}"/>
                      </a:ext>
                    </a:extLst>
                  </p:cNvPr>
                  <p:cNvGrpSpPr/>
                  <p:nvPr/>
                </p:nvGrpSpPr>
                <p:grpSpPr>
                  <a:xfrm>
                    <a:off x="3143249" y="319086"/>
                    <a:ext cx="2914650" cy="2633662"/>
                    <a:chOff x="3143249" y="319086"/>
                    <a:chExt cx="2914650" cy="2633662"/>
                  </a:xfrm>
                </p:grpSpPr>
                <p:sp>
                  <p:nvSpPr>
                    <p:cNvPr id="62" name="Freeform: Shape 61">
                      <a:extLst>
                        <a:ext uri="{FF2B5EF4-FFF2-40B4-BE49-F238E27FC236}">
                          <a16:creationId xmlns:a16="http://schemas.microsoft.com/office/drawing/2014/main" id="{D7ED54A7-5095-4C41-A6CC-646286005D45}"/>
                        </a:ext>
                      </a:extLst>
                    </p:cNvPr>
                    <p:cNvSpPr/>
                    <p:nvPr/>
                  </p:nvSpPr>
                  <p:spPr>
                    <a:xfrm>
                      <a:off x="3143249" y="319087"/>
                      <a:ext cx="2914650" cy="2633662"/>
                    </a:xfrm>
                    <a:custGeom>
                      <a:avLst/>
                      <a:gdLst>
                        <a:gd name="connsiteX0" fmla="*/ 2914650 w 2914650"/>
                        <a:gd name="connsiteY0" fmla="*/ 1666875 h 2633662"/>
                        <a:gd name="connsiteX1" fmla="*/ 2914650 w 2914650"/>
                        <a:gd name="connsiteY1" fmla="*/ 0 h 2633662"/>
                        <a:gd name="connsiteX2" fmla="*/ 0 w 2914650"/>
                        <a:gd name="connsiteY2" fmla="*/ 2117408 h 2633662"/>
                        <a:gd name="connsiteX3" fmla="*/ 1584960 w 2914650"/>
                        <a:gd name="connsiteY3" fmla="*/ 2632710 h 2633662"/>
                        <a:gd name="connsiteX4" fmla="*/ 1602105 w 2914650"/>
                        <a:gd name="connsiteY4" fmla="*/ 2629853 h 2633662"/>
                        <a:gd name="connsiteX5" fmla="*/ 2907030 w 2914650"/>
                        <a:gd name="connsiteY5" fmla="*/ 1682115 h 2633662"/>
                        <a:gd name="connsiteX6" fmla="*/ 2914650 w 2914650"/>
                        <a:gd name="connsiteY6" fmla="*/ 1666875 h 263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650" h="2633662">
                          <a:moveTo>
                            <a:pt x="2914650" y="1666875"/>
                          </a:moveTo>
                          <a:lnTo>
                            <a:pt x="2914650" y="0"/>
                          </a:lnTo>
                          <a:lnTo>
                            <a:pt x="0" y="2117408"/>
                          </a:lnTo>
                          <a:lnTo>
                            <a:pt x="1584960" y="2632710"/>
                          </a:lnTo>
                          <a:cubicBezTo>
                            <a:pt x="1590675" y="2634615"/>
                            <a:pt x="1597343" y="2633663"/>
                            <a:pt x="1602105" y="2629853"/>
                          </a:cubicBezTo>
                          <a:lnTo>
                            <a:pt x="2907030" y="1682115"/>
                          </a:lnTo>
                          <a:cubicBezTo>
                            <a:pt x="2911793" y="1678305"/>
                            <a:pt x="2914650" y="1672590"/>
                            <a:pt x="2914650" y="1666875"/>
                          </a:cubicBezTo>
                          <a:close/>
                        </a:path>
                      </a:pathLst>
                    </a:custGeom>
                    <a:solidFill>
                      <a:schemeClr val="tx2"/>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DD1CC88A-3E67-4099-A5E9-E8F7B74E140C}"/>
                        </a:ext>
                      </a:extLst>
                    </p:cNvPr>
                    <p:cNvSpPr/>
                    <p:nvPr/>
                  </p:nvSpPr>
                  <p:spPr>
                    <a:xfrm>
                      <a:off x="3143249" y="319087"/>
                      <a:ext cx="2914650" cy="2117407"/>
                    </a:xfrm>
                    <a:custGeom>
                      <a:avLst/>
                      <a:gdLst>
                        <a:gd name="connsiteX0" fmla="*/ 1132523 w 2914650"/>
                        <a:gd name="connsiteY0" fmla="*/ 601980 h 2117407"/>
                        <a:gd name="connsiteX1" fmla="*/ 2914650 w 2914650"/>
                        <a:gd name="connsiteY1" fmla="*/ 0 h 2117407"/>
                        <a:gd name="connsiteX2" fmla="*/ 1457325 w 2914650"/>
                        <a:gd name="connsiteY2" fmla="*/ 1059180 h 2117407"/>
                        <a:gd name="connsiteX3" fmla="*/ 0 w 2914650"/>
                        <a:gd name="connsiteY3" fmla="*/ 2117408 h 2117407"/>
                        <a:gd name="connsiteX4" fmla="*/ 1123950 w 2914650"/>
                        <a:gd name="connsiteY4" fmla="*/ 608648 h 2117407"/>
                        <a:gd name="connsiteX5" fmla="*/ 1132523 w 2914650"/>
                        <a:gd name="connsiteY5" fmla="*/ 601980 h 211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4650" h="2117407">
                          <a:moveTo>
                            <a:pt x="1132523" y="601980"/>
                          </a:moveTo>
                          <a:lnTo>
                            <a:pt x="2914650" y="0"/>
                          </a:lnTo>
                          <a:lnTo>
                            <a:pt x="1457325" y="1059180"/>
                          </a:lnTo>
                          <a:lnTo>
                            <a:pt x="0" y="2117408"/>
                          </a:lnTo>
                          <a:lnTo>
                            <a:pt x="1123950" y="608648"/>
                          </a:lnTo>
                          <a:cubicBezTo>
                            <a:pt x="1125855" y="605790"/>
                            <a:pt x="1128713" y="603885"/>
                            <a:pt x="1132523" y="601980"/>
                          </a:cubicBezTo>
                          <a:close/>
                        </a:path>
                      </a:pathLst>
                    </a:custGeom>
                    <a:solidFill>
                      <a:srgbClr val="B8D9F8"/>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E2CAD191-DFBE-45F9-BBA6-204F7D3592F2}"/>
                        </a:ext>
                      </a:extLst>
                    </p:cNvPr>
                    <p:cNvSpPr/>
                    <p:nvPr/>
                  </p:nvSpPr>
                  <p:spPr>
                    <a:xfrm>
                      <a:off x="4442459" y="1685924"/>
                      <a:ext cx="1615440" cy="1266825"/>
                    </a:xfrm>
                    <a:custGeom>
                      <a:avLst/>
                      <a:gdLst>
                        <a:gd name="connsiteX0" fmla="*/ 302895 w 1615440"/>
                        <a:gd name="connsiteY0" fmla="*/ 1263015 h 1266825"/>
                        <a:gd name="connsiteX1" fmla="*/ 1607820 w 1615440"/>
                        <a:gd name="connsiteY1" fmla="*/ 315278 h 1266825"/>
                        <a:gd name="connsiteX2" fmla="*/ 1615440 w 1615440"/>
                        <a:gd name="connsiteY2" fmla="*/ 300038 h 1266825"/>
                        <a:gd name="connsiteX3" fmla="*/ 1615440 w 1615440"/>
                        <a:gd name="connsiteY3" fmla="*/ 0 h 1266825"/>
                        <a:gd name="connsiteX4" fmla="*/ 0 w 1615440"/>
                        <a:gd name="connsiteY4" fmla="*/ 1173480 h 1266825"/>
                        <a:gd name="connsiteX5" fmla="*/ 285750 w 1615440"/>
                        <a:gd name="connsiteY5" fmla="*/ 1265873 h 1266825"/>
                        <a:gd name="connsiteX6" fmla="*/ 302895 w 1615440"/>
                        <a:gd name="connsiteY6" fmla="*/ 1263015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5440" h="1266825">
                          <a:moveTo>
                            <a:pt x="302895" y="1263015"/>
                          </a:moveTo>
                          <a:lnTo>
                            <a:pt x="1607820" y="315278"/>
                          </a:lnTo>
                          <a:cubicBezTo>
                            <a:pt x="1612583" y="311467"/>
                            <a:pt x="1615440" y="305753"/>
                            <a:pt x="1615440" y="300038"/>
                          </a:cubicBezTo>
                          <a:lnTo>
                            <a:pt x="1615440" y="0"/>
                          </a:lnTo>
                          <a:lnTo>
                            <a:pt x="0" y="1173480"/>
                          </a:lnTo>
                          <a:lnTo>
                            <a:pt x="285750" y="1265873"/>
                          </a:lnTo>
                          <a:cubicBezTo>
                            <a:pt x="291465" y="1267778"/>
                            <a:pt x="298133" y="1266825"/>
                            <a:pt x="302895" y="1263015"/>
                          </a:cubicBezTo>
                          <a:close/>
                        </a:path>
                      </a:pathLst>
                    </a:custGeom>
                    <a:solidFill>
                      <a:srgbClr val="B8D9F8"/>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53F98BD0-E005-4439-B25A-776D842E0205}"/>
                        </a:ext>
                      </a:extLst>
                    </p:cNvPr>
                    <p:cNvSpPr/>
                    <p:nvPr/>
                  </p:nvSpPr>
                  <p:spPr>
                    <a:xfrm>
                      <a:off x="3143249" y="319086"/>
                      <a:ext cx="2914650" cy="2633662"/>
                    </a:xfrm>
                    <a:custGeom>
                      <a:avLst/>
                      <a:gdLst>
                        <a:gd name="connsiteX0" fmla="*/ 1589723 w 2914650"/>
                        <a:gd name="connsiteY0" fmla="*/ 2619375 h 2633662"/>
                        <a:gd name="connsiteX1" fmla="*/ 1593533 w 2914650"/>
                        <a:gd name="connsiteY1" fmla="*/ 2618423 h 2633662"/>
                        <a:gd name="connsiteX2" fmla="*/ 2898458 w 2914650"/>
                        <a:gd name="connsiteY2" fmla="*/ 1670685 h 2633662"/>
                        <a:gd name="connsiteX3" fmla="*/ 2900363 w 2914650"/>
                        <a:gd name="connsiteY3" fmla="*/ 1666875 h 2633662"/>
                        <a:gd name="connsiteX4" fmla="*/ 2914650 w 2914650"/>
                        <a:gd name="connsiteY4" fmla="*/ 0 h 2633662"/>
                        <a:gd name="connsiteX5" fmla="*/ 2914650 w 2914650"/>
                        <a:gd name="connsiteY5" fmla="*/ 1666875 h 2633662"/>
                        <a:gd name="connsiteX6" fmla="*/ 2907030 w 2914650"/>
                        <a:gd name="connsiteY6" fmla="*/ 1682115 h 2633662"/>
                        <a:gd name="connsiteX7" fmla="*/ 1602105 w 2914650"/>
                        <a:gd name="connsiteY7" fmla="*/ 2629853 h 2633662"/>
                        <a:gd name="connsiteX8" fmla="*/ 1584960 w 2914650"/>
                        <a:gd name="connsiteY8" fmla="*/ 2632710 h 2633662"/>
                        <a:gd name="connsiteX9" fmla="*/ 0 w 2914650"/>
                        <a:gd name="connsiteY9" fmla="*/ 2117408 h 2633662"/>
                        <a:gd name="connsiteX10" fmla="*/ 1589723 w 2914650"/>
                        <a:gd name="connsiteY10" fmla="*/ 2619375 h 263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4650" h="2633662">
                          <a:moveTo>
                            <a:pt x="1589723" y="2619375"/>
                          </a:moveTo>
                          <a:cubicBezTo>
                            <a:pt x="1591628" y="2619375"/>
                            <a:pt x="1592580" y="2619375"/>
                            <a:pt x="1593533" y="2618423"/>
                          </a:cubicBezTo>
                          <a:lnTo>
                            <a:pt x="2898458" y="1670685"/>
                          </a:lnTo>
                          <a:cubicBezTo>
                            <a:pt x="2899410" y="1669733"/>
                            <a:pt x="2900363" y="1668780"/>
                            <a:pt x="2900363" y="1666875"/>
                          </a:cubicBezTo>
                          <a:lnTo>
                            <a:pt x="2914650" y="0"/>
                          </a:lnTo>
                          <a:lnTo>
                            <a:pt x="2914650" y="1666875"/>
                          </a:lnTo>
                          <a:cubicBezTo>
                            <a:pt x="2914650" y="1672590"/>
                            <a:pt x="2911793" y="1678305"/>
                            <a:pt x="2907030" y="1682115"/>
                          </a:cubicBezTo>
                          <a:lnTo>
                            <a:pt x="1602105" y="2629853"/>
                          </a:lnTo>
                          <a:cubicBezTo>
                            <a:pt x="1597343" y="2633663"/>
                            <a:pt x="1590675" y="2634615"/>
                            <a:pt x="1584960" y="2632710"/>
                          </a:cubicBezTo>
                          <a:lnTo>
                            <a:pt x="0" y="2117408"/>
                          </a:lnTo>
                          <a:lnTo>
                            <a:pt x="1589723" y="2619375"/>
                          </a:lnTo>
                          <a:close/>
                        </a:path>
                      </a:pathLst>
                    </a:custGeom>
                    <a:solidFill>
                      <a:srgbClr val="FFFFFF">
                        <a:alpha val="50000"/>
                      </a:srgbClr>
                    </a:solidFill>
                    <a:ln w="9525" cap="flat">
                      <a:noFill/>
                      <a:prstDash val="solid"/>
                      <a:miter/>
                    </a:ln>
                  </p:spPr>
                  <p:txBody>
                    <a:bodyPr rtlCol="0" anchor="ctr"/>
                    <a:lstStyle/>
                    <a:p>
                      <a:endParaRPr lang="en-IN"/>
                    </a:p>
                  </p:txBody>
                </p:sp>
              </p:grpSp>
              <p:grpSp>
                <p:nvGrpSpPr>
                  <p:cNvPr id="57" name="Graphic 3">
                    <a:extLst>
                      <a:ext uri="{FF2B5EF4-FFF2-40B4-BE49-F238E27FC236}">
                        <a16:creationId xmlns:a16="http://schemas.microsoft.com/office/drawing/2014/main" id="{E9FC9E18-142D-4F99-866C-F0A0878CE001}"/>
                      </a:ext>
                    </a:extLst>
                  </p:cNvPr>
                  <p:cNvGrpSpPr/>
                  <p:nvPr/>
                </p:nvGrpSpPr>
                <p:grpSpPr>
                  <a:xfrm>
                    <a:off x="3119437" y="2509837"/>
                    <a:ext cx="2097405" cy="3427094"/>
                    <a:chOff x="3119437" y="2509837"/>
                    <a:chExt cx="2097405" cy="3427094"/>
                  </a:xfrm>
                </p:grpSpPr>
                <p:sp>
                  <p:nvSpPr>
                    <p:cNvPr id="58" name="Freeform: Shape 57">
                      <a:extLst>
                        <a:ext uri="{FF2B5EF4-FFF2-40B4-BE49-F238E27FC236}">
                          <a16:creationId xmlns:a16="http://schemas.microsoft.com/office/drawing/2014/main" id="{57FE5B49-8DF1-4EAF-87A4-5C1A2CAC5839}"/>
                        </a:ext>
                      </a:extLst>
                    </p:cNvPr>
                    <p:cNvSpPr/>
                    <p:nvPr/>
                  </p:nvSpPr>
                  <p:spPr>
                    <a:xfrm>
                      <a:off x="3119437" y="2509837"/>
                      <a:ext cx="2097405" cy="3427094"/>
                    </a:xfrm>
                    <a:custGeom>
                      <a:avLst/>
                      <a:gdLst>
                        <a:gd name="connsiteX0" fmla="*/ 1584960 w 2097405"/>
                        <a:gd name="connsiteY0" fmla="*/ 514350 h 3427094"/>
                        <a:gd name="connsiteX1" fmla="*/ 0 w 2097405"/>
                        <a:gd name="connsiteY1" fmla="*/ 0 h 3427094"/>
                        <a:gd name="connsiteX2" fmla="*/ 1113473 w 2097405"/>
                        <a:gd name="connsiteY2" fmla="*/ 3427095 h 3427094"/>
                        <a:gd name="connsiteX3" fmla="*/ 2093595 w 2097405"/>
                        <a:gd name="connsiteY3" fmla="*/ 2078355 h 3427094"/>
                        <a:gd name="connsiteX4" fmla="*/ 2096453 w 2097405"/>
                        <a:gd name="connsiteY4" fmla="*/ 2061210 h 3427094"/>
                        <a:gd name="connsiteX5" fmla="*/ 1598295 w 2097405"/>
                        <a:gd name="connsiteY5" fmla="*/ 527685 h 3427094"/>
                        <a:gd name="connsiteX6" fmla="*/ 1584960 w 2097405"/>
                        <a:gd name="connsiteY6" fmla="*/ 514350 h 342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405" h="3427094">
                          <a:moveTo>
                            <a:pt x="1584960" y="514350"/>
                          </a:moveTo>
                          <a:lnTo>
                            <a:pt x="0" y="0"/>
                          </a:lnTo>
                          <a:lnTo>
                            <a:pt x="1113473" y="3427095"/>
                          </a:lnTo>
                          <a:lnTo>
                            <a:pt x="2093595" y="2078355"/>
                          </a:lnTo>
                          <a:cubicBezTo>
                            <a:pt x="2097405" y="2073593"/>
                            <a:pt x="2098358" y="2066925"/>
                            <a:pt x="2096453" y="2061210"/>
                          </a:cubicBezTo>
                          <a:lnTo>
                            <a:pt x="1598295" y="527685"/>
                          </a:lnTo>
                          <a:cubicBezTo>
                            <a:pt x="1595438" y="521018"/>
                            <a:pt x="1590675" y="516255"/>
                            <a:pt x="1584960" y="514350"/>
                          </a:cubicBezTo>
                          <a:close/>
                        </a:path>
                      </a:pathLst>
                    </a:custGeom>
                    <a:solidFill>
                      <a:schemeClr val="accent1"/>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80650387-1C69-479A-95BE-66B08637CEBD}"/>
                        </a:ext>
                      </a:extLst>
                    </p:cNvPr>
                    <p:cNvSpPr/>
                    <p:nvPr/>
                  </p:nvSpPr>
                  <p:spPr>
                    <a:xfrm>
                      <a:off x="3119437" y="2509837"/>
                      <a:ext cx="1112520" cy="3427094"/>
                    </a:xfrm>
                    <a:custGeom>
                      <a:avLst/>
                      <a:gdLst>
                        <a:gd name="connsiteX0" fmla="*/ 21908 w 1112520"/>
                        <a:gd name="connsiteY0" fmla="*/ 1881188 h 3427094"/>
                        <a:gd name="connsiteX1" fmla="*/ 0 w 1112520"/>
                        <a:gd name="connsiteY1" fmla="*/ 0 h 3427094"/>
                        <a:gd name="connsiteX2" fmla="*/ 556260 w 1112520"/>
                        <a:gd name="connsiteY2" fmla="*/ 1713548 h 3427094"/>
                        <a:gd name="connsiteX3" fmla="*/ 1112520 w 1112520"/>
                        <a:gd name="connsiteY3" fmla="*/ 3427095 h 3427094"/>
                        <a:gd name="connsiteX4" fmla="*/ 25718 w 1112520"/>
                        <a:gd name="connsiteY4" fmla="*/ 1891665 h 3427094"/>
                        <a:gd name="connsiteX5" fmla="*/ 21908 w 1112520"/>
                        <a:gd name="connsiteY5" fmla="*/ 1881188 h 342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520" h="3427094">
                          <a:moveTo>
                            <a:pt x="21908" y="1881188"/>
                          </a:moveTo>
                          <a:lnTo>
                            <a:pt x="0" y="0"/>
                          </a:lnTo>
                          <a:lnTo>
                            <a:pt x="556260" y="1713548"/>
                          </a:lnTo>
                          <a:lnTo>
                            <a:pt x="1112520" y="3427095"/>
                          </a:lnTo>
                          <a:lnTo>
                            <a:pt x="25718" y="1891665"/>
                          </a:lnTo>
                          <a:cubicBezTo>
                            <a:pt x="22860" y="1888807"/>
                            <a:pt x="21908" y="1884998"/>
                            <a:pt x="21908" y="1881188"/>
                          </a:cubicBezTo>
                          <a:close/>
                        </a:path>
                      </a:pathLst>
                    </a:custGeom>
                    <a:solidFill>
                      <a:schemeClr val="tx2">
                        <a:lumMod val="20000"/>
                        <a:lumOff val="80000"/>
                      </a:schemeClr>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6EBF4D40-C5D1-43DE-983F-BA2E575D30EB}"/>
                        </a:ext>
                      </a:extLst>
                    </p:cNvPr>
                    <p:cNvSpPr/>
                    <p:nvPr/>
                  </p:nvSpPr>
                  <p:spPr>
                    <a:xfrm>
                      <a:off x="4413884" y="2930842"/>
                      <a:ext cx="802005" cy="1904047"/>
                    </a:xfrm>
                    <a:custGeom>
                      <a:avLst/>
                      <a:gdLst>
                        <a:gd name="connsiteX0" fmla="*/ 801053 w 802005"/>
                        <a:gd name="connsiteY0" fmla="*/ 1640205 h 1904047"/>
                        <a:gd name="connsiteX1" fmla="*/ 302895 w 802005"/>
                        <a:gd name="connsiteY1" fmla="*/ 106680 h 1904047"/>
                        <a:gd name="connsiteX2" fmla="*/ 290513 w 802005"/>
                        <a:gd name="connsiteY2" fmla="*/ 94297 h 1904047"/>
                        <a:gd name="connsiteX3" fmla="*/ 0 w 802005"/>
                        <a:gd name="connsiteY3" fmla="*/ 0 h 1904047"/>
                        <a:gd name="connsiteX4" fmla="*/ 619125 w 802005"/>
                        <a:gd name="connsiteY4" fmla="*/ 1904048 h 1904047"/>
                        <a:gd name="connsiteX5" fmla="*/ 798195 w 802005"/>
                        <a:gd name="connsiteY5" fmla="*/ 1657350 h 1904047"/>
                        <a:gd name="connsiteX6" fmla="*/ 801053 w 802005"/>
                        <a:gd name="connsiteY6" fmla="*/ 1640205 h 19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2005" h="1904047">
                          <a:moveTo>
                            <a:pt x="801053" y="1640205"/>
                          </a:moveTo>
                          <a:lnTo>
                            <a:pt x="302895" y="106680"/>
                          </a:lnTo>
                          <a:cubicBezTo>
                            <a:pt x="300990" y="100965"/>
                            <a:pt x="296228" y="96202"/>
                            <a:pt x="290513" y="94297"/>
                          </a:cubicBezTo>
                          <a:lnTo>
                            <a:pt x="0" y="0"/>
                          </a:lnTo>
                          <a:lnTo>
                            <a:pt x="619125" y="1904048"/>
                          </a:lnTo>
                          <a:lnTo>
                            <a:pt x="798195" y="1657350"/>
                          </a:lnTo>
                          <a:cubicBezTo>
                            <a:pt x="802005" y="1651635"/>
                            <a:pt x="802958" y="1645920"/>
                            <a:pt x="801053" y="1640205"/>
                          </a:cubicBezTo>
                          <a:close/>
                        </a:path>
                      </a:pathLst>
                    </a:custGeom>
                    <a:solidFill>
                      <a:schemeClr val="tx2">
                        <a:lumMod val="20000"/>
                        <a:lumOff val="80000"/>
                      </a:schemeClr>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3FB57320-19CC-48E4-81DE-25AB826A4F98}"/>
                        </a:ext>
                      </a:extLst>
                    </p:cNvPr>
                    <p:cNvSpPr/>
                    <p:nvPr/>
                  </p:nvSpPr>
                  <p:spPr>
                    <a:xfrm>
                      <a:off x="3119437" y="2509837"/>
                      <a:ext cx="2096452" cy="3426142"/>
                    </a:xfrm>
                    <a:custGeom>
                      <a:avLst/>
                      <a:gdLst>
                        <a:gd name="connsiteX0" fmla="*/ 2081213 w 2096452"/>
                        <a:gd name="connsiteY0" fmla="*/ 2069782 h 3426142"/>
                        <a:gd name="connsiteX1" fmla="*/ 2082165 w 2096452"/>
                        <a:gd name="connsiteY1" fmla="*/ 2065973 h 3426142"/>
                        <a:gd name="connsiteX2" fmla="*/ 1584008 w 2096452"/>
                        <a:gd name="connsiteY2" fmla="*/ 532447 h 3426142"/>
                        <a:gd name="connsiteX3" fmla="*/ 1581150 w 2096452"/>
                        <a:gd name="connsiteY3" fmla="*/ 529590 h 3426142"/>
                        <a:gd name="connsiteX4" fmla="*/ 0 w 2096452"/>
                        <a:gd name="connsiteY4" fmla="*/ 0 h 3426142"/>
                        <a:gd name="connsiteX5" fmla="*/ 1584960 w 2096452"/>
                        <a:gd name="connsiteY5" fmla="*/ 514350 h 3426142"/>
                        <a:gd name="connsiteX6" fmla="*/ 1597343 w 2096452"/>
                        <a:gd name="connsiteY6" fmla="*/ 526732 h 3426142"/>
                        <a:gd name="connsiteX7" fmla="*/ 2095500 w 2096452"/>
                        <a:gd name="connsiteY7" fmla="*/ 2060257 h 3426142"/>
                        <a:gd name="connsiteX8" fmla="*/ 2092643 w 2096452"/>
                        <a:gd name="connsiteY8" fmla="*/ 2077403 h 3426142"/>
                        <a:gd name="connsiteX9" fmla="*/ 1113473 w 2096452"/>
                        <a:gd name="connsiteY9" fmla="*/ 3426143 h 3426142"/>
                        <a:gd name="connsiteX10" fmla="*/ 2081213 w 2096452"/>
                        <a:gd name="connsiteY10" fmla="*/ 2069782 h 342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6452" h="3426142">
                          <a:moveTo>
                            <a:pt x="2081213" y="2069782"/>
                          </a:moveTo>
                          <a:cubicBezTo>
                            <a:pt x="2082165" y="2068830"/>
                            <a:pt x="2082165" y="2066925"/>
                            <a:pt x="2082165" y="2065973"/>
                          </a:cubicBezTo>
                          <a:lnTo>
                            <a:pt x="1584008" y="532447"/>
                          </a:lnTo>
                          <a:cubicBezTo>
                            <a:pt x="1584008" y="530543"/>
                            <a:pt x="1582103" y="529590"/>
                            <a:pt x="1581150" y="529590"/>
                          </a:cubicBezTo>
                          <a:lnTo>
                            <a:pt x="0" y="0"/>
                          </a:lnTo>
                          <a:lnTo>
                            <a:pt x="1584960" y="514350"/>
                          </a:lnTo>
                          <a:cubicBezTo>
                            <a:pt x="1590675" y="516255"/>
                            <a:pt x="1595438" y="521018"/>
                            <a:pt x="1597343" y="526732"/>
                          </a:cubicBezTo>
                          <a:lnTo>
                            <a:pt x="2095500" y="2060257"/>
                          </a:lnTo>
                          <a:cubicBezTo>
                            <a:pt x="2097405" y="2065973"/>
                            <a:pt x="2096453" y="2072640"/>
                            <a:pt x="2092643" y="2077403"/>
                          </a:cubicBezTo>
                          <a:lnTo>
                            <a:pt x="1113473" y="3426143"/>
                          </a:lnTo>
                          <a:lnTo>
                            <a:pt x="2081213" y="2069782"/>
                          </a:lnTo>
                          <a:close/>
                        </a:path>
                      </a:pathLst>
                    </a:custGeom>
                    <a:solidFill>
                      <a:srgbClr val="FFFFFF">
                        <a:alpha val="50000"/>
                      </a:srgbClr>
                    </a:solidFill>
                    <a:ln w="9525" cap="flat">
                      <a:noFill/>
                      <a:prstDash val="solid"/>
                      <a:miter/>
                    </a:ln>
                  </p:spPr>
                  <p:txBody>
                    <a:bodyPr rtlCol="0" anchor="ctr"/>
                    <a:lstStyle/>
                    <a:p>
                      <a:endParaRPr lang="en-IN"/>
                    </a:p>
                  </p:txBody>
                </p:sp>
              </p:grpSp>
            </p:grpSp>
            <p:sp>
              <p:nvSpPr>
                <p:cNvPr id="52" name="TextBox 51">
                  <a:extLst>
                    <a:ext uri="{FF2B5EF4-FFF2-40B4-BE49-F238E27FC236}">
                      <a16:creationId xmlns:a16="http://schemas.microsoft.com/office/drawing/2014/main" id="{58DB20C8-FAB4-4879-9C7E-E09BEE8A70D9}"/>
                    </a:ext>
                  </a:extLst>
                </p:cNvPr>
                <p:cNvSpPr txBox="1"/>
                <p:nvPr/>
              </p:nvSpPr>
              <p:spPr>
                <a:xfrm>
                  <a:off x="5863980" y="4401713"/>
                  <a:ext cx="1588068" cy="1031407"/>
                </a:xfrm>
                <a:prstGeom prst="rect">
                  <a:avLst/>
                </a:prstGeom>
                <a:noFill/>
              </p:spPr>
              <p:txBody>
                <a:bodyPr wrap="square">
                  <a:spAutoFit/>
                </a:bodyPr>
                <a:lstStyle/>
                <a:p>
                  <a:pPr algn="ctr"/>
                  <a:r>
                    <a:rPr lang="en-IN" sz="1400" b="1" dirty="0">
                      <a:effectLst/>
                      <a:latin typeface="Arial" panose="020B0604020202020204" pitchFamily="34" charset="0"/>
                      <a:ea typeface="Calibri" panose="020F0502020204030204" pitchFamily="34" charset="0"/>
                      <a:cs typeface="Times New Roman" panose="02020603050405020304" pitchFamily="18" charset="0"/>
                    </a:rPr>
                    <a:t>For Both Lending Types</a:t>
                  </a:r>
                  <a:endParaRPr lang="en-US" sz="1400" b="1" dirty="0"/>
                </a:p>
              </p:txBody>
            </p:sp>
          </p:grpSp>
          <p:grpSp>
            <p:nvGrpSpPr>
              <p:cNvPr id="16" name="Group 15">
                <a:extLst>
                  <a:ext uri="{FF2B5EF4-FFF2-40B4-BE49-F238E27FC236}">
                    <a16:creationId xmlns:a16="http://schemas.microsoft.com/office/drawing/2014/main" id="{D06CD76B-F06B-4DC2-B829-CE3B784B6510}"/>
                  </a:ext>
                </a:extLst>
              </p:cNvPr>
              <p:cNvGrpSpPr/>
              <p:nvPr/>
            </p:nvGrpSpPr>
            <p:grpSpPr>
              <a:xfrm>
                <a:off x="6684339" y="3732029"/>
                <a:ext cx="385249" cy="385391"/>
                <a:chOff x="2894399" y="440931"/>
                <a:chExt cx="1760719" cy="1761367"/>
              </a:xfrm>
              <a:solidFill>
                <a:schemeClr val="bg1"/>
              </a:solidFill>
            </p:grpSpPr>
            <p:sp>
              <p:nvSpPr>
                <p:cNvPr id="48" name="Freeform: Shape 47">
                  <a:extLst>
                    <a:ext uri="{FF2B5EF4-FFF2-40B4-BE49-F238E27FC236}">
                      <a16:creationId xmlns:a16="http://schemas.microsoft.com/office/drawing/2014/main" id="{CB8593BC-B176-494F-A0C0-53CE2146D168}"/>
                    </a:ext>
                  </a:extLst>
                </p:cNvPr>
                <p:cNvSpPr/>
                <p:nvPr/>
              </p:nvSpPr>
              <p:spPr>
                <a:xfrm>
                  <a:off x="2894399" y="505976"/>
                  <a:ext cx="1760719" cy="1696322"/>
                </a:xfrm>
                <a:custGeom>
                  <a:avLst/>
                  <a:gdLst>
                    <a:gd name="connsiteX0" fmla="*/ 870833 w 1760719"/>
                    <a:gd name="connsiteY0" fmla="*/ 1653312 h 1696322"/>
                    <a:gd name="connsiteX1" fmla="*/ 102166 w 1760719"/>
                    <a:gd name="connsiteY1" fmla="*/ 1653312 h 1696322"/>
                    <a:gd name="connsiteX2" fmla="*/ 73591 w 1760719"/>
                    <a:gd name="connsiteY2" fmla="*/ 1653312 h 1696322"/>
                    <a:gd name="connsiteX3" fmla="*/ 42158 w 1760719"/>
                    <a:gd name="connsiteY3" fmla="*/ 1621880 h 1696322"/>
                    <a:gd name="connsiteX4" fmla="*/ 45968 w 1760719"/>
                    <a:gd name="connsiteY4" fmla="*/ 1106577 h 1696322"/>
                    <a:gd name="connsiteX5" fmla="*/ 46921 w 1760719"/>
                    <a:gd name="connsiteY5" fmla="*/ 1071335 h 1696322"/>
                    <a:gd name="connsiteX6" fmla="*/ 46921 w 1760719"/>
                    <a:gd name="connsiteY6" fmla="*/ 93117 h 1696322"/>
                    <a:gd name="connsiteX7" fmla="*/ 38348 w 1760719"/>
                    <a:gd name="connsiteY7" fmla="*/ 61685 h 1696322"/>
                    <a:gd name="connsiteX8" fmla="*/ 15488 w 1760719"/>
                    <a:gd name="connsiteY8" fmla="*/ 84545 h 1696322"/>
                    <a:gd name="connsiteX9" fmla="*/ 3106 w 1760719"/>
                    <a:gd name="connsiteY9" fmla="*/ 94070 h 1696322"/>
                    <a:gd name="connsiteX10" fmla="*/ 5011 w 1760719"/>
                    <a:gd name="connsiteY10" fmla="*/ 78830 h 1696322"/>
                    <a:gd name="connsiteX11" fmla="*/ 40253 w 1760719"/>
                    <a:gd name="connsiteY11" fmla="*/ 13107 h 1696322"/>
                    <a:gd name="connsiteX12" fmla="*/ 63113 w 1760719"/>
                    <a:gd name="connsiteY12" fmla="*/ 11202 h 1696322"/>
                    <a:gd name="connsiteX13" fmla="*/ 103118 w 1760719"/>
                    <a:gd name="connsiteY13" fmla="*/ 86450 h 1696322"/>
                    <a:gd name="connsiteX14" fmla="*/ 103118 w 1760719"/>
                    <a:gd name="connsiteY14" fmla="*/ 95975 h 1696322"/>
                    <a:gd name="connsiteX15" fmla="*/ 92641 w 1760719"/>
                    <a:gd name="connsiteY15" fmla="*/ 91212 h 1696322"/>
                    <a:gd name="connsiteX16" fmla="*/ 90736 w 1760719"/>
                    <a:gd name="connsiteY16" fmla="*/ 88355 h 1696322"/>
                    <a:gd name="connsiteX17" fmla="*/ 72638 w 1760719"/>
                    <a:gd name="connsiteY17" fmla="*/ 62637 h 1696322"/>
                    <a:gd name="connsiteX18" fmla="*/ 61208 w 1760719"/>
                    <a:gd name="connsiteY18" fmla="*/ 99785 h 1696322"/>
                    <a:gd name="connsiteX19" fmla="*/ 61208 w 1760719"/>
                    <a:gd name="connsiteY19" fmla="*/ 1092290 h 1696322"/>
                    <a:gd name="connsiteX20" fmla="*/ 104071 w 1760719"/>
                    <a:gd name="connsiteY20" fmla="*/ 1135152 h 1696322"/>
                    <a:gd name="connsiteX21" fmla="*/ 243136 w 1760719"/>
                    <a:gd name="connsiteY21" fmla="*/ 1135152 h 1696322"/>
                    <a:gd name="connsiteX22" fmla="*/ 278378 w 1760719"/>
                    <a:gd name="connsiteY22" fmla="*/ 1170395 h 1696322"/>
                    <a:gd name="connsiteX23" fmla="*/ 344101 w 1760719"/>
                    <a:gd name="connsiteY23" fmla="*/ 1233260 h 1696322"/>
                    <a:gd name="connsiteX24" fmla="*/ 418396 w 1760719"/>
                    <a:gd name="connsiteY24" fmla="*/ 1233260 h 1696322"/>
                    <a:gd name="connsiteX25" fmla="*/ 484118 w 1760719"/>
                    <a:gd name="connsiteY25" fmla="*/ 1169443 h 1696322"/>
                    <a:gd name="connsiteX26" fmla="*/ 484118 w 1760719"/>
                    <a:gd name="connsiteY26" fmla="*/ 1009422 h 1696322"/>
                    <a:gd name="connsiteX27" fmla="*/ 529838 w 1760719"/>
                    <a:gd name="connsiteY27" fmla="*/ 965607 h 1696322"/>
                    <a:gd name="connsiteX28" fmla="*/ 665093 w 1760719"/>
                    <a:gd name="connsiteY28" fmla="*/ 965607 h 1696322"/>
                    <a:gd name="connsiteX29" fmla="*/ 703193 w 1760719"/>
                    <a:gd name="connsiteY29" fmla="*/ 928460 h 1696322"/>
                    <a:gd name="connsiteX30" fmla="*/ 704146 w 1760719"/>
                    <a:gd name="connsiteY30" fmla="*/ 729387 h 1696322"/>
                    <a:gd name="connsiteX31" fmla="*/ 750818 w 1760719"/>
                    <a:gd name="connsiteY31" fmla="*/ 681762 h 1696322"/>
                    <a:gd name="connsiteX32" fmla="*/ 892741 w 1760719"/>
                    <a:gd name="connsiteY32" fmla="*/ 681762 h 1696322"/>
                    <a:gd name="connsiteX33" fmla="*/ 935603 w 1760719"/>
                    <a:gd name="connsiteY33" fmla="*/ 723672 h 1696322"/>
                    <a:gd name="connsiteX34" fmla="*/ 935603 w 1760719"/>
                    <a:gd name="connsiteY34" fmla="*/ 787490 h 1696322"/>
                    <a:gd name="connsiteX35" fmla="*/ 963226 w 1760719"/>
                    <a:gd name="connsiteY35" fmla="*/ 816065 h 1696322"/>
                    <a:gd name="connsiteX36" fmla="*/ 1108958 w 1760719"/>
                    <a:gd name="connsiteY36" fmla="*/ 816065 h 1696322"/>
                    <a:gd name="connsiteX37" fmla="*/ 1138486 w 1760719"/>
                    <a:gd name="connsiteY37" fmla="*/ 780822 h 1696322"/>
                    <a:gd name="connsiteX38" fmla="*/ 1139438 w 1760719"/>
                    <a:gd name="connsiteY38" fmla="*/ 649377 h 1696322"/>
                    <a:gd name="connsiteX39" fmla="*/ 1140391 w 1760719"/>
                    <a:gd name="connsiteY39" fmla="*/ 610325 h 1696322"/>
                    <a:gd name="connsiteX40" fmla="*/ 1174681 w 1760719"/>
                    <a:gd name="connsiteY40" fmla="*/ 577940 h 1696322"/>
                    <a:gd name="connsiteX41" fmla="*/ 1313746 w 1760719"/>
                    <a:gd name="connsiteY41" fmla="*/ 577940 h 1696322"/>
                    <a:gd name="connsiteX42" fmla="*/ 1358513 w 1760719"/>
                    <a:gd name="connsiteY42" fmla="*/ 533172 h 1696322"/>
                    <a:gd name="connsiteX43" fmla="*/ 1358513 w 1760719"/>
                    <a:gd name="connsiteY43" fmla="*/ 352197 h 1696322"/>
                    <a:gd name="connsiteX44" fmla="*/ 1399471 w 1760719"/>
                    <a:gd name="connsiteY44" fmla="*/ 311240 h 1696322"/>
                    <a:gd name="connsiteX45" fmla="*/ 1552823 w 1760719"/>
                    <a:gd name="connsiteY45" fmla="*/ 311240 h 1696322"/>
                    <a:gd name="connsiteX46" fmla="*/ 1590923 w 1760719"/>
                    <a:gd name="connsiteY46" fmla="*/ 350292 h 1696322"/>
                    <a:gd name="connsiteX47" fmla="*/ 1590923 w 1760719"/>
                    <a:gd name="connsiteY47" fmla="*/ 1175157 h 1696322"/>
                    <a:gd name="connsiteX48" fmla="*/ 1590923 w 1760719"/>
                    <a:gd name="connsiteY48" fmla="*/ 1591400 h 1696322"/>
                    <a:gd name="connsiteX49" fmla="*/ 1639501 w 1760719"/>
                    <a:gd name="connsiteY49" fmla="*/ 1639025 h 1696322"/>
                    <a:gd name="connsiteX50" fmla="*/ 1678553 w 1760719"/>
                    <a:gd name="connsiteY50" fmla="*/ 1638072 h 1696322"/>
                    <a:gd name="connsiteX51" fmla="*/ 1695698 w 1760719"/>
                    <a:gd name="connsiteY51" fmla="*/ 1627595 h 1696322"/>
                    <a:gd name="connsiteX52" fmla="*/ 1684268 w 1760719"/>
                    <a:gd name="connsiteY52" fmla="*/ 1612355 h 1696322"/>
                    <a:gd name="connsiteX53" fmla="*/ 1669028 w 1760719"/>
                    <a:gd name="connsiteY53" fmla="*/ 1603782 h 1696322"/>
                    <a:gd name="connsiteX54" fmla="*/ 1666171 w 1760719"/>
                    <a:gd name="connsiteY54" fmla="*/ 1595210 h 1696322"/>
                    <a:gd name="connsiteX55" fmla="*/ 1675696 w 1760719"/>
                    <a:gd name="connsiteY55" fmla="*/ 1594257 h 1696322"/>
                    <a:gd name="connsiteX56" fmla="*/ 1750943 w 1760719"/>
                    <a:gd name="connsiteY56" fmla="*/ 1633310 h 1696322"/>
                    <a:gd name="connsiteX57" fmla="*/ 1751896 w 1760719"/>
                    <a:gd name="connsiteY57" fmla="*/ 1653312 h 1696322"/>
                    <a:gd name="connsiteX58" fmla="*/ 1673791 w 1760719"/>
                    <a:gd name="connsiteY58" fmla="*/ 1695222 h 1696322"/>
                    <a:gd name="connsiteX59" fmla="*/ 1664266 w 1760719"/>
                    <a:gd name="connsiteY59" fmla="*/ 1695222 h 1696322"/>
                    <a:gd name="connsiteX60" fmla="*/ 1669028 w 1760719"/>
                    <a:gd name="connsiteY60" fmla="*/ 1684745 h 1696322"/>
                    <a:gd name="connsiteX61" fmla="*/ 1671886 w 1760719"/>
                    <a:gd name="connsiteY61" fmla="*/ 1682840 h 1696322"/>
                    <a:gd name="connsiteX62" fmla="*/ 1693793 w 1760719"/>
                    <a:gd name="connsiteY62" fmla="*/ 1663790 h 1696322"/>
                    <a:gd name="connsiteX63" fmla="*/ 1659503 w 1760719"/>
                    <a:gd name="connsiteY63" fmla="*/ 1652360 h 1696322"/>
                    <a:gd name="connsiteX64" fmla="*/ 1296601 w 1760719"/>
                    <a:gd name="connsiteY64" fmla="*/ 1653312 h 1696322"/>
                    <a:gd name="connsiteX65" fmla="*/ 870833 w 1760719"/>
                    <a:gd name="connsiteY65" fmla="*/ 1653312 h 1696322"/>
                    <a:gd name="connsiteX66" fmla="*/ 870833 w 1760719"/>
                    <a:gd name="connsiteY66" fmla="*/ 1653312 h 1696322"/>
                    <a:gd name="connsiteX67" fmla="*/ 1371848 w 1760719"/>
                    <a:gd name="connsiteY67" fmla="*/ 975132 h 1696322"/>
                    <a:gd name="connsiteX68" fmla="*/ 1371848 w 1760719"/>
                    <a:gd name="connsiteY68" fmla="*/ 1416140 h 1696322"/>
                    <a:gd name="connsiteX69" fmla="*/ 1371848 w 1760719"/>
                    <a:gd name="connsiteY69" fmla="*/ 1600925 h 1696322"/>
                    <a:gd name="connsiteX70" fmla="*/ 1407091 w 1760719"/>
                    <a:gd name="connsiteY70" fmla="*/ 1635215 h 1696322"/>
                    <a:gd name="connsiteX71" fmla="*/ 1521391 w 1760719"/>
                    <a:gd name="connsiteY71" fmla="*/ 1635215 h 1696322"/>
                    <a:gd name="connsiteX72" fmla="*/ 1578541 w 1760719"/>
                    <a:gd name="connsiteY72" fmla="*/ 1578065 h 1696322"/>
                    <a:gd name="connsiteX73" fmla="*/ 1578541 w 1760719"/>
                    <a:gd name="connsiteY73" fmla="*/ 390297 h 1696322"/>
                    <a:gd name="connsiteX74" fmla="*/ 1577588 w 1760719"/>
                    <a:gd name="connsiteY74" fmla="*/ 355055 h 1696322"/>
                    <a:gd name="connsiteX75" fmla="*/ 1540441 w 1760719"/>
                    <a:gd name="connsiteY75" fmla="*/ 321717 h 1696322"/>
                    <a:gd name="connsiteX76" fmla="*/ 1405186 w 1760719"/>
                    <a:gd name="connsiteY76" fmla="*/ 321717 h 1696322"/>
                    <a:gd name="connsiteX77" fmla="*/ 1371848 w 1760719"/>
                    <a:gd name="connsiteY77" fmla="*/ 356007 h 1696322"/>
                    <a:gd name="connsiteX78" fmla="*/ 1371848 w 1760719"/>
                    <a:gd name="connsiteY78" fmla="*/ 384582 h 1696322"/>
                    <a:gd name="connsiteX79" fmla="*/ 1371848 w 1760719"/>
                    <a:gd name="connsiteY79" fmla="*/ 975132 h 1696322"/>
                    <a:gd name="connsiteX80" fmla="*/ 1353751 w 1760719"/>
                    <a:gd name="connsiteY80" fmla="*/ 1117055 h 1696322"/>
                    <a:gd name="connsiteX81" fmla="*/ 1353751 w 1760719"/>
                    <a:gd name="connsiteY81" fmla="*/ 644615 h 1696322"/>
                    <a:gd name="connsiteX82" fmla="*/ 1299458 w 1760719"/>
                    <a:gd name="connsiteY82" fmla="*/ 592227 h 1696322"/>
                    <a:gd name="connsiteX83" fmla="*/ 1207066 w 1760719"/>
                    <a:gd name="connsiteY83" fmla="*/ 592227 h 1696322"/>
                    <a:gd name="connsiteX84" fmla="*/ 1151821 w 1760719"/>
                    <a:gd name="connsiteY84" fmla="*/ 648425 h 1696322"/>
                    <a:gd name="connsiteX85" fmla="*/ 1151821 w 1760719"/>
                    <a:gd name="connsiteY85" fmla="*/ 1582827 h 1696322"/>
                    <a:gd name="connsiteX86" fmla="*/ 1152773 w 1760719"/>
                    <a:gd name="connsiteY86" fmla="*/ 1611402 h 1696322"/>
                    <a:gd name="connsiteX87" fmla="*/ 1176586 w 1760719"/>
                    <a:gd name="connsiteY87" fmla="*/ 1636168 h 1696322"/>
                    <a:gd name="connsiteX88" fmla="*/ 1328986 w 1760719"/>
                    <a:gd name="connsiteY88" fmla="*/ 1636168 h 1696322"/>
                    <a:gd name="connsiteX89" fmla="*/ 1352798 w 1760719"/>
                    <a:gd name="connsiteY89" fmla="*/ 1612355 h 1696322"/>
                    <a:gd name="connsiteX90" fmla="*/ 1352798 w 1760719"/>
                    <a:gd name="connsiteY90" fmla="*/ 1579970 h 1696322"/>
                    <a:gd name="connsiteX91" fmla="*/ 1353751 w 1760719"/>
                    <a:gd name="connsiteY91" fmla="*/ 1117055 h 1696322"/>
                    <a:gd name="connsiteX92" fmla="*/ 716528 w 1760719"/>
                    <a:gd name="connsiteY92" fmla="*/ 1165632 h 1696322"/>
                    <a:gd name="connsiteX93" fmla="*/ 716528 w 1760719"/>
                    <a:gd name="connsiteY93" fmla="*/ 1165632 h 1696322"/>
                    <a:gd name="connsiteX94" fmla="*/ 716528 w 1760719"/>
                    <a:gd name="connsiteY94" fmla="*/ 1378993 h 1696322"/>
                    <a:gd name="connsiteX95" fmla="*/ 716528 w 1760719"/>
                    <a:gd name="connsiteY95" fmla="*/ 1599020 h 1696322"/>
                    <a:gd name="connsiteX96" fmla="*/ 749866 w 1760719"/>
                    <a:gd name="connsiteY96" fmla="*/ 1635215 h 1696322"/>
                    <a:gd name="connsiteX97" fmla="*/ 885121 w 1760719"/>
                    <a:gd name="connsiteY97" fmla="*/ 1635215 h 1696322"/>
                    <a:gd name="connsiteX98" fmla="*/ 917506 w 1760719"/>
                    <a:gd name="connsiteY98" fmla="*/ 1604735 h 1696322"/>
                    <a:gd name="connsiteX99" fmla="*/ 917506 w 1760719"/>
                    <a:gd name="connsiteY99" fmla="*/ 1583780 h 1696322"/>
                    <a:gd name="connsiteX100" fmla="*/ 917506 w 1760719"/>
                    <a:gd name="connsiteY100" fmla="*/ 865595 h 1696322"/>
                    <a:gd name="connsiteX101" fmla="*/ 922268 w 1760719"/>
                    <a:gd name="connsiteY101" fmla="*/ 741770 h 1696322"/>
                    <a:gd name="connsiteX102" fmla="*/ 877501 w 1760719"/>
                    <a:gd name="connsiteY102" fmla="*/ 696050 h 1696322"/>
                    <a:gd name="connsiteX103" fmla="*/ 760343 w 1760719"/>
                    <a:gd name="connsiteY103" fmla="*/ 696050 h 1696322"/>
                    <a:gd name="connsiteX104" fmla="*/ 716528 w 1760719"/>
                    <a:gd name="connsiteY104" fmla="*/ 739865 h 1696322"/>
                    <a:gd name="connsiteX105" fmla="*/ 716528 w 1760719"/>
                    <a:gd name="connsiteY105" fmla="*/ 1165632 h 1696322"/>
                    <a:gd name="connsiteX106" fmla="*/ 935603 w 1760719"/>
                    <a:gd name="connsiteY106" fmla="*/ 1229450 h 1696322"/>
                    <a:gd name="connsiteX107" fmla="*/ 935603 w 1760719"/>
                    <a:gd name="connsiteY107" fmla="*/ 1595210 h 1696322"/>
                    <a:gd name="connsiteX108" fmla="*/ 976561 w 1760719"/>
                    <a:gd name="connsiteY108" fmla="*/ 1635215 h 1696322"/>
                    <a:gd name="connsiteX109" fmla="*/ 1076573 w 1760719"/>
                    <a:gd name="connsiteY109" fmla="*/ 1635215 h 1696322"/>
                    <a:gd name="connsiteX110" fmla="*/ 1137533 w 1760719"/>
                    <a:gd name="connsiteY110" fmla="*/ 1575207 h 1696322"/>
                    <a:gd name="connsiteX111" fmla="*/ 1137533 w 1760719"/>
                    <a:gd name="connsiteY111" fmla="*/ 892265 h 1696322"/>
                    <a:gd name="connsiteX112" fmla="*/ 1136581 w 1760719"/>
                    <a:gd name="connsiteY112" fmla="*/ 859880 h 1696322"/>
                    <a:gd name="connsiteX113" fmla="*/ 1102291 w 1760719"/>
                    <a:gd name="connsiteY113" fmla="*/ 826542 h 1696322"/>
                    <a:gd name="connsiteX114" fmla="*/ 977513 w 1760719"/>
                    <a:gd name="connsiteY114" fmla="*/ 826542 h 1696322"/>
                    <a:gd name="connsiteX115" fmla="*/ 935603 w 1760719"/>
                    <a:gd name="connsiteY115" fmla="*/ 869405 h 1696322"/>
                    <a:gd name="connsiteX116" fmla="*/ 935603 w 1760719"/>
                    <a:gd name="connsiteY116" fmla="*/ 1229450 h 1696322"/>
                    <a:gd name="connsiteX117" fmla="*/ 698431 w 1760719"/>
                    <a:gd name="connsiteY117" fmla="*/ 1309460 h 1696322"/>
                    <a:gd name="connsiteX118" fmla="*/ 698431 w 1760719"/>
                    <a:gd name="connsiteY118" fmla="*/ 1284695 h 1696322"/>
                    <a:gd name="connsiteX119" fmla="*/ 698431 w 1760719"/>
                    <a:gd name="connsiteY119" fmla="*/ 1015137 h 1696322"/>
                    <a:gd name="connsiteX120" fmla="*/ 662236 w 1760719"/>
                    <a:gd name="connsiteY120" fmla="*/ 977037 h 1696322"/>
                    <a:gd name="connsiteX121" fmla="*/ 530791 w 1760719"/>
                    <a:gd name="connsiteY121" fmla="*/ 977037 h 1696322"/>
                    <a:gd name="connsiteX122" fmla="*/ 497453 w 1760719"/>
                    <a:gd name="connsiteY122" fmla="*/ 1008470 h 1696322"/>
                    <a:gd name="connsiteX123" fmla="*/ 497453 w 1760719"/>
                    <a:gd name="connsiteY123" fmla="*/ 1033235 h 1696322"/>
                    <a:gd name="connsiteX124" fmla="*/ 497453 w 1760719"/>
                    <a:gd name="connsiteY124" fmla="*/ 1445668 h 1696322"/>
                    <a:gd name="connsiteX125" fmla="*/ 497453 w 1760719"/>
                    <a:gd name="connsiteY125" fmla="*/ 1605687 h 1696322"/>
                    <a:gd name="connsiteX126" fmla="*/ 528886 w 1760719"/>
                    <a:gd name="connsiteY126" fmla="*/ 1637120 h 1696322"/>
                    <a:gd name="connsiteX127" fmla="*/ 656521 w 1760719"/>
                    <a:gd name="connsiteY127" fmla="*/ 1637120 h 1696322"/>
                    <a:gd name="connsiteX128" fmla="*/ 698431 w 1760719"/>
                    <a:gd name="connsiteY128" fmla="*/ 1595210 h 1696322"/>
                    <a:gd name="connsiteX129" fmla="*/ 698431 w 1760719"/>
                    <a:gd name="connsiteY129" fmla="*/ 1309460 h 1696322"/>
                    <a:gd name="connsiteX130" fmla="*/ 61208 w 1760719"/>
                    <a:gd name="connsiteY130" fmla="*/ 1391375 h 1696322"/>
                    <a:gd name="connsiteX131" fmla="*/ 61208 w 1760719"/>
                    <a:gd name="connsiteY131" fmla="*/ 1600925 h 1696322"/>
                    <a:gd name="connsiteX132" fmla="*/ 96451 w 1760719"/>
                    <a:gd name="connsiteY132" fmla="*/ 1635215 h 1696322"/>
                    <a:gd name="connsiteX133" fmla="*/ 224086 w 1760719"/>
                    <a:gd name="connsiteY133" fmla="*/ 1635215 h 1696322"/>
                    <a:gd name="connsiteX134" fmla="*/ 261233 w 1760719"/>
                    <a:gd name="connsiteY134" fmla="*/ 1599020 h 1696322"/>
                    <a:gd name="connsiteX135" fmla="*/ 261233 w 1760719"/>
                    <a:gd name="connsiteY135" fmla="*/ 1463765 h 1696322"/>
                    <a:gd name="connsiteX136" fmla="*/ 263138 w 1760719"/>
                    <a:gd name="connsiteY136" fmla="*/ 1186587 h 1696322"/>
                    <a:gd name="connsiteX137" fmla="*/ 224086 w 1760719"/>
                    <a:gd name="connsiteY137" fmla="*/ 1147535 h 1696322"/>
                    <a:gd name="connsiteX138" fmla="*/ 99308 w 1760719"/>
                    <a:gd name="connsiteY138" fmla="*/ 1147535 h 1696322"/>
                    <a:gd name="connsiteX139" fmla="*/ 60256 w 1760719"/>
                    <a:gd name="connsiteY139" fmla="*/ 1188493 h 1696322"/>
                    <a:gd name="connsiteX140" fmla="*/ 61208 w 1760719"/>
                    <a:gd name="connsiteY140" fmla="*/ 1391375 h 1696322"/>
                    <a:gd name="connsiteX141" fmla="*/ 479356 w 1760719"/>
                    <a:gd name="connsiteY141" fmla="*/ 1442810 h 1696322"/>
                    <a:gd name="connsiteX142" fmla="*/ 479356 w 1760719"/>
                    <a:gd name="connsiteY142" fmla="*/ 1278980 h 1696322"/>
                    <a:gd name="connsiteX143" fmla="*/ 447923 w 1760719"/>
                    <a:gd name="connsiteY143" fmla="*/ 1247547 h 1696322"/>
                    <a:gd name="connsiteX144" fmla="*/ 312668 w 1760719"/>
                    <a:gd name="connsiteY144" fmla="*/ 1247547 h 1696322"/>
                    <a:gd name="connsiteX145" fmla="*/ 279331 w 1760719"/>
                    <a:gd name="connsiteY145" fmla="*/ 1280885 h 1696322"/>
                    <a:gd name="connsiteX146" fmla="*/ 279331 w 1760719"/>
                    <a:gd name="connsiteY146" fmla="*/ 1604735 h 1696322"/>
                    <a:gd name="connsiteX147" fmla="*/ 310763 w 1760719"/>
                    <a:gd name="connsiteY147" fmla="*/ 1636168 h 1696322"/>
                    <a:gd name="connsiteX148" fmla="*/ 446018 w 1760719"/>
                    <a:gd name="connsiteY148" fmla="*/ 1636168 h 1696322"/>
                    <a:gd name="connsiteX149" fmla="*/ 479356 w 1760719"/>
                    <a:gd name="connsiteY149" fmla="*/ 1603782 h 1696322"/>
                    <a:gd name="connsiteX150" fmla="*/ 479356 w 1760719"/>
                    <a:gd name="connsiteY150" fmla="*/ 1442810 h 169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760719" h="1696322">
                      <a:moveTo>
                        <a:pt x="870833" y="1653312"/>
                      </a:moveTo>
                      <a:cubicBezTo>
                        <a:pt x="614611" y="1653312"/>
                        <a:pt x="358388" y="1653312"/>
                        <a:pt x="102166" y="1653312"/>
                      </a:cubicBezTo>
                      <a:cubicBezTo>
                        <a:pt x="92641" y="1653312"/>
                        <a:pt x="83116" y="1653312"/>
                        <a:pt x="73591" y="1653312"/>
                      </a:cubicBezTo>
                      <a:cubicBezTo>
                        <a:pt x="45968" y="1652360"/>
                        <a:pt x="42158" y="1649502"/>
                        <a:pt x="42158" y="1621880"/>
                      </a:cubicBezTo>
                      <a:cubicBezTo>
                        <a:pt x="44063" y="1450430"/>
                        <a:pt x="37396" y="1278027"/>
                        <a:pt x="45968" y="1106577"/>
                      </a:cubicBezTo>
                      <a:cubicBezTo>
                        <a:pt x="46921" y="1095147"/>
                        <a:pt x="46921" y="1082765"/>
                        <a:pt x="46921" y="1071335"/>
                      </a:cubicBezTo>
                      <a:cubicBezTo>
                        <a:pt x="46921" y="745580"/>
                        <a:pt x="46921" y="418872"/>
                        <a:pt x="46921" y="93117"/>
                      </a:cubicBezTo>
                      <a:cubicBezTo>
                        <a:pt x="46921" y="82640"/>
                        <a:pt x="53588" y="65495"/>
                        <a:pt x="38348" y="61685"/>
                      </a:cubicBezTo>
                      <a:cubicBezTo>
                        <a:pt x="24061" y="57875"/>
                        <a:pt x="20251" y="74067"/>
                        <a:pt x="15488" y="84545"/>
                      </a:cubicBezTo>
                      <a:cubicBezTo>
                        <a:pt x="13583" y="89307"/>
                        <a:pt x="9773" y="97880"/>
                        <a:pt x="3106" y="94070"/>
                      </a:cubicBezTo>
                      <a:cubicBezTo>
                        <a:pt x="-3562" y="90260"/>
                        <a:pt x="2153" y="83592"/>
                        <a:pt x="5011" y="78830"/>
                      </a:cubicBezTo>
                      <a:cubicBezTo>
                        <a:pt x="16441" y="56922"/>
                        <a:pt x="27871" y="35015"/>
                        <a:pt x="40253" y="13107"/>
                      </a:cubicBezTo>
                      <a:cubicBezTo>
                        <a:pt x="49778" y="-4038"/>
                        <a:pt x="54541" y="-4038"/>
                        <a:pt x="63113" y="11202"/>
                      </a:cubicBezTo>
                      <a:cubicBezTo>
                        <a:pt x="77401" y="35967"/>
                        <a:pt x="89783" y="60732"/>
                        <a:pt x="103118" y="86450"/>
                      </a:cubicBezTo>
                      <a:cubicBezTo>
                        <a:pt x="104071" y="89307"/>
                        <a:pt x="105023" y="95022"/>
                        <a:pt x="103118" y="95975"/>
                      </a:cubicBezTo>
                      <a:cubicBezTo>
                        <a:pt x="97403" y="99785"/>
                        <a:pt x="95498" y="94070"/>
                        <a:pt x="92641" y="91212"/>
                      </a:cubicBezTo>
                      <a:cubicBezTo>
                        <a:pt x="91688" y="90260"/>
                        <a:pt x="91688" y="89307"/>
                        <a:pt x="90736" y="88355"/>
                      </a:cubicBezTo>
                      <a:cubicBezTo>
                        <a:pt x="84068" y="79782"/>
                        <a:pt x="86926" y="58827"/>
                        <a:pt x="72638" y="62637"/>
                      </a:cubicBezTo>
                      <a:cubicBezTo>
                        <a:pt x="55493" y="67400"/>
                        <a:pt x="61208" y="86450"/>
                        <a:pt x="61208" y="99785"/>
                      </a:cubicBezTo>
                      <a:cubicBezTo>
                        <a:pt x="61208" y="430302"/>
                        <a:pt x="61208" y="761772"/>
                        <a:pt x="61208" y="1092290"/>
                      </a:cubicBezTo>
                      <a:cubicBezTo>
                        <a:pt x="61208" y="1131342"/>
                        <a:pt x="65018" y="1135152"/>
                        <a:pt x="104071" y="1135152"/>
                      </a:cubicBezTo>
                      <a:cubicBezTo>
                        <a:pt x="150743" y="1135152"/>
                        <a:pt x="196463" y="1135152"/>
                        <a:pt x="243136" y="1135152"/>
                      </a:cubicBezTo>
                      <a:cubicBezTo>
                        <a:pt x="273616" y="1136105"/>
                        <a:pt x="279331" y="1139915"/>
                        <a:pt x="278378" y="1170395"/>
                      </a:cubicBezTo>
                      <a:cubicBezTo>
                        <a:pt x="277426" y="1238022"/>
                        <a:pt x="281236" y="1233260"/>
                        <a:pt x="344101" y="1233260"/>
                      </a:cubicBezTo>
                      <a:cubicBezTo>
                        <a:pt x="368866" y="1233260"/>
                        <a:pt x="393631" y="1233260"/>
                        <a:pt x="418396" y="1233260"/>
                      </a:cubicBezTo>
                      <a:cubicBezTo>
                        <a:pt x="484118" y="1233260"/>
                        <a:pt x="484118" y="1233260"/>
                        <a:pt x="484118" y="1169443"/>
                      </a:cubicBezTo>
                      <a:cubicBezTo>
                        <a:pt x="484118" y="1116102"/>
                        <a:pt x="484118" y="1062762"/>
                        <a:pt x="484118" y="1009422"/>
                      </a:cubicBezTo>
                      <a:cubicBezTo>
                        <a:pt x="484118" y="968465"/>
                        <a:pt x="486976" y="965607"/>
                        <a:pt x="529838" y="965607"/>
                      </a:cubicBezTo>
                      <a:cubicBezTo>
                        <a:pt x="574606" y="965607"/>
                        <a:pt x="620326" y="965607"/>
                        <a:pt x="665093" y="965607"/>
                      </a:cubicBezTo>
                      <a:cubicBezTo>
                        <a:pt x="697478" y="965607"/>
                        <a:pt x="703193" y="959892"/>
                        <a:pt x="703193" y="928460"/>
                      </a:cubicBezTo>
                      <a:cubicBezTo>
                        <a:pt x="704146" y="861785"/>
                        <a:pt x="703193" y="796062"/>
                        <a:pt x="704146" y="729387"/>
                      </a:cubicBezTo>
                      <a:cubicBezTo>
                        <a:pt x="704146" y="686525"/>
                        <a:pt x="708908" y="681762"/>
                        <a:pt x="750818" y="681762"/>
                      </a:cubicBezTo>
                      <a:cubicBezTo>
                        <a:pt x="798443" y="681762"/>
                        <a:pt x="846068" y="681762"/>
                        <a:pt x="892741" y="681762"/>
                      </a:cubicBezTo>
                      <a:cubicBezTo>
                        <a:pt x="932746" y="681762"/>
                        <a:pt x="935603" y="684620"/>
                        <a:pt x="935603" y="723672"/>
                      </a:cubicBezTo>
                      <a:cubicBezTo>
                        <a:pt x="935603" y="744627"/>
                        <a:pt x="935603" y="766535"/>
                        <a:pt x="935603" y="787490"/>
                      </a:cubicBezTo>
                      <a:cubicBezTo>
                        <a:pt x="935603" y="806540"/>
                        <a:pt x="944176" y="816065"/>
                        <a:pt x="963226" y="816065"/>
                      </a:cubicBezTo>
                      <a:cubicBezTo>
                        <a:pt x="1011803" y="816065"/>
                        <a:pt x="1060381" y="817017"/>
                        <a:pt x="1108958" y="816065"/>
                      </a:cubicBezTo>
                      <a:cubicBezTo>
                        <a:pt x="1131818" y="815112"/>
                        <a:pt x="1138486" y="807492"/>
                        <a:pt x="1138486" y="780822"/>
                      </a:cubicBezTo>
                      <a:cubicBezTo>
                        <a:pt x="1139438" y="737007"/>
                        <a:pt x="1138486" y="693192"/>
                        <a:pt x="1139438" y="649377"/>
                      </a:cubicBezTo>
                      <a:cubicBezTo>
                        <a:pt x="1139438" y="636042"/>
                        <a:pt x="1139438" y="623660"/>
                        <a:pt x="1140391" y="610325"/>
                      </a:cubicBezTo>
                      <a:cubicBezTo>
                        <a:pt x="1142296" y="581750"/>
                        <a:pt x="1146106" y="577940"/>
                        <a:pt x="1174681" y="577940"/>
                      </a:cubicBezTo>
                      <a:cubicBezTo>
                        <a:pt x="1221353" y="577940"/>
                        <a:pt x="1267073" y="578892"/>
                        <a:pt x="1313746" y="577940"/>
                      </a:cubicBezTo>
                      <a:cubicBezTo>
                        <a:pt x="1355656" y="577940"/>
                        <a:pt x="1358513" y="574130"/>
                        <a:pt x="1358513" y="533172"/>
                      </a:cubicBezTo>
                      <a:cubicBezTo>
                        <a:pt x="1358513" y="473165"/>
                        <a:pt x="1358513" y="412205"/>
                        <a:pt x="1358513" y="352197"/>
                      </a:cubicBezTo>
                      <a:cubicBezTo>
                        <a:pt x="1358513" y="315050"/>
                        <a:pt x="1362323" y="311240"/>
                        <a:pt x="1399471" y="311240"/>
                      </a:cubicBezTo>
                      <a:cubicBezTo>
                        <a:pt x="1450906" y="311240"/>
                        <a:pt x="1501388" y="310287"/>
                        <a:pt x="1552823" y="311240"/>
                      </a:cubicBezTo>
                      <a:cubicBezTo>
                        <a:pt x="1589018" y="311240"/>
                        <a:pt x="1590923" y="314097"/>
                        <a:pt x="1590923" y="350292"/>
                      </a:cubicBezTo>
                      <a:cubicBezTo>
                        <a:pt x="1590923" y="625565"/>
                        <a:pt x="1590923" y="900837"/>
                        <a:pt x="1590923" y="1175157"/>
                      </a:cubicBezTo>
                      <a:cubicBezTo>
                        <a:pt x="1590923" y="1314222"/>
                        <a:pt x="1590923" y="1452335"/>
                        <a:pt x="1590923" y="1591400"/>
                      </a:cubicBezTo>
                      <a:cubicBezTo>
                        <a:pt x="1590923" y="1637120"/>
                        <a:pt x="1592828" y="1639025"/>
                        <a:pt x="1639501" y="1639025"/>
                      </a:cubicBezTo>
                      <a:cubicBezTo>
                        <a:pt x="1652836" y="1639025"/>
                        <a:pt x="1665218" y="1639025"/>
                        <a:pt x="1678553" y="1638072"/>
                      </a:cubicBezTo>
                      <a:cubicBezTo>
                        <a:pt x="1685221" y="1638072"/>
                        <a:pt x="1693793" y="1636168"/>
                        <a:pt x="1695698" y="1627595"/>
                      </a:cubicBezTo>
                      <a:cubicBezTo>
                        <a:pt x="1698556" y="1619022"/>
                        <a:pt x="1690936" y="1615212"/>
                        <a:pt x="1684268" y="1612355"/>
                      </a:cubicBezTo>
                      <a:cubicBezTo>
                        <a:pt x="1678553" y="1609497"/>
                        <a:pt x="1673791" y="1607593"/>
                        <a:pt x="1669028" y="1603782"/>
                      </a:cubicBezTo>
                      <a:cubicBezTo>
                        <a:pt x="1666171" y="1601877"/>
                        <a:pt x="1664266" y="1598068"/>
                        <a:pt x="1666171" y="1595210"/>
                      </a:cubicBezTo>
                      <a:cubicBezTo>
                        <a:pt x="1668076" y="1592352"/>
                        <a:pt x="1672838" y="1592352"/>
                        <a:pt x="1675696" y="1594257"/>
                      </a:cubicBezTo>
                      <a:cubicBezTo>
                        <a:pt x="1701413" y="1607593"/>
                        <a:pt x="1726178" y="1619975"/>
                        <a:pt x="1750943" y="1633310"/>
                      </a:cubicBezTo>
                      <a:cubicBezTo>
                        <a:pt x="1763326" y="1639977"/>
                        <a:pt x="1764278" y="1646645"/>
                        <a:pt x="1751896" y="1653312"/>
                      </a:cubicBezTo>
                      <a:cubicBezTo>
                        <a:pt x="1726178" y="1667600"/>
                        <a:pt x="1699508" y="1681887"/>
                        <a:pt x="1673791" y="1695222"/>
                      </a:cubicBezTo>
                      <a:cubicBezTo>
                        <a:pt x="1670933" y="1696175"/>
                        <a:pt x="1665218" y="1697127"/>
                        <a:pt x="1664266" y="1695222"/>
                      </a:cubicBezTo>
                      <a:cubicBezTo>
                        <a:pt x="1660456" y="1689507"/>
                        <a:pt x="1666171" y="1687602"/>
                        <a:pt x="1669028" y="1684745"/>
                      </a:cubicBezTo>
                      <a:cubicBezTo>
                        <a:pt x="1669981" y="1683793"/>
                        <a:pt x="1670933" y="1683793"/>
                        <a:pt x="1671886" y="1682840"/>
                      </a:cubicBezTo>
                      <a:cubicBezTo>
                        <a:pt x="1679506" y="1676172"/>
                        <a:pt x="1697603" y="1677125"/>
                        <a:pt x="1693793" y="1663790"/>
                      </a:cubicBezTo>
                      <a:cubicBezTo>
                        <a:pt x="1689983" y="1647597"/>
                        <a:pt x="1671886" y="1652360"/>
                        <a:pt x="1659503" y="1652360"/>
                      </a:cubicBezTo>
                      <a:cubicBezTo>
                        <a:pt x="1538536" y="1652360"/>
                        <a:pt x="1417568" y="1653312"/>
                        <a:pt x="1296601" y="1653312"/>
                      </a:cubicBezTo>
                      <a:cubicBezTo>
                        <a:pt x="1155631" y="1653312"/>
                        <a:pt x="1013708" y="1653312"/>
                        <a:pt x="870833" y="1653312"/>
                      </a:cubicBezTo>
                      <a:cubicBezTo>
                        <a:pt x="870833" y="1653312"/>
                        <a:pt x="870833" y="1653312"/>
                        <a:pt x="870833" y="1653312"/>
                      </a:cubicBezTo>
                      <a:close/>
                      <a:moveTo>
                        <a:pt x="1371848" y="975132"/>
                      </a:moveTo>
                      <a:cubicBezTo>
                        <a:pt x="1371848" y="1121817"/>
                        <a:pt x="1371848" y="1269455"/>
                        <a:pt x="1371848" y="1416140"/>
                      </a:cubicBezTo>
                      <a:cubicBezTo>
                        <a:pt x="1371848" y="1478052"/>
                        <a:pt x="1371848" y="1539012"/>
                        <a:pt x="1371848" y="1600925"/>
                      </a:cubicBezTo>
                      <a:cubicBezTo>
                        <a:pt x="1371848" y="1632357"/>
                        <a:pt x="1375658" y="1635215"/>
                        <a:pt x="1407091" y="1635215"/>
                      </a:cubicBezTo>
                      <a:cubicBezTo>
                        <a:pt x="1445191" y="1636168"/>
                        <a:pt x="1483291" y="1635215"/>
                        <a:pt x="1521391" y="1635215"/>
                      </a:cubicBezTo>
                      <a:cubicBezTo>
                        <a:pt x="1578541" y="1635215"/>
                        <a:pt x="1578541" y="1635215"/>
                        <a:pt x="1578541" y="1578065"/>
                      </a:cubicBezTo>
                      <a:cubicBezTo>
                        <a:pt x="1578541" y="1181825"/>
                        <a:pt x="1578541" y="785585"/>
                        <a:pt x="1578541" y="390297"/>
                      </a:cubicBezTo>
                      <a:cubicBezTo>
                        <a:pt x="1578541" y="378867"/>
                        <a:pt x="1578541" y="366485"/>
                        <a:pt x="1577588" y="355055"/>
                      </a:cubicBezTo>
                      <a:cubicBezTo>
                        <a:pt x="1574731" y="330290"/>
                        <a:pt x="1566158" y="322670"/>
                        <a:pt x="1540441" y="321717"/>
                      </a:cubicBezTo>
                      <a:cubicBezTo>
                        <a:pt x="1495673" y="320765"/>
                        <a:pt x="1449953" y="320765"/>
                        <a:pt x="1405186" y="321717"/>
                      </a:cubicBezTo>
                      <a:cubicBezTo>
                        <a:pt x="1376611" y="321717"/>
                        <a:pt x="1373753" y="326480"/>
                        <a:pt x="1371848" y="356007"/>
                      </a:cubicBezTo>
                      <a:cubicBezTo>
                        <a:pt x="1371848" y="365532"/>
                        <a:pt x="1371848" y="375057"/>
                        <a:pt x="1371848" y="384582"/>
                      </a:cubicBezTo>
                      <a:cubicBezTo>
                        <a:pt x="1371848" y="580797"/>
                        <a:pt x="1371848" y="777965"/>
                        <a:pt x="1371848" y="975132"/>
                      </a:cubicBezTo>
                      <a:close/>
                      <a:moveTo>
                        <a:pt x="1353751" y="1117055"/>
                      </a:moveTo>
                      <a:cubicBezTo>
                        <a:pt x="1353751" y="959892"/>
                        <a:pt x="1353751" y="801777"/>
                        <a:pt x="1353751" y="644615"/>
                      </a:cubicBezTo>
                      <a:cubicBezTo>
                        <a:pt x="1353751" y="592227"/>
                        <a:pt x="1353751" y="592227"/>
                        <a:pt x="1299458" y="592227"/>
                      </a:cubicBezTo>
                      <a:cubicBezTo>
                        <a:pt x="1268978" y="592227"/>
                        <a:pt x="1237546" y="592227"/>
                        <a:pt x="1207066" y="592227"/>
                      </a:cubicBezTo>
                      <a:cubicBezTo>
                        <a:pt x="1152773" y="592227"/>
                        <a:pt x="1151821" y="593180"/>
                        <a:pt x="1151821" y="648425"/>
                      </a:cubicBezTo>
                      <a:cubicBezTo>
                        <a:pt x="1151821" y="959892"/>
                        <a:pt x="1151821" y="1271360"/>
                        <a:pt x="1151821" y="1582827"/>
                      </a:cubicBezTo>
                      <a:cubicBezTo>
                        <a:pt x="1151821" y="1592352"/>
                        <a:pt x="1151821" y="1601877"/>
                        <a:pt x="1152773" y="1611402"/>
                      </a:cubicBezTo>
                      <a:cubicBezTo>
                        <a:pt x="1153726" y="1626643"/>
                        <a:pt x="1160393" y="1636168"/>
                        <a:pt x="1176586" y="1636168"/>
                      </a:cubicBezTo>
                      <a:cubicBezTo>
                        <a:pt x="1227068" y="1636168"/>
                        <a:pt x="1278503" y="1636168"/>
                        <a:pt x="1328986" y="1636168"/>
                      </a:cubicBezTo>
                      <a:cubicBezTo>
                        <a:pt x="1345178" y="1636168"/>
                        <a:pt x="1352798" y="1627595"/>
                        <a:pt x="1352798" y="1612355"/>
                      </a:cubicBezTo>
                      <a:cubicBezTo>
                        <a:pt x="1352798" y="1601877"/>
                        <a:pt x="1352798" y="1591400"/>
                        <a:pt x="1352798" y="1579970"/>
                      </a:cubicBezTo>
                      <a:cubicBezTo>
                        <a:pt x="1353751" y="1424712"/>
                        <a:pt x="1353751" y="1271360"/>
                        <a:pt x="1353751" y="1117055"/>
                      </a:cubicBezTo>
                      <a:close/>
                      <a:moveTo>
                        <a:pt x="716528" y="1165632"/>
                      </a:moveTo>
                      <a:cubicBezTo>
                        <a:pt x="716528" y="1165632"/>
                        <a:pt x="716528" y="1165632"/>
                        <a:pt x="716528" y="1165632"/>
                      </a:cubicBezTo>
                      <a:cubicBezTo>
                        <a:pt x="716528" y="1237070"/>
                        <a:pt x="716528" y="1307555"/>
                        <a:pt x="716528" y="1378993"/>
                      </a:cubicBezTo>
                      <a:cubicBezTo>
                        <a:pt x="716528" y="1452335"/>
                        <a:pt x="716528" y="1525677"/>
                        <a:pt x="716528" y="1599020"/>
                      </a:cubicBezTo>
                      <a:cubicBezTo>
                        <a:pt x="716528" y="1631405"/>
                        <a:pt x="719386" y="1634262"/>
                        <a:pt x="749866" y="1635215"/>
                      </a:cubicBezTo>
                      <a:cubicBezTo>
                        <a:pt x="794633" y="1636168"/>
                        <a:pt x="840353" y="1636168"/>
                        <a:pt x="885121" y="1635215"/>
                      </a:cubicBezTo>
                      <a:cubicBezTo>
                        <a:pt x="912743" y="1635215"/>
                        <a:pt x="915601" y="1631405"/>
                        <a:pt x="917506" y="1604735"/>
                      </a:cubicBezTo>
                      <a:cubicBezTo>
                        <a:pt x="917506" y="1598068"/>
                        <a:pt x="917506" y="1590447"/>
                        <a:pt x="917506" y="1583780"/>
                      </a:cubicBezTo>
                      <a:cubicBezTo>
                        <a:pt x="917506" y="1344702"/>
                        <a:pt x="917506" y="1104672"/>
                        <a:pt x="917506" y="865595"/>
                      </a:cubicBezTo>
                      <a:cubicBezTo>
                        <a:pt x="917506" y="824637"/>
                        <a:pt x="921316" y="782727"/>
                        <a:pt x="922268" y="741770"/>
                      </a:cubicBezTo>
                      <a:cubicBezTo>
                        <a:pt x="922268" y="700812"/>
                        <a:pt x="917506" y="696050"/>
                        <a:pt x="877501" y="696050"/>
                      </a:cubicBezTo>
                      <a:cubicBezTo>
                        <a:pt x="838448" y="695097"/>
                        <a:pt x="799396" y="696050"/>
                        <a:pt x="760343" y="696050"/>
                      </a:cubicBezTo>
                      <a:cubicBezTo>
                        <a:pt x="718433" y="696050"/>
                        <a:pt x="716528" y="698907"/>
                        <a:pt x="716528" y="739865"/>
                      </a:cubicBezTo>
                      <a:cubicBezTo>
                        <a:pt x="716528" y="881787"/>
                        <a:pt x="716528" y="1023710"/>
                        <a:pt x="716528" y="1165632"/>
                      </a:cubicBezTo>
                      <a:close/>
                      <a:moveTo>
                        <a:pt x="935603" y="1229450"/>
                      </a:moveTo>
                      <a:cubicBezTo>
                        <a:pt x="935603" y="1351370"/>
                        <a:pt x="935603" y="1473290"/>
                        <a:pt x="935603" y="1595210"/>
                      </a:cubicBezTo>
                      <a:cubicBezTo>
                        <a:pt x="935603" y="1633310"/>
                        <a:pt x="937508" y="1634262"/>
                        <a:pt x="976561" y="1635215"/>
                      </a:cubicBezTo>
                      <a:cubicBezTo>
                        <a:pt x="1009898" y="1635215"/>
                        <a:pt x="1043236" y="1635215"/>
                        <a:pt x="1076573" y="1635215"/>
                      </a:cubicBezTo>
                      <a:cubicBezTo>
                        <a:pt x="1137533" y="1635215"/>
                        <a:pt x="1137533" y="1635215"/>
                        <a:pt x="1137533" y="1575207"/>
                      </a:cubicBezTo>
                      <a:cubicBezTo>
                        <a:pt x="1137533" y="1347560"/>
                        <a:pt x="1137533" y="1119912"/>
                        <a:pt x="1137533" y="892265"/>
                      </a:cubicBezTo>
                      <a:cubicBezTo>
                        <a:pt x="1137533" y="881787"/>
                        <a:pt x="1137533" y="871310"/>
                        <a:pt x="1136581" y="859880"/>
                      </a:cubicBezTo>
                      <a:cubicBezTo>
                        <a:pt x="1134676" y="831305"/>
                        <a:pt x="1130866" y="827495"/>
                        <a:pt x="1102291" y="826542"/>
                      </a:cubicBezTo>
                      <a:cubicBezTo>
                        <a:pt x="1060381" y="825590"/>
                        <a:pt x="1019423" y="826542"/>
                        <a:pt x="977513" y="826542"/>
                      </a:cubicBezTo>
                      <a:cubicBezTo>
                        <a:pt x="937508" y="826542"/>
                        <a:pt x="935603" y="828447"/>
                        <a:pt x="935603" y="869405"/>
                      </a:cubicBezTo>
                      <a:cubicBezTo>
                        <a:pt x="935603" y="990372"/>
                        <a:pt x="935603" y="1110387"/>
                        <a:pt x="935603" y="1229450"/>
                      </a:cubicBezTo>
                      <a:close/>
                      <a:moveTo>
                        <a:pt x="698431" y="1309460"/>
                      </a:moveTo>
                      <a:cubicBezTo>
                        <a:pt x="698431" y="1300887"/>
                        <a:pt x="698431" y="1293268"/>
                        <a:pt x="698431" y="1284695"/>
                      </a:cubicBezTo>
                      <a:cubicBezTo>
                        <a:pt x="698431" y="1195160"/>
                        <a:pt x="698431" y="1104672"/>
                        <a:pt x="698431" y="1015137"/>
                      </a:cubicBezTo>
                      <a:cubicBezTo>
                        <a:pt x="698431" y="981800"/>
                        <a:pt x="693668" y="977037"/>
                        <a:pt x="662236" y="977037"/>
                      </a:cubicBezTo>
                      <a:cubicBezTo>
                        <a:pt x="618421" y="976085"/>
                        <a:pt x="574606" y="976085"/>
                        <a:pt x="530791" y="977037"/>
                      </a:cubicBezTo>
                      <a:cubicBezTo>
                        <a:pt x="504121" y="977037"/>
                        <a:pt x="500311" y="981800"/>
                        <a:pt x="497453" y="1008470"/>
                      </a:cubicBezTo>
                      <a:cubicBezTo>
                        <a:pt x="496501" y="1017042"/>
                        <a:pt x="497453" y="1024662"/>
                        <a:pt x="497453" y="1033235"/>
                      </a:cubicBezTo>
                      <a:cubicBezTo>
                        <a:pt x="497453" y="1170395"/>
                        <a:pt x="497453" y="1307555"/>
                        <a:pt x="497453" y="1445668"/>
                      </a:cubicBezTo>
                      <a:cubicBezTo>
                        <a:pt x="497453" y="1499007"/>
                        <a:pt x="497453" y="1552347"/>
                        <a:pt x="497453" y="1605687"/>
                      </a:cubicBezTo>
                      <a:cubicBezTo>
                        <a:pt x="497453" y="1633310"/>
                        <a:pt x="502216" y="1636168"/>
                        <a:pt x="528886" y="1637120"/>
                      </a:cubicBezTo>
                      <a:cubicBezTo>
                        <a:pt x="571748" y="1638072"/>
                        <a:pt x="614611" y="1638072"/>
                        <a:pt x="656521" y="1637120"/>
                      </a:cubicBezTo>
                      <a:cubicBezTo>
                        <a:pt x="696526" y="1637120"/>
                        <a:pt x="698431" y="1635215"/>
                        <a:pt x="698431" y="1595210"/>
                      </a:cubicBezTo>
                      <a:cubicBezTo>
                        <a:pt x="698431" y="1498055"/>
                        <a:pt x="698431" y="1403757"/>
                        <a:pt x="698431" y="1309460"/>
                      </a:cubicBezTo>
                      <a:close/>
                      <a:moveTo>
                        <a:pt x="61208" y="1391375"/>
                      </a:moveTo>
                      <a:cubicBezTo>
                        <a:pt x="61208" y="1460907"/>
                        <a:pt x="61208" y="1531393"/>
                        <a:pt x="61208" y="1600925"/>
                      </a:cubicBezTo>
                      <a:cubicBezTo>
                        <a:pt x="61208" y="1632357"/>
                        <a:pt x="64066" y="1635215"/>
                        <a:pt x="96451" y="1635215"/>
                      </a:cubicBezTo>
                      <a:cubicBezTo>
                        <a:pt x="139313" y="1635215"/>
                        <a:pt x="182176" y="1635215"/>
                        <a:pt x="224086" y="1635215"/>
                      </a:cubicBezTo>
                      <a:cubicBezTo>
                        <a:pt x="257423" y="1635215"/>
                        <a:pt x="261233" y="1631405"/>
                        <a:pt x="261233" y="1599020"/>
                      </a:cubicBezTo>
                      <a:cubicBezTo>
                        <a:pt x="262186" y="1554252"/>
                        <a:pt x="261233" y="1508532"/>
                        <a:pt x="261233" y="1463765"/>
                      </a:cubicBezTo>
                      <a:cubicBezTo>
                        <a:pt x="261233" y="1371372"/>
                        <a:pt x="260281" y="1278980"/>
                        <a:pt x="263138" y="1186587"/>
                      </a:cubicBezTo>
                      <a:cubicBezTo>
                        <a:pt x="264091" y="1152297"/>
                        <a:pt x="258376" y="1147535"/>
                        <a:pt x="224086" y="1147535"/>
                      </a:cubicBezTo>
                      <a:cubicBezTo>
                        <a:pt x="182176" y="1147535"/>
                        <a:pt x="141218" y="1147535"/>
                        <a:pt x="99308" y="1147535"/>
                      </a:cubicBezTo>
                      <a:cubicBezTo>
                        <a:pt x="62161" y="1147535"/>
                        <a:pt x="60256" y="1149440"/>
                        <a:pt x="60256" y="1188493"/>
                      </a:cubicBezTo>
                      <a:cubicBezTo>
                        <a:pt x="61208" y="1256120"/>
                        <a:pt x="61208" y="1323747"/>
                        <a:pt x="61208" y="1391375"/>
                      </a:cubicBezTo>
                      <a:close/>
                      <a:moveTo>
                        <a:pt x="479356" y="1442810"/>
                      </a:moveTo>
                      <a:cubicBezTo>
                        <a:pt x="479356" y="1388518"/>
                        <a:pt x="479356" y="1333272"/>
                        <a:pt x="479356" y="1278980"/>
                      </a:cubicBezTo>
                      <a:cubicBezTo>
                        <a:pt x="479356" y="1252310"/>
                        <a:pt x="474593" y="1248500"/>
                        <a:pt x="447923" y="1247547"/>
                      </a:cubicBezTo>
                      <a:cubicBezTo>
                        <a:pt x="403156" y="1246595"/>
                        <a:pt x="357436" y="1246595"/>
                        <a:pt x="312668" y="1247547"/>
                      </a:cubicBezTo>
                      <a:cubicBezTo>
                        <a:pt x="284093" y="1247547"/>
                        <a:pt x="279331" y="1251357"/>
                        <a:pt x="279331" y="1280885"/>
                      </a:cubicBezTo>
                      <a:cubicBezTo>
                        <a:pt x="278378" y="1388518"/>
                        <a:pt x="278378" y="1497102"/>
                        <a:pt x="279331" y="1604735"/>
                      </a:cubicBezTo>
                      <a:cubicBezTo>
                        <a:pt x="279331" y="1632357"/>
                        <a:pt x="284093" y="1635215"/>
                        <a:pt x="310763" y="1636168"/>
                      </a:cubicBezTo>
                      <a:cubicBezTo>
                        <a:pt x="355531" y="1637120"/>
                        <a:pt x="401251" y="1637120"/>
                        <a:pt x="446018" y="1636168"/>
                      </a:cubicBezTo>
                      <a:cubicBezTo>
                        <a:pt x="475546" y="1636168"/>
                        <a:pt x="479356" y="1632357"/>
                        <a:pt x="479356" y="1603782"/>
                      </a:cubicBezTo>
                      <a:cubicBezTo>
                        <a:pt x="479356" y="1549490"/>
                        <a:pt x="479356" y="1496150"/>
                        <a:pt x="479356" y="1442810"/>
                      </a:cubicBezTo>
                      <a:close/>
                    </a:path>
                  </a:pathLst>
                </a:custGeom>
                <a:grpFill/>
                <a:ln w="9525" cap="flat">
                  <a:solidFill>
                    <a:schemeClr val="bg1"/>
                  </a:solid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ACBA89F8-852A-4E5B-910A-7637218D6C8C}"/>
                    </a:ext>
                  </a:extLst>
                </p:cNvPr>
                <p:cNvSpPr/>
                <p:nvPr/>
              </p:nvSpPr>
              <p:spPr>
                <a:xfrm>
                  <a:off x="3023689" y="440931"/>
                  <a:ext cx="1509441" cy="1156925"/>
                </a:xfrm>
                <a:custGeom>
                  <a:avLst/>
                  <a:gdLst>
                    <a:gd name="connsiteX0" fmla="*/ 1509258 w 1509441"/>
                    <a:gd name="connsiteY0" fmla="*/ 166735 h 1156925"/>
                    <a:gd name="connsiteX1" fmla="*/ 1274943 w 1509441"/>
                    <a:gd name="connsiteY1" fmla="*/ 314372 h 1156925"/>
                    <a:gd name="connsiteX2" fmla="*/ 1217793 w 1509441"/>
                    <a:gd name="connsiteY2" fmla="*/ 334375 h 1156925"/>
                    <a:gd name="connsiteX3" fmla="*/ 1168263 w 1509441"/>
                    <a:gd name="connsiteY3" fmla="*/ 436292 h 1156925"/>
                    <a:gd name="connsiteX4" fmla="*/ 1156833 w 1509441"/>
                    <a:gd name="connsiteY4" fmla="*/ 473440 h 1156925"/>
                    <a:gd name="connsiteX5" fmla="*/ 1122543 w 1509441"/>
                    <a:gd name="connsiteY5" fmla="*/ 507730 h 1156925"/>
                    <a:gd name="connsiteX6" fmla="*/ 1080633 w 1509441"/>
                    <a:gd name="connsiteY6" fmla="*/ 528685 h 1156925"/>
                    <a:gd name="connsiteX7" fmla="*/ 957760 w 1509441"/>
                    <a:gd name="connsiteY7" fmla="*/ 657272 h 1156925"/>
                    <a:gd name="connsiteX8" fmla="*/ 936805 w 1509441"/>
                    <a:gd name="connsiteY8" fmla="*/ 707755 h 1156925"/>
                    <a:gd name="connsiteX9" fmla="*/ 910135 w 1509441"/>
                    <a:gd name="connsiteY9" fmla="*/ 742997 h 1156925"/>
                    <a:gd name="connsiteX10" fmla="*/ 876798 w 1509441"/>
                    <a:gd name="connsiteY10" fmla="*/ 717280 h 1156925"/>
                    <a:gd name="connsiteX11" fmla="*/ 840603 w 1509441"/>
                    <a:gd name="connsiteY11" fmla="*/ 671560 h 1156925"/>
                    <a:gd name="connsiteX12" fmla="*/ 772023 w 1509441"/>
                    <a:gd name="connsiteY12" fmla="*/ 626792 h 1156925"/>
                    <a:gd name="connsiteX13" fmla="*/ 669153 w 1509441"/>
                    <a:gd name="connsiteY13" fmla="*/ 601075 h 1156925"/>
                    <a:gd name="connsiteX14" fmla="*/ 643435 w 1509441"/>
                    <a:gd name="connsiteY14" fmla="*/ 618220 h 1156925"/>
                    <a:gd name="connsiteX15" fmla="*/ 508180 w 1509441"/>
                    <a:gd name="connsiteY15" fmla="*/ 818245 h 1156925"/>
                    <a:gd name="connsiteX16" fmla="*/ 500560 w 1509441"/>
                    <a:gd name="connsiteY16" fmla="*/ 855392 h 1156925"/>
                    <a:gd name="connsiteX17" fmla="*/ 465318 w 1509441"/>
                    <a:gd name="connsiteY17" fmla="*/ 893492 h 1156925"/>
                    <a:gd name="connsiteX18" fmla="*/ 427218 w 1509441"/>
                    <a:gd name="connsiteY18" fmla="*/ 914447 h 1156925"/>
                    <a:gd name="connsiteX19" fmla="*/ 298630 w 1509441"/>
                    <a:gd name="connsiteY19" fmla="*/ 1084945 h 1156925"/>
                    <a:gd name="connsiteX20" fmla="*/ 281485 w 1509441"/>
                    <a:gd name="connsiteY20" fmla="*/ 1126855 h 1156925"/>
                    <a:gd name="connsiteX21" fmla="*/ 256720 w 1509441"/>
                    <a:gd name="connsiteY21" fmla="*/ 1156382 h 1156925"/>
                    <a:gd name="connsiteX22" fmla="*/ 220525 w 1509441"/>
                    <a:gd name="connsiteY22" fmla="*/ 1134475 h 1156925"/>
                    <a:gd name="connsiteX23" fmla="*/ 184330 w 1509441"/>
                    <a:gd name="connsiteY23" fmla="*/ 1099232 h 1156925"/>
                    <a:gd name="connsiteX24" fmla="*/ 92890 w 1509441"/>
                    <a:gd name="connsiteY24" fmla="*/ 1059227 h 1156925"/>
                    <a:gd name="connsiteX25" fmla="*/ 33835 w 1509441"/>
                    <a:gd name="connsiteY25" fmla="*/ 1051607 h 1156925"/>
                    <a:gd name="connsiteX26" fmla="*/ 1450 w 1509441"/>
                    <a:gd name="connsiteY26" fmla="*/ 1029700 h 1156925"/>
                    <a:gd name="connsiteX27" fmla="*/ 14785 w 1509441"/>
                    <a:gd name="connsiteY27" fmla="*/ 996362 h 1156925"/>
                    <a:gd name="connsiteX28" fmla="*/ 58600 w 1509441"/>
                    <a:gd name="connsiteY28" fmla="*/ 1008745 h 1156925"/>
                    <a:gd name="connsiteX29" fmla="*/ 111940 w 1509441"/>
                    <a:gd name="connsiteY29" fmla="*/ 1055417 h 1156925"/>
                    <a:gd name="connsiteX30" fmla="*/ 203380 w 1509441"/>
                    <a:gd name="connsiteY30" fmla="*/ 1094470 h 1156925"/>
                    <a:gd name="connsiteX31" fmla="*/ 237670 w 1509441"/>
                    <a:gd name="connsiteY31" fmla="*/ 1098280 h 1156925"/>
                    <a:gd name="connsiteX32" fmla="*/ 303393 w 1509441"/>
                    <a:gd name="connsiteY32" fmla="*/ 1057322 h 1156925"/>
                    <a:gd name="connsiteX33" fmla="*/ 410073 w 1509441"/>
                    <a:gd name="connsiteY33" fmla="*/ 915400 h 1156925"/>
                    <a:gd name="connsiteX34" fmla="*/ 438648 w 1509441"/>
                    <a:gd name="connsiteY34" fmla="*/ 859202 h 1156925"/>
                    <a:gd name="connsiteX35" fmla="*/ 467223 w 1509441"/>
                    <a:gd name="connsiteY35" fmla="*/ 831580 h 1156925"/>
                    <a:gd name="connsiteX36" fmla="*/ 500560 w 1509441"/>
                    <a:gd name="connsiteY36" fmla="*/ 807767 h 1156925"/>
                    <a:gd name="connsiteX37" fmla="*/ 641530 w 1509441"/>
                    <a:gd name="connsiteY37" fmla="*/ 599170 h 1156925"/>
                    <a:gd name="connsiteX38" fmla="*/ 654865 w 1509441"/>
                    <a:gd name="connsiteY38" fmla="*/ 570595 h 1156925"/>
                    <a:gd name="connsiteX39" fmla="*/ 685345 w 1509441"/>
                    <a:gd name="connsiteY39" fmla="*/ 541067 h 1156925"/>
                    <a:gd name="connsiteX40" fmla="*/ 718683 w 1509441"/>
                    <a:gd name="connsiteY40" fmla="*/ 562975 h 1156925"/>
                    <a:gd name="connsiteX41" fmla="*/ 754878 w 1509441"/>
                    <a:gd name="connsiteY41" fmla="*/ 600122 h 1156925"/>
                    <a:gd name="connsiteX42" fmla="*/ 858700 w 1509441"/>
                    <a:gd name="connsiteY42" fmla="*/ 668702 h 1156925"/>
                    <a:gd name="connsiteX43" fmla="*/ 934900 w 1509441"/>
                    <a:gd name="connsiteY43" fmla="*/ 662987 h 1156925"/>
                    <a:gd name="connsiteX44" fmla="*/ 1079680 w 1509441"/>
                    <a:gd name="connsiteY44" fmla="*/ 511540 h 1156925"/>
                    <a:gd name="connsiteX45" fmla="*/ 1093015 w 1509441"/>
                    <a:gd name="connsiteY45" fmla="*/ 482965 h 1156925"/>
                    <a:gd name="connsiteX46" fmla="*/ 1127305 w 1509441"/>
                    <a:gd name="connsiteY46" fmla="*/ 447722 h 1156925"/>
                    <a:gd name="connsiteX47" fmla="*/ 1161595 w 1509441"/>
                    <a:gd name="connsiteY47" fmla="*/ 421052 h 1156925"/>
                    <a:gd name="connsiteX48" fmla="*/ 1217793 w 1509441"/>
                    <a:gd name="connsiteY48" fmla="*/ 305800 h 1156925"/>
                    <a:gd name="connsiteX49" fmla="*/ 1211126 w 1509441"/>
                    <a:gd name="connsiteY49" fmla="*/ 262937 h 1156925"/>
                    <a:gd name="connsiteX50" fmla="*/ 1178740 w 1509441"/>
                    <a:gd name="connsiteY50" fmla="*/ 162925 h 1156925"/>
                    <a:gd name="connsiteX51" fmla="*/ 1317805 w 1509441"/>
                    <a:gd name="connsiteY51" fmla="*/ 1952 h 1156925"/>
                    <a:gd name="connsiteX52" fmla="*/ 1502590 w 1509441"/>
                    <a:gd name="connsiteY52" fmla="*/ 113395 h 1156925"/>
                    <a:gd name="connsiteX53" fmla="*/ 1509258 w 1509441"/>
                    <a:gd name="connsiteY53" fmla="*/ 166735 h 1156925"/>
                    <a:gd name="connsiteX54" fmla="*/ 1347333 w 1509441"/>
                    <a:gd name="connsiteY54" fmla="*/ 10525 h 1156925"/>
                    <a:gd name="connsiteX55" fmla="*/ 1190170 w 1509441"/>
                    <a:gd name="connsiteY55" fmla="*/ 165782 h 1156925"/>
                    <a:gd name="connsiteX56" fmla="*/ 1344476 w 1509441"/>
                    <a:gd name="connsiteY56" fmla="*/ 320087 h 1156925"/>
                    <a:gd name="connsiteX57" fmla="*/ 1499733 w 1509441"/>
                    <a:gd name="connsiteY57" fmla="*/ 167687 h 1156925"/>
                    <a:gd name="connsiteX58" fmla="*/ 1347333 w 1509441"/>
                    <a:gd name="connsiteY58" fmla="*/ 10525 h 1156925"/>
                    <a:gd name="connsiteX59" fmla="*/ 50980 w 1509441"/>
                    <a:gd name="connsiteY59" fmla="*/ 1019222 h 1156925"/>
                    <a:gd name="connsiteX60" fmla="*/ 30978 w 1509441"/>
                    <a:gd name="connsiteY60" fmla="*/ 1002077 h 1156925"/>
                    <a:gd name="connsiteX61" fmla="*/ 13833 w 1509441"/>
                    <a:gd name="connsiteY61" fmla="*/ 1020175 h 1156925"/>
                    <a:gd name="connsiteX62" fmla="*/ 33835 w 1509441"/>
                    <a:gd name="connsiteY62" fmla="*/ 1039225 h 1156925"/>
                    <a:gd name="connsiteX63" fmla="*/ 50980 w 1509441"/>
                    <a:gd name="connsiteY63" fmla="*/ 1019222 h 1156925"/>
                    <a:gd name="connsiteX64" fmla="*/ 1127305 w 1509441"/>
                    <a:gd name="connsiteY64" fmla="*/ 460105 h 1156925"/>
                    <a:gd name="connsiteX65" fmla="*/ 1110160 w 1509441"/>
                    <a:gd name="connsiteY65" fmla="*/ 477250 h 1156925"/>
                    <a:gd name="connsiteX66" fmla="*/ 1127305 w 1509441"/>
                    <a:gd name="connsiteY66" fmla="*/ 495347 h 1156925"/>
                    <a:gd name="connsiteX67" fmla="*/ 1144451 w 1509441"/>
                    <a:gd name="connsiteY67" fmla="*/ 478202 h 1156925"/>
                    <a:gd name="connsiteX68" fmla="*/ 1127305 w 1509441"/>
                    <a:gd name="connsiteY68" fmla="*/ 460105 h 1156925"/>
                    <a:gd name="connsiteX69" fmla="*/ 707253 w 1509441"/>
                    <a:gd name="connsiteY69" fmla="*/ 568690 h 1156925"/>
                    <a:gd name="connsiteX70" fmla="*/ 689155 w 1509441"/>
                    <a:gd name="connsiteY70" fmla="*/ 550592 h 1156925"/>
                    <a:gd name="connsiteX71" fmla="*/ 672010 w 1509441"/>
                    <a:gd name="connsiteY71" fmla="*/ 568690 h 1156925"/>
                    <a:gd name="connsiteX72" fmla="*/ 688203 w 1509441"/>
                    <a:gd name="connsiteY72" fmla="*/ 586787 h 1156925"/>
                    <a:gd name="connsiteX73" fmla="*/ 707253 w 1509441"/>
                    <a:gd name="connsiteY73" fmla="*/ 568690 h 1156925"/>
                    <a:gd name="connsiteX74" fmla="*/ 248148 w 1509441"/>
                    <a:gd name="connsiteY74" fmla="*/ 1108757 h 1156925"/>
                    <a:gd name="connsiteX75" fmla="*/ 234813 w 1509441"/>
                    <a:gd name="connsiteY75" fmla="*/ 1128760 h 1156925"/>
                    <a:gd name="connsiteX76" fmla="*/ 253863 w 1509441"/>
                    <a:gd name="connsiteY76" fmla="*/ 1144952 h 1156925"/>
                    <a:gd name="connsiteX77" fmla="*/ 269103 w 1509441"/>
                    <a:gd name="connsiteY77" fmla="*/ 1125902 h 1156925"/>
                    <a:gd name="connsiteX78" fmla="*/ 248148 w 1509441"/>
                    <a:gd name="connsiteY78" fmla="*/ 1108757 h 1156925"/>
                    <a:gd name="connsiteX79" fmla="*/ 926328 w 1509441"/>
                    <a:gd name="connsiteY79" fmla="*/ 712517 h 1156925"/>
                    <a:gd name="connsiteX80" fmla="*/ 909183 w 1509441"/>
                    <a:gd name="connsiteY80" fmla="*/ 694420 h 1156925"/>
                    <a:gd name="connsiteX81" fmla="*/ 891085 w 1509441"/>
                    <a:gd name="connsiteY81" fmla="*/ 714422 h 1156925"/>
                    <a:gd name="connsiteX82" fmla="*/ 907278 w 1509441"/>
                    <a:gd name="connsiteY82" fmla="*/ 728710 h 1156925"/>
                    <a:gd name="connsiteX83" fmla="*/ 926328 w 1509441"/>
                    <a:gd name="connsiteY83" fmla="*/ 712517 h 1156925"/>
                    <a:gd name="connsiteX84" fmla="*/ 489130 w 1509441"/>
                    <a:gd name="connsiteY84" fmla="*/ 864917 h 1156925"/>
                    <a:gd name="connsiteX85" fmla="*/ 471985 w 1509441"/>
                    <a:gd name="connsiteY85" fmla="*/ 845867 h 1156925"/>
                    <a:gd name="connsiteX86" fmla="*/ 452935 w 1509441"/>
                    <a:gd name="connsiteY86" fmla="*/ 862060 h 1156925"/>
                    <a:gd name="connsiteX87" fmla="*/ 469128 w 1509441"/>
                    <a:gd name="connsiteY87" fmla="*/ 882062 h 1156925"/>
                    <a:gd name="connsiteX88" fmla="*/ 489130 w 1509441"/>
                    <a:gd name="connsiteY88" fmla="*/ 864917 h 115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509441" h="1156925">
                      <a:moveTo>
                        <a:pt x="1509258" y="166735"/>
                      </a:moveTo>
                      <a:cubicBezTo>
                        <a:pt x="1514973" y="277225"/>
                        <a:pt x="1386385" y="369617"/>
                        <a:pt x="1274943" y="314372"/>
                      </a:cubicBezTo>
                      <a:cubicBezTo>
                        <a:pt x="1228270" y="291512"/>
                        <a:pt x="1233033" y="304847"/>
                        <a:pt x="1217793" y="334375"/>
                      </a:cubicBezTo>
                      <a:cubicBezTo>
                        <a:pt x="1200648" y="367712"/>
                        <a:pt x="1185408" y="402955"/>
                        <a:pt x="1168263" y="436292"/>
                      </a:cubicBezTo>
                      <a:cubicBezTo>
                        <a:pt x="1162548" y="447722"/>
                        <a:pt x="1158738" y="460105"/>
                        <a:pt x="1156833" y="473440"/>
                      </a:cubicBezTo>
                      <a:cubicBezTo>
                        <a:pt x="1154928" y="500110"/>
                        <a:pt x="1146355" y="509635"/>
                        <a:pt x="1122543" y="507730"/>
                      </a:cubicBezTo>
                      <a:cubicBezTo>
                        <a:pt x="1102540" y="506777"/>
                        <a:pt x="1092063" y="516302"/>
                        <a:pt x="1080633" y="528685"/>
                      </a:cubicBezTo>
                      <a:cubicBezTo>
                        <a:pt x="1039675" y="571547"/>
                        <a:pt x="998718" y="614410"/>
                        <a:pt x="957760" y="657272"/>
                      </a:cubicBezTo>
                      <a:cubicBezTo>
                        <a:pt x="944425" y="671560"/>
                        <a:pt x="935853" y="685847"/>
                        <a:pt x="936805" y="707755"/>
                      </a:cubicBezTo>
                      <a:cubicBezTo>
                        <a:pt x="938710" y="728710"/>
                        <a:pt x="926328" y="742997"/>
                        <a:pt x="910135" y="742997"/>
                      </a:cubicBezTo>
                      <a:cubicBezTo>
                        <a:pt x="892038" y="742997"/>
                        <a:pt x="878703" y="732520"/>
                        <a:pt x="876798" y="717280"/>
                      </a:cubicBezTo>
                      <a:cubicBezTo>
                        <a:pt x="873940" y="693467"/>
                        <a:pt x="857748" y="682990"/>
                        <a:pt x="840603" y="671560"/>
                      </a:cubicBezTo>
                      <a:cubicBezTo>
                        <a:pt x="817743" y="656320"/>
                        <a:pt x="794883" y="641080"/>
                        <a:pt x="772023" y="626792"/>
                      </a:cubicBezTo>
                      <a:cubicBezTo>
                        <a:pt x="723445" y="594407"/>
                        <a:pt x="723445" y="594407"/>
                        <a:pt x="669153" y="601075"/>
                      </a:cubicBezTo>
                      <a:cubicBezTo>
                        <a:pt x="656770" y="602980"/>
                        <a:pt x="650103" y="608695"/>
                        <a:pt x="643435" y="618220"/>
                      </a:cubicBezTo>
                      <a:cubicBezTo>
                        <a:pt x="598668" y="684895"/>
                        <a:pt x="553900" y="751570"/>
                        <a:pt x="508180" y="818245"/>
                      </a:cubicBezTo>
                      <a:cubicBezTo>
                        <a:pt x="500560" y="829675"/>
                        <a:pt x="500560" y="842057"/>
                        <a:pt x="500560" y="855392"/>
                      </a:cubicBezTo>
                      <a:cubicBezTo>
                        <a:pt x="500560" y="882062"/>
                        <a:pt x="491988" y="891587"/>
                        <a:pt x="465318" y="893492"/>
                      </a:cubicBezTo>
                      <a:cubicBezTo>
                        <a:pt x="448173" y="894445"/>
                        <a:pt x="436743" y="901112"/>
                        <a:pt x="427218" y="914447"/>
                      </a:cubicBezTo>
                      <a:cubicBezTo>
                        <a:pt x="385308" y="971597"/>
                        <a:pt x="341493" y="1027795"/>
                        <a:pt x="298630" y="1084945"/>
                      </a:cubicBezTo>
                      <a:cubicBezTo>
                        <a:pt x="289105" y="1097327"/>
                        <a:pt x="281485" y="1109710"/>
                        <a:pt x="281485" y="1126855"/>
                      </a:cubicBezTo>
                      <a:cubicBezTo>
                        <a:pt x="281485" y="1143047"/>
                        <a:pt x="272913" y="1153525"/>
                        <a:pt x="256720" y="1156382"/>
                      </a:cubicBezTo>
                      <a:cubicBezTo>
                        <a:pt x="238623" y="1159240"/>
                        <a:pt x="225288" y="1150667"/>
                        <a:pt x="220525" y="1134475"/>
                      </a:cubicBezTo>
                      <a:cubicBezTo>
                        <a:pt x="214810" y="1114472"/>
                        <a:pt x="200523" y="1106852"/>
                        <a:pt x="184330" y="1099232"/>
                      </a:cubicBezTo>
                      <a:cubicBezTo>
                        <a:pt x="153850" y="1085897"/>
                        <a:pt x="123370" y="1073515"/>
                        <a:pt x="92890" y="1059227"/>
                      </a:cubicBezTo>
                      <a:cubicBezTo>
                        <a:pt x="73840" y="1050655"/>
                        <a:pt x="53838" y="1050655"/>
                        <a:pt x="33835" y="1051607"/>
                      </a:cubicBezTo>
                      <a:cubicBezTo>
                        <a:pt x="17643" y="1052560"/>
                        <a:pt x="6213" y="1043987"/>
                        <a:pt x="1450" y="1029700"/>
                      </a:cubicBezTo>
                      <a:cubicBezTo>
                        <a:pt x="-3312" y="1015412"/>
                        <a:pt x="4308" y="1003982"/>
                        <a:pt x="14785" y="996362"/>
                      </a:cubicBezTo>
                      <a:cubicBezTo>
                        <a:pt x="30025" y="984932"/>
                        <a:pt x="51933" y="988742"/>
                        <a:pt x="58600" y="1008745"/>
                      </a:cubicBezTo>
                      <a:cubicBezTo>
                        <a:pt x="68125" y="1036367"/>
                        <a:pt x="89080" y="1045892"/>
                        <a:pt x="111940" y="1055417"/>
                      </a:cubicBezTo>
                      <a:cubicBezTo>
                        <a:pt x="142420" y="1067800"/>
                        <a:pt x="172900" y="1081135"/>
                        <a:pt x="203380" y="1094470"/>
                      </a:cubicBezTo>
                      <a:cubicBezTo>
                        <a:pt x="214810" y="1099232"/>
                        <a:pt x="225288" y="1099232"/>
                        <a:pt x="237670" y="1098280"/>
                      </a:cubicBezTo>
                      <a:cubicBezTo>
                        <a:pt x="267198" y="1095422"/>
                        <a:pt x="286248" y="1082087"/>
                        <a:pt x="303393" y="1057322"/>
                      </a:cubicBezTo>
                      <a:cubicBezTo>
                        <a:pt x="336730" y="1008745"/>
                        <a:pt x="373878" y="962072"/>
                        <a:pt x="410073" y="915400"/>
                      </a:cubicBezTo>
                      <a:cubicBezTo>
                        <a:pt x="422455" y="898255"/>
                        <a:pt x="435790" y="882062"/>
                        <a:pt x="438648" y="859202"/>
                      </a:cubicBezTo>
                      <a:cubicBezTo>
                        <a:pt x="440553" y="843962"/>
                        <a:pt x="451030" y="833485"/>
                        <a:pt x="467223" y="831580"/>
                      </a:cubicBezTo>
                      <a:cubicBezTo>
                        <a:pt x="483415" y="829675"/>
                        <a:pt x="491988" y="820150"/>
                        <a:pt x="500560" y="807767"/>
                      </a:cubicBezTo>
                      <a:cubicBezTo>
                        <a:pt x="547233" y="738235"/>
                        <a:pt x="594858" y="668702"/>
                        <a:pt x="641530" y="599170"/>
                      </a:cubicBezTo>
                      <a:cubicBezTo>
                        <a:pt x="647245" y="590597"/>
                        <a:pt x="652008" y="581072"/>
                        <a:pt x="654865" y="570595"/>
                      </a:cubicBezTo>
                      <a:cubicBezTo>
                        <a:pt x="658675" y="554402"/>
                        <a:pt x="667248" y="542020"/>
                        <a:pt x="685345" y="541067"/>
                      </a:cubicBezTo>
                      <a:cubicBezTo>
                        <a:pt x="701538" y="540115"/>
                        <a:pt x="712968" y="548687"/>
                        <a:pt x="718683" y="562975"/>
                      </a:cubicBezTo>
                      <a:cubicBezTo>
                        <a:pt x="725350" y="581072"/>
                        <a:pt x="739638" y="590597"/>
                        <a:pt x="754878" y="600122"/>
                      </a:cubicBezTo>
                      <a:cubicBezTo>
                        <a:pt x="790120" y="622030"/>
                        <a:pt x="824410" y="645842"/>
                        <a:pt x="858700" y="668702"/>
                      </a:cubicBezTo>
                      <a:cubicBezTo>
                        <a:pt x="888228" y="688705"/>
                        <a:pt x="911088" y="687752"/>
                        <a:pt x="934900" y="662987"/>
                      </a:cubicBezTo>
                      <a:cubicBezTo>
                        <a:pt x="983478" y="613457"/>
                        <a:pt x="1031103" y="562022"/>
                        <a:pt x="1079680" y="511540"/>
                      </a:cubicBezTo>
                      <a:cubicBezTo>
                        <a:pt x="1087300" y="502967"/>
                        <a:pt x="1092063" y="494395"/>
                        <a:pt x="1093015" y="482965"/>
                      </a:cubicBezTo>
                      <a:cubicBezTo>
                        <a:pt x="1095873" y="462962"/>
                        <a:pt x="1106351" y="449627"/>
                        <a:pt x="1127305" y="447722"/>
                      </a:cubicBezTo>
                      <a:cubicBezTo>
                        <a:pt x="1145403" y="445817"/>
                        <a:pt x="1154928" y="435340"/>
                        <a:pt x="1161595" y="421052"/>
                      </a:cubicBezTo>
                      <a:cubicBezTo>
                        <a:pt x="1180645" y="382952"/>
                        <a:pt x="1198743" y="343900"/>
                        <a:pt x="1217793" y="305800"/>
                      </a:cubicBezTo>
                      <a:cubicBezTo>
                        <a:pt x="1226365" y="289607"/>
                        <a:pt x="1220651" y="277225"/>
                        <a:pt x="1211126" y="262937"/>
                      </a:cubicBezTo>
                      <a:cubicBezTo>
                        <a:pt x="1190170" y="233410"/>
                        <a:pt x="1179693" y="201025"/>
                        <a:pt x="1178740" y="162925"/>
                      </a:cubicBezTo>
                      <a:cubicBezTo>
                        <a:pt x="1177788" y="97202"/>
                        <a:pt x="1228270" y="16240"/>
                        <a:pt x="1317805" y="1952"/>
                      </a:cubicBezTo>
                      <a:cubicBezTo>
                        <a:pt x="1398768" y="-10430"/>
                        <a:pt x="1479730" y="37195"/>
                        <a:pt x="1502590" y="113395"/>
                      </a:cubicBezTo>
                      <a:cubicBezTo>
                        <a:pt x="1507353" y="130540"/>
                        <a:pt x="1507353" y="148637"/>
                        <a:pt x="1509258" y="166735"/>
                      </a:cubicBezTo>
                      <a:close/>
                      <a:moveTo>
                        <a:pt x="1347333" y="10525"/>
                      </a:moveTo>
                      <a:cubicBezTo>
                        <a:pt x="1260655" y="12430"/>
                        <a:pt x="1191123" y="71485"/>
                        <a:pt x="1190170" y="165782"/>
                      </a:cubicBezTo>
                      <a:cubicBezTo>
                        <a:pt x="1189218" y="256270"/>
                        <a:pt x="1260655" y="318182"/>
                        <a:pt x="1344476" y="320087"/>
                      </a:cubicBezTo>
                      <a:cubicBezTo>
                        <a:pt x="1428295" y="321040"/>
                        <a:pt x="1499733" y="250555"/>
                        <a:pt x="1499733" y="167687"/>
                      </a:cubicBezTo>
                      <a:cubicBezTo>
                        <a:pt x="1500685" y="82915"/>
                        <a:pt x="1430201" y="11477"/>
                        <a:pt x="1347333" y="10525"/>
                      </a:cubicBezTo>
                      <a:close/>
                      <a:moveTo>
                        <a:pt x="50980" y="1019222"/>
                      </a:moveTo>
                      <a:cubicBezTo>
                        <a:pt x="48123" y="1009697"/>
                        <a:pt x="42408" y="1002077"/>
                        <a:pt x="30978" y="1002077"/>
                      </a:cubicBezTo>
                      <a:cubicBezTo>
                        <a:pt x="20500" y="1002077"/>
                        <a:pt x="12880" y="1009697"/>
                        <a:pt x="13833" y="1020175"/>
                      </a:cubicBezTo>
                      <a:cubicBezTo>
                        <a:pt x="13833" y="1031605"/>
                        <a:pt x="21453" y="1041130"/>
                        <a:pt x="33835" y="1039225"/>
                      </a:cubicBezTo>
                      <a:cubicBezTo>
                        <a:pt x="44313" y="1037320"/>
                        <a:pt x="50980" y="1029700"/>
                        <a:pt x="50980" y="1019222"/>
                      </a:cubicBezTo>
                      <a:close/>
                      <a:moveTo>
                        <a:pt x="1127305" y="460105"/>
                      </a:moveTo>
                      <a:cubicBezTo>
                        <a:pt x="1115876" y="460105"/>
                        <a:pt x="1110160" y="466772"/>
                        <a:pt x="1110160" y="477250"/>
                      </a:cubicBezTo>
                      <a:cubicBezTo>
                        <a:pt x="1110160" y="487727"/>
                        <a:pt x="1115876" y="495347"/>
                        <a:pt x="1127305" y="495347"/>
                      </a:cubicBezTo>
                      <a:cubicBezTo>
                        <a:pt x="1137783" y="495347"/>
                        <a:pt x="1144451" y="489632"/>
                        <a:pt x="1144451" y="478202"/>
                      </a:cubicBezTo>
                      <a:cubicBezTo>
                        <a:pt x="1144451" y="466772"/>
                        <a:pt x="1137783" y="461057"/>
                        <a:pt x="1127305" y="460105"/>
                      </a:cubicBezTo>
                      <a:close/>
                      <a:moveTo>
                        <a:pt x="707253" y="568690"/>
                      </a:moveTo>
                      <a:cubicBezTo>
                        <a:pt x="706300" y="558212"/>
                        <a:pt x="700585" y="550592"/>
                        <a:pt x="689155" y="550592"/>
                      </a:cubicBezTo>
                      <a:cubicBezTo>
                        <a:pt x="677725" y="549640"/>
                        <a:pt x="672010" y="558212"/>
                        <a:pt x="672010" y="568690"/>
                      </a:cubicBezTo>
                      <a:cubicBezTo>
                        <a:pt x="672010" y="579167"/>
                        <a:pt x="676773" y="587740"/>
                        <a:pt x="688203" y="586787"/>
                      </a:cubicBezTo>
                      <a:cubicBezTo>
                        <a:pt x="698680" y="586787"/>
                        <a:pt x="705348" y="580120"/>
                        <a:pt x="707253" y="568690"/>
                      </a:cubicBezTo>
                      <a:close/>
                      <a:moveTo>
                        <a:pt x="248148" y="1108757"/>
                      </a:moveTo>
                      <a:cubicBezTo>
                        <a:pt x="239575" y="1111615"/>
                        <a:pt x="232908" y="1117330"/>
                        <a:pt x="234813" y="1128760"/>
                      </a:cubicBezTo>
                      <a:cubicBezTo>
                        <a:pt x="235765" y="1139237"/>
                        <a:pt x="242433" y="1145905"/>
                        <a:pt x="253863" y="1144952"/>
                      </a:cubicBezTo>
                      <a:cubicBezTo>
                        <a:pt x="265293" y="1144000"/>
                        <a:pt x="270055" y="1136380"/>
                        <a:pt x="269103" y="1125902"/>
                      </a:cubicBezTo>
                      <a:cubicBezTo>
                        <a:pt x="268150" y="1115425"/>
                        <a:pt x="260530" y="1109710"/>
                        <a:pt x="248148" y="1108757"/>
                      </a:cubicBezTo>
                      <a:close/>
                      <a:moveTo>
                        <a:pt x="926328" y="712517"/>
                      </a:moveTo>
                      <a:cubicBezTo>
                        <a:pt x="923470" y="703945"/>
                        <a:pt x="919660" y="695372"/>
                        <a:pt x="909183" y="694420"/>
                      </a:cubicBezTo>
                      <a:cubicBezTo>
                        <a:pt x="895848" y="693467"/>
                        <a:pt x="891085" y="702992"/>
                        <a:pt x="891085" y="714422"/>
                      </a:cubicBezTo>
                      <a:cubicBezTo>
                        <a:pt x="890133" y="723947"/>
                        <a:pt x="898705" y="728710"/>
                        <a:pt x="907278" y="728710"/>
                      </a:cubicBezTo>
                      <a:cubicBezTo>
                        <a:pt x="916803" y="728710"/>
                        <a:pt x="924423" y="724900"/>
                        <a:pt x="926328" y="712517"/>
                      </a:cubicBezTo>
                      <a:close/>
                      <a:moveTo>
                        <a:pt x="489130" y="864917"/>
                      </a:moveTo>
                      <a:cubicBezTo>
                        <a:pt x="489130" y="853487"/>
                        <a:pt x="481510" y="847772"/>
                        <a:pt x="471985" y="845867"/>
                      </a:cubicBezTo>
                      <a:cubicBezTo>
                        <a:pt x="460555" y="843962"/>
                        <a:pt x="452935" y="851582"/>
                        <a:pt x="452935" y="862060"/>
                      </a:cubicBezTo>
                      <a:cubicBezTo>
                        <a:pt x="452935" y="871585"/>
                        <a:pt x="458650" y="881110"/>
                        <a:pt x="469128" y="882062"/>
                      </a:cubicBezTo>
                      <a:cubicBezTo>
                        <a:pt x="479605" y="882062"/>
                        <a:pt x="486273" y="874442"/>
                        <a:pt x="489130" y="864917"/>
                      </a:cubicBezTo>
                      <a:close/>
                    </a:path>
                  </a:pathLst>
                </a:custGeom>
                <a:grpFill/>
                <a:ln w="9525" cap="flat">
                  <a:solidFill>
                    <a:schemeClr val="bg1"/>
                  </a:solidFill>
                  <a:prstDash val="solid"/>
                  <a:miter/>
                </a:ln>
              </p:spPr>
              <p:txBody>
                <a:bodyPr rtlCol="0" anchor="ctr"/>
                <a:lstStyle/>
                <a:p>
                  <a:endParaRPr lang="en-IN"/>
                </a:p>
              </p:txBody>
            </p:sp>
            <p:sp>
              <p:nvSpPr>
                <p:cNvPr id="50" name="Graphic 20" descr="Dollar">
                  <a:extLst>
                    <a:ext uri="{FF2B5EF4-FFF2-40B4-BE49-F238E27FC236}">
                      <a16:creationId xmlns:a16="http://schemas.microsoft.com/office/drawing/2014/main" id="{E565D48A-F61F-4D80-AAFF-6940B7897549}"/>
                    </a:ext>
                  </a:extLst>
                </p:cNvPr>
                <p:cNvSpPr/>
                <p:nvPr/>
              </p:nvSpPr>
              <p:spPr>
                <a:xfrm>
                  <a:off x="4329115" y="510738"/>
                  <a:ext cx="76200" cy="182242"/>
                </a:xfrm>
                <a:custGeom>
                  <a:avLst/>
                  <a:gdLst>
                    <a:gd name="connsiteX0" fmla="*/ 166549 w 171249"/>
                    <a:gd name="connsiteY0" fmla="*/ 245993 h 409560"/>
                    <a:gd name="connsiteX1" fmla="*/ 153910 w 171249"/>
                    <a:gd name="connsiteY1" fmla="*/ 227224 h 409560"/>
                    <a:gd name="connsiteX2" fmla="*/ 135741 w 171249"/>
                    <a:gd name="connsiteY2" fmla="*/ 214065 h 409560"/>
                    <a:gd name="connsiteX3" fmla="*/ 114357 w 171249"/>
                    <a:gd name="connsiteY3" fmla="*/ 204602 h 409560"/>
                    <a:gd name="connsiteX4" fmla="*/ 91497 w 171249"/>
                    <a:gd name="connsiteY4" fmla="*/ 196982 h 409560"/>
                    <a:gd name="connsiteX5" fmla="*/ 89716 w 171249"/>
                    <a:gd name="connsiteY5" fmla="*/ 196410 h 409560"/>
                    <a:gd name="connsiteX6" fmla="*/ 89716 w 171249"/>
                    <a:gd name="connsiteY6" fmla="*/ 62036 h 409560"/>
                    <a:gd name="connsiteX7" fmla="*/ 92845 w 171249"/>
                    <a:gd name="connsiteY7" fmla="*/ 61912 h 409560"/>
                    <a:gd name="connsiteX8" fmla="*/ 128749 w 171249"/>
                    <a:gd name="connsiteY8" fmla="*/ 68437 h 409560"/>
                    <a:gd name="connsiteX9" fmla="*/ 158005 w 171249"/>
                    <a:gd name="connsiteY9" fmla="*/ 89297 h 409560"/>
                    <a:gd name="connsiteX10" fmla="*/ 164878 w 171249"/>
                    <a:gd name="connsiteY10" fmla="*/ 82706 h 409560"/>
                    <a:gd name="connsiteX11" fmla="*/ 132440 w 171249"/>
                    <a:gd name="connsiteY11" fmla="*/ 59655 h 409560"/>
                    <a:gd name="connsiteX12" fmla="*/ 92845 w 171249"/>
                    <a:gd name="connsiteY12" fmla="*/ 52387 h 409560"/>
                    <a:gd name="connsiteX13" fmla="*/ 89716 w 171249"/>
                    <a:gd name="connsiteY13" fmla="*/ 52511 h 409560"/>
                    <a:gd name="connsiteX14" fmla="*/ 89716 w 171249"/>
                    <a:gd name="connsiteY14" fmla="*/ 0 h 409560"/>
                    <a:gd name="connsiteX15" fmla="*/ 80191 w 171249"/>
                    <a:gd name="connsiteY15" fmla="*/ 0 h 409560"/>
                    <a:gd name="connsiteX16" fmla="*/ 80191 w 171249"/>
                    <a:gd name="connsiteY16" fmla="*/ 53154 h 409560"/>
                    <a:gd name="connsiteX17" fmla="*/ 57331 w 171249"/>
                    <a:gd name="connsiteY17" fmla="*/ 58574 h 409560"/>
                    <a:gd name="connsiteX18" fmla="*/ 30971 w 171249"/>
                    <a:gd name="connsiteY18" fmla="*/ 75281 h 409560"/>
                    <a:gd name="connsiteX19" fmla="*/ 14630 w 171249"/>
                    <a:gd name="connsiteY19" fmla="*/ 99570 h 409560"/>
                    <a:gd name="connsiteX20" fmla="*/ 9054 w 171249"/>
                    <a:gd name="connsiteY20" fmla="*/ 128230 h 409560"/>
                    <a:gd name="connsiteX21" fmla="*/ 13687 w 171249"/>
                    <a:gd name="connsiteY21" fmla="*/ 155010 h 409560"/>
                    <a:gd name="connsiteX22" fmla="*/ 26256 w 171249"/>
                    <a:gd name="connsiteY22" fmla="*/ 174731 h 409560"/>
                    <a:gd name="connsiteX23" fmla="*/ 44425 w 171249"/>
                    <a:gd name="connsiteY23" fmla="*/ 188571 h 409560"/>
                    <a:gd name="connsiteX24" fmla="*/ 65856 w 171249"/>
                    <a:gd name="connsiteY24" fmla="*/ 198368 h 409560"/>
                    <a:gd name="connsiteX25" fmla="*/ 80186 w 171249"/>
                    <a:gd name="connsiteY25" fmla="*/ 203373 h 409560"/>
                    <a:gd name="connsiteX26" fmla="*/ 80186 w 171249"/>
                    <a:gd name="connsiteY26" fmla="*/ 347639 h 409560"/>
                    <a:gd name="connsiteX27" fmla="*/ 57683 w 171249"/>
                    <a:gd name="connsiteY27" fmla="*/ 345186 h 409560"/>
                    <a:gd name="connsiteX28" fmla="*/ 39514 w 171249"/>
                    <a:gd name="connsiteY28" fmla="*/ 338842 h 409560"/>
                    <a:gd name="connsiteX29" fmla="*/ 26146 w 171249"/>
                    <a:gd name="connsiteY29" fmla="*/ 330689 h 409560"/>
                    <a:gd name="connsiteX30" fmla="*/ 16497 w 171249"/>
                    <a:gd name="connsiteY30" fmla="*/ 322369 h 409560"/>
                    <a:gd name="connsiteX31" fmla="*/ 10087 w 171249"/>
                    <a:gd name="connsiteY31" fmla="*/ 315863 h 409560"/>
                    <a:gd name="connsiteX32" fmla="*/ 7272 w 171249"/>
                    <a:gd name="connsiteY32" fmla="*/ 312868 h 409560"/>
                    <a:gd name="connsiteX33" fmla="*/ 6896 w 171249"/>
                    <a:gd name="connsiteY33" fmla="*/ 312477 h 409560"/>
                    <a:gd name="connsiteX34" fmla="*/ 0 w 171249"/>
                    <a:gd name="connsiteY34" fmla="*/ 319035 h 409560"/>
                    <a:gd name="connsiteX35" fmla="*/ 391 w 171249"/>
                    <a:gd name="connsiteY35" fmla="*/ 319445 h 409560"/>
                    <a:gd name="connsiteX36" fmla="*/ 3077 w 171249"/>
                    <a:gd name="connsiteY36" fmla="*/ 322302 h 409560"/>
                    <a:gd name="connsiteX37" fmla="*/ 9844 w 171249"/>
                    <a:gd name="connsiteY37" fmla="*/ 329174 h 409560"/>
                    <a:gd name="connsiteX38" fmla="*/ 20264 w 171249"/>
                    <a:gd name="connsiteY38" fmla="*/ 338190 h 409560"/>
                    <a:gd name="connsiteX39" fmla="*/ 35347 w 171249"/>
                    <a:gd name="connsiteY39" fmla="*/ 347415 h 409560"/>
                    <a:gd name="connsiteX40" fmla="*/ 55440 w 171249"/>
                    <a:gd name="connsiteY40" fmla="*/ 354449 h 409560"/>
                    <a:gd name="connsiteX41" fmla="*/ 80205 w 171249"/>
                    <a:gd name="connsiteY41" fmla="*/ 357173 h 409560"/>
                    <a:gd name="connsiteX42" fmla="*/ 80205 w 171249"/>
                    <a:gd name="connsiteY42" fmla="*/ 409561 h 409560"/>
                    <a:gd name="connsiteX43" fmla="*/ 89730 w 171249"/>
                    <a:gd name="connsiteY43" fmla="*/ 409561 h 409560"/>
                    <a:gd name="connsiteX44" fmla="*/ 89730 w 171249"/>
                    <a:gd name="connsiteY44" fmla="*/ 356830 h 409560"/>
                    <a:gd name="connsiteX45" fmla="*/ 119029 w 171249"/>
                    <a:gd name="connsiteY45" fmla="*/ 350349 h 409560"/>
                    <a:gd name="connsiteX46" fmla="*/ 147361 w 171249"/>
                    <a:gd name="connsiteY46" fmla="*/ 331851 h 409560"/>
                    <a:gd name="connsiteX47" fmla="*/ 165154 w 171249"/>
                    <a:gd name="connsiteY47" fmla="*/ 304610 h 409560"/>
                    <a:gd name="connsiteX48" fmla="*/ 171236 w 171249"/>
                    <a:gd name="connsiteY48" fmla="*/ 271705 h 409560"/>
                    <a:gd name="connsiteX49" fmla="*/ 166549 w 171249"/>
                    <a:gd name="connsiteY49" fmla="*/ 245993 h 409560"/>
                    <a:gd name="connsiteX50" fmla="*/ 69223 w 171249"/>
                    <a:gd name="connsiteY50" fmla="*/ 189457 h 409560"/>
                    <a:gd name="connsiteX51" fmla="*/ 49030 w 171249"/>
                    <a:gd name="connsiteY51" fmla="*/ 180223 h 409560"/>
                    <a:gd name="connsiteX52" fmla="*/ 33133 w 171249"/>
                    <a:gd name="connsiteY52" fmla="*/ 168131 h 409560"/>
                    <a:gd name="connsiteX53" fmla="*/ 22498 w 171249"/>
                    <a:gd name="connsiteY53" fmla="*/ 151462 h 409560"/>
                    <a:gd name="connsiteX54" fmla="*/ 18564 w 171249"/>
                    <a:gd name="connsiteY54" fmla="*/ 128264 h 409560"/>
                    <a:gd name="connsiteX55" fmla="*/ 23436 w 171249"/>
                    <a:gd name="connsiteY55" fmla="*/ 103189 h 409560"/>
                    <a:gd name="connsiteX56" fmla="*/ 37624 w 171249"/>
                    <a:gd name="connsiteY56" fmla="*/ 82110 h 409560"/>
                    <a:gd name="connsiteX57" fmla="*/ 60836 w 171249"/>
                    <a:gd name="connsiteY57" fmla="*/ 67447 h 409560"/>
                    <a:gd name="connsiteX58" fmla="*/ 80191 w 171249"/>
                    <a:gd name="connsiteY58" fmla="*/ 62765 h 409560"/>
                    <a:gd name="connsiteX59" fmla="*/ 80191 w 171249"/>
                    <a:gd name="connsiteY59" fmla="*/ 193377 h 409560"/>
                    <a:gd name="connsiteX60" fmla="*/ 69223 w 171249"/>
                    <a:gd name="connsiteY60" fmla="*/ 189457 h 409560"/>
                    <a:gd name="connsiteX61" fmla="*/ 156277 w 171249"/>
                    <a:gd name="connsiteY61" fmla="*/ 301123 h 409560"/>
                    <a:gd name="connsiteX62" fmla="*/ 140627 w 171249"/>
                    <a:gd name="connsiteY62" fmla="*/ 325117 h 409560"/>
                    <a:gd name="connsiteX63" fmla="*/ 115386 w 171249"/>
                    <a:gd name="connsiteY63" fmla="*/ 341538 h 409560"/>
                    <a:gd name="connsiteX64" fmla="*/ 89702 w 171249"/>
                    <a:gd name="connsiteY64" fmla="*/ 347310 h 409560"/>
                    <a:gd name="connsiteX65" fmla="*/ 89702 w 171249"/>
                    <a:gd name="connsiteY65" fmla="*/ 206407 h 409560"/>
                    <a:gd name="connsiteX66" fmla="*/ 111057 w 171249"/>
                    <a:gd name="connsiteY66" fmla="*/ 213551 h 409560"/>
                    <a:gd name="connsiteX67" fmla="*/ 131288 w 171249"/>
                    <a:gd name="connsiteY67" fmla="*/ 222499 h 409560"/>
                    <a:gd name="connsiteX68" fmla="*/ 147209 w 171249"/>
                    <a:gd name="connsiteY68" fmla="*/ 234015 h 409560"/>
                    <a:gd name="connsiteX69" fmla="*/ 157777 w 171249"/>
                    <a:gd name="connsiteY69" fmla="*/ 249731 h 409560"/>
                    <a:gd name="connsiteX70" fmla="*/ 161682 w 171249"/>
                    <a:gd name="connsiteY70" fmla="*/ 271705 h 409560"/>
                    <a:gd name="connsiteX71" fmla="*/ 156277 w 171249"/>
                    <a:gd name="connsiteY71" fmla="*/ 301123 h 4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249" h="409560">
                      <a:moveTo>
                        <a:pt x="166549" y="245993"/>
                      </a:moveTo>
                      <a:cubicBezTo>
                        <a:pt x="163603" y="238970"/>
                        <a:pt x="159309" y="232594"/>
                        <a:pt x="153910" y="227224"/>
                      </a:cubicBezTo>
                      <a:cubicBezTo>
                        <a:pt x="148530" y="221971"/>
                        <a:pt x="142409" y="217537"/>
                        <a:pt x="135741" y="214065"/>
                      </a:cubicBezTo>
                      <a:cubicBezTo>
                        <a:pt x="128830" y="210442"/>
                        <a:pt x="121686" y="207281"/>
                        <a:pt x="114357" y="204602"/>
                      </a:cubicBezTo>
                      <a:cubicBezTo>
                        <a:pt x="106909" y="201863"/>
                        <a:pt x="99217" y="199301"/>
                        <a:pt x="91497" y="196982"/>
                      </a:cubicBezTo>
                      <a:cubicBezTo>
                        <a:pt x="90897" y="196801"/>
                        <a:pt x="90311" y="196596"/>
                        <a:pt x="89716" y="196410"/>
                      </a:cubicBezTo>
                      <a:lnTo>
                        <a:pt x="89716" y="62036"/>
                      </a:lnTo>
                      <a:cubicBezTo>
                        <a:pt x="90768" y="62008"/>
                        <a:pt x="91773" y="61912"/>
                        <a:pt x="92845" y="61912"/>
                      </a:cubicBezTo>
                      <a:cubicBezTo>
                        <a:pt x="105127" y="61682"/>
                        <a:pt x="117333" y="63900"/>
                        <a:pt x="128749" y="68437"/>
                      </a:cubicBezTo>
                      <a:cubicBezTo>
                        <a:pt x="139824" y="73319"/>
                        <a:pt x="149781" y="80418"/>
                        <a:pt x="158005" y="89297"/>
                      </a:cubicBezTo>
                      <a:lnTo>
                        <a:pt x="164878" y="82706"/>
                      </a:lnTo>
                      <a:cubicBezTo>
                        <a:pt x="155757" y="72883"/>
                        <a:pt x="144717" y="65037"/>
                        <a:pt x="132440" y="59655"/>
                      </a:cubicBezTo>
                      <a:cubicBezTo>
                        <a:pt x="119856" y="54624"/>
                        <a:pt x="106395" y="52153"/>
                        <a:pt x="92845" y="52387"/>
                      </a:cubicBezTo>
                      <a:cubicBezTo>
                        <a:pt x="91778" y="52387"/>
                        <a:pt x="90768" y="52483"/>
                        <a:pt x="89716" y="52511"/>
                      </a:cubicBezTo>
                      <a:lnTo>
                        <a:pt x="89716" y="0"/>
                      </a:lnTo>
                      <a:lnTo>
                        <a:pt x="80191" y="0"/>
                      </a:lnTo>
                      <a:lnTo>
                        <a:pt x="80191" y="53154"/>
                      </a:lnTo>
                      <a:cubicBezTo>
                        <a:pt x="72364" y="53937"/>
                        <a:pt x="64676" y="55760"/>
                        <a:pt x="57331" y="58574"/>
                      </a:cubicBezTo>
                      <a:cubicBezTo>
                        <a:pt x="47522" y="62337"/>
                        <a:pt x="38561" y="68017"/>
                        <a:pt x="30971" y="75281"/>
                      </a:cubicBezTo>
                      <a:cubicBezTo>
                        <a:pt x="23911" y="82167"/>
                        <a:pt x="18348" y="90436"/>
                        <a:pt x="14630" y="99570"/>
                      </a:cubicBezTo>
                      <a:cubicBezTo>
                        <a:pt x="10930" y="108671"/>
                        <a:pt x="9035" y="118405"/>
                        <a:pt x="9054" y="128230"/>
                      </a:cubicBezTo>
                      <a:cubicBezTo>
                        <a:pt x="8865" y="137371"/>
                        <a:pt x="10438" y="146464"/>
                        <a:pt x="13687" y="155010"/>
                      </a:cubicBezTo>
                      <a:cubicBezTo>
                        <a:pt x="16582" y="162325"/>
                        <a:pt x="20848" y="169018"/>
                        <a:pt x="26256" y="174731"/>
                      </a:cubicBezTo>
                      <a:cubicBezTo>
                        <a:pt x="31571" y="180244"/>
                        <a:pt x="37698" y="184911"/>
                        <a:pt x="44425" y="188571"/>
                      </a:cubicBezTo>
                      <a:cubicBezTo>
                        <a:pt x="51330" y="192335"/>
                        <a:pt x="58491" y="195609"/>
                        <a:pt x="65856" y="198368"/>
                      </a:cubicBezTo>
                      <a:cubicBezTo>
                        <a:pt x="70514" y="200125"/>
                        <a:pt x="75324" y="201778"/>
                        <a:pt x="80186" y="203373"/>
                      </a:cubicBezTo>
                      <a:lnTo>
                        <a:pt x="80186" y="347639"/>
                      </a:lnTo>
                      <a:cubicBezTo>
                        <a:pt x="72616" y="347680"/>
                        <a:pt x="65067" y="346857"/>
                        <a:pt x="57683" y="345186"/>
                      </a:cubicBezTo>
                      <a:cubicBezTo>
                        <a:pt x="51418" y="343725"/>
                        <a:pt x="45328" y="341598"/>
                        <a:pt x="39514" y="338842"/>
                      </a:cubicBezTo>
                      <a:cubicBezTo>
                        <a:pt x="34785" y="336601"/>
                        <a:pt x="30304" y="333867"/>
                        <a:pt x="26146" y="330689"/>
                      </a:cubicBezTo>
                      <a:cubicBezTo>
                        <a:pt x="22783" y="328091"/>
                        <a:pt x="19562" y="325313"/>
                        <a:pt x="16497" y="322369"/>
                      </a:cubicBezTo>
                      <a:cubicBezTo>
                        <a:pt x="13786" y="319727"/>
                        <a:pt x="11649" y="317559"/>
                        <a:pt x="10087" y="315863"/>
                      </a:cubicBezTo>
                      <a:cubicBezTo>
                        <a:pt x="8758" y="314435"/>
                        <a:pt x="7882" y="313482"/>
                        <a:pt x="7272" y="312868"/>
                      </a:cubicBezTo>
                      <a:lnTo>
                        <a:pt x="6896" y="312477"/>
                      </a:lnTo>
                      <a:lnTo>
                        <a:pt x="0" y="319035"/>
                      </a:lnTo>
                      <a:lnTo>
                        <a:pt x="391" y="319445"/>
                      </a:lnTo>
                      <a:cubicBezTo>
                        <a:pt x="976" y="320054"/>
                        <a:pt x="1819" y="320931"/>
                        <a:pt x="3077" y="322302"/>
                      </a:cubicBezTo>
                      <a:cubicBezTo>
                        <a:pt x="4724" y="324099"/>
                        <a:pt x="6980" y="326390"/>
                        <a:pt x="9844" y="329174"/>
                      </a:cubicBezTo>
                      <a:cubicBezTo>
                        <a:pt x="13153" y="332365"/>
                        <a:pt x="16632" y="335374"/>
                        <a:pt x="20264" y="338190"/>
                      </a:cubicBezTo>
                      <a:cubicBezTo>
                        <a:pt x="24954" y="341787"/>
                        <a:pt x="30009" y="344879"/>
                        <a:pt x="35347" y="347415"/>
                      </a:cubicBezTo>
                      <a:cubicBezTo>
                        <a:pt x="41776" y="350467"/>
                        <a:pt x="48512" y="352825"/>
                        <a:pt x="55440" y="354449"/>
                      </a:cubicBezTo>
                      <a:cubicBezTo>
                        <a:pt x="63564" y="356303"/>
                        <a:pt x="71873" y="357217"/>
                        <a:pt x="80205" y="357173"/>
                      </a:cubicBezTo>
                      <a:lnTo>
                        <a:pt x="80205" y="409561"/>
                      </a:lnTo>
                      <a:lnTo>
                        <a:pt x="89730" y="409561"/>
                      </a:lnTo>
                      <a:lnTo>
                        <a:pt x="89730" y="356830"/>
                      </a:lnTo>
                      <a:cubicBezTo>
                        <a:pt x="99780" y="356244"/>
                        <a:pt x="109670" y="354056"/>
                        <a:pt x="119029" y="350349"/>
                      </a:cubicBezTo>
                      <a:cubicBezTo>
                        <a:pt x="129608" y="346126"/>
                        <a:pt x="139240" y="339838"/>
                        <a:pt x="147361" y="331851"/>
                      </a:cubicBezTo>
                      <a:cubicBezTo>
                        <a:pt x="155112" y="324098"/>
                        <a:pt x="161170" y="314823"/>
                        <a:pt x="165154" y="304610"/>
                      </a:cubicBezTo>
                      <a:cubicBezTo>
                        <a:pt x="169229" y="294121"/>
                        <a:pt x="171292" y="282958"/>
                        <a:pt x="171236" y="271705"/>
                      </a:cubicBezTo>
                      <a:cubicBezTo>
                        <a:pt x="171418" y="262907"/>
                        <a:pt x="169824" y="254161"/>
                        <a:pt x="166549" y="245993"/>
                      </a:cubicBezTo>
                      <a:close/>
                      <a:moveTo>
                        <a:pt x="69223" y="189457"/>
                      </a:moveTo>
                      <a:cubicBezTo>
                        <a:pt x="62284" y="186855"/>
                        <a:pt x="55536" y="183770"/>
                        <a:pt x="49030" y="180223"/>
                      </a:cubicBezTo>
                      <a:cubicBezTo>
                        <a:pt x="43144" y="177028"/>
                        <a:pt x="37783" y="172950"/>
                        <a:pt x="33133" y="168131"/>
                      </a:cubicBezTo>
                      <a:cubicBezTo>
                        <a:pt x="28558" y="163302"/>
                        <a:pt x="24949" y="157645"/>
                        <a:pt x="22498" y="151462"/>
                      </a:cubicBezTo>
                      <a:cubicBezTo>
                        <a:pt x="19714" y="144052"/>
                        <a:pt x="18379" y="136177"/>
                        <a:pt x="18564" y="128264"/>
                      </a:cubicBezTo>
                      <a:cubicBezTo>
                        <a:pt x="18547" y="119669"/>
                        <a:pt x="20201" y="111152"/>
                        <a:pt x="23436" y="103189"/>
                      </a:cubicBezTo>
                      <a:cubicBezTo>
                        <a:pt x="26662" y="95260"/>
                        <a:pt x="31493" y="88084"/>
                        <a:pt x="37624" y="82110"/>
                      </a:cubicBezTo>
                      <a:cubicBezTo>
                        <a:pt x="44310" y="75728"/>
                        <a:pt x="52201" y="70743"/>
                        <a:pt x="60836" y="67447"/>
                      </a:cubicBezTo>
                      <a:cubicBezTo>
                        <a:pt x="67063" y="65070"/>
                        <a:pt x="73567" y="63497"/>
                        <a:pt x="80191" y="62765"/>
                      </a:cubicBezTo>
                      <a:lnTo>
                        <a:pt x="80191" y="193377"/>
                      </a:lnTo>
                      <a:cubicBezTo>
                        <a:pt x="76476" y="192119"/>
                        <a:pt x="72809" y="190810"/>
                        <a:pt x="69223" y="189457"/>
                      </a:cubicBezTo>
                      <a:close/>
                      <a:moveTo>
                        <a:pt x="156277" y="301123"/>
                      </a:moveTo>
                      <a:cubicBezTo>
                        <a:pt x="152773" y="310116"/>
                        <a:pt x="147445" y="318286"/>
                        <a:pt x="140627" y="325117"/>
                      </a:cubicBezTo>
                      <a:cubicBezTo>
                        <a:pt x="133389" y="332214"/>
                        <a:pt x="124808" y="337797"/>
                        <a:pt x="115386" y="341538"/>
                      </a:cubicBezTo>
                      <a:cubicBezTo>
                        <a:pt x="107179" y="344791"/>
                        <a:pt x="98512" y="346739"/>
                        <a:pt x="89702" y="347310"/>
                      </a:cubicBezTo>
                      <a:lnTo>
                        <a:pt x="89702" y="206407"/>
                      </a:lnTo>
                      <a:cubicBezTo>
                        <a:pt x="96912" y="208593"/>
                        <a:pt x="104094" y="210984"/>
                        <a:pt x="111057" y="213551"/>
                      </a:cubicBezTo>
                      <a:cubicBezTo>
                        <a:pt x="117990" y="216085"/>
                        <a:pt x="124748" y="219075"/>
                        <a:pt x="131288" y="222499"/>
                      </a:cubicBezTo>
                      <a:cubicBezTo>
                        <a:pt x="137131" y="225536"/>
                        <a:pt x="142495" y="229416"/>
                        <a:pt x="147209" y="234015"/>
                      </a:cubicBezTo>
                      <a:cubicBezTo>
                        <a:pt x="151722" y="238515"/>
                        <a:pt x="155312" y="243854"/>
                        <a:pt x="157777" y="249731"/>
                      </a:cubicBezTo>
                      <a:cubicBezTo>
                        <a:pt x="160536" y="256721"/>
                        <a:pt x="161864" y="264193"/>
                        <a:pt x="161682" y="271705"/>
                      </a:cubicBezTo>
                      <a:cubicBezTo>
                        <a:pt x="161744" y="281764"/>
                        <a:pt x="159910" y="291744"/>
                        <a:pt x="156277" y="301123"/>
                      </a:cubicBezTo>
                      <a:close/>
                    </a:path>
                  </a:pathLst>
                </a:custGeom>
                <a:grpFill/>
                <a:ln w="3175" cap="flat">
                  <a:solidFill>
                    <a:schemeClr val="bg1"/>
                  </a:solidFill>
                  <a:prstDash val="solid"/>
                  <a:miter/>
                </a:ln>
              </p:spPr>
              <p:txBody>
                <a:bodyPr rtlCol="0" anchor="ctr"/>
                <a:lstStyle/>
                <a:p>
                  <a:endParaRPr lang="en-IN"/>
                </a:p>
              </p:txBody>
            </p:sp>
          </p:grpSp>
          <p:grpSp>
            <p:nvGrpSpPr>
              <p:cNvPr id="18" name="Graphic 31">
                <a:extLst>
                  <a:ext uri="{FF2B5EF4-FFF2-40B4-BE49-F238E27FC236}">
                    <a16:creationId xmlns:a16="http://schemas.microsoft.com/office/drawing/2014/main" id="{E81A9E5D-EA89-4300-B28B-C99784D6BC9D}"/>
                  </a:ext>
                </a:extLst>
              </p:cNvPr>
              <p:cNvGrpSpPr/>
              <p:nvPr/>
            </p:nvGrpSpPr>
            <p:grpSpPr>
              <a:xfrm>
                <a:off x="7141982" y="4996911"/>
                <a:ext cx="440016" cy="465206"/>
                <a:chOff x="5181345" y="447336"/>
                <a:chExt cx="1470723" cy="1554922"/>
              </a:xfrm>
            </p:grpSpPr>
            <p:sp>
              <p:nvSpPr>
                <p:cNvPr id="39" name="Freeform: Shape 38">
                  <a:extLst>
                    <a:ext uri="{FF2B5EF4-FFF2-40B4-BE49-F238E27FC236}">
                      <a16:creationId xmlns:a16="http://schemas.microsoft.com/office/drawing/2014/main" id="{D265083F-F7EE-455D-B245-534B6D9B747E}"/>
                    </a:ext>
                  </a:extLst>
                </p:cNvPr>
                <p:cNvSpPr/>
                <p:nvPr/>
              </p:nvSpPr>
              <p:spPr>
                <a:xfrm>
                  <a:off x="5377520" y="1254583"/>
                  <a:ext cx="111198" cy="323004"/>
                </a:xfrm>
                <a:custGeom>
                  <a:avLst/>
                  <a:gdLst>
                    <a:gd name="connsiteX0" fmla="*/ 0 w 111198"/>
                    <a:gd name="connsiteY0" fmla="*/ 238282 h 323004"/>
                    <a:gd name="connsiteX1" fmla="*/ 111198 w 111198"/>
                    <a:gd name="connsiteY1" fmla="*/ 323004 h 323004"/>
                    <a:gd name="connsiteX2" fmla="*/ 111198 w 111198"/>
                    <a:gd name="connsiteY2" fmla="*/ 0 h 323004"/>
                    <a:gd name="connsiteX3" fmla="*/ 0 w 111198"/>
                    <a:gd name="connsiteY3" fmla="*/ 0 h 323004"/>
                    <a:gd name="connsiteX4" fmla="*/ 0 w 111198"/>
                    <a:gd name="connsiteY4" fmla="*/ 238282 h 323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8" h="323004">
                      <a:moveTo>
                        <a:pt x="0" y="238282"/>
                      </a:moveTo>
                      <a:cubicBezTo>
                        <a:pt x="33889" y="270053"/>
                        <a:pt x="70955" y="298647"/>
                        <a:pt x="111198" y="323004"/>
                      </a:cubicBezTo>
                      <a:lnTo>
                        <a:pt x="111198" y="0"/>
                      </a:lnTo>
                      <a:lnTo>
                        <a:pt x="0" y="0"/>
                      </a:lnTo>
                      <a:lnTo>
                        <a:pt x="0" y="238282"/>
                      </a:lnTo>
                      <a:close/>
                    </a:path>
                  </a:pathLst>
                </a:custGeom>
                <a:noFill/>
                <a:ln w="10553" cap="flat">
                  <a:solidFill>
                    <a:schemeClr val="bg1"/>
                  </a:solid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ADA800D5-3782-4EC7-B84C-06DAFE8D5914}"/>
                    </a:ext>
                  </a:extLst>
                </p:cNvPr>
                <p:cNvSpPr/>
                <p:nvPr/>
              </p:nvSpPr>
              <p:spPr>
                <a:xfrm>
                  <a:off x="5956810" y="690120"/>
                  <a:ext cx="3177" cy="2118"/>
                </a:xfrm>
                <a:custGeom>
                  <a:avLst/>
                  <a:gdLst>
                    <a:gd name="connsiteX0" fmla="*/ 3177 w 3177"/>
                    <a:gd name="connsiteY0" fmla="*/ 2118 h 2118"/>
                    <a:gd name="connsiteX1" fmla="*/ 3177 w 3177"/>
                    <a:gd name="connsiteY1" fmla="*/ 0 h 2118"/>
                    <a:gd name="connsiteX2" fmla="*/ 0 w 3177"/>
                    <a:gd name="connsiteY2" fmla="*/ 0 h 2118"/>
                  </a:gdLst>
                  <a:ahLst/>
                  <a:cxnLst>
                    <a:cxn ang="0">
                      <a:pos x="connsiteX0" y="connsiteY0"/>
                    </a:cxn>
                    <a:cxn ang="0">
                      <a:pos x="connsiteX1" y="connsiteY1"/>
                    </a:cxn>
                    <a:cxn ang="0">
                      <a:pos x="connsiteX2" y="connsiteY2"/>
                    </a:cxn>
                  </a:cxnLst>
                  <a:rect l="l" t="t" r="r" b="b"/>
                  <a:pathLst>
                    <a:path w="3177" h="2118">
                      <a:moveTo>
                        <a:pt x="3177" y="2118"/>
                      </a:moveTo>
                      <a:lnTo>
                        <a:pt x="3177" y="0"/>
                      </a:lnTo>
                      <a:lnTo>
                        <a:pt x="0" y="0"/>
                      </a:lnTo>
                      <a:close/>
                    </a:path>
                  </a:pathLst>
                </a:custGeom>
                <a:noFill/>
                <a:ln w="10553" cap="flat">
                  <a:solidFill>
                    <a:schemeClr val="bg1"/>
                  </a:solid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26831F88-F586-401A-AE60-F0E22C49A53E}"/>
                    </a:ext>
                  </a:extLst>
                </p:cNvPr>
                <p:cNvSpPr/>
                <p:nvPr/>
              </p:nvSpPr>
              <p:spPr>
                <a:xfrm>
                  <a:off x="5192062" y="458324"/>
                  <a:ext cx="1184666" cy="1201867"/>
                </a:xfrm>
                <a:custGeom>
                  <a:avLst/>
                  <a:gdLst>
                    <a:gd name="connsiteX0" fmla="*/ 991381 w 1184666"/>
                    <a:gd name="connsiteY0" fmla="*/ 1066312 h 1201867"/>
                    <a:gd name="connsiteX1" fmla="*/ 1184125 w 1184666"/>
                    <a:gd name="connsiteY1" fmla="*/ 563272 h 1201867"/>
                    <a:gd name="connsiteX2" fmla="*/ 1000912 w 1184666"/>
                    <a:gd name="connsiteY2" fmla="*/ 149191 h 1201867"/>
                    <a:gd name="connsiteX3" fmla="*/ 201344 w 1184666"/>
                    <a:gd name="connsiteY3" fmla="*/ 150250 h 1201867"/>
                    <a:gd name="connsiteX4" fmla="*/ 111326 w 1184666"/>
                    <a:gd name="connsiteY4" fmla="*/ 949818 h 1201867"/>
                    <a:gd name="connsiteX5" fmla="*/ 173809 w 1184666"/>
                    <a:gd name="connsiteY5" fmla="*/ 1023950 h 1201867"/>
                    <a:gd name="connsiteX6" fmla="*/ 173809 w 1184666"/>
                    <a:gd name="connsiteY6" fmla="*/ 785669 h 1201867"/>
                    <a:gd name="connsiteX7" fmla="*/ 307247 w 1184666"/>
                    <a:gd name="connsiteY7" fmla="*/ 785669 h 1201867"/>
                    <a:gd name="connsiteX8" fmla="*/ 307247 w 1184666"/>
                    <a:gd name="connsiteY8" fmla="*/ 1124558 h 1201867"/>
                    <a:gd name="connsiteX9" fmla="*/ 498932 w 1184666"/>
                    <a:gd name="connsiteY9" fmla="*/ 1193395 h 1201867"/>
                    <a:gd name="connsiteX10" fmla="*/ 498932 w 1184666"/>
                    <a:gd name="connsiteY10" fmla="*/ 647995 h 1201867"/>
                    <a:gd name="connsiteX11" fmla="*/ 631310 w 1184666"/>
                    <a:gd name="connsiteY11" fmla="*/ 647995 h 1201867"/>
                    <a:gd name="connsiteX12" fmla="*/ 631310 w 1184666"/>
                    <a:gd name="connsiteY12" fmla="*/ 1201868 h 1201867"/>
                    <a:gd name="connsiteX13" fmla="*/ 857943 w 1184666"/>
                    <a:gd name="connsiteY13" fmla="*/ 1145739 h 1201867"/>
                    <a:gd name="connsiteX14" fmla="*/ 857943 w 1184666"/>
                    <a:gd name="connsiteY14" fmla="*/ 436189 h 1201867"/>
                    <a:gd name="connsiteX15" fmla="*/ 990322 w 1184666"/>
                    <a:gd name="connsiteY15" fmla="*/ 436189 h 1201867"/>
                    <a:gd name="connsiteX16" fmla="*/ 990322 w 1184666"/>
                    <a:gd name="connsiteY16" fmla="*/ 1066312 h 1201867"/>
                    <a:gd name="connsiteX17" fmla="*/ 768984 w 1184666"/>
                    <a:gd name="connsiteY17" fmla="*/ 352525 h 1201867"/>
                    <a:gd name="connsiteX18" fmla="*/ 758394 w 1184666"/>
                    <a:gd name="connsiteY18" fmla="*/ 351466 h 1201867"/>
                    <a:gd name="connsiteX19" fmla="*/ 766866 w 1184666"/>
                    <a:gd name="connsiteY19" fmla="*/ 242386 h 1201867"/>
                    <a:gd name="connsiteX20" fmla="*/ 513758 w 1184666"/>
                    <a:gd name="connsiteY20" fmla="*/ 492317 h 1201867"/>
                    <a:gd name="connsiteX21" fmla="*/ 354903 w 1184666"/>
                    <a:gd name="connsiteY21" fmla="*/ 440425 h 1201867"/>
                    <a:gd name="connsiteX22" fmla="*/ 137802 w 1184666"/>
                    <a:gd name="connsiteY22" fmla="*/ 697769 h 1201867"/>
                    <a:gd name="connsiteX23" fmla="*/ 129330 w 1184666"/>
                    <a:gd name="connsiteY23" fmla="*/ 691415 h 1201867"/>
                    <a:gd name="connsiteX24" fmla="*/ 349608 w 1184666"/>
                    <a:gd name="connsiteY24" fmla="*/ 428775 h 1201867"/>
                    <a:gd name="connsiteX25" fmla="*/ 509522 w 1184666"/>
                    <a:gd name="connsiteY25" fmla="*/ 480668 h 1201867"/>
                    <a:gd name="connsiteX26" fmla="*/ 762630 w 1184666"/>
                    <a:gd name="connsiteY26" fmla="*/ 231796 h 1201867"/>
                    <a:gd name="connsiteX27" fmla="*/ 631310 w 1184666"/>
                    <a:gd name="connsiteY27" fmla="*/ 231796 h 1201867"/>
                    <a:gd name="connsiteX28" fmla="*/ 631310 w 1184666"/>
                    <a:gd name="connsiteY28" fmla="*/ 221205 h 1201867"/>
                    <a:gd name="connsiteX29" fmla="*/ 779575 w 1184666"/>
                    <a:gd name="connsiteY29" fmla="*/ 221205 h 1201867"/>
                    <a:gd name="connsiteX30" fmla="*/ 768984 w 1184666"/>
                    <a:gd name="connsiteY30" fmla="*/ 352525 h 12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84666" h="1201867">
                      <a:moveTo>
                        <a:pt x="991381" y="1066312"/>
                      </a:moveTo>
                      <a:cubicBezTo>
                        <a:pt x="1122701" y="928638"/>
                        <a:pt x="1191538" y="749662"/>
                        <a:pt x="1184125" y="563272"/>
                      </a:cubicBezTo>
                      <a:cubicBezTo>
                        <a:pt x="1177770" y="398063"/>
                        <a:pt x="1111052" y="246622"/>
                        <a:pt x="1000912" y="149191"/>
                      </a:cubicBezTo>
                      <a:cubicBezTo>
                        <a:pt x="776398" y="-49907"/>
                        <a:pt x="425858" y="-49907"/>
                        <a:pt x="201344" y="150250"/>
                      </a:cubicBezTo>
                      <a:cubicBezTo>
                        <a:pt x="-27407" y="353584"/>
                        <a:pt x="-66591" y="697769"/>
                        <a:pt x="111326" y="949818"/>
                      </a:cubicBezTo>
                      <a:cubicBezTo>
                        <a:pt x="130389" y="976294"/>
                        <a:pt x="151569" y="1001711"/>
                        <a:pt x="173809" y="1023950"/>
                      </a:cubicBezTo>
                      <a:lnTo>
                        <a:pt x="173809" y="785669"/>
                      </a:lnTo>
                      <a:lnTo>
                        <a:pt x="307247" y="785669"/>
                      </a:lnTo>
                      <a:lnTo>
                        <a:pt x="307247" y="1124558"/>
                      </a:lnTo>
                      <a:cubicBezTo>
                        <a:pt x="366553" y="1157388"/>
                        <a:pt x="431154" y="1180687"/>
                        <a:pt x="498932" y="1193395"/>
                      </a:cubicBezTo>
                      <a:lnTo>
                        <a:pt x="498932" y="647995"/>
                      </a:lnTo>
                      <a:lnTo>
                        <a:pt x="631310" y="647995"/>
                      </a:lnTo>
                      <a:lnTo>
                        <a:pt x="631310" y="1201868"/>
                      </a:lnTo>
                      <a:cubicBezTo>
                        <a:pt x="709679" y="1198691"/>
                        <a:pt x="785929" y="1179628"/>
                        <a:pt x="857943" y="1145739"/>
                      </a:cubicBezTo>
                      <a:lnTo>
                        <a:pt x="857943" y="436189"/>
                      </a:lnTo>
                      <a:lnTo>
                        <a:pt x="990322" y="436189"/>
                      </a:lnTo>
                      <a:lnTo>
                        <a:pt x="990322" y="1066312"/>
                      </a:lnTo>
                      <a:close/>
                      <a:moveTo>
                        <a:pt x="768984" y="352525"/>
                      </a:moveTo>
                      <a:lnTo>
                        <a:pt x="758394" y="351466"/>
                      </a:lnTo>
                      <a:lnTo>
                        <a:pt x="766866" y="242386"/>
                      </a:lnTo>
                      <a:lnTo>
                        <a:pt x="513758" y="492317"/>
                      </a:lnTo>
                      <a:lnTo>
                        <a:pt x="354903" y="440425"/>
                      </a:lnTo>
                      <a:lnTo>
                        <a:pt x="137802" y="697769"/>
                      </a:lnTo>
                      <a:lnTo>
                        <a:pt x="129330" y="691415"/>
                      </a:lnTo>
                      <a:lnTo>
                        <a:pt x="349608" y="428775"/>
                      </a:lnTo>
                      <a:lnTo>
                        <a:pt x="509522" y="480668"/>
                      </a:lnTo>
                      <a:lnTo>
                        <a:pt x="762630" y="231796"/>
                      </a:lnTo>
                      <a:lnTo>
                        <a:pt x="631310" y="231796"/>
                      </a:lnTo>
                      <a:lnTo>
                        <a:pt x="631310" y="221205"/>
                      </a:lnTo>
                      <a:lnTo>
                        <a:pt x="779575" y="221205"/>
                      </a:lnTo>
                      <a:lnTo>
                        <a:pt x="768984" y="352525"/>
                      </a:lnTo>
                      <a:close/>
                    </a:path>
                  </a:pathLst>
                </a:custGeom>
                <a:noFill/>
                <a:ln w="10553" cap="flat">
                  <a:solidFill>
                    <a:schemeClr val="bg1"/>
                  </a:solid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51CB17D6-9045-4FE1-A5E3-EB20B389326F}"/>
                    </a:ext>
                  </a:extLst>
                </p:cNvPr>
                <p:cNvSpPr/>
                <p:nvPr/>
              </p:nvSpPr>
              <p:spPr>
                <a:xfrm>
                  <a:off x="5701584" y="1116909"/>
                  <a:ext cx="111198" cy="543547"/>
                </a:xfrm>
                <a:custGeom>
                  <a:avLst/>
                  <a:gdLst>
                    <a:gd name="connsiteX0" fmla="*/ 0 w 111198"/>
                    <a:gd name="connsiteY0" fmla="*/ 535870 h 543547"/>
                    <a:gd name="connsiteX1" fmla="*/ 6354 w 111198"/>
                    <a:gd name="connsiteY1" fmla="*/ 536929 h 543547"/>
                    <a:gd name="connsiteX2" fmla="*/ 111198 w 111198"/>
                    <a:gd name="connsiteY2" fmla="*/ 543283 h 543547"/>
                    <a:gd name="connsiteX3" fmla="*/ 111198 w 111198"/>
                    <a:gd name="connsiteY3" fmla="*/ 0 h 543547"/>
                    <a:gd name="connsiteX4" fmla="*/ 0 w 111198"/>
                    <a:gd name="connsiteY4" fmla="*/ 0 h 543547"/>
                    <a:gd name="connsiteX5" fmla="*/ 0 w 111198"/>
                    <a:gd name="connsiteY5" fmla="*/ 535870 h 54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198" h="543547">
                      <a:moveTo>
                        <a:pt x="0" y="535870"/>
                      </a:moveTo>
                      <a:cubicBezTo>
                        <a:pt x="2118" y="535870"/>
                        <a:pt x="4236" y="536929"/>
                        <a:pt x="6354" y="536929"/>
                      </a:cubicBezTo>
                      <a:cubicBezTo>
                        <a:pt x="41302" y="542224"/>
                        <a:pt x="76250" y="544342"/>
                        <a:pt x="111198" y="543283"/>
                      </a:cubicBezTo>
                      <a:lnTo>
                        <a:pt x="111198" y="0"/>
                      </a:lnTo>
                      <a:lnTo>
                        <a:pt x="0" y="0"/>
                      </a:lnTo>
                      <a:lnTo>
                        <a:pt x="0" y="535870"/>
                      </a:lnTo>
                      <a:close/>
                    </a:path>
                  </a:pathLst>
                </a:custGeom>
                <a:noFill/>
                <a:ln w="10553" cap="flat">
                  <a:solidFill>
                    <a:schemeClr val="bg1"/>
                  </a:solid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D7B9679F-DEC5-4FEB-8EC8-788AC26709F1}"/>
                    </a:ext>
                  </a:extLst>
                </p:cNvPr>
                <p:cNvSpPr/>
                <p:nvPr/>
              </p:nvSpPr>
              <p:spPr>
                <a:xfrm>
                  <a:off x="6183443" y="1525695"/>
                  <a:ext cx="2118" cy="4236"/>
                </a:xfrm>
                <a:custGeom>
                  <a:avLst/>
                  <a:gdLst>
                    <a:gd name="connsiteX0" fmla="*/ 0 w 2118"/>
                    <a:gd name="connsiteY0" fmla="*/ 4236 h 4236"/>
                    <a:gd name="connsiteX1" fmla="*/ 2118 w 2118"/>
                    <a:gd name="connsiteY1" fmla="*/ 2118 h 4236"/>
                    <a:gd name="connsiteX2" fmla="*/ 0 w 2118"/>
                    <a:gd name="connsiteY2" fmla="*/ 0 h 4236"/>
                  </a:gdLst>
                  <a:ahLst/>
                  <a:cxnLst>
                    <a:cxn ang="0">
                      <a:pos x="connsiteX0" y="connsiteY0"/>
                    </a:cxn>
                    <a:cxn ang="0">
                      <a:pos x="connsiteX1" y="connsiteY1"/>
                    </a:cxn>
                    <a:cxn ang="0">
                      <a:pos x="connsiteX2" y="connsiteY2"/>
                    </a:cxn>
                  </a:cxnLst>
                  <a:rect l="l" t="t" r="r" b="b"/>
                  <a:pathLst>
                    <a:path w="2118" h="4236">
                      <a:moveTo>
                        <a:pt x="0" y="4236"/>
                      </a:moveTo>
                      <a:lnTo>
                        <a:pt x="2118" y="2118"/>
                      </a:lnTo>
                      <a:lnTo>
                        <a:pt x="0" y="0"/>
                      </a:lnTo>
                      <a:close/>
                    </a:path>
                  </a:pathLst>
                </a:custGeom>
                <a:noFill/>
                <a:ln w="10553" cap="flat">
                  <a:solidFill>
                    <a:schemeClr val="bg1"/>
                  </a:solid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68E74713-B594-4EF4-9D0F-146A71C50D4E}"/>
                    </a:ext>
                  </a:extLst>
                </p:cNvPr>
                <p:cNvSpPr/>
                <p:nvPr/>
              </p:nvSpPr>
              <p:spPr>
                <a:xfrm>
                  <a:off x="6060595" y="905103"/>
                  <a:ext cx="111198" cy="694724"/>
                </a:xfrm>
                <a:custGeom>
                  <a:avLst/>
                  <a:gdLst>
                    <a:gd name="connsiteX0" fmla="*/ 0 w 111198"/>
                    <a:gd name="connsiteY0" fmla="*/ 694724 h 694724"/>
                    <a:gd name="connsiteX1" fmla="*/ 111198 w 111198"/>
                    <a:gd name="connsiteY1" fmla="*/ 624828 h 694724"/>
                    <a:gd name="connsiteX2" fmla="*/ 111198 w 111198"/>
                    <a:gd name="connsiteY2" fmla="*/ 0 h 694724"/>
                    <a:gd name="connsiteX3" fmla="*/ 0 w 111198"/>
                    <a:gd name="connsiteY3" fmla="*/ 0 h 694724"/>
                    <a:gd name="connsiteX4" fmla="*/ 0 w 111198"/>
                    <a:gd name="connsiteY4" fmla="*/ 694724 h 69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8" h="694724">
                      <a:moveTo>
                        <a:pt x="0" y="694724"/>
                      </a:moveTo>
                      <a:cubicBezTo>
                        <a:pt x="39184" y="675662"/>
                        <a:pt x="76250" y="652363"/>
                        <a:pt x="111198" y="624828"/>
                      </a:cubicBezTo>
                      <a:lnTo>
                        <a:pt x="111198" y="0"/>
                      </a:lnTo>
                      <a:lnTo>
                        <a:pt x="0" y="0"/>
                      </a:lnTo>
                      <a:lnTo>
                        <a:pt x="0" y="694724"/>
                      </a:lnTo>
                      <a:close/>
                    </a:path>
                  </a:pathLst>
                </a:custGeom>
                <a:noFill/>
                <a:ln w="10553" cap="flat">
                  <a:solidFill>
                    <a:schemeClr val="bg1"/>
                  </a:solid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3CB3107F-749D-4012-B76E-4EFA67463BBA}"/>
                    </a:ext>
                  </a:extLst>
                </p:cNvPr>
                <p:cNvSpPr/>
                <p:nvPr/>
              </p:nvSpPr>
              <p:spPr>
                <a:xfrm>
                  <a:off x="5181345" y="447336"/>
                  <a:ext cx="1205062" cy="1223446"/>
                </a:xfrm>
                <a:custGeom>
                  <a:avLst/>
                  <a:gdLst>
                    <a:gd name="connsiteX0" fmla="*/ 1002098 w 1205062"/>
                    <a:gd name="connsiteY0" fmla="*/ 1082595 h 1223446"/>
                    <a:gd name="connsiteX1" fmla="*/ 997862 w 1205062"/>
                    <a:gd name="connsiteY1" fmla="*/ 1086831 h 1223446"/>
                    <a:gd name="connsiteX2" fmla="*/ 1096352 w 1205062"/>
                    <a:gd name="connsiteY2" fmla="*/ 1185321 h 1223446"/>
                    <a:gd name="connsiteX3" fmla="*/ 1103765 w 1205062"/>
                    <a:gd name="connsiteY3" fmla="*/ 1177908 h 1223446"/>
                    <a:gd name="connsiteX4" fmla="*/ 1009511 w 1205062"/>
                    <a:gd name="connsiteY4" fmla="*/ 1083654 h 1223446"/>
                    <a:gd name="connsiteX5" fmla="*/ 1204373 w 1205062"/>
                    <a:gd name="connsiteY5" fmla="*/ 573201 h 1223446"/>
                    <a:gd name="connsiteX6" fmla="*/ 1017983 w 1205062"/>
                    <a:gd name="connsiteY6" fmla="*/ 150648 h 1223446"/>
                    <a:gd name="connsiteX7" fmla="*/ 204648 w 1205062"/>
                    <a:gd name="connsiteY7" fmla="*/ 152766 h 1223446"/>
                    <a:gd name="connsiteX8" fmla="*/ 113571 w 1205062"/>
                    <a:gd name="connsiteY8" fmla="*/ 967161 h 1223446"/>
                    <a:gd name="connsiteX9" fmla="*/ 184526 w 1205062"/>
                    <a:gd name="connsiteY9" fmla="*/ 1050824 h 1223446"/>
                    <a:gd name="connsiteX10" fmla="*/ 184526 w 1205062"/>
                    <a:gd name="connsiteY10" fmla="*/ 1052942 h 1223446"/>
                    <a:gd name="connsiteX11" fmla="*/ 186644 w 1205062"/>
                    <a:gd name="connsiteY11" fmla="*/ 1052942 h 1223446"/>
                    <a:gd name="connsiteX12" fmla="*/ 306315 w 1205062"/>
                    <a:gd name="connsiteY12" fmla="*/ 1141901 h 1223446"/>
                    <a:gd name="connsiteX13" fmla="*/ 306315 w 1205062"/>
                    <a:gd name="connsiteY13" fmla="*/ 1146137 h 1223446"/>
                    <a:gd name="connsiteX14" fmla="*/ 313728 w 1205062"/>
                    <a:gd name="connsiteY14" fmla="*/ 1146137 h 1223446"/>
                    <a:gd name="connsiteX15" fmla="*/ 523416 w 1205062"/>
                    <a:gd name="connsiteY15" fmla="*/ 1217092 h 1223446"/>
                    <a:gd name="connsiteX16" fmla="*/ 613434 w 1205062"/>
                    <a:gd name="connsiteY16" fmla="*/ 1223446 h 1223446"/>
                    <a:gd name="connsiteX17" fmla="*/ 996803 w 1205062"/>
                    <a:gd name="connsiteY17" fmla="*/ 1090008 h 1223446"/>
                    <a:gd name="connsiteX18" fmla="*/ 990449 w 1205062"/>
                    <a:gd name="connsiteY18" fmla="*/ 1082595 h 1223446"/>
                    <a:gd name="connsiteX19" fmla="*/ 1002098 w 1205062"/>
                    <a:gd name="connsiteY19" fmla="*/ 1082595 h 1223446"/>
                    <a:gd name="connsiteX20" fmla="*/ 1002098 w 1205062"/>
                    <a:gd name="connsiteY20" fmla="*/ 1082595 h 1223446"/>
                    <a:gd name="connsiteX21" fmla="*/ 1002098 w 1205062"/>
                    <a:gd name="connsiteY21" fmla="*/ 1078359 h 1223446"/>
                    <a:gd name="connsiteX22" fmla="*/ 1004216 w 1205062"/>
                    <a:gd name="connsiteY22" fmla="*/ 1080477 h 1223446"/>
                    <a:gd name="connsiteX23" fmla="*/ 1002098 w 1205062"/>
                    <a:gd name="connsiteY23" fmla="*/ 1082595 h 1223446"/>
                    <a:gd name="connsiteX24" fmla="*/ 307374 w 1205062"/>
                    <a:gd name="connsiteY24" fmla="*/ 1129192 h 1223446"/>
                    <a:gd name="connsiteX25" fmla="*/ 196175 w 1205062"/>
                    <a:gd name="connsiteY25" fmla="*/ 1044470 h 1223446"/>
                    <a:gd name="connsiteX26" fmla="*/ 196175 w 1205062"/>
                    <a:gd name="connsiteY26" fmla="*/ 807247 h 1223446"/>
                    <a:gd name="connsiteX27" fmla="*/ 307374 w 1205062"/>
                    <a:gd name="connsiteY27" fmla="*/ 807247 h 1223446"/>
                    <a:gd name="connsiteX28" fmla="*/ 307374 w 1205062"/>
                    <a:gd name="connsiteY28" fmla="*/ 1129192 h 1223446"/>
                    <a:gd name="connsiteX29" fmla="*/ 631437 w 1205062"/>
                    <a:gd name="connsiteY29" fmla="*/ 1212856 h 1223446"/>
                    <a:gd name="connsiteX30" fmla="*/ 526593 w 1205062"/>
                    <a:gd name="connsiteY30" fmla="*/ 1206502 h 1223446"/>
                    <a:gd name="connsiteX31" fmla="*/ 520239 w 1205062"/>
                    <a:gd name="connsiteY31" fmla="*/ 1205443 h 1223446"/>
                    <a:gd name="connsiteX32" fmla="*/ 520239 w 1205062"/>
                    <a:gd name="connsiteY32" fmla="*/ 669573 h 1223446"/>
                    <a:gd name="connsiteX33" fmla="*/ 631437 w 1205062"/>
                    <a:gd name="connsiteY33" fmla="*/ 669573 h 1223446"/>
                    <a:gd name="connsiteX34" fmla="*/ 631437 w 1205062"/>
                    <a:gd name="connsiteY34" fmla="*/ 1212856 h 1223446"/>
                    <a:gd name="connsiteX35" fmla="*/ 868660 w 1205062"/>
                    <a:gd name="connsiteY35" fmla="*/ 1156727 h 1223446"/>
                    <a:gd name="connsiteX36" fmla="*/ 642027 w 1205062"/>
                    <a:gd name="connsiteY36" fmla="*/ 1212856 h 1223446"/>
                    <a:gd name="connsiteX37" fmla="*/ 642027 w 1205062"/>
                    <a:gd name="connsiteY37" fmla="*/ 658983 h 1223446"/>
                    <a:gd name="connsiteX38" fmla="*/ 509648 w 1205062"/>
                    <a:gd name="connsiteY38" fmla="*/ 658983 h 1223446"/>
                    <a:gd name="connsiteX39" fmla="*/ 509648 w 1205062"/>
                    <a:gd name="connsiteY39" fmla="*/ 1204384 h 1223446"/>
                    <a:gd name="connsiteX40" fmla="*/ 317964 w 1205062"/>
                    <a:gd name="connsiteY40" fmla="*/ 1135547 h 1223446"/>
                    <a:gd name="connsiteX41" fmla="*/ 317964 w 1205062"/>
                    <a:gd name="connsiteY41" fmla="*/ 796657 h 1223446"/>
                    <a:gd name="connsiteX42" fmla="*/ 185585 w 1205062"/>
                    <a:gd name="connsiteY42" fmla="*/ 796657 h 1223446"/>
                    <a:gd name="connsiteX43" fmla="*/ 185585 w 1205062"/>
                    <a:gd name="connsiteY43" fmla="*/ 1034939 h 1223446"/>
                    <a:gd name="connsiteX44" fmla="*/ 123102 w 1205062"/>
                    <a:gd name="connsiteY44" fmla="*/ 960807 h 1223446"/>
                    <a:gd name="connsiteX45" fmla="*/ 212061 w 1205062"/>
                    <a:gd name="connsiteY45" fmla="*/ 161238 h 1223446"/>
                    <a:gd name="connsiteX46" fmla="*/ 1011629 w 1205062"/>
                    <a:gd name="connsiteY46" fmla="*/ 160179 h 1223446"/>
                    <a:gd name="connsiteX47" fmla="*/ 1194842 w 1205062"/>
                    <a:gd name="connsiteY47" fmla="*/ 574260 h 1223446"/>
                    <a:gd name="connsiteX48" fmla="*/ 1002098 w 1205062"/>
                    <a:gd name="connsiteY48" fmla="*/ 1077300 h 1223446"/>
                    <a:gd name="connsiteX49" fmla="*/ 1002098 w 1205062"/>
                    <a:gd name="connsiteY49" fmla="*/ 447177 h 1223446"/>
                    <a:gd name="connsiteX50" fmla="*/ 868660 w 1205062"/>
                    <a:gd name="connsiteY50" fmla="*/ 447177 h 1223446"/>
                    <a:gd name="connsiteX51" fmla="*/ 868660 w 1205062"/>
                    <a:gd name="connsiteY51" fmla="*/ 1156727 h 1223446"/>
                    <a:gd name="connsiteX52" fmla="*/ 991508 w 1205062"/>
                    <a:gd name="connsiteY52" fmla="*/ 1082595 h 1223446"/>
                    <a:gd name="connsiteX53" fmla="*/ 880309 w 1205062"/>
                    <a:gd name="connsiteY53" fmla="*/ 1152491 h 1223446"/>
                    <a:gd name="connsiteX54" fmla="*/ 880309 w 1205062"/>
                    <a:gd name="connsiteY54" fmla="*/ 457767 h 1223446"/>
                    <a:gd name="connsiteX55" fmla="*/ 991508 w 1205062"/>
                    <a:gd name="connsiteY55" fmla="*/ 457767 h 1223446"/>
                    <a:gd name="connsiteX56" fmla="*/ 991508 w 1205062"/>
                    <a:gd name="connsiteY56" fmla="*/ 1082595 h 122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05062" h="1223446">
                      <a:moveTo>
                        <a:pt x="1002098" y="1082595"/>
                      </a:moveTo>
                      <a:lnTo>
                        <a:pt x="997862" y="1086831"/>
                      </a:lnTo>
                      <a:lnTo>
                        <a:pt x="1096352" y="1185321"/>
                      </a:lnTo>
                      <a:lnTo>
                        <a:pt x="1103765" y="1177908"/>
                      </a:lnTo>
                      <a:lnTo>
                        <a:pt x="1009511" y="1083654"/>
                      </a:lnTo>
                      <a:cubicBezTo>
                        <a:pt x="1142949" y="943862"/>
                        <a:pt x="1212845" y="762768"/>
                        <a:pt x="1204373" y="573201"/>
                      </a:cubicBezTo>
                      <a:cubicBezTo>
                        <a:pt x="1198019" y="404816"/>
                        <a:pt x="1129182" y="251256"/>
                        <a:pt x="1017983" y="150648"/>
                      </a:cubicBezTo>
                      <a:cubicBezTo>
                        <a:pt x="790292" y="-50568"/>
                        <a:pt x="433398" y="-50568"/>
                        <a:pt x="204648" y="152766"/>
                      </a:cubicBezTo>
                      <a:cubicBezTo>
                        <a:pt x="-28339" y="360336"/>
                        <a:pt x="-67523" y="710875"/>
                        <a:pt x="113571" y="967161"/>
                      </a:cubicBezTo>
                      <a:cubicBezTo>
                        <a:pt x="134752" y="996814"/>
                        <a:pt x="159109" y="1025407"/>
                        <a:pt x="184526" y="1050824"/>
                      </a:cubicBezTo>
                      <a:lnTo>
                        <a:pt x="184526" y="1052942"/>
                      </a:lnTo>
                      <a:lnTo>
                        <a:pt x="186644" y="1052942"/>
                      </a:lnTo>
                      <a:cubicBezTo>
                        <a:pt x="222651" y="1087890"/>
                        <a:pt x="262894" y="1117543"/>
                        <a:pt x="306315" y="1141901"/>
                      </a:cubicBezTo>
                      <a:lnTo>
                        <a:pt x="306315" y="1146137"/>
                      </a:lnTo>
                      <a:lnTo>
                        <a:pt x="313728" y="1146137"/>
                      </a:lnTo>
                      <a:cubicBezTo>
                        <a:pt x="378329" y="1182144"/>
                        <a:pt x="449284" y="1206502"/>
                        <a:pt x="523416" y="1217092"/>
                      </a:cubicBezTo>
                      <a:cubicBezTo>
                        <a:pt x="553069" y="1221328"/>
                        <a:pt x="583781" y="1223446"/>
                        <a:pt x="613434" y="1223446"/>
                      </a:cubicBezTo>
                      <a:cubicBezTo>
                        <a:pt x="750049" y="1223446"/>
                        <a:pt x="883486" y="1176849"/>
                        <a:pt x="996803" y="1090008"/>
                      </a:cubicBezTo>
                      <a:lnTo>
                        <a:pt x="990449" y="1082595"/>
                      </a:lnTo>
                      <a:lnTo>
                        <a:pt x="1002098" y="1082595"/>
                      </a:lnTo>
                      <a:close/>
                      <a:moveTo>
                        <a:pt x="1002098" y="1082595"/>
                      </a:moveTo>
                      <a:lnTo>
                        <a:pt x="1002098" y="1078359"/>
                      </a:lnTo>
                      <a:lnTo>
                        <a:pt x="1004216" y="1080477"/>
                      </a:lnTo>
                      <a:lnTo>
                        <a:pt x="1002098" y="1082595"/>
                      </a:lnTo>
                      <a:close/>
                      <a:moveTo>
                        <a:pt x="307374" y="1129192"/>
                      </a:moveTo>
                      <a:cubicBezTo>
                        <a:pt x="267130" y="1105894"/>
                        <a:pt x="229005" y="1077300"/>
                        <a:pt x="196175" y="1044470"/>
                      </a:cubicBezTo>
                      <a:lnTo>
                        <a:pt x="196175" y="807247"/>
                      </a:lnTo>
                      <a:lnTo>
                        <a:pt x="307374" y="807247"/>
                      </a:lnTo>
                      <a:lnTo>
                        <a:pt x="307374" y="1129192"/>
                      </a:lnTo>
                      <a:close/>
                      <a:moveTo>
                        <a:pt x="631437" y="1212856"/>
                      </a:moveTo>
                      <a:cubicBezTo>
                        <a:pt x="596489" y="1213915"/>
                        <a:pt x="561541" y="1211797"/>
                        <a:pt x="526593" y="1206502"/>
                      </a:cubicBezTo>
                      <a:cubicBezTo>
                        <a:pt x="524475" y="1206502"/>
                        <a:pt x="522357" y="1205443"/>
                        <a:pt x="520239" y="1205443"/>
                      </a:cubicBezTo>
                      <a:lnTo>
                        <a:pt x="520239" y="669573"/>
                      </a:lnTo>
                      <a:lnTo>
                        <a:pt x="631437" y="669573"/>
                      </a:lnTo>
                      <a:lnTo>
                        <a:pt x="631437" y="1212856"/>
                      </a:lnTo>
                      <a:close/>
                      <a:moveTo>
                        <a:pt x="868660" y="1156727"/>
                      </a:moveTo>
                      <a:cubicBezTo>
                        <a:pt x="796646" y="1189557"/>
                        <a:pt x="720396" y="1208620"/>
                        <a:pt x="642027" y="1212856"/>
                      </a:cubicBezTo>
                      <a:lnTo>
                        <a:pt x="642027" y="658983"/>
                      </a:lnTo>
                      <a:lnTo>
                        <a:pt x="509648" y="658983"/>
                      </a:lnTo>
                      <a:lnTo>
                        <a:pt x="509648" y="1204384"/>
                      </a:lnTo>
                      <a:cubicBezTo>
                        <a:pt x="441871" y="1192734"/>
                        <a:pt x="377270" y="1169436"/>
                        <a:pt x="317964" y="1135547"/>
                      </a:cubicBezTo>
                      <a:lnTo>
                        <a:pt x="317964" y="796657"/>
                      </a:lnTo>
                      <a:lnTo>
                        <a:pt x="185585" y="796657"/>
                      </a:lnTo>
                      <a:lnTo>
                        <a:pt x="185585" y="1034939"/>
                      </a:lnTo>
                      <a:cubicBezTo>
                        <a:pt x="162286" y="1011640"/>
                        <a:pt x="142165" y="987282"/>
                        <a:pt x="123102" y="960807"/>
                      </a:cubicBezTo>
                      <a:cubicBezTo>
                        <a:pt x="-55874" y="708757"/>
                        <a:pt x="-16690" y="364572"/>
                        <a:pt x="212061" y="161238"/>
                      </a:cubicBezTo>
                      <a:cubicBezTo>
                        <a:pt x="436575" y="-38918"/>
                        <a:pt x="787115" y="-38918"/>
                        <a:pt x="1011629" y="160179"/>
                      </a:cubicBezTo>
                      <a:cubicBezTo>
                        <a:pt x="1121768" y="257610"/>
                        <a:pt x="1188487" y="409052"/>
                        <a:pt x="1194842" y="574260"/>
                      </a:cubicBezTo>
                      <a:cubicBezTo>
                        <a:pt x="1202255" y="760650"/>
                        <a:pt x="1134477" y="938567"/>
                        <a:pt x="1002098" y="1077300"/>
                      </a:cubicBezTo>
                      <a:lnTo>
                        <a:pt x="1002098" y="447177"/>
                      </a:lnTo>
                      <a:lnTo>
                        <a:pt x="868660" y="447177"/>
                      </a:lnTo>
                      <a:lnTo>
                        <a:pt x="868660" y="1156727"/>
                      </a:lnTo>
                      <a:close/>
                      <a:moveTo>
                        <a:pt x="991508" y="1082595"/>
                      </a:moveTo>
                      <a:cubicBezTo>
                        <a:pt x="956560" y="1110130"/>
                        <a:pt x="918434" y="1133429"/>
                        <a:pt x="880309" y="1152491"/>
                      </a:cubicBezTo>
                      <a:lnTo>
                        <a:pt x="880309" y="457767"/>
                      </a:lnTo>
                      <a:lnTo>
                        <a:pt x="991508" y="457767"/>
                      </a:lnTo>
                      <a:lnTo>
                        <a:pt x="991508" y="1082595"/>
                      </a:lnTo>
                      <a:close/>
                    </a:path>
                  </a:pathLst>
                </a:custGeom>
                <a:solidFill>
                  <a:srgbClr val="231F20"/>
                </a:solidFill>
                <a:ln w="10553" cap="flat">
                  <a:solidFill>
                    <a:schemeClr val="bg1"/>
                  </a:solid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5DD87706-4AA9-4625-9CDC-E7E2D0F9568A}"/>
                    </a:ext>
                  </a:extLst>
                </p:cNvPr>
                <p:cNvSpPr/>
                <p:nvPr/>
              </p:nvSpPr>
              <p:spPr>
                <a:xfrm>
                  <a:off x="6225725" y="1580234"/>
                  <a:ext cx="426344" cy="422024"/>
                </a:xfrm>
                <a:custGeom>
                  <a:avLst/>
                  <a:gdLst>
                    <a:gd name="connsiteX0" fmla="*/ 394039 w 426344"/>
                    <a:gd name="connsiteY0" fmla="*/ 227163 h 422024"/>
                    <a:gd name="connsiteX1" fmla="*/ 330497 w 426344"/>
                    <a:gd name="connsiteY1" fmla="*/ 164680 h 422024"/>
                    <a:gd name="connsiteX2" fmla="*/ 196000 w 426344"/>
                    <a:gd name="connsiteY2" fmla="*/ 29124 h 422024"/>
                    <a:gd name="connsiteX3" fmla="*/ 194941 w 426344"/>
                    <a:gd name="connsiteY3" fmla="*/ 29124 h 422024"/>
                    <a:gd name="connsiteX4" fmla="*/ 38205 w 426344"/>
                    <a:gd name="connsiteY4" fmla="*/ 54541 h 422024"/>
                    <a:gd name="connsiteX5" fmla="*/ 79 w 426344"/>
                    <a:gd name="connsiteY5" fmla="*/ 121260 h 422024"/>
                    <a:gd name="connsiteX6" fmla="*/ 28673 w 426344"/>
                    <a:gd name="connsiteY6" fmla="*/ 189038 h 422024"/>
                    <a:gd name="connsiteX7" fmla="*/ 29732 w 426344"/>
                    <a:gd name="connsiteY7" fmla="*/ 187979 h 422024"/>
                    <a:gd name="connsiteX8" fmla="*/ 137753 w 426344"/>
                    <a:gd name="connsiteY8" fmla="*/ 294941 h 422024"/>
                    <a:gd name="connsiteX9" fmla="*/ 233066 w 426344"/>
                    <a:gd name="connsiteY9" fmla="*/ 389195 h 422024"/>
                    <a:gd name="connsiteX10" fmla="*/ 295549 w 426344"/>
                    <a:gd name="connsiteY10" fmla="*/ 422025 h 422024"/>
                    <a:gd name="connsiteX11" fmla="*/ 391921 w 426344"/>
                    <a:gd name="connsiteY11" fmla="*/ 361660 h 422024"/>
                    <a:gd name="connsiteX12" fmla="*/ 394039 w 426344"/>
                    <a:gd name="connsiteY12" fmla="*/ 227163 h 422024"/>
                    <a:gd name="connsiteX13" fmla="*/ 385567 w 426344"/>
                    <a:gd name="connsiteY13" fmla="*/ 354247 h 422024"/>
                    <a:gd name="connsiteX14" fmla="*/ 241539 w 426344"/>
                    <a:gd name="connsiteY14" fmla="*/ 381782 h 422024"/>
                    <a:gd name="connsiteX15" fmla="*/ 146226 w 426344"/>
                    <a:gd name="connsiteY15" fmla="*/ 287528 h 422024"/>
                    <a:gd name="connsiteX16" fmla="*/ 33968 w 426344"/>
                    <a:gd name="connsiteY16" fmla="*/ 176330 h 422024"/>
                    <a:gd name="connsiteX17" fmla="*/ 32909 w 426344"/>
                    <a:gd name="connsiteY17" fmla="*/ 177389 h 422024"/>
                    <a:gd name="connsiteX18" fmla="*/ 10670 w 426344"/>
                    <a:gd name="connsiteY18" fmla="*/ 122319 h 422024"/>
                    <a:gd name="connsiteX19" fmla="*/ 45618 w 426344"/>
                    <a:gd name="connsiteY19" fmla="*/ 63013 h 422024"/>
                    <a:gd name="connsiteX20" fmla="*/ 194941 w 426344"/>
                    <a:gd name="connsiteY20" fmla="*/ 43951 h 422024"/>
                    <a:gd name="connsiteX21" fmla="*/ 194941 w 426344"/>
                    <a:gd name="connsiteY21" fmla="*/ 43951 h 422024"/>
                    <a:gd name="connsiteX22" fmla="*/ 322025 w 426344"/>
                    <a:gd name="connsiteY22" fmla="*/ 172093 h 422024"/>
                    <a:gd name="connsiteX23" fmla="*/ 385567 w 426344"/>
                    <a:gd name="connsiteY23" fmla="*/ 234576 h 422024"/>
                    <a:gd name="connsiteX24" fmla="*/ 385567 w 426344"/>
                    <a:gd name="connsiteY24" fmla="*/ 354247 h 42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6344" h="422024">
                      <a:moveTo>
                        <a:pt x="394039" y="227163"/>
                      </a:moveTo>
                      <a:cubicBezTo>
                        <a:pt x="372858" y="205983"/>
                        <a:pt x="351678" y="184802"/>
                        <a:pt x="330497" y="164680"/>
                      </a:cubicBezTo>
                      <a:cubicBezTo>
                        <a:pt x="286018" y="121260"/>
                        <a:pt x="239420" y="75722"/>
                        <a:pt x="196000" y="29124"/>
                      </a:cubicBezTo>
                      <a:lnTo>
                        <a:pt x="194941" y="29124"/>
                      </a:lnTo>
                      <a:cubicBezTo>
                        <a:pt x="148344" y="-16414"/>
                        <a:pt x="110219" y="-9001"/>
                        <a:pt x="38205" y="54541"/>
                      </a:cubicBezTo>
                      <a:cubicBezTo>
                        <a:pt x="13847" y="75722"/>
                        <a:pt x="1138" y="97961"/>
                        <a:pt x="79" y="121260"/>
                      </a:cubicBezTo>
                      <a:cubicBezTo>
                        <a:pt x="-980" y="143500"/>
                        <a:pt x="8552" y="166798"/>
                        <a:pt x="28673" y="189038"/>
                      </a:cubicBezTo>
                      <a:lnTo>
                        <a:pt x="29732" y="187979"/>
                      </a:lnTo>
                      <a:cubicBezTo>
                        <a:pt x="65739" y="222927"/>
                        <a:pt x="102805" y="259993"/>
                        <a:pt x="137753" y="294941"/>
                      </a:cubicBezTo>
                      <a:cubicBezTo>
                        <a:pt x="168465" y="325653"/>
                        <a:pt x="201295" y="358483"/>
                        <a:pt x="233066" y="389195"/>
                      </a:cubicBezTo>
                      <a:cubicBezTo>
                        <a:pt x="255306" y="410375"/>
                        <a:pt x="274368" y="422025"/>
                        <a:pt x="295549" y="422025"/>
                      </a:cubicBezTo>
                      <a:cubicBezTo>
                        <a:pt x="323084" y="422025"/>
                        <a:pt x="352737" y="402962"/>
                        <a:pt x="391921" y="361660"/>
                      </a:cubicBezTo>
                      <a:cubicBezTo>
                        <a:pt x="437459" y="317181"/>
                        <a:pt x="437459" y="270583"/>
                        <a:pt x="394039" y="227163"/>
                      </a:cubicBezTo>
                      <a:close/>
                      <a:moveTo>
                        <a:pt x="385567" y="354247"/>
                      </a:moveTo>
                      <a:cubicBezTo>
                        <a:pt x="318848" y="422025"/>
                        <a:pt x="288136" y="427320"/>
                        <a:pt x="241539" y="381782"/>
                      </a:cubicBezTo>
                      <a:cubicBezTo>
                        <a:pt x="209768" y="351070"/>
                        <a:pt x="177997" y="318240"/>
                        <a:pt x="146226" y="287528"/>
                      </a:cubicBezTo>
                      <a:cubicBezTo>
                        <a:pt x="109160" y="250462"/>
                        <a:pt x="72094" y="212337"/>
                        <a:pt x="33968" y="176330"/>
                      </a:cubicBezTo>
                      <a:lnTo>
                        <a:pt x="32909" y="177389"/>
                      </a:lnTo>
                      <a:cubicBezTo>
                        <a:pt x="17024" y="158326"/>
                        <a:pt x="9611" y="140323"/>
                        <a:pt x="10670" y="122319"/>
                      </a:cubicBezTo>
                      <a:cubicBezTo>
                        <a:pt x="11729" y="102197"/>
                        <a:pt x="23378" y="82076"/>
                        <a:pt x="45618" y="63013"/>
                      </a:cubicBezTo>
                      <a:cubicBezTo>
                        <a:pt x="117632" y="-528"/>
                        <a:pt x="149403" y="-4765"/>
                        <a:pt x="194941" y="43951"/>
                      </a:cubicBezTo>
                      <a:lnTo>
                        <a:pt x="194941" y="43951"/>
                      </a:lnTo>
                      <a:cubicBezTo>
                        <a:pt x="236243" y="88430"/>
                        <a:pt x="279664" y="130791"/>
                        <a:pt x="322025" y="172093"/>
                      </a:cubicBezTo>
                      <a:cubicBezTo>
                        <a:pt x="343205" y="193274"/>
                        <a:pt x="364386" y="213396"/>
                        <a:pt x="385567" y="234576"/>
                      </a:cubicBezTo>
                      <a:cubicBezTo>
                        <a:pt x="425810" y="273761"/>
                        <a:pt x="425810" y="314004"/>
                        <a:pt x="385567" y="354247"/>
                      </a:cubicBezTo>
                      <a:close/>
                    </a:path>
                  </a:pathLst>
                </a:custGeom>
                <a:solidFill>
                  <a:srgbClr val="231F20"/>
                </a:solidFill>
                <a:ln w="10553" cap="flat">
                  <a:solidFill>
                    <a:schemeClr val="bg1"/>
                  </a:solid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EE4E155C-A535-4E14-ACAE-97F2FC9E3C8A}"/>
                    </a:ext>
                  </a:extLst>
                </p:cNvPr>
                <p:cNvSpPr/>
                <p:nvPr/>
              </p:nvSpPr>
              <p:spPr>
                <a:xfrm>
                  <a:off x="5322451" y="678470"/>
                  <a:ext cx="649185" cy="476563"/>
                </a:xfrm>
                <a:custGeom>
                  <a:avLst/>
                  <a:gdLst>
                    <a:gd name="connsiteX0" fmla="*/ 500922 w 649185"/>
                    <a:gd name="connsiteY0" fmla="*/ 11649 h 476563"/>
                    <a:gd name="connsiteX1" fmla="*/ 632241 w 649185"/>
                    <a:gd name="connsiteY1" fmla="*/ 11649 h 476563"/>
                    <a:gd name="connsiteX2" fmla="*/ 380192 w 649185"/>
                    <a:gd name="connsiteY2" fmla="*/ 259463 h 476563"/>
                    <a:gd name="connsiteX3" fmla="*/ 220278 w 649185"/>
                    <a:gd name="connsiteY3" fmla="*/ 207570 h 476563"/>
                    <a:gd name="connsiteX4" fmla="*/ 0 w 649185"/>
                    <a:gd name="connsiteY4" fmla="*/ 470210 h 476563"/>
                    <a:gd name="connsiteX5" fmla="*/ 8472 w 649185"/>
                    <a:gd name="connsiteY5" fmla="*/ 476564 h 476563"/>
                    <a:gd name="connsiteX6" fmla="*/ 224515 w 649185"/>
                    <a:gd name="connsiteY6" fmla="*/ 219219 h 476563"/>
                    <a:gd name="connsiteX7" fmla="*/ 383369 w 649185"/>
                    <a:gd name="connsiteY7" fmla="*/ 271112 h 476563"/>
                    <a:gd name="connsiteX8" fmla="*/ 636478 w 649185"/>
                    <a:gd name="connsiteY8" fmla="*/ 21181 h 476563"/>
                    <a:gd name="connsiteX9" fmla="*/ 628005 w 649185"/>
                    <a:gd name="connsiteY9" fmla="*/ 130261 h 476563"/>
                    <a:gd name="connsiteX10" fmla="*/ 638596 w 649185"/>
                    <a:gd name="connsiteY10" fmla="*/ 131320 h 476563"/>
                    <a:gd name="connsiteX11" fmla="*/ 649186 w 649185"/>
                    <a:gd name="connsiteY11" fmla="*/ 0 h 476563"/>
                    <a:gd name="connsiteX12" fmla="*/ 500922 w 649185"/>
                    <a:gd name="connsiteY12" fmla="*/ 0 h 476563"/>
                    <a:gd name="connsiteX13" fmla="*/ 500922 w 649185"/>
                    <a:gd name="connsiteY13" fmla="*/ 11649 h 476563"/>
                    <a:gd name="connsiteX14" fmla="*/ 637537 w 649185"/>
                    <a:gd name="connsiteY14" fmla="*/ 13767 h 476563"/>
                    <a:gd name="connsiteX15" fmla="*/ 635419 w 649185"/>
                    <a:gd name="connsiteY15" fmla="*/ 11649 h 476563"/>
                    <a:gd name="connsiteX16" fmla="*/ 638596 w 649185"/>
                    <a:gd name="connsiteY16" fmla="*/ 11649 h 476563"/>
                    <a:gd name="connsiteX17" fmla="*/ 637537 w 649185"/>
                    <a:gd name="connsiteY17" fmla="*/ 13767 h 47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9185" h="476563">
                      <a:moveTo>
                        <a:pt x="500922" y="11649"/>
                      </a:moveTo>
                      <a:lnTo>
                        <a:pt x="632241" y="11649"/>
                      </a:lnTo>
                      <a:lnTo>
                        <a:pt x="380192" y="259463"/>
                      </a:lnTo>
                      <a:lnTo>
                        <a:pt x="220278" y="207570"/>
                      </a:lnTo>
                      <a:lnTo>
                        <a:pt x="0" y="470210"/>
                      </a:lnTo>
                      <a:lnTo>
                        <a:pt x="8472" y="476564"/>
                      </a:lnTo>
                      <a:lnTo>
                        <a:pt x="224515" y="219219"/>
                      </a:lnTo>
                      <a:lnTo>
                        <a:pt x="383369" y="271112"/>
                      </a:lnTo>
                      <a:lnTo>
                        <a:pt x="636478" y="21181"/>
                      </a:lnTo>
                      <a:lnTo>
                        <a:pt x="628005" y="130261"/>
                      </a:lnTo>
                      <a:lnTo>
                        <a:pt x="638596" y="131320"/>
                      </a:lnTo>
                      <a:lnTo>
                        <a:pt x="649186" y="0"/>
                      </a:lnTo>
                      <a:lnTo>
                        <a:pt x="500922" y="0"/>
                      </a:lnTo>
                      <a:lnTo>
                        <a:pt x="500922" y="11649"/>
                      </a:lnTo>
                      <a:close/>
                      <a:moveTo>
                        <a:pt x="637537" y="13767"/>
                      </a:moveTo>
                      <a:lnTo>
                        <a:pt x="635419" y="11649"/>
                      </a:lnTo>
                      <a:lnTo>
                        <a:pt x="638596" y="11649"/>
                      </a:lnTo>
                      <a:lnTo>
                        <a:pt x="637537" y="13767"/>
                      </a:lnTo>
                      <a:close/>
                    </a:path>
                  </a:pathLst>
                </a:custGeom>
                <a:solidFill>
                  <a:srgbClr val="231F20"/>
                </a:solidFill>
                <a:ln w="10553" cap="flat">
                  <a:solidFill>
                    <a:schemeClr val="bg1"/>
                  </a:solidFill>
                  <a:prstDash val="solid"/>
                  <a:miter/>
                </a:ln>
              </p:spPr>
              <p:txBody>
                <a:bodyPr rtlCol="0" anchor="ctr"/>
                <a:lstStyle/>
                <a:p>
                  <a:endParaRPr lang="en-IN"/>
                </a:p>
              </p:txBody>
            </p:sp>
          </p:grpSp>
          <p:grpSp>
            <p:nvGrpSpPr>
              <p:cNvPr id="19" name="Graphic 75">
                <a:extLst>
                  <a:ext uri="{FF2B5EF4-FFF2-40B4-BE49-F238E27FC236}">
                    <a16:creationId xmlns:a16="http://schemas.microsoft.com/office/drawing/2014/main" id="{3BC2A637-B407-47BA-9D05-28AF97B65C5A}"/>
                  </a:ext>
                </a:extLst>
              </p:cNvPr>
              <p:cNvGrpSpPr/>
              <p:nvPr/>
            </p:nvGrpSpPr>
            <p:grpSpPr>
              <a:xfrm>
                <a:off x="5925312" y="5935255"/>
                <a:ext cx="424381" cy="438339"/>
                <a:chOff x="462269" y="2749403"/>
                <a:chExt cx="1580063" cy="1483670"/>
              </a:xfrm>
              <a:noFill/>
            </p:grpSpPr>
            <p:sp>
              <p:nvSpPr>
                <p:cNvPr id="29" name="Freeform: Shape 28">
                  <a:extLst>
                    <a:ext uri="{FF2B5EF4-FFF2-40B4-BE49-F238E27FC236}">
                      <a16:creationId xmlns:a16="http://schemas.microsoft.com/office/drawing/2014/main" id="{56BC40BC-19CE-4CD7-B5AC-651A2B29B953}"/>
                    </a:ext>
                  </a:extLst>
                </p:cNvPr>
                <p:cNvSpPr/>
                <p:nvPr/>
              </p:nvSpPr>
              <p:spPr>
                <a:xfrm>
                  <a:off x="462269" y="2749403"/>
                  <a:ext cx="1580063" cy="1483670"/>
                </a:xfrm>
                <a:custGeom>
                  <a:avLst/>
                  <a:gdLst>
                    <a:gd name="connsiteX0" fmla="*/ 443623 w 1580063"/>
                    <a:gd name="connsiteY0" fmla="*/ 579386 h 1483670"/>
                    <a:gd name="connsiteX1" fmla="*/ 443623 w 1580063"/>
                    <a:gd name="connsiteY1" fmla="*/ 130269 h 1483670"/>
                    <a:gd name="connsiteX2" fmla="*/ 485806 w 1580063"/>
                    <a:gd name="connsiteY2" fmla="*/ 88086 h 1483670"/>
                    <a:gd name="connsiteX3" fmla="*/ 617315 w 1580063"/>
                    <a:gd name="connsiteY3" fmla="*/ 88086 h 1483670"/>
                    <a:gd name="connsiteX4" fmla="*/ 644610 w 1580063"/>
                    <a:gd name="connsiteY4" fmla="*/ 60792 h 1483670"/>
                    <a:gd name="connsiteX5" fmla="*/ 645850 w 1580063"/>
                    <a:gd name="connsiteY5" fmla="*/ 0 h 1483670"/>
                    <a:gd name="connsiteX6" fmla="*/ 1384040 w 1580063"/>
                    <a:gd name="connsiteY6" fmla="*/ 0 h 1483670"/>
                    <a:gd name="connsiteX7" fmla="*/ 1386521 w 1580063"/>
                    <a:gd name="connsiteY7" fmla="*/ 58311 h 1483670"/>
                    <a:gd name="connsiteX8" fmla="*/ 1417537 w 1580063"/>
                    <a:gd name="connsiteY8" fmla="*/ 89327 h 1483670"/>
                    <a:gd name="connsiteX9" fmla="*/ 1580063 w 1580063"/>
                    <a:gd name="connsiteY9" fmla="*/ 93049 h 1483670"/>
                    <a:gd name="connsiteX10" fmla="*/ 1580063 w 1580063"/>
                    <a:gd name="connsiteY10" fmla="*/ 1421790 h 1483670"/>
                    <a:gd name="connsiteX11" fmla="*/ 1403890 w 1580063"/>
                    <a:gd name="connsiteY11" fmla="*/ 1421790 h 1483670"/>
                    <a:gd name="connsiteX12" fmla="*/ 351815 w 1580063"/>
                    <a:gd name="connsiteY12" fmla="*/ 1421790 h 1483670"/>
                    <a:gd name="connsiteX13" fmla="*/ 344371 w 1580063"/>
                    <a:gd name="connsiteY13" fmla="*/ 555813 h 1483670"/>
                    <a:gd name="connsiteX14" fmla="*/ 73908 w 1580063"/>
                    <a:gd name="connsiteY14" fmla="*/ 662510 h 1483670"/>
                    <a:gd name="connsiteX15" fmla="*/ 6913 w 1580063"/>
                    <a:gd name="connsiteY15" fmla="*/ 906918 h 1483670"/>
                    <a:gd name="connsiteX16" fmla="*/ 116091 w 1580063"/>
                    <a:gd name="connsiteY16" fmla="*/ 1167456 h 1483670"/>
                    <a:gd name="connsiteX17" fmla="*/ 289782 w 1580063"/>
                    <a:gd name="connsiteY17" fmla="*/ 1463972 h 1483670"/>
                    <a:gd name="connsiteX18" fmla="*/ 322039 w 1580063"/>
                    <a:gd name="connsiteY18" fmla="*/ 1465213 h 1483670"/>
                    <a:gd name="connsiteX19" fmla="*/ 561486 w 1580063"/>
                    <a:gd name="connsiteY19" fmla="*/ 1029743 h 1483670"/>
                    <a:gd name="connsiteX20" fmla="*/ 611112 w 1580063"/>
                    <a:gd name="connsiteY20" fmla="*/ 867218 h 1483670"/>
                    <a:gd name="connsiteX21" fmla="*/ 344371 w 1580063"/>
                    <a:gd name="connsiteY21" fmla="*/ 555813 h 148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80063" h="1483670">
                      <a:moveTo>
                        <a:pt x="443623" y="579386"/>
                      </a:moveTo>
                      <a:cubicBezTo>
                        <a:pt x="443623" y="477652"/>
                        <a:pt x="443623" y="232002"/>
                        <a:pt x="443623" y="130269"/>
                      </a:cubicBezTo>
                      <a:cubicBezTo>
                        <a:pt x="443623" y="93049"/>
                        <a:pt x="449827" y="88086"/>
                        <a:pt x="485806" y="88086"/>
                      </a:cubicBezTo>
                      <a:cubicBezTo>
                        <a:pt x="529229" y="88086"/>
                        <a:pt x="573892" y="88086"/>
                        <a:pt x="617315" y="88086"/>
                      </a:cubicBezTo>
                      <a:cubicBezTo>
                        <a:pt x="637166" y="88086"/>
                        <a:pt x="645850" y="81883"/>
                        <a:pt x="644610" y="60792"/>
                      </a:cubicBezTo>
                      <a:cubicBezTo>
                        <a:pt x="643369" y="40942"/>
                        <a:pt x="644610" y="19850"/>
                        <a:pt x="645850" y="0"/>
                      </a:cubicBezTo>
                      <a:cubicBezTo>
                        <a:pt x="891500" y="0"/>
                        <a:pt x="1137149" y="0"/>
                        <a:pt x="1384040" y="0"/>
                      </a:cubicBezTo>
                      <a:cubicBezTo>
                        <a:pt x="1385280" y="19850"/>
                        <a:pt x="1386521" y="38460"/>
                        <a:pt x="1386521" y="58311"/>
                      </a:cubicBezTo>
                      <a:cubicBezTo>
                        <a:pt x="1386521" y="89327"/>
                        <a:pt x="1386521" y="88086"/>
                        <a:pt x="1417537" y="89327"/>
                      </a:cubicBezTo>
                      <a:cubicBezTo>
                        <a:pt x="1472126" y="90568"/>
                        <a:pt x="1525474" y="84365"/>
                        <a:pt x="1580063" y="93049"/>
                      </a:cubicBezTo>
                      <a:cubicBezTo>
                        <a:pt x="1580063" y="535963"/>
                        <a:pt x="1580063" y="978876"/>
                        <a:pt x="1580063" y="1421790"/>
                      </a:cubicBezTo>
                      <a:cubicBezTo>
                        <a:pt x="1521752" y="1421790"/>
                        <a:pt x="1462201" y="1421790"/>
                        <a:pt x="1403890" y="1421790"/>
                      </a:cubicBezTo>
                      <a:cubicBezTo>
                        <a:pt x="1107374" y="1421790"/>
                        <a:pt x="648331" y="1421790"/>
                        <a:pt x="351815" y="1421790"/>
                      </a:cubicBezTo>
                      <a:moveTo>
                        <a:pt x="344371" y="555813"/>
                      </a:moveTo>
                      <a:cubicBezTo>
                        <a:pt x="214102" y="555813"/>
                        <a:pt x="134700" y="590552"/>
                        <a:pt x="73908" y="662510"/>
                      </a:cubicBezTo>
                      <a:cubicBezTo>
                        <a:pt x="14357" y="733227"/>
                        <a:pt x="-14178" y="815110"/>
                        <a:pt x="6913" y="906918"/>
                      </a:cubicBezTo>
                      <a:cubicBezTo>
                        <a:pt x="28004" y="998727"/>
                        <a:pt x="72668" y="1083092"/>
                        <a:pt x="116091" y="1167456"/>
                      </a:cubicBezTo>
                      <a:cubicBezTo>
                        <a:pt x="168198" y="1269190"/>
                        <a:pt x="227750" y="1367201"/>
                        <a:pt x="289782" y="1463972"/>
                      </a:cubicBezTo>
                      <a:cubicBezTo>
                        <a:pt x="305911" y="1490026"/>
                        <a:pt x="305911" y="1490026"/>
                        <a:pt x="322039" y="1465213"/>
                      </a:cubicBezTo>
                      <a:cubicBezTo>
                        <a:pt x="410126" y="1325019"/>
                        <a:pt x="494490" y="1182344"/>
                        <a:pt x="561486" y="1029743"/>
                      </a:cubicBezTo>
                      <a:cubicBezTo>
                        <a:pt x="585058" y="977636"/>
                        <a:pt x="607390" y="924288"/>
                        <a:pt x="611112" y="867218"/>
                      </a:cubicBezTo>
                      <a:cubicBezTo>
                        <a:pt x="619796" y="704692"/>
                        <a:pt x="480843" y="553332"/>
                        <a:pt x="344371" y="555813"/>
                      </a:cubicBezTo>
                      <a:close/>
                    </a:path>
                  </a:pathLst>
                </a:custGeom>
                <a:noFill/>
                <a:ln w="19050" cap="flat">
                  <a:solidFill>
                    <a:schemeClr val="bg1"/>
                  </a:solid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C3D138A7-C028-440D-9A93-E1E3652854D4}"/>
                    </a:ext>
                  </a:extLst>
                </p:cNvPr>
                <p:cNvSpPr/>
                <p:nvPr/>
              </p:nvSpPr>
              <p:spPr>
                <a:xfrm>
                  <a:off x="1523635" y="3259312"/>
                  <a:ext cx="215977" cy="115380"/>
                </a:xfrm>
                <a:custGeom>
                  <a:avLst/>
                  <a:gdLst>
                    <a:gd name="connsiteX0" fmla="*/ 105559 w 215977"/>
                    <a:gd name="connsiteY0" fmla="*/ 115381 h 115380"/>
                    <a:gd name="connsiteX1" fmla="*/ 27398 w 215977"/>
                    <a:gd name="connsiteY1" fmla="*/ 115381 h 115380"/>
                    <a:gd name="connsiteX2" fmla="*/ 104 w 215977"/>
                    <a:gd name="connsiteY2" fmla="*/ 86846 h 115380"/>
                    <a:gd name="connsiteX3" fmla="*/ 104 w 215977"/>
                    <a:gd name="connsiteY3" fmla="*/ 28535 h 115380"/>
                    <a:gd name="connsiteX4" fmla="*/ 26158 w 215977"/>
                    <a:gd name="connsiteY4" fmla="*/ 0 h 115380"/>
                    <a:gd name="connsiteX5" fmla="*/ 189924 w 215977"/>
                    <a:gd name="connsiteY5" fmla="*/ 0 h 115380"/>
                    <a:gd name="connsiteX6" fmla="*/ 215978 w 215977"/>
                    <a:gd name="connsiteY6" fmla="*/ 28535 h 115380"/>
                    <a:gd name="connsiteX7" fmla="*/ 215978 w 215977"/>
                    <a:gd name="connsiteY7" fmla="*/ 84365 h 115380"/>
                    <a:gd name="connsiteX8" fmla="*/ 186202 w 215977"/>
                    <a:gd name="connsiteY8" fmla="*/ 114140 h 115380"/>
                    <a:gd name="connsiteX9" fmla="*/ 105559 w 215977"/>
                    <a:gd name="connsiteY9" fmla="*/ 115381 h 115380"/>
                    <a:gd name="connsiteX10" fmla="*/ 105559 w 215977"/>
                    <a:gd name="connsiteY10" fmla="*/ 115381 h 11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77" h="115380">
                      <a:moveTo>
                        <a:pt x="105559" y="115381"/>
                      </a:moveTo>
                      <a:cubicBezTo>
                        <a:pt x="79506" y="115381"/>
                        <a:pt x="53452" y="115381"/>
                        <a:pt x="27398" y="115381"/>
                      </a:cubicBezTo>
                      <a:cubicBezTo>
                        <a:pt x="8788" y="115381"/>
                        <a:pt x="-1137" y="106696"/>
                        <a:pt x="104" y="86846"/>
                      </a:cubicBezTo>
                      <a:cubicBezTo>
                        <a:pt x="104" y="66995"/>
                        <a:pt x="104" y="48386"/>
                        <a:pt x="104" y="28535"/>
                      </a:cubicBezTo>
                      <a:cubicBezTo>
                        <a:pt x="104" y="11166"/>
                        <a:pt x="8788" y="0"/>
                        <a:pt x="26158" y="0"/>
                      </a:cubicBezTo>
                      <a:cubicBezTo>
                        <a:pt x="80746" y="0"/>
                        <a:pt x="135335" y="0"/>
                        <a:pt x="189924" y="0"/>
                      </a:cubicBezTo>
                      <a:cubicBezTo>
                        <a:pt x="207293" y="0"/>
                        <a:pt x="215978" y="12407"/>
                        <a:pt x="215978" y="28535"/>
                      </a:cubicBezTo>
                      <a:cubicBezTo>
                        <a:pt x="215978" y="47145"/>
                        <a:pt x="214737" y="65755"/>
                        <a:pt x="215978" y="84365"/>
                      </a:cubicBezTo>
                      <a:cubicBezTo>
                        <a:pt x="215978" y="105456"/>
                        <a:pt x="206052" y="114140"/>
                        <a:pt x="186202" y="114140"/>
                      </a:cubicBezTo>
                      <a:cubicBezTo>
                        <a:pt x="158908" y="115381"/>
                        <a:pt x="131613" y="115381"/>
                        <a:pt x="105559" y="115381"/>
                      </a:cubicBezTo>
                      <a:cubicBezTo>
                        <a:pt x="105559" y="115381"/>
                        <a:pt x="105559" y="115381"/>
                        <a:pt x="105559" y="115381"/>
                      </a:cubicBezTo>
                      <a:close/>
                    </a:path>
                  </a:pathLst>
                </a:custGeom>
                <a:noFill/>
                <a:ln w="6350" cap="flat">
                  <a:solidFill>
                    <a:schemeClr val="bg1"/>
                  </a:solid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44990281-E3A0-4E2F-B345-B16EBE8F98AF}"/>
                    </a:ext>
                  </a:extLst>
                </p:cNvPr>
                <p:cNvSpPr/>
                <p:nvPr/>
              </p:nvSpPr>
              <p:spPr>
                <a:xfrm>
                  <a:off x="1225520" y="3257790"/>
                  <a:ext cx="216428" cy="116903"/>
                </a:xfrm>
                <a:custGeom>
                  <a:avLst/>
                  <a:gdLst>
                    <a:gd name="connsiteX0" fmla="*/ 107158 w 216428"/>
                    <a:gd name="connsiteY0" fmla="*/ 116903 h 116903"/>
                    <a:gd name="connsiteX1" fmla="*/ 28996 w 216428"/>
                    <a:gd name="connsiteY1" fmla="*/ 116903 h 116903"/>
                    <a:gd name="connsiteX2" fmla="*/ 461 w 216428"/>
                    <a:gd name="connsiteY2" fmla="*/ 88368 h 116903"/>
                    <a:gd name="connsiteX3" fmla="*/ 81104 w 216428"/>
                    <a:gd name="connsiteY3" fmla="*/ 282 h 116903"/>
                    <a:gd name="connsiteX4" fmla="*/ 171672 w 216428"/>
                    <a:gd name="connsiteY4" fmla="*/ 282 h 116903"/>
                    <a:gd name="connsiteX5" fmla="*/ 216335 w 216428"/>
                    <a:gd name="connsiteY5" fmla="*/ 43704 h 116903"/>
                    <a:gd name="connsiteX6" fmla="*/ 216335 w 216428"/>
                    <a:gd name="connsiteY6" fmla="*/ 84646 h 116903"/>
                    <a:gd name="connsiteX7" fmla="*/ 184078 w 216428"/>
                    <a:gd name="connsiteY7" fmla="*/ 116903 h 116903"/>
                    <a:gd name="connsiteX8" fmla="*/ 107158 w 216428"/>
                    <a:gd name="connsiteY8" fmla="*/ 116903 h 116903"/>
                    <a:gd name="connsiteX9" fmla="*/ 107158 w 216428"/>
                    <a:gd name="connsiteY9" fmla="*/ 116903 h 116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428" h="116903">
                      <a:moveTo>
                        <a:pt x="107158" y="116903"/>
                      </a:moveTo>
                      <a:cubicBezTo>
                        <a:pt x="81104" y="116903"/>
                        <a:pt x="55050" y="116903"/>
                        <a:pt x="28996" y="116903"/>
                      </a:cubicBezTo>
                      <a:cubicBezTo>
                        <a:pt x="10386" y="116903"/>
                        <a:pt x="461" y="106978"/>
                        <a:pt x="461" y="88368"/>
                      </a:cubicBezTo>
                      <a:cubicBezTo>
                        <a:pt x="-2020" y="-9644"/>
                        <a:pt x="2943" y="282"/>
                        <a:pt x="81104" y="282"/>
                      </a:cubicBezTo>
                      <a:cubicBezTo>
                        <a:pt x="110880" y="282"/>
                        <a:pt x="141896" y="282"/>
                        <a:pt x="171672" y="282"/>
                      </a:cubicBezTo>
                      <a:cubicBezTo>
                        <a:pt x="210132" y="282"/>
                        <a:pt x="216335" y="5244"/>
                        <a:pt x="216335" y="43704"/>
                      </a:cubicBezTo>
                      <a:cubicBezTo>
                        <a:pt x="216335" y="57352"/>
                        <a:pt x="215095" y="70999"/>
                        <a:pt x="216335" y="84646"/>
                      </a:cubicBezTo>
                      <a:cubicBezTo>
                        <a:pt x="217576" y="108218"/>
                        <a:pt x="206410" y="116903"/>
                        <a:pt x="184078" y="116903"/>
                      </a:cubicBezTo>
                      <a:cubicBezTo>
                        <a:pt x="158024" y="116903"/>
                        <a:pt x="131971" y="116903"/>
                        <a:pt x="107158" y="116903"/>
                      </a:cubicBezTo>
                      <a:cubicBezTo>
                        <a:pt x="107158" y="116903"/>
                        <a:pt x="107158" y="116903"/>
                        <a:pt x="107158" y="116903"/>
                      </a:cubicBezTo>
                      <a:close/>
                    </a:path>
                  </a:pathLst>
                </a:custGeom>
                <a:noFill/>
                <a:ln w="6350" cap="flat">
                  <a:solidFill>
                    <a:schemeClr val="bg1"/>
                  </a:solid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41B0A6A3-D129-4EDC-8FE9-84B54662BD03}"/>
                    </a:ext>
                  </a:extLst>
                </p:cNvPr>
                <p:cNvSpPr/>
                <p:nvPr/>
              </p:nvSpPr>
              <p:spPr>
                <a:xfrm>
                  <a:off x="1523635" y="3651359"/>
                  <a:ext cx="217218" cy="114140"/>
                </a:xfrm>
                <a:custGeom>
                  <a:avLst/>
                  <a:gdLst>
                    <a:gd name="connsiteX0" fmla="*/ 105559 w 217218"/>
                    <a:gd name="connsiteY0" fmla="*/ 114140 h 114140"/>
                    <a:gd name="connsiteX1" fmla="*/ 27398 w 217218"/>
                    <a:gd name="connsiteY1" fmla="*/ 114140 h 114140"/>
                    <a:gd name="connsiteX2" fmla="*/ 104 w 217218"/>
                    <a:gd name="connsiteY2" fmla="*/ 85605 h 114140"/>
                    <a:gd name="connsiteX3" fmla="*/ 104 w 217218"/>
                    <a:gd name="connsiteY3" fmla="*/ 24813 h 114140"/>
                    <a:gd name="connsiteX4" fmla="*/ 24917 w 217218"/>
                    <a:gd name="connsiteY4" fmla="*/ 0 h 114140"/>
                    <a:gd name="connsiteX5" fmla="*/ 191165 w 217218"/>
                    <a:gd name="connsiteY5" fmla="*/ 0 h 114140"/>
                    <a:gd name="connsiteX6" fmla="*/ 215978 w 217218"/>
                    <a:gd name="connsiteY6" fmla="*/ 23572 h 114140"/>
                    <a:gd name="connsiteX7" fmla="*/ 217218 w 217218"/>
                    <a:gd name="connsiteY7" fmla="*/ 76921 h 114140"/>
                    <a:gd name="connsiteX8" fmla="*/ 179999 w 217218"/>
                    <a:gd name="connsiteY8" fmla="*/ 114140 h 114140"/>
                    <a:gd name="connsiteX9" fmla="*/ 105559 w 217218"/>
                    <a:gd name="connsiteY9" fmla="*/ 114140 h 114140"/>
                    <a:gd name="connsiteX10" fmla="*/ 105559 w 217218"/>
                    <a:gd name="connsiteY10" fmla="*/ 114140 h 1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218" h="114140">
                      <a:moveTo>
                        <a:pt x="105559" y="114140"/>
                      </a:moveTo>
                      <a:cubicBezTo>
                        <a:pt x="79506" y="114140"/>
                        <a:pt x="53452" y="114140"/>
                        <a:pt x="27398" y="114140"/>
                      </a:cubicBezTo>
                      <a:cubicBezTo>
                        <a:pt x="8788" y="114140"/>
                        <a:pt x="-1137" y="105456"/>
                        <a:pt x="104" y="85605"/>
                      </a:cubicBezTo>
                      <a:cubicBezTo>
                        <a:pt x="104" y="65755"/>
                        <a:pt x="104" y="44664"/>
                        <a:pt x="104" y="24813"/>
                      </a:cubicBezTo>
                      <a:cubicBezTo>
                        <a:pt x="104" y="8685"/>
                        <a:pt x="8788" y="1241"/>
                        <a:pt x="24917" y="0"/>
                      </a:cubicBezTo>
                      <a:cubicBezTo>
                        <a:pt x="80746" y="0"/>
                        <a:pt x="135335" y="0"/>
                        <a:pt x="191165" y="0"/>
                      </a:cubicBezTo>
                      <a:cubicBezTo>
                        <a:pt x="207293" y="0"/>
                        <a:pt x="215978" y="8685"/>
                        <a:pt x="215978" y="23572"/>
                      </a:cubicBezTo>
                      <a:cubicBezTo>
                        <a:pt x="217218" y="40942"/>
                        <a:pt x="217218" y="59551"/>
                        <a:pt x="217218" y="76921"/>
                      </a:cubicBezTo>
                      <a:cubicBezTo>
                        <a:pt x="217218" y="107937"/>
                        <a:pt x="211015" y="112900"/>
                        <a:pt x="179999" y="114140"/>
                      </a:cubicBezTo>
                      <a:cubicBezTo>
                        <a:pt x="153945" y="114140"/>
                        <a:pt x="130373" y="114140"/>
                        <a:pt x="105559" y="114140"/>
                      </a:cubicBezTo>
                      <a:cubicBezTo>
                        <a:pt x="105559" y="114140"/>
                        <a:pt x="105559" y="114140"/>
                        <a:pt x="105559" y="114140"/>
                      </a:cubicBezTo>
                      <a:close/>
                    </a:path>
                  </a:pathLst>
                </a:custGeom>
                <a:noFill/>
                <a:ln w="6350" cap="flat">
                  <a:solidFill>
                    <a:schemeClr val="bg1"/>
                  </a:solid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D97077EA-0EC5-449B-BEAA-C8C90C0BA471}"/>
                    </a:ext>
                  </a:extLst>
                </p:cNvPr>
                <p:cNvSpPr/>
                <p:nvPr/>
              </p:nvSpPr>
              <p:spPr>
                <a:xfrm>
                  <a:off x="1523622" y="3454095"/>
                  <a:ext cx="217230" cy="114140"/>
                </a:xfrm>
                <a:custGeom>
                  <a:avLst/>
                  <a:gdLst>
                    <a:gd name="connsiteX0" fmla="*/ 104331 w 217230"/>
                    <a:gd name="connsiteY0" fmla="*/ 112900 h 114140"/>
                    <a:gd name="connsiteX1" fmla="*/ 26170 w 217230"/>
                    <a:gd name="connsiteY1" fmla="*/ 112900 h 114140"/>
                    <a:gd name="connsiteX2" fmla="*/ 116 w 217230"/>
                    <a:gd name="connsiteY2" fmla="*/ 86846 h 114140"/>
                    <a:gd name="connsiteX3" fmla="*/ 116 w 217230"/>
                    <a:gd name="connsiteY3" fmla="*/ 28535 h 114140"/>
                    <a:gd name="connsiteX4" fmla="*/ 28651 w 217230"/>
                    <a:gd name="connsiteY4" fmla="*/ 0 h 114140"/>
                    <a:gd name="connsiteX5" fmla="*/ 187455 w 217230"/>
                    <a:gd name="connsiteY5" fmla="*/ 0 h 114140"/>
                    <a:gd name="connsiteX6" fmla="*/ 215990 w 217230"/>
                    <a:gd name="connsiteY6" fmla="*/ 28535 h 114140"/>
                    <a:gd name="connsiteX7" fmla="*/ 217231 w 217230"/>
                    <a:gd name="connsiteY7" fmla="*/ 86846 h 114140"/>
                    <a:gd name="connsiteX8" fmla="*/ 191177 w 217230"/>
                    <a:gd name="connsiteY8" fmla="*/ 114140 h 114140"/>
                    <a:gd name="connsiteX9" fmla="*/ 104331 w 217230"/>
                    <a:gd name="connsiteY9" fmla="*/ 112900 h 1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230" h="114140">
                      <a:moveTo>
                        <a:pt x="104331" y="112900"/>
                      </a:moveTo>
                      <a:cubicBezTo>
                        <a:pt x="78278" y="112900"/>
                        <a:pt x="52224" y="112900"/>
                        <a:pt x="26170" y="112900"/>
                      </a:cubicBezTo>
                      <a:cubicBezTo>
                        <a:pt x="7560" y="112900"/>
                        <a:pt x="-1124" y="104215"/>
                        <a:pt x="116" y="86846"/>
                      </a:cubicBezTo>
                      <a:cubicBezTo>
                        <a:pt x="116" y="66995"/>
                        <a:pt x="116" y="48386"/>
                        <a:pt x="116" y="28535"/>
                      </a:cubicBezTo>
                      <a:cubicBezTo>
                        <a:pt x="116" y="9925"/>
                        <a:pt x="8801" y="0"/>
                        <a:pt x="28651" y="0"/>
                      </a:cubicBezTo>
                      <a:cubicBezTo>
                        <a:pt x="82000" y="0"/>
                        <a:pt x="134107" y="0"/>
                        <a:pt x="187455" y="0"/>
                      </a:cubicBezTo>
                      <a:cubicBezTo>
                        <a:pt x="206065" y="0"/>
                        <a:pt x="215990" y="9925"/>
                        <a:pt x="215990" y="28535"/>
                      </a:cubicBezTo>
                      <a:cubicBezTo>
                        <a:pt x="215990" y="48386"/>
                        <a:pt x="215990" y="66995"/>
                        <a:pt x="217231" y="86846"/>
                      </a:cubicBezTo>
                      <a:cubicBezTo>
                        <a:pt x="217231" y="105456"/>
                        <a:pt x="208546" y="114140"/>
                        <a:pt x="191177" y="114140"/>
                      </a:cubicBezTo>
                      <a:cubicBezTo>
                        <a:pt x="161401" y="112900"/>
                        <a:pt x="132866" y="112900"/>
                        <a:pt x="104331" y="112900"/>
                      </a:cubicBezTo>
                      <a:close/>
                    </a:path>
                  </a:pathLst>
                </a:custGeom>
                <a:noFill/>
                <a:ln w="6350" cap="flat">
                  <a:solidFill>
                    <a:schemeClr val="bg1"/>
                  </a:solid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9F098355-89C9-40B7-AA8D-85AB443BD845}"/>
                    </a:ext>
                  </a:extLst>
                </p:cNvPr>
                <p:cNvSpPr/>
                <p:nvPr/>
              </p:nvSpPr>
              <p:spPr>
                <a:xfrm>
                  <a:off x="1225051" y="3452854"/>
                  <a:ext cx="214323" cy="114691"/>
                </a:xfrm>
                <a:custGeom>
                  <a:avLst/>
                  <a:gdLst>
                    <a:gd name="connsiteX0" fmla="*/ 110108 w 214323"/>
                    <a:gd name="connsiteY0" fmla="*/ 114140 h 114691"/>
                    <a:gd name="connsiteX1" fmla="*/ 29466 w 214323"/>
                    <a:gd name="connsiteY1" fmla="*/ 114140 h 114691"/>
                    <a:gd name="connsiteX2" fmla="*/ 930 w 214323"/>
                    <a:gd name="connsiteY2" fmla="*/ 88087 h 114691"/>
                    <a:gd name="connsiteX3" fmla="*/ 930 w 214323"/>
                    <a:gd name="connsiteY3" fmla="*/ 24813 h 114691"/>
                    <a:gd name="connsiteX4" fmla="*/ 25744 w 214323"/>
                    <a:gd name="connsiteY4" fmla="*/ 0 h 114691"/>
                    <a:gd name="connsiteX5" fmla="*/ 191991 w 214323"/>
                    <a:gd name="connsiteY5" fmla="*/ 0 h 114691"/>
                    <a:gd name="connsiteX6" fmla="*/ 214323 w 214323"/>
                    <a:gd name="connsiteY6" fmla="*/ 22332 h 114691"/>
                    <a:gd name="connsiteX7" fmla="*/ 214323 w 214323"/>
                    <a:gd name="connsiteY7" fmla="*/ 93049 h 114691"/>
                    <a:gd name="connsiteX8" fmla="*/ 190751 w 214323"/>
                    <a:gd name="connsiteY8" fmla="*/ 114140 h 114691"/>
                    <a:gd name="connsiteX9" fmla="*/ 110108 w 214323"/>
                    <a:gd name="connsiteY9" fmla="*/ 114140 h 114691"/>
                    <a:gd name="connsiteX10" fmla="*/ 110108 w 214323"/>
                    <a:gd name="connsiteY10" fmla="*/ 114140 h 1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323" h="114691">
                      <a:moveTo>
                        <a:pt x="110108" y="114140"/>
                      </a:moveTo>
                      <a:cubicBezTo>
                        <a:pt x="82814" y="114140"/>
                        <a:pt x="56760" y="114140"/>
                        <a:pt x="29466" y="114140"/>
                      </a:cubicBezTo>
                      <a:cubicBezTo>
                        <a:pt x="10856" y="114140"/>
                        <a:pt x="2171" y="105456"/>
                        <a:pt x="930" y="88087"/>
                      </a:cubicBezTo>
                      <a:cubicBezTo>
                        <a:pt x="-310" y="66995"/>
                        <a:pt x="-310" y="45904"/>
                        <a:pt x="930" y="24813"/>
                      </a:cubicBezTo>
                      <a:cubicBezTo>
                        <a:pt x="930" y="9925"/>
                        <a:pt x="10856" y="1241"/>
                        <a:pt x="25744" y="0"/>
                      </a:cubicBezTo>
                      <a:cubicBezTo>
                        <a:pt x="81573" y="0"/>
                        <a:pt x="136162" y="0"/>
                        <a:pt x="191991" y="0"/>
                      </a:cubicBezTo>
                      <a:cubicBezTo>
                        <a:pt x="206879" y="0"/>
                        <a:pt x="214323" y="8685"/>
                        <a:pt x="214323" y="22332"/>
                      </a:cubicBezTo>
                      <a:cubicBezTo>
                        <a:pt x="214323" y="45904"/>
                        <a:pt x="214323" y="69477"/>
                        <a:pt x="214323" y="93049"/>
                      </a:cubicBezTo>
                      <a:cubicBezTo>
                        <a:pt x="214323" y="109178"/>
                        <a:pt x="204398" y="114140"/>
                        <a:pt x="190751" y="114140"/>
                      </a:cubicBezTo>
                      <a:cubicBezTo>
                        <a:pt x="163456" y="114140"/>
                        <a:pt x="137403" y="115381"/>
                        <a:pt x="110108" y="114140"/>
                      </a:cubicBezTo>
                      <a:cubicBezTo>
                        <a:pt x="110108" y="114140"/>
                        <a:pt x="110108" y="114140"/>
                        <a:pt x="110108" y="114140"/>
                      </a:cubicBezTo>
                      <a:close/>
                    </a:path>
                  </a:pathLst>
                </a:custGeom>
                <a:noFill/>
                <a:ln w="6350" cap="flat">
                  <a:solidFill>
                    <a:schemeClr val="bg1"/>
                  </a:solid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5BC59A0B-3ECC-4C21-BB15-B465EA38FAC7}"/>
                    </a:ext>
                  </a:extLst>
                </p:cNvPr>
                <p:cNvSpPr/>
                <p:nvPr/>
              </p:nvSpPr>
              <p:spPr>
                <a:xfrm>
                  <a:off x="1523623" y="3062048"/>
                  <a:ext cx="216093" cy="113450"/>
                </a:xfrm>
                <a:custGeom>
                  <a:avLst/>
                  <a:gdLst>
                    <a:gd name="connsiteX0" fmla="*/ 106812 w 216093"/>
                    <a:gd name="connsiteY0" fmla="*/ 112900 h 113450"/>
                    <a:gd name="connsiteX1" fmla="*/ 28651 w 216093"/>
                    <a:gd name="connsiteY1" fmla="*/ 112900 h 113450"/>
                    <a:gd name="connsiteX2" fmla="*/ 116 w 216093"/>
                    <a:gd name="connsiteY2" fmla="*/ 83124 h 113450"/>
                    <a:gd name="connsiteX3" fmla="*/ 116 w 216093"/>
                    <a:gd name="connsiteY3" fmla="*/ 27294 h 113450"/>
                    <a:gd name="connsiteX4" fmla="*/ 26169 w 216093"/>
                    <a:gd name="connsiteY4" fmla="*/ 0 h 113450"/>
                    <a:gd name="connsiteX5" fmla="*/ 187455 w 216093"/>
                    <a:gd name="connsiteY5" fmla="*/ 0 h 113450"/>
                    <a:gd name="connsiteX6" fmla="*/ 214749 w 216093"/>
                    <a:gd name="connsiteY6" fmla="*/ 27294 h 113450"/>
                    <a:gd name="connsiteX7" fmla="*/ 215990 w 216093"/>
                    <a:gd name="connsiteY7" fmla="*/ 85605 h 113450"/>
                    <a:gd name="connsiteX8" fmla="*/ 189936 w 216093"/>
                    <a:gd name="connsiteY8" fmla="*/ 112900 h 113450"/>
                    <a:gd name="connsiteX9" fmla="*/ 106812 w 216093"/>
                    <a:gd name="connsiteY9" fmla="*/ 112900 h 113450"/>
                    <a:gd name="connsiteX10" fmla="*/ 106812 w 216093"/>
                    <a:gd name="connsiteY10" fmla="*/ 112900 h 11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093" h="113450">
                      <a:moveTo>
                        <a:pt x="106812" y="112900"/>
                      </a:moveTo>
                      <a:cubicBezTo>
                        <a:pt x="80758" y="112900"/>
                        <a:pt x="54705" y="112900"/>
                        <a:pt x="28651" y="112900"/>
                      </a:cubicBezTo>
                      <a:cubicBezTo>
                        <a:pt x="7560" y="112900"/>
                        <a:pt x="-1125" y="104215"/>
                        <a:pt x="116" y="83124"/>
                      </a:cubicBezTo>
                      <a:cubicBezTo>
                        <a:pt x="116" y="64514"/>
                        <a:pt x="116" y="45904"/>
                        <a:pt x="116" y="27294"/>
                      </a:cubicBezTo>
                      <a:cubicBezTo>
                        <a:pt x="116" y="9925"/>
                        <a:pt x="8800" y="0"/>
                        <a:pt x="26169" y="0"/>
                      </a:cubicBezTo>
                      <a:cubicBezTo>
                        <a:pt x="79518" y="0"/>
                        <a:pt x="132866" y="0"/>
                        <a:pt x="187455" y="0"/>
                      </a:cubicBezTo>
                      <a:cubicBezTo>
                        <a:pt x="204824" y="0"/>
                        <a:pt x="214749" y="9925"/>
                        <a:pt x="214749" y="27294"/>
                      </a:cubicBezTo>
                      <a:cubicBezTo>
                        <a:pt x="214749" y="47145"/>
                        <a:pt x="214749" y="65755"/>
                        <a:pt x="215990" y="85605"/>
                      </a:cubicBezTo>
                      <a:cubicBezTo>
                        <a:pt x="217230" y="105456"/>
                        <a:pt x="207305" y="112900"/>
                        <a:pt x="189936" y="112900"/>
                      </a:cubicBezTo>
                      <a:cubicBezTo>
                        <a:pt x="161401" y="114140"/>
                        <a:pt x="134106" y="112900"/>
                        <a:pt x="106812" y="112900"/>
                      </a:cubicBezTo>
                      <a:cubicBezTo>
                        <a:pt x="106812" y="112900"/>
                        <a:pt x="106812" y="112900"/>
                        <a:pt x="106812" y="112900"/>
                      </a:cubicBezTo>
                      <a:close/>
                    </a:path>
                  </a:pathLst>
                </a:custGeom>
                <a:noFill/>
                <a:ln w="6350" cap="flat">
                  <a:solidFill>
                    <a:schemeClr val="bg1"/>
                  </a:solid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D2C16A71-CC33-4D85-8D62-F5F184E772F8}"/>
                    </a:ext>
                  </a:extLst>
                </p:cNvPr>
                <p:cNvSpPr/>
                <p:nvPr/>
              </p:nvSpPr>
              <p:spPr>
                <a:xfrm>
                  <a:off x="1225981" y="3062048"/>
                  <a:ext cx="216217" cy="113830"/>
                </a:xfrm>
                <a:custGeom>
                  <a:avLst/>
                  <a:gdLst>
                    <a:gd name="connsiteX0" fmla="*/ 106696 w 216217"/>
                    <a:gd name="connsiteY0" fmla="*/ 112900 h 113830"/>
                    <a:gd name="connsiteX1" fmla="*/ 28535 w 216217"/>
                    <a:gd name="connsiteY1" fmla="*/ 112900 h 113830"/>
                    <a:gd name="connsiteX2" fmla="*/ 0 w 216217"/>
                    <a:gd name="connsiteY2" fmla="*/ 85605 h 113830"/>
                    <a:gd name="connsiteX3" fmla="*/ 1241 w 216217"/>
                    <a:gd name="connsiteY3" fmla="*/ 27294 h 113830"/>
                    <a:gd name="connsiteX4" fmla="*/ 29776 w 216217"/>
                    <a:gd name="connsiteY4" fmla="*/ 0 h 113830"/>
                    <a:gd name="connsiteX5" fmla="*/ 191061 w 216217"/>
                    <a:gd name="connsiteY5" fmla="*/ 0 h 113830"/>
                    <a:gd name="connsiteX6" fmla="*/ 215874 w 216217"/>
                    <a:gd name="connsiteY6" fmla="*/ 23572 h 113830"/>
                    <a:gd name="connsiteX7" fmla="*/ 215874 w 216217"/>
                    <a:gd name="connsiteY7" fmla="*/ 28535 h 113830"/>
                    <a:gd name="connsiteX8" fmla="*/ 138953 w 216217"/>
                    <a:gd name="connsiteY8" fmla="*/ 112900 h 113830"/>
                    <a:gd name="connsiteX9" fmla="*/ 106696 w 216217"/>
                    <a:gd name="connsiteY9" fmla="*/ 112900 h 113830"/>
                    <a:gd name="connsiteX10" fmla="*/ 106696 w 216217"/>
                    <a:gd name="connsiteY10" fmla="*/ 112900 h 11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217" h="113830">
                      <a:moveTo>
                        <a:pt x="106696" y="112900"/>
                      </a:moveTo>
                      <a:cubicBezTo>
                        <a:pt x="80643" y="112900"/>
                        <a:pt x="54589" y="112900"/>
                        <a:pt x="28535" y="112900"/>
                      </a:cubicBezTo>
                      <a:cubicBezTo>
                        <a:pt x="9925" y="112900"/>
                        <a:pt x="0" y="104215"/>
                        <a:pt x="0" y="85605"/>
                      </a:cubicBezTo>
                      <a:cubicBezTo>
                        <a:pt x="0" y="65755"/>
                        <a:pt x="0" y="47145"/>
                        <a:pt x="1241" y="27294"/>
                      </a:cubicBezTo>
                      <a:cubicBezTo>
                        <a:pt x="2481" y="9925"/>
                        <a:pt x="11166" y="0"/>
                        <a:pt x="29776" y="0"/>
                      </a:cubicBezTo>
                      <a:cubicBezTo>
                        <a:pt x="83124" y="0"/>
                        <a:pt x="136472" y="0"/>
                        <a:pt x="191061" y="0"/>
                      </a:cubicBezTo>
                      <a:cubicBezTo>
                        <a:pt x="207189" y="0"/>
                        <a:pt x="214633" y="8685"/>
                        <a:pt x="215874" y="23572"/>
                      </a:cubicBezTo>
                      <a:cubicBezTo>
                        <a:pt x="215874" y="24813"/>
                        <a:pt x="215874" y="27294"/>
                        <a:pt x="215874" y="28535"/>
                      </a:cubicBezTo>
                      <a:cubicBezTo>
                        <a:pt x="215874" y="125306"/>
                        <a:pt x="225799" y="111659"/>
                        <a:pt x="138953" y="112900"/>
                      </a:cubicBezTo>
                      <a:cubicBezTo>
                        <a:pt x="127787" y="114140"/>
                        <a:pt x="116622" y="114140"/>
                        <a:pt x="106696" y="112900"/>
                      </a:cubicBezTo>
                      <a:cubicBezTo>
                        <a:pt x="106696" y="114140"/>
                        <a:pt x="106696" y="112900"/>
                        <a:pt x="106696" y="112900"/>
                      </a:cubicBezTo>
                      <a:close/>
                    </a:path>
                  </a:pathLst>
                </a:custGeom>
                <a:noFill/>
                <a:ln w="6350" cap="flat">
                  <a:solidFill>
                    <a:schemeClr val="bg1"/>
                  </a:solid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162466A-EAE3-4BEB-91F6-747D5A966282}"/>
                    </a:ext>
                  </a:extLst>
                </p:cNvPr>
                <p:cNvSpPr/>
                <p:nvPr/>
              </p:nvSpPr>
              <p:spPr>
                <a:xfrm>
                  <a:off x="1224741" y="3651359"/>
                  <a:ext cx="214748" cy="114140"/>
                </a:xfrm>
                <a:custGeom>
                  <a:avLst/>
                  <a:gdLst>
                    <a:gd name="connsiteX0" fmla="*/ 107937 w 214748"/>
                    <a:gd name="connsiteY0" fmla="*/ 114140 h 114140"/>
                    <a:gd name="connsiteX1" fmla="*/ 32257 w 214748"/>
                    <a:gd name="connsiteY1" fmla="*/ 114140 h 114140"/>
                    <a:gd name="connsiteX2" fmla="*/ 0 w 214748"/>
                    <a:gd name="connsiteY2" fmla="*/ 83124 h 114140"/>
                    <a:gd name="connsiteX3" fmla="*/ 0 w 214748"/>
                    <a:gd name="connsiteY3" fmla="*/ 32257 h 114140"/>
                    <a:gd name="connsiteX4" fmla="*/ 33498 w 214748"/>
                    <a:gd name="connsiteY4" fmla="*/ 0 h 114140"/>
                    <a:gd name="connsiteX5" fmla="*/ 184858 w 214748"/>
                    <a:gd name="connsiteY5" fmla="*/ 0 h 114140"/>
                    <a:gd name="connsiteX6" fmla="*/ 214633 w 214748"/>
                    <a:gd name="connsiteY6" fmla="*/ 31016 h 114140"/>
                    <a:gd name="connsiteX7" fmla="*/ 214633 w 214748"/>
                    <a:gd name="connsiteY7" fmla="*/ 84365 h 114140"/>
                    <a:gd name="connsiteX8" fmla="*/ 184858 w 214748"/>
                    <a:gd name="connsiteY8" fmla="*/ 112900 h 114140"/>
                    <a:gd name="connsiteX9" fmla="*/ 107937 w 214748"/>
                    <a:gd name="connsiteY9" fmla="*/ 114140 h 1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748" h="114140">
                      <a:moveTo>
                        <a:pt x="107937" y="114140"/>
                      </a:moveTo>
                      <a:cubicBezTo>
                        <a:pt x="83124" y="114140"/>
                        <a:pt x="57070" y="114140"/>
                        <a:pt x="32257" y="114140"/>
                      </a:cubicBezTo>
                      <a:cubicBezTo>
                        <a:pt x="11166" y="114140"/>
                        <a:pt x="0" y="105456"/>
                        <a:pt x="0" y="83124"/>
                      </a:cubicBezTo>
                      <a:cubicBezTo>
                        <a:pt x="0" y="65755"/>
                        <a:pt x="0" y="49626"/>
                        <a:pt x="0" y="32257"/>
                      </a:cubicBezTo>
                      <a:cubicBezTo>
                        <a:pt x="0" y="9925"/>
                        <a:pt x="11166" y="0"/>
                        <a:pt x="33498" y="0"/>
                      </a:cubicBezTo>
                      <a:cubicBezTo>
                        <a:pt x="84364" y="0"/>
                        <a:pt x="133991" y="0"/>
                        <a:pt x="184858" y="0"/>
                      </a:cubicBezTo>
                      <a:cubicBezTo>
                        <a:pt x="207189" y="0"/>
                        <a:pt x="215874" y="9925"/>
                        <a:pt x="214633" y="31016"/>
                      </a:cubicBezTo>
                      <a:cubicBezTo>
                        <a:pt x="214633" y="48386"/>
                        <a:pt x="214633" y="66995"/>
                        <a:pt x="214633" y="84365"/>
                      </a:cubicBezTo>
                      <a:cubicBezTo>
                        <a:pt x="215874" y="105456"/>
                        <a:pt x="204708" y="114140"/>
                        <a:pt x="184858" y="112900"/>
                      </a:cubicBezTo>
                      <a:cubicBezTo>
                        <a:pt x="160044" y="114140"/>
                        <a:pt x="133991" y="114140"/>
                        <a:pt x="107937" y="114140"/>
                      </a:cubicBezTo>
                      <a:close/>
                    </a:path>
                  </a:pathLst>
                </a:custGeom>
                <a:noFill/>
                <a:ln w="6350" cap="flat">
                  <a:solidFill>
                    <a:schemeClr val="bg1"/>
                  </a:solid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1B6F4061-07D2-4F91-8490-80B1BE477925}"/>
                    </a:ext>
                  </a:extLst>
                </p:cNvPr>
                <p:cNvSpPr/>
                <p:nvPr/>
              </p:nvSpPr>
              <p:spPr>
                <a:xfrm>
                  <a:off x="562219" y="3403228"/>
                  <a:ext cx="411922" cy="410669"/>
                </a:xfrm>
                <a:custGeom>
                  <a:avLst/>
                  <a:gdLst>
                    <a:gd name="connsiteX0" fmla="*/ 209683 w 411922"/>
                    <a:gd name="connsiteY0" fmla="*/ 0 h 410669"/>
                    <a:gd name="connsiteX1" fmla="*/ 411909 w 411922"/>
                    <a:gd name="connsiteY1" fmla="*/ 205949 h 410669"/>
                    <a:gd name="connsiteX2" fmla="*/ 203479 w 411922"/>
                    <a:gd name="connsiteY2" fmla="*/ 410657 h 410669"/>
                    <a:gd name="connsiteX3" fmla="*/ 12 w 411922"/>
                    <a:gd name="connsiteY3" fmla="*/ 208430 h 410669"/>
                    <a:gd name="connsiteX4" fmla="*/ 209683 w 411922"/>
                    <a:gd name="connsiteY4" fmla="*/ 0 h 41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22" h="410669">
                      <a:moveTo>
                        <a:pt x="209683" y="0"/>
                      </a:moveTo>
                      <a:cubicBezTo>
                        <a:pt x="325064" y="7444"/>
                        <a:pt x="413150" y="91808"/>
                        <a:pt x="411909" y="205949"/>
                      </a:cubicBezTo>
                      <a:cubicBezTo>
                        <a:pt x="411909" y="321330"/>
                        <a:pt x="321342" y="411897"/>
                        <a:pt x="203479" y="410657"/>
                      </a:cubicBezTo>
                      <a:cubicBezTo>
                        <a:pt x="86858" y="409416"/>
                        <a:pt x="1253" y="316367"/>
                        <a:pt x="12" y="208430"/>
                      </a:cubicBezTo>
                      <a:cubicBezTo>
                        <a:pt x="-1229" y="91808"/>
                        <a:pt x="94302" y="2481"/>
                        <a:pt x="209683" y="0"/>
                      </a:cubicBezTo>
                      <a:close/>
                    </a:path>
                  </a:pathLst>
                </a:custGeom>
                <a:noFill/>
                <a:ln w="19050" cap="flat">
                  <a:solidFill>
                    <a:schemeClr val="bg1"/>
                  </a:solidFill>
                  <a:prstDash val="solid"/>
                  <a:miter/>
                </a:ln>
              </p:spPr>
              <p:txBody>
                <a:bodyPr rtlCol="0" anchor="ctr"/>
                <a:lstStyle/>
                <a:p>
                  <a:endParaRPr lang="en-IN"/>
                </a:p>
              </p:txBody>
            </p:sp>
          </p:grpSp>
          <p:grpSp>
            <p:nvGrpSpPr>
              <p:cNvPr id="20" name="Graphic 87">
                <a:extLst>
                  <a:ext uri="{FF2B5EF4-FFF2-40B4-BE49-F238E27FC236}">
                    <a16:creationId xmlns:a16="http://schemas.microsoft.com/office/drawing/2014/main" id="{D160F38C-C0AC-4739-A4D2-A1A6FFB6A594}"/>
                  </a:ext>
                </a:extLst>
              </p:cNvPr>
              <p:cNvGrpSpPr/>
              <p:nvPr/>
            </p:nvGrpSpPr>
            <p:grpSpPr>
              <a:xfrm>
                <a:off x="4840339" y="5127086"/>
                <a:ext cx="330224" cy="329984"/>
                <a:chOff x="2814056" y="3049478"/>
                <a:chExt cx="1028110" cy="1027362"/>
              </a:xfrm>
              <a:noFill/>
            </p:grpSpPr>
            <p:sp>
              <p:nvSpPr>
                <p:cNvPr id="26" name="Freeform: Shape 25">
                  <a:extLst>
                    <a:ext uri="{FF2B5EF4-FFF2-40B4-BE49-F238E27FC236}">
                      <a16:creationId xmlns:a16="http://schemas.microsoft.com/office/drawing/2014/main" id="{E40D1583-5BE8-4138-B5AF-BCF1C6A89554}"/>
                    </a:ext>
                  </a:extLst>
                </p:cNvPr>
                <p:cNvSpPr/>
                <p:nvPr/>
              </p:nvSpPr>
              <p:spPr>
                <a:xfrm>
                  <a:off x="2814056" y="3049478"/>
                  <a:ext cx="455682" cy="447412"/>
                </a:xfrm>
                <a:custGeom>
                  <a:avLst/>
                  <a:gdLst>
                    <a:gd name="connsiteX0" fmla="*/ 166644 w 455682"/>
                    <a:gd name="connsiteY0" fmla="*/ 438981 h 447412"/>
                    <a:gd name="connsiteX1" fmla="*/ 447209 w 455682"/>
                    <a:gd name="connsiteY1" fmla="*/ 282693 h 447412"/>
                    <a:gd name="connsiteX2" fmla="*/ 447209 w 455682"/>
                    <a:gd name="connsiteY2" fmla="*/ 162182 h 447412"/>
                    <a:gd name="connsiteX3" fmla="*/ 289038 w 455682"/>
                    <a:gd name="connsiteY3" fmla="*/ 7777 h 447412"/>
                    <a:gd name="connsiteX4" fmla="*/ 8473 w 455682"/>
                    <a:gd name="connsiteY4" fmla="*/ 164065 h 447412"/>
                    <a:gd name="connsiteX5" fmla="*/ 8473 w 455682"/>
                    <a:gd name="connsiteY5" fmla="*/ 284576 h 447412"/>
                    <a:gd name="connsiteX6" fmla="*/ 166644 w 455682"/>
                    <a:gd name="connsiteY6" fmla="*/ 438981 h 447412"/>
                    <a:gd name="connsiteX7" fmla="*/ 166644 w 455682"/>
                    <a:gd name="connsiteY7" fmla="*/ 438981 h 44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82" h="447412">
                      <a:moveTo>
                        <a:pt x="166644" y="438981"/>
                      </a:moveTo>
                      <a:cubicBezTo>
                        <a:pt x="287155" y="472875"/>
                        <a:pt x="413315" y="401321"/>
                        <a:pt x="447209" y="282693"/>
                      </a:cubicBezTo>
                      <a:cubicBezTo>
                        <a:pt x="458507" y="243151"/>
                        <a:pt x="458507" y="201725"/>
                        <a:pt x="447209" y="162182"/>
                      </a:cubicBezTo>
                      <a:cubicBezTo>
                        <a:pt x="426496" y="86863"/>
                        <a:pt x="366241" y="28490"/>
                        <a:pt x="289038" y="7777"/>
                      </a:cubicBezTo>
                      <a:cubicBezTo>
                        <a:pt x="168527" y="-24233"/>
                        <a:pt x="42367" y="45437"/>
                        <a:pt x="8473" y="164065"/>
                      </a:cubicBezTo>
                      <a:cubicBezTo>
                        <a:pt x="-2824" y="203608"/>
                        <a:pt x="-2824" y="245034"/>
                        <a:pt x="8473" y="284576"/>
                      </a:cubicBezTo>
                      <a:cubicBezTo>
                        <a:pt x="31069" y="359896"/>
                        <a:pt x="89442" y="420151"/>
                        <a:pt x="166644" y="438981"/>
                      </a:cubicBezTo>
                      <a:lnTo>
                        <a:pt x="166644" y="438981"/>
                      </a:lnTo>
                      <a:close/>
                    </a:path>
                  </a:pathLst>
                </a:custGeom>
                <a:noFill/>
                <a:ln w="18710" cap="flat">
                  <a:solidFill>
                    <a:schemeClr val="bg1"/>
                  </a:solidFill>
                  <a:prstDash val="solid"/>
                  <a:miter/>
                </a:ln>
              </p:spPr>
              <p:txBody>
                <a:bodyPr rtlCol="0" anchor="ctr"/>
                <a:lstStyle/>
                <a:p>
                  <a:endParaRPr lang="en-IN" sz="1400"/>
                </a:p>
              </p:txBody>
            </p:sp>
            <p:sp>
              <p:nvSpPr>
                <p:cNvPr id="27" name="Freeform: Shape 26">
                  <a:extLst>
                    <a:ext uri="{FF2B5EF4-FFF2-40B4-BE49-F238E27FC236}">
                      <a16:creationId xmlns:a16="http://schemas.microsoft.com/office/drawing/2014/main" id="{721EFEA3-E0B1-4C10-87D3-B5E0A90D9A0D}"/>
                    </a:ext>
                  </a:extLst>
                </p:cNvPr>
                <p:cNvSpPr/>
                <p:nvPr/>
              </p:nvSpPr>
              <p:spPr>
                <a:xfrm>
                  <a:off x="3394016" y="3621261"/>
                  <a:ext cx="448150" cy="455579"/>
                </a:xfrm>
                <a:custGeom>
                  <a:avLst/>
                  <a:gdLst>
                    <a:gd name="connsiteX0" fmla="*/ 285272 w 448150"/>
                    <a:gd name="connsiteY0" fmla="*/ 8422 h 455579"/>
                    <a:gd name="connsiteX1" fmla="*/ 8473 w 448150"/>
                    <a:gd name="connsiteY1" fmla="*/ 166593 h 455579"/>
                    <a:gd name="connsiteX2" fmla="*/ 8473 w 448150"/>
                    <a:gd name="connsiteY2" fmla="*/ 288987 h 455579"/>
                    <a:gd name="connsiteX3" fmla="*/ 162878 w 448150"/>
                    <a:gd name="connsiteY3" fmla="*/ 447158 h 455579"/>
                    <a:gd name="connsiteX4" fmla="*/ 439677 w 448150"/>
                    <a:gd name="connsiteY4" fmla="*/ 288987 h 455579"/>
                    <a:gd name="connsiteX5" fmla="*/ 439677 w 448150"/>
                    <a:gd name="connsiteY5" fmla="*/ 166593 h 455579"/>
                    <a:gd name="connsiteX6" fmla="*/ 285272 w 448150"/>
                    <a:gd name="connsiteY6" fmla="*/ 8422 h 455579"/>
                    <a:gd name="connsiteX7" fmla="*/ 285272 w 448150"/>
                    <a:gd name="connsiteY7" fmla="*/ 8422 h 45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8150" h="455579">
                      <a:moveTo>
                        <a:pt x="285272" y="8422"/>
                      </a:moveTo>
                      <a:cubicBezTo>
                        <a:pt x="166644" y="-25472"/>
                        <a:pt x="42367" y="46082"/>
                        <a:pt x="8473" y="166593"/>
                      </a:cubicBezTo>
                      <a:cubicBezTo>
                        <a:pt x="-2824" y="206135"/>
                        <a:pt x="-2824" y="249444"/>
                        <a:pt x="8473" y="288987"/>
                      </a:cubicBezTo>
                      <a:cubicBezTo>
                        <a:pt x="29186" y="366189"/>
                        <a:pt x="87559" y="424562"/>
                        <a:pt x="162878" y="447158"/>
                      </a:cubicBezTo>
                      <a:cubicBezTo>
                        <a:pt x="281506" y="481051"/>
                        <a:pt x="405783" y="409498"/>
                        <a:pt x="439677" y="288987"/>
                      </a:cubicBezTo>
                      <a:cubicBezTo>
                        <a:pt x="450975" y="249444"/>
                        <a:pt x="450975" y="206135"/>
                        <a:pt x="439677" y="166593"/>
                      </a:cubicBezTo>
                      <a:cubicBezTo>
                        <a:pt x="418964" y="89390"/>
                        <a:pt x="360592" y="29135"/>
                        <a:pt x="285272" y="8422"/>
                      </a:cubicBezTo>
                      <a:lnTo>
                        <a:pt x="285272" y="8422"/>
                      </a:lnTo>
                      <a:close/>
                    </a:path>
                  </a:pathLst>
                </a:custGeom>
                <a:noFill/>
                <a:ln w="18710" cap="flat">
                  <a:solidFill>
                    <a:schemeClr val="bg1"/>
                  </a:solidFill>
                  <a:prstDash val="solid"/>
                  <a:miter/>
                </a:ln>
              </p:spPr>
              <p:txBody>
                <a:bodyPr rtlCol="0" anchor="ctr"/>
                <a:lstStyle/>
                <a:p>
                  <a:endParaRPr lang="en-IN" sz="1400"/>
                </a:p>
              </p:txBody>
            </p:sp>
            <p:sp>
              <p:nvSpPr>
                <p:cNvPr id="28" name="Freeform: Shape 27">
                  <a:extLst>
                    <a:ext uri="{FF2B5EF4-FFF2-40B4-BE49-F238E27FC236}">
                      <a16:creationId xmlns:a16="http://schemas.microsoft.com/office/drawing/2014/main" id="{F2A9AC0F-D5C5-4B9B-80F2-DB2D8BFEBE64}"/>
                    </a:ext>
                  </a:extLst>
                </p:cNvPr>
                <p:cNvSpPr/>
                <p:nvPr/>
              </p:nvSpPr>
              <p:spPr>
                <a:xfrm>
                  <a:off x="2877136" y="3108096"/>
                  <a:ext cx="901950" cy="901950"/>
                </a:xfrm>
                <a:custGeom>
                  <a:avLst/>
                  <a:gdLst>
                    <a:gd name="connsiteX0" fmla="*/ 0 w 901950"/>
                    <a:gd name="connsiteY0" fmla="*/ 901950 h 901950"/>
                    <a:gd name="connsiteX1" fmla="*/ 0 w 901950"/>
                    <a:gd name="connsiteY1" fmla="*/ 901950 h 901950"/>
                    <a:gd name="connsiteX2" fmla="*/ 901950 w 901950"/>
                    <a:gd name="connsiteY2" fmla="*/ 0 h 901950"/>
                  </a:gdLst>
                  <a:ahLst/>
                  <a:cxnLst>
                    <a:cxn ang="0">
                      <a:pos x="connsiteX0" y="connsiteY0"/>
                    </a:cxn>
                    <a:cxn ang="0">
                      <a:pos x="connsiteX1" y="connsiteY1"/>
                    </a:cxn>
                    <a:cxn ang="0">
                      <a:pos x="connsiteX2" y="connsiteY2"/>
                    </a:cxn>
                  </a:cxnLst>
                  <a:rect l="l" t="t" r="r" b="b"/>
                  <a:pathLst>
                    <a:path w="901950" h="901950">
                      <a:moveTo>
                        <a:pt x="0" y="901950"/>
                      </a:moveTo>
                      <a:lnTo>
                        <a:pt x="0" y="901950"/>
                      </a:lnTo>
                      <a:lnTo>
                        <a:pt x="901950" y="0"/>
                      </a:lnTo>
                    </a:path>
                  </a:pathLst>
                </a:custGeom>
                <a:noFill/>
                <a:ln w="18710" cap="flat">
                  <a:solidFill>
                    <a:schemeClr val="bg1"/>
                  </a:solidFill>
                  <a:prstDash val="solid"/>
                  <a:miter/>
                </a:ln>
              </p:spPr>
              <p:txBody>
                <a:bodyPr rtlCol="0" anchor="ctr"/>
                <a:lstStyle/>
                <a:p>
                  <a:endParaRPr lang="en-IN" sz="1400"/>
                </a:p>
              </p:txBody>
            </p:sp>
          </p:grpSp>
          <p:grpSp>
            <p:nvGrpSpPr>
              <p:cNvPr id="21" name="Graphic 3">
                <a:extLst>
                  <a:ext uri="{FF2B5EF4-FFF2-40B4-BE49-F238E27FC236}">
                    <a16:creationId xmlns:a16="http://schemas.microsoft.com/office/drawing/2014/main" id="{1212A621-EDEC-4D87-97A3-34DAD9852B7E}"/>
                  </a:ext>
                </a:extLst>
              </p:cNvPr>
              <p:cNvGrpSpPr/>
              <p:nvPr/>
            </p:nvGrpSpPr>
            <p:grpSpPr>
              <a:xfrm>
                <a:off x="5251337" y="3601288"/>
                <a:ext cx="403967" cy="426979"/>
                <a:chOff x="456776" y="457147"/>
                <a:chExt cx="1420286" cy="1501192"/>
              </a:xfrm>
              <a:solidFill>
                <a:schemeClr val="bg1"/>
              </a:solidFill>
            </p:grpSpPr>
            <p:sp>
              <p:nvSpPr>
                <p:cNvPr id="22" name="Freeform: Shape 21">
                  <a:extLst>
                    <a:ext uri="{FF2B5EF4-FFF2-40B4-BE49-F238E27FC236}">
                      <a16:creationId xmlns:a16="http://schemas.microsoft.com/office/drawing/2014/main" id="{EE042E2E-884A-4203-96F8-C9113E45BE03}"/>
                    </a:ext>
                  </a:extLst>
                </p:cNvPr>
                <p:cNvSpPr/>
                <p:nvPr/>
              </p:nvSpPr>
              <p:spPr>
                <a:xfrm>
                  <a:off x="701040" y="457147"/>
                  <a:ext cx="1176022" cy="1501192"/>
                </a:xfrm>
                <a:custGeom>
                  <a:avLst/>
                  <a:gdLst>
                    <a:gd name="connsiteX0" fmla="*/ 740093 w 1176022"/>
                    <a:gd name="connsiteY0" fmla="*/ 1500240 h 1501192"/>
                    <a:gd name="connsiteX1" fmla="*/ 537210 w 1176022"/>
                    <a:gd name="connsiteY1" fmla="*/ 1500240 h 1501192"/>
                    <a:gd name="connsiteX2" fmla="*/ 306705 w 1176022"/>
                    <a:gd name="connsiteY2" fmla="*/ 1454520 h 1501192"/>
                    <a:gd name="connsiteX3" fmla="*/ 36195 w 1176022"/>
                    <a:gd name="connsiteY3" fmla="*/ 1357365 h 1501192"/>
                    <a:gd name="connsiteX4" fmla="*/ 953 w 1176022"/>
                    <a:gd name="connsiteY4" fmla="*/ 1311645 h 1501192"/>
                    <a:gd name="connsiteX5" fmla="*/ 0 w 1176022"/>
                    <a:gd name="connsiteY5" fmla="*/ 899212 h 1501192"/>
                    <a:gd name="connsiteX6" fmla="*/ 33338 w 1176022"/>
                    <a:gd name="connsiteY6" fmla="*/ 853492 h 1501192"/>
                    <a:gd name="connsiteX7" fmla="*/ 80010 w 1176022"/>
                    <a:gd name="connsiteY7" fmla="*/ 836347 h 1501192"/>
                    <a:gd name="connsiteX8" fmla="*/ 260985 w 1176022"/>
                    <a:gd name="connsiteY8" fmla="*/ 682995 h 1501192"/>
                    <a:gd name="connsiteX9" fmla="*/ 327660 w 1176022"/>
                    <a:gd name="connsiteY9" fmla="*/ 578220 h 1501192"/>
                    <a:gd name="connsiteX10" fmla="*/ 444818 w 1176022"/>
                    <a:gd name="connsiteY10" fmla="*/ 523927 h 1501192"/>
                    <a:gd name="connsiteX11" fmla="*/ 466725 w 1176022"/>
                    <a:gd name="connsiteY11" fmla="*/ 490590 h 1501192"/>
                    <a:gd name="connsiteX12" fmla="*/ 328612 w 1176022"/>
                    <a:gd name="connsiteY12" fmla="*/ 133402 h 1501192"/>
                    <a:gd name="connsiteX13" fmla="*/ 347662 w 1176022"/>
                    <a:gd name="connsiteY13" fmla="*/ 81967 h 1501192"/>
                    <a:gd name="connsiteX14" fmla="*/ 892493 w 1176022"/>
                    <a:gd name="connsiteY14" fmla="*/ 54345 h 1501192"/>
                    <a:gd name="connsiteX15" fmla="*/ 926783 w 1176022"/>
                    <a:gd name="connsiteY15" fmla="*/ 72442 h 1501192"/>
                    <a:gd name="connsiteX16" fmla="*/ 943927 w 1176022"/>
                    <a:gd name="connsiteY16" fmla="*/ 115305 h 1501192"/>
                    <a:gd name="connsiteX17" fmla="*/ 968693 w 1176022"/>
                    <a:gd name="connsiteY17" fmla="*/ 159120 h 1501192"/>
                    <a:gd name="connsiteX18" fmla="*/ 1031557 w 1176022"/>
                    <a:gd name="connsiteY18" fmla="*/ 182932 h 1501192"/>
                    <a:gd name="connsiteX19" fmla="*/ 1052513 w 1176022"/>
                    <a:gd name="connsiteY19" fmla="*/ 224842 h 1501192"/>
                    <a:gd name="connsiteX20" fmla="*/ 973455 w 1176022"/>
                    <a:gd name="connsiteY20" fmla="*/ 548692 h 1501192"/>
                    <a:gd name="connsiteX21" fmla="*/ 957263 w 1176022"/>
                    <a:gd name="connsiteY21" fmla="*/ 621082 h 1501192"/>
                    <a:gd name="connsiteX22" fmla="*/ 982027 w 1176022"/>
                    <a:gd name="connsiteY22" fmla="*/ 650610 h 1501192"/>
                    <a:gd name="connsiteX23" fmla="*/ 1045845 w 1176022"/>
                    <a:gd name="connsiteY23" fmla="*/ 650610 h 1501192"/>
                    <a:gd name="connsiteX24" fmla="*/ 1175385 w 1176022"/>
                    <a:gd name="connsiteY24" fmla="*/ 767767 h 1501192"/>
                    <a:gd name="connsiteX25" fmla="*/ 1143953 w 1176022"/>
                    <a:gd name="connsiteY25" fmla="*/ 851587 h 1501192"/>
                    <a:gd name="connsiteX26" fmla="*/ 1142048 w 1176022"/>
                    <a:gd name="connsiteY26" fmla="*/ 890640 h 1501192"/>
                    <a:gd name="connsiteX27" fmla="*/ 1136333 w 1176022"/>
                    <a:gd name="connsiteY27" fmla="*/ 1063995 h 1501192"/>
                    <a:gd name="connsiteX28" fmla="*/ 1138238 w 1176022"/>
                    <a:gd name="connsiteY28" fmla="*/ 1104952 h 1501192"/>
                    <a:gd name="connsiteX29" fmla="*/ 1145858 w 1176022"/>
                    <a:gd name="connsiteY29" fmla="*/ 1269735 h 1501192"/>
                    <a:gd name="connsiteX30" fmla="*/ 1092518 w 1176022"/>
                    <a:gd name="connsiteY30" fmla="*/ 1309740 h 1501192"/>
                    <a:gd name="connsiteX31" fmla="*/ 1081088 w 1176022"/>
                    <a:gd name="connsiteY31" fmla="*/ 1339267 h 1501192"/>
                    <a:gd name="connsiteX32" fmla="*/ 1088708 w 1176022"/>
                    <a:gd name="connsiteY32" fmla="*/ 1363080 h 1501192"/>
                    <a:gd name="connsiteX33" fmla="*/ 981075 w 1176022"/>
                    <a:gd name="connsiteY33" fmla="*/ 1500240 h 1501192"/>
                    <a:gd name="connsiteX34" fmla="*/ 860108 w 1176022"/>
                    <a:gd name="connsiteY34" fmla="*/ 1501192 h 1501192"/>
                    <a:gd name="connsiteX35" fmla="*/ 739140 w 1176022"/>
                    <a:gd name="connsiteY35" fmla="*/ 1501192 h 1501192"/>
                    <a:gd name="connsiteX36" fmla="*/ 740093 w 1176022"/>
                    <a:gd name="connsiteY36" fmla="*/ 1500240 h 1501192"/>
                    <a:gd name="connsiteX37" fmla="*/ 782002 w 1176022"/>
                    <a:gd name="connsiteY37" fmla="*/ 1474522 h 1501192"/>
                    <a:gd name="connsiteX38" fmla="*/ 984885 w 1176022"/>
                    <a:gd name="connsiteY38" fmla="*/ 1472617 h 1501192"/>
                    <a:gd name="connsiteX39" fmla="*/ 1062038 w 1176022"/>
                    <a:gd name="connsiteY39" fmla="*/ 1386892 h 1501192"/>
                    <a:gd name="connsiteX40" fmla="*/ 1042035 w 1176022"/>
                    <a:gd name="connsiteY40" fmla="*/ 1331647 h 1501192"/>
                    <a:gd name="connsiteX41" fmla="*/ 1054418 w 1176022"/>
                    <a:gd name="connsiteY41" fmla="*/ 1289737 h 1501192"/>
                    <a:gd name="connsiteX42" fmla="*/ 1075373 w 1176022"/>
                    <a:gd name="connsiteY42" fmla="*/ 1284975 h 1501192"/>
                    <a:gd name="connsiteX43" fmla="*/ 1139190 w 1176022"/>
                    <a:gd name="connsiteY43" fmla="*/ 1228777 h 1501192"/>
                    <a:gd name="connsiteX44" fmla="*/ 1097280 w 1176022"/>
                    <a:gd name="connsiteY44" fmla="*/ 1106857 h 1501192"/>
                    <a:gd name="connsiteX45" fmla="*/ 1094423 w 1176022"/>
                    <a:gd name="connsiteY45" fmla="*/ 1063995 h 1501192"/>
                    <a:gd name="connsiteX46" fmla="*/ 1102995 w 1176022"/>
                    <a:gd name="connsiteY46" fmla="*/ 1058280 h 1501192"/>
                    <a:gd name="connsiteX47" fmla="*/ 1145858 w 1176022"/>
                    <a:gd name="connsiteY47" fmla="*/ 963030 h 1501192"/>
                    <a:gd name="connsiteX48" fmla="*/ 1075373 w 1176022"/>
                    <a:gd name="connsiteY48" fmla="*/ 882067 h 1501192"/>
                    <a:gd name="connsiteX49" fmla="*/ 1051560 w 1176022"/>
                    <a:gd name="connsiteY49" fmla="*/ 870637 h 1501192"/>
                    <a:gd name="connsiteX50" fmla="*/ 1077278 w 1176022"/>
                    <a:gd name="connsiteY50" fmla="*/ 858255 h 1501192"/>
                    <a:gd name="connsiteX51" fmla="*/ 1145858 w 1176022"/>
                    <a:gd name="connsiteY51" fmla="*/ 764910 h 1501192"/>
                    <a:gd name="connsiteX52" fmla="*/ 1055370 w 1176022"/>
                    <a:gd name="connsiteY52" fmla="*/ 682995 h 1501192"/>
                    <a:gd name="connsiteX53" fmla="*/ 689610 w 1176022"/>
                    <a:gd name="connsiteY53" fmla="*/ 676327 h 1501192"/>
                    <a:gd name="connsiteX54" fmla="*/ 533400 w 1176022"/>
                    <a:gd name="connsiteY54" fmla="*/ 668707 h 1501192"/>
                    <a:gd name="connsiteX55" fmla="*/ 503873 w 1176022"/>
                    <a:gd name="connsiteY55" fmla="*/ 644895 h 1501192"/>
                    <a:gd name="connsiteX56" fmla="*/ 491490 w 1176022"/>
                    <a:gd name="connsiteY56" fmla="*/ 589650 h 1501192"/>
                    <a:gd name="connsiteX57" fmla="*/ 449580 w 1176022"/>
                    <a:gd name="connsiteY57" fmla="*/ 554407 h 1501192"/>
                    <a:gd name="connsiteX58" fmla="*/ 349568 w 1176022"/>
                    <a:gd name="connsiteY58" fmla="*/ 602985 h 1501192"/>
                    <a:gd name="connsiteX59" fmla="*/ 292418 w 1176022"/>
                    <a:gd name="connsiteY59" fmla="*/ 692520 h 1501192"/>
                    <a:gd name="connsiteX60" fmla="*/ 110490 w 1176022"/>
                    <a:gd name="connsiteY60" fmla="*/ 853492 h 1501192"/>
                    <a:gd name="connsiteX61" fmla="*/ 64770 w 1176022"/>
                    <a:gd name="connsiteY61" fmla="*/ 872542 h 1501192"/>
                    <a:gd name="connsiteX62" fmla="*/ 31432 w 1176022"/>
                    <a:gd name="connsiteY62" fmla="*/ 922072 h 1501192"/>
                    <a:gd name="connsiteX63" fmla="*/ 32385 w 1176022"/>
                    <a:gd name="connsiteY63" fmla="*/ 1287832 h 1501192"/>
                    <a:gd name="connsiteX64" fmla="*/ 67628 w 1176022"/>
                    <a:gd name="connsiteY64" fmla="*/ 1334505 h 1501192"/>
                    <a:gd name="connsiteX65" fmla="*/ 343853 w 1176022"/>
                    <a:gd name="connsiteY65" fmla="*/ 1436422 h 1501192"/>
                    <a:gd name="connsiteX66" fmla="*/ 466725 w 1176022"/>
                    <a:gd name="connsiteY66" fmla="*/ 1467855 h 1501192"/>
                    <a:gd name="connsiteX67" fmla="*/ 782002 w 1176022"/>
                    <a:gd name="connsiteY67" fmla="*/ 1474522 h 1501192"/>
                    <a:gd name="connsiteX68" fmla="*/ 791527 w 1176022"/>
                    <a:gd name="connsiteY68" fmla="*/ 651562 h 1501192"/>
                    <a:gd name="connsiteX69" fmla="*/ 896302 w 1176022"/>
                    <a:gd name="connsiteY69" fmla="*/ 651562 h 1501192"/>
                    <a:gd name="connsiteX70" fmla="*/ 925830 w 1176022"/>
                    <a:gd name="connsiteY70" fmla="*/ 628702 h 1501192"/>
                    <a:gd name="connsiteX71" fmla="*/ 936308 w 1176022"/>
                    <a:gd name="connsiteY71" fmla="*/ 580125 h 1501192"/>
                    <a:gd name="connsiteX72" fmla="*/ 1013460 w 1176022"/>
                    <a:gd name="connsiteY72" fmla="*/ 266752 h 1501192"/>
                    <a:gd name="connsiteX73" fmla="*/ 969645 w 1176022"/>
                    <a:gd name="connsiteY73" fmla="*/ 189600 h 1501192"/>
                    <a:gd name="connsiteX74" fmla="*/ 793433 w 1176022"/>
                    <a:gd name="connsiteY74" fmla="*/ 153405 h 1501192"/>
                    <a:gd name="connsiteX75" fmla="*/ 475298 w 1176022"/>
                    <a:gd name="connsiteY75" fmla="*/ 202935 h 1501192"/>
                    <a:gd name="connsiteX76" fmla="*/ 455295 w 1176022"/>
                    <a:gd name="connsiteY76" fmla="*/ 243892 h 1501192"/>
                    <a:gd name="connsiteX77" fmla="*/ 564833 w 1176022"/>
                    <a:gd name="connsiteY77" fmla="*/ 614415 h 1501192"/>
                    <a:gd name="connsiteX78" fmla="*/ 602933 w 1176022"/>
                    <a:gd name="connsiteY78" fmla="*/ 643942 h 1501192"/>
                    <a:gd name="connsiteX79" fmla="*/ 791527 w 1176022"/>
                    <a:gd name="connsiteY79" fmla="*/ 651562 h 1501192"/>
                    <a:gd name="connsiteX80" fmla="*/ 886777 w 1176022"/>
                    <a:gd name="connsiteY80" fmla="*/ 138165 h 1501192"/>
                    <a:gd name="connsiteX81" fmla="*/ 910590 w 1176022"/>
                    <a:gd name="connsiteY81" fmla="*/ 122925 h 1501192"/>
                    <a:gd name="connsiteX82" fmla="*/ 898208 w 1176022"/>
                    <a:gd name="connsiteY82" fmla="*/ 91492 h 1501192"/>
                    <a:gd name="connsiteX83" fmla="*/ 879158 w 1176022"/>
                    <a:gd name="connsiteY83" fmla="*/ 81967 h 1501192"/>
                    <a:gd name="connsiteX84" fmla="*/ 687705 w 1176022"/>
                    <a:gd name="connsiteY84" fmla="*/ 31485 h 1501192"/>
                    <a:gd name="connsiteX85" fmla="*/ 373380 w 1176022"/>
                    <a:gd name="connsiteY85" fmla="*/ 101017 h 1501192"/>
                    <a:gd name="connsiteX86" fmla="*/ 360045 w 1176022"/>
                    <a:gd name="connsiteY86" fmla="*/ 138165 h 1501192"/>
                    <a:gd name="connsiteX87" fmla="*/ 379095 w 1176022"/>
                    <a:gd name="connsiteY87" fmla="*/ 187695 h 1501192"/>
                    <a:gd name="connsiteX88" fmla="*/ 437198 w 1176022"/>
                    <a:gd name="connsiteY88" fmla="*/ 336285 h 1501192"/>
                    <a:gd name="connsiteX89" fmla="*/ 457200 w 1176022"/>
                    <a:gd name="connsiteY89" fmla="*/ 371527 h 1501192"/>
                    <a:gd name="connsiteX90" fmla="*/ 450533 w 1176022"/>
                    <a:gd name="connsiteY90" fmla="*/ 334380 h 1501192"/>
                    <a:gd name="connsiteX91" fmla="*/ 420052 w 1176022"/>
                    <a:gd name="connsiteY91" fmla="*/ 232462 h 1501192"/>
                    <a:gd name="connsiteX92" fmla="*/ 439102 w 1176022"/>
                    <a:gd name="connsiteY92" fmla="*/ 188647 h 1501192"/>
                    <a:gd name="connsiteX93" fmla="*/ 692468 w 1176022"/>
                    <a:gd name="connsiteY93" fmla="*/ 125782 h 1501192"/>
                    <a:gd name="connsiteX94" fmla="*/ 886777 w 1176022"/>
                    <a:gd name="connsiteY94" fmla="*/ 138165 h 150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176022" h="1501192">
                      <a:moveTo>
                        <a:pt x="740093" y="1500240"/>
                      </a:moveTo>
                      <a:cubicBezTo>
                        <a:pt x="672465" y="1500240"/>
                        <a:pt x="604838" y="1500240"/>
                        <a:pt x="537210" y="1500240"/>
                      </a:cubicBezTo>
                      <a:cubicBezTo>
                        <a:pt x="457200" y="1500240"/>
                        <a:pt x="380048" y="1488810"/>
                        <a:pt x="306705" y="1454520"/>
                      </a:cubicBezTo>
                      <a:cubicBezTo>
                        <a:pt x="220028" y="1413562"/>
                        <a:pt x="128587" y="1383082"/>
                        <a:pt x="36195" y="1357365"/>
                      </a:cubicBezTo>
                      <a:cubicBezTo>
                        <a:pt x="953" y="1346887"/>
                        <a:pt x="953" y="1346887"/>
                        <a:pt x="953" y="1311645"/>
                      </a:cubicBezTo>
                      <a:cubicBezTo>
                        <a:pt x="953" y="1174485"/>
                        <a:pt x="1905" y="1036372"/>
                        <a:pt x="0" y="899212"/>
                      </a:cubicBezTo>
                      <a:cubicBezTo>
                        <a:pt x="0" y="873495"/>
                        <a:pt x="8572" y="860160"/>
                        <a:pt x="33338" y="853492"/>
                      </a:cubicBezTo>
                      <a:cubicBezTo>
                        <a:pt x="49530" y="849682"/>
                        <a:pt x="64770" y="842062"/>
                        <a:pt x="80010" y="836347"/>
                      </a:cubicBezTo>
                      <a:cubicBezTo>
                        <a:pt x="157162" y="804915"/>
                        <a:pt x="218123" y="755385"/>
                        <a:pt x="260985" y="682995"/>
                      </a:cubicBezTo>
                      <a:cubicBezTo>
                        <a:pt x="281940" y="647752"/>
                        <a:pt x="301943" y="610605"/>
                        <a:pt x="327660" y="578220"/>
                      </a:cubicBezTo>
                      <a:cubicBezTo>
                        <a:pt x="357187" y="541072"/>
                        <a:pt x="396240" y="521070"/>
                        <a:pt x="444818" y="523927"/>
                      </a:cubicBezTo>
                      <a:cubicBezTo>
                        <a:pt x="479108" y="525832"/>
                        <a:pt x="480060" y="525832"/>
                        <a:pt x="466725" y="490590"/>
                      </a:cubicBezTo>
                      <a:cubicBezTo>
                        <a:pt x="421005" y="371527"/>
                        <a:pt x="374333" y="252465"/>
                        <a:pt x="328612" y="133402"/>
                      </a:cubicBezTo>
                      <a:cubicBezTo>
                        <a:pt x="315278" y="100065"/>
                        <a:pt x="315278" y="99112"/>
                        <a:pt x="347662" y="81967"/>
                      </a:cubicBezTo>
                      <a:cubicBezTo>
                        <a:pt x="523875" y="-18045"/>
                        <a:pt x="706755" y="-25665"/>
                        <a:pt x="892493" y="54345"/>
                      </a:cubicBezTo>
                      <a:cubicBezTo>
                        <a:pt x="904875" y="59107"/>
                        <a:pt x="915352" y="66727"/>
                        <a:pt x="926783" y="72442"/>
                      </a:cubicBezTo>
                      <a:cubicBezTo>
                        <a:pt x="946785" y="81967"/>
                        <a:pt x="950595" y="94350"/>
                        <a:pt x="943927" y="115305"/>
                      </a:cubicBezTo>
                      <a:cubicBezTo>
                        <a:pt x="933450" y="147690"/>
                        <a:pt x="935355" y="147690"/>
                        <a:pt x="968693" y="159120"/>
                      </a:cubicBezTo>
                      <a:cubicBezTo>
                        <a:pt x="989648" y="166740"/>
                        <a:pt x="1010602" y="174360"/>
                        <a:pt x="1031557" y="182932"/>
                      </a:cubicBezTo>
                      <a:cubicBezTo>
                        <a:pt x="1051560" y="190552"/>
                        <a:pt x="1056323" y="203887"/>
                        <a:pt x="1052513" y="224842"/>
                      </a:cubicBezTo>
                      <a:cubicBezTo>
                        <a:pt x="1029652" y="333427"/>
                        <a:pt x="1000125" y="441060"/>
                        <a:pt x="973455" y="548692"/>
                      </a:cubicBezTo>
                      <a:cubicBezTo>
                        <a:pt x="967740" y="572505"/>
                        <a:pt x="961073" y="597270"/>
                        <a:pt x="957263" y="621082"/>
                      </a:cubicBezTo>
                      <a:cubicBezTo>
                        <a:pt x="953452" y="646800"/>
                        <a:pt x="956310" y="649657"/>
                        <a:pt x="982027" y="650610"/>
                      </a:cubicBezTo>
                      <a:cubicBezTo>
                        <a:pt x="1002982" y="651562"/>
                        <a:pt x="1024890" y="650610"/>
                        <a:pt x="1045845" y="650610"/>
                      </a:cubicBezTo>
                      <a:cubicBezTo>
                        <a:pt x="1114425" y="651562"/>
                        <a:pt x="1169670" y="700140"/>
                        <a:pt x="1175385" y="767767"/>
                      </a:cubicBezTo>
                      <a:cubicBezTo>
                        <a:pt x="1178243" y="800152"/>
                        <a:pt x="1164908" y="828727"/>
                        <a:pt x="1143953" y="851587"/>
                      </a:cubicBezTo>
                      <a:cubicBezTo>
                        <a:pt x="1130618" y="865875"/>
                        <a:pt x="1131570" y="874447"/>
                        <a:pt x="1142048" y="890640"/>
                      </a:cubicBezTo>
                      <a:cubicBezTo>
                        <a:pt x="1188720" y="955410"/>
                        <a:pt x="1187768" y="1003987"/>
                        <a:pt x="1136333" y="1063995"/>
                      </a:cubicBezTo>
                      <a:cubicBezTo>
                        <a:pt x="1121093" y="1081140"/>
                        <a:pt x="1125855" y="1089712"/>
                        <a:pt x="1138238" y="1104952"/>
                      </a:cubicBezTo>
                      <a:cubicBezTo>
                        <a:pt x="1184910" y="1156387"/>
                        <a:pt x="1186815" y="1215442"/>
                        <a:pt x="1145858" y="1269735"/>
                      </a:cubicBezTo>
                      <a:cubicBezTo>
                        <a:pt x="1131570" y="1287832"/>
                        <a:pt x="1114425" y="1302120"/>
                        <a:pt x="1092518" y="1309740"/>
                      </a:cubicBezTo>
                      <a:cubicBezTo>
                        <a:pt x="1076325" y="1315455"/>
                        <a:pt x="1072515" y="1324027"/>
                        <a:pt x="1081088" y="1339267"/>
                      </a:cubicBezTo>
                      <a:cubicBezTo>
                        <a:pt x="1084898" y="1346887"/>
                        <a:pt x="1087755" y="1354507"/>
                        <a:pt x="1088708" y="1363080"/>
                      </a:cubicBezTo>
                      <a:cubicBezTo>
                        <a:pt x="1104900" y="1437375"/>
                        <a:pt x="1057275" y="1498335"/>
                        <a:pt x="981075" y="1500240"/>
                      </a:cubicBezTo>
                      <a:cubicBezTo>
                        <a:pt x="941070" y="1501192"/>
                        <a:pt x="900113" y="1501192"/>
                        <a:pt x="860108" y="1501192"/>
                      </a:cubicBezTo>
                      <a:cubicBezTo>
                        <a:pt x="820102" y="1501192"/>
                        <a:pt x="779145" y="1501192"/>
                        <a:pt x="739140" y="1501192"/>
                      </a:cubicBezTo>
                      <a:cubicBezTo>
                        <a:pt x="740093" y="1501192"/>
                        <a:pt x="740093" y="1500240"/>
                        <a:pt x="740093" y="1500240"/>
                      </a:cubicBezTo>
                      <a:close/>
                      <a:moveTo>
                        <a:pt x="782002" y="1474522"/>
                      </a:moveTo>
                      <a:cubicBezTo>
                        <a:pt x="849630" y="1474522"/>
                        <a:pt x="917258" y="1478332"/>
                        <a:pt x="984885" y="1472617"/>
                      </a:cubicBezTo>
                      <a:cubicBezTo>
                        <a:pt x="1040130" y="1467855"/>
                        <a:pt x="1062990" y="1441185"/>
                        <a:pt x="1062038" y="1386892"/>
                      </a:cubicBezTo>
                      <a:cubicBezTo>
                        <a:pt x="1062038" y="1365937"/>
                        <a:pt x="1056323" y="1347840"/>
                        <a:pt x="1042035" y="1331647"/>
                      </a:cubicBezTo>
                      <a:cubicBezTo>
                        <a:pt x="1024890" y="1312597"/>
                        <a:pt x="1030605" y="1298310"/>
                        <a:pt x="1054418" y="1289737"/>
                      </a:cubicBezTo>
                      <a:cubicBezTo>
                        <a:pt x="1061085" y="1287832"/>
                        <a:pt x="1068705" y="1286880"/>
                        <a:pt x="1075373" y="1284975"/>
                      </a:cubicBezTo>
                      <a:cubicBezTo>
                        <a:pt x="1106805" y="1278307"/>
                        <a:pt x="1126808" y="1258305"/>
                        <a:pt x="1139190" y="1228777"/>
                      </a:cubicBezTo>
                      <a:cubicBezTo>
                        <a:pt x="1158240" y="1180200"/>
                        <a:pt x="1143000" y="1135432"/>
                        <a:pt x="1097280" y="1106857"/>
                      </a:cubicBezTo>
                      <a:cubicBezTo>
                        <a:pt x="1076325" y="1093522"/>
                        <a:pt x="1075373" y="1080187"/>
                        <a:pt x="1094423" y="1063995"/>
                      </a:cubicBezTo>
                      <a:cubicBezTo>
                        <a:pt x="1097280" y="1062090"/>
                        <a:pt x="1100138" y="1060185"/>
                        <a:pt x="1102995" y="1058280"/>
                      </a:cubicBezTo>
                      <a:cubicBezTo>
                        <a:pt x="1135380" y="1034467"/>
                        <a:pt x="1150620" y="1002082"/>
                        <a:pt x="1145858" y="963030"/>
                      </a:cubicBezTo>
                      <a:cubicBezTo>
                        <a:pt x="1140143" y="922072"/>
                        <a:pt x="1115378" y="895402"/>
                        <a:pt x="1075373" y="882067"/>
                      </a:cubicBezTo>
                      <a:cubicBezTo>
                        <a:pt x="1066800" y="879210"/>
                        <a:pt x="1050608" y="877305"/>
                        <a:pt x="1051560" y="870637"/>
                      </a:cubicBezTo>
                      <a:cubicBezTo>
                        <a:pt x="1053465" y="860160"/>
                        <a:pt x="1067753" y="861112"/>
                        <a:pt x="1077278" y="858255"/>
                      </a:cubicBezTo>
                      <a:cubicBezTo>
                        <a:pt x="1126808" y="843967"/>
                        <a:pt x="1150620" y="811582"/>
                        <a:pt x="1145858" y="764910"/>
                      </a:cubicBezTo>
                      <a:cubicBezTo>
                        <a:pt x="1140143" y="717285"/>
                        <a:pt x="1103948" y="682042"/>
                        <a:pt x="1055370" y="682995"/>
                      </a:cubicBezTo>
                      <a:cubicBezTo>
                        <a:pt x="933450" y="683947"/>
                        <a:pt x="811530" y="679185"/>
                        <a:pt x="689610" y="676327"/>
                      </a:cubicBezTo>
                      <a:cubicBezTo>
                        <a:pt x="637223" y="675375"/>
                        <a:pt x="585788" y="668707"/>
                        <a:pt x="533400" y="668707"/>
                      </a:cubicBezTo>
                      <a:cubicBezTo>
                        <a:pt x="516255" y="668707"/>
                        <a:pt x="506730" y="661087"/>
                        <a:pt x="503873" y="644895"/>
                      </a:cubicBezTo>
                      <a:cubicBezTo>
                        <a:pt x="500062" y="626797"/>
                        <a:pt x="495300" y="607747"/>
                        <a:pt x="491490" y="589650"/>
                      </a:cubicBezTo>
                      <a:cubicBezTo>
                        <a:pt x="486727" y="566790"/>
                        <a:pt x="472440" y="557265"/>
                        <a:pt x="449580" y="554407"/>
                      </a:cubicBezTo>
                      <a:cubicBezTo>
                        <a:pt x="405765" y="550597"/>
                        <a:pt x="373380" y="568695"/>
                        <a:pt x="349568" y="602985"/>
                      </a:cubicBezTo>
                      <a:cubicBezTo>
                        <a:pt x="329565" y="632512"/>
                        <a:pt x="310515" y="662040"/>
                        <a:pt x="292418" y="692520"/>
                      </a:cubicBezTo>
                      <a:cubicBezTo>
                        <a:pt x="246698" y="764910"/>
                        <a:pt x="187642" y="819202"/>
                        <a:pt x="110490" y="853492"/>
                      </a:cubicBezTo>
                      <a:cubicBezTo>
                        <a:pt x="95250" y="860160"/>
                        <a:pt x="80010" y="867780"/>
                        <a:pt x="64770" y="872542"/>
                      </a:cubicBezTo>
                      <a:cubicBezTo>
                        <a:pt x="38100" y="880162"/>
                        <a:pt x="30480" y="895402"/>
                        <a:pt x="31432" y="922072"/>
                      </a:cubicBezTo>
                      <a:cubicBezTo>
                        <a:pt x="32385" y="1043992"/>
                        <a:pt x="31432" y="1165912"/>
                        <a:pt x="32385" y="1287832"/>
                      </a:cubicBezTo>
                      <a:cubicBezTo>
                        <a:pt x="32385" y="1324027"/>
                        <a:pt x="32385" y="1324980"/>
                        <a:pt x="67628" y="1334505"/>
                      </a:cubicBezTo>
                      <a:cubicBezTo>
                        <a:pt x="161925" y="1362127"/>
                        <a:pt x="253365" y="1397370"/>
                        <a:pt x="343853" y="1436422"/>
                      </a:cubicBezTo>
                      <a:cubicBezTo>
                        <a:pt x="382905" y="1453567"/>
                        <a:pt x="422910" y="1467855"/>
                        <a:pt x="466725" y="1467855"/>
                      </a:cubicBezTo>
                      <a:cubicBezTo>
                        <a:pt x="571500" y="1468807"/>
                        <a:pt x="676275" y="1477380"/>
                        <a:pt x="782002" y="1474522"/>
                      </a:cubicBezTo>
                      <a:close/>
                      <a:moveTo>
                        <a:pt x="791527" y="651562"/>
                      </a:moveTo>
                      <a:cubicBezTo>
                        <a:pt x="829627" y="651562"/>
                        <a:pt x="862965" y="651562"/>
                        <a:pt x="896302" y="651562"/>
                      </a:cubicBezTo>
                      <a:cubicBezTo>
                        <a:pt x="912495" y="651562"/>
                        <a:pt x="922973" y="645847"/>
                        <a:pt x="925830" y="628702"/>
                      </a:cubicBezTo>
                      <a:cubicBezTo>
                        <a:pt x="928688" y="612510"/>
                        <a:pt x="932498" y="596317"/>
                        <a:pt x="936308" y="580125"/>
                      </a:cubicBezTo>
                      <a:cubicBezTo>
                        <a:pt x="962025" y="475350"/>
                        <a:pt x="988695" y="371527"/>
                        <a:pt x="1013460" y="266752"/>
                      </a:cubicBezTo>
                      <a:cubicBezTo>
                        <a:pt x="1027748" y="209602"/>
                        <a:pt x="1026795" y="208650"/>
                        <a:pt x="969645" y="189600"/>
                      </a:cubicBezTo>
                      <a:cubicBezTo>
                        <a:pt x="912495" y="170550"/>
                        <a:pt x="853440" y="160072"/>
                        <a:pt x="793433" y="153405"/>
                      </a:cubicBezTo>
                      <a:cubicBezTo>
                        <a:pt x="681990" y="140070"/>
                        <a:pt x="577215" y="161025"/>
                        <a:pt x="475298" y="202935"/>
                      </a:cubicBezTo>
                      <a:cubicBezTo>
                        <a:pt x="455295" y="210555"/>
                        <a:pt x="448627" y="221032"/>
                        <a:pt x="455295" y="243892"/>
                      </a:cubicBezTo>
                      <a:cubicBezTo>
                        <a:pt x="492443" y="366765"/>
                        <a:pt x="528638" y="490590"/>
                        <a:pt x="564833" y="614415"/>
                      </a:cubicBezTo>
                      <a:cubicBezTo>
                        <a:pt x="570548" y="635370"/>
                        <a:pt x="581977" y="642990"/>
                        <a:pt x="602933" y="643942"/>
                      </a:cubicBezTo>
                      <a:cubicBezTo>
                        <a:pt x="666750" y="645847"/>
                        <a:pt x="731520" y="648705"/>
                        <a:pt x="791527" y="651562"/>
                      </a:cubicBezTo>
                      <a:close/>
                      <a:moveTo>
                        <a:pt x="886777" y="138165"/>
                      </a:moveTo>
                      <a:cubicBezTo>
                        <a:pt x="896302" y="140070"/>
                        <a:pt x="905827" y="136260"/>
                        <a:pt x="910590" y="122925"/>
                      </a:cubicBezTo>
                      <a:cubicBezTo>
                        <a:pt x="915352" y="107685"/>
                        <a:pt x="912495" y="97207"/>
                        <a:pt x="898208" y="91492"/>
                      </a:cubicBezTo>
                      <a:cubicBezTo>
                        <a:pt x="891540" y="88635"/>
                        <a:pt x="885825" y="84825"/>
                        <a:pt x="879158" y="81967"/>
                      </a:cubicBezTo>
                      <a:cubicBezTo>
                        <a:pt x="818198" y="53392"/>
                        <a:pt x="754380" y="37200"/>
                        <a:pt x="687705" y="31485"/>
                      </a:cubicBezTo>
                      <a:cubicBezTo>
                        <a:pt x="576263" y="21960"/>
                        <a:pt x="471487" y="47677"/>
                        <a:pt x="373380" y="101017"/>
                      </a:cubicBezTo>
                      <a:cubicBezTo>
                        <a:pt x="356235" y="110542"/>
                        <a:pt x="352425" y="121972"/>
                        <a:pt x="360045" y="138165"/>
                      </a:cubicBezTo>
                      <a:cubicBezTo>
                        <a:pt x="366712" y="154357"/>
                        <a:pt x="373380" y="171502"/>
                        <a:pt x="379095" y="187695"/>
                      </a:cubicBezTo>
                      <a:cubicBezTo>
                        <a:pt x="398145" y="237225"/>
                        <a:pt x="417195" y="286755"/>
                        <a:pt x="437198" y="336285"/>
                      </a:cubicBezTo>
                      <a:cubicBezTo>
                        <a:pt x="441960" y="348667"/>
                        <a:pt x="442912" y="363907"/>
                        <a:pt x="457200" y="371527"/>
                      </a:cubicBezTo>
                      <a:cubicBezTo>
                        <a:pt x="460058" y="358192"/>
                        <a:pt x="454343" y="346762"/>
                        <a:pt x="450533" y="334380"/>
                      </a:cubicBezTo>
                      <a:cubicBezTo>
                        <a:pt x="441008" y="300090"/>
                        <a:pt x="431483" y="265800"/>
                        <a:pt x="420052" y="232462"/>
                      </a:cubicBezTo>
                      <a:cubicBezTo>
                        <a:pt x="412433" y="209602"/>
                        <a:pt x="417195" y="198172"/>
                        <a:pt x="439102" y="188647"/>
                      </a:cubicBezTo>
                      <a:cubicBezTo>
                        <a:pt x="520065" y="153405"/>
                        <a:pt x="602933" y="127687"/>
                        <a:pt x="692468" y="125782"/>
                      </a:cubicBezTo>
                      <a:cubicBezTo>
                        <a:pt x="757238" y="121972"/>
                        <a:pt x="821055" y="123877"/>
                        <a:pt x="886777" y="138165"/>
                      </a:cubicBezTo>
                      <a:close/>
                    </a:path>
                  </a:pathLst>
                </a:custGeom>
                <a:grpFill/>
                <a:ln w="317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BB723EFF-D327-4892-9713-E461C1A6B37A}"/>
                    </a:ext>
                  </a:extLst>
                </p:cNvPr>
                <p:cNvSpPr/>
                <p:nvPr/>
              </p:nvSpPr>
              <p:spPr>
                <a:xfrm>
                  <a:off x="456776" y="1256347"/>
                  <a:ext cx="210925" cy="604256"/>
                </a:xfrm>
                <a:custGeom>
                  <a:avLst/>
                  <a:gdLst>
                    <a:gd name="connsiteX0" fmla="*/ 210926 w 210925"/>
                    <a:gd name="connsiteY0" fmla="*/ 303848 h 604256"/>
                    <a:gd name="connsiteX1" fmla="*/ 210926 w 210925"/>
                    <a:gd name="connsiteY1" fmla="*/ 523875 h 604256"/>
                    <a:gd name="connsiteX2" fmla="*/ 191876 w 210925"/>
                    <a:gd name="connsiteY2" fmla="*/ 582930 h 604256"/>
                    <a:gd name="connsiteX3" fmla="*/ 17568 w 210925"/>
                    <a:gd name="connsiteY3" fmla="*/ 584835 h 604256"/>
                    <a:gd name="connsiteX4" fmla="*/ 423 w 210925"/>
                    <a:gd name="connsiteY4" fmla="*/ 528637 h 604256"/>
                    <a:gd name="connsiteX5" fmla="*/ 423 w 210925"/>
                    <a:gd name="connsiteY5" fmla="*/ 204788 h 604256"/>
                    <a:gd name="connsiteX6" fmla="*/ 423 w 210925"/>
                    <a:gd name="connsiteY6" fmla="*/ 73342 h 604256"/>
                    <a:gd name="connsiteX7" fmla="*/ 72813 w 210925"/>
                    <a:gd name="connsiteY7" fmla="*/ 0 h 604256"/>
                    <a:gd name="connsiteX8" fmla="*/ 132821 w 210925"/>
                    <a:gd name="connsiteY8" fmla="*/ 0 h 604256"/>
                    <a:gd name="connsiteX9" fmla="*/ 209973 w 210925"/>
                    <a:gd name="connsiteY9" fmla="*/ 79057 h 604256"/>
                    <a:gd name="connsiteX10" fmla="*/ 210926 w 210925"/>
                    <a:gd name="connsiteY10" fmla="*/ 303848 h 604256"/>
                    <a:gd name="connsiteX11" fmla="*/ 27093 w 210925"/>
                    <a:gd name="connsiteY11" fmla="*/ 297180 h 604256"/>
                    <a:gd name="connsiteX12" fmla="*/ 27093 w 210925"/>
                    <a:gd name="connsiteY12" fmla="*/ 297180 h 604256"/>
                    <a:gd name="connsiteX13" fmla="*/ 27093 w 210925"/>
                    <a:gd name="connsiteY13" fmla="*/ 531495 h 604256"/>
                    <a:gd name="connsiteX14" fmla="*/ 69003 w 210925"/>
                    <a:gd name="connsiteY14" fmla="*/ 575310 h 604256"/>
                    <a:gd name="connsiteX15" fmla="*/ 143298 w 210925"/>
                    <a:gd name="connsiteY15" fmla="*/ 575310 h 604256"/>
                    <a:gd name="connsiteX16" fmla="*/ 179493 w 210925"/>
                    <a:gd name="connsiteY16" fmla="*/ 537210 h 604256"/>
                    <a:gd name="connsiteX17" fmla="*/ 179493 w 210925"/>
                    <a:gd name="connsiteY17" fmla="*/ 68580 h 604256"/>
                    <a:gd name="connsiteX18" fmla="*/ 141393 w 210925"/>
                    <a:gd name="connsiteY18" fmla="*/ 28575 h 604256"/>
                    <a:gd name="connsiteX19" fmla="*/ 73766 w 210925"/>
                    <a:gd name="connsiteY19" fmla="*/ 27623 h 604256"/>
                    <a:gd name="connsiteX20" fmla="*/ 27093 w 210925"/>
                    <a:gd name="connsiteY20" fmla="*/ 77152 h 604256"/>
                    <a:gd name="connsiteX21" fmla="*/ 27093 w 210925"/>
                    <a:gd name="connsiteY21" fmla="*/ 297180 h 6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0925" h="604256">
                      <a:moveTo>
                        <a:pt x="210926" y="303848"/>
                      </a:moveTo>
                      <a:cubicBezTo>
                        <a:pt x="210926" y="377190"/>
                        <a:pt x="210926" y="450532"/>
                        <a:pt x="210926" y="523875"/>
                      </a:cubicBezTo>
                      <a:cubicBezTo>
                        <a:pt x="210926" y="545782"/>
                        <a:pt x="207116" y="566737"/>
                        <a:pt x="191876" y="582930"/>
                      </a:cubicBezTo>
                      <a:cubicBezTo>
                        <a:pt x="167111" y="610553"/>
                        <a:pt x="43286" y="611505"/>
                        <a:pt x="17568" y="584835"/>
                      </a:cubicBezTo>
                      <a:cubicBezTo>
                        <a:pt x="1376" y="568643"/>
                        <a:pt x="423" y="548640"/>
                        <a:pt x="423" y="528637"/>
                      </a:cubicBezTo>
                      <a:cubicBezTo>
                        <a:pt x="423" y="421005"/>
                        <a:pt x="423" y="313373"/>
                        <a:pt x="423" y="204788"/>
                      </a:cubicBezTo>
                      <a:cubicBezTo>
                        <a:pt x="423" y="160973"/>
                        <a:pt x="-529" y="117157"/>
                        <a:pt x="423" y="73342"/>
                      </a:cubicBezTo>
                      <a:cubicBezTo>
                        <a:pt x="1376" y="19050"/>
                        <a:pt x="19473" y="952"/>
                        <a:pt x="72813" y="0"/>
                      </a:cubicBezTo>
                      <a:cubicBezTo>
                        <a:pt x="92816" y="0"/>
                        <a:pt x="112818" y="0"/>
                        <a:pt x="132821" y="0"/>
                      </a:cubicBezTo>
                      <a:cubicBezTo>
                        <a:pt x="186161" y="952"/>
                        <a:pt x="209021" y="23813"/>
                        <a:pt x="209973" y="79057"/>
                      </a:cubicBezTo>
                      <a:cubicBezTo>
                        <a:pt x="210926" y="154305"/>
                        <a:pt x="210926" y="228600"/>
                        <a:pt x="210926" y="303848"/>
                      </a:cubicBezTo>
                      <a:close/>
                      <a:moveTo>
                        <a:pt x="27093" y="297180"/>
                      </a:moveTo>
                      <a:cubicBezTo>
                        <a:pt x="27093" y="297180"/>
                        <a:pt x="27093" y="297180"/>
                        <a:pt x="27093" y="297180"/>
                      </a:cubicBezTo>
                      <a:cubicBezTo>
                        <a:pt x="27093" y="375285"/>
                        <a:pt x="27093" y="453390"/>
                        <a:pt x="27093" y="531495"/>
                      </a:cubicBezTo>
                      <a:cubicBezTo>
                        <a:pt x="27093" y="563880"/>
                        <a:pt x="36618" y="573405"/>
                        <a:pt x="69003" y="575310"/>
                      </a:cubicBezTo>
                      <a:cubicBezTo>
                        <a:pt x="93768" y="576262"/>
                        <a:pt x="118533" y="576262"/>
                        <a:pt x="143298" y="575310"/>
                      </a:cubicBezTo>
                      <a:cubicBezTo>
                        <a:pt x="169968" y="573405"/>
                        <a:pt x="179493" y="563880"/>
                        <a:pt x="179493" y="537210"/>
                      </a:cubicBezTo>
                      <a:cubicBezTo>
                        <a:pt x="180446" y="381000"/>
                        <a:pt x="180446" y="224790"/>
                        <a:pt x="179493" y="68580"/>
                      </a:cubicBezTo>
                      <a:cubicBezTo>
                        <a:pt x="179493" y="40005"/>
                        <a:pt x="170921" y="31432"/>
                        <a:pt x="141393" y="28575"/>
                      </a:cubicBezTo>
                      <a:cubicBezTo>
                        <a:pt x="119486" y="26670"/>
                        <a:pt x="96626" y="26670"/>
                        <a:pt x="73766" y="27623"/>
                      </a:cubicBezTo>
                      <a:cubicBezTo>
                        <a:pt x="34713" y="29527"/>
                        <a:pt x="27093" y="37148"/>
                        <a:pt x="27093" y="77152"/>
                      </a:cubicBezTo>
                      <a:cubicBezTo>
                        <a:pt x="27093" y="150495"/>
                        <a:pt x="27093" y="223838"/>
                        <a:pt x="27093" y="297180"/>
                      </a:cubicBezTo>
                      <a:close/>
                    </a:path>
                  </a:pathLst>
                </a:custGeom>
                <a:grpFill/>
                <a:ln w="317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0F04D0E0-16B3-4D5A-B878-ADDDE0B099B9}"/>
                    </a:ext>
                  </a:extLst>
                </p:cNvPr>
                <p:cNvSpPr/>
                <p:nvPr/>
              </p:nvSpPr>
              <p:spPr>
                <a:xfrm>
                  <a:off x="1361084" y="680084"/>
                  <a:ext cx="159105" cy="360997"/>
                </a:xfrm>
                <a:custGeom>
                  <a:avLst/>
                  <a:gdLst>
                    <a:gd name="connsiteX0" fmla="*/ 159105 w 159105"/>
                    <a:gd name="connsiteY0" fmla="*/ 242888 h 360997"/>
                    <a:gd name="connsiteX1" fmla="*/ 120053 w 159105"/>
                    <a:gd name="connsiteY1" fmla="*/ 305753 h 360997"/>
                    <a:gd name="connsiteX2" fmla="*/ 83858 w 159105"/>
                    <a:gd name="connsiteY2" fmla="*/ 351473 h 360997"/>
                    <a:gd name="connsiteX3" fmla="*/ 75285 w 159105"/>
                    <a:gd name="connsiteY3" fmla="*/ 360998 h 360997"/>
                    <a:gd name="connsiteX4" fmla="*/ 66713 w 159105"/>
                    <a:gd name="connsiteY4" fmla="*/ 351473 h 360997"/>
                    <a:gd name="connsiteX5" fmla="*/ 29565 w 159105"/>
                    <a:gd name="connsiteY5" fmla="*/ 316230 h 360997"/>
                    <a:gd name="connsiteX6" fmla="*/ 16230 w 159105"/>
                    <a:gd name="connsiteY6" fmla="*/ 311468 h 360997"/>
                    <a:gd name="connsiteX7" fmla="*/ 1943 w 159105"/>
                    <a:gd name="connsiteY7" fmla="*/ 291465 h 360997"/>
                    <a:gd name="connsiteX8" fmla="*/ 22898 w 159105"/>
                    <a:gd name="connsiteY8" fmla="*/ 288608 h 360997"/>
                    <a:gd name="connsiteX9" fmla="*/ 85763 w 159105"/>
                    <a:gd name="connsiteY9" fmla="*/ 294323 h 360997"/>
                    <a:gd name="connsiteX10" fmla="*/ 125768 w 159105"/>
                    <a:gd name="connsiteY10" fmla="*/ 254317 h 360997"/>
                    <a:gd name="connsiteX11" fmla="*/ 101955 w 159105"/>
                    <a:gd name="connsiteY11" fmla="*/ 206692 h 360997"/>
                    <a:gd name="connsiteX12" fmla="*/ 41948 w 159105"/>
                    <a:gd name="connsiteY12" fmla="*/ 176213 h 360997"/>
                    <a:gd name="connsiteX13" fmla="*/ 38 w 159105"/>
                    <a:gd name="connsiteY13" fmla="*/ 112395 h 360997"/>
                    <a:gd name="connsiteX14" fmla="*/ 43853 w 159105"/>
                    <a:gd name="connsiteY14" fmla="*/ 50483 h 360997"/>
                    <a:gd name="connsiteX15" fmla="*/ 65760 w 159105"/>
                    <a:gd name="connsiteY15" fmla="*/ 15240 h 360997"/>
                    <a:gd name="connsiteX16" fmla="*/ 76238 w 159105"/>
                    <a:gd name="connsiteY16" fmla="*/ 0 h 360997"/>
                    <a:gd name="connsiteX17" fmla="*/ 87668 w 159105"/>
                    <a:gd name="connsiteY17" fmla="*/ 15240 h 360997"/>
                    <a:gd name="connsiteX18" fmla="*/ 116243 w 159105"/>
                    <a:gd name="connsiteY18" fmla="*/ 47625 h 360997"/>
                    <a:gd name="connsiteX19" fmla="*/ 132435 w 159105"/>
                    <a:gd name="connsiteY19" fmla="*/ 53340 h 360997"/>
                    <a:gd name="connsiteX20" fmla="*/ 138150 w 159105"/>
                    <a:gd name="connsiteY20" fmla="*/ 67628 h 360997"/>
                    <a:gd name="connsiteX21" fmla="*/ 126720 w 159105"/>
                    <a:gd name="connsiteY21" fmla="*/ 73343 h 360997"/>
                    <a:gd name="connsiteX22" fmla="*/ 96240 w 159105"/>
                    <a:gd name="connsiteY22" fmla="*/ 65723 h 360997"/>
                    <a:gd name="connsiteX23" fmla="*/ 36233 w 159105"/>
                    <a:gd name="connsiteY23" fmla="*/ 87630 h 360997"/>
                    <a:gd name="connsiteX24" fmla="*/ 52425 w 159105"/>
                    <a:gd name="connsiteY24" fmla="*/ 145733 h 360997"/>
                    <a:gd name="connsiteX25" fmla="*/ 108623 w 159105"/>
                    <a:gd name="connsiteY25" fmla="*/ 175260 h 360997"/>
                    <a:gd name="connsiteX26" fmla="*/ 159105 w 159105"/>
                    <a:gd name="connsiteY26" fmla="*/ 242888 h 36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9105" h="360997">
                      <a:moveTo>
                        <a:pt x="159105" y="242888"/>
                      </a:moveTo>
                      <a:cubicBezTo>
                        <a:pt x="155295" y="269558"/>
                        <a:pt x="145770" y="293370"/>
                        <a:pt x="120053" y="305753"/>
                      </a:cubicBezTo>
                      <a:cubicBezTo>
                        <a:pt x="100050" y="315278"/>
                        <a:pt x="81953" y="324803"/>
                        <a:pt x="83858" y="351473"/>
                      </a:cubicBezTo>
                      <a:cubicBezTo>
                        <a:pt x="83858" y="356235"/>
                        <a:pt x="81000" y="360998"/>
                        <a:pt x="75285" y="360998"/>
                      </a:cubicBezTo>
                      <a:cubicBezTo>
                        <a:pt x="69570" y="360998"/>
                        <a:pt x="66713" y="356235"/>
                        <a:pt x="66713" y="351473"/>
                      </a:cubicBezTo>
                      <a:cubicBezTo>
                        <a:pt x="68618" y="324803"/>
                        <a:pt x="52425" y="316230"/>
                        <a:pt x="29565" y="316230"/>
                      </a:cubicBezTo>
                      <a:cubicBezTo>
                        <a:pt x="24803" y="316230"/>
                        <a:pt x="20993" y="313373"/>
                        <a:pt x="16230" y="311468"/>
                      </a:cubicBezTo>
                      <a:cubicBezTo>
                        <a:pt x="6705" y="307658"/>
                        <a:pt x="-2820" y="303848"/>
                        <a:pt x="1943" y="291465"/>
                      </a:cubicBezTo>
                      <a:cubicBezTo>
                        <a:pt x="6705" y="280035"/>
                        <a:pt x="16230" y="285750"/>
                        <a:pt x="22898" y="288608"/>
                      </a:cubicBezTo>
                      <a:cubicBezTo>
                        <a:pt x="43853" y="295275"/>
                        <a:pt x="63855" y="300038"/>
                        <a:pt x="85763" y="294323"/>
                      </a:cubicBezTo>
                      <a:cubicBezTo>
                        <a:pt x="106718" y="288608"/>
                        <a:pt x="121958" y="276225"/>
                        <a:pt x="125768" y="254317"/>
                      </a:cubicBezTo>
                      <a:cubicBezTo>
                        <a:pt x="129578" y="233363"/>
                        <a:pt x="119100" y="217170"/>
                        <a:pt x="101955" y="206692"/>
                      </a:cubicBezTo>
                      <a:cubicBezTo>
                        <a:pt x="82905" y="195263"/>
                        <a:pt x="61950" y="185738"/>
                        <a:pt x="41948" y="176213"/>
                      </a:cubicBezTo>
                      <a:cubicBezTo>
                        <a:pt x="16230" y="162878"/>
                        <a:pt x="-915" y="143828"/>
                        <a:pt x="38" y="112395"/>
                      </a:cubicBezTo>
                      <a:cubicBezTo>
                        <a:pt x="990" y="80963"/>
                        <a:pt x="16230" y="60960"/>
                        <a:pt x="43853" y="50483"/>
                      </a:cubicBezTo>
                      <a:cubicBezTo>
                        <a:pt x="61950" y="43815"/>
                        <a:pt x="66713" y="32385"/>
                        <a:pt x="65760" y="15240"/>
                      </a:cubicBezTo>
                      <a:cubicBezTo>
                        <a:pt x="65760" y="7620"/>
                        <a:pt x="67665" y="0"/>
                        <a:pt x="76238" y="0"/>
                      </a:cubicBezTo>
                      <a:cubicBezTo>
                        <a:pt x="85763" y="0"/>
                        <a:pt x="87668" y="7620"/>
                        <a:pt x="87668" y="15240"/>
                      </a:cubicBezTo>
                      <a:cubicBezTo>
                        <a:pt x="86715" y="36195"/>
                        <a:pt x="96240" y="45720"/>
                        <a:pt x="116243" y="47625"/>
                      </a:cubicBezTo>
                      <a:cubicBezTo>
                        <a:pt x="121958" y="47625"/>
                        <a:pt x="127673" y="51435"/>
                        <a:pt x="132435" y="53340"/>
                      </a:cubicBezTo>
                      <a:cubicBezTo>
                        <a:pt x="139103" y="56197"/>
                        <a:pt x="141008" y="60960"/>
                        <a:pt x="138150" y="67628"/>
                      </a:cubicBezTo>
                      <a:cubicBezTo>
                        <a:pt x="136245" y="72390"/>
                        <a:pt x="131483" y="74295"/>
                        <a:pt x="126720" y="73343"/>
                      </a:cubicBezTo>
                      <a:cubicBezTo>
                        <a:pt x="116243" y="70485"/>
                        <a:pt x="105765" y="67628"/>
                        <a:pt x="96240" y="65723"/>
                      </a:cubicBezTo>
                      <a:cubicBezTo>
                        <a:pt x="71475" y="60960"/>
                        <a:pt x="46710" y="70485"/>
                        <a:pt x="36233" y="87630"/>
                      </a:cubicBezTo>
                      <a:cubicBezTo>
                        <a:pt x="24803" y="106680"/>
                        <a:pt x="30518" y="131445"/>
                        <a:pt x="52425" y="145733"/>
                      </a:cubicBezTo>
                      <a:cubicBezTo>
                        <a:pt x="70523" y="157163"/>
                        <a:pt x="90525" y="164783"/>
                        <a:pt x="108623" y="175260"/>
                      </a:cubicBezTo>
                      <a:cubicBezTo>
                        <a:pt x="139103" y="187642"/>
                        <a:pt x="156248" y="210503"/>
                        <a:pt x="159105" y="242888"/>
                      </a:cubicBezTo>
                      <a:close/>
                    </a:path>
                  </a:pathLst>
                </a:custGeom>
                <a:grpFill/>
                <a:ln w="317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A41382B4-BAD6-49B2-BEE9-7A206DDE521C}"/>
                    </a:ext>
                  </a:extLst>
                </p:cNvPr>
                <p:cNvSpPr/>
                <p:nvPr/>
              </p:nvSpPr>
              <p:spPr>
                <a:xfrm>
                  <a:off x="509554" y="1322042"/>
                  <a:ext cx="99120" cy="96260"/>
                </a:xfrm>
                <a:custGeom>
                  <a:avLst/>
                  <a:gdLst>
                    <a:gd name="connsiteX0" fmla="*/ 49563 w 99120"/>
                    <a:gd name="connsiteY0" fmla="*/ 28 h 96260"/>
                    <a:gd name="connsiteX1" fmla="*/ 99093 w 99120"/>
                    <a:gd name="connsiteY1" fmla="*/ 49558 h 96260"/>
                    <a:gd name="connsiteX2" fmla="*/ 46705 w 99120"/>
                    <a:gd name="connsiteY2" fmla="*/ 96230 h 96260"/>
                    <a:gd name="connsiteX3" fmla="*/ 33 w 99120"/>
                    <a:gd name="connsiteY3" fmla="*/ 49558 h 96260"/>
                    <a:gd name="connsiteX4" fmla="*/ 49563 w 99120"/>
                    <a:gd name="connsiteY4" fmla="*/ 28 h 96260"/>
                    <a:gd name="connsiteX5" fmla="*/ 69565 w 99120"/>
                    <a:gd name="connsiteY5" fmla="*/ 47653 h 96260"/>
                    <a:gd name="connsiteX6" fmla="*/ 48610 w 99120"/>
                    <a:gd name="connsiteY6" fmla="*/ 28603 h 96260"/>
                    <a:gd name="connsiteX7" fmla="*/ 30513 w 99120"/>
                    <a:gd name="connsiteY7" fmla="*/ 50510 h 96260"/>
                    <a:gd name="connsiteX8" fmla="*/ 51468 w 99120"/>
                    <a:gd name="connsiteY8" fmla="*/ 69560 h 96260"/>
                    <a:gd name="connsiteX9" fmla="*/ 69565 w 99120"/>
                    <a:gd name="connsiteY9" fmla="*/ 47653 h 9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120" h="96260">
                      <a:moveTo>
                        <a:pt x="49563" y="28"/>
                      </a:moveTo>
                      <a:cubicBezTo>
                        <a:pt x="76233" y="28"/>
                        <a:pt x="100045" y="23840"/>
                        <a:pt x="99093" y="49558"/>
                      </a:cubicBezTo>
                      <a:cubicBezTo>
                        <a:pt x="98140" y="75275"/>
                        <a:pt x="74328" y="97183"/>
                        <a:pt x="46705" y="96230"/>
                      </a:cubicBezTo>
                      <a:cubicBezTo>
                        <a:pt x="19083" y="95278"/>
                        <a:pt x="-920" y="75275"/>
                        <a:pt x="33" y="49558"/>
                      </a:cubicBezTo>
                      <a:cubicBezTo>
                        <a:pt x="985" y="22888"/>
                        <a:pt x="23845" y="-925"/>
                        <a:pt x="49563" y="28"/>
                      </a:cubicBezTo>
                      <a:close/>
                      <a:moveTo>
                        <a:pt x="69565" y="47653"/>
                      </a:moveTo>
                      <a:cubicBezTo>
                        <a:pt x="67660" y="35270"/>
                        <a:pt x="60993" y="27650"/>
                        <a:pt x="48610" y="28603"/>
                      </a:cubicBezTo>
                      <a:cubicBezTo>
                        <a:pt x="36228" y="29555"/>
                        <a:pt x="29560" y="38128"/>
                        <a:pt x="30513" y="50510"/>
                      </a:cubicBezTo>
                      <a:cubicBezTo>
                        <a:pt x="31465" y="62893"/>
                        <a:pt x="38133" y="70513"/>
                        <a:pt x="51468" y="69560"/>
                      </a:cubicBezTo>
                      <a:cubicBezTo>
                        <a:pt x="62898" y="67655"/>
                        <a:pt x="69565" y="59083"/>
                        <a:pt x="69565" y="47653"/>
                      </a:cubicBezTo>
                      <a:close/>
                    </a:path>
                  </a:pathLst>
                </a:custGeom>
                <a:grpFill/>
                <a:ln w="3175" cap="flat">
                  <a:noFill/>
                  <a:prstDash val="solid"/>
                  <a:miter/>
                </a:ln>
              </p:spPr>
              <p:txBody>
                <a:bodyPr rtlCol="0" anchor="ctr"/>
                <a:lstStyle/>
                <a:p>
                  <a:endParaRPr lang="en-IN"/>
                </a:p>
              </p:txBody>
            </p:sp>
          </p:grpSp>
        </p:grpSp>
        <p:grpSp>
          <p:nvGrpSpPr>
            <p:cNvPr id="78" name="Group 77">
              <a:extLst>
                <a:ext uri="{FF2B5EF4-FFF2-40B4-BE49-F238E27FC236}">
                  <a16:creationId xmlns:a16="http://schemas.microsoft.com/office/drawing/2014/main" id="{701DB20D-0F1A-4AD2-8D2E-50D4E9DA0346}"/>
                </a:ext>
              </a:extLst>
            </p:cNvPr>
            <p:cNvGrpSpPr/>
            <p:nvPr/>
          </p:nvGrpSpPr>
          <p:grpSpPr>
            <a:xfrm>
              <a:off x="4916557" y="4753794"/>
              <a:ext cx="2092845" cy="767133"/>
              <a:chOff x="10858659" y="5081102"/>
              <a:chExt cx="2092845" cy="767133"/>
            </a:xfrm>
          </p:grpSpPr>
          <p:sp>
            <p:nvSpPr>
              <p:cNvPr id="79" name="TextBox 78">
                <a:extLst>
                  <a:ext uri="{FF2B5EF4-FFF2-40B4-BE49-F238E27FC236}">
                    <a16:creationId xmlns:a16="http://schemas.microsoft.com/office/drawing/2014/main" id="{544778BD-EF20-4B07-98CB-47CD5B3687D0}"/>
                  </a:ext>
                </a:extLst>
              </p:cNvPr>
              <p:cNvSpPr txBox="1"/>
              <p:nvPr/>
            </p:nvSpPr>
            <p:spPr>
              <a:xfrm>
                <a:off x="11232538" y="5081102"/>
                <a:ext cx="1718966" cy="767133"/>
              </a:xfrm>
              <a:prstGeom prst="rect">
                <a:avLst/>
              </a:prstGeom>
              <a:noFill/>
            </p:spPr>
            <p:txBody>
              <a:bodyPr wrap="square">
                <a:spAutoFit/>
              </a:bodyPr>
              <a:lstStyle/>
              <a:p>
                <a:pPr>
                  <a:lnSpc>
                    <a:spcPct val="107000"/>
                  </a:lnSpc>
                  <a:spcAft>
                    <a:spcPts val="800"/>
                  </a:spcAft>
                </a:pPr>
                <a:r>
                  <a:rPr lang="en-IN" sz="1400" dirty="0">
                    <a:latin typeface="Arial" panose="020B0604020202020204" pitchFamily="34" charset="0"/>
                  </a:rPr>
                  <a:t>Thorough </a:t>
                </a:r>
                <a:br>
                  <a:rPr lang="en-IN" sz="1400" dirty="0">
                    <a:latin typeface="Arial" panose="020B0604020202020204" pitchFamily="34" charset="0"/>
                  </a:rPr>
                </a:br>
                <a:r>
                  <a:rPr lang="en-IN" sz="1400" b="1" dirty="0">
                    <a:solidFill>
                      <a:srgbClr val="00934A"/>
                    </a:solidFill>
                    <a:latin typeface="Arial" panose="020B0604020202020204" pitchFamily="34" charset="0"/>
                  </a:rPr>
                  <a:t>analysis</a:t>
                </a:r>
                <a:r>
                  <a:rPr lang="en-IN" sz="1400" dirty="0">
                    <a:latin typeface="Arial" panose="020B0604020202020204" pitchFamily="34" charset="0"/>
                  </a:rPr>
                  <a:t> is required.</a:t>
                </a:r>
              </a:p>
            </p:txBody>
          </p:sp>
          <p:cxnSp>
            <p:nvCxnSpPr>
              <p:cNvPr id="80" name="Straight Connector 79">
                <a:extLst>
                  <a:ext uri="{FF2B5EF4-FFF2-40B4-BE49-F238E27FC236}">
                    <a16:creationId xmlns:a16="http://schemas.microsoft.com/office/drawing/2014/main" id="{ABC592B4-403A-4ECC-8A80-5520263732C0}"/>
                  </a:ext>
                </a:extLst>
              </p:cNvPr>
              <p:cNvCxnSpPr>
                <a:cxnSpLocks/>
              </p:cNvCxnSpPr>
              <p:nvPr/>
            </p:nvCxnSpPr>
            <p:spPr>
              <a:xfrm flipV="1">
                <a:off x="10858659" y="5428965"/>
                <a:ext cx="270670" cy="0"/>
              </a:xfrm>
              <a:prstGeom prst="line">
                <a:avLst/>
              </a:prstGeom>
              <a:ln w="38100">
                <a:solidFill>
                  <a:srgbClr val="00375C"/>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B9E32F1C-4CF0-43C7-B818-43FF0EAE7363}"/>
                </a:ext>
              </a:extLst>
            </p:cNvPr>
            <p:cNvGrpSpPr/>
            <p:nvPr/>
          </p:nvGrpSpPr>
          <p:grpSpPr>
            <a:xfrm>
              <a:off x="4386461" y="3419386"/>
              <a:ext cx="524521" cy="168801"/>
              <a:chOff x="7393254" y="3519388"/>
              <a:chExt cx="539212" cy="181541"/>
            </a:xfrm>
          </p:grpSpPr>
          <p:cxnSp>
            <p:nvCxnSpPr>
              <p:cNvPr id="82" name="Straight Connector 81">
                <a:extLst>
                  <a:ext uri="{FF2B5EF4-FFF2-40B4-BE49-F238E27FC236}">
                    <a16:creationId xmlns:a16="http://schemas.microsoft.com/office/drawing/2014/main" id="{E72CFE41-DD85-4A09-8838-040F456129E4}"/>
                  </a:ext>
                </a:extLst>
              </p:cNvPr>
              <p:cNvCxnSpPr>
                <a:cxnSpLocks/>
              </p:cNvCxnSpPr>
              <p:nvPr/>
            </p:nvCxnSpPr>
            <p:spPr>
              <a:xfrm flipV="1">
                <a:off x="7702507" y="3519388"/>
                <a:ext cx="229959" cy="0"/>
              </a:xfrm>
              <a:prstGeom prst="line">
                <a:avLst/>
              </a:prstGeom>
              <a:ln w="38100">
                <a:solidFill>
                  <a:srgbClr val="00375C"/>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CCC8AA3-78FF-4799-86DB-3FC280A861F3}"/>
                  </a:ext>
                </a:extLst>
              </p:cNvPr>
              <p:cNvCxnSpPr>
                <a:cxnSpLocks/>
              </p:cNvCxnSpPr>
              <p:nvPr/>
            </p:nvCxnSpPr>
            <p:spPr>
              <a:xfrm flipV="1">
                <a:off x="7393254" y="3519388"/>
                <a:ext cx="309253" cy="181541"/>
              </a:xfrm>
              <a:prstGeom prst="line">
                <a:avLst/>
              </a:prstGeom>
              <a:ln w="38100">
                <a:solidFill>
                  <a:srgbClr val="00375C"/>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84" name="Inhaltsplatzhalter 4">
              <a:extLst>
                <a:ext uri="{FF2B5EF4-FFF2-40B4-BE49-F238E27FC236}">
                  <a16:creationId xmlns:a16="http://schemas.microsoft.com/office/drawing/2014/main" id="{87728E6B-EDF1-48F8-97CA-048950415227}"/>
                </a:ext>
              </a:extLst>
            </p:cNvPr>
            <p:cNvSpPr txBox="1">
              <a:spLocks/>
            </p:cNvSpPr>
            <p:nvPr/>
          </p:nvSpPr>
          <p:spPr>
            <a:xfrm flipH="1">
              <a:off x="5087431" y="3307651"/>
              <a:ext cx="1586419" cy="215444"/>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sz="1400" b="1" dirty="0">
                  <a:solidFill>
                    <a:srgbClr val="D56B22"/>
                  </a:solidFill>
                  <a:latin typeface="Arial" panose="020B0604020202020204" pitchFamily="34" charset="0"/>
                  <a:ea typeface="Open Sans" panose="020B0606030504020204" pitchFamily="34" charset="0"/>
                  <a:cs typeface="Arial" panose="020B0604020202020204" pitchFamily="34" charset="0"/>
                </a:rPr>
                <a:t>Cash flow </a:t>
              </a:r>
              <a:r>
                <a:rPr lang="en-US" sz="1400" dirty="0">
                  <a:solidFill>
                    <a:schemeClr val="tx1"/>
                  </a:solidFill>
                  <a:latin typeface="Arial" panose="020B0604020202020204" pitchFamily="34" charset="0"/>
                  <a:ea typeface="Open Sans" panose="020B0606030504020204" pitchFamily="34" charset="0"/>
                  <a:cs typeface="Arial" panose="020B0604020202020204" pitchFamily="34" charset="0"/>
                </a:rPr>
                <a:t>is king.</a:t>
              </a:r>
            </a:p>
          </p:txBody>
        </p:sp>
        <p:grpSp>
          <p:nvGrpSpPr>
            <p:cNvPr id="85" name="Group 84">
              <a:extLst>
                <a:ext uri="{FF2B5EF4-FFF2-40B4-BE49-F238E27FC236}">
                  <a16:creationId xmlns:a16="http://schemas.microsoft.com/office/drawing/2014/main" id="{A30677A8-63DE-45E9-9F8F-10640EC8712B}"/>
                </a:ext>
              </a:extLst>
            </p:cNvPr>
            <p:cNvGrpSpPr/>
            <p:nvPr/>
          </p:nvGrpSpPr>
          <p:grpSpPr>
            <a:xfrm flipH="1">
              <a:off x="2157259" y="3404160"/>
              <a:ext cx="524521" cy="168801"/>
              <a:chOff x="7393254" y="3519388"/>
              <a:chExt cx="539212" cy="181541"/>
            </a:xfrm>
          </p:grpSpPr>
          <p:cxnSp>
            <p:nvCxnSpPr>
              <p:cNvPr id="86" name="Straight Connector 85">
                <a:extLst>
                  <a:ext uri="{FF2B5EF4-FFF2-40B4-BE49-F238E27FC236}">
                    <a16:creationId xmlns:a16="http://schemas.microsoft.com/office/drawing/2014/main" id="{DEF4C692-E346-461B-9270-87C5A8B65936}"/>
                  </a:ext>
                </a:extLst>
              </p:cNvPr>
              <p:cNvCxnSpPr>
                <a:cxnSpLocks/>
              </p:cNvCxnSpPr>
              <p:nvPr/>
            </p:nvCxnSpPr>
            <p:spPr>
              <a:xfrm flipV="1">
                <a:off x="7702507" y="3519388"/>
                <a:ext cx="229959" cy="0"/>
              </a:xfrm>
              <a:prstGeom prst="line">
                <a:avLst/>
              </a:prstGeom>
              <a:ln w="38100">
                <a:solidFill>
                  <a:srgbClr val="00375C"/>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3875032-140E-439B-96A4-40930E14A58A}"/>
                  </a:ext>
                </a:extLst>
              </p:cNvPr>
              <p:cNvCxnSpPr>
                <a:cxnSpLocks/>
              </p:cNvCxnSpPr>
              <p:nvPr/>
            </p:nvCxnSpPr>
            <p:spPr>
              <a:xfrm flipV="1">
                <a:off x="7393254" y="3519388"/>
                <a:ext cx="309253" cy="181541"/>
              </a:xfrm>
              <a:prstGeom prst="line">
                <a:avLst/>
              </a:prstGeom>
              <a:ln w="38100">
                <a:solidFill>
                  <a:srgbClr val="00375C"/>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88" name="Inhaltsplatzhalter 4">
              <a:extLst>
                <a:ext uri="{FF2B5EF4-FFF2-40B4-BE49-F238E27FC236}">
                  <a16:creationId xmlns:a16="http://schemas.microsoft.com/office/drawing/2014/main" id="{5A4ABD53-ABF3-400D-847F-7CA7F3D13D0E}"/>
                </a:ext>
              </a:extLst>
            </p:cNvPr>
            <p:cNvSpPr txBox="1">
              <a:spLocks/>
            </p:cNvSpPr>
            <p:nvPr/>
          </p:nvSpPr>
          <p:spPr>
            <a:xfrm>
              <a:off x="673291" y="3267780"/>
              <a:ext cx="1329021" cy="215444"/>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en-US" sz="1400" dirty="0">
                  <a:solidFill>
                    <a:schemeClr val="tx1"/>
                  </a:solidFill>
                  <a:latin typeface="Arial" panose="020B0604020202020204" pitchFamily="34" charset="0"/>
                  <a:cs typeface="Arial" panose="020B0604020202020204" pitchFamily="34" charset="0"/>
                </a:rPr>
                <a:t>Loan </a:t>
              </a:r>
              <a:r>
                <a:rPr lang="en-US" sz="1400" b="1" dirty="0">
                  <a:solidFill>
                    <a:schemeClr val="tx2"/>
                  </a:solidFill>
                  <a:latin typeface="Arial" panose="020B0604020202020204" pitchFamily="34" charset="0"/>
                  <a:cs typeface="Arial" panose="020B0604020202020204" pitchFamily="34" charset="0"/>
                </a:rPr>
                <a:t>fees</a:t>
              </a:r>
              <a:r>
                <a:rPr lang="en-US" sz="1400" dirty="0">
                  <a:solidFill>
                    <a:schemeClr val="tx1"/>
                  </a:solidFill>
                  <a:latin typeface="Arial" panose="020B0604020202020204" pitchFamily="34" charset="0"/>
                  <a:cs typeface="Arial" panose="020B0604020202020204" pitchFamily="34" charset="0"/>
                </a:rPr>
                <a:t> apply.</a:t>
              </a:r>
            </a:p>
          </p:txBody>
        </p:sp>
        <p:cxnSp>
          <p:nvCxnSpPr>
            <p:cNvPr id="89" name="Straight Connector 88">
              <a:extLst>
                <a:ext uri="{FF2B5EF4-FFF2-40B4-BE49-F238E27FC236}">
                  <a16:creationId xmlns:a16="http://schemas.microsoft.com/office/drawing/2014/main" id="{33BD3A2B-7B1C-4131-85FF-6804D3F6D803}"/>
                </a:ext>
              </a:extLst>
            </p:cNvPr>
            <p:cNvCxnSpPr>
              <a:cxnSpLocks/>
            </p:cNvCxnSpPr>
            <p:nvPr/>
          </p:nvCxnSpPr>
          <p:spPr>
            <a:xfrm flipH="1" flipV="1">
              <a:off x="1874831" y="5136144"/>
              <a:ext cx="270670" cy="0"/>
            </a:xfrm>
            <a:prstGeom prst="line">
              <a:avLst/>
            </a:prstGeom>
            <a:ln w="38100">
              <a:solidFill>
                <a:srgbClr val="00375C"/>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90" name="Inhaltsplatzhalter 4">
              <a:extLst>
                <a:ext uri="{FF2B5EF4-FFF2-40B4-BE49-F238E27FC236}">
                  <a16:creationId xmlns:a16="http://schemas.microsoft.com/office/drawing/2014/main" id="{6BE1CBD4-50D8-44CF-9522-616B990C59D3}"/>
                </a:ext>
              </a:extLst>
            </p:cNvPr>
            <p:cNvSpPr txBox="1">
              <a:spLocks/>
            </p:cNvSpPr>
            <p:nvPr/>
          </p:nvSpPr>
          <p:spPr>
            <a:xfrm>
              <a:off x="410828" y="4845750"/>
              <a:ext cx="1311705" cy="64633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en-US" sz="1400" dirty="0">
                  <a:solidFill>
                    <a:schemeClr val="tx1"/>
                  </a:solidFill>
                  <a:latin typeface="Arial" panose="020B0604020202020204" pitchFamily="34" charset="0"/>
                  <a:cs typeface="Arial" panose="020B0604020202020204" pitchFamily="34" charset="0"/>
                </a:rPr>
                <a:t>Fixed or floating </a:t>
              </a:r>
              <a:r>
                <a:rPr lang="en-US" sz="1400" b="1" dirty="0">
                  <a:solidFill>
                    <a:srgbClr val="006FB8"/>
                  </a:solidFill>
                  <a:latin typeface="Arial" panose="020B0604020202020204" pitchFamily="34" charset="0"/>
                  <a:cs typeface="Arial" panose="020B0604020202020204" pitchFamily="34" charset="0"/>
                </a:rPr>
                <a:t>interest rate </a:t>
              </a:r>
              <a:r>
                <a:rPr lang="en-US" sz="1400" dirty="0">
                  <a:solidFill>
                    <a:schemeClr val="tx1"/>
                  </a:solidFill>
                  <a:latin typeface="Arial" panose="020B0604020202020204" pitchFamily="34" charset="0"/>
                  <a:cs typeface="Arial" panose="020B0604020202020204" pitchFamily="34" charset="0"/>
                </a:rPr>
                <a:t>apply.</a:t>
              </a:r>
            </a:p>
          </p:txBody>
        </p:sp>
        <p:sp>
          <p:nvSpPr>
            <p:cNvPr id="91" name="Inhaltsplatzhalter 4">
              <a:extLst>
                <a:ext uri="{FF2B5EF4-FFF2-40B4-BE49-F238E27FC236}">
                  <a16:creationId xmlns:a16="http://schemas.microsoft.com/office/drawing/2014/main" id="{B7734156-CC5D-4C0D-A82C-B94416B324FA}"/>
                </a:ext>
              </a:extLst>
            </p:cNvPr>
            <p:cNvSpPr txBox="1">
              <a:spLocks/>
            </p:cNvSpPr>
            <p:nvPr/>
          </p:nvSpPr>
          <p:spPr>
            <a:xfrm flipH="1">
              <a:off x="3945787" y="6166586"/>
              <a:ext cx="2613924" cy="215444"/>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sz="1400" b="1" dirty="0">
                  <a:solidFill>
                    <a:srgbClr val="87A6D7"/>
                  </a:solidFill>
                  <a:latin typeface="Arial" panose="020B0604020202020204" pitchFamily="34" charset="0"/>
                  <a:cs typeface="Arial" panose="020B0604020202020204" pitchFamily="34" charset="0"/>
                </a:rPr>
                <a:t>Site</a:t>
              </a:r>
              <a:r>
                <a:rPr lang="en-US" sz="1400" dirty="0">
                  <a:solidFill>
                    <a:schemeClr val="tx1"/>
                  </a:solidFill>
                  <a:latin typeface="Arial" panose="020B0604020202020204" pitchFamily="34" charset="0"/>
                  <a:cs typeface="Arial" panose="020B0604020202020204" pitchFamily="34" charset="0"/>
                </a:rPr>
                <a:t> visit is required.</a:t>
              </a:r>
            </a:p>
          </p:txBody>
        </p:sp>
        <p:sp>
          <p:nvSpPr>
            <p:cNvPr id="92" name="TextBox 91">
              <a:extLst>
                <a:ext uri="{FF2B5EF4-FFF2-40B4-BE49-F238E27FC236}">
                  <a16:creationId xmlns:a16="http://schemas.microsoft.com/office/drawing/2014/main" id="{1B224610-63F5-4172-9C85-086A7CE15610}"/>
                </a:ext>
              </a:extLst>
            </p:cNvPr>
            <p:cNvSpPr txBox="1"/>
            <p:nvPr/>
          </p:nvSpPr>
          <p:spPr>
            <a:xfrm>
              <a:off x="7170084" y="3424859"/>
              <a:ext cx="5398372" cy="2195473"/>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Both C&amp;I and CRE Lending require:</a:t>
              </a:r>
            </a:p>
            <a:p>
              <a:endParaRPr lang="en-IN" sz="800" dirty="0">
                <a:effectLst/>
                <a:latin typeface="Arial" panose="020B0604020202020204" pitchFamily="34" charset="0"/>
                <a:ea typeface="Calibri" panose="020F0502020204030204" pitchFamily="34" charset="0"/>
              </a:endParaRPr>
            </a:p>
            <a:p>
              <a:pPr marL="285750" indent="-285750">
                <a:spcBef>
                  <a:spcPts val="400"/>
                </a:spcBef>
                <a:spcAft>
                  <a:spcPts val="400"/>
                </a:spcAft>
                <a:buFont typeface="Wingdings" panose="05000000000000000000" pitchFamily="2" charset="2"/>
                <a:buChar char="§"/>
              </a:pPr>
              <a:r>
                <a:rPr lang="en-IN" sz="1600" dirty="0">
                  <a:effectLst/>
                  <a:latin typeface="Arial" panose="020B0604020202020204" pitchFamily="34" charset="0"/>
                  <a:ea typeface="Calibri" panose="020F0502020204030204" pitchFamily="34" charset="0"/>
                </a:rPr>
                <a:t>The </a:t>
              </a:r>
              <a:r>
                <a:rPr lang="en-IN" sz="1600" b="1" dirty="0">
                  <a:effectLst/>
                  <a:latin typeface="Arial" panose="020B0604020202020204" pitchFamily="34" charset="0"/>
                  <a:ea typeface="Calibri" panose="020F0502020204030204" pitchFamily="34" charset="0"/>
                </a:rPr>
                <a:t>loan purpose </a:t>
              </a:r>
              <a:r>
                <a:rPr lang="en-IN" sz="1600" dirty="0">
                  <a:effectLst/>
                  <a:latin typeface="Arial" panose="020B0604020202020204" pitchFamily="34" charset="0"/>
                  <a:ea typeface="Calibri" panose="020F0502020204030204" pitchFamily="34" charset="0"/>
                </a:rPr>
                <a:t>and </a:t>
              </a:r>
              <a:r>
                <a:rPr lang="en-IN" sz="1600" b="1" dirty="0">
                  <a:effectLst/>
                  <a:latin typeface="Arial" panose="020B0604020202020204" pitchFamily="34" charset="0"/>
                  <a:ea typeface="Calibri" panose="020F0502020204030204" pitchFamily="34" charset="0"/>
                </a:rPr>
                <a:t>repayment source</a:t>
              </a:r>
              <a:r>
                <a:rPr lang="en-IN" sz="1600" dirty="0">
                  <a:effectLst/>
                  <a:latin typeface="Arial" panose="020B0604020202020204" pitchFamily="34" charset="0"/>
                  <a:ea typeface="Calibri" panose="020F0502020204030204" pitchFamily="34" charset="0"/>
                </a:rPr>
                <a:t> to be </a:t>
              </a:r>
              <a:r>
                <a:rPr lang="en-IN" sz="1600" b="1" dirty="0">
                  <a:effectLst/>
                  <a:latin typeface="Arial" panose="020B0604020202020204" pitchFamily="34" charset="0"/>
                  <a:ea typeface="Calibri" panose="020F0502020204030204" pitchFamily="34" charset="0"/>
                </a:rPr>
                <a:t>linked.</a:t>
              </a:r>
            </a:p>
            <a:p>
              <a:pPr marL="285750" indent="-285750">
                <a:spcBef>
                  <a:spcPts val="400"/>
                </a:spcBef>
                <a:spcAft>
                  <a:spcPts val="400"/>
                </a:spcAft>
                <a:buFont typeface="Wingdings" panose="05000000000000000000" pitchFamily="2" charset="2"/>
                <a:buChar char="§"/>
              </a:pPr>
              <a:r>
                <a:rPr lang="en-US" sz="1600" dirty="0">
                  <a:effectLst/>
                  <a:latin typeface="Arial" panose="020B0604020202020204" pitchFamily="34" charset="0"/>
                  <a:ea typeface="Calibri" panose="020F0502020204030204" pitchFamily="34" charset="0"/>
                </a:rPr>
                <a:t>There need to be at least </a:t>
              </a:r>
              <a:r>
                <a:rPr lang="en-US" sz="1600" b="1" dirty="0">
                  <a:latin typeface="Arial" panose="020B0604020202020204" pitchFamily="34" charset="0"/>
                </a:rPr>
                <a:t>two sources </a:t>
              </a:r>
              <a:r>
                <a:rPr lang="en-US" sz="1600" b="1" dirty="0">
                  <a:effectLst/>
                  <a:latin typeface="Arial" panose="020B0604020202020204" pitchFamily="34" charset="0"/>
                  <a:ea typeface="Calibri" panose="020F0502020204030204" pitchFamily="34" charset="0"/>
                </a:rPr>
                <a:t>of </a:t>
              </a:r>
              <a:r>
                <a:rPr lang="en-US" sz="1600" b="1" dirty="0">
                  <a:latin typeface="Arial" panose="020B0604020202020204" pitchFamily="34" charset="0"/>
                </a:rPr>
                <a:t>repayment</a:t>
              </a:r>
              <a:r>
                <a:rPr lang="en-US" sz="1600" b="1" dirty="0">
                  <a:effectLst/>
                  <a:latin typeface="Arial" panose="020B0604020202020204" pitchFamily="34" charset="0"/>
                  <a:ea typeface="Calibri" panose="020F0502020204030204" pitchFamily="34" charset="0"/>
                </a:rPr>
                <a:t>,</a:t>
              </a:r>
              <a:r>
                <a:rPr lang="en-US" sz="1600" dirty="0">
                  <a:effectLst/>
                  <a:latin typeface="Arial" panose="020B0604020202020204" pitchFamily="34" charset="0"/>
                  <a:ea typeface="Calibri" panose="020F0502020204030204" pitchFamily="34" charset="0"/>
                </a:rPr>
                <a:t> preferably </a:t>
              </a:r>
              <a:r>
                <a:rPr lang="en-US" sz="1600" b="1" dirty="0">
                  <a:latin typeface="Arial" panose="020B0604020202020204" pitchFamily="34" charset="0"/>
                </a:rPr>
                <a:t>three.</a:t>
              </a:r>
            </a:p>
            <a:p>
              <a:pPr marL="285750" indent="-285750">
                <a:spcBef>
                  <a:spcPts val="400"/>
                </a:spcBef>
                <a:spcAft>
                  <a:spcPts val="400"/>
                </a:spcAft>
                <a:buFont typeface="Wingdings" panose="05000000000000000000" pitchFamily="2" charset="2"/>
                <a:buChar char="§"/>
              </a:pPr>
              <a:r>
                <a:rPr lang="en-US" sz="1600" dirty="0">
                  <a:effectLst/>
                  <a:latin typeface="Arial" panose="020B0604020202020204" pitchFamily="34" charset="0"/>
                  <a:ea typeface="Calibri" panose="020F0502020204030204" pitchFamily="34" charset="0"/>
                </a:rPr>
                <a:t>The </a:t>
              </a:r>
              <a:r>
                <a:rPr lang="en-US" sz="1600" b="1" dirty="0">
                  <a:latin typeface="Arial" panose="020B0604020202020204" pitchFamily="34" charset="0"/>
                </a:rPr>
                <a:t>borrower</a:t>
              </a:r>
              <a:r>
                <a:rPr lang="en-US" sz="1600" dirty="0">
                  <a:effectLst/>
                  <a:latin typeface="Arial" panose="020B0604020202020204" pitchFamily="34" charset="0"/>
                  <a:ea typeface="Calibri" panose="020F0502020204030204" pitchFamily="34" charset="0"/>
                </a:rPr>
                <a:t> and/or </a:t>
              </a:r>
              <a:r>
                <a:rPr lang="en-US" sz="1600" b="1" dirty="0">
                  <a:latin typeface="Arial" panose="020B0604020202020204" pitchFamily="34" charset="0"/>
                </a:rPr>
                <a:t>guarantor</a:t>
              </a:r>
              <a:r>
                <a:rPr lang="en-US" sz="1600" dirty="0">
                  <a:effectLst/>
                  <a:latin typeface="Arial" panose="020B0604020202020204" pitchFamily="34" charset="0"/>
                  <a:ea typeface="Calibri" panose="020F0502020204030204" pitchFamily="34" charset="0"/>
                </a:rPr>
                <a:t> to have a stake, or equity invested, in the deal.</a:t>
              </a:r>
              <a:endParaRPr lang="en-US" sz="1600" b="1" dirty="0">
                <a:latin typeface="Arial" panose="020B0604020202020204" pitchFamily="34" charset="0"/>
              </a:endParaRPr>
            </a:p>
          </p:txBody>
        </p:sp>
        <p:cxnSp>
          <p:nvCxnSpPr>
            <p:cNvPr id="93" name="Straight Connector 92">
              <a:extLst>
                <a:ext uri="{FF2B5EF4-FFF2-40B4-BE49-F238E27FC236}">
                  <a16:creationId xmlns:a16="http://schemas.microsoft.com/office/drawing/2014/main" id="{80E52179-7E95-48B5-86CA-B40ED205102A}"/>
                </a:ext>
              </a:extLst>
            </p:cNvPr>
            <p:cNvCxnSpPr/>
            <p:nvPr/>
          </p:nvCxnSpPr>
          <p:spPr>
            <a:xfrm>
              <a:off x="6831602" y="3796895"/>
              <a:ext cx="0" cy="1988232"/>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784678E5-9185-4C46-BD7A-94321B1993B0}"/>
                </a:ext>
              </a:extLst>
            </p:cNvPr>
            <p:cNvSpPr txBox="1"/>
            <p:nvPr/>
          </p:nvSpPr>
          <p:spPr>
            <a:xfrm>
              <a:off x="7170084" y="5783268"/>
              <a:ext cx="5518838" cy="584775"/>
            </a:xfrm>
            <a:prstGeom prst="rect">
              <a:avLst/>
            </a:prstGeom>
            <a:noFill/>
          </p:spPr>
          <p:txBody>
            <a:bodyPr wrap="square">
              <a:spAutoFit/>
            </a:bodyPr>
            <a:lstStyle/>
            <a:p>
              <a:r>
                <a:rPr lang="en-IN" sz="1600" i="1" dirty="0">
                  <a:solidFill>
                    <a:schemeClr val="accent3"/>
                  </a:solidFill>
                  <a:latin typeface="Arial" panose="020B0604020202020204" pitchFamily="34" charset="0"/>
                  <a:cs typeface="Arial" panose="020B0604020202020204" pitchFamily="34" charset="0"/>
                </a:rPr>
                <a:t>Refer to the job-aid </a:t>
              </a:r>
              <a:r>
                <a:rPr lang="en-IN" sz="1600" b="1" i="1" dirty="0">
                  <a:solidFill>
                    <a:schemeClr val="accent3"/>
                  </a:solidFill>
                  <a:latin typeface="Arial" panose="020B0604020202020204" pitchFamily="34" charset="0"/>
                  <a:cs typeface="Arial" panose="020B0604020202020204" pitchFamily="34" charset="0"/>
                </a:rPr>
                <a:t>Similarities and Differences of C&amp;I and CRE Lending</a:t>
              </a:r>
              <a:r>
                <a:rPr lang="en-IN" sz="1600" i="1" dirty="0">
                  <a:solidFill>
                    <a:schemeClr val="accent3"/>
                  </a:solidFill>
                  <a:latin typeface="Arial" panose="020B0604020202020204" pitchFamily="34" charset="0"/>
                  <a:cs typeface="Arial" panose="020B0604020202020204" pitchFamily="34" charset="0"/>
                </a:rPr>
                <a:t> in the Resources section.</a:t>
              </a:r>
            </a:p>
          </p:txBody>
        </p:sp>
        <p:grpSp>
          <p:nvGrpSpPr>
            <p:cNvPr id="95" name="Group 94">
              <a:extLst>
                <a:ext uri="{FF2B5EF4-FFF2-40B4-BE49-F238E27FC236}">
                  <a16:creationId xmlns:a16="http://schemas.microsoft.com/office/drawing/2014/main" id="{6E2EE492-5BDB-434D-BF4A-01BA0091D542}"/>
                </a:ext>
              </a:extLst>
            </p:cNvPr>
            <p:cNvGrpSpPr/>
            <p:nvPr/>
          </p:nvGrpSpPr>
          <p:grpSpPr>
            <a:xfrm flipV="1">
              <a:off x="3510120" y="6089321"/>
              <a:ext cx="307353" cy="189580"/>
              <a:chOff x="7393254" y="3497041"/>
              <a:chExt cx="315961" cy="203888"/>
            </a:xfrm>
          </p:grpSpPr>
          <p:cxnSp>
            <p:nvCxnSpPr>
              <p:cNvPr id="96" name="Straight Connector 95">
                <a:extLst>
                  <a:ext uri="{FF2B5EF4-FFF2-40B4-BE49-F238E27FC236}">
                    <a16:creationId xmlns:a16="http://schemas.microsoft.com/office/drawing/2014/main" id="{C3833F83-07C3-454B-AAC9-19EEABE2BDF4}"/>
                  </a:ext>
                </a:extLst>
              </p:cNvPr>
              <p:cNvCxnSpPr>
                <a:cxnSpLocks/>
              </p:cNvCxnSpPr>
              <p:nvPr/>
            </p:nvCxnSpPr>
            <p:spPr>
              <a:xfrm flipV="1">
                <a:off x="7479256" y="3497041"/>
                <a:ext cx="229959" cy="0"/>
              </a:xfrm>
              <a:prstGeom prst="line">
                <a:avLst/>
              </a:prstGeom>
              <a:ln w="38100">
                <a:solidFill>
                  <a:srgbClr val="00375C"/>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5D06229-3EF8-4E2C-A8AC-BB342D029F36}"/>
                  </a:ext>
                </a:extLst>
              </p:cNvPr>
              <p:cNvCxnSpPr>
                <a:cxnSpLocks/>
              </p:cNvCxnSpPr>
              <p:nvPr/>
            </p:nvCxnSpPr>
            <p:spPr>
              <a:xfrm flipV="1">
                <a:off x="7393254" y="3503883"/>
                <a:ext cx="61493" cy="197046"/>
              </a:xfrm>
              <a:prstGeom prst="line">
                <a:avLst/>
              </a:prstGeom>
              <a:ln w="38100">
                <a:solidFill>
                  <a:srgbClr val="00375C"/>
                </a:solidFill>
                <a:prstDash val="sysDot"/>
                <a:tailEnd type="none"/>
              </a:ln>
            </p:spPr>
            <p:style>
              <a:lnRef idx="1">
                <a:schemeClr val="accent1"/>
              </a:lnRef>
              <a:fillRef idx="0">
                <a:schemeClr val="accent1"/>
              </a:fillRef>
              <a:effectRef idx="0">
                <a:schemeClr val="accent1"/>
              </a:effectRef>
              <a:fontRef idx="minor">
                <a:schemeClr val="tx1"/>
              </a:fontRef>
            </p:style>
          </p:cxnSp>
        </p:grpSp>
      </p:grpSp>
      <p:sp>
        <p:nvSpPr>
          <p:cNvPr id="9" name="Rectangle 8">
            <a:extLst>
              <a:ext uri="{FF2B5EF4-FFF2-40B4-BE49-F238E27FC236}">
                <a16:creationId xmlns:a16="http://schemas.microsoft.com/office/drawing/2014/main" id="{42644B31-0C65-455F-BC88-E2DFA08FF708}"/>
              </a:ext>
            </a:extLst>
          </p:cNvPr>
          <p:cNvSpPr/>
          <p:nvPr/>
        </p:nvSpPr>
        <p:spPr>
          <a:xfrm>
            <a:off x="234672" y="2389677"/>
            <a:ext cx="12522756" cy="5168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C&amp;I and CRE Similarities</a:t>
            </a:r>
          </a:p>
        </p:txBody>
      </p:sp>
      <p:sp>
        <p:nvSpPr>
          <p:cNvPr id="10" name="Rectangle 9">
            <a:extLst>
              <a:ext uri="{FF2B5EF4-FFF2-40B4-BE49-F238E27FC236}">
                <a16:creationId xmlns:a16="http://schemas.microsoft.com/office/drawing/2014/main" id="{890E596C-E213-4DD6-AB83-3BCA019589E2}"/>
              </a:ext>
            </a:extLst>
          </p:cNvPr>
          <p:cNvSpPr/>
          <p:nvPr/>
        </p:nvSpPr>
        <p:spPr>
          <a:xfrm>
            <a:off x="234672" y="6599466"/>
            <a:ext cx="12522756" cy="516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C&amp;I and CRE Differences</a:t>
            </a:r>
          </a:p>
        </p:txBody>
      </p:sp>
      <p:sp>
        <p:nvSpPr>
          <p:cNvPr id="11" name="Rectangle 10">
            <a:extLst>
              <a:ext uri="{FF2B5EF4-FFF2-40B4-BE49-F238E27FC236}">
                <a16:creationId xmlns:a16="http://schemas.microsoft.com/office/drawing/2014/main" id="{3E2D86B9-67FC-4029-933E-D04C1D830534}"/>
              </a:ext>
            </a:extLst>
          </p:cNvPr>
          <p:cNvSpPr/>
          <p:nvPr/>
        </p:nvSpPr>
        <p:spPr>
          <a:xfrm>
            <a:off x="234672" y="7151637"/>
            <a:ext cx="12522756" cy="516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Loan Type, Purpose, and Repayment Sources</a:t>
            </a:r>
          </a:p>
        </p:txBody>
      </p:sp>
      <p:sp>
        <p:nvSpPr>
          <p:cNvPr id="5" name="Slide Number Placeholder 4">
            <a:extLst>
              <a:ext uri="{FF2B5EF4-FFF2-40B4-BE49-F238E27FC236}">
                <a16:creationId xmlns:a16="http://schemas.microsoft.com/office/drawing/2014/main" id="{D2FF3081-2308-49E3-A57F-E9FE2B89DCE5}"/>
              </a:ext>
            </a:extLst>
          </p:cNvPr>
          <p:cNvSpPr>
            <a:spLocks noGrp="1"/>
          </p:cNvSpPr>
          <p:nvPr>
            <p:ph type="sldNum" sz="quarter" idx="12"/>
          </p:nvPr>
        </p:nvSpPr>
        <p:spPr/>
        <p:txBody>
          <a:bodyPr/>
          <a:lstStyle/>
          <a:p>
            <a:fld id="{71A628A0-E779-4D32-97F1-9C80A60D6EF0}" type="slidenum">
              <a:rPr lang="en-IN" smtClean="0"/>
              <a:pPr/>
              <a:t>91</a:t>
            </a:fld>
            <a:r>
              <a:rPr lang="en-IN"/>
              <a:t> of 116</a:t>
            </a:r>
            <a:endParaRPr lang="en-IN" dirty="0"/>
          </a:p>
        </p:txBody>
      </p:sp>
    </p:spTree>
    <p:extLst>
      <p:ext uri="{BB962C8B-B14F-4D97-AF65-F5344CB8AC3E}">
        <p14:creationId xmlns:p14="http://schemas.microsoft.com/office/powerpoint/2010/main" val="8953192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0E7EDD-3956-4C40-848D-864DBC87702E}"/>
              </a:ext>
            </a:extLst>
          </p:cNvPr>
          <p:cNvSpPr/>
          <p:nvPr/>
        </p:nvSpPr>
        <p:spPr>
          <a:xfrm>
            <a:off x="234672" y="2390619"/>
            <a:ext cx="12522756" cy="52981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233C12-1701-4FBC-9C02-82ADA6521174}"/>
              </a:ext>
            </a:extLst>
          </p:cNvPr>
          <p:cNvSpPr>
            <a:spLocks noGrp="1"/>
          </p:cNvSpPr>
          <p:nvPr>
            <p:ph type="title"/>
          </p:nvPr>
        </p:nvSpPr>
        <p:spPr/>
        <p:txBody>
          <a:bodyPr/>
          <a:lstStyle/>
          <a:p>
            <a:r>
              <a:rPr lang="en-US" dirty="0"/>
              <a:t>Summary</a:t>
            </a:r>
            <a:endParaRPr lang="en-IN" dirty="0"/>
          </a:p>
        </p:txBody>
      </p:sp>
      <p:sp>
        <p:nvSpPr>
          <p:cNvPr id="8" name="Text Placeholder 2">
            <a:extLst>
              <a:ext uri="{FF2B5EF4-FFF2-40B4-BE49-F238E27FC236}">
                <a16:creationId xmlns:a16="http://schemas.microsoft.com/office/drawing/2014/main" id="{F1223B1D-1A92-4856-BD5A-18D08EC29B36}"/>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each tab for a quick recap.</a:t>
            </a:r>
          </a:p>
        </p:txBody>
      </p:sp>
      <p:grpSp>
        <p:nvGrpSpPr>
          <p:cNvPr id="13" name="Group 12">
            <a:extLst>
              <a:ext uri="{FF2B5EF4-FFF2-40B4-BE49-F238E27FC236}">
                <a16:creationId xmlns:a16="http://schemas.microsoft.com/office/drawing/2014/main" id="{72C2D6A2-4CAB-4D67-9EE8-7879A08B9BF9}"/>
              </a:ext>
            </a:extLst>
          </p:cNvPr>
          <p:cNvGrpSpPr/>
          <p:nvPr/>
        </p:nvGrpSpPr>
        <p:grpSpPr>
          <a:xfrm>
            <a:off x="410828" y="3950762"/>
            <a:ext cx="12278094" cy="3114250"/>
            <a:chOff x="410828" y="3267780"/>
            <a:chExt cx="12278094" cy="3114250"/>
          </a:xfrm>
        </p:grpSpPr>
        <p:grpSp>
          <p:nvGrpSpPr>
            <p:cNvPr id="12" name="Group 11">
              <a:extLst>
                <a:ext uri="{FF2B5EF4-FFF2-40B4-BE49-F238E27FC236}">
                  <a16:creationId xmlns:a16="http://schemas.microsoft.com/office/drawing/2014/main" id="{1D380FF9-1518-4C1D-AA5F-1BB08BDD86BD}"/>
                </a:ext>
              </a:extLst>
            </p:cNvPr>
            <p:cNvGrpSpPr/>
            <p:nvPr/>
          </p:nvGrpSpPr>
          <p:grpSpPr>
            <a:xfrm>
              <a:off x="2134971" y="3298398"/>
              <a:ext cx="2769497" cy="2767459"/>
              <a:chOff x="4324156" y="2982555"/>
              <a:chExt cx="3696423" cy="3864241"/>
            </a:xfrm>
          </p:grpSpPr>
          <p:grpSp>
            <p:nvGrpSpPr>
              <p:cNvPr id="15" name="Group 14">
                <a:extLst>
                  <a:ext uri="{FF2B5EF4-FFF2-40B4-BE49-F238E27FC236}">
                    <a16:creationId xmlns:a16="http://schemas.microsoft.com/office/drawing/2014/main" id="{27DEDB93-42A4-4615-A1A0-EA28F0ABFD0B}"/>
                  </a:ext>
                </a:extLst>
              </p:cNvPr>
              <p:cNvGrpSpPr/>
              <p:nvPr/>
            </p:nvGrpSpPr>
            <p:grpSpPr>
              <a:xfrm>
                <a:off x="4324156" y="2982555"/>
                <a:ext cx="3696423" cy="3864241"/>
                <a:chOff x="4824429" y="2952945"/>
                <a:chExt cx="3696423" cy="3864241"/>
              </a:xfrm>
            </p:grpSpPr>
            <p:grpSp>
              <p:nvGrpSpPr>
                <p:cNvPr id="51" name="Graphic 3">
                  <a:extLst>
                    <a:ext uri="{FF2B5EF4-FFF2-40B4-BE49-F238E27FC236}">
                      <a16:creationId xmlns:a16="http://schemas.microsoft.com/office/drawing/2014/main" id="{10420E4D-8C4C-45C1-9A35-9EE2891CB7E5}"/>
                    </a:ext>
                  </a:extLst>
                </p:cNvPr>
                <p:cNvGrpSpPr/>
                <p:nvPr/>
              </p:nvGrpSpPr>
              <p:grpSpPr>
                <a:xfrm>
                  <a:off x="4824429" y="2952945"/>
                  <a:ext cx="3696423" cy="3864241"/>
                  <a:chOff x="3119437" y="319086"/>
                  <a:chExt cx="5953125" cy="6223397"/>
                </a:xfrm>
              </p:grpSpPr>
              <p:grpSp>
                <p:nvGrpSpPr>
                  <p:cNvPr id="53" name="Graphic 3">
                    <a:extLst>
                      <a:ext uri="{FF2B5EF4-FFF2-40B4-BE49-F238E27FC236}">
                        <a16:creationId xmlns:a16="http://schemas.microsoft.com/office/drawing/2014/main" id="{02B5E7AA-1724-4A67-9C0B-E9B05B4C54E5}"/>
                      </a:ext>
                    </a:extLst>
                  </p:cNvPr>
                  <p:cNvGrpSpPr/>
                  <p:nvPr/>
                </p:nvGrpSpPr>
                <p:grpSpPr>
                  <a:xfrm>
                    <a:off x="4294822" y="4624387"/>
                    <a:ext cx="3603307" cy="1918097"/>
                    <a:chOff x="4294822" y="4624387"/>
                    <a:chExt cx="3603307" cy="1918097"/>
                  </a:xfrm>
                </p:grpSpPr>
                <p:sp>
                  <p:nvSpPr>
                    <p:cNvPr id="74" name="Freeform: Shape 73">
                      <a:extLst>
                        <a:ext uri="{FF2B5EF4-FFF2-40B4-BE49-F238E27FC236}">
                          <a16:creationId xmlns:a16="http://schemas.microsoft.com/office/drawing/2014/main" id="{89B5312F-0D44-4D16-AE7B-55566C37DDE7}"/>
                        </a:ext>
                      </a:extLst>
                    </p:cNvPr>
                    <p:cNvSpPr/>
                    <p:nvPr/>
                  </p:nvSpPr>
                  <p:spPr>
                    <a:xfrm>
                      <a:off x="4294822" y="4625159"/>
                      <a:ext cx="3603307" cy="1355588"/>
                    </a:xfrm>
                    <a:custGeom>
                      <a:avLst/>
                      <a:gdLst>
                        <a:gd name="connsiteX0" fmla="*/ 979170 w 3603307"/>
                        <a:gd name="connsiteY0" fmla="*/ 7800 h 1355588"/>
                        <a:gd name="connsiteX1" fmla="*/ 0 w 3603307"/>
                        <a:gd name="connsiteY1" fmla="*/ 1355588 h 1355588"/>
                        <a:gd name="connsiteX2" fmla="*/ 3603308 w 3603307"/>
                        <a:gd name="connsiteY2" fmla="*/ 1355588 h 1355588"/>
                        <a:gd name="connsiteX3" fmla="*/ 2623185 w 3603307"/>
                        <a:gd name="connsiteY3" fmla="*/ 7800 h 1355588"/>
                        <a:gd name="connsiteX4" fmla="*/ 2607945 w 3603307"/>
                        <a:gd name="connsiteY4" fmla="*/ 181 h 1355588"/>
                        <a:gd name="connsiteX5" fmla="*/ 994410 w 3603307"/>
                        <a:gd name="connsiteY5" fmla="*/ 181 h 1355588"/>
                        <a:gd name="connsiteX6" fmla="*/ 979170 w 3603307"/>
                        <a:gd name="connsiteY6" fmla="*/ 7800 h 135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03307" h="1355588">
                          <a:moveTo>
                            <a:pt x="979170" y="7800"/>
                          </a:moveTo>
                          <a:lnTo>
                            <a:pt x="0" y="1355588"/>
                          </a:lnTo>
                          <a:lnTo>
                            <a:pt x="3603308" y="1355588"/>
                          </a:lnTo>
                          <a:lnTo>
                            <a:pt x="2623185" y="7800"/>
                          </a:lnTo>
                          <a:cubicBezTo>
                            <a:pt x="2619375" y="3038"/>
                            <a:pt x="2613660" y="181"/>
                            <a:pt x="2607945" y="181"/>
                          </a:cubicBezTo>
                          <a:lnTo>
                            <a:pt x="994410" y="181"/>
                          </a:lnTo>
                          <a:cubicBezTo>
                            <a:pt x="988695" y="-772"/>
                            <a:pt x="982980" y="2085"/>
                            <a:pt x="979170" y="7800"/>
                          </a:cubicBezTo>
                          <a:close/>
                        </a:path>
                      </a:pathLst>
                    </a:custGeom>
                    <a:solidFill>
                      <a:schemeClr val="accent2"/>
                    </a:solidFill>
                    <a:ln w="9525" cap="flat">
                      <a:noFill/>
                      <a:prstDash val="solid"/>
                      <a:miter/>
                    </a:ln>
                  </p:spPr>
                  <p:txBody>
                    <a:bodyPr rtlCol="0" anchor="ctr"/>
                    <a:lstStyle/>
                    <a:p>
                      <a:endParaRPr lang="en-IN"/>
                    </a:p>
                  </p:txBody>
                </p:sp>
                <p:sp>
                  <p:nvSpPr>
                    <p:cNvPr id="75" name="Freeform: Shape 74">
                      <a:extLst>
                        <a:ext uri="{FF2B5EF4-FFF2-40B4-BE49-F238E27FC236}">
                          <a16:creationId xmlns:a16="http://schemas.microsoft.com/office/drawing/2014/main" id="{A6DDF67E-6A30-4649-B5B4-19CCFEA3EC18}"/>
                        </a:ext>
                      </a:extLst>
                    </p:cNvPr>
                    <p:cNvSpPr/>
                    <p:nvPr/>
                  </p:nvSpPr>
                  <p:spPr>
                    <a:xfrm>
                      <a:off x="4294822" y="5981699"/>
                      <a:ext cx="3602355" cy="560784"/>
                    </a:xfrm>
                    <a:custGeom>
                      <a:avLst/>
                      <a:gdLst>
                        <a:gd name="connsiteX0" fmla="*/ 1795462 w 3602355"/>
                        <a:gd name="connsiteY0" fmla="*/ 560070 h 560784"/>
                        <a:gd name="connsiteX1" fmla="*/ 0 w 3602355"/>
                        <a:gd name="connsiteY1" fmla="*/ 0 h 560784"/>
                        <a:gd name="connsiteX2" fmla="*/ 1801178 w 3602355"/>
                        <a:gd name="connsiteY2" fmla="*/ 0 h 560784"/>
                        <a:gd name="connsiteX3" fmla="*/ 3602355 w 3602355"/>
                        <a:gd name="connsiteY3" fmla="*/ 0 h 560784"/>
                        <a:gd name="connsiteX4" fmla="*/ 1806893 w 3602355"/>
                        <a:gd name="connsiteY4" fmla="*/ 560070 h 560784"/>
                        <a:gd name="connsiteX5" fmla="*/ 1795462 w 3602355"/>
                        <a:gd name="connsiteY5" fmla="*/ 560070 h 560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2355" h="560784">
                          <a:moveTo>
                            <a:pt x="1795462" y="560070"/>
                          </a:moveTo>
                          <a:lnTo>
                            <a:pt x="0" y="0"/>
                          </a:lnTo>
                          <a:lnTo>
                            <a:pt x="1801178" y="0"/>
                          </a:lnTo>
                          <a:lnTo>
                            <a:pt x="3602355" y="0"/>
                          </a:lnTo>
                          <a:lnTo>
                            <a:pt x="1806893" y="560070"/>
                          </a:lnTo>
                          <a:cubicBezTo>
                            <a:pt x="1803083" y="561023"/>
                            <a:pt x="1799272" y="561023"/>
                            <a:pt x="1795462" y="560070"/>
                          </a:cubicBezTo>
                          <a:close/>
                        </a:path>
                      </a:pathLst>
                    </a:custGeom>
                    <a:solidFill>
                      <a:srgbClr val="CFDBEF"/>
                    </a:solidFill>
                    <a:ln w="9525" cap="flat">
                      <a:noFill/>
                      <a:prstDash val="solid"/>
                      <a:miter/>
                    </a:ln>
                  </p:spPr>
                  <p:txBody>
                    <a:bodyPr rtlCol="0" anchor="ctr"/>
                    <a:lstStyle/>
                    <a:p>
                      <a:endParaRPr lang="en-IN"/>
                    </a:p>
                  </p:txBody>
                </p:sp>
                <p:sp>
                  <p:nvSpPr>
                    <p:cNvPr id="76" name="Freeform: Shape 75">
                      <a:extLst>
                        <a:ext uri="{FF2B5EF4-FFF2-40B4-BE49-F238E27FC236}">
                          <a16:creationId xmlns:a16="http://schemas.microsoft.com/office/drawing/2014/main" id="{EF91A9B0-8F2A-4C44-9F01-FAB1FEC4260A}"/>
                        </a:ext>
                      </a:extLst>
                    </p:cNvPr>
                    <p:cNvSpPr/>
                    <p:nvPr/>
                  </p:nvSpPr>
                  <p:spPr>
                    <a:xfrm>
                      <a:off x="5093016" y="4624387"/>
                      <a:ext cx="2005964" cy="257175"/>
                    </a:xfrm>
                    <a:custGeom>
                      <a:avLst/>
                      <a:gdLst>
                        <a:gd name="connsiteX0" fmla="*/ 1809750 w 2005964"/>
                        <a:gd name="connsiteY0" fmla="*/ 0 h 257175"/>
                        <a:gd name="connsiteX1" fmla="*/ 196215 w 2005964"/>
                        <a:gd name="connsiteY1" fmla="*/ 0 h 257175"/>
                        <a:gd name="connsiteX2" fmla="*/ 180975 w 2005964"/>
                        <a:gd name="connsiteY2" fmla="*/ 7620 h 257175"/>
                        <a:gd name="connsiteX3" fmla="*/ 0 w 2005964"/>
                        <a:gd name="connsiteY3" fmla="*/ 257175 h 257175"/>
                        <a:gd name="connsiteX4" fmla="*/ 2005965 w 2005964"/>
                        <a:gd name="connsiteY4" fmla="*/ 257175 h 257175"/>
                        <a:gd name="connsiteX5" fmla="*/ 1824990 w 2005964"/>
                        <a:gd name="connsiteY5" fmla="*/ 7620 h 257175"/>
                        <a:gd name="connsiteX6" fmla="*/ 1809750 w 2005964"/>
                        <a:gd name="connsiteY6" fmla="*/ 0 h 257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964" h="257175">
                          <a:moveTo>
                            <a:pt x="1809750" y="0"/>
                          </a:moveTo>
                          <a:lnTo>
                            <a:pt x="196215" y="0"/>
                          </a:lnTo>
                          <a:cubicBezTo>
                            <a:pt x="190500" y="0"/>
                            <a:pt x="184785" y="2857"/>
                            <a:pt x="180975" y="7620"/>
                          </a:cubicBezTo>
                          <a:lnTo>
                            <a:pt x="0" y="257175"/>
                          </a:lnTo>
                          <a:lnTo>
                            <a:pt x="2005965" y="257175"/>
                          </a:lnTo>
                          <a:lnTo>
                            <a:pt x="1824990" y="7620"/>
                          </a:lnTo>
                          <a:cubicBezTo>
                            <a:pt x="1821180" y="2857"/>
                            <a:pt x="1815465" y="0"/>
                            <a:pt x="1809750" y="0"/>
                          </a:cubicBezTo>
                          <a:close/>
                        </a:path>
                      </a:pathLst>
                    </a:custGeom>
                    <a:solidFill>
                      <a:srgbClr val="CFDBEF"/>
                    </a:solidFill>
                    <a:ln w="9525" cap="flat">
                      <a:noFill/>
                      <a:prstDash val="solid"/>
                      <a:miter/>
                    </a:ln>
                  </p:spPr>
                  <p:txBody>
                    <a:bodyPr rtlCol="0" anchor="ctr"/>
                    <a:lstStyle/>
                    <a:p>
                      <a:endParaRPr lang="en-IN"/>
                    </a:p>
                  </p:txBody>
                </p:sp>
                <p:sp>
                  <p:nvSpPr>
                    <p:cNvPr id="77" name="Freeform: Shape 76">
                      <a:extLst>
                        <a:ext uri="{FF2B5EF4-FFF2-40B4-BE49-F238E27FC236}">
                          <a16:creationId xmlns:a16="http://schemas.microsoft.com/office/drawing/2014/main" id="{E65A30AD-8ED6-430D-8E99-F2E40F9F1E15}"/>
                        </a:ext>
                      </a:extLst>
                    </p:cNvPr>
                    <p:cNvSpPr/>
                    <p:nvPr/>
                  </p:nvSpPr>
                  <p:spPr>
                    <a:xfrm>
                      <a:off x="4294822" y="4624387"/>
                      <a:ext cx="3603307" cy="1356360"/>
                    </a:xfrm>
                    <a:custGeom>
                      <a:avLst/>
                      <a:gdLst>
                        <a:gd name="connsiteX0" fmla="*/ 2611755 w 3603307"/>
                        <a:gd name="connsiteY0" fmla="*/ 16193 h 1356360"/>
                        <a:gd name="connsiteX1" fmla="*/ 2607945 w 3603307"/>
                        <a:gd name="connsiteY1" fmla="*/ 14288 h 1356360"/>
                        <a:gd name="connsiteX2" fmla="*/ 994410 w 3603307"/>
                        <a:gd name="connsiteY2" fmla="*/ 14288 h 1356360"/>
                        <a:gd name="connsiteX3" fmla="*/ 990600 w 3603307"/>
                        <a:gd name="connsiteY3" fmla="*/ 16193 h 1356360"/>
                        <a:gd name="connsiteX4" fmla="*/ 0 w 3603307"/>
                        <a:gd name="connsiteY4" fmla="*/ 1356360 h 1356360"/>
                        <a:gd name="connsiteX5" fmla="*/ 980123 w 3603307"/>
                        <a:gd name="connsiteY5" fmla="*/ 7620 h 1356360"/>
                        <a:gd name="connsiteX6" fmla="*/ 995362 w 3603307"/>
                        <a:gd name="connsiteY6" fmla="*/ 0 h 1356360"/>
                        <a:gd name="connsiteX7" fmla="*/ 2607945 w 3603307"/>
                        <a:gd name="connsiteY7" fmla="*/ 0 h 1356360"/>
                        <a:gd name="connsiteX8" fmla="*/ 2623185 w 3603307"/>
                        <a:gd name="connsiteY8" fmla="*/ 7620 h 1356360"/>
                        <a:gd name="connsiteX9" fmla="*/ 3603308 w 3603307"/>
                        <a:gd name="connsiteY9" fmla="*/ 1356360 h 1356360"/>
                        <a:gd name="connsiteX10" fmla="*/ 2611755 w 3603307"/>
                        <a:gd name="connsiteY10" fmla="*/ 16193 h 135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03307" h="1356360">
                          <a:moveTo>
                            <a:pt x="2611755" y="16193"/>
                          </a:moveTo>
                          <a:cubicBezTo>
                            <a:pt x="2610803" y="15240"/>
                            <a:pt x="2609850" y="14288"/>
                            <a:pt x="2607945" y="14288"/>
                          </a:cubicBezTo>
                          <a:lnTo>
                            <a:pt x="994410" y="14288"/>
                          </a:lnTo>
                          <a:cubicBezTo>
                            <a:pt x="992505" y="14288"/>
                            <a:pt x="991553" y="15240"/>
                            <a:pt x="990600" y="16193"/>
                          </a:cubicBezTo>
                          <a:lnTo>
                            <a:pt x="0" y="1356360"/>
                          </a:lnTo>
                          <a:lnTo>
                            <a:pt x="980123" y="7620"/>
                          </a:lnTo>
                          <a:cubicBezTo>
                            <a:pt x="983932" y="2857"/>
                            <a:pt x="989648" y="0"/>
                            <a:pt x="995362" y="0"/>
                          </a:cubicBezTo>
                          <a:lnTo>
                            <a:pt x="2607945" y="0"/>
                          </a:lnTo>
                          <a:cubicBezTo>
                            <a:pt x="2613660" y="0"/>
                            <a:pt x="2619375" y="2857"/>
                            <a:pt x="2623185" y="7620"/>
                          </a:cubicBezTo>
                          <a:lnTo>
                            <a:pt x="3603308" y="1356360"/>
                          </a:lnTo>
                          <a:lnTo>
                            <a:pt x="2611755" y="16193"/>
                          </a:lnTo>
                          <a:close/>
                        </a:path>
                      </a:pathLst>
                    </a:custGeom>
                    <a:solidFill>
                      <a:srgbClr val="FFFFFF">
                        <a:alpha val="50000"/>
                      </a:srgbClr>
                    </a:solidFill>
                    <a:ln w="9525" cap="flat">
                      <a:noFill/>
                      <a:prstDash val="solid"/>
                      <a:miter/>
                    </a:ln>
                  </p:spPr>
                  <p:txBody>
                    <a:bodyPr rtlCol="0" anchor="ctr"/>
                    <a:lstStyle/>
                    <a:p>
                      <a:endParaRPr lang="en-IN"/>
                    </a:p>
                  </p:txBody>
                </p:sp>
              </p:grpSp>
              <p:grpSp>
                <p:nvGrpSpPr>
                  <p:cNvPr id="54" name="Graphic 3">
                    <a:extLst>
                      <a:ext uri="{FF2B5EF4-FFF2-40B4-BE49-F238E27FC236}">
                        <a16:creationId xmlns:a16="http://schemas.microsoft.com/office/drawing/2014/main" id="{898E2FCF-04CD-47EE-8D5C-33A83DAA09A9}"/>
                      </a:ext>
                    </a:extLst>
                  </p:cNvPr>
                  <p:cNvGrpSpPr/>
                  <p:nvPr/>
                </p:nvGrpSpPr>
                <p:grpSpPr>
                  <a:xfrm>
                    <a:off x="6976109" y="2509837"/>
                    <a:ext cx="2096452" cy="3427094"/>
                    <a:chOff x="6976109" y="2509837"/>
                    <a:chExt cx="2096452" cy="3427094"/>
                  </a:xfrm>
                </p:grpSpPr>
                <p:sp>
                  <p:nvSpPr>
                    <p:cNvPr id="70" name="Freeform: Shape 69">
                      <a:extLst>
                        <a:ext uri="{FF2B5EF4-FFF2-40B4-BE49-F238E27FC236}">
                          <a16:creationId xmlns:a16="http://schemas.microsoft.com/office/drawing/2014/main" id="{CDBDFA90-3C95-49FA-98FF-AF3ACA0D36AF}"/>
                        </a:ext>
                      </a:extLst>
                    </p:cNvPr>
                    <p:cNvSpPr/>
                    <p:nvPr/>
                  </p:nvSpPr>
                  <p:spPr>
                    <a:xfrm>
                      <a:off x="6976109" y="2509837"/>
                      <a:ext cx="2096452" cy="3427094"/>
                    </a:xfrm>
                    <a:custGeom>
                      <a:avLst/>
                      <a:gdLst>
                        <a:gd name="connsiteX0" fmla="*/ 3810 w 2096452"/>
                        <a:gd name="connsiteY0" fmla="*/ 2078355 h 3427094"/>
                        <a:gd name="connsiteX1" fmla="*/ 983933 w 2096452"/>
                        <a:gd name="connsiteY1" fmla="*/ 3427095 h 3427094"/>
                        <a:gd name="connsiteX2" fmla="*/ 2096453 w 2096452"/>
                        <a:gd name="connsiteY2" fmla="*/ 0 h 3427094"/>
                        <a:gd name="connsiteX3" fmla="*/ 511493 w 2096452"/>
                        <a:gd name="connsiteY3" fmla="*/ 514350 h 3427094"/>
                        <a:gd name="connsiteX4" fmla="*/ 499110 w 2096452"/>
                        <a:gd name="connsiteY4" fmla="*/ 526732 h 3427094"/>
                        <a:gd name="connsiteX5" fmla="*/ 953 w 2096452"/>
                        <a:gd name="connsiteY5" fmla="*/ 2060257 h 3427094"/>
                        <a:gd name="connsiteX6" fmla="*/ 3810 w 2096452"/>
                        <a:gd name="connsiteY6" fmla="*/ 2078355 h 342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6452" h="3427094">
                          <a:moveTo>
                            <a:pt x="3810" y="2078355"/>
                          </a:moveTo>
                          <a:lnTo>
                            <a:pt x="983933" y="3427095"/>
                          </a:lnTo>
                          <a:lnTo>
                            <a:pt x="2096453" y="0"/>
                          </a:lnTo>
                          <a:lnTo>
                            <a:pt x="511493" y="514350"/>
                          </a:lnTo>
                          <a:cubicBezTo>
                            <a:pt x="505778" y="516255"/>
                            <a:pt x="501015" y="521018"/>
                            <a:pt x="499110" y="526732"/>
                          </a:cubicBezTo>
                          <a:lnTo>
                            <a:pt x="953" y="2060257"/>
                          </a:lnTo>
                          <a:cubicBezTo>
                            <a:pt x="-953" y="2066925"/>
                            <a:pt x="0" y="2072640"/>
                            <a:pt x="3810" y="2078355"/>
                          </a:cubicBezTo>
                          <a:close/>
                        </a:path>
                      </a:pathLst>
                    </a:custGeom>
                    <a:solidFill>
                      <a:schemeClr val="accent5"/>
                    </a:solidFill>
                    <a:ln w="9525" cap="flat">
                      <a:noFill/>
                      <a:prstDash val="solid"/>
                      <a:miter/>
                    </a:ln>
                  </p:spPr>
                  <p:txBody>
                    <a:bodyPr rtlCol="0" anchor="ctr"/>
                    <a:lstStyle/>
                    <a:p>
                      <a:endParaRPr lang="en-IN" dirty="0"/>
                    </a:p>
                  </p:txBody>
                </p:sp>
                <p:sp>
                  <p:nvSpPr>
                    <p:cNvPr id="71" name="Freeform: Shape 70">
                      <a:extLst>
                        <a:ext uri="{FF2B5EF4-FFF2-40B4-BE49-F238E27FC236}">
                          <a16:creationId xmlns:a16="http://schemas.microsoft.com/office/drawing/2014/main" id="{7EF03333-6B61-4BDD-9A12-08638A571AD4}"/>
                        </a:ext>
                      </a:extLst>
                    </p:cNvPr>
                    <p:cNvSpPr/>
                    <p:nvPr/>
                  </p:nvSpPr>
                  <p:spPr>
                    <a:xfrm>
                      <a:off x="7959089" y="2509837"/>
                      <a:ext cx="1113472" cy="3426142"/>
                    </a:xfrm>
                    <a:custGeom>
                      <a:avLst/>
                      <a:gdLst>
                        <a:gd name="connsiteX0" fmla="*/ 1087755 w 1113472"/>
                        <a:gd name="connsiteY0" fmla="*/ 1891665 h 3426142"/>
                        <a:gd name="connsiteX1" fmla="*/ 0 w 1113472"/>
                        <a:gd name="connsiteY1" fmla="*/ 3426143 h 3426142"/>
                        <a:gd name="connsiteX2" fmla="*/ 556260 w 1113472"/>
                        <a:gd name="connsiteY2" fmla="*/ 1712595 h 3426142"/>
                        <a:gd name="connsiteX3" fmla="*/ 1113473 w 1113472"/>
                        <a:gd name="connsiteY3" fmla="*/ 0 h 3426142"/>
                        <a:gd name="connsiteX4" fmla="*/ 1091565 w 1113472"/>
                        <a:gd name="connsiteY4" fmla="*/ 1881188 h 3426142"/>
                        <a:gd name="connsiteX5" fmla="*/ 1087755 w 1113472"/>
                        <a:gd name="connsiteY5" fmla="*/ 1891665 h 342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3472" h="3426142">
                          <a:moveTo>
                            <a:pt x="1087755" y="1891665"/>
                          </a:moveTo>
                          <a:lnTo>
                            <a:pt x="0" y="3426143"/>
                          </a:lnTo>
                          <a:lnTo>
                            <a:pt x="556260" y="1712595"/>
                          </a:lnTo>
                          <a:lnTo>
                            <a:pt x="1113473" y="0"/>
                          </a:lnTo>
                          <a:lnTo>
                            <a:pt x="1091565" y="1881188"/>
                          </a:lnTo>
                          <a:cubicBezTo>
                            <a:pt x="1091565" y="1884998"/>
                            <a:pt x="1090612" y="1888807"/>
                            <a:pt x="1087755" y="1891665"/>
                          </a:cubicBezTo>
                          <a:close/>
                        </a:path>
                      </a:pathLst>
                    </a:custGeom>
                    <a:solidFill>
                      <a:schemeClr val="accent6">
                        <a:lumMod val="60000"/>
                        <a:lumOff val="40000"/>
                      </a:schemeClr>
                    </a:solidFill>
                    <a:ln w="9525" cap="flat">
                      <a:noFill/>
                      <a:prstDash val="solid"/>
                      <a:miter/>
                    </a:ln>
                  </p:spPr>
                  <p:txBody>
                    <a:bodyPr rtlCol="0" anchor="ctr"/>
                    <a:lstStyle/>
                    <a:p>
                      <a:endParaRPr lang="en-IN"/>
                    </a:p>
                  </p:txBody>
                </p:sp>
                <p:sp>
                  <p:nvSpPr>
                    <p:cNvPr id="72" name="Freeform: Shape 71">
                      <a:extLst>
                        <a:ext uri="{FF2B5EF4-FFF2-40B4-BE49-F238E27FC236}">
                          <a16:creationId xmlns:a16="http://schemas.microsoft.com/office/drawing/2014/main" id="{1BB19EB4-59C7-4608-9EF8-469C95DEB469}"/>
                        </a:ext>
                      </a:extLst>
                    </p:cNvPr>
                    <p:cNvSpPr/>
                    <p:nvPr/>
                  </p:nvSpPr>
                  <p:spPr>
                    <a:xfrm>
                      <a:off x="6976109" y="2929889"/>
                      <a:ext cx="802005" cy="1904047"/>
                    </a:xfrm>
                    <a:custGeom>
                      <a:avLst/>
                      <a:gdLst>
                        <a:gd name="connsiteX0" fmla="*/ 499110 w 802005"/>
                        <a:gd name="connsiteY0" fmla="*/ 106680 h 1904047"/>
                        <a:gd name="connsiteX1" fmla="*/ 953 w 802005"/>
                        <a:gd name="connsiteY1" fmla="*/ 1640205 h 1904047"/>
                        <a:gd name="connsiteX2" fmla="*/ 3810 w 802005"/>
                        <a:gd name="connsiteY2" fmla="*/ 1657350 h 1904047"/>
                        <a:gd name="connsiteX3" fmla="*/ 182880 w 802005"/>
                        <a:gd name="connsiteY3" fmla="*/ 1904048 h 1904047"/>
                        <a:gd name="connsiteX4" fmla="*/ 802005 w 802005"/>
                        <a:gd name="connsiteY4" fmla="*/ 0 h 1904047"/>
                        <a:gd name="connsiteX5" fmla="*/ 511493 w 802005"/>
                        <a:gd name="connsiteY5" fmla="*/ 94297 h 1904047"/>
                        <a:gd name="connsiteX6" fmla="*/ 499110 w 802005"/>
                        <a:gd name="connsiteY6" fmla="*/ 106680 h 19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2005" h="1904047">
                          <a:moveTo>
                            <a:pt x="499110" y="106680"/>
                          </a:moveTo>
                          <a:lnTo>
                            <a:pt x="953" y="1640205"/>
                          </a:lnTo>
                          <a:cubicBezTo>
                            <a:pt x="-953" y="1645920"/>
                            <a:pt x="0" y="1652588"/>
                            <a:pt x="3810" y="1657350"/>
                          </a:cubicBezTo>
                          <a:lnTo>
                            <a:pt x="182880" y="1904048"/>
                          </a:lnTo>
                          <a:lnTo>
                            <a:pt x="802005" y="0"/>
                          </a:lnTo>
                          <a:lnTo>
                            <a:pt x="511493" y="94297"/>
                          </a:lnTo>
                          <a:cubicBezTo>
                            <a:pt x="505778" y="96203"/>
                            <a:pt x="501015" y="100965"/>
                            <a:pt x="499110" y="106680"/>
                          </a:cubicBezTo>
                          <a:close/>
                        </a:path>
                      </a:pathLst>
                    </a:custGeom>
                    <a:solidFill>
                      <a:schemeClr val="accent6">
                        <a:lumMod val="60000"/>
                        <a:lumOff val="40000"/>
                      </a:schemeClr>
                    </a:solidFill>
                    <a:ln w="9525" cap="flat">
                      <a:noFill/>
                      <a:prstDash val="solid"/>
                      <a:miter/>
                    </a:ln>
                  </p:spPr>
                  <p:txBody>
                    <a:bodyPr rtlCol="0" anchor="ctr"/>
                    <a:lstStyle/>
                    <a:p>
                      <a:endParaRPr lang="en-IN"/>
                    </a:p>
                  </p:txBody>
                </p:sp>
                <p:sp>
                  <p:nvSpPr>
                    <p:cNvPr id="73" name="Freeform: Shape 72">
                      <a:extLst>
                        <a:ext uri="{FF2B5EF4-FFF2-40B4-BE49-F238E27FC236}">
                          <a16:creationId xmlns:a16="http://schemas.microsoft.com/office/drawing/2014/main" id="{8D99FFC8-A39A-4444-9FF7-8F3E0D4A4A0E}"/>
                        </a:ext>
                      </a:extLst>
                    </p:cNvPr>
                    <p:cNvSpPr/>
                    <p:nvPr/>
                  </p:nvSpPr>
                  <p:spPr>
                    <a:xfrm>
                      <a:off x="6976109" y="2509837"/>
                      <a:ext cx="2096452" cy="3426142"/>
                    </a:xfrm>
                    <a:custGeom>
                      <a:avLst/>
                      <a:gdLst>
                        <a:gd name="connsiteX0" fmla="*/ 516255 w 2096452"/>
                        <a:gd name="connsiteY0" fmla="*/ 528638 h 3426142"/>
                        <a:gd name="connsiteX1" fmla="*/ 513397 w 2096452"/>
                        <a:gd name="connsiteY1" fmla="*/ 531495 h 3426142"/>
                        <a:gd name="connsiteX2" fmla="*/ 15240 w 2096452"/>
                        <a:gd name="connsiteY2" fmla="*/ 2065020 h 3426142"/>
                        <a:gd name="connsiteX3" fmla="*/ 16193 w 2096452"/>
                        <a:gd name="connsiteY3" fmla="*/ 2068830 h 3426142"/>
                        <a:gd name="connsiteX4" fmla="*/ 983933 w 2096452"/>
                        <a:gd name="connsiteY4" fmla="*/ 3426143 h 3426142"/>
                        <a:gd name="connsiteX5" fmla="*/ 3810 w 2096452"/>
                        <a:gd name="connsiteY5" fmla="*/ 2078355 h 3426142"/>
                        <a:gd name="connsiteX6" fmla="*/ 953 w 2096452"/>
                        <a:gd name="connsiteY6" fmla="*/ 2061210 h 3426142"/>
                        <a:gd name="connsiteX7" fmla="*/ 499110 w 2096452"/>
                        <a:gd name="connsiteY7" fmla="*/ 527685 h 3426142"/>
                        <a:gd name="connsiteX8" fmla="*/ 511493 w 2096452"/>
                        <a:gd name="connsiteY8" fmla="*/ 515303 h 3426142"/>
                        <a:gd name="connsiteX9" fmla="*/ 2096453 w 2096452"/>
                        <a:gd name="connsiteY9" fmla="*/ 0 h 3426142"/>
                        <a:gd name="connsiteX10" fmla="*/ 516255 w 2096452"/>
                        <a:gd name="connsiteY10" fmla="*/ 528638 h 342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6452" h="3426142">
                          <a:moveTo>
                            <a:pt x="516255" y="528638"/>
                          </a:moveTo>
                          <a:cubicBezTo>
                            <a:pt x="514350" y="528638"/>
                            <a:pt x="513397" y="530543"/>
                            <a:pt x="513397" y="531495"/>
                          </a:cubicBezTo>
                          <a:lnTo>
                            <a:pt x="15240" y="2065020"/>
                          </a:lnTo>
                          <a:cubicBezTo>
                            <a:pt x="15240" y="2066925"/>
                            <a:pt x="15240" y="2067878"/>
                            <a:pt x="16193" y="2068830"/>
                          </a:cubicBezTo>
                          <a:lnTo>
                            <a:pt x="983933" y="3426143"/>
                          </a:lnTo>
                          <a:lnTo>
                            <a:pt x="3810" y="2078355"/>
                          </a:lnTo>
                          <a:cubicBezTo>
                            <a:pt x="0" y="2073593"/>
                            <a:pt x="-953" y="2066925"/>
                            <a:pt x="953" y="2061210"/>
                          </a:cubicBezTo>
                          <a:lnTo>
                            <a:pt x="499110" y="527685"/>
                          </a:lnTo>
                          <a:cubicBezTo>
                            <a:pt x="501015" y="521970"/>
                            <a:pt x="505778" y="517207"/>
                            <a:pt x="511493" y="515303"/>
                          </a:cubicBezTo>
                          <a:lnTo>
                            <a:pt x="2096453" y="0"/>
                          </a:lnTo>
                          <a:lnTo>
                            <a:pt x="516255" y="528638"/>
                          </a:lnTo>
                          <a:close/>
                        </a:path>
                      </a:pathLst>
                    </a:custGeom>
                    <a:solidFill>
                      <a:srgbClr val="FFFFFF">
                        <a:alpha val="50000"/>
                      </a:srgbClr>
                    </a:solidFill>
                    <a:ln w="9525" cap="flat">
                      <a:noFill/>
                      <a:prstDash val="solid"/>
                      <a:miter/>
                    </a:ln>
                  </p:spPr>
                  <p:txBody>
                    <a:bodyPr rtlCol="0" anchor="ctr"/>
                    <a:lstStyle/>
                    <a:p>
                      <a:endParaRPr lang="en-IN"/>
                    </a:p>
                  </p:txBody>
                </p:sp>
              </p:grpSp>
              <p:grpSp>
                <p:nvGrpSpPr>
                  <p:cNvPr id="55" name="Graphic 3">
                    <a:extLst>
                      <a:ext uri="{FF2B5EF4-FFF2-40B4-BE49-F238E27FC236}">
                        <a16:creationId xmlns:a16="http://schemas.microsoft.com/office/drawing/2014/main" id="{971E3092-758E-49F2-982E-FA9EA5EB9461}"/>
                      </a:ext>
                    </a:extLst>
                  </p:cNvPr>
                  <p:cNvGrpSpPr/>
                  <p:nvPr/>
                </p:nvGrpSpPr>
                <p:grpSpPr>
                  <a:xfrm>
                    <a:off x="6134099" y="319087"/>
                    <a:ext cx="2915602" cy="2633662"/>
                    <a:chOff x="6134099" y="319087"/>
                    <a:chExt cx="2915602" cy="2633662"/>
                  </a:xfrm>
                </p:grpSpPr>
                <p:sp>
                  <p:nvSpPr>
                    <p:cNvPr id="66" name="Freeform: Shape 65">
                      <a:extLst>
                        <a:ext uri="{FF2B5EF4-FFF2-40B4-BE49-F238E27FC236}">
                          <a16:creationId xmlns:a16="http://schemas.microsoft.com/office/drawing/2014/main" id="{891224DF-9099-4452-820A-7626C278F4F4}"/>
                        </a:ext>
                      </a:extLst>
                    </p:cNvPr>
                    <p:cNvSpPr/>
                    <p:nvPr/>
                  </p:nvSpPr>
                  <p:spPr>
                    <a:xfrm>
                      <a:off x="6134099" y="319087"/>
                      <a:ext cx="2914650" cy="2633662"/>
                    </a:xfrm>
                    <a:custGeom>
                      <a:avLst/>
                      <a:gdLst>
                        <a:gd name="connsiteX0" fmla="*/ 1329690 w 2914650"/>
                        <a:gd name="connsiteY0" fmla="*/ 2632710 h 2633662"/>
                        <a:gd name="connsiteX1" fmla="*/ 2914650 w 2914650"/>
                        <a:gd name="connsiteY1" fmla="*/ 2117408 h 2633662"/>
                        <a:gd name="connsiteX2" fmla="*/ 0 w 2914650"/>
                        <a:gd name="connsiteY2" fmla="*/ 0 h 2633662"/>
                        <a:gd name="connsiteX3" fmla="*/ 0 w 2914650"/>
                        <a:gd name="connsiteY3" fmla="*/ 1666875 h 2633662"/>
                        <a:gd name="connsiteX4" fmla="*/ 7620 w 2914650"/>
                        <a:gd name="connsiteY4" fmla="*/ 1682115 h 2633662"/>
                        <a:gd name="connsiteX5" fmla="*/ 1312545 w 2914650"/>
                        <a:gd name="connsiteY5" fmla="*/ 2629853 h 2633662"/>
                        <a:gd name="connsiteX6" fmla="*/ 1329690 w 2914650"/>
                        <a:gd name="connsiteY6" fmla="*/ 2632710 h 263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650" h="2633662">
                          <a:moveTo>
                            <a:pt x="1329690" y="2632710"/>
                          </a:moveTo>
                          <a:lnTo>
                            <a:pt x="2914650" y="2117408"/>
                          </a:lnTo>
                          <a:lnTo>
                            <a:pt x="0" y="0"/>
                          </a:lnTo>
                          <a:lnTo>
                            <a:pt x="0" y="1666875"/>
                          </a:lnTo>
                          <a:cubicBezTo>
                            <a:pt x="0" y="1672590"/>
                            <a:pt x="2857" y="1678305"/>
                            <a:pt x="7620" y="1682115"/>
                          </a:cubicBezTo>
                          <a:lnTo>
                            <a:pt x="1312545" y="2629853"/>
                          </a:lnTo>
                          <a:cubicBezTo>
                            <a:pt x="1317307" y="2633663"/>
                            <a:pt x="1323975" y="2634615"/>
                            <a:pt x="1329690" y="2632710"/>
                          </a:cubicBezTo>
                          <a:close/>
                        </a:path>
                      </a:pathLst>
                    </a:custGeom>
                    <a:solidFill>
                      <a:schemeClr val="accent3"/>
                    </a:solidFill>
                    <a:ln w="9525" cap="flat">
                      <a:noFill/>
                      <a:prstDash val="solid"/>
                      <a:miter/>
                    </a:ln>
                  </p:spPr>
                  <p:txBody>
                    <a:bodyPr rtlCol="0" anchor="ctr"/>
                    <a:lstStyle/>
                    <a:p>
                      <a:endParaRPr lang="en-IN"/>
                    </a:p>
                  </p:txBody>
                </p:sp>
                <p:sp>
                  <p:nvSpPr>
                    <p:cNvPr id="67" name="Freeform: Shape 66">
                      <a:extLst>
                        <a:ext uri="{FF2B5EF4-FFF2-40B4-BE49-F238E27FC236}">
                          <a16:creationId xmlns:a16="http://schemas.microsoft.com/office/drawing/2014/main" id="{DD118E06-DA6D-4C5D-A501-CB57182E353B}"/>
                        </a:ext>
                      </a:extLst>
                    </p:cNvPr>
                    <p:cNvSpPr/>
                    <p:nvPr/>
                  </p:nvSpPr>
                  <p:spPr>
                    <a:xfrm>
                      <a:off x="6134099" y="319087"/>
                      <a:ext cx="2915602" cy="2117407"/>
                    </a:xfrm>
                    <a:custGeom>
                      <a:avLst/>
                      <a:gdLst>
                        <a:gd name="connsiteX0" fmla="*/ 1791653 w 2915602"/>
                        <a:gd name="connsiteY0" fmla="*/ 608648 h 2117407"/>
                        <a:gd name="connsiteX1" fmla="*/ 2915602 w 2915602"/>
                        <a:gd name="connsiteY1" fmla="*/ 2117408 h 2117407"/>
                        <a:gd name="connsiteX2" fmla="*/ 1458278 w 2915602"/>
                        <a:gd name="connsiteY2" fmla="*/ 1058228 h 2117407"/>
                        <a:gd name="connsiteX3" fmla="*/ 0 w 2915602"/>
                        <a:gd name="connsiteY3" fmla="*/ 0 h 2117407"/>
                        <a:gd name="connsiteX4" fmla="*/ 1782128 w 2915602"/>
                        <a:gd name="connsiteY4" fmla="*/ 601980 h 2117407"/>
                        <a:gd name="connsiteX5" fmla="*/ 1791653 w 2915602"/>
                        <a:gd name="connsiteY5" fmla="*/ 608648 h 211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5602" h="2117407">
                          <a:moveTo>
                            <a:pt x="1791653" y="608648"/>
                          </a:moveTo>
                          <a:lnTo>
                            <a:pt x="2915602" y="2117408"/>
                          </a:lnTo>
                          <a:lnTo>
                            <a:pt x="1458278" y="1058228"/>
                          </a:lnTo>
                          <a:lnTo>
                            <a:pt x="0" y="0"/>
                          </a:lnTo>
                          <a:lnTo>
                            <a:pt x="1782128" y="601980"/>
                          </a:lnTo>
                          <a:cubicBezTo>
                            <a:pt x="1785938" y="603885"/>
                            <a:pt x="1788795" y="605790"/>
                            <a:pt x="1791653" y="608648"/>
                          </a:cubicBezTo>
                          <a:close/>
                        </a:path>
                      </a:pathLst>
                    </a:custGeom>
                    <a:solidFill>
                      <a:schemeClr val="accent3">
                        <a:lumMod val="20000"/>
                        <a:lumOff val="80000"/>
                      </a:schemeClr>
                    </a:solidFill>
                    <a:ln w="9525" cap="flat">
                      <a:noFill/>
                      <a:prstDash val="solid"/>
                      <a:miter/>
                    </a:ln>
                  </p:spPr>
                  <p:txBody>
                    <a:bodyPr rtlCol="0" anchor="ctr"/>
                    <a:lstStyle/>
                    <a:p>
                      <a:endParaRPr lang="en-IN"/>
                    </a:p>
                  </p:txBody>
                </p:sp>
                <p:sp>
                  <p:nvSpPr>
                    <p:cNvPr id="68" name="Freeform: Shape 67">
                      <a:extLst>
                        <a:ext uri="{FF2B5EF4-FFF2-40B4-BE49-F238E27FC236}">
                          <a16:creationId xmlns:a16="http://schemas.microsoft.com/office/drawing/2014/main" id="{393CA1F1-25BB-469C-BEC8-848CB6ECDE2B}"/>
                        </a:ext>
                      </a:extLst>
                    </p:cNvPr>
                    <p:cNvSpPr/>
                    <p:nvPr/>
                  </p:nvSpPr>
                  <p:spPr>
                    <a:xfrm>
                      <a:off x="6134099" y="1685924"/>
                      <a:ext cx="1615440" cy="1266825"/>
                    </a:xfrm>
                    <a:custGeom>
                      <a:avLst/>
                      <a:gdLst>
                        <a:gd name="connsiteX0" fmla="*/ 7620 w 1615440"/>
                        <a:gd name="connsiteY0" fmla="*/ 315278 h 1266825"/>
                        <a:gd name="connsiteX1" fmla="*/ 1312545 w 1615440"/>
                        <a:gd name="connsiteY1" fmla="*/ 1263015 h 1266825"/>
                        <a:gd name="connsiteX2" fmla="*/ 1329690 w 1615440"/>
                        <a:gd name="connsiteY2" fmla="*/ 1265873 h 1266825"/>
                        <a:gd name="connsiteX3" fmla="*/ 1615440 w 1615440"/>
                        <a:gd name="connsiteY3" fmla="*/ 1173480 h 1266825"/>
                        <a:gd name="connsiteX4" fmla="*/ 0 w 1615440"/>
                        <a:gd name="connsiteY4" fmla="*/ 0 h 1266825"/>
                        <a:gd name="connsiteX5" fmla="*/ 0 w 1615440"/>
                        <a:gd name="connsiteY5" fmla="*/ 300038 h 1266825"/>
                        <a:gd name="connsiteX6" fmla="*/ 7620 w 1615440"/>
                        <a:gd name="connsiteY6" fmla="*/ 315278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5440" h="1266825">
                          <a:moveTo>
                            <a:pt x="7620" y="315278"/>
                          </a:moveTo>
                          <a:lnTo>
                            <a:pt x="1312545" y="1263015"/>
                          </a:lnTo>
                          <a:cubicBezTo>
                            <a:pt x="1317307" y="1266825"/>
                            <a:pt x="1323975" y="1267778"/>
                            <a:pt x="1329690" y="1265873"/>
                          </a:cubicBezTo>
                          <a:lnTo>
                            <a:pt x="1615440" y="1173480"/>
                          </a:lnTo>
                          <a:lnTo>
                            <a:pt x="0" y="0"/>
                          </a:lnTo>
                          <a:lnTo>
                            <a:pt x="0" y="300038"/>
                          </a:lnTo>
                          <a:cubicBezTo>
                            <a:pt x="0" y="305753"/>
                            <a:pt x="2857" y="311467"/>
                            <a:pt x="7620" y="315278"/>
                          </a:cubicBezTo>
                          <a:close/>
                        </a:path>
                      </a:pathLst>
                    </a:custGeom>
                    <a:solidFill>
                      <a:schemeClr val="accent3">
                        <a:lumMod val="20000"/>
                        <a:lumOff val="80000"/>
                      </a:schemeClr>
                    </a:solidFill>
                    <a:ln w="9525" cap="flat">
                      <a:noFill/>
                      <a:prstDash val="solid"/>
                      <a:miter/>
                    </a:ln>
                  </p:spPr>
                  <p:txBody>
                    <a:bodyPr rtlCol="0" anchor="ctr"/>
                    <a:lstStyle/>
                    <a:p>
                      <a:endParaRPr lang="en-IN"/>
                    </a:p>
                  </p:txBody>
                </p:sp>
                <p:sp>
                  <p:nvSpPr>
                    <p:cNvPr id="69" name="Freeform: Shape 68">
                      <a:extLst>
                        <a:ext uri="{FF2B5EF4-FFF2-40B4-BE49-F238E27FC236}">
                          <a16:creationId xmlns:a16="http://schemas.microsoft.com/office/drawing/2014/main" id="{E5F1598A-CE1F-4493-BACE-CF811538FE6C}"/>
                        </a:ext>
                      </a:extLst>
                    </p:cNvPr>
                    <p:cNvSpPr/>
                    <p:nvPr/>
                  </p:nvSpPr>
                  <p:spPr>
                    <a:xfrm>
                      <a:off x="6134099" y="319087"/>
                      <a:ext cx="2914650" cy="2633662"/>
                    </a:xfrm>
                    <a:custGeom>
                      <a:avLst/>
                      <a:gdLst>
                        <a:gd name="connsiteX0" fmla="*/ 14288 w 2914650"/>
                        <a:gd name="connsiteY0" fmla="*/ 1666875 h 2633662"/>
                        <a:gd name="connsiteX1" fmla="*/ 16193 w 2914650"/>
                        <a:gd name="connsiteY1" fmla="*/ 1670685 h 2633662"/>
                        <a:gd name="connsiteX2" fmla="*/ 1321118 w 2914650"/>
                        <a:gd name="connsiteY2" fmla="*/ 2618423 h 2633662"/>
                        <a:gd name="connsiteX3" fmla="*/ 1324928 w 2914650"/>
                        <a:gd name="connsiteY3" fmla="*/ 2619375 h 2633662"/>
                        <a:gd name="connsiteX4" fmla="*/ 2914650 w 2914650"/>
                        <a:gd name="connsiteY4" fmla="*/ 2117408 h 2633662"/>
                        <a:gd name="connsiteX5" fmla="*/ 1329690 w 2914650"/>
                        <a:gd name="connsiteY5" fmla="*/ 2632710 h 2633662"/>
                        <a:gd name="connsiteX6" fmla="*/ 1312545 w 2914650"/>
                        <a:gd name="connsiteY6" fmla="*/ 2629853 h 2633662"/>
                        <a:gd name="connsiteX7" fmla="*/ 7620 w 2914650"/>
                        <a:gd name="connsiteY7" fmla="*/ 1682115 h 2633662"/>
                        <a:gd name="connsiteX8" fmla="*/ 0 w 2914650"/>
                        <a:gd name="connsiteY8" fmla="*/ 1666875 h 2633662"/>
                        <a:gd name="connsiteX9" fmla="*/ 0 w 2914650"/>
                        <a:gd name="connsiteY9" fmla="*/ 0 h 2633662"/>
                        <a:gd name="connsiteX10" fmla="*/ 14288 w 2914650"/>
                        <a:gd name="connsiteY10" fmla="*/ 1666875 h 263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4650" h="2633662">
                          <a:moveTo>
                            <a:pt x="14288" y="1666875"/>
                          </a:moveTo>
                          <a:cubicBezTo>
                            <a:pt x="14288" y="1668780"/>
                            <a:pt x="15240" y="1669733"/>
                            <a:pt x="16193" y="1670685"/>
                          </a:cubicBezTo>
                          <a:lnTo>
                            <a:pt x="1321118" y="2618423"/>
                          </a:lnTo>
                          <a:cubicBezTo>
                            <a:pt x="1322070" y="2619375"/>
                            <a:pt x="1323975" y="2619375"/>
                            <a:pt x="1324928" y="2619375"/>
                          </a:cubicBezTo>
                          <a:lnTo>
                            <a:pt x="2914650" y="2117408"/>
                          </a:lnTo>
                          <a:lnTo>
                            <a:pt x="1329690" y="2632710"/>
                          </a:lnTo>
                          <a:cubicBezTo>
                            <a:pt x="1323975" y="2634615"/>
                            <a:pt x="1317307" y="2633663"/>
                            <a:pt x="1312545" y="2629853"/>
                          </a:cubicBezTo>
                          <a:lnTo>
                            <a:pt x="7620" y="1682115"/>
                          </a:lnTo>
                          <a:cubicBezTo>
                            <a:pt x="2857" y="1678305"/>
                            <a:pt x="0" y="1672590"/>
                            <a:pt x="0" y="1666875"/>
                          </a:cubicBezTo>
                          <a:lnTo>
                            <a:pt x="0" y="0"/>
                          </a:lnTo>
                          <a:lnTo>
                            <a:pt x="14288" y="1666875"/>
                          </a:lnTo>
                          <a:close/>
                        </a:path>
                      </a:pathLst>
                    </a:custGeom>
                    <a:solidFill>
                      <a:srgbClr val="FFFFFF">
                        <a:alpha val="50000"/>
                      </a:srgbClr>
                    </a:solidFill>
                    <a:ln w="9525" cap="flat">
                      <a:noFill/>
                      <a:prstDash val="solid"/>
                      <a:miter/>
                    </a:ln>
                  </p:spPr>
                  <p:txBody>
                    <a:bodyPr rtlCol="0" anchor="ctr"/>
                    <a:lstStyle/>
                    <a:p>
                      <a:endParaRPr lang="en-IN"/>
                    </a:p>
                  </p:txBody>
                </p:sp>
              </p:grpSp>
              <p:grpSp>
                <p:nvGrpSpPr>
                  <p:cNvPr id="56" name="Graphic 3">
                    <a:extLst>
                      <a:ext uri="{FF2B5EF4-FFF2-40B4-BE49-F238E27FC236}">
                        <a16:creationId xmlns:a16="http://schemas.microsoft.com/office/drawing/2014/main" id="{346BA5ED-C934-4B0E-8D44-0810C4DFC1FC}"/>
                      </a:ext>
                    </a:extLst>
                  </p:cNvPr>
                  <p:cNvGrpSpPr/>
                  <p:nvPr/>
                </p:nvGrpSpPr>
                <p:grpSpPr>
                  <a:xfrm>
                    <a:off x="3143249" y="319086"/>
                    <a:ext cx="2914650" cy="2633662"/>
                    <a:chOff x="3143249" y="319086"/>
                    <a:chExt cx="2914650" cy="2633662"/>
                  </a:xfrm>
                </p:grpSpPr>
                <p:sp>
                  <p:nvSpPr>
                    <p:cNvPr id="62" name="Freeform: Shape 61">
                      <a:extLst>
                        <a:ext uri="{FF2B5EF4-FFF2-40B4-BE49-F238E27FC236}">
                          <a16:creationId xmlns:a16="http://schemas.microsoft.com/office/drawing/2014/main" id="{D7ED54A7-5095-4C41-A6CC-646286005D45}"/>
                        </a:ext>
                      </a:extLst>
                    </p:cNvPr>
                    <p:cNvSpPr/>
                    <p:nvPr/>
                  </p:nvSpPr>
                  <p:spPr>
                    <a:xfrm>
                      <a:off x="3143249" y="319087"/>
                      <a:ext cx="2914650" cy="2633662"/>
                    </a:xfrm>
                    <a:custGeom>
                      <a:avLst/>
                      <a:gdLst>
                        <a:gd name="connsiteX0" fmla="*/ 2914650 w 2914650"/>
                        <a:gd name="connsiteY0" fmla="*/ 1666875 h 2633662"/>
                        <a:gd name="connsiteX1" fmla="*/ 2914650 w 2914650"/>
                        <a:gd name="connsiteY1" fmla="*/ 0 h 2633662"/>
                        <a:gd name="connsiteX2" fmla="*/ 0 w 2914650"/>
                        <a:gd name="connsiteY2" fmla="*/ 2117408 h 2633662"/>
                        <a:gd name="connsiteX3" fmla="*/ 1584960 w 2914650"/>
                        <a:gd name="connsiteY3" fmla="*/ 2632710 h 2633662"/>
                        <a:gd name="connsiteX4" fmla="*/ 1602105 w 2914650"/>
                        <a:gd name="connsiteY4" fmla="*/ 2629853 h 2633662"/>
                        <a:gd name="connsiteX5" fmla="*/ 2907030 w 2914650"/>
                        <a:gd name="connsiteY5" fmla="*/ 1682115 h 2633662"/>
                        <a:gd name="connsiteX6" fmla="*/ 2914650 w 2914650"/>
                        <a:gd name="connsiteY6" fmla="*/ 1666875 h 263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650" h="2633662">
                          <a:moveTo>
                            <a:pt x="2914650" y="1666875"/>
                          </a:moveTo>
                          <a:lnTo>
                            <a:pt x="2914650" y="0"/>
                          </a:lnTo>
                          <a:lnTo>
                            <a:pt x="0" y="2117408"/>
                          </a:lnTo>
                          <a:lnTo>
                            <a:pt x="1584960" y="2632710"/>
                          </a:lnTo>
                          <a:cubicBezTo>
                            <a:pt x="1590675" y="2634615"/>
                            <a:pt x="1597343" y="2633663"/>
                            <a:pt x="1602105" y="2629853"/>
                          </a:cubicBezTo>
                          <a:lnTo>
                            <a:pt x="2907030" y="1682115"/>
                          </a:lnTo>
                          <a:cubicBezTo>
                            <a:pt x="2911793" y="1678305"/>
                            <a:pt x="2914650" y="1672590"/>
                            <a:pt x="2914650" y="1666875"/>
                          </a:cubicBezTo>
                          <a:close/>
                        </a:path>
                      </a:pathLst>
                    </a:custGeom>
                    <a:solidFill>
                      <a:schemeClr val="tx2"/>
                    </a:solidFill>
                    <a:ln w="9525" cap="flat">
                      <a:noFill/>
                      <a:prstDash val="solid"/>
                      <a:miter/>
                    </a:ln>
                  </p:spPr>
                  <p:txBody>
                    <a:bodyPr rtlCol="0" anchor="ctr"/>
                    <a:lstStyle/>
                    <a:p>
                      <a:endParaRPr lang="en-IN"/>
                    </a:p>
                  </p:txBody>
                </p:sp>
                <p:sp>
                  <p:nvSpPr>
                    <p:cNvPr id="63" name="Freeform: Shape 62">
                      <a:extLst>
                        <a:ext uri="{FF2B5EF4-FFF2-40B4-BE49-F238E27FC236}">
                          <a16:creationId xmlns:a16="http://schemas.microsoft.com/office/drawing/2014/main" id="{DD1CC88A-3E67-4099-A5E9-E8F7B74E140C}"/>
                        </a:ext>
                      </a:extLst>
                    </p:cNvPr>
                    <p:cNvSpPr/>
                    <p:nvPr/>
                  </p:nvSpPr>
                  <p:spPr>
                    <a:xfrm>
                      <a:off x="3143249" y="319087"/>
                      <a:ext cx="2914650" cy="2117407"/>
                    </a:xfrm>
                    <a:custGeom>
                      <a:avLst/>
                      <a:gdLst>
                        <a:gd name="connsiteX0" fmla="*/ 1132523 w 2914650"/>
                        <a:gd name="connsiteY0" fmla="*/ 601980 h 2117407"/>
                        <a:gd name="connsiteX1" fmla="*/ 2914650 w 2914650"/>
                        <a:gd name="connsiteY1" fmla="*/ 0 h 2117407"/>
                        <a:gd name="connsiteX2" fmla="*/ 1457325 w 2914650"/>
                        <a:gd name="connsiteY2" fmla="*/ 1059180 h 2117407"/>
                        <a:gd name="connsiteX3" fmla="*/ 0 w 2914650"/>
                        <a:gd name="connsiteY3" fmla="*/ 2117408 h 2117407"/>
                        <a:gd name="connsiteX4" fmla="*/ 1123950 w 2914650"/>
                        <a:gd name="connsiteY4" fmla="*/ 608648 h 2117407"/>
                        <a:gd name="connsiteX5" fmla="*/ 1132523 w 2914650"/>
                        <a:gd name="connsiteY5" fmla="*/ 601980 h 211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14650" h="2117407">
                          <a:moveTo>
                            <a:pt x="1132523" y="601980"/>
                          </a:moveTo>
                          <a:lnTo>
                            <a:pt x="2914650" y="0"/>
                          </a:lnTo>
                          <a:lnTo>
                            <a:pt x="1457325" y="1059180"/>
                          </a:lnTo>
                          <a:lnTo>
                            <a:pt x="0" y="2117408"/>
                          </a:lnTo>
                          <a:lnTo>
                            <a:pt x="1123950" y="608648"/>
                          </a:lnTo>
                          <a:cubicBezTo>
                            <a:pt x="1125855" y="605790"/>
                            <a:pt x="1128713" y="603885"/>
                            <a:pt x="1132523" y="601980"/>
                          </a:cubicBezTo>
                          <a:close/>
                        </a:path>
                      </a:pathLst>
                    </a:custGeom>
                    <a:solidFill>
                      <a:srgbClr val="B8D9F8"/>
                    </a:solidFill>
                    <a:ln w="9525" cap="flat">
                      <a:no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E2CAD191-DFBE-45F9-BBA6-204F7D3592F2}"/>
                        </a:ext>
                      </a:extLst>
                    </p:cNvPr>
                    <p:cNvSpPr/>
                    <p:nvPr/>
                  </p:nvSpPr>
                  <p:spPr>
                    <a:xfrm>
                      <a:off x="4442459" y="1685924"/>
                      <a:ext cx="1615440" cy="1266825"/>
                    </a:xfrm>
                    <a:custGeom>
                      <a:avLst/>
                      <a:gdLst>
                        <a:gd name="connsiteX0" fmla="*/ 302895 w 1615440"/>
                        <a:gd name="connsiteY0" fmla="*/ 1263015 h 1266825"/>
                        <a:gd name="connsiteX1" fmla="*/ 1607820 w 1615440"/>
                        <a:gd name="connsiteY1" fmla="*/ 315278 h 1266825"/>
                        <a:gd name="connsiteX2" fmla="*/ 1615440 w 1615440"/>
                        <a:gd name="connsiteY2" fmla="*/ 300038 h 1266825"/>
                        <a:gd name="connsiteX3" fmla="*/ 1615440 w 1615440"/>
                        <a:gd name="connsiteY3" fmla="*/ 0 h 1266825"/>
                        <a:gd name="connsiteX4" fmla="*/ 0 w 1615440"/>
                        <a:gd name="connsiteY4" fmla="*/ 1173480 h 1266825"/>
                        <a:gd name="connsiteX5" fmla="*/ 285750 w 1615440"/>
                        <a:gd name="connsiteY5" fmla="*/ 1265873 h 1266825"/>
                        <a:gd name="connsiteX6" fmla="*/ 302895 w 1615440"/>
                        <a:gd name="connsiteY6" fmla="*/ 1263015 h 126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5440" h="1266825">
                          <a:moveTo>
                            <a:pt x="302895" y="1263015"/>
                          </a:moveTo>
                          <a:lnTo>
                            <a:pt x="1607820" y="315278"/>
                          </a:lnTo>
                          <a:cubicBezTo>
                            <a:pt x="1612583" y="311467"/>
                            <a:pt x="1615440" y="305753"/>
                            <a:pt x="1615440" y="300038"/>
                          </a:cubicBezTo>
                          <a:lnTo>
                            <a:pt x="1615440" y="0"/>
                          </a:lnTo>
                          <a:lnTo>
                            <a:pt x="0" y="1173480"/>
                          </a:lnTo>
                          <a:lnTo>
                            <a:pt x="285750" y="1265873"/>
                          </a:lnTo>
                          <a:cubicBezTo>
                            <a:pt x="291465" y="1267778"/>
                            <a:pt x="298133" y="1266825"/>
                            <a:pt x="302895" y="1263015"/>
                          </a:cubicBezTo>
                          <a:close/>
                        </a:path>
                      </a:pathLst>
                    </a:custGeom>
                    <a:solidFill>
                      <a:srgbClr val="B8D9F8"/>
                    </a:solidFill>
                    <a:ln w="9525" cap="flat">
                      <a:noFill/>
                      <a:prstDash val="solid"/>
                      <a:miter/>
                    </a:ln>
                  </p:spPr>
                  <p:txBody>
                    <a:bodyPr rtlCol="0" anchor="ctr"/>
                    <a:lstStyle/>
                    <a:p>
                      <a:endParaRPr lang="en-IN"/>
                    </a:p>
                  </p:txBody>
                </p:sp>
                <p:sp>
                  <p:nvSpPr>
                    <p:cNvPr id="65" name="Freeform: Shape 64">
                      <a:extLst>
                        <a:ext uri="{FF2B5EF4-FFF2-40B4-BE49-F238E27FC236}">
                          <a16:creationId xmlns:a16="http://schemas.microsoft.com/office/drawing/2014/main" id="{53F98BD0-E005-4439-B25A-776D842E0205}"/>
                        </a:ext>
                      </a:extLst>
                    </p:cNvPr>
                    <p:cNvSpPr/>
                    <p:nvPr/>
                  </p:nvSpPr>
                  <p:spPr>
                    <a:xfrm>
                      <a:off x="3143249" y="319086"/>
                      <a:ext cx="2914650" cy="2633662"/>
                    </a:xfrm>
                    <a:custGeom>
                      <a:avLst/>
                      <a:gdLst>
                        <a:gd name="connsiteX0" fmla="*/ 1589723 w 2914650"/>
                        <a:gd name="connsiteY0" fmla="*/ 2619375 h 2633662"/>
                        <a:gd name="connsiteX1" fmla="*/ 1593533 w 2914650"/>
                        <a:gd name="connsiteY1" fmla="*/ 2618423 h 2633662"/>
                        <a:gd name="connsiteX2" fmla="*/ 2898458 w 2914650"/>
                        <a:gd name="connsiteY2" fmla="*/ 1670685 h 2633662"/>
                        <a:gd name="connsiteX3" fmla="*/ 2900363 w 2914650"/>
                        <a:gd name="connsiteY3" fmla="*/ 1666875 h 2633662"/>
                        <a:gd name="connsiteX4" fmla="*/ 2914650 w 2914650"/>
                        <a:gd name="connsiteY4" fmla="*/ 0 h 2633662"/>
                        <a:gd name="connsiteX5" fmla="*/ 2914650 w 2914650"/>
                        <a:gd name="connsiteY5" fmla="*/ 1666875 h 2633662"/>
                        <a:gd name="connsiteX6" fmla="*/ 2907030 w 2914650"/>
                        <a:gd name="connsiteY6" fmla="*/ 1682115 h 2633662"/>
                        <a:gd name="connsiteX7" fmla="*/ 1602105 w 2914650"/>
                        <a:gd name="connsiteY7" fmla="*/ 2629853 h 2633662"/>
                        <a:gd name="connsiteX8" fmla="*/ 1584960 w 2914650"/>
                        <a:gd name="connsiteY8" fmla="*/ 2632710 h 2633662"/>
                        <a:gd name="connsiteX9" fmla="*/ 0 w 2914650"/>
                        <a:gd name="connsiteY9" fmla="*/ 2117408 h 2633662"/>
                        <a:gd name="connsiteX10" fmla="*/ 1589723 w 2914650"/>
                        <a:gd name="connsiteY10" fmla="*/ 2619375 h 263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4650" h="2633662">
                          <a:moveTo>
                            <a:pt x="1589723" y="2619375"/>
                          </a:moveTo>
                          <a:cubicBezTo>
                            <a:pt x="1591628" y="2619375"/>
                            <a:pt x="1592580" y="2619375"/>
                            <a:pt x="1593533" y="2618423"/>
                          </a:cubicBezTo>
                          <a:lnTo>
                            <a:pt x="2898458" y="1670685"/>
                          </a:lnTo>
                          <a:cubicBezTo>
                            <a:pt x="2899410" y="1669733"/>
                            <a:pt x="2900363" y="1668780"/>
                            <a:pt x="2900363" y="1666875"/>
                          </a:cubicBezTo>
                          <a:lnTo>
                            <a:pt x="2914650" y="0"/>
                          </a:lnTo>
                          <a:lnTo>
                            <a:pt x="2914650" y="1666875"/>
                          </a:lnTo>
                          <a:cubicBezTo>
                            <a:pt x="2914650" y="1672590"/>
                            <a:pt x="2911793" y="1678305"/>
                            <a:pt x="2907030" y="1682115"/>
                          </a:cubicBezTo>
                          <a:lnTo>
                            <a:pt x="1602105" y="2629853"/>
                          </a:lnTo>
                          <a:cubicBezTo>
                            <a:pt x="1597343" y="2633663"/>
                            <a:pt x="1590675" y="2634615"/>
                            <a:pt x="1584960" y="2632710"/>
                          </a:cubicBezTo>
                          <a:lnTo>
                            <a:pt x="0" y="2117408"/>
                          </a:lnTo>
                          <a:lnTo>
                            <a:pt x="1589723" y="2619375"/>
                          </a:lnTo>
                          <a:close/>
                        </a:path>
                      </a:pathLst>
                    </a:custGeom>
                    <a:solidFill>
                      <a:srgbClr val="FFFFFF">
                        <a:alpha val="50000"/>
                      </a:srgbClr>
                    </a:solidFill>
                    <a:ln w="9525" cap="flat">
                      <a:noFill/>
                      <a:prstDash val="solid"/>
                      <a:miter/>
                    </a:ln>
                  </p:spPr>
                  <p:txBody>
                    <a:bodyPr rtlCol="0" anchor="ctr"/>
                    <a:lstStyle/>
                    <a:p>
                      <a:endParaRPr lang="en-IN"/>
                    </a:p>
                  </p:txBody>
                </p:sp>
              </p:grpSp>
              <p:grpSp>
                <p:nvGrpSpPr>
                  <p:cNvPr id="57" name="Graphic 3">
                    <a:extLst>
                      <a:ext uri="{FF2B5EF4-FFF2-40B4-BE49-F238E27FC236}">
                        <a16:creationId xmlns:a16="http://schemas.microsoft.com/office/drawing/2014/main" id="{E9FC9E18-142D-4F99-866C-F0A0878CE001}"/>
                      </a:ext>
                    </a:extLst>
                  </p:cNvPr>
                  <p:cNvGrpSpPr/>
                  <p:nvPr/>
                </p:nvGrpSpPr>
                <p:grpSpPr>
                  <a:xfrm>
                    <a:off x="3119437" y="2509837"/>
                    <a:ext cx="2097405" cy="3427094"/>
                    <a:chOff x="3119437" y="2509837"/>
                    <a:chExt cx="2097405" cy="3427094"/>
                  </a:xfrm>
                </p:grpSpPr>
                <p:sp>
                  <p:nvSpPr>
                    <p:cNvPr id="58" name="Freeform: Shape 57">
                      <a:extLst>
                        <a:ext uri="{FF2B5EF4-FFF2-40B4-BE49-F238E27FC236}">
                          <a16:creationId xmlns:a16="http://schemas.microsoft.com/office/drawing/2014/main" id="{57FE5B49-8DF1-4EAF-87A4-5C1A2CAC5839}"/>
                        </a:ext>
                      </a:extLst>
                    </p:cNvPr>
                    <p:cNvSpPr/>
                    <p:nvPr/>
                  </p:nvSpPr>
                  <p:spPr>
                    <a:xfrm>
                      <a:off x="3119437" y="2509837"/>
                      <a:ext cx="2097405" cy="3427094"/>
                    </a:xfrm>
                    <a:custGeom>
                      <a:avLst/>
                      <a:gdLst>
                        <a:gd name="connsiteX0" fmla="*/ 1584960 w 2097405"/>
                        <a:gd name="connsiteY0" fmla="*/ 514350 h 3427094"/>
                        <a:gd name="connsiteX1" fmla="*/ 0 w 2097405"/>
                        <a:gd name="connsiteY1" fmla="*/ 0 h 3427094"/>
                        <a:gd name="connsiteX2" fmla="*/ 1113473 w 2097405"/>
                        <a:gd name="connsiteY2" fmla="*/ 3427095 h 3427094"/>
                        <a:gd name="connsiteX3" fmla="*/ 2093595 w 2097405"/>
                        <a:gd name="connsiteY3" fmla="*/ 2078355 h 3427094"/>
                        <a:gd name="connsiteX4" fmla="*/ 2096453 w 2097405"/>
                        <a:gd name="connsiteY4" fmla="*/ 2061210 h 3427094"/>
                        <a:gd name="connsiteX5" fmla="*/ 1598295 w 2097405"/>
                        <a:gd name="connsiteY5" fmla="*/ 527685 h 3427094"/>
                        <a:gd name="connsiteX6" fmla="*/ 1584960 w 2097405"/>
                        <a:gd name="connsiteY6" fmla="*/ 514350 h 342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7405" h="3427094">
                          <a:moveTo>
                            <a:pt x="1584960" y="514350"/>
                          </a:moveTo>
                          <a:lnTo>
                            <a:pt x="0" y="0"/>
                          </a:lnTo>
                          <a:lnTo>
                            <a:pt x="1113473" y="3427095"/>
                          </a:lnTo>
                          <a:lnTo>
                            <a:pt x="2093595" y="2078355"/>
                          </a:lnTo>
                          <a:cubicBezTo>
                            <a:pt x="2097405" y="2073593"/>
                            <a:pt x="2098358" y="2066925"/>
                            <a:pt x="2096453" y="2061210"/>
                          </a:cubicBezTo>
                          <a:lnTo>
                            <a:pt x="1598295" y="527685"/>
                          </a:lnTo>
                          <a:cubicBezTo>
                            <a:pt x="1595438" y="521018"/>
                            <a:pt x="1590675" y="516255"/>
                            <a:pt x="1584960" y="514350"/>
                          </a:cubicBezTo>
                          <a:close/>
                        </a:path>
                      </a:pathLst>
                    </a:custGeom>
                    <a:solidFill>
                      <a:schemeClr val="accent1"/>
                    </a:solidFill>
                    <a:ln w="9525" cap="flat">
                      <a:noFill/>
                      <a:prstDash val="solid"/>
                      <a:miter/>
                    </a:ln>
                  </p:spPr>
                  <p:txBody>
                    <a:bodyPr rtlCol="0" anchor="ctr"/>
                    <a:lstStyle/>
                    <a:p>
                      <a:endParaRPr lang="en-IN"/>
                    </a:p>
                  </p:txBody>
                </p:sp>
                <p:sp>
                  <p:nvSpPr>
                    <p:cNvPr id="59" name="Freeform: Shape 58">
                      <a:extLst>
                        <a:ext uri="{FF2B5EF4-FFF2-40B4-BE49-F238E27FC236}">
                          <a16:creationId xmlns:a16="http://schemas.microsoft.com/office/drawing/2014/main" id="{80650387-1C69-479A-95BE-66B08637CEBD}"/>
                        </a:ext>
                      </a:extLst>
                    </p:cNvPr>
                    <p:cNvSpPr/>
                    <p:nvPr/>
                  </p:nvSpPr>
                  <p:spPr>
                    <a:xfrm>
                      <a:off x="3119437" y="2509837"/>
                      <a:ext cx="1112520" cy="3427094"/>
                    </a:xfrm>
                    <a:custGeom>
                      <a:avLst/>
                      <a:gdLst>
                        <a:gd name="connsiteX0" fmla="*/ 21908 w 1112520"/>
                        <a:gd name="connsiteY0" fmla="*/ 1881188 h 3427094"/>
                        <a:gd name="connsiteX1" fmla="*/ 0 w 1112520"/>
                        <a:gd name="connsiteY1" fmla="*/ 0 h 3427094"/>
                        <a:gd name="connsiteX2" fmla="*/ 556260 w 1112520"/>
                        <a:gd name="connsiteY2" fmla="*/ 1713548 h 3427094"/>
                        <a:gd name="connsiteX3" fmla="*/ 1112520 w 1112520"/>
                        <a:gd name="connsiteY3" fmla="*/ 3427095 h 3427094"/>
                        <a:gd name="connsiteX4" fmla="*/ 25718 w 1112520"/>
                        <a:gd name="connsiteY4" fmla="*/ 1891665 h 3427094"/>
                        <a:gd name="connsiteX5" fmla="*/ 21908 w 1112520"/>
                        <a:gd name="connsiteY5" fmla="*/ 1881188 h 3427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520" h="3427094">
                          <a:moveTo>
                            <a:pt x="21908" y="1881188"/>
                          </a:moveTo>
                          <a:lnTo>
                            <a:pt x="0" y="0"/>
                          </a:lnTo>
                          <a:lnTo>
                            <a:pt x="556260" y="1713548"/>
                          </a:lnTo>
                          <a:lnTo>
                            <a:pt x="1112520" y="3427095"/>
                          </a:lnTo>
                          <a:lnTo>
                            <a:pt x="25718" y="1891665"/>
                          </a:lnTo>
                          <a:cubicBezTo>
                            <a:pt x="22860" y="1888807"/>
                            <a:pt x="21908" y="1884998"/>
                            <a:pt x="21908" y="1881188"/>
                          </a:cubicBezTo>
                          <a:close/>
                        </a:path>
                      </a:pathLst>
                    </a:custGeom>
                    <a:solidFill>
                      <a:schemeClr val="tx2">
                        <a:lumMod val="20000"/>
                        <a:lumOff val="80000"/>
                      </a:schemeClr>
                    </a:solidFill>
                    <a:ln w="9525" cap="flat">
                      <a:noFill/>
                      <a:prstDash val="solid"/>
                      <a:miter/>
                    </a:ln>
                  </p:spPr>
                  <p:txBody>
                    <a:bodyPr rtlCol="0" anchor="ctr"/>
                    <a:lstStyle/>
                    <a:p>
                      <a:endParaRPr lang="en-IN"/>
                    </a:p>
                  </p:txBody>
                </p:sp>
                <p:sp>
                  <p:nvSpPr>
                    <p:cNvPr id="60" name="Freeform: Shape 59">
                      <a:extLst>
                        <a:ext uri="{FF2B5EF4-FFF2-40B4-BE49-F238E27FC236}">
                          <a16:creationId xmlns:a16="http://schemas.microsoft.com/office/drawing/2014/main" id="{6EBF4D40-C5D1-43DE-983F-BA2E575D30EB}"/>
                        </a:ext>
                      </a:extLst>
                    </p:cNvPr>
                    <p:cNvSpPr/>
                    <p:nvPr/>
                  </p:nvSpPr>
                  <p:spPr>
                    <a:xfrm>
                      <a:off x="4413884" y="2930842"/>
                      <a:ext cx="802005" cy="1904047"/>
                    </a:xfrm>
                    <a:custGeom>
                      <a:avLst/>
                      <a:gdLst>
                        <a:gd name="connsiteX0" fmla="*/ 801053 w 802005"/>
                        <a:gd name="connsiteY0" fmla="*/ 1640205 h 1904047"/>
                        <a:gd name="connsiteX1" fmla="*/ 302895 w 802005"/>
                        <a:gd name="connsiteY1" fmla="*/ 106680 h 1904047"/>
                        <a:gd name="connsiteX2" fmla="*/ 290513 w 802005"/>
                        <a:gd name="connsiteY2" fmla="*/ 94297 h 1904047"/>
                        <a:gd name="connsiteX3" fmla="*/ 0 w 802005"/>
                        <a:gd name="connsiteY3" fmla="*/ 0 h 1904047"/>
                        <a:gd name="connsiteX4" fmla="*/ 619125 w 802005"/>
                        <a:gd name="connsiteY4" fmla="*/ 1904048 h 1904047"/>
                        <a:gd name="connsiteX5" fmla="*/ 798195 w 802005"/>
                        <a:gd name="connsiteY5" fmla="*/ 1657350 h 1904047"/>
                        <a:gd name="connsiteX6" fmla="*/ 801053 w 802005"/>
                        <a:gd name="connsiteY6" fmla="*/ 1640205 h 190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02005" h="1904047">
                          <a:moveTo>
                            <a:pt x="801053" y="1640205"/>
                          </a:moveTo>
                          <a:lnTo>
                            <a:pt x="302895" y="106680"/>
                          </a:lnTo>
                          <a:cubicBezTo>
                            <a:pt x="300990" y="100965"/>
                            <a:pt x="296228" y="96202"/>
                            <a:pt x="290513" y="94297"/>
                          </a:cubicBezTo>
                          <a:lnTo>
                            <a:pt x="0" y="0"/>
                          </a:lnTo>
                          <a:lnTo>
                            <a:pt x="619125" y="1904048"/>
                          </a:lnTo>
                          <a:lnTo>
                            <a:pt x="798195" y="1657350"/>
                          </a:lnTo>
                          <a:cubicBezTo>
                            <a:pt x="802005" y="1651635"/>
                            <a:pt x="802958" y="1645920"/>
                            <a:pt x="801053" y="1640205"/>
                          </a:cubicBezTo>
                          <a:close/>
                        </a:path>
                      </a:pathLst>
                    </a:custGeom>
                    <a:solidFill>
                      <a:schemeClr val="tx2">
                        <a:lumMod val="20000"/>
                        <a:lumOff val="80000"/>
                      </a:schemeClr>
                    </a:solidFill>
                    <a:ln w="9525" cap="flat">
                      <a:noFill/>
                      <a:prstDash val="solid"/>
                      <a:miter/>
                    </a:ln>
                  </p:spPr>
                  <p:txBody>
                    <a:bodyPr rtlCol="0" anchor="ctr"/>
                    <a:lstStyle/>
                    <a:p>
                      <a:endParaRPr lang="en-IN"/>
                    </a:p>
                  </p:txBody>
                </p:sp>
                <p:sp>
                  <p:nvSpPr>
                    <p:cNvPr id="61" name="Freeform: Shape 60">
                      <a:extLst>
                        <a:ext uri="{FF2B5EF4-FFF2-40B4-BE49-F238E27FC236}">
                          <a16:creationId xmlns:a16="http://schemas.microsoft.com/office/drawing/2014/main" id="{3FB57320-19CC-48E4-81DE-25AB826A4F98}"/>
                        </a:ext>
                      </a:extLst>
                    </p:cNvPr>
                    <p:cNvSpPr/>
                    <p:nvPr/>
                  </p:nvSpPr>
                  <p:spPr>
                    <a:xfrm>
                      <a:off x="3119437" y="2509837"/>
                      <a:ext cx="2096452" cy="3426142"/>
                    </a:xfrm>
                    <a:custGeom>
                      <a:avLst/>
                      <a:gdLst>
                        <a:gd name="connsiteX0" fmla="*/ 2081213 w 2096452"/>
                        <a:gd name="connsiteY0" fmla="*/ 2069782 h 3426142"/>
                        <a:gd name="connsiteX1" fmla="*/ 2082165 w 2096452"/>
                        <a:gd name="connsiteY1" fmla="*/ 2065973 h 3426142"/>
                        <a:gd name="connsiteX2" fmla="*/ 1584008 w 2096452"/>
                        <a:gd name="connsiteY2" fmla="*/ 532447 h 3426142"/>
                        <a:gd name="connsiteX3" fmla="*/ 1581150 w 2096452"/>
                        <a:gd name="connsiteY3" fmla="*/ 529590 h 3426142"/>
                        <a:gd name="connsiteX4" fmla="*/ 0 w 2096452"/>
                        <a:gd name="connsiteY4" fmla="*/ 0 h 3426142"/>
                        <a:gd name="connsiteX5" fmla="*/ 1584960 w 2096452"/>
                        <a:gd name="connsiteY5" fmla="*/ 514350 h 3426142"/>
                        <a:gd name="connsiteX6" fmla="*/ 1597343 w 2096452"/>
                        <a:gd name="connsiteY6" fmla="*/ 526732 h 3426142"/>
                        <a:gd name="connsiteX7" fmla="*/ 2095500 w 2096452"/>
                        <a:gd name="connsiteY7" fmla="*/ 2060257 h 3426142"/>
                        <a:gd name="connsiteX8" fmla="*/ 2092643 w 2096452"/>
                        <a:gd name="connsiteY8" fmla="*/ 2077403 h 3426142"/>
                        <a:gd name="connsiteX9" fmla="*/ 1113473 w 2096452"/>
                        <a:gd name="connsiteY9" fmla="*/ 3426143 h 3426142"/>
                        <a:gd name="connsiteX10" fmla="*/ 2081213 w 2096452"/>
                        <a:gd name="connsiteY10" fmla="*/ 2069782 h 342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6452" h="3426142">
                          <a:moveTo>
                            <a:pt x="2081213" y="2069782"/>
                          </a:moveTo>
                          <a:cubicBezTo>
                            <a:pt x="2082165" y="2068830"/>
                            <a:pt x="2082165" y="2066925"/>
                            <a:pt x="2082165" y="2065973"/>
                          </a:cubicBezTo>
                          <a:lnTo>
                            <a:pt x="1584008" y="532447"/>
                          </a:lnTo>
                          <a:cubicBezTo>
                            <a:pt x="1584008" y="530543"/>
                            <a:pt x="1582103" y="529590"/>
                            <a:pt x="1581150" y="529590"/>
                          </a:cubicBezTo>
                          <a:lnTo>
                            <a:pt x="0" y="0"/>
                          </a:lnTo>
                          <a:lnTo>
                            <a:pt x="1584960" y="514350"/>
                          </a:lnTo>
                          <a:cubicBezTo>
                            <a:pt x="1590675" y="516255"/>
                            <a:pt x="1595438" y="521018"/>
                            <a:pt x="1597343" y="526732"/>
                          </a:cubicBezTo>
                          <a:lnTo>
                            <a:pt x="2095500" y="2060257"/>
                          </a:lnTo>
                          <a:cubicBezTo>
                            <a:pt x="2097405" y="2065973"/>
                            <a:pt x="2096453" y="2072640"/>
                            <a:pt x="2092643" y="2077403"/>
                          </a:cubicBezTo>
                          <a:lnTo>
                            <a:pt x="1113473" y="3426143"/>
                          </a:lnTo>
                          <a:lnTo>
                            <a:pt x="2081213" y="2069782"/>
                          </a:lnTo>
                          <a:close/>
                        </a:path>
                      </a:pathLst>
                    </a:custGeom>
                    <a:solidFill>
                      <a:srgbClr val="FFFFFF">
                        <a:alpha val="50000"/>
                      </a:srgbClr>
                    </a:solidFill>
                    <a:ln w="9525" cap="flat">
                      <a:noFill/>
                      <a:prstDash val="solid"/>
                      <a:miter/>
                    </a:ln>
                  </p:spPr>
                  <p:txBody>
                    <a:bodyPr rtlCol="0" anchor="ctr"/>
                    <a:lstStyle/>
                    <a:p>
                      <a:endParaRPr lang="en-IN"/>
                    </a:p>
                  </p:txBody>
                </p:sp>
              </p:grpSp>
            </p:grpSp>
            <p:sp>
              <p:nvSpPr>
                <p:cNvPr id="52" name="TextBox 51">
                  <a:extLst>
                    <a:ext uri="{FF2B5EF4-FFF2-40B4-BE49-F238E27FC236}">
                      <a16:creationId xmlns:a16="http://schemas.microsoft.com/office/drawing/2014/main" id="{58DB20C8-FAB4-4879-9C7E-E09BEE8A70D9}"/>
                    </a:ext>
                  </a:extLst>
                </p:cNvPr>
                <p:cNvSpPr txBox="1"/>
                <p:nvPr/>
              </p:nvSpPr>
              <p:spPr>
                <a:xfrm>
                  <a:off x="5863980" y="4401713"/>
                  <a:ext cx="1588068" cy="1031407"/>
                </a:xfrm>
                <a:prstGeom prst="rect">
                  <a:avLst/>
                </a:prstGeom>
                <a:noFill/>
              </p:spPr>
              <p:txBody>
                <a:bodyPr wrap="square">
                  <a:spAutoFit/>
                </a:bodyPr>
                <a:lstStyle/>
                <a:p>
                  <a:pPr algn="ctr"/>
                  <a:r>
                    <a:rPr lang="en-IN" sz="1400" b="1" dirty="0">
                      <a:effectLst/>
                      <a:latin typeface="Arial" panose="020B0604020202020204" pitchFamily="34" charset="0"/>
                      <a:ea typeface="Calibri" panose="020F0502020204030204" pitchFamily="34" charset="0"/>
                      <a:cs typeface="Times New Roman" panose="02020603050405020304" pitchFamily="18" charset="0"/>
                    </a:rPr>
                    <a:t>For Both Lending Types</a:t>
                  </a:r>
                  <a:endParaRPr lang="en-US" sz="1400" b="1" dirty="0"/>
                </a:p>
              </p:txBody>
            </p:sp>
          </p:grpSp>
          <p:grpSp>
            <p:nvGrpSpPr>
              <p:cNvPr id="16" name="Group 15">
                <a:extLst>
                  <a:ext uri="{FF2B5EF4-FFF2-40B4-BE49-F238E27FC236}">
                    <a16:creationId xmlns:a16="http://schemas.microsoft.com/office/drawing/2014/main" id="{D06CD76B-F06B-4DC2-B829-CE3B784B6510}"/>
                  </a:ext>
                </a:extLst>
              </p:cNvPr>
              <p:cNvGrpSpPr/>
              <p:nvPr/>
            </p:nvGrpSpPr>
            <p:grpSpPr>
              <a:xfrm>
                <a:off x="6684339" y="3732029"/>
                <a:ext cx="385249" cy="385391"/>
                <a:chOff x="2894399" y="440931"/>
                <a:chExt cx="1760719" cy="1761367"/>
              </a:xfrm>
              <a:solidFill>
                <a:schemeClr val="bg1"/>
              </a:solidFill>
            </p:grpSpPr>
            <p:sp>
              <p:nvSpPr>
                <p:cNvPr id="48" name="Freeform: Shape 47">
                  <a:extLst>
                    <a:ext uri="{FF2B5EF4-FFF2-40B4-BE49-F238E27FC236}">
                      <a16:creationId xmlns:a16="http://schemas.microsoft.com/office/drawing/2014/main" id="{CB8593BC-B176-494F-A0C0-53CE2146D168}"/>
                    </a:ext>
                  </a:extLst>
                </p:cNvPr>
                <p:cNvSpPr/>
                <p:nvPr/>
              </p:nvSpPr>
              <p:spPr>
                <a:xfrm>
                  <a:off x="2894399" y="505976"/>
                  <a:ext cx="1760719" cy="1696322"/>
                </a:xfrm>
                <a:custGeom>
                  <a:avLst/>
                  <a:gdLst>
                    <a:gd name="connsiteX0" fmla="*/ 870833 w 1760719"/>
                    <a:gd name="connsiteY0" fmla="*/ 1653312 h 1696322"/>
                    <a:gd name="connsiteX1" fmla="*/ 102166 w 1760719"/>
                    <a:gd name="connsiteY1" fmla="*/ 1653312 h 1696322"/>
                    <a:gd name="connsiteX2" fmla="*/ 73591 w 1760719"/>
                    <a:gd name="connsiteY2" fmla="*/ 1653312 h 1696322"/>
                    <a:gd name="connsiteX3" fmla="*/ 42158 w 1760719"/>
                    <a:gd name="connsiteY3" fmla="*/ 1621880 h 1696322"/>
                    <a:gd name="connsiteX4" fmla="*/ 45968 w 1760719"/>
                    <a:gd name="connsiteY4" fmla="*/ 1106577 h 1696322"/>
                    <a:gd name="connsiteX5" fmla="*/ 46921 w 1760719"/>
                    <a:gd name="connsiteY5" fmla="*/ 1071335 h 1696322"/>
                    <a:gd name="connsiteX6" fmla="*/ 46921 w 1760719"/>
                    <a:gd name="connsiteY6" fmla="*/ 93117 h 1696322"/>
                    <a:gd name="connsiteX7" fmla="*/ 38348 w 1760719"/>
                    <a:gd name="connsiteY7" fmla="*/ 61685 h 1696322"/>
                    <a:gd name="connsiteX8" fmla="*/ 15488 w 1760719"/>
                    <a:gd name="connsiteY8" fmla="*/ 84545 h 1696322"/>
                    <a:gd name="connsiteX9" fmla="*/ 3106 w 1760719"/>
                    <a:gd name="connsiteY9" fmla="*/ 94070 h 1696322"/>
                    <a:gd name="connsiteX10" fmla="*/ 5011 w 1760719"/>
                    <a:gd name="connsiteY10" fmla="*/ 78830 h 1696322"/>
                    <a:gd name="connsiteX11" fmla="*/ 40253 w 1760719"/>
                    <a:gd name="connsiteY11" fmla="*/ 13107 h 1696322"/>
                    <a:gd name="connsiteX12" fmla="*/ 63113 w 1760719"/>
                    <a:gd name="connsiteY12" fmla="*/ 11202 h 1696322"/>
                    <a:gd name="connsiteX13" fmla="*/ 103118 w 1760719"/>
                    <a:gd name="connsiteY13" fmla="*/ 86450 h 1696322"/>
                    <a:gd name="connsiteX14" fmla="*/ 103118 w 1760719"/>
                    <a:gd name="connsiteY14" fmla="*/ 95975 h 1696322"/>
                    <a:gd name="connsiteX15" fmla="*/ 92641 w 1760719"/>
                    <a:gd name="connsiteY15" fmla="*/ 91212 h 1696322"/>
                    <a:gd name="connsiteX16" fmla="*/ 90736 w 1760719"/>
                    <a:gd name="connsiteY16" fmla="*/ 88355 h 1696322"/>
                    <a:gd name="connsiteX17" fmla="*/ 72638 w 1760719"/>
                    <a:gd name="connsiteY17" fmla="*/ 62637 h 1696322"/>
                    <a:gd name="connsiteX18" fmla="*/ 61208 w 1760719"/>
                    <a:gd name="connsiteY18" fmla="*/ 99785 h 1696322"/>
                    <a:gd name="connsiteX19" fmla="*/ 61208 w 1760719"/>
                    <a:gd name="connsiteY19" fmla="*/ 1092290 h 1696322"/>
                    <a:gd name="connsiteX20" fmla="*/ 104071 w 1760719"/>
                    <a:gd name="connsiteY20" fmla="*/ 1135152 h 1696322"/>
                    <a:gd name="connsiteX21" fmla="*/ 243136 w 1760719"/>
                    <a:gd name="connsiteY21" fmla="*/ 1135152 h 1696322"/>
                    <a:gd name="connsiteX22" fmla="*/ 278378 w 1760719"/>
                    <a:gd name="connsiteY22" fmla="*/ 1170395 h 1696322"/>
                    <a:gd name="connsiteX23" fmla="*/ 344101 w 1760719"/>
                    <a:gd name="connsiteY23" fmla="*/ 1233260 h 1696322"/>
                    <a:gd name="connsiteX24" fmla="*/ 418396 w 1760719"/>
                    <a:gd name="connsiteY24" fmla="*/ 1233260 h 1696322"/>
                    <a:gd name="connsiteX25" fmla="*/ 484118 w 1760719"/>
                    <a:gd name="connsiteY25" fmla="*/ 1169443 h 1696322"/>
                    <a:gd name="connsiteX26" fmla="*/ 484118 w 1760719"/>
                    <a:gd name="connsiteY26" fmla="*/ 1009422 h 1696322"/>
                    <a:gd name="connsiteX27" fmla="*/ 529838 w 1760719"/>
                    <a:gd name="connsiteY27" fmla="*/ 965607 h 1696322"/>
                    <a:gd name="connsiteX28" fmla="*/ 665093 w 1760719"/>
                    <a:gd name="connsiteY28" fmla="*/ 965607 h 1696322"/>
                    <a:gd name="connsiteX29" fmla="*/ 703193 w 1760719"/>
                    <a:gd name="connsiteY29" fmla="*/ 928460 h 1696322"/>
                    <a:gd name="connsiteX30" fmla="*/ 704146 w 1760719"/>
                    <a:gd name="connsiteY30" fmla="*/ 729387 h 1696322"/>
                    <a:gd name="connsiteX31" fmla="*/ 750818 w 1760719"/>
                    <a:gd name="connsiteY31" fmla="*/ 681762 h 1696322"/>
                    <a:gd name="connsiteX32" fmla="*/ 892741 w 1760719"/>
                    <a:gd name="connsiteY32" fmla="*/ 681762 h 1696322"/>
                    <a:gd name="connsiteX33" fmla="*/ 935603 w 1760719"/>
                    <a:gd name="connsiteY33" fmla="*/ 723672 h 1696322"/>
                    <a:gd name="connsiteX34" fmla="*/ 935603 w 1760719"/>
                    <a:gd name="connsiteY34" fmla="*/ 787490 h 1696322"/>
                    <a:gd name="connsiteX35" fmla="*/ 963226 w 1760719"/>
                    <a:gd name="connsiteY35" fmla="*/ 816065 h 1696322"/>
                    <a:gd name="connsiteX36" fmla="*/ 1108958 w 1760719"/>
                    <a:gd name="connsiteY36" fmla="*/ 816065 h 1696322"/>
                    <a:gd name="connsiteX37" fmla="*/ 1138486 w 1760719"/>
                    <a:gd name="connsiteY37" fmla="*/ 780822 h 1696322"/>
                    <a:gd name="connsiteX38" fmla="*/ 1139438 w 1760719"/>
                    <a:gd name="connsiteY38" fmla="*/ 649377 h 1696322"/>
                    <a:gd name="connsiteX39" fmla="*/ 1140391 w 1760719"/>
                    <a:gd name="connsiteY39" fmla="*/ 610325 h 1696322"/>
                    <a:gd name="connsiteX40" fmla="*/ 1174681 w 1760719"/>
                    <a:gd name="connsiteY40" fmla="*/ 577940 h 1696322"/>
                    <a:gd name="connsiteX41" fmla="*/ 1313746 w 1760719"/>
                    <a:gd name="connsiteY41" fmla="*/ 577940 h 1696322"/>
                    <a:gd name="connsiteX42" fmla="*/ 1358513 w 1760719"/>
                    <a:gd name="connsiteY42" fmla="*/ 533172 h 1696322"/>
                    <a:gd name="connsiteX43" fmla="*/ 1358513 w 1760719"/>
                    <a:gd name="connsiteY43" fmla="*/ 352197 h 1696322"/>
                    <a:gd name="connsiteX44" fmla="*/ 1399471 w 1760719"/>
                    <a:gd name="connsiteY44" fmla="*/ 311240 h 1696322"/>
                    <a:gd name="connsiteX45" fmla="*/ 1552823 w 1760719"/>
                    <a:gd name="connsiteY45" fmla="*/ 311240 h 1696322"/>
                    <a:gd name="connsiteX46" fmla="*/ 1590923 w 1760719"/>
                    <a:gd name="connsiteY46" fmla="*/ 350292 h 1696322"/>
                    <a:gd name="connsiteX47" fmla="*/ 1590923 w 1760719"/>
                    <a:gd name="connsiteY47" fmla="*/ 1175157 h 1696322"/>
                    <a:gd name="connsiteX48" fmla="*/ 1590923 w 1760719"/>
                    <a:gd name="connsiteY48" fmla="*/ 1591400 h 1696322"/>
                    <a:gd name="connsiteX49" fmla="*/ 1639501 w 1760719"/>
                    <a:gd name="connsiteY49" fmla="*/ 1639025 h 1696322"/>
                    <a:gd name="connsiteX50" fmla="*/ 1678553 w 1760719"/>
                    <a:gd name="connsiteY50" fmla="*/ 1638072 h 1696322"/>
                    <a:gd name="connsiteX51" fmla="*/ 1695698 w 1760719"/>
                    <a:gd name="connsiteY51" fmla="*/ 1627595 h 1696322"/>
                    <a:gd name="connsiteX52" fmla="*/ 1684268 w 1760719"/>
                    <a:gd name="connsiteY52" fmla="*/ 1612355 h 1696322"/>
                    <a:gd name="connsiteX53" fmla="*/ 1669028 w 1760719"/>
                    <a:gd name="connsiteY53" fmla="*/ 1603782 h 1696322"/>
                    <a:gd name="connsiteX54" fmla="*/ 1666171 w 1760719"/>
                    <a:gd name="connsiteY54" fmla="*/ 1595210 h 1696322"/>
                    <a:gd name="connsiteX55" fmla="*/ 1675696 w 1760719"/>
                    <a:gd name="connsiteY55" fmla="*/ 1594257 h 1696322"/>
                    <a:gd name="connsiteX56" fmla="*/ 1750943 w 1760719"/>
                    <a:gd name="connsiteY56" fmla="*/ 1633310 h 1696322"/>
                    <a:gd name="connsiteX57" fmla="*/ 1751896 w 1760719"/>
                    <a:gd name="connsiteY57" fmla="*/ 1653312 h 1696322"/>
                    <a:gd name="connsiteX58" fmla="*/ 1673791 w 1760719"/>
                    <a:gd name="connsiteY58" fmla="*/ 1695222 h 1696322"/>
                    <a:gd name="connsiteX59" fmla="*/ 1664266 w 1760719"/>
                    <a:gd name="connsiteY59" fmla="*/ 1695222 h 1696322"/>
                    <a:gd name="connsiteX60" fmla="*/ 1669028 w 1760719"/>
                    <a:gd name="connsiteY60" fmla="*/ 1684745 h 1696322"/>
                    <a:gd name="connsiteX61" fmla="*/ 1671886 w 1760719"/>
                    <a:gd name="connsiteY61" fmla="*/ 1682840 h 1696322"/>
                    <a:gd name="connsiteX62" fmla="*/ 1693793 w 1760719"/>
                    <a:gd name="connsiteY62" fmla="*/ 1663790 h 1696322"/>
                    <a:gd name="connsiteX63" fmla="*/ 1659503 w 1760719"/>
                    <a:gd name="connsiteY63" fmla="*/ 1652360 h 1696322"/>
                    <a:gd name="connsiteX64" fmla="*/ 1296601 w 1760719"/>
                    <a:gd name="connsiteY64" fmla="*/ 1653312 h 1696322"/>
                    <a:gd name="connsiteX65" fmla="*/ 870833 w 1760719"/>
                    <a:gd name="connsiteY65" fmla="*/ 1653312 h 1696322"/>
                    <a:gd name="connsiteX66" fmla="*/ 870833 w 1760719"/>
                    <a:gd name="connsiteY66" fmla="*/ 1653312 h 1696322"/>
                    <a:gd name="connsiteX67" fmla="*/ 1371848 w 1760719"/>
                    <a:gd name="connsiteY67" fmla="*/ 975132 h 1696322"/>
                    <a:gd name="connsiteX68" fmla="*/ 1371848 w 1760719"/>
                    <a:gd name="connsiteY68" fmla="*/ 1416140 h 1696322"/>
                    <a:gd name="connsiteX69" fmla="*/ 1371848 w 1760719"/>
                    <a:gd name="connsiteY69" fmla="*/ 1600925 h 1696322"/>
                    <a:gd name="connsiteX70" fmla="*/ 1407091 w 1760719"/>
                    <a:gd name="connsiteY70" fmla="*/ 1635215 h 1696322"/>
                    <a:gd name="connsiteX71" fmla="*/ 1521391 w 1760719"/>
                    <a:gd name="connsiteY71" fmla="*/ 1635215 h 1696322"/>
                    <a:gd name="connsiteX72" fmla="*/ 1578541 w 1760719"/>
                    <a:gd name="connsiteY72" fmla="*/ 1578065 h 1696322"/>
                    <a:gd name="connsiteX73" fmla="*/ 1578541 w 1760719"/>
                    <a:gd name="connsiteY73" fmla="*/ 390297 h 1696322"/>
                    <a:gd name="connsiteX74" fmla="*/ 1577588 w 1760719"/>
                    <a:gd name="connsiteY74" fmla="*/ 355055 h 1696322"/>
                    <a:gd name="connsiteX75" fmla="*/ 1540441 w 1760719"/>
                    <a:gd name="connsiteY75" fmla="*/ 321717 h 1696322"/>
                    <a:gd name="connsiteX76" fmla="*/ 1405186 w 1760719"/>
                    <a:gd name="connsiteY76" fmla="*/ 321717 h 1696322"/>
                    <a:gd name="connsiteX77" fmla="*/ 1371848 w 1760719"/>
                    <a:gd name="connsiteY77" fmla="*/ 356007 h 1696322"/>
                    <a:gd name="connsiteX78" fmla="*/ 1371848 w 1760719"/>
                    <a:gd name="connsiteY78" fmla="*/ 384582 h 1696322"/>
                    <a:gd name="connsiteX79" fmla="*/ 1371848 w 1760719"/>
                    <a:gd name="connsiteY79" fmla="*/ 975132 h 1696322"/>
                    <a:gd name="connsiteX80" fmla="*/ 1353751 w 1760719"/>
                    <a:gd name="connsiteY80" fmla="*/ 1117055 h 1696322"/>
                    <a:gd name="connsiteX81" fmla="*/ 1353751 w 1760719"/>
                    <a:gd name="connsiteY81" fmla="*/ 644615 h 1696322"/>
                    <a:gd name="connsiteX82" fmla="*/ 1299458 w 1760719"/>
                    <a:gd name="connsiteY82" fmla="*/ 592227 h 1696322"/>
                    <a:gd name="connsiteX83" fmla="*/ 1207066 w 1760719"/>
                    <a:gd name="connsiteY83" fmla="*/ 592227 h 1696322"/>
                    <a:gd name="connsiteX84" fmla="*/ 1151821 w 1760719"/>
                    <a:gd name="connsiteY84" fmla="*/ 648425 h 1696322"/>
                    <a:gd name="connsiteX85" fmla="*/ 1151821 w 1760719"/>
                    <a:gd name="connsiteY85" fmla="*/ 1582827 h 1696322"/>
                    <a:gd name="connsiteX86" fmla="*/ 1152773 w 1760719"/>
                    <a:gd name="connsiteY86" fmla="*/ 1611402 h 1696322"/>
                    <a:gd name="connsiteX87" fmla="*/ 1176586 w 1760719"/>
                    <a:gd name="connsiteY87" fmla="*/ 1636168 h 1696322"/>
                    <a:gd name="connsiteX88" fmla="*/ 1328986 w 1760719"/>
                    <a:gd name="connsiteY88" fmla="*/ 1636168 h 1696322"/>
                    <a:gd name="connsiteX89" fmla="*/ 1352798 w 1760719"/>
                    <a:gd name="connsiteY89" fmla="*/ 1612355 h 1696322"/>
                    <a:gd name="connsiteX90" fmla="*/ 1352798 w 1760719"/>
                    <a:gd name="connsiteY90" fmla="*/ 1579970 h 1696322"/>
                    <a:gd name="connsiteX91" fmla="*/ 1353751 w 1760719"/>
                    <a:gd name="connsiteY91" fmla="*/ 1117055 h 1696322"/>
                    <a:gd name="connsiteX92" fmla="*/ 716528 w 1760719"/>
                    <a:gd name="connsiteY92" fmla="*/ 1165632 h 1696322"/>
                    <a:gd name="connsiteX93" fmla="*/ 716528 w 1760719"/>
                    <a:gd name="connsiteY93" fmla="*/ 1165632 h 1696322"/>
                    <a:gd name="connsiteX94" fmla="*/ 716528 w 1760719"/>
                    <a:gd name="connsiteY94" fmla="*/ 1378993 h 1696322"/>
                    <a:gd name="connsiteX95" fmla="*/ 716528 w 1760719"/>
                    <a:gd name="connsiteY95" fmla="*/ 1599020 h 1696322"/>
                    <a:gd name="connsiteX96" fmla="*/ 749866 w 1760719"/>
                    <a:gd name="connsiteY96" fmla="*/ 1635215 h 1696322"/>
                    <a:gd name="connsiteX97" fmla="*/ 885121 w 1760719"/>
                    <a:gd name="connsiteY97" fmla="*/ 1635215 h 1696322"/>
                    <a:gd name="connsiteX98" fmla="*/ 917506 w 1760719"/>
                    <a:gd name="connsiteY98" fmla="*/ 1604735 h 1696322"/>
                    <a:gd name="connsiteX99" fmla="*/ 917506 w 1760719"/>
                    <a:gd name="connsiteY99" fmla="*/ 1583780 h 1696322"/>
                    <a:gd name="connsiteX100" fmla="*/ 917506 w 1760719"/>
                    <a:gd name="connsiteY100" fmla="*/ 865595 h 1696322"/>
                    <a:gd name="connsiteX101" fmla="*/ 922268 w 1760719"/>
                    <a:gd name="connsiteY101" fmla="*/ 741770 h 1696322"/>
                    <a:gd name="connsiteX102" fmla="*/ 877501 w 1760719"/>
                    <a:gd name="connsiteY102" fmla="*/ 696050 h 1696322"/>
                    <a:gd name="connsiteX103" fmla="*/ 760343 w 1760719"/>
                    <a:gd name="connsiteY103" fmla="*/ 696050 h 1696322"/>
                    <a:gd name="connsiteX104" fmla="*/ 716528 w 1760719"/>
                    <a:gd name="connsiteY104" fmla="*/ 739865 h 1696322"/>
                    <a:gd name="connsiteX105" fmla="*/ 716528 w 1760719"/>
                    <a:gd name="connsiteY105" fmla="*/ 1165632 h 1696322"/>
                    <a:gd name="connsiteX106" fmla="*/ 935603 w 1760719"/>
                    <a:gd name="connsiteY106" fmla="*/ 1229450 h 1696322"/>
                    <a:gd name="connsiteX107" fmla="*/ 935603 w 1760719"/>
                    <a:gd name="connsiteY107" fmla="*/ 1595210 h 1696322"/>
                    <a:gd name="connsiteX108" fmla="*/ 976561 w 1760719"/>
                    <a:gd name="connsiteY108" fmla="*/ 1635215 h 1696322"/>
                    <a:gd name="connsiteX109" fmla="*/ 1076573 w 1760719"/>
                    <a:gd name="connsiteY109" fmla="*/ 1635215 h 1696322"/>
                    <a:gd name="connsiteX110" fmla="*/ 1137533 w 1760719"/>
                    <a:gd name="connsiteY110" fmla="*/ 1575207 h 1696322"/>
                    <a:gd name="connsiteX111" fmla="*/ 1137533 w 1760719"/>
                    <a:gd name="connsiteY111" fmla="*/ 892265 h 1696322"/>
                    <a:gd name="connsiteX112" fmla="*/ 1136581 w 1760719"/>
                    <a:gd name="connsiteY112" fmla="*/ 859880 h 1696322"/>
                    <a:gd name="connsiteX113" fmla="*/ 1102291 w 1760719"/>
                    <a:gd name="connsiteY113" fmla="*/ 826542 h 1696322"/>
                    <a:gd name="connsiteX114" fmla="*/ 977513 w 1760719"/>
                    <a:gd name="connsiteY114" fmla="*/ 826542 h 1696322"/>
                    <a:gd name="connsiteX115" fmla="*/ 935603 w 1760719"/>
                    <a:gd name="connsiteY115" fmla="*/ 869405 h 1696322"/>
                    <a:gd name="connsiteX116" fmla="*/ 935603 w 1760719"/>
                    <a:gd name="connsiteY116" fmla="*/ 1229450 h 1696322"/>
                    <a:gd name="connsiteX117" fmla="*/ 698431 w 1760719"/>
                    <a:gd name="connsiteY117" fmla="*/ 1309460 h 1696322"/>
                    <a:gd name="connsiteX118" fmla="*/ 698431 w 1760719"/>
                    <a:gd name="connsiteY118" fmla="*/ 1284695 h 1696322"/>
                    <a:gd name="connsiteX119" fmla="*/ 698431 w 1760719"/>
                    <a:gd name="connsiteY119" fmla="*/ 1015137 h 1696322"/>
                    <a:gd name="connsiteX120" fmla="*/ 662236 w 1760719"/>
                    <a:gd name="connsiteY120" fmla="*/ 977037 h 1696322"/>
                    <a:gd name="connsiteX121" fmla="*/ 530791 w 1760719"/>
                    <a:gd name="connsiteY121" fmla="*/ 977037 h 1696322"/>
                    <a:gd name="connsiteX122" fmla="*/ 497453 w 1760719"/>
                    <a:gd name="connsiteY122" fmla="*/ 1008470 h 1696322"/>
                    <a:gd name="connsiteX123" fmla="*/ 497453 w 1760719"/>
                    <a:gd name="connsiteY123" fmla="*/ 1033235 h 1696322"/>
                    <a:gd name="connsiteX124" fmla="*/ 497453 w 1760719"/>
                    <a:gd name="connsiteY124" fmla="*/ 1445668 h 1696322"/>
                    <a:gd name="connsiteX125" fmla="*/ 497453 w 1760719"/>
                    <a:gd name="connsiteY125" fmla="*/ 1605687 h 1696322"/>
                    <a:gd name="connsiteX126" fmla="*/ 528886 w 1760719"/>
                    <a:gd name="connsiteY126" fmla="*/ 1637120 h 1696322"/>
                    <a:gd name="connsiteX127" fmla="*/ 656521 w 1760719"/>
                    <a:gd name="connsiteY127" fmla="*/ 1637120 h 1696322"/>
                    <a:gd name="connsiteX128" fmla="*/ 698431 w 1760719"/>
                    <a:gd name="connsiteY128" fmla="*/ 1595210 h 1696322"/>
                    <a:gd name="connsiteX129" fmla="*/ 698431 w 1760719"/>
                    <a:gd name="connsiteY129" fmla="*/ 1309460 h 1696322"/>
                    <a:gd name="connsiteX130" fmla="*/ 61208 w 1760719"/>
                    <a:gd name="connsiteY130" fmla="*/ 1391375 h 1696322"/>
                    <a:gd name="connsiteX131" fmla="*/ 61208 w 1760719"/>
                    <a:gd name="connsiteY131" fmla="*/ 1600925 h 1696322"/>
                    <a:gd name="connsiteX132" fmla="*/ 96451 w 1760719"/>
                    <a:gd name="connsiteY132" fmla="*/ 1635215 h 1696322"/>
                    <a:gd name="connsiteX133" fmla="*/ 224086 w 1760719"/>
                    <a:gd name="connsiteY133" fmla="*/ 1635215 h 1696322"/>
                    <a:gd name="connsiteX134" fmla="*/ 261233 w 1760719"/>
                    <a:gd name="connsiteY134" fmla="*/ 1599020 h 1696322"/>
                    <a:gd name="connsiteX135" fmla="*/ 261233 w 1760719"/>
                    <a:gd name="connsiteY135" fmla="*/ 1463765 h 1696322"/>
                    <a:gd name="connsiteX136" fmla="*/ 263138 w 1760719"/>
                    <a:gd name="connsiteY136" fmla="*/ 1186587 h 1696322"/>
                    <a:gd name="connsiteX137" fmla="*/ 224086 w 1760719"/>
                    <a:gd name="connsiteY137" fmla="*/ 1147535 h 1696322"/>
                    <a:gd name="connsiteX138" fmla="*/ 99308 w 1760719"/>
                    <a:gd name="connsiteY138" fmla="*/ 1147535 h 1696322"/>
                    <a:gd name="connsiteX139" fmla="*/ 60256 w 1760719"/>
                    <a:gd name="connsiteY139" fmla="*/ 1188493 h 1696322"/>
                    <a:gd name="connsiteX140" fmla="*/ 61208 w 1760719"/>
                    <a:gd name="connsiteY140" fmla="*/ 1391375 h 1696322"/>
                    <a:gd name="connsiteX141" fmla="*/ 479356 w 1760719"/>
                    <a:gd name="connsiteY141" fmla="*/ 1442810 h 1696322"/>
                    <a:gd name="connsiteX142" fmla="*/ 479356 w 1760719"/>
                    <a:gd name="connsiteY142" fmla="*/ 1278980 h 1696322"/>
                    <a:gd name="connsiteX143" fmla="*/ 447923 w 1760719"/>
                    <a:gd name="connsiteY143" fmla="*/ 1247547 h 1696322"/>
                    <a:gd name="connsiteX144" fmla="*/ 312668 w 1760719"/>
                    <a:gd name="connsiteY144" fmla="*/ 1247547 h 1696322"/>
                    <a:gd name="connsiteX145" fmla="*/ 279331 w 1760719"/>
                    <a:gd name="connsiteY145" fmla="*/ 1280885 h 1696322"/>
                    <a:gd name="connsiteX146" fmla="*/ 279331 w 1760719"/>
                    <a:gd name="connsiteY146" fmla="*/ 1604735 h 1696322"/>
                    <a:gd name="connsiteX147" fmla="*/ 310763 w 1760719"/>
                    <a:gd name="connsiteY147" fmla="*/ 1636168 h 1696322"/>
                    <a:gd name="connsiteX148" fmla="*/ 446018 w 1760719"/>
                    <a:gd name="connsiteY148" fmla="*/ 1636168 h 1696322"/>
                    <a:gd name="connsiteX149" fmla="*/ 479356 w 1760719"/>
                    <a:gd name="connsiteY149" fmla="*/ 1603782 h 1696322"/>
                    <a:gd name="connsiteX150" fmla="*/ 479356 w 1760719"/>
                    <a:gd name="connsiteY150" fmla="*/ 1442810 h 169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1760719" h="1696322">
                      <a:moveTo>
                        <a:pt x="870833" y="1653312"/>
                      </a:moveTo>
                      <a:cubicBezTo>
                        <a:pt x="614611" y="1653312"/>
                        <a:pt x="358388" y="1653312"/>
                        <a:pt x="102166" y="1653312"/>
                      </a:cubicBezTo>
                      <a:cubicBezTo>
                        <a:pt x="92641" y="1653312"/>
                        <a:pt x="83116" y="1653312"/>
                        <a:pt x="73591" y="1653312"/>
                      </a:cubicBezTo>
                      <a:cubicBezTo>
                        <a:pt x="45968" y="1652360"/>
                        <a:pt x="42158" y="1649502"/>
                        <a:pt x="42158" y="1621880"/>
                      </a:cubicBezTo>
                      <a:cubicBezTo>
                        <a:pt x="44063" y="1450430"/>
                        <a:pt x="37396" y="1278027"/>
                        <a:pt x="45968" y="1106577"/>
                      </a:cubicBezTo>
                      <a:cubicBezTo>
                        <a:pt x="46921" y="1095147"/>
                        <a:pt x="46921" y="1082765"/>
                        <a:pt x="46921" y="1071335"/>
                      </a:cubicBezTo>
                      <a:cubicBezTo>
                        <a:pt x="46921" y="745580"/>
                        <a:pt x="46921" y="418872"/>
                        <a:pt x="46921" y="93117"/>
                      </a:cubicBezTo>
                      <a:cubicBezTo>
                        <a:pt x="46921" y="82640"/>
                        <a:pt x="53588" y="65495"/>
                        <a:pt x="38348" y="61685"/>
                      </a:cubicBezTo>
                      <a:cubicBezTo>
                        <a:pt x="24061" y="57875"/>
                        <a:pt x="20251" y="74067"/>
                        <a:pt x="15488" y="84545"/>
                      </a:cubicBezTo>
                      <a:cubicBezTo>
                        <a:pt x="13583" y="89307"/>
                        <a:pt x="9773" y="97880"/>
                        <a:pt x="3106" y="94070"/>
                      </a:cubicBezTo>
                      <a:cubicBezTo>
                        <a:pt x="-3562" y="90260"/>
                        <a:pt x="2153" y="83592"/>
                        <a:pt x="5011" y="78830"/>
                      </a:cubicBezTo>
                      <a:cubicBezTo>
                        <a:pt x="16441" y="56922"/>
                        <a:pt x="27871" y="35015"/>
                        <a:pt x="40253" y="13107"/>
                      </a:cubicBezTo>
                      <a:cubicBezTo>
                        <a:pt x="49778" y="-4038"/>
                        <a:pt x="54541" y="-4038"/>
                        <a:pt x="63113" y="11202"/>
                      </a:cubicBezTo>
                      <a:cubicBezTo>
                        <a:pt x="77401" y="35967"/>
                        <a:pt x="89783" y="60732"/>
                        <a:pt x="103118" y="86450"/>
                      </a:cubicBezTo>
                      <a:cubicBezTo>
                        <a:pt x="104071" y="89307"/>
                        <a:pt x="105023" y="95022"/>
                        <a:pt x="103118" y="95975"/>
                      </a:cubicBezTo>
                      <a:cubicBezTo>
                        <a:pt x="97403" y="99785"/>
                        <a:pt x="95498" y="94070"/>
                        <a:pt x="92641" y="91212"/>
                      </a:cubicBezTo>
                      <a:cubicBezTo>
                        <a:pt x="91688" y="90260"/>
                        <a:pt x="91688" y="89307"/>
                        <a:pt x="90736" y="88355"/>
                      </a:cubicBezTo>
                      <a:cubicBezTo>
                        <a:pt x="84068" y="79782"/>
                        <a:pt x="86926" y="58827"/>
                        <a:pt x="72638" y="62637"/>
                      </a:cubicBezTo>
                      <a:cubicBezTo>
                        <a:pt x="55493" y="67400"/>
                        <a:pt x="61208" y="86450"/>
                        <a:pt x="61208" y="99785"/>
                      </a:cubicBezTo>
                      <a:cubicBezTo>
                        <a:pt x="61208" y="430302"/>
                        <a:pt x="61208" y="761772"/>
                        <a:pt x="61208" y="1092290"/>
                      </a:cubicBezTo>
                      <a:cubicBezTo>
                        <a:pt x="61208" y="1131342"/>
                        <a:pt x="65018" y="1135152"/>
                        <a:pt x="104071" y="1135152"/>
                      </a:cubicBezTo>
                      <a:cubicBezTo>
                        <a:pt x="150743" y="1135152"/>
                        <a:pt x="196463" y="1135152"/>
                        <a:pt x="243136" y="1135152"/>
                      </a:cubicBezTo>
                      <a:cubicBezTo>
                        <a:pt x="273616" y="1136105"/>
                        <a:pt x="279331" y="1139915"/>
                        <a:pt x="278378" y="1170395"/>
                      </a:cubicBezTo>
                      <a:cubicBezTo>
                        <a:pt x="277426" y="1238022"/>
                        <a:pt x="281236" y="1233260"/>
                        <a:pt x="344101" y="1233260"/>
                      </a:cubicBezTo>
                      <a:cubicBezTo>
                        <a:pt x="368866" y="1233260"/>
                        <a:pt x="393631" y="1233260"/>
                        <a:pt x="418396" y="1233260"/>
                      </a:cubicBezTo>
                      <a:cubicBezTo>
                        <a:pt x="484118" y="1233260"/>
                        <a:pt x="484118" y="1233260"/>
                        <a:pt x="484118" y="1169443"/>
                      </a:cubicBezTo>
                      <a:cubicBezTo>
                        <a:pt x="484118" y="1116102"/>
                        <a:pt x="484118" y="1062762"/>
                        <a:pt x="484118" y="1009422"/>
                      </a:cubicBezTo>
                      <a:cubicBezTo>
                        <a:pt x="484118" y="968465"/>
                        <a:pt x="486976" y="965607"/>
                        <a:pt x="529838" y="965607"/>
                      </a:cubicBezTo>
                      <a:cubicBezTo>
                        <a:pt x="574606" y="965607"/>
                        <a:pt x="620326" y="965607"/>
                        <a:pt x="665093" y="965607"/>
                      </a:cubicBezTo>
                      <a:cubicBezTo>
                        <a:pt x="697478" y="965607"/>
                        <a:pt x="703193" y="959892"/>
                        <a:pt x="703193" y="928460"/>
                      </a:cubicBezTo>
                      <a:cubicBezTo>
                        <a:pt x="704146" y="861785"/>
                        <a:pt x="703193" y="796062"/>
                        <a:pt x="704146" y="729387"/>
                      </a:cubicBezTo>
                      <a:cubicBezTo>
                        <a:pt x="704146" y="686525"/>
                        <a:pt x="708908" y="681762"/>
                        <a:pt x="750818" y="681762"/>
                      </a:cubicBezTo>
                      <a:cubicBezTo>
                        <a:pt x="798443" y="681762"/>
                        <a:pt x="846068" y="681762"/>
                        <a:pt x="892741" y="681762"/>
                      </a:cubicBezTo>
                      <a:cubicBezTo>
                        <a:pt x="932746" y="681762"/>
                        <a:pt x="935603" y="684620"/>
                        <a:pt x="935603" y="723672"/>
                      </a:cubicBezTo>
                      <a:cubicBezTo>
                        <a:pt x="935603" y="744627"/>
                        <a:pt x="935603" y="766535"/>
                        <a:pt x="935603" y="787490"/>
                      </a:cubicBezTo>
                      <a:cubicBezTo>
                        <a:pt x="935603" y="806540"/>
                        <a:pt x="944176" y="816065"/>
                        <a:pt x="963226" y="816065"/>
                      </a:cubicBezTo>
                      <a:cubicBezTo>
                        <a:pt x="1011803" y="816065"/>
                        <a:pt x="1060381" y="817017"/>
                        <a:pt x="1108958" y="816065"/>
                      </a:cubicBezTo>
                      <a:cubicBezTo>
                        <a:pt x="1131818" y="815112"/>
                        <a:pt x="1138486" y="807492"/>
                        <a:pt x="1138486" y="780822"/>
                      </a:cubicBezTo>
                      <a:cubicBezTo>
                        <a:pt x="1139438" y="737007"/>
                        <a:pt x="1138486" y="693192"/>
                        <a:pt x="1139438" y="649377"/>
                      </a:cubicBezTo>
                      <a:cubicBezTo>
                        <a:pt x="1139438" y="636042"/>
                        <a:pt x="1139438" y="623660"/>
                        <a:pt x="1140391" y="610325"/>
                      </a:cubicBezTo>
                      <a:cubicBezTo>
                        <a:pt x="1142296" y="581750"/>
                        <a:pt x="1146106" y="577940"/>
                        <a:pt x="1174681" y="577940"/>
                      </a:cubicBezTo>
                      <a:cubicBezTo>
                        <a:pt x="1221353" y="577940"/>
                        <a:pt x="1267073" y="578892"/>
                        <a:pt x="1313746" y="577940"/>
                      </a:cubicBezTo>
                      <a:cubicBezTo>
                        <a:pt x="1355656" y="577940"/>
                        <a:pt x="1358513" y="574130"/>
                        <a:pt x="1358513" y="533172"/>
                      </a:cubicBezTo>
                      <a:cubicBezTo>
                        <a:pt x="1358513" y="473165"/>
                        <a:pt x="1358513" y="412205"/>
                        <a:pt x="1358513" y="352197"/>
                      </a:cubicBezTo>
                      <a:cubicBezTo>
                        <a:pt x="1358513" y="315050"/>
                        <a:pt x="1362323" y="311240"/>
                        <a:pt x="1399471" y="311240"/>
                      </a:cubicBezTo>
                      <a:cubicBezTo>
                        <a:pt x="1450906" y="311240"/>
                        <a:pt x="1501388" y="310287"/>
                        <a:pt x="1552823" y="311240"/>
                      </a:cubicBezTo>
                      <a:cubicBezTo>
                        <a:pt x="1589018" y="311240"/>
                        <a:pt x="1590923" y="314097"/>
                        <a:pt x="1590923" y="350292"/>
                      </a:cubicBezTo>
                      <a:cubicBezTo>
                        <a:pt x="1590923" y="625565"/>
                        <a:pt x="1590923" y="900837"/>
                        <a:pt x="1590923" y="1175157"/>
                      </a:cubicBezTo>
                      <a:cubicBezTo>
                        <a:pt x="1590923" y="1314222"/>
                        <a:pt x="1590923" y="1452335"/>
                        <a:pt x="1590923" y="1591400"/>
                      </a:cubicBezTo>
                      <a:cubicBezTo>
                        <a:pt x="1590923" y="1637120"/>
                        <a:pt x="1592828" y="1639025"/>
                        <a:pt x="1639501" y="1639025"/>
                      </a:cubicBezTo>
                      <a:cubicBezTo>
                        <a:pt x="1652836" y="1639025"/>
                        <a:pt x="1665218" y="1639025"/>
                        <a:pt x="1678553" y="1638072"/>
                      </a:cubicBezTo>
                      <a:cubicBezTo>
                        <a:pt x="1685221" y="1638072"/>
                        <a:pt x="1693793" y="1636168"/>
                        <a:pt x="1695698" y="1627595"/>
                      </a:cubicBezTo>
                      <a:cubicBezTo>
                        <a:pt x="1698556" y="1619022"/>
                        <a:pt x="1690936" y="1615212"/>
                        <a:pt x="1684268" y="1612355"/>
                      </a:cubicBezTo>
                      <a:cubicBezTo>
                        <a:pt x="1678553" y="1609497"/>
                        <a:pt x="1673791" y="1607593"/>
                        <a:pt x="1669028" y="1603782"/>
                      </a:cubicBezTo>
                      <a:cubicBezTo>
                        <a:pt x="1666171" y="1601877"/>
                        <a:pt x="1664266" y="1598068"/>
                        <a:pt x="1666171" y="1595210"/>
                      </a:cubicBezTo>
                      <a:cubicBezTo>
                        <a:pt x="1668076" y="1592352"/>
                        <a:pt x="1672838" y="1592352"/>
                        <a:pt x="1675696" y="1594257"/>
                      </a:cubicBezTo>
                      <a:cubicBezTo>
                        <a:pt x="1701413" y="1607593"/>
                        <a:pt x="1726178" y="1619975"/>
                        <a:pt x="1750943" y="1633310"/>
                      </a:cubicBezTo>
                      <a:cubicBezTo>
                        <a:pt x="1763326" y="1639977"/>
                        <a:pt x="1764278" y="1646645"/>
                        <a:pt x="1751896" y="1653312"/>
                      </a:cubicBezTo>
                      <a:cubicBezTo>
                        <a:pt x="1726178" y="1667600"/>
                        <a:pt x="1699508" y="1681887"/>
                        <a:pt x="1673791" y="1695222"/>
                      </a:cubicBezTo>
                      <a:cubicBezTo>
                        <a:pt x="1670933" y="1696175"/>
                        <a:pt x="1665218" y="1697127"/>
                        <a:pt x="1664266" y="1695222"/>
                      </a:cubicBezTo>
                      <a:cubicBezTo>
                        <a:pt x="1660456" y="1689507"/>
                        <a:pt x="1666171" y="1687602"/>
                        <a:pt x="1669028" y="1684745"/>
                      </a:cubicBezTo>
                      <a:cubicBezTo>
                        <a:pt x="1669981" y="1683793"/>
                        <a:pt x="1670933" y="1683793"/>
                        <a:pt x="1671886" y="1682840"/>
                      </a:cubicBezTo>
                      <a:cubicBezTo>
                        <a:pt x="1679506" y="1676172"/>
                        <a:pt x="1697603" y="1677125"/>
                        <a:pt x="1693793" y="1663790"/>
                      </a:cubicBezTo>
                      <a:cubicBezTo>
                        <a:pt x="1689983" y="1647597"/>
                        <a:pt x="1671886" y="1652360"/>
                        <a:pt x="1659503" y="1652360"/>
                      </a:cubicBezTo>
                      <a:cubicBezTo>
                        <a:pt x="1538536" y="1652360"/>
                        <a:pt x="1417568" y="1653312"/>
                        <a:pt x="1296601" y="1653312"/>
                      </a:cubicBezTo>
                      <a:cubicBezTo>
                        <a:pt x="1155631" y="1653312"/>
                        <a:pt x="1013708" y="1653312"/>
                        <a:pt x="870833" y="1653312"/>
                      </a:cubicBezTo>
                      <a:cubicBezTo>
                        <a:pt x="870833" y="1653312"/>
                        <a:pt x="870833" y="1653312"/>
                        <a:pt x="870833" y="1653312"/>
                      </a:cubicBezTo>
                      <a:close/>
                      <a:moveTo>
                        <a:pt x="1371848" y="975132"/>
                      </a:moveTo>
                      <a:cubicBezTo>
                        <a:pt x="1371848" y="1121817"/>
                        <a:pt x="1371848" y="1269455"/>
                        <a:pt x="1371848" y="1416140"/>
                      </a:cubicBezTo>
                      <a:cubicBezTo>
                        <a:pt x="1371848" y="1478052"/>
                        <a:pt x="1371848" y="1539012"/>
                        <a:pt x="1371848" y="1600925"/>
                      </a:cubicBezTo>
                      <a:cubicBezTo>
                        <a:pt x="1371848" y="1632357"/>
                        <a:pt x="1375658" y="1635215"/>
                        <a:pt x="1407091" y="1635215"/>
                      </a:cubicBezTo>
                      <a:cubicBezTo>
                        <a:pt x="1445191" y="1636168"/>
                        <a:pt x="1483291" y="1635215"/>
                        <a:pt x="1521391" y="1635215"/>
                      </a:cubicBezTo>
                      <a:cubicBezTo>
                        <a:pt x="1578541" y="1635215"/>
                        <a:pt x="1578541" y="1635215"/>
                        <a:pt x="1578541" y="1578065"/>
                      </a:cubicBezTo>
                      <a:cubicBezTo>
                        <a:pt x="1578541" y="1181825"/>
                        <a:pt x="1578541" y="785585"/>
                        <a:pt x="1578541" y="390297"/>
                      </a:cubicBezTo>
                      <a:cubicBezTo>
                        <a:pt x="1578541" y="378867"/>
                        <a:pt x="1578541" y="366485"/>
                        <a:pt x="1577588" y="355055"/>
                      </a:cubicBezTo>
                      <a:cubicBezTo>
                        <a:pt x="1574731" y="330290"/>
                        <a:pt x="1566158" y="322670"/>
                        <a:pt x="1540441" y="321717"/>
                      </a:cubicBezTo>
                      <a:cubicBezTo>
                        <a:pt x="1495673" y="320765"/>
                        <a:pt x="1449953" y="320765"/>
                        <a:pt x="1405186" y="321717"/>
                      </a:cubicBezTo>
                      <a:cubicBezTo>
                        <a:pt x="1376611" y="321717"/>
                        <a:pt x="1373753" y="326480"/>
                        <a:pt x="1371848" y="356007"/>
                      </a:cubicBezTo>
                      <a:cubicBezTo>
                        <a:pt x="1371848" y="365532"/>
                        <a:pt x="1371848" y="375057"/>
                        <a:pt x="1371848" y="384582"/>
                      </a:cubicBezTo>
                      <a:cubicBezTo>
                        <a:pt x="1371848" y="580797"/>
                        <a:pt x="1371848" y="777965"/>
                        <a:pt x="1371848" y="975132"/>
                      </a:cubicBezTo>
                      <a:close/>
                      <a:moveTo>
                        <a:pt x="1353751" y="1117055"/>
                      </a:moveTo>
                      <a:cubicBezTo>
                        <a:pt x="1353751" y="959892"/>
                        <a:pt x="1353751" y="801777"/>
                        <a:pt x="1353751" y="644615"/>
                      </a:cubicBezTo>
                      <a:cubicBezTo>
                        <a:pt x="1353751" y="592227"/>
                        <a:pt x="1353751" y="592227"/>
                        <a:pt x="1299458" y="592227"/>
                      </a:cubicBezTo>
                      <a:cubicBezTo>
                        <a:pt x="1268978" y="592227"/>
                        <a:pt x="1237546" y="592227"/>
                        <a:pt x="1207066" y="592227"/>
                      </a:cubicBezTo>
                      <a:cubicBezTo>
                        <a:pt x="1152773" y="592227"/>
                        <a:pt x="1151821" y="593180"/>
                        <a:pt x="1151821" y="648425"/>
                      </a:cubicBezTo>
                      <a:cubicBezTo>
                        <a:pt x="1151821" y="959892"/>
                        <a:pt x="1151821" y="1271360"/>
                        <a:pt x="1151821" y="1582827"/>
                      </a:cubicBezTo>
                      <a:cubicBezTo>
                        <a:pt x="1151821" y="1592352"/>
                        <a:pt x="1151821" y="1601877"/>
                        <a:pt x="1152773" y="1611402"/>
                      </a:cubicBezTo>
                      <a:cubicBezTo>
                        <a:pt x="1153726" y="1626643"/>
                        <a:pt x="1160393" y="1636168"/>
                        <a:pt x="1176586" y="1636168"/>
                      </a:cubicBezTo>
                      <a:cubicBezTo>
                        <a:pt x="1227068" y="1636168"/>
                        <a:pt x="1278503" y="1636168"/>
                        <a:pt x="1328986" y="1636168"/>
                      </a:cubicBezTo>
                      <a:cubicBezTo>
                        <a:pt x="1345178" y="1636168"/>
                        <a:pt x="1352798" y="1627595"/>
                        <a:pt x="1352798" y="1612355"/>
                      </a:cubicBezTo>
                      <a:cubicBezTo>
                        <a:pt x="1352798" y="1601877"/>
                        <a:pt x="1352798" y="1591400"/>
                        <a:pt x="1352798" y="1579970"/>
                      </a:cubicBezTo>
                      <a:cubicBezTo>
                        <a:pt x="1353751" y="1424712"/>
                        <a:pt x="1353751" y="1271360"/>
                        <a:pt x="1353751" y="1117055"/>
                      </a:cubicBezTo>
                      <a:close/>
                      <a:moveTo>
                        <a:pt x="716528" y="1165632"/>
                      </a:moveTo>
                      <a:cubicBezTo>
                        <a:pt x="716528" y="1165632"/>
                        <a:pt x="716528" y="1165632"/>
                        <a:pt x="716528" y="1165632"/>
                      </a:cubicBezTo>
                      <a:cubicBezTo>
                        <a:pt x="716528" y="1237070"/>
                        <a:pt x="716528" y="1307555"/>
                        <a:pt x="716528" y="1378993"/>
                      </a:cubicBezTo>
                      <a:cubicBezTo>
                        <a:pt x="716528" y="1452335"/>
                        <a:pt x="716528" y="1525677"/>
                        <a:pt x="716528" y="1599020"/>
                      </a:cubicBezTo>
                      <a:cubicBezTo>
                        <a:pt x="716528" y="1631405"/>
                        <a:pt x="719386" y="1634262"/>
                        <a:pt x="749866" y="1635215"/>
                      </a:cubicBezTo>
                      <a:cubicBezTo>
                        <a:pt x="794633" y="1636168"/>
                        <a:pt x="840353" y="1636168"/>
                        <a:pt x="885121" y="1635215"/>
                      </a:cubicBezTo>
                      <a:cubicBezTo>
                        <a:pt x="912743" y="1635215"/>
                        <a:pt x="915601" y="1631405"/>
                        <a:pt x="917506" y="1604735"/>
                      </a:cubicBezTo>
                      <a:cubicBezTo>
                        <a:pt x="917506" y="1598068"/>
                        <a:pt x="917506" y="1590447"/>
                        <a:pt x="917506" y="1583780"/>
                      </a:cubicBezTo>
                      <a:cubicBezTo>
                        <a:pt x="917506" y="1344702"/>
                        <a:pt x="917506" y="1104672"/>
                        <a:pt x="917506" y="865595"/>
                      </a:cubicBezTo>
                      <a:cubicBezTo>
                        <a:pt x="917506" y="824637"/>
                        <a:pt x="921316" y="782727"/>
                        <a:pt x="922268" y="741770"/>
                      </a:cubicBezTo>
                      <a:cubicBezTo>
                        <a:pt x="922268" y="700812"/>
                        <a:pt x="917506" y="696050"/>
                        <a:pt x="877501" y="696050"/>
                      </a:cubicBezTo>
                      <a:cubicBezTo>
                        <a:pt x="838448" y="695097"/>
                        <a:pt x="799396" y="696050"/>
                        <a:pt x="760343" y="696050"/>
                      </a:cubicBezTo>
                      <a:cubicBezTo>
                        <a:pt x="718433" y="696050"/>
                        <a:pt x="716528" y="698907"/>
                        <a:pt x="716528" y="739865"/>
                      </a:cubicBezTo>
                      <a:cubicBezTo>
                        <a:pt x="716528" y="881787"/>
                        <a:pt x="716528" y="1023710"/>
                        <a:pt x="716528" y="1165632"/>
                      </a:cubicBezTo>
                      <a:close/>
                      <a:moveTo>
                        <a:pt x="935603" y="1229450"/>
                      </a:moveTo>
                      <a:cubicBezTo>
                        <a:pt x="935603" y="1351370"/>
                        <a:pt x="935603" y="1473290"/>
                        <a:pt x="935603" y="1595210"/>
                      </a:cubicBezTo>
                      <a:cubicBezTo>
                        <a:pt x="935603" y="1633310"/>
                        <a:pt x="937508" y="1634262"/>
                        <a:pt x="976561" y="1635215"/>
                      </a:cubicBezTo>
                      <a:cubicBezTo>
                        <a:pt x="1009898" y="1635215"/>
                        <a:pt x="1043236" y="1635215"/>
                        <a:pt x="1076573" y="1635215"/>
                      </a:cubicBezTo>
                      <a:cubicBezTo>
                        <a:pt x="1137533" y="1635215"/>
                        <a:pt x="1137533" y="1635215"/>
                        <a:pt x="1137533" y="1575207"/>
                      </a:cubicBezTo>
                      <a:cubicBezTo>
                        <a:pt x="1137533" y="1347560"/>
                        <a:pt x="1137533" y="1119912"/>
                        <a:pt x="1137533" y="892265"/>
                      </a:cubicBezTo>
                      <a:cubicBezTo>
                        <a:pt x="1137533" y="881787"/>
                        <a:pt x="1137533" y="871310"/>
                        <a:pt x="1136581" y="859880"/>
                      </a:cubicBezTo>
                      <a:cubicBezTo>
                        <a:pt x="1134676" y="831305"/>
                        <a:pt x="1130866" y="827495"/>
                        <a:pt x="1102291" y="826542"/>
                      </a:cubicBezTo>
                      <a:cubicBezTo>
                        <a:pt x="1060381" y="825590"/>
                        <a:pt x="1019423" y="826542"/>
                        <a:pt x="977513" y="826542"/>
                      </a:cubicBezTo>
                      <a:cubicBezTo>
                        <a:pt x="937508" y="826542"/>
                        <a:pt x="935603" y="828447"/>
                        <a:pt x="935603" y="869405"/>
                      </a:cubicBezTo>
                      <a:cubicBezTo>
                        <a:pt x="935603" y="990372"/>
                        <a:pt x="935603" y="1110387"/>
                        <a:pt x="935603" y="1229450"/>
                      </a:cubicBezTo>
                      <a:close/>
                      <a:moveTo>
                        <a:pt x="698431" y="1309460"/>
                      </a:moveTo>
                      <a:cubicBezTo>
                        <a:pt x="698431" y="1300887"/>
                        <a:pt x="698431" y="1293268"/>
                        <a:pt x="698431" y="1284695"/>
                      </a:cubicBezTo>
                      <a:cubicBezTo>
                        <a:pt x="698431" y="1195160"/>
                        <a:pt x="698431" y="1104672"/>
                        <a:pt x="698431" y="1015137"/>
                      </a:cubicBezTo>
                      <a:cubicBezTo>
                        <a:pt x="698431" y="981800"/>
                        <a:pt x="693668" y="977037"/>
                        <a:pt x="662236" y="977037"/>
                      </a:cubicBezTo>
                      <a:cubicBezTo>
                        <a:pt x="618421" y="976085"/>
                        <a:pt x="574606" y="976085"/>
                        <a:pt x="530791" y="977037"/>
                      </a:cubicBezTo>
                      <a:cubicBezTo>
                        <a:pt x="504121" y="977037"/>
                        <a:pt x="500311" y="981800"/>
                        <a:pt x="497453" y="1008470"/>
                      </a:cubicBezTo>
                      <a:cubicBezTo>
                        <a:pt x="496501" y="1017042"/>
                        <a:pt x="497453" y="1024662"/>
                        <a:pt x="497453" y="1033235"/>
                      </a:cubicBezTo>
                      <a:cubicBezTo>
                        <a:pt x="497453" y="1170395"/>
                        <a:pt x="497453" y="1307555"/>
                        <a:pt x="497453" y="1445668"/>
                      </a:cubicBezTo>
                      <a:cubicBezTo>
                        <a:pt x="497453" y="1499007"/>
                        <a:pt x="497453" y="1552347"/>
                        <a:pt x="497453" y="1605687"/>
                      </a:cubicBezTo>
                      <a:cubicBezTo>
                        <a:pt x="497453" y="1633310"/>
                        <a:pt x="502216" y="1636168"/>
                        <a:pt x="528886" y="1637120"/>
                      </a:cubicBezTo>
                      <a:cubicBezTo>
                        <a:pt x="571748" y="1638072"/>
                        <a:pt x="614611" y="1638072"/>
                        <a:pt x="656521" y="1637120"/>
                      </a:cubicBezTo>
                      <a:cubicBezTo>
                        <a:pt x="696526" y="1637120"/>
                        <a:pt x="698431" y="1635215"/>
                        <a:pt x="698431" y="1595210"/>
                      </a:cubicBezTo>
                      <a:cubicBezTo>
                        <a:pt x="698431" y="1498055"/>
                        <a:pt x="698431" y="1403757"/>
                        <a:pt x="698431" y="1309460"/>
                      </a:cubicBezTo>
                      <a:close/>
                      <a:moveTo>
                        <a:pt x="61208" y="1391375"/>
                      </a:moveTo>
                      <a:cubicBezTo>
                        <a:pt x="61208" y="1460907"/>
                        <a:pt x="61208" y="1531393"/>
                        <a:pt x="61208" y="1600925"/>
                      </a:cubicBezTo>
                      <a:cubicBezTo>
                        <a:pt x="61208" y="1632357"/>
                        <a:pt x="64066" y="1635215"/>
                        <a:pt x="96451" y="1635215"/>
                      </a:cubicBezTo>
                      <a:cubicBezTo>
                        <a:pt x="139313" y="1635215"/>
                        <a:pt x="182176" y="1635215"/>
                        <a:pt x="224086" y="1635215"/>
                      </a:cubicBezTo>
                      <a:cubicBezTo>
                        <a:pt x="257423" y="1635215"/>
                        <a:pt x="261233" y="1631405"/>
                        <a:pt x="261233" y="1599020"/>
                      </a:cubicBezTo>
                      <a:cubicBezTo>
                        <a:pt x="262186" y="1554252"/>
                        <a:pt x="261233" y="1508532"/>
                        <a:pt x="261233" y="1463765"/>
                      </a:cubicBezTo>
                      <a:cubicBezTo>
                        <a:pt x="261233" y="1371372"/>
                        <a:pt x="260281" y="1278980"/>
                        <a:pt x="263138" y="1186587"/>
                      </a:cubicBezTo>
                      <a:cubicBezTo>
                        <a:pt x="264091" y="1152297"/>
                        <a:pt x="258376" y="1147535"/>
                        <a:pt x="224086" y="1147535"/>
                      </a:cubicBezTo>
                      <a:cubicBezTo>
                        <a:pt x="182176" y="1147535"/>
                        <a:pt x="141218" y="1147535"/>
                        <a:pt x="99308" y="1147535"/>
                      </a:cubicBezTo>
                      <a:cubicBezTo>
                        <a:pt x="62161" y="1147535"/>
                        <a:pt x="60256" y="1149440"/>
                        <a:pt x="60256" y="1188493"/>
                      </a:cubicBezTo>
                      <a:cubicBezTo>
                        <a:pt x="61208" y="1256120"/>
                        <a:pt x="61208" y="1323747"/>
                        <a:pt x="61208" y="1391375"/>
                      </a:cubicBezTo>
                      <a:close/>
                      <a:moveTo>
                        <a:pt x="479356" y="1442810"/>
                      </a:moveTo>
                      <a:cubicBezTo>
                        <a:pt x="479356" y="1388518"/>
                        <a:pt x="479356" y="1333272"/>
                        <a:pt x="479356" y="1278980"/>
                      </a:cubicBezTo>
                      <a:cubicBezTo>
                        <a:pt x="479356" y="1252310"/>
                        <a:pt x="474593" y="1248500"/>
                        <a:pt x="447923" y="1247547"/>
                      </a:cubicBezTo>
                      <a:cubicBezTo>
                        <a:pt x="403156" y="1246595"/>
                        <a:pt x="357436" y="1246595"/>
                        <a:pt x="312668" y="1247547"/>
                      </a:cubicBezTo>
                      <a:cubicBezTo>
                        <a:pt x="284093" y="1247547"/>
                        <a:pt x="279331" y="1251357"/>
                        <a:pt x="279331" y="1280885"/>
                      </a:cubicBezTo>
                      <a:cubicBezTo>
                        <a:pt x="278378" y="1388518"/>
                        <a:pt x="278378" y="1497102"/>
                        <a:pt x="279331" y="1604735"/>
                      </a:cubicBezTo>
                      <a:cubicBezTo>
                        <a:pt x="279331" y="1632357"/>
                        <a:pt x="284093" y="1635215"/>
                        <a:pt x="310763" y="1636168"/>
                      </a:cubicBezTo>
                      <a:cubicBezTo>
                        <a:pt x="355531" y="1637120"/>
                        <a:pt x="401251" y="1637120"/>
                        <a:pt x="446018" y="1636168"/>
                      </a:cubicBezTo>
                      <a:cubicBezTo>
                        <a:pt x="475546" y="1636168"/>
                        <a:pt x="479356" y="1632357"/>
                        <a:pt x="479356" y="1603782"/>
                      </a:cubicBezTo>
                      <a:cubicBezTo>
                        <a:pt x="479356" y="1549490"/>
                        <a:pt x="479356" y="1496150"/>
                        <a:pt x="479356" y="1442810"/>
                      </a:cubicBezTo>
                      <a:close/>
                    </a:path>
                  </a:pathLst>
                </a:custGeom>
                <a:grpFill/>
                <a:ln w="9525" cap="flat">
                  <a:solidFill>
                    <a:schemeClr val="bg1"/>
                  </a:solidFill>
                  <a:prstDash val="solid"/>
                  <a:miter/>
                </a:ln>
              </p:spPr>
              <p:txBody>
                <a:bodyPr rtlCol="0" anchor="ctr"/>
                <a:lstStyle/>
                <a:p>
                  <a:endParaRPr lang="en-IN"/>
                </a:p>
              </p:txBody>
            </p:sp>
            <p:sp>
              <p:nvSpPr>
                <p:cNvPr id="49" name="Freeform: Shape 48">
                  <a:extLst>
                    <a:ext uri="{FF2B5EF4-FFF2-40B4-BE49-F238E27FC236}">
                      <a16:creationId xmlns:a16="http://schemas.microsoft.com/office/drawing/2014/main" id="{ACBA89F8-852A-4E5B-910A-7637218D6C8C}"/>
                    </a:ext>
                  </a:extLst>
                </p:cNvPr>
                <p:cNvSpPr/>
                <p:nvPr/>
              </p:nvSpPr>
              <p:spPr>
                <a:xfrm>
                  <a:off x="3023689" y="440931"/>
                  <a:ext cx="1509441" cy="1156925"/>
                </a:xfrm>
                <a:custGeom>
                  <a:avLst/>
                  <a:gdLst>
                    <a:gd name="connsiteX0" fmla="*/ 1509258 w 1509441"/>
                    <a:gd name="connsiteY0" fmla="*/ 166735 h 1156925"/>
                    <a:gd name="connsiteX1" fmla="*/ 1274943 w 1509441"/>
                    <a:gd name="connsiteY1" fmla="*/ 314372 h 1156925"/>
                    <a:gd name="connsiteX2" fmla="*/ 1217793 w 1509441"/>
                    <a:gd name="connsiteY2" fmla="*/ 334375 h 1156925"/>
                    <a:gd name="connsiteX3" fmla="*/ 1168263 w 1509441"/>
                    <a:gd name="connsiteY3" fmla="*/ 436292 h 1156925"/>
                    <a:gd name="connsiteX4" fmla="*/ 1156833 w 1509441"/>
                    <a:gd name="connsiteY4" fmla="*/ 473440 h 1156925"/>
                    <a:gd name="connsiteX5" fmla="*/ 1122543 w 1509441"/>
                    <a:gd name="connsiteY5" fmla="*/ 507730 h 1156925"/>
                    <a:gd name="connsiteX6" fmla="*/ 1080633 w 1509441"/>
                    <a:gd name="connsiteY6" fmla="*/ 528685 h 1156925"/>
                    <a:gd name="connsiteX7" fmla="*/ 957760 w 1509441"/>
                    <a:gd name="connsiteY7" fmla="*/ 657272 h 1156925"/>
                    <a:gd name="connsiteX8" fmla="*/ 936805 w 1509441"/>
                    <a:gd name="connsiteY8" fmla="*/ 707755 h 1156925"/>
                    <a:gd name="connsiteX9" fmla="*/ 910135 w 1509441"/>
                    <a:gd name="connsiteY9" fmla="*/ 742997 h 1156925"/>
                    <a:gd name="connsiteX10" fmla="*/ 876798 w 1509441"/>
                    <a:gd name="connsiteY10" fmla="*/ 717280 h 1156925"/>
                    <a:gd name="connsiteX11" fmla="*/ 840603 w 1509441"/>
                    <a:gd name="connsiteY11" fmla="*/ 671560 h 1156925"/>
                    <a:gd name="connsiteX12" fmla="*/ 772023 w 1509441"/>
                    <a:gd name="connsiteY12" fmla="*/ 626792 h 1156925"/>
                    <a:gd name="connsiteX13" fmla="*/ 669153 w 1509441"/>
                    <a:gd name="connsiteY13" fmla="*/ 601075 h 1156925"/>
                    <a:gd name="connsiteX14" fmla="*/ 643435 w 1509441"/>
                    <a:gd name="connsiteY14" fmla="*/ 618220 h 1156925"/>
                    <a:gd name="connsiteX15" fmla="*/ 508180 w 1509441"/>
                    <a:gd name="connsiteY15" fmla="*/ 818245 h 1156925"/>
                    <a:gd name="connsiteX16" fmla="*/ 500560 w 1509441"/>
                    <a:gd name="connsiteY16" fmla="*/ 855392 h 1156925"/>
                    <a:gd name="connsiteX17" fmla="*/ 465318 w 1509441"/>
                    <a:gd name="connsiteY17" fmla="*/ 893492 h 1156925"/>
                    <a:gd name="connsiteX18" fmla="*/ 427218 w 1509441"/>
                    <a:gd name="connsiteY18" fmla="*/ 914447 h 1156925"/>
                    <a:gd name="connsiteX19" fmla="*/ 298630 w 1509441"/>
                    <a:gd name="connsiteY19" fmla="*/ 1084945 h 1156925"/>
                    <a:gd name="connsiteX20" fmla="*/ 281485 w 1509441"/>
                    <a:gd name="connsiteY20" fmla="*/ 1126855 h 1156925"/>
                    <a:gd name="connsiteX21" fmla="*/ 256720 w 1509441"/>
                    <a:gd name="connsiteY21" fmla="*/ 1156382 h 1156925"/>
                    <a:gd name="connsiteX22" fmla="*/ 220525 w 1509441"/>
                    <a:gd name="connsiteY22" fmla="*/ 1134475 h 1156925"/>
                    <a:gd name="connsiteX23" fmla="*/ 184330 w 1509441"/>
                    <a:gd name="connsiteY23" fmla="*/ 1099232 h 1156925"/>
                    <a:gd name="connsiteX24" fmla="*/ 92890 w 1509441"/>
                    <a:gd name="connsiteY24" fmla="*/ 1059227 h 1156925"/>
                    <a:gd name="connsiteX25" fmla="*/ 33835 w 1509441"/>
                    <a:gd name="connsiteY25" fmla="*/ 1051607 h 1156925"/>
                    <a:gd name="connsiteX26" fmla="*/ 1450 w 1509441"/>
                    <a:gd name="connsiteY26" fmla="*/ 1029700 h 1156925"/>
                    <a:gd name="connsiteX27" fmla="*/ 14785 w 1509441"/>
                    <a:gd name="connsiteY27" fmla="*/ 996362 h 1156925"/>
                    <a:gd name="connsiteX28" fmla="*/ 58600 w 1509441"/>
                    <a:gd name="connsiteY28" fmla="*/ 1008745 h 1156925"/>
                    <a:gd name="connsiteX29" fmla="*/ 111940 w 1509441"/>
                    <a:gd name="connsiteY29" fmla="*/ 1055417 h 1156925"/>
                    <a:gd name="connsiteX30" fmla="*/ 203380 w 1509441"/>
                    <a:gd name="connsiteY30" fmla="*/ 1094470 h 1156925"/>
                    <a:gd name="connsiteX31" fmla="*/ 237670 w 1509441"/>
                    <a:gd name="connsiteY31" fmla="*/ 1098280 h 1156925"/>
                    <a:gd name="connsiteX32" fmla="*/ 303393 w 1509441"/>
                    <a:gd name="connsiteY32" fmla="*/ 1057322 h 1156925"/>
                    <a:gd name="connsiteX33" fmla="*/ 410073 w 1509441"/>
                    <a:gd name="connsiteY33" fmla="*/ 915400 h 1156925"/>
                    <a:gd name="connsiteX34" fmla="*/ 438648 w 1509441"/>
                    <a:gd name="connsiteY34" fmla="*/ 859202 h 1156925"/>
                    <a:gd name="connsiteX35" fmla="*/ 467223 w 1509441"/>
                    <a:gd name="connsiteY35" fmla="*/ 831580 h 1156925"/>
                    <a:gd name="connsiteX36" fmla="*/ 500560 w 1509441"/>
                    <a:gd name="connsiteY36" fmla="*/ 807767 h 1156925"/>
                    <a:gd name="connsiteX37" fmla="*/ 641530 w 1509441"/>
                    <a:gd name="connsiteY37" fmla="*/ 599170 h 1156925"/>
                    <a:gd name="connsiteX38" fmla="*/ 654865 w 1509441"/>
                    <a:gd name="connsiteY38" fmla="*/ 570595 h 1156925"/>
                    <a:gd name="connsiteX39" fmla="*/ 685345 w 1509441"/>
                    <a:gd name="connsiteY39" fmla="*/ 541067 h 1156925"/>
                    <a:gd name="connsiteX40" fmla="*/ 718683 w 1509441"/>
                    <a:gd name="connsiteY40" fmla="*/ 562975 h 1156925"/>
                    <a:gd name="connsiteX41" fmla="*/ 754878 w 1509441"/>
                    <a:gd name="connsiteY41" fmla="*/ 600122 h 1156925"/>
                    <a:gd name="connsiteX42" fmla="*/ 858700 w 1509441"/>
                    <a:gd name="connsiteY42" fmla="*/ 668702 h 1156925"/>
                    <a:gd name="connsiteX43" fmla="*/ 934900 w 1509441"/>
                    <a:gd name="connsiteY43" fmla="*/ 662987 h 1156925"/>
                    <a:gd name="connsiteX44" fmla="*/ 1079680 w 1509441"/>
                    <a:gd name="connsiteY44" fmla="*/ 511540 h 1156925"/>
                    <a:gd name="connsiteX45" fmla="*/ 1093015 w 1509441"/>
                    <a:gd name="connsiteY45" fmla="*/ 482965 h 1156925"/>
                    <a:gd name="connsiteX46" fmla="*/ 1127305 w 1509441"/>
                    <a:gd name="connsiteY46" fmla="*/ 447722 h 1156925"/>
                    <a:gd name="connsiteX47" fmla="*/ 1161595 w 1509441"/>
                    <a:gd name="connsiteY47" fmla="*/ 421052 h 1156925"/>
                    <a:gd name="connsiteX48" fmla="*/ 1217793 w 1509441"/>
                    <a:gd name="connsiteY48" fmla="*/ 305800 h 1156925"/>
                    <a:gd name="connsiteX49" fmla="*/ 1211126 w 1509441"/>
                    <a:gd name="connsiteY49" fmla="*/ 262937 h 1156925"/>
                    <a:gd name="connsiteX50" fmla="*/ 1178740 w 1509441"/>
                    <a:gd name="connsiteY50" fmla="*/ 162925 h 1156925"/>
                    <a:gd name="connsiteX51" fmla="*/ 1317805 w 1509441"/>
                    <a:gd name="connsiteY51" fmla="*/ 1952 h 1156925"/>
                    <a:gd name="connsiteX52" fmla="*/ 1502590 w 1509441"/>
                    <a:gd name="connsiteY52" fmla="*/ 113395 h 1156925"/>
                    <a:gd name="connsiteX53" fmla="*/ 1509258 w 1509441"/>
                    <a:gd name="connsiteY53" fmla="*/ 166735 h 1156925"/>
                    <a:gd name="connsiteX54" fmla="*/ 1347333 w 1509441"/>
                    <a:gd name="connsiteY54" fmla="*/ 10525 h 1156925"/>
                    <a:gd name="connsiteX55" fmla="*/ 1190170 w 1509441"/>
                    <a:gd name="connsiteY55" fmla="*/ 165782 h 1156925"/>
                    <a:gd name="connsiteX56" fmla="*/ 1344476 w 1509441"/>
                    <a:gd name="connsiteY56" fmla="*/ 320087 h 1156925"/>
                    <a:gd name="connsiteX57" fmla="*/ 1499733 w 1509441"/>
                    <a:gd name="connsiteY57" fmla="*/ 167687 h 1156925"/>
                    <a:gd name="connsiteX58" fmla="*/ 1347333 w 1509441"/>
                    <a:gd name="connsiteY58" fmla="*/ 10525 h 1156925"/>
                    <a:gd name="connsiteX59" fmla="*/ 50980 w 1509441"/>
                    <a:gd name="connsiteY59" fmla="*/ 1019222 h 1156925"/>
                    <a:gd name="connsiteX60" fmla="*/ 30978 w 1509441"/>
                    <a:gd name="connsiteY60" fmla="*/ 1002077 h 1156925"/>
                    <a:gd name="connsiteX61" fmla="*/ 13833 w 1509441"/>
                    <a:gd name="connsiteY61" fmla="*/ 1020175 h 1156925"/>
                    <a:gd name="connsiteX62" fmla="*/ 33835 w 1509441"/>
                    <a:gd name="connsiteY62" fmla="*/ 1039225 h 1156925"/>
                    <a:gd name="connsiteX63" fmla="*/ 50980 w 1509441"/>
                    <a:gd name="connsiteY63" fmla="*/ 1019222 h 1156925"/>
                    <a:gd name="connsiteX64" fmla="*/ 1127305 w 1509441"/>
                    <a:gd name="connsiteY64" fmla="*/ 460105 h 1156925"/>
                    <a:gd name="connsiteX65" fmla="*/ 1110160 w 1509441"/>
                    <a:gd name="connsiteY65" fmla="*/ 477250 h 1156925"/>
                    <a:gd name="connsiteX66" fmla="*/ 1127305 w 1509441"/>
                    <a:gd name="connsiteY66" fmla="*/ 495347 h 1156925"/>
                    <a:gd name="connsiteX67" fmla="*/ 1144451 w 1509441"/>
                    <a:gd name="connsiteY67" fmla="*/ 478202 h 1156925"/>
                    <a:gd name="connsiteX68" fmla="*/ 1127305 w 1509441"/>
                    <a:gd name="connsiteY68" fmla="*/ 460105 h 1156925"/>
                    <a:gd name="connsiteX69" fmla="*/ 707253 w 1509441"/>
                    <a:gd name="connsiteY69" fmla="*/ 568690 h 1156925"/>
                    <a:gd name="connsiteX70" fmla="*/ 689155 w 1509441"/>
                    <a:gd name="connsiteY70" fmla="*/ 550592 h 1156925"/>
                    <a:gd name="connsiteX71" fmla="*/ 672010 w 1509441"/>
                    <a:gd name="connsiteY71" fmla="*/ 568690 h 1156925"/>
                    <a:gd name="connsiteX72" fmla="*/ 688203 w 1509441"/>
                    <a:gd name="connsiteY72" fmla="*/ 586787 h 1156925"/>
                    <a:gd name="connsiteX73" fmla="*/ 707253 w 1509441"/>
                    <a:gd name="connsiteY73" fmla="*/ 568690 h 1156925"/>
                    <a:gd name="connsiteX74" fmla="*/ 248148 w 1509441"/>
                    <a:gd name="connsiteY74" fmla="*/ 1108757 h 1156925"/>
                    <a:gd name="connsiteX75" fmla="*/ 234813 w 1509441"/>
                    <a:gd name="connsiteY75" fmla="*/ 1128760 h 1156925"/>
                    <a:gd name="connsiteX76" fmla="*/ 253863 w 1509441"/>
                    <a:gd name="connsiteY76" fmla="*/ 1144952 h 1156925"/>
                    <a:gd name="connsiteX77" fmla="*/ 269103 w 1509441"/>
                    <a:gd name="connsiteY77" fmla="*/ 1125902 h 1156925"/>
                    <a:gd name="connsiteX78" fmla="*/ 248148 w 1509441"/>
                    <a:gd name="connsiteY78" fmla="*/ 1108757 h 1156925"/>
                    <a:gd name="connsiteX79" fmla="*/ 926328 w 1509441"/>
                    <a:gd name="connsiteY79" fmla="*/ 712517 h 1156925"/>
                    <a:gd name="connsiteX80" fmla="*/ 909183 w 1509441"/>
                    <a:gd name="connsiteY80" fmla="*/ 694420 h 1156925"/>
                    <a:gd name="connsiteX81" fmla="*/ 891085 w 1509441"/>
                    <a:gd name="connsiteY81" fmla="*/ 714422 h 1156925"/>
                    <a:gd name="connsiteX82" fmla="*/ 907278 w 1509441"/>
                    <a:gd name="connsiteY82" fmla="*/ 728710 h 1156925"/>
                    <a:gd name="connsiteX83" fmla="*/ 926328 w 1509441"/>
                    <a:gd name="connsiteY83" fmla="*/ 712517 h 1156925"/>
                    <a:gd name="connsiteX84" fmla="*/ 489130 w 1509441"/>
                    <a:gd name="connsiteY84" fmla="*/ 864917 h 1156925"/>
                    <a:gd name="connsiteX85" fmla="*/ 471985 w 1509441"/>
                    <a:gd name="connsiteY85" fmla="*/ 845867 h 1156925"/>
                    <a:gd name="connsiteX86" fmla="*/ 452935 w 1509441"/>
                    <a:gd name="connsiteY86" fmla="*/ 862060 h 1156925"/>
                    <a:gd name="connsiteX87" fmla="*/ 469128 w 1509441"/>
                    <a:gd name="connsiteY87" fmla="*/ 882062 h 1156925"/>
                    <a:gd name="connsiteX88" fmla="*/ 489130 w 1509441"/>
                    <a:gd name="connsiteY88" fmla="*/ 864917 h 1156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509441" h="1156925">
                      <a:moveTo>
                        <a:pt x="1509258" y="166735"/>
                      </a:moveTo>
                      <a:cubicBezTo>
                        <a:pt x="1514973" y="277225"/>
                        <a:pt x="1386385" y="369617"/>
                        <a:pt x="1274943" y="314372"/>
                      </a:cubicBezTo>
                      <a:cubicBezTo>
                        <a:pt x="1228270" y="291512"/>
                        <a:pt x="1233033" y="304847"/>
                        <a:pt x="1217793" y="334375"/>
                      </a:cubicBezTo>
                      <a:cubicBezTo>
                        <a:pt x="1200648" y="367712"/>
                        <a:pt x="1185408" y="402955"/>
                        <a:pt x="1168263" y="436292"/>
                      </a:cubicBezTo>
                      <a:cubicBezTo>
                        <a:pt x="1162548" y="447722"/>
                        <a:pt x="1158738" y="460105"/>
                        <a:pt x="1156833" y="473440"/>
                      </a:cubicBezTo>
                      <a:cubicBezTo>
                        <a:pt x="1154928" y="500110"/>
                        <a:pt x="1146355" y="509635"/>
                        <a:pt x="1122543" y="507730"/>
                      </a:cubicBezTo>
                      <a:cubicBezTo>
                        <a:pt x="1102540" y="506777"/>
                        <a:pt x="1092063" y="516302"/>
                        <a:pt x="1080633" y="528685"/>
                      </a:cubicBezTo>
                      <a:cubicBezTo>
                        <a:pt x="1039675" y="571547"/>
                        <a:pt x="998718" y="614410"/>
                        <a:pt x="957760" y="657272"/>
                      </a:cubicBezTo>
                      <a:cubicBezTo>
                        <a:pt x="944425" y="671560"/>
                        <a:pt x="935853" y="685847"/>
                        <a:pt x="936805" y="707755"/>
                      </a:cubicBezTo>
                      <a:cubicBezTo>
                        <a:pt x="938710" y="728710"/>
                        <a:pt x="926328" y="742997"/>
                        <a:pt x="910135" y="742997"/>
                      </a:cubicBezTo>
                      <a:cubicBezTo>
                        <a:pt x="892038" y="742997"/>
                        <a:pt x="878703" y="732520"/>
                        <a:pt x="876798" y="717280"/>
                      </a:cubicBezTo>
                      <a:cubicBezTo>
                        <a:pt x="873940" y="693467"/>
                        <a:pt x="857748" y="682990"/>
                        <a:pt x="840603" y="671560"/>
                      </a:cubicBezTo>
                      <a:cubicBezTo>
                        <a:pt x="817743" y="656320"/>
                        <a:pt x="794883" y="641080"/>
                        <a:pt x="772023" y="626792"/>
                      </a:cubicBezTo>
                      <a:cubicBezTo>
                        <a:pt x="723445" y="594407"/>
                        <a:pt x="723445" y="594407"/>
                        <a:pt x="669153" y="601075"/>
                      </a:cubicBezTo>
                      <a:cubicBezTo>
                        <a:pt x="656770" y="602980"/>
                        <a:pt x="650103" y="608695"/>
                        <a:pt x="643435" y="618220"/>
                      </a:cubicBezTo>
                      <a:cubicBezTo>
                        <a:pt x="598668" y="684895"/>
                        <a:pt x="553900" y="751570"/>
                        <a:pt x="508180" y="818245"/>
                      </a:cubicBezTo>
                      <a:cubicBezTo>
                        <a:pt x="500560" y="829675"/>
                        <a:pt x="500560" y="842057"/>
                        <a:pt x="500560" y="855392"/>
                      </a:cubicBezTo>
                      <a:cubicBezTo>
                        <a:pt x="500560" y="882062"/>
                        <a:pt x="491988" y="891587"/>
                        <a:pt x="465318" y="893492"/>
                      </a:cubicBezTo>
                      <a:cubicBezTo>
                        <a:pt x="448173" y="894445"/>
                        <a:pt x="436743" y="901112"/>
                        <a:pt x="427218" y="914447"/>
                      </a:cubicBezTo>
                      <a:cubicBezTo>
                        <a:pt x="385308" y="971597"/>
                        <a:pt x="341493" y="1027795"/>
                        <a:pt x="298630" y="1084945"/>
                      </a:cubicBezTo>
                      <a:cubicBezTo>
                        <a:pt x="289105" y="1097327"/>
                        <a:pt x="281485" y="1109710"/>
                        <a:pt x="281485" y="1126855"/>
                      </a:cubicBezTo>
                      <a:cubicBezTo>
                        <a:pt x="281485" y="1143047"/>
                        <a:pt x="272913" y="1153525"/>
                        <a:pt x="256720" y="1156382"/>
                      </a:cubicBezTo>
                      <a:cubicBezTo>
                        <a:pt x="238623" y="1159240"/>
                        <a:pt x="225288" y="1150667"/>
                        <a:pt x="220525" y="1134475"/>
                      </a:cubicBezTo>
                      <a:cubicBezTo>
                        <a:pt x="214810" y="1114472"/>
                        <a:pt x="200523" y="1106852"/>
                        <a:pt x="184330" y="1099232"/>
                      </a:cubicBezTo>
                      <a:cubicBezTo>
                        <a:pt x="153850" y="1085897"/>
                        <a:pt x="123370" y="1073515"/>
                        <a:pt x="92890" y="1059227"/>
                      </a:cubicBezTo>
                      <a:cubicBezTo>
                        <a:pt x="73840" y="1050655"/>
                        <a:pt x="53838" y="1050655"/>
                        <a:pt x="33835" y="1051607"/>
                      </a:cubicBezTo>
                      <a:cubicBezTo>
                        <a:pt x="17643" y="1052560"/>
                        <a:pt x="6213" y="1043987"/>
                        <a:pt x="1450" y="1029700"/>
                      </a:cubicBezTo>
                      <a:cubicBezTo>
                        <a:pt x="-3312" y="1015412"/>
                        <a:pt x="4308" y="1003982"/>
                        <a:pt x="14785" y="996362"/>
                      </a:cubicBezTo>
                      <a:cubicBezTo>
                        <a:pt x="30025" y="984932"/>
                        <a:pt x="51933" y="988742"/>
                        <a:pt x="58600" y="1008745"/>
                      </a:cubicBezTo>
                      <a:cubicBezTo>
                        <a:pt x="68125" y="1036367"/>
                        <a:pt x="89080" y="1045892"/>
                        <a:pt x="111940" y="1055417"/>
                      </a:cubicBezTo>
                      <a:cubicBezTo>
                        <a:pt x="142420" y="1067800"/>
                        <a:pt x="172900" y="1081135"/>
                        <a:pt x="203380" y="1094470"/>
                      </a:cubicBezTo>
                      <a:cubicBezTo>
                        <a:pt x="214810" y="1099232"/>
                        <a:pt x="225288" y="1099232"/>
                        <a:pt x="237670" y="1098280"/>
                      </a:cubicBezTo>
                      <a:cubicBezTo>
                        <a:pt x="267198" y="1095422"/>
                        <a:pt x="286248" y="1082087"/>
                        <a:pt x="303393" y="1057322"/>
                      </a:cubicBezTo>
                      <a:cubicBezTo>
                        <a:pt x="336730" y="1008745"/>
                        <a:pt x="373878" y="962072"/>
                        <a:pt x="410073" y="915400"/>
                      </a:cubicBezTo>
                      <a:cubicBezTo>
                        <a:pt x="422455" y="898255"/>
                        <a:pt x="435790" y="882062"/>
                        <a:pt x="438648" y="859202"/>
                      </a:cubicBezTo>
                      <a:cubicBezTo>
                        <a:pt x="440553" y="843962"/>
                        <a:pt x="451030" y="833485"/>
                        <a:pt x="467223" y="831580"/>
                      </a:cubicBezTo>
                      <a:cubicBezTo>
                        <a:pt x="483415" y="829675"/>
                        <a:pt x="491988" y="820150"/>
                        <a:pt x="500560" y="807767"/>
                      </a:cubicBezTo>
                      <a:cubicBezTo>
                        <a:pt x="547233" y="738235"/>
                        <a:pt x="594858" y="668702"/>
                        <a:pt x="641530" y="599170"/>
                      </a:cubicBezTo>
                      <a:cubicBezTo>
                        <a:pt x="647245" y="590597"/>
                        <a:pt x="652008" y="581072"/>
                        <a:pt x="654865" y="570595"/>
                      </a:cubicBezTo>
                      <a:cubicBezTo>
                        <a:pt x="658675" y="554402"/>
                        <a:pt x="667248" y="542020"/>
                        <a:pt x="685345" y="541067"/>
                      </a:cubicBezTo>
                      <a:cubicBezTo>
                        <a:pt x="701538" y="540115"/>
                        <a:pt x="712968" y="548687"/>
                        <a:pt x="718683" y="562975"/>
                      </a:cubicBezTo>
                      <a:cubicBezTo>
                        <a:pt x="725350" y="581072"/>
                        <a:pt x="739638" y="590597"/>
                        <a:pt x="754878" y="600122"/>
                      </a:cubicBezTo>
                      <a:cubicBezTo>
                        <a:pt x="790120" y="622030"/>
                        <a:pt x="824410" y="645842"/>
                        <a:pt x="858700" y="668702"/>
                      </a:cubicBezTo>
                      <a:cubicBezTo>
                        <a:pt x="888228" y="688705"/>
                        <a:pt x="911088" y="687752"/>
                        <a:pt x="934900" y="662987"/>
                      </a:cubicBezTo>
                      <a:cubicBezTo>
                        <a:pt x="983478" y="613457"/>
                        <a:pt x="1031103" y="562022"/>
                        <a:pt x="1079680" y="511540"/>
                      </a:cubicBezTo>
                      <a:cubicBezTo>
                        <a:pt x="1087300" y="502967"/>
                        <a:pt x="1092063" y="494395"/>
                        <a:pt x="1093015" y="482965"/>
                      </a:cubicBezTo>
                      <a:cubicBezTo>
                        <a:pt x="1095873" y="462962"/>
                        <a:pt x="1106351" y="449627"/>
                        <a:pt x="1127305" y="447722"/>
                      </a:cubicBezTo>
                      <a:cubicBezTo>
                        <a:pt x="1145403" y="445817"/>
                        <a:pt x="1154928" y="435340"/>
                        <a:pt x="1161595" y="421052"/>
                      </a:cubicBezTo>
                      <a:cubicBezTo>
                        <a:pt x="1180645" y="382952"/>
                        <a:pt x="1198743" y="343900"/>
                        <a:pt x="1217793" y="305800"/>
                      </a:cubicBezTo>
                      <a:cubicBezTo>
                        <a:pt x="1226365" y="289607"/>
                        <a:pt x="1220651" y="277225"/>
                        <a:pt x="1211126" y="262937"/>
                      </a:cubicBezTo>
                      <a:cubicBezTo>
                        <a:pt x="1190170" y="233410"/>
                        <a:pt x="1179693" y="201025"/>
                        <a:pt x="1178740" y="162925"/>
                      </a:cubicBezTo>
                      <a:cubicBezTo>
                        <a:pt x="1177788" y="97202"/>
                        <a:pt x="1228270" y="16240"/>
                        <a:pt x="1317805" y="1952"/>
                      </a:cubicBezTo>
                      <a:cubicBezTo>
                        <a:pt x="1398768" y="-10430"/>
                        <a:pt x="1479730" y="37195"/>
                        <a:pt x="1502590" y="113395"/>
                      </a:cubicBezTo>
                      <a:cubicBezTo>
                        <a:pt x="1507353" y="130540"/>
                        <a:pt x="1507353" y="148637"/>
                        <a:pt x="1509258" y="166735"/>
                      </a:cubicBezTo>
                      <a:close/>
                      <a:moveTo>
                        <a:pt x="1347333" y="10525"/>
                      </a:moveTo>
                      <a:cubicBezTo>
                        <a:pt x="1260655" y="12430"/>
                        <a:pt x="1191123" y="71485"/>
                        <a:pt x="1190170" y="165782"/>
                      </a:cubicBezTo>
                      <a:cubicBezTo>
                        <a:pt x="1189218" y="256270"/>
                        <a:pt x="1260655" y="318182"/>
                        <a:pt x="1344476" y="320087"/>
                      </a:cubicBezTo>
                      <a:cubicBezTo>
                        <a:pt x="1428295" y="321040"/>
                        <a:pt x="1499733" y="250555"/>
                        <a:pt x="1499733" y="167687"/>
                      </a:cubicBezTo>
                      <a:cubicBezTo>
                        <a:pt x="1500685" y="82915"/>
                        <a:pt x="1430201" y="11477"/>
                        <a:pt x="1347333" y="10525"/>
                      </a:cubicBezTo>
                      <a:close/>
                      <a:moveTo>
                        <a:pt x="50980" y="1019222"/>
                      </a:moveTo>
                      <a:cubicBezTo>
                        <a:pt x="48123" y="1009697"/>
                        <a:pt x="42408" y="1002077"/>
                        <a:pt x="30978" y="1002077"/>
                      </a:cubicBezTo>
                      <a:cubicBezTo>
                        <a:pt x="20500" y="1002077"/>
                        <a:pt x="12880" y="1009697"/>
                        <a:pt x="13833" y="1020175"/>
                      </a:cubicBezTo>
                      <a:cubicBezTo>
                        <a:pt x="13833" y="1031605"/>
                        <a:pt x="21453" y="1041130"/>
                        <a:pt x="33835" y="1039225"/>
                      </a:cubicBezTo>
                      <a:cubicBezTo>
                        <a:pt x="44313" y="1037320"/>
                        <a:pt x="50980" y="1029700"/>
                        <a:pt x="50980" y="1019222"/>
                      </a:cubicBezTo>
                      <a:close/>
                      <a:moveTo>
                        <a:pt x="1127305" y="460105"/>
                      </a:moveTo>
                      <a:cubicBezTo>
                        <a:pt x="1115876" y="460105"/>
                        <a:pt x="1110160" y="466772"/>
                        <a:pt x="1110160" y="477250"/>
                      </a:cubicBezTo>
                      <a:cubicBezTo>
                        <a:pt x="1110160" y="487727"/>
                        <a:pt x="1115876" y="495347"/>
                        <a:pt x="1127305" y="495347"/>
                      </a:cubicBezTo>
                      <a:cubicBezTo>
                        <a:pt x="1137783" y="495347"/>
                        <a:pt x="1144451" y="489632"/>
                        <a:pt x="1144451" y="478202"/>
                      </a:cubicBezTo>
                      <a:cubicBezTo>
                        <a:pt x="1144451" y="466772"/>
                        <a:pt x="1137783" y="461057"/>
                        <a:pt x="1127305" y="460105"/>
                      </a:cubicBezTo>
                      <a:close/>
                      <a:moveTo>
                        <a:pt x="707253" y="568690"/>
                      </a:moveTo>
                      <a:cubicBezTo>
                        <a:pt x="706300" y="558212"/>
                        <a:pt x="700585" y="550592"/>
                        <a:pt x="689155" y="550592"/>
                      </a:cubicBezTo>
                      <a:cubicBezTo>
                        <a:pt x="677725" y="549640"/>
                        <a:pt x="672010" y="558212"/>
                        <a:pt x="672010" y="568690"/>
                      </a:cubicBezTo>
                      <a:cubicBezTo>
                        <a:pt x="672010" y="579167"/>
                        <a:pt x="676773" y="587740"/>
                        <a:pt x="688203" y="586787"/>
                      </a:cubicBezTo>
                      <a:cubicBezTo>
                        <a:pt x="698680" y="586787"/>
                        <a:pt x="705348" y="580120"/>
                        <a:pt x="707253" y="568690"/>
                      </a:cubicBezTo>
                      <a:close/>
                      <a:moveTo>
                        <a:pt x="248148" y="1108757"/>
                      </a:moveTo>
                      <a:cubicBezTo>
                        <a:pt x="239575" y="1111615"/>
                        <a:pt x="232908" y="1117330"/>
                        <a:pt x="234813" y="1128760"/>
                      </a:cubicBezTo>
                      <a:cubicBezTo>
                        <a:pt x="235765" y="1139237"/>
                        <a:pt x="242433" y="1145905"/>
                        <a:pt x="253863" y="1144952"/>
                      </a:cubicBezTo>
                      <a:cubicBezTo>
                        <a:pt x="265293" y="1144000"/>
                        <a:pt x="270055" y="1136380"/>
                        <a:pt x="269103" y="1125902"/>
                      </a:cubicBezTo>
                      <a:cubicBezTo>
                        <a:pt x="268150" y="1115425"/>
                        <a:pt x="260530" y="1109710"/>
                        <a:pt x="248148" y="1108757"/>
                      </a:cubicBezTo>
                      <a:close/>
                      <a:moveTo>
                        <a:pt x="926328" y="712517"/>
                      </a:moveTo>
                      <a:cubicBezTo>
                        <a:pt x="923470" y="703945"/>
                        <a:pt x="919660" y="695372"/>
                        <a:pt x="909183" y="694420"/>
                      </a:cubicBezTo>
                      <a:cubicBezTo>
                        <a:pt x="895848" y="693467"/>
                        <a:pt x="891085" y="702992"/>
                        <a:pt x="891085" y="714422"/>
                      </a:cubicBezTo>
                      <a:cubicBezTo>
                        <a:pt x="890133" y="723947"/>
                        <a:pt x="898705" y="728710"/>
                        <a:pt x="907278" y="728710"/>
                      </a:cubicBezTo>
                      <a:cubicBezTo>
                        <a:pt x="916803" y="728710"/>
                        <a:pt x="924423" y="724900"/>
                        <a:pt x="926328" y="712517"/>
                      </a:cubicBezTo>
                      <a:close/>
                      <a:moveTo>
                        <a:pt x="489130" y="864917"/>
                      </a:moveTo>
                      <a:cubicBezTo>
                        <a:pt x="489130" y="853487"/>
                        <a:pt x="481510" y="847772"/>
                        <a:pt x="471985" y="845867"/>
                      </a:cubicBezTo>
                      <a:cubicBezTo>
                        <a:pt x="460555" y="843962"/>
                        <a:pt x="452935" y="851582"/>
                        <a:pt x="452935" y="862060"/>
                      </a:cubicBezTo>
                      <a:cubicBezTo>
                        <a:pt x="452935" y="871585"/>
                        <a:pt x="458650" y="881110"/>
                        <a:pt x="469128" y="882062"/>
                      </a:cubicBezTo>
                      <a:cubicBezTo>
                        <a:pt x="479605" y="882062"/>
                        <a:pt x="486273" y="874442"/>
                        <a:pt x="489130" y="864917"/>
                      </a:cubicBezTo>
                      <a:close/>
                    </a:path>
                  </a:pathLst>
                </a:custGeom>
                <a:grpFill/>
                <a:ln w="9525" cap="flat">
                  <a:solidFill>
                    <a:schemeClr val="bg1"/>
                  </a:solidFill>
                  <a:prstDash val="solid"/>
                  <a:miter/>
                </a:ln>
              </p:spPr>
              <p:txBody>
                <a:bodyPr rtlCol="0" anchor="ctr"/>
                <a:lstStyle/>
                <a:p>
                  <a:endParaRPr lang="en-IN"/>
                </a:p>
              </p:txBody>
            </p:sp>
            <p:sp>
              <p:nvSpPr>
                <p:cNvPr id="50" name="Graphic 20" descr="Dollar">
                  <a:extLst>
                    <a:ext uri="{FF2B5EF4-FFF2-40B4-BE49-F238E27FC236}">
                      <a16:creationId xmlns:a16="http://schemas.microsoft.com/office/drawing/2014/main" id="{E565D48A-F61F-4D80-AAFF-6940B7897549}"/>
                    </a:ext>
                  </a:extLst>
                </p:cNvPr>
                <p:cNvSpPr/>
                <p:nvPr/>
              </p:nvSpPr>
              <p:spPr>
                <a:xfrm>
                  <a:off x="4329115" y="510738"/>
                  <a:ext cx="76200" cy="182242"/>
                </a:xfrm>
                <a:custGeom>
                  <a:avLst/>
                  <a:gdLst>
                    <a:gd name="connsiteX0" fmla="*/ 166549 w 171249"/>
                    <a:gd name="connsiteY0" fmla="*/ 245993 h 409560"/>
                    <a:gd name="connsiteX1" fmla="*/ 153910 w 171249"/>
                    <a:gd name="connsiteY1" fmla="*/ 227224 h 409560"/>
                    <a:gd name="connsiteX2" fmla="*/ 135741 w 171249"/>
                    <a:gd name="connsiteY2" fmla="*/ 214065 h 409560"/>
                    <a:gd name="connsiteX3" fmla="*/ 114357 w 171249"/>
                    <a:gd name="connsiteY3" fmla="*/ 204602 h 409560"/>
                    <a:gd name="connsiteX4" fmla="*/ 91497 w 171249"/>
                    <a:gd name="connsiteY4" fmla="*/ 196982 h 409560"/>
                    <a:gd name="connsiteX5" fmla="*/ 89716 w 171249"/>
                    <a:gd name="connsiteY5" fmla="*/ 196410 h 409560"/>
                    <a:gd name="connsiteX6" fmla="*/ 89716 w 171249"/>
                    <a:gd name="connsiteY6" fmla="*/ 62036 h 409560"/>
                    <a:gd name="connsiteX7" fmla="*/ 92845 w 171249"/>
                    <a:gd name="connsiteY7" fmla="*/ 61912 h 409560"/>
                    <a:gd name="connsiteX8" fmla="*/ 128749 w 171249"/>
                    <a:gd name="connsiteY8" fmla="*/ 68437 h 409560"/>
                    <a:gd name="connsiteX9" fmla="*/ 158005 w 171249"/>
                    <a:gd name="connsiteY9" fmla="*/ 89297 h 409560"/>
                    <a:gd name="connsiteX10" fmla="*/ 164878 w 171249"/>
                    <a:gd name="connsiteY10" fmla="*/ 82706 h 409560"/>
                    <a:gd name="connsiteX11" fmla="*/ 132440 w 171249"/>
                    <a:gd name="connsiteY11" fmla="*/ 59655 h 409560"/>
                    <a:gd name="connsiteX12" fmla="*/ 92845 w 171249"/>
                    <a:gd name="connsiteY12" fmla="*/ 52387 h 409560"/>
                    <a:gd name="connsiteX13" fmla="*/ 89716 w 171249"/>
                    <a:gd name="connsiteY13" fmla="*/ 52511 h 409560"/>
                    <a:gd name="connsiteX14" fmla="*/ 89716 w 171249"/>
                    <a:gd name="connsiteY14" fmla="*/ 0 h 409560"/>
                    <a:gd name="connsiteX15" fmla="*/ 80191 w 171249"/>
                    <a:gd name="connsiteY15" fmla="*/ 0 h 409560"/>
                    <a:gd name="connsiteX16" fmla="*/ 80191 w 171249"/>
                    <a:gd name="connsiteY16" fmla="*/ 53154 h 409560"/>
                    <a:gd name="connsiteX17" fmla="*/ 57331 w 171249"/>
                    <a:gd name="connsiteY17" fmla="*/ 58574 h 409560"/>
                    <a:gd name="connsiteX18" fmla="*/ 30971 w 171249"/>
                    <a:gd name="connsiteY18" fmla="*/ 75281 h 409560"/>
                    <a:gd name="connsiteX19" fmla="*/ 14630 w 171249"/>
                    <a:gd name="connsiteY19" fmla="*/ 99570 h 409560"/>
                    <a:gd name="connsiteX20" fmla="*/ 9054 w 171249"/>
                    <a:gd name="connsiteY20" fmla="*/ 128230 h 409560"/>
                    <a:gd name="connsiteX21" fmla="*/ 13687 w 171249"/>
                    <a:gd name="connsiteY21" fmla="*/ 155010 h 409560"/>
                    <a:gd name="connsiteX22" fmla="*/ 26256 w 171249"/>
                    <a:gd name="connsiteY22" fmla="*/ 174731 h 409560"/>
                    <a:gd name="connsiteX23" fmla="*/ 44425 w 171249"/>
                    <a:gd name="connsiteY23" fmla="*/ 188571 h 409560"/>
                    <a:gd name="connsiteX24" fmla="*/ 65856 w 171249"/>
                    <a:gd name="connsiteY24" fmla="*/ 198368 h 409560"/>
                    <a:gd name="connsiteX25" fmla="*/ 80186 w 171249"/>
                    <a:gd name="connsiteY25" fmla="*/ 203373 h 409560"/>
                    <a:gd name="connsiteX26" fmla="*/ 80186 w 171249"/>
                    <a:gd name="connsiteY26" fmla="*/ 347639 h 409560"/>
                    <a:gd name="connsiteX27" fmla="*/ 57683 w 171249"/>
                    <a:gd name="connsiteY27" fmla="*/ 345186 h 409560"/>
                    <a:gd name="connsiteX28" fmla="*/ 39514 w 171249"/>
                    <a:gd name="connsiteY28" fmla="*/ 338842 h 409560"/>
                    <a:gd name="connsiteX29" fmla="*/ 26146 w 171249"/>
                    <a:gd name="connsiteY29" fmla="*/ 330689 h 409560"/>
                    <a:gd name="connsiteX30" fmla="*/ 16497 w 171249"/>
                    <a:gd name="connsiteY30" fmla="*/ 322369 h 409560"/>
                    <a:gd name="connsiteX31" fmla="*/ 10087 w 171249"/>
                    <a:gd name="connsiteY31" fmla="*/ 315863 h 409560"/>
                    <a:gd name="connsiteX32" fmla="*/ 7272 w 171249"/>
                    <a:gd name="connsiteY32" fmla="*/ 312868 h 409560"/>
                    <a:gd name="connsiteX33" fmla="*/ 6896 w 171249"/>
                    <a:gd name="connsiteY33" fmla="*/ 312477 h 409560"/>
                    <a:gd name="connsiteX34" fmla="*/ 0 w 171249"/>
                    <a:gd name="connsiteY34" fmla="*/ 319035 h 409560"/>
                    <a:gd name="connsiteX35" fmla="*/ 391 w 171249"/>
                    <a:gd name="connsiteY35" fmla="*/ 319445 h 409560"/>
                    <a:gd name="connsiteX36" fmla="*/ 3077 w 171249"/>
                    <a:gd name="connsiteY36" fmla="*/ 322302 h 409560"/>
                    <a:gd name="connsiteX37" fmla="*/ 9844 w 171249"/>
                    <a:gd name="connsiteY37" fmla="*/ 329174 h 409560"/>
                    <a:gd name="connsiteX38" fmla="*/ 20264 w 171249"/>
                    <a:gd name="connsiteY38" fmla="*/ 338190 h 409560"/>
                    <a:gd name="connsiteX39" fmla="*/ 35347 w 171249"/>
                    <a:gd name="connsiteY39" fmla="*/ 347415 h 409560"/>
                    <a:gd name="connsiteX40" fmla="*/ 55440 w 171249"/>
                    <a:gd name="connsiteY40" fmla="*/ 354449 h 409560"/>
                    <a:gd name="connsiteX41" fmla="*/ 80205 w 171249"/>
                    <a:gd name="connsiteY41" fmla="*/ 357173 h 409560"/>
                    <a:gd name="connsiteX42" fmla="*/ 80205 w 171249"/>
                    <a:gd name="connsiteY42" fmla="*/ 409561 h 409560"/>
                    <a:gd name="connsiteX43" fmla="*/ 89730 w 171249"/>
                    <a:gd name="connsiteY43" fmla="*/ 409561 h 409560"/>
                    <a:gd name="connsiteX44" fmla="*/ 89730 w 171249"/>
                    <a:gd name="connsiteY44" fmla="*/ 356830 h 409560"/>
                    <a:gd name="connsiteX45" fmla="*/ 119029 w 171249"/>
                    <a:gd name="connsiteY45" fmla="*/ 350349 h 409560"/>
                    <a:gd name="connsiteX46" fmla="*/ 147361 w 171249"/>
                    <a:gd name="connsiteY46" fmla="*/ 331851 h 409560"/>
                    <a:gd name="connsiteX47" fmla="*/ 165154 w 171249"/>
                    <a:gd name="connsiteY47" fmla="*/ 304610 h 409560"/>
                    <a:gd name="connsiteX48" fmla="*/ 171236 w 171249"/>
                    <a:gd name="connsiteY48" fmla="*/ 271705 h 409560"/>
                    <a:gd name="connsiteX49" fmla="*/ 166549 w 171249"/>
                    <a:gd name="connsiteY49" fmla="*/ 245993 h 409560"/>
                    <a:gd name="connsiteX50" fmla="*/ 69223 w 171249"/>
                    <a:gd name="connsiteY50" fmla="*/ 189457 h 409560"/>
                    <a:gd name="connsiteX51" fmla="*/ 49030 w 171249"/>
                    <a:gd name="connsiteY51" fmla="*/ 180223 h 409560"/>
                    <a:gd name="connsiteX52" fmla="*/ 33133 w 171249"/>
                    <a:gd name="connsiteY52" fmla="*/ 168131 h 409560"/>
                    <a:gd name="connsiteX53" fmla="*/ 22498 w 171249"/>
                    <a:gd name="connsiteY53" fmla="*/ 151462 h 409560"/>
                    <a:gd name="connsiteX54" fmla="*/ 18564 w 171249"/>
                    <a:gd name="connsiteY54" fmla="*/ 128264 h 409560"/>
                    <a:gd name="connsiteX55" fmla="*/ 23436 w 171249"/>
                    <a:gd name="connsiteY55" fmla="*/ 103189 h 409560"/>
                    <a:gd name="connsiteX56" fmla="*/ 37624 w 171249"/>
                    <a:gd name="connsiteY56" fmla="*/ 82110 h 409560"/>
                    <a:gd name="connsiteX57" fmla="*/ 60836 w 171249"/>
                    <a:gd name="connsiteY57" fmla="*/ 67447 h 409560"/>
                    <a:gd name="connsiteX58" fmla="*/ 80191 w 171249"/>
                    <a:gd name="connsiteY58" fmla="*/ 62765 h 409560"/>
                    <a:gd name="connsiteX59" fmla="*/ 80191 w 171249"/>
                    <a:gd name="connsiteY59" fmla="*/ 193377 h 409560"/>
                    <a:gd name="connsiteX60" fmla="*/ 69223 w 171249"/>
                    <a:gd name="connsiteY60" fmla="*/ 189457 h 409560"/>
                    <a:gd name="connsiteX61" fmla="*/ 156277 w 171249"/>
                    <a:gd name="connsiteY61" fmla="*/ 301123 h 409560"/>
                    <a:gd name="connsiteX62" fmla="*/ 140627 w 171249"/>
                    <a:gd name="connsiteY62" fmla="*/ 325117 h 409560"/>
                    <a:gd name="connsiteX63" fmla="*/ 115386 w 171249"/>
                    <a:gd name="connsiteY63" fmla="*/ 341538 h 409560"/>
                    <a:gd name="connsiteX64" fmla="*/ 89702 w 171249"/>
                    <a:gd name="connsiteY64" fmla="*/ 347310 h 409560"/>
                    <a:gd name="connsiteX65" fmla="*/ 89702 w 171249"/>
                    <a:gd name="connsiteY65" fmla="*/ 206407 h 409560"/>
                    <a:gd name="connsiteX66" fmla="*/ 111057 w 171249"/>
                    <a:gd name="connsiteY66" fmla="*/ 213551 h 409560"/>
                    <a:gd name="connsiteX67" fmla="*/ 131288 w 171249"/>
                    <a:gd name="connsiteY67" fmla="*/ 222499 h 409560"/>
                    <a:gd name="connsiteX68" fmla="*/ 147209 w 171249"/>
                    <a:gd name="connsiteY68" fmla="*/ 234015 h 409560"/>
                    <a:gd name="connsiteX69" fmla="*/ 157777 w 171249"/>
                    <a:gd name="connsiteY69" fmla="*/ 249731 h 409560"/>
                    <a:gd name="connsiteX70" fmla="*/ 161682 w 171249"/>
                    <a:gd name="connsiteY70" fmla="*/ 271705 h 409560"/>
                    <a:gd name="connsiteX71" fmla="*/ 156277 w 171249"/>
                    <a:gd name="connsiteY71" fmla="*/ 301123 h 40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71249" h="409560">
                      <a:moveTo>
                        <a:pt x="166549" y="245993"/>
                      </a:moveTo>
                      <a:cubicBezTo>
                        <a:pt x="163603" y="238970"/>
                        <a:pt x="159309" y="232594"/>
                        <a:pt x="153910" y="227224"/>
                      </a:cubicBezTo>
                      <a:cubicBezTo>
                        <a:pt x="148530" y="221971"/>
                        <a:pt x="142409" y="217537"/>
                        <a:pt x="135741" y="214065"/>
                      </a:cubicBezTo>
                      <a:cubicBezTo>
                        <a:pt x="128830" y="210442"/>
                        <a:pt x="121686" y="207281"/>
                        <a:pt x="114357" y="204602"/>
                      </a:cubicBezTo>
                      <a:cubicBezTo>
                        <a:pt x="106909" y="201863"/>
                        <a:pt x="99217" y="199301"/>
                        <a:pt x="91497" y="196982"/>
                      </a:cubicBezTo>
                      <a:cubicBezTo>
                        <a:pt x="90897" y="196801"/>
                        <a:pt x="90311" y="196596"/>
                        <a:pt x="89716" y="196410"/>
                      </a:cubicBezTo>
                      <a:lnTo>
                        <a:pt x="89716" y="62036"/>
                      </a:lnTo>
                      <a:cubicBezTo>
                        <a:pt x="90768" y="62008"/>
                        <a:pt x="91773" y="61912"/>
                        <a:pt x="92845" y="61912"/>
                      </a:cubicBezTo>
                      <a:cubicBezTo>
                        <a:pt x="105127" y="61682"/>
                        <a:pt x="117333" y="63900"/>
                        <a:pt x="128749" y="68437"/>
                      </a:cubicBezTo>
                      <a:cubicBezTo>
                        <a:pt x="139824" y="73319"/>
                        <a:pt x="149781" y="80418"/>
                        <a:pt x="158005" y="89297"/>
                      </a:cubicBezTo>
                      <a:lnTo>
                        <a:pt x="164878" y="82706"/>
                      </a:lnTo>
                      <a:cubicBezTo>
                        <a:pt x="155757" y="72883"/>
                        <a:pt x="144717" y="65037"/>
                        <a:pt x="132440" y="59655"/>
                      </a:cubicBezTo>
                      <a:cubicBezTo>
                        <a:pt x="119856" y="54624"/>
                        <a:pt x="106395" y="52153"/>
                        <a:pt x="92845" y="52387"/>
                      </a:cubicBezTo>
                      <a:cubicBezTo>
                        <a:pt x="91778" y="52387"/>
                        <a:pt x="90768" y="52483"/>
                        <a:pt x="89716" y="52511"/>
                      </a:cubicBezTo>
                      <a:lnTo>
                        <a:pt x="89716" y="0"/>
                      </a:lnTo>
                      <a:lnTo>
                        <a:pt x="80191" y="0"/>
                      </a:lnTo>
                      <a:lnTo>
                        <a:pt x="80191" y="53154"/>
                      </a:lnTo>
                      <a:cubicBezTo>
                        <a:pt x="72364" y="53937"/>
                        <a:pt x="64676" y="55760"/>
                        <a:pt x="57331" y="58574"/>
                      </a:cubicBezTo>
                      <a:cubicBezTo>
                        <a:pt x="47522" y="62337"/>
                        <a:pt x="38561" y="68017"/>
                        <a:pt x="30971" y="75281"/>
                      </a:cubicBezTo>
                      <a:cubicBezTo>
                        <a:pt x="23911" y="82167"/>
                        <a:pt x="18348" y="90436"/>
                        <a:pt x="14630" y="99570"/>
                      </a:cubicBezTo>
                      <a:cubicBezTo>
                        <a:pt x="10930" y="108671"/>
                        <a:pt x="9035" y="118405"/>
                        <a:pt x="9054" y="128230"/>
                      </a:cubicBezTo>
                      <a:cubicBezTo>
                        <a:pt x="8865" y="137371"/>
                        <a:pt x="10438" y="146464"/>
                        <a:pt x="13687" y="155010"/>
                      </a:cubicBezTo>
                      <a:cubicBezTo>
                        <a:pt x="16582" y="162325"/>
                        <a:pt x="20848" y="169018"/>
                        <a:pt x="26256" y="174731"/>
                      </a:cubicBezTo>
                      <a:cubicBezTo>
                        <a:pt x="31571" y="180244"/>
                        <a:pt x="37698" y="184911"/>
                        <a:pt x="44425" y="188571"/>
                      </a:cubicBezTo>
                      <a:cubicBezTo>
                        <a:pt x="51330" y="192335"/>
                        <a:pt x="58491" y="195609"/>
                        <a:pt x="65856" y="198368"/>
                      </a:cubicBezTo>
                      <a:cubicBezTo>
                        <a:pt x="70514" y="200125"/>
                        <a:pt x="75324" y="201778"/>
                        <a:pt x="80186" y="203373"/>
                      </a:cubicBezTo>
                      <a:lnTo>
                        <a:pt x="80186" y="347639"/>
                      </a:lnTo>
                      <a:cubicBezTo>
                        <a:pt x="72616" y="347680"/>
                        <a:pt x="65067" y="346857"/>
                        <a:pt x="57683" y="345186"/>
                      </a:cubicBezTo>
                      <a:cubicBezTo>
                        <a:pt x="51418" y="343725"/>
                        <a:pt x="45328" y="341598"/>
                        <a:pt x="39514" y="338842"/>
                      </a:cubicBezTo>
                      <a:cubicBezTo>
                        <a:pt x="34785" y="336601"/>
                        <a:pt x="30304" y="333867"/>
                        <a:pt x="26146" y="330689"/>
                      </a:cubicBezTo>
                      <a:cubicBezTo>
                        <a:pt x="22783" y="328091"/>
                        <a:pt x="19562" y="325313"/>
                        <a:pt x="16497" y="322369"/>
                      </a:cubicBezTo>
                      <a:cubicBezTo>
                        <a:pt x="13786" y="319727"/>
                        <a:pt x="11649" y="317559"/>
                        <a:pt x="10087" y="315863"/>
                      </a:cubicBezTo>
                      <a:cubicBezTo>
                        <a:pt x="8758" y="314435"/>
                        <a:pt x="7882" y="313482"/>
                        <a:pt x="7272" y="312868"/>
                      </a:cubicBezTo>
                      <a:lnTo>
                        <a:pt x="6896" y="312477"/>
                      </a:lnTo>
                      <a:lnTo>
                        <a:pt x="0" y="319035"/>
                      </a:lnTo>
                      <a:lnTo>
                        <a:pt x="391" y="319445"/>
                      </a:lnTo>
                      <a:cubicBezTo>
                        <a:pt x="976" y="320054"/>
                        <a:pt x="1819" y="320931"/>
                        <a:pt x="3077" y="322302"/>
                      </a:cubicBezTo>
                      <a:cubicBezTo>
                        <a:pt x="4724" y="324099"/>
                        <a:pt x="6980" y="326390"/>
                        <a:pt x="9844" y="329174"/>
                      </a:cubicBezTo>
                      <a:cubicBezTo>
                        <a:pt x="13153" y="332365"/>
                        <a:pt x="16632" y="335374"/>
                        <a:pt x="20264" y="338190"/>
                      </a:cubicBezTo>
                      <a:cubicBezTo>
                        <a:pt x="24954" y="341787"/>
                        <a:pt x="30009" y="344879"/>
                        <a:pt x="35347" y="347415"/>
                      </a:cubicBezTo>
                      <a:cubicBezTo>
                        <a:pt x="41776" y="350467"/>
                        <a:pt x="48512" y="352825"/>
                        <a:pt x="55440" y="354449"/>
                      </a:cubicBezTo>
                      <a:cubicBezTo>
                        <a:pt x="63564" y="356303"/>
                        <a:pt x="71873" y="357217"/>
                        <a:pt x="80205" y="357173"/>
                      </a:cubicBezTo>
                      <a:lnTo>
                        <a:pt x="80205" y="409561"/>
                      </a:lnTo>
                      <a:lnTo>
                        <a:pt x="89730" y="409561"/>
                      </a:lnTo>
                      <a:lnTo>
                        <a:pt x="89730" y="356830"/>
                      </a:lnTo>
                      <a:cubicBezTo>
                        <a:pt x="99780" y="356244"/>
                        <a:pt x="109670" y="354056"/>
                        <a:pt x="119029" y="350349"/>
                      </a:cubicBezTo>
                      <a:cubicBezTo>
                        <a:pt x="129608" y="346126"/>
                        <a:pt x="139240" y="339838"/>
                        <a:pt x="147361" y="331851"/>
                      </a:cubicBezTo>
                      <a:cubicBezTo>
                        <a:pt x="155112" y="324098"/>
                        <a:pt x="161170" y="314823"/>
                        <a:pt x="165154" y="304610"/>
                      </a:cubicBezTo>
                      <a:cubicBezTo>
                        <a:pt x="169229" y="294121"/>
                        <a:pt x="171292" y="282958"/>
                        <a:pt x="171236" y="271705"/>
                      </a:cubicBezTo>
                      <a:cubicBezTo>
                        <a:pt x="171418" y="262907"/>
                        <a:pt x="169824" y="254161"/>
                        <a:pt x="166549" y="245993"/>
                      </a:cubicBezTo>
                      <a:close/>
                      <a:moveTo>
                        <a:pt x="69223" y="189457"/>
                      </a:moveTo>
                      <a:cubicBezTo>
                        <a:pt x="62284" y="186855"/>
                        <a:pt x="55536" y="183770"/>
                        <a:pt x="49030" y="180223"/>
                      </a:cubicBezTo>
                      <a:cubicBezTo>
                        <a:pt x="43144" y="177028"/>
                        <a:pt x="37783" y="172950"/>
                        <a:pt x="33133" y="168131"/>
                      </a:cubicBezTo>
                      <a:cubicBezTo>
                        <a:pt x="28558" y="163302"/>
                        <a:pt x="24949" y="157645"/>
                        <a:pt x="22498" y="151462"/>
                      </a:cubicBezTo>
                      <a:cubicBezTo>
                        <a:pt x="19714" y="144052"/>
                        <a:pt x="18379" y="136177"/>
                        <a:pt x="18564" y="128264"/>
                      </a:cubicBezTo>
                      <a:cubicBezTo>
                        <a:pt x="18547" y="119669"/>
                        <a:pt x="20201" y="111152"/>
                        <a:pt x="23436" y="103189"/>
                      </a:cubicBezTo>
                      <a:cubicBezTo>
                        <a:pt x="26662" y="95260"/>
                        <a:pt x="31493" y="88084"/>
                        <a:pt x="37624" y="82110"/>
                      </a:cubicBezTo>
                      <a:cubicBezTo>
                        <a:pt x="44310" y="75728"/>
                        <a:pt x="52201" y="70743"/>
                        <a:pt x="60836" y="67447"/>
                      </a:cubicBezTo>
                      <a:cubicBezTo>
                        <a:pt x="67063" y="65070"/>
                        <a:pt x="73567" y="63497"/>
                        <a:pt x="80191" y="62765"/>
                      </a:cubicBezTo>
                      <a:lnTo>
                        <a:pt x="80191" y="193377"/>
                      </a:lnTo>
                      <a:cubicBezTo>
                        <a:pt x="76476" y="192119"/>
                        <a:pt x="72809" y="190810"/>
                        <a:pt x="69223" y="189457"/>
                      </a:cubicBezTo>
                      <a:close/>
                      <a:moveTo>
                        <a:pt x="156277" y="301123"/>
                      </a:moveTo>
                      <a:cubicBezTo>
                        <a:pt x="152773" y="310116"/>
                        <a:pt x="147445" y="318286"/>
                        <a:pt x="140627" y="325117"/>
                      </a:cubicBezTo>
                      <a:cubicBezTo>
                        <a:pt x="133389" y="332214"/>
                        <a:pt x="124808" y="337797"/>
                        <a:pt x="115386" y="341538"/>
                      </a:cubicBezTo>
                      <a:cubicBezTo>
                        <a:pt x="107179" y="344791"/>
                        <a:pt x="98512" y="346739"/>
                        <a:pt x="89702" y="347310"/>
                      </a:cubicBezTo>
                      <a:lnTo>
                        <a:pt x="89702" y="206407"/>
                      </a:lnTo>
                      <a:cubicBezTo>
                        <a:pt x="96912" y="208593"/>
                        <a:pt x="104094" y="210984"/>
                        <a:pt x="111057" y="213551"/>
                      </a:cubicBezTo>
                      <a:cubicBezTo>
                        <a:pt x="117990" y="216085"/>
                        <a:pt x="124748" y="219075"/>
                        <a:pt x="131288" y="222499"/>
                      </a:cubicBezTo>
                      <a:cubicBezTo>
                        <a:pt x="137131" y="225536"/>
                        <a:pt x="142495" y="229416"/>
                        <a:pt x="147209" y="234015"/>
                      </a:cubicBezTo>
                      <a:cubicBezTo>
                        <a:pt x="151722" y="238515"/>
                        <a:pt x="155312" y="243854"/>
                        <a:pt x="157777" y="249731"/>
                      </a:cubicBezTo>
                      <a:cubicBezTo>
                        <a:pt x="160536" y="256721"/>
                        <a:pt x="161864" y="264193"/>
                        <a:pt x="161682" y="271705"/>
                      </a:cubicBezTo>
                      <a:cubicBezTo>
                        <a:pt x="161744" y="281764"/>
                        <a:pt x="159910" y="291744"/>
                        <a:pt x="156277" y="301123"/>
                      </a:cubicBezTo>
                      <a:close/>
                    </a:path>
                  </a:pathLst>
                </a:custGeom>
                <a:grpFill/>
                <a:ln w="3175" cap="flat">
                  <a:solidFill>
                    <a:schemeClr val="bg1"/>
                  </a:solidFill>
                  <a:prstDash val="solid"/>
                  <a:miter/>
                </a:ln>
              </p:spPr>
              <p:txBody>
                <a:bodyPr rtlCol="0" anchor="ctr"/>
                <a:lstStyle/>
                <a:p>
                  <a:endParaRPr lang="en-IN"/>
                </a:p>
              </p:txBody>
            </p:sp>
          </p:grpSp>
          <p:grpSp>
            <p:nvGrpSpPr>
              <p:cNvPr id="18" name="Graphic 31">
                <a:extLst>
                  <a:ext uri="{FF2B5EF4-FFF2-40B4-BE49-F238E27FC236}">
                    <a16:creationId xmlns:a16="http://schemas.microsoft.com/office/drawing/2014/main" id="{E81A9E5D-EA89-4300-B28B-C99784D6BC9D}"/>
                  </a:ext>
                </a:extLst>
              </p:cNvPr>
              <p:cNvGrpSpPr/>
              <p:nvPr/>
            </p:nvGrpSpPr>
            <p:grpSpPr>
              <a:xfrm>
                <a:off x="7141982" y="4996911"/>
                <a:ext cx="440016" cy="465206"/>
                <a:chOff x="5181345" y="447336"/>
                <a:chExt cx="1470723" cy="1554922"/>
              </a:xfrm>
            </p:grpSpPr>
            <p:sp>
              <p:nvSpPr>
                <p:cNvPr id="39" name="Freeform: Shape 38">
                  <a:extLst>
                    <a:ext uri="{FF2B5EF4-FFF2-40B4-BE49-F238E27FC236}">
                      <a16:creationId xmlns:a16="http://schemas.microsoft.com/office/drawing/2014/main" id="{D265083F-F7EE-455D-B245-534B6D9B747E}"/>
                    </a:ext>
                  </a:extLst>
                </p:cNvPr>
                <p:cNvSpPr/>
                <p:nvPr/>
              </p:nvSpPr>
              <p:spPr>
                <a:xfrm>
                  <a:off x="5377520" y="1254583"/>
                  <a:ext cx="111198" cy="323004"/>
                </a:xfrm>
                <a:custGeom>
                  <a:avLst/>
                  <a:gdLst>
                    <a:gd name="connsiteX0" fmla="*/ 0 w 111198"/>
                    <a:gd name="connsiteY0" fmla="*/ 238282 h 323004"/>
                    <a:gd name="connsiteX1" fmla="*/ 111198 w 111198"/>
                    <a:gd name="connsiteY1" fmla="*/ 323004 h 323004"/>
                    <a:gd name="connsiteX2" fmla="*/ 111198 w 111198"/>
                    <a:gd name="connsiteY2" fmla="*/ 0 h 323004"/>
                    <a:gd name="connsiteX3" fmla="*/ 0 w 111198"/>
                    <a:gd name="connsiteY3" fmla="*/ 0 h 323004"/>
                    <a:gd name="connsiteX4" fmla="*/ 0 w 111198"/>
                    <a:gd name="connsiteY4" fmla="*/ 238282 h 323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8" h="323004">
                      <a:moveTo>
                        <a:pt x="0" y="238282"/>
                      </a:moveTo>
                      <a:cubicBezTo>
                        <a:pt x="33889" y="270053"/>
                        <a:pt x="70955" y="298647"/>
                        <a:pt x="111198" y="323004"/>
                      </a:cubicBezTo>
                      <a:lnTo>
                        <a:pt x="111198" y="0"/>
                      </a:lnTo>
                      <a:lnTo>
                        <a:pt x="0" y="0"/>
                      </a:lnTo>
                      <a:lnTo>
                        <a:pt x="0" y="238282"/>
                      </a:lnTo>
                      <a:close/>
                    </a:path>
                  </a:pathLst>
                </a:custGeom>
                <a:noFill/>
                <a:ln w="10553" cap="flat">
                  <a:solidFill>
                    <a:schemeClr val="bg1"/>
                  </a:solidFill>
                  <a:prstDash val="solid"/>
                  <a:miter/>
                </a:ln>
              </p:spPr>
              <p:txBody>
                <a:bodyPr rtlCol="0" anchor="ctr"/>
                <a:lstStyle/>
                <a:p>
                  <a:endParaRPr lang="en-IN"/>
                </a:p>
              </p:txBody>
            </p:sp>
            <p:sp>
              <p:nvSpPr>
                <p:cNvPr id="40" name="Freeform: Shape 39">
                  <a:extLst>
                    <a:ext uri="{FF2B5EF4-FFF2-40B4-BE49-F238E27FC236}">
                      <a16:creationId xmlns:a16="http://schemas.microsoft.com/office/drawing/2014/main" id="{ADA800D5-3782-4EC7-B84C-06DAFE8D5914}"/>
                    </a:ext>
                  </a:extLst>
                </p:cNvPr>
                <p:cNvSpPr/>
                <p:nvPr/>
              </p:nvSpPr>
              <p:spPr>
                <a:xfrm>
                  <a:off x="5956810" y="690120"/>
                  <a:ext cx="3177" cy="2118"/>
                </a:xfrm>
                <a:custGeom>
                  <a:avLst/>
                  <a:gdLst>
                    <a:gd name="connsiteX0" fmla="*/ 3177 w 3177"/>
                    <a:gd name="connsiteY0" fmla="*/ 2118 h 2118"/>
                    <a:gd name="connsiteX1" fmla="*/ 3177 w 3177"/>
                    <a:gd name="connsiteY1" fmla="*/ 0 h 2118"/>
                    <a:gd name="connsiteX2" fmla="*/ 0 w 3177"/>
                    <a:gd name="connsiteY2" fmla="*/ 0 h 2118"/>
                  </a:gdLst>
                  <a:ahLst/>
                  <a:cxnLst>
                    <a:cxn ang="0">
                      <a:pos x="connsiteX0" y="connsiteY0"/>
                    </a:cxn>
                    <a:cxn ang="0">
                      <a:pos x="connsiteX1" y="connsiteY1"/>
                    </a:cxn>
                    <a:cxn ang="0">
                      <a:pos x="connsiteX2" y="connsiteY2"/>
                    </a:cxn>
                  </a:cxnLst>
                  <a:rect l="l" t="t" r="r" b="b"/>
                  <a:pathLst>
                    <a:path w="3177" h="2118">
                      <a:moveTo>
                        <a:pt x="3177" y="2118"/>
                      </a:moveTo>
                      <a:lnTo>
                        <a:pt x="3177" y="0"/>
                      </a:lnTo>
                      <a:lnTo>
                        <a:pt x="0" y="0"/>
                      </a:lnTo>
                      <a:close/>
                    </a:path>
                  </a:pathLst>
                </a:custGeom>
                <a:noFill/>
                <a:ln w="10553" cap="flat">
                  <a:solidFill>
                    <a:schemeClr val="bg1"/>
                  </a:solidFill>
                  <a:prstDash val="solid"/>
                  <a:miter/>
                </a:ln>
              </p:spPr>
              <p:txBody>
                <a:bodyPr rtlCol="0" anchor="ctr"/>
                <a:lstStyle/>
                <a:p>
                  <a:endParaRPr lang="en-IN"/>
                </a:p>
              </p:txBody>
            </p:sp>
            <p:sp>
              <p:nvSpPr>
                <p:cNvPr id="41" name="Freeform: Shape 40">
                  <a:extLst>
                    <a:ext uri="{FF2B5EF4-FFF2-40B4-BE49-F238E27FC236}">
                      <a16:creationId xmlns:a16="http://schemas.microsoft.com/office/drawing/2014/main" id="{26831F88-F586-401A-AE60-F0E22C49A53E}"/>
                    </a:ext>
                  </a:extLst>
                </p:cNvPr>
                <p:cNvSpPr/>
                <p:nvPr/>
              </p:nvSpPr>
              <p:spPr>
                <a:xfrm>
                  <a:off x="5192062" y="458324"/>
                  <a:ext cx="1184666" cy="1201867"/>
                </a:xfrm>
                <a:custGeom>
                  <a:avLst/>
                  <a:gdLst>
                    <a:gd name="connsiteX0" fmla="*/ 991381 w 1184666"/>
                    <a:gd name="connsiteY0" fmla="*/ 1066312 h 1201867"/>
                    <a:gd name="connsiteX1" fmla="*/ 1184125 w 1184666"/>
                    <a:gd name="connsiteY1" fmla="*/ 563272 h 1201867"/>
                    <a:gd name="connsiteX2" fmla="*/ 1000912 w 1184666"/>
                    <a:gd name="connsiteY2" fmla="*/ 149191 h 1201867"/>
                    <a:gd name="connsiteX3" fmla="*/ 201344 w 1184666"/>
                    <a:gd name="connsiteY3" fmla="*/ 150250 h 1201867"/>
                    <a:gd name="connsiteX4" fmla="*/ 111326 w 1184666"/>
                    <a:gd name="connsiteY4" fmla="*/ 949818 h 1201867"/>
                    <a:gd name="connsiteX5" fmla="*/ 173809 w 1184666"/>
                    <a:gd name="connsiteY5" fmla="*/ 1023950 h 1201867"/>
                    <a:gd name="connsiteX6" fmla="*/ 173809 w 1184666"/>
                    <a:gd name="connsiteY6" fmla="*/ 785669 h 1201867"/>
                    <a:gd name="connsiteX7" fmla="*/ 307247 w 1184666"/>
                    <a:gd name="connsiteY7" fmla="*/ 785669 h 1201867"/>
                    <a:gd name="connsiteX8" fmla="*/ 307247 w 1184666"/>
                    <a:gd name="connsiteY8" fmla="*/ 1124558 h 1201867"/>
                    <a:gd name="connsiteX9" fmla="*/ 498932 w 1184666"/>
                    <a:gd name="connsiteY9" fmla="*/ 1193395 h 1201867"/>
                    <a:gd name="connsiteX10" fmla="*/ 498932 w 1184666"/>
                    <a:gd name="connsiteY10" fmla="*/ 647995 h 1201867"/>
                    <a:gd name="connsiteX11" fmla="*/ 631310 w 1184666"/>
                    <a:gd name="connsiteY11" fmla="*/ 647995 h 1201867"/>
                    <a:gd name="connsiteX12" fmla="*/ 631310 w 1184666"/>
                    <a:gd name="connsiteY12" fmla="*/ 1201868 h 1201867"/>
                    <a:gd name="connsiteX13" fmla="*/ 857943 w 1184666"/>
                    <a:gd name="connsiteY13" fmla="*/ 1145739 h 1201867"/>
                    <a:gd name="connsiteX14" fmla="*/ 857943 w 1184666"/>
                    <a:gd name="connsiteY14" fmla="*/ 436189 h 1201867"/>
                    <a:gd name="connsiteX15" fmla="*/ 990322 w 1184666"/>
                    <a:gd name="connsiteY15" fmla="*/ 436189 h 1201867"/>
                    <a:gd name="connsiteX16" fmla="*/ 990322 w 1184666"/>
                    <a:gd name="connsiteY16" fmla="*/ 1066312 h 1201867"/>
                    <a:gd name="connsiteX17" fmla="*/ 768984 w 1184666"/>
                    <a:gd name="connsiteY17" fmla="*/ 352525 h 1201867"/>
                    <a:gd name="connsiteX18" fmla="*/ 758394 w 1184666"/>
                    <a:gd name="connsiteY18" fmla="*/ 351466 h 1201867"/>
                    <a:gd name="connsiteX19" fmla="*/ 766866 w 1184666"/>
                    <a:gd name="connsiteY19" fmla="*/ 242386 h 1201867"/>
                    <a:gd name="connsiteX20" fmla="*/ 513758 w 1184666"/>
                    <a:gd name="connsiteY20" fmla="*/ 492317 h 1201867"/>
                    <a:gd name="connsiteX21" fmla="*/ 354903 w 1184666"/>
                    <a:gd name="connsiteY21" fmla="*/ 440425 h 1201867"/>
                    <a:gd name="connsiteX22" fmla="*/ 137802 w 1184666"/>
                    <a:gd name="connsiteY22" fmla="*/ 697769 h 1201867"/>
                    <a:gd name="connsiteX23" fmla="*/ 129330 w 1184666"/>
                    <a:gd name="connsiteY23" fmla="*/ 691415 h 1201867"/>
                    <a:gd name="connsiteX24" fmla="*/ 349608 w 1184666"/>
                    <a:gd name="connsiteY24" fmla="*/ 428775 h 1201867"/>
                    <a:gd name="connsiteX25" fmla="*/ 509522 w 1184666"/>
                    <a:gd name="connsiteY25" fmla="*/ 480668 h 1201867"/>
                    <a:gd name="connsiteX26" fmla="*/ 762630 w 1184666"/>
                    <a:gd name="connsiteY26" fmla="*/ 231796 h 1201867"/>
                    <a:gd name="connsiteX27" fmla="*/ 631310 w 1184666"/>
                    <a:gd name="connsiteY27" fmla="*/ 231796 h 1201867"/>
                    <a:gd name="connsiteX28" fmla="*/ 631310 w 1184666"/>
                    <a:gd name="connsiteY28" fmla="*/ 221205 h 1201867"/>
                    <a:gd name="connsiteX29" fmla="*/ 779575 w 1184666"/>
                    <a:gd name="connsiteY29" fmla="*/ 221205 h 1201867"/>
                    <a:gd name="connsiteX30" fmla="*/ 768984 w 1184666"/>
                    <a:gd name="connsiteY30" fmla="*/ 352525 h 1201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84666" h="1201867">
                      <a:moveTo>
                        <a:pt x="991381" y="1066312"/>
                      </a:moveTo>
                      <a:cubicBezTo>
                        <a:pt x="1122701" y="928638"/>
                        <a:pt x="1191538" y="749662"/>
                        <a:pt x="1184125" y="563272"/>
                      </a:cubicBezTo>
                      <a:cubicBezTo>
                        <a:pt x="1177770" y="398063"/>
                        <a:pt x="1111052" y="246622"/>
                        <a:pt x="1000912" y="149191"/>
                      </a:cubicBezTo>
                      <a:cubicBezTo>
                        <a:pt x="776398" y="-49907"/>
                        <a:pt x="425858" y="-49907"/>
                        <a:pt x="201344" y="150250"/>
                      </a:cubicBezTo>
                      <a:cubicBezTo>
                        <a:pt x="-27407" y="353584"/>
                        <a:pt x="-66591" y="697769"/>
                        <a:pt x="111326" y="949818"/>
                      </a:cubicBezTo>
                      <a:cubicBezTo>
                        <a:pt x="130389" y="976294"/>
                        <a:pt x="151569" y="1001711"/>
                        <a:pt x="173809" y="1023950"/>
                      </a:cubicBezTo>
                      <a:lnTo>
                        <a:pt x="173809" y="785669"/>
                      </a:lnTo>
                      <a:lnTo>
                        <a:pt x="307247" y="785669"/>
                      </a:lnTo>
                      <a:lnTo>
                        <a:pt x="307247" y="1124558"/>
                      </a:lnTo>
                      <a:cubicBezTo>
                        <a:pt x="366553" y="1157388"/>
                        <a:pt x="431154" y="1180687"/>
                        <a:pt x="498932" y="1193395"/>
                      </a:cubicBezTo>
                      <a:lnTo>
                        <a:pt x="498932" y="647995"/>
                      </a:lnTo>
                      <a:lnTo>
                        <a:pt x="631310" y="647995"/>
                      </a:lnTo>
                      <a:lnTo>
                        <a:pt x="631310" y="1201868"/>
                      </a:lnTo>
                      <a:cubicBezTo>
                        <a:pt x="709679" y="1198691"/>
                        <a:pt x="785929" y="1179628"/>
                        <a:pt x="857943" y="1145739"/>
                      </a:cubicBezTo>
                      <a:lnTo>
                        <a:pt x="857943" y="436189"/>
                      </a:lnTo>
                      <a:lnTo>
                        <a:pt x="990322" y="436189"/>
                      </a:lnTo>
                      <a:lnTo>
                        <a:pt x="990322" y="1066312"/>
                      </a:lnTo>
                      <a:close/>
                      <a:moveTo>
                        <a:pt x="768984" y="352525"/>
                      </a:moveTo>
                      <a:lnTo>
                        <a:pt x="758394" y="351466"/>
                      </a:lnTo>
                      <a:lnTo>
                        <a:pt x="766866" y="242386"/>
                      </a:lnTo>
                      <a:lnTo>
                        <a:pt x="513758" y="492317"/>
                      </a:lnTo>
                      <a:lnTo>
                        <a:pt x="354903" y="440425"/>
                      </a:lnTo>
                      <a:lnTo>
                        <a:pt x="137802" y="697769"/>
                      </a:lnTo>
                      <a:lnTo>
                        <a:pt x="129330" y="691415"/>
                      </a:lnTo>
                      <a:lnTo>
                        <a:pt x="349608" y="428775"/>
                      </a:lnTo>
                      <a:lnTo>
                        <a:pt x="509522" y="480668"/>
                      </a:lnTo>
                      <a:lnTo>
                        <a:pt x="762630" y="231796"/>
                      </a:lnTo>
                      <a:lnTo>
                        <a:pt x="631310" y="231796"/>
                      </a:lnTo>
                      <a:lnTo>
                        <a:pt x="631310" y="221205"/>
                      </a:lnTo>
                      <a:lnTo>
                        <a:pt x="779575" y="221205"/>
                      </a:lnTo>
                      <a:lnTo>
                        <a:pt x="768984" y="352525"/>
                      </a:lnTo>
                      <a:close/>
                    </a:path>
                  </a:pathLst>
                </a:custGeom>
                <a:noFill/>
                <a:ln w="10553" cap="flat">
                  <a:solidFill>
                    <a:schemeClr val="bg1"/>
                  </a:solidFill>
                  <a:prstDash val="solid"/>
                  <a:miter/>
                </a:ln>
              </p:spPr>
              <p:txBody>
                <a:bodyPr rtlCol="0" anchor="ctr"/>
                <a:lstStyle/>
                <a:p>
                  <a:endParaRPr lang="en-IN"/>
                </a:p>
              </p:txBody>
            </p:sp>
            <p:sp>
              <p:nvSpPr>
                <p:cNvPr id="42" name="Freeform: Shape 41">
                  <a:extLst>
                    <a:ext uri="{FF2B5EF4-FFF2-40B4-BE49-F238E27FC236}">
                      <a16:creationId xmlns:a16="http://schemas.microsoft.com/office/drawing/2014/main" id="{51CB17D6-9045-4FE1-A5E3-EB20B389326F}"/>
                    </a:ext>
                  </a:extLst>
                </p:cNvPr>
                <p:cNvSpPr/>
                <p:nvPr/>
              </p:nvSpPr>
              <p:spPr>
                <a:xfrm>
                  <a:off x="5701584" y="1116909"/>
                  <a:ext cx="111198" cy="543547"/>
                </a:xfrm>
                <a:custGeom>
                  <a:avLst/>
                  <a:gdLst>
                    <a:gd name="connsiteX0" fmla="*/ 0 w 111198"/>
                    <a:gd name="connsiteY0" fmla="*/ 535870 h 543547"/>
                    <a:gd name="connsiteX1" fmla="*/ 6354 w 111198"/>
                    <a:gd name="connsiteY1" fmla="*/ 536929 h 543547"/>
                    <a:gd name="connsiteX2" fmla="*/ 111198 w 111198"/>
                    <a:gd name="connsiteY2" fmla="*/ 543283 h 543547"/>
                    <a:gd name="connsiteX3" fmla="*/ 111198 w 111198"/>
                    <a:gd name="connsiteY3" fmla="*/ 0 h 543547"/>
                    <a:gd name="connsiteX4" fmla="*/ 0 w 111198"/>
                    <a:gd name="connsiteY4" fmla="*/ 0 h 543547"/>
                    <a:gd name="connsiteX5" fmla="*/ 0 w 111198"/>
                    <a:gd name="connsiteY5" fmla="*/ 535870 h 54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198" h="543547">
                      <a:moveTo>
                        <a:pt x="0" y="535870"/>
                      </a:moveTo>
                      <a:cubicBezTo>
                        <a:pt x="2118" y="535870"/>
                        <a:pt x="4236" y="536929"/>
                        <a:pt x="6354" y="536929"/>
                      </a:cubicBezTo>
                      <a:cubicBezTo>
                        <a:pt x="41302" y="542224"/>
                        <a:pt x="76250" y="544342"/>
                        <a:pt x="111198" y="543283"/>
                      </a:cubicBezTo>
                      <a:lnTo>
                        <a:pt x="111198" y="0"/>
                      </a:lnTo>
                      <a:lnTo>
                        <a:pt x="0" y="0"/>
                      </a:lnTo>
                      <a:lnTo>
                        <a:pt x="0" y="535870"/>
                      </a:lnTo>
                      <a:close/>
                    </a:path>
                  </a:pathLst>
                </a:custGeom>
                <a:noFill/>
                <a:ln w="10553" cap="flat">
                  <a:solidFill>
                    <a:schemeClr val="bg1"/>
                  </a:solidFill>
                  <a:prstDash val="solid"/>
                  <a:miter/>
                </a:ln>
              </p:spPr>
              <p:txBody>
                <a:bodyPr rtlCol="0" anchor="ctr"/>
                <a:lstStyle/>
                <a:p>
                  <a:endParaRPr lang="en-IN"/>
                </a:p>
              </p:txBody>
            </p:sp>
            <p:sp>
              <p:nvSpPr>
                <p:cNvPr id="43" name="Freeform: Shape 42">
                  <a:extLst>
                    <a:ext uri="{FF2B5EF4-FFF2-40B4-BE49-F238E27FC236}">
                      <a16:creationId xmlns:a16="http://schemas.microsoft.com/office/drawing/2014/main" id="{D7B9679F-DEC5-4FEB-8EC8-788AC26709F1}"/>
                    </a:ext>
                  </a:extLst>
                </p:cNvPr>
                <p:cNvSpPr/>
                <p:nvPr/>
              </p:nvSpPr>
              <p:spPr>
                <a:xfrm>
                  <a:off x="6183443" y="1525695"/>
                  <a:ext cx="2118" cy="4236"/>
                </a:xfrm>
                <a:custGeom>
                  <a:avLst/>
                  <a:gdLst>
                    <a:gd name="connsiteX0" fmla="*/ 0 w 2118"/>
                    <a:gd name="connsiteY0" fmla="*/ 4236 h 4236"/>
                    <a:gd name="connsiteX1" fmla="*/ 2118 w 2118"/>
                    <a:gd name="connsiteY1" fmla="*/ 2118 h 4236"/>
                    <a:gd name="connsiteX2" fmla="*/ 0 w 2118"/>
                    <a:gd name="connsiteY2" fmla="*/ 0 h 4236"/>
                  </a:gdLst>
                  <a:ahLst/>
                  <a:cxnLst>
                    <a:cxn ang="0">
                      <a:pos x="connsiteX0" y="connsiteY0"/>
                    </a:cxn>
                    <a:cxn ang="0">
                      <a:pos x="connsiteX1" y="connsiteY1"/>
                    </a:cxn>
                    <a:cxn ang="0">
                      <a:pos x="connsiteX2" y="connsiteY2"/>
                    </a:cxn>
                  </a:cxnLst>
                  <a:rect l="l" t="t" r="r" b="b"/>
                  <a:pathLst>
                    <a:path w="2118" h="4236">
                      <a:moveTo>
                        <a:pt x="0" y="4236"/>
                      </a:moveTo>
                      <a:lnTo>
                        <a:pt x="2118" y="2118"/>
                      </a:lnTo>
                      <a:lnTo>
                        <a:pt x="0" y="0"/>
                      </a:lnTo>
                      <a:close/>
                    </a:path>
                  </a:pathLst>
                </a:custGeom>
                <a:noFill/>
                <a:ln w="10553" cap="flat">
                  <a:solidFill>
                    <a:schemeClr val="bg1"/>
                  </a:solid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68E74713-B594-4EF4-9D0F-146A71C50D4E}"/>
                    </a:ext>
                  </a:extLst>
                </p:cNvPr>
                <p:cNvSpPr/>
                <p:nvPr/>
              </p:nvSpPr>
              <p:spPr>
                <a:xfrm>
                  <a:off x="6060595" y="905103"/>
                  <a:ext cx="111198" cy="694724"/>
                </a:xfrm>
                <a:custGeom>
                  <a:avLst/>
                  <a:gdLst>
                    <a:gd name="connsiteX0" fmla="*/ 0 w 111198"/>
                    <a:gd name="connsiteY0" fmla="*/ 694724 h 694724"/>
                    <a:gd name="connsiteX1" fmla="*/ 111198 w 111198"/>
                    <a:gd name="connsiteY1" fmla="*/ 624828 h 694724"/>
                    <a:gd name="connsiteX2" fmla="*/ 111198 w 111198"/>
                    <a:gd name="connsiteY2" fmla="*/ 0 h 694724"/>
                    <a:gd name="connsiteX3" fmla="*/ 0 w 111198"/>
                    <a:gd name="connsiteY3" fmla="*/ 0 h 694724"/>
                    <a:gd name="connsiteX4" fmla="*/ 0 w 111198"/>
                    <a:gd name="connsiteY4" fmla="*/ 694724 h 69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98" h="694724">
                      <a:moveTo>
                        <a:pt x="0" y="694724"/>
                      </a:moveTo>
                      <a:cubicBezTo>
                        <a:pt x="39184" y="675662"/>
                        <a:pt x="76250" y="652363"/>
                        <a:pt x="111198" y="624828"/>
                      </a:cubicBezTo>
                      <a:lnTo>
                        <a:pt x="111198" y="0"/>
                      </a:lnTo>
                      <a:lnTo>
                        <a:pt x="0" y="0"/>
                      </a:lnTo>
                      <a:lnTo>
                        <a:pt x="0" y="694724"/>
                      </a:lnTo>
                      <a:close/>
                    </a:path>
                  </a:pathLst>
                </a:custGeom>
                <a:noFill/>
                <a:ln w="10553" cap="flat">
                  <a:solidFill>
                    <a:schemeClr val="bg1"/>
                  </a:solid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3CB3107F-749D-4012-B76E-4EFA67463BBA}"/>
                    </a:ext>
                  </a:extLst>
                </p:cNvPr>
                <p:cNvSpPr/>
                <p:nvPr/>
              </p:nvSpPr>
              <p:spPr>
                <a:xfrm>
                  <a:off x="5181345" y="447336"/>
                  <a:ext cx="1205062" cy="1223446"/>
                </a:xfrm>
                <a:custGeom>
                  <a:avLst/>
                  <a:gdLst>
                    <a:gd name="connsiteX0" fmla="*/ 1002098 w 1205062"/>
                    <a:gd name="connsiteY0" fmla="*/ 1082595 h 1223446"/>
                    <a:gd name="connsiteX1" fmla="*/ 997862 w 1205062"/>
                    <a:gd name="connsiteY1" fmla="*/ 1086831 h 1223446"/>
                    <a:gd name="connsiteX2" fmla="*/ 1096352 w 1205062"/>
                    <a:gd name="connsiteY2" fmla="*/ 1185321 h 1223446"/>
                    <a:gd name="connsiteX3" fmla="*/ 1103765 w 1205062"/>
                    <a:gd name="connsiteY3" fmla="*/ 1177908 h 1223446"/>
                    <a:gd name="connsiteX4" fmla="*/ 1009511 w 1205062"/>
                    <a:gd name="connsiteY4" fmla="*/ 1083654 h 1223446"/>
                    <a:gd name="connsiteX5" fmla="*/ 1204373 w 1205062"/>
                    <a:gd name="connsiteY5" fmla="*/ 573201 h 1223446"/>
                    <a:gd name="connsiteX6" fmla="*/ 1017983 w 1205062"/>
                    <a:gd name="connsiteY6" fmla="*/ 150648 h 1223446"/>
                    <a:gd name="connsiteX7" fmla="*/ 204648 w 1205062"/>
                    <a:gd name="connsiteY7" fmla="*/ 152766 h 1223446"/>
                    <a:gd name="connsiteX8" fmla="*/ 113571 w 1205062"/>
                    <a:gd name="connsiteY8" fmla="*/ 967161 h 1223446"/>
                    <a:gd name="connsiteX9" fmla="*/ 184526 w 1205062"/>
                    <a:gd name="connsiteY9" fmla="*/ 1050824 h 1223446"/>
                    <a:gd name="connsiteX10" fmla="*/ 184526 w 1205062"/>
                    <a:gd name="connsiteY10" fmla="*/ 1052942 h 1223446"/>
                    <a:gd name="connsiteX11" fmla="*/ 186644 w 1205062"/>
                    <a:gd name="connsiteY11" fmla="*/ 1052942 h 1223446"/>
                    <a:gd name="connsiteX12" fmla="*/ 306315 w 1205062"/>
                    <a:gd name="connsiteY12" fmla="*/ 1141901 h 1223446"/>
                    <a:gd name="connsiteX13" fmla="*/ 306315 w 1205062"/>
                    <a:gd name="connsiteY13" fmla="*/ 1146137 h 1223446"/>
                    <a:gd name="connsiteX14" fmla="*/ 313728 w 1205062"/>
                    <a:gd name="connsiteY14" fmla="*/ 1146137 h 1223446"/>
                    <a:gd name="connsiteX15" fmla="*/ 523416 w 1205062"/>
                    <a:gd name="connsiteY15" fmla="*/ 1217092 h 1223446"/>
                    <a:gd name="connsiteX16" fmla="*/ 613434 w 1205062"/>
                    <a:gd name="connsiteY16" fmla="*/ 1223446 h 1223446"/>
                    <a:gd name="connsiteX17" fmla="*/ 996803 w 1205062"/>
                    <a:gd name="connsiteY17" fmla="*/ 1090008 h 1223446"/>
                    <a:gd name="connsiteX18" fmla="*/ 990449 w 1205062"/>
                    <a:gd name="connsiteY18" fmla="*/ 1082595 h 1223446"/>
                    <a:gd name="connsiteX19" fmla="*/ 1002098 w 1205062"/>
                    <a:gd name="connsiteY19" fmla="*/ 1082595 h 1223446"/>
                    <a:gd name="connsiteX20" fmla="*/ 1002098 w 1205062"/>
                    <a:gd name="connsiteY20" fmla="*/ 1082595 h 1223446"/>
                    <a:gd name="connsiteX21" fmla="*/ 1002098 w 1205062"/>
                    <a:gd name="connsiteY21" fmla="*/ 1078359 h 1223446"/>
                    <a:gd name="connsiteX22" fmla="*/ 1004216 w 1205062"/>
                    <a:gd name="connsiteY22" fmla="*/ 1080477 h 1223446"/>
                    <a:gd name="connsiteX23" fmla="*/ 1002098 w 1205062"/>
                    <a:gd name="connsiteY23" fmla="*/ 1082595 h 1223446"/>
                    <a:gd name="connsiteX24" fmla="*/ 307374 w 1205062"/>
                    <a:gd name="connsiteY24" fmla="*/ 1129192 h 1223446"/>
                    <a:gd name="connsiteX25" fmla="*/ 196175 w 1205062"/>
                    <a:gd name="connsiteY25" fmla="*/ 1044470 h 1223446"/>
                    <a:gd name="connsiteX26" fmla="*/ 196175 w 1205062"/>
                    <a:gd name="connsiteY26" fmla="*/ 807247 h 1223446"/>
                    <a:gd name="connsiteX27" fmla="*/ 307374 w 1205062"/>
                    <a:gd name="connsiteY27" fmla="*/ 807247 h 1223446"/>
                    <a:gd name="connsiteX28" fmla="*/ 307374 w 1205062"/>
                    <a:gd name="connsiteY28" fmla="*/ 1129192 h 1223446"/>
                    <a:gd name="connsiteX29" fmla="*/ 631437 w 1205062"/>
                    <a:gd name="connsiteY29" fmla="*/ 1212856 h 1223446"/>
                    <a:gd name="connsiteX30" fmla="*/ 526593 w 1205062"/>
                    <a:gd name="connsiteY30" fmla="*/ 1206502 h 1223446"/>
                    <a:gd name="connsiteX31" fmla="*/ 520239 w 1205062"/>
                    <a:gd name="connsiteY31" fmla="*/ 1205443 h 1223446"/>
                    <a:gd name="connsiteX32" fmla="*/ 520239 w 1205062"/>
                    <a:gd name="connsiteY32" fmla="*/ 669573 h 1223446"/>
                    <a:gd name="connsiteX33" fmla="*/ 631437 w 1205062"/>
                    <a:gd name="connsiteY33" fmla="*/ 669573 h 1223446"/>
                    <a:gd name="connsiteX34" fmla="*/ 631437 w 1205062"/>
                    <a:gd name="connsiteY34" fmla="*/ 1212856 h 1223446"/>
                    <a:gd name="connsiteX35" fmla="*/ 868660 w 1205062"/>
                    <a:gd name="connsiteY35" fmla="*/ 1156727 h 1223446"/>
                    <a:gd name="connsiteX36" fmla="*/ 642027 w 1205062"/>
                    <a:gd name="connsiteY36" fmla="*/ 1212856 h 1223446"/>
                    <a:gd name="connsiteX37" fmla="*/ 642027 w 1205062"/>
                    <a:gd name="connsiteY37" fmla="*/ 658983 h 1223446"/>
                    <a:gd name="connsiteX38" fmla="*/ 509648 w 1205062"/>
                    <a:gd name="connsiteY38" fmla="*/ 658983 h 1223446"/>
                    <a:gd name="connsiteX39" fmla="*/ 509648 w 1205062"/>
                    <a:gd name="connsiteY39" fmla="*/ 1204384 h 1223446"/>
                    <a:gd name="connsiteX40" fmla="*/ 317964 w 1205062"/>
                    <a:gd name="connsiteY40" fmla="*/ 1135547 h 1223446"/>
                    <a:gd name="connsiteX41" fmla="*/ 317964 w 1205062"/>
                    <a:gd name="connsiteY41" fmla="*/ 796657 h 1223446"/>
                    <a:gd name="connsiteX42" fmla="*/ 185585 w 1205062"/>
                    <a:gd name="connsiteY42" fmla="*/ 796657 h 1223446"/>
                    <a:gd name="connsiteX43" fmla="*/ 185585 w 1205062"/>
                    <a:gd name="connsiteY43" fmla="*/ 1034939 h 1223446"/>
                    <a:gd name="connsiteX44" fmla="*/ 123102 w 1205062"/>
                    <a:gd name="connsiteY44" fmla="*/ 960807 h 1223446"/>
                    <a:gd name="connsiteX45" fmla="*/ 212061 w 1205062"/>
                    <a:gd name="connsiteY45" fmla="*/ 161238 h 1223446"/>
                    <a:gd name="connsiteX46" fmla="*/ 1011629 w 1205062"/>
                    <a:gd name="connsiteY46" fmla="*/ 160179 h 1223446"/>
                    <a:gd name="connsiteX47" fmla="*/ 1194842 w 1205062"/>
                    <a:gd name="connsiteY47" fmla="*/ 574260 h 1223446"/>
                    <a:gd name="connsiteX48" fmla="*/ 1002098 w 1205062"/>
                    <a:gd name="connsiteY48" fmla="*/ 1077300 h 1223446"/>
                    <a:gd name="connsiteX49" fmla="*/ 1002098 w 1205062"/>
                    <a:gd name="connsiteY49" fmla="*/ 447177 h 1223446"/>
                    <a:gd name="connsiteX50" fmla="*/ 868660 w 1205062"/>
                    <a:gd name="connsiteY50" fmla="*/ 447177 h 1223446"/>
                    <a:gd name="connsiteX51" fmla="*/ 868660 w 1205062"/>
                    <a:gd name="connsiteY51" fmla="*/ 1156727 h 1223446"/>
                    <a:gd name="connsiteX52" fmla="*/ 991508 w 1205062"/>
                    <a:gd name="connsiteY52" fmla="*/ 1082595 h 1223446"/>
                    <a:gd name="connsiteX53" fmla="*/ 880309 w 1205062"/>
                    <a:gd name="connsiteY53" fmla="*/ 1152491 h 1223446"/>
                    <a:gd name="connsiteX54" fmla="*/ 880309 w 1205062"/>
                    <a:gd name="connsiteY54" fmla="*/ 457767 h 1223446"/>
                    <a:gd name="connsiteX55" fmla="*/ 991508 w 1205062"/>
                    <a:gd name="connsiteY55" fmla="*/ 457767 h 1223446"/>
                    <a:gd name="connsiteX56" fmla="*/ 991508 w 1205062"/>
                    <a:gd name="connsiteY56" fmla="*/ 1082595 h 122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205062" h="1223446">
                      <a:moveTo>
                        <a:pt x="1002098" y="1082595"/>
                      </a:moveTo>
                      <a:lnTo>
                        <a:pt x="997862" y="1086831"/>
                      </a:lnTo>
                      <a:lnTo>
                        <a:pt x="1096352" y="1185321"/>
                      </a:lnTo>
                      <a:lnTo>
                        <a:pt x="1103765" y="1177908"/>
                      </a:lnTo>
                      <a:lnTo>
                        <a:pt x="1009511" y="1083654"/>
                      </a:lnTo>
                      <a:cubicBezTo>
                        <a:pt x="1142949" y="943862"/>
                        <a:pt x="1212845" y="762768"/>
                        <a:pt x="1204373" y="573201"/>
                      </a:cubicBezTo>
                      <a:cubicBezTo>
                        <a:pt x="1198019" y="404816"/>
                        <a:pt x="1129182" y="251256"/>
                        <a:pt x="1017983" y="150648"/>
                      </a:cubicBezTo>
                      <a:cubicBezTo>
                        <a:pt x="790292" y="-50568"/>
                        <a:pt x="433398" y="-50568"/>
                        <a:pt x="204648" y="152766"/>
                      </a:cubicBezTo>
                      <a:cubicBezTo>
                        <a:pt x="-28339" y="360336"/>
                        <a:pt x="-67523" y="710875"/>
                        <a:pt x="113571" y="967161"/>
                      </a:cubicBezTo>
                      <a:cubicBezTo>
                        <a:pt x="134752" y="996814"/>
                        <a:pt x="159109" y="1025407"/>
                        <a:pt x="184526" y="1050824"/>
                      </a:cubicBezTo>
                      <a:lnTo>
                        <a:pt x="184526" y="1052942"/>
                      </a:lnTo>
                      <a:lnTo>
                        <a:pt x="186644" y="1052942"/>
                      </a:lnTo>
                      <a:cubicBezTo>
                        <a:pt x="222651" y="1087890"/>
                        <a:pt x="262894" y="1117543"/>
                        <a:pt x="306315" y="1141901"/>
                      </a:cubicBezTo>
                      <a:lnTo>
                        <a:pt x="306315" y="1146137"/>
                      </a:lnTo>
                      <a:lnTo>
                        <a:pt x="313728" y="1146137"/>
                      </a:lnTo>
                      <a:cubicBezTo>
                        <a:pt x="378329" y="1182144"/>
                        <a:pt x="449284" y="1206502"/>
                        <a:pt x="523416" y="1217092"/>
                      </a:cubicBezTo>
                      <a:cubicBezTo>
                        <a:pt x="553069" y="1221328"/>
                        <a:pt x="583781" y="1223446"/>
                        <a:pt x="613434" y="1223446"/>
                      </a:cubicBezTo>
                      <a:cubicBezTo>
                        <a:pt x="750049" y="1223446"/>
                        <a:pt x="883486" y="1176849"/>
                        <a:pt x="996803" y="1090008"/>
                      </a:cubicBezTo>
                      <a:lnTo>
                        <a:pt x="990449" y="1082595"/>
                      </a:lnTo>
                      <a:lnTo>
                        <a:pt x="1002098" y="1082595"/>
                      </a:lnTo>
                      <a:close/>
                      <a:moveTo>
                        <a:pt x="1002098" y="1082595"/>
                      </a:moveTo>
                      <a:lnTo>
                        <a:pt x="1002098" y="1078359"/>
                      </a:lnTo>
                      <a:lnTo>
                        <a:pt x="1004216" y="1080477"/>
                      </a:lnTo>
                      <a:lnTo>
                        <a:pt x="1002098" y="1082595"/>
                      </a:lnTo>
                      <a:close/>
                      <a:moveTo>
                        <a:pt x="307374" y="1129192"/>
                      </a:moveTo>
                      <a:cubicBezTo>
                        <a:pt x="267130" y="1105894"/>
                        <a:pt x="229005" y="1077300"/>
                        <a:pt x="196175" y="1044470"/>
                      </a:cubicBezTo>
                      <a:lnTo>
                        <a:pt x="196175" y="807247"/>
                      </a:lnTo>
                      <a:lnTo>
                        <a:pt x="307374" y="807247"/>
                      </a:lnTo>
                      <a:lnTo>
                        <a:pt x="307374" y="1129192"/>
                      </a:lnTo>
                      <a:close/>
                      <a:moveTo>
                        <a:pt x="631437" y="1212856"/>
                      </a:moveTo>
                      <a:cubicBezTo>
                        <a:pt x="596489" y="1213915"/>
                        <a:pt x="561541" y="1211797"/>
                        <a:pt x="526593" y="1206502"/>
                      </a:cubicBezTo>
                      <a:cubicBezTo>
                        <a:pt x="524475" y="1206502"/>
                        <a:pt x="522357" y="1205443"/>
                        <a:pt x="520239" y="1205443"/>
                      </a:cubicBezTo>
                      <a:lnTo>
                        <a:pt x="520239" y="669573"/>
                      </a:lnTo>
                      <a:lnTo>
                        <a:pt x="631437" y="669573"/>
                      </a:lnTo>
                      <a:lnTo>
                        <a:pt x="631437" y="1212856"/>
                      </a:lnTo>
                      <a:close/>
                      <a:moveTo>
                        <a:pt x="868660" y="1156727"/>
                      </a:moveTo>
                      <a:cubicBezTo>
                        <a:pt x="796646" y="1189557"/>
                        <a:pt x="720396" y="1208620"/>
                        <a:pt x="642027" y="1212856"/>
                      </a:cubicBezTo>
                      <a:lnTo>
                        <a:pt x="642027" y="658983"/>
                      </a:lnTo>
                      <a:lnTo>
                        <a:pt x="509648" y="658983"/>
                      </a:lnTo>
                      <a:lnTo>
                        <a:pt x="509648" y="1204384"/>
                      </a:lnTo>
                      <a:cubicBezTo>
                        <a:pt x="441871" y="1192734"/>
                        <a:pt x="377270" y="1169436"/>
                        <a:pt x="317964" y="1135547"/>
                      </a:cubicBezTo>
                      <a:lnTo>
                        <a:pt x="317964" y="796657"/>
                      </a:lnTo>
                      <a:lnTo>
                        <a:pt x="185585" y="796657"/>
                      </a:lnTo>
                      <a:lnTo>
                        <a:pt x="185585" y="1034939"/>
                      </a:lnTo>
                      <a:cubicBezTo>
                        <a:pt x="162286" y="1011640"/>
                        <a:pt x="142165" y="987282"/>
                        <a:pt x="123102" y="960807"/>
                      </a:cubicBezTo>
                      <a:cubicBezTo>
                        <a:pt x="-55874" y="708757"/>
                        <a:pt x="-16690" y="364572"/>
                        <a:pt x="212061" y="161238"/>
                      </a:cubicBezTo>
                      <a:cubicBezTo>
                        <a:pt x="436575" y="-38918"/>
                        <a:pt x="787115" y="-38918"/>
                        <a:pt x="1011629" y="160179"/>
                      </a:cubicBezTo>
                      <a:cubicBezTo>
                        <a:pt x="1121768" y="257610"/>
                        <a:pt x="1188487" y="409052"/>
                        <a:pt x="1194842" y="574260"/>
                      </a:cubicBezTo>
                      <a:cubicBezTo>
                        <a:pt x="1202255" y="760650"/>
                        <a:pt x="1134477" y="938567"/>
                        <a:pt x="1002098" y="1077300"/>
                      </a:cubicBezTo>
                      <a:lnTo>
                        <a:pt x="1002098" y="447177"/>
                      </a:lnTo>
                      <a:lnTo>
                        <a:pt x="868660" y="447177"/>
                      </a:lnTo>
                      <a:lnTo>
                        <a:pt x="868660" y="1156727"/>
                      </a:lnTo>
                      <a:close/>
                      <a:moveTo>
                        <a:pt x="991508" y="1082595"/>
                      </a:moveTo>
                      <a:cubicBezTo>
                        <a:pt x="956560" y="1110130"/>
                        <a:pt x="918434" y="1133429"/>
                        <a:pt x="880309" y="1152491"/>
                      </a:cubicBezTo>
                      <a:lnTo>
                        <a:pt x="880309" y="457767"/>
                      </a:lnTo>
                      <a:lnTo>
                        <a:pt x="991508" y="457767"/>
                      </a:lnTo>
                      <a:lnTo>
                        <a:pt x="991508" y="1082595"/>
                      </a:lnTo>
                      <a:close/>
                    </a:path>
                  </a:pathLst>
                </a:custGeom>
                <a:solidFill>
                  <a:srgbClr val="231F20"/>
                </a:solidFill>
                <a:ln w="10553" cap="flat">
                  <a:solidFill>
                    <a:schemeClr val="bg1"/>
                  </a:solid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5DD87706-4AA9-4625-9CDC-E7E2D0F9568A}"/>
                    </a:ext>
                  </a:extLst>
                </p:cNvPr>
                <p:cNvSpPr/>
                <p:nvPr/>
              </p:nvSpPr>
              <p:spPr>
                <a:xfrm>
                  <a:off x="6225725" y="1580234"/>
                  <a:ext cx="426344" cy="422024"/>
                </a:xfrm>
                <a:custGeom>
                  <a:avLst/>
                  <a:gdLst>
                    <a:gd name="connsiteX0" fmla="*/ 394039 w 426344"/>
                    <a:gd name="connsiteY0" fmla="*/ 227163 h 422024"/>
                    <a:gd name="connsiteX1" fmla="*/ 330497 w 426344"/>
                    <a:gd name="connsiteY1" fmla="*/ 164680 h 422024"/>
                    <a:gd name="connsiteX2" fmla="*/ 196000 w 426344"/>
                    <a:gd name="connsiteY2" fmla="*/ 29124 h 422024"/>
                    <a:gd name="connsiteX3" fmla="*/ 194941 w 426344"/>
                    <a:gd name="connsiteY3" fmla="*/ 29124 h 422024"/>
                    <a:gd name="connsiteX4" fmla="*/ 38205 w 426344"/>
                    <a:gd name="connsiteY4" fmla="*/ 54541 h 422024"/>
                    <a:gd name="connsiteX5" fmla="*/ 79 w 426344"/>
                    <a:gd name="connsiteY5" fmla="*/ 121260 h 422024"/>
                    <a:gd name="connsiteX6" fmla="*/ 28673 w 426344"/>
                    <a:gd name="connsiteY6" fmla="*/ 189038 h 422024"/>
                    <a:gd name="connsiteX7" fmla="*/ 29732 w 426344"/>
                    <a:gd name="connsiteY7" fmla="*/ 187979 h 422024"/>
                    <a:gd name="connsiteX8" fmla="*/ 137753 w 426344"/>
                    <a:gd name="connsiteY8" fmla="*/ 294941 h 422024"/>
                    <a:gd name="connsiteX9" fmla="*/ 233066 w 426344"/>
                    <a:gd name="connsiteY9" fmla="*/ 389195 h 422024"/>
                    <a:gd name="connsiteX10" fmla="*/ 295549 w 426344"/>
                    <a:gd name="connsiteY10" fmla="*/ 422025 h 422024"/>
                    <a:gd name="connsiteX11" fmla="*/ 391921 w 426344"/>
                    <a:gd name="connsiteY11" fmla="*/ 361660 h 422024"/>
                    <a:gd name="connsiteX12" fmla="*/ 394039 w 426344"/>
                    <a:gd name="connsiteY12" fmla="*/ 227163 h 422024"/>
                    <a:gd name="connsiteX13" fmla="*/ 385567 w 426344"/>
                    <a:gd name="connsiteY13" fmla="*/ 354247 h 422024"/>
                    <a:gd name="connsiteX14" fmla="*/ 241539 w 426344"/>
                    <a:gd name="connsiteY14" fmla="*/ 381782 h 422024"/>
                    <a:gd name="connsiteX15" fmla="*/ 146226 w 426344"/>
                    <a:gd name="connsiteY15" fmla="*/ 287528 h 422024"/>
                    <a:gd name="connsiteX16" fmla="*/ 33968 w 426344"/>
                    <a:gd name="connsiteY16" fmla="*/ 176330 h 422024"/>
                    <a:gd name="connsiteX17" fmla="*/ 32909 w 426344"/>
                    <a:gd name="connsiteY17" fmla="*/ 177389 h 422024"/>
                    <a:gd name="connsiteX18" fmla="*/ 10670 w 426344"/>
                    <a:gd name="connsiteY18" fmla="*/ 122319 h 422024"/>
                    <a:gd name="connsiteX19" fmla="*/ 45618 w 426344"/>
                    <a:gd name="connsiteY19" fmla="*/ 63013 h 422024"/>
                    <a:gd name="connsiteX20" fmla="*/ 194941 w 426344"/>
                    <a:gd name="connsiteY20" fmla="*/ 43951 h 422024"/>
                    <a:gd name="connsiteX21" fmla="*/ 194941 w 426344"/>
                    <a:gd name="connsiteY21" fmla="*/ 43951 h 422024"/>
                    <a:gd name="connsiteX22" fmla="*/ 322025 w 426344"/>
                    <a:gd name="connsiteY22" fmla="*/ 172093 h 422024"/>
                    <a:gd name="connsiteX23" fmla="*/ 385567 w 426344"/>
                    <a:gd name="connsiteY23" fmla="*/ 234576 h 422024"/>
                    <a:gd name="connsiteX24" fmla="*/ 385567 w 426344"/>
                    <a:gd name="connsiteY24" fmla="*/ 354247 h 422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26344" h="422024">
                      <a:moveTo>
                        <a:pt x="394039" y="227163"/>
                      </a:moveTo>
                      <a:cubicBezTo>
                        <a:pt x="372858" y="205983"/>
                        <a:pt x="351678" y="184802"/>
                        <a:pt x="330497" y="164680"/>
                      </a:cubicBezTo>
                      <a:cubicBezTo>
                        <a:pt x="286018" y="121260"/>
                        <a:pt x="239420" y="75722"/>
                        <a:pt x="196000" y="29124"/>
                      </a:cubicBezTo>
                      <a:lnTo>
                        <a:pt x="194941" y="29124"/>
                      </a:lnTo>
                      <a:cubicBezTo>
                        <a:pt x="148344" y="-16414"/>
                        <a:pt x="110219" y="-9001"/>
                        <a:pt x="38205" y="54541"/>
                      </a:cubicBezTo>
                      <a:cubicBezTo>
                        <a:pt x="13847" y="75722"/>
                        <a:pt x="1138" y="97961"/>
                        <a:pt x="79" y="121260"/>
                      </a:cubicBezTo>
                      <a:cubicBezTo>
                        <a:pt x="-980" y="143500"/>
                        <a:pt x="8552" y="166798"/>
                        <a:pt x="28673" y="189038"/>
                      </a:cubicBezTo>
                      <a:lnTo>
                        <a:pt x="29732" y="187979"/>
                      </a:lnTo>
                      <a:cubicBezTo>
                        <a:pt x="65739" y="222927"/>
                        <a:pt x="102805" y="259993"/>
                        <a:pt x="137753" y="294941"/>
                      </a:cubicBezTo>
                      <a:cubicBezTo>
                        <a:pt x="168465" y="325653"/>
                        <a:pt x="201295" y="358483"/>
                        <a:pt x="233066" y="389195"/>
                      </a:cubicBezTo>
                      <a:cubicBezTo>
                        <a:pt x="255306" y="410375"/>
                        <a:pt x="274368" y="422025"/>
                        <a:pt x="295549" y="422025"/>
                      </a:cubicBezTo>
                      <a:cubicBezTo>
                        <a:pt x="323084" y="422025"/>
                        <a:pt x="352737" y="402962"/>
                        <a:pt x="391921" y="361660"/>
                      </a:cubicBezTo>
                      <a:cubicBezTo>
                        <a:pt x="437459" y="317181"/>
                        <a:pt x="437459" y="270583"/>
                        <a:pt x="394039" y="227163"/>
                      </a:cubicBezTo>
                      <a:close/>
                      <a:moveTo>
                        <a:pt x="385567" y="354247"/>
                      </a:moveTo>
                      <a:cubicBezTo>
                        <a:pt x="318848" y="422025"/>
                        <a:pt x="288136" y="427320"/>
                        <a:pt x="241539" y="381782"/>
                      </a:cubicBezTo>
                      <a:cubicBezTo>
                        <a:pt x="209768" y="351070"/>
                        <a:pt x="177997" y="318240"/>
                        <a:pt x="146226" y="287528"/>
                      </a:cubicBezTo>
                      <a:cubicBezTo>
                        <a:pt x="109160" y="250462"/>
                        <a:pt x="72094" y="212337"/>
                        <a:pt x="33968" y="176330"/>
                      </a:cubicBezTo>
                      <a:lnTo>
                        <a:pt x="32909" y="177389"/>
                      </a:lnTo>
                      <a:cubicBezTo>
                        <a:pt x="17024" y="158326"/>
                        <a:pt x="9611" y="140323"/>
                        <a:pt x="10670" y="122319"/>
                      </a:cubicBezTo>
                      <a:cubicBezTo>
                        <a:pt x="11729" y="102197"/>
                        <a:pt x="23378" y="82076"/>
                        <a:pt x="45618" y="63013"/>
                      </a:cubicBezTo>
                      <a:cubicBezTo>
                        <a:pt x="117632" y="-528"/>
                        <a:pt x="149403" y="-4765"/>
                        <a:pt x="194941" y="43951"/>
                      </a:cubicBezTo>
                      <a:lnTo>
                        <a:pt x="194941" y="43951"/>
                      </a:lnTo>
                      <a:cubicBezTo>
                        <a:pt x="236243" y="88430"/>
                        <a:pt x="279664" y="130791"/>
                        <a:pt x="322025" y="172093"/>
                      </a:cubicBezTo>
                      <a:cubicBezTo>
                        <a:pt x="343205" y="193274"/>
                        <a:pt x="364386" y="213396"/>
                        <a:pt x="385567" y="234576"/>
                      </a:cubicBezTo>
                      <a:cubicBezTo>
                        <a:pt x="425810" y="273761"/>
                        <a:pt x="425810" y="314004"/>
                        <a:pt x="385567" y="354247"/>
                      </a:cubicBezTo>
                      <a:close/>
                    </a:path>
                  </a:pathLst>
                </a:custGeom>
                <a:solidFill>
                  <a:srgbClr val="231F20"/>
                </a:solidFill>
                <a:ln w="10553" cap="flat">
                  <a:solidFill>
                    <a:schemeClr val="bg1"/>
                  </a:solid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EE4E155C-A535-4E14-ACAE-97F2FC9E3C8A}"/>
                    </a:ext>
                  </a:extLst>
                </p:cNvPr>
                <p:cNvSpPr/>
                <p:nvPr/>
              </p:nvSpPr>
              <p:spPr>
                <a:xfrm>
                  <a:off x="5322451" y="678470"/>
                  <a:ext cx="649185" cy="476563"/>
                </a:xfrm>
                <a:custGeom>
                  <a:avLst/>
                  <a:gdLst>
                    <a:gd name="connsiteX0" fmla="*/ 500922 w 649185"/>
                    <a:gd name="connsiteY0" fmla="*/ 11649 h 476563"/>
                    <a:gd name="connsiteX1" fmla="*/ 632241 w 649185"/>
                    <a:gd name="connsiteY1" fmla="*/ 11649 h 476563"/>
                    <a:gd name="connsiteX2" fmla="*/ 380192 w 649185"/>
                    <a:gd name="connsiteY2" fmla="*/ 259463 h 476563"/>
                    <a:gd name="connsiteX3" fmla="*/ 220278 w 649185"/>
                    <a:gd name="connsiteY3" fmla="*/ 207570 h 476563"/>
                    <a:gd name="connsiteX4" fmla="*/ 0 w 649185"/>
                    <a:gd name="connsiteY4" fmla="*/ 470210 h 476563"/>
                    <a:gd name="connsiteX5" fmla="*/ 8472 w 649185"/>
                    <a:gd name="connsiteY5" fmla="*/ 476564 h 476563"/>
                    <a:gd name="connsiteX6" fmla="*/ 224515 w 649185"/>
                    <a:gd name="connsiteY6" fmla="*/ 219219 h 476563"/>
                    <a:gd name="connsiteX7" fmla="*/ 383369 w 649185"/>
                    <a:gd name="connsiteY7" fmla="*/ 271112 h 476563"/>
                    <a:gd name="connsiteX8" fmla="*/ 636478 w 649185"/>
                    <a:gd name="connsiteY8" fmla="*/ 21181 h 476563"/>
                    <a:gd name="connsiteX9" fmla="*/ 628005 w 649185"/>
                    <a:gd name="connsiteY9" fmla="*/ 130261 h 476563"/>
                    <a:gd name="connsiteX10" fmla="*/ 638596 w 649185"/>
                    <a:gd name="connsiteY10" fmla="*/ 131320 h 476563"/>
                    <a:gd name="connsiteX11" fmla="*/ 649186 w 649185"/>
                    <a:gd name="connsiteY11" fmla="*/ 0 h 476563"/>
                    <a:gd name="connsiteX12" fmla="*/ 500922 w 649185"/>
                    <a:gd name="connsiteY12" fmla="*/ 0 h 476563"/>
                    <a:gd name="connsiteX13" fmla="*/ 500922 w 649185"/>
                    <a:gd name="connsiteY13" fmla="*/ 11649 h 476563"/>
                    <a:gd name="connsiteX14" fmla="*/ 637537 w 649185"/>
                    <a:gd name="connsiteY14" fmla="*/ 13767 h 476563"/>
                    <a:gd name="connsiteX15" fmla="*/ 635419 w 649185"/>
                    <a:gd name="connsiteY15" fmla="*/ 11649 h 476563"/>
                    <a:gd name="connsiteX16" fmla="*/ 638596 w 649185"/>
                    <a:gd name="connsiteY16" fmla="*/ 11649 h 476563"/>
                    <a:gd name="connsiteX17" fmla="*/ 637537 w 649185"/>
                    <a:gd name="connsiteY17" fmla="*/ 13767 h 476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9185" h="476563">
                      <a:moveTo>
                        <a:pt x="500922" y="11649"/>
                      </a:moveTo>
                      <a:lnTo>
                        <a:pt x="632241" y="11649"/>
                      </a:lnTo>
                      <a:lnTo>
                        <a:pt x="380192" y="259463"/>
                      </a:lnTo>
                      <a:lnTo>
                        <a:pt x="220278" y="207570"/>
                      </a:lnTo>
                      <a:lnTo>
                        <a:pt x="0" y="470210"/>
                      </a:lnTo>
                      <a:lnTo>
                        <a:pt x="8472" y="476564"/>
                      </a:lnTo>
                      <a:lnTo>
                        <a:pt x="224515" y="219219"/>
                      </a:lnTo>
                      <a:lnTo>
                        <a:pt x="383369" y="271112"/>
                      </a:lnTo>
                      <a:lnTo>
                        <a:pt x="636478" y="21181"/>
                      </a:lnTo>
                      <a:lnTo>
                        <a:pt x="628005" y="130261"/>
                      </a:lnTo>
                      <a:lnTo>
                        <a:pt x="638596" y="131320"/>
                      </a:lnTo>
                      <a:lnTo>
                        <a:pt x="649186" y="0"/>
                      </a:lnTo>
                      <a:lnTo>
                        <a:pt x="500922" y="0"/>
                      </a:lnTo>
                      <a:lnTo>
                        <a:pt x="500922" y="11649"/>
                      </a:lnTo>
                      <a:close/>
                      <a:moveTo>
                        <a:pt x="637537" y="13767"/>
                      </a:moveTo>
                      <a:lnTo>
                        <a:pt x="635419" y="11649"/>
                      </a:lnTo>
                      <a:lnTo>
                        <a:pt x="638596" y="11649"/>
                      </a:lnTo>
                      <a:lnTo>
                        <a:pt x="637537" y="13767"/>
                      </a:lnTo>
                      <a:close/>
                    </a:path>
                  </a:pathLst>
                </a:custGeom>
                <a:solidFill>
                  <a:srgbClr val="231F20"/>
                </a:solidFill>
                <a:ln w="10553" cap="flat">
                  <a:solidFill>
                    <a:schemeClr val="bg1"/>
                  </a:solidFill>
                  <a:prstDash val="solid"/>
                  <a:miter/>
                </a:ln>
              </p:spPr>
              <p:txBody>
                <a:bodyPr rtlCol="0" anchor="ctr"/>
                <a:lstStyle/>
                <a:p>
                  <a:endParaRPr lang="en-IN"/>
                </a:p>
              </p:txBody>
            </p:sp>
          </p:grpSp>
          <p:grpSp>
            <p:nvGrpSpPr>
              <p:cNvPr id="19" name="Graphic 75">
                <a:extLst>
                  <a:ext uri="{FF2B5EF4-FFF2-40B4-BE49-F238E27FC236}">
                    <a16:creationId xmlns:a16="http://schemas.microsoft.com/office/drawing/2014/main" id="{3BC2A637-B407-47BA-9D05-28AF97B65C5A}"/>
                  </a:ext>
                </a:extLst>
              </p:cNvPr>
              <p:cNvGrpSpPr/>
              <p:nvPr/>
            </p:nvGrpSpPr>
            <p:grpSpPr>
              <a:xfrm>
                <a:off x="5925312" y="5935255"/>
                <a:ext cx="424381" cy="438339"/>
                <a:chOff x="462269" y="2749403"/>
                <a:chExt cx="1580063" cy="1483670"/>
              </a:xfrm>
              <a:noFill/>
            </p:grpSpPr>
            <p:sp>
              <p:nvSpPr>
                <p:cNvPr id="29" name="Freeform: Shape 28">
                  <a:extLst>
                    <a:ext uri="{FF2B5EF4-FFF2-40B4-BE49-F238E27FC236}">
                      <a16:creationId xmlns:a16="http://schemas.microsoft.com/office/drawing/2014/main" id="{56BC40BC-19CE-4CD7-B5AC-651A2B29B953}"/>
                    </a:ext>
                  </a:extLst>
                </p:cNvPr>
                <p:cNvSpPr/>
                <p:nvPr/>
              </p:nvSpPr>
              <p:spPr>
                <a:xfrm>
                  <a:off x="462269" y="2749403"/>
                  <a:ext cx="1580063" cy="1483670"/>
                </a:xfrm>
                <a:custGeom>
                  <a:avLst/>
                  <a:gdLst>
                    <a:gd name="connsiteX0" fmla="*/ 443623 w 1580063"/>
                    <a:gd name="connsiteY0" fmla="*/ 579386 h 1483670"/>
                    <a:gd name="connsiteX1" fmla="*/ 443623 w 1580063"/>
                    <a:gd name="connsiteY1" fmla="*/ 130269 h 1483670"/>
                    <a:gd name="connsiteX2" fmla="*/ 485806 w 1580063"/>
                    <a:gd name="connsiteY2" fmla="*/ 88086 h 1483670"/>
                    <a:gd name="connsiteX3" fmla="*/ 617315 w 1580063"/>
                    <a:gd name="connsiteY3" fmla="*/ 88086 h 1483670"/>
                    <a:gd name="connsiteX4" fmla="*/ 644610 w 1580063"/>
                    <a:gd name="connsiteY4" fmla="*/ 60792 h 1483670"/>
                    <a:gd name="connsiteX5" fmla="*/ 645850 w 1580063"/>
                    <a:gd name="connsiteY5" fmla="*/ 0 h 1483670"/>
                    <a:gd name="connsiteX6" fmla="*/ 1384040 w 1580063"/>
                    <a:gd name="connsiteY6" fmla="*/ 0 h 1483670"/>
                    <a:gd name="connsiteX7" fmla="*/ 1386521 w 1580063"/>
                    <a:gd name="connsiteY7" fmla="*/ 58311 h 1483670"/>
                    <a:gd name="connsiteX8" fmla="*/ 1417537 w 1580063"/>
                    <a:gd name="connsiteY8" fmla="*/ 89327 h 1483670"/>
                    <a:gd name="connsiteX9" fmla="*/ 1580063 w 1580063"/>
                    <a:gd name="connsiteY9" fmla="*/ 93049 h 1483670"/>
                    <a:gd name="connsiteX10" fmla="*/ 1580063 w 1580063"/>
                    <a:gd name="connsiteY10" fmla="*/ 1421790 h 1483670"/>
                    <a:gd name="connsiteX11" fmla="*/ 1403890 w 1580063"/>
                    <a:gd name="connsiteY11" fmla="*/ 1421790 h 1483670"/>
                    <a:gd name="connsiteX12" fmla="*/ 351815 w 1580063"/>
                    <a:gd name="connsiteY12" fmla="*/ 1421790 h 1483670"/>
                    <a:gd name="connsiteX13" fmla="*/ 344371 w 1580063"/>
                    <a:gd name="connsiteY13" fmla="*/ 555813 h 1483670"/>
                    <a:gd name="connsiteX14" fmla="*/ 73908 w 1580063"/>
                    <a:gd name="connsiteY14" fmla="*/ 662510 h 1483670"/>
                    <a:gd name="connsiteX15" fmla="*/ 6913 w 1580063"/>
                    <a:gd name="connsiteY15" fmla="*/ 906918 h 1483670"/>
                    <a:gd name="connsiteX16" fmla="*/ 116091 w 1580063"/>
                    <a:gd name="connsiteY16" fmla="*/ 1167456 h 1483670"/>
                    <a:gd name="connsiteX17" fmla="*/ 289782 w 1580063"/>
                    <a:gd name="connsiteY17" fmla="*/ 1463972 h 1483670"/>
                    <a:gd name="connsiteX18" fmla="*/ 322039 w 1580063"/>
                    <a:gd name="connsiteY18" fmla="*/ 1465213 h 1483670"/>
                    <a:gd name="connsiteX19" fmla="*/ 561486 w 1580063"/>
                    <a:gd name="connsiteY19" fmla="*/ 1029743 h 1483670"/>
                    <a:gd name="connsiteX20" fmla="*/ 611112 w 1580063"/>
                    <a:gd name="connsiteY20" fmla="*/ 867218 h 1483670"/>
                    <a:gd name="connsiteX21" fmla="*/ 344371 w 1580063"/>
                    <a:gd name="connsiteY21" fmla="*/ 555813 h 148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80063" h="1483670">
                      <a:moveTo>
                        <a:pt x="443623" y="579386"/>
                      </a:moveTo>
                      <a:cubicBezTo>
                        <a:pt x="443623" y="477652"/>
                        <a:pt x="443623" y="232002"/>
                        <a:pt x="443623" y="130269"/>
                      </a:cubicBezTo>
                      <a:cubicBezTo>
                        <a:pt x="443623" y="93049"/>
                        <a:pt x="449827" y="88086"/>
                        <a:pt x="485806" y="88086"/>
                      </a:cubicBezTo>
                      <a:cubicBezTo>
                        <a:pt x="529229" y="88086"/>
                        <a:pt x="573892" y="88086"/>
                        <a:pt x="617315" y="88086"/>
                      </a:cubicBezTo>
                      <a:cubicBezTo>
                        <a:pt x="637166" y="88086"/>
                        <a:pt x="645850" y="81883"/>
                        <a:pt x="644610" y="60792"/>
                      </a:cubicBezTo>
                      <a:cubicBezTo>
                        <a:pt x="643369" y="40942"/>
                        <a:pt x="644610" y="19850"/>
                        <a:pt x="645850" y="0"/>
                      </a:cubicBezTo>
                      <a:cubicBezTo>
                        <a:pt x="891500" y="0"/>
                        <a:pt x="1137149" y="0"/>
                        <a:pt x="1384040" y="0"/>
                      </a:cubicBezTo>
                      <a:cubicBezTo>
                        <a:pt x="1385280" y="19850"/>
                        <a:pt x="1386521" y="38460"/>
                        <a:pt x="1386521" y="58311"/>
                      </a:cubicBezTo>
                      <a:cubicBezTo>
                        <a:pt x="1386521" y="89327"/>
                        <a:pt x="1386521" y="88086"/>
                        <a:pt x="1417537" y="89327"/>
                      </a:cubicBezTo>
                      <a:cubicBezTo>
                        <a:pt x="1472126" y="90568"/>
                        <a:pt x="1525474" y="84365"/>
                        <a:pt x="1580063" y="93049"/>
                      </a:cubicBezTo>
                      <a:cubicBezTo>
                        <a:pt x="1580063" y="535963"/>
                        <a:pt x="1580063" y="978876"/>
                        <a:pt x="1580063" y="1421790"/>
                      </a:cubicBezTo>
                      <a:cubicBezTo>
                        <a:pt x="1521752" y="1421790"/>
                        <a:pt x="1462201" y="1421790"/>
                        <a:pt x="1403890" y="1421790"/>
                      </a:cubicBezTo>
                      <a:cubicBezTo>
                        <a:pt x="1107374" y="1421790"/>
                        <a:pt x="648331" y="1421790"/>
                        <a:pt x="351815" y="1421790"/>
                      </a:cubicBezTo>
                      <a:moveTo>
                        <a:pt x="344371" y="555813"/>
                      </a:moveTo>
                      <a:cubicBezTo>
                        <a:pt x="214102" y="555813"/>
                        <a:pt x="134700" y="590552"/>
                        <a:pt x="73908" y="662510"/>
                      </a:cubicBezTo>
                      <a:cubicBezTo>
                        <a:pt x="14357" y="733227"/>
                        <a:pt x="-14178" y="815110"/>
                        <a:pt x="6913" y="906918"/>
                      </a:cubicBezTo>
                      <a:cubicBezTo>
                        <a:pt x="28004" y="998727"/>
                        <a:pt x="72668" y="1083092"/>
                        <a:pt x="116091" y="1167456"/>
                      </a:cubicBezTo>
                      <a:cubicBezTo>
                        <a:pt x="168198" y="1269190"/>
                        <a:pt x="227750" y="1367201"/>
                        <a:pt x="289782" y="1463972"/>
                      </a:cubicBezTo>
                      <a:cubicBezTo>
                        <a:pt x="305911" y="1490026"/>
                        <a:pt x="305911" y="1490026"/>
                        <a:pt x="322039" y="1465213"/>
                      </a:cubicBezTo>
                      <a:cubicBezTo>
                        <a:pt x="410126" y="1325019"/>
                        <a:pt x="494490" y="1182344"/>
                        <a:pt x="561486" y="1029743"/>
                      </a:cubicBezTo>
                      <a:cubicBezTo>
                        <a:pt x="585058" y="977636"/>
                        <a:pt x="607390" y="924288"/>
                        <a:pt x="611112" y="867218"/>
                      </a:cubicBezTo>
                      <a:cubicBezTo>
                        <a:pt x="619796" y="704692"/>
                        <a:pt x="480843" y="553332"/>
                        <a:pt x="344371" y="555813"/>
                      </a:cubicBezTo>
                      <a:close/>
                    </a:path>
                  </a:pathLst>
                </a:custGeom>
                <a:noFill/>
                <a:ln w="19050" cap="flat">
                  <a:solidFill>
                    <a:schemeClr val="bg1"/>
                  </a:solidFill>
                  <a:prstDash val="solid"/>
                  <a:miter/>
                </a:ln>
              </p:spPr>
              <p:txBody>
                <a:bodyPr rtlCol="0" anchor="ctr"/>
                <a:lstStyle/>
                <a:p>
                  <a:endParaRPr lang="en-IN"/>
                </a:p>
              </p:txBody>
            </p:sp>
            <p:sp>
              <p:nvSpPr>
                <p:cNvPr id="30" name="Freeform: Shape 29">
                  <a:extLst>
                    <a:ext uri="{FF2B5EF4-FFF2-40B4-BE49-F238E27FC236}">
                      <a16:creationId xmlns:a16="http://schemas.microsoft.com/office/drawing/2014/main" id="{C3D138A7-C028-440D-9A93-E1E3652854D4}"/>
                    </a:ext>
                  </a:extLst>
                </p:cNvPr>
                <p:cNvSpPr/>
                <p:nvPr/>
              </p:nvSpPr>
              <p:spPr>
                <a:xfrm>
                  <a:off x="1523635" y="3259312"/>
                  <a:ext cx="215977" cy="115380"/>
                </a:xfrm>
                <a:custGeom>
                  <a:avLst/>
                  <a:gdLst>
                    <a:gd name="connsiteX0" fmla="*/ 105559 w 215977"/>
                    <a:gd name="connsiteY0" fmla="*/ 115381 h 115380"/>
                    <a:gd name="connsiteX1" fmla="*/ 27398 w 215977"/>
                    <a:gd name="connsiteY1" fmla="*/ 115381 h 115380"/>
                    <a:gd name="connsiteX2" fmla="*/ 104 w 215977"/>
                    <a:gd name="connsiteY2" fmla="*/ 86846 h 115380"/>
                    <a:gd name="connsiteX3" fmla="*/ 104 w 215977"/>
                    <a:gd name="connsiteY3" fmla="*/ 28535 h 115380"/>
                    <a:gd name="connsiteX4" fmla="*/ 26158 w 215977"/>
                    <a:gd name="connsiteY4" fmla="*/ 0 h 115380"/>
                    <a:gd name="connsiteX5" fmla="*/ 189924 w 215977"/>
                    <a:gd name="connsiteY5" fmla="*/ 0 h 115380"/>
                    <a:gd name="connsiteX6" fmla="*/ 215978 w 215977"/>
                    <a:gd name="connsiteY6" fmla="*/ 28535 h 115380"/>
                    <a:gd name="connsiteX7" fmla="*/ 215978 w 215977"/>
                    <a:gd name="connsiteY7" fmla="*/ 84365 h 115380"/>
                    <a:gd name="connsiteX8" fmla="*/ 186202 w 215977"/>
                    <a:gd name="connsiteY8" fmla="*/ 114140 h 115380"/>
                    <a:gd name="connsiteX9" fmla="*/ 105559 w 215977"/>
                    <a:gd name="connsiteY9" fmla="*/ 115381 h 115380"/>
                    <a:gd name="connsiteX10" fmla="*/ 105559 w 215977"/>
                    <a:gd name="connsiteY10" fmla="*/ 115381 h 115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77" h="115380">
                      <a:moveTo>
                        <a:pt x="105559" y="115381"/>
                      </a:moveTo>
                      <a:cubicBezTo>
                        <a:pt x="79506" y="115381"/>
                        <a:pt x="53452" y="115381"/>
                        <a:pt x="27398" y="115381"/>
                      </a:cubicBezTo>
                      <a:cubicBezTo>
                        <a:pt x="8788" y="115381"/>
                        <a:pt x="-1137" y="106696"/>
                        <a:pt x="104" y="86846"/>
                      </a:cubicBezTo>
                      <a:cubicBezTo>
                        <a:pt x="104" y="66995"/>
                        <a:pt x="104" y="48386"/>
                        <a:pt x="104" y="28535"/>
                      </a:cubicBezTo>
                      <a:cubicBezTo>
                        <a:pt x="104" y="11166"/>
                        <a:pt x="8788" y="0"/>
                        <a:pt x="26158" y="0"/>
                      </a:cubicBezTo>
                      <a:cubicBezTo>
                        <a:pt x="80746" y="0"/>
                        <a:pt x="135335" y="0"/>
                        <a:pt x="189924" y="0"/>
                      </a:cubicBezTo>
                      <a:cubicBezTo>
                        <a:pt x="207293" y="0"/>
                        <a:pt x="215978" y="12407"/>
                        <a:pt x="215978" y="28535"/>
                      </a:cubicBezTo>
                      <a:cubicBezTo>
                        <a:pt x="215978" y="47145"/>
                        <a:pt x="214737" y="65755"/>
                        <a:pt x="215978" y="84365"/>
                      </a:cubicBezTo>
                      <a:cubicBezTo>
                        <a:pt x="215978" y="105456"/>
                        <a:pt x="206052" y="114140"/>
                        <a:pt x="186202" y="114140"/>
                      </a:cubicBezTo>
                      <a:cubicBezTo>
                        <a:pt x="158908" y="115381"/>
                        <a:pt x="131613" y="115381"/>
                        <a:pt x="105559" y="115381"/>
                      </a:cubicBezTo>
                      <a:cubicBezTo>
                        <a:pt x="105559" y="115381"/>
                        <a:pt x="105559" y="115381"/>
                        <a:pt x="105559" y="115381"/>
                      </a:cubicBezTo>
                      <a:close/>
                    </a:path>
                  </a:pathLst>
                </a:custGeom>
                <a:noFill/>
                <a:ln w="6350" cap="flat">
                  <a:solidFill>
                    <a:schemeClr val="bg1"/>
                  </a:solidFill>
                  <a:prstDash val="solid"/>
                  <a:miter/>
                </a:ln>
              </p:spPr>
              <p:txBody>
                <a:bodyPr rtlCol="0" anchor="ctr"/>
                <a:lstStyle/>
                <a:p>
                  <a:endParaRPr lang="en-IN"/>
                </a:p>
              </p:txBody>
            </p:sp>
            <p:sp>
              <p:nvSpPr>
                <p:cNvPr id="31" name="Freeform: Shape 30">
                  <a:extLst>
                    <a:ext uri="{FF2B5EF4-FFF2-40B4-BE49-F238E27FC236}">
                      <a16:creationId xmlns:a16="http://schemas.microsoft.com/office/drawing/2014/main" id="{44990281-E3A0-4E2F-B345-B16EBE8F98AF}"/>
                    </a:ext>
                  </a:extLst>
                </p:cNvPr>
                <p:cNvSpPr/>
                <p:nvPr/>
              </p:nvSpPr>
              <p:spPr>
                <a:xfrm>
                  <a:off x="1225520" y="3257790"/>
                  <a:ext cx="216428" cy="116903"/>
                </a:xfrm>
                <a:custGeom>
                  <a:avLst/>
                  <a:gdLst>
                    <a:gd name="connsiteX0" fmla="*/ 107158 w 216428"/>
                    <a:gd name="connsiteY0" fmla="*/ 116903 h 116903"/>
                    <a:gd name="connsiteX1" fmla="*/ 28996 w 216428"/>
                    <a:gd name="connsiteY1" fmla="*/ 116903 h 116903"/>
                    <a:gd name="connsiteX2" fmla="*/ 461 w 216428"/>
                    <a:gd name="connsiteY2" fmla="*/ 88368 h 116903"/>
                    <a:gd name="connsiteX3" fmla="*/ 81104 w 216428"/>
                    <a:gd name="connsiteY3" fmla="*/ 282 h 116903"/>
                    <a:gd name="connsiteX4" fmla="*/ 171672 w 216428"/>
                    <a:gd name="connsiteY4" fmla="*/ 282 h 116903"/>
                    <a:gd name="connsiteX5" fmla="*/ 216335 w 216428"/>
                    <a:gd name="connsiteY5" fmla="*/ 43704 h 116903"/>
                    <a:gd name="connsiteX6" fmla="*/ 216335 w 216428"/>
                    <a:gd name="connsiteY6" fmla="*/ 84646 h 116903"/>
                    <a:gd name="connsiteX7" fmla="*/ 184078 w 216428"/>
                    <a:gd name="connsiteY7" fmla="*/ 116903 h 116903"/>
                    <a:gd name="connsiteX8" fmla="*/ 107158 w 216428"/>
                    <a:gd name="connsiteY8" fmla="*/ 116903 h 116903"/>
                    <a:gd name="connsiteX9" fmla="*/ 107158 w 216428"/>
                    <a:gd name="connsiteY9" fmla="*/ 116903 h 116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428" h="116903">
                      <a:moveTo>
                        <a:pt x="107158" y="116903"/>
                      </a:moveTo>
                      <a:cubicBezTo>
                        <a:pt x="81104" y="116903"/>
                        <a:pt x="55050" y="116903"/>
                        <a:pt x="28996" y="116903"/>
                      </a:cubicBezTo>
                      <a:cubicBezTo>
                        <a:pt x="10386" y="116903"/>
                        <a:pt x="461" y="106978"/>
                        <a:pt x="461" y="88368"/>
                      </a:cubicBezTo>
                      <a:cubicBezTo>
                        <a:pt x="-2020" y="-9644"/>
                        <a:pt x="2943" y="282"/>
                        <a:pt x="81104" y="282"/>
                      </a:cubicBezTo>
                      <a:cubicBezTo>
                        <a:pt x="110880" y="282"/>
                        <a:pt x="141896" y="282"/>
                        <a:pt x="171672" y="282"/>
                      </a:cubicBezTo>
                      <a:cubicBezTo>
                        <a:pt x="210132" y="282"/>
                        <a:pt x="216335" y="5244"/>
                        <a:pt x="216335" y="43704"/>
                      </a:cubicBezTo>
                      <a:cubicBezTo>
                        <a:pt x="216335" y="57352"/>
                        <a:pt x="215095" y="70999"/>
                        <a:pt x="216335" y="84646"/>
                      </a:cubicBezTo>
                      <a:cubicBezTo>
                        <a:pt x="217576" y="108218"/>
                        <a:pt x="206410" y="116903"/>
                        <a:pt x="184078" y="116903"/>
                      </a:cubicBezTo>
                      <a:cubicBezTo>
                        <a:pt x="158024" y="116903"/>
                        <a:pt x="131971" y="116903"/>
                        <a:pt x="107158" y="116903"/>
                      </a:cubicBezTo>
                      <a:cubicBezTo>
                        <a:pt x="107158" y="116903"/>
                        <a:pt x="107158" y="116903"/>
                        <a:pt x="107158" y="116903"/>
                      </a:cubicBezTo>
                      <a:close/>
                    </a:path>
                  </a:pathLst>
                </a:custGeom>
                <a:noFill/>
                <a:ln w="6350" cap="flat">
                  <a:solidFill>
                    <a:schemeClr val="bg1"/>
                  </a:solidFill>
                  <a:prstDash val="solid"/>
                  <a:miter/>
                </a:ln>
              </p:spPr>
              <p:txBody>
                <a:bodyPr rtlCol="0" anchor="ctr"/>
                <a:lstStyle/>
                <a:p>
                  <a:endParaRPr lang="en-IN"/>
                </a:p>
              </p:txBody>
            </p:sp>
            <p:sp>
              <p:nvSpPr>
                <p:cNvPr id="32" name="Freeform: Shape 31">
                  <a:extLst>
                    <a:ext uri="{FF2B5EF4-FFF2-40B4-BE49-F238E27FC236}">
                      <a16:creationId xmlns:a16="http://schemas.microsoft.com/office/drawing/2014/main" id="{41B0A6A3-D129-4EDC-8FE9-84B54662BD03}"/>
                    </a:ext>
                  </a:extLst>
                </p:cNvPr>
                <p:cNvSpPr/>
                <p:nvPr/>
              </p:nvSpPr>
              <p:spPr>
                <a:xfrm>
                  <a:off x="1523635" y="3651359"/>
                  <a:ext cx="217218" cy="114140"/>
                </a:xfrm>
                <a:custGeom>
                  <a:avLst/>
                  <a:gdLst>
                    <a:gd name="connsiteX0" fmla="*/ 105559 w 217218"/>
                    <a:gd name="connsiteY0" fmla="*/ 114140 h 114140"/>
                    <a:gd name="connsiteX1" fmla="*/ 27398 w 217218"/>
                    <a:gd name="connsiteY1" fmla="*/ 114140 h 114140"/>
                    <a:gd name="connsiteX2" fmla="*/ 104 w 217218"/>
                    <a:gd name="connsiteY2" fmla="*/ 85605 h 114140"/>
                    <a:gd name="connsiteX3" fmla="*/ 104 w 217218"/>
                    <a:gd name="connsiteY3" fmla="*/ 24813 h 114140"/>
                    <a:gd name="connsiteX4" fmla="*/ 24917 w 217218"/>
                    <a:gd name="connsiteY4" fmla="*/ 0 h 114140"/>
                    <a:gd name="connsiteX5" fmla="*/ 191165 w 217218"/>
                    <a:gd name="connsiteY5" fmla="*/ 0 h 114140"/>
                    <a:gd name="connsiteX6" fmla="*/ 215978 w 217218"/>
                    <a:gd name="connsiteY6" fmla="*/ 23572 h 114140"/>
                    <a:gd name="connsiteX7" fmla="*/ 217218 w 217218"/>
                    <a:gd name="connsiteY7" fmla="*/ 76921 h 114140"/>
                    <a:gd name="connsiteX8" fmla="*/ 179999 w 217218"/>
                    <a:gd name="connsiteY8" fmla="*/ 114140 h 114140"/>
                    <a:gd name="connsiteX9" fmla="*/ 105559 w 217218"/>
                    <a:gd name="connsiteY9" fmla="*/ 114140 h 114140"/>
                    <a:gd name="connsiteX10" fmla="*/ 105559 w 217218"/>
                    <a:gd name="connsiteY10" fmla="*/ 114140 h 1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218" h="114140">
                      <a:moveTo>
                        <a:pt x="105559" y="114140"/>
                      </a:moveTo>
                      <a:cubicBezTo>
                        <a:pt x="79506" y="114140"/>
                        <a:pt x="53452" y="114140"/>
                        <a:pt x="27398" y="114140"/>
                      </a:cubicBezTo>
                      <a:cubicBezTo>
                        <a:pt x="8788" y="114140"/>
                        <a:pt x="-1137" y="105456"/>
                        <a:pt x="104" y="85605"/>
                      </a:cubicBezTo>
                      <a:cubicBezTo>
                        <a:pt x="104" y="65755"/>
                        <a:pt x="104" y="44664"/>
                        <a:pt x="104" y="24813"/>
                      </a:cubicBezTo>
                      <a:cubicBezTo>
                        <a:pt x="104" y="8685"/>
                        <a:pt x="8788" y="1241"/>
                        <a:pt x="24917" y="0"/>
                      </a:cubicBezTo>
                      <a:cubicBezTo>
                        <a:pt x="80746" y="0"/>
                        <a:pt x="135335" y="0"/>
                        <a:pt x="191165" y="0"/>
                      </a:cubicBezTo>
                      <a:cubicBezTo>
                        <a:pt x="207293" y="0"/>
                        <a:pt x="215978" y="8685"/>
                        <a:pt x="215978" y="23572"/>
                      </a:cubicBezTo>
                      <a:cubicBezTo>
                        <a:pt x="217218" y="40942"/>
                        <a:pt x="217218" y="59551"/>
                        <a:pt x="217218" y="76921"/>
                      </a:cubicBezTo>
                      <a:cubicBezTo>
                        <a:pt x="217218" y="107937"/>
                        <a:pt x="211015" y="112900"/>
                        <a:pt x="179999" y="114140"/>
                      </a:cubicBezTo>
                      <a:cubicBezTo>
                        <a:pt x="153945" y="114140"/>
                        <a:pt x="130373" y="114140"/>
                        <a:pt x="105559" y="114140"/>
                      </a:cubicBezTo>
                      <a:cubicBezTo>
                        <a:pt x="105559" y="114140"/>
                        <a:pt x="105559" y="114140"/>
                        <a:pt x="105559" y="114140"/>
                      </a:cubicBezTo>
                      <a:close/>
                    </a:path>
                  </a:pathLst>
                </a:custGeom>
                <a:noFill/>
                <a:ln w="6350" cap="flat">
                  <a:solidFill>
                    <a:schemeClr val="bg1"/>
                  </a:solidFill>
                  <a:prstDash val="solid"/>
                  <a:miter/>
                </a:ln>
              </p:spPr>
              <p:txBody>
                <a:bodyPr rtlCol="0" anchor="ctr"/>
                <a:lstStyle/>
                <a:p>
                  <a:endParaRPr lang="en-IN"/>
                </a:p>
              </p:txBody>
            </p:sp>
            <p:sp>
              <p:nvSpPr>
                <p:cNvPr id="33" name="Freeform: Shape 32">
                  <a:extLst>
                    <a:ext uri="{FF2B5EF4-FFF2-40B4-BE49-F238E27FC236}">
                      <a16:creationId xmlns:a16="http://schemas.microsoft.com/office/drawing/2014/main" id="{D97077EA-0EC5-449B-BEAA-C8C90C0BA471}"/>
                    </a:ext>
                  </a:extLst>
                </p:cNvPr>
                <p:cNvSpPr/>
                <p:nvPr/>
              </p:nvSpPr>
              <p:spPr>
                <a:xfrm>
                  <a:off x="1523622" y="3454095"/>
                  <a:ext cx="217230" cy="114140"/>
                </a:xfrm>
                <a:custGeom>
                  <a:avLst/>
                  <a:gdLst>
                    <a:gd name="connsiteX0" fmla="*/ 104331 w 217230"/>
                    <a:gd name="connsiteY0" fmla="*/ 112900 h 114140"/>
                    <a:gd name="connsiteX1" fmla="*/ 26170 w 217230"/>
                    <a:gd name="connsiteY1" fmla="*/ 112900 h 114140"/>
                    <a:gd name="connsiteX2" fmla="*/ 116 w 217230"/>
                    <a:gd name="connsiteY2" fmla="*/ 86846 h 114140"/>
                    <a:gd name="connsiteX3" fmla="*/ 116 w 217230"/>
                    <a:gd name="connsiteY3" fmla="*/ 28535 h 114140"/>
                    <a:gd name="connsiteX4" fmla="*/ 28651 w 217230"/>
                    <a:gd name="connsiteY4" fmla="*/ 0 h 114140"/>
                    <a:gd name="connsiteX5" fmla="*/ 187455 w 217230"/>
                    <a:gd name="connsiteY5" fmla="*/ 0 h 114140"/>
                    <a:gd name="connsiteX6" fmla="*/ 215990 w 217230"/>
                    <a:gd name="connsiteY6" fmla="*/ 28535 h 114140"/>
                    <a:gd name="connsiteX7" fmla="*/ 217231 w 217230"/>
                    <a:gd name="connsiteY7" fmla="*/ 86846 h 114140"/>
                    <a:gd name="connsiteX8" fmla="*/ 191177 w 217230"/>
                    <a:gd name="connsiteY8" fmla="*/ 114140 h 114140"/>
                    <a:gd name="connsiteX9" fmla="*/ 104331 w 217230"/>
                    <a:gd name="connsiteY9" fmla="*/ 112900 h 1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7230" h="114140">
                      <a:moveTo>
                        <a:pt x="104331" y="112900"/>
                      </a:moveTo>
                      <a:cubicBezTo>
                        <a:pt x="78278" y="112900"/>
                        <a:pt x="52224" y="112900"/>
                        <a:pt x="26170" y="112900"/>
                      </a:cubicBezTo>
                      <a:cubicBezTo>
                        <a:pt x="7560" y="112900"/>
                        <a:pt x="-1124" y="104215"/>
                        <a:pt x="116" y="86846"/>
                      </a:cubicBezTo>
                      <a:cubicBezTo>
                        <a:pt x="116" y="66995"/>
                        <a:pt x="116" y="48386"/>
                        <a:pt x="116" y="28535"/>
                      </a:cubicBezTo>
                      <a:cubicBezTo>
                        <a:pt x="116" y="9925"/>
                        <a:pt x="8801" y="0"/>
                        <a:pt x="28651" y="0"/>
                      </a:cubicBezTo>
                      <a:cubicBezTo>
                        <a:pt x="82000" y="0"/>
                        <a:pt x="134107" y="0"/>
                        <a:pt x="187455" y="0"/>
                      </a:cubicBezTo>
                      <a:cubicBezTo>
                        <a:pt x="206065" y="0"/>
                        <a:pt x="215990" y="9925"/>
                        <a:pt x="215990" y="28535"/>
                      </a:cubicBezTo>
                      <a:cubicBezTo>
                        <a:pt x="215990" y="48386"/>
                        <a:pt x="215990" y="66995"/>
                        <a:pt x="217231" y="86846"/>
                      </a:cubicBezTo>
                      <a:cubicBezTo>
                        <a:pt x="217231" y="105456"/>
                        <a:pt x="208546" y="114140"/>
                        <a:pt x="191177" y="114140"/>
                      </a:cubicBezTo>
                      <a:cubicBezTo>
                        <a:pt x="161401" y="112900"/>
                        <a:pt x="132866" y="112900"/>
                        <a:pt x="104331" y="112900"/>
                      </a:cubicBezTo>
                      <a:close/>
                    </a:path>
                  </a:pathLst>
                </a:custGeom>
                <a:noFill/>
                <a:ln w="6350" cap="flat">
                  <a:solidFill>
                    <a:schemeClr val="bg1"/>
                  </a:solidFill>
                  <a:prstDash val="solid"/>
                  <a:miter/>
                </a:ln>
              </p:spPr>
              <p:txBody>
                <a:bodyPr rtlCol="0" anchor="ctr"/>
                <a:lstStyle/>
                <a:p>
                  <a:endParaRPr lang="en-IN"/>
                </a:p>
              </p:txBody>
            </p:sp>
            <p:sp>
              <p:nvSpPr>
                <p:cNvPr id="34" name="Freeform: Shape 33">
                  <a:extLst>
                    <a:ext uri="{FF2B5EF4-FFF2-40B4-BE49-F238E27FC236}">
                      <a16:creationId xmlns:a16="http://schemas.microsoft.com/office/drawing/2014/main" id="{9F098355-89C9-40B7-AA8D-85AB443BD845}"/>
                    </a:ext>
                  </a:extLst>
                </p:cNvPr>
                <p:cNvSpPr/>
                <p:nvPr/>
              </p:nvSpPr>
              <p:spPr>
                <a:xfrm>
                  <a:off x="1225051" y="3452854"/>
                  <a:ext cx="214323" cy="114691"/>
                </a:xfrm>
                <a:custGeom>
                  <a:avLst/>
                  <a:gdLst>
                    <a:gd name="connsiteX0" fmla="*/ 110108 w 214323"/>
                    <a:gd name="connsiteY0" fmla="*/ 114140 h 114691"/>
                    <a:gd name="connsiteX1" fmla="*/ 29466 w 214323"/>
                    <a:gd name="connsiteY1" fmla="*/ 114140 h 114691"/>
                    <a:gd name="connsiteX2" fmla="*/ 930 w 214323"/>
                    <a:gd name="connsiteY2" fmla="*/ 88087 h 114691"/>
                    <a:gd name="connsiteX3" fmla="*/ 930 w 214323"/>
                    <a:gd name="connsiteY3" fmla="*/ 24813 h 114691"/>
                    <a:gd name="connsiteX4" fmla="*/ 25744 w 214323"/>
                    <a:gd name="connsiteY4" fmla="*/ 0 h 114691"/>
                    <a:gd name="connsiteX5" fmla="*/ 191991 w 214323"/>
                    <a:gd name="connsiteY5" fmla="*/ 0 h 114691"/>
                    <a:gd name="connsiteX6" fmla="*/ 214323 w 214323"/>
                    <a:gd name="connsiteY6" fmla="*/ 22332 h 114691"/>
                    <a:gd name="connsiteX7" fmla="*/ 214323 w 214323"/>
                    <a:gd name="connsiteY7" fmla="*/ 93049 h 114691"/>
                    <a:gd name="connsiteX8" fmla="*/ 190751 w 214323"/>
                    <a:gd name="connsiteY8" fmla="*/ 114140 h 114691"/>
                    <a:gd name="connsiteX9" fmla="*/ 110108 w 214323"/>
                    <a:gd name="connsiteY9" fmla="*/ 114140 h 114691"/>
                    <a:gd name="connsiteX10" fmla="*/ 110108 w 214323"/>
                    <a:gd name="connsiteY10" fmla="*/ 114140 h 114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323" h="114691">
                      <a:moveTo>
                        <a:pt x="110108" y="114140"/>
                      </a:moveTo>
                      <a:cubicBezTo>
                        <a:pt x="82814" y="114140"/>
                        <a:pt x="56760" y="114140"/>
                        <a:pt x="29466" y="114140"/>
                      </a:cubicBezTo>
                      <a:cubicBezTo>
                        <a:pt x="10856" y="114140"/>
                        <a:pt x="2171" y="105456"/>
                        <a:pt x="930" y="88087"/>
                      </a:cubicBezTo>
                      <a:cubicBezTo>
                        <a:pt x="-310" y="66995"/>
                        <a:pt x="-310" y="45904"/>
                        <a:pt x="930" y="24813"/>
                      </a:cubicBezTo>
                      <a:cubicBezTo>
                        <a:pt x="930" y="9925"/>
                        <a:pt x="10856" y="1241"/>
                        <a:pt x="25744" y="0"/>
                      </a:cubicBezTo>
                      <a:cubicBezTo>
                        <a:pt x="81573" y="0"/>
                        <a:pt x="136162" y="0"/>
                        <a:pt x="191991" y="0"/>
                      </a:cubicBezTo>
                      <a:cubicBezTo>
                        <a:pt x="206879" y="0"/>
                        <a:pt x="214323" y="8685"/>
                        <a:pt x="214323" y="22332"/>
                      </a:cubicBezTo>
                      <a:cubicBezTo>
                        <a:pt x="214323" y="45904"/>
                        <a:pt x="214323" y="69477"/>
                        <a:pt x="214323" y="93049"/>
                      </a:cubicBezTo>
                      <a:cubicBezTo>
                        <a:pt x="214323" y="109178"/>
                        <a:pt x="204398" y="114140"/>
                        <a:pt x="190751" y="114140"/>
                      </a:cubicBezTo>
                      <a:cubicBezTo>
                        <a:pt x="163456" y="114140"/>
                        <a:pt x="137403" y="115381"/>
                        <a:pt x="110108" y="114140"/>
                      </a:cubicBezTo>
                      <a:cubicBezTo>
                        <a:pt x="110108" y="114140"/>
                        <a:pt x="110108" y="114140"/>
                        <a:pt x="110108" y="114140"/>
                      </a:cubicBezTo>
                      <a:close/>
                    </a:path>
                  </a:pathLst>
                </a:custGeom>
                <a:noFill/>
                <a:ln w="6350" cap="flat">
                  <a:solidFill>
                    <a:schemeClr val="bg1"/>
                  </a:solidFill>
                  <a:prstDash val="solid"/>
                  <a:miter/>
                </a:ln>
              </p:spPr>
              <p:txBody>
                <a:bodyPr rtlCol="0" anchor="ctr"/>
                <a:lstStyle/>
                <a:p>
                  <a:endParaRPr lang="en-IN"/>
                </a:p>
              </p:txBody>
            </p:sp>
            <p:sp>
              <p:nvSpPr>
                <p:cNvPr id="35" name="Freeform: Shape 34">
                  <a:extLst>
                    <a:ext uri="{FF2B5EF4-FFF2-40B4-BE49-F238E27FC236}">
                      <a16:creationId xmlns:a16="http://schemas.microsoft.com/office/drawing/2014/main" id="{5BC59A0B-3ECC-4C21-BB15-B465EA38FAC7}"/>
                    </a:ext>
                  </a:extLst>
                </p:cNvPr>
                <p:cNvSpPr/>
                <p:nvPr/>
              </p:nvSpPr>
              <p:spPr>
                <a:xfrm>
                  <a:off x="1523623" y="3062048"/>
                  <a:ext cx="216093" cy="113450"/>
                </a:xfrm>
                <a:custGeom>
                  <a:avLst/>
                  <a:gdLst>
                    <a:gd name="connsiteX0" fmla="*/ 106812 w 216093"/>
                    <a:gd name="connsiteY0" fmla="*/ 112900 h 113450"/>
                    <a:gd name="connsiteX1" fmla="*/ 28651 w 216093"/>
                    <a:gd name="connsiteY1" fmla="*/ 112900 h 113450"/>
                    <a:gd name="connsiteX2" fmla="*/ 116 w 216093"/>
                    <a:gd name="connsiteY2" fmla="*/ 83124 h 113450"/>
                    <a:gd name="connsiteX3" fmla="*/ 116 w 216093"/>
                    <a:gd name="connsiteY3" fmla="*/ 27294 h 113450"/>
                    <a:gd name="connsiteX4" fmla="*/ 26169 w 216093"/>
                    <a:gd name="connsiteY4" fmla="*/ 0 h 113450"/>
                    <a:gd name="connsiteX5" fmla="*/ 187455 w 216093"/>
                    <a:gd name="connsiteY5" fmla="*/ 0 h 113450"/>
                    <a:gd name="connsiteX6" fmla="*/ 214749 w 216093"/>
                    <a:gd name="connsiteY6" fmla="*/ 27294 h 113450"/>
                    <a:gd name="connsiteX7" fmla="*/ 215990 w 216093"/>
                    <a:gd name="connsiteY7" fmla="*/ 85605 h 113450"/>
                    <a:gd name="connsiteX8" fmla="*/ 189936 w 216093"/>
                    <a:gd name="connsiteY8" fmla="*/ 112900 h 113450"/>
                    <a:gd name="connsiteX9" fmla="*/ 106812 w 216093"/>
                    <a:gd name="connsiteY9" fmla="*/ 112900 h 113450"/>
                    <a:gd name="connsiteX10" fmla="*/ 106812 w 216093"/>
                    <a:gd name="connsiteY10" fmla="*/ 112900 h 11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093" h="113450">
                      <a:moveTo>
                        <a:pt x="106812" y="112900"/>
                      </a:moveTo>
                      <a:cubicBezTo>
                        <a:pt x="80758" y="112900"/>
                        <a:pt x="54705" y="112900"/>
                        <a:pt x="28651" y="112900"/>
                      </a:cubicBezTo>
                      <a:cubicBezTo>
                        <a:pt x="7560" y="112900"/>
                        <a:pt x="-1125" y="104215"/>
                        <a:pt x="116" y="83124"/>
                      </a:cubicBezTo>
                      <a:cubicBezTo>
                        <a:pt x="116" y="64514"/>
                        <a:pt x="116" y="45904"/>
                        <a:pt x="116" y="27294"/>
                      </a:cubicBezTo>
                      <a:cubicBezTo>
                        <a:pt x="116" y="9925"/>
                        <a:pt x="8800" y="0"/>
                        <a:pt x="26169" y="0"/>
                      </a:cubicBezTo>
                      <a:cubicBezTo>
                        <a:pt x="79518" y="0"/>
                        <a:pt x="132866" y="0"/>
                        <a:pt x="187455" y="0"/>
                      </a:cubicBezTo>
                      <a:cubicBezTo>
                        <a:pt x="204824" y="0"/>
                        <a:pt x="214749" y="9925"/>
                        <a:pt x="214749" y="27294"/>
                      </a:cubicBezTo>
                      <a:cubicBezTo>
                        <a:pt x="214749" y="47145"/>
                        <a:pt x="214749" y="65755"/>
                        <a:pt x="215990" y="85605"/>
                      </a:cubicBezTo>
                      <a:cubicBezTo>
                        <a:pt x="217230" y="105456"/>
                        <a:pt x="207305" y="112900"/>
                        <a:pt x="189936" y="112900"/>
                      </a:cubicBezTo>
                      <a:cubicBezTo>
                        <a:pt x="161401" y="114140"/>
                        <a:pt x="134106" y="112900"/>
                        <a:pt x="106812" y="112900"/>
                      </a:cubicBezTo>
                      <a:cubicBezTo>
                        <a:pt x="106812" y="112900"/>
                        <a:pt x="106812" y="112900"/>
                        <a:pt x="106812" y="112900"/>
                      </a:cubicBezTo>
                      <a:close/>
                    </a:path>
                  </a:pathLst>
                </a:custGeom>
                <a:noFill/>
                <a:ln w="6350" cap="flat">
                  <a:solidFill>
                    <a:schemeClr val="bg1"/>
                  </a:solidFill>
                  <a:prstDash val="solid"/>
                  <a:miter/>
                </a:ln>
              </p:spPr>
              <p:txBody>
                <a:bodyPr rtlCol="0" anchor="ctr"/>
                <a:lstStyle/>
                <a:p>
                  <a:endParaRPr lang="en-IN"/>
                </a:p>
              </p:txBody>
            </p:sp>
            <p:sp>
              <p:nvSpPr>
                <p:cNvPr id="36" name="Freeform: Shape 35">
                  <a:extLst>
                    <a:ext uri="{FF2B5EF4-FFF2-40B4-BE49-F238E27FC236}">
                      <a16:creationId xmlns:a16="http://schemas.microsoft.com/office/drawing/2014/main" id="{D2C16A71-CC33-4D85-8D62-F5F184E772F8}"/>
                    </a:ext>
                  </a:extLst>
                </p:cNvPr>
                <p:cNvSpPr/>
                <p:nvPr/>
              </p:nvSpPr>
              <p:spPr>
                <a:xfrm>
                  <a:off x="1225981" y="3062048"/>
                  <a:ext cx="216217" cy="113830"/>
                </a:xfrm>
                <a:custGeom>
                  <a:avLst/>
                  <a:gdLst>
                    <a:gd name="connsiteX0" fmla="*/ 106696 w 216217"/>
                    <a:gd name="connsiteY0" fmla="*/ 112900 h 113830"/>
                    <a:gd name="connsiteX1" fmla="*/ 28535 w 216217"/>
                    <a:gd name="connsiteY1" fmla="*/ 112900 h 113830"/>
                    <a:gd name="connsiteX2" fmla="*/ 0 w 216217"/>
                    <a:gd name="connsiteY2" fmla="*/ 85605 h 113830"/>
                    <a:gd name="connsiteX3" fmla="*/ 1241 w 216217"/>
                    <a:gd name="connsiteY3" fmla="*/ 27294 h 113830"/>
                    <a:gd name="connsiteX4" fmla="*/ 29776 w 216217"/>
                    <a:gd name="connsiteY4" fmla="*/ 0 h 113830"/>
                    <a:gd name="connsiteX5" fmla="*/ 191061 w 216217"/>
                    <a:gd name="connsiteY5" fmla="*/ 0 h 113830"/>
                    <a:gd name="connsiteX6" fmla="*/ 215874 w 216217"/>
                    <a:gd name="connsiteY6" fmla="*/ 23572 h 113830"/>
                    <a:gd name="connsiteX7" fmla="*/ 215874 w 216217"/>
                    <a:gd name="connsiteY7" fmla="*/ 28535 h 113830"/>
                    <a:gd name="connsiteX8" fmla="*/ 138953 w 216217"/>
                    <a:gd name="connsiteY8" fmla="*/ 112900 h 113830"/>
                    <a:gd name="connsiteX9" fmla="*/ 106696 w 216217"/>
                    <a:gd name="connsiteY9" fmla="*/ 112900 h 113830"/>
                    <a:gd name="connsiteX10" fmla="*/ 106696 w 216217"/>
                    <a:gd name="connsiteY10" fmla="*/ 112900 h 113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217" h="113830">
                      <a:moveTo>
                        <a:pt x="106696" y="112900"/>
                      </a:moveTo>
                      <a:cubicBezTo>
                        <a:pt x="80643" y="112900"/>
                        <a:pt x="54589" y="112900"/>
                        <a:pt x="28535" y="112900"/>
                      </a:cubicBezTo>
                      <a:cubicBezTo>
                        <a:pt x="9925" y="112900"/>
                        <a:pt x="0" y="104215"/>
                        <a:pt x="0" y="85605"/>
                      </a:cubicBezTo>
                      <a:cubicBezTo>
                        <a:pt x="0" y="65755"/>
                        <a:pt x="0" y="47145"/>
                        <a:pt x="1241" y="27294"/>
                      </a:cubicBezTo>
                      <a:cubicBezTo>
                        <a:pt x="2481" y="9925"/>
                        <a:pt x="11166" y="0"/>
                        <a:pt x="29776" y="0"/>
                      </a:cubicBezTo>
                      <a:cubicBezTo>
                        <a:pt x="83124" y="0"/>
                        <a:pt x="136472" y="0"/>
                        <a:pt x="191061" y="0"/>
                      </a:cubicBezTo>
                      <a:cubicBezTo>
                        <a:pt x="207189" y="0"/>
                        <a:pt x="214633" y="8685"/>
                        <a:pt x="215874" y="23572"/>
                      </a:cubicBezTo>
                      <a:cubicBezTo>
                        <a:pt x="215874" y="24813"/>
                        <a:pt x="215874" y="27294"/>
                        <a:pt x="215874" y="28535"/>
                      </a:cubicBezTo>
                      <a:cubicBezTo>
                        <a:pt x="215874" y="125306"/>
                        <a:pt x="225799" y="111659"/>
                        <a:pt x="138953" y="112900"/>
                      </a:cubicBezTo>
                      <a:cubicBezTo>
                        <a:pt x="127787" y="114140"/>
                        <a:pt x="116622" y="114140"/>
                        <a:pt x="106696" y="112900"/>
                      </a:cubicBezTo>
                      <a:cubicBezTo>
                        <a:pt x="106696" y="114140"/>
                        <a:pt x="106696" y="112900"/>
                        <a:pt x="106696" y="112900"/>
                      </a:cubicBezTo>
                      <a:close/>
                    </a:path>
                  </a:pathLst>
                </a:custGeom>
                <a:noFill/>
                <a:ln w="6350" cap="flat">
                  <a:solidFill>
                    <a:schemeClr val="bg1"/>
                  </a:solidFill>
                  <a:prstDash val="solid"/>
                  <a:miter/>
                </a:ln>
              </p:spPr>
              <p:txBody>
                <a:bodyPr rtlCol="0" anchor="ctr"/>
                <a:lstStyle/>
                <a:p>
                  <a:endParaRPr lang="en-IN"/>
                </a:p>
              </p:txBody>
            </p:sp>
            <p:sp>
              <p:nvSpPr>
                <p:cNvPr id="37" name="Freeform: Shape 36">
                  <a:extLst>
                    <a:ext uri="{FF2B5EF4-FFF2-40B4-BE49-F238E27FC236}">
                      <a16:creationId xmlns:a16="http://schemas.microsoft.com/office/drawing/2014/main" id="{2162466A-EAE3-4BEB-91F6-747D5A966282}"/>
                    </a:ext>
                  </a:extLst>
                </p:cNvPr>
                <p:cNvSpPr/>
                <p:nvPr/>
              </p:nvSpPr>
              <p:spPr>
                <a:xfrm>
                  <a:off x="1224741" y="3651359"/>
                  <a:ext cx="214748" cy="114140"/>
                </a:xfrm>
                <a:custGeom>
                  <a:avLst/>
                  <a:gdLst>
                    <a:gd name="connsiteX0" fmla="*/ 107937 w 214748"/>
                    <a:gd name="connsiteY0" fmla="*/ 114140 h 114140"/>
                    <a:gd name="connsiteX1" fmla="*/ 32257 w 214748"/>
                    <a:gd name="connsiteY1" fmla="*/ 114140 h 114140"/>
                    <a:gd name="connsiteX2" fmla="*/ 0 w 214748"/>
                    <a:gd name="connsiteY2" fmla="*/ 83124 h 114140"/>
                    <a:gd name="connsiteX3" fmla="*/ 0 w 214748"/>
                    <a:gd name="connsiteY3" fmla="*/ 32257 h 114140"/>
                    <a:gd name="connsiteX4" fmla="*/ 33498 w 214748"/>
                    <a:gd name="connsiteY4" fmla="*/ 0 h 114140"/>
                    <a:gd name="connsiteX5" fmla="*/ 184858 w 214748"/>
                    <a:gd name="connsiteY5" fmla="*/ 0 h 114140"/>
                    <a:gd name="connsiteX6" fmla="*/ 214633 w 214748"/>
                    <a:gd name="connsiteY6" fmla="*/ 31016 h 114140"/>
                    <a:gd name="connsiteX7" fmla="*/ 214633 w 214748"/>
                    <a:gd name="connsiteY7" fmla="*/ 84365 h 114140"/>
                    <a:gd name="connsiteX8" fmla="*/ 184858 w 214748"/>
                    <a:gd name="connsiteY8" fmla="*/ 112900 h 114140"/>
                    <a:gd name="connsiteX9" fmla="*/ 107937 w 214748"/>
                    <a:gd name="connsiteY9" fmla="*/ 114140 h 1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748" h="114140">
                      <a:moveTo>
                        <a:pt x="107937" y="114140"/>
                      </a:moveTo>
                      <a:cubicBezTo>
                        <a:pt x="83124" y="114140"/>
                        <a:pt x="57070" y="114140"/>
                        <a:pt x="32257" y="114140"/>
                      </a:cubicBezTo>
                      <a:cubicBezTo>
                        <a:pt x="11166" y="114140"/>
                        <a:pt x="0" y="105456"/>
                        <a:pt x="0" y="83124"/>
                      </a:cubicBezTo>
                      <a:cubicBezTo>
                        <a:pt x="0" y="65755"/>
                        <a:pt x="0" y="49626"/>
                        <a:pt x="0" y="32257"/>
                      </a:cubicBezTo>
                      <a:cubicBezTo>
                        <a:pt x="0" y="9925"/>
                        <a:pt x="11166" y="0"/>
                        <a:pt x="33498" y="0"/>
                      </a:cubicBezTo>
                      <a:cubicBezTo>
                        <a:pt x="84364" y="0"/>
                        <a:pt x="133991" y="0"/>
                        <a:pt x="184858" y="0"/>
                      </a:cubicBezTo>
                      <a:cubicBezTo>
                        <a:pt x="207189" y="0"/>
                        <a:pt x="215874" y="9925"/>
                        <a:pt x="214633" y="31016"/>
                      </a:cubicBezTo>
                      <a:cubicBezTo>
                        <a:pt x="214633" y="48386"/>
                        <a:pt x="214633" y="66995"/>
                        <a:pt x="214633" y="84365"/>
                      </a:cubicBezTo>
                      <a:cubicBezTo>
                        <a:pt x="215874" y="105456"/>
                        <a:pt x="204708" y="114140"/>
                        <a:pt x="184858" y="112900"/>
                      </a:cubicBezTo>
                      <a:cubicBezTo>
                        <a:pt x="160044" y="114140"/>
                        <a:pt x="133991" y="114140"/>
                        <a:pt x="107937" y="114140"/>
                      </a:cubicBezTo>
                      <a:close/>
                    </a:path>
                  </a:pathLst>
                </a:custGeom>
                <a:noFill/>
                <a:ln w="6350" cap="flat">
                  <a:solidFill>
                    <a:schemeClr val="bg1"/>
                  </a:solidFill>
                  <a:prstDash val="solid"/>
                  <a:miter/>
                </a:ln>
              </p:spPr>
              <p:txBody>
                <a:bodyPr rtlCol="0" anchor="ctr"/>
                <a:lstStyle/>
                <a:p>
                  <a:endParaRPr lang="en-IN"/>
                </a:p>
              </p:txBody>
            </p:sp>
            <p:sp>
              <p:nvSpPr>
                <p:cNvPr id="38" name="Freeform: Shape 37">
                  <a:extLst>
                    <a:ext uri="{FF2B5EF4-FFF2-40B4-BE49-F238E27FC236}">
                      <a16:creationId xmlns:a16="http://schemas.microsoft.com/office/drawing/2014/main" id="{1B6F4061-07D2-4F91-8490-80B1BE477925}"/>
                    </a:ext>
                  </a:extLst>
                </p:cNvPr>
                <p:cNvSpPr/>
                <p:nvPr/>
              </p:nvSpPr>
              <p:spPr>
                <a:xfrm>
                  <a:off x="562219" y="3403228"/>
                  <a:ext cx="411922" cy="410669"/>
                </a:xfrm>
                <a:custGeom>
                  <a:avLst/>
                  <a:gdLst>
                    <a:gd name="connsiteX0" fmla="*/ 209683 w 411922"/>
                    <a:gd name="connsiteY0" fmla="*/ 0 h 410669"/>
                    <a:gd name="connsiteX1" fmla="*/ 411909 w 411922"/>
                    <a:gd name="connsiteY1" fmla="*/ 205949 h 410669"/>
                    <a:gd name="connsiteX2" fmla="*/ 203479 w 411922"/>
                    <a:gd name="connsiteY2" fmla="*/ 410657 h 410669"/>
                    <a:gd name="connsiteX3" fmla="*/ 12 w 411922"/>
                    <a:gd name="connsiteY3" fmla="*/ 208430 h 410669"/>
                    <a:gd name="connsiteX4" fmla="*/ 209683 w 411922"/>
                    <a:gd name="connsiteY4" fmla="*/ 0 h 41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22" h="410669">
                      <a:moveTo>
                        <a:pt x="209683" y="0"/>
                      </a:moveTo>
                      <a:cubicBezTo>
                        <a:pt x="325064" y="7444"/>
                        <a:pt x="413150" y="91808"/>
                        <a:pt x="411909" y="205949"/>
                      </a:cubicBezTo>
                      <a:cubicBezTo>
                        <a:pt x="411909" y="321330"/>
                        <a:pt x="321342" y="411897"/>
                        <a:pt x="203479" y="410657"/>
                      </a:cubicBezTo>
                      <a:cubicBezTo>
                        <a:pt x="86858" y="409416"/>
                        <a:pt x="1253" y="316367"/>
                        <a:pt x="12" y="208430"/>
                      </a:cubicBezTo>
                      <a:cubicBezTo>
                        <a:pt x="-1229" y="91808"/>
                        <a:pt x="94302" y="2481"/>
                        <a:pt x="209683" y="0"/>
                      </a:cubicBezTo>
                      <a:close/>
                    </a:path>
                  </a:pathLst>
                </a:custGeom>
                <a:noFill/>
                <a:ln w="19050" cap="flat">
                  <a:solidFill>
                    <a:schemeClr val="bg1"/>
                  </a:solidFill>
                  <a:prstDash val="solid"/>
                  <a:miter/>
                </a:ln>
              </p:spPr>
              <p:txBody>
                <a:bodyPr rtlCol="0" anchor="ctr"/>
                <a:lstStyle/>
                <a:p>
                  <a:endParaRPr lang="en-IN"/>
                </a:p>
              </p:txBody>
            </p:sp>
          </p:grpSp>
          <p:grpSp>
            <p:nvGrpSpPr>
              <p:cNvPr id="20" name="Graphic 87">
                <a:extLst>
                  <a:ext uri="{FF2B5EF4-FFF2-40B4-BE49-F238E27FC236}">
                    <a16:creationId xmlns:a16="http://schemas.microsoft.com/office/drawing/2014/main" id="{D160F38C-C0AC-4739-A4D2-A1A6FFB6A594}"/>
                  </a:ext>
                </a:extLst>
              </p:cNvPr>
              <p:cNvGrpSpPr/>
              <p:nvPr/>
            </p:nvGrpSpPr>
            <p:grpSpPr>
              <a:xfrm>
                <a:off x="4840339" y="5127086"/>
                <a:ext cx="330224" cy="329984"/>
                <a:chOff x="2814056" y="3049478"/>
                <a:chExt cx="1028110" cy="1027362"/>
              </a:xfrm>
              <a:noFill/>
            </p:grpSpPr>
            <p:sp>
              <p:nvSpPr>
                <p:cNvPr id="26" name="Freeform: Shape 25">
                  <a:extLst>
                    <a:ext uri="{FF2B5EF4-FFF2-40B4-BE49-F238E27FC236}">
                      <a16:creationId xmlns:a16="http://schemas.microsoft.com/office/drawing/2014/main" id="{E40D1583-5BE8-4138-B5AF-BCF1C6A89554}"/>
                    </a:ext>
                  </a:extLst>
                </p:cNvPr>
                <p:cNvSpPr/>
                <p:nvPr/>
              </p:nvSpPr>
              <p:spPr>
                <a:xfrm>
                  <a:off x="2814056" y="3049478"/>
                  <a:ext cx="455682" cy="447412"/>
                </a:xfrm>
                <a:custGeom>
                  <a:avLst/>
                  <a:gdLst>
                    <a:gd name="connsiteX0" fmla="*/ 166644 w 455682"/>
                    <a:gd name="connsiteY0" fmla="*/ 438981 h 447412"/>
                    <a:gd name="connsiteX1" fmla="*/ 447209 w 455682"/>
                    <a:gd name="connsiteY1" fmla="*/ 282693 h 447412"/>
                    <a:gd name="connsiteX2" fmla="*/ 447209 w 455682"/>
                    <a:gd name="connsiteY2" fmla="*/ 162182 h 447412"/>
                    <a:gd name="connsiteX3" fmla="*/ 289038 w 455682"/>
                    <a:gd name="connsiteY3" fmla="*/ 7777 h 447412"/>
                    <a:gd name="connsiteX4" fmla="*/ 8473 w 455682"/>
                    <a:gd name="connsiteY4" fmla="*/ 164065 h 447412"/>
                    <a:gd name="connsiteX5" fmla="*/ 8473 w 455682"/>
                    <a:gd name="connsiteY5" fmla="*/ 284576 h 447412"/>
                    <a:gd name="connsiteX6" fmla="*/ 166644 w 455682"/>
                    <a:gd name="connsiteY6" fmla="*/ 438981 h 447412"/>
                    <a:gd name="connsiteX7" fmla="*/ 166644 w 455682"/>
                    <a:gd name="connsiteY7" fmla="*/ 438981 h 447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82" h="447412">
                      <a:moveTo>
                        <a:pt x="166644" y="438981"/>
                      </a:moveTo>
                      <a:cubicBezTo>
                        <a:pt x="287155" y="472875"/>
                        <a:pt x="413315" y="401321"/>
                        <a:pt x="447209" y="282693"/>
                      </a:cubicBezTo>
                      <a:cubicBezTo>
                        <a:pt x="458507" y="243151"/>
                        <a:pt x="458507" y="201725"/>
                        <a:pt x="447209" y="162182"/>
                      </a:cubicBezTo>
                      <a:cubicBezTo>
                        <a:pt x="426496" y="86863"/>
                        <a:pt x="366241" y="28490"/>
                        <a:pt x="289038" y="7777"/>
                      </a:cubicBezTo>
                      <a:cubicBezTo>
                        <a:pt x="168527" y="-24233"/>
                        <a:pt x="42367" y="45437"/>
                        <a:pt x="8473" y="164065"/>
                      </a:cubicBezTo>
                      <a:cubicBezTo>
                        <a:pt x="-2824" y="203608"/>
                        <a:pt x="-2824" y="245034"/>
                        <a:pt x="8473" y="284576"/>
                      </a:cubicBezTo>
                      <a:cubicBezTo>
                        <a:pt x="31069" y="359896"/>
                        <a:pt x="89442" y="420151"/>
                        <a:pt x="166644" y="438981"/>
                      </a:cubicBezTo>
                      <a:lnTo>
                        <a:pt x="166644" y="438981"/>
                      </a:lnTo>
                      <a:close/>
                    </a:path>
                  </a:pathLst>
                </a:custGeom>
                <a:noFill/>
                <a:ln w="18710" cap="flat">
                  <a:solidFill>
                    <a:schemeClr val="bg1"/>
                  </a:solidFill>
                  <a:prstDash val="solid"/>
                  <a:miter/>
                </a:ln>
              </p:spPr>
              <p:txBody>
                <a:bodyPr rtlCol="0" anchor="ctr"/>
                <a:lstStyle/>
                <a:p>
                  <a:endParaRPr lang="en-IN" sz="1400"/>
                </a:p>
              </p:txBody>
            </p:sp>
            <p:sp>
              <p:nvSpPr>
                <p:cNvPr id="27" name="Freeform: Shape 26">
                  <a:extLst>
                    <a:ext uri="{FF2B5EF4-FFF2-40B4-BE49-F238E27FC236}">
                      <a16:creationId xmlns:a16="http://schemas.microsoft.com/office/drawing/2014/main" id="{721EFEA3-E0B1-4C10-87D3-B5E0A90D9A0D}"/>
                    </a:ext>
                  </a:extLst>
                </p:cNvPr>
                <p:cNvSpPr/>
                <p:nvPr/>
              </p:nvSpPr>
              <p:spPr>
                <a:xfrm>
                  <a:off x="3394016" y="3621261"/>
                  <a:ext cx="448150" cy="455579"/>
                </a:xfrm>
                <a:custGeom>
                  <a:avLst/>
                  <a:gdLst>
                    <a:gd name="connsiteX0" fmla="*/ 285272 w 448150"/>
                    <a:gd name="connsiteY0" fmla="*/ 8422 h 455579"/>
                    <a:gd name="connsiteX1" fmla="*/ 8473 w 448150"/>
                    <a:gd name="connsiteY1" fmla="*/ 166593 h 455579"/>
                    <a:gd name="connsiteX2" fmla="*/ 8473 w 448150"/>
                    <a:gd name="connsiteY2" fmla="*/ 288987 h 455579"/>
                    <a:gd name="connsiteX3" fmla="*/ 162878 w 448150"/>
                    <a:gd name="connsiteY3" fmla="*/ 447158 h 455579"/>
                    <a:gd name="connsiteX4" fmla="*/ 439677 w 448150"/>
                    <a:gd name="connsiteY4" fmla="*/ 288987 h 455579"/>
                    <a:gd name="connsiteX5" fmla="*/ 439677 w 448150"/>
                    <a:gd name="connsiteY5" fmla="*/ 166593 h 455579"/>
                    <a:gd name="connsiteX6" fmla="*/ 285272 w 448150"/>
                    <a:gd name="connsiteY6" fmla="*/ 8422 h 455579"/>
                    <a:gd name="connsiteX7" fmla="*/ 285272 w 448150"/>
                    <a:gd name="connsiteY7" fmla="*/ 8422 h 45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8150" h="455579">
                      <a:moveTo>
                        <a:pt x="285272" y="8422"/>
                      </a:moveTo>
                      <a:cubicBezTo>
                        <a:pt x="166644" y="-25472"/>
                        <a:pt x="42367" y="46082"/>
                        <a:pt x="8473" y="166593"/>
                      </a:cubicBezTo>
                      <a:cubicBezTo>
                        <a:pt x="-2824" y="206135"/>
                        <a:pt x="-2824" y="249444"/>
                        <a:pt x="8473" y="288987"/>
                      </a:cubicBezTo>
                      <a:cubicBezTo>
                        <a:pt x="29186" y="366189"/>
                        <a:pt x="87559" y="424562"/>
                        <a:pt x="162878" y="447158"/>
                      </a:cubicBezTo>
                      <a:cubicBezTo>
                        <a:pt x="281506" y="481051"/>
                        <a:pt x="405783" y="409498"/>
                        <a:pt x="439677" y="288987"/>
                      </a:cubicBezTo>
                      <a:cubicBezTo>
                        <a:pt x="450975" y="249444"/>
                        <a:pt x="450975" y="206135"/>
                        <a:pt x="439677" y="166593"/>
                      </a:cubicBezTo>
                      <a:cubicBezTo>
                        <a:pt x="418964" y="89390"/>
                        <a:pt x="360592" y="29135"/>
                        <a:pt x="285272" y="8422"/>
                      </a:cubicBezTo>
                      <a:lnTo>
                        <a:pt x="285272" y="8422"/>
                      </a:lnTo>
                      <a:close/>
                    </a:path>
                  </a:pathLst>
                </a:custGeom>
                <a:noFill/>
                <a:ln w="18710" cap="flat">
                  <a:solidFill>
                    <a:schemeClr val="bg1"/>
                  </a:solidFill>
                  <a:prstDash val="solid"/>
                  <a:miter/>
                </a:ln>
              </p:spPr>
              <p:txBody>
                <a:bodyPr rtlCol="0" anchor="ctr"/>
                <a:lstStyle/>
                <a:p>
                  <a:endParaRPr lang="en-IN" sz="1400"/>
                </a:p>
              </p:txBody>
            </p:sp>
            <p:sp>
              <p:nvSpPr>
                <p:cNvPr id="28" name="Freeform: Shape 27">
                  <a:extLst>
                    <a:ext uri="{FF2B5EF4-FFF2-40B4-BE49-F238E27FC236}">
                      <a16:creationId xmlns:a16="http://schemas.microsoft.com/office/drawing/2014/main" id="{F2A9AC0F-D5C5-4B9B-80F2-DB2D8BFEBE64}"/>
                    </a:ext>
                  </a:extLst>
                </p:cNvPr>
                <p:cNvSpPr/>
                <p:nvPr/>
              </p:nvSpPr>
              <p:spPr>
                <a:xfrm>
                  <a:off x="2877136" y="3108096"/>
                  <a:ext cx="901950" cy="901950"/>
                </a:xfrm>
                <a:custGeom>
                  <a:avLst/>
                  <a:gdLst>
                    <a:gd name="connsiteX0" fmla="*/ 0 w 901950"/>
                    <a:gd name="connsiteY0" fmla="*/ 901950 h 901950"/>
                    <a:gd name="connsiteX1" fmla="*/ 0 w 901950"/>
                    <a:gd name="connsiteY1" fmla="*/ 901950 h 901950"/>
                    <a:gd name="connsiteX2" fmla="*/ 901950 w 901950"/>
                    <a:gd name="connsiteY2" fmla="*/ 0 h 901950"/>
                  </a:gdLst>
                  <a:ahLst/>
                  <a:cxnLst>
                    <a:cxn ang="0">
                      <a:pos x="connsiteX0" y="connsiteY0"/>
                    </a:cxn>
                    <a:cxn ang="0">
                      <a:pos x="connsiteX1" y="connsiteY1"/>
                    </a:cxn>
                    <a:cxn ang="0">
                      <a:pos x="connsiteX2" y="connsiteY2"/>
                    </a:cxn>
                  </a:cxnLst>
                  <a:rect l="l" t="t" r="r" b="b"/>
                  <a:pathLst>
                    <a:path w="901950" h="901950">
                      <a:moveTo>
                        <a:pt x="0" y="901950"/>
                      </a:moveTo>
                      <a:lnTo>
                        <a:pt x="0" y="901950"/>
                      </a:lnTo>
                      <a:lnTo>
                        <a:pt x="901950" y="0"/>
                      </a:lnTo>
                    </a:path>
                  </a:pathLst>
                </a:custGeom>
                <a:noFill/>
                <a:ln w="18710" cap="flat">
                  <a:solidFill>
                    <a:schemeClr val="bg1"/>
                  </a:solidFill>
                  <a:prstDash val="solid"/>
                  <a:miter/>
                </a:ln>
              </p:spPr>
              <p:txBody>
                <a:bodyPr rtlCol="0" anchor="ctr"/>
                <a:lstStyle/>
                <a:p>
                  <a:endParaRPr lang="en-IN" sz="1400"/>
                </a:p>
              </p:txBody>
            </p:sp>
          </p:grpSp>
          <p:grpSp>
            <p:nvGrpSpPr>
              <p:cNvPr id="21" name="Graphic 3">
                <a:extLst>
                  <a:ext uri="{FF2B5EF4-FFF2-40B4-BE49-F238E27FC236}">
                    <a16:creationId xmlns:a16="http://schemas.microsoft.com/office/drawing/2014/main" id="{1212A621-EDEC-4D87-97A3-34DAD9852B7E}"/>
                  </a:ext>
                </a:extLst>
              </p:cNvPr>
              <p:cNvGrpSpPr/>
              <p:nvPr/>
            </p:nvGrpSpPr>
            <p:grpSpPr>
              <a:xfrm>
                <a:off x="5251337" y="3601288"/>
                <a:ext cx="403967" cy="426979"/>
                <a:chOff x="456776" y="457147"/>
                <a:chExt cx="1420286" cy="1501192"/>
              </a:xfrm>
              <a:solidFill>
                <a:schemeClr val="bg1"/>
              </a:solidFill>
            </p:grpSpPr>
            <p:sp>
              <p:nvSpPr>
                <p:cNvPr id="22" name="Freeform: Shape 21">
                  <a:extLst>
                    <a:ext uri="{FF2B5EF4-FFF2-40B4-BE49-F238E27FC236}">
                      <a16:creationId xmlns:a16="http://schemas.microsoft.com/office/drawing/2014/main" id="{EE042E2E-884A-4203-96F8-C9113E45BE03}"/>
                    </a:ext>
                  </a:extLst>
                </p:cNvPr>
                <p:cNvSpPr/>
                <p:nvPr/>
              </p:nvSpPr>
              <p:spPr>
                <a:xfrm>
                  <a:off x="701040" y="457147"/>
                  <a:ext cx="1176022" cy="1501192"/>
                </a:xfrm>
                <a:custGeom>
                  <a:avLst/>
                  <a:gdLst>
                    <a:gd name="connsiteX0" fmla="*/ 740093 w 1176022"/>
                    <a:gd name="connsiteY0" fmla="*/ 1500240 h 1501192"/>
                    <a:gd name="connsiteX1" fmla="*/ 537210 w 1176022"/>
                    <a:gd name="connsiteY1" fmla="*/ 1500240 h 1501192"/>
                    <a:gd name="connsiteX2" fmla="*/ 306705 w 1176022"/>
                    <a:gd name="connsiteY2" fmla="*/ 1454520 h 1501192"/>
                    <a:gd name="connsiteX3" fmla="*/ 36195 w 1176022"/>
                    <a:gd name="connsiteY3" fmla="*/ 1357365 h 1501192"/>
                    <a:gd name="connsiteX4" fmla="*/ 953 w 1176022"/>
                    <a:gd name="connsiteY4" fmla="*/ 1311645 h 1501192"/>
                    <a:gd name="connsiteX5" fmla="*/ 0 w 1176022"/>
                    <a:gd name="connsiteY5" fmla="*/ 899212 h 1501192"/>
                    <a:gd name="connsiteX6" fmla="*/ 33338 w 1176022"/>
                    <a:gd name="connsiteY6" fmla="*/ 853492 h 1501192"/>
                    <a:gd name="connsiteX7" fmla="*/ 80010 w 1176022"/>
                    <a:gd name="connsiteY7" fmla="*/ 836347 h 1501192"/>
                    <a:gd name="connsiteX8" fmla="*/ 260985 w 1176022"/>
                    <a:gd name="connsiteY8" fmla="*/ 682995 h 1501192"/>
                    <a:gd name="connsiteX9" fmla="*/ 327660 w 1176022"/>
                    <a:gd name="connsiteY9" fmla="*/ 578220 h 1501192"/>
                    <a:gd name="connsiteX10" fmla="*/ 444818 w 1176022"/>
                    <a:gd name="connsiteY10" fmla="*/ 523927 h 1501192"/>
                    <a:gd name="connsiteX11" fmla="*/ 466725 w 1176022"/>
                    <a:gd name="connsiteY11" fmla="*/ 490590 h 1501192"/>
                    <a:gd name="connsiteX12" fmla="*/ 328612 w 1176022"/>
                    <a:gd name="connsiteY12" fmla="*/ 133402 h 1501192"/>
                    <a:gd name="connsiteX13" fmla="*/ 347662 w 1176022"/>
                    <a:gd name="connsiteY13" fmla="*/ 81967 h 1501192"/>
                    <a:gd name="connsiteX14" fmla="*/ 892493 w 1176022"/>
                    <a:gd name="connsiteY14" fmla="*/ 54345 h 1501192"/>
                    <a:gd name="connsiteX15" fmla="*/ 926783 w 1176022"/>
                    <a:gd name="connsiteY15" fmla="*/ 72442 h 1501192"/>
                    <a:gd name="connsiteX16" fmla="*/ 943927 w 1176022"/>
                    <a:gd name="connsiteY16" fmla="*/ 115305 h 1501192"/>
                    <a:gd name="connsiteX17" fmla="*/ 968693 w 1176022"/>
                    <a:gd name="connsiteY17" fmla="*/ 159120 h 1501192"/>
                    <a:gd name="connsiteX18" fmla="*/ 1031557 w 1176022"/>
                    <a:gd name="connsiteY18" fmla="*/ 182932 h 1501192"/>
                    <a:gd name="connsiteX19" fmla="*/ 1052513 w 1176022"/>
                    <a:gd name="connsiteY19" fmla="*/ 224842 h 1501192"/>
                    <a:gd name="connsiteX20" fmla="*/ 973455 w 1176022"/>
                    <a:gd name="connsiteY20" fmla="*/ 548692 h 1501192"/>
                    <a:gd name="connsiteX21" fmla="*/ 957263 w 1176022"/>
                    <a:gd name="connsiteY21" fmla="*/ 621082 h 1501192"/>
                    <a:gd name="connsiteX22" fmla="*/ 982027 w 1176022"/>
                    <a:gd name="connsiteY22" fmla="*/ 650610 h 1501192"/>
                    <a:gd name="connsiteX23" fmla="*/ 1045845 w 1176022"/>
                    <a:gd name="connsiteY23" fmla="*/ 650610 h 1501192"/>
                    <a:gd name="connsiteX24" fmla="*/ 1175385 w 1176022"/>
                    <a:gd name="connsiteY24" fmla="*/ 767767 h 1501192"/>
                    <a:gd name="connsiteX25" fmla="*/ 1143953 w 1176022"/>
                    <a:gd name="connsiteY25" fmla="*/ 851587 h 1501192"/>
                    <a:gd name="connsiteX26" fmla="*/ 1142048 w 1176022"/>
                    <a:gd name="connsiteY26" fmla="*/ 890640 h 1501192"/>
                    <a:gd name="connsiteX27" fmla="*/ 1136333 w 1176022"/>
                    <a:gd name="connsiteY27" fmla="*/ 1063995 h 1501192"/>
                    <a:gd name="connsiteX28" fmla="*/ 1138238 w 1176022"/>
                    <a:gd name="connsiteY28" fmla="*/ 1104952 h 1501192"/>
                    <a:gd name="connsiteX29" fmla="*/ 1145858 w 1176022"/>
                    <a:gd name="connsiteY29" fmla="*/ 1269735 h 1501192"/>
                    <a:gd name="connsiteX30" fmla="*/ 1092518 w 1176022"/>
                    <a:gd name="connsiteY30" fmla="*/ 1309740 h 1501192"/>
                    <a:gd name="connsiteX31" fmla="*/ 1081088 w 1176022"/>
                    <a:gd name="connsiteY31" fmla="*/ 1339267 h 1501192"/>
                    <a:gd name="connsiteX32" fmla="*/ 1088708 w 1176022"/>
                    <a:gd name="connsiteY32" fmla="*/ 1363080 h 1501192"/>
                    <a:gd name="connsiteX33" fmla="*/ 981075 w 1176022"/>
                    <a:gd name="connsiteY33" fmla="*/ 1500240 h 1501192"/>
                    <a:gd name="connsiteX34" fmla="*/ 860108 w 1176022"/>
                    <a:gd name="connsiteY34" fmla="*/ 1501192 h 1501192"/>
                    <a:gd name="connsiteX35" fmla="*/ 739140 w 1176022"/>
                    <a:gd name="connsiteY35" fmla="*/ 1501192 h 1501192"/>
                    <a:gd name="connsiteX36" fmla="*/ 740093 w 1176022"/>
                    <a:gd name="connsiteY36" fmla="*/ 1500240 h 1501192"/>
                    <a:gd name="connsiteX37" fmla="*/ 782002 w 1176022"/>
                    <a:gd name="connsiteY37" fmla="*/ 1474522 h 1501192"/>
                    <a:gd name="connsiteX38" fmla="*/ 984885 w 1176022"/>
                    <a:gd name="connsiteY38" fmla="*/ 1472617 h 1501192"/>
                    <a:gd name="connsiteX39" fmla="*/ 1062038 w 1176022"/>
                    <a:gd name="connsiteY39" fmla="*/ 1386892 h 1501192"/>
                    <a:gd name="connsiteX40" fmla="*/ 1042035 w 1176022"/>
                    <a:gd name="connsiteY40" fmla="*/ 1331647 h 1501192"/>
                    <a:gd name="connsiteX41" fmla="*/ 1054418 w 1176022"/>
                    <a:gd name="connsiteY41" fmla="*/ 1289737 h 1501192"/>
                    <a:gd name="connsiteX42" fmla="*/ 1075373 w 1176022"/>
                    <a:gd name="connsiteY42" fmla="*/ 1284975 h 1501192"/>
                    <a:gd name="connsiteX43" fmla="*/ 1139190 w 1176022"/>
                    <a:gd name="connsiteY43" fmla="*/ 1228777 h 1501192"/>
                    <a:gd name="connsiteX44" fmla="*/ 1097280 w 1176022"/>
                    <a:gd name="connsiteY44" fmla="*/ 1106857 h 1501192"/>
                    <a:gd name="connsiteX45" fmla="*/ 1094423 w 1176022"/>
                    <a:gd name="connsiteY45" fmla="*/ 1063995 h 1501192"/>
                    <a:gd name="connsiteX46" fmla="*/ 1102995 w 1176022"/>
                    <a:gd name="connsiteY46" fmla="*/ 1058280 h 1501192"/>
                    <a:gd name="connsiteX47" fmla="*/ 1145858 w 1176022"/>
                    <a:gd name="connsiteY47" fmla="*/ 963030 h 1501192"/>
                    <a:gd name="connsiteX48" fmla="*/ 1075373 w 1176022"/>
                    <a:gd name="connsiteY48" fmla="*/ 882067 h 1501192"/>
                    <a:gd name="connsiteX49" fmla="*/ 1051560 w 1176022"/>
                    <a:gd name="connsiteY49" fmla="*/ 870637 h 1501192"/>
                    <a:gd name="connsiteX50" fmla="*/ 1077278 w 1176022"/>
                    <a:gd name="connsiteY50" fmla="*/ 858255 h 1501192"/>
                    <a:gd name="connsiteX51" fmla="*/ 1145858 w 1176022"/>
                    <a:gd name="connsiteY51" fmla="*/ 764910 h 1501192"/>
                    <a:gd name="connsiteX52" fmla="*/ 1055370 w 1176022"/>
                    <a:gd name="connsiteY52" fmla="*/ 682995 h 1501192"/>
                    <a:gd name="connsiteX53" fmla="*/ 689610 w 1176022"/>
                    <a:gd name="connsiteY53" fmla="*/ 676327 h 1501192"/>
                    <a:gd name="connsiteX54" fmla="*/ 533400 w 1176022"/>
                    <a:gd name="connsiteY54" fmla="*/ 668707 h 1501192"/>
                    <a:gd name="connsiteX55" fmla="*/ 503873 w 1176022"/>
                    <a:gd name="connsiteY55" fmla="*/ 644895 h 1501192"/>
                    <a:gd name="connsiteX56" fmla="*/ 491490 w 1176022"/>
                    <a:gd name="connsiteY56" fmla="*/ 589650 h 1501192"/>
                    <a:gd name="connsiteX57" fmla="*/ 449580 w 1176022"/>
                    <a:gd name="connsiteY57" fmla="*/ 554407 h 1501192"/>
                    <a:gd name="connsiteX58" fmla="*/ 349568 w 1176022"/>
                    <a:gd name="connsiteY58" fmla="*/ 602985 h 1501192"/>
                    <a:gd name="connsiteX59" fmla="*/ 292418 w 1176022"/>
                    <a:gd name="connsiteY59" fmla="*/ 692520 h 1501192"/>
                    <a:gd name="connsiteX60" fmla="*/ 110490 w 1176022"/>
                    <a:gd name="connsiteY60" fmla="*/ 853492 h 1501192"/>
                    <a:gd name="connsiteX61" fmla="*/ 64770 w 1176022"/>
                    <a:gd name="connsiteY61" fmla="*/ 872542 h 1501192"/>
                    <a:gd name="connsiteX62" fmla="*/ 31432 w 1176022"/>
                    <a:gd name="connsiteY62" fmla="*/ 922072 h 1501192"/>
                    <a:gd name="connsiteX63" fmla="*/ 32385 w 1176022"/>
                    <a:gd name="connsiteY63" fmla="*/ 1287832 h 1501192"/>
                    <a:gd name="connsiteX64" fmla="*/ 67628 w 1176022"/>
                    <a:gd name="connsiteY64" fmla="*/ 1334505 h 1501192"/>
                    <a:gd name="connsiteX65" fmla="*/ 343853 w 1176022"/>
                    <a:gd name="connsiteY65" fmla="*/ 1436422 h 1501192"/>
                    <a:gd name="connsiteX66" fmla="*/ 466725 w 1176022"/>
                    <a:gd name="connsiteY66" fmla="*/ 1467855 h 1501192"/>
                    <a:gd name="connsiteX67" fmla="*/ 782002 w 1176022"/>
                    <a:gd name="connsiteY67" fmla="*/ 1474522 h 1501192"/>
                    <a:gd name="connsiteX68" fmla="*/ 791527 w 1176022"/>
                    <a:gd name="connsiteY68" fmla="*/ 651562 h 1501192"/>
                    <a:gd name="connsiteX69" fmla="*/ 896302 w 1176022"/>
                    <a:gd name="connsiteY69" fmla="*/ 651562 h 1501192"/>
                    <a:gd name="connsiteX70" fmla="*/ 925830 w 1176022"/>
                    <a:gd name="connsiteY70" fmla="*/ 628702 h 1501192"/>
                    <a:gd name="connsiteX71" fmla="*/ 936308 w 1176022"/>
                    <a:gd name="connsiteY71" fmla="*/ 580125 h 1501192"/>
                    <a:gd name="connsiteX72" fmla="*/ 1013460 w 1176022"/>
                    <a:gd name="connsiteY72" fmla="*/ 266752 h 1501192"/>
                    <a:gd name="connsiteX73" fmla="*/ 969645 w 1176022"/>
                    <a:gd name="connsiteY73" fmla="*/ 189600 h 1501192"/>
                    <a:gd name="connsiteX74" fmla="*/ 793433 w 1176022"/>
                    <a:gd name="connsiteY74" fmla="*/ 153405 h 1501192"/>
                    <a:gd name="connsiteX75" fmla="*/ 475298 w 1176022"/>
                    <a:gd name="connsiteY75" fmla="*/ 202935 h 1501192"/>
                    <a:gd name="connsiteX76" fmla="*/ 455295 w 1176022"/>
                    <a:gd name="connsiteY76" fmla="*/ 243892 h 1501192"/>
                    <a:gd name="connsiteX77" fmla="*/ 564833 w 1176022"/>
                    <a:gd name="connsiteY77" fmla="*/ 614415 h 1501192"/>
                    <a:gd name="connsiteX78" fmla="*/ 602933 w 1176022"/>
                    <a:gd name="connsiteY78" fmla="*/ 643942 h 1501192"/>
                    <a:gd name="connsiteX79" fmla="*/ 791527 w 1176022"/>
                    <a:gd name="connsiteY79" fmla="*/ 651562 h 1501192"/>
                    <a:gd name="connsiteX80" fmla="*/ 886777 w 1176022"/>
                    <a:gd name="connsiteY80" fmla="*/ 138165 h 1501192"/>
                    <a:gd name="connsiteX81" fmla="*/ 910590 w 1176022"/>
                    <a:gd name="connsiteY81" fmla="*/ 122925 h 1501192"/>
                    <a:gd name="connsiteX82" fmla="*/ 898208 w 1176022"/>
                    <a:gd name="connsiteY82" fmla="*/ 91492 h 1501192"/>
                    <a:gd name="connsiteX83" fmla="*/ 879158 w 1176022"/>
                    <a:gd name="connsiteY83" fmla="*/ 81967 h 1501192"/>
                    <a:gd name="connsiteX84" fmla="*/ 687705 w 1176022"/>
                    <a:gd name="connsiteY84" fmla="*/ 31485 h 1501192"/>
                    <a:gd name="connsiteX85" fmla="*/ 373380 w 1176022"/>
                    <a:gd name="connsiteY85" fmla="*/ 101017 h 1501192"/>
                    <a:gd name="connsiteX86" fmla="*/ 360045 w 1176022"/>
                    <a:gd name="connsiteY86" fmla="*/ 138165 h 1501192"/>
                    <a:gd name="connsiteX87" fmla="*/ 379095 w 1176022"/>
                    <a:gd name="connsiteY87" fmla="*/ 187695 h 1501192"/>
                    <a:gd name="connsiteX88" fmla="*/ 437198 w 1176022"/>
                    <a:gd name="connsiteY88" fmla="*/ 336285 h 1501192"/>
                    <a:gd name="connsiteX89" fmla="*/ 457200 w 1176022"/>
                    <a:gd name="connsiteY89" fmla="*/ 371527 h 1501192"/>
                    <a:gd name="connsiteX90" fmla="*/ 450533 w 1176022"/>
                    <a:gd name="connsiteY90" fmla="*/ 334380 h 1501192"/>
                    <a:gd name="connsiteX91" fmla="*/ 420052 w 1176022"/>
                    <a:gd name="connsiteY91" fmla="*/ 232462 h 1501192"/>
                    <a:gd name="connsiteX92" fmla="*/ 439102 w 1176022"/>
                    <a:gd name="connsiteY92" fmla="*/ 188647 h 1501192"/>
                    <a:gd name="connsiteX93" fmla="*/ 692468 w 1176022"/>
                    <a:gd name="connsiteY93" fmla="*/ 125782 h 1501192"/>
                    <a:gd name="connsiteX94" fmla="*/ 886777 w 1176022"/>
                    <a:gd name="connsiteY94" fmla="*/ 138165 h 1501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176022" h="1501192">
                      <a:moveTo>
                        <a:pt x="740093" y="1500240"/>
                      </a:moveTo>
                      <a:cubicBezTo>
                        <a:pt x="672465" y="1500240"/>
                        <a:pt x="604838" y="1500240"/>
                        <a:pt x="537210" y="1500240"/>
                      </a:cubicBezTo>
                      <a:cubicBezTo>
                        <a:pt x="457200" y="1500240"/>
                        <a:pt x="380048" y="1488810"/>
                        <a:pt x="306705" y="1454520"/>
                      </a:cubicBezTo>
                      <a:cubicBezTo>
                        <a:pt x="220028" y="1413562"/>
                        <a:pt x="128587" y="1383082"/>
                        <a:pt x="36195" y="1357365"/>
                      </a:cubicBezTo>
                      <a:cubicBezTo>
                        <a:pt x="953" y="1346887"/>
                        <a:pt x="953" y="1346887"/>
                        <a:pt x="953" y="1311645"/>
                      </a:cubicBezTo>
                      <a:cubicBezTo>
                        <a:pt x="953" y="1174485"/>
                        <a:pt x="1905" y="1036372"/>
                        <a:pt x="0" y="899212"/>
                      </a:cubicBezTo>
                      <a:cubicBezTo>
                        <a:pt x="0" y="873495"/>
                        <a:pt x="8572" y="860160"/>
                        <a:pt x="33338" y="853492"/>
                      </a:cubicBezTo>
                      <a:cubicBezTo>
                        <a:pt x="49530" y="849682"/>
                        <a:pt x="64770" y="842062"/>
                        <a:pt x="80010" y="836347"/>
                      </a:cubicBezTo>
                      <a:cubicBezTo>
                        <a:pt x="157162" y="804915"/>
                        <a:pt x="218123" y="755385"/>
                        <a:pt x="260985" y="682995"/>
                      </a:cubicBezTo>
                      <a:cubicBezTo>
                        <a:pt x="281940" y="647752"/>
                        <a:pt x="301943" y="610605"/>
                        <a:pt x="327660" y="578220"/>
                      </a:cubicBezTo>
                      <a:cubicBezTo>
                        <a:pt x="357187" y="541072"/>
                        <a:pt x="396240" y="521070"/>
                        <a:pt x="444818" y="523927"/>
                      </a:cubicBezTo>
                      <a:cubicBezTo>
                        <a:pt x="479108" y="525832"/>
                        <a:pt x="480060" y="525832"/>
                        <a:pt x="466725" y="490590"/>
                      </a:cubicBezTo>
                      <a:cubicBezTo>
                        <a:pt x="421005" y="371527"/>
                        <a:pt x="374333" y="252465"/>
                        <a:pt x="328612" y="133402"/>
                      </a:cubicBezTo>
                      <a:cubicBezTo>
                        <a:pt x="315278" y="100065"/>
                        <a:pt x="315278" y="99112"/>
                        <a:pt x="347662" y="81967"/>
                      </a:cubicBezTo>
                      <a:cubicBezTo>
                        <a:pt x="523875" y="-18045"/>
                        <a:pt x="706755" y="-25665"/>
                        <a:pt x="892493" y="54345"/>
                      </a:cubicBezTo>
                      <a:cubicBezTo>
                        <a:pt x="904875" y="59107"/>
                        <a:pt x="915352" y="66727"/>
                        <a:pt x="926783" y="72442"/>
                      </a:cubicBezTo>
                      <a:cubicBezTo>
                        <a:pt x="946785" y="81967"/>
                        <a:pt x="950595" y="94350"/>
                        <a:pt x="943927" y="115305"/>
                      </a:cubicBezTo>
                      <a:cubicBezTo>
                        <a:pt x="933450" y="147690"/>
                        <a:pt x="935355" y="147690"/>
                        <a:pt x="968693" y="159120"/>
                      </a:cubicBezTo>
                      <a:cubicBezTo>
                        <a:pt x="989648" y="166740"/>
                        <a:pt x="1010602" y="174360"/>
                        <a:pt x="1031557" y="182932"/>
                      </a:cubicBezTo>
                      <a:cubicBezTo>
                        <a:pt x="1051560" y="190552"/>
                        <a:pt x="1056323" y="203887"/>
                        <a:pt x="1052513" y="224842"/>
                      </a:cubicBezTo>
                      <a:cubicBezTo>
                        <a:pt x="1029652" y="333427"/>
                        <a:pt x="1000125" y="441060"/>
                        <a:pt x="973455" y="548692"/>
                      </a:cubicBezTo>
                      <a:cubicBezTo>
                        <a:pt x="967740" y="572505"/>
                        <a:pt x="961073" y="597270"/>
                        <a:pt x="957263" y="621082"/>
                      </a:cubicBezTo>
                      <a:cubicBezTo>
                        <a:pt x="953452" y="646800"/>
                        <a:pt x="956310" y="649657"/>
                        <a:pt x="982027" y="650610"/>
                      </a:cubicBezTo>
                      <a:cubicBezTo>
                        <a:pt x="1002982" y="651562"/>
                        <a:pt x="1024890" y="650610"/>
                        <a:pt x="1045845" y="650610"/>
                      </a:cubicBezTo>
                      <a:cubicBezTo>
                        <a:pt x="1114425" y="651562"/>
                        <a:pt x="1169670" y="700140"/>
                        <a:pt x="1175385" y="767767"/>
                      </a:cubicBezTo>
                      <a:cubicBezTo>
                        <a:pt x="1178243" y="800152"/>
                        <a:pt x="1164908" y="828727"/>
                        <a:pt x="1143953" y="851587"/>
                      </a:cubicBezTo>
                      <a:cubicBezTo>
                        <a:pt x="1130618" y="865875"/>
                        <a:pt x="1131570" y="874447"/>
                        <a:pt x="1142048" y="890640"/>
                      </a:cubicBezTo>
                      <a:cubicBezTo>
                        <a:pt x="1188720" y="955410"/>
                        <a:pt x="1187768" y="1003987"/>
                        <a:pt x="1136333" y="1063995"/>
                      </a:cubicBezTo>
                      <a:cubicBezTo>
                        <a:pt x="1121093" y="1081140"/>
                        <a:pt x="1125855" y="1089712"/>
                        <a:pt x="1138238" y="1104952"/>
                      </a:cubicBezTo>
                      <a:cubicBezTo>
                        <a:pt x="1184910" y="1156387"/>
                        <a:pt x="1186815" y="1215442"/>
                        <a:pt x="1145858" y="1269735"/>
                      </a:cubicBezTo>
                      <a:cubicBezTo>
                        <a:pt x="1131570" y="1287832"/>
                        <a:pt x="1114425" y="1302120"/>
                        <a:pt x="1092518" y="1309740"/>
                      </a:cubicBezTo>
                      <a:cubicBezTo>
                        <a:pt x="1076325" y="1315455"/>
                        <a:pt x="1072515" y="1324027"/>
                        <a:pt x="1081088" y="1339267"/>
                      </a:cubicBezTo>
                      <a:cubicBezTo>
                        <a:pt x="1084898" y="1346887"/>
                        <a:pt x="1087755" y="1354507"/>
                        <a:pt x="1088708" y="1363080"/>
                      </a:cubicBezTo>
                      <a:cubicBezTo>
                        <a:pt x="1104900" y="1437375"/>
                        <a:pt x="1057275" y="1498335"/>
                        <a:pt x="981075" y="1500240"/>
                      </a:cubicBezTo>
                      <a:cubicBezTo>
                        <a:pt x="941070" y="1501192"/>
                        <a:pt x="900113" y="1501192"/>
                        <a:pt x="860108" y="1501192"/>
                      </a:cubicBezTo>
                      <a:cubicBezTo>
                        <a:pt x="820102" y="1501192"/>
                        <a:pt x="779145" y="1501192"/>
                        <a:pt x="739140" y="1501192"/>
                      </a:cubicBezTo>
                      <a:cubicBezTo>
                        <a:pt x="740093" y="1501192"/>
                        <a:pt x="740093" y="1500240"/>
                        <a:pt x="740093" y="1500240"/>
                      </a:cubicBezTo>
                      <a:close/>
                      <a:moveTo>
                        <a:pt x="782002" y="1474522"/>
                      </a:moveTo>
                      <a:cubicBezTo>
                        <a:pt x="849630" y="1474522"/>
                        <a:pt x="917258" y="1478332"/>
                        <a:pt x="984885" y="1472617"/>
                      </a:cubicBezTo>
                      <a:cubicBezTo>
                        <a:pt x="1040130" y="1467855"/>
                        <a:pt x="1062990" y="1441185"/>
                        <a:pt x="1062038" y="1386892"/>
                      </a:cubicBezTo>
                      <a:cubicBezTo>
                        <a:pt x="1062038" y="1365937"/>
                        <a:pt x="1056323" y="1347840"/>
                        <a:pt x="1042035" y="1331647"/>
                      </a:cubicBezTo>
                      <a:cubicBezTo>
                        <a:pt x="1024890" y="1312597"/>
                        <a:pt x="1030605" y="1298310"/>
                        <a:pt x="1054418" y="1289737"/>
                      </a:cubicBezTo>
                      <a:cubicBezTo>
                        <a:pt x="1061085" y="1287832"/>
                        <a:pt x="1068705" y="1286880"/>
                        <a:pt x="1075373" y="1284975"/>
                      </a:cubicBezTo>
                      <a:cubicBezTo>
                        <a:pt x="1106805" y="1278307"/>
                        <a:pt x="1126808" y="1258305"/>
                        <a:pt x="1139190" y="1228777"/>
                      </a:cubicBezTo>
                      <a:cubicBezTo>
                        <a:pt x="1158240" y="1180200"/>
                        <a:pt x="1143000" y="1135432"/>
                        <a:pt x="1097280" y="1106857"/>
                      </a:cubicBezTo>
                      <a:cubicBezTo>
                        <a:pt x="1076325" y="1093522"/>
                        <a:pt x="1075373" y="1080187"/>
                        <a:pt x="1094423" y="1063995"/>
                      </a:cubicBezTo>
                      <a:cubicBezTo>
                        <a:pt x="1097280" y="1062090"/>
                        <a:pt x="1100138" y="1060185"/>
                        <a:pt x="1102995" y="1058280"/>
                      </a:cubicBezTo>
                      <a:cubicBezTo>
                        <a:pt x="1135380" y="1034467"/>
                        <a:pt x="1150620" y="1002082"/>
                        <a:pt x="1145858" y="963030"/>
                      </a:cubicBezTo>
                      <a:cubicBezTo>
                        <a:pt x="1140143" y="922072"/>
                        <a:pt x="1115378" y="895402"/>
                        <a:pt x="1075373" y="882067"/>
                      </a:cubicBezTo>
                      <a:cubicBezTo>
                        <a:pt x="1066800" y="879210"/>
                        <a:pt x="1050608" y="877305"/>
                        <a:pt x="1051560" y="870637"/>
                      </a:cubicBezTo>
                      <a:cubicBezTo>
                        <a:pt x="1053465" y="860160"/>
                        <a:pt x="1067753" y="861112"/>
                        <a:pt x="1077278" y="858255"/>
                      </a:cubicBezTo>
                      <a:cubicBezTo>
                        <a:pt x="1126808" y="843967"/>
                        <a:pt x="1150620" y="811582"/>
                        <a:pt x="1145858" y="764910"/>
                      </a:cubicBezTo>
                      <a:cubicBezTo>
                        <a:pt x="1140143" y="717285"/>
                        <a:pt x="1103948" y="682042"/>
                        <a:pt x="1055370" y="682995"/>
                      </a:cubicBezTo>
                      <a:cubicBezTo>
                        <a:pt x="933450" y="683947"/>
                        <a:pt x="811530" y="679185"/>
                        <a:pt x="689610" y="676327"/>
                      </a:cubicBezTo>
                      <a:cubicBezTo>
                        <a:pt x="637223" y="675375"/>
                        <a:pt x="585788" y="668707"/>
                        <a:pt x="533400" y="668707"/>
                      </a:cubicBezTo>
                      <a:cubicBezTo>
                        <a:pt x="516255" y="668707"/>
                        <a:pt x="506730" y="661087"/>
                        <a:pt x="503873" y="644895"/>
                      </a:cubicBezTo>
                      <a:cubicBezTo>
                        <a:pt x="500062" y="626797"/>
                        <a:pt x="495300" y="607747"/>
                        <a:pt x="491490" y="589650"/>
                      </a:cubicBezTo>
                      <a:cubicBezTo>
                        <a:pt x="486727" y="566790"/>
                        <a:pt x="472440" y="557265"/>
                        <a:pt x="449580" y="554407"/>
                      </a:cubicBezTo>
                      <a:cubicBezTo>
                        <a:pt x="405765" y="550597"/>
                        <a:pt x="373380" y="568695"/>
                        <a:pt x="349568" y="602985"/>
                      </a:cubicBezTo>
                      <a:cubicBezTo>
                        <a:pt x="329565" y="632512"/>
                        <a:pt x="310515" y="662040"/>
                        <a:pt x="292418" y="692520"/>
                      </a:cubicBezTo>
                      <a:cubicBezTo>
                        <a:pt x="246698" y="764910"/>
                        <a:pt x="187642" y="819202"/>
                        <a:pt x="110490" y="853492"/>
                      </a:cubicBezTo>
                      <a:cubicBezTo>
                        <a:pt x="95250" y="860160"/>
                        <a:pt x="80010" y="867780"/>
                        <a:pt x="64770" y="872542"/>
                      </a:cubicBezTo>
                      <a:cubicBezTo>
                        <a:pt x="38100" y="880162"/>
                        <a:pt x="30480" y="895402"/>
                        <a:pt x="31432" y="922072"/>
                      </a:cubicBezTo>
                      <a:cubicBezTo>
                        <a:pt x="32385" y="1043992"/>
                        <a:pt x="31432" y="1165912"/>
                        <a:pt x="32385" y="1287832"/>
                      </a:cubicBezTo>
                      <a:cubicBezTo>
                        <a:pt x="32385" y="1324027"/>
                        <a:pt x="32385" y="1324980"/>
                        <a:pt x="67628" y="1334505"/>
                      </a:cubicBezTo>
                      <a:cubicBezTo>
                        <a:pt x="161925" y="1362127"/>
                        <a:pt x="253365" y="1397370"/>
                        <a:pt x="343853" y="1436422"/>
                      </a:cubicBezTo>
                      <a:cubicBezTo>
                        <a:pt x="382905" y="1453567"/>
                        <a:pt x="422910" y="1467855"/>
                        <a:pt x="466725" y="1467855"/>
                      </a:cubicBezTo>
                      <a:cubicBezTo>
                        <a:pt x="571500" y="1468807"/>
                        <a:pt x="676275" y="1477380"/>
                        <a:pt x="782002" y="1474522"/>
                      </a:cubicBezTo>
                      <a:close/>
                      <a:moveTo>
                        <a:pt x="791527" y="651562"/>
                      </a:moveTo>
                      <a:cubicBezTo>
                        <a:pt x="829627" y="651562"/>
                        <a:pt x="862965" y="651562"/>
                        <a:pt x="896302" y="651562"/>
                      </a:cubicBezTo>
                      <a:cubicBezTo>
                        <a:pt x="912495" y="651562"/>
                        <a:pt x="922973" y="645847"/>
                        <a:pt x="925830" y="628702"/>
                      </a:cubicBezTo>
                      <a:cubicBezTo>
                        <a:pt x="928688" y="612510"/>
                        <a:pt x="932498" y="596317"/>
                        <a:pt x="936308" y="580125"/>
                      </a:cubicBezTo>
                      <a:cubicBezTo>
                        <a:pt x="962025" y="475350"/>
                        <a:pt x="988695" y="371527"/>
                        <a:pt x="1013460" y="266752"/>
                      </a:cubicBezTo>
                      <a:cubicBezTo>
                        <a:pt x="1027748" y="209602"/>
                        <a:pt x="1026795" y="208650"/>
                        <a:pt x="969645" y="189600"/>
                      </a:cubicBezTo>
                      <a:cubicBezTo>
                        <a:pt x="912495" y="170550"/>
                        <a:pt x="853440" y="160072"/>
                        <a:pt x="793433" y="153405"/>
                      </a:cubicBezTo>
                      <a:cubicBezTo>
                        <a:pt x="681990" y="140070"/>
                        <a:pt x="577215" y="161025"/>
                        <a:pt x="475298" y="202935"/>
                      </a:cubicBezTo>
                      <a:cubicBezTo>
                        <a:pt x="455295" y="210555"/>
                        <a:pt x="448627" y="221032"/>
                        <a:pt x="455295" y="243892"/>
                      </a:cubicBezTo>
                      <a:cubicBezTo>
                        <a:pt x="492443" y="366765"/>
                        <a:pt x="528638" y="490590"/>
                        <a:pt x="564833" y="614415"/>
                      </a:cubicBezTo>
                      <a:cubicBezTo>
                        <a:pt x="570548" y="635370"/>
                        <a:pt x="581977" y="642990"/>
                        <a:pt x="602933" y="643942"/>
                      </a:cubicBezTo>
                      <a:cubicBezTo>
                        <a:pt x="666750" y="645847"/>
                        <a:pt x="731520" y="648705"/>
                        <a:pt x="791527" y="651562"/>
                      </a:cubicBezTo>
                      <a:close/>
                      <a:moveTo>
                        <a:pt x="886777" y="138165"/>
                      </a:moveTo>
                      <a:cubicBezTo>
                        <a:pt x="896302" y="140070"/>
                        <a:pt x="905827" y="136260"/>
                        <a:pt x="910590" y="122925"/>
                      </a:cubicBezTo>
                      <a:cubicBezTo>
                        <a:pt x="915352" y="107685"/>
                        <a:pt x="912495" y="97207"/>
                        <a:pt x="898208" y="91492"/>
                      </a:cubicBezTo>
                      <a:cubicBezTo>
                        <a:pt x="891540" y="88635"/>
                        <a:pt x="885825" y="84825"/>
                        <a:pt x="879158" y="81967"/>
                      </a:cubicBezTo>
                      <a:cubicBezTo>
                        <a:pt x="818198" y="53392"/>
                        <a:pt x="754380" y="37200"/>
                        <a:pt x="687705" y="31485"/>
                      </a:cubicBezTo>
                      <a:cubicBezTo>
                        <a:pt x="576263" y="21960"/>
                        <a:pt x="471487" y="47677"/>
                        <a:pt x="373380" y="101017"/>
                      </a:cubicBezTo>
                      <a:cubicBezTo>
                        <a:pt x="356235" y="110542"/>
                        <a:pt x="352425" y="121972"/>
                        <a:pt x="360045" y="138165"/>
                      </a:cubicBezTo>
                      <a:cubicBezTo>
                        <a:pt x="366712" y="154357"/>
                        <a:pt x="373380" y="171502"/>
                        <a:pt x="379095" y="187695"/>
                      </a:cubicBezTo>
                      <a:cubicBezTo>
                        <a:pt x="398145" y="237225"/>
                        <a:pt x="417195" y="286755"/>
                        <a:pt x="437198" y="336285"/>
                      </a:cubicBezTo>
                      <a:cubicBezTo>
                        <a:pt x="441960" y="348667"/>
                        <a:pt x="442912" y="363907"/>
                        <a:pt x="457200" y="371527"/>
                      </a:cubicBezTo>
                      <a:cubicBezTo>
                        <a:pt x="460058" y="358192"/>
                        <a:pt x="454343" y="346762"/>
                        <a:pt x="450533" y="334380"/>
                      </a:cubicBezTo>
                      <a:cubicBezTo>
                        <a:pt x="441008" y="300090"/>
                        <a:pt x="431483" y="265800"/>
                        <a:pt x="420052" y="232462"/>
                      </a:cubicBezTo>
                      <a:cubicBezTo>
                        <a:pt x="412433" y="209602"/>
                        <a:pt x="417195" y="198172"/>
                        <a:pt x="439102" y="188647"/>
                      </a:cubicBezTo>
                      <a:cubicBezTo>
                        <a:pt x="520065" y="153405"/>
                        <a:pt x="602933" y="127687"/>
                        <a:pt x="692468" y="125782"/>
                      </a:cubicBezTo>
                      <a:cubicBezTo>
                        <a:pt x="757238" y="121972"/>
                        <a:pt x="821055" y="123877"/>
                        <a:pt x="886777" y="138165"/>
                      </a:cubicBezTo>
                      <a:close/>
                    </a:path>
                  </a:pathLst>
                </a:custGeom>
                <a:grpFill/>
                <a:ln w="3175" cap="flat">
                  <a:noFill/>
                  <a:prstDash val="solid"/>
                  <a:miter/>
                </a:ln>
              </p:spPr>
              <p:txBody>
                <a:bodyPr rtlCol="0" anchor="ctr"/>
                <a:lstStyle/>
                <a:p>
                  <a:endParaRPr lang="en-IN"/>
                </a:p>
              </p:txBody>
            </p:sp>
            <p:sp>
              <p:nvSpPr>
                <p:cNvPr id="23" name="Freeform: Shape 22">
                  <a:extLst>
                    <a:ext uri="{FF2B5EF4-FFF2-40B4-BE49-F238E27FC236}">
                      <a16:creationId xmlns:a16="http://schemas.microsoft.com/office/drawing/2014/main" id="{BB723EFF-D327-4892-9713-E461C1A6B37A}"/>
                    </a:ext>
                  </a:extLst>
                </p:cNvPr>
                <p:cNvSpPr/>
                <p:nvPr/>
              </p:nvSpPr>
              <p:spPr>
                <a:xfrm>
                  <a:off x="456776" y="1256347"/>
                  <a:ext cx="210925" cy="604256"/>
                </a:xfrm>
                <a:custGeom>
                  <a:avLst/>
                  <a:gdLst>
                    <a:gd name="connsiteX0" fmla="*/ 210926 w 210925"/>
                    <a:gd name="connsiteY0" fmla="*/ 303848 h 604256"/>
                    <a:gd name="connsiteX1" fmla="*/ 210926 w 210925"/>
                    <a:gd name="connsiteY1" fmla="*/ 523875 h 604256"/>
                    <a:gd name="connsiteX2" fmla="*/ 191876 w 210925"/>
                    <a:gd name="connsiteY2" fmla="*/ 582930 h 604256"/>
                    <a:gd name="connsiteX3" fmla="*/ 17568 w 210925"/>
                    <a:gd name="connsiteY3" fmla="*/ 584835 h 604256"/>
                    <a:gd name="connsiteX4" fmla="*/ 423 w 210925"/>
                    <a:gd name="connsiteY4" fmla="*/ 528637 h 604256"/>
                    <a:gd name="connsiteX5" fmla="*/ 423 w 210925"/>
                    <a:gd name="connsiteY5" fmla="*/ 204788 h 604256"/>
                    <a:gd name="connsiteX6" fmla="*/ 423 w 210925"/>
                    <a:gd name="connsiteY6" fmla="*/ 73342 h 604256"/>
                    <a:gd name="connsiteX7" fmla="*/ 72813 w 210925"/>
                    <a:gd name="connsiteY7" fmla="*/ 0 h 604256"/>
                    <a:gd name="connsiteX8" fmla="*/ 132821 w 210925"/>
                    <a:gd name="connsiteY8" fmla="*/ 0 h 604256"/>
                    <a:gd name="connsiteX9" fmla="*/ 209973 w 210925"/>
                    <a:gd name="connsiteY9" fmla="*/ 79057 h 604256"/>
                    <a:gd name="connsiteX10" fmla="*/ 210926 w 210925"/>
                    <a:gd name="connsiteY10" fmla="*/ 303848 h 604256"/>
                    <a:gd name="connsiteX11" fmla="*/ 27093 w 210925"/>
                    <a:gd name="connsiteY11" fmla="*/ 297180 h 604256"/>
                    <a:gd name="connsiteX12" fmla="*/ 27093 w 210925"/>
                    <a:gd name="connsiteY12" fmla="*/ 297180 h 604256"/>
                    <a:gd name="connsiteX13" fmla="*/ 27093 w 210925"/>
                    <a:gd name="connsiteY13" fmla="*/ 531495 h 604256"/>
                    <a:gd name="connsiteX14" fmla="*/ 69003 w 210925"/>
                    <a:gd name="connsiteY14" fmla="*/ 575310 h 604256"/>
                    <a:gd name="connsiteX15" fmla="*/ 143298 w 210925"/>
                    <a:gd name="connsiteY15" fmla="*/ 575310 h 604256"/>
                    <a:gd name="connsiteX16" fmla="*/ 179493 w 210925"/>
                    <a:gd name="connsiteY16" fmla="*/ 537210 h 604256"/>
                    <a:gd name="connsiteX17" fmla="*/ 179493 w 210925"/>
                    <a:gd name="connsiteY17" fmla="*/ 68580 h 604256"/>
                    <a:gd name="connsiteX18" fmla="*/ 141393 w 210925"/>
                    <a:gd name="connsiteY18" fmla="*/ 28575 h 604256"/>
                    <a:gd name="connsiteX19" fmla="*/ 73766 w 210925"/>
                    <a:gd name="connsiteY19" fmla="*/ 27623 h 604256"/>
                    <a:gd name="connsiteX20" fmla="*/ 27093 w 210925"/>
                    <a:gd name="connsiteY20" fmla="*/ 77152 h 604256"/>
                    <a:gd name="connsiteX21" fmla="*/ 27093 w 210925"/>
                    <a:gd name="connsiteY21" fmla="*/ 297180 h 6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0925" h="604256">
                      <a:moveTo>
                        <a:pt x="210926" y="303848"/>
                      </a:moveTo>
                      <a:cubicBezTo>
                        <a:pt x="210926" y="377190"/>
                        <a:pt x="210926" y="450532"/>
                        <a:pt x="210926" y="523875"/>
                      </a:cubicBezTo>
                      <a:cubicBezTo>
                        <a:pt x="210926" y="545782"/>
                        <a:pt x="207116" y="566737"/>
                        <a:pt x="191876" y="582930"/>
                      </a:cubicBezTo>
                      <a:cubicBezTo>
                        <a:pt x="167111" y="610553"/>
                        <a:pt x="43286" y="611505"/>
                        <a:pt x="17568" y="584835"/>
                      </a:cubicBezTo>
                      <a:cubicBezTo>
                        <a:pt x="1376" y="568643"/>
                        <a:pt x="423" y="548640"/>
                        <a:pt x="423" y="528637"/>
                      </a:cubicBezTo>
                      <a:cubicBezTo>
                        <a:pt x="423" y="421005"/>
                        <a:pt x="423" y="313373"/>
                        <a:pt x="423" y="204788"/>
                      </a:cubicBezTo>
                      <a:cubicBezTo>
                        <a:pt x="423" y="160973"/>
                        <a:pt x="-529" y="117157"/>
                        <a:pt x="423" y="73342"/>
                      </a:cubicBezTo>
                      <a:cubicBezTo>
                        <a:pt x="1376" y="19050"/>
                        <a:pt x="19473" y="952"/>
                        <a:pt x="72813" y="0"/>
                      </a:cubicBezTo>
                      <a:cubicBezTo>
                        <a:pt x="92816" y="0"/>
                        <a:pt x="112818" y="0"/>
                        <a:pt x="132821" y="0"/>
                      </a:cubicBezTo>
                      <a:cubicBezTo>
                        <a:pt x="186161" y="952"/>
                        <a:pt x="209021" y="23813"/>
                        <a:pt x="209973" y="79057"/>
                      </a:cubicBezTo>
                      <a:cubicBezTo>
                        <a:pt x="210926" y="154305"/>
                        <a:pt x="210926" y="228600"/>
                        <a:pt x="210926" y="303848"/>
                      </a:cubicBezTo>
                      <a:close/>
                      <a:moveTo>
                        <a:pt x="27093" y="297180"/>
                      </a:moveTo>
                      <a:cubicBezTo>
                        <a:pt x="27093" y="297180"/>
                        <a:pt x="27093" y="297180"/>
                        <a:pt x="27093" y="297180"/>
                      </a:cubicBezTo>
                      <a:cubicBezTo>
                        <a:pt x="27093" y="375285"/>
                        <a:pt x="27093" y="453390"/>
                        <a:pt x="27093" y="531495"/>
                      </a:cubicBezTo>
                      <a:cubicBezTo>
                        <a:pt x="27093" y="563880"/>
                        <a:pt x="36618" y="573405"/>
                        <a:pt x="69003" y="575310"/>
                      </a:cubicBezTo>
                      <a:cubicBezTo>
                        <a:pt x="93768" y="576262"/>
                        <a:pt x="118533" y="576262"/>
                        <a:pt x="143298" y="575310"/>
                      </a:cubicBezTo>
                      <a:cubicBezTo>
                        <a:pt x="169968" y="573405"/>
                        <a:pt x="179493" y="563880"/>
                        <a:pt x="179493" y="537210"/>
                      </a:cubicBezTo>
                      <a:cubicBezTo>
                        <a:pt x="180446" y="381000"/>
                        <a:pt x="180446" y="224790"/>
                        <a:pt x="179493" y="68580"/>
                      </a:cubicBezTo>
                      <a:cubicBezTo>
                        <a:pt x="179493" y="40005"/>
                        <a:pt x="170921" y="31432"/>
                        <a:pt x="141393" y="28575"/>
                      </a:cubicBezTo>
                      <a:cubicBezTo>
                        <a:pt x="119486" y="26670"/>
                        <a:pt x="96626" y="26670"/>
                        <a:pt x="73766" y="27623"/>
                      </a:cubicBezTo>
                      <a:cubicBezTo>
                        <a:pt x="34713" y="29527"/>
                        <a:pt x="27093" y="37148"/>
                        <a:pt x="27093" y="77152"/>
                      </a:cubicBezTo>
                      <a:cubicBezTo>
                        <a:pt x="27093" y="150495"/>
                        <a:pt x="27093" y="223838"/>
                        <a:pt x="27093" y="297180"/>
                      </a:cubicBezTo>
                      <a:close/>
                    </a:path>
                  </a:pathLst>
                </a:custGeom>
                <a:grpFill/>
                <a:ln w="3175" cap="flat">
                  <a:noFill/>
                  <a:prstDash val="solid"/>
                  <a:miter/>
                </a:ln>
              </p:spPr>
              <p:txBody>
                <a:bodyPr rtlCol="0" anchor="ctr"/>
                <a:lstStyle/>
                <a:p>
                  <a:endParaRPr lang="en-IN"/>
                </a:p>
              </p:txBody>
            </p:sp>
            <p:sp>
              <p:nvSpPr>
                <p:cNvPr id="24" name="Freeform: Shape 23">
                  <a:extLst>
                    <a:ext uri="{FF2B5EF4-FFF2-40B4-BE49-F238E27FC236}">
                      <a16:creationId xmlns:a16="http://schemas.microsoft.com/office/drawing/2014/main" id="{0F04D0E0-16B3-4D5A-B878-ADDDE0B099B9}"/>
                    </a:ext>
                  </a:extLst>
                </p:cNvPr>
                <p:cNvSpPr/>
                <p:nvPr/>
              </p:nvSpPr>
              <p:spPr>
                <a:xfrm>
                  <a:off x="1361084" y="680084"/>
                  <a:ext cx="159105" cy="360997"/>
                </a:xfrm>
                <a:custGeom>
                  <a:avLst/>
                  <a:gdLst>
                    <a:gd name="connsiteX0" fmla="*/ 159105 w 159105"/>
                    <a:gd name="connsiteY0" fmla="*/ 242888 h 360997"/>
                    <a:gd name="connsiteX1" fmla="*/ 120053 w 159105"/>
                    <a:gd name="connsiteY1" fmla="*/ 305753 h 360997"/>
                    <a:gd name="connsiteX2" fmla="*/ 83858 w 159105"/>
                    <a:gd name="connsiteY2" fmla="*/ 351473 h 360997"/>
                    <a:gd name="connsiteX3" fmla="*/ 75285 w 159105"/>
                    <a:gd name="connsiteY3" fmla="*/ 360998 h 360997"/>
                    <a:gd name="connsiteX4" fmla="*/ 66713 w 159105"/>
                    <a:gd name="connsiteY4" fmla="*/ 351473 h 360997"/>
                    <a:gd name="connsiteX5" fmla="*/ 29565 w 159105"/>
                    <a:gd name="connsiteY5" fmla="*/ 316230 h 360997"/>
                    <a:gd name="connsiteX6" fmla="*/ 16230 w 159105"/>
                    <a:gd name="connsiteY6" fmla="*/ 311468 h 360997"/>
                    <a:gd name="connsiteX7" fmla="*/ 1943 w 159105"/>
                    <a:gd name="connsiteY7" fmla="*/ 291465 h 360997"/>
                    <a:gd name="connsiteX8" fmla="*/ 22898 w 159105"/>
                    <a:gd name="connsiteY8" fmla="*/ 288608 h 360997"/>
                    <a:gd name="connsiteX9" fmla="*/ 85763 w 159105"/>
                    <a:gd name="connsiteY9" fmla="*/ 294323 h 360997"/>
                    <a:gd name="connsiteX10" fmla="*/ 125768 w 159105"/>
                    <a:gd name="connsiteY10" fmla="*/ 254317 h 360997"/>
                    <a:gd name="connsiteX11" fmla="*/ 101955 w 159105"/>
                    <a:gd name="connsiteY11" fmla="*/ 206692 h 360997"/>
                    <a:gd name="connsiteX12" fmla="*/ 41948 w 159105"/>
                    <a:gd name="connsiteY12" fmla="*/ 176213 h 360997"/>
                    <a:gd name="connsiteX13" fmla="*/ 38 w 159105"/>
                    <a:gd name="connsiteY13" fmla="*/ 112395 h 360997"/>
                    <a:gd name="connsiteX14" fmla="*/ 43853 w 159105"/>
                    <a:gd name="connsiteY14" fmla="*/ 50483 h 360997"/>
                    <a:gd name="connsiteX15" fmla="*/ 65760 w 159105"/>
                    <a:gd name="connsiteY15" fmla="*/ 15240 h 360997"/>
                    <a:gd name="connsiteX16" fmla="*/ 76238 w 159105"/>
                    <a:gd name="connsiteY16" fmla="*/ 0 h 360997"/>
                    <a:gd name="connsiteX17" fmla="*/ 87668 w 159105"/>
                    <a:gd name="connsiteY17" fmla="*/ 15240 h 360997"/>
                    <a:gd name="connsiteX18" fmla="*/ 116243 w 159105"/>
                    <a:gd name="connsiteY18" fmla="*/ 47625 h 360997"/>
                    <a:gd name="connsiteX19" fmla="*/ 132435 w 159105"/>
                    <a:gd name="connsiteY19" fmla="*/ 53340 h 360997"/>
                    <a:gd name="connsiteX20" fmla="*/ 138150 w 159105"/>
                    <a:gd name="connsiteY20" fmla="*/ 67628 h 360997"/>
                    <a:gd name="connsiteX21" fmla="*/ 126720 w 159105"/>
                    <a:gd name="connsiteY21" fmla="*/ 73343 h 360997"/>
                    <a:gd name="connsiteX22" fmla="*/ 96240 w 159105"/>
                    <a:gd name="connsiteY22" fmla="*/ 65723 h 360997"/>
                    <a:gd name="connsiteX23" fmla="*/ 36233 w 159105"/>
                    <a:gd name="connsiteY23" fmla="*/ 87630 h 360997"/>
                    <a:gd name="connsiteX24" fmla="*/ 52425 w 159105"/>
                    <a:gd name="connsiteY24" fmla="*/ 145733 h 360997"/>
                    <a:gd name="connsiteX25" fmla="*/ 108623 w 159105"/>
                    <a:gd name="connsiteY25" fmla="*/ 175260 h 360997"/>
                    <a:gd name="connsiteX26" fmla="*/ 159105 w 159105"/>
                    <a:gd name="connsiteY26" fmla="*/ 242888 h 360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9105" h="360997">
                      <a:moveTo>
                        <a:pt x="159105" y="242888"/>
                      </a:moveTo>
                      <a:cubicBezTo>
                        <a:pt x="155295" y="269558"/>
                        <a:pt x="145770" y="293370"/>
                        <a:pt x="120053" y="305753"/>
                      </a:cubicBezTo>
                      <a:cubicBezTo>
                        <a:pt x="100050" y="315278"/>
                        <a:pt x="81953" y="324803"/>
                        <a:pt x="83858" y="351473"/>
                      </a:cubicBezTo>
                      <a:cubicBezTo>
                        <a:pt x="83858" y="356235"/>
                        <a:pt x="81000" y="360998"/>
                        <a:pt x="75285" y="360998"/>
                      </a:cubicBezTo>
                      <a:cubicBezTo>
                        <a:pt x="69570" y="360998"/>
                        <a:pt x="66713" y="356235"/>
                        <a:pt x="66713" y="351473"/>
                      </a:cubicBezTo>
                      <a:cubicBezTo>
                        <a:pt x="68618" y="324803"/>
                        <a:pt x="52425" y="316230"/>
                        <a:pt x="29565" y="316230"/>
                      </a:cubicBezTo>
                      <a:cubicBezTo>
                        <a:pt x="24803" y="316230"/>
                        <a:pt x="20993" y="313373"/>
                        <a:pt x="16230" y="311468"/>
                      </a:cubicBezTo>
                      <a:cubicBezTo>
                        <a:pt x="6705" y="307658"/>
                        <a:pt x="-2820" y="303848"/>
                        <a:pt x="1943" y="291465"/>
                      </a:cubicBezTo>
                      <a:cubicBezTo>
                        <a:pt x="6705" y="280035"/>
                        <a:pt x="16230" y="285750"/>
                        <a:pt x="22898" y="288608"/>
                      </a:cubicBezTo>
                      <a:cubicBezTo>
                        <a:pt x="43853" y="295275"/>
                        <a:pt x="63855" y="300038"/>
                        <a:pt x="85763" y="294323"/>
                      </a:cubicBezTo>
                      <a:cubicBezTo>
                        <a:pt x="106718" y="288608"/>
                        <a:pt x="121958" y="276225"/>
                        <a:pt x="125768" y="254317"/>
                      </a:cubicBezTo>
                      <a:cubicBezTo>
                        <a:pt x="129578" y="233363"/>
                        <a:pt x="119100" y="217170"/>
                        <a:pt x="101955" y="206692"/>
                      </a:cubicBezTo>
                      <a:cubicBezTo>
                        <a:pt x="82905" y="195263"/>
                        <a:pt x="61950" y="185738"/>
                        <a:pt x="41948" y="176213"/>
                      </a:cubicBezTo>
                      <a:cubicBezTo>
                        <a:pt x="16230" y="162878"/>
                        <a:pt x="-915" y="143828"/>
                        <a:pt x="38" y="112395"/>
                      </a:cubicBezTo>
                      <a:cubicBezTo>
                        <a:pt x="990" y="80963"/>
                        <a:pt x="16230" y="60960"/>
                        <a:pt x="43853" y="50483"/>
                      </a:cubicBezTo>
                      <a:cubicBezTo>
                        <a:pt x="61950" y="43815"/>
                        <a:pt x="66713" y="32385"/>
                        <a:pt x="65760" y="15240"/>
                      </a:cubicBezTo>
                      <a:cubicBezTo>
                        <a:pt x="65760" y="7620"/>
                        <a:pt x="67665" y="0"/>
                        <a:pt x="76238" y="0"/>
                      </a:cubicBezTo>
                      <a:cubicBezTo>
                        <a:pt x="85763" y="0"/>
                        <a:pt x="87668" y="7620"/>
                        <a:pt x="87668" y="15240"/>
                      </a:cubicBezTo>
                      <a:cubicBezTo>
                        <a:pt x="86715" y="36195"/>
                        <a:pt x="96240" y="45720"/>
                        <a:pt x="116243" y="47625"/>
                      </a:cubicBezTo>
                      <a:cubicBezTo>
                        <a:pt x="121958" y="47625"/>
                        <a:pt x="127673" y="51435"/>
                        <a:pt x="132435" y="53340"/>
                      </a:cubicBezTo>
                      <a:cubicBezTo>
                        <a:pt x="139103" y="56197"/>
                        <a:pt x="141008" y="60960"/>
                        <a:pt x="138150" y="67628"/>
                      </a:cubicBezTo>
                      <a:cubicBezTo>
                        <a:pt x="136245" y="72390"/>
                        <a:pt x="131483" y="74295"/>
                        <a:pt x="126720" y="73343"/>
                      </a:cubicBezTo>
                      <a:cubicBezTo>
                        <a:pt x="116243" y="70485"/>
                        <a:pt x="105765" y="67628"/>
                        <a:pt x="96240" y="65723"/>
                      </a:cubicBezTo>
                      <a:cubicBezTo>
                        <a:pt x="71475" y="60960"/>
                        <a:pt x="46710" y="70485"/>
                        <a:pt x="36233" y="87630"/>
                      </a:cubicBezTo>
                      <a:cubicBezTo>
                        <a:pt x="24803" y="106680"/>
                        <a:pt x="30518" y="131445"/>
                        <a:pt x="52425" y="145733"/>
                      </a:cubicBezTo>
                      <a:cubicBezTo>
                        <a:pt x="70523" y="157163"/>
                        <a:pt x="90525" y="164783"/>
                        <a:pt x="108623" y="175260"/>
                      </a:cubicBezTo>
                      <a:cubicBezTo>
                        <a:pt x="139103" y="187642"/>
                        <a:pt x="156248" y="210503"/>
                        <a:pt x="159105" y="242888"/>
                      </a:cubicBezTo>
                      <a:close/>
                    </a:path>
                  </a:pathLst>
                </a:custGeom>
                <a:grpFill/>
                <a:ln w="3175" cap="flat">
                  <a:noFill/>
                  <a:prstDash val="solid"/>
                  <a:miter/>
                </a:ln>
              </p:spPr>
              <p:txBody>
                <a:bodyPr rtlCol="0" anchor="ctr"/>
                <a:lstStyle/>
                <a:p>
                  <a:endParaRPr lang="en-IN"/>
                </a:p>
              </p:txBody>
            </p:sp>
            <p:sp>
              <p:nvSpPr>
                <p:cNvPr id="25" name="Freeform: Shape 24">
                  <a:extLst>
                    <a:ext uri="{FF2B5EF4-FFF2-40B4-BE49-F238E27FC236}">
                      <a16:creationId xmlns:a16="http://schemas.microsoft.com/office/drawing/2014/main" id="{A41382B4-BAD6-49B2-BEE9-7A206DDE521C}"/>
                    </a:ext>
                  </a:extLst>
                </p:cNvPr>
                <p:cNvSpPr/>
                <p:nvPr/>
              </p:nvSpPr>
              <p:spPr>
                <a:xfrm>
                  <a:off x="509554" y="1322042"/>
                  <a:ext cx="99120" cy="96260"/>
                </a:xfrm>
                <a:custGeom>
                  <a:avLst/>
                  <a:gdLst>
                    <a:gd name="connsiteX0" fmla="*/ 49563 w 99120"/>
                    <a:gd name="connsiteY0" fmla="*/ 28 h 96260"/>
                    <a:gd name="connsiteX1" fmla="*/ 99093 w 99120"/>
                    <a:gd name="connsiteY1" fmla="*/ 49558 h 96260"/>
                    <a:gd name="connsiteX2" fmla="*/ 46705 w 99120"/>
                    <a:gd name="connsiteY2" fmla="*/ 96230 h 96260"/>
                    <a:gd name="connsiteX3" fmla="*/ 33 w 99120"/>
                    <a:gd name="connsiteY3" fmla="*/ 49558 h 96260"/>
                    <a:gd name="connsiteX4" fmla="*/ 49563 w 99120"/>
                    <a:gd name="connsiteY4" fmla="*/ 28 h 96260"/>
                    <a:gd name="connsiteX5" fmla="*/ 69565 w 99120"/>
                    <a:gd name="connsiteY5" fmla="*/ 47653 h 96260"/>
                    <a:gd name="connsiteX6" fmla="*/ 48610 w 99120"/>
                    <a:gd name="connsiteY6" fmla="*/ 28603 h 96260"/>
                    <a:gd name="connsiteX7" fmla="*/ 30513 w 99120"/>
                    <a:gd name="connsiteY7" fmla="*/ 50510 h 96260"/>
                    <a:gd name="connsiteX8" fmla="*/ 51468 w 99120"/>
                    <a:gd name="connsiteY8" fmla="*/ 69560 h 96260"/>
                    <a:gd name="connsiteX9" fmla="*/ 69565 w 99120"/>
                    <a:gd name="connsiteY9" fmla="*/ 47653 h 9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120" h="96260">
                      <a:moveTo>
                        <a:pt x="49563" y="28"/>
                      </a:moveTo>
                      <a:cubicBezTo>
                        <a:pt x="76233" y="28"/>
                        <a:pt x="100045" y="23840"/>
                        <a:pt x="99093" y="49558"/>
                      </a:cubicBezTo>
                      <a:cubicBezTo>
                        <a:pt x="98140" y="75275"/>
                        <a:pt x="74328" y="97183"/>
                        <a:pt x="46705" y="96230"/>
                      </a:cubicBezTo>
                      <a:cubicBezTo>
                        <a:pt x="19083" y="95278"/>
                        <a:pt x="-920" y="75275"/>
                        <a:pt x="33" y="49558"/>
                      </a:cubicBezTo>
                      <a:cubicBezTo>
                        <a:pt x="985" y="22888"/>
                        <a:pt x="23845" y="-925"/>
                        <a:pt x="49563" y="28"/>
                      </a:cubicBezTo>
                      <a:close/>
                      <a:moveTo>
                        <a:pt x="69565" y="47653"/>
                      </a:moveTo>
                      <a:cubicBezTo>
                        <a:pt x="67660" y="35270"/>
                        <a:pt x="60993" y="27650"/>
                        <a:pt x="48610" y="28603"/>
                      </a:cubicBezTo>
                      <a:cubicBezTo>
                        <a:pt x="36228" y="29555"/>
                        <a:pt x="29560" y="38128"/>
                        <a:pt x="30513" y="50510"/>
                      </a:cubicBezTo>
                      <a:cubicBezTo>
                        <a:pt x="31465" y="62893"/>
                        <a:pt x="38133" y="70513"/>
                        <a:pt x="51468" y="69560"/>
                      </a:cubicBezTo>
                      <a:cubicBezTo>
                        <a:pt x="62898" y="67655"/>
                        <a:pt x="69565" y="59083"/>
                        <a:pt x="69565" y="47653"/>
                      </a:cubicBezTo>
                      <a:close/>
                    </a:path>
                  </a:pathLst>
                </a:custGeom>
                <a:grpFill/>
                <a:ln w="3175" cap="flat">
                  <a:noFill/>
                  <a:prstDash val="solid"/>
                  <a:miter/>
                </a:ln>
              </p:spPr>
              <p:txBody>
                <a:bodyPr rtlCol="0" anchor="ctr"/>
                <a:lstStyle/>
                <a:p>
                  <a:endParaRPr lang="en-IN"/>
                </a:p>
              </p:txBody>
            </p:sp>
          </p:grpSp>
        </p:grpSp>
        <p:grpSp>
          <p:nvGrpSpPr>
            <p:cNvPr id="78" name="Group 77">
              <a:extLst>
                <a:ext uri="{FF2B5EF4-FFF2-40B4-BE49-F238E27FC236}">
                  <a16:creationId xmlns:a16="http://schemas.microsoft.com/office/drawing/2014/main" id="{701DB20D-0F1A-4AD2-8D2E-50D4E9DA0346}"/>
                </a:ext>
              </a:extLst>
            </p:cNvPr>
            <p:cNvGrpSpPr/>
            <p:nvPr/>
          </p:nvGrpSpPr>
          <p:grpSpPr>
            <a:xfrm>
              <a:off x="4916557" y="4753794"/>
              <a:ext cx="2092845" cy="767133"/>
              <a:chOff x="10858659" y="5081102"/>
              <a:chExt cx="2092845" cy="767133"/>
            </a:xfrm>
          </p:grpSpPr>
          <p:sp>
            <p:nvSpPr>
              <p:cNvPr id="79" name="TextBox 78">
                <a:extLst>
                  <a:ext uri="{FF2B5EF4-FFF2-40B4-BE49-F238E27FC236}">
                    <a16:creationId xmlns:a16="http://schemas.microsoft.com/office/drawing/2014/main" id="{544778BD-EF20-4B07-98CB-47CD5B3687D0}"/>
                  </a:ext>
                </a:extLst>
              </p:cNvPr>
              <p:cNvSpPr txBox="1"/>
              <p:nvPr/>
            </p:nvSpPr>
            <p:spPr>
              <a:xfrm>
                <a:off x="11232538" y="5081102"/>
                <a:ext cx="1718966" cy="767133"/>
              </a:xfrm>
              <a:prstGeom prst="rect">
                <a:avLst/>
              </a:prstGeom>
              <a:noFill/>
            </p:spPr>
            <p:txBody>
              <a:bodyPr wrap="square">
                <a:spAutoFit/>
              </a:bodyPr>
              <a:lstStyle/>
              <a:p>
                <a:pPr>
                  <a:lnSpc>
                    <a:spcPct val="107000"/>
                  </a:lnSpc>
                  <a:spcAft>
                    <a:spcPts val="800"/>
                  </a:spcAft>
                </a:pPr>
                <a:r>
                  <a:rPr lang="en-IN" sz="1400" dirty="0">
                    <a:latin typeface="Arial" panose="020B0604020202020204" pitchFamily="34" charset="0"/>
                  </a:rPr>
                  <a:t>Thorough </a:t>
                </a:r>
                <a:br>
                  <a:rPr lang="en-IN" sz="1400" dirty="0">
                    <a:latin typeface="Arial" panose="020B0604020202020204" pitchFamily="34" charset="0"/>
                  </a:rPr>
                </a:br>
                <a:r>
                  <a:rPr lang="en-IN" sz="1400" b="1" dirty="0">
                    <a:solidFill>
                      <a:srgbClr val="00934A"/>
                    </a:solidFill>
                    <a:latin typeface="Arial" panose="020B0604020202020204" pitchFamily="34" charset="0"/>
                  </a:rPr>
                  <a:t>analysis</a:t>
                </a:r>
                <a:r>
                  <a:rPr lang="en-IN" sz="1400" dirty="0">
                    <a:latin typeface="Arial" panose="020B0604020202020204" pitchFamily="34" charset="0"/>
                  </a:rPr>
                  <a:t> is required.</a:t>
                </a:r>
              </a:p>
            </p:txBody>
          </p:sp>
          <p:cxnSp>
            <p:nvCxnSpPr>
              <p:cNvPr id="80" name="Straight Connector 79">
                <a:extLst>
                  <a:ext uri="{FF2B5EF4-FFF2-40B4-BE49-F238E27FC236}">
                    <a16:creationId xmlns:a16="http://schemas.microsoft.com/office/drawing/2014/main" id="{ABC592B4-403A-4ECC-8A80-5520263732C0}"/>
                  </a:ext>
                </a:extLst>
              </p:cNvPr>
              <p:cNvCxnSpPr>
                <a:cxnSpLocks/>
              </p:cNvCxnSpPr>
              <p:nvPr/>
            </p:nvCxnSpPr>
            <p:spPr>
              <a:xfrm flipV="1">
                <a:off x="10858659" y="5428965"/>
                <a:ext cx="270670" cy="0"/>
              </a:xfrm>
              <a:prstGeom prst="line">
                <a:avLst/>
              </a:prstGeom>
              <a:ln w="38100">
                <a:solidFill>
                  <a:srgbClr val="00375C"/>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B9E32F1C-4CF0-43C7-B818-43FF0EAE7363}"/>
                </a:ext>
              </a:extLst>
            </p:cNvPr>
            <p:cNvGrpSpPr/>
            <p:nvPr/>
          </p:nvGrpSpPr>
          <p:grpSpPr>
            <a:xfrm>
              <a:off x="4386461" y="3419386"/>
              <a:ext cx="524521" cy="168801"/>
              <a:chOff x="7393254" y="3519388"/>
              <a:chExt cx="539212" cy="181541"/>
            </a:xfrm>
          </p:grpSpPr>
          <p:cxnSp>
            <p:nvCxnSpPr>
              <p:cNvPr id="82" name="Straight Connector 81">
                <a:extLst>
                  <a:ext uri="{FF2B5EF4-FFF2-40B4-BE49-F238E27FC236}">
                    <a16:creationId xmlns:a16="http://schemas.microsoft.com/office/drawing/2014/main" id="{E72CFE41-DD85-4A09-8838-040F456129E4}"/>
                  </a:ext>
                </a:extLst>
              </p:cNvPr>
              <p:cNvCxnSpPr>
                <a:cxnSpLocks/>
              </p:cNvCxnSpPr>
              <p:nvPr/>
            </p:nvCxnSpPr>
            <p:spPr>
              <a:xfrm flipV="1">
                <a:off x="7702507" y="3519388"/>
                <a:ext cx="229959" cy="0"/>
              </a:xfrm>
              <a:prstGeom prst="line">
                <a:avLst/>
              </a:prstGeom>
              <a:ln w="38100">
                <a:solidFill>
                  <a:srgbClr val="00375C"/>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CCC8AA3-78FF-4799-86DB-3FC280A861F3}"/>
                  </a:ext>
                </a:extLst>
              </p:cNvPr>
              <p:cNvCxnSpPr>
                <a:cxnSpLocks/>
              </p:cNvCxnSpPr>
              <p:nvPr/>
            </p:nvCxnSpPr>
            <p:spPr>
              <a:xfrm flipV="1">
                <a:off x="7393254" y="3519388"/>
                <a:ext cx="309253" cy="181541"/>
              </a:xfrm>
              <a:prstGeom prst="line">
                <a:avLst/>
              </a:prstGeom>
              <a:ln w="38100">
                <a:solidFill>
                  <a:srgbClr val="00375C"/>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84" name="Inhaltsplatzhalter 4">
              <a:extLst>
                <a:ext uri="{FF2B5EF4-FFF2-40B4-BE49-F238E27FC236}">
                  <a16:creationId xmlns:a16="http://schemas.microsoft.com/office/drawing/2014/main" id="{87728E6B-EDF1-48F8-97CA-048950415227}"/>
                </a:ext>
              </a:extLst>
            </p:cNvPr>
            <p:cNvSpPr txBox="1">
              <a:spLocks/>
            </p:cNvSpPr>
            <p:nvPr/>
          </p:nvSpPr>
          <p:spPr>
            <a:xfrm flipH="1">
              <a:off x="5087431" y="3307651"/>
              <a:ext cx="1586419" cy="215444"/>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sz="1400" b="1" dirty="0">
                  <a:solidFill>
                    <a:srgbClr val="D56B22"/>
                  </a:solidFill>
                  <a:latin typeface="Arial" panose="020B0604020202020204" pitchFamily="34" charset="0"/>
                  <a:ea typeface="Open Sans" panose="020B0606030504020204" pitchFamily="34" charset="0"/>
                  <a:cs typeface="Arial" panose="020B0604020202020204" pitchFamily="34" charset="0"/>
                </a:rPr>
                <a:t>Cash flow </a:t>
              </a:r>
              <a:r>
                <a:rPr lang="en-US" sz="1400" dirty="0">
                  <a:solidFill>
                    <a:schemeClr val="tx1"/>
                  </a:solidFill>
                  <a:latin typeface="Arial" panose="020B0604020202020204" pitchFamily="34" charset="0"/>
                  <a:ea typeface="Open Sans" panose="020B0606030504020204" pitchFamily="34" charset="0"/>
                  <a:cs typeface="Arial" panose="020B0604020202020204" pitchFamily="34" charset="0"/>
                </a:rPr>
                <a:t>is king.</a:t>
              </a:r>
            </a:p>
          </p:txBody>
        </p:sp>
        <p:grpSp>
          <p:nvGrpSpPr>
            <p:cNvPr id="85" name="Group 84">
              <a:extLst>
                <a:ext uri="{FF2B5EF4-FFF2-40B4-BE49-F238E27FC236}">
                  <a16:creationId xmlns:a16="http://schemas.microsoft.com/office/drawing/2014/main" id="{A30677A8-63DE-45E9-9F8F-10640EC8712B}"/>
                </a:ext>
              </a:extLst>
            </p:cNvPr>
            <p:cNvGrpSpPr/>
            <p:nvPr/>
          </p:nvGrpSpPr>
          <p:grpSpPr>
            <a:xfrm flipH="1">
              <a:off x="2157259" y="3404160"/>
              <a:ext cx="524521" cy="168801"/>
              <a:chOff x="7393254" y="3519388"/>
              <a:chExt cx="539212" cy="181541"/>
            </a:xfrm>
          </p:grpSpPr>
          <p:cxnSp>
            <p:nvCxnSpPr>
              <p:cNvPr id="86" name="Straight Connector 85">
                <a:extLst>
                  <a:ext uri="{FF2B5EF4-FFF2-40B4-BE49-F238E27FC236}">
                    <a16:creationId xmlns:a16="http://schemas.microsoft.com/office/drawing/2014/main" id="{DEF4C692-E346-461B-9270-87C5A8B65936}"/>
                  </a:ext>
                </a:extLst>
              </p:cNvPr>
              <p:cNvCxnSpPr>
                <a:cxnSpLocks/>
              </p:cNvCxnSpPr>
              <p:nvPr/>
            </p:nvCxnSpPr>
            <p:spPr>
              <a:xfrm flipV="1">
                <a:off x="7702507" y="3519388"/>
                <a:ext cx="229959" cy="0"/>
              </a:xfrm>
              <a:prstGeom prst="line">
                <a:avLst/>
              </a:prstGeom>
              <a:ln w="38100">
                <a:solidFill>
                  <a:srgbClr val="00375C"/>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C3875032-140E-439B-96A4-40930E14A58A}"/>
                  </a:ext>
                </a:extLst>
              </p:cNvPr>
              <p:cNvCxnSpPr>
                <a:cxnSpLocks/>
              </p:cNvCxnSpPr>
              <p:nvPr/>
            </p:nvCxnSpPr>
            <p:spPr>
              <a:xfrm flipV="1">
                <a:off x="7393254" y="3519388"/>
                <a:ext cx="309253" cy="181541"/>
              </a:xfrm>
              <a:prstGeom prst="line">
                <a:avLst/>
              </a:prstGeom>
              <a:ln w="38100">
                <a:solidFill>
                  <a:srgbClr val="00375C"/>
                </a:solidFill>
                <a:prstDash val="sysDot"/>
                <a:tailEnd type="none"/>
              </a:ln>
            </p:spPr>
            <p:style>
              <a:lnRef idx="1">
                <a:schemeClr val="accent1"/>
              </a:lnRef>
              <a:fillRef idx="0">
                <a:schemeClr val="accent1"/>
              </a:fillRef>
              <a:effectRef idx="0">
                <a:schemeClr val="accent1"/>
              </a:effectRef>
              <a:fontRef idx="minor">
                <a:schemeClr val="tx1"/>
              </a:fontRef>
            </p:style>
          </p:cxnSp>
        </p:grpSp>
        <p:sp>
          <p:nvSpPr>
            <p:cNvPr id="88" name="Inhaltsplatzhalter 4">
              <a:extLst>
                <a:ext uri="{FF2B5EF4-FFF2-40B4-BE49-F238E27FC236}">
                  <a16:creationId xmlns:a16="http://schemas.microsoft.com/office/drawing/2014/main" id="{5A4ABD53-ABF3-400D-847F-7CA7F3D13D0E}"/>
                </a:ext>
              </a:extLst>
            </p:cNvPr>
            <p:cNvSpPr txBox="1">
              <a:spLocks/>
            </p:cNvSpPr>
            <p:nvPr/>
          </p:nvSpPr>
          <p:spPr>
            <a:xfrm>
              <a:off x="673291" y="3267780"/>
              <a:ext cx="1329021" cy="215444"/>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en-US" sz="1400" dirty="0">
                  <a:solidFill>
                    <a:schemeClr val="tx1"/>
                  </a:solidFill>
                  <a:latin typeface="Arial" panose="020B0604020202020204" pitchFamily="34" charset="0"/>
                  <a:cs typeface="Arial" panose="020B0604020202020204" pitchFamily="34" charset="0"/>
                </a:rPr>
                <a:t>Loan </a:t>
              </a:r>
              <a:r>
                <a:rPr lang="en-US" sz="1400" b="1" dirty="0">
                  <a:solidFill>
                    <a:schemeClr val="tx2"/>
                  </a:solidFill>
                  <a:latin typeface="Arial" panose="020B0604020202020204" pitchFamily="34" charset="0"/>
                  <a:cs typeface="Arial" panose="020B0604020202020204" pitchFamily="34" charset="0"/>
                </a:rPr>
                <a:t>fees</a:t>
              </a:r>
              <a:r>
                <a:rPr lang="en-US" sz="1400" dirty="0">
                  <a:solidFill>
                    <a:schemeClr val="tx1"/>
                  </a:solidFill>
                  <a:latin typeface="Arial" panose="020B0604020202020204" pitchFamily="34" charset="0"/>
                  <a:cs typeface="Arial" panose="020B0604020202020204" pitchFamily="34" charset="0"/>
                </a:rPr>
                <a:t> apply.</a:t>
              </a:r>
            </a:p>
          </p:txBody>
        </p:sp>
        <p:cxnSp>
          <p:nvCxnSpPr>
            <p:cNvPr id="89" name="Straight Connector 88">
              <a:extLst>
                <a:ext uri="{FF2B5EF4-FFF2-40B4-BE49-F238E27FC236}">
                  <a16:creationId xmlns:a16="http://schemas.microsoft.com/office/drawing/2014/main" id="{33BD3A2B-7B1C-4131-85FF-6804D3F6D803}"/>
                </a:ext>
              </a:extLst>
            </p:cNvPr>
            <p:cNvCxnSpPr>
              <a:cxnSpLocks/>
            </p:cNvCxnSpPr>
            <p:nvPr/>
          </p:nvCxnSpPr>
          <p:spPr>
            <a:xfrm flipH="1" flipV="1">
              <a:off x="1874831" y="5136144"/>
              <a:ext cx="270670" cy="0"/>
            </a:xfrm>
            <a:prstGeom prst="line">
              <a:avLst/>
            </a:prstGeom>
            <a:ln w="38100">
              <a:solidFill>
                <a:srgbClr val="00375C"/>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90" name="Inhaltsplatzhalter 4">
              <a:extLst>
                <a:ext uri="{FF2B5EF4-FFF2-40B4-BE49-F238E27FC236}">
                  <a16:creationId xmlns:a16="http://schemas.microsoft.com/office/drawing/2014/main" id="{6BE1CBD4-50D8-44CF-9522-616B990C59D3}"/>
                </a:ext>
              </a:extLst>
            </p:cNvPr>
            <p:cNvSpPr txBox="1">
              <a:spLocks/>
            </p:cNvSpPr>
            <p:nvPr/>
          </p:nvSpPr>
          <p:spPr>
            <a:xfrm>
              <a:off x="410828" y="4845750"/>
              <a:ext cx="1311705" cy="646331"/>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lnSpc>
                  <a:spcPct val="100000"/>
                </a:lnSpc>
                <a:spcAft>
                  <a:spcPts val="1200"/>
                </a:spcAft>
                <a:buNone/>
              </a:pPr>
              <a:r>
                <a:rPr lang="en-US" sz="1400" dirty="0">
                  <a:solidFill>
                    <a:schemeClr val="tx1"/>
                  </a:solidFill>
                  <a:latin typeface="Arial" panose="020B0604020202020204" pitchFamily="34" charset="0"/>
                  <a:cs typeface="Arial" panose="020B0604020202020204" pitchFamily="34" charset="0"/>
                </a:rPr>
                <a:t>Fixed or floating </a:t>
              </a:r>
              <a:r>
                <a:rPr lang="en-US" sz="1400" b="1" dirty="0">
                  <a:solidFill>
                    <a:srgbClr val="006FB8"/>
                  </a:solidFill>
                  <a:latin typeface="Arial" panose="020B0604020202020204" pitchFamily="34" charset="0"/>
                  <a:cs typeface="Arial" panose="020B0604020202020204" pitchFamily="34" charset="0"/>
                </a:rPr>
                <a:t>interest rate </a:t>
              </a:r>
              <a:r>
                <a:rPr lang="en-US" sz="1400" dirty="0">
                  <a:solidFill>
                    <a:schemeClr val="tx1"/>
                  </a:solidFill>
                  <a:latin typeface="Arial" panose="020B0604020202020204" pitchFamily="34" charset="0"/>
                  <a:cs typeface="Arial" panose="020B0604020202020204" pitchFamily="34" charset="0"/>
                </a:rPr>
                <a:t>apply.</a:t>
              </a:r>
            </a:p>
          </p:txBody>
        </p:sp>
        <p:sp>
          <p:nvSpPr>
            <p:cNvPr id="91" name="Inhaltsplatzhalter 4">
              <a:extLst>
                <a:ext uri="{FF2B5EF4-FFF2-40B4-BE49-F238E27FC236}">
                  <a16:creationId xmlns:a16="http://schemas.microsoft.com/office/drawing/2014/main" id="{B7734156-CC5D-4C0D-A82C-B94416B324FA}"/>
                </a:ext>
              </a:extLst>
            </p:cNvPr>
            <p:cNvSpPr txBox="1">
              <a:spLocks/>
            </p:cNvSpPr>
            <p:nvPr/>
          </p:nvSpPr>
          <p:spPr>
            <a:xfrm flipH="1">
              <a:off x="3945787" y="6166586"/>
              <a:ext cx="2613924" cy="215444"/>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1200"/>
                </a:spcAft>
                <a:buNone/>
              </a:pPr>
              <a:r>
                <a:rPr lang="en-US" sz="1400" b="1" dirty="0">
                  <a:solidFill>
                    <a:srgbClr val="87A6D7"/>
                  </a:solidFill>
                  <a:latin typeface="Arial" panose="020B0604020202020204" pitchFamily="34" charset="0"/>
                  <a:cs typeface="Arial" panose="020B0604020202020204" pitchFamily="34" charset="0"/>
                </a:rPr>
                <a:t>Site</a:t>
              </a:r>
              <a:r>
                <a:rPr lang="en-US" sz="1400" dirty="0">
                  <a:solidFill>
                    <a:schemeClr val="tx1"/>
                  </a:solidFill>
                  <a:latin typeface="Arial" panose="020B0604020202020204" pitchFamily="34" charset="0"/>
                  <a:cs typeface="Arial" panose="020B0604020202020204" pitchFamily="34" charset="0"/>
                </a:rPr>
                <a:t> visit is required.</a:t>
              </a:r>
            </a:p>
          </p:txBody>
        </p:sp>
        <p:sp>
          <p:nvSpPr>
            <p:cNvPr id="92" name="TextBox 91">
              <a:extLst>
                <a:ext uri="{FF2B5EF4-FFF2-40B4-BE49-F238E27FC236}">
                  <a16:creationId xmlns:a16="http://schemas.microsoft.com/office/drawing/2014/main" id="{1B224610-63F5-4172-9C85-086A7CE15610}"/>
                </a:ext>
              </a:extLst>
            </p:cNvPr>
            <p:cNvSpPr txBox="1"/>
            <p:nvPr/>
          </p:nvSpPr>
          <p:spPr>
            <a:xfrm>
              <a:off x="7170084" y="3424859"/>
              <a:ext cx="5398372" cy="2195473"/>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Both C&amp;I and CRE Lending require:</a:t>
              </a:r>
            </a:p>
            <a:p>
              <a:endParaRPr lang="en-IN" sz="800" dirty="0">
                <a:effectLst/>
                <a:latin typeface="Arial" panose="020B0604020202020204" pitchFamily="34" charset="0"/>
                <a:ea typeface="Calibri" panose="020F0502020204030204" pitchFamily="34" charset="0"/>
              </a:endParaRPr>
            </a:p>
            <a:p>
              <a:pPr marL="285750" indent="-285750">
                <a:spcBef>
                  <a:spcPts val="400"/>
                </a:spcBef>
                <a:spcAft>
                  <a:spcPts val="400"/>
                </a:spcAft>
                <a:buFont typeface="Wingdings" panose="05000000000000000000" pitchFamily="2" charset="2"/>
                <a:buChar char="§"/>
              </a:pPr>
              <a:r>
                <a:rPr lang="en-IN" sz="1600" dirty="0">
                  <a:effectLst/>
                  <a:latin typeface="Arial" panose="020B0604020202020204" pitchFamily="34" charset="0"/>
                  <a:ea typeface="Calibri" panose="020F0502020204030204" pitchFamily="34" charset="0"/>
                </a:rPr>
                <a:t>The </a:t>
              </a:r>
              <a:r>
                <a:rPr lang="en-IN" sz="1600" b="1" dirty="0">
                  <a:effectLst/>
                  <a:latin typeface="Arial" panose="020B0604020202020204" pitchFamily="34" charset="0"/>
                  <a:ea typeface="Calibri" panose="020F0502020204030204" pitchFamily="34" charset="0"/>
                </a:rPr>
                <a:t>loan purpose </a:t>
              </a:r>
              <a:r>
                <a:rPr lang="en-IN" sz="1600" dirty="0">
                  <a:effectLst/>
                  <a:latin typeface="Arial" panose="020B0604020202020204" pitchFamily="34" charset="0"/>
                  <a:ea typeface="Calibri" panose="020F0502020204030204" pitchFamily="34" charset="0"/>
                </a:rPr>
                <a:t>and </a:t>
              </a:r>
              <a:r>
                <a:rPr lang="en-IN" sz="1600" b="1" dirty="0">
                  <a:effectLst/>
                  <a:latin typeface="Arial" panose="020B0604020202020204" pitchFamily="34" charset="0"/>
                  <a:ea typeface="Calibri" panose="020F0502020204030204" pitchFamily="34" charset="0"/>
                </a:rPr>
                <a:t>repayment source</a:t>
              </a:r>
              <a:r>
                <a:rPr lang="en-IN" sz="1600" dirty="0">
                  <a:effectLst/>
                  <a:latin typeface="Arial" panose="020B0604020202020204" pitchFamily="34" charset="0"/>
                  <a:ea typeface="Calibri" panose="020F0502020204030204" pitchFamily="34" charset="0"/>
                </a:rPr>
                <a:t> to be </a:t>
              </a:r>
              <a:r>
                <a:rPr lang="en-IN" sz="1600" b="1" dirty="0">
                  <a:effectLst/>
                  <a:latin typeface="Arial" panose="020B0604020202020204" pitchFamily="34" charset="0"/>
                  <a:ea typeface="Calibri" panose="020F0502020204030204" pitchFamily="34" charset="0"/>
                </a:rPr>
                <a:t>linked.</a:t>
              </a:r>
            </a:p>
            <a:p>
              <a:pPr marL="285750" indent="-285750">
                <a:spcBef>
                  <a:spcPts val="400"/>
                </a:spcBef>
                <a:spcAft>
                  <a:spcPts val="400"/>
                </a:spcAft>
                <a:buFont typeface="Wingdings" panose="05000000000000000000" pitchFamily="2" charset="2"/>
                <a:buChar char="§"/>
              </a:pPr>
              <a:r>
                <a:rPr lang="en-US" sz="1600" dirty="0">
                  <a:effectLst/>
                  <a:latin typeface="Arial" panose="020B0604020202020204" pitchFamily="34" charset="0"/>
                  <a:ea typeface="Calibri" panose="020F0502020204030204" pitchFamily="34" charset="0"/>
                </a:rPr>
                <a:t>There need to be at least </a:t>
              </a:r>
              <a:r>
                <a:rPr lang="en-US" sz="1600" b="1" dirty="0">
                  <a:latin typeface="Arial" panose="020B0604020202020204" pitchFamily="34" charset="0"/>
                </a:rPr>
                <a:t>two sources </a:t>
              </a:r>
              <a:r>
                <a:rPr lang="en-US" sz="1600" b="1" dirty="0">
                  <a:effectLst/>
                  <a:latin typeface="Arial" panose="020B0604020202020204" pitchFamily="34" charset="0"/>
                  <a:ea typeface="Calibri" panose="020F0502020204030204" pitchFamily="34" charset="0"/>
                </a:rPr>
                <a:t>of </a:t>
              </a:r>
              <a:r>
                <a:rPr lang="en-US" sz="1600" b="1" dirty="0">
                  <a:latin typeface="Arial" panose="020B0604020202020204" pitchFamily="34" charset="0"/>
                </a:rPr>
                <a:t>repayment</a:t>
              </a:r>
              <a:r>
                <a:rPr lang="en-US" sz="1600" b="1" dirty="0">
                  <a:effectLst/>
                  <a:latin typeface="Arial" panose="020B0604020202020204" pitchFamily="34" charset="0"/>
                  <a:ea typeface="Calibri" panose="020F0502020204030204" pitchFamily="34" charset="0"/>
                </a:rPr>
                <a:t>,</a:t>
              </a:r>
              <a:r>
                <a:rPr lang="en-US" sz="1600" dirty="0">
                  <a:effectLst/>
                  <a:latin typeface="Arial" panose="020B0604020202020204" pitchFamily="34" charset="0"/>
                  <a:ea typeface="Calibri" panose="020F0502020204030204" pitchFamily="34" charset="0"/>
                </a:rPr>
                <a:t> preferably </a:t>
              </a:r>
              <a:r>
                <a:rPr lang="en-US" sz="1600" b="1" dirty="0">
                  <a:latin typeface="Arial" panose="020B0604020202020204" pitchFamily="34" charset="0"/>
                </a:rPr>
                <a:t>three.</a:t>
              </a:r>
            </a:p>
            <a:p>
              <a:pPr marL="285750" indent="-285750">
                <a:spcBef>
                  <a:spcPts val="400"/>
                </a:spcBef>
                <a:spcAft>
                  <a:spcPts val="400"/>
                </a:spcAft>
                <a:buFont typeface="Wingdings" panose="05000000000000000000" pitchFamily="2" charset="2"/>
                <a:buChar char="§"/>
              </a:pPr>
              <a:r>
                <a:rPr lang="en-US" sz="1600" dirty="0">
                  <a:effectLst/>
                  <a:latin typeface="Arial" panose="020B0604020202020204" pitchFamily="34" charset="0"/>
                  <a:ea typeface="Calibri" panose="020F0502020204030204" pitchFamily="34" charset="0"/>
                </a:rPr>
                <a:t>The </a:t>
              </a:r>
              <a:r>
                <a:rPr lang="en-US" sz="1600" b="1" dirty="0">
                  <a:latin typeface="Arial" panose="020B0604020202020204" pitchFamily="34" charset="0"/>
                </a:rPr>
                <a:t>borrower</a:t>
              </a:r>
              <a:r>
                <a:rPr lang="en-US" sz="1600" dirty="0">
                  <a:effectLst/>
                  <a:latin typeface="Arial" panose="020B0604020202020204" pitchFamily="34" charset="0"/>
                  <a:ea typeface="Calibri" panose="020F0502020204030204" pitchFamily="34" charset="0"/>
                </a:rPr>
                <a:t> and/or </a:t>
              </a:r>
              <a:r>
                <a:rPr lang="en-US" sz="1600" b="1" dirty="0">
                  <a:latin typeface="Arial" panose="020B0604020202020204" pitchFamily="34" charset="0"/>
                </a:rPr>
                <a:t>guarantor</a:t>
              </a:r>
              <a:r>
                <a:rPr lang="en-US" sz="1600" dirty="0">
                  <a:effectLst/>
                  <a:latin typeface="Arial" panose="020B0604020202020204" pitchFamily="34" charset="0"/>
                  <a:ea typeface="Calibri" panose="020F0502020204030204" pitchFamily="34" charset="0"/>
                </a:rPr>
                <a:t> to have a stake, or equity invested, in the deal.</a:t>
              </a:r>
              <a:endParaRPr lang="en-US" sz="1600" b="1" dirty="0">
                <a:latin typeface="Arial" panose="020B0604020202020204" pitchFamily="34" charset="0"/>
              </a:endParaRPr>
            </a:p>
          </p:txBody>
        </p:sp>
        <p:cxnSp>
          <p:nvCxnSpPr>
            <p:cNvPr id="93" name="Straight Connector 92">
              <a:extLst>
                <a:ext uri="{FF2B5EF4-FFF2-40B4-BE49-F238E27FC236}">
                  <a16:creationId xmlns:a16="http://schemas.microsoft.com/office/drawing/2014/main" id="{80E52179-7E95-48B5-86CA-B40ED205102A}"/>
                </a:ext>
              </a:extLst>
            </p:cNvPr>
            <p:cNvCxnSpPr/>
            <p:nvPr/>
          </p:nvCxnSpPr>
          <p:spPr>
            <a:xfrm>
              <a:off x="6831602" y="3796895"/>
              <a:ext cx="0" cy="1988232"/>
            </a:xfrm>
            <a:prstGeom prst="line">
              <a:avLst/>
            </a:prstGeom>
            <a:ln>
              <a:solidFill>
                <a:schemeClr val="bg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784678E5-9185-4C46-BD7A-94321B1993B0}"/>
                </a:ext>
              </a:extLst>
            </p:cNvPr>
            <p:cNvSpPr txBox="1"/>
            <p:nvPr/>
          </p:nvSpPr>
          <p:spPr>
            <a:xfrm>
              <a:off x="7170084" y="5783268"/>
              <a:ext cx="5518838" cy="584775"/>
            </a:xfrm>
            <a:prstGeom prst="rect">
              <a:avLst/>
            </a:prstGeom>
            <a:noFill/>
          </p:spPr>
          <p:txBody>
            <a:bodyPr wrap="square">
              <a:spAutoFit/>
            </a:bodyPr>
            <a:lstStyle/>
            <a:p>
              <a:r>
                <a:rPr lang="en-IN" sz="1600" i="1" dirty="0">
                  <a:solidFill>
                    <a:schemeClr val="accent3"/>
                  </a:solidFill>
                  <a:latin typeface="Arial" panose="020B0604020202020204" pitchFamily="34" charset="0"/>
                  <a:cs typeface="Arial" panose="020B0604020202020204" pitchFamily="34" charset="0"/>
                </a:rPr>
                <a:t>Refer to the job-aid </a:t>
              </a:r>
              <a:r>
                <a:rPr lang="en-IN" sz="1600" b="1" i="1" dirty="0">
                  <a:solidFill>
                    <a:schemeClr val="accent3"/>
                  </a:solidFill>
                  <a:latin typeface="Arial" panose="020B0604020202020204" pitchFamily="34" charset="0"/>
                  <a:cs typeface="Arial" panose="020B0604020202020204" pitchFamily="34" charset="0"/>
                </a:rPr>
                <a:t>Similarities and Differences of C&amp;I and CRE Lending</a:t>
              </a:r>
              <a:r>
                <a:rPr lang="en-IN" sz="1600" i="1" dirty="0">
                  <a:solidFill>
                    <a:schemeClr val="accent3"/>
                  </a:solidFill>
                  <a:latin typeface="Arial" panose="020B0604020202020204" pitchFamily="34" charset="0"/>
                  <a:cs typeface="Arial" panose="020B0604020202020204" pitchFamily="34" charset="0"/>
                </a:rPr>
                <a:t> in the Resources section.</a:t>
              </a:r>
            </a:p>
          </p:txBody>
        </p:sp>
        <p:grpSp>
          <p:nvGrpSpPr>
            <p:cNvPr id="95" name="Group 94">
              <a:extLst>
                <a:ext uri="{FF2B5EF4-FFF2-40B4-BE49-F238E27FC236}">
                  <a16:creationId xmlns:a16="http://schemas.microsoft.com/office/drawing/2014/main" id="{6E2EE492-5BDB-434D-BF4A-01BA0091D542}"/>
                </a:ext>
              </a:extLst>
            </p:cNvPr>
            <p:cNvGrpSpPr/>
            <p:nvPr/>
          </p:nvGrpSpPr>
          <p:grpSpPr>
            <a:xfrm flipV="1">
              <a:off x="3510120" y="6089321"/>
              <a:ext cx="307353" cy="189580"/>
              <a:chOff x="7393254" y="3497041"/>
              <a:chExt cx="315961" cy="203888"/>
            </a:xfrm>
          </p:grpSpPr>
          <p:cxnSp>
            <p:nvCxnSpPr>
              <p:cNvPr id="96" name="Straight Connector 95">
                <a:extLst>
                  <a:ext uri="{FF2B5EF4-FFF2-40B4-BE49-F238E27FC236}">
                    <a16:creationId xmlns:a16="http://schemas.microsoft.com/office/drawing/2014/main" id="{C3833F83-07C3-454B-AAC9-19EEABE2BDF4}"/>
                  </a:ext>
                </a:extLst>
              </p:cNvPr>
              <p:cNvCxnSpPr>
                <a:cxnSpLocks/>
              </p:cNvCxnSpPr>
              <p:nvPr/>
            </p:nvCxnSpPr>
            <p:spPr>
              <a:xfrm flipV="1">
                <a:off x="7479256" y="3497041"/>
                <a:ext cx="229959" cy="0"/>
              </a:xfrm>
              <a:prstGeom prst="line">
                <a:avLst/>
              </a:prstGeom>
              <a:ln w="38100">
                <a:solidFill>
                  <a:srgbClr val="00375C"/>
                </a:solidFill>
                <a:prstDash val="sysDot"/>
                <a:tailEnd type="ova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5D06229-3EF8-4E2C-A8AC-BB342D029F36}"/>
                  </a:ext>
                </a:extLst>
              </p:cNvPr>
              <p:cNvCxnSpPr>
                <a:cxnSpLocks/>
              </p:cNvCxnSpPr>
              <p:nvPr/>
            </p:nvCxnSpPr>
            <p:spPr>
              <a:xfrm flipV="1">
                <a:off x="7393254" y="3503883"/>
                <a:ext cx="61493" cy="197046"/>
              </a:xfrm>
              <a:prstGeom prst="line">
                <a:avLst/>
              </a:prstGeom>
              <a:ln w="38100">
                <a:solidFill>
                  <a:srgbClr val="00375C"/>
                </a:solidFill>
                <a:prstDash val="sysDot"/>
                <a:tailEnd type="none"/>
              </a:ln>
            </p:spPr>
            <p:style>
              <a:lnRef idx="1">
                <a:schemeClr val="accent1"/>
              </a:lnRef>
              <a:fillRef idx="0">
                <a:schemeClr val="accent1"/>
              </a:fillRef>
              <a:effectRef idx="0">
                <a:schemeClr val="accent1"/>
              </a:effectRef>
              <a:fontRef idx="minor">
                <a:schemeClr val="tx1"/>
              </a:fontRef>
            </p:style>
          </p:cxnSp>
        </p:grpSp>
      </p:grpSp>
      <p:sp>
        <p:nvSpPr>
          <p:cNvPr id="9" name="Rectangle 8">
            <a:extLst>
              <a:ext uri="{FF2B5EF4-FFF2-40B4-BE49-F238E27FC236}">
                <a16:creationId xmlns:a16="http://schemas.microsoft.com/office/drawing/2014/main" id="{42644B31-0C65-455F-BC88-E2DFA08FF708}"/>
              </a:ext>
            </a:extLst>
          </p:cNvPr>
          <p:cNvSpPr/>
          <p:nvPr/>
        </p:nvSpPr>
        <p:spPr>
          <a:xfrm>
            <a:off x="234672" y="2389677"/>
            <a:ext cx="12522756" cy="516814"/>
          </a:xfrm>
          <a:prstGeom prst="rect">
            <a:avLst/>
          </a:prstGeom>
          <a:solidFill>
            <a:srgbClr val="006F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C&amp;I and CRE Similarities</a:t>
            </a:r>
          </a:p>
        </p:txBody>
      </p:sp>
      <p:sp>
        <p:nvSpPr>
          <p:cNvPr id="11" name="Rectangle 10">
            <a:extLst>
              <a:ext uri="{FF2B5EF4-FFF2-40B4-BE49-F238E27FC236}">
                <a16:creationId xmlns:a16="http://schemas.microsoft.com/office/drawing/2014/main" id="{3E2D86B9-67FC-4029-933E-D04C1D830534}"/>
              </a:ext>
            </a:extLst>
          </p:cNvPr>
          <p:cNvSpPr/>
          <p:nvPr/>
        </p:nvSpPr>
        <p:spPr>
          <a:xfrm>
            <a:off x="234672" y="7151637"/>
            <a:ext cx="12522756" cy="5168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Loan Type, Purpose, and Repayment Sources</a:t>
            </a:r>
          </a:p>
        </p:txBody>
      </p:sp>
      <p:sp>
        <p:nvSpPr>
          <p:cNvPr id="5" name="Rectangle 4">
            <a:extLst>
              <a:ext uri="{FF2B5EF4-FFF2-40B4-BE49-F238E27FC236}">
                <a16:creationId xmlns:a16="http://schemas.microsoft.com/office/drawing/2014/main" id="{77844081-18DE-4820-8DF8-4CB20ED20620}"/>
              </a:ext>
            </a:extLst>
          </p:cNvPr>
          <p:cNvSpPr/>
          <p:nvPr/>
        </p:nvSpPr>
        <p:spPr>
          <a:xfrm>
            <a:off x="234672" y="2941848"/>
            <a:ext cx="12522756" cy="5168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Arial" panose="020B0604020202020204" pitchFamily="34" charset="0"/>
                <a:cs typeface="Arial" panose="020B0604020202020204" pitchFamily="34" charset="0"/>
              </a:rPr>
              <a:t>C&amp;I and CRE Differences</a:t>
            </a:r>
          </a:p>
        </p:txBody>
      </p:sp>
      <p:sp>
        <p:nvSpPr>
          <p:cNvPr id="6" name="Slide Number Placeholder 5">
            <a:extLst>
              <a:ext uri="{FF2B5EF4-FFF2-40B4-BE49-F238E27FC236}">
                <a16:creationId xmlns:a16="http://schemas.microsoft.com/office/drawing/2014/main" id="{E5984738-B651-463F-97CA-97485CCC9E39}"/>
              </a:ext>
            </a:extLst>
          </p:cNvPr>
          <p:cNvSpPr>
            <a:spLocks noGrp="1"/>
          </p:cNvSpPr>
          <p:nvPr>
            <p:ph type="sldNum" sz="quarter" idx="12"/>
          </p:nvPr>
        </p:nvSpPr>
        <p:spPr/>
        <p:txBody>
          <a:bodyPr/>
          <a:lstStyle/>
          <a:p>
            <a:fld id="{71A628A0-E779-4D32-97F1-9C80A60D6EF0}" type="slidenum">
              <a:rPr lang="en-IN" smtClean="0"/>
              <a:pPr/>
              <a:t>92</a:t>
            </a:fld>
            <a:r>
              <a:rPr lang="en-IN"/>
              <a:t> of 116</a:t>
            </a:r>
            <a:endParaRPr lang="en-IN" dirty="0"/>
          </a:p>
        </p:txBody>
      </p:sp>
    </p:spTree>
    <p:extLst>
      <p:ext uri="{BB962C8B-B14F-4D97-AF65-F5344CB8AC3E}">
        <p14:creationId xmlns:p14="http://schemas.microsoft.com/office/powerpoint/2010/main" val="30112707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EFF63-42DE-4D24-8C42-C03FC014BE20}"/>
              </a:ext>
            </a:extLst>
          </p:cNvPr>
          <p:cNvSpPr>
            <a:spLocks noGrp="1"/>
          </p:cNvSpPr>
          <p:nvPr>
            <p:ph type="title"/>
          </p:nvPr>
        </p:nvSpPr>
        <p:spPr/>
        <p:txBody>
          <a:bodyPr/>
          <a:lstStyle/>
          <a:p>
            <a:r>
              <a:rPr lang="en-US" dirty="0"/>
              <a:t>Operational Risk</a:t>
            </a:r>
            <a:endParaRPr lang="en-IN" dirty="0"/>
          </a:p>
        </p:txBody>
      </p:sp>
      <p:pic>
        <p:nvPicPr>
          <p:cNvPr id="10" name="Picture 9" descr="A screen shot of a city&#10;&#10;Description automatically generated">
            <a:extLst>
              <a:ext uri="{FF2B5EF4-FFF2-40B4-BE49-F238E27FC236}">
                <a16:creationId xmlns:a16="http://schemas.microsoft.com/office/drawing/2014/main" id="{46DDD848-8753-4C11-BAA1-A1A072867497}"/>
              </a:ext>
            </a:extLst>
          </p:cNvPr>
          <p:cNvPicPr>
            <a:picLocks noChangeAspect="1"/>
          </p:cNvPicPr>
          <p:nvPr/>
        </p:nvPicPr>
        <p:blipFill rotWithShape="1">
          <a:blip r:embed="rId4">
            <a:extLst>
              <a:ext uri="{28A0092B-C50C-407E-A947-70E740481C1C}">
                <a14:useLocalDpi xmlns:a14="http://schemas.microsoft.com/office/drawing/2010/main" val="0"/>
              </a:ext>
            </a:extLst>
          </a:blip>
          <a:srcRect l="8132" r="9466"/>
          <a:stretch/>
        </p:blipFill>
        <p:spPr>
          <a:xfrm>
            <a:off x="265177" y="2073442"/>
            <a:ext cx="4608147" cy="5592278"/>
          </a:xfrm>
          <a:prstGeom prst="rect">
            <a:avLst/>
          </a:prstGeom>
        </p:spPr>
      </p:pic>
      <p:sp>
        <p:nvSpPr>
          <p:cNvPr id="13" name="Rectangle 12">
            <a:extLst>
              <a:ext uri="{FF2B5EF4-FFF2-40B4-BE49-F238E27FC236}">
                <a16:creationId xmlns:a16="http://schemas.microsoft.com/office/drawing/2014/main" id="{AB6017B1-AFD8-4F4A-9475-92AC584B9400}"/>
              </a:ext>
            </a:extLst>
          </p:cNvPr>
          <p:cNvSpPr/>
          <p:nvPr/>
        </p:nvSpPr>
        <p:spPr>
          <a:xfrm>
            <a:off x="4996904" y="2419725"/>
            <a:ext cx="7730016" cy="6385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720000" marR="0" lvl="0" indent="0" fontAlgn="auto">
              <a:lnSpc>
                <a:spcPct val="100000"/>
              </a:lnSpc>
              <a:spcBef>
                <a:spcPts val="0"/>
              </a:spcBef>
              <a:spcAft>
                <a:spcPts val="0"/>
              </a:spcAft>
              <a:buClrTx/>
              <a:buSzTx/>
              <a:buFontTx/>
              <a:buNone/>
              <a:tabLst/>
              <a:defRPr/>
            </a:pPr>
            <a:r>
              <a:rPr lang="en-US" sz="1800" dirty="0">
                <a:solidFill>
                  <a:schemeClr val="bg1"/>
                </a:solidFill>
                <a:latin typeface="Arial" panose="020B0604020202020204" pitchFamily="34" charset="0"/>
                <a:cs typeface="Arial" panose="020B0604020202020204" pitchFamily="34" charset="0"/>
              </a:rPr>
              <a:t>What is operational risk and its impact?</a:t>
            </a:r>
          </a:p>
        </p:txBody>
      </p:sp>
      <p:sp>
        <p:nvSpPr>
          <p:cNvPr id="14" name="Rectangle 13">
            <a:extLst>
              <a:ext uri="{FF2B5EF4-FFF2-40B4-BE49-F238E27FC236}">
                <a16:creationId xmlns:a16="http://schemas.microsoft.com/office/drawing/2014/main" id="{1CA1A7E4-1302-408A-8742-DB5E5A82C3E1}"/>
              </a:ext>
            </a:extLst>
          </p:cNvPr>
          <p:cNvSpPr/>
          <p:nvPr/>
        </p:nvSpPr>
        <p:spPr>
          <a:xfrm>
            <a:off x="4996904" y="3108456"/>
            <a:ext cx="7730016" cy="6385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720000">
              <a:defRPr/>
            </a:pPr>
            <a:r>
              <a:rPr lang="en-US" dirty="0">
                <a:solidFill>
                  <a:schemeClr val="bg1"/>
                </a:solidFill>
                <a:latin typeface="Arial" panose="020B0604020202020204" pitchFamily="34" charset="0"/>
                <a:cs typeface="Arial" panose="020B0604020202020204" pitchFamily="34" charset="0"/>
              </a:rPr>
              <a:t>What are the aspects of operational risk?</a:t>
            </a:r>
          </a:p>
        </p:txBody>
      </p:sp>
      <p:sp>
        <p:nvSpPr>
          <p:cNvPr id="15" name="Rectangle 14">
            <a:extLst>
              <a:ext uri="{FF2B5EF4-FFF2-40B4-BE49-F238E27FC236}">
                <a16:creationId xmlns:a16="http://schemas.microsoft.com/office/drawing/2014/main" id="{D6DC1DC6-A4C6-4B21-B239-DD9A451E999A}"/>
              </a:ext>
            </a:extLst>
          </p:cNvPr>
          <p:cNvSpPr/>
          <p:nvPr/>
        </p:nvSpPr>
        <p:spPr>
          <a:xfrm>
            <a:off x="4996904" y="3797187"/>
            <a:ext cx="7730016" cy="6385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720000">
              <a:defRPr/>
            </a:pPr>
            <a:r>
              <a:rPr lang="en-US" dirty="0">
                <a:solidFill>
                  <a:schemeClr val="bg1"/>
                </a:solidFill>
                <a:latin typeface="Arial" panose="020B0604020202020204" pitchFamily="34" charset="0"/>
                <a:cs typeface="Arial" panose="020B0604020202020204" pitchFamily="34" charset="0"/>
              </a:rPr>
              <a:t>How is operational risk evaluated?</a:t>
            </a:r>
          </a:p>
        </p:txBody>
      </p:sp>
      <p:pic>
        <p:nvPicPr>
          <p:cNvPr id="16" name="Graphic 15" descr="Help">
            <a:extLst>
              <a:ext uri="{FF2B5EF4-FFF2-40B4-BE49-F238E27FC236}">
                <a16:creationId xmlns:a16="http://schemas.microsoft.com/office/drawing/2014/main" id="{7733F604-4BE6-4475-84A3-1F793B31F7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2911" y="2443335"/>
            <a:ext cx="619513" cy="619513"/>
          </a:xfrm>
          <a:prstGeom prst="rect">
            <a:avLst/>
          </a:prstGeom>
        </p:spPr>
      </p:pic>
      <p:pic>
        <p:nvPicPr>
          <p:cNvPr id="148" name="Graphic 147" descr="Help">
            <a:extLst>
              <a:ext uri="{FF2B5EF4-FFF2-40B4-BE49-F238E27FC236}">
                <a16:creationId xmlns:a16="http://schemas.microsoft.com/office/drawing/2014/main" id="{5339F526-39C9-4CD3-82A8-225F0B406A9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2911" y="3103848"/>
            <a:ext cx="619513" cy="619513"/>
          </a:xfrm>
          <a:prstGeom prst="rect">
            <a:avLst/>
          </a:prstGeom>
        </p:spPr>
      </p:pic>
      <p:pic>
        <p:nvPicPr>
          <p:cNvPr id="149" name="Graphic 148" descr="Help">
            <a:extLst>
              <a:ext uri="{FF2B5EF4-FFF2-40B4-BE49-F238E27FC236}">
                <a16:creationId xmlns:a16="http://schemas.microsoft.com/office/drawing/2014/main" id="{EB8C6A37-DC66-46C0-BC81-C88C46BBAA8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2911" y="3806687"/>
            <a:ext cx="619513" cy="619513"/>
          </a:xfrm>
          <a:prstGeom prst="rect">
            <a:avLst/>
          </a:prstGeom>
        </p:spPr>
      </p:pic>
      <p:sp>
        <p:nvSpPr>
          <p:cNvPr id="18" name="Rectangle 17">
            <a:extLst>
              <a:ext uri="{FF2B5EF4-FFF2-40B4-BE49-F238E27FC236}">
                <a16:creationId xmlns:a16="http://schemas.microsoft.com/office/drawing/2014/main" id="{BFAD647D-C6CF-4EA8-9002-4319E7BF8B23}"/>
              </a:ext>
            </a:extLst>
          </p:cNvPr>
          <p:cNvSpPr/>
          <p:nvPr/>
        </p:nvSpPr>
        <p:spPr>
          <a:xfrm rot="5400000">
            <a:off x="7284569" y="2223372"/>
            <a:ext cx="3154681" cy="773001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 Placeholder 2">
            <a:extLst>
              <a:ext uri="{FF2B5EF4-FFF2-40B4-BE49-F238E27FC236}">
                <a16:creationId xmlns:a16="http://schemas.microsoft.com/office/drawing/2014/main" id="{B5E8A283-57D7-4B57-8F4C-C3485110C852}"/>
              </a:ext>
            </a:extLst>
          </p:cNvPr>
          <p:cNvSpPr txBox="1">
            <a:spLocks/>
          </p:cNvSpPr>
          <p:nvPr/>
        </p:nvSpPr>
        <p:spPr>
          <a:xfrm>
            <a:off x="4924796" y="2056352"/>
            <a:ext cx="7802122" cy="307777"/>
          </a:xfrm>
          <a:prstGeom prst="rect">
            <a:avLst/>
          </a:prstGeom>
        </p:spPr>
        <p:txBody>
          <a:bodyPr vert="horz" wrap="square"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 Click on each tab to learn more about operational risk.</a:t>
            </a:r>
          </a:p>
        </p:txBody>
      </p:sp>
      <p:sp>
        <p:nvSpPr>
          <p:cNvPr id="2" name="Slide Number Placeholder 1">
            <a:extLst>
              <a:ext uri="{FF2B5EF4-FFF2-40B4-BE49-F238E27FC236}">
                <a16:creationId xmlns:a16="http://schemas.microsoft.com/office/drawing/2014/main" id="{A5F35FBD-5C71-43B1-9B2C-473A127BBB83}"/>
              </a:ext>
            </a:extLst>
          </p:cNvPr>
          <p:cNvSpPr>
            <a:spLocks noGrp="1"/>
          </p:cNvSpPr>
          <p:nvPr>
            <p:ph type="sldNum" sz="quarter" idx="12"/>
          </p:nvPr>
        </p:nvSpPr>
        <p:spPr/>
        <p:txBody>
          <a:bodyPr/>
          <a:lstStyle/>
          <a:p>
            <a:fld id="{71A628A0-E779-4D32-97F1-9C80A60D6EF0}" type="slidenum">
              <a:rPr lang="en-IN" smtClean="0"/>
              <a:pPr/>
              <a:t>93</a:t>
            </a:fld>
            <a:r>
              <a:rPr lang="en-IN"/>
              <a:t> of 116</a:t>
            </a:r>
            <a:endParaRPr lang="en-IN" dirty="0"/>
          </a:p>
        </p:txBody>
      </p:sp>
    </p:spTree>
    <p:custDataLst>
      <p:tags r:id="rId1"/>
    </p:custDataLst>
    <p:extLst>
      <p:ext uri="{BB962C8B-B14F-4D97-AF65-F5344CB8AC3E}">
        <p14:creationId xmlns:p14="http://schemas.microsoft.com/office/powerpoint/2010/main" val="23772548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EFF63-42DE-4D24-8C42-C03FC014BE20}"/>
              </a:ext>
            </a:extLst>
          </p:cNvPr>
          <p:cNvSpPr>
            <a:spLocks noGrp="1"/>
          </p:cNvSpPr>
          <p:nvPr>
            <p:ph type="title"/>
          </p:nvPr>
        </p:nvSpPr>
        <p:spPr/>
        <p:txBody>
          <a:bodyPr/>
          <a:lstStyle/>
          <a:p>
            <a:r>
              <a:rPr lang="en-US" dirty="0"/>
              <a:t>Operational Risk</a:t>
            </a:r>
            <a:endParaRPr lang="en-IN" dirty="0"/>
          </a:p>
        </p:txBody>
      </p:sp>
      <p:pic>
        <p:nvPicPr>
          <p:cNvPr id="10" name="Picture 9" descr="A screen shot of a city&#10;&#10;Description automatically generated">
            <a:extLst>
              <a:ext uri="{FF2B5EF4-FFF2-40B4-BE49-F238E27FC236}">
                <a16:creationId xmlns:a16="http://schemas.microsoft.com/office/drawing/2014/main" id="{46DDD848-8753-4C11-BAA1-A1A072867497}"/>
              </a:ext>
            </a:extLst>
          </p:cNvPr>
          <p:cNvPicPr>
            <a:picLocks noChangeAspect="1"/>
          </p:cNvPicPr>
          <p:nvPr/>
        </p:nvPicPr>
        <p:blipFill rotWithShape="1">
          <a:blip r:embed="rId4">
            <a:extLst>
              <a:ext uri="{28A0092B-C50C-407E-A947-70E740481C1C}">
                <a14:useLocalDpi xmlns:a14="http://schemas.microsoft.com/office/drawing/2010/main" val="0"/>
              </a:ext>
            </a:extLst>
          </a:blip>
          <a:srcRect l="8132" r="9466"/>
          <a:stretch/>
        </p:blipFill>
        <p:spPr>
          <a:xfrm>
            <a:off x="265177" y="2073442"/>
            <a:ext cx="4608147" cy="5592278"/>
          </a:xfrm>
          <a:prstGeom prst="rect">
            <a:avLst/>
          </a:prstGeom>
        </p:spPr>
      </p:pic>
      <p:sp>
        <p:nvSpPr>
          <p:cNvPr id="13" name="Rectangle 12">
            <a:extLst>
              <a:ext uri="{FF2B5EF4-FFF2-40B4-BE49-F238E27FC236}">
                <a16:creationId xmlns:a16="http://schemas.microsoft.com/office/drawing/2014/main" id="{AB6017B1-AFD8-4F4A-9475-92AC584B9400}"/>
              </a:ext>
            </a:extLst>
          </p:cNvPr>
          <p:cNvSpPr/>
          <p:nvPr/>
        </p:nvSpPr>
        <p:spPr>
          <a:xfrm>
            <a:off x="4996904" y="2419725"/>
            <a:ext cx="7730016" cy="63851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720000" marR="0" lvl="0" indent="0" fontAlgn="auto">
              <a:lnSpc>
                <a:spcPct val="100000"/>
              </a:lnSpc>
              <a:spcBef>
                <a:spcPts val="0"/>
              </a:spcBef>
              <a:spcAft>
                <a:spcPts val="0"/>
              </a:spcAft>
              <a:buClrTx/>
              <a:buSzTx/>
              <a:buFontTx/>
              <a:buNone/>
              <a:tabLst/>
              <a:defRPr/>
            </a:pPr>
            <a:r>
              <a:rPr lang="en-US" sz="1800" dirty="0">
                <a:solidFill>
                  <a:schemeClr val="bg1"/>
                </a:solidFill>
                <a:latin typeface="Arial" panose="020B0604020202020204" pitchFamily="34" charset="0"/>
                <a:cs typeface="Arial" panose="020B0604020202020204" pitchFamily="34" charset="0"/>
              </a:rPr>
              <a:t>What is operational risk and its impact?</a:t>
            </a:r>
          </a:p>
        </p:txBody>
      </p:sp>
      <p:pic>
        <p:nvPicPr>
          <p:cNvPr id="16" name="Graphic 15" descr="Help">
            <a:extLst>
              <a:ext uri="{FF2B5EF4-FFF2-40B4-BE49-F238E27FC236}">
                <a16:creationId xmlns:a16="http://schemas.microsoft.com/office/drawing/2014/main" id="{7733F604-4BE6-4475-84A3-1F793B31F7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2911" y="2443335"/>
            <a:ext cx="619513" cy="619513"/>
          </a:xfrm>
          <a:prstGeom prst="rect">
            <a:avLst/>
          </a:prstGeom>
        </p:spPr>
      </p:pic>
      <p:sp>
        <p:nvSpPr>
          <p:cNvPr id="5" name="Text Placeholder 2">
            <a:extLst>
              <a:ext uri="{FF2B5EF4-FFF2-40B4-BE49-F238E27FC236}">
                <a16:creationId xmlns:a16="http://schemas.microsoft.com/office/drawing/2014/main" id="{B5E8A283-57D7-4B57-8F4C-C3485110C852}"/>
              </a:ext>
            </a:extLst>
          </p:cNvPr>
          <p:cNvSpPr txBox="1">
            <a:spLocks/>
          </p:cNvSpPr>
          <p:nvPr/>
        </p:nvSpPr>
        <p:spPr>
          <a:xfrm>
            <a:off x="4924796" y="2056352"/>
            <a:ext cx="7802122" cy="307777"/>
          </a:xfrm>
          <a:prstGeom prst="rect">
            <a:avLst/>
          </a:prstGeom>
        </p:spPr>
        <p:txBody>
          <a:bodyPr vert="horz" wrap="square"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 Click on each tab to learn more about operational risk.</a:t>
            </a:r>
          </a:p>
        </p:txBody>
      </p:sp>
      <p:sp>
        <p:nvSpPr>
          <p:cNvPr id="2" name="Rectangle 1">
            <a:extLst>
              <a:ext uri="{FF2B5EF4-FFF2-40B4-BE49-F238E27FC236}">
                <a16:creationId xmlns:a16="http://schemas.microsoft.com/office/drawing/2014/main" id="{323E7258-793A-4E32-8C8C-F9975C6AD24F}"/>
              </a:ext>
            </a:extLst>
          </p:cNvPr>
          <p:cNvSpPr/>
          <p:nvPr/>
        </p:nvSpPr>
        <p:spPr>
          <a:xfrm rot="5400000">
            <a:off x="7268752" y="816604"/>
            <a:ext cx="3186318" cy="773001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6DAA456-1BD4-4189-973D-F03F2302CB20}"/>
              </a:ext>
            </a:extLst>
          </p:cNvPr>
          <p:cNvSpPr txBox="1"/>
          <p:nvPr/>
        </p:nvSpPr>
        <p:spPr>
          <a:xfrm>
            <a:off x="5092911" y="3232198"/>
            <a:ext cx="7037755" cy="1631216"/>
          </a:xfrm>
          <a:prstGeom prst="rect">
            <a:avLst/>
          </a:prstGeom>
          <a:noFill/>
        </p:spPr>
        <p:txBody>
          <a:bodyPr wrap="square">
            <a:spAutoFit/>
          </a:bodyPr>
          <a:lstStyle/>
          <a:p>
            <a:pPr>
              <a:spcBef>
                <a:spcPts val="600"/>
              </a:spcBef>
              <a:spcAft>
                <a:spcPts val="600"/>
              </a:spcAft>
            </a:pPr>
            <a:r>
              <a:rPr lang="en-US" sz="1800" dirty="0">
                <a:effectLst/>
                <a:latin typeface="Arial" panose="020B0604020202020204" pitchFamily="34" charset="0"/>
                <a:ea typeface="Calibri" panose="020F0502020204030204" pitchFamily="34" charset="0"/>
              </a:rPr>
              <a:t>Operational aspects of the real estate combine to create and sustain the income from the real estate. </a:t>
            </a:r>
            <a:endParaRPr lang="en-IN" dirty="0">
              <a:latin typeface="Arial" panose="020B0604020202020204" pitchFamily="34" charset="0"/>
            </a:endParaRPr>
          </a:p>
          <a:p>
            <a:pPr>
              <a:spcBef>
                <a:spcPts val="600"/>
              </a:spcBef>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This ability to create a predictable and stable operating income for the property supports not only the repayment of the debt but also the property valuation.</a:t>
            </a:r>
            <a:endParaRPr lang="en-IN" dirty="0"/>
          </a:p>
        </p:txBody>
      </p:sp>
      <p:grpSp>
        <p:nvGrpSpPr>
          <p:cNvPr id="22" name="Group 21">
            <a:extLst>
              <a:ext uri="{FF2B5EF4-FFF2-40B4-BE49-F238E27FC236}">
                <a16:creationId xmlns:a16="http://schemas.microsoft.com/office/drawing/2014/main" id="{5A6C53B6-A304-43CE-B727-BE3A9B3C9A95}"/>
              </a:ext>
            </a:extLst>
          </p:cNvPr>
          <p:cNvGrpSpPr/>
          <p:nvPr/>
        </p:nvGrpSpPr>
        <p:grpSpPr>
          <a:xfrm>
            <a:off x="4996904" y="6333868"/>
            <a:ext cx="7730016" cy="1331854"/>
            <a:chOff x="4996904" y="3065748"/>
            <a:chExt cx="7730016" cy="1331854"/>
          </a:xfrm>
        </p:grpSpPr>
        <p:sp>
          <p:nvSpPr>
            <p:cNvPr id="23" name="Rectangle 22">
              <a:extLst>
                <a:ext uri="{FF2B5EF4-FFF2-40B4-BE49-F238E27FC236}">
                  <a16:creationId xmlns:a16="http://schemas.microsoft.com/office/drawing/2014/main" id="{D557D8D3-DDCF-46D0-B4D4-F3B7EABF331A}"/>
                </a:ext>
              </a:extLst>
            </p:cNvPr>
            <p:cNvSpPr/>
            <p:nvPr/>
          </p:nvSpPr>
          <p:spPr>
            <a:xfrm>
              <a:off x="4996904" y="3070356"/>
              <a:ext cx="7730016" cy="6385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720000">
                <a:defRPr/>
              </a:pPr>
              <a:r>
                <a:rPr lang="en-US" dirty="0">
                  <a:solidFill>
                    <a:schemeClr val="bg1"/>
                  </a:solidFill>
                  <a:latin typeface="Arial" panose="020B0604020202020204" pitchFamily="34" charset="0"/>
                  <a:cs typeface="Arial" panose="020B0604020202020204" pitchFamily="34" charset="0"/>
                </a:rPr>
                <a:t>What are the aspects of operational risk?</a:t>
              </a:r>
            </a:p>
          </p:txBody>
        </p:sp>
        <p:sp>
          <p:nvSpPr>
            <p:cNvPr id="24" name="Rectangle 23">
              <a:extLst>
                <a:ext uri="{FF2B5EF4-FFF2-40B4-BE49-F238E27FC236}">
                  <a16:creationId xmlns:a16="http://schemas.microsoft.com/office/drawing/2014/main" id="{B5E7E701-DC56-4C37-9736-12E1CB189584}"/>
                </a:ext>
              </a:extLst>
            </p:cNvPr>
            <p:cNvSpPr/>
            <p:nvPr/>
          </p:nvSpPr>
          <p:spPr>
            <a:xfrm>
              <a:off x="4996904" y="3759087"/>
              <a:ext cx="7730016" cy="6385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720000">
                <a:defRPr/>
              </a:pPr>
              <a:r>
                <a:rPr lang="en-US" dirty="0">
                  <a:solidFill>
                    <a:schemeClr val="bg1"/>
                  </a:solidFill>
                  <a:latin typeface="Arial" panose="020B0604020202020204" pitchFamily="34" charset="0"/>
                  <a:cs typeface="Arial" panose="020B0604020202020204" pitchFamily="34" charset="0"/>
                </a:rPr>
                <a:t>How is operational risk evaluated?</a:t>
              </a:r>
            </a:p>
          </p:txBody>
        </p:sp>
        <p:pic>
          <p:nvPicPr>
            <p:cNvPr id="25" name="Graphic 24" descr="Help">
              <a:extLst>
                <a:ext uri="{FF2B5EF4-FFF2-40B4-BE49-F238E27FC236}">
                  <a16:creationId xmlns:a16="http://schemas.microsoft.com/office/drawing/2014/main" id="{C06F7EB1-1E62-4C1F-925B-EEEDF0EE66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2911" y="3065748"/>
              <a:ext cx="619513" cy="619513"/>
            </a:xfrm>
            <a:prstGeom prst="rect">
              <a:avLst/>
            </a:prstGeom>
          </p:spPr>
        </p:pic>
        <p:pic>
          <p:nvPicPr>
            <p:cNvPr id="26" name="Graphic 25" descr="Help">
              <a:extLst>
                <a:ext uri="{FF2B5EF4-FFF2-40B4-BE49-F238E27FC236}">
                  <a16:creationId xmlns:a16="http://schemas.microsoft.com/office/drawing/2014/main" id="{F6E91D9A-43C0-4C16-B653-81A7AACB3D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2911" y="3768587"/>
              <a:ext cx="619513" cy="619513"/>
            </a:xfrm>
            <a:prstGeom prst="rect">
              <a:avLst/>
            </a:prstGeom>
          </p:spPr>
        </p:pic>
      </p:grpSp>
      <p:sp>
        <p:nvSpPr>
          <p:cNvPr id="7" name="Slide Number Placeholder 6">
            <a:extLst>
              <a:ext uri="{FF2B5EF4-FFF2-40B4-BE49-F238E27FC236}">
                <a16:creationId xmlns:a16="http://schemas.microsoft.com/office/drawing/2014/main" id="{67322B5B-4BFC-42BF-AE7D-CF4CF1C34711}"/>
              </a:ext>
            </a:extLst>
          </p:cNvPr>
          <p:cNvSpPr>
            <a:spLocks noGrp="1"/>
          </p:cNvSpPr>
          <p:nvPr>
            <p:ph type="sldNum" sz="quarter" idx="12"/>
          </p:nvPr>
        </p:nvSpPr>
        <p:spPr/>
        <p:txBody>
          <a:bodyPr/>
          <a:lstStyle/>
          <a:p>
            <a:fld id="{71A628A0-E779-4D32-97F1-9C80A60D6EF0}" type="slidenum">
              <a:rPr lang="en-IN" smtClean="0"/>
              <a:pPr/>
              <a:t>94</a:t>
            </a:fld>
            <a:r>
              <a:rPr lang="en-IN"/>
              <a:t> of 116</a:t>
            </a:r>
            <a:endParaRPr lang="en-IN" dirty="0"/>
          </a:p>
        </p:txBody>
      </p:sp>
    </p:spTree>
    <p:custDataLst>
      <p:tags r:id="rId1"/>
    </p:custDataLst>
    <p:extLst>
      <p:ext uri="{BB962C8B-B14F-4D97-AF65-F5344CB8AC3E}">
        <p14:creationId xmlns:p14="http://schemas.microsoft.com/office/powerpoint/2010/main" val="23668249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2EFF63-42DE-4D24-8C42-C03FC014BE20}"/>
              </a:ext>
            </a:extLst>
          </p:cNvPr>
          <p:cNvSpPr>
            <a:spLocks noGrp="1"/>
          </p:cNvSpPr>
          <p:nvPr>
            <p:ph type="title"/>
          </p:nvPr>
        </p:nvSpPr>
        <p:spPr/>
        <p:txBody>
          <a:bodyPr/>
          <a:lstStyle/>
          <a:p>
            <a:r>
              <a:rPr lang="en-US" dirty="0"/>
              <a:t>Operational Risk</a:t>
            </a:r>
            <a:endParaRPr lang="en-IN" dirty="0"/>
          </a:p>
        </p:txBody>
      </p:sp>
      <p:pic>
        <p:nvPicPr>
          <p:cNvPr id="10" name="Picture 9" descr="A screen shot of a city&#10;&#10;Description automatically generated">
            <a:extLst>
              <a:ext uri="{FF2B5EF4-FFF2-40B4-BE49-F238E27FC236}">
                <a16:creationId xmlns:a16="http://schemas.microsoft.com/office/drawing/2014/main" id="{46DDD848-8753-4C11-BAA1-A1A072867497}"/>
              </a:ext>
            </a:extLst>
          </p:cNvPr>
          <p:cNvPicPr>
            <a:picLocks noChangeAspect="1"/>
          </p:cNvPicPr>
          <p:nvPr/>
        </p:nvPicPr>
        <p:blipFill rotWithShape="1">
          <a:blip r:embed="rId4">
            <a:extLst>
              <a:ext uri="{28A0092B-C50C-407E-A947-70E740481C1C}">
                <a14:useLocalDpi xmlns:a14="http://schemas.microsoft.com/office/drawing/2010/main" val="0"/>
              </a:ext>
            </a:extLst>
          </a:blip>
          <a:srcRect l="8132" r="9466"/>
          <a:stretch/>
        </p:blipFill>
        <p:spPr>
          <a:xfrm>
            <a:off x="265177" y="2073442"/>
            <a:ext cx="4608147" cy="5592278"/>
          </a:xfrm>
          <a:prstGeom prst="rect">
            <a:avLst/>
          </a:prstGeom>
        </p:spPr>
      </p:pic>
      <p:sp>
        <p:nvSpPr>
          <p:cNvPr id="13" name="Rectangle 12">
            <a:extLst>
              <a:ext uri="{FF2B5EF4-FFF2-40B4-BE49-F238E27FC236}">
                <a16:creationId xmlns:a16="http://schemas.microsoft.com/office/drawing/2014/main" id="{AB6017B1-AFD8-4F4A-9475-92AC584B9400}"/>
              </a:ext>
            </a:extLst>
          </p:cNvPr>
          <p:cNvSpPr/>
          <p:nvPr/>
        </p:nvSpPr>
        <p:spPr>
          <a:xfrm>
            <a:off x="4996904" y="2419725"/>
            <a:ext cx="7730016" cy="638515"/>
          </a:xfrm>
          <a:prstGeom prst="rect">
            <a:avLst/>
          </a:prstGeom>
          <a:solidFill>
            <a:srgbClr val="006FB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720000" marR="0" lvl="0" indent="0" fontAlgn="auto">
              <a:lnSpc>
                <a:spcPct val="100000"/>
              </a:lnSpc>
              <a:spcBef>
                <a:spcPts val="0"/>
              </a:spcBef>
              <a:spcAft>
                <a:spcPts val="0"/>
              </a:spcAft>
              <a:buClrTx/>
              <a:buSzTx/>
              <a:buFontTx/>
              <a:buNone/>
              <a:tabLst/>
              <a:defRPr/>
            </a:pPr>
            <a:r>
              <a:rPr lang="en-US" sz="1800" dirty="0">
                <a:solidFill>
                  <a:schemeClr val="bg1"/>
                </a:solidFill>
                <a:latin typeface="Arial" panose="020B0604020202020204" pitchFamily="34" charset="0"/>
                <a:cs typeface="Arial" panose="020B0604020202020204" pitchFamily="34" charset="0"/>
              </a:rPr>
              <a:t>What is operational risk and its impact?</a:t>
            </a:r>
          </a:p>
        </p:txBody>
      </p:sp>
      <p:pic>
        <p:nvPicPr>
          <p:cNvPr id="16" name="Graphic 15" descr="Help">
            <a:extLst>
              <a:ext uri="{FF2B5EF4-FFF2-40B4-BE49-F238E27FC236}">
                <a16:creationId xmlns:a16="http://schemas.microsoft.com/office/drawing/2014/main" id="{7733F604-4BE6-4475-84A3-1F793B31F7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2911" y="2443335"/>
            <a:ext cx="619513" cy="619513"/>
          </a:xfrm>
          <a:prstGeom prst="rect">
            <a:avLst/>
          </a:prstGeom>
        </p:spPr>
      </p:pic>
      <p:sp>
        <p:nvSpPr>
          <p:cNvPr id="5" name="Text Placeholder 2">
            <a:extLst>
              <a:ext uri="{FF2B5EF4-FFF2-40B4-BE49-F238E27FC236}">
                <a16:creationId xmlns:a16="http://schemas.microsoft.com/office/drawing/2014/main" id="{B5E8A283-57D7-4B57-8F4C-C3485110C852}"/>
              </a:ext>
            </a:extLst>
          </p:cNvPr>
          <p:cNvSpPr txBox="1">
            <a:spLocks/>
          </p:cNvSpPr>
          <p:nvPr/>
        </p:nvSpPr>
        <p:spPr>
          <a:xfrm>
            <a:off x="4924796" y="2056352"/>
            <a:ext cx="7802122" cy="307777"/>
          </a:xfrm>
          <a:prstGeom prst="rect">
            <a:avLst/>
          </a:prstGeom>
        </p:spPr>
        <p:txBody>
          <a:bodyPr vert="horz" wrap="square"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 Click on each tab to learn more about operational risk.</a:t>
            </a:r>
          </a:p>
        </p:txBody>
      </p:sp>
      <p:sp>
        <p:nvSpPr>
          <p:cNvPr id="2" name="Rectangle 1">
            <a:extLst>
              <a:ext uri="{FF2B5EF4-FFF2-40B4-BE49-F238E27FC236}">
                <a16:creationId xmlns:a16="http://schemas.microsoft.com/office/drawing/2014/main" id="{323E7258-793A-4E32-8C8C-F9975C6AD24F}"/>
              </a:ext>
            </a:extLst>
          </p:cNvPr>
          <p:cNvSpPr/>
          <p:nvPr/>
        </p:nvSpPr>
        <p:spPr>
          <a:xfrm rot="5400000">
            <a:off x="7268752" y="1527806"/>
            <a:ext cx="3186318" cy="7730017"/>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96DAA456-1BD4-4189-973D-F03F2302CB20}"/>
              </a:ext>
            </a:extLst>
          </p:cNvPr>
          <p:cNvSpPr txBox="1"/>
          <p:nvPr/>
        </p:nvSpPr>
        <p:spPr>
          <a:xfrm>
            <a:off x="5092911" y="3943400"/>
            <a:ext cx="7037755" cy="1631216"/>
          </a:xfrm>
          <a:prstGeom prst="rect">
            <a:avLst/>
          </a:prstGeom>
          <a:noFill/>
        </p:spPr>
        <p:txBody>
          <a:bodyPr wrap="square">
            <a:spAutoFit/>
          </a:bodyPr>
          <a:lstStyle/>
          <a:p>
            <a:pPr>
              <a:spcBef>
                <a:spcPts val="600"/>
              </a:spcBef>
              <a:spcAft>
                <a:spcPts val="600"/>
              </a:spcAft>
            </a:pPr>
            <a:r>
              <a:rPr lang="en-US" sz="1800" dirty="0">
                <a:effectLst/>
                <a:latin typeface="Arial" panose="020B0604020202020204" pitchFamily="34" charset="0"/>
                <a:ea typeface="Calibri" panose="020F0502020204030204" pitchFamily="34" charset="0"/>
              </a:rPr>
              <a:t>Operational aspects of the real estate combine to create and sustain the income from the real estate. </a:t>
            </a:r>
            <a:endParaRPr lang="en-IN" dirty="0">
              <a:latin typeface="Arial" panose="020B0604020202020204" pitchFamily="34" charset="0"/>
            </a:endParaRPr>
          </a:p>
          <a:p>
            <a:pPr>
              <a:spcBef>
                <a:spcPts val="600"/>
              </a:spcBef>
              <a:spcAft>
                <a:spcPts val="600"/>
              </a:spcAft>
            </a:pPr>
            <a:r>
              <a:rPr lang="en-US" sz="1800" dirty="0">
                <a:effectLst/>
                <a:latin typeface="Arial" panose="020B0604020202020204" pitchFamily="34" charset="0"/>
                <a:ea typeface="Calibri" panose="020F0502020204030204" pitchFamily="34" charset="0"/>
                <a:cs typeface="Times New Roman" panose="02020603050405020304" pitchFamily="18" charset="0"/>
              </a:rPr>
              <a:t>This ability to create a predictable and stable operating income for the property supports not only the repayment of the debt but also the property valuation.</a:t>
            </a:r>
            <a:endParaRPr lang="en-IN" dirty="0"/>
          </a:p>
        </p:txBody>
      </p:sp>
      <p:sp>
        <p:nvSpPr>
          <p:cNvPr id="24" name="Rectangle 23">
            <a:extLst>
              <a:ext uri="{FF2B5EF4-FFF2-40B4-BE49-F238E27FC236}">
                <a16:creationId xmlns:a16="http://schemas.microsoft.com/office/drawing/2014/main" id="{B5E7E701-DC56-4C37-9736-12E1CB189584}"/>
              </a:ext>
            </a:extLst>
          </p:cNvPr>
          <p:cNvSpPr/>
          <p:nvPr/>
        </p:nvSpPr>
        <p:spPr>
          <a:xfrm>
            <a:off x="4996904" y="7027207"/>
            <a:ext cx="7730016" cy="6385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720000">
              <a:defRPr/>
            </a:pPr>
            <a:r>
              <a:rPr lang="en-US" dirty="0">
                <a:solidFill>
                  <a:schemeClr val="bg1"/>
                </a:solidFill>
                <a:latin typeface="Arial" panose="020B0604020202020204" pitchFamily="34" charset="0"/>
                <a:cs typeface="Arial" panose="020B0604020202020204" pitchFamily="34" charset="0"/>
              </a:rPr>
              <a:t>How is operational risk evaluated?</a:t>
            </a:r>
          </a:p>
        </p:txBody>
      </p:sp>
      <p:pic>
        <p:nvPicPr>
          <p:cNvPr id="26" name="Graphic 25" descr="Help">
            <a:extLst>
              <a:ext uri="{FF2B5EF4-FFF2-40B4-BE49-F238E27FC236}">
                <a16:creationId xmlns:a16="http://schemas.microsoft.com/office/drawing/2014/main" id="{F6E91D9A-43C0-4C16-B653-81A7AACB3D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2911" y="7036707"/>
            <a:ext cx="619513" cy="619513"/>
          </a:xfrm>
          <a:prstGeom prst="rect">
            <a:avLst/>
          </a:prstGeom>
        </p:spPr>
      </p:pic>
      <p:sp>
        <p:nvSpPr>
          <p:cNvPr id="7" name="Rectangle 6">
            <a:extLst>
              <a:ext uri="{FF2B5EF4-FFF2-40B4-BE49-F238E27FC236}">
                <a16:creationId xmlns:a16="http://schemas.microsoft.com/office/drawing/2014/main" id="{ED404E14-0E10-4D13-B1DC-06042108EF3F}"/>
              </a:ext>
            </a:extLst>
          </p:cNvPr>
          <p:cNvSpPr/>
          <p:nvPr/>
        </p:nvSpPr>
        <p:spPr>
          <a:xfrm>
            <a:off x="4996904" y="3108456"/>
            <a:ext cx="7730016" cy="63851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720000">
              <a:defRPr/>
            </a:pPr>
            <a:r>
              <a:rPr lang="en-US" dirty="0">
                <a:solidFill>
                  <a:schemeClr val="bg1"/>
                </a:solidFill>
                <a:latin typeface="Arial" panose="020B0604020202020204" pitchFamily="34" charset="0"/>
                <a:cs typeface="Arial" panose="020B0604020202020204" pitchFamily="34" charset="0"/>
              </a:rPr>
              <a:t>What are the aspects of operational risk?</a:t>
            </a:r>
          </a:p>
        </p:txBody>
      </p:sp>
      <p:pic>
        <p:nvPicPr>
          <p:cNvPr id="8" name="Graphic 7" descr="Help">
            <a:extLst>
              <a:ext uri="{FF2B5EF4-FFF2-40B4-BE49-F238E27FC236}">
                <a16:creationId xmlns:a16="http://schemas.microsoft.com/office/drawing/2014/main" id="{9423B80E-10DD-4A84-875A-E01C6BA5246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92911" y="3103848"/>
            <a:ext cx="619513" cy="619513"/>
          </a:xfrm>
          <a:prstGeom prst="rect">
            <a:avLst/>
          </a:prstGeom>
        </p:spPr>
      </p:pic>
      <p:sp>
        <p:nvSpPr>
          <p:cNvPr id="9" name="Slide Number Placeholder 8">
            <a:extLst>
              <a:ext uri="{FF2B5EF4-FFF2-40B4-BE49-F238E27FC236}">
                <a16:creationId xmlns:a16="http://schemas.microsoft.com/office/drawing/2014/main" id="{A285E87A-0E18-4B47-929E-CEA0D10A6A27}"/>
              </a:ext>
            </a:extLst>
          </p:cNvPr>
          <p:cNvSpPr>
            <a:spLocks noGrp="1"/>
          </p:cNvSpPr>
          <p:nvPr>
            <p:ph type="sldNum" sz="quarter" idx="12"/>
          </p:nvPr>
        </p:nvSpPr>
        <p:spPr/>
        <p:txBody>
          <a:bodyPr/>
          <a:lstStyle/>
          <a:p>
            <a:fld id="{71A628A0-E779-4D32-97F1-9C80A60D6EF0}" type="slidenum">
              <a:rPr lang="en-IN" smtClean="0"/>
              <a:pPr/>
              <a:t>95</a:t>
            </a:fld>
            <a:r>
              <a:rPr lang="en-IN"/>
              <a:t> of 116</a:t>
            </a:r>
            <a:endParaRPr lang="en-IN" dirty="0"/>
          </a:p>
        </p:txBody>
      </p:sp>
    </p:spTree>
    <p:custDataLst>
      <p:tags r:id="rId1"/>
    </p:custDataLst>
    <p:extLst>
      <p:ext uri="{BB962C8B-B14F-4D97-AF65-F5344CB8AC3E}">
        <p14:creationId xmlns:p14="http://schemas.microsoft.com/office/powerpoint/2010/main" val="18195197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5A022-CA26-411C-9CC6-A54C708B9734}"/>
              </a:ext>
            </a:extLst>
          </p:cNvPr>
          <p:cNvSpPr>
            <a:spLocks noGrp="1"/>
          </p:cNvSpPr>
          <p:nvPr>
            <p:ph type="title"/>
          </p:nvPr>
        </p:nvSpPr>
        <p:spPr/>
        <p:txBody>
          <a:bodyPr/>
          <a:lstStyle/>
          <a:p>
            <a:r>
              <a:rPr lang="en-US" dirty="0"/>
              <a:t>General Risk Mitigation Strategies: Thoughtful Structuring</a:t>
            </a:r>
            <a:endParaRPr lang="en-IN" dirty="0"/>
          </a:p>
        </p:txBody>
      </p:sp>
      <p:sp>
        <p:nvSpPr>
          <p:cNvPr id="3" name="Rectangle 2">
            <a:extLst>
              <a:ext uri="{FF2B5EF4-FFF2-40B4-BE49-F238E27FC236}">
                <a16:creationId xmlns:a16="http://schemas.microsoft.com/office/drawing/2014/main" id="{C2614997-8C09-429B-A018-B8168795800F}"/>
              </a:ext>
            </a:extLst>
          </p:cNvPr>
          <p:cNvSpPr/>
          <p:nvPr/>
        </p:nvSpPr>
        <p:spPr>
          <a:xfrm>
            <a:off x="234696" y="2042212"/>
            <a:ext cx="12528804" cy="566668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400" i="1">
              <a:solidFill>
                <a:schemeClr val="bg1">
                  <a:lumMod val="65000"/>
                </a:schemeClr>
              </a:solidFill>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D5BD5CFC-FBB1-4D1C-9D66-457B9D4DAD74}"/>
              </a:ext>
            </a:extLst>
          </p:cNvPr>
          <p:cNvSpPr/>
          <p:nvPr/>
        </p:nvSpPr>
        <p:spPr>
          <a:xfrm>
            <a:off x="305171" y="2570673"/>
            <a:ext cx="4108154" cy="4797395"/>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dirty="0"/>
          </a:p>
        </p:txBody>
      </p:sp>
      <p:sp>
        <p:nvSpPr>
          <p:cNvPr id="8" name="Rectangle 7">
            <a:extLst>
              <a:ext uri="{FF2B5EF4-FFF2-40B4-BE49-F238E27FC236}">
                <a16:creationId xmlns:a16="http://schemas.microsoft.com/office/drawing/2014/main" id="{5B70D445-176B-4D10-9EEF-35341A3CADC5}"/>
              </a:ext>
            </a:extLst>
          </p:cNvPr>
          <p:cNvSpPr/>
          <p:nvPr/>
        </p:nvSpPr>
        <p:spPr>
          <a:xfrm>
            <a:off x="4504521" y="2570673"/>
            <a:ext cx="8043728" cy="4797395"/>
          </a:xfrm>
          <a:prstGeom prst="rect">
            <a:avLst/>
          </a:prstGeom>
          <a:solidFill>
            <a:schemeClr val="tx1">
              <a:alpha val="8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lIns="92821" tIns="46410" rIns="92821" bIns="46410" rtlCol="0" anchor="ctr"/>
          <a:lstStyle/>
          <a:p>
            <a:pPr algn="ctr"/>
            <a:endParaRPr lang="en-US" dirty="0"/>
          </a:p>
        </p:txBody>
      </p:sp>
      <p:sp>
        <p:nvSpPr>
          <p:cNvPr id="9" name="Rectangle 8">
            <a:extLst>
              <a:ext uri="{FF2B5EF4-FFF2-40B4-BE49-F238E27FC236}">
                <a16:creationId xmlns:a16="http://schemas.microsoft.com/office/drawing/2014/main" id="{6E60DC45-DA23-42C8-9BB1-BFCDE8361010}"/>
              </a:ext>
            </a:extLst>
          </p:cNvPr>
          <p:cNvSpPr/>
          <p:nvPr/>
        </p:nvSpPr>
        <p:spPr>
          <a:xfrm>
            <a:off x="4660810" y="2246656"/>
            <a:ext cx="7731150" cy="5257800"/>
          </a:xfrm>
          <a:prstGeom prst="rect">
            <a:avLst/>
          </a:prstGeom>
          <a:solidFill>
            <a:schemeClr val="bg1"/>
          </a:solidFill>
          <a:ln w="34925">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dirty="0"/>
          </a:p>
        </p:txBody>
      </p:sp>
      <p:sp>
        <p:nvSpPr>
          <p:cNvPr id="10" name="Oval 9">
            <a:extLst>
              <a:ext uri="{FF2B5EF4-FFF2-40B4-BE49-F238E27FC236}">
                <a16:creationId xmlns:a16="http://schemas.microsoft.com/office/drawing/2014/main" id="{7AFCF3B5-2D22-4999-98EE-F71CFC6152C0}"/>
              </a:ext>
            </a:extLst>
          </p:cNvPr>
          <p:cNvSpPr/>
          <p:nvPr/>
        </p:nvSpPr>
        <p:spPr>
          <a:xfrm>
            <a:off x="588774" y="3467116"/>
            <a:ext cx="548640" cy="5486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2</a:t>
            </a:r>
          </a:p>
        </p:txBody>
      </p:sp>
      <p:sp>
        <p:nvSpPr>
          <p:cNvPr id="11" name="Oval 10">
            <a:extLst>
              <a:ext uri="{FF2B5EF4-FFF2-40B4-BE49-F238E27FC236}">
                <a16:creationId xmlns:a16="http://schemas.microsoft.com/office/drawing/2014/main" id="{34107494-749B-474C-8CC8-F72A01E5CDA4}"/>
              </a:ext>
            </a:extLst>
          </p:cNvPr>
          <p:cNvSpPr/>
          <p:nvPr/>
        </p:nvSpPr>
        <p:spPr>
          <a:xfrm>
            <a:off x="588774" y="4386677"/>
            <a:ext cx="548640" cy="54864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3</a:t>
            </a:r>
          </a:p>
        </p:txBody>
      </p:sp>
      <p:sp>
        <p:nvSpPr>
          <p:cNvPr id="12" name="Oval 11">
            <a:extLst>
              <a:ext uri="{FF2B5EF4-FFF2-40B4-BE49-F238E27FC236}">
                <a16:creationId xmlns:a16="http://schemas.microsoft.com/office/drawing/2014/main" id="{F92CFEFE-F45D-4964-8ACC-5C3FBB01D0E5}"/>
              </a:ext>
            </a:extLst>
          </p:cNvPr>
          <p:cNvSpPr/>
          <p:nvPr/>
        </p:nvSpPr>
        <p:spPr>
          <a:xfrm>
            <a:off x="588774" y="5349488"/>
            <a:ext cx="548640" cy="5486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4</a:t>
            </a:r>
          </a:p>
        </p:txBody>
      </p:sp>
      <p:sp>
        <p:nvSpPr>
          <p:cNvPr id="13" name="Oval 12">
            <a:extLst>
              <a:ext uri="{FF2B5EF4-FFF2-40B4-BE49-F238E27FC236}">
                <a16:creationId xmlns:a16="http://schemas.microsoft.com/office/drawing/2014/main" id="{96379B55-B25D-4F66-B72F-24ECC3062224}"/>
              </a:ext>
            </a:extLst>
          </p:cNvPr>
          <p:cNvSpPr/>
          <p:nvPr/>
        </p:nvSpPr>
        <p:spPr>
          <a:xfrm>
            <a:off x="588774" y="6540899"/>
            <a:ext cx="548640" cy="548640"/>
          </a:xfrm>
          <a:prstGeom prst="ellipse">
            <a:avLst/>
          </a:prstGeom>
          <a:solidFill>
            <a:srgbClr val="0A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5</a:t>
            </a:r>
          </a:p>
        </p:txBody>
      </p:sp>
      <p:sp>
        <p:nvSpPr>
          <p:cNvPr id="14" name="TextBox 13">
            <a:extLst>
              <a:ext uri="{FF2B5EF4-FFF2-40B4-BE49-F238E27FC236}">
                <a16:creationId xmlns:a16="http://schemas.microsoft.com/office/drawing/2014/main" id="{6BFE777A-E59F-435B-AE2A-29B06E5A6AA1}"/>
              </a:ext>
            </a:extLst>
          </p:cNvPr>
          <p:cNvSpPr txBox="1"/>
          <p:nvPr/>
        </p:nvSpPr>
        <p:spPr>
          <a:xfrm>
            <a:off x="1300353" y="3475421"/>
            <a:ext cx="2926080" cy="646331"/>
          </a:xfrm>
          <a:prstGeom prst="rect">
            <a:avLst/>
          </a:prstGeom>
          <a:noFill/>
        </p:spPr>
        <p:txBody>
          <a:bodyPr wrap="square" rtlCol="0">
            <a:spAutoFit/>
          </a:bodyPr>
          <a:lstStyle/>
          <a:p>
            <a:r>
              <a:rPr lang="en-US" dirty="0">
                <a:solidFill>
                  <a:schemeClr val="accent3"/>
                </a:solidFill>
                <a:latin typeface="Arial "/>
              </a:rPr>
              <a:t>Examine the</a:t>
            </a:r>
            <a:br>
              <a:rPr lang="en-US" dirty="0">
                <a:solidFill>
                  <a:schemeClr val="accent3"/>
                </a:solidFill>
                <a:latin typeface="Arial "/>
              </a:rPr>
            </a:br>
            <a:r>
              <a:rPr lang="en-US" dirty="0">
                <a:solidFill>
                  <a:schemeClr val="accent3"/>
                </a:solidFill>
                <a:latin typeface="Arial "/>
              </a:rPr>
              <a:t>abstract of title</a:t>
            </a:r>
            <a:endParaRPr lang="en-IN" dirty="0">
              <a:solidFill>
                <a:schemeClr val="accent3"/>
              </a:solidFill>
              <a:latin typeface="Arial "/>
            </a:endParaRPr>
          </a:p>
        </p:txBody>
      </p:sp>
      <p:sp>
        <p:nvSpPr>
          <p:cNvPr id="15" name="TextBox 14">
            <a:extLst>
              <a:ext uri="{FF2B5EF4-FFF2-40B4-BE49-F238E27FC236}">
                <a16:creationId xmlns:a16="http://schemas.microsoft.com/office/drawing/2014/main" id="{A6041342-371B-4D76-9419-98520B28F0DC}"/>
              </a:ext>
            </a:extLst>
          </p:cNvPr>
          <p:cNvSpPr txBox="1"/>
          <p:nvPr/>
        </p:nvSpPr>
        <p:spPr>
          <a:xfrm>
            <a:off x="1300353" y="4414032"/>
            <a:ext cx="2926080" cy="646331"/>
          </a:xfrm>
          <a:prstGeom prst="rect">
            <a:avLst/>
          </a:prstGeom>
          <a:noFill/>
        </p:spPr>
        <p:txBody>
          <a:bodyPr wrap="square" rtlCol="0">
            <a:spAutoFit/>
          </a:bodyPr>
          <a:lstStyle/>
          <a:p>
            <a:r>
              <a:rPr lang="en-US" dirty="0">
                <a:solidFill>
                  <a:schemeClr val="accent5"/>
                </a:solidFill>
                <a:latin typeface="Arial "/>
              </a:rPr>
              <a:t>Obtain a title </a:t>
            </a:r>
            <a:br>
              <a:rPr lang="en-US" dirty="0">
                <a:solidFill>
                  <a:schemeClr val="accent5"/>
                </a:solidFill>
                <a:latin typeface="Arial "/>
              </a:rPr>
            </a:br>
            <a:r>
              <a:rPr lang="en-US" dirty="0">
                <a:solidFill>
                  <a:schemeClr val="accent5"/>
                </a:solidFill>
                <a:latin typeface="Arial "/>
              </a:rPr>
              <a:t>insurance binder</a:t>
            </a:r>
            <a:endParaRPr lang="en-IN" dirty="0">
              <a:solidFill>
                <a:schemeClr val="accent5"/>
              </a:solidFill>
              <a:latin typeface="Arial "/>
            </a:endParaRPr>
          </a:p>
        </p:txBody>
      </p:sp>
      <p:sp>
        <p:nvSpPr>
          <p:cNvPr id="16" name="TextBox 15">
            <a:extLst>
              <a:ext uri="{FF2B5EF4-FFF2-40B4-BE49-F238E27FC236}">
                <a16:creationId xmlns:a16="http://schemas.microsoft.com/office/drawing/2014/main" id="{97D5BF53-6B69-4FDD-9898-2548CC45C113}"/>
              </a:ext>
            </a:extLst>
          </p:cNvPr>
          <p:cNvSpPr txBox="1"/>
          <p:nvPr/>
        </p:nvSpPr>
        <p:spPr>
          <a:xfrm>
            <a:off x="1300354" y="5352643"/>
            <a:ext cx="2926080" cy="923330"/>
          </a:xfrm>
          <a:prstGeom prst="rect">
            <a:avLst/>
          </a:prstGeom>
          <a:noFill/>
        </p:spPr>
        <p:txBody>
          <a:bodyPr wrap="square" rtlCol="0">
            <a:spAutoFit/>
          </a:bodyPr>
          <a:lstStyle/>
          <a:p>
            <a:r>
              <a:rPr lang="en-US" dirty="0">
                <a:solidFill>
                  <a:schemeClr val="tx2"/>
                </a:solidFill>
                <a:latin typeface="Arial "/>
              </a:rPr>
              <a:t>Address problems revealed by the binder before loan closing</a:t>
            </a:r>
            <a:endParaRPr lang="en-IN" dirty="0">
              <a:solidFill>
                <a:schemeClr val="tx2"/>
              </a:solidFill>
              <a:latin typeface="Arial "/>
            </a:endParaRPr>
          </a:p>
        </p:txBody>
      </p:sp>
      <p:sp>
        <p:nvSpPr>
          <p:cNvPr id="18" name="TextBox 17">
            <a:extLst>
              <a:ext uri="{FF2B5EF4-FFF2-40B4-BE49-F238E27FC236}">
                <a16:creationId xmlns:a16="http://schemas.microsoft.com/office/drawing/2014/main" id="{7EF4AFBA-DF4E-4648-A0D7-084EC20C3A26}"/>
              </a:ext>
            </a:extLst>
          </p:cNvPr>
          <p:cNvSpPr txBox="1"/>
          <p:nvPr/>
        </p:nvSpPr>
        <p:spPr>
          <a:xfrm>
            <a:off x="1300354" y="6568254"/>
            <a:ext cx="2926080" cy="646331"/>
          </a:xfrm>
          <a:prstGeom prst="rect">
            <a:avLst/>
          </a:prstGeom>
          <a:noFill/>
        </p:spPr>
        <p:txBody>
          <a:bodyPr wrap="square" rtlCol="0">
            <a:spAutoFit/>
          </a:bodyPr>
          <a:lstStyle/>
          <a:p>
            <a:r>
              <a:rPr lang="en-US" dirty="0">
                <a:solidFill>
                  <a:srgbClr val="0A3E6E"/>
                </a:solidFill>
                <a:latin typeface="Arial "/>
              </a:rPr>
              <a:t>Examine the final</a:t>
            </a:r>
            <a:br>
              <a:rPr lang="en-US" dirty="0">
                <a:solidFill>
                  <a:srgbClr val="0A3E6E"/>
                </a:solidFill>
                <a:latin typeface="Arial "/>
              </a:rPr>
            </a:br>
            <a:r>
              <a:rPr lang="en-US" dirty="0">
                <a:solidFill>
                  <a:srgbClr val="0A3E6E"/>
                </a:solidFill>
                <a:latin typeface="Arial "/>
              </a:rPr>
              <a:t>title policy</a:t>
            </a:r>
            <a:endParaRPr lang="en-IN" dirty="0">
              <a:solidFill>
                <a:srgbClr val="0A3E6E"/>
              </a:solidFill>
              <a:latin typeface="Arial "/>
            </a:endParaRPr>
          </a:p>
        </p:txBody>
      </p:sp>
      <p:sp>
        <p:nvSpPr>
          <p:cNvPr id="20" name="Oval 19">
            <a:extLst>
              <a:ext uri="{FF2B5EF4-FFF2-40B4-BE49-F238E27FC236}">
                <a16:creationId xmlns:a16="http://schemas.microsoft.com/office/drawing/2014/main" id="{B7A89109-E649-4A69-B024-05A16C6A1A9D}"/>
              </a:ext>
            </a:extLst>
          </p:cNvPr>
          <p:cNvSpPr/>
          <p:nvPr/>
        </p:nvSpPr>
        <p:spPr>
          <a:xfrm>
            <a:off x="588774" y="2724155"/>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bg1"/>
                </a:solidFill>
                <a:latin typeface="Arial" panose="020B0604020202020204" pitchFamily="34" charset="0"/>
                <a:cs typeface="Arial" panose="020B0604020202020204" pitchFamily="34" charset="0"/>
              </a:rPr>
              <a:t>1</a:t>
            </a:r>
          </a:p>
        </p:txBody>
      </p:sp>
      <p:sp>
        <p:nvSpPr>
          <p:cNvPr id="22" name="TextBox 21">
            <a:extLst>
              <a:ext uri="{FF2B5EF4-FFF2-40B4-BE49-F238E27FC236}">
                <a16:creationId xmlns:a16="http://schemas.microsoft.com/office/drawing/2014/main" id="{0DA767E1-E0FC-4EFD-8900-F4575355795F}"/>
              </a:ext>
            </a:extLst>
          </p:cNvPr>
          <p:cNvSpPr txBox="1"/>
          <p:nvPr/>
        </p:nvSpPr>
        <p:spPr>
          <a:xfrm>
            <a:off x="1342322" y="2813809"/>
            <a:ext cx="2926080" cy="369332"/>
          </a:xfrm>
          <a:prstGeom prst="rect">
            <a:avLst/>
          </a:prstGeom>
          <a:noFill/>
        </p:spPr>
        <p:txBody>
          <a:bodyPr wrap="square" rtlCol="0">
            <a:spAutoFit/>
          </a:bodyPr>
          <a:lstStyle/>
          <a:p>
            <a:r>
              <a:rPr lang="en-IN" dirty="0">
                <a:solidFill>
                  <a:schemeClr val="accent2"/>
                </a:solidFill>
                <a:latin typeface="Arial "/>
              </a:rPr>
              <a:t>Do a title search</a:t>
            </a:r>
          </a:p>
        </p:txBody>
      </p:sp>
      <p:pic>
        <p:nvPicPr>
          <p:cNvPr id="24" name="Graphic 23">
            <a:extLst>
              <a:ext uri="{FF2B5EF4-FFF2-40B4-BE49-F238E27FC236}">
                <a16:creationId xmlns:a16="http://schemas.microsoft.com/office/drawing/2014/main" id="{E0087731-32F3-41B1-A810-0D9F93FD0A45}"/>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6566" b="16566"/>
          <a:stretch/>
        </p:blipFill>
        <p:spPr>
          <a:xfrm>
            <a:off x="4768229" y="2362553"/>
            <a:ext cx="7516313" cy="5026006"/>
          </a:xfrm>
          <a:prstGeom prst="rect">
            <a:avLst/>
          </a:prstGeom>
        </p:spPr>
      </p:pic>
      <p:sp>
        <p:nvSpPr>
          <p:cNvPr id="26" name="Text Placeholder 2">
            <a:extLst>
              <a:ext uri="{FF2B5EF4-FFF2-40B4-BE49-F238E27FC236}">
                <a16:creationId xmlns:a16="http://schemas.microsoft.com/office/drawing/2014/main" id="{5A0A30A0-0212-49AA-830E-C451BF6E2058}"/>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each step to learn about it.</a:t>
            </a:r>
          </a:p>
        </p:txBody>
      </p:sp>
      <p:sp>
        <p:nvSpPr>
          <p:cNvPr id="5" name="Slide Number Placeholder 4">
            <a:extLst>
              <a:ext uri="{FF2B5EF4-FFF2-40B4-BE49-F238E27FC236}">
                <a16:creationId xmlns:a16="http://schemas.microsoft.com/office/drawing/2014/main" id="{B76008E7-6784-4E41-BC27-DEE7FE01B9D4}"/>
              </a:ext>
            </a:extLst>
          </p:cNvPr>
          <p:cNvSpPr>
            <a:spLocks noGrp="1"/>
          </p:cNvSpPr>
          <p:nvPr>
            <p:ph type="sldNum" sz="quarter" idx="12"/>
          </p:nvPr>
        </p:nvSpPr>
        <p:spPr/>
        <p:txBody>
          <a:bodyPr/>
          <a:lstStyle/>
          <a:p>
            <a:fld id="{71A628A0-E779-4D32-97F1-9C80A60D6EF0}" type="slidenum">
              <a:rPr lang="en-IN" smtClean="0"/>
              <a:pPr/>
              <a:t>96</a:t>
            </a:fld>
            <a:r>
              <a:rPr lang="en-IN"/>
              <a:t> of 116</a:t>
            </a:r>
            <a:endParaRPr lang="en-IN" dirty="0"/>
          </a:p>
        </p:txBody>
      </p:sp>
    </p:spTree>
    <p:extLst>
      <p:ext uri="{BB962C8B-B14F-4D97-AF65-F5344CB8AC3E}">
        <p14:creationId xmlns:p14="http://schemas.microsoft.com/office/powerpoint/2010/main" val="20858172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5A022-CA26-411C-9CC6-A54C708B9734}"/>
              </a:ext>
            </a:extLst>
          </p:cNvPr>
          <p:cNvSpPr>
            <a:spLocks noGrp="1"/>
          </p:cNvSpPr>
          <p:nvPr>
            <p:ph type="title"/>
          </p:nvPr>
        </p:nvSpPr>
        <p:spPr/>
        <p:txBody>
          <a:bodyPr/>
          <a:lstStyle/>
          <a:p>
            <a:r>
              <a:rPr lang="en-US" dirty="0"/>
              <a:t>General Risk Mitigation Strategies: Thoughtful Structuring</a:t>
            </a:r>
            <a:endParaRPr lang="en-IN" dirty="0"/>
          </a:p>
        </p:txBody>
      </p:sp>
      <p:sp>
        <p:nvSpPr>
          <p:cNvPr id="3" name="Rectangle 2">
            <a:extLst>
              <a:ext uri="{FF2B5EF4-FFF2-40B4-BE49-F238E27FC236}">
                <a16:creationId xmlns:a16="http://schemas.microsoft.com/office/drawing/2014/main" id="{C2614997-8C09-429B-A018-B8168795800F}"/>
              </a:ext>
            </a:extLst>
          </p:cNvPr>
          <p:cNvSpPr/>
          <p:nvPr/>
        </p:nvSpPr>
        <p:spPr>
          <a:xfrm>
            <a:off x="234696" y="2042212"/>
            <a:ext cx="12528804" cy="566668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400" i="1">
              <a:solidFill>
                <a:schemeClr val="bg1">
                  <a:lumMod val="65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5B70D445-176B-4D10-9EEF-35341A3CADC5}"/>
              </a:ext>
            </a:extLst>
          </p:cNvPr>
          <p:cNvSpPr/>
          <p:nvPr/>
        </p:nvSpPr>
        <p:spPr>
          <a:xfrm>
            <a:off x="4504521" y="2570673"/>
            <a:ext cx="8043728" cy="4797395"/>
          </a:xfrm>
          <a:prstGeom prst="rect">
            <a:avLst/>
          </a:prstGeom>
          <a:solidFill>
            <a:schemeClr val="tx1">
              <a:alpha val="8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lIns="92821" tIns="46410" rIns="92821" bIns="46410" rtlCol="0" anchor="ctr"/>
          <a:lstStyle/>
          <a:p>
            <a:pPr algn="ctr"/>
            <a:endParaRPr lang="en-US" dirty="0"/>
          </a:p>
        </p:txBody>
      </p:sp>
      <p:sp>
        <p:nvSpPr>
          <p:cNvPr id="6" name="Rectangle 5">
            <a:extLst>
              <a:ext uri="{FF2B5EF4-FFF2-40B4-BE49-F238E27FC236}">
                <a16:creationId xmlns:a16="http://schemas.microsoft.com/office/drawing/2014/main" id="{6062C1D3-EAFA-4C7D-847C-E8109C417456}"/>
              </a:ext>
            </a:extLst>
          </p:cNvPr>
          <p:cNvSpPr/>
          <p:nvPr/>
        </p:nvSpPr>
        <p:spPr>
          <a:xfrm>
            <a:off x="305171" y="2570673"/>
            <a:ext cx="4108154" cy="4797395"/>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dirty="0"/>
          </a:p>
        </p:txBody>
      </p:sp>
      <p:sp>
        <p:nvSpPr>
          <p:cNvPr id="10" name="Oval 9">
            <a:extLst>
              <a:ext uri="{FF2B5EF4-FFF2-40B4-BE49-F238E27FC236}">
                <a16:creationId xmlns:a16="http://schemas.microsoft.com/office/drawing/2014/main" id="{7AFCF3B5-2D22-4999-98EE-F71CFC6152C0}"/>
              </a:ext>
            </a:extLst>
          </p:cNvPr>
          <p:cNvSpPr/>
          <p:nvPr/>
        </p:nvSpPr>
        <p:spPr>
          <a:xfrm>
            <a:off x="588774" y="3467116"/>
            <a:ext cx="548640" cy="5486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2</a:t>
            </a:r>
          </a:p>
        </p:txBody>
      </p:sp>
      <p:sp>
        <p:nvSpPr>
          <p:cNvPr id="11" name="Oval 10">
            <a:extLst>
              <a:ext uri="{FF2B5EF4-FFF2-40B4-BE49-F238E27FC236}">
                <a16:creationId xmlns:a16="http://schemas.microsoft.com/office/drawing/2014/main" id="{34107494-749B-474C-8CC8-F72A01E5CDA4}"/>
              </a:ext>
            </a:extLst>
          </p:cNvPr>
          <p:cNvSpPr/>
          <p:nvPr/>
        </p:nvSpPr>
        <p:spPr>
          <a:xfrm>
            <a:off x="588774" y="4386677"/>
            <a:ext cx="548640" cy="54864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3</a:t>
            </a:r>
          </a:p>
        </p:txBody>
      </p:sp>
      <p:sp>
        <p:nvSpPr>
          <p:cNvPr id="12" name="Oval 11">
            <a:extLst>
              <a:ext uri="{FF2B5EF4-FFF2-40B4-BE49-F238E27FC236}">
                <a16:creationId xmlns:a16="http://schemas.microsoft.com/office/drawing/2014/main" id="{F92CFEFE-F45D-4964-8ACC-5C3FBB01D0E5}"/>
              </a:ext>
            </a:extLst>
          </p:cNvPr>
          <p:cNvSpPr/>
          <p:nvPr/>
        </p:nvSpPr>
        <p:spPr>
          <a:xfrm>
            <a:off x="588774" y="5349488"/>
            <a:ext cx="548640" cy="5486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4</a:t>
            </a:r>
          </a:p>
        </p:txBody>
      </p:sp>
      <p:sp>
        <p:nvSpPr>
          <p:cNvPr id="13" name="Oval 12">
            <a:extLst>
              <a:ext uri="{FF2B5EF4-FFF2-40B4-BE49-F238E27FC236}">
                <a16:creationId xmlns:a16="http://schemas.microsoft.com/office/drawing/2014/main" id="{96379B55-B25D-4F66-B72F-24ECC3062224}"/>
              </a:ext>
            </a:extLst>
          </p:cNvPr>
          <p:cNvSpPr/>
          <p:nvPr/>
        </p:nvSpPr>
        <p:spPr>
          <a:xfrm>
            <a:off x="588774" y="6540899"/>
            <a:ext cx="548640" cy="548640"/>
          </a:xfrm>
          <a:prstGeom prst="ellipse">
            <a:avLst/>
          </a:prstGeom>
          <a:solidFill>
            <a:srgbClr val="0A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5</a:t>
            </a:r>
          </a:p>
        </p:txBody>
      </p:sp>
      <p:sp>
        <p:nvSpPr>
          <p:cNvPr id="14" name="TextBox 13">
            <a:extLst>
              <a:ext uri="{FF2B5EF4-FFF2-40B4-BE49-F238E27FC236}">
                <a16:creationId xmlns:a16="http://schemas.microsoft.com/office/drawing/2014/main" id="{6BFE777A-E59F-435B-AE2A-29B06E5A6AA1}"/>
              </a:ext>
            </a:extLst>
          </p:cNvPr>
          <p:cNvSpPr txBox="1"/>
          <p:nvPr/>
        </p:nvSpPr>
        <p:spPr>
          <a:xfrm>
            <a:off x="1300353" y="3475421"/>
            <a:ext cx="2926080" cy="646331"/>
          </a:xfrm>
          <a:prstGeom prst="rect">
            <a:avLst/>
          </a:prstGeom>
          <a:noFill/>
        </p:spPr>
        <p:txBody>
          <a:bodyPr wrap="square" rtlCol="0">
            <a:spAutoFit/>
          </a:bodyPr>
          <a:lstStyle/>
          <a:p>
            <a:r>
              <a:rPr lang="en-US" dirty="0">
                <a:solidFill>
                  <a:schemeClr val="accent3"/>
                </a:solidFill>
                <a:latin typeface="Arial "/>
              </a:rPr>
              <a:t>Examine the</a:t>
            </a:r>
            <a:br>
              <a:rPr lang="en-US" dirty="0">
                <a:solidFill>
                  <a:schemeClr val="accent3"/>
                </a:solidFill>
                <a:latin typeface="Arial "/>
              </a:rPr>
            </a:br>
            <a:r>
              <a:rPr lang="en-US" dirty="0">
                <a:solidFill>
                  <a:schemeClr val="accent3"/>
                </a:solidFill>
                <a:latin typeface="Arial "/>
              </a:rPr>
              <a:t>abstract of title</a:t>
            </a:r>
            <a:endParaRPr lang="en-IN" dirty="0">
              <a:solidFill>
                <a:schemeClr val="accent3"/>
              </a:solidFill>
              <a:latin typeface="Arial "/>
            </a:endParaRPr>
          </a:p>
        </p:txBody>
      </p:sp>
      <p:sp>
        <p:nvSpPr>
          <p:cNvPr id="15" name="TextBox 14">
            <a:extLst>
              <a:ext uri="{FF2B5EF4-FFF2-40B4-BE49-F238E27FC236}">
                <a16:creationId xmlns:a16="http://schemas.microsoft.com/office/drawing/2014/main" id="{A6041342-371B-4D76-9419-98520B28F0DC}"/>
              </a:ext>
            </a:extLst>
          </p:cNvPr>
          <p:cNvSpPr txBox="1"/>
          <p:nvPr/>
        </p:nvSpPr>
        <p:spPr>
          <a:xfrm>
            <a:off x="1300353" y="4414032"/>
            <a:ext cx="2926080" cy="646331"/>
          </a:xfrm>
          <a:prstGeom prst="rect">
            <a:avLst/>
          </a:prstGeom>
          <a:noFill/>
        </p:spPr>
        <p:txBody>
          <a:bodyPr wrap="square" rtlCol="0">
            <a:spAutoFit/>
          </a:bodyPr>
          <a:lstStyle/>
          <a:p>
            <a:r>
              <a:rPr lang="en-US" dirty="0">
                <a:solidFill>
                  <a:schemeClr val="accent5"/>
                </a:solidFill>
                <a:latin typeface="Arial "/>
              </a:rPr>
              <a:t>Obtain a title </a:t>
            </a:r>
            <a:br>
              <a:rPr lang="en-US" dirty="0">
                <a:solidFill>
                  <a:schemeClr val="accent5"/>
                </a:solidFill>
                <a:latin typeface="Arial "/>
              </a:rPr>
            </a:br>
            <a:r>
              <a:rPr lang="en-US" dirty="0">
                <a:solidFill>
                  <a:schemeClr val="accent5"/>
                </a:solidFill>
                <a:latin typeface="Arial "/>
              </a:rPr>
              <a:t>insurance binder</a:t>
            </a:r>
            <a:endParaRPr lang="en-IN" dirty="0">
              <a:solidFill>
                <a:schemeClr val="accent5"/>
              </a:solidFill>
              <a:latin typeface="Arial "/>
            </a:endParaRPr>
          </a:p>
        </p:txBody>
      </p:sp>
      <p:sp>
        <p:nvSpPr>
          <p:cNvPr id="16" name="TextBox 15">
            <a:extLst>
              <a:ext uri="{FF2B5EF4-FFF2-40B4-BE49-F238E27FC236}">
                <a16:creationId xmlns:a16="http://schemas.microsoft.com/office/drawing/2014/main" id="{97D5BF53-6B69-4FDD-9898-2548CC45C113}"/>
              </a:ext>
            </a:extLst>
          </p:cNvPr>
          <p:cNvSpPr txBox="1"/>
          <p:nvPr/>
        </p:nvSpPr>
        <p:spPr>
          <a:xfrm>
            <a:off x="1300354" y="5352643"/>
            <a:ext cx="2926080" cy="923330"/>
          </a:xfrm>
          <a:prstGeom prst="rect">
            <a:avLst/>
          </a:prstGeom>
          <a:noFill/>
        </p:spPr>
        <p:txBody>
          <a:bodyPr wrap="square" rtlCol="0">
            <a:spAutoFit/>
          </a:bodyPr>
          <a:lstStyle/>
          <a:p>
            <a:r>
              <a:rPr lang="en-US" dirty="0">
                <a:solidFill>
                  <a:schemeClr val="tx2"/>
                </a:solidFill>
                <a:latin typeface="Arial "/>
              </a:rPr>
              <a:t>Address problems revealed by the binder before loan closing</a:t>
            </a:r>
            <a:endParaRPr lang="en-IN" dirty="0">
              <a:solidFill>
                <a:schemeClr val="tx2"/>
              </a:solidFill>
              <a:latin typeface="Arial "/>
            </a:endParaRPr>
          </a:p>
        </p:txBody>
      </p:sp>
      <p:sp>
        <p:nvSpPr>
          <p:cNvPr id="18" name="TextBox 17">
            <a:extLst>
              <a:ext uri="{FF2B5EF4-FFF2-40B4-BE49-F238E27FC236}">
                <a16:creationId xmlns:a16="http://schemas.microsoft.com/office/drawing/2014/main" id="{7EF4AFBA-DF4E-4648-A0D7-084EC20C3A26}"/>
              </a:ext>
            </a:extLst>
          </p:cNvPr>
          <p:cNvSpPr txBox="1"/>
          <p:nvPr/>
        </p:nvSpPr>
        <p:spPr>
          <a:xfrm>
            <a:off x="1300354" y="6568254"/>
            <a:ext cx="2926080" cy="646331"/>
          </a:xfrm>
          <a:prstGeom prst="rect">
            <a:avLst/>
          </a:prstGeom>
          <a:noFill/>
        </p:spPr>
        <p:txBody>
          <a:bodyPr wrap="square" rtlCol="0">
            <a:spAutoFit/>
          </a:bodyPr>
          <a:lstStyle/>
          <a:p>
            <a:r>
              <a:rPr lang="en-US" dirty="0">
                <a:solidFill>
                  <a:srgbClr val="0A3E6E"/>
                </a:solidFill>
                <a:latin typeface="Arial "/>
              </a:rPr>
              <a:t>Examine the final</a:t>
            </a:r>
            <a:br>
              <a:rPr lang="en-US" dirty="0">
                <a:solidFill>
                  <a:srgbClr val="0A3E6E"/>
                </a:solidFill>
                <a:latin typeface="Arial "/>
              </a:rPr>
            </a:br>
            <a:r>
              <a:rPr lang="en-US" dirty="0">
                <a:solidFill>
                  <a:srgbClr val="0A3E6E"/>
                </a:solidFill>
                <a:latin typeface="Arial "/>
              </a:rPr>
              <a:t>title policy</a:t>
            </a:r>
            <a:endParaRPr lang="en-IN" dirty="0">
              <a:solidFill>
                <a:srgbClr val="0A3E6E"/>
              </a:solidFill>
              <a:latin typeface="Arial "/>
            </a:endParaRPr>
          </a:p>
        </p:txBody>
      </p:sp>
      <p:sp>
        <p:nvSpPr>
          <p:cNvPr id="20" name="Oval 19">
            <a:extLst>
              <a:ext uri="{FF2B5EF4-FFF2-40B4-BE49-F238E27FC236}">
                <a16:creationId xmlns:a16="http://schemas.microsoft.com/office/drawing/2014/main" id="{B7A89109-E649-4A69-B024-05A16C6A1A9D}"/>
              </a:ext>
            </a:extLst>
          </p:cNvPr>
          <p:cNvSpPr/>
          <p:nvPr/>
        </p:nvSpPr>
        <p:spPr>
          <a:xfrm>
            <a:off x="588774" y="2724155"/>
            <a:ext cx="548640" cy="5486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bg1"/>
                </a:solidFill>
                <a:latin typeface="Arial" panose="020B0604020202020204" pitchFamily="34" charset="0"/>
                <a:cs typeface="Arial" panose="020B0604020202020204" pitchFamily="34" charset="0"/>
              </a:rPr>
              <a:t>1</a:t>
            </a:r>
          </a:p>
        </p:txBody>
      </p:sp>
      <p:sp>
        <p:nvSpPr>
          <p:cNvPr id="22" name="TextBox 21">
            <a:extLst>
              <a:ext uri="{FF2B5EF4-FFF2-40B4-BE49-F238E27FC236}">
                <a16:creationId xmlns:a16="http://schemas.microsoft.com/office/drawing/2014/main" id="{0DA767E1-E0FC-4EFD-8900-F4575355795F}"/>
              </a:ext>
            </a:extLst>
          </p:cNvPr>
          <p:cNvSpPr txBox="1"/>
          <p:nvPr/>
        </p:nvSpPr>
        <p:spPr>
          <a:xfrm>
            <a:off x="1342322" y="2813809"/>
            <a:ext cx="2926080" cy="369332"/>
          </a:xfrm>
          <a:prstGeom prst="rect">
            <a:avLst/>
          </a:prstGeom>
          <a:noFill/>
        </p:spPr>
        <p:txBody>
          <a:bodyPr wrap="square" rtlCol="0">
            <a:spAutoFit/>
          </a:bodyPr>
          <a:lstStyle/>
          <a:p>
            <a:r>
              <a:rPr lang="en-IN" b="1" dirty="0">
                <a:solidFill>
                  <a:schemeClr val="accent2"/>
                </a:solidFill>
                <a:latin typeface="Arial "/>
              </a:rPr>
              <a:t>Do a title search</a:t>
            </a:r>
          </a:p>
        </p:txBody>
      </p:sp>
      <p:sp>
        <p:nvSpPr>
          <p:cNvPr id="26" name="Text Placeholder 2">
            <a:extLst>
              <a:ext uri="{FF2B5EF4-FFF2-40B4-BE49-F238E27FC236}">
                <a16:creationId xmlns:a16="http://schemas.microsoft.com/office/drawing/2014/main" id="{5A0A30A0-0212-49AA-830E-C451BF6E2058}"/>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each step to learn about it.</a:t>
            </a:r>
          </a:p>
        </p:txBody>
      </p:sp>
      <p:sp>
        <p:nvSpPr>
          <p:cNvPr id="55" name="Rectangle 54">
            <a:extLst>
              <a:ext uri="{FF2B5EF4-FFF2-40B4-BE49-F238E27FC236}">
                <a16:creationId xmlns:a16="http://schemas.microsoft.com/office/drawing/2014/main" id="{8643FA7D-413A-41D1-AA98-9BD15C560955}"/>
              </a:ext>
            </a:extLst>
          </p:cNvPr>
          <p:cNvSpPr/>
          <p:nvPr/>
        </p:nvSpPr>
        <p:spPr>
          <a:xfrm>
            <a:off x="4672176" y="2267806"/>
            <a:ext cx="7731150" cy="5257800"/>
          </a:xfrm>
          <a:prstGeom prst="rect">
            <a:avLst/>
          </a:prstGeom>
          <a:solidFill>
            <a:schemeClr val="bg1"/>
          </a:solidFill>
          <a:ln w="3492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dirty="0"/>
          </a:p>
        </p:txBody>
      </p:sp>
      <p:sp>
        <p:nvSpPr>
          <p:cNvPr id="56" name="Oval 55">
            <a:extLst>
              <a:ext uri="{FF2B5EF4-FFF2-40B4-BE49-F238E27FC236}">
                <a16:creationId xmlns:a16="http://schemas.microsoft.com/office/drawing/2014/main" id="{AF167A3C-3941-4A49-8641-7C6EDD5355DD}"/>
              </a:ext>
            </a:extLst>
          </p:cNvPr>
          <p:cNvSpPr/>
          <p:nvPr/>
        </p:nvSpPr>
        <p:spPr>
          <a:xfrm>
            <a:off x="12085794" y="2028779"/>
            <a:ext cx="640080" cy="64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1</a:t>
            </a:r>
          </a:p>
        </p:txBody>
      </p:sp>
      <p:cxnSp>
        <p:nvCxnSpPr>
          <p:cNvPr id="57" name="Straight Connector 56">
            <a:extLst>
              <a:ext uri="{FF2B5EF4-FFF2-40B4-BE49-F238E27FC236}">
                <a16:creationId xmlns:a16="http://schemas.microsoft.com/office/drawing/2014/main" id="{49BE2E6B-823B-49D3-BE5B-2A4483CECBA7}"/>
              </a:ext>
            </a:extLst>
          </p:cNvPr>
          <p:cNvCxnSpPr>
            <a:cxnSpLocks/>
          </p:cNvCxnSpPr>
          <p:nvPr/>
        </p:nvCxnSpPr>
        <p:spPr>
          <a:xfrm>
            <a:off x="4992299" y="3054883"/>
            <a:ext cx="7090904"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52AF2D74-785C-4A80-9B50-D085E4922697}"/>
              </a:ext>
            </a:extLst>
          </p:cNvPr>
          <p:cNvSpPr txBox="1"/>
          <p:nvPr/>
        </p:nvSpPr>
        <p:spPr>
          <a:xfrm>
            <a:off x="5577769" y="2477578"/>
            <a:ext cx="2943867" cy="400110"/>
          </a:xfrm>
          <a:prstGeom prst="rect">
            <a:avLst/>
          </a:prstGeom>
          <a:noFill/>
        </p:spPr>
        <p:txBody>
          <a:bodyPr wrap="square" rtlCol="0">
            <a:spAutoFit/>
          </a:bodyPr>
          <a:lstStyle/>
          <a:p>
            <a:r>
              <a:rPr lang="en-IN" sz="2000" b="1" dirty="0">
                <a:solidFill>
                  <a:schemeClr val="accent2"/>
                </a:solidFill>
                <a:latin typeface="Arial "/>
              </a:rPr>
              <a:t>DO A TITLE SEARCH</a:t>
            </a:r>
          </a:p>
        </p:txBody>
      </p:sp>
      <p:sp>
        <p:nvSpPr>
          <p:cNvPr id="59" name="TextBox 58">
            <a:extLst>
              <a:ext uri="{FF2B5EF4-FFF2-40B4-BE49-F238E27FC236}">
                <a16:creationId xmlns:a16="http://schemas.microsoft.com/office/drawing/2014/main" id="{31D09BA1-A1D6-4E03-811B-0D80E447A3B1}"/>
              </a:ext>
            </a:extLst>
          </p:cNvPr>
          <p:cNvSpPr txBox="1"/>
          <p:nvPr/>
        </p:nvSpPr>
        <p:spPr>
          <a:xfrm>
            <a:off x="5001540" y="3170765"/>
            <a:ext cx="7099300" cy="1200329"/>
          </a:xfrm>
          <a:prstGeom prst="rect">
            <a:avLst/>
          </a:prstGeom>
          <a:noFill/>
        </p:spPr>
        <p:txBody>
          <a:bodyPr wrap="square">
            <a:spAutoFit/>
          </a:bodyPr>
          <a:lstStyle/>
          <a:p>
            <a:r>
              <a:rPr lang="en-IN" sz="1800" dirty="0">
                <a:latin typeface="Arial "/>
              </a:rPr>
              <a:t>When a lender is preparing to secure a loan with a property parcel, a title search is normally undertaken to </a:t>
            </a:r>
            <a:r>
              <a:rPr lang="en-IN" sz="1800" b="1" dirty="0">
                <a:latin typeface="Arial "/>
              </a:rPr>
              <a:t>ensure</a:t>
            </a:r>
            <a:r>
              <a:rPr lang="en-IN" sz="1800" dirty="0">
                <a:latin typeface="Arial "/>
              </a:rPr>
              <a:t> that the </a:t>
            </a:r>
            <a:r>
              <a:rPr lang="en-IN" sz="1800" b="1" dirty="0">
                <a:latin typeface="Arial "/>
              </a:rPr>
              <a:t>lender's mortgage </a:t>
            </a:r>
            <a:r>
              <a:rPr lang="en-IN" sz="1800" dirty="0">
                <a:latin typeface="Arial "/>
              </a:rPr>
              <a:t>or </a:t>
            </a:r>
            <a:r>
              <a:rPr lang="en-IN" sz="1800" b="1" dirty="0">
                <a:latin typeface="Arial "/>
              </a:rPr>
              <a:t>deed of trust</a:t>
            </a:r>
            <a:r>
              <a:rPr lang="en-IN" sz="1800" dirty="0">
                <a:latin typeface="Arial "/>
              </a:rPr>
              <a:t> will </a:t>
            </a:r>
            <a:r>
              <a:rPr lang="en-IN" sz="1800" b="1" dirty="0">
                <a:latin typeface="Arial "/>
              </a:rPr>
              <a:t>have</a:t>
            </a:r>
            <a:r>
              <a:rPr lang="en-IN" sz="1800" dirty="0">
                <a:latin typeface="Arial "/>
              </a:rPr>
              <a:t> </a:t>
            </a:r>
            <a:r>
              <a:rPr lang="en-IN" sz="1800" b="1" dirty="0">
                <a:latin typeface="Arial "/>
              </a:rPr>
              <a:t>first</a:t>
            </a:r>
            <a:r>
              <a:rPr lang="en-IN" sz="1800" dirty="0">
                <a:latin typeface="Arial "/>
              </a:rPr>
              <a:t> (or second, third, etc.) </a:t>
            </a:r>
            <a:r>
              <a:rPr lang="en-IN" sz="1800" b="1" dirty="0">
                <a:latin typeface="Arial "/>
              </a:rPr>
              <a:t>priority.</a:t>
            </a:r>
          </a:p>
        </p:txBody>
      </p:sp>
      <p:grpSp>
        <p:nvGrpSpPr>
          <p:cNvPr id="60" name="Group 59">
            <a:extLst>
              <a:ext uri="{FF2B5EF4-FFF2-40B4-BE49-F238E27FC236}">
                <a16:creationId xmlns:a16="http://schemas.microsoft.com/office/drawing/2014/main" id="{CE4841E1-D94A-4BFB-95C0-DD0C4D256B95}"/>
              </a:ext>
            </a:extLst>
          </p:cNvPr>
          <p:cNvGrpSpPr/>
          <p:nvPr/>
        </p:nvGrpSpPr>
        <p:grpSpPr>
          <a:xfrm>
            <a:off x="4935225" y="2390962"/>
            <a:ext cx="573343" cy="573343"/>
            <a:chOff x="11545968" y="6424359"/>
            <a:chExt cx="1044000" cy="1044000"/>
          </a:xfrm>
        </p:grpSpPr>
        <p:sp>
          <p:nvSpPr>
            <p:cNvPr id="61" name="Flowchart: Connector 60">
              <a:extLst>
                <a:ext uri="{FF2B5EF4-FFF2-40B4-BE49-F238E27FC236}">
                  <a16:creationId xmlns:a16="http://schemas.microsoft.com/office/drawing/2014/main" id="{30CDD23C-D77B-4DD2-A426-09BA4F55DF49}"/>
                </a:ext>
              </a:extLst>
            </p:cNvPr>
            <p:cNvSpPr/>
            <p:nvPr/>
          </p:nvSpPr>
          <p:spPr>
            <a:xfrm>
              <a:off x="11545968" y="6424359"/>
              <a:ext cx="1044000" cy="1044000"/>
            </a:xfrm>
            <a:prstGeom prst="flowChartConnector">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2" name="Group 61">
              <a:extLst>
                <a:ext uri="{FF2B5EF4-FFF2-40B4-BE49-F238E27FC236}">
                  <a16:creationId xmlns:a16="http://schemas.microsoft.com/office/drawing/2014/main" id="{A4566EBE-B59A-4A0E-A67D-9010D8A301C0}"/>
                </a:ext>
              </a:extLst>
            </p:cNvPr>
            <p:cNvGrpSpPr/>
            <p:nvPr/>
          </p:nvGrpSpPr>
          <p:grpSpPr>
            <a:xfrm>
              <a:off x="11778477" y="6629563"/>
              <a:ext cx="578982" cy="633591"/>
              <a:chOff x="10722328" y="2851438"/>
              <a:chExt cx="779882" cy="853439"/>
            </a:xfrm>
            <a:solidFill>
              <a:schemeClr val="tx2"/>
            </a:solidFill>
          </p:grpSpPr>
          <p:sp>
            <p:nvSpPr>
              <p:cNvPr id="63" name="Freeform: Shape 62">
                <a:extLst>
                  <a:ext uri="{FF2B5EF4-FFF2-40B4-BE49-F238E27FC236}">
                    <a16:creationId xmlns:a16="http://schemas.microsoft.com/office/drawing/2014/main" id="{04F62A5B-6CE0-468B-A751-B9AA3D50DE77}"/>
                  </a:ext>
                </a:extLst>
              </p:cNvPr>
              <p:cNvSpPr/>
              <p:nvPr/>
            </p:nvSpPr>
            <p:spPr>
              <a:xfrm>
                <a:off x="10722328" y="2851438"/>
                <a:ext cx="581025" cy="581025"/>
              </a:xfrm>
              <a:custGeom>
                <a:avLst/>
                <a:gdLst>
                  <a:gd name="connsiteX0" fmla="*/ 290513 w 581025"/>
                  <a:gd name="connsiteY0" fmla="*/ 581025 h 581025"/>
                  <a:gd name="connsiteX1" fmla="*/ 0 w 581025"/>
                  <a:gd name="connsiteY1" fmla="*/ 290513 h 581025"/>
                  <a:gd name="connsiteX2" fmla="*/ 290513 w 581025"/>
                  <a:gd name="connsiteY2" fmla="*/ 0 h 581025"/>
                  <a:gd name="connsiteX3" fmla="*/ 581025 w 581025"/>
                  <a:gd name="connsiteY3" fmla="*/ 290513 h 581025"/>
                  <a:gd name="connsiteX4" fmla="*/ 290513 w 581025"/>
                  <a:gd name="connsiteY4" fmla="*/ 581025 h 581025"/>
                  <a:gd name="connsiteX5" fmla="*/ 290513 w 581025"/>
                  <a:gd name="connsiteY5" fmla="*/ 9525 h 581025"/>
                  <a:gd name="connsiteX6" fmla="*/ 9525 w 581025"/>
                  <a:gd name="connsiteY6" fmla="*/ 290513 h 581025"/>
                  <a:gd name="connsiteX7" fmla="*/ 290513 w 581025"/>
                  <a:gd name="connsiteY7" fmla="*/ 571500 h 581025"/>
                  <a:gd name="connsiteX8" fmla="*/ 571500 w 581025"/>
                  <a:gd name="connsiteY8" fmla="*/ 290513 h 581025"/>
                  <a:gd name="connsiteX9" fmla="*/ 290513 w 581025"/>
                  <a:gd name="connsiteY9" fmla="*/ 952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81025">
                    <a:moveTo>
                      <a:pt x="290513" y="581025"/>
                    </a:moveTo>
                    <a:cubicBezTo>
                      <a:pt x="130492" y="581025"/>
                      <a:pt x="0" y="450533"/>
                      <a:pt x="0" y="290513"/>
                    </a:cubicBezTo>
                    <a:cubicBezTo>
                      <a:pt x="0" y="130492"/>
                      <a:pt x="130492" y="0"/>
                      <a:pt x="290513" y="0"/>
                    </a:cubicBezTo>
                    <a:cubicBezTo>
                      <a:pt x="450533" y="0"/>
                      <a:pt x="581025" y="130492"/>
                      <a:pt x="581025" y="290513"/>
                    </a:cubicBezTo>
                    <a:cubicBezTo>
                      <a:pt x="581025" y="450533"/>
                      <a:pt x="450533" y="581025"/>
                      <a:pt x="290513" y="581025"/>
                    </a:cubicBezTo>
                    <a:close/>
                    <a:moveTo>
                      <a:pt x="290513" y="9525"/>
                    </a:moveTo>
                    <a:cubicBezTo>
                      <a:pt x="135255" y="9525"/>
                      <a:pt x="9525" y="135255"/>
                      <a:pt x="9525" y="290513"/>
                    </a:cubicBezTo>
                    <a:cubicBezTo>
                      <a:pt x="9525" y="445770"/>
                      <a:pt x="135255" y="571500"/>
                      <a:pt x="290513" y="571500"/>
                    </a:cubicBezTo>
                    <a:cubicBezTo>
                      <a:pt x="445770" y="571500"/>
                      <a:pt x="571500" y="445770"/>
                      <a:pt x="571500" y="290513"/>
                    </a:cubicBezTo>
                    <a:cubicBezTo>
                      <a:pt x="571500" y="135255"/>
                      <a:pt x="445770" y="9525"/>
                      <a:pt x="290513" y="9525"/>
                    </a:cubicBezTo>
                    <a:close/>
                  </a:path>
                </a:pathLst>
              </a:custGeom>
              <a:solidFill>
                <a:schemeClr val="accent2">
                  <a:lumMod val="50000"/>
                </a:schemeClr>
              </a:solidFill>
              <a:ln w="9525" cap="flat">
                <a:solidFill>
                  <a:schemeClr val="accent2">
                    <a:lumMod val="75000"/>
                  </a:schemeClr>
                </a:solid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C45999C7-8C37-4C06-A85A-9AC24A769C34}"/>
                  </a:ext>
                </a:extLst>
              </p:cNvPr>
              <p:cNvSpPr/>
              <p:nvPr/>
            </p:nvSpPr>
            <p:spPr>
              <a:xfrm>
                <a:off x="11146191" y="3320067"/>
                <a:ext cx="356019" cy="384810"/>
              </a:xfrm>
              <a:custGeom>
                <a:avLst/>
                <a:gdLst>
                  <a:gd name="connsiteX0" fmla="*/ 272415 w 356019"/>
                  <a:gd name="connsiteY0" fmla="*/ 384810 h 384810"/>
                  <a:gd name="connsiteX1" fmla="*/ 268605 w 356019"/>
                  <a:gd name="connsiteY1" fmla="*/ 384810 h 384810"/>
                  <a:gd name="connsiteX2" fmla="*/ 207645 w 356019"/>
                  <a:gd name="connsiteY2" fmla="*/ 352425 h 384810"/>
                  <a:gd name="connsiteX3" fmla="*/ 0 w 356019"/>
                  <a:gd name="connsiteY3" fmla="*/ 74295 h 384810"/>
                  <a:gd name="connsiteX4" fmla="*/ 7620 w 356019"/>
                  <a:gd name="connsiteY4" fmla="*/ 68580 h 384810"/>
                  <a:gd name="connsiteX5" fmla="*/ 215265 w 356019"/>
                  <a:gd name="connsiteY5" fmla="*/ 346710 h 384810"/>
                  <a:gd name="connsiteX6" fmla="*/ 268605 w 356019"/>
                  <a:gd name="connsiteY6" fmla="*/ 375285 h 384810"/>
                  <a:gd name="connsiteX7" fmla="*/ 324803 w 356019"/>
                  <a:gd name="connsiteY7" fmla="*/ 352425 h 384810"/>
                  <a:gd name="connsiteX8" fmla="*/ 327660 w 356019"/>
                  <a:gd name="connsiteY8" fmla="*/ 349567 h 384810"/>
                  <a:gd name="connsiteX9" fmla="*/ 325755 w 356019"/>
                  <a:gd name="connsiteY9" fmla="*/ 250508 h 384810"/>
                  <a:gd name="connsiteX10" fmla="*/ 81915 w 356019"/>
                  <a:gd name="connsiteY10" fmla="*/ 6668 h 384810"/>
                  <a:gd name="connsiteX11" fmla="*/ 88583 w 356019"/>
                  <a:gd name="connsiteY11" fmla="*/ 0 h 384810"/>
                  <a:gd name="connsiteX12" fmla="*/ 332422 w 356019"/>
                  <a:gd name="connsiteY12" fmla="*/ 243840 h 384810"/>
                  <a:gd name="connsiteX13" fmla="*/ 335280 w 356019"/>
                  <a:gd name="connsiteY13" fmla="*/ 356235 h 384810"/>
                  <a:gd name="connsiteX14" fmla="*/ 332422 w 356019"/>
                  <a:gd name="connsiteY14" fmla="*/ 359092 h 384810"/>
                  <a:gd name="connsiteX15" fmla="*/ 272415 w 356019"/>
                  <a:gd name="connsiteY15"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6019" h="384810">
                    <a:moveTo>
                      <a:pt x="272415" y="384810"/>
                    </a:moveTo>
                    <a:cubicBezTo>
                      <a:pt x="271463" y="384810"/>
                      <a:pt x="269558" y="384810"/>
                      <a:pt x="268605" y="384810"/>
                    </a:cubicBezTo>
                    <a:cubicBezTo>
                      <a:pt x="244792" y="383858"/>
                      <a:pt x="221933" y="371475"/>
                      <a:pt x="207645" y="352425"/>
                    </a:cubicBezTo>
                    <a:lnTo>
                      <a:pt x="0" y="74295"/>
                    </a:lnTo>
                    <a:lnTo>
                      <a:pt x="7620" y="68580"/>
                    </a:lnTo>
                    <a:lnTo>
                      <a:pt x="215265" y="346710"/>
                    </a:lnTo>
                    <a:cubicBezTo>
                      <a:pt x="227647" y="363855"/>
                      <a:pt x="247650" y="374333"/>
                      <a:pt x="268605" y="375285"/>
                    </a:cubicBezTo>
                    <a:cubicBezTo>
                      <a:pt x="289560" y="376238"/>
                      <a:pt x="310515" y="367665"/>
                      <a:pt x="324803" y="352425"/>
                    </a:cubicBezTo>
                    <a:lnTo>
                      <a:pt x="327660" y="349567"/>
                    </a:lnTo>
                    <a:cubicBezTo>
                      <a:pt x="353378" y="320992"/>
                      <a:pt x="352425" y="278130"/>
                      <a:pt x="325755" y="250508"/>
                    </a:cubicBezTo>
                    <a:lnTo>
                      <a:pt x="81915" y="6668"/>
                    </a:lnTo>
                    <a:lnTo>
                      <a:pt x="88583" y="0"/>
                    </a:lnTo>
                    <a:lnTo>
                      <a:pt x="332422" y="243840"/>
                    </a:lnTo>
                    <a:cubicBezTo>
                      <a:pt x="362903" y="274320"/>
                      <a:pt x="363855" y="323850"/>
                      <a:pt x="335280" y="356235"/>
                    </a:cubicBezTo>
                    <a:lnTo>
                      <a:pt x="332422" y="359092"/>
                    </a:lnTo>
                    <a:cubicBezTo>
                      <a:pt x="317183" y="375285"/>
                      <a:pt x="295275" y="384810"/>
                      <a:pt x="272415" y="384810"/>
                    </a:cubicBezTo>
                    <a:close/>
                  </a:path>
                </a:pathLst>
              </a:custGeom>
              <a:solidFill>
                <a:schemeClr val="accent2">
                  <a:lumMod val="50000"/>
                </a:schemeClr>
              </a:solidFill>
              <a:ln w="9525" cap="flat">
                <a:solidFill>
                  <a:schemeClr val="accent2">
                    <a:lumMod val="75000"/>
                  </a:schemeClr>
                </a:solidFill>
                <a:prstDash val="solid"/>
                <a:miter/>
              </a:ln>
            </p:spPr>
            <p:txBody>
              <a:bodyPr rtlCol="0" anchor="ctr"/>
              <a:lstStyle/>
              <a:p>
                <a:endParaRPr lang="en-IN"/>
              </a:p>
            </p:txBody>
          </p:sp>
        </p:grpSp>
      </p:grpSp>
      <p:grpSp>
        <p:nvGrpSpPr>
          <p:cNvPr id="65" name="Group 64">
            <a:extLst>
              <a:ext uri="{FF2B5EF4-FFF2-40B4-BE49-F238E27FC236}">
                <a16:creationId xmlns:a16="http://schemas.microsoft.com/office/drawing/2014/main" id="{6653E7C2-B601-45C5-A24B-084AD58D5E86}"/>
              </a:ext>
            </a:extLst>
          </p:cNvPr>
          <p:cNvGrpSpPr/>
          <p:nvPr/>
        </p:nvGrpSpPr>
        <p:grpSpPr>
          <a:xfrm>
            <a:off x="11051228" y="6694531"/>
            <a:ext cx="1124748" cy="435961"/>
            <a:chOff x="8426582" y="7102996"/>
            <a:chExt cx="1047332" cy="405954"/>
          </a:xfrm>
        </p:grpSpPr>
        <p:grpSp>
          <p:nvGrpSpPr>
            <p:cNvPr id="66" name="Group 65">
              <a:extLst>
                <a:ext uri="{FF2B5EF4-FFF2-40B4-BE49-F238E27FC236}">
                  <a16:creationId xmlns:a16="http://schemas.microsoft.com/office/drawing/2014/main" id="{008E27EF-1C3F-47B3-ACBD-593307F218EC}"/>
                </a:ext>
              </a:extLst>
            </p:cNvPr>
            <p:cNvGrpSpPr/>
            <p:nvPr/>
          </p:nvGrpSpPr>
          <p:grpSpPr>
            <a:xfrm>
              <a:off x="9067960" y="7102996"/>
              <a:ext cx="405954" cy="405954"/>
              <a:chOff x="12191188" y="4366701"/>
              <a:chExt cx="665240" cy="665240"/>
            </a:xfrm>
          </p:grpSpPr>
          <p:sp>
            <p:nvSpPr>
              <p:cNvPr id="72" name="Oval 71">
                <a:extLst>
                  <a:ext uri="{FF2B5EF4-FFF2-40B4-BE49-F238E27FC236}">
                    <a16:creationId xmlns:a16="http://schemas.microsoft.com/office/drawing/2014/main" id="{F7D1C237-E486-4EF4-A2DC-C24AEE101420}"/>
                  </a:ext>
                </a:extLst>
              </p:cNvPr>
              <p:cNvSpPr/>
              <p:nvPr/>
            </p:nvSpPr>
            <p:spPr>
              <a:xfrm>
                <a:off x="12191188" y="4366701"/>
                <a:ext cx="665240" cy="665240"/>
              </a:xfrm>
              <a:prstGeom prst="ellipse">
                <a:avLst/>
              </a:prstGeom>
              <a:solidFill>
                <a:schemeClr val="bg2">
                  <a:alpha val="79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73" name="Group 72">
                <a:extLst>
                  <a:ext uri="{FF2B5EF4-FFF2-40B4-BE49-F238E27FC236}">
                    <a16:creationId xmlns:a16="http://schemas.microsoft.com/office/drawing/2014/main" id="{E6C1F94B-68C2-467F-B0B8-48142DBE4B82}"/>
                  </a:ext>
                </a:extLst>
              </p:cNvPr>
              <p:cNvGrpSpPr/>
              <p:nvPr/>
            </p:nvGrpSpPr>
            <p:grpSpPr>
              <a:xfrm>
                <a:off x="12472351" y="4571540"/>
                <a:ext cx="134151" cy="255563"/>
                <a:chOff x="5610446" y="4247052"/>
                <a:chExt cx="130969" cy="454390"/>
              </a:xfrm>
            </p:grpSpPr>
            <p:cxnSp>
              <p:nvCxnSpPr>
                <p:cNvPr id="74" name="Straight Connector 73">
                  <a:extLst>
                    <a:ext uri="{FF2B5EF4-FFF2-40B4-BE49-F238E27FC236}">
                      <a16:creationId xmlns:a16="http://schemas.microsoft.com/office/drawing/2014/main" id="{5BF109BC-DD9E-49FC-B13F-82D8A8201A13}"/>
                    </a:ext>
                  </a:extLst>
                </p:cNvPr>
                <p:cNvCxnSpPr>
                  <a:cxnSpLocks/>
                </p:cNvCxnSpPr>
                <p:nvPr/>
              </p:nvCxnSpPr>
              <p:spPr>
                <a:xfrm>
                  <a:off x="5610446" y="4247052"/>
                  <a:ext cx="130969" cy="235315"/>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C146A42-8FE5-4B5C-862C-ED9B80039F66}"/>
                    </a:ext>
                  </a:extLst>
                </p:cNvPr>
                <p:cNvCxnSpPr/>
                <p:nvPr/>
              </p:nvCxnSpPr>
              <p:spPr>
                <a:xfrm flipH="1">
                  <a:off x="5610446" y="4482367"/>
                  <a:ext cx="130969" cy="219075"/>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67" name="Group 66">
              <a:extLst>
                <a:ext uri="{FF2B5EF4-FFF2-40B4-BE49-F238E27FC236}">
                  <a16:creationId xmlns:a16="http://schemas.microsoft.com/office/drawing/2014/main" id="{57D06B7F-BD50-4FB7-83A2-36B396BFA247}"/>
                </a:ext>
              </a:extLst>
            </p:cNvPr>
            <p:cNvGrpSpPr/>
            <p:nvPr/>
          </p:nvGrpSpPr>
          <p:grpSpPr>
            <a:xfrm flipH="1">
              <a:off x="8426582" y="7102996"/>
              <a:ext cx="405954" cy="405954"/>
              <a:chOff x="12191188" y="4366701"/>
              <a:chExt cx="665240" cy="665240"/>
            </a:xfrm>
            <a:solidFill>
              <a:schemeClr val="bg1">
                <a:lumMod val="50000"/>
              </a:schemeClr>
            </a:solidFill>
          </p:grpSpPr>
          <p:sp>
            <p:nvSpPr>
              <p:cNvPr id="68" name="Oval 67">
                <a:extLst>
                  <a:ext uri="{FF2B5EF4-FFF2-40B4-BE49-F238E27FC236}">
                    <a16:creationId xmlns:a16="http://schemas.microsoft.com/office/drawing/2014/main" id="{9CFE3444-B3BF-4738-8923-E9DB55B8F3B4}"/>
                  </a:ext>
                </a:extLst>
              </p:cNvPr>
              <p:cNvSpPr/>
              <p:nvPr/>
            </p:nvSpPr>
            <p:spPr>
              <a:xfrm>
                <a:off x="12191188" y="4366701"/>
                <a:ext cx="665240" cy="665240"/>
              </a:xfrm>
              <a:prstGeom prst="ellipse">
                <a:avLst/>
              </a:prstGeom>
              <a:solidFill>
                <a:srgbClr val="00375C">
                  <a:alpha val="79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69" name="Group 68">
                <a:extLst>
                  <a:ext uri="{FF2B5EF4-FFF2-40B4-BE49-F238E27FC236}">
                    <a16:creationId xmlns:a16="http://schemas.microsoft.com/office/drawing/2014/main" id="{3F75808F-7DAD-4D3A-AA32-CE817FECFA6C}"/>
                  </a:ext>
                </a:extLst>
              </p:cNvPr>
              <p:cNvGrpSpPr/>
              <p:nvPr/>
            </p:nvGrpSpPr>
            <p:grpSpPr>
              <a:xfrm>
                <a:off x="12472351" y="4571540"/>
                <a:ext cx="134151" cy="255563"/>
                <a:chOff x="5610446" y="4247052"/>
                <a:chExt cx="130969" cy="454390"/>
              </a:xfrm>
              <a:grpFill/>
            </p:grpSpPr>
            <p:cxnSp>
              <p:nvCxnSpPr>
                <p:cNvPr id="70" name="Straight Connector 69">
                  <a:extLst>
                    <a:ext uri="{FF2B5EF4-FFF2-40B4-BE49-F238E27FC236}">
                      <a16:creationId xmlns:a16="http://schemas.microsoft.com/office/drawing/2014/main" id="{796C13F4-71A5-46C1-B01A-EDAEA1A7C7A0}"/>
                    </a:ext>
                  </a:extLst>
                </p:cNvPr>
                <p:cNvCxnSpPr>
                  <a:cxnSpLocks/>
                </p:cNvCxnSpPr>
                <p:nvPr/>
              </p:nvCxnSpPr>
              <p:spPr>
                <a:xfrm>
                  <a:off x="5610446" y="4247052"/>
                  <a:ext cx="130969" cy="235315"/>
                </a:xfrm>
                <a:prstGeom prst="line">
                  <a:avLst/>
                </a:prstGeom>
                <a:grpFill/>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1A690C7-6381-4B4D-A4CC-027A4345F36D}"/>
                    </a:ext>
                  </a:extLst>
                </p:cNvPr>
                <p:cNvCxnSpPr/>
                <p:nvPr/>
              </p:nvCxnSpPr>
              <p:spPr>
                <a:xfrm flipH="1">
                  <a:off x="5610446" y="4482367"/>
                  <a:ext cx="130969" cy="219075"/>
                </a:xfrm>
                <a:prstGeom prst="line">
                  <a:avLst/>
                </a:prstGeom>
                <a:grpFill/>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pic>
        <p:nvPicPr>
          <p:cNvPr id="76" name="Graphic 75">
            <a:extLst>
              <a:ext uri="{FF2B5EF4-FFF2-40B4-BE49-F238E27FC236}">
                <a16:creationId xmlns:a16="http://schemas.microsoft.com/office/drawing/2014/main" id="{CD802807-7B67-4C44-8B4E-8967385B67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060752" flipH="1">
            <a:off x="10582401" y="6630835"/>
            <a:ext cx="432000" cy="432000"/>
          </a:xfrm>
          <a:prstGeom prst="rect">
            <a:avLst/>
          </a:prstGeom>
        </p:spPr>
      </p:pic>
      <p:sp>
        <p:nvSpPr>
          <p:cNvPr id="77" name="TextBox 76">
            <a:extLst>
              <a:ext uri="{FF2B5EF4-FFF2-40B4-BE49-F238E27FC236}">
                <a16:creationId xmlns:a16="http://schemas.microsoft.com/office/drawing/2014/main" id="{8412CECD-349F-44E4-914F-F9003199DB84}"/>
              </a:ext>
            </a:extLst>
          </p:cNvPr>
          <p:cNvSpPr txBox="1"/>
          <p:nvPr/>
        </p:nvSpPr>
        <p:spPr>
          <a:xfrm>
            <a:off x="11086678" y="7139503"/>
            <a:ext cx="1067602" cy="307777"/>
          </a:xfrm>
          <a:prstGeom prst="rect">
            <a:avLst/>
          </a:prstGeom>
          <a:noFill/>
        </p:spPr>
        <p:txBody>
          <a:bodyPr wrap="square">
            <a:spAutoFit/>
          </a:bodyPr>
          <a:lstStyle/>
          <a:p>
            <a:pPr algn="ctr"/>
            <a:r>
              <a:rPr lang="en-IN" sz="1400" i="1" dirty="0">
                <a:solidFill>
                  <a:schemeClr val="accent3"/>
                </a:solidFill>
                <a:effectLst/>
                <a:latin typeface="Arial" panose="020B0604020202020204" pitchFamily="34" charset="0"/>
                <a:ea typeface="Calibri" panose="020F0502020204030204" pitchFamily="34" charset="0"/>
                <a:cs typeface="Arial" panose="020B0604020202020204" pitchFamily="34" charset="0"/>
              </a:rPr>
              <a:t>Click here.</a:t>
            </a:r>
            <a:endParaRPr lang="en-IN" sz="1400" i="1" dirty="0">
              <a:solidFill>
                <a:schemeClr val="accent3"/>
              </a:solidFill>
            </a:endParaRPr>
          </a:p>
        </p:txBody>
      </p:sp>
      <p:sp>
        <p:nvSpPr>
          <p:cNvPr id="5" name="Slide Number Placeholder 4">
            <a:extLst>
              <a:ext uri="{FF2B5EF4-FFF2-40B4-BE49-F238E27FC236}">
                <a16:creationId xmlns:a16="http://schemas.microsoft.com/office/drawing/2014/main" id="{F9007397-B03C-4118-92D0-629CC8F41FDC}"/>
              </a:ext>
            </a:extLst>
          </p:cNvPr>
          <p:cNvSpPr>
            <a:spLocks noGrp="1"/>
          </p:cNvSpPr>
          <p:nvPr>
            <p:ph type="sldNum" sz="quarter" idx="12"/>
          </p:nvPr>
        </p:nvSpPr>
        <p:spPr/>
        <p:txBody>
          <a:bodyPr/>
          <a:lstStyle/>
          <a:p>
            <a:fld id="{71A628A0-E779-4D32-97F1-9C80A60D6EF0}" type="slidenum">
              <a:rPr lang="en-IN" smtClean="0"/>
              <a:pPr/>
              <a:t>97</a:t>
            </a:fld>
            <a:r>
              <a:rPr lang="en-IN"/>
              <a:t> of 116</a:t>
            </a:r>
            <a:endParaRPr lang="en-IN" dirty="0"/>
          </a:p>
        </p:txBody>
      </p:sp>
    </p:spTree>
    <p:extLst>
      <p:ext uri="{BB962C8B-B14F-4D97-AF65-F5344CB8AC3E}">
        <p14:creationId xmlns:p14="http://schemas.microsoft.com/office/powerpoint/2010/main" val="40557778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5A022-CA26-411C-9CC6-A54C708B9734}"/>
              </a:ext>
            </a:extLst>
          </p:cNvPr>
          <p:cNvSpPr>
            <a:spLocks noGrp="1"/>
          </p:cNvSpPr>
          <p:nvPr>
            <p:ph type="title"/>
          </p:nvPr>
        </p:nvSpPr>
        <p:spPr/>
        <p:txBody>
          <a:bodyPr/>
          <a:lstStyle/>
          <a:p>
            <a:r>
              <a:rPr lang="en-US" dirty="0"/>
              <a:t>General Risk Mitigation Strategies: Thoughtful Structuring</a:t>
            </a:r>
            <a:endParaRPr lang="en-IN" dirty="0"/>
          </a:p>
        </p:txBody>
      </p:sp>
      <p:sp>
        <p:nvSpPr>
          <p:cNvPr id="3" name="Rectangle 2">
            <a:extLst>
              <a:ext uri="{FF2B5EF4-FFF2-40B4-BE49-F238E27FC236}">
                <a16:creationId xmlns:a16="http://schemas.microsoft.com/office/drawing/2014/main" id="{C2614997-8C09-429B-A018-B8168795800F}"/>
              </a:ext>
            </a:extLst>
          </p:cNvPr>
          <p:cNvSpPr/>
          <p:nvPr/>
        </p:nvSpPr>
        <p:spPr>
          <a:xfrm>
            <a:off x="234696" y="2042212"/>
            <a:ext cx="12528804" cy="566668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400" i="1">
              <a:solidFill>
                <a:schemeClr val="bg1">
                  <a:lumMod val="65000"/>
                </a:schemeClr>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4D0AC72-D8C6-43DB-B53D-8ED3C595B7D0}"/>
              </a:ext>
            </a:extLst>
          </p:cNvPr>
          <p:cNvSpPr/>
          <p:nvPr/>
        </p:nvSpPr>
        <p:spPr>
          <a:xfrm>
            <a:off x="305171" y="2570673"/>
            <a:ext cx="4108154" cy="4797395"/>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dirty="0"/>
          </a:p>
        </p:txBody>
      </p:sp>
      <p:sp>
        <p:nvSpPr>
          <p:cNvPr id="8" name="Rectangle 7">
            <a:extLst>
              <a:ext uri="{FF2B5EF4-FFF2-40B4-BE49-F238E27FC236}">
                <a16:creationId xmlns:a16="http://schemas.microsoft.com/office/drawing/2014/main" id="{5B70D445-176B-4D10-9EEF-35341A3CADC5}"/>
              </a:ext>
            </a:extLst>
          </p:cNvPr>
          <p:cNvSpPr/>
          <p:nvPr/>
        </p:nvSpPr>
        <p:spPr>
          <a:xfrm>
            <a:off x="4504521" y="2570673"/>
            <a:ext cx="8043728" cy="4797395"/>
          </a:xfrm>
          <a:prstGeom prst="rect">
            <a:avLst/>
          </a:prstGeom>
          <a:solidFill>
            <a:schemeClr val="tx1">
              <a:alpha val="8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lIns="92821" tIns="46410" rIns="92821" bIns="46410" rtlCol="0" anchor="ctr"/>
          <a:lstStyle/>
          <a:p>
            <a:pPr algn="ctr"/>
            <a:endParaRPr lang="en-US" dirty="0"/>
          </a:p>
        </p:txBody>
      </p:sp>
      <p:sp>
        <p:nvSpPr>
          <p:cNvPr id="10" name="Oval 9">
            <a:extLst>
              <a:ext uri="{FF2B5EF4-FFF2-40B4-BE49-F238E27FC236}">
                <a16:creationId xmlns:a16="http://schemas.microsoft.com/office/drawing/2014/main" id="{7AFCF3B5-2D22-4999-98EE-F71CFC6152C0}"/>
              </a:ext>
            </a:extLst>
          </p:cNvPr>
          <p:cNvSpPr/>
          <p:nvPr/>
        </p:nvSpPr>
        <p:spPr>
          <a:xfrm>
            <a:off x="588774" y="3467116"/>
            <a:ext cx="548640" cy="5486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2</a:t>
            </a:r>
          </a:p>
        </p:txBody>
      </p:sp>
      <p:sp>
        <p:nvSpPr>
          <p:cNvPr id="11" name="Oval 10">
            <a:extLst>
              <a:ext uri="{FF2B5EF4-FFF2-40B4-BE49-F238E27FC236}">
                <a16:creationId xmlns:a16="http://schemas.microsoft.com/office/drawing/2014/main" id="{34107494-749B-474C-8CC8-F72A01E5CDA4}"/>
              </a:ext>
            </a:extLst>
          </p:cNvPr>
          <p:cNvSpPr/>
          <p:nvPr/>
        </p:nvSpPr>
        <p:spPr>
          <a:xfrm>
            <a:off x="588774" y="4386677"/>
            <a:ext cx="548640" cy="54864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3</a:t>
            </a:r>
          </a:p>
        </p:txBody>
      </p:sp>
      <p:sp>
        <p:nvSpPr>
          <p:cNvPr id="12" name="Oval 11">
            <a:extLst>
              <a:ext uri="{FF2B5EF4-FFF2-40B4-BE49-F238E27FC236}">
                <a16:creationId xmlns:a16="http://schemas.microsoft.com/office/drawing/2014/main" id="{F92CFEFE-F45D-4964-8ACC-5C3FBB01D0E5}"/>
              </a:ext>
            </a:extLst>
          </p:cNvPr>
          <p:cNvSpPr/>
          <p:nvPr/>
        </p:nvSpPr>
        <p:spPr>
          <a:xfrm>
            <a:off x="588774" y="5349488"/>
            <a:ext cx="548640" cy="5486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4</a:t>
            </a:r>
          </a:p>
        </p:txBody>
      </p:sp>
      <p:sp>
        <p:nvSpPr>
          <p:cNvPr id="13" name="Oval 12">
            <a:extLst>
              <a:ext uri="{FF2B5EF4-FFF2-40B4-BE49-F238E27FC236}">
                <a16:creationId xmlns:a16="http://schemas.microsoft.com/office/drawing/2014/main" id="{96379B55-B25D-4F66-B72F-24ECC3062224}"/>
              </a:ext>
            </a:extLst>
          </p:cNvPr>
          <p:cNvSpPr/>
          <p:nvPr/>
        </p:nvSpPr>
        <p:spPr>
          <a:xfrm>
            <a:off x="588774" y="6540899"/>
            <a:ext cx="548640" cy="548640"/>
          </a:xfrm>
          <a:prstGeom prst="ellipse">
            <a:avLst/>
          </a:prstGeom>
          <a:solidFill>
            <a:srgbClr val="0A3E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5</a:t>
            </a:r>
          </a:p>
        </p:txBody>
      </p:sp>
      <p:sp>
        <p:nvSpPr>
          <p:cNvPr id="14" name="TextBox 13">
            <a:extLst>
              <a:ext uri="{FF2B5EF4-FFF2-40B4-BE49-F238E27FC236}">
                <a16:creationId xmlns:a16="http://schemas.microsoft.com/office/drawing/2014/main" id="{6BFE777A-E59F-435B-AE2A-29B06E5A6AA1}"/>
              </a:ext>
            </a:extLst>
          </p:cNvPr>
          <p:cNvSpPr txBox="1"/>
          <p:nvPr/>
        </p:nvSpPr>
        <p:spPr>
          <a:xfrm>
            <a:off x="1300353" y="3475421"/>
            <a:ext cx="2926080" cy="646331"/>
          </a:xfrm>
          <a:prstGeom prst="rect">
            <a:avLst/>
          </a:prstGeom>
          <a:noFill/>
        </p:spPr>
        <p:txBody>
          <a:bodyPr wrap="square" rtlCol="0">
            <a:spAutoFit/>
          </a:bodyPr>
          <a:lstStyle/>
          <a:p>
            <a:r>
              <a:rPr lang="en-US" b="1" dirty="0">
                <a:solidFill>
                  <a:schemeClr val="accent3"/>
                </a:solidFill>
                <a:latin typeface="Arial "/>
              </a:rPr>
              <a:t>Examine the</a:t>
            </a:r>
            <a:br>
              <a:rPr lang="en-US" b="1" dirty="0">
                <a:solidFill>
                  <a:schemeClr val="accent3"/>
                </a:solidFill>
                <a:latin typeface="Arial "/>
              </a:rPr>
            </a:br>
            <a:r>
              <a:rPr lang="en-US" b="1" dirty="0">
                <a:solidFill>
                  <a:schemeClr val="accent3"/>
                </a:solidFill>
                <a:latin typeface="Arial "/>
              </a:rPr>
              <a:t>abstract of title</a:t>
            </a:r>
            <a:endParaRPr lang="en-IN" b="1" dirty="0">
              <a:solidFill>
                <a:schemeClr val="accent3"/>
              </a:solidFill>
              <a:latin typeface="Arial "/>
            </a:endParaRPr>
          </a:p>
        </p:txBody>
      </p:sp>
      <p:sp>
        <p:nvSpPr>
          <p:cNvPr id="15" name="TextBox 14">
            <a:extLst>
              <a:ext uri="{FF2B5EF4-FFF2-40B4-BE49-F238E27FC236}">
                <a16:creationId xmlns:a16="http://schemas.microsoft.com/office/drawing/2014/main" id="{A6041342-371B-4D76-9419-98520B28F0DC}"/>
              </a:ext>
            </a:extLst>
          </p:cNvPr>
          <p:cNvSpPr txBox="1"/>
          <p:nvPr/>
        </p:nvSpPr>
        <p:spPr>
          <a:xfrm>
            <a:off x="1300353" y="4414032"/>
            <a:ext cx="2926080" cy="646331"/>
          </a:xfrm>
          <a:prstGeom prst="rect">
            <a:avLst/>
          </a:prstGeom>
          <a:noFill/>
        </p:spPr>
        <p:txBody>
          <a:bodyPr wrap="square" rtlCol="0">
            <a:spAutoFit/>
          </a:bodyPr>
          <a:lstStyle/>
          <a:p>
            <a:r>
              <a:rPr lang="en-US" dirty="0">
                <a:solidFill>
                  <a:schemeClr val="accent5"/>
                </a:solidFill>
                <a:latin typeface="Arial "/>
              </a:rPr>
              <a:t>Obtain a title </a:t>
            </a:r>
            <a:br>
              <a:rPr lang="en-US" dirty="0">
                <a:solidFill>
                  <a:schemeClr val="accent5"/>
                </a:solidFill>
                <a:latin typeface="Arial "/>
              </a:rPr>
            </a:br>
            <a:r>
              <a:rPr lang="en-US" dirty="0">
                <a:solidFill>
                  <a:schemeClr val="accent5"/>
                </a:solidFill>
                <a:latin typeface="Arial "/>
              </a:rPr>
              <a:t>insurance binder</a:t>
            </a:r>
            <a:endParaRPr lang="en-IN" dirty="0">
              <a:solidFill>
                <a:schemeClr val="accent5"/>
              </a:solidFill>
              <a:latin typeface="Arial "/>
            </a:endParaRPr>
          </a:p>
        </p:txBody>
      </p:sp>
      <p:sp>
        <p:nvSpPr>
          <p:cNvPr id="16" name="TextBox 15">
            <a:extLst>
              <a:ext uri="{FF2B5EF4-FFF2-40B4-BE49-F238E27FC236}">
                <a16:creationId xmlns:a16="http://schemas.microsoft.com/office/drawing/2014/main" id="{97D5BF53-6B69-4FDD-9898-2548CC45C113}"/>
              </a:ext>
            </a:extLst>
          </p:cNvPr>
          <p:cNvSpPr txBox="1"/>
          <p:nvPr/>
        </p:nvSpPr>
        <p:spPr>
          <a:xfrm>
            <a:off x="1300354" y="5352643"/>
            <a:ext cx="2926080" cy="923330"/>
          </a:xfrm>
          <a:prstGeom prst="rect">
            <a:avLst/>
          </a:prstGeom>
          <a:noFill/>
        </p:spPr>
        <p:txBody>
          <a:bodyPr wrap="square" rtlCol="0">
            <a:spAutoFit/>
          </a:bodyPr>
          <a:lstStyle/>
          <a:p>
            <a:r>
              <a:rPr lang="en-US" dirty="0">
                <a:solidFill>
                  <a:schemeClr val="tx2"/>
                </a:solidFill>
                <a:latin typeface="Arial "/>
              </a:rPr>
              <a:t>Address problems revealed by the binder before loan closing</a:t>
            </a:r>
            <a:endParaRPr lang="en-IN" dirty="0">
              <a:solidFill>
                <a:schemeClr val="tx2"/>
              </a:solidFill>
              <a:latin typeface="Arial "/>
            </a:endParaRPr>
          </a:p>
        </p:txBody>
      </p:sp>
      <p:sp>
        <p:nvSpPr>
          <p:cNvPr id="18" name="TextBox 17">
            <a:extLst>
              <a:ext uri="{FF2B5EF4-FFF2-40B4-BE49-F238E27FC236}">
                <a16:creationId xmlns:a16="http://schemas.microsoft.com/office/drawing/2014/main" id="{7EF4AFBA-DF4E-4648-A0D7-084EC20C3A26}"/>
              </a:ext>
            </a:extLst>
          </p:cNvPr>
          <p:cNvSpPr txBox="1"/>
          <p:nvPr/>
        </p:nvSpPr>
        <p:spPr>
          <a:xfrm>
            <a:off x="1300354" y="6568254"/>
            <a:ext cx="2926080" cy="646331"/>
          </a:xfrm>
          <a:prstGeom prst="rect">
            <a:avLst/>
          </a:prstGeom>
          <a:noFill/>
        </p:spPr>
        <p:txBody>
          <a:bodyPr wrap="square" rtlCol="0">
            <a:spAutoFit/>
          </a:bodyPr>
          <a:lstStyle/>
          <a:p>
            <a:r>
              <a:rPr lang="en-US" dirty="0">
                <a:solidFill>
                  <a:srgbClr val="0A3E6E"/>
                </a:solidFill>
                <a:latin typeface="Arial "/>
              </a:rPr>
              <a:t>Examine the final</a:t>
            </a:r>
            <a:br>
              <a:rPr lang="en-US" dirty="0">
                <a:solidFill>
                  <a:srgbClr val="0A3E6E"/>
                </a:solidFill>
                <a:latin typeface="Arial "/>
              </a:rPr>
            </a:br>
            <a:r>
              <a:rPr lang="en-US" dirty="0">
                <a:solidFill>
                  <a:srgbClr val="0A3E6E"/>
                </a:solidFill>
                <a:latin typeface="Arial "/>
              </a:rPr>
              <a:t>title policy</a:t>
            </a:r>
            <a:endParaRPr lang="en-IN" dirty="0">
              <a:solidFill>
                <a:srgbClr val="0A3E6E"/>
              </a:solidFill>
              <a:latin typeface="Arial "/>
            </a:endParaRPr>
          </a:p>
        </p:txBody>
      </p:sp>
      <p:sp>
        <p:nvSpPr>
          <p:cNvPr id="20" name="Oval 19">
            <a:extLst>
              <a:ext uri="{FF2B5EF4-FFF2-40B4-BE49-F238E27FC236}">
                <a16:creationId xmlns:a16="http://schemas.microsoft.com/office/drawing/2014/main" id="{B7A89109-E649-4A69-B024-05A16C6A1A9D}"/>
              </a:ext>
            </a:extLst>
          </p:cNvPr>
          <p:cNvSpPr/>
          <p:nvPr/>
        </p:nvSpPr>
        <p:spPr>
          <a:xfrm>
            <a:off x="588774" y="2724155"/>
            <a:ext cx="548640" cy="54864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bg1"/>
                </a:solidFill>
                <a:latin typeface="Arial" panose="020B0604020202020204" pitchFamily="34" charset="0"/>
                <a:cs typeface="Arial" panose="020B0604020202020204" pitchFamily="34" charset="0"/>
              </a:rPr>
              <a:t>1</a:t>
            </a:r>
          </a:p>
        </p:txBody>
      </p:sp>
      <p:sp>
        <p:nvSpPr>
          <p:cNvPr id="22" name="TextBox 21">
            <a:extLst>
              <a:ext uri="{FF2B5EF4-FFF2-40B4-BE49-F238E27FC236}">
                <a16:creationId xmlns:a16="http://schemas.microsoft.com/office/drawing/2014/main" id="{0DA767E1-E0FC-4EFD-8900-F4575355795F}"/>
              </a:ext>
            </a:extLst>
          </p:cNvPr>
          <p:cNvSpPr txBox="1"/>
          <p:nvPr/>
        </p:nvSpPr>
        <p:spPr>
          <a:xfrm>
            <a:off x="1342322" y="2813809"/>
            <a:ext cx="2926080" cy="369332"/>
          </a:xfrm>
          <a:prstGeom prst="rect">
            <a:avLst/>
          </a:prstGeom>
          <a:noFill/>
        </p:spPr>
        <p:txBody>
          <a:bodyPr wrap="square" rtlCol="0">
            <a:spAutoFit/>
          </a:bodyPr>
          <a:lstStyle/>
          <a:p>
            <a:r>
              <a:rPr lang="en-IN" b="1" dirty="0">
                <a:solidFill>
                  <a:schemeClr val="bg2"/>
                </a:solidFill>
                <a:latin typeface="Arial "/>
              </a:rPr>
              <a:t>Do a title search</a:t>
            </a:r>
          </a:p>
        </p:txBody>
      </p:sp>
      <p:sp>
        <p:nvSpPr>
          <p:cNvPr id="26" name="Text Placeholder 2">
            <a:extLst>
              <a:ext uri="{FF2B5EF4-FFF2-40B4-BE49-F238E27FC236}">
                <a16:creationId xmlns:a16="http://schemas.microsoft.com/office/drawing/2014/main" id="{5A0A30A0-0212-49AA-830E-C451BF6E2058}"/>
              </a:ext>
            </a:extLst>
          </p:cNvPr>
          <p:cNvSpPr txBox="1">
            <a:spLocks/>
          </p:cNvSpPr>
          <p:nvPr/>
        </p:nvSpPr>
        <p:spPr>
          <a:xfrm>
            <a:off x="305171" y="2056352"/>
            <a:ext cx="12408198" cy="307777"/>
          </a:xfrm>
          <a:prstGeom prst="rect">
            <a:avLst/>
          </a:prstGeom>
        </p:spPr>
        <p:txBody>
          <a:bodyPr vert="horz" lIns="91440" tIns="45720" rIns="91440" bIns="45720" rtlCol="0">
            <a:spAutoFit/>
          </a:bodyPr>
          <a:lstStyle>
            <a:lvl1pPr marL="228600" indent="-228600" algn="l" defTabSz="1125261" rtl="0" eaLnBrk="1" latinLnBrk="0" hangingPunct="1">
              <a:lnSpc>
                <a:spcPct val="100000"/>
              </a:lnSpc>
              <a:spcBef>
                <a:spcPts val="0"/>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1pPr>
            <a:lvl2pPr marL="843945"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2pPr>
            <a:lvl3pPr marL="140657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96920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4pPr>
            <a:lvl5pPr marL="2531836" indent="-228600" algn="l" defTabSz="1125261" rtl="0" eaLnBrk="1" latinLnBrk="0" hangingPunct="1">
              <a:lnSpc>
                <a:spcPct val="100000"/>
              </a:lnSpc>
              <a:spcBef>
                <a:spcPts val="615"/>
              </a:spcBef>
              <a:spcAft>
                <a:spcPts val="600"/>
              </a:spcAft>
              <a:buClr>
                <a:schemeClr val="accent1"/>
              </a:buClr>
              <a:buSzPct val="120000"/>
              <a:buFont typeface="Arial" panose="020B0604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5pPr>
            <a:lvl6pPr marL="309446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6pPr>
            <a:lvl7pPr marL="365709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7pPr>
            <a:lvl8pPr marL="4219727"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8pPr>
            <a:lvl9pPr marL="4782358" indent="-281315" algn="l" defTabSz="1125261" rtl="0" eaLnBrk="1" latinLnBrk="0" hangingPunct="1">
              <a:lnSpc>
                <a:spcPct val="90000"/>
              </a:lnSpc>
              <a:spcBef>
                <a:spcPts val="615"/>
              </a:spcBef>
              <a:buFont typeface="Arial" panose="020B0604020202020204" pitchFamily="34" charset="0"/>
              <a:buChar char="•"/>
              <a:defRPr sz="2215" kern="1200">
                <a:solidFill>
                  <a:schemeClr val="tx1"/>
                </a:solidFill>
                <a:latin typeface="+mn-lt"/>
                <a:ea typeface="+mn-ea"/>
                <a:cs typeface="+mn-cs"/>
              </a:defRPr>
            </a:lvl9pPr>
          </a:lstStyle>
          <a:p>
            <a:pPr marL="0" indent="0">
              <a:buNone/>
            </a:pPr>
            <a:r>
              <a:rPr lang="en-US" sz="1400" i="1" dirty="0">
                <a:solidFill>
                  <a:schemeClr val="accent3"/>
                </a:solidFill>
              </a:rPr>
              <a:t>Click on each step to learn about it.</a:t>
            </a:r>
          </a:p>
        </p:txBody>
      </p:sp>
      <p:sp>
        <p:nvSpPr>
          <p:cNvPr id="55" name="Rectangle 54">
            <a:extLst>
              <a:ext uri="{FF2B5EF4-FFF2-40B4-BE49-F238E27FC236}">
                <a16:creationId xmlns:a16="http://schemas.microsoft.com/office/drawing/2014/main" id="{8643FA7D-413A-41D1-AA98-9BD15C560955}"/>
              </a:ext>
            </a:extLst>
          </p:cNvPr>
          <p:cNvSpPr/>
          <p:nvPr/>
        </p:nvSpPr>
        <p:spPr>
          <a:xfrm>
            <a:off x="4672176" y="2267806"/>
            <a:ext cx="7731150" cy="5257800"/>
          </a:xfrm>
          <a:prstGeom prst="rect">
            <a:avLst/>
          </a:prstGeom>
          <a:solidFill>
            <a:schemeClr val="bg1"/>
          </a:solidFill>
          <a:ln w="34925">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dirty="0"/>
          </a:p>
        </p:txBody>
      </p:sp>
      <p:sp>
        <p:nvSpPr>
          <p:cNvPr id="56" name="Oval 55">
            <a:extLst>
              <a:ext uri="{FF2B5EF4-FFF2-40B4-BE49-F238E27FC236}">
                <a16:creationId xmlns:a16="http://schemas.microsoft.com/office/drawing/2014/main" id="{AF167A3C-3941-4A49-8641-7C6EDD5355DD}"/>
              </a:ext>
            </a:extLst>
          </p:cNvPr>
          <p:cNvSpPr/>
          <p:nvPr/>
        </p:nvSpPr>
        <p:spPr>
          <a:xfrm>
            <a:off x="12085794" y="2028779"/>
            <a:ext cx="640080" cy="64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latin typeface="Arial" panose="020B0604020202020204" pitchFamily="34" charset="0"/>
                <a:cs typeface="Arial" panose="020B0604020202020204" pitchFamily="34" charset="0"/>
              </a:rPr>
              <a:t>1</a:t>
            </a:r>
          </a:p>
        </p:txBody>
      </p:sp>
      <p:cxnSp>
        <p:nvCxnSpPr>
          <p:cNvPr id="57" name="Straight Connector 56">
            <a:extLst>
              <a:ext uri="{FF2B5EF4-FFF2-40B4-BE49-F238E27FC236}">
                <a16:creationId xmlns:a16="http://schemas.microsoft.com/office/drawing/2014/main" id="{49BE2E6B-823B-49D3-BE5B-2A4483CECBA7}"/>
              </a:ext>
            </a:extLst>
          </p:cNvPr>
          <p:cNvCxnSpPr>
            <a:cxnSpLocks/>
          </p:cNvCxnSpPr>
          <p:nvPr/>
        </p:nvCxnSpPr>
        <p:spPr>
          <a:xfrm>
            <a:off x="4992299" y="3054883"/>
            <a:ext cx="7090904" cy="0"/>
          </a:xfrm>
          <a:prstGeom prst="line">
            <a:avLst/>
          </a:prstGeom>
          <a:ln w="12700">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58" name="TextBox 57">
            <a:extLst>
              <a:ext uri="{FF2B5EF4-FFF2-40B4-BE49-F238E27FC236}">
                <a16:creationId xmlns:a16="http://schemas.microsoft.com/office/drawing/2014/main" id="{52AF2D74-785C-4A80-9B50-D085E4922697}"/>
              </a:ext>
            </a:extLst>
          </p:cNvPr>
          <p:cNvSpPr txBox="1"/>
          <p:nvPr/>
        </p:nvSpPr>
        <p:spPr>
          <a:xfrm>
            <a:off x="5577769" y="2477578"/>
            <a:ext cx="2943867" cy="400110"/>
          </a:xfrm>
          <a:prstGeom prst="rect">
            <a:avLst/>
          </a:prstGeom>
          <a:noFill/>
        </p:spPr>
        <p:txBody>
          <a:bodyPr wrap="square" rtlCol="0">
            <a:spAutoFit/>
          </a:bodyPr>
          <a:lstStyle/>
          <a:p>
            <a:r>
              <a:rPr lang="en-IN" sz="2000" b="1" dirty="0">
                <a:solidFill>
                  <a:schemeClr val="accent2"/>
                </a:solidFill>
                <a:latin typeface="Arial "/>
              </a:rPr>
              <a:t>DO A TITLE SEARCH</a:t>
            </a:r>
          </a:p>
        </p:txBody>
      </p:sp>
      <p:sp>
        <p:nvSpPr>
          <p:cNvPr id="59" name="TextBox 58">
            <a:extLst>
              <a:ext uri="{FF2B5EF4-FFF2-40B4-BE49-F238E27FC236}">
                <a16:creationId xmlns:a16="http://schemas.microsoft.com/office/drawing/2014/main" id="{31D09BA1-A1D6-4E03-811B-0D80E447A3B1}"/>
              </a:ext>
            </a:extLst>
          </p:cNvPr>
          <p:cNvSpPr txBox="1"/>
          <p:nvPr/>
        </p:nvSpPr>
        <p:spPr>
          <a:xfrm>
            <a:off x="5001540" y="3170765"/>
            <a:ext cx="7099300" cy="1200329"/>
          </a:xfrm>
          <a:prstGeom prst="rect">
            <a:avLst/>
          </a:prstGeom>
          <a:noFill/>
        </p:spPr>
        <p:txBody>
          <a:bodyPr wrap="square">
            <a:spAutoFit/>
          </a:bodyPr>
          <a:lstStyle/>
          <a:p>
            <a:r>
              <a:rPr lang="en-IN" sz="1800" dirty="0">
                <a:latin typeface="Arial "/>
              </a:rPr>
              <a:t>When a lender is preparing to secure a loan with a property parcel, a title search is normally undertaken to </a:t>
            </a:r>
            <a:r>
              <a:rPr lang="en-IN" sz="1800" b="1" dirty="0">
                <a:latin typeface="Arial "/>
              </a:rPr>
              <a:t>ensure</a:t>
            </a:r>
            <a:r>
              <a:rPr lang="en-IN" sz="1800" dirty="0">
                <a:latin typeface="Arial "/>
              </a:rPr>
              <a:t> that the </a:t>
            </a:r>
            <a:r>
              <a:rPr lang="en-IN" sz="1800" b="1" dirty="0">
                <a:latin typeface="Arial "/>
              </a:rPr>
              <a:t>lender's mortgage </a:t>
            </a:r>
            <a:r>
              <a:rPr lang="en-IN" sz="1800" dirty="0">
                <a:latin typeface="Arial "/>
              </a:rPr>
              <a:t>or </a:t>
            </a:r>
            <a:r>
              <a:rPr lang="en-IN" sz="1800" b="1" dirty="0">
                <a:latin typeface="Arial "/>
              </a:rPr>
              <a:t>deed of trust</a:t>
            </a:r>
            <a:r>
              <a:rPr lang="en-IN" sz="1800" dirty="0">
                <a:latin typeface="Arial "/>
              </a:rPr>
              <a:t> will </a:t>
            </a:r>
            <a:r>
              <a:rPr lang="en-IN" sz="1800" b="1" dirty="0">
                <a:latin typeface="Arial "/>
              </a:rPr>
              <a:t>have</a:t>
            </a:r>
            <a:r>
              <a:rPr lang="en-IN" sz="1800" dirty="0">
                <a:latin typeface="Arial "/>
              </a:rPr>
              <a:t> </a:t>
            </a:r>
            <a:r>
              <a:rPr lang="en-IN" sz="1800" b="1" dirty="0">
                <a:latin typeface="Arial "/>
              </a:rPr>
              <a:t>first</a:t>
            </a:r>
            <a:r>
              <a:rPr lang="en-IN" sz="1800" dirty="0">
                <a:latin typeface="Arial "/>
              </a:rPr>
              <a:t> (or second, third, etc.) </a:t>
            </a:r>
            <a:r>
              <a:rPr lang="en-IN" sz="1800" b="1" dirty="0">
                <a:latin typeface="Arial "/>
              </a:rPr>
              <a:t>priority.</a:t>
            </a:r>
          </a:p>
        </p:txBody>
      </p:sp>
      <p:grpSp>
        <p:nvGrpSpPr>
          <p:cNvPr id="60" name="Group 59">
            <a:extLst>
              <a:ext uri="{FF2B5EF4-FFF2-40B4-BE49-F238E27FC236}">
                <a16:creationId xmlns:a16="http://schemas.microsoft.com/office/drawing/2014/main" id="{CE4841E1-D94A-4BFB-95C0-DD0C4D256B95}"/>
              </a:ext>
            </a:extLst>
          </p:cNvPr>
          <p:cNvGrpSpPr/>
          <p:nvPr/>
        </p:nvGrpSpPr>
        <p:grpSpPr>
          <a:xfrm>
            <a:off x="4935225" y="2390962"/>
            <a:ext cx="573343" cy="573343"/>
            <a:chOff x="11545968" y="6424359"/>
            <a:chExt cx="1044000" cy="1044000"/>
          </a:xfrm>
        </p:grpSpPr>
        <p:sp>
          <p:nvSpPr>
            <p:cNvPr id="61" name="Flowchart: Connector 60">
              <a:extLst>
                <a:ext uri="{FF2B5EF4-FFF2-40B4-BE49-F238E27FC236}">
                  <a16:creationId xmlns:a16="http://schemas.microsoft.com/office/drawing/2014/main" id="{30CDD23C-D77B-4DD2-A426-09BA4F55DF49}"/>
                </a:ext>
              </a:extLst>
            </p:cNvPr>
            <p:cNvSpPr/>
            <p:nvPr/>
          </p:nvSpPr>
          <p:spPr>
            <a:xfrm>
              <a:off x="11545968" y="6424359"/>
              <a:ext cx="1044000" cy="1044000"/>
            </a:xfrm>
            <a:prstGeom prst="flowChartConnector">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62" name="Group 61">
              <a:extLst>
                <a:ext uri="{FF2B5EF4-FFF2-40B4-BE49-F238E27FC236}">
                  <a16:creationId xmlns:a16="http://schemas.microsoft.com/office/drawing/2014/main" id="{A4566EBE-B59A-4A0E-A67D-9010D8A301C0}"/>
                </a:ext>
              </a:extLst>
            </p:cNvPr>
            <p:cNvGrpSpPr/>
            <p:nvPr/>
          </p:nvGrpSpPr>
          <p:grpSpPr>
            <a:xfrm>
              <a:off x="11778477" y="6629563"/>
              <a:ext cx="578982" cy="633591"/>
              <a:chOff x="10722328" y="2851438"/>
              <a:chExt cx="779882" cy="853439"/>
            </a:xfrm>
            <a:solidFill>
              <a:schemeClr val="tx2"/>
            </a:solidFill>
          </p:grpSpPr>
          <p:sp>
            <p:nvSpPr>
              <p:cNvPr id="63" name="Freeform: Shape 62">
                <a:extLst>
                  <a:ext uri="{FF2B5EF4-FFF2-40B4-BE49-F238E27FC236}">
                    <a16:creationId xmlns:a16="http://schemas.microsoft.com/office/drawing/2014/main" id="{04F62A5B-6CE0-468B-A751-B9AA3D50DE77}"/>
                  </a:ext>
                </a:extLst>
              </p:cNvPr>
              <p:cNvSpPr/>
              <p:nvPr/>
            </p:nvSpPr>
            <p:spPr>
              <a:xfrm>
                <a:off x="10722328" y="2851438"/>
                <a:ext cx="581025" cy="581025"/>
              </a:xfrm>
              <a:custGeom>
                <a:avLst/>
                <a:gdLst>
                  <a:gd name="connsiteX0" fmla="*/ 290513 w 581025"/>
                  <a:gd name="connsiteY0" fmla="*/ 581025 h 581025"/>
                  <a:gd name="connsiteX1" fmla="*/ 0 w 581025"/>
                  <a:gd name="connsiteY1" fmla="*/ 290513 h 581025"/>
                  <a:gd name="connsiteX2" fmla="*/ 290513 w 581025"/>
                  <a:gd name="connsiteY2" fmla="*/ 0 h 581025"/>
                  <a:gd name="connsiteX3" fmla="*/ 581025 w 581025"/>
                  <a:gd name="connsiteY3" fmla="*/ 290513 h 581025"/>
                  <a:gd name="connsiteX4" fmla="*/ 290513 w 581025"/>
                  <a:gd name="connsiteY4" fmla="*/ 581025 h 581025"/>
                  <a:gd name="connsiteX5" fmla="*/ 290513 w 581025"/>
                  <a:gd name="connsiteY5" fmla="*/ 9525 h 581025"/>
                  <a:gd name="connsiteX6" fmla="*/ 9525 w 581025"/>
                  <a:gd name="connsiteY6" fmla="*/ 290513 h 581025"/>
                  <a:gd name="connsiteX7" fmla="*/ 290513 w 581025"/>
                  <a:gd name="connsiteY7" fmla="*/ 571500 h 581025"/>
                  <a:gd name="connsiteX8" fmla="*/ 571500 w 581025"/>
                  <a:gd name="connsiteY8" fmla="*/ 290513 h 581025"/>
                  <a:gd name="connsiteX9" fmla="*/ 290513 w 581025"/>
                  <a:gd name="connsiteY9" fmla="*/ 9525 h 581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1025" h="581025">
                    <a:moveTo>
                      <a:pt x="290513" y="581025"/>
                    </a:moveTo>
                    <a:cubicBezTo>
                      <a:pt x="130492" y="581025"/>
                      <a:pt x="0" y="450533"/>
                      <a:pt x="0" y="290513"/>
                    </a:cubicBezTo>
                    <a:cubicBezTo>
                      <a:pt x="0" y="130492"/>
                      <a:pt x="130492" y="0"/>
                      <a:pt x="290513" y="0"/>
                    </a:cubicBezTo>
                    <a:cubicBezTo>
                      <a:pt x="450533" y="0"/>
                      <a:pt x="581025" y="130492"/>
                      <a:pt x="581025" y="290513"/>
                    </a:cubicBezTo>
                    <a:cubicBezTo>
                      <a:pt x="581025" y="450533"/>
                      <a:pt x="450533" y="581025"/>
                      <a:pt x="290513" y="581025"/>
                    </a:cubicBezTo>
                    <a:close/>
                    <a:moveTo>
                      <a:pt x="290513" y="9525"/>
                    </a:moveTo>
                    <a:cubicBezTo>
                      <a:pt x="135255" y="9525"/>
                      <a:pt x="9525" y="135255"/>
                      <a:pt x="9525" y="290513"/>
                    </a:cubicBezTo>
                    <a:cubicBezTo>
                      <a:pt x="9525" y="445770"/>
                      <a:pt x="135255" y="571500"/>
                      <a:pt x="290513" y="571500"/>
                    </a:cubicBezTo>
                    <a:cubicBezTo>
                      <a:pt x="445770" y="571500"/>
                      <a:pt x="571500" y="445770"/>
                      <a:pt x="571500" y="290513"/>
                    </a:cubicBezTo>
                    <a:cubicBezTo>
                      <a:pt x="571500" y="135255"/>
                      <a:pt x="445770" y="9525"/>
                      <a:pt x="290513" y="9525"/>
                    </a:cubicBezTo>
                    <a:close/>
                  </a:path>
                </a:pathLst>
              </a:custGeom>
              <a:solidFill>
                <a:schemeClr val="accent2">
                  <a:lumMod val="50000"/>
                </a:schemeClr>
              </a:solidFill>
              <a:ln w="9525" cap="flat">
                <a:solidFill>
                  <a:schemeClr val="accent2">
                    <a:lumMod val="75000"/>
                  </a:schemeClr>
                </a:solidFill>
                <a:prstDash val="solid"/>
                <a:miter/>
              </a:ln>
            </p:spPr>
            <p:txBody>
              <a:bodyPr rtlCol="0" anchor="ctr"/>
              <a:lstStyle/>
              <a:p>
                <a:endParaRPr lang="en-IN"/>
              </a:p>
            </p:txBody>
          </p:sp>
          <p:sp>
            <p:nvSpPr>
              <p:cNvPr id="64" name="Freeform: Shape 63">
                <a:extLst>
                  <a:ext uri="{FF2B5EF4-FFF2-40B4-BE49-F238E27FC236}">
                    <a16:creationId xmlns:a16="http://schemas.microsoft.com/office/drawing/2014/main" id="{C45999C7-8C37-4C06-A85A-9AC24A769C34}"/>
                  </a:ext>
                </a:extLst>
              </p:cNvPr>
              <p:cNvSpPr/>
              <p:nvPr/>
            </p:nvSpPr>
            <p:spPr>
              <a:xfrm>
                <a:off x="11146191" y="3320067"/>
                <a:ext cx="356019" cy="384810"/>
              </a:xfrm>
              <a:custGeom>
                <a:avLst/>
                <a:gdLst>
                  <a:gd name="connsiteX0" fmla="*/ 272415 w 356019"/>
                  <a:gd name="connsiteY0" fmla="*/ 384810 h 384810"/>
                  <a:gd name="connsiteX1" fmla="*/ 268605 w 356019"/>
                  <a:gd name="connsiteY1" fmla="*/ 384810 h 384810"/>
                  <a:gd name="connsiteX2" fmla="*/ 207645 w 356019"/>
                  <a:gd name="connsiteY2" fmla="*/ 352425 h 384810"/>
                  <a:gd name="connsiteX3" fmla="*/ 0 w 356019"/>
                  <a:gd name="connsiteY3" fmla="*/ 74295 h 384810"/>
                  <a:gd name="connsiteX4" fmla="*/ 7620 w 356019"/>
                  <a:gd name="connsiteY4" fmla="*/ 68580 h 384810"/>
                  <a:gd name="connsiteX5" fmla="*/ 215265 w 356019"/>
                  <a:gd name="connsiteY5" fmla="*/ 346710 h 384810"/>
                  <a:gd name="connsiteX6" fmla="*/ 268605 w 356019"/>
                  <a:gd name="connsiteY6" fmla="*/ 375285 h 384810"/>
                  <a:gd name="connsiteX7" fmla="*/ 324803 w 356019"/>
                  <a:gd name="connsiteY7" fmla="*/ 352425 h 384810"/>
                  <a:gd name="connsiteX8" fmla="*/ 327660 w 356019"/>
                  <a:gd name="connsiteY8" fmla="*/ 349567 h 384810"/>
                  <a:gd name="connsiteX9" fmla="*/ 325755 w 356019"/>
                  <a:gd name="connsiteY9" fmla="*/ 250508 h 384810"/>
                  <a:gd name="connsiteX10" fmla="*/ 81915 w 356019"/>
                  <a:gd name="connsiteY10" fmla="*/ 6668 h 384810"/>
                  <a:gd name="connsiteX11" fmla="*/ 88583 w 356019"/>
                  <a:gd name="connsiteY11" fmla="*/ 0 h 384810"/>
                  <a:gd name="connsiteX12" fmla="*/ 332422 w 356019"/>
                  <a:gd name="connsiteY12" fmla="*/ 243840 h 384810"/>
                  <a:gd name="connsiteX13" fmla="*/ 335280 w 356019"/>
                  <a:gd name="connsiteY13" fmla="*/ 356235 h 384810"/>
                  <a:gd name="connsiteX14" fmla="*/ 332422 w 356019"/>
                  <a:gd name="connsiteY14" fmla="*/ 359092 h 384810"/>
                  <a:gd name="connsiteX15" fmla="*/ 272415 w 356019"/>
                  <a:gd name="connsiteY15" fmla="*/ 384810 h 384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6019" h="384810">
                    <a:moveTo>
                      <a:pt x="272415" y="384810"/>
                    </a:moveTo>
                    <a:cubicBezTo>
                      <a:pt x="271463" y="384810"/>
                      <a:pt x="269558" y="384810"/>
                      <a:pt x="268605" y="384810"/>
                    </a:cubicBezTo>
                    <a:cubicBezTo>
                      <a:pt x="244792" y="383858"/>
                      <a:pt x="221933" y="371475"/>
                      <a:pt x="207645" y="352425"/>
                    </a:cubicBezTo>
                    <a:lnTo>
                      <a:pt x="0" y="74295"/>
                    </a:lnTo>
                    <a:lnTo>
                      <a:pt x="7620" y="68580"/>
                    </a:lnTo>
                    <a:lnTo>
                      <a:pt x="215265" y="346710"/>
                    </a:lnTo>
                    <a:cubicBezTo>
                      <a:pt x="227647" y="363855"/>
                      <a:pt x="247650" y="374333"/>
                      <a:pt x="268605" y="375285"/>
                    </a:cubicBezTo>
                    <a:cubicBezTo>
                      <a:pt x="289560" y="376238"/>
                      <a:pt x="310515" y="367665"/>
                      <a:pt x="324803" y="352425"/>
                    </a:cubicBezTo>
                    <a:lnTo>
                      <a:pt x="327660" y="349567"/>
                    </a:lnTo>
                    <a:cubicBezTo>
                      <a:pt x="353378" y="320992"/>
                      <a:pt x="352425" y="278130"/>
                      <a:pt x="325755" y="250508"/>
                    </a:cubicBezTo>
                    <a:lnTo>
                      <a:pt x="81915" y="6668"/>
                    </a:lnTo>
                    <a:lnTo>
                      <a:pt x="88583" y="0"/>
                    </a:lnTo>
                    <a:lnTo>
                      <a:pt x="332422" y="243840"/>
                    </a:lnTo>
                    <a:cubicBezTo>
                      <a:pt x="362903" y="274320"/>
                      <a:pt x="363855" y="323850"/>
                      <a:pt x="335280" y="356235"/>
                    </a:cubicBezTo>
                    <a:lnTo>
                      <a:pt x="332422" y="359092"/>
                    </a:lnTo>
                    <a:cubicBezTo>
                      <a:pt x="317183" y="375285"/>
                      <a:pt x="295275" y="384810"/>
                      <a:pt x="272415" y="384810"/>
                    </a:cubicBezTo>
                    <a:close/>
                  </a:path>
                </a:pathLst>
              </a:custGeom>
              <a:solidFill>
                <a:schemeClr val="accent2">
                  <a:lumMod val="50000"/>
                </a:schemeClr>
              </a:solidFill>
              <a:ln w="9525" cap="flat">
                <a:solidFill>
                  <a:schemeClr val="accent2">
                    <a:lumMod val="75000"/>
                  </a:schemeClr>
                </a:solidFill>
                <a:prstDash val="solid"/>
                <a:miter/>
              </a:ln>
            </p:spPr>
            <p:txBody>
              <a:bodyPr rtlCol="0" anchor="ctr"/>
              <a:lstStyle/>
              <a:p>
                <a:endParaRPr lang="en-IN"/>
              </a:p>
            </p:txBody>
          </p:sp>
        </p:grpSp>
      </p:grpSp>
      <p:grpSp>
        <p:nvGrpSpPr>
          <p:cNvPr id="65" name="Group 64">
            <a:extLst>
              <a:ext uri="{FF2B5EF4-FFF2-40B4-BE49-F238E27FC236}">
                <a16:creationId xmlns:a16="http://schemas.microsoft.com/office/drawing/2014/main" id="{6653E7C2-B601-45C5-A24B-084AD58D5E86}"/>
              </a:ext>
            </a:extLst>
          </p:cNvPr>
          <p:cNvGrpSpPr/>
          <p:nvPr/>
        </p:nvGrpSpPr>
        <p:grpSpPr>
          <a:xfrm>
            <a:off x="11051228" y="6694531"/>
            <a:ext cx="1124748" cy="435961"/>
            <a:chOff x="8426582" y="7102996"/>
            <a:chExt cx="1047332" cy="405954"/>
          </a:xfrm>
        </p:grpSpPr>
        <p:grpSp>
          <p:nvGrpSpPr>
            <p:cNvPr id="66" name="Group 65">
              <a:extLst>
                <a:ext uri="{FF2B5EF4-FFF2-40B4-BE49-F238E27FC236}">
                  <a16:creationId xmlns:a16="http://schemas.microsoft.com/office/drawing/2014/main" id="{008E27EF-1C3F-47B3-ACBD-593307F218EC}"/>
                </a:ext>
              </a:extLst>
            </p:cNvPr>
            <p:cNvGrpSpPr/>
            <p:nvPr/>
          </p:nvGrpSpPr>
          <p:grpSpPr>
            <a:xfrm>
              <a:off x="9067960" y="7102996"/>
              <a:ext cx="405954" cy="405954"/>
              <a:chOff x="12191188" y="4366701"/>
              <a:chExt cx="665240" cy="665240"/>
            </a:xfrm>
          </p:grpSpPr>
          <p:sp>
            <p:nvSpPr>
              <p:cNvPr id="72" name="Oval 71">
                <a:extLst>
                  <a:ext uri="{FF2B5EF4-FFF2-40B4-BE49-F238E27FC236}">
                    <a16:creationId xmlns:a16="http://schemas.microsoft.com/office/drawing/2014/main" id="{F7D1C237-E486-4EF4-A2DC-C24AEE101420}"/>
                  </a:ext>
                </a:extLst>
              </p:cNvPr>
              <p:cNvSpPr/>
              <p:nvPr/>
            </p:nvSpPr>
            <p:spPr>
              <a:xfrm>
                <a:off x="12191188" y="4366701"/>
                <a:ext cx="665240" cy="665240"/>
              </a:xfrm>
              <a:prstGeom prst="ellipse">
                <a:avLst/>
              </a:prstGeom>
              <a:solidFill>
                <a:schemeClr val="bg2">
                  <a:alpha val="79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73" name="Group 72">
                <a:extLst>
                  <a:ext uri="{FF2B5EF4-FFF2-40B4-BE49-F238E27FC236}">
                    <a16:creationId xmlns:a16="http://schemas.microsoft.com/office/drawing/2014/main" id="{E6C1F94B-68C2-467F-B0B8-48142DBE4B82}"/>
                  </a:ext>
                </a:extLst>
              </p:cNvPr>
              <p:cNvGrpSpPr/>
              <p:nvPr/>
            </p:nvGrpSpPr>
            <p:grpSpPr>
              <a:xfrm>
                <a:off x="12472351" y="4571540"/>
                <a:ext cx="134151" cy="255563"/>
                <a:chOff x="5610446" y="4247052"/>
                <a:chExt cx="130969" cy="454390"/>
              </a:xfrm>
            </p:grpSpPr>
            <p:cxnSp>
              <p:nvCxnSpPr>
                <p:cNvPr id="74" name="Straight Connector 73">
                  <a:extLst>
                    <a:ext uri="{FF2B5EF4-FFF2-40B4-BE49-F238E27FC236}">
                      <a16:creationId xmlns:a16="http://schemas.microsoft.com/office/drawing/2014/main" id="{5BF109BC-DD9E-49FC-B13F-82D8A8201A13}"/>
                    </a:ext>
                  </a:extLst>
                </p:cNvPr>
                <p:cNvCxnSpPr>
                  <a:cxnSpLocks/>
                </p:cNvCxnSpPr>
                <p:nvPr/>
              </p:nvCxnSpPr>
              <p:spPr>
                <a:xfrm>
                  <a:off x="5610446" y="4247052"/>
                  <a:ext cx="130969" cy="235315"/>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6C146A42-8FE5-4B5C-862C-ED9B80039F66}"/>
                    </a:ext>
                  </a:extLst>
                </p:cNvPr>
                <p:cNvCxnSpPr/>
                <p:nvPr/>
              </p:nvCxnSpPr>
              <p:spPr>
                <a:xfrm flipH="1">
                  <a:off x="5610446" y="4482367"/>
                  <a:ext cx="130969" cy="219075"/>
                </a:xfrm>
                <a:prstGeom prst="line">
                  <a:avLst/>
                </a:prstGeom>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nvGrpSpPr>
            <p:cNvPr id="67" name="Group 66">
              <a:extLst>
                <a:ext uri="{FF2B5EF4-FFF2-40B4-BE49-F238E27FC236}">
                  <a16:creationId xmlns:a16="http://schemas.microsoft.com/office/drawing/2014/main" id="{57D06B7F-BD50-4FB7-83A2-36B396BFA247}"/>
                </a:ext>
              </a:extLst>
            </p:cNvPr>
            <p:cNvGrpSpPr/>
            <p:nvPr/>
          </p:nvGrpSpPr>
          <p:grpSpPr>
            <a:xfrm flipH="1">
              <a:off x="8426582" y="7102996"/>
              <a:ext cx="405954" cy="405954"/>
              <a:chOff x="12191188" y="4366701"/>
              <a:chExt cx="665240" cy="665240"/>
            </a:xfrm>
            <a:solidFill>
              <a:schemeClr val="bg1">
                <a:lumMod val="50000"/>
              </a:schemeClr>
            </a:solidFill>
          </p:grpSpPr>
          <p:sp>
            <p:nvSpPr>
              <p:cNvPr id="68" name="Oval 67">
                <a:extLst>
                  <a:ext uri="{FF2B5EF4-FFF2-40B4-BE49-F238E27FC236}">
                    <a16:creationId xmlns:a16="http://schemas.microsoft.com/office/drawing/2014/main" id="{9CFE3444-B3BF-4738-8923-E9DB55B8F3B4}"/>
                  </a:ext>
                </a:extLst>
              </p:cNvPr>
              <p:cNvSpPr/>
              <p:nvPr/>
            </p:nvSpPr>
            <p:spPr>
              <a:xfrm>
                <a:off x="12191188" y="4366701"/>
                <a:ext cx="665240" cy="665240"/>
              </a:xfrm>
              <a:prstGeom prst="ellipse">
                <a:avLst/>
              </a:prstGeom>
              <a:solidFill>
                <a:srgbClr val="00375C">
                  <a:alpha val="79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69" name="Group 68">
                <a:extLst>
                  <a:ext uri="{FF2B5EF4-FFF2-40B4-BE49-F238E27FC236}">
                    <a16:creationId xmlns:a16="http://schemas.microsoft.com/office/drawing/2014/main" id="{3F75808F-7DAD-4D3A-AA32-CE817FECFA6C}"/>
                  </a:ext>
                </a:extLst>
              </p:cNvPr>
              <p:cNvGrpSpPr/>
              <p:nvPr/>
            </p:nvGrpSpPr>
            <p:grpSpPr>
              <a:xfrm>
                <a:off x="12472351" y="4571540"/>
                <a:ext cx="134151" cy="255563"/>
                <a:chOff x="5610446" y="4247052"/>
                <a:chExt cx="130969" cy="454390"/>
              </a:xfrm>
              <a:grpFill/>
            </p:grpSpPr>
            <p:cxnSp>
              <p:nvCxnSpPr>
                <p:cNvPr id="70" name="Straight Connector 69">
                  <a:extLst>
                    <a:ext uri="{FF2B5EF4-FFF2-40B4-BE49-F238E27FC236}">
                      <a16:creationId xmlns:a16="http://schemas.microsoft.com/office/drawing/2014/main" id="{796C13F4-71A5-46C1-B01A-EDAEA1A7C7A0}"/>
                    </a:ext>
                  </a:extLst>
                </p:cNvPr>
                <p:cNvCxnSpPr>
                  <a:cxnSpLocks/>
                </p:cNvCxnSpPr>
                <p:nvPr/>
              </p:nvCxnSpPr>
              <p:spPr>
                <a:xfrm>
                  <a:off x="5610446" y="4247052"/>
                  <a:ext cx="130969" cy="235315"/>
                </a:xfrm>
                <a:prstGeom prst="line">
                  <a:avLst/>
                </a:prstGeom>
                <a:grpFill/>
                <a:ln w="254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41A690C7-6381-4B4D-A4CC-027A4345F36D}"/>
                    </a:ext>
                  </a:extLst>
                </p:cNvPr>
                <p:cNvCxnSpPr/>
                <p:nvPr/>
              </p:nvCxnSpPr>
              <p:spPr>
                <a:xfrm flipH="1">
                  <a:off x="5610446" y="4482367"/>
                  <a:ext cx="130969" cy="219075"/>
                </a:xfrm>
                <a:prstGeom prst="line">
                  <a:avLst/>
                </a:prstGeom>
                <a:grpFill/>
                <a:ln w="254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grpSp>
      <p:pic>
        <p:nvPicPr>
          <p:cNvPr id="76" name="Graphic 75">
            <a:extLst>
              <a:ext uri="{FF2B5EF4-FFF2-40B4-BE49-F238E27FC236}">
                <a16:creationId xmlns:a16="http://schemas.microsoft.com/office/drawing/2014/main" id="{CD802807-7B67-4C44-8B4E-8967385B67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21060752" flipH="1">
            <a:off x="10582401" y="6630835"/>
            <a:ext cx="432000" cy="432000"/>
          </a:xfrm>
          <a:prstGeom prst="rect">
            <a:avLst/>
          </a:prstGeom>
        </p:spPr>
      </p:pic>
      <p:sp>
        <p:nvSpPr>
          <p:cNvPr id="77" name="TextBox 76">
            <a:extLst>
              <a:ext uri="{FF2B5EF4-FFF2-40B4-BE49-F238E27FC236}">
                <a16:creationId xmlns:a16="http://schemas.microsoft.com/office/drawing/2014/main" id="{8412CECD-349F-44E4-914F-F9003199DB84}"/>
              </a:ext>
            </a:extLst>
          </p:cNvPr>
          <p:cNvSpPr txBox="1"/>
          <p:nvPr/>
        </p:nvSpPr>
        <p:spPr>
          <a:xfrm>
            <a:off x="11086678" y="7139503"/>
            <a:ext cx="1067602" cy="307777"/>
          </a:xfrm>
          <a:prstGeom prst="rect">
            <a:avLst/>
          </a:prstGeom>
          <a:noFill/>
        </p:spPr>
        <p:txBody>
          <a:bodyPr wrap="square">
            <a:spAutoFit/>
          </a:bodyPr>
          <a:lstStyle/>
          <a:p>
            <a:pPr algn="ctr"/>
            <a:r>
              <a:rPr lang="en-IN" sz="1400" i="1" dirty="0">
                <a:solidFill>
                  <a:schemeClr val="accent3"/>
                </a:solidFill>
                <a:effectLst/>
                <a:latin typeface="Arial" panose="020B0604020202020204" pitchFamily="34" charset="0"/>
                <a:ea typeface="Calibri" panose="020F0502020204030204" pitchFamily="34" charset="0"/>
                <a:cs typeface="Arial" panose="020B0604020202020204" pitchFamily="34" charset="0"/>
              </a:rPr>
              <a:t>Click here.</a:t>
            </a:r>
            <a:endParaRPr lang="en-IN" sz="1400" i="1" dirty="0">
              <a:solidFill>
                <a:schemeClr val="accent3"/>
              </a:solidFill>
            </a:endParaRPr>
          </a:p>
        </p:txBody>
      </p:sp>
      <p:sp>
        <p:nvSpPr>
          <p:cNvPr id="5" name="Slide Number Placeholder 4">
            <a:extLst>
              <a:ext uri="{FF2B5EF4-FFF2-40B4-BE49-F238E27FC236}">
                <a16:creationId xmlns:a16="http://schemas.microsoft.com/office/drawing/2014/main" id="{B5B53EF1-9B35-4791-AA64-9666F566D885}"/>
              </a:ext>
            </a:extLst>
          </p:cNvPr>
          <p:cNvSpPr>
            <a:spLocks noGrp="1"/>
          </p:cNvSpPr>
          <p:nvPr>
            <p:ph type="sldNum" sz="quarter" idx="12"/>
          </p:nvPr>
        </p:nvSpPr>
        <p:spPr/>
        <p:txBody>
          <a:bodyPr/>
          <a:lstStyle/>
          <a:p>
            <a:fld id="{71A628A0-E779-4D32-97F1-9C80A60D6EF0}" type="slidenum">
              <a:rPr lang="en-IN" smtClean="0"/>
              <a:pPr/>
              <a:t>98</a:t>
            </a:fld>
            <a:r>
              <a:rPr lang="en-IN"/>
              <a:t> of 116</a:t>
            </a:r>
            <a:endParaRPr lang="en-IN" dirty="0"/>
          </a:p>
        </p:txBody>
      </p:sp>
    </p:spTree>
    <p:extLst>
      <p:ext uri="{BB962C8B-B14F-4D97-AF65-F5344CB8AC3E}">
        <p14:creationId xmlns:p14="http://schemas.microsoft.com/office/powerpoint/2010/main" val="219772075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226C2466-7812-4A22-9753-496BF93713D8}"/>
              </a:ext>
            </a:extLst>
          </p:cNvPr>
          <p:cNvSpPr/>
          <p:nvPr/>
        </p:nvSpPr>
        <p:spPr>
          <a:xfrm rot="5400000">
            <a:off x="4478453" y="-531976"/>
            <a:ext cx="4030671" cy="1252728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solidFill>
            </a:endParaRPr>
          </a:p>
        </p:txBody>
      </p:sp>
      <p:sp>
        <p:nvSpPr>
          <p:cNvPr id="42" name="Rectangle 41">
            <a:extLst>
              <a:ext uri="{FF2B5EF4-FFF2-40B4-BE49-F238E27FC236}">
                <a16:creationId xmlns:a16="http://schemas.microsoft.com/office/drawing/2014/main" id="{643E0513-0BB4-447A-91F5-FE47C5E7C7B4}"/>
              </a:ext>
            </a:extLst>
          </p:cNvPr>
          <p:cNvSpPr/>
          <p:nvPr/>
        </p:nvSpPr>
        <p:spPr>
          <a:xfrm rot="5400000">
            <a:off x="5688246" y="-3411582"/>
            <a:ext cx="1611085" cy="125272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2CF10C66-2CAE-4D3D-9D4F-A4EF3E299839}"/>
              </a:ext>
            </a:extLst>
          </p:cNvPr>
          <p:cNvGrpSpPr/>
          <p:nvPr/>
        </p:nvGrpSpPr>
        <p:grpSpPr>
          <a:xfrm>
            <a:off x="10796136" y="1950788"/>
            <a:ext cx="1640504" cy="1814265"/>
            <a:chOff x="432435" y="1943170"/>
            <a:chExt cx="1985009" cy="2195260"/>
          </a:xfrm>
        </p:grpSpPr>
        <p:sp>
          <p:nvSpPr>
            <p:cNvPr id="44" name="Oval 43">
              <a:extLst>
                <a:ext uri="{FF2B5EF4-FFF2-40B4-BE49-F238E27FC236}">
                  <a16:creationId xmlns:a16="http://schemas.microsoft.com/office/drawing/2014/main" id="{44ADC078-6102-4A46-9DE3-AED724F81AA3}"/>
                </a:ext>
              </a:extLst>
            </p:cNvPr>
            <p:cNvSpPr/>
            <p:nvPr/>
          </p:nvSpPr>
          <p:spPr>
            <a:xfrm>
              <a:off x="453749" y="2229869"/>
              <a:ext cx="1937316" cy="1908561"/>
            </a:xfrm>
            <a:prstGeom prst="ellipse">
              <a:avLst/>
            </a:prstGeom>
            <a:solidFill>
              <a:srgbClr val="EBEFF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5" name="Picture 44" descr="A person wearing a suit and tie&#10;&#10;Description automatically generated">
              <a:extLst>
                <a:ext uri="{FF2B5EF4-FFF2-40B4-BE49-F238E27FC236}">
                  <a16:creationId xmlns:a16="http://schemas.microsoft.com/office/drawing/2014/main" id="{0B8AA38F-8768-4815-BE03-621189C68203}"/>
                </a:ext>
              </a:extLst>
            </p:cNvPr>
            <p:cNvPicPr>
              <a:picLocks noChangeAspect="1"/>
            </p:cNvPicPr>
            <p:nvPr/>
          </p:nvPicPr>
          <p:blipFill rotWithShape="1">
            <a:blip r:embed="rId2">
              <a:extLst>
                <a:ext uri="{28A0092B-C50C-407E-A947-70E740481C1C}">
                  <a14:useLocalDpi xmlns:a14="http://schemas.microsoft.com/office/drawing/2010/main" val="0"/>
                </a:ext>
              </a:extLst>
            </a:blip>
            <a:srcRect l="23777" t="-1325" r="5684" b="67210"/>
            <a:stretch/>
          </p:blipFill>
          <p:spPr>
            <a:xfrm>
              <a:off x="432435" y="1943170"/>
              <a:ext cx="1985009" cy="2176209"/>
            </a:xfrm>
            <a:prstGeom prst="flowChartConnector">
              <a:avLst/>
            </a:prstGeom>
          </p:spPr>
        </p:pic>
      </p:grpSp>
      <p:sp>
        <p:nvSpPr>
          <p:cNvPr id="2" name="Title 1">
            <a:extLst>
              <a:ext uri="{FF2B5EF4-FFF2-40B4-BE49-F238E27FC236}">
                <a16:creationId xmlns:a16="http://schemas.microsoft.com/office/drawing/2014/main" id="{3465A022-CA26-411C-9CC6-A54C708B9734}"/>
              </a:ext>
            </a:extLst>
          </p:cNvPr>
          <p:cNvSpPr>
            <a:spLocks noGrp="1"/>
          </p:cNvSpPr>
          <p:nvPr>
            <p:ph type="title"/>
          </p:nvPr>
        </p:nvSpPr>
        <p:spPr/>
        <p:txBody>
          <a:bodyPr/>
          <a:lstStyle/>
          <a:p>
            <a:r>
              <a:rPr lang="en-US" dirty="0"/>
              <a:t>General Risk Mitigation Strategies: Thoughtful Structuring</a:t>
            </a:r>
            <a:endParaRPr lang="en-IN" dirty="0"/>
          </a:p>
        </p:txBody>
      </p:sp>
      <p:sp>
        <p:nvSpPr>
          <p:cNvPr id="6" name="TextBox 5">
            <a:extLst>
              <a:ext uri="{FF2B5EF4-FFF2-40B4-BE49-F238E27FC236}">
                <a16:creationId xmlns:a16="http://schemas.microsoft.com/office/drawing/2014/main" id="{10CAFF95-02EE-405B-A375-DAD790DCEC7B}"/>
              </a:ext>
            </a:extLst>
          </p:cNvPr>
          <p:cNvSpPr txBox="1"/>
          <p:nvPr/>
        </p:nvSpPr>
        <p:spPr>
          <a:xfrm>
            <a:off x="390906" y="2430468"/>
            <a:ext cx="9408414" cy="843180"/>
          </a:xfrm>
          <a:prstGeom prst="rect">
            <a:avLst/>
          </a:prstGeom>
          <a:noFill/>
        </p:spPr>
        <p:txBody>
          <a:bodyPr wrap="square">
            <a:spAutoFit/>
          </a:bodyPr>
          <a:lstStyle/>
          <a:p>
            <a:pPr>
              <a:lnSpc>
                <a:spcPct val="107000"/>
              </a:lnSpc>
              <a:spcBef>
                <a:spcPts val="600"/>
              </a:spcBef>
              <a:spcAft>
                <a:spcPts val="600"/>
              </a:spcAft>
            </a:pPr>
            <a:r>
              <a:rPr lang="en-US" sz="1400" i="1" dirty="0">
                <a:solidFill>
                  <a:schemeClr val="bg1"/>
                </a:solidFill>
                <a:latin typeface="Arial" panose="020B0604020202020204" pitchFamily="34" charset="0"/>
                <a:ea typeface="Calibri" panose="020F0502020204030204" pitchFamily="34" charset="0"/>
                <a:cs typeface="Times New Roman" panose="02020603050405020304" pitchFamily="18" charset="0"/>
              </a:rPr>
              <a:t>Click on each number to learn how…</a:t>
            </a:r>
          </a:p>
          <a:p>
            <a:pPr>
              <a:lnSpc>
                <a:spcPct val="107000"/>
              </a:lnSpc>
              <a:spcBef>
                <a:spcPts val="600"/>
              </a:spcBef>
              <a:spcAft>
                <a:spcPts val="600"/>
              </a:spcAft>
            </a:pPr>
            <a:r>
              <a:rPr lang="en-US" sz="2400" dirty="0">
                <a:solidFill>
                  <a:schemeClr val="bg1"/>
                </a:solidFill>
                <a:latin typeface="Arial" panose="020B0604020202020204" pitchFamily="34" charset="0"/>
                <a:ea typeface="Calibri" panose="020F0502020204030204" pitchFamily="34" charset="0"/>
                <a:cs typeface="Times New Roman" panose="02020603050405020304" pitchFamily="18" charset="0"/>
              </a:rPr>
              <a:t>To structure the funding and the repayment of the loan, </a:t>
            </a:r>
            <a:r>
              <a:rPr lang="en-US" sz="2400" dirty="0">
                <a:solidFill>
                  <a:schemeClr val="bg1"/>
                </a:solidFill>
                <a:latin typeface="Arial" panose="020B0604020202020204" pitchFamily="34" charset="0"/>
                <a:cs typeface="Times New Roman" panose="02020603050405020304" pitchFamily="18" charset="0"/>
              </a:rPr>
              <a:t>consider:</a:t>
            </a:r>
          </a:p>
        </p:txBody>
      </p:sp>
      <p:grpSp>
        <p:nvGrpSpPr>
          <p:cNvPr id="5" name="Group 4">
            <a:extLst>
              <a:ext uri="{FF2B5EF4-FFF2-40B4-BE49-F238E27FC236}">
                <a16:creationId xmlns:a16="http://schemas.microsoft.com/office/drawing/2014/main" id="{3E4BA6A0-91BE-4F05-A087-9B5F3FDE7FBB}"/>
              </a:ext>
            </a:extLst>
          </p:cNvPr>
          <p:cNvGrpSpPr/>
          <p:nvPr/>
        </p:nvGrpSpPr>
        <p:grpSpPr>
          <a:xfrm>
            <a:off x="1706510" y="4041554"/>
            <a:ext cx="9574557" cy="585216"/>
            <a:chOff x="1439808" y="4041554"/>
            <a:chExt cx="9574557" cy="585216"/>
          </a:xfrm>
        </p:grpSpPr>
        <p:sp>
          <p:nvSpPr>
            <p:cNvPr id="47" name="Oval 46">
              <a:extLst>
                <a:ext uri="{FF2B5EF4-FFF2-40B4-BE49-F238E27FC236}">
                  <a16:creationId xmlns:a16="http://schemas.microsoft.com/office/drawing/2014/main" id="{E97420A5-BC09-4856-AF0A-71B067CCC30D}"/>
                </a:ext>
              </a:extLst>
            </p:cNvPr>
            <p:cNvSpPr/>
            <p:nvPr/>
          </p:nvSpPr>
          <p:spPr>
            <a:xfrm>
              <a:off x="4436254" y="4041554"/>
              <a:ext cx="585216" cy="585216"/>
            </a:xfrm>
            <a:prstGeom prst="ellipse">
              <a:avLst/>
            </a:prstGeom>
            <a:gradFill flip="none" rotWithShape="1">
              <a:gsLst>
                <a:gs pos="50000">
                  <a:schemeClr val="accent1"/>
                </a:gs>
                <a:gs pos="50000">
                  <a:srgbClr val="00538A"/>
                </a:gs>
              </a:gsLst>
              <a:lin ang="0" scaled="1"/>
              <a:tileRect/>
            </a:gradFill>
            <a:ln w="25400" cap="flat" cmpd="sng" algn="ctr">
              <a:noFill/>
              <a:prstDash val="solid"/>
            </a:ln>
            <a:effectLst/>
          </p:spPr>
          <p:txBody>
            <a:bodyPr rtlCol="0" anchor="ctr"/>
            <a:lstStyle/>
            <a:p>
              <a:pPr defTabSz="1215118"/>
              <a:r>
                <a:rPr lang="en-US" sz="2800" b="1" kern="0">
                  <a:solidFill>
                    <a:schemeClr val="bg1"/>
                  </a:solidFill>
                  <a:latin typeface="Arial"/>
                </a:rPr>
                <a:t>3</a:t>
              </a:r>
            </a:p>
          </p:txBody>
        </p:sp>
        <p:sp>
          <p:nvSpPr>
            <p:cNvPr id="48" name="Oval 47">
              <a:extLst>
                <a:ext uri="{FF2B5EF4-FFF2-40B4-BE49-F238E27FC236}">
                  <a16:creationId xmlns:a16="http://schemas.microsoft.com/office/drawing/2014/main" id="{8BE08BAE-F472-4D28-8984-FBCA5A3FF987}"/>
                </a:ext>
              </a:extLst>
            </p:cNvPr>
            <p:cNvSpPr/>
            <p:nvPr/>
          </p:nvSpPr>
          <p:spPr>
            <a:xfrm>
              <a:off x="2938031" y="4041554"/>
              <a:ext cx="585216" cy="585216"/>
            </a:xfrm>
            <a:prstGeom prst="ellipse">
              <a:avLst/>
            </a:prstGeom>
            <a:gradFill flip="none" rotWithShape="1">
              <a:gsLst>
                <a:gs pos="50000">
                  <a:schemeClr val="accent1"/>
                </a:gs>
                <a:gs pos="50000">
                  <a:srgbClr val="00538A"/>
                </a:gs>
              </a:gsLst>
              <a:lin ang="0" scaled="1"/>
              <a:tileRect/>
            </a:gradFill>
            <a:ln w="25400" cap="flat" cmpd="sng" algn="ctr">
              <a:noFill/>
              <a:prstDash val="solid"/>
            </a:ln>
            <a:effectLst/>
          </p:spPr>
          <p:txBody>
            <a:bodyPr rtlCol="0" anchor="ctr"/>
            <a:lstStyle/>
            <a:p>
              <a:pPr defTabSz="1215118"/>
              <a:r>
                <a:rPr lang="en-US" sz="2800" b="1" kern="0" dirty="0">
                  <a:solidFill>
                    <a:schemeClr val="bg1"/>
                  </a:solidFill>
                  <a:latin typeface="Arial"/>
                </a:rPr>
                <a:t>2</a:t>
              </a:r>
            </a:p>
          </p:txBody>
        </p:sp>
        <p:sp>
          <p:nvSpPr>
            <p:cNvPr id="49" name="Oval 48">
              <a:extLst>
                <a:ext uri="{FF2B5EF4-FFF2-40B4-BE49-F238E27FC236}">
                  <a16:creationId xmlns:a16="http://schemas.microsoft.com/office/drawing/2014/main" id="{EE935D27-E2FF-4FBA-8DA2-6E2B4AB02EA3}"/>
                </a:ext>
              </a:extLst>
            </p:cNvPr>
            <p:cNvSpPr/>
            <p:nvPr/>
          </p:nvSpPr>
          <p:spPr>
            <a:xfrm>
              <a:off x="5934477" y="4041554"/>
              <a:ext cx="585216" cy="585216"/>
            </a:xfrm>
            <a:prstGeom prst="ellipse">
              <a:avLst/>
            </a:prstGeom>
            <a:gradFill flip="none" rotWithShape="1">
              <a:gsLst>
                <a:gs pos="50000">
                  <a:schemeClr val="accent1"/>
                </a:gs>
                <a:gs pos="50000">
                  <a:srgbClr val="00538A"/>
                </a:gs>
              </a:gsLst>
              <a:lin ang="0" scaled="1"/>
              <a:tileRect/>
            </a:gradFill>
            <a:ln w="25400" cap="flat" cmpd="sng" algn="ctr">
              <a:noFill/>
              <a:prstDash val="solid"/>
            </a:ln>
            <a:effectLst/>
          </p:spPr>
          <p:txBody>
            <a:bodyPr rtlCol="0" anchor="ctr"/>
            <a:lstStyle/>
            <a:p>
              <a:pPr defTabSz="1215118"/>
              <a:r>
                <a:rPr lang="en-US" sz="2800" b="1" kern="0">
                  <a:solidFill>
                    <a:schemeClr val="bg1"/>
                  </a:solidFill>
                  <a:latin typeface="Arial"/>
                </a:rPr>
                <a:t>4</a:t>
              </a:r>
            </a:p>
          </p:txBody>
        </p:sp>
        <p:sp>
          <p:nvSpPr>
            <p:cNvPr id="50" name="Oval 49">
              <a:extLst>
                <a:ext uri="{FF2B5EF4-FFF2-40B4-BE49-F238E27FC236}">
                  <a16:creationId xmlns:a16="http://schemas.microsoft.com/office/drawing/2014/main" id="{48BD0A4C-30B3-40EB-AE81-4D7100FC1F0C}"/>
                </a:ext>
              </a:extLst>
            </p:cNvPr>
            <p:cNvSpPr/>
            <p:nvPr/>
          </p:nvSpPr>
          <p:spPr>
            <a:xfrm>
              <a:off x="7432700" y="4041554"/>
              <a:ext cx="585216" cy="585216"/>
            </a:xfrm>
            <a:prstGeom prst="ellipse">
              <a:avLst/>
            </a:prstGeom>
            <a:gradFill flip="none" rotWithShape="1">
              <a:gsLst>
                <a:gs pos="50000">
                  <a:schemeClr val="accent1"/>
                </a:gs>
                <a:gs pos="50000">
                  <a:srgbClr val="00538A"/>
                </a:gs>
              </a:gsLst>
              <a:lin ang="0" scaled="1"/>
              <a:tileRect/>
            </a:gradFill>
            <a:ln w="25400" cap="flat" cmpd="sng" algn="ctr">
              <a:noFill/>
              <a:prstDash val="solid"/>
            </a:ln>
            <a:effectLst/>
          </p:spPr>
          <p:txBody>
            <a:bodyPr rtlCol="0" anchor="ctr"/>
            <a:lstStyle/>
            <a:p>
              <a:pPr defTabSz="1215118"/>
              <a:r>
                <a:rPr lang="en-US" sz="2800" b="1" kern="0">
                  <a:solidFill>
                    <a:schemeClr val="bg1"/>
                  </a:solidFill>
                  <a:latin typeface="Arial"/>
                </a:rPr>
                <a:t>5</a:t>
              </a:r>
            </a:p>
          </p:txBody>
        </p:sp>
        <p:sp>
          <p:nvSpPr>
            <p:cNvPr id="51" name="Oval 50">
              <a:extLst>
                <a:ext uri="{FF2B5EF4-FFF2-40B4-BE49-F238E27FC236}">
                  <a16:creationId xmlns:a16="http://schemas.microsoft.com/office/drawing/2014/main" id="{3706F016-64CB-454B-8658-2A0881F6BA14}"/>
                </a:ext>
              </a:extLst>
            </p:cNvPr>
            <p:cNvSpPr/>
            <p:nvPr/>
          </p:nvSpPr>
          <p:spPr>
            <a:xfrm>
              <a:off x="8930923" y="4041554"/>
              <a:ext cx="585216" cy="585216"/>
            </a:xfrm>
            <a:prstGeom prst="ellipse">
              <a:avLst/>
            </a:prstGeom>
            <a:gradFill flip="none" rotWithShape="1">
              <a:gsLst>
                <a:gs pos="50000">
                  <a:schemeClr val="accent1"/>
                </a:gs>
                <a:gs pos="50000">
                  <a:srgbClr val="00538A"/>
                </a:gs>
              </a:gsLst>
              <a:lin ang="0" scaled="1"/>
              <a:tileRect/>
            </a:gradFill>
            <a:ln w="25400" cap="flat" cmpd="sng" algn="ctr">
              <a:noFill/>
              <a:prstDash val="solid"/>
            </a:ln>
            <a:effectLst/>
          </p:spPr>
          <p:txBody>
            <a:bodyPr rtlCol="0" anchor="ctr"/>
            <a:lstStyle/>
            <a:p>
              <a:pPr defTabSz="1215118"/>
              <a:r>
                <a:rPr lang="en-US" sz="2800" b="1" kern="0">
                  <a:solidFill>
                    <a:schemeClr val="bg1"/>
                  </a:solidFill>
                  <a:latin typeface="Arial"/>
                </a:rPr>
                <a:t>6</a:t>
              </a:r>
            </a:p>
          </p:txBody>
        </p:sp>
        <p:sp>
          <p:nvSpPr>
            <p:cNvPr id="52" name="Oval 51">
              <a:extLst>
                <a:ext uri="{FF2B5EF4-FFF2-40B4-BE49-F238E27FC236}">
                  <a16:creationId xmlns:a16="http://schemas.microsoft.com/office/drawing/2014/main" id="{135E129B-E578-470D-AA16-8DD78A7CC323}"/>
                </a:ext>
              </a:extLst>
            </p:cNvPr>
            <p:cNvSpPr/>
            <p:nvPr/>
          </p:nvSpPr>
          <p:spPr>
            <a:xfrm>
              <a:off x="10429149" y="4041554"/>
              <a:ext cx="585216" cy="585216"/>
            </a:xfrm>
            <a:prstGeom prst="ellipse">
              <a:avLst/>
            </a:prstGeom>
            <a:gradFill flip="none" rotWithShape="1">
              <a:gsLst>
                <a:gs pos="50000">
                  <a:schemeClr val="accent1"/>
                </a:gs>
                <a:gs pos="50000">
                  <a:srgbClr val="00538A"/>
                </a:gs>
              </a:gsLst>
              <a:lin ang="0" scaled="1"/>
              <a:tileRect/>
            </a:gradFill>
            <a:ln w="25400" cap="flat" cmpd="sng" algn="ctr">
              <a:noFill/>
              <a:prstDash val="solid"/>
            </a:ln>
            <a:effectLst/>
          </p:spPr>
          <p:txBody>
            <a:bodyPr rtlCol="0" anchor="ctr"/>
            <a:lstStyle/>
            <a:p>
              <a:pPr defTabSz="1215118"/>
              <a:r>
                <a:rPr lang="en-US" sz="2800" b="1" kern="0">
                  <a:solidFill>
                    <a:schemeClr val="bg1"/>
                  </a:solidFill>
                  <a:latin typeface="Arial"/>
                </a:rPr>
                <a:t>7</a:t>
              </a:r>
            </a:p>
          </p:txBody>
        </p:sp>
        <p:sp>
          <p:nvSpPr>
            <p:cNvPr id="56" name="Oval 55">
              <a:extLst>
                <a:ext uri="{FF2B5EF4-FFF2-40B4-BE49-F238E27FC236}">
                  <a16:creationId xmlns:a16="http://schemas.microsoft.com/office/drawing/2014/main" id="{8ACD638B-4895-4215-8C85-332063F6C6C2}"/>
                </a:ext>
              </a:extLst>
            </p:cNvPr>
            <p:cNvSpPr/>
            <p:nvPr/>
          </p:nvSpPr>
          <p:spPr>
            <a:xfrm>
              <a:off x="1439808" y="4041554"/>
              <a:ext cx="585216" cy="585216"/>
            </a:xfrm>
            <a:prstGeom prst="ellipse">
              <a:avLst/>
            </a:prstGeom>
            <a:gradFill flip="none" rotWithShape="1">
              <a:gsLst>
                <a:gs pos="50000">
                  <a:schemeClr val="accent1"/>
                </a:gs>
                <a:gs pos="50000">
                  <a:srgbClr val="00538A"/>
                </a:gs>
              </a:gsLst>
              <a:lin ang="0" scaled="1"/>
              <a:tileRect/>
            </a:gradFill>
            <a:ln w="25400" cap="flat" cmpd="sng" algn="ctr">
              <a:noFill/>
              <a:prstDash val="solid"/>
            </a:ln>
            <a:effectLst/>
          </p:spPr>
          <p:txBody>
            <a:bodyPr rtlCol="0" anchor="ctr"/>
            <a:lstStyle/>
            <a:p>
              <a:pPr defTabSz="1215118"/>
              <a:r>
                <a:rPr lang="en-US" sz="2800" b="1" kern="0" dirty="0">
                  <a:solidFill>
                    <a:schemeClr val="bg1"/>
                  </a:solidFill>
                  <a:latin typeface="Arial"/>
                </a:rPr>
                <a:t>1</a:t>
              </a:r>
            </a:p>
          </p:txBody>
        </p:sp>
      </p:grpSp>
      <p:sp>
        <p:nvSpPr>
          <p:cNvPr id="7" name="Slide Number Placeholder 6">
            <a:extLst>
              <a:ext uri="{FF2B5EF4-FFF2-40B4-BE49-F238E27FC236}">
                <a16:creationId xmlns:a16="http://schemas.microsoft.com/office/drawing/2014/main" id="{2B196F66-2F8B-4EB8-BD8A-F7152153FB45}"/>
              </a:ext>
            </a:extLst>
          </p:cNvPr>
          <p:cNvSpPr>
            <a:spLocks noGrp="1"/>
          </p:cNvSpPr>
          <p:nvPr>
            <p:ph type="sldNum" sz="quarter" idx="12"/>
          </p:nvPr>
        </p:nvSpPr>
        <p:spPr/>
        <p:txBody>
          <a:bodyPr/>
          <a:lstStyle/>
          <a:p>
            <a:fld id="{71A628A0-E779-4D32-97F1-9C80A60D6EF0}" type="slidenum">
              <a:rPr lang="en-IN" smtClean="0"/>
              <a:pPr/>
              <a:t>99</a:t>
            </a:fld>
            <a:r>
              <a:rPr lang="en-IN"/>
              <a:t> of 116</a:t>
            </a:r>
            <a:endParaRPr lang="en-IN" dirty="0"/>
          </a:p>
        </p:txBody>
      </p:sp>
    </p:spTree>
    <p:extLst>
      <p:ext uri="{BB962C8B-B14F-4D97-AF65-F5344CB8AC3E}">
        <p14:creationId xmlns:p14="http://schemas.microsoft.com/office/powerpoint/2010/main" val="57792656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86"/>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RMA_new">
      <a:dk1>
        <a:sysClr val="windowText" lastClr="000000"/>
      </a:dk1>
      <a:lt1>
        <a:sysClr val="window" lastClr="FFFFFF"/>
      </a:lt1>
      <a:dk2>
        <a:srgbClr val="0A3E6E"/>
      </a:dk2>
      <a:lt2>
        <a:srgbClr val="808185"/>
      </a:lt2>
      <a:accent1>
        <a:srgbClr val="006EB8"/>
      </a:accent1>
      <a:accent2>
        <a:srgbClr val="87A6D7"/>
      </a:accent2>
      <a:accent3>
        <a:srgbClr val="D56B22"/>
      </a:accent3>
      <a:accent4>
        <a:srgbClr val="E7AC7F"/>
      </a:accent4>
      <a:accent5>
        <a:srgbClr val="00934A"/>
      </a:accent5>
      <a:accent6>
        <a:srgbClr val="93BC95"/>
      </a:accent6>
      <a:hlink>
        <a:srgbClr val="0563C1"/>
      </a:hlink>
      <a:folHlink>
        <a:srgbClr val="0A3E6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1EE1701B0CD9243AF0EE40EC6EEB628" ma:contentTypeVersion="0" ma:contentTypeDescription="Create a new document." ma:contentTypeScope="" ma:versionID="dc1ff384d6bb06d9e9a4de408a3e0632">
  <xsd:schema xmlns:xsd="http://www.w3.org/2001/XMLSchema" xmlns:xs="http://www.w3.org/2001/XMLSchema" xmlns:p="http://schemas.microsoft.com/office/2006/metadata/properties" targetNamespace="http://schemas.microsoft.com/office/2006/metadata/properties" ma:root="true" ma:fieldsID="d413257cd9829394d17656a545d5fa4e">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EEDC579-39F0-4E14-970E-6898B74CFD51}"/>
</file>

<file path=customXml/itemProps2.xml><?xml version="1.0" encoding="utf-8"?>
<ds:datastoreItem xmlns:ds="http://schemas.openxmlformats.org/officeDocument/2006/customXml" ds:itemID="{DE071500-FECC-43B4-B153-CED8F1EFB8F5}"/>
</file>

<file path=customXml/itemProps3.xml><?xml version="1.0" encoding="utf-8"?>
<ds:datastoreItem xmlns:ds="http://schemas.openxmlformats.org/officeDocument/2006/customXml" ds:itemID="{8FB17411-BE2C-4C63-B2D1-556B7BD0DA7B}"/>
</file>

<file path=docProps/app.xml><?xml version="1.0" encoding="utf-8"?>
<Properties xmlns="http://schemas.openxmlformats.org/officeDocument/2006/extended-properties" xmlns:vt="http://schemas.openxmlformats.org/officeDocument/2006/docPropsVTypes">
  <Template>Office Theme</Template>
  <TotalTime>14348</TotalTime>
  <Words>14618</Words>
  <Application>Microsoft Office PowerPoint</Application>
  <PresentationFormat>Custom</PresentationFormat>
  <Paragraphs>2326</Paragraphs>
  <Slides>126</Slides>
  <Notes>88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126</vt:i4>
      </vt:variant>
    </vt:vector>
  </HeadingPairs>
  <TitlesOfParts>
    <vt:vector size="134" baseType="lpstr">
      <vt:lpstr>Arial</vt:lpstr>
      <vt:lpstr>Arial </vt:lpstr>
      <vt:lpstr>Arial Black</vt:lpstr>
      <vt:lpstr>Calibri</vt:lpstr>
      <vt:lpstr>Lato Light</vt:lpstr>
      <vt:lpstr>Segoe UI</vt:lpstr>
      <vt:lpstr>Wingdings</vt:lpstr>
      <vt:lpstr>1_Office Theme</vt:lpstr>
      <vt:lpstr>PowerPoint Presentation</vt:lpstr>
      <vt:lpstr>PowerPoint Presentation</vt:lpstr>
      <vt:lpstr>PowerPoint Presentation</vt:lpstr>
      <vt:lpstr>PowerPoint Presentation</vt:lpstr>
      <vt:lpstr>Course Structure</vt:lpstr>
      <vt:lpstr>Is Underwriting an Exact Science? </vt:lpstr>
      <vt:lpstr>Is Underwriting an Exact Science? </vt:lpstr>
      <vt:lpstr>Is Underwriting an Exact Science? </vt:lpstr>
      <vt:lpstr>Compare C&amp;I and CRE Lending: Similarities</vt:lpstr>
      <vt:lpstr>Compare C&amp;I and CRE Lending: Similarities</vt:lpstr>
      <vt:lpstr>Risks Affecting Individual CRE Loan Repayment</vt:lpstr>
      <vt:lpstr>Risks Affecting Individual CRE Loan Repayment</vt:lpstr>
      <vt:lpstr>Knowledge Check</vt:lpstr>
      <vt:lpstr>Knowledge Check</vt:lpstr>
      <vt:lpstr>Knowledge Check</vt:lpstr>
      <vt:lpstr>Knowledge Check</vt:lpstr>
      <vt:lpstr>Knowledge Check</vt:lpstr>
      <vt:lpstr>Knowledge Check</vt:lpstr>
      <vt:lpstr>Knowledge Check</vt:lpstr>
      <vt:lpstr>Some Points Unique to CRE Lending</vt:lpstr>
      <vt:lpstr>Operational Risk: Knowledge Check</vt:lpstr>
      <vt:lpstr>Is Underwriting an Exact Science? </vt:lpstr>
      <vt:lpstr>Is Underwriting an Exact Science? </vt:lpstr>
      <vt:lpstr>Is Underwriting an Exact Science? </vt:lpstr>
      <vt:lpstr>The Management Team Appraisal</vt:lpstr>
      <vt:lpstr>Knowledge Check</vt:lpstr>
      <vt:lpstr>Knowledge Check</vt:lpstr>
      <vt:lpstr>Knowledge Check</vt:lpstr>
      <vt:lpstr>FAQs</vt:lpstr>
      <vt:lpstr>FAQs</vt:lpstr>
      <vt:lpstr>FAQs</vt:lpstr>
      <vt:lpstr>Knowledge Check</vt:lpstr>
      <vt:lpstr>Knowledge Check</vt:lpstr>
      <vt:lpstr>Knowledge Check</vt:lpstr>
      <vt:lpstr>Knowledge Check</vt:lpstr>
      <vt:lpstr>Knowledge Check</vt:lpstr>
      <vt:lpstr>Knowledge Check</vt:lpstr>
      <vt:lpstr>Knowledge Check</vt:lpstr>
      <vt:lpstr>Knowledge Check</vt:lpstr>
      <vt:lpstr>Risks Affecting Individual CRE Loan Repayment</vt:lpstr>
      <vt:lpstr>Risks Affecting Individual CRE Loan Repayment</vt:lpstr>
      <vt:lpstr>Risks Affecting Individual CRE Loan Repayment</vt:lpstr>
      <vt:lpstr>Risks Affecting Individual CRE Loan Repayment</vt:lpstr>
      <vt:lpstr>Is Underwriting an Exact Science? </vt:lpstr>
      <vt:lpstr>Is Underwriting an Exact Science? </vt:lpstr>
      <vt:lpstr>Is Underwriting an Exact Science? </vt:lpstr>
      <vt:lpstr>Is Underwriting an Exact Science? </vt:lpstr>
      <vt:lpstr>Four Basic Types of CRE Loans</vt:lpstr>
      <vt:lpstr>Four Basic Types of CRE Loans</vt:lpstr>
      <vt:lpstr>Four Basic Types of CRE Loans</vt:lpstr>
      <vt:lpstr>Operational Risk: Knowledge Check</vt:lpstr>
      <vt:lpstr>Operational Risk: Knowledge Check</vt:lpstr>
      <vt:lpstr>Knowledge Check</vt:lpstr>
      <vt:lpstr>Knowledge Check</vt:lpstr>
      <vt:lpstr>Knowledge Check</vt:lpstr>
      <vt:lpstr>Knowledge Check</vt:lpstr>
      <vt:lpstr>Knowledge Check</vt:lpstr>
      <vt:lpstr>Knowledge Check</vt:lpstr>
      <vt:lpstr>Knowledge Check</vt:lpstr>
      <vt:lpstr>Knowledge Check</vt:lpstr>
      <vt:lpstr>Knowledge Check</vt:lpstr>
      <vt:lpstr>Knowledge Check</vt:lpstr>
      <vt:lpstr>Knowledge Check</vt:lpstr>
      <vt:lpstr>Knowledge Check</vt:lpstr>
      <vt:lpstr>Knowledge Check</vt:lpstr>
      <vt:lpstr>Pre-Approval/Pre-Closing: Key Elements</vt:lpstr>
      <vt:lpstr>Pre-Approval/Pre-Closing: Key Elements</vt:lpstr>
      <vt:lpstr>Pre-Approval/Pre-Closing: Key Elements</vt:lpstr>
      <vt:lpstr>Pre-Approval/Pre-Closing: Key Elements</vt:lpstr>
      <vt:lpstr>Surveys–Three Types</vt:lpstr>
      <vt:lpstr>Surveys–Three Types</vt:lpstr>
      <vt:lpstr>Survey Example</vt:lpstr>
      <vt:lpstr>Survey Example</vt:lpstr>
      <vt:lpstr>Planning Appropriate Interview Atmosphere and Tone </vt:lpstr>
      <vt:lpstr>Planning Appropriate Interview Atmosphere and Tone </vt:lpstr>
      <vt:lpstr>Planning Appropriate Interview Atmosphere and Tone </vt:lpstr>
      <vt:lpstr>Repayment Source Co-dependence</vt:lpstr>
      <vt:lpstr>Repayment Source Co-dependence</vt:lpstr>
      <vt:lpstr>Exercise</vt:lpstr>
      <vt:lpstr>Exercise</vt:lpstr>
      <vt:lpstr>Knowledge Check</vt:lpstr>
      <vt:lpstr>Knowledge Check</vt:lpstr>
      <vt:lpstr>Knowledge Check</vt:lpstr>
      <vt:lpstr>Knowledge Check</vt:lpstr>
      <vt:lpstr>Is Underwriting an Exact Science? </vt:lpstr>
      <vt:lpstr>Is Underwriting an Exact Science? </vt:lpstr>
      <vt:lpstr>Is Underwriting an Exact Science? </vt:lpstr>
      <vt:lpstr>Operational Risk: Knowledge Check</vt:lpstr>
      <vt:lpstr>Operational Risk: Knowledge Check</vt:lpstr>
      <vt:lpstr>Summary</vt:lpstr>
      <vt:lpstr>Summary</vt:lpstr>
      <vt:lpstr>Summary</vt:lpstr>
      <vt:lpstr>Operational Risk</vt:lpstr>
      <vt:lpstr>Operational Risk</vt:lpstr>
      <vt:lpstr>Operational Risk</vt:lpstr>
      <vt:lpstr>General Risk Mitigation Strategies: Thoughtful Structuring</vt:lpstr>
      <vt:lpstr>General Risk Mitigation Strategies: Thoughtful Structuring</vt:lpstr>
      <vt:lpstr>General Risk Mitigation Strategies: Thoughtful Structuring</vt:lpstr>
      <vt:lpstr>General Risk Mitigation Strategies: Thoughtful Structuring</vt:lpstr>
      <vt:lpstr>General Risk Mitigation Strategies: Thoughtful Structuring</vt:lpstr>
      <vt:lpstr>General Risk Mitigation Strategies: Thoughtful Structuring</vt:lpstr>
      <vt:lpstr>Operating Expenses</vt:lpstr>
      <vt:lpstr>Operating Expenses</vt:lpstr>
      <vt:lpstr>FDICIA Guidelines</vt:lpstr>
      <vt:lpstr>FDICIA Guidelines</vt:lpstr>
      <vt:lpstr>FDICIA Guidelines</vt:lpstr>
      <vt:lpstr>FDICIA Guidelines</vt:lpstr>
      <vt:lpstr>Your Co-workers</vt:lpstr>
      <vt:lpstr>Your Co-workers</vt:lpstr>
      <vt:lpstr>Company Overview Charts </vt:lpstr>
      <vt:lpstr>Company Overview Charts </vt:lpstr>
      <vt:lpstr>Due Diligence Guidelines </vt:lpstr>
      <vt:lpstr>Due Diligence Guidelines </vt:lpstr>
      <vt:lpstr>Due Diligence Guidelines </vt:lpstr>
      <vt:lpstr>Due Diligence Guidelines </vt:lpstr>
      <vt:lpstr>Due Diligence Guidelines </vt:lpstr>
      <vt:lpstr>Operating Expenses</vt:lpstr>
      <vt:lpstr>Operating Expenses</vt:lpstr>
      <vt:lpstr>Operating Expenses</vt:lpstr>
      <vt:lpstr>Operating Expenses</vt:lpstr>
      <vt:lpstr>Operating Expenses</vt:lpstr>
      <vt:lpstr>Sources of Nonfinancial Information </vt:lpstr>
      <vt:lpstr>Sources of Nonfinancial Information </vt:lpstr>
      <vt:lpstr>Sources of Nonfinancial Information </vt:lpstr>
      <vt:lpstr>Knowledge Check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Purnachandra</dc:creator>
  <cp:lastModifiedBy>Gitika</cp:lastModifiedBy>
  <cp:revision>4006</cp:revision>
  <dcterms:created xsi:type="dcterms:W3CDTF">2020-09-15T04:59:11Z</dcterms:created>
  <dcterms:modified xsi:type="dcterms:W3CDTF">2020-10-29T05:31:27Z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C388741D-9E2C-4BC8-A28C-0E4272D0C790</vt:lpwstr>
  </property>
  <property fmtid="{D5CDD505-2E9C-101B-9397-08002B2CF9AE}" pid="3" name="ArticulatePath">
    <vt:lpwstr>CRE_Lending_SB_ver1.0_Sept18 (2)</vt:lpwstr>
  </property>
  <property fmtid="{D5CDD505-2E9C-101B-9397-08002B2CF9AE}" pid="4" name="ContentTypeId">
    <vt:lpwstr>0x010100B1EE1701B0CD9243AF0EE40EC6EEB628</vt:lpwstr>
  </property>
</Properties>
</file>